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64" r:id="rId3"/>
    <p:sldId id="257" r:id="rId4"/>
    <p:sldId id="260" r:id="rId5"/>
    <p:sldId id="267" r:id="rId6"/>
    <p:sldId id="265" r:id="rId7"/>
    <p:sldId id="269" r:id="rId8"/>
    <p:sldId id="270" r:id="rId9"/>
    <p:sldId id="271" r:id="rId10"/>
    <p:sldId id="272" r:id="rId11"/>
    <p:sldId id="273" r:id="rId12"/>
    <p:sldId id="274" r:id="rId13"/>
    <p:sldId id="275" r:id="rId14"/>
    <p:sldId id="276"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A55"/>
    <a:srgbClr val="310D6D"/>
    <a:srgbClr val="491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4725" autoAdjust="0"/>
  </p:normalViewPr>
  <p:slideViewPr>
    <p:cSldViewPr snapToGrid="0">
      <p:cViewPr>
        <p:scale>
          <a:sx n="50" d="100"/>
          <a:sy n="50" d="100"/>
        </p:scale>
        <p:origin x="1320" y="1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82271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A Golgi body, also known as a Golgi apparatus, is a cell organelle that helps process and package proteins and lipid molecules, especially proteins destined to be exported from the cell. Named after its discoverer, Camillo Golgi, the Golgi body appears as a series of stacked membranes.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The ribosome reads the messenger RNA (mRNA) sequence and translates that genetic code into a specified string of amino acids, which grow into long chains that fold to form proteins.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Both plant and animal cells are eukaryotic, so they contain membrane-bound organelles. </a:t>
            </a:r>
            <a:endParaRPr lang="en-PH" dirty="0"/>
          </a:p>
        </p:txBody>
      </p:sp>
      <p:sp>
        <p:nvSpPr>
          <p:cNvPr id="4" name="Slide Number Placeholder 3"/>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341075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However, plant cells and animal cells do not look exactly the same or have all of the same organelles, since they each have different needs. For example, plant cells contain chloroplasts since they need to perform photosynthesis, but animal cells do not.</a:t>
            </a:r>
            <a:endParaRPr lang="en-PH" dirty="0"/>
          </a:p>
          <a:p>
            <a:endParaRPr lang="en-PH" dirty="0"/>
          </a:p>
        </p:txBody>
      </p:sp>
      <p:sp>
        <p:nvSpPr>
          <p:cNvPr id="4" name="Slide Number Placeholder 3"/>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92680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457200" indent="-457200" algn="just">
              <a:buFont typeface="Arial" panose="020B0604020202020204" pitchFamily="34" charset="0"/>
              <a:buChar char="•"/>
            </a:pPr>
            <a:r>
              <a:rPr lang="en-US">
                <a:solidFill>
                  <a:schemeClr val="bg1"/>
                </a:solidFill>
                <a:latin typeface="Arial" panose="020B0604020202020204" pitchFamily="34" charset="0"/>
                <a:cs typeface="Arial" panose="020B0604020202020204" pitchFamily="34" charset="0"/>
                <a:sym typeface="+mn-ea"/>
              </a:rPr>
              <a:t>The substance found within the cell nucleus, contained by the nuclear membrane is called the nucleoplasm.</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A nucleus, as related to genomics, is the membrane-enclosed organelle within a cell that contains the chromosomes. An array of holes, or pores, in the nuclear membrane allows for the selective passage of certain molecules (such as proteins and nucleic acids) into and out of the nucleus.</a:t>
            </a:r>
          </a:p>
          <a:p>
            <a:endParaRPr lang="en-US" dirty="0"/>
          </a:p>
          <a:p>
            <a:r>
              <a:rPr lang="en-US" dirty="0"/>
              <a:t>The nucleolus is a spherical structure found in the cell's nucleus whose primary function is to produce and assemble the cell's ribosomes. The nucleolus is also where ribosomal RNA genes are transcribed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sym typeface="+mn-ea"/>
              </a:rPr>
              <a:t>Its primary role is to protect the cell from its surrounding by controlling the entry and exit of nutrients and other microorganisms into the cell.</a:t>
            </a:r>
            <a:r>
              <a:rPr lang="en-US" sz="1200" b="1" i="0" kern="1200" dirty="0">
                <a:solidFill>
                  <a:schemeClr val="tx1"/>
                </a:solidFill>
                <a:effectLst/>
                <a:latin typeface="+mn-lt"/>
                <a:ea typeface="+mn-ea"/>
                <a:cs typeface="+mn-cs"/>
              </a:rPr>
              <a:t> Plant cells have a cell wall, as well as a cell membrane. In plants, the cell wall surrounds the cell membrane.</a:t>
            </a:r>
            <a:r>
              <a:rPr lang="en-US" sz="1200" b="0" i="0" kern="1200" dirty="0">
                <a:solidFill>
                  <a:schemeClr val="tx1"/>
                </a:solidFill>
                <a:effectLst/>
                <a:latin typeface="+mn-lt"/>
                <a:ea typeface="+mn-ea"/>
                <a:cs typeface="+mn-cs"/>
              </a:rPr>
              <a:t> This gives the plant cell its unique rectangular shape. Animal cells simply have a cell membrane, but no cell wall.</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Centrosomes are where </a:t>
            </a:r>
            <a:r>
              <a:rPr lang="en-US" dirty="0" err="1"/>
              <a:t>microtubles</a:t>
            </a:r>
            <a:r>
              <a:rPr lang="en-US" dirty="0"/>
              <a:t> are produced.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Centrioles play a role in organizing microtubules that serve as the cell's skeletal system. They help determine the locations of the nucleus and other organelles within the cell.</a:t>
            </a:r>
            <a:r>
              <a:rPr lang="en-US" sz="1200" b="0" i="0" kern="1200" dirty="0">
                <a:solidFill>
                  <a:schemeClr val="tx1"/>
                </a:solidFill>
                <a:effectLst/>
                <a:latin typeface="+mn-lt"/>
                <a:ea typeface="+mn-ea"/>
                <a:cs typeface="+mn-cs"/>
              </a:rPr>
              <a:t> Centrosomes are found in animal cells, but do not exist within plant cells.</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Mitochondria are membrane-bound cell organelles (mitochondrion, singular) that generate most of the chemical energy needed to power the cell's biochemical reactions. Chemical energy produced by the mitochondria is stored in a small molecule called adenosine triphosphate (ATP).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Lysosomes are called "suicide bags" of the cell because they have hydrolytic enzymes stored in them. These enzymes are used to digest complex molecules in a cell. When released into the cytoplasm, these enzymes can "digest" or destroy the cell itself. Therefore, they are called "suicide bags”.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4/21/2023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genome.gov/genetics-glossary/Nucleolus#:~:text=The%20nucleolus%20is%20a%20spherical,ribosomal%20RNA%20genes%20are%20transcri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1" name="Rectangles 10"/>
          <p:cNvSpPr/>
          <p:nvPr/>
        </p:nvSpPr>
        <p:spPr>
          <a:xfrm>
            <a:off x="-5247640" y="7922260"/>
            <a:ext cx="12192635" cy="6858000"/>
          </a:xfrm>
          <a:prstGeom prst="rect">
            <a:avLst/>
          </a:prstGeom>
          <a:gradFill>
            <a:gsLst>
              <a:gs pos="0">
                <a:srgbClr val="7B32B2"/>
              </a:gs>
              <a:gs pos="0">
                <a:srgbClr val="250A55"/>
              </a:gs>
              <a:gs pos="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11"/>
          <p:cNvSpPr txBox="1"/>
          <p:nvPr/>
        </p:nvSpPr>
        <p:spPr>
          <a:xfrm>
            <a:off x="-5247640" y="-3957955"/>
            <a:ext cx="8946515" cy="3784600"/>
          </a:xfrm>
          <a:prstGeom prst="rect">
            <a:avLst/>
          </a:prstGeom>
          <a:noFill/>
        </p:spPr>
        <p:txBody>
          <a:bodyPr wrap="square" rtlCol="0">
            <a:spAutoFit/>
          </a:bodyPr>
          <a:lstStyle/>
          <a:p>
            <a:pPr algn="ctr"/>
            <a:r>
              <a:rPr lang="en-US" sz="12000">
                <a:blipFill>
                  <a:blip r:embed="rId3"/>
                  <a:stretch>
                    <a:fillRect/>
                  </a:stretch>
                </a:blipFill>
                <a:latin typeface="Arial Black" panose="020B0A04020102020204" charset="0"/>
                <a:cs typeface="Arial Black" panose="020B0A04020102020204" charset="0"/>
              </a:rPr>
              <a:t>ANIMAL CELL</a:t>
            </a:r>
          </a:p>
        </p:txBody>
      </p:sp>
      <p:sp>
        <p:nvSpPr>
          <p:cNvPr id="13" name="Text Box 12"/>
          <p:cNvSpPr txBox="1"/>
          <p:nvPr/>
        </p:nvSpPr>
        <p:spPr>
          <a:xfrm>
            <a:off x="4436110" y="-3403600"/>
            <a:ext cx="12036425" cy="2676525"/>
          </a:xfrm>
          <a:prstGeom prst="rect">
            <a:avLst/>
          </a:prstGeom>
          <a:noFill/>
        </p:spPr>
        <p:txBody>
          <a:bodyPr wrap="square" rtlCol="0">
            <a:spAutoFit/>
          </a:bodyPr>
          <a:lstStyle/>
          <a:p>
            <a:pPr algn="ctr"/>
            <a:r>
              <a:rPr lang="en-US" sz="2800" b="1">
                <a:solidFill>
                  <a:schemeClr val="bg1"/>
                </a:solidFill>
                <a:latin typeface="Arial" panose="020B0604020202020204" pitchFamily="34" charset="0"/>
                <a:cs typeface="Arial" panose="020B0604020202020204" pitchFamily="34" charset="0"/>
              </a:rPr>
              <a:t>Presentation by:</a:t>
            </a:r>
          </a:p>
          <a:p>
            <a:pPr algn="ctr"/>
            <a:r>
              <a:rPr lang="en-US" sz="2800" b="1">
                <a:solidFill>
                  <a:schemeClr val="bg1"/>
                </a:solidFill>
                <a:latin typeface="Arial" panose="020B0604020202020204" pitchFamily="34" charset="0"/>
                <a:cs typeface="Arial" panose="020B0604020202020204" pitchFamily="34" charset="0"/>
              </a:rPr>
              <a:t>Baladad, Kiana Jireh Charisse V.</a:t>
            </a:r>
          </a:p>
          <a:p>
            <a:pPr algn="ctr"/>
            <a:r>
              <a:rPr lang="en-US" sz="2800" b="1">
                <a:solidFill>
                  <a:schemeClr val="bg1"/>
                </a:solidFill>
                <a:latin typeface="Arial" panose="020B0604020202020204" pitchFamily="34" charset="0"/>
                <a:cs typeface="Arial" panose="020B0604020202020204" pitchFamily="34" charset="0"/>
              </a:rPr>
              <a:t>Biao, Eddielyn R.</a:t>
            </a:r>
          </a:p>
          <a:p>
            <a:pPr algn="ctr"/>
            <a:r>
              <a:rPr lang="en-US" sz="2800" b="1">
                <a:solidFill>
                  <a:schemeClr val="bg1"/>
                </a:solidFill>
                <a:latin typeface="Arial" panose="020B0604020202020204" pitchFamily="34" charset="0"/>
                <a:cs typeface="Arial" panose="020B0604020202020204" pitchFamily="34" charset="0"/>
              </a:rPr>
              <a:t>Juntilla, Mary Joy A.</a:t>
            </a:r>
          </a:p>
          <a:p>
            <a:pPr algn="ctr"/>
            <a:r>
              <a:rPr lang="en-US" sz="2800" b="1">
                <a:solidFill>
                  <a:schemeClr val="bg1"/>
                </a:solidFill>
                <a:latin typeface="Arial" panose="020B0604020202020204" pitchFamily="34" charset="0"/>
                <a:cs typeface="Arial" panose="020B0604020202020204" pitchFamily="34" charset="0"/>
              </a:rPr>
              <a:t>Lacerna, Remalyn L.</a:t>
            </a:r>
          </a:p>
          <a:p>
            <a:pPr algn="ctr"/>
            <a:r>
              <a:rPr lang="en-US" sz="2800" b="1">
                <a:solidFill>
                  <a:schemeClr val="bg1"/>
                </a:solidFill>
                <a:latin typeface="Arial" panose="020B0604020202020204" pitchFamily="34" charset="0"/>
                <a:cs typeface="Arial" panose="020B0604020202020204" pitchFamily="34" charset="0"/>
              </a:rPr>
              <a:t>Macmod, Aliyah C.</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s 10"/>
          <p:cNvSpPr/>
          <p:nvPr/>
        </p:nvSpPr>
        <p:spPr>
          <a:xfrm>
            <a:off x="5830570" y="0"/>
            <a:ext cx="6361430" cy="6858000"/>
          </a:xfrm>
          <a:prstGeom prst="rect">
            <a:avLst/>
          </a:prstGeom>
          <a:gradFill>
            <a:gsLst>
              <a:gs pos="0">
                <a:srgbClr val="7B32B2"/>
              </a:gs>
              <a:gs pos="0">
                <a:srgbClr val="250A55"/>
              </a:gs>
              <a:gs pos="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11"/>
          <p:cNvSpPr txBox="1"/>
          <p:nvPr/>
        </p:nvSpPr>
        <p:spPr>
          <a:xfrm>
            <a:off x="5830570" y="174625"/>
            <a:ext cx="6362065" cy="2861310"/>
          </a:xfrm>
          <a:prstGeom prst="rect">
            <a:avLst/>
          </a:prstGeom>
          <a:noFill/>
        </p:spPr>
        <p:txBody>
          <a:bodyPr wrap="square" rtlCol="0">
            <a:spAutoFit/>
          </a:bodyPr>
          <a:lstStyle/>
          <a:p>
            <a:pPr algn="ctr"/>
            <a:r>
              <a:rPr lang="en-US" sz="6000">
                <a:solidFill>
                  <a:schemeClr val="bg1"/>
                </a:solidFill>
                <a:latin typeface="Arial Black" panose="020B0A04020102020204" charset="0"/>
                <a:cs typeface="Arial Black" panose="020B0A04020102020204" charset="0"/>
              </a:rPr>
              <a:t>CENTROSOME AND CENTRIOLES</a:t>
            </a:r>
          </a:p>
        </p:txBody>
      </p:sp>
      <p:sp>
        <p:nvSpPr>
          <p:cNvPr id="10" name="Text Box 9"/>
          <p:cNvSpPr txBox="1"/>
          <p:nvPr/>
        </p:nvSpPr>
        <p:spPr>
          <a:xfrm>
            <a:off x="-4765040" y="1812925"/>
            <a:ext cx="153543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17" name="Text Box 16"/>
          <p:cNvSpPr txBox="1"/>
          <p:nvPr/>
        </p:nvSpPr>
        <p:spPr>
          <a:xfrm>
            <a:off x="6413500" y="-2715260"/>
            <a:ext cx="153543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5" name="Text Box 4"/>
          <p:cNvSpPr txBox="1"/>
          <p:nvPr/>
        </p:nvSpPr>
        <p:spPr>
          <a:xfrm>
            <a:off x="-3507740" y="6064885"/>
            <a:ext cx="161925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6" name="Text Box 5"/>
          <p:cNvSpPr txBox="1"/>
          <p:nvPr/>
        </p:nvSpPr>
        <p:spPr>
          <a:xfrm>
            <a:off x="14886940" y="5880100"/>
            <a:ext cx="161925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7" name="Rectangles 6"/>
          <p:cNvSpPr/>
          <p:nvPr/>
        </p:nvSpPr>
        <p:spPr>
          <a:xfrm>
            <a:off x="0" y="1363980"/>
            <a:ext cx="4705350" cy="4067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7"/>
          <p:cNvSpPr txBox="1"/>
          <p:nvPr/>
        </p:nvSpPr>
        <p:spPr>
          <a:xfrm>
            <a:off x="5830570" y="2950210"/>
            <a:ext cx="6362065" cy="3861435"/>
          </a:xfrm>
          <a:prstGeom prst="rect">
            <a:avLst/>
          </a:prstGeom>
          <a:noFill/>
        </p:spPr>
        <p:txBody>
          <a:bodyPr wrap="square" rtlCol="0">
            <a:spAutoFit/>
          </a:bodyPr>
          <a:lstStyle/>
          <a:p>
            <a:pPr marL="457200" indent="-457200" algn="just">
              <a:buFont typeface="Arial" panose="020B0604020202020204" pitchFamily="34" charset="0"/>
              <a:buChar char="•"/>
            </a:pPr>
            <a:r>
              <a:rPr lang="en-US" sz="3500" b="1">
                <a:solidFill>
                  <a:schemeClr val="bg1"/>
                </a:solidFill>
                <a:latin typeface="Arial" panose="020B0604020202020204" pitchFamily="34" charset="0"/>
                <a:cs typeface="Arial" panose="020B0604020202020204" pitchFamily="34" charset="0"/>
              </a:rPr>
              <a:t>Centrosome </a:t>
            </a:r>
            <a:r>
              <a:rPr lang="en-US" sz="3500">
                <a:solidFill>
                  <a:schemeClr val="bg1"/>
                </a:solidFill>
                <a:latin typeface="Arial" panose="020B0604020202020204" pitchFamily="34" charset="0"/>
                <a:cs typeface="Arial" panose="020B0604020202020204" pitchFamily="34" charset="0"/>
              </a:rPr>
              <a:t>is a small organelle found near the nucleus, which has a thick centre with radiating tubules.</a:t>
            </a:r>
          </a:p>
          <a:p>
            <a:pPr marL="457200" indent="-457200" algn="just">
              <a:buFont typeface="Arial" panose="020B0604020202020204" pitchFamily="34" charset="0"/>
              <a:buChar char="•"/>
            </a:pPr>
            <a:r>
              <a:rPr lang="en-US" sz="3500" b="1">
                <a:solidFill>
                  <a:schemeClr val="bg1"/>
                </a:solidFill>
                <a:latin typeface="Arial" panose="020B0604020202020204" pitchFamily="34" charset="0"/>
                <a:cs typeface="Arial" panose="020B0604020202020204" pitchFamily="34" charset="0"/>
              </a:rPr>
              <a:t>Centrioles</a:t>
            </a:r>
            <a:r>
              <a:rPr lang="en-US" sz="3500">
                <a:solidFill>
                  <a:schemeClr val="bg1"/>
                </a:solidFill>
                <a:latin typeface="Arial" panose="020B0604020202020204" pitchFamily="34" charset="0"/>
                <a:cs typeface="Arial" panose="020B0604020202020204" pitchFamily="34" charset="0"/>
              </a:rPr>
              <a:t> are paired barrel-shaped organelles located in the cytoplasm of animal cells. </a:t>
            </a:r>
          </a:p>
        </p:txBody>
      </p:sp>
      <p:pic>
        <p:nvPicPr>
          <p:cNvPr id="9" name="Picture 8"/>
          <p:cNvPicPr>
            <a:picLocks noChangeAspect="1"/>
          </p:cNvPicPr>
          <p:nvPr/>
        </p:nvPicPr>
        <p:blipFill>
          <a:blip r:embed="rId4"/>
          <a:srcRect t="6319" r="32845"/>
          <a:stretch>
            <a:fillRect/>
          </a:stretch>
        </p:blipFill>
        <p:spPr>
          <a:xfrm>
            <a:off x="-2309495" y="-4333875"/>
            <a:ext cx="4678680" cy="4067175"/>
          </a:xfrm>
          <a:prstGeom prst="rect">
            <a:avLst/>
          </a:prstGeom>
        </p:spPr>
      </p:pic>
      <p:sp>
        <p:nvSpPr>
          <p:cNvPr id="13" name="Text Box 12"/>
          <p:cNvSpPr txBox="1"/>
          <p:nvPr/>
        </p:nvSpPr>
        <p:spPr>
          <a:xfrm>
            <a:off x="11430" y="4986020"/>
            <a:ext cx="3640455" cy="460375"/>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Image Source: https://www.genome.gov/genetics-glossary/Centriole</a:t>
            </a:r>
          </a:p>
        </p:txBody>
      </p:sp>
      <p:pic>
        <p:nvPicPr>
          <p:cNvPr id="14" name="Picture 13"/>
          <p:cNvPicPr>
            <a:picLocks noChangeAspect="1"/>
          </p:cNvPicPr>
          <p:nvPr/>
        </p:nvPicPr>
        <p:blipFill>
          <a:blip r:embed="rId5"/>
          <a:stretch>
            <a:fillRect/>
          </a:stretch>
        </p:blipFill>
        <p:spPr>
          <a:xfrm>
            <a:off x="10662285" y="-5379720"/>
            <a:ext cx="4704080" cy="3494405"/>
          </a:xfrm>
          <a:prstGeom prst="rect">
            <a:avLst/>
          </a:prstGeom>
        </p:spPr>
      </p:pic>
      <p:pic>
        <p:nvPicPr>
          <p:cNvPr id="3" name="Picture 2"/>
          <p:cNvPicPr>
            <a:picLocks noChangeAspect="1"/>
          </p:cNvPicPr>
          <p:nvPr/>
        </p:nvPicPr>
        <p:blipFill>
          <a:blip r:embed="rId6"/>
          <a:stretch>
            <a:fillRect/>
          </a:stretch>
        </p:blipFill>
        <p:spPr>
          <a:xfrm>
            <a:off x="11430" y="1363980"/>
            <a:ext cx="4693920" cy="358013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s 10"/>
          <p:cNvSpPr/>
          <p:nvPr/>
        </p:nvSpPr>
        <p:spPr>
          <a:xfrm>
            <a:off x="-62230" y="0"/>
            <a:ext cx="6361430" cy="6858000"/>
          </a:xfrm>
          <a:prstGeom prst="rect">
            <a:avLst/>
          </a:prstGeom>
          <a:gradFill>
            <a:gsLst>
              <a:gs pos="0">
                <a:srgbClr val="7B32B2"/>
              </a:gs>
              <a:gs pos="0">
                <a:srgbClr val="250A55"/>
              </a:gs>
              <a:gs pos="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11"/>
          <p:cNvSpPr txBox="1"/>
          <p:nvPr/>
        </p:nvSpPr>
        <p:spPr>
          <a:xfrm>
            <a:off x="-62865" y="0"/>
            <a:ext cx="6362065" cy="2091690"/>
          </a:xfrm>
          <a:prstGeom prst="rect">
            <a:avLst/>
          </a:prstGeom>
          <a:noFill/>
        </p:spPr>
        <p:txBody>
          <a:bodyPr wrap="square" rtlCol="0">
            <a:spAutoFit/>
          </a:bodyPr>
          <a:lstStyle/>
          <a:p>
            <a:pPr algn="ctr"/>
            <a:r>
              <a:rPr lang="en-US" sz="6500">
                <a:solidFill>
                  <a:schemeClr val="bg1"/>
                </a:solidFill>
                <a:latin typeface="Arial Black" panose="020B0A04020102020204" charset="0"/>
                <a:cs typeface="Arial Black" panose="020B0A04020102020204" charset="0"/>
              </a:rPr>
              <a:t>MITOCHON-</a:t>
            </a:r>
          </a:p>
          <a:p>
            <a:pPr algn="ctr"/>
            <a:r>
              <a:rPr lang="en-US" sz="6500">
                <a:solidFill>
                  <a:schemeClr val="bg1"/>
                </a:solidFill>
                <a:latin typeface="Arial Black" panose="020B0A04020102020204" charset="0"/>
                <a:cs typeface="Arial Black" panose="020B0A04020102020204" charset="0"/>
              </a:rPr>
              <a:t>DRION</a:t>
            </a:r>
          </a:p>
        </p:txBody>
      </p:sp>
      <p:sp>
        <p:nvSpPr>
          <p:cNvPr id="10" name="Text Box 9"/>
          <p:cNvSpPr txBox="1"/>
          <p:nvPr/>
        </p:nvSpPr>
        <p:spPr>
          <a:xfrm>
            <a:off x="-4765040" y="1812925"/>
            <a:ext cx="153543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17" name="Text Box 16"/>
          <p:cNvSpPr txBox="1"/>
          <p:nvPr/>
        </p:nvSpPr>
        <p:spPr>
          <a:xfrm>
            <a:off x="6413500" y="-2715260"/>
            <a:ext cx="153543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5" name="Text Box 4"/>
          <p:cNvSpPr txBox="1"/>
          <p:nvPr/>
        </p:nvSpPr>
        <p:spPr>
          <a:xfrm>
            <a:off x="-3507740" y="6064885"/>
            <a:ext cx="161925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6" name="Text Box 5"/>
          <p:cNvSpPr txBox="1"/>
          <p:nvPr/>
        </p:nvSpPr>
        <p:spPr>
          <a:xfrm>
            <a:off x="14886940" y="5880100"/>
            <a:ext cx="161925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7" name="Rectangles 6"/>
          <p:cNvSpPr/>
          <p:nvPr/>
        </p:nvSpPr>
        <p:spPr>
          <a:xfrm>
            <a:off x="7486650" y="1395730"/>
            <a:ext cx="4705350" cy="4067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7"/>
          <p:cNvSpPr txBox="1"/>
          <p:nvPr/>
        </p:nvSpPr>
        <p:spPr>
          <a:xfrm>
            <a:off x="-62865" y="2091690"/>
            <a:ext cx="6362065" cy="4399915"/>
          </a:xfrm>
          <a:prstGeom prst="rect">
            <a:avLst/>
          </a:prstGeom>
          <a:noFill/>
        </p:spPr>
        <p:txBody>
          <a:bodyPr wrap="square" rtlCol="0">
            <a:spAutoFit/>
          </a:bodyPr>
          <a:lstStyle/>
          <a:p>
            <a:pPr marL="457200" indent="-457200" algn="l">
              <a:buFont typeface="Arial" panose="020B0604020202020204" pitchFamily="34" charset="0"/>
              <a:buChar char="•"/>
            </a:pPr>
            <a:r>
              <a:rPr lang="en-US" sz="4000" b="1">
                <a:solidFill>
                  <a:schemeClr val="bg1"/>
                </a:solidFill>
                <a:latin typeface="Arial" panose="020B0604020202020204" pitchFamily="34" charset="0"/>
                <a:cs typeface="Arial" panose="020B0604020202020204" pitchFamily="34" charset="0"/>
              </a:rPr>
              <a:t>A spherical or rod-shaped organelles</a:t>
            </a:r>
            <a:r>
              <a:rPr lang="en-US" sz="4000">
                <a:solidFill>
                  <a:schemeClr val="bg1"/>
                </a:solidFill>
                <a:latin typeface="Arial" panose="020B0604020202020204" pitchFamily="34" charset="0"/>
                <a:cs typeface="Arial" panose="020B0604020202020204" pitchFamily="34" charset="0"/>
              </a:rPr>
              <a:t> with a double membrane</a:t>
            </a:r>
          </a:p>
          <a:p>
            <a:pPr marL="457200" indent="-457200" algn="l">
              <a:buFont typeface="Arial" panose="020B0604020202020204" pitchFamily="34" charset="0"/>
              <a:buChar char="•"/>
            </a:pPr>
            <a:r>
              <a:rPr lang="en-US" sz="4000">
                <a:solidFill>
                  <a:schemeClr val="bg1"/>
                </a:solidFill>
                <a:latin typeface="Arial" panose="020B0604020202020204" pitchFamily="34" charset="0"/>
                <a:cs typeface="Arial" panose="020B0604020202020204" pitchFamily="34" charset="0"/>
              </a:rPr>
              <a:t>Also known as the </a:t>
            </a:r>
            <a:r>
              <a:rPr lang="en-US" sz="4000" b="1">
                <a:solidFill>
                  <a:schemeClr val="bg1"/>
                </a:solidFill>
                <a:latin typeface="Arial" panose="020B0604020202020204" pitchFamily="34" charset="0"/>
                <a:cs typeface="Arial" panose="020B0604020202020204" pitchFamily="34" charset="0"/>
              </a:rPr>
              <a:t>powerhouse of a cell</a:t>
            </a:r>
            <a:r>
              <a:rPr lang="en-US" sz="4000">
                <a:solidFill>
                  <a:schemeClr val="bg1"/>
                </a:solidFill>
                <a:latin typeface="Arial" panose="020B0604020202020204" pitchFamily="34" charset="0"/>
                <a:cs typeface="Arial" panose="020B0604020202020204" pitchFamily="34" charset="0"/>
              </a:rPr>
              <a:t> as they play an important role in releasing energy.</a:t>
            </a:r>
          </a:p>
        </p:txBody>
      </p:sp>
      <p:pic>
        <p:nvPicPr>
          <p:cNvPr id="9" name="Picture 8"/>
          <p:cNvPicPr>
            <a:picLocks noChangeAspect="1"/>
          </p:cNvPicPr>
          <p:nvPr/>
        </p:nvPicPr>
        <p:blipFill>
          <a:blip r:embed="rId4"/>
          <a:srcRect t="6319" r="32845"/>
          <a:stretch>
            <a:fillRect/>
          </a:stretch>
        </p:blipFill>
        <p:spPr>
          <a:xfrm>
            <a:off x="-2309495" y="-4333875"/>
            <a:ext cx="4678680" cy="4067175"/>
          </a:xfrm>
          <a:prstGeom prst="rect">
            <a:avLst/>
          </a:prstGeom>
        </p:spPr>
      </p:pic>
      <p:pic>
        <p:nvPicPr>
          <p:cNvPr id="14" name="Picture 13"/>
          <p:cNvPicPr>
            <a:picLocks noChangeAspect="1"/>
          </p:cNvPicPr>
          <p:nvPr/>
        </p:nvPicPr>
        <p:blipFill>
          <a:blip r:embed="rId5"/>
          <a:stretch>
            <a:fillRect/>
          </a:stretch>
        </p:blipFill>
        <p:spPr>
          <a:xfrm>
            <a:off x="10662285" y="-5379720"/>
            <a:ext cx="4704080" cy="3494405"/>
          </a:xfrm>
          <a:prstGeom prst="rect">
            <a:avLst/>
          </a:prstGeom>
        </p:spPr>
      </p:pic>
      <p:pic>
        <p:nvPicPr>
          <p:cNvPr id="3" name="Picture 2"/>
          <p:cNvPicPr>
            <a:picLocks noChangeAspect="1"/>
          </p:cNvPicPr>
          <p:nvPr/>
        </p:nvPicPr>
        <p:blipFill>
          <a:blip r:embed="rId6"/>
          <a:stretch>
            <a:fillRect/>
          </a:stretch>
        </p:blipFill>
        <p:spPr>
          <a:xfrm>
            <a:off x="-5304790" y="665480"/>
            <a:ext cx="4693920" cy="3580130"/>
          </a:xfrm>
          <a:prstGeom prst="rect">
            <a:avLst/>
          </a:prstGeom>
        </p:spPr>
      </p:pic>
      <p:pic>
        <p:nvPicPr>
          <p:cNvPr id="4" name="Picture 3"/>
          <p:cNvPicPr>
            <a:picLocks noChangeAspect="1"/>
          </p:cNvPicPr>
          <p:nvPr/>
        </p:nvPicPr>
        <p:blipFill>
          <a:blip r:embed="rId7"/>
          <a:stretch>
            <a:fillRect/>
          </a:stretch>
        </p:blipFill>
        <p:spPr>
          <a:xfrm>
            <a:off x="7486650" y="1395730"/>
            <a:ext cx="4705985" cy="3763010"/>
          </a:xfrm>
          <a:prstGeom prst="rect">
            <a:avLst/>
          </a:prstGeom>
        </p:spPr>
      </p:pic>
      <p:sp>
        <p:nvSpPr>
          <p:cNvPr id="13" name="Text Box 12"/>
          <p:cNvSpPr txBox="1"/>
          <p:nvPr/>
        </p:nvSpPr>
        <p:spPr>
          <a:xfrm>
            <a:off x="8551545" y="5002530"/>
            <a:ext cx="3640455" cy="460375"/>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Image Source: https://www.genome.gov/genetics-glossary/Mitochondria</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s 10"/>
          <p:cNvSpPr/>
          <p:nvPr/>
        </p:nvSpPr>
        <p:spPr>
          <a:xfrm>
            <a:off x="5830570" y="0"/>
            <a:ext cx="6361430" cy="6858000"/>
          </a:xfrm>
          <a:prstGeom prst="rect">
            <a:avLst/>
          </a:prstGeom>
          <a:gradFill>
            <a:gsLst>
              <a:gs pos="0">
                <a:srgbClr val="7B32B2"/>
              </a:gs>
              <a:gs pos="0">
                <a:srgbClr val="250A55"/>
              </a:gs>
              <a:gs pos="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11"/>
          <p:cNvSpPr txBox="1"/>
          <p:nvPr/>
        </p:nvSpPr>
        <p:spPr>
          <a:xfrm>
            <a:off x="5829935" y="303530"/>
            <a:ext cx="6362065" cy="1091565"/>
          </a:xfrm>
          <a:prstGeom prst="rect">
            <a:avLst/>
          </a:prstGeom>
          <a:noFill/>
        </p:spPr>
        <p:txBody>
          <a:bodyPr wrap="square" rtlCol="0">
            <a:spAutoFit/>
          </a:bodyPr>
          <a:lstStyle/>
          <a:p>
            <a:pPr algn="ctr"/>
            <a:r>
              <a:rPr lang="en-US" sz="6500">
                <a:solidFill>
                  <a:schemeClr val="bg1"/>
                </a:solidFill>
                <a:latin typeface="Arial Black" panose="020B0A04020102020204" charset="0"/>
                <a:cs typeface="Arial Black" panose="020B0A04020102020204" charset="0"/>
              </a:rPr>
              <a:t>LYSOSOME</a:t>
            </a:r>
          </a:p>
        </p:txBody>
      </p:sp>
      <p:sp>
        <p:nvSpPr>
          <p:cNvPr id="10" name="Text Box 9"/>
          <p:cNvSpPr txBox="1"/>
          <p:nvPr/>
        </p:nvSpPr>
        <p:spPr>
          <a:xfrm>
            <a:off x="-4765040" y="1812925"/>
            <a:ext cx="153543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17" name="Text Box 16"/>
          <p:cNvSpPr txBox="1"/>
          <p:nvPr/>
        </p:nvSpPr>
        <p:spPr>
          <a:xfrm>
            <a:off x="6413500" y="-2715260"/>
            <a:ext cx="153543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5" name="Text Box 4"/>
          <p:cNvSpPr txBox="1"/>
          <p:nvPr/>
        </p:nvSpPr>
        <p:spPr>
          <a:xfrm>
            <a:off x="-3507740" y="6064885"/>
            <a:ext cx="161925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6" name="Text Box 5"/>
          <p:cNvSpPr txBox="1"/>
          <p:nvPr/>
        </p:nvSpPr>
        <p:spPr>
          <a:xfrm>
            <a:off x="14886940" y="5880100"/>
            <a:ext cx="161925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7" name="Rectangles 6"/>
          <p:cNvSpPr/>
          <p:nvPr/>
        </p:nvSpPr>
        <p:spPr>
          <a:xfrm>
            <a:off x="0" y="1395095"/>
            <a:ext cx="4705350" cy="4067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7"/>
          <p:cNvSpPr txBox="1"/>
          <p:nvPr/>
        </p:nvSpPr>
        <p:spPr>
          <a:xfrm>
            <a:off x="5829935" y="1664970"/>
            <a:ext cx="6362065" cy="5015865"/>
          </a:xfrm>
          <a:prstGeom prst="rect">
            <a:avLst/>
          </a:prstGeom>
          <a:noFill/>
        </p:spPr>
        <p:txBody>
          <a:bodyPr wrap="square" rtlCol="0">
            <a:spAutoFit/>
          </a:bodyPr>
          <a:lstStyle/>
          <a:p>
            <a:pPr marL="457200" indent="-457200" algn="just">
              <a:buFont typeface="Arial" panose="020B0604020202020204" pitchFamily="34" charset="0"/>
              <a:buChar char="•"/>
            </a:pPr>
            <a:r>
              <a:rPr lang="en-US" sz="4000">
                <a:solidFill>
                  <a:schemeClr val="bg1"/>
                </a:solidFill>
                <a:latin typeface="Arial" panose="020B0604020202020204" pitchFamily="34" charset="0"/>
                <a:cs typeface="Arial" panose="020B0604020202020204" pitchFamily="34" charset="0"/>
              </a:rPr>
              <a:t>round organelles surrounded by a membrane and comprising digestive enzymes which help in digestion, excretion and in the cell renewal process.</a:t>
            </a:r>
          </a:p>
        </p:txBody>
      </p:sp>
      <p:pic>
        <p:nvPicPr>
          <p:cNvPr id="9" name="Picture 8"/>
          <p:cNvPicPr>
            <a:picLocks noChangeAspect="1"/>
          </p:cNvPicPr>
          <p:nvPr/>
        </p:nvPicPr>
        <p:blipFill>
          <a:blip r:embed="rId4"/>
          <a:srcRect t="6319" r="32845"/>
          <a:stretch>
            <a:fillRect/>
          </a:stretch>
        </p:blipFill>
        <p:spPr>
          <a:xfrm>
            <a:off x="-2309495" y="-4333875"/>
            <a:ext cx="4678680" cy="4067175"/>
          </a:xfrm>
          <a:prstGeom prst="rect">
            <a:avLst/>
          </a:prstGeom>
        </p:spPr>
      </p:pic>
      <p:pic>
        <p:nvPicPr>
          <p:cNvPr id="14" name="Picture 13"/>
          <p:cNvPicPr>
            <a:picLocks noChangeAspect="1"/>
          </p:cNvPicPr>
          <p:nvPr/>
        </p:nvPicPr>
        <p:blipFill>
          <a:blip r:embed="rId5"/>
          <a:stretch>
            <a:fillRect/>
          </a:stretch>
        </p:blipFill>
        <p:spPr>
          <a:xfrm>
            <a:off x="10662285" y="-5379720"/>
            <a:ext cx="4704080" cy="3494405"/>
          </a:xfrm>
          <a:prstGeom prst="rect">
            <a:avLst/>
          </a:prstGeom>
        </p:spPr>
      </p:pic>
      <p:pic>
        <p:nvPicPr>
          <p:cNvPr id="3" name="Picture 2"/>
          <p:cNvPicPr>
            <a:picLocks noChangeAspect="1"/>
          </p:cNvPicPr>
          <p:nvPr/>
        </p:nvPicPr>
        <p:blipFill>
          <a:blip r:embed="rId6"/>
          <a:stretch>
            <a:fillRect/>
          </a:stretch>
        </p:blipFill>
        <p:spPr>
          <a:xfrm>
            <a:off x="-5304790" y="665480"/>
            <a:ext cx="4693920" cy="3580130"/>
          </a:xfrm>
          <a:prstGeom prst="rect">
            <a:avLst/>
          </a:prstGeom>
        </p:spPr>
      </p:pic>
      <p:pic>
        <p:nvPicPr>
          <p:cNvPr id="4" name="Picture 3"/>
          <p:cNvPicPr>
            <a:picLocks noChangeAspect="1"/>
          </p:cNvPicPr>
          <p:nvPr/>
        </p:nvPicPr>
        <p:blipFill>
          <a:blip r:embed="rId7"/>
          <a:stretch>
            <a:fillRect/>
          </a:stretch>
        </p:blipFill>
        <p:spPr>
          <a:xfrm>
            <a:off x="4828540" y="-6478270"/>
            <a:ext cx="4705985" cy="3763010"/>
          </a:xfrm>
          <a:prstGeom prst="rect">
            <a:avLst/>
          </a:prstGeom>
        </p:spPr>
      </p:pic>
      <p:pic>
        <p:nvPicPr>
          <p:cNvPr id="15" name="Picture 14"/>
          <p:cNvPicPr>
            <a:picLocks noChangeAspect="1"/>
          </p:cNvPicPr>
          <p:nvPr/>
        </p:nvPicPr>
        <p:blipFill>
          <a:blip r:embed="rId8"/>
          <a:stretch>
            <a:fillRect/>
          </a:stretch>
        </p:blipFill>
        <p:spPr>
          <a:xfrm>
            <a:off x="-17145" y="1395095"/>
            <a:ext cx="4723130" cy="4067810"/>
          </a:xfrm>
          <a:prstGeom prst="rect">
            <a:avLst/>
          </a:prstGeom>
        </p:spPr>
      </p:pic>
      <p:sp>
        <p:nvSpPr>
          <p:cNvPr id="13" name="Text Box 12"/>
          <p:cNvSpPr txBox="1"/>
          <p:nvPr/>
        </p:nvSpPr>
        <p:spPr>
          <a:xfrm>
            <a:off x="0" y="5186680"/>
            <a:ext cx="3827780" cy="275590"/>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Image Source: https://byjus.com/biology/lysosomes/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s 10"/>
          <p:cNvSpPr/>
          <p:nvPr/>
        </p:nvSpPr>
        <p:spPr>
          <a:xfrm>
            <a:off x="0" y="0"/>
            <a:ext cx="6361430" cy="6858000"/>
          </a:xfrm>
          <a:prstGeom prst="rect">
            <a:avLst/>
          </a:prstGeom>
          <a:gradFill>
            <a:gsLst>
              <a:gs pos="0">
                <a:srgbClr val="7B32B2"/>
              </a:gs>
              <a:gs pos="0">
                <a:srgbClr val="250A55"/>
              </a:gs>
              <a:gs pos="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11"/>
          <p:cNvSpPr txBox="1"/>
          <p:nvPr/>
        </p:nvSpPr>
        <p:spPr>
          <a:xfrm>
            <a:off x="-635" y="102235"/>
            <a:ext cx="6362065" cy="2091690"/>
          </a:xfrm>
          <a:prstGeom prst="rect">
            <a:avLst/>
          </a:prstGeom>
          <a:noFill/>
        </p:spPr>
        <p:txBody>
          <a:bodyPr wrap="square" rtlCol="0">
            <a:spAutoFit/>
          </a:bodyPr>
          <a:lstStyle/>
          <a:p>
            <a:pPr algn="ctr"/>
            <a:r>
              <a:rPr lang="en-US" sz="6500">
                <a:solidFill>
                  <a:schemeClr val="bg1"/>
                </a:solidFill>
                <a:latin typeface="Arial Black" panose="020B0A04020102020204" charset="0"/>
                <a:cs typeface="Arial Black" panose="020B0A04020102020204" charset="0"/>
              </a:rPr>
              <a:t>GOLGI APPARATUS</a:t>
            </a:r>
          </a:p>
        </p:txBody>
      </p:sp>
      <p:sp>
        <p:nvSpPr>
          <p:cNvPr id="10" name="Text Box 9"/>
          <p:cNvSpPr txBox="1"/>
          <p:nvPr/>
        </p:nvSpPr>
        <p:spPr>
          <a:xfrm>
            <a:off x="-4765040" y="1812925"/>
            <a:ext cx="153543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17" name="Text Box 16"/>
          <p:cNvSpPr txBox="1"/>
          <p:nvPr/>
        </p:nvSpPr>
        <p:spPr>
          <a:xfrm>
            <a:off x="6413500" y="-2715260"/>
            <a:ext cx="153543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5" name="Text Box 4"/>
          <p:cNvSpPr txBox="1"/>
          <p:nvPr/>
        </p:nvSpPr>
        <p:spPr>
          <a:xfrm>
            <a:off x="-3507740" y="6064885"/>
            <a:ext cx="161925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6" name="Text Box 5"/>
          <p:cNvSpPr txBox="1"/>
          <p:nvPr/>
        </p:nvSpPr>
        <p:spPr>
          <a:xfrm>
            <a:off x="14886940" y="5880100"/>
            <a:ext cx="161925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7" name="Rectangles 6"/>
          <p:cNvSpPr/>
          <p:nvPr/>
        </p:nvSpPr>
        <p:spPr>
          <a:xfrm>
            <a:off x="7486650" y="1812925"/>
            <a:ext cx="4705350" cy="4067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7"/>
          <p:cNvSpPr txBox="1"/>
          <p:nvPr/>
        </p:nvSpPr>
        <p:spPr>
          <a:xfrm>
            <a:off x="-635" y="2193925"/>
            <a:ext cx="6362065" cy="4769485"/>
          </a:xfrm>
          <a:prstGeom prst="rect">
            <a:avLst/>
          </a:prstGeom>
          <a:noFill/>
        </p:spPr>
        <p:txBody>
          <a:bodyPr wrap="square" rtlCol="0">
            <a:spAutoFit/>
          </a:bodyPr>
          <a:lstStyle/>
          <a:p>
            <a:pPr marL="457200" indent="-457200" algn="just">
              <a:buFont typeface="Arial" panose="020B0604020202020204" pitchFamily="34" charset="0"/>
              <a:buChar char="•"/>
            </a:pPr>
            <a:r>
              <a:rPr lang="en-US" sz="3800">
                <a:solidFill>
                  <a:schemeClr val="bg1"/>
                </a:solidFill>
                <a:latin typeface="Arial" panose="020B0604020202020204" pitchFamily="34" charset="0"/>
                <a:cs typeface="Arial" panose="020B0604020202020204" pitchFamily="34" charset="0"/>
              </a:rPr>
              <a:t>A flat, smooth layered, sac-like organelle which is located near the nucleus and involved in manufacturing, storing, packing and transporting the particles throughout the cell.</a:t>
            </a:r>
          </a:p>
        </p:txBody>
      </p:sp>
      <p:pic>
        <p:nvPicPr>
          <p:cNvPr id="15" name="Picture 14"/>
          <p:cNvPicPr>
            <a:picLocks noChangeAspect="1"/>
          </p:cNvPicPr>
          <p:nvPr/>
        </p:nvPicPr>
        <p:blipFill>
          <a:blip r:embed="rId4"/>
          <a:stretch>
            <a:fillRect/>
          </a:stretch>
        </p:blipFill>
        <p:spPr>
          <a:xfrm>
            <a:off x="-4271010" y="-4333875"/>
            <a:ext cx="4723130" cy="4067810"/>
          </a:xfrm>
          <a:prstGeom prst="rect">
            <a:avLst/>
          </a:prstGeom>
        </p:spPr>
      </p:pic>
      <p:pic>
        <p:nvPicPr>
          <p:cNvPr id="16" name="Picture 15"/>
          <p:cNvPicPr>
            <a:picLocks noChangeAspect="1"/>
          </p:cNvPicPr>
          <p:nvPr/>
        </p:nvPicPr>
        <p:blipFill>
          <a:blip r:embed="rId5"/>
          <a:stretch>
            <a:fillRect/>
          </a:stretch>
        </p:blipFill>
        <p:spPr>
          <a:xfrm>
            <a:off x="7486015" y="1812925"/>
            <a:ext cx="4705985" cy="4066540"/>
          </a:xfrm>
          <a:prstGeom prst="rect">
            <a:avLst/>
          </a:prstGeom>
        </p:spPr>
      </p:pic>
      <p:sp>
        <p:nvSpPr>
          <p:cNvPr id="13" name="Text Box 12"/>
          <p:cNvSpPr txBox="1"/>
          <p:nvPr/>
        </p:nvSpPr>
        <p:spPr>
          <a:xfrm>
            <a:off x="8728710" y="5374005"/>
            <a:ext cx="3827780" cy="460375"/>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Image Source: https://www.genome.gov/genetics-glossary/golgi-body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s 10"/>
          <p:cNvSpPr/>
          <p:nvPr/>
        </p:nvSpPr>
        <p:spPr>
          <a:xfrm>
            <a:off x="5830570" y="0"/>
            <a:ext cx="6361430" cy="6858000"/>
          </a:xfrm>
          <a:prstGeom prst="rect">
            <a:avLst/>
          </a:prstGeom>
          <a:gradFill>
            <a:gsLst>
              <a:gs pos="0">
                <a:srgbClr val="7B32B2"/>
              </a:gs>
              <a:gs pos="0">
                <a:srgbClr val="250A55"/>
              </a:gs>
              <a:gs pos="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11"/>
          <p:cNvSpPr txBox="1"/>
          <p:nvPr/>
        </p:nvSpPr>
        <p:spPr>
          <a:xfrm>
            <a:off x="5830570" y="0"/>
            <a:ext cx="6362065" cy="1091565"/>
          </a:xfrm>
          <a:prstGeom prst="rect">
            <a:avLst/>
          </a:prstGeom>
          <a:noFill/>
        </p:spPr>
        <p:txBody>
          <a:bodyPr wrap="square" rtlCol="0">
            <a:spAutoFit/>
          </a:bodyPr>
          <a:lstStyle/>
          <a:p>
            <a:pPr algn="ctr"/>
            <a:r>
              <a:rPr lang="en-US" sz="6500">
                <a:solidFill>
                  <a:schemeClr val="bg1"/>
                </a:solidFill>
                <a:latin typeface="Arial Black" panose="020B0A04020102020204" charset="0"/>
                <a:cs typeface="Arial Black" panose="020B0A04020102020204" charset="0"/>
              </a:rPr>
              <a:t>RIBOSOME</a:t>
            </a:r>
          </a:p>
        </p:txBody>
      </p:sp>
      <p:sp>
        <p:nvSpPr>
          <p:cNvPr id="10" name="Text Box 9"/>
          <p:cNvSpPr txBox="1"/>
          <p:nvPr/>
        </p:nvSpPr>
        <p:spPr>
          <a:xfrm>
            <a:off x="-4765040" y="1812925"/>
            <a:ext cx="153543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17" name="Text Box 16"/>
          <p:cNvSpPr txBox="1"/>
          <p:nvPr/>
        </p:nvSpPr>
        <p:spPr>
          <a:xfrm>
            <a:off x="6413500" y="-2715260"/>
            <a:ext cx="153543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5" name="Text Box 4"/>
          <p:cNvSpPr txBox="1"/>
          <p:nvPr/>
        </p:nvSpPr>
        <p:spPr>
          <a:xfrm>
            <a:off x="-3507740" y="6064885"/>
            <a:ext cx="161925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6" name="Text Box 5"/>
          <p:cNvSpPr txBox="1"/>
          <p:nvPr/>
        </p:nvSpPr>
        <p:spPr>
          <a:xfrm>
            <a:off x="14886940" y="5880100"/>
            <a:ext cx="161925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7" name="Rectangles 6"/>
          <p:cNvSpPr/>
          <p:nvPr/>
        </p:nvSpPr>
        <p:spPr>
          <a:xfrm>
            <a:off x="0" y="1395095"/>
            <a:ext cx="4705350" cy="4067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7"/>
          <p:cNvSpPr txBox="1"/>
          <p:nvPr/>
        </p:nvSpPr>
        <p:spPr>
          <a:xfrm>
            <a:off x="5830570" y="1940560"/>
            <a:ext cx="6362065" cy="3784600"/>
          </a:xfrm>
          <a:prstGeom prst="rect">
            <a:avLst/>
          </a:prstGeom>
          <a:noFill/>
        </p:spPr>
        <p:txBody>
          <a:bodyPr wrap="square" rtlCol="0">
            <a:spAutoFit/>
          </a:bodyPr>
          <a:lstStyle/>
          <a:p>
            <a:pPr marL="457200" indent="-457200" algn="just">
              <a:buFont typeface="Arial" panose="020B0604020202020204" pitchFamily="34" charset="0"/>
              <a:buChar char="•"/>
            </a:pPr>
            <a:r>
              <a:rPr lang="en-US" sz="4000">
                <a:solidFill>
                  <a:schemeClr val="bg1"/>
                </a:solidFill>
                <a:latin typeface="Arial" panose="020B0604020202020204" pitchFamily="34" charset="0"/>
                <a:cs typeface="Arial" panose="020B0604020202020204" pitchFamily="34" charset="0"/>
              </a:rPr>
              <a:t>They are small organelles made up of RNA-rich cytoplasmic granules, and they are the sites of protein synthesis.</a:t>
            </a:r>
          </a:p>
        </p:txBody>
      </p:sp>
      <p:pic>
        <p:nvPicPr>
          <p:cNvPr id="15" name="Picture 14"/>
          <p:cNvPicPr>
            <a:picLocks noChangeAspect="1"/>
          </p:cNvPicPr>
          <p:nvPr/>
        </p:nvPicPr>
        <p:blipFill>
          <a:blip r:embed="rId4"/>
          <a:stretch>
            <a:fillRect/>
          </a:stretch>
        </p:blipFill>
        <p:spPr>
          <a:xfrm>
            <a:off x="-4271010" y="-4333875"/>
            <a:ext cx="4723130" cy="4067810"/>
          </a:xfrm>
          <a:prstGeom prst="rect">
            <a:avLst/>
          </a:prstGeom>
        </p:spPr>
      </p:pic>
      <p:pic>
        <p:nvPicPr>
          <p:cNvPr id="16" name="Picture 15"/>
          <p:cNvPicPr>
            <a:picLocks noChangeAspect="1"/>
          </p:cNvPicPr>
          <p:nvPr/>
        </p:nvPicPr>
        <p:blipFill>
          <a:blip r:embed="rId5"/>
          <a:stretch>
            <a:fillRect/>
          </a:stretch>
        </p:blipFill>
        <p:spPr>
          <a:xfrm>
            <a:off x="11800205" y="-4333875"/>
            <a:ext cx="4705985" cy="4066540"/>
          </a:xfrm>
          <a:prstGeom prst="rect">
            <a:avLst/>
          </a:prstGeom>
        </p:spPr>
      </p:pic>
      <p:pic>
        <p:nvPicPr>
          <p:cNvPr id="3" name="Picture 2"/>
          <p:cNvPicPr>
            <a:picLocks noChangeAspect="1"/>
          </p:cNvPicPr>
          <p:nvPr/>
        </p:nvPicPr>
        <p:blipFill>
          <a:blip r:embed="rId6"/>
          <a:stretch>
            <a:fillRect/>
          </a:stretch>
        </p:blipFill>
        <p:spPr>
          <a:xfrm>
            <a:off x="0" y="1310640"/>
            <a:ext cx="4705350" cy="3718560"/>
          </a:xfrm>
          <a:prstGeom prst="rect">
            <a:avLst/>
          </a:prstGeom>
        </p:spPr>
      </p:pic>
      <p:sp>
        <p:nvSpPr>
          <p:cNvPr id="13" name="Text Box 12"/>
          <p:cNvSpPr txBox="1"/>
          <p:nvPr/>
        </p:nvSpPr>
        <p:spPr>
          <a:xfrm>
            <a:off x="0" y="5186680"/>
            <a:ext cx="4189095" cy="275590"/>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Image Source:https://www.sciencefacts.net/ribosomes.html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s 10"/>
          <p:cNvSpPr/>
          <p:nvPr/>
        </p:nvSpPr>
        <p:spPr>
          <a:xfrm>
            <a:off x="24765" y="0"/>
            <a:ext cx="12161520" cy="2355850"/>
          </a:xfrm>
          <a:prstGeom prst="rect">
            <a:avLst/>
          </a:prstGeom>
          <a:gradFill>
            <a:gsLst>
              <a:gs pos="0">
                <a:srgbClr val="7B32B2"/>
              </a:gs>
              <a:gs pos="0">
                <a:srgbClr val="250A55"/>
              </a:gs>
              <a:gs pos="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11"/>
          <p:cNvSpPr txBox="1"/>
          <p:nvPr/>
        </p:nvSpPr>
        <p:spPr>
          <a:xfrm>
            <a:off x="452120" y="363220"/>
            <a:ext cx="11398885" cy="1630045"/>
          </a:xfrm>
          <a:prstGeom prst="rect">
            <a:avLst/>
          </a:prstGeom>
          <a:noFill/>
        </p:spPr>
        <p:txBody>
          <a:bodyPr wrap="square" rtlCol="0">
            <a:spAutoFit/>
          </a:bodyPr>
          <a:lstStyle/>
          <a:p>
            <a:pPr algn="ctr"/>
            <a:r>
              <a:rPr lang="en-US" sz="10000">
                <a:solidFill>
                  <a:schemeClr val="bg1"/>
                </a:solidFill>
                <a:latin typeface="Arial Black" panose="020B0A04020102020204" charset="0"/>
                <a:cs typeface="Arial Black" panose="020B0A04020102020204" charset="0"/>
              </a:rPr>
              <a:t>REFERENCES:</a:t>
            </a:r>
          </a:p>
        </p:txBody>
      </p:sp>
      <p:sp>
        <p:nvSpPr>
          <p:cNvPr id="10" name="Text Box 9"/>
          <p:cNvSpPr txBox="1"/>
          <p:nvPr/>
        </p:nvSpPr>
        <p:spPr>
          <a:xfrm>
            <a:off x="-4765040" y="1812925"/>
            <a:ext cx="153543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17" name="Text Box 16"/>
          <p:cNvSpPr txBox="1"/>
          <p:nvPr/>
        </p:nvSpPr>
        <p:spPr>
          <a:xfrm>
            <a:off x="6413500" y="-2715260"/>
            <a:ext cx="153543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5" name="Text Box 4"/>
          <p:cNvSpPr txBox="1"/>
          <p:nvPr/>
        </p:nvSpPr>
        <p:spPr>
          <a:xfrm>
            <a:off x="-3507740" y="6064885"/>
            <a:ext cx="161925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6" name="Text Box 5"/>
          <p:cNvSpPr txBox="1"/>
          <p:nvPr/>
        </p:nvSpPr>
        <p:spPr>
          <a:xfrm>
            <a:off x="14886940" y="5880100"/>
            <a:ext cx="161925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7" name="Rectangles 6"/>
          <p:cNvSpPr/>
          <p:nvPr/>
        </p:nvSpPr>
        <p:spPr>
          <a:xfrm>
            <a:off x="0" y="2379345"/>
            <a:ext cx="12150725" cy="44786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8" name="Text Box 7"/>
          <p:cNvSpPr txBox="1"/>
          <p:nvPr/>
        </p:nvSpPr>
        <p:spPr>
          <a:xfrm>
            <a:off x="375919" y="2924393"/>
            <a:ext cx="11398885" cy="3785652"/>
          </a:xfrm>
          <a:prstGeom prst="rect">
            <a:avLst/>
          </a:prstGeom>
          <a:noFill/>
        </p:spPr>
        <p:txBody>
          <a:bodyPr wrap="square" rtlCol="0">
            <a:spAutoFit/>
          </a:bodyPr>
          <a:lstStyle/>
          <a:p>
            <a:pPr marL="457200" indent="-457200" algn="jus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https://byjus.com/biology/animal-cell/</a:t>
            </a:r>
          </a:p>
          <a:p>
            <a:pPr marL="457200" indent="-457200" algn="just">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https://byjus.com/biology/difference-between-plant-cell-and-animal-cell/</a:t>
            </a:r>
          </a:p>
          <a:p>
            <a:pPr marL="457200" indent="-457200" algn="just">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hlinkClick r:id="rId4"/>
              </a:rPr>
              <a:t>https://www.genome.gov/genetics-glossary/Nucleolus#:~:text=The%20nucleolus%20is%20a%20spherical,ribosomal%20RNA%20genes%20are%20transcribed</a:t>
            </a:r>
            <a:r>
              <a:rPr lang="en-US" sz="2400" dirty="0">
                <a:solidFill>
                  <a:schemeClr val="tx1"/>
                </a:solidFill>
                <a:latin typeface="Arial" panose="020B0604020202020204" pitchFamily="34" charset="0"/>
                <a:cs typeface="Arial" panose="020B0604020202020204" pitchFamily="34" charset="0"/>
              </a:rPr>
              <a:t>.</a:t>
            </a:r>
          </a:p>
          <a:p>
            <a:pPr marL="457200" indent="-4572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https://www.khanacademy.org/science/high-school-biology/hs-cells/hs-plant-vs-animal-cells/a/hs-plant-vs-animal-cells-review</a:t>
            </a:r>
            <a:endParaRPr lang="en-US" sz="2400" dirty="0">
              <a:solidFill>
                <a:schemeClr val="tx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a:off x="-4271010" y="-4333875"/>
            <a:ext cx="4723130" cy="4067810"/>
          </a:xfrm>
          <a:prstGeom prst="rect">
            <a:avLst/>
          </a:prstGeom>
        </p:spPr>
      </p:pic>
      <p:pic>
        <p:nvPicPr>
          <p:cNvPr id="16" name="Picture 15"/>
          <p:cNvPicPr>
            <a:picLocks noChangeAspect="1"/>
          </p:cNvPicPr>
          <p:nvPr/>
        </p:nvPicPr>
        <p:blipFill>
          <a:blip r:embed="rId6"/>
          <a:stretch>
            <a:fillRect/>
          </a:stretch>
        </p:blipFill>
        <p:spPr>
          <a:xfrm>
            <a:off x="11800205" y="-4333875"/>
            <a:ext cx="4705985" cy="4066540"/>
          </a:xfrm>
          <a:prstGeom prst="rect">
            <a:avLst/>
          </a:prstGeom>
        </p:spPr>
      </p:pic>
      <p:pic>
        <p:nvPicPr>
          <p:cNvPr id="3" name="Picture 2"/>
          <p:cNvPicPr>
            <a:picLocks noChangeAspect="1"/>
          </p:cNvPicPr>
          <p:nvPr/>
        </p:nvPicPr>
        <p:blipFill>
          <a:blip r:embed="rId7"/>
          <a:stretch>
            <a:fillRect/>
          </a:stretch>
        </p:blipFill>
        <p:spPr>
          <a:xfrm>
            <a:off x="-5426075" y="276225"/>
            <a:ext cx="4705350" cy="3718560"/>
          </a:xfrm>
          <a:prstGeom prst="rect">
            <a:avLst/>
          </a:prstGeom>
        </p:spPr>
      </p:pic>
      <p:sp>
        <p:nvSpPr>
          <p:cNvPr id="13" name="Text Box 12"/>
          <p:cNvSpPr txBox="1"/>
          <p:nvPr/>
        </p:nvSpPr>
        <p:spPr>
          <a:xfrm>
            <a:off x="-4909820" y="5186680"/>
            <a:ext cx="4189095" cy="275590"/>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Image Source:https://www.sciencefacts.net/ribosomes.html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1" name="Rectangles 10"/>
          <p:cNvSpPr/>
          <p:nvPr/>
        </p:nvSpPr>
        <p:spPr>
          <a:xfrm>
            <a:off x="-635" y="0"/>
            <a:ext cx="12192635" cy="6858000"/>
          </a:xfrm>
          <a:prstGeom prst="rect">
            <a:avLst/>
          </a:prstGeom>
          <a:gradFill>
            <a:gsLst>
              <a:gs pos="0">
                <a:srgbClr val="7B32B2"/>
              </a:gs>
              <a:gs pos="0">
                <a:srgbClr val="250A55"/>
              </a:gs>
              <a:gs pos="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11"/>
          <p:cNvSpPr txBox="1"/>
          <p:nvPr/>
        </p:nvSpPr>
        <p:spPr>
          <a:xfrm>
            <a:off x="1622425" y="279400"/>
            <a:ext cx="8946515" cy="3784600"/>
          </a:xfrm>
          <a:prstGeom prst="rect">
            <a:avLst/>
          </a:prstGeom>
          <a:noFill/>
        </p:spPr>
        <p:txBody>
          <a:bodyPr wrap="square" rtlCol="0">
            <a:spAutoFit/>
          </a:bodyPr>
          <a:lstStyle/>
          <a:p>
            <a:pPr algn="ctr"/>
            <a:r>
              <a:rPr lang="en-US" sz="12000">
                <a:blipFill>
                  <a:blip r:embed="rId3"/>
                  <a:stretch>
                    <a:fillRect/>
                  </a:stretch>
                </a:blipFill>
                <a:latin typeface="Arial Black" panose="020B0A04020102020204" charset="0"/>
                <a:cs typeface="Arial Black" panose="020B0A04020102020204" charset="0"/>
              </a:rPr>
              <a:t>ANIMAL CELL</a:t>
            </a:r>
          </a:p>
        </p:txBody>
      </p:sp>
      <p:sp>
        <p:nvSpPr>
          <p:cNvPr id="13" name="Text Box 12"/>
          <p:cNvSpPr txBox="1"/>
          <p:nvPr/>
        </p:nvSpPr>
        <p:spPr>
          <a:xfrm>
            <a:off x="77470" y="4105275"/>
            <a:ext cx="12036425" cy="2676525"/>
          </a:xfrm>
          <a:prstGeom prst="rect">
            <a:avLst/>
          </a:prstGeom>
          <a:noFill/>
        </p:spPr>
        <p:txBody>
          <a:bodyPr wrap="square" rtlCol="0">
            <a:spAutoFit/>
          </a:bodyPr>
          <a:lstStyle/>
          <a:p>
            <a:pPr algn="ctr"/>
            <a:r>
              <a:rPr lang="en-US" sz="2800" b="1">
                <a:solidFill>
                  <a:schemeClr val="bg1"/>
                </a:solidFill>
                <a:latin typeface="Arial" panose="020B0604020202020204" pitchFamily="34" charset="0"/>
                <a:cs typeface="Arial" panose="020B0604020202020204" pitchFamily="34" charset="0"/>
              </a:rPr>
              <a:t>Presentation by:</a:t>
            </a:r>
          </a:p>
          <a:p>
            <a:pPr algn="ctr"/>
            <a:r>
              <a:rPr lang="en-US" sz="2800" b="1">
                <a:solidFill>
                  <a:schemeClr val="bg1"/>
                </a:solidFill>
                <a:latin typeface="Arial" panose="020B0604020202020204" pitchFamily="34" charset="0"/>
                <a:cs typeface="Arial" panose="020B0604020202020204" pitchFamily="34" charset="0"/>
              </a:rPr>
              <a:t>Baladad, Kiana Jireh Charisse V.</a:t>
            </a:r>
          </a:p>
          <a:p>
            <a:pPr algn="ctr"/>
            <a:r>
              <a:rPr lang="en-US" sz="2800" b="1">
                <a:solidFill>
                  <a:schemeClr val="bg1"/>
                </a:solidFill>
                <a:latin typeface="Arial" panose="020B0604020202020204" pitchFamily="34" charset="0"/>
                <a:cs typeface="Arial" panose="020B0604020202020204" pitchFamily="34" charset="0"/>
              </a:rPr>
              <a:t>Biao, Eddielyn R.</a:t>
            </a:r>
          </a:p>
          <a:p>
            <a:pPr algn="ctr"/>
            <a:r>
              <a:rPr lang="en-US" sz="2800" b="1">
                <a:solidFill>
                  <a:schemeClr val="bg1"/>
                </a:solidFill>
                <a:latin typeface="Arial" panose="020B0604020202020204" pitchFamily="34" charset="0"/>
                <a:cs typeface="Arial" panose="020B0604020202020204" pitchFamily="34" charset="0"/>
              </a:rPr>
              <a:t>Juntilla, Mary Joy A.</a:t>
            </a:r>
          </a:p>
          <a:p>
            <a:pPr algn="ctr"/>
            <a:r>
              <a:rPr lang="en-US" sz="2800" b="1">
                <a:solidFill>
                  <a:schemeClr val="bg1"/>
                </a:solidFill>
                <a:latin typeface="Arial" panose="020B0604020202020204" pitchFamily="34" charset="0"/>
                <a:cs typeface="Arial" panose="020B0604020202020204" pitchFamily="34" charset="0"/>
              </a:rPr>
              <a:t>Lacerna, Remalyn L.</a:t>
            </a:r>
          </a:p>
          <a:p>
            <a:pPr algn="ctr"/>
            <a:r>
              <a:rPr lang="en-US" sz="2800" b="1">
                <a:solidFill>
                  <a:schemeClr val="bg1"/>
                </a:solidFill>
                <a:latin typeface="Arial" panose="020B0604020202020204" pitchFamily="34" charset="0"/>
                <a:cs typeface="Arial" panose="020B0604020202020204" pitchFamily="34" charset="0"/>
              </a:rPr>
              <a:t>Macmod, Aliyah C.</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s 10"/>
          <p:cNvSpPr/>
          <p:nvPr/>
        </p:nvSpPr>
        <p:spPr>
          <a:xfrm>
            <a:off x="-635" y="0"/>
            <a:ext cx="5236210" cy="6858000"/>
          </a:xfrm>
          <a:prstGeom prst="rect">
            <a:avLst/>
          </a:prstGeom>
          <a:gradFill>
            <a:gsLst>
              <a:gs pos="0">
                <a:srgbClr val="7B32B2"/>
              </a:gs>
              <a:gs pos="0">
                <a:srgbClr val="250A55"/>
              </a:gs>
              <a:gs pos="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11"/>
          <p:cNvSpPr txBox="1"/>
          <p:nvPr/>
        </p:nvSpPr>
        <p:spPr>
          <a:xfrm>
            <a:off x="-239395" y="140335"/>
            <a:ext cx="5713730" cy="2553335"/>
          </a:xfrm>
          <a:prstGeom prst="rect">
            <a:avLst/>
          </a:prstGeom>
          <a:noFill/>
        </p:spPr>
        <p:txBody>
          <a:bodyPr wrap="square" rtlCol="0">
            <a:spAutoFit/>
          </a:bodyPr>
          <a:lstStyle/>
          <a:p>
            <a:pPr algn="ctr"/>
            <a:r>
              <a:rPr lang="en-US" sz="8000">
                <a:solidFill>
                  <a:schemeClr val="bg1"/>
                </a:solidFill>
                <a:latin typeface="Arial Black" panose="020B0A04020102020204" charset="0"/>
                <a:cs typeface="Arial Black" panose="020B0A04020102020204" charset="0"/>
              </a:rPr>
              <a:t>ANIMAL CELL</a:t>
            </a:r>
          </a:p>
        </p:txBody>
      </p:sp>
      <p:sp>
        <p:nvSpPr>
          <p:cNvPr id="2" name="Text Box 1"/>
          <p:cNvSpPr txBox="1"/>
          <p:nvPr/>
        </p:nvSpPr>
        <p:spPr>
          <a:xfrm>
            <a:off x="-57150" y="2910840"/>
            <a:ext cx="5236210" cy="3861435"/>
          </a:xfrm>
          <a:prstGeom prst="rect">
            <a:avLst/>
          </a:prstGeom>
          <a:noFill/>
        </p:spPr>
        <p:txBody>
          <a:bodyPr wrap="square" rtlCol="0">
            <a:spAutoFit/>
          </a:bodyPr>
          <a:lstStyle/>
          <a:p>
            <a:pPr marL="457200" indent="-457200" algn="ctr">
              <a:buFont typeface="Wingdings" panose="05000000000000000000" charset="0"/>
              <a:buChar char="Ø"/>
            </a:pPr>
            <a:r>
              <a:rPr lang="en-US" sz="3500">
                <a:solidFill>
                  <a:schemeClr val="bg1"/>
                </a:solidFill>
                <a:latin typeface="Arial" panose="020B0604020202020204" pitchFamily="34" charset="0"/>
                <a:cs typeface="Arial" panose="020B0604020202020204" pitchFamily="34" charset="0"/>
              </a:rPr>
              <a:t>A type of eukaryotic cell that lacks a cell wall and has a true, membrane-bound nucleus along with other cellular organelles.</a:t>
            </a:r>
          </a:p>
        </p:txBody>
      </p:sp>
      <p:pic>
        <p:nvPicPr>
          <p:cNvPr id="3" name="Picture 2"/>
          <p:cNvPicPr>
            <a:picLocks noChangeAspect="1"/>
          </p:cNvPicPr>
          <p:nvPr/>
        </p:nvPicPr>
        <p:blipFill>
          <a:blip r:embed="rId4"/>
          <a:stretch>
            <a:fillRect/>
          </a:stretch>
        </p:blipFill>
        <p:spPr>
          <a:xfrm>
            <a:off x="-6420485" y="-3004820"/>
            <a:ext cx="5810250" cy="5248275"/>
          </a:xfrm>
          <a:prstGeom prst="rect">
            <a:avLst/>
          </a:prstGeom>
        </p:spPr>
      </p:pic>
      <p:pic>
        <p:nvPicPr>
          <p:cNvPr id="4" name="Picture 3"/>
          <p:cNvPicPr>
            <a:picLocks noChangeAspect="1"/>
          </p:cNvPicPr>
          <p:nvPr/>
        </p:nvPicPr>
        <p:blipFill>
          <a:blip r:embed="rId5"/>
          <a:stretch>
            <a:fillRect/>
          </a:stretch>
        </p:blipFill>
        <p:spPr>
          <a:xfrm>
            <a:off x="12567920" y="-3799205"/>
            <a:ext cx="5067300" cy="5048250"/>
          </a:xfrm>
          <a:prstGeom prst="rect">
            <a:avLst/>
          </a:prstGeom>
        </p:spPr>
      </p:pic>
      <p:sp>
        <p:nvSpPr>
          <p:cNvPr id="10" name="Text Box 9"/>
          <p:cNvSpPr txBox="1"/>
          <p:nvPr/>
        </p:nvSpPr>
        <p:spPr>
          <a:xfrm>
            <a:off x="-4765040" y="1812925"/>
            <a:ext cx="153543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17" name="Text Box 16"/>
          <p:cNvSpPr txBox="1"/>
          <p:nvPr/>
        </p:nvSpPr>
        <p:spPr>
          <a:xfrm>
            <a:off x="14928850" y="2693670"/>
            <a:ext cx="153543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s 10"/>
          <p:cNvSpPr/>
          <p:nvPr/>
        </p:nvSpPr>
        <p:spPr>
          <a:xfrm>
            <a:off x="-635" y="0"/>
            <a:ext cx="12192635" cy="2458085"/>
          </a:xfrm>
          <a:prstGeom prst="rect">
            <a:avLst/>
          </a:prstGeom>
          <a:gradFill>
            <a:gsLst>
              <a:gs pos="0">
                <a:srgbClr val="7B32B2"/>
              </a:gs>
              <a:gs pos="0">
                <a:srgbClr val="250A55"/>
              </a:gs>
              <a:gs pos="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11"/>
          <p:cNvSpPr txBox="1"/>
          <p:nvPr/>
        </p:nvSpPr>
        <p:spPr>
          <a:xfrm>
            <a:off x="0" y="-47625"/>
            <a:ext cx="12212955" cy="2553335"/>
          </a:xfrm>
          <a:prstGeom prst="rect">
            <a:avLst/>
          </a:prstGeom>
          <a:noFill/>
        </p:spPr>
        <p:txBody>
          <a:bodyPr wrap="square" rtlCol="0">
            <a:spAutoFit/>
          </a:bodyPr>
          <a:lstStyle/>
          <a:p>
            <a:pPr algn="ctr"/>
            <a:r>
              <a:rPr lang="en-US" sz="8000">
                <a:solidFill>
                  <a:schemeClr val="bg1"/>
                </a:solidFill>
                <a:latin typeface="Arial Black" panose="020B0A04020102020204" charset="0"/>
                <a:cs typeface="Arial Black" panose="020B0A04020102020204" charset="0"/>
              </a:rPr>
              <a:t>ANIMAL CELL VS. PLANT CELL</a:t>
            </a:r>
          </a:p>
        </p:txBody>
      </p:sp>
      <p:pic>
        <p:nvPicPr>
          <p:cNvPr id="3" name="Picture 2"/>
          <p:cNvPicPr>
            <a:picLocks noChangeAspect="1"/>
          </p:cNvPicPr>
          <p:nvPr/>
        </p:nvPicPr>
        <p:blipFill>
          <a:blip r:embed="rId4"/>
          <a:stretch>
            <a:fillRect/>
          </a:stretch>
        </p:blipFill>
        <p:spPr>
          <a:xfrm rot="21120000">
            <a:off x="490220" y="1925955"/>
            <a:ext cx="5882640" cy="5313680"/>
          </a:xfrm>
          <a:prstGeom prst="rect">
            <a:avLst/>
          </a:prstGeom>
        </p:spPr>
      </p:pic>
      <p:pic>
        <p:nvPicPr>
          <p:cNvPr id="4" name="Picture 3"/>
          <p:cNvPicPr>
            <a:picLocks noChangeAspect="1"/>
          </p:cNvPicPr>
          <p:nvPr/>
        </p:nvPicPr>
        <p:blipFill>
          <a:blip r:embed="rId5"/>
          <a:stretch>
            <a:fillRect/>
          </a:stretch>
        </p:blipFill>
        <p:spPr>
          <a:xfrm rot="960000">
            <a:off x="6294755" y="1877060"/>
            <a:ext cx="5154295" cy="5135245"/>
          </a:xfrm>
          <a:prstGeom prst="rect">
            <a:avLst/>
          </a:prstGeom>
        </p:spPr>
      </p:pic>
      <p:sp>
        <p:nvSpPr>
          <p:cNvPr id="10" name="Text Box 9"/>
          <p:cNvSpPr txBox="1"/>
          <p:nvPr/>
        </p:nvSpPr>
        <p:spPr>
          <a:xfrm>
            <a:off x="-4765040" y="1812925"/>
            <a:ext cx="153543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17" name="Text Box 16"/>
          <p:cNvSpPr txBox="1"/>
          <p:nvPr/>
        </p:nvSpPr>
        <p:spPr>
          <a:xfrm>
            <a:off x="14928850" y="2693670"/>
            <a:ext cx="153543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5" name="Text Box 4"/>
          <p:cNvSpPr txBox="1"/>
          <p:nvPr/>
        </p:nvSpPr>
        <p:spPr>
          <a:xfrm>
            <a:off x="149225" y="6064885"/>
            <a:ext cx="161925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6" name="Text Box 5"/>
          <p:cNvSpPr txBox="1"/>
          <p:nvPr/>
        </p:nvSpPr>
        <p:spPr>
          <a:xfrm>
            <a:off x="10593705" y="5972175"/>
            <a:ext cx="161925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1" name="Rectangles 10"/>
          <p:cNvSpPr/>
          <p:nvPr/>
        </p:nvSpPr>
        <p:spPr>
          <a:xfrm>
            <a:off x="635" y="1812925"/>
            <a:ext cx="12191365" cy="2782570"/>
          </a:xfrm>
          <a:prstGeom prst="rect">
            <a:avLst/>
          </a:prstGeom>
          <a:gradFill>
            <a:gsLst>
              <a:gs pos="0">
                <a:srgbClr val="7B32B2"/>
              </a:gs>
              <a:gs pos="0">
                <a:srgbClr val="250A55"/>
              </a:gs>
              <a:gs pos="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11"/>
          <p:cNvSpPr txBox="1"/>
          <p:nvPr/>
        </p:nvSpPr>
        <p:spPr>
          <a:xfrm>
            <a:off x="1270" y="1755140"/>
            <a:ext cx="12190730" cy="2707005"/>
          </a:xfrm>
          <a:prstGeom prst="rect">
            <a:avLst/>
          </a:prstGeom>
          <a:noFill/>
        </p:spPr>
        <p:txBody>
          <a:bodyPr wrap="square" rtlCol="0">
            <a:spAutoFit/>
          </a:bodyPr>
          <a:lstStyle/>
          <a:p>
            <a:pPr algn="ctr"/>
            <a:r>
              <a:rPr lang="en-US" sz="8500">
                <a:solidFill>
                  <a:schemeClr val="bg1"/>
                </a:solidFill>
                <a:latin typeface="Arial Black" panose="020B0A04020102020204" charset="0"/>
                <a:cs typeface="Arial Black" panose="020B0A04020102020204" charset="0"/>
              </a:rPr>
              <a:t>ANIMAL CELL ORGANELLES</a:t>
            </a:r>
          </a:p>
        </p:txBody>
      </p:sp>
      <p:pic>
        <p:nvPicPr>
          <p:cNvPr id="4" name="Picture 3"/>
          <p:cNvPicPr>
            <a:picLocks noChangeAspect="1"/>
          </p:cNvPicPr>
          <p:nvPr/>
        </p:nvPicPr>
        <p:blipFill>
          <a:blip r:embed="rId3"/>
          <a:stretch>
            <a:fillRect/>
          </a:stretch>
        </p:blipFill>
        <p:spPr>
          <a:xfrm rot="1980000">
            <a:off x="8374380" y="4105275"/>
            <a:ext cx="3031490" cy="3020695"/>
          </a:xfrm>
          <a:prstGeom prst="rect">
            <a:avLst/>
          </a:prstGeom>
        </p:spPr>
      </p:pic>
      <p:sp>
        <p:nvSpPr>
          <p:cNvPr id="10" name="Text Box 9"/>
          <p:cNvSpPr txBox="1"/>
          <p:nvPr/>
        </p:nvSpPr>
        <p:spPr>
          <a:xfrm>
            <a:off x="-4765040" y="1812925"/>
            <a:ext cx="153543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17" name="Text Box 16"/>
          <p:cNvSpPr txBox="1"/>
          <p:nvPr/>
        </p:nvSpPr>
        <p:spPr>
          <a:xfrm>
            <a:off x="14928850" y="2693670"/>
            <a:ext cx="153543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5" name="Text Box 4"/>
          <p:cNvSpPr txBox="1"/>
          <p:nvPr/>
        </p:nvSpPr>
        <p:spPr>
          <a:xfrm>
            <a:off x="-3507740" y="6064885"/>
            <a:ext cx="161925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6" name="Text Box 5"/>
          <p:cNvSpPr txBox="1"/>
          <p:nvPr/>
        </p:nvSpPr>
        <p:spPr>
          <a:xfrm>
            <a:off x="14886940" y="5880100"/>
            <a:ext cx="161925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graphicFrame>
        <p:nvGraphicFramePr>
          <p:cNvPr id="27" name="Table 26"/>
          <p:cNvGraphicFramePr/>
          <p:nvPr/>
        </p:nvGraphicFramePr>
        <p:xfrm>
          <a:off x="-10097135" y="-5942330"/>
          <a:ext cx="12199620" cy="5586730"/>
        </p:xfrm>
        <a:graphic>
          <a:graphicData uri="http://schemas.openxmlformats.org/drawingml/2006/table">
            <a:tbl>
              <a:tblPr firstRow="1" firstCol="1">
                <a:tableStyleId>{7DF18680-E054-41AD-8BC1-D1AEF772440D}</a:tableStyleId>
              </a:tblPr>
              <a:tblGrid>
                <a:gridCol w="4066540">
                  <a:extLst>
                    <a:ext uri="{9D8B030D-6E8A-4147-A177-3AD203B41FA5}">
                      <a16:colId xmlns:a16="http://schemas.microsoft.com/office/drawing/2014/main" val="20000"/>
                    </a:ext>
                  </a:extLst>
                </a:gridCol>
                <a:gridCol w="4066540">
                  <a:extLst>
                    <a:ext uri="{9D8B030D-6E8A-4147-A177-3AD203B41FA5}">
                      <a16:colId xmlns:a16="http://schemas.microsoft.com/office/drawing/2014/main" val="20001"/>
                    </a:ext>
                  </a:extLst>
                </a:gridCol>
                <a:gridCol w="4066540">
                  <a:extLst>
                    <a:ext uri="{9D8B030D-6E8A-4147-A177-3AD203B41FA5}">
                      <a16:colId xmlns:a16="http://schemas.microsoft.com/office/drawing/2014/main" val="20002"/>
                    </a:ext>
                  </a:extLst>
                </a:gridCol>
              </a:tblGrid>
              <a:tr h="548640">
                <a:tc>
                  <a:txBody>
                    <a:bodyPr/>
                    <a:lstStyle/>
                    <a:p>
                      <a:pPr algn="ctr">
                        <a:buNone/>
                      </a:pPr>
                      <a:endParaRPr lang="en-US" sz="3000">
                        <a:latin typeface="Arial" panose="020B0604020202020204" pitchFamily="34" charset="0"/>
                        <a:cs typeface="Arial" panose="020B0604020202020204" pitchFamily="34" charset="0"/>
                      </a:endParaRPr>
                    </a:p>
                  </a:txBody>
                  <a:tcPr>
                    <a:solidFill>
                      <a:srgbClr val="49139B"/>
                    </a:solidFill>
                  </a:tcPr>
                </a:tc>
                <a:tc>
                  <a:txBody>
                    <a:bodyPr/>
                    <a:lstStyle/>
                    <a:p>
                      <a:pPr algn="ctr">
                        <a:buNone/>
                      </a:pPr>
                      <a:r>
                        <a:rPr lang="en-US" sz="3000">
                          <a:latin typeface="Arial" panose="020B0604020202020204" pitchFamily="34" charset="0"/>
                          <a:cs typeface="Arial" panose="020B0604020202020204" pitchFamily="34" charset="0"/>
                        </a:rPr>
                        <a:t>Plant Cell</a:t>
                      </a:r>
                    </a:p>
                  </a:txBody>
                  <a:tcPr>
                    <a:solidFill>
                      <a:srgbClr val="49139B"/>
                    </a:solidFill>
                  </a:tcPr>
                </a:tc>
                <a:tc>
                  <a:txBody>
                    <a:bodyPr/>
                    <a:lstStyle/>
                    <a:p>
                      <a:pPr algn="ctr">
                        <a:buNone/>
                      </a:pPr>
                      <a:r>
                        <a:rPr lang="en-US" sz="3000">
                          <a:latin typeface="Arial" panose="020B0604020202020204" pitchFamily="34" charset="0"/>
                          <a:cs typeface="Arial" panose="020B0604020202020204" pitchFamily="34" charset="0"/>
                        </a:rPr>
                        <a:t>Animal Cell</a:t>
                      </a:r>
                    </a:p>
                  </a:txBody>
                  <a:tcPr>
                    <a:solidFill>
                      <a:srgbClr val="49139B"/>
                    </a:solidFill>
                  </a:tcPr>
                </a:tc>
                <a:extLst>
                  <a:ext uri="{0D108BD9-81ED-4DB2-BD59-A6C34878D82A}">
                    <a16:rowId xmlns:a16="http://schemas.microsoft.com/office/drawing/2014/main" val="10000"/>
                  </a:ext>
                </a:extLst>
              </a:tr>
              <a:tr h="1005840">
                <a:tc>
                  <a:txBody>
                    <a:bodyPr/>
                    <a:lstStyle/>
                    <a:p>
                      <a:pPr algn="ctr">
                        <a:buNone/>
                      </a:pPr>
                      <a:r>
                        <a:rPr lang="en-US" sz="3000">
                          <a:latin typeface="Arial" panose="020B0604020202020204" pitchFamily="34" charset="0"/>
                          <a:cs typeface="Arial" panose="020B0604020202020204" pitchFamily="34" charset="0"/>
                        </a:rPr>
                        <a:t>Cell Shape</a:t>
                      </a:r>
                    </a:p>
                  </a:txBody>
                  <a:tcPr>
                    <a:solidFill>
                      <a:srgbClr val="7030A0"/>
                    </a:solidFill>
                  </a:tcPr>
                </a:tc>
                <a:tc>
                  <a:txBody>
                    <a:bodyPr/>
                    <a:lstStyle/>
                    <a:p>
                      <a:pPr algn="ctr">
                        <a:buNone/>
                      </a:pPr>
                      <a:r>
                        <a:rPr lang="en-US" sz="3000">
                          <a:latin typeface="Arial" panose="020B0604020202020204" pitchFamily="34" charset="0"/>
                          <a:cs typeface="Arial" panose="020B0604020202020204" pitchFamily="34" charset="0"/>
                        </a:rPr>
                        <a:t>Square or rectangular</a:t>
                      </a:r>
                    </a:p>
                  </a:txBody>
                  <a:tcPr/>
                </a:tc>
                <a:tc>
                  <a:txBody>
                    <a:bodyPr/>
                    <a:lstStyle/>
                    <a:p>
                      <a:pPr algn="ctr">
                        <a:buNone/>
                      </a:pPr>
                      <a:r>
                        <a:rPr lang="en-US" sz="3000">
                          <a:latin typeface="Arial" panose="020B0604020202020204" pitchFamily="34" charset="0"/>
                          <a:cs typeface="Arial" panose="020B0604020202020204" pitchFamily="34" charset="0"/>
                        </a:rPr>
                        <a:t>Irregular or round shape</a:t>
                      </a:r>
                    </a:p>
                  </a:txBody>
                  <a:tcPr/>
                </a:tc>
                <a:extLst>
                  <a:ext uri="{0D108BD9-81ED-4DB2-BD59-A6C34878D82A}">
                    <a16:rowId xmlns:a16="http://schemas.microsoft.com/office/drawing/2014/main" val="10001"/>
                  </a:ext>
                </a:extLst>
              </a:tr>
              <a:tr h="548640">
                <a:tc>
                  <a:txBody>
                    <a:bodyPr/>
                    <a:lstStyle/>
                    <a:p>
                      <a:pPr algn="ctr">
                        <a:buNone/>
                      </a:pPr>
                      <a:r>
                        <a:rPr lang="en-US" sz="3000">
                          <a:latin typeface="Arial" panose="020B0604020202020204" pitchFamily="34" charset="0"/>
                          <a:cs typeface="Arial" panose="020B0604020202020204" pitchFamily="34" charset="0"/>
                        </a:rPr>
                        <a:t>Cell Wall</a:t>
                      </a:r>
                    </a:p>
                  </a:txBody>
                  <a:tcPr>
                    <a:solidFill>
                      <a:srgbClr val="7030A0"/>
                    </a:solidFill>
                  </a:tcPr>
                </a:tc>
                <a:tc>
                  <a:txBody>
                    <a:bodyPr/>
                    <a:lstStyle/>
                    <a:p>
                      <a:pPr algn="ctr">
                        <a:buNone/>
                      </a:pPr>
                      <a:r>
                        <a:rPr lang="en-US" sz="3000">
                          <a:latin typeface="Arial" panose="020B0604020202020204" pitchFamily="34" charset="0"/>
                          <a:cs typeface="Arial" panose="020B0604020202020204" pitchFamily="34" charset="0"/>
                        </a:rPr>
                        <a:t>Present</a:t>
                      </a:r>
                    </a:p>
                  </a:txBody>
                  <a:tcPr/>
                </a:tc>
                <a:tc>
                  <a:txBody>
                    <a:bodyPr/>
                    <a:lstStyle/>
                    <a:p>
                      <a:pPr algn="ctr">
                        <a:buNone/>
                      </a:pPr>
                      <a:r>
                        <a:rPr lang="en-US" sz="3000">
                          <a:latin typeface="Arial" panose="020B0604020202020204" pitchFamily="34" charset="0"/>
                          <a:cs typeface="Arial" panose="020B0604020202020204" pitchFamily="34" charset="0"/>
                        </a:rPr>
                        <a:t>Absent</a:t>
                      </a:r>
                    </a:p>
                  </a:txBody>
                  <a:tcPr/>
                </a:tc>
                <a:extLst>
                  <a:ext uri="{0D108BD9-81ED-4DB2-BD59-A6C34878D82A}">
                    <a16:rowId xmlns:a16="http://schemas.microsoft.com/office/drawing/2014/main" val="10002"/>
                  </a:ext>
                </a:extLst>
              </a:tr>
              <a:tr h="548640">
                <a:tc>
                  <a:txBody>
                    <a:bodyPr/>
                    <a:lstStyle/>
                    <a:p>
                      <a:pPr algn="ctr">
                        <a:buNone/>
                      </a:pPr>
                      <a:r>
                        <a:rPr lang="en-US" sz="3000">
                          <a:latin typeface="Arial" panose="020B0604020202020204" pitchFamily="34" charset="0"/>
                          <a:cs typeface="Arial" panose="020B0604020202020204" pitchFamily="34" charset="0"/>
                        </a:rPr>
                        <a:t>Cell Membrane</a:t>
                      </a:r>
                    </a:p>
                  </a:txBody>
                  <a:tcPr>
                    <a:solidFill>
                      <a:srgbClr val="7030A0"/>
                    </a:solidFill>
                  </a:tcPr>
                </a:tc>
                <a:tc>
                  <a:txBody>
                    <a:bodyPr/>
                    <a:lstStyle/>
                    <a:p>
                      <a:pPr algn="ctr">
                        <a:buNone/>
                      </a:pPr>
                      <a:r>
                        <a:rPr lang="en-US" sz="3000">
                          <a:latin typeface="Arial" panose="020B0604020202020204" pitchFamily="34" charset="0"/>
                          <a:cs typeface="Arial" panose="020B0604020202020204" pitchFamily="34" charset="0"/>
                        </a:rPr>
                        <a:t>Present</a:t>
                      </a:r>
                    </a:p>
                  </a:txBody>
                  <a:tcPr/>
                </a:tc>
                <a:tc>
                  <a:txBody>
                    <a:bodyPr/>
                    <a:lstStyle/>
                    <a:p>
                      <a:pPr algn="ctr">
                        <a:buNone/>
                      </a:pPr>
                      <a:r>
                        <a:rPr lang="en-US" sz="3000">
                          <a:latin typeface="Arial" panose="020B0604020202020204" pitchFamily="34" charset="0"/>
                          <a:cs typeface="Arial" panose="020B0604020202020204" pitchFamily="34" charset="0"/>
                        </a:rPr>
                        <a:t>Present</a:t>
                      </a:r>
                    </a:p>
                  </a:txBody>
                  <a:tcPr/>
                </a:tc>
                <a:extLst>
                  <a:ext uri="{0D108BD9-81ED-4DB2-BD59-A6C34878D82A}">
                    <a16:rowId xmlns:a16="http://schemas.microsoft.com/office/drawing/2014/main" val="10003"/>
                  </a:ext>
                </a:extLst>
              </a:tr>
              <a:tr h="1005840">
                <a:tc>
                  <a:txBody>
                    <a:bodyPr/>
                    <a:lstStyle/>
                    <a:p>
                      <a:pPr algn="ctr">
                        <a:buNone/>
                      </a:pPr>
                      <a:r>
                        <a:rPr lang="en-US" sz="3000">
                          <a:latin typeface="Arial" panose="020B0604020202020204" pitchFamily="34" charset="0"/>
                          <a:cs typeface="Arial" panose="020B0604020202020204" pitchFamily="34" charset="0"/>
                        </a:rPr>
                        <a:t>Nucleus</a:t>
                      </a:r>
                    </a:p>
                  </a:txBody>
                  <a:tcPr>
                    <a:solidFill>
                      <a:srgbClr val="7030A0"/>
                    </a:solidFill>
                  </a:tcPr>
                </a:tc>
                <a:tc>
                  <a:txBody>
                    <a:bodyPr/>
                    <a:lstStyle/>
                    <a:p>
                      <a:pPr algn="ctr">
                        <a:buNone/>
                      </a:pPr>
                      <a:r>
                        <a:rPr lang="en-US" sz="3000">
                          <a:latin typeface="Arial" panose="020B0604020202020204" pitchFamily="34" charset="0"/>
                          <a:cs typeface="Arial" panose="020B0604020202020204" pitchFamily="34" charset="0"/>
                        </a:rPr>
                        <a:t>Present and lies on the side of the cell</a:t>
                      </a:r>
                    </a:p>
                  </a:txBody>
                  <a:tcPr/>
                </a:tc>
                <a:tc>
                  <a:txBody>
                    <a:bodyPr/>
                    <a:lstStyle/>
                    <a:p>
                      <a:pPr algn="ctr">
                        <a:buNone/>
                      </a:pPr>
                      <a:r>
                        <a:rPr lang="en-US" sz="3000">
                          <a:latin typeface="Arial" panose="020B0604020202020204" pitchFamily="34" charset="0"/>
                          <a:cs typeface="Arial" panose="020B0604020202020204" pitchFamily="34" charset="0"/>
                        </a:rPr>
                        <a:t>Present and lies in the center of the cell</a:t>
                      </a:r>
                    </a:p>
                  </a:txBody>
                  <a:tcPr/>
                </a:tc>
                <a:extLst>
                  <a:ext uri="{0D108BD9-81ED-4DB2-BD59-A6C34878D82A}">
                    <a16:rowId xmlns:a16="http://schemas.microsoft.com/office/drawing/2014/main" val="10004"/>
                  </a:ext>
                </a:extLst>
              </a:tr>
              <a:tr h="624205">
                <a:tc>
                  <a:txBody>
                    <a:bodyPr/>
                    <a:lstStyle/>
                    <a:p>
                      <a:pPr algn="ctr">
                        <a:buNone/>
                      </a:pPr>
                      <a:r>
                        <a:rPr lang="en-US" sz="3000">
                          <a:latin typeface="Arial" panose="020B0604020202020204" pitchFamily="34" charset="0"/>
                          <a:cs typeface="Arial" panose="020B0604020202020204" pitchFamily="34" charset="0"/>
                        </a:rPr>
                        <a:t>Lysosomes</a:t>
                      </a:r>
                    </a:p>
                  </a:txBody>
                  <a:tcPr>
                    <a:solidFill>
                      <a:srgbClr val="7030A0"/>
                    </a:solidFill>
                  </a:tcPr>
                </a:tc>
                <a:tc>
                  <a:txBody>
                    <a:bodyPr/>
                    <a:lstStyle/>
                    <a:p>
                      <a:pPr algn="ctr">
                        <a:buNone/>
                      </a:pPr>
                      <a:r>
                        <a:rPr lang="en-US" sz="3000">
                          <a:latin typeface="Arial" panose="020B0604020202020204" pitchFamily="34" charset="0"/>
                          <a:cs typeface="Arial" panose="020B0604020202020204" pitchFamily="34" charset="0"/>
                        </a:rPr>
                        <a:t>Present;are very rare</a:t>
                      </a:r>
                    </a:p>
                  </a:txBody>
                  <a:tcPr/>
                </a:tc>
                <a:tc>
                  <a:txBody>
                    <a:bodyPr/>
                    <a:lstStyle/>
                    <a:p>
                      <a:pPr algn="ctr">
                        <a:buNone/>
                      </a:pPr>
                      <a:r>
                        <a:rPr lang="en-US" sz="3000">
                          <a:latin typeface="Arial" panose="020B0604020202020204" pitchFamily="34" charset="0"/>
                          <a:cs typeface="Arial" panose="020B0604020202020204" pitchFamily="34" charset="0"/>
                        </a:rPr>
                        <a:t>Present</a:t>
                      </a:r>
                    </a:p>
                  </a:txBody>
                  <a:tcPr/>
                </a:tc>
                <a:extLst>
                  <a:ext uri="{0D108BD9-81ED-4DB2-BD59-A6C34878D82A}">
                    <a16:rowId xmlns:a16="http://schemas.microsoft.com/office/drawing/2014/main" val="10005"/>
                  </a:ext>
                </a:extLst>
              </a:tr>
              <a:tr h="1304925">
                <a:tc>
                  <a:txBody>
                    <a:bodyPr/>
                    <a:lstStyle/>
                    <a:p>
                      <a:pPr algn="ctr">
                        <a:buNone/>
                      </a:pPr>
                      <a:r>
                        <a:rPr lang="en-US" sz="3000">
                          <a:latin typeface="Arial" panose="020B0604020202020204" pitchFamily="34" charset="0"/>
                          <a:cs typeface="Arial" panose="020B0604020202020204" pitchFamily="34" charset="0"/>
                        </a:rPr>
                        <a:t>Vacoules</a:t>
                      </a:r>
                    </a:p>
                  </a:txBody>
                  <a:tcPr>
                    <a:solidFill>
                      <a:srgbClr val="7030A0"/>
                    </a:solidFill>
                  </a:tcPr>
                </a:tc>
                <a:tc>
                  <a:txBody>
                    <a:bodyPr/>
                    <a:lstStyle/>
                    <a:p>
                      <a:pPr algn="ctr">
                        <a:buNone/>
                      </a:pPr>
                      <a:r>
                        <a:rPr lang="en-US" sz="3000">
                          <a:latin typeface="Arial" panose="020B0604020202020204" pitchFamily="34" charset="0"/>
                          <a:cs typeface="Arial" panose="020B0604020202020204" pitchFamily="34" charset="0"/>
                        </a:rPr>
                        <a:t>Few large or a single, centrally positioned </a:t>
                      </a:r>
                    </a:p>
                  </a:txBody>
                  <a:tcPr/>
                </a:tc>
                <a:tc>
                  <a:txBody>
                    <a:bodyPr/>
                    <a:lstStyle/>
                    <a:p>
                      <a:pPr algn="ctr">
                        <a:buNone/>
                      </a:pPr>
                      <a:r>
                        <a:rPr lang="en-US" sz="3000">
                          <a:latin typeface="Arial" panose="020B0604020202020204" pitchFamily="34" charset="0"/>
                          <a:cs typeface="Arial" panose="020B0604020202020204" pitchFamily="34" charset="0"/>
                        </a:rPr>
                        <a:t>Usually small and numerous</a:t>
                      </a:r>
                    </a:p>
                  </a:txBody>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s 10"/>
          <p:cNvSpPr/>
          <p:nvPr/>
        </p:nvSpPr>
        <p:spPr>
          <a:xfrm>
            <a:off x="-635" y="0"/>
            <a:ext cx="12192635" cy="1448435"/>
          </a:xfrm>
          <a:prstGeom prst="rect">
            <a:avLst/>
          </a:prstGeom>
          <a:gradFill>
            <a:gsLst>
              <a:gs pos="0">
                <a:srgbClr val="7B32B2"/>
              </a:gs>
              <a:gs pos="0">
                <a:srgbClr val="250A55"/>
              </a:gs>
              <a:gs pos="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11"/>
          <p:cNvSpPr txBox="1"/>
          <p:nvPr/>
        </p:nvSpPr>
        <p:spPr>
          <a:xfrm>
            <a:off x="-254635" y="255905"/>
            <a:ext cx="12613005" cy="937260"/>
          </a:xfrm>
          <a:prstGeom prst="rect">
            <a:avLst/>
          </a:prstGeom>
          <a:noFill/>
        </p:spPr>
        <p:txBody>
          <a:bodyPr wrap="square" rtlCol="0">
            <a:spAutoFit/>
          </a:bodyPr>
          <a:lstStyle/>
          <a:p>
            <a:pPr algn="ctr"/>
            <a:r>
              <a:rPr lang="en-US" sz="5500">
                <a:solidFill>
                  <a:schemeClr val="bg1"/>
                </a:solidFill>
                <a:latin typeface="Arial Black" panose="020B0A04020102020204" charset="0"/>
                <a:cs typeface="Arial Black" panose="020B0A04020102020204" charset="0"/>
              </a:rPr>
              <a:t>ANIMAL CELL VS. PLANT CELL</a:t>
            </a:r>
          </a:p>
        </p:txBody>
      </p:sp>
      <p:pic>
        <p:nvPicPr>
          <p:cNvPr id="3" name="Picture 2"/>
          <p:cNvPicPr>
            <a:picLocks noChangeAspect="1"/>
          </p:cNvPicPr>
          <p:nvPr/>
        </p:nvPicPr>
        <p:blipFill>
          <a:blip r:embed="rId4"/>
          <a:stretch>
            <a:fillRect/>
          </a:stretch>
        </p:blipFill>
        <p:spPr>
          <a:xfrm rot="21120000">
            <a:off x="-6074410" y="-3003550"/>
            <a:ext cx="5882640" cy="5313680"/>
          </a:xfrm>
          <a:prstGeom prst="rect">
            <a:avLst/>
          </a:prstGeom>
        </p:spPr>
      </p:pic>
      <p:pic>
        <p:nvPicPr>
          <p:cNvPr id="4" name="Picture 3"/>
          <p:cNvPicPr>
            <a:picLocks noChangeAspect="1"/>
          </p:cNvPicPr>
          <p:nvPr/>
        </p:nvPicPr>
        <p:blipFill>
          <a:blip r:embed="rId5"/>
          <a:stretch>
            <a:fillRect/>
          </a:stretch>
        </p:blipFill>
        <p:spPr>
          <a:xfrm rot="960000">
            <a:off x="14600555" y="-3052445"/>
            <a:ext cx="5154295" cy="5135245"/>
          </a:xfrm>
          <a:prstGeom prst="rect">
            <a:avLst/>
          </a:prstGeom>
        </p:spPr>
      </p:pic>
      <p:sp>
        <p:nvSpPr>
          <p:cNvPr id="10" name="Text Box 9"/>
          <p:cNvSpPr txBox="1"/>
          <p:nvPr/>
        </p:nvSpPr>
        <p:spPr>
          <a:xfrm>
            <a:off x="-4765040" y="1812925"/>
            <a:ext cx="153543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17" name="Text Box 16"/>
          <p:cNvSpPr txBox="1"/>
          <p:nvPr/>
        </p:nvSpPr>
        <p:spPr>
          <a:xfrm>
            <a:off x="14928850" y="2693670"/>
            <a:ext cx="153543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5" name="Text Box 4"/>
          <p:cNvSpPr txBox="1"/>
          <p:nvPr/>
        </p:nvSpPr>
        <p:spPr>
          <a:xfrm>
            <a:off x="-3507740" y="6064885"/>
            <a:ext cx="161925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6" name="Text Box 5"/>
          <p:cNvSpPr txBox="1"/>
          <p:nvPr/>
        </p:nvSpPr>
        <p:spPr>
          <a:xfrm>
            <a:off x="14886940" y="5880100"/>
            <a:ext cx="161925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graphicFrame>
        <p:nvGraphicFramePr>
          <p:cNvPr id="27" name="Table 26"/>
          <p:cNvGraphicFramePr/>
          <p:nvPr/>
        </p:nvGraphicFramePr>
        <p:xfrm>
          <a:off x="-47625" y="1448435"/>
          <a:ext cx="12199620" cy="5586730"/>
        </p:xfrm>
        <a:graphic>
          <a:graphicData uri="http://schemas.openxmlformats.org/drawingml/2006/table">
            <a:tbl>
              <a:tblPr firstRow="1" firstCol="1">
                <a:tableStyleId>{7DF18680-E054-41AD-8BC1-D1AEF772440D}</a:tableStyleId>
              </a:tblPr>
              <a:tblGrid>
                <a:gridCol w="4066540">
                  <a:extLst>
                    <a:ext uri="{9D8B030D-6E8A-4147-A177-3AD203B41FA5}">
                      <a16:colId xmlns:a16="http://schemas.microsoft.com/office/drawing/2014/main" val="20000"/>
                    </a:ext>
                  </a:extLst>
                </a:gridCol>
                <a:gridCol w="4066540">
                  <a:extLst>
                    <a:ext uri="{9D8B030D-6E8A-4147-A177-3AD203B41FA5}">
                      <a16:colId xmlns:a16="http://schemas.microsoft.com/office/drawing/2014/main" val="20001"/>
                    </a:ext>
                  </a:extLst>
                </a:gridCol>
                <a:gridCol w="4066540">
                  <a:extLst>
                    <a:ext uri="{9D8B030D-6E8A-4147-A177-3AD203B41FA5}">
                      <a16:colId xmlns:a16="http://schemas.microsoft.com/office/drawing/2014/main" val="20002"/>
                    </a:ext>
                  </a:extLst>
                </a:gridCol>
              </a:tblGrid>
              <a:tr h="548640">
                <a:tc>
                  <a:txBody>
                    <a:bodyPr/>
                    <a:lstStyle/>
                    <a:p>
                      <a:pPr algn="ctr">
                        <a:buNone/>
                      </a:pPr>
                      <a:endParaRPr lang="en-US" sz="3000">
                        <a:latin typeface="Arial" panose="020B0604020202020204" pitchFamily="34" charset="0"/>
                        <a:cs typeface="Arial" panose="020B0604020202020204" pitchFamily="34" charset="0"/>
                      </a:endParaRPr>
                    </a:p>
                  </a:txBody>
                  <a:tcPr>
                    <a:solidFill>
                      <a:srgbClr val="49139B"/>
                    </a:solidFill>
                  </a:tcPr>
                </a:tc>
                <a:tc>
                  <a:txBody>
                    <a:bodyPr/>
                    <a:lstStyle/>
                    <a:p>
                      <a:pPr algn="ctr">
                        <a:buNone/>
                      </a:pPr>
                      <a:r>
                        <a:rPr lang="en-US" sz="3000">
                          <a:latin typeface="Arial" panose="020B0604020202020204" pitchFamily="34" charset="0"/>
                          <a:cs typeface="Arial" panose="020B0604020202020204" pitchFamily="34" charset="0"/>
                        </a:rPr>
                        <a:t>Plant Cell</a:t>
                      </a:r>
                    </a:p>
                  </a:txBody>
                  <a:tcPr>
                    <a:solidFill>
                      <a:srgbClr val="49139B"/>
                    </a:solidFill>
                  </a:tcPr>
                </a:tc>
                <a:tc>
                  <a:txBody>
                    <a:bodyPr/>
                    <a:lstStyle/>
                    <a:p>
                      <a:pPr algn="ctr">
                        <a:buNone/>
                      </a:pPr>
                      <a:r>
                        <a:rPr lang="en-US" sz="3000">
                          <a:latin typeface="Arial" panose="020B0604020202020204" pitchFamily="34" charset="0"/>
                          <a:cs typeface="Arial" panose="020B0604020202020204" pitchFamily="34" charset="0"/>
                        </a:rPr>
                        <a:t>Animal Cell</a:t>
                      </a:r>
                    </a:p>
                  </a:txBody>
                  <a:tcPr>
                    <a:solidFill>
                      <a:srgbClr val="49139B"/>
                    </a:solidFill>
                  </a:tcPr>
                </a:tc>
                <a:extLst>
                  <a:ext uri="{0D108BD9-81ED-4DB2-BD59-A6C34878D82A}">
                    <a16:rowId xmlns:a16="http://schemas.microsoft.com/office/drawing/2014/main" val="10000"/>
                  </a:ext>
                </a:extLst>
              </a:tr>
              <a:tr h="1005840">
                <a:tc>
                  <a:txBody>
                    <a:bodyPr/>
                    <a:lstStyle/>
                    <a:p>
                      <a:pPr algn="ctr">
                        <a:buNone/>
                      </a:pPr>
                      <a:r>
                        <a:rPr lang="en-US" sz="3000">
                          <a:latin typeface="Arial" panose="020B0604020202020204" pitchFamily="34" charset="0"/>
                          <a:cs typeface="Arial" panose="020B0604020202020204" pitchFamily="34" charset="0"/>
                        </a:rPr>
                        <a:t>Cell Shape</a:t>
                      </a:r>
                    </a:p>
                  </a:txBody>
                  <a:tcPr>
                    <a:solidFill>
                      <a:srgbClr val="7030A0"/>
                    </a:solidFill>
                  </a:tcPr>
                </a:tc>
                <a:tc>
                  <a:txBody>
                    <a:bodyPr/>
                    <a:lstStyle/>
                    <a:p>
                      <a:pPr algn="ctr">
                        <a:buNone/>
                      </a:pPr>
                      <a:r>
                        <a:rPr lang="en-US" sz="3000">
                          <a:latin typeface="Arial" panose="020B0604020202020204" pitchFamily="34" charset="0"/>
                          <a:cs typeface="Arial" panose="020B0604020202020204" pitchFamily="34" charset="0"/>
                        </a:rPr>
                        <a:t>Square or rectangular</a:t>
                      </a:r>
                    </a:p>
                  </a:txBody>
                  <a:tcPr/>
                </a:tc>
                <a:tc>
                  <a:txBody>
                    <a:bodyPr/>
                    <a:lstStyle/>
                    <a:p>
                      <a:pPr algn="ctr">
                        <a:buNone/>
                      </a:pPr>
                      <a:r>
                        <a:rPr lang="en-US" sz="3000">
                          <a:latin typeface="Arial" panose="020B0604020202020204" pitchFamily="34" charset="0"/>
                          <a:cs typeface="Arial" panose="020B0604020202020204" pitchFamily="34" charset="0"/>
                        </a:rPr>
                        <a:t>Irregular or round shape</a:t>
                      </a:r>
                    </a:p>
                  </a:txBody>
                  <a:tcPr/>
                </a:tc>
                <a:extLst>
                  <a:ext uri="{0D108BD9-81ED-4DB2-BD59-A6C34878D82A}">
                    <a16:rowId xmlns:a16="http://schemas.microsoft.com/office/drawing/2014/main" val="10001"/>
                  </a:ext>
                </a:extLst>
              </a:tr>
              <a:tr h="548640">
                <a:tc>
                  <a:txBody>
                    <a:bodyPr/>
                    <a:lstStyle/>
                    <a:p>
                      <a:pPr algn="ctr">
                        <a:buNone/>
                      </a:pPr>
                      <a:r>
                        <a:rPr lang="en-US" sz="3000">
                          <a:latin typeface="Arial" panose="020B0604020202020204" pitchFamily="34" charset="0"/>
                          <a:cs typeface="Arial" panose="020B0604020202020204" pitchFamily="34" charset="0"/>
                        </a:rPr>
                        <a:t>Cell Wall</a:t>
                      </a:r>
                    </a:p>
                  </a:txBody>
                  <a:tcPr>
                    <a:solidFill>
                      <a:srgbClr val="7030A0"/>
                    </a:solidFill>
                  </a:tcPr>
                </a:tc>
                <a:tc>
                  <a:txBody>
                    <a:bodyPr/>
                    <a:lstStyle/>
                    <a:p>
                      <a:pPr algn="ctr">
                        <a:buNone/>
                      </a:pPr>
                      <a:r>
                        <a:rPr lang="en-US" sz="3000">
                          <a:latin typeface="Arial" panose="020B0604020202020204" pitchFamily="34" charset="0"/>
                          <a:cs typeface="Arial" panose="020B0604020202020204" pitchFamily="34" charset="0"/>
                        </a:rPr>
                        <a:t>Present</a:t>
                      </a:r>
                    </a:p>
                  </a:txBody>
                  <a:tcPr/>
                </a:tc>
                <a:tc>
                  <a:txBody>
                    <a:bodyPr/>
                    <a:lstStyle/>
                    <a:p>
                      <a:pPr algn="ctr">
                        <a:buNone/>
                      </a:pPr>
                      <a:r>
                        <a:rPr lang="en-US" sz="3000">
                          <a:latin typeface="Arial" panose="020B0604020202020204" pitchFamily="34" charset="0"/>
                          <a:cs typeface="Arial" panose="020B0604020202020204" pitchFamily="34" charset="0"/>
                        </a:rPr>
                        <a:t>Absent</a:t>
                      </a:r>
                    </a:p>
                  </a:txBody>
                  <a:tcPr/>
                </a:tc>
                <a:extLst>
                  <a:ext uri="{0D108BD9-81ED-4DB2-BD59-A6C34878D82A}">
                    <a16:rowId xmlns:a16="http://schemas.microsoft.com/office/drawing/2014/main" val="10002"/>
                  </a:ext>
                </a:extLst>
              </a:tr>
              <a:tr h="548640">
                <a:tc>
                  <a:txBody>
                    <a:bodyPr/>
                    <a:lstStyle/>
                    <a:p>
                      <a:pPr algn="ctr">
                        <a:buNone/>
                      </a:pPr>
                      <a:r>
                        <a:rPr lang="en-US" sz="3000">
                          <a:latin typeface="Arial" panose="020B0604020202020204" pitchFamily="34" charset="0"/>
                          <a:cs typeface="Arial" panose="020B0604020202020204" pitchFamily="34" charset="0"/>
                        </a:rPr>
                        <a:t>Cell Membrane</a:t>
                      </a:r>
                    </a:p>
                  </a:txBody>
                  <a:tcPr>
                    <a:solidFill>
                      <a:srgbClr val="7030A0"/>
                    </a:solidFill>
                  </a:tcPr>
                </a:tc>
                <a:tc>
                  <a:txBody>
                    <a:bodyPr/>
                    <a:lstStyle/>
                    <a:p>
                      <a:pPr algn="ctr">
                        <a:buNone/>
                      </a:pPr>
                      <a:r>
                        <a:rPr lang="en-US" sz="3000">
                          <a:latin typeface="Arial" panose="020B0604020202020204" pitchFamily="34" charset="0"/>
                          <a:cs typeface="Arial" panose="020B0604020202020204" pitchFamily="34" charset="0"/>
                        </a:rPr>
                        <a:t>Present</a:t>
                      </a:r>
                    </a:p>
                  </a:txBody>
                  <a:tcPr/>
                </a:tc>
                <a:tc>
                  <a:txBody>
                    <a:bodyPr/>
                    <a:lstStyle/>
                    <a:p>
                      <a:pPr algn="ctr">
                        <a:buNone/>
                      </a:pPr>
                      <a:r>
                        <a:rPr lang="en-US" sz="3000">
                          <a:latin typeface="Arial" panose="020B0604020202020204" pitchFamily="34" charset="0"/>
                          <a:cs typeface="Arial" panose="020B0604020202020204" pitchFamily="34" charset="0"/>
                        </a:rPr>
                        <a:t>Present</a:t>
                      </a:r>
                    </a:p>
                  </a:txBody>
                  <a:tcPr/>
                </a:tc>
                <a:extLst>
                  <a:ext uri="{0D108BD9-81ED-4DB2-BD59-A6C34878D82A}">
                    <a16:rowId xmlns:a16="http://schemas.microsoft.com/office/drawing/2014/main" val="10003"/>
                  </a:ext>
                </a:extLst>
              </a:tr>
              <a:tr h="1005840">
                <a:tc>
                  <a:txBody>
                    <a:bodyPr/>
                    <a:lstStyle/>
                    <a:p>
                      <a:pPr algn="ctr">
                        <a:buNone/>
                      </a:pPr>
                      <a:r>
                        <a:rPr lang="en-US" sz="3000">
                          <a:latin typeface="Arial" panose="020B0604020202020204" pitchFamily="34" charset="0"/>
                          <a:cs typeface="Arial" panose="020B0604020202020204" pitchFamily="34" charset="0"/>
                        </a:rPr>
                        <a:t>Nucleus</a:t>
                      </a:r>
                    </a:p>
                  </a:txBody>
                  <a:tcPr>
                    <a:solidFill>
                      <a:srgbClr val="7030A0"/>
                    </a:solidFill>
                  </a:tcPr>
                </a:tc>
                <a:tc>
                  <a:txBody>
                    <a:bodyPr/>
                    <a:lstStyle/>
                    <a:p>
                      <a:pPr algn="ctr">
                        <a:buNone/>
                      </a:pPr>
                      <a:r>
                        <a:rPr lang="en-US" sz="3000">
                          <a:latin typeface="Arial" panose="020B0604020202020204" pitchFamily="34" charset="0"/>
                          <a:cs typeface="Arial" panose="020B0604020202020204" pitchFamily="34" charset="0"/>
                        </a:rPr>
                        <a:t>Present and lies on the side of the cell</a:t>
                      </a:r>
                    </a:p>
                  </a:txBody>
                  <a:tcPr/>
                </a:tc>
                <a:tc>
                  <a:txBody>
                    <a:bodyPr/>
                    <a:lstStyle/>
                    <a:p>
                      <a:pPr algn="ctr">
                        <a:buNone/>
                      </a:pPr>
                      <a:r>
                        <a:rPr lang="en-US" sz="3000">
                          <a:latin typeface="Arial" panose="020B0604020202020204" pitchFamily="34" charset="0"/>
                          <a:cs typeface="Arial" panose="020B0604020202020204" pitchFamily="34" charset="0"/>
                        </a:rPr>
                        <a:t>Present and lies in the center of the cell</a:t>
                      </a:r>
                    </a:p>
                  </a:txBody>
                  <a:tcPr/>
                </a:tc>
                <a:extLst>
                  <a:ext uri="{0D108BD9-81ED-4DB2-BD59-A6C34878D82A}">
                    <a16:rowId xmlns:a16="http://schemas.microsoft.com/office/drawing/2014/main" val="10004"/>
                  </a:ext>
                </a:extLst>
              </a:tr>
              <a:tr h="624205">
                <a:tc>
                  <a:txBody>
                    <a:bodyPr/>
                    <a:lstStyle/>
                    <a:p>
                      <a:pPr algn="ctr">
                        <a:buNone/>
                      </a:pPr>
                      <a:r>
                        <a:rPr lang="en-US" sz="3000">
                          <a:latin typeface="Arial" panose="020B0604020202020204" pitchFamily="34" charset="0"/>
                          <a:cs typeface="Arial" panose="020B0604020202020204" pitchFamily="34" charset="0"/>
                        </a:rPr>
                        <a:t>Lysosomes</a:t>
                      </a:r>
                    </a:p>
                  </a:txBody>
                  <a:tcPr>
                    <a:solidFill>
                      <a:srgbClr val="7030A0"/>
                    </a:solidFill>
                  </a:tcPr>
                </a:tc>
                <a:tc>
                  <a:txBody>
                    <a:bodyPr/>
                    <a:lstStyle/>
                    <a:p>
                      <a:pPr algn="ctr">
                        <a:buNone/>
                      </a:pPr>
                      <a:r>
                        <a:rPr lang="en-US" sz="3000">
                          <a:latin typeface="Arial" panose="020B0604020202020204" pitchFamily="34" charset="0"/>
                          <a:cs typeface="Arial" panose="020B0604020202020204" pitchFamily="34" charset="0"/>
                        </a:rPr>
                        <a:t>Present;are very rare</a:t>
                      </a:r>
                    </a:p>
                  </a:txBody>
                  <a:tcPr/>
                </a:tc>
                <a:tc>
                  <a:txBody>
                    <a:bodyPr/>
                    <a:lstStyle/>
                    <a:p>
                      <a:pPr algn="ctr">
                        <a:buNone/>
                      </a:pPr>
                      <a:r>
                        <a:rPr lang="en-US" sz="3000">
                          <a:latin typeface="Arial" panose="020B0604020202020204" pitchFamily="34" charset="0"/>
                          <a:cs typeface="Arial" panose="020B0604020202020204" pitchFamily="34" charset="0"/>
                        </a:rPr>
                        <a:t>Present</a:t>
                      </a:r>
                    </a:p>
                  </a:txBody>
                  <a:tcPr/>
                </a:tc>
                <a:extLst>
                  <a:ext uri="{0D108BD9-81ED-4DB2-BD59-A6C34878D82A}">
                    <a16:rowId xmlns:a16="http://schemas.microsoft.com/office/drawing/2014/main" val="10005"/>
                  </a:ext>
                </a:extLst>
              </a:tr>
              <a:tr h="1304925">
                <a:tc>
                  <a:txBody>
                    <a:bodyPr/>
                    <a:lstStyle/>
                    <a:p>
                      <a:pPr algn="ctr">
                        <a:buNone/>
                      </a:pPr>
                      <a:r>
                        <a:rPr lang="en-US" sz="3000">
                          <a:latin typeface="Arial" panose="020B0604020202020204" pitchFamily="34" charset="0"/>
                          <a:cs typeface="Arial" panose="020B0604020202020204" pitchFamily="34" charset="0"/>
                        </a:rPr>
                        <a:t>Vacoules</a:t>
                      </a:r>
                    </a:p>
                  </a:txBody>
                  <a:tcPr>
                    <a:solidFill>
                      <a:srgbClr val="7030A0"/>
                    </a:solidFill>
                  </a:tcPr>
                </a:tc>
                <a:tc>
                  <a:txBody>
                    <a:bodyPr/>
                    <a:lstStyle/>
                    <a:p>
                      <a:pPr algn="ctr">
                        <a:buNone/>
                      </a:pPr>
                      <a:r>
                        <a:rPr lang="en-US" sz="3000">
                          <a:latin typeface="Arial" panose="020B0604020202020204" pitchFamily="34" charset="0"/>
                          <a:cs typeface="Arial" panose="020B0604020202020204" pitchFamily="34" charset="0"/>
                        </a:rPr>
                        <a:t>Few large or a single, centrally positioned </a:t>
                      </a:r>
                    </a:p>
                  </a:txBody>
                  <a:tcPr/>
                </a:tc>
                <a:tc>
                  <a:txBody>
                    <a:bodyPr/>
                    <a:lstStyle/>
                    <a:p>
                      <a:pPr algn="ctr">
                        <a:buNone/>
                      </a:pPr>
                      <a:r>
                        <a:rPr lang="en-US" sz="3000">
                          <a:latin typeface="Arial" panose="020B0604020202020204" pitchFamily="34" charset="0"/>
                          <a:cs typeface="Arial" panose="020B0604020202020204" pitchFamily="34" charset="0"/>
                        </a:rPr>
                        <a:t>Usually small and numerous</a:t>
                      </a:r>
                    </a:p>
                  </a:txBody>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s 10"/>
          <p:cNvSpPr/>
          <p:nvPr/>
        </p:nvSpPr>
        <p:spPr>
          <a:xfrm>
            <a:off x="0" y="0"/>
            <a:ext cx="6361430" cy="6858000"/>
          </a:xfrm>
          <a:prstGeom prst="rect">
            <a:avLst/>
          </a:prstGeom>
          <a:gradFill>
            <a:gsLst>
              <a:gs pos="0">
                <a:srgbClr val="7B32B2"/>
              </a:gs>
              <a:gs pos="0">
                <a:srgbClr val="250A55"/>
              </a:gs>
              <a:gs pos="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11"/>
          <p:cNvSpPr txBox="1"/>
          <p:nvPr/>
        </p:nvSpPr>
        <p:spPr>
          <a:xfrm>
            <a:off x="0" y="245110"/>
            <a:ext cx="6362065" cy="1091565"/>
          </a:xfrm>
          <a:prstGeom prst="rect">
            <a:avLst/>
          </a:prstGeom>
          <a:noFill/>
        </p:spPr>
        <p:txBody>
          <a:bodyPr wrap="square" rtlCol="0">
            <a:spAutoFit/>
          </a:bodyPr>
          <a:lstStyle/>
          <a:p>
            <a:pPr algn="ctr"/>
            <a:r>
              <a:rPr lang="en-US" sz="6500">
                <a:solidFill>
                  <a:schemeClr val="bg1"/>
                </a:solidFill>
                <a:latin typeface="Arial Black" panose="020B0A04020102020204" charset="0"/>
                <a:cs typeface="Arial Black" panose="020B0A04020102020204" charset="0"/>
              </a:rPr>
              <a:t>CYTOPLASM</a:t>
            </a:r>
          </a:p>
        </p:txBody>
      </p:sp>
      <p:pic>
        <p:nvPicPr>
          <p:cNvPr id="4" name="Picture 3"/>
          <p:cNvPicPr>
            <a:picLocks noChangeAspect="1"/>
          </p:cNvPicPr>
          <p:nvPr/>
        </p:nvPicPr>
        <p:blipFill>
          <a:blip r:embed="rId4"/>
          <a:stretch>
            <a:fillRect/>
          </a:stretch>
        </p:blipFill>
        <p:spPr>
          <a:xfrm rot="1980000">
            <a:off x="13860780" y="1918335"/>
            <a:ext cx="3031490" cy="3020695"/>
          </a:xfrm>
          <a:prstGeom prst="rect">
            <a:avLst/>
          </a:prstGeom>
        </p:spPr>
      </p:pic>
      <p:sp>
        <p:nvSpPr>
          <p:cNvPr id="10" name="Text Box 9"/>
          <p:cNvSpPr txBox="1"/>
          <p:nvPr/>
        </p:nvSpPr>
        <p:spPr>
          <a:xfrm>
            <a:off x="-4765040" y="1812925"/>
            <a:ext cx="153543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17" name="Text Box 16"/>
          <p:cNvSpPr txBox="1"/>
          <p:nvPr/>
        </p:nvSpPr>
        <p:spPr>
          <a:xfrm>
            <a:off x="14928850" y="2693670"/>
            <a:ext cx="153543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5" name="Text Box 4"/>
          <p:cNvSpPr txBox="1"/>
          <p:nvPr/>
        </p:nvSpPr>
        <p:spPr>
          <a:xfrm>
            <a:off x="-3507740" y="6064885"/>
            <a:ext cx="161925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6" name="Text Box 5"/>
          <p:cNvSpPr txBox="1"/>
          <p:nvPr/>
        </p:nvSpPr>
        <p:spPr>
          <a:xfrm>
            <a:off x="14886940" y="5880100"/>
            <a:ext cx="161925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7" name="Rectangles 6"/>
          <p:cNvSpPr/>
          <p:nvPr/>
        </p:nvSpPr>
        <p:spPr>
          <a:xfrm>
            <a:off x="7486650" y="1812925"/>
            <a:ext cx="4705350" cy="4067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7125970" y="2218055"/>
            <a:ext cx="5715000" cy="3257550"/>
          </a:xfrm>
          <a:prstGeom prst="rect">
            <a:avLst/>
          </a:prstGeom>
        </p:spPr>
      </p:pic>
      <p:sp>
        <p:nvSpPr>
          <p:cNvPr id="8" name="Text Box 7"/>
          <p:cNvSpPr txBox="1"/>
          <p:nvPr/>
        </p:nvSpPr>
        <p:spPr>
          <a:xfrm>
            <a:off x="0" y="2095500"/>
            <a:ext cx="5957570" cy="3784600"/>
          </a:xfrm>
          <a:prstGeom prst="rect">
            <a:avLst/>
          </a:prstGeom>
          <a:noFill/>
        </p:spPr>
        <p:txBody>
          <a:bodyPr wrap="square" rtlCol="0">
            <a:spAutoFit/>
          </a:bodyPr>
          <a:lstStyle/>
          <a:p>
            <a:pPr marL="457200" indent="-457200" algn="just">
              <a:buFont typeface="Arial" panose="020B0604020202020204" pitchFamily="34" charset="0"/>
              <a:buChar char="•"/>
            </a:pPr>
            <a:r>
              <a:rPr lang="en-US" sz="4000">
                <a:solidFill>
                  <a:schemeClr val="bg1"/>
                </a:solidFill>
                <a:latin typeface="Arial" panose="020B0604020202020204" pitchFamily="34" charset="0"/>
                <a:cs typeface="Arial" panose="020B0604020202020204" pitchFamily="34" charset="0"/>
              </a:rPr>
              <a:t>A </a:t>
            </a:r>
            <a:r>
              <a:rPr lang="en-US" sz="4000" b="1">
                <a:solidFill>
                  <a:schemeClr val="bg1"/>
                </a:solidFill>
                <a:latin typeface="Arial" panose="020B0604020202020204" pitchFamily="34" charset="0"/>
                <a:cs typeface="Arial" panose="020B0604020202020204" pitchFamily="34" charset="0"/>
              </a:rPr>
              <a:t>jelly-like material</a:t>
            </a:r>
            <a:r>
              <a:rPr lang="en-US" sz="4000">
                <a:solidFill>
                  <a:schemeClr val="bg1"/>
                </a:solidFill>
                <a:latin typeface="Arial" panose="020B0604020202020204" pitchFamily="34" charset="0"/>
                <a:cs typeface="Arial" panose="020B0604020202020204" pitchFamily="34" charset="0"/>
              </a:rPr>
              <a:t> which contains all the cell organelles, enclosed within the cell membrane. </a:t>
            </a:r>
          </a:p>
          <a:p>
            <a:pPr indent="0" algn="just">
              <a:buFont typeface="Arial" panose="020B0604020202020204" pitchFamily="34" charset="0"/>
              <a:buNone/>
            </a:pPr>
            <a:endParaRPr lang="en-US" sz="4000">
              <a:solidFill>
                <a:schemeClr val="bg1"/>
              </a:solidFill>
              <a:latin typeface="Arial" panose="020B0604020202020204" pitchFamily="34" charset="0"/>
              <a:cs typeface="Arial" panose="020B0604020202020204" pitchFamily="34" charset="0"/>
            </a:endParaRPr>
          </a:p>
        </p:txBody>
      </p:sp>
      <p:sp>
        <p:nvSpPr>
          <p:cNvPr id="9" name="Text Box 8"/>
          <p:cNvSpPr txBox="1"/>
          <p:nvPr/>
        </p:nvSpPr>
        <p:spPr>
          <a:xfrm>
            <a:off x="10371455" y="4865370"/>
            <a:ext cx="1848485" cy="1014730"/>
          </a:xfrm>
          <a:prstGeom prst="rect">
            <a:avLst/>
          </a:prstGeom>
          <a:noFill/>
        </p:spPr>
        <p:txBody>
          <a:bodyPr wrap="square" rtlCol="0">
            <a:spAutoFit/>
          </a:bodyPr>
          <a:lstStyle/>
          <a:p>
            <a:pPr algn="l"/>
            <a:r>
              <a:rPr lang="en-US" sz="1200">
                <a:latin typeface="Arial" panose="020B0604020202020204" pitchFamily="34" charset="0"/>
                <a:cs typeface="Arial" panose="020B0604020202020204" pitchFamily="34" charset="0"/>
              </a:rPr>
              <a:t>Image source: https://sciencing.com/cytoplasm-definition-structure-function-with-diagram-13717294.html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s 10"/>
          <p:cNvSpPr/>
          <p:nvPr/>
        </p:nvSpPr>
        <p:spPr>
          <a:xfrm>
            <a:off x="5830570" y="0"/>
            <a:ext cx="6361430" cy="6858000"/>
          </a:xfrm>
          <a:prstGeom prst="rect">
            <a:avLst/>
          </a:prstGeom>
          <a:gradFill>
            <a:gsLst>
              <a:gs pos="0">
                <a:srgbClr val="7B32B2"/>
              </a:gs>
              <a:gs pos="0">
                <a:srgbClr val="250A55"/>
              </a:gs>
              <a:gs pos="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11"/>
          <p:cNvSpPr txBox="1"/>
          <p:nvPr/>
        </p:nvSpPr>
        <p:spPr>
          <a:xfrm>
            <a:off x="5829935" y="245110"/>
            <a:ext cx="6362065" cy="1091565"/>
          </a:xfrm>
          <a:prstGeom prst="rect">
            <a:avLst/>
          </a:prstGeom>
          <a:noFill/>
        </p:spPr>
        <p:txBody>
          <a:bodyPr wrap="square" rtlCol="0">
            <a:spAutoFit/>
          </a:bodyPr>
          <a:lstStyle/>
          <a:p>
            <a:pPr algn="ctr"/>
            <a:r>
              <a:rPr lang="en-US" sz="6500">
                <a:solidFill>
                  <a:schemeClr val="bg1"/>
                </a:solidFill>
                <a:latin typeface="Arial Black" panose="020B0A04020102020204" charset="0"/>
                <a:cs typeface="Arial Black" panose="020B0A04020102020204" charset="0"/>
              </a:rPr>
              <a:t>NUCLEUS</a:t>
            </a:r>
          </a:p>
        </p:txBody>
      </p:sp>
      <p:pic>
        <p:nvPicPr>
          <p:cNvPr id="4" name="Picture 3"/>
          <p:cNvPicPr>
            <a:picLocks noChangeAspect="1"/>
          </p:cNvPicPr>
          <p:nvPr/>
        </p:nvPicPr>
        <p:blipFill>
          <a:blip r:embed="rId4"/>
          <a:stretch>
            <a:fillRect/>
          </a:stretch>
        </p:blipFill>
        <p:spPr>
          <a:xfrm rot="1980000">
            <a:off x="13860780" y="1918335"/>
            <a:ext cx="3031490" cy="3020695"/>
          </a:xfrm>
          <a:prstGeom prst="rect">
            <a:avLst/>
          </a:prstGeom>
        </p:spPr>
      </p:pic>
      <p:sp>
        <p:nvSpPr>
          <p:cNvPr id="10" name="Text Box 9"/>
          <p:cNvSpPr txBox="1"/>
          <p:nvPr/>
        </p:nvSpPr>
        <p:spPr>
          <a:xfrm>
            <a:off x="-4765040" y="1812925"/>
            <a:ext cx="153543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17" name="Text Box 16"/>
          <p:cNvSpPr txBox="1"/>
          <p:nvPr/>
        </p:nvSpPr>
        <p:spPr>
          <a:xfrm>
            <a:off x="6413500" y="-2715260"/>
            <a:ext cx="153543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5" name="Text Box 4"/>
          <p:cNvSpPr txBox="1"/>
          <p:nvPr/>
        </p:nvSpPr>
        <p:spPr>
          <a:xfrm>
            <a:off x="-3507740" y="6064885"/>
            <a:ext cx="161925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6" name="Text Box 5"/>
          <p:cNvSpPr txBox="1"/>
          <p:nvPr/>
        </p:nvSpPr>
        <p:spPr>
          <a:xfrm>
            <a:off x="14886940" y="5880100"/>
            <a:ext cx="161925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7" name="Rectangles 6"/>
          <p:cNvSpPr/>
          <p:nvPr/>
        </p:nvSpPr>
        <p:spPr>
          <a:xfrm>
            <a:off x="-22860" y="1628775"/>
            <a:ext cx="4705350" cy="4067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11755120" y="-3928745"/>
            <a:ext cx="5715000" cy="3257550"/>
          </a:xfrm>
          <a:prstGeom prst="rect">
            <a:avLst/>
          </a:prstGeom>
        </p:spPr>
      </p:pic>
      <p:sp>
        <p:nvSpPr>
          <p:cNvPr id="8" name="Text Box 7"/>
          <p:cNvSpPr txBox="1"/>
          <p:nvPr/>
        </p:nvSpPr>
        <p:spPr>
          <a:xfrm>
            <a:off x="5801995" y="1628775"/>
            <a:ext cx="6362065" cy="4646295"/>
          </a:xfrm>
          <a:prstGeom prst="rect">
            <a:avLst/>
          </a:prstGeom>
          <a:noFill/>
        </p:spPr>
        <p:txBody>
          <a:bodyPr wrap="square" rtlCol="0">
            <a:spAutoFit/>
          </a:bodyPr>
          <a:lstStyle/>
          <a:p>
            <a:pPr marL="457200" indent="-457200" algn="just">
              <a:buFont typeface="Arial" panose="020B0604020202020204" pitchFamily="34" charset="0"/>
              <a:buChar char="•"/>
            </a:pPr>
            <a:r>
              <a:rPr lang="en-US" sz="3700">
                <a:solidFill>
                  <a:schemeClr val="bg1"/>
                </a:solidFill>
                <a:latin typeface="Arial" panose="020B0604020202020204" pitchFamily="34" charset="0"/>
                <a:cs typeface="Arial" panose="020B0604020202020204" pitchFamily="34" charset="0"/>
              </a:rPr>
              <a:t>Also known as the </a:t>
            </a:r>
            <a:r>
              <a:rPr lang="en-US" sz="3700" b="1">
                <a:solidFill>
                  <a:schemeClr val="bg1"/>
                </a:solidFill>
                <a:latin typeface="Arial" panose="020B0604020202020204" pitchFamily="34" charset="0"/>
                <a:cs typeface="Arial" panose="020B0604020202020204" pitchFamily="34" charset="0"/>
              </a:rPr>
              <a:t>“control center of the cell”</a:t>
            </a:r>
          </a:p>
          <a:p>
            <a:pPr marL="457200" indent="-457200" algn="just">
              <a:buFont typeface="Arial" panose="020B0604020202020204" pitchFamily="34" charset="0"/>
              <a:buChar char="•"/>
            </a:pPr>
            <a:r>
              <a:rPr lang="en-US" sz="3700">
                <a:solidFill>
                  <a:schemeClr val="bg1"/>
                </a:solidFill>
                <a:latin typeface="Arial" panose="020B0604020202020204" pitchFamily="34" charset="0"/>
                <a:cs typeface="Arial" panose="020B0604020202020204" pitchFamily="34" charset="0"/>
              </a:rPr>
              <a:t>Contains other several sub-organelles such as </a:t>
            </a:r>
            <a:r>
              <a:rPr lang="en-US" sz="3700" b="1">
                <a:solidFill>
                  <a:schemeClr val="bg1"/>
                </a:solidFill>
                <a:latin typeface="Arial" panose="020B0604020202020204" pitchFamily="34" charset="0"/>
                <a:cs typeface="Arial" panose="020B0604020202020204" pitchFamily="34" charset="0"/>
              </a:rPr>
              <a:t>nucleolus</a:t>
            </a:r>
            <a:r>
              <a:rPr lang="en-US" sz="3700">
                <a:solidFill>
                  <a:schemeClr val="bg1"/>
                </a:solidFill>
                <a:latin typeface="Arial" panose="020B0604020202020204" pitchFamily="34" charset="0"/>
                <a:cs typeface="Arial" panose="020B0604020202020204" pitchFamily="34" charset="0"/>
              </a:rPr>
              <a:t> and </a:t>
            </a:r>
            <a:r>
              <a:rPr lang="en-US" sz="3700" b="1">
                <a:solidFill>
                  <a:schemeClr val="bg1"/>
                </a:solidFill>
                <a:latin typeface="Arial" panose="020B0604020202020204" pitchFamily="34" charset="0"/>
                <a:cs typeface="Arial" panose="020B0604020202020204" pitchFamily="34" charset="0"/>
              </a:rPr>
              <a:t>chromatins</a:t>
            </a:r>
            <a:r>
              <a:rPr lang="en-US" sz="3700">
                <a:solidFill>
                  <a:schemeClr val="bg1"/>
                </a:solidFill>
                <a:latin typeface="Arial" panose="020B0604020202020204" pitchFamily="34" charset="0"/>
                <a:cs typeface="Arial" panose="020B0604020202020204" pitchFamily="34" charset="0"/>
              </a:rPr>
              <a:t>.</a:t>
            </a:r>
          </a:p>
          <a:p>
            <a:pPr marL="457200" indent="-457200" algn="just">
              <a:buFont typeface="Arial" panose="020B0604020202020204" pitchFamily="34" charset="0"/>
              <a:buChar char="•"/>
            </a:pPr>
            <a:r>
              <a:rPr lang="en-US" sz="3700">
                <a:solidFill>
                  <a:schemeClr val="bg1"/>
                </a:solidFill>
                <a:latin typeface="Arial" panose="020B0604020202020204" pitchFamily="34" charset="0"/>
                <a:cs typeface="Arial" panose="020B0604020202020204" pitchFamily="34" charset="0"/>
              </a:rPr>
              <a:t>Also contains </a:t>
            </a:r>
            <a:r>
              <a:rPr lang="en-US" sz="3700" b="1">
                <a:solidFill>
                  <a:schemeClr val="bg1"/>
                </a:solidFill>
                <a:latin typeface="Arial" panose="020B0604020202020204" pitchFamily="34" charset="0"/>
                <a:cs typeface="Arial" panose="020B0604020202020204" pitchFamily="34" charset="0"/>
              </a:rPr>
              <a:t>DNA</a:t>
            </a:r>
            <a:r>
              <a:rPr lang="en-US" sz="3700">
                <a:solidFill>
                  <a:schemeClr val="bg1"/>
                </a:solidFill>
                <a:latin typeface="Arial" panose="020B0604020202020204" pitchFamily="34" charset="0"/>
                <a:cs typeface="Arial" panose="020B0604020202020204" pitchFamily="34" charset="0"/>
              </a:rPr>
              <a:t> and other genetic materials.</a:t>
            </a:r>
          </a:p>
        </p:txBody>
      </p:sp>
      <p:pic>
        <p:nvPicPr>
          <p:cNvPr id="9" name="Picture 8"/>
          <p:cNvPicPr>
            <a:picLocks noChangeAspect="1"/>
          </p:cNvPicPr>
          <p:nvPr/>
        </p:nvPicPr>
        <p:blipFill>
          <a:blip r:embed="rId6"/>
          <a:srcRect t="6319" r="32845"/>
          <a:stretch>
            <a:fillRect/>
          </a:stretch>
        </p:blipFill>
        <p:spPr>
          <a:xfrm>
            <a:off x="-635" y="1628775"/>
            <a:ext cx="4678680" cy="4067175"/>
          </a:xfrm>
          <a:prstGeom prst="rect">
            <a:avLst/>
          </a:prstGeom>
        </p:spPr>
      </p:pic>
      <p:sp>
        <p:nvSpPr>
          <p:cNvPr id="13" name="Text Box 12"/>
          <p:cNvSpPr txBox="1"/>
          <p:nvPr/>
        </p:nvSpPr>
        <p:spPr>
          <a:xfrm>
            <a:off x="-22860" y="5080000"/>
            <a:ext cx="3294380" cy="645160"/>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Image Source: https://study.com/learn/lesson/nucleus-eukaryotic-cells-function.html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s 10"/>
          <p:cNvSpPr/>
          <p:nvPr/>
        </p:nvSpPr>
        <p:spPr>
          <a:xfrm>
            <a:off x="0" y="0"/>
            <a:ext cx="6361430" cy="6858000"/>
          </a:xfrm>
          <a:prstGeom prst="rect">
            <a:avLst/>
          </a:prstGeom>
          <a:gradFill>
            <a:gsLst>
              <a:gs pos="0">
                <a:srgbClr val="7B32B2"/>
              </a:gs>
              <a:gs pos="0">
                <a:srgbClr val="250A55"/>
              </a:gs>
              <a:gs pos="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11"/>
          <p:cNvSpPr txBox="1"/>
          <p:nvPr/>
        </p:nvSpPr>
        <p:spPr>
          <a:xfrm>
            <a:off x="0" y="0"/>
            <a:ext cx="6362065" cy="2091690"/>
          </a:xfrm>
          <a:prstGeom prst="rect">
            <a:avLst/>
          </a:prstGeom>
          <a:noFill/>
        </p:spPr>
        <p:txBody>
          <a:bodyPr wrap="square" rtlCol="0">
            <a:spAutoFit/>
          </a:bodyPr>
          <a:lstStyle/>
          <a:p>
            <a:pPr algn="ctr"/>
            <a:r>
              <a:rPr lang="en-US" sz="6500">
                <a:solidFill>
                  <a:schemeClr val="bg1"/>
                </a:solidFill>
                <a:latin typeface="Arial Black" panose="020B0A04020102020204" charset="0"/>
                <a:cs typeface="Arial Black" panose="020B0A04020102020204" charset="0"/>
              </a:rPr>
              <a:t>CELL MEMBRANE</a:t>
            </a:r>
          </a:p>
        </p:txBody>
      </p:sp>
      <p:sp>
        <p:nvSpPr>
          <p:cNvPr id="10" name="Text Box 9"/>
          <p:cNvSpPr txBox="1"/>
          <p:nvPr/>
        </p:nvSpPr>
        <p:spPr>
          <a:xfrm>
            <a:off x="-4765040" y="1812925"/>
            <a:ext cx="153543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17" name="Text Box 16"/>
          <p:cNvSpPr txBox="1"/>
          <p:nvPr/>
        </p:nvSpPr>
        <p:spPr>
          <a:xfrm>
            <a:off x="6413500" y="-2715260"/>
            <a:ext cx="153543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5" name="Text Box 4"/>
          <p:cNvSpPr txBox="1"/>
          <p:nvPr/>
        </p:nvSpPr>
        <p:spPr>
          <a:xfrm>
            <a:off x="-3507740" y="6064885"/>
            <a:ext cx="1619250" cy="64516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https://biologydictionary.net/plant-cell/</a:t>
            </a:r>
          </a:p>
        </p:txBody>
      </p:sp>
      <p:sp>
        <p:nvSpPr>
          <p:cNvPr id="6" name="Text Box 5"/>
          <p:cNvSpPr txBox="1"/>
          <p:nvPr/>
        </p:nvSpPr>
        <p:spPr>
          <a:xfrm>
            <a:off x="14886940" y="5880100"/>
            <a:ext cx="1619250" cy="829945"/>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Image Source: http://clipart-library.com/animal-cell-unlabeled.html</a:t>
            </a:r>
          </a:p>
        </p:txBody>
      </p:sp>
      <p:sp>
        <p:nvSpPr>
          <p:cNvPr id="7" name="Rectangles 6"/>
          <p:cNvSpPr/>
          <p:nvPr/>
        </p:nvSpPr>
        <p:spPr>
          <a:xfrm>
            <a:off x="7487285" y="1395730"/>
            <a:ext cx="4705350" cy="4067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7"/>
          <p:cNvSpPr txBox="1"/>
          <p:nvPr/>
        </p:nvSpPr>
        <p:spPr>
          <a:xfrm>
            <a:off x="-13335" y="2710815"/>
            <a:ext cx="6362065" cy="3169285"/>
          </a:xfrm>
          <a:prstGeom prst="rect">
            <a:avLst/>
          </a:prstGeom>
          <a:noFill/>
        </p:spPr>
        <p:txBody>
          <a:bodyPr wrap="square" rtlCol="0">
            <a:spAutoFit/>
          </a:bodyPr>
          <a:lstStyle/>
          <a:p>
            <a:pPr marL="457200" indent="-457200" algn="just">
              <a:buFont typeface="Arial" panose="020B0604020202020204" pitchFamily="34" charset="0"/>
              <a:buChar char="•"/>
            </a:pPr>
            <a:r>
              <a:rPr lang="en-US" sz="4000">
                <a:solidFill>
                  <a:schemeClr val="bg1"/>
                </a:solidFill>
                <a:latin typeface="Arial" panose="020B0604020202020204" pitchFamily="34" charset="0"/>
                <a:cs typeface="Arial" panose="020B0604020202020204" pitchFamily="34" charset="0"/>
              </a:rPr>
              <a:t>A thin </a:t>
            </a:r>
            <a:r>
              <a:rPr lang="en-US" sz="4000" b="1">
                <a:solidFill>
                  <a:schemeClr val="bg1"/>
                </a:solidFill>
                <a:latin typeface="Arial" panose="020B0604020202020204" pitchFamily="34" charset="0"/>
                <a:cs typeface="Arial" panose="020B0604020202020204" pitchFamily="34" charset="0"/>
              </a:rPr>
              <a:t>semipermeable membrane</a:t>
            </a:r>
            <a:r>
              <a:rPr lang="en-US" sz="4000">
                <a:solidFill>
                  <a:schemeClr val="bg1"/>
                </a:solidFill>
                <a:latin typeface="Arial" panose="020B0604020202020204" pitchFamily="34" charset="0"/>
                <a:cs typeface="Arial" panose="020B0604020202020204" pitchFamily="34" charset="0"/>
              </a:rPr>
              <a:t> layer of lipids and proteins surrounding the cell.</a:t>
            </a:r>
          </a:p>
          <a:p>
            <a:pPr indent="0" algn="just">
              <a:buFont typeface="Arial" panose="020B0604020202020204" pitchFamily="34" charset="0"/>
              <a:buNone/>
            </a:pPr>
            <a:endParaRPr lang="en-US" sz="400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rcRect t="6319" r="32845"/>
          <a:stretch>
            <a:fillRect/>
          </a:stretch>
        </p:blipFill>
        <p:spPr>
          <a:xfrm>
            <a:off x="-2309495" y="-4333875"/>
            <a:ext cx="4678680" cy="4067175"/>
          </a:xfrm>
          <a:prstGeom prst="rect">
            <a:avLst/>
          </a:prstGeom>
        </p:spPr>
      </p:pic>
      <p:sp>
        <p:nvSpPr>
          <p:cNvPr id="13" name="Text Box 12"/>
          <p:cNvSpPr txBox="1"/>
          <p:nvPr/>
        </p:nvSpPr>
        <p:spPr>
          <a:xfrm>
            <a:off x="8896985" y="5002530"/>
            <a:ext cx="3294380" cy="460375"/>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Image Source: https://rsscience.com/cell-membrane/</a:t>
            </a:r>
          </a:p>
        </p:txBody>
      </p:sp>
      <p:pic>
        <p:nvPicPr>
          <p:cNvPr id="14" name="Picture 13"/>
          <p:cNvPicPr>
            <a:picLocks noChangeAspect="1"/>
          </p:cNvPicPr>
          <p:nvPr/>
        </p:nvPicPr>
        <p:blipFill>
          <a:blip r:embed="rId5"/>
          <a:stretch>
            <a:fillRect/>
          </a:stretch>
        </p:blipFill>
        <p:spPr>
          <a:xfrm>
            <a:off x="7487285" y="1395730"/>
            <a:ext cx="4704080" cy="349440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1688</Words>
  <Application>Microsoft Office PowerPoint</Application>
  <PresentationFormat>Widescreen</PresentationFormat>
  <Paragraphs>163</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Student</cp:lastModifiedBy>
  <cp:revision>3</cp:revision>
  <dcterms:created xsi:type="dcterms:W3CDTF">2023-04-19T05:58:58Z</dcterms:created>
  <dcterms:modified xsi:type="dcterms:W3CDTF">2023-04-21T03:19:13Z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648D015A91064A6C8864617815D8CE7E</vt:lpwstr>
  </property>
  <property fmtid="{D5CDD505-2E9C-101B-9397-08002B2CF9AE}" pid="3" name="KSOProductBuildVer">
    <vt:lpwstr>1033-11.2.0.11341</vt:lpwstr>
  </property>
</Properties>
</file>