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media/image21.jpg" ContentType="image/gif"/>
  <Override PartName="/ppt/media/image33.jpg" ContentType="image/gif"/>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8" r:id="rId2"/>
  </p:sldMasterIdLst>
  <p:notesMasterIdLst>
    <p:notesMasterId r:id="rId32"/>
  </p:notesMasterIdLst>
  <p:handoutMasterIdLst>
    <p:handoutMasterId r:id="rId33"/>
  </p:handoutMasterIdLst>
  <p:sldIdLst>
    <p:sldId id="257" r:id="rId3"/>
    <p:sldId id="256" r:id="rId4"/>
    <p:sldId id="268" r:id="rId5"/>
    <p:sldId id="258" r:id="rId6"/>
    <p:sldId id="259" r:id="rId7"/>
    <p:sldId id="261" r:id="rId8"/>
    <p:sldId id="260" r:id="rId9"/>
    <p:sldId id="298" r:id="rId10"/>
    <p:sldId id="262" r:id="rId11"/>
    <p:sldId id="263" r:id="rId12"/>
    <p:sldId id="264" r:id="rId13"/>
    <p:sldId id="265" r:id="rId14"/>
    <p:sldId id="266" r:id="rId15"/>
    <p:sldId id="267" r:id="rId16"/>
    <p:sldId id="269" r:id="rId17"/>
    <p:sldId id="299" r:id="rId18"/>
    <p:sldId id="270" r:id="rId19"/>
    <p:sldId id="297" r:id="rId20"/>
    <p:sldId id="271" r:id="rId21"/>
    <p:sldId id="300" r:id="rId22"/>
    <p:sldId id="301" r:id="rId23"/>
    <p:sldId id="287" r:id="rId24"/>
    <p:sldId id="274" r:id="rId25"/>
    <p:sldId id="302" r:id="rId26"/>
    <p:sldId id="279" r:id="rId27"/>
    <p:sldId id="303" r:id="rId28"/>
    <p:sldId id="280" r:id="rId29"/>
    <p:sldId id="281" r:id="rId30"/>
    <p:sldId id="283"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F42AE0-977D-4ADB-90F3-18CD2472E9C3}"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IN"/>
        </a:p>
      </dgm:t>
    </dgm:pt>
    <dgm:pt modelId="{82590C90-2DDD-4738-B250-B94032B5DE40}">
      <dgm:prSet phldrT="[Text]" custT="1"/>
      <dgm:spPr/>
      <dgm:t>
        <a:bodyPr/>
        <a:lstStyle/>
        <a:p>
          <a:pPr algn="ctr"/>
          <a:r>
            <a:rPr lang="en-IN" sz="3600" b="1" dirty="0" smtClean="0">
              <a:solidFill>
                <a:schemeClr val="tx2">
                  <a:lumMod val="25000"/>
                </a:schemeClr>
              </a:solidFill>
              <a:latin typeface="Lucida Calligraphy" panose="03010101010101010101" pitchFamily="66" charset="0"/>
            </a:rPr>
            <a:t>Over-view of </a:t>
          </a:r>
        </a:p>
        <a:p>
          <a:pPr algn="ctr"/>
          <a:r>
            <a:rPr lang="en-IN" sz="3600" b="1" dirty="0" smtClean="0">
              <a:solidFill>
                <a:schemeClr val="tx2">
                  <a:lumMod val="25000"/>
                </a:schemeClr>
              </a:solidFill>
              <a:latin typeface="Lucida Calligraphy" panose="03010101010101010101" pitchFamily="66" charset="0"/>
            </a:rPr>
            <a:t>Iron &amp; Steel Making </a:t>
          </a:r>
          <a:endParaRPr lang="en-IN" sz="3600" b="1" dirty="0">
            <a:solidFill>
              <a:schemeClr val="tx2">
                <a:lumMod val="25000"/>
              </a:schemeClr>
            </a:solidFill>
            <a:latin typeface="Lucida Calligraphy" panose="03010101010101010101" pitchFamily="66" charset="0"/>
          </a:endParaRPr>
        </a:p>
      </dgm:t>
    </dgm:pt>
    <dgm:pt modelId="{AB61E6C0-0D6A-4D5F-9F43-22D0891E015A}" type="parTrans" cxnId="{2FA5AA86-3EA2-46CC-A8B3-D4EED4C8CF92}">
      <dgm:prSet/>
      <dgm:spPr/>
      <dgm:t>
        <a:bodyPr/>
        <a:lstStyle/>
        <a:p>
          <a:endParaRPr lang="en-IN"/>
        </a:p>
      </dgm:t>
    </dgm:pt>
    <dgm:pt modelId="{7506FFC6-95F4-4E5C-811F-AAF7C6E54E99}" type="sibTrans" cxnId="{2FA5AA86-3EA2-46CC-A8B3-D4EED4C8CF92}">
      <dgm:prSet/>
      <dgm:spPr/>
      <dgm:t>
        <a:bodyPr/>
        <a:lstStyle/>
        <a:p>
          <a:endParaRPr lang="en-IN"/>
        </a:p>
      </dgm:t>
    </dgm:pt>
    <dgm:pt modelId="{F42BF972-4063-4756-AFA1-7CAFB8DB3FFA}" type="pres">
      <dgm:prSet presAssocID="{74F42AE0-977D-4ADB-90F3-18CD2472E9C3}" presName="outerComposite" presStyleCnt="0">
        <dgm:presLayoutVars>
          <dgm:chMax val="5"/>
          <dgm:dir/>
          <dgm:resizeHandles val="exact"/>
        </dgm:presLayoutVars>
      </dgm:prSet>
      <dgm:spPr/>
      <dgm:t>
        <a:bodyPr/>
        <a:lstStyle/>
        <a:p>
          <a:endParaRPr lang="en-IN"/>
        </a:p>
      </dgm:t>
    </dgm:pt>
    <dgm:pt modelId="{BF3AC7E6-8059-402F-9D8F-AF633221633F}" type="pres">
      <dgm:prSet presAssocID="{74F42AE0-977D-4ADB-90F3-18CD2472E9C3}" presName="dummyMaxCanvas" presStyleCnt="0">
        <dgm:presLayoutVars/>
      </dgm:prSet>
      <dgm:spPr/>
    </dgm:pt>
    <dgm:pt modelId="{EBA6D4A7-3B55-4E94-A7AE-165BFD31C2F4}" type="pres">
      <dgm:prSet presAssocID="{74F42AE0-977D-4ADB-90F3-18CD2472E9C3}" presName="OneNode_1" presStyleLbl="node1" presStyleIdx="0" presStyleCnt="1">
        <dgm:presLayoutVars>
          <dgm:bulletEnabled val="1"/>
        </dgm:presLayoutVars>
      </dgm:prSet>
      <dgm:spPr/>
      <dgm:t>
        <a:bodyPr/>
        <a:lstStyle/>
        <a:p>
          <a:endParaRPr lang="en-IN"/>
        </a:p>
      </dgm:t>
    </dgm:pt>
  </dgm:ptLst>
  <dgm:cxnLst>
    <dgm:cxn modelId="{08166F47-F4CE-4EFA-B899-C0B2B4AD3731}" type="presOf" srcId="{82590C90-2DDD-4738-B250-B94032B5DE40}" destId="{EBA6D4A7-3B55-4E94-A7AE-165BFD31C2F4}" srcOrd="0" destOrd="0" presId="urn:microsoft.com/office/officeart/2005/8/layout/vProcess5"/>
    <dgm:cxn modelId="{2FA5AA86-3EA2-46CC-A8B3-D4EED4C8CF92}" srcId="{74F42AE0-977D-4ADB-90F3-18CD2472E9C3}" destId="{82590C90-2DDD-4738-B250-B94032B5DE40}" srcOrd="0" destOrd="0" parTransId="{AB61E6C0-0D6A-4D5F-9F43-22D0891E015A}" sibTransId="{7506FFC6-95F4-4E5C-811F-AAF7C6E54E99}"/>
    <dgm:cxn modelId="{F63936EA-1F90-4FF3-9F95-C4709038C106}" type="presOf" srcId="{74F42AE0-977D-4ADB-90F3-18CD2472E9C3}" destId="{F42BF972-4063-4756-AFA1-7CAFB8DB3FFA}" srcOrd="0" destOrd="0" presId="urn:microsoft.com/office/officeart/2005/8/layout/vProcess5"/>
    <dgm:cxn modelId="{89793FB3-9647-48C6-9819-BC0B8B220765}" type="presParOf" srcId="{F42BF972-4063-4756-AFA1-7CAFB8DB3FFA}" destId="{BF3AC7E6-8059-402F-9D8F-AF633221633F}" srcOrd="0" destOrd="0" presId="urn:microsoft.com/office/officeart/2005/8/layout/vProcess5"/>
    <dgm:cxn modelId="{A006CE99-9EA2-4FCD-AA20-F3BD024E627C}" type="presParOf" srcId="{F42BF972-4063-4756-AFA1-7CAFB8DB3FFA}" destId="{EBA6D4A7-3B55-4E94-A7AE-165BFD31C2F4}" srcOrd="1"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A6D4A7-3B55-4E94-A7AE-165BFD31C2F4}">
      <dsp:nvSpPr>
        <dsp:cNvPr id="0" name=""/>
        <dsp:cNvSpPr/>
      </dsp:nvSpPr>
      <dsp:spPr>
        <a:xfrm>
          <a:off x="0" y="760630"/>
          <a:ext cx="7230794" cy="152126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IN" sz="3600" b="1" kern="1200" dirty="0" smtClean="0">
              <a:solidFill>
                <a:schemeClr val="tx2">
                  <a:lumMod val="25000"/>
                </a:schemeClr>
              </a:solidFill>
              <a:latin typeface="Lucida Calligraphy" panose="03010101010101010101" pitchFamily="66" charset="0"/>
            </a:rPr>
            <a:t>Over-view of </a:t>
          </a:r>
        </a:p>
        <a:p>
          <a:pPr lvl="0" algn="ctr" defTabSz="1600200">
            <a:lnSpc>
              <a:spcPct val="90000"/>
            </a:lnSpc>
            <a:spcBef>
              <a:spcPct val="0"/>
            </a:spcBef>
            <a:spcAft>
              <a:spcPct val="35000"/>
            </a:spcAft>
          </a:pPr>
          <a:r>
            <a:rPr lang="en-IN" sz="3600" b="1" kern="1200" dirty="0" smtClean="0">
              <a:solidFill>
                <a:schemeClr val="tx2">
                  <a:lumMod val="25000"/>
                </a:schemeClr>
              </a:solidFill>
              <a:latin typeface="Lucida Calligraphy" panose="03010101010101010101" pitchFamily="66" charset="0"/>
            </a:rPr>
            <a:t>Iron &amp; Steel Making </a:t>
          </a:r>
          <a:endParaRPr lang="en-IN" sz="3600" b="1" kern="1200" dirty="0">
            <a:solidFill>
              <a:schemeClr val="tx2">
                <a:lumMod val="25000"/>
              </a:schemeClr>
            </a:solidFill>
            <a:latin typeface="Lucida Calligraphy" panose="03010101010101010101" pitchFamily="66" charset="0"/>
          </a:endParaRPr>
        </a:p>
      </dsp:txBody>
      <dsp:txXfrm>
        <a:off x="44556" y="805186"/>
        <a:ext cx="7141682" cy="1432148"/>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99E197A-D450-4806-8D6A-5A92F2694A3C}" type="datetimeFigureOut">
              <a:rPr lang="en-IN" smtClean="0"/>
              <a:t>27-12-2019</a:t>
            </a:fld>
            <a:endParaRPr lang="en-IN"/>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8EA50B-4E94-4A21-9AA7-F2A7FD0800FB}" type="slidenum">
              <a:rPr lang="en-IN" smtClean="0"/>
              <a:t>‹#›</a:t>
            </a:fld>
            <a:endParaRPr lang="en-IN"/>
          </a:p>
        </p:txBody>
      </p:sp>
    </p:spTree>
    <p:extLst>
      <p:ext uri="{BB962C8B-B14F-4D97-AF65-F5344CB8AC3E}">
        <p14:creationId xmlns:p14="http://schemas.microsoft.com/office/powerpoint/2010/main" val="293333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1A4E9E-12E7-4C96-8EA8-1D4AFB368486}" type="datetimeFigureOut">
              <a:rPr lang="en-IN" smtClean="0"/>
              <a:t>27-12-2019</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1F57F3-5363-472E-B54D-07E5389A9853}" type="slidenum">
              <a:rPr lang="en-IN" smtClean="0"/>
              <a:t>‹#›</a:t>
            </a:fld>
            <a:endParaRPr lang="en-IN"/>
          </a:p>
        </p:txBody>
      </p:sp>
    </p:spTree>
    <p:extLst>
      <p:ext uri="{BB962C8B-B14F-4D97-AF65-F5344CB8AC3E}">
        <p14:creationId xmlns:p14="http://schemas.microsoft.com/office/powerpoint/2010/main" val="209597524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5B13865-4BF8-4B2F-82FA-AFCCD068E845}" type="slidenum">
              <a:rPr lang="en-US" smtClean="0"/>
              <a:pPr/>
              <a:t>1</a:t>
            </a:fld>
            <a:endParaRPr lang="en-US" dirty="0"/>
          </a:p>
        </p:txBody>
      </p:sp>
    </p:spTree>
    <p:extLst>
      <p:ext uri="{BB962C8B-B14F-4D97-AF65-F5344CB8AC3E}">
        <p14:creationId xmlns:p14="http://schemas.microsoft.com/office/powerpoint/2010/main" val="311746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441F57F3-5363-472E-B54D-07E5389A9853}" type="slidenum">
              <a:rPr lang="en-IN" smtClean="0"/>
              <a:t>2</a:t>
            </a:fld>
            <a:endParaRPr lang="en-IN"/>
          </a:p>
        </p:txBody>
      </p:sp>
    </p:spTree>
    <p:extLst>
      <p:ext uri="{BB962C8B-B14F-4D97-AF65-F5344CB8AC3E}">
        <p14:creationId xmlns:p14="http://schemas.microsoft.com/office/powerpoint/2010/main" val="1797208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CC2F921-10D6-475C-9A5E-8BEC59785269}" type="datetime1">
              <a:rPr lang="en-IN" smtClean="0"/>
              <a:t>27-12-2019</a:t>
            </a:fld>
            <a:endParaRPr lang="en-IN"/>
          </a:p>
        </p:txBody>
      </p:sp>
      <p:sp>
        <p:nvSpPr>
          <p:cNvPr id="5" name="Footer Placeholder 4"/>
          <p:cNvSpPr>
            <a:spLocks noGrp="1"/>
          </p:cNvSpPr>
          <p:nvPr>
            <p:ph type="ftr" sz="quarter" idx="11"/>
          </p:nvPr>
        </p:nvSpPr>
        <p:spPr/>
        <p:txBody>
          <a:bodyPr/>
          <a:lstStyle/>
          <a:p>
            <a:r>
              <a:rPr lang="en-IN" smtClean="0"/>
              <a:t>THEIS PRECISION STEEL INDIA PVT. LTD., NAVSARI, GUJARAT</a:t>
            </a:r>
            <a:endParaRPr lang="en-IN"/>
          </a:p>
        </p:txBody>
      </p:sp>
      <p:sp>
        <p:nvSpPr>
          <p:cNvPr id="6" name="Slide Number Placeholder 5"/>
          <p:cNvSpPr>
            <a:spLocks noGrp="1"/>
          </p:cNvSpPr>
          <p:nvPr>
            <p:ph type="sldNum" sz="quarter" idx="12"/>
          </p:nvPr>
        </p:nvSpPr>
        <p:spPr/>
        <p:txBody>
          <a:bodyPr/>
          <a:lstStyle/>
          <a:p>
            <a:fld id="{F9D62937-8916-4DC5-967C-71DD0BAB9A83}" type="slidenum">
              <a:rPr lang="en-IN" smtClean="0"/>
              <a:t>‹#›</a:t>
            </a:fld>
            <a:endParaRPr lang="en-IN"/>
          </a:p>
        </p:txBody>
      </p:sp>
    </p:spTree>
    <p:extLst>
      <p:ext uri="{BB962C8B-B14F-4D97-AF65-F5344CB8AC3E}">
        <p14:creationId xmlns:p14="http://schemas.microsoft.com/office/powerpoint/2010/main" val="3292646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09B43A-4F76-41EE-BDCC-EB4F8F01A1CB}" type="datetime1">
              <a:rPr lang="en-IN" smtClean="0"/>
              <a:t>27-12-2019</a:t>
            </a:fld>
            <a:endParaRPr lang="en-IN"/>
          </a:p>
        </p:txBody>
      </p:sp>
      <p:sp>
        <p:nvSpPr>
          <p:cNvPr id="6" name="Footer Placeholder 5"/>
          <p:cNvSpPr>
            <a:spLocks noGrp="1"/>
          </p:cNvSpPr>
          <p:nvPr>
            <p:ph type="ftr" sz="quarter" idx="11"/>
          </p:nvPr>
        </p:nvSpPr>
        <p:spPr/>
        <p:txBody>
          <a:bodyPr/>
          <a:lstStyle/>
          <a:p>
            <a:r>
              <a:rPr lang="en-IN" smtClean="0"/>
              <a:t>THEIS PRECISION STEEL INDIA PVT. LTD., NAVSARI, GUJARAT</a:t>
            </a:r>
            <a:endParaRPr lang="en-IN"/>
          </a:p>
        </p:txBody>
      </p:sp>
      <p:sp>
        <p:nvSpPr>
          <p:cNvPr id="7" name="Slide Number Placeholder 6"/>
          <p:cNvSpPr>
            <a:spLocks noGrp="1"/>
          </p:cNvSpPr>
          <p:nvPr>
            <p:ph type="sldNum" sz="quarter" idx="12"/>
          </p:nvPr>
        </p:nvSpPr>
        <p:spPr/>
        <p:txBody>
          <a:bodyPr/>
          <a:lstStyle/>
          <a:p>
            <a:fld id="{F9D62937-8916-4DC5-967C-71DD0BAB9A83}" type="slidenum">
              <a:rPr lang="en-IN" smtClean="0"/>
              <a:t>‹#›</a:t>
            </a:fld>
            <a:endParaRPr lang="en-IN"/>
          </a:p>
        </p:txBody>
      </p:sp>
    </p:spTree>
    <p:extLst>
      <p:ext uri="{BB962C8B-B14F-4D97-AF65-F5344CB8AC3E}">
        <p14:creationId xmlns:p14="http://schemas.microsoft.com/office/powerpoint/2010/main" val="240123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A0E806-B8E5-4A05-85E3-38D89A2494D5}" type="datetime1">
              <a:rPr lang="en-IN" smtClean="0"/>
              <a:t>27-12-2019</a:t>
            </a:fld>
            <a:endParaRPr lang="en-IN"/>
          </a:p>
        </p:txBody>
      </p:sp>
      <p:sp>
        <p:nvSpPr>
          <p:cNvPr id="5" name="Footer Placeholder 4"/>
          <p:cNvSpPr>
            <a:spLocks noGrp="1"/>
          </p:cNvSpPr>
          <p:nvPr>
            <p:ph type="ftr" sz="quarter" idx="11"/>
          </p:nvPr>
        </p:nvSpPr>
        <p:spPr/>
        <p:txBody>
          <a:bodyPr/>
          <a:lstStyle/>
          <a:p>
            <a:r>
              <a:rPr lang="en-IN" smtClean="0"/>
              <a:t>THEIS PRECISION STEEL INDIA PVT. LTD., NAVSARI, GUJARAT</a:t>
            </a:r>
            <a:endParaRPr lang="en-IN"/>
          </a:p>
        </p:txBody>
      </p:sp>
      <p:sp>
        <p:nvSpPr>
          <p:cNvPr id="6" name="Slide Number Placeholder 5"/>
          <p:cNvSpPr>
            <a:spLocks noGrp="1"/>
          </p:cNvSpPr>
          <p:nvPr>
            <p:ph type="sldNum" sz="quarter" idx="12"/>
          </p:nvPr>
        </p:nvSpPr>
        <p:spPr/>
        <p:txBody>
          <a:bodyPr/>
          <a:lstStyle/>
          <a:p>
            <a:fld id="{F9D62937-8916-4DC5-967C-71DD0BAB9A83}" type="slidenum">
              <a:rPr lang="en-IN" smtClean="0"/>
              <a:t>‹#›</a:t>
            </a:fld>
            <a:endParaRPr lang="en-IN"/>
          </a:p>
        </p:txBody>
      </p:sp>
    </p:spTree>
    <p:extLst>
      <p:ext uri="{BB962C8B-B14F-4D97-AF65-F5344CB8AC3E}">
        <p14:creationId xmlns:p14="http://schemas.microsoft.com/office/powerpoint/2010/main" val="30696141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256522-9017-4820-BD5C-0EDD9F2ABCA3}" type="datetime1">
              <a:rPr lang="en-IN" smtClean="0"/>
              <a:t>27-12-2019</a:t>
            </a:fld>
            <a:endParaRPr lang="en-IN"/>
          </a:p>
        </p:txBody>
      </p:sp>
      <p:sp>
        <p:nvSpPr>
          <p:cNvPr id="5" name="Footer Placeholder 4"/>
          <p:cNvSpPr>
            <a:spLocks noGrp="1"/>
          </p:cNvSpPr>
          <p:nvPr>
            <p:ph type="ftr" sz="quarter" idx="11"/>
          </p:nvPr>
        </p:nvSpPr>
        <p:spPr/>
        <p:txBody>
          <a:bodyPr/>
          <a:lstStyle/>
          <a:p>
            <a:r>
              <a:rPr lang="en-IN" smtClean="0"/>
              <a:t>THEIS PRECISION STEEL INDIA PVT. LTD., NAVSARI, GUJARAT</a:t>
            </a:r>
            <a:endParaRPr lang="en-IN"/>
          </a:p>
        </p:txBody>
      </p:sp>
      <p:sp>
        <p:nvSpPr>
          <p:cNvPr id="6" name="Slide Number Placeholder 5"/>
          <p:cNvSpPr>
            <a:spLocks noGrp="1"/>
          </p:cNvSpPr>
          <p:nvPr>
            <p:ph type="sldNum" sz="quarter" idx="12"/>
          </p:nvPr>
        </p:nvSpPr>
        <p:spPr/>
        <p:txBody>
          <a:bodyPr/>
          <a:lstStyle/>
          <a:p>
            <a:fld id="{F9D62937-8916-4DC5-967C-71DD0BAB9A83}" type="slidenum">
              <a:rPr lang="en-IN" smtClean="0"/>
              <a:t>‹#›</a:t>
            </a:fld>
            <a:endParaRPr lang="en-IN"/>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072351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5F5C4A-D757-45C4-A787-E71D31342676}" type="datetime1">
              <a:rPr lang="en-IN" smtClean="0"/>
              <a:t>27-12-2019</a:t>
            </a:fld>
            <a:endParaRPr lang="en-IN"/>
          </a:p>
        </p:txBody>
      </p:sp>
      <p:sp>
        <p:nvSpPr>
          <p:cNvPr id="5" name="Footer Placeholder 4"/>
          <p:cNvSpPr>
            <a:spLocks noGrp="1"/>
          </p:cNvSpPr>
          <p:nvPr>
            <p:ph type="ftr" sz="quarter" idx="11"/>
          </p:nvPr>
        </p:nvSpPr>
        <p:spPr/>
        <p:txBody>
          <a:bodyPr/>
          <a:lstStyle/>
          <a:p>
            <a:r>
              <a:rPr lang="en-IN" smtClean="0"/>
              <a:t>THEIS PRECISION STEEL INDIA PVT. LTD., NAVSARI, GUJARAT</a:t>
            </a:r>
            <a:endParaRPr lang="en-IN"/>
          </a:p>
        </p:txBody>
      </p:sp>
      <p:sp>
        <p:nvSpPr>
          <p:cNvPr id="6" name="Slide Number Placeholder 5"/>
          <p:cNvSpPr>
            <a:spLocks noGrp="1"/>
          </p:cNvSpPr>
          <p:nvPr>
            <p:ph type="sldNum" sz="quarter" idx="12"/>
          </p:nvPr>
        </p:nvSpPr>
        <p:spPr/>
        <p:txBody>
          <a:bodyPr/>
          <a:lstStyle/>
          <a:p>
            <a:fld id="{F9D62937-8916-4DC5-967C-71DD0BAB9A83}" type="slidenum">
              <a:rPr lang="en-IN" smtClean="0"/>
              <a:t>‹#›</a:t>
            </a:fld>
            <a:endParaRPr lang="en-IN"/>
          </a:p>
        </p:txBody>
      </p:sp>
    </p:spTree>
    <p:extLst>
      <p:ext uri="{BB962C8B-B14F-4D97-AF65-F5344CB8AC3E}">
        <p14:creationId xmlns:p14="http://schemas.microsoft.com/office/powerpoint/2010/main" val="12087654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ACFD3C2-AD5B-4EFB-898E-0477E52D950E}" type="datetime1">
              <a:rPr lang="en-IN" smtClean="0"/>
              <a:t>27-12-2019</a:t>
            </a:fld>
            <a:endParaRPr lang="en-IN"/>
          </a:p>
        </p:txBody>
      </p:sp>
      <p:sp>
        <p:nvSpPr>
          <p:cNvPr id="4" name="Footer Placeholder 4"/>
          <p:cNvSpPr>
            <a:spLocks noGrp="1"/>
          </p:cNvSpPr>
          <p:nvPr>
            <p:ph type="ftr" sz="quarter" idx="11"/>
          </p:nvPr>
        </p:nvSpPr>
        <p:spPr/>
        <p:txBody>
          <a:bodyPr/>
          <a:lstStyle/>
          <a:p>
            <a:r>
              <a:rPr lang="en-IN" smtClean="0"/>
              <a:t>THEIS PRECISION STEEL INDIA PVT. LTD., NAVSARI, GUJARAT</a:t>
            </a:r>
            <a:endParaRPr lang="en-IN"/>
          </a:p>
        </p:txBody>
      </p:sp>
      <p:sp>
        <p:nvSpPr>
          <p:cNvPr id="6" name="Slide Number Placeholder 5"/>
          <p:cNvSpPr>
            <a:spLocks noGrp="1"/>
          </p:cNvSpPr>
          <p:nvPr>
            <p:ph type="sldNum" sz="quarter" idx="12"/>
          </p:nvPr>
        </p:nvSpPr>
        <p:spPr/>
        <p:txBody>
          <a:bodyPr/>
          <a:lstStyle/>
          <a:p>
            <a:fld id="{F9D62937-8916-4DC5-967C-71DD0BAB9A83}" type="slidenum">
              <a:rPr lang="en-IN" smtClean="0"/>
              <a:t>‹#›</a:t>
            </a:fld>
            <a:endParaRPr lang="en-IN"/>
          </a:p>
        </p:txBody>
      </p:sp>
    </p:spTree>
    <p:extLst>
      <p:ext uri="{BB962C8B-B14F-4D97-AF65-F5344CB8AC3E}">
        <p14:creationId xmlns:p14="http://schemas.microsoft.com/office/powerpoint/2010/main" val="15059218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5B9D134-D720-4C2B-B0D5-90F78F31CB83}" type="datetime1">
              <a:rPr lang="en-IN" smtClean="0"/>
              <a:t>27-12-2019</a:t>
            </a:fld>
            <a:endParaRPr lang="en-IN"/>
          </a:p>
        </p:txBody>
      </p:sp>
      <p:sp>
        <p:nvSpPr>
          <p:cNvPr id="4" name="Footer Placeholder 4"/>
          <p:cNvSpPr>
            <a:spLocks noGrp="1"/>
          </p:cNvSpPr>
          <p:nvPr>
            <p:ph type="ftr" sz="quarter" idx="11"/>
          </p:nvPr>
        </p:nvSpPr>
        <p:spPr/>
        <p:txBody>
          <a:bodyPr/>
          <a:lstStyle/>
          <a:p>
            <a:r>
              <a:rPr lang="en-IN" smtClean="0"/>
              <a:t>THEIS PRECISION STEEL INDIA PVT. LTD., NAVSARI, GUJARAT</a:t>
            </a:r>
            <a:endParaRPr lang="en-IN"/>
          </a:p>
        </p:txBody>
      </p:sp>
      <p:sp>
        <p:nvSpPr>
          <p:cNvPr id="6" name="Slide Number Placeholder 5"/>
          <p:cNvSpPr>
            <a:spLocks noGrp="1"/>
          </p:cNvSpPr>
          <p:nvPr>
            <p:ph type="sldNum" sz="quarter" idx="12"/>
          </p:nvPr>
        </p:nvSpPr>
        <p:spPr/>
        <p:txBody>
          <a:bodyPr/>
          <a:lstStyle/>
          <a:p>
            <a:fld id="{F9D62937-8916-4DC5-967C-71DD0BAB9A83}" type="slidenum">
              <a:rPr lang="en-IN" smtClean="0"/>
              <a:t>‹#›</a:t>
            </a:fld>
            <a:endParaRPr lang="en-IN"/>
          </a:p>
        </p:txBody>
      </p:sp>
    </p:spTree>
    <p:extLst>
      <p:ext uri="{BB962C8B-B14F-4D97-AF65-F5344CB8AC3E}">
        <p14:creationId xmlns:p14="http://schemas.microsoft.com/office/powerpoint/2010/main" val="4756955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AA0767E-F263-45B5-BAB0-3403C9244470}" type="datetime1">
              <a:rPr lang="en-IN" smtClean="0"/>
              <a:t>27-12-2019</a:t>
            </a:fld>
            <a:endParaRPr lang="en-IN"/>
          </a:p>
        </p:txBody>
      </p:sp>
      <p:sp>
        <p:nvSpPr>
          <p:cNvPr id="5" name="Footer Placeholder 4"/>
          <p:cNvSpPr>
            <a:spLocks noGrp="1"/>
          </p:cNvSpPr>
          <p:nvPr>
            <p:ph type="ftr" sz="quarter" idx="11"/>
          </p:nvPr>
        </p:nvSpPr>
        <p:spPr/>
        <p:txBody>
          <a:bodyPr/>
          <a:lstStyle/>
          <a:p>
            <a:r>
              <a:rPr lang="en-IN" smtClean="0"/>
              <a:t>THEIS PRECISION STEEL INDIA PVT. LTD., NAVSARI, GUJARAT</a:t>
            </a:r>
            <a:endParaRPr lang="en-IN"/>
          </a:p>
        </p:txBody>
      </p:sp>
      <p:sp>
        <p:nvSpPr>
          <p:cNvPr id="6" name="Slide Number Placeholder 5"/>
          <p:cNvSpPr>
            <a:spLocks noGrp="1"/>
          </p:cNvSpPr>
          <p:nvPr>
            <p:ph type="sldNum" sz="quarter" idx="12"/>
          </p:nvPr>
        </p:nvSpPr>
        <p:spPr/>
        <p:txBody>
          <a:bodyPr/>
          <a:lstStyle/>
          <a:p>
            <a:fld id="{F9D62937-8916-4DC5-967C-71DD0BAB9A83}" type="slidenum">
              <a:rPr lang="en-IN" smtClean="0"/>
              <a:t>‹#›</a:t>
            </a:fld>
            <a:endParaRPr lang="en-IN"/>
          </a:p>
        </p:txBody>
      </p:sp>
    </p:spTree>
    <p:extLst>
      <p:ext uri="{BB962C8B-B14F-4D97-AF65-F5344CB8AC3E}">
        <p14:creationId xmlns:p14="http://schemas.microsoft.com/office/powerpoint/2010/main" val="1401915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E9FDA70-2B34-40FE-87CE-F4492E700F6E}" type="datetime1">
              <a:rPr lang="en-IN" smtClean="0"/>
              <a:t>27-12-2019</a:t>
            </a:fld>
            <a:endParaRPr lang="en-IN"/>
          </a:p>
        </p:txBody>
      </p:sp>
      <p:sp>
        <p:nvSpPr>
          <p:cNvPr id="5" name="Footer Placeholder 4"/>
          <p:cNvSpPr>
            <a:spLocks noGrp="1"/>
          </p:cNvSpPr>
          <p:nvPr>
            <p:ph type="ftr" sz="quarter" idx="11"/>
          </p:nvPr>
        </p:nvSpPr>
        <p:spPr/>
        <p:txBody>
          <a:bodyPr/>
          <a:lstStyle/>
          <a:p>
            <a:r>
              <a:rPr lang="en-IN" smtClean="0"/>
              <a:t>THEIS PRECISION STEEL INDIA PVT. LTD., NAVSARI, GUJARAT</a:t>
            </a:r>
            <a:endParaRPr lang="en-IN"/>
          </a:p>
        </p:txBody>
      </p:sp>
      <p:sp>
        <p:nvSpPr>
          <p:cNvPr id="6" name="Slide Number Placeholder 5"/>
          <p:cNvSpPr>
            <a:spLocks noGrp="1"/>
          </p:cNvSpPr>
          <p:nvPr>
            <p:ph type="sldNum" sz="quarter" idx="12"/>
          </p:nvPr>
        </p:nvSpPr>
        <p:spPr/>
        <p:txBody>
          <a:bodyPr/>
          <a:lstStyle/>
          <a:p>
            <a:fld id="{F9D62937-8916-4DC5-967C-71DD0BAB9A83}" type="slidenum">
              <a:rPr lang="en-IN" smtClean="0"/>
              <a:t>‹#›</a:t>
            </a:fld>
            <a:endParaRPr lang="en-IN"/>
          </a:p>
        </p:txBody>
      </p:sp>
    </p:spTree>
    <p:extLst>
      <p:ext uri="{BB962C8B-B14F-4D97-AF65-F5344CB8AC3E}">
        <p14:creationId xmlns:p14="http://schemas.microsoft.com/office/powerpoint/2010/main" val="33555871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F37432B6-F331-4F17-BFAF-DB75FECA9213}" type="datetime1">
              <a:rPr lang="en-IN" smtClean="0"/>
              <a:t>27-12-2019</a:t>
            </a:fld>
            <a:endParaRPr lang="en-IN"/>
          </a:p>
        </p:txBody>
      </p:sp>
      <p:sp>
        <p:nvSpPr>
          <p:cNvPr id="5" name="Footer Placeholder 4"/>
          <p:cNvSpPr>
            <a:spLocks noGrp="1"/>
          </p:cNvSpPr>
          <p:nvPr>
            <p:ph type="ftr" sz="quarter" idx="11"/>
          </p:nvPr>
        </p:nvSpPr>
        <p:spPr/>
        <p:txBody>
          <a:bodyPr/>
          <a:lstStyle/>
          <a:p>
            <a:r>
              <a:rPr lang="en-IN" smtClean="0"/>
              <a:t>THEIS PRECISION STEEL INDIA PVT. LTD., NAVSARI, GUJARAT</a:t>
            </a:r>
            <a:endParaRPr lang="en-IN"/>
          </a:p>
        </p:txBody>
      </p:sp>
      <p:sp>
        <p:nvSpPr>
          <p:cNvPr id="6" name="Slide Number Placeholder 5"/>
          <p:cNvSpPr>
            <a:spLocks noGrp="1"/>
          </p:cNvSpPr>
          <p:nvPr>
            <p:ph type="sldNum" sz="quarter" idx="12"/>
          </p:nvPr>
        </p:nvSpPr>
        <p:spPr/>
        <p:txBody>
          <a:bodyPr/>
          <a:lstStyle/>
          <a:p>
            <a:fld id="{F9D62937-8916-4DC5-967C-71DD0BAB9A83}" type="slidenum">
              <a:rPr lang="en-IN" smtClean="0"/>
              <a:t>‹#›</a:t>
            </a:fld>
            <a:endParaRPr lang="en-IN"/>
          </a:p>
        </p:txBody>
      </p:sp>
    </p:spTree>
    <p:extLst>
      <p:ext uri="{BB962C8B-B14F-4D97-AF65-F5344CB8AC3E}">
        <p14:creationId xmlns:p14="http://schemas.microsoft.com/office/powerpoint/2010/main" val="11884113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9B199F17-8D95-4DF8-A745-210542371F01}" type="datetime1">
              <a:rPr lang="en-IN" smtClean="0"/>
              <a:t>27-12-2019</a:t>
            </a:fld>
            <a:endParaRPr lang="en-IN"/>
          </a:p>
        </p:txBody>
      </p:sp>
      <p:sp>
        <p:nvSpPr>
          <p:cNvPr id="5" name="Footer Placeholder 4"/>
          <p:cNvSpPr>
            <a:spLocks noGrp="1"/>
          </p:cNvSpPr>
          <p:nvPr>
            <p:ph type="ftr" sz="quarter" idx="11"/>
          </p:nvPr>
        </p:nvSpPr>
        <p:spPr/>
        <p:txBody>
          <a:bodyPr/>
          <a:lstStyle/>
          <a:p>
            <a:r>
              <a:rPr lang="en-IN" smtClean="0"/>
              <a:t>THEIS PRECISION STEEL INDIA PVT. LTD., NAVSARI, GUJARAT</a:t>
            </a:r>
            <a:endParaRPr lang="en-IN"/>
          </a:p>
        </p:txBody>
      </p:sp>
      <p:sp>
        <p:nvSpPr>
          <p:cNvPr id="6" name="Slide Number Placeholder 5"/>
          <p:cNvSpPr>
            <a:spLocks noGrp="1"/>
          </p:cNvSpPr>
          <p:nvPr>
            <p:ph type="sldNum" sz="quarter" idx="12"/>
          </p:nvPr>
        </p:nvSpPr>
        <p:spPr/>
        <p:txBody>
          <a:bodyPr/>
          <a:lstStyle/>
          <a:p>
            <a:fld id="{F9D62937-8916-4DC5-967C-71DD0BAB9A83}" type="slidenum">
              <a:rPr lang="en-IN" smtClean="0"/>
              <a:t>‹#›</a:t>
            </a:fld>
            <a:endParaRPr lang="en-IN"/>
          </a:p>
        </p:txBody>
      </p:sp>
    </p:spTree>
    <p:extLst>
      <p:ext uri="{BB962C8B-B14F-4D97-AF65-F5344CB8AC3E}">
        <p14:creationId xmlns:p14="http://schemas.microsoft.com/office/powerpoint/2010/main" val="4079265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D91D4BAE-D644-48D5-AB87-EDA45C77604C}" type="datetime1">
              <a:rPr lang="en-IN" smtClean="0"/>
              <a:t>27-12-2019</a:t>
            </a:fld>
            <a:endParaRPr lang="en-IN"/>
          </a:p>
        </p:txBody>
      </p:sp>
      <p:sp>
        <p:nvSpPr>
          <p:cNvPr id="5" name="Footer Placeholder 4"/>
          <p:cNvSpPr>
            <a:spLocks noGrp="1"/>
          </p:cNvSpPr>
          <p:nvPr>
            <p:ph type="ftr" sz="quarter" idx="11"/>
          </p:nvPr>
        </p:nvSpPr>
        <p:spPr/>
        <p:txBody>
          <a:bodyPr/>
          <a:lstStyle/>
          <a:p>
            <a:r>
              <a:rPr lang="en-IN" smtClean="0"/>
              <a:t>THEIS PRECISION STEEL INDIA PVT. LTD., NAVSARI, GUJARAT</a:t>
            </a:r>
            <a:endParaRPr lang="en-IN"/>
          </a:p>
        </p:txBody>
      </p:sp>
      <p:sp>
        <p:nvSpPr>
          <p:cNvPr id="6" name="Slide Number Placeholder 5"/>
          <p:cNvSpPr>
            <a:spLocks noGrp="1"/>
          </p:cNvSpPr>
          <p:nvPr>
            <p:ph type="sldNum" sz="quarter" idx="12"/>
          </p:nvPr>
        </p:nvSpPr>
        <p:spPr/>
        <p:txBody>
          <a:bodyPr/>
          <a:lstStyle/>
          <a:p>
            <a:fld id="{F9D62937-8916-4DC5-967C-71DD0BAB9A83}" type="slidenum">
              <a:rPr lang="en-IN" smtClean="0"/>
              <a:t>‹#›</a:t>
            </a:fld>
            <a:endParaRPr lang="en-IN"/>
          </a:p>
        </p:txBody>
      </p:sp>
    </p:spTree>
    <p:extLst>
      <p:ext uri="{BB962C8B-B14F-4D97-AF65-F5344CB8AC3E}">
        <p14:creationId xmlns:p14="http://schemas.microsoft.com/office/powerpoint/2010/main" val="35759237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4569A7-AB15-4EC7-BA0D-1F97713C3F58}" type="datetime1">
              <a:rPr lang="en-IN" smtClean="0"/>
              <a:t>27-12-2019</a:t>
            </a:fld>
            <a:endParaRPr lang="en-IN"/>
          </a:p>
        </p:txBody>
      </p:sp>
      <p:sp>
        <p:nvSpPr>
          <p:cNvPr id="5" name="Footer Placeholder 4"/>
          <p:cNvSpPr>
            <a:spLocks noGrp="1"/>
          </p:cNvSpPr>
          <p:nvPr>
            <p:ph type="ftr" sz="quarter" idx="11"/>
          </p:nvPr>
        </p:nvSpPr>
        <p:spPr/>
        <p:txBody>
          <a:bodyPr/>
          <a:lstStyle/>
          <a:p>
            <a:r>
              <a:rPr lang="en-IN" smtClean="0"/>
              <a:t>THEIS PRECISION STEEL INDIA PVT. LTD., NAVSARI, GUJARAT</a:t>
            </a:r>
            <a:endParaRPr lang="en-IN"/>
          </a:p>
        </p:txBody>
      </p:sp>
      <p:sp>
        <p:nvSpPr>
          <p:cNvPr id="6" name="Slide Number Placeholder 5"/>
          <p:cNvSpPr>
            <a:spLocks noGrp="1"/>
          </p:cNvSpPr>
          <p:nvPr>
            <p:ph type="sldNum" sz="quarter" idx="12"/>
          </p:nvPr>
        </p:nvSpPr>
        <p:spPr/>
        <p:txBody>
          <a:bodyPr/>
          <a:lstStyle/>
          <a:p>
            <a:fld id="{F9D62937-8916-4DC5-967C-71DD0BAB9A83}" type="slidenum">
              <a:rPr lang="en-IN" smtClean="0"/>
              <a:t>‹#›</a:t>
            </a:fld>
            <a:endParaRPr lang="en-IN"/>
          </a:p>
        </p:txBody>
      </p:sp>
    </p:spTree>
    <p:extLst>
      <p:ext uri="{BB962C8B-B14F-4D97-AF65-F5344CB8AC3E}">
        <p14:creationId xmlns:p14="http://schemas.microsoft.com/office/powerpoint/2010/main" val="40650390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22810D36-FC9A-4523-ADCC-C106620FA9FB}" type="datetime1">
              <a:rPr lang="en-IN" smtClean="0"/>
              <a:t>27-12-2019</a:t>
            </a:fld>
            <a:endParaRPr lang="en-IN"/>
          </a:p>
        </p:txBody>
      </p:sp>
      <p:sp>
        <p:nvSpPr>
          <p:cNvPr id="6" name="Footer Placeholder 5"/>
          <p:cNvSpPr>
            <a:spLocks noGrp="1"/>
          </p:cNvSpPr>
          <p:nvPr>
            <p:ph type="ftr" sz="quarter" idx="11"/>
          </p:nvPr>
        </p:nvSpPr>
        <p:spPr/>
        <p:txBody>
          <a:bodyPr/>
          <a:lstStyle/>
          <a:p>
            <a:r>
              <a:rPr lang="en-IN" smtClean="0"/>
              <a:t>THEIS PRECISION STEEL INDIA PVT. LTD., NAVSARI, GUJARAT</a:t>
            </a:r>
            <a:endParaRPr lang="en-IN"/>
          </a:p>
        </p:txBody>
      </p:sp>
      <p:sp>
        <p:nvSpPr>
          <p:cNvPr id="7" name="Slide Number Placeholder 6"/>
          <p:cNvSpPr>
            <a:spLocks noGrp="1"/>
          </p:cNvSpPr>
          <p:nvPr>
            <p:ph type="sldNum" sz="quarter" idx="12"/>
          </p:nvPr>
        </p:nvSpPr>
        <p:spPr/>
        <p:txBody>
          <a:bodyPr/>
          <a:lstStyle/>
          <a:p>
            <a:fld id="{F9D62937-8916-4DC5-967C-71DD0BAB9A83}" type="slidenum">
              <a:rPr lang="en-IN" smtClean="0"/>
              <a:t>‹#›</a:t>
            </a:fld>
            <a:endParaRPr lang="en-IN"/>
          </a:p>
        </p:txBody>
      </p:sp>
    </p:spTree>
    <p:extLst>
      <p:ext uri="{BB962C8B-B14F-4D97-AF65-F5344CB8AC3E}">
        <p14:creationId xmlns:p14="http://schemas.microsoft.com/office/powerpoint/2010/main" val="27498874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614CA010-D0E3-4779-A570-36E87761F0FB}" type="datetime1">
              <a:rPr lang="en-IN" smtClean="0"/>
              <a:t>27-12-2019</a:t>
            </a:fld>
            <a:endParaRPr lang="en-IN"/>
          </a:p>
        </p:txBody>
      </p:sp>
      <p:sp>
        <p:nvSpPr>
          <p:cNvPr id="8" name="Footer Placeholder 7"/>
          <p:cNvSpPr>
            <a:spLocks noGrp="1"/>
          </p:cNvSpPr>
          <p:nvPr>
            <p:ph type="ftr" sz="quarter" idx="11"/>
          </p:nvPr>
        </p:nvSpPr>
        <p:spPr/>
        <p:txBody>
          <a:bodyPr/>
          <a:lstStyle/>
          <a:p>
            <a:r>
              <a:rPr lang="en-IN" smtClean="0"/>
              <a:t>THEIS PRECISION STEEL INDIA PVT. LTD., NAVSARI, GUJARAT</a:t>
            </a:r>
            <a:endParaRPr lang="en-IN"/>
          </a:p>
        </p:txBody>
      </p:sp>
      <p:sp>
        <p:nvSpPr>
          <p:cNvPr id="9" name="Slide Number Placeholder 8"/>
          <p:cNvSpPr>
            <a:spLocks noGrp="1"/>
          </p:cNvSpPr>
          <p:nvPr>
            <p:ph type="sldNum" sz="quarter" idx="12"/>
          </p:nvPr>
        </p:nvSpPr>
        <p:spPr/>
        <p:txBody>
          <a:bodyPr/>
          <a:lstStyle/>
          <a:p>
            <a:fld id="{F9D62937-8916-4DC5-967C-71DD0BAB9A83}" type="slidenum">
              <a:rPr lang="en-IN" smtClean="0"/>
              <a:t>‹#›</a:t>
            </a:fld>
            <a:endParaRPr lang="en-IN"/>
          </a:p>
        </p:txBody>
      </p:sp>
    </p:spTree>
    <p:extLst>
      <p:ext uri="{BB962C8B-B14F-4D97-AF65-F5344CB8AC3E}">
        <p14:creationId xmlns:p14="http://schemas.microsoft.com/office/powerpoint/2010/main" val="23191618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F023D1AC-F118-4EE8-AF5E-15C569DF49BF}" type="datetime1">
              <a:rPr lang="en-IN" smtClean="0"/>
              <a:t>27-12-2019</a:t>
            </a:fld>
            <a:endParaRPr lang="en-IN"/>
          </a:p>
        </p:txBody>
      </p:sp>
      <p:sp>
        <p:nvSpPr>
          <p:cNvPr id="4" name="Footer Placeholder 3"/>
          <p:cNvSpPr>
            <a:spLocks noGrp="1"/>
          </p:cNvSpPr>
          <p:nvPr>
            <p:ph type="ftr" sz="quarter" idx="11"/>
          </p:nvPr>
        </p:nvSpPr>
        <p:spPr/>
        <p:txBody>
          <a:bodyPr/>
          <a:lstStyle/>
          <a:p>
            <a:r>
              <a:rPr lang="en-IN" smtClean="0"/>
              <a:t>THEIS PRECISION STEEL INDIA PVT. LTD., NAVSARI, GUJARAT</a:t>
            </a:r>
            <a:endParaRPr lang="en-IN"/>
          </a:p>
        </p:txBody>
      </p:sp>
      <p:sp>
        <p:nvSpPr>
          <p:cNvPr id="5" name="Slide Number Placeholder 4"/>
          <p:cNvSpPr>
            <a:spLocks noGrp="1"/>
          </p:cNvSpPr>
          <p:nvPr>
            <p:ph type="sldNum" sz="quarter" idx="12"/>
          </p:nvPr>
        </p:nvSpPr>
        <p:spPr/>
        <p:txBody>
          <a:bodyPr/>
          <a:lstStyle/>
          <a:p>
            <a:fld id="{F9D62937-8916-4DC5-967C-71DD0BAB9A83}" type="slidenum">
              <a:rPr lang="en-IN" smtClean="0"/>
              <a:t>‹#›</a:t>
            </a:fld>
            <a:endParaRPr lang="en-IN"/>
          </a:p>
        </p:txBody>
      </p:sp>
    </p:spTree>
    <p:extLst>
      <p:ext uri="{BB962C8B-B14F-4D97-AF65-F5344CB8AC3E}">
        <p14:creationId xmlns:p14="http://schemas.microsoft.com/office/powerpoint/2010/main" val="37250327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E770DD-8E7B-49BC-9F1E-DDCB727CA1E9}" type="datetime1">
              <a:rPr lang="en-IN" smtClean="0"/>
              <a:t>27-12-2019</a:t>
            </a:fld>
            <a:endParaRPr lang="en-IN"/>
          </a:p>
        </p:txBody>
      </p:sp>
      <p:sp>
        <p:nvSpPr>
          <p:cNvPr id="3" name="Footer Placeholder 2"/>
          <p:cNvSpPr>
            <a:spLocks noGrp="1"/>
          </p:cNvSpPr>
          <p:nvPr>
            <p:ph type="ftr" sz="quarter" idx="11"/>
          </p:nvPr>
        </p:nvSpPr>
        <p:spPr/>
        <p:txBody>
          <a:bodyPr/>
          <a:lstStyle/>
          <a:p>
            <a:r>
              <a:rPr lang="en-IN" smtClean="0"/>
              <a:t>THEIS PRECISION STEEL INDIA PVT. LTD., NAVSARI, GUJARAT</a:t>
            </a:r>
            <a:endParaRPr lang="en-IN"/>
          </a:p>
        </p:txBody>
      </p:sp>
      <p:sp>
        <p:nvSpPr>
          <p:cNvPr id="4" name="Slide Number Placeholder 3"/>
          <p:cNvSpPr>
            <a:spLocks noGrp="1"/>
          </p:cNvSpPr>
          <p:nvPr>
            <p:ph type="sldNum" sz="quarter" idx="12"/>
          </p:nvPr>
        </p:nvSpPr>
        <p:spPr/>
        <p:txBody>
          <a:bodyPr/>
          <a:lstStyle/>
          <a:p>
            <a:fld id="{F9D62937-8916-4DC5-967C-71DD0BAB9A83}" type="slidenum">
              <a:rPr lang="en-IN" smtClean="0"/>
              <a:t>‹#›</a:t>
            </a:fld>
            <a:endParaRPr lang="en-IN"/>
          </a:p>
        </p:txBody>
      </p:sp>
    </p:spTree>
    <p:extLst>
      <p:ext uri="{BB962C8B-B14F-4D97-AF65-F5344CB8AC3E}">
        <p14:creationId xmlns:p14="http://schemas.microsoft.com/office/powerpoint/2010/main" val="16986248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85F16E-3234-4ECC-9C4D-3DFBC95A4EC8}" type="datetime1">
              <a:rPr lang="en-IN" smtClean="0"/>
              <a:t>27-12-2019</a:t>
            </a:fld>
            <a:endParaRPr lang="en-IN"/>
          </a:p>
        </p:txBody>
      </p:sp>
      <p:sp>
        <p:nvSpPr>
          <p:cNvPr id="6" name="Footer Placeholder 5"/>
          <p:cNvSpPr>
            <a:spLocks noGrp="1"/>
          </p:cNvSpPr>
          <p:nvPr>
            <p:ph type="ftr" sz="quarter" idx="11"/>
          </p:nvPr>
        </p:nvSpPr>
        <p:spPr/>
        <p:txBody>
          <a:bodyPr/>
          <a:lstStyle/>
          <a:p>
            <a:r>
              <a:rPr lang="en-IN" smtClean="0"/>
              <a:t>THEIS PRECISION STEEL INDIA PVT. LTD., NAVSARI, GUJARAT</a:t>
            </a:r>
            <a:endParaRPr lang="en-IN"/>
          </a:p>
        </p:txBody>
      </p:sp>
      <p:sp>
        <p:nvSpPr>
          <p:cNvPr id="7" name="Slide Number Placeholder 6"/>
          <p:cNvSpPr>
            <a:spLocks noGrp="1"/>
          </p:cNvSpPr>
          <p:nvPr>
            <p:ph type="sldNum" sz="quarter" idx="12"/>
          </p:nvPr>
        </p:nvSpPr>
        <p:spPr/>
        <p:txBody>
          <a:bodyPr/>
          <a:lstStyle/>
          <a:p>
            <a:fld id="{F9D62937-8916-4DC5-967C-71DD0BAB9A83}" type="slidenum">
              <a:rPr lang="en-IN" smtClean="0"/>
              <a:t>‹#›</a:t>
            </a:fld>
            <a:endParaRPr lang="en-IN"/>
          </a:p>
        </p:txBody>
      </p:sp>
    </p:spTree>
    <p:extLst>
      <p:ext uri="{BB962C8B-B14F-4D97-AF65-F5344CB8AC3E}">
        <p14:creationId xmlns:p14="http://schemas.microsoft.com/office/powerpoint/2010/main" val="23412672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E044FE-4D90-43D9-BCF4-B85C12D43215}" type="datetime1">
              <a:rPr lang="en-IN" smtClean="0"/>
              <a:t>27-12-2019</a:t>
            </a:fld>
            <a:endParaRPr lang="en-IN"/>
          </a:p>
        </p:txBody>
      </p:sp>
      <p:sp>
        <p:nvSpPr>
          <p:cNvPr id="6" name="Footer Placeholder 5"/>
          <p:cNvSpPr>
            <a:spLocks noGrp="1"/>
          </p:cNvSpPr>
          <p:nvPr>
            <p:ph type="ftr" sz="quarter" idx="11"/>
          </p:nvPr>
        </p:nvSpPr>
        <p:spPr/>
        <p:txBody>
          <a:bodyPr/>
          <a:lstStyle/>
          <a:p>
            <a:r>
              <a:rPr lang="en-IN" smtClean="0"/>
              <a:t>THEIS PRECISION STEEL INDIA PVT. LTD., NAVSARI, GUJARAT</a:t>
            </a:r>
            <a:endParaRPr lang="en-IN"/>
          </a:p>
        </p:txBody>
      </p:sp>
      <p:sp>
        <p:nvSpPr>
          <p:cNvPr id="7" name="Slide Number Placeholder 6"/>
          <p:cNvSpPr>
            <a:spLocks noGrp="1"/>
          </p:cNvSpPr>
          <p:nvPr>
            <p:ph type="sldNum" sz="quarter" idx="12"/>
          </p:nvPr>
        </p:nvSpPr>
        <p:spPr/>
        <p:txBody>
          <a:bodyPr/>
          <a:lstStyle/>
          <a:p>
            <a:fld id="{F9D62937-8916-4DC5-967C-71DD0BAB9A83}" type="slidenum">
              <a:rPr lang="en-IN" smtClean="0"/>
              <a:t>‹#›</a:t>
            </a:fld>
            <a:endParaRPr lang="en-IN"/>
          </a:p>
        </p:txBody>
      </p:sp>
    </p:spTree>
    <p:extLst>
      <p:ext uri="{BB962C8B-B14F-4D97-AF65-F5344CB8AC3E}">
        <p14:creationId xmlns:p14="http://schemas.microsoft.com/office/powerpoint/2010/main" val="922432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58079D97-44D5-4DAD-ADF4-BA85744E2AFE}" type="datetime1">
              <a:rPr lang="en-IN" smtClean="0"/>
              <a:t>27-12-2019</a:t>
            </a:fld>
            <a:endParaRPr lang="en-IN"/>
          </a:p>
        </p:txBody>
      </p:sp>
      <p:sp>
        <p:nvSpPr>
          <p:cNvPr id="5" name="Footer Placeholder 4"/>
          <p:cNvSpPr>
            <a:spLocks noGrp="1"/>
          </p:cNvSpPr>
          <p:nvPr>
            <p:ph type="ftr" sz="quarter" idx="11"/>
          </p:nvPr>
        </p:nvSpPr>
        <p:spPr/>
        <p:txBody>
          <a:bodyPr/>
          <a:lstStyle/>
          <a:p>
            <a:r>
              <a:rPr lang="en-IN" smtClean="0"/>
              <a:t>THEIS PRECISION STEEL INDIA PVT. LTD., NAVSARI, GUJARAT</a:t>
            </a:r>
            <a:endParaRPr lang="en-IN"/>
          </a:p>
        </p:txBody>
      </p:sp>
      <p:sp>
        <p:nvSpPr>
          <p:cNvPr id="6" name="Slide Number Placeholder 5"/>
          <p:cNvSpPr>
            <a:spLocks noGrp="1"/>
          </p:cNvSpPr>
          <p:nvPr>
            <p:ph type="sldNum" sz="quarter" idx="12"/>
          </p:nvPr>
        </p:nvSpPr>
        <p:spPr/>
        <p:txBody>
          <a:bodyPr/>
          <a:lstStyle/>
          <a:p>
            <a:fld id="{F9D62937-8916-4DC5-967C-71DD0BAB9A83}" type="slidenum">
              <a:rPr lang="en-IN" smtClean="0"/>
              <a:t>‹#›</a:t>
            </a:fld>
            <a:endParaRPr lang="en-IN"/>
          </a:p>
        </p:txBody>
      </p:sp>
    </p:spTree>
    <p:extLst>
      <p:ext uri="{BB962C8B-B14F-4D97-AF65-F5344CB8AC3E}">
        <p14:creationId xmlns:p14="http://schemas.microsoft.com/office/powerpoint/2010/main" val="19317356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D8970CEC-8329-4484-B00B-CC664921A895}" type="datetime1">
              <a:rPr lang="en-IN" smtClean="0"/>
              <a:t>27-12-2019</a:t>
            </a:fld>
            <a:endParaRPr lang="en-IN"/>
          </a:p>
        </p:txBody>
      </p:sp>
      <p:sp>
        <p:nvSpPr>
          <p:cNvPr id="5" name="Footer Placeholder 4"/>
          <p:cNvSpPr>
            <a:spLocks noGrp="1"/>
          </p:cNvSpPr>
          <p:nvPr>
            <p:ph type="ftr" sz="quarter" idx="11"/>
          </p:nvPr>
        </p:nvSpPr>
        <p:spPr/>
        <p:txBody>
          <a:bodyPr/>
          <a:lstStyle/>
          <a:p>
            <a:r>
              <a:rPr lang="en-IN" smtClean="0"/>
              <a:t>THEIS PRECISION STEEL INDIA PVT. LTD., NAVSARI, GUJARAT</a:t>
            </a:r>
            <a:endParaRPr lang="en-IN"/>
          </a:p>
        </p:txBody>
      </p:sp>
      <p:sp>
        <p:nvSpPr>
          <p:cNvPr id="6" name="Slide Number Placeholder 5"/>
          <p:cNvSpPr>
            <a:spLocks noGrp="1"/>
          </p:cNvSpPr>
          <p:nvPr>
            <p:ph type="sldNum" sz="quarter" idx="12"/>
          </p:nvPr>
        </p:nvSpPr>
        <p:spPr/>
        <p:txBody>
          <a:bodyPr/>
          <a:lstStyle/>
          <a:p>
            <a:fld id="{F9D62937-8916-4DC5-967C-71DD0BAB9A83}" type="slidenum">
              <a:rPr lang="en-IN" smtClean="0"/>
              <a:t>‹#›</a:t>
            </a:fld>
            <a:endParaRPr lang="en-IN"/>
          </a:p>
        </p:txBody>
      </p:sp>
    </p:spTree>
    <p:extLst>
      <p:ext uri="{BB962C8B-B14F-4D97-AF65-F5344CB8AC3E}">
        <p14:creationId xmlns:p14="http://schemas.microsoft.com/office/powerpoint/2010/main" val="3492772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6C7EBE-B163-4889-A115-0C1B50774E05}" type="datetime1">
              <a:rPr lang="en-IN" smtClean="0"/>
              <a:t>27-12-2019</a:t>
            </a:fld>
            <a:endParaRPr lang="en-IN"/>
          </a:p>
        </p:txBody>
      </p:sp>
      <p:sp>
        <p:nvSpPr>
          <p:cNvPr id="5" name="Footer Placeholder 4"/>
          <p:cNvSpPr>
            <a:spLocks noGrp="1"/>
          </p:cNvSpPr>
          <p:nvPr>
            <p:ph type="ftr" sz="quarter" idx="11"/>
          </p:nvPr>
        </p:nvSpPr>
        <p:spPr/>
        <p:txBody>
          <a:bodyPr/>
          <a:lstStyle/>
          <a:p>
            <a:r>
              <a:rPr lang="en-IN" smtClean="0"/>
              <a:t>THEIS PRECISION STEEL INDIA PVT. LTD., NAVSARI, GUJARAT</a:t>
            </a:r>
            <a:endParaRPr lang="en-IN"/>
          </a:p>
        </p:txBody>
      </p:sp>
      <p:sp>
        <p:nvSpPr>
          <p:cNvPr id="6" name="Slide Number Placeholder 5"/>
          <p:cNvSpPr>
            <a:spLocks noGrp="1"/>
          </p:cNvSpPr>
          <p:nvPr>
            <p:ph type="sldNum" sz="quarter" idx="12"/>
          </p:nvPr>
        </p:nvSpPr>
        <p:spPr/>
        <p:txBody>
          <a:bodyPr/>
          <a:lstStyle/>
          <a:p>
            <a:fld id="{F9D62937-8916-4DC5-967C-71DD0BAB9A83}" type="slidenum">
              <a:rPr lang="en-IN" smtClean="0"/>
              <a:t>‹#›</a:t>
            </a:fld>
            <a:endParaRPr lang="en-IN"/>
          </a:p>
        </p:txBody>
      </p:sp>
    </p:spTree>
    <p:extLst>
      <p:ext uri="{BB962C8B-B14F-4D97-AF65-F5344CB8AC3E}">
        <p14:creationId xmlns:p14="http://schemas.microsoft.com/office/powerpoint/2010/main" val="477917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3978C02-0198-4597-843B-E80550038909}" type="datetime1">
              <a:rPr lang="en-IN" smtClean="0"/>
              <a:t>27-12-2019</a:t>
            </a:fld>
            <a:endParaRPr lang="en-IN"/>
          </a:p>
        </p:txBody>
      </p:sp>
      <p:sp>
        <p:nvSpPr>
          <p:cNvPr id="6" name="Footer Placeholder 5"/>
          <p:cNvSpPr>
            <a:spLocks noGrp="1"/>
          </p:cNvSpPr>
          <p:nvPr>
            <p:ph type="ftr" sz="quarter" idx="11"/>
          </p:nvPr>
        </p:nvSpPr>
        <p:spPr/>
        <p:txBody>
          <a:bodyPr/>
          <a:lstStyle/>
          <a:p>
            <a:r>
              <a:rPr lang="en-IN" smtClean="0"/>
              <a:t>THEIS PRECISION STEEL INDIA PVT. LTD., NAVSARI, GUJARAT</a:t>
            </a:r>
            <a:endParaRPr lang="en-IN"/>
          </a:p>
        </p:txBody>
      </p:sp>
      <p:sp>
        <p:nvSpPr>
          <p:cNvPr id="7" name="Slide Number Placeholder 6"/>
          <p:cNvSpPr>
            <a:spLocks noGrp="1"/>
          </p:cNvSpPr>
          <p:nvPr>
            <p:ph type="sldNum" sz="quarter" idx="12"/>
          </p:nvPr>
        </p:nvSpPr>
        <p:spPr/>
        <p:txBody>
          <a:bodyPr/>
          <a:lstStyle/>
          <a:p>
            <a:fld id="{F9D62937-8916-4DC5-967C-71DD0BAB9A83}" type="slidenum">
              <a:rPr lang="en-IN" smtClean="0"/>
              <a:t>‹#›</a:t>
            </a:fld>
            <a:endParaRPr lang="en-IN"/>
          </a:p>
        </p:txBody>
      </p:sp>
    </p:spTree>
    <p:extLst>
      <p:ext uri="{BB962C8B-B14F-4D97-AF65-F5344CB8AC3E}">
        <p14:creationId xmlns:p14="http://schemas.microsoft.com/office/powerpoint/2010/main" val="2111346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DF36105-6B9E-43FF-A8A5-9CF0F7B9B6B8}" type="datetime1">
              <a:rPr lang="en-IN" smtClean="0"/>
              <a:t>27-12-2019</a:t>
            </a:fld>
            <a:endParaRPr lang="en-IN"/>
          </a:p>
        </p:txBody>
      </p:sp>
      <p:sp>
        <p:nvSpPr>
          <p:cNvPr id="8" name="Footer Placeholder 7"/>
          <p:cNvSpPr>
            <a:spLocks noGrp="1"/>
          </p:cNvSpPr>
          <p:nvPr>
            <p:ph type="ftr" sz="quarter" idx="11"/>
          </p:nvPr>
        </p:nvSpPr>
        <p:spPr/>
        <p:txBody>
          <a:bodyPr/>
          <a:lstStyle/>
          <a:p>
            <a:r>
              <a:rPr lang="en-IN" smtClean="0"/>
              <a:t>THEIS PRECISION STEEL INDIA PVT. LTD., NAVSARI, GUJARAT</a:t>
            </a:r>
            <a:endParaRPr lang="en-IN"/>
          </a:p>
        </p:txBody>
      </p:sp>
      <p:sp>
        <p:nvSpPr>
          <p:cNvPr id="9" name="Slide Number Placeholder 8"/>
          <p:cNvSpPr>
            <a:spLocks noGrp="1"/>
          </p:cNvSpPr>
          <p:nvPr>
            <p:ph type="sldNum" sz="quarter" idx="12"/>
          </p:nvPr>
        </p:nvSpPr>
        <p:spPr/>
        <p:txBody>
          <a:bodyPr/>
          <a:lstStyle/>
          <a:p>
            <a:fld id="{F9D62937-8916-4DC5-967C-71DD0BAB9A83}" type="slidenum">
              <a:rPr lang="en-IN" smtClean="0"/>
              <a:t>‹#›</a:t>
            </a:fld>
            <a:endParaRPr lang="en-IN"/>
          </a:p>
        </p:txBody>
      </p:sp>
    </p:spTree>
    <p:extLst>
      <p:ext uri="{BB962C8B-B14F-4D97-AF65-F5344CB8AC3E}">
        <p14:creationId xmlns:p14="http://schemas.microsoft.com/office/powerpoint/2010/main" val="1928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D9FD55DE-7D3A-474F-AAD9-DAEBC7DA56C5}" type="datetime1">
              <a:rPr lang="en-IN" smtClean="0"/>
              <a:t>27-12-2019</a:t>
            </a:fld>
            <a:endParaRPr lang="en-IN"/>
          </a:p>
        </p:txBody>
      </p:sp>
      <p:sp>
        <p:nvSpPr>
          <p:cNvPr id="5" name="Footer Placeholder 3"/>
          <p:cNvSpPr>
            <a:spLocks noGrp="1"/>
          </p:cNvSpPr>
          <p:nvPr>
            <p:ph type="ftr" sz="quarter" idx="11"/>
          </p:nvPr>
        </p:nvSpPr>
        <p:spPr/>
        <p:txBody>
          <a:bodyPr/>
          <a:lstStyle/>
          <a:p>
            <a:r>
              <a:rPr lang="en-IN" smtClean="0"/>
              <a:t>THEIS PRECISION STEEL INDIA PVT. LTD., NAVSARI, GUJARAT</a:t>
            </a:r>
            <a:endParaRPr lang="en-IN"/>
          </a:p>
        </p:txBody>
      </p:sp>
      <p:sp>
        <p:nvSpPr>
          <p:cNvPr id="6" name="Slide Number Placeholder 4"/>
          <p:cNvSpPr>
            <a:spLocks noGrp="1"/>
          </p:cNvSpPr>
          <p:nvPr>
            <p:ph type="sldNum" sz="quarter" idx="12"/>
          </p:nvPr>
        </p:nvSpPr>
        <p:spPr/>
        <p:txBody>
          <a:bodyPr/>
          <a:lstStyle/>
          <a:p>
            <a:fld id="{F9D62937-8916-4DC5-967C-71DD0BAB9A83}" type="slidenum">
              <a:rPr lang="en-IN" smtClean="0"/>
              <a:t>‹#›</a:t>
            </a:fld>
            <a:endParaRPr lang="en-IN"/>
          </a:p>
        </p:txBody>
      </p:sp>
    </p:spTree>
    <p:extLst>
      <p:ext uri="{BB962C8B-B14F-4D97-AF65-F5344CB8AC3E}">
        <p14:creationId xmlns:p14="http://schemas.microsoft.com/office/powerpoint/2010/main" val="2799621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3D273D6-624C-402C-AFDC-163FB5B3BD87}" type="datetime1">
              <a:rPr lang="en-IN" smtClean="0"/>
              <a:t>27-12-2019</a:t>
            </a:fld>
            <a:endParaRPr lang="en-IN"/>
          </a:p>
        </p:txBody>
      </p:sp>
      <p:sp>
        <p:nvSpPr>
          <p:cNvPr id="5" name="Footer Placeholder 2"/>
          <p:cNvSpPr>
            <a:spLocks noGrp="1"/>
          </p:cNvSpPr>
          <p:nvPr>
            <p:ph type="ftr" sz="quarter" idx="11"/>
          </p:nvPr>
        </p:nvSpPr>
        <p:spPr/>
        <p:txBody>
          <a:bodyPr/>
          <a:lstStyle/>
          <a:p>
            <a:r>
              <a:rPr lang="en-IN" smtClean="0"/>
              <a:t>THEIS PRECISION STEEL INDIA PVT. LTD., NAVSARI, GUJARAT</a:t>
            </a:r>
            <a:endParaRPr lang="en-IN"/>
          </a:p>
        </p:txBody>
      </p:sp>
      <p:sp>
        <p:nvSpPr>
          <p:cNvPr id="6" name="Slide Number Placeholder 3"/>
          <p:cNvSpPr>
            <a:spLocks noGrp="1"/>
          </p:cNvSpPr>
          <p:nvPr>
            <p:ph type="sldNum" sz="quarter" idx="12"/>
          </p:nvPr>
        </p:nvSpPr>
        <p:spPr/>
        <p:txBody>
          <a:bodyPr/>
          <a:lstStyle/>
          <a:p>
            <a:fld id="{F9D62937-8916-4DC5-967C-71DD0BAB9A83}" type="slidenum">
              <a:rPr lang="en-IN" smtClean="0"/>
              <a:t>‹#›</a:t>
            </a:fld>
            <a:endParaRPr lang="en-IN"/>
          </a:p>
        </p:txBody>
      </p:sp>
    </p:spTree>
    <p:extLst>
      <p:ext uri="{BB962C8B-B14F-4D97-AF65-F5344CB8AC3E}">
        <p14:creationId xmlns:p14="http://schemas.microsoft.com/office/powerpoint/2010/main" val="1505182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08144FA4-4927-4065-955B-37F341406C66}" type="datetime1">
              <a:rPr lang="en-IN" smtClean="0"/>
              <a:t>27-12-2019</a:t>
            </a:fld>
            <a:endParaRPr lang="en-IN"/>
          </a:p>
        </p:txBody>
      </p:sp>
      <p:sp>
        <p:nvSpPr>
          <p:cNvPr id="5" name="Footer Placeholder 5"/>
          <p:cNvSpPr>
            <a:spLocks noGrp="1"/>
          </p:cNvSpPr>
          <p:nvPr>
            <p:ph type="ftr" sz="quarter" idx="11"/>
          </p:nvPr>
        </p:nvSpPr>
        <p:spPr/>
        <p:txBody>
          <a:bodyPr/>
          <a:lstStyle/>
          <a:p>
            <a:r>
              <a:rPr lang="en-IN" smtClean="0"/>
              <a:t>THEIS PRECISION STEEL INDIA PVT. LTD., NAVSARI, GUJARAT</a:t>
            </a:r>
            <a:endParaRPr lang="en-IN"/>
          </a:p>
        </p:txBody>
      </p:sp>
      <p:sp>
        <p:nvSpPr>
          <p:cNvPr id="6" name="Slide Number Placeholder 6"/>
          <p:cNvSpPr>
            <a:spLocks noGrp="1"/>
          </p:cNvSpPr>
          <p:nvPr>
            <p:ph type="sldNum" sz="quarter" idx="12"/>
          </p:nvPr>
        </p:nvSpPr>
        <p:spPr/>
        <p:txBody>
          <a:bodyPr/>
          <a:lstStyle/>
          <a:p>
            <a:fld id="{F9D62937-8916-4DC5-967C-71DD0BAB9A83}" type="slidenum">
              <a:rPr lang="en-IN" smtClean="0"/>
              <a:t>‹#›</a:t>
            </a:fld>
            <a:endParaRPr lang="en-IN"/>
          </a:p>
        </p:txBody>
      </p:sp>
    </p:spTree>
    <p:extLst>
      <p:ext uri="{BB962C8B-B14F-4D97-AF65-F5344CB8AC3E}">
        <p14:creationId xmlns:p14="http://schemas.microsoft.com/office/powerpoint/2010/main" val="3896021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E770DD-9E36-4105-B292-B8A9C4B1F411}" type="datetime1">
              <a:rPr lang="en-IN" smtClean="0"/>
              <a:t>27-12-2019</a:t>
            </a:fld>
            <a:endParaRPr lang="en-IN"/>
          </a:p>
        </p:txBody>
      </p:sp>
      <p:sp>
        <p:nvSpPr>
          <p:cNvPr id="6" name="Footer Placeholder 5"/>
          <p:cNvSpPr>
            <a:spLocks noGrp="1"/>
          </p:cNvSpPr>
          <p:nvPr>
            <p:ph type="ftr" sz="quarter" idx="11"/>
          </p:nvPr>
        </p:nvSpPr>
        <p:spPr/>
        <p:txBody>
          <a:bodyPr/>
          <a:lstStyle/>
          <a:p>
            <a:r>
              <a:rPr lang="en-IN" smtClean="0"/>
              <a:t>THEIS PRECISION STEEL INDIA PVT. LTD., NAVSARI, GUJARAT</a:t>
            </a:r>
            <a:endParaRPr lang="en-IN"/>
          </a:p>
        </p:txBody>
      </p:sp>
      <p:sp>
        <p:nvSpPr>
          <p:cNvPr id="7" name="Slide Number Placeholder 6"/>
          <p:cNvSpPr>
            <a:spLocks noGrp="1"/>
          </p:cNvSpPr>
          <p:nvPr>
            <p:ph type="sldNum" sz="quarter" idx="12"/>
          </p:nvPr>
        </p:nvSpPr>
        <p:spPr/>
        <p:txBody>
          <a:bodyPr/>
          <a:lstStyle/>
          <a:p>
            <a:fld id="{F9D62937-8916-4DC5-967C-71DD0BAB9A83}" type="slidenum">
              <a:rPr lang="en-IN" smtClean="0"/>
              <a:t>‹#›</a:t>
            </a:fld>
            <a:endParaRPr lang="en-IN"/>
          </a:p>
        </p:txBody>
      </p:sp>
    </p:spTree>
    <p:extLst>
      <p:ext uri="{BB962C8B-B14F-4D97-AF65-F5344CB8AC3E}">
        <p14:creationId xmlns:p14="http://schemas.microsoft.com/office/powerpoint/2010/main" val="3975757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513C442-CB25-430A-A902-2E83B7445507}" type="datetime1">
              <a:rPr lang="en-IN" smtClean="0"/>
              <a:t>27-12-2019</a:t>
            </a:fld>
            <a:endParaRPr lang="en-IN"/>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IN" smtClean="0"/>
              <a:t>THEIS PRECISION STEEL INDIA PVT. LTD., NAVSARI, GUJARAT</a:t>
            </a:r>
            <a:endParaRPr lang="en-IN"/>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F9D62937-8916-4DC5-967C-71DD0BAB9A83}" type="slidenum">
              <a:rPr lang="en-IN" smtClean="0"/>
              <a:t>‹#›</a:t>
            </a:fld>
            <a:endParaRPr lang="en-IN"/>
          </a:p>
        </p:txBody>
      </p:sp>
    </p:spTree>
    <p:extLst>
      <p:ext uri="{BB962C8B-B14F-4D97-AF65-F5344CB8AC3E}">
        <p14:creationId xmlns:p14="http://schemas.microsoft.com/office/powerpoint/2010/main" val="131369711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1121B9-9079-4B7F-9ED0-A756CB269CE8}" type="datetime1">
              <a:rPr lang="en-IN" smtClean="0"/>
              <a:t>27-12-2019</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IN" smtClean="0"/>
              <a:t>THEIS PRECISION STEEL INDIA PVT. LTD., NAVSARI, GUJARAT</a:t>
            </a:r>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D62937-8916-4DC5-967C-71DD0BAB9A83}" type="slidenum">
              <a:rPr lang="en-IN" smtClean="0"/>
              <a:t>‹#›</a:t>
            </a:fld>
            <a:endParaRPr lang="en-IN"/>
          </a:p>
        </p:txBody>
      </p:sp>
    </p:spTree>
    <p:extLst>
      <p:ext uri="{BB962C8B-B14F-4D97-AF65-F5344CB8AC3E}">
        <p14:creationId xmlns:p14="http://schemas.microsoft.com/office/powerpoint/2010/main" val="29558529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5.png"/><Relationship Id="rId7" Type="http://schemas.openxmlformats.org/officeDocument/2006/relationships/image" Target="../media/image17.jpeg"/><Relationship Id="rId2" Type="http://schemas.openxmlformats.org/officeDocument/2006/relationships/slideLayout" Target="../slideLayouts/slideLayout19.xml"/><Relationship Id="rId1" Type="http://schemas.openxmlformats.org/officeDocument/2006/relationships/vmlDrawing" Target="../drawings/vmlDrawing1.vml"/><Relationship Id="rId6" Type="http://schemas.openxmlformats.org/officeDocument/2006/relationships/image" Target="../media/image14.png"/><Relationship Id="rId5" Type="http://schemas.openxmlformats.org/officeDocument/2006/relationships/oleObject" Target="../embeddings/oleObject1.bin"/><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9.xml"/><Relationship Id="rId1" Type="http://schemas.openxmlformats.org/officeDocument/2006/relationships/vmlDrawing" Target="../drawings/vmlDrawing2.v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19.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g"/><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9.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t="-9000" b="-9000"/>
          </a:stretch>
        </a:blipFill>
        <a:effectLst/>
      </p:bgPr>
    </p:bg>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a:xfrm>
            <a:off x="8077200" y="6356351"/>
            <a:ext cx="2590800" cy="365125"/>
          </a:xfrm>
        </p:spPr>
        <p:txBody>
          <a:bodyPr/>
          <a:lstStyle/>
          <a:p>
            <a:r>
              <a:rPr lang="en-US" sz="4400" dirty="0"/>
              <a:t>    </a:t>
            </a:r>
          </a:p>
        </p:txBody>
      </p:sp>
      <p:graphicFrame>
        <p:nvGraphicFramePr>
          <p:cNvPr id="12" name="Diagram 11"/>
          <p:cNvGraphicFramePr/>
          <p:nvPr>
            <p:extLst>
              <p:ext uri="{D42A27DB-BD31-4B8C-83A1-F6EECF244321}">
                <p14:modId xmlns:p14="http://schemas.microsoft.com/office/powerpoint/2010/main" val="2207646172"/>
              </p:ext>
            </p:extLst>
          </p:nvPr>
        </p:nvGraphicFramePr>
        <p:xfrm>
          <a:off x="4461803" y="-480918"/>
          <a:ext cx="7230794" cy="30425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TextBox 13"/>
          <p:cNvSpPr txBox="1"/>
          <p:nvPr/>
        </p:nvSpPr>
        <p:spPr>
          <a:xfrm>
            <a:off x="5686697" y="1848896"/>
            <a:ext cx="4781006" cy="1200329"/>
          </a:xfrm>
          <a:prstGeom prst="rect">
            <a:avLst/>
          </a:prstGeom>
          <a:noFill/>
        </p:spPr>
        <p:txBody>
          <a:bodyPr wrap="square" rtlCol="0">
            <a:spAutoFit/>
          </a:bodyPr>
          <a:lstStyle/>
          <a:p>
            <a:pPr algn="ctr">
              <a:lnSpc>
                <a:spcPct val="200000"/>
              </a:lnSpc>
            </a:pPr>
            <a:r>
              <a:rPr lang="en-IN" b="1" dirty="0" smtClean="0">
                <a:latin typeface="Times New Roman" panose="02020603050405020304" pitchFamily="18" charset="0"/>
                <a:cs typeface="Times New Roman" panose="02020603050405020304" pitchFamily="18" charset="0"/>
              </a:rPr>
              <a:t>Mr. Bhavesh C. Lad</a:t>
            </a:r>
          </a:p>
          <a:p>
            <a:pPr algn="ctr"/>
            <a:r>
              <a:rPr lang="en-IN" dirty="0" smtClean="0">
                <a:latin typeface="Times New Roman" panose="02020603050405020304" pitchFamily="18" charset="0"/>
                <a:cs typeface="Times New Roman" panose="02020603050405020304" pitchFamily="18" charset="0"/>
              </a:rPr>
              <a:t>Sr. Manager, Technology Group</a:t>
            </a:r>
          </a:p>
          <a:p>
            <a:pPr algn="ctr"/>
            <a:r>
              <a:rPr lang="en-IN" dirty="0" smtClean="0">
                <a:latin typeface="Times New Roman" panose="02020603050405020304" pitchFamily="18" charset="0"/>
                <a:cs typeface="Times New Roman" panose="02020603050405020304" pitchFamily="18" charset="0"/>
              </a:rPr>
              <a:t>THEIS PRECISION STEEL INDIA PVT. LTD</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62812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21796" y="6356350"/>
            <a:ext cx="4114800" cy="365125"/>
          </a:xfrm>
        </p:spPr>
        <p:txBody>
          <a:bodyPr/>
          <a:lstStyle/>
          <a:p>
            <a:r>
              <a:rPr lang="en-IN" dirty="0" smtClean="0"/>
              <a:t>THEIS PRECISION STEEL INDIA PVT. LTD., NAVSARI, GUJARAT</a:t>
            </a:r>
            <a:endParaRPr lang="en-IN" dirty="0"/>
          </a:p>
        </p:txBody>
      </p:sp>
      <p:sp>
        <p:nvSpPr>
          <p:cNvPr id="5" name="Slide Number Placeholder 4"/>
          <p:cNvSpPr>
            <a:spLocks noGrp="1"/>
          </p:cNvSpPr>
          <p:nvPr>
            <p:ph type="sldNum" sz="quarter" idx="12"/>
          </p:nvPr>
        </p:nvSpPr>
        <p:spPr/>
        <p:txBody>
          <a:bodyPr/>
          <a:lstStyle/>
          <a:p>
            <a:fld id="{F9D62937-8916-4DC5-967C-71DD0BAB9A83}" type="slidenum">
              <a:rPr lang="en-IN" smtClean="0"/>
              <a:t>10</a:t>
            </a:fld>
            <a:endParaRPr lang="en-IN"/>
          </a:p>
        </p:txBody>
      </p:sp>
      <p:sp>
        <p:nvSpPr>
          <p:cNvPr id="6" name="Rectangle 505"/>
          <p:cNvSpPr>
            <a:spLocks noChangeArrowheads="1"/>
          </p:cNvSpPr>
          <p:nvPr/>
        </p:nvSpPr>
        <p:spPr bwMode="auto">
          <a:xfrm>
            <a:off x="161053" y="196840"/>
            <a:ext cx="7209282" cy="4221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lgn="l" defTabSz="762000">
              <a:defRPr>
                <a:solidFill>
                  <a:schemeClr val="tx1"/>
                </a:solidFill>
                <a:latin typeface="Arial" panose="020B0604020202020204" pitchFamily="34" charset="0"/>
              </a:defRPr>
            </a:lvl1pPr>
            <a:lvl2pPr marL="571500" algn="l" defTabSz="762000">
              <a:defRPr>
                <a:solidFill>
                  <a:schemeClr val="tx1"/>
                </a:solidFill>
                <a:latin typeface="Arial" panose="020B0604020202020204" pitchFamily="34" charset="0"/>
              </a:defRPr>
            </a:lvl2pPr>
            <a:lvl3pPr marL="1143000" algn="l" defTabSz="762000">
              <a:defRPr>
                <a:solidFill>
                  <a:schemeClr val="tx1"/>
                </a:solidFill>
                <a:latin typeface="Arial" panose="020B0604020202020204" pitchFamily="34" charset="0"/>
              </a:defRPr>
            </a:lvl3pPr>
            <a:lvl4pPr marL="1714500" algn="l" defTabSz="762000">
              <a:defRPr>
                <a:solidFill>
                  <a:schemeClr val="tx1"/>
                </a:solidFill>
                <a:latin typeface="Arial" panose="020B0604020202020204" pitchFamily="34" charset="0"/>
              </a:defRPr>
            </a:lvl4pPr>
            <a:lvl5pPr marL="2286000" algn="l" defTabSz="762000">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pPr marL="342900" indent="-342900">
              <a:lnSpc>
                <a:spcPct val="90000"/>
              </a:lnSpc>
              <a:buFont typeface="Wingdings" panose="05000000000000000000" pitchFamily="2" charset="2"/>
              <a:buChar char="q"/>
              <a:defRPr/>
            </a:pPr>
            <a:r>
              <a:rPr lang="en-US" sz="2400" b="1" dirty="0" smtClean="0">
                <a:solidFill>
                  <a:schemeClr val="tx2"/>
                </a:solidFill>
                <a:latin typeface="Times New Roman" panose="02020603050405020304" pitchFamily="18" charset="0"/>
                <a:cs typeface="Times New Roman" panose="02020603050405020304" pitchFamily="18" charset="0"/>
              </a:rPr>
              <a:t>Avg. Input for 1 T Iron Production with Chemistry</a:t>
            </a:r>
          </a:p>
        </p:txBody>
      </p:sp>
      <p:grpSp>
        <p:nvGrpSpPr>
          <p:cNvPr id="7" name="Group 2"/>
          <p:cNvGrpSpPr>
            <a:grpSpLocks/>
          </p:cNvGrpSpPr>
          <p:nvPr/>
        </p:nvGrpSpPr>
        <p:grpSpPr bwMode="auto">
          <a:xfrm>
            <a:off x="4804909" y="1419769"/>
            <a:ext cx="1643063" cy="595313"/>
            <a:chOff x="1121" y="1430"/>
            <a:chExt cx="940" cy="296"/>
          </a:xfrm>
        </p:grpSpPr>
        <p:sp>
          <p:nvSpPr>
            <p:cNvPr id="8" name="Freeform 3"/>
            <p:cNvSpPr>
              <a:spLocks/>
            </p:cNvSpPr>
            <p:nvPr/>
          </p:nvSpPr>
          <p:spPr bwMode="auto">
            <a:xfrm>
              <a:off x="1121" y="1430"/>
              <a:ext cx="940" cy="296"/>
            </a:xfrm>
            <a:custGeom>
              <a:avLst/>
              <a:gdLst>
                <a:gd name="T0" fmla="*/ 24 w 940"/>
                <a:gd name="T1" fmla="*/ 274 h 296"/>
                <a:gd name="T2" fmla="*/ 52 w 940"/>
                <a:gd name="T3" fmla="*/ 260 h 296"/>
                <a:gd name="T4" fmla="*/ 82 w 940"/>
                <a:gd name="T5" fmla="*/ 246 h 296"/>
                <a:gd name="T6" fmla="*/ 111 w 940"/>
                <a:gd name="T7" fmla="*/ 234 h 296"/>
                <a:gd name="T8" fmla="*/ 139 w 940"/>
                <a:gd name="T9" fmla="*/ 220 h 296"/>
                <a:gd name="T10" fmla="*/ 165 w 940"/>
                <a:gd name="T11" fmla="*/ 201 h 296"/>
                <a:gd name="T12" fmla="*/ 186 w 940"/>
                <a:gd name="T13" fmla="*/ 180 h 296"/>
                <a:gd name="T14" fmla="*/ 200 w 940"/>
                <a:gd name="T15" fmla="*/ 166 h 296"/>
                <a:gd name="T16" fmla="*/ 216 w 940"/>
                <a:gd name="T17" fmla="*/ 154 h 296"/>
                <a:gd name="T18" fmla="*/ 233 w 940"/>
                <a:gd name="T19" fmla="*/ 144 h 296"/>
                <a:gd name="T20" fmla="*/ 250 w 940"/>
                <a:gd name="T21" fmla="*/ 134 h 296"/>
                <a:gd name="T22" fmla="*/ 268 w 940"/>
                <a:gd name="T23" fmla="*/ 124 h 296"/>
                <a:gd name="T24" fmla="*/ 298 w 940"/>
                <a:gd name="T25" fmla="*/ 109 h 296"/>
                <a:gd name="T26" fmla="*/ 325 w 940"/>
                <a:gd name="T27" fmla="*/ 92 h 296"/>
                <a:gd name="T28" fmla="*/ 351 w 940"/>
                <a:gd name="T29" fmla="*/ 72 h 296"/>
                <a:gd name="T30" fmla="*/ 376 w 940"/>
                <a:gd name="T31" fmla="*/ 51 h 296"/>
                <a:gd name="T32" fmla="*/ 401 w 940"/>
                <a:gd name="T33" fmla="*/ 30 h 296"/>
                <a:gd name="T34" fmla="*/ 429 w 940"/>
                <a:gd name="T35" fmla="*/ 13 h 296"/>
                <a:gd name="T36" fmla="*/ 455 w 940"/>
                <a:gd name="T37" fmla="*/ 1 h 296"/>
                <a:gd name="T38" fmla="*/ 472 w 940"/>
                <a:gd name="T39" fmla="*/ 0 h 296"/>
                <a:gd name="T40" fmla="*/ 492 w 940"/>
                <a:gd name="T41" fmla="*/ 2 h 296"/>
                <a:gd name="T42" fmla="*/ 513 w 940"/>
                <a:gd name="T43" fmla="*/ 7 h 296"/>
                <a:gd name="T44" fmla="*/ 535 w 940"/>
                <a:gd name="T45" fmla="*/ 13 h 296"/>
                <a:gd name="T46" fmla="*/ 552 w 940"/>
                <a:gd name="T47" fmla="*/ 19 h 296"/>
                <a:gd name="T48" fmla="*/ 565 w 940"/>
                <a:gd name="T49" fmla="*/ 25 h 296"/>
                <a:gd name="T50" fmla="*/ 580 w 940"/>
                <a:gd name="T51" fmla="*/ 34 h 296"/>
                <a:gd name="T52" fmla="*/ 591 w 940"/>
                <a:gd name="T53" fmla="*/ 42 h 296"/>
                <a:gd name="T54" fmla="*/ 601 w 940"/>
                <a:gd name="T55" fmla="*/ 50 h 296"/>
                <a:gd name="T56" fmla="*/ 609 w 940"/>
                <a:gd name="T57" fmla="*/ 59 h 296"/>
                <a:gd name="T58" fmla="*/ 617 w 940"/>
                <a:gd name="T59" fmla="*/ 69 h 296"/>
                <a:gd name="T60" fmla="*/ 624 w 940"/>
                <a:gd name="T61" fmla="*/ 80 h 296"/>
                <a:gd name="T62" fmla="*/ 632 w 940"/>
                <a:gd name="T63" fmla="*/ 93 h 296"/>
                <a:gd name="T64" fmla="*/ 641 w 940"/>
                <a:gd name="T65" fmla="*/ 107 h 296"/>
                <a:gd name="T66" fmla="*/ 652 w 940"/>
                <a:gd name="T67" fmla="*/ 123 h 296"/>
                <a:gd name="T68" fmla="*/ 664 w 940"/>
                <a:gd name="T69" fmla="*/ 136 h 296"/>
                <a:gd name="T70" fmla="*/ 677 w 940"/>
                <a:gd name="T71" fmla="*/ 148 h 296"/>
                <a:gd name="T72" fmla="*/ 690 w 940"/>
                <a:gd name="T73" fmla="*/ 156 h 296"/>
                <a:gd name="T74" fmla="*/ 710 w 940"/>
                <a:gd name="T75" fmla="*/ 161 h 296"/>
                <a:gd name="T76" fmla="*/ 731 w 940"/>
                <a:gd name="T77" fmla="*/ 164 h 296"/>
                <a:gd name="T78" fmla="*/ 751 w 940"/>
                <a:gd name="T79" fmla="*/ 167 h 296"/>
                <a:gd name="T80" fmla="*/ 771 w 940"/>
                <a:gd name="T81" fmla="*/ 170 h 296"/>
                <a:gd name="T82" fmla="*/ 790 w 940"/>
                <a:gd name="T83" fmla="*/ 175 h 296"/>
                <a:gd name="T84" fmla="*/ 808 w 940"/>
                <a:gd name="T85" fmla="*/ 182 h 296"/>
                <a:gd name="T86" fmla="*/ 828 w 940"/>
                <a:gd name="T87" fmla="*/ 195 h 296"/>
                <a:gd name="T88" fmla="*/ 843 w 940"/>
                <a:gd name="T89" fmla="*/ 203 h 296"/>
                <a:gd name="T90" fmla="*/ 859 w 940"/>
                <a:gd name="T91" fmla="*/ 211 h 296"/>
                <a:gd name="T92" fmla="*/ 876 w 940"/>
                <a:gd name="T93" fmla="*/ 219 h 296"/>
                <a:gd name="T94" fmla="*/ 890 w 940"/>
                <a:gd name="T95" fmla="*/ 227 h 296"/>
                <a:gd name="T96" fmla="*/ 904 w 940"/>
                <a:gd name="T97" fmla="*/ 238 h 296"/>
                <a:gd name="T98" fmla="*/ 915 w 940"/>
                <a:gd name="T99" fmla="*/ 250 h 296"/>
                <a:gd name="T100" fmla="*/ 919 w 940"/>
                <a:gd name="T101" fmla="*/ 256 h 296"/>
                <a:gd name="T102" fmla="*/ 923 w 940"/>
                <a:gd name="T103" fmla="*/ 264 h 296"/>
                <a:gd name="T104" fmla="*/ 927 w 940"/>
                <a:gd name="T105" fmla="*/ 271 h 296"/>
                <a:gd name="T106" fmla="*/ 931 w 940"/>
                <a:gd name="T107" fmla="*/ 278 h 296"/>
                <a:gd name="T108" fmla="*/ 935 w 940"/>
                <a:gd name="T109" fmla="*/ 284 h 296"/>
                <a:gd name="T110" fmla="*/ 939 w 940"/>
                <a:gd name="T111" fmla="*/ 291 h 296"/>
                <a:gd name="T112" fmla="*/ 861 w 940"/>
                <a:gd name="T113" fmla="*/ 294 h 296"/>
                <a:gd name="T114" fmla="*/ 694 w 940"/>
                <a:gd name="T115" fmla="*/ 294 h 296"/>
                <a:gd name="T116" fmla="*/ 500 w 940"/>
                <a:gd name="T117" fmla="*/ 295 h 296"/>
                <a:gd name="T118" fmla="*/ 307 w 940"/>
                <a:gd name="T119" fmla="*/ 295 h 296"/>
                <a:gd name="T120" fmla="*/ 143 w 940"/>
                <a:gd name="T121" fmla="*/ 295 h 296"/>
                <a:gd name="T122" fmla="*/ 32 w 940"/>
                <a:gd name="T123" fmla="*/ 295 h 29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940" h="296">
                  <a:moveTo>
                    <a:pt x="0" y="294"/>
                  </a:moveTo>
                  <a:lnTo>
                    <a:pt x="9" y="285"/>
                  </a:lnTo>
                  <a:lnTo>
                    <a:pt x="14" y="282"/>
                  </a:lnTo>
                  <a:lnTo>
                    <a:pt x="19" y="278"/>
                  </a:lnTo>
                  <a:lnTo>
                    <a:pt x="24" y="274"/>
                  </a:lnTo>
                  <a:lnTo>
                    <a:pt x="30" y="271"/>
                  </a:lnTo>
                  <a:lnTo>
                    <a:pt x="35" y="268"/>
                  </a:lnTo>
                  <a:lnTo>
                    <a:pt x="41" y="265"/>
                  </a:lnTo>
                  <a:lnTo>
                    <a:pt x="47" y="262"/>
                  </a:lnTo>
                  <a:lnTo>
                    <a:pt x="52" y="260"/>
                  </a:lnTo>
                  <a:lnTo>
                    <a:pt x="58" y="256"/>
                  </a:lnTo>
                  <a:lnTo>
                    <a:pt x="63" y="253"/>
                  </a:lnTo>
                  <a:lnTo>
                    <a:pt x="69" y="251"/>
                  </a:lnTo>
                  <a:lnTo>
                    <a:pt x="76" y="249"/>
                  </a:lnTo>
                  <a:lnTo>
                    <a:pt x="82" y="246"/>
                  </a:lnTo>
                  <a:lnTo>
                    <a:pt x="88" y="244"/>
                  </a:lnTo>
                  <a:lnTo>
                    <a:pt x="93" y="241"/>
                  </a:lnTo>
                  <a:lnTo>
                    <a:pt x="99" y="239"/>
                  </a:lnTo>
                  <a:lnTo>
                    <a:pt x="105" y="236"/>
                  </a:lnTo>
                  <a:lnTo>
                    <a:pt x="111" y="234"/>
                  </a:lnTo>
                  <a:lnTo>
                    <a:pt x="116" y="231"/>
                  </a:lnTo>
                  <a:lnTo>
                    <a:pt x="122" y="229"/>
                  </a:lnTo>
                  <a:lnTo>
                    <a:pt x="129" y="226"/>
                  </a:lnTo>
                  <a:lnTo>
                    <a:pt x="134" y="223"/>
                  </a:lnTo>
                  <a:lnTo>
                    <a:pt x="139" y="220"/>
                  </a:lnTo>
                  <a:lnTo>
                    <a:pt x="145" y="216"/>
                  </a:lnTo>
                  <a:lnTo>
                    <a:pt x="150" y="213"/>
                  </a:lnTo>
                  <a:lnTo>
                    <a:pt x="155" y="209"/>
                  </a:lnTo>
                  <a:lnTo>
                    <a:pt x="160" y="205"/>
                  </a:lnTo>
                  <a:lnTo>
                    <a:pt x="165" y="201"/>
                  </a:lnTo>
                  <a:lnTo>
                    <a:pt x="169" y="197"/>
                  </a:lnTo>
                  <a:lnTo>
                    <a:pt x="175" y="193"/>
                  </a:lnTo>
                  <a:lnTo>
                    <a:pt x="180" y="186"/>
                  </a:lnTo>
                  <a:lnTo>
                    <a:pt x="183" y="182"/>
                  </a:lnTo>
                  <a:lnTo>
                    <a:pt x="186" y="180"/>
                  </a:lnTo>
                  <a:lnTo>
                    <a:pt x="189" y="177"/>
                  </a:lnTo>
                  <a:lnTo>
                    <a:pt x="192" y="174"/>
                  </a:lnTo>
                  <a:lnTo>
                    <a:pt x="194" y="172"/>
                  </a:lnTo>
                  <a:lnTo>
                    <a:pt x="198" y="169"/>
                  </a:lnTo>
                  <a:lnTo>
                    <a:pt x="200" y="166"/>
                  </a:lnTo>
                  <a:lnTo>
                    <a:pt x="203" y="164"/>
                  </a:lnTo>
                  <a:lnTo>
                    <a:pt x="206" y="161"/>
                  </a:lnTo>
                  <a:lnTo>
                    <a:pt x="210" y="159"/>
                  </a:lnTo>
                  <a:lnTo>
                    <a:pt x="212" y="157"/>
                  </a:lnTo>
                  <a:lnTo>
                    <a:pt x="216" y="154"/>
                  </a:lnTo>
                  <a:lnTo>
                    <a:pt x="219" y="152"/>
                  </a:lnTo>
                  <a:lnTo>
                    <a:pt x="223" y="150"/>
                  </a:lnTo>
                  <a:lnTo>
                    <a:pt x="226" y="148"/>
                  </a:lnTo>
                  <a:lnTo>
                    <a:pt x="229" y="146"/>
                  </a:lnTo>
                  <a:lnTo>
                    <a:pt x="233" y="144"/>
                  </a:lnTo>
                  <a:lnTo>
                    <a:pt x="236" y="142"/>
                  </a:lnTo>
                  <a:lnTo>
                    <a:pt x="239" y="139"/>
                  </a:lnTo>
                  <a:lnTo>
                    <a:pt x="243" y="137"/>
                  </a:lnTo>
                  <a:lnTo>
                    <a:pt x="246" y="135"/>
                  </a:lnTo>
                  <a:lnTo>
                    <a:pt x="250" y="134"/>
                  </a:lnTo>
                  <a:lnTo>
                    <a:pt x="253" y="132"/>
                  </a:lnTo>
                  <a:lnTo>
                    <a:pt x="257" y="130"/>
                  </a:lnTo>
                  <a:lnTo>
                    <a:pt x="261" y="128"/>
                  </a:lnTo>
                  <a:lnTo>
                    <a:pt x="264" y="126"/>
                  </a:lnTo>
                  <a:lnTo>
                    <a:pt x="268" y="124"/>
                  </a:lnTo>
                  <a:lnTo>
                    <a:pt x="273" y="122"/>
                  </a:lnTo>
                  <a:lnTo>
                    <a:pt x="277" y="120"/>
                  </a:lnTo>
                  <a:lnTo>
                    <a:pt x="281" y="119"/>
                  </a:lnTo>
                  <a:lnTo>
                    <a:pt x="292" y="113"/>
                  </a:lnTo>
                  <a:lnTo>
                    <a:pt x="298" y="109"/>
                  </a:lnTo>
                  <a:lnTo>
                    <a:pt x="303" y="106"/>
                  </a:lnTo>
                  <a:lnTo>
                    <a:pt x="308" y="103"/>
                  </a:lnTo>
                  <a:lnTo>
                    <a:pt x="314" y="99"/>
                  </a:lnTo>
                  <a:lnTo>
                    <a:pt x="319" y="95"/>
                  </a:lnTo>
                  <a:lnTo>
                    <a:pt x="325" y="92"/>
                  </a:lnTo>
                  <a:lnTo>
                    <a:pt x="330" y="88"/>
                  </a:lnTo>
                  <a:lnTo>
                    <a:pt x="335" y="84"/>
                  </a:lnTo>
                  <a:lnTo>
                    <a:pt x="341" y="80"/>
                  </a:lnTo>
                  <a:lnTo>
                    <a:pt x="345" y="76"/>
                  </a:lnTo>
                  <a:lnTo>
                    <a:pt x="351" y="72"/>
                  </a:lnTo>
                  <a:lnTo>
                    <a:pt x="355" y="68"/>
                  </a:lnTo>
                  <a:lnTo>
                    <a:pt x="361" y="63"/>
                  </a:lnTo>
                  <a:lnTo>
                    <a:pt x="365" y="59"/>
                  </a:lnTo>
                  <a:lnTo>
                    <a:pt x="372" y="55"/>
                  </a:lnTo>
                  <a:lnTo>
                    <a:pt x="376" y="51"/>
                  </a:lnTo>
                  <a:lnTo>
                    <a:pt x="381" y="47"/>
                  </a:lnTo>
                  <a:lnTo>
                    <a:pt x="386" y="43"/>
                  </a:lnTo>
                  <a:lnTo>
                    <a:pt x="391" y="39"/>
                  </a:lnTo>
                  <a:lnTo>
                    <a:pt x="396" y="34"/>
                  </a:lnTo>
                  <a:lnTo>
                    <a:pt x="401" y="30"/>
                  </a:lnTo>
                  <a:lnTo>
                    <a:pt x="406" y="27"/>
                  </a:lnTo>
                  <a:lnTo>
                    <a:pt x="412" y="23"/>
                  </a:lnTo>
                  <a:lnTo>
                    <a:pt x="417" y="20"/>
                  </a:lnTo>
                  <a:lnTo>
                    <a:pt x="423" y="16"/>
                  </a:lnTo>
                  <a:lnTo>
                    <a:pt x="429" y="13"/>
                  </a:lnTo>
                  <a:lnTo>
                    <a:pt x="434" y="10"/>
                  </a:lnTo>
                  <a:lnTo>
                    <a:pt x="439" y="8"/>
                  </a:lnTo>
                  <a:lnTo>
                    <a:pt x="445" y="5"/>
                  </a:lnTo>
                  <a:lnTo>
                    <a:pt x="451" y="3"/>
                  </a:lnTo>
                  <a:lnTo>
                    <a:pt x="455" y="1"/>
                  </a:lnTo>
                  <a:lnTo>
                    <a:pt x="458" y="1"/>
                  </a:lnTo>
                  <a:lnTo>
                    <a:pt x="461" y="0"/>
                  </a:lnTo>
                  <a:lnTo>
                    <a:pt x="465" y="0"/>
                  </a:lnTo>
                  <a:lnTo>
                    <a:pt x="468" y="0"/>
                  </a:lnTo>
                  <a:lnTo>
                    <a:pt x="472" y="0"/>
                  </a:lnTo>
                  <a:lnTo>
                    <a:pt x="476" y="0"/>
                  </a:lnTo>
                  <a:lnTo>
                    <a:pt x="480" y="1"/>
                  </a:lnTo>
                  <a:lnTo>
                    <a:pt x="484" y="1"/>
                  </a:lnTo>
                  <a:lnTo>
                    <a:pt x="488" y="2"/>
                  </a:lnTo>
                  <a:lnTo>
                    <a:pt x="492" y="2"/>
                  </a:lnTo>
                  <a:lnTo>
                    <a:pt x="496" y="3"/>
                  </a:lnTo>
                  <a:lnTo>
                    <a:pt x="501" y="4"/>
                  </a:lnTo>
                  <a:lnTo>
                    <a:pt x="505" y="5"/>
                  </a:lnTo>
                  <a:lnTo>
                    <a:pt x="509" y="6"/>
                  </a:lnTo>
                  <a:lnTo>
                    <a:pt x="513" y="7"/>
                  </a:lnTo>
                  <a:lnTo>
                    <a:pt x="518" y="8"/>
                  </a:lnTo>
                  <a:lnTo>
                    <a:pt x="523" y="9"/>
                  </a:lnTo>
                  <a:lnTo>
                    <a:pt x="527" y="10"/>
                  </a:lnTo>
                  <a:lnTo>
                    <a:pt x="531" y="12"/>
                  </a:lnTo>
                  <a:lnTo>
                    <a:pt x="535" y="13"/>
                  </a:lnTo>
                  <a:lnTo>
                    <a:pt x="539" y="14"/>
                  </a:lnTo>
                  <a:lnTo>
                    <a:pt x="542" y="16"/>
                  </a:lnTo>
                  <a:lnTo>
                    <a:pt x="546" y="17"/>
                  </a:lnTo>
                  <a:lnTo>
                    <a:pt x="549" y="18"/>
                  </a:lnTo>
                  <a:lnTo>
                    <a:pt x="552" y="19"/>
                  </a:lnTo>
                  <a:lnTo>
                    <a:pt x="555" y="20"/>
                  </a:lnTo>
                  <a:lnTo>
                    <a:pt x="558" y="22"/>
                  </a:lnTo>
                  <a:lnTo>
                    <a:pt x="561" y="23"/>
                  </a:lnTo>
                  <a:lnTo>
                    <a:pt x="563" y="24"/>
                  </a:lnTo>
                  <a:lnTo>
                    <a:pt x="565" y="25"/>
                  </a:lnTo>
                  <a:lnTo>
                    <a:pt x="571" y="28"/>
                  </a:lnTo>
                  <a:lnTo>
                    <a:pt x="573" y="29"/>
                  </a:lnTo>
                  <a:lnTo>
                    <a:pt x="576" y="31"/>
                  </a:lnTo>
                  <a:lnTo>
                    <a:pt x="578" y="32"/>
                  </a:lnTo>
                  <a:lnTo>
                    <a:pt x="580" y="34"/>
                  </a:lnTo>
                  <a:lnTo>
                    <a:pt x="582" y="35"/>
                  </a:lnTo>
                  <a:lnTo>
                    <a:pt x="585" y="36"/>
                  </a:lnTo>
                  <a:lnTo>
                    <a:pt x="587" y="39"/>
                  </a:lnTo>
                  <a:lnTo>
                    <a:pt x="589" y="41"/>
                  </a:lnTo>
                  <a:lnTo>
                    <a:pt x="591" y="42"/>
                  </a:lnTo>
                  <a:lnTo>
                    <a:pt x="593" y="44"/>
                  </a:lnTo>
                  <a:lnTo>
                    <a:pt x="595" y="45"/>
                  </a:lnTo>
                  <a:lnTo>
                    <a:pt x="597" y="47"/>
                  </a:lnTo>
                  <a:lnTo>
                    <a:pt x="599" y="49"/>
                  </a:lnTo>
                  <a:lnTo>
                    <a:pt x="601" y="50"/>
                  </a:lnTo>
                  <a:lnTo>
                    <a:pt x="602" y="52"/>
                  </a:lnTo>
                  <a:lnTo>
                    <a:pt x="604" y="53"/>
                  </a:lnTo>
                  <a:lnTo>
                    <a:pt x="606" y="55"/>
                  </a:lnTo>
                  <a:lnTo>
                    <a:pt x="608" y="57"/>
                  </a:lnTo>
                  <a:lnTo>
                    <a:pt x="609" y="59"/>
                  </a:lnTo>
                  <a:lnTo>
                    <a:pt x="611" y="61"/>
                  </a:lnTo>
                  <a:lnTo>
                    <a:pt x="612" y="63"/>
                  </a:lnTo>
                  <a:lnTo>
                    <a:pt x="614" y="65"/>
                  </a:lnTo>
                  <a:lnTo>
                    <a:pt x="615" y="67"/>
                  </a:lnTo>
                  <a:lnTo>
                    <a:pt x="617" y="69"/>
                  </a:lnTo>
                  <a:lnTo>
                    <a:pt x="619" y="71"/>
                  </a:lnTo>
                  <a:lnTo>
                    <a:pt x="621" y="73"/>
                  </a:lnTo>
                  <a:lnTo>
                    <a:pt x="622" y="75"/>
                  </a:lnTo>
                  <a:lnTo>
                    <a:pt x="623" y="77"/>
                  </a:lnTo>
                  <a:lnTo>
                    <a:pt x="624" y="80"/>
                  </a:lnTo>
                  <a:lnTo>
                    <a:pt x="626" y="82"/>
                  </a:lnTo>
                  <a:lnTo>
                    <a:pt x="628" y="86"/>
                  </a:lnTo>
                  <a:lnTo>
                    <a:pt x="629" y="89"/>
                  </a:lnTo>
                  <a:lnTo>
                    <a:pt x="631" y="91"/>
                  </a:lnTo>
                  <a:lnTo>
                    <a:pt x="632" y="93"/>
                  </a:lnTo>
                  <a:lnTo>
                    <a:pt x="634" y="96"/>
                  </a:lnTo>
                  <a:lnTo>
                    <a:pt x="635" y="99"/>
                  </a:lnTo>
                  <a:lnTo>
                    <a:pt x="637" y="101"/>
                  </a:lnTo>
                  <a:lnTo>
                    <a:pt x="639" y="104"/>
                  </a:lnTo>
                  <a:lnTo>
                    <a:pt x="641" y="107"/>
                  </a:lnTo>
                  <a:lnTo>
                    <a:pt x="643" y="110"/>
                  </a:lnTo>
                  <a:lnTo>
                    <a:pt x="645" y="114"/>
                  </a:lnTo>
                  <a:lnTo>
                    <a:pt x="647" y="117"/>
                  </a:lnTo>
                  <a:lnTo>
                    <a:pt x="649" y="120"/>
                  </a:lnTo>
                  <a:lnTo>
                    <a:pt x="652" y="123"/>
                  </a:lnTo>
                  <a:lnTo>
                    <a:pt x="654" y="126"/>
                  </a:lnTo>
                  <a:lnTo>
                    <a:pt x="656" y="128"/>
                  </a:lnTo>
                  <a:lnTo>
                    <a:pt x="659" y="131"/>
                  </a:lnTo>
                  <a:lnTo>
                    <a:pt x="661" y="134"/>
                  </a:lnTo>
                  <a:lnTo>
                    <a:pt x="664" y="136"/>
                  </a:lnTo>
                  <a:lnTo>
                    <a:pt x="666" y="139"/>
                  </a:lnTo>
                  <a:lnTo>
                    <a:pt x="670" y="142"/>
                  </a:lnTo>
                  <a:lnTo>
                    <a:pt x="672" y="144"/>
                  </a:lnTo>
                  <a:lnTo>
                    <a:pt x="675" y="146"/>
                  </a:lnTo>
                  <a:lnTo>
                    <a:pt x="677" y="148"/>
                  </a:lnTo>
                  <a:lnTo>
                    <a:pt x="680" y="150"/>
                  </a:lnTo>
                  <a:lnTo>
                    <a:pt x="682" y="152"/>
                  </a:lnTo>
                  <a:lnTo>
                    <a:pt x="685" y="153"/>
                  </a:lnTo>
                  <a:lnTo>
                    <a:pt x="687" y="155"/>
                  </a:lnTo>
                  <a:lnTo>
                    <a:pt x="690" y="156"/>
                  </a:lnTo>
                  <a:lnTo>
                    <a:pt x="692" y="157"/>
                  </a:lnTo>
                  <a:lnTo>
                    <a:pt x="695" y="158"/>
                  </a:lnTo>
                  <a:lnTo>
                    <a:pt x="702" y="160"/>
                  </a:lnTo>
                  <a:lnTo>
                    <a:pt x="706" y="160"/>
                  </a:lnTo>
                  <a:lnTo>
                    <a:pt x="710" y="161"/>
                  </a:lnTo>
                  <a:lnTo>
                    <a:pt x="714" y="162"/>
                  </a:lnTo>
                  <a:lnTo>
                    <a:pt x="719" y="163"/>
                  </a:lnTo>
                  <a:lnTo>
                    <a:pt x="723" y="163"/>
                  </a:lnTo>
                  <a:lnTo>
                    <a:pt x="727" y="164"/>
                  </a:lnTo>
                  <a:lnTo>
                    <a:pt x="731" y="164"/>
                  </a:lnTo>
                  <a:lnTo>
                    <a:pt x="735" y="165"/>
                  </a:lnTo>
                  <a:lnTo>
                    <a:pt x="739" y="166"/>
                  </a:lnTo>
                  <a:lnTo>
                    <a:pt x="743" y="166"/>
                  </a:lnTo>
                  <a:lnTo>
                    <a:pt x="747" y="166"/>
                  </a:lnTo>
                  <a:lnTo>
                    <a:pt x="751" y="167"/>
                  </a:lnTo>
                  <a:lnTo>
                    <a:pt x="755" y="168"/>
                  </a:lnTo>
                  <a:lnTo>
                    <a:pt x="759" y="168"/>
                  </a:lnTo>
                  <a:lnTo>
                    <a:pt x="763" y="169"/>
                  </a:lnTo>
                  <a:lnTo>
                    <a:pt x="768" y="170"/>
                  </a:lnTo>
                  <a:lnTo>
                    <a:pt x="771" y="170"/>
                  </a:lnTo>
                  <a:lnTo>
                    <a:pt x="775" y="171"/>
                  </a:lnTo>
                  <a:lnTo>
                    <a:pt x="779" y="172"/>
                  </a:lnTo>
                  <a:lnTo>
                    <a:pt x="783" y="173"/>
                  </a:lnTo>
                  <a:lnTo>
                    <a:pt x="787" y="174"/>
                  </a:lnTo>
                  <a:lnTo>
                    <a:pt x="790" y="175"/>
                  </a:lnTo>
                  <a:lnTo>
                    <a:pt x="794" y="176"/>
                  </a:lnTo>
                  <a:lnTo>
                    <a:pt x="798" y="178"/>
                  </a:lnTo>
                  <a:lnTo>
                    <a:pt x="801" y="179"/>
                  </a:lnTo>
                  <a:lnTo>
                    <a:pt x="805" y="180"/>
                  </a:lnTo>
                  <a:lnTo>
                    <a:pt x="808" y="182"/>
                  </a:lnTo>
                  <a:lnTo>
                    <a:pt x="812" y="185"/>
                  </a:lnTo>
                  <a:lnTo>
                    <a:pt x="816" y="187"/>
                  </a:lnTo>
                  <a:lnTo>
                    <a:pt x="819" y="189"/>
                  </a:lnTo>
                  <a:lnTo>
                    <a:pt x="825" y="193"/>
                  </a:lnTo>
                  <a:lnTo>
                    <a:pt x="828" y="195"/>
                  </a:lnTo>
                  <a:lnTo>
                    <a:pt x="831" y="197"/>
                  </a:lnTo>
                  <a:lnTo>
                    <a:pt x="834" y="198"/>
                  </a:lnTo>
                  <a:lnTo>
                    <a:pt x="837" y="200"/>
                  </a:lnTo>
                  <a:lnTo>
                    <a:pt x="840" y="201"/>
                  </a:lnTo>
                  <a:lnTo>
                    <a:pt x="843" y="203"/>
                  </a:lnTo>
                  <a:lnTo>
                    <a:pt x="846" y="205"/>
                  </a:lnTo>
                  <a:lnTo>
                    <a:pt x="849" y="206"/>
                  </a:lnTo>
                  <a:lnTo>
                    <a:pt x="853" y="208"/>
                  </a:lnTo>
                  <a:lnTo>
                    <a:pt x="856" y="209"/>
                  </a:lnTo>
                  <a:lnTo>
                    <a:pt x="859" y="211"/>
                  </a:lnTo>
                  <a:lnTo>
                    <a:pt x="862" y="212"/>
                  </a:lnTo>
                  <a:lnTo>
                    <a:pt x="866" y="214"/>
                  </a:lnTo>
                  <a:lnTo>
                    <a:pt x="869" y="215"/>
                  </a:lnTo>
                  <a:lnTo>
                    <a:pt x="872" y="217"/>
                  </a:lnTo>
                  <a:lnTo>
                    <a:pt x="876" y="219"/>
                  </a:lnTo>
                  <a:lnTo>
                    <a:pt x="878" y="220"/>
                  </a:lnTo>
                  <a:lnTo>
                    <a:pt x="882" y="222"/>
                  </a:lnTo>
                  <a:lnTo>
                    <a:pt x="884" y="224"/>
                  </a:lnTo>
                  <a:lnTo>
                    <a:pt x="888" y="226"/>
                  </a:lnTo>
                  <a:lnTo>
                    <a:pt x="890" y="227"/>
                  </a:lnTo>
                  <a:lnTo>
                    <a:pt x="893" y="229"/>
                  </a:lnTo>
                  <a:lnTo>
                    <a:pt x="896" y="231"/>
                  </a:lnTo>
                  <a:lnTo>
                    <a:pt x="898" y="233"/>
                  </a:lnTo>
                  <a:lnTo>
                    <a:pt x="901" y="235"/>
                  </a:lnTo>
                  <a:lnTo>
                    <a:pt x="904" y="238"/>
                  </a:lnTo>
                  <a:lnTo>
                    <a:pt x="906" y="240"/>
                  </a:lnTo>
                  <a:lnTo>
                    <a:pt x="908" y="242"/>
                  </a:lnTo>
                  <a:lnTo>
                    <a:pt x="910" y="245"/>
                  </a:lnTo>
                  <a:lnTo>
                    <a:pt x="912" y="247"/>
                  </a:lnTo>
                  <a:lnTo>
                    <a:pt x="915" y="250"/>
                  </a:lnTo>
                  <a:lnTo>
                    <a:pt x="916" y="251"/>
                  </a:lnTo>
                  <a:lnTo>
                    <a:pt x="917" y="252"/>
                  </a:lnTo>
                  <a:lnTo>
                    <a:pt x="918" y="253"/>
                  </a:lnTo>
                  <a:lnTo>
                    <a:pt x="919" y="255"/>
                  </a:lnTo>
                  <a:lnTo>
                    <a:pt x="919" y="256"/>
                  </a:lnTo>
                  <a:lnTo>
                    <a:pt x="920" y="257"/>
                  </a:lnTo>
                  <a:lnTo>
                    <a:pt x="921" y="260"/>
                  </a:lnTo>
                  <a:lnTo>
                    <a:pt x="922" y="261"/>
                  </a:lnTo>
                  <a:lnTo>
                    <a:pt x="923" y="262"/>
                  </a:lnTo>
                  <a:lnTo>
                    <a:pt x="923" y="264"/>
                  </a:lnTo>
                  <a:lnTo>
                    <a:pt x="924" y="265"/>
                  </a:lnTo>
                  <a:lnTo>
                    <a:pt x="925" y="266"/>
                  </a:lnTo>
                  <a:lnTo>
                    <a:pt x="926" y="268"/>
                  </a:lnTo>
                  <a:lnTo>
                    <a:pt x="927" y="269"/>
                  </a:lnTo>
                  <a:lnTo>
                    <a:pt x="927" y="271"/>
                  </a:lnTo>
                  <a:lnTo>
                    <a:pt x="928" y="272"/>
                  </a:lnTo>
                  <a:lnTo>
                    <a:pt x="929" y="273"/>
                  </a:lnTo>
                  <a:lnTo>
                    <a:pt x="929" y="275"/>
                  </a:lnTo>
                  <a:lnTo>
                    <a:pt x="930" y="276"/>
                  </a:lnTo>
                  <a:lnTo>
                    <a:pt x="931" y="278"/>
                  </a:lnTo>
                  <a:lnTo>
                    <a:pt x="931" y="279"/>
                  </a:lnTo>
                  <a:lnTo>
                    <a:pt x="932" y="280"/>
                  </a:lnTo>
                  <a:lnTo>
                    <a:pt x="933" y="282"/>
                  </a:lnTo>
                  <a:lnTo>
                    <a:pt x="934" y="283"/>
                  </a:lnTo>
                  <a:lnTo>
                    <a:pt x="935" y="284"/>
                  </a:lnTo>
                  <a:lnTo>
                    <a:pt x="935" y="286"/>
                  </a:lnTo>
                  <a:lnTo>
                    <a:pt x="936" y="287"/>
                  </a:lnTo>
                  <a:lnTo>
                    <a:pt x="937" y="288"/>
                  </a:lnTo>
                  <a:lnTo>
                    <a:pt x="937" y="290"/>
                  </a:lnTo>
                  <a:lnTo>
                    <a:pt x="939" y="291"/>
                  </a:lnTo>
                  <a:lnTo>
                    <a:pt x="939" y="292"/>
                  </a:lnTo>
                  <a:lnTo>
                    <a:pt x="939" y="293"/>
                  </a:lnTo>
                  <a:lnTo>
                    <a:pt x="939" y="294"/>
                  </a:lnTo>
                  <a:lnTo>
                    <a:pt x="889" y="294"/>
                  </a:lnTo>
                  <a:lnTo>
                    <a:pt x="861" y="294"/>
                  </a:lnTo>
                  <a:lnTo>
                    <a:pt x="831" y="294"/>
                  </a:lnTo>
                  <a:lnTo>
                    <a:pt x="799" y="294"/>
                  </a:lnTo>
                  <a:lnTo>
                    <a:pt x="765" y="294"/>
                  </a:lnTo>
                  <a:lnTo>
                    <a:pt x="730" y="294"/>
                  </a:lnTo>
                  <a:lnTo>
                    <a:pt x="694" y="294"/>
                  </a:lnTo>
                  <a:lnTo>
                    <a:pt x="656" y="295"/>
                  </a:lnTo>
                  <a:lnTo>
                    <a:pt x="617" y="295"/>
                  </a:lnTo>
                  <a:lnTo>
                    <a:pt x="579" y="295"/>
                  </a:lnTo>
                  <a:lnTo>
                    <a:pt x="540" y="295"/>
                  </a:lnTo>
                  <a:lnTo>
                    <a:pt x="500" y="295"/>
                  </a:lnTo>
                  <a:lnTo>
                    <a:pt x="460" y="295"/>
                  </a:lnTo>
                  <a:lnTo>
                    <a:pt x="422" y="295"/>
                  </a:lnTo>
                  <a:lnTo>
                    <a:pt x="383" y="295"/>
                  </a:lnTo>
                  <a:lnTo>
                    <a:pt x="345" y="295"/>
                  </a:lnTo>
                  <a:lnTo>
                    <a:pt x="307" y="295"/>
                  </a:lnTo>
                  <a:lnTo>
                    <a:pt x="271" y="295"/>
                  </a:lnTo>
                  <a:lnTo>
                    <a:pt x="237" y="295"/>
                  </a:lnTo>
                  <a:lnTo>
                    <a:pt x="204" y="295"/>
                  </a:lnTo>
                  <a:lnTo>
                    <a:pt x="172" y="295"/>
                  </a:lnTo>
                  <a:lnTo>
                    <a:pt x="143" y="295"/>
                  </a:lnTo>
                  <a:lnTo>
                    <a:pt x="115" y="295"/>
                  </a:lnTo>
                  <a:lnTo>
                    <a:pt x="90" y="295"/>
                  </a:lnTo>
                  <a:lnTo>
                    <a:pt x="67" y="295"/>
                  </a:lnTo>
                  <a:lnTo>
                    <a:pt x="48" y="295"/>
                  </a:lnTo>
                  <a:lnTo>
                    <a:pt x="32" y="295"/>
                  </a:lnTo>
                  <a:lnTo>
                    <a:pt x="18" y="294"/>
                  </a:lnTo>
                  <a:lnTo>
                    <a:pt x="8" y="294"/>
                  </a:lnTo>
                  <a:lnTo>
                    <a:pt x="2" y="294"/>
                  </a:lnTo>
                  <a:lnTo>
                    <a:pt x="0" y="294"/>
                  </a:lnTo>
                </a:path>
              </a:pathLst>
            </a:custGeom>
            <a:solidFill>
              <a:srgbClr val="AAAAA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9" name="Freeform 4"/>
            <p:cNvSpPr>
              <a:spLocks/>
            </p:cNvSpPr>
            <p:nvPr/>
          </p:nvSpPr>
          <p:spPr bwMode="auto">
            <a:xfrm>
              <a:off x="1433" y="1578"/>
              <a:ext cx="33" cy="30"/>
            </a:xfrm>
            <a:custGeom>
              <a:avLst/>
              <a:gdLst>
                <a:gd name="T0" fmla="*/ 6 w 33"/>
                <a:gd name="T1" fmla="*/ 0 h 30"/>
                <a:gd name="T2" fmla="*/ 5 w 33"/>
                <a:gd name="T3" fmla="*/ 1 h 30"/>
                <a:gd name="T4" fmla="*/ 3 w 33"/>
                <a:gd name="T5" fmla="*/ 1 h 30"/>
                <a:gd name="T6" fmla="*/ 2 w 33"/>
                <a:gd name="T7" fmla="*/ 3 h 30"/>
                <a:gd name="T8" fmla="*/ 1 w 33"/>
                <a:gd name="T9" fmla="*/ 5 h 30"/>
                <a:gd name="T10" fmla="*/ 1 w 33"/>
                <a:gd name="T11" fmla="*/ 7 h 30"/>
                <a:gd name="T12" fmla="*/ 0 w 33"/>
                <a:gd name="T13" fmla="*/ 8 h 30"/>
                <a:gd name="T14" fmla="*/ 0 w 33"/>
                <a:gd name="T15" fmla="*/ 10 h 30"/>
                <a:gd name="T16" fmla="*/ 0 w 33"/>
                <a:gd name="T17" fmla="*/ 12 h 30"/>
                <a:gd name="T18" fmla="*/ 1 w 33"/>
                <a:gd name="T19" fmla="*/ 13 h 30"/>
                <a:gd name="T20" fmla="*/ 1 w 33"/>
                <a:gd name="T21" fmla="*/ 16 h 30"/>
                <a:gd name="T22" fmla="*/ 2 w 33"/>
                <a:gd name="T23" fmla="*/ 17 h 30"/>
                <a:gd name="T24" fmla="*/ 3 w 33"/>
                <a:gd name="T25" fmla="*/ 19 h 30"/>
                <a:gd name="T26" fmla="*/ 4 w 33"/>
                <a:gd name="T27" fmla="*/ 21 h 30"/>
                <a:gd name="T28" fmla="*/ 6 w 33"/>
                <a:gd name="T29" fmla="*/ 23 h 30"/>
                <a:gd name="T30" fmla="*/ 7 w 33"/>
                <a:gd name="T31" fmla="*/ 24 h 30"/>
                <a:gd name="T32" fmla="*/ 8 w 33"/>
                <a:gd name="T33" fmla="*/ 25 h 30"/>
                <a:gd name="T34" fmla="*/ 9 w 33"/>
                <a:gd name="T35" fmla="*/ 26 h 30"/>
                <a:gd name="T36" fmla="*/ 11 w 33"/>
                <a:gd name="T37" fmla="*/ 27 h 30"/>
                <a:gd name="T38" fmla="*/ 12 w 33"/>
                <a:gd name="T39" fmla="*/ 28 h 30"/>
                <a:gd name="T40" fmla="*/ 14 w 33"/>
                <a:gd name="T41" fmla="*/ 28 h 30"/>
                <a:gd name="T42" fmla="*/ 15 w 33"/>
                <a:gd name="T43" fmla="*/ 29 h 30"/>
                <a:gd name="T44" fmla="*/ 18 w 33"/>
                <a:gd name="T45" fmla="*/ 29 h 30"/>
                <a:gd name="T46" fmla="*/ 20 w 33"/>
                <a:gd name="T47" fmla="*/ 29 h 30"/>
                <a:gd name="T48" fmla="*/ 22 w 33"/>
                <a:gd name="T49" fmla="*/ 29 h 30"/>
                <a:gd name="T50" fmla="*/ 23 w 33"/>
                <a:gd name="T51" fmla="*/ 28 h 30"/>
                <a:gd name="T52" fmla="*/ 24 w 33"/>
                <a:gd name="T53" fmla="*/ 27 h 30"/>
                <a:gd name="T54" fmla="*/ 25 w 33"/>
                <a:gd name="T55" fmla="*/ 26 h 30"/>
                <a:gd name="T56" fmla="*/ 26 w 33"/>
                <a:gd name="T57" fmla="*/ 25 h 30"/>
                <a:gd name="T58" fmla="*/ 27 w 33"/>
                <a:gd name="T59" fmla="*/ 23 h 30"/>
                <a:gd name="T60" fmla="*/ 28 w 33"/>
                <a:gd name="T61" fmla="*/ 22 h 30"/>
                <a:gd name="T62" fmla="*/ 28 w 33"/>
                <a:gd name="T63" fmla="*/ 20 h 30"/>
                <a:gd name="T64" fmla="*/ 29 w 33"/>
                <a:gd name="T65" fmla="*/ 19 h 30"/>
                <a:gd name="T66" fmla="*/ 30 w 33"/>
                <a:gd name="T67" fmla="*/ 18 h 30"/>
                <a:gd name="T68" fmla="*/ 31 w 33"/>
                <a:gd name="T69" fmla="*/ 17 h 30"/>
                <a:gd name="T70" fmla="*/ 32 w 33"/>
                <a:gd name="T71" fmla="*/ 16 h 30"/>
                <a:gd name="T72" fmla="*/ 32 w 33"/>
                <a:gd name="T73" fmla="*/ 13 h 30"/>
                <a:gd name="T74" fmla="*/ 32 w 33"/>
                <a:gd name="T75" fmla="*/ 11 h 30"/>
                <a:gd name="T76" fmla="*/ 32 w 33"/>
                <a:gd name="T77" fmla="*/ 9 h 30"/>
                <a:gd name="T78" fmla="*/ 31 w 33"/>
                <a:gd name="T79" fmla="*/ 7 h 30"/>
                <a:gd name="T80" fmla="*/ 29 w 33"/>
                <a:gd name="T81" fmla="*/ 7 h 30"/>
                <a:gd name="T82" fmla="*/ 28 w 33"/>
                <a:gd name="T83" fmla="*/ 6 h 30"/>
                <a:gd name="T84" fmla="*/ 27 w 33"/>
                <a:gd name="T85" fmla="*/ 5 h 30"/>
                <a:gd name="T86" fmla="*/ 25 w 33"/>
                <a:gd name="T87" fmla="*/ 5 h 30"/>
                <a:gd name="T88" fmla="*/ 24 w 33"/>
                <a:gd name="T89" fmla="*/ 4 h 30"/>
                <a:gd name="T90" fmla="*/ 22 w 33"/>
                <a:gd name="T91" fmla="*/ 3 h 30"/>
                <a:gd name="T92" fmla="*/ 20 w 33"/>
                <a:gd name="T93" fmla="*/ 2 h 30"/>
                <a:gd name="T94" fmla="*/ 19 w 33"/>
                <a:gd name="T95" fmla="*/ 1 h 30"/>
                <a:gd name="T96" fmla="*/ 17 w 33"/>
                <a:gd name="T97" fmla="*/ 1 h 30"/>
                <a:gd name="T98" fmla="*/ 14 w 33"/>
                <a:gd name="T99" fmla="*/ 0 h 30"/>
                <a:gd name="T100" fmla="*/ 12 w 33"/>
                <a:gd name="T101" fmla="*/ 0 h 30"/>
                <a:gd name="T102" fmla="*/ 10 w 33"/>
                <a:gd name="T103" fmla="*/ 0 h 30"/>
                <a:gd name="T104" fmla="*/ 8 w 33"/>
                <a:gd name="T105" fmla="*/ 0 h 3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3" h="30">
                  <a:moveTo>
                    <a:pt x="7" y="0"/>
                  </a:moveTo>
                  <a:lnTo>
                    <a:pt x="6" y="0"/>
                  </a:lnTo>
                  <a:lnTo>
                    <a:pt x="5" y="0"/>
                  </a:lnTo>
                  <a:lnTo>
                    <a:pt x="5" y="1"/>
                  </a:lnTo>
                  <a:lnTo>
                    <a:pt x="4" y="1"/>
                  </a:lnTo>
                  <a:lnTo>
                    <a:pt x="3" y="1"/>
                  </a:lnTo>
                  <a:lnTo>
                    <a:pt x="3" y="2"/>
                  </a:lnTo>
                  <a:lnTo>
                    <a:pt x="2" y="3"/>
                  </a:lnTo>
                  <a:lnTo>
                    <a:pt x="1" y="4"/>
                  </a:lnTo>
                  <a:lnTo>
                    <a:pt x="1" y="5"/>
                  </a:lnTo>
                  <a:lnTo>
                    <a:pt x="1" y="6"/>
                  </a:lnTo>
                  <a:lnTo>
                    <a:pt x="1" y="7"/>
                  </a:lnTo>
                  <a:lnTo>
                    <a:pt x="0" y="7"/>
                  </a:lnTo>
                  <a:lnTo>
                    <a:pt x="0" y="8"/>
                  </a:lnTo>
                  <a:lnTo>
                    <a:pt x="0" y="9"/>
                  </a:lnTo>
                  <a:lnTo>
                    <a:pt x="0" y="10"/>
                  </a:lnTo>
                  <a:lnTo>
                    <a:pt x="0" y="11"/>
                  </a:lnTo>
                  <a:lnTo>
                    <a:pt x="0" y="12"/>
                  </a:lnTo>
                  <a:lnTo>
                    <a:pt x="0" y="13"/>
                  </a:lnTo>
                  <a:lnTo>
                    <a:pt x="1" y="13"/>
                  </a:lnTo>
                  <a:lnTo>
                    <a:pt x="1" y="15"/>
                  </a:lnTo>
                  <a:lnTo>
                    <a:pt x="1" y="16"/>
                  </a:lnTo>
                  <a:lnTo>
                    <a:pt x="2" y="16"/>
                  </a:lnTo>
                  <a:lnTo>
                    <a:pt x="2" y="17"/>
                  </a:lnTo>
                  <a:lnTo>
                    <a:pt x="3" y="18"/>
                  </a:lnTo>
                  <a:lnTo>
                    <a:pt x="3" y="19"/>
                  </a:lnTo>
                  <a:lnTo>
                    <a:pt x="4" y="20"/>
                  </a:lnTo>
                  <a:lnTo>
                    <a:pt x="4" y="21"/>
                  </a:lnTo>
                  <a:lnTo>
                    <a:pt x="5" y="22"/>
                  </a:lnTo>
                  <a:lnTo>
                    <a:pt x="6" y="23"/>
                  </a:lnTo>
                  <a:lnTo>
                    <a:pt x="6" y="24"/>
                  </a:lnTo>
                  <a:lnTo>
                    <a:pt x="7" y="24"/>
                  </a:lnTo>
                  <a:lnTo>
                    <a:pt x="7" y="25"/>
                  </a:lnTo>
                  <a:lnTo>
                    <a:pt x="8" y="25"/>
                  </a:lnTo>
                  <a:lnTo>
                    <a:pt x="8" y="26"/>
                  </a:lnTo>
                  <a:lnTo>
                    <a:pt x="9" y="26"/>
                  </a:lnTo>
                  <a:lnTo>
                    <a:pt x="10" y="27"/>
                  </a:lnTo>
                  <a:lnTo>
                    <a:pt x="11" y="27"/>
                  </a:lnTo>
                  <a:lnTo>
                    <a:pt x="11" y="28"/>
                  </a:lnTo>
                  <a:lnTo>
                    <a:pt x="12" y="28"/>
                  </a:lnTo>
                  <a:lnTo>
                    <a:pt x="13" y="28"/>
                  </a:lnTo>
                  <a:lnTo>
                    <a:pt x="14" y="28"/>
                  </a:lnTo>
                  <a:lnTo>
                    <a:pt x="14" y="29"/>
                  </a:lnTo>
                  <a:lnTo>
                    <a:pt x="15" y="29"/>
                  </a:lnTo>
                  <a:lnTo>
                    <a:pt x="17" y="29"/>
                  </a:lnTo>
                  <a:lnTo>
                    <a:pt x="18" y="29"/>
                  </a:lnTo>
                  <a:lnTo>
                    <a:pt x="19" y="29"/>
                  </a:lnTo>
                  <a:lnTo>
                    <a:pt x="20" y="29"/>
                  </a:lnTo>
                  <a:lnTo>
                    <a:pt x="21" y="29"/>
                  </a:lnTo>
                  <a:lnTo>
                    <a:pt x="22" y="29"/>
                  </a:lnTo>
                  <a:lnTo>
                    <a:pt x="22" y="28"/>
                  </a:lnTo>
                  <a:lnTo>
                    <a:pt x="23" y="28"/>
                  </a:lnTo>
                  <a:lnTo>
                    <a:pt x="24" y="28"/>
                  </a:lnTo>
                  <a:lnTo>
                    <a:pt x="24" y="27"/>
                  </a:lnTo>
                  <a:lnTo>
                    <a:pt x="25" y="27"/>
                  </a:lnTo>
                  <a:lnTo>
                    <a:pt x="25" y="26"/>
                  </a:lnTo>
                  <a:lnTo>
                    <a:pt x="26" y="26"/>
                  </a:lnTo>
                  <a:lnTo>
                    <a:pt x="26" y="25"/>
                  </a:lnTo>
                  <a:lnTo>
                    <a:pt x="27" y="24"/>
                  </a:lnTo>
                  <a:lnTo>
                    <a:pt x="27" y="23"/>
                  </a:lnTo>
                  <a:lnTo>
                    <a:pt x="28" y="23"/>
                  </a:lnTo>
                  <a:lnTo>
                    <a:pt x="28" y="22"/>
                  </a:lnTo>
                  <a:lnTo>
                    <a:pt x="28" y="21"/>
                  </a:lnTo>
                  <a:lnTo>
                    <a:pt x="28" y="20"/>
                  </a:lnTo>
                  <a:lnTo>
                    <a:pt x="29" y="20"/>
                  </a:lnTo>
                  <a:lnTo>
                    <a:pt x="29" y="19"/>
                  </a:lnTo>
                  <a:lnTo>
                    <a:pt x="30" y="19"/>
                  </a:lnTo>
                  <a:lnTo>
                    <a:pt x="30" y="18"/>
                  </a:lnTo>
                  <a:lnTo>
                    <a:pt x="31" y="18"/>
                  </a:lnTo>
                  <a:lnTo>
                    <a:pt x="31" y="17"/>
                  </a:lnTo>
                  <a:lnTo>
                    <a:pt x="31" y="16"/>
                  </a:lnTo>
                  <a:lnTo>
                    <a:pt x="32" y="16"/>
                  </a:lnTo>
                  <a:lnTo>
                    <a:pt x="32" y="15"/>
                  </a:lnTo>
                  <a:lnTo>
                    <a:pt x="32" y="13"/>
                  </a:lnTo>
                  <a:lnTo>
                    <a:pt x="32" y="12"/>
                  </a:lnTo>
                  <a:lnTo>
                    <a:pt x="32" y="11"/>
                  </a:lnTo>
                  <a:lnTo>
                    <a:pt x="32" y="10"/>
                  </a:lnTo>
                  <a:lnTo>
                    <a:pt x="32" y="9"/>
                  </a:lnTo>
                  <a:lnTo>
                    <a:pt x="32" y="8"/>
                  </a:lnTo>
                  <a:lnTo>
                    <a:pt x="31" y="7"/>
                  </a:lnTo>
                  <a:lnTo>
                    <a:pt x="30" y="7"/>
                  </a:lnTo>
                  <a:lnTo>
                    <a:pt x="29" y="7"/>
                  </a:lnTo>
                  <a:lnTo>
                    <a:pt x="29" y="6"/>
                  </a:lnTo>
                  <a:lnTo>
                    <a:pt x="28" y="6"/>
                  </a:lnTo>
                  <a:lnTo>
                    <a:pt x="27" y="6"/>
                  </a:lnTo>
                  <a:lnTo>
                    <a:pt x="27" y="5"/>
                  </a:lnTo>
                  <a:lnTo>
                    <a:pt x="26" y="5"/>
                  </a:lnTo>
                  <a:lnTo>
                    <a:pt x="25" y="5"/>
                  </a:lnTo>
                  <a:lnTo>
                    <a:pt x="25" y="4"/>
                  </a:lnTo>
                  <a:lnTo>
                    <a:pt x="24" y="4"/>
                  </a:lnTo>
                  <a:lnTo>
                    <a:pt x="23" y="3"/>
                  </a:lnTo>
                  <a:lnTo>
                    <a:pt x="22" y="3"/>
                  </a:lnTo>
                  <a:lnTo>
                    <a:pt x="21" y="2"/>
                  </a:lnTo>
                  <a:lnTo>
                    <a:pt x="20" y="2"/>
                  </a:lnTo>
                  <a:lnTo>
                    <a:pt x="20" y="1"/>
                  </a:lnTo>
                  <a:lnTo>
                    <a:pt x="19" y="1"/>
                  </a:lnTo>
                  <a:lnTo>
                    <a:pt x="18" y="1"/>
                  </a:lnTo>
                  <a:lnTo>
                    <a:pt x="17" y="1"/>
                  </a:lnTo>
                  <a:lnTo>
                    <a:pt x="15" y="0"/>
                  </a:lnTo>
                  <a:lnTo>
                    <a:pt x="14" y="0"/>
                  </a:lnTo>
                  <a:lnTo>
                    <a:pt x="13" y="0"/>
                  </a:lnTo>
                  <a:lnTo>
                    <a:pt x="12" y="0"/>
                  </a:lnTo>
                  <a:lnTo>
                    <a:pt x="11" y="0"/>
                  </a:lnTo>
                  <a:lnTo>
                    <a:pt x="10" y="0"/>
                  </a:lnTo>
                  <a:lnTo>
                    <a:pt x="9" y="0"/>
                  </a:lnTo>
                  <a:lnTo>
                    <a:pt x="8" y="0"/>
                  </a:lnTo>
                  <a:lnTo>
                    <a:pt x="7" y="0"/>
                  </a:lnTo>
                </a:path>
              </a:pathLst>
            </a:custGeom>
            <a:solidFill>
              <a:srgbClr val="AAAAA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0" name="Freeform 5"/>
            <p:cNvSpPr>
              <a:spLocks/>
            </p:cNvSpPr>
            <p:nvPr/>
          </p:nvSpPr>
          <p:spPr bwMode="auto">
            <a:xfrm>
              <a:off x="1619" y="1465"/>
              <a:ext cx="33" cy="30"/>
            </a:xfrm>
            <a:custGeom>
              <a:avLst/>
              <a:gdLst>
                <a:gd name="T0" fmla="*/ 6 w 33"/>
                <a:gd name="T1" fmla="*/ 1 h 30"/>
                <a:gd name="T2" fmla="*/ 4 w 33"/>
                <a:gd name="T3" fmla="*/ 1 h 30"/>
                <a:gd name="T4" fmla="*/ 3 w 33"/>
                <a:gd name="T5" fmla="*/ 2 h 30"/>
                <a:gd name="T6" fmla="*/ 2 w 33"/>
                <a:gd name="T7" fmla="*/ 3 h 30"/>
                <a:gd name="T8" fmla="*/ 1 w 33"/>
                <a:gd name="T9" fmla="*/ 5 h 30"/>
                <a:gd name="T10" fmla="*/ 1 w 33"/>
                <a:gd name="T11" fmla="*/ 7 h 30"/>
                <a:gd name="T12" fmla="*/ 0 w 33"/>
                <a:gd name="T13" fmla="*/ 8 h 30"/>
                <a:gd name="T14" fmla="*/ 0 w 33"/>
                <a:gd name="T15" fmla="*/ 10 h 30"/>
                <a:gd name="T16" fmla="*/ 0 w 33"/>
                <a:gd name="T17" fmla="*/ 12 h 30"/>
                <a:gd name="T18" fmla="*/ 1 w 33"/>
                <a:gd name="T19" fmla="*/ 13 h 30"/>
                <a:gd name="T20" fmla="*/ 1 w 33"/>
                <a:gd name="T21" fmla="*/ 16 h 30"/>
                <a:gd name="T22" fmla="*/ 2 w 33"/>
                <a:gd name="T23" fmla="*/ 18 h 30"/>
                <a:gd name="T24" fmla="*/ 3 w 33"/>
                <a:gd name="T25" fmla="*/ 19 h 30"/>
                <a:gd name="T26" fmla="*/ 4 w 33"/>
                <a:gd name="T27" fmla="*/ 20 h 30"/>
                <a:gd name="T28" fmla="*/ 4 w 33"/>
                <a:gd name="T29" fmla="*/ 22 h 30"/>
                <a:gd name="T30" fmla="*/ 5 w 33"/>
                <a:gd name="T31" fmla="*/ 23 h 30"/>
                <a:gd name="T32" fmla="*/ 6 w 33"/>
                <a:gd name="T33" fmla="*/ 24 h 30"/>
                <a:gd name="T34" fmla="*/ 7 w 33"/>
                <a:gd name="T35" fmla="*/ 25 h 30"/>
                <a:gd name="T36" fmla="*/ 8 w 33"/>
                <a:gd name="T37" fmla="*/ 26 h 30"/>
                <a:gd name="T38" fmla="*/ 9 w 33"/>
                <a:gd name="T39" fmla="*/ 27 h 30"/>
                <a:gd name="T40" fmla="*/ 11 w 33"/>
                <a:gd name="T41" fmla="*/ 27 h 30"/>
                <a:gd name="T42" fmla="*/ 12 w 33"/>
                <a:gd name="T43" fmla="*/ 28 h 30"/>
                <a:gd name="T44" fmla="*/ 14 w 33"/>
                <a:gd name="T45" fmla="*/ 28 h 30"/>
                <a:gd name="T46" fmla="*/ 15 w 33"/>
                <a:gd name="T47" fmla="*/ 29 h 30"/>
                <a:gd name="T48" fmla="*/ 18 w 33"/>
                <a:gd name="T49" fmla="*/ 29 h 30"/>
                <a:gd name="T50" fmla="*/ 20 w 33"/>
                <a:gd name="T51" fmla="*/ 29 h 30"/>
                <a:gd name="T52" fmla="*/ 22 w 33"/>
                <a:gd name="T53" fmla="*/ 29 h 30"/>
                <a:gd name="T54" fmla="*/ 23 w 33"/>
                <a:gd name="T55" fmla="*/ 28 h 30"/>
                <a:gd name="T56" fmla="*/ 24 w 33"/>
                <a:gd name="T57" fmla="*/ 27 h 30"/>
                <a:gd name="T58" fmla="*/ 25 w 33"/>
                <a:gd name="T59" fmla="*/ 26 h 30"/>
                <a:gd name="T60" fmla="*/ 26 w 33"/>
                <a:gd name="T61" fmla="*/ 25 h 30"/>
                <a:gd name="T62" fmla="*/ 27 w 33"/>
                <a:gd name="T63" fmla="*/ 23 h 30"/>
                <a:gd name="T64" fmla="*/ 28 w 33"/>
                <a:gd name="T65" fmla="*/ 22 h 30"/>
                <a:gd name="T66" fmla="*/ 29 w 33"/>
                <a:gd name="T67" fmla="*/ 20 h 30"/>
                <a:gd name="T68" fmla="*/ 30 w 33"/>
                <a:gd name="T69" fmla="*/ 19 h 30"/>
                <a:gd name="T70" fmla="*/ 31 w 33"/>
                <a:gd name="T71" fmla="*/ 18 h 30"/>
                <a:gd name="T72" fmla="*/ 32 w 33"/>
                <a:gd name="T73" fmla="*/ 16 h 30"/>
                <a:gd name="T74" fmla="*/ 32 w 33"/>
                <a:gd name="T75" fmla="*/ 13 h 30"/>
                <a:gd name="T76" fmla="*/ 32 w 33"/>
                <a:gd name="T77" fmla="*/ 11 h 30"/>
                <a:gd name="T78" fmla="*/ 32 w 33"/>
                <a:gd name="T79" fmla="*/ 9 h 30"/>
                <a:gd name="T80" fmla="*/ 30 w 33"/>
                <a:gd name="T81" fmla="*/ 7 h 30"/>
                <a:gd name="T82" fmla="*/ 28 w 33"/>
                <a:gd name="T83" fmla="*/ 7 h 30"/>
                <a:gd name="T84" fmla="*/ 27 w 33"/>
                <a:gd name="T85" fmla="*/ 6 h 30"/>
                <a:gd name="T86" fmla="*/ 25 w 33"/>
                <a:gd name="T87" fmla="*/ 5 h 30"/>
                <a:gd name="T88" fmla="*/ 23 w 33"/>
                <a:gd name="T89" fmla="*/ 3 h 30"/>
                <a:gd name="T90" fmla="*/ 21 w 33"/>
                <a:gd name="T91" fmla="*/ 2 h 30"/>
                <a:gd name="T92" fmla="*/ 19 w 33"/>
                <a:gd name="T93" fmla="*/ 1 h 30"/>
                <a:gd name="T94" fmla="*/ 17 w 33"/>
                <a:gd name="T95" fmla="*/ 1 h 30"/>
                <a:gd name="T96" fmla="*/ 14 w 33"/>
                <a:gd name="T97" fmla="*/ 0 h 30"/>
                <a:gd name="T98" fmla="*/ 11 w 33"/>
                <a:gd name="T99" fmla="*/ 0 h 30"/>
                <a:gd name="T100" fmla="*/ 9 w 33"/>
                <a:gd name="T101" fmla="*/ 0 h 30"/>
                <a:gd name="T102" fmla="*/ 7 w 33"/>
                <a:gd name="T103" fmla="*/ 1 h 3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3" h="30">
                  <a:moveTo>
                    <a:pt x="7" y="1"/>
                  </a:moveTo>
                  <a:lnTo>
                    <a:pt x="6" y="1"/>
                  </a:lnTo>
                  <a:lnTo>
                    <a:pt x="5" y="1"/>
                  </a:lnTo>
                  <a:lnTo>
                    <a:pt x="4" y="1"/>
                  </a:lnTo>
                  <a:lnTo>
                    <a:pt x="3" y="1"/>
                  </a:lnTo>
                  <a:lnTo>
                    <a:pt x="3" y="2"/>
                  </a:lnTo>
                  <a:lnTo>
                    <a:pt x="3" y="3"/>
                  </a:lnTo>
                  <a:lnTo>
                    <a:pt x="2" y="3"/>
                  </a:lnTo>
                  <a:lnTo>
                    <a:pt x="1" y="4"/>
                  </a:lnTo>
                  <a:lnTo>
                    <a:pt x="1" y="5"/>
                  </a:lnTo>
                  <a:lnTo>
                    <a:pt x="1" y="6"/>
                  </a:lnTo>
                  <a:lnTo>
                    <a:pt x="1" y="7"/>
                  </a:lnTo>
                  <a:lnTo>
                    <a:pt x="0" y="7"/>
                  </a:lnTo>
                  <a:lnTo>
                    <a:pt x="0" y="8"/>
                  </a:lnTo>
                  <a:lnTo>
                    <a:pt x="0" y="9"/>
                  </a:lnTo>
                  <a:lnTo>
                    <a:pt x="0" y="10"/>
                  </a:lnTo>
                  <a:lnTo>
                    <a:pt x="0" y="11"/>
                  </a:lnTo>
                  <a:lnTo>
                    <a:pt x="0" y="12"/>
                  </a:lnTo>
                  <a:lnTo>
                    <a:pt x="0" y="13"/>
                  </a:lnTo>
                  <a:lnTo>
                    <a:pt x="1" y="13"/>
                  </a:lnTo>
                  <a:lnTo>
                    <a:pt x="1" y="15"/>
                  </a:lnTo>
                  <a:lnTo>
                    <a:pt x="1" y="16"/>
                  </a:lnTo>
                  <a:lnTo>
                    <a:pt x="2" y="17"/>
                  </a:lnTo>
                  <a:lnTo>
                    <a:pt x="2" y="18"/>
                  </a:lnTo>
                  <a:lnTo>
                    <a:pt x="3" y="18"/>
                  </a:lnTo>
                  <a:lnTo>
                    <a:pt x="3" y="19"/>
                  </a:lnTo>
                  <a:lnTo>
                    <a:pt x="3" y="20"/>
                  </a:lnTo>
                  <a:lnTo>
                    <a:pt x="4" y="20"/>
                  </a:lnTo>
                  <a:lnTo>
                    <a:pt x="4" y="21"/>
                  </a:lnTo>
                  <a:lnTo>
                    <a:pt x="4" y="22"/>
                  </a:lnTo>
                  <a:lnTo>
                    <a:pt x="5" y="22"/>
                  </a:lnTo>
                  <a:lnTo>
                    <a:pt x="5" y="23"/>
                  </a:lnTo>
                  <a:lnTo>
                    <a:pt x="5" y="24"/>
                  </a:lnTo>
                  <a:lnTo>
                    <a:pt x="6" y="24"/>
                  </a:lnTo>
                  <a:lnTo>
                    <a:pt x="7" y="24"/>
                  </a:lnTo>
                  <a:lnTo>
                    <a:pt x="7" y="25"/>
                  </a:lnTo>
                  <a:lnTo>
                    <a:pt x="7" y="26"/>
                  </a:lnTo>
                  <a:lnTo>
                    <a:pt x="8" y="26"/>
                  </a:lnTo>
                  <a:lnTo>
                    <a:pt x="9" y="26"/>
                  </a:lnTo>
                  <a:lnTo>
                    <a:pt x="9" y="27"/>
                  </a:lnTo>
                  <a:lnTo>
                    <a:pt x="10" y="27"/>
                  </a:lnTo>
                  <a:lnTo>
                    <a:pt x="11" y="27"/>
                  </a:lnTo>
                  <a:lnTo>
                    <a:pt x="11" y="28"/>
                  </a:lnTo>
                  <a:lnTo>
                    <a:pt x="12" y="28"/>
                  </a:lnTo>
                  <a:lnTo>
                    <a:pt x="13" y="28"/>
                  </a:lnTo>
                  <a:lnTo>
                    <a:pt x="14" y="28"/>
                  </a:lnTo>
                  <a:lnTo>
                    <a:pt x="14" y="29"/>
                  </a:lnTo>
                  <a:lnTo>
                    <a:pt x="15" y="29"/>
                  </a:lnTo>
                  <a:lnTo>
                    <a:pt x="17" y="29"/>
                  </a:lnTo>
                  <a:lnTo>
                    <a:pt x="18" y="29"/>
                  </a:lnTo>
                  <a:lnTo>
                    <a:pt x="19" y="29"/>
                  </a:lnTo>
                  <a:lnTo>
                    <a:pt x="20" y="29"/>
                  </a:lnTo>
                  <a:lnTo>
                    <a:pt x="21" y="29"/>
                  </a:lnTo>
                  <a:lnTo>
                    <a:pt x="22" y="29"/>
                  </a:lnTo>
                  <a:lnTo>
                    <a:pt x="22" y="28"/>
                  </a:lnTo>
                  <a:lnTo>
                    <a:pt x="23" y="28"/>
                  </a:lnTo>
                  <a:lnTo>
                    <a:pt x="24" y="28"/>
                  </a:lnTo>
                  <a:lnTo>
                    <a:pt x="24" y="27"/>
                  </a:lnTo>
                  <a:lnTo>
                    <a:pt x="25" y="27"/>
                  </a:lnTo>
                  <a:lnTo>
                    <a:pt x="25" y="26"/>
                  </a:lnTo>
                  <a:lnTo>
                    <a:pt x="26" y="26"/>
                  </a:lnTo>
                  <a:lnTo>
                    <a:pt x="26" y="25"/>
                  </a:lnTo>
                  <a:lnTo>
                    <a:pt x="27" y="24"/>
                  </a:lnTo>
                  <a:lnTo>
                    <a:pt x="27" y="23"/>
                  </a:lnTo>
                  <a:lnTo>
                    <a:pt x="28" y="23"/>
                  </a:lnTo>
                  <a:lnTo>
                    <a:pt x="28" y="22"/>
                  </a:lnTo>
                  <a:lnTo>
                    <a:pt x="28" y="21"/>
                  </a:lnTo>
                  <a:lnTo>
                    <a:pt x="29" y="20"/>
                  </a:lnTo>
                  <a:lnTo>
                    <a:pt x="30" y="20"/>
                  </a:lnTo>
                  <a:lnTo>
                    <a:pt x="30" y="19"/>
                  </a:lnTo>
                  <a:lnTo>
                    <a:pt x="30" y="18"/>
                  </a:lnTo>
                  <a:lnTo>
                    <a:pt x="31" y="18"/>
                  </a:lnTo>
                  <a:lnTo>
                    <a:pt x="31" y="17"/>
                  </a:lnTo>
                  <a:lnTo>
                    <a:pt x="32" y="16"/>
                  </a:lnTo>
                  <a:lnTo>
                    <a:pt x="32" y="15"/>
                  </a:lnTo>
                  <a:lnTo>
                    <a:pt x="32" y="13"/>
                  </a:lnTo>
                  <a:lnTo>
                    <a:pt x="32" y="12"/>
                  </a:lnTo>
                  <a:lnTo>
                    <a:pt x="32" y="11"/>
                  </a:lnTo>
                  <a:lnTo>
                    <a:pt x="32" y="10"/>
                  </a:lnTo>
                  <a:lnTo>
                    <a:pt x="32" y="9"/>
                  </a:lnTo>
                  <a:lnTo>
                    <a:pt x="31" y="8"/>
                  </a:lnTo>
                  <a:lnTo>
                    <a:pt x="30" y="7"/>
                  </a:lnTo>
                  <a:lnTo>
                    <a:pt x="29" y="7"/>
                  </a:lnTo>
                  <a:lnTo>
                    <a:pt x="28" y="7"/>
                  </a:lnTo>
                  <a:lnTo>
                    <a:pt x="28" y="6"/>
                  </a:lnTo>
                  <a:lnTo>
                    <a:pt x="27" y="6"/>
                  </a:lnTo>
                  <a:lnTo>
                    <a:pt x="26" y="5"/>
                  </a:lnTo>
                  <a:lnTo>
                    <a:pt x="25" y="5"/>
                  </a:lnTo>
                  <a:lnTo>
                    <a:pt x="24" y="4"/>
                  </a:lnTo>
                  <a:lnTo>
                    <a:pt x="23" y="3"/>
                  </a:lnTo>
                  <a:lnTo>
                    <a:pt x="22" y="3"/>
                  </a:lnTo>
                  <a:lnTo>
                    <a:pt x="21" y="2"/>
                  </a:lnTo>
                  <a:lnTo>
                    <a:pt x="20" y="2"/>
                  </a:lnTo>
                  <a:lnTo>
                    <a:pt x="19" y="1"/>
                  </a:lnTo>
                  <a:lnTo>
                    <a:pt x="18" y="1"/>
                  </a:lnTo>
                  <a:lnTo>
                    <a:pt x="17" y="1"/>
                  </a:lnTo>
                  <a:lnTo>
                    <a:pt x="15" y="1"/>
                  </a:lnTo>
                  <a:lnTo>
                    <a:pt x="14" y="0"/>
                  </a:lnTo>
                  <a:lnTo>
                    <a:pt x="13" y="0"/>
                  </a:lnTo>
                  <a:lnTo>
                    <a:pt x="11" y="0"/>
                  </a:lnTo>
                  <a:lnTo>
                    <a:pt x="10" y="0"/>
                  </a:lnTo>
                  <a:lnTo>
                    <a:pt x="9" y="0"/>
                  </a:lnTo>
                  <a:lnTo>
                    <a:pt x="8" y="0"/>
                  </a:lnTo>
                  <a:lnTo>
                    <a:pt x="7" y="1"/>
                  </a:lnTo>
                </a:path>
              </a:pathLst>
            </a:custGeom>
            <a:solidFill>
              <a:srgbClr val="AAAAA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1" name="Freeform 6"/>
            <p:cNvSpPr>
              <a:spLocks/>
            </p:cNvSpPr>
            <p:nvPr/>
          </p:nvSpPr>
          <p:spPr bwMode="auto">
            <a:xfrm>
              <a:off x="1846" y="1608"/>
              <a:ext cx="33" cy="30"/>
            </a:xfrm>
            <a:custGeom>
              <a:avLst/>
              <a:gdLst>
                <a:gd name="T0" fmla="*/ 6 w 33"/>
                <a:gd name="T1" fmla="*/ 0 h 30"/>
                <a:gd name="T2" fmla="*/ 4 w 33"/>
                <a:gd name="T3" fmla="*/ 1 h 30"/>
                <a:gd name="T4" fmla="*/ 3 w 33"/>
                <a:gd name="T5" fmla="*/ 2 h 30"/>
                <a:gd name="T6" fmla="*/ 2 w 33"/>
                <a:gd name="T7" fmla="*/ 3 h 30"/>
                <a:gd name="T8" fmla="*/ 1 w 33"/>
                <a:gd name="T9" fmla="*/ 5 h 30"/>
                <a:gd name="T10" fmla="*/ 0 w 33"/>
                <a:gd name="T11" fmla="*/ 6 h 30"/>
                <a:gd name="T12" fmla="*/ 0 w 33"/>
                <a:gd name="T13" fmla="*/ 8 h 30"/>
                <a:gd name="T14" fmla="*/ 0 w 33"/>
                <a:gd name="T15" fmla="*/ 10 h 30"/>
                <a:gd name="T16" fmla="*/ 0 w 33"/>
                <a:gd name="T17" fmla="*/ 12 h 30"/>
                <a:gd name="T18" fmla="*/ 0 w 33"/>
                <a:gd name="T19" fmla="*/ 15 h 30"/>
                <a:gd name="T20" fmla="*/ 1 w 33"/>
                <a:gd name="T21" fmla="*/ 16 h 30"/>
                <a:gd name="T22" fmla="*/ 2 w 33"/>
                <a:gd name="T23" fmla="*/ 18 h 30"/>
                <a:gd name="T24" fmla="*/ 4 w 33"/>
                <a:gd name="T25" fmla="*/ 20 h 30"/>
                <a:gd name="T26" fmla="*/ 4 w 33"/>
                <a:gd name="T27" fmla="*/ 22 h 30"/>
                <a:gd name="T28" fmla="*/ 5 w 33"/>
                <a:gd name="T29" fmla="*/ 23 h 30"/>
                <a:gd name="T30" fmla="*/ 6 w 33"/>
                <a:gd name="T31" fmla="*/ 24 h 30"/>
                <a:gd name="T32" fmla="*/ 7 w 33"/>
                <a:gd name="T33" fmla="*/ 25 h 30"/>
                <a:gd name="T34" fmla="*/ 9 w 33"/>
                <a:gd name="T35" fmla="*/ 27 h 30"/>
                <a:gd name="T36" fmla="*/ 11 w 33"/>
                <a:gd name="T37" fmla="*/ 27 h 30"/>
                <a:gd name="T38" fmla="*/ 12 w 33"/>
                <a:gd name="T39" fmla="*/ 28 h 30"/>
                <a:gd name="T40" fmla="*/ 14 w 33"/>
                <a:gd name="T41" fmla="*/ 29 h 30"/>
                <a:gd name="T42" fmla="*/ 17 w 33"/>
                <a:gd name="T43" fmla="*/ 29 h 30"/>
                <a:gd name="T44" fmla="*/ 19 w 33"/>
                <a:gd name="T45" fmla="*/ 29 h 30"/>
                <a:gd name="T46" fmla="*/ 21 w 33"/>
                <a:gd name="T47" fmla="*/ 29 h 30"/>
                <a:gd name="T48" fmla="*/ 23 w 33"/>
                <a:gd name="T49" fmla="*/ 29 h 30"/>
                <a:gd name="T50" fmla="*/ 24 w 33"/>
                <a:gd name="T51" fmla="*/ 28 h 30"/>
                <a:gd name="T52" fmla="*/ 25 w 33"/>
                <a:gd name="T53" fmla="*/ 27 h 30"/>
                <a:gd name="T54" fmla="*/ 26 w 33"/>
                <a:gd name="T55" fmla="*/ 26 h 30"/>
                <a:gd name="T56" fmla="*/ 27 w 33"/>
                <a:gd name="T57" fmla="*/ 25 h 30"/>
                <a:gd name="T58" fmla="*/ 27 w 33"/>
                <a:gd name="T59" fmla="*/ 23 h 30"/>
                <a:gd name="T60" fmla="*/ 28 w 33"/>
                <a:gd name="T61" fmla="*/ 21 h 30"/>
                <a:gd name="T62" fmla="*/ 29 w 33"/>
                <a:gd name="T63" fmla="*/ 20 h 30"/>
                <a:gd name="T64" fmla="*/ 30 w 33"/>
                <a:gd name="T65" fmla="*/ 19 h 30"/>
                <a:gd name="T66" fmla="*/ 31 w 33"/>
                <a:gd name="T67" fmla="*/ 18 h 30"/>
                <a:gd name="T68" fmla="*/ 31 w 33"/>
                <a:gd name="T69" fmla="*/ 16 h 30"/>
                <a:gd name="T70" fmla="*/ 32 w 33"/>
                <a:gd name="T71" fmla="*/ 15 h 30"/>
                <a:gd name="T72" fmla="*/ 32 w 33"/>
                <a:gd name="T73" fmla="*/ 12 h 30"/>
                <a:gd name="T74" fmla="*/ 32 w 33"/>
                <a:gd name="T75" fmla="*/ 10 h 30"/>
                <a:gd name="T76" fmla="*/ 32 w 33"/>
                <a:gd name="T77" fmla="*/ 8 h 30"/>
                <a:gd name="T78" fmla="*/ 30 w 33"/>
                <a:gd name="T79" fmla="*/ 8 h 30"/>
                <a:gd name="T80" fmla="*/ 28 w 33"/>
                <a:gd name="T81" fmla="*/ 6 h 30"/>
                <a:gd name="T82" fmla="*/ 26 w 33"/>
                <a:gd name="T83" fmla="*/ 6 h 30"/>
                <a:gd name="T84" fmla="*/ 25 w 33"/>
                <a:gd name="T85" fmla="*/ 5 h 30"/>
                <a:gd name="T86" fmla="*/ 23 w 33"/>
                <a:gd name="T87" fmla="*/ 4 h 30"/>
                <a:gd name="T88" fmla="*/ 21 w 33"/>
                <a:gd name="T89" fmla="*/ 3 h 30"/>
                <a:gd name="T90" fmla="*/ 20 w 33"/>
                <a:gd name="T91" fmla="*/ 2 h 30"/>
                <a:gd name="T92" fmla="*/ 18 w 33"/>
                <a:gd name="T93" fmla="*/ 1 h 30"/>
                <a:gd name="T94" fmla="*/ 15 w 33"/>
                <a:gd name="T95" fmla="*/ 0 h 30"/>
                <a:gd name="T96" fmla="*/ 13 w 33"/>
                <a:gd name="T97" fmla="*/ 0 h 30"/>
                <a:gd name="T98" fmla="*/ 11 w 33"/>
                <a:gd name="T99" fmla="*/ 0 h 30"/>
                <a:gd name="T100" fmla="*/ 8 w 33"/>
                <a:gd name="T101" fmla="*/ 0 h 3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3" h="30">
                  <a:moveTo>
                    <a:pt x="7" y="0"/>
                  </a:moveTo>
                  <a:lnTo>
                    <a:pt x="6" y="0"/>
                  </a:lnTo>
                  <a:lnTo>
                    <a:pt x="5" y="0"/>
                  </a:lnTo>
                  <a:lnTo>
                    <a:pt x="4" y="1"/>
                  </a:lnTo>
                  <a:lnTo>
                    <a:pt x="3" y="1"/>
                  </a:lnTo>
                  <a:lnTo>
                    <a:pt x="3" y="2"/>
                  </a:lnTo>
                  <a:lnTo>
                    <a:pt x="2" y="2"/>
                  </a:lnTo>
                  <a:lnTo>
                    <a:pt x="2" y="3"/>
                  </a:lnTo>
                  <a:lnTo>
                    <a:pt x="1" y="4"/>
                  </a:lnTo>
                  <a:lnTo>
                    <a:pt x="1" y="5"/>
                  </a:lnTo>
                  <a:lnTo>
                    <a:pt x="1" y="6"/>
                  </a:lnTo>
                  <a:lnTo>
                    <a:pt x="0" y="6"/>
                  </a:lnTo>
                  <a:lnTo>
                    <a:pt x="0" y="7"/>
                  </a:lnTo>
                  <a:lnTo>
                    <a:pt x="0" y="8"/>
                  </a:lnTo>
                  <a:lnTo>
                    <a:pt x="0" y="9"/>
                  </a:lnTo>
                  <a:lnTo>
                    <a:pt x="0" y="10"/>
                  </a:lnTo>
                  <a:lnTo>
                    <a:pt x="0" y="11"/>
                  </a:lnTo>
                  <a:lnTo>
                    <a:pt x="0" y="12"/>
                  </a:lnTo>
                  <a:lnTo>
                    <a:pt x="0" y="13"/>
                  </a:lnTo>
                  <a:lnTo>
                    <a:pt x="0" y="15"/>
                  </a:lnTo>
                  <a:lnTo>
                    <a:pt x="1" y="15"/>
                  </a:lnTo>
                  <a:lnTo>
                    <a:pt x="1" y="16"/>
                  </a:lnTo>
                  <a:lnTo>
                    <a:pt x="2" y="17"/>
                  </a:lnTo>
                  <a:lnTo>
                    <a:pt x="2" y="18"/>
                  </a:lnTo>
                  <a:lnTo>
                    <a:pt x="3" y="19"/>
                  </a:lnTo>
                  <a:lnTo>
                    <a:pt x="4" y="20"/>
                  </a:lnTo>
                  <a:lnTo>
                    <a:pt x="4" y="21"/>
                  </a:lnTo>
                  <a:lnTo>
                    <a:pt x="4" y="22"/>
                  </a:lnTo>
                  <a:lnTo>
                    <a:pt x="5" y="22"/>
                  </a:lnTo>
                  <a:lnTo>
                    <a:pt x="5" y="23"/>
                  </a:lnTo>
                  <a:lnTo>
                    <a:pt x="6" y="23"/>
                  </a:lnTo>
                  <a:lnTo>
                    <a:pt x="6" y="24"/>
                  </a:lnTo>
                  <a:lnTo>
                    <a:pt x="6" y="25"/>
                  </a:lnTo>
                  <a:lnTo>
                    <a:pt x="7" y="25"/>
                  </a:lnTo>
                  <a:lnTo>
                    <a:pt x="8" y="26"/>
                  </a:lnTo>
                  <a:lnTo>
                    <a:pt x="9" y="27"/>
                  </a:lnTo>
                  <a:lnTo>
                    <a:pt x="10" y="27"/>
                  </a:lnTo>
                  <a:lnTo>
                    <a:pt x="11" y="27"/>
                  </a:lnTo>
                  <a:lnTo>
                    <a:pt x="11" y="28"/>
                  </a:lnTo>
                  <a:lnTo>
                    <a:pt x="12" y="28"/>
                  </a:lnTo>
                  <a:lnTo>
                    <a:pt x="13" y="29"/>
                  </a:lnTo>
                  <a:lnTo>
                    <a:pt x="14" y="29"/>
                  </a:lnTo>
                  <a:lnTo>
                    <a:pt x="15" y="29"/>
                  </a:lnTo>
                  <a:lnTo>
                    <a:pt x="17" y="29"/>
                  </a:lnTo>
                  <a:lnTo>
                    <a:pt x="18" y="29"/>
                  </a:lnTo>
                  <a:lnTo>
                    <a:pt x="19" y="29"/>
                  </a:lnTo>
                  <a:lnTo>
                    <a:pt x="20" y="29"/>
                  </a:lnTo>
                  <a:lnTo>
                    <a:pt x="21" y="29"/>
                  </a:lnTo>
                  <a:lnTo>
                    <a:pt x="22" y="29"/>
                  </a:lnTo>
                  <a:lnTo>
                    <a:pt x="23" y="29"/>
                  </a:lnTo>
                  <a:lnTo>
                    <a:pt x="23" y="28"/>
                  </a:lnTo>
                  <a:lnTo>
                    <a:pt x="24" y="28"/>
                  </a:lnTo>
                  <a:lnTo>
                    <a:pt x="24" y="27"/>
                  </a:lnTo>
                  <a:lnTo>
                    <a:pt x="25" y="27"/>
                  </a:lnTo>
                  <a:lnTo>
                    <a:pt x="25" y="26"/>
                  </a:lnTo>
                  <a:lnTo>
                    <a:pt x="26" y="26"/>
                  </a:lnTo>
                  <a:lnTo>
                    <a:pt x="26" y="25"/>
                  </a:lnTo>
                  <a:lnTo>
                    <a:pt x="27" y="25"/>
                  </a:lnTo>
                  <a:lnTo>
                    <a:pt x="27" y="24"/>
                  </a:lnTo>
                  <a:lnTo>
                    <a:pt x="27" y="23"/>
                  </a:lnTo>
                  <a:lnTo>
                    <a:pt x="28" y="22"/>
                  </a:lnTo>
                  <a:lnTo>
                    <a:pt x="28" y="21"/>
                  </a:lnTo>
                  <a:lnTo>
                    <a:pt x="29" y="21"/>
                  </a:lnTo>
                  <a:lnTo>
                    <a:pt x="29" y="20"/>
                  </a:lnTo>
                  <a:lnTo>
                    <a:pt x="29" y="19"/>
                  </a:lnTo>
                  <a:lnTo>
                    <a:pt x="30" y="19"/>
                  </a:lnTo>
                  <a:lnTo>
                    <a:pt x="30" y="18"/>
                  </a:lnTo>
                  <a:lnTo>
                    <a:pt x="31" y="18"/>
                  </a:lnTo>
                  <a:lnTo>
                    <a:pt x="31" y="17"/>
                  </a:lnTo>
                  <a:lnTo>
                    <a:pt x="31" y="16"/>
                  </a:lnTo>
                  <a:lnTo>
                    <a:pt x="32" y="16"/>
                  </a:lnTo>
                  <a:lnTo>
                    <a:pt x="32" y="15"/>
                  </a:lnTo>
                  <a:lnTo>
                    <a:pt x="32" y="13"/>
                  </a:lnTo>
                  <a:lnTo>
                    <a:pt x="32" y="12"/>
                  </a:lnTo>
                  <a:lnTo>
                    <a:pt x="32" y="11"/>
                  </a:lnTo>
                  <a:lnTo>
                    <a:pt x="32" y="10"/>
                  </a:lnTo>
                  <a:lnTo>
                    <a:pt x="32" y="9"/>
                  </a:lnTo>
                  <a:lnTo>
                    <a:pt x="32" y="8"/>
                  </a:lnTo>
                  <a:lnTo>
                    <a:pt x="31" y="8"/>
                  </a:lnTo>
                  <a:lnTo>
                    <a:pt x="30" y="8"/>
                  </a:lnTo>
                  <a:lnTo>
                    <a:pt x="29" y="7"/>
                  </a:lnTo>
                  <a:lnTo>
                    <a:pt x="28" y="6"/>
                  </a:lnTo>
                  <a:lnTo>
                    <a:pt x="27" y="6"/>
                  </a:lnTo>
                  <a:lnTo>
                    <a:pt x="26" y="6"/>
                  </a:lnTo>
                  <a:lnTo>
                    <a:pt x="26" y="5"/>
                  </a:lnTo>
                  <a:lnTo>
                    <a:pt x="25" y="5"/>
                  </a:lnTo>
                  <a:lnTo>
                    <a:pt x="24" y="4"/>
                  </a:lnTo>
                  <a:lnTo>
                    <a:pt x="23" y="4"/>
                  </a:lnTo>
                  <a:lnTo>
                    <a:pt x="22" y="3"/>
                  </a:lnTo>
                  <a:lnTo>
                    <a:pt x="21" y="3"/>
                  </a:lnTo>
                  <a:lnTo>
                    <a:pt x="21" y="2"/>
                  </a:lnTo>
                  <a:lnTo>
                    <a:pt x="20" y="2"/>
                  </a:lnTo>
                  <a:lnTo>
                    <a:pt x="19" y="2"/>
                  </a:lnTo>
                  <a:lnTo>
                    <a:pt x="18" y="1"/>
                  </a:lnTo>
                  <a:lnTo>
                    <a:pt x="17" y="1"/>
                  </a:lnTo>
                  <a:lnTo>
                    <a:pt x="15" y="0"/>
                  </a:lnTo>
                  <a:lnTo>
                    <a:pt x="14" y="0"/>
                  </a:lnTo>
                  <a:lnTo>
                    <a:pt x="13" y="0"/>
                  </a:lnTo>
                  <a:lnTo>
                    <a:pt x="12" y="0"/>
                  </a:lnTo>
                  <a:lnTo>
                    <a:pt x="11" y="0"/>
                  </a:lnTo>
                  <a:lnTo>
                    <a:pt x="10" y="0"/>
                  </a:lnTo>
                  <a:lnTo>
                    <a:pt x="8" y="0"/>
                  </a:lnTo>
                  <a:lnTo>
                    <a:pt x="7" y="0"/>
                  </a:lnTo>
                </a:path>
              </a:pathLst>
            </a:custGeom>
            <a:solidFill>
              <a:srgbClr val="AAAAA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2" name="Freeform 7"/>
            <p:cNvSpPr>
              <a:spLocks/>
            </p:cNvSpPr>
            <p:nvPr/>
          </p:nvSpPr>
          <p:spPr bwMode="auto">
            <a:xfrm>
              <a:off x="1412" y="1600"/>
              <a:ext cx="36" cy="21"/>
            </a:xfrm>
            <a:custGeom>
              <a:avLst/>
              <a:gdLst>
                <a:gd name="T0" fmla="*/ 9 w 36"/>
                <a:gd name="T1" fmla="*/ 0 h 21"/>
                <a:gd name="T2" fmla="*/ 7 w 36"/>
                <a:gd name="T3" fmla="*/ 0 h 21"/>
                <a:gd name="T4" fmla="*/ 5 w 36"/>
                <a:gd name="T5" fmla="*/ 0 h 21"/>
                <a:gd name="T6" fmla="*/ 4 w 36"/>
                <a:gd name="T7" fmla="*/ 1 h 21"/>
                <a:gd name="T8" fmla="*/ 3 w 36"/>
                <a:gd name="T9" fmla="*/ 2 h 21"/>
                <a:gd name="T10" fmla="*/ 2 w 36"/>
                <a:gd name="T11" fmla="*/ 3 h 21"/>
                <a:gd name="T12" fmla="*/ 1 w 36"/>
                <a:gd name="T13" fmla="*/ 4 h 21"/>
                <a:gd name="T14" fmla="*/ 1 w 36"/>
                <a:gd name="T15" fmla="*/ 6 h 21"/>
                <a:gd name="T16" fmla="*/ 0 w 36"/>
                <a:gd name="T17" fmla="*/ 8 h 21"/>
                <a:gd name="T18" fmla="*/ 0 w 36"/>
                <a:gd name="T19" fmla="*/ 10 h 21"/>
                <a:gd name="T20" fmla="*/ 1 w 36"/>
                <a:gd name="T21" fmla="*/ 11 h 21"/>
                <a:gd name="T22" fmla="*/ 2 w 36"/>
                <a:gd name="T23" fmla="*/ 12 h 21"/>
                <a:gd name="T24" fmla="*/ 3 w 36"/>
                <a:gd name="T25" fmla="*/ 13 h 21"/>
                <a:gd name="T26" fmla="*/ 5 w 36"/>
                <a:gd name="T27" fmla="*/ 14 h 21"/>
                <a:gd name="T28" fmla="*/ 6 w 36"/>
                <a:gd name="T29" fmla="*/ 15 h 21"/>
                <a:gd name="T30" fmla="*/ 8 w 36"/>
                <a:gd name="T31" fmla="*/ 16 h 21"/>
                <a:gd name="T32" fmla="*/ 9 w 36"/>
                <a:gd name="T33" fmla="*/ 17 h 21"/>
                <a:gd name="T34" fmla="*/ 11 w 36"/>
                <a:gd name="T35" fmla="*/ 17 h 21"/>
                <a:gd name="T36" fmla="*/ 12 w 36"/>
                <a:gd name="T37" fmla="*/ 18 h 21"/>
                <a:gd name="T38" fmla="*/ 14 w 36"/>
                <a:gd name="T39" fmla="*/ 18 h 21"/>
                <a:gd name="T40" fmla="*/ 16 w 36"/>
                <a:gd name="T41" fmla="*/ 18 h 21"/>
                <a:gd name="T42" fmla="*/ 19 w 36"/>
                <a:gd name="T43" fmla="*/ 18 h 21"/>
                <a:gd name="T44" fmla="*/ 20 w 36"/>
                <a:gd name="T45" fmla="*/ 19 h 21"/>
                <a:gd name="T46" fmla="*/ 22 w 36"/>
                <a:gd name="T47" fmla="*/ 19 h 21"/>
                <a:gd name="T48" fmla="*/ 24 w 36"/>
                <a:gd name="T49" fmla="*/ 19 h 21"/>
                <a:gd name="T50" fmla="*/ 26 w 36"/>
                <a:gd name="T51" fmla="*/ 19 h 21"/>
                <a:gd name="T52" fmla="*/ 27 w 36"/>
                <a:gd name="T53" fmla="*/ 20 h 21"/>
                <a:gd name="T54" fmla="*/ 29 w 36"/>
                <a:gd name="T55" fmla="*/ 20 h 21"/>
                <a:gd name="T56" fmla="*/ 30 w 36"/>
                <a:gd name="T57" fmla="*/ 19 h 21"/>
                <a:gd name="T58" fmla="*/ 32 w 36"/>
                <a:gd name="T59" fmla="*/ 19 h 21"/>
                <a:gd name="T60" fmla="*/ 33 w 36"/>
                <a:gd name="T61" fmla="*/ 18 h 21"/>
                <a:gd name="T62" fmla="*/ 34 w 36"/>
                <a:gd name="T63" fmla="*/ 17 h 21"/>
                <a:gd name="T64" fmla="*/ 34 w 36"/>
                <a:gd name="T65" fmla="*/ 15 h 21"/>
                <a:gd name="T66" fmla="*/ 34 w 36"/>
                <a:gd name="T67" fmla="*/ 13 h 21"/>
                <a:gd name="T68" fmla="*/ 35 w 36"/>
                <a:gd name="T69" fmla="*/ 12 h 21"/>
                <a:gd name="T70" fmla="*/ 35 w 36"/>
                <a:gd name="T71" fmla="*/ 10 h 21"/>
                <a:gd name="T72" fmla="*/ 35 w 36"/>
                <a:gd name="T73" fmla="*/ 8 h 21"/>
                <a:gd name="T74" fmla="*/ 35 w 36"/>
                <a:gd name="T75" fmla="*/ 6 h 21"/>
                <a:gd name="T76" fmla="*/ 33 w 36"/>
                <a:gd name="T77" fmla="*/ 6 h 21"/>
                <a:gd name="T78" fmla="*/ 31 w 36"/>
                <a:gd name="T79" fmla="*/ 5 h 21"/>
                <a:gd name="T80" fmla="*/ 29 w 36"/>
                <a:gd name="T81" fmla="*/ 5 h 21"/>
                <a:gd name="T82" fmla="*/ 27 w 36"/>
                <a:gd name="T83" fmla="*/ 4 h 21"/>
                <a:gd name="T84" fmla="*/ 25 w 36"/>
                <a:gd name="T85" fmla="*/ 4 h 21"/>
                <a:gd name="T86" fmla="*/ 23 w 36"/>
                <a:gd name="T87" fmla="*/ 3 h 21"/>
                <a:gd name="T88" fmla="*/ 21 w 36"/>
                <a:gd name="T89" fmla="*/ 2 h 21"/>
                <a:gd name="T90" fmla="*/ 18 w 36"/>
                <a:gd name="T91" fmla="*/ 2 h 21"/>
                <a:gd name="T92" fmla="*/ 15 w 36"/>
                <a:gd name="T93" fmla="*/ 1 h 21"/>
                <a:gd name="T94" fmla="*/ 13 w 36"/>
                <a:gd name="T95" fmla="*/ 1 h 21"/>
                <a:gd name="T96" fmla="*/ 11 w 36"/>
                <a:gd name="T97" fmla="*/ 1 h 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6" h="21">
                  <a:moveTo>
                    <a:pt x="10" y="1"/>
                  </a:moveTo>
                  <a:lnTo>
                    <a:pt x="9" y="0"/>
                  </a:lnTo>
                  <a:lnTo>
                    <a:pt x="8" y="0"/>
                  </a:lnTo>
                  <a:lnTo>
                    <a:pt x="7" y="0"/>
                  </a:lnTo>
                  <a:lnTo>
                    <a:pt x="6" y="0"/>
                  </a:lnTo>
                  <a:lnTo>
                    <a:pt x="5" y="0"/>
                  </a:lnTo>
                  <a:lnTo>
                    <a:pt x="4" y="0"/>
                  </a:lnTo>
                  <a:lnTo>
                    <a:pt x="4" y="1"/>
                  </a:lnTo>
                  <a:lnTo>
                    <a:pt x="3" y="1"/>
                  </a:lnTo>
                  <a:lnTo>
                    <a:pt x="3" y="2"/>
                  </a:lnTo>
                  <a:lnTo>
                    <a:pt x="2" y="2"/>
                  </a:lnTo>
                  <a:lnTo>
                    <a:pt x="2" y="3"/>
                  </a:lnTo>
                  <a:lnTo>
                    <a:pt x="1" y="3"/>
                  </a:lnTo>
                  <a:lnTo>
                    <a:pt x="1" y="4"/>
                  </a:lnTo>
                  <a:lnTo>
                    <a:pt x="1" y="5"/>
                  </a:lnTo>
                  <a:lnTo>
                    <a:pt x="1" y="6"/>
                  </a:lnTo>
                  <a:lnTo>
                    <a:pt x="0" y="7"/>
                  </a:lnTo>
                  <a:lnTo>
                    <a:pt x="0" y="8"/>
                  </a:lnTo>
                  <a:lnTo>
                    <a:pt x="0" y="9"/>
                  </a:lnTo>
                  <a:lnTo>
                    <a:pt x="0" y="10"/>
                  </a:lnTo>
                  <a:lnTo>
                    <a:pt x="1" y="10"/>
                  </a:lnTo>
                  <a:lnTo>
                    <a:pt x="1" y="11"/>
                  </a:lnTo>
                  <a:lnTo>
                    <a:pt x="2" y="11"/>
                  </a:lnTo>
                  <a:lnTo>
                    <a:pt x="2" y="12"/>
                  </a:lnTo>
                  <a:lnTo>
                    <a:pt x="3" y="12"/>
                  </a:lnTo>
                  <a:lnTo>
                    <a:pt x="3" y="13"/>
                  </a:lnTo>
                  <a:lnTo>
                    <a:pt x="4" y="13"/>
                  </a:lnTo>
                  <a:lnTo>
                    <a:pt x="5" y="14"/>
                  </a:lnTo>
                  <a:lnTo>
                    <a:pt x="5" y="15"/>
                  </a:lnTo>
                  <a:lnTo>
                    <a:pt x="6" y="15"/>
                  </a:lnTo>
                  <a:lnTo>
                    <a:pt x="7" y="16"/>
                  </a:lnTo>
                  <a:lnTo>
                    <a:pt x="8" y="16"/>
                  </a:lnTo>
                  <a:lnTo>
                    <a:pt x="8" y="17"/>
                  </a:lnTo>
                  <a:lnTo>
                    <a:pt x="9" y="17"/>
                  </a:lnTo>
                  <a:lnTo>
                    <a:pt x="10" y="17"/>
                  </a:lnTo>
                  <a:lnTo>
                    <a:pt x="11" y="17"/>
                  </a:lnTo>
                  <a:lnTo>
                    <a:pt x="12" y="17"/>
                  </a:lnTo>
                  <a:lnTo>
                    <a:pt x="12" y="18"/>
                  </a:lnTo>
                  <a:lnTo>
                    <a:pt x="13" y="18"/>
                  </a:lnTo>
                  <a:lnTo>
                    <a:pt x="14" y="18"/>
                  </a:lnTo>
                  <a:lnTo>
                    <a:pt x="15" y="18"/>
                  </a:lnTo>
                  <a:lnTo>
                    <a:pt x="16" y="18"/>
                  </a:lnTo>
                  <a:lnTo>
                    <a:pt x="18" y="18"/>
                  </a:lnTo>
                  <a:lnTo>
                    <a:pt x="19" y="18"/>
                  </a:lnTo>
                  <a:lnTo>
                    <a:pt x="20" y="18"/>
                  </a:lnTo>
                  <a:lnTo>
                    <a:pt x="20" y="19"/>
                  </a:lnTo>
                  <a:lnTo>
                    <a:pt x="21" y="19"/>
                  </a:lnTo>
                  <a:lnTo>
                    <a:pt x="22" y="19"/>
                  </a:lnTo>
                  <a:lnTo>
                    <a:pt x="23" y="19"/>
                  </a:lnTo>
                  <a:lnTo>
                    <a:pt x="24" y="19"/>
                  </a:lnTo>
                  <a:lnTo>
                    <a:pt x="25" y="19"/>
                  </a:lnTo>
                  <a:lnTo>
                    <a:pt x="26" y="19"/>
                  </a:lnTo>
                  <a:lnTo>
                    <a:pt x="27" y="19"/>
                  </a:lnTo>
                  <a:lnTo>
                    <a:pt x="27" y="20"/>
                  </a:lnTo>
                  <a:lnTo>
                    <a:pt x="28" y="20"/>
                  </a:lnTo>
                  <a:lnTo>
                    <a:pt x="29" y="20"/>
                  </a:lnTo>
                  <a:lnTo>
                    <a:pt x="30" y="20"/>
                  </a:lnTo>
                  <a:lnTo>
                    <a:pt x="30" y="19"/>
                  </a:lnTo>
                  <a:lnTo>
                    <a:pt x="31" y="19"/>
                  </a:lnTo>
                  <a:lnTo>
                    <a:pt x="32" y="19"/>
                  </a:lnTo>
                  <a:lnTo>
                    <a:pt x="32" y="18"/>
                  </a:lnTo>
                  <a:lnTo>
                    <a:pt x="33" y="18"/>
                  </a:lnTo>
                  <a:lnTo>
                    <a:pt x="33" y="17"/>
                  </a:lnTo>
                  <a:lnTo>
                    <a:pt x="34" y="17"/>
                  </a:lnTo>
                  <a:lnTo>
                    <a:pt x="34" y="16"/>
                  </a:lnTo>
                  <a:lnTo>
                    <a:pt x="34" y="15"/>
                  </a:lnTo>
                  <a:lnTo>
                    <a:pt x="34" y="14"/>
                  </a:lnTo>
                  <a:lnTo>
                    <a:pt x="34" y="13"/>
                  </a:lnTo>
                  <a:lnTo>
                    <a:pt x="35" y="13"/>
                  </a:lnTo>
                  <a:lnTo>
                    <a:pt x="35" y="12"/>
                  </a:lnTo>
                  <a:lnTo>
                    <a:pt x="35" y="11"/>
                  </a:lnTo>
                  <a:lnTo>
                    <a:pt x="35" y="10"/>
                  </a:lnTo>
                  <a:lnTo>
                    <a:pt x="35" y="9"/>
                  </a:lnTo>
                  <a:lnTo>
                    <a:pt x="35" y="8"/>
                  </a:lnTo>
                  <a:lnTo>
                    <a:pt x="35" y="7"/>
                  </a:lnTo>
                  <a:lnTo>
                    <a:pt x="35" y="6"/>
                  </a:lnTo>
                  <a:lnTo>
                    <a:pt x="34" y="6"/>
                  </a:lnTo>
                  <a:lnTo>
                    <a:pt x="33" y="6"/>
                  </a:lnTo>
                  <a:lnTo>
                    <a:pt x="32" y="6"/>
                  </a:lnTo>
                  <a:lnTo>
                    <a:pt x="31" y="5"/>
                  </a:lnTo>
                  <a:lnTo>
                    <a:pt x="30" y="5"/>
                  </a:lnTo>
                  <a:lnTo>
                    <a:pt x="29" y="5"/>
                  </a:lnTo>
                  <a:lnTo>
                    <a:pt x="28" y="4"/>
                  </a:lnTo>
                  <a:lnTo>
                    <a:pt x="27" y="4"/>
                  </a:lnTo>
                  <a:lnTo>
                    <a:pt x="26" y="4"/>
                  </a:lnTo>
                  <a:lnTo>
                    <a:pt x="25" y="4"/>
                  </a:lnTo>
                  <a:lnTo>
                    <a:pt x="24" y="3"/>
                  </a:lnTo>
                  <a:lnTo>
                    <a:pt x="23" y="3"/>
                  </a:lnTo>
                  <a:lnTo>
                    <a:pt x="22" y="3"/>
                  </a:lnTo>
                  <a:lnTo>
                    <a:pt x="21" y="2"/>
                  </a:lnTo>
                  <a:lnTo>
                    <a:pt x="19" y="2"/>
                  </a:lnTo>
                  <a:lnTo>
                    <a:pt x="18" y="2"/>
                  </a:lnTo>
                  <a:lnTo>
                    <a:pt x="16" y="2"/>
                  </a:lnTo>
                  <a:lnTo>
                    <a:pt x="15" y="1"/>
                  </a:lnTo>
                  <a:lnTo>
                    <a:pt x="14" y="1"/>
                  </a:lnTo>
                  <a:lnTo>
                    <a:pt x="13" y="1"/>
                  </a:lnTo>
                  <a:lnTo>
                    <a:pt x="12" y="1"/>
                  </a:lnTo>
                  <a:lnTo>
                    <a:pt x="11" y="1"/>
                  </a:lnTo>
                  <a:lnTo>
                    <a:pt x="10" y="1"/>
                  </a:lnTo>
                </a:path>
              </a:pathLst>
            </a:custGeom>
            <a:solidFill>
              <a:srgbClr val="AAAAA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3" name="Freeform 8"/>
            <p:cNvSpPr>
              <a:spLocks/>
            </p:cNvSpPr>
            <p:nvPr/>
          </p:nvSpPr>
          <p:spPr bwMode="auto">
            <a:xfrm>
              <a:off x="1598" y="1486"/>
              <a:ext cx="35" cy="22"/>
            </a:xfrm>
            <a:custGeom>
              <a:avLst/>
              <a:gdLst>
                <a:gd name="T0" fmla="*/ 9 w 35"/>
                <a:gd name="T1" fmla="*/ 1 h 22"/>
                <a:gd name="T2" fmla="*/ 8 w 35"/>
                <a:gd name="T3" fmla="*/ 0 h 22"/>
                <a:gd name="T4" fmla="*/ 6 w 35"/>
                <a:gd name="T5" fmla="*/ 0 h 22"/>
                <a:gd name="T6" fmla="*/ 4 w 35"/>
                <a:gd name="T7" fmla="*/ 0 h 22"/>
                <a:gd name="T8" fmla="*/ 3 w 35"/>
                <a:gd name="T9" fmla="*/ 1 h 22"/>
                <a:gd name="T10" fmla="*/ 2 w 35"/>
                <a:gd name="T11" fmla="*/ 2 h 22"/>
                <a:gd name="T12" fmla="*/ 1 w 35"/>
                <a:gd name="T13" fmla="*/ 4 h 22"/>
                <a:gd name="T14" fmla="*/ 1 w 35"/>
                <a:gd name="T15" fmla="*/ 6 h 22"/>
                <a:gd name="T16" fmla="*/ 0 w 35"/>
                <a:gd name="T17" fmla="*/ 8 h 22"/>
                <a:gd name="T18" fmla="*/ 0 w 35"/>
                <a:gd name="T19" fmla="*/ 10 h 22"/>
                <a:gd name="T20" fmla="*/ 1 w 35"/>
                <a:gd name="T21" fmla="*/ 11 h 22"/>
                <a:gd name="T22" fmla="*/ 2 w 35"/>
                <a:gd name="T23" fmla="*/ 12 h 22"/>
                <a:gd name="T24" fmla="*/ 2 w 35"/>
                <a:gd name="T25" fmla="*/ 14 h 22"/>
                <a:gd name="T26" fmla="*/ 4 w 35"/>
                <a:gd name="T27" fmla="*/ 15 h 22"/>
                <a:gd name="T28" fmla="*/ 5 w 35"/>
                <a:gd name="T29" fmla="*/ 16 h 22"/>
                <a:gd name="T30" fmla="*/ 7 w 35"/>
                <a:gd name="T31" fmla="*/ 17 h 22"/>
                <a:gd name="T32" fmla="*/ 8 w 35"/>
                <a:gd name="T33" fmla="*/ 18 h 22"/>
                <a:gd name="T34" fmla="*/ 10 w 35"/>
                <a:gd name="T35" fmla="*/ 18 h 22"/>
                <a:gd name="T36" fmla="*/ 12 w 35"/>
                <a:gd name="T37" fmla="*/ 18 h 22"/>
                <a:gd name="T38" fmla="*/ 13 w 35"/>
                <a:gd name="T39" fmla="*/ 19 h 22"/>
                <a:gd name="T40" fmla="*/ 15 w 35"/>
                <a:gd name="T41" fmla="*/ 19 h 22"/>
                <a:gd name="T42" fmla="*/ 17 w 35"/>
                <a:gd name="T43" fmla="*/ 19 h 22"/>
                <a:gd name="T44" fmla="*/ 19 w 35"/>
                <a:gd name="T45" fmla="*/ 19 h 22"/>
                <a:gd name="T46" fmla="*/ 20 w 35"/>
                <a:gd name="T47" fmla="*/ 20 h 22"/>
                <a:gd name="T48" fmla="*/ 22 w 35"/>
                <a:gd name="T49" fmla="*/ 20 h 22"/>
                <a:gd name="T50" fmla="*/ 24 w 35"/>
                <a:gd name="T51" fmla="*/ 20 h 22"/>
                <a:gd name="T52" fmla="*/ 26 w 35"/>
                <a:gd name="T53" fmla="*/ 20 h 22"/>
                <a:gd name="T54" fmla="*/ 27 w 35"/>
                <a:gd name="T55" fmla="*/ 21 h 22"/>
                <a:gd name="T56" fmla="*/ 29 w 35"/>
                <a:gd name="T57" fmla="*/ 21 h 22"/>
                <a:gd name="T58" fmla="*/ 30 w 35"/>
                <a:gd name="T59" fmla="*/ 20 h 22"/>
                <a:gd name="T60" fmla="*/ 31 w 35"/>
                <a:gd name="T61" fmla="*/ 19 h 22"/>
                <a:gd name="T62" fmla="*/ 32 w 35"/>
                <a:gd name="T63" fmla="*/ 18 h 22"/>
                <a:gd name="T64" fmla="*/ 33 w 35"/>
                <a:gd name="T65" fmla="*/ 17 h 22"/>
                <a:gd name="T66" fmla="*/ 33 w 35"/>
                <a:gd name="T67" fmla="*/ 15 h 22"/>
                <a:gd name="T68" fmla="*/ 34 w 35"/>
                <a:gd name="T69" fmla="*/ 13 h 22"/>
                <a:gd name="T70" fmla="*/ 34 w 35"/>
                <a:gd name="T71" fmla="*/ 11 h 22"/>
                <a:gd name="T72" fmla="*/ 34 w 35"/>
                <a:gd name="T73" fmla="*/ 9 h 22"/>
                <a:gd name="T74" fmla="*/ 34 w 35"/>
                <a:gd name="T75" fmla="*/ 7 h 22"/>
                <a:gd name="T76" fmla="*/ 33 w 35"/>
                <a:gd name="T77" fmla="*/ 6 h 22"/>
                <a:gd name="T78" fmla="*/ 31 w 35"/>
                <a:gd name="T79" fmla="*/ 6 h 22"/>
                <a:gd name="T80" fmla="*/ 29 w 35"/>
                <a:gd name="T81" fmla="*/ 5 h 22"/>
                <a:gd name="T82" fmla="*/ 27 w 35"/>
                <a:gd name="T83" fmla="*/ 4 h 22"/>
                <a:gd name="T84" fmla="*/ 25 w 35"/>
                <a:gd name="T85" fmla="*/ 4 h 22"/>
                <a:gd name="T86" fmla="*/ 23 w 35"/>
                <a:gd name="T87" fmla="*/ 3 h 22"/>
                <a:gd name="T88" fmla="*/ 21 w 35"/>
                <a:gd name="T89" fmla="*/ 3 h 22"/>
                <a:gd name="T90" fmla="*/ 20 w 35"/>
                <a:gd name="T91" fmla="*/ 2 h 22"/>
                <a:gd name="T92" fmla="*/ 17 w 35"/>
                <a:gd name="T93" fmla="*/ 2 h 22"/>
                <a:gd name="T94" fmla="*/ 15 w 35"/>
                <a:gd name="T95" fmla="*/ 2 h 22"/>
                <a:gd name="T96" fmla="*/ 13 w 35"/>
                <a:gd name="T97" fmla="*/ 1 h 22"/>
                <a:gd name="T98" fmla="*/ 11 w 35"/>
                <a:gd name="T99" fmla="*/ 1 h 2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5" h="22">
                  <a:moveTo>
                    <a:pt x="10" y="1"/>
                  </a:moveTo>
                  <a:lnTo>
                    <a:pt x="9" y="1"/>
                  </a:lnTo>
                  <a:lnTo>
                    <a:pt x="8" y="1"/>
                  </a:lnTo>
                  <a:lnTo>
                    <a:pt x="8" y="0"/>
                  </a:lnTo>
                  <a:lnTo>
                    <a:pt x="7" y="0"/>
                  </a:lnTo>
                  <a:lnTo>
                    <a:pt x="6" y="0"/>
                  </a:lnTo>
                  <a:lnTo>
                    <a:pt x="5" y="0"/>
                  </a:lnTo>
                  <a:lnTo>
                    <a:pt x="4" y="0"/>
                  </a:lnTo>
                  <a:lnTo>
                    <a:pt x="4" y="1"/>
                  </a:lnTo>
                  <a:lnTo>
                    <a:pt x="3" y="1"/>
                  </a:lnTo>
                  <a:lnTo>
                    <a:pt x="3" y="2"/>
                  </a:lnTo>
                  <a:lnTo>
                    <a:pt x="2" y="2"/>
                  </a:lnTo>
                  <a:lnTo>
                    <a:pt x="1" y="3"/>
                  </a:lnTo>
                  <a:lnTo>
                    <a:pt x="1" y="4"/>
                  </a:lnTo>
                  <a:lnTo>
                    <a:pt x="1" y="5"/>
                  </a:lnTo>
                  <a:lnTo>
                    <a:pt x="1" y="6"/>
                  </a:lnTo>
                  <a:lnTo>
                    <a:pt x="0" y="7"/>
                  </a:lnTo>
                  <a:lnTo>
                    <a:pt x="0" y="8"/>
                  </a:lnTo>
                  <a:lnTo>
                    <a:pt x="0" y="9"/>
                  </a:lnTo>
                  <a:lnTo>
                    <a:pt x="0" y="10"/>
                  </a:lnTo>
                  <a:lnTo>
                    <a:pt x="1" y="10"/>
                  </a:lnTo>
                  <a:lnTo>
                    <a:pt x="1" y="11"/>
                  </a:lnTo>
                  <a:lnTo>
                    <a:pt x="1" y="12"/>
                  </a:lnTo>
                  <a:lnTo>
                    <a:pt x="2" y="12"/>
                  </a:lnTo>
                  <a:lnTo>
                    <a:pt x="2" y="13"/>
                  </a:lnTo>
                  <a:lnTo>
                    <a:pt x="2" y="14"/>
                  </a:lnTo>
                  <a:lnTo>
                    <a:pt x="3" y="14"/>
                  </a:lnTo>
                  <a:lnTo>
                    <a:pt x="4" y="15"/>
                  </a:lnTo>
                  <a:lnTo>
                    <a:pt x="4" y="16"/>
                  </a:lnTo>
                  <a:lnTo>
                    <a:pt x="5" y="16"/>
                  </a:lnTo>
                  <a:lnTo>
                    <a:pt x="6" y="16"/>
                  </a:lnTo>
                  <a:lnTo>
                    <a:pt x="7" y="17"/>
                  </a:lnTo>
                  <a:lnTo>
                    <a:pt x="8" y="17"/>
                  </a:lnTo>
                  <a:lnTo>
                    <a:pt x="8" y="18"/>
                  </a:lnTo>
                  <a:lnTo>
                    <a:pt x="9" y="18"/>
                  </a:lnTo>
                  <a:lnTo>
                    <a:pt x="10" y="18"/>
                  </a:lnTo>
                  <a:lnTo>
                    <a:pt x="11" y="18"/>
                  </a:lnTo>
                  <a:lnTo>
                    <a:pt x="12" y="18"/>
                  </a:lnTo>
                  <a:lnTo>
                    <a:pt x="12" y="19"/>
                  </a:lnTo>
                  <a:lnTo>
                    <a:pt x="13" y="19"/>
                  </a:lnTo>
                  <a:lnTo>
                    <a:pt x="14" y="19"/>
                  </a:lnTo>
                  <a:lnTo>
                    <a:pt x="15" y="19"/>
                  </a:lnTo>
                  <a:lnTo>
                    <a:pt x="16" y="19"/>
                  </a:lnTo>
                  <a:lnTo>
                    <a:pt x="17" y="19"/>
                  </a:lnTo>
                  <a:lnTo>
                    <a:pt x="18" y="19"/>
                  </a:lnTo>
                  <a:lnTo>
                    <a:pt x="19" y="19"/>
                  </a:lnTo>
                  <a:lnTo>
                    <a:pt x="19" y="20"/>
                  </a:lnTo>
                  <a:lnTo>
                    <a:pt x="20" y="20"/>
                  </a:lnTo>
                  <a:lnTo>
                    <a:pt x="21" y="20"/>
                  </a:lnTo>
                  <a:lnTo>
                    <a:pt x="22" y="20"/>
                  </a:lnTo>
                  <a:lnTo>
                    <a:pt x="23" y="20"/>
                  </a:lnTo>
                  <a:lnTo>
                    <a:pt x="24" y="20"/>
                  </a:lnTo>
                  <a:lnTo>
                    <a:pt x="25" y="20"/>
                  </a:lnTo>
                  <a:lnTo>
                    <a:pt x="26" y="20"/>
                  </a:lnTo>
                  <a:lnTo>
                    <a:pt x="26" y="21"/>
                  </a:lnTo>
                  <a:lnTo>
                    <a:pt x="27" y="21"/>
                  </a:lnTo>
                  <a:lnTo>
                    <a:pt x="28" y="21"/>
                  </a:lnTo>
                  <a:lnTo>
                    <a:pt x="29" y="21"/>
                  </a:lnTo>
                  <a:lnTo>
                    <a:pt x="29" y="20"/>
                  </a:lnTo>
                  <a:lnTo>
                    <a:pt x="30" y="20"/>
                  </a:lnTo>
                  <a:lnTo>
                    <a:pt x="31" y="20"/>
                  </a:lnTo>
                  <a:lnTo>
                    <a:pt x="31" y="19"/>
                  </a:lnTo>
                  <a:lnTo>
                    <a:pt x="32" y="19"/>
                  </a:lnTo>
                  <a:lnTo>
                    <a:pt x="32" y="18"/>
                  </a:lnTo>
                  <a:lnTo>
                    <a:pt x="33" y="18"/>
                  </a:lnTo>
                  <a:lnTo>
                    <a:pt x="33" y="17"/>
                  </a:lnTo>
                  <a:lnTo>
                    <a:pt x="33" y="16"/>
                  </a:lnTo>
                  <a:lnTo>
                    <a:pt x="33" y="15"/>
                  </a:lnTo>
                  <a:lnTo>
                    <a:pt x="34" y="14"/>
                  </a:lnTo>
                  <a:lnTo>
                    <a:pt x="34" y="13"/>
                  </a:lnTo>
                  <a:lnTo>
                    <a:pt x="34" y="12"/>
                  </a:lnTo>
                  <a:lnTo>
                    <a:pt x="34" y="11"/>
                  </a:lnTo>
                  <a:lnTo>
                    <a:pt x="34" y="10"/>
                  </a:lnTo>
                  <a:lnTo>
                    <a:pt x="34" y="9"/>
                  </a:lnTo>
                  <a:lnTo>
                    <a:pt x="34" y="8"/>
                  </a:lnTo>
                  <a:lnTo>
                    <a:pt x="34" y="7"/>
                  </a:lnTo>
                  <a:lnTo>
                    <a:pt x="34" y="6"/>
                  </a:lnTo>
                  <a:lnTo>
                    <a:pt x="33" y="6"/>
                  </a:lnTo>
                  <a:lnTo>
                    <a:pt x="32" y="6"/>
                  </a:lnTo>
                  <a:lnTo>
                    <a:pt x="31" y="6"/>
                  </a:lnTo>
                  <a:lnTo>
                    <a:pt x="30" y="5"/>
                  </a:lnTo>
                  <a:lnTo>
                    <a:pt x="29" y="5"/>
                  </a:lnTo>
                  <a:lnTo>
                    <a:pt x="28" y="5"/>
                  </a:lnTo>
                  <a:lnTo>
                    <a:pt x="27" y="4"/>
                  </a:lnTo>
                  <a:lnTo>
                    <a:pt x="26" y="4"/>
                  </a:lnTo>
                  <a:lnTo>
                    <a:pt x="25" y="4"/>
                  </a:lnTo>
                  <a:lnTo>
                    <a:pt x="24" y="4"/>
                  </a:lnTo>
                  <a:lnTo>
                    <a:pt x="23" y="3"/>
                  </a:lnTo>
                  <a:lnTo>
                    <a:pt x="22" y="3"/>
                  </a:lnTo>
                  <a:lnTo>
                    <a:pt x="21" y="3"/>
                  </a:lnTo>
                  <a:lnTo>
                    <a:pt x="20" y="3"/>
                  </a:lnTo>
                  <a:lnTo>
                    <a:pt x="20" y="2"/>
                  </a:lnTo>
                  <a:lnTo>
                    <a:pt x="18" y="2"/>
                  </a:lnTo>
                  <a:lnTo>
                    <a:pt x="17" y="2"/>
                  </a:lnTo>
                  <a:lnTo>
                    <a:pt x="16" y="2"/>
                  </a:lnTo>
                  <a:lnTo>
                    <a:pt x="15" y="2"/>
                  </a:lnTo>
                  <a:lnTo>
                    <a:pt x="14" y="2"/>
                  </a:lnTo>
                  <a:lnTo>
                    <a:pt x="13" y="1"/>
                  </a:lnTo>
                  <a:lnTo>
                    <a:pt x="12" y="1"/>
                  </a:lnTo>
                  <a:lnTo>
                    <a:pt x="11" y="1"/>
                  </a:lnTo>
                  <a:lnTo>
                    <a:pt x="10" y="1"/>
                  </a:lnTo>
                </a:path>
              </a:pathLst>
            </a:custGeom>
            <a:solidFill>
              <a:srgbClr val="AAAAA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4" name="Freeform 9"/>
            <p:cNvSpPr>
              <a:spLocks/>
            </p:cNvSpPr>
            <p:nvPr/>
          </p:nvSpPr>
          <p:spPr bwMode="auto">
            <a:xfrm>
              <a:off x="1825" y="1630"/>
              <a:ext cx="36" cy="21"/>
            </a:xfrm>
            <a:custGeom>
              <a:avLst/>
              <a:gdLst>
                <a:gd name="T0" fmla="*/ 9 w 36"/>
                <a:gd name="T1" fmla="*/ 1 h 21"/>
                <a:gd name="T2" fmla="*/ 7 w 36"/>
                <a:gd name="T3" fmla="*/ 1 h 21"/>
                <a:gd name="T4" fmla="*/ 6 w 36"/>
                <a:gd name="T5" fmla="*/ 0 h 21"/>
                <a:gd name="T6" fmla="*/ 4 w 36"/>
                <a:gd name="T7" fmla="*/ 0 h 21"/>
                <a:gd name="T8" fmla="*/ 3 w 36"/>
                <a:gd name="T9" fmla="*/ 1 h 21"/>
                <a:gd name="T10" fmla="*/ 2 w 36"/>
                <a:gd name="T11" fmla="*/ 2 h 21"/>
                <a:gd name="T12" fmla="*/ 1 w 36"/>
                <a:gd name="T13" fmla="*/ 3 h 21"/>
                <a:gd name="T14" fmla="*/ 1 w 36"/>
                <a:gd name="T15" fmla="*/ 5 h 21"/>
                <a:gd name="T16" fmla="*/ 1 w 36"/>
                <a:gd name="T17" fmla="*/ 7 h 21"/>
                <a:gd name="T18" fmla="*/ 0 w 36"/>
                <a:gd name="T19" fmla="*/ 8 h 21"/>
                <a:gd name="T20" fmla="*/ 0 w 36"/>
                <a:gd name="T21" fmla="*/ 10 h 21"/>
                <a:gd name="T22" fmla="*/ 1 w 36"/>
                <a:gd name="T23" fmla="*/ 11 h 21"/>
                <a:gd name="T24" fmla="*/ 2 w 36"/>
                <a:gd name="T25" fmla="*/ 12 h 21"/>
                <a:gd name="T26" fmla="*/ 3 w 36"/>
                <a:gd name="T27" fmla="*/ 14 h 21"/>
                <a:gd name="T28" fmla="*/ 5 w 36"/>
                <a:gd name="T29" fmla="*/ 15 h 21"/>
                <a:gd name="T30" fmla="*/ 7 w 36"/>
                <a:gd name="T31" fmla="*/ 16 h 21"/>
                <a:gd name="T32" fmla="*/ 9 w 36"/>
                <a:gd name="T33" fmla="*/ 17 h 21"/>
                <a:gd name="T34" fmla="*/ 10 w 36"/>
                <a:gd name="T35" fmla="*/ 18 h 21"/>
                <a:gd name="T36" fmla="*/ 12 w 36"/>
                <a:gd name="T37" fmla="*/ 18 h 21"/>
                <a:gd name="T38" fmla="*/ 14 w 36"/>
                <a:gd name="T39" fmla="*/ 18 h 21"/>
                <a:gd name="T40" fmla="*/ 16 w 36"/>
                <a:gd name="T41" fmla="*/ 18 h 21"/>
                <a:gd name="T42" fmla="*/ 19 w 36"/>
                <a:gd name="T43" fmla="*/ 18 h 21"/>
                <a:gd name="T44" fmla="*/ 20 w 36"/>
                <a:gd name="T45" fmla="*/ 19 h 21"/>
                <a:gd name="T46" fmla="*/ 22 w 36"/>
                <a:gd name="T47" fmla="*/ 19 h 21"/>
                <a:gd name="T48" fmla="*/ 24 w 36"/>
                <a:gd name="T49" fmla="*/ 19 h 21"/>
                <a:gd name="T50" fmla="*/ 26 w 36"/>
                <a:gd name="T51" fmla="*/ 19 h 21"/>
                <a:gd name="T52" fmla="*/ 27 w 36"/>
                <a:gd name="T53" fmla="*/ 20 h 21"/>
                <a:gd name="T54" fmla="*/ 29 w 36"/>
                <a:gd name="T55" fmla="*/ 20 h 21"/>
                <a:gd name="T56" fmla="*/ 31 w 36"/>
                <a:gd name="T57" fmla="*/ 20 h 21"/>
                <a:gd name="T58" fmla="*/ 32 w 36"/>
                <a:gd name="T59" fmla="*/ 19 h 21"/>
                <a:gd name="T60" fmla="*/ 33 w 36"/>
                <a:gd name="T61" fmla="*/ 18 h 21"/>
                <a:gd name="T62" fmla="*/ 34 w 36"/>
                <a:gd name="T63" fmla="*/ 17 h 21"/>
                <a:gd name="T64" fmla="*/ 34 w 36"/>
                <a:gd name="T65" fmla="*/ 15 h 21"/>
                <a:gd name="T66" fmla="*/ 34 w 36"/>
                <a:gd name="T67" fmla="*/ 13 h 21"/>
                <a:gd name="T68" fmla="*/ 34 w 36"/>
                <a:gd name="T69" fmla="*/ 11 h 21"/>
                <a:gd name="T70" fmla="*/ 35 w 36"/>
                <a:gd name="T71" fmla="*/ 10 h 21"/>
                <a:gd name="T72" fmla="*/ 35 w 36"/>
                <a:gd name="T73" fmla="*/ 8 h 21"/>
                <a:gd name="T74" fmla="*/ 34 w 36"/>
                <a:gd name="T75" fmla="*/ 6 h 21"/>
                <a:gd name="T76" fmla="*/ 32 w 36"/>
                <a:gd name="T77" fmla="*/ 6 h 21"/>
                <a:gd name="T78" fmla="*/ 31 w 36"/>
                <a:gd name="T79" fmla="*/ 5 h 21"/>
                <a:gd name="T80" fmla="*/ 29 w 36"/>
                <a:gd name="T81" fmla="*/ 5 h 21"/>
                <a:gd name="T82" fmla="*/ 27 w 36"/>
                <a:gd name="T83" fmla="*/ 4 h 21"/>
                <a:gd name="T84" fmla="*/ 25 w 36"/>
                <a:gd name="T85" fmla="*/ 3 h 21"/>
                <a:gd name="T86" fmla="*/ 23 w 36"/>
                <a:gd name="T87" fmla="*/ 3 h 21"/>
                <a:gd name="T88" fmla="*/ 21 w 36"/>
                <a:gd name="T89" fmla="*/ 3 h 21"/>
                <a:gd name="T90" fmla="*/ 19 w 36"/>
                <a:gd name="T91" fmla="*/ 2 h 21"/>
                <a:gd name="T92" fmla="*/ 16 w 36"/>
                <a:gd name="T93" fmla="*/ 2 h 21"/>
                <a:gd name="T94" fmla="*/ 14 w 36"/>
                <a:gd name="T95" fmla="*/ 1 h 21"/>
                <a:gd name="T96" fmla="*/ 12 w 36"/>
                <a:gd name="T97" fmla="*/ 1 h 21"/>
                <a:gd name="T98" fmla="*/ 10 w 36"/>
                <a:gd name="T99" fmla="*/ 1 h 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6" h="21">
                  <a:moveTo>
                    <a:pt x="10" y="1"/>
                  </a:moveTo>
                  <a:lnTo>
                    <a:pt x="9" y="1"/>
                  </a:lnTo>
                  <a:lnTo>
                    <a:pt x="8" y="1"/>
                  </a:lnTo>
                  <a:lnTo>
                    <a:pt x="7" y="1"/>
                  </a:lnTo>
                  <a:lnTo>
                    <a:pt x="7" y="0"/>
                  </a:lnTo>
                  <a:lnTo>
                    <a:pt x="6" y="0"/>
                  </a:lnTo>
                  <a:lnTo>
                    <a:pt x="5" y="0"/>
                  </a:lnTo>
                  <a:lnTo>
                    <a:pt x="4" y="0"/>
                  </a:lnTo>
                  <a:lnTo>
                    <a:pt x="4" y="1"/>
                  </a:lnTo>
                  <a:lnTo>
                    <a:pt x="3" y="1"/>
                  </a:lnTo>
                  <a:lnTo>
                    <a:pt x="2" y="1"/>
                  </a:lnTo>
                  <a:lnTo>
                    <a:pt x="2" y="2"/>
                  </a:lnTo>
                  <a:lnTo>
                    <a:pt x="1" y="2"/>
                  </a:lnTo>
                  <a:lnTo>
                    <a:pt x="1" y="3"/>
                  </a:lnTo>
                  <a:lnTo>
                    <a:pt x="1" y="4"/>
                  </a:lnTo>
                  <a:lnTo>
                    <a:pt x="1" y="5"/>
                  </a:lnTo>
                  <a:lnTo>
                    <a:pt x="1" y="6"/>
                  </a:lnTo>
                  <a:lnTo>
                    <a:pt x="1" y="7"/>
                  </a:lnTo>
                  <a:lnTo>
                    <a:pt x="0" y="7"/>
                  </a:lnTo>
                  <a:lnTo>
                    <a:pt x="0" y="8"/>
                  </a:lnTo>
                  <a:lnTo>
                    <a:pt x="0" y="9"/>
                  </a:lnTo>
                  <a:lnTo>
                    <a:pt x="0" y="10"/>
                  </a:lnTo>
                  <a:lnTo>
                    <a:pt x="1" y="10"/>
                  </a:lnTo>
                  <a:lnTo>
                    <a:pt x="1" y="11"/>
                  </a:lnTo>
                  <a:lnTo>
                    <a:pt x="1" y="12"/>
                  </a:lnTo>
                  <a:lnTo>
                    <a:pt x="2" y="12"/>
                  </a:lnTo>
                  <a:lnTo>
                    <a:pt x="3" y="13"/>
                  </a:lnTo>
                  <a:lnTo>
                    <a:pt x="3" y="14"/>
                  </a:lnTo>
                  <a:lnTo>
                    <a:pt x="4" y="14"/>
                  </a:lnTo>
                  <a:lnTo>
                    <a:pt x="5" y="15"/>
                  </a:lnTo>
                  <a:lnTo>
                    <a:pt x="6" y="16"/>
                  </a:lnTo>
                  <a:lnTo>
                    <a:pt x="7" y="16"/>
                  </a:lnTo>
                  <a:lnTo>
                    <a:pt x="8" y="17"/>
                  </a:lnTo>
                  <a:lnTo>
                    <a:pt x="9" y="17"/>
                  </a:lnTo>
                  <a:lnTo>
                    <a:pt x="10" y="17"/>
                  </a:lnTo>
                  <a:lnTo>
                    <a:pt x="10" y="18"/>
                  </a:lnTo>
                  <a:lnTo>
                    <a:pt x="11" y="18"/>
                  </a:lnTo>
                  <a:lnTo>
                    <a:pt x="12" y="18"/>
                  </a:lnTo>
                  <a:lnTo>
                    <a:pt x="13" y="18"/>
                  </a:lnTo>
                  <a:lnTo>
                    <a:pt x="14" y="18"/>
                  </a:lnTo>
                  <a:lnTo>
                    <a:pt x="15" y="18"/>
                  </a:lnTo>
                  <a:lnTo>
                    <a:pt x="16" y="18"/>
                  </a:lnTo>
                  <a:lnTo>
                    <a:pt x="18" y="18"/>
                  </a:lnTo>
                  <a:lnTo>
                    <a:pt x="19" y="18"/>
                  </a:lnTo>
                  <a:lnTo>
                    <a:pt x="20" y="18"/>
                  </a:lnTo>
                  <a:lnTo>
                    <a:pt x="20" y="19"/>
                  </a:lnTo>
                  <a:lnTo>
                    <a:pt x="21" y="19"/>
                  </a:lnTo>
                  <a:lnTo>
                    <a:pt x="22" y="19"/>
                  </a:lnTo>
                  <a:lnTo>
                    <a:pt x="23" y="19"/>
                  </a:lnTo>
                  <a:lnTo>
                    <a:pt x="24" y="19"/>
                  </a:lnTo>
                  <a:lnTo>
                    <a:pt x="25" y="19"/>
                  </a:lnTo>
                  <a:lnTo>
                    <a:pt x="26" y="19"/>
                  </a:lnTo>
                  <a:lnTo>
                    <a:pt x="26" y="20"/>
                  </a:lnTo>
                  <a:lnTo>
                    <a:pt x="27" y="20"/>
                  </a:lnTo>
                  <a:lnTo>
                    <a:pt x="28" y="20"/>
                  </a:lnTo>
                  <a:lnTo>
                    <a:pt x="29" y="20"/>
                  </a:lnTo>
                  <a:lnTo>
                    <a:pt x="30" y="20"/>
                  </a:lnTo>
                  <a:lnTo>
                    <a:pt x="31" y="20"/>
                  </a:lnTo>
                  <a:lnTo>
                    <a:pt x="31" y="19"/>
                  </a:lnTo>
                  <a:lnTo>
                    <a:pt x="32" y="19"/>
                  </a:lnTo>
                  <a:lnTo>
                    <a:pt x="32" y="18"/>
                  </a:lnTo>
                  <a:lnTo>
                    <a:pt x="33" y="18"/>
                  </a:lnTo>
                  <a:lnTo>
                    <a:pt x="33" y="17"/>
                  </a:lnTo>
                  <a:lnTo>
                    <a:pt x="34" y="17"/>
                  </a:lnTo>
                  <a:lnTo>
                    <a:pt x="34" y="16"/>
                  </a:lnTo>
                  <a:lnTo>
                    <a:pt x="34" y="15"/>
                  </a:lnTo>
                  <a:lnTo>
                    <a:pt x="34" y="14"/>
                  </a:lnTo>
                  <a:lnTo>
                    <a:pt x="34" y="13"/>
                  </a:lnTo>
                  <a:lnTo>
                    <a:pt x="34" y="12"/>
                  </a:lnTo>
                  <a:lnTo>
                    <a:pt x="34" y="11"/>
                  </a:lnTo>
                  <a:lnTo>
                    <a:pt x="35" y="11"/>
                  </a:lnTo>
                  <a:lnTo>
                    <a:pt x="35" y="10"/>
                  </a:lnTo>
                  <a:lnTo>
                    <a:pt x="35" y="9"/>
                  </a:lnTo>
                  <a:lnTo>
                    <a:pt x="35" y="8"/>
                  </a:lnTo>
                  <a:lnTo>
                    <a:pt x="35" y="7"/>
                  </a:lnTo>
                  <a:lnTo>
                    <a:pt x="34" y="6"/>
                  </a:lnTo>
                  <a:lnTo>
                    <a:pt x="33" y="6"/>
                  </a:lnTo>
                  <a:lnTo>
                    <a:pt x="32" y="6"/>
                  </a:lnTo>
                  <a:lnTo>
                    <a:pt x="32" y="5"/>
                  </a:lnTo>
                  <a:lnTo>
                    <a:pt x="31" y="5"/>
                  </a:lnTo>
                  <a:lnTo>
                    <a:pt x="30" y="5"/>
                  </a:lnTo>
                  <a:lnTo>
                    <a:pt x="29" y="5"/>
                  </a:lnTo>
                  <a:lnTo>
                    <a:pt x="28" y="4"/>
                  </a:lnTo>
                  <a:lnTo>
                    <a:pt x="27" y="4"/>
                  </a:lnTo>
                  <a:lnTo>
                    <a:pt x="26" y="4"/>
                  </a:lnTo>
                  <a:lnTo>
                    <a:pt x="25" y="3"/>
                  </a:lnTo>
                  <a:lnTo>
                    <a:pt x="24" y="3"/>
                  </a:lnTo>
                  <a:lnTo>
                    <a:pt x="23" y="3"/>
                  </a:lnTo>
                  <a:lnTo>
                    <a:pt x="22" y="3"/>
                  </a:lnTo>
                  <a:lnTo>
                    <a:pt x="21" y="3"/>
                  </a:lnTo>
                  <a:lnTo>
                    <a:pt x="20" y="2"/>
                  </a:lnTo>
                  <a:lnTo>
                    <a:pt x="19" y="2"/>
                  </a:lnTo>
                  <a:lnTo>
                    <a:pt x="18" y="2"/>
                  </a:lnTo>
                  <a:lnTo>
                    <a:pt x="16" y="2"/>
                  </a:lnTo>
                  <a:lnTo>
                    <a:pt x="15" y="1"/>
                  </a:lnTo>
                  <a:lnTo>
                    <a:pt x="14" y="1"/>
                  </a:lnTo>
                  <a:lnTo>
                    <a:pt x="13" y="1"/>
                  </a:lnTo>
                  <a:lnTo>
                    <a:pt x="12" y="1"/>
                  </a:lnTo>
                  <a:lnTo>
                    <a:pt x="11" y="1"/>
                  </a:lnTo>
                  <a:lnTo>
                    <a:pt x="10" y="1"/>
                  </a:lnTo>
                </a:path>
              </a:pathLst>
            </a:custGeom>
            <a:solidFill>
              <a:srgbClr val="AAAAA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5" name="Freeform 10"/>
            <p:cNvSpPr>
              <a:spLocks/>
            </p:cNvSpPr>
            <p:nvPr/>
          </p:nvSpPr>
          <p:spPr bwMode="auto">
            <a:xfrm>
              <a:off x="1393" y="1620"/>
              <a:ext cx="42" cy="18"/>
            </a:xfrm>
            <a:custGeom>
              <a:avLst/>
              <a:gdLst>
                <a:gd name="T0" fmla="*/ 6 w 42"/>
                <a:gd name="T1" fmla="*/ 1 h 18"/>
                <a:gd name="T2" fmla="*/ 4 w 42"/>
                <a:gd name="T3" fmla="*/ 1 h 18"/>
                <a:gd name="T4" fmla="*/ 2 w 42"/>
                <a:gd name="T5" fmla="*/ 1 h 18"/>
                <a:gd name="T6" fmla="*/ 1 w 42"/>
                <a:gd name="T7" fmla="*/ 2 h 18"/>
                <a:gd name="T8" fmla="*/ 0 w 42"/>
                <a:gd name="T9" fmla="*/ 4 h 18"/>
                <a:gd name="T10" fmla="*/ 0 w 42"/>
                <a:gd name="T11" fmla="*/ 6 h 18"/>
                <a:gd name="T12" fmla="*/ 0 w 42"/>
                <a:gd name="T13" fmla="*/ 8 h 18"/>
                <a:gd name="T14" fmla="*/ 1 w 42"/>
                <a:gd name="T15" fmla="*/ 9 h 18"/>
                <a:gd name="T16" fmla="*/ 2 w 42"/>
                <a:gd name="T17" fmla="*/ 10 h 18"/>
                <a:gd name="T18" fmla="*/ 4 w 42"/>
                <a:gd name="T19" fmla="*/ 11 h 18"/>
                <a:gd name="T20" fmla="*/ 5 w 42"/>
                <a:gd name="T21" fmla="*/ 13 h 18"/>
                <a:gd name="T22" fmla="*/ 7 w 42"/>
                <a:gd name="T23" fmla="*/ 14 h 18"/>
                <a:gd name="T24" fmla="*/ 9 w 42"/>
                <a:gd name="T25" fmla="*/ 15 h 18"/>
                <a:gd name="T26" fmla="*/ 10 w 42"/>
                <a:gd name="T27" fmla="*/ 16 h 18"/>
                <a:gd name="T28" fmla="*/ 12 w 42"/>
                <a:gd name="T29" fmla="*/ 16 h 18"/>
                <a:gd name="T30" fmla="*/ 14 w 42"/>
                <a:gd name="T31" fmla="*/ 17 h 18"/>
                <a:gd name="T32" fmla="*/ 16 w 42"/>
                <a:gd name="T33" fmla="*/ 17 h 18"/>
                <a:gd name="T34" fmla="*/ 18 w 42"/>
                <a:gd name="T35" fmla="*/ 17 h 18"/>
                <a:gd name="T36" fmla="*/ 21 w 42"/>
                <a:gd name="T37" fmla="*/ 17 h 18"/>
                <a:gd name="T38" fmla="*/ 23 w 42"/>
                <a:gd name="T39" fmla="*/ 17 h 18"/>
                <a:gd name="T40" fmla="*/ 27 w 42"/>
                <a:gd name="T41" fmla="*/ 17 h 18"/>
                <a:gd name="T42" fmla="*/ 29 w 42"/>
                <a:gd name="T43" fmla="*/ 17 h 18"/>
                <a:gd name="T44" fmla="*/ 31 w 42"/>
                <a:gd name="T45" fmla="*/ 17 h 18"/>
                <a:gd name="T46" fmla="*/ 33 w 42"/>
                <a:gd name="T47" fmla="*/ 17 h 18"/>
                <a:gd name="T48" fmla="*/ 35 w 42"/>
                <a:gd name="T49" fmla="*/ 17 h 18"/>
                <a:gd name="T50" fmla="*/ 37 w 42"/>
                <a:gd name="T51" fmla="*/ 17 h 18"/>
                <a:gd name="T52" fmla="*/ 39 w 42"/>
                <a:gd name="T53" fmla="*/ 16 h 18"/>
                <a:gd name="T54" fmla="*/ 40 w 42"/>
                <a:gd name="T55" fmla="*/ 15 h 18"/>
                <a:gd name="T56" fmla="*/ 41 w 42"/>
                <a:gd name="T57" fmla="*/ 13 h 18"/>
                <a:gd name="T58" fmla="*/ 41 w 42"/>
                <a:gd name="T59" fmla="*/ 11 h 18"/>
                <a:gd name="T60" fmla="*/ 41 w 42"/>
                <a:gd name="T61" fmla="*/ 9 h 18"/>
                <a:gd name="T62" fmla="*/ 41 w 42"/>
                <a:gd name="T63" fmla="*/ 7 h 18"/>
                <a:gd name="T64" fmla="*/ 41 w 42"/>
                <a:gd name="T65" fmla="*/ 5 h 18"/>
                <a:gd name="T66" fmla="*/ 41 w 42"/>
                <a:gd name="T67" fmla="*/ 3 h 18"/>
                <a:gd name="T68" fmla="*/ 38 w 42"/>
                <a:gd name="T69" fmla="*/ 3 h 18"/>
                <a:gd name="T70" fmla="*/ 36 w 42"/>
                <a:gd name="T71" fmla="*/ 3 h 18"/>
                <a:gd name="T72" fmla="*/ 34 w 42"/>
                <a:gd name="T73" fmla="*/ 2 h 18"/>
                <a:gd name="T74" fmla="*/ 31 w 42"/>
                <a:gd name="T75" fmla="*/ 2 h 18"/>
                <a:gd name="T76" fmla="*/ 30 w 42"/>
                <a:gd name="T77" fmla="*/ 1 h 18"/>
                <a:gd name="T78" fmla="*/ 28 w 42"/>
                <a:gd name="T79" fmla="*/ 1 h 18"/>
                <a:gd name="T80" fmla="*/ 26 w 42"/>
                <a:gd name="T81" fmla="*/ 1 h 18"/>
                <a:gd name="T82" fmla="*/ 24 w 42"/>
                <a:gd name="T83" fmla="*/ 0 h 18"/>
                <a:gd name="T84" fmla="*/ 22 w 42"/>
                <a:gd name="T85" fmla="*/ 0 h 18"/>
                <a:gd name="T86" fmla="*/ 18 w 42"/>
                <a:gd name="T87" fmla="*/ 0 h 18"/>
                <a:gd name="T88" fmla="*/ 16 w 42"/>
                <a:gd name="T89" fmla="*/ 0 h 18"/>
                <a:gd name="T90" fmla="*/ 14 w 42"/>
                <a:gd name="T91" fmla="*/ 0 h 18"/>
                <a:gd name="T92" fmla="*/ 11 w 42"/>
                <a:gd name="T93" fmla="*/ 0 h 18"/>
                <a:gd name="T94" fmla="*/ 8 w 42"/>
                <a:gd name="T95" fmla="*/ 1 h 1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42" h="18">
                  <a:moveTo>
                    <a:pt x="7" y="1"/>
                  </a:moveTo>
                  <a:lnTo>
                    <a:pt x="6" y="1"/>
                  </a:lnTo>
                  <a:lnTo>
                    <a:pt x="5" y="1"/>
                  </a:lnTo>
                  <a:lnTo>
                    <a:pt x="4" y="1"/>
                  </a:lnTo>
                  <a:lnTo>
                    <a:pt x="3" y="1"/>
                  </a:lnTo>
                  <a:lnTo>
                    <a:pt x="2" y="1"/>
                  </a:lnTo>
                  <a:lnTo>
                    <a:pt x="2" y="2"/>
                  </a:lnTo>
                  <a:lnTo>
                    <a:pt x="1" y="2"/>
                  </a:lnTo>
                  <a:lnTo>
                    <a:pt x="1" y="3"/>
                  </a:lnTo>
                  <a:lnTo>
                    <a:pt x="0" y="4"/>
                  </a:lnTo>
                  <a:lnTo>
                    <a:pt x="0" y="5"/>
                  </a:lnTo>
                  <a:lnTo>
                    <a:pt x="0" y="6"/>
                  </a:lnTo>
                  <a:lnTo>
                    <a:pt x="0" y="7"/>
                  </a:lnTo>
                  <a:lnTo>
                    <a:pt x="0" y="8"/>
                  </a:lnTo>
                  <a:lnTo>
                    <a:pt x="1" y="8"/>
                  </a:lnTo>
                  <a:lnTo>
                    <a:pt x="1" y="9"/>
                  </a:lnTo>
                  <a:lnTo>
                    <a:pt x="2" y="9"/>
                  </a:lnTo>
                  <a:lnTo>
                    <a:pt x="2" y="10"/>
                  </a:lnTo>
                  <a:lnTo>
                    <a:pt x="3" y="11"/>
                  </a:lnTo>
                  <a:lnTo>
                    <a:pt x="4" y="11"/>
                  </a:lnTo>
                  <a:lnTo>
                    <a:pt x="4" y="12"/>
                  </a:lnTo>
                  <a:lnTo>
                    <a:pt x="5" y="13"/>
                  </a:lnTo>
                  <a:lnTo>
                    <a:pt x="6" y="13"/>
                  </a:lnTo>
                  <a:lnTo>
                    <a:pt x="7" y="14"/>
                  </a:lnTo>
                  <a:lnTo>
                    <a:pt x="8" y="15"/>
                  </a:lnTo>
                  <a:lnTo>
                    <a:pt x="9" y="15"/>
                  </a:lnTo>
                  <a:lnTo>
                    <a:pt x="10" y="15"/>
                  </a:lnTo>
                  <a:lnTo>
                    <a:pt x="10" y="16"/>
                  </a:lnTo>
                  <a:lnTo>
                    <a:pt x="11" y="16"/>
                  </a:lnTo>
                  <a:lnTo>
                    <a:pt x="12" y="16"/>
                  </a:lnTo>
                  <a:lnTo>
                    <a:pt x="13" y="16"/>
                  </a:lnTo>
                  <a:lnTo>
                    <a:pt x="14" y="17"/>
                  </a:lnTo>
                  <a:lnTo>
                    <a:pt x="15" y="17"/>
                  </a:lnTo>
                  <a:lnTo>
                    <a:pt x="16" y="17"/>
                  </a:lnTo>
                  <a:lnTo>
                    <a:pt x="17" y="17"/>
                  </a:lnTo>
                  <a:lnTo>
                    <a:pt x="18" y="17"/>
                  </a:lnTo>
                  <a:lnTo>
                    <a:pt x="19" y="17"/>
                  </a:lnTo>
                  <a:lnTo>
                    <a:pt x="21" y="17"/>
                  </a:lnTo>
                  <a:lnTo>
                    <a:pt x="22" y="17"/>
                  </a:lnTo>
                  <a:lnTo>
                    <a:pt x="23" y="17"/>
                  </a:lnTo>
                  <a:lnTo>
                    <a:pt x="25" y="17"/>
                  </a:lnTo>
                  <a:lnTo>
                    <a:pt x="27" y="17"/>
                  </a:lnTo>
                  <a:lnTo>
                    <a:pt x="28" y="17"/>
                  </a:lnTo>
                  <a:lnTo>
                    <a:pt x="29" y="17"/>
                  </a:lnTo>
                  <a:lnTo>
                    <a:pt x="30" y="17"/>
                  </a:lnTo>
                  <a:lnTo>
                    <a:pt x="31" y="17"/>
                  </a:lnTo>
                  <a:lnTo>
                    <a:pt x="32" y="17"/>
                  </a:lnTo>
                  <a:lnTo>
                    <a:pt x="33" y="17"/>
                  </a:lnTo>
                  <a:lnTo>
                    <a:pt x="34" y="17"/>
                  </a:lnTo>
                  <a:lnTo>
                    <a:pt x="35" y="17"/>
                  </a:lnTo>
                  <a:lnTo>
                    <a:pt x="36" y="17"/>
                  </a:lnTo>
                  <a:lnTo>
                    <a:pt x="37" y="17"/>
                  </a:lnTo>
                  <a:lnTo>
                    <a:pt x="38" y="16"/>
                  </a:lnTo>
                  <a:lnTo>
                    <a:pt x="39" y="16"/>
                  </a:lnTo>
                  <a:lnTo>
                    <a:pt x="39" y="15"/>
                  </a:lnTo>
                  <a:lnTo>
                    <a:pt x="40" y="15"/>
                  </a:lnTo>
                  <a:lnTo>
                    <a:pt x="41" y="14"/>
                  </a:lnTo>
                  <a:lnTo>
                    <a:pt x="41" y="13"/>
                  </a:lnTo>
                  <a:lnTo>
                    <a:pt x="41" y="12"/>
                  </a:lnTo>
                  <a:lnTo>
                    <a:pt x="41" y="11"/>
                  </a:lnTo>
                  <a:lnTo>
                    <a:pt x="41" y="10"/>
                  </a:lnTo>
                  <a:lnTo>
                    <a:pt x="41" y="9"/>
                  </a:lnTo>
                  <a:lnTo>
                    <a:pt x="41" y="8"/>
                  </a:lnTo>
                  <a:lnTo>
                    <a:pt x="41" y="7"/>
                  </a:lnTo>
                  <a:lnTo>
                    <a:pt x="41" y="6"/>
                  </a:lnTo>
                  <a:lnTo>
                    <a:pt x="41" y="5"/>
                  </a:lnTo>
                  <a:lnTo>
                    <a:pt x="41" y="4"/>
                  </a:lnTo>
                  <a:lnTo>
                    <a:pt x="41" y="3"/>
                  </a:lnTo>
                  <a:lnTo>
                    <a:pt x="39" y="3"/>
                  </a:lnTo>
                  <a:lnTo>
                    <a:pt x="38" y="3"/>
                  </a:lnTo>
                  <a:lnTo>
                    <a:pt x="37" y="3"/>
                  </a:lnTo>
                  <a:lnTo>
                    <a:pt x="36" y="3"/>
                  </a:lnTo>
                  <a:lnTo>
                    <a:pt x="35" y="3"/>
                  </a:lnTo>
                  <a:lnTo>
                    <a:pt x="34" y="2"/>
                  </a:lnTo>
                  <a:lnTo>
                    <a:pt x="33" y="2"/>
                  </a:lnTo>
                  <a:lnTo>
                    <a:pt x="31" y="2"/>
                  </a:lnTo>
                  <a:lnTo>
                    <a:pt x="31" y="1"/>
                  </a:lnTo>
                  <a:lnTo>
                    <a:pt x="30" y="1"/>
                  </a:lnTo>
                  <a:lnTo>
                    <a:pt x="29" y="1"/>
                  </a:lnTo>
                  <a:lnTo>
                    <a:pt x="28" y="1"/>
                  </a:lnTo>
                  <a:lnTo>
                    <a:pt x="27" y="1"/>
                  </a:lnTo>
                  <a:lnTo>
                    <a:pt x="26" y="1"/>
                  </a:lnTo>
                  <a:lnTo>
                    <a:pt x="25" y="1"/>
                  </a:lnTo>
                  <a:lnTo>
                    <a:pt x="24" y="0"/>
                  </a:lnTo>
                  <a:lnTo>
                    <a:pt x="23" y="0"/>
                  </a:lnTo>
                  <a:lnTo>
                    <a:pt x="22" y="0"/>
                  </a:lnTo>
                  <a:lnTo>
                    <a:pt x="21" y="0"/>
                  </a:lnTo>
                  <a:lnTo>
                    <a:pt x="18" y="0"/>
                  </a:lnTo>
                  <a:lnTo>
                    <a:pt x="17" y="0"/>
                  </a:lnTo>
                  <a:lnTo>
                    <a:pt x="16" y="0"/>
                  </a:lnTo>
                  <a:lnTo>
                    <a:pt x="15" y="0"/>
                  </a:lnTo>
                  <a:lnTo>
                    <a:pt x="14" y="0"/>
                  </a:lnTo>
                  <a:lnTo>
                    <a:pt x="12" y="0"/>
                  </a:lnTo>
                  <a:lnTo>
                    <a:pt x="11" y="0"/>
                  </a:lnTo>
                  <a:lnTo>
                    <a:pt x="10" y="0"/>
                  </a:lnTo>
                  <a:lnTo>
                    <a:pt x="8" y="1"/>
                  </a:lnTo>
                  <a:lnTo>
                    <a:pt x="7" y="1"/>
                  </a:lnTo>
                </a:path>
              </a:pathLst>
            </a:custGeom>
            <a:solidFill>
              <a:srgbClr val="AAAAA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6" name="Freeform 11"/>
            <p:cNvSpPr>
              <a:spLocks/>
            </p:cNvSpPr>
            <p:nvPr/>
          </p:nvSpPr>
          <p:spPr bwMode="auto">
            <a:xfrm>
              <a:off x="1416" y="1631"/>
              <a:ext cx="41" cy="23"/>
            </a:xfrm>
            <a:custGeom>
              <a:avLst/>
              <a:gdLst>
                <a:gd name="T0" fmla="*/ 5 w 41"/>
                <a:gd name="T1" fmla="*/ 6 h 23"/>
                <a:gd name="T2" fmla="*/ 4 w 41"/>
                <a:gd name="T3" fmla="*/ 7 h 23"/>
                <a:gd name="T4" fmla="*/ 3 w 41"/>
                <a:gd name="T5" fmla="*/ 8 h 23"/>
                <a:gd name="T6" fmla="*/ 2 w 41"/>
                <a:gd name="T7" fmla="*/ 9 h 23"/>
                <a:gd name="T8" fmla="*/ 1 w 41"/>
                <a:gd name="T9" fmla="*/ 10 h 23"/>
                <a:gd name="T10" fmla="*/ 1 w 41"/>
                <a:gd name="T11" fmla="*/ 11 h 23"/>
                <a:gd name="T12" fmla="*/ 2 w 41"/>
                <a:gd name="T13" fmla="*/ 12 h 23"/>
                <a:gd name="T14" fmla="*/ 3 w 41"/>
                <a:gd name="T15" fmla="*/ 13 h 23"/>
                <a:gd name="T16" fmla="*/ 5 w 41"/>
                <a:gd name="T17" fmla="*/ 14 h 23"/>
                <a:gd name="T18" fmla="*/ 6 w 41"/>
                <a:gd name="T19" fmla="*/ 15 h 23"/>
                <a:gd name="T20" fmla="*/ 8 w 41"/>
                <a:gd name="T21" fmla="*/ 15 h 23"/>
                <a:gd name="T22" fmla="*/ 10 w 41"/>
                <a:gd name="T23" fmla="*/ 16 h 23"/>
                <a:gd name="T24" fmla="*/ 12 w 41"/>
                <a:gd name="T25" fmla="*/ 17 h 23"/>
                <a:gd name="T26" fmla="*/ 14 w 41"/>
                <a:gd name="T27" fmla="*/ 18 h 23"/>
                <a:gd name="T28" fmla="*/ 15 w 41"/>
                <a:gd name="T29" fmla="*/ 19 h 23"/>
                <a:gd name="T30" fmla="*/ 16 w 41"/>
                <a:gd name="T31" fmla="*/ 20 h 23"/>
                <a:gd name="T32" fmla="*/ 18 w 41"/>
                <a:gd name="T33" fmla="*/ 20 h 23"/>
                <a:gd name="T34" fmla="*/ 19 w 41"/>
                <a:gd name="T35" fmla="*/ 21 h 23"/>
                <a:gd name="T36" fmla="*/ 21 w 41"/>
                <a:gd name="T37" fmla="*/ 21 h 23"/>
                <a:gd name="T38" fmla="*/ 23 w 41"/>
                <a:gd name="T39" fmla="*/ 22 h 23"/>
                <a:gd name="T40" fmla="*/ 24 w 41"/>
                <a:gd name="T41" fmla="*/ 21 h 23"/>
                <a:gd name="T42" fmla="*/ 26 w 41"/>
                <a:gd name="T43" fmla="*/ 21 h 23"/>
                <a:gd name="T44" fmla="*/ 28 w 41"/>
                <a:gd name="T45" fmla="*/ 21 h 23"/>
                <a:gd name="T46" fmla="*/ 29 w 41"/>
                <a:gd name="T47" fmla="*/ 19 h 23"/>
                <a:gd name="T48" fmla="*/ 30 w 41"/>
                <a:gd name="T49" fmla="*/ 18 h 23"/>
                <a:gd name="T50" fmla="*/ 31 w 41"/>
                <a:gd name="T51" fmla="*/ 17 h 23"/>
                <a:gd name="T52" fmla="*/ 33 w 41"/>
                <a:gd name="T53" fmla="*/ 17 h 23"/>
                <a:gd name="T54" fmla="*/ 34 w 41"/>
                <a:gd name="T55" fmla="*/ 16 h 23"/>
                <a:gd name="T56" fmla="*/ 36 w 41"/>
                <a:gd name="T57" fmla="*/ 16 h 23"/>
                <a:gd name="T58" fmla="*/ 37 w 41"/>
                <a:gd name="T59" fmla="*/ 15 h 23"/>
                <a:gd name="T60" fmla="*/ 38 w 41"/>
                <a:gd name="T61" fmla="*/ 14 h 23"/>
                <a:gd name="T62" fmla="*/ 40 w 41"/>
                <a:gd name="T63" fmla="*/ 12 h 23"/>
                <a:gd name="T64" fmla="*/ 40 w 41"/>
                <a:gd name="T65" fmla="*/ 10 h 23"/>
                <a:gd name="T66" fmla="*/ 39 w 41"/>
                <a:gd name="T67" fmla="*/ 9 h 23"/>
                <a:gd name="T68" fmla="*/ 39 w 41"/>
                <a:gd name="T69" fmla="*/ 7 h 23"/>
                <a:gd name="T70" fmla="*/ 39 w 41"/>
                <a:gd name="T71" fmla="*/ 5 h 23"/>
                <a:gd name="T72" fmla="*/ 39 w 41"/>
                <a:gd name="T73" fmla="*/ 3 h 23"/>
                <a:gd name="T74" fmla="*/ 36 w 41"/>
                <a:gd name="T75" fmla="*/ 2 h 23"/>
                <a:gd name="T76" fmla="*/ 35 w 41"/>
                <a:gd name="T77" fmla="*/ 1 h 23"/>
                <a:gd name="T78" fmla="*/ 33 w 41"/>
                <a:gd name="T79" fmla="*/ 0 h 23"/>
                <a:gd name="T80" fmla="*/ 31 w 41"/>
                <a:gd name="T81" fmla="*/ 0 h 23"/>
                <a:gd name="T82" fmla="*/ 28 w 41"/>
                <a:gd name="T83" fmla="*/ 0 h 23"/>
                <a:gd name="T84" fmla="*/ 24 w 41"/>
                <a:gd name="T85" fmla="*/ 0 h 23"/>
                <a:gd name="T86" fmla="*/ 21 w 41"/>
                <a:gd name="T87" fmla="*/ 0 h 23"/>
                <a:gd name="T88" fmla="*/ 19 w 41"/>
                <a:gd name="T89" fmla="*/ 1 h 23"/>
                <a:gd name="T90" fmla="*/ 17 w 41"/>
                <a:gd name="T91" fmla="*/ 2 h 23"/>
                <a:gd name="T92" fmla="*/ 14 w 41"/>
                <a:gd name="T93" fmla="*/ 2 h 23"/>
                <a:gd name="T94" fmla="*/ 12 w 41"/>
                <a:gd name="T95" fmla="*/ 3 h 23"/>
                <a:gd name="T96" fmla="*/ 10 w 41"/>
                <a:gd name="T97" fmla="*/ 4 h 23"/>
                <a:gd name="T98" fmla="*/ 7 w 41"/>
                <a:gd name="T99" fmla="*/ 5 h 2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1" h="23">
                  <a:moveTo>
                    <a:pt x="6" y="6"/>
                  </a:moveTo>
                  <a:lnTo>
                    <a:pt x="5" y="6"/>
                  </a:lnTo>
                  <a:lnTo>
                    <a:pt x="4" y="6"/>
                  </a:lnTo>
                  <a:lnTo>
                    <a:pt x="4" y="7"/>
                  </a:lnTo>
                  <a:lnTo>
                    <a:pt x="3" y="7"/>
                  </a:lnTo>
                  <a:lnTo>
                    <a:pt x="3" y="8"/>
                  </a:lnTo>
                  <a:lnTo>
                    <a:pt x="2" y="8"/>
                  </a:lnTo>
                  <a:lnTo>
                    <a:pt x="2" y="9"/>
                  </a:lnTo>
                  <a:lnTo>
                    <a:pt x="2" y="10"/>
                  </a:lnTo>
                  <a:lnTo>
                    <a:pt x="1" y="10"/>
                  </a:lnTo>
                  <a:lnTo>
                    <a:pt x="0" y="11"/>
                  </a:lnTo>
                  <a:lnTo>
                    <a:pt x="1" y="11"/>
                  </a:lnTo>
                  <a:lnTo>
                    <a:pt x="2" y="11"/>
                  </a:lnTo>
                  <a:lnTo>
                    <a:pt x="2" y="12"/>
                  </a:lnTo>
                  <a:lnTo>
                    <a:pt x="3" y="12"/>
                  </a:lnTo>
                  <a:lnTo>
                    <a:pt x="3" y="13"/>
                  </a:lnTo>
                  <a:lnTo>
                    <a:pt x="4" y="13"/>
                  </a:lnTo>
                  <a:lnTo>
                    <a:pt x="5" y="14"/>
                  </a:lnTo>
                  <a:lnTo>
                    <a:pt x="6" y="14"/>
                  </a:lnTo>
                  <a:lnTo>
                    <a:pt x="6" y="15"/>
                  </a:lnTo>
                  <a:lnTo>
                    <a:pt x="7" y="15"/>
                  </a:lnTo>
                  <a:lnTo>
                    <a:pt x="8" y="15"/>
                  </a:lnTo>
                  <a:lnTo>
                    <a:pt x="9" y="16"/>
                  </a:lnTo>
                  <a:lnTo>
                    <a:pt x="10" y="16"/>
                  </a:lnTo>
                  <a:lnTo>
                    <a:pt x="11" y="17"/>
                  </a:lnTo>
                  <a:lnTo>
                    <a:pt x="12" y="17"/>
                  </a:lnTo>
                  <a:lnTo>
                    <a:pt x="13" y="18"/>
                  </a:lnTo>
                  <a:lnTo>
                    <a:pt x="14" y="18"/>
                  </a:lnTo>
                  <a:lnTo>
                    <a:pt x="14" y="19"/>
                  </a:lnTo>
                  <a:lnTo>
                    <a:pt x="15" y="19"/>
                  </a:lnTo>
                  <a:lnTo>
                    <a:pt x="16" y="19"/>
                  </a:lnTo>
                  <a:lnTo>
                    <a:pt x="16" y="20"/>
                  </a:lnTo>
                  <a:lnTo>
                    <a:pt x="17" y="20"/>
                  </a:lnTo>
                  <a:lnTo>
                    <a:pt x="18" y="20"/>
                  </a:lnTo>
                  <a:lnTo>
                    <a:pt x="18" y="21"/>
                  </a:lnTo>
                  <a:lnTo>
                    <a:pt x="19" y="21"/>
                  </a:lnTo>
                  <a:lnTo>
                    <a:pt x="20" y="21"/>
                  </a:lnTo>
                  <a:lnTo>
                    <a:pt x="21" y="21"/>
                  </a:lnTo>
                  <a:lnTo>
                    <a:pt x="22" y="21"/>
                  </a:lnTo>
                  <a:lnTo>
                    <a:pt x="23" y="22"/>
                  </a:lnTo>
                  <a:lnTo>
                    <a:pt x="23" y="21"/>
                  </a:lnTo>
                  <a:lnTo>
                    <a:pt x="24" y="21"/>
                  </a:lnTo>
                  <a:lnTo>
                    <a:pt x="25" y="21"/>
                  </a:lnTo>
                  <a:lnTo>
                    <a:pt x="26" y="21"/>
                  </a:lnTo>
                  <a:lnTo>
                    <a:pt x="27" y="21"/>
                  </a:lnTo>
                  <a:lnTo>
                    <a:pt x="28" y="21"/>
                  </a:lnTo>
                  <a:lnTo>
                    <a:pt x="28" y="20"/>
                  </a:lnTo>
                  <a:lnTo>
                    <a:pt x="29" y="19"/>
                  </a:lnTo>
                  <a:lnTo>
                    <a:pt x="30" y="19"/>
                  </a:lnTo>
                  <a:lnTo>
                    <a:pt x="30" y="18"/>
                  </a:lnTo>
                  <a:lnTo>
                    <a:pt x="31" y="18"/>
                  </a:lnTo>
                  <a:lnTo>
                    <a:pt x="31" y="17"/>
                  </a:lnTo>
                  <a:lnTo>
                    <a:pt x="32" y="17"/>
                  </a:lnTo>
                  <a:lnTo>
                    <a:pt x="33" y="17"/>
                  </a:lnTo>
                  <a:lnTo>
                    <a:pt x="34" y="17"/>
                  </a:lnTo>
                  <a:lnTo>
                    <a:pt x="34" y="16"/>
                  </a:lnTo>
                  <a:lnTo>
                    <a:pt x="35" y="16"/>
                  </a:lnTo>
                  <a:lnTo>
                    <a:pt x="36" y="16"/>
                  </a:lnTo>
                  <a:lnTo>
                    <a:pt x="36" y="15"/>
                  </a:lnTo>
                  <a:lnTo>
                    <a:pt x="37" y="15"/>
                  </a:lnTo>
                  <a:lnTo>
                    <a:pt x="38" y="15"/>
                  </a:lnTo>
                  <a:lnTo>
                    <a:pt x="38" y="14"/>
                  </a:lnTo>
                  <a:lnTo>
                    <a:pt x="39" y="13"/>
                  </a:lnTo>
                  <a:lnTo>
                    <a:pt x="40" y="12"/>
                  </a:lnTo>
                  <a:lnTo>
                    <a:pt x="40" y="11"/>
                  </a:lnTo>
                  <a:lnTo>
                    <a:pt x="40" y="10"/>
                  </a:lnTo>
                  <a:lnTo>
                    <a:pt x="40" y="9"/>
                  </a:lnTo>
                  <a:lnTo>
                    <a:pt x="39" y="9"/>
                  </a:lnTo>
                  <a:lnTo>
                    <a:pt x="39" y="8"/>
                  </a:lnTo>
                  <a:lnTo>
                    <a:pt x="39" y="7"/>
                  </a:lnTo>
                  <a:lnTo>
                    <a:pt x="39" y="6"/>
                  </a:lnTo>
                  <a:lnTo>
                    <a:pt x="39" y="5"/>
                  </a:lnTo>
                  <a:lnTo>
                    <a:pt x="39" y="4"/>
                  </a:lnTo>
                  <a:lnTo>
                    <a:pt x="39" y="3"/>
                  </a:lnTo>
                  <a:lnTo>
                    <a:pt x="37" y="2"/>
                  </a:lnTo>
                  <a:lnTo>
                    <a:pt x="36" y="2"/>
                  </a:lnTo>
                  <a:lnTo>
                    <a:pt x="36" y="1"/>
                  </a:lnTo>
                  <a:lnTo>
                    <a:pt x="35" y="1"/>
                  </a:lnTo>
                  <a:lnTo>
                    <a:pt x="34" y="0"/>
                  </a:lnTo>
                  <a:lnTo>
                    <a:pt x="33" y="0"/>
                  </a:lnTo>
                  <a:lnTo>
                    <a:pt x="32" y="0"/>
                  </a:lnTo>
                  <a:lnTo>
                    <a:pt x="31" y="0"/>
                  </a:lnTo>
                  <a:lnTo>
                    <a:pt x="30" y="0"/>
                  </a:lnTo>
                  <a:lnTo>
                    <a:pt x="28" y="0"/>
                  </a:lnTo>
                  <a:lnTo>
                    <a:pt x="26" y="0"/>
                  </a:lnTo>
                  <a:lnTo>
                    <a:pt x="24" y="0"/>
                  </a:lnTo>
                  <a:lnTo>
                    <a:pt x="22" y="0"/>
                  </a:lnTo>
                  <a:lnTo>
                    <a:pt x="21" y="0"/>
                  </a:lnTo>
                  <a:lnTo>
                    <a:pt x="20" y="1"/>
                  </a:lnTo>
                  <a:lnTo>
                    <a:pt x="19" y="1"/>
                  </a:lnTo>
                  <a:lnTo>
                    <a:pt x="18" y="1"/>
                  </a:lnTo>
                  <a:lnTo>
                    <a:pt x="17" y="2"/>
                  </a:lnTo>
                  <a:lnTo>
                    <a:pt x="16" y="2"/>
                  </a:lnTo>
                  <a:lnTo>
                    <a:pt x="14" y="2"/>
                  </a:lnTo>
                  <a:lnTo>
                    <a:pt x="13" y="3"/>
                  </a:lnTo>
                  <a:lnTo>
                    <a:pt x="12" y="3"/>
                  </a:lnTo>
                  <a:lnTo>
                    <a:pt x="11" y="4"/>
                  </a:lnTo>
                  <a:lnTo>
                    <a:pt x="10" y="4"/>
                  </a:lnTo>
                  <a:lnTo>
                    <a:pt x="8" y="5"/>
                  </a:lnTo>
                  <a:lnTo>
                    <a:pt x="7" y="5"/>
                  </a:lnTo>
                  <a:lnTo>
                    <a:pt x="6" y="6"/>
                  </a:lnTo>
                </a:path>
              </a:pathLst>
            </a:custGeom>
            <a:solidFill>
              <a:srgbClr val="AAAAA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7" name="Freeform 12"/>
            <p:cNvSpPr>
              <a:spLocks/>
            </p:cNvSpPr>
            <p:nvPr/>
          </p:nvSpPr>
          <p:spPr bwMode="auto">
            <a:xfrm>
              <a:off x="1601" y="1517"/>
              <a:ext cx="43" cy="24"/>
            </a:xfrm>
            <a:custGeom>
              <a:avLst/>
              <a:gdLst>
                <a:gd name="T0" fmla="*/ 5 w 43"/>
                <a:gd name="T1" fmla="*/ 6 h 24"/>
                <a:gd name="T2" fmla="*/ 3 w 43"/>
                <a:gd name="T3" fmla="*/ 7 h 24"/>
                <a:gd name="T4" fmla="*/ 2 w 43"/>
                <a:gd name="T5" fmla="*/ 8 h 24"/>
                <a:gd name="T6" fmla="*/ 1 w 43"/>
                <a:gd name="T7" fmla="*/ 9 h 24"/>
                <a:gd name="T8" fmla="*/ 0 w 43"/>
                <a:gd name="T9" fmla="*/ 10 h 24"/>
                <a:gd name="T10" fmla="*/ 0 w 43"/>
                <a:gd name="T11" fmla="*/ 12 h 24"/>
                <a:gd name="T12" fmla="*/ 2 w 43"/>
                <a:gd name="T13" fmla="*/ 13 h 24"/>
                <a:gd name="T14" fmla="*/ 3 w 43"/>
                <a:gd name="T15" fmla="*/ 14 h 24"/>
                <a:gd name="T16" fmla="*/ 4 w 43"/>
                <a:gd name="T17" fmla="*/ 15 h 24"/>
                <a:gd name="T18" fmla="*/ 6 w 43"/>
                <a:gd name="T19" fmla="*/ 16 h 24"/>
                <a:gd name="T20" fmla="*/ 8 w 43"/>
                <a:gd name="T21" fmla="*/ 16 h 24"/>
                <a:gd name="T22" fmla="*/ 9 w 43"/>
                <a:gd name="T23" fmla="*/ 17 h 24"/>
                <a:gd name="T24" fmla="*/ 12 w 43"/>
                <a:gd name="T25" fmla="*/ 18 h 24"/>
                <a:gd name="T26" fmla="*/ 13 w 43"/>
                <a:gd name="T27" fmla="*/ 19 h 24"/>
                <a:gd name="T28" fmla="*/ 15 w 43"/>
                <a:gd name="T29" fmla="*/ 19 h 24"/>
                <a:gd name="T30" fmla="*/ 16 w 43"/>
                <a:gd name="T31" fmla="*/ 20 h 24"/>
                <a:gd name="T32" fmla="*/ 17 w 43"/>
                <a:gd name="T33" fmla="*/ 21 h 24"/>
                <a:gd name="T34" fmla="*/ 19 w 43"/>
                <a:gd name="T35" fmla="*/ 21 h 24"/>
                <a:gd name="T36" fmla="*/ 20 w 43"/>
                <a:gd name="T37" fmla="*/ 22 h 24"/>
                <a:gd name="T38" fmla="*/ 22 w 43"/>
                <a:gd name="T39" fmla="*/ 22 h 24"/>
                <a:gd name="T40" fmla="*/ 24 w 43"/>
                <a:gd name="T41" fmla="*/ 23 h 24"/>
                <a:gd name="T42" fmla="*/ 25 w 43"/>
                <a:gd name="T43" fmla="*/ 22 h 24"/>
                <a:gd name="T44" fmla="*/ 27 w 43"/>
                <a:gd name="T45" fmla="*/ 22 h 24"/>
                <a:gd name="T46" fmla="*/ 29 w 43"/>
                <a:gd name="T47" fmla="*/ 22 h 24"/>
                <a:gd name="T48" fmla="*/ 30 w 43"/>
                <a:gd name="T49" fmla="*/ 21 h 24"/>
                <a:gd name="T50" fmla="*/ 32 w 43"/>
                <a:gd name="T51" fmla="*/ 20 h 24"/>
                <a:gd name="T52" fmla="*/ 33 w 43"/>
                <a:gd name="T53" fmla="*/ 19 h 24"/>
                <a:gd name="T54" fmla="*/ 35 w 43"/>
                <a:gd name="T55" fmla="*/ 18 h 24"/>
                <a:gd name="T56" fmla="*/ 37 w 43"/>
                <a:gd name="T57" fmla="*/ 17 h 24"/>
                <a:gd name="T58" fmla="*/ 39 w 43"/>
                <a:gd name="T59" fmla="*/ 16 h 24"/>
                <a:gd name="T60" fmla="*/ 40 w 43"/>
                <a:gd name="T61" fmla="*/ 15 h 24"/>
                <a:gd name="T62" fmla="*/ 41 w 43"/>
                <a:gd name="T63" fmla="*/ 13 h 24"/>
                <a:gd name="T64" fmla="*/ 42 w 43"/>
                <a:gd name="T65" fmla="*/ 12 h 24"/>
                <a:gd name="T66" fmla="*/ 42 w 43"/>
                <a:gd name="T67" fmla="*/ 10 h 24"/>
                <a:gd name="T68" fmla="*/ 41 w 43"/>
                <a:gd name="T69" fmla="*/ 8 h 24"/>
                <a:gd name="T70" fmla="*/ 41 w 43"/>
                <a:gd name="T71" fmla="*/ 6 h 24"/>
                <a:gd name="T72" fmla="*/ 41 w 43"/>
                <a:gd name="T73" fmla="*/ 4 h 24"/>
                <a:gd name="T74" fmla="*/ 38 w 43"/>
                <a:gd name="T75" fmla="*/ 2 h 24"/>
                <a:gd name="T76" fmla="*/ 37 w 43"/>
                <a:gd name="T77" fmla="*/ 1 h 24"/>
                <a:gd name="T78" fmla="*/ 35 w 43"/>
                <a:gd name="T79" fmla="*/ 0 h 24"/>
                <a:gd name="T80" fmla="*/ 33 w 43"/>
                <a:gd name="T81" fmla="*/ 0 h 24"/>
                <a:gd name="T82" fmla="*/ 29 w 43"/>
                <a:gd name="T83" fmla="*/ 0 h 24"/>
                <a:gd name="T84" fmla="*/ 25 w 43"/>
                <a:gd name="T85" fmla="*/ 0 h 24"/>
                <a:gd name="T86" fmla="*/ 22 w 43"/>
                <a:gd name="T87" fmla="*/ 0 h 24"/>
                <a:gd name="T88" fmla="*/ 20 w 43"/>
                <a:gd name="T89" fmla="*/ 1 h 24"/>
                <a:gd name="T90" fmla="*/ 18 w 43"/>
                <a:gd name="T91" fmla="*/ 2 h 24"/>
                <a:gd name="T92" fmla="*/ 15 w 43"/>
                <a:gd name="T93" fmla="*/ 3 h 24"/>
                <a:gd name="T94" fmla="*/ 13 w 43"/>
                <a:gd name="T95" fmla="*/ 4 h 24"/>
                <a:gd name="T96" fmla="*/ 11 w 43"/>
                <a:gd name="T97" fmla="*/ 4 h 24"/>
                <a:gd name="T98" fmla="*/ 7 w 43"/>
                <a:gd name="T99" fmla="*/ 6 h 2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3" h="24">
                  <a:moveTo>
                    <a:pt x="6" y="6"/>
                  </a:moveTo>
                  <a:lnTo>
                    <a:pt x="5" y="6"/>
                  </a:lnTo>
                  <a:lnTo>
                    <a:pt x="4" y="7"/>
                  </a:lnTo>
                  <a:lnTo>
                    <a:pt x="3" y="7"/>
                  </a:lnTo>
                  <a:lnTo>
                    <a:pt x="3" y="8"/>
                  </a:lnTo>
                  <a:lnTo>
                    <a:pt x="2" y="8"/>
                  </a:lnTo>
                  <a:lnTo>
                    <a:pt x="2" y="9"/>
                  </a:lnTo>
                  <a:lnTo>
                    <a:pt x="1" y="9"/>
                  </a:lnTo>
                  <a:lnTo>
                    <a:pt x="1" y="10"/>
                  </a:lnTo>
                  <a:lnTo>
                    <a:pt x="0" y="10"/>
                  </a:lnTo>
                  <a:lnTo>
                    <a:pt x="0" y="11"/>
                  </a:lnTo>
                  <a:lnTo>
                    <a:pt x="0" y="12"/>
                  </a:lnTo>
                  <a:lnTo>
                    <a:pt x="1" y="12"/>
                  </a:lnTo>
                  <a:lnTo>
                    <a:pt x="2" y="13"/>
                  </a:lnTo>
                  <a:lnTo>
                    <a:pt x="2" y="14"/>
                  </a:lnTo>
                  <a:lnTo>
                    <a:pt x="3" y="14"/>
                  </a:lnTo>
                  <a:lnTo>
                    <a:pt x="4" y="14"/>
                  </a:lnTo>
                  <a:lnTo>
                    <a:pt x="4" y="15"/>
                  </a:lnTo>
                  <a:lnTo>
                    <a:pt x="5" y="15"/>
                  </a:lnTo>
                  <a:lnTo>
                    <a:pt x="6" y="16"/>
                  </a:lnTo>
                  <a:lnTo>
                    <a:pt x="7" y="16"/>
                  </a:lnTo>
                  <a:lnTo>
                    <a:pt x="8" y="16"/>
                  </a:lnTo>
                  <a:lnTo>
                    <a:pt x="8" y="17"/>
                  </a:lnTo>
                  <a:lnTo>
                    <a:pt x="9" y="17"/>
                  </a:lnTo>
                  <a:lnTo>
                    <a:pt x="11" y="18"/>
                  </a:lnTo>
                  <a:lnTo>
                    <a:pt x="12" y="18"/>
                  </a:lnTo>
                  <a:lnTo>
                    <a:pt x="13" y="18"/>
                  </a:lnTo>
                  <a:lnTo>
                    <a:pt x="13" y="19"/>
                  </a:lnTo>
                  <a:lnTo>
                    <a:pt x="14" y="19"/>
                  </a:lnTo>
                  <a:lnTo>
                    <a:pt x="15" y="19"/>
                  </a:lnTo>
                  <a:lnTo>
                    <a:pt x="15" y="20"/>
                  </a:lnTo>
                  <a:lnTo>
                    <a:pt x="16" y="20"/>
                  </a:lnTo>
                  <a:lnTo>
                    <a:pt x="17" y="20"/>
                  </a:lnTo>
                  <a:lnTo>
                    <a:pt x="17" y="21"/>
                  </a:lnTo>
                  <a:lnTo>
                    <a:pt x="18" y="21"/>
                  </a:lnTo>
                  <a:lnTo>
                    <a:pt x="19" y="21"/>
                  </a:lnTo>
                  <a:lnTo>
                    <a:pt x="19" y="22"/>
                  </a:lnTo>
                  <a:lnTo>
                    <a:pt x="20" y="22"/>
                  </a:lnTo>
                  <a:lnTo>
                    <a:pt x="21" y="22"/>
                  </a:lnTo>
                  <a:lnTo>
                    <a:pt x="22" y="22"/>
                  </a:lnTo>
                  <a:lnTo>
                    <a:pt x="23" y="22"/>
                  </a:lnTo>
                  <a:lnTo>
                    <a:pt x="24" y="23"/>
                  </a:lnTo>
                  <a:lnTo>
                    <a:pt x="24" y="22"/>
                  </a:lnTo>
                  <a:lnTo>
                    <a:pt x="25" y="22"/>
                  </a:lnTo>
                  <a:lnTo>
                    <a:pt x="26" y="22"/>
                  </a:lnTo>
                  <a:lnTo>
                    <a:pt x="27" y="22"/>
                  </a:lnTo>
                  <a:lnTo>
                    <a:pt x="28" y="22"/>
                  </a:lnTo>
                  <a:lnTo>
                    <a:pt x="29" y="22"/>
                  </a:lnTo>
                  <a:lnTo>
                    <a:pt x="29" y="21"/>
                  </a:lnTo>
                  <a:lnTo>
                    <a:pt x="30" y="21"/>
                  </a:lnTo>
                  <a:lnTo>
                    <a:pt x="30" y="20"/>
                  </a:lnTo>
                  <a:lnTo>
                    <a:pt x="32" y="20"/>
                  </a:lnTo>
                  <a:lnTo>
                    <a:pt x="32" y="19"/>
                  </a:lnTo>
                  <a:lnTo>
                    <a:pt x="33" y="19"/>
                  </a:lnTo>
                  <a:lnTo>
                    <a:pt x="34" y="18"/>
                  </a:lnTo>
                  <a:lnTo>
                    <a:pt x="35" y="18"/>
                  </a:lnTo>
                  <a:lnTo>
                    <a:pt x="36" y="18"/>
                  </a:lnTo>
                  <a:lnTo>
                    <a:pt x="37" y="17"/>
                  </a:lnTo>
                  <a:lnTo>
                    <a:pt x="38" y="17"/>
                  </a:lnTo>
                  <a:lnTo>
                    <a:pt x="39" y="16"/>
                  </a:lnTo>
                  <a:lnTo>
                    <a:pt x="40" y="16"/>
                  </a:lnTo>
                  <a:lnTo>
                    <a:pt x="40" y="15"/>
                  </a:lnTo>
                  <a:lnTo>
                    <a:pt x="41" y="14"/>
                  </a:lnTo>
                  <a:lnTo>
                    <a:pt x="41" y="13"/>
                  </a:lnTo>
                  <a:lnTo>
                    <a:pt x="42" y="13"/>
                  </a:lnTo>
                  <a:lnTo>
                    <a:pt x="42" y="12"/>
                  </a:lnTo>
                  <a:lnTo>
                    <a:pt x="42" y="11"/>
                  </a:lnTo>
                  <a:lnTo>
                    <a:pt x="42" y="10"/>
                  </a:lnTo>
                  <a:lnTo>
                    <a:pt x="41" y="9"/>
                  </a:lnTo>
                  <a:lnTo>
                    <a:pt x="41" y="8"/>
                  </a:lnTo>
                  <a:lnTo>
                    <a:pt x="41" y="7"/>
                  </a:lnTo>
                  <a:lnTo>
                    <a:pt x="41" y="6"/>
                  </a:lnTo>
                  <a:lnTo>
                    <a:pt x="41" y="5"/>
                  </a:lnTo>
                  <a:lnTo>
                    <a:pt x="41" y="4"/>
                  </a:lnTo>
                  <a:lnTo>
                    <a:pt x="39" y="2"/>
                  </a:lnTo>
                  <a:lnTo>
                    <a:pt x="38" y="2"/>
                  </a:lnTo>
                  <a:lnTo>
                    <a:pt x="38" y="1"/>
                  </a:lnTo>
                  <a:lnTo>
                    <a:pt x="37" y="1"/>
                  </a:lnTo>
                  <a:lnTo>
                    <a:pt x="36" y="1"/>
                  </a:lnTo>
                  <a:lnTo>
                    <a:pt x="35" y="0"/>
                  </a:lnTo>
                  <a:lnTo>
                    <a:pt x="34" y="0"/>
                  </a:lnTo>
                  <a:lnTo>
                    <a:pt x="33" y="0"/>
                  </a:lnTo>
                  <a:lnTo>
                    <a:pt x="32" y="0"/>
                  </a:lnTo>
                  <a:lnTo>
                    <a:pt x="29" y="0"/>
                  </a:lnTo>
                  <a:lnTo>
                    <a:pt x="27" y="0"/>
                  </a:lnTo>
                  <a:lnTo>
                    <a:pt x="25" y="0"/>
                  </a:lnTo>
                  <a:lnTo>
                    <a:pt x="23" y="0"/>
                  </a:lnTo>
                  <a:lnTo>
                    <a:pt x="22" y="0"/>
                  </a:lnTo>
                  <a:lnTo>
                    <a:pt x="21" y="1"/>
                  </a:lnTo>
                  <a:lnTo>
                    <a:pt x="20" y="1"/>
                  </a:lnTo>
                  <a:lnTo>
                    <a:pt x="19" y="2"/>
                  </a:lnTo>
                  <a:lnTo>
                    <a:pt x="18" y="2"/>
                  </a:lnTo>
                  <a:lnTo>
                    <a:pt x="17" y="2"/>
                  </a:lnTo>
                  <a:lnTo>
                    <a:pt x="15" y="3"/>
                  </a:lnTo>
                  <a:lnTo>
                    <a:pt x="14" y="3"/>
                  </a:lnTo>
                  <a:lnTo>
                    <a:pt x="13" y="4"/>
                  </a:lnTo>
                  <a:lnTo>
                    <a:pt x="12" y="4"/>
                  </a:lnTo>
                  <a:lnTo>
                    <a:pt x="11" y="4"/>
                  </a:lnTo>
                  <a:lnTo>
                    <a:pt x="8" y="5"/>
                  </a:lnTo>
                  <a:lnTo>
                    <a:pt x="7" y="6"/>
                  </a:lnTo>
                  <a:lnTo>
                    <a:pt x="6" y="6"/>
                  </a:lnTo>
                </a:path>
              </a:pathLst>
            </a:custGeom>
            <a:solidFill>
              <a:srgbClr val="AAAAA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8" name="Freeform 13"/>
            <p:cNvSpPr>
              <a:spLocks/>
            </p:cNvSpPr>
            <p:nvPr/>
          </p:nvSpPr>
          <p:spPr bwMode="auto">
            <a:xfrm>
              <a:off x="1828" y="1658"/>
              <a:ext cx="41" cy="25"/>
            </a:xfrm>
            <a:custGeom>
              <a:avLst/>
              <a:gdLst>
                <a:gd name="T0" fmla="*/ 6 w 41"/>
                <a:gd name="T1" fmla="*/ 7 h 25"/>
                <a:gd name="T2" fmla="*/ 5 w 41"/>
                <a:gd name="T3" fmla="*/ 8 h 25"/>
                <a:gd name="T4" fmla="*/ 4 w 41"/>
                <a:gd name="T5" fmla="*/ 9 h 25"/>
                <a:gd name="T6" fmla="*/ 3 w 41"/>
                <a:gd name="T7" fmla="*/ 10 h 25"/>
                <a:gd name="T8" fmla="*/ 2 w 41"/>
                <a:gd name="T9" fmla="*/ 11 h 25"/>
                <a:gd name="T10" fmla="*/ 1 w 41"/>
                <a:gd name="T11" fmla="*/ 12 h 25"/>
                <a:gd name="T12" fmla="*/ 0 w 41"/>
                <a:gd name="T13" fmla="*/ 13 h 25"/>
                <a:gd name="T14" fmla="*/ 2 w 41"/>
                <a:gd name="T15" fmla="*/ 13 h 25"/>
                <a:gd name="T16" fmla="*/ 3 w 41"/>
                <a:gd name="T17" fmla="*/ 14 h 25"/>
                <a:gd name="T18" fmla="*/ 4 w 41"/>
                <a:gd name="T19" fmla="*/ 15 h 25"/>
                <a:gd name="T20" fmla="*/ 5 w 41"/>
                <a:gd name="T21" fmla="*/ 16 h 25"/>
                <a:gd name="T22" fmla="*/ 7 w 41"/>
                <a:gd name="T23" fmla="*/ 16 h 25"/>
                <a:gd name="T24" fmla="*/ 8 w 41"/>
                <a:gd name="T25" fmla="*/ 17 h 25"/>
                <a:gd name="T26" fmla="*/ 9 w 41"/>
                <a:gd name="T27" fmla="*/ 18 h 25"/>
                <a:gd name="T28" fmla="*/ 11 w 41"/>
                <a:gd name="T29" fmla="*/ 18 h 25"/>
                <a:gd name="T30" fmla="*/ 13 w 41"/>
                <a:gd name="T31" fmla="*/ 20 h 25"/>
                <a:gd name="T32" fmla="*/ 15 w 41"/>
                <a:gd name="T33" fmla="*/ 20 h 25"/>
                <a:gd name="T34" fmla="*/ 16 w 41"/>
                <a:gd name="T35" fmla="*/ 21 h 25"/>
                <a:gd name="T36" fmla="*/ 17 w 41"/>
                <a:gd name="T37" fmla="*/ 22 h 25"/>
                <a:gd name="T38" fmla="*/ 19 w 41"/>
                <a:gd name="T39" fmla="*/ 23 h 25"/>
                <a:gd name="T40" fmla="*/ 21 w 41"/>
                <a:gd name="T41" fmla="*/ 23 h 25"/>
                <a:gd name="T42" fmla="*/ 22 w 41"/>
                <a:gd name="T43" fmla="*/ 24 h 25"/>
                <a:gd name="T44" fmla="*/ 24 w 41"/>
                <a:gd name="T45" fmla="*/ 24 h 25"/>
                <a:gd name="T46" fmla="*/ 26 w 41"/>
                <a:gd name="T47" fmla="*/ 24 h 25"/>
                <a:gd name="T48" fmla="*/ 28 w 41"/>
                <a:gd name="T49" fmla="*/ 24 h 25"/>
                <a:gd name="T50" fmla="*/ 29 w 41"/>
                <a:gd name="T51" fmla="*/ 23 h 25"/>
                <a:gd name="T52" fmla="*/ 30 w 41"/>
                <a:gd name="T53" fmla="*/ 22 h 25"/>
                <a:gd name="T54" fmla="*/ 31 w 41"/>
                <a:gd name="T55" fmla="*/ 21 h 25"/>
                <a:gd name="T56" fmla="*/ 32 w 41"/>
                <a:gd name="T57" fmla="*/ 20 h 25"/>
                <a:gd name="T58" fmla="*/ 33 w 41"/>
                <a:gd name="T59" fmla="*/ 19 h 25"/>
                <a:gd name="T60" fmla="*/ 34 w 41"/>
                <a:gd name="T61" fmla="*/ 18 h 25"/>
                <a:gd name="T62" fmla="*/ 36 w 41"/>
                <a:gd name="T63" fmla="*/ 18 h 25"/>
                <a:gd name="T64" fmla="*/ 38 w 41"/>
                <a:gd name="T65" fmla="*/ 18 h 25"/>
                <a:gd name="T66" fmla="*/ 39 w 41"/>
                <a:gd name="T67" fmla="*/ 17 h 25"/>
                <a:gd name="T68" fmla="*/ 40 w 41"/>
                <a:gd name="T69" fmla="*/ 16 h 25"/>
                <a:gd name="T70" fmla="*/ 40 w 41"/>
                <a:gd name="T71" fmla="*/ 14 h 25"/>
                <a:gd name="T72" fmla="*/ 40 w 41"/>
                <a:gd name="T73" fmla="*/ 12 h 25"/>
                <a:gd name="T74" fmla="*/ 40 w 41"/>
                <a:gd name="T75" fmla="*/ 10 h 25"/>
                <a:gd name="T76" fmla="*/ 40 w 41"/>
                <a:gd name="T77" fmla="*/ 8 h 25"/>
                <a:gd name="T78" fmla="*/ 40 w 41"/>
                <a:gd name="T79" fmla="*/ 6 h 25"/>
                <a:gd name="T80" fmla="*/ 38 w 41"/>
                <a:gd name="T81" fmla="*/ 3 h 25"/>
                <a:gd name="T82" fmla="*/ 36 w 41"/>
                <a:gd name="T83" fmla="*/ 2 h 25"/>
                <a:gd name="T84" fmla="*/ 34 w 41"/>
                <a:gd name="T85" fmla="*/ 1 h 25"/>
                <a:gd name="T86" fmla="*/ 32 w 41"/>
                <a:gd name="T87" fmla="*/ 1 h 25"/>
                <a:gd name="T88" fmla="*/ 30 w 41"/>
                <a:gd name="T89" fmla="*/ 1 h 25"/>
                <a:gd name="T90" fmla="*/ 28 w 41"/>
                <a:gd name="T91" fmla="*/ 0 h 25"/>
                <a:gd name="T92" fmla="*/ 26 w 41"/>
                <a:gd name="T93" fmla="*/ 1 h 25"/>
                <a:gd name="T94" fmla="*/ 24 w 41"/>
                <a:gd name="T95" fmla="*/ 1 h 25"/>
                <a:gd name="T96" fmla="*/ 22 w 41"/>
                <a:gd name="T97" fmla="*/ 1 h 25"/>
                <a:gd name="T98" fmla="*/ 20 w 41"/>
                <a:gd name="T99" fmla="*/ 2 h 25"/>
                <a:gd name="T100" fmla="*/ 18 w 41"/>
                <a:gd name="T101" fmla="*/ 3 h 25"/>
                <a:gd name="T102" fmla="*/ 15 w 41"/>
                <a:gd name="T103" fmla="*/ 4 h 25"/>
                <a:gd name="T104" fmla="*/ 13 w 41"/>
                <a:gd name="T105" fmla="*/ 4 h 25"/>
                <a:gd name="T106" fmla="*/ 10 w 41"/>
                <a:gd name="T107" fmla="*/ 5 h 25"/>
                <a:gd name="T108" fmla="*/ 8 w 41"/>
                <a:gd name="T109" fmla="*/ 6 h 2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1" h="25">
                  <a:moveTo>
                    <a:pt x="7" y="7"/>
                  </a:moveTo>
                  <a:lnTo>
                    <a:pt x="6" y="7"/>
                  </a:lnTo>
                  <a:lnTo>
                    <a:pt x="6" y="8"/>
                  </a:lnTo>
                  <a:lnTo>
                    <a:pt x="5" y="8"/>
                  </a:lnTo>
                  <a:lnTo>
                    <a:pt x="4" y="8"/>
                  </a:lnTo>
                  <a:lnTo>
                    <a:pt x="4" y="9"/>
                  </a:lnTo>
                  <a:lnTo>
                    <a:pt x="3" y="9"/>
                  </a:lnTo>
                  <a:lnTo>
                    <a:pt x="3" y="10"/>
                  </a:lnTo>
                  <a:lnTo>
                    <a:pt x="2" y="10"/>
                  </a:lnTo>
                  <a:lnTo>
                    <a:pt x="2" y="11"/>
                  </a:lnTo>
                  <a:lnTo>
                    <a:pt x="1" y="11"/>
                  </a:lnTo>
                  <a:lnTo>
                    <a:pt x="1" y="12"/>
                  </a:lnTo>
                  <a:lnTo>
                    <a:pt x="0" y="12"/>
                  </a:lnTo>
                  <a:lnTo>
                    <a:pt x="0" y="13"/>
                  </a:lnTo>
                  <a:lnTo>
                    <a:pt x="1" y="13"/>
                  </a:lnTo>
                  <a:lnTo>
                    <a:pt x="2" y="13"/>
                  </a:lnTo>
                  <a:lnTo>
                    <a:pt x="2" y="14"/>
                  </a:lnTo>
                  <a:lnTo>
                    <a:pt x="3" y="14"/>
                  </a:lnTo>
                  <a:lnTo>
                    <a:pt x="4" y="14"/>
                  </a:lnTo>
                  <a:lnTo>
                    <a:pt x="4" y="15"/>
                  </a:lnTo>
                  <a:lnTo>
                    <a:pt x="5" y="15"/>
                  </a:lnTo>
                  <a:lnTo>
                    <a:pt x="5" y="16"/>
                  </a:lnTo>
                  <a:lnTo>
                    <a:pt x="6" y="16"/>
                  </a:lnTo>
                  <a:lnTo>
                    <a:pt x="7" y="16"/>
                  </a:lnTo>
                  <a:lnTo>
                    <a:pt x="7" y="17"/>
                  </a:lnTo>
                  <a:lnTo>
                    <a:pt x="8" y="17"/>
                  </a:lnTo>
                  <a:lnTo>
                    <a:pt x="8" y="18"/>
                  </a:lnTo>
                  <a:lnTo>
                    <a:pt x="9" y="18"/>
                  </a:lnTo>
                  <a:lnTo>
                    <a:pt x="10" y="18"/>
                  </a:lnTo>
                  <a:lnTo>
                    <a:pt x="11" y="18"/>
                  </a:lnTo>
                  <a:lnTo>
                    <a:pt x="12" y="19"/>
                  </a:lnTo>
                  <a:lnTo>
                    <a:pt x="13" y="20"/>
                  </a:lnTo>
                  <a:lnTo>
                    <a:pt x="14" y="20"/>
                  </a:lnTo>
                  <a:lnTo>
                    <a:pt x="15" y="20"/>
                  </a:lnTo>
                  <a:lnTo>
                    <a:pt x="15" y="21"/>
                  </a:lnTo>
                  <a:lnTo>
                    <a:pt x="16" y="21"/>
                  </a:lnTo>
                  <a:lnTo>
                    <a:pt x="16" y="22"/>
                  </a:lnTo>
                  <a:lnTo>
                    <a:pt x="17" y="22"/>
                  </a:lnTo>
                  <a:lnTo>
                    <a:pt x="18" y="22"/>
                  </a:lnTo>
                  <a:lnTo>
                    <a:pt x="19" y="23"/>
                  </a:lnTo>
                  <a:lnTo>
                    <a:pt x="20" y="23"/>
                  </a:lnTo>
                  <a:lnTo>
                    <a:pt x="21" y="23"/>
                  </a:lnTo>
                  <a:lnTo>
                    <a:pt x="21" y="24"/>
                  </a:lnTo>
                  <a:lnTo>
                    <a:pt x="22" y="24"/>
                  </a:lnTo>
                  <a:lnTo>
                    <a:pt x="23" y="24"/>
                  </a:lnTo>
                  <a:lnTo>
                    <a:pt x="24" y="24"/>
                  </a:lnTo>
                  <a:lnTo>
                    <a:pt x="25" y="24"/>
                  </a:lnTo>
                  <a:lnTo>
                    <a:pt x="26" y="24"/>
                  </a:lnTo>
                  <a:lnTo>
                    <a:pt x="27" y="24"/>
                  </a:lnTo>
                  <a:lnTo>
                    <a:pt x="28" y="24"/>
                  </a:lnTo>
                  <a:lnTo>
                    <a:pt x="28" y="23"/>
                  </a:lnTo>
                  <a:lnTo>
                    <a:pt x="29" y="23"/>
                  </a:lnTo>
                  <a:lnTo>
                    <a:pt x="29" y="22"/>
                  </a:lnTo>
                  <a:lnTo>
                    <a:pt x="30" y="22"/>
                  </a:lnTo>
                  <a:lnTo>
                    <a:pt x="30" y="21"/>
                  </a:lnTo>
                  <a:lnTo>
                    <a:pt x="31" y="21"/>
                  </a:lnTo>
                  <a:lnTo>
                    <a:pt x="31" y="20"/>
                  </a:lnTo>
                  <a:lnTo>
                    <a:pt x="32" y="20"/>
                  </a:lnTo>
                  <a:lnTo>
                    <a:pt x="32" y="19"/>
                  </a:lnTo>
                  <a:lnTo>
                    <a:pt x="33" y="19"/>
                  </a:lnTo>
                  <a:lnTo>
                    <a:pt x="34" y="19"/>
                  </a:lnTo>
                  <a:lnTo>
                    <a:pt x="34" y="18"/>
                  </a:lnTo>
                  <a:lnTo>
                    <a:pt x="35" y="18"/>
                  </a:lnTo>
                  <a:lnTo>
                    <a:pt x="36" y="18"/>
                  </a:lnTo>
                  <a:lnTo>
                    <a:pt x="37" y="18"/>
                  </a:lnTo>
                  <a:lnTo>
                    <a:pt x="38" y="18"/>
                  </a:lnTo>
                  <a:lnTo>
                    <a:pt x="38" y="17"/>
                  </a:lnTo>
                  <a:lnTo>
                    <a:pt x="39" y="17"/>
                  </a:lnTo>
                  <a:lnTo>
                    <a:pt x="39" y="16"/>
                  </a:lnTo>
                  <a:lnTo>
                    <a:pt x="40" y="16"/>
                  </a:lnTo>
                  <a:lnTo>
                    <a:pt x="40" y="15"/>
                  </a:lnTo>
                  <a:lnTo>
                    <a:pt x="40" y="14"/>
                  </a:lnTo>
                  <a:lnTo>
                    <a:pt x="40" y="13"/>
                  </a:lnTo>
                  <a:lnTo>
                    <a:pt x="40" y="12"/>
                  </a:lnTo>
                  <a:lnTo>
                    <a:pt x="40" y="11"/>
                  </a:lnTo>
                  <a:lnTo>
                    <a:pt x="40" y="10"/>
                  </a:lnTo>
                  <a:lnTo>
                    <a:pt x="40" y="9"/>
                  </a:lnTo>
                  <a:lnTo>
                    <a:pt x="40" y="8"/>
                  </a:lnTo>
                  <a:lnTo>
                    <a:pt x="40" y="7"/>
                  </a:lnTo>
                  <a:lnTo>
                    <a:pt x="40" y="6"/>
                  </a:lnTo>
                  <a:lnTo>
                    <a:pt x="40" y="5"/>
                  </a:lnTo>
                  <a:lnTo>
                    <a:pt x="38" y="3"/>
                  </a:lnTo>
                  <a:lnTo>
                    <a:pt x="37" y="3"/>
                  </a:lnTo>
                  <a:lnTo>
                    <a:pt x="36" y="2"/>
                  </a:lnTo>
                  <a:lnTo>
                    <a:pt x="35" y="2"/>
                  </a:lnTo>
                  <a:lnTo>
                    <a:pt x="34" y="1"/>
                  </a:lnTo>
                  <a:lnTo>
                    <a:pt x="33" y="1"/>
                  </a:lnTo>
                  <a:lnTo>
                    <a:pt x="32" y="1"/>
                  </a:lnTo>
                  <a:lnTo>
                    <a:pt x="31" y="1"/>
                  </a:lnTo>
                  <a:lnTo>
                    <a:pt x="30" y="1"/>
                  </a:lnTo>
                  <a:lnTo>
                    <a:pt x="29" y="0"/>
                  </a:lnTo>
                  <a:lnTo>
                    <a:pt x="28" y="0"/>
                  </a:lnTo>
                  <a:lnTo>
                    <a:pt x="27" y="1"/>
                  </a:lnTo>
                  <a:lnTo>
                    <a:pt x="26" y="1"/>
                  </a:lnTo>
                  <a:lnTo>
                    <a:pt x="25" y="1"/>
                  </a:lnTo>
                  <a:lnTo>
                    <a:pt x="24" y="1"/>
                  </a:lnTo>
                  <a:lnTo>
                    <a:pt x="23" y="1"/>
                  </a:lnTo>
                  <a:lnTo>
                    <a:pt x="22" y="1"/>
                  </a:lnTo>
                  <a:lnTo>
                    <a:pt x="21" y="2"/>
                  </a:lnTo>
                  <a:lnTo>
                    <a:pt x="20" y="2"/>
                  </a:lnTo>
                  <a:lnTo>
                    <a:pt x="19" y="2"/>
                  </a:lnTo>
                  <a:lnTo>
                    <a:pt x="18" y="3"/>
                  </a:lnTo>
                  <a:lnTo>
                    <a:pt x="16" y="3"/>
                  </a:lnTo>
                  <a:lnTo>
                    <a:pt x="15" y="4"/>
                  </a:lnTo>
                  <a:lnTo>
                    <a:pt x="14" y="4"/>
                  </a:lnTo>
                  <a:lnTo>
                    <a:pt x="13" y="4"/>
                  </a:lnTo>
                  <a:lnTo>
                    <a:pt x="12" y="5"/>
                  </a:lnTo>
                  <a:lnTo>
                    <a:pt x="10" y="5"/>
                  </a:lnTo>
                  <a:lnTo>
                    <a:pt x="9" y="6"/>
                  </a:lnTo>
                  <a:lnTo>
                    <a:pt x="8" y="6"/>
                  </a:lnTo>
                  <a:lnTo>
                    <a:pt x="7" y="7"/>
                  </a:lnTo>
                </a:path>
              </a:pathLst>
            </a:custGeom>
            <a:solidFill>
              <a:srgbClr val="AAAAA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9" name="Freeform 14"/>
            <p:cNvSpPr>
              <a:spLocks/>
            </p:cNvSpPr>
            <p:nvPr/>
          </p:nvSpPr>
          <p:spPr bwMode="auto">
            <a:xfrm>
              <a:off x="1458" y="1626"/>
              <a:ext cx="39" cy="23"/>
            </a:xfrm>
            <a:custGeom>
              <a:avLst/>
              <a:gdLst>
                <a:gd name="T0" fmla="*/ 0 w 39"/>
                <a:gd name="T1" fmla="*/ 14 h 23"/>
                <a:gd name="T2" fmla="*/ 0 w 39"/>
                <a:gd name="T3" fmla="*/ 16 h 23"/>
                <a:gd name="T4" fmla="*/ 1 w 39"/>
                <a:gd name="T5" fmla="*/ 17 h 23"/>
                <a:gd name="T6" fmla="*/ 3 w 39"/>
                <a:gd name="T7" fmla="*/ 18 h 23"/>
                <a:gd name="T8" fmla="*/ 4 w 39"/>
                <a:gd name="T9" fmla="*/ 19 h 23"/>
                <a:gd name="T10" fmla="*/ 5 w 39"/>
                <a:gd name="T11" fmla="*/ 20 h 23"/>
                <a:gd name="T12" fmla="*/ 6 w 39"/>
                <a:gd name="T13" fmla="*/ 21 h 23"/>
                <a:gd name="T14" fmla="*/ 8 w 39"/>
                <a:gd name="T15" fmla="*/ 21 h 23"/>
                <a:gd name="T16" fmla="*/ 10 w 39"/>
                <a:gd name="T17" fmla="*/ 22 h 23"/>
                <a:gd name="T18" fmla="*/ 12 w 39"/>
                <a:gd name="T19" fmla="*/ 22 h 23"/>
                <a:gd name="T20" fmla="*/ 14 w 39"/>
                <a:gd name="T21" fmla="*/ 22 h 23"/>
                <a:gd name="T22" fmla="*/ 15 w 39"/>
                <a:gd name="T23" fmla="*/ 21 h 23"/>
                <a:gd name="T24" fmla="*/ 17 w 39"/>
                <a:gd name="T25" fmla="*/ 21 h 23"/>
                <a:gd name="T26" fmla="*/ 19 w 39"/>
                <a:gd name="T27" fmla="*/ 21 h 23"/>
                <a:gd name="T28" fmla="*/ 22 w 39"/>
                <a:gd name="T29" fmla="*/ 20 h 23"/>
                <a:gd name="T30" fmla="*/ 24 w 39"/>
                <a:gd name="T31" fmla="*/ 21 h 23"/>
                <a:gd name="T32" fmla="*/ 26 w 39"/>
                <a:gd name="T33" fmla="*/ 21 h 23"/>
                <a:gd name="T34" fmla="*/ 29 w 39"/>
                <a:gd name="T35" fmla="*/ 21 h 23"/>
                <a:gd name="T36" fmla="*/ 30 w 39"/>
                <a:gd name="T37" fmla="*/ 20 h 23"/>
                <a:gd name="T38" fmla="*/ 32 w 39"/>
                <a:gd name="T39" fmla="*/ 20 h 23"/>
                <a:gd name="T40" fmla="*/ 34 w 39"/>
                <a:gd name="T41" fmla="*/ 20 h 23"/>
                <a:gd name="T42" fmla="*/ 35 w 39"/>
                <a:gd name="T43" fmla="*/ 18 h 23"/>
                <a:gd name="T44" fmla="*/ 36 w 39"/>
                <a:gd name="T45" fmla="*/ 17 h 23"/>
                <a:gd name="T46" fmla="*/ 37 w 39"/>
                <a:gd name="T47" fmla="*/ 16 h 23"/>
                <a:gd name="T48" fmla="*/ 38 w 39"/>
                <a:gd name="T49" fmla="*/ 15 h 23"/>
                <a:gd name="T50" fmla="*/ 38 w 39"/>
                <a:gd name="T51" fmla="*/ 13 h 23"/>
                <a:gd name="T52" fmla="*/ 38 w 39"/>
                <a:gd name="T53" fmla="*/ 11 h 23"/>
                <a:gd name="T54" fmla="*/ 38 w 39"/>
                <a:gd name="T55" fmla="*/ 9 h 23"/>
                <a:gd name="T56" fmla="*/ 38 w 39"/>
                <a:gd name="T57" fmla="*/ 7 h 23"/>
                <a:gd name="T58" fmla="*/ 38 w 39"/>
                <a:gd name="T59" fmla="*/ 5 h 23"/>
                <a:gd name="T60" fmla="*/ 37 w 39"/>
                <a:gd name="T61" fmla="*/ 4 h 23"/>
                <a:gd name="T62" fmla="*/ 35 w 39"/>
                <a:gd name="T63" fmla="*/ 2 h 23"/>
                <a:gd name="T64" fmla="*/ 33 w 39"/>
                <a:gd name="T65" fmla="*/ 2 h 23"/>
                <a:gd name="T66" fmla="*/ 31 w 39"/>
                <a:gd name="T67" fmla="*/ 2 h 23"/>
                <a:gd name="T68" fmla="*/ 30 w 39"/>
                <a:gd name="T69" fmla="*/ 3 h 23"/>
                <a:gd name="T70" fmla="*/ 27 w 39"/>
                <a:gd name="T71" fmla="*/ 3 h 23"/>
                <a:gd name="T72" fmla="*/ 25 w 39"/>
                <a:gd name="T73" fmla="*/ 3 h 23"/>
                <a:gd name="T74" fmla="*/ 23 w 39"/>
                <a:gd name="T75" fmla="*/ 3 h 23"/>
                <a:gd name="T76" fmla="*/ 21 w 39"/>
                <a:gd name="T77" fmla="*/ 3 h 23"/>
                <a:gd name="T78" fmla="*/ 20 w 39"/>
                <a:gd name="T79" fmla="*/ 2 h 23"/>
                <a:gd name="T80" fmla="*/ 19 w 39"/>
                <a:gd name="T81" fmla="*/ 1 h 23"/>
                <a:gd name="T82" fmla="*/ 18 w 39"/>
                <a:gd name="T83" fmla="*/ 1 h 23"/>
                <a:gd name="T84" fmla="*/ 16 w 39"/>
                <a:gd name="T85" fmla="*/ 2 h 23"/>
                <a:gd name="T86" fmla="*/ 15 w 39"/>
                <a:gd name="T87" fmla="*/ 3 h 23"/>
                <a:gd name="T88" fmla="*/ 13 w 39"/>
                <a:gd name="T89" fmla="*/ 3 h 23"/>
                <a:gd name="T90" fmla="*/ 11 w 39"/>
                <a:gd name="T91" fmla="*/ 4 h 23"/>
                <a:gd name="T92" fmla="*/ 10 w 39"/>
                <a:gd name="T93" fmla="*/ 5 h 23"/>
                <a:gd name="T94" fmla="*/ 7 w 39"/>
                <a:gd name="T95" fmla="*/ 5 h 23"/>
                <a:gd name="T96" fmla="*/ 5 w 39"/>
                <a:gd name="T97" fmla="*/ 7 h 23"/>
                <a:gd name="T98" fmla="*/ 4 w 39"/>
                <a:gd name="T99" fmla="*/ 8 h 23"/>
                <a:gd name="T100" fmla="*/ 2 w 39"/>
                <a:gd name="T101" fmla="*/ 9 h 23"/>
                <a:gd name="T102" fmla="*/ 1 w 39"/>
                <a:gd name="T103" fmla="*/ 11 h 23"/>
                <a:gd name="T104" fmla="*/ 0 w 39"/>
                <a:gd name="T105" fmla="*/ 12 h 2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9" h="23">
                  <a:moveTo>
                    <a:pt x="0" y="13"/>
                  </a:moveTo>
                  <a:lnTo>
                    <a:pt x="0" y="14"/>
                  </a:lnTo>
                  <a:lnTo>
                    <a:pt x="0" y="15"/>
                  </a:lnTo>
                  <a:lnTo>
                    <a:pt x="0" y="16"/>
                  </a:lnTo>
                  <a:lnTo>
                    <a:pt x="1" y="16"/>
                  </a:lnTo>
                  <a:lnTo>
                    <a:pt x="1" y="17"/>
                  </a:lnTo>
                  <a:lnTo>
                    <a:pt x="2" y="18"/>
                  </a:lnTo>
                  <a:lnTo>
                    <a:pt x="3" y="18"/>
                  </a:lnTo>
                  <a:lnTo>
                    <a:pt x="3" y="19"/>
                  </a:lnTo>
                  <a:lnTo>
                    <a:pt x="4" y="19"/>
                  </a:lnTo>
                  <a:lnTo>
                    <a:pt x="4" y="20"/>
                  </a:lnTo>
                  <a:lnTo>
                    <a:pt x="5" y="20"/>
                  </a:lnTo>
                  <a:lnTo>
                    <a:pt x="6" y="20"/>
                  </a:lnTo>
                  <a:lnTo>
                    <a:pt x="6" y="21"/>
                  </a:lnTo>
                  <a:lnTo>
                    <a:pt x="7" y="21"/>
                  </a:lnTo>
                  <a:lnTo>
                    <a:pt x="8" y="21"/>
                  </a:lnTo>
                  <a:lnTo>
                    <a:pt x="8" y="22"/>
                  </a:lnTo>
                  <a:lnTo>
                    <a:pt x="10" y="22"/>
                  </a:lnTo>
                  <a:lnTo>
                    <a:pt x="11" y="22"/>
                  </a:lnTo>
                  <a:lnTo>
                    <a:pt x="12" y="22"/>
                  </a:lnTo>
                  <a:lnTo>
                    <a:pt x="13" y="22"/>
                  </a:lnTo>
                  <a:lnTo>
                    <a:pt x="14" y="22"/>
                  </a:lnTo>
                  <a:lnTo>
                    <a:pt x="15" y="22"/>
                  </a:lnTo>
                  <a:lnTo>
                    <a:pt x="15" y="21"/>
                  </a:lnTo>
                  <a:lnTo>
                    <a:pt x="16" y="21"/>
                  </a:lnTo>
                  <a:lnTo>
                    <a:pt x="17" y="21"/>
                  </a:lnTo>
                  <a:lnTo>
                    <a:pt x="18" y="21"/>
                  </a:lnTo>
                  <a:lnTo>
                    <a:pt x="19" y="21"/>
                  </a:lnTo>
                  <a:lnTo>
                    <a:pt x="21" y="20"/>
                  </a:lnTo>
                  <a:lnTo>
                    <a:pt x="22" y="20"/>
                  </a:lnTo>
                  <a:lnTo>
                    <a:pt x="23" y="20"/>
                  </a:lnTo>
                  <a:lnTo>
                    <a:pt x="24" y="21"/>
                  </a:lnTo>
                  <a:lnTo>
                    <a:pt x="25" y="21"/>
                  </a:lnTo>
                  <a:lnTo>
                    <a:pt x="26" y="21"/>
                  </a:lnTo>
                  <a:lnTo>
                    <a:pt x="27" y="21"/>
                  </a:lnTo>
                  <a:lnTo>
                    <a:pt x="29" y="21"/>
                  </a:lnTo>
                  <a:lnTo>
                    <a:pt x="30" y="21"/>
                  </a:lnTo>
                  <a:lnTo>
                    <a:pt x="30" y="20"/>
                  </a:lnTo>
                  <a:lnTo>
                    <a:pt x="31" y="20"/>
                  </a:lnTo>
                  <a:lnTo>
                    <a:pt x="32" y="20"/>
                  </a:lnTo>
                  <a:lnTo>
                    <a:pt x="33" y="20"/>
                  </a:lnTo>
                  <a:lnTo>
                    <a:pt x="34" y="20"/>
                  </a:lnTo>
                  <a:lnTo>
                    <a:pt x="34" y="19"/>
                  </a:lnTo>
                  <a:lnTo>
                    <a:pt x="35" y="18"/>
                  </a:lnTo>
                  <a:lnTo>
                    <a:pt x="36" y="18"/>
                  </a:lnTo>
                  <a:lnTo>
                    <a:pt x="36" y="17"/>
                  </a:lnTo>
                  <a:lnTo>
                    <a:pt x="37" y="17"/>
                  </a:lnTo>
                  <a:lnTo>
                    <a:pt x="37" y="16"/>
                  </a:lnTo>
                  <a:lnTo>
                    <a:pt x="38" y="16"/>
                  </a:lnTo>
                  <a:lnTo>
                    <a:pt x="38" y="15"/>
                  </a:lnTo>
                  <a:lnTo>
                    <a:pt x="38" y="14"/>
                  </a:lnTo>
                  <a:lnTo>
                    <a:pt x="38" y="13"/>
                  </a:lnTo>
                  <a:lnTo>
                    <a:pt x="38" y="12"/>
                  </a:lnTo>
                  <a:lnTo>
                    <a:pt x="38" y="11"/>
                  </a:lnTo>
                  <a:lnTo>
                    <a:pt x="38" y="10"/>
                  </a:lnTo>
                  <a:lnTo>
                    <a:pt x="38" y="9"/>
                  </a:lnTo>
                  <a:lnTo>
                    <a:pt x="38" y="8"/>
                  </a:lnTo>
                  <a:lnTo>
                    <a:pt x="38" y="7"/>
                  </a:lnTo>
                  <a:lnTo>
                    <a:pt x="38" y="6"/>
                  </a:lnTo>
                  <a:lnTo>
                    <a:pt x="38" y="5"/>
                  </a:lnTo>
                  <a:lnTo>
                    <a:pt x="37" y="5"/>
                  </a:lnTo>
                  <a:lnTo>
                    <a:pt x="37" y="4"/>
                  </a:lnTo>
                  <a:lnTo>
                    <a:pt x="36" y="3"/>
                  </a:lnTo>
                  <a:lnTo>
                    <a:pt x="35" y="2"/>
                  </a:lnTo>
                  <a:lnTo>
                    <a:pt x="34" y="2"/>
                  </a:lnTo>
                  <a:lnTo>
                    <a:pt x="33" y="2"/>
                  </a:lnTo>
                  <a:lnTo>
                    <a:pt x="32" y="2"/>
                  </a:lnTo>
                  <a:lnTo>
                    <a:pt x="31" y="2"/>
                  </a:lnTo>
                  <a:lnTo>
                    <a:pt x="30" y="2"/>
                  </a:lnTo>
                  <a:lnTo>
                    <a:pt x="30" y="3"/>
                  </a:lnTo>
                  <a:lnTo>
                    <a:pt x="29" y="3"/>
                  </a:lnTo>
                  <a:lnTo>
                    <a:pt x="27" y="3"/>
                  </a:lnTo>
                  <a:lnTo>
                    <a:pt x="26" y="3"/>
                  </a:lnTo>
                  <a:lnTo>
                    <a:pt x="25" y="3"/>
                  </a:lnTo>
                  <a:lnTo>
                    <a:pt x="24" y="3"/>
                  </a:lnTo>
                  <a:lnTo>
                    <a:pt x="23" y="3"/>
                  </a:lnTo>
                  <a:lnTo>
                    <a:pt x="22" y="3"/>
                  </a:lnTo>
                  <a:lnTo>
                    <a:pt x="21" y="3"/>
                  </a:lnTo>
                  <a:lnTo>
                    <a:pt x="21" y="2"/>
                  </a:lnTo>
                  <a:lnTo>
                    <a:pt x="20" y="2"/>
                  </a:lnTo>
                  <a:lnTo>
                    <a:pt x="20" y="1"/>
                  </a:lnTo>
                  <a:lnTo>
                    <a:pt x="19" y="1"/>
                  </a:lnTo>
                  <a:lnTo>
                    <a:pt x="19" y="0"/>
                  </a:lnTo>
                  <a:lnTo>
                    <a:pt x="18" y="1"/>
                  </a:lnTo>
                  <a:lnTo>
                    <a:pt x="17" y="1"/>
                  </a:lnTo>
                  <a:lnTo>
                    <a:pt x="16" y="2"/>
                  </a:lnTo>
                  <a:lnTo>
                    <a:pt x="15" y="2"/>
                  </a:lnTo>
                  <a:lnTo>
                    <a:pt x="15" y="3"/>
                  </a:lnTo>
                  <a:lnTo>
                    <a:pt x="14" y="3"/>
                  </a:lnTo>
                  <a:lnTo>
                    <a:pt x="13" y="3"/>
                  </a:lnTo>
                  <a:lnTo>
                    <a:pt x="12" y="4"/>
                  </a:lnTo>
                  <a:lnTo>
                    <a:pt x="11" y="4"/>
                  </a:lnTo>
                  <a:lnTo>
                    <a:pt x="11" y="5"/>
                  </a:lnTo>
                  <a:lnTo>
                    <a:pt x="10" y="5"/>
                  </a:lnTo>
                  <a:lnTo>
                    <a:pt x="8" y="5"/>
                  </a:lnTo>
                  <a:lnTo>
                    <a:pt x="7" y="5"/>
                  </a:lnTo>
                  <a:lnTo>
                    <a:pt x="6" y="6"/>
                  </a:lnTo>
                  <a:lnTo>
                    <a:pt x="5" y="7"/>
                  </a:lnTo>
                  <a:lnTo>
                    <a:pt x="4" y="7"/>
                  </a:lnTo>
                  <a:lnTo>
                    <a:pt x="4" y="8"/>
                  </a:lnTo>
                  <a:lnTo>
                    <a:pt x="3" y="9"/>
                  </a:lnTo>
                  <a:lnTo>
                    <a:pt x="2" y="9"/>
                  </a:lnTo>
                  <a:lnTo>
                    <a:pt x="2" y="10"/>
                  </a:lnTo>
                  <a:lnTo>
                    <a:pt x="1" y="11"/>
                  </a:lnTo>
                  <a:lnTo>
                    <a:pt x="0" y="11"/>
                  </a:lnTo>
                  <a:lnTo>
                    <a:pt x="0" y="12"/>
                  </a:lnTo>
                  <a:lnTo>
                    <a:pt x="0" y="13"/>
                  </a:lnTo>
                </a:path>
              </a:pathLst>
            </a:custGeom>
            <a:solidFill>
              <a:srgbClr val="AAAAA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0" name="Freeform 15"/>
            <p:cNvSpPr>
              <a:spLocks/>
            </p:cNvSpPr>
            <p:nvPr/>
          </p:nvSpPr>
          <p:spPr bwMode="auto">
            <a:xfrm>
              <a:off x="1646" y="1512"/>
              <a:ext cx="36" cy="23"/>
            </a:xfrm>
            <a:custGeom>
              <a:avLst/>
              <a:gdLst>
                <a:gd name="T0" fmla="*/ 0 w 36"/>
                <a:gd name="T1" fmla="*/ 14 h 23"/>
                <a:gd name="T2" fmla="*/ 0 w 36"/>
                <a:gd name="T3" fmla="*/ 16 h 23"/>
                <a:gd name="T4" fmla="*/ 1 w 36"/>
                <a:gd name="T5" fmla="*/ 18 h 23"/>
                <a:gd name="T6" fmla="*/ 2 w 36"/>
                <a:gd name="T7" fmla="*/ 19 h 23"/>
                <a:gd name="T8" fmla="*/ 3 w 36"/>
                <a:gd name="T9" fmla="*/ 20 h 23"/>
                <a:gd name="T10" fmla="*/ 5 w 36"/>
                <a:gd name="T11" fmla="*/ 20 h 23"/>
                <a:gd name="T12" fmla="*/ 7 w 36"/>
                <a:gd name="T13" fmla="*/ 21 h 23"/>
                <a:gd name="T14" fmla="*/ 8 w 36"/>
                <a:gd name="T15" fmla="*/ 22 h 23"/>
                <a:gd name="T16" fmla="*/ 10 w 36"/>
                <a:gd name="T17" fmla="*/ 22 h 23"/>
                <a:gd name="T18" fmla="*/ 12 w 36"/>
                <a:gd name="T19" fmla="*/ 22 h 23"/>
                <a:gd name="T20" fmla="*/ 14 w 36"/>
                <a:gd name="T21" fmla="*/ 22 h 23"/>
                <a:gd name="T22" fmla="*/ 15 w 36"/>
                <a:gd name="T23" fmla="*/ 21 h 23"/>
                <a:gd name="T24" fmla="*/ 17 w 36"/>
                <a:gd name="T25" fmla="*/ 21 h 23"/>
                <a:gd name="T26" fmla="*/ 19 w 36"/>
                <a:gd name="T27" fmla="*/ 21 h 23"/>
                <a:gd name="T28" fmla="*/ 21 w 36"/>
                <a:gd name="T29" fmla="*/ 21 h 23"/>
                <a:gd name="T30" fmla="*/ 23 w 36"/>
                <a:gd name="T31" fmla="*/ 21 h 23"/>
                <a:gd name="T32" fmla="*/ 25 w 36"/>
                <a:gd name="T33" fmla="*/ 21 h 23"/>
                <a:gd name="T34" fmla="*/ 27 w 36"/>
                <a:gd name="T35" fmla="*/ 21 h 23"/>
                <a:gd name="T36" fmla="*/ 29 w 36"/>
                <a:gd name="T37" fmla="*/ 20 h 23"/>
                <a:gd name="T38" fmla="*/ 31 w 36"/>
                <a:gd name="T39" fmla="*/ 20 h 23"/>
                <a:gd name="T40" fmla="*/ 32 w 36"/>
                <a:gd name="T41" fmla="*/ 18 h 23"/>
                <a:gd name="T42" fmla="*/ 33 w 36"/>
                <a:gd name="T43" fmla="*/ 17 h 23"/>
                <a:gd name="T44" fmla="*/ 34 w 36"/>
                <a:gd name="T45" fmla="*/ 16 h 23"/>
                <a:gd name="T46" fmla="*/ 35 w 36"/>
                <a:gd name="T47" fmla="*/ 15 h 23"/>
                <a:gd name="T48" fmla="*/ 35 w 36"/>
                <a:gd name="T49" fmla="*/ 13 h 23"/>
                <a:gd name="T50" fmla="*/ 35 w 36"/>
                <a:gd name="T51" fmla="*/ 11 h 23"/>
                <a:gd name="T52" fmla="*/ 35 w 36"/>
                <a:gd name="T53" fmla="*/ 9 h 23"/>
                <a:gd name="T54" fmla="*/ 35 w 36"/>
                <a:gd name="T55" fmla="*/ 7 h 23"/>
                <a:gd name="T56" fmla="*/ 35 w 36"/>
                <a:gd name="T57" fmla="*/ 5 h 23"/>
                <a:gd name="T58" fmla="*/ 34 w 36"/>
                <a:gd name="T59" fmla="*/ 4 h 23"/>
                <a:gd name="T60" fmla="*/ 33 w 36"/>
                <a:gd name="T61" fmla="*/ 2 h 23"/>
                <a:gd name="T62" fmla="*/ 31 w 36"/>
                <a:gd name="T63" fmla="*/ 1 h 23"/>
                <a:gd name="T64" fmla="*/ 29 w 36"/>
                <a:gd name="T65" fmla="*/ 1 h 23"/>
                <a:gd name="T66" fmla="*/ 27 w 36"/>
                <a:gd name="T67" fmla="*/ 1 h 23"/>
                <a:gd name="T68" fmla="*/ 26 w 36"/>
                <a:gd name="T69" fmla="*/ 2 h 23"/>
                <a:gd name="T70" fmla="*/ 24 w 36"/>
                <a:gd name="T71" fmla="*/ 2 h 23"/>
                <a:gd name="T72" fmla="*/ 22 w 36"/>
                <a:gd name="T73" fmla="*/ 2 h 23"/>
                <a:gd name="T74" fmla="*/ 20 w 36"/>
                <a:gd name="T75" fmla="*/ 2 h 23"/>
                <a:gd name="T76" fmla="*/ 19 w 36"/>
                <a:gd name="T77" fmla="*/ 1 h 23"/>
                <a:gd name="T78" fmla="*/ 18 w 36"/>
                <a:gd name="T79" fmla="*/ 0 h 23"/>
                <a:gd name="T80" fmla="*/ 16 w 36"/>
                <a:gd name="T81" fmla="*/ 0 h 23"/>
                <a:gd name="T82" fmla="*/ 14 w 36"/>
                <a:gd name="T83" fmla="*/ 2 h 23"/>
                <a:gd name="T84" fmla="*/ 12 w 36"/>
                <a:gd name="T85" fmla="*/ 2 h 23"/>
                <a:gd name="T86" fmla="*/ 10 w 36"/>
                <a:gd name="T87" fmla="*/ 3 h 23"/>
                <a:gd name="T88" fmla="*/ 8 w 36"/>
                <a:gd name="T89" fmla="*/ 4 h 23"/>
                <a:gd name="T90" fmla="*/ 6 w 36"/>
                <a:gd name="T91" fmla="*/ 5 h 23"/>
                <a:gd name="T92" fmla="*/ 5 w 36"/>
                <a:gd name="T93" fmla="*/ 6 h 23"/>
                <a:gd name="T94" fmla="*/ 4 w 36"/>
                <a:gd name="T95" fmla="*/ 7 h 23"/>
                <a:gd name="T96" fmla="*/ 2 w 36"/>
                <a:gd name="T97" fmla="*/ 8 h 23"/>
                <a:gd name="T98" fmla="*/ 1 w 36"/>
                <a:gd name="T99" fmla="*/ 9 h 23"/>
                <a:gd name="T100" fmla="*/ 0 w 36"/>
                <a:gd name="T101" fmla="*/ 10 h 23"/>
                <a:gd name="T102" fmla="*/ 0 w 36"/>
                <a:gd name="T103" fmla="*/ 12 h 2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6" h="23">
                  <a:moveTo>
                    <a:pt x="0" y="13"/>
                  </a:moveTo>
                  <a:lnTo>
                    <a:pt x="0" y="14"/>
                  </a:lnTo>
                  <a:lnTo>
                    <a:pt x="0" y="15"/>
                  </a:lnTo>
                  <a:lnTo>
                    <a:pt x="0" y="16"/>
                  </a:lnTo>
                  <a:lnTo>
                    <a:pt x="1" y="17"/>
                  </a:lnTo>
                  <a:lnTo>
                    <a:pt x="1" y="18"/>
                  </a:lnTo>
                  <a:lnTo>
                    <a:pt x="2" y="18"/>
                  </a:lnTo>
                  <a:lnTo>
                    <a:pt x="2" y="19"/>
                  </a:lnTo>
                  <a:lnTo>
                    <a:pt x="3" y="19"/>
                  </a:lnTo>
                  <a:lnTo>
                    <a:pt x="3" y="20"/>
                  </a:lnTo>
                  <a:lnTo>
                    <a:pt x="4" y="20"/>
                  </a:lnTo>
                  <a:lnTo>
                    <a:pt x="5" y="20"/>
                  </a:lnTo>
                  <a:lnTo>
                    <a:pt x="6" y="21"/>
                  </a:lnTo>
                  <a:lnTo>
                    <a:pt x="7" y="21"/>
                  </a:lnTo>
                  <a:lnTo>
                    <a:pt x="7" y="22"/>
                  </a:lnTo>
                  <a:lnTo>
                    <a:pt x="8" y="22"/>
                  </a:lnTo>
                  <a:lnTo>
                    <a:pt x="9" y="22"/>
                  </a:lnTo>
                  <a:lnTo>
                    <a:pt x="10" y="22"/>
                  </a:lnTo>
                  <a:lnTo>
                    <a:pt x="11" y="22"/>
                  </a:lnTo>
                  <a:lnTo>
                    <a:pt x="12" y="22"/>
                  </a:lnTo>
                  <a:lnTo>
                    <a:pt x="13" y="22"/>
                  </a:lnTo>
                  <a:lnTo>
                    <a:pt x="14" y="22"/>
                  </a:lnTo>
                  <a:lnTo>
                    <a:pt x="14" y="21"/>
                  </a:lnTo>
                  <a:lnTo>
                    <a:pt x="15" y="21"/>
                  </a:lnTo>
                  <a:lnTo>
                    <a:pt x="16" y="21"/>
                  </a:lnTo>
                  <a:lnTo>
                    <a:pt x="17" y="21"/>
                  </a:lnTo>
                  <a:lnTo>
                    <a:pt x="18" y="21"/>
                  </a:lnTo>
                  <a:lnTo>
                    <a:pt x="19" y="21"/>
                  </a:lnTo>
                  <a:lnTo>
                    <a:pt x="20" y="21"/>
                  </a:lnTo>
                  <a:lnTo>
                    <a:pt x="21" y="21"/>
                  </a:lnTo>
                  <a:lnTo>
                    <a:pt x="22" y="21"/>
                  </a:lnTo>
                  <a:lnTo>
                    <a:pt x="23" y="21"/>
                  </a:lnTo>
                  <a:lnTo>
                    <a:pt x="24" y="21"/>
                  </a:lnTo>
                  <a:lnTo>
                    <a:pt x="25" y="21"/>
                  </a:lnTo>
                  <a:lnTo>
                    <a:pt x="26" y="21"/>
                  </a:lnTo>
                  <a:lnTo>
                    <a:pt x="27" y="21"/>
                  </a:lnTo>
                  <a:lnTo>
                    <a:pt x="28" y="20"/>
                  </a:lnTo>
                  <a:lnTo>
                    <a:pt x="29" y="20"/>
                  </a:lnTo>
                  <a:lnTo>
                    <a:pt x="30" y="20"/>
                  </a:lnTo>
                  <a:lnTo>
                    <a:pt x="31" y="20"/>
                  </a:lnTo>
                  <a:lnTo>
                    <a:pt x="31" y="19"/>
                  </a:lnTo>
                  <a:lnTo>
                    <a:pt x="32" y="18"/>
                  </a:lnTo>
                  <a:lnTo>
                    <a:pt x="33" y="18"/>
                  </a:lnTo>
                  <a:lnTo>
                    <a:pt x="33" y="17"/>
                  </a:lnTo>
                  <a:lnTo>
                    <a:pt x="34" y="17"/>
                  </a:lnTo>
                  <a:lnTo>
                    <a:pt x="34" y="16"/>
                  </a:lnTo>
                  <a:lnTo>
                    <a:pt x="35" y="16"/>
                  </a:lnTo>
                  <a:lnTo>
                    <a:pt x="35" y="15"/>
                  </a:lnTo>
                  <a:lnTo>
                    <a:pt x="35" y="14"/>
                  </a:lnTo>
                  <a:lnTo>
                    <a:pt x="35" y="13"/>
                  </a:lnTo>
                  <a:lnTo>
                    <a:pt x="35" y="12"/>
                  </a:lnTo>
                  <a:lnTo>
                    <a:pt x="35" y="11"/>
                  </a:lnTo>
                  <a:lnTo>
                    <a:pt x="35" y="10"/>
                  </a:lnTo>
                  <a:lnTo>
                    <a:pt x="35" y="9"/>
                  </a:lnTo>
                  <a:lnTo>
                    <a:pt x="35" y="8"/>
                  </a:lnTo>
                  <a:lnTo>
                    <a:pt x="35" y="7"/>
                  </a:lnTo>
                  <a:lnTo>
                    <a:pt x="35" y="6"/>
                  </a:lnTo>
                  <a:lnTo>
                    <a:pt x="35" y="5"/>
                  </a:lnTo>
                  <a:lnTo>
                    <a:pt x="35" y="4"/>
                  </a:lnTo>
                  <a:lnTo>
                    <a:pt x="34" y="4"/>
                  </a:lnTo>
                  <a:lnTo>
                    <a:pt x="34" y="3"/>
                  </a:lnTo>
                  <a:lnTo>
                    <a:pt x="33" y="2"/>
                  </a:lnTo>
                  <a:lnTo>
                    <a:pt x="31" y="2"/>
                  </a:lnTo>
                  <a:lnTo>
                    <a:pt x="31" y="1"/>
                  </a:lnTo>
                  <a:lnTo>
                    <a:pt x="30" y="1"/>
                  </a:lnTo>
                  <a:lnTo>
                    <a:pt x="29" y="1"/>
                  </a:lnTo>
                  <a:lnTo>
                    <a:pt x="28" y="1"/>
                  </a:lnTo>
                  <a:lnTo>
                    <a:pt x="27" y="1"/>
                  </a:lnTo>
                  <a:lnTo>
                    <a:pt x="27" y="2"/>
                  </a:lnTo>
                  <a:lnTo>
                    <a:pt x="26" y="2"/>
                  </a:lnTo>
                  <a:lnTo>
                    <a:pt x="25" y="2"/>
                  </a:lnTo>
                  <a:lnTo>
                    <a:pt x="24" y="2"/>
                  </a:lnTo>
                  <a:lnTo>
                    <a:pt x="23" y="2"/>
                  </a:lnTo>
                  <a:lnTo>
                    <a:pt x="22" y="2"/>
                  </a:lnTo>
                  <a:lnTo>
                    <a:pt x="21" y="2"/>
                  </a:lnTo>
                  <a:lnTo>
                    <a:pt x="20" y="2"/>
                  </a:lnTo>
                  <a:lnTo>
                    <a:pt x="19" y="2"/>
                  </a:lnTo>
                  <a:lnTo>
                    <a:pt x="19" y="1"/>
                  </a:lnTo>
                  <a:lnTo>
                    <a:pt x="18" y="1"/>
                  </a:lnTo>
                  <a:lnTo>
                    <a:pt x="18" y="0"/>
                  </a:lnTo>
                  <a:lnTo>
                    <a:pt x="17" y="0"/>
                  </a:lnTo>
                  <a:lnTo>
                    <a:pt x="16" y="0"/>
                  </a:lnTo>
                  <a:lnTo>
                    <a:pt x="15" y="1"/>
                  </a:lnTo>
                  <a:lnTo>
                    <a:pt x="14" y="2"/>
                  </a:lnTo>
                  <a:lnTo>
                    <a:pt x="13" y="2"/>
                  </a:lnTo>
                  <a:lnTo>
                    <a:pt x="12" y="2"/>
                  </a:lnTo>
                  <a:lnTo>
                    <a:pt x="11" y="3"/>
                  </a:lnTo>
                  <a:lnTo>
                    <a:pt x="10" y="3"/>
                  </a:lnTo>
                  <a:lnTo>
                    <a:pt x="9" y="4"/>
                  </a:lnTo>
                  <a:lnTo>
                    <a:pt x="8" y="4"/>
                  </a:lnTo>
                  <a:lnTo>
                    <a:pt x="7" y="5"/>
                  </a:lnTo>
                  <a:lnTo>
                    <a:pt x="6" y="5"/>
                  </a:lnTo>
                  <a:lnTo>
                    <a:pt x="6" y="6"/>
                  </a:lnTo>
                  <a:lnTo>
                    <a:pt x="5" y="6"/>
                  </a:lnTo>
                  <a:lnTo>
                    <a:pt x="4" y="6"/>
                  </a:lnTo>
                  <a:lnTo>
                    <a:pt x="4" y="7"/>
                  </a:lnTo>
                  <a:lnTo>
                    <a:pt x="3" y="7"/>
                  </a:lnTo>
                  <a:lnTo>
                    <a:pt x="2" y="8"/>
                  </a:lnTo>
                  <a:lnTo>
                    <a:pt x="2" y="9"/>
                  </a:lnTo>
                  <a:lnTo>
                    <a:pt x="1" y="9"/>
                  </a:lnTo>
                  <a:lnTo>
                    <a:pt x="1" y="10"/>
                  </a:lnTo>
                  <a:lnTo>
                    <a:pt x="0" y="10"/>
                  </a:lnTo>
                  <a:lnTo>
                    <a:pt x="0" y="11"/>
                  </a:lnTo>
                  <a:lnTo>
                    <a:pt x="0" y="12"/>
                  </a:lnTo>
                  <a:lnTo>
                    <a:pt x="0" y="13"/>
                  </a:lnTo>
                </a:path>
              </a:pathLst>
            </a:custGeom>
            <a:solidFill>
              <a:srgbClr val="AAAAA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1" name="Freeform 16"/>
            <p:cNvSpPr>
              <a:spLocks/>
            </p:cNvSpPr>
            <p:nvPr/>
          </p:nvSpPr>
          <p:spPr bwMode="auto">
            <a:xfrm>
              <a:off x="1870" y="1654"/>
              <a:ext cx="40" cy="25"/>
            </a:xfrm>
            <a:custGeom>
              <a:avLst/>
              <a:gdLst>
                <a:gd name="T0" fmla="*/ 0 w 40"/>
                <a:gd name="T1" fmla="*/ 15 h 25"/>
                <a:gd name="T2" fmla="*/ 1 w 40"/>
                <a:gd name="T3" fmla="*/ 17 h 25"/>
                <a:gd name="T4" fmla="*/ 2 w 40"/>
                <a:gd name="T5" fmla="*/ 19 h 25"/>
                <a:gd name="T6" fmla="*/ 3 w 40"/>
                <a:gd name="T7" fmla="*/ 20 h 25"/>
                <a:gd name="T8" fmla="*/ 4 w 40"/>
                <a:gd name="T9" fmla="*/ 21 h 25"/>
                <a:gd name="T10" fmla="*/ 5 w 40"/>
                <a:gd name="T11" fmla="*/ 22 h 25"/>
                <a:gd name="T12" fmla="*/ 6 w 40"/>
                <a:gd name="T13" fmla="*/ 23 h 25"/>
                <a:gd name="T14" fmla="*/ 8 w 40"/>
                <a:gd name="T15" fmla="*/ 23 h 25"/>
                <a:gd name="T16" fmla="*/ 11 w 40"/>
                <a:gd name="T17" fmla="*/ 24 h 25"/>
                <a:gd name="T18" fmla="*/ 13 w 40"/>
                <a:gd name="T19" fmla="*/ 24 h 25"/>
                <a:gd name="T20" fmla="*/ 15 w 40"/>
                <a:gd name="T21" fmla="*/ 24 h 25"/>
                <a:gd name="T22" fmla="*/ 17 w 40"/>
                <a:gd name="T23" fmla="*/ 23 h 25"/>
                <a:gd name="T24" fmla="*/ 19 w 40"/>
                <a:gd name="T25" fmla="*/ 23 h 25"/>
                <a:gd name="T26" fmla="*/ 21 w 40"/>
                <a:gd name="T27" fmla="*/ 23 h 25"/>
                <a:gd name="T28" fmla="*/ 23 w 40"/>
                <a:gd name="T29" fmla="*/ 23 h 25"/>
                <a:gd name="T30" fmla="*/ 25 w 40"/>
                <a:gd name="T31" fmla="*/ 23 h 25"/>
                <a:gd name="T32" fmla="*/ 27 w 40"/>
                <a:gd name="T33" fmla="*/ 23 h 25"/>
                <a:gd name="T34" fmla="*/ 30 w 40"/>
                <a:gd name="T35" fmla="*/ 23 h 25"/>
                <a:gd name="T36" fmla="*/ 32 w 40"/>
                <a:gd name="T37" fmla="*/ 23 h 25"/>
                <a:gd name="T38" fmla="*/ 33 w 40"/>
                <a:gd name="T39" fmla="*/ 22 h 25"/>
                <a:gd name="T40" fmla="*/ 34 w 40"/>
                <a:gd name="T41" fmla="*/ 21 h 25"/>
                <a:gd name="T42" fmla="*/ 36 w 40"/>
                <a:gd name="T43" fmla="*/ 21 h 25"/>
                <a:gd name="T44" fmla="*/ 37 w 40"/>
                <a:gd name="T45" fmla="*/ 19 h 25"/>
                <a:gd name="T46" fmla="*/ 38 w 40"/>
                <a:gd name="T47" fmla="*/ 18 h 25"/>
                <a:gd name="T48" fmla="*/ 39 w 40"/>
                <a:gd name="T49" fmla="*/ 17 h 25"/>
                <a:gd name="T50" fmla="*/ 39 w 40"/>
                <a:gd name="T51" fmla="*/ 15 h 25"/>
                <a:gd name="T52" fmla="*/ 39 w 40"/>
                <a:gd name="T53" fmla="*/ 13 h 25"/>
                <a:gd name="T54" fmla="*/ 39 w 40"/>
                <a:gd name="T55" fmla="*/ 10 h 25"/>
                <a:gd name="T56" fmla="*/ 39 w 40"/>
                <a:gd name="T57" fmla="*/ 8 h 25"/>
                <a:gd name="T58" fmla="*/ 39 w 40"/>
                <a:gd name="T59" fmla="*/ 6 h 25"/>
                <a:gd name="T60" fmla="*/ 38 w 40"/>
                <a:gd name="T61" fmla="*/ 5 h 25"/>
                <a:gd name="T62" fmla="*/ 37 w 40"/>
                <a:gd name="T63" fmla="*/ 4 h 25"/>
                <a:gd name="T64" fmla="*/ 36 w 40"/>
                <a:gd name="T65" fmla="*/ 3 h 25"/>
                <a:gd name="T66" fmla="*/ 35 w 40"/>
                <a:gd name="T67" fmla="*/ 2 h 25"/>
                <a:gd name="T68" fmla="*/ 33 w 40"/>
                <a:gd name="T69" fmla="*/ 2 h 25"/>
                <a:gd name="T70" fmla="*/ 31 w 40"/>
                <a:gd name="T71" fmla="*/ 2 h 25"/>
                <a:gd name="T72" fmla="*/ 30 w 40"/>
                <a:gd name="T73" fmla="*/ 3 h 25"/>
                <a:gd name="T74" fmla="*/ 27 w 40"/>
                <a:gd name="T75" fmla="*/ 3 h 25"/>
                <a:gd name="T76" fmla="*/ 26 w 40"/>
                <a:gd name="T77" fmla="*/ 4 h 25"/>
                <a:gd name="T78" fmla="*/ 24 w 40"/>
                <a:gd name="T79" fmla="*/ 3 h 25"/>
                <a:gd name="T80" fmla="*/ 22 w 40"/>
                <a:gd name="T81" fmla="*/ 3 h 25"/>
                <a:gd name="T82" fmla="*/ 21 w 40"/>
                <a:gd name="T83" fmla="*/ 2 h 25"/>
                <a:gd name="T84" fmla="*/ 20 w 40"/>
                <a:gd name="T85" fmla="*/ 1 h 25"/>
                <a:gd name="T86" fmla="*/ 19 w 40"/>
                <a:gd name="T87" fmla="*/ 1 h 25"/>
                <a:gd name="T88" fmla="*/ 18 w 40"/>
                <a:gd name="T89" fmla="*/ 2 h 25"/>
                <a:gd name="T90" fmla="*/ 16 w 40"/>
                <a:gd name="T91" fmla="*/ 2 h 25"/>
                <a:gd name="T92" fmla="*/ 14 w 40"/>
                <a:gd name="T93" fmla="*/ 4 h 25"/>
                <a:gd name="T94" fmla="*/ 12 w 40"/>
                <a:gd name="T95" fmla="*/ 4 h 25"/>
                <a:gd name="T96" fmla="*/ 9 w 40"/>
                <a:gd name="T97" fmla="*/ 5 h 25"/>
                <a:gd name="T98" fmla="*/ 7 w 40"/>
                <a:gd name="T99" fmla="*/ 6 h 25"/>
                <a:gd name="T100" fmla="*/ 5 w 40"/>
                <a:gd name="T101" fmla="*/ 8 h 25"/>
                <a:gd name="T102" fmla="*/ 4 w 40"/>
                <a:gd name="T103" fmla="*/ 9 h 25"/>
                <a:gd name="T104" fmla="*/ 2 w 40"/>
                <a:gd name="T105" fmla="*/ 10 h 25"/>
                <a:gd name="T106" fmla="*/ 1 w 40"/>
                <a:gd name="T107" fmla="*/ 13 h 25"/>
                <a:gd name="T108" fmla="*/ 1 w 40"/>
                <a:gd name="T109" fmla="*/ 15 h 2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 h="25">
                  <a:moveTo>
                    <a:pt x="1" y="15"/>
                  </a:moveTo>
                  <a:lnTo>
                    <a:pt x="0" y="15"/>
                  </a:lnTo>
                  <a:lnTo>
                    <a:pt x="0" y="16"/>
                  </a:lnTo>
                  <a:lnTo>
                    <a:pt x="1" y="17"/>
                  </a:lnTo>
                  <a:lnTo>
                    <a:pt x="1" y="18"/>
                  </a:lnTo>
                  <a:lnTo>
                    <a:pt x="2" y="19"/>
                  </a:lnTo>
                  <a:lnTo>
                    <a:pt x="2" y="20"/>
                  </a:lnTo>
                  <a:lnTo>
                    <a:pt x="3" y="20"/>
                  </a:lnTo>
                  <a:lnTo>
                    <a:pt x="3" y="21"/>
                  </a:lnTo>
                  <a:lnTo>
                    <a:pt x="4" y="21"/>
                  </a:lnTo>
                  <a:lnTo>
                    <a:pt x="5" y="21"/>
                  </a:lnTo>
                  <a:lnTo>
                    <a:pt x="5" y="22"/>
                  </a:lnTo>
                  <a:lnTo>
                    <a:pt x="6" y="22"/>
                  </a:lnTo>
                  <a:lnTo>
                    <a:pt x="6" y="23"/>
                  </a:lnTo>
                  <a:lnTo>
                    <a:pt x="7" y="23"/>
                  </a:lnTo>
                  <a:lnTo>
                    <a:pt x="8" y="23"/>
                  </a:lnTo>
                  <a:lnTo>
                    <a:pt x="9" y="24"/>
                  </a:lnTo>
                  <a:lnTo>
                    <a:pt x="11" y="24"/>
                  </a:lnTo>
                  <a:lnTo>
                    <a:pt x="12" y="24"/>
                  </a:lnTo>
                  <a:lnTo>
                    <a:pt x="13" y="24"/>
                  </a:lnTo>
                  <a:lnTo>
                    <a:pt x="14" y="24"/>
                  </a:lnTo>
                  <a:lnTo>
                    <a:pt x="15" y="24"/>
                  </a:lnTo>
                  <a:lnTo>
                    <a:pt x="16" y="23"/>
                  </a:lnTo>
                  <a:lnTo>
                    <a:pt x="17" y="23"/>
                  </a:lnTo>
                  <a:lnTo>
                    <a:pt x="18" y="23"/>
                  </a:lnTo>
                  <a:lnTo>
                    <a:pt x="19" y="23"/>
                  </a:lnTo>
                  <a:lnTo>
                    <a:pt x="20" y="23"/>
                  </a:lnTo>
                  <a:lnTo>
                    <a:pt x="21" y="23"/>
                  </a:lnTo>
                  <a:lnTo>
                    <a:pt x="22" y="23"/>
                  </a:lnTo>
                  <a:lnTo>
                    <a:pt x="23" y="23"/>
                  </a:lnTo>
                  <a:lnTo>
                    <a:pt x="24" y="23"/>
                  </a:lnTo>
                  <a:lnTo>
                    <a:pt x="25" y="23"/>
                  </a:lnTo>
                  <a:lnTo>
                    <a:pt x="26" y="23"/>
                  </a:lnTo>
                  <a:lnTo>
                    <a:pt x="27" y="23"/>
                  </a:lnTo>
                  <a:lnTo>
                    <a:pt x="28" y="23"/>
                  </a:lnTo>
                  <a:lnTo>
                    <a:pt x="30" y="23"/>
                  </a:lnTo>
                  <a:lnTo>
                    <a:pt x="31" y="23"/>
                  </a:lnTo>
                  <a:lnTo>
                    <a:pt x="32" y="23"/>
                  </a:lnTo>
                  <a:lnTo>
                    <a:pt x="32" y="22"/>
                  </a:lnTo>
                  <a:lnTo>
                    <a:pt x="33" y="22"/>
                  </a:lnTo>
                  <a:lnTo>
                    <a:pt x="34" y="22"/>
                  </a:lnTo>
                  <a:lnTo>
                    <a:pt x="34" y="21"/>
                  </a:lnTo>
                  <a:lnTo>
                    <a:pt x="35" y="21"/>
                  </a:lnTo>
                  <a:lnTo>
                    <a:pt x="36" y="21"/>
                  </a:lnTo>
                  <a:lnTo>
                    <a:pt x="36" y="20"/>
                  </a:lnTo>
                  <a:lnTo>
                    <a:pt x="37" y="19"/>
                  </a:lnTo>
                  <a:lnTo>
                    <a:pt x="38" y="19"/>
                  </a:lnTo>
                  <a:lnTo>
                    <a:pt x="38" y="18"/>
                  </a:lnTo>
                  <a:lnTo>
                    <a:pt x="38" y="17"/>
                  </a:lnTo>
                  <a:lnTo>
                    <a:pt x="39" y="17"/>
                  </a:lnTo>
                  <a:lnTo>
                    <a:pt x="39" y="16"/>
                  </a:lnTo>
                  <a:lnTo>
                    <a:pt x="39" y="15"/>
                  </a:lnTo>
                  <a:lnTo>
                    <a:pt x="39" y="14"/>
                  </a:lnTo>
                  <a:lnTo>
                    <a:pt x="39" y="13"/>
                  </a:lnTo>
                  <a:lnTo>
                    <a:pt x="39" y="11"/>
                  </a:lnTo>
                  <a:lnTo>
                    <a:pt x="39" y="10"/>
                  </a:lnTo>
                  <a:lnTo>
                    <a:pt x="39" y="9"/>
                  </a:lnTo>
                  <a:lnTo>
                    <a:pt x="39" y="8"/>
                  </a:lnTo>
                  <a:lnTo>
                    <a:pt x="39" y="7"/>
                  </a:lnTo>
                  <a:lnTo>
                    <a:pt x="39" y="6"/>
                  </a:lnTo>
                  <a:lnTo>
                    <a:pt x="38" y="6"/>
                  </a:lnTo>
                  <a:lnTo>
                    <a:pt x="38" y="5"/>
                  </a:lnTo>
                  <a:lnTo>
                    <a:pt x="38" y="4"/>
                  </a:lnTo>
                  <a:lnTo>
                    <a:pt x="37" y="4"/>
                  </a:lnTo>
                  <a:lnTo>
                    <a:pt x="36" y="4"/>
                  </a:lnTo>
                  <a:lnTo>
                    <a:pt x="36" y="3"/>
                  </a:lnTo>
                  <a:lnTo>
                    <a:pt x="35" y="3"/>
                  </a:lnTo>
                  <a:lnTo>
                    <a:pt x="35" y="2"/>
                  </a:lnTo>
                  <a:lnTo>
                    <a:pt x="34" y="2"/>
                  </a:lnTo>
                  <a:lnTo>
                    <a:pt x="33" y="2"/>
                  </a:lnTo>
                  <a:lnTo>
                    <a:pt x="32" y="2"/>
                  </a:lnTo>
                  <a:lnTo>
                    <a:pt x="31" y="2"/>
                  </a:lnTo>
                  <a:lnTo>
                    <a:pt x="31" y="3"/>
                  </a:lnTo>
                  <a:lnTo>
                    <a:pt x="30" y="3"/>
                  </a:lnTo>
                  <a:lnTo>
                    <a:pt x="28" y="3"/>
                  </a:lnTo>
                  <a:lnTo>
                    <a:pt x="27" y="3"/>
                  </a:lnTo>
                  <a:lnTo>
                    <a:pt x="27" y="4"/>
                  </a:lnTo>
                  <a:lnTo>
                    <a:pt x="26" y="4"/>
                  </a:lnTo>
                  <a:lnTo>
                    <a:pt x="25" y="4"/>
                  </a:lnTo>
                  <a:lnTo>
                    <a:pt x="24" y="3"/>
                  </a:lnTo>
                  <a:lnTo>
                    <a:pt x="23" y="3"/>
                  </a:lnTo>
                  <a:lnTo>
                    <a:pt x="22" y="3"/>
                  </a:lnTo>
                  <a:lnTo>
                    <a:pt x="22" y="2"/>
                  </a:lnTo>
                  <a:lnTo>
                    <a:pt x="21" y="2"/>
                  </a:lnTo>
                  <a:lnTo>
                    <a:pt x="21" y="1"/>
                  </a:lnTo>
                  <a:lnTo>
                    <a:pt x="20" y="1"/>
                  </a:lnTo>
                  <a:lnTo>
                    <a:pt x="20" y="0"/>
                  </a:lnTo>
                  <a:lnTo>
                    <a:pt x="19" y="1"/>
                  </a:lnTo>
                  <a:lnTo>
                    <a:pt x="18" y="1"/>
                  </a:lnTo>
                  <a:lnTo>
                    <a:pt x="18" y="2"/>
                  </a:lnTo>
                  <a:lnTo>
                    <a:pt x="17" y="2"/>
                  </a:lnTo>
                  <a:lnTo>
                    <a:pt x="16" y="2"/>
                  </a:lnTo>
                  <a:lnTo>
                    <a:pt x="15" y="3"/>
                  </a:lnTo>
                  <a:lnTo>
                    <a:pt x="14" y="4"/>
                  </a:lnTo>
                  <a:lnTo>
                    <a:pt x="13" y="4"/>
                  </a:lnTo>
                  <a:lnTo>
                    <a:pt x="12" y="4"/>
                  </a:lnTo>
                  <a:lnTo>
                    <a:pt x="11" y="5"/>
                  </a:lnTo>
                  <a:lnTo>
                    <a:pt x="9" y="5"/>
                  </a:lnTo>
                  <a:lnTo>
                    <a:pt x="8" y="6"/>
                  </a:lnTo>
                  <a:lnTo>
                    <a:pt x="7" y="6"/>
                  </a:lnTo>
                  <a:lnTo>
                    <a:pt x="6" y="7"/>
                  </a:lnTo>
                  <a:lnTo>
                    <a:pt x="5" y="8"/>
                  </a:lnTo>
                  <a:lnTo>
                    <a:pt x="4" y="8"/>
                  </a:lnTo>
                  <a:lnTo>
                    <a:pt x="4" y="9"/>
                  </a:lnTo>
                  <a:lnTo>
                    <a:pt x="3" y="10"/>
                  </a:lnTo>
                  <a:lnTo>
                    <a:pt x="2" y="10"/>
                  </a:lnTo>
                  <a:lnTo>
                    <a:pt x="2" y="11"/>
                  </a:lnTo>
                  <a:lnTo>
                    <a:pt x="1" y="13"/>
                  </a:lnTo>
                  <a:lnTo>
                    <a:pt x="1" y="14"/>
                  </a:lnTo>
                  <a:lnTo>
                    <a:pt x="1" y="15"/>
                  </a:lnTo>
                </a:path>
              </a:pathLst>
            </a:custGeom>
            <a:solidFill>
              <a:srgbClr val="AAAAA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2" name="Freeform 17"/>
            <p:cNvSpPr>
              <a:spLocks/>
            </p:cNvSpPr>
            <p:nvPr/>
          </p:nvSpPr>
          <p:spPr bwMode="auto">
            <a:xfrm>
              <a:off x="1483" y="1608"/>
              <a:ext cx="39" cy="30"/>
            </a:xfrm>
            <a:custGeom>
              <a:avLst/>
              <a:gdLst>
                <a:gd name="T0" fmla="*/ 20 w 39"/>
                <a:gd name="T1" fmla="*/ 24 h 30"/>
                <a:gd name="T2" fmla="*/ 21 w 39"/>
                <a:gd name="T3" fmla="*/ 25 h 30"/>
                <a:gd name="T4" fmla="*/ 22 w 39"/>
                <a:gd name="T5" fmla="*/ 26 h 30"/>
                <a:gd name="T6" fmla="*/ 23 w 39"/>
                <a:gd name="T7" fmla="*/ 27 h 30"/>
                <a:gd name="T8" fmla="*/ 24 w 39"/>
                <a:gd name="T9" fmla="*/ 28 h 30"/>
                <a:gd name="T10" fmla="*/ 25 w 39"/>
                <a:gd name="T11" fmla="*/ 29 h 30"/>
                <a:gd name="T12" fmla="*/ 27 w 39"/>
                <a:gd name="T13" fmla="*/ 29 h 30"/>
                <a:gd name="T14" fmla="*/ 29 w 39"/>
                <a:gd name="T15" fmla="*/ 29 h 30"/>
                <a:gd name="T16" fmla="*/ 30 w 39"/>
                <a:gd name="T17" fmla="*/ 28 h 30"/>
                <a:gd name="T18" fmla="*/ 31 w 39"/>
                <a:gd name="T19" fmla="*/ 27 h 30"/>
                <a:gd name="T20" fmla="*/ 32 w 39"/>
                <a:gd name="T21" fmla="*/ 26 h 30"/>
                <a:gd name="T22" fmla="*/ 33 w 39"/>
                <a:gd name="T23" fmla="*/ 25 h 30"/>
                <a:gd name="T24" fmla="*/ 35 w 39"/>
                <a:gd name="T25" fmla="*/ 24 h 30"/>
                <a:gd name="T26" fmla="*/ 35 w 39"/>
                <a:gd name="T27" fmla="*/ 22 h 30"/>
                <a:gd name="T28" fmla="*/ 36 w 39"/>
                <a:gd name="T29" fmla="*/ 21 h 30"/>
                <a:gd name="T30" fmla="*/ 37 w 39"/>
                <a:gd name="T31" fmla="*/ 20 h 30"/>
                <a:gd name="T32" fmla="*/ 37 w 39"/>
                <a:gd name="T33" fmla="*/ 18 h 30"/>
                <a:gd name="T34" fmla="*/ 38 w 39"/>
                <a:gd name="T35" fmla="*/ 17 h 30"/>
                <a:gd name="T36" fmla="*/ 38 w 39"/>
                <a:gd name="T37" fmla="*/ 15 h 30"/>
                <a:gd name="T38" fmla="*/ 38 w 39"/>
                <a:gd name="T39" fmla="*/ 12 h 30"/>
                <a:gd name="T40" fmla="*/ 37 w 39"/>
                <a:gd name="T41" fmla="*/ 10 h 30"/>
                <a:gd name="T42" fmla="*/ 36 w 39"/>
                <a:gd name="T43" fmla="*/ 8 h 30"/>
                <a:gd name="T44" fmla="*/ 35 w 39"/>
                <a:gd name="T45" fmla="*/ 7 h 30"/>
                <a:gd name="T46" fmla="*/ 34 w 39"/>
                <a:gd name="T47" fmla="*/ 6 h 30"/>
                <a:gd name="T48" fmla="*/ 32 w 39"/>
                <a:gd name="T49" fmla="*/ 6 h 30"/>
                <a:gd name="T50" fmla="*/ 31 w 39"/>
                <a:gd name="T51" fmla="*/ 5 h 30"/>
                <a:gd name="T52" fmla="*/ 30 w 39"/>
                <a:gd name="T53" fmla="*/ 4 h 30"/>
                <a:gd name="T54" fmla="*/ 27 w 39"/>
                <a:gd name="T55" fmla="*/ 3 h 30"/>
                <a:gd name="T56" fmla="*/ 25 w 39"/>
                <a:gd name="T57" fmla="*/ 2 h 30"/>
                <a:gd name="T58" fmla="*/ 23 w 39"/>
                <a:gd name="T59" fmla="*/ 2 h 30"/>
                <a:gd name="T60" fmla="*/ 21 w 39"/>
                <a:gd name="T61" fmla="*/ 1 h 30"/>
                <a:gd name="T62" fmla="*/ 18 w 39"/>
                <a:gd name="T63" fmla="*/ 1 h 30"/>
                <a:gd name="T64" fmla="*/ 16 w 39"/>
                <a:gd name="T65" fmla="*/ 1 h 30"/>
                <a:gd name="T66" fmla="*/ 14 w 39"/>
                <a:gd name="T67" fmla="*/ 1 h 30"/>
                <a:gd name="T68" fmla="*/ 13 w 39"/>
                <a:gd name="T69" fmla="*/ 0 h 30"/>
                <a:gd name="T70" fmla="*/ 11 w 39"/>
                <a:gd name="T71" fmla="*/ 0 h 30"/>
                <a:gd name="T72" fmla="*/ 10 w 39"/>
                <a:gd name="T73" fmla="*/ 1 h 30"/>
                <a:gd name="T74" fmla="*/ 7 w 39"/>
                <a:gd name="T75" fmla="*/ 1 h 30"/>
                <a:gd name="T76" fmla="*/ 5 w 39"/>
                <a:gd name="T77" fmla="*/ 1 h 30"/>
                <a:gd name="T78" fmla="*/ 3 w 39"/>
                <a:gd name="T79" fmla="*/ 2 h 30"/>
                <a:gd name="T80" fmla="*/ 1 w 39"/>
                <a:gd name="T81" fmla="*/ 2 h 30"/>
                <a:gd name="T82" fmla="*/ 0 w 39"/>
                <a:gd name="T83" fmla="*/ 3 h 30"/>
                <a:gd name="T84" fmla="*/ 0 w 39"/>
                <a:gd name="T85" fmla="*/ 5 h 30"/>
                <a:gd name="T86" fmla="*/ 0 w 39"/>
                <a:gd name="T87" fmla="*/ 7 h 30"/>
                <a:gd name="T88" fmla="*/ 1 w 39"/>
                <a:gd name="T89" fmla="*/ 8 h 30"/>
                <a:gd name="T90" fmla="*/ 2 w 39"/>
                <a:gd name="T91" fmla="*/ 10 h 30"/>
                <a:gd name="T92" fmla="*/ 4 w 39"/>
                <a:gd name="T93" fmla="*/ 11 h 30"/>
                <a:gd name="T94" fmla="*/ 5 w 39"/>
                <a:gd name="T95" fmla="*/ 12 h 30"/>
                <a:gd name="T96" fmla="*/ 7 w 39"/>
                <a:gd name="T97" fmla="*/ 15 h 30"/>
                <a:gd name="T98" fmla="*/ 9 w 39"/>
                <a:gd name="T99" fmla="*/ 16 h 30"/>
                <a:gd name="T100" fmla="*/ 11 w 39"/>
                <a:gd name="T101" fmla="*/ 18 h 30"/>
                <a:gd name="T102" fmla="*/ 13 w 39"/>
                <a:gd name="T103" fmla="*/ 19 h 30"/>
                <a:gd name="T104" fmla="*/ 15 w 39"/>
                <a:gd name="T105" fmla="*/ 21 h 30"/>
                <a:gd name="T106" fmla="*/ 16 w 39"/>
                <a:gd name="T107" fmla="*/ 22 h 30"/>
                <a:gd name="T108" fmla="*/ 18 w 39"/>
                <a:gd name="T109" fmla="*/ 24 h 3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9" h="30">
                  <a:moveTo>
                    <a:pt x="18" y="24"/>
                  </a:moveTo>
                  <a:lnTo>
                    <a:pt x="20" y="24"/>
                  </a:lnTo>
                  <a:lnTo>
                    <a:pt x="20" y="25"/>
                  </a:lnTo>
                  <a:lnTo>
                    <a:pt x="21" y="25"/>
                  </a:lnTo>
                  <a:lnTo>
                    <a:pt x="21" y="26"/>
                  </a:lnTo>
                  <a:lnTo>
                    <a:pt x="22" y="26"/>
                  </a:lnTo>
                  <a:lnTo>
                    <a:pt x="22" y="27"/>
                  </a:lnTo>
                  <a:lnTo>
                    <a:pt x="23" y="27"/>
                  </a:lnTo>
                  <a:lnTo>
                    <a:pt x="23" y="28"/>
                  </a:lnTo>
                  <a:lnTo>
                    <a:pt x="24" y="28"/>
                  </a:lnTo>
                  <a:lnTo>
                    <a:pt x="24" y="29"/>
                  </a:lnTo>
                  <a:lnTo>
                    <a:pt x="25" y="29"/>
                  </a:lnTo>
                  <a:lnTo>
                    <a:pt x="26" y="29"/>
                  </a:lnTo>
                  <a:lnTo>
                    <a:pt x="27" y="29"/>
                  </a:lnTo>
                  <a:lnTo>
                    <a:pt x="28" y="29"/>
                  </a:lnTo>
                  <a:lnTo>
                    <a:pt x="29" y="29"/>
                  </a:lnTo>
                  <a:lnTo>
                    <a:pt x="29" y="28"/>
                  </a:lnTo>
                  <a:lnTo>
                    <a:pt x="30" y="28"/>
                  </a:lnTo>
                  <a:lnTo>
                    <a:pt x="31" y="28"/>
                  </a:lnTo>
                  <a:lnTo>
                    <a:pt x="31" y="27"/>
                  </a:lnTo>
                  <a:lnTo>
                    <a:pt x="32" y="27"/>
                  </a:lnTo>
                  <a:lnTo>
                    <a:pt x="32" y="26"/>
                  </a:lnTo>
                  <a:lnTo>
                    <a:pt x="33" y="26"/>
                  </a:lnTo>
                  <a:lnTo>
                    <a:pt x="33" y="25"/>
                  </a:lnTo>
                  <a:lnTo>
                    <a:pt x="34" y="24"/>
                  </a:lnTo>
                  <a:lnTo>
                    <a:pt x="35" y="24"/>
                  </a:lnTo>
                  <a:lnTo>
                    <a:pt x="35" y="23"/>
                  </a:lnTo>
                  <a:lnTo>
                    <a:pt x="35" y="22"/>
                  </a:lnTo>
                  <a:lnTo>
                    <a:pt x="36" y="22"/>
                  </a:lnTo>
                  <a:lnTo>
                    <a:pt x="36" y="21"/>
                  </a:lnTo>
                  <a:lnTo>
                    <a:pt x="37" y="21"/>
                  </a:lnTo>
                  <a:lnTo>
                    <a:pt x="37" y="20"/>
                  </a:lnTo>
                  <a:lnTo>
                    <a:pt x="37" y="19"/>
                  </a:lnTo>
                  <a:lnTo>
                    <a:pt x="37" y="18"/>
                  </a:lnTo>
                  <a:lnTo>
                    <a:pt x="38" y="18"/>
                  </a:lnTo>
                  <a:lnTo>
                    <a:pt x="38" y="17"/>
                  </a:lnTo>
                  <a:lnTo>
                    <a:pt x="38" y="16"/>
                  </a:lnTo>
                  <a:lnTo>
                    <a:pt x="38" y="15"/>
                  </a:lnTo>
                  <a:lnTo>
                    <a:pt x="38" y="13"/>
                  </a:lnTo>
                  <a:lnTo>
                    <a:pt x="38" y="12"/>
                  </a:lnTo>
                  <a:lnTo>
                    <a:pt x="37" y="11"/>
                  </a:lnTo>
                  <a:lnTo>
                    <a:pt x="37" y="10"/>
                  </a:lnTo>
                  <a:lnTo>
                    <a:pt x="36" y="9"/>
                  </a:lnTo>
                  <a:lnTo>
                    <a:pt x="36" y="8"/>
                  </a:lnTo>
                  <a:lnTo>
                    <a:pt x="35" y="8"/>
                  </a:lnTo>
                  <a:lnTo>
                    <a:pt x="35" y="7"/>
                  </a:lnTo>
                  <a:lnTo>
                    <a:pt x="34" y="7"/>
                  </a:lnTo>
                  <a:lnTo>
                    <a:pt x="34" y="6"/>
                  </a:lnTo>
                  <a:lnTo>
                    <a:pt x="33" y="6"/>
                  </a:lnTo>
                  <a:lnTo>
                    <a:pt x="32" y="6"/>
                  </a:lnTo>
                  <a:lnTo>
                    <a:pt x="32" y="5"/>
                  </a:lnTo>
                  <a:lnTo>
                    <a:pt x="31" y="5"/>
                  </a:lnTo>
                  <a:lnTo>
                    <a:pt x="31" y="4"/>
                  </a:lnTo>
                  <a:lnTo>
                    <a:pt x="30" y="4"/>
                  </a:lnTo>
                  <a:lnTo>
                    <a:pt x="29" y="4"/>
                  </a:lnTo>
                  <a:lnTo>
                    <a:pt x="27" y="3"/>
                  </a:lnTo>
                  <a:lnTo>
                    <a:pt x="26" y="2"/>
                  </a:lnTo>
                  <a:lnTo>
                    <a:pt x="25" y="2"/>
                  </a:lnTo>
                  <a:lnTo>
                    <a:pt x="24" y="2"/>
                  </a:lnTo>
                  <a:lnTo>
                    <a:pt x="23" y="2"/>
                  </a:lnTo>
                  <a:lnTo>
                    <a:pt x="22" y="1"/>
                  </a:lnTo>
                  <a:lnTo>
                    <a:pt x="21" y="1"/>
                  </a:lnTo>
                  <a:lnTo>
                    <a:pt x="20" y="1"/>
                  </a:lnTo>
                  <a:lnTo>
                    <a:pt x="18" y="1"/>
                  </a:lnTo>
                  <a:lnTo>
                    <a:pt x="17" y="1"/>
                  </a:lnTo>
                  <a:lnTo>
                    <a:pt x="16" y="1"/>
                  </a:lnTo>
                  <a:lnTo>
                    <a:pt x="15" y="1"/>
                  </a:lnTo>
                  <a:lnTo>
                    <a:pt x="14" y="1"/>
                  </a:lnTo>
                  <a:lnTo>
                    <a:pt x="13" y="1"/>
                  </a:lnTo>
                  <a:lnTo>
                    <a:pt x="13" y="0"/>
                  </a:lnTo>
                  <a:lnTo>
                    <a:pt x="12" y="0"/>
                  </a:lnTo>
                  <a:lnTo>
                    <a:pt x="11" y="0"/>
                  </a:lnTo>
                  <a:lnTo>
                    <a:pt x="11" y="1"/>
                  </a:lnTo>
                  <a:lnTo>
                    <a:pt x="10" y="1"/>
                  </a:lnTo>
                  <a:lnTo>
                    <a:pt x="8" y="1"/>
                  </a:lnTo>
                  <a:lnTo>
                    <a:pt x="7" y="1"/>
                  </a:lnTo>
                  <a:lnTo>
                    <a:pt x="6" y="1"/>
                  </a:lnTo>
                  <a:lnTo>
                    <a:pt x="5" y="1"/>
                  </a:lnTo>
                  <a:lnTo>
                    <a:pt x="4" y="1"/>
                  </a:lnTo>
                  <a:lnTo>
                    <a:pt x="3" y="2"/>
                  </a:lnTo>
                  <a:lnTo>
                    <a:pt x="2" y="2"/>
                  </a:lnTo>
                  <a:lnTo>
                    <a:pt x="1" y="2"/>
                  </a:lnTo>
                  <a:lnTo>
                    <a:pt x="1" y="3"/>
                  </a:lnTo>
                  <a:lnTo>
                    <a:pt x="0" y="3"/>
                  </a:lnTo>
                  <a:lnTo>
                    <a:pt x="0" y="4"/>
                  </a:lnTo>
                  <a:lnTo>
                    <a:pt x="0" y="5"/>
                  </a:lnTo>
                  <a:lnTo>
                    <a:pt x="0" y="6"/>
                  </a:lnTo>
                  <a:lnTo>
                    <a:pt x="0" y="7"/>
                  </a:lnTo>
                  <a:lnTo>
                    <a:pt x="0" y="8"/>
                  </a:lnTo>
                  <a:lnTo>
                    <a:pt x="1" y="8"/>
                  </a:lnTo>
                  <a:lnTo>
                    <a:pt x="2" y="9"/>
                  </a:lnTo>
                  <a:lnTo>
                    <a:pt x="2" y="10"/>
                  </a:lnTo>
                  <a:lnTo>
                    <a:pt x="3" y="10"/>
                  </a:lnTo>
                  <a:lnTo>
                    <a:pt x="4" y="11"/>
                  </a:lnTo>
                  <a:lnTo>
                    <a:pt x="4" y="12"/>
                  </a:lnTo>
                  <a:lnTo>
                    <a:pt x="5" y="12"/>
                  </a:lnTo>
                  <a:lnTo>
                    <a:pt x="6" y="13"/>
                  </a:lnTo>
                  <a:lnTo>
                    <a:pt x="7" y="15"/>
                  </a:lnTo>
                  <a:lnTo>
                    <a:pt x="8" y="15"/>
                  </a:lnTo>
                  <a:lnTo>
                    <a:pt x="9" y="16"/>
                  </a:lnTo>
                  <a:lnTo>
                    <a:pt x="10" y="17"/>
                  </a:lnTo>
                  <a:lnTo>
                    <a:pt x="11" y="18"/>
                  </a:lnTo>
                  <a:lnTo>
                    <a:pt x="12" y="18"/>
                  </a:lnTo>
                  <a:lnTo>
                    <a:pt x="13" y="19"/>
                  </a:lnTo>
                  <a:lnTo>
                    <a:pt x="14" y="20"/>
                  </a:lnTo>
                  <a:lnTo>
                    <a:pt x="15" y="21"/>
                  </a:lnTo>
                  <a:lnTo>
                    <a:pt x="16" y="21"/>
                  </a:lnTo>
                  <a:lnTo>
                    <a:pt x="16" y="22"/>
                  </a:lnTo>
                  <a:lnTo>
                    <a:pt x="17" y="23"/>
                  </a:lnTo>
                  <a:lnTo>
                    <a:pt x="18" y="24"/>
                  </a:lnTo>
                </a:path>
              </a:pathLst>
            </a:custGeom>
            <a:solidFill>
              <a:srgbClr val="AAAAA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3" name="Freeform 18"/>
            <p:cNvSpPr>
              <a:spLocks/>
            </p:cNvSpPr>
            <p:nvPr/>
          </p:nvSpPr>
          <p:spPr bwMode="auto">
            <a:xfrm>
              <a:off x="1670" y="1496"/>
              <a:ext cx="38" cy="28"/>
            </a:xfrm>
            <a:custGeom>
              <a:avLst/>
              <a:gdLst>
                <a:gd name="T0" fmla="*/ 19 w 38"/>
                <a:gd name="T1" fmla="*/ 22 h 28"/>
                <a:gd name="T2" fmla="*/ 20 w 38"/>
                <a:gd name="T3" fmla="*/ 23 h 28"/>
                <a:gd name="T4" fmla="*/ 21 w 38"/>
                <a:gd name="T5" fmla="*/ 25 h 28"/>
                <a:gd name="T6" fmla="*/ 22 w 38"/>
                <a:gd name="T7" fmla="*/ 26 h 28"/>
                <a:gd name="T8" fmla="*/ 24 w 38"/>
                <a:gd name="T9" fmla="*/ 27 h 28"/>
                <a:gd name="T10" fmla="*/ 26 w 38"/>
                <a:gd name="T11" fmla="*/ 27 h 28"/>
                <a:gd name="T12" fmla="*/ 28 w 38"/>
                <a:gd name="T13" fmla="*/ 27 h 28"/>
                <a:gd name="T14" fmla="*/ 29 w 38"/>
                <a:gd name="T15" fmla="*/ 26 h 28"/>
                <a:gd name="T16" fmla="*/ 30 w 38"/>
                <a:gd name="T17" fmla="*/ 25 h 28"/>
                <a:gd name="T18" fmla="*/ 31 w 38"/>
                <a:gd name="T19" fmla="*/ 24 h 28"/>
                <a:gd name="T20" fmla="*/ 32 w 38"/>
                <a:gd name="T21" fmla="*/ 23 h 28"/>
                <a:gd name="T22" fmla="*/ 34 w 38"/>
                <a:gd name="T23" fmla="*/ 22 h 28"/>
                <a:gd name="T24" fmla="*/ 34 w 38"/>
                <a:gd name="T25" fmla="*/ 20 h 28"/>
                <a:gd name="T26" fmla="*/ 35 w 38"/>
                <a:gd name="T27" fmla="*/ 19 h 28"/>
                <a:gd name="T28" fmla="*/ 36 w 38"/>
                <a:gd name="T29" fmla="*/ 18 h 28"/>
                <a:gd name="T30" fmla="*/ 36 w 38"/>
                <a:gd name="T31" fmla="*/ 16 h 28"/>
                <a:gd name="T32" fmla="*/ 37 w 38"/>
                <a:gd name="T33" fmla="*/ 15 h 28"/>
                <a:gd name="T34" fmla="*/ 37 w 38"/>
                <a:gd name="T35" fmla="*/ 13 h 28"/>
                <a:gd name="T36" fmla="*/ 36 w 38"/>
                <a:gd name="T37" fmla="*/ 12 h 28"/>
                <a:gd name="T38" fmla="*/ 36 w 38"/>
                <a:gd name="T39" fmla="*/ 10 h 28"/>
                <a:gd name="T40" fmla="*/ 35 w 38"/>
                <a:gd name="T41" fmla="*/ 9 h 28"/>
                <a:gd name="T42" fmla="*/ 34 w 38"/>
                <a:gd name="T43" fmla="*/ 7 h 28"/>
                <a:gd name="T44" fmla="*/ 33 w 38"/>
                <a:gd name="T45" fmla="*/ 6 h 28"/>
                <a:gd name="T46" fmla="*/ 31 w 38"/>
                <a:gd name="T47" fmla="*/ 5 h 28"/>
                <a:gd name="T48" fmla="*/ 30 w 38"/>
                <a:gd name="T49" fmla="*/ 4 h 28"/>
                <a:gd name="T50" fmla="*/ 29 w 38"/>
                <a:gd name="T51" fmla="*/ 3 h 28"/>
                <a:gd name="T52" fmla="*/ 26 w 38"/>
                <a:gd name="T53" fmla="*/ 2 h 28"/>
                <a:gd name="T54" fmla="*/ 25 w 38"/>
                <a:gd name="T55" fmla="*/ 1 h 28"/>
                <a:gd name="T56" fmla="*/ 23 w 38"/>
                <a:gd name="T57" fmla="*/ 1 h 28"/>
                <a:gd name="T58" fmla="*/ 21 w 38"/>
                <a:gd name="T59" fmla="*/ 1 h 28"/>
                <a:gd name="T60" fmla="*/ 20 w 38"/>
                <a:gd name="T61" fmla="*/ 0 h 28"/>
                <a:gd name="T62" fmla="*/ 18 w 38"/>
                <a:gd name="T63" fmla="*/ 0 h 28"/>
                <a:gd name="T64" fmla="*/ 16 w 38"/>
                <a:gd name="T65" fmla="*/ 0 h 28"/>
                <a:gd name="T66" fmla="*/ 14 w 38"/>
                <a:gd name="T67" fmla="*/ 0 h 28"/>
                <a:gd name="T68" fmla="*/ 12 w 38"/>
                <a:gd name="T69" fmla="*/ 0 h 28"/>
                <a:gd name="T70" fmla="*/ 10 w 38"/>
                <a:gd name="T71" fmla="*/ 0 h 28"/>
                <a:gd name="T72" fmla="*/ 7 w 38"/>
                <a:gd name="T73" fmla="*/ 0 h 28"/>
                <a:gd name="T74" fmla="*/ 6 w 38"/>
                <a:gd name="T75" fmla="*/ 1 h 28"/>
                <a:gd name="T76" fmla="*/ 4 w 38"/>
                <a:gd name="T77" fmla="*/ 1 h 28"/>
                <a:gd name="T78" fmla="*/ 2 w 38"/>
                <a:gd name="T79" fmla="*/ 1 h 28"/>
                <a:gd name="T80" fmla="*/ 1 w 38"/>
                <a:gd name="T81" fmla="*/ 2 h 28"/>
                <a:gd name="T82" fmla="*/ 0 w 38"/>
                <a:gd name="T83" fmla="*/ 3 h 28"/>
                <a:gd name="T84" fmla="*/ 0 w 38"/>
                <a:gd name="T85" fmla="*/ 5 h 28"/>
                <a:gd name="T86" fmla="*/ 0 w 38"/>
                <a:gd name="T87" fmla="*/ 7 h 28"/>
                <a:gd name="T88" fmla="*/ 2 w 38"/>
                <a:gd name="T89" fmla="*/ 8 h 28"/>
                <a:gd name="T90" fmla="*/ 3 w 38"/>
                <a:gd name="T91" fmla="*/ 9 h 28"/>
                <a:gd name="T92" fmla="*/ 4 w 38"/>
                <a:gd name="T93" fmla="*/ 11 h 28"/>
                <a:gd name="T94" fmla="*/ 6 w 38"/>
                <a:gd name="T95" fmla="*/ 12 h 28"/>
                <a:gd name="T96" fmla="*/ 8 w 38"/>
                <a:gd name="T97" fmla="*/ 13 h 28"/>
                <a:gd name="T98" fmla="*/ 10 w 38"/>
                <a:gd name="T99" fmla="*/ 15 h 28"/>
                <a:gd name="T100" fmla="*/ 12 w 38"/>
                <a:gd name="T101" fmla="*/ 16 h 28"/>
                <a:gd name="T102" fmla="*/ 14 w 38"/>
                <a:gd name="T103" fmla="*/ 18 h 28"/>
                <a:gd name="T104" fmla="*/ 16 w 38"/>
                <a:gd name="T105" fmla="*/ 19 h 28"/>
                <a:gd name="T106" fmla="*/ 17 w 38"/>
                <a:gd name="T107" fmla="*/ 21 h 2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8" h="28">
                  <a:moveTo>
                    <a:pt x="18" y="22"/>
                  </a:moveTo>
                  <a:lnTo>
                    <a:pt x="19" y="22"/>
                  </a:lnTo>
                  <a:lnTo>
                    <a:pt x="19" y="23"/>
                  </a:lnTo>
                  <a:lnTo>
                    <a:pt x="20" y="23"/>
                  </a:lnTo>
                  <a:lnTo>
                    <a:pt x="20" y="24"/>
                  </a:lnTo>
                  <a:lnTo>
                    <a:pt x="21" y="25"/>
                  </a:lnTo>
                  <a:lnTo>
                    <a:pt x="22" y="25"/>
                  </a:lnTo>
                  <a:lnTo>
                    <a:pt x="22" y="26"/>
                  </a:lnTo>
                  <a:lnTo>
                    <a:pt x="23" y="27"/>
                  </a:lnTo>
                  <a:lnTo>
                    <a:pt x="24" y="27"/>
                  </a:lnTo>
                  <a:lnTo>
                    <a:pt x="25" y="27"/>
                  </a:lnTo>
                  <a:lnTo>
                    <a:pt x="26" y="27"/>
                  </a:lnTo>
                  <a:lnTo>
                    <a:pt x="27" y="27"/>
                  </a:lnTo>
                  <a:lnTo>
                    <a:pt x="28" y="27"/>
                  </a:lnTo>
                  <a:lnTo>
                    <a:pt x="29" y="27"/>
                  </a:lnTo>
                  <a:lnTo>
                    <a:pt x="29" y="26"/>
                  </a:lnTo>
                  <a:lnTo>
                    <a:pt x="30" y="26"/>
                  </a:lnTo>
                  <a:lnTo>
                    <a:pt x="30" y="25"/>
                  </a:lnTo>
                  <a:lnTo>
                    <a:pt x="31" y="25"/>
                  </a:lnTo>
                  <a:lnTo>
                    <a:pt x="31" y="24"/>
                  </a:lnTo>
                  <a:lnTo>
                    <a:pt x="32" y="24"/>
                  </a:lnTo>
                  <a:lnTo>
                    <a:pt x="32" y="23"/>
                  </a:lnTo>
                  <a:lnTo>
                    <a:pt x="33" y="22"/>
                  </a:lnTo>
                  <a:lnTo>
                    <a:pt x="34" y="22"/>
                  </a:lnTo>
                  <a:lnTo>
                    <a:pt x="34" y="21"/>
                  </a:lnTo>
                  <a:lnTo>
                    <a:pt x="34" y="20"/>
                  </a:lnTo>
                  <a:lnTo>
                    <a:pt x="35" y="20"/>
                  </a:lnTo>
                  <a:lnTo>
                    <a:pt x="35" y="19"/>
                  </a:lnTo>
                  <a:lnTo>
                    <a:pt x="36" y="19"/>
                  </a:lnTo>
                  <a:lnTo>
                    <a:pt x="36" y="18"/>
                  </a:lnTo>
                  <a:lnTo>
                    <a:pt x="36" y="17"/>
                  </a:lnTo>
                  <a:lnTo>
                    <a:pt x="36" y="16"/>
                  </a:lnTo>
                  <a:lnTo>
                    <a:pt x="36" y="15"/>
                  </a:lnTo>
                  <a:lnTo>
                    <a:pt x="37" y="15"/>
                  </a:lnTo>
                  <a:lnTo>
                    <a:pt x="37" y="14"/>
                  </a:lnTo>
                  <a:lnTo>
                    <a:pt x="37" y="13"/>
                  </a:lnTo>
                  <a:lnTo>
                    <a:pt x="37" y="12"/>
                  </a:lnTo>
                  <a:lnTo>
                    <a:pt x="36" y="12"/>
                  </a:lnTo>
                  <a:lnTo>
                    <a:pt x="36" y="11"/>
                  </a:lnTo>
                  <a:lnTo>
                    <a:pt x="36" y="10"/>
                  </a:lnTo>
                  <a:lnTo>
                    <a:pt x="36" y="9"/>
                  </a:lnTo>
                  <a:lnTo>
                    <a:pt x="35" y="9"/>
                  </a:lnTo>
                  <a:lnTo>
                    <a:pt x="35" y="8"/>
                  </a:lnTo>
                  <a:lnTo>
                    <a:pt x="34" y="7"/>
                  </a:lnTo>
                  <a:lnTo>
                    <a:pt x="34" y="6"/>
                  </a:lnTo>
                  <a:lnTo>
                    <a:pt x="33" y="6"/>
                  </a:lnTo>
                  <a:lnTo>
                    <a:pt x="32" y="5"/>
                  </a:lnTo>
                  <a:lnTo>
                    <a:pt x="31" y="5"/>
                  </a:lnTo>
                  <a:lnTo>
                    <a:pt x="31" y="4"/>
                  </a:lnTo>
                  <a:lnTo>
                    <a:pt x="30" y="4"/>
                  </a:lnTo>
                  <a:lnTo>
                    <a:pt x="29" y="4"/>
                  </a:lnTo>
                  <a:lnTo>
                    <a:pt x="29" y="3"/>
                  </a:lnTo>
                  <a:lnTo>
                    <a:pt x="28" y="3"/>
                  </a:lnTo>
                  <a:lnTo>
                    <a:pt x="26" y="2"/>
                  </a:lnTo>
                  <a:lnTo>
                    <a:pt x="25" y="2"/>
                  </a:lnTo>
                  <a:lnTo>
                    <a:pt x="25" y="1"/>
                  </a:lnTo>
                  <a:lnTo>
                    <a:pt x="24" y="1"/>
                  </a:lnTo>
                  <a:lnTo>
                    <a:pt x="23" y="1"/>
                  </a:lnTo>
                  <a:lnTo>
                    <a:pt x="22" y="1"/>
                  </a:lnTo>
                  <a:lnTo>
                    <a:pt x="21" y="1"/>
                  </a:lnTo>
                  <a:lnTo>
                    <a:pt x="20" y="1"/>
                  </a:lnTo>
                  <a:lnTo>
                    <a:pt x="20" y="0"/>
                  </a:lnTo>
                  <a:lnTo>
                    <a:pt x="19" y="0"/>
                  </a:lnTo>
                  <a:lnTo>
                    <a:pt x="18" y="0"/>
                  </a:lnTo>
                  <a:lnTo>
                    <a:pt x="17" y="0"/>
                  </a:lnTo>
                  <a:lnTo>
                    <a:pt x="16" y="0"/>
                  </a:lnTo>
                  <a:lnTo>
                    <a:pt x="15" y="0"/>
                  </a:lnTo>
                  <a:lnTo>
                    <a:pt x="14" y="0"/>
                  </a:lnTo>
                  <a:lnTo>
                    <a:pt x="13" y="0"/>
                  </a:lnTo>
                  <a:lnTo>
                    <a:pt x="12" y="0"/>
                  </a:lnTo>
                  <a:lnTo>
                    <a:pt x="11" y="0"/>
                  </a:lnTo>
                  <a:lnTo>
                    <a:pt x="10" y="0"/>
                  </a:lnTo>
                  <a:lnTo>
                    <a:pt x="8" y="0"/>
                  </a:lnTo>
                  <a:lnTo>
                    <a:pt x="7" y="0"/>
                  </a:lnTo>
                  <a:lnTo>
                    <a:pt x="6" y="0"/>
                  </a:lnTo>
                  <a:lnTo>
                    <a:pt x="6" y="1"/>
                  </a:lnTo>
                  <a:lnTo>
                    <a:pt x="5" y="1"/>
                  </a:lnTo>
                  <a:lnTo>
                    <a:pt x="4" y="1"/>
                  </a:lnTo>
                  <a:lnTo>
                    <a:pt x="3" y="1"/>
                  </a:lnTo>
                  <a:lnTo>
                    <a:pt x="2" y="1"/>
                  </a:lnTo>
                  <a:lnTo>
                    <a:pt x="1" y="1"/>
                  </a:lnTo>
                  <a:lnTo>
                    <a:pt x="1" y="2"/>
                  </a:lnTo>
                  <a:lnTo>
                    <a:pt x="0" y="2"/>
                  </a:lnTo>
                  <a:lnTo>
                    <a:pt x="0" y="3"/>
                  </a:lnTo>
                  <a:lnTo>
                    <a:pt x="0" y="4"/>
                  </a:lnTo>
                  <a:lnTo>
                    <a:pt x="0" y="5"/>
                  </a:lnTo>
                  <a:lnTo>
                    <a:pt x="0" y="6"/>
                  </a:lnTo>
                  <a:lnTo>
                    <a:pt x="0" y="7"/>
                  </a:lnTo>
                  <a:lnTo>
                    <a:pt x="1" y="7"/>
                  </a:lnTo>
                  <a:lnTo>
                    <a:pt x="2" y="8"/>
                  </a:lnTo>
                  <a:lnTo>
                    <a:pt x="2" y="9"/>
                  </a:lnTo>
                  <a:lnTo>
                    <a:pt x="3" y="9"/>
                  </a:lnTo>
                  <a:lnTo>
                    <a:pt x="4" y="10"/>
                  </a:lnTo>
                  <a:lnTo>
                    <a:pt x="4" y="11"/>
                  </a:lnTo>
                  <a:lnTo>
                    <a:pt x="5" y="11"/>
                  </a:lnTo>
                  <a:lnTo>
                    <a:pt x="6" y="12"/>
                  </a:lnTo>
                  <a:lnTo>
                    <a:pt x="7" y="13"/>
                  </a:lnTo>
                  <a:lnTo>
                    <a:pt x="8" y="13"/>
                  </a:lnTo>
                  <a:lnTo>
                    <a:pt x="9" y="14"/>
                  </a:lnTo>
                  <a:lnTo>
                    <a:pt x="10" y="15"/>
                  </a:lnTo>
                  <a:lnTo>
                    <a:pt x="11" y="16"/>
                  </a:lnTo>
                  <a:lnTo>
                    <a:pt x="12" y="16"/>
                  </a:lnTo>
                  <a:lnTo>
                    <a:pt x="13" y="17"/>
                  </a:lnTo>
                  <a:lnTo>
                    <a:pt x="14" y="18"/>
                  </a:lnTo>
                  <a:lnTo>
                    <a:pt x="15" y="19"/>
                  </a:lnTo>
                  <a:lnTo>
                    <a:pt x="16" y="19"/>
                  </a:lnTo>
                  <a:lnTo>
                    <a:pt x="16" y="20"/>
                  </a:lnTo>
                  <a:lnTo>
                    <a:pt x="17" y="21"/>
                  </a:lnTo>
                  <a:lnTo>
                    <a:pt x="18" y="22"/>
                  </a:lnTo>
                </a:path>
              </a:pathLst>
            </a:custGeom>
            <a:solidFill>
              <a:srgbClr val="AAAAA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4" name="Freeform 19"/>
            <p:cNvSpPr>
              <a:spLocks/>
            </p:cNvSpPr>
            <p:nvPr/>
          </p:nvSpPr>
          <p:spPr bwMode="auto">
            <a:xfrm>
              <a:off x="1896" y="1640"/>
              <a:ext cx="39" cy="28"/>
            </a:xfrm>
            <a:custGeom>
              <a:avLst/>
              <a:gdLst>
                <a:gd name="T0" fmla="*/ 20 w 39"/>
                <a:gd name="T1" fmla="*/ 21 h 28"/>
                <a:gd name="T2" fmla="*/ 20 w 39"/>
                <a:gd name="T3" fmla="*/ 23 h 28"/>
                <a:gd name="T4" fmla="*/ 22 w 39"/>
                <a:gd name="T5" fmla="*/ 23 h 28"/>
                <a:gd name="T6" fmla="*/ 22 w 39"/>
                <a:gd name="T7" fmla="*/ 25 h 28"/>
                <a:gd name="T8" fmla="*/ 24 w 39"/>
                <a:gd name="T9" fmla="*/ 25 h 28"/>
                <a:gd name="T10" fmla="*/ 25 w 39"/>
                <a:gd name="T11" fmla="*/ 26 h 28"/>
                <a:gd name="T12" fmla="*/ 26 w 39"/>
                <a:gd name="T13" fmla="*/ 27 h 28"/>
                <a:gd name="T14" fmla="*/ 28 w 39"/>
                <a:gd name="T15" fmla="*/ 26 h 28"/>
                <a:gd name="T16" fmla="*/ 29 w 39"/>
                <a:gd name="T17" fmla="*/ 25 h 28"/>
                <a:gd name="T18" fmla="*/ 31 w 39"/>
                <a:gd name="T19" fmla="*/ 25 h 28"/>
                <a:gd name="T20" fmla="*/ 32 w 39"/>
                <a:gd name="T21" fmla="*/ 24 h 28"/>
                <a:gd name="T22" fmla="*/ 33 w 39"/>
                <a:gd name="T23" fmla="*/ 23 h 28"/>
                <a:gd name="T24" fmla="*/ 34 w 39"/>
                <a:gd name="T25" fmla="*/ 21 h 28"/>
                <a:gd name="T26" fmla="*/ 35 w 39"/>
                <a:gd name="T27" fmla="*/ 20 h 28"/>
                <a:gd name="T28" fmla="*/ 36 w 39"/>
                <a:gd name="T29" fmla="*/ 19 h 28"/>
                <a:gd name="T30" fmla="*/ 36 w 39"/>
                <a:gd name="T31" fmla="*/ 17 h 28"/>
                <a:gd name="T32" fmla="*/ 37 w 39"/>
                <a:gd name="T33" fmla="*/ 15 h 28"/>
                <a:gd name="T34" fmla="*/ 38 w 39"/>
                <a:gd name="T35" fmla="*/ 14 h 28"/>
                <a:gd name="T36" fmla="*/ 38 w 39"/>
                <a:gd name="T37" fmla="*/ 12 h 28"/>
                <a:gd name="T38" fmla="*/ 37 w 39"/>
                <a:gd name="T39" fmla="*/ 11 h 28"/>
                <a:gd name="T40" fmla="*/ 36 w 39"/>
                <a:gd name="T41" fmla="*/ 10 h 28"/>
                <a:gd name="T42" fmla="*/ 36 w 39"/>
                <a:gd name="T43" fmla="*/ 8 h 28"/>
                <a:gd name="T44" fmla="*/ 35 w 39"/>
                <a:gd name="T45" fmla="*/ 7 h 28"/>
                <a:gd name="T46" fmla="*/ 33 w 39"/>
                <a:gd name="T47" fmla="*/ 6 h 28"/>
                <a:gd name="T48" fmla="*/ 32 w 39"/>
                <a:gd name="T49" fmla="*/ 5 h 28"/>
                <a:gd name="T50" fmla="*/ 31 w 39"/>
                <a:gd name="T51" fmla="*/ 4 h 28"/>
                <a:gd name="T52" fmla="*/ 30 w 39"/>
                <a:gd name="T53" fmla="*/ 3 h 28"/>
                <a:gd name="T54" fmla="*/ 28 w 39"/>
                <a:gd name="T55" fmla="*/ 3 h 28"/>
                <a:gd name="T56" fmla="*/ 26 w 39"/>
                <a:gd name="T57" fmla="*/ 2 h 28"/>
                <a:gd name="T58" fmla="*/ 24 w 39"/>
                <a:gd name="T59" fmla="*/ 1 h 28"/>
                <a:gd name="T60" fmla="*/ 22 w 39"/>
                <a:gd name="T61" fmla="*/ 1 h 28"/>
                <a:gd name="T62" fmla="*/ 21 w 39"/>
                <a:gd name="T63" fmla="*/ 0 h 28"/>
                <a:gd name="T64" fmla="*/ 18 w 39"/>
                <a:gd name="T65" fmla="*/ 0 h 28"/>
                <a:gd name="T66" fmla="*/ 16 w 39"/>
                <a:gd name="T67" fmla="*/ 0 h 28"/>
                <a:gd name="T68" fmla="*/ 14 w 39"/>
                <a:gd name="T69" fmla="*/ 0 h 28"/>
                <a:gd name="T70" fmla="*/ 12 w 39"/>
                <a:gd name="T71" fmla="*/ 0 h 28"/>
                <a:gd name="T72" fmla="*/ 10 w 39"/>
                <a:gd name="T73" fmla="*/ 0 h 28"/>
                <a:gd name="T74" fmla="*/ 8 w 39"/>
                <a:gd name="T75" fmla="*/ 0 h 28"/>
                <a:gd name="T76" fmla="*/ 6 w 39"/>
                <a:gd name="T77" fmla="*/ 0 h 28"/>
                <a:gd name="T78" fmla="*/ 4 w 39"/>
                <a:gd name="T79" fmla="*/ 0 h 28"/>
                <a:gd name="T80" fmla="*/ 3 w 39"/>
                <a:gd name="T81" fmla="*/ 1 h 28"/>
                <a:gd name="T82" fmla="*/ 1 w 39"/>
                <a:gd name="T83" fmla="*/ 1 h 28"/>
                <a:gd name="T84" fmla="*/ 0 w 39"/>
                <a:gd name="T85" fmla="*/ 2 h 28"/>
                <a:gd name="T86" fmla="*/ 0 w 39"/>
                <a:gd name="T87" fmla="*/ 4 h 28"/>
                <a:gd name="T88" fmla="*/ 0 w 39"/>
                <a:gd name="T89" fmla="*/ 6 h 28"/>
                <a:gd name="T90" fmla="*/ 1 w 39"/>
                <a:gd name="T91" fmla="*/ 7 h 28"/>
                <a:gd name="T92" fmla="*/ 2 w 39"/>
                <a:gd name="T93" fmla="*/ 9 h 28"/>
                <a:gd name="T94" fmla="*/ 4 w 39"/>
                <a:gd name="T95" fmla="*/ 11 h 28"/>
                <a:gd name="T96" fmla="*/ 5 w 39"/>
                <a:gd name="T97" fmla="*/ 12 h 28"/>
                <a:gd name="T98" fmla="*/ 7 w 39"/>
                <a:gd name="T99" fmla="*/ 13 h 28"/>
                <a:gd name="T100" fmla="*/ 9 w 39"/>
                <a:gd name="T101" fmla="*/ 14 h 28"/>
                <a:gd name="T102" fmla="*/ 11 w 39"/>
                <a:gd name="T103" fmla="*/ 15 h 28"/>
                <a:gd name="T104" fmla="*/ 13 w 39"/>
                <a:gd name="T105" fmla="*/ 16 h 28"/>
                <a:gd name="T106" fmla="*/ 15 w 39"/>
                <a:gd name="T107" fmla="*/ 18 h 28"/>
                <a:gd name="T108" fmla="*/ 17 w 39"/>
                <a:gd name="T109" fmla="*/ 20 h 2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9" h="28">
                  <a:moveTo>
                    <a:pt x="18" y="21"/>
                  </a:moveTo>
                  <a:lnTo>
                    <a:pt x="20" y="21"/>
                  </a:lnTo>
                  <a:lnTo>
                    <a:pt x="20" y="22"/>
                  </a:lnTo>
                  <a:lnTo>
                    <a:pt x="20" y="23"/>
                  </a:lnTo>
                  <a:lnTo>
                    <a:pt x="21" y="23"/>
                  </a:lnTo>
                  <a:lnTo>
                    <a:pt x="22" y="23"/>
                  </a:lnTo>
                  <a:lnTo>
                    <a:pt x="22" y="24"/>
                  </a:lnTo>
                  <a:lnTo>
                    <a:pt x="22" y="25"/>
                  </a:lnTo>
                  <a:lnTo>
                    <a:pt x="23" y="25"/>
                  </a:lnTo>
                  <a:lnTo>
                    <a:pt x="24" y="25"/>
                  </a:lnTo>
                  <a:lnTo>
                    <a:pt x="24" y="26"/>
                  </a:lnTo>
                  <a:lnTo>
                    <a:pt x="25" y="26"/>
                  </a:lnTo>
                  <a:lnTo>
                    <a:pt x="26" y="26"/>
                  </a:lnTo>
                  <a:lnTo>
                    <a:pt x="26" y="27"/>
                  </a:lnTo>
                  <a:lnTo>
                    <a:pt x="27" y="27"/>
                  </a:lnTo>
                  <a:lnTo>
                    <a:pt x="28" y="26"/>
                  </a:lnTo>
                  <a:lnTo>
                    <a:pt x="29" y="26"/>
                  </a:lnTo>
                  <a:lnTo>
                    <a:pt x="29" y="25"/>
                  </a:lnTo>
                  <a:lnTo>
                    <a:pt x="30" y="25"/>
                  </a:lnTo>
                  <a:lnTo>
                    <a:pt x="31" y="25"/>
                  </a:lnTo>
                  <a:lnTo>
                    <a:pt x="31" y="24"/>
                  </a:lnTo>
                  <a:lnTo>
                    <a:pt x="32" y="24"/>
                  </a:lnTo>
                  <a:lnTo>
                    <a:pt x="32" y="23"/>
                  </a:lnTo>
                  <a:lnTo>
                    <a:pt x="33" y="23"/>
                  </a:lnTo>
                  <a:lnTo>
                    <a:pt x="33" y="22"/>
                  </a:lnTo>
                  <a:lnTo>
                    <a:pt x="34" y="21"/>
                  </a:lnTo>
                  <a:lnTo>
                    <a:pt x="34" y="20"/>
                  </a:lnTo>
                  <a:lnTo>
                    <a:pt x="35" y="20"/>
                  </a:lnTo>
                  <a:lnTo>
                    <a:pt x="35" y="19"/>
                  </a:lnTo>
                  <a:lnTo>
                    <a:pt x="36" y="19"/>
                  </a:lnTo>
                  <a:lnTo>
                    <a:pt x="36" y="18"/>
                  </a:lnTo>
                  <a:lnTo>
                    <a:pt x="36" y="17"/>
                  </a:lnTo>
                  <a:lnTo>
                    <a:pt x="37" y="16"/>
                  </a:lnTo>
                  <a:lnTo>
                    <a:pt x="37" y="15"/>
                  </a:lnTo>
                  <a:lnTo>
                    <a:pt x="37" y="14"/>
                  </a:lnTo>
                  <a:lnTo>
                    <a:pt x="38" y="14"/>
                  </a:lnTo>
                  <a:lnTo>
                    <a:pt x="38" y="13"/>
                  </a:lnTo>
                  <a:lnTo>
                    <a:pt x="38" y="12"/>
                  </a:lnTo>
                  <a:lnTo>
                    <a:pt x="37" y="12"/>
                  </a:lnTo>
                  <a:lnTo>
                    <a:pt x="37" y="11"/>
                  </a:lnTo>
                  <a:lnTo>
                    <a:pt x="37" y="10"/>
                  </a:lnTo>
                  <a:lnTo>
                    <a:pt x="36" y="10"/>
                  </a:lnTo>
                  <a:lnTo>
                    <a:pt x="36" y="9"/>
                  </a:lnTo>
                  <a:lnTo>
                    <a:pt x="36" y="8"/>
                  </a:lnTo>
                  <a:lnTo>
                    <a:pt x="35" y="8"/>
                  </a:lnTo>
                  <a:lnTo>
                    <a:pt x="35" y="7"/>
                  </a:lnTo>
                  <a:lnTo>
                    <a:pt x="34" y="6"/>
                  </a:lnTo>
                  <a:lnTo>
                    <a:pt x="33" y="6"/>
                  </a:lnTo>
                  <a:lnTo>
                    <a:pt x="33" y="5"/>
                  </a:lnTo>
                  <a:lnTo>
                    <a:pt x="32" y="5"/>
                  </a:lnTo>
                  <a:lnTo>
                    <a:pt x="32" y="4"/>
                  </a:lnTo>
                  <a:lnTo>
                    <a:pt x="31" y="4"/>
                  </a:lnTo>
                  <a:lnTo>
                    <a:pt x="30" y="4"/>
                  </a:lnTo>
                  <a:lnTo>
                    <a:pt x="30" y="3"/>
                  </a:lnTo>
                  <a:lnTo>
                    <a:pt x="29" y="3"/>
                  </a:lnTo>
                  <a:lnTo>
                    <a:pt x="28" y="3"/>
                  </a:lnTo>
                  <a:lnTo>
                    <a:pt x="27" y="2"/>
                  </a:lnTo>
                  <a:lnTo>
                    <a:pt x="26" y="2"/>
                  </a:lnTo>
                  <a:lnTo>
                    <a:pt x="25" y="1"/>
                  </a:lnTo>
                  <a:lnTo>
                    <a:pt x="24" y="1"/>
                  </a:lnTo>
                  <a:lnTo>
                    <a:pt x="23" y="1"/>
                  </a:lnTo>
                  <a:lnTo>
                    <a:pt x="22" y="1"/>
                  </a:lnTo>
                  <a:lnTo>
                    <a:pt x="22" y="0"/>
                  </a:lnTo>
                  <a:lnTo>
                    <a:pt x="21" y="0"/>
                  </a:lnTo>
                  <a:lnTo>
                    <a:pt x="20" y="0"/>
                  </a:lnTo>
                  <a:lnTo>
                    <a:pt x="18" y="0"/>
                  </a:lnTo>
                  <a:lnTo>
                    <a:pt x="17" y="0"/>
                  </a:lnTo>
                  <a:lnTo>
                    <a:pt x="16" y="0"/>
                  </a:lnTo>
                  <a:lnTo>
                    <a:pt x="15" y="0"/>
                  </a:lnTo>
                  <a:lnTo>
                    <a:pt x="14" y="0"/>
                  </a:lnTo>
                  <a:lnTo>
                    <a:pt x="13" y="0"/>
                  </a:lnTo>
                  <a:lnTo>
                    <a:pt x="12" y="0"/>
                  </a:lnTo>
                  <a:lnTo>
                    <a:pt x="11" y="0"/>
                  </a:lnTo>
                  <a:lnTo>
                    <a:pt x="10" y="0"/>
                  </a:lnTo>
                  <a:lnTo>
                    <a:pt x="9" y="0"/>
                  </a:lnTo>
                  <a:lnTo>
                    <a:pt x="8" y="0"/>
                  </a:lnTo>
                  <a:lnTo>
                    <a:pt x="7" y="0"/>
                  </a:lnTo>
                  <a:lnTo>
                    <a:pt x="6" y="0"/>
                  </a:lnTo>
                  <a:lnTo>
                    <a:pt x="5" y="0"/>
                  </a:lnTo>
                  <a:lnTo>
                    <a:pt x="4" y="0"/>
                  </a:lnTo>
                  <a:lnTo>
                    <a:pt x="3" y="0"/>
                  </a:lnTo>
                  <a:lnTo>
                    <a:pt x="3" y="1"/>
                  </a:lnTo>
                  <a:lnTo>
                    <a:pt x="2" y="1"/>
                  </a:lnTo>
                  <a:lnTo>
                    <a:pt x="1" y="1"/>
                  </a:lnTo>
                  <a:lnTo>
                    <a:pt x="1" y="2"/>
                  </a:lnTo>
                  <a:lnTo>
                    <a:pt x="0" y="2"/>
                  </a:lnTo>
                  <a:lnTo>
                    <a:pt x="0" y="3"/>
                  </a:lnTo>
                  <a:lnTo>
                    <a:pt x="0" y="4"/>
                  </a:lnTo>
                  <a:lnTo>
                    <a:pt x="0" y="5"/>
                  </a:lnTo>
                  <a:lnTo>
                    <a:pt x="0" y="6"/>
                  </a:lnTo>
                  <a:lnTo>
                    <a:pt x="0" y="7"/>
                  </a:lnTo>
                  <a:lnTo>
                    <a:pt x="1" y="7"/>
                  </a:lnTo>
                  <a:lnTo>
                    <a:pt x="1" y="8"/>
                  </a:lnTo>
                  <a:lnTo>
                    <a:pt x="2" y="9"/>
                  </a:lnTo>
                  <a:lnTo>
                    <a:pt x="3" y="10"/>
                  </a:lnTo>
                  <a:lnTo>
                    <a:pt x="4" y="11"/>
                  </a:lnTo>
                  <a:lnTo>
                    <a:pt x="5" y="11"/>
                  </a:lnTo>
                  <a:lnTo>
                    <a:pt x="5" y="12"/>
                  </a:lnTo>
                  <a:lnTo>
                    <a:pt x="6" y="12"/>
                  </a:lnTo>
                  <a:lnTo>
                    <a:pt x="7" y="13"/>
                  </a:lnTo>
                  <a:lnTo>
                    <a:pt x="8" y="14"/>
                  </a:lnTo>
                  <a:lnTo>
                    <a:pt x="9" y="14"/>
                  </a:lnTo>
                  <a:lnTo>
                    <a:pt x="10" y="14"/>
                  </a:lnTo>
                  <a:lnTo>
                    <a:pt x="11" y="15"/>
                  </a:lnTo>
                  <a:lnTo>
                    <a:pt x="12" y="15"/>
                  </a:lnTo>
                  <a:lnTo>
                    <a:pt x="13" y="16"/>
                  </a:lnTo>
                  <a:lnTo>
                    <a:pt x="14" y="17"/>
                  </a:lnTo>
                  <a:lnTo>
                    <a:pt x="15" y="18"/>
                  </a:lnTo>
                  <a:lnTo>
                    <a:pt x="16" y="19"/>
                  </a:lnTo>
                  <a:lnTo>
                    <a:pt x="17" y="20"/>
                  </a:lnTo>
                  <a:lnTo>
                    <a:pt x="18" y="21"/>
                  </a:lnTo>
                </a:path>
              </a:pathLst>
            </a:custGeom>
            <a:solidFill>
              <a:srgbClr val="AAAAA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5" name="Freeform 20"/>
            <p:cNvSpPr>
              <a:spLocks/>
            </p:cNvSpPr>
            <p:nvPr/>
          </p:nvSpPr>
          <p:spPr bwMode="auto">
            <a:xfrm>
              <a:off x="1471" y="1584"/>
              <a:ext cx="54" cy="23"/>
            </a:xfrm>
            <a:custGeom>
              <a:avLst/>
              <a:gdLst>
                <a:gd name="T0" fmla="*/ 15 w 54"/>
                <a:gd name="T1" fmla="*/ 0 h 23"/>
                <a:gd name="T2" fmla="*/ 14 w 54"/>
                <a:gd name="T3" fmla="*/ 1 h 23"/>
                <a:gd name="T4" fmla="*/ 13 w 54"/>
                <a:gd name="T5" fmla="*/ 2 h 23"/>
                <a:gd name="T6" fmla="*/ 11 w 54"/>
                <a:gd name="T7" fmla="*/ 2 h 23"/>
                <a:gd name="T8" fmla="*/ 9 w 54"/>
                <a:gd name="T9" fmla="*/ 3 h 23"/>
                <a:gd name="T10" fmla="*/ 8 w 54"/>
                <a:gd name="T11" fmla="*/ 4 h 23"/>
                <a:gd name="T12" fmla="*/ 6 w 54"/>
                <a:gd name="T13" fmla="*/ 5 h 23"/>
                <a:gd name="T14" fmla="*/ 4 w 54"/>
                <a:gd name="T15" fmla="*/ 6 h 23"/>
                <a:gd name="T16" fmla="*/ 2 w 54"/>
                <a:gd name="T17" fmla="*/ 7 h 23"/>
                <a:gd name="T18" fmla="*/ 1 w 54"/>
                <a:gd name="T19" fmla="*/ 8 h 23"/>
                <a:gd name="T20" fmla="*/ 0 w 54"/>
                <a:gd name="T21" fmla="*/ 10 h 23"/>
                <a:gd name="T22" fmla="*/ 0 w 54"/>
                <a:gd name="T23" fmla="*/ 12 h 23"/>
                <a:gd name="T24" fmla="*/ 0 w 54"/>
                <a:gd name="T25" fmla="*/ 14 h 23"/>
                <a:gd name="T26" fmla="*/ 1 w 54"/>
                <a:gd name="T27" fmla="*/ 15 h 23"/>
                <a:gd name="T28" fmla="*/ 2 w 54"/>
                <a:gd name="T29" fmla="*/ 16 h 23"/>
                <a:gd name="T30" fmla="*/ 3 w 54"/>
                <a:gd name="T31" fmla="*/ 17 h 23"/>
                <a:gd name="T32" fmla="*/ 5 w 54"/>
                <a:gd name="T33" fmla="*/ 18 h 23"/>
                <a:gd name="T34" fmla="*/ 7 w 54"/>
                <a:gd name="T35" fmla="*/ 18 h 23"/>
                <a:gd name="T36" fmla="*/ 9 w 54"/>
                <a:gd name="T37" fmla="*/ 19 h 23"/>
                <a:gd name="T38" fmla="*/ 11 w 54"/>
                <a:gd name="T39" fmla="*/ 19 h 23"/>
                <a:gd name="T40" fmla="*/ 13 w 54"/>
                <a:gd name="T41" fmla="*/ 19 h 23"/>
                <a:gd name="T42" fmla="*/ 15 w 54"/>
                <a:gd name="T43" fmla="*/ 19 h 23"/>
                <a:gd name="T44" fmla="*/ 17 w 54"/>
                <a:gd name="T45" fmla="*/ 19 h 23"/>
                <a:gd name="T46" fmla="*/ 19 w 54"/>
                <a:gd name="T47" fmla="*/ 19 h 23"/>
                <a:gd name="T48" fmla="*/ 22 w 54"/>
                <a:gd name="T49" fmla="*/ 20 h 23"/>
                <a:gd name="T50" fmla="*/ 27 w 54"/>
                <a:gd name="T51" fmla="*/ 20 h 23"/>
                <a:gd name="T52" fmla="*/ 29 w 54"/>
                <a:gd name="T53" fmla="*/ 20 h 23"/>
                <a:gd name="T54" fmla="*/ 31 w 54"/>
                <a:gd name="T55" fmla="*/ 20 h 23"/>
                <a:gd name="T56" fmla="*/ 32 w 54"/>
                <a:gd name="T57" fmla="*/ 21 h 23"/>
                <a:gd name="T58" fmla="*/ 34 w 54"/>
                <a:gd name="T59" fmla="*/ 21 h 23"/>
                <a:gd name="T60" fmla="*/ 35 w 54"/>
                <a:gd name="T61" fmla="*/ 22 h 23"/>
                <a:gd name="T62" fmla="*/ 37 w 54"/>
                <a:gd name="T63" fmla="*/ 22 h 23"/>
                <a:gd name="T64" fmla="*/ 39 w 54"/>
                <a:gd name="T65" fmla="*/ 22 h 23"/>
                <a:gd name="T66" fmla="*/ 41 w 54"/>
                <a:gd name="T67" fmla="*/ 21 h 23"/>
                <a:gd name="T68" fmla="*/ 43 w 54"/>
                <a:gd name="T69" fmla="*/ 21 h 23"/>
                <a:gd name="T70" fmla="*/ 45 w 54"/>
                <a:gd name="T71" fmla="*/ 20 h 23"/>
                <a:gd name="T72" fmla="*/ 47 w 54"/>
                <a:gd name="T73" fmla="*/ 19 h 23"/>
                <a:gd name="T74" fmla="*/ 48 w 54"/>
                <a:gd name="T75" fmla="*/ 18 h 23"/>
                <a:gd name="T76" fmla="*/ 49 w 54"/>
                <a:gd name="T77" fmla="*/ 17 h 23"/>
                <a:gd name="T78" fmla="*/ 50 w 54"/>
                <a:gd name="T79" fmla="*/ 16 h 23"/>
                <a:gd name="T80" fmla="*/ 51 w 54"/>
                <a:gd name="T81" fmla="*/ 15 h 23"/>
                <a:gd name="T82" fmla="*/ 52 w 54"/>
                <a:gd name="T83" fmla="*/ 13 h 23"/>
                <a:gd name="T84" fmla="*/ 53 w 54"/>
                <a:gd name="T85" fmla="*/ 12 h 23"/>
                <a:gd name="T86" fmla="*/ 53 w 54"/>
                <a:gd name="T87" fmla="*/ 10 h 23"/>
                <a:gd name="T88" fmla="*/ 51 w 54"/>
                <a:gd name="T89" fmla="*/ 8 h 23"/>
                <a:gd name="T90" fmla="*/ 47 w 54"/>
                <a:gd name="T91" fmla="*/ 8 h 23"/>
                <a:gd name="T92" fmla="*/ 45 w 54"/>
                <a:gd name="T93" fmla="*/ 7 h 23"/>
                <a:gd name="T94" fmla="*/ 43 w 54"/>
                <a:gd name="T95" fmla="*/ 6 h 23"/>
                <a:gd name="T96" fmla="*/ 41 w 54"/>
                <a:gd name="T97" fmla="*/ 6 h 23"/>
                <a:gd name="T98" fmla="*/ 38 w 54"/>
                <a:gd name="T99" fmla="*/ 5 h 23"/>
                <a:gd name="T100" fmla="*/ 35 w 54"/>
                <a:gd name="T101" fmla="*/ 5 h 23"/>
                <a:gd name="T102" fmla="*/ 33 w 54"/>
                <a:gd name="T103" fmla="*/ 4 h 23"/>
                <a:gd name="T104" fmla="*/ 30 w 54"/>
                <a:gd name="T105" fmla="*/ 4 h 23"/>
                <a:gd name="T106" fmla="*/ 28 w 54"/>
                <a:gd name="T107" fmla="*/ 3 h 23"/>
                <a:gd name="T108" fmla="*/ 24 w 54"/>
                <a:gd name="T109" fmla="*/ 2 h 23"/>
                <a:gd name="T110" fmla="*/ 22 w 54"/>
                <a:gd name="T111" fmla="*/ 2 h 23"/>
                <a:gd name="T112" fmla="*/ 20 w 54"/>
                <a:gd name="T113" fmla="*/ 2 h 23"/>
                <a:gd name="T114" fmla="*/ 18 w 54"/>
                <a:gd name="T115" fmla="*/ 1 h 23"/>
                <a:gd name="T116" fmla="*/ 16 w 54"/>
                <a:gd name="T117" fmla="*/ 1 h 2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4" h="23">
                  <a:moveTo>
                    <a:pt x="15" y="1"/>
                  </a:moveTo>
                  <a:lnTo>
                    <a:pt x="15" y="0"/>
                  </a:lnTo>
                  <a:lnTo>
                    <a:pt x="16" y="1"/>
                  </a:lnTo>
                  <a:lnTo>
                    <a:pt x="14" y="1"/>
                  </a:lnTo>
                  <a:lnTo>
                    <a:pt x="14" y="2"/>
                  </a:lnTo>
                  <a:lnTo>
                    <a:pt x="13" y="2"/>
                  </a:lnTo>
                  <a:lnTo>
                    <a:pt x="12" y="2"/>
                  </a:lnTo>
                  <a:lnTo>
                    <a:pt x="11" y="2"/>
                  </a:lnTo>
                  <a:lnTo>
                    <a:pt x="10" y="3"/>
                  </a:lnTo>
                  <a:lnTo>
                    <a:pt x="9" y="3"/>
                  </a:lnTo>
                  <a:lnTo>
                    <a:pt x="9" y="4"/>
                  </a:lnTo>
                  <a:lnTo>
                    <a:pt x="8" y="4"/>
                  </a:lnTo>
                  <a:lnTo>
                    <a:pt x="7" y="4"/>
                  </a:lnTo>
                  <a:lnTo>
                    <a:pt x="6" y="5"/>
                  </a:lnTo>
                  <a:lnTo>
                    <a:pt x="5" y="5"/>
                  </a:lnTo>
                  <a:lnTo>
                    <a:pt x="4" y="6"/>
                  </a:lnTo>
                  <a:lnTo>
                    <a:pt x="3" y="7"/>
                  </a:lnTo>
                  <a:lnTo>
                    <a:pt x="2" y="7"/>
                  </a:lnTo>
                  <a:lnTo>
                    <a:pt x="2" y="8"/>
                  </a:lnTo>
                  <a:lnTo>
                    <a:pt x="1" y="8"/>
                  </a:lnTo>
                  <a:lnTo>
                    <a:pt x="1" y="9"/>
                  </a:lnTo>
                  <a:lnTo>
                    <a:pt x="0" y="10"/>
                  </a:lnTo>
                  <a:lnTo>
                    <a:pt x="0" y="11"/>
                  </a:lnTo>
                  <a:lnTo>
                    <a:pt x="0" y="12"/>
                  </a:lnTo>
                  <a:lnTo>
                    <a:pt x="0" y="13"/>
                  </a:lnTo>
                  <a:lnTo>
                    <a:pt x="0" y="14"/>
                  </a:lnTo>
                  <a:lnTo>
                    <a:pt x="1" y="14"/>
                  </a:lnTo>
                  <a:lnTo>
                    <a:pt x="1" y="15"/>
                  </a:lnTo>
                  <a:lnTo>
                    <a:pt x="2" y="15"/>
                  </a:lnTo>
                  <a:lnTo>
                    <a:pt x="2" y="16"/>
                  </a:lnTo>
                  <a:lnTo>
                    <a:pt x="3" y="16"/>
                  </a:lnTo>
                  <a:lnTo>
                    <a:pt x="3" y="17"/>
                  </a:lnTo>
                  <a:lnTo>
                    <a:pt x="4" y="17"/>
                  </a:lnTo>
                  <a:lnTo>
                    <a:pt x="5" y="18"/>
                  </a:lnTo>
                  <a:lnTo>
                    <a:pt x="6" y="18"/>
                  </a:lnTo>
                  <a:lnTo>
                    <a:pt x="7" y="18"/>
                  </a:lnTo>
                  <a:lnTo>
                    <a:pt x="8" y="19"/>
                  </a:lnTo>
                  <a:lnTo>
                    <a:pt x="9" y="19"/>
                  </a:lnTo>
                  <a:lnTo>
                    <a:pt x="10" y="19"/>
                  </a:lnTo>
                  <a:lnTo>
                    <a:pt x="11" y="19"/>
                  </a:lnTo>
                  <a:lnTo>
                    <a:pt x="12" y="19"/>
                  </a:lnTo>
                  <a:lnTo>
                    <a:pt x="13" y="19"/>
                  </a:lnTo>
                  <a:lnTo>
                    <a:pt x="14" y="19"/>
                  </a:lnTo>
                  <a:lnTo>
                    <a:pt x="15" y="19"/>
                  </a:lnTo>
                  <a:lnTo>
                    <a:pt x="16" y="19"/>
                  </a:lnTo>
                  <a:lnTo>
                    <a:pt x="17" y="19"/>
                  </a:lnTo>
                  <a:lnTo>
                    <a:pt x="18" y="19"/>
                  </a:lnTo>
                  <a:lnTo>
                    <a:pt x="19" y="19"/>
                  </a:lnTo>
                  <a:lnTo>
                    <a:pt x="20" y="19"/>
                  </a:lnTo>
                  <a:lnTo>
                    <a:pt x="22" y="20"/>
                  </a:lnTo>
                  <a:lnTo>
                    <a:pt x="24" y="20"/>
                  </a:lnTo>
                  <a:lnTo>
                    <a:pt x="27" y="20"/>
                  </a:lnTo>
                  <a:lnTo>
                    <a:pt x="28" y="20"/>
                  </a:lnTo>
                  <a:lnTo>
                    <a:pt x="29" y="20"/>
                  </a:lnTo>
                  <a:lnTo>
                    <a:pt x="30" y="20"/>
                  </a:lnTo>
                  <a:lnTo>
                    <a:pt x="31" y="20"/>
                  </a:lnTo>
                  <a:lnTo>
                    <a:pt x="31" y="21"/>
                  </a:lnTo>
                  <a:lnTo>
                    <a:pt x="32" y="21"/>
                  </a:lnTo>
                  <a:lnTo>
                    <a:pt x="33" y="21"/>
                  </a:lnTo>
                  <a:lnTo>
                    <a:pt x="34" y="21"/>
                  </a:lnTo>
                  <a:lnTo>
                    <a:pt x="35" y="21"/>
                  </a:lnTo>
                  <a:lnTo>
                    <a:pt x="35" y="22"/>
                  </a:lnTo>
                  <a:lnTo>
                    <a:pt x="36" y="22"/>
                  </a:lnTo>
                  <a:lnTo>
                    <a:pt x="37" y="22"/>
                  </a:lnTo>
                  <a:lnTo>
                    <a:pt x="38" y="22"/>
                  </a:lnTo>
                  <a:lnTo>
                    <a:pt x="39" y="22"/>
                  </a:lnTo>
                  <a:lnTo>
                    <a:pt x="40" y="22"/>
                  </a:lnTo>
                  <a:lnTo>
                    <a:pt x="41" y="21"/>
                  </a:lnTo>
                  <a:lnTo>
                    <a:pt x="42" y="21"/>
                  </a:lnTo>
                  <a:lnTo>
                    <a:pt x="43" y="21"/>
                  </a:lnTo>
                  <a:lnTo>
                    <a:pt x="44" y="20"/>
                  </a:lnTo>
                  <a:lnTo>
                    <a:pt x="45" y="20"/>
                  </a:lnTo>
                  <a:lnTo>
                    <a:pt x="47" y="20"/>
                  </a:lnTo>
                  <a:lnTo>
                    <a:pt x="47" y="19"/>
                  </a:lnTo>
                  <a:lnTo>
                    <a:pt x="48" y="19"/>
                  </a:lnTo>
                  <a:lnTo>
                    <a:pt x="48" y="18"/>
                  </a:lnTo>
                  <a:lnTo>
                    <a:pt x="49" y="18"/>
                  </a:lnTo>
                  <a:lnTo>
                    <a:pt x="49" y="17"/>
                  </a:lnTo>
                  <a:lnTo>
                    <a:pt x="50" y="17"/>
                  </a:lnTo>
                  <a:lnTo>
                    <a:pt x="50" y="16"/>
                  </a:lnTo>
                  <a:lnTo>
                    <a:pt x="51" y="16"/>
                  </a:lnTo>
                  <a:lnTo>
                    <a:pt x="51" y="15"/>
                  </a:lnTo>
                  <a:lnTo>
                    <a:pt x="51" y="14"/>
                  </a:lnTo>
                  <a:lnTo>
                    <a:pt x="52" y="13"/>
                  </a:lnTo>
                  <a:lnTo>
                    <a:pt x="52" y="12"/>
                  </a:lnTo>
                  <a:lnTo>
                    <a:pt x="53" y="12"/>
                  </a:lnTo>
                  <a:lnTo>
                    <a:pt x="53" y="11"/>
                  </a:lnTo>
                  <a:lnTo>
                    <a:pt x="53" y="10"/>
                  </a:lnTo>
                  <a:lnTo>
                    <a:pt x="53" y="9"/>
                  </a:lnTo>
                  <a:lnTo>
                    <a:pt x="51" y="8"/>
                  </a:lnTo>
                  <a:lnTo>
                    <a:pt x="49" y="8"/>
                  </a:lnTo>
                  <a:lnTo>
                    <a:pt x="47" y="8"/>
                  </a:lnTo>
                  <a:lnTo>
                    <a:pt x="46" y="7"/>
                  </a:lnTo>
                  <a:lnTo>
                    <a:pt x="45" y="7"/>
                  </a:lnTo>
                  <a:lnTo>
                    <a:pt x="44" y="7"/>
                  </a:lnTo>
                  <a:lnTo>
                    <a:pt x="43" y="6"/>
                  </a:lnTo>
                  <a:lnTo>
                    <a:pt x="42" y="6"/>
                  </a:lnTo>
                  <a:lnTo>
                    <a:pt x="41" y="6"/>
                  </a:lnTo>
                  <a:lnTo>
                    <a:pt x="39" y="6"/>
                  </a:lnTo>
                  <a:lnTo>
                    <a:pt x="38" y="5"/>
                  </a:lnTo>
                  <a:lnTo>
                    <a:pt x="37" y="5"/>
                  </a:lnTo>
                  <a:lnTo>
                    <a:pt x="35" y="5"/>
                  </a:lnTo>
                  <a:lnTo>
                    <a:pt x="34" y="4"/>
                  </a:lnTo>
                  <a:lnTo>
                    <a:pt x="33" y="4"/>
                  </a:lnTo>
                  <a:lnTo>
                    <a:pt x="32" y="4"/>
                  </a:lnTo>
                  <a:lnTo>
                    <a:pt x="30" y="4"/>
                  </a:lnTo>
                  <a:lnTo>
                    <a:pt x="29" y="3"/>
                  </a:lnTo>
                  <a:lnTo>
                    <a:pt x="28" y="3"/>
                  </a:lnTo>
                  <a:lnTo>
                    <a:pt x="27" y="3"/>
                  </a:lnTo>
                  <a:lnTo>
                    <a:pt x="24" y="2"/>
                  </a:lnTo>
                  <a:lnTo>
                    <a:pt x="23" y="2"/>
                  </a:lnTo>
                  <a:lnTo>
                    <a:pt x="22" y="2"/>
                  </a:lnTo>
                  <a:lnTo>
                    <a:pt x="21" y="2"/>
                  </a:lnTo>
                  <a:lnTo>
                    <a:pt x="20" y="2"/>
                  </a:lnTo>
                  <a:lnTo>
                    <a:pt x="19" y="1"/>
                  </a:lnTo>
                  <a:lnTo>
                    <a:pt x="18" y="1"/>
                  </a:lnTo>
                  <a:lnTo>
                    <a:pt x="17" y="1"/>
                  </a:lnTo>
                  <a:lnTo>
                    <a:pt x="16" y="1"/>
                  </a:lnTo>
                  <a:lnTo>
                    <a:pt x="15" y="1"/>
                  </a:lnTo>
                </a:path>
              </a:pathLst>
            </a:custGeom>
            <a:solidFill>
              <a:srgbClr val="AAAAA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6" name="Freeform 21"/>
            <p:cNvSpPr>
              <a:spLocks/>
            </p:cNvSpPr>
            <p:nvPr/>
          </p:nvSpPr>
          <p:spPr bwMode="auto">
            <a:xfrm>
              <a:off x="1657" y="1470"/>
              <a:ext cx="54" cy="24"/>
            </a:xfrm>
            <a:custGeom>
              <a:avLst/>
              <a:gdLst>
                <a:gd name="T0" fmla="*/ 14 w 54"/>
                <a:gd name="T1" fmla="*/ 0 h 24"/>
                <a:gd name="T2" fmla="*/ 12 w 54"/>
                <a:gd name="T3" fmla="*/ 1 h 24"/>
                <a:gd name="T4" fmla="*/ 11 w 54"/>
                <a:gd name="T5" fmla="*/ 2 h 24"/>
                <a:gd name="T6" fmla="*/ 9 w 54"/>
                <a:gd name="T7" fmla="*/ 3 h 24"/>
                <a:gd name="T8" fmla="*/ 7 w 54"/>
                <a:gd name="T9" fmla="*/ 3 h 24"/>
                <a:gd name="T10" fmla="*/ 5 w 54"/>
                <a:gd name="T11" fmla="*/ 4 h 24"/>
                <a:gd name="T12" fmla="*/ 3 w 54"/>
                <a:gd name="T13" fmla="*/ 7 h 24"/>
                <a:gd name="T14" fmla="*/ 2 w 54"/>
                <a:gd name="T15" fmla="*/ 8 h 24"/>
                <a:gd name="T16" fmla="*/ 1 w 54"/>
                <a:gd name="T17" fmla="*/ 9 h 24"/>
                <a:gd name="T18" fmla="*/ 0 w 54"/>
                <a:gd name="T19" fmla="*/ 11 h 24"/>
                <a:gd name="T20" fmla="*/ 0 w 54"/>
                <a:gd name="T21" fmla="*/ 13 h 24"/>
                <a:gd name="T22" fmla="*/ 0 w 54"/>
                <a:gd name="T23" fmla="*/ 15 h 24"/>
                <a:gd name="T24" fmla="*/ 1 w 54"/>
                <a:gd name="T25" fmla="*/ 16 h 24"/>
                <a:gd name="T26" fmla="*/ 2 w 54"/>
                <a:gd name="T27" fmla="*/ 18 h 24"/>
                <a:gd name="T28" fmla="*/ 4 w 54"/>
                <a:gd name="T29" fmla="*/ 19 h 24"/>
                <a:gd name="T30" fmla="*/ 6 w 54"/>
                <a:gd name="T31" fmla="*/ 19 h 24"/>
                <a:gd name="T32" fmla="*/ 7 w 54"/>
                <a:gd name="T33" fmla="*/ 20 h 24"/>
                <a:gd name="T34" fmla="*/ 9 w 54"/>
                <a:gd name="T35" fmla="*/ 20 h 24"/>
                <a:gd name="T36" fmla="*/ 11 w 54"/>
                <a:gd name="T37" fmla="*/ 21 h 24"/>
                <a:gd name="T38" fmla="*/ 13 w 54"/>
                <a:gd name="T39" fmla="*/ 21 h 24"/>
                <a:gd name="T40" fmla="*/ 15 w 54"/>
                <a:gd name="T41" fmla="*/ 21 h 24"/>
                <a:gd name="T42" fmla="*/ 16 w 54"/>
                <a:gd name="T43" fmla="*/ 20 h 24"/>
                <a:gd name="T44" fmla="*/ 18 w 54"/>
                <a:gd name="T45" fmla="*/ 20 h 24"/>
                <a:gd name="T46" fmla="*/ 20 w 54"/>
                <a:gd name="T47" fmla="*/ 20 h 24"/>
                <a:gd name="T48" fmla="*/ 24 w 54"/>
                <a:gd name="T49" fmla="*/ 21 h 24"/>
                <a:gd name="T50" fmla="*/ 27 w 54"/>
                <a:gd name="T51" fmla="*/ 21 h 24"/>
                <a:gd name="T52" fmla="*/ 29 w 54"/>
                <a:gd name="T53" fmla="*/ 21 h 24"/>
                <a:gd name="T54" fmla="*/ 31 w 54"/>
                <a:gd name="T55" fmla="*/ 21 h 24"/>
                <a:gd name="T56" fmla="*/ 32 w 54"/>
                <a:gd name="T57" fmla="*/ 22 h 24"/>
                <a:gd name="T58" fmla="*/ 34 w 54"/>
                <a:gd name="T59" fmla="*/ 22 h 24"/>
                <a:gd name="T60" fmla="*/ 35 w 54"/>
                <a:gd name="T61" fmla="*/ 23 h 24"/>
                <a:gd name="T62" fmla="*/ 37 w 54"/>
                <a:gd name="T63" fmla="*/ 23 h 24"/>
                <a:gd name="T64" fmla="*/ 39 w 54"/>
                <a:gd name="T65" fmla="*/ 23 h 24"/>
                <a:gd name="T66" fmla="*/ 41 w 54"/>
                <a:gd name="T67" fmla="*/ 22 h 24"/>
                <a:gd name="T68" fmla="*/ 43 w 54"/>
                <a:gd name="T69" fmla="*/ 22 h 24"/>
                <a:gd name="T70" fmla="*/ 45 w 54"/>
                <a:gd name="T71" fmla="*/ 21 h 24"/>
                <a:gd name="T72" fmla="*/ 47 w 54"/>
                <a:gd name="T73" fmla="*/ 20 h 24"/>
                <a:gd name="T74" fmla="*/ 48 w 54"/>
                <a:gd name="T75" fmla="*/ 19 h 24"/>
                <a:gd name="T76" fmla="*/ 49 w 54"/>
                <a:gd name="T77" fmla="*/ 18 h 24"/>
                <a:gd name="T78" fmla="*/ 50 w 54"/>
                <a:gd name="T79" fmla="*/ 16 h 24"/>
                <a:gd name="T80" fmla="*/ 51 w 54"/>
                <a:gd name="T81" fmla="*/ 15 h 24"/>
                <a:gd name="T82" fmla="*/ 52 w 54"/>
                <a:gd name="T83" fmla="*/ 13 h 24"/>
                <a:gd name="T84" fmla="*/ 53 w 54"/>
                <a:gd name="T85" fmla="*/ 12 h 24"/>
                <a:gd name="T86" fmla="*/ 53 w 54"/>
                <a:gd name="T87" fmla="*/ 10 h 24"/>
                <a:gd name="T88" fmla="*/ 51 w 54"/>
                <a:gd name="T89" fmla="*/ 8 h 24"/>
                <a:gd name="T90" fmla="*/ 47 w 54"/>
                <a:gd name="T91" fmla="*/ 8 h 24"/>
                <a:gd name="T92" fmla="*/ 45 w 54"/>
                <a:gd name="T93" fmla="*/ 7 h 24"/>
                <a:gd name="T94" fmla="*/ 43 w 54"/>
                <a:gd name="T95" fmla="*/ 5 h 24"/>
                <a:gd name="T96" fmla="*/ 41 w 54"/>
                <a:gd name="T97" fmla="*/ 5 h 24"/>
                <a:gd name="T98" fmla="*/ 38 w 54"/>
                <a:gd name="T99" fmla="*/ 5 h 24"/>
                <a:gd name="T100" fmla="*/ 35 w 54"/>
                <a:gd name="T101" fmla="*/ 4 h 24"/>
                <a:gd name="T102" fmla="*/ 33 w 54"/>
                <a:gd name="T103" fmla="*/ 3 h 24"/>
                <a:gd name="T104" fmla="*/ 30 w 54"/>
                <a:gd name="T105" fmla="*/ 3 h 24"/>
                <a:gd name="T106" fmla="*/ 28 w 54"/>
                <a:gd name="T107" fmla="*/ 2 h 24"/>
                <a:gd name="T108" fmla="*/ 24 w 54"/>
                <a:gd name="T109" fmla="*/ 2 h 24"/>
                <a:gd name="T110" fmla="*/ 22 w 54"/>
                <a:gd name="T111" fmla="*/ 1 h 24"/>
                <a:gd name="T112" fmla="*/ 20 w 54"/>
                <a:gd name="T113" fmla="*/ 1 h 24"/>
                <a:gd name="T114" fmla="*/ 18 w 54"/>
                <a:gd name="T115" fmla="*/ 0 h 24"/>
                <a:gd name="T116" fmla="*/ 16 w 54"/>
                <a:gd name="T117" fmla="*/ 0 h 2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4" h="24">
                  <a:moveTo>
                    <a:pt x="15" y="0"/>
                  </a:moveTo>
                  <a:lnTo>
                    <a:pt x="14" y="0"/>
                  </a:lnTo>
                  <a:lnTo>
                    <a:pt x="13" y="1"/>
                  </a:lnTo>
                  <a:lnTo>
                    <a:pt x="12" y="1"/>
                  </a:lnTo>
                  <a:lnTo>
                    <a:pt x="11" y="1"/>
                  </a:lnTo>
                  <a:lnTo>
                    <a:pt x="11" y="2"/>
                  </a:lnTo>
                  <a:lnTo>
                    <a:pt x="10" y="2"/>
                  </a:lnTo>
                  <a:lnTo>
                    <a:pt x="9" y="3"/>
                  </a:lnTo>
                  <a:lnTo>
                    <a:pt x="8" y="3"/>
                  </a:lnTo>
                  <a:lnTo>
                    <a:pt x="7" y="3"/>
                  </a:lnTo>
                  <a:lnTo>
                    <a:pt x="6" y="4"/>
                  </a:lnTo>
                  <a:lnTo>
                    <a:pt x="5" y="4"/>
                  </a:lnTo>
                  <a:lnTo>
                    <a:pt x="4" y="5"/>
                  </a:lnTo>
                  <a:lnTo>
                    <a:pt x="3" y="7"/>
                  </a:lnTo>
                  <a:lnTo>
                    <a:pt x="2" y="7"/>
                  </a:lnTo>
                  <a:lnTo>
                    <a:pt x="2" y="8"/>
                  </a:lnTo>
                  <a:lnTo>
                    <a:pt x="1" y="8"/>
                  </a:lnTo>
                  <a:lnTo>
                    <a:pt x="1" y="9"/>
                  </a:lnTo>
                  <a:lnTo>
                    <a:pt x="0" y="10"/>
                  </a:lnTo>
                  <a:lnTo>
                    <a:pt x="0" y="11"/>
                  </a:lnTo>
                  <a:lnTo>
                    <a:pt x="0" y="12"/>
                  </a:lnTo>
                  <a:lnTo>
                    <a:pt x="0" y="13"/>
                  </a:lnTo>
                  <a:lnTo>
                    <a:pt x="0" y="14"/>
                  </a:lnTo>
                  <a:lnTo>
                    <a:pt x="0" y="15"/>
                  </a:lnTo>
                  <a:lnTo>
                    <a:pt x="1" y="15"/>
                  </a:lnTo>
                  <a:lnTo>
                    <a:pt x="1" y="16"/>
                  </a:lnTo>
                  <a:lnTo>
                    <a:pt x="2" y="16"/>
                  </a:lnTo>
                  <a:lnTo>
                    <a:pt x="2" y="18"/>
                  </a:lnTo>
                  <a:lnTo>
                    <a:pt x="3" y="18"/>
                  </a:lnTo>
                  <a:lnTo>
                    <a:pt x="4" y="19"/>
                  </a:lnTo>
                  <a:lnTo>
                    <a:pt x="5" y="19"/>
                  </a:lnTo>
                  <a:lnTo>
                    <a:pt x="6" y="19"/>
                  </a:lnTo>
                  <a:lnTo>
                    <a:pt x="6" y="20"/>
                  </a:lnTo>
                  <a:lnTo>
                    <a:pt x="7" y="20"/>
                  </a:lnTo>
                  <a:lnTo>
                    <a:pt x="8" y="20"/>
                  </a:lnTo>
                  <a:lnTo>
                    <a:pt x="9" y="20"/>
                  </a:lnTo>
                  <a:lnTo>
                    <a:pt x="10" y="21"/>
                  </a:lnTo>
                  <a:lnTo>
                    <a:pt x="11" y="21"/>
                  </a:lnTo>
                  <a:lnTo>
                    <a:pt x="12" y="21"/>
                  </a:lnTo>
                  <a:lnTo>
                    <a:pt x="13" y="21"/>
                  </a:lnTo>
                  <a:lnTo>
                    <a:pt x="14" y="21"/>
                  </a:lnTo>
                  <a:lnTo>
                    <a:pt x="15" y="21"/>
                  </a:lnTo>
                  <a:lnTo>
                    <a:pt x="16" y="21"/>
                  </a:lnTo>
                  <a:lnTo>
                    <a:pt x="16" y="20"/>
                  </a:lnTo>
                  <a:lnTo>
                    <a:pt x="17" y="20"/>
                  </a:lnTo>
                  <a:lnTo>
                    <a:pt x="18" y="20"/>
                  </a:lnTo>
                  <a:lnTo>
                    <a:pt x="19" y="20"/>
                  </a:lnTo>
                  <a:lnTo>
                    <a:pt x="20" y="20"/>
                  </a:lnTo>
                  <a:lnTo>
                    <a:pt x="22" y="21"/>
                  </a:lnTo>
                  <a:lnTo>
                    <a:pt x="24" y="21"/>
                  </a:lnTo>
                  <a:lnTo>
                    <a:pt x="25" y="21"/>
                  </a:lnTo>
                  <a:lnTo>
                    <a:pt x="27" y="21"/>
                  </a:lnTo>
                  <a:lnTo>
                    <a:pt x="28" y="21"/>
                  </a:lnTo>
                  <a:lnTo>
                    <a:pt x="29" y="21"/>
                  </a:lnTo>
                  <a:lnTo>
                    <a:pt x="30" y="21"/>
                  </a:lnTo>
                  <a:lnTo>
                    <a:pt x="31" y="21"/>
                  </a:lnTo>
                  <a:lnTo>
                    <a:pt x="31" y="22"/>
                  </a:lnTo>
                  <a:lnTo>
                    <a:pt x="32" y="22"/>
                  </a:lnTo>
                  <a:lnTo>
                    <a:pt x="33" y="22"/>
                  </a:lnTo>
                  <a:lnTo>
                    <a:pt x="34" y="22"/>
                  </a:lnTo>
                  <a:lnTo>
                    <a:pt x="35" y="22"/>
                  </a:lnTo>
                  <a:lnTo>
                    <a:pt x="35" y="23"/>
                  </a:lnTo>
                  <a:lnTo>
                    <a:pt x="36" y="23"/>
                  </a:lnTo>
                  <a:lnTo>
                    <a:pt x="37" y="23"/>
                  </a:lnTo>
                  <a:lnTo>
                    <a:pt x="38" y="23"/>
                  </a:lnTo>
                  <a:lnTo>
                    <a:pt x="39" y="23"/>
                  </a:lnTo>
                  <a:lnTo>
                    <a:pt x="40" y="23"/>
                  </a:lnTo>
                  <a:lnTo>
                    <a:pt x="41" y="22"/>
                  </a:lnTo>
                  <a:lnTo>
                    <a:pt x="42" y="22"/>
                  </a:lnTo>
                  <a:lnTo>
                    <a:pt x="43" y="22"/>
                  </a:lnTo>
                  <a:lnTo>
                    <a:pt x="44" y="21"/>
                  </a:lnTo>
                  <a:lnTo>
                    <a:pt x="45" y="21"/>
                  </a:lnTo>
                  <a:lnTo>
                    <a:pt x="47" y="21"/>
                  </a:lnTo>
                  <a:lnTo>
                    <a:pt x="47" y="20"/>
                  </a:lnTo>
                  <a:lnTo>
                    <a:pt x="48" y="20"/>
                  </a:lnTo>
                  <a:lnTo>
                    <a:pt x="48" y="19"/>
                  </a:lnTo>
                  <a:lnTo>
                    <a:pt x="49" y="19"/>
                  </a:lnTo>
                  <a:lnTo>
                    <a:pt x="49" y="18"/>
                  </a:lnTo>
                  <a:lnTo>
                    <a:pt x="50" y="18"/>
                  </a:lnTo>
                  <a:lnTo>
                    <a:pt x="50" y="16"/>
                  </a:lnTo>
                  <a:lnTo>
                    <a:pt x="51" y="16"/>
                  </a:lnTo>
                  <a:lnTo>
                    <a:pt x="51" y="15"/>
                  </a:lnTo>
                  <a:lnTo>
                    <a:pt x="51" y="14"/>
                  </a:lnTo>
                  <a:lnTo>
                    <a:pt x="52" y="13"/>
                  </a:lnTo>
                  <a:lnTo>
                    <a:pt x="52" y="12"/>
                  </a:lnTo>
                  <a:lnTo>
                    <a:pt x="53" y="12"/>
                  </a:lnTo>
                  <a:lnTo>
                    <a:pt x="53" y="11"/>
                  </a:lnTo>
                  <a:lnTo>
                    <a:pt x="53" y="10"/>
                  </a:lnTo>
                  <a:lnTo>
                    <a:pt x="53" y="9"/>
                  </a:lnTo>
                  <a:lnTo>
                    <a:pt x="51" y="8"/>
                  </a:lnTo>
                  <a:lnTo>
                    <a:pt x="49" y="8"/>
                  </a:lnTo>
                  <a:lnTo>
                    <a:pt x="47" y="8"/>
                  </a:lnTo>
                  <a:lnTo>
                    <a:pt x="46" y="7"/>
                  </a:lnTo>
                  <a:lnTo>
                    <a:pt x="45" y="7"/>
                  </a:lnTo>
                  <a:lnTo>
                    <a:pt x="44" y="7"/>
                  </a:lnTo>
                  <a:lnTo>
                    <a:pt x="43" y="5"/>
                  </a:lnTo>
                  <a:lnTo>
                    <a:pt x="42" y="5"/>
                  </a:lnTo>
                  <a:lnTo>
                    <a:pt x="41" y="5"/>
                  </a:lnTo>
                  <a:lnTo>
                    <a:pt x="39" y="5"/>
                  </a:lnTo>
                  <a:lnTo>
                    <a:pt x="38" y="5"/>
                  </a:lnTo>
                  <a:lnTo>
                    <a:pt x="37" y="4"/>
                  </a:lnTo>
                  <a:lnTo>
                    <a:pt x="35" y="4"/>
                  </a:lnTo>
                  <a:lnTo>
                    <a:pt x="34" y="4"/>
                  </a:lnTo>
                  <a:lnTo>
                    <a:pt x="33" y="3"/>
                  </a:lnTo>
                  <a:lnTo>
                    <a:pt x="32" y="3"/>
                  </a:lnTo>
                  <a:lnTo>
                    <a:pt x="30" y="3"/>
                  </a:lnTo>
                  <a:lnTo>
                    <a:pt x="29" y="3"/>
                  </a:lnTo>
                  <a:lnTo>
                    <a:pt x="28" y="2"/>
                  </a:lnTo>
                  <a:lnTo>
                    <a:pt x="27" y="2"/>
                  </a:lnTo>
                  <a:lnTo>
                    <a:pt x="24" y="2"/>
                  </a:lnTo>
                  <a:lnTo>
                    <a:pt x="23" y="1"/>
                  </a:lnTo>
                  <a:lnTo>
                    <a:pt x="22" y="1"/>
                  </a:lnTo>
                  <a:lnTo>
                    <a:pt x="21" y="1"/>
                  </a:lnTo>
                  <a:lnTo>
                    <a:pt x="20" y="1"/>
                  </a:lnTo>
                  <a:lnTo>
                    <a:pt x="19" y="1"/>
                  </a:lnTo>
                  <a:lnTo>
                    <a:pt x="18" y="0"/>
                  </a:lnTo>
                  <a:lnTo>
                    <a:pt x="17" y="0"/>
                  </a:lnTo>
                  <a:lnTo>
                    <a:pt x="16" y="0"/>
                  </a:lnTo>
                  <a:lnTo>
                    <a:pt x="15" y="0"/>
                  </a:lnTo>
                </a:path>
              </a:pathLst>
            </a:custGeom>
            <a:solidFill>
              <a:srgbClr val="AAAAA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7" name="Freeform 22"/>
            <p:cNvSpPr>
              <a:spLocks/>
            </p:cNvSpPr>
            <p:nvPr/>
          </p:nvSpPr>
          <p:spPr bwMode="auto">
            <a:xfrm>
              <a:off x="1884" y="1615"/>
              <a:ext cx="52" cy="22"/>
            </a:xfrm>
            <a:custGeom>
              <a:avLst/>
              <a:gdLst>
                <a:gd name="T0" fmla="*/ 14 w 52"/>
                <a:gd name="T1" fmla="*/ 0 h 22"/>
                <a:gd name="T2" fmla="*/ 13 w 52"/>
                <a:gd name="T3" fmla="*/ 1 h 22"/>
                <a:gd name="T4" fmla="*/ 11 w 52"/>
                <a:gd name="T5" fmla="*/ 1 h 22"/>
                <a:gd name="T6" fmla="*/ 10 w 52"/>
                <a:gd name="T7" fmla="*/ 2 h 22"/>
                <a:gd name="T8" fmla="*/ 8 w 52"/>
                <a:gd name="T9" fmla="*/ 3 h 22"/>
                <a:gd name="T10" fmla="*/ 7 w 52"/>
                <a:gd name="T11" fmla="*/ 4 h 22"/>
                <a:gd name="T12" fmla="*/ 5 w 52"/>
                <a:gd name="T13" fmla="*/ 4 h 22"/>
                <a:gd name="T14" fmla="*/ 4 w 52"/>
                <a:gd name="T15" fmla="*/ 5 h 22"/>
                <a:gd name="T16" fmla="*/ 2 w 52"/>
                <a:gd name="T17" fmla="*/ 7 h 22"/>
                <a:gd name="T18" fmla="*/ 1 w 52"/>
                <a:gd name="T19" fmla="*/ 9 h 22"/>
                <a:gd name="T20" fmla="*/ 0 w 52"/>
                <a:gd name="T21" fmla="*/ 10 h 22"/>
                <a:gd name="T22" fmla="*/ 0 w 52"/>
                <a:gd name="T23" fmla="*/ 12 h 22"/>
                <a:gd name="T24" fmla="*/ 0 w 52"/>
                <a:gd name="T25" fmla="*/ 14 h 22"/>
                <a:gd name="T26" fmla="*/ 1 w 52"/>
                <a:gd name="T27" fmla="*/ 15 h 22"/>
                <a:gd name="T28" fmla="*/ 2 w 52"/>
                <a:gd name="T29" fmla="*/ 16 h 22"/>
                <a:gd name="T30" fmla="*/ 4 w 52"/>
                <a:gd name="T31" fmla="*/ 16 h 22"/>
                <a:gd name="T32" fmla="*/ 6 w 52"/>
                <a:gd name="T33" fmla="*/ 17 h 22"/>
                <a:gd name="T34" fmla="*/ 7 w 52"/>
                <a:gd name="T35" fmla="*/ 18 h 22"/>
                <a:gd name="T36" fmla="*/ 9 w 52"/>
                <a:gd name="T37" fmla="*/ 18 h 22"/>
                <a:gd name="T38" fmla="*/ 11 w 52"/>
                <a:gd name="T39" fmla="*/ 18 h 22"/>
                <a:gd name="T40" fmla="*/ 13 w 52"/>
                <a:gd name="T41" fmla="*/ 18 h 22"/>
                <a:gd name="T42" fmla="*/ 15 w 52"/>
                <a:gd name="T43" fmla="*/ 18 h 22"/>
                <a:gd name="T44" fmla="*/ 17 w 52"/>
                <a:gd name="T45" fmla="*/ 18 h 22"/>
                <a:gd name="T46" fmla="*/ 19 w 52"/>
                <a:gd name="T47" fmla="*/ 18 h 22"/>
                <a:gd name="T48" fmla="*/ 21 w 52"/>
                <a:gd name="T49" fmla="*/ 19 h 22"/>
                <a:gd name="T50" fmla="*/ 24 w 52"/>
                <a:gd name="T51" fmla="*/ 19 h 22"/>
                <a:gd name="T52" fmla="*/ 26 w 52"/>
                <a:gd name="T53" fmla="*/ 19 h 22"/>
                <a:gd name="T54" fmla="*/ 28 w 52"/>
                <a:gd name="T55" fmla="*/ 20 h 22"/>
                <a:gd name="T56" fmla="*/ 30 w 52"/>
                <a:gd name="T57" fmla="*/ 20 h 22"/>
                <a:gd name="T58" fmla="*/ 32 w 52"/>
                <a:gd name="T59" fmla="*/ 20 h 22"/>
                <a:gd name="T60" fmla="*/ 34 w 52"/>
                <a:gd name="T61" fmla="*/ 20 h 22"/>
                <a:gd name="T62" fmla="*/ 35 w 52"/>
                <a:gd name="T63" fmla="*/ 21 h 22"/>
                <a:gd name="T64" fmla="*/ 37 w 52"/>
                <a:gd name="T65" fmla="*/ 21 h 22"/>
                <a:gd name="T66" fmla="*/ 39 w 52"/>
                <a:gd name="T67" fmla="*/ 21 h 22"/>
                <a:gd name="T68" fmla="*/ 40 w 52"/>
                <a:gd name="T69" fmla="*/ 20 h 22"/>
                <a:gd name="T70" fmla="*/ 42 w 52"/>
                <a:gd name="T71" fmla="*/ 20 h 22"/>
                <a:gd name="T72" fmla="*/ 43 w 52"/>
                <a:gd name="T73" fmla="*/ 19 h 22"/>
                <a:gd name="T74" fmla="*/ 45 w 52"/>
                <a:gd name="T75" fmla="*/ 19 h 22"/>
                <a:gd name="T76" fmla="*/ 47 w 52"/>
                <a:gd name="T77" fmla="*/ 18 h 22"/>
                <a:gd name="T78" fmla="*/ 48 w 52"/>
                <a:gd name="T79" fmla="*/ 17 h 22"/>
                <a:gd name="T80" fmla="*/ 49 w 52"/>
                <a:gd name="T81" fmla="*/ 15 h 22"/>
                <a:gd name="T82" fmla="*/ 50 w 52"/>
                <a:gd name="T83" fmla="*/ 14 h 22"/>
                <a:gd name="T84" fmla="*/ 51 w 52"/>
                <a:gd name="T85" fmla="*/ 12 h 22"/>
                <a:gd name="T86" fmla="*/ 51 w 52"/>
                <a:gd name="T87" fmla="*/ 10 h 22"/>
                <a:gd name="T88" fmla="*/ 51 w 52"/>
                <a:gd name="T89" fmla="*/ 8 h 22"/>
                <a:gd name="T90" fmla="*/ 48 w 52"/>
                <a:gd name="T91" fmla="*/ 7 h 22"/>
                <a:gd name="T92" fmla="*/ 46 w 52"/>
                <a:gd name="T93" fmla="*/ 6 h 22"/>
                <a:gd name="T94" fmla="*/ 44 w 52"/>
                <a:gd name="T95" fmla="*/ 6 h 22"/>
                <a:gd name="T96" fmla="*/ 42 w 52"/>
                <a:gd name="T97" fmla="*/ 6 h 22"/>
                <a:gd name="T98" fmla="*/ 39 w 52"/>
                <a:gd name="T99" fmla="*/ 5 h 22"/>
                <a:gd name="T100" fmla="*/ 37 w 52"/>
                <a:gd name="T101" fmla="*/ 4 h 22"/>
                <a:gd name="T102" fmla="*/ 34 w 52"/>
                <a:gd name="T103" fmla="*/ 4 h 22"/>
                <a:gd name="T104" fmla="*/ 32 w 52"/>
                <a:gd name="T105" fmla="*/ 3 h 22"/>
                <a:gd name="T106" fmla="*/ 29 w 52"/>
                <a:gd name="T107" fmla="*/ 3 h 22"/>
                <a:gd name="T108" fmla="*/ 27 w 52"/>
                <a:gd name="T109" fmla="*/ 2 h 22"/>
                <a:gd name="T110" fmla="*/ 24 w 52"/>
                <a:gd name="T111" fmla="*/ 2 h 22"/>
                <a:gd name="T112" fmla="*/ 22 w 52"/>
                <a:gd name="T113" fmla="*/ 1 h 22"/>
                <a:gd name="T114" fmla="*/ 20 w 52"/>
                <a:gd name="T115" fmla="*/ 0 h 22"/>
                <a:gd name="T116" fmla="*/ 17 w 52"/>
                <a:gd name="T117" fmla="*/ 0 h 22"/>
                <a:gd name="T118" fmla="*/ 15 w 52"/>
                <a:gd name="T119" fmla="*/ 0 h 2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2" h="22">
                  <a:moveTo>
                    <a:pt x="15" y="0"/>
                  </a:moveTo>
                  <a:lnTo>
                    <a:pt x="14" y="0"/>
                  </a:lnTo>
                  <a:lnTo>
                    <a:pt x="13" y="0"/>
                  </a:lnTo>
                  <a:lnTo>
                    <a:pt x="13" y="1"/>
                  </a:lnTo>
                  <a:lnTo>
                    <a:pt x="12" y="1"/>
                  </a:lnTo>
                  <a:lnTo>
                    <a:pt x="11" y="1"/>
                  </a:lnTo>
                  <a:lnTo>
                    <a:pt x="11" y="2"/>
                  </a:lnTo>
                  <a:lnTo>
                    <a:pt x="10" y="2"/>
                  </a:lnTo>
                  <a:lnTo>
                    <a:pt x="9" y="2"/>
                  </a:lnTo>
                  <a:lnTo>
                    <a:pt x="8" y="3"/>
                  </a:lnTo>
                  <a:lnTo>
                    <a:pt x="7" y="3"/>
                  </a:lnTo>
                  <a:lnTo>
                    <a:pt x="7" y="4"/>
                  </a:lnTo>
                  <a:lnTo>
                    <a:pt x="6" y="4"/>
                  </a:lnTo>
                  <a:lnTo>
                    <a:pt x="5" y="4"/>
                  </a:lnTo>
                  <a:lnTo>
                    <a:pt x="5" y="5"/>
                  </a:lnTo>
                  <a:lnTo>
                    <a:pt x="4" y="5"/>
                  </a:lnTo>
                  <a:lnTo>
                    <a:pt x="3" y="6"/>
                  </a:lnTo>
                  <a:lnTo>
                    <a:pt x="2" y="7"/>
                  </a:lnTo>
                  <a:lnTo>
                    <a:pt x="1" y="8"/>
                  </a:lnTo>
                  <a:lnTo>
                    <a:pt x="1" y="9"/>
                  </a:lnTo>
                  <a:lnTo>
                    <a:pt x="0" y="9"/>
                  </a:lnTo>
                  <a:lnTo>
                    <a:pt x="0" y="10"/>
                  </a:lnTo>
                  <a:lnTo>
                    <a:pt x="0" y="11"/>
                  </a:lnTo>
                  <a:lnTo>
                    <a:pt x="0" y="12"/>
                  </a:lnTo>
                  <a:lnTo>
                    <a:pt x="0" y="13"/>
                  </a:lnTo>
                  <a:lnTo>
                    <a:pt x="0" y="14"/>
                  </a:lnTo>
                  <a:lnTo>
                    <a:pt x="1" y="14"/>
                  </a:lnTo>
                  <a:lnTo>
                    <a:pt x="1" y="15"/>
                  </a:lnTo>
                  <a:lnTo>
                    <a:pt x="2" y="15"/>
                  </a:lnTo>
                  <a:lnTo>
                    <a:pt x="2" y="16"/>
                  </a:lnTo>
                  <a:lnTo>
                    <a:pt x="3" y="16"/>
                  </a:lnTo>
                  <a:lnTo>
                    <a:pt x="4" y="16"/>
                  </a:lnTo>
                  <a:lnTo>
                    <a:pt x="5" y="17"/>
                  </a:lnTo>
                  <a:lnTo>
                    <a:pt x="6" y="17"/>
                  </a:lnTo>
                  <a:lnTo>
                    <a:pt x="6" y="18"/>
                  </a:lnTo>
                  <a:lnTo>
                    <a:pt x="7" y="18"/>
                  </a:lnTo>
                  <a:lnTo>
                    <a:pt x="8" y="18"/>
                  </a:lnTo>
                  <a:lnTo>
                    <a:pt x="9" y="18"/>
                  </a:lnTo>
                  <a:lnTo>
                    <a:pt x="10" y="18"/>
                  </a:lnTo>
                  <a:lnTo>
                    <a:pt x="11" y="18"/>
                  </a:lnTo>
                  <a:lnTo>
                    <a:pt x="12" y="18"/>
                  </a:lnTo>
                  <a:lnTo>
                    <a:pt x="13" y="18"/>
                  </a:lnTo>
                  <a:lnTo>
                    <a:pt x="14" y="18"/>
                  </a:lnTo>
                  <a:lnTo>
                    <a:pt x="15" y="18"/>
                  </a:lnTo>
                  <a:lnTo>
                    <a:pt x="16" y="18"/>
                  </a:lnTo>
                  <a:lnTo>
                    <a:pt x="17" y="18"/>
                  </a:lnTo>
                  <a:lnTo>
                    <a:pt x="18" y="18"/>
                  </a:lnTo>
                  <a:lnTo>
                    <a:pt x="19" y="18"/>
                  </a:lnTo>
                  <a:lnTo>
                    <a:pt x="20" y="18"/>
                  </a:lnTo>
                  <a:lnTo>
                    <a:pt x="21" y="19"/>
                  </a:lnTo>
                  <a:lnTo>
                    <a:pt x="23" y="19"/>
                  </a:lnTo>
                  <a:lnTo>
                    <a:pt x="24" y="19"/>
                  </a:lnTo>
                  <a:lnTo>
                    <a:pt x="25" y="19"/>
                  </a:lnTo>
                  <a:lnTo>
                    <a:pt x="26" y="19"/>
                  </a:lnTo>
                  <a:lnTo>
                    <a:pt x="27" y="19"/>
                  </a:lnTo>
                  <a:lnTo>
                    <a:pt x="28" y="20"/>
                  </a:lnTo>
                  <a:lnTo>
                    <a:pt x="29" y="20"/>
                  </a:lnTo>
                  <a:lnTo>
                    <a:pt x="30" y="20"/>
                  </a:lnTo>
                  <a:lnTo>
                    <a:pt x="31" y="20"/>
                  </a:lnTo>
                  <a:lnTo>
                    <a:pt x="32" y="20"/>
                  </a:lnTo>
                  <a:lnTo>
                    <a:pt x="33" y="20"/>
                  </a:lnTo>
                  <a:lnTo>
                    <a:pt x="34" y="20"/>
                  </a:lnTo>
                  <a:lnTo>
                    <a:pt x="35" y="20"/>
                  </a:lnTo>
                  <a:lnTo>
                    <a:pt x="35" y="21"/>
                  </a:lnTo>
                  <a:lnTo>
                    <a:pt x="36" y="21"/>
                  </a:lnTo>
                  <a:lnTo>
                    <a:pt x="37" y="21"/>
                  </a:lnTo>
                  <a:lnTo>
                    <a:pt x="38" y="21"/>
                  </a:lnTo>
                  <a:lnTo>
                    <a:pt x="39" y="21"/>
                  </a:lnTo>
                  <a:lnTo>
                    <a:pt x="39" y="20"/>
                  </a:lnTo>
                  <a:lnTo>
                    <a:pt x="40" y="20"/>
                  </a:lnTo>
                  <a:lnTo>
                    <a:pt x="41" y="20"/>
                  </a:lnTo>
                  <a:lnTo>
                    <a:pt x="42" y="20"/>
                  </a:lnTo>
                  <a:lnTo>
                    <a:pt x="43" y="20"/>
                  </a:lnTo>
                  <a:lnTo>
                    <a:pt x="43" y="19"/>
                  </a:lnTo>
                  <a:lnTo>
                    <a:pt x="44" y="19"/>
                  </a:lnTo>
                  <a:lnTo>
                    <a:pt x="45" y="19"/>
                  </a:lnTo>
                  <a:lnTo>
                    <a:pt x="46" y="18"/>
                  </a:lnTo>
                  <a:lnTo>
                    <a:pt x="47" y="18"/>
                  </a:lnTo>
                  <a:lnTo>
                    <a:pt x="47" y="17"/>
                  </a:lnTo>
                  <a:lnTo>
                    <a:pt x="48" y="17"/>
                  </a:lnTo>
                  <a:lnTo>
                    <a:pt x="49" y="16"/>
                  </a:lnTo>
                  <a:lnTo>
                    <a:pt x="49" y="15"/>
                  </a:lnTo>
                  <a:lnTo>
                    <a:pt x="50" y="15"/>
                  </a:lnTo>
                  <a:lnTo>
                    <a:pt x="50" y="14"/>
                  </a:lnTo>
                  <a:lnTo>
                    <a:pt x="51" y="13"/>
                  </a:lnTo>
                  <a:lnTo>
                    <a:pt x="51" y="12"/>
                  </a:lnTo>
                  <a:lnTo>
                    <a:pt x="51" y="11"/>
                  </a:lnTo>
                  <a:lnTo>
                    <a:pt x="51" y="10"/>
                  </a:lnTo>
                  <a:lnTo>
                    <a:pt x="51" y="9"/>
                  </a:lnTo>
                  <a:lnTo>
                    <a:pt x="51" y="8"/>
                  </a:lnTo>
                  <a:lnTo>
                    <a:pt x="49" y="7"/>
                  </a:lnTo>
                  <a:lnTo>
                    <a:pt x="48" y="7"/>
                  </a:lnTo>
                  <a:lnTo>
                    <a:pt x="47" y="7"/>
                  </a:lnTo>
                  <a:lnTo>
                    <a:pt x="46" y="6"/>
                  </a:lnTo>
                  <a:lnTo>
                    <a:pt x="45" y="6"/>
                  </a:lnTo>
                  <a:lnTo>
                    <a:pt x="44" y="6"/>
                  </a:lnTo>
                  <a:lnTo>
                    <a:pt x="43" y="6"/>
                  </a:lnTo>
                  <a:lnTo>
                    <a:pt x="42" y="6"/>
                  </a:lnTo>
                  <a:lnTo>
                    <a:pt x="41" y="5"/>
                  </a:lnTo>
                  <a:lnTo>
                    <a:pt x="39" y="5"/>
                  </a:lnTo>
                  <a:lnTo>
                    <a:pt x="38" y="5"/>
                  </a:lnTo>
                  <a:lnTo>
                    <a:pt x="37" y="4"/>
                  </a:lnTo>
                  <a:lnTo>
                    <a:pt x="35" y="4"/>
                  </a:lnTo>
                  <a:lnTo>
                    <a:pt x="34" y="4"/>
                  </a:lnTo>
                  <a:lnTo>
                    <a:pt x="33" y="4"/>
                  </a:lnTo>
                  <a:lnTo>
                    <a:pt x="32" y="3"/>
                  </a:lnTo>
                  <a:lnTo>
                    <a:pt x="31" y="3"/>
                  </a:lnTo>
                  <a:lnTo>
                    <a:pt x="29" y="3"/>
                  </a:lnTo>
                  <a:lnTo>
                    <a:pt x="28" y="2"/>
                  </a:lnTo>
                  <a:lnTo>
                    <a:pt x="27" y="2"/>
                  </a:lnTo>
                  <a:lnTo>
                    <a:pt x="25" y="2"/>
                  </a:lnTo>
                  <a:lnTo>
                    <a:pt x="24" y="2"/>
                  </a:lnTo>
                  <a:lnTo>
                    <a:pt x="23" y="1"/>
                  </a:lnTo>
                  <a:lnTo>
                    <a:pt x="22" y="1"/>
                  </a:lnTo>
                  <a:lnTo>
                    <a:pt x="21" y="1"/>
                  </a:lnTo>
                  <a:lnTo>
                    <a:pt x="20" y="0"/>
                  </a:lnTo>
                  <a:lnTo>
                    <a:pt x="19" y="0"/>
                  </a:lnTo>
                  <a:lnTo>
                    <a:pt x="17" y="0"/>
                  </a:lnTo>
                  <a:lnTo>
                    <a:pt x="16" y="0"/>
                  </a:lnTo>
                  <a:lnTo>
                    <a:pt x="15" y="0"/>
                  </a:lnTo>
                </a:path>
              </a:pathLst>
            </a:custGeom>
            <a:solidFill>
              <a:srgbClr val="AAAAA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8" name="Freeform 23"/>
            <p:cNvSpPr>
              <a:spLocks/>
            </p:cNvSpPr>
            <p:nvPr/>
          </p:nvSpPr>
          <p:spPr bwMode="auto">
            <a:xfrm>
              <a:off x="1453" y="1603"/>
              <a:ext cx="42" cy="27"/>
            </a:xfrm>
            <a:custGeom>
              <a:avLst/>
              <a:gdLst>
                <a:gd name="T0" fmla="*/ 12 w 42"/>
                <a:gd name="T1" fmla="*/ 1 h 27"/>
                <a:gd name="T2" fmla="*/ 11 w 42"/>
                <a:gd name="T3" fmla="*/ 0 h 27"/>
                <a:gd name="T4" fmla="*/ 9 w 42"/>
                <a:gd name="T5" fmla="*/ 0 h 27"/>
                <a:gd name="T6" fmla="*/ 7 w 42"/>
                <a:gd name="T7" fmla="*/ 0 h 27"/>
                <a:gd name="T8" fmla="*/ 6 w 42"/>
                <a:gd name="T9" fmla="*/ 1 h 27"/>
                <a:gd name="T10" fmla="*/ 4 w 42"/>
                <a:gd name="T11" fmla="*/ 2 h 27"/>
                <a:gd name="T12" fmla="*/ 3 w 42"/>
                <a:gd name="T13" fmla="*/ 3 h 27"/>
                <a:gd name="T14" fmla="*/ 2 w 42"/>
                <a:gd name="T15" fmla="*/ 5 h 27"/>
                <a:gd name="T16" fmla="*/ 1 w 42"/>
                <a:gd name="T17" fmla="*/ 6 h 27"/>
                <a:gd name="T18" fmla="*/ 0 w 42"/>
                <a:gd name="T19" fmla="*/ 8 h 27"/>
                <a:gd name="T20" fmla="*/ 0 w 42"/>
                <a:gd name="T21" fmla="*/ 10 h 27"/>
                <a:gd name="T22" fmla="*/ 0 w 42"/>
                <a:gd name="T23" fmla="*/ 12 h 27"/>
                <a:gd name="T24" fmla="*/ 1 w 42"/>
                <a:gd name="T25" fmla="*/ 14 h 27"/>
                <a:gd name="T26" fmla="*/ 2 w 42"/>
                <a:gd name="T27" fmla="*/ 15 h 27"/>
                <a:gd name="T28" fmla="*/ 3 w 42"/>
                <a:gd name="T29" fmla="*/ 16 h 27"/>
                <a:gd name="T30" fmla="*/ 4 w 42"/>
                <a:gd name="T31" fmla="*/ 17 h 27"/>
                <a:gd name="T32" fmla="*/ 6 w 42"/>
                <a:gd name="T33" fmla="*/ 17 h 27"/>
                <a:gd name="T34" fmla="*/ 7 w 42"/>
                <a:gd name="T35" fmla="*/ 18 h 27"/>
                <a:gd name="T36" fmla="*/ 9 w 42"/>
                <a:gd name="T37" fmla="*/ 18 h 27"/>
                <a:gd name="T38" fmla="*/ 10 w 42"/>
                <a:gd name="T39" fmla="*/ 19 h 27"/>
                <a:gd name="T40" fmla="*/ 12 w 42"/>
                <a:gd name="T41" fmla="*/ 20 h 27"/>
                <a:gd name="T42" fmla="*/ 14 w 42"/>
                <a:gd name="T43" fmla="*/ 21 h 27"/>
                <a:gd name="T44" fmla="*/ 15 w 42"/>
                <a:gd name="T45" fmla="*/ 22 h 27"/>
                <a:gd name="T46" fmla="*/ 16 w 42"/>
                <a:gd name="T47" fmla="*/ 23 h 27"/>
                <a:gd name="T48" fmla="*/ 18 w 42"/>
                <a:gd name="T49" fmla="*/ 24 h 27"/>
                <a:gd name="T50" fmla="*/ 21 w 42"/>
                <a:gd name="T51" fmla="*/ 24 h 27"/>
                <a:gd name="T52" fmla="*/ 22 w 42"/>
                <a:gd name="T53" fmla="*/ 25 h 27"/>
                <a:gd name="T54" fmla="*/ 24 w 42"/>
                <a:gd name="T55" fmla="*/ 26 h 27"/>
                <a:gd name="T56" fmla="*/ 26 w 42"/>
                <a:gd name="T57" fmla="*/ 26 h 27"/>
                <a:gd name="T58" fmla="*/ 28 w 42"/>
                <a:gd name="T59" fmla="*/ 26 h 27"/>
                <a:gd name="T60" fmla="*/ 30 w 42"/>
                <a:gd name="T61" fmla="*/ 26 h 27"/>
                <a:gd name="T62" fmla="*/ 32 w 42"/>
                <a:gd name="T63" fmla="*/ 26 h 27"/>
                <a:gd name="T64" fmla="*/ 34 w 42"/>
                <a:gd name="T65" fmla="*/ 26 h 27"/>
                <a:gd name="T66" fmla="*/ 36 w 42"/>
                <a:gd name="T67" fmla="*/ 26 h 27"/>
                <a:gd name="T68" fmla="*/ 38 w 42"/>
                <a:gd name="T69" fmla="*/ 26 h 27"/>
                <a:gd name="T70" fmla="*/ 40 w 42"/>
                <a:gd name="T71" fmla="*/ 26 h 27"/>
                <a:gd name="T72" fmla="*/ 41 w 42"/>
                <a:gd name="T73" fmla="*/ 23 h 27"/>
                <a:gd name="T74" fmla="*/ 41 w 42"/>
                <a:gd name="T75" fmla="*/ 21 h 27"/>
                <a:gd name="T76" fmla="*/ 39 w 42"/>
                <a:gd name="T77" fmla="*/ 18 h 27"/>
                <a:gd name="T78" fmla="*/ 38 w 42"/>
                <a:gd name="T79" fmla="*/ 16 h 27"/>
                <a:gd name="T80" fmla="*/ 37 w 42"/>
                <a:gd name="T81" fmla="*/ 14 h 27"/>
                <a:gd name="T82" fmla="*/ 35 w 42"/>
                <a:gd name="T83" fmla="*/ 12 h 27"/>
                <a:gd name="T84" fmla="*/ 33 w 42"/>
                <a:gd name="T85" fmla="*/ 11 h 27"/>
                <a:gd name="T86" fmla="*/ 31 w 42"/>
                <a:gd name="T87" fmla="*/ 9 h 27"/>
                <a:gd name="T88" fmla="*/ 29 w 42"/>
                <a:gd name="T89" fmla="*/ 8 h 27"/>
                <a:gd name="T90" fmla="*/ 27 w 42"/>
                <a:gd name="T91" fmla="*/ 7 h 27"/>
                <a:gd name="T92" fmla="*/ 25 w 42"/>
                <a:gd name="T93" fmla="*/ 5 h 27"/>
                <a:gd name="T94" fmla="*/ 22 w 42"/>
                <a:gd name="T95" fmla="*/ 4 h 27"/>
                <a:gd name="T96" fmla="*/ 18 w 42"/>
                <a:gd name="T97" fmla="*/ 3 h 27"/>
                <a:gd name="T98" fmla="*/ 16 w 42"/>
                <a:gd name="T99" fmla="*/ 2 h 27"/>
                <a:gd name="T100" fmla="*/ 13 w 42"/>
                <a:gd name="T101" fmla="*/ 1 h 2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2" h="27">
                  <a:moveTo>
                    <a:pt x="13" y="1"/>
                  </a:moveTo>
                  <a:lnTo>
                    <a:pt x="12" y="1"/>
                  </a:lnTo>
                  <a:lnTo>
                    <a:pt x="12" y="0"/>
                  </a:lnTo>
                  <a:lnTo>
                    <a:pt x="11" y="0"/>
                  </a:lnTo>
                  <a:lnTo>
                    <a:pt x="10" y="0"/>
                  </a:lnTo>
                  <a:lnTo>
                    <a:pt x="9" y="0"/>
                  </a:lnTo>
                  <a:lnTo>
                    <a:pt x="8" y="0"/>
                  </a:lnTo>
                  <a:lnTo>
                    <a:pt x="7" y="0"/>
                  </a:lnTo>
                  <a:lnTo>
                    <a:pt x="7" y="1"/>
                  </a:lnTo>
                  <a:lnTo>
                    <a:pt x="6" y="1"/>
                  </a:lnTo>
                  <a:lnTo>
                    <a:pt x="5" y="2"/>
                  </a:lnTo>
                  <a:lnTo>
                    <a:pt x="4" y="2"/>
                  </a:lnTo>
                  <a:lnTo>
                    <a:pt x="4" y="3"/>
                  </a:lnTo>
                  <a:lnTo>
                    <a:pt x="3" y="3"/>
                  </a:lnTo>
                  <a:lnTo>
                    <a:pt x="2" y="4"/>
                  </a:lnTo>
                  <a:lnTo>
                    <a:pt x="2" y="5"/>
                  </a:lnTo>
                  <a:lnTo>
                    <a:pt x="1" y="5"/>
                  </a:lnTo>
                  <a:lnTo>
                    <a:pt x="1" y="6"/>
                  </a:lnTo>
                  <a:lnTo>
                    <a:pt x="0" y="7"/>
                  </a:lnTo>
                  <a:lnTo>
                    <a:pt x="0" y="8"/>
                  </a:lnTo>
                  <a:lnTo>
                    <a:pt x="0" y="9"/>
                  </a:lnTo>
                  <a:lnTo>
                    <a:pt x="0" y="10"/>
                  </a:lnTo>
                  <a:lnTo>
                    <a:pt x="0" y="11"/>
                  </a:lnTo>
                  <a:lnTo>
                    <a:pt x="0" y="12"/>
                  </a:lnTo>
                  <a:lnTo>
                    <a:pt x="0" y="14"/>
                  </a:lnTo>
                  <a:lnTo>
                    <a:pt x="1" y="14"/>
                  </a:lnTo>
                  <a:lnTo>
                    <a:pt x="1" y="15"/>
                  </a:lnTo>
                  <a:lnTo>
                    <a:pt x="2" y="15"/>
                  </a:lnTo>
                  <a:lnTo>
                    <a:pt x="2" y="16"/>
                  </a:lnTo>
                  <a:lnTo>
                    <a:pt x="3" y="16"/>
                  </a:lnTo>
                  <a:lnTo>
                    <a:pt x="4" y="16"/>
                  </a:lnTo>
                  <a:lnTo>
                    <a:pt x="4" y="17"/>
                  </a:lnTo>
                  <a:lnTo>
                    <a:pt x="5" y="17"/>
                  </a:lnTo>
                  <a:lnTo>
                    <a:pt x="6" y="17"/>
                  </a:lnTo>
                  <a:lnTo>
                    <a:pt x="6" y="18"/>
                  </a:lnTo>
                  <a:lnTo>
                    <a:pt x="7" y="18"/>
                  </a:lnTo>
                  <a:lnTo>
                    <a:pt x="8" y="18"/>
                  </a:lnTo>
                  <a:lnTo>
                    <a:pt x="9" y="18"/>
                  </a:lnTo>
                  <a:lnTo>
                    <a:pt x="9" y="19"/>
                  </a:lnTo>
                  <a:lnTo>
                    <a:pt x="10" y="19"/>
                  </a:lnTo>
                  <a:lnTo>
                    <a:pt x="11" y="20"/>
                  </a:lnTo>
                  <a:lnTo>
                    <a:pt x="12" y="20"/>
                  </a:lnTo>
                  <a:lnTo>
                    <a:pt x="13" y="21"/>
                  </a:lnTo>
                  <a:lnTo>
                    <a:pt x="14" y="21"/>
                  </a:lnTo>
                  <a:lnTo>
                    <a:pt x="14" y="22"/>
                  </a:lnTo>
                  <a:lnTo>
                    <a:pt x="15" y="22"/>
                  </a:lnTo>
                  <a:lnTo>
                    <a:pt x="16" y="22"/>
                  </a:lnTo>
                  <a:lnTo>
                    <a:pt x="16" y="23"/>
                  </a:lnTo>
                  <a:lnTo>
                    <a:pt x="17" y="23"/>
                  </a:lnTo>
                  <a:lnTo>
                    <a:pt x="18" y="24"/>
                  </a:lnTo>
                  <a:lnTo>
                    <a:pt x="19" y="24"/>
                  </a:lnTo>
                  <a:lnTo>
                    <a:pt x="21" y="24"/>
                  </a:lnTo>
                  <a:lnTo>
                    <a:pt x="21" y="25"/>
                  </a:lnTo>
                  <a:lnTo>
                    <a:pt x="22" y="25"/>
                  </a:lnTo>
                  <a:lnTo>
                    <a:pt x="23" y="25"/>
                  </a:lnTo>
                  <a:lnTo>
                    <a:pt x="24" y="26"/>
                  </a:lnTo>
                  <a:lnTo>
                    <a:pt x="25" y="26"/>
                  </a:lnTo>
                  <a:lnTo>
                    <a:pt x="26" y="26"/>
                  </a:lnTo>
                  <a:lnTo>
                    <a:pt x="27" y="26"/>
                  </a:lnTo>
                  <a:lnTo>
                    <a:pt x="28" y="26"/>
                  </a:lnTo>
                  <a:lnTo>
                    <a:pt x="29" y="26"/>
                  </a:lnTo>
                  <a:lnTo>
                    <a:pt x="30" y="26"/>
                  </a:lnTo>
                  <a:lnTo>
                    <a:pt x="31" y="26"/>
                  </a:lnTo>
                  <a:lnTo>
                    <a:pt x="32" y="26"/>
                  </a:lnTo>
                  <a:lnTo>
                    <a:pt x="33" y="26"/>
                  </a:lnTo>
                  <a:lnTo>
                    <a:pt x="34" y="26"/>
                  </a:lnTo>
                  <a:lnTo>
                    <a:pt x="35" y="26"/>
                  </a:lnTo>
                  <a:lnTo>
                    <a:pt x="36" y="26"/>
                  </a:lnTo>
                  <a:lnTo>
                    <a:pt x="37" y="26"/>
                  </a:lnTo>
                  <a:lnTo>
                    <a:pt x="38" y="26"/>
                  </a:lnTo>
                  <a:lnTo>
                    <a:pt x="39" y="26"/>
                  </a:lnTo>
                  <a:lnTo>
                    <a:pt x="40" y="26"/>
                  </a:lnTo>
                  <a:lnTo>
                    <a:pt x="41" y="26"/>
                  </a:lnTo>
                  <a:lnTo>
                    <a:pt x="41" y="23"/>
                  </a:lnTo>
                  <a:lnTo>
                    <a:pt x="41" y="22"/>
                  </a:lnTo>
                  <a:lnTo>
                    <a:pt x="41" y="21"/>
                  </a:lnTo>
                  <a:lnTo>
                    <a:pt x="40" y="20"/>
                  </a:lnTo>
                  <a:lnTo>
                    <a:pt x="39" y="18"/>
                  </a:lnTo>
                  <a:lnTo>
                    <a:pt x="39" y="17"/>
                  </a:lnTo>
                  <a:lnTo>
                    <a:pt x="38" y="16"/>
                  </a:lnTo>
                  <a:lnTo>
                    <a:pt x="37" y="15"/>
                  </a:lnTo>
                  <a:lnTo>
                    <a:pt x="37" y="14"/>
                  </a:lnTo>
                  <a:lnTo>
                    <a:pt x="36" y="14"/>
                  </a:lnTo>
                  <a:lnTo>
                    <a:pt x="35" y="12"/>
                  </a:lnTo>
                  <a:lnTo>
                    <a:pt x="34" y="11"/>
                  </a:lnTo>
                  <a:lnTo>
                    <a:pt x="33" y="11"/>
                  </a:lnTo>
                  <a:lnTo>
                    <a:pt x="32" y="10"/>
                  </a:lnTo>
                  <a:lnTo>
                    <a:pt x="31" y="9"/>
                  </a:lnTo>
                  <a:lnTo>
                    <a:pt x="30" y="9"/>
                  </a:lnTo>
                  <a:lnTo>
                    <a:pt x="29" y="8"/>
                  </a:lnTo>
                  <a:lnTo>
                    <a:pt x="28" y="7"/>
                  </a:lnTo>
                  <a:lnTo>
                    <a:pt x="27" y="7"/>
                  </a:lnTo>
                  <a:lnTo>
                    <a:pt x="26" y="6"/>
                  </a:lnTo>
                  <a:lnTo>
                    <a:pt x="25" y="5"/>
                  </a:lnTo>
                  <a:lnTo>
                    <a:pt x="23" y="5"/>
                  </a:lnTo>
                  <a:lnTo>
                    <a:pt x="22" y="4"/>
                  </a:lnTo>
                  <a:lnTo>
                    <a:pt x="21" y="3"/>
                  </a:lnTo>
                  <a:lnTo>
                    <a:pt x="18" y="3"/>
                  </a:lnTo>
                  <a:lnTo>
                    <a:pt x="17" y="3"/>
                  </a:lnTo>
                  <a:lnTo>
                    <a:pt x="16" y="2"/>
                  </a:lnTo>
                  <a:lnTo>
                    <a:pt x="14" y="1"/>
                  </a:lnTo>
                  <a:lnTo>
                    <a:pt x="13" y="1"/>
                  </a:lnTo>
                </a:path>
              </a:pathLst>
            </a:custGeom>
            <a:solidFill>
              <a:srgbClr val="AAAAA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9" name="Freeform 24"/>
            <p:cNvSpPr>
              <a:spLocks/>
            </p:cNvSpPr>
            <p:nvPr/>
          </p:nvSpPr>
          <p:spPr bwMode="auto">
            <a:xfrm>
              <a:off x="1638" y="1489"/>
              <a:ext cx="42" cy="26"/>
            </a:xfrm>
            <a:custGeom>
              <a:avLst/>
              <a:gdLst>
                <a:gd name="T0" fmla="*/ 12 w 42"/>
                <a:gd name="T1" fmla="*/ 1 h 26"/>
                <a:gd name="T2" fmla="*/ 10 w 42"/>
                <a:gd name="T3" fmla="*/ 0 h 26"/>
                <a:gd name="T4" fmla="*/ 8 w 42"/>
                <a:gd name="T5" fmla="*/ 0 h 26"/>
                <a:gd name="T6" fmla="*/ 7 w 42"/>
                <a:gd name="T7" fmla="*/ 1 h 26"/>
                <a:gd name="T8" fmla="*/ 6 w 42"/>
                <a:gd name="T9" fmla="*/ 2 h 26"/>
                <a:gd name="T10" fmla="*/ 4 w 42"/>
                <a:gd name="T11" fmla="*/ 3 h 26"/>
                <a:gd name="T12" fmla="*/ 3 w 42"/>
                <a:gd name="T13" fmla="*/ 4 h 26"/>
                <a:gd name="T14" fmla="*/ 2 w 42"/>
                <a:gd name="T15" fmla="*/ 5 h 26"/>
                <a:gd name="T16" fmla="*/ 1 w 42"/>
                <a:gd name="T17" fmla="*/ 6 h 26"/>
                <a:gd name="T18" fmla="*/ 0 w 42"/>
                <a:gd name="T19" fmla="*/ 7 h 26"/>
                <a:gd name="T20" fmla="*/ 0 w 42"/>
                <a:gd name="T21" fmla="*/ 9 h 26"/>
                <a:gd name="T22" fmla="*/ 0 w 42"/>
                <a:gd name="T23" fmla="*/ 11 h 26"/>
                <a:gd name="T24" fmla="*/ 0 w 42"/>
                <a:gd name="T25" fmla="*/ 13 h 26"/>
                <a:gd name="T26" fmla="*/ 1 w 42"/>
                <a:gd name="T27" fmla="*/ 14 h 26"/>
                <a:gd name="T28" fmla="*/ 2 w 42"/>
                <a:gd name="T29" fmla="*/ 15 h 26"/>
                <a:gd name="T30" fmla="*/ 4 w 42"/>
                <a:gd name="T31" fmla="*/ 15 h 26"/>
                <a:gd name="T32" fmla="*/ 5 w 42"/>
                <a:gd name="T33" fmla="*/ 16 h 26"/>
                <a:gd name="T34" fmla="*/ 6 w 42"/>
                <a:gd name="T35" fmla="*/ 17 h 26"/>
                <a:gd name="T36" fmla="*/ 8 w 42"/>
                <a:gd name="T37" fmla="*/ 17 h 26"/>
                <a:gd name="T38" fmla="*/ 10 w 42"/>
                <a:gd name="T39" fmla="*/ 18 h 26"/>
                <a:gd name="T40" fmla="*/ 11 w 42"/>
                <a:gd name="T41" fmla="*/ 19 h 26"/>
                <a:gd name="T42" fmla="*/ 13 w 42"/>
                <a:gd name="T43" fmla="*/ 20 h 26"/>
                <a:gd name="T44" fmla="*/ 15 w 42"/>
                <a:gd name="T45" fmla="*/ 21 h 26"/>
                <a:gd name="T46" fmla="*/ 16 w 42"/>
                <a:gd name="T47" fmla="*/ 22 h 26"/>
                <a:gd name="T48" fmla="*/ 17 w 42"/>
                <a:gd name="T49" fmla="*/ 23 h 26"/>
                <a:gd name="T50" fmla="*/ 19 w 42"/>
                <a:gd name="T51" fmla="*/ 23 h 26"/>
                <a:gd name="T52" fmla="*/ 21 w 42"/>
                <a:gd name="T53" fmla="*/ 24 h 26"/>
                <a:gd name="T54" fmla="*/ 23 w 42"/>
                <a:gd name="T55" fmla="*/ 24 h 26"/>
                <a:gd name="T56" fmla="*/ 25 w 42"/>
                <a:gd name="T57" fmla="*/ 25 h 26"/>
                <a:gd name="T58" fmla="*/ 27 w 42"/>
                <a:gd name="T59" fmla="*/ 25 h 26"/>
                <a:gd name="T60" fmla="*/ 29 w 42"/>
                <a:gd name="T61" fmla="*/ 25 h 26"/>
                <a:gd name="T62" fmla="*/ 31 w 42"/>
                <a:gd name="T63" fmla="*/ 25 h 26"/>
                <a:gd name="T64" fmla="*/ 33 w 42"/>
                <a:gd name="T65" fmla="*/ 25 h 26"/>
                <a:gd name="T66" fmla="*/ 35 w 42"/>
                <a:gd name="T67" fmla="*/ 25 h 26"/>
                <a:gd name="T68" fmla="*/ 37 w 42"/>
                <a:gd name="T69" fmla="*/ 25 h 26"/>
                <a:gd name="T70" fmla="*/ 39 w 42"/>
                <a:gd name="T71" fmla="*/ 25 h 26"/>
                <a:gd name="T72" fmla="*/ 41 w 42"/>
                <a:gd name="T73" fmla="*/ 25 h 26"/>
                <a:gd name="T74" fmla="*/ 41 w 42"/>
                <a:gd name="T75" fmla="*/ 21 h 26"/>
                <a:gd name="T76" fmla="*/ 40 w 42"/>
                <a:gd name="T77" fmla="*/ 19 h 26"/>
                <a:gd name="T78" fmla="*/ 39 w 42"/>
                <a:gd name="T79" fmla="*/ 16 h 26"/>
                <a:gd name="T80" fmla="*/ 37 w 42"/>
                <a:gd name="T81" fmla="*/ 14 h 26"/>
                <a:gd name="T82" fmla="*/ 36 w 42"/>
                <a:gd name="T83" fmla="*/ 13 h 26"/>
                <a:gd name="T84" fmla="*/ 34 w 42"/>
                <a:gd name="T85" fmla="*/ 11 h 26"/>
                <a:gd name="T86" fmla="*/ 32 w 42"/>
                <a:gd name="T87" fmla="*/ 10 h 26"/>
                <a:gd name="T88" fmla="*/ 30 w 42"/>
                <a:gd name="T89" fmla="*/ 9 h 26"/>
                <a:gd name="T90" fmla="*/ 28 w 42"/>
                <a:gd name="T91" fmla="*/ 7 h 26"/>
                <a:gd name="T92" fmla="*/ 26 w 42"/>
                <a:gd name="T93" fmla="*/ 6 h 26"/>
                <a:gd name="T94" fmla="*/ 23 w 42"/>
                <a:gd name="T95" fmla="*/ 5 h 26"/>
                <a:gd name="T96" fmla="*/ 21 w 42"/>
                <a:gd name="T97" fmla="*/ 4 h 26"/>
                <a:gd name="T98" fmla="*/ 17 w 42"/>
                <a:gd name="T99" fmla="*/ 3 h 26"/>
                <a:gd name="T100" fmla="*/ 14 w 42"/>
                <a:gd name="T101" fmla="*/ 2 h 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2" h="26">
                  <a:moveTo>
                    <a:pt x="13" y="1"/>
                  </a:moveTo>
                  <a:lnTo>
                    <a:pt x="12" y="1"/>
                  </a:lnTo>
                  <a:lnTo>
                    <a:pt x="11" y="0"/>
                  </a:lnTo>
                  <a:lnTo>
                    <a:pt x="10" y="0"/>
                  </a:lnTo>
                  <a:lnTo>
                    <a:pt x="9" y="0"/>
                  </a:lnTo>
                  <a:lnTo>
                    <a:pt x="8" y="0"/>
                  </a:lnTo>
                  <a:lnTo>
                    <a:pt x="8" y="1"/>
                  </a:lnTo>
                  <a:lnTo>
                    <a:pt x="7" y="1"/>
                  </a:lnTo>
                  <a:lnTo>
                    <a:pt x="6" y="1"/>
                  </a:lnTo>
                  <a:lnTo>
                    <a:pt x="6" y="2"/>
                  </a:lnTo>
                  <a:lnTo>
                    <a:pt x="5" y="2"/>
                  </a:lnTo>
                  <a:lnTo>
                    <a:pt x="4" y="3"/>
                  </a:lnTo>
                  <a:lnTo>
                    <a:pt x="3" y="3"/>
                  </a:lnTo>
                  <a:lnTo>
                    <a:pt x="3" y="4"/>
                  </a:lnTo>
                  <a:lnTo>
                    <a:pt x="2" y="4"/>
                  </a:lnTo>
                  <a:lnTo>
                    <a:pt x="2" y="5"/>
                  </a:lnTo>
                  <a:lnTo>
                    <a:pt x="1" y="5"/>
                  </a:lnTo>
                  <a:lnTo>
                    <a:pt x="1" y="6"/>
                  </a:lnTo>
                  <a:lnTo>
                    <a:pt x="1" y="7"/>
                  </a:lnTo>
                  <a:lnTo>
                    <a:pt x="0" y="7"/>
                  </a:lnTo>
                  <a:lnTo>
                    <a:pt x="0" y="8"/>
                  </a:lnTo>
                  <a:lnTo>
                    <a:pt x="0" y="9"/>
                  </a:lnTo>
                  <a:lnTo>
                    <a:pt x="0" y="10"/>
                  </a:lnTo>
                  <a:lnTo>
                    <a:pt x="0" y="11"/>
                  </a:lnTo>
                  <a:lnTo>
                    <a:pt x="0" y="12"/>
                  </a:lnTo>
                  <a:lnTo>
                    <a:pt x="0" y="13"/>
                  </a:lnTo>
                  <a:lnTo>
                    <a:pt x="1" y="13"/>
                  </a:lnTo>
                  <a:lnTo>
                    <a:pt x="1" y="14"/>
                  </a:lnTo>
                  <a:lnTo>
                    <a:pt x="2" y="14"/>
                  </a:lnTo>
                  <a:lnTo>
                    <a:pt x="2" y="15"/>
                  </a:lnTo>
                  <a:lnTo>
                    <a:pt x="3" y="15"/>
                  </a:lnTo>
                  <a:lnTo>
                    <a:pt x="4" y="15"/>
                  </a:lnTo>
                  <a:lnTo>
                    <a:pt x="4" y="16"/>
                  </a:lnTo>
                  <a:lnTo>
                    <a:pt x="5" y="16"/>
                  </a:lnTo>
                  <a:lnTo>
                    <a:pt x="6" y="16"/>
                  </a:lnTo>
                  <a:lnTo>
                    <a:pt x="6" y="17"/>
                  </a:lnTo>
                  <a:lnTo>
                    <a:pt x="7" y="17"/>
                  </a:lnTo>
                  <a:lnTo>
                    <a:pt x="8" y="17"/>
                  </a:lnTo>
                  <a:lnTo>
                    <a:pt x="9" y="18"/>
                  </a:lnTo>
                  <a:lnTo>
                    <a:pt x="10" y="18"/>
                  </a:lnTo>
                  <a:lnTo>
                    <a:pt x="10" y="19"/>
                  </a:lnTo>
                  <a:lnTo>
                    <a:pt x="11" y="19"/>
                  </a:lnTo>
                  <a:lnTo>
                    <a:pt x="12" y="19"/>
                  </a:lnTo>
                  <a:lnTo>
                    <a:pt x="13" y="20"/>
                  </a:lnTo>
                  <a:lnTo>
                    <a:pt x="14" y="21"/>
                  </a:lnTo>
                  <a:lnTo>
                    <a:pt x="15" y="21"/>
                  </a:lnTo>
                  <a:lnTo>
                    <a:pt x="16" y="21"/>
                  </a:lnTo>
                  <a:lnTo>
                    <a:pt x="16" y="22"/>
                  </a:lnTo>
                  <a:lnTo>
                    <a:pt x="17" y="22"/>
                  </a:lnTo>
                  <a:lnTo>
                    <a:pt x="17" y="23"/>
                  </a:lnTo>
                  <a:lnTo>
                    <a:pt x="18" y="23"/>
                  </a:lnTo>
                  <a:lnTo>
                    <a:pt x="19" y="23"/>
                  </a:lnTo>
                  <a:lnTo>
                    <a:pt x="21" y="23"/>
                  </a:lnTo>
                  <a:lnTo>
                    <a:pt x="21" y="24"/>
                  </a:lnTo>
                  <a:lnTo>
                    <a:pt x="22" y="24"/>
                  </a:lnTo>
                  <a:lnTo>
                    <a:pt x="23" y="24"/>
                  </a:lnTo>
                  <a:lnTo>
                    <a:pt x="24" y="25"/>
                  </a:lnTo>
                  <a:lnTo>
                    <a:pt x="25" y="25"/>
                  </a:lnTo>
                  <a:lnTo>
                    <a:pt x="26" y="25"/>
                  </a:lnTo>
                  <a:lnTo>
                    <a:pt x="27" y="25"/>
                  </a:lnTo>
                  <a:lnTo>
                    <a:pt x="28" y="25"/>
                  </a:lnTo>
                  <a:lnTo>
                    <a:pt x="29" y="25"/>
                  </a:lnTo>
                  <a:lnTo>
                    <a:pt x="30" y="25"/>
                  </a:lnTo>
                  <a:lnTo>
                    <a:pt x="31" y="25"/>
                  </a:lnTo>
                  <a:lnTo>
                    <a:pt x="32" y="25"/>
                  </a:lnTo>
                  <a:lnTo>
                    <a:pt x="33" y="25"/>
                  </a:lnTo>
                  <a:lnTo>
                    <a:pt x="34" y="25"/>
                  </a:lnTo>
                  <a:lnTo>
                    <a:pt x="35" y="25"/>
                  </a:lnTo>
                  <a:lnTo>
                    <a:pt x="36" y="25"/>
                  </a:lnTo>
                  <a:lnTo>
                    <a:pt x="37" y="25"/>
                  </a:lnTo>
                  <a:lnTo>
                    <a:pt x="38" y="25"/>
                  </a:lnTo>
                  <a:lnTo>
                    <a:pt x="39" y="25"/>
                  </a:lnTo>
                  <a:lnTo>
                    <a:pt x="40" y="25"/>
                  </a:lnTo>
                  <a:lnTo>
                    <a:pt x="41" y="25"/>
                  </a:lnTo>
                  <a:lnTo>
                    <a:pt x="41" y="22"/>
                  </a:lnTo>
                  <a:lnTo>
                    <a:pt x="41" y="21"/>
                  </a:lnTo>
                  <a:lnTo>
                    <a:pt x="41" y="20"/>
                  </a:lnTo>
                  <a:lnTo>
                    <a:pt x="40" y="19"/>
                  </a:lnTo>
                  <a:lnTo>
                    <a:pt x="39" y="17"/>
                  </a:lnTo>
                  <a:lnTo>
                    <a:pt x="39" y="16"/>
                  </a:lnTo>
                  <a:lnTo>
                    <a:pt x="38" y="15"/>
                  </a:lnTo>
                  <a:lnTo>
                    <a:pt x="37" y="14"/>
                  </a:lnTo>
                  <a:lnTo>
                    <a:pt x="37" y="13"/>
                  </a:lnTo>
                  <a:lnTo>
                    <a:pt x="36" y="13"/>
                  </a:lnTo>
                  <a:lnTo>
                    <a:pt x="35" y="12"/>
                  </a:lnTo>
                  <a:lnTo>
                    <a:pt x="34" y="11"/>
                  </a:lnTo>
                  <a:lnTo>
                    <a:pt x="33" y="11"/>
                  </a:lnTo>
                  <a:lnTo>
                    <a:pt x="32" y="10"/>
                  </a:lnTo>
                  <a:lnTo>
                    <a:pt x="31" y="9"/>
                  </a:lnTo>
                  <a:lnTo>
                    <a:pt x="30" y="9"/>
                  </a:lnTo>
                  <a:lnTo>
                    <a:pt x="29" y="8"/>
                  </a:lnTo>
                  <a:lnTo>
                    <a:pt x="28" y="7"/>
                  </a:lnTo>
                  <a:lnTo>
                    <a:pt x="27" y="7"/>
                  </a:lnTo>
                  <a:lnTo>
                    <a:pt x="26" y="6"/>
                  </a:lnTo>
                  <a:lnTo>
                    <a:pt x="25" y="5"/>
                  </a:lnTo>
                  <a:lnTo>
                    <a:pt x="23" y="5"/>
                  </a:lnTo>
                  <a:lnTo>
                    <a:pt x="22" y="5"/>
                  </a:lnTo>
                  <a:lnTo>
                    <a:pt x="21" y="4"/>
                  </a:lnTo>
                  <a:lnTo>
                    <a:pt x="18" y="3"/>
                  </a:lnTo>
                  <a:lnTo>
                    <a:pt x="17" y="3"/>
                  </a:lnTo>
                  <a:lnTo>
                    <a:pt x="16" y="2"/>
                  </a:lnTo>
                  <a:lnTo>
                    <a:pt x="14" y="2"/>
                  </a:lnTo>
                  <a:lnTo>
                    <a:pt x="13" y="1"/>
                  </a:lnTo>
                </a:path>
              </a:pathLst>
            </a:custGeom>
            <a:solidFill>
              <a:srgbClr val="AAAAA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30" name="Freeform 25"/>
            <p:cNvSpPr>
              <a:spLocks/>
            </p:cNvSpPr>
            <p:nvPr/>
          </p:nvSpPr>
          <p:spPr bwMode="auto">
            <a:xfrm>
              <a:off x="1864" y="1633"/>
              <a:ext cx="43" cy="25"/>
            </a:xfrm>
            <a:custGeom>
              <a:avLst/>
              <a:gdLst>
                <a:gd name="T0" fmla="*/ 14 w 43"/>
                <a:gd name="T1" fmla="*/ 1 h 25"/>
                <a:gd name="T2" fmla="*/ 13 w 43"/>
                <a:gd name="T3" fmla="*/ 0 h 25"/>
                <a:gd name="T4" fmla="*/ 11 w 43"/>
                <a:gd name="T5" fmla="*/ 0 h 25"/>
                <a:gd name="T6" fmla="*/ 8 w 43"/>
                <a:gd name="T7" fmla="*/ 0 h 25"/>
                <a:gd name="T8" fmla="*/ 7 w 43"/>
                <a:gd name="T9" fmla="*/ 2 h 25"/>
                <a:gd name="T10" fmla="*/ 5 w 43"/>
                <a:gd name="T11" fmla="*/ 2 h 25"/>
                <a:gd name="T12" fmla="*/ 4 w 43"/>
                <a:gd name="T13" fmla="*/ 3 h 25"/>
                <a:gd name="T14" fmla="*/ 3 w 43"/>
                <a:gd name="T15" fmla="*/ 4 h 25"/>
                <a:gd name="T16" fmla="*/ 2 w 43"/>
                <a:gd name="T17" fmla="*/ 5 h 25"/>
                <a:gd name="T18" fmla="*/ 1 w 43"/>
                <a:gd name="T19" fmla="*/ 7 h 25"/>
                <a:gd name="T20" fmla="*/ 1 w 43"/>
                <a:gd name="T21" fmla="*/ 9 h 25"/>
                <a:gd name="T22" fmla="*/ 1 w 43"/>
                <a:gd name="T23" fmla="*/ 11 h 25"/>
                <a:gd name="T24" fmla="*/ 2 w 43"/>
                <a:gd name="T25" fmla="*/ 12 h 25"/>
                <a:gd name="T26" fmla="*/ 3 w 43"/>
                <a:gd name="T27" fmla="*/ 13 h 25"/>
                <a:gd name="T28" fmla="*/ 4 w 43"/>
                <a:gd name="T29" fmla="*/ 14 h 25"/>
                <a:gd name="T30" fmla="*/ 5 w 43"/>
                <a:gd name="T31" fmla="*/ 15 h 25"/>
                <a:gd name="T32" fmla="*/ 7 w 43"/>
                <a:gd name="T33" fmla="*/ 16 h 25"/>
                <a:gd name="T34" fmla="*/ 9 w 43"/>
                <a:gd name="T35" fmla="*/ 17 h 25"/>
                <a:gd name="T36" fmla="*/ 12 w 43"/>
                <a:gd name="T37" fmla="*/ 17 h 25"/>
                <a:gd name="T38" fmla="*/ 14 w 43"/>
                <a:gd name="T39" fmla="*/ 19 h 25"/>
                <a:gd name="T40" fmla="*/ 16 w 43"/>
                <a:gd name="T41" fmla="*/ 19 h 25"/>
                <a:gd name="T42" fmla="*/ 17 w 43"/>
                <a:gd name="T43" fmla="*/ 20 h 25"/>
                <a:gd name="T44" fmla="*/ 19 w 43"/>
                <a:gd name="T45" fmla="*/ 21 h 25"/>
                <a:gd name="T46" fmla="*/ 20 w 43"/>
                <a:gd name="T47" fmla="*/ 22 h 25"/>
                <a:gd name="T48" fmla="*/ 21 w 43"/>
                <a:gd name="T49" fmla="*/ 23 h 25"/>
                <a:gd name="T50" fmla="*/ 23 w 43"/>
                <a:gd name="T51" fmla="*/ 23 h 25"/>
                <a:gd name="T52" fmla="*/ 25 w 43"/>
                <a:gd name="T53" fmla="*/ 24 h 25"/>
                <a:gd name="T54" fmla="*/ 27 w 43"/>
                <a:gd name="T55" fmla="*/ 24 h 25"/>
                <a:gd name="T56" fmla="*/ 29 w 43"/>
                <a:gd name="T57" fmla="*/ 24 h 25"/>
                <a:gd name="T58" fmla="*/ 32 w 43"/>
                <a:gd name="T59" fmla="*/ 24 h 25"/>
                <a:gd name="T60" fmla="*/ 34 w 43"/>
                <a:gd name="T61" fmla="*/ 24 h 25"/>
                <a:gd name="T62" fmla="*/ 36 w 43"/>
                <a:gd name="T63" fmla="*/ 24 h 25"/>
                <a:gd name="T64" fmla="*/ 38 w 43"/>
                <a:gd name="T65" fmla="*/ 24 h 25"/>
                <a:gd name="T66" fmla="*/ 40 w 43"/>
                <a:gd name="T67" fmla="*/ 24 h 25"/>
                <a:gd name="T68" fmla="*/ 42 w 43"/>
                <a:gd name="T69" fmla="*/ 24 h 25"/>
                <a:gd name="T70" fmla="*/ 42 w 43"/>
                <a:gd name="T71" fmla="*/ 19 h 25"/>
                <a:gd name="T72" fmla="*/ 41 w 43"/>
                <a:gd name="T73" fmla="*/ 17 h 25"/>
                <a:gd name="T74" fmla="*/ 40 w 43"/>
                <a:gd name="T75" fmla="*/ 15 h 25"/>
                <a:gd name="T76" fmla="*/ 39 w 43"/>
                <a:gd name="T77" fmla="*/ 13 h 25"/>
                <a:gd name="T78" fmla="*/ 38 w 43"/>
                <a:gd name="T79" fmla="*/ 12 h 25"/>
                <a:gd name="T80" fmla="*/ 36 w 43"/>
                <a:gd name="T81" fmla="*/ 11 h 25"/>
                <a:gd name="T82" fmla="*/ 34 w 43"/>
                <a:gd name="T83" fmla="*/ 10 h 25"/>
                <a:gd name="T84" fmla="*/ 32 w 43"/>
                <a:gd name="T85" fmla="*/ 8 h 25"/>
                <a:gd name="T86" fmla="*/ 29 w 43"/>
                <a:gd name="T87" fmla="*/ 7 h 25"/>
                <a:gd name="T88" fmla="*/ 26 w 43"/>
                <a:gd name="T89" fmla="*/ 6 h 25"/>
                <a:gd name="T90" fmla="*/ 24 w 43"/>
                <a:gd name="T91" fmla="*/ 5 h 25"/>
                <a:gd name="T92" fmla="*/ 21 w 43"/>
                <a:gd name="T93" fmla="*/ 4 h 25"/>
                <a:gd name="T94" fmla="*/ 19 w 43"/>
                <a:gd name="T95" fmla="*/ 2 h 25"/>
                <a:gd name="T96" fmla="*/ 16 w 43"/>
                <a:gd name="T97" fmla="*/ 2 h 2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3" h="25">
                  <a:moveTo>
                    <a:pt x="15" y="1"/>
                  </a:moveTo>
                  <a:lnTo>
                    <a:pt x="14" y="1"/>
                  </a:lnTo>
                  <a:lnTo>
                    <a:pt x="14" y="0"/>
                  </a:lnTo>
                  <a:lnTo>
                    <a:pt x="13" y="0"/>
                  </a:lnTo>
                  <a:lnTo>
                    <a:pt x="12" y="0"/>
                  </a:lnTo>
                  <a:lnTo>
                    <a:pt x="11" y="0"/>
                  </a:lnTo>
                  <a:lnTo>
                    <a:pt x="9" y="0"/>
                  </a:lnTo>
                  <a:lnTo>
                    <a:pt x="8" y="0"/>
                  </a:lnTo>
                  <a:lnTo>
                    <a:pt x="8" y="1"/>
                  </a:lnTo>
                  <a:lnTo>
                    <a:pt x="7" y="2"/>
                  </a:lnTo>
                  <a:lnTo>
                    <a:pt x="6" y="2"/>
                  </a:lnTo>
                  <a:lnTo>
                    <a:pt x="5" y="2"/>
                  </a:lnTo>
                  <a:lnTo>
                    <a:pt x="5" y="3"/>
                  </a:lnTo>
                  <a:lnTo>
                    <a:pt x="4" y="3"/>
                  </a:lnTo>
                  <a:lnTo>
                    <a:pt x="4" y="4"/>
                  </a:lnTo>
                  <a:lnTo>
                    <a:pt x="3" y="4"/>
                  </a:lnTo>
                  <a:lnTo>
                    <a:pt x="3" y="5"/>
                  </a:lnTo>
                  <a:lnTo>
                    <a:pt x="2" y="5"/>
                  </a:lnTo>
                  <a:lnTo>
                    <a:pt x="2" y="6"/>
                  </a:lnTo>
                  <a:lnTo>
                    <a:pt x="1" y="7"/>
                  </a:lnTo>
                  <a:lnTo>
                    <a:pt x="1" y="8"/>
                  </a:lnTo>
                  <a:lnTo>
                    <a:pt x="1" y="9"/>
                  </a:lnTo>
                  <a:lnTo>
                    <a:pt x="0" y="10"/>
                  </a:lnTo>
                  <a:lnTo>
                    <a:pt x="1" y="11"/>
                  </a:lnTo>
                  <a:lnTo>
                    <a:pt x="1" y="12"/>
                  </a:lnTo>
                  <a:lnTo>
                    <a:pt x="2" y="12"/>
                  </a:lnTo>
                  <a:lnTo>
                    <a:pt x="2" y="13"/>
                  </a:lnTo>
                  <a:lnTo>
                    <a:pt x="3" y="13"/>
                  </a:lnTo>
                  <a:lnTo>
                    <a:pt x="3" y="14"/>
                  </a:lnTo>
                  <a:lnTo>
                    <a:pt x="4" y="14"/>
                  </a:lnTo>
                  <a:lnTo>
                    <a:pt x="4" y="15"/>
                  </a:lnTo>
                  <a:lnTo>
                    <a:pt x="5" y="15"/>
                  </a:lnTo>
                  <a:lnTo>
                    <a:pt x="6" y="15"/>
                  </a:lnTo>
                  <a:lnTo>
                    <a:pt x="7" y="16"/>
                  </a:lnTo>
                  <a:lnTo>
                    <a:pt x="8" y="16"/>
                  </a:lnTo>
                  <a:lnTo>
                    <a:pt x="9" y="17"/>
                  </a:lnTo>
                  <a:lnTo>
                    <a:pt x="11" y="17"/>
                  </a:lnTo>
                  <a:lnTo>
                    <a:pt x="12" y="17"/>
                  </a:lnTo>
                  <a:lnTo>
                    <a:pt x="13" y="18"/>
                  </a:lnTo>
                  <a:lnTo>
                    <a:pt x="14" y="19"/>
                  </a:lnTo>
                  <a:lnTo>
                    <a:pt x="15" y="19"/>
                  </a:lnTo>
                  <a:lnTo>
                    <a:pt x="16" y="19"/>
                  </a:lnTo>
                  <a:lnTo>
                    <a:pt x="16" y="20"/>
                  </a:lnTo>
                  <a:lnTo>
                    <a:pt x="17" y="20"/>
                  </a:lnTo>
                  <a:lnTo>
                    <a:pt x="18" y="21"/>
                  </a:lnTo>
                  <a:lnTo>
                    <a:pt x="19" y="21"/>
                  </a:lnTo>
                  <a:lnTo>
                    <a:pt x="19" y="22"/>
                  </a:lnTo>
                  <a:lnTo>
                    <a:pt x="20" y="22"/>
                  </a:lnTo>
                  <a:lnTo>
                    <a:pt x="21" y="22"/>
                  </a:lnTo>
                  <a:lnTo>
                    <a:pt x="21" y="23"/>
                  </a:lnTo>
                  <a:lnTo>
                    <a:pt x="22" y="23"/>
                  </a:lnTo>
                  <a:lnTo>
                    <a:pt x="23" y="23"/>
                  </a:lnTo>
                  <a:lnTo>
                    <a:pt x="24" y="23"/>
                  </a:lnTo>
                  <a:lnTo>
                    <a:pt x="25" y="24"/>
                  </a:lnTo>
                  <a:lnTo>
                    <a:pt x="26" y="24"/>
                  </a:lnTo>
                  <a:lnTo>
                    <a:pt x="27" y="24"/>
                  </a:lnTo>
                  <a:lnTo>
                    <a:pt x="28" y="24"/>
                  </a:lnTo>
                  <a:lnTo>
                    <a:pt x="29" y="24"/>
                  </a:lnTo>
                  <a:lnTo>
                    <a:pt x="30" y="24"/>
                  </a:lnTo>
                  <a:lnTo>
                    <a:pt x="32" y="24"/>
                  </a:lnTo>
                  <a:lnTo>
                    <a:pt x="33" y="24"/>
                  </a:lnTo>
                  <a:lnTo>
                    <a:pt x="34" y="24"/>
                  </a:lnTo>
                  <a:lnTo>
                    <a:pt x="35" y="24"/>
                  </a:lnTo>
                  <a:lnTo>
                    <a:pt x="36" y="24"/>
                  </a:lnTo>
                  <a:lnTo>
                    <a:pt x="37" y="24"/>
                  </a:lnTo>
                  <a:lnTo>
                    <a:pt x="38" y="24"/>
                  </a:lnTo>
                  <a:lnTo>
                    <a:pt x="39" y="24"/>
                  </a:lnTo>
                  <a:lnTo>
                    <a:pt x="40" y="24"/>
                  </a:lnTo>
                  <a:lnTo>
                    <a:pt x="41" y="24"/>
                  </a:lnTo>
                  <a:lnTo>
                    <a:pt x="42" y="24"/>
                  </a:lnTo>
                  <a:lnTo>
                    <a:pt x="42" y="21"/>
                  </a:lnTo>
                  <a:lnTo>
                    <a:pt x="42" y="19"/>
                  </a:lnTo>
                  <a:lnTo>
                    <a:pt x="42" y="17"/>
                  </a:lnTo>
                  <a:lnTo>
                    <a:pt x="41" y="17"/>
                  </a:lnTo>
                  <a:lnTo>
                    <a:pt x="41" y="16"/>
                  </a:lnTo>
                  <a:lnTo>
                    <a:pt x="40" y="15"/>
                  </a:lnTo>
                  <a:lnTo>
                    <a:pt x="40" y="14"/>
                  </a:lnTo>
                  <a:lnTo>
                    <a:pt x="39" y="13"/>
                  </a:lnTo>
                  <a:lnTo>
                    <a:pt x="38" y="13"/>
                  </a:lnTo>
                  <a:lnTo>
                    <a:pt x="38" y="12"/>
                  </a:lnTo>
                  <a:lnTo>
                    <a:pt x="37" y="12"/>
                  </a:lnTo>
                  <a:lnTo>
                    <a:pt x="36" y="11"/>
                  </a:lnTo>
                  <a:lnTo>
                    <a:pt x="35" y="10"/>
                  </a:lnTo>
                  <a:lnTo>
                    <a:pt x="34" y="10"/>
                  </a:lnTo>
                  <a:lnTo>
                    <a:pt x="33" y="9"/>
                  </a:lnTo>
                  <a:lnTo>
                    <a:pt x="32" y="8"/>
                  </a:lnTo>
                  <a:lnTo>
                    <a:pt x="30" y="8"/>
                  </a:lnTo>
                  <a:lnTo>
                    <a:pt x="29" y="7"/>
                  </a:lnTo>
                  <a:lnTo>
                    <a:pt x="27" y="6"/>
                  </a:lnTo>
                  <a:lnTo>
                    <a:pt x="26" y="6"/>
                  </a:lnTo>
                  <a:lnTo>
                    <a:pt x="25" y="6"/>
                  </a:lnTo>
                  <a:lnTo>
                    <a:pt x="24" y="5"/>
                  </a:lnTo>
                  <a:lnTo>
                    <a:pt x="23" y="4"/>
                  </a:lnTo>
                  <a:lnTo>
                    <a:pt x="21" y="4"/>
                  </a:lnTo>
                  <a:lnTo>
                    <a:pt x="20" y="3"/>
                  </a:lnTo>
                  <a:lnTo>
                    <a:pt x="19" y="2"/>
                  </a:lnTo>
                  <a:lnTo>
                    <a:pt x="17" y="2"/>
                  </a:lnTo>
                  <a:lnTo>
                    <a:pt x="16" y="2"/>
                  </a:lnTo>
                  <a:lnTo>
                    <a:pt x="15" y="1"/>
                  </a:lnTo>
                </a:path>
              </a:pathLst>
            </a:custGeom>
            <a:solidFill>
              <a:srgbClr val="AAAAA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31" name="Freeform 26"/>
            <p:cNvSpPr>
              <a:spLocks/>
            </p:cNvSpPr>
            <p:nvPr/>
          </p:nvSpPr>
          <p:spPr bwMode="auto">
            <a:xfrm>
              <a:off x="1510" y="1638"/>
              <a:ext cx="34" cy="25"/>
            </a:xfrm>
            <a:custGeom>
              <a:avLst/>
              <a:gdLst>
                <a:gd name="T0" fmla="*/ 0 w 34"/>
                <a:gd name="T1" fmla="*/ 6 h 25"/>
                <a:gd name="T2" fmla="*/ 0 w 34"/>
                <a:gd name="T3" fmla="*/ 8 h 25"/>
                <a:gd name="T4" fmla="*/ 0 w 34"/>
                <a:gd name="T5" fmla="*/ 10 h 25"/>
                <a:gd name="T6" fmla="*/ 1 w 34"/>
                <a:gd name="T7" fmla="*/ 12 h 25"/>
                <a:gd name="T8" fmla="*/ 2 w 34"/>
                <a:gd name="T9" fmla="*/ 14 h 25"/>
                <a:gd name="T10" fmla="*/ 2 w 34"/>
                <a:gd name="T11" fmla="*/ 16 h 25"/>
                <a:gd name="T12" fmla="*/ 3 w 34"/>
                <a:gd name="T13" fmla="*/ 17 h 25"/>
                <a:gd name="T14" fmla="*/ 4 w 34"/>
                <a:gd name="T15" fmla="*/ 18 h 25"/>
                <a:gd name="T16" fmla="*/ 6 w 34"/>
                <a:gd name="T17" fmla="*/ 19 h 25"/>
                <a:gd name="T18" fmla="*/ 7 w 34"/>
                <a:gd name="T19" fmla="*/ 21 h 25"/>
                <a:gd name="T20" fmla="*/ 9 w 34"/>
                <a:gd name="T21" fmla="*/ 22 h 25"/>
                <a:gd name="T22" fmla="*/ 11 w 34"/>
                <a:gd name="T23" fmla="*/ 22 h 25"/>
                <a:gd name="T24" fmla="*/ 13 w 34"/>
                <a:gd name="T25" fmla="*/ 23 h 25"/>
                <a:gd name="T26" fmla="*/ 15 w 34"/>
                <a:gd name="T27" fmla="*/ 24 h 25"/>
                <a:gd name="T28" fmla="*/ 18 w 34"/>
                <a:gd name="T29" fmla="*/ 24 h 25"/>
                <a:gd name="T30" fmla="*/ 20 w 34"/>
                <a:gd name="T31" fmla="*/ 24 h 25"/>
                <a:gd name="T32" fmla="*/ 22 w 34"/>
                <a:gd name="T33" fmla="*/ 24 h 25"/>
                <a:gd name="T34" fmla="*/ 24 w 34"/>
                <a:gd name="T35" fmla="*/ 24 h 25"/>
                <a:gd name="T36" fmla="*/ 25 w 34"/>
                <a:gd name="T37" fmla="*/ 23 h 25"/>
                <a:gd name="T38" fmla="*/ 27 w 34"/>
                <a:gd name="T39" fmla="*/ 23 h 25"/>
                <a:gd name="T40" fmla="*/ 29 w 34"/>
                <a:gd name="T41" fmla="*/ 22 h 25"/>
                <a:gd name="T42" fmla="*/ 31 w 34"/>
                <a:gd name="T43" fmla="*/ 20 h 25"/>
                <a:gd name="T44" fmla="*/ 32 w 34"/>
                <a:gd name="T45" fmla="*/ 18 h 25"/>
                <a:gd name="T46" fmla="*/ 33 w 34"/>
                <a:gd name="T47" fmla="*/ 17 h 25"/>
                <a:gd name="T48" fmla="*/ 33 w 34"/>
                <a:gd name="T49" fmla="*/ 15 h 25"/>
                <a:gd name="T50" fmla="*/ 33 w 34"/>
                <a:gd name="T51" fmla="*/ 13 h 25"/>
                <a:gd name="T52" fmla="*/ 33 w 34"/>
                <a:gd name="T53" fmla="*/ 11 h 25"/>
                <a:gd name="T54" fmla="*/ 33 w 34"/>
                <a:gd name="T55" fmla="*/ 9 h 25"/>
                <a:gd name="T56" fmla="*/ 33 w 34"/>
                <a:gd name="T57" fmla="*/ 7 h 25"/>
                <a:gd name="T58" fmla="*/ 33 w 34"/>
                <a:gd name="T59" fmla="*/ 5 h 25"/>
                <a:gd name="T60" fmla="*/ 30 w 34"/>
                <a:gd name="T61" fmla="*/ 3 h 25"/>
                <a:gd name="T62" fmla="*/ 27 w 34"/>
                <a:gd name="T63" fmla="*/ 2 h 25"/>
                <a:gd name="T64" fmla="*/ 25 w 34"/>
                <a:gd name="T65" fmla="*/ 1 h 25"/>
                <a:gd name="T66" fmla="*/ 21 w 34"/>
                <a:gd name="T67" fmla="*/ 1 h 25"/>
                <a:gd name="T68" fmla="*/ 19 w 34"/>
                <a:gd name="T69" fmla="*/ 0 h 25"/>
                <a:gd name="T70" fmla="*/ 17 w 34"/>
                <a:gd name="T71" fmla="*/ 0 h 25"/>
                <a:gd name="T72" fmla="*/ 14 w 34"/>
                <a:gd name="T73" fmla="*/ 0 h 25"/>
                <a:gd name="T74" fmla="*/ 12 w 34"/>
                <a:gd name="T75" fmla="*/ 1 h 25"/>
                <a:gd name="T76" fmla="*/ 8 w 34"/>
                <a:gd name="T77" fmla="*/ 1 h 25"/>
                <a:gd name="T78" fmla="*/ 6 w 34"/>
                <a:gd name="T79" fmla="*/ 2 h 25"/>
                <a:gd name="T80" fmla="*/ 4 w 34"/>
                <a:gd name="T81" fmla="*/ 3 h 25"/>
                <a:gd name="T82" fmla="*/ 2 w 34"/>
                <a:gd name="T83" fmla="*/ 4 h 25"/>
                <a:gd name="T84" fmla="*/ 0 w 34"/>
                <a:gd name="T85" fmla="*/ 5 h 2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4" h="25">
                  <a:moveTo>
                    <a:pt x="0" y="5"/>
                  </a:moveTo>
                  <a:lnTo>
                    <a:pt x="0" y="6"/>
                  </a:lnTo>
                  <a:lnTo>
                    <a:pt x="0" y="7"/>
                  </a:lnTo>
                  <a:lnTo>
                    <a:pt x="0" y="8"/>
                  </a:lnTo>
                  <a:lnTo>
                    <a:pt x="0" y="9"/>
                  </a:lnTo>
                  <a:lnTo>
                    <a:pt x="0" y="10"/>
                  </a:lnTo>
                  <a:lnTo>
                    <a:pt x="0" y="11"/>
                  </a:lnTo>
                  <a:lnTo>
                    <a:pt x="1" y="12"/>
                  </a:lnTo>
                  <a:lnTo>
                    <a:pt x="2" y="13"/>
                  </a:lnTo>
                  <a:lnTo>
                    <a:pt x="2" y="14"/>
                  </a:lnTo>
                  <a:lnTo>
                    <a:pt x="2" y="15"/>
                  </a:lnTo>
                  <a:lnTo>
                    <a:pt x="2" y="16"/>
                  </a:lnTo>
                  <a:lnTo>
                    <a:pt x="3" y="16"/>
                  </a:lnTo>
                  <a:lnTo>
                    <a:pt x="3" y="17"/>
                  </a:lnTo>
                  <a:lnTo>
                    <a:pt x="4" y="17"/>
                  </a:lnTo>
                  <a:lnTo>
                    <a:pt x="4" y="18"/>
                  </a:lnTo>
                  <a:lnTo>
                    <a:pt x="5" y="19"/>
                  </a:lnTo>
                  <a:lnTo>
                    <a:pt x="6" y="19"/>
                  </a:lnTo>
                  <a:lnTo>
                    <a:pt x="6" y="20"/>
                  </a:lnTo>
                  <a:lnTo>
                    <a:pt x="7" y="21"/>
                  </a:lnTo>
                  <a:lnTo>
                    <a:pt x="8" y="21"/>
                  </a:lnTo>
                  <a:lnTo>
                    <a:pt x="9" y="22"/>
                  </a:lnTo>
                  <a:lnTo>
                    <a:pt x="10" y="22"/>
                  </a:lnTo>
                  <a:lnTo>
                    <a:pt x="11" y="22"/>
                  </a:lnTo>
                  <a:lnTo>
                    <a:pt x="12" y="23"/>
                  </a:lnTo>
                  <a:lnTo>
                    <a:pt x="13" y="23"/>
                  </a:lnTo>
                  <a:lnTo>
                    <a:pt x="14" y="23"/>
                  </a:lnTo>
                  <a:lnTo>
                    <a:pt x="15" y="24"/>
                  </a:lnTo>
                  <a:lnTo>
                    <a:pt x="17" y="24"/>
                  </a:lnTo>
                  <a:lnTo>
                    <a:pt x="18" y="24"/>
                  </a:lnTo>
                  <a:lnTo>
                    <a:pt x="19" y="24"/>
                  </a:lnTo>
                  <a:lnTo>
                    <a:pt x="20" y="24"/>
                  </a:lnTo>
                  <a:lnTo>
                    <a:pt x="21" y="24"/>
                  </a:lnTo>
                  <a:lnTo>
                    <a:pt x="22" y="24"/>
                  </a:lnTo>
                  <a:lnTo>
                    <a:pt x="23" y="24"/>
                  </a:lnTo>
                  <a:lnTo>
                    <a:pt x="24" y="24"/>
                  </a:lnTo>
                  <a:lnTo>
                    <a:pt x="25" y="24"/>
                  </a:lnTo>
                  <a:lnTo>
                    <a:pt x="25" y="23"/>
                  </a:lnTo>
                  <a:lnTo>
                    <a:pt x="26" y="23"/>
                  </a:lnTo>
                  <a:lnTo>
                    <a:pt x="27" y="23"/>
                  </a:lnTo>
                  <a:lnTo>
                    <a:pt x="28" y="22"/>
                  </a:lnTo>
                  <a:lnTo>
                    <a:pt x="29" y="22"/>
                  </a:lnTo>
                  <a:lnTo>
                    <a:pt x="30" y="21"/>
                  </a:lnTo>
                  <a:lnTo>
                    <a:pt x="31" y="20"/>
                  </a:lnTo>
                  <a:lnTo>
                    <a:pt x="32" y="19"/>
                  </a:lnTo>
                  <a:lnTo>
                    <a:pt x="32" y="18"/>
                  </a:lnTo>
                  <a:lnTo>
                    <a:pt x="33" y="18"/>
                  </a:lnTo>
                  <a:lnTo>
                    <a:pt x="33" y="17"/>
                  </a:lnTo>
                  <a:lnTo>
                    <a:pt x="33" y="16"/>
                  </a:lnTo>
                  <a:lnTo>
                    <a:pt x="33" y="15"/>
                  </a:lnTo>
                  <a:lnTo>
                    <a:pt x="33" y="14"/>
                  </a:lnTo>
                  <a:lnTo>
                    <a:pt x="33" y="13"/>
                  </a:lnTo>
                  <a:lnTo>
                    <a:pt x="33" y="12"/>
                  </a:lnTo>
                  <a:lnTo>
                    <a:pt x="33" y="11"/>
                  </a:lnTo>
                  <a:lnTo>
                    <a:pt x="33" y="10"/>
                  </a:lnTo>
                  <a:lnTo>
                    <a:pt x="33" y="9"/>
                  </a:lnTo>
                  <a:lnTo>
                    <a:pt x="33" y="8"/>
                  </a:lnTo>
                  <a:lnTo>
                    <a:pt x="33" y="7"/>
                  </a:lnTo>
                  <a:lnTo>
                    <a:pt x="33" y="6"/>
                  </a:lnTo>
                  <a:lnTo>
                    <a:pt x="33" y="5"/>
                  </a:lnTo>
                  <a:lnTo>
                    <a:pt x="31" y="4"/>
                  </a:lnTo>
                  <a:lnTo>
                    <a:pt x="30" y="3"/>
                  </a:lnTo>
                  <a:lnTo>
                    <a:pt x="29" y="3"/>
                  </a:lnTo>
                  <a:lnTo>
                    <a:pt x="27" y="2"/>
                  </a:lnTo>
                  <a:lnTo>
                    <a:pt x="26" y="1"/>
                  </a:lnTo>
                  <a:lnTo>
                    <a:pt x="25" y="1"/>
                  </a:lnTo>
                  <a:lnTo>
                    <a:pt x="23" y="1"/>
                  </a:lnTo>
                  <a:lnTo>
                    <a:pt x="21" y="1"/>
                  </a:lnTo>
                  <a:lnTo>
                    <a:pt x="20" y="0"/>
                  </a:lnTo>
                  <a:lnTo>
                    <a:pt x="19" y="0"/>
                  </a:lnTo>
                  <a:lnTo>
                    <a:pt x="18" y="0"/>
                  </a:lnTo>
                  <a:lnTo>
                    <a:pt x="17" y="0"/>
                  </a:lnTo>
                  <a:lnTo>
                    <a:pt x="15" y="0"/>
                  </a:lnTo>
                  <a:lnTo>
                    <a:pt x="14" y="0"/>
                  </a:lnTo>
                  <a:lnTo>
                    <a:pt x="13" y="0"/>
                  </a:lnTo>
                  <a:lnTo>
                    <a:pt x="12" y="1"/>
                  </a:lnTo>
                  <a:lnTo>
                    <a:pt x="10" y="1"/>
                  </a:lnTo>
                  <a:lnTo>
                    <a:pt x="8" y="1"/>
                  </a:lnTo>
                  <a:lnTo>
                    <a:pt x="7" y="1"/>
                  </a:lnTo>
                  <a:lnTo>
                    <a:pt x="6" y="2"/>
                  </a:lnTo>
                  <a:lnTo>
                    <a:pt x="5" y="2"/>
                  </a:lnTo>
                  <a:lnTo>
                    <a:pt x="4" y="3"/>
                  </a:lnTo>
                  <a:lnTo>
                    <a:pt x="3" y="3"/>
                  </a:lnTo>
                  <a:lnTo>
                    <a:pt x="2" y="4"/>
                  </a:lnTo>
                  <a:lnTo>
                    <a:pt x="1" y="5"/>
                  </a:lnTo>
                  <a:lnTo>
                    <a:pt x="0" y="5"/>
                  </a:lnTo>
                </a:path>
              </a:pathLst>
            </a:custGeom>
            <a:solidFill>
              <a:srgbClr val="AAAAA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32" name="Freeform 27"/>
            <p:cNvSpPr>
              <a:spLocks/>
            </p:cNvSpPr>
            <p:nvPr/>
          </p:nvSpPr>
          <p:spPr bwMode="auto">
            <a:xfrm>
              <a:off x="1549" y="1655"/>
              <a:ext cx="22" cy="20"/>
            </a:xfrm>
            <a:custGeom>
              <a:avLst/>
              <a:gdLst>
                <a:gd name="T0" fmla="*/ 3 w 22"/>
                <a:gd name="T1" fmla="*/ 1 h 20"/>
                <a:gd name="T2" fmla="*/ 2 w 22"/>
                <a:gd name="T3" fmla="*/ 2 h 20"/>
                <a:gd name="T4" fmla="*/ 1 w 22"/>
                <a:gd name="T5" fmla="*/ 4 h 20"/>
                <a:gd name="T6" fmla="*/ 0 w 22"/>
                <a:gd name="T7" fmla="*/ 5 h 20"/>
                <a:gd name="T8" fmla="*/ 0 w 22"/>
                <a:gd name="T9" fmla="*/ 7 h 20"/>
                <a:gd name="T10" fmla="*/ 0 w 22"/>
                <a:gd name="T11" fmla="*/ 9 h 20"/>
                <a:gd name="T12" fmla="*/ 0 w 22"/>
                <a:gd name="T13" fmla="*/ 11 h 20"/>
                <a:gd name="T14" fmla="*/ 0 w 22"/>
                <a:gd name="T15" fmla="*/ 13 h 20"/>
                <a:gd name="T16" fmla="*/ 0 w 22"/>
                <a:gd name="T17" fmla="*/ 15 h 20"/>
                <a:gd name="T18" fmla="*/ 1 w 22"/>
                <a:gd name="T19" fmla="*/ 16 h 20"/>
                <a:gd name="T20" fmla="*/ 2 w 22"/>
                <a:gd name="T21" fmla="*/ 17 h 20"/>
                <a:gd name="T22" fmla="*/ 3 w 22"/>
                <a:gd name="T23" fmla="*/ 18 h 20"/>
                <a:gd name="T24" fmla="*/ 5 w 22"/>
                <a:gd name="T25" fmla="*/ 18 h 20"/>
                <a:gd name="T26" fmla="*/ 7 w 22"/>
                <a:gd name="T27" fmla="*/ 18 h 20"/>
                <a:gd name="T28" fmla="*/ 9 w 22"/>
                <a:gd name="T29" fmla="*/ 18 h 20"/>
                <a:gd name="T30" fmla="*/ 11 w 22"/>
                <a:gd name="T31" fmla="*/ 19 h 20"/>
                <a:gd name="T32" fmla="*/ 13 w 22"/>
                <a:gd name="T33" fmla="*/ 19 h 20"/>
                <a:gd name="T34" fmla="*/ 15 w 22"/>
                <a:gd name="T35" fmla="*/ 19 h 20"/>
                <a:gd name="T36" fmla="*/ 17 w 22"/>
                <a:gd name="T37" fmla="*/ 19 h 20"/>
                <a:gd name="T38" fmla="*/ 18 w 22"/>
                <a:gd name="T39" fmla="*/ 18 h 20"/>
                <a:gd name="T40" fmla="*/ 19 w 22"/>
                <a:gd name="T41" fmla="*/ 17 h 20"/>
                <a:gd name="T42" fmla="*/ 20 w 22"/>
                <a:gd name="T43" fmla="*/ 16 h 20"/>
                <a:gd name="T44" fmla="*/ 20 w 22"/>
                <a:gd name="T45" fmla="*/ 14 h 20"/>
                <a:gd name="T46" fmla="*/ 21 w 22"/>
                <a:gd name="T47" fmla="*/ 13 h 20"/>
                <a:gd name="T48" fmla="*/ 21 w 22"/>
                <a:gd name="T49" fmla="*/ 11 h 20"/>
                <a:gd name="T50" fmla="*/ 21 w 22"/>
                <a:gd name="T51" fmla="*/ 9 h 20"/>
                <a:gd name="T52" fmla="*/ 21 w 22"/>
                <a:gd name="T53" fmla="*/ 7 h 20"/>
                <a:gd name="T54" fmla="*/ 20 w 22"/>
                <a:gd name="T55" fmla="*/ 5 h 20"/>
                <a:gd name="T56" fmla="*/ 18 w 22"/>
                <a:gd name="T57" fmla="*/ 3 h 20"/>
                <a:gd name="T58" fmla="*/ 16 w 22"/>
                <a:gd name="T59" fmla="*/ 2 h 20"/>
                <a:gd name="T60" fmla="*/ 15 w 22"/>
                <a:gd name="T61" fmla="*/ 1 h 20"/>
                <a:gd name="T62" fmla="*/ 13 w 22"/>
                <a:gd name="T63" fmla="*/ 1 h 20"/>
                <a:gd name="T64" fmla="*/ 11 w 22"/>
                <a:gd name="T65" fmla="*/ 0 h 20"/>
                <a:gd name="T66" fmla="*/ 9 w 22"/>
                <a:gd name="T67" fmla="*/ 0 h 20"/>
                <a:gd name="T68" fmla="*/ 7 w 22"/>
                <a:gd name="T69" fmla="*/ 1 h 20"/>
                <a:gd name="T70" fmla="*/ 5 w 22"/>
                <a:gd name="T71" fmla="*/ 1 h 2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2" h="20">
                  <a:moveTo>
                    <a:pt x="4" y="1"/>
                  </a:moveTo>
                  <a:lnTo>
                    <a:pt x="3" y="1"/>
                  </a:lnTo>
                  <a:lnTo>
                    <a:pt x="2" y="1"/>
                  </a:lnTo>
                  <a:lnTo>
                    <a:pt x="2" y="2"/>
                  </a:lnTo>
                  <a:lnTo>
                    <a:pt x="1" y="3"/>
                  </a:lnTo>
                  <a:lnTo>
                    <a:pt x="1" y="4"/>
                  </a:lnTo>
                  <a:lnTo>
                    <a:pt x="0" y="4"/>
                  </a:lnTo>
                  <a:lnTo>
                    <a:pt x="0" y="5"/>
                  </a:lnTo>
                  <a:lnTo>
                    <a:pt x="0" y="6"/>
                  </a:lnTo>
                  <a:lnTo>
                    <a:pt x="0" y="7"/>
                  </a:lnTo>
                  <a:lnTo>
                    <a:pt x="0" y="8"/>
                  </a:lnTo>
                  <a:lnTo>
                    <a:pt x="0" y="9"/>
                  </a:lnTo>
                  <a:lnTo>
                    <a:pt x="0" y="10"/>
                  </a:lnTo>
                  <a:lnTo>
                    <a:pt x="0" y="11"/>
                  </a:lnTo>
                  <a:lnTo>
                    <a:pt x="0" y="12"/>
                  </a:lnTo>
                  <a:lnTo>
                    <a:pt x="0" y="13"/>
                  </a:lnTo>
                  <a:lnTo>
                    <a:pt x="0" y="14"/>
                  </a:lnTo>
                  <a:lnTo>
                    <a:pt x="0" y="15"/>
                  </a:lnTo>
                  <a:lnTo>
                    <a:pt x="1" y="15"/>
                  </a:lnTo>
                  <a:lnTo>
                    <a:pt x="1" y="16"/>
                  </a:lnTo>
                  <a:lnTo>
                    <a:pt x="1" y="17"/>
                  </a:lnTo>
                  <a:lnTo>
                    <a:pt x="2" y="17"/>
                  </a:lnTo>
                  <a:lnTo>
                    <a:pt x="3" y="17"/>
                  </a:lnTo>
                  <a:lnTo>
                    <a:pt x="3" y="18"/>
                  </a:lnTo>
                  <a:lnTo>
                    <a:pt x="4" y="18"/>
                  </a:lnTo>
                  <a:lnTo>
                    <a:pt x="5" y="18"/>
                  </a:lnTo>
                  <a:lnTo>
                    <a:pt x="6" y="18"/>
                  </a:lnTo>
                  <a:lnTo>
                    <a:pt x="7" y="18"/>
                  </a:lnTo>
                  <a:lnTo>
                    <a:pt x="8" y="18"/>
                  </a:lnTo>
                  <a:lnTo>
                    <a:pt x="9" y="18"/>
                  </a:lnTo>
                  <a:lnTo>
                    <a:pt x="10" y="18"/>
                  </a:lnTo>
                  <a:lnTo>
                    <a:pt x="11" y="19"/>
                  </a:lnTo>
                  <a:lnTo>
                    <a:pt x="12" y="19"/>
                  </a:lnTo>
                  <a:lnTo>
                    <a:pt x="13" y="19"/>
                  </a:lnTo>
                  <a:lnTo>
                    <a:pt x="14" y="19"/>
                  </a:lnTo>
                  <a:lnTo>
                    <a:pt x="15" y="19"/>
                  </a:lnTo>
                  <a:lnTo>
                    <a:pt x="16" y="19"/>
                  </a:lnTo>
                  <a:lnTo>
                    <a:pt x="17" y="19"/>
                  </a:lnTo>
                  <a:lnTo>
                    <a:pt x="18" y="19"/>
                  </a:lnTo>
                  <a:lnTo>
                    <a:pt x="18" y="18"/>
                  </a:lnTo>
                  <a:lnTo>
                    <a:pt x="19" y="18"/>
                  </a:lnTo>
                  <a:lnTo>
                    <a:pt x="19" y="17"/>
                  </a:lnTo>
                  <a:lnTo>
                    <a:pt x="20" y="17"/>
                  </a:lnTo>
                  <a:lnTo>
                    <a:pt x="20" y="16"/>
                  </a:lnTo>
                  <a:lnTo>
                    <a:pt x="20" y="15"/>
                  </a:lnTo>
                  <a:lnTo>
                    <a:pt x="20" y="14"/>
                  </a:lnTo>
                  <a:lnTo>
                    <a:pt x="21" y="14"/>
                  </a:lnTo>
                  <a:lnTo>
                    <a:pt x="21" y="13"/>
                  </a:lnTo>
                  <a:lnTo>
                    <a:pt x="21" y="12"/>
                  </a:lnTo>
                  <a:lnTo>
                    <a:pt x="21" y="11"/>
                  </a:lnTo>
                  <a:lnTo>
                    <a:pt x="21" y="10"/>
                  </a:lnTo>
                  <a:lnTo>
                    <a:pt x="21" y="9"/>
                  </a:lnTo>
                  <a:lnTo>
                    <a:pt x="21" y="8"/>
                  </a:lnTo>
                  <a:lnTo>
                    <a:pt x="21" y="7"/>
                  </a:lnTo>
                  <a:lnTo>
                    <a:pt x="21" y="6"/>
                  </a:lnTo>
                  <a:lnTo>
                    <a:pt x="20" y="5"/>
                  </a:lnTo>
                  <a:lnTo>
                    <a:pt x="19" y="4"/>
                  </a:lnTo>
                  <a:lnTo>
                    <a:pt x="18" y="3"/>
                  </a:lnTo>
                  <a:lnTo>
                    <a:pt x="17" y="3"/>
                  </a:lnTo>
                  <a:lnTo>
                    <a:pt x="16" y="2"/>
                  </a:lnTo>
                  <a:lnTo>
                    <a:pt x="15" y="2"/>
                  </a:lnTo>
                  <a:lnTo>
                    <a:pt x="15" y="1"/>
                  </a:lnTo>
                  <a:lnTo>
                    <a:pt x="14" y="1"/>
                  </a:lnTo>
                  <a:lnTo>
                    <a:pt x="13" y="1"/>
                  </a:lnTo>
                  <a:lnTo>
                    <a:pt x="12" y="1"/>
                  </a:lnTo>
                  <a:lnTo>
                    <a:pt x="11" y="0"/>
                  </a:lnTo>
                  <a:lnTo>
                    <a:pt x="10" y="0"/>
                  </a:lnTo>
                  <a:lnTo>
                    <a:pt x="9" y="0"/>
                  </a:lnTo>
                  <a:lnTo>
                    <a:pt x="8" y="0"/>
                  </a:lnTo>
                  <a:lnTo>
                    <a:pt x="7" y="1"/>
                  </a:lnTo>
                  <a:lnTo>
                    <a:pt x="6" y="1"/>
                  </a:lnTo>
                  <a:lnTo>
                    <a:pt x="5" y="1"/>
                  </a:lnTo>
                  <a:lnTo>
                    <a:pt x="4" y="1"/>
                  </a:lnTo>
                </a:path>
              </a:pathLst>
            </a:custGeom>
            <a:solidFill>
              <a:srgbClr val="AAAAA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33" name="Freeform 28"/>
            <p:cNvSpPr>
              <a:spLocks/>
            </p:cNvSpPr>
            <p:nvPr/>
          </p:nvSpPr>
          <p:spPr bwMode="auto">
            <a:xfrm>
              <a:off x="1571" y="1662"/>
              <a:ext cx="42" cy="20"/>
            </a:xfrm>
            <a:custGeom>
              <a:avLst/>
              <a:gdLst>
                <a:gd name="T0" fmla="*/ 0 w 42"/>
                <a:gd name="T1" fmla="*/ 7 h 20"/>
                <a:gd name="T2" fmla="*/ 1 w 42"/>
                <a:gd name="T3" fmla="*/ 8 h 20"/>
                <a:gd name="T4" fmla="*/ 2 w 42"/>
                <a:gd name="T5" fmla="*/ 9 h 20"/>
                <a:gd name="T6" fmla="*/ 3 w 42"/>
                <a:gd name="T7" fmla="*/ 11 h 20"/>
                <a:gd name="T8" fmla="*/ 4 w 42"/>
                <a:gd name="T9" fmla="*/ 12 h 20"/>
                <a:gd name="T10" fmla="*/ 6 w 42"/>
                <a:gd name="T11" fmla="*/ 12 h 20"/>
                <a:gd name="T12" fmla="*/ 9 w 42"/>
                <a:gd name="T13" fmla="*/ 14 h 20"/>
                <a:gd name="T14" fmla="*/ 11 w 42"/>
                <a:gd name="T15" fmla="*/ 14 h 20"/>
                <a:gd name="T16" fmla="*/ 13 w 42"/>
                <a:gd name="T17" fmla="*/ 16 h 20"/>
                <a:gd name="T18" fmla="*/ 15 w 42"/>
                <a:gd name="T19" fmla="*/ 16 h 20"/>
                <a:gd name="T20" fmla="*/ 17 w 42"/>
                <a:gd name="T21" fmla="*/ 17 h 20"/>
                <a:gd name="T22" fmla="*/ 19 w 42"/>
                <a:gd name="T23" fmla="*/ 18 h 20"/>
                <a:gd name="T24" fmla="*/ 23 w 42"/>
                <a:gd name="T25" fmla="*/ 18 h 20"/>
                <a:gd name="T26" fmla="*/ 25 w 42"/>
                <a:gd name="T27" fmla="*/ 18 h 20"/>
                <a:gd name="T28" fmla="*/ 27 w 42"/>
                <a:gd name="T29" fmla="*/ 19 h 20"/>
                <a:gd name="T30" fmla="*/ 28 w 42"/>
                <a:gd name="T31" fmla="*/ 18 h 20"/>
                <a:gd name="T32" fmla="*/ 30 w 42"/>
                <a:gd name="T33" fmla="*/ 18 h 20"/>
                <a:gd name="T34" fmla="*/ 32 w 42"/>
                <a:gd name="T35" fmla="*/ 18 h 20"/>
                <a:gd name="T36" fmla="*/ 33 w 42"/>
                <a:gd name="T37" fmla="*/ 17 h 20"/>
                <a:gd name="T38" fmla="*/ 35 w 42"/>
                <a:gd name="T39" fmla="*/ 16 h 20"/>
                <a:gd name="T40" fmla="*/ 37 w 42"/>
                <a:gd name="T41" fmla="*/ 16 h 20"/>
                <a:gd name="T42" fmla="*/ 38 w 42"/>
                <a:gd name="T43" fmla="*/ 15 h 20"/>
                <a:gd name="T44" fmla="*/ 38 w 42"/>
                <a:gd name="T45" fmla="*/ 13 h 20"/>
                <a:gd name="T46" fmla="*/ 39 w 42"/>
                <a:gd name="T47" fmla="*/ 12 h 20"/>
                <a:gd name="T48" fmla="*/ 39 w 42"/>
                <a:gd name="T49" fmla="*/ 10 h 20"/>
                <a:gd name="T50" fmla="*/ 40 w 42"/>
                <a:gd name="T51" fmla="*/ 9 h 20"/>
                <a:gd name="T52" fmla="*/ 40 w 42"/>
                <a:gd name="T53" fmla="*/ 7 h 20"/>
                <a:gd name="T54" fmla="*/ 40 w 42"/>
                <a:gd name="T55" fmla="*/ 5 h 20"/>
                <a:gd name="T56" fmla="*/ 41 w 42"/>
                <a:gd name="T57" fmla="*/ 4 h 20"/>
                <a:gd name="T58" fmla="*/ 41 w 42"/>
                <a:gd name="T59" fmla="*/ 2 h 20"/>
                <a:gd name="T60" fmla="*/ 39 w 42"/>
                <a:gd name="T61" fmla="*/ 1 h 20"/>
                <a:gd name="T62" fmla="*/ 37 w 42"/>
                <a:gd name="T63" fmla="*/ 1 h 20"/>
                <a:gd name="T64" fmla="*/ 35 w 42"/>
                <a:gd name="T65" fmla="*/ 1 h 20"/>
                <a:gd name="T66" fmla="*/ 33 w 42"/>
                <a:gd name="T67" fmla="*/ 1 h 20"/>
                <a:gd name="T68" fmla="*/ 32 w 42"/>
                <a:gd name="T69" fmla="*/ 0 h 20"/>
                <a:gd name="T70" fmla="*/ 30 w 42"/>
                <a:gd name="T71" fmla="*/ 0 h 20"/>
                <a:gd name="T72" fmla="*/ 27 w 42"/>
                <a:gd name="T73" fmla="*/ 0 h 20"/>
                <a:gd name="T74" fmla="*/ 25 w 42"/>
                <a:gd name="T75" fmla="*/ 0 h 20"/>
                <a:gd name="T76" fmla="*/ 23 w 42"/>
                <a:gd name="T77" fmla="*/ 0 h 20"/>
                <a:gd name="T78" fmla="*/ 21 w 42"/>
                <a:gd name="T79" fmla="*/ 0 h 20"/>
                <a:gd name="T80" fmla="*/ 18 w 42"/>
                <a:gd name="T81" fmla="*/ 0 h 20"/>
                <a:gd name="T82" fmla="*/ 16 w 42"/>
                <a:gd name="T83" fmla="*/ 0 h 20"/>
                <a:gd name="T84" fmla="*/ 14 w 42"/>
                <a:gd name="T85" fmla="*/ 0 h 20"/>
                <a:gd name="T86" fmla="*/ 12 w 42"/>
                <a:gd name="T87" fmla="*/ 0 h 20"/>
                <a:gd name="T88" fmla="*/ 10 w 42"/>
                <a:gd name="T89" fmla="*/ 1 h 20"/>
                <a:gd name="T90" fmla="*/ 8 w 42"/>
                <a:gd name="T91" fmla="*/ 1 h 20"/>
                <a:gd name="T92" fmla="*/ 6 w 42"/>
                <a:gd name="T93" fmla="*/ 2 h 20"/>
                <a:gd name="T94" fmla="*/ 4 w 42"/>
                <a:gd name="T95" fmla="*/ 3 h 20"/>
                <a:gd name="T96" fmla="*/ 2 w 42"/>
                <a:gd name="T97" fmla="*/ 4 h 20"/>
                <a:gd name="T98" fmla="*/ 0 w 42"/>
                <a:gd name="T99" fmla="*/ 6 h 2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2" h="20">
                  <a:moveTo>
                    <a:pt x="0" y="6"/>
                  </a:moveTo>
                  <a:lnTo>
                    <a:pt x="0" y="7"/>
                  </a:lnTo>
                  <a:lnTo>
                    <a:pt x="0" y="8"/>
                  </a:lnTo>
                  <a:lnTo>
                    <a:pt x="1" y="8"/>
                  </a:lnTo>
                  <a:lnTo>
                    <a:pt x="1" y="9"/>
                  </a:lnTo>
                  <a:lnTo>
                    <a:pt x="2" y="9"/>
                  </a:lnTo>
                  <a:lnTo>
                    <a:pt x="2" y="10"/>
                  </a:lnTo>
                  <a:lnTo>
                    <a:pt x="3" y="11"/>
                  </a:lnTo>
                  <a:lnTo>
                    <a:pt x="4" y="11"/>
                  </a:lnTo>
                  <a:lnTo>
                    <a:pt x="4" y="12"/>
                  </a:lnTo>
                  <a:lnTo>
                    <a:pt x="5" y="12"/>
                  </a:lnTo>
                  <a:lnTo>
                    <a:pt x="6" y="12"/>
                  </a:lnTo>
                  <a:lnTo>
                    <a:pt x="7" y="13"/>
                  </a:lnTo>
                  <a:lnTo>
                    <a:pt x="9" y="14"/>
                  </a:lnTo>
                  <a:lnTo>
                    <a:pt x="10" y="14"/>
                  </a:lnTo>
                  <a:lnTo>
                    <a:pt x="11" y="14"/>
                  </a:lnTo>
                  <a:lnTo>
                    <a:pt x="12" y="15"/>
                  </a:lnTo>
                  <a:lnTo>
                    <a:pt x="13" y="16"/>
                  </a:lnTo>
                  <a:lnTo>
                    <a:pt x="14" y="16"/>
                  </a:lnTo>
                  <a:lnTo>
                    <a:pt x="15" y="16"/>
                  </a:lnTo>
                  <a:lnTo>
                    <a:pt x="16" y="16"/>
                  </a:lnTo>
                  <a:lnTo>
                    <a:pt x="17" y="17"/>
                  </a:lnTo>
                  <a:lnTo>
                    <a:pt x="18" y="17"/>
                  </a:lnTo>
                  <a:lnTo>
                    <a:pt x="19" y="18"/>
                  </a:lnTo>
                  <a:lnTo>
                    <a:pt x="21" y="18"/>
                  </a:lnTo>
                  <a:lnTo>
                    <a:pt x="23" y="18"/>
                  </a:lnTo>
                  <a:lnTo>
                    <a:pt x="24" y="18"/>
                  </a:lnTo>
                  <a:lnTo>
                    <a:pt x="25" y="18"/>
                  </a:lnTo>
                  <a:lnTo>
                    <a:pt x="26" y="18"/>
                  </a:lnTo>
                  <a:lnTo>
                    <a:pt x="27" y="19"/>
                  </a:lnTo>
                  <a:lnTo>
                    <a:pt x="27" y="18"/>
                  </a:lnTo>
                  <a:lnTo>
                    <a:pt x="28" y="18"/>
                  </a:lnTo>
                  <a:lnTo>
                    <a:pt x="29" y="18"/>
                  </a:lnTo>
                  <a:lnTo>
                    <a:pt x="30" y="18"/>
                  </a:lnTo>
                  <a:lnTo>
                    <a:pt x="31" y="18"/>
                  </a:lnTo>
                  <a:lnTo>
                    <a:pt x="32" y="18"/>
                  </a:lnTo>
                  <a:lnTo>
                    <a:pt x="33" y="18"/>
                  </a:lnTo>
                  <a:lnTo>
                    <a:pt x="33" y="17"/>
                  </a:lnTo>
                  <a:lnTo>
                    <a:pt x="35" y="17"/>
                  </a:lnTo>
                  <a:lnTo>
                    <a:pt x="35" y="16"/>
                  </a:lnTo>
                  <a:lnTo>
                    <a:pt x="36" y="16"/>
                  </a:lnTo>
                  <a:lnTo>
                    <a:pt x="37" y="16"/>
                  </a:lnTo>
                  <a:lnTo>
                    <a:pt x="37" y="15"/>
                  </a:lnTo>
                  <a:lnTo>
                    <a:pt x="38" y="15"/>
                  </a:lnTo>
                  <a:lnTo>
                    <a:pt x="38" y="14"/>
                  </a:lnTo>
                  <a:lnTo>
                    <a:pt x="38" y="13"/>
                  </a:lnTo>
                  <a:lnTo>
                    <a:pt x="39" y="13"/>
                  </a:lnTo>
                  <a:lnTo>
                    <a:pt x="39" y="12"/>
                  </a:lnTo>
                  <a:lnTo>
                    <a:pt x="39" y="11"/>
                  </a:lnTo>
                  <a:lnTo>
                    <a:pt x="39" y="10"/>
                  </a:lnTo>
                  <a:lnTo>
                    <a:pt x="39" y="9"/>
                  </a:lnTo>
                  <a:lnTo>
                    <a:pt x="40" y="9"/>
                  </a:lnTo>
                  <a:lnTo>
                    <a:pt x="40" y="8"/>
                  </a:lnTo>
                  <a:lnTo>
                    <a:pt x="40" y="7"/>
                  </a:lnTo>
                  <a:lnTo>
                    <a:pt x="40" y="6"/>
                  </a:lnTo>
                  <a:lnTo>
                    <a:pt x="40" y="5"/>
                  </a:lnTo>
                  <a:lnTo>
                    <a:pt x="40" y="4"/>
                  </a:lnTo>
                  <a:lnTo>
                    <a:pt x="41" y="4"/>
                  </a:lnTo>
                  <a:lnTo>
                    <a:pt x="41" y="3"/>
                  </a:lnTo>
                  <a:lnTo>
                    <a:pt x="41" y="2"/>
                  </a:lnTo>
                  <a:lnTo>
                    <a:pt x="40" y="1"/>
                  </a:lnTo>
                  <a:lnTo>
                    <a:pt x="39" y="1"/>
                  </a:lnTo>
                  <a:lnTo>
                    <a:pt x="38" y="1"/>
                  </a:lnTo>
                  <a:lnTo>
                    <a:pt x="37" y="1"/>
                  </a:lnTo>
                  <a:lnTo>
                    <a:pt x="36" y="1"/>
                  </a:lnTo>
                  <a:lnTo>
                    <a:pt x="35" y="1"/>
                  </a:lnTo>
                  <a:lnTo>
                    <a:pt x="34" y="1"/>
                  </a:lnTo>
                  <a:lnTo>
                    <a:pt x="33" y="1"/>
                  </a:lnTo>
                  <a:lnTo>
                    <a:pt x="33" y="0"/>
                  </a:lnTo>
                  <a:lnTo>
                    <a:pt x="32" y="0"/>
                  </a:lnTo>
                  <a:lnTo>
                    <a:pt x="31" y="0"/>
                  </a:lnTo>
                  <a:lnTo>
                    <a:pt x="30" y="0"/>
                  </a:lnTo>
                  <a:lnTo>
                    <a:pt x="28" y="0"/>
                  </a:lnTo>
                  <a:lnTo>
                    <a:pt x="27" y="0"/>
                  </a:lnTo>
                  <a:lnTo>
                    <a:pt x="26" y="0"/>
                  </a:lnTo>
                  <a:lnTo>
                    <a:pt x="25" y="0"/>
                  </a:lnTo>
                  <a:lnTo>
                    <a:pt x="24" y="0"/>
                  </a:lnTo>
                  <a:lnTo>
                    <a:pt x="23" y="0"/>
                  </a:lnTo>
                  <a:lnTo>
                    <a:pt x="22" y="0"/>
                  </a:lnTo>
                  <a:lnTo>
                    <a:pt x="21" y="0"/>
                  </a:lnTo>
                  <a:lnTo>
                    <a:pt x="19" y="0"/>
                  </a:lnTo>
                  <a:lnTo>
                    <a:pt x="18" y="0"/>
                  </a:lnTo>
                  <a:lnTo>
                    <a:pt x="17" y="0"/>
                  </a:lnTo>
                  <a:lnTo>
                    <a:pt x="16" y="0"/>
                  </a:lnTo>
                  <a:lnTo>
                    <a:pt x="15" y="0"/>
                  </a:lnTo>
                  <a:lnTo>
                    <a:pt x="14" y="0"/>
                  </a:lnTo>
                  <a:lnTo>
                    <a:pt x="13" y="0"/>
                  </a:lnTo>
                  <a:lnTo>
                    <a:pt x="12" y="0"/>
                  </a:lnTo>
                  <a:lnTo>
                    <a:pt x="11" y="1"/>
                  </a:lnTo>
                  <a:lnTo>
                    <a:pt x="10" y="1"/>
                  </a:lnTo>
                  <a:lnTo>
                    <a:pt x="9" y="1"/>
                  </a:lnTo>
                  <a:lnTo>
                    <a:pt x="8" y="1"/>
                  </a:lnTo>
                  <a:lnTo>
                    <a:pt x="7" y="2"/>
                  </a:lnTo>
                  <a:lnTo>
                    <a:pt x="6" y="2"/>
                  </a:lnTo>
                  <a:lnTo>
                    <a:pt x="5" y="2"/>
                  </a:lnTo>
                  <a:lnTo>
                    <a:pt x="4" y="3"/>
                  </a:lnTo>
                  <a:lnTo>
                    <a:pt x="3" y="3"/>
                  </a:lnTo>
                  <a:lnTo>
                    <a:pt x="2" y="4"/>
                  </a:lnTo>
                  <a:lnTo>
                    <a:pt x="1" y="5"/>
                  </a:lnTo>
                  <a:lnTo>
                    <a:pt x="0" y="6"/>
                  </a:lnTo>
                </a:path>
              </a:pathLst>
            </a:custGeom>
            <a:solidFill>
              <a:srgbClr val="AAAAA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34" name="Freeform 29"/>
            <p:cNvSpPr>
              <a:spLocks/>
            </p:cNvSpPr>
            <p:nvPr/>
          </p:nvSpPr>
          <p:spPr bwMode="auto">
            <a:xfrm>
              <a:off x="1611" y="1659"/>
              <a:ext cx="38" cy="26"/>
            </a:xfrm>
            <a:custGeom>
              <a:avLst/>
              <a:gdLst>
                <a:gd name="T0" fmla="*/ 0 w 38"/>
                <a:gd name="T1" fmla="*/ 10 h 26"/>
                <a:gd name="T2" fmla="*/ 0 w 38"/>
                <a:gd name="T3" fmla="*/ 12 h 26"/>
                <a:gd name="T4" fmla="*/ 1 w 38"/>
                <a:gd name="T5" fmla="*/ 13 h 26"/>
                <a:gd name="T6" fmla="*/ 1 w 38"/>
                <a:gd name="T7" fmla="*/ 15 h 26"/>
                <a:gd name="T8" fmla="*/ 2 w 38"/>
                <a:gd name="T9" fmla="*/ 16 h 26"/>
                <a:gd name="T10" fmla="*/ 3 w 38"/>
                <a:gd name="T11" fmla="*/ 18 h 26"/>
                <a:gd name="T12" fmla="*/ 4 w 38"/>
                <a:gd name="T13" fmla="*/ 19 h 26"/>
                <a:gd name="T14" fmla="*/ 5 w 38"/>
                <a:gd name="T15" fmla="*/ 20 h 26"/>
                <a:gd name="T16" fmla="*/ 7 w 38"/>
                <a:gd name="T17" fmla="*/ 21 h 26"/>
                <a:gd name="T18" fmla="*/ 8 w 38"/>
                <a:gd name="T19" fmla="*/ 22 h 26"/>
                <a:gd name="T20" fmla="*/ 11 w 38"/>
                <a:gd name="T21" fmla="*/ 23 h 26"/>
                <a:gd name="T22" fmla="*/ 12 w 38"/>
                <a:gd name="T23" fmla="*/ 24 h 26"/>
                <a:gd name="T24" fmla="*/ 14 w 38"/>
                <a:gd name="T25" fmla="*/ 25 h 26"/>
                <a:gd name="T26" fmla="*/ 16 w 38"/>
                <a:gd name="T27" fmla="*/ 25 h 26"/>
                <a:gd name="T28" fmla="*/ 18 w 38"/>
                <a:gd name="T29" fmla="*/ 25 h 26"/>
                <a:gd name="T30" fmla="*/ 20 w 38"/>
                <a:gd name="T31" fmla="*/ 25 h 26"/>
                <a:gd name="T32" fmla="*/ 23 w 38"/>
                <a:gd name="T33" fmla="*/ 23 h 26"/>
                <a:gd name="T34" fmla="*/ 25 w 38"/>
                <a:gd name="T35" fmla="*/ 23 h 26"/>
                <a:gd name="T36" fmla="*/ 26 w 38"/>
                <a:gd name="T37" fmla="*/ 22 h 26"/>
                <a:gd name="T38" fmla="*/ 27 w 38"/>
                <a:gd name="T39" fmla="*/ 21 h 26"/>
                <a:gd name="T40" fmla="*/ 30 w 38"/>
                <a:gd name="T41" fmla="*/ 20 h 26"/>
                <a:gd name="T42" fmla="*/ 31 w 38"/>
                <a:gd name="T43" fmla="*/ 18 h 26"/>
                <a:gd name="T44" fmla="*/ 32 w 38"/>
                <a:gd name="T45" fmla="*/ 17 h 26"/>
                <a:gd name="T46" fmla="*/ 33 w 38"/>
                <a:gd name="T47" fmla="*/ 16 h 26"/>
                <a:gd name="T48" fmla="*/ 34 w 38"/>
                <a:gd name="T49" fmla="*/ 15 h 26"/>
                <a:gd name="T50" fmla="*/ 35 w 38"/>
                <a:gd name="T51" fmla="*/ 14 h 26"/>
                <a:gd name="T52" fmla="*/ 36 w 38"/>
                <a:gd name="T53" fmla="*/ 13 h 26"/>
                <a:gd name="T54" fmla="*/ 36 w 38"/>
                <a:gd name="T55" fmla="*/ 11 h 26"/>
                <a:gd name="T56" fmla="*/ 36 w 38"/>
                <a:gd name="T57" fmla="*/ 9 h 26"/>
                <a:gd name="T58" fmla="*/ 37 w 38"/>
                <a:gd name="T59" fmla="*/ 8 h 26"/>
                <a:gd name="T60" fmla="*/ 37 w 38"/>
                <a:gd name="T61" fmla="*/ 6 h 26"/>
                <a:gd name="T62" fmla="*/ 37 w 38"/>
                <a:gd name="T63" fmla="*/ 4 h 26"/>
                <a:gd name="T64" fmla="*/ 35 w 38"/>
                <a:gd name="T65" fmla="*/ 2 h 26"/>
                <a:gd name="T66" fmla="*/ 33 w 38"/>
                <a:gd name="T67" fmla="*/ 1 h 26"/>
                <a:gd name="T68" fmla="*/ 31 w 38"/>
                <a:gd name="T69" fmla="*/ 1 h 26"/>
                <a:gd name="T70" fmla="*/ 29 w 38"/>
                <a:gd name="T71" fmla="*/ 0 h 26"/>
                <a:gd name="T72" fmla="*/ 25 w 38"/>
                <a:gd name="T73" fmla="*/ 0 h 26"/>
                <a:gd name="T74" fmla="*/ 23 w 38"/>
                <a:gd name="T75" fmla="*/ 0 h 26"/>
                <a:gd name="T76" fmla="*/ 20 w 38"/>
                <a:gd name="T77" fmla="*/ 0 h 26"/>
                <a:gd name="T78" fmla="*/ 18 w 38"/>
                <a:gd name="T79" fmla="*/ 1 h 26"/>
                <a:gd name="T80" fmla="*/ 15 w 38"/>
                <a:gd name="T81" fmla="*/ 1 h 26"/>
                <a:gd name="T82" fmla="*/ 13 w 38"/>
                <a:gd name="T83" fmla="*/ 2 h 26"/>
                <a:gd name="T84" fmla="*/ 10 w 38"/>
                <a:gd name="T85" fmla="*/ 3 h 26"/>
                <a:gd name="T86" fmla="*/ 7 w 38"/>
                <a:gd name="T87" fmla="*/ 4 h 26"/>
                <a:gd name="T88" fmla="*/ 5 w 38"/>
                <a:gd name="T89" fmla="*/ 5 h 26"/>
                <a:gd name="T90" fmla="*/ 3 w 38"/>
                <a:gd name="T91" fmla="*/ 7 h 26"/>
                <a:gd name="T92" fmla="*/ 1 w 38"/>
                <a:gd name="T93" fmla="*/ 9 h 2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8" h="26">
                  <a:moveTo>
                    <a:pt x="1" y="10"/>
                  </a:moveTo>
                  <a:lnTo>
                    <a:pt x="0" y="10"/>
                  </a:lnTo>
                  <a:lnTo>
                    <a:pt x="0" y="11"/>
                  </a:lnTo>
                  <a:lnTo>
                    <a:pt x="0" y="12"/>
                  </a:lnTo>
                  <a:lnTo>
                    <a:pt x="0" y="13"/>
                  </a:lnTo>
                  <a:lnTo>
                    <a:pt x="1" y="13"/>
                  </a:lnTo>
                  <a:lnTo>
                    <a:pt x="1" y="14"/>
                  </a:lnTo>
                  <a:lnTo>
                    <a:pt x="1" y="15"/>
                  </a:lnTo>
                  <a:lnTo>
                    <a:pt x="2" y="15"/>
                  </a:lnTo>
                  <a:lnTo>
                    <a:pt x="2" y="16"/>
                  </a:lnTo>
                  <a:lnTo>
                    <a:pt x="3" y="17"/>
                  </a:lnTo>
                  <a:lnTo>
                    <a:pt x="3" y="18"/>
                  </a:lnTo>
                  <a:lnTo>
                    <a:pt x="4" y="18"/>
                  </a:lnTo>
                  <a:lnTo>
                    <a:pt x="4" y="19"/>
                  </a:lnTo>
                  <a:lnTo>
                    <a:pt x="5" y="19"/>
                  </a:lnTo>
                  <a:lnTo>
                    <a:pt x="5" y="20"/>
                  </a:lnTo>
                  <a:lnTo>
                    <a:pt x="6" y="21"/>
                  </a:lnTo>
                  <a:lnTo>
                    <a:pt x="7" y="21"/>
                  </a:lnTo>
                  <a:lnTo>
                    <a:pt x="7" y="22"/>
                  </a:lnTo>
                  <a:lnTo>
                    <a:pt x="8" y="22"/>
                  </a:lnTo>
                  <a:lnTo>
                    <a:pt x="10" y="23"/>
                  </a:lnTo>
                  <a:lnTo>
                    <a:pt x="11" y="23"/>
                  </a:lnTo>
                  <a:lnTo>
                    <a:pt x="12" y="23"/>
                  </a:lnTo>
                  <a:lnTo>
                    <a:pt x="12" y="24"/>
                  </a:lnTo>
                  <a:lnTo>
                    <a:pt x="13" y="24"/>
                  </a:lnTo>
                  <a:lnTo>
                    <a:pt x="14" y="25"/>
                  </a:lnTo>
                  <a:lnTo>
                    <a:pt x="15" y="25"/>
                  </a:lnTo>
                  <a:lnTo>
                    <a:pt x="16" y="25"/>
                  </a:lnTo>
                  <a:lnTo>
                    <a:pt x="17" y="25"/>
                  </a:lnTo>
                  <a:lnTo>
                    <a:pt x="18" y="25"/>
                  </a:lnTo>
                  <a:lnTo>
                    <a:pt x="19" y="25"/>
                  </a:lnTo>
                  <a:lnTo>
                    <a:pt x="20" y="25"/>
                  </a:lnTo>
                  <a:lnTo>
                    <a:pt x="22" y="24"/>
                  </a:lnTo>
                  <a:lnTo>
                    <a:pt x="23" y="23"/>
                  </a:lnTo>
                  <a:lnTo>
                    <a:pt x="24" y="23"/>
                  </a:lnTo>
                  <a:lnTo>
                    <a:pt x="25" y="23"/>
                  </a:lnTo>
                  <a:lnTo>
                    <a:pt x="26" y="23"/>
                  </a:lnTo>
                  <a:lnTo>
                    <a:pt x="26" y="22"/>
                  </a:lnTo>
                  <a:lnTo>
                    <a:pt x="27" y="22"/>
                  </a:lnTo>
                  <a:lnTo>
                    <a:pt x="27" y="21"/>
                  </a:lnTo>
                  <a:lnTo>
                    <a:pt x="29" y="21"/>
                  </a:lnTo>
                  <a:lnTo>
                    <a:pt x="30" y="20"/>
                  </a:lnTo>
                  <a:lnTo>
                    <a:pt x="31" y="19"/>
                  </a:lnTo>
                  <a:lnTo>
                    <a:pt x="31" y="18"/>
                  </a:lnTo>
                  <a:lnTo>
                    <a:pt x="32" y="18"/>
                  </a:lnTo>
                  <a:lnTo>
                    <a:pt x="32" y="17"/>
                  </a:lnTo>
                  <a:lnTo>
                    <a:pt x="33" y="17"/>
                  </a:lnTo>
                  <a:lnTo>
                    <a:pt x="33" y="16"/>
                  </a:lnTo>
                  <a:lnTo>
                    <a:pt x="34" y="16"/>
                  </a:lnTo>
                  <a:lnTo>
                    <a:pt x="34" y="15"/>
                  </a:lnTo>
                  <a:lnTo>
                    <a:pt x="35" y="15"/>
                  </a:lnTo>
                  <a:lnTo>
                    <a:pt x="35" y="14"/>
                  </a:lnTo>
                  <a:lnTo>
                    <a:pt x="35" y="13"/>
                  </a:lnTo>
                  <a:lnTo>
                    <a:pt x="36" y="13"/>
                  </a:lnTo>
                  <a:lnTo>
                    <a:pt x="36" y="12"/>
                  </a:lnTo>
                  <a:lnTo>
                    <a:pt x="36" y="11"/>
                  </a:lnTo>
                  <a:lnTo>
                    <a:pt x="36" y="10"/>
                  </a:lnTo>
                  <a:lnTo>
                    <a:pt x="36" y="9"/>
                  </a:lnTo>
                  <a:lnTo>
                    <a:pt x="36" y="8"/>
                  </a:lnTo>
                  <a:lnTo>
                    <a:pt x="37" y="8"/>
                  </a:lnTo>
                  <a:lnTo>
                    <a:pt x="37" y="7"/>
                  </a:lnTo>
                  <a:lnTo>
                    <a:pt x="37" y="6"/>
                  </a:lnTo>
                  <a:lnTo>
                    <a:pt x="37" y="5"/>
                  </a:lnTo>
                  <a:lnTo>
                    <a:pt x="37" y="4"/>
                  </a:lnTo>
                  <a:lnTo>
                    <a:pt x="37" y="3"/>
                  </a:lnTo>
                  <a:lnTo>
                    <a:pt x="35" y="2"/>
                  </a:lnTo>
                  <a:lnTo>
                    <a:pt x="34" y="2"/>
                  </a:lnTo>
                  <a:lnTo>
                    <a:pt x="33" y="1"/>
                  </a:lnTo>
                  <a:lnTo>
                    <a:pt x="32" y="1"/>
                  </a:lnTo>
                  <a:lnTo>
                    <a:pt x="31" y="1"/>
                  </a:lnTo>
                  <a:lnTo>
                    <a:pt x="30" y="1"/>
                  </a:lnTo>
                  <a:lnTo>
                    <a:pt x="29" y="0"/>
                  </a:lnTo>
                  <a:lnTo>
                    <a:pt x="26" y="0"/>
                  </a:lnTo>
                  <a:lnTo>
                    <a:pt x="25" y="0"/>
                  </a:lnTo>
                  <a:lnTo>
                    <a:pt x="24" y="0"/>
                  </a:lnTo>
                  <a:lnTo>
                    <a:pt x="23" y="0"/>
                  </a:lnTo>
                  <a:lnTo>
                    <a:pt x="22" y="0"/>
                  </a:lnTo>
                  <a:lnTo>
                    <a:pt x="20" y="0"/>
                  </a:lnTo>
                  <a:lnTo>
                    <a:pt x="19" y="1"/>
                  </a:lnTo>
                  <a:lnTo>
                    <a:pt x="18" y="1"/>
                  </a:lnTo>
                  <a:lnTo>
                    <a:pt x="16" y="1"/>
                  </a:lnTo>
                  <a:lnTo>
                    <a:pt x="15" y="1"/>
                  </a:lnTo>
                  <a:lnTo>
                    <a:pt x="14" y="2"/>
                  </a:lnTo>
                  <a:lnTo>
                    <a:pt x="13" y="2"/>
                  </a:lnTo>
                  <a:lnTo>
                    <a:pt x="12" y="3"/>
                  </a:lnTo>
                  <a:lnTo>
                    <a:pt x="10" y="3"/>
                  </a:lnTo>
                  <a:lnTo>
                    <a:pt x="8" y="3"/>
                  </a:lnTo>
                  <a:lnTo>
                    <a:pt x="7" y="4"/>
                  </a:lnTo>
                  <a:lnTo>
                    <a:pt x="6" y="5"/>
                  </a:lnTo>
                  <a:lnTo>
                    <a:pt x="5" y="5"/>
                  </a:lnTo>
                  <a:lnTo>
                    <a:pt x="4" y="6"/>
                  </a:lnTo>
                  <a:lnTo>
                    <a:pt x="3" y="7"/>
                  </a:lnTo>
                  <a:lnTo>
                    <a:pt x="2" y="8"/>
                  </a:lnTo>
                  <a:lnTo>
                    <a:pt x="1" y="9"/>
                  </a:lnTo>
                  <a:lnTo>
                    <a:pt x="1" y="10"/>
                  </a:lnTo>
                </a:path>
              </a:pathLst>
            </a:custGeom>
            <a:solidFill>
              <a:srgbClr val="AAAAA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35" name="Freeform 30"/>
            <p:cNvSpPr>
              <a:spLocks/>
            </p:cNvSpPr>
            <p:nvPr/>
          </p:nvSpPr>
          <p:spPr bwMode="auto">
            <a:xfrm>
              <a:off x="1673" y="1645"/>
              <a:ext cx="32" cy="36"/>
            </a:xfrm>
            <a:custGeom>
              <a:avLst/>
              <a:gdLst>
                <a:gd name="T0" fmla="*/ 0 w 32"/>
                <a:gd name="T1" fmla="*/ 21 h 36"/>
                <a:gd name="T2" fmla="*/ 0 w 32"/>
                <a:gd name="T3" fmla="*/ 23 h 36"/>
                <a:gd name="T4" fmla="*/ 0 w 32"/>
                <a:gd name="T5" fmla="*/ 25 h 36"/>
                <a:gd name="T6" fmla="*/ 1 w 32"/>
                <a:gd name="T7" fmla="*/ 26 h 36"/>
                <a:gd name="T8" fmla="*/ 1 w 32"/>
                <a:gd name="T9" fmla="*/ 28 h 36"/>
                <a:gd name="T10" fmla="*/ 2 w 32"/>
                <a:gd name="T11" fmla="*/ 29 h 36"/>
                <a:gd name="T12" fmla="*/ 4 w 32"/>
                <a:gd name="T13" fmla="*/ 31 h 36"/>
                <a:gd name="T14" fmla="*/ 6 w 32"/>
                <a:gd name="T15" fmla="*/ 32 h 36"/>
                <a:gd name="T16" fmla="*/ 7 w 32"/>
                <a:gd name="T17" fmla="*/ 33 h 36"/>
                <a:gd name="T18" fmla="*/ 8 w 32"/>
                <a:gd name="T19" fmla="*/ 34 h 36"/>
                <a:gd name="T20" fmla="*/ 10 w 32"/>
                <a:gd name="T21" fmla="*/ 35 h 36"/>
                <a:gd name="T22" fmla="*/ 12 w 32"/>
                <a:gd name="T23" fmla="*/ 35 h 36"/>
                <a:gd name="T24" fmla="*/ 14 w 32"/>
                <a:gd name="T25" fmla="*/ 35 h 36"/>
                <a:gd name="T26" fmla="*/ 16 w 32"/>
                <a:gd name="T27" fmla="*/ 35 h 36"/>
                <a:gd name="T28" fmla="*/ 18 w 32"/>
                <a:gd name="T29" fmla="*/ 35 h 36"/>
                <a:gd name="T30" fmla="*/ 20 w 32"/>
                <a:gd name="T31" fmla="*/ 35 h 36"/>
                <a:gd name="T32" fmla="*/ 22 w 32"/>
                <a:gd name="T33" fmla="*/ 35 h 36"/>
                <a:gd name="T34" fmla="*/ 23 w 32"/>
                <a:gd name="T35" fmla="*/ 34 h 36"/>
                <a:gd name="T36" fmla="*/ 25 w 32"/>
                <a:gd name="T37" fmla="*/ 34 h 36"/>
                <a:gd name="T38" fmla="*/ 27 w 32"/>
                <a:gd name="T39" fmla="*/ 33 h 36"/>
                <a:gd name="T40" fmla="*/ 28 w 32"/>
                <a:gd name="T41" fmla="*/ 32 h 36"/>
                <a:gd name="T42" fmla="*/ 29 w 32"/>
                <a:gd name="T43" fmla="*/ 31 h 36"/>
                <a:gd name="T44" fmla="*/ 30 w 32"/>
                <a:gd name="T45" fmla="*/ 30 h 36"/>
                <a:gd name="T46" fmla="*/ 30 w 32"/>
                <a:gd name="T47" fmla="*/ 27 h 36"/>
                <a:gd name="T48" fmla="*/ 30 w 32"/>
                <a:gd name="T49" fmla="*/ 25 h 36"/>
                <a:gd name="T50" fmla="*/ 30 w 32"/>
                <a:gd name="T51" fmla="*/ 23 h 36"/>
                <a:gd name="T52" fmla="*/ 30 w 32"/>
                <a:gd name="T53" fmla="*/ 21 h 36"/>
                <a:gd name="T54" fmla="*/ 30 w 32"/>
                <a:gd name="T55" fmla="*/ 19 h 36"/>
                <a:gd name="T56" fmla="*/ 30 w 32"/>
                <a:gd name="T57" fmla="*/ 17 h 36"/>
                <a:gd name="T58" fmla="*/ 29 w 32"/>
                <a:gd name="T59" fmla="*/ 15 h 36"/>
                <a:gd name="T60" fmla="*/ 28 w 32"/>
                <a:gd name="T61" fmla="*/ 14 h 36"/>
                <a:gd name="T62" fmla="*/ 27 w 32"/>
                <a:gd name="T63" fmla="*/ 12 h 36"/>
                <a:gd name="T64" fmla="*/ 25 w 32"/>
                <a:gd name="T65" fmla="*/ 10 h 36"/>
                <a:gd name="T66" fmla="*/ 24 w 32"/>
                <a:gd name="T67" fmla="*/ 8 h 36"/>
                <a:gd name="T68" fmla="*/ 23 w 32"/>
                <a:gd name="T69" fmla="*/ 6 h 36"/>
                <a:gd name="T70" fmla="*/ 21 w 32"/>
                <a:gd name="T71" fmla="*/ 4 h 36"/>
                <a:gd name="T72" fmla="*/ 20 w 32"/>
                <a:gd name="T73" fmla="*/ 2 h 36"/>
                <a:gd name="T74" fmla="*/ 18 w 32"/>
                <a:gd name="T75" fmla="*/ 1 h 36"/>
                <a:gd name="T76" fmla="*/ 17 w 32"/>
                <a:gd name="T77" fmla="*/ 0 h 36"/>
                <a:gd name="T78" fmla="*/ 14 w 32"/>
                <a:gd name="T79" fmla="*/ 1 h 36"/>
                <a:gd name="T80" fmla="*/ 12 w 32"/>
                <a:gd name="T81" fmla="*/ 1 h 36"/>
                <a:gd name="T82" fmla="*/ 10 w 32"/>
                <a:gd name="T83" fmla="*/ 2 h 36"/>
                <a:gd name="T84" fmla="*/ 9 w 32"/>
                <a:gd name="T85" fmla="*/ 3 h 36"/>
                <a:gd name="T86" fmla="*/ 8 w 32"/>
                <a:gd name="T87" fmla="*/ 4 h 36"/>
                <a:gd name="T88" fmla="*/ 7 w 32"/>
                <a:gd name="T89" fmla="*/ 5 h 36"/>
                <a:gd name="T90" fmla="*/ 6 w 32"/>
                <a:gd name="T91" fmla="*/ 7 h 36"/>
                <a:gd name="T92" fmla="*/ 4 w 32"/>
                <a:gd name="T93" fmla="*/ 8 h 36"/>
                <a:gd name="T94" fmla="*/ 4 w 32"/>
                <a:gd name="T95" fmla="*/ 10 h 36"/>
                <a:gd name="T96" fmla="*/ 3 w 32"/>
                <a:gd name="T97" fmla="*/ 12 h 36"/>
                <a:gd name="T98" fmla="*/ 2 w 32"/>
                <a:gd name="T99" fmla="*/ 14 h 36"/>
                <a:gd name="T100" fmla="*/ 2 w 32"/>
                <a:gd name="T101" fmla="*/ 16 h 36"/>
                <a:gd name="T102" fmla="*/ 1 w 32"/>
                <a:gd name="T103" fmla="*/ 18 h 36"/>
                <a:gd name="T104" fmla="*/ 1 w 32"/>
                <a:gd name="T105" fmla="*/ 20 h 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2" h="36">
                  <a:moveTo>
                    <a:pt x="1" y="20"/>
                  </a:moveTo>
                  <a:lnTo>
                    <a:pt x="0" y="21"/>
                  </a:lnTo>
                  <a:lnTo>
                    <a:pt x="0" y="22"/>
                  </a:lnTo>
                  <a:lnTo>
                    <a:pt x="0" y="23"/>
                  </a:lnTo>
                  <a:lnTo>
                    <a:pt x="0" y="24"/>
                  </a:lnTo>
                  <a:lnTo>
                    <a:pt x="0" y="25"/>
                  </a:lnTo>
                  <a:lnTo>
                    <a:pt x="0" y="26"/>
                  </a:lnTo>
                  <a:lnTo>
                    <a:pt x="1" y="26"/>
                  </a:lnTo>
                  <a:lnTo>
                    <a:pt x="1" y="27"/>
                  </a:lnTo>
                  <a:lnTo>
                    <a:pt x="1" y="28"/>
                  </a:lnTo>
                  <a:lnTo>
                    <a:pt x="2" y="28"/>
                  </a:lnTo>
                  <a:lnTo>
                    <a:pt x="2" y="29"/>
                  </a:lnTo>
                  <a:lnTo>
                    <a:pt x="3" y="30"/>
                  </a:lnTo>
                  <a:lnTo>
                    <a:pt x="4" y="31"/>
                  </a:lnTo>
                  <a:lnTo>
                    <a:pt x="5" y="32"/>
                  </a:lnTo>
                  <a:lnTo>
                    <a:pt x="6" y="32"/>
                  </a:lnTo>
                  <a:lnTo>
                    <a:pt x="6" y="33"/>
                  </a:lnTo>
                  <a:lnTo>
                    <a:pt x="7" y="33"/>
                  </a:lnTo>
                  <a:lnTo>
                    <a:pt x="8" y="33"/>
                  </a:lnTo>
                  <a:lnTo>
                    <a:pt x="8" y="34"/>
                  </a:lnTo>
                  <a:lnTo>
                    <a:pt x="9" y="34"/>
                  </a:lnTo>
                  <a:lnTo>
                    <a:pt x="10" y="35"/>
                  </a:lnTo>
                  <a:lnTo>
                    <a:pt x="11" y="35"/>
                  </a:lnTo>
                  <a:lnTo>
                    <a:pt x="12" y="35"/>
                  </a:lnTo>
                  <a:lnTo>
                    <a:pt x="13" y="35"/>
                  </a:lnTo>
                  <a:lnTo>
                    <a:pt x="14" y="35"/>
                  </a:lnTo>
                  <a:lnTo>
                    <a:pt x="15" y="35"/>
                  </a:lnTo>
                  <a:lnTo>
                    <a:pt x="16" y="35"/>
                  </a:lnTo>
                  <a:lnTo>
                    <a:pt x="17" y="35"/>
                  </a:lnTo>
                  <a:lnTo>
                    <a:pt x="18" y="35"/>
                  </a:lnTo>
                  <a:lnTo>
                    <a:pt x="19" y="35"/>
                  </a:lnTo>
                  <a:lnTo>
                    <a:pt x="20" y="35"/>
                  </a:lnTo>
                  <a:lnTo>
                    <a:pt x="21" y="35"/>
                  </a:lnTo>
                  <a:lnTo>
                    <a:pt x="22" y="35"/>
                  </a:lnTo>
                  <a:lnTo>
                    <a:pt x="23" y="35"/>
                  </a:lnTo>
                  <a:lnTo>
                    <a:pt x="23" y="34"/>
                  </a:lnTo>
                  <a:lnTo>
                    <a:pt x="24" y="34"/>
                  </a:lnTo>
                  <a:lnTo>
                    <a:pt x="25" y="34"/>
                  </a:lnTo>
                  <a:lnTo>
                    <a:pt x="26" y="33"/>
                  </a:lnTo>
                  <a:lnTo>
                    <a:pt x="27" y="33"/>
                  </a:lnTo>
                  <a:lnTo>
                    <a:pt x="28" y="33"/>
                  </a:lnTo>
                  <a:lnTo>
                    <a:pt x="28" y="32"/>
                  </a:lnTo>
                  <a:lnTo>
                    <a:pt x="28" y="31"/>
                  </a:lnTo>
                  <a:lnTo>
                    <a:pt x="29" y="31"/>
                  </a:lnTo>
                  <a:lnTo>
                    <a:pt x="29" y="30"/>
                  </a:lnTo>
                  <a:lnTo>
                    <a:pt x="30" y="30"/>
                  </a:lnTo>
                  <a:lnTo>
                    <a:pt x="30" y="28"/>
                  </a:lnTo>
                  <a:lnTo>
                    <a:pt x="30" y="27"/>
                  </a:lnTo>
                  <a:lnTo>
                    <a:pt x="30" y="26"/>
                  </a:lnTo>
                  <a:lnTo>
                    <a:pt x="30" y="25"/>
                  </a:lnTo>
                  <a:lnTo>
                    <a:pt x="30" y="24"/>
                  </a:lnTo>
                  <a:lnTo>
                    <a:pt x="30" y="23"/>
                  </a:lnTo>
                  <a:lnTo>
                    <a:pt x="31" y="22"/>
                  </a:lnTo>
                  <a:lnTo>
                    <a:pt x="30" y="21"/>
                  </a:lnTo>
                  <a:lnTo>
                    <a:pt x="30" y="20"/>
                  </a:lnTo>
                  <a:lnTo>
                    <a:pt x="30" y="19"/>
                  </a:lnTo>
                  <a:lnTo>
                    <a:pt x="30" y="18"/>
                  </a:lnTo>
                  <a:lnTo>
                    <a:pt x="30" y="17"/>
                  </a:lnTo>
                  <a:lnTo>
                    <a:pt x="29" y="16"/>
                  </a:lnTo>
                  <a:lnTo>
                    <a:pt x="29" y="15"/>
                  </a:lnTo>
                  <a:lnTo>
                    <a:pt x="28" y="15"/>
                  </a:lnTo>
                  <a:lnTo>
                    <a:pt x="28" y="14"/>
                  </a:lnTo>
                  <a:lnTo>
                    <a:pt x="28" y="13"/>
                  </a:lnTo>
                  <a:lnTo>
                    <a:pt x="27" y="12"/>
                  </a:lnTo>
                  <a:lnTo>
                    <a:pt x="26" y="11"/>
                  </a:lnTo>
                  <a:lnTo>
                    <a:pt x="25" y="10"/>
                  </a:lnTo>
                  <a:lnTo>
                    <a:pt x="25" y="9"/>
                  </a:lnTo>
                  <a:lnTo>
                    <a:pt x="24" y="8"/>
                  </a:lnTo>
                  <a:lnTo>
                    <a:pt x="24" y="7"/>
                  </a:lnTo>
                  <a:lnTo>
                    <a:pt x="23" y="6"/>
                  </a:lnTo>
                  <a:lnTo>
                    <a:pt x="22" y="5"/>
                  </a:lnTo>
                  <a:lnTo>
                    <a:pt x="21" y="4"/>
                  </a:lnTo>
                  <a:lnTo>
                    <a:pt x="20" y="3"/>
                  </a:lnTo>
                  <a:lnTo>
                    <a:pt x="20" y="2"/>
                  </a:lnTo>
                  <a:lnTo>
                    <a:pt x="19" y="1"/>
                  </a:lnTo>
                  <a:lnTo>
                    <a:pt x="18" y="1"/>
                  </a:lnTo>
                  <a:lnTo>
                    <a:pt x="18" y="0"/>
                  </a:lnTo>
                  <a:lnTo>
                    <a:pt x="17" y="0"/>
                  </a:lnTo>
                  <a:lnTo>
                    <a:pt x="15" y="0"/>
                  </a:lnTo>
                  <a:lnTo>
                    <a:pt x="14" y="1"/>
                  </a:lnTo>
                  <a:lnTo>
                    <a:pt x="13" y="1"/>
                  </a:lnTo>
                  <a:lnTo>
                    <a:pt x="12" y="1"/>
                  </a:lnTo>
                  <a:lnTo>
                    <a:pt x="11" y="2"/>
                  </a:lnTo>
                  <a:lnTo>
                    <a:pt x="10" y="2"/>
                  </a:lnTo>
                  <a:lnTo>
                    <a:pt x="10" y="3"/>
                  </a:lnTo>
                  <a:lnTo>
                    <a:pt x="9" y="3"/>
                  </a:lnTo>
                  <a:lnTo>
                    <a:pt x="8" y="3"/>
                  </a:lnTo>
                  <a:lnTo>
                    <a:pt x="8" y="4"/>
                  </a:lnTo>
                  <a:lnTo>
                    <a:pt x="8" y="5"/>
                  </a:lnTo>
                  <a:lnTo>
                    <a:pt x="7" y="5"/>
                  </a:lnTo>
                  <a:lnTo>
                    <a:pt x="6" y="6"/>
                  </a:lnTo>
                  <a:lnTo>
                    <a:pt x="6" y="7"/>
                  </a:lnTo>
                  <a:lnTo>
                    <a:pt x="5" y="8"/>
                  </a:lnTo>
                  <a:lnTo>
                    <a:pt x="4" y="8"/>
                  </a:lnTo>
                  <a:lnTo>
                    <a:pt x="4" y="9"/>
                  </a:lnTo>
                  <a:lnTo>
                    <a:pt x="4" y="10"/>
                  </a:lnTo>
                  <a:lnTo>
                    <a:pt x="3" y="11"/>
                  </a:lnTo>
                  <a:lnTo>
                    <a:pt x="3" y="12"/>
                  </a:lnTo>
                  <a:lnTo>
                    <a:pt x="2" y="13"/>
                  </a:lnTo>
                  <a:lnTo>
                    <a:pt x="2" y="14"/>
                  </a:lnTo>
                  <a:lnTo>
                    <a:pt x="2" y="15"/>
                  </a:lnTo>
                  <a:lnTo>
                    <a:pt x="2" y="16"/>
                  </a:lnTo>
                  <a:lnTo>
                    <a:pt x="1" y="17"/>
                  </a:lnTo>
                  <a:lnTo>
                    <a:pt x="1" y="18"/>
                  </a:lnTo>
                  <a:lnTo>
                    <a:pt x="1" y="19"/>
                  </a:lnTo>
                  <a:lnTo>
                    <a:pt x="1" y="20"/>
                  </a:lnTo>
                </a:path>
              </a:pathLst>
            </a:custGeom>
            <a:solidFill>
              <a:srgbClr val="AAAAA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36" name="Freeform 31"/>
            <p:cNvSpPr>
              <a:spLocks/>
            </p:cNvSpPr>
            <p:nvPr/>
          </p:nvSpPr>
          <p:spPr bwMode="auto">
            <a:xfrm>
              <a:off x="1643" y="1638"/>
              <a:ext cx="31" cy="20"/>
            </a:xfrm>
            <a:custGeom>
              <a:avLst/>
              <a:gdLst>
                <a:gd name="T0" fmla="*/ 0 w 31"/>
                <a:gd name="T1" fmla="*/ 3 h 20"/>
                <a:gd name="T2" fmla="*/ 0 w 31"/>
                <a:gd name="T3" fmla="*/ 5 h 20"/>
                <a:gd name="T4" fmla="*/ 0 w 31"/>
                <a:gd name="T5" fmla="*/ 7 h 20"/>
                <a:gd name="T6" fmla="*/ 1 w 31"/>
                <a:gd name="T7" fmla="*/ 8 h 20"/>
                <a:gd name="T8" fmla="*/ 2 w 31"/>
                <a:gd name="T9" fmla="*/ 10 h 20"/>
                <a:gd name="T10" fmla="*/ 3 w 31"/>
                <a:gd name="T11" fmla="*/ 12 h 20"/>
                <a:gd name="T12" fmla="*/ 4 w 31"/>
                <a:gd name="T13" fmla="*/ 13 h 20"/>
                <a:gd name="T14" fmla="*/ 5 w 31"/>
                <a:gd name="T15" fmla="*/ 14 h 20"/>
                <a:gd name="T16" fmla="*/ 6 w 31"/>
                <a:gd name="T17" fmla="*/ 15 h 20"/>
                <a:gd name="T18" fmla="*/ 8 w 31"/>
                <a:gd name="T19" fmla="*/ 16 h 20"/>
                <a:gd name="T20" fmla="*/ 10 w 31"/>
                <a:gd name="T21" fmla="*/ 17 h 20"/>
                <a:gd name="T22" fmla="*/ 12 w 31"/>
                <a:gd name="T23" fmla="*/ 18 h 20"/>
                <a:gd name="T24" fmla="*/ 14 w 31"/>
                <a:gd name="T25" fmla="*/ 18 h 20"/>
                <a:gd name="T26" fmla="*/ 15 w 31"/>
                <a:gd name="T27" fmla="*/ 19 h 20"/>
                <a:gd name="T28" fmla="*/ 17 w 31"/>
                <a:gd name="T29" fmla="*/ 19 h 20"/>
                <a:gd name="T30" fmla="*/ 19 w 31"/>
                <a:gd name="T31" fmla="*/ 19 h 20"/>
                <a:gd name="T32" fmla="*/ 20 w 31"/>
                <a:gd name="T33" fmla="*/ 18 h 20"/>
                <a:gd name="T34" fmla="*/ 22 w 31"/>
                <a:gd name="T35" fmla="*/ 18 h 20"/>
                <a:gd name="T36" fmla="*/ 24 w 31"/>
                <a:gd name="T37" fmla="*/ 17 h 20"/>
                <a:gd name="T38" fmla="*/ 26 w 31"/>
                <a:gd name="T39" fmla="*/ 16 h 20"/>
                <a:gd name="T40" fmla="*/ 27 w 31"/>
                <a:gd name="T41" fmla="*/ 14 h 20"/>
                <a:gd name="T42" fmla="*/ 28 w 31"/>
                <a:gd name="T43" fmla="*/ 13 h 20"/>
                <a:gd name="T44" fmla="*/ 28 w 31"/>
                <a:gd name="T45" fmla="*/ 11 h 20"/>
                <a:gd name="T46" fmla="*/ 29 w 31"/>
                <a:gd name="T47" fmla="*/ 10 h 20"/>
                <a:gd name="T48" fmla="*/ 29 w 31"/>
                <a:gd name="T49" fmla="*/ 8 h 20"/>
                <a:gd name="T50" fmla="*/ 30 w 31"/>
                <a:gd name="T51" fmla="*/ 7 h 20"/>
                <a:gd name="T52" fmla="*/ 29 w 31"/>
                <a:gd name="T53" fmla="*/ 6 h 20"/>
                <a:gd name="T54" fmla="*/ 29 w 31"/>
                <a:gd name="T55" fmla="*/ 4 h 20"/>
                <a:gd name="T56" fmla="*/ 27 w 31"/>
                <a:gd name="T57" fmla="*/ 4 h 20"/>
                <a:gd name="T58" fmla="*/ 25 w 31"/>
                <a:gd name="T59" fmla="*/ 3 h 20"/>
                <a:gd name="T60" fmla="*/ 23 w 31"/>
                <a:gd name="T61" fmla="*/ 3 h 20"/>
                <a:gd name="T62" fmla="*/ 21 w 31"/>
                <a:gd name="T63" fmla="*/ 2 h 20"/>
                <a:gd name="T64" fmla="*/ 19 w 31"/>
                <a:gd name="T65" fmla="*/ 2 h 20"/>
                <a:gd name="T66" fmla="*/ 17 w 31"/>
                <a:gd name="T67" fmla="*/ 1 h 20"/>
                <a:gd name="T68" fmla="*/ 15 w 31"/>
                <a:gd name="T69" fmla="*/ 1 h 20"/>
                <a:gd name="T70" fmla="*/ 13 w 31"/>
                <a:gd name="T71" fmla="*/ 1 h 20"/>
                <a:gd name="T72" fmla="*/ 11 w 31"/>
                <a:gd name="T73" fmla="*/ 0 h 20"/>
                <a:gd name="T74" fmla="*/ 9 w 31"/>
                <a:gd name="T75" fmla="*/ 0 h 20"/>
                <a:gd name="T76" fmla="*/ 7 w 31"/>
                <a:gd name="T77" fmla="*/ 0 h 20"/>
                <a:gd name="T78" fmla="*/ 5 w 31"/>
                <a:gd name="T79" fmla="*/ 0 h 20"/>
                <a:gd name="T80" fmla="*/ 3 w 31"/>
                <a:gd name="T81" fmla="*/ 1 h 20"/>
                <a:gd name="T82" fmla="*/ 1 w 31"/>
                <a:gd name="T83" fmla="*/ 2 h 2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1" h="20">
                  <a:moveTo>
                    <a:pt x="1" y="3"/>
                  </a:moveTo>
                  <a:lnTo>
                    <a:pt x="0" y="3"/>
                  </a:lnTo>
                  <a:lnTo>
                    <a:pt x="0" y="4"/>
                  </a:lnTo>
                  <a:lnTo>
                    <a:pt x="0" y="5"/>
                  </a:lnTo>
                  <a:lnTo>
                    <a:pt x="0" y="6"/>
                  </a:lnTo>
                  <a:lnTo>
                    <a:pt x="0" y="7"/>
                  </a:lnTo>
                  <a:lnTo>
                    <a:pt x="1" y="7"/>
                  </a:lnTo>
                  <a:lnTo>
                    <a:pt x="1" y="8"/>
                  </a:lnTo>
                  <a:lnTo>
                    <a:pt x="2" y="9"/>
                  </a:lnTo>
                  <a:lnTo>
                    <a:pt x="2" y="10"/>
                  </a:lnTo>
                  <a:lnTo>
                    <a:pt x="3" y="11"/>
                  </a:lnTo>
                  <a:lnTo>
                    <a:pt x="3" y="12"/>
                  </a:lnTo>
                  <a:lnTo>
                    <a:pt x="4" y="12"/>
                  </a:lnTo>
                  <a:lnTo>
                    <a:pt x="4" y="13"/>
                  </a:lnTo>
                  <a:lnTo>
                    <a:pt x="5" y="13"/>
                  </a:lnTo>
                  <a:lnTo>
                    <a:pt x="5" y="14"/>
                  </a:lnTo>
                  <a:lnTo>
                    <a:pt x="6" y="14"/>
                  </a:lnTo>
                  <a:lnTo>
                    <a:pt x="6" y="15"/>
                  </a:lnTo>
                  <a:lnTo>
                    <a:pt x="7" y="15"/>
                  </a:lnTo>
                  <a:lnTo>
                    <a:pt x="8" y="16"/>
                  </a:lnTo>
                  <a:lnTo>
                    <a:pt x="9" y="16"/>
                  </a:lnTo>
                  <a:lnTo>
                    <a:pt x="10" y="17"/>
                  </a:lnTo>
                  <a:lnTo>
                    <a:pt x="11" y="18"/>
                  </a:lnTo>
                  <a:lnTo>
                    <a:pt x="12" y="18"/>
                  </a:lnTo>
                  <a:lnTo>
                    <a:pt x="13" y="18"/>
                  </a:lnTo>
                  <a:lnTo>
                    <a:pt x="14" y="18"/>
                  </a:lnTo>
                  <a:lnTo>
                    <a:pt x="14" y="19"/>
                  </a:lnTo>
                  <a:lnTo>
                    <a:pt x="15" y="19"/>
                  </a:lnTo>
                  <a:lnTo>
                    <a:pt x="16" y="19"/>
                  </a:lnTo>
                  <a:lnTo>
                    <a:pt x="17" y="19"/>
                  </a:lnTo>
                  <a:lnTo>
                    <a:pt x="18" y="19"/>
                  </a:lnTo>
                  <a:lnTo>
                    <a:pt x="19" y="19"/>
                  </a:lnTo>
                  <a:lnTo>
                    <a:pt x="20" y="19"/>
                  </a:lnTo>
                  <a:lnTo>
                    <a:pt x="20" y="18"/>
                  </a:lnTo>
                  <a:lnTo>
                    <a:pt x="21" y="18"/>
                  </a:lnTo>
                  <a:lnTo>
                    <a:pt x="22" y="18"/>
                  </a:lnTo>
                  <a:lnTo>
                    <a:pt x="23" y="18"/>
                  </a:lnTo>
                  <a:lnTo>
                    <a:pt x="24" y="17"/>
                  </a:lnTo>
                  <a:lnTo>
                    <a:pt x="25" y="16"/>
                  </a:lnTo>
                  <a:lnTo>
                    <a:pt x="26" y="16"/>
                  </a:lnTo>
                  <a:lnTo>
                    <a:pt x="26" y="15"/>
                  </a:lnTo>
                  <a:lnTo>
                    <a:pt x="27" y="14"/>
                  </a:lnTo>
                  <a:lnTo>
                    <a:pt x="27" y="13"/>
                  </a:lnTo>
                  <a:lnTo>
                    <a:pt x="28" y="13"/>
                  </a:lnTo>
                  <a:lnTo>
                    <a:pt x="28" y="12"/>
                  </a:lnTo>
                  <a:lnTo>
                    <a:pt x="28" y="11"/>
                  </a:lnTo>
                  <a:lnTo>
                    <a:pt x="28" y="10"/>
                  </a:lnTo>
                  <a:lnTo>
                    <a:pt x="29" y="10"/>
                  </a:lnTo>
                  <a:lnTo>
                    <a:pt x="29" y="9"/>
                  </a:lnTo>
                  <a:lnTo>
                    <a:pt x="29" y="8"/>
                  </a:lnTo>
                  <a:lnTo>
                    <a:pt x="30" y="8"/>
                  </a:lnTo>
                  <a:lnTo>
                    <a:pt x="30" y="7"/>
                  </a:lnTo>
                  <a:lnTo>
                    <a:pt x="30" y="6"/>
                  </a:lnTo>
                  <a:lnTo>
                    <a:pt x="29" y="6"/>
                  </a:lnTo>
                  <a:lnTo>
                    <a:pt x="29" y="5"/>
                  </a:lnTo>
                  <a:lnTo>
                    <a:pt x="29" y="4"/>
                  </a:lnTo>
                  <a:lnTo>
                    <a:pt x="28" y="4"/>
                  </a:lnTo>
                  <a:lnTo>
                    <a:pt x="27" y="4"/>
                  </a:lnTo>
                  <a:lnTo>
                    <a:pt x="26" y="3"/>
                  </a:lnTo>
                  <a:lnTo>
                    <a:pt x="25" y="3"/>
                  </a:lnTo>
                  <a:lnTo>
                    <a:pt x="24" y="3"/>
                  </a:lnTo>
                  <a:lnTo>
                    <a:pt x="23" y="3"/>
                  </a:lnTo>
                  <a:lnTo>
                    <a:pt x="22" y="3"/>
                  </a:lnTo>
                  <a:lnTo>
                    <a:pt x="21" y="2"/>
                  </a:lnTo>
                  <a:lnTo>
                    <a:pt x="20" y="2"/>
                  </a:lnTo>
                  <a:lnTo>
                    <a:pt x="19" y="2"/>
                  </a:lnTo>
                  <a:lnTo>
                    <a:pt x="18" y="1"/>
                  </a:lnTo>
                  <a:lnTo>
                    <a:pt x="17" y="1"/>
                  </a:lnTo>
                  <a:lnTo>
                    <a:pt x="16" y="1"/>
                  </a:lnTo>
                  <a:lnTo>
                    <a:pt x="15" y="1"/>
                  </a:lnTo>
                  <a:lnTo>
                    <a:pt x="14" y="1"/>
                  </a:lnTo>
                  <a:lnTo>
                    <a:pt x="13" y="1"/>
                  </a:lnTo>
                  <a:lnTo>
                    <a:pt x="12" y="0"/>
                  </a:lnTo>
                  <a:lnTo>
                    <a:pt x="11" y="0"/>
                  </a:lnTo>
                  <a:lnTo>
                    <a:pt x="10" y="0"/>
                  </a:lnTo>
                  <a:lnTo>
                    <a:pt x="9" y="0"/>
                  </a:lnTo>
                  <a:lnTo>
                    <a:pt x="8" y="0"/>
                  </a:lnTo>
                  <a:lnTo>
                    <a:pt x="7" y="0"/>
                  </a:lnTo>
                  <a:lnTo>
                    <a:pt x="6" y="0"/>
                  </a:lnTo>
                  <a:lnTo>
                    <a:pt x="5" y="0"/>
                  </a:lnTo>
                  <a:lnTo>
                    <a:pt x="4" y="1"/>
                  </a:lnTo>
                  <a:lnTo>
                    <a:pt x="3" y="1"/>
                  </a:lnTo>
                  <a:lnTo>
                    <a:pt x="2" y="1"/>
                  </a:lnTo>
                  <a:lnTo>
                    <a:pt x="1" y="2"/>
                  </a:lnTo>
                  <a:lnTo>
                    <a:pt x="1" y="3"/>
                  </a:lnTo>
                </a:path>
              </a:pathLst>
            </a:custGeom>
            <a:solidFill>
              <a:srgbClr val="AAAAA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37" name="Freeform 32"/>
            <p:cNvSpPr>
              <a:spLocks/>
            </p:cNvSpPr>
            <p:nvPr/>
          </p:nvSpPr>
          <p:spPr bwMode="auto">
            <a:xfrm>
              <a:off x="1710" y="1675"/>
              <a:ext cx="50" cy="39"/>
            </a:xfrm>
            <a:custGeom>
              <a:avLst/>
              <a:gdLst>
                <a:gd name="T0" fmla="*/ 0 w 50"/>
                <a:gd name="T1" fmla="*/ 3 h 39"/>
                <a:gd name="T2" fmla="*/ 0 w 50"/>
                <a:gd name="T3" fmla="*/ 5 h 39"/>
                <a:gd name="T4" fmla="*/ 1 w 50"/>
                <a:gd name="T5" fmla="*/ 7 h 39"/>
                <a:gd name="T6" fmla="*/ 2 w 50"/>
                <a:gd name="T7" fmla="*/ 8 h 39"/>
                <a:gd name="T8" fmla="*/ 3 w 50"/>
                <a:gd name="T9" fmla="*/ 9 h 39"/>
                <a:gd name="T10" fmla="*/ 4 w 50"/>
                <a:gd name="T11" fmla="*/ 10 h 39"/>
                <a:gd name="T12" fmla="*/ 6 w 50"/>
                <a:gd name="T13" fmla="*/ 14 h 39"/>
                <a:gd name="T14" fmla="*/ 8 w 50"/>
                <a:gd name="T15" fmla="*/ 16 h 39"/>
                <a:gd name="T16" fmla="*/ 11 w 50"/>
                <a:gd name="T17" fmla="*/ 20 h 39"/>
                <a:gd name="T18" fmla="*/ 13 w 50"/>
                <a:gd name="T19" fmla="*/ 23 h 39"/>
                <a:gd name="T20" fmla="*/ 15 w 50"/>
                <a:gd name="T21" fmla="*/ 25 h 39"/>
                <a:gd name="T22" fmla="*/ 17 w 50"/>
                <a:gd name="T23" fmla="*/ 27 h 39"/>
                <a:gd name="T24" fmla="*/ 20 w 50"/>
                <a:gd name="T25" fmla="*/ 29 h 39"/>
                <a:gd name="T26" fmla="*/ 22 w 50"/>
                <a:gd name="T27" fmla="*/ 31 h 39"/>
                <a:gd name="T28" fmla="*/ 25 w 50"/>
                <a:gd name="T29" fmla="*/ 34 h 39"/>
                <a:gd name="T30" fmla="*/ 27 w 50"/>
                <a:gd name="T31" fmla="*/ 36 h 39"/>
                <a:gd name="T32" fmla="*/ 29 w 50"/>
                <a:gd name="T33" fmla="*/ 37 h 39"/>
                <a:gd name="T34" fmla="*/ 31 w 50"/>
                <a:gd name="T35" fmla="*/ 38 h 39"/>
                <a:gd name="T36" fmla="*/ 35 w 50"/>
                <a:gd name="T37" fmla="*/ 38 h 39"/>
                <a:gd name="T38" fmla="*/ 37 w 50"/>
                <a:gd name="T39" fmla="*/ 38 h 39"/>
                <a:gd name="T40" fmla="*/ 40 w 50"/>
                <a:gd name="T41" fmla="*/ 38 h 39"/>
                <a:gd name="T42" fmla="*/ 42 w 50"/>
                <a:gd name="T43" fmla="*/ 38 h 39"/>
                <a:gd name="T44" fmla="*/ 43 w 50"/>
                <a:gd name="T45" fmla="*/ 37 h 39"/>
                <a:gd name="T46" fmla="*/ 45 w 50"/>
                <a:gd name="T47" fmla="*/ 36 h 39"/>
                <a:gd name="T48" fmla="*/ 47 w 50"/>
                <a:gd name="T49" fmla="*/ 34 h 39"/>
                <a:gd name="T50" fmla="*/ 48 w 50"/>
                <a:gd name="T51" fmla="*/ 31 h 39"/>
                <a:gd name="T52" fmla="*/ 49 w 50"/>
                <a:gd name="T53" fmla="*/ 29 h 39"/>
                <a:gd name="T54" fmla="*/ 49 w 50"/>
                <a:gd name="T55" fmla="*/ 27 h 39"/>
                <a:gd name="T56" fmla="*/ 49 w 50"/>
                <a:gd name="T57" fmla="*/ 25 h 39"/>
                <a:gd name="T58" fmla="*/ 49 w 50"/>
                <a:gd name="T59" fmla="*/ 23 h 39"/>
                <a:gd name="T60" fmla="*/ 48 w 50"/>
                <a:gd name="T61" fmla="*/ 21 h 39"/>
                <a:gd name="T62" fmla="*/ 47 w 50"/>
                <a:gd name="T63" fmla="*/ 18 h 39"/>
                <a:gd name="T64" fmla="*/ 45 w 50"/>
                <a:gd name="T65" fmla="*/ 18 h 39"/>
                <a:gd name="T66" fmla="*/ 44 w 50"/>
                <a:gd name="T67" fmla="*/ 17 h 39"/>
                <a:gd name="T68" fmla="*/ 43 w 50"/>
                <a:gd name="T69" fmla="*/ 16 h 39"/>
                <a:gd name="T70" fmla="*/ 41 w 50"/>
                <a:gd name="T71" fmla="*/ 15 h 39"/>
                <a:gd name="T72" fmla="*/ 40 w 50"/>
                <a:gd name="T73" fmla="*/ 14 h 39"/>
                <a:gd name="T74" fmla="*/ 39 w 50"/>
                <a:gd name="T75" fmla="*/ 12 h 39"/>
                <a:gd name="T76" fmla="*/ 38 w 50"/>
                <a:gd name="T77" fmla="*/ 11 h 39"/>
                <a:gd name="T78" fmla="*/ 37 w 50"/>
                <a:gd name="T79" fmla="*/ 10 h 39"/>
                <a:gd name="T80" fmla="*/ 37 w 50"/>
                <a:gd name="T81" fmla="*/ 8 h 39"/>
                <a:gd name="T82" fmla="*/ 33 w 50"/>
                <a:gd name="T83" fmla="*/ 7 h 39"/>
                <a:gd name="T84" fmla="*/ 30 w 50"/>
                <a:gd name="T85" fmla="*/ 5 h 39"/>
                <a:gd name="T86" fmla="*/ 28 w 50"/>
                <a:gd name="T87" fmla="*/ 5 h 39"/>
                <a:gd name="T88" fmla="*/ 25 w 50"/>
                <a:gd name="T89" fmla="*/ 4 h 39"/>
                <a:gd name="T90" fmla="*/ 22 w 50"/>
                <a:gd name="T91" fmla="*/ 3 h 39"/>
                <a:gd name="T92" fmla="*/ 19 w 50"/>
                <a:gd name="T93" fmla="*/ 3 h 39"/>
                <a:gd name="T94" fmla="*/ 17 w 50"/>
                <a:gd name="T95" fmla="*/ 2 h 39"/>
                <a:gd name="T96" fmla="*/ 14 w 50"/>
                <a:gd name="T97" fmla="*/ 1 h 39"/>
                <a:gd name="T98" fmla="*/ 12 w 50"/>
                <a:gd name="T99" fmla="*/ 1 h 39"/>
                <a:gd name="T100" fmla="*/ 9 w 50"/>
                <a:gd name="T101" fmla="*/ 1 h 39"/>
                <a:gd name="T102" fmla="*/ 7 w 50"/>
                <a:gd name="T103" fmla="*/ 0 h 39"/>
                <a:gd name="T104" fmla="*/ 5 w 50"/>
                <a:gd name="T105" fmla="*/ 1 h 39"/>
                <a:gd name="T106" fmla="*/ 3 w 50"/>
                <a:gd name="T107" fmla="*/ 1 h 39"/>
                <a:gd name="T108" fmla="*/ 1 w 50"/>
                <a:gd name="T109" fmla="*/ 2 h 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0" h="39">
                  <a:moveTo>
                    <a:pt x="1" y="3"/>
                  </a:moveTo>
                  <a:lnTo>
                    <a:pt x="0" y="3"/>
                  </a:lnTo>
                  <a:lnTo>
                    <a:pt x="0" y="4"/>
                  </a:lnTo>
                  <a:lnTo>
                    <a:pt x="0" y="5"/>
                  </a:lnTo>
                  <a:lnTo>
                    <a:pt x="1" y="5"/>
                  </a:lnTo>
                  <a:lnTo>
                    <a:pt x="1" y="7"/>
                  </a:lnTo>
                  <a:lnTo>
                    <a:pt x="1" y="8"/>
                  </a:lnTo>
                  <a:lnTo>
                    <a:pt x="2" y="8"/>
                  </a:lnTo>
                  <a:lnTo>
                    <a:pt x="2" y="9"/>
                  </a:lnTo>
                  <a:lnTo>
                    <a:pt x="3" y="9"/>
                  </a:lnTo>
                  <a:lnTo>
                    <a:pt x="3" y="10"/>
                  </a:lnTo>
                  <a:lnTo>
                    <a:pt x="4" y="10"/>
                  </a:lnTo>
                  <a:lnTo>
                    <a:pt x="4" y="11"/>
                  </a:lnTo>
                  <a:lnTo>
                    <a:pt x="6" y="14"/>
                  </a:lnTo>
                  <a:lnTo>
                    <a:pt x="7" y="15"/>
                  </a:lnTo>
                  <a:lnTo>
                    <a:pt x="8" y="16"/>
                  </a:lnTo>
                  <a:lnTo>
                    <a:pt x="10" y="18"/>
                  </a:lnTo>
                  <a:lnTo>
                    <a:pt x="11" y="20"/>
                  </a:lnTo>
                  <a:lnTo>
                    <a:pt x="12" y="21"/>
                  </a:lnTo>
                  <a:lnTo>
                    <a:pt x="13" y="23"/>
                  </a:lnTo>
                  <a:lnTo>
                    <a:pt x="14" y="24"/>
                  </a:lnTo>
                  <a:lnTo>
                    <a:pt x="15" y="25"/>
                  </a:lnTo>
                  <a:lnTo>
                    <a:pt x="16" y="26"/>
                  </a:lnTo>
                  <a:lnTo>
                    <a:pt x="17" y="27"/>
                  </a:lnTo>
                  <a:lnTo>
                    <a:pt x="18" y="29"/>
                  </a:lnTo>
                  <a:lnTo>
                    <a:pt x="20" y="29"/>
                  </a:lnTo>
                  <a:lnTo>
                    <a:pt x="20" y="31"/>
                  </a:lnTo>
                  <a:lnTo>
                    <a:pt x="22" y="31"/>
                  </a:lnTo>
                  <a:lnTo>
                    <a:pt x="23" y="33"/>
                  </a:lnTo>
                  <a:lnTo>
                    <a:pt x="25" y="34"/>
                  </a:lnTo>
                  <a:lnTo>
                    <a:pt x="26" y="35"/>
                  </a:lnTo>
                  <a:lnTo>
                    <a:pt x="27" y="36"/>
                  </a:lnTo>
                  <a:lnTo>
                    <a:pt x="28" y="36"/>
                  </a:lnTo>
                  <a:lnTo>
                    <a:pt x="29" y="37"/>
                  </a:lnTo>
                  <a:lnTo>
                    <a:pt x="30" y="37"/>
                  </a:lnTo>
                  <a:lnTo>
                    <a:pt x="31" y="38"/>
                  </a:lnTo>
                  <a:lnTo>
                    <a:pt x="33" y="38"/>
                  </a:lnTo>
                  <a:lnTo>
                    <a:pt x="35" y="38"/>
                  </a:lnTo>
                  <a:lnTo>
                    <a:pt x="36" y="38"/>
                  </a:lnTo>
                  <a:lnTo>
                    <a:pt x="37" y="38"/>
                  </a:lnTo>
                  <a:lnTo>
                    <a:pt x="39" y="38"/>
                  </a:lnTo>
                  <a:lnTo>
                    <a:pt x="40" y="38"/>
                  </a:lnTo>
                  <a:lnTo>
                    <a:pt x="41" y="38"/>
                  </a:lnTo>
                  <a:lnTo>
                    <a:pt x="42" y="38"/>
                  </a:lnTo>
                  <a:lnTo>
                    <a:pt x="43" y="38"/>
                  </a:lnTo>
                  <a:lnTo>
                    <a:pt x="43" y="37"/>
                  </a:lnTo>
                  <a:lnTo>
                    <a:pt x="44" y="37"/>
                  </a:lnTo>
                  <a:lnTo>
                    <a:pt x="45" y="36"/>
                  </a:lnTo>
                  <a:lnTo>
                    <a:pt x="46" y="35"/>
                  </a:lnTo>
                  <a:lnTo>
                    <a:pt x="47" y="34"/>
                  </a:lnTo>
                  <a:lnTo>
                    <a:pt x="47" y="33"/>
                  </a:lnTo>
                  <a:lnTo>
                    <a:pt x="48" y="31"/>
                  </a:lnTo>
                  <a:lnTo>
                    <a:pt x="48" y="30"/>
                  </a:lnTo>
                  <a:lnTo>
                    <a:pt x="49" y="29"/>
                  </a:lnTo>
                  <a:lnTo>
                    <a:pt x="49" y="28"/>
                  </a:lnTo>
                  <a:lnTo>
                    <a:pt x="49" y="27"/>
                  </a:lnTo>
                  <a:lnTo>
                    <a:pt x="49" y="26"/>
                  </a:lnTo>
                  <a:lnTo>
                    <a:pt x="49" y="25"/>
                  </a:lnTo>
                  <a:lnTo>
                    <a:pt x="49" y="24"/>
                  </a:lnTo>
                  <a:lnTo>
                    <a:pt x="49" y="23"/>
                  </a:lnTo>
                  <a:lnTo>
                    <a:pt x="49" y="22"/>
                  </a:lnTo>
                  <a:lnTo>
                    <a:pt x="48" y="21"/>
                  </a:lnTo>
                  <a:lnTo>
                    <a:pt x="47" y="20"/>
                  </a:lnTo>
                  <a:lnTo>
                    <a:pt x="47" y="18"/>
                  </a:lnTo>
                  <a:lnTo>
                    <a:pt x="46" y="18"/>
                  </a:lnTo>
                  <a:lnTo>
                    <a:pt x="45" y="18"/>
                  </a:lnTo>
                  <a:lnTo>
                    <a:pt x="45" y="17"/>
                  </a:lnTo>
                  <a:lnTo>
                    <a:pt x="44" y="17"/>
                  </a:lnTo>
                  <a:lnTo>
                    <a:pt x="43" y="17"/>
                  </a:lnTo>
                  <a:lnTo>
                    <a:pt x="43" y="16"/>
                  </a:lnTo>
                  <a:lnTo>
                    <a:pt x="42" y="16"/>
                  </a:lnTo>
                  <a:lnTo>
                    <a:pt x="41" y="15"/>
                  </a:lnTo>
                  <a:lnTo>
                    <a:pt x="41" y="14"/>
                  </a:lnTo>
                  <a:lnTo>
                    <a:pt x="40" y="14"/>
                  </a:lnTo>
                  <a:lnTo>
                    <a:pt x="39" y="13"/>
                  </a:lnTo>
                  <a:lnTo>
                    <a:pt x="39" y="12"/>
                  </a:lnTo>
                  <a:lnTo>
                    <a:pt x="38" y="12"/>
                  </a:lnTo>
                  <a:lnTo>
                    <a:pt x="38" y="11"/>
                  </a:lnTo>
                  <a:lnTo>
                    <a:pt x="38" y="10"/>
                  </a:lnTo>
                  <a:lnTo>
                    <a:pt x="37" y="10"/>
                  </a:lnTo>
                  <a:lnTo>
                    <a:pt x="37" y="9"/>
                  </a:lnTo>
                  <a:lnTo>
                    <a:pt x="37" y="8"/>
                  </a:lnTo>
                  <a:lnTo>
                    <a:pt x="35" y="8"/>
                  </a:lnTo>
                  <a:lnTo>
                    <a:pt x="33" y="7"/>
                  </a:lnTo>
                  <a:lnTo>
                    <a:pt x="31" y="7"/>
                  </a:lnTo>
                  <a:lnTo>
                    <a:pt x="30" y="5"/>
                  </a:lnTo>
                  <a:lnTo>
                    <a:pt x="29" y="5"/>
                  </a:lnTo>
                  <a:lnTo>
                    <a:pt x="28" y="5"/>
                  </a:lnTo>
                  <a:lnTo>
                    <a:pt x="27" y="4"/>
                  </a:lnTo>
                  <a:lnTo>
                    <a:pt x="25" y="4"/>
                  </a:lnTo>
                  <a:lnTo>
                    <a:pt x="23" y="4"/>
                  </a:lnTo>
                  <a:lnTo>
                    <a:pt x="22" y="3"/>
                  </a:lnTo>
                  <a:lnTo>
                    <a:pt x="21" y="3"/>
                  </a:lnTo>
                  <a:lnTo>
                    <a:pt x="19" y="3"/>
                  </a:lnTo>
                  <a:lnTo>
                    <a:pt x="18" y="2"/>
                  </a:lnTo>
                  <a:lnTo>
                    <a:pt x="17" y="2"/>
                  </a:lnTo>
                  <a:lnTo>
                    <a:pt x="16" y="1"/>
                  </a:lnTo>
                  <a:lnTo>
                    <a:pt x="14" y="1"/>
                  </a:lnTo>
                  <a:lnTo>
                    <a:pt x="13" y="1"/>
                  </a:lnTo>
                  <a:lnTo>
                    <a:pt x="12" y="1"/>
                  </a:lnTo>
                  <a:lnTo>
                    <a:pt x="10" y="1"/>
                  </a:lnTo>
                  <a:lnTo>
                    <a:pt x="9" y="1"/>
                  </a:lnTo>
                  <a:lnTo>
                    <a:pt x="8" y="1"/>
                  </a:lnTo>
                  <a:lnTo>
                    <a:pt x="7" y="0"/>
                  </a:lnTo>
                  <a:lnTo>
                    <a:pt x="6" y="0"/>
                  </a:lnTo>
                  <a:lnTo>
                    <a:pt x="5" y="1"/>
                  </a:lnTo>
                  <a:lnTo>
                    <a:pt x="4" y="1"/>
                  </a:lnTo>
                  <a:lnTo>
                    <a:pt x="3" y="1"/>
                  </a:lnTo>
                  <a:lnTo>
                    <a:pt x="2" y="1"/>
                  </a:lnTo>
                  <a:lnTo>
                    <a:pt x="1" y="2"/>
                  </a:lnTo>
                  <a:lnTo>
                    <a:pt x="1" y="3"/>
                  </a:lnTo>
                </a:path>
              </a:pathLst>
            </a:custGeom>
            <a:solidFill>
              <a:srgbClr val="AAAAA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38" name="Freeform 33"/>
            <p:cNvSpPr>
              <a:spLocks/>
            </p:cNvSpPr>
            <p:nvPr/>
          </p:nvSpPr>
          <p:spPr bwMode="auto">
            <a:xfrm>
              <a:off x="1699" y="1637"/>
              <a:ext cx="32" cy="21"/>
            </a:xfrm>
            <a:custGeom>
              <a:avLst/>
              <a:gdLst>
                <a:gd name="T0" fmla="*/ 6 w 32"/>
                <a:gd name="T1" fmla="*/ 1 h 21"/>
                <a:gd name="T2" fmla="*/ 5 w 32"/>
                <a:gd name="T3" fmla="*/ 2 h 21"/>
                <a:gd name="T4" fmla="*/ 3 w 32"/>
                <a:gd name="T5" fmla="*/ 2 h 21"/>
                <a:gd name="T6" fmla="*/ 2 w 32"/>
                <a:gd name="T7" fmla="*/ 3 h 21"/>
                <a:gd name="T8" fmla="*/ 1 w 32"/>
                <a:gd name="T9" fmla="*/ 4 h 21"/>
                <a:gd name="T10" fmla="*/ 0 w 32"/>
                <a:gd name="T11" fmla="*/ 5 h 21"/>
                <a:gd name="T12" fmla="*/ 0 w 32"/>
                <a:gd name="T13" fmla="*/ 7 h 21"/>
                <a:gd name="T14" fmla="*/ 0 w 32"/>
                <a:gd name="T15" fmla="*/ 9 h 21"/>
                <a:gd name="T16" fmla="*/ 1 w 32"/>
                <a:gd name="T17" fmla="*/ 10 h 21"/>
                <a:gd name="T18" fmla="*/ 3 w 32"/>
                <a:gd name="T19" fmla="*/ 11 h 21"/>
                <a:gd name="T20" fmla="*/ 4 w 32"/>
                <a:gd name="T21" fmla="*/ 12 h 21"/>
                <a:gd name="T22" fmla="*/ 5 w 32"/>
                <a:gd name="T23" fmla="*/ 13 h 21"/>
                <a:gd name="T24" fmla="*/ 7 w 32"/>
                <a:gd name="T25" fmla="*/ 14 h 21"/>
                <a:gd name="T26" fmla="*/ 8 w 32"/>
                <a:gd name="T27" fmla="*/ 15 h 21"/>
                <a:gd name="T28" fmla="*/ 10 w 32"/>
                <a:gd name="T29" fmla="*/ 15 h 21"/>
                <a:gd name="T30" fmla="*/ 11 w 32"/>
                <a:gd name="T31" fmla="*/ 16 h 21"/>
                <a:gd name="T32" fmla="*/ 12 w 32"/>
                <a:gd name="T33" fmla="*/ 17 h 21"/>
                <a:gd name="T34" fmla="*/ 14 w 32"/>
                <a:gd name="T35" fmla="*/ 17 h 21"/>
                <a:gd name="T36" fmla="*/ 16 w 32"/>
                <a:gd name="T37" fmla="*/ 18 h 21"/>
                <a:gd name="T38" fmla="*/ 17 w 32"/>
                <a:gd name="T39" fmla="*/ 19 h 21"/>
                <a:gd name="T40" fmla="*/ 19 w 32"/>
                <a:gd name="T41" fmla="*/ 19 h 21"/>
                <a:gd name="T42" fmla="*/ 20 w 32"/>
                <a:gd name="T43" fmla="*/ 20 h 21"/>
                <a:gd name="T44" fmla="*/ 22 w 32"/>
                <a:gd name="T45" fmla="*/ 20 h 21"/>
                <a:gd name="T46" fmla="*/ 23 w 32"/>
                <a:gd name="T47" fmla="*/ 19 h 21"/>
                <a:gd name="T48" fmla="*/ 25 w 32"/>
                <a:gd name="T49" fmla="*/ 19 h 21"/>
                <a:gd name="T50" fmla="*/ 27 w 32"/>
                <a:gd name="T51" fmla="*/ 17 h 21"/>
                <a:gd name="T52" fmla="*/ 27 w 32"/>
                <a:gd name="T53" fmla="*/ 15 h 21"/>
                <a:gd name="T54" fmla="*/ 27 w 32"/>
                <a:gd name="T55" fmla="*/ 13 h 21"/>
                <a:gd name="T56" fmla="*/ 28 w 32"/>
                <a:gd name="T57" fmla="*/ 12 h 21"/>
                <a:gd name="T58" fmla="*/ 28 w 32"/>
                <a:gd name="T59" fmla="*/ 10 h 21"/>
                <a:gd name="T60" fmla="*/ 29 w 32"/>
                <a:gd name="T61" fmla="*/ 9 h 21"/>
                <a:gd name="T62" fmla="*/ 29 w 32"/>
                <a:gd name="T63" fmla="*/ 7 h 21"/>
                <a:gd name="T64" fmla="*/ 30 w 32"/>
                <a:gd name="T65" fmla="*/ 6 h 21"/>
                <a:gd name="T66" fmla="*/ 31 w 32"/>
                <a:gd name="T67" fmla="*/ 5 h 21"/>
                <a:gd name="T68" fmla="*/ 29 w 32"/>
                <a:gd name="T69" fmla="*/ 4 h 21"/>
                <a:gd name="T70" fmla="*/ 27 w 32"/>
                <a:gd name="T71" fmla="*/ 4 h 21"/>
                <a:gd name="T72" fmla="*/ 25 w 32"/>
                <a:gd name="T73" fmla="*/ 3 h 21"/>
                <a:gd name="T74" fmla="*/ 24 w 32"/>
                <a:gd name="T75" fmla="*/ 2 h 21"/>
                <a:gd name="T76" fmla="*/ 22 w 32"/>
                <a:gd name="T77" fmla="*/ 2 h 21"/>
                <a:gd name="T78" fmla="*/ 20 w 32"/>
                <a:gd name="T79" fmla="*/ 1 h 21"/>
                <a:gd name="T80" fmla="*/ 18 w 32"/>
                <a:gd name="T81" fmla="*/ 1 h 21"/>
                <a:gd name="T82" fmla="*/ 16 w 32"/>
                <a:gd name="T83" fmla="*/ 0 h 21"/>
                <a:gd name="T84" fmla="*/ 13 w 32"/>
                <a:gd name="T85" fmla="*/ 0 h 21"/>
                <a:gd name="T86" fmla="*/ 11 w 32"/>
                <a:gd name="T87" fmla="*/ 0 h 21"/>
                <a:gd name="T88" fmla="*/ 9 w 32"/>
                <a:gd name="T89" fmla="*/ 0 h 21"/>
                <a:gd name="T90" fmla="*/ 8 w 32"/>
                <a:gd name="T91" fmla="*/ 1 h 2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2" h="21">
                  <a:moveTo>
                    <a:pt x="8" y="1"/>
                  </a:moveTo>
                  <a:lnTo>
                    <a:pt x="6" y="1"/>
                  </a:lnTo>
                  <a:lnTo>
                    <a:pt x="5" y="1"/>
                  </a:lnTo>
                  <a:lnTo>
                    <a:pt x="5" y="2"/>
                  </a:lnTo>
                  <a:lnTo>
                    <a:pt x="4" y="2"/>
                  </a:lnTo>
                  <a:lnTo>
                    <a:pt x="3" y="2"/>
                  </a:lnTo>
                  <a:lnTo>
                    <a:pt x="3" y="3"/>
                  </a:lnTo>
                  <a:lnTo>
                    <a:pt x="2" y="3"/>
                  </a:lnTo>
                  <a:lnTo>
                    <a:pt x="2" y="4"/>
                  </a:lnTo>
                  <a:lnTo>
                    <a:pt x="1" y="4"/>
                  </a:lnTo>
                  <a:lnTo>
                    <a:pt x="1" y="5"/>
                  </a:lnTo>
                  <a:lnTo>
                    <a:pt x="0" y="5"/>
                  </a:lnTo>
                  <a:lnTo>
                    <a:pt x="0" y="6"/>
                  </a:lnTo>
                  <a:lnTo>
                    <a:pt x="0" y="7"/>
                  </a:lnTo>
                  <a:lnTo>
                    <a:pt x="0" y="8"/>
                  </a:lnTo>
                  <a:lnTo>
                    <a:pt x="0" y="9"/>
                  </a:lnTo>
                  <a:lnTo>
                    <a:pt x="0" y="10"/>
                  </a:lnTo>
                  <a:lnTo>
                    <a:pt x="1" y="10"/>
                  </a:lnTo>
                  <a:lnTo>
                    <a:pt x="2" y="11"/>
                  </a:lnTo>
                  <a:lnTo>
                    <a:pt x="3" y="11"/>
                  </a:lnTo>
                  <a:lnTo>
                    <a:pt x="3" y="12"/>
                  </a:lnTo>
                  <a:lnTo>
                    <a:pt x="4" y="12"/>
                  </a:lnTo>
                  <a:lnTo>
                    <a:pt x="4" y="13"/>
                  </a:lnTo>
                  <a:lnTo>
                    <a:pt x="5" y="13"/>
                  </a:lnTo>
                  <a:lnTo>
                    <a:pt x="6" y="13"/>
                  </a:lnTo>
                  <a:lnTo>
                    <a:pt x="7" y="14"/>
                  </a:lnTo>
                  <a:lnTo>
                    <a:pt x="8" y="14"/>
                  </a:lnTo>
                  <a:lnTo>
                    <a:pt x="8" y="15"/>
                  </a:lnTo>
                  <a:lnTo>
                    <a:pt x="9" y="15"/>
                  </a:lnTo>
                  <a:lnTo>
                    <a:pt x="10" y="15"/>
                  </a:lnTo>
                  <a:lnTo>
                    <a:pt x="10" y="16"/>
                  </a:lnTo>
                  <a:lnTo>
                    <a:pt x="11" y="16"/>
                  </a:lnTo>
                  <a:lnTo>
                    <a:pt x="12" y="16"/>
                  </a:lnTo>
                  <a:lnTo>
                    <a:pt x="12" y="17"/>
                  </a:lnTo>
                  <a:lnTo>
                    <a:pt x="13" y="17"/>
                  </a:lnTo>
                  <a:lnTo>
                    <a:pt x="14" y="17"/>
                  </a:lnTo>
                  <a:lnTo>
                    <a:pt x="14" y="18"/>
                  </a:lnTo>
                  <a:lnTo>
                    <a:pt x="16" y="18"/>
                  </a:lnTo>
                  <a:lnTo>
                    <a:pt x="16" y="19"/>
                  </a:lnTo>
                  <a:lnTo>
                    <a:pt x="17" y="19"/>
                  </a:lnTo>
                  <a:lnTo>
                    <a:pt x="18" y="19"/>
                  </a:lnTo>
                  <a:lnTo>
                    <a:pt x="19" y="19"/>
                  </a:lnTo>
                  <a:lnTo>
                    <a:pt x="19" y="20"/>
                  </a:lnTo>
                  <a:lnTo>
                    <a:pt x="20" y="20"/>
                  </a:lnTo>
                  <a:lnTo>
                    <a:pt x="21" y="20"/>
                  </a:lnTo>
                  <a:lnTo>
                    <a:pt x="22" y="20"/>
                  </a:lnTo>
                  <a:lnTo>
                    <a:pt x="23" y="20"/>
                  </a:lnTo>
                  <a:lnTo>
                    <a:pt x="23" y="19"/>
                  </a:lnTo>
                  <a:lnTo>
                    <a:pt x="24" y="19"/>
                  </a:lnTo>
                  <a:lnTo>
                    <a:pt x="25" y="19"/>
                  </a:lnTo>
                  <a:lnTo>
                    <a:pt x="26" y="18"/>
                  </a:lnTo>
                  <a:lnTo>
                    <a:pt x="27" y="17"/>
                  </a:lnTo>
                  <a:lnTo>
                    <a:pt x="27" y="16"/>
                  </a:lnTo>
                  <a:lnTo>
                    <a:pt x="27" y="15"/>
                  </a:lnTo>
                  <a:lnTo>
                    <a:pt x="27" y="14"/>
                  </a:lnTo>
                  <a:lnTo>
                    <a:pt x="27" y="13"/>
                  </a:lnTo>
                  <a:lnTo>
                    <a:pt x="27" y="12"/>
                  </a:lnTo>
                  <a:lnTo>
                    <a:pt x="28" y="12"/>
                  </a:lnTo>
                  <a:lnTo>
                    <a:pt x="28" y="11"/>
                  </a:lnTo>
                  <a:lnTo>
                    <a:pt x="28" y="10"/>
                  </a:lnTo>
                  <a:lnTo>
                    <a:pt x="29" y="10"/>
                  </a:lnTo>
                  <a:lnTo>
                    <a:pt x="29" y="9"/>
                  </a:lnTo>
                  <a:lnTo>
                    <a:pt x="29" y="8"/>
                  </a:lnTo>
                  <a:lnTo>
                    <a:pt x="29" y="7"/>
                  </a:lnTo>
                  <a:lnTo>
                    <a:pt x="29" y="6"/>
                  </a:lnTo>
                  <a:lnTo>
                    <a:pt x="30" y="6"/>
                  </a:lnTo>
                  <a:lnTo>
                    <a:pt x="30" y="5"/>
                  </a:lnTo>
                  <a:lnTo>
                    <a:pt x="31" y="5"/>
                  </a:lnTo>
                  <a:lnTo>
                    <a:pt x="29" y="5"/>
                  </a:lnTo>
                  <a:lnTo>
                    <a:pt x="29" y="4"/>
                  </a:lnTo>
                  <a:lnTo>
                    <a:pt x="28" y="4"/>
                  </a:lnTo>
                  <a:lnTo>
                    <a:pt x="27" y="4"/>
                  </a:lnTo>
                  <a:lnTo>
                    <a:pt x="26" y="4"/>
                  </a:lnTo>
                  <a:lnTo>
                    <a:pt x="25" y="3"/>
                  </a:lnTo>
                  <a:lnTo>
                    <a:pt x="24" y="3"/>
                  </a:lnTo>
                  <a:lnTo>
                    <a:pt x="24" y="2"/>
                  </a:lnTo>
                  <a:lnTo>
                    <a:pt x="23" y="2"/>
                  </a:lnTo>
                  <a:lnTo>
                    <a:pt x="22" y="2"/>
                  </a:lnTo>
                  <a:lnTo>
                    <a:pt x="21" y="2"/>
                  </a:lnTo>
                  <a:lnTo>
                    <a:pt x="20" y="1"/>
                  </a:lnTo>
                  <a:lnTo>
                    <a:pt x="19" y="1"/>
                  </a:lnTo>
                  <a:lnTo>
                    <a:pt x="18" y="1"/>
                  </a:lnTo>
                  <a:lnTo>
                    <a:pt x="17" y="0"/>
                  </a:lnTo>
                  <a:lnTo>
                    <a:pt x="16" y="0"/>
                  </a:lnTo>
                  <a:lnTo>
                    <a:pt x="14" y="0"/>
                  </a:lnTo>
                  <a:lnTo>
                    <a:pt x="13" y="0"/>
                  </a:lnTo>
                  <a:lnTo>
                    <a:pt x="12" y="0"/>
                  </a:lnTo>
                  <a:lnTo>
                    <a:pt x="11" y="0"/>
                  </a:lnTo>
                  <a:lnTo>
                    <a:pt x="10" y="0"/>
                  </a:lnTo>
                  <a:lnTo>
                    <a:pt x="9" y="0"/>
                  </a:lnTo>
                  <a:lnTo>
                    <a:pt x="8" y="0"/>
                  </a:lnTo>
                  <a:lnTo>
                    <a:pt x="8" y="1"/>
                  </a:lnTo>
                </a:path>
              </a:pathLst>
            </a:custGeom>
            <a:solidFill>
              <a:srgbClr val="AAAAA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39" name="Freeform 34"/>
            <p:cNvSpPr>
              <a:spLocks/>
            </p:cNvSpPr>
            <p:nvPr/>
          </p:nvSpPr>
          <p:spPr bwMode="auto">
            <a:xfrm>
              <a:off x="1734" y="1602"/>
              <a:ext cx="29" cy="34"/>
            </a:xfrm>
            <a:custGeom>
              <a:avLst/>
              <a:gdLst>
                <a:gd name="T0" fmla="*/ 2 w 29"/>
                <a:gd name="T1" fmla="*/ 28 h 34"/>
                <a:gd name="T2" fmla="*/ 1 w 29"/>
                <a:gd name="T3" fmla="*/ 29 h 34"/>
                <a:gd name="T4" fmla="*/ 0 w 29"/>
                <a:gd name="T5" fmla="*/ 30 h 34"/>
                <a:gd name="T6" fmla="*/ 1 w 29"/>
                <a:gd name="T7" fmla="*/ 31 h 34"/>
                <a:gd name="T8" fmla="*/ 2 w 29"/>
                <a:gd name="T9" fmla="*/ 32 h 34"/>
                <a:gd name="T10" fmla="*/ 3 w 29"/>
                <a:gd name="T11" fmla="*/ 33 h 34"/>
                <a:gd name="T12" fmla="*/ 5 w 29"/>
                <a:gd name="T13" fmla="*/ 33 h 34"/>
                <a:gd name="T14" fmla="*/ 7 w 29"/>
                <a:gd name="T15" fmla="*/ 33 h 34"/>
                <a:gd name="T16" fmla="*/ 8 w 29"/>
                <a:gd name="T17" fmla="*/ 32 h 34"/>
                <a:gd name="T18" fmla="*/ 9 w 29"/>
                <a:gd name="T19" fmla="*/ 31 h 34"/>
                <a:gd name="T20" fmla="*/ 11 w 29"/>
                <a:gd name="T21" fmla="*/ 30 h 34"/>
                <a:gd name="T22" fmla="*/ 12 w 29"/>
                <a:gd name="T23" fmla="*/ 29 h 34"/>
                <a:gd name="T24" fmla="*/ 15 w 29"/>
                <a:gd name="T25" fmla="*/ 29 h 34"/>
                <a:gd name="T26" fmla="*/ 17 w 29"/>
                <a:gd name="T27" fmla="*/ 29 h 34"/>
                <a:gd name="T28" fmla="*/ 18 w 29"/>
                <a:gd name="T29" fmla="*/ 28 h 34"/>
                <a:gd name="T30" fmla="*/ 19 w 29"/>
                <a:gd name="T31" fmla="*/ 27 h 34"/>
                <a:gd name="T32" fmla="*/ 21 w 29"/>
                <a:gd name="T33" fmla="*/ 27 h 34"/>
                <a:gd name="T34" fmla="*/ 23 w 29"/>
                <a:gd name="T35" fmla="*/ 25 h 34"/>
                <a:gd name="T36" fmla="*/ 24 w 29"/>
                <a:gd name="T37" fmla="*/ 23 h 34"/>
                <a:gd name="T38" fmla="*/ 25 w 29"/>
                <a:gd name="T39" fmla="*/ 22 h 34"/>
                <a:gd name="T40" fmla="*/ 26 w 29"/>
                <a:gd name="T41" fmla="*/ 20 h 34"/>
                <a:gd name="T42" fmla="*/ 27 w 29"/>
                <a:gd name="T43" fmla="*/ 19 h 34"/>
                <a:gd name="T44" fmla="*/ 27 w 29"/>
                <a:gd name="T45" fmla="*/ 17 h 34"/>
                <a:gd name="T46" fmla="*/ 28 w 29"/>
                <a:gd name="T47" fmla="*/ 15 h 34"/>
                <a:gd name="T48" fmla="*/ 28 w 29"/>
                <a:gd name="T49" fmla="*/ 13 h 34"/>
                <a:gd name="T50" fmla="*/ 28 w 29"/>
                <a:gd name="T51" fmla="*/ 11 h 34"/>
                <a:gd name="T52" fmla="*/ 27 w 29"/>
                <a:gd name="T53" fmla="*/ 9 h 34"/>
                <a:gd name="T54" fmla="*/ 26 w 29"/>
                <a:gd name="T55" fmla="*/ 7 h 34"/>
                <a:gd name="T56" fmla="*/ 25 w 29"/>
                <a:gd name="T57" fmla="*/ 5 h 34"/>
                <a:gd name="T58" fmla="*/ 23 w 29"/>
                <a:gd name="T59" fmla="*/ 4 h 34"/>
                <a:gd name="T60" fmla="*/ 21 w 29"/>
                <a:gd name="T61" fmla="*/ 2 h 34"/>
                <a:gd name="T62" fmla="*/ 19 w 29"/>
                <a:gd name="T63" fmla="*/ 2 h 34"/>
                <a:gd name="T64" fmla="*/ 18 w 29"/>
                <a:gd name="T65" fmla="*/ 1 h 34"/>
                <a:gd name="T66" fmla="*/ 17 w 29"/>
                <a:gd name="T67" fmla="*/ 0 h 34"/>
                <a:gd name="T68" fmla="*/ 15 w 29"/>
                <a:gd name="T69" fmla="*/ 0 h 34"/>
                <a:gd name="T70" fmla="*/ 12 w 29"/>
                <a:gd name="T71" fmla="*/ 0 h 34"/>
                <a:gd name="T72" fmla="*/ 10 w 29"/>
                <a:gd name="T73" fmla="*/ 0 h 34"/>
                <a:gd name="T74" fmla="*/ 8 w 29"/>
                <a:gd name="T75" fmla="*/ 1 h 34"/>
                <a:gd name="T76" fmla="*/ 8 w 29"/>
                <a:gd name="T77" fmla="*/ 3 h 34"/>
                <a:gd name="T78" fmla="*/ 8 w 29"/>
                <a:gd name="T79" fmla="*/ 6 h 34"/>
                <a:gd name="T80" fmla="*/ 8 w 29"/>
                <a:gd name="T81" fmla="*/ 8 h 34"/>
                <a:gd name="T82" fmla="*/ 8 w 29"/>
                <a:gd name="T83" fmla="*/ 10 h 34"/>
                <a:gd name="T84" fmla="*/ 7 w 29"/>
                <a:gd name="T85" fmla="*/ 12 h 34"/>
                <a:gd name="T86" fmla="*/ 7 w 29"/>
                <a:gd name="T87" fmla="*/ 14 h 34"/>
                <a:gd name="T88" fmla="*/ 7 w 29"/>
                <a:gd name="T89" fmla="*/ 17 h 34"/>
                <a:gd name="T90" fmla="*/ 6 w 29"/>
                <a:gd name="T91" fmla="*/ 19 h 34"/>
                <a:gd name="T92" fmla="*/ 6 w 29"/>
                <a:gd name="T93" fmla="*/ 21 h 34"/>
                <a:gd name="T94" fmla="*/ 5 w 29"/>
                <a:gd name="T95" fmla="*/ 22 h 34"/>
                <a:gd name="T96" fmla="*/ 4 w 29"/>
                <a:gd name="T97" fmla="*/ 23 h 34"/>
                <a:gd name="T98" fmla="*/ 3 w 29"/>
                <a:gd name="T99" fmla="*/ 25 h 34"/>
                <a:gd name="T100" fmla="*/ 2 w 29"/>
                <a:gd name="T101" fmla="*/ 27 h 3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9" h="34">
                  <a:moveTo>
                    <a:pt x="2" y="27"/>
                  </a:moveTo>
                  <a:lnTo>
                    <a:pt x="2" y="28"/>
                  </a:lnTo>
                  <a:lnTo>
                    <a:pt x="1" y="28"/>
                  </a:lnTo>
                  <a:lnTo>
                    <a:pt x="1" y="29"/>
                  </a:lnTo>
                  <a:lnTo>
                    <a:pt x="0" y="29"/>
                  </a:lnTo>
                  <a:lnTo>
                    <a:pt x="0" y="30"/>
                  </a:lnTo>
                  <a:lnTo>
                    <a:pt x="1" y="30"/>
                  </a:lnTo>
                  <a:lnTo>
                    <a:pt x="1" y="31"/>
                  </a:lnTo>
                  <a:lnTo>
                    <a:pt x="2" y="31"/>
                  </a:lnTo>
                  <a:lnTo>
                    <a:pt x="2" y="32"/>
                  </a:lnTo>
                  <a:lnTo>
                    <a:pt x="3" y="32"/>
                  </a:lnTo>
                  <a:lnTo>
                    <a:pt x="3" y="33"/>
                  </a:lnTo>
                  <a:lnTo>
                    <a:pt x="4" y="33"/>
                  </a:lnTo>
                  <a:lnTo>
                    <a:pt x="5" y="33"/>
                  </a:lnTo>
                  <a:lnTo>
                    <a:pt x="6" y="33"/>
                  </a:lnTo>
                  <a:lnTo>
                    <a:pt x="7" y="33"/>
                  </a:lnTo>
                  <a:lnTo>
                    <a:pt x="7" y="32"/>
                  </a:lnTo>
                  <a:lnTo>
                    <a:pt x="8" y="32"/>
                  </a:lnTo>
                  <a:lnTo>
                    <a:pt x="8" y="31"/>
                  </a:lnTo>
                  <a:lnTo>
                    <a:pt x="9" y="31"/>
                  </a:lnTo>
                  <a:lnTo>
                    <a:pt x="10" y="31"/>
                  </a:lnTo>
                  <a:lnTo>
                    <a:pt x="11" y="30"/>
                  </a:lnTo>
                  <a:lnTo>
                    <a:pt x="12" y="30"/>
                  </a:lnTo>
                  <a:lnTo>
                    <a:pt x="12" y="29"/>
                  </a:lnTo>
                  <a:lnTo>
                    <a:pt x="13" y="29"/>
                  </a:lnTo>
                  <a:lnTo>
                    <a:pt x="15" y="29"/>
                  </a:lnTo>
                  <a:lnTo>
                    <a:pt x="16" y="29"/>
                  </a:lnTo>
                  <a:lnTo>
                    <a:pt x="17" y="29"/>
                  </a:lnTo>
                  <a:lnTo>
                    <a:pt x="17" y="28"/>
                  </a:lnTo>
                  <a:lnTo>
                    <a:pt x="18" y="28"/>
                  </a:lnTo>
                  <a:lnTo>
                    <a:pt x="19" y="28"/>
                  </a:lnTo>
                  <a:lnTo>
                    <a:pt x="19" y="27"/>
                  </a:lnTo>
                  <a:lnTo>
                    <a:pt x="20" y="27"/>
                  </a:lnTo>
                  <a:lnTo>
                    <a:pt x="21" y="27"/>
                  </a:lnTo>
                  <a:lnTo>
                    <a:pt x="22" y="26"/>
                  </a:lnTo>
                  <a:lnTo>
                    <a:pt x="23" y="25"/>
                  </a:lnTo>
                  <a:lnTo>
                    <a:pt x="24" y="25"/>
                  </a:lnTo>
                  <a:lnTo>
                    <a:pt x="24" y="23"/>
                  </a:lnTo>
                  <a:lnTo>
                    <a:pt x="25" y="23"/>
                  </a:lnTo>
                  <a:lnTo>
                    <a:pt x="25" y="22"/>
                  </a:lnTo>
                  <a:lnTo>
                    <a:pt x="26" y="21"/>
                  </a:lnTo>
                  <a:lnTo>
                    <a:pt x="26" y="20"/>
                  </a:lnTo>
                  <a:lnTo>
                    <a:pt x="27" y="20"/>
                  </a:lnTo>
                  <a:lnTo>
                    <a:pt x="27" y="19"/>
                  </a:lnTo>
                  <a:lnTo>
                    <a:pt x="27" y="18"/>
                  </a:lnTo>
                  <a:lnTo>
                    <a:pt x="27" y="17"/>
                  </a:lnTo>
                  <a:lnTo>
                    <a:pt x="28" y="17"/>
                  </a:lnTo>
                  <a:lnTo>
                    <a:pt x="28" y="15"/>
                  </a:lnTo>
                  <a:lnTo>
                    <a:pt x="28" y="14"/>
                  </a:lnTo>
                  <a:lnTo>
                    <a:pt x="28" y="13"/>
                  </a:lnTo>
                  <a:lnTo>
                    <a:pt x="28" y="12"/>
                  </a:lnTo>
                  <a:lnTo>
                    <a:pt x="28" y="11"/>
                  </a:lnTo>
                  <a:lnTo>
                    <a:pt x="27" y="10"/>
                  </a:lnTo>
                  <a:lnTo>
                    <a:pt x="27" y="9"/>
                  </a:lnTo>
                  <a:lnTo>
                    <a:pt x="27" y="8"/>
                  </a:lnTo>
                  <a:lnTo>
                    <a:pt x="26" y="7"/>
                  </a:lnTo>
                  <a:lnTo>
                    <a:pt x="25" y="6"/>
                  </a:lnTo>
                  <a:lnTo>
                    <a:pt x="25" y="5"/>
                  </a:lnTo>
                  <a:lnTo>
                    <a:pt x="24" y="5"/>
                  </a:lnTo>
                  <a:lnTo>
                    <a:pt x="23" y="4"/>
                  </a:lnTo>
                  <a:lnTo>
                    <a:pt x="22" y="3"/>
                  </a:lnTo>
                  <a:lnTo>
                    <a:pt x="21" y="2"/>
                  </a:lnTo>
                  <a:lnTo>
                    <a:pt x="20" y="2"/>
                  </a:lnTo>
                  <a:lnTo>
                    <a:pt x="19" y="2"/>
                  </a:lnTo>
                  <a:lnTo>
                    <a:pt x="19" y="1"/>
                  </a:lnTo>
                  <a:lnTo>
                    <a:pt x="18" y="1"/>
                  </a:lnTo>
                  <a:lnTo>
                    <a:pt x="17" y="1"/>
                  </a:lnTo>
                  <a:lnTo>
                    <a:pt x="17" y="0"/>
                  </a:lnTo>
                  <a:lnTo>
                    <a:pt x="16" y="0"/>
                  </a:lnTo>
                  <a:lnTo>
                    <a:pt x="15" y="0"/>
                  </a:lnTo>
                  <a:lnTo>
                    <a:pt x="13" y="0"/>
                  </a:lnTo>
                  <a:lnTo>
                    <a:pt x="12" y="0"/>
                  </a:lnTo>
                  <a:lnTo>
                    <a:pt x="11" y="0"/>
                  </a:lnTo>
                  <a:lnTo>
                    <a:pt x="10" y="0"/>
                  </a:lnTo>
                  <a:lnTo>
                    <a:pt x="9" y="0"/>
                  </a:lnTo>
                  <a:lnTo>
                    <a:pt x="8" y="1"/>
                  </a:lnTo>
                  <a:lnTo>
                    <a:pt x="8" y="2"/>
                  </a:lnTo>
                  <a:lnTo>
                    <a:pt x="8" y="3"/>
                  </a:lnTo>
                  <a:lnTo>
                    <a:pt x="8" y="4"/>
                  </a:lnTo>
                  <a:lnTo>
                    <a:pt x="8" y="6"/>
                  </a:lnTo>
                  <a:lnTo>
                    <a:pt x="8" y="7"/>
                  </a:lnTo>
                  <a:lnTo>
                    <a:pt x="8" y="8"/>
                  </a:lnTo>
                  <a:lnTo>
                    <a:pt x="8" y="9"/>
                  </a:lnTo>
                  <a:lnTo>
                    <a:pt x="8" y="10"/>
                  </a:lnTo>
                  <a:lnTo>
                    <a:pt x="7" y="11"/>
                  </a:lnTo>
                  <a:lnTo>
                    <a:pt x="7" y="12"/>
                  </a:lnTo>
                  <a:lnTo>
                    <a:pt x="7" y="13"/>
                  </a:lnTo>
                  <a:lnTo>
                    <a:pt x="7" y="14"/>
                  </a:lnTo>
                  <a:lnTo>
                    <a:pt x="7" y="15"/>
                  </a:lnTo>
                  <a:lnTo>
                    <a:pt x="7" y="17"/>
                  </a:lnTo>
                  <a:lnTo>
                    <a:pt x="6" y="18"/>
                  </a:lnTo>
                  <a:lnTo>
                    <a:pt x="6" y="19"/>
                  </a:lnTo>
                  <a:lnTo>
                    <a:pt x="6" y="20"/>
                  </a:lnTo>
                  <a:lnTo>
                    <a:pt x="6" y="21"/>
                  </a:lnTo>
                  <a:lnTo>
                    <a:pt x="5" y="21"/>
                  </a:lnTo>
                  <a:lnTo>
                    <a:pt x="5" y="22"/>
                  </a:lnTo>
                  <a:lnTo>
                    <a:pt x="5" y="23"/>
                  </a:lnTo>
                  <a:lnTo>
                    <a:pt x="4" y="23"/>
                  </a:lnTo>
                  <a:lnTo>
                    <a:pt x="4" y="24"/>
                  </a:lnTo>
                  <a:lnTo>
                    <a:pt x="3" y="25"/>
                  </a:lnTo>
                  <a:lnTo>
                    <a:pt x="2" y="26"/>
                  </a:lnTo>
                  <a:lnTo>
                    <a:pt x="2" y="27"/>
                  </a:lnTo>
                </a:path>
              </a:pathLst>
            </a:custGeom>
            <a:solidFill>
              <a:srgbClr val="AAAAA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0" name="Freeform 35"/>
            <p:cNvSpPr>
              <a:spLocks/>
            </p:cNvSpPr>
            <p:nvPr/>
          </p:nvSpPr>
          <p:spPr bwMode="auto">
            <a:xfrm>
              <a:off x="1738" y="1574"/>
              <a:ext cx="27" cy="24"/>
            </a:xfrm>
            <a:custGeom>
              <a:avLst/>
              <a:gdLst>
                <a:gd name="T0" fmla="*/ 3 w 27"/>
                <a:gd name="T1" fmla="*/ 1 h 24"/>
                <a:gd name="T2" fmla="*/ 2 w 27"/>
                <a:gd name="T3" fmla="*/ 2 h 24"/>
                <a:gd name="T4" fmla="*/ 1 w 27"/>
                <a:gd name="T5" fmla="*/ 3 h 24"/>
                <a:gd name="T6" fmla="*/ 0 w 27"/>
                <a:gd name="T7" fmla="*/ 4 h 24"/>
                <a:gd name="T8" fmla="*/ 0 w 27"/>
                <a:gd name="T9" fmla="*/ 6 h 24"/>
                <a:gd name="T10" fmla="*/ 0 w 27"/>
                <a:gd name="T11" fmla="*/ 8 h 24"/>
                <a:gd name="T12" fmla="*/ 0 w 27"/>
                <a:gd name="T13" fmla="*/ 10 h 24"/>
                <a:gd name="T14" fmla="*/ 0 w 27"/>
                <a:gd name="T15" fmla="*/ 13 h 24"/>
                <a:gd name="T16" fmla="*/ 0 w 27"/>
                <a:gd name="T17" fmla="*/ 15 h 24"/>
                <a:gd name="T18" fmla="*/ 1 w 27"/>
                <a:gd name="T19" fmla="*/ 16 h 24"/>
                <a:gd name="T20" fmla="*/ 2 w 27"/>
                <a:gd name="T21" fmla="*/ 17 h 24"/>
                <a:gd name="T22" fmla="*/ 3 w 27"/>
                <a:gd name="T23" fmla="*/ 18 h 24"/>
                <a:gd name="T24" fmla="*/ 4 w 27"/>
                <a:gd name="T25" fmla="*/ 19 h 24"/>
                <a:gd name="T26" fmla="*/ 6 w 27"/>
                <a:gd name="T27" fmla="*/ 20 h 24"/>
                <a:gd name="T28" fmla="*/ 7 w 27"/>
                <a:gd name="T29" fmla="*/ 21 h 24"/>
                <a:gd name="T30" fmla="*/ 9 w 27"/>
                <a:gd name="T31" fmla="*/ 22 h 24"/>
                <a:gd name="T32" fmla="*/ 11 w 27"/>
                <a:gd name="T33" fmla="*/ 23 h 24"/>
                <a:gd name="T34" fmla="*/ 14 w 27"/>
                <a:gd name="T35" fmla="*/ 23 h 24"/>
                <a:gd name="T36" fmla="*/ 16 w 27"/>
                <a:gd name="T37" fmla="*/ 23 h 24"/>
                <a:gd name="T38" fmla="*/ 18 w 27"/>
                <a:gd name="T39" fmla="*/ 22 h 24"/>
                <a:gd name="T40" fmla="*/ 19 w 27"/>
                <a:gd name="T41" fmla="*/ 21 h 24"/>
                <a:gd name="T42" fmla="*/ 20 w 27"/>
                <a:gd name="T43" fmla="*/ 20 h 24"/>
                <a:gd name="T44" fmla="*/ 21 w 27"/>
                <a:gd name="T45" fmla="*/ 18 h 24"/>
                <a:gd name="T46" fmla="*/ 22 w 27"/>
                <a:gd name="T47" fmla="*/ 16 h 24"/>
                <a:gd name="T48" fmla="*/ 23 w 27"/>
                <a:gd name="T49" fmla="*/ 15 h 24"/>
                <a:gd name="T50" fmla="*/ 25 w 27"/>
                <a:gd name="T51" fmla="*/ 14 h 24"/>
                <a:gd name="T52" fmla="*/ 25 w 27"/>
                <a:gd name="T53" fmla="*/ 12 h 24"/>
                <a:gd name="T54" fmla="*/ 26 w 27"/>
                <a:gd name="T55" fmla="*/ 10 h 24"/>
                <a:gd name="T56" fmla="*/ 25 w 27"/>
                <a:gd name="T57" fmla="*/ 8 h 24"/>
                <a:gd name="T58" fmla="*/ 23 w 27"/>
                <a:gd name="T59" fmla="*/ 7 h 24"/>
                <a:gd name="T60" fmla="*/ 22 w 27"/>
                <a:gd name="T61" fmla="*/ 5 h 24"/>
                <a:gd name="T62" fmla="*/ 21 w 27"/>
                <a:gd name="T63" fmla="*/ 4 h 24"/>
                <a:gd name="T64" fmla="*/ 19 w 27"/>
                <a:gd name="T65" fmla="*/ 3 h 24"/>
                <a:gd name="T66" fmla="*/ 18 w 27"/>
                <a:gd name="T67" fmla="*/ 2 h 24"/>
                <a:gd name="T68" fmla="*/ 16 w 27"/>
                <a:gd name="T69" fmla="*/ 1 h 24"/>
                <a:gd name="T70" fmla="*/ 14 w 27"/>
                <a:gd name="T71" fmla="*/ 1 h 24"/>
                <a:gd name="T72" fmla="*/ 11 w 27"/>
                <a:gd name="T73" fmla="*/ 1 h 24"/>
                <a:gd name="T74" fmla="*/ 10 w 27"/>
                <a:gd name="T75" fmla="*/ 0 h 24"/>
                <a:gd name="T76" fmla="*/ 8 w 27"/>
                <a:gd name="T77" fmla="*/ 0 h 24"/>
                <a:gd name="T78" fmla="*/ 6 w 27"/>
                <a:gd name="T79" fmla="*/ 0 h 24"/>
                <a:gd name="T80" fmla="*/ 5 w 27"/>
                <a:gd name="T81" fmla="*/ 1 h 2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7" h="24">
                  <a:moveTo>
                    <a:pt x="4" y="1"/>
                  </a:moveTo>
                  <a:lnTo>
                    <a:pt x="3" y="1"/>
                  </a:lnTo>
                  <a:lnTo>
                    <a:pt x="2" y="1"/>
                  </a:lnTo>
                  <a:lnTo>
                    <a:pt x="2" y="2"/>
                  </a:lnTo>
                  <a:lnTo>
                    <a:pt x="2" y="3"/>
                  </a:lnTo>
                  <a:lnTo>
                    <a:pt x="1" y="3"/>
                  </a:lnTo>
                  <a:lnTo>
                    <a:pt x="1" y="4"/>
                  </a:lnTo>
                  <a:lnTo>
                    <a:pt x="0" y="4"/>
                  </a:lnTo>
                  <a:lnTo>
                    <a:pt x="0" y="5"/>
                  </a:lnTo>
                  <a:lnTo>
                    <a:pt x="0" y="6"/>
                  </a:lnTo>
                  <a:lnTo>
                    <a:pt x="0" y="7"/>
                  </a:lnTo>
                  <a:lnTo>
                    <a:pt x="0" y="8"/>
                  </a:lnTo>
                  <a:lnTo>
                    <a:pt x="0" y="9"/>
                  </a:lnTo>
                  <a:lnTo>
                    <a:pt x="0" y="10"/>
                  </a:lnTo>
                  <a:lnTo>
                    <a:pt x="0" y="12"/>
                  </a:lnTo>
                  <a:lnTo>
                    <a:pt x="0" y="13"/>
                  </a:lnTo>
                  <a:lnTo>
                    <a:pt x="0" y="14"/>
                  </a:lnTo>
                  <a:lnTo>
                    <a:pt x="0" y="15"/>
                  </a:lnTo>
                  <a:lnTo>
                    <a:pt x="1" y="15"/>
                  </a:lnTo>
                  <a:lnTo>
                    <a:pt x="1" y="16"/>
                  </a:lnTo>
                  <a:lnTo>
                    <a:pt x="2" y="16"/>
                  </a:lnTo>
                  <a:lnTo>
                    <a:pt x="2" y="17"/>
                  </a:lnTo>
                  <a:lnTo>
                    <a:pt x="2" y="18"/>
                  </a:lnTo>
                  <a:lnTo>
                    <a:pt x="3" y="18"/>
                  </a:lnTo>
                  <a:lnTo>
                    <a:pt x="4" y="18"/>
                  </a:lnTo>
                  <a:lnTo>
                    <a:pt x="4" y="19"/>
                  </a:lnTo>
                  <a:lnTo>
                    <a:pt x="5" y="20"/>
                  </a:lnTo>
                  <a:lnTo>
                    <a:pt x="6" y="20"/>
                  </a:lnTo>
                  <a:lnTo>
                    <a:pt x="6" y="21"/>
                  </a:lnTo>
                  <a:lnTo>
                    <a:pt x="7" y="21"/>
                  </a:lnTo>
                  <a:lnTo>
                    <a:pt x="8" y="22"/>
                  </a:lnTo>
                  <a:lnTo>
                    <a:pt x="9" y="22"/>
                  </a:lnTo>
                  <a:lnTo>
                    <a:pt x="10" y="23"/>
                  </a:lnTo>
                  <a:lnTo>
                    <a:pt x="11" y="23"/>
                  </a:lnTo>
                  <a:lnTo>
                    <a:pt x="12" y="23"/>
                  </a:lnTo>
                  <a:lnTo>
                    <a:pt x="14" y="23"/>
                  </a:lnTo>
                  <a:lnTo>
                    <a:pt x="15" y="23"/>
                  </a:lnTo>
                  <a:lnTo>
                    <a:pt x="16" y="23"/>
                  </a:lnTo>
                  <a:lnTo>
                    <a:pt x="17" y="23"/>
                  </a:lnTo>
                  <a:lnTo>
                    <a:pt x="18" y="22"/>
                  </a:lnTo>
                  <a:lnTo>
                    <a:pt x="19" y="22"/>
                  </a:lnTo>
                  <a:lnTo>
                    <a:pt x="19" y="21"/>
                  </a:lnTo>
                  <a:lnTo>
                    <a:pt x="20" y="21"/>
                  </a:lnTo>
                  <a:lnTo>
                    <a:pt x="20" y="20"/>
                  </a:lnTo>
                  <a:lnTo>
                    <a:pt x="21" y="19"/>
                  </a:lnTo>
                  <a:lnTo>
                    <a:pt x="21" y="18"/>
                  </a:lnTo>
                  <a:lnTo>
                    <a:pt x="22" y="17"/>
                  </a:lnTo>
                  <a:lnTo>
                    <a:pt x="22" y="16"/>
                  </a:lnTo>
                  <a:lnTo>
                    <a:pt x="23" y="16"/>
                  </a:lnTo>
                  <a:lnTo>
                    <a:pt x="23" y="15"/>
                  </a:lnTo>
                  <a:lnTo>
                    <a:pt x="24" y="14"/>
                  </a:lnTo>
                  <a:lnTo>
                    <a:pt x="25" y="14"/>
                  </a:lnTo>
                  <a:lnTo>
                    <a:pt x="25" y="13"/>
                  </a:lnTo>
                  <a:lnTo>
                    <a:pt x="25" y="12"/>
                  </a:lnTo>
                  <a:lnTo>
                    <a:pt x="26" y="12"/>
                  </a:lnTo>
                  <a:lnTo>
                    <a:pt x="26" y="10"/>
                  </a:lnTo>
                  <a:lnTo>
                    <a:pt x="26" y="9"/>
                  </a:lnTo>
                  <a:lnTo>
                    <a:pt x="25" y="8"/>
                  </a:lnTo>
                  <a:lnTo>
                    <a:pt x="24" y="7"/>
                  </a:lnTo>
                  <a:lnTo>
                    <a:pt x="23" y="7"/>
                  </a:lnTo>
                  <a:lnTo>
                    <a:pt x="23" y="6"/>
                  </a:lnTo>
                  <a:lnTo>
                    <a:pt x="22" y="5"/>
                  </a:lnTo>
                  <a:lnTo>
                    <a:pt x="21" y="5"/>
                  </a:lnTo>
                  <a:lnTo>
                    <a:pt x="21" y="4"/>
                  </a:lnTo>
                  <a:lnTo>
                    <a:pt x="20" y="4"/>
                  </a:lnTo>
                  <a:lnTo>
                    <a:pt x="19" y="3"/>
                  </a:lnTo>
                  <a:lnTo>
                    <a:pt x="18" y="3"/>
                  </a:lnTo>
                  <a:lnTo>
                    <a:pt x="18" y="2"/>
                  </a:lnTo>
                  <a:lnTo>
                    <a:pt x="17" y="2"/>
                  </a:lnTo>
                  <a:lnTo>
                    <a:pt x="16" y="1"/>
                  </a:lnTo>
                  <a:lnTo>
                    <a:pt x="15" y="1"/>
                  </a:lnTo>
                  <a:lnTo>
                    <a:pt x="14" y="1"/>
                  </a:lnTo>
                  <a:lnTo>
                    <a:pt x="12" y="1"/>
                  </a:lnTo>
                  <a:lnTo>
                    <a:pt x="11" y="1"/>
                  </a:lnTo>
                  <a:lnTo>
                    <a:pt x="11" y="0"/>
                  </a:lnTo>
                  <a:lnTo>
                    <a:pt x="10" y="0"/>
                  </a:lnTo>
                  <a:lnTo>
                    <a:pt x="9" y="0"/>
                  </a:lnTo>
                  <a:lnTo>
                    <a:pt x="8" y="0"/>
                  </a:lnTo>
                  <a:lnTo>
                    <a:pt x="7" y="0"/>
                  </a:lnTo>
                  <a:lnTo>
                    <a:pt x="6" y="0"/>
                  </a:lnTo>
                  <a:lnTo>
                    <a:pt x="6" y="1"/>
                  </a:lnTo>
                  <a:lnTo>
                    <a:pt x="5" y="1"/>
                  </a:lnTo>
                  <a:lnTo>
                    <a:pt x="4" y="1"/>
                  </a:lnTo>
                </a:path>
              </a:pathLst>
            </a:custGeom>
            <a:solidFill>
              <a:srgbClr val="AAAAA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1" name="Freeform 36"/>
            <p:cNvSpPr>
              <a:spLocks/>
            </p:cNvSpPr>
            <p:nvPr/>
          </p:nvSpPr>
          <p:spPr bwMode="auto">
            <a:xfrm>
              <a:off x="1746" y="1555"/>
              <a:ext cx="32" cy="23"/>
            </a:xfrm>
            <a:custGeom>
              <a:avLst/>
              <a:gdLst>
                <a:gd name="T0" fmla="*/ 7 w 32"/>
                <a:gd name="T1" fmla="*/ 0 h 23"/>
                <a:gd name="T2" fmla="*/ 5 w 32"/>
                <a:gd name="T3" fmla="*/ 0 h 23"/>
                <a:gd name="T4" fmla="*/ 4 w 32"/>
                <a:gd name="T5" fmla="*/ 1 h 23"/>
                <a:gd name="T6" fmla="*/ 3 w 32"/>
                <a:gd name="T7" fmla="*/ 2 h 23"/>
                <a:gd name="T8" fmla="*/ 2 w 32"/>
                <a:gd name="T9" fmla="*/ 3 h 23"/>
                <a:gd name="T10" fmla="*/ 1 w 32"/>
                <a:gd name="T11" fmla="*/ 4 h 23"/>
                <a:gd name="T12" fmla="*/ 0 w 32"/>
                <a:gd name="T13" fmla="*/ 6 h 23"/>
                <a:gd name="T14" fmla="*/ 0 w 32"/>
                <a:gd name="T15" fmla="*/ 8 h 23"/>
                <a:gd name="T16" fmla="*/ 1 w 32"/>
                <a:gd name="T17" fmla="*/ 9 h 23"/>
                <a:gd name="T18" fmla="*/ 2 w 32"/>
                <a:gd name="T19" fmla="*/ 11 h 23"/>
                <a:gd name="T20" fmla="*/ 3 w 32"/>
                <a:gd name="T21" fmla="*/ 13 h 23"/>
                <a:gd name="T22" fmla="*/ 4 w 32"/>
                <a:gd name="T23" fmla="*/ 14 h 23"/>
                <a:gd name="T24" fmla="*/ 4 w 32"/>
                <a:gd name="T25" fmla="*/ 16 h 23"/>
                <a:gd name="T26" fmla="*/ 5 w 32"/>
                <a:gd name="T27" fmla="*/ 17 h 23"/>
                <a:gd name="T28" fmla="*/ 6 w 32"/>
                <a:gd name="T29" fmla="*/ 18 h 23"/>
                <a:gd name="T30" fmla="*/ 8 w 32"/>
                <a:gd name="T31" fmla="*/ 19 h 23"/>
                <a:gd name="T32" fmla="*/ 10 w 32"/>
                <a:gd name="T33" fmla="*/ 20 h 23"/>
                <a:gd name="T34" fmla="*/ 12 w 32"/>
                <a:gd name="T35" fmla="*/ 20 h 23"/>
                <a:gd name="T36" fmla="*/ 14 w 32"/>
                <a:gd name="T37" fmla="*/ 21 h 23"/>
                <a:gd name="T38" fmla="*/ 17 w 32"/>
                <a:gd name="T39" fmla="*/ 21 h 23"/>
                <a:gd name="T40" fmla="*/ 19 w 32"/>
                <a:gd name="T41" fmla="*/ 22 h 23"/>
                <a:gd name="T42" fmla="*/ 21 w 32"/>
                <a:gd name="T43" fmla="*/ 22 h 23"/>
                <a:gd name="T44" fmla="*/ 22 w 32"/>
                <a:gd name="T45" fmla="*/ 21 h 23"/>
                <a:gd name="T46" fmla="*/ 24 w 32"/>
                <a:gd name="T47" fmla="*/ 21 h 23"/>
                <a:gd name="T48" fmla="*/ 26 w 32"/>
                <a:gd name="T49" fmla="*/ 20 h 23"/>
                <a:gd name="T50" fmla="*/ 27 w 32"/>
                <a:gd name="T51" fmla="*/ 19 h 23"/>
                <a:gd name="T52" fmla="*/ 28 w 32"/>
                <a:gd name="T53" fmla="*/ 17 h 23"/>
                <a:gd name="T54" fmla="*/ 29 w 32"/>
                <a:gd name="T55" fmla="*/ 16 h 23"/>
                <a:gd name="T56" fmla="*/ 30 w 32"/>
                <a:gd name="T57" fmla="*/ 14 h 23"/>
                <a:gd name="T58" fmla="*/ 31 w 32"/>
                <a:gd name="T59" fmla="*/ 13 h 23"/>
                <a:gd name="T60" fmla="*/ 31 w 32"/>
                <a:gd name="T61" fmla="*/ 11 h 23"/>
                <a:gd name="T62" fmla="*/ 31 w 32"/>
                <a:gd name="T63" fmla="*/ 9 h 23"/>
                <a:gd name="T64" fmla="*/ 30 w 32"/>
                <a:gd name="T65" fmla="*/ 7 h 23"/>
                <a:gd name="T66" fmla="*/ 29 w 32"/>
                <a:gd name="T67" fmla="*/ 6 h 23"/>
                <a:gd name="T68" fmla="*/ 28 w 32"/>
                <a:gd name="T69" fmla="*/ 5 h 23"/>
                <a:gd name="T70" fmla="*/ 26 w 32"/>
                <a:gd name="T71" fmla="*/ 3 h 23"/>
                <a:gd name="T72" fmla="*/ 23 w 32"/>
                <a:gd name="T73" fmla="*/ 2 h 23"/>
                <a:gd name="T74" fmla="*/ 21 w 32"/>
                <a:gd name="T75" fmla="*/ 1 h 23"/>
                <a:gd name="T76" fmla="*/ 19 w 32"/>
                <a:gd name="T77" fmla="*/ 0 h 23"/>
                <a:gd name="T78" fmla="*/ 17 w 32"/>
                <a:gd name="T79" fmla="*/ 0 h 23"/>
                <a:gd name="T80" fmla="*/ 14 w 32"/>
                <a:gd name="T81" fmla="*/ 0 h 23"/>
                <a:gd name="T82" fmla="*/ 12 w 32"/>
                <a:gd name="T83" fmla="*/ 0 h 23"/>
                <a:gd name="T84" fmla="*/ 10 w 32"/>
                <a:gd name="T85" fmla="*/ 0 h 23"/>
                <a:gd name="T86" fmla="*/ 8 w 32"/>
                <a:gd name="T87" fmla="*/ 0 h 2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2" h="23">
                  <a:moveTo>
                    <a:pt x="8" y="0"/>
                  </a:moveTo>
                  <a:lnTo>
                    <a:pt x="7" y="0"/>
                  </a:lnTo>
                  <a:lnTo>
                    <a:pt x="6" y="0"/>
                  </a:lnTo>
                  <a:lnTo>
                    <a:pt x="5" y="0"/>
                  </a:lnTo>
                  <a:lnTo>
                    <a:pt x="4" y="0"/>
                  </a:lnTo>
                  <a:lnTo>
                    <a:pt x="4" y="1"/>
                  </a:lnTo>
                  <a:lnTo>
                    <a:pt x="3" y="1"/>
                  </a:lnTo>
                  <a:lnTo>
                    <a:pt x="3" y="2"/>
                  </a:lnTo>
                  <a:lnTo>
                    <a:pt x="2" y="2"/>
                  </a:lnTo>
                  <a:lnTo>
                    <a:pt x="2" y="3"/>
                  </a:lnTo>
                  <a:lnTo>
                    <a:pt x="1" y="3"/>
                  </a:lnTo>
                  <a:lnTo>
                    <a:pt x="1" y="4"/>
                  </a:lnTo>
                  <a:lnTo>
                    <a:pt x="1" y="5"/>
                  </a:lnTo>
                  <a:lnTo>
                    <a:pt x="0" y="6"/>
                  </a:lnTo>
                  <a:lnTo>
                    <a:pt x="0" y="7"/>
                  </a:lnTo>
                  <a:lnTo>
                    <a:pt x="0" y="8"/>
                  </a:lnTo>
                  <a:lnTo>
                    <a:pt x="1" y="8"/>
                  </a:lnTo>
                  <a:lnTo>
                    <a:pt x="1" y="9"/>
                  </a:lnTo>
                  <a:lnTo>
                    <a:pt x="1" y="10"/>
                  </a:lnTo>
                  <a:lnTo>
                    <a:pt x="2" y="11"/>
                  </a:lnTo>
                  <a:lnTo>
                    <a:pt x="2" y="12"/>
                  </a:lnTo>
                  <a:lnTo>
                    <a:pt x="3" y="13"/>
                  </a:lnTo>
                  <a:lnTo>
                    <a:pt x="3" y="14"/>
                  </a:lnTo>
                  <a:lnTo>
                    <a:pt x="4" y="14"/>
                  </a:lnTo>
                  <a:lnTo>
                    <a:pt x="4" y="15"/>
                  </a:lnTo>
                  <a:lnTo>
                    <a:pt x="4" y="16"/>
                  </a:lnTo>
                  <a:lnTo>
                    <a:pt x="5" y="16"/>
                  </a:lnTo>
                  <a:lnTo>
                    <a:pt x="5" y="17"/>
                  </a:lnTo>
                  <a:lnTo>
                    <a:pt x="6" y="17"/>
                  </a:lnTo>
                  <a:lnTo>
                    <a:pt x="6" y="18"/>
                  </a:lnTo>
                  <a:lnTo>
                    <a:pt x="7" y="18"/>
                  </a:lnTo>
                  <a:lnTo>
                    <a:pt x="8" y="19"/>
                  </a:lnTo>
                  <a:lnTo>
                    <a:pt x="9" y="20"/>
                  </a:lnTo>
                  <a:lnTo>
                    <a:pt x="10" y="20"/>
                  </a:lnTo>
                  <a:lnTo>
                    <a:pt x="11" y="20"/>
                  </a:lnTo>
                  <a:lnTo>
                    <a:pt x="12" y="20"/>
                  </a:lnTo>
                  <a:lnTo>
                    <a:pt x="13" y="21"/>
                  </a:lnTo>
                  <a:lnTo>
                    <a:pt x="14" y="21"/>
                  </a:lnTo>
                  <a:lnTo>
                    <a:pt x="16" y="21"/>
                  </a:lnTo>
                  <a:lnTo>
                    <a:pt x="17" y="21"/>
                  </a:lnTo>
                  <a:lnTo>
                    <a:pt x="18" y="22"/>
                  </a:lnTo>
                  <a:lnTo>
                    <a:pt x="19" y="22"/>
                  </a:lnTo>
                  <a:lnTo>
                    <a:pt x="20" y="22"/>
                  </a:lnTo>
                  <a:lnTo>
                    <a:pt x="21" y="22"/>
                  </a:lnTo>
                  <a:lnTo>
                    <a:pt x="22" y="22"/>
                  </a:lnTo>
                  <a:lnTo>
                    <a:pt x="22" y="21"/>
                  </a:lnTo>
                  <a:lnTo>
                    <a:pt x="23" y="21"/>
                  </a:lnTo>
                  <a:lnTo>
                    <a:pt x="24" y="21"/>
                  </a:lnTo>
                  <a:lnTo>
                    <a:pt x="25" y="20"/>
                  </a:lnTo>
                  <a:lnTo>
                    <a:pt x="26" y="20"/>
                  </a:lnTo>
                  <a:lnTo>
                    <a:pt x="26" y="19"/>
                  </a:lnTo>
                  <a:lnTo>
                    <a:pt x="27" y="19"/>
                  </a:lnTo>
                  <a:lnTo>
                    <a:pt x="28" y="18"/>
                  </a:lnTo>
                  <a:lnTo>
                    <a:pt x="28" y="17"/>
                  </a:lnTo>
                  <a:lnTo>
                    <a:pt x="29" y="17"/>
                  </a:lnTo>
                  <a:lnTo>
                    <a:pt x="29" y="16"/>
                  </a:lnTo>
                  <a:lnTo>
                    <a:pt x="30" y="15"/>
                  </a:lnTo>
                  <a:lnTo>
                    <a:pt x="30" y="14"/>
                  </a:lnTo>
                  <a:lnTo>
                    <a:pt x="31" y="14"/>
                  </a:lnTo>
                  <a:lnTo>
                    <a:pt x="31" y="13"/>
                  </a:lnTo>
                  <a:lnTo>
                    <a:pt x="31" y="12"/>
                  </a:lnTo>
                  <a:lnTo>
                    <a:pt x="31" y="11"/>
                  </a:lnTo>
                  <a:lnTo>
                    <a:pt x="31" y="10"/>
                  </a:lnTo>
                  <a:lnTo>
                    <a:pt x="31" y="9"/>
                  </a:lnTo>
                  <a:lnTo>
                    <a:pt x="30" y="8"/>
                  </a:lnTo>
                  <a:lnTo>
                    <a:pt x="30" y="7"/>
                  </a:lnTo>
                  <a:lnTo>
                    <a:pt x="29" y="7"/>
                  </a:lnTo>
                  <a:lnTo>
                    <a:pt x="29" y="6"/>
                  </a:lnTo>
                  <a:lnTo>
                    <a:pt x="28" y="6"/>
                  </a:lnTo>
                  <a:lnTo>
                    <a:pt x="28" y="5"/>
                  </a:lnTo>
                  <a:lnTo>
                    <a:pt x="27" y="4"/>
                  </a:lnTo>
                  <a:lnTo>
                    <a:pt x="26" y="3"/>
                  </a:lnTo>
                  <a:lnTo>
                    <a:pt x="24" y="2"/>
                  </a:lnTo>
                  <a:lnTo>
                    <a:pt x="23" y="2"/>
                  </a:lnTo>
                  <a:lnTo>
                    <a:pt x="22" y="1"/>
                  </a:lnTo>
                  <a:lnTo>
                    <a:pt x="21" y="1"/>
                  </a:lnTo>
                  <a:lnTo>
                    <a:pt x="20" y="1"/>
                  </a:lnTo>
                  <a:lnTo>
                    <a:pt x="19" y="0"/>
                  </a:lnTo>
                  <a:lnTo>
                    <a:pt x="18" y="0"/>
                  </a:lnTo>
                  <a:lnTo>
                    <a:pt x="17" y="0"/>
                  </a:lnTo>
                  <a:lnTo>
                    <a:pt x="16" y="0"/>
                  </a:lnTo>
                  <a:lnTo>
                    <a:pt x="14" y="0"/>
                  </a:lnTo>
                  <a:lnTo>
                    <a:pt x="13" y="0"/>
                  </a:lnTo>
                  <a:lnTo>
                    <a:pt x="12" y="0"/>
                  </a:lnTo>
                  <a:lnTo>
                    <a:pt x="11" y="0"/>
                  </a:lnTo>
                  <a:lnTo>
                    <a:pt x="10" y="0"/>
                  </a:lnTo>
                  <a:lnTo>
                    <a:pt x="9" y="0"/>
                  </a:lnTo>
                  <a:lnTo>
                    <a:pt x="8" y="0"/>
                  </a:lnTo>
                </a:path>
              </a:pathLst>
            </a:custGeom>
            <a:solidFill>
              <a:srgbClr val="AAAAA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2" name="Freeform 37"/>
            <p:cNvSpPr>
              <a:spLocks/>
            </p:cNvSpPr>
            <p:nvPr/>
          </p:nvSpPr>
          <p:spPr bwMode="auto">
            <a:xfrm>
              <a:off x="1732" y="1527"/>
              <a:ext cx="27" cy="25"/>
            </a:xfrm>
            <a:custGeom>
              <a:avLst/>
              <a:gdLst>
                <a:gd name="T0" fmla="*/ 6 w 27"/>
                <a:gd name="T1" fmla="*/ 1 h 25"/>
                <a:gd name="T2" fmla="*/ 5 w 27"/>
                <a:gd name="T3" fmla="*/ 2 h 25"/>
                <a:gd name="T4" fmla="*/ 4 w 27"/>
                <a:gd name="T5" fmla="*/ 3 h 25"/>
                <a:gd name="T6" fmla="*/ 4 w 27"/>
                <a:gd name="T7" fmla="*/ 5 h 25"/>
                <a:gd name="T8" fmla="*/ 3 w 27"/>
                <a:gd name="T9" fmla="*/ 6 h 25"/>
                <a:gd name="T10" fmla="*/ 2 w 27"/>
                <a:gd name="T11" fmla="*/ 7 h 25"/>
                <a:gd name="T12" fmla="*/ 2 w 27"/>
                <a:gd name="T13" fmla="*/ 9 h 25"/>
                <a:gd name="T14" fmla="*/ 1 w 27"/>
                <a:gd name="T15" fmla="*/ 11 h 25"/>
                <a:gd name="T16" fmla="*/ 0 w 27"/>
                <a:gd name="T17" fmla="*/ 14 h 25"/>
                <a:gd name="T18" fmla="*/ 1 w 27"/>
                <a:gd name="T19" fmla="*/ 16 h 25"/>
                <a:gd name="T20" fmla="*/ 1 w 27"/>
                <a:gd name="T21" fmla="*/ 18 h 25"/>
                <a:gd name="T22" fmla="*/ 2 w 27"/>
                <a:gd name="T23" fmla="*/ 19 h 25"/>
                <a:gd name="T24" fmla="*/ 3 w 27"/>
                <a:gd name="T25" fmla="*/ 20 h 25"/>
                <a:gd name="T26" fmla="*/ 4 w 27"/>
                <a:gd name="T27" fmla="*/ 21 h 25"/>
                <a:gd name="T28" fmla="*/ 5 w 27"/>
                <a:gd name="T29" fmla="*/ 22 h 25"/>
                <a:gd name="T30" fmla="*/ 7 w 27"/>
                <a:gd name="T31" fmla="*/ 23 h 25"/>
                <a:gd name="T32" fmla="*/ 8 w 27"/>
                <a:gd name="T33" fmla="*/ 24 h 25"/>
                <a:gd name="T34" fmla="*/ 10 w 27"/>
                <a:gd name="T35" fmla="*/ 24 h 25"/>
                <a:gd name="T36" fmla="*/ 12 w 27"/>
                <a:gd name="T37" fmla="*/ 24 h 25"/>
                <a:gd name="T38" fmla="*/ 15 w 27"/>
                <a:gd name="T39" fmla="*/ 24 h 25"/>
                <a:gd name="T40" fmla="*/ 17 w 27"/>
                <a:gd name="T41" fmla="*/ 24 h 25"/>
                <a:gd name="T42" fmla="*/ 19 w 27"/>
                <a:gd name="T43" fmla="*/ 24 h 25"/>
                <a:gd name="T44" fmla="*/ 20 w 27"/>
                <a:gd name="T45" fmla="*/ 23 h 25"/>
                <a:gd name="T46" fmla="*/ 22 w 27"/>
                <a:gd name="T47" fmla="*/ 22 h 25"/>
                <a:gd name="T48" fmla="*/ 23 w 27"/>
                <a:gd name="T49" fmla="*/ 21 h 25"/>
                <a:gd name="T50" fmla="*/ 24 w 27"/>
                <a:gd name="T51" fmla="*/ 20 h 25"/>
                <a:gd name="T52" fmla="*/ 25 w 27"/>
                <a:gd name="T53" fmla="*/ 19 h 25"/>
                <a:gd name="T54" fmla="*/ 25 w 27"/>
                <a:gd name="T55" fmla="*/ 17 h 25"/>
                <a:gd name="T56" fmla="*/ 26 w 27"/>
                <a:gd name="T57" fmla="*/ 16 h 25"/>
                <a:gd name="T58" fmla="*/ 26 w 27"/>
                <a:gd name="T59" fmla="*/ 14 h 25"/>
                <a:gd name="T60" fmla="*/ 26 w 27"/>
                <a:gd name="T61" fmla="*/ 11 h 25"/>
                <a:gd name="T62" fmla="*/ 26 w 27"/>
                <a:gd name="T63" fmla="*/ 9 h 25"/>
                <a:gd name="T64" fmla="*/ 26 w 27"/>
                <a:gd name="T65" fmla="*/ 7 h 25"/>
                <a:gd name="T66" fmla="*/ 24 w 27"/>
                <a:gd name="T67" fmla="*/ 5 h 25"/>
                <a:gd name="T68" fmla="*/ 23 w 27"/>
                <a:gd name="T69" fmla="*/ 4 h 25"/>
                <a:gd name="T70" fmla="*/ 22 w 27"/>
                <a:gd name="T71" fmla="*/ 3 h 25"/>
                <a:gd name="T72" fmla="*/ 20 w 27"/>
                <a:gd name="T73" fmla="*/ 2 h 25"/>
                <a:gd name="T74" fmla="*/ 18 w 27"/>
                <a:gd name="T75" fmla="*/ 1 h 25"/>
                <a:gd name="T76" fmla="*/ 17 w 27"/>
                <a:gd name="T77" fmla="*/ 0 h 25"/>
                <a:gd name="T78" fmla="*/ 15 w 27"/>
                <a:gd name="T79" fmla="*/ 0 h 25"/>
                <a:gd name="T80" fmla="*/ 12 w 27"/>
                <a:gd name="T81" fmla="*/ 0 h 25"/>
                <a:gd name="T82" fmla="*/ 10 w 27"/>
                <a:gd name="T83" fmla="*/ 0 h 25"/>
                <a:gd name="T84" fmla="*/ 8 w 27"/>
                <a:gd name="T85" fmla="*/ 0 h 2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7" h="25">
                  <a:moveTo>
                    <a:pt x="7" y="1"/>
                  </a:moveTo>
                  <a:lnTo>
                    <a:pt x="6" y="1"/>
                  </a:lnTo>
                  <a:lnTo>
                    <a:pt x="5" y="1"/>
                  </a:lnTo>
                  <a:lnTo>
                    <a:pt x="5" y="2"/>
                  </a:lnTo>
                  <a:lnTo>
                    <a:pt x="4" y="2"/>
                  </a:lnTo>
                  <a:lnTo>
                    <a:pt x="4" y="3"/>
                  </a:lnTo>
                  <a:lnTo>
                    <a:pt x="4" y="4"/>
                  </a:lnTo>
                  <a:lnTo>
                    <a:pt x="4" y="5"/>
                  </a:lnTo>
                  <a:lnTo>
                    <a:pt x="3" y="5"/>
                  </a:lnTo>
                  <a:lnTo>
                    <a:pt x="3" y="6"/>
                  </a:lnTo>
                  <a:lnTo>
                    <a:pt x="3" y="7"/>
                  </a:lnTo>
                  <a:lnTo>
                    <a:pt x="2" y="7"/>
                  </a:lnTo>
                  <a:lnTo>
                    <a:pt x="2" y="8"/>
                  </a:lnTo>
                  <a:lnTo>
                    <a:pt x="2" y="9"/>
                  </a:lnTo>
                  <a:lnTo>
                    <a:pt x="1" y="10"/>
                  </a:lnTo>
                  <a:lnTo>
                    <a:pt x="1" y="11"/>
                  </a:lnTo>
                  <a:lnTo>
                    <a:pt x="1" y="13"/>
                  </a:lnTo>
                  <a:lnTo>
                    <a:pt x="0" y="14"/>
                  </a:lnTo>
                  <a:lnTo>
                    <a:pt x="0" y="15"/>
                  </a:lnTo>
                  <a:lnTo>
                    <a:pt x="1" y="16"/>
                  </a:lnTo>
                  <a:lnTo>
                    <a:pt x="1" y="17"/>
                  </a:lnTo>
                  <a:lnTo>
                    <a:pt x="1" y="18"/>
                  </a:lnTo>
                  <a:lnTo>
                    <a:pt x="2" y="18"/>
                  </a:lnTo>
                  <a:lnTo>
                    <a:pt x="2" y="19"/>
                  </a:lnTo>
                  <a:lnTo>
                    <a:pt x="2" y="20"/>
                  </a:lnTo>
                  <a:lnTo>
                    <a:pt x="3" y="20"/>
                  </a:lnTo>
                  <a:lnTo>
                    <a:pt x="3" y="21"/>
                  </a:lnTo>
                  <a:lnTo>
                    <a:pt x="4" y="21"/>
                  </a:lnTo>
                  <a:lnTo>
                    <a:pt x="4" y="22"/>
                  </a:lnTo>
                  <a:lnTo>
                    <a:pt x="5" y="22"/>
                  </a:lnTo>
                  <a:lnTo>
                    <a:pt x="6" y="23"/>
                  </a:lnTo>
                  <a:lnTo>
                    <a:pt x="7" y="23"/>
                  </a:lnTo>
                  <a:lnTo>
                    <a:pt x="8" y="23"/>
                  </a:lnTo>
                  <a:lnTo>
                    <a:pt x="8" y="24"/>
                  </a:lnTo>
                  <a:lnTo>
                    <a:pt x="9" y="24"/>
                  </a:lnTo>
                  <a:lnTo>
                    <a:pt x="10" y="24"/>
                  </a:lnTo>
                  <a:lnTo>
                    <a:pt x="11" y="24"/>
                  </a:lnTo>
                  <a:lnTo>
                    <a:pt x="12" y="24"/>
                  </a:lnTo>
                  <a:lnTo>
                    <a:pt x="14" y="24"/>
                  </a:lnTo>
                  <a:lnTo>
                    <a:pt x="15" y="24"/>
                  </a:lnTo>
                  <a:lnTo>
                    <a:pt x="16" y="24"/>
                  </a:lnTo>
                  <a:lnTo>
                    <a:pt x="17" y="24"/>
                  </a:lnTo>
                  <a:lnTo>
                    <a:pt x="18" y="24"/>
                  </a:lnTo>
                  <a:lnTo>
                    <a:pt x="19" y="24"/>
                  </a:lnTo>
                  <a:lnTo>
                    <a:pt x="20" y="24"/>
                  </a:lnTo>
                  <a:lnTo>
                    <a:pt x="20" y="23"/>
                  </a:lnTo>
                  <a:lnTo>
                    <a:pt x="21" y="23"/>
                  </a:lnTo>
                  <a:lnTo>
                    <a:pt x="22" y="22"/>
                  </a:lnTo>
                  <a:lnTo>
                    <a:pt x="23" y="22"/>
                  </a:lnTo>
                  <a:lnTo>
                    <a:pt x="23" y="21"/>
                  </a:lnTo>
                  <a:lnTo>
                    <a:pt x="24" y="21"/>
                  </a:lnTo>
                  <a:lnTo>
                    <a:pt x="24" y="20"/>
                  </a:lnTo>
                  <a:lnTo>
                    <a:pt x="25" y="20"/>
                  </a:lnTo>
                  <a:lnTo>
                    <a:pt x="25" y="19"/>
                  </a:lnTo>
                  <a:lnTo>
                    <a:pt x="25" y="18"/>
                  </a:lnTo>
                  <a:lnTo>
                    <a:pt x="25" y="17"/>
                  </a:lnTo>
                  <a:lnTo>
                    <a:pt x="26" y="17"/>
                  </a:lnTo>
                  <a:lnTo>
                    <a:pt x="26" y="16"/>
                  </a:lnTo>
                  <a:lnTo>
                    <a:pt x="26" y="15"/>
                  </a:lnTo>
                  <a:lnTo>
                    <a:pt x="26" y="14"/>
                  </a:lnTo>
                  <a:lnTo>
                    <a:pt x="26" y="13"/>
                  </a:lnTo>
                  <a:lnTo>
                    <a:pt x="26" y="11"/>
                  </a:lnTo>
                  <a:lnTo>
                    <a:pt x="26" y="10"/>
                  </a:lnTo>
                  <a:lnTo>
                    <a:pt x="26" y="9"/>
                  </a:lnTo>
                  <a:lnTo>
                    <a:pt x="26" y="8"/>
                  </a:lnTo>
                  <a:lnTo>
                    <a:pt x="26" y="7"/>
                  </a:lnTo>
                  <a:lnTo>
                    <a:pt x="25" y="6"/>
                  </a:lnTo>
                  <a:lnTo>
                    <a:pt x="24" y="5"/>
                  </a:lnTo>
                  <a:lnTo>
                    <a:pt x="23" y="5"/>
                  </a:lnTo>
                  <a:lnTo>
                    <a:pt x="23" y="4"/>
                  </a:lnTo>
                  <a:lnTo>
                    <a:pt x="22" y="4"/>
                  </a:lnTo>
                  <a:lnTo>
                    <a:pt x="22" y="3"/>
                  </a:lnTo>
                  <a:lnTo>
                    <a:pt x="21" y="3"/>
                  </a:lnTo>
                  <a:lnTo>
                    <a:pt x="20" y="2"/>
                  </a:lnTo>
                  <a:lnTo>
                    <a:pt x="19" y="1"/>
                  </a:lnTo>
                  <a:lnTo>
                    <a:pt x="18" y="1"/>
                  </a:lnTo>
                  <a:lnTo>
                    <a:pt x="17" y="1"/>
                  </a:lnTo>
                  <a:lnTo>
                    <a:pt x="17" y="0"/>
                  </a:lnTo>
                  <a:lnTo>
                    <a:pt x="16" y="0"/>
                  </a:lnTo>
                  <a:lnTo>
                    <a:pt x="15" y="0"/>
                  </a:lnTo>
                  <a:lnTo>
                    <a:pt x="14" y="0"/>
                  </a:lnTo>
                  <a:lnTo>
                    <a:pt x="12" y="0"/>
                  </a:lnTo>
                  <a:lnTo>
                    <a:pt x="11" y="0"/>
                  </a:lnTo>
                  <a:lnTo>
                    <a:pt x="10" y="0"/>
                  </a:lnTo>
                  <a:lnTo>
                    <a:pt x="9" y="0"/>
                  </a:lnTo>
                  <a:lnTo>
                    <a:pt x="8" y="0"/>
                  </a:lnTo>
                  <a:lnTo>
                    <a:pt x="7" y="1"/>
                  </a:lnTo>
                </a:path>
              </a:pathLst>
            </a:custGeom>
            <a:solidFill>
              <a:srgbClr val="AAAAA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3" name="Freeform 38"/>
            <p:cNvSpPr>
              <a:spLocks/>
            </p:cNvSpPr>
            <p:nvPr/>
          </p:nvSpPr>
          <p:spPr bwMode="auto">
            <a:xfrm>
              <a:off x="1646" y="1619"/>
              <a:ext cx="31" cy="16"/>
            </a:xfrm>
            <a:custGeom>
              <a:avLst/>
              <a:gdLst>
                <a:gd name="T0" fmla="*/ 7 w 31"/>
                <a:gd name="T1" fmla="*/ 0 h 16"/>
                <a:gd name="T2" fmla="*/ 5 w 31"/>
                <a:gd name="T3" fmla="*/ 0 h 16"/>
                <a:gd name="T4" fmla="*/ 3 w 31"/>
                <a:gd name="T5" fmla="*/ 1 h 16"/>
                <a:gd name="T6" fmla="*/ 2 w 31"/>
                <a:gd name="T7" fmla="*/ 2 h 16"/>
                <a:gd name="T8" fmla="*/ 1 w 31"/>
                <a:gd name="T9" fmla="*/ 3 h 16"/>
                <a:gd name="T10" fmla="*/ 0 w 31"/>
                <a:gd name="T11" fmla="*/ 4 h 16"/>
                <a:gd name="T12" fmla="*/ 0 w 31"/>
                <a:gd name="T13" fmla="*/ 6 h 16"/>
                <a:gd name="T14" fmla="*/ 1 w 31"/>
                <a:gd name="T15" fmla="*/ 8 h 16"/>
                <a:gd name="T16" fmla="*/ 3 w 31"/>
                <a:gd name="T17" fmla="*/ 9 h 16"/>
                <a:gd name="T18" fmla="*/ 4 w 31"/>
                <a:gd name="T19" fmla="*/ 10 h 16"/>
                <a:gd name="T20" fmla="*/ 6 w 31"/>
                <a:gd name="T21" fmla="*/ 12 h 16"/>
                <a:gd name="T22" fmla="*/ 8 w 31"/>
                <a:gd name="T23" fmla="*/ 12 h 16"/>
                <a:gd name="T24" fmla="*/ 9 w 31"/>
                <a:gd name="T25" fmla="*/ 13 h 16"/>
                <a:gd name="T26" fmla="*/ 11 w 31"/>
                <a:gd name="T27" fmla="*/ 14 h 16"/>
                <a:gd name="T28" fmla="*/ 13 w 31"/>
                <a:gd name="T29" fmla="*/ 14 h 16"/>
                <a:gd name="T30" fmla="*/ 15 w 31"/>
                <a:gd name="T31" fmla="*/ 15 h 16"/>
                <a:gd name="T32" fmla="*/ 17 w 31"/>
                <a:gd name="T33" fmla="*/ 15 h 16"/>
                <a:gd name="T34" fmla="*/ 21 w 31"/>
                <a:gd name="T35" fmla="*/ 15 h 16"/>
                <a:gd name="T36" fmla="*/ 23 w 31"/>
                <a:gd name="T37" fmla="*/ 15 h 16"/>
                <a:gd name="T38" fmla="*/ 25 w 31"/>
                <a:gd name="T39" fmla="*/ 14 h 16"/>
                <a:gd name="T40" fmla="*/ 27 w 31"/>
                <a:gd name="T41" fmla="*/ 14 h 16"/>
                <a:gd name="T42" fmla="*/ 28 w 31"/>
                <a:gd name="T43" fmla="*/ 12 h 16"/>
                <a:gd name="T44" fmla="*/ 29 w 31"/>
                <a:gd name="T45" fmla="*/ 11 h 16"/>
                <a:gd name="T46" fmla="*/ 30 w 31"/>
                <a:gd name="T47" fmla="*/ 10 h 16"/>
                <a:gd name="T48" fmla="*/ 30 w 31"/>
                <a:gd name="T49" fmla="*/ 8 h 16"/>
                <a:gd name="T50" fmla="*/ 29 w 31"/>
                <a:gd name="T51" fmla="*/ 7 h 16"/>
                <a:gd name="T52" fmla="*/ 28 w 31"/>
                <a:gd name="T53" fmla="*/ 8 h 16"/>
                <a:gd name="T54" fmla="*/ 28 w 31"/>
                <a:gd name="T55" fmla="*/ 7 h 16"/>
                <a:gd name="T56" fmla="*/ 27 w 31"/>
                <a:gd name="T57" fmla="*/ 5 h 16"/>
                <a:gd name="T58" fmla="*/ 25 w 31"/>
                <a:gd name="T59" fmla="*/ 3 h 16"/>
                <a:gd name="T60" fmla="*/ 24 w 31"/>
                <a:gd name="T61" fmla="*/ 2 h 16"/>
                <a:gd name="T62" fmla="*/ 22 w 31"/>
                <a:gd name="T63" fmla="*/ 2 h 16"/>
                <a:gd name="T64" fmla="*/ 20 w 31"/>
                <a:gd name="T65" fmla="*/ 1 h 16"/>
                <a:gd name="T66" fmla="*/ 19 w 31"/>
                <a:gd name="T67" fmla="*/ 0 h 16"/>
                <a:gd name="T68" fmla="*/ 17 w 31"/>
                <a:gd name="T69" fmla="*/ 0 h 16"/>
                <a:gd name="T70" fmla="*/ 15 w 31"/>
                <a:gd name="T71" fmla="*/ 0 h 16"/>
                <a:gd name="T72" fmla="*/ 13 w 31"/>
                <a:gd name="T73" fmla="*/ 0 h 16"/>
                <a:gd name="T74" fmla="*/ 11 w 31"/>
                <a:gd name="T75" fmla="*/ 0 h 16"/>
                <a:gd name="T76" fmla="*/ 9 w 31"/>
                <a:gd name="T77" fmla="*/ 0 h 1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1" h="16">
                  <a:moveTo>
                    <a:pt x="8" y="0"/>
                  </a:moveTo>
                  <a:lnTo>
                    <a:pt x="7" y="0"/>
                  </a:lnTo>
                  <a:lnTo>
                    <a:pt x="6" y="0"/>
                  </a:lnTo>
                  <a:lnTo>
                    <a:pt x="5" y="0"/>
                  </a:lnTo>
                  <a:lnTo>
                    <a:pt x="4" y="1"/>
                  </a:lnTo>
                  <a:lnTo>
                    <a:pt x="3" y="1"/>
                  </a:lnTo>
                  <a:lnTo>
                    <a:pt x="2" y="1"/>
                  </a:lnTo>
                  <a:lnTo>
                    <a:pt x="2" y="2"/>
                  </a:lnTo>
                  <a:lnTo>
                    <a:pt x="1" y="2"/>
                  </a:lnTo>
                  <a:lnTo>
                    <a:pt x="1" y="3"/>
                  </a:lnTo>
                  <a:lnTo>
                    <a:pt x="0" y="3"/>
                  </a:lnTo>
                  <a:lnTo>
                    <a:pt x="0" y="4"/>
                  </a:lnTo>
                  <a:lnTo>
                    <a:pt x="0" y="5"/>
                  </a:lnTo>
                  <a:lnTo>
                    <a:pt x="0" y="6"/>
                  </a:lnTo>
                  <a:lnTo>
                    <a:pt x="0" y="7"/>
                  </a:lnTo>
                  <a:lnTo>
                    <a:pt x="1" y="8"/>
                  </a:lnTo>
                  <a:lnTo>
                    <a:pt x="2" y="9"/>
                  </a:lnTo>
                  <a:lnTo>
                    <a:pt x="3" y="9"/>
                  </a:lnTo>
                  <a:lnTo>
                    <a:pt x="3" y="10"/>
                  </a:lnTo>
                  <a:lnTo>
                    <a:pt x="4" y="10"/>
                  </a:lnTo>
                  <a:lnTo>
                    <a:pt x="5" y="11"/>
                  </a:lnTo>
                  <a:lnTo>
                    <a:pt x="6" y="12"/>
                  </a:lnTo>
                  <a:lnTo>
                    <a:pt x="7" y="12"/>
                  </a:lnTo>
                  <a:lnTo>
                    <a:pt x="8" y="12"/>
                  </a:lnTo>
                  <a:lnTo>
                    <a:pt x="8" y="13"/>
                  </a:lnTo>
                  <a:lnTo>
                    <a:pt x="9" y="13"/>
                  </a:lnTo>
                  <a:lnTo>
                    <a:pt x="10" y="14"/>
                  </a:lnTo>
                  <a:lnTo>
                    <a:pt x="11" y="14"/>
                  </a:lnTo>
                  <a:lnTo>
                    <a:pt x="12" y="14"/>
                  </a:lnTo>
                  <a:lnTo>
                    <a:pt x="13" y="14"/>
                  </a:lnTo>
                  <a:lnTo>
                    <a:pt x="14" y="15"/>
                  </a:lnTo>
                  <a:lnTo>
                    <a:pt x="15" y="15"/>
                  </a:lnTo>
                  <a:lnTo>
                    <a:pt x="16" y="15"/>
                  </a:lnTo>
                  <a:lnTo>
                    <a:pt x="17" y="15"/>
                  </a:lnTo>
                  <a:lnTo>
                    <a:pt x="19" y="15"/>
                  </a:lnTo>
                  <a:lnTo>
                    <a:pt x="21" y="15"/>
                  </a:lnTo>
                  <a:lnTo>
                    <a:pt x="22" y="15"/>
                  </a:lnTo>
                  <a:lnTo>
                    <a:pt x="23" y="15"/>
                  </a:lnTo>
                  <a:lnTo>
                    <a:pt x="24" y="14"/>
                  </a:lnTo>
                  <a:lnTo>
                    <a:pt x="25" y="14"/>
                  </a:lnTo>
                  <a:lnTo>
                    <a:pt x="26" y="14"/>
                  </a:lnTo>
                  <a:lnTo>
                    <a:pt x="27" y="14"/>
                  </a:lnTo>
                  <a:lnTo>
                    <a:pt x="28" y="13"/>
                  </a:lnTo>
                  <a:lnTo>
                    <a:pt x="28" y="12"/>
                  </a:lnTo>
                  <a:lnTo>
                    <a:pt x="29" y="12"/>
                  </a:lnTo>
                  <a:lnTo>
                    <a:pt x="29" y="11"/>
                  </a:lnTo>
                  <a:lnTo>
                    <a:pt x="29" y="10"/>
                  </a:lnTo>
                  <a:lnTo>
                    <a:pt x="30" y="10"/>
                  </a:lnTo>
                  <a:lnTo>
                    <a:pt x="30" y="9"/>
                  </a:lnTo>
                  <a:lnTo>
                    <a:pt x="30" y="8"/>
                  </a:lnTo>
                  <a:lnTo>
                    <a:pt x="29" y="8"/>
                  </a:lnTo>
                  <a:lnTo>
                    <a:pt x="29" y="7"/>
                  </a:lnTo>
                  <a:lnTo>
                    <a:pt x="29" y="8"/>
                  </a:lnTo>
                  <a:lnTo>
                    <a:pt x="28" y="8"/>
                  </a:lnTo>
                  <a:lnTo>
                    <a:pt x="27" y="7"/>
                  </a:lnTo>
                  <a:lnTo>
                    <a:pt x="28" y="7"/>
                  </a:lnTo>
                  <a:lnTo>
                    <a:pt x="28" y="6"/>
                  </a:lnTo>
                  <a:lnTo>
                    <a:pt x="27" y="5"/>
                  </a:lnTo>
                  <a:lnTo>
                    <a:pt x="26" y="4"/>
                  </a:lnTo>
                  <a:lnTo>
                    <a:pt x="25" y="3"/>
                  </a:lnTo>
                  <a:lnTo>
                    <a:pt x="24" y="3"/>
                  </a:lnTo>
                  <a:lnTo>
                    <a:pt x="24" y="2"/>
                  </a:lnTo>
                  <a:lnTo>
                    <a:pt x="23" y="2"/>
                  </a:lnTo>
                  <a:lnTo>
                    <a:pt x="22" y="2"/>
                  </a:lnTo>
                  <a:lnTo>
                    <a:pt x="21" y="1"/>
                  </a:lnTo>
                  <a:lnTo>
                    <a:pt x="20" y="1"/>
                  </a:lnTo>
                  <a:lnTo>
                    <a:pt x="19" y="1"/>
                  </a:lnTo>
                  <a:lnTo>
                    <a:pt x="19" y="0"/>
                  </a:lnTo>
                  <a:lnTo>
                    <a:pt x="18" y="0"/>
                  </a:lnTo>
                  <a:lnTo>
                    <a:pt x="17" y="0"/>
                  </a:lnTo>
                  <a:lnTo>
                    <a:pt x="16" y="0"/>
                  </a:lnTo>
                  <a:lnTo>
                    <a:pt x="15" y="0"/>
                  </a:lnTo>
                  <a:lnTo>
                    <a:pt x="14" y="0"/>
                  </a:lnTo>
                  <a:lnTo>
                    <a:pt x="13" y="0"/>
                  </a:lnTo>
                  <a:lnTo>
                    <a:pt x="12" y="0"/>
                  </a:lnTo>
                  <a:lnTo>
                    <a:pt x="11" y="0"/>
                  </a:lnTo>
                  <a:lnTo>
                    <a:pt x="10" y="0"/>
                  </a:lnTo>
                  <a:lnTo>
                    <a:pt x="9" y="0"/>
                  </a:lnTo>
                  <a:lnTo>
                    <a:pt x="8" y="0"/>
                  </a:lnTo>
                </a:path>
              </a:pathLst>
            </a:custGeom>
            <a:solidFill>
              <a:srgbClr val="AAAAA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4" name="Freeform 39"/>
            <p:cNvSpPr>
              <a:spLocks/>
            </p:cNvSpPr>
            <p:nvPr/>
          </p:nvSpPr>
          <p:spPr bwMode="auto">
            <a:xfrm>
              <a:off x="1648" y="1590"/>
              <a:ext cx="28" cy="21"/>
            </a:xfrm>
            <a:custGeom>
              <a:avLst/>
              <a:gdLst>
                <a:gd name="T0" fmla="*/ 2 w 28"/>
                <a:gd name="T1" fmla="*/ 6 h 21"/>
                <a:gd name="T2" fmla="*/ 1 w 28"/>
                <a:gd name="T3" fmla="*/ 7 h 21"/>
                <a:gd name="T4" fmla="*/ 0 w 28"/>
                <a:gd name="T5" fmla="*/ 8 h 21"/>
                <a:gd name="T6" fmla="*/ 0 w 28"/>
                <a:gd name="T7" fmla="*/ 10 h 21"/>
                <a:gd name="T8" fmla="*/ 0 w 28"/>
                <a:gd name="T9" fmla="*/ 12 h 21"/>
                <a:gd name="T10" fmla="*/ 1 w 28"/>
                <a:gd name="T11" fmla="*/ 13 h 21"/>
                <a:gd name="T12" fmla="*/ 2 w 28"/>
                <a:gd name="T13" fmla="*/ 14 h 21"/>
                <a:gd name="T14" fmla="*/ 3 w 28"/>
                <a:gd name="T15" fmla="*/ 16 h 21"/>
                <a:gd name="T16" fmla="*/ 4 w 28"/>
                <a:gd name="T17" fmla="*/ 17 h 21"/>
                <a:gd name="T18" fmla="*/ 6 w 28"/>
                <a:gd name="T19" fmla="*/ 18 h 21"/>
                <a:gd name="T20" fmla="*/ 7 w 28"/>
                <a:gd name="T21" fmla="*/ 19 h 21"/>
                <a:gd name="T22" fmla="*/ 9 w 28"/>
                <a:gd name="T23" fmla="*/ 19 h 21"/>
                <a:gd name="T24" fmla="*/ 11 w 28"/>
                <a:gd name="T25" fmla="*/ 20 h 21"/>
                <a:gd name="T26" fmla="*/ 13 w 28"/>
                <a:gd name="T27" fmla="*/ 20 h 21"/>
                <a:gd name="T28" fmla="*/ 15 w 28"/>
                <a:gd name="T29" fmla="*/ 20 h 21"/>
                <a:gd name="T30" fmla="*/ 17 w 28"/>
                <a:gd name="T31" fmla="*/ 20 h 21"/>
                <a:gd name="T32" fmla="*/ 18 w 28"/>
                <a:gd name="T33" fmla="*/ 19 h 21"/>
                <a:gd name="T34" fmla="*/ 20 w 28"/>
                <a:gd name="T35" fmla="*/ 19 h 21"/>
                <a:gd name="T36" fmla="*/ 22 w 28"/>
                <a:gd name="T37" fmla="*/ 18 h 21"/>
                <a:gd name="T38" fmla="*/ 23 w 28"/>
                <a:gd name="T39" fmla="*/ 17 h 21"/>
                <a:gd name="T40" fmla="*/ 24 w 28"/>
                <a:gd name="T41" fmla="*/ 16 h 21"/>
                <a:gd name="T42" fmla="*/ 25 w 28"/>
                <a:gd name="T43" fmla="*/ 14 h 21"/>
                <a:gd name="T44" fmla="*/ 26 w 28"/>
                <a:gd name="T45" fmla="*/ 13 h 21"/>
                <a:gd name="T46" fmla="*/ 26 w 28"/>
                <a:gd name="T47" fmla="*/ 11 h 21"/>
                <a:gd name="T48" fmla="*/ 27 w 28"/>
                <a:gd name="T49" fmla="*/ 10 h 21"/>
                <a:gd name="T50" fmla="*/ 27 w 28"/>
                <a:gd name="T51" fmla="*/ 8 h 21"/>
                <a:gd name="T52" fmla="*/ 27 w 28"/>
                <a:gd name="T53" fmla="*/ 6 h 21"/>
                <a:gd name="T54" fmla="*/ 26 w 28"/>
                <a:gd name="T55" fmla="*/ 4 h 21"/>
                <a:gd name="T56" fmla="*/ 26 w 28"/>
                <a:gd name="T57" fmla="*/ 2 h 21"/>
                <a:gd name="T58" fmla="*/ 24 w 28"/>
                <a:gd name="T59" fmla="*/ 1 h 21"/>
                <a:gd name="T60" fmla="*/ 22 w 28"/>
                <a:gd name="T61" fmla="*/ 0 h 21"/>
                <a:gd name="T62" fmla="*/ 20 w 28"/>
                <a:gd name="T63" fmla="*/ 0 h 21"/>
                <a:gd name="T64" fmla="*/ 18 w 28"/>
                <a:gd name="T65" fmla="*/ 0 h 21"/>
                <a:gd name="T66" fmla="*/ 16 w 28"/>
                <a:gd name="T67" fmla="*/ 0 h 21"/>
                <a:gd name="T68" fmla="*/ 14 w 28"/>
                <a:gd name="T69" fmla="*/ 1 h 21"/>
                <a:gd name="T70" fmla="*/ 12 w 28"/>
                <a:gd name="T71" fmla="*/ 1 h 21"/>
                <a:gd name="T72" fmla="*/ 11 w 28"/>
                <a:gd name="T73" fmla="*/ 2 h 21"/>
                <a:gd name="T74" fmla="*/ 9 w 28"/>
                <a:gd name="T75" fmla="*/ 3 h 21"/>
                <a:gd name="T76" fmla="*/ 7 w 28"/>
                <a:gd name="T77" fmla="*/ 4 h 21"/>
                <a:gd name="T78" fmla="*/ 5 w 28"/>
                <a:gd name="T79" fmla="*/ 5 h 21"/>
                <a:gd name="T80" fmla="*/ 3 w 28"/>
                <a:gd name="T81" fmla="*/ 6 h 2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8" h="21">
                  <a:moveTo>
                    <a:pt x="3" y="6"/>
                  </a:moveTo>
                  <a:lnTo>
                    <a:pt x="2" y="6"/>
                  </a:lnTo>
                  <a:lnTo>
                    <a:pt x="2" y="7"/>
                  </a:lnTo>
                  <a:lnTo>
                    <a:pt x="1" y="7"/>
                  </a:lnTo>
                  <a:lnTo>
                    <a:pt x="0" y="7"/>
                  </a:lnTo>
                  <a:lnTo>
                    <a:pt x="0" y="8"/>
                  </a:lnTo>
                  <a:lnTo>
                    <a:pt x="0" y="9"/>
                  </a:lnTo>
                  <a:lnTo>
                    <a:pt x="0" y="10"/>
                  </a:lnTo>
                  <a:lnTo>
                    <a:pt x="0" y="11"/>
                  </a:lnTo>
                  <a:lnTo>
                    <a:pt x="0" y="12"/>
                  </a:lnTo>
                  <a:lnTo>
                    <a:pt x="0" y="13"/>
                  </a:lnTo>
                  <a:lnTo>
                    <a:pt x="1" y="13"/>
                  </a:lnTo>
                  <a:lnTo>
                    <a:pt x="1" y="14"/>
                  </a:lnTo>
                  <a:lnTo>
                    <a:pt x="2" y="14"/>
                  </a:lnTo>
                  <a:lnTo>
                    <a:pt x="2" y="15"/>
                  </a:lnTo>
                  <a:lnTo>
                    <a:pt x="3" y="16"/>
                  </a:lnTo>
                  <a:lnTo>
                    <a:pt x="4" y="16"/>
                  </a:lnTo>
                  <a:lnTo>
                    <a:pt x="4" y="17"/>
                  </a:lnTo>
                  <a:lnTo>
                    <a:pt x="5" y="17"/>
                  </a:lnTo>
                  <a:lnTo>
                    <a:pt x="6" y="18"/>
                  </a:lnTo>
                  <a:lnTo>
                    <a:pt x="7" y="18"/>
                  </a:lnTo>
                  <a:lnTo>
                    <a:pt x="7" y="19"/>
                  </a:lnTo>
                  <a:lnTo>
                    <a:pt x="8" y="19"/>
                  </a:lnTo>
                  <a:lnTo>
                    <a:pt x="9" y="19"/>
                  </a:lnTo>
                  <a:lnTo>
                    <a:pt x="10" y="20"/>
                  </a:lnTo>
                  <a:lnTo>
                    <a:pt x="11" y="20"/>
                  </a:lnTo>
                  <a:lnTo>
                    <a:pt x="12" y="20"/>
                  </a:lnTo>
                  <a:lnTo>
                    <a:pt x="13" y="20"/>
                  </a:lnTo>
                  <a:lnTo>
                    <a:pt x="14" y="20"/>
                  </a:lnTo>
                  <a:lnTo>
                    <a:pt x="15" y="20"/>
                  </a:lnTo>
                  <a:lnTo>
                    <a:pt x="16" y="20"/>
                  </a:lnTo>
                  <a:lnTo>
                    <a:pt x="17" y="20"/>
                  </a:lnTo>
                  <a:lnTo>
                    <a:pt x="18" y="20"/>
                  </a:lnTo>
                  <a:lnTo>
                    <a:pt x="18" y="19"/>
                  </a:lnTo>
                  <a:lnTo>
                    <a:pt x="19" y="19"/>
                  </a:lnTo>
                  <a:lnTo>
                    <a:pt x="20" y="19"/>
                  </a:lnTo>
                  <a:lnTo>
                    <a:pt x="21" y="18"/>
                  </a:lnTo>
                  <a:lnTo>
                    <a:pt x="22" y="18"/>
                  </a:lnTo>
                  <a:lnTo>
                    <a:pt x="22" y="17"/>
                  </a:lnTo>
                  <a:lnTo>
                    <a:pt x="23" y="17"/>
                  </a:lnTo>
                  <a:lnTo>
                    <a:pt x="23" y="16"/>
                  </a:lnTo>
                  <a:lnTo>
                    <a:pt x="24" y="16"/>
                  </a:lnTo>
                  <a:lnTo>
                    <a:pt x="24" y="15"/>
                  </a:lnTo>
                  <a:lnTo>
                    <a:pt x="25" y="14"/>
                  </a:lnTo>
                  <a:lnTo>
                    <a:pt x="26" y="14"/>
                  </a:lnTo>
                  <a:lnTo>
                    <a:pt x="26" y="13"/>
                  </a:lnTo>
                  <a:lnTo>
                    <a:pt x="26" y="12"/>
                  </a:lnTo>
                  <a:lnTo>
                    <a:pt x="26" y="11"/>
                  </a:lnTo>
                  <a:lnTo>
                    <a:pt x="27" y="11"/>
                  </a:lnTo>
                  <a:lnTo>
                    <a:pt x="27" y="10"/>
                  </a:lnTo>
                  <a:lnTo>
                    <a:pt x="27" y="9"/>
                  </a:lnTo>
                  <a:lnTo>
                    <a:pt x="27" y="8"/>
                  </a:lnTo>
                  <a:lnTo>
                    <a:pt x="27" y="7"/>
                  </a:lnTo>
                  <a:lnTo>
                    <a:pt x="27" y="6"/>
                  </a:lnTo>
                  <a:lnTo>
                    <a:pt x="26" y="5"/>
                  </a:lnTo>
                  <a:lnTo>
                    <a:pt x="26" y="4"/>
                  </a:lnTo>
                  <a:lnTo>
                    <a:pt x="26" y="3"/>
                  </a:lnTo>
                  <a:lnTo>
                    <a:pt x="26" y="2"/>
                  </a:lnTo>
                  <a:lnTo>
                    <a:pt x="25" y="2"/>
                  </a:lnTo>
                  <a:lnTo>
                    <a:pt x="24" y="1"/>
                  </a:lnTo>
                  <a:lnTo>
                    <a:pt x="23" y="0"/>
                  </a:lnTo>
                  <a:lnTo>
                    <a:pt x="22" y="0"/>
                  </a:lnTo>
                  <a:lnTo>
                    <a:pt x="21" y="0"/>
                  </a:lnTo>
                  <a:lnTo>
                    <a:pt x="20" y="0"/>
                  </a:lnTo>
                  <a:lnTo>
                    <a:pt x="19" y="0"/>
                  </a:lnTo>
                  <a:lnTo>
                    <a:pt x="18" y="0"/>
                  </a:lnTo>
                  <a:lnTo>
                    <a:pt x="17" y="0"/>
                  </a:lnTo>
                  <a:lnTo>
                    <a:pt x="16" y="0"/>
                  </a:lnTo>
                  <a:lnTo>
                    <a:pt x="15" y="0"/>
                  </a:lnTo>
                  <a:lnTo>
                    <a:pt x="14" y="1"/>
                  </a:lnTo>
                  <a:lnTo>
                    <a:pt x="13" y="1"/>
                  </a:lnTo>
                  <a:lnTo>
                    <a:pt x="12" y="1"/>
                  </a:lnTo>
                  <a:lnTo>
                    <a:pt x="12" y="2"/>
                  </a:lnTo>
                  <a:lnTo>
                    <a:pt x="11" y="2"/>
                  </a:lnTo>
                  <a:lnTo>
                    <a:pt x="10" y="2"/>
                  </a:lnTo>
                  <a:lnTo>
                    <a:pt x="9" y="3"/>
                  </a:lnTo>
                  <a:lnTo>
                    <a:pt x="8" y="3"/>
                  </a:lnTo>
                  <a:lnTo>
                    <a:pt x="7" y="4"/>
                  </a:lnTo>
                  <a:lnTo>
                    <a:pt x="6" y="4"/>
                  </a:lnTo>
                  <a:lnTo>
                    <a:pt x="5" y="5"/>
                  </a:lnTo>
                  <a:lnTo>
                    <a:pt x="4" y="5"/>
                  </a:lnTo>
                  <a:lnTo>
                    <a:pt x="3" y="6"/>
                  </a:lnTo>
                </a:path>
              </a:pathLst>
            </a:custGeom>
            <a:solidFill>
              <a:srgbClr val="AAAAA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5" name="Freeform 40"/>
            <p:cNvSpPr>
              <a:spLocks/>
            </p:cNvSpPr>
            <p:nvPr/>
          </p:nvSpPr>
          <p:spPr bwMode="auto">
            <a:xfrm>
              <a:off x="1620" y="1551"/>
              <a:ext cx="41" cy="38"/>
            </a:xfrm>
            <a:custGeom>
              <a:avLst/>
              <a:gdLst>
                <a:gd name="T0" fmla="*/ 38 w 41"/>
                <a:gd name="T1" fmla="*/ 2 h 38"/>
                <a:gd name="T2" fmla="*/ 36 w 41"/>
                <a:gd name="T3" fmla="*/ 1 h 38"/>
                <a:gd name="T4" fmla="*/ 34 w 41"/>
                <a:gd name="T5" fmla="*/ 1 h 38"/>
                <a:gd name="T6" fmla="*/ 32 w 41"/>
                <a:gd name="T7" fmla="*/ 0 h 38"/>
                <a:gd name="T8" fmla="*/ 28 w 41"/>
                <a:gd name="T9" fmla="*/ 0 h 38"/>
                <a:gd name="T10" fmla="*/ 26 w 41"/>
                <a:gd name="T11" fmla="*/ 1 h 38"/>
                <a:gd name="T12" fmla="*/ 23 w 41"/>
                <a:gd name="T13" fmla="*/ 1 h 38"/>
                <a:gd name="T14" fmla="*/ 20 w 41"/>
                <a:gd name="T15" fmla="*/ 2 h 38"/>
                <a:gd name="T16" fmla="*/ 17 w 41"/>
                <a:gd name="T17" fmla="*/ 2 h 38"/>
                <a:gd name="T18" fmla="*/ 14 w 41"/>
                <a:gd name="T19" fmla="*/ 4 h 38"/>
                <a:gd name="T20" fmla="*/ 11 w 41"/>
                <a:gd name="T21" fmla="*/ 5 h 38"/>
                <a:gd name="T22" fmla="*/ 8 w 41"/>
                <a:gd name="T23" fmla="*/ 6 h 38"/>
                <a:gd name="T24" fmla="*/ 6 w 41"/>
                <a:gd name="T25" fmla="*/ 7 h 38"/>
                <a:gd name="T26" fmla="*/ 4 w 41"/>
                <a:gd name="T27" fmla="*/ 10 h 38"/>
                <a:gd name="T28" fmla="*/ 2 w 41"/>
                <a:gd name="T29" fmla="*/ 12 h 38"/>
                <a:gd name="T30" fmla="*/ 1 w 41"/>
                <a:gd name="T31" fmla="*/ 14 h 38"/>
                <a:gd name="T32" fmla="*/ 0 w 41"/>
                <a:gd name="T33" fmla="*/ 16 h 38"/>
                <a:gd name="T34" fmla="*/ 0 w 41"/>
                <a:gd name="T35" fmla="*/ 18 h 38"/>
                <a:gd name="T36" fmla="*/ 0 w 41"/>
                <a:gd name="T37" fmla="*/ 20 h 38"/>
                <a:gd name="T38" fmla="*/ 0 w 41"/>
                <a:gd name="T39" fmla="*/ 22 h 38"/>
                <a:gd name="T40" fmla="*/ 1 w 41"/>
                <a:gd name="T41" fmla="*/ 23 h 38"/>
                <a:gd name="T42" fmla="*/ 2 w 41"/>
                <a:gd name="T43" fmla="*/ 25 h 38"/>
                <a:gd name="T44" fmla="*/ 3 w 41"/>
                <a:gd name="T45" fmla="*/ 27 h 38"/>
                <a:gd name="T46" fmla="*/ 4 w 41"/>
                <a:gd name="T47" fmla="*/ 29 h 38"/>
                <a:gd name="T48" fmla="*/ 6 w 41"/>
                <a:gd name="T49" fmla="*/ 31 h 38"/>
                <a:gd name="T50" fmla="*/ 7 w 41"/>
                <a:gd name="T51" fmla="*/ 32 h 38"/>
                <a:gd name="T52" fmla="*/ 9 w 41"/>
                <a:gd name="T53" fmla="*/ 33 h 38"/>
                <a:gd name="T54" fmla="*/ 12 w 41"/>
                <a:gd name="T55" fmla="*/ 35 h 38"/>
                <a:gd name="T56" fmla="*/ 13 w 41"/>
                <a:gd name="T57" fmla="*/ 36 h 38"/>
                <a:gd name="T58" fmla="*/ 15 w 41"/>
                <a:gd name="T59" fmla="*/ 36 h 38"/>
                <a:gd name="T60" fmla="*/ 16 w 41"/>
                <a:gd name="T61" fmla="*/ 37 h 38"/>
                <a:gd name="T62" fmla="*/ 18 w 41"/>
                <a:gd name="T63" fmla="*/ 37 h 38"/>
                <a:gd name="T64" fmla="*/ 20 w 41"/>
                <a:gd name="T65" fmla="*/ 37 h 38"/>
                <a:gd name="T66" fmla="*/ 22 w 41"/>
                <a:gd name="T67" fmla="*/ 37 h 38"/>
                <a:gd name="T68" fmla="*/ 23 w 41"/>
                <a:gd name="T69" fmla="*/ 36 h 38"/>
                <a:gd name="T70" fmla="*/ 24 w 41"/>
                <a:gd name="T71" fmla="*/ 35 h 38"/>
                <a:gd name="T72" fmla="*/ 25 w 41"/>
                <a:gd name="T73" fmla="*/ 34 h 38"/>
                <a:gd name="T74" fmla="*/ 25 w 41"/>
                <a:gd name="T75" fmla="*/ 32 h 38"/>
                <a:gd name="T76" fmla="*/ 25 w 41"/>
                <a:gd name="T77" fmla="*/ 30 h 38"/>
                <a:gd name="T78" fmla="*/ 27 w 41"/>
                <a:gd name="T79" fmla="*/ 27 h 38"/>
                <a:gd name="T80" fmla="*/ 28 w 41"/>
                <a:gd name="T81" fmla="*/ 25 h 38"/>
                <a:gd name="T82" fmla="*/ 29 w 41"/>
                <a:gd name="T83" fmla="*/ 22 h 38"/>
                <a:gd name="T84" fmla="*/ 31 w 41"/>
                <a:gd name="T85" fmla="*/ 20 h 38"/>
                <a:gd name="T86" fmla="*/ 32 w 41"/>
                <a:gd name="T87" fmla="*/ 18 h 38"/>
                <a:gd name="T88" fmla="*/ 34 w 41"/>
                <a:gd name="T89" fmla="*/ 17 h 38"/>
                <a:gd name="T90" fmla="*/ 35 w 41"/>
                <a:gd name="T91" fmla="*/ 15 h 38"/>
                <a:gd name="T92" fmla="*/ 36 w 41"/>
                <a:gd name="T93" fmla="*/ 13 h 38"/>
                <a:gd name="T94" fmla="*/ 37 w 41"/>
                <a:gd name="T95" fmla="*/ 11 h 38"/>
                <a:gd name="T96" fmla="*/ 38 w 41"/>
                <a:gd name="T97" fmla="*/ 10 h 38"/>
                <a:gd name="T98" fmla="*/ 39 w 41"/>
                <a:gd name="T99" fmla="*/ 7 h 38"/>
                <a:gd name="T100" fmla="*/ 40 w 41"/>
                <a:gd name="T101" fmla="*/ 6 h 38"/>
                <a:gd name="T102" fmla="*/ 40 w 41"/>
                <a:gd name="T103" fmla="*/ 4 h 3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1" h="38">
                  <a:moveTo>
                    <a:pt x="39" y="3"/>
                  </a:moveTo>
                  <a:lnTo>
                    <a:pt x="38" y="2"/>
                  </a:lnTo>
                  <a:lnTo>
                    <a:pt x="37" y="1"/>
                  </a:lnTo>
                  <a:lnTo>
                    <a:pt x="36" y="1"/>
                  </a:lnTo>
                  <a:lnTo>
                    <a:pt x="35" y="1"/>
                  </a:lnTo>
                  <a:lnTo>
                    <a:pt x="34" y="1"/>
                  </a:lnTo>
                  <a:lnTo>
                    <a:pt x="33" y="0"/>
                  </a:lnTo>
                  <a:lnTo>
                    <a:pt x="32" y="0"/>
                  </a:lnTo>
                  <a:lnTo>
                    <a:pt x="31" y="0"/>
                  </a:lnTo>
                  <a:lnTo>
                    <a:pt x="28" y="0"/>
                  </a:lnTo>
                  <a:lnTo>
                    <a:pt x="27" y="0"/>
                  </a:lnTo>
                  <a:lnTo>
                    <a:pt x="26" y="1"/>
                  </a:lnTo>
                  <a:lnTo>
                    <a:pt x="24" y="1"/>
                  </a:lnTo>
                  <a:lnTo>
                    <a:pt x="23" y="1"/>
                  </a:lnTo>
                  <a:lnTo>
                    <a:pt x="21" y="2"/>
                  </a:lnTo>
                  <a:lnTo>
                    <a:pt x="20" y="2"/>
                  </a:lnTo>
                  <a:lnTo>
                    <a:pt x="19" y="2"/>
                  </a:lnTo>
                  <a:lnTo>
                    <a:pt x="17" y="2"/>
                  </a:lnTo>
                  <a:lnTo>
                    <a:pt x="15" y="3"/>
                  </a:lnTo>
                  <a:lnTo>
                    <a:pt x="14" y="4"/>
                  </a:lnTo>
                  <a:lnTo>
                    <a:pt x="13" y="4"/>
                  </a:lnTo>
                  <a:lnTo>
                    <a:pt x="11" y="5"/>
                  </a:lnTo>
                  <a:lnTo>
                    <a:pt x="9" y="5"/>
                  </a:lnTo>
                  <a:lnTo>
                    <a:pt x="8" y="6"/>
                  </a:lnTo>
                  <a:lnTo>
                    <a:pt x="7" y="6"/>
                  </a:lnTo>
                  <a:lnTo>
                    <a:pt x="6" y="7"/>
                  </a:lnTo>
                  <a:lnTo>
                    <a:pt x="4" y="8"/>
                  </a:lnTo>
                  <a:lnTo>
                    <a:pt x="4" y="10"/>
                  </a:lnTo>
                  <a:lnTo>
                    <a:pt x="3" y="11"/>
                  </a:lnTo>
                  <a:lnTo>
                    <a:pt x="2" y="12"/>
                  </a:lnTo>
                  <a:lnTo>
                    <a:pt x="1" y="13"/>
                  </a:lnTo>
                  <a:lnTo>
                    <a:pt x="1" y="14"/>
                  </a:lnTo>
                  <a:lnTo>
                    <a:pt x="0" y="15"/>
                  </a:lnTo>
                  <a:lnTo>
                    <a:pt x="0" y="16"/>
                  </a:lnTo>
                  <a:lnTo>
                    <a:pt x="0" y="17"/>
                  </a:lnTo>
                  <a:lnTo>
                    <a:pt x="0" y="18"/>
                  </a:lnTo>
                  <a:lnTo>
                    <a:pt x="0" y="19"/>
                  </a:lnTo>
                  <a:lnTo>
                    <a:pt x="0" y="20"/>
                  </a:lnTo>
                  <a:lnTo>
                    <a:pt x="0" y="21"/>
                  </a:lnTo>
                  <a:lnTo>
                    <a:pt x="0" y="22"/>
                  </a:lnTo>
                  <a:lnTo>
                    <a:pt x="0" y="23"/>
                  </a:lnTo>
                  <a:lnTo>
                    <a:pt x="1" y="23"/>
                  </a:lnTo>
                  <a:lnTo>
                    <a:pt x="1" y="24"/>
                  </a:lnTo>
                  <a:lnTo>
                    <a:pt x="2" y="25"/>
                  </a:lnTo>
                  <a:lnTo>
                    <a:pt x="3" y="26"/>
                  </a:lnTo>
                  <a:lnTo>
                    <a:pt x="3" y="27"/>
                  </a:lnTo>
                  <a:lnTo>
                    <a:pt x="4" y="27"/>
                  </a:lnTo>
                  <a:lnTo>
                    <a:pt x="4" y="29"/>
                  </a:lnTo>
                  <a:lnTo>
                    <a:pt x="5" y="30"/>
                  </a:lnTo>
                  <a:lnTo>
                    <a:pt x="6" y="31"/>
                  </a:lnTo>
                  <a:lnTo>
                    <a:pt x="6" y="32"/>
                  </a:lnTo>
                  <a:lnTo>
                    <a:pt x="7" y="32"/>
                  </a:lnTo>
                  <a:lnTo>
                    <a:pt x="8" y="32"/>
                  </a:lnTo>
                  <a:lnTo>
                    <a:pt x="9" y="33"/>
                  </a:lnTo>
                  <a:lnTo>
                    <a:pt x="11" y="34"/>
                  </a:lnTo>
                  <a:lnTo>
                    <a:pt x="12" y="35"/>
                  </a:lnTo>
                  <a:lnTo>
                    <a:pt x="13" y="35"/>
                  </a:lnTo>
                  <a:lnTo>
                    <a:pt x="13" y="36"/>
                  </a:lnTo>
                  <a:lnTo>
                    <a:pt x="14" y="36"/>
                  </a:lnTo>
                  <a:lnTo>
                    <a:pt x="15" y="36"/>
                  </a:lnTo>
                  <a:lnTo>
                    <a:pt x="16" y="36"/>
                  </a:lnTo>
                  <a:lnTo>
                    <a:pt x="16" y="37"/>
                  </a:lnTo>
                  <a:lnTo>
                    <a:pt x="17" y="37"/>
                  </a:lnTo>
                  <a:lnTo>
                    <a:pt x="18" y="37"/>
                  </a:lnTo>
                  <a:lnTo>
                    <a:pt x="19" y="37"/>
                  </a:lnTo>
                  <a:lnTo>
                    <a:pt x="20" y="37"/>
                  </a:lnTo>
                  <a:lnTo>
                    <a:pt x="21" y="37"/>
                  </a:lnTo>
                  <a:lnTo>
                    <a:pt x="22" y="37"/>
                  </a:lnTo>
                  <a:lnTo>
                    <a:pt x="22" y="36"/>
                  </a:lnTo>
                  <a:lnTo>
                    <a:pt x="23" y="36"/>
                  </a:lnTo>
                  <a:lnTo>
                    <a:pt x="24" y="36"/>
                  </a:lnTo>
                  <a:lnTo>
                    <a:pt x="24" y="35"/>
                  </a:lnTo>
                  <a:lnTo>
                    <a:pt x="25" y="35"/>
                  </a:lnTo>
                  <a:lnTo>
                    <a:pt x="25" y="34"/>
                  </a:lnTo>
                  <a:lnTo>
                    <a:pt x="25" y="33"/>
                  </a:lnTo>
                  <a:lnTo>
                    <a:pt x="25" y="32"/>
                  </a:lnTo>
                  <a:lnTo>
                    <a:pt x="25" y="31"/>
                  </a:lnTo>
                  <a:lnTo>
                    <a:pt x="25" y="30"/>
                  </a:lnTo>
                  <a:lnTo>
                    <a:pt x="26" y="30"/>
                  </a:lnTo>
                  <a:lnTo>
                    <a:pt x="27" y="27"/>
                  </a:lnTo>
                  <a:lnTo>
                    <a:pt x="27" y="26"/>
                  </a:lnTo>
                  <a:lnTo>
                    <a:pt x="28" y="25"/>
                  </a:lnTo>
                  <a:lnTo>
                    <a:pt x="28" y="23"/>
                  </a:lnTo>
                  <a:lnTo>
                    <a:pt x="29" y="22"/>
                  </a:lnTo>
                  <a:lnTo>
                    <a:pt x="29" y="21"/>
                  </a:lnTo>
                  <a:lnTo>
                    <a:pt x="31" y="20"/>
                  </a:lnTo>
                  <a:lnTo>
                    <a:pt x="32" y="19"/>
                  </a:lnTo>
                  <a:lnTo>
                    <a:pt x="32" y="18"/>
                  </a:lnTo>
                  <a:lnTo>
                    <a:pt x="33" y="17"/>
                  </a:lnTo>
                  <a:lnTo>
                    <a:pt x="34" y="17"/>
                  </a:lnTo>
                  <a:lnTo>
                    <a:pt x="34" y="15"/>
                  </a:lnTo>
                  <a:lnTo>
                    <a:pt x="35" y="15"/>
                  </a:lnTo>
                  <a:lnTo>
                    <a:pt x="36" y="14"/>
                  </a:lnTo>
                  <a:lnTo>
                    <a:pt x="36" y="13"/>
                  </a:lnTo>
                  <a:lnTo>
                    <a:pt x="37" y="12"/>
                  </a:lnTo>
                  <a:lnTo>
                    <a:pt x="37" y="11"/>
                  </a:lnTo>
                  <a:lnTo>
                    <a:pt x="38" y="11"/>
                  </a:lnTo>
                  <a:lnTo>
                    <a:pt x="38" y="10"/>
                  </a:lnTo>
                  <a:lnTo>
                    <a:pt x="39" y="8"/>
                  </a:lnTo>
                  <a:lnTo>
                    <a:pt x="39" y="7"/>
                  </a:lnTo>
                  <a:lnTo>
                    <a:pt x="40" y="7"/>
                  </a:lnTo>
                  <a:lnTo>
                    <a:pt x="40" y="6"/>
                  </a:lnTo>
                  <a:lnTo>
                    <a:pt x="40" y="5"/>
                  </a:lnTo>
                  <a:lnTo>
                    <a:pt x="40" y="4"/>
                  </a:lnTo>
                  <a:lnTo>
                    <a:pt x="39" y="3"/>
                  </a:lnTo>
                </a:path>
              </a:pathLst>
            </a:custGeom>
            <a:solidFill>
              <a:srgbClr val="AAAAA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6" name="Freeform 41"/>
            <p:cNvSpPr>
              <a:spLocks/>
            </p:cNvSpPr>
            <p:nvPr/>
          </p:nvSpPr>
          <p:spPr bwMode="auto">
            <a:xfrm>
              <a:off x="1369" y="1562"/>
              <a:ext cx="31" cy="26"/>
            </a:xfrm>
            <a:custGeom>
              <a:avLst/>
              <a:gdLst>
                <a:gd name="T0" fmla="*/ 2 w 31"/>
                <a:gd name="T1" fmla="*/ 0 h 26"/>
                <a:gd name="T2" fmla="*/ 4 w 31"/>
                <a:gd name="T3" fmla="*/ 0 h 26"/>
                <a:gd name="T4" fmla="*/ 6 w 31"/>
                <a:gd name="T5" fmla="*/ 0 h 26"/>
                <a:gd name="T6" fmla="*/ 5 w 31"/>
                <a:gd name="T7" fmla="*/ 1 h 26"/>
                <a:gd name="T8" fmla="*/ 4 w 31"/>
                <a:gd name="T9" fmla="*/ 2 h 26"/>
                <a:gd name="T10" fmla="*/ 2 w 31"/>
                <a:gd name="T11" fmla="*/ 2 h 26"/>
                <a:gd name="T12" fmla="*/ 1 w 31"/>
                <a:gd name="T13" fmla="*/ 4 h 26"/>
                <a:gd name="T14" fmla="*/ 0 w 31"/>
                <a:gd name="T15" fmla="*/ 5 h 26"/>
                <a:gd name="T16" fmla="*/ 0 w 31"/>
                <a:gd name="T17" fmla="*/ 8 h 26"/>
                <a:gd name="T18" fmla="*/ 0 w 31"/>
                <a:gd name="T19" fmla="*/ 10 h 26"/>
                <a:gd name="T20" fmla="*/ 0 w 31"/>
                <a:gd name="T21" fmla="*/ 12 h 26"/>
                <a:gd name="T22" fmla="*/ 1 w 31"/>
                <a:gd name="T23" fmla="*/ 14 h 26"/>
                <a:gd name="T24" fmla="*/ 2 w 31"/>
                <a:gd name="T25" fmla="*/ 16 h 26"/>
                <a:gd name="T26" fmla="*/ 4 w 31"/>
                <a:gd name="T27" fmla="*/ 18 h 26"/>
                <a:gd name="T28" fmla="*/ 6 w 31"/>
                <a:gd name="T29" fmla="*/ 20 h 26"/>
                <a:gd name="T30" fmla="*/ 7 w 31"/>
                <a:gd name="T31" fmla="*/ 21 h 26"/>
                <a:gd name="T32" fmla="*/ 9 w 31"/>
                <a:gd name="T33" fmla="*/ 22 h 26"/>
                <a:gd name="T34" fmla="*/ 11 w 31"/>
                <a:gd name="T35" fmla="*/ 22 h 26"/>
                <a:gd name="T36" fmla="*/ 12 w 31"/>
                <a:gd name="T37" fmla="*/ 23 h 26"/>
                <a:gd name="T38" fmla="*/ 14 w 31"/>
                <a:gd name="T39" fmla="*/ 23 h 26"/>
                <a:gd name="T40" fmla="*/ 17 w 31"/>
                <a:gd name="T41" fmla="*/ 23 h 26"/>
                <a:gd name="T42" fmla="*/ 19 w 31"/>
                <a:gd name="T43" fmla="*/ 24 h 26"/>
                <a:gd name="T44" fmla="*/ 21 w 31"/>
                <a:gd name="T45" fmla="*/ 24 h 26"/>
                <a:gd name="T46" fmla="*/ 23 w 31"/>
                <a:gd name="T47" fmla="*/ 25 h 26"/>
                <a:gd name="T48" fmla="*/ 25 w 31"/>
                <a:gd name="T49" fmla="*/ 25 h 26"/>
                <a:gd name="T50" fmla="*/ 27 w 31"/>
                <a:gd name="T51" fmla="*/ 24 h 26"/>
                <a:gd name="T52" fmla="*/ 28 w 31"/>
                <a:gd name="T53" fmla="*/ 23 h 26"/>
                <a:gd name="T54" fmla="*/ 29 w 31"/>
                <a:gd name="T55" fmla="*/ 22 h 26"/>
                <a:gd name="T56" fmla="*/ 30 w 31"/>
                <a:gd name="T57" fmla="*/ 21 h 26"/>
                <a:gd name="T58" fmla="*/ 30 w 31"/>
                <a:gd name="T59" fmla="*/ 18 h 26"/>
                <a:gd name="T60" fmla="*/ 29 w 31"/>
                <a:gd name="T61" fmla="*/ 17 h 26"/>
                <a:gd name="T62" fmla="*/ 29 w 31"/>
                <a:gd name="T63" fmla="*/ 15 h 26"/>
                <a:gd name="T64" fmla="*/ 29 w 31"/>
                <a:gd name="T65" fmla="*/ 13 h 26"/>
                <a:gd name="T66" fmla="*/ 29 w 31"/>
                <a:gd name="T67" fmla="*/ 11 h 26"/>
                <a:gd name="T68" fmla="*/ 29 w 31"/>
                <a:gd name="T69" fmla="*/ 9 h 26"/>
                <a:gd name="T70" fmla="*/ 29 w 31"/>
                <a:gd name="T71" fmla="*/ 7 h 26"/>
                <a:gd name="T72" fmla="*/ 28 w 31"/>
                <a:gd name="T73" fmla="*/ 3 h 26"/>
                <a:gd name="T74" fmla="*/ 26 w 31"/>
                <a:gd name="T75" fmla="*/ 2 h 26"/>
                <a:gd name="T76" fmla="*/ 24 w 31"/>
                <a:gd name="T77" fmla="*/ 1 h 26"/>
                <a:gd name="T78" fmla="*/ 22 w 31"/>
                <a:gd name="T79" fmla="*/ 1 h 26"/>
                <a:gd name="T80" fmla="*/ 20 w 31"/>
                <a:gd name="T81" fmla="*/ 1 h 26"/>
                <a:gd name="T82" fmla="*/ 18 w 31"/>
                <a:gd name="T83" fmla="*/ 0 h 26"/>
                <a:gd name="T84" fmla="*/ 16 w 31"/>
                <a:gd name="T85" fmla="*/ 0 h 26"/>
                <a:gd name="T86" fmla="*/ 12 w 31"/>
                <a:gd name="T87" fmla="*/ 0 h 26"/>
                <a:gd name="T88" fmla="*/ 10 w 31"/>
                <a:gd name="T89" fmla="*/ 0 h 26"/>
                <a:gd name="T90" fmla="*/ 8 w 31"/>
                <a:gd name="T91" fmla="*/ 1 h 26"/>
                <a:gd name="T92" fmla="*/ 6 w 31"/>
                <a:gd name="T93" fmla="*/ 1 h 26"/>
                <a:gd name="T94" fmla="*/ 4 w 31"/>
                <a:gd name="T95" fmla="*/ 1 h 26"/>
                <a:gd name="T96" fmla="*/ 2 w 31"/>
                <a:gd name="T97" fmla="*/ 1 h 2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1" h="26">
                  <a:moveTo>
                    <a:pt x="2" y="1"/>
                  </a:moveTo>
                  <a:lnTo>
                    <a:pt x="2" y="0"/>
                  </a:lnTo>
                  <a:lnTo>
                    <a:pt x="3" y="0"/>
                  </a:lnTo>
                  <a:lnTo>
                    <a:pt x="4" y="0"/>
                  </a:lnTo>
                  <a:lnTo>
                    <a:pt x="5" y="0"/>
                  </a:lnTo>
                  <a:lnTo>
                    <a:pt x="6" y="0"/>
                  </a:lnTo>
                  <a:lnTo>
                    <a:pt x="6" y="1"/>
                  </a:lnTo>
                  <a:lnTo>
                    <a:pt x="5" y="1"/>
                  </a:lnTo>
                  <a:lnTo>
                    <a:pt x="4" y="1"/>
                  </a:lnTo>
                  <a:lnTo>
                    <a:pt x="4" y="2"/>
                  </a:lnTo>
                  <a:lnTo>
                    <a:pt x="3" y="2"/>
                  </a:lnTo>
                  <a:lnTo>
                    <a:pt x="2" y="2"/>
                  </a:lnTo>
                  <a:lnTo>
                    <a:pt x="2" y="3"/>
                  </a:lnTo>
                  <a:lnTo>
                    <a:pt x="1" y="4"/>
                  </a:lnTo>
                  <a:lnTo>
                    <a:pt x="1" y="5"/>
                  </a:lnTo>
                  <a:lnTo>
                    <a:pt x="0" y="5"/>
                  </a:lnTo>
                  <a:lnTo>
                    <a:pt x="0" y="7"/>
                  </a:lnTo>
                  <a:lnTo>
                    <a:pt x="0" y="8"/>
                  </a:lnTo>
                  <a:lnTo>
                    <a:pt x="0" y="9"/>
                  </a:lnTo>
                  <a:lnTo>
                    <a:pt x="0" y="10"/>
                  </a:lnTo>
                  <a:lnTo>
                    <a:pt x="0" y="11"/>
                  </a:lnTo>
                  <a:lnTo>
                    <a:pt x="0" y="12"/>
                  </a:lnTo>
                  <a:lnTo>
                    <a:pt x="0" y="13"/>
                  </a:lnTo>
                  <a:lnTo>
                    <a:pt x="1" y="14"/>
                  </a:lnTo>
                  <a:lnTo>
                    <a:pt x="2" y="15"/>
                  </a:lnTo>
                  <a:lnTo>
                    <a:pt x="2" y="16"/>
                  </a:lnTo>
                  <a:lnTo>
                    <a:pt x="3" y="17"/>
                  </a:lnTo>
                  <a:lnTo>
                    <a:pt x="4" y="18"/>
                  </a:lnTo>
                  <a:lnTo>
                    <a:pt x="5" y="20"/>
                  </a:lnTo>
                  <a:lnTo>
                    <a:pt x="6" y="20"/>
                  </a:lnTo>
                  <a:lnTo>
                    <a:pt x="6" y="21"/>
                  </a:lnTo>
                  <a:lnTo>
                    <a:pt x="7" y="21"/>
                  </a:lnTo>
                  <a:lnTo>
                    <a:pt x="8" y="21"/>
                  </a:lnTo>
                  <a:lnTo>
                    <a:pt x="9" y="22"/>
                  </a:lnTo>
                  <a:lnTo>
                    <a:pt x="10" y="22"/>
                  </a:lnTo>
                  <a:lnTo>
                    <a:pt x="11" y="22"/>
                  </a:lnTo>
                  <a:lnTo>
                    <a:pt x="12" y="22"/>
                  </a:lnTo>
                  <a:lnTo>
                    <a:pt x="12" y="23"/>
                  </a:lnTo>
                  <a:lnTo>
                    <a:pt x="13" y="23"/>
                  </a:lnTo>
                  <a:lnTo>
                    <a:pt x="14" y="23"/>
                  </a:lnTo>
                  <a:lnTo>
                    <a:pt x="16" y="23"/>
                  </a:lnTo>
                  <a:lnTo>
                    <a:pt x="17" y="23"/>
                  </a:lnTo>
                  <a:lnTo>
                    <a:pt x="18" y="23"/>
                  </a:lnTo>
                  <a:lnTo>
                    <a:pt x="19" y="24"/>
                  </a:lnTo>
                  <a:lnTo>
                    <a:pt x="20" y="24"/>
                  </a:lnTo>
                  <a:lnTo>
                    <a:pt x="21" y="24"/>
                  </a:lnTo>
                  <a:lnTo>
                    <a:pt x="22" y="24"/>
                  </a:lnTo>
                  <a:lnTo>
                    <a:pt x="23" y="25"/>
                  </a:lnTo>
                  <a:lnTo>
                    <a:pt x="24" y="25"/>
                  </a:lnTo>
                  <a:lnTo>
                    <a:pt x="25" y="25"/>
                  </a:lnTo>
                  <a:lnTo>
                    <a:pt x="26" y="24"/>
                  </a:lnTo>
                  <a:lnTo>
                    <a:pt x="27" y="24"/>
                  </a:lnTo>
                  <a:lnTo>
                    <a:pt x="27" y="23"/>
                  </a:lnTo>
                  <a:lnTo>
                    <a:pt x="28" y="23"/>
                  </a:lnTo>
                  <a:lnTo>
                    <a:pt x="29" y="23"/>
                  </a:lnTo>
                  <a:lnTo>
                    <a:pt x="29" y="22"/>
                  </a:lnTo>
                  <a:lnTo>
                    <a:pt x="29" y="21"/>
                  </a:lnTo>
                  <a:lnTo>
                    <a:pt x="30" y="21"/>
                  </a:lnTo>
                  <a:lnTo>
                    <a:pt x="30" y="20"/>
                  </a:lnTo>
                  <a:lnTo>
                    <a:pt x="30" y="18"/>
                  </a:lnTo>
                  <a:lnTo>
                    <a:pt x="30" y="17"/>
                  </a:lnTo>
                  <a:lnTo>
                    <a:pt x="29" y="17"/>
                  </a:lnTo>
                  <a:lnTo>
                    <a:pt x="29" y="16"/>
                  </a:lnTo>
                  <a:lnTo>
                    <a:pt x="29" y="15"/>
                  </a:lnTo>
                  <a:lnTo>
                    <a:pt x="29" y="14"/>
                  </a:lnTo>
                  <a:lnTo>
                    <a:pt x="29" y="13"/>
                  </a:lnTo>
                  <a:lnTo>
                    <a:pt x="29" y="12"/>
                  </a:lnTo>
                  <a:lnTo>
                    <a:pt x="29" y="11"/>
                  </a:lnTo>
                  <a:lnTo>
                    <a:pt x="29" y="10"/>
                  </a:lnTo>
                  <a:lnTo>
                    <a:pt x="29" y="9"/>
                  </a:lnTo>
                  <a:lnTo>
                    <a:pt x="29" y="8"/>
                  </a:lnTo>
                  <a:lnTo>
                    <a:pt x="29" y="7"/>
                  </a:lnTo>
                  <a:lnTo>
                    <a:pt x="29" y="5"/>
                  </a:lnTo>
                  <a:lnTo>
                    <a:pt x="28" y="3"/>
                  </a:lnTo>
                  <a:lnTo>
                    <a:pt x="27" y="3"/>
                  </a:lnTo>
                  <a:lnTo>
                    <a:pt x="26" y="2"/>
                  </a:lnTo>
                  <a:lnTo>
                    <a:pt x="25" y="2"/>
                  </a:lnTo>
                  <a:lnTo>
                    <a:pt x="24" y="1"/>
                  </a:lnTo>
                  <a:lnTo>
                    <a:pt x="23" y="1"/>
                  </a:lnTo>
                  <a:lnTo>
                    <a:pt x="22" y="1"/>
                  </a:lnTo>
                  <a:lnTo>
                    <a:pt x="21" y="1"/>
                  </a:lnTo>
                  <a:lnTo>
                    <a:pt x="20" y="1"/>
                  </a:lnTo>
                  <a:lnTo>
                    <a:pt x="19" y="1"/>
                  </a:lnTo>
                  <a:lnTo>
                    <a:pt x="18" y="0"/>
                  </a:lnTo>
                  <a:lnTo>
                    <a:pt x="17" y="0"/>
                  </a:lnTo>
                  <a:lnTo>
                    <a:pt x="16" y="0"/>
                  </a:lnTo>
                  <a:lnTo>
                    <a:pt x="14" y="0"/>
                  </a:lnTo>
                  <a:lnTo>
                    <a:pt x="12" y="0"/>
                  </a:lnTo>
                  <a:lnTo>
                    <a:pt x="11" y="0"/>
                  </a:lnTo>
                  <a:lnTo>
                    <a:pt x="10" y="0"/>
                  </a:lnTo>
                  <a:lnTo>
                    <a:pt x="9" y="0"/>
                  </a:lnTo>
                  <a:lnTo>
                    <a:pt x="8" y="1"/>
                  </a:lnTo>
                  <a:lnTo>
                    <a:pt x="7" y="1"/>
                  </a:lnTo>
                  <a:lnTo>
                    <a:pt x="6" y="1"/>
                  </a:lnTo>
                  <a:lnTo>
                    <a:pt x="5" y="1"/>
                  </a:lnTo>
                  <a:lnTo>
                    <a:pt x="4" y="1"/>
                  </a:lnTo>
                  <a:lnTo>
                    <a:pt x="3" y="1"/>
                  </a:lnTo>
                  <a:lnTo>
                    <a:pt x="2" y="1"/>
                  </a:lnTo>
                </a:path>
              </a:pathLst>
            </a:custGeom>
            <a:solidFill>
              <a:srgbClr val="AAAAA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7" name="Freeform 42"/>
            <p:cNvSpPr>
              <a:spLocks/>
            </p:cNvSpPr>
            <p:nvPr/>
          </p:nvSpPr>
          <p:spPr bwMode="auto">
            <a:xfrm>
              <a:off x="1385" y="1587"/>
              <a:ext cx="32" cy="18"/>
            </a:xfrm>
            <a:custGeom>
              <a:avLst/>
              <a:gdLst>
                <a:gd name="T0" fmla="*/ 8 w 32"/>
                <a:gd name="T1" fmla="*/ 1 h 18"/>
                <a:gd name="T2" fmla="*/ 7 w 32"/>
                <a:gd name="T3" fmla="*/ 2 h 18"/>
                <a:gd name="T4" fmla="*/ 5 w 32"/>
                <a:gd name="T5" fmla="*/ 2 h 18"/>
                <a:gd name="T6" fmla="*/ 4 w 32"/>
                <a:gd name="T7" fmla="*/ 3 h 18"/>
                <a:gd name="T8" fmla="*/ 3 w 32"/>
                <a:gd name="T9" fmla="*/ 4 h 18"/>
                <a:gd name="T10" fmla="*/ 2 w 32"/>
                <a:gd name="T11" fmla="*/ 5 h 18"/>
                <a:gd name="T12" fmla="*/ 2 w 32"/>
                <a:gd name="T13" fmla="*/ 7 h 18"/>
                <a:gd name="T14" fmla="*/ 0 w 32"/>
                <a:gd name="T15" fmla="*/ 9 h 18"/>
                <a:gd name="T16" fmla="*/ 0 w 32"/>
                <a:gd name="T17" fmla="*/ 11 h 18"/>
                <a:gd name="T18" fmla="*/ 0 w 32"/>
                <a:gd name="T19" fmla="*/ 13 h 18"/>
                <a:gd name="T20" fmla="*/ 0 w 32"/>
                <a:gd name="T21" fmla="*/ 15 h 18"/>
                <a:gd name="T22" fmla="*/ 2 w 32"/>
                <a:gd name="T23" fmla="*/ 16 h 18"/>
                <a:gd name="T24" fmla="*/ 3 w 32"/>
                <a:gd name="T25" fmla="*/ 17 h 18"/>
                <a:gd name="T26" fmla="*/ 5 w 32"/>
                <a:gd name="T27" fmla="*/ 17 h 18"/>
                <a:gd name="T28" fmla="*/ 7 w 32"/>
                <a:gd name="T29" fmla="*/ 17 h 18"/>
                <a:gd name="T30" fmla="*/ 9 w 32"/>
                <a:gd name="T31" fmla="*/ 17 h 18"/>
                <a:gd name="T32" fmla="*/ 11 w 32"/>
                <a:gd name="T33" fmla="*/ 17 h 18"/>
                <a:gd name="T34" fmla="*/ 13 w 32"/>
                <a:gd name="T35" fmla="*/ 17 h 18"/>
                <a:gd name="T36" fmla="*/ 16 w 32"/>
                <a:gd name="T37" fmla="*/ 17 h 18"/>
                <a:gd name="T38" fmla="*/ 17 w 32"/>
                <a:gd name="T39" fmla="*/ 16 h 18"/>
                <a:gd name="T40" fmla="*/ 19 w 32"/>
                <a:gd name="T41" fmla="*/ 16 h 18"/>
                <a:gd name="T42" fmla="*/ 20 w 32"/>
                <a:gd name="T43" fmla="*/ 15 h 18"/>
                <a:gd name="T44" fmla="*/ 21 w 32"/>
                <a:gd name="T45" fmla="*/ 14 h 18"/>
                <a:gd name="T46" fmla="*/ 23 w 32"/>
                <a:gd name="T47" fmla="*/ 14 h 18"/>
                <a:gd name="T48" fmla="*/ 24 w 32"/>
                <a:gd name="T49" fmla="*/ 13 h 18"/>
                <a:gd name="T50" fmla="*/ 25 w 32"/>
                <a:gd name="T51" fmla="*/ 12 h 18"/>
                <a:gd name="T52" fmla="*/ 27 w 32"/>
                <a:gd name="T53" fmla="*/ 11 h 18"/>
                <a:gd name="T54" fmla="*/ 29 w 32"/>
                <a:gd name="T55" fmla="*/ 10 h 18"/>
                <a:gd name="T56" fmla="*/ 30 w 32"/>
                <a:gd name="T57" fmla="*/ 9 h 18"/>
                <a:gd name="T58" fmla="*/ 31 w 32"/>
                <a:gd name="T59" fmla="*/ 8 h 18"/>
                <a:gd name="T60" fmla="*/ 31 w 32"/>
                <a:gd name="T61" fmla="*/ 6 h 18"/>
                <a:gd name="T62" fmla="*/ 29 w 32"/>
                <a:gd name="T63" fmla="*/ 4 h 18"/>
                <a:gd name="T64" fmla="*/ 27 w 32"/>
                <a:gd name="T65" fmla="*/ 2 h 18"/>
                <a:gd name="T66" fmla="*/ 25 w 32"/>
                <a:gd name="T67" fmla="*/ 2 h 18"/>
                <a:gd name="T68" fmla="*/ 24 w 32"/>
                <a:gd name="T69" fmla="*/ 1 h 18"/>
                <a:gd name="T70" fmla="*/ 22 w 32"/>
                <a:gd name="T71" fmla="*/ 0 h 18"/>
                <a:gd name="T72" fmla="*/ 20 w 32"/>
                <a:gd name="T73" fmla="*/ 0 h 18"/>
                <a:gd name="T74" fmla="*/ 18 w 32"/>
                <a:gd name="T75" fmla="*/ 0 h 18"/>
                <a:gd name="T76" fmla="*/ 16 w 32"/>
                <a:gd name="T77" fmla="*/ 0 h 18"/>
                <a:gd name="T78" fmla="*/ 13 w 32"/>
                <a:gd name="T79" fmla="*/ 0 h 18"/>
                <a:gd name="T80" fmla="*/ 11 w 32"/>
                <a:gd name="T81" fmla="*/ 1 h 1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2" h="18">
                  <a:moveTo>
                    <a:pt x="10" y="1"/>
                  </a:moveTo>
                  <a:lnTo>
                    <a:pt x="8" y="1"/>
                  </a:lnTo>
                  <a:lnTo>
                    <a:pt x="8" y="2"/>
                  </a:lnTo>
                  <a:lnTo>
                    <a:pt x="7" y="2"/>
                  </a:lnTo>
                  <a:lnTo>
                    <a:pt x="6" y="2"/>
                  </a:lnTo>
                  <a:lnTo>
                    <a:pt x="5" y="2"/>
                  </a:lnTo>
                  <a:lnTo>
                    <a:pt x="5" y="3"/>
                  </a:lnTo>
                  <a:lnTo>
                    <a:pt x="4" y="3"/>
                  </a:lnTo>
                  <a:lnTo>
                    <a:pt x="4" y="4"/>
                  </a:lnTo>
                  <a:lnTo>
                    <a:pt x="3" y="4"/>
                  </a:lnTo>
                  <a:lnTo>
                    <a:pt x="3" y="5"/>
                  </a:lnTo>
                  <a:lnTo>
                    <a:pt x="2" y="5"/>
                  </a:lnTo>
                  <a:lnTo>
                    <a:pt x="2" y="6"/>
                  </a:lnTo>
                  <a:lnTo>
                    <a:pt x="2" y="7"/>
                  </a:lnTo>
                  <a:lnTo>
                    <a:pt x="1" y="8"/>
                  </a:lnTo>
                  <a:lnTo>
                    <a:pt x="0" y="9"/>
                  </a:lnTo>
                  <a:lnTo>
                    <a:pt x="0" y="10"/>
                  </a:lnTo>
                  <a:lnTo>
                    <a:pt x="0" y="11"/>
                  </a:lnTo>
                  <a:lnTo>
                    <a:pt x="0" y="12"/>
                  </a:lnTo>
                  <a:lnTo>
                    <a:pt x="0" y="13"/>
                  </a:lnTo>
                  <a:lnTo>
                    <a:pt x="0" y="14"/>
                  </a:lnTo>
                  <a:lnTo>
                    <a:pt x="0" y="15"/>
                  </a:lnTo>
                  <a:lnTo>
                    <a:pt x="1" y="15"/>
                  </a:lnTo>
                  <a:lnTo>
                    <a:pt x="2" y="16"/>
                  </a:lnTo>
                  <a:lnTo>
                    <a:pt x="2" y="17"/>
                  </a:lnTo>
                  <a:lnTo>
                    <a:pt x="3" y="17"/>
                  </a:lnTo>
                  <a:lnTo>
                    <a:pt x="4" y="17"/>
                  </a:lnTo>
                  <a:lnTo>
                    <a:pt x="5" y="17"/>
                  </a:lnTo>
                  <a:lnTo>
                    <a:pt x="6" y="17"/>
                  </a:lnTo>
                  <a:lnTo>
                    <a:pt x="7" y="17"/>
                  </a:lnTo>
                  <a:lnTo>
                    <a:pt x="8" y="17"/>
                  </a:lnTo>
                  <a:lnTo>
                    <a:pt x="9" y="17"/>
                  </a:lnTo>
                  <a:lnTo>
                    <a:pt x="10" y="17"/>
                  </a:lnTo>
                  <a:lnTo>
                    <a:pt x="11" y="17"/>
                  </a:lnTo>
                  <a:lnTo>
                    <a:pt x="12" y="17"/>
                  </a:lnTo>
                  <a:lnTo>
                    <a:pt x="13" y="17"/>
                  </a:lnTo>
                  <a:lnTo>
                    <a:pt x="14" y="17"/>
                  </a:lnTo>
                  <a:lnTo>
                    <a:pt x="16" y="17"/>
                  </a:lnTo>
                  <a:lnTo>
                    <a:pt x="16" y="16"/>
                  </a:lnTo>
                  <a:lnTo>
                    <a:pt x="17" y="16"/>
                  </a:lnTo>
                  <a:lnTo>
                    <a:pt x="18" y="16"/>
                  </a:lnTo>
                  <a:lnTo>
                    <a:pt x="19" y="16"/>
                  </a:lnTo>
                  <a:lnTo>
                    <a:pt x="19" y="15"/>
                  </a:lnTo>
                  <a:lnTo>
                    <a:pt x="20" y="15"/>
                  </a:lnTo>
                  <a:lnTo>
                    <a:pt x="21" y="15"/>
                  </a:lnTo>
                  <a:lnTo>
                    <a:pt x="21" y="14"/>
                  </a:lnTo>
                  <a:lnTo>
                    <a:pt x="22" y="14"/>
                  </a:lnTo>
                  <a:lnTo>
                    <a:pt x="23" y="14"/>
                  </a:lnTo>
                  <a:lnTo>
                    <a:pt x="23" y="13"/>
                  </a:lnTo>
                  <a:lnTo>
                    <a:pt x="24" y="13"/>
                  </a:lnTo>
                  <a:lnTo>
                    <a:pt x="25" y="13"/>
                  </a:lnTo>
                  <a:lnTo>
                    <a:pt x="25" y="12"/>
                  </a:lnTo>
                  <a:lnTo>
                    <a:pt x="26" y="12"/>
                  </a:lnTo>
                  <a:lnTo>
                    <a:pt x="27" y="11"/>
                  </a:lnTo>
                  <a:lnTo>
                    <a:pt x="28" y="11"/>
                  </a:lnTo>
                  <a:lnTo>
                    <a:pt x="29" y="10"/>
                  </a:lnTo>
                  <a:lnTo>
                    <a:pt x="29" y="9"/>
                  </a:lnTo>
                  <a:lnTo>
                    <a:pt x="30" y="9"/>
                  </a:lnTo>
                  <a:lnTo>
                    <a:pt x="31" y="9"/>
                  </a:lnTo>
                  <a:lnTo>
                    <a:pt x="31" y="8"/>
                  </a:lnTo>
                  <a:lnTo>
                    <a:pt x="31" y="7"/>
                  </a:lnTo>
                  <a:lnTo>
                    <a:pt x="31" y="6"/>
                  </a:lnTo>
                  <a:lnTo>
                    <a:pt x="30" y="4"/>
                  </a:lnTo>
                  <a:lnTo>
                    <a:pt x="29" y="4"/>
                  </a:lnTo>
                  <a:lnTo>
                    <a:pt x="28" y="3"/>
                  </a:lnTo>
                  <a:lnTo>
                    <a:pt x="27" y="2"/>
                  </a:lnTo>
                  <a:lnTo>
                    <a:pt x="26" y="2"/>
                  </a:lnTo>
                  <a:lnTo>
                    <a:pt x="25" y="2"/>
                  </a:lnTo>
                  <a:lnTo>
                    <a:pt x="25" y="1"/>
                  </a:lnTo>
                  <a:lnTo>
                    <a:pt x="24" y="1"/>
                  </a:lnTo>
                  <a:lnTo>
                    <a:pt x="23" y="1"/>
                  </a:lnTo>
                  <a:lnTo>
                    <a:pt x="22" y="0"/>
                  </a:lnTo>
                  <a:lnTo>
                    <a:pt x="21" y="0"/>
                  </a:lnTo>
                  <a:lnTo>
                    <a:pt x="20" y="0"/>
                  </a:lnTo>
                  <a:lnTo>
                    <a:pt x="19" y="0"/>
                  </a:lnTo>
                  <a:lnTo>
                    <a:pt x="18" y="0"/>
                  </a:lnTo>
                  <a:lnTo>
                    <a:pt x="17" y="0"/>
                  </a:lnTo>
                  <a:lnTo>
                    <a:pt x="16" y="0"/>
                  </a:lnTo>
                  <a:lnTo>
                    <a:pt x="14" y="0"/>
                  </a:lnTo>
                  <a:lnTo>
                    <a:pt x="13" y="0"/>
                  </a:lnTo>
                  <a:lnTo>
                    <a:pt x="12" y="0"/>
                  </a:lnTo>
                  <a:lnTo>
                    <a:pt x="11" y="1"/>
                  </a:lnTo>
                  <a:lnTo>
                    <a:pt x="10" y="1"/>
                  </a:lnTo>
                </a:path>
              </a:pathLst>
            </a:custGeom>
            <a:solidFill>
              <a:srgbClr val="AAAAA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8" name="Freeform 43"/>
            <p:cNvSpPr>
              <a:spLocks/>
            </p:cNvSpPr>
            <p:nvPr/>
          </p:nvSpPr>
          <p:spPr bwMode="auto">
            <a:xfrm>
              <a:off x="1466" y="1560"/>
              <a:ext cx="38" cy="20"/>
            </a:xfrm>
            <a:custGeom>
              <a:avLst/>
              <a:gdLst>
                <a:gd name="T0" fmla="*/ 0 w 38"/>
                <a:gd name="T1" fmla="*/ 9 h 20"/>
                <a:gd name="T2" fmla="*/ 0 w 38"/>
                <a:gd name="T3" fmla="*/ 11 h 20"/>
                <a:gd name="T4" fmla="*/ 0 w 38"/>
                <a:gd name="T5" fmla="*/ 13 h 20"/>
                <a:gd name="T6" fmla="*/ 1 w 38"/>
                <a:gd name="T7" fmla="*/ 14 h 20"/>
                <a:gd name="T8" fmla="*/ 3 w 38"/>
                <a:gd name="T9" fmla="*/ 15 h 20"/>
                <a:gd name="T10" fmla="*/ 4 w 38"/>
                <a:gd name="T11" fmla="*/ 17 h 20"/>
                <a:gd name="T12" fmla="*/ 6 w 38"/>
                <a:gd name="T13" fmla="*/ 18 h 20"/>
                <a:gd name="T14" fmla="*/ 8 w 38"/>
                <a:gd name="T15" fmla="*/ 18 h 20"/>
                <a:gd name="T16" fmla="*/ 9 w 38"/>
                <a:gd name="T17" fmla="*/ 19 h 20"/>
                <a:gd name="T18" fmla="*/ 11 w 38"/>
                <a:gd name="T19" fmla="*/ 19 h 20"/>
                <a:gd name="T20" fmla="*/ 13 w 38"/>
                <a:gd name="T21" fmla="*/ 19 h 20"/>
                <a:gd name="T22" fmla="*/ 15 w 38"/>
                <a:gd name="T23" fmla="*/ 19 h 20"/>
                <a:gd name="T24" fmla="*/ 17 w 38"/>
                <a:gd name="T25" fmla="*/ 19 h 20"/>
                <a:gd name="T26" fmla="*/ 21 w 38"/>
                <a:gd name="T27" fmla="*/ 19 h 20"/>
                <a:gd name="T28" fmla="*/ 23 w 38"/>
                <a:gd name="T29" fmla="*/ 19 h 20"/>
                <a:gd name="T30" fmla="*/ 25 w 38"/>
                <a:gd name="T31" fmla="*/ 19 h 20"/>
                <a:gd name="T32" fmla="*/ 27 w 38"/>
                <a:gd name="T33" fmla="*/ 19 h 20"/>
                <a:gd name="T34" fmla="*/ 29 w 38"/>
                <a:gd name="T35" fmla="*/ 19 h 20"/>
                <a:gd name="T36" fmla="*/ 31 w 38"/>
                <a:gd name="T37" fmla="*/ 18 h 20"/>
                <a:gd name="T38" fmla="*/ 32 w 38"/>
                <a:gd name="T39" fmla="*/ 17 h 20"/>
                <a:gd name="T40" fmla="*/ 34 w 38"/>
                <a:gd name="T41" fmla="*/ 17 h 20"/>
                <a:gd name="T42" fmla="*/ 34 w 38"/>
                <a:gd name="T43" fmla="*/ 15 h 20"/>
                <a:gd name="T44" fmla="*/ 35 w 38"/>
                <a:gd name="T45" fmla="*/ 14 h 20"/>
                <a:gd name="T46" fmla="*/ 36 w 38"/>
                <a:gd name="T47" fmla="*/ 13 h 20"/>
                <a:gd name="T48" fmla="*/ 37 w 38"/>
                <a:gd name="T49" fmla="*/ 12 h 20"/>
                <a:gd name="T50" fmla="*/ 37 w 38"/>
                <a:gd name="T51" fmla="*/ 10 h 20"/>
                <a:gd name="T52" fmla="*/ 37 w 38"/>
                <a:gd name="T53" fmla="*/ 8 h 20"/>
                <a:gd name="T54" fmla="*/ 36 w 38"/>
                <a:gd name="T55" fmla="*/ 6 h 20"/>
                <a:gd name="T56" fmla="*/ 36 w 38"/>
                <a:gd name="T57" fmla="*/ 4 h 20"/>
                <a:gd name="T58" fmla="*/ 35 w 38"/>
                <a:gd name="T59" fmla="*/ 3 h 20"/>
                <a:gd name="T60" fmla="*/ 33 w 38"/>
                <a:gd name="T61" fmla="*/ 2 h 20"/>
                <a:gd name="T62" fmla="*/ 31 w 38"/>
                <a:gd name="T63" fmla="*/ 1 h 20"/>
                <a:gd name="T64" fmla="*/ 28 w 38"/>
                <a:gd name="T65" fmla="*/ 1 h 20"/>
                <a:gd name="T66" fmla="*/ 25 w 38"/>
                <a:gd name="T67" fmla="*/ 1 h 20"/>
                <a:gd name="T68" fmla="*/ 23 w 38"/>
                <a:gd name="T69" fmla="*/ 0 h 20"/>
                <a:gd name="T70" fmla="*/ 21 w 38"/>
                <a:gd name="T71" fmla="*/ 0 h 20"/>
                <a:gd name="T72" fmla="*/ 19 w 38"/>
                <a:gd name="T73" fmla="*/ 0 h 20"/>
                <a:gd name="T74" fmla="*/ 16 w 38"/>
                <a:gd name="T75" fmla="*/ 0 h 20"/>
                <a:gd name="T76" fmla="*/ 14 w 38"/>
                <a:gd name="T77" fmla="*/ 1 h 20"/>
                <a:gd name="T78" fmla="*/ 12 w 38"/>
                <a:gd name="T79" fmla="*/ 1 h 20"/>
                <a:gd name="T80" fmla="*/ 10 w 38"/>
                <a:gd name="T81" fmla="*/ 1 h 20"/>
                <a:gd name="T82" fmla="*/ 8 w 38"/>
                <a:gd name="T83" fmla="*/ 2 h 20"/>
                <a:gd name="T84" fmla="*/ 6 w 38"/>
                <a:gd name="T85" fmla="*/ 3 h 20"/>
                <a:gd name="T86" fmla="*/ 4 w 38"/>
                <a:gd name="T87" fmla="*/ 5 h 20"/>
                <a:gd name="T88" fmla="*/ 3 w 38"/>
                <a:gd name="T89" fmla="*/ 6 h 20"/>
                <a:gd name="T90" fmla="*/ 1 w 38"/>
                <a:gd name="T91" fmla="*/ 7 h 2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8" h="20">
                  <a:moveTo>
                    <a:pt x="1" y="8"/>
                  </a:moveTo>
                  <a:lnTo>
                    <a:pt x="0" y="9"/>
                  </a:lnTo>
                  <a:lnTo>
                    <a:pt x="0" y="10"/>
                  </a:lnTo>
                  <a:lnTo>
                    <a:pt x="0" y="11"/>
                  </a:lnTo>
                  <a:lnTo>
                    <a:pt x="0" y="12"/>
                  </a:lnTo>
                  <a:lnTo>
                    <a:pt x="0" y="13"/>
                  </a:lnTo>
                  <a:lnTo>
                    <a:pt x="1" y="13"/>
                  </a:lnTo>
                  <a:lnTo>
                    <a:pt x="1" y="14"/>
                  </a:lnTo>
                  <a:lnTo>
                    <a:pt x="2" y="15"/>
                  </a:lnTo>
                  <a:lnTo>
                    <a:pt x="3" y="15"/>
                  </a:lnTo>
                  <a:lnTo>
                    <a:pt x="3" y="16"/>
                  </a:lnTo>
                  <a:lnTo>
                    <a:pt x="4" y="17"/>
                  </a:lnTo>
                  <a:lnTo>
                    <a:pt x="5" y="17"/>
                  </a:lnTo>
                  <a:lnTo>
                    <a:pt x="6" y="18"/>
                  </a:lnTo>
                  <a:lnTo>
                    <a:pt x="7" y="18"/>
                  </a:lnTo>
                  <a:lnTo>
                    <a:pt x="8" y="18"/>
                  </a:lnTo>
                  <a:lnTo>
                    <a:pt x="9" y="18"/>
                  </a:lnTo>
                  <a:lnTo>
                    <a:pt x="9" y="19"/>
                  </a:lnTo>
                  <a:lnTo>
                    <a:pt x="10" y="19"/>
                  </a:lnTo>
                  <a:lnTo>
                    <a:pt x="11" y="19"/>
                  </a:lnTo>
                  <a:lnTo>
                    <a:pt x="12" y="19"/>
                  </a:lnTo>
                  <a:lnTo>
                    <a:pt x="13" y="19"/>
                  </a:lnTo>
                  <a:lnTo>
                    <a:pt x="14" y="19"/>
                  </a:lnTo>
                  <a:lnTo>
                    <a:pt x="15" y="19"/>
                  </a:lnTo>
                  <a:lnTo>
                    <a:pt x="16" y="19"/>
                  </a:lnTo>
                  <a:lnTo>
                    <a:pt x="17" y="19"/>
                  </a:lnTo>
                  <a:lnTo>
                    <a:pt x="20" y="19"/>
                  </a:lnTo>
                  <a:lnTo>
                    <a:pt x="21" y="19"/>
                  </a:lnTo>
                  <a:lnTo>
                    <a:pt x="22" y="19"/>
                  </a:lnTo>
                  <a:lnTo>
                    <a:pt x="23" y="19"/>
                  </a:lnTo>
                  <a:lnTo>
                    <a:pt x="24" y="19"/>
                  </a:lnTo>
                  <a:lnTo>
                    <a:pt x="25" y="19"/>
                  </a:lnTo>
                  <a:lnTo>
                    <a:pt x="26" y="19"/>
                  </a:lnTo>
                  <a:lnTo>
                    <a:pt x="27" y="19"/>
                  </a:lnTo>
                  <a:lnTo>
                    <a:pt x="28" y="19"/>
                  </a:lnTo>
                  <a:lnTo>
                    <a:pt x="29" y="19"/>
                  </a:lnTo>
                  <a:lnTo>
                    <a:pt x="30" y="19"/>
                  </a:lnTo>
                  <a:lnTo>
                    <a:pt x="31" y="18"/>
                  </a:lnTo>
                  <a:lnTo>
                    <a:pt x="32" y="18"/>
                  </a:lnTo>
                  <a:lnTo>
                    <a:pt x="32" y="17"/>
                  </a:lnTo>
                  <a:lnTo>
                    <a:pt x="33" y="17"/>
                  </a:lnTo>
                  <a:lnTo>
                    <a:pt x="34" y="17"/>
                  </a:lnTo>
                  <a:lnTo>
                    <a:pt x="34" y="16"/>
                  </a:lnTo>
                  <a:lnTo>
                    <a:pt x="34" y="15"/>
                  </a:lnTo>
                  <a:lnTo>
                    <a:pt x="35" y="15"/>
                  </a:lnTo>
                  <a:lnTo>
                    <a:pt x="35" y="14"/>
                  </a:lnTo>
                  <a:lnTo>
                    <a:pt x="36" y="14"/>
                  </a:lnTo>
                  <a:lnTo>
                    <a:pt x="36" y="13"/>
                  </a:lnTo>
                  <a:lnTo>
                    <a:pt x="36" y="12"/>
                  </a:lnTo>
                  <a:lnTo>
                    <a:pt x="37" y="12"/>
                  </a:lnTo>
                  <a:lnTo>
                    <a:pt x="37" y="11"/>
                  </a:lnTo>
                  <a:lnTo>
                    <a:pt x="37" y="10"/>
                  </a:lnTo>
                  <a:lnTo>
                    <a:pt x="37" y="9"/>
                  </a:lnTo>
                  <a:lnTo>
                    <a:pt x="37" y="8"/>
                  </a:lnTo>
                  <a:lnTo>
                    <a:pt x="37" y="7"/>
                  </a:lnTo>
                  <a:lnTo>
                    <a:pt x="36" y="6"/>
                  </a:lnTo>
                  <a:lnTo>
                    <a:pt x="36" y="5"/>
                  </a:lnTo>
                  <a:lnTo>
                    <a:pt x="36" y="4"/>
                  </a:lnTo>
                  <a:lnTo>
                    <a:pt x="35" y="4"/>
                  </a:lnTo>
                  <a:lnTo>
                    <a:pt x="35" y="3"/>
                  </a:lnTo>
                  <a:lnTo>
                    <a:pt x="34" y="3"/>
                  </a:lnTo>
                  <a:lnTo>
                    <a:pt x="33" y="2"/>
                  </a:lnTo>
                  <a:lnTo>
                    <a:pt x="32" y="1"/>
                  </a:lnTo>
                  <a:lnTo>
                    <a:pt x="31" y="1"/>
                  </a:lnTo>
                  <a:lnTo>
                    <a:pt x="30" y="1"/>
                  </a:lnTo>
                  <a:lnTo>
                    <a:pt x="28" y="1"/>
                  </a:lnTo>
                  <a:lnTo>
                    <a:pt x="26" y="1"/>
                  </a:lnTo>
                  <a:lnTo>
                    <a:pt x="25" y="1"/>
                  </a:lnTo>
                  <a:lnTo>
                    <a:pt x="24" y="0"/>
                  </a:lnTo>
                  <a:lnTo>
                    <a:pt x="23" y="0"/>
                  </a:lnTo>
                  <a:lnTo>
                    <a:pt x="22" y="0"/>
                  </a:lnTo>
                  <a:lnTo>
                    <a:pt x="21" y="0"/>
                  </a:lnTo>
                  <a:lnTo>
                    <a:pt x="20" y="0"/>
                  </a:lnTo>
                  <a:lnTo>
                    <a:pt x="19" y="0"/>
                  </a:lnTo>
                  <a:lnTo>
                    <a:pt x="17" y="0"/>
                  </a:lnTo>
                  <a:lnTo>
                    <a:pt x="16" y="0"/>
                  </a:lnTo>
                  <a:lnTo>
                    <a:pt x="15" y="1"/>
                  </a:lnTo>
                  <a:lnTo>
                    <a:pt x="14" y="1"/>
                  </a:lnTo>
                  <a:lnTo>
                    <a:pt x="13" y="1"/>
                  </a:lnTo>
                  <a:lnTo>
                    <a:pt x="12" y="1"/>
                  </a:lnTo>
                  <a:lnTo>
                    <a:pt x="11" y="1"/>
                  </a:lnTo>
                  <a:lnTo>
                    <a:pt x="10" y="1"/>
                  </a:lnTo>
                  <a:lnTo>
                    <a:pt x="9" y="2"/>
                  </a:lnTo>
                  <a:lnTo>
                    <a:pt x="8" y="2"/>
                  </a:lnTo>
                  <a:lnTo>
                    <a:pt x="7" y="3"/>
                  </a:lnTo>
                  <a:lnTo>
                    <a:pt x="6" y="3"/>
                  </a:lnTo>
                  <a:lnTo>
                    <a:pt x="5" y="4"/>
                  </a:lnTo>
                  <a:lnTo>
                    <a:pt x="4" y="5"/>
                  </a:lnTo>
                  <a:lnTo>
                    <a:pt x="3" y="5"/>
                  </a:lnTo>
                  <a:lnTo>
                    <a:pt x="3" y="6"/>
                  </a:lnTo>
                  <a:lnTo>
                    <a:pt x="2" y="7"/>
                  </a:lnTo>
                  <a:lnTo>
                    <a:pt x="1" y="7"/>
                  </a:lnTo>
                  <a:lnTo>
                    <a:pt x="1" y="8"/>
                  </a:lnTo>
                </a:path>
              </a:pathLst>
            </a:custGeom>
            <a:solidFill>
              <a:srgbClr val="AAAAA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9" name="Freeform 44"/>
            <p:cNvSpPr>
              <a:spLocks/>
            </p:cNvSpPr>
            <p:nvPr/>
          </p:nvSpPr>
          <p:spPr bwMode="auto">
            <a:xfrm>
              <a:off x="1502" y="1534"/>
              <a:ext cx="38" cy="26"/>
            </a:xfrm>
            <a:custGeom>
              <a:avLst/>
              <a:gdLst>
                <a:gd name="T0" fmla="*/ 0 w 38"/>
                <a:gd name="T1" fmla="*/ 13 h 26"/>
                <a:gd name="T2" fmla="*/ 0 w 38"/>
                <a:gd name="T3" fmla="*/ 15 h 26"/>
                <a:gd name="T4" fmla="*/ 0 w 38"/>
                <a:gd name="T5" fmla="*/ 17 h 26"/>
                <a:gd name="T6" fmla="*/ 1 w 38"/>
                <a:gd name="T7" fmla="*/ 18 h 26"/>
                <a:gd name="T8" fmla="*/ 2 w 38"/>
                <a:gd name="T9" fmla="*/ 19 h 26"/>
                <a:gd name="T10" fmla="*/ 4 w 38"/>
                <a:gd name="T11" fmla="*/ 21 h 26"/>
                <a:gd name="T12" fmla="*/ 6 w 38"/>
                <a:gd name="T13" fmla="*/ 22 h 26"/>
                <a:gd name="T14" fmla="*/ 7 w 38"/>
                <a:gd name="T15" fmla="*/ 23 h 26"/>
                <a:gd name="T16" fmla="*/ 9 w 38"/>
                <a:gd name="T17" fmla="*/ 24 h 26"/>
                <a:gd name="T18" fmla="*/ 11 w 38"/>
                <a:gd name="T19" fmla="*/ 24 h 26"/>
                <a:gd name="T20" fmla="*/ 13 w 38"/>
                <a:gd name="T21" fmla="*/ 24 h 26"/>
                <a:gd name="T22" fmla="*/ 15 w 38"/>
                <a:gd name="T23" fmla="*/ 25 h 26"/>
                <a:gd name="T24" fmla="*/ 17 w 38"/>
                <a:gd name="T25" fmla="*/ 24 h 26"/>
                <a:gd name="T26" fmla="*/ 19 w 38"/>
                <a:gd name="T27" fmla="*/ 24 h 26"/>
                <a:gd name="T28" fmla="*/ 21 w 38"/>
                <a:gd name="T29" fmla="*/ 24 h 26"/>
                <a:gd name="T30" fmla="*/ 23 w 38"/>
                <a:gd name="T31" fmla="*/ 24 h 26"/>
                <a:gd name="T32" fmla="*/ 25 w 38"/>
                <a:gd name="T33" fmla="*/ 24 h 26"/>
                <a:gd name="T34" fmla="*/ 27 w 38"/>
                <a:gd name="T35" fmla="*/ 24 h 26"/>
                <a:gd name="T36" fmla="*/ 29 w 38"/>
                <a:gd name="T37" fmla="*/ 24 h 26"/>
                <a:gd name="T38" fmla="*/ 30 w 38"/>
                <a:gd name="T39" fmla="*/ 23 h 26"/>
                <a:gd name="T40" fmla="*/ 32 w 38"/>
                <a:gd name="T41" fmla="*/ 23 h 26"/>
                <a:gd name="T42" fmla="*/ 34 w 38"/>
                <a:gd name="T43" fmla="*/ 23 h 26"/>
                <a:gd name="T44" fmla="*/ 35 w 38"/>
                <a:gd name="T45" fmla="*/ 21 h 26"/>
                <a:gd name="T46" fmla="*/ 36 w 38"/>
                <a:gd name="T47" fmla="*/ 20 h 26"/>
                <a:gd name="T48" fmla="*/ 37 w 38"/>
                <a:gd name="T49" fmla="*/ 19 h 26"/>
                <a:gd name="T50" fmla="*/ 37 w 38"/>
                <a:gd name="T51" fmla="*/ 17 h 26"/>
                <a:gd name="T52" fmla="*/ 37 w 38"/>
                <a:gd name="T53" fmla="*/ 15 h 26"/>
                <a:gd name="T54" fmla="*/ 37 w 38"/>
                <a:gd name="T55" fmla="*/ 13 h 26"/>
                <a:gd name="T56" fmla="*/ 36 w 38"/>
                <a:gd name="T57" fmla="*/ 10 h 26"/>
                <a:gd name="T58" fmla="*/ 37 w 38"/>
                <a:gd name="T59" fmla="*/ 9 h 26"/>
                <a:gd name="T60" fmla="*/ 37 w 38"/>
                <a:gd name="T61" fmla="*/ 7 h 26"/>
                <a:gd name="T62" fmla="*/ 37 w 38"/>
                <a:gd name="T63" fmla="*/ 5 h 26"/>
                <a:gd name="T64" fmla="*/ 37 w 38"/>
                <a:gd name="T65" fmla="*/ 3 h 26"/>
                <a:gd name="T66" fmla="*/ 37 w 38"/>
                <a:gd name="T67" fmla="*/ 1 h 26"/>
                <a:gd name="T68" fmla="*/ 35 w 38"/>
                <a:gd name="T69" fmla="*/ 1 h 26"/>
                <a:gd name="T70" fmla="*/ 33 w 38"/>
                <a:gd name="T71" fmla="*/ 1 h 26"/>
                <a:gd name="T72" fmla="*/ 31 w 38"/>
                <a:gd name="T73" fmla="*/ 1 h 26"/>
                <a:gd name="T74" fmla="*/ 28 w 38"/>
                <a:gd name="T75" fmla="*/ 2 h 26"/>
                <a:gd name="T76" fmla="*/ 26 w 38"/>
                <a:gd name="T77" fmla="*/ 2 h 26"/>
                <a:gd name="T78" fmla="*/ 23 w 38"/>
                <a:gd name="T79" fmla="*/ 2 h 26"/>
                <a:gd name="T80" fmla="*/ 21 w 38"/>
                <a:gd name="T81" fmla="*/ 2 h 26"/>
                <a:gd name="T82" fmla="*/ 18 w 38"/>
                <a:gd name="T83" fmla="*/ 3 h 26"/>
                <a:gd name="T84" fmla="*/ 15 w 38"/>
                <a:gd name="T85" fmla="*/ 3 h 26"/>
                <a:gd name="T86" fmla="*/ 13 w 38"/>
                <a:gd name="T87" fmla="*/ 4 h 26"/>
                <a:gd name="T88" fmla="*/ 10 w 38"/>
                <a:gd name="T89" fmla="*/ 4 h 26"/>
                <a:gd name="T90" fmla="*/ 8 w 38"/>
                <a:gd name="T91" fmla="*/ 5 h 26"/>
                <a:gd name="T92" fmla="*/ 6 w 38"/>
                <a:gd name="T93" fmla="*/ 6 h 26"/>
                <a:gd name="T94" fmla="*/ 4 w 38"/>
                <a:gd name="T95" fmla="*/ 8 h 26"/>
                <a:gd name="T96" fmla="*/ 2 w 38"/>
                <a:gd name="T97" fmla="*/ 10 h 26"/>
                <a:gd name="T98" fmla="*/ 1 w 38"/>
                <a:gd name="T99" fmla="*/ 13 h 2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8" h="26">
                  <a:moveTo>
                    <a:pt x="1" y="13"/>
                  </a:moveTo>
                  <a:lnTo>
                    <a:pt x="0" y="13"/>
                  </a:lnTo>
                  <a:lnTo>
                    <a:pt x="0" y="14"/>
                  </a:lnTo>
                  <a:lnTo>
                    <a:pt x="0" y="15"/>
                  </a:lnTo>
                  <a:lnTo>
                    <a:pt x="0" y="16"/>
                  </a:lnTo>
                  <a:lnTo>
                    <a:pt x="0" y="17"/>
                  </a:lnTo>
                  <a:lnTo>
                    <a:pt x="0" y="18"/>
                  </a:lnTo>
                  <a:lnTo>
                    <a:pt x="1" y="18"/>
                  </a:lnTo>
                  <a:lnTo>
                    <a:pt x="1" y="19"/>
                  </a:lnTo>
                  <a:lnTo>
                    <a:pt x="2" y="19"/>
                  </a:lnTo>
                  <a:lnTo>
                    <a:pt x="2" y="20"/>
                  </a:lnTo>
                  <a:lnTo>
                    <a:pt x="4" y="21"/>
                  </a:lnTo>
                  <a:lnTo>
                    <a:pt x="5" y="22"/>
                  </a:lnTo>
                  <a:lnTo>
                    <a:pt x="6" y="22"/>
                  </a:lnTo>
                  <a:lnTo>
                    <a:pt x="6" y="23"/>
                  </a:lnTo>
                  <a:lnTo>
                    <a:pt x="7" y="23"/>
                  </a:lnTo>
                  <a:lnTo>
                    <a:pt x="8" y="23"/>
                  </a:lnTo>
                  <a:lnTo>
                    <a:pt x="9" y="24"/>
                  </a:lnTo>
                  <a:lnTo>
                    <a:pt x="10" y="24"/>
                  </a:lnTo>
                  <a:lnTo>
                    <a:pt x="11" y="24"/>
                  </a:lnTo>
                  <a:lnTo>
                    <a:pt x="12" y="24"/>
                  </a:lnTo>
                  <a:lnTo>
                    <a:pt x="13" y="24"/>
                  </a:lnTo>
                  <a:lnTo>
                    <a:pt x="14" y="25"/>
                  </a:lnTo>
                  <a:lnTo>
                    <a:pt x="15" y="25"/>
                  </a:lnTo>
                  <a:lnTo>
                    <a:pt x="16" y="25"/>
                  </a:lnTo>
                  <a:lnTo>
                    <a:pt x="17" y="24"/>
                  </a:lnTo>
                  <a:lnTo>
                    <a:pt x="18" y="24"/>
                  </a:lnTo>
                  <a:lnTo>
                    <a:pt x="19" y="24"/>
                  </a:lnTo>
                  <a:lnTo>
                    <a:pt x="20" y="24"/>
                  </a:lnTo>
                  <a:lnTo>
                    <a:pt x="21" y="24"/>
                  </a:lnTo>
                  <a:lnTo>
                    <a:pt x="22" y="24"/>
                  </a:lnTo>
                  <a:lnTo>
                    <a:pt x="23" y="24"/>
                  </a:lnTo>
                  <a:lnTo>
                    <a:pt x="24" y="24"/>
                  </a:lnTo>
                  <a:lnTo>
                    <a:pt x="25" y="24"/>
                  </a:lnTo>
                  <a:lnTo>
                    <a:pt x="26" y="24"/>
                  </a:lnTo>
                  <a:lnTo>
                    <a:pt x="27" y="24"/>
                  </a:lnTo>
                  <a:lnTo>
                    <a:pt x="28" y="24"/>
                  </a:lnTo>
                  <a:lnTo>
                    <a:pt x="29" y="24"/>
                  </a:lnTo>
                  <a:lnTo>
                    <a:pt x="30" y="24"/>
                  </a:lnTo>
                  <a:lnTo>
                    <a:pt x="30" y="23"/>
                  </a:lnTo>
                  <a:lnTo>
                    <a:pt x="31" y="23"/>
                  </a:lnTo>
                  <a:lnTo>
                    <a:pt x="32" y="23"/>
                  </a:lnTo>
                  <a:lnTo>
                    <a:pt x="33" y="23"/>
                  </a:lnTo>
                  <a:lnTo>
                    <a:pt x="34" y="23"/>
                  </a:lnTo>
                  <a:lnTo>
                    <a:pt x="34" y="22"/>
                  </a:lnTo>
                  <a:lnTo>
                    <a:pt x="35" y="21"/>
                  </a:lnTo>
                  <a:lnTo>
                    <a:pt x="36" y="21"/>
                  </a:lnTo>
                  <a:lnTo>
                    <a:pt x="36" y="20"/>
                  </a:lnTo>
                  <a:lnTo>
                    <a:pt x="36" y="19"/>
                  </a:lnTo>
                  <a:lnTo>
                    <a:pt x="37" y="19"/>
                  </a:lnTo>
                  <a:lnTo>
                    <a:pt x="37" y="18"/>
                  </a:lnTo>
                  <a:lnTo>
                    <a:pt x="37" y="17"/>
                  </a:lnTo>
                  <a:lnTo>
                    <a:pt x="37" y="16"/>
                  </a:lnTo>
                  <a:lnTo>
                    <a:pt x="37" y="15"/>
                  </a:lnTo>
                  <a:lnTo>
                    <a:pt x="37" y="14"/>
                  </a:lnTo>
                  <a:lnTo>
                    <a:pt x="37" y="13"/>
                  </a:lnTo>
                  <a:lnTo>
                    <a:pt x="36" y="11"/>
                  </a:lnTo>
                  <a:lnTo>
                    <a:pt x="36" y="10"/>
                  </a:lnTo>
                  <a:lnTo>
                    <a:pt x="36" y="9"/>
                  </a:lnTo>
                  <a:lnTo>
                    <a:pt x="37" y="9"/>
                  </a:lnTo>
                  <a:lnTo>
                    <a:pt x="37" y="8"/>
                  </a:lnTo>
                  <a:lnTo>
                    <a:pt x="37" y="7"/>
                  </a:lnTo>
                  <a:lnTo>
                    <a:pt x="37" y="6"/>
                  </a:lnTo>
                  <a:lnTo>
                    <a:pt x="37" y="5"/>
                  </a:lnTo>
                  <a:lnTo>
                    <a:pt x="37" y="4"/>
                  </a:lnTo>
                  <a:lnTo>
                    <a:pt x="37" y="3"/>
                  </a:lnTo>
                  <a:lnTo>
                    <a:pt x="37" y="2"/>
                  </a:lnTo>
                  <a:lnTo>
                    <a:pt x="37" y="1"/>
                  </a:lnTo>
                  <a:lnTo>
                    <a:pt x="37" y="0"/>
                  </a:lnTo>
                  <a:lnTo>
                    <a:pt x="35" y="1"/>
                  </a:lnTo>
                  <a:lnTo>
                    <a:pt x="34" y="1"/>
                  </a:lnTo>
                  <a:lnTo>
                    <a:pt x="33" y="1"/>
                  </a:lnTo>
                  <a:lnTo>
                    <a:pt x="32" y="1"/>
                  </a:lnTo>
                  <a:lnTo>
                    <a:pt x="31" y="1"/>
                  </a:lnTo>
                  <a:lnTo>
                    <a:pt x="30" y="2"/>
                  </a:lnTo>
                  <a:lnTo>
                    <a:pt x="28" y="2"/>
                  </a:lnTo>
                  <a:lnTo>
                    <a:pt x="27" y="2"/>
                  </a:lnTo>
                  <a:lnTo>
                    <a:pt x="26" y="2"/>
                  </a:lnTo>
                  <a:lnTo>
                    <a:pt x="24" y="2"/>
                  </a:lnTo>
                  <a:lnTo>
                    <a:pt x="23" y="2"/>
                  </a:lnTo>
                  <a:lnTo>
                    <a:pt x="22" y="2"/>
                  </a:lnTo>
                  <a:lnTo>
                    <a:pt x="21" y="2"/>
                  </a:lnTo>
                  <a:lnTo>
                    <a:pt x="19" y="2"/>
                  </a:lnTo>
                  <a:lnTo>
                    <a:pt x="18" y="3"/>
                  </a:lnTo>
                  <a:lnTo>
                    <a:pt x="17" y="3"/>
                  </a:lnTo>
                  <a:lnTo>
                    <a:pt x="15" y="3"/>
                  </a:lnTo>
                  <a:lnTo>
                    <a:pt x="14" y="3"/>
                  </a:lnTo>
                  <a:lnTo>
                    <a:pt x="13" y="4"/>
                  </a:lnTo>
                  <a:lnTo>
                    <a:pt x="12" y="4"/>
                  </a:lnTo>
                  <a:lnTo>
                    <a:pt x="10" y="4"/>
                  </a:lnTo>
                  <a:lnTo>
                    <a:pt x="9" y="5"/>
                  </a:lnTo>
                  <a:lnTo>
                    <a:pt x="8" y="5"/>
                  </a:lnTo>
                  <a:lnTo>
                    <a:pt x="7" y="6"/>
                  </a:lnTo>
                  <a:lnTo>
                    <a:pt x="6" y="6"/>
                  </a:lnTo>
                  <a:lnTo>
                    <a:pt x="5" y="7"/>
                  </a:lnTo>
                  <a:lnTo>
                    <a:pt x="4" y="8"/>
                  </a:lnTo>
                  <a:lnTo>
                    <a:pt x="3" y="8"/>
                  </a:lnTo>
                  <a:lnTo>
                    <a:pt x="2" y="10"/>
                  </a:lnTo>
                  <a:lnTo>
                    <a:pt x="1" y="10"/>
                  </a:lnTo>
                  <a:lnTo>
                    <a:pt x="1" y="13"/>
                  </a:lnTo>
                </a:path>
              </a:pathLst>
            </a:custGeom>
            <a:solidFill>
              <a:srgbClr val="AAAAA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0" name="Freeform 45"/>
            <p:cNvSpPr>
              <a:spLocks/>
            </p:cNvSpPr>
            <p:nvPr/>
          </p:nvSpPr>
          <p:spPr bwMode="auto">
            <a:xfrm>
              <a:off x="1548" y="1524"/>
              <a:ext cx="33" cy="22"/>
            </a:xfrm>
            <a:custGeom>
              <a:avLst/>
              <a:gdLst>
                <a:gd name="T0" fmla="*/ 1 w 33"/>
                <a:gd name="T1" fmla="*/ 4 h 22"/>
                <a:gd name="T2" fmla="*/ 0 w 33"/>
                <a:gd name="T3" fmla="*/ 5 h 22"/>
                <a:gd name="T4" fmla="*/ 0 w 33"/>
                <a:gd name="T5" fmla="*/ 7 h 22"/>
                <a:gd name="T6" fmla="*/ 1 w 33"/>
                <a:gd name="T7" fmla="*/ 8 h 22"/>
                <a:gd name="T8" fmla="*/ 1 w 33"/>
                <a:gd name="T9" fmla="*/ 11 h 22"/>
                <a:gd name="T10" fmla="*/ 2 w 33"/>
                <a:gd name="T11" fmla="*/ 12 h 22"/>
                <a:gd name="T12" fmla="*/ 3 w 33"/>
                <a:gd name="T13" fmla="*/ 14 h 22"/>
                <a:gd name="T14" fmla="*/ 4 w 33"/>
                <a:gd name="T15" fmla="*/ 15 h 22"/>
                <a:gd name="T16" fmla="*/ 5 w 33"/>
                <a:gd name="T17" fmla="*/ 16 h 22"/>
                <a:gd name="T18" fmla="*/ 7 w 33"/>
                <a:gd name="T19" fmla="*/ 17 h 22"/>
                <a:gd name="T20" fmla="*/ 8 w 33"/>
                <a:gd name="T21" fmla="*/ 18 h 22"/>
                <a:gd name="T22" fmla="*/ 9 w 33"/>
                <a:gd name="T23" fmla="*/ 19 h 22"/>
                <a:gd name="T24" fmla="*/ 10 w 33"/>
                <a:gd name="T25" fmla="*/ 20 h 22"/>
                <a:gd name="T26" fmla="*/ 12 w 33"/>
                <a:gd name="T27" fmla="*/ 20 h 22"/>
                <a:gd name="T28" fmla="*/ 14 w 33"/>
                <a:gd name="T29" fmla="*/ 20 h 22"/>
                <a:gd name="T30" fmla="*/ 16 w 33"/>
                <a:gd name="T31" fmla="*/ 20 h 22"/>
                <a:gd name="T32" fmla="*/ 18 w 33"/>
                <a:gd name="T33" fmla="*/ 20 h 22"/>
                <a:gd name="T34" fmla="*/ 20 w 33"/>
                <a:gd name="T35" fmla="*/ 21 h 22"/>
                <a:gd name="T36" fmla="*/ 22 w 33"/>
                <a:gd name="T37" fmla="*/ 21 h 22"/>
                <a:gd name="T38" fmla="*/ 24 w 33"/>
                <a:gd name="T39" fmla="*/ 21 h 22"/>
                <a:gd name="T40" fmla="*/ 26 w 33"/>
                <a:gd name="T41" fmla="*/ 21 h 22"/>
                <a:gd name="T42" fmla="*/ 28 w 33"/>
                <a:gd name="T43" fmla="*/ 21 h 22"/>
                <a:gd name="T44" fmla="*/ 29 w 33"/>
                <a:gd name="T45" fmla="*/ 20 h 22"/>
                <a:gd name="T46" fmla="*/ 30 w 33"/>
                <a:gd name="T47" fmla="*/ 19 h 22"/>
                <a:gd name="T48" fmla="*/ 31 w 33"/>
                <a:gd name="T49" fmla="*/ 18 h 22"/>
                <a:gd name="T50" fmla="*/ 31 w 33"/>
                <a:gd name="T51" fmla="*/ 16 h 22"/>
                <a:gd name="T52" fmla="*/ 32 w 33"/>
                <a:gd name="T53" fmla="*/ 15 h 22"/>
                <a:gd name="T54" fmla="*/ 31 w 33"/>
                <a:gd name="T55" fmla="*/ 14 h 22"/>
                <a:gd name="T56" fmla="*/ 31 w 33"/>
                <a:gd name="T57" fmla="*/ 12 h 22"/>
                <a:gd name="T58" fmla="*/ 31 w 33"/>
                <a:gd name="T59" fmla="*/ 9 h 22"/>
                <a:gd name="T60" fmla="*/ 31 w 33"/>
                <a:gd name="T61" fmla="*/ 7 h 22"/>
                <a:gd name="T62" fmla="*/ 28 w 33"/>
                <a:gd name="T63" fmla="*/ 5 h 22"/>
                <a:gd name="T64" fmla="*/ 25 w 33"/>
                <a:gd name="T65" fmla="*/ 3 h 22"/>
                <a:gd name="T66" fmla="*/ 23 w 33"/>
                <a:gd name="T67" fmla="*/ 2 h 22"/>
                <a:gd name="T68" fmla="*/ 21 w 33"/>
                <a:gd name="T69" fmla="*/ 1 h 22"/>
                <a:gd name="T70" fmla="*/ 18 w 33"/>
                <a:gd name="T71" fmla="*/ 1 h 22"/>
                <a:gd name="T72" fmla="*/ 16 w 33"/>
                <a:gd name="T73" fmla="*/ 0 h 22"/>
                <a:gd name="T74" fmla="*/ 14 w 33"/>
                <a:gd name="T75" fmla="*/ 0 h 22"/>
                <a:gd name="T76" fmla="*/ 12 w 33"/>
                <a:gd name="T77" fmla="*/ 0 h 22"/>
                <a:gd name="T78" fmla="*/ 9 w 33"/>
                <a:gd name="T79" fmla="*/ 0 h 22"/>
                <a:gd name="T80" fmla="*/ 7 w 33"/>
                <a:gd name="T81" fmla="*/ 0 h 22"/>
                <a:gd name="T82" fmla="*/ 5 w 33"/>
                <a:gd name="T83" fmla="*/ 0 h 22"/>
                <a:gd name="T84" fmla="*/ 4 w 33"/>
                <a:gd name="T85" fmla="*/ 1 h 22"/>
                <a:gd name="T86" fmla="*/ 2 w 33"/>
                <a:gd name="T87" fmla="*/ 2 h 2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3" h="22">
                  <a:moveTo>
                    <a:pt x="1" y="3"/>
                  </a:moveTo>
                  <a:lnTo>
                    <a:pt x="1" y="4"/>
                  </a:lnTo>
                  <a:lnTo>
                    <a:pt x="0" y="4"/>
                  </a:lnTo>
                  <a:lnTo>
                    <a:pt x="0" y="5"/>
                  </a:lnTo>
                  <a:lnTo>
                    <a:pt x="0" y="6"/>
                  </a:lnTo>
                  <a:lnTo>
                    <a:pt x="0" y="7"/>
                  </a:lnTo>
                  <a:lnTo>
                    <a:pt x="1" y="7"/>
                  </a:lnTo>
                  <a:lnTo>
                    <a:pt x="1" y="8"/>
                  </a:lnTo>
                  <a:lnTo>
                    <a:pt x="1" y="9"/>
                  </a:lnTo>
                  <a:lnTo>
                    <a:pt x="1" y="11"/>
                  </a:lnTo>
                  <a:lnTo>
                    <a:pt x="2" y="11"/>
                  </a:lnTo>
                  <a:lnTo>
                    <a:pt x="2" y="12"/>
                  </a:lnTo>
                  <a:lnTo>
                    <a:pt x="3" y="13"/>
                  </a:lnTo>
                  <a:lnTo>
                    <a:pt x="3" y="14"/>
                  </a:lnTo>
                  <a:lnTo>
                    <a:pt x="4" y="14"/>
                  </a:lnTo>
                  <a:lnTo>
                    <a:pt x="4" y="15"/>
                  </a:lnTo>
                  <a:lnTo>
                    <a:pt x="5" y="15"/>
                  </a:lnTo>
                  <a:lnTo>
                    <a:pt x="5" y="16"/>
                  </a:lnTo>
                  <a:lnTo>
                    <a:pt x="6" y="17"/>
                  </a:lnTo>
                  <a:lnTo>
                    <a:pt x="7" y="17"/>
                  </a:lnTo>
                  <a:lnTo>
                    <a:pt x="7" y="18"/>
                  </a:lnTo>
                  <a:lnTo>
                    <a:pt x="8" y="18"/>
                  </a:lnTo>
                  <a:lnTo>
                    <a:pt x="8" y="19"/>
                  </a:lnTo>
                  <a:lnTo>
                    <a:pt x="9" y="19"/>
                  </a:lnTo>
                  <a:lnTo>
                    <a:pt x="10" y="19"/>
                  </a:lnTo>
                  <a:lnTo>
                    <a:pt x="10" y="20"/>
                  </a:lnTo>
                  <a:lnTo>
                    <a:pt x="11" y="20"/>
                  </a:lnTo>
                  <a:lnTo>
                    <a:pt x="12" y="20"/>
                  </a:lnTo>
                  <a:lnTo>
                    <a:pt x="13" y="20"/>
                  </a:lnTo>
                  <a:lnTo>
                    <a:pt x="14" y="20"/>
                  </a:lnTo>
                  <a:lnTo>
                    <a:pt x="15" y="20"/>
                  </a:lnTo>
                  <a:lnTo>
                    <a:pt x="16" y="20"/>
                  </a:lnTo>
                  <a:lnTo>
                    <a:pt x="17" y="20"/>
                  </a:lnTo>
                  <a:lnTo>
                    <a:pt x="18" y="20"/>
                  </a:lnTo>
                  <a:lnTo>
                    <a:pt x="19" y="21"/>
                  </a:lnTo>
                  <a:lnTo>
                    <a:pt x="20" y="21"/>
                  </a:lnTo>
                  <a:lnTo>
                    <a:pt x="21" y="21"/>
                  </a:lnTo>
                  <a:lnTo>
                    <a:pt x="22" y="21"/>
                  </a:lnTo>
                  <a:lnTo>
                    <a:pt x="23" y="21"/>
                  </a:lnTo>
                  <a:lnTo>
                    <a:pt x="24" y="21"/>
                  </a:lnTo>
                  <a:lnTo>
                    <a:pt x="25" y="21"/>
                  </a:lnTo>
                  <a:lnTo>
                    <a:pt x="26" y="21"/>
                  </a:lnTo>
                  <a:lnTo>
                    <a:pt x="27" y="21"/>
                  </a:lnTo>
                  <a:lnTo>
                    <a:pt x="28" y="21"/>
                  </a:lnTo>
                  <a:lnTo>
                    <a:pt x="28" y="20"/>
                  </a:lnTo>
                  <a:lnTo>
                    <a:pt x="29" y="20"/>
                  </a:lnTo>
                  <a:lnTo>
                    <a:pt x="30" y="20"/>
                  </a:lnTo>
                  <a:lnTo>
                    <a:pt x="30" y="19"/>
                  </a:lnTo>
                  <a:lnTo>
                    <a:pt x="30" y="18"/>
                  </a:lnTo>
                  <a:lnTo>
                    <a:pt x="31" y="18"/>
                  </a:lnTo>
                  <a:lnTo>
                    <a:pt x="31" y="17"/>
                  </a:lnTo>
                  <a:lnTo>
                    <a:pt x="31" y="16"/>
                  </a:lnTo>
                  <a:lnTo>
                    <a:pt x="32" y="16"/>
                  </a:lnTo>
                  <a:lnTo>
                    <a:pt x="32" y="15"/>
                  </a:lnTo>
                  <a:lnTo>
                    <a:pt x="32" y="14"/>
                  </a:lnTo>
                  <a:lnTo>
                    <a:pt x="31" y="14"/>
                  </a:lnTo>
                  <a:lnTo>
                    <a:pt x="31" y="13"/>
                  </a:lnTo>
                  <a:lnTo>
                    <a:pt x="31" y="12"/>
                  </a:lnTo>
                  <a:lnTo>
                    <a:pt x="31" y="11"/>
                  </a:lnTo>
                  <a:lnTo>
                    <a:pt x="31" y="9"/>
                  </a:lnTo>
                  <a:lnTo>
                    <a:pt x="31" y="8"/>
                  </a:lnTo>
                  <a:lnTo>
                    <a:pt x="31" y="7"/>
                  </a:lnTo>
                  <a:lnTo>
                    <a:pt x="30" y="6"/>
                  </a:lnTo>
                  <a:lnTo>
                    <a:pt x="28" y="5"/>
                  </a:lnTo>
                  <a:lnTo>
                    <a:pt x="27" y="4"/>
                  </a:lnTo>
                  <a:lnTo>
                    <a:pt x="25" y="3"/>
                  </a:lnTo>
                  <a:lnTo>
                    <a:pt x="23" y="3"/>
                  </a:lnTo>
                  <a:lnTo>
                    <a:pt x="23" y="2"/>
                  </a:lnTo>
                  <a:lnTo>
                    <a:pt x="21" y="2"/>
                  </a:lnTo>
                  <a:lnTo>
                    <a:pt x="21" y="1"/>
                  </a:lnTo>
                  <a:lnTo>
                    <a:pt x="19" y="1"/>
                  </a:lnTo>
                  <a:lnTo>
                    <a:pt x="18" y="1"/>
                  </a:lnTo>
                  <a:lnTo>
                    <a:pt x="17" y="1"/>
                  </a:lnTo>
                  <a:lnTo>
                    <a:pt x="16" y="0"/>
                  </a:lnTo>
                  <a:lnTo>
                    <a:pt x="15" y="0"/>
                  </a:lnTo>
                  <a:lnTo>
                    <a:pt x="14" y="0"/>
                  </a:lnTo>
                  <a:lnTo>
                    <a:pt x="13" y="0"/>
                  </a:lnTo>
                  <a:lnTo>
                    <a:pt x="12" y="0"/>
                  </a:lnTo>
                  <a:lnTo>
                    <a:pt x="11" y="0"/>
                  </a:lnTo>
                  <a:lnTo>
                    <a:pt x="9" y="0"/>
                  </a:lnTo>
                  <a:lnTo>
                    <a:pt x="8" y="0"/>
                  </a:lnTo>
                  <a:lnTo>
                    <a:pt x="7" y="0"/>
                  </a:lnTo>
                  <a:lnTo>
                    <a:pt x="6" y="0"/>
                  </a:lnTo>
                  <a:lnTo>
                    <a:pt x="5" y="0"/>
                  </a:lnTo>
                  <a:lnTo>
                    <a:pt x="5" y="1"/>
                  </a:lnTo>
                  <a:lnTo>
                    <a:pt x="4" y="1"/>
                  </a:lnTo>
                  <a:lnTo>
                    <a:pt x="3" y="1"/>
                  </a:lnTo>
                  <a:lnTo>
                    <a:pt x="2" y="2"/>
                  </a:lnTo>
                  <a:lnTo>
                    <a:pt x="1" y="3"/>
                  </a:lnTo>
                </a:path>
              </a:pathLst>
            </a:custGeom>
            <a:solidFill>
              <a:srgbClr val="AAAAA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1" name="Freeform 46"/>
            <p:cNvSpPr>
              <a:spLocks/>
            </p:cNvSpPr>
            <p:nvPr/>
          </p:nvSpPr>
          <p:spPr bwMode="auto">
            <a:xfrm>
              <a:off x="1552" y="1502"/>
              <a:ext cx="38" cy="19"/>
            </a:xfrm>
            <a:custGeom>
              <a:avLst/>
              <a:gdLst>
                <a:gd name="T0" fmla="*/ 1 w 38"/>
                <a:gd name="T1" fmla="*/ 7 h 19"/>
                <a:gd name="T2" fmla="*/ 1 w 38"/>
                <a:gd name="T3" fmla="*/ 10 h 19"/>
                <a:gd name="T4" fmla="*/ 0 w 38"/>
                <a:gd name="T5" fmla="*/ 11 h 19"/>
                <a:gd name="T6" fmla="*/ 1 w 38"/>
                <a:gd name="T7" fmla="*/ 12 h 19"/>
                <a:gd name="T8" fmla="*/ 2 w 38"/>
                <a:gd name="T9" fmla="*/ 14 h 19"/>
                <a:gd name="T10" fmla="*/ 3 w 38"/>
                <a:gd name="T11" fmla="*/ 15 h 19"/>
                <a:gd name="T12" fmla="*/ 5 w 38"/>
                <a:gd name="T13" fmla="*/ 15 h 19"/>
                <a:gd name="T14" fmla="*/ 7 w 38"/>
                <a:gd name="T15" fmla="*/ 15 h 19"/>
                <a:gd name="T16" fmla="*/ 9 w 38"/>
                <a:gd name="T17" fmla="*/ 16 h 19"/>
                <a:gd name="T18" fmla="*/ 11 w 38"/>
                <a:gd name="T19" fmla="*/ 16 h 19"/>
                <a:gd name="T20" fmla="*/ 13 w 38"/>
                <a:gd name="T21" fmla="*/ 16 h 19"/>
                <a:gd name="T22" fmla="*/ 15 w 38"/>
                <a:gd name="T23" fmla="*/ 16 h 19"/>
                <a:gd name="T24" fmla="*/ 17 w 38"/>
                <a:gd name="T25" fmla="*/ 16 h 19"/>
                <a:gd name="T26" fmla="*/ 19 w 38"/>
                <a:gd name="T27" fmla="*/ 17 h 19"/>
                <a:gd name="T28" fmla="*/ 21 w 38"/>
                <a:gd name="T29" fmla="*/ 17 h 19"/>
                <a:gd name="T30" fmla="*/ 23 w 38"/>
                <a:gd name="T31" fmla="*/ 17 h 19"/>
                <a:gd name="T32" fmla="*/ 25 w 38"/>
                <a:gd name="T33" fmla="*/ 18 h 19"/>
                <a:gd name="T34" fmla="*/ 27 w 38"/>
                <a:gd name="T35" fmla="*/ 17 h 19"/>
                <a:gd name="T36" fmla="*/ 29 w 38"/>
                <a:gd name="T37" fmla="*/ 17 h 19"/>
                <a:gd name="T38" fmla="*/ 31 w 38"/>
                <a:gd name="T39" fmla="*/ 16 h 19"/>
                <a:gd name="T40" fmla="*/ 32 w 38"/>
                <a:gd name="T41" fmla="*/ 15 h 19"/>
                <a:gd name="T42" fmla="*/ 33 w 38"/>
                <a:gd name="T43" fmla="*/ 14 h 19"/>
                <a:gd name="T44" fmla="*/ 34 w 38"/>
                <a:gd name="T45" fmla="*/ 12 h 19"/>
                <a:gd name="T46" fmla="*/ 35 w 38"/>
                <a:gd name="T47" fmla="*/ 11 h 19"/>
                <a:gd name="T48" fmla="*/ 35 w 38"/>
                <a:gd name="T49" fmla="*/ 8 h 19"/>
                <a:gd name="T50" fmla="*/ 36 w 38"/>
                <a:gd name="T51" fmla="*/ 6 h 19"/>
                <a:gd name="T52" fmla="*/ 37 w 38"/>
                <a:gd name="T53" fmla="*/ 4 h 19"/>
                <a:gd name="T54" fmla="*/ 37 w 38"/>
                <a:gd name="T55" fmla="*/ 2 h 19"/>
                <a:gd name="T56" fmla="*/ 37 w 38"/>
                <a:gd name="T57" fmla="*/ 0 h 19"/>
                <a:gd name="T58" fmla="*/ 34 w 38"/>
                <a:gd name="T59" fmla="*/ 0 h 19"/>
                <a:gd name="T60" fmla="*/ 32 w 38"/>
                <a:gd name="T61" fmla="*/ 0 h 19"/>
                <a:gd name="T62" fmla="*/ 30 w 38"/>
                <a:gd name="T63" fmla="*/ 0 h 19"/>
                <a:gd name="T64" fmla="*/ 28 w 38"/>
                <a:gd name="T65" fmla="*/ 0 h 19"/>
                <a:gd name="T66" fmla="*/ 26 w 38"/>
                <a:gd name="T67" fmla="*/ 0 h 19"/>
                <a:gd name="T68" fmla="*/ 24 w 38"/>
                <a:gd name="T69" fmla="*/ 0 h 19"/>
                <a:gd name="T70" fmla="*/ 21 w 38"/>
                <a:gd name="T71" fmla="*/ 0 h 19"/>
                <a:gd name="T72" fmla="*/ 19 w 38"/>
                <a:gd name="T73" fmla="*/ 1 h 19"/>
                <a:gd name="T74" fmla="*/ 17 w 38"/>
                <a:gd name="T75" fmla="*/ 1 h 19"/>
                <a:gd name="T76" fmla="*/ 14 w 38"/>
                <a:gd name="T77" fmla="*/ 1 h 19"/>
                <a:gd name="T78" fmla="*/ 12 w 38"/>
                <a:gd name="T79" fmla="*/ 2 h 19"/>
                <a:gd name="T80" fmla="*/ 10 w 38"/>
                <a:gd name="T81" fmla="*/ 2 h 19"/>
                <a:gd name="T82" fmla="*/ 7 w 38"/>
                <a:gd name="T83" fmla="*/ 4 h 19"/>
                <a:gd name="T84" fmla="*/ 5 w 38"/>
                <a:gd name="T85" fmla="*/ 5 h 19"/>
                <a:gd name="T86" fmla="*/ 3 w 38"/>
                <a:gd name="T87" fmla="*/ 6 h 1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8" h="19">
                  <a:moveTo>
                    <a:pt x="2" y="7"/>
                  </a:moveTo>
                  <a:lnTo>
                    <a:pt x="1" y="7"/>
                  </a:lnTo>
                  <a:lnTo>
                    <a:pt x="1" y="8"/>
                  </a:lnTo>
                  <a:lnTo>
                    <a:pt x="1" y="10"/>
                  </a:lnTo>
                  <a:lnTo>
                    <a:pt x="0" y="10"/>
                  </a:lnTo>
                  <a:lnTo>
                    <a:pt x="0" y="11"/>
                  </a:lnTo>
                  <a:lnTo>
                    <a:pt x="0" y="12"/>
                  </a:lnTo>
                  <a:lnTo>
                    <a:pt x="1" y="12"/>
                  </a:lnTo>
                  <a:lnTo>
                    <a:pt x="1" y="13"/>
                  </a:lnTo>
                  <a:lnTo>
                    <a:pt x="2" y="14"/>
                  </a:lnTo>
                  <a:lnTo>
                    <a:pt x="3" y="14"/>
                  </a:lnTo>
                  <a:lnTo>
                    <a:pt x="3" y="15"/>
                  </a:lnTo>
                  <a:lnTo>
                    <a:pt x="4" y="15"/>
                  </a:lnTo>
                  <a:lnTo>
                    <a:pt x="5" y="15"/>
                  </a:lnTo>
                  <a:lnTo>
                    <a:pt x="6" y="15"/>
                  </a:lnTo>
                  <a:lnTo>
                    <a:pt x="7" y="15"/>
                  </a:lnTo>
                  <a:lnTo>
                    <a:pt x="8" y="16"/>
                  </a:lnTo>
                  <a:lnTo>
                    <a:pt x="9" y="16"/>
                  </a:lnTo>
                  <a:lnTo>
                    <a:pt x="10" y="16"/>
                  </a:lnTo>
                  <a:lnTo>
                    <a:pt x="11" y="16"/>
                  </a:lnTo>
                  <a:lnTo>
                    <a:pt x="12" y="16"/>
                  </a:lnTo>
                  <a:lnTo>
                    <a:pt x="13" y="16"/>
                  </a:lnTo>
                  <a:lnTo>
                    <a:pt x="14" y="16"/>
                  </a:lnTo>
                  <a:lnTo>
                    <a:pt x="15" y="16"/>
                  </a:lnTo>
                  <a:lnTo>
                    <a:pt x="16" y="16"/>
                  </a:lnTo>
                  <a:lnTo>
                    <a:pt x="17" y="16"/>
                  </a:lnTo>
                  <a:lnTo>
                    <a:pt x="18" y="17"/>
                  </a:lnTo>
                  <a:lnTo>
                    <a:pt x="19" y="17"/>
                  </a:lnTo>
                  <a:lnTo>
                    <a:pt x="20" y="17"/>
                  </a:lnTo>
                  <a:lnTo>
                    <a:pt x="21" y="17"/>
                  </a:lnTo>
                  <a:lnTo>
                    <a:pt x="22" y="17"/>
                  </a:lnTo>
                  <a:lnTo>
                    <a:pt x="23" y="17"/>
                  </a:lnTo>
                  <a:lnTo>
                    <a:pt x="24" y="17"/>
                  </a:lnTo>
                  <a:lnTo>
                    <a:pt x="25" y="18"/>
                  </a:lnTo>
                  <a:lnTo>
                    <a:pt x="26" y="18"/>
                  </a:lnTo>
                  <a:lnTo>
                    <a:pt x="27" y="17"/>
                  </a:lnTo>
                  <a:lnTo>
                    <a:pt x="28" y="17"/>
                  </a:lnTo>
                  <a:lnTo>
                    <a:pt x="29" y="17"/>
                  </a:lnTo>
                  <a:lnTo>
                    <a:pt x="30" y="17"/>
                  </a:lnTo>
                  <a:lnTo>
                    <a:pt x="31" y="16"/>
                  </a:lnTo>
                  <a:lnTo>
                    <a:pt x="31" y="15"/>
                  </a:lnTo>
                  <a:lnTo>
                    <a:pt x="32" y="15"/>
                  </a:lnTo>
                  <a:lnTo>
                    <a:pt x="33" y="15"/>
                  </a:lnTo>
                  <a:lnTo>
                    <a:pt x="33" y="14"/>
                  </a:lnTo>
                  <a:lnTo>
                    <a:pt x="34" y="13"/>
                  </a:lnTo>
                  <a:lnTo>
                    <a:pt x="34" y="12"/>
                  </a:lnTo>
                  <a:lnTo>
                    <a:pt x="35" y="12"/>
                  </a:lnTo>
                  <a:lnTo>
                    <a:pt x="35" y="11"/>
                  </a:lnTo>
                  <a:lnTo>
                    <a:pt x="35" y="10"/>
                  </a:lnTo>
                  <a:lnTo>
                    <a:pt x="35" y="8"/>
                  </a:lnTo>
                  <a:lnTo>
                    <a:pt x="36" y="7"/>
                  </a:lnTo>
                  <a:lnTo>
                    <a:pt x="36" y="6"/>
                  </a:lnTo>
                  <a:lnTo>
                    <a:pt x="36" y="5"/>
                  </a:lnTo>
                  <a:lnTo>
                    <a:pt x="37" y="4"/>
                  </a:lnTo>
                  <a:lnTo>
                    <a:pt x="37" y="3"/>
                  </a:lnTo>
                  <a:lnTo>
                    <a:pt x="37" y="2"/>
                  </a:lnTo>
                  <a:lnTo>
                    <a:pt x="37" y="1"/>
                  </a:lnTo>
                  <a:lnTo>
                    <a:pt x="37" y="0"/>
                  </a:lnTo>
                  <a:lnTo>
                    <a:pt x="35" y="0"/>
                  </a:lnTo>
                  <a:lnTo>
                    <a:pt x="34" y="0"/>
                  </a:lnTo>
                  <a:lnTo>
                    <a:pt x="33" y="0"/>
                  </a:lnTo>
                  <a:lnTo>
                    <a:pt x="32" y="0"/>
                  </a:lnTo>
                  <a:lnTo>
                    <a:pt x="31" y="0"/>
                  </a:lnTo>
                  <a:lnTo>
                    <a:pt x="30" y="0"/>
                  </a:lnTo>
                  <a:lnTo>
                    <a:pt x="29" y="0"/>
                  </a:lnTo>
                  <a:lnTo>
                    <a:pt x="28" y="0"/>
                  </a:lnTo>
                  <a:lnTo>
                    <a:pt x="27" y="0"/>
                  </a:lnTo>
                  <a:lnTo>
                    <a:pt x="26" y="0"/>
                  </a:lnTo>
                  <a:lnTo>
                    <a:pt x="25" y="0"/>
                  </a:lnTo>
                  <a:lnTo>
                    <a:pt x="24" y="0"/>
                  </a:lnTo>
                  <a:lnTo>
                    <a:pt x="23" y="0"/>
                  </a:lnTo>
                  <a:lnTo>
                    <a:pt x="21" y="0"/>
                  </a:lnTo>
                  <a:lnTo>
                    <a:pt x="20" y="0"/>
                  </a:lnTo>
                  <a:lnTo>
                    <a:pt x="19" y="1"/>
                  </a:lnTo>
                  <a:lnTo>
                    <a:pt x="18" y="1"/>
                  </a:lnTo>
                  <a:lnTo>
                    <a:pt x="17" y="1"/>
                  </a:lnTo>
                  <a:lnTo>
                    <a:pt x="15" y="1"/>
                  </a:lnTo>
                  <a:lnTo>
                    <a:pt x="14" y="1"/>
                  </a:lnTo>
                  <a:lnTo>
                    <a:pt x="13" y="2"/>
                  </a:lnTo>
                  <a:lnTo>
                    <a:pt x="12" y="2"/>
                  </a:lnTo>
                  <a:lnTo>
                    <a:pt x="11" y="2"/>
                  </a:lnTo>
                  <a:lnTo>
                    <a:pt x="10" y="2"/>
                  </a:lnTo>
                  <a:lnTo>
                    <a:pt x="9" y="3"/>
                  </a:lnTo>
                  <a:lnTo>
                    <a:pt x="7" y="4"/>
                  </a:lnTo>
                  <a:lnTo>
                    <a:pt x="6" y="4"/>
                  </a:lnTo>
                  <a:lnTo>
                    <a:pt x="5" y="5"/>
                  </a:lnTo>
                  <a:lnTo>
                    <a:pt x="4" y="5"/>
                  </a:lnTo>
                  <a:lnTo>
                    <a:pt x="3" y="6"/>
                  </a:lnTo>
                  <a:lnTo>
                    <a:pt x="2" y="7"/>
                  </a:lnTo>
                </a:path>
              </a:pathLst>
            </a:custGeom>
            <a:solidFill>
              <a:srgbClr val="AAAAA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2" name="Freeform 47"/>
            <p:cNvSpPr>
              <a:spLocks/>
            </p:cNvSpPr>
            <p:nvPr/>
          </p:nvSpPr>
          <p:spPr bwMode="auto">
            <a:xfrm>
              <a:off x="1585" y="1527"/>
              <a:ext cx="26" cy="22"/>
            </a:xfrm>
            <a:custGeom>
              <a:avLst/>
              <a:gdLst>
                <a:gd name="T0" fmla="*/ 9 w 26"/>
                <a:gd name="T1" fmla="*/ 0 h 22"/>
                <a:gd name="T2" fmla="*/ 7 w 26"/>
                <a:gd name="T3" fmla="*/ 0 h 22"/>
                <a:gd name="T4" fmla="*/ 5 w 26"/>
                <a:gd name="T5" fmla="*/ 1 h 22"/>
                <a:gd name="T6" fmla="*/ 3 w 26"/>
                <a:gd name="T7" fmla="*/ 1 h 22"/>
                <a:gd name="T8" fmla="*/ 2 w 26"/>
                <a:gd name="T9" fmla="*/ 2 h 22"/>
                <a:gd name="T10" fmla="*/ 2 w 26"/>
                <a:gd name="T11" fmla="*/ 4 h 22"/>
                <a:gd name="T12" fmla="*/ 1 w 26"/>
                <a:gd name="T13" fmla="*/ 6 h 22"/>
                <a:gd name="T14" fmla="*/ 0 w 26"/>
                <a:gd name="T15" fmla="*/ 7 h 22"/>
                <a:gd name="T16" fmla="*/ 0 w 26"/>
                <a:gd name="T17" fmla="*/ 9 h 22"/>
                <a:gd name="T18" fmla="*/ 1 w 26"/>
                <a:gd name="T19" fmla="*/ 10 h 22"/>
                <a:gd name="T20" fmla="*/ 1 w 26"/>
                <a:gd name="T21" fmla="*/ 12 h 22"/>
                <a:gd name="T22" fmla="*/ 2 w 26"/>
                <a:gd name="T23" fmla="*/ 13 h 22"/>
                <a:gd name="T24" fmla="*/ 3 w 26"/>
                <a:gd name="T25" fmla="*/ 14 h 22"/>
                <a:gd name="T26" fmla="*/ 4 w 26"/>
                <a:gd name="T27" fmla="*/ 15 h 22"/>
                <a:gd name="T28" fmla="*/ 5 w 26"/>
                <a:gd name="T29" fmla="*/ 17 h 22"/>
                <a:gd name="T30" fmla="*/ 6 w 26"/>
                <a:gd name="T31" fmla="*/ 18 h 22"/>
                <a:gd name="T32" fmla="*/ 8 w 26"/>
                <a:gd name="T33" fmla="*/ 18 h 22"/>
                <a:gd name="T34" fmla="*/ 10 w 26"/>
                <a:gd name="T35" fmla="*/ 19 h 22"/>
                <a:gd name="T36" fmla="*/ 13 w 26"/>
                <a:gd name="T37" fmla="*/ 19 h 22"/>
                <a:gd name="T38" fmla="*/ 15 w 26"/>
                <a:gd name="T39" fmla="*/ 20 h 22"/>
                <a:gd name="T40" fmla="*/ 17 w 26"/>
                <a:gd name="T41" fmla="*/ 20 h 22"/>
                <a:gd name="T42" fmla="*/ 18 w 26"/>
                <a:gd name="T43" fmla="*/ 21 h 22"/>
                <a:gd name="T44" fmla="*/ 20 w 26"/>
                <a:gd name="T45" fmla="*/ 21 h 22"/>
                <a:gd name="T46" fmla="*/ 22 w 26"/>
                <a:gd name="T47" fmla="*/ 21 h 22"/>
                <a:gd name="T48" fmla="*/ 23 w 26"/>
                <a:gd name="T49" fmla="*/ 20 h 22"/>
                <a:gd name="T50" fmla="*/ 25 w 26"/>
                <a:gd name="T51" fmla="*/ 19 h 22"/>
                <a:gd name="T52" fmla="*/ 25 w 26"/>
                <a:gd name="T53" fmla="*/ 17 h 22"/>
                <a:gd name="T54" fmla="*/ 24 w 26"/>
                <a:gd name="T55" fmla="*/ 14 h 22"/>
                <a:gd name="T56" fmla="*/ 23 w 26"/>
                <a:gd name="T57" fmla="*/ 13 h 22"/>
                <a:gd name="T58" fmla="*/ 22 w 26"/>
                <a:gd name="T59" fmla="*/ 12 h 22"/>
                <a:gd name="T60" fmla="*/ 21 w 26"/>
                <a:gd name="T61" fmla="*/ 10 h 22"/>
                <a:gd name="T62" fmla="*/ 20 w 26"/>
                <a:gd name="T63" fmla="*/ 9 h 22"/>
                <a:gd name="T64" fmla="*/ 19 w 26"/>
                <a:gd name="T65" fmla="*/ 7 h 22"/>
                <a:gd name="T66" fmla="*/ 18 w 26"/>
                <a:gd name="T67" fmla="*/ 6 h 22"/>
                <a:gd name="T68" fmla="*/ 17 w 26"/>
                <a:gd name="T69" fmla="*/ 3 h 22"/>
                <a:gd name="T70" fmla="*/ 15 w 26"/>
                <a:gd name="T71" fmla="*/ 2 h 22"/>
                <a:gd name="T72" fmla="*/ 14 w 26"/>
                <a:gd name="T73" fmla="*/ 1 h 22"/>
                <a:gd name="T74" fmla="*/ 11 w 26"/>
                <a:gd name="T75" fmla="*/ 1 h 2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6" h="22">
                  <a:moveTo>
                    <a:pt x="10" y="1"/>
                  </a:moveTo>
                  <a:lnTo>
                    <a:pt x="9" y="0"/>
                  </a:lnTo>
                  <a:lnTo>
                    <a:pt x="8" y="0"/>
                  </a:lnTo>
                  <a:lnTo>
                    <a:pt x="7" y="0"/>
                  </a:lnTo>
                  <a:lnTo>
                    <a:pt x="6" y="0"/>
                  </a:lnTo>
                  <a:lnTo>
                    <a:pt x="5" y="1"/>
                  </a:lnTo>
                  <a:lnTo>
                    <a:pt x="4" y="1"/>
                  </a:lnTo>
                  <a:lnTo>
                    <a:pt x="3" y="1"/>
                  </a:lnTo>
                  <a:lnTo>
                    <a:pt x="3" y="2"/>
                  </a:lnTo>
                  <a:lnTo>
                    <a:pt x="2" y="2"/>
                  </a:lnTo>
                  <a:lnTo>
                    <a:pt x="2" y="3"/>
                  </a:lnTo>
                  <a:lnTo>
                    <a:pt x="2" y="4"/>
                  </a:lnTo>
                  <a:lnTo>
                    <a:pt x="1" y="4"/>
                  </a:lnTo>
                  <a:lnTo>
                    <a:pt x="1" y="6"/>
                  </a:lnTo>
                  <a:lnTo>
                    <a:pt x="0" y="6"/>
                  </a:lnTo>
                  <a:lnTo>
                    <a:pt x="0" y="7"/>
                  </a:lnTo>
                  <a:lnTo>
                    <a:pt x="0" y="8"/>
                  </a:lnTo>
                  <a:lnTo>
                    <a:pt x="0" y="9"/>
                  </a:lnTo>
                  <a:lnTo>
                    <a:pt x="0" y="10"/>
                  </a:lnTo>
                  <a:lnTo>
                    <a:pt x="1" y="10"/>
                  </a:lnTo>
                  <a:lnTo>
                    <a:pt x="1" y="11"/>
                  </a:lnTo>
                  <a:lnTo>
                    <a:pt x="1" y="12"/>
                  </a:lnTo>
                  <a:lnTo>
                    <a:pt x="2" y="12"/>
                  </a:lnTo>
                  <a:lnTo>
                    <a:pt x="2" y="13"/>
                  </a:lnTo>
                  <a:lnTo>
                    <a:pt x="2" y="14"/>
                  </a:lnTo>
                  <a:lnTo>
                    <a:pt x="3" y="14"/>
                  </a:lnTo>
                  <a:lnTo>
                    <a:pt x="3" y="15"/>
                  </a:lnTo>
                  <a:lnTo>
                    <a:pt x="4" y="15"/>
                  </a:lnTo>
                  <a:lnTo>
                    <a:pt x="4" y="17"/>
                  </a:lnTo>
                  <a:lnTo>
                    <a:pt x="5" y="17"/>
                  </a:lnTo>
                  <a:lnTo>
                    <a:pt x="6" y="17"/>
                  </a:lnTo>
                  <a:lnTo>
                    <a:pt x="6" y="18"/>
                  </a:lnTo>
                  <a:lnTo>
                    <a:pt x="7" y="18"/>
                  </a:lnTo>
                  <a:lnTo>
                    <a:pt x="8" y="18"/>
                  </a:lnTo>
                  <a:lnTo>
                    <a:pt x="9" y="19"/>
                  </a:lnTo>
                  <a:lnTo>
                    <a:pt x="10" y="19"/>
                  </a:lnTo>
                  <a:lnTo>
                    <a:pt x="11" y="19"/>
                  </a:lnTo>
                  <a:lnTo>
                    <a:pt x="13" y="19"/>
                  </a:lnTo>
                  <a:lnTo>
                    <a:pt x="14" y="20"/>
                  </a:lnTo>
                  <a:lnTo>
                    <a:pt x="15" y="20"/>
                  </a:lnTo>
                  <a:lnTo>
                    <a:pt x="16" y="20"/>
                  </a:lnTo>
                  <a:lnTo>
                    <a:pt x="17" y="20"/>
                  </a:lnTo>
                  <a:lnTo>
                    <a:pt x="17" y="21"/>
                  </a:lnTo>
                  <a:lnTo>
                    <a:pt x="18" y="21"/>
                  </a:lnTo>
                  <a:lnTo>
                    <a:pt x="19" y="21"/>
                  </a:lnTo>
                  <a:lnTo>
                    <a:pt x="20" y="21"/>
                  </a:lnTo>
                  <a:lnTo>
                    <a:pt x="21" y="21"/>
                  </a:lnTo>
                  <a:lnTo>
                    <a:pt x="22" y="21"/>
                  </a:lnTo>
                  <a:lnTo>
                    <a:pt x="23" y="21"/>
                  </a:lnTo>
                  <a:lnTo>
                    <a:pt x="23" y="20"/>
                  </a:lnTo>
                  <a:lnTo>
                    <a:pt x="24" y="20"/>
                  </a:lnTo>
                  <a:lnTo>
                    <a:pt x="25" y="19"/>
                  </a:lnTo>
                  <a:lnTo>
                    <a:pt x="25" y="18"/>
                  </a:lnTo>
                  <a:lnTo>
                    <a:pt x="25" y="17"/>
                  </a:lnTo>
                  <a:lnTo>
                    <a:pt x="24" y="15"/>
                  </a:lnTo>
                  <a:lnTo>
                    <a:pt x="24" y="14"/>
                  </a:lnTo>
                  <a:lnTo>
                    <a:pt x="23" y="14"/>
                  </a:lnTo>
                  <a:lnTo>
                    <a:pt x="23" y="13"/>
                  </a:lnTo>
                  <a:lnTo>
                    <a:pt x="23" y="12"/>
                  </a:lnTo>
                  <a:lnTo>
                    <a:pt x="22" y="12"/>
                  </a:lnTo>
                  <a:lnTo>
                    <a:pt x="22" y="11"/>
                  </a:lnTo>
                  <a:lnTo>
                    <a:pt x="21" y="10"/>
                  </a:lnTo>
                  <a:lnTo>
                    <a:pt x="21" y="9"/>
                  </a:lnTo>
                  <a:lnTo>
                    <a:pt x="20" y="9"/>
                  </a:lnTo>
                  <a:lnTo>
                    <a:pt x="20" y="8"/>
                  </a:lnTo>
                  <a:lnTo>
                    <a:pt x="19" y="7"/>
                  </a:lnTo>
                  <a:lnTo>
                    <a:pt x="19" y="6"/>
                  </a:lnTo>
                  <a:lnTo>
                    <a:pt x="18" y="6"/>
                  </a:lnTo>
                  <a:lnTo>
                    <a:pt x="17" y="4"/>
                  </a:lnTo>
                  <a:lnTo>
                    <a:pt x="17" y="3"/>
                  </a:lnTo>
                  <a:lnTo>
                    <a:pt x="16" y="3"/>
                  </a:lnTo>
                  <a:lnTo>
                    <a:pt x="15" y="2"/>
                  </a:lnTo>
                  <a:lnTo>
                    <a:pt x="14" y="2"/>
                  </a:lnTo>
                  <a:lnTo>
                    <a:pt x="14" y="1"/>
                  </a:lnTo>
                  <a:lnTo>
                    <a:pt x="13" y="1"/>
                  </a:lnTo>
                  <a:lnTo>
                    <a:pt x="11" y="1"/>
                  </a:lnTo>
                  <a:lnTo>
                    <a:pt x="10" y="1"/>
                  </a:lnTo>
                </a:path>
              </a:pathLst>
            </a:custGeom>
            <a:solidFill>
              <a:srgbClr val="AAAAA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3" name="Freeform 48"/>
            <p:cNvSpPr>
              <a:spLocks/>
            </p:cNvSpPr>
            <p:nvPr/>
          </p:nvSpPr>
          <p:spPr bwMode="auto">
            <a:xfrm>
              <a:off x="1561" y="1461"/>
              <a:ext cx="22" cy="36"/>
            </a:xfrm>
            <a:custGeom>
              <a:avLst/>
              <a:gdLst>
                <a:gd name="T0" fmla="*/ 2 w 22"/>
                <a:gd name="T1" fmla="*/ 22 h 36"/>
                <a:gd name="T2" fmla="*/ 1 w 22"/>
                <a:gd name="T3" fmla="*/ 24 h 36"/>
                <a:gd name="T4" fmla="*/ 0 w 22"/>
                <a:gd name="T5" fmla="*/ 25 h 36"/>
                <a:gd name="T6" fmla="*/ 0 w 22"/>
                <a:gd name="T7" fmla="*/ 28 h 36"/>
                <a:gd name="T8" fmla="*/ 0 w 22"/>
                <a:gd name="T9" fmla="*/ 30 h 36"/>
                <a:gd name="T10" fmla="*/ 2 w 22"/>
                <a:gd name="T11" fmla="*/ 32 h 36"/>
                <a:gd name="T12" fmla="*/ 4 w 22"/>
                <a:gd name="T13" fmla="*/ 33 h 36"/>
                <a:gd name="T14" fmla="*/ 5 w 22"/>
                <a:gd name="T15" fmla="*/ 34 h 36"/>
                <a:gd name="T16" fmla="*/ 7 w 22"/>
                <a:gd name="T17" fmla="*/ 34 h 36"/>
                <a:gd name="T18" fmla="*/ 8 w 22"/>
                <a:gd name="T19" fmla="*/ 35 h 36"/>
                <a:gd name="T20" fmla="*/ 10 w 22"/>
                <a:gd name="T21" fmla="*/ 35 h 36"/>
                <a:gd name="T22" fmla="*/ 12 w 22"/>
                <a:gd name="T23" fmla="*/ 35 h 36"/>
                <a:gd name="T24" fmla="*/ 14 w 22"/>
                <a:gd name="T25" fmla="*/ 34 h 36"/>
                <a:gd name="T26" fmla="*/ 16 w 22"/>
                <a:gd name="T27" fmla="*/ 34 h 36"/>
                <a:gd name="T28" fmla="*/ 18 w 22"/>
                <a:gd name="T29" fmla="*/ 32 h 36"/>
                <a:gd name="T30" fmla="*/ 19 w 22"/>
                <a:gd name="T31" fmla="*/ 31 h 36"/>
                <a:gd name="T32" fmla="*/ 20 w 22"/>
                <a:gd name="T33" fmla="*/ 29 h 36"/>
                <a:gd name="T34" fmla="*/ 21 w 22"/>
                <a:gd name="T35" fmla="*/ 27 h 36"/>
                <a:gd name="T36" fmla="*/ 21 w 22"/>
                <a:gd name="T37" fmla="*/ 24 h 36"/>
                <a:gd name="T38" fmla="*/ 21 w 22"/>
                <a:gd name="T39" fmla="*/ 22 h 36"/>
                <a:gd name="T40" fmla="*/ 21 w 22"/>
                <a:gd name="T41" fmla="*/ 20 h 36"/>
                <a:gd name="T42" fmla="*/ 21 w 22"/>
                <a:gd name="T43" fmla="*/ 18 h 36"/>
                <a:gd name="T44" fmla="*/ 20 w 22"/>
                <a:gd name="T45" fmla="*/ 16 h 36"/>
                <a:gd name="T46" fmla="*/ 20 w 22"/>
                <a:gd name="T47" fmla="*/ 14 h 36"/>
                <a:gd name="T48" fmla="*/ 20 w 22"/>
                <a:gd name="T49" fmla="*/ 12 h 36"/>
                <a:gd name="T50" fmla="*/ 20 w 22"/>
                <a:gd name="T51" fmla="*/ 8 h 36"/>
                <a:gd name="T52" fmla="*/ 20 w 22"/>
                <a:gd name="T53" fmla="*/ 6 h 36"/>
                <a:gd name="T54" fmla="*/ 19 w 22"/>
                <a:gd name="T55" fmla="*/ 3 h 36"/>
                <a:gd name="T56" fmla="*/ 20 w 22"/>
                <a:gd name="T57" fmla="*/ 1 h 36"/>
                <a:gd name="T58" fmla="*/ 18 w 22"/>
                <a:gd name="T59" fmla="*/ 0 h 36"/>
                <a:gd name="T60" fmla="*/ 16 w 22"/>
                <a:gd name="T61" fmla="*/ 0 h 36"/>
                <a:gd name="T62" fmla="*/ 14 w 22"/>
                <a:gd name="T63" fmla="*/ 0 h 36"/>
                <a:gd name="T64" fmla="*/ 12 w 22"/>
                <a:gd name="T65" fmla="*/ 2 h 36"/>
                <a:gd name="T66" fmla="*/ 10 w 22"/>
                <a:gd name="T67" fmla="*/ 4 h 36"/>
                <a:gd name="T68" fmla="*/ 9 w 22"/>
                <a:gd name="T69" fmla="*/ 6 h 36"/>
                <a:gd name="T70" fmla="*/ 8 w 22"/>
                <a:gd name="T71" fmla="*/ 8 h 36"/>
                <a:gd name="T72" fmla="*/ 7 w 22"/>
                <a:gd name="T73" fmla="*/ 11 h 36"/>
                <a:gd name="T74" fmla="*/ 6 w 22"/>
                <a:gd name="T75" fmla="*/ 13 h 36"/>
                <a:gd name="T76" fmla="*/ 5 w 22"/>
                <a:gd name="T77" fmla="*/ 15 h 36"/>
                <a:gd name="T78" fmla="*/ 4 w 22"/>
                <a:gd name="T79" fmla="*/ 17 h 36"/>
                <a:gd name="T80" fmla="*/ 3 w 22"/>
                <a:gd name="T81" fmla="*/ 19 h 36"/>
                <a:gd name="T82" fmla="*/ 2 w 22"/>
                <a:gd name="T83" fmla="*/ 21 h 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2" h="36">
                  <a:moveTo>
                    <a:pt x="2" y="21"/>
                  </a:moveTo>
                  <a:lnTo>
                    <a:pt x="2" y="22"/>
                  </a:lnTo>
                  <a:lnTo>
                    <a:pt x="1" y="23"/>
                  </a:lnTo>
                  <a:lnTo>
                    <a:pt x="1" y="24"/>
                  </a:lnTo>
                  <a:lnTo>
                    <a:pt x="0" y="24"/>
                  </a:lnTo>
                  <a:lnTo>
                    <a:pt x="0" y="25"/>
                  </a:lnTo>
                  <a:lnTo>
                    <a:pt x="0" y="27"/>
                  </a:lnTo>
                  <a:lnTo>
                    <a:pt x="0" y="28"/>
                  </a:lnTo>
                  <a:lnTo>
                    <a:pt x="0" y="29"/>
                  </a:lnTo>
                  <a:lnTo>
                    <a:pt x="0" y="30"/>
                  </a:lnTo>
                  <a:lnTo>
                    <a:pt x="1" y="31"/>
                  </a:lnTo>
                  <a:lnTo>
                    <a:pt x="2" y="32"/>
                  </a:lnTo>
                  <a:lnTo>
                    <a:pt x="3" y="33"/>
                  </a:lnTo>
                  <a:lnTo>
                    <a:pt x="4" y="33"/>
                  </a:lnTo>
                  <a:lnTo>
                    <a:pt x="4" y="34"/>
                  </a:lnTo>
                  <a:lnTo>
                    <a:pt x="5" y="34"/>
                  </a:lnTo>
                  <a:lnTo>
                    <a:pt x="6" y="34"/>
                  </a:lnTo>
                  <a:lnTo>
                    <a:pt x="7" y="34"/>
                  </a:lnTo>
                  <a:lnTo>
                    <a:pt x="8" y="34"/>
                  </a:lnTo>
                  <a:lnTo>
                    <a:pt x="8" y="35"/>
                  </a:lnTo>
                  <a:lnTo>
                    <a:pt x="9" y="35"/>
                  </a:lnTo>
                  <a:lnTo>
                    <a:pt x="10" y="35"/>
                  </a:lnTo>
                  <a:lnTo>
                    <a:pt x="11" y="35"/>
                  </a:lnTo>
                  <a:lnTo>
                    <a:pt x="12" y="35"/>
                  </a:lnTo>
                  <a:lnTo>
                    <a:pt x="13" y="35"/>
                  </a:lnTo>
                  <a:lnTo>
                    <a:pt x="14" y="34"/>
                  </a:lnTo>
                  <a:lnTo>
                    <a:pt x="15" y="34"/>
                  </a:lnTo>
                  <a:lnTo>
                    <a:pt x="16" y="34"/>
                  </a:lnTo>
                  <a:lnTo>
                    <a:pt x="17" y="34"/>
                  </a:lnTo>
                  <a:lnTo>
                    <a:pt x="18" y="32"/>
                  </a:lnTo>
                  <a:lnTo>
                    <a:pt x="19" y="32"/>
                  </a:lnTo>
                  <a:lnTo>
                    <a:pt x="19" y="31"/>
                  </a:lnTo>
                  <a:lnTo>
                    <a:pt x="20" y="30"/>
                  </a:lnTo>
                  <a:lnTo>
                    <a:pt x="20" y="29"/>
                  </a:lnTo>
                  <a:lnTo>
                    <a:pt x="21" y="28"/>
                  </a:lnTo>
                  <a:lnTo>
                    <a:pt x="21" y="27"/>
                  </a:lnTo>
                  <a:lnTo>
                    <a:pt x="21" y="25"/>
                  </a:lnTo>
                  <a:lnTo>
                    <a:pt x="21" y="24"/>
                  </a:lnTo>
                  <a:lnTo>
                    <a:pt x="21" y="23"/>
                  </a:lnTo>
                  <a:lnTo>
                    <a:pt x="21" y="22"/>
                  </a:lnTo>
                  <a:lnTo>
                    <a:pt x="21" y="21"/>
                  </a:lnTo>
                  <a:lnTo>
                    <a:pt x="21" y="20"/>
                  </a:lnTo>
                  <a:lnTo>
                    <a:pt x="21" y="19"/>
                  </a:lnTo>
                  <a:lnTo>
                    <a:pt x="21" y="18"/>
                  </a:lnTo>
                  <a:lnTo>
                    <a:pt x="21" y="17"/>
                  </a:lnTo>
                  <a:lnTo>
                    <a:pt x="20" y="16"/>
                  </a:lnTo>
                  <a:lnTo>
                    <a:pt x="20" y="15"/>
                  </a:lnTo>
                  <a:lnTo>
                    <a:pt x="20" y="14"/>
                  </a:lnTo>
                  <a:lnTo>
                    <a:pt x="20" y="13"/>
                  </a:lnTo>
                  <a:lnTo>
                    <a:pt x="20" y="12"/>
                  </a:lnTo>
                  <a:lnTo>
                    <a:pt x="20" y="11"/>
                  </a:lnTo>
                  <a:lnTo>
                    <a:pt x="20" y="8"/>
                  </a:lnTo>
                  <a:lnTo>
                    <a:pt x="20" y="7"/>
                  </a:lnTo>
                  <a:lnTo>
                    <a:pt x="20" y="6"/>
                  </a:lnTo>
                  <a:lnTo>
                    <a:pt x="19" y="4"/>
                  </a:lnTo>
                  <a:lnTo>
                    <a:pt x="19" y="3"/>
                  </a:lnTo>
                  <a:lnTo>
                    <a:pt x="20" y="2"/>
                  </a:lnTo>
                  <a:lnTo>
                    <a:pt x="20" y="1"/>
                  </a:lnTo>
                  <a:lnTo>
                    <a:pt x="20" y="0"/>
                  </a:lnTo>
                  <a:lnTo>
                    <a:pt x="18" y="0"/>
                  </a:lnTo>
                  <a:lnTo>
                    <a:pt x="17" y="0"/>
                  </a:lnTo>
                  <a:lnTo>
                    <a:pt x="16" y="0"/>
                  </a:lnTo>
                  <a:lnTo>
                    <a:pt x="15" y="0"/>
                  </a:lnTo>
                  <a:lnTo>
                    <a:pt x="14" y="0"/>
                  </a:lnTo>
                  <a:lnTo>
                    <a:pt x="13" y="1"/>
                  </a:lnTo>
                  <a:lnTo>
                    <a:pt x="12" y="2"/>
                  </a:lnTo>
                  <a:lnTo>
                    <a:pt x="11" y="3"/>
                  </a:lnTo>
                  <a:lnTo>
                    <a:pt x="10" y="4"/>
                  </a:lnTo>
                  <a:lnTo>
                    <a:pt x="10" y="5"/>
                  </a:lnTo>
                  <a:lnTo>
                    <a:pt x="9" y="6"/>
                  </a:lnTo>
                  <a:lnTo>
                    <a:pt x="8" y="7"/>
                  </a:lnTo>
                  <a:lnTo>
                    <a:pt x="8" y="8"/>
                  </a:lnTo>
                  <a:lnTo>
                    <a:pt x="7" y="10"/>
                  </a:lnTo>
                  <a:lnTo>
                    <a:pt x="7" y="11"/>
                  </a:lnTo>
                  <a:lnTo>
                    <a:pt x="6" y="12"/>
                  </a:lnTo>
                  <a:lnTo>
                    <a:pt x="6" y="13"/>
                  </a:lnTo>
                  <a:lnTo>
                    <a:pt x="6" y="14"/>
                  </a:lnTo>
                  <a:lnTo>
                    <a:pt x="5" y="15"/>
                  </a:lnTo>
                  <a:lnTo>
                    <a:pt x="5" y="16"/>
                  </a:lnTo>
                  <a:lnTo>
                    <a:pt x="4" y="17"/>
                  </a:lnTo>
                  <a:lnTo>
                    <a:pt x="4" y="18"/>
                  </a:lnTo>
                  <a:lnTo>
                    <a:pt x="3" y="19"/>
                  </a:lnTo>
                  <a:lnTo>
                    <a:pt x="3" y="20"/>
                  </a:lnTo>
                  <a:lnTo>
                    <a:pt x="2" y="21"/>
                  </a:lnTo>
                </a:path>
              </a:pathLst>
            </a:custGeom>
            <a:solidFill>
              <a:srgbClr val="AAAAA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4" name="Freeform 49"/>
            <p:cNvSpPr>
              <a:spLocks/>
            </p:cNvSpPr>
            <p:nvPr/>
          </p:nvSpPr>
          <p:spPr bwMode="auto">
            <a:xfrm>
              <a:off x="1548" y="1437"/>
              <a:ext cx="30" cy="34"/>
            </a:xfrm>
            <a:custGeom>
              <a:avLst/>
              <a:gdLst>
                <a:gd name="T0" fmla="*/ 1 w 30"/>
                <a:gd name="T1" fmla="*/ 18 h 34"/>
                <a:gd name="T2" fmla="*/ 0 w 30"/>
                <a:gd name="T3" fmla="*/ 19 h 34"/>
                <a:gd name="T4" fmla="*/ 0 w 30"/>
                <a:gd name="T5" fmla="*/ 21 h 34"/>
                <a:gd name="T6" fmla="*/ 0 w 30"/>
                <a:gd name="T7" fmla="*/ 23 h 34"/>
                <a:gd name="T8" fmla="*/ 1 w 30"/>
                <a:gd name="T9" fmla="*/ 24 h 34"/>
                <a:gd name="T10" fmla="*/ 1 w 30"/>
                <a:gd name="T11" fmla="*/ 26 h 34"/>
                <a:gd name="T12" fmla="*/ 2 w 30"/>
                <a:gd name="T13" fmla="*/ 27 h 34"/>
                <a:gd name="T14" fmla="*/ 3 w 30"/>
                <a:gd name="T15" fmla="*/ 29 h 34"/>
                <a:gd name="T16" fmla="*/ 4 w 30"/>
                <a:gd name="T17" fmla="*/ 30 h 34"/>
                <a:gd name="T18" fmla="*/ 5 w 30"/>
                <a:gd name="T19" fmla="*/ 31 h 34"/>
                <a:gd name="T20" fmla="*/ 7 w 30"/>
                <a:gd name="T21" fmla="*/ 32 h 34"/>
                <a:gd name="T22" fmla="*/ 9 w 30"/>
                <a:gd name="T23" fmla="*/ 32 h 34"/>
                <a:gd name="T24" fmla="*/ 10 w 30"/>
                <a:gd name="T25" fmla="*/ 33 h 34"/>
                <a:gd name="T26" fmla="*/ 12 w 30"/>
                <a:gd name="T27" fmla="*/ 33 h 34"/>
                <a:gd name="T28" fmla="*/ 14 w 30"/>
                <a:gd name="T29" fmla="*/ 33 h 34"/>
                <a:gd name="T30" fmla="*/ 16 w 30"/>
                <a:gd name="T31" fmla="*/ 33 h 34"/>
                <a:gd name="T32" fmla="*/ 18 w 30"/>
                <a:gd name="T33" fmla="*/ 32 h 34"/>
                <a:gd name="T34" fmla="*/ 20 w 30"/>
                <a:gd name="T35" fmla="*/ 32 h 34"/>
                <a:gd name="T36" fmla="*/ 21 w 30"/>
                <a:gd name="T37" fmla="*/ 31 h 34"/>
                <a:gd name="T38" fmla="*/ 23 w 30"/>
                <a:gd name="T39" fmla="*/ 30 h 34"/>
                <a:gd name="T40" fmla="*/ 24 w 30"/>
                <a:gd name="T41" fmla="*/ 29 h 34"/>
                <a:gd name="T42" fmla="*/ 25 w 30"/>
                <a:gd name="T43" fmla="*/ 28 h 34"/>
                <a:gd name="T44" fmla="*/ 26 w 30"/>
                <a:gd name="T45" fmla="*/ 27 h 34"/>
                <a:gd name="T46" fmla="*/ 27 w 30"/>
                <a:gd name="T47" fmla="*/ 26 h 34"/>
                <a:gd name="T48" fmla="*/ 27 w 30"/>
                <a:gd name="T49" fmla="*/ 24 h 34"/>
                <a:gd name="T50" fmla="*/ 27 w 30"/>
                <a:gd name="T51" fmla="*/ 22 h 34"/>
                <a:gd name="T52" fmla="*/ 27 w 30"/>
                <a:gd name="T53" fmla="*/ 20 h 34"/>
                <a:gd name="T54" fmla="*/ 28 w 30"/>
                <a:gd name="T55" fmla="*/ 18 h 34"/>
                <a:gd name="T56" fmla="*/ 28 w 30"/>
                <a:gd name="T57" fmla="*/ 16 h 34"/>
                <a:gd name="T58" fmla="*/ 29 w 30"/>
                <a:gd name="T59" fmla="*/ 14 h 34"/>
                <a:gd name="T60" fmla="*/ 29 w 30"/>
                <a:gd name="T61" fmla="*/ 12 h 34"/>
                <a:gd name="T62" fmla="*/ 29 w 30"/>
                <a:gd name="T63" fmla="*/ 10 h 34"/>
                <a:gd name="T64" fmla="*/ 29 w 30"/>
                <a:gd name="T65" fmla="*/ 8 h 34"/>
                <a:gd name="T66" fmla="*/ 28 w 30"/>
                <a:gd name="T67" fmla="*/ 6 h 34"/>
                <a:gd name="T68" fmla="*/ 28 w 30"/>
                <a:gd name="T69" fmla="*/ 4 h 34"/>
                <a:gd name="T70" fmla="*/ 28 w 30"/>
                <a:gd name="T71" fmla="*/ 2 h 34"/>
                <a:gd name="T72" fmla="*/ 28 w 30"/>
                <a:gd name="T73" fmla="*/ 0 h 34"/>
                <a:gd name="T74" fmla="*/ 25 w 30"/>
                <a:gd name="T75" fmla="*/ 1 h 34"/>
                <a:gd name="T76" fmla="*/ 23 w 30"/>
                <a:gd name="T77" fmla="*/ 2 h 34"/>
                <a:gd name="T78" fmla="*/ 21 w 30"/>
                <a:gd name="T79" fmla="*/ 3 h 34"/>
                <a:gd name="T80" fmla="*/ 19 w 30"/>
                <a:gd name="T81" fmla="*/ 4 h 34"/>
                <a:gd name="T82" fmla="*/ 17 w 30"/>
                <a:gd name="T83" fmla="*/ 5 h 34"/>
                <a:gd name="T84" fmla="*/ 15 w 30"/>
                <a:gd name="T85" fmla="*/ 5 h 34"/>
                <a:gd name="T86" fmla="*/ 13 w 30"/>
                <a:gd name="T87" fmla="*/ 6 h 34"/>
                <a:gd name="T88" fmla="*/ 11 w 30"/>
                <a:gd name="T89" fmla="*/ 7 h 34"/>
                <a:gd name="T90" fmla="*/ 9 w 30"/>
                <a:gd name="T91" fmla="*/ 8 h 34"/>
                <a:gd name="T92" fmla="*/ 7 w 30"/>
                <a:gd name="T93" fmla="*/ 9 h 34"/>
                <a:gd name="T94" fmla="*/ 5 w 30"/>
                <a:gd name="T95" fmla="*/ 11 h 34"/>
                <a:gd name="T96" fmla="*/ 3 w 30"/>
                <a:gd name="T97" fmla="*/ 13 h 34"/>
                <a:gd name="T98" fmla="*/ 2 w 30"/>
                <a:gd name="T99" fmla="*/ 15 h 34"/>
                <a:gd name="T100" fmla="*/ 1 w 30"/>
                <a:gd name="T101" fmla="*/ 17 h 3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0" h="34">
                  <a:moveTo>
                    <a:pt x="1" y="17"/>
                  </a:moveTo>
                  <a:lnTo>
                    <a:pt x="1" y="18"/>
                  </a:lnTo>
                  <a:lnTo>
                    <a:pt x="0" y="18"/>
                  </a:lnTo>
                  <a:lnTo>
                    <a:pt x="0" y="19"/>
                  </a:lnTo>
                  <a:lnTo>
                    <a:pt x="0" y="20"/>
                  </a:lnTo>
                  <a:lnTo>
                    <a:pt x="0" y="21"/>
                  </a:lnTo>
                  <a:lnTo>
                    <a:pt x="0" y="22"/>
                  </a:lnTo>
                  <a:lnTo>
                    <a:pt x="0" y="23"/>
                  </a:lnTo>
                  <a:lnTo>
                    <a:pt x="0" y="24"/>
                  </a:lnTo>
                  <a:lnTo>
                    <a:pt x="1" y="24"/>
                  </a:lnTo>
                  <a:lnTo>
                    <a:pt x="1" y="25"/>
                  </a:lnTo>
                  <a:lnTo>
                    <a:pt x="1" y="26"/>
                  </a:lnTo>
                  <a:lnTo>
                    <a:pt x="1" y="27"/>
                  </a:lnTo>
                  <a:lnTo>
                    <a:pt x="2" y="27"/>
                  </a:lnTo>
                  <a:lnTo>
                    <a:pt x="2" y="28"/>
                  </a:lnTo>
                  <a:lnTo>
                    <a:pt x="3" y="29"/>
                  </a:lnTo>
                  <a:lnTo>
                    <a:pt x="3" y="30"/>
                  </a:lnTo>
                  <a:lnTo>
                    <a:pt x="4" y="30"/>
                  </a:lnTo>
                  <a:lnTo>
                    <a:pt x="5" y="30"/>
                  </a:lnTo>
                  <a:lnTo>
                    <a:pt x="5" y="31"/>
                  </a:lnTo>
                  <a:lnTo>
                    <a:pt x="6" y="32"/>
                  </a:lnTo>
                  <a:lnTo>
                    <a:pt x="7" y="32"/>
                  </a:lnTo>
                  <a:lnTo>
                    <a:pt x="8" y="32"/>
                  </a:lnTo>
                  <a:lnTo>
                    <a:pt x="9" y="32"/>
                  </a:lnTo>
                  <a:lnTo>
                    <a:pt x="9" y="33"/>
                  </a:lnTo>
                  <a:lnTo>
                    <a:pt x="10" y="33"/>
                  </a:lnTo>
                  <a:lnTo>
                    <a:pt x="11" y="33"/>
                  </a:lnTo>
                  <a:lnTo>
                    <a:pt x="12" y="33"/>
                  </a:lnTo>
                  <a:lnTo>
                    <a:pt x="13" y="33"/>
                  </a:lnTo>
                  <a:lnTo>
                    <a:pt x="14" y="33"/>
                  </a:lnTo>
                  <a:lnTo>
                    <a:pt x="15" y="33"/>
                  </a:lnTo>
                  <a:lnTo>
                    <a:pt x="16" y="33"/>
                  </a:lnTo>
                  <a:lnTo>
                    <a:pt x="17" y="33"/>
                  </a:lnTo>
                  <a:lnTo>
                    <a:pt x="18" y="32"/>
                  </a:lnTo>
                  <a:lnTo>
                    <a:pt x="19" y="32"/>
                  </a:lnTo>
                  <a:lnTo>
                    <a:pt x="20" y="32"/>
                  </a:lnTo>
                  <a:lnTo>
                    <a:pt x="21" y="32"/>
                  </a:lnTo>
                  <a:lnTo>
                    <a:pt x="21" y="31"/>
                  </a:lnTo>
                  <a:lnTo>
                    <a:pt x="22" y="31"/>
                  </a:lnTo>
                  <a:lnTo>
                    <a:pt x="23" y="30"/>
                  </a:lnTo>
                  <a:lnTo>
                    <a:pt x="24" y="30"/>
                  </a:lnTo>
                  <a:lnTo>
                    <a:pt x="24" y="29"/>
                  </a:lnTo>
                  <a:lnTo>
                    <a:pt x="25" y="29"/>
                  </a:lnTo>
                  <a:lnTo>
                    <a:pt x="25" y="28"/>
                  </a:lnTo>
                  <a:lnTo>
                    <a:pt x="26" y="28"/>
                  </a:lnTo>
                  <a:lnTo>
                    <a:pt x="26" y="27"/>
                  </a:lnTo>
                  <a:lnTo>
                    <a:pt x="26" y="26"/>
                  </a:lnTo>
                  <a:lnTo>
                    <a:pt x="27" y="26"/>
                  </a:lnTo>
                  <a:lnTo>
                    <a:pt x="27" y="25"/>
                  </a:lnTo>
                  <a:lnTo>
                    <a:pt x="27" y="24"/>
                  </a:lnTo>
                  <a:lnTo>
                    <a:pt x="27" y="23"/>
                  </a:lnTo>
                  <a:lnTo>
                    <a:pt x="27" y="22"/>
                  </a:lnTo>
                  <a:lnTo>
                    <a:pt x="27" y="21"/>
                  </a:lnTo>
                  <a:lnTo>
                    <a:pt x="27" y="20"/>
                  </a:lnTo>
                  <a:lnTo>
                    <a:pt x="28" y="20"/>
                  </a:lnTo>
                  <a:lnTo>
                    <a:pt x="28" y="18"/>
                  </a:lnTo>
                  <a:lnTo>
                    <a:pt x="28" y="17"/>
                  </a:lnTo>
                  <a:lnTo>
                    <a:pt x="28" y="16"/>
                  </a:lnTo>
                  <a:lnTo>
                    <a:pt x="29" y="15"/>
                  </a:lnTo>
                  <a:lnTo>
                    <a:pt x="29" y="14"/>
                  </a:lnTo>
                  <a:lnTo>
                    <a:pt x="29" y="13"/>
                  </a:lnTo>
                  <a:lnTo>
                    <a:pt x="29" y="12"/>
                  </a:lnTo>
                  <a:lnTo>
                    <a:pt x="29" y="11"/>
                  </a:lnTo>
                  <a:lnTo>
                    <a:pt x="29" y="10"/>
                  </a:lnTo>
                  <a:lnTo>
                    <a:pt x="29" y="9"/>
                  </a:lnTo>
                  <a:lnTo>
                    <a:pt x="29" y="8"/>
                  </a:lnTo>
                  <a:lnTo>
                    <a:pt x="28" y="7"/>
                  </a:lnTo>
                  <a:lnTo>
                    <a:pt x="28" y="6"/>
                  </a:lnTo>
                  <a:lnTo>
                    <a:pt x="28" y="5"/>
                  </a:lnTo>
                  <a:lnTo>
                    <a:pt x="28" y="4"/>
                  </a:lnTo>
                  <a:lnTo>
                    <a:pt x="28" y="3"/>
                  </a:lnTo>
                  <a:lnTo>
                    <a:pt x="28" y="2"/>
                  </a:lnTo>
                  <a:lnTo>
                    <a:pt x="28" y="1"/>
                  </a:lnTo>
                  <a:lnTo>
                    <a:pt x="28" y="0"/>
                  </a:lnTo>
                  <a:lnTo>
                    <a:pt x="26" y="1"/>
                  </a:lnTo>
                  <a:lnTo>
                    <a:pt x="25" y="1"/>
                  </a:lnTo>
                  <a:lnTo>
                    <a:pt x="24" y="2"/>
                  </a:lnTo>
                  <a:lnTo>
                    <a:pt x="23" y="2"/>
                  </a:lnTo>
                  <a:lnTo>
                    <a:pt x="22" y="2"/>
                  </a:lnTo>
                  <a:lnTo>
                    <a:pt x="21" y="3"/>
                  </a:lnTo>
                  <a:lnTo>
                    <a:pt x="19" y="3"/>
                  </a:lnTo>
                  <a:lnTo>
                    <a:pt x="19" y="4"/>
                  </a:lnTo>
                  <a:lnTo>
                    <a:pt x="17" y="4"/>
                  </a:lnTo>
                  <a:lnTo>
                    <a:pt x="17" y="5"/>
                  </a:lnTo>
                  <a:lnTo>
                    <a:pt x="16" y="5"/>
                  </a:lnTo>
                  <a:lnTo>
                    <a:pt x="15" y="5"/>
                  </a:lnTo>
                  <a:lnTo>
                    <a:pt x="14" y="6"/>
                  </a:lnTo>
                  <a:lnTo>
                    <a:pt x="13" y="6"/>
                  </a:lnTo>
                  <a:lnTo>
                    <a:pt x="12" y="7"/>
                  </a:lnTo>
                  <a:lnTo>
                    <a:pt x="11" y="7"/>
                  </a:lnTo>
                  <a:lnTo>
                    <a:pt x="10" y="8"/>
                  </a:lnTo>
                  <a:lnTo>
                    <a:pt x="9" y="8"/>
                  </a:lnTo>
                  <a:lnTo>
                    <a:pt x="8" y="9"/>
                  </a:lnTo>
                  <a:lnTo>
                    <a:pt x="7" y="9"/>
                  </a:lnTo>
                  <a:lnTo>
                    <a:pt x="6" y="10"/>
                  </a:lnTo>
                  <a:lnTo>
                    <a:pt x="5" y="11"/>
                  </a:lnTo>
                  <a:lnTo>
                    <a:pt x="4" y="12"/>
                  </a:lnTo>
                  <a:lnTo>
                    <a:pt x="3" y="13"/>
                  </a:lnTo>
                  <a:lnTo>
                    <a:pt x="3" y="14"/>
                  </a:lnTo>
                  <a:lnTo>
                    <a:pt x="2" y="15"/>
                  </a:lnTo>
                  <a:lnTo>
                    <a:pt x="2" y="16"/>
                  </a:lnTo>
                  <a:lnTo>
                    <a:pt x="1" y="17"/>
                  </a:lnTo>
                </a:path>
              </a:pathLst>
            </a:custGeom>
            <a:solidFill>
              <a:srgbClr val="AAAAA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5" name="Freeform 50"/>
            <p:cNvSpPr>
              <a:spLocks/>
            </p:cNvSpPr>
            <p:nvPr/>
          </p:nvSpPr>
          <p:spPr bwMode="auto">
            <a:xfrm>
              <a:off x="1384" y="1642"/>
              <a:ext cx="34" cy="19"/>
            </a:xfrm>
            <a:custGeom>
              <a:avLst/>
              <a:gdLst>
                <a:gd name="T0" fmla="*/ 11 w 34"/>
                <a:gd name="T1" fmla="*/ 0 h 19"/>
                <a:gd name="T2" fmla="*/ 9 w 34"/>
                <a:gd name="T3" fmla="*/ 0 h 19"/>
                <a:gd name="T4" fmla="*/ 7 w 34"/>
                <a:gd name="T5" fmla="*/ 0 h 19"/>
                <a:gd name="T6" fmla="*/ 5 w 34"/>
                <a:gd name="T7" fmla="*/ 0 h 19"/>
                <a:gd name="T8" fmla="*/ 3 w 34"/>
                <a:gd name="T9" fmla="*/ 1 h 19"/>
                <a:gd name="T10" fmla="*/ 2 w 34"/>
                <a:gd name="T11" fmla="*/ 2 h 19"/>
                <a:gd name="T12" fmla="*/ 1 w 34"/>
                <a:gd name="T13" fmla="*/ 3 h 19"/>
                <a:gd name="T14" fmla="*/ 0 w 34"/>
                <a:gd name="T15" fmla="*/ 4 h 19"/>
                <a:gd name="T16" fmla="*/ 0 w 34"/>
                <a:gd name="T17" fmla="*/ 6 h 19"/>
                <a:gd name="T18" fmla="*/ 0 w 34"/>
                <a:gd name="T19" fmla="*/ 8 h 19"/>
                <a:gd name="T20" fmla="*/ 2 w 34"/>
                <a:gd name="T21" fmla="*/ 9 h 19"/>
                <a:gd name="T22" fmla="*/ 2 w 34"/>
                <a:gd name="T23" fmla="*/ 11 h 19"/>
                <a:gd name="T24" fmla="*/ 3 w 34"/>
                <a:gd name="T25" fmla="*/ 12 h 19"/>
                <a:gd name="T26" fmla="*/ 5 w 34"/>
                <a:gd name="T27" fmla="*/ 13 h 19"/>
                <a:gd name="T28" fmla="*/ 6 w 34"/>
                <a:gd name="T29" fmla="*/ 14 h 19"/>
                <a:gd name="T30" fmla="*/ 8 w 34"/>
                <a:gd name="T31" fmla="*/ 14 h 19"/>
                <a:gd name="T32" fmla="*/ 9 w 34"/>
                <a:gd name="T33" fmla="*/ 15 h 19"/>
                <a:gd name="T34" fmla="*/ 11 w 34"/>
                <a:gd name="T35" fmla="*/ 16 h 19"/>
                <a:gd name="T36" fmla="*/ 13 w 34"/>
                <a:gd name="T37" fmla="*/ 16 h 19"/>
                <a:gd name="T38" fmla="*/ 15 w 34"/>
                <a:gd name="T39" fmla="*/ 17 h 19"/>
                <a:gd name="T40" fmla="*/ 17 w 34"/>
                <a:gd name="T41" fmla="*/ 18 h 19"/>
                <a:gd name="T42" fmla="*/ 19 w 34"/>
                <a:gd name="T43" fmla="*/ 18 h 19"/>
                <a:gd name="T44" fmla="*/ 21 w 34"/>
                <a:gd name="T45" fmla="*/ 18 h 19"/>
                <a:gd name="T46" fmla="*/ 23 w 34"/>
                <a:gd name="T47" fmla="*/ 18 h 19"/>
                <a:gd name="T48" fmla="*/ 24 w 34"/>
                <a:gd name="T49" fmla="*/ 17 h 19"/>
                <a:gd name="T50" fmla="*/ 26 w 34"/>
                <a:gd name="T51" fmla="*/ 16 h 19"/>
                <a:gd name="T52" fmla="*/ 28 w 34"/>
                <a:gd name="T53" fmla="*/ 15 h 19"/>
                <a:gd name="T54" fmla="*/ 30 w 34"/>
                <a:gd name="T55" fmla="*/ 13 h 19"/>
                <a:gd name="T56" fmla="*/ 31 w 34"/>
                <a:gd name="T57" fmla="*/ 12 h 19"/>
                <a:gd name="T58" fmla="*/ 32 w 34"/>
                <a:gd name="T59" fmla="*/ 10 h 19"/>
                <a:gd name="T60" fmla="*/ 33 w 34"/>
                <a:gd name="T61" fmla="*/ 9 h 19"/>
                <a:gd name="T62" fmla="*/ 33 w 34"/>
                <a:gd name="T63" fmla="*/ 7 h 19"/>
                <a:gd name="T64" fmla="*/ 33 w 34"/>
                <a:gd name="T65" fmla="*/ 5 h 19"/>
                <a:gd name="T66" fmla="*/ 32 w 34"/>
                <a:gd name="T67" fmla="*/ 3 h 19"/>
                <a:gd name="T68" fmla="*/ 31 w 34"/>
                <a:gd name="T69" fmla="*/ 4 h 19"/>
                <a:gd name="T70" fmla="*/ 29 w 34"/>
                <a:gd name="T71" fmla="*/ 4 h 19"/>
                <a:gd name="T72" fmla="*/ 28 w 34"/>
                <a:gd name="T73" fmla="*/ 5 h 19"/>
                <a:gd name="T74" fmla="*/ 26 w 34"/>
                <a:gd name="T75" fmla="*/ 4 h 19"/>
                <a:gd name="T76" fmla="*/ 24 w 34"/>
                <a:gd name="T77" fmla="*/ 4 h 19"/>
                <a:gd name="T78" fmla="*/ 23 w 34"/>
                <a:gd name="T79" fmla="*/ 3 h 19"/>
                <a:gd name="T80" fmla="*/ 21 w 34"/>
                <a:gd name="T81" fmla="*/ 3 h 19"/>
                <a:gd name="T82" fmla="*/ 19 w 34"/>
                <a:gd name="T83" fmla="*/ 2 h 19"/>
                <a:gd name="T84" fmla="*/ 18 w 34"/>
                <a:gd name="T85" fmla="*/ 1 h 19"/>
                <a:gd name="T86" fmla="*/ 16 w 34"/>
                <a:gd name="T87" fmla="*/ 1 h 19"/>
                <a:gd name="T88" fmla="*/ 14 w 34"/>
                <a:gd name="T89" fmla="*/ 0 h 19"/>
                <a:gd name="T90" fmla="*/ 12 w 34"/>
                <a:gd name="T91" fmla="*/ 0 h 1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4" h="19">
                  <a:moveTo>
                    <a:pt x="12" y="0"/>
                  </a:moveTo>
                  <a:lnTo>
                    <a:pt x="11" y="0"/>
                  </a:lnTo>
                  <a:lnTo>
                    <a:pt x="10" y="0"/>
                  </a:lnTo>
                  <a:lnTo>
                    <a:pt x="9" y="0"/>
                  </a:lnTo>
                  <a:lnTo>
                    <a:pt x="8" y="0"/>
                  </a:lnTo>
                  <a:lnTo>
                    <a:pt x="7" y="0"/>
                  </a:lnTo>
                  <a:lnTo>
                    <a:pt x="6" y="0"/>
                  </a:lnTo>
                  <a:lnTo>
                    <a:pt x="5" y="0"/>
                  </a:lnTo>
                  <a:lnTo>
                    <a:pt x="4" y="1"/>
                  </a:lnTo>
                  <a:lnTo>
                    <a:pt x="3" y="1"/>
                  </a:lnTo>
                  <a:lnTo>
                    <a:pt x="3" y="2"/>
                  </a:lnTo>
                  <a:lnTo>
                    <a:pt x="2" y="2"/>
                  </a:lnTo>
                  <a:lnTo>
                    <a:pt x="2" y="3"/>
                  </a:lnTo>
                  <a:lnTo>
                    <a:pt x="1" y="3"/>
                  </a:lnTo>
                  <a:lnTo>
                    <a:pt x="1" y="4"/>
                  </a:lnTo>
                  <a:lnTo>
                    <a:pt x="0" y="4"/>
                  </a:lnTo>
                  <a:lnTo>
                    <a:pt x="0" y="5"/>
                  </a:lnTo>
                  <a:lnTo>
                    <a:pt x="0" y="6"/>
                  </a:lnTo>
                  <a:lnTo>
                    <a:pt x="0" y="7"/>
                  </a:lnTo>
                  <a:lnTo>
                    <a:pt x="0" y="8"/>
                  </a:lnTo>
                  <a:lnTo>
                    <a:pt x="1" y="9"/>
                  </a:lnTo>
                  <a:lnTo>
                    <a:pt x="2" y="9"/>
                  </a:lnTo>
                  <a:lnTo>
                    <a:pt x="2" y="10"/>
                  </a:lnTo>
                  <a:lnTo>
                    <a:pt x="2" y="11"/>
                  </a:lnTo>
                  <a:lnTo>
                    <a:pt x="3" y="11"/>
                  </a:lnTo>
                  <a:lnTo>
                    <a:pt x="3" y="12"/>
                  </a:lnTo>
                  <a:lnTo>
                    <a:pt x="4" y="12"/>
                  </a:lnTo>
                  <a:lnTo>
                    <a:pt x="5" y="13"/>
                  </a:lnTo>
                  <a:lnTo>
                    <a:pt x="6" y="13"/>
                  </a:lnTo>
                  <a:lnTo>
                    <a:pt x="6" y="14"/>
                  </a:lnTo>
                  <a:lnTo>
                    <a:pt x="7" y="14"/>
                  </a:lnTo>
                  <a:lnTo>
                    <a:pt x="8" y="14"/>
                  </a:lnTo>
                  <a:lnTo>
                    <a:pt x="8" y="15"/>
                  </a:lnTo>
                  <a:lnTo>
                    <a:pt x="9" y="15"/>
                  </a:lnTo>
                  <a:lnTo>
                    <a:pt x="10" y="15"/>
                  </a:lnTo>
                  <a:lnTo>
                    <a:pt x="11" y="16"/>
                  </a:lnTo>
                  <a:lnTo>
                    <a:pt x="12" y="16"/>
                  </a:lnTo>
                  <a:lnTo>
                    <a:pt x="13" y="16"/>
                  </a:lnTo>
                  <a:lnTo>
                    <a:pt x="14" y="17"/>
                  </a:lnTo>
                  <a:lnTo>
                    <a:pt x="15" y="17"/>
                  </a:lnTo>
                  <a:lnTo>
                    <a:pt x="16" y="18"/>
                  </a:lnTo>
                  <a:lnTo>
                    <a:pt x="17" y="18"/>
                  </a:lnTo>
                  <a:lnTo>
                    <a:pt x="18" y="18"/>
                  </a:lnTo>
                  <a:lnTo>
                    <a:pt x="19" y="18"/>
                  </a:lnTo>
                  <a:lnTo>
                    <a:pt x="20" y="18"/>
                  </a:lnTo>
                  <a:lnTo>
                    <a:pt x="21" y="18"/>
                  </a:lnTo>
                  <a:lnTo>
                    <a:pt x="22" y="18"/>
                  </a:lnTo>
                  <a:lnTo>
                    <a:pt x="23" y="18"/>
                  </a:lnTo>
                  <a:lnTo>
                    <a:pt x="24" y="18"/>
                  </a:lnTo>
                  <a:lnTo>
                    <a:pt x="24" y="17"/>
                  </a:lnTo>
                  <a:lnTo>
                    <a:pt x="25" y="17"/>
                  </a:lnTo>
                  <a:lnTo>
                    <a:pt x="26" y="16"/>
                  </a:lnTo>
                  <a:lnTo>
                    <a:pt x="27" y="16"/>
                  </a:lnTo>
                  <a:lnTo>
                    <a:pt x="28" y="15"/>
                  </a:lnTo>
                  <a:lnTo>
                    <a:pt x="29" y="14"/>
                  </a:lnTo>
                  <a:lnTo>
                    <a:pt x="30" y="13"/>
                  </a:lnTo>
                  <a:lnTo>
                    <a:pt x="30" y="12"/>
                  </a:lnTo>
                  <a:lnTo>
                    <a:pt x="31" y="12"/>
                  </a:lnTo>
                  <a:lnTo>
                    <a:pt x="31" y="11"/>
                  </a:lnTo>
                  <a:lnTo>
                    <a:pt x="32" y="10"/>
                  </a:lnTo>
                  <a:lnTo>
                    <a:pt x="32" y="9"/>
                  </a:lnTo>
                  <a:lnTo>
                    <a:pt x="33" y="9"/>
                  </a:lnTo>
                  <a:lnTo>
                    <a:pt x="33" y="8"/>
                  </a:lnTo>
                  <a:lnTo>
                    <a:pt x="33" y="7"/>
                  </a:lnTo>
                  <a:lnTo>
                    <a:pt x="33" y="6"/>
                  </a:lnTo>
                  <a:lnTo>
                    <a:pt x="33" y="5"/>
                  </a:lnTo>
                  <a:lnTo>
                    <a:pt x="33" y="4"/>
                  </a:lnTo>
                  <a:lnTo>
                    <a:pt x="32" y="3"/>
                  </a:lnTo>
                  <a:lnTo>
                    <a:pt x="31" y="3"/>
                  </a:lnTo>
                  <a:lnTo>
                    <a:pt x="31" y="4"/>
                  </a:lnTo>
                  <a:lnTo>
                    <a:pt x="30" y="4"/>
                  </a:lnTo>
                  <a:lnTo>
                    <a:pt x="29" y="4"/>
                  </a:lnTo>
                  <a:lnTo>
                    <a:pt x="28" y="4"/>
                  </a:lnTo>
                  <a:lnTo>
                    <a:pt x="28" y="5"/>
                  </a:lnTo>
                  <a:lnTo>
                    <a:pt x="27" y="4"/>
                  </a:lnTo>
                  <a:lnTo>
                    <a:pt x="26" y="4"/>
                  </a:lnTo>
                  <a:lnTo>
                    <a:pt x="25" y="4"/>
                  </a:lnTo>
                  <a:lnTo>
                    <a:pt x="24" y="4"/>
                  </a:lnTo>
                  <a:lnTo>
                    <a:pt x="23" y="4"/>
                  </a:lnTo>
                  <a:lnTo>
                    <a:pt x="23" y="3"/>
                  </a:lnTo>
                  <a:lnTo>
                    <a:pt x="22" y="3"/>
                  </a:lnTo>
                  <a:lnTo>
                    <a:pt x="21" y="3"/>
                  </a:lnTo>
                  <a:lnTo>
                    <a:pt x="20" y="2"/>
                  </a:lnTo>
                  <a:lnTo>
                    <a:pt x="19" y="2"/>
                  </a:lnTo>
                  <a:lnTo>
                    <a:pt x="19" y="1"/>
                  </a:lnTo>
                  <a:lnTo>
                    <a:pt x="18" y="1"/>
                  </a:lnTo>
                  <a:lnTo>
                    <a:pt x="17" y="1"/>
                  </a:lnTo>
                  <a:lnTo>
                    <a:pt x="16" y="1"/>
                  </a:lnTo>
                  <a:lnTo>
                    <a:pt x="15" y="0"/>
                  </a:lnTo>
                  <a:lnTo>
                    <a:pt x="14" y="0"/>
                  </a:lnTo>
                  <a:lnTo>
                    <a:pt x="13" y="0"/>
                  </a:lnTo>
                  <a:lnTo>
                    <a:pt x="12" y="0"/>
                  </a:lnTo>
                </a:path>
              </a:pathLst>
            </a:custGeom>
            <a:solidFill>
              <a:srgbClr val="AAAAA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6" name="Freeform 51"/>
            <p:cNvSpPr>
              <a:spLocks/>
            </p:cNvSpPr>
            <p:nvPr/>
          </p:nvSpPr>
          <p:spPr bwMode="auto">
            <a:xfrm>
              <a:off x="1372" y="1657"/>
              <a:ext cx="34" cy="33"/>
            </a:xfrm>
            <a:custGeom>
              <a:avLst/>
              <a:gdLst>
                <a:gd name="T0" fmla="*/ 1 w 34"/>
                <a:gd name="T1" fmla="*/ 1 h 33"/>
                <a:gd name="T2" fmla="*/ 0 w 34"/>
                <a:gd name="T3" fmla="*/ 2 h 33"/>
                <a:gd name="T4" fmla="*/ 0 w 34"/>
                <a:gd name="T5" fmla="*/ 4 h 33"/>
                <a:gd name="T6" fmla="*/ 0 w 34"/>
                <a:gd name="T7" fmla="*/ 6 h 33"/>
                <a:gd name="T8" fmla="*/ 0 w 34"/>
                <a:gd name="T9" fmla="*/ 9 h 33"/>
                <a:gd name="T10" fmla="*/ 0 w 34"/>
                <a:gd name="T11" fmla="*/ 11 h 33"/>
                <a:gd name="T12" fmla="*/ 0 w 34"/>
                <a:gd name="T13" fmla="*/ 13 h 33"/>
                <a:gd name="T14" fmla="*/ 0 w 34"/>
                <a:gd name="T15" fmla="*/ 15 h 33"/>
                <a:gd name="T16" fmla="*/ 0 w 34"/>
                <a:gd name="T17" fmla="*/ 18 h 33"/>
                <a:gd name="T18" fmla="*/ 1 w 34"/>
                <a:gd name="T19" fmla="*/ 19 h 33"/>
                <a:gd name="T20" fmla="*/ 1 w 34"/>
                <a:gd name="T21" fmla="*/ 21 h 33"/>
                <a:gd name="T22" fmla="*/ 1 w 34"/>
                <a:gd name="T23" fmla="*/ 23 h 33"/>
                <a:gd name="T24" fmla="*/ 3 w 34"/>
                <a:gd name="T25" fmla="*/ 25 h 33"/>
                <a:gd name="T26" fmla="*/ 4 w 34"/>
                <a:gd name="T27" fmla="*/ 27 h 33"/>
                <a:gd name="T28" fmla="*/ 6 w 34"/>
                <a:gd name="T29" fmla="*/ 29 h 33"/>
                <a:gd name="T30" fmla="*/ 7 w 34"/>
                <a:gd name="T31" fmla="*/ 30 h 33"/>
                <a:gd name="T32" fmla="*/ 9 w 34"/>
                <a:gd name="T33" fmla="*/ 31 h 33"/>
                <a:gd name="T34" fmla="*/ 11 w 34"/>
                <a:gd name="T35" fmla="*/ 32 h 33"/>
                <a:gd name="T36" fmla="*/ 13 w 34"/>
                <a:gd name="T37" fmla="*/ 32 h 33"/>
                <a:gd name="T38" fmla="*/ 15 w 34"/>
                <a:gd name="T39" fmla="*/ 32 h 33"/>
                <a:gd name="T40" fmla="*/ 18 w 34"/>
                <a:gd name="T41" fmla="*/ 32 h 33"/>
                <a:gd name="T42" fmla="*/ 20 w 34"/>
                <a:gd name="T43" fmla="*/ 32 h 33"/>
                <a:gd name="T44" fmla="*/ 22 w 34"/>
                <a:gd name="T45" fmla="*/ 32 h 33"/>
                <a:gd name="T46" fmla="*/ 24 w 34"/>
                <a:gd name="T47" fmla="*/ 32 h 33"/>
                <a:gd name="T48" fmla="*/ 26 w 34"/>
                <a:gd name="T49" fmla="*/ 31 h 33"/>
                <a:gd name="T50" fmla="*/ 28 w 34"/>
                <a:gd name="T51" fmla="*/ 30 h 33"/>
                <a:gd name="T52" fmla="*/ 30 w 34"/>
                <a:gd name="T53" fmla="*/ 28 h 33"/>
                <a:gd name="T54" fmla="*/ 32 w 34"/>
                <a:gd name="T55" fmla="*/ 26 h 33"/>
                <a:gd name="T56" fmla="*/ 33 w 34"/>
                <a:gd name="T57" fmla="*/ 24 h 33"/>
                <a:gd name="T58" fmla="*/ 33 w 34"/>
                <a:gd name="T59" fmla="*/ 22 h 33"/>
                <a:gd name="T60" fmla="*/ 33 w 34"/>
                <a:gd name="T61" fmla="*/ 20 h 33"/>
                <a:gd name="T62" fmla="*/ 33 w 34"/>
                <a:gd name="T63" fmla="*/ 18 h 33"/>
                <a:gd name="T64" fmla="*/ 32 w 34"/>
                <a:gd name="T65" fmla="*/ 15 h 33"/>
                <a:gd name="T66" fmla="*/ 32 w 34"/>
                <a:gd name="T67" fmla="*/ 13 h 33"/>
                <a:gd name="T68" fmla="*/ 31 w 34"/>
                <a:gd name="T69" fmla="*/ 11 h 33"/>
                <a:gd name="T70" fmla="*/ 31 w 34"/>
                <a:gd name="T71" fmla="*/ 9 h 33"/>
                <a:gd name="T72" fmla="*/ 29 w 34"/>
                <a:gd name="T73" fmla="*/ 8 h 33"/>
                <a:gd name="T74" fmla="*/ 27 w 34"/>
                <a:gd name="T75" fmla="*/ 8 h 33"/>
                <a:gd name="T76" fmla="*/ 25 w 34"/>
                <a:gd name="T77" fmla="*/ 7 h 33"/>
                <a:gd name="T78" fmla="*/ 23 w 34"/>
                <a:gd name="T79" fmla="*/ 5 h 33"/>
                <a:gd name="T80" fmla="*/ 21 w 34"/>
                <a:gd name="T81" fmla="*/ 5 h 33"/>
                <a:gd name="T82" fmla="*/ 20 w 34"/>
                <a:gd name="T83" fmla="*/ 3 h 33"/>
                <a:gd name="T84" fmla="*/ 17 w 34"/>
                <a:gd name="T85" fmla="*/ 2 h 33"/>
                <a:gd name="T86" fmla="*/ 14 w 34"/>
                <a:gd name="T87" fmla="*/ 1 h 33"/>
                <a:gd name="T88" fmla="*/ 12 w 34"/>
                <a:gd name="T89" fmla="*/ 1 h 33"/>
                <a:gd name="T90" fmla="*/ 10 w 34"/>
                <a:gd name="T91" fmla="*/ 0 h 33"/>
                <a:gd name="T92" fmla="*/ 8 w 34"/>
                <a:gd name="T93" fmla="*/ 0 h 33"/>
                <a:gd name="T94" fmla="*/ 6 w 34"/>
                <a:gd name="T95" fmla="*/ 0 h 33"/>
                <a:gd name="T96" fmla="*/ 4 w 34"/>
                <a:gd name="T97" fmla="*/ 0 h 33"/>
                <a:gd name="T98" fmla="*/ 2 w 34"/>
                <a:gd name="T99" fmla="*/ 1 h 3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4" h="33">
                  <a:moveTo>
                    <a:pt x="2" y="1"/>
                  </a:moveTo>
                  <a:lnTo>
                    <a:pt x="1" y="1"/>
                  </a:lnTo>
                  <a:lnTo>
                    <a:pt x="1" y="2"/>
                  </a:lnTo>
                  <a:lnTo>
                    <a:pt x="0" y="2"/>
                  </a:lnTo>
                  <a:lnTo>
                    <a:pt x="0" y="3"/>
                  </a:lnTo>
                  <a:lnTo>
                    <a:pt x="0" y="4"/>
                  </a:lnTo>
                  <a:lnTo>
                    <a:pt x="0" y="5"/>
                  </a:lnTo>
                  <a:lnTo>
                    <a:pt x="0" y="6"/>
                  </a:lnTo>
                  <a:lnTo>
                    <a:pt x="0" y="7"/>
                  </a:lnTo>
                  <a:lnTo>
                    <a:pt x="0" y="9"/>
                  </a:lnTo>
                  <a:lnTo>
                    <a:pt x="0" y="10"/>
                  </a:lnTo>
                  <a:lnTo>
                    <a:pt x="0" y="11"/>
                  </a:lnTo>
                  <a:lnTo>
                    <a:pt x="0" y="12"/>
                  </a:lnTo>
                  <a:lnTo>
                    <a:pt x="0" y="13"/>
                  </a:lnTo>
                  <a:lnTo>
                    <a:pt x="0" y="14"/>
                  </a:lnTo>
                  <a:lnTo>
                    <a:pt x="0" y="15"/>
                  </a:lnTo>
                  <a:lnTo>
                    <a:pt x="0" y="17"/>
                  </a:lnTo>
                  <a:lnTo>
                    <a:pt x="0" y="18"/>
                  </a:lnTo>
                  <a:lnTo>
                    <a:pt x="1" y="18"/>
                  </a:lnTo>
                  <a:lnTo>
                    <a:pt x="1" y="19"/>
                  </a:lnTo>
                  <a:lnTo>
                    <a:pt x="1" y="20"/>
                  </a:lnTo>
                  <a:lnTo>
                    <a:pt x="1" y="21"/>
                  </a:lnTo>
                  <a:lnTo>
                    <a:pt x="1" y="22"/>
                  </a:lnTo>
                  <a:lnTo>
                    <a:pt x="1" y="23"/>
                  </a:lnTo>
                  <a:lnTo>
                    <a:pt x="2" y="24"/>
                  </a:lnTo>
                  <a:lnTo>
                    <a:pt x="3" y="25"/>
                  </a:lnTo>
                  <a:lnTo>
                    <a:pt x="3" y="26"/>
                  </a:lnTo>
                  <a:lnTo>
                    <a:pt x="4" y="27"/>
                  </a:lnTo>
                  <a:lnTo>
                    <a:pt x="5" y="28"/>
                  </a:lnTo>
                  <a:lnTo>
                    <a:pt x="6" y="29"/>
                  </a:lnTo>
                  <a:lnTo>
                    <a:pt x="7" y="29"/>
                  </a:lnTo>
                  <a:lnTo>
                    <a:pt x="7" y="30"/>
                  </a:lnTo>
                  <a:lnTo>
                    <a:pt x="8" y="30"/>
                  </a:lnTo>
                  <a:lnTo>
                    <a:pt x="9" y="31"/>
                  </a:lnTo>
                  <a:lnTo>
                    <a:pt x="10" y="31"/>
                  </a:lnTo>
                  <a:lnTo>
                    <a:pt x="11" y="32"/>
                  </a:lnTo>
                  <a:lnTo>
                    <a:pt x="12" y="32"/>
                  </a:lnTo>
                  <a:lnTo>
                    <a:pt x="13" y="32"/>
                  </a:lnTo>
                  <a:lnTo>
                    <a:pt x="14" y="32"/>
                  </a:lnTo>
                  <a:lnTo>
                    <a:pt x="15" y="32"/>
                  </a:lnTo>
                  <a:lnTo>
                    <a:pt x="17" y="32"/>
                  </a:lnTo>
                  <a:lnTo>
                    <a:pt x="18" y="32"/>
                  </a:lnTo>
                  <a:lnTo>
                    <a:pt x="19" y="32"/>
                  </a:lnTo>
                  <a:lnTo>
                    <a:pt x="20" y="32"/>
                  </a:lnTo>
                  <a:lnTo>
                    <a:pt x="21" y="32"/>
                  </a:lnTo>
                  <a:lnTo>
                    <a:pt x="22" y="32"/>
                  </a:lnTo>
                  <a:lnTo>
                    <a:pt x="23" y="32"/>
                  </a:lnTo>
                  <a:lnTo>
                    <a:pt x="24" y="32"/>
                  </a:lnTo>
                  <a:lnTo>
                    <a:pt x="25" y="31"/>
                  </a:lnTo>
                  <a:lnTo>
                    <a:pt x="26" y="31"/>
                  </a:lnTo>
                  <a:lnTo>
                    <a:pt x="27" y="30"/>
                  </a:lnTo>
                  <a:lnTo>
                    <a:pt x="28" y="30"/>
                  </a:lnTo>
                  <a:lnTo>
                    <a:pt x="29" y="29"/>
                  </a:lnTo>
                  <a:lnTo>
                    <a:pt x="30" y="28"/>
                  </a:lnTo>
                  <a:lnTo>
                    <a:pt x="31" y="28"/>
                  </a:lnTo>
                  <a:lnTo>
                    <a:pt x="32" y="26"/>
                  </a:lnTo>
                  <a:lnTo>
                    <a:pt x="32" y="25"/>
                  </a:lnTo>
                  <a:lnTo>
                    <a:pt x="33" y="24"/>
                  </a:lnTo>
                  <a:lnTo>
                    <a:pt x="33" y="23"/>
                  </a:lnTo>
                  <a:lnTo>
                    <a:pt x="33" y="22"/>
                  </a:lnTo>
                  <a:lnTo>
                    <a:pt x="33" y="21"/>
                  </a:lnTo>
                  <a:lnTo>
                    <a:pt x="33" y="20"/>
                  </a:lnTo>
                  <a:lnTo>
                    <a:pt x="33" y="19"/>
                  </a:lnTo>
                  <a:lnTo>
                    <a:pt x="33" y="18"/>
                  </a:lnTo>
                  <a:lnTo>
                    <a:pt x="32" y="17"/>
                  </a:lnTo>
                  <a:lnTo>
                    <a:pt x="32" y="15"/>
                  </a:lnTo>
                  <a:lnTo>
                    <a:pt x="32" y="14"/>
                  </a:lnTo>
                  <a:lnTo>
                    <a:pt x="32" y="13"/>
                  </a:lnTo>
                  <a:lnTo>
                    <a:pt x="31" y="12"/>
                  </a:lnTo>
                  <a:lnTo>
                    <a:pt x="31" y="11"/>
                  </a:lnTo>
                  <a:lnTo>
                    <a:pt x="31" y="10"/>
                  </a:lnTo>
                  <a:lnTo>
                    <a:pt x="31" y="9"/>
                  </a:lnTo>
                  <a:lnTo>
                    <a:pt x="30" y="9"/>
                  </a:lnTo>
                  <a:lnTo>
                    <a:pt x="29" y="8"/>
                  </a:lnTo>
                  <a:lnTo>
                    <a:pt x="28" y="8"/>
                  </a:lnTo>
                  <a:lnTo>
                    <a:pt x="27" y="8"/>
                  </a:lnTo>
                  <a:lnTo>
                    <a:pt x="26" y="7"/>
                  </a:lnTo>
                  <a:lnTo>
                    <a:pt x="25" y="7"/>
                  </a:lnTo>
                  <a:lnTo>
                    <a:pt x="24" y="6"/>
                  </a:lnTo>
                  <a:lnTo>
                    <a:pt x="23" y="5"/>
                  </a:lnTo>
                  <a:lnTo>
                    <a:pt x="22" y="5"/>
                  </a:lnTo>
                  <a:lnTo>
                    <a:pt x="21" y="5"/>
                  </a:lnTo>
                  <a:lnTo>
                    <a:pt x="20" y="4"/>
                  </a:lnTo>
                  <a:lnTo>
                    <a:pt x="20" y="3"/>
                  </a:lnTo>
                  <a:lnTo>
                    <a:pt x="18" y="3"/>
                  </a:lnTo>
                  <a:lnTo>
                    <a:pt x="17" y="2"/>
                  </a:lnTo>
                  <a:lnTo>
                    <a:pt x="15" y="2"/>
                  </a:lnTo>
                  <a:lnTo>
                    <a:pt x="14" y="1"/>
                  </a:lnTo>
                  <a:lnTo>
                    <a:pt x="13" y="1"/>
                  </a:lnTo>
                  <a:lnTo>
                    <a:pt x="12" y="1"/>
                  </a:lnTo>
                  <a:lnTo>
                    <a:pt x="11" y="0"/>
                  </a:lnTo>
                  <a:lnTo>
                    <a:pt x="10" y="0"/>
                  </a:lnTo>
                  <a:lnTo>
                    <a:pt x="9" y="0"/>
                  </a:lnTo>
                  <a:lnTo>
                    <a:pt x="8" y="0"/>
                  </a:lnTo>
                  <a:lnTo>
                    <a:pt x="7" y="0"/>
                  </a:lnTo>
                  <a:lnTo>
                    <a:pt x="6" y="0"/>
                  </a:lnTo>
                  <a:lnTo>
                    <a:pt x="5" y="0"/>
                  </a:lnTo>
                  <a:lnTo>
                    <a:pt x="4" y="0"/>
                  </a:lnTo>
                  <a:lnTo>
                    <a:pt x="3" y="1"/>
                  </a:lnTo>
                  <a:lnTo>
                    <a:pt x="2" y="1"/>
                  </a:lnTo>
                </a:path>
              </a:pathLst>
            </a:custGeom>
            <a:solidFill>
              <a:srgbClr val="AAAAA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7" name="Freeform 52"/>
            <p:cNvSpPr>
              <a:spLocks/>
            </p:cNvSpPr>
            <p:nvPr/>
          </p:nvSpPr>
          <p:spPr bwMode="auto">
            <a:xfrm>
              <a:off x="1331" y="1680"/>
              <a:ext cx="41" cy="16"/>
            </a:xfrm>
            <a:custGeom>
              <a:avLst/>
              <a:gdLst>
                <a:gd name="T0" fmla="*/ 6 w 41"/>
                <a:gd name="T1" fmla="*/ 6 h 16"/>
                <a:gd name="T2" fmla="*/ 5 w 41"/>
                <a:gd name="T3" fmla="*/ 7 h 16"/>
                <a:gd name="T4" fmla="*/ 3 w 41"/>
                <a:gd name="T5" fmla="*/ 7 h 16"/>
                <a:gd name="T6" fmla="*/ 2 w 41"/>
                <a:gd name="T7" fmla="*/ 8 h 16"/>
                <a:gd name="T8" fmla="*/ 1 w 41"/>
                <a:gd name="T9" fmla="*/ 9 h 16"/>
                <a:gd name="T10" fmla="*/ 0 w 41"/>
                <a:gd name="T11" fmla="*/ 10 h 16"/>
                <a:gd name="T12" fmla="*/ 1 w 41"/>
                <a:gd name="T13" fmla="*/ 12 h 16"/>
                <a:gd name="T14" fmla="*/ 2 w 41"/>
                <a:gd name="T15" fmla="*/ 13 h 16"/>
                <a:gd name="T16" fmla="*/ 4 w 41"/>
                <a:gd name="T17" fmla="*/ 14 h 16"/>
                <a:gd name="T18" fmla="*/ 6 w 41"/>
                <a:gd name="T19" fmla="*/ 15 h 16"/>
                <a:gd name="T20" fmla="*/ 8 w 41"/>
                <a:gd name="T21" fmla="*/ 15 h 16"/>
                <a:gd name="T22" fmla="*/ 10 w 41"/>
                <a:gd name="T23" fmla="*/ 15 h 16"/>
                <a:gd name="T24" fmla="*/ 12 w 41"/>
                <a:gd name="T25" fmla="*/ 15 h 16"/>
                <a:gd name="T26" fmla="*/ 14 w 41"/>
                <a:gd name="T27" fmla="*/ 15 h 16"/>
                <a:gd name="T28" fmla="*/ 16 w 41"/>
                <a:gd name="T29" fmla="*/ 15 h 16"/>
                <a:gd name="T30" fmla="*/ 19 w 41"/>
                <a:gd name="T31" fmla="*/ 15 h 16"/>
                <a:gd name="T32" fmla="*/ 21 w 41"/>
                <a:gd name="T33" fmla="*/ 15 h 16"/>
                <a:gd name="T34" fmla="*/ 24 w 41"/>
                <a:gd name="T35" fmla="*/ 15 h 16"/>
                <a:gd name="T36" fmla="*/ 26 w 41"/>
                <a:gd name="T37" fmla="*/ 14 h 16"/>
                <a:gd name="T38" fmla="*/ 29 w 41"/>
                <a:gd name="T39" fmla="*/ 14 h 16"/>
                <a:gd name="T40" fmla="*/ 31 w 41"/>
                <a:gd name="T41" fmla="*/ 14 h 16"/>
                <a:gd name="T42" fmla="*/ 33 w 41"/>
                <a:gd name="T43" fmla="*/ 14 h 16"/>
                <a:gd name="T44" fmla="*/ 34 w 41"/>
                <a:gd name="T45" fmla="*/ 13 h 16"/>
                <a:gd name="T46" fmla="*/ 36 w 41"/>
                <a:gd name="T47" fmla="*/ 13 h 16"/>
                <a:gd name="T48" fmla="*/ 37 w 41"/>
                <a:gd name="T49" fmla="*/ 12 h 16"/>
                <a:gd name="T50" fmla="*/ 38 w 41"/>
                <a:gd name="T51" fmla="*/ 11 h 16"/>
                <a:gd name="T52" fmla="*/ 39 w 41"/>
                <a:gd name="T53" fmla="*/ 10 h 16"/>
                <a:gd name="T54" fmla="*/ 40 w 41"/>
                <a:gd name="T55" fmla="*/ 9 h 16"/>
                <a:gd name="T56" fmla="*/ 40 w 41"/>
                <a:gd name="T57" fmla="*/ 7 h 16"/>
                <a:gd name="T58" fmla="*/ 40 w 41"/>
                <a:gd name="T59" fmla="*/ 5 h 16"/>
                <a:gd name="T60" fmla="*/ 40 w 41"/>
                <a:gd name="T61" fmla="*/ 3 h 16"/>
                <a:gd name="T62" fmla="*/ 40 w 41"/>
                <a:gd name="T63" fmla="*/ 1 h 16"/>
                <a:gd name="T64" fmla="*/ 38 w 41"/>
                <a:gd name="T65" fmla="*/ 0 h 16"/>
                <a:gd name="T66" fmla="*/ 36 w 41"/>
                <a:gd name="T67" fmla="*/ 0 h 16"/>
                <a:gd name="T68" fmla="*/ 34 w 41"/>
                <a:gd name="T69" fmla="*/ 0 h 16"/>
                <a:gd name="T70" fmla="*/ 32 w 41"/>
                <a:gd name="T71" fmla="*/ 1 h 16"/>
                <a:gd name="T72" fmla="*/ 30 w 41"/>
                <a:gd name="T73" fmla="*/ 1 h 16"/>
                <a:gd name="T74" fmla="*/ 28 w 41"/>
                <a:gd name="T75" fmla="*/ 1 h 16"/>
                <a:gd name="T76" fmla="*/ 24 w 41"/>
                <a:gd name="T77" fmla="*/ 1 h 16"/>
                <a:gd name="T78" fmla="*/ 22 w 41"/>
                <a:gd name="T79" fmla="*/ 1 h 16"/>
                <a:gd name="T80" fmla="*/ 20 w 41"/>
                <a:gd name="T81" fmla="*/ 1 h 16"/>
                <a:gd name="T82" fmla="*/ 18 w 41"/>
                <a:gd name="T83" fmla="*/ 2 h 16"/>
                <a:gd name="T84" fmla="*/ 16 w 41"/>
                <a:gd name="T85" fmla="*/ 2 h 16"/>
                <a:gd name="T86" fmla="*/ 13 w 41"/>
                <a:gd name="T87" fmla="*/ 3 h 16"/>
                <a:gd name="T88" fmla="*/ 10 w 41"/>
                <a:gd name="T89" fmla="*/ 4 h 16"/>
                <a:gd name="T90" fmla="*/ 8 w 41"/>
                <a:gd name="T91" fmla="*/ 5 h 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1" h="16">
                  <a:moveTo>
                    <a:pt x="7" y="6"/>
                  </a:moveTo>
                  <a:lnTo>
                    <a:pt x="6" y="6"/>
                  </a:lnTo>
                  <a:lnTo>
                    <a:pt x="5" y="6"/>
                  </a:lnTo>
                  <a:lnTo>
                    <a:pt x="5" y="7"/>
                  </a:lnTo>
                  <a:lnTo>
                    <a:pt x="4" y="7"/>
                  </a:lnTo>
                  <a:lnTo>
                    <a:pt x="3" y="7"/>
                  </a:lnTo>
                  <a:lnTo>
                    <a:pt x="3" y="8"/>
                  </a:lnTo>
                  <a:lnTo>
                    <a:pt x="2" y="8"/>
                  </a:lnTo>
                  <a:lnTo>
                    <a:pt x="2" y="9"/>
                  </a:lnTo>
                  <a:lnTo>
                    <a:pt x="1" y="9"/>
                  </a:lnTo>
                  <a:lnTo>
                    <a:pt x="1" y="10"/>
                  </a:lnTo>
                  <a:lnTo>
                    <a:pt x="0" y="10"/>
                  </a:lnTo>
                  <a:lnTo>
                    <a:pt x="0" y="11"/>
                  </a:lnTo>
                  <a:lnTo>
                    <a:pt x="1" y="12"/>
                  </a:lnTo>
                  <a:lnTo>
                    <a:pt x="1" y="13"/>
                  </a:lnTo>
                  <a:lnTo>
                    <a:pt x="2" y="13"/>
                  </a:lnTo>
                  <a:lnTo>
                    <a:pt x="3" y="14"/>
                  </a:lnTo>
                  <a:lnTo>
                    <a:pt x="4" y="14"/>
                  </a:lnTo>
                  <a:lnTo>
                    <a:pt x="5" y="15"/>
                  </a:lnTo>
                  <a:lnTo>
                    <a:pt x="6" y="15"/>
                  </a:lnTo>
                  <a:lnTo>
                    <a:pt x="7" y="15"/>
                  </a:lnTo>
                  <a:lnTo>
                    <a:pt x="8" y="15"/>
                  </a:lnTo>
                  <a:lnTo>
                    <a:pt x="9" y="15"/>
                  </a:lnTo>
                  <a:lnTo>
                    <a:pt x="10" y="15"/>
                  </a:lnTo>
                  <a:lnTo>
                    <a:pt x="11" y="15"/>
                  </a:lnTo>
                  <a:lnTo>
                    <a:pt x="12" y="15"/>
                  </a:lnTo>
                  <a:lnTo>
                    <a:pt x="13" y="15"/>
                  </a:lnTo>
                  <a:lnTo>
                    <a:pt x="14" y="15"/>
                  </a:lnTo>
                  <a:lnTo>
                    <a:pt x="15" y="15"/>
                  </a:lnTo>
                  <a:lnTo>
                    <a:pt x="16" y="15"/>
                  </a:lnTo>
                  <a:lnTo>
                    <a:pt x="18" y="15"/>
                  </a:lnTo>
                  <a:lnTo>
                    <a:pt x="19" y="15"/>
                  </a:lnTo>
                  <a:lnTo>
                    <a:pt x="20" y="15"/>
                  </a:lnTo>
                  <a:lnTo>
                    <a:pt x="21" y="15"/>
                  </a:lnTo>
                  <a:lnTo>
                    <a:pt x="22" y="15"/>
                  </a:lnTo>
                  <a:lnTo>
                    <a:pt x="24" y="15"/>
                  </a:lnTo>
                  <a:lnTo>
                    <a:pt x="25" y="14"/>
                  </a:lnTo>
                  <a:lnTo>
                    <a:pt x="26" y="14"/>
                  </a:lnTo>
                  <a:lnTo>
                    <a:pt x="27" y="14"/>
                  </a:lnTo>
                  <a:lnTo>
                    <a:pt x="29" y="14"/>
                  </a:lnTo>
                  <a:lnTo>
                    <a:pt x="30" y="14"/>
                  </a:lnTo>
                  <a:lnTo>
                    <a:pt x="31" y="14"/>
                  </a:lnTo>
                  <a:lnTo>
                    <a:pt x="32" y="14"/>
                  </a:lnTo>
                  <a:lnTo>
                    <a:pt x="33" y="14"/>
                  </a:lnTo>
                  <a:lnTo>
                    <a:pt x="34" y="14"/>
                  </a:lnTo>
                  <a:lnTo>
                    <a:pt x="34" y="13"/>
                  </a:lnTo>
                  <a:lnTo>
                    <a:pt x="35" y="13"/>
                  </a:lnTo>
                  <a:lnTo>
                    <a:pt x="36" y="13"/>
                  </a:lnTo>
                  <a:lnTo>
                    <a:pt x="37" y="13"/>
                  </a:lnTo>
                  <a:lnTo>
                    <a:pt x="37" y="12"/>
                  </a:lnTo>
                  <a:lnTo>
                    <a:pt x="38" y="12"/>
                  </a:lnTo>
                  <a:lnTo>
                    <a:pt x="38" y="11"/>
                  </a:lnTo>
                  <a:lnTo>
                    <a:pt x="39" y="11"/>
                  </a:lnTo>
                  <a:lnTo>
                    <a:pt x="39" y="10"/>
                  </a:lnTo>
                  <a:lnTo>
                    <a:pt x="39" y="9"/>
                  </a:lnTo>
                  <a:lnTo>
                    <a:pt x="40" y="9"/>
                  </a:lnTo>
                  <a:lnTo>
                    <a:pt x="40" y="8"/>
                  </a:lnTo>
                  <a:lnTo>
                    <a:pt x="40" y="7"/>
                  </a:lnTo>
                  <a:lnTo>
                    <a:pt x="40" y="6"/>
                  </a:lnTo>
                  <a:lnTo>
                    <a:pt x="40" y="5"/>
                  </a:lnTo>
                  <a:lnTo>
                    <a:pt x="40" y="4"/>
                  </a:lnTo>
                  <a:lnTo>
                    <a:pt x="40" y="3"/>
                  </a:lnTo>
                  <a:lnTo>
                    <a:pt x="40" y="2"/>
                  </a:lnTo>
                  <a:lnTo>
                    <a:pt x="40" y="1"/>
                  </a:lnTo>
                  <a:lnTo>
                    <a:pt x="40" y="0"/>
                  </a:lnTo>
                  <a:lnTo>
                    <a:pt x="38" y="0"/>
                  </a:lnTo>
                  <a:lnTo>
                    <a:pt x="37" y="0"/>
                  </a:lnTo>
                  <a:lnTo>
                    <a:pt x="36" y="0"/>
                  </a:lnTo>
                  <a:lnTo>
                    <a:pt x="35" y="0"/>
                  </a:lnTo>
                  <a:lnTo>
                    <a:pt x="34" y="0"/>
                  </a:lnTo>
                  <a:lnTo>
                    <a:pt x="33" y="1"/>
                  </a:lnTo>
                  <a:lnTo>
                    <a:pt x="32" y="1"/>
                  </a:lnTo>
                  <a:lnTo>
                    <a:pt x="31" y="1"/>
                  </a:lnTo>
                  <a:lnTo>
                    <a:pt x="30" y="1"/>
                  </a:lnTo>
                  <a:lnTo>
                    <a:pt x="29" y="1"/>
                  </a:lnTo>
                  <a:lnTo>
                    <a:pt x="28" y="1"/>
                  </a:lnTo>
                  <a:lnTo>
                    <a:pt x="26" y="1"/>
                  </a:lnTo>
                  <a:lnTo>
                    <a:pt x="24" y="1"/>
                  </a:lnTo>
                  <a:lnTo>
                    <a:pt x="23" y="1"/>
                  </a:lnTo>
                  <a:lnTo>
                    <a:pt x="22" y="1"/>
                  </a:lnTo>
                  <a:lnTo>
                    <a:pt x="21" y="1"/>
                  </a:lnTo>
                  <a:lnTo>
                    <a:pt x="20" y="1"/>
                  </a:lnTo>
                  <a:lnTo>
                    <a:pt x="19" y="1"/>
                  </a:lnTo>
                  <a:lnTo>
                    <a:pt x="18" y="2"/>
                  </a:lnTo>
                  <a:lnTo>
                    <a:pt x="17" y="2"/>
                  </a:lnTo>
                  <a:lnTo>
                    <a:pt x="16" y="2"/>
                  </a:lnTo>
                  <a:lnTo>
                    <a:pt x="14" y="3"/>
                  </a:lnTo>
                  <a:lnTo>
                    <a:pt x="13" y="3"/>
                  </a:lnTo>
                  <a:lnTo>
                    <a:pt x="12" y="3"/>
                  </a:lnTo>
                  <a:lnTo>
                    <a:pt x="10" y="4"/>
                  </a:lnTo>
                  <a:lnTo>
                    <a:pt x="9" y="5"/>
                  </a:lnTo>
                  <a:lnTo>
                    <a:pt x="8" y="5"/>
                  </a:lnTo>
                  <a:lnTo>
                    <a:pt x="7" y="6"/>
                  </a:lnTo>
                </a:path>
              </a:pathLst>
            </a:custGeom>
            <a:solidFill>
              <a:srgbClr val="AAAAA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8" name="Freeform 53"/>
            <p:cNvSpPr>
              <a:spLocks/>
            </p:cNvSpPr>
            <p:nvPr/>
          </p:nvSpPr>
          <p:spPr bwMode="auto">
            <a:xfrm>
              <a:off x="1761" y="1692"/>
              <a:ext cx="54" cy="29"/>
            </a:xfrm>
            <a:custGeom>
              <a:avLst/>
              <a:gdLst>
                <a:gd name="T0" fmla="*/ 3 w 54"/>
                <a:gd name="T1" fmla="*/ 4 h 29"/>
                <a:gd name="T2" fmla="*/ 2 w 54"/>
                <a:gd name="T3" fmla="*/ 5 h 29"/>
                <a:gd name="T4" fmla="*/ 1 w 54"/>
                <a:gd name="T5" fmla="*/ 6 h 29"/>
                <a:gd name="T6" fmla="*/ 1 w 54"/>
                <a:gd name="T7" fmla="*/ 8 h 29"/>
                <a:gd name="T8" fmla="*/ 0 w 54"/>
                <a:gd name="T9" fmla="*/ 9 h 29"/>
                <a:gd name="T10" fmla="*/ 0 w 54"/>
                <a:gd name="T11" fmla="*/ 11 h 29"/>
                <a:gd name="T12" fmla="*/ 1 w 54"/>
                <a:gd name="T13" fmla="*/ 12 h 29"/>
                <a:gd name="T14" fmla="*/ 3 w 54"/>
                <a:gd name="T15" fmla="*/ 16 h 29"/>
                <a:gd name="T16" fmla="*/ 5 w 54"/>
                <a:gd name="T17" fmla="*/ 18 h 29"/>
                <a:gd name="T18" fmla="*/ 6 w 54"/>
                <a:gd name="T19" fmla="*/ 20 h 29"/>
                <a:gd name="T20" fmla="*/ 8 w 54"/>
                <a:gd name="T21" fmla="*/ 22 h 29"/>
                <a:gd name="T22" fmla="*/ 11 w 54"/>
                <a:gd name="T23" fmla="*/ 23 h 29"/>
                <a:gd name="T24" fmla="*/ 13 w 54"/>
                <a:gd name="T25" fmla="*/ 24 h 29"/>
                <a:gd name="T26" fmla="*/ 16 w 54"/>
                <a:gd name="T27" fmla="*/ 25 h 29"/>
                <a:gd name="T28" fmla="*/ 18 w 54"/>
                <a:gd name="T29" fmla="*/ 26 h 29"/>
                <a:gd name="T30" fmla="*/ 21 w 54"/>
                <a:gd name="T31" fmla="*/ 26 h 29"/>
                <a:gd name="T32" fmla="*/ 24 w 54"/>
                <a:gd name="T33" fmla="*/ 27 h 29"/>
                <a:gd name="T34" fmla="*/ 28 w 54"/>
                <a:gd name="T35" fmla="*/ 27 h 29"/>
                <a:gd name="T36" fmla="*/ 31 w 54"/>
                <a:gd name="T37" fmla="*/ 28 h 29"/>
                <a:gd name="T38" fmla="*/ 34 w 54"/>
                <a:gd name="T39" fmla="*/ 28 h 29"/>
                <a:gd name="T40" fmla="*/ 37 w 54"/>
                <a:gd name="T41" fmla="*/ 27 h 29"/>
                <a:gd name="T42" fmla="*/ 41 w 54"/>
                <a:gd name="T43" fmla="*/ 27 h 29"/>
                <a:gd name="T44" fmla="*/ 44 w 54"/>
                <a:gd name="T45" fmla="*/ 27 h 29"/>
                <a:gd name="T46" fmla="*/ 46 w 54"/>
                <a:gd name="T47" fmla="*/ 26 h 29"/>
                <a:gd name="T48" fmla="*/ 48 w 54"/>
                <a:gd name="T49" fmla="*/ 26 h 29"/>
                <a:gd name="T50" fmla="*/ 49 w 54"/>
                <a:gd name="T51" fmla="*/ 25 h 29"/>
                <a:gd name="T52" fmla="*/ 50 w 54"/>
                <a:gd name="T53" fmla="*/ 24 h 29"/>
                <a:gd name="T54" fmla="*/ 51 w 54"/>
                <a:gd name="T55" fmla="*/ 23 h 29"/>
                <a:gd name="T56" fmla="*/ 52 w 54"/>
                <a:gd name="T57" fmla="*/ 22 h 29"/>
                <a:gd name="T58" fmla="*/ 53 w 54"/>
                <a:gd name="T59" fmla="*/ 20 h 29"/>
                <a:gd name="T60" fmla="*/ 53 w 54"/>
                <a:gd name="T61" fmla="*/ 18 h 29"/>
                <a:gd name="T62" fmla="*/ 53 w 54"/>
                <a:gd name="T63" fmla="*/ 16 h 29"/>
                <a:gd name="T64" fmla="*/ 53 w 54"/>
                <a:gd name="T65" fmla="*/ 13 h 29"/>
                <a:gd name="T66" fmla="*/ 52 w 54"/>
                <a:gd name="T67" fmla="*/ 11 h 29"/>
                <a:gd name="T68" fmla="*/ 51 w 54"/>
                <a:gd name="T69" fmla="*/ 10 h 29"/>
                <a:gd name="T70" fmla="*/ 50 w 54"/>
                <a:gd name="T71" fmla="*/ 9 h 29"/>
                <a:gd name="T72" fmla="*/ 48 w 54"/>
                <a:gd name="T73" fmla="*/ 7 h 29"/>
                <a:gd name="T74" fmla="*/ 47 w 54"/>
                <a:gd name="T75" fmla="*/ 6 h 29"/>
                <a:gd name="T76" fmla="*/ 45 w 54"/>
                <a:gd name="T77" fmla="*/ 6 h 29"/>
                <a:gd name="T78" fmla="*/ 44 w 54"/>
                <a:gd name="T79" fmla="*/ 5 h 29"/>
                <a:gd name="T80" fmla="*/ 42 w 54"/>
                <a:gd name="T81" fmla="*/ 5 h 29"/>
                <a:gd name="T82" fmla="*/ 40 w 54"/>
                <a:gd name="T83" fmla="*/ 5 h 29"/>
                <a:gd name="T84" fmla="*/ 38 w 54"/>
                <a:gd name="T85" fmla="*/ 5 h 29"/>
                <a:gd name="T86" fmla="*/ 37 w 54"/>
                <a:gd name="T87" fmla="*/ 4 h 29"/>
                <a:gd name="T88" fmla="*/ 35 w 54"/>
                <a:gd name="T89" fmla="*/ 4 h 29"/>
                <a:gd name="T90" fmla="*/ 36 w 54"/>
                <a:gd name="T91" fmla="*/ 3 h 29"/>
                <a:gd name="T92" fmla="*/ 38 w 54"/>
                <a:gd name="T93" fmla="*/ 3 h 29"/>
                <a:gd name="T94" fmla="*/ 40 w 54"/>
                <a:gd name="T95" fmla="*/ 3 h 29"/>
                <a:gd name="T96" fmla="*/ 42 w 54"/>
                <a:gd name="T97" fmla="*/ 4 h 29"/>
                <a:gd name="T98" fmla="*/ 40 w 54"/>
                <a:gd name="T99" fmla="*/ 3 h 29"/>
                <a:gd name="T100" fmla="*/ 38 w 54"/>
                <a:gd name="T101" fmla="*/ 3 h 29"/>
                <a:gd name="T102" fmla="*/ 35 w 54"/>
                <a:gd name="T103" fmla="*/ 2 h 29"/>
                <a:gd name="T104" fmla="*/ 32 w 54"/>
                <a:gd name="T105" fmla="*/ 1 h 29"/>
                <a:gd name="T106" fmla="*/ 29 w 54"/>
                <a:gd name="T107" fmla="*/ 1 h 29"/>
                <a:gd name="T108" fmla="*/ 27 w 54"/>
                <a:gd name="T109" fmla="*/ 1 h 29"/>
                <a:gd name="T110" fmla="*/ 22 w 54"/>
                <a:gd name="T111" fmla="*/ 0 h 29"/>
                <a:gd name="T112" fmla="*/ 20 w 54"/>
                <a:gd name="T113" fmla="*/ 0 h 29"/>
                <a:gd name="T114" fmla="*/ 16 w 54"/>
                <a:gd name="T115" fmla="*/ 0 h 29"/>
                <a:gd name="T116" fmla="*/ 14 w 54"/>
                <a:gd name="T117" fmla="*/ 1 h 29"/>
                <a:gd name="T118" fmla="*/ 10 w 54"/>
                <a:gd name="T119" fmla="*/ 1 h 29"/>
                <a:gd name="T120" fmla="*/ 8 w 54"/>
                <a:gd name="T121" fmla="*/ 2 h 29"/>
                <a:gd name="T122" fmla="*/ 5 w 54"/>
                <a:gd name="T123" fmla="*/ 3 h 2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4" h="29">
                  <a:moveTo>
                    <a:pt x="4" y="4"/>
                  </a:moveTo>
                  <a:lnTo>
                    <a:pt x="3" y="4"/>
                  </a:lnTo>
                  <a:lnTo>
                    <a:pt x="3" y="5"/>
                  </a:lnTo>
                  <a:lnTo>
                    <a:pt x="2" y="5"/>
                  </a:lnTo>
                  <a:lnTo>
                    <a:pt x="2" y="6"/>
                  </a:lnTo>
                  <a:lnTo>
                    <a:pt x="1" y="6"/>
                  </a:lnTo>
                  <a:lnTo>
                    <a:pt x="1" y="7"/>
                  </a:lnTo>
                  <a:lnTo>
                    <a:pt x="1" y="8"/>
                  </a:lnTo>
                  <a:lnTo>
                    <a:pt x="0" y="8"/>
                  </a:lnTo>
                  <a:lnTo>
                    <a:pt x="0" y="9"/>
                  </a:lnTo>
                  <a:lnTo>
                    <a:pt x="0" y="10"/>
                  </a:lnTo>
                  <a:lnTo>
                    <a:pt x="0" y="11"/>
                  </a:lnTo>
                  <a:lnTo>
                    <a:pt x="1" y="11"/>
                  </a:lnTo>
                  <a:lnTo>
                    <a:pt x="1" y="12"/>
                  </a:lnTo>
                  <a:lnTo>
                    <a:pt x="2" y="15"/>
                  </a:lnTo>
                  <a:lnTo>
                    <a:pt x="3" y="16"/>
                  </a:lnTo>
                  <a:lnTo>
                    <a:pt x="4" y="17"/>
                  </a:lnTo>
                  <a:lnTo>
                    <a:pt x="5" y="18"/>
                  </a:lnTo>
                  <a:lnTo>
                    <a:pt x="6" y="19"/>
                  </a:lnTo>
                  <a:lnTo>
                    <a:pt x="6" y="20"/>
                  </a:lnTo>
                  <a:lnTo>
                    <a:pt x="8" y="21"/>
                  </a:lnTo>
                  <a:lnTo>
                    <a:pt x="8" y="22"/>
                  </a:lnTo>
                  <a:lnTo>
                    <a:pt x="10" y="22"/>
                  </a:lnTo>
                  <a:lnTo>
                    <a:pt x="11" y="23"/>
                  </a:lnTo>
                  <a:lnTo>
                    <a:pt x="12" y="24"/>
                  </a:lnTo>
                  <a:lnTo>
                    <a:pt x="13" y="24"/>
                  </a:lnTo>
                  <a:lnTo>
                    <a:pt x="14" y="25"/>
                  </a:lnTo>
                  <a:lnTo>
                    <a:pt x="16" y="25"/>
                  </a:lnTo>
                  <a:lnTo>
                    <a:pt x="17" y="26"/>
                  </a:lnTo>
                  <a:lnTo>
                    <a:pt x="18" y="26"/>
                  </a:lnTo>
                  <a:lnTo>
                    <a:pt x="19" y="26"/>
                  </a:lnTo>
                  <a:lnTo>
                    <a:pt x="21" y="26"/>
                  </a:lnTo>
                  <a:lnTo>
                    <a:pt x="22" y="27"/>
                  </a:lnTo>
                  <a:lnTo>
                    <a:pt x="24" y="27"/>
                  </a:lnTo>
                  <a:lnTo>
                    <a:pt x="25" y="27"/>
                  </a:lnTo>
                  <a:lnTo>
                    <a:pt x="28" y="27"/>
                  </a:lnTo>
                  <a:lnTo>
                    <a:pt x="29" y="28"/>
                  </a:lnTo>
                  <a:lnTo>
                    <a:pt x="31" y="28"/>
                  </a:lnTo>
                  <a:lnTo>
                    <a:pt x="33" y="28"/>
                  </a:lnTo>
                  <a:lnTo>
                    <a:pt x="34" y="28"/>
                  </a:lnTo>
                  <a:lnTo>
                    <a:pt x="36" y="28"/>
                  </a:lnTo>
                  <a:lnTo>
                    <a:pt x="37" y="27"/>
                  </a:lnTo>
                  <a:lnTo>
                    <a:pt x="39" y="27"/>
                  </a:lnTo>
                  <a:lnTo>
                    <a:pt x="41" y="27"/>
                  </a:lnTo>
                  <a:lnTo>
                    <a:pt x="43" y="27"/>
                  </a:lnTo>
                  <a:lnTo>
                    <a:pt x="44" y="27"/>
                  </a:lnTo>
                  <a:lnTo>
                    <a:pt x="45" y="27"/>
                  </a:lnTo>
                  <a:lnTo>
                    <a:pt x="46" y="26"/>
                  </a:lnTo>
                  <a:lnTo>
                    <a:pt x="47" y="26"/>
                  </a:lnTo>
                  <a:lnTo>
                    <a:pt x="48" y="26"/>
                  </a:lnTo>
                  <a:lnTo>
                    <a:pt x="49" y="26"/>
                  </a:lnTo>
                  <a:lnTo>
                    <a:pt x="49" y="25"/>
                  </a:lnTo>
                  <a:lnTo>
                    <a:pt x="50" y="25"/>
                  </a:lnTo>
                  <a:lnTo>
                    <a:pt x="50" y="24"/>
                  </a:lnTo>
                  <a:lnTo>
                    <a:pt x="51" y="24"/>
                  </a:lnTo>
                  <a:lnTo>
                    <a:pt x="51" y="23"/>
                  </a:lnTo>
                  <a:lnTo>
                    <a:pt x="52" y="23"/>
                  </a:lnTo>
                  <a:lnTo>
                    <a:pt x="52" y="22"/>
                  </a:lnTo>
                  <a:lnTo>
                    <a:pt x="53" y="22"/>
                  </a:lnTo>
                  <a:lnTo>
                    <a:pt x="53" y="20"/>
                  </a:lnTo>
                  <a:lnTo>
                    <a:pt x="53" y="19"/>
                  </a:lnTo>
                  <a:lnTo>
                    <a:pt x="53" y="18"/>
                  </a:lnTo>
                  <a:lnTo>
                    <a:pt x="53" y="17"/>
                  </a:lnTo>
                  <a:lnTo>
                    <a:pt x="53" y="16"/>
                  </a:lnTo>
                  <a:lnTo>
                    <a:pt x="53" y="15"/>
                  </a:lnTo>
                  <a:lnTo>
                    <a:pt x="53" y="13"/>
                  </a:lnTo>
                  <a:lnTo>
                    <a:pt x="52" y="12"/>
                  </a:lnTo>
                  <a:lnTo>
                    <a:pt x="52" y="11"/>
                  </a:lnTo>
                  <a:lnTo>
                    <a:pt x="51" y="11"/>
                  </a:lnTo>
                  <a:lnTo>
                    <a:pt x="51" y="10"/>
                  </a:lnTo>
                  <a:lnTo>
                    <a:pt x="51" y="9"/>
                  </a:lnTo>
                  <a:lnTo>
                    <a:pt x="50" y="9"/>
                  </a:lnTo>
                  <a:lnTo>
                    <a:pt x="49" y="8"/>
                  </a:lnTo>
                  <a:lnTo>
                    <a:pt x="48" y="7"/>
                  </a:lnTo>
                  <a:lnTo>
                    <a:pt x="47" y="7"/>
                  </a:lnTo>
                  <a:lnTo>
                    <a:pt x="47" y="6"/>
                  </a:lnTo>
                  <a:lnTo>
                    <a:pt x="46" y="6"/>
                  </a:lnTo>
                  <a:lnTo>
                    <a:pt x="45" y="6"/>
                  </a:lnTo>
                  <a:lnTo>
                    <a:pt x="45" y="5"/>
                  </a:lnTo>
                  <a:lnTo>
                    <a:pt x="44" y="5"/>
                  </a:lnTo>
                  <a:lnTo>
                    <a:pt x="43" y="5"/>
                  </a:lnTo>
                  <a:lnTo>
                    <a:pt x="42" y="5"/>
                  </a:lnTo>
                  <a:lnTo>
                    <a:pt x="41" y="5"/>
                  </a:lnTo>
                  <a:lnTo>
                    <a:pt x="40" y="5"/>
                  </a:lnTo>
                  <a:lnTo>
                    <a:pt x="39" y="5"/>
                  </a:lnTo>
                  <a:lnTo>
                    <a:pt x="38" y="5"/>
                  </a:lnTo>
                  <a:lnTo>
                    <a:pt x="37" y="5"/>
                  </a:lnTo>
                  <a:lnTo>
                    <a:pt x="37" y="4"/>
                  </a:lnTo>
                  <a:lnTo>
                    <a:pt x="36" y="4"/>
                  </a:lnTo>
                  <a:lnTo>
                    <a:pt x="35" y="4"/>
                  </a:lnTo>
                  <a:lnTo>
                    <a:pt x="35" y="3"/>
                  </a:lnTo>
                  <a:lnTo>
                    <a:pt x="36" y="3"/>
                  </a:lnTo>
                  <a:lnTo>
                    <a:pt x="37" y="3"/>
                  </a:lnTo>
                  <a:lnTo>
                    <a:pt x="38" y="3"/>
                  </a:lnTo>
                  <a:lnTo>
                    <a:pt x="39" y="3"/>
                  </a:lnTo>
                  <a:lnTo>
                    <a:pt x="40" y="3"/>
                  </a:lnTo>
                  <a:lnTo>
                    <a:pt x="41" y="3"/>
                  </a:lnTo>
                  <a:lnTo>
                    <a:pt x="42" y="4"/>
                  </a:lnTo>
                  <a:lnTo>
                    <a:pt x="41" y="3"/>
                  </a:lnTo>
                  <a:lnTo>
                    <a:pt x="40" y="3"/>
                  </a:lnTo>
                  <a:lnTo>
                    <a:pt x="39" y="3"/>
                  </a:lnTo>
                  <a:lnTo>
                    <a:pt x="38" y="3"/>
                  </a:lnTo>
                  <a:lnTo>
                    <a:pt x="37" y="2"/>
                  </a:lnTo>
                  <a:lnTo>
                    <a:pt x="35" y="2"/>
                  </a:lnTo>
                  <a:lnTo>
                    <a:pt x="33" y="1"/>
                  </a:lnTo>
                  <a:lnTo>
                    <a:pt x="32" y="1"/>
                  </a:lnTo>
                  <a:lnTo>
                    <a:pt x="31" y="1"/>
                  </a:lnTo>
                  <a:lnTo>
                    <a:pt x="29" y="1"/>
                  </a:lnTo>
                  <a:lnTo>
                    <a:pt x="28" y="1"/>
                  </a:lnTo>
                  <a:lnTo>
                    <a:pt x="27" y="1"/>
                  </a:lnTo>
                  <a:lnTo>
                    <a:pt x="24" y="1"/>
                  </a:lnTo>
                  <a:lnTo>
                    <a:pt x="22" y="0"/>
                  </a:lnTo>
                  <a:lnTo>
                    <a:pt x="21" y="0"/>
                  </a:lnTo>
                  <a:lnTo>
                    <a:pt x="20" y="0"/>
                  </a:lnTo>
                  <a:lnTo>
                    <a:pt x="18" y="0"/>
                  </a:lnTo>
                  <a:lnTo>
                    <a:pt x="16" y="0"/>
                  </a:lnTo>
                  <a:lnTo>
                    <a:pt x="15" y="0"/>
                  </a:lnTo>
                  <a:lnTo>
                    <a:pt x="14" y="1"/>
                  </a:lnTo>
                  <a:lnTo>
                    <a:pt x="12" y="1"/>
                  </a:lnTo>
                  <a:lnTo>
                    <a:pt x="10" y="1"/>
                  </a:lnTo>
                  <a:lnTo>
                    <a:pt x="9" y="1"/>
                  </a:lnTo>
                  <a:lnTo>
                    <a:pt x="8" y="2"/>
                  </a:lnTo>
                  <a:lnTo>
                    <a:pt x="6" y="2"/>
                  </a:lnTo>
                  <a:lnTo>
                    <a:pt x="5" y="3"/>
                  </a:lnTo>
                  <a:lnTo>
                    <a:pt x="4" y="4"/>
                  </a:lnTo>
                </a:path>
              </a:pathLst>
            </a:custGeom>
            <a:solidFill>
              <a:srgbClr val="AAAAA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9" name="Freeform 54"/>
            <p:cNvSpPr>
              <a:spLocks/>
            </p:cNvSpPr>
            <p:nvPr/>
          </p:nvSpPr>
          <p:spPr bwMode="auto">
            <a:xfrm>
              <a:off x="1824" y="1681"/>
              <a:ext cx="29" cy="23"/>
            </a:xfrm>
            <a:custGeom>
              <a:avLst/>
              <a:gdLst>
                <a:gd name="T0" fmla="*/ 10 w 29"/>
                <a:gd name="T1" fmla="*/ 1 h 23"/>
                <a:gd name="T2" fmla="*/ 9 w 29"/>
                <a:gd name="T3" fmla="*/ 0 h 23"/>
                <a:gd name="T4" fmla="*/ 7 w 29"/>
                <a:gd name="T5" fmla="*/ 0 h 23"/>
                <a:gd name="T6" fmla="*/ 5 w 29"/>
                <a:gd name="T7" fmla="*/ 0 h 23"/>
                <a:gd name="T8" fmla="*/ 3 w 29"/>
                <a:gd name="T9" fmla="*/ 0 h 23"/>
                <a:gd name="T10" fmla="*/ 2 w 29"/>
                <a:gd name="T11" fmla="*/ 1 h 23"/>
                <a:gd name="T12" fmla="*/ 1 w 29"/>
                <a:gd name="T13" fmla="*/ 2 h 23"/>
                <a:gd name="T14" fmla="*/ 0 w 29"/>
                <a:gd name="T15" fmla="*/ 3 h 23"/>
                <a:gd name="T16" fmla="*/ 0 w 29"/>
                <a:gd name="T17" fmla="*/ 5 h 23"/>
                <a:gd name="T18" fmla="*/ 0 w 29"/>
                <a:gd name="T19" fmla="*/ 7 h 23"/>
                <a:gd name="T20" fmla="*/ 1 w 29"/>
                <a:gd name="T21" fmla="*/ 8 h 23"/>
                <a:gd name="T22" fmla="*/ 2 w 29"/>
                <a:gd name="T23" fmla="*/ 9 h 23"/>
                <a:gd name="T24" fmla="*/ 3 w 29"/>
                <a:gd name="T25" fmla="*/ 12 h 23"/>
                <a:gd name="T26" fmla="*/ 4 w 29"/>
                <a:gd name="T27" fmla="*/ 13 h 23"/>
                <a:gd name="T28" fmla="*/ 6 w 29"/>
                <a:gd name="T29" fmla="*/ 14 h 23"/>
                <a:gd name="T30" fmla="*/ 8 w 29"/>
                <a:gd name="T31" fmla="*/ 15 h 23"/>
                <a:gd name="T32" fmla="*/ 10 w 29"/>
                <a:gd name="T33" fmla="*/ 15 h 23"/>
                <a:gd name="T34" fmla="*/ 11 w 29"/>
                <a:gd name="T35" fmla="*/ 16 h 23"/>
                <a:gd name="T36" fmla="*/ 12 w 29"/>
                <a:gd name="T37" fmla="*/ 17 h 23"/>
                <a:gd name="T38" fmla="*/ 14 w 29"/>
                <a:gd name="T39" fmla="*/ 18 h 23"/>
                <a:gd name="T40" fmla="*/ 15 w 29"/>
                <a:gd name="T41" fmla="*/ 19 h 23"/>
                <a:gd name="T42" fmla="*/ 16 w 29"/>
                <a:gd name="T43" fmla="*/ 20 h 23"/>
                <a:gd name="T44" fmla="*/ 17 w 29"/>
                <a:gd name="T45" fmla="*/ 22 h 23"/>
                <a:gd name="T46" fmla="*/ 19 w 29"/>
                <a:gd name="T47" fmla="*/ 22 h 23"/>
                <a:gd name="T48" fmla="*/ 20 w 29"/>
                <a:gd name="T49" fmla="*/ 21 h 23"/>
                <a:gd name="T50" fmla="*/ 22 w 29"/>
                <a:gd name="T51" fmla="*/ 21 h 23"/>
                <a:gd name="T52" fmla="*/ 23 w 29"/>
                <a:gd name="T53" fmla="*/ 20 h 23"/>
                <a:gd name="T54" fmla="*/ 24 w 29"/>
                <a:gd name="T55" fmla="*/ 18 h 23"/>
                <a:gd name="T56" fmla="*/ 25 w 29"/>
                <a:gd name="T57" fmla="*/ 17 h 23"/>
                <a:gd name="T58" fmla="*/ 26 w 29"/>
                <a:gd name="T59" fmla="*/ 16 h 23"/>
                <a:gd name="T60" fmla="*/ 27 w 29"/>
                <a:gd name="T61" fmla="*/ 15 h 23"/>
                <a:gd name="T62" fmla="*/ 28 w 29"/>
                <a:gd name="T63" fmla="*/ 14 h 23"/>
                <a:gd name="T64" fmla="*/ 28 w 29"/>
                <a:gd name="T65" fmla="*/ 12 h 23"/>
                <a:gd name="T66" fmla="*/ 26 w 29"/>
                <a:gd name="T67" fmla="*/ 9 h 23"/>
                <a:gd name="T68" fmla="*/ 25 w 29"/>
                <a:gd name="T69" fmla="*/ 7 h 23"/>
                <a:gd name="T70" fmla="*/ 24 w 29"/>
                <a:gd name="T71" fmla="*/ 6 h 23"/>
                <a:gd name="T72" fmla="*/ 23 w 29"/>
                <a:gd name="T73" fmla="*/ 5 h 23"/>
                <a:gd name="T74" fmla="*/ 21 w 29"/>
                <a:gd name="T75" fmla="*/ 4 h 23"/>
                <a:gd name="T76" fmla="*/ 20 w 29"/>
                <a:gd name="T77" fmla="*/ 3 h 23"/>
                <a:gd name="T78" fmla="*/ 18 w 29"/>
                <a:gd name="T79" fmla="*/ 3 h 23"/>
                <a:gd name="T80" fmla="*/ 16 w 29"/>
                <a:gd name="T81" fmla="*/ 2 h 23"/>
                <a:gd name="T82" fmla="*/ 14 w 29"/>
                <a:gd name="T83" fmla="*/ 1 h 23"/>
                <a:gd name="T84" fmla="*/ 12 w 29"/>
                <a:gd name="T85" fmla="*/ 1 h 2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9" h="23">
                  <a:moveTo>
                    <a:pt x="12" y="1"/>
                  </a:moveTo>
                  <a:lnTo>
                    <a:pt x="10" y="1"/>
                  </a:lnTo>
                  <a:lnTo>
                    <a:pt x="10" y="0"/>
                  </a:lnTo>
                  <a:lnTo>
                    <a:pt x="9" y="0"/>
                  </a:lnTo>
                  <a:lnTo>
                    <a:pt x="8" y="0"/>
                  </a:lnTo>
                  <a:lnTo>
                    <a:pt x="7" y="0"/>
                  </a:lnTo>
                  <a:lnTo>
                    <a:pt x="6" y="0"/>
                  </a:lnTo>
                  <a:lnTo>
                    <a:pt x="5" y="0"/>
                  </a:lnTo>
                  <a:lnTo>
                    <a:pt x="4" y="0"/>
                  </a:lnTo>
                  <a:lnTo>
                    <a:pt x="3" y="0"/>
                  </a:lnTo>
                  <a:lnTo>
                    <a:pt x="3" y="1"/>
                  </a:lnTo>
                  <a:lnTo>
                    <a:pt x="2" y="1"/>
                  </a:lnTo>
                  <a:lnTo>
                    <a:pt x="1" y="1"/>
                  </a:lnTo>
                  <a:lnTo>
                    <a:pt x="1" y="2"/>
                  </a:lnTo>
                  <a:lnTo>
                    <a:pt x="0" y="2"/>
                  </a:lnTo>
                  <a:lnTo>
                    <a:pt x="0" y="3"/>
                  </a:lnTo>
                  <a:lnTo>
                    <a:pt x="0" y="4"/>
                  </a:lnTo>
                  <a:lnTo>
                    <a:pt x="0" y="5"/>
                  </a:lnTo>
                  <a:lnTo>
                    <a:pt x="0" y="6"/>
                  </a:lnTo>
                  <a:lnTo>
                    <a:pt x="0" y="7"/>
                  </a:lnTo>
                  <a:lnTo>
                    <a:pt x="1" y="7"/>
                  </a:lnTo>
                  <a:lnTo>
                    <a:pt x="1" y="8"/>
                  </a:lnTo>
                  <a:lnTo>
                    <a:pt x="2" y="8"/>
                  </a:lnTo>
                  <a:lnTo>
                    <a:pt x="2" y="9"/>
                  </a:lnTo>
                  <a:lnTo>
                    <a:pt x="3" y="10"/>
                  </a:lnTo>
                  <a:lnTo>
                    <a:pt x="3" y="12"/>
                  </a:lnTo>
                  <a:lnTo>
                    <a:pt x="4" y="12"/>
                  </a:lnTo>
                  <a:lnTo>
                    <a:pt x="4" y="13"/>
                  </a:lnTo>
                  <a:lnTo>
                    <a:pt x="5" y="13"/>
                  </a:lnTo>
                  <a:lnTo>
                    <a:pt x="6" y="14"/>
                  </a:lnTo>
                  <a:lnTo>
                    <a:pt x="7" y="14"/>
                  </a:lnTo>
                  <a:lnTo>
                    <a:pt x="8" y="15"/>
                  </a:lnTo>
                  <a:lnTo>
                    <a:pt x="9" y="15"/>
                  </a:lnTo>
                  <a:lnTo>
                    <a:pt x="10" y="15"/>
                  </a:lnTo>
                  <a:lnTo>
                    <a:pt x="10" y="16"/>
                  </a:lnTo>
                  <a:lnTo>
                    <a:pt x="11" y="16"/>
                  </a:lnTo>
                  <a:lnTo>
                    <a:pt x="12" y="16"/>
                  </a:lnTo>
                  <a:lnTo>
                    <a:pt x="12" y="17"/>
                  </a:lnTo>
                  <a:lnTo>
                    <a:pt x="13" y="18"/>
                  </a:lnTo>
                  <a:lnTo>
                    <a:pt x="14" y="18"/>
                  </a:lnTo>
                  <a:lnTo>
                    <a:pt x="14" y="19"/>
                  </a:lnTo>
                  <a:lnTo>
                    <a:pt x="15" y="19"/>
                  </a:lnTo>
                  <a:lnTo>
                    <a:pt x="15" y="20"/>
                  </a:lnTo>
                  <a:lnTo>
                    <a:pt x="16" y="20"/>
                  </a:lnTo>
                  <a:lnTo>
                    <a:pt x="16" y="21"/>
                  </a:lnTo>
                  <a:lnTo>
                    <a:pt x="17" y="22"/>
                  </a:lnTo>
                  <a:lnTo>
                    <a:pt x="18" y="22"/>
                  </a:lnTo>
                  <a:lnTo>
                    <a:pt x="19" y="22"/>
                  </a:lnTo>
                  <a:lnTo>
                    <a:pt x="20" y="22"/>
                  </a:lnTo>
                  <a:lnTo>
                    <a:pt x="20" y="21"/>
                  </a:lnTo>
                  <a:lnTo>
                    <a:pt x="21" y="21"/>
                  </a:lnTo>
                  <a:lnTo>
                    <a:pt x="22" y="21"/>
                  </a:lnTo>
                  <a:lnTo>
                    <a:pt x="22" y="20"/>
                  </a:lnTo>
                  <a:lnTo>
                    <a:pt x="23" y="20"/>
                  </a:lnTo>
                  <a:lnTo>
                    <a:pt x="24" y="19"/>
                  </a:lnTo>
                  <a:lnTo>
                    <a:pt x="24" y="18"/>
                  </a:lnTo>
                  <a:lnTo>
                    <a:pt x="25" y="18"/>
                  </a:lnTo>
                  <a:lnTo>
                    <a:pt x="25" y="17"/>
                  </a:lnTo>
                  <a:lnTo>
                    <a:pt x="26" y="17"/>
                  </a:lnTo>
                  <a:lnTo>
                    <a:pt x="26" y="16"/>
                  </a:lnTo>
                  <a:lnTo>
                    <a:pt x="26" y="15"/>
                  </a:lnTo>
                  <a:lnTo>
                    <a:pt x="27" y="15"/>
                  </a:lnTo>
                  <a:lnTo>
                    <a:pt x="27" y="14"/>
                  </a:lnTo>
                  <a:lnTo>
                    <a:pt x="28" y="14"/>
                  </a:lnTo>
                  <a:lnTo>
                    <a:pt x="28" y="13"/>
                  </a:lnTo>
                  <a:lnTo>
                    <a:pt x="28" y="12"/>
                  </a:lnTo>
                  <a:lnTo>
                    <a:pt x="27" y="12"/>
                  </a:lnTo>
                  <a:lnTo>
                    <a:pt x="26" y="9"/>
                  </a:lnTo>
                  <a:lnTo>
                    <a:pt x="25" y="8"/>
                  </a:lnTo>
                  <a:lnTo>
                    <a:pt x="25" y="7"/>
                  </a:lnTo>
                  <a:lnTo>
                    <a:pt x="24" y="7"/>
                  </a:lnTo>
                  <a:lnTo>
                    <a:pt x="24" y="6"/>
                  </a:lnTo>
                  <a:lnTo>
                    <a:pt x="23" y="6"/>
                  </a:lnTo>
                  <a:lnTo>
                    <a:pt x="23" y="5"/>
                  </a:lnTo>
                  <a:lnTo>
                    <a:pt x="22" y="5"/>
                  </a:lnTo>
                  <a:lnTo>
                    <a:pt x="21" y="4"/>
                  </a:lnTo>
                  <a:lnTo>
                    <a:pt x="20" y="4"/>
                  </a:lnTo>
                  <a:lnTo>
                    <a:pt x="20" y="3"/>
                  </a:lnTo>
                  <a:lnTo>
                    <a:pt x="19" y="3"/>
                  </a:lnTo>
                  <a:lnTo>
                    <a:pt x="18" y="3"/>
                  </a:lnTo>
                  <a:lnTo>
                    <a:pt x="17" y="2"/>
                  </a:lnTo>
                  <a:lnTo>
                    <a:pt x="16" y="2"/>
                  </a:lnTo>
                  <a:lnTo>
                    <a:pt x="15" y="2"/>
                  </a:lnTo>
                  <a:lnTo>
                    <a:pt x="14" y="1"/>
                  </a:lnTo>
                  <a:lnTo>
                    <a:pt x="13" y="1"/>
                  </a:lnTo>
                  <a:lnTo>
                    <a:pt x="12" y="1"/>
                  </a:lnTo>
                </a:path>
              </a:pathLst>
            </a:custGeom>
            <a:solidFill>
              <a:srgbClr val="AAAAA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60" name="Freeform 55"/>
            <p:cNvSpPr>
              <a:spLocks/>
            </p:cNvSpPr>
            <p:nvPr/>
          </p:nvSpPr>
          <p:spPr bwMode="auto">
            <a:xfrm>
              <a:off x="1795" y="1680"/>
              <a:ext cx="37" cy="20"/>
            </a:xfrm>
            <a:custGeom>
              <a:avLst/>
              <a:gdLst>
                <a:gd name="T0" fmla="*/ 8 w 37"/>
                <a:gd name="T1" fmla="*/ 0 h 20"/>
                <a:gd name="T2" fmla="*/ 6 w 37"/>
                <a:gd name="T3" fmla="*/ 1 h 20"/>
                <a:gd name="T4" fmla="*/ 5 w 37"/>
                <a:gd name="T5" fmla="*/ 2 h 20"/>
                <a:gd name="T6" fmla="*/ 3 w 37"/>
                <a:gd name="T7" fmla="*/ 2 h 20"/>
                <a:gd name="T8" fmla="*/ 1 w 37"/>
                <a:gd name="T9" fmla="*/ 4 h 20"/>
                <a:gd name="T10" fmla="*/ 0 w 37"/>
                <a:gd name="T11" fmla="*/ 6 h 20"/>
                <a:gd name="T12" fmla="*/ 0 w 37"/>
                <a:gd name="T13" fmla="*/ 8 h 20"/>
                <a:gd name="T14" fmla="*/ 1 w 37"/>
                <a:gd name="T15" fmla="*/ 10 h 20"/>
                <a:gd name="T16" fmla="*/ 2 w 37"/>
                <a:gd name="T17" fmla="*/ 12 h 20"/>
                <a:gd name="T18" fmla="*/ 4 w 37"/>
                <a:gd name="T19" fmla="*/ 13 h 20"/>
                <a:gd name="T20" fmla="*/ 5 w 37"/>
                <a:gd name="T21" fmla="*/ 14 h 20"/>
                <a:gd name="T22" fmla="*/ 7 w 37"/>
                <a:gd name="T23" fmla="*/ 15 h 20"/>
                <a:gd name="T24" fmla="*/ 9 w 37"/>
                <a:gd name="T25" fmla="*/ 16 h 20"/>
                <a:gd name="T26" fmla="*/ 11 w 37"/>
                <a:gd name="T27" fmla="*/ 16 h 20"/>
                <a:gd name="T28" fmla="*/ 13 w 37"/>
                <a:gd name="T29" fmla="*/ 17 h 20"/>
                <a:gd name="T30" fmla="*/ 15 w 37"/>
                <a:gd name="T31" fmla="*/ 17 h 20"/>
                <a:gd name="T32" fmla="*/ 17 w 37"/>
                <a:gd name="T33" fmla="*/ 18 h 20"/>
                <a:gd name="T34" fmla="*/ 20 w 37"/>
                <a:gd name="T35" fmla="*/ 18 h 20"/>
                <a:gd name="T36" fmla="*/ 22 w 37"/>
                <a:gd name="T37" fmla="*/ 18 h 20"/>
                <a:gd name="T38" fmla="*/ 24 w 37"/>
                <a:gd name="T39" fmla="*/ 19 h 20"/>
                <a:gd name="T40" fmla="*/ 26 w 37"/>
                <a:gd name="T41" fmla="*/ 19 h 20"/>
                <a:gd name="T42" fmla="*/ 28 w 37"/>
                <a:gd name="T43" fmla="*/ 18 h 20"/>
                <a:gd name="T44" fmla="*/ 30 w 37"/>
                <a:gd name="T45" fmla="*/ 18 h 20"/>
                <a:gd name="T46" fmla="*/ 32 w 37"/>
                <a:gd name="T47" fmla="*/ 17 h 20"/>
                <a:gd name="T48" fmla="*/ 34 w 37"/>
                <a:gd name="T49" fmla="*/ 17 h 20"/>
                <a:gd name="T50" fmla="*/ 35 w 37"/>
                <a:gd name="T51" fmla="*/ 16 h 20"/>
                <a:gd name="T52" fmla="*/ 35 w 37"/>
                <a:gd name="T53" fmla="*/ 14 h 20"/>
                <a:gd name="T54" fmla="*/ 36 w 37"/>
                <a:gd name="T55" fmla="*/ 13 h 20"/>
                <a:gd name="T56" fmla="*/ 35 w 37"/>
                <a:gd name="T57" fmla="*/ 12 h 20"/>
                <a:gd name="T58" fmla="*/ 34 w 37"/>
                <a:gd name="T59" fmla="*/ 11 h 20"/>
                <a:gd name="T60" fmla="*/ 33 w 37"/>
                <a:gd name="T61" fmla="*/ 10 h 20"/>
                <a:gd name="T62" fmla="*/ 33 w 37"/>
                <a:gd name="T63" fmla="*/ 7 h 20"/>
                <a:gd name="T64" fmla="*/ 31 w 37"/>
                <a:gd name="T65" fmla="*/ 5 h 20"/>
                <a:gd name="T66" fmla="*/ 30 w 37"/>
                <a:gd name="T67" fmla="*/ 4 h 20"/>
                <a:gd name="T68" fmla="*/ 29 w 37"/>
                <a:gd name="T69" fmla="*/ 2 h 20"/>
                <a:gd name="T70" fmla="*/ 27 w 37"/>
                <a:gd name="T71" fmla="*/ 2 h 20"/>
                <a:gd name="T72" fmla="*/ 26 w 37"/>
                <a:gd name="T73" fmla="*/ 1 h 20"/>
                <a:gd name="T74" fmla="*/ 25 w 37"/>
                <a:gd name="T75" fmla="*/ 0 h 20"/>
                <a:gd name="T76" fmla="*/ 23 w 37"/>
                <a:gd name="T77" fmla="*/ 0 h 20"/>
                <a:gd name="T78" fmla="*/ 21 w 37"/>
                <a:gd name="T79" fmla="*/ 0 h 20"/>
                <a:gd name="T80" fmla="*/ 19 w 37"/>
                <a:gd name="T81" fmla="*/ 0 h 20"/>
                <a:gd name="T82" fmla="*/ 16 w 37"/>
                <a:gd name="T83" fmla="*/ 0 h 20"/>
                <a:gd name="T84" fmla="*/ 14 w 37"/>
                <a:gd name="T85" fmla="*/ 0 h 20"/>
                <a:gd name="T86" fmla="*/ 12 w 37"/>
                <a:gd name="T87" fmla="*/ 0 h 20"/>
                <a:gd name="T88" fmla="*/ 10 w 37"/>
                <a:gd name="T89" fmla="*/ 0 h 2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7" h="20">
                  <a:moveTo>
                    <a:pt x="10" y="0"/>
                  </a:moveTo>
                  <a:lnTo>
                    <a:pt x="8" y="0"/>
                  </a:lnTo>
                  <a:lnTo>
                    <a:pt x="7" y="1"/>
                  </a:lnTo>
                  <a:lnTo>
                    <a:pt x="6" y="1"/>
                  </a:lnTo>
                  <a:lnTo>
                    <a:pt x="5" y="1"/>
                  </a:lnTo>
                  <a:lnTo>
                    <a:pt x="5" y="2"/>
                  </a:lnTo>
                  <a:lnTo>
                    <a:pt x="4" y="2"/>
                  </a:lnTo>
                  <a:lnTo>
                    <a:pt x="3" y="2"/>
                  </a:lnTo>
                  <a:lnTo>
                    <a:pt x="2" y="3"/>
                  </a:lnTo>
                  <a:lnTo>
                    <a:pt x="1" y="4"/>
                  </a:lnTo>
                  <a:lnTo>
                    <a:pt x="0" y="5"/>
                  </a:lnTo>
                  <a:lnTo>
                    <a:pt x="0" y="6"/>
                  </a:lnTo>
                  <a:lnTo>
                    <a:pt x="0" y="7"/>
                  </a:lnTo>
                  <a:lnTo>
                    <a:pt x="0" y="8"/>
                  </a:lnTo>
                  <a:lnTo>
                    <a:pt x="1" y="8"/>
                  </a:lnTo>
                  <a:lnTo>
                    <a:pt x="1" y="10"/>
                  </a:lnTo>
                  <a:lnTo>
                    <a:pt x="2" y="11"/>
                  </a:lnTo>
                  <a:lnTo>
                    <a:pt x="2" y="12"/>
                  </a:lnTo>
                  <a:lnTo>
                    <a:pt x="3" y="12"/>
                  </a:lnTo>
                  <a:lnTo>
                    <a:pt x="4" y="13"/>
                  </a:lnTo>
                  <a:lnTo>
                    <a:pt x="5" y="13"/>
                  </a:lnTo>
                  <a:lnTo>
                    <a:pt x="5" y="14"/>
                  </a:lnTo>
                  <a:lnTo>
                    <a:pt x="6" y="14"/>
                  </a:lnTo>
                  <a:lnTo>
                    <a:pt x="7" y="15"/>
                  </a:lnTo>
                  <a:lnTo>
                    <a:pt x="8" y="15"/>
                  </a:lnTo>
                  <a:lnTo>
                    <a:pt x="9" y="16"/>
                  </a:lnTo>
                  <a:lnTo>
                    <a:pt x="10" y="16"/>
                  </a:lnTo>
                  <a:lnTo>
                    <a:pt x="11" y="16"/>
                  </a:lnTo>
                  <a:lnTo>
                    <a:pt x="12" y="17"/>
                  </a:lnTo>
                  <a:lnTo>
                    <a:pt x="13" y="17"/>
                  </a:lnTo>
                  <a:lnTo>
                    <a:pt x="14" y="17"/>
                  </a:lnTo>
                  <a:lnTo>
                    <a:pt x="15" y="17"/>
                  </a:lnTo>
                  <a:lnTo>
                    <a:pt x="16" y="17"/>
                  </a:lnTo>
                  <a:lnTo>
                    <a:pt x="17" y="18"/>
                  </a:lnTo>
                  <a:lnTo>
                    <a:pt x="19" y="18"/>
                  </a:lnTo>
                  <a:lnTo>
                    <a:pt x="20" y="18"/>
                  </a:lnTo>
                  <a:lnTo>
                    <a:pt x="21" y="18"/>
                  </a:lnTo>
                  <a:lnTo>
                    <a:pt x="22" y="18"/>
                  </a:lnTo>
                  <a:lnTo>
                    <a:pt x="23" y="19"/>
                  </a:lnTo>
                  <a:lnTo>
                    <a:pt x="24" y="19"/>
                  </a:lnTo>
                  <a:lnTo>
                    <a:pt x="25" y="19"/>
                  </a:lnTo>
                  <a:lnTo>
                    <a:pt x="26" y="19"/>
                  </a:lnTo>
                  <a:lnTo>
                    <a:pt x="27" y="19"/>
                  </a:lnTo>
                  <a:lnTo>
                    <a:pt x="28" y="18"/>
                  </a:lnTo>
                  <a:lnTo>
                    <a:pt x="29" y="18"/>
                  </a:lnTo>
                  <a:lnTo>
                    <a:pt x="30" y="18"/>
                  </a:lnTo>
                  <a:lnTo>
                    <a:pt x="31" y="18"/>
                  </a:lnTo>
                  <a:lnTo>
                    <a:pt x="32" y="17"/>
                  </a:lnTo>
                  <a:lnTo>
                    <a:pt x="33" y="17"/>
                  </a:lnTo>
                  <a:lnTo>
                    <a:pt x="34" y="17"/>
                  </a:lnTo>
                  <a:lnTo>
                    <a:pt x="34" y="16"/>
                  </a:lnTo>
                  <a:lnTo>
                    <a:pt x="35" y="16"/>
                  </a:lnTo>
                  <a:lnTo>
                    <a:pt x="35" y="15"/>
                  </a:lnTo>
                  <a:lnTo>
                    <a:pt x="35" y="14"/>
                  </a:lnTo>
                  <a:lnTo>
                    <a:pt x="36" y="14"/>
                  </a:lnTo>
                  <a:lnTo>
                    <a:pt x="36" y="13"/>
                  </a:lnTo>
                  <a:lnTo>
                    <a:pt x="35" y="13"/>
                  </a:lnTo>
                  <a:lnTo>
                    <a:pt x="35" y="12"/>
                  </a:lnTo>
                  <a:lnTo>
                    <a:pt x="35" y="11"/>
                  </a:lnTo>
                  <a:lnTo>
                    <a:pt x="34" y="11"/>
                  </a:lnTo>
                  <a:lnTo>
                    <a:pt x="33" y="11"/>
                  </a:lnTo>
                  <a:lnTo>
                    <a:pt x="33" y="10"/>
                  </a:lnTo>
                  <a:lnTo>
                    <a:pt x="33" y="8"/>
                  </a:lnTo>
                  <a:lnTo>
                    <a:pt x="33" y="7"/>
                  </a:lnTo>
                  <a:lnTo>
                    <a:pt x="33" y="6"/>
                  </a:lnTo>
                  <a:lnTo>
                    <a:pt x="31" y="5"/>
                  </a:lnTo>
                  <a:lnTo>
                    <a:pt x="31" y="4"/>
                  </a:lnTo>
                  <a:lnTo>
                    <a:pt x="30" y="4"/>
                  </a:lnTo>
                  <a:lnTo>
                    <a:pt x="29" y="3"/>
                  </a:lnTo>
                  <a:lnTo>
                    <a:pt x="29" y="2"/>
                  </a:lnTo>
                  <a:lnTo>
                    <a:pt x="28" y="2"/>
                  </a:lnTo>
                  <a:lnTo>
                    <a:pt x="27" y="2"/>
                  </a:lnTo>
                  <a:lnTo>
                    <a:pt x="27" y="1"/>
                  </a:lnTo>
                  <a:lnTo>
                    <a:pt x="26" y="1"/>
                  </a:lnTo>
                  <a:lnTo>
                    <a:pt x="25" y="1"/>
                  </a:lnTo>
                  <a:lnTo>
                    <a:pt x="25" y="0"/>
                  </a:lnTo>
                  <a:lnTo>
                    <a:pt x="24" y="0"/>
                  </a:lnTo>
                  <a:lnTo>
                    <a:pt x="23" y="0"/>
                  </a:lnTo>
                  <a:lnTo>
                    <a:pt x="22" y="0"/>
                  </a:lnTo>
                  <a:lnTo>
                    <a:pt x="21" y="0"/>
                  </a:lnTo>
                  <a:lnTo>
                    <a:pt x="20" y="0"/>
                  </a:lnTo>
                  <a:lnTo>
                    <a:pt x="19" y="0"/>
                  </a:lnTo>
                  <a:lnTo>
                    <a:pt x="17" y="0"/>
                  </a:lnTo>
                  <a:lnTo>
                    <a:pt x="16" y="0"/>
                  </a:lnTo>
                  <a:lnTo>
                    <a:pt x="15" y="0"/>
                  </a:lnTo>
                  <a:lnTo>
                    <a:pt x="14" y="0"/>
                  </a:lnTo>
                  <a:lnTo>
                    <a:pt x="13" y="0"/>
                  </a:lnTo>
                  <a:lnTo>
                    <a:pt x="12" y="0"/>
                  </a:lnTo>
                  <a:lnTo>
                    <a:pt x="11" y="0"/>
                  </a:lnTo>
                  <a:lnTo>
                    <a:pt x="10" y="0"/>
                  </a:lnTo>
                </a:path>
              </a:pathLst>
            </a:custGeom>
            <a:solidFill>
              <a:srgbClr val="AAAAA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61" name="Freeform 56"/>
            <p:cNvSpPr>
              <a:spLocks/>
            </p:cNvSpPr>
            <p:nvPr/>
          </p:nvSpPr>
          <p:spPr bwMode="auto">
            <a:xfrm>
              <a:off x="1289" y="1688"/>
              <a:ext cx="39" cy="26"/>
            </a:xfrm>
            <a:custGeom>
              <a:avLst/>
              <a:gdLst>
                <a:gd name="T0" fmla="*/ 35 w 39"/>
                <a:gd name="T1" fmla="*/ 1 h 26"/>
                <a:gd name="T2" fmla="*/ 33 w 39"/>
                <a:gd name="T3" fmla="*/ 0 h 26"/>
                <a:gd name="T4" fmla="*/ 31 w 39"/>
                <a:gd name="T5" fmla="*/ 0 h 26"/>
                <a:gd name="T6" fmla="*/ 29 w 39"/>
                <a:gd name="T7" fmla="*/ 0 h 26"/>
                <a:gd name="T8" fmla="*/ 27 w 39"/>
                <a:gd name="T9" fmla="*/ 0 h 26"/>
                <a:gd name="T10" fmla="*/ 24 w 39"/>
                <a:gd name="T11" fmla="*/ 0 h 26"/>
                <a:gd name="T12" fmla="*/ 21 w 39"/>
                <a:gd name="T13" fmla="*/ 0 h 26"/>
                <a:gd name="T14" fmla="*/ 18 w 39"/>
                <a:gd name="T15" fmla="*/ 1 h 26"/>
                <a:gd name="T16" fmla="*/ 15 w 39"/>
                <a:gd name="T17" fmla="*/ 2 h 26"/>
                <a:gd name="T18" fmla="*/ 13 w 39"/>
                <a:gd name="T19" fmla="*/ 3 h 26"/>
                <a:gd name="T20" fmla="*/ 10 w 39"/>
                <a:gd name="T21" fmla="*/ 4 h 26"/>
                <a:gd name="T22" fmla="*/ 8 w 39"/>
                <a:gd name="T23" fmla="*/ 5 h 26"/>
                <a:gd name="T24" fmla="*/ 6 w 39"/>
                <a:gd name="T25" fmla="*/ 7 h 26"/>
                <a:gd name="T26" fmla="*/ 4 w 39"/>
                <a:gd name="T27" fmla="*/ 8 h 26"/>
                <a:gd name="T28" fmla="*/ 2 w 39"/>
                <a:gd name="T29" fmla="*/ 10 h 26"/>
                <a:gd name="T30" fmla="*/ 1 w 39"/>
                <a:gd name="T31" fmla="*/ 13 h 26"/>
                <a:gd name="T32" fmla="*/ 0 w 39"/>
                <a:gd name="T33" fmla="*/ 14 h 26"/>
                <a:gd name="T34" fmla="*/ 0 w 39"/>
                <a:gd name="T35" fmla="*/ 16 h 26"/>
                <a:gd name="T36" fmla="*/ 0 w 39"/>
                <a:gd name="T37" fmla="*/ 18 h 26"/>
                <a:gd name="T38" fmla="*/ 1 w 39"/>
                <a:gd name="T39" fmla="*/ 19 h 26"/>
                <a:gd name="T40" fmla="*/ 2 w 39"/>
                <a:gd name="T41" fmla="*/ 21 h 26"/>
                <a:gd name="T42" fmla="*/ 3 w 39"/>
                <a:gd name="T43" fmla="*/ 22 h 26"/>
                <a:gd name="T44" fmla="*/ 4 w 39"/>
                <a:gd name="T45" fmla="*/ 23 h 26"/>
                <a:gd name="T46" fmla="*/ 6 w 39"/>
                <a:gd name="T47" fmla="*/ 24 h 26"/>
                <a:gd name="T48" fmla="*/ 8 w 39"/>
                <a:gd name="T49" fmla="*/ 24 h 26"/>
                <a:gd name="T50" fmla="*/ 10 w 39"/>
                <a:gd name="T51" fmla="*/ 25 h 26"/>
                <a:gd name="T52" fmla="*/ 12 w 39"/>
                <a:gd name="T53" fmla="*/ 24 h 26"/>
                <a:gd name="T54" fmla="*/ 14 w 39"/>
                <a:gd name="T55" fmla="*/ 24 h 26"/>
                <a:gd name="T56" fmla="*/ 16 w 39"/>
                <a:gd name="T57" fmla="*/ 24 h 26"/>
                <a:gd name="T58" fmla="*/ 18 w 39"/>
                <a:gd name="T59" fmla="*/ 24 h 26"/>
                <a:gd name="T60" fmla="*/ 21 w 39"/>
                <a:gd name="T61" fmla="*/ 24 h 26"/>
                <a:gd name="T62" fmla="*/ 23 w 39"/>
                <a:gd name="T63" fmla="*/ 24 h 26"/>
                <a:gd name="T64" fmla="*/ 25 w 39"/>
                <a:gd name="T65" fmla="*/ 25 h 26"/>
                <a:gd name="T66" fmla="*/ 27 w 39"/>
                <a:gd name="T67" fmla="*/ 25 h 26"/>
                <a:gd name="T68" fmla="*/ 28 w 39"/>
                <a:gd name="T69" fmla="*/ 24 h 26"/>
                <a:gd name="T70" fmla="*/ 30 w 39"/>
                <a:gd name="T71" fmla="*/ 24 h 26"/>
                <a:gd name="T72" fmla="*/ 32 w 39"/>
                <a:gd name="T73" fmla="*/ 23 h 26"/>
                <a:gd name="T74" fmla="*/ 33 w 39"/>
                <a:gd name="T75" fmla="*/ 22 h 26"/>
                <a:gd name="T76" fmla="*/ 34 w 39"/>
                <a:gd name="T77" fmla="*/ 21 h 26"/>
                <a:gd name="T78" fmla="*/ 35 w 39"/>
                <a:gd name="T79" fmla="*/ 20 h 26"/>
                <a:gd name="T80" fmla="*/ 35 w 39"/>
                <a:gd name="T81" fmla="*/ 18 h 26"/>
                <a:gd name="T82" fmla="*/ 35 w 39"/>
                <a:gd name="T83" fmla="*/ 16 h 26"/>
                <a:gd name="T84" fmla="*/ 35 w 39"/>
                <a:gd name="T85" fmla="*/ 14 h 26"/>
                <a:gd name="T86" fmla="*/ 35 w 39"/>
                <a:gd name="T87" fmla="*/ 11 h 26"/>
                <a:gd name="T88" fmla="*/ 36 w 39"/>
                <a:gd name="T89" fmla="*/ 9 h 26"/>
                <a:gd name="T90" fmla="*/ 37 w 39"/>
                <a:gd name="T91" fmla="*/ 8 h 26"/>
                <a:gd name="T92" fmla="*/ 37 w 39"/>
                <a:gd name="T93" fmla="*/ 6 h 26"/>
                <a:gd name="T94" fmla="*/ 37 w 39"/>
                <a:gd name="T95" fmla="*/ 4 h 26"/>
                <a:gd name="T96" fmla="*/ 37 w 39"/>
                <a:gd name="T97" fmla="*/ 3 h 2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9" h="26">
                  <a:moveTo>
                    <a:pt x="37" y="2"/>
                  </a:moveTo>
                  <a:lnTo>
                    <a:pt x="35" y="1"/>
                  </a:lnTo>
                  <a:lnTo>
                    <a:pt x="34" y="1"/>
                  </a:lnTo>
                  <a:lnTo>
                    <a:pt x="33" y="0"/>
                  </a:lnTo>
                  <a:lnTo>
                    <a:pt x="32" y="0"/>
                  </a:lnTo>
                  <a:lnTo>
                    <a:pt x="31" y="0"/>
                  </a:lnTo>
                  <a:lnTo>
                    <a:pt x="30" y="0"/>
                  </a:lnTo>
                  <a:lnTo>
                    <a:pt x="29" y="0"/>
                  </a:lnTo>
                  <a:lnTo>
                    <a:pt x="28" y="0"/>
                  </a:lnTo>
                  <a:lnTo>
                    <a:pt x="27" y="0"/>
                  </a:lnTo>
                  <a:lnTo>
                    <a:pt x="25" y="0"/>
                  </a:lnTo>
                  <a:lnTo>
                    <a:pt x="24" y="0"/>
                  </a:lnTo>
                  <a:lnTo>
                    <a:pt x="23" y="0"/>
                  </a:lnTo>
                  <a:lnTo>
                    <a:pt x="21" y="0"/>
                  </a:lnTo>
                  <a:lnTo>
                    <a:pt x="20" y="1"/>
                  </a:lnTo>
                  <a:lnTo>
                    <a:pt x="18" y="1"/>
                  </a:lnTo>
                  <a:lnTo>
                    <a:pt x="17" y="1"/>
                  </a:lnTo>
                  <a:lnTo>
                    <a:pt x="15" y="2"/>
                  </a:lnTo>
                  <a:lnTo>
                    <a:pt x="14" y="2"/>
                  </a:lnTo>
                  <a:lnTo>
                    <a:pt x="13" y="3"/>
                  </a:lnTo>
                  <a:lnTo>
                    <a:pt x="12" y="3"/>
                  </a:lnTo>
                  <a:lnTo>
                    <a:pt x="10" y="4"/>
                  </a:lnTo>
                  <a:lnTo>
                    <a:pt x="9" y="4"/>
                  </a:lnTo>
                  <a:lnTo>
                    <a:pt x="8" y="5"/>
                  </a:lnTo>
                  <a:lnTo>
                    <a:pt x="7" y="6"/>
                  </a:lnTo>
                  <a:lnTo>
                    <a:pt x="6" y="7"/>
                  </a:lnTo>
                  <a:lnTo>
                    <a:pt x="5" y="7"/>
                  </a:lnTo>
                  <a:lnTo>
                    <a:pt x="4" y="8"/>
                  </a:lnTo>
                  <a:lnTo>
                    <a:pt x="3" y="9"/>
                  </a:lnTo>
                  <a:lnTo>
                    <a:pt x="2" y="10"/>
                  </a:lnTo>
                  <a:lnTo>
                    <a:pt x="2" y="11"/>
                  </a:lnTo>
                  <a:lnTo>
                    <a:pt x="1" y="13"/>
                  </a:lnTo>
                  <a:lnTo>
                    <a:pt x="1" y="14"/>
                  </a:lnTo>
                  <a:lnTo>
                    <a:pt x="0" y="14"/>
                  </a:lnTo>
                  <a:lnTo>
                    <a:pt x="0" y="15"/>
                  </a:lnTo>
                  <a:lnTo>
                    <a:pt x="0" y="16"/>
                  </a:lnTo>
                  <a:lnTo>
                    <a:pt x="0" y="17"/>
                  </a:lnTo>
                  <a:lnTo>
                    <a:pt x="0" y="18"/>
                  </a:lnTo>
                  <a:lnTo>
                    <a:pt x="1" y="18"/>
                  </a:lnTo>
                  <a:lnTo>
                    <a:pt x="1" y="19"/>
                  </a:lnTo>
                  <a:lnTo>
                    <a:pt x="2" y="20"/>
                  </a:lnTo>
                  <a:lnTo>
                    <a:pt x="2" y="21"/>
                  </a:lnTo>
                  <a:lnTo>
                    <a:pt x="3" y="21"/>
                  </a:lnTo>
                  <a:lnTo>
                    <a:pt x="3" y="22"/>
                  </a:lnTo>
                  <a:lnTo>
                    <a:pt x="4" y="22"/>
                  </a:lnTo>
                  <a:lnTo>
                    <a:pt x="4" y="23"/>
                  </a:lnTo>
                  <a:lnTo>
                    <a:pt x="5" y="23"/>
                  </a:lnTo>
                  <a:lnTo>
                    <a:pt x="6" y="24"/>
                  </a:lnTo>
                  <a:lnTo>
                    <a:pt x="7" y="24"/>
                  </a:lnTo>
                  <a:lnTo>
                    <a:pt x="8" y="24"/>
                  </a:lnTo>
                  <a:lnTo>
                    <a:pt x="9" y="24"/>
                  </a:lnTo>
                  <a:lnTo>
                    <a:pt x="10" y="25"/>
                  </a:lnTo>
                  <a:lnTo>
                    <a:pt x="11" y="24"/>
                  </a:lnTo>
                  <a:lnTo>
                    <a:pt x="12" y="24"/>
                  </a:lnTo>
                  <a:lnTo>
                    <a:pt x="13" y="24"/>
                  </a:lnTo>
                  <a:lnTo>
                    <a:pt x="14" y="24"/>
                  </a:lnTo>
                  <a:lnTo>
                    <a:pt x="15" y="24"/>
                  </a:lnTo>
                  <a:lnTo>
                    <a:pt x="16" y="24"/>
                  </a:lnTo>
                  <a:lnTo>
                    <a:pt x="17" y="24"/>
                  </a:lnTo>
                  <a:lnTo>
                    <a:pt x="18" y="24"/>
                  </a:lnTo>
                  <a:lnTo>
                    <a:pt x="20" y="24"/>
                  </a:lnTo>
                  <a:lnTo>
                    <a:pt x="21" y="24"/>
                  </a:lnTo>
                  <a:lnTo>
                    <a:pt x="22" y="24"/>
                  </a:lnTo>
                  <a:lnTo>
                    <a:pt x="23" y="24"/>
                  </a:lnTo>
                  <a:lnTo>
                    <a:pt x="24" y="24"/>
                  </a:lnTo>
                  <a:lnTo>
                    <a:pt x="25" y="25"/>
                  </a:lnTo>
                  <a:lnTo>
                    <a:pt x="26" y="25"/>
                  </a:lnTo>
                  <a:lnTo>
                    <a:pt x="27" y="25"/>
                  </a:lnTo>
                  <a:lnTo>
                    <a:pt x="27" y="24"/>
                  </a:lnTo>
                  <a:lnTo>
                    <a:pt x="28" y="24"/>
                  </a:lnTo>
                  <a:lnTo>
                    <a:pt x="29" y="24"/>
                  </a:lnTo>
                  <a:lnTo>
                    <a:pt x="30" y="24"/>
                  </a:lnTo>
                  <a:lnTo>
                    <a:pt x="31" y="23"/>
                  </a:lnTo>
                  <a:lnTo>
                    <a:pt x="32" y="23"/>
                  </a:lnTo>
                  <a:lnTo>
                    <a:pt x="32" y="22"/>
                  </a:lnTo>
                  <a:lnTo>
                    <a:pt x="33" y="22"/>
                  </a:lnTo>
                  <a:lnTo>
                    <a:pt x="33" y="21"/>
                  </a:lnTo>
                  <a:lnTo>
                    <a:pt x="34" y="21"/>
                  </a:lnTo>
                  <a:lnTo>
                    <a:pt x="34" y="20"/>
                  </a:lnTo>
                  <a:lnTo>
                    <a:pt x="35" y="20"/>
                  </a:lnTo>
                  <a:lnTo>
                    <a:pt x="35" y="19"/>
                  </a:lnTo>
                  <a:lnTo>
                    <a:pt x="35" y="18"/>
                  </a:lnTo>
                  <a:lnTo>
                    <a:pt x="35" y="17"/>
                  </a:lnTo>
                  <a:lnTo>
                    <a:pt x="35" y="16"/>
                  </a:lnTo>
                  <a:lnTo>
                    <a:pt x="35" y="15"/>
                  </a:lnTo>
                  <a:lnTo>
                    <a:pt x="35" y="14"/>
                  </a:lnTo>
                  <a:lnTo>
                    <a:pt x="35" y="13"/>
                  </a:lnTo>
                  <a:lnTo>
                    <a:pt x="35" y="11"/>
                  </a:lnTo>
                  <a:lnTo>
                    <a:pt x="36" y="10"/>
                  </a:lnTo>
                  <a:lnTo>
                    <a:pt x="36" y="9"/>
                  </a:lnTo>
                  <a:lnTo>
                    <a:pt x="36" y="8"/>
                  </a:lnTo>
                  <a:lnTo>
                    <a:pt x="37" y="8"/>
                  </a:lnTo>
                  <a:lnTo>
                    <a:pt x="37" y="7"/>
                  </a:lnTo>
                  <a:lnTo>
                    <a:pt x="37" y="6"/>
                  </a:lnTo>
                  <a:lnTo>
                    <a:pt x="37" y="5"/>
                  </a:lnTo>
                  <a:lnTo>
                    <a:pt x="37" y="4"/>
                  </a:lnTo>
                  <a:lnTo>
                    <a:pt x="38" y="4"/>
                  </a:lnTo>
                  <a:lnTo>
                    <a:pt x="37" y="3"/>
                  </a:lnTo>
                  <a:lnTo>
                    <a:pt x="37" y="2"/>
                  </a:lnTo>
                </a:path>
              </a:pathLst>
            </a:custGeom>
            <a:solidFill>
              <a:srgbClr val="AAAAA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62" name="Freeform 57"/>
            <p:cNvSpPr>
              <a:spLocks/>
            </p:cNvSpPr>
            <p:nvPr/>
          </p:nvSpPr>
          <p:spPr bwMode="auto">
            <a:xfrm>
              <a:off x="1255" y="1695"/>
              <a:ext cx="30" cy="30"/>
            </a:xfrm>
            <a:custGeom>
              <a:avLst/>
              <a:gdLst>
                <a:gd name="T0" fmla="*/ 7 w 30"/>
                <a:gd name="T1" fmla="*/ 1 h 30"/>
                <a:gd name="T2" fmla="*/ 6 w 30"/>
                <a:gd name="T3" fmla="*/ 2 h 30"/>
                <a:gd name="T4" fmla="*/ 4 w 30"/>
                <a:gd name="T5" fmla="*/ 2 h 30"/>
                <a:gd name="T6" fmla="*/ 4 w 30"/>
                <a:gd name="T7" fmla="*/ 4 h 30"/>
                <a:gd name="T8" fmla="*/ 2 w 30"/>
                <a:gd name="T9" fmla="*/ 5 h 30"/>
                <a:gd name="T10" fmla="*/ 2 w 30"/>
                <a:gd name="T11" fmla="*/ 7 h 30"/>
                <a:gd name="T12" fmla="*/ 1 w 30"/>
                <a:gd name="T13" fmla="*/ 8 h 30"/>
                <a:gd name="T14" fmla="*/ 1 w 30"/>
                <a:gd name="T15" fmla="*/ 10 h 30"/>
                <a:gd name="T16" fmla="*/ 1 w 30"/>
                <a:gd name="T17" fmla="*/ 12 h 30"/>
                <a:gd name="T18" fmla="*/ 0 w 30"/>
                <a:gd name="T19" fmla="*/ 13 h 30"/>
                <a:gd name="T20" fmla="*/ 0 w 30"/>
                <a:gd name="T21" fmla="*/ 16 h 30"/>
                <a:gd name="T22" fmla="*/ 0 w 30"/>
                <a:gd name="T23" fmla="*/ 18 h 30"/>
                <a:gd name="T24" fmla="*/ 0 w 30"/>
                <a:gd name="T25" fmla="*/ 20 h 30"/>
                <a:gd name="T26" fmla="*/ 1 w 30"/>
                <a:gd name="T27" fmla="*/ 21 h 30"/>
                <a:gd name="T28" fmla="*/ 2 w 30"/>
                <a:gd name="T29" fmla="*/ 22 h 30"/>
                <a:gd name="T30" fmla="*/ 2 w 30"/>
                <a:gd name="T31" fmla="*/ 24 h 30"/>
                <a:gd name="T32" fmla="*/ 3 w 30"/>
                <a:gd name="T33" fmla="*/ 25 h 30"/>
                <a:gd name="T34" fmla="*/ 5 w 30"/>
                <a:gd name="T35" fmla="*/ 26 h 30"/>
                <a:gd name="T36" fmla="*/ 7 w 30"/>
                <a:gd name="T37" fmla="*/ 27 h 30"/>
                <a:gd name="T38" fmla="*/ 9 w 30"/>
                <a:gd name="T39" fmla="*/ 28 h 30"/>
                <a:gd name="T40" fmla="*/ 11 w 30"/>
                <a:gd name="T41" fmla="*/ 29 h 30"/>
                <a:gd name="T42" fmla="*/ 13 w 30"/>
                <a:gd name="T43" fmla="*/ 29 h 30"/>
                <a:gd name="T44" fmla="*/ 16 w 30"/>
                <a:gd name="T45" fmla="*/ 29 h 30"/>
                <a:gd name="T46" fmla="*/ 18 w 30"/>
                <a:gd name="T47" fmla="*/ 29 h 30"/>
                <a:gd name="T48" fmla="*/ 20 w 30"/>
                <a:gd name="T49" fmla="*/ 29 h 30"/>
                <a:gd name="T50" fmla="*/ 22 w 30"/>
                <a:gd name="T51" fmla="*/ 29 h 30"/>
                <a:gd name="T52" fmla="*/ 24 w 30"/>
                <a:gd name="T53" fmla="*/ 28 h 30"/>
                <a:gd name="T54" fmla="*/ 25 w 30"/>
                <a:gd name="T55" fmla="*/ 27 h 30"/>
                <a:gd name="T56" fmla="*/ 26 w 30"/>
                <a:gd name="T57" fmla="*/ 26 h 30"/>
                <a:gd name="T58" fmla="*/ 28 w 30"/>
                <a:gd name="T59" fmla="*/ 25 h 30"/>
                <a:gd name="T60" fmla="*/ 29 w 30"/>
                <a:gd name="T61" fmla="*/ 23 h 30"/>
                <a:gd name="T62" fmla="*/ 29 w 30"/>
                <a:gd name="T63" fmla="*/ 21 h 30"/>
                <a:gd name="T64" fmla="*/ 29 w 30"/>
                <a:gd name="T65" fmla="*/ 19 h 30"/>
                <a:gd name="T66" fmla="*/ 29 w 30"/>
                <a:gd name="T67" fmla="*/ 17 h 30"/>
                <a:gd name="T68" fmla="*/ 29 w 30"/>
                <a:gd name="T69" fmla="*/ 15 h 30"/>
                <a:gd name="T70" fmla="*/ 28 w 30"/>
                <a:gd name="T71" fmla="*/ 12 h 30"/>
                <a:gd name="T72" fmla="*/ 27 w 30"/>
                <a:gd name="T73" fmla="*/ 11 h 30"/>
                <a:gd name="T74" fmla="*/ 27 w 30"/>
                <a:gd name="T75" fmla="*/ 9 h 30"/>
                <a:gd name="T76" fmla="*/ 24 w 30"/>
                <a:gd name="T77" fmla="*/ 8 h 30"/>
                <a:gd name="T78" fmla="*/ 23 w 30"/>
                <a:gd name="T79" fmla="*/ 7 h 30"/>
                <a:gd name="T80" fmla="*/ 22 w 30"/>
                <a:gd name="T81" fmla="*/ 6 h 30"/>
                <a:gd name="T82" fmla="*/ 20 w 30"/>
                <a:gd name="T83" fmla="*/ 4 h 30"/>
                <a:gd name="T84" fmla="*/ 19 w 30"/>
                <a:gd name="T85" fmla="*/ 3 h 30"/>
                <a:gd name="T86" fmla="*/ 17 w 30"/>
                <a:gd name="T87" fmla="*/ 2 h 30"/>
                <a:gd name="T88" fmla="*/ 15 w 30"/>
                <a:gd name="T89" fmla="*/ 2 h 30"/>
                <a:gd name="T90" fmla="*/ 13 w 30"/>
                <a:gd name="T91" fmla="*/ 1 h 30"/>
                <a:gd name="T92" fmla="*/ 11 w 30"/>
                <a:gd name="T93" fmla="*/ 1 h 30"/>
                <a:gd name="T94" fmla="*/ 10 w 30"/>
                <a:gd name="T95" fmla="*/ 0 h 30"/>
                <a:gd name="T96" fmla="*/ 9 w 30"/>
                <a:gd name="T97" fmla="*/ 1 h 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0" h="30">
                  <a:moveTo>
                    <a:pt x="8" y="1"/>
                  </a:moveTo>
                  <a:lnTo>
                    <a:pt x="7" y="1"/>
                  </a:lnTo>
                  <a:lnTo>
                    <a:pt x="6" y="1"/>
                  </a:lnTo>
                  <a:lnTo>
                    <a:pt x="6" y="2"/>
                  </a:lnTo>
                  <a:lnTo>
                    <a:pt x="5" y="2"/>
                  </a:lnTo>
                  <a:lnTo>
                    <a:pt x="4" y="2"/>
                  </a:lnTo>
                  <a:lnTo>
                    <a:pt x="4" y="3"/>
                  </a:lnTo>
                  <a:lnTo>
                    <a:pt x="4" y="4"/>
                  </a:lnTo>
                  <a:lnTo>
                    <a:pt x="3" y="4"/>
                  </a:lnTo>
                  <a:lnTo>
                    <a:pt x="2" y="5"/>
                  </a:lnTo>
                  <a:lnTo>
                    <a:pt x="2" y="6"/>
                  </a:lnTo>
                  <a:lnTo>
                    <a:pt x="2" y="7"/>
                  </a:lnTo>
                  <a:lnTo>
                    <a:pt x="2" y="8"/>
                  </a:lnTo>
                  <a:lnTo>
                    <a:pt x="1" y="8"/>
                  </a:lnTo>
                  <a:lnTo>
                    <a:pt x="1" y="9"/>
                  </a:lnTo>
                  <a:lnTo>
                    <a:pt x="1" y="10"/>
                  </a:lnTo>
                  <a:lnTo>
                    <a:pt x="1" y="11"/>
                  </a:lnTo>
                  <a:lnTo>
                    <a:pt x="1" y="12"/>
                  </a:lnTo>
                  <a:lnTo>
                    <a:pt x="0" y="12"/>
                  </a:lnTo>
                  <a:lnTo>
                    <a:pt x="0" y="13"/>
                  </a:lnTo>
                  <a:lnTo>
                    <a:pt x="0" y="15"/>
                  </a:lnTo>
                  <a:lnTo>
                    <a:pt x="0" y="16"/>
                  </a:lnTo>
                  <a:lnTo>
                    <a:pt x="0" y="17"/>
                  </a:lnTo>
                  <a:lnTo>
                    <a:pt x="0" y="18"/>
                  </a:lnTo>
                  <a:lnTo>
                    <a:pt x="0" y="19"/>
                  </a:lnTo>
                  <a:lnTo>
                    <a:pt x="0" y="20"/>
                  </a:lnTo>
                  <a:lnTo>
                    <a:pt x="1" y="20"/>
                  </a:lnTo>
                  <a:lnTo>
                    <a:pt x="1" y="21"/>
                  </a:lnTo>
                  <a:lnTo>
                    <a:pt x="1" y="22"/>
                  </a:lnTo>
                  <a:lnTo>
                    <a:pt x="2" y="22"/>
                  </a:lnTo>
                  <a:lnTo>
                    <a:pt x="2" y="23"/>
                  </a:lnTo>
                  <a:lnTo>
                    <a:pt x="2" y="24"/>
                  </a:lnTo>
                  <a:lnTo>
                    <a:pt x="3" y="24"/>
                  </a:lnTo>
                  <a:lnTo>
                    <a:pt x="3" y="25"/>
                  </a:lnTo>
                  <a:lnTo>
                    <a:pt x="4" y="25"/>
                  </a:lnTo>
                  <a:lnTo>
                    <a:pt x="5" y="26"/>
                  </a:lnTo>
                  <a:lnTo>
                    <a:pt x="6" y="27"/>
                  </a:lnTo>
                  <a:lnTo>
                    <a:pt x="7" y="27"/>
                  </a:lnTo>
                  <a:lnTo>
                    <a:pt x="8" y="28"/>
                  </a:lnTo>
                  <a:lnTo>
                    <a:pt x="9" y="28"/>
                  </a:lnTo>
                  <a:lnTo>
                    <a:pt x="10" y="29"/>
                  </a:lnTo>
                  <a:lnTo>
                    <a:pt x="11" y="29"/>
                  </a:lnTo>
                  <a:lnTo>
                    <a:pt x="12" y="29"/>
                  </a:lnTo>
                  <a:lnTo>
                    <a:pt x="13" y="29"/>
                  </a:lnTo>
                  <a:lnTo>
                    <a:pt x="15" y="29"/>
                  </a:lnTo>
                  <a:lnTo>
                    <a:pt x="16" y="29"/>
                  </a:lnTo>
                  <a:lnTo>
                    <a:pt x="17" y="29"/>
                  </a:lnTo>
                  <a:lnTo>
                    <a:pt x="18" y="29"/>
                  </a:lnTo>
                  <a:lnTo>
                    <a:pt x="19" y="29"/>
                  </a:lnTo>
                  <a:lnTo>
                    <a:pt x="20" y="29"/>
                  </a:lnTo>
                  <a:lnTo>
                    <a:pt x="21" y="29"/>
                  </a:lnTo>
                  <a:lnTo>
                    <a:pt x="22" y="29"/>
                  </a:lnTo>
                  <a:lnTo>
                    <a:pt x="23" y="28"/>
                  </a:lnTo>
                  <a:lnTo>
                    <a:pt x="24" y="28"/>
                  </a:lnTo>
                  <a:lnTo>
                    <a:pt x="24" y="27"/>
                  </a:lnTo>
                  <a:lnTo>
                    <a:pt x="25" y="27"/>
                  </a:lnTo>
                  <a:lnTo>
                    <a:pt x="26" y="27"/>
                  </a:lnTo>
                  <a:lnTo>
                    <a:pt x="26" y="26"/>
                  </a:lnTo>
                  <a:lnTo>
                    <a:pt x="27" y="26"/>
                  </a:lnTo>
                  <a:lnTo>
                    <a:pt x="28" y="25"/>
                  </a:lnTo>
                  <a:lnTo>
                    <a:pt x="29" y="24"/>
                  </a:lnTo>
                  <a:lnTo>
                    <a:pt x="29" y="23"/>
                  </a:lnTo>
                  <a:lnTo>
                    <a:pt x="29" y="22"/>
                  </a:lnTo>
                  <a:lnTo>
                    <a:pt x="29" y="21"/>
                  </a:lnTo>
                  <a:lnTo>
                    <a:pt x="29" y="20"/>
                  </a:lnTo>
                  <a:lnTo>
                    <a:pt x="29" y="19"/>
                  </a:lnTo>
                  <a:lnTo>
                    <a:pt x="29" y="18"/>
                  </a:lnTo>
                  <a:lnTo>
                    <a:pt x="29" y="17"/>
                  </a:lnTo>
                  <a:lnTo>
                    <a:pt x="29" y="16"/>
                  </a:lnTo>
                  <a:lnTo>
                    <a:pt x="29" y="15"/>
                  </a:lnTo>
                  <a:lnTo>
                    <a:pt x="28" y="13"/>
                  </a:lnTo>
                  <a:lnTo>
                    <a:pt x="28" y="12"/>
                  </a:lnTo>
                  <a:lnTo>
                    <a:pt x="28" y="11"/>
                  </a:lnTo>
                  <a:lnTo>
                    <a:pt x="27" y="11"/>
                  </a:lnTo>
                  <a:lnTo>
                    <a:pt x="27" y="10"/>
                  </a:lnTo>
                  <a:lnTo>
                    <a:pt x="27" y="9"/>
                  </a:lnTo>
                  <a:lnTo>
                    <a:pt x="25" y="8"/>
                  </a:lnTo>
                  <a:lnTo>
                    <a:pt x="24" y="8"/>
                  </a:lnTo>
                  <a:lnTo>
                    <a:pt x="24" y="7"/>
                  </a:lnTo>
                  <a:lnTo>
                    <a:pt x="23" y="7"/>
                  </a:lnTo>
                  <a:lnTo>
                    <a:pt x="23" y="6"/>
                  </a:lnTo>
                  <a:lnTo>
                    <a:pt x="22" y="6"/>
                  </a:lnTo>
                  <a:lnTo>
                    <a:pt x="21" y="5"/>
                  </a:lnTo>
                  <a:lnTo>
                    <a:pt x="20" y="4"/>
                  </a:lnTo>
                  <a:lnTo>
                    <a:pt x="19" y="4"/>
                  </a:lnTo>
                  <a:lnTo>
                    <a:pt x="19" y="3"/>
                  </a:lnTo>
                  <a:lnTo>
                    <a:pt x="18" y="3"/>
                  </a:lnTo>
                  <a:lnTo>
                    <a:pt x="17" y="2"/>
                  </a:lnTo>
                  <a:lnTo>
                    <a:pt x="16" y="2"/>
                  </a:lnTo>
                  <a:lnTo>
                    <a:pt x="15" y="2"/>
                  </a:lnTo>
                  <a:lnTo>
                    <a:pt x="15" y="1"/>
                  </a:lnTo>
                  <a:lnTo>
                    <a:pt x="13" y="1"/>
                  </a:lnTo>
                  <a:lnTo>
                    <a:pt x="12" y="1"/>
                  </a:lnTo>
                  <a:lnTo>
                    <a:pt x="11" y="1"/>
                  </a:lnTo>
                  <a:lnTo>
                    <a:pt x="11" y="0"/>
                  </a:lnTo>
                  <a:lnTo>
                    <a:pt x="10" y="0"/>
                  </a:lnTo>
                  <a:lnTo>
                    <a:pt x="9" y="0"/>
                  </a:lnTo>
                  <a:lnTo>
                    <a:pt x="9" y="1"/>
                  </a:lnTo>
                  <a:lnTo>
                    <a:pt x="8" y="1"/>
                  </a:lnTo>
                </a:path>
              </a:pathLst>
            </a:custGeom>
            <a:solidFill>
              <a:srgbClr val="AAAAA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63" name="Freeform 58"/>
            <p:cNvSpPr>
              <a:spLocks/>
            </p:cNvSpPr>
            <p:nvPr/>
          </p:nvSpPr>
          <p:spPr bwMode="auto">
            <a:xfrm>
              <a:off x="1508" y="1667"/>
              <a:ext cx="29" cy="25"/>
            </a:xfrm>
            <a:custGeom>
              <a:avLst/>
              <a:gdLst>
                <a:gd name="T0" fmla="*/ 6 w 29"/>
                <a:gd name="T1" fmla="*/ 1 h 25"/>
                <a:gd name="T2" fmla="*/ 5 w 29"/>
                <a:gd name="T3" fmla="*/ 2 h 25"/>
                <a:gd name="T4" fmla="*/ 3 w 29"/>
                <a:gd name="T5" fmla="*/ 4 h 25"/>
                <a:gd name="T6" fmla="*/ 2 w 29"/>
                <a:gd name="T7" fmla="*/ 6 h 25"/>
                <a:gd name="T8" fmla="*/ 1 w 29"/>
                <a:gd name="T9" fmla="*/ 8 h 25"/>
                <a:gd name="T10" fmla="*/ 1 w 29"/>
                <a:gd name="T11" fmla="*/ 10 h 25"/>
                <a:gd name="T12" fmla="*/ 0 w 29"/>
                <a:gd name="T13" fmla="*/ 12 h 25"/>
                <a:gd name="T14" fmla="*/ 0 w 29"/>
                <a:gd name="T15" fmla="*/ 14 h 25"/>
                <a:gd name="T16" fmla="*/ 0 w 29"/>
                <a:gd name="T17" fmla="*/ 16 h 25"/>
                <a:gd name="T18" fmla="*/ 0 w 29"/>
                <a:gd name="T19" fmla="*/ 18 h 25"/>
                <a:gd name="T20" fmla="*/ 1 w 29"/>
                <a:gd name="T21" fmla="*/ 19 h 25"/>
                <a:gd name="T22" fmla="*/ 1 w 29"/>
                <a:gd name="T23" fmla="*/ 21 h 25"/>
                <a:gd name="T24" fmla="*/ 3 w 29"/>
                <a:gd name="T25" fmla="*/ 23 h 25"/>
                <a:gd name="T26" fmla="*/ 4 w 29"/>
                <a:gd name="T27" fmla="*/ 24 h 25"/>
                <a:gd name="T28" fmla="*/ 6 w 29"/>
                <a:gd name="T29" fmla="*/ 24 h 25"/>
                <a:gd name="T30" fmla="*/ 8 w 29"/>
                <a:gd name="T31" fmla="*/ 24 h 25"/>
                <a:gd name="T32" fmla="*/ 10 w 29"/>
                <a:gd name="T33" fmla="*/ 24 h 25"/>
                <a:gd name="T34" fmla="*/ 12 w 29"/>
                <a:gd name="T35" fmla="*/ 24 h 25"/>
                <a:gd name="T36" fmla="*/ 15 w 29"/>
                <a:gd name="T37" fmla="*/ 23 h 25"/>
                <a:gd name="T38" fmla="*/ 16 w 29"/>
                <a:gd name="T39" fmla="*/ 22 h 25"/>
                <a:gd name="T40" fmla="*/ 18 w 29"/>
                <a:gd name="T41" fmla="*/ 22 h 25"/>
                <a:gd name="T42" fmla="*/ 20 w 29"/>
                <a:gd name="T43" fmla="*/ 22 h 25"/>
                <a:gd name="T44" fmla="*/ 21 w 29"/>
                <a:gd name="T45" fmla="*/ 20 h 25"/>
                <a:gd name="T46" fmla="*/ 22 w 29"/>
                <a:gd name="T47" fmla="*/ 19 h 25"/>
                <a:gd name="T48" fmla="*/ 23 w 29"/>
                <a:gd name="T49" fmla="*/ 18 h 25"/>
                <a:gd name="T50" fmla="*/ 24 w 29"/>
                <a:gd name="T51" fmla="*/ 17 h 25"/>
                <a:gd name="T52" fmla="*/ 26 w 29"/>
                <a:gd name="T53" fmla="*/ 16 h 25"/>
                <a:gd name="T54" fmla="*/ 26 w 29"/>
                <a:gd name="T55" fmla="*/ 14 h 25"/>
                <a:gd name="T56" fmla="*/ 27 w 29"/>
                <a:gd name="T57" fmla="*/ 13 h 25"/>
                <a:gd name="T58" fmla="*/ 27 w 29"/>
                <a:gd name="T59" fmla="*/ 11 h 25"/>
                <a:gd name="T60" fmla="*/ 28 w 29"/>
                <a:gd name="T61" fmla="*/ 10 h 25"/>
                <a:gd name="T62" fmla="*/ 28 w 29"/>
                <a:gd name="T63" fmla="*/ 8 h 25"/>
                <a:gd name="T64" fmla="*/ 28 w 29"/>
                <a:gd name="T65" fmla="*/ 6 h 25"/>
                <a:gd name="T66" fmla="*/ 26 w 29"/>
                <a:gd name="T67" fmla="*/ 6 h 25"/>
                <a:gd name="T68" fmla="*/ 24 w 29"/>
                <a:gd name="T69" fmla="*/ 5 h 25"/>
                <a:gd name="T70" fmla="*/ 22 w 29"/>
                <a:gd name="T71" fmla="*/ 5 h 25"/>
                <a:gd name="T72" fmla="*/ 20 w 29"/>
                <a:gd name="T73" fmla="*/ 4 h 25"/>
                <a:gd name="T74" fmla="*/ 18 w 29"/>
                <a:gd name="T75" fmla="*/ 3 h 25"/>
                <a:gd name="T76" fmla="*/ 16 w 29"/>
                <a:gd name="T77" fmla="*/ 2 h 25"/>
                <a:gd name="T78" fmla="*/ 13 w 29"/>
                <a:gd name="T79" fmla="*/ 1 h 25"/>
                <a:gd name="T80" fmla="*/ 12 w 29"/>
                <a:gd name="T81" fmla="*/ 0 h 25"/>
                <a:gd name="T82" fmla="*/ 10 w 29"/>
                <a:gd name="T83" fmla="*/ 0 h 25"/>
                <a:gd name="T84" fmla="*/ 8 w 29"/>
                <a:gd name="T85" fmla="*/ 0 h 2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9" h="25">
                  <a:moveTo>
                    <a:pt x="8" y="0"/>
                  </a:moveTo>
                  <a:lnTo>
                    <a:pt x="6" y="1"/>
                  </a:lnTo>
                  <a:lnTo>
                    <a:pt x="6" y="2"/>
                  </a:lnTo>
                  <a:lnTo>
                    <a:pt x="5" y="2"/>
                  </a:lnTo>
                  <a:lnTo>
                    <a:pt x="4" y="3"/>
                  </a:lnTo>
                  <a:lnTo>
                    <a:pt x="3" y="4"/>
                  </a:lnTo>
                  <a:lnTo>
                    <a:pt x="3" y="5"/>
                  </a:lnTo>
                  <a:lnTo>
                    <a:pt x="2" y="6"/>
                  </a:lnTo>
                  <a:lnTo>
                    <a:pt x="2" y="7"/>
                  </a:lnTo>
                  <a:lnTo>
                    <a:pt x="1" y="8"/>
                  </a:lnTo>
                  <a:lnTo>
                    <a:pt x="1" y="9"/>
                  </a:lnTo>
                  <a:lnTo>
                    <a:pt x="1" y="10"/>
                  </a:lnTo>
                  <a:lnTo>
                    <a:pt x="1" y="11"/>
                  </a:lnTo>
                  <a:lnTo>
                    <a:pt x="0" y="12"/>
                  </a:lnTo>
                  <a:lnTo>
                    <a:pt x="0" y="13"/>
                  </a:lnTo>
                  <a:lnTo>
                    <a:pt x="0" y="14"/>
                  </a:lnTo>
                  <a:lnTo>
                    <a:pt x="0" y="15"/>
                  </a:lnTo>
                  <a:lnTo>
                    <a:pt x="0" y="16"/>
                  </a:lnTo>
                  <a:lnTo>
                    <a:pt x="0" y="17"/>
                  </a:lnTo>
                  <a:lnTo>
                    <a:pt x="0" y="18"/>
                  </a:lnTo>
                  <a:lnTo>
                    <a:pt x="1" y="18"/>
                  </a:lnTo>
                  <a:lnTo>
                    <a:pt x="1" y="19"/>
                  </a:lnTo>
                  <a:lnTo>
                    <a:pt x="1" y="20"/>
                  </a:lnTo>
                  <a:lnTo>
                    <a:pt x="1" y="21"/>
                  </a:lnTo>
                  <a:lnTo>
                    <a:pt x="2" y="22"/>
                  </a:lnTo>
                  <a:lnTo>
                    <a:pt x="3" y="23"/>
                  </a:lnTo>
                  <a:lnTo>
                    <a:pt x="3" y="24"/>
                  </a:lnTo>
                  <a:lnTo>
                    <a:pt x="4" y="24"/>
                  </a:lnTo>
                  <a:lnTo>
                    <a:pt x="5" y="24"/>
                  </a:lnTo>
                  <a:lnTo>
                    <a:pt x="6" y="24"/>
                  </a:lnTo>
                  <a:lnTo>
                    <a:pt x="7" y="24"/>
                  </a:lnTo>
                  <a:lnTo>
                    <a:pt x="8" y="24"/>
                  </a:lnTo>
                  <a:lnTo>
                    <a:pt x="9" y="24"/>
                  </a:lnTo>
                  <a:lnTo>
                    <a:pt x="10" y="24"/>
                  </a:lnTo>
                  <a:lnTo>
                    <a:pt x="11" y="24"/>
                  </a:lnTo>
                  <a:lnTo>
                    <a:pt x="12" y="24"/>
                  </a:lnTo>
                  <a:lnTo>
                    <a:pt x="13" y="23"/>
                  </a:lnTo>
                  <a:lnTo>
                    <a:pt x="15" y="23"/>
                  </a:lnTo>
                  <a:lnTo>
                    <a:pt x="16" y="23"/>
                  </a:lnTo>
                  <a:lnTo>
                    <a:pt x="16" y="22"/>
                  </a:lnTo>
                  <a:lnTo>
                    <a:pt x="17" y="22"/>
                  </a:lnTo>
                  <a:lnTo>
                    <a:pt x="18" y="22"/>
                  </a:lnTo>
                  <a:lnTo>
                    <a:pt x="19" y="22"/>
                  </a:lnTo>
                  <a:lnTo>
                    <a:pt x="20" y="22"/>
                  </a:lnTo>
                  <a:lnTo>
                    <a:pt x="20" y="21"/>
                  </a:lnTo>
                  <a:lnTo>
                    <a:pt x="21" y="20"/>
                  </a:lnTo>
                  <a:lnTo>
                    <a:pt x="22" y="20"/>
                  </a:lnTo>
                  <a:lnTo>
                    <a:pt x="22" y="19"/>
                  </a:lnTo>
                  <a:lnTo>
                    <a:pt x="23" y="19"/>
                  </a:lnTo>
                  <a:lnTo>
                    <a:pt x="23" y="18"/>
                  </a:lnTo>
                  <a:lnTo>
                    <a:pt x="24" y="18"/>
                  </a:lnTo>
                  <a:lnTo>
                    <a:pt x="24" y="17"/>
                  </a:lnTo>
                  <a:lnTo>
                    <a:pt x="25" y="16"/>
                  </a:lnTo>
                  <a:lnTo>
                    <a:pt x="26" y="16"/>
                  </a:lnTo>
                  <a:lnTo>
                    <a:pt x="26" y="15"/>
                  </a:lnTo>
                  <a:lnTo>
                    <a:pt x="26" y="14"/>
                  </a:lnTo>
                  <a:lnTo>
                    <a:pt x="27" y="14"/>
                  </a:lnTo>
                  <a:lnTo>
                    <a:pt x="27" y="13"/>
                  </a:lnTo>
                  <a:lnTo>
                    <a:pt x="27" y="12"/>
                  </a:lnTo>
                  <a:lnTo>
                    <a:pt x="27" y="11"/>
                  </a:lnTo>
                  <a:lnTo>
                    <a:pt x="27" y="10"/>
                  </a:lnTo>
                  <a:lnTo>
                    <a:pt x="28" y="10"/>
                  </a:lnTo>
                  <a:lnTo>
                    <a:pt x="28" y="9"/>
                  </a:lnTo>
                  <a:lnTo>
                    <a:pt x="28" y="8"/>
                  </a:lnTo>
                  <a:lnTo>
                    <a:pt x="28" y="7"/>
                  </a:lnTo>
                  <a:lnTo>
                    <a:pt x="28" y="6"/>
                  </a:lnTo>
                  <a:lnTo>
                    <a:pt x="27" y="6"/>
                  </a:lnTo>
                  <a:lnTo>
                    <a:pt x="26" y="6"/>
                  </a:lnTo>
                  <a:lnTo>
                    <a:pt x="24" y="6"/>
                  </a:lnTo>
                  <a:lnTo>
                    <a:pt x="24" y="5"/>
                  </a:lnTo>
                  <a:lnTo>
                    <a:pt x="23" y="5"/>
                  </a:lnTo>
                  <a:lnTo>
                    <a:pt x="22" y="5"/>
                  </a:lnTo>
                  <a:lnTo>
                    <a:pt x="21" y="4"/>
                  </a:lnTo>
                  <a:lnTo>
                    <a:pt x="20" y="4"/>
                  </a:lnTo>
                  <a:lnTo>
                    <a:pt x="19" y="3"/>
                  </a:lnTo>
                  <a:lnTo>
                    <a:pt x="18" y="3"/>
                  </a:lnTo>
                  <a:lnTo>
                    <a:pt x="17" y="2"/>
                  </a:lnTo>
                  <a:lnTo>
                    <a:pt x="16" y="2"/>
                  </a:lnTo>
                  <a:lnTo>
                    <a:pt x="15" y="1"/>
                  </a:lnTo>
                  <a:lnTo>
                    <a:pt x="13" y="1"/>
                  </a:lnTo>
                  <a:lnTo>
                    <a:pt x="13" y="0"/>
                  </a:lnTo>
                  <a:lnTo>
                    <a:pt x="12" y="0"/>
                  </a:lnTo>
                  <a:lnTo>
                    <a:pt x="11" y="0"/>
                  </a:lnTo>
                  <a:lnTo>
                    <a:pt x="10" y="0"/>
                  </a:lnTo>
                  <a:lnTo>
                    <a:pt x="9" y="0"/>
                  </a:lnTo>
                  <a:lnTo>
                    <a:pt x="8" y="0"/>
                  </a:lnTo>
                </a:path>
              </a:pathLst>
            </a:custGeom>
            <a:solidFill>
              <a:srgbClr val="AAAAA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64" name="Freeform 59"/>
            <p:cNvSpPr>
              <a:spLocks/>
            </p:cNvSpPr>
            <p:nvPr/>
          </p:nvSpPr>
          <p:spPr bwMode="auto">
            <a:xfrm>
              <a:off x="1505" y="1694"/>
              <a:ext cx="32" cy="21"/>
            </a:xfrm>
            <a:custGeom>
              <a:avLst/>
              <a:gdLst>
                <a:gd name="T0" fmla="*/ 11 w 32"/>
                <a:gd name="T1" fmla="*/ 0 h 21"/>
                <a:gd name="T2" fmla="*/ 9 w 32"/>
                <a:gd name="T3" fmla="*/ 0 h 21"/>
                <a:gd name="T4" fmla="*/ 8 w 32"/>
                <a:gd name="T5" fmla="*/ 1 h 21"/>
                <a:gd name="T6" fmla="*/ 6 w 32"/>
                <a:gd name="T7" fmla="*/ 1 h 21"/>
                <a:gd name="T8" fmla="*/ 5 w 32"/>
                <a:gd name="T9" fmla="*/ 2 h 21"/>
                <a:gd name="T10" fmla="*/ 4 w 32"/>
                <a:gd name="T11" fmla="*/ 3 h 21"/>
                <a:gd name="T12" fmla="*/ 3 w 32"/>
                <a:gd name="T13" fmla="*/ 4 h 21"/>
                <a:gd name="T14" fmla="*/ 2 w 32"/>
                <a:gd name="T15" fmla="*/ 5 h 21"/>
                <a:gd name="T16" fmla="*/ 1 w 32"/>
                <a:gd name="T17" fmla="*/ 7 h 21"/>
                <a:gd name="T18" fmla="*/ 1 w 32"/>
                <a:gd name="T19" fmla="*/ 9 h 21"/>
                <a:gd name="T20" fmla="*/ 0 w 32"/>
                <a:gd name="T21" fmla="*/ 11 h 21"/>
                <a:gd name="T22" fmla="*/ 1 w 32"/>
                <a:gd name="T23" fmla="*/ 12 h 21"/>
                <a:gd name="T24" fmla="*/ 1 w 32"/>
                <a:gd name="T25" fmla="*/ 14 h 21"/>
                <a:gd name="T26" fmla="*/ 2 w 32"/>
                <a:gd name="T27" fmla="*/ 15 h 21"/>
                <a:gd name="T28" fmla="*/ 4 w 32"/>
                <a:gd name="T29" fmla="*/ 16 h 21"/>
                <a:gd name="T30" fmla="*/ 5 w 32"/>
                <a:gd name="T31" fmla="*/ 17 h 21"/>
                <a:gd name="T32" fmla="*/ 7 w 32"/>
                <a:gd name="T33" fmla="*/ 17 h 21"/>
                <a:gd name="T34" fmla="*/ 8 w 32"/>
                <a:gd name="T35" fmla="*/ 18 h 21"/>
                <a:gd name="T36" fmla="*/ 10 w 32"/>
                <a:gd name="T37" fmla="*/ 18 h 21"/>
                <a:gd name="T38" fmla="*/ 12 w 32"/>
                <a:gd name="T39" fmla="*/ 18 h 21"/>
                <a:gd name="T40" fmla="*/ 14 w 32"/>
                <a:gd name="T41" fmla="*/ 18 h 21"/>
                <a:gd name="T42" fmla="*/ 17 w 32"/>
                <a:gd name="T43" fmla="*/ 18 h 21"/>
                <a:gd name="T44" fmla="*/ 18 w 32"/>
                <a:gd name="T45" fmla="*/ 19 h 21"/>
                <a:gd name="T46" fmla="*/ 20 w 32"/>
                <a:gd name="T47" fmla="*/ 19 h 21"/>
                <a:gd name="T48" fmla="*/ 21 w 32"/>
                <a:gd name="T49" fmla="*/ 20 h 21"/>
                <a:gd name="T50" fmla="*/ 23 w 32"/>
                <a:gd name="T51" fmla="*/ 20 h 21"/>
                <a:gd name="T52" fmla="*/ 25 w 32"/>
                <a:gd name="T53" fmla="*/ 20 h 21"/>
                <a:gd name="T54" fmla="*/ 26 w 32"/>
                <a:gd name="T55" fmla="*/ 19 h 21"/>
                <a:gd name="T56" fmla="*/ 27 w 32"/>
                <a:gd name="T57" fmla="*/ 18 h 21"/>
                <a:gd name="T58" fmla="*/ 29 w 32"/>
                <a:gd name="T59" fmla="*/ 17 h 21"/>
                <a:gd name="T60" fmla="*/ 30 w 32"/>
                <a:gd name="T61" fmla="*/ 16 h 21"/>
                <a:gd name="T62" fmla="*/ 30 w 32"/>
                <a:gd name="T63" fmla="*/ 14 h 21"/>
                <a:gd name="T64" fmla="*/ 30 w 32"/>
                <a:gd name="T65" fmla="*/ 12 h 21"/>
                <a:gd name="T66" fmla="*/ 30 w 32"/>
                <a:gd name="T67" fmla="*/ 9 h 21"/>
                <a:gd name="T68" fmla="*/ 31 w 32"/>
                <a:gd name="T69" fmla="*/ 8 h 21"/>
                <a:gd name="T70" fmla="*/ 31 w 32"/>
                <a:gd name="T71" fmla="*/ 6 h 21"/>
                <a:gd name="T72" fmla="*/ 31 w 32"/>
                <a:gd name="T73" fmla="*/ 4 h 21"/>
                <a:gd name="T74" fmla="*/ 30 w 32"/>
                <a:gd name="T75" fmla="*/ 3 h 21"/>
                <a:gd name="T76" fmla="*/ 28 w 32"/>
                <a:gd name="T77" fmla="*/ 3 h 21"/>
                <a:gd name="T78" fmla="*/ 26 w 32"/>
                <a:gd name="T79" fmla="*/ 2 h 21"/>
                <a:gd name="T80" fmla="*/ 25 w 32"/>
                <a:gd name="T81" fmla="*/ 1 h 21"/>
                <a:gd name="T82" fmla="*/ 23 w 32"/>
                <a:gd name="T83" fmla="*/ 1 h 21"/>
                <a:gd name="T84" fmla="*/ 21 w 32"/>
                <a:gd name="T85" fmla="*/ 1 h 21"/>
                <a:gd name="T86" fmla="*/ 20 w 32"/>
                <a:gd name="T87" fmla="*/ 0 h 21"/>
                <a:gd name="T88" fmla="*/ 18 w 32"/>
                <a:gd name="T89" fmla="*/ 0 h 21"/>
                <a:gd name="T90" fmla="*/ 16 w 32"/>
                <a:gd name="T91" fmla="*/ 0 h 21"/>
                <a:gd name="T92" fmla="*/ 13 w 32"/>
                <a:gd name="T93" fmla="*/ 0 h 2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2" h="21">
                  <a:moveTo>
                    <a:pt x="12" y="0"/>
                  </a:moveTo>
                  <a:lnTo>
                    <a:pt x="11" y="0"/>
                  </a:lnTo>
                  <a:lnTo>
                    <a:pt x="10" y="0"/>
                  </a:lnTo>
                  <a:lnTo>
                    <a:pt x="9" y="0"/>
                  </a:lnTo>
                  <a:lnTo>
                    <a:pt x="9" y="1"/>
                  </a:lnTo>
                  <a:lnTo>
                    <a:pt x="8" y="1"/>
                  </a:lnTo>
                  <a:lnTo>
                    <a:pt x="7" y="1"/>
                  </a:lnTo>
                  <a:lnTo>
                    <a:pt x="6" y="1"/>
                  </a:lnTo>
                  <a:lnTo>
                    <a:pt x="6" y="2"/>
                  </a:lnTo>
                  <a:lnTo>
                    <a:pt x="5" y="2"/>
                  </a:lnTo>
                  <a:lnTo>
                    <a:pt x="5" y="3"/>
                  </a:lnTo>
                  <a:lnTo>
                    <a:pt x="4" y="3"/>
                  </a:lnTo>
                  <a:lnTo>
                    <a:pt x="4" y="4"/>
                  </a:lnTo>
                  <a:lnTo>
                    <a:pt x="3" y="4"/>
                  </a:lnTo>
                  <a:lnTo>
                    <a:pt x="3" y="5"/>
                  </a:lnTo>
                  <a:lnTo>
                    <a:pt x="2" y="5"/>
                  </a:lnTo>
                  <a:lnTo>
                    <a:pt x="2" y="6"/>
                  </a:lnTo>
                  <a:lnTo>
                    <a:pt x="1" y="7"/>
                  </a:lnTo>
                  <a:lnTo>
                    <a:pt x="1" y="8"/>
                  </a:lnTo>
                  <a:lnTo>
                    <a:pt x="1" y="9"/>
                  </a:lnTo>
                  <a:lnTo>
                    <a:pt x="0" y="9"/>
                  </a:lnTo>
                  <a:lnTo>
                    <a:pt x="0" y="11"/>
                  </a:lnTo>
                  <a:lnTo>
                    <a:pt x="0" y="12"/>
                  </a:lnTo>
                  <a:lnTo>
                    <a:pt x="1" y="12"/>
                  </a:lnTo>
                  <a:lnTo>
                    <a:pt x="1" y="13"/>
                  </a:lnTo>
                  <a:lnTo>
                    <a:pt x="1" y="14"/>
                  </a:lnTo>
                  <a:lnTo>
                    <a:pt x="2" y="14"/>
                  </a:lnTo>
                  <a:lnTo>
                    <a:pt x="2" y="15"/>
                  </a:lnTo>
                  <a:lnTo>
                    <a:pt x="3" y="16"/>
                  </a:lnTo>
                  <a:lnTo>
                    <a:pt x="4" y="16"/>
                  </a:lnTo>
                  <a:lnTo>
                    <a:pt x="4" y="17"/>
                  </a:lnTo>
                  <a:lnTo>
                    <a:pt x="5" y="17"/>
                  </a:lnTo>
                  <a:lnTo>
                    <a:pt x="6" y="17"/>
                  </a:lnTo>
                  <a:lnTo>
                    <a:pt x="7" y="17"/>
                  </a:lnTo>
                  <a:lnTo>
                    <a:pt x="8" y="17"/>
                  </a:lnTo>
                  <a:lnTo>
                    <a:pt x="8" y="18"/>
                  </a:lnTo>
                  <a:lnTo>
                    <a:pt x="9" y="18"/>
                  </a:lnTo>
                  <a:lnTo>
                    <a:pt x="10" y="18"/>
                  </a:lnTo>
                  <a:lnTo>
                    <a:pt x="11" y="18"/>
                  </a:lnTo>
                  <a:lnTo>
                    <a:pt x="12" y="18"/>
                  </a:lnTo>
                  <a:lnTo>
                    <a:pt x="13" y="18"/>
                  </a:lnTo>
                  <a:lnTo>
                    <a:pt x="14" y="18"/>
                  </a:lnTo>
                  <a:lnTo>
                    <a:pt x="16" y="18"/>
                  </a:lnTo>
                  <a:lnTo>
                    <a:pt x="17" y="18"/>
                  </a:lnTo>
                  <a:lnTo>
                    <a:pt x="17" y="19"/>
                  </a:lnTo>
                  <a:lnTo>
                    <a:pt x="18" y="19"/>
                  </a:lnTo>
                  <a:lnTo>
                    <a:pt x="19" y="19"/>
                  </a:lnTo>
                  <a:lnTo>
                    <a:pt x="20" y="19"/>
                  </a:lnTo>
                  <a:lnTo>
                    <a:pt x="21" y="19"/>
                  </a:lnTo>
                  <a:lnTo>
                    <a:pt x="21" y="20"/>
                  </a:lnTo>
                  <a:lnTo>
                    <a:pt x="22" y="20"/>
                  </a:lnTo>
                  <a:lnTo>
                    <a:pt x="23" y="20"/>
                  </a:lnTo>
                  <a:lnTo>
                    <a:pt x="24" y="20"/>
                  </a:lnTo>
                  <a:lnTo>
                    <a:pt x="25" y="20"/>
                  </a:lnTo>
                  <a:lnTo>
                    <a:pt x="25" y="19"/>
                  </a:lnTo>
                  <a:lnTo>
                    <a:pt x="26" y="19"/>
                  </a:lnTo>
                  <a:lnTo>
                    <a:pt x="27" y="19"/>
                  </a:lnTo>
                  <a:lnTo>
                    <a:pt x="27" y="18"/>
                  </a:lnTo>
                  <a:lnTo>
                    <a:pt x="28" y="18"/>
                  </a:lnTo>
                  <a:lnTo>
                    <a:pt x="29" y="17"/>
                  </a:lnTo>
                  <a:lnTo>
                    <a:pt x="29" y="16"/>
                  </a:lnTo>
                  <a:lnTo>
                    <a:pt x="30" y="16"/>
                  </a:lnTo>
                  <a:lnTo>
                    <a:pt x="30" y="15"/>
                  </a:lnTo>
                  <a:lnTo>
                    <a:pt x="30" y="14"/>
                  </a:lnTo>
                  <a:lnTo>
                    <a:pt x="30" y="13"/>
                  </a:lnTo>
                  <a:lnTo>
                    <a:pt x="30" y="12"/>
                  </a:lnTo>
                  <a:lnTo>
                    <a:pt x="30" y="11"/>
                  </a:lnTo>
                  <a:lnTo>
                    <a:pt x="30" y="9"/>
                  </a:lnTo>
                  <a:lnTo>
                    <a:pt x="31" y="9"/>
                  </a:lnTo>
                  <a:lnTo>
                    <a:pt x="31" y="8"/>
                  </a:lnTo>
                  <a:lnTo>
                    <a:pt x="31" y="7"/>
                  </a:lnTo>
                  <a:lnTo>
                    <a:pt x="31" y="6"/>
                  </a:lnTo>
                  <a:lnTo>
                    <a:pt x="31" y="5"/>
                  </a:lnTo>
                  <a:lnTo>
                    <a:pt x="31" y="4"/>
                  </a:lnTo>
                  <a:lnTo>
                    <a:pt x="31" y="3"/>
                  </a:lnTo>
                  <a:lnTo>
                    <a:pt x="30" y="3"/>
                  </a:lnTo>
                  <a:lnTo>
                    <a:pt x="29" y="3"/>
                  </a:lnTo>
                  <a:lnTo>
                    <a:pt x="28" y="3"/>
                  </a:lnTo>
                  <a:lnTo>
                    <a:pt x="27" y="2"/>
                  </a:lnTo>
                  <a:lnTo>
                    <a:pt x="26" y="2"/>
                  </a:lnTo>
                  <a:lnTo>
                    <a:pt x="25" y="2"/>
                  </a:lnTo>
                  <a:lnTo>
                    <a:pt x="25" y="1"/>
                  </a:lnTo>
                  <a:lnTo>
                    <a:pt x="24" y="1"/>
                  </a:lnTo>
                  <a:lnTo>
                    <a:pt x="23" y="1"/>
                  </a:lnTo>
                  <a:lnTo>
                    <a:pt x="22" y="1"/>
                  </a:lnTo>
                  <a:lnTo>
                    <a:pt x="21" y="1"/>
                  </a:lnTo>
                  <a:lnTo>
                    <a:pt x="21" y="0"/>
                  </a:lnTo>
                  <a:lnTo>
                    <a:pt x="20" y="0"/>
                  </a:lnTo>
                  <a:lnTo>
                    <a:pt x="19" y="0"/>
                  </a:lnTo>
                  <a:lnTo>
                    <a:pt x="18" y="0"/>
                  </a:lnTo>
                  <a:lnTo>
                    <a:pt x="17" y="0"/>
                  </a:lnTo>
                  <a:lnTo>
                    <a:pt x="16" y="0"/>
                  </a:lnTo>
                  <a:lnTo>
                    <a:pt x="14" y="0"/>
                  </a:lnTo>
                  <a:lnTo>
                    <a:pt x="13" y="0"/>
                  </a:lnTo>
                  <a:lnTo>
                    <a:pt x="12" y="0"/>
                  </a:lnTo>
                </a:path>
              </a:pathLst>
            </a:custGeom>
            <a:solidFill>
              <a:srgbClr val="AAAAA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65" name="Freeform 60"/>
            <p:cNvSpPr>
              <a:spLocks/>
            </p:cNvSpPr>
            <p:nvPr/>
          </p:nvSpPr>
          <p:spPr bwMode="auto">
            <a:xfrm>
              <a:off x="1210" y="1699"/>
              <a:ext cx="40" cy="23"/>
            </a:xfrm>
            <a:custGeom>
              <a:avLst/>
              <a:gdLst>
                <a:gd name="T0" fmla="*/ 11 w 40"/>
                <a:gd name="T1" fmla="*/ 0 h 23"/>
                <a:gd name="T2" fmla="*/ 8 w 40"/>
                <a:gd name="T3" fmla="*/ 0 h 23"/>
                <a:gd name="T4" fmla="*/ 6 w 40"/>
                <a:gd name="T5" fmla="*/ 0 h 23"/>
                <a:gd name="T6" fmla="*/ 4 w 40"/>
                <a:gd name="T7" fmla="*/ 0 h 23"/>
                <a:gd name="T8" fmla="*/ 3 w 40"/>
                <a:gd name="T9" fmla="*/ 1 h 23"/>
                <a:gd name="T10" fmla="*/ 1 w 40"/>
                <a:gd name="T11" fmla="*/ 2 h 23"/>
                <a:gd name="T12" fmla="*/ 1 w 40"/>
                <a:gd name="T13" fmla="*/ 4 h 23"/>
                <a:gd name="T14" fmla="*/ 0 w 40"/>
                <a:gd name="T15" fmla="*/ 5 h 23"/>
                <a:gd name="T16" fmla="*/ 0 w 40"/>
                <a:gd name="T17" fmla="*/ 7 h 23"/>
                <a:gd name="T18" fmla="*/ 0 w 40"/>
                <a:gd name="T19" fmla="*/ 9 h 23"/>
                <a:gd name="T20" fmla="*/ 1 w 40"/>
                <a:gd name="T21" fmla="*/ 12 h 23"/>
                <a:gd name="T22" fmla="*/ 2 w 40"/>
                <a:gd name="T23" fmla="*/ 14 h 23"/>
                <a:gd name="T24" fmla="*/ 3 w 40"/>
                <a:gd name="T25" fmla="*/ 15 h 23"/>
                <a:gd name="T26" fmla="*/ 4 w 40"/>
                <a:gd name="T27" fmla="*/ 17 h 23"/>
                <a:gd name="T28" fmla="*/ 5 w 40"/>
                <a:gd name="T29" fmla="*/ 18 h 23"/>
                <a:gd name="T30" fmla="*/ 7 w 40"/>
                <a:gd name="T31" fmla="*/ 18 h 23"/>
                <a:gd name="T32" fmla="*/ 8 w 40"/>
                <a:gd name="T33" fmla="*/ 19 h 23"/>
                <a:gd name="T34" fmla="*/ 11 w 40"/>
                <a:gd name="T35" fmla="*/ 19 h 23"/>
                <a:gd name="T36" fmla="*/ 13 w 40"/>
                <a:gd name="T37" fmla="*/ 19 h 23"/>
                <a:gd name="T38" fmla="*/ 15 w 40"/>
                <a:gd name="T39" fmla="*/ 20 h 23"/>
                <a:gd name="T40" fmla="*/ 16 w 40"/>
                <a:gd name="T41" fmla="*/ 21 h 23"/>
                <a:gd name="T42" fmla="*/ 18 w 40"/>
                <a:gd name="T43" fmla="*/ 21 h 23"/>
                <a:gd name="T44" fmla="*/ 20 w 40"/>
                <a:gd name="T45" fmla="*/ 21 h 23"/>
                <a:gd name="T46" fmla="*/ 21 w 40"/>
                <a:gd name="T47" fmla="*/ 22 h 23"/>
                <a:gd name="T48" fmla="*/ 23 w 40"/>
                <a:gd name="T49" fmla="*/ 22 h 23"/>
                <a:gd name="T50" fmla="*/ 25 w 40"/>
                <a:gd name="T51" fmla="*/ 22 h 23"/>
                <a:gd name="T52" fmla="*/ 27 w 40"/>
                <a:gd name="T53" fmla="*/ 22 h 23"/>
                <a:gd name="T54" fmla="*/ 30 w 40"/>
                <a:gd name="T55" fmla="*/ 21 h 23"/>
                <a:gd name="T56" fmla="*/ 32 w 40"/>
                <a:gd name="T57" fmla="*/ 21 h 23"/>
                <a:gd name="T58" fmla="*/ 34 w 40"/>
                <a:gd name="T59" fmla="*/ 21 h 23"/>
                <a:gd name="T60" fmla="*/ 36 w 40"/>
                <a:gd name="T61" fmla="*/ 20 h 23"/>
                <a:gd name="T62" fmla="*/ 37 w 40"/>
                <a:gd name="T63" fmla="*/ 19 h 23"/>
                <a:gd name="T64" fmla="*/ 38 w 40"/>
                <a:gd name="T65" fmla="*/ 18 h 23"/>
                <a:gd name="T66" fmla="*/ 38 w 40"/>
                <a:gd name="T67" fmla="*/ 16 h 23"/>
                <a:gd name="T68" fmla="*/ 38 w 40"/>
                <a:gd name="T69" fmla="*/ 14 h 23"/>
                <a:gd name="T70" fmla="*/ 38 w 40"/>
                <a:gd name="T71" fmla="*/ 12 h 23"/>
                <a:gd name="T72" fmla="*/ 38 w 40"/>
                <a:gd name="T73" fmla="*/ 9 h 23"/>
                <a:gd name="T74" fmla="*/ 39 w 40"/>
                <a:gd name="T75" fmla="*/ 8 h 23"/>
                <a:gd name="T76" fmla="*/ 38 w 40"/>
                <a:gd name="T77" fmla="*/ 7 h 23"/>
                <a:gd name="T78" fmla="*/ 36 w 40"/>
                <a:gd name="T79" fmla="*/ 4 h 23"/>
                <a:gd name="T80" fmla="*/ 34 w 40"/>
                <a:gd name="T81" fmla="*/ 2 h 23"/>
                <a:gd name="T82" fmla="*/ 32 w 40"/>
                <a:gd name="T83" fmla="*/ 1 h 23"/>
                <a:gd name="T84" fmla="*/ 30 w 40"/>
                <a:gd name="T85" fmla="*/ 0 h 23"/>
                <a:gd name="T86" fmla="*/ 27 w 40"/>
                <a:gd name="T87" fmla="*/ 0 h 23"/>
                <a:gd name="T88" fmla="*/ 25 w 40"/>
                <a:gd name="T89" fmla="*/ 0 h 23"/>
                <a:gd name="T90" fmla="*/ 23 w 40"/>
                <a:gd name="T91" fmla="*/ 0 h 23"/>
                <a:gd name="T92" fmla="*/ 21 w 40"/>
                <a:gd name="T93" fmla="*/ 0 h 23"/>
                <a:gd name="T94" fmla="*/ 19 w 40"/>
                <a:gd name="T95" fmla="*/ 0 h 23"/>
                <a:gd name="T96" fmla="*/ 17 w 40"/>
                <a:gd name="T97" fmla="*/ 0 h 23"/>
                <a:gd name="T98" fmla="*/ 15 w 40"/>
                <a:gd name="T99" fmla="*/ 0 h 23"/>
                <a:gd name="T100" fmla="*/ 12 w 40"/>
                <a:gd name="T101" fmla="*/ 0 h 2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0" h="23">
                  <a:moveTo>
                    <a:pt x="12" y="0"/>
                  </a:moveTo>
                  <a:lnTo>
                    <a:pt x="11" y="0"/>
                  </a:lnTo>
                  <a:lnTo>
                    <a:pt x="9" y="0"/>
                  </a:lnTo>
                  <a:lnTo>
                    <a:pt x="8" y="0"/>
                  </a:lnTo>
                  <a:lnTo>
                    <a:pt x="7" y="0"/>
                  </a:lnTo>
                  <a:lnTo>
                    <a:pt x="6" y="0"/>
                  </a:lnTo>
                  <a:lnTo>
                    <a:pt x="5" y="0"/>
                  </a:lnTo>
                  <a:lnTo>
                    <a:pt x="4" y="0"/>
                  </a:lnTo>
                  <a:lnTo>
                    <a:pt x="3" y="0"/>
                  </a:lnTo>
                  <a:lnTo>
                    <a:pt x="3" y="1"/>
                  </a:lnTo>
                  <a:lnTo>
                    <a:pt x="2" y="2"/>
                  </a:lnTo>
                  <a:lnTo>
                    <a:pt x="1" y="2"/>
                  </a:lnTo>
                  <a:lnTo>
                    <a:pt x="1" y="3"/>
                  </a:lnTo>
                  <a:lnTo>
                    <a:pt x="1" y="4"/>
                  </a:lnTo>
                  <a:lnTo>
                    <a:pt x="0" y="4"/>
                  </a:lnTo>
                  <a:lnTo>
                    <a:pt x="0" y="5"/>
                  </a:lnTo>
                  <a:lnTo>
                    <a:pt x="0" y="6"/>
                  </a:lnTo>
                  <a:lnTo>
                    <a:pt x="0" y="7"/>
                  </a:lnTo>
                  <a:lnTo>
                    <a:pt x="0" y="8"/>
                  </a:lnTo>
                  <a:lnTo>
                    <a:pt x="0" y="9"/>
                  </a:lnTo>
                  <a:lnTo>
                    <a:pt x="0" y="10"/>
                  </a:lnTo>
                  <a:lnTo>
                    <a:pt x="1" y="12"/>
                  </a:lnTo>
                  <a:lnTo>
                    <a:pt x="1" y="13"/>
                  </a:lnTo>
                  <a:lnTo>
                    <a:pt x="2" y="14"/>
                  </a:lnTo>
                  <a:lnTo>
                    <a:pt x="2" y="15"/>
                  </a:lnTo>
                  <a:lnTo>
                    <a:pt x="3" y="15"/>
                  </a:lnTo>
                  <a:lnTo>
                    <a:pt x="3" y="16"/>
                  </a:lnTo>
                  <a:lnTo>
                    <a:pt x="4" y="17"/>
                  </a:lnTo>
                  <a:lnTo>
                    <a:pt x="5" y="17"/>
                  </a:lnTo>
                  <a:lnTo>
                    <a:pt x="5" y="18"/>
                  </a:lnTo>
                  <a:lnTo>
                    <a:pt x="6" y="18"/>
                  </a:lnTo>
                  <a:lnTo>
                    <a:pt x="7" y="18"/>
                  </a:lnTo>
                  <a:lnTo>
                    <a:pt x="8" y="18"/>
                  </a:lnTo>
                  <a:lnTo>
                    <a:pt x="8" y="19"/>
                  </a:lnTo>
                  <a:lnTo>
                    <a:pt x="9" y="19"/>
                  </a:lnTo>
                  <a:lnTo>
                    <a:pt x="11" y="19"/>
                  </a:lnTo>
                  <a:lnTo>
                    <a:pt x="12" y="19"/>
                  </a:lnTo>
                  <a:lnTo>
                    <a:pt x="13" y="19"/>
                  </a:lnTo>
                  <a:lnTo>
                    <a:pt x="14" y="20"/>
                  </a:lnTo>
                  <a:lnTo>
                    <a:pt x="15" y="20"/>
                  </a:lnTo>
                  <a:lnTo>
                    <a:pt x="16" y="20"/>
                  </a:lnTo>
                  <a:lnTo>
                    <a:pt x="16" y="21"/>
                  </a:lnTo>
                  <a:lnTo>
                    <a:pt x="17" y="21"/>
                  </a:lnTo>
                  <a:lnTo>
                    <a:pt x="18" y="21"/>
                  </a:lnTo>
                  <a:lnTo>
                    <a:pt x="19" y="21"/>
                  </a:lnTo>
                  <a:lnTo>
                    <a:pt x="20" y="21"/>
                  </a:lnTo>
                  <a:lnTo>
                    <a:pt x="20" y="22"/>
                  </a:lnTo>
                  <a:lnTo>
                    <a:pt x="21" y="22"/>
                  </a:lnTo>
                  <a:lnTo>
                    <a:pt x="22" y="22"/>
                  </a:lnTo>
                  <a:lnTo>
                    <a:pt x="23" y="22"/>
                  </a:lnTo>
                  <a:lnTo>
                    <a:pt x="24" y="22"/>
                  </a:lnTo>
                  <a:lnTo>
                    <a:pt x="25" y="22"/>
                  </a:lnTo>
                  <a:lnTo>
                    <a:pt x="26" y="22"/>
                  </a:lnTo>
                  <a:lnTo>
                    <a:pt x="27" y="22"/>
                  </a:lnTo>
                  <a:lnTo>
                    <a:pt x="28" y="22"/>
                  </a:lnTo>
                  <a:lnTo>
                    <a:pt x="30" y="21"/>
                  </a:lnTo>
                  <a:lnTo>
                    <a:pt x="31" y="21"/>
                  </a:lnTo>
                  <a:lnTo>
                    <a:pt x="32" y="21"/>
                  </a:lnTo>
                  <a:lnTo>
                    <a:pt x="33" y="21"/>
                  </a:lnTo>
                  <a:lnTo>
                    <a:pt x="34" y="21"/>
                  </a:lnTo>
                  <a:lnTo>
                    <a:pt x="35" y="20"/>
                  </a:lnTo>
                  <a:lnTo>
                    <a:pt x="36" y="20"/>
                  </a:lnTo>
                  <a:lnTo>
                    <a:pt x="36" y="19"/>
                  </a:lnTo>
                  <a:lnTo>
                    <a:pt x="37" y="19"/>
                  </a:lnTo>
                  <a:lnTo>
                    <a:pt x="37" y="18"/>
                  </a:lnTo>
                  <a:lnTo>
                    <a:pt x="38" y="18"/>
                  </a:lnTo>
                  <a:lnTo>
                    <a:pt x="38" y="17"/>
                  </a:lnTo>
                  <a:lnTo>
                    <a:pt x="38" y="16"/>
                  </a:lnTo>
                  <a:lnTo>
                    <a:pt x="38" y="15"/>
                  </a:lnTo>
                  <a:lnTo>
                    <a:pt x="38" y="14"/>
                  </a:lnTo>
                  <a:lnTo>
                    <a:pt x="38" y="13"/>
                  </a:lnTo>
                  <a:lnTo>
                    <a:pt x="38" y="12"/>
                  </a:lnTo>
                  <a:lnTo>
                    <a:pt x="38" y="10"/>
                  </a:lnTo>
                  <a:lnTo>
                    <a:pt x="38" y="9"/>
                  </a:lnTo>
                  <a:lnTo>
                    <a:pt x="38" y="8"/>
                  </a:lnTo>
                  <a:lnTo>
                    <a:pt x="39" y="8"/>
                  </a:lnTo>
                  <a:lnTo>
                    <a:pt x="39" y="7"/>
                  </a:lnTo>
                  <a:lnTo>
                    <a:pt x="38" y="7"/>
                  </a:lnTo>
                  <a:lnTo>
                    <a:pt x="38" y="6"/>
                  </a:lnTo>
                  <a:lnTo>
                    <a:pt x="36" y="4"/>
                  </a:lnTo>
                  <a:lnTo>
                    <a:pt x="35" y="3"/>
                  </a:lnTo>
                  <a:lnTo>
                    <a:pt x="34" y="2"/>
                  </a:lnTo>
                  <a:lnTo>
                    <a:pt x="33" y="2"/>
                  </a:lnTo>
                  <a:lnTo>
                    <a:pt x="32" y="1"/>
                  </a:lnTo>
                  <a:lnTo>
                    <a:pt x="31" y="1"/>
                  </a:lnTo>
                  <a:lnTo>
                    <a:pt x="30" y="0"/>
                  </a:lnTo>
                  <a:lnTo>
                    <a:pt x="28" y="0"/>
                  </a:lnTo>
                  <a:lnTo>
                    <a:pt x="27" y="0"/>
                  </a:lnTo>
                  <a:lnTo>
                    <a:pt x="26" y="0"/>
                  </a:lnTo>
                  <a:lnTo>
                    <a:pt x="25" y="0"/>
                  </a:lnTo>
                  <a:lnTo>
                    <a:pt x="24" y="0"/>
                  </a:lnTo>
                  <a:lnTo>
                    <a:pt x="23" y="0"/>
                  </a:lnTo>
                  <a:lnTo>
                    <a:pt x="22" y="0"/>
                  </a:lnTo>
                  <a:lnTo>
                    <a:pt x="21" y="0"/>
                  </a:lnTo>
                  <a:lnTo>
                    <a:pt x="20" y="0"/>
                  </a:lnTo>
                  <a:lnTo>
                    <a:pt x="19" y="0"/>
                  </a:lnTo>
                  <a:lnTo>
                    <a:pt x="18" y="0"/>
                  </a:lnTo>
                  <a:lnTo>
                    <a:pt x="17" y="0"/>
                  </a:lnTo>
                  <a:lnTo>
                    <a:pt x="16" y="0"/>
                  </a:lnTo>
                  <a:lnTo>
                    <a:pt x="15" y="0"/>
                  </a:lnTo>
                  <a:lnTo>
                    <a:pt x="14" y="0"/>
                  </a:lnTo>
                  <a:lnTo>
                    <a:pt x="12" y="0"/>
                  </a:lnTo>
                </a:path>
              </a:pathLst>
            </a:custGeom>
            <a:solidFill>
              <a:srgbClr val="AAAAA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66" name="Freeform 61"/>
            <p:cNvSpPr>
              <a:spLocks/>
            </p:cNvSpPr>
            <p:nvPr/>
          </p:nvSpPr>
          <p:spPr bwMode="auto">
            <a:xfrm>
              <a:off x="1162" y="1691"/>
              <a:ext cx="40" cy="30"/>
            </a:xfrm>
            <a:custGeom>
              <a:avLst/>
              <a:gdLst>
                <a:gd name="T0" fmla="*/ 31 w 40"/>
                <a:gd name="T1" fmla="*/ 2 h 30"/>
                <a:gd name="T2" fmla="*/ 29 w 40"/>
                <a:gd name="T3" fmla="*/ 2 h 30"/>
                <a:gd name="T4" fmla="*/ 27 w 40"/>
                <a:gd name="T5" fmla="*/ 1 h 30"/>
                <a:gd name="T6" fmla="*/ 25 w 40"/>
                <a:gd name="T7" fmla="*/ 1 h 30"/>
                <a:gd name="T8" fmla="*/ 23 w 40"/>
                <a:gd name="T9" fmla="*/ 0 h 30"/>
                <a:gd name="T10" fmla="*/ 21 w 40"/>
                <a:gd name="T11" fmla="*/ 0 h 30"/>
                <a:gd name="T12" fmla="*/ 20 w 40"/>
                <a:gd name="T13" fmla="*/ 1 h 30"/>
                <a:gd name="T14" fmla="*/ 17 w 40"/>
                <a:gd name="T15" fmla="*/ 1 h 30"/>
                <a:gd name="T16" fmla="*/ 16 w 40"/>
                <a:gd name="T17" fmla="*/ 2 h 30"/>
                <a:gd name="T18" fmla="*/ 14 w 40"/>
                <a:gd name="T19" fmla="*/ 2 h 30"/>
                <a:gd name="T20" fmla="*/ 12 w 40"/>
                <a:gd name="T21" fmla="*/ 2 h 30"/>
                <a:gd name="T22" fmla="*/ 11 w 40"/>
                <a:gd name="T23" fmla="*/ 3 h 30"/>
                <a:gd name="T24" fmla="*/ 9 w 40"/>
                <a:gd name="T25" fmla="*/ 4 h 30"/>
                <a:gd name="T26" fmla="*/ 8 w 40"/>
                <a:gd name="T27" fmla="*/ 5 h 30"/>
                <a:gd name="T28" fmla="*/ 6 w 40"/>
                <a:gd name="T29" fmla="*/ 6 h 30"/>
                <a:gd name="T30" fmla="*/ 4 w 40"/>
                <a:gd name="T31" fmla="*/ 7 h 30"/>
                <a:gd name="T32" fmla="*/ 3 w 40"/>
                <a:gd name="T33" fmla="*/ 8 h 30"/>
                <a:gd name="T34" fmla="*/ 2 w 40"/>
                <a:gd name="T35" fmla="*/ 9 h 30"/>
                <a:gd name="T36" fmla="*/ 1 w 40"/>
                <a:gd name="T37" fmla="*/ 10 h 30"/>
                <a:gd name="T38" fmla="*/ 1 w 40"/>
                <a:gd name="T39" fmla="*/ 12 h 30"/>
                <a:gd name="T40" fmla="*/ 0 w 40"/>
                <a:gd name="T41" fmla="*/ 13 h 30"/>
                <a:gd name="T42" fmla="*/ 0 w 40"/>
                <a:gd name="T43" fmla="*/ 16 h 30"/>
                <a:gd name="T44" fmla="*/ 1 w 40"/>
                <a:gd name="T45" fmla="*/ 17 h 30"/>
                <a:gd name="T46" fmla="*/ 2 w 40"/>
                <a:gd name="T47" fmla="*/ 19 h 30"/>
                <a:gd name="T48" fmla="*/ 4 w 40"/>
                <a:gd name="T49" fmla="*/ 20 h 30"/>
                <a:gd name="T50" fmla="*/ 5 w 40"/>
                <a:gd name="T51" fmla="*/ 21 h 30"/>
                <a:gd name="T52" fmla="*/ 7 w 40"/>
                <a:gd name="T53" fmla="*/ 21 h 30"/>
                <a:gd name="T54" fmla="*/ 9 w 40"/>
                <a:gd name="T55" fmla="*/ 22 h 30"/>
                <a:gd name="T56" fmla="*/ 11 w 40"/>
                <a:gd name="T57" fmla="*/ 22 h 30"/>
                <a:gd name="T58" fmla="*/ 13 w 40"/>
                <a:gd name="T59" fmla="*/ 22 h 30"/>
                <a:gd name="T60" fmla="*/ 16 w 40"/>
                <a:gd name="T61" fmla="*/ 22 h 30"/>
                <a:gd name="T62" fmla="*/ 17 w 40"/>
                <a:gd name="T63" fmla="*/ 23 h 30"/>
                <a:gd name="T64" fmla="*/ 20 w 40"/>
                <a:gd name="T65" fmla="*/ 23 h 30"/>
                <a:gd name="T66" fmla="*/ 22 w 40"/>
                <a:gd name="T67" fmla="*/ 23 h 30"/>
                <a:gd name="T68" fmla="*/ 24 w 40"/>
                <a:gd name="T69" fmla="*/ 24 h 30"/>
                <a:gd name="T70" fmla="*/ 26 w 40"/>
                <a:gd name="T71" fmla="*/ 25 h 30"/>
                <a:gd name="T72" fmla="*/ 27 w 40"/>
                <a:gd name="T73" fmla="*/ 26 h 30"/>
                <a:gd name="T74" fmla="*/ 29 w 40"/>
                <a:gd name="T75" fmla="*/ 26 h 30"/>
                <a:gd name="T76" fmla="*/ 30 w 40"/>
                <a:gd name="T77" fmla="*/ 27 h 30"/>
                <a:gd name="T78" fmla="*/ 32 w 40"/>
                <a:gd name="T79" fmla="*/ 27 h 30"/>
                <a:gd name="T80" fmla="*/ 33 w 40"/>
                <a:gd name="T81" fmla="*/ 28 h 30"/>
                <a:gd name="T82" fmla="*/ 35 w 40"/>
                <a:gd name="T83" fmla="*/ 28 h 30"/>
                <a:gd name="T84" fmla="*/ 36 w 40"/>
                <a:gd name="T85" fmla="*/ 29 h 30"/>
                <a:gd name="T86" fmla="*/ 37 w 40"/>
                <a:gd name="T87" fmla="*/ 27 h 30"/>
                <a:gd name="T88" fmla="*/ 38 w 40"/>
                <a:gd name="T89" fmla="*/ 26 h 30"/>
                <a:gd name="T90" fmla="*/ 39 w 40"/>
                <a:gd name="T91" fmla="*/ 24 h 30"/>
                <a:gd name="T92" fmla="*/ 39 w 40"/>
                <a:gd name="T93" fmla="*/ 22 h 30"/>
                <a:gd name="T94" fmla="*/ 39 w 40"/>
                <a:gd name="T95" fmla="*/ 20 h 30"/>
                <a:gd name="T96" fmla="*/ 39 w 40"/>
                <a:gd name="T97" fmla="*/ 18 h 30"/>
                <a:gd name="T98" fmla="*/ 39 w 40"/>
                <a:gd name="T99" fmla="*/ 16 h 30"/>
                <a:gd name="T100" fmla="*/ 39 w 40"/>
                <a:gd name="T101" fmla="*/ 13 h 30"/>
                <a:gd name="T102" fmla="*/ 38 w 40"/>
                <a:gd name="T103" fmla="*/ 12 h 30"/>
                <a:gd name="T104" fmla="*/ 37 w 40"/>
                <a:gd name="T105" fmla="*/ 10 h 30"/>
                <a:gd name="T106" fmla="*/ 37 w 40"/>
                <a:gd name="T107" fmla="*/ 8 h 30"/>
                <a:gd name="T108" fmla="*/ 36 w 40"/>
                <a:gd name="T109" fmla="*/ 7 h 30"/>
                <a:gd name="T110" fmla="*/ 34 w 40"/>
                <a:gd name="T111" fmla="*/ 5 h 30"/>
                <a:gd name="T112" fmla="*/ 32 w 40"/>
                <a:gd name="T113" fmla="*/ 4 h 3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0" h="30">
                  <a:moveTo>
                    <a:pt x="32" y="4"/>
                  </a:moveTo>
                  <a:lnTo>
                    <a:pt x="31" y="2"/>
                  </a:lnTo>
                  <a:lnTo>
                    <a:pt x="30" y="2"/>
                  </a:lnTo>
                  <a:lnTo>
                    <a:pt x="29" y="2"/>
                  </a:lnTo>
                  <a:lnTo>
                    <a:pt x="28" y="2"/>
                  </a:lnTo>
                  <a:lnTo>
                    <a:pt x="27" y="1"/>
                  </a:lnTo>
                  <a:lnTo>
                    <a:pt x="26" y="1"/>
                  </a:lnTo>
                  <a:lnTo>
                    <a:pt x="25" y="1"/>
                  </a:lnTo>
                  <a:lnTo>
                    <a:pt x="24" y="0"/>
                  </a:lnTo>
                  <a:lnTo>
                    <a:pt x="23" y="0"/>
                  </a:lnTo>
                  <a:lnTo>
                    <a:pt x="22" y="0"/>
                  </a:lnTo>
                  <a:lnTo>
                    <a:pt x="21" y="0"/>
                  </a:lnTo>
                  <a:lnTo>
                    <a:pt x="21" y="1"/>
                  </a:lnTo>
                  <a:lnTo>
                    <a:pt x="20" y="1"/>
                  </a:lnTo>
                  <a:lnTo>
                    <a:pt x="18" y="1"/>
                  </a:lnTo>
                  <a:lnTo>
                    <a:pt x="17" y="1"/>
                  </a:lnTo>
                  <a:lnTo>
                    <a:pt x="16" y="1"/>
                  </a:lnTo>
                  <a:lnTo>
                    <a:pt x="16" y="2"/>
                  </a:lnTo>
                  <a:lnTo>
                    <a:pt x="15" y="2"/>
                  </a:lnTo>
                  <a:lnTo>
                    <a:pt x="14" y="2"/>
                  </a:lnTo>
                  <a:lnTo>
                    <a:pt x="13" y="2"/>
                  </a:lnTo>
                  <a:lnTo>
                    <a:pt x="12" y="2"/>
                  </a:lnTo>
                  <a:lnTo>
                    <a:pt x="12" y="3"/>
                  </a:lnTo>
                  <a:lnTo>
                    <a:pt x="11" y="3"/>
                  </a:lnTo>
                  <a:lnTo>
                    <a:pt x="10" y="4"/>
                  </a:lnTo>
                  <a:lnTo>
                    <a:pt x="9" y="4"/>
                  </a:lnTo>
                  <a:lnTo>
                    <a:pt x="8" y="4"/>
                  </a:lnTo>
                  <a:lnTo>
                    <a:pt x="8" y="5"/>
                  </a:lnTo>
                  <a:lnTo>
                    <a:pt x="7" y="6"/>
                  </a:lnTo>
                  <a:lnTo>
                    <a:pt x="6" y="6"/>
                  </a:lnTo>
                  <a:lnTo>
                    <a:pt x="5" y="7"/>
                  </a:lnTo>
                  <a:lnTo>
                    <a:pt x="4" y="7"/>
                  </a:lnTo>
                  <a:lnTo>
                    <a:pt x="4" y="8"/>
                  </a:lnTo>
                  <a:lnTo>
                    <a:pt x="3" y="8"/>
                  </a:lnTo>
                  <a:lnTo>
                    <a:pt x="3" y="9"/>
                  </a:lnTo>
                  <a:lnTo>
                    <a:pt x="2" y="9"/>
                  </a:lnTo>
                  <a:lnTo>
                    <a:pt x="2" y="10"/>
                  </a:lnTo>
                  <a:lnTo>
                    <a:pt x="1" y="10"/>
                  </a:lnTo>
                  <a:lnTo>
                    <a:pt x="1" y="11"/>
                  </a:lnTo>
                  <a:lnTo>
                    <a:pt x="1" y="12"/>
                  </a:lnTo>
                  <a:lnTo>
                    <a:pt x="0" y="12"/>
                  </a:lnTo>
                  <a:lnTo>
                    <a:pt x="0" y="13"/>
                  </a:lnTo>
                  <a:lnTo>
                    <a:pt x="0" y="15"/>
                  </a:lnTo>
                  <a:lnTo>
                    <a:pt x="0" y="16"/>
                  </a:lnTo>
                  <a:lnTo>
                    <a:pt x="1" y="16"/>
                  </a:lnTo>
                  <a:lnTo>
                    <a:pt x="1" y="17"/>
                  </a:lnTo>
                  <a:lnTo>
                    <a:pt x="2" y="18"/>
                  </a:lnTo>
                  <a:lnTo>
                    <a:pt x="2" y="19"/>
                  </a:lnTo>
                  <a:lnTo>
                    <a:pt x="3" y="20"/>
                  </a:lnTo>
                  <a:lnTo>
                    <a:pt x="4" y="20"/>
                  </a:lnTo>
                  <a:lnTo>
                    <a:pt x="4" y="21"/>
                  </a:lnTo>
                  <a:lnTo>
                    <a:pt x="5" y="21"/>
                  </a:lnTo>
                  <a:lnTo>
                    <a:pt x="6" y="21"/>
                  </a:lnTo>
                  <a:lnTo>
                    <a:pt x="7" y="21"/>
                  </a:lnTo>
                  <a:lnTo>
                    <a:pt x="8" y="22"/>
                  </a:lnTo>
                  <a:lnTo>
                    <a:pt x="9" y="22"/>
                  </a:lnTo>
                  <a:lnTo>
                    <a:pt x="10" y="22"/>
                  </a:lnTo>
                  <a:lnTo>
                    <a:pt x="11" y="22"/>
                  </a:lnTo>
                  <a:lnTo>
                    <a:pt x="12" y="22"/>
                  </a:lnTo>
                  <a:lnTo>
                    <a:pt x="13" y="22"/>
                  </a:lnTo>
                  <a:lnTo>
                    <a:pt x="14" y="22"/>
                  </a:lnTo>
                  <a:lnTo>
                    <a:pt x="16" y="22"/>
                  </a:lnTo>
                  <a:lnTo>
                    <a:pt x="16" y="23"/>
                  </a:lnTo>
                  <a:lnTo>
                    <a:pt x="17" y="23"/>
                  </a:lnTo>
                  <a:lnTo>
                    <a:pt x="18" y="23"/>
                  </a:lnTo>
                  <a:lnTo>
                    <a:pt x="20" y="23"/>
                  </a:lnTo>
                  <a:lnTo>
                    <a:pt x="21" y="23"/>
                  </a:lnTo>
                  <a:lnTo>
                    <a:pt x="22" y="23"/>
                  </a:lnTo>
                  <a:lnTo>
                    <a:pt x="23" y="24"/>
                  </a:lnTo>
                  <a:lnTo>
                    <a:pt x="24" y="24"/>
                  </a:lnTo>
                  <a:lnTo>
                    <a:pt x="25" y="25"/>
                  </a:lnTo>
                  <a:lnTo>
                    <a:pt x="26" y="25"/>
                  </a:lnTo>
                  <a:lnTo>
                    <a:pt x="27" y="25"/>
                  </a:lnTo>
                  <a:lnTo>
                    <a:pt x="27" y="26"/>
                  </a:lnTo>
                  <a:lnTo>
                    <a:pt x="28" y="26"/>
                  </a:lnTo>
                  <a:lnTo>
                    <a:pt x="29" y="26"/>
                  </a:lnTo>
                  <a:lnTo>
                    <a:pt x="29" y="27"/>
                  </a:lnTo>
                  <a:lnTo>
                    <a:pt x="30" y="27"/>
                  </a:lnTo>
                  <a:lnTo>
                    <a:pt x="31" y="27"/>
                  </a:lnTo>
                  <a:lnTo>
                    <a:pt x="32" y="27"/>
                  </a:lnTo>
                  <a:lnTo>
                    <a:pt x="32" y="28"/>
                  </a:lnTo>
                  <a:lnTo>
                    <a:pt x="33" y="28"/>
                  </a:lnTo>
                  <a:lnTo>
                    <a:pt x="34" y="28"/>
                  </a:lnTo>
                  <a:lnTo>
                    <a:pt x="35" y="28"/>
                  </a:lnTo>
                  <a:lnTo>
                    <a:pt x="35" y="29"/>
                  </a:lnTo>
                  <a:lnTo>
                    <a:pt x="36" y="29"/>
                  </a:lnTo>
                  <a:lnTo>
                    <a:pt x="37" y="29"/>
                  </a:lnTo>
                  <a:lnTo>
                    <a:pt x="37" y="27"/>
                  </a:lnTo>
                  <a:lnTo>
                    <a:pt x="38" y="27"/>
                  </a:lnTo>
                  <a:lnTo>
                    <a:pt x="38" y="26"/>
                  </a:lnTo>
                  <a:lnTo>
                    <a:pt x="39" y="25"/>
                  </a:lnTo>
                  <a:lnTo>
                    <a:pt x="39" y="24"/>
                  </a:lnTo>
                  <a:lnTo>
                    <a:pt x="39" y="23"/>
                  </a:lnTo>
                  <a:lnTo>
                    <a:pt x="39" y="22"/>
                  </a:lnTo>
                  <a:lnTo>
                    <a:pt x="39" y="21"/>
                  </a:lnTo>
                  <a:lnTo>
                    <a:pt x="39" y="20"/>
                  </a:lnTo>
                  <a:lnTo>
                    <a:pt x="39" y="19"/>
                  </a:lnTo>
                  <a:lnTo>
                    <a:pt x="39" y="18"/>
                  </a:lnTo>
                  <a:lnTo>
                    <a:pt x="39" y="17"/>
                  </a:lnTo>
                  <a:lnTo>
                    <a:pt x="39" y="16"/>
                  </a:lnTo>
                  <a:lnTo>
                    <a:pt x="39" y="15"/>
                  </a:lnTo>
                  <a:lnTo>
                    <a:pt x="39" y="13"/>
                  </a:lnTo>
                  <a:lnTo>
                    <a:pt x="39" y="12"/>
                  </a:lnTo>
                  <a:lnTo>
                    <a:pt x="38" y="12"/>
                  </a:lnTo>
                  <a:lnTo>
                    <a:pt x="38" y="11"/>
                  </a:lnTo>
                  <a:lnTo>
                    <a:pt x="37" y="10"/>
                  </a:lnTo>
                  <a:lnTo>
                    <a:pt x="37" y="9"/>
                  </a:lnTo>
                  <a:lnTo>
                    <a:pt x="37" y="8"/>
                  </a:lnTo>
                  <a:lnTo>
                    <a:pt x="36" y="8"/>
                  </a:lnTo>
                  <a:lnTo>
                    <a:pt x="36" y="7"/>
                  </a:lnTo>
                  <a:lnTo>
                    <a:pt x="35" y="6"/>
                  </a:lnTo>
                  <a:lnTo>
                    <a:pt x="34" y="5"/>
                  </a:lnTo>
                  <a:lnTo>
                    <a:pt x="33" y="4"/>
                  </a:lnTo>
                  <a:lnTo>
                    <a:pt x="32" y="4"/>
                  </a:lnTo>
                </a:path>
              </a:pathLst>
            </a:custGeom>
            <a:solidFill>
              <a:srgbClr val="AAAAA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67" name="Freeform 62"/>
            <p:cNvSpPr>
              <a:spLocks/>
            </p:cNvSpPr>
            <p:nvPr/>
          </p:nvSpPr>
          <p:spPr bwMode="auto">
            <a:xfrm>
              <a:off x="1127" y="1707"/>
              <a:ext cx="40" cy="17"/>
            </a:xfrm>
            <a:custGeom>
              <a:avLst/>
              <a:gdLst>
                <a:gd name="T0" fmla="*/ 14 w 40"/>
                <a:gd name="T1" fmla="*/ 1 h 17"/>
                <a:gd name="T2" fmla="*/ 13 w 40"/>
                <a:gd name="T3" fmla="*/ 2 h 17"/>
                <a:gd name="T4" fmla="*/ 11 w 40"/>
                <a:gd name="T5" fmla="*/ 2 h 17"/>
                <a:gd name="T6" fmla="*/ 8 w 40"/>
                <a:gd name="T7" fmla="*/ 3 h 17"/>
                <a:gd name="T8" fmla="*/ 6 w 40"/>
                <a:gd name="T9" fmla="*/ 3 h 17"/>
                <a:gd name="T10" fmla="*/ 5 w 40"/>
                <a:gd name="T11" fmla="*/ 4 h 17"/>
                <a:gd name="T12" fmla="*/ 3 w 40"/>
                <a:gd name="T13" fmla="*/ 5 h 17"/>
                <a:gd name="T14" fmla="*/ 2 w 40"/>
                <a:gd name="T15" fmla="*/ 7 h 17"/>
                <a:gd name="T16" fmla="*/ 1 w 40"/>
                <a:gd name="T17" fmla="*/ 8 h 17"/>
                <a:gd name="T18" fmla="*/ 0 w 40"/>
                <a:gd name="T19" fmla="*/ 9 h 17"/>
                <a:gd name="T20" fmla="*/ 0 w 40"/>
                <a:gd name="T21" fmla="*/ 11 h 17"/>
                <a:gd name="T22" fmla="*/ 2 w 40"/>
                <a:gd name="T23" fmla="*/ 11 h 17"/>
                <a:gd name="T24" fmla="*/ 3 w 40"/>
                <a:gd name="T25" fmla="*/ 12 h 17"/>
                <a:gd name="T26" fmla="*/ 5 w 40"/>
                <a:gd name="T27" fmla="*/ 13 h 17"/>
                <a:gd name="T28" fmla="*/ 7 w 40"/>
                <a:gd name="T29" fmla="*/ 13 h 17"/>
                <a:gd name="T30" fmla="*/ 9 w 40"/>
                <a:gd name="T31" fmla="*/ 14 h 17"/>
                <a:gd name="T32" fmla="*/ 12 w 40"/>
                <a:gd name="T33" fmla="*/ 14 h 17"/>
                <a:gd name="T34" fmla="*/ 14 w 40"/>
                <a:gd name="T35" fmla="*/ 14 h 17"/>
                <a:gd name="T36" fmla="*/ 16 w 40"/>
                <a:gd name="T37" fmla="*/ 14 h 17"/>
                <a:gd name="T38" fmla="*/ 19 w 40"/>
                <a:gd name="T39" fmla="*/ 15 h 17"/>
                <a:gd name="T40" fmla="*/ 22 w 40"/>
                <a:gd name="T41" fmla="*/ 15 h 17"/>
                <a:gd name="T42" fmla="*/ 24 w 40"/>
                <a:gd name="T43" fmla="*/ 15 h 17"/>
                <a:gd name="T44" fmla="*/ 27 w 40"/>
                <a:gd name="T45" fmla="*/ 15 h 17"/>
                <a:gd name="T46" fmla="*/ 28 w 40"/>
                <a:gd name="T47" fmla="*/ 16 h 17"/>
                <a:gd name="T48" fmla="*/ 30 w 40"/>
                <a:gd name="T49" fmla="*/ 15 h 17"/>
                <a:gd name="T50" fmla="*/ 32 w 40"/>
                <a:gd name="T51" fmla="*/ 15 h 17"/>
                <a:gd name="T52" fmla="*/ 34 w 40"/>
                <a:gd name="T53" fmla="*/ 14 h 17"/>
                <a:gd name="T54" fmla="*/ 35 w 40"/>
                <a:gd name="T55" fmla="*/ 13 h 17"/>
                <a:gd name="T56" fmla="*/ 36 w 40"/>
                <a:gd name="T57" fmla="*/ 12 h 17"/>
                <a:gd name="T58" fmla="*/ 37 w 40"/>
                <a:gd name="T59" fmla="*/ 11 h 17"/>
                <a:gd name="T60" fmla="*/ 38 w 40"/>
                <a:gd name="T61" fmla="*/ 9 h 17"/>
                <a:gd name="T62" fmla="*/ 39 w 40"/>
                <a:gd name="T63" fmla="*/ 8 h 17"/>
                <a:gd name="T64" fmla="*/ 39 w 40"/>
                <a:gd name="T65" fmla="*/ 6 h 17"/>
                <a:gd name="T66" fmla="*/ 38 w 40"/>
                <a:gd name="T67" fmla="*/ 4 h 17"/>
                <a:gd name="T68" fmla="*/ 36 w 40"/>
                <a:gd name="T69" fmla="*/ 3 h 17"/>
                <a:gd name="T70" fmla="*/ 35 w 40"/>
                <a:gd name="T71" fmla="*/ 2 h 17"/>
                <a:gd name="T72" fmla="*/ 34 w 40"/>
                <a:gd name="T73" fmla="*/ 1 h 17"/>
                <a:gd name="T74" fmla="*/ 32 w 40"/>
                <a:gd name="T75" fmla="*/ 1 h 17"/>
                <a:gd name="T76" fmla="*/ 30 w 40"/>
                <a:gd name="T77" fmla="*/ 1 h 17"/>
                <a:gd name="T78" fmla="*/ 27 w 40"/>
                <a:gd name="T79" fmla="*/ 0 h 17"/>
                <a:gd name="T80" fmla="*/ 25 w 40"/>
                <a:gd name="T81" fmla="*/ 0 h 17"/>
                <a:gd name="T82" fmla="*/ 23 w 40"/>
                <a:gd name="T83" fmla="*/ 0 h 17"/>
                <a:gd name="T84" fmla="*/ 21 w 40"/>
                <a:gd name="T85" fmla="*/ 1 h 17"/>
                <a:gd name="T86" fmla="*/ 19 w 40"/>
                <a:gd name="T87" fmla="*/ 1 h 17"/>
                <a:gd name="T88" fmla="*/ 17 w 40"/>
                <a:gd name="T89" fmla="*/ 1 h 1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0" h="17">
                  <a:moveTo>
                    <a:pt x="16" y="1"/>
                  </a:moveTo>
                  <a:lnTo>
                    <a:pt x="14" y="1"/>
                  </a:lnTo>
                  <a:lnTo>
                    <a:pt x="13" y="1"/>
                  </a:lnTo>
                  <a:lnTo>
                    <a:pt x="13" y="2"/>
                  </a:lnTo>
                  <a:lnTo>
                    <a:pt x="12" y="2"/>
                  </a:lnTo>
                  <a:lnTo>
                    <a:pt x="11" y="2"/>
                  </a:lnTo>
                  <a:lnTo>
                    <a:pt x="9" y="3"/>
                  </a:lnTo>
                  <a:lnTo>
                    <a:pt x="8" y="3"/>
                  </a:lnTo>
                  <a:lnTo>
                    <a:pt x="7" y="3"/>
                  </a:lnTo>
                  <a:lnTo>
                    <a:pt x="6" y="3"/>
                  </a:lnTo>
                  <a:lnTo>
                    <a:pt x="6" y="4"/>
                  </a:lnTo>
                  <a:lnTo>
                    <a:pt x="5" y="4"/>
                  </a:lnTo>
                  <a:lnTo>
                    <a:pt x="4" y="5"/>
                  </a:lnTo>
                  <a:lnTo>
                    <a:pt x="3" y="5"/>
                  </a:lnTo>
                  <a:lnTo>
                    <a:pt x="2" y="6"/>
                  </a:lnTo>
                  <a:lnTo>
                    <a:pt x="2" y="7"/>
                  </a:lnTo>
                  <a:lnTo>
                    <a:pt x="1" y="7"/>
                  </a:lnTo>
                  <a:lnTo>
                    <a:pt x="1" y="8"/>
                  </a:lnTo>
                  <a:lnTo>
                    <a:pt x="0" y="8"/>
                  </a:lnTo>
                  <a:lnTo>
                    <a:pt x="0" y="9"/>
                  </a:lnTo>
                  <a:lnTo>
                    <a:pt x="0" y="10"/>
                  </a:lnTo>
                  <a:lnTo>
                    <a:pt x="0" y="11"/>
                  </a:lnTo>
                  <a:lnTo>
                    <a:pt x="1" y="11"/>
                  </a:lnTo>
                  <a:lnTo>
                    <a:pt x="2" y="11"/>
                  </a:lnTo>
                  <a:lnTo>
                    <a:pt x="2" y="12"/>
                  </a:lnTo>
                  <a:lnTo>
                    <a:pt x="3" y="12"/>
                  </a:lnTo>
                  <a:lnTo>
                    <a:pt x="4" y="13"/>
                  </a:lnTo>
                  <a:lnTo>
                    <a:pt x="5" y="13"/>
                  </a:lnTo>
                  <a:lnTo>
                    <a:pt x="6" y="13"/>
                  </a:lnTo>
                  <a:lnTo>
                    <a:pt x="7" y="13"/>
                  </a:lnTo>
                  <a:lnTo>
                    <a:pt x="8" y="13"/>
                  </a:lnTo>
                  <a:lnTo>
                    <a:pt x="9" y="14"/>
                  </a:lnTo>
                  <a:lnTo>
                    <a:pt x="11" y="14"/>
                  </a:lnTo>
                  <a:lnTo>
                    <a:pt x="12" y="14"/>
                  </a:lnTo>
                  <a:lnTo>
                    <a:pt x="13" y="14"/>
                  </a:lnTo>
                  <a:lnTo>
                    <a:pt x="14" y="14"/>
                  </a:lnTo>
                  <a:lnTo>
                    <a:pt x="15" y="14"/>
                  </a:lnTo>
                  <a:lnTo>
                    <a:pt x="16" y="14"/>
                  </a:lnTo>
                  <a:lnTo>
                    <a:pt x="17" y="14"/>
                  </a:lnTo>
                  <a:lnTo>
                    <a:pt x="19" y="15"/>
                  </a:lnTo>
                  <a:lnTo>
                    <a:pt x="21" y="15"/>
                  </a:lnTo>
                  <a:lnTo>
                    <a:pt x="22" y="15"/>
                  </a:lnTo>
                  <a:lnTo>
                    <a:pt x="23" y="15"/>
                  </a:lnTo>
                  <a:lnTo>
                    <a:pt x="24" y="15"/>
                  </a:lnTo>
                  <a:lnTo>
                    <a:pt x="25" y="15"/>
                  </a:lnTo>
                  <a:lnTo>
                    <a:pt x="27" y="15"/>
                  </a:lnTo>
                  <a:lnTo>
                    <a:pt x="28" y="15"/>
                  </a:lnTo>
                  <a:lnTo>
                    <a:pt x="28" y="16"/>
                  </a:lnTo>
                  <a:lnTo>
                    <a:pt x="30" y="16"/>
                  </a:lnTo>
                  <a:lnTo>
                    <a:pt x="30" y="15"/>
                  </a:lnTo>
                  <a:lnTo>
                    <a:pt x="31" y="15"/>
                  </a:lnTo>
                  <a:lnTo>
                    <a:pt x="32" y="15"/>
                  </a:lnTo>
                  <a:lnTo>
                    <a:pt x="33" y="14"/>
                  </a:lnTo>
                  <a:lnTo>
                    <a:pt x="34" y="14"/>
                  </a:lnTo>
                  <a:lnTo>
                    <a:pt x="34" y="13"/>
                  </a:lnTo>
                  <a:lnTo>
                    <a:pt x="35" y="13"/>
                  </a:lnTo>
                  <a:lnTo>
                    <a:pt x="36" y="13"/>
                  </a:lnTo>
                  <a:lnTo>
                    <a:pt x="36" y="12"/>
                  </a:lnTo>
                  <a:lnTo>
                    <a:pt x="36" y="11"/>
                  </a:lnTo>
                  <a:lnTo>
                    <a:pt x="37" y="11"/>
                  </a:lnTo>
                  <a:lnTo>
                    <a:pt x="38" y="10"/>
                  </a:lnTo>
                  <a:lnTo>
                    <a:pt x="38" y="9"/>
                  </a:lnTo>
                  <a:lnTo>
                    <a:pt x="38" y="8"/>
                  </a:lnTo>
                  <a:lnTo>
                    <a:pt x="39" y="8"/>
                  </a:lnTo>
                  <a:lnTo>
                    <a:pt x="39" y="7"/>
                  </a:lnTo>
                  <a:lnTo>
                    <a:pt x="39" y="6"/>
                  </a:lnTo>
                  <a:lnTo>
                    <a:pt x="39" y="5"/>
                  </a:lnTo>
                  <a:lnTo>
                    <a:pt x="38" y="4"/>
                  </a:lnTo>
                  <a:lnTo>
                    <a:pt x="37" y="4"/>
                  </a:lnTo>
                  <a:lnTo>
                    <a:pt x="36" y="3"/>
                  </a:lnTo>
                  <a:lnTo>
                    <a:pt x="35" y="3"/>
                  </a:lnTo>
                  <a:lnTo>
                    <a:pt x="35" y="2"/>
                  </a:lnTo>
                  <a:lnTo>
                    <a:pt x="34" y="2"/>
                  </a:lnTo>
                  <a:lnTo>
                    <a:pt x="34" y="1"/>
                  </a:lnTo>
                  <a:lnTo>
                    <a:pt x="33" y="1"/>
                  </a:lnTo>
                  <a:lnTo>
                    <a:pt x="32" y="1"/>
                  </a:lnTo>
                  <a:lnTo>
                    <a:pt x="31" y="1"/>
                  </a:lnTo>
                  <a:lnTo>
                    <a:pt x="30" y="1"/>
                  </a:lnTo>
                  <a:lnTo>
                    <a:pt x="28" y="0"/>
                  </a:lnTo>
                  <a:lnTo>
                    <a:pt x="27" y="0"/>
                  </a:lnTo>
                  <a:lnTo>
                    <a:pt x="26" y="0"/>
                  </a:lnTo>
                  <a:lnTo>
                    <a:pt x="25" y="0"/>
                  </a:lnTo>
                  <a:lnTo>
                    <a:pt x="24" y="0"/>
                  </a:lnTo>
                  <a:lnTo>
                    <a:pt x="23" y="0"/>
                  </a:lnTo>
                  <a:lnTo>
                    <a:pt x="22" y="0"/>
                  </a:lnTo>
                  <a:lnTo>
                    <a:pt x="21" y="1"/>
                  </a:lnTo>
                  <a:lnTo>
                    <a:pt x="20" y="1"/>
                  </a:lnTo>
                  <a:lnTo>
                    <a:pt x="19" y="1"/>
                  </a:lnTo>
                  <a:lnTo>
                    <a:pt x="18" y="1"/>
                  </a:lnTo>
                  <a:lnTo>
                    <a:pt x="17" y="1"/>
                  </a:lnTo>
                  <a:lnTo>
                    <a:pt x="16" y="1"/>
                  </a:lnTo>
                </a:path>
              </a:pathLst>
            </a:custGeom>
            <a:solidFill>
              <a:srgbClr val="AAAAA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68" name="Freeform 63"/>
            <p:cNvSpPr>
              <a:spLocks/>
            </p:cNvSpPr>
            <p:nvPr/>
          </p:nvSpPr>
          <p:spPr bwMode="auto">
            <a:xfrm>
              <a:off x="1932" y="1670"/>
              <a:ext cx="42" cy="20"/>
            </a:xfrm>
            <a:custGeom>
              <a:avLst/>
              <a:gdLst>
                <a:gd name="T0" fmla="*/ 4 w 42"/>
                <a:gd name="T1" fmla="*/ 1 h 20"/>
                <a:gd name="T2" fmla="*/ 2 w 42"/>
                <a:gd name="T3" fmla="*/ 1 h 20"/>
                <a:gd name="T4" fmla="*/ 1 w 42"/>
                <a:gd name="T5" fmla="*/ 2 h 20"/>
                <a:gd name="T6" fmla="*/ 0 w 42"/>
                <a:gd name="T7" fmla="*/ 3 h 20"/>
                <a:gd name="T8" fmla="*/ 0 w 42"/>
                <a:gd name="T9" fmla="*/ 5 h 20"/>
                <a:gd name="T10" fmla="*/ 0 w 42"/>
                <a:gd name="T11" fmla="*/ 7 h 20"/>
                <a:gd name="T12" fmla="*/ 0 w 42"/>
                <a:gd name="T13" fmla="*/ 10 h 20"/>
                <a:gd name="T14" fmla="*/ 1 w 42"/>
                <a:gd name="T15" fmla="*/ 11 h 20"/>
                <a:gd name="T16" fmla="*/ 2 w 42"/>
                <a:gd name="T17" fmla="*/ 12 h 20"/>
                <a:gd name="T18" fmla="*/ 4 w 42"/>
                <a:gd name="T19" fmla="*/ 13 h 20"/>
                <a:gd name="T20" fmla="*/ 5 w 42"/>
                <a:gd name="T21" fmla="*/ 15 h 20"/>
                <a:gd name="T22" fmla="*/ 6 w 42"/>
                <a:gd name="T23" fmla="*/ 16 h 20"/>
                <a:gd name="T24" fmla="*/ 8 w 42"/>
                <a:gd name="T25" fmla="*/ 17 h 20"/>
                <a:gd name="T26" fmla="*/ 10 w 42"/>
                <a:gd name="T27" fmla="*/ 17 h 20"/>
                <a:gd name="T28" fmla="*/ 11 w 42"/>
                <a:gd name="T29" fmla="*/ 18 h 20"/>
                <a:gd name="T30" fmla="*/ 13 w 42"/>
                <a:gd name="T31" fmla="*/ 19 h 20"/>
                <a:gd name="T32" fmla="*/ 15 w 42"/>
                <a:gd name="T33" fmla="*/ 19 h 20"/>
                <a:gd name="T34" fmla="*/ 17 w 42"/>
                <a:gd name="T35" fmla="*/ 19 h 20"/>
                <a:gd name="T36" fmla="*/ 19 w 42"/>
                <a:gd name="T37" fmla="*/ 19 h 20"/>
                <a:gd name="T38" fmla="*/ 22 w 42"/>
                <a:gd name="T39" fmla="*/ 19 h 20"/>
                <a:gd name="T40" fmla="*/ 24 w 42"/>
                <a:gd name="T41" fmla="*/ 19 h 20"/>
                <a:gd name="T42" fmla="*/ 26 w 42"/>
                <a:gd name="T43" fmla="*/ 19 h 20"/>
                <a:gd name="T44" fmla="*/ 28 w 42"/>
                <a:gd name="T45" fmla="*/ 19 h 20"/>
                <a:gd name="T46" fmla="*/ 30 w 42"/>
                <a:gd name="T47" fmla="*/ 19 h 20"/>
                <a:gd name="T48" fmla="*/ 32 w 42"/>
                <a:gd name="T49" fmla="*/ 18 h 20"/>
                <a:gd name="T50" fmla="*/ 34 w 42"/>
                <a:gd name="T51" fmla="*/ 18 h 20"/>
                <a:gd name="T52" fmla="*/ 35 w 42"/>
                <a:gd name="T53" fmla="*/ 17 h 20"/>
                <a:gd name="T54" fmla="*/ 37 w 42"/>
                <a:gd name="T55" fmla="*/ 16 h 20"/>
                <a:gd name="T56" fmla="*/ 39 w 42"/>
                <a:gd name="T57" fmla="*/ 15 h 20"/>
                <a:gd name="T58" fmla="*/ 40 w 42"/>
                <a:gd name="T59" fmla="*/ 13 h 20"/>
                <a:gd name="T60" fmla="*/ 41 w 42"/>
                <a:gd name="T61" fmla="*/ 12 h 20"/>
                <a:gd name="T62" fmla="*/ 41 w 42"/>
                <a:gd name="T63" fmla="*/ 10 h 20"/>
                <a:gd name="T64" fmla="*/ 39 w 42"/>
                <a:gd name="T65" fmla="*/ 7 h 20"/>
                <a:gd name="T66" fmla="*/ 37 w 42"/>
                <a:gd name="T67" fmla="*/ 7 h 20"/>
                <a:gd name="T68" fmla="*/ 35 w 42"/>
                <a:gd name="T69" fmla="*/ 6 h 20"/>
                <a:gd name="T70" fmla="*/ 33 w 42"/>
                <a:gd name="T71" fmla="*/ 5 h 20"/>
                <a:gd name="T72" fmla="*/ 31 w 42"/>
                <a:gd name="T73" fmla="*/ 4 h 20"/>
                <a:gd name="T74" fmla="*/ 29 w 42"/>
                <a:gd name="T75" fmla="*/ 4 h 20"/>
                <a:gd name="T76" fmla="*/ 27 w 42"/>
                <a:gd name="T77" fmla="*/ 3 h 20"/>
                <a:gd name="T78" fmla="*/ 25 w 42"/>
                <a:gd name="T79" fmla="*/ 2 h 20"/>
                <a:gd name="T80" fmla="*/ 23 w 42"/>
                <a:gd name="T81" fmla="*/ 2 h 20"/>
                <a:gd name="T82" fmla="*/ 18 w 42"/>
                <a:gd name="T83" fmla="*/ 1 h 20"/>
                <a:gd name="T84" fmla="*/ 16 w 42"/>
                <a:gd name="T85" fmla="*/ 0 h 20"/>
                <a:gd name="T86" fmla="*/ 13 w 42"/>
                <a:gd name="T87" fmla="*/ 0 h 20"/>
                <a:gd name="T88" fmla="*/ 11 w 42"/>
                <a:gd name="T89" fmla="*/ 0 h 20"/>
                <a:gd name="T90" fmla="*/ 8 w 42"/>
                <a:gd name="T91" fmla="*/ 0 h 20"/>
                <a:gd name="T92" fmla="*/ 5 w 42"/>
                <a:gd name="T93" fmla="*/ 1 h 2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2" h="20">
                  <a:moveTo>
                    <a:pt x="5" y="1"/>
                  </a:moveTo>
                  <a:lnTo>
                    <a:pt x="4" y="1"/>
                  </a:lnTo>
                  <a:lnTo>
                    <a:pt x="3" y="1"/>
                  </a:lnTo>
                  <a:lnTo>
                    <a:pt x="2" y="1"/>
                  </a:lnTo>
                  <a:lnTo>
                    <a:pt x="2" y="2"/>
                  </a:lnTo>
                  <a:lnTo>
                    <a:pt x="1" y="2"/>
                  </a:lnTo>
                  <a:lnTo>
                    <a:pt x="0" y="2"/>
                  </a:lnTo>
                  <a:lnTo>
                    <a:pt x="0" y="3"/>
                  </a:lnTo>
                  <a:lnTo>
                    <a:pt x="0" y="4"/>
                  </a:lnTo>
                  <a:lnTo>
                    <a:pt x="0" y="5"/>
                  </a:lnTo>
                  <a:lnTo>
                    <a:pt x="0" y="6"/>
                  </a:lnTo>
                  <a:lnTo>
                    <a:pt x="0" y="7"/>
                  </a:lnTo>
                  <a:lnTo>
                    <a:pt x="0" y="8"/>
                  </a:lnTo>
                  <a:lnTo>
                    <a:pt x="0" y="10"/>
                  </a:lnTo>
                  <a:lnTo>
                    <a:pt x="1" y="10"/>
                  </a:lnTo>
                  <a:lnTo>
                    <a:pt x="1" y="11"/>
                  </a:lnTo>
                  <a:lnTo>
                    <a:pt x="2" y="11"/>
                  </a:lnTo>
                  <a:lnTo>
                    <a:pt x="2" y="12"/>
                  </a:lnTo>
                  <a:lnTo>
                    <a:pt x="3" y="13"/>
                  </a:lnTo>
                  <a:lnTo>
                    <a:pt x="4" y="13"/>
                  </a:lnTo>
                  <a:lnTo>
                    <a:pt x="4" y="14"/>
                  </a:lnTo>
                  <a:lnTo>
                    <a:pt x="5" y="15"/>
                  </a:lnTo>
                  <a:lnTo>
                    <a:pt x="6" y="15"/>
                  </a:lnTo>
                  <a:lnTo>
                    <a:pt x="6" y="16"/>
                  </a:lnTo>
                  <a:lnTo>
                    <a:pt x="7" y="16"/>
                  </a:lnTo>
                  <a:lnTo>
                    <a:pt x="8" y="17"/>
                  </a:lnTo>
                  <a:lnTo>
                    <a:pt x="9" y="17"/>
                  </a:lnTo>
                  <a:lnTo>
                    <a:pt x="10" y="17"/>
                  </a:lnTo>
                  <a:lnTo>
                    <a:pt x="10" y="18"/>
                  </a:lnTo>
                  <a:lnTo>
                    <a:pt x="11" y="18"/>
                  </a:lnTo>
                  <a:lnTo>
                    <a:pt x="12" y="18"/>
                  </a:lnTo>
                  <a:lnTo>
                    <a:pt x="13" y="19"/>
                  </a:lnTo>
                  <a:lnTo>
                    <a:pt x="14" y="19"/>
                  </a:lnTo>
                  <a:lnTo>
                    <a:pt x="15" y="19"/>
                  </a:lnTo>
                  <a:lnTo>
                    <a:pt x="16" y="19"/>
                  </a:lnTo>
                  <a:lnTo>
                    <a:pt x="17" y="19"/>
                  </a:lnTo>
                  <a:lnTo>
                    <a:pt x="18" y="19"/>
                  </a:lnTo>
                  <a:lnTo>
                    <a:pt x="19" y="19"/>
                  </a:lnTo>
                  <a:lnTo>
                    <a:pt x="21" y="19"/>
                  </a:lnTo>
                  <a:lnTo>
                    <a:pt x="22" y="19"/>
                  </a:lnTo>
                  <a:lnTo>
                    <a:pt x="23" y="19"/>
                  </a:lnTo>
                  <a:lnTo>
                    <a:pt x="24" y="19"/>
                  </a:lnTo>
                  <a:lnTo>
                    <a:pt x="25" y="19"/>
                  </a:lnTo>
                  <a:lnTo>
                    <a:pt x="26" y="19"/>
                  </a:lnTo>
                  <a:lnTo>
                    <a:pt x="27" y="19"/>
                  </a:lnTo>
                  <a:lnTo>
                    <a:pt x="28" y="19"/>
                  </a:lnTo>
                  <a:lnTo>
                    <a:pt x="29" y="19"/>
                  </a:lnTo>
                  <a:lnTo>
                    <a:pt x="30" y="19"/>
                  </a:lnTo>
                  <a:lnTo>
                    <a:pt x="31" y="19"/>
                  </a:lnTo>
                  <a:lnTo>
                    <a:pt x="32" y="18"/>
                  </a:lnTo>
                  <a:lnTo>
                    <a:pt x="33" y="18"/>
                  </a:lnTo>
                  <a:lnTo>
                    <a:pt x="34" y="18"/>
                  </a:lnTo>
                  <a:lnTo>
                    <a:pt x="34" y="17"/>
                  </a:lnTo>
                  <a:lnTo>
                    <a:pt x="35" y="17"/>
                  </a:lnTo>
                  <a:lnTo>
                    <a:pt x="36" y="17"/>
                  </a:lnTo>
                  <a:lnTo>
                    <a:pt x="37" y="16"/>
                  </a:lnTo>
                  <a:lnTo>
                    <a:pt x="38" y="15"/>
                  </a:lnTo>
                  <a:lnTo>
                    <a:pt x="39" y="15"/>
                  </a:lnTo>
                  <a:lnTo>
                    <a:pt x="39" y="14"/>
                  </a:lnTo>
                  <a:lnTo>
                    <a:pt x="40" y="13"/>
                  </a:lnTo>
                  <a:lnTo>
                    <a:pt x="41" y="13"/>
                  </a:lnTo>
                  <a:lnTo>
                    <a:pt x="41" y="12"/>
                  </a:lnTo>
                  <a:lnTo>
                    <a:pt x="41" y="11"/>
                  </a:lnTo>
                  <a:lnTo>
                    <a:pt x="41" y="10"/>
                  </a:lnTo>
                  <a:lnTo>
                    <a:pt x="41" y="8"/>
                  </a:lnTo>
                  <a:lnTo>
                    <a:pt x="39" y="7"/>
                  </a:lnTo>
                  <a:lnTo>
                    <a:pt x="38" y="7"/>
                  </a:lnTo>
                  <a:lnTo>
                    <a:pt x="37" y="7"/>
                  </a:lnTo>
                  <a:lnTo>
                    <a:pt x="36" y="6"/>
                  </a:lnTo>
                  <a:lnTo>
                    <a:pt x="35" y="6"/>
                  </a:lnTo>
                  <a:lnTo>
                    <a:pt x="33" y="6"/>
                  </a:lnTo>
                  <a:lnTo>
                    <a:pt x="33" y="5"/>
                  </a:lnTo>
                  <a:lnTo>
                    <a:pt x="32" y="5"/>
                  </a:lnTo>
                  <a:lnTo>
                    <a:pt x="31" y="4"/>
                  </a:lnTo>
                  <a:lnTo>
                    <a:pt x="30" y="4"/>
                  </a:lnTo>
                  <a:lnTo>
                    <a:pt x="29" y="4"/>
                  </a:lnTo>
                  <a:lnTo>
                    <a:pt x="28" y="3"/>
                  </a:lnTo>
                  <a:lnTo>
                    <a:pt x="27" y="3"/>
                  </a:lnTo>
                  <a:lnTo>
                    <a:pt x="26" y="2"/>
                  </a:lnTo>
                  <a:lnTo>
                    <a:pt x="25" y="2"/>
                  </a:lnTo>
                  <a:lnTo>
                    <a:pt x="24" y="2"/>
                  </a:lnTo>
                  <a:lnTo>
                    <a:pt x="23" y="2"/>
                  </a:lnTo>
                  <a:lnTo>
                    <a:pt x="21" y="1"/>
                  </a:lnTo>
                  <a:lnTo>
                    <a:pt x="18" y="1"/>
                  </a:lnTo>
                  <a:lnTo>
                    <a:pt x="17" y="0"/>
                  </a:lnTo>
                  <a:lnTo>
                    <a:pt x="16" y="0"/>
                  </a:lnTo>
                  <a:lnTo>
                    <a:pt x="15" y="0"/>
                  </a:lnTo>
                  <a:lnTo>
                    <a:pt x="13" y="0"/>
                  </a:lnTo>
                  <a:lnTo>
                    <a:pt x="12" y="0"/>
                  </a:lnTo>
                  <a:lnTo>
                    <a:pt x="11" y="0"/>
                  </a:lnTo>
                  <a:lnTo>
                    <a:pt x="9" y="0"/>
                  </a:lnTo>
                  <a:lnTo>
                    <a:pt x="8" y="0"/>
                  </a:lnTo>
                  <a:lnTo>
                    <a:pt x="6" y="0"/>
                  </a:lnTo>
                  <a:lnTo>
                    <a:pt x="5" y="1"/>
                  </a:lnTo>
                </a:path>
              </a:pathLst>
            </a:custGeom>
            <a:solidFill>
              <a:srgbClr val="AAAAA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69" name="Freeform 64"/>
            <p:cNvSpPr>
              <a:spLocks/>
            </p:cNvSpPr>
            <p:nvPr/>
          </p:nvSpPr>
          <p:spPr bwMode="auto">
            <a:xfrm>
              <a:off x="1982" y="1680"/>
              <a:ext cx="28" cy="31"/>
            </a:xfrm>
            <a:custGeom>
              <a:avLst/>
              <a:gdLst>
                <a:gd name="T0" fmla="*/ 8 w 28"/>
                <a:gd name="T1" fmla="*/ 1 h 31"/>
                <a:gd name="T2" fmla="*/ 6 w 28"/>
                <a:gd name="T3" fmla="*/ 1 h 31"/>
                <a:gd name="T4" fmla="*/ 4 w 28"/>
                <a:gd name="T5" fmla="*/ 2 h 31"/>
                <a:gd name="T6" fmla="*/ 3 w 28"/>
                <a:gd name="T7" fmla="*/ 3 h 31"/>
                <a:gd name="T8" fmla="*/ 3 w 28"/>
                <a:gd name="T9" fmla="*/ 6 h 31"/>
                <a:gd name="T10" fmla="*/ 2 w 28"/>
                <a:gd name="T11" fmla="*/ 8 h 31"/>
                <a:gd name="T12" fmla="*/ 1 w 28"/>
                <a:gd name="T13" fmla="*/ 10 h 31"/>
                <a:gd name="T14" fmla="*/ 1 w 28"/>
                <a:gd name="T15" fmla="*/ 12 h 31"/>
                <a:gd name="T16" fmla="*/ 0 w 28"/>
                <a:gd name="T17" fmla="*/ 13 h 31"/>
                <a:gd name="T18" fmla="*/ 0 w 28"/>
                <a:gd name="T19" fmla="*/ 16 h 31"/>
                <a:gd name="T20" fmla="*/ 0 w 28"/>
                <a:gd name="T21" fmla="*/ 18 h 31"/>
                <a:gd name="T22" fmla="*/ 1 w 28"/>
                <a:gd name="T23" fmla="*/ 19 h 31"/>
                <a:gd name="T24" fmla="*/ 1 w 28"/>
                <a:gd name="T25" fmla="*/ 21 h 31"/>
                <a:gd name="T26" fmla="*/ 2 w 28"/>
                <a:gd name="T27" fmla="*/ 23 h 31"/>
                <a:gd name="T28" fmla="*/ 3 w 28"/>
                <a:gd name="T29" fmla="*/ 24 h 31"/>
                <a:gd name="T30" fmla="*/ 4 w 28"/>
                <a:gd name="T31" fmla="*/ 27 h 31"/>
                <a:gd name="T32" fmla="*/ 6 w 28"/>
                <a:gd name="T33" fmla="*/ 29 h 31"/>
                <a:gd name="T34" fmla="*/ 7 w 28"/>
                <a:gd name="T35" fmla="*/ 30 h 31"/>
                <a:gd name="T36" fmla="*/ 9 w 28"/>
                <a:gd name="T37" fmla="*/ 30 h 31"/>
                <a:gd name="T38" fmla="*/ 11 w 28"/>
                <a:gd name="T39" fmla="*/ 30 h 31"/>
                <a:gd name="T40" fmla="*/ 13 w 28"/>
                <a:gd name="T41" fmla="*/ 30 h 31"/>
                <a:gd name="T42" fmla="*/ 15 w 28"/>
                <a:gd name="T43" fmla="*/ 29 h 31"/>
                <a:gd name="T44" fmla="*/ 17 w 28"/>
                <a:gd name="T45" fmla="*/ 29 h 31"/>
                <a:gd name="T46" fmla="*/ 19 w 28"/>
                <a:gd name="T47" fmla="*/ 28 h 31"/>
                <a:gd name="T48" fmla="*/ 20 w 28"/>
                <a:gd name="T49" fmla="*/ 27 h 31"/>
                <a:gd name="T50" fmla="*/ 22 w 28"/>
                <a:gd name="T51" fmla="*/ 27 h 31"/>
                <a:gd name="T52" fmla="*/ 23 w 28"/>
                <a:gd name="T53" fmla="*/ 24 h 31"/>
                <a:gd name="T54" fmla="*/ 24 w 28"/>
                <a:gd name="T55" fmla="*/ 23 h 31"/>
                <a:gd name="T56" fmla="*/ 25 w 28"/>
                <a:gd name="T57" fmla="*/ 22 h 31"/>
                <a:gd name="T58" fmla="*/ 26 w 28"/>
                <a:gd name="T59" fmla="*/ 21 h 31"/>
                <a:gd name="T60" fmla="*/ 27 w 28"/>
                <a:gd name="T61" fmla="*/ 20 h 31"/>
                <a:gd name="T62" fmla="*/ 27 w 28"/>
                <a:gd name="T63" fmla="*/ 18 h 31"/>
                <a:gd name="T64" fmla="*/ 27 w 28"/>
                <a:gd name="T65" fmla="*/ 16 h 31"/>
                <a:gd name="T66" fmla="*/ 27 w 28"/>
                <a:gd name="T67" fmla="*/ 13 h 31"/>
                <a:gd name="T68" fmla="*/ 26 w 28"/>
                <a:gd name="T69" fmla="*/ 12 h 31"/>
                <a:gd name="T70" fmla="*/ 24 w 28"/>
                <a:gd name="T71" fmla="*/ 11 h 31"/>
                <a:gd name="T72" fmla="*/ 23 w 28"/>
                <a:gd name="T73" fmla="*/ 9 h 31"/>
                <a:gd name="T74" fmla="*/ 21 w 28"/>
                <a:gd name="T75" fmla="*/ 9 h 31"/>
                <a:gd name="T76" fmla="*/ 20 w 28"/>
                <a:gd name="T77" fmla="*/ 7 h 31"/>
                <a:gd name="T78" fmla="*/ 19 w 28"/>
                <a:gd name="T79" fmla="*/ 4 h 31"/>
                <a:gd name="T80" fmla="*/ 17 w 28"/>
                <a:gd name="T81" fmla="*/ 3 h 31"/>
                <a:gd name="T82" fmla="*/ 15 w 28"/>
                <a:gd name="T83" fmla="*/ 2 h 31"/>
                <a:gd name="T84" fmla="*/ 14 w 28"/>
                <a:gd name="T85" fmla="*/ 1 h 31"/>
                <a:gd name="T86" fmla="*/ 12 w 28"/>
                <a:gd name="T87" fmla="*/ 1 h 31"/>
                <a:gd name="T88" fmla="*/ 11 w 28"/>
                <a:gd name="T89" fmla="*/ 0 h 31"/>
                <a:gd name="T90" fmla="*/ 9 w 28"/>
                <a:gd name="T91" fmla="*/ 1 h 3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8" h="31">
                  <a:moveTo>
                    <a:pt x="9" y="1"/>
                  </a:moveTo>
                  <a:lnTo>
                    <a:pt x="8" y="1"/>
                  </a:lnTo>
                  <a:lnTo>
                    <a:pt x="7" y="1"/>
                  </a:lnTo>
                  <a:lnTo>
                    <a:pt x="6" y="1"/>
                  </a:lnTo>
                  <a:lnTo>
                    <a:pt x="5" y="2"/>
                  </a:lnTo>
                  <a:lnTo>
                    <a:pt x="4" y="2"/>
                  </a:lnTo>
                  <a:lnTo>
                    <a:pt x="4" y="3"/>
                  </a:lnTo>
                  <a:lnTo>
                    <a:pt x="3" y="3"/>
                  </a:lnTo>
                  <a:lnTo>
                    <a:pt x="3" y="4"/>
                  </a:lnTo>
                  <a:lnTo>
                    <a:pt x="3" y="6"/>
                  </a:lnTo>
                  <a:lnTo>
                    <a:pt x="2" y="7"/>
                  </a:lnTo>
                  <a:lnTo>
                    <a:pt x="2" y="8"/>
                  </a:lnTo>
                  <a:lnTo>
                    <a:pt x="1" y="9"/>
                  </a:lnTo>
                  <a:lnTo>
                    <a:pt x="1" y="10"/>
                  </a:lnTo>
                  <a:lnTo>
                    <a:pt x="1" y="11"/>
                  </a:lnTo>
                  <a:lnTo>
                    <a:pt x="1" y="12"/>
                  </a:lnTo>
                  <a:lnTo>
                    <a:pt x="1" y="13"/>
                  </a:lnTo>
                  <a:lnTo>
                    <a:pt x="0" y="13"/>
                  </a:lnTo>
                  <a:lnTo>
                    <a:pt x="0" y="14"/>
                  </a:lnTo>
                  <a:lnTo>
                    <a:pt x="0" y="16"/>
                  </a:lnTo>
                  <a:lnTo>
                    <a:pt x="0" y="17"/>
                  </a:lnTo>
                  <a:lnTo>
                    <a:pt x="0" y="18"/>
                  </a:lnTo>
                  <a:lnTo>
                    <a:pt x="0" y="19"/>
                  </a:lnTo>
                  <a:lnTo>
                    <a:pt x="1" y="19"/>
                  </a:lnTo>
                  <a:lnTo>
                    <a:pt x="1" y="20"/>
                  </a:lnTo>
                  <a:lnTo>
                    <a:pt x="1" y="21"/>
                  </a:lnTo>
                  <a:lnTo>
                    <a:pt x="1" y="22"/>
                  </a:lnTo>
                  <a:lnTo>
                    <a:pt x="2" y="23"/>
                  </a:lnTo>
                  <a:lnTo>
                    <a:pt x="2" y="24"/>
                  </a:lnTo>
                  <a:lnTo>
                    <a:pt x="3" y="24"/>
                  </a:lnTo>
                  <a:lnTo>
                    <a:pt x="3" y="26"/>
                  </a:lnTo>
                  <a:lnTo>
                    <a:pt x="4" y="27"/>
                  </a:lnTo>
                  <a:lnTo>
                    <a:pt x="5" y="28"/>
                  </a:lnTo>
                  <a:lnTo>
                    <a:pt x="6" y="29"/>
                  </a:lnTo>
                  <a:lnTo>
                    <a:pt x="7" y="29"/>
                  </a:lnTo>
                  <a:lnTo>
                    <a:pt x="7" y="30"/>
                  </a:lnTo>
                  <a:lnTo>
                    <a:pt x="8" y="30"/>
                  </a:lnTo>
                  <a:lnTo>
                    <a:pt x="9" y="30"/>
                  </a:lnTo>
                  <a:lnTo>
                    <a:pt x="10" y="30"/>
                  </a:lnTo>
                  <a:lnTo>
                    <a:pt x="11" y="30"/>
                  </a:lnTo>
                  <a:lnTo>
                    <a:pt x="12" y="30"/>
                  </a:lnTo>
                  <a:lnTo>
                    <a:pt x="13" y="30"/>
                  </a:lnTo>
                  <a:lnTo>
                    <a:pt x="14" y="30"/>
                  </a:lnTo>
                  <a:lnTo>
                    <a:pt x="15" y="29"/>
                  </a:lnTo>
                  <a:lnTo>
                    <a:pt x="16" y="29"/>
                  </a:lnTo>
                  <a:lnTo>
                    <a:pt x="17" y="29"/>
                  </a:lnTo>
                  <a:lnTo>
                    <a:pt x="18" y="29"/>
                  </a:lnTo>
                  <a:lnTo>
                    <a:pt x="19" y="28"/>
                  </a:lnTo>
                  <a:lnTo>
                    <a:pt x="20" y="28"/>
                  </a:lnTo>
                  <a:lnTo>
                    <a:pt x="20" y="27"/>
                  </a:lnTo>
                  <a:lnTo>
                    <a:pt x="21" y="27"/>
                  </a:lnTo>
                  <a:lnTo>
                    <a:pt x="22" y="27"/>
                  </a:lnTo>
                  <a:lnTo>
                    <a:pt x="23" y="26"/>
                  </a:lnTo>
                  <a:lnTo>
                    <a:pt x="23" y="24"/>
                  </a:lnTo>
                  <a:lnTo>
                    <a:pt x="24" y="24"/>
                  </a:lnTo>
                  <a:lnTo>
                    <a:pt x="24" y="23"/>
                  </a:lnTo>
                  <a:lnTo>
                    <a:pt x="25" y="23"/>
                  </a:lnTo>
                  <a:lnTo>
                    <a:pt x="25" y="22"/>
                  </a:lnTo>
                  <a:lnTo>
                    <a:pt x="25" y="21"/>
                  </a:lnTo>
                  <a:lnTo>
                    <a:pt x="26" y="21"/>
                  </a:lnTo>
                  <a:lnTo>
                    <a:pt x="26" y="20"/>
                  </a:lnTo>
                  <a:lnTo>
                    <a:pt x="27" y="20"/>
                  </a:lnTo>
                  <a:lnTo>
                    <a:pt x="27" y="19"/>
                  </a:lnTo>
                  <a:lnTo>
                    <a:pt x="27" y="18"/>
                  </a:lnTo>
                  <a:lnTo>
                    <a:pt x="27" y="17"/>
                  </a:lnTo>
                  <a:lnTo>
                    <a:pt x="27" y="16"/>
                  </a:lnTo>
                  <a:lnTo>
                    <a:pt x="27" y="14"/>
                  </a:lnTo>
                  <a:lnTo>
                    <a:pt x="27" y="13"/>
                  </a:lnTo>
                  <a:lnTo>
                    <a:pt x="26" y="13"/>
                  </a:lnTo>
                  <a:lnTo>
                    <a:pt x="26" y="12"/>
                  </a:lnTo>
                  <a:lnTo>
                    <a:pt x="25" y="12"/>
                  </a:lnTo>
                  <a:lnTo>
                    <a:pt x="24" y="11"/>
                  </a:lnTo>
                  <a:lnTo>
                    <a:pt x="23" y="10"/>
                  </a:lnTo>
                  <a:lnTo>
                    <a:pt x="23" y="9"/>
                  </a:lnTo>
                  <a:lnTo>
                    <a:pt x="22" y="9"/>
                  </a:lnTo>
                  <a:lnTo>
                    <a:pt x="21" y="9"/>
                  </a:lnTo>
                  <a:lnTo>
                    <a:pt x="21" y="8"/>
                  </a:lnTo>
                  <a:lnTo>
                    <a:pt x="20" y="7"/>
                  </a:lnTo>
                  <a:lnTo>
                    <a:pt x="19" y="6"/>
                  </a:lnTo>
                  <a:lnTo>
                    <a:pt x="19" y="4"/>
                  </a:lnTo>
                  <a:lnTo>
                    <a:pt x="18" y="4"/>
                  </a:lnTo>
                  <a:lnTo>
                    <a:pt x="17" y="3"/>
                  </a:lnTo>
                  <a:lnTo>
                    <a:pt x="16" y="2"/>
                  </a:lnTo>
                  <a:lnTo>
                    <a:pt x="15" y="2"/>
                  </a:lnTo>
                  <a:lnTo>
                    <a:pt x="15" y="1"/>
                  </a:lnTo>
                  <a:lnTo>
                    <a:pt x="14" y="1"/>
                  </a:lnTo>
                  <a:lnTo>
                    <a:pt x="13" y="1"/>
                  </a:lnTo>
                  <a:lnTo>
                    <a:pt x="12" y="1"/>
                  </a:lnTo>
                  <a:lnTo>
                    <a:pt x="11" y="1"/>
                  </a:lnTo>
                  <a:lnTo>
                    <a:pt x="11" y="0"/>
                  </a:lnTo>
                  <a:lnTo>
                    <a:pt x="10" y="0"/>
                  </a:lnTo>
                  <a:lnTo>
                    <a:pt x="9" y="1"/>
                  </a:lnTo>
                </a:path>
              </a:pathLst>
            </a:custGeom>
            <a:solidFill>
              <a:srgbClr val="AAAAA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70" name="Freeform 65"/>
            <p:cNvSpPr>
              <a:spLocks/>
            </p:cNvSpPr>
            <p:nvPr/>
          </p:nvSpPr>
          <p:spPr bwMode="auto">
            <a:xfrm>
              <a:off x="2022" y="1701"/>
              <a:ext cx="28" cy="20"/>
            </a:xfrm>
            <a:custGeom>
              <a:avLst/>
              <a:gdLst>
                <a:gd name="T0" fmla="*/ 13 w 28"/>
                <a:gd name="T1" fmla="*/ 3 h 20"/>
                <a:gd name="T2" fmla="*/ 12 w 28"/>
                <a:gd name="T3" fmla="*/ 2 h 20"/>
                <a:gd name="T4" fmla="*/ 10 w 28"/>
                <a:gd name="T5" fmla="*/ 2 h 20"/>
                <a:gd name="T6" fmla="*/ 8 w 28"/>
                <a:gd name="T7" fmla="*/ 1 h 20"/>
                <a:gd name="T8" fmla="*/ 6 w 28"/>
                <a:gd name="T9" fmla="*/ 0 h 20"/>
                <a:gd name="T10" fmla="*/ 4 w 28"/>
                <a:gd name="T11" fmla="*/ 0 h 20"/>
                <a:gd name="T12" fmla="*/ 3 w 28"/>
                <a:gd name="T13" fmla="*/ 1 h 20"/>
                <a:gd name="T14" fmla="*/ 2 w 28"/>
                <a:gd name="T15" fmla="*/ 2 h 20"/>
                <a:gd name="T16" fmla="*/ 1 w 28"/>
                <a:gd name="T17" fmla="*/ 3 h 20"/>
                <a:gd name="T18" fmla="*/ 0 w 28"/>
                <a:gd name="T19" fmla="*/ 4 h 20"/>
                <a:gd name="T20" fmla="*/ 0 w 28"/>
                <a:gd name="T21" fmla="*/ 6 h 20"/>
                <a:gd name="T22" fmla="*/ 0 w 28"/>
                <a:gd name="T23" fmla="*/ 8 h 20"/>
                <a:gd name="T24" fmla="*/ 1 w 28"/>
                <a:gd name="T25" fmla="*/ 10 h 20"/>
                <a:gd name="T26" fmla="*/ 2 w 28"/>
                <a:gd name="T27" fmla="*/ 11 h 20"/>
                <a:gd name="T28" fmla="*/ 3 w 28"/>
                <a:gd name="T29" fmla="*/ 13 h 20"/>
                <a:gd name="T30" fmla="*/ 5 w 28"/>
                <a:gd name="T31" fmla="*/ 13 h 20"/>
                <a:gd name="T32" fmla="*/ 6 w 28"/>
                <a:gd name="T33" fmla="*/ 14 h 20"/>
                <a:gd name="T34" fmla="*/ 8 w 28"/>
                <a:gd name="T35" fmla="*/ 14 h 20"/>
                <a:gd name="T36" fmla="*/ 10 w 28"/>
                <a:gd name="T37" fmla="*/ 14 h 20"/>
                <a:gd name="T38" fmla="*/ 11 w 28"/>
                <a:gd name="T39" fmla="*/ 15 h 20"/>
                <a:gd name="T40" fmla="*/ 13 w 28"/>
                <a:gd name="T41" fmla="*/ 15 h 20"/>
                <a:gd name="T42" fmla="*/ 14 w 28"/>
                <a:gd name="T43" fmla="*/ 16 h 20"/>
                <a:gd name="T44" fmla="*/ 16 w 28"/>
                <a:gd name="T45" fmla="*/ 16 h 20"/>
                <a:gd name="T46" fmla="*/ 17 w 28"/>
                <a:gd name="T47" fmla="*/ 17 h 20"/>
                <a:gd name="T48" fmla="*/ 18 w 28"/>
                <a:gd name="T49" fmla="*/ 18 h 20"/>
                <a:gd name="T50" fmla="*/ 20 w 28"/>
                <a:gd name="T51" fmla="*/ 18 h 20"/>
                <a:gd name="T52" fmla="*/ 21 w 28"/>
                <a:gd name="T53" fmla="*/ 18 h 20"/>
                <a:gd name="T54" fmla="*/ 23 w 28"/>
                <a:gd name="T55" fmla="*/ 18 h 20"/>
                <a:gd name="T56" fmla="*/ 25 w 28"/>
                <a:gd name="T57" fmla="*/ 17 h 20"/>
                <a:gd name="T58" fmla="*/ 26 w 28"/>
                <a:gd name="T59" fmla="*/ 16 h 20"/>
                <a:gd name="T60" fmla="*/ 27 w 28"/>
                <a:gd name="T61" fmla="*/ 15 h 20"/>
                <a:gd name="T62" fmla="*/ 27 w 28"/>
                <a:gd name="T63" fmla="*/ 13 h 20"/>
                <a:gd name="T64" fmla="*/ 26 w 28"/>
                <a:gd name="T65" fmla="*/ 11 h 20"/>
                <a:gd name="T66" fmla="*/ 25 w 28"/>
                <a:gd name="T67" fmla="*/ 10 h 20"/>
                <a:gd name="T68" fmla="*/ 24 w 28"/>
                <a:gd name="T69" fmla="*/ 8 h 20"/>
                <a:gd name="T70" fmla="*/ 23 w 28"/>
                <a:gd name="T71" fmla="*/ 7 h 20"/>
                <a:gd name="T72" fmla="*/ 21 w 28"/>
                <a:gd name="T73" fmla="*/ 6 h 20"/>
                <a:gd name="T74" fmla="*/ 20 w 28"/>
                <a:gd name="T75" fmla="*/ 5 h 20"/>
                <a:gd name="T76" fmla="*/ 18 w 28"/>
                <a:gd name="T77" fmla="*/ 4 h 20"/>
                <a:gd name="T78" fmla="*/ 16 w 28"/>
                <a:gd name="T79" fmla="*/ 4 h 20"/>
                <a:gd name="T80" fmla="*/ 14 w 28"/>
                <a:gd name="T81" fmla="*/ 3 h 2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8" h="20">
                  <a:moveTo>
                    <a:pt x="14" y="3"/>
                  </a:moveTo>
                  <a:lnTo>
                    <a:pt x="13" y="3"/>
                  </a:lnTo>
                  <a:lnTo>
                    <a:pt x="13" y="2"/>
                  </a:lnTo>
                  <a:lnTo>
                    <a:pt x="12" y="2"/>
                  </a:lnTo>
                  <a:lnTo>
                    <a:pt x="11" y="2"/>
                  </a:lnTo>
                  <a:lnTo>
                    <a:pt x="10" y="2"/>
                  </a:lnTo>
                  <a:lnTo>
                    <a:pt x="9" y="1"/>
                  </a:lnTo>
                  <a:lnTo>
                    <a:pt x="8" y="1"/>
                  </a:lnTo>
                  <a:lnTo>
                    <a:pt x="7" y="1"/>
                  </a:lnTo>
                  <a:lnTo>
                    <a:pt x="6" y="0"/>
                  </a:lnTo>
                  <a:lnTo>
                    <a:pt x="5" y="0"/>
                  </a:lnTo>
                  <a:lnTo>
                    <a:pt x="4" y="0"/>
                  </a:lnTo>
                  <a:lnTo>
                    <a:pt x="4" y="1"/>
                  </a:lnTo>
                  <a:lnTo>
                    <a:pt x="3" y="1"/>
                  </a:lnTo>
                  <a:lnTo>
                    <a:pt x="2" y="1"/>
                  </a:lnTo>
                  <a:lnTo>
                    <a:pt x="2" y="2"/>
                  </a:lnTo>
                  <a:lnTo>
                    <a:pt x="1" y="2"/>
                  </a:lnTo>
                  <a:lnTo>
                    <a:pt x="1" y="3"/>
                  </a:lnTo>
                  <a:lnTo>
                    <a:pt x="0" y="3"/>
                  </a:lnTo>
                  <a:lnTo>
                    <a:pt x="0" y="4"/>
                  </a:lnTo>
                  <a:lnTo>
                    <a:pt x="0" y="5"/>
                  </a:lnTo>
                  <a:lnTo>
                    <a:pt x="0" y="6"/>
                  </a:lnTo>
                  <a:lnTo>
                    <a:pt x="0" y="7"/>
                  </a:lnTo>
                  <a:lnTo>
                    <a:pt x="0" y="8"/>
                  </a:lnTo>
                  <a:lnTo>
                    <a:pt x="1" y="8"/>
                  </a:lnTo>
                  <a:lnTo>
                    <a:pt x="1" y="10"/>
                  </a:lnTo>
                  <a:lnTo>
                    <a:pt x="1" y="11"/>
                  </a:lnTo>
                  <a:lnTo>
                    <a:pt x="2" y="11"/>
                  </a:lnTo>
                  <a:lnTo>
                    <a:pt x="2" y="12"/>
                  </a:lnTo>
                  <a:lnTo>
                    <a:pt x="3" y="13"/>
                  </a:lnTo>
                  <a:lnTo>
                    <a:pt x="4" y="13"/>
                  </a:lnTo>
                  <a:lnTo>
                    <a:pt x="5" y="13"/>
                  </a:lnTo>
                  <a:lnTo>
                    <a:pt x="5" y="14"/>
                  </a:lnTo>
                  <a:lnTo>
                    <a:pt x="6" y="14"/>
                  </a:lnTo>
                  <a:lnTo>
                    <a:pt x="7" y="14"/>
                  </a:lnTo>
                  <a:lnTo>
                    <a:pt x="8" y="14"/>
                  </a:lnTo>
                  <a:lnTo>
                    <a:pt x="9" y="14"/>
                  </a:lnTo>
                  <a:lnTo>
                    <a:pt x="10" y="14"/>
                  </a:lnTo>
                  <a:lnTo>
                    <a:pt x="10" y="15"/>
                  </a:lnTo>
                  <a:lnTo>
                    <a:pt x="11" y="15"/>
                  </a:lnTo>
                  <a:lnTo>
                    <a:pt x="12" y="15"/>
                  </a:lnTo>
                  <a:lnTo>
                    <a:pt x="13" y="15"/>
                  </a:lnTo>
                  <a:lnTo>
                    <a:pt x="14" y="15"/>
                  </a:lnTo>
                  <a:lnTo>
                    <a:pt x="14" y="16"/>
                  </a:lnTo>
                  <a:lnTo>
                    <a:pt x="15" y="16"/>
                  </a:lnTo>
                  <a:lnTo>
                    <a:pt x="16" y="16"/>
                  </a:lnTo>
                  <a:lnTo>
                    <a:pt x="16" y="17"/>
                  </a:lnTo>
                  <a:lnTo>
                    <a:pt x="17" y="17"/>
                  </a:lnTo>
                  <a:lnTo>
                    <a:pt x="18" y="17"/>
                  </a:lnTo>
                  <a:lnTo>
                    <a:pt x="18" y="18"/>
                  </a:lnTo>
                  <a:lnTo>
                    <a:pt x="19" y="18"/>
                  </a:lnTo>
                  <a:lnTo>
                    <a:pt x="20" y="18"/>
                  </a:lnTo>
                  <a:lnTo>
                    <a:pt x="21" y="19"/>
                  </a:lnTo>
                  <a:lnTo>
                    <a:pt x="21" y="18"/>
                  </a:lnTo>
                  <a:lnTo>
                    <a:pt x="22" y="18"/>
                  </a:lnTo>
                  <a:lnTo>
                    <a:pt x="23" y="18"/>
                  </a:lnTo>
                  <a:lnTo>
                    <a:pt x="24" y="17"/>
                  </a:lnTo>
                  <a:lnTo>
                    <a:pt x="25" y="17"/>
                  </a:lnTo>
                  <a:lnTo>
                    <a:pt x="25" y="16"/>
                  </a:lnTo>
                  <a:lnTo>
                    <a:pt x="26" y="16"/>
                  </a:lnTo>
                  <a:lnTo>
                    <a:pt x="26" y="15"/>
                  </a:lnTo>
                  <a:lnTo>
                    <a:pt x="27" y="15"/>
                  </a:lnTo>
                  <a:lnTo>
                    <a:pt x="27" y="14"/>
                  </a:lnTo>
                  <a:lnTo>
                    <a:pt x="27" y="13"/>
                  </a:lnTo>
                  <a:lnTo>
                    <a:pt x="26" y="12"/>
                  </a:lnTo>
                  <a:lnTo>
                    <a:pt x="26" y="11"/>
                  </a:lnTo>
                  <a:lnTo>
                    <a:pt x="26" y="10"/>
                  </a:lnTo>
                  <a:lnTo>
                    <a:pt x="25" y="10"/>
                  </a:lnTo>
                  <a:lnTo>
                    <a:pt x="25" y="8"/>
                  </a:lnTo>
                  <a:lnTo>
                    <a:pt x="24" y="8"/>
                  </a:lnTo>
                  <a:lnTo>
                    <a:pt x="24" y="7"/>
                  </a:lnTo>
                  <a:lnTo>
                    <a:pt x="23" y="7"/>
                  </a:lnTo>
                  <a:lnTo>
                    <a:pt x="22" y="6"/>
                  </a:lnTo>
                  <a:lnTo>
                    <a:pt x="21" y="6"/>
                  </a:lnTo>
                  <a:lnTo>
                    <a:pt x="20" y="6"/>
                  </a:lnTo>
                  <a:lnTo>
                    <a:pt x="20" y="5"/>
                  </a:lnTo>
                  <a:lnTo>
                    <a:pt x="19" y="5"/>
                  </a:lnTo>
                  <a:lnTo>
                    <a:pt x="18" y="4"/>
                  </a:lnTo>
                  <a:lnTo>
                    <a:pt x="17" y="4"/>
                  </a:lnTo>
                  <a:lnTo>
                    <a:pt x="16" y="4"/>
                  </a:lnTo>
                  <a:lnTo>
                    <a:pt x="15" y="3"/>
                  </a:lnTo>
                  <a:lnTo>
                    <a:pt x="14" y="3"/>
                  </a:lnTo>
                </a:path>
              </a:pathLst>
            </a:custGeom>
            <a:solidFill>
              <a:srgbClr val="AAAAA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grpSp>
      <p:grpSp>
        <p:nvGrpSpPr>
          <p:cNvPr id="71" name="Group 66"/>
          <p:cNvGrpSpPr>
            <a:grpSpLocks/>
          </p:cNvGrpSpPr>
          <p:nvPr/>
        </p:nvGrpSpPr>
        <p:grpSpPr bwMode="auto">
          <a:xfrm>
            <a:off x="9916659" y="1419769"/>
            <a:ext cx="1639888" cy="596900"/>
            <a:chOff x="3031" y="1428"/>
            <a:chExt cx="938" cy="297"/>
          </a:xfrm>
        </p:grpSpPr>
        <p:sp>
          <p:nvSpPr>
            <p:cNvPr id="72" name="Freeform 67"/>
            <p:cNvSpPr>
              <a:spLocks/>
            </p:cNvSpPr>
            <p:nvPr/>
          </p:nvSpPr>
          <p:spPr bwMode="auto">
            <a:xfrm>
              <a:off x="3031" y="1428"/>
              <a:ext cx="938" cy="297"/>
            </a:xfrm>
            <a:custGeom>
              <a:avLst/>
              <a:gdLst>
                <a:gd name="T0" fmla="*/ 24 w 938"/>
                <a:gd name="T1" fmla="*/ 275 h 297"/>
                <a:gd name="T2" fmla="*/ 51 w 938"/>
                <a:gd name="T3" fmla="*/ 260 h 297"/>
                <a:gd name="T4" fmla="*/ 81 w 938"/>
                <a:gd name="T5" fmla="*/ 247 h 297"/>
                <a:gd name="T6" fmla="*/ 110 w 938"/>
                <a:gd name="T7" fmla="*/ 235 h 297"/>
                <a:gd name="T8" fmla="*/ 139 w 938"/>
                <a:gd name="T9" fmla="*/ 220 h 297"/>
                <a:gd name="T10" fmla="*/ 164 w 938"/>
                <a:gd name="T11" fmla="*/ 202 h 297"/>
                <a:gd name="T12" fmla="*/ 185 w 938"/>
                <a:gd name="T13" fmla="*/ 180 h 297"/>
                <a:gd name="T14" fmla="*/ 199 w 938"/>
                <a:gd name="T15" fmla="*/ 167 h 297"/>
                <a:gd name="T16" fmla="*/ 215 w 938"/>
                <a:gd name="T17" fmla="*/ 155 h 297"/>
                <a:gd name="T18" fmla="*/ 231 w 938"/>
                <a:gd name="T19" fmla="*/ 144 h 297"/>
                <a:gd name="T20" fmla="*/ 249 w 938"/>
                <a:gd name="T21" fmla="*/ 134 h 297"/>
                <a:gd name="T22" fmla="*/ 267 w 938"/>
                <a:gd name="T23" fmla="*/ 125 h 297"/>
                <a:gd name="T24" fmla="*/ 297 w 938"/>
                <a:gd name="T25" fmla="*/ 110 h 297"/>
                <a:gd name="T26" fmla="*/ 323 w 938"/>
                <a:gd name="T27" fmla="*/ 92 h 297"/>
                <a:gd name="T28" fmla="*/ 350 w 938"/>
                <a:gd name="T29" fmla="*/ 72 h 297"/>
                <a:gd name="T30" fmla="*/ 375 w 938"/>
                <a:gd name="T31" fmla="*/ 52 h 297"/>
                <a:gd name="T32" fmla="*/ 400 w 938"/>
                <a:gd name="T33" fmla="*/ 31 h 297"/>
                <a:gd name="T34" fmla="*/ 427 w 938"/>
                <a:gd name="T35" fmla="*/ 14 h 297"/>
                <a:gd name="T36" fmla="*/ 455 w 938"/>
                <a:gd name="T37" fmla="*/ 2 h 297"/>
                <a:gd name="T38" fmla="*/ 471 w 938"/>
                <a:gd name="T39" fmla="*/ 1 h 297"/>
                <a:gd name="T40" fmla="*/ 490 w 938"/>
                <a:gd name="T41" fmla="*/ 3 h 297"/>
                <a:gd name="T42" fmla="*/ 512 w 938"/>
                <a:gd name="T43" fmla="*/ 8 h 297"/>
                <a:gd name="T44" fmla="*/ 533 w 938"/>
                <a:gd name="T45" fmla="*/ 14 h 297"/>
                <a:gd name="T46" fmla="*/ 551 w 938"/>
                <a:gd name="T47" fmla="*/ 20 h 297"/>
                <a:gd name="T48" fmla="*/ 564 w 938"/>
                <a:gd name="T49" fmla="*/ 26 h 297"/>
                <a:gd name="T50" fmla="*/ 578 w 938"/>
                <a:gd name="T51" fmla="*/ 34 h 297"/>
                <a:gd name="T52" fmla="*/ 589 w 938"/>
                <a:gd name="T53" fmla="*/ 43 h 297"/>
                <a:gd name="T54" fmla="*/ 600 w 938"/>
                <a:gd name="T55" fmla="*/ 51 h 297"/>
                <a:gd name="T56" fmla="*/ 608 w 938"/>
                <a:gd name="T57" fmla="*/ 59 h 297"/>
                <a:gd name="T58" fmla="*/ 616 w 938"/>
                <a:gd name="T59" fmla="*/ 69 h 297"/>
                <a:gd name="T60" fmla="*/ 622 w 938"/>
                <a:gd name="T61" fmla="*/ 80 h 297"/>
                <a:gd name="T62" fmla="*/ 630 w 938"/>
                <a:gd name="T63" fmla="*/ 94 h 297"/>
                <a:gd name="T64" fmla="*/ 639 w 938"/>
                <a:gd name="T65" fmla="*/ 108 h 297"/>
                <a:gd name="T66" fmla="*/ 650 w 938"/>
                <a:gd name="T67" fmla="*/ 123 h 297"/>
                <a:gd name="T68" fmla="*/ 663 w 938"/>
                <a:gd name="T69" fmla="*/ 137 h 297"/>
                <a:gd name="T70" fmla="*/ 675 w 938"/>
                <a:gd name="T71" fmla="*/ 149 h 297"/>
                <a:gd name="T72" fmla="*/ 688 w 938"/>
                <a:gd name="T73" fmla="*/ 156 h 297"/>
                <a:gd name="T74" fmla="*/ 709 w 938"/>
                <a:gd name="T75" fmla="*/ 162 h 297"/>
                <a:gd name="T76" fmla="*/ 729 w 938"/>
                <a:gd name="T77" fmla="*/ 165 h 297"/>
                <a:gd name="T78" fmla="*/ 749 w 938"/>
                <a:gd name="T79" fmla="*/ 168 h 297"/>
                <a:gd name="T80" fmla="*/ 769 w 938"/>
                <a:gd name="T81" fmla="*/ 170 h 297"/>
                <a:gd name="T82" fmla="*/ 789 w 938"/>
                <a:gd name="T83" fmla="*/ 175 h 297"/>
                <a:gd name="T84" fmla="*/ 806 w 938"/>
                <a:gd name="T85" fmla="*/ 182 h 297"/>
                <a:gd name="T86" fmla="*/ 826 w 938"/>
                <a:gd name="T87" fmla="*/ 195 h 297"/>
                <a:gd name="T88" fmla="*/ 841 w 938"/>
                <a:gd name="T89" fmla="*/ 203 h 297"/>
                <a:gd name="T90" fmla="*/ 857 w 938"/>
                <a:gd name="T91" fmla="*/ 211 h 297"/>
                <a:gd name="T92" fmla="*/ 873 w 938"/>
                <a:gd name="T93" fmla="*/ 219 h 297"/>
                <a:gd name="T94" fmla="*/ 888 w 938"/>
                <a:gd name="T95" fmla="*/ 228 h 297"/>
                <a:gd name="T96" fmla="*/ 901 w 938"/>
                <a:gd name="T97" fmla="*/ 238 h 297"/>
                <a:gd name="T98" fmla="*/ 913 w 938"/>
                <a:gd name="T99" fmla="*/ 250 h 297"/>
                <a:gd name="T100" fmla="*/ 918 w 938"/>
                <a:gd name="T101" fmla="*/ 257 h 297"/>
                <a:gd name="T102" fmla="*/ 922 w 938"/>
                <a:gd name="T103" fmla="*/ 264 h 297"/>
                <a:gd name="T104" fmla="*/ 925 w 938"/>
                <a:gd name="T105" fmla="*/ 272 h 297"/>
                <a:gd name="T106" fmla="*/ 929 w 938"/>
                <a:gd name="T107" fmla="*/ 278 h 297"/>
                <a:gd name="T108" fmla="*/ 933 w 938"/>
                <a:gd name="T109" fmla="*/ 285 h 297"/>
                <a:gd name="T110" fmla="*/ 937 w 938"/>
                <a:gd name="T111" fmla="*/ 292 h 297"/>
                <a:gd name="T112" fmla="*/ 860 w 938"/>
                <a:gd name="T113" fmla="*/ 295 h 297"/>
                <a:gd name="T114" fmla="*/ 692 w 938"/>
                <a:gd name="T115" fmla="*/ 295 h 297"/>
                <a:gd name="T116" fmla="*/ 499 w 938"/>
                <a:gd name="T117" fmla="*/ 296 h 297"/>
                <a:gd name="T118" fmla="*/ 307 w 938"/>
                <a:gd name="T119" fmla="*/ 296 h 297"/>
                <a:gd name="T120" fmla="*/ 142 w 938"/>
                <a:gd name="T121" fmla="*/ 296 h 297"/>
                <a:gd name="T122" fmla="*/ 32 w 938"/>
                <a:gd name="T123" fmla="*/ 295 h 29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938" h="297">
                  <a:moveTo>
                    <a:pt x="0" y="295"/>
                  </a:moveTo>
                  <a:lnTo>
                    <a:pt x="9" y="286"/>
                  </a:lnTo>
                  <a:lnTo>
                    <a:pt x="14" y="282"/>
                  </a:lnTo>
                  <a:lnTo>
                    <a:pt x="18" y="278"/>
                  </a:lnTo>
                  <a:lnTo>
                    <a:pt x="24" y="275"/>
                  </a:lnTo>
                  <a:lnTo>
                    <a:pt x="30" y="272"/>
                  </a:lnTo>
                  <a:lnTo>
                    <a:pt x="35" y="268"/>
                  </a:lnTo>
                  <a:lnTo>
                    <a:pt x="41" y="266"/>
                  </a:lnTo>
                  <a:lnTo>
                    <a:pt x="46" y="263"/>
                  </a:lnTo>
                  <a:lnTo>
                    <a:pt x="51" y="260"/>
                  </a:lnTo>
                  <a:lnTo>
                    <a:pt x="57" y="257"/>
                  </a:lnTo>
                  <a:lnTo>
                    <a:pt x="63" y="254"/>
                  </a:lnTo>
                  <a:lnTo>
                    <a:pt x="69" y="251"/>
                  </a:lnTo>
                  <a:lnTo>
                    <a:pt x="74" y="249"/>
                  </a:lnTo>
                  <a:lnTo>
                    <a:pt x="81" y="247"/>
                  </a:lnTo>
                  <a:lnTo>
                    <a:pt x="87" y="244"/>
                  </a:lnTo>
                  <a:lnTo>
                    <a:pt x="92" y="242"/>
                  </a:lnTo>
                  <a:lnTo>
                    <a:pt x="98" y="239"/>
                  </a:lnTo>
                  <a:lnTo>
                    <a:pt x="104" y="237"/>
                  </a:lnTo>
                  <a:lnTo>
                    <a:pt x="110" y="235"/>
                  </a:lnTo>
                  <a:lnTo>
                    <a:pt x="116" y="232"/>
                  </a:lnTo>
                  <a:lnTo>
                    <a:pt x="121" y="229"/>
                  </a:lnTo>
                  <a:lnTo>
                    <a:pt x="127" y="226"/>
                  </a:lnTo>
                  <a:lnTo>
                    <a:pt x="133" y="223"/>
                  </a:lnTo>
                  <a:lnTo>
                    <a:pt x="139" y="220"/>
                  </a:lnTo>
                  <a:lnTo>
                    <a:pt x="144" y="217"/>
                  </a:lnTo>
                  <a:lnTo>
                    <a:pt x="149" y="213"/>
                  </a:lnTo>
                  <a:lnTo>
                    <a:pt x="154" y="210"/>
                  </a:lnTo>
                  <a:lnTo>
                    <a:pt x="159" y="206"/>
                  </a:lnTo>
                  <a:lnTo>
                    <a:pt x="164" y="202"/>
                  </a:lnTo>
                  <a:lnTo>
                    <a:pt x="168" y="197"/>
                  </a:lnTo>
                  <a:lnTo>
                    <a:pt x="173" y="193"/>
                  </a:lnTo>
                  <a:lnTo>
                    <a:pt x="178" y="187"/>
                  </a:lnTo>
                  <a:lnTo>
                    <a:pt x="181" y="183"/>
                  </a:lnTo>
                  <a:lnTo>
                    <a:pt x="185" y="180"/>
                  </a:lnTo>
                  <a:lnTo>
                    <a:pt x="188" y="177"/>
                  </a:lnTo>
                  <a:lnTo>
                    <a:pt x="191" y="174"/>
                  </a:lnTo>
                  <a:lnTo>
                    <a:pt x="194" y="172"/>
                  </a:lnTo>
                  <a:lnTo>
                    <a:pt x="196" y="169"/>
                  </a:lnTo>
                  <a:lnTo>
                    <a:pt x="199" y="167"/>
                  </a:lnTo>
                  <a:lnTo>
                    <a:pt x="202" y="164"/>
                  </a:lnTo>
                  <a:lnTo>
                    <a:pt x="205" y="162"/>
                  </a:lnTo>
                  <a:lnTo>
                    <a:pt x="208" y="160"/>
                  </a:lnTo>
                  <a:lnTo>
                    <a:pt x="212" y="157"/>
                  </a:lnTo>
                  <a:lnTo>
                    <a:pt x="215" y="155"/>
                  </a:lnTo>
                  <a:lnTo>
                    <a:pt x="218" y="152"/>
                  </a:lnTo>
                  <a:lnTo>
                    <a:pt x="221" y="150"/>
                  </a:lnTo>
                  <a:lnTo>
                    <a:pt x="224" y="148"/>
                  </a:lnTo>
                  <a:lnTo>
                    <a:pt x="228" y="146"/>
                  </a:lnTo>
                  <a:lnTo>
                    <a:pt x="231" y="144"/>
                  </a:lnTo>
                  <a:lnTo>
                    <a:pt x="235" y="142"/>
                  </a:lnTo>
                  <a:lnTo>
                    <a:pt x="239" y="140"/>
                  </a:lnTo>
                  <a:lnTo>
                    <a:pt x="242" y="138"/>
                  </a:lnTo>
                  <a:lnTo>
                    <a:pt x="245" y="136"/>
                  </a:lnTo>
                  <a:lnTo>
                    <a:pt x="249" y="134"/>
                  </a:lnTo>
                  <a:lnTo>
                    <a:pt x="253" y="132"/>
                  </a:lnTo>
                  <a:lnTo>
                    <a:pt x="256" y="130"/>
                  </a:lnTo>
                  <a:lnTo>
                    <a:pt x="260" y="128"/>
                  </a:lnTo>
                  <a:lnTo>
                    <a:pt x="263" y="126"/>
                  </a:lnTo>
                  <a:lnTo>
                    <a:pt x="267" y="125"/>
                  </a:lnTo>
                  <a:lnTo>
                    <a:pt x="271" y="123"/>
                  </a:lnTo>
                  <a:lnTo>
                    <a:pt x="275" y="121"/>
                  </a:lnTo>
                  <a:lnTo>
                    <a:pt x="279" y="120"/>
                  </a:lnTo>
                  <a:lnTo>
                    <a:pt x="291" y="114"/>
                  </a:lnTo>
                  <a:lnTo>
                    <a:pt x="297" y="110"/>
                  </a:lnTo>
                  <a:lnTo>
                    <a:pt x="302" y="107"/>
                  </a:lnTo>
                  <a:lnTo>
                    <a:pt x="308" y="103"/>
                  </a:lnTo>
                  <a:lnTo>
                    <a:pt x="313" y="100"/>
                  </a:lnTo>
                  <a:lnTo>
                    <a:pt x="318" y="96"/>
                  </a:lnTo>
                  <a:lnTo>
                    <a:pt x="323" y="92"/>
                  </a:lnTo>
                  <a:lnTo>
                    <a:pt x="328" y="89"/>
                  </a:lnTo>
                  <a:lnTo>
                    <a:pt x="334" y="85"/>
                  </a:lnTo>
                  <a:lnTo>
                    <a:pt x="340" y="81"/>
                  </a:lnTo>
                  <a:lnTo>
                    <a:pt x="345" y="77"/>
                  </a:lnTo>
                  <a:lnTo>
                    <a:pt x="350" y="72"/>
                  </a:lnTo>
                  <a:lnTo>
                    <a:pt x="355" y="68"/>
                  </a:lnTo>
                  <a:lnTo>
                    <a:pt x="360" y="64"/>
                  </a:lnTo>
                  <a:lnTo>
                    <a:pt x="365" y="60"/>
                  </a:lnTo>
                  <a:lnTo>
                    <a:pt x="370" y="56"/>
                  </a:lnTo>
                  <a:lnTo>
                    <a:pt x="375" y="52"/>
                  </a:lnTo>
                  <a:lnTo>
                    <a:pt x="379" y="48"/>
                  </a:lnTo>
                  <a:lnTo>
                    <a:pt x="385" y="44"/>
                  </a:lnTo>
                  <a:lnTo>
                    <a:pt x="389" y="40"/>
                  </a:lnTo>
                  <a:lnTo>
                    <a:pt x="396" y="35"/>
                  </a:lnTo>
                  <a:lnTo>
                    <a:pt x="400" y="31"/>
                  </a:lnTo>
                  <a:lnTo>
                    <a:pt x="406" y="27"/>
                  </a:lnTo>
                  <a:lnTo>
                    <a:pt x="411" y="24"/>
                  </a:lnTo>
                  <a:lnTo>
                    <a:pt x="416" y="20"/>
                  </a:lnTo>
                  <a:lnTo>
                    <a:pt x="421" y="17"/>
                  </a:lnTo>
                  <a:lnTo>
                    <a:pt x="427" y="14"/>
                  </a:lnTo>
                  <a:lnTo>
                    <a:pt x="432" y="11"/>
                  </a:lnTo>
                  <a:lnTo>
                    <a:pt x="438" y="8"/>
                  </a:lnTo>
                  <a:lnTo>
                    <a:pt x="444" y="5"/>
                  </a:lnTo>
                  <a:lnTo>
                    <a:pt x="450" y="3"/>
                  </a:lnTo>
                  <a:lnTo>
                    <a:pt x="455" y="2"/>
                  </a:lnTo>
                  <a:lnTo>
                    <a:pt x="457" y="1"/>
                  </a:lnTo>
                  <a:lnTo>
                    <a:pt x="460" y="1"/>
                  </a:lnTo>
                  <a:lnTo>
                    <a:pt x="463" y="0"/>
                  </a:lnTo>
                  <a:lnTo>
                    <a:pt x="467" y="0"/>
                  </a:lnTo>
                  <a:lnTo>
                    <a:pt x="471" y="1"/>
                  </a:lnTo>
                  <a:lnTo>
                    <a:pt x="474" y="1"/>
                  </a:lnTo>
                  <a:lnTo>
                    <a:pt x="478" y="1"/>
                  </a:lnTo>
                  <a:lnTo>
                    <a:pt x="482" y="2"/>
                  </a:lnTo>
                  <a:lnTo>
                    <a:pt x="486" y="2"/>
                  </a:lnTo>
                  <a:lnTo>
                    <a:pt x="490" y="3"/>
                  </a:lnTo>
                  <a:lnTo>
                    <a:pt x="496" y="4"/>
                  </a:lnTo>
                  <a:lnTo>
                    <a:pt x="500" y="5"/>
                  </a:lnTo>
                  <a:lnTo>
                    <a:pt x="504" y="6"/>
                  </a:lnTo>
                  <a:lnTo>
                    <a:pt x="508" y="7"/>
                  </a:lnTo>
                  <a:lnTo>
                    <a:pt x="512" y="8"/>
                  </a:lnTo>
                  <a:lnTo>
                    <a:pt x="516" y="9"/>
                  </a:lnTo>
                  <a:lnTo>
                    <a:pt x="521" y="10"/>
                  </a:lnTo>
                  <a:lnTo>
                    <a:pt x="525" y="11"/>
                  </a:lnTo>
                  <a:lnTo>
                    <a:pt x="529" y="12"/>
                  </a:lnTo>
                  <a:lnTo>
                    <a:pt x="533" y="14"/>
                  </a:lnTo>
                  <a:lnTo>
                    <a:pt x="537" y="15"/>
                  </a:lnTo>
                  <a:lnTo>
                    <a:pt x="540" y="16"/>
                  </a:lnTo>
                  <a:lnTo>
                    <a:pt x="544" y="18"/>
                  </a:lnTo>
                  <a:lnTo>
                    <a:pt x="548" y="19"/>
                  </a:lnTo>
                  <a:lnTo>
                    <a:pt x="551" y="20"/>
                  </a:lnTo>
                  <a:lnTo>
                    <a:pt x="554" y="21"/>
                  </a:lnTo>
                  <a:lnTo>
                    <a:pt x="557" y="22"/>
                  </a:lnTo>
                  <a:lnTo>
                    <a:pt x="560" y="24"/>
                  </a:lnTo>
                  <a:lnTo>
                    <a:pt x="562" y="25"/>
                  </a:lnTo>
                  <a:lnTo>
                    <a:pt x="564" y="26"/>
                  </a:lnTo>
                  <a:lnTo>
                    <a:pt x="569" y="28"/>
                  </a:lnTo>
                  <a:lnTo>
                    <a:pt x="571" y="30"/>
                  </a:lnTo>
                  <a:lnTo>
                    <a:pt x="574" y="31"/>
                  </a:lnTo>
                  <a:lnTo>
                    <a:pt x="576" y="33"/>
                  </a:lnTo>
                  <a:lnTo>
                    <a:pt x="578" y="34"/>
                  </a:lnTo>
                  <a:lnTo>
                    <a:pt x="581" y="36"/>
                  </a:lnTo>
                  <a:lnTo>
                    <a:pt x="583" y="38"/>
                  </a:lnTo>
                  <a:lnTo>
                    <a:pt x="585" y="39"/>
                  </a:lnTo>
                  <a:lnTo>
                    <a:pt x="587" y="41"/>
                  </a:lnTo>
                  <a:lnTo>
                    <a:pt x="589" y="43"/>
                  </a:lnTo>
                  <a:lnTo>
                    <a:pt x="591" y="44"/>
                  </a:lnTo>
                  <a:lnTo>
                    <a:pt x="593" y="46"/>
                  </a:lnTo>
                  <a:lnTo>
                    <a:pt x="595" y="47"/>
                  </a:lnTo>
                  <a:lnTo>
                    <a:pt x="597" y="49"/>
                  </a:lnTo>
                  <a:lnTo>
                    <a:pt x="600" y="51"/>
                  </a:lnTo>
                  <a:lnTo>
                    <a:pt x="602" y="52"/>
                  </a:lnTo>
                  <a:lnTo>
                    <a:pt x="603" y="54"/>
                  </a:lnTo>
                  <a:lnTo>
                    <a:pt x="605" y="56"/>
                  </a:lnTo>
                  <a:lnTo>
                    <a:pt x="606" y="57"/>
                  </a:lnTo>
                  <a:lnTo>
                    <a:pt x="608" y="59"/>
                  </a:lnTo>
                  <a:lnTo>
                    <a:pt x="610" y="61"/>
                  </a:lnTo>
                  <a:lnTo>
                    <a:pt x="611" y="63"/>
                  </a:lnTo>
                  <a:lnTo>
                    <a:pt x="613" y="65"/>
                  </a:lnTo>
                  <a:lnTo>
                    <a:pt x="614" y="67"/>
                  </a:lnTo>
                  <a:lnTo>
                    <a:pt x="616" y="69"/>
                  </a:lnTo>
                  <a:lnTo>
                    <a:pt x="617" y="71"/>
                  </a:lnTo>
                  <a:lnTo>
                    <a:pt x="618" y="73"/>
                  </a:lnTo>
                  <a:lnTo>
                    <a:pt x="620" y="75"/>
                  </a:lnTo>
                  <a:lnTo>
                    <a:pt x="621" y="78"/>
                  </a:lnTo>
                  <a:lnTo>
                    <a:pt x="622" y="80"/>
                  </a:lnTo>
                  <a:lnTo>
                    <a:pt x="624" y="83"/>
                  </a:lnTo>
                  <a:lnTo>
                    <a:pt x="626" y="87"/>
                  </a:lnTo>
                  <a:lnTo>
                    <a:pt x="627" y="89"/>
                  </a:lnTo>
                  <a:lnTo>
                    <a:pt x="629" y="91"/>
                  </a:lnTo>
                  <a:lnTo>
                    <a:pt x="630" y="94"/>
                  </a:lnTo>
                  <a:lnTo>
                    <a:pt x="632" y="97"/>
                  </a:lnTo>
                  <a:lnTo>
                    <a:pt x="634" y="99"/>
                  </a:lnTo>
                  <a:lnTo>
                    <a:pt x="635" y="102"/>
                  </a:lnTo>
                  <a:lnTo>
                    <a:pt x="637" y="105"/>
                  </a:lnTo>
                  <a:lnTo>
                    <a:pt x="639" y="108"/>
                  </a:lnTo>
                  <a:lnTo>
                    <a:pt x="641" y="112"/>
                  </a:lnTo>
                  <a:lnTo>
                    <a:pt x="643" y="114"/>
                  </a:lnTo>
                  <a:lnTo>
                    <a:pt x="646" y="118"/>
                  </a:lnTo>
                  <a:lnTo>
                    <a:pt x="648" y="120"/>
                  </a:lnTo>
                  <a:lnTo>
                    <a:pt x="650" y="123"/>
                  </a:lnTo>
                  <a:lnTo>
                    <a:pt x="653" y="126"/>
                  </a:lnTo>
                  <a:lnTo>
                    <a:pt x="655" y="129"/>
                  </a:lnTo>
                  <a:lnTo>
                    <a:pt x="658" y="132"/>
                  </a:lnTo>
                  <a:lnTo>
                    <a:pt x="660" y="134"/>
                  </a:lnTo>
                  <a:lnTo>
                    <a:pt x="663" y="137"/>
                  </a:lnTo>
                  <a:lnTo>
                    <a:pt x="665" y="140"/>
                  </a:lnTo>
                  <a:lnTo>
                    <a:pt x="668" y="142"/>
                  </a:lnTo>
                  <a:lnTo>
                    <a:pt x="670" y="144"/>
                  </a:lnTo>
                  <a:lnTo>
                    <a:pt x="673" y="147"/>
                  </a:lnTo>
                  <a:lnTo>
                    <a:pt x="675" y="149"/>
                  </a:lnTo>
                  <a:lnTo>
                    <a:pt x="678" y="150"/>
                  </a:lnTo>
                  <a:lnTo>
                    <a:pt x="681" y="152"/>
                  </a:lnTo>
                  <a:lnTo>
                    <a:pt x="683" y="154"/>
                  </a:lnTo>
                  <a:lnTo>
                    <a:pt x="685" y="155"/>
                  </a:lnTo>
                  <a:lnTo>
                    <a:pt x="688" y="156"/>
                  </a:lnTo>
                  <a:lnTo>
                    <a:pt x="690" y="158"/>
                  </a:lnTo>
                  <a:lnTo>
                    <a:pt x="693" y="158"/>
                  </a:lnTo>
                  <a:lnTo>
                    <a:pt x="700" y="160"/>
                  </a:lnTo>
                  <a:lnTo>
                    <a:pt x="705" y="161"/>
                  </a:lnTo>
                  <a:lnTo>
                    <a:pt x="709" y="162"/>
                  </a:lnTo>
                  <a:lnTo>
                    <a:pt x="713" y="162"/>
                  </a:lnTo>
                  <a:lnTo>
                    <a:pt x="717" y="163"/>
                  </a:lnTo>
                  <a:lnTo>
                    <a:pt x="721" y="164"/>
                  </a:lnTo>
                  <a:lnTo>
                    <a:pt x="725" y="164"/>
                  </a:lnTo>
                  <a:lnTo>
                    <a:pt x="729" y="165"/>
                  </a:lnTo>
                  <a:lnTo>
                    <a:pt x="733" y="165"/>
                  </a:lnTo>
                  <a:lnTo>
                    <a:pt x="737" y="166"/>
                  </a:lnTo>
                  <a:lnTo>
                    <a:pt x="741" y="166"/>
                  </a:lnTo>
                  <a:lnTo>
                    <a:pt x="745" y="167"/>
                  </a:lnTo>
                  <a:lnTo>
                    <a:pt x="749" y="168"/>
                  </a:lnTo>
                  <a:lnTo>
                    <a:pt x="753" y="168"/>
                  </a:lnTo>
                  <a:lnTo>
                    <a:pt x="758" y="169"/>
                  </a:lnTo>
                  <a:lnTo>
                    <a:pt x="762" y="169"/>
                  </a:lnTo>
                  <a:lnTo>
                    <a:pt x="765" y="170"/>
                  </a:lnTo>
                  <a:lnTo>
                    <a:pt x="769" y="170"/>
                  </a:lnTo>
                  <a:lnTo>
                    <a:pt x="773" y="171"/>
                  </a:lnTo>
                  <a:lnTo>
                    <a:pt x="777" y="172"/>
                  </a:lnTo>
                  <a:lnTo>
                    <a:pt x="781" y="173"/>
                  </a:lnTo>
                  <a:lnTo>
                    <a:pt x="785" y="174"/>
                  </a:lnTo>
                  <a:lnTo>
                    <a:pt x="789" y="175"/>
                  </a:lnTo>
                  <a:lnTo>
                    <a:pt x="792" y="176"/>
                  </a:lnTo>
                  <a:lnTo>
                    <a:pt x="796" y="178"/>
                  </a:lnTo>
                  <a:lnTo>
                    <a:pt x="799" y="179"/>
                  </a:lnTo>
                  <a:lnTo>
                    <a:pt x="803" y="181"/>
                  </a:lnTo>
                  <a:lnTo>
                    <a:pt x="806" y="182"/>
                  </a:lnTo>
                  <a:lnTo>
                    <a:pt x="811" y="184"/>
                  </a:lnTo>
                  <a:lnTo>
                    <a:pt x="814" y="187"/>
                  </a:lnTo>
                  <a:lnTo>
                    <a:pt x="818" y="190"/>
                  </a:lnTo>
                  <a:lnTo>
                    <a:pt x="823" y="193"/>
                  </a:lnTo>
                  <a:lnTo>
                    <a:pt x="826" y="195"/>
                  </a:lnTo>
                  <a:lnTo>
                    <a:pt x="829" y="197"/>
                  </a:lnTo>
                  <a:lnTo>
                    <a:pt x="832" y="199"/>
                  </a:lnTo>
                  <a:lnTo>
                    <a:pt x="835" y="200"/>
                  </a:lnTo>
                  <a:lnTo>
                    <a:pt x="838" y="202"/>
                  </a:lnTo>
                  <a:lnTo>
                    <a:pt x="841" y="203"/>
                  </a:lnTo>
                  <a:lnTo>
                    <a:pt x="844" y="205"/>
                  </a:lnTo>
                  <a:lnTo>
                    <a:pt x="847" y="207"/>
                  </a:lnTo>
                  <a:lnTo>
                    <a:pt x="850" y="208"/>
                  </a:lnTo>
                  <a:lnTo>
                    <a:pt x="854" y="210"/>
                  </a:lnTo>
                  <a:lnTo>
                    <a:pt x="857" y="211"/>
                  </a:lnTo>
                  <a:lnTo>
                    <a:pt x="861" y="213"/>
                  </a:lnTo>
                  <a:lnTo>
                    <a:pt x="864" y="215"/>
                  </a:lnTo>
                  <a:lnTo>
                    <a:pt x="867" y="216"/>
                  </a:lnTo>
                  <a:lnTo>
                    <a:pt x="870" y="218"/>
                  </a:lnTo>
                  <a:lnTo>
                    <a:pt x="873" y="219"/>
                  </a:lnTo>
                  <a:lnTo>
                    <a:pt x="877" y="221"/>
                  </a:lnTo>
                  <a:lnTo>
                    <a:pt x="879" y="223"/>
                  </a:lnTo>
                  <a:lnTo>
                    <a:pt x="883" y="224"/>
                  </a:lnTo>
                  <a:lnTo>
                    <a:pt x="885" y="226"/>
                  </a:lnTo>
                  <a:lnTo>
                    <a:pt x="888" y="228"/>
                  </a:lnTo>
                  <a:lnTo>
                    <a:pt x="891" y="230"/>
                  </a:lnTo>
                  <a:lnTo>
                    <a:pt x="894" y="232"/>
                  </a:lnTo>
                  <a:lnTo>
                    <a:pt x="897" y="234"/>
                  </a:lnTo>
                  <a:lnTo>
                    <a:pt x="899" y="236"/>
                  </a:lnTo>
                  <a:lnTo>
                    <a:pt x="901" y="238"/>
                  </a:lnTo>
                  <a:lnTo>
                    <a:pt x="904" y="240"/>
                  </a:lnTo>
                  <a:lnTo>
                    <a:pt x="906" y="243"/>
                  </a:lnTo>
                  <a:lnTo>
                    <a:pt x="908" y="245"/>
                  </a:lnTo>
                  <a:lnTo>
                    <a:pt x="912" y="248"/>
                  </a:lnTo>
                  <a:lnTo>
                    <a:pt x="913" y="250"/>
                  </a:lnTo>
                  <a:lnTo>
                    <a:pt x="914" y="251"/>
                  </a:lnTo>
                  <a:lnTo>
                    <a:pt x="915" y="253"/>
                  </a:lnTo>
                  <a:lnTo>
                    <a:pt x="916" y="254"/>
                  </a:lnTo>
                  <a:lnTo>
                    <a:pt x="917" y="255"/>
                  </a:lnTo>
                  <a:lnTo>
                    <a:pt x="918" y="257"/>
                  </a:lnTo>
                  <a:lnTo>
                    <a:pt x="918" y="258"/>
                  </a:lnTo>
                  <a:lnTo>
                    <a:pt x="919" y="260"/>
                  </a:lnTo>
                  <a:lnTo>
                    <a:pt x="920" y="262"/>
                  </a:lnTo>
                  <a:lnTo>
                    <a:pt x="921" y="263"/>
                  </a:lnTo>
                  <a:lnTo>
                    <a:pt x="922" y="264"/>
                  </a:lnTo>
                  <a:lnTo>
                    <a:pt x="922" y="266"/>
                  </a:lnTo>
                  <a:lnTo>
                    <a:pt x="923" y="267"/>
                  </a:lnTo>
                  <a:lnTo>
                    <a:pt x="924" y="269"/>
                  </a:lnTo>
                  <a:lnTo>
                    <a:pt x="925" y="270"/>
                  </a:lnTo>
                  <a:lnTo>
                    <a:pt x="925" y="272"/>
                  </a:lnTo>
                  <a:lnTo>
                    <a:pt x="926" y="273"/>
                  </a:lnTo>
                  <a:lnTo>
                    <a:pt x="927" y="274"/>
                  </a:lnTo>
                  <a:lnTo>
                    <a:pt x="928" y="276"/>
                  </a:lnTo>
                  <a:lnTo>
                    <a:pt x="928" y="277"/>
                  </a:lnTo>
                  <a:lnTo>
                    <a:pt x="929" y="278"/>
                  </a:lnTo>
                  <a:lnTo>
                    <a:pt x="930" y="280"/>
                  </a:lnTo>
                  <a:lnTo>
                    <a:pt x="930" y="281"/>
                  </a:lnTo>
                  <a:lnTo>
                    <a:pt x="931" y="282"/>
                  </a:lnTo>
                  <a:lnTo>
                    <a:pt x="932" y="284"/>
                  </a:lnTo>
                  <a:lnTo>
                    <a:pt x="933" y="285"/>
                  </a:lnTo>
                  <a:lnTo>
                    <a:pt x="934" y="286"/>
                  </a:lnTo>
                  <a:lnTo>
                    <a:pt x="934" y="288"/>
                  </a:lnTo>
                  <a:lnTo>
                    <a:pt x="935" y="289"/>
                  </a:lnTo>
                  <a:lnTo>
                    <a:pt x="936" y="290"/>
                  </a:lnTo>
                  <a:lnTo>
                    <a:pt x="937" y="292"/>
                  </a:lnTo>
                  <a:lnTo>
                    <a:pt x="937" y="293"/>
                  </a:lnTo>
                  <a:lnTo>
                    <a:pt x="937" y="294"/>
                  </a:lnTo>
                  <a:lnTo>
                    <a:pt x="937" y="295"/>
                  </a:lnTo>
                  <a:lnTo>
                    <a:pt x="887" y="295"/>
                  </a:lnTo>
                  <a:lnTo>
                    <a:pt x="860" y="295"/>
                  </a:lnTo>
                  <a:lnTo>
                    <a:pt x="830" y="295"/>
                  </a:lnTo>
                  <a:lnTo>
                    <a:pt x="797" y="295"/>
                  </a:lnTo>
                  <a:lnTo>
                    <a:pt x="764" y="295"/>
                  </a:lnTo>
                  <a:lnTo>
                    <a:pt x="728" y="295"/>
                  </a:lnTo>
                  <a:lnTo>
                    <a:pt x="692" y="295"/>
                  </a:lnTo>
                  <a:lnTo>
                    <a:pt x="655" y="295"/>
                  </a:lnTo>
                  <a:lnTo>
                    <a:pt x="616" y="295"/>
                  </a:lnTo>
                  <a:lnTo>
                    <a:pt x="577" y="295"/>
                  </a:lnTo>
                  <a:lnTo>
                    <a:pt x="538" y="295"/>
                  </a:lnTo>
                  <a:lnTo>
                    <a:pt x="499" y="296"/>
                  </a:lnTo>
                  <a:lnTo>
                    <a:pt x="459" y="296"/>
                  </a:lnTo>
                  <a:lnTo>
                    <a:pt x="420" y="296"/>
                  </a:lnTo>
                  <a:lnTo>
                    <a:pt x="381" y="296"/>
                  </a:lnTo>
                  <a:lnTo>
                    <a:pt x="344" y="296"/>
                  </a:lnTo>
                  <a:lnTo>
                    <a:pt x="307" y="296"/>
                  </a:lnTo>
                  <a:lnTo>
                    <a:pt x="270" y="296"/>
                  </a:lnTo>
                  <a:lnTo>
                    <a:pt x="236" y="296"/>
                  </a:lnTo>
                  <a:lnTo>
                    <a:pt x="203" y="296"/>
                  </a:lnTo>
                  <a:lnTo>
                    <a:pt x="171" y="296"/>
                  </a:lnTo>
                  <a:lnTo>
                    <a:pt x="142" y="296"/>
                  </a:lnTo>
                  <a:lnTo>
                    <a:pt x="114" y="296"/>
                  </a:lnTo>
                  <a:lnTo>
                    <a:pt x="90" y="296"/>
                  </a:lnTo>
                  <a:lnTo>
                    <a:pt x="67" y="296"/>
                  </a:lnTo>
                  <a:lnTo>
                    <a:pt x="48" y="295"/>
                  </a:lnTo>
                  <a:lnTo>
                    <a:pt x="32" y="295"/>
                  </a:lnTo>
                  <a:lnTo>
                    <a:pt x="18" y="295"/>
                  </a:lnTo>
                  <a:lnTo>
                    <a:pt x="8" y="295"/>
                  </a:lnTo>
                  <a:lnTo>
                    <a:pt x="2" y="295"/>
                  </a:lnTo>
                  <a:lnTo>
                    <a:pt x="0" y="295"/>
                  </a:lnTo>
                </a:path>
              </a:pathLst>
            </a:custGeom>
            <a:solidFill>
              <a:srgbClr val="FF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73" name="Freeform 68"/>
            <p:cNvSpPr>
              <a:spLocks/>
            </p:cNvSpPr>
            <p:nvPr/>
          </p:nvSpPr>
          <p:spPr bwMode="auto">
            <a:xfrm>
              <a:off x="3343" y="1578"/>
              <a:ext cx="33" cy="30"/>
            </a:xfrm>
            <a:custGeom>
              <a:avLst/>
              <a:gdLst>
                <a:gd name="T0" fmla="*/ 6 w 33"/>
                <a:gd name="T1" fmla="*/ 0 h 30"/>
                <a:gd name="T2" fmla="*/ 4 w 33"/>
                <a:gd name="T3" fmla="*/ 1 h 30"/>
                <a:gd name="T4" fmla="*/ 3 w 33"/>
                <a:gd name="T5" fmla="*/ 2 h 30"/>
                <a:gd name="T6" fmla="*/ 2 w 33"/>
                <a:gd name="T7" fmla="*/ 3 h 30"/>
                <a:gd name="T8" fmla="*/ 1 w 33"/>
                <a:gd name="T9" fmla="*/ 4 h 30"/>
                <a:gd name="T10" fmla="*/ 1 w 33"/>
                <a:gd name="T11" fmla="*/ 6 h 30"/>
                <a:gd name="T12" fmla="*/ 1 w 33"/>
                <a:gd name="T13" fmla="*/ 8 h 30"/>
                <a:gd name="T14" fmla="*/ 0 w 33"/>
                <a:gd name="T15" fmla="*/ 10 h 30"/>
                <a:gd name="T16" fmla="*/ 1 w 33"/>
                <a:gd name="T17" fmla="*/ 11 h 30"/>
                <a:gd name="T18" fmla="*/ 1 w 33"/>
                <a:gd name="T19" fmla="*/ 13 h 30"/>
                <a:gd name="T20" fmla="*/ 2 w 33"/>
                <a:gd name="T21" fmla="*/ 16 h 30"/>
                <a:gd name="T22" fmla="*/ 3 w 33"/>
                <a:gd name="T23" fmla="*/ 17 h 30"/>
                <a:gd name="T24" fmla="*/ 3 w 33"/>
                <a:gd name="T25" fmla="*/ 19 h 30"/>
                <a:gd name="T26" fmla="*/ 4 w 33"/>
                <a:gd name="T27" fmla="*/ 20 h 30"/>
                <a:gd name="T28" fmla="*/ 5 w 33"/>
                <a:gd name="T29" fmla="*/ 22 h 30"/>
                <a:gd name="T30" fmla="*/ 6 w 33"/>
                <a:gd name="T31" fmla="*/ 23 h 30"/>
                <a:gd name="T32" fmla="*/ 7 w 33"/>
                <a:gd name="T33" fmla="*/ 24 h 30"/>
                <a:gd name="T34" fmla="*/ 8 w 33"/>
                <a:gd name="T35" fmla="*/ 25 h 30"/>
                <a:gd name="T36" fmla="*/ 9 w 33"/>
                <a:gd name="T37" fmla="*/ 26 h 30"/>
                <a:gd name="T38" fmla="*/ 11 w 33"/>
                <a:gd name="T39" fmla="*/ 27 h 30"/>
                <a:gd name="T40" fmla="*/ 12 w 33"/>
                <a:gd name="T41" fmla="*/ 28 h 30"/>
                <a:gd name="T42" fmla="*/ 14 w 33"/>
                <a:gd name="T43" fmla="*/ 28 h 30"/>
                <a:gd name="T44" fmla="*/ 17 w 33"/>
                <a:gd name="T45" fmla="*/ 29 h 30"/>
                <a:gd name="T46" fmla="*/ 19 w 33"/>
                <a:gd name="T47" fmla="*/ 29 h 30"/>
                <a:gd name="T48" fmla="*/ 21 w 33"/>
                <a:gd name="T49" fmla="*/ 29 h 30"/>
                <a:gd name="T50" fmla="*/ 22 w 33"/>
                <a:gd name="T51" fmla="*/ 28 h 30"/>
                <a:gd name="T52" fmla="*/ 24 w 33"/>
                <a:gd name="T53" fmla="*/ 28 h 30"/>
                <a:gd name="T54" fmla="*/ 26 w 33"/>
                <a:gd name="T55" fmla="*/ 27 h 30"/>
                <a:gd name="T56" fmla="*/ 26 w 33"/>
                <a:gd name="T57" fmla="*/ 25 h 30"/>
                <a:gd name="T58" fmla="*/ 27 w 33"/>
                <a:gd name="T59" fmla="*/ 24 h 30"/>
                <a:gd name="T60" fmla="*/ 28 w 33"/>
                <a:gd name="T61" fmla="*/ 22 h 30"/>
                <a:gd name="T62" fmla="*/ 29 w 33"/>
                <a:gd name="T63" fmla="*/ 21 h 30"/>
                <a:gd name="T64" fmla="*/ 30 w 33"/>
                <a:gd name="T65" fmla="*/ 20 h 30"/>
                <a:gd name="T66" fmla="*/ 30 w 33"/>
                <a:gd name="T67" fmla="*/ 18 h 30"/>
                <a:gd name="T68" fmla="*/ 31 w 33"/>
                <a:gd name="T69" fmla="*/ 17 h 30"/>
                <a:gd name="T70" fmla="*/ 32 w 33"/>
                <a:gd name="T71" fmla="*/ 16 h 30"/>
                <a:gd name="T72" fmla="*/ 32 w 33"/>
                <a:gd name="T73" fmla="*/ 13 h 30"/>
                <a:gd name="T74" fmla="*/ 32 w 33"/>
                <a:gd name="T75" fmla="*/ 11 h 30"/>
                <a:gd name="T76" fmla="*/ 32 w 33"/>
                <a:gd name="T77" fmla="*/ 9 h 30"/>
                <a:gd name="T78" fmla="*/ 31 w 33"/>
                <a:gd name="T79" fmla="*/ 7 h 30"/>
                <a:gd name="T80" fmla="*/ 29 w 33"/>
                <a:gd name="T81" fmla="*/ 7 h 30"/>
                <a:gd name="T82" fmla="*/ 28 w 33"/>
                <a:gd name="T83" fmla="*/ 6 h 30"/>
                <a:gd name="T84" fmla="*/ 27 w 33"/>
                <a:gd name="T85" fmla="*/ 5 h 30"/>
                <a:gd name="T86" fmla="*/ 25 w 33"/>
                <a:gd name="T87" fmla="*/ 5 h 30"/>
                <a:gd name="T88" fmla="*/ 24 w 33"/>
                <a:gd name="T89" fmla="*/ 4 h 30"/>
                <a:gd name="T90" fmla="*/ 22 w 33"/>
                <a:gd name="T91" fmla="*/ 3 h 30"/>
                <a:gd name="T92" fmla="*/ 20 w 33"/>
                <a:gd name="T93" fmla="*/ 2 h 30"/>
                <a:gd name="T94" fmla="*/ 19 w 33"/>
                <a:gd name="T95" fmla="*/ 1 h 30"/>
                <a:gd name="T96" fmla="*/ 17 w 33"/>
                <a:gd name="T97" fmla="*/ 1 h 30"/>
                <a:gd name="T98" fmla="*/ 13 w 33"/>
                <a:gd name="T99" fmla="*/ 0 h 30"/>
                <a:gd name="T100" fmla="*/ 11 w 33"/>
                <a:gd name="T101" fmla="*/ 0 h 30"/>
                <a:gd name="T102" fmla="*/ 9 w 33"/>
                <a:gd name="T103" fmla="*/ 0 h 30"/>
                <a:gd name="T104" fmla="*/ 7 w 33"/>
                <a:gd name="T105" fmla="*/ 0 h 3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3" h="30">
                  <a:moveTo>
                    <a:pt x="7" y="0"/>
                  </a:moveTo>
                  <a:lnTo>
                    <a:pt x="6" y="0"/>
                  </a:lnTo>
                  <a:lnTo>
                    <a:pt x="5" y="1"/>
                  </a:lnTo>
                  <a:lnTo>
                    <a:pt x="4" y="1"/>
                  </a:lnTo>
                  <a:lnTo>
                    <a:pt x="3" y="1"/>
                  </a:lnTo>
                  <a:lnTo>
                    <a:pt x="3" y="2"/>
                  </a:lnTo>
                  <a:lnTo>
                    <a:pt x="3" y="3"/>
                  </a:lnTo>
                  <a:lnTo>
                    <a:pt x="2" y="3"/>
                  </a:lnTo>
                  <a:lnTo>
                    <a:pt x="2" y="4"/>
                  </a:lnTo>
                  <a:lnTo>
                    <a:pt x="1" y="4"/>
                  </a:lnTo>
                  <a:lnTo>
                    <a:pt x="1" y="5"/>
                  </a:lnTo>
                  <a:lnTo>
                    <a:pt x="1" y="6"/>
                  </a:lnTo>
                  <a:lnTo>
                    <a:pt x="1" y="7"/>
                  </a:lnTo>
                  <a:lnTo>
                    <a:pt x="1" y="8"/>
                  </a:lnTo>
                  <a:lnTo>
                    <a:pt x="0" y="9"/>
                  </a:lnTo>
                  <a:lnTo>
                    <a:pt x="0" y="10"/>
                  </a:lnTo>
                  <a:lnTo>
                    <a:pt x="0" y="11"/>
                  </a:lnTo>
                  <a:lnTo>
                    <a:pt x="1" y="11"/>
                  </a:lnTo>
                  <a:lnTo>
                    <a:pt x="1" y="12"/>
                  </a:lnTo>
                  <a:lnTo>
                    <a:pt x="1" y="13"/>
                  </a:lnTo>
                  <a:lnTo>
                    <a:pt x="1" y="15"/>
                  </a:lnTo>
                  <a:lnTo>
                    <a:pt x="2" y="16"/>
                  </a:lnTo>
                  <a:lnTo>
                    <a:pt x="2" y="17"/>
                  </a:lnTo>
                  <a:lnTo>
                    <a:pt x="3" y="17"/>
                  </a:lnTo>
                  <a:lnTo>
                    <a:pt x="3" y="18"/>
                  </a:lnTo>
                  <a:lnTo>
                    <a:pt x="3" y="19"/>
                  </a:lnTo>
                  <a:lnTo>
                    <a:pt x="4" y="19"/>
                  </a:lnTo>
                  <a:lnTo>
                    <a:pt x="4" y="20"/>
                  </a:lnTo>
                  <a:lnTo>
                    <a:pt x="5" y="21"/>
                  </a:lnTo>
                  <a:lnTo>
                    <a:pt x="5" y="22"/>
                  </a:lnTo>
                  <a:lnTo>
                    <a:pt x="6" y="22"/>
                  </a:lnTo>
                  <a:lnTo>
                    <a:pt x="6" y="23"/>
                  </a:lnTo>
                  <a:lnTo>
                    <a:pt x="6" y="24"/>
                  </a:lnTo>
                  <a:lnTo>
                    <a:pt x="7" y="24"/>
                  </a:lnTo>
                  <a:lnTo>
                    <a:pt x="7" y="25"/>
                  </a:lnTo>
                  <a:lnTo>
                    <a:pt x="8" y="25"/>
                  </a:lnTo>
                  <a:lnTo>
                    <a:pt x="8" y="26"/>
                  </a:lnTo>
                  <a:lnTo>
                    <a:pt x="9" y="26"/>
                  </a:lnTo>
                  <a:lnTo>
                    <a:pt x="10" y="27"/>
                  </a:lnTo>
                  <a:lnTo>
                    <a:pt x="11" y="27"/>
                  </a:lnTo>
                  <a:lnTo>
                    <a:pt x="11" y="28"/>
                  </a:lnTo>
                  <a:lnTo>
                    <a:pt x="12" y="28"/>
                  </a:lnTo>
                  <a:lnTo>
                    <a:pt x="13" y="28"/>
                  </a:lnTo>
                  <a:lnTo>
                    <a:pt x="14" y="28"/>
                  </a:lnTo>
                  <a:lnTo>
                    <a:pt x="15" y="29"/>
                  </a:lnTo>
                  <a:lnTo>
                    <a:pt x="17" y="29"/>
                  </a:lnTo>
                  <a:lnTo>
                    <a:pt x="18" y="29"/>
                  </a:lnTo>
                  <a:lnTo>
                    <a:pt x="19" y="29"/>
                  </a:lnTo>
                  <a:lnTo>
                    <a:pt x="20" y="29"/>
                  </a:lnTo>
                  <a:lnTo>
                    <a:pt x="21" y="29"/>
                  </a:lnTo>
                  <a:lnTo>
                    <a:pt x="22" y="29"/>
                  </a:lnTo>
                  <a:lnTo>
                    <a:pt x="22" y="28"/>
                  </a:lnTo>
                  <a:lnTo>
                    <a:pt x="23" y="28"/>
                  </a:lnTo>
                  <a:lnTo>
                    <a:pt x="24" y="28"/>
                  </a:lnTo>
                  <a:lnTo>
                    <a:pt x="25" y="27"/>
                  </a:lnTo>
                  <a:lnTo>
                    <a:pt x="26" y="27"/>
                  </a:lnTo>
                  <a:lnTo>
                    <a:pt x="26" y="26"/>
                  </a:lnTo>
                  <a:lnTo>
                    <a:pt x="26" y="25"/>
                  </a:lnTo>
                  <a:lnTo>
                    <a:pt x="27" y="25"/>
                  </a:lnTo>
                  <a:lnTo>
                    <a:pt x="27" y="24"/>
                  </a:lnTo>
                  <a:lnTo>
                    <a:pt x="28" y="23"/>
                  </a:lnTo>
                  <a:lnTo>
                    <a:pt x="28" y="22"/>
                  </a:lnTo>
                  <a:lnTo>
                    <a:pt x="28" y="21"/>
                  </a:lnTo>
                  <a:lnTo>
                    <a:pt x="29" y="21"/>
                  </a:lnTo>
                  <a:lnTo>
                    <a:pt x="29" y="20"/>
                  </a:lnTo>
                  <a:lnTo>
                    <a:pt x="30" y="20"/>
                  </a:lnTo>
                  <a:lnTo>
                    <a:pt x="30" y="19"/>
                  </a:lnTo>
                  <a:lnTo>
                    <a:pt x="30" y="18"/>
                  </a:lnTo>
                  <a:lnTo>
                    <a:pt x="31" y="18"/>
                  </a:lnTo>
                  <a:lnTo>
                    <a:pt x="31" y="17"/>
                  </a:lnTo>
                  <a:lnTo>
                    <a:pt x="32" y="17"/>
                  </a:lnTo>
                  <a:lnTo>
                    <a:pt x="32" y="16"/>
                  </a:lnTo>
                  <a:lnTo>
                    <a:pt x="32" y="15"/>
                  </a:lnTo>
                  <a:lnTo>
                    <a:pt x="32" y="13"/>
                  </a:lnTo>
                  <a:lnTo>
                    <a:pt x="32" y="12"/>
                  </a:lnTo>
                  <a:lnTo>
                    <a:pt x="32" y="11"/>
                  </a:lnTo>
                  <a:lnTo>
                    <a:pt x="32" y="10"/>
                  </a:lnTo>
                  <a:lnTo>
                    <a:pt x="32" y="9"/>
                  </a:lnTo>
                  <a:lnTo>
                    <a:pt x="32" y="8"/>
                  </a:lnTo>
                  <a:lnTo>
                    <a:pt x="31" y="7"/>
                  </a:lnTo>
                  <a:lnTo>
                    <a:pt x="30" y="7"/>
                  </a:lnTo>
                  <a:lnTo>
                    <a:pt x="29" y="7"/>
                  </a:lnTo>
                  <a:lnTo>
                    <a:pt x="29" y="6"/>
                  </a:lnTo>
                  <a:lnTo>
                    <a:pt x="28" y="6"/>
                  </a:lnTo>
                  <a:lnTo>
                    <a:pt x="27" y="6"/>
                  </a:lnTo>
                  <a:lnTo>
                    <a:pt x="27" y="5"/>
                  </a:lnTo>
                  <a:lnTo>
                    <a:pt x="26" y="5"/>
                  </a:lnTo>
                  <a:lnTo>
                    <a:pt x="25" y="5"/>
                  </a:lnTo>
                  <a:lnTo>
                    <a:pt x="25" y="4"/>
                  </a:lnTo>
                  <a:lnTo>
                    <a:pt x="24" y="4"/>
                  </a:lnTo>
                  <a:lnTo>
                    <a:pt x="23" y="3"/>
                  </a:lnTo>
                  <a:lnTo>
                    <a:pt x="22" y="3"/>
                  </a:lnTo>
                  <a:lnTo>
                    <a:pt x="21" y="2"/>
                  </a:lnTo>
                  <a:lnTo>
                    <a:pt x="20" y="2"/>
                  </a:lnTo>
                  <a:lnTo>
                    <a:pt x="20" y="1"/>
                  </a:lnTo>
                  <a:lnTo>
                    <a:pt x="19" y="1"/>
                  </a:lnTo>
                  <a:lnTo>
                    <a:pt x="18" y="1"/>
                  </a:lnTo>
                  <a:lnTo>
                    <a:pt x="17" y="1"/>
                  </a:lnTo>
                  <a:lnTo>
                    <a:pt x="15" y="0"/>
                  </a:lnTo>
                  <a:lnTo>
                    <a:pt x="13" y="0"/>
                  </a:lnTo>
                  <a:lnTo>
                    <a:pt x="12" y="0"/>
                  </a:lnTo>
                  <a:lnTo>
                    <a:pt x="11" y="0"/>
                  </a:lnTo>
                  <a:lnTo>
                    <a:pt x="10" y="0"/>
                  </a:lnTo>
                  <a:lnTo>
                    <a:pt x="9" y="0"/>
                  </a:lnTo>
                  <a:lnTo>
                    <a:pt x="8" y="0"/>
                  </a:lnTo>
                  <a:lnTo>
                    <a:pt x="7"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74" name="Freeform 69"/>
            <p:cNvSpPr>
              <a:spLocks/>
            </p:cNvSpPr>
            <p:nvPr/>
          </p:nvSpPr>
          <p:spPr bwMode="auto">
            <a:xfrm>
              <a:off x="3230" y="1608"/>
              <a:ext cx="33" cy="32"/>
            </a:xfrm>
            <a:custGeom>
              <a:avLst/>
              <a:gdLst>
                <a:gd name="T0" fmla="*/ 6 w 33"/>
                <a:gd name="T1" fmla="*/ 0 h 32"/>
                <a:gd name="T2" fmla="*/ 5 w 33"/>
                <a:gd name="T3" fmla="*/ 1 h 32"/>
                <a:gd name="T4" fmla="*/ 3 w 33"/>
                <a:gd name="T5" fmla="*/ 2 h 32"/>
                <a:gd name="T6" fmla="*/ 2 w 33"/>
                <a:gd name="T7" fmla="*/ 3 h 32"/>
                <a:gd name="T8" fmla="*/ 1 w 33"/>
                <a:gd name="T9" fmla="*/ 4 h 32"/>
                <a:gd name="T10" fmla="*/ 1 w 33"/>
                <a:gd name="T11" fmla="*/ 6 h 32"/>
                <a:gd name="T12" fmla="*/ 0 w 33"/>
                <a:gd name="T13" fmla="*/ 7 h 32"/>
                <a:gd name="T14" fmla="*/ 0 w 33"/>
                <a:gd name="T15" fmla="*/ 10 h 32"/>
                <a:gd name="T16" fmla="*/ 0 w 33"/>
                <a:gd name="T17" fmla="*/ 12 h 32"/>
                <a:gd name="T18" fmla="*/ 0 w 33"/>
                <a:gd name="T19" fmla="*/ 14 h 32"/>
                <a:gd name="T20" fmla="*/ 1 w 33"/>
                <a:gd name="T21" fmla="*/ 15 h 32"/>
                <a:gd name="T22" fmla="*/ 2 w 33"/>
                <a:gd name="T23" fmla="*/ 17 h 32"/>
                <a:gd name="T24" fmla="*/ 3 w 33"/>
                <a:gd name="T25" fmla="*/ 19 h 32"/>
                <a:gd name="T26" fmla="*/ 4 w 33"/>
                <a:gd name="T27" fmla="*/ 21 h 32"/>
                <a:gd name="T28" fmla="*/ 5 w 33"/>
                <a:gd name="T29" fmla="*/ 22 h 32"/>
                <a:gd name="T30" fmla="*/ 6 w 33"/>
                <a:gd name="T31" fmla="*/ 24 h 32"/>
                <a:gd name="T32" fmla="*/ 7 w 33"/>
                <a:gd name="T33" fmla="*/ 26 h 32"/>
                <a:gd name="T34" fmla="*/ 8 w 33"/>
                <a:gd name="T35" fmla="*/ 27 h 32"/>
                <a:gd name="T36" fmla="*/ 10 w 33"/>
                <a:gd name="T37" fmla="*/ 28 h 32"/>
                <a:gd name="T38" fmla="*/ 12 w 33"/>
                <a:gd name="T39" fmla="*/ 29 h 32"/>
                <a:gd name="T40" fmla="*/ 13 w 33"/>
                <a:gd name="T41" fmla="*/ 30 h 32"/>
                <a:gd name="T42" fmla="*/ 15 w 33"/>
                <a:gd name="T43" fmla="*/ 30 h 32"/>
                <a:gd name="T44" fmla="*/ 17 w 33"/>
                <a:gd name="T45" fmla="*/ 31 h 32"/>
                <a:gd name="T46" fmla="*/ 19 w 33"/>
                <a:gd name="T47" fmla="*/ 31 h 32"/>
                <a:gd name="T48" fmla="*/ 21 w 33"/>
                <a:gd name="T49" fmla="*/ 31 h 32"/>
                <a:gd name="T50" fmla="*/ 22 w 33"/>
                <a:gd name="T51" fmla="*/ 30 h 32"/>
                <a:gd name="T52" fmla="*/ 24 w 33"/>
                <a:gd name="T53" fmla="*/ 29 h 32"/>
                <a:gd name="T54" fmla="*/ 25 w 33"/>
                <a:gd name="T55" fmla="*/ 28 h 32"/>
                <a:gd name="T56" fmla="*/ 26 w 33"/>
                <a:gd name="T57" fmla="*/ 27 h 32"/>
                <a:gd name="T58" fmla="*/ 27 w 33"/>
                <a:gd name="T59" fmla="*/ 26 h 32"/>
                <a:gd name="T60" fmla="*/ 27 w 33"/>
                <a:gd name="T61" fmla="*/ 24 h 32"/>
                <a:gd name="T62" fmla="*/ 28 w 33"/>
                <a:gd name="T63" fmla="*/ 22 h 32"/>
                <a:gd name="T64" fmla="*/ 29 w 33"/>
                <a:gd name="T65" fmla="*/ 21 h 32"/>
                <a:gd name="T66" fmla="*/ 30 w 33"/>
                <a:gd name="T67" fmla="*/ 19 h 32"/>
                <a:gd name="T68" fmla="*/ 31 w 33"/>
                <a:gd name="T69" fmla="*/ 18 h 32"/>
                <a:gd name="T70" fmla="*/ 31 w 33"/>
                <a:gd name="T71" fmla="*/ 16 h 32"/>
                <a:gd name="T72" fmla="*/ 32 w 33"/>
                <a:gd name="T73" fmla="*/ 15 h 32"/>
                <a:gd name="T74" fmla="*/ 32 w 33"/>
                <a:gd name="T75" fmla="*/ 13 h 32"/>
                <a:gd name="T76" fmla="*/ 32 w 33"/>
                <a:gd name="T77" fmla="*/ 11 h 32"/>
                <a:gd name="T78" fmla="*/ 31 w 33"/>
                <a:gd name="T79" fmla="*/ 9 h 32"/>
                <a:gd name="T80" fmla="*/ 29 w 33"/>
                <a:gd name="T81" fmla="*/ 7 h 32"/>
                <a:gd name="T82" fmla="*/ 28 w 33"/>
                <a:gd name="T83" fmla="*/ 6 h 32"/>
                <a:gd name="T84" fmla="*/ 26 w 33"/>
                <a:gd name="T85" fmla="*/ 6 h 32"/>
                <a:gd name="T86" fmla="*/ 25 w 33"/>
                <a:gd name="T87" fmla="*/ 5 h 32"/>
                <a:gd name="T88" fmla="*/ 23 w 33"/>
                <a:gd name="T89" fmla="*/ 4 h 32"/>
                <a:gd name="T90" fmla="*/ 21 w 33"/>
                <a:gd name="T91" fmla="*/ 2 h 32"/>
                <a:gd name="T92" fmla="*/ 19 w 33"/>
                <a:gd name="T93" fmla="*/ 2 h 32"/>
                <a:gd name="T94" fmla="*/ 18 w 33"/>
                <a:gd name="T95" fmla="*/ 1 h 32"/>
                <a:gd name="T96" fmla="*/ 15 w 33"/>
                <a:gd name="T97" fmla="*/ 0 h 32"/>
                <a:gd name="T98" fmla="*/ 13 w 33"/>
                <a:gd name="T99" fmla="*/ 0 h 32"/>
                <a:gd name="T100" fmla="*/ 10 w 33"/>
                <a:gd name="T101" fmla="*/ 0 h 32"/>
                <a:gd name="T102" fmla="*/ 8 w 33"/>
                <a:gd name="T103" fmla="*/ 0 h 3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3" h="32">
                  <a:moveTo>
                    <a:pt x="7" y="0"/>
                  </a:moveTo>
                  <a:lnTo>
                    <a:pt x="6" y="0"/>
                  </a:lnTo>
                  <a:lnTo>
                    <a:pt x="5" y="0"/>
                  </a:lnTo>
                  <a:lnTo>
                    <a:pt x="5" y="1"/>
                  </a:lnTo>
                  <a:lnTo>
                    <a:pt x="4" y="1"/>
                  </a:lnTo>
                  <a:lnTo>
                    <a:pt x="3" y="2"/>
                  </a:lnTo>
                  <a:lnTo>
                    <a:pt x="2" y="2"/>
                  </a:lnTo>
                  <a:lnTo>
                    <a:pt x="2" y="3"/>
                  </a:lnTo>
                  <a:lnTo>
                    <a:pt x="2" y="4"/>
                  </a:lnTo>
                  <a:lnTo>
                    <a:pt x="1" y="4"/>
                  </a:lnTo>
                  <a:lnTo>
                    <a:pt x="1" y="5"/>
                  </a:lnTo>
                  <a:lnTo>
                    <a:pt x="1" y="6"/>
                  </a:lnTo>
                  <a:lnTo>
                    <a:pt x="1" y="7"/>
                  </a:lnTo>
                  <a:lnTo>
                    <a:pt x="0" y="7"/>
                  </a:lnTo>
                  <a:lnTo>
                    <a:pt x="0" y="9"/>
                  </a:lnTo>
                  <a:lnTo>
                    <a:pt x="0" y="10"/>
                  </a:lnTo>
                  <a:lnTo>
                    <a:pt x="0" y="11"/>
                  </a:lnTo>
                  <a:lnTo>
                    <a:pt x="0" y="12"/>
                  </a:lnTo>
                  <a:lnTo>
                    <a:pt x="0" y="13"/>
                  </a:lnTo>
                  <a:lnTo>
                    <a:pt x="0" y="14"/>
                  </a:lnTo>
                  <a:lnTo>
                    <a:pt x="1" y="14"/>
                  </a:lnTo>
                  <a:lnTo>
                    <a:pt x="1" y="15"/>
                  </a:lnTo>
                  <a:lnTo>
                    <a:pt x="1" y="16"/>
                  </a:lnTo>
                  <a:lnTo>
                    <a:pt x="2" y="17"/>
                  </a:lnTo>
                  <a:lnTo>
                    <a:pt x="3" y="18"/>
                  </a:lnTo>
                  <a:lnTo>
                    <a:pt x="3" y="19"/>
                  </a:lnTo>
                  <a:lnTo>
                    <a:pt x="4" y="20"/>
                  </a:lnTo>
                  <a:lnTo>
                    <a:pt x="4" y="21"/>
                  </a:lnTo>
                  <a:lnTo>
                    <a:pt x="5" y="21"/>
                  </a:lnTo>
                  <a:lnTo>
                    <a:pt x="5" y="22"/>
                  </a:lnTo>
                  <a:lnTo>
                    <a:pt x="5" y="24"/>
                  </a:lnTo>
                  <a:lnTo>
                    <a:pt x="6" y="24"/>
                  </a:lnTo>
                  <a:lnTo>
                    <a:pt x="6" y="25"/>
                  </a:lnTo>
                  <a:lnTo>
                    <a:pt x="7" y="26"/>
                  </a:lnTo>
                  <a:lnTo>
                    <a:pt x="7" y="27"/>
                  </a:lnTo>
                  <a:lnTo>
                    <a:pt x="8" y="27"/>
                  </a:lnTo>
                  <a:lnTo>
                    <a:pt x="9" y="28"/>
                  </a:lnTo>
                  <a:lnTo>
                    <a:pt x="10" y="28"/>
                  </a:lnTo>
                  <a:lnTo>
                    <a:pt x="11" y="29"/>
                  </a:lnTo>
                  <a:lnTo>
                    <a:pt x="12" y="29"/>
                  </a:lnTo>
                  <a:lnTo>
                    <a:pt x="12" y="30"/>
                  </a:lnTo>
                  <a:lnTo>
                    <a:pt x="13" y="30"/>
                  </a:lnTo>
                  <a:lnTo>
                    <a:pt x="14" y="30"/>
                  </a:lnTo>
                  <a:lnTo>
                    <a:pt x="15" y="30"/>
                  </a:lnTo>
                  <a:lnTo>
                    <a:pt x="17" y="30"/>
                  </a:lnTo>
                  <a:lnTo>
                    <a:pt x="17" y="31"/>
                  </a:lnTo>
                  <a:lnTo>
                    <a:pt x="18" y="31"/>
                  </a:lnTo>
                  <a:lnTo>
                    <a:pt x="19" y="31"/>
                  </a:lnTo>
                  <a:lnTo>
                    <a:pt x="20" y="31"/>
                  </a:lnTo>
                  <a:lnTo>
                    <a:pt x="21" y="31"/>
                  </a:lnTo>
                  <a:lnTo>
                    <a:pt x="21" y="30"/>
                  </a:lnTo>
                  <a:lnTo>
                    <a:pt x="22" y="30"/>
                  </a:lnTo>
                  <a:lnTo>
                    <a:pt x="23" y="30"/>
                  </a:lnTo>
                  <a:lnTo>
                    <a:pt x="24" y="29"/>
                  </a:lnTo>
                  <a:lnTo>
                    <a:pt x="25" y="29"/>
                  </a:lnTo>
                  <a:lnTo>
                    <a:pt x="25" y="28"/>
                  </a:lnTo>
                  <a:lnTo>
                    <a:pt x="26" y="28"/>
                  </a:lnTo>
                  <a:lnTo>
                    <a:pt x="26" y="27"/>
                  </a:lnTo>
                  <a:lnTo>
                    <a:pt x="26" y="26"/>
                  </a:lnTo>
                  <a:lnTo>
                    <a:pt x="27" y="26"/>
                  </a:lnTo>
                  <a:lnTo>
                    <a:pt x="27" y="25"/>
                  </a:lnTo>
                  <a:lnTo>
                    <a:pt x="27" y="24"/>
                  </a:lnTo>
                  <a:lnTo>
                    <a:pt x="28" y="24"/>
                  </a:lnTo>
                  <a:lnTo>
                    <a:pt x="28" y="22"/>
                  </a:lnTo>
                  <a:lnTo>
                    <a:pt x="28" y="21"/>
                  </a:lnTo>
                  <a:lnTo>
                    <a:pt x="29" y="21"/>
                  </a:lnTo>
                  <a:lnTo>
                    <a:pt x="29" y="20"/>
                  </a:lnTo>
                  <a:lnTo>
                    <a:pt x="30" y="19"/>
                  </a:lnTo>
                  <a:lnTo>
                    <a:pt x="30" y="18"/>
                  </a:lnTo>
                  <a:lnTo>
                    <a:pt x="31" y="18"/>
                  </a:lnTo>
                  <a:lnTo>
                    <a:pt x="31" y="17"/>
                  </a:lnTo>
                  <a:lnTo>
                    <a:pt x="31" y="16"/>
                  </a:lnTo>
                  <a:lnTo>
                    <a:pt x="32" y="16"/>
                  </a:lnTo>
                  <a:lnTo>
                    <a:pt x="32" y="15"/>
                  </a:lnTo>
                  <a:lnTo>
                    <a:pt x="32" y="14"/>
                  </a:lnTo>
                  <a:lnTo>
                    <a:pt x="32" y="13"/>
                  </a:lnTo>
                  <a:lnTo>
                    <a:pt x="32" y="12"/>
                  </a:lnTo>
                  <a:lnTo>
                    <a:pt x="32" y="11"/>
                  </a:lnTo>
                  <a:lnTo>
                    <a:pt x="32" y="10"/>
                  </a:lnTo>
                  <a:lnTo>
                    <a:pt x="31" y="9"/>
                  </a:lnTo>
                  <a:lnTo>
                    <a:pt x="30" y="9"/>
                  </a:lnTo>
                  <a:lnTo>
                    <a:pt x="29" y="7"/>
                  </a:lnTo>
                  <a:lnTo>
                    <a:pt x="28" y="7"/>
                  </a:lnTo>
                  <a:lnTo>
                    <a:pt x="28" y="6"/>
                  </a:lnTo>
                  <a:lnTo>
                    <a:pt x="27" y="6"/>
                  </a:lnTo>
                  <a:lnTo>
                    <a:pt x="26" y="6"/>
                  </a:lnTo>
                  <a:lnTo>
                    <a:pt x="26" y="5"/>
                  </a:lnTo>
                  <a:lnTo>
                    <a:pt x="25" y="5"/>
                  </a:lnTo>
                  <a:lnTo>
                    <a:pt x="24" y="4"/>
                  </a:lnTo>
                  <a:lnTo>
                    <a:pt x="23" y="4"/>
                  </a:lnTo>
                  <a:lnTo>
                    <a:pt x="22" y="3"/>
                  </a:lnTo>
                  <a:lnTo>
                    <a:pt x="21" y="2"/>
                  </a:lnTo>
                  <a:lnTo>
                    <a:pt x="20" y="2"/>
                  </a:lnTo>
                  <a:lnTo>
                    <a:pt x="19" y="2"/>
                  </a:lnTo>
                  <a:lnTo>
                    <a:pt x="18" y="2"/>
                  </a:lnTo>
                  <a:lnTo>
                    <a:pt x="18" y="1"/>
                  </a:lnTo>
                  <a:lnTo>
                    <a:pt x="17" y="1"/>
                  </a:lnTo>
                  <a:lnTo>
                    <a:pt x="15" y="0"/>
                  </a:lnTo>
                  <a:lnTo>
                    <a:pt x="14" y="0"/>
                  </a:lnTo>
                  <a:lnTo>
                    <a:pt x="13" y="0"/>
                  </a:lnTo>
                  <a:lnTo>
                    <a:pt x="11" y="0"/>
                  </a:lnTo>
                  <a:lnTo>
                    <a:pt x="10" y="0"/>
                  </a:lnTo>
                  <a:lnTo>
                    <a:pt x="9" y="0"/>
                  </a:lnTo>
                  <a:lnTo>
                    <a:pt x="8" y="0"/>
                  </a:lnTo>
                  <a:lnTo>
                    <a:pt x="7"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75" name="Freeform 70"/>
            <p:cNvSpPr>
              <a:spLocks/>
            </p:cNvSpPr>
            <p:nvPr/>
          </p:nvSpPr>
          <p:spPr bwMode="auto">
            <a:xfrm>
              <a:off x="3461" y="1575"/>
              <a:ext cx="33" cy="30"/>
            </a:xfrm>
            <a:custGeom>
              <a:avLst/>
              <a:gdLst>
                <a:gd name="T0" fmla="*/ 6 w 33"/>
                <a:gd name="T1" fmla="*/ 0 h 30"/>
                <a:gd name="T2" fmla="*/ 4 w 33"/>
                <a:gd name="T3" fmla="*/ 0 h 30"/>
                <a:gd name="T4" fmla="*/ 3 w 33"/>
                <a:gd name="T5" fmla="*/ 1 h 30"/>
                <a:gd name="T6" fmla="*/ 2 w 33"/>
                <a:gd name="T7" fmla="*/ 3 h 30"/>
                <a:gd name="T8" fmla="*/ 1 w 33"/>
                <a:gd name="T9" fmla="*/ 4 h 30"/>
                <a:gd name="T10" fmla="*/ 0 w 33"/>
                <a:gd name="T11" fmla="*/ 5 h 30"/>
                <a:gd name="T12" fmla="*/ 0 w 33"/>
                <a:gd name="T13" fmla="*/ 7 h 30"/>
                <a:gd name="T14" fmla="*/ 0 w 33"/>
                <a:gd name="T15" fmla="*/ 9 h 30"/>
                <a:gd name="T16" fmla="*/ 0 w 33"/>
                <a:gd name="T17" fmla="*/ 11 h 30"/>
                <a:gd name="T18" fmla="*/ 0 w 33"/>
                <a:gd name="T19" fmla="*/ 13 h 30"/>
                <a:gd name="T20" fmla="*/ 1 w 33"/>
                <a:gd name="T21" fmla="*/ 15 h 30"/>
                <a:gd name="T22" fmla="*/ 1 w 33"/>
                <a:gd name="T23" fmla="*/ 17 h 30"/>
                <a:gd name="T24" fmla="*/ 2 w 33"/>
                <a:gd name="T25" fmla="*/ 18 h 30"/>
                <a:gd name="T26" fmla="*/ 4 w 33"/>
                <a:gd name="T27" fmla="*/ 20 h 30"/>
                <a:gd name="T28" fmla="*/ 4 w 33"/>
                <a:gd name="T29" fmla="*/ 22 h 30"/>
                <a:gd name="T30" fmla="*/ 5 w 33"/>
                <a:gd name="T31" fmla="*/ 23 h 30"/>
                <a:gd name="T32" fmla="*/ 6 w 33"/>
                <a:gd name="T33" fmla="*/ 24 h 30"/>
                <a:gd name="T34" fmla="*/ 7 w 33"/>
                <a:gd name="T35" fmla="*/ 25 h 30"/>
                <a:gd name="T36" fmla="*/ 8 w 33"/>
                <a:gd name="T37" fmla="*/ 26 h 30"/>
                <a:gd name="T38" fmla="*/ 9 w 33"/>
                <a:gd name="T39" fmla="*/ 27 h 30"/>
                <a:gd name="T40" fmla="*/ 11 w 33"/>
                <a:gd name="T41" fmla="*/ 27 h 30"/>
                <a:gd name="T42" fmla="*/ 13 w 33"/>
                <a:gd name="T43" fmla="*/ 28 h 30"/>
                <a:gd name="T44" fmla="*/ 14 w 33"/>
                <a:gd name="T45" fmla="*/ 29 h 30"/>
                <a:gd name="T46" fmla="*/ 17 w 33"/>
                <a:gd name="T47" fmla="*/ 29 h 30"/>
                <a:gd name="T48" fmla="*/ 19 w 33"/>
                <a:gd name="T49" fmla="*/ 29 h 30"/>
                <a:gd name="T50" fmla="*/ 21 w 33"/>
                <a:gd name="T51" fmla="*/ 29 h 30"/>
                <a:gd name="T52" fmla="*/ 23 w 33"/>
                <a:gd name="T53" fmla="*/ 28 h 30"/>
                <a:gd name="T54" fmla="*/ 25 w 33"/>
                <a:gd name="T55" fmla="*/ 27 h 30"/>
                <a:gd name="T56" fmla="*/ 26 w 33"/>
                <a:gd name="T57" fmla="*/ 26 h 30"/>
                <a:gd name="T58" fmla="*/ 26 w 33"/>
                <a:gd name="T59" fmla="*/ 24 h 30"/>
                <a:gd name="T60" fmla="*/ 27 w 33"/>
                <a:gd name="T61" fmla="*/ 23 h 30"/>
                <a:gd name="T62" fmla="*/ 28 w 33"/>
                <a:gd name="T63" fmla="*/ 21 h 30"/>
                <a:gd name="T64" fmla="*/ 29 w 33"/>
                <a:gd name="T65" fmla="*/ 20 h 30"/>
                <a:gd name="T66" fmla="*/ 30 w 33"/>
                <a:gd name="T67" fmla="*/ 18 h 30"/>
                <a:gd name="T68" fmla="*/ 31 w 33"/>
                <a:gd name="T69" fmla="*/ 17 h 30"/>
                <a:gd name="T70" fmla="*/ 31 w 33"/>
                <a:gd name="T71" fmla="*/ 15 h 30"/>
                <a:gd name="T72" fmla="*/ 32 w 33"/>
                <a:gd name="T73" fmla="*/ 13 h 30"/>
                <a:gd name="T74" fmla="*/ 32 w 33"/>
                <a:gd name="T75" fmla="*/ 11 h 30"/>
                <a:gd name="T76" fmla="*/ 32 w 33"/>
                <a:gd name="T77" fmla="*/ 9 h 30"/>
                <a:gd name="T78" fmla="*/ 31 w 33"/>
                <a:gd name="T79" fmla="*/ 7 h 30"/>
                <a:gd name="T80" fmla="*/ 29 w 33"/>
                <a:gd name="T81" fmla="*/ 7 h 30"/>
                <a:gd name="T82" fmla="*/ 28 w 33"/>
                <a:gd name="T83" fmla="*/ 6 h 30"/>
                <a:gd name="T84" fmla="*/ 26 w 33"/>
                <a:gd name="T85" fmla="*/ 5 h 30"/>
                <a:gd name="T86" fmla="*/ 25 w 33"/>
                <a:gd name="T87" fmla="*/ 4 h 30"/>
                <a:gd name="T88" fmla="*/ 23 w 33"/>
                <a:gd name="T89" fmla="*/ 4 h 30"/>
                <a:gd name="T90" fmla="*/ 22 w 33"/>
                <a:gd name="T91" fmla="*/ 3 h 30"/>
                <a:gd name="T92" fmla="*/ 20 w 33"/>
                <a:gd name="T93" fmla="*/ 2 h 30"/>
                <a:gd name="T94" fmla="*/ 18 w 33"/>
                <a:gd name="T95" fmla="*/ 1 h 30"/>
                <a:gd name="T96" fmla="*/ 17 w 33"/>
                <a:gd name="T97" fmla="*/ 0 h 30"/>
                <a:gd name="T98" fmla="*/ 14 w 33"/>
                <a:gd name="T99" fmla="*/ 0 h 30"/>
                <a:gd name="T100" fmla="*/ 12 w 33"/>
                <a:gd name="T101" fmla="*/ 0 h 30"/>
                <a:gd name="T102" fmla="*/ 10 w 33"/>
                <a:gd name="T103" fmla="*/ 0 h 30"/>
                <a:gd name="T104" fmla="*/ 7 w 33"/>
                <a:gd name="T105" fmla="*/ 0 h 3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3" h="30">
                  <a:moveTo>
                    <a:pt x="7" y="0"/>
                  </a:moveTo>
                  <a:lnTo>
                    <a:pt x="6" y="0"/>
                  </a:lnTo>
                  <a:lnTo>
                    <a:pt x="5" y="0"/>
                  </a:lnTo>
                  <a:lnTo>
                    <a:pt x="4" y="0"/>
                  </a:lnTo>
                  <a:lnTo>
                    <a:pt x="4" y="1"/>
                  </a:lnTo>
                  <a:lnTo>
                    <a:pt x="3" y="1"/>
                  </a:lnTo>
                  <a:lnTo>
                    <a:pt x="2" y="2"/>
                  </a:lnTo>
                  <a:lnTo>
                    <a:pt x="2" y="3"/>
                  </a:lnTo>
                  <a:lnTo>
                    <a:pt x="1" y="3"/>
                  </a:lnTo>
                  <a:lnTo>
                    <a:pt x="1" y="4"/>
                  </a:lnTo>
                  <a:lnTo>
                    <a:pt x="0" y="4"/>
                  </a:lnTo>
                  <a:lnTo>
                    <a:pt x="0" y="5"/>
                  </a:lnTo>
                  <a:lnTo>
                    <a:pt x="0" y="6"/>
                  </a:lnTo>
                  <a:lnTo>
                    <a:pt x="0" y="7"/>
                  </a:lnTo>
                  <a:lnTo>
                    <a:pt x="0" y="8"/>
                  </a:lnTo>
                  <a:lnTo>
                    <a:pt x="0" y="9"/>
                  </a:lnTo>
                  <a:lnTo>
                    <a:pt x="0" y="10"/>
                  </a:lnTo>
                  <a:lnTo>
                    <a:pt x="0" y="11"/>
                  </a:lnTo>
                  <a:lnTo>
                    <a:pt x="0" y="12"/>
                  </a:lnTo>
                  <a:lnTo>
                    <a:pt x="0" y="13"/>
                  </a:lnTo>
                  <a:lnTo>
                    <a:pt x="0" y="15"/>
                  </a:lnTo>
                  <a:lnTo>
                    <a:pt x="1" y="15"/>
                  </a:lnTo>
                  <a:lnTo>
                    <a:pt x="1" y="16"/>
                  </a:lnTo>
                  <a:lnTo>
                    <a:pt x="1" y="17"/>
                  </a:lnTo>
                  <a:lnTo>
                    <a:pt x="2" y="17"/>
                  </a:lnTo>
                  <a:lnTo>
                    <a:pt x="2" y="18"/>
                  </a:lnTo>
                  <a:lnTo>
                    <a:pt x="3" y="19"/>
                  </a:lnTo>
                  <a:lnTo>
                    <a:pt x="4" y="20"/>
                  </a:lnTo>
                  <a:lnTo>
                    <a:pt x="4" y="21"/>
                  </a:lnTo>
                  <a:lnTo>
                    <a:pt x="4" y="22"/>
                  </a:lnTo>
                  <a:lnTo>
                    <a:pt x="5" y="22"/>
                  </a:lnTo>
                  <a:lnTo>
                    <a:pt x="5" y="23"/>
                  </a:lnTo>
                  <a:lnTo>
                    <a:pt x="6" y="23"/>
                  </a:lnTo>
                  <a:lnTo>
                    <a:pt x="6" y="24"/>
                  </a:lnTo>
                  <a:lnTo>
                    <a:pt x="6" y="25"/>
                  </a:lnTo>
                  <a:lnTo>
                    <a:pt x="7" y="25"/>
                  </a:lnTo>
                  <a:lnTo>
                    <a:pt x="8" y="25"/>
                  </a:lnTo>
                  <a:lnTo>
                    <a:pt x="8" y="26"/>
                  </a:lnTo>
                  <a:lnTo>
                    <a:pt x="9" y="26"/>
                  </a:lnTo>
                  <a:lnTo>
                    <a:pt x="9" y="27"/>
                  </a:lnTo>
                  <a:lnTo>
                    <a:pt x="10" y="27"/>
                  </a:lnTo>
                  <a:lnTo>
                    <a:pt x="11" y="27"/>
                  </a:lnTo>
                  <a:lnTo>
                    <a:pt x="12" y="28"/>
                  </a:lnTo>
                  <a:lnTo>
                    <a:pt x="13" y="28"/>
                  </a:lnTo>
                  <a:lnTo>
                    <a:pt x="14" y="28"/>
                  </a:lnTo>
                  <a:lnTo>
                    <a:pt x="14" y="29"/>
                  </a:lnTo>
                  <a:lnTo>
                    <a:pt x="15" y="29"/>
                  </a:lnTo>
                  <a:lnTo>
                    <a:pt x="17" y="29"/>
                  </a:lnTo>
                  <a:lnTo>
                    <a:pt x="18" y="29"/>
                  </a:lnTo>
                  <a:lnTo>
                    <a:pt x="19" y="29"/>
                  </a:lnTo>
                  <a:lnTo>
                    <a:pt x="20" y="29"/>
                  </a:lnTo>
                  <a:lnTo>
                    <a:pt x="21" y="29"/>
                  </a:lnTo>
                  <a:lnTo>
                    <a:pt x="22" y="28"/>
                  </a:lnTo>
                  <a:lnTo>
                    <a:pt x="23" y="28"/>
                  </a:lnTo>
                  <a:lnTo>
                    <a:pt x="24" y="27"/>
                  </a:lnTo>
                  <a:lnTo>
                    <a:pt x="25" y="27"/>
                  </a:lnTo>
                  <a:lnTo>
                    <a:pt x="25" y="26"/>
                  </a:lnTo>
                  <a:lnTo>
                    <a:pt x="26" y="26"/>
                  </a:lnTo>
                  <a:lnTo>
                    <a:pt x="26" y="25"/>
                  </a:lnTo>
                  <a:lnTo>
                    <a:pt x="26" y="24"/>
                  </a:lnTo>
                  <a:lnTo>
                    <a:pt x="27" y="24"/>
                  </a:lnTo>
                  <a:lnTo>
                    <a:pt x="27" y="23"/>
                  </a:lnTo>
                  <a:lnTo>
                    <a:pt x="27" y="22"/>
                  </a:lnTo>
                  <a:lnTo>
                    <a:pt x="28" y="21"/>
                  </a:lnTo>
                  <a:lnTo>
                    <a:pt x="28" y="20"/>
                  </a:lnTo>
                  <a:lnTo>
                    <a:pt x="29" y="20"/>
                  </a:lnTo>
                  <a:lnTo>
                    <a:pt x="29" y="19"/>
                  </a:lnTo>
                  <a:lnTo>
                    <a:pt x="30" y="18"/>
                  </a:lnTo>
                  <a:lnTo>
                    <a:pt x="30" y="17"/>
                  </a:lnTo>
                  <a:lnTo>
                    <a:pt x="31" y="17"/>
                  </a:lnTo>
                  <a:lnTo>
                    <a:pt x="31" y="16"/>
                  </a:lnTo>
                  <a:lnTo>
                    <a:pt x="31" y="15"/>
                  </a:lnTo>
                  <a:lnTo>
                    <a:pt x="32" y="15"/>
                  </a:lnTo>
                  <a:lnTo>
                    <a:pt x="32" y="13"/>
                  </a:lnTo>
                  <a:lnTo>
                    <a:pt x="32" y="12"/>
                  </a:lnTo>
                  <a:lnTo>
                    <a:pt x="32" y="11"/>
                  </a:lnTo>
                  <a:lnTo>
                    <a:pt x="32" y="10"/>
                  </a:lnTo>
                  <a:lnTo>
                    <a:pt x="32" y="9"/>
                  </a:lnTo>
                  <a:lnTo>
                    <a:pt x="32" y="8"/>
                  </a:lnTo>
                  <a:lnTo>
                    <a:pt x="31" y="7"/>
                  </a:lnTo>
                  <a:lnTo>
                    <a:pt x="30" y="7"/>
                  </a:lnTo>
                  <a:lnTo>
                    <a:pt x="29" y="7"/>
                  </a:lnTo>
                  <a:lnTo>
                    <a:pt x="29" y="6"/>
                  </a:lnTo>
                  <a:lnTo>
                    <a:pt x="28" y="6"/>
                  </a:lnTo>
                  <a:lnTo>
                    <a:pt x="27" y="6"/>
                  </a:lnTo>
                  <a:lnTo>
                    <a:pt x="26" y="5"/>
                  </a:lnTo>
                  <a:lnTo>
                    <a:pt x="25" y="5"/>
                  </a:lnTo>
                  <a:lnTo>
                    <a:pt x="25" y="4"/>
                  </a:lnTo>
                  <a:lnTo>
                    <a:pt x="24" y="4"/>
                  </a:lnTo>
                  <a:lnTo>
                    <a:pt x="23" y="4"/>
                  </a:lnTo>
                  <a:lnTo>
                    <a:pt x="23" y="3"/>
                  </a:lnTo>
                  <a:lnTo>
                    <a:pt x="22" y="3"/>
                  </a:lnTo>
                  <a:lnTo>
                    <a:pt x="21" y="2"/>
                  </a:lnTo>
                  <a:lnTo>
                    <a:pt x="20" y="2"/>
                  </a:lnTo>
                  <a:lnTo>
                    <a:pt x="19" y="1"/>
                  </a:lnTo>
                  <a:lnTo>
                    <a:pt x="18" y="1"/>
                  </a:lnTo>
                  <a:lnTo>
                    <a:pt x="17" y="1"/>
                  </a:lnTo>
                  <a:lnTo>
                    <a:pt x="17" y="0"/>
                  </a:lnTo>
                  <a:lnTo>
                    <a:pt x="15" y="0"/>
                  </a:lnTo>
                  <a:lnTo>
                    <a:pt x="14" y="0"/>
                  </a:lnTo>
                  <a:lnTo>
                    <a:pt x="13" y="0"/>
                  </a:lnTo>
                  <a:lnTo>
                    <a:pt x="12" y="0"/>
                  </a:lnTo>
                  <a:lnTo>
                    <a:pt x="11" y="0"/>
                  </a:lnTo>
                  <a:lnTo>
                    <a:pt x="10" y="0"/>
                  </a:lnTo>
                  <a:lnTo>
                    <a:pt x="8" y="0"/>
                  </a:lnTo>
                  <a:lnTo>
                    <a:pt x="7"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76" name="Freeform 71"/>
            <p:cNvSpPr>
              <a:spLocks/>
            </p:cNvSpPr>
            <p:nvPr/>
          </p:nvSpPr>
          <p:spPr bwMode="auto">
            <a:xfrm>
              <a:off x="3510" y="1429"/>
              <a:ext cx="32" cy="29"/>
            </a:xfrm>
            <a:custGeom>
              <a:avLst/>
              <a:gdLst>
                <a:gd name="T0" fmla="*/ 6 w 32"/>
                <a:gd name="T1" fmla="*/ 1 h 29"/>
                <a:gd name="T2" fmla="*/ 4 w 32"/>
                <a:gd name="T3" fmla="*/ 1 h 29"/>
                <a:gd name="T4" fmla="*/ 3 w 32"/>
                <a:gd name="T5" fmla="*/ 2 h 29"/>
                <a:gd name="T6" fmla="*/ 2 w 32"/>
                <a:gd name="T7" fmla="*/ 3 h 29"/>
                <a:gd name="T8" fmla="*/ 2 w 32"/>
                <a:gd name="T9" fmla="*/ 5 h 29"/>
                <a:gd name="T10" fmla="*/ 1 w 32"/>
                <a:gd name="T11" fmla="*/ 6 h 29"/>
                <a:gd name="T12" fmla="*/ 0 w 32"/>
                <a:gd name="T13" fmla="*/ 7 h 29"/>
                <a:gd name="T14" fmla="*/ 0 w 32"/>
                <a:gd name="T15" fmla="*/ 9 h 29"/>
                <a:gd name="T16" fmla="*/ 0 w 32"/>
                <a:gd name="T17" fmla="*/ 11 h 29"/>
                <a:gd name="T18" fmla="*/ 0 w 32"/>
                <a:gd name="T19" fmla="*/ 13 h 29"/>
                <a:gd name="T20" fmla="*/ 1 w 32"/>
                <a:gd name="T21" fmla="*/ 14 h 29"/>
                <a:gd name="T22" fmla="*/ 2 w 32"/>
                <a:gd name="T23" fmla="*/ 15 h 29"/>
                <a:gd name="T24" fmla="*/ 3 w 32"/>
                <a:gd name="T25" fmla="*/ 16 h 29"/>
                <a:gd name="T26" fmla="*/ 3 w 32"/>
                <a:gd name="T27" fmla="*/ 18 h 29"/>
                <a:gd name="T28" fmla="*/ 4 w 32"/>
                <a:gd name="T29" fmla="*/ 19 h 29"/>
                <a:gd name="T30" fmla="*/ 5 w 32"/>
                <a:gd name="T31" fmla="*/ 20 h 29"/>
                <a:gd name="T32" fmla="*/ 6 w 32"/>
                <a:gd name="T33" fmla="*/ 21 h 29"/>
                <a:gd name="T34" fmla="*/ 7 w 32"/>
                <a:gd name="T35" fmla="*/ 23 h 29"/>
                <a:gd name="T36" fmla="*/ 9 w 32"/>
                <a:gd name="T37" fmla="*/ 24 h 29"/>
                <a:gd name="T38" fmla="*/ 10 w 32"/>
                <a:gd name="T39" fmla="*/ 25 h 29"/>
                <a:gd name="T40" fmla="*/ 11 w 32"/>
                <a:gd name="T41" fmla="*/ 26 h 29"/>
                <a:gd name="T42" fmla="*/ 13 w 32"/>
                <a:gd name="T43" fmla="*/ 27 h 29"/>
                <a:gd name="T44" fmla="*/ 15 w 32"/>
                <a:gd name="T45" fmla="*/ 27 h 29"/>
                <a:gd name="T46" fmla="*/ 16 w 32"/>
                <a:gd name="T47" fmla="*/ 28 h 29"/>
                <a:gd name="T48" fmla="*/ 18 w 32"/>
                <a:gd name="T49" fmla="*/ 28 h 29"/>
                <a:gd name="T50" fmla="*/ 20 w 32"/>
                <a:gd name="T51" fmla="*/ 28 h 29"/>
                <a:gd name="T52" fmla="*/ 21 w 32"/>
                <a:gd name="T53" fmla="*/ 27 h 29"/>
                <a:gd name="T54" fmla="*/ 23 w 32"/>
                <a:gd name="T55" fmla="*/ 26 h 29"/>
                <a:gd name="T56" fmla="*/ 24 w 32"/>
                <a:gd name="T57" fmla="*/ 25 h 29"/>
                <a:gd name="T58" fmla="*/ 25 w 32"/>
                <a:gd name="T59" fmla="*/ 24 h 29"/>
                <a:gd name="T60" fmla="*/ 26 w 32"/>
                <a:gd name="T61" fmla="*/ 23 h 29"/>
                <a:gd name="T62" fmla="*/ 27 w 32"/>
                <a:gd name="T63" fmla="*/ 21 h 29"/>
                <a:gd name="T64" fmla="*/ 28 w 32"/>
                <a:gd name="T65" fmla="*/ 20 h 29"/>
                <a:gd name="T66" fmla="*/ 28 w 32"/>
                <a:gd name="T67" fmla="*/ 18 h 29"/>
                <a:gd name="T68" fmla="*/ 29 w 32"/>
                <a:gd name="T69" fmla="*/ 17 h 29"/>
                <a:gd name="T70" fmla="*/ 30 w 32"/>
                <a:gd name="T71" fmla="*/ 15 h 29"/>
                <a:gd name="T72" fmla="*/ 31 w 32"/>
                <a:gd name="T73" fmla="*/ 14 h 29"/>
                <a:gd name="T74" fmla="*/ 31 w 32"/>
                <a:gd name="T75" fmla="*/ 12 h 29"/>
                <a:gd name="T76" fmla="*/ 31 w 32"/>
                <a:gd name="T77" fmla="*/ 10 h 29"/>
                <a:gd name="T78" fmla="*/ 30 w 32"/>
                <a:gd name="T79" fmla="*/ 8 h 29"/>
                <a:gd name="T80" fmla="*/ 28 w 32"/>
                <a:gd name="T81" fmla="*/ 7 h 29"/>
                <a:gd name="T82" fmla="*/ 26 w 32"/>
                <a:gd name="T83" fmla="*/ 6 h 29"/>
                <a:gd name="T84" fmla="*/ 24 w 32"/>
                <a:gd name="T85" fmla="*/ 5 h 29"/>
                <a:gd name="T86" fmla="*/ 22 w 32"/>
                <a:gd name="T87" fmla="*/ 4 h 29"/>
                <a:gd name="T88" fmla="*/ 21 w 32"/>
                <a:gd name="T89" fmla="*/ 3 h 29"/>
                <a:gd name="T90" fmla="*/ 19 w 32"/>
                <a:gd name="T91" fmla="*/ 2 h 29"/>
                <a:gd name="T92" fmla="*/ 18 w 32"/>
                <a:gd name="T93" fmla="*/ 1 h 29"/>
                <a:gd name="T94" fmla="*/ 16 w 32"/>
                <a:gd name="T95" fmla="*/ 1 h 29"/>
                <a:gd name="T96" fmla="*/ 14 w 32"/>
                <a:gd name="T97" fmla="*/ 1 h 29"/>
                <a:gd name="T98" fmla="*/ 13 w 32"/>
                <a:gd name="T99" fmla="*/ 0 h 29"/>
                <a:gd name="T100" fmla="*/ 11 w 32"/>
                <a:gd name="T101" fmla="*/ 0 h 29"/>
                <a:gd name="T102" fmla="*/ 9 w 32"/>
                <a:gd name="T103" fmla="*/ 0 h 29"/>
                <a:gd name="T104" fmla="*/ 7 w 32"/>
                <a:gd name="T105" fmla="*/ 1 h 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2" h="29">
                  <a:moveTo>
                    <a:pt x="7" y="1"/>
                  </a:moveTo>
                  <a:lnTo>
                    <a:pt x="6" y="1"/>
                  </a:lnTo>
                  <a:lnTo>
                    <a:pt x="5" y="1"/>
                  </a:lnTo>
                  <a:lnTo>
                    <a:pt x="4" y="1"/>
                  </a:lnTo>
                  <a:lnTo>
                    <a:pt x="4" y="2"/>
                  </a:lnTo>
                  <a:lnTo>
                    <a:pt x="3" y="2"/>
                  </a:lnTo>
                  <a:lnTo>
                    <a:pt x="3" y="3"/>
                  </a:lnTo>
                  <a:lnTo>
                    <a:pt x="2" y="3"/>
                  </a:lnTo>
                  <a:lnTo>
                    <a:pt x="2" y="4"/>
                  </a:lnTo>
                  <a:lnTo>
                    <a:pt x="2" y="5"/>
                  </a:lnTo>
                  <a:lnTo>
                    <a:pt x="1" y="5"/>
                  </a:lnTo>
                  <a:lnTo>
                    <a:pt x="1" y="6"/>
                  </a:lnTo>
                  <a:lnTo>
                    <a:pt x="1" y="7"/>
                  </a:lnTo>
                  <a:lnTo>
                    <a:pt x="0" y="7"/>
                  </a:lnTo>
                  <a:lnTo>
                    <a:pt x="0" y="8"/>
                  </a:lnTo>
                  <a:lnTo>
                    <a:pt x="0" y="9"/>
                  </a:lnTo>
                  <a:lnTo>
                    <a:pt x="0" y="10"/>
                  </a:lnTo>
                  <a:lnTo>
                    <a:pt x="0" y="11"/>
                  </a:lnTo>
                  <a:lnTo>
                    <a:pt x="0" y="12"/>
                  </a:lnTo>
                  <a:lnTo>
                    <a:pt x="0" y="13"/>
                  </a:lnTo>
                  <a:lnTo>
                    <a:pt x="1" y="13"/>
                  </a:lnTo>
                  <a:lnTo>
                    <a:pt x="1" y="14"/>
                  </a:lnTo>
                  <a:lnTo>
                    <a:pt x="2" y="14"/>
                  </a:lnTo>
                  <a:lnTo>
                    <a:pt x="2" y="15"/>
                  </a:lnTo>
                  <a:lnTo>
                    <a:pt x="2" y="16"/>
                  </a:lnTo>
                  <a:lnTo>
                    <a:pt x="3" y="16"/>
                  </a:lnTo>
                  <a:lnTo>
                    <a:pt x="3" y="17"/>
                  </a:lnTo>
                  <a:lnTo>
                    <a:pt x="3" y="18"/>
                  </a:lnTo>
                  <a:lnTo>
                    <a:pt x="4" y="18"/>
                  </a:lnTo>
                  <a:lnTo>
                    <a:pt x="4" y="19"/>
                  </a:lnTo>
                  <a:lnTo>
                    <a:pt x="4" y="20"/>
                  </a:lnTo>
                  <a:lnTo>
                    <a:pt x="5" y="20"/>
                  </a:lnTo>
                  <a:lnTo>
                    <a:pt x="5" y="21"/>
                  </a:lnTo>
                  <a:lnTo>
                    <a:pt x="6" y="21"/>
                  </a:lnTo>
                  <a:lnTo>
                    <a:pt x="6" y="22"/>
                  </a:lnTo>
                  <a:lnTo>
                    <a:pt x="7" y="23"/>
                  </a:lnTo>
                  <a:lnTo>
                    <a:pt x="8" y="24"/>
                  </a:lnTo>
                  <a:lnTo>
                    <a:pt x="9" y="24"/>
                  </a:lnTo>
                  <a:lnTo>
                    <a:pt x="9" y="25"/>
                  </a:lnTo>
                  <a:lnTo>
                    <a:pt x="10" y="25"/>
                  </a:lnTo>
                  <a:lnTo>
                    <a:pt x="10" y="26"/>
                  </a:lnTo>
                  <a:lnTo>
                    <a:pt x="11" y="26"/>
                  </a:lnTo>
                  <a:lnTo>
                    <a:pt x="12" y="26"/>
                  </a:lnTo>
                  <a:lnTo>
                    <a:pt x="13" y="27"/>
                  </a:lnTo>
                  <a:lnTo>
                    <a:pt x="14" y="27"/>
                  </a:lnTo>
                  <a:lnTo>
                    <a:pt x="15" y="27"/>
                  </a:lnTo>
                  <a:lnTo>
                    <a:pt x="16" y="27"/>
                  </a:lnTo>
                  <a:lnTo>
                    <a:pt x="16" y="28"/>
                  </a:lnTo>
                  <a:lnTo>
                    <a:pt x="17" y="28"/>
                  </a:lnTo>
                  <a:lnTo>
                    <a:pt x="18" y="28"/>
                  </a:lnTo>
                  <a:lnTo>
                    <a:pt x="19" y="28"/>
                  </a:lnTo>
                  <a:lnTo>
                    <a:pt x="20" y="28"/>
                  </a:lnTo>
                  <a:lnTo>
                    <a:pt x="20" y="27"/>
                  </a:lnTo>
                  <a:lnTo>
                    <a:pt x="21" y="27"/>
                  </a:lnTo>
                  <a:lnTo>
                    <a:pt x="22" y="27"/>
                  </a:lnTo>
                  <a:lnTo>
                    <a:pt x="23" y="26"/>
                  </a:lnTo>
                  <a:lnTo>
                    <a:pt x="24" y="26"/>
                  </a:lnTo>
                  <a:lnTo>
                    <a:pt x="24" y="25"/>
                  </a:lnTo>
                  <a:lnTo>
                    <a:pt x="25" y="25"/>
                  </a:lnTo>
                  <a:lnTo>
                    <a:pt x="25" y="24"/>
                  </a:lnTo>
                  <a:lnTo>
                    <a:pt x="26" y="24"/>
                  </a:lnTo>
                  <a:lnTo>
                    <a:pt x="26" y="23"/>
                  </a:lnTo>
                  <a:lnTo>
                    <a:pt x="26" y="22"/>
                  </a:lnTo>
                  <a:lnTo>
                    <a:pt x="27" y="21"/>
                  </a:lnTo>
                  <a:lnTo>
                    <a:pt x="27" y="20"/>
                  </a:lnTo>
                  <a:lnTo>
                    <a:pt x="28" y="20"/>
                  </a:lnTo>
                  <a:lnTo>
                    <a:pt x="28" y="19"/>
                  </a:lnTo>
                  <a:lnTo>
                    <a:pt x="28" y="18"/>
                  </a:lnTo>
                  <a:lnTo>
                    <a:pt x="29" y="18"/>
                  </a:lnTo>
                  <a:lnTo>
                    <a:pt x="29" y="17"/>
                  </a:lnTo>
                  <a:lnTo>
                    <a:pt x="30" y="16"/>
                  </a:lnTo>
                  <a:lnTo>
                    <a:pt x="30" y="15"/>
                  </a:lnTo>
                  <a:lnTo>
                    <a:pt x="30" y="14"/>
                  </a:lnTo>
                  <a:lnTo>
                    <a:pt x="31" y="14"/>
                  </a:lnTo>
                  <a:lnTo>
                    <a:pt x="31" y="13"/>
                  </a:lnTo>
                  <a:lnTo>
                    <a:pt x="31" y="12"/>
                  </a:lnTo>
                  <a:lnTo>
                    <a:pt x="31" y="11"/>
                  </a:lnTo>
                  <a:lnTo>
                    <a:pt x="31" y="10"/>
                  </a:lnTo>
                  <a:lnTo>
                    <a:pt x="31" y="9"/>
                  </a:lnTo>
                  <a:lnTo>
                    <a:pt x="30" y="8"/>
                  </a:lnTo>
                  <a:lnTo>
                    <a:pt x="29" y="8"/>
                  </a:lnTo>
                  <a:lnTo>
                    <a:pt x="28" y="7"/>
                  </a:lnTo>
                  <a:lnTo>
                    <a:pt x="27" y="7"/>
                  </a:lnTo>
                  <a:lnTo>
                    <a:pt x="26" y="6"/>
                  </a:lnTo>
                  <a:lnTo>
                    <a:pt x="25" y="5"/>
                  </a:lnTo>
                  <a:lnTo>
                    <a:pt x="24" y="5"/>
                  </a:lnTo>
                  <a:lnTo>
                    <a:pt x="23" y="4"/>
                  </a:lnTo>
                  <a:lnTo>
                    <a:pt x="22" y="4"/>
                  </a:lnTo>
                  <a:lnTo>
                    <a:pt x="22" y="3"/>
                  </a:lnTo>
                  <a:lnTo>
                    <a:pt x="21" y="3"/>
                  </a:lnTo>
                  <a:lnTo>
                    <a:pt x="20" y="3"/>
                  </a:lnTo>
                  <a:lnTo>
                    <a:pt x="19" y="2"/>
                  </a:lnTo>
                  <a:lnTo>
                    <a:pt x="18" y="2"/>
                  </a:lnTo>
                  <a:lnTo>
                    <a:pt x="18" y="1"/>
                  </a:lnTo>
                  <a:lnTo>
                    <a:pt x="17" y="1"/>
                  </a:lnTo>
                  <a:lnTo>
                    <a:pt x="16" y="1"/>
                  </a:lnTo>
                  <a:lnTo>
                    <a:pt x="15" y="1"/>
                  </a:lnTo>
                  <a:lnTo>
                    <a:pt x="14" y="1"/>
                  </a:lnTo>
                  <a:lnTo>
                    <a:pt x="14" y="0"/>
                  </a:lnTo>
                  <a:lnTo>
                    <a:pt x="13" y="0"/>
                  </a:lnTo>
                  <a:lnTo>
                    <a:pt x="12" y="0"/>
                  </a:lnTo>
                  <a:lnTo>
                    <a:pt x="11" y="0"/>
                  </a:lnTo>
                  <a:lnTo>
                    <a:pt x="10" y="0"/>
                  </a:lnTo>
                  <a:lnTo>
                    <a:pt x="9" y="0"/>
                  </a:lnTo>
                  <a:lnTo>
                    <a:pt x="8" y="0"/>
                  </a:lnTo>
                  <a:lnTo>
                    <a:pt x="7" y="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77" name="Freeform 72"/>
            <p:cNvSpPr>
              <a:spLocks/>
            </p:cNvSpPr>
            <p:nvPr/>
          </p:nvSpPr>
          <p:spPr bwMode="auto">
            <a:xfrm>
              <a:off x="3610" y="1483"/>
              <a:ext cx="32" cy="30"/>
            </a:xfrm>
            <a:custGeom>
              <a:avLst/>
              <a:gdLst>
                <a:gd name="T0" fmla="*/ 6 w 32"/>
                <a:gd name="T1" fmla="*/ 1 h 30"/>
                <a:gd name="T2" fmla="*/ 4 w 32"/>
                <a:gd name="T3" fmla="*/ 1 h 30"/>
                <a:gd name="T4" fmla="*/ 3 w 32"/>
                <a:gd name="T5" fmla="*/ 2 h 30"/>
                <a:gd name="T6" fmla="*/ 2 w 32"/>
                <a:gd name="T7" fmla="*/ 4 h 30"/>
                <a:gd name="T8" fmla="*/ 1 w 32"/>
                <a:gd name="T9" fmla="*/ 5 h 30"/>
                <a:gd name="T10" fmla="*/ 0 w 32"/>
                <a:gd name="T11" fmla="*/ 7 h 30"/>
                <a:gd name="T12" fmla="*/ 0 w 32"/>
                <a:gd name="T13" fmla="*/ 9 h 30"/>
                <a:gd name="T14" fmla="*/ 0 w 32"/>
                <a:gd name="T15" fmla="*/ 11 h 30"/>
                <a:gd name="T16" fmla="*/ 0 w 32"/>
                <a:gd name="T17" fmla="*/ 13 h 30"/>
                <a:gd name="T18" fmla="*/ 1 w 32"/>
                <a:gd name="T19" fmla="*/ 15 h 30"/>
                <a:gd name="T20" fmla="*/ 2 w 32"/>
                <a:gd name="T21" fmla="*/ 16 h 30"/>
                <a:gd name="T22" fmla="*/ 2 w 32"/>
                <a:gd name="T23" fmla="*/ 18 h 30"/>
                <a:gd name="T24" fmla="*/ 4 w 32"/>
                <a:gd name="T25" fmla="*/ 20 h 30"/>
                <a:gd name="T26" fmla="*/ 5 w 32"/>
                <a:gd name="T27" fmla="*/ 21 h 30"/>
                <a:gd name="T28" fmla="*/ 6 w 32"/>
                <a:gd name="T29" fmla="*/ 23 h 30"/>
                <a:gd name="T30" fmla="*/ 7 w 32"/>
                <a:gd name="T31" fmla="*/ 24 h 30"/>
                <a:gd name="T32" fmla="*/ 8 w 32"/>
                <a:gd name="T33" fmla="*/ 25 h 30"/>
                <a:gd name="T34" fmla="*/ 10 w 32"/>
                <a:gd name="T35" fmla="*/ 26 h 30"/>
                <a:gd name="T36" fmla="*/ 11 w 32"/>
                <a:gd name="T37" fmla="*/ 27 h 30"/>
                <a:gd name="T38" fmla="*/ 13 w 32"/>
                <a:gd name="T39" fmla="*/ 28 h 30"/>
                <a:gd name="T40" fmla="*/ 15 w 32"/>
                <a:gd name="T41" fmla="*/ 28 h 30"/>
                <a:gd name="T42" fmla="*/ 16 w 32"/>
                <a:gd name="T43" fmla="*/ 29 h 30"/>
                <a:gd name="T44" fmla="*/ 18 w 32"/>
                <a:gd name="T45" fmla="*/ 29 h 30"/>
                <a:gd name="T46" fmla="*/ 20 w 32"/>
                <a:gd name="T47" fmla="*/ 29 h 30"/>
                <a:gd name="T48" fmla="*/ 21 w 32"/>
                <a:gd name="T49" fmla="*/ 28 h 30"/>
                <a:gd name="T50" fmla="*/ 22 w 32"/>
                <a:gd name="T51" fmla="*/ 27 h 30"/>
                <a:gd name="T52" fmla="*/ 24 w 32"/>
                <a:gd name="T53" fmla="*/ 27 h 30"/>
                <a:gd name="T54" fmla="*/ 24 w 32"/>
                <a:gd name="T55" fmla="*/ 25 h 30"/>
                <a:gd name="T56" fmla="*/ 25 w 32"/>
                <a:gd name="T57" fmla="*/ 24 h 30"/>
                <a:gd name="T58" fmla="*/ 26 w 32"/>
                <a:gd name="T59" fmla="*/ 23 h 30"/>
                <a:gd name="T60" fmla="*/ 27 w 32"/>
                <a:gd name="T61" fmla="*/ 21 h 30"/>
                <a:gd name="T62" fmla="*/ 28 w 32"/>
                <a:gd name="T63" fmla="*/ 20 h 30"/>
                <a:gd name="T64" fmla="*/ 28 w 32"/>
                <a:gd name="T65" fmla="*/ 18 h 30"/>
                <a:gd name="T66" fmla="*/ 29 w 32"/>
                <a:gd name="T67" fmla="*/ 17 h 30"/>
                <a:gd name="T68" fmla="*/ 30 w 32"/>
                <a:gd name="T69" fmla="*/ 16 h 30"/>
                <a:gd name="T70" fmla="*/ 30 w 32"/>
                <a:gd name="T71" fmla="*/ 14 h 30"/>
                <a:gd name="T72" fmla="*/ 31 w 32"/>
                <a:gd name="T73" fmla="*/ 13 h 30"/>
                <a:gd name="T74" fmla="*/ 31 w 32"/>
                <a:gd name="T75" fmla="*/ 11 h 30"/>
                <a:gd name="T76" fmla="*/ 31 w 32"/>
                <a:gd name="T77" fmla="*/ 9 h 30"/>
                <a:gd name="T78" fmla="*/ 29 w 32"/>
                <a:gd name="T79" fmla="*/ 8 h 30"/>
                <a:gd name="T80" fmla="*/ 28 w 32"/>
                <a:gd name="T81" fmla="*/ 7 h 30"/>
                <a:gd name="T82" fmla="*/ 26 w 32"/>
                <a:gd name="T83" fmla="*/ 6 h 30"/>
                <a:gd name="T84" fmla="*/ 25 w 32"/>
                <a:gd name="T85" fmla="*/ 5 h 30"/>
                <a:gd name="T86" fmla="*/ 23 w 32"/>
                <a:gd name="T87" fmla="*/ 5 h 30"/>
                <a:gd name="T88" fmla="*/ 22 w 32"/>
                <a:gd name="T89" fmla="*/ 4 h 30"/>
                <a:gd name="T90" fmla="*/ 20 w 32"/>
                <a:gd name="T91" fmla="*/ 3 h 30"/>
                <a:gd name="T92" fmla="*/ 18 w 32"/>
                <a:gd name="T93" fmla="*/ 2 h 30"/>
                <a:gd name="T94" fmla="*/ 16 w 32"/>
                <a:gd name="T95" fmla="*/ 1 h 30"/>
                <a:gd name="T96" fmla="*/ 14 w 32"/>
                <a:gd name="T97" fmla="*/ 1 h 30"/>
                <a:gd name="T98" fmla="*/ 12 w 32"/>
                <a:gd name="T99" fmla="*/ 0 h 30"/>
                <a:gd name="T100" fmla="*/ 8 w 32"/>
                <a:gd name="T101" fmla="*/ 0 h 3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2" h="30">
                  <a:moveTo>
                    <a:pt x="7" y="1"/>
                  </a:moveTo>
                  <a:lnTo>
                    <a:pt x="6" y="1"/>
                  </a:lnTo>
                  <a:lnTo>
                    <a:pt x="5" y="1"/>
                  </a:lnTo>
                  <a:lnTo>
                    <a:pt x="4" y="1"/>
                  </a:lnTo>
                  <a:lnTo>
                    <a:pt x="4" y="2"/>
                  </a:lnTo>
                  <a:lnTo>
                    <a:pt x="3" y="2"/>
                  </a:lnTo>
                  <a:lnTo>
                    <a:pt x="2" y="3"/>
                  </a:lnTo>
                  <a:lnTo>
                    <a:pt x="2" y="4"/>
                  </a:lnTo>
                  <a:lnTo>
                    <a:pt x="1" y="4"/>
                  </a:lnTo>
                  <a:lnTo>
                    <a:pt x="1" y="5"/>
                  </a:lnTo>
                  <a:lnTo>
                    <a:pt x="1" y="6"/>
                  </a:lnTo>
                  <a:lnTo>
                    <a:pt x="0" y="7"/>
                  </a:lnTo>
                  <a:lnTo>
                    <a:pt x="0" y="8"/>
                  </a:lnTo>
                  <a:lnTo>
                    <a:pt x="0" y="9"/>
                  </a:lnTo>
                  <a:lnTo>
                    <a:pt x="0" y="10"/>
                  </a:lnTo>
                  <a:lnTo>
                    <a:pt x="0" y="11"/>
                  </a:lnTo>
                  <a:lnTo>
                    <a:pt x="0" y="12"/>
                  </a:lnTo>
                  <a:lnTo>
                    <a:pt x="0" y="13"/>
                  </a:lnTo>
                  <a:lnTo>
                    <a:pt x="0" y="14"/>
                  </a:lnTo>
                  <a:lnTo>
                    <a:pt x="1" y="15"/>
                  </a:lnTo>
                  <a:lnTo>
                    <a:pt x="1" y="16"/>
                  </a:lnTo>
                  <a:lnTo>
                    <a:pt x="2" y="16"/>
                  </a:lnTo>
                  <a:lnTo>
                    <a:pt x="2" y="17"/>
                  </a:lnTo>
                  <a:lnTo>
                    <a:pt x="2" y="18"/>
                  </a:lnTo>
                  <a:lnTo>
                    <a:pt x="3" y="19"/>
                  </a:lnTo>
                  <a:lnTo>
                    <a:pt x="4" y="20"/>
                  </a:lnTo>
                  <a:lnTo>
                    <a:pt x="4" y="21"/>
                  </a:lnTo>
                  <a:lnTo>
                    <a:pt x="5" y="21"/>
                  </a:lnTo>
                  <a:lnTo>
                    <a:pt x="5" y="22"/>
                  </a:lnTo>
                  <a:lnTo>
                    <a:pt x="6" y="23"/>
                  </a:lnTo>
                  <a:lnTo>
                    <a:pt x="6" y="24"/>
                  </a:lnTo>
                  <a:lnTo>
                    <a:pt x="7" y="24"/>
                  </a:lnTo>
                  <a:lnTo>
                    <a:pt x="7" y="25"/>
                  </a:lnTo>
                  <a:lnTo>
                    <a:pt x="8" y="25"/>
                  </a:lnTo>
                  <a:lnTo>
                    <a:pt x="9" y="26"/>
                  </a:lnTo>
                  <a:lnTo>
                    <a:pt x="10" y="26"/>
                  </a:lnTo>
                  <a:lnTo>
                    <a:pt x="10" y="27"/>
                  </a:lnTo>
                  <a:lnTo>
                    <a:pt x="11" y="27"/>
                  </a:lnTo>
                  <a:lnTo>
                    <a:pt x="12" y="27"/>
                  </a:lnTo>
                  <a:lnTo>
                    <a:pt x="13" y="28"/>
                  </a:lnTo>
                  <a:lnTo>
                    <a:pt x="14" y="28"/>
                  </a:lnTo>
                  <a:lnTo>
                    <a:pt x="15" y="28"/>
                  </a:lnTo>
                  <a:lnTo>
                    <a:pt x="15" y="29"/>
                  </a:lnTo>
                  <a:lnTo>
                    <a:pt x="16" y="29"/>
                  </a:lnTo>
                  <a:lnTo>
                    <a:pt x="17" y="29"/>
                  </a:lnTo>
                  <a:lnTo>
                    <a:pt x="18" y="29"/>
                  </a:lnTo>
                  <a:lnTo>
                    <a:pt x="19" y="29"/>
                  </a:lnTo>
                  <a:lnTo>
                    <a:pt x="20" y="29"/>
                  </a:lnTo>
                  <a:lnTo>
                    <a:pt x="20" y="28"/>
                  </a:lnTo>
                  <a:lnTo>
                    <a:pt x="21" y="28"/>
                  </a:lnTo>
                  <a:lnTo>
                    <a:pt x="22" y="28"/>
                  </a:lnTo>
                  <a:lnTo>
                    <a:pt x="22" y="27"/>
                  </a:lnTo>
                  <a:lnTo>
                    <a:pt x="23" y="27"/>
                  </a:lnTo>
                  <a:lnTo>
                    <a:pt x="24" y="27"/>
                  </a:lnTo>
                  <a:lnTo>
                    <a:pt x="24" y="26"/>
                  </a:lnTo>
                  <a:lnTo>
                    <a:pt x="24" y="25"/>
                  </a:lnTo>
                  <a:lnTo>
                    <a:pt x="25" y="25"/>
                  </a:lnTo>
                  <a:lnTo>
                    <a:pt x="25" y="24"/>
                  </a:lnTo>
                  <a:lnTo>
                    <a:pt x="26" y="24"/>
                  </a:lnTo>
                  <a:lnTo>
                    <a:pt x="26" y="23"/>
                  </a:lnTo>
                  <a:lnTo>
                    <a:pt x="26" y="22"/>
                  </a:lnTo>
                  <a:lnTo>
                    <a:pt x="27" y="21"/>
                  </a:lnTo>
                  <a:lnTo>
                    <a:pt x="27" y="20"/>
                  </a:lnTo>
                  <a:lnTo>
                    <a:pt x="28" y="20"/>
                  </a:lnTo>
                  <a:lnTo>
                    <a:pt x="28" y="19"/>
                  </a:lnTo>
                  <a:lnTo>
                    <a:pt x="28" y="18"/>
                  </a:lnTo>
                  <a:lnTo>
                    <a:pt x="29" y="18"/>
                  </a:lnTo>
                  <a:lnTo>
                    <a:pt x="29" y="17"/>
                  </a:lnTo>
                  <a:lnTo>
                    <a:pt x="30" y="17"/>
                  </a:lnTo>
                  <a:lnTo>
                    <a:pt x="30" y="16"/>
                  </a:lnTo>
                  <a:lnTo>
                    <a:pt x="30" y="15"/>
                  </a:lnTo>
                  <a:lnTo>
                    <a:pt x="30" y="14"/>
                  </a:lnTo>
                  <a:lnTo>
                    <a:pt x="31" y="14"/>
                  </a:lnTo>
                  <a:lnTo>
                    <a:pt x="31" y="13"/>
                  </a:lnTo>
                  <a:lnTo>
                    <a:pt x="31" y="12"/>
                  </a:lnTo>
                  <a:lnTo>
                    <a:pt x="31" y="11"/>
                  </a:lnTo>
                  <a:lnTo>
                    <a:pt x="31" y="10"/>
                  </a:lnTo>
                  <a:lnTo>
                    <a:pt x="31" y="9"/>
                  </a:lnTo>
                  <a:lnTo>
                    <a:pt x="30" y="8"/>
                  </a:lnTo>
                  <a:lnTo>
                    <a:pt x="29" y="8"/>
                  </a:lnTo>
                  <a:lnTo>
                    <a:pt x="28" y="8"/>
                  </a:lnTo>
                  <a:lnTo>
                    <a:pt x="28" y="7"/>
                  </a:lnTo>
                  <a:lnTo>
                    <a:pt x="27" y="7"/>
                  </a:lnTo>
                  <a:lnTo>
                    <a:pt x="26" y="6"/>
                  </a:lnTo>
                  <a:lnTo>
                    <a:pt x="25" y="6"/>
                  </a:lnTo>
                  <a:lnTo>
                    <a:pt x="25" y="5"/>
                  </a:lnTo>
                  <a:lnTo>
                    <a:pt x="24" y="5"/>
                  </a:lnTo>
                  <a:lnTo>
                    <a:pt x="23" y="5"/>
                  </a:lnTo>
                  <a:lnTo>
                    <a:pt x="23" y="4"/>
                  </a:lnTo>
                  <a:lnTo>
                    <a:pt x="22" y="4"/>
                  </a:lnTo>
                  <a:lnTo>
                    <a:pt x="21" y="3"/>
                  </a:lnTo>
                  <a:lnTo>
                    <a:pt x="20" y="3"/>
                  </a:lnTo>
                  <a:lnTo>
                    <a:pt x="19" y="2"/>
                  </a:lnTo>
                  <a:lnTo>
                    <a:pt x="18" y="2"/>
                  </a:lnTo>
                  <a:lnTo>
                    <a:pt x="17" y="1"/>
                  </a:lnTo>
                  <a:lnTo>
                    <a:pt x="16" y="1"/>
                  </a:lnTo>
                  <a:lnTo>
                    <a:pt x="15" y="1"/>
                  </a:lnTo>
                  <a:lnTo>
                    <a:pt x="14" y="1"/>
                  </a:lnTo>
                  <a:lnTo>
                    <a:pt x="13" y="0"/>
                  </a:lnTo>
                  <a:lnTo>
                    <a:pt x="12" y="0"/>
                  </a:lnTo>
                  <a:lnTo>
                    <a:pt x="10" y="0"/>
                  </a:lnTo>
                  <a:lnTo>
                    <a:pt x="8" y="0"/>
                  </a:lnTo>
                  <a:lnTo>
                    <a:pt x="7" y="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78" name="Freeform 73"/>
            <p:cNvSpPr>
              <a:spLocks/>
            </p:cNvSpPr>
            <p:nvPr/>
          </p:nvSpPr>
          <p:spPr bwMode="auto">
            <a:xfrm>
              <a:off x="3542" y="1528"/>
              <a:ext cx="38" cy="25"/>
            </a:xfrm>
            <a:custGeom>
              <a:avLst/>
              <a:gdLst>
                <a:gd name="T0" fmla="*/ 0 w 38"/>
                <a:gd name="T1" fmla="*/ 16 h 25"/>
                <a:gd name="T2" fmla="*/ 0 w 38"/>
                <a:gd name="T3" fmla="*/ 18 h 25"/>
                <a:gd name="T4" fmla="*/ 1 w 38"/>
                <a:gd name="T5" fmla="*/ 19 h 25"/>
                <a:gd name="T6" fmla="*/ 2 w 38"/>
                <a:gd name="T7" fmla="*/ 20 h 25"/>
                <a:gd name="T8" fmla="*/ 3 w 38"/>
                <a:gd name="T9" fmla="*/ 21 h 25"/>
                <a:gd name="T10" fmla="*/ 5 w 38"/>
                <a:gd name="T11" fmla="*/ 22 h 25"/>
                <a:gd name="T12" fmla="*/ 6 w 38"/>
                <a:gd name="T13" fmla="*/ 23 h 25"/>
                <a:gd name="T14" fmla="*/ 8 w 38"/>
                <a:gd name="T15" fmla="*/ 24 h 25"/>
                <a:gd name="T16" fmla="*/ 10 w 38"/>
                <a:gd name="T17" fmla="*/ 24 h 25"/>
                <a:gd name="T18" fmla="*/ 12 w 38"/>
                <a:gd name="T19" fmla="*/ 24 h 25"/>
                <a:gd name="T20" fmla="*/ 14 w 38"/>
                <a:gd name="T21" fmla="*/ 23 h 25"/>
                <a:gd name="T22" fmla="*/ 16 w 38"/>
                <a:gd name="T23" fmla="*/ 23 h 25"/>
                <a:gd name="T24" fmla="*/ 19 w 38"/>
                <a:gd name="T25" fmla="*/ 23 h 25"/>
                <a:gd name="T26" fmla="*/ 21 w 38"/>
                <a:gd name="T27" fmla="*/ 23 h 25"/>
                <a:gd name="T28" fmla="*/ 23 w 38"/>
                <a:gd name="T29" fmla="*/ 23 h 25"/>
                <a:gd name="T30" fmla="*/ 25 w 38"/>
                <a:gd name="T31" fmla="*/ 23 h 25"/>
                <a:gd name="T32" fmla="*/ 27 w 38"/>
                <a:gd name="T33" fmla="*/ 23 h 25"/>
                <a:gd name="T34" fmla="*/ 29 w 38"/>
                <a:gd name="T35" fmla="*/ 23 h 25"/>
                <a:gd name="T36" fmla="*/ 31 w 38"/>
                <a:gd name="T37" fmla="*/ 22 h 25"/>
                <a:gd name="T38" fmla="*/ 32 w 38"/>
                <a:gd name="T39" fmla="*/ 21 h 25"/>
                <a:gd name="T40" fmla="*/ 34 w 38"/>
                <a:gd name="T41" fmla="*/ 21 h 25"/>
                <a:gd name="T42" fmla="*/ 35 w 38"/>
                <a:gd name="T43" fmla="*/ 19 h 25"/>
                <a:gd name="T44" fmla="*/ 36 w 38"/>
                <a:gd name="T45" fmla="*/ 18 h 25"/>
                <a:gd name="T46" fmla="*/ 37 w 38"/>
                <a:gd name="T47" fmla="*/ 17 h 25"/>
                <a:gd name="T48" fmla="*/ 37 w 38"/>
                <a:gd name="T49" fmla="*/ 15 h 25"/>
                <a:gd name="T50" fmla="*/ 37 w 38"/>
                <a:gd name="T51" fmla="*/ 13 h 25"/>
                <a:gd name="T52" fmla="*/ 37 w 38"/>
                <a:gd name="T53" fmla="*/ 10 h 25"/>
                <a:gd name="T54" fmla="*/ 37 w 38"/>
                <a:gd name="T55" fmla="*/ 8 h 25"/>
                <a:gd name="T56" fmla="*/ 37 w 38"/>
                <a:gd name="T57" fmla="*/ 6 h 25"/>
                <a:gd name="T58" fmla="*/ 36 w 38"/>
                <a:gd name="T59" fmla="*/ 5 h 25"/>
                <a:gd name="T60" fmla="*/ 35 w 38"/>
                <a:gd name="T61" fmla="*/ 4 h 25"/>
                <a:gd name="T62" fmla="*/ 34 w 38"/>
                <a:gd name="T63" fmla="*/ 3 h 25"/>
                <a:gd name="T64" fmla="*/ 32 w 38"/>
                <a:gd name="T65" fmla="*/ 2 h 25"/>
                <a:gd name="T66" fmla="*/ 30 w 38"/>
                <a:gd name="T67" fmla="*/ 2 h 25"/>
                <a:gd name="T68" fmla="*/ 28 w 38"/>
                <a:gd name="T69" fmla="*/ 3 h 25"/>
                <a:gd name="T70" fmla="*/ 26 w 38"/>
                <a:gd name="T71" fmla="*/ 3 h 25"/>
                <a:gd name="T72" fmla="*/ 25 w 38"/>
                <a:gd name="T73" fmla="*/ 4 h 25"/>
                <a:gd name="T74" fmla="*/ 23 w 38"/>
                <a:gd name="T75" fmla="*/ 4 h 25"/>
                <a:gd name="T76" fmla="*/ 22 w 38"/>
                <a:gd name="T77" fmla="*/ 3 h 25"/>
                <a:gd name="T78" fmla="*/ 21 w 38"/>
                <a:gd name="T79" fmla="*/ 2 h 25"/>
                <a:gd name="T80" fmla="*/ 20 w 38"/>
                <a:gd name="T81" fmla="*/ 1 h 25"/>
                <a:gd name="T82" fmla="*/ 19 w 38"/>
                <a:gd name="T83" fmla="*/ 0 h 25"/>
                <a:gd name="T84" fmla="*/ 16 w 38"/>
                <a:gd name="T85" fmla="*/ 1 h 25"/>
                <a:gd name="T86" fmla="*/ 14 w 38"/>
                <a:gd name="T87" fmla="*/ 2 h 25"/>
                <a:gd name="T88" fmla="*/ 12 w 38"/>
                <a:gd name="T89" fmla="*/ 3 h 25"/>
                <a:gd name="T90" fmla="*/ 10 w 38"/>
                <a:gd name="T91" fmla="*/ 4 h 25"/>
                <a:gd name="T92" fmla="*/ 8 w 38"/>
                <a:gd name="T93" fmla="*/ 5 h 25"/>
                <a:gd name="T94" fmla="*/ 6 w 38"/>
                <a:gd name="T95" fmla="*/ 6 h 25"/>
                <a:gd name="T96" fmla="*/ 4 w 38"/>
                <a:gd name="T97" fmla="*/ 7 h 25"/>
                <a:gd name="T98" fmla="*/ 3 w 38"/>
                <a:gd name="T99" fmla="*/ 8 h 25"/>
                <a:gd name="T100" fmla="*/ 2 w 38"/>
                <a:gd name="T101" fmla="*/ 10 h 25"/>
                <a:gd name="T102" fmla="*/ 1 w 38"/>
                <a:gd name="T103" fmla="*/ 11 h 25"/>
                <a:gd name="T104" fmla="*/ 0 w 38"/>
                <a:gd name="T105" fmla="*/ 14 h 2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8" h="25">
                  <a:moveTo>
                    <a:pt x="0" y="15"/>
                  </a:moveTo>
                  <a:lnTo>
                    <a:pt x="0" y="16"/>
                  </a:lnTo>
                  <a:lnTo>
                    <a:pt x="0" y="17"/>
                  </a:lnTo>
                  <a:lnTo>
                    <a:pt x="0" y="18"/>
                  </a:lnTo>
                  <a:lnTo>
                    <a:pt x="0" y="19"/>
                  </a:lnTo>
                  <a:lnTo>
                    <a:pt x="1" y="19"/>
                  </a:lnTo>
                  <a:lnTo>
                    <a:pt x="1" y="20"/>
                  </a:lnTo>
                  <a:lnTo>
                    <a:pt x="2" y="20"/>
                  </a:lnTo>
                  <a:lnTo>
                    <a:pt x="2" y="21"/>
                  </a:lnTo>
                  <a:lnTo>
                    <a:pt x="3" y="21"/>
                  </a:lnTo>
                  <a:lnTo>
                    <a:pt x="4" y="22"/>
                  </a:lnTo>
                  <a:lnTo>
                    <a:pt x="5" y="22"/>
                  </a:lnTo>
                  <a:lnTo>
                    <a:pt x="5" y="23"/>
                  </a:lnTo>
                  <a:lnTo>
                    <a:pt x="6" y="23"/>
                  </a:lnTo>
                  <a:lnTo>
                    <a:pt x="7" y="23"/>
                  </a:lnTo>
                  <a:lnTo>
                    <a:pt x="8" y="24"/>
                  </a:lnTo>
                  <a:lnTo>
                    <a:pt x="9" y="24"/>
                  </a:lnTo>
                  <a:lnTo>
                    <a:pt x="10" y="24"/>
                  </a:lnTo>
                  <a:lnTo>
                    <a:pt x="11" y="24"/>
                  </a:lnTo>
                  <a:lnTo>
                    <a:pt x="12" y="24"/>
                  </a:lnTo>
                  <a:lnTo>
                    <a:pt x="13" y="24"/>
                  </a:lnTo>
                  <a:lnTo>
                    <a:pt x="14" y="23"/>
                  </a:lnTo>
                  <a:lnTo>
                    <a:pt x="15" y="23"/>
                  </a:lnTo>
                  <a:lnTo>
                    <a:pt x="16" y="23"/>
                  </a:lnTo>
                  <a:lnTo>
                    <a:pt x="17" y="23"/>
                  </a:lnTo>
                  <a:lnTo>
                    <a:pt x="19" y="23"/>
                  </a:lnTo>
                  <a:lnTo>
                    <a:pt x="20" y="23"/>
                  </a:lnTo>
                  <a:lnTo>
                    <a:pt x="21" y="23"/>
                  </a:lnTo>
                  <a:lnTo>
                    <a:pt x="22" y="23"/>
                  </a:lnTo>
                  <a:lnTo>
                    <a:pt x="23" y="23"/>
                  </a:lnTo>
                  <a:lnTo>
                    <a:pt x="24" y="23"/>
                  </a:lnTo>
                  <a:lnTo>
                    <a:pt x="25" y="23"/>
                  </a:lnTo>
                  <a:lnTo>
                    <a:pt x="26" y="23"/>
                  </a:lnTo>
                  <a:lnTo>
                    <a:pt x="27" y="23"/>
                  </a:lnTo>
                  <a:lnTo>
                    <a:pt x="28" y="23"/>
                  </a:lnTo>
                  <a:lnTo>
                    <a:pt x="29" y="23"/>
                  </a:lnTo>
                  <a:lnTo>
                    <a:pt x="30" y="22"/>
                  </a:lnTo>
                  <a:lnTo>
                    <a:pt x="31" y="22"/>
                  </a:lnTo>
                  <a:lnTo>
                    <a:pt x="32" y="22"/>
                  </a:lnTo>
                  <a:lnTo>
                    <a:pt x="32" y="21"/>
                  </a:lnTo>
                  <a:lnTo>
                    <a:pt x="33" y="21"/>
                  </a:lnTo>
                  <a:lnTo>
                    <a:pt x="34" y="21"/>
                  </a:lnTo>
                  <a:lnTo>
                    <a:pt x="35" y="20"/>
                  </a:lnTo>
                  <a:lnTo>
                    <a:pt x="35" y="19"/>
                  </a:lnTo>
                  <a:lnTo>
                    <a:pt x="36" y="19"/>
                  </a:lnTo>
                  <a:lnTo>
                    <a:pt x="36" y="18"/>
                  </a:lnTo>
                  <a:lnTo>
                    <a:pt x="36" y="17"/>
                  </a:lnTo>
                  <a:lnTo>
                    <a:pt x="37" y="17"/>
                  </a:lnTo>
                  <a:lnTo>
                    <a:pt x="37" y="16"/>
                  </a:lnTo>
                  <a:lnTo>
                    <a:pt x="37" y="15"/>
                  </a:lnTo>
                  <a:lnTo>
                    <a:pt x="37" y="14"/>
                  </a:lnTo>
                  <a:lnTo>
                    <a:pt x="37" y="13"/>
                  </a:lnTo>
                  <a:lnTo>
                    <a:pt x="37" y="11"/>
                  </a:lnTo>
                  <a:lnTo>
                    <a:pt x="37" y="10"/>
                  </a:lnTo>
                  <a:lnTo>
                    <a:pt x="37" y="9"/>
                  </a:lnTo>
                  <a:lnTo>
                    <a:pt x="37" y="8"/>
                  </a:lnTo>
                  <a:lnTo>
                    <a:pt x="37" y="7"/>
                  </a:lnTo>
                  <a:lnTo>
                    <a:pt x="37" y="6"/>
                  </a:lnTo>
                  <a:lnTo>
                    <a:pt x="36" y="6"/>
                  </a:lnTo>
                  <a:lnTo>
                    <a:pt x="36" y="5"/>
                  </a:lnTo>
                  <a:lnTo>
                    <a:pt x="36" y="4"/>
                  </a:lnTo>
                  <a:lnTo>
                    <a:pt x="35" y="4"/>
                  </a:lnTo>
                  <a:lnTo>
                    <a:pt x="35" y="3"/>
                  </a:lnTo>
                  <a:lnTo>
                    <a:pt x="34" y="3"/>
                  </a:lnTo>
                  <a:lnTo>
                    <a:pt x="33" y="2"/>
                  </a:lnTo>
                  <a:lnTo>
                    <a:pt x="32" y="2"/>
                  </a:lnTo>
                  <a:lnTo>
                    <a:pt x="31" y="2"/>
                  </a:lnTo>
                  <a:lnTo>
                    <a:pt x="30" y="2"/>
                  </a:lnTo>
                  <a:lnTo>
                    <a:pt x="29" y="2"/>
                  </a:lnTo>
                  <a:lnTo>
                    <a:pt x="28" y="3"/>
                  </a:lnTo>
                  <a:lnTo>
                    <a:pt x="27" y="3"/>
                  </a:lnTo>
                  <a:lnTo>
                    <a:pt x="26" y="3"/>
                  </a:lnTo>
                  <a:lnTo>
                    <a:pt x="25" y="3"/>
                  </a:lnTo>
                  <a:lnTo>
                    <a:pt x="25" y="4"/>
                  </a:lnTo>
                  <a:lnTo>
                    <a:pt x="24" y="4"/>
                  </a:lnTo>
                  <a:lnTo>
                    <a:pt x="23" y="4"/>
                  </a:lnTo>
                  <a:lnTo>
                    <a:pt x="23" y="3"/>
                  </a:lnTo>
                  <a:lnTo>
                    <a:pt x="22" y="3"/>
                  </a:lnTo>
                  <a:lnTo>
                    <a:pt x="21" y="3"/>
                  </a:lnTo>
                  <a:lnTo>
                    <a:pt x="21" y="2"/>
                  </a:lnTo>
                  <a:lnTo>
                    <a:pt x="20" y="2"/>
                  </a:lnTo>
                  <a:lnTo>
                    <a:pt x="20" y="1"/>
                  </a:lnTo>
                  <a:lnTo>
                    <a:pt x="19" y="1"/>
                  </a:lnTo>
                  <a:lnTo>
                    <a:pt x="19" y="0"/>
                  </a:lnTo>
                  <a:lnTo>
                    <a:pt x="17" y="1"/>
                  </a:lnTo>
                  <a:lnTo>
                    <a:pt x="16" y="1"/>
                  </a:lnTo>
                  <a:lnTo>
                    <a:pt x="15" y="2"/>
                  </a:lnTo>
                  <a:lnTo>
                    <a:pt x="14" y="2"/>
                  </a:lnTo>
                  <a:lnTo>
                    <a:pt x="13" y="2"/>
                  </a:lnTo>
                  <a:lnTo>
                    <a:pt x="12" y="3"/>
                  </a:lnTo>
                  <a:lnTo>
                    <a:pt x="11" y="4"/>
                  </a:lnTo>
                  <a:lnTo>
                    <a:pt x="10" y="4"/>
                  </a:lnTo>
                  <a:lnTo>
                    <a:pt x="9" y="4"/>
                  </a:lnTo>
                  <a:lnTo>
                    <a:pt x="8" y="5"/>
                  </a:lnTo>
                  <a:lnTo>
                    <a:pt x="7" y="6"/>
                  </a:lnTo>
                  <a:lnTo>
                    <a:pt x="6" y="6"/>
                  </a:lnTo>
                  <a:lnTo>
                    <a:pt x="5" y="7"/>
                  </a:lnTo>
                  <a:lnTo>
                    <a:pt x="4" y="7"/>
                  </a:lnTo>
                  <a:lnTo>
                    <a:pt x="4" y="8"/>
                  </a:lnTo>
                  <a:lnTo>
                    <a:pt x="3" y="8"/>
                  </a:lnTo>
                  <a:lnTo>
                    <a:pt x="2" y="9"/>
                  </a:lnTo>
                  <a:lnTo>
                    <a:pt x="2" y="10"/>
                  </a:lnTo>
                  <a:lnTo>
                    <a:pt x="1" y="10"/>
                  </a:lnTo>
                  <a:lnTo>
                    <a:pt x="1" y="11"/>
                  </a:lnTo>
                  <a:lnTo>
                    <a:pt x="0" y="13"/>
                  </a:lnTo>
                  <a:lnTo>
                    <a:pt x="0" y="14"/>
                  </a:lnTo>
                  <a:lnTo>
                    <a:pt x="0" y="15"/>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79" name="Freeform 74"/>
            <p:cNvSpPr>
              <a:spLocks/>
            </p:cNvSpPr>
            <p:nvPr/>
          </p:nvSpPr>
          <p:spPr bwMode="auto">
            <a:xfrm>
              <a:off x="3600" y="1626"/>
              <a:ext cx="38" cy="22"/>
            </a:xfrm>
            <a:custGeom>
              <a:avLst/>
              <a:gdLst>
                <a:gd name="T0" fmla="*/ 0 w 38"/>
                <a:gd name="T1" fmla="*/ 13 h 22"/>
                <a:gd name="T2" fmla="*/ 0 w 38"/>
                <a:gd name="T3" fmla="*/ 15 h 22"/>
                <a:gd name="T4" fmla="*/ 1 w 38"/>
                <a:gd name="T5" fmla="*/ 16 h 22"/>
                <a:gd name="T6" fmla="*/ 2 w 38"/>
                <a:gd name="T7" fmla="*/ 17 h 22"/>
                <a:gd name="T8" fmla="*/ 3 w 38"/>
                <a:gd name="T9" fmla="*/ 18 h 22"/>
                <a:gd name="T10" fmla="*/ 4 w 38"/>
                <a:gd name="T11" fmla="*/ 19 h 22"/>
                <a:gd name="T12" fmla="*/ 5 w 38"/>
                <a:gd name="T13" fmla="*/ 20 h 22"/>
                <a:gd name="T14" fmla="*/ 7 w 38"/>
                <a:gd name="T15" fmla="*/ 20 h 22"/>
                <a:gd name="T16" fmla="*/ 8 w 38"/>
                <a:gd name="T17" fmla="*/ 21 h 22"/>
                <a:gd name="T18" fmla="*/ 10 w 38"/>
                <a:gd name="T19" fmla="*/ 21 h 22"/>
                <a:gd name="T20" fmla="*/ 12 w 38"/>
                <a:gd name="T21" fmla="*/ 21 h 22"/>
                <a:gd name="T22" fmla="*/ 14 w 38"/>
                <a:gd name="T23" fmla="*/ 21 h 22"/>
                <a:gd name="T24" fmla="*/ 15 w 38"/>
                <a:gd name="T25" fmla="*/ 20 h 22"/>
                <a:gd name="T26" fmla="*/ 17 w 38"/>
                <a:gd name="T27" fmla="*/ 20 h 22"/>
                <a:gd name="T28" fmla="*/ 21 w 38"/>
                <a:gd name="T29" fmla="*/ 20 h 22"/>
                <a:gd name="T30" fmla="*/ 23 w 38"/>
                <a:gd name="T31" fmla="*/ 20 h 22"/>
                <a:gd name="T32" fmla="*/ 25 w 38"/>
                <a:gd name="T33" fmla="*/ 20 h 22"/>
                <a:gd name="T34" fmla="*/ 27 w 38"/>
                <a:gd name="T35" fmla="*/ 20 h 22"/>
                <a:gd name="T36" fmla="*/ 29 w 38"/>
                <a:gd name="T37" fmla="*/ 20 h 22"/>
                <a:gd name="T38" fmla="*/ 31 w 38"/>
                <a:gd name="T39" fmla="*/ 20 h 22"/>
                <a:gd name="T40" fmla="*/ 32 w 38"/>
                <a:gd name="T41" fmla="*/ 19 h 22"/>
                <a:gd name="T42" fmla="*/ 33 w 38"/>
                <a:gd name="T43" fmla="*/ 18 h 22"/>
                <a:gd name="T44" fmla="*/ 35 w 38"/>
                <a:gd name="T45" fmla="*/ 17 h 22"/>
                <a:gd name="T46" fmla="*/ 36 w 38"/>
                <a:gd name="T47" fmla="*/ 16 h 22"/>
                <a:gd name="T48" fmla="*/ 37 w 38"/>
                <a:gd name="T49" fmla="*/ 15 h 22"/>
                <a:gd name="T50" fmla="*/ 37 w 38"/>
                <a:gd name="T51" fmla="*/ 13 h 22"/>
                <a:gd name="T52" fmla="*/ 37 w 38"/>
                <a:gd name="T53" fmla="*/ 11 h 22"/>
                <a:gd name="T54" fmla="*/ 37 w 38"/>
                <a:gd name="T55" fmla="*/ 9 h 22"/>
                <a:gd name="T56" fmla="*/ 37 w 38"/>
                <a:gd name="T57" fmla="*/ 7 h 22"/>
                <a:gd name="T58" fmla="*/ 37 w 38"/>
                <a:gd name="T59" fmla="*/ 5 h 22"/>
                <a:gd name="T60" fmla="*/ 36 w 38"/>
                <a:gd name="T61" fmla="*/ 4 h 22"/>
                <a:gd name="T62" fmla="*/ 34 w 38"/>
                <a:gd name="T63" fmla="*/ 3 h 22"/>
                <a:gd name="T64" fmla="*/ 32 w 38"/>
                <a:gd name="T65" fmla="*/ 1 h 22"/>
                <a:gd name="T66" fmla="*/ 30 w 38"/>
                <a:gd name="T67" fmla="*/ 2 h 22"/>
                <a:gd name="T68" fmla="*/ 28 w 38"/>
                <a:gd name="T69" fmla="*/ 2 h 22"/>
                <a:gd name="T70" fmla="*/ 27 w 38"/>
                <a:gd name="T71" fmla="*/ 3 h 22"/>
                <a:gd name="T72" fmla="*/ 25 w 38"/>
                <a:gd name="T73" fmla="*/ 3 h 22"/>
                <a:gd name="T74" fmla="*/ 23 w 38"/>
                <a:gd name="T75" fmla="*/ 3 h 22"/>
                <a:gd name="T76" fmla="*/ 22 w 38"/>
                <a:gd name="T77" fmla="*/ 2 h 22"/>
                <a:gd name="T78" fmla="*/ 21 w 38"/>
                <a:gd name="T79" fmla="*/ 1 h 22"/>
                <a:gd name="T80" fmla="*/ 20 w 38"/>
                <a:gd name="T81" fmla="*/ 0 h 22"/>
                <a:gd name="T82" fmla="*/ 17 w 38"/>
                <a:gd name="T83" fmla="*/ 0 h 22"/>
                <a:gd name="T84" fmla="*/ 16 w 38"/>
                <a:gd name="T85" fmla="*/ 1 h 22"/>
                <a:gd name="T86" fmla="*/ 14 w 38"/>
                <a:gd name="T87" fmla="*/ 2 h 22"/>
                <a:gd name="T88" fmla="*/ 12 w 38"/>
                <a:gd name="T89" fmla="*/ 3 h 22"/>
                <a:gd name="T90" fmla="*/ 10 w 38"/>
                <a:gd name="T91" fmla="*/ 3 h 22"/>
                <a:gd name="T92" fmla="*/ 8 w 38"/>
                <a:gd name="T93" fmla="*/ 4 h 22"/>
                <a:gd name="T94" fmla="*/ 7 w 38"/>
                <a:gd name="T95" fmla="*/ 5 h 22"/>
                <a:gd name="T96" fmla="*/ 6 w 38"/>
                <a:gd name="T97" fmla="*/ 6 h 22"/>
                <a:gd name="T98" fmla="*/ 4 w 38"/>
                <a:gd name="T99" fmla="*/ 7 h 22"/>
                <a:gd name="T100" fmla="*/ 2 w 38"/>
                <a:gd name="T101" fmla="*/ 9 h 22"/>
                <a:gd name="T102" fmla="*/ 1 w 38"/>
                <a:gd name="T103" fmla="*/ 11 h 22"/>
                <a:gd name="T104" fmla="*/ 0 w 38"/>
                <a:gd name="T105" fmla="*/ 12 h 2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8" h="22">
                  <a:moveTo>
                    <a:pt x="0" y="12"/>
                  </a:moveTo>
                  <a:lnTo>
                    <a:pt x="0" y="13"/>
                  </a:lnTo>
                  <a:lnTo>
                    <a:pt x="0" y="14"/>
                  </a:lnTo>
                  <a:lnTo>
                    <a:pt x="0" y="15"/>
                  </a:lnTo>
                  <a:lnTo>
                    <a:pt x="0" y="16"/>
                  </a:lnTo>
                  <a:lnTo>
                    <a:pt x="1" y="16"/>
                  </a:lnTo>
                  <a:lnTo>
                    <a:pt x="1" y="17"/>
                  </a:lnTo>
                  <a:lnTo>
                    <a:pt x="2" y="17"/>
                  </a:lnTo>
                  <a:lnTo>
                    <a:pt x="2" y="18"/>
                  </a:lnTo>
                  <a:lnTo>
                    <a:pt x="3" y="18"/>
                  </a:lnTo>
                  <a:lnTo>
                    <a:pt x="3" y="19"/>
                  </a:lnTo>
                  <a:lnTo>
                    <a:pt x="4" y="19"/>
                  </a:lnTo>
                  <a:lnTo>
                    <a:pt x="4" y="20"/>
                  </a:lnTo>
                  <a:lnTo>
                    <a:pt x="5" y="20"/>
                  </a:lnTo>
                  <a:lnTo>
                    <a:pt x="6" y="20"/>
                  </a:lnTo>
                  <a:lnTo>
                    <a:pt x="7" y="20"/>
                  </a:lnTo>
                  <a:lnTo>
                    <a:pt x="7" y="21"/>
                  </a:lnTo>
                  <a:lnTo>
                    <a:pt x="8" y="21"/>
                  </a:lnTo>
                  <a:lnTo>
                    <a:pt x="9" y="21"/>
                  </a:lnTo>
                  <a:lnTo>
                    <a:pt x="10" y="21"/>
                  </a:lnTo>
                  <a:lnTo>
                    <a:pt x="11" y="21"/>
                  </a:lnTo>
                  <a:lnTo>
                    <a:pt x="12" y="21"/>
                  </a:lnTo>
                  <a:lnTo>
                    <a:pt x="13" y="21"/>
                  </a:lnTo>
                  <a:lnTo>
                    <a:pt x="14" y="21"/>
                  </a:lnTo>
                  <a:lnTo>
                    <a:pt x="15" y="21"/>
                  </a:lnTo>
                  <a:lnTo>
                    <a:pt x="15" y="20"/>
                  </a:lnTo>
                  <a:lnTo>
                    <a:pt x="16" y="20"/>
                  </a:lnTo>
                  <a:lnTo>
                    <a:pt x="17" y="20"/>
                  </a:lnTo>
                  <a:lnTo>
                    <a:pt x="19" y="20"/>
                  </a:lnTo>
                  <a:lnTo>
                    <a:pt x="21" y="20"/>
                  </a:lnTo>
                  <a:lnTo>
                    <a:pt x="22" y="20"/>
                  </a:lnTo>
                  <a:lnTo>
                    <a:pt x="23" y="20"/>
                  </a:lnTo>
                  <a:lnTo>
                    <a:pt x="24" y="20"/>
                  </a:lnTo>
                  <a:lnTo>
                    <a:pt x="25" y="20"/>
                  </a:lnTo>
                  <a:lnTo>
                    <a:pt x="26" y="20"/>
                  </a:lnTo>
                  <a:lnTo>
                    <a:pt x="27" y="20"/>
                  </a:lnTo>
                  <a:lnTo>
                    <a:pt x="28" y="20"/>
                  </a:lnTo>
                  <a:lnTo>
                    <a:pt x="29" y="20"/>
                  </a:lnTo>
                  <a:lnTo>
                    <a:pt x="30" y="20"/>
                  </a:lnTo>
                  <a:lnTo>
                    <a:pt x="31" y="20"/>
                  </a:lnTo>
                  <a:lnTo>
                    <a:pt x="31" y="19"/>
                  </a:lnTo>
                  <a:lnTo>
                    <a:pt x="32" y="19"/>
                  </a:lnTo>
                  <a:lnTo>
                    <a:pt x="33" y="19"/>
                  </a:lnTo>
                  <a:lnTo>
                    <a:pt x="33" y="18"/>
                  </a:lnTo>
                  <a:lnTo>
                    <a:pt x="34" y="18"/>
                  </a:lnTo>
                  <a:lnTo>
                    <a:pt x="35" y="17"/>
                  </a:lnTo>
                  <a:lnTo>
                    <a:pt x="35" y="16"/>
                  </a:lnTo>
                  <a:lnTo>
                    <a:pt x="36" y="16"/>
                  </a:lnTo>
                  <a:lnTo>
                    <a:pt x="36" y="15"/>
                  </a:lnTo>
                  <a:lnTo>
                    <a:pt x="37" y="15"/>
                  </a:lnTo>
                  <a:lnTo>
                    <a:pt x="37" y="14"/>
                  </a:lnTo>
                  <a:lnTo>
                    <a:pt x="37" y="13"/>
                  </a:lnTo>
                  <a:lnTo>
                    <a:pt x="37" y="12"/>
                  </a:lnTo>
                  <a:lnTo>
                    <a:pt x="37" y="11"/>
                  </a:lnTo>
                  <a:lnTo>
                    <a:pt x="37" y="10"/>
                  </a:lnTo>
                  <a:lnTo>
                    <a:pt x="37" y="9"/>
                  </a:lnTo>
                  <a:lnTo>
                    <a:pt x="37" y="8"/>
                  </a:lnTo>
                  <a:lnTo>
                    <a:pt x="37" y="7"/>
                  </a:lnTo>
                  <a:lnTo>
                    <a:pt x="37" y="6"/>
                  </a:lnTo>
                  <a:lnTo>
                    <a:pt x="37" y="5"/>
                  </a:lnTo>
                  <a:lnTo>
                    <a:pt x="36" y="5"/>
                  </a:lnTo>
                  <a:lnTo>
                    <a:pt x="36" y="4"/>
                  </a:lnTo>
                  <a:lnTo>
                    <a:pt x="35" y="3"/>
                  </a:lnTo>
                  <a:lnTo>
                    <a:pt x="34" y="3"/>
                  </a:lnTo>
                  <a:lnTo>
                    <a:pt x="33" y="2"/>
                  </a:lnTo>
                  <a:lnTo>
                    <a:pt x="32" y="1"/>
                  </a:lnTo>
                  <a:lnTo>
                    <a:pt x="31" y="1"/>
                  </a:lnTo>
                  <a:lnTo>
                    <a:pt x="30" y="2"/>
                  </a:lnTo>
                  <a:lnTo>
                    <a:pt x="29" y="2"/>
                  </a:lnTo>
                  <a:lnTo>
                    <a:pt x="28" y="2"/>
                  </a:lnTo>
                  <a:lnTo>
                    <a:pt x="27" y="2"/>
                  </a:lnTo>
                  <a:lnTo>
                    <a:pt x="27" y="3"/>
                  </a:lnTo>
                  <a:lnTo>
                    <a:pt x="26" y="3"/>
                  </a:lnTo>
                  <a:lnTo>
                    <a:pt x="25" y="3"/>
                  </a:lnTo>
                  <a:lnTo>
                    <a:pt x="24" y="3"/>
                  </a:lnTo>
                  <a:lnTo>
                    <a:pt x="23" y="3"/>
                  </a:lnTo>
                  <a:lnTo>
                    <a:pt x="22" y="3"/>
                  </a:lnTo>
                  <a:lnTo>
                    <a:pt x="22" y="2"/>
                  </a:lnTo>
                  <a:lnTo>
                    <a:pt x="21" y="2"/>
                  </a:lnTo>
                  <a:lnTo>
                    <a:pt x="21" y="1"/>
                  </a:lnTo>
                  <a:lnTo>
                    <a:pt x="20" y="1"/>
                  </a:lnTo>
                  <a:lnTo>
                    <a:pt x="20" y="0"/>
                  </a:lnTo>
                  <a:lnTo>
                    <a:pt x="19" y="0"/>
                  </a:lnTo>
                  <a:lnTo>
                    <a:pt x="17" y="0"/>
                  </a:lnTo>
                  <a:lnTo>
                    <a:pt x="17" y="1"/>
                  </a:lnTo>
                  <a:lnTo>
                    <a:pt x="16" y="1"/>
                  </a:lnTo>
                  <a:lnTo>
                    <a:pt x="15" y="1"/>
                  </a:lnTo>
                  <a:lnTo>
                    <a:pt x="14" y="2"/>
                  </a:lnTo>
                  <a:lnTo>
                    <a:pt x="13" y="2"/>
                  </a:lnTo>
                  <a:lnTo>
                    <a:pt x="12" y="3"/>
                  </a:lnTo>
                  <a:lnTo>
                    <a:pt x="11" y="3"/>
                  </a:lnTo>
                  <a:lnTo>
                    <a:pt x="10" y="3"/>
                  </a:lnTo>
                  <a:lnTo>
                    <a:pt x="9" y="4"/>
                  </a:lnTo>
                  <a:lnTo>
                    <a:pt x="8" y="4"/>
                  </a:lnTo>
                  <a:lnTo>
                    <a:pt x="8" y="5"/>
                  </a:lnTo>
                  <a:lnTo>
                    <a:pt x="7" y="5"/>
                  </a:lnTo>
                  <a:lnTo>
                    <a:pt x="6" y="5"/>
                  </a:lnTo>
                  <a:lnTo>
                    <a:pt x="6" y="6"/>
                  </a:lnTo>
                  <a:lnTo>
                    <a:pt x="5" y="6"/>
                  </a:lnTo>
                  <a:lnTo>
                    <a:pt x="4" y="7"/>
                  </a:lnTo>
                  <a:lnTo>
                    <a:pt x="3" y="8"/>
                  </a:lnTo>
                  <a:lnTo>
                    <a:pt x="2" y="9"/>
                  </a:lnTo>
                  <a:lnTo>
                    <a:pt x="1" y="10"/>
                  </a:lnTo>
                  <a:lnTo>
                    <a:pt x="1" y="11"/>
                  </a:lnTo>
                  <a:lnTo>
                    <a:pt x="0" y="11"/>
                  </a:lnTo>
                  <a:lnTo>
                    <a:pt x="0" y="1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80" name="Freeform 75"/>
            <p:cNvSpPr>
              <a:spLocks/>
            </p:cNvSpPr>
            <p:nvPr/>
          </p:nvSpPr>
          <p:spPr bwMode="auto">
            <a:xfrm>
              <a:off x="3685" y="1630"/>
              <a:ext cx="37" cy="22"/>
            </a:xfrm>
            <a:custGeom>
              <a:avLst/>
              <a:gdLst>
                <a:gd name="T0" fmla="*/ 0 w 37"/>
                <a:gd name="T1" fmla="*/ 13 h 22"/>
                <a:gd name="T2" fmla="*/ 0 w 37"/>
                <a:gd name="T3" fmla="*/ 15 h 22"/>
                <a:gd name="T4" fmla="*/ 1 w 37"/>
                <a:gd name="T5" fmla="*/ 16 h 22"/>
                <a:gd name="T6" fmla="*/ 2 w 37"/>
                <a:gd name="T7" fmla="*/ 18 h 22"/>
                <a:gd name="T8" fmla="*/ 3 w 37"/>
                <a:gd name="T9" fmla="*/ 19 h 22"/>
                <a:gd name="T10" fmla="*/ 5 w 37"/>
                <a:gd name="T11" fmla="*/ 20 h 22"/>
                <a:gd name="T12" fmla="*/ 7 w 37"/>
                <a:gd name="T13" fmla="*/ 20 h 22"/>
                <a:gd name="T14" fmla="*/ 8 w 37"/>
                <a:gd name="T15" fmla="*/ 21 h 22"/>
                <a:gd name="T16" fmla="*/ 10 w 37"/>
                <a:gd name="T17" fmla="*/ 21 h 22"/>
                <a:gd name="T18" fmla="*/ 12 w 37"/>
                <a:gd name="T19" fmla="*/ 21 h 22"/>
                <a:gd name="T20" fmla="*/ 14 w 37"/>
                <a:gd name="T21" fmla="*/ 21 h 22"/>
                <a:gd name="T22" fmla="*/ 15 w 37"/>
                <a:gd name="T23" fmla="*/ 20 h 22"/>
                <a:gd name="T24" fmla="*/ 17 w 37"/>
                <a:gd name="T25" fmla="*/ 20 h 22"/>
                <a:gd name="T26" fmla="*/ 19 w 37"/>
                <a:gd name="T27" fmla="*/ 20 h 22"/>
                <a:gd name="T28" fmla="*/ 21 w 37"/>
                <a:gd name="T29" fmla="*/ 20 h 22"/>
                <a:gd name="T30" fmla="*/ 23 w 37"/>
                <a:gd name="T31" fmla="*/ 20 h 22"/>
                <a:gd name="T32" fmla="*/ 25 w 37"/>
                <a:gd name="T33" fmla="*/ 20 h 22"/>
                <a:gd name="T34" fmla="*/ 27 w 37"/>
                <a:gd name="T35" fmla="*/ 20 h 22"/>
                <a:gd name="T36" fmla="*/ 29 w 37"/>
                <a:gd name="T37" fmla="*/ 20 h 22"/>
                <a:gd name="T38" fmla="*/ 30 w 37"/>
                <a:gd name="T39" fmla="*/ 19 h 22"/>
                <a:gd name="T40" fmla="*/ 32 w 37"/>
                <a:gd name="T41" fmla="*/ 18 h 22"/>
                <a:gd name="T42" fmla="*/ 34 w 37"/>
                <a:gd name="T43" fmla="*/ 17 h 22"/>
                <a:gd name="T44" fmla="*/ 35 w 37"/>
                <a:gd name="T45" fmla="*/ 16 h 22"/>
                <a:gd name="T46" fmla="*/ 36 w 37"/>
                <a:gd name="T47" fmla="*/ 14 h 22"/>
                <a:gd name="T48" fmla="*/ 36 w 37"/>
                <a:gd name="T49" fmla="*/ 12 h 22"/>
                <a:gd name="T50" fmla="*/ 36 w 37"/>
                <a:gd name="T51" fmla="*/ 10 h 22"/>
                <a:gd name="T52" fmla="*/ 36 w 37"/>
                <a:gd name="T53" fmla="*/ 8 h 22"/>
                <a:gd name="T54" fmla="*/ 36 w 37"/>
                <a:gd name="T55" fmla="*/ 6 h 22"/>
                <a:gd name="T56" fmla="*/ 35 w 37"/>
                <a:gd name="T57" fmla="*/ 5 h 22"/>
                <a:gd name="T58" fmla="*/ 35 w 37"/>
                <a:gd name="T59" fmla="*/ 3 h 22"/>
                <a:gd name="T60" fmla="*/ 33 w 37"/>
                <a:gd name="T61" fmla="*/ 3 h 22"/>
                <a:gd name="T62" fmla="*/ 32 w 37"/>
                <a:gd name="T63" fmla="*/ 2 h 22"/>
                <a:gd name="T64" fmla="*/ 30 w 37"/>
                <a:gd name="T65" fmla="*/ 1 h 22"/>
                <a:gd name="T66" fmla="*/ 29 w 37"/>
                <a:gd name="T67" fmla="*/ 2 h 22"/>
                <a:gd name="T68" fmla="*/ 27 w 37"/>
                <a:gd name="T69" fmla="*/ 2 h 22"/>
                <a:gd name="T70" fmla="*/ 26 w 37"/>
                <a:gd name="T71" fmla="*/ 3 h 22"/>
                <a:gd name="T72" fmla="*/ 24 w 37"/>
                <a:gd name="T73" fmla="*/ 3 h 22"/>
                <a:gd name="T74" fmla="*/ 22 w 37"/>
                <a:gd name="T75" fmla="*/ 3 h 22"/>
                <a:gd name="T76" fmla="*/ 21 w 37"/>
                <a:gd name="T77" fmla="*/ 2 h 22"/>
                <a:gd name="T78" fmla="*/ 20 w 37"/>
                <a:gd name="T79" fmla="*/ 1 h 22"/>
                <a:gd name="T80" fmla="*/ 19 w 37"/>
                <a:gd name="T81" fmla="*/ 0 h 22"/>
                <a:gd name="T82" fmla="*/ 17 w 37"/>
                <a:gd name="T83" fmla="*/ 0 h 22"/>
                <a:gd name="T84" fmla="*/ 16 w 37"/>
                <a:gd name="T85" fmla="*/ 1 h 22"/>
                <a:gd name="T86" fmla="*/ 14 w 37"/>
                <a:gd name="T87" fmla="*/ 2 h 22"/>
                <a:gd name="T88" fmla="*/ 12 w 37"/>
                <a:gd name="T89" fmla="*/ 3 h 22"/>
                <a:gd name="T90" fmla="*/ 10 w 37"/>
                <a:gd name="T91" fmla="*/ 3 h 22"/>
                <a:gd name="T92" fmla="*/ 8 w 37"/>
                <a:gd name="T93" fmla="*/ 5 h 22"/>
                <a:gd name="T94" fmla="*/ 6 w 37"/>
                <a:gd name="T95" fmla="*/ 5 h 22"/>
                <a:gd name="T96" fmla="*/ 5 w 37"/>
                <a:gd name="T97" fmla="*/ 6 h 22"/>
                <a:gd name="T98" fmla="*/ 4 w 37"/>
                <a:gd name="T99" fmla="*/ 7 h 22"/>
                <a:gd name="T100" fmla="*/ 2 w 37"/>
                <a:gd name="T101" fmla="*/ 9 h 22"/>
                <a:gd name="T102" fmla="*/ 1 w 37"/>
                <a:gd name="T103" fmla="*/ 11 h 22"/>
                <a:gd name="T104" fmla="*/ 0 w 37"/>
                <a:gd name="T105" fmla="*/ 12 h 2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7" h="22">
                  <a:moveTo>
                    <a:pt x="0" y="12"/>
                  </a:moveTo>
                  <a:lnTo>
                    <a:pt x="0" y="13"/>
                  </a:lnTo>
                  <a:lnTo>
                    <a:pt x="0" y="14"/>
                  </a:lnTo>
                  <a:lnTo>
                    <a:pt x="0" y="15"/>
                  </a:lnTo>
                  <a:lnTo>
                    <a:pt x="0" y="16"/>
                  </a:lnTo>
                  <a:lnTo>
                    <a:pt x="1" y="16"/>
                  </a:lnTo>
                  <a:lnTo>
                    <a:pt x="1" y="17"/>
                  </a:lnTo>
                  <a:lnTo>
                    <a:pt x="2" y="18"/>
                  </a:lnTo>
                  <a:lnTo>
                    <a:pt x="3" y="18"/>
                  </a:lnTo>
                  <a:lnTo>
                    <a:pt x="3" y="19"/>
                  </a:lnTo>
                  <a:lnTo>
                    <a:pt x="4" y="19"/>
                  </a:lnTo>
                  <a:lnTo>
                    <a:pt x="5" y="20"/>
                  </a:lnTo>
                  <a:lnTo>
                    <a:pt x="6" y="20"/>
                  </a:lnTo>
                  <a:lnTo>
                    <a:pt x="7" y="20"/>
                  </a:lnTo>
                  <a:lnTo>
                    <a:pt x="7" y="21"/>
                  </a:lnTo>
                  <a:lnTo>
                    <a:pt x="8" y="21"/>
                  </a:lnTo>
                  <a:lnTo>
                    <a:pt x="9" y="21"/>
                  </a:lnTo>
                  <a:lnTo>
                    <a:pt x="10" y="21"/>
                  </a:lnTo>
                  <a:lnTo>
                    <a:pt x="11" y="21"/>
                  </a:lnTo>
                  <a:lnTo>
                    <a:pt x="12" y="21"/>
                  </a:lnTo>
                  <a:lnTo>
                    <a:pt x="13" y="21"/>
                  </a:lnTo>
                  <a:lnTo>
                    <a:pt x="14" y="21"/>
                  </a:lnTo>
                  <a:lnTo>
                    <a:pt x="15" y="21"/>
                  </a:lnTo>
                  <a:lnTo>
                    <a:pt x="15" y="20"/>
                  </a:lnTo>
                  <a:lnTo>
                    <a:pt x="16" y="20"/>
                  </a:lnTo>
                  <a:lnTo>
                    <a:pt x="17" y="20"/>
                  </a:lnTo>
                  <a:lnTo>
                    <a:pt x="18" y="20"/>
                  </a:lnTo>
                  <a:lnTo>
                    <a:pt x="19" y="20"/>
                  </a:lnTo>
                  <a:lnTo>
                    <a:pt x="20" y="20"/>
                  </a:lnTo>
                  <a:lnTo>
                    <a:pt x="21" y="20"/>
                  </a:lnTo>
                  <a:lnTo>
                    <a:pt x="22" y="20"/>
                  </a:lnTo>
                  <a:lnTo>
                    <a:pt x="23" y="20"/>
                  </a:lnTo>
                  <a:lnTo>
                    <a:pt x="24" y="20"/>
                  </a:lnTo>
                  <a:lnTo>
                    <a:pt x="25" y="20"/>
                  </a:lnTo>
                  <a:lnTo>
                    <a:pt x="26" y="20"/>
                  </a:lnTo>
                  <a:lnTo>
                    <a:pt x="27" y="20"/>
                  </a:lnTo>
                  <a:lnTo>
                    <a:pt x="28" y="20"/>
                  </a:lnTo>
                  <a:lnTo>
                    <a:pt x="29" y="20"/>
                  </a:lnTo>
                  <a:lnTo>
                    <a:pt x="30" y="20"/>
                  </a:lnTo>
                  <a:lnTo>
                    <a:pt x="30" y="19"/>
                  </a:lnTo>
                  <a:lnTo>
                    <a:pt x="31" y="19"/>
                  </a:lnTo>
                  <a:lnTo>
                    <a:pt x="32" y="18"/>
                  </a:lnTo>
                  <a:lnTo>
                    <a:pt x="33" y="18"/>
                  </a:lnTo>
                  <a:lnTo>
                    <a:pt x="34" y="17"/>
                  </a:lnTo>
                  <a:lnTo>
                    <a:pt x="34" y="16"/>
                  </a:lnTo>
                  <a:lnTo>
                    <a:pt x="35" y="16"/>
                  </a:lnTo>
                  <a:lnTo>
                    <a:pt x="35" y="15"/>
                  </a:lnTo>
                  <a:lnTo>
                    <a:pt x="36" y="14"/>
                  </a:lnTo>
                  <a:lnTo>
                    <a:pt x="36" y="13"/>
                  </a:lnTo>
                  <a:lnTo>
                    <a:pt x="36" y="12"/>
                  </a:lnTo>
                  <a:lnTo>
                    <a:pt x="36" y="11"/>
                  </a:lnTo>
                  <a:lnTo>
                    <a:pt x="36" y="10"/>
                  </a:lnTo>
                  <a:lnTo>
                    <a:pt x="36" y="9"/>
                  </a:lnTo>
                  <a:lnTo>
                    <a:pt x="36" y="8"/>
                  </a:lnTo>
                  <a:lnTo>
                    <a:pt x="36" y="7"/>
                  </a:lnTo>
                  <a:lnTo>
                    <a:pt x="36" y="6"/>
                  </a:lnTo>
                  <a:lnTo>
                    <a:pt x="36" y="5"/>
                  </a:lnTo>
                  <a:lnTo>
                    <a:pt x="35" y="5"/>
                  </a:lnTo>
                  <a:lnTo>
                    <a:pt x="35" y="4"/>
                  </a:lnTo>
                  <a:lnTo>
                    <a:pt x="35" y="3"/>
                  </a:lnTo>
                  <a:lnTo>
                    <a:pt x="34" y="3"/>
                  </a:lnTo>
                  <a:lnTo>
                    <a:pt x="33" y="3"/>
                  </a:lnTo>
                  <a:lnTo>
                    <a:pt x="33" y="2"/>
                  </a:lnTo>
                  <a:lnTo>
                    <a:pt x="32" y="2"/>
                  </a:lnTo>
                  <a:lnTo>
                    <a:pt x="31" y="1"/>
                  </a:lnTo>
                  <a:lnTo>
                    <a:pt x="30" y="1"/>
                  </a:lnTo>
                  <a:lnTo>
                    <a:pt x="29" y="1"/>
                  </a:lnTo>
                  <a:lnTo>
                    <a:pt x="29" y="2"/>
                  </a:lnTo>
                  <a:lnTo>
                    <a:pt x="28" y="2"/>
                  </a:lnTo>
                  <a:lnTo>
                    <a:pt x="27" y="2"/>
                  </a:lnTo>
                  <a:lnTo>
                    <a:pt x="26" y="2"/>
                  </a:lnTo>
                  <a:lnTo>
                    <a:pt x="26" y="3"/>
                  </a:lnTo>
                  <a:lnTo>
                    <a:pt x="25" y="3"/>
                  </a:lnTo>
                  <a:lnTo>
                    <a:pt x="24" y="3"/>
                  </a:lnTo>
                  <a:lnTo>
                    <a:pt x="23" y="3"/>
                  </a:lnTo>
                  <a:lnTo>
                    <a:pt x="22" y="3"/>
                  </a:lnTo>
                  <a:lnTo>
                    <a:pt x="21" y="3"/>
                  </a:lnTo>
                  <a:lnTo>
                    <a:pt x="21" y="2"/>
                  </a:lnTo>
                  <a:lnTo>
                    <a:pt x="20" y="2"/>
                  </a:lnTo>
                  <a:lnTo>
                    <a:pt x="20" y="1"/>
                  </a:lnTo>
                  <a:lnTo>
                    <a:pt x="19" y="1"/>
                  </a:lnTo>
                  <a:lnTo>
                    <a:pt x="19" y="0"/>
                  </a:lnTo>
                  <a:lnTo>
                    <a:pt x="18" y="0"/>
                  </a:lnTo>
                  <a:lnTo>
                    <a:pt x="17" y="0"/>
                  </a:lnTo>
                  <a:lnTo>
                    <a:pt x="17" y="1"/>
                  </a:lnTo>
                  <a:lnTo>
                    <a:pt x="16" y="1"/>
                  </a:lnTo>
                  <a:lnTo>
                    <a:pt x="15" y="1"/>
                  </a:lnTo>
                  <a:lnTo>
                    <a:pt x="14" y="2"/>
                  </a:lnTo>
                  <a:lnTo>
                    <a:pt x="13" y="2"/>
                  </a:lnTo>
                  <a:lnTo>
                    <a:pt x="12" y="3"/>
                  </a:lnTo>
                  <a:lnTo>
                    <a:pt x="11" y="3"/>
                  </a:lnTo>
                  <a:lnTo>
                    <a:pt x="10" y="3"/>
                  </a:lnTo>
                  <a:lnTo>
                    <a:pt x="9" y="4"/>
                  </a:lnTo>
                  <a:lnTo>
                    <a:pt x="8" y="5"/>
                  </a:lnTo>
                  <a:lnTo>
                    <a:pt x="7" y="5"/>
                  </a:lnTo>
                  <a:lnTo>
                    <a:pt x="6" y="5"/>
                  </a:lnTo>
                  <a:lnTo>
                    <a:pt x="6" y="6"/>
                  </a:lnTo>
                  <a:lnTo>
                    <a:pt x="5" y="6"/>
                  </a:lnTo>
                  <a:lnTo>
                    <a:pt x="5" y="7"/>
                  </a:lnTo>
                  <a:lnTo>
                    <a:pt x="4" y="7"/>
                  </a:lnTo>
                  <a:lnTo>
                    <a:pt x="3" y="8"/>
                  </a:lnTo>
                  <a:lnTo>
                    <a:pt x="2" y="9"/>
                  </a:lnTo>
                  <a:lnTo>
                    <a:pt x="1" y="10"/>
                  </a:lnTo>
                  <a:lnTo>
                    <a:pt x="1" y="11"/>
                  </a:lnTo>
                  <a:lnTo>
                    <a:pt x="0" y="11"/>
                  </a:lnTo>
                  <a:lnTo>
                    <a:pt x="0" y="1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81" name="Freeform 76"/>
            <p:cNvSpPr>
              <a:spLocks/>
            </p:cNvSpPr>
            <p:nvPr/>
          </p:nvSpPr>
          <p:spPr bwMode="auto">
            <a:xfrm>
              <a:off x="3595" y="1512"/>
              <a:ext cx="55" cy="22"/>
            </a:xfrm>
            <a:custGeom>
              <a:avLst/>
              <a:gdLst>
                <a:gd name="T0" fmla="*/ 16 w 55"/>
                <a:gd name="T1" fmla="*/ 0 h 22"/>
                <a:gd name="T2" fmla="*/ 15 w 55"/>
                <a:gd name="T3" fmla="*/ 1 h 22"/>
                <a:gd name="T4" fmla="*/ 12 w 55"/>
                <a:gd name="T5" fmla="*/ 1 h 22"/>
                <a:gd name="T6" fmla="*/ 10 w 55"/>
                <a:gd name="T7" fmla="*/ 2 h 22"/>
                <a:gd name="T8" fmla="*/ 8 w 55"/>
                <a:gd name="T9" fmla="*/ 3 h 22"/>
                <a:gd name="T10" fmla="*/ 6 w 55"/>
                <a:gd name="T11" fmla="*/ 4 h 22"/>
                <a:gd name="T12" fmla="*/ 4 w 55"/>
                <a:gd name="T13" fmla="*/ 5 h 22"/>
                <a:gd name="T14" fmla="*/ 3 w 55"/>
                <a:gd name="T15" fmla="*/ 6 h 22"/>
                <a:gd name="T16" fmla="*/ 2 w 55"/>
                <a:gd name="T17" fmla="*/ 7 h 22"/>
                <a:gd name="T18" fmla="*/ 1 w 55"/>
                <a:gd name="T19" fmla="*/ 8 h 22"/>
                <a:gd name="T20" fmla="*/ 1 w 55"/>
                <a:gd name="T21" fmla="*/ 10 h 22"/>
                <a:gd name="T22" fmla="*/ 0 w 55"/>
                <a:gd name="T23" fmla="*/ 12 h 22"/>
                <a:gd name="T24" fmla="*/ 1 w 55"/>
                <a:gd name="T25" fmla="*/ 13 h 22"/>
                <a:gd name="T26" fmla="*/ 2 w 55"/>
                <a:gd name="T27" fmla="*/ 14 h 22"/>
                <a:gd name="T28" fmla="*/ 3 w 55"/>
                <a:gd name="T29" fmla="*/ 15 h 22"/>
                <a:gd name="T30" fmla="*/ 4 w 55"/>
                <a:gd name="T31" fmla="*/ 16 h 22"/>
                <a:gd name="T32" fmla="*/ 5 w 55"/>
                <a:gd name="T33" fmla="*/ 17 h 22"/>
                <a:gd name="T34" fmla="*/ 7 w 55"/>
                <a:gd name="T35" fmla="*/ 18 h 22"/>
                <a:gd name="T36" fmla="*/ 9 w 55"/>
                <a:gd name="T37" fmla="*/ 18 h 22"/>
                <a:gd name="T38" fmla="*/ 11 w 55"/>
                <a:gd name="T39" fmla="*/ 18 h 22"/>
                <a:gd name="T40" fmla="*/ 14 w 55"/>
                <a:gd name="T41" fmla="*/ 18 h 22"/>
                <a:gd name="T42" fmla="*/ 16 w 55"/>
                <a:gd name="T43" fmla="*/ 18 h 22"/>
                <a:gd name="T44" fmla="*/ 18 w 55"/>
                <a:gd name="T45" fmla="*/ 18 h 22"/>
                <a:gd name="T46" fmla="*/ 20 w 55"/>
                <a:gd name="T47" fmla="*/ 18 h 22"/>
                <a:gd name="T48" fmla="*/ 22 w 55"/>
                <a:gd name="T49" fmla="*/ 18 h 22"/>
                <a:gd name="T50" fmla="*/ 25 w 55"/>
                <a:gd name="T51" fmla="*/ 19 h 22"/>
                <a:gd name="T52" fmla="*/ 27 w 55"/>
                <a:gd name="T53" fmla="*/ 19 h 22"/>
                <a:gd name="T54" fmla="*/ 29 w 55"/>
                <a:gd name="T55" fmla="*/ 19 h 22"/>
                <a:gd name="T56" fmla="*/ 30 w 55"/>
                <a:gd name="T57" fmla="*/ 20 h 22"/>
                <a:gd name="T58" fmla="*/ 32 w 55"/>
                <a:gd name="T59" fmla="*/ 20 h 22"/>
                <a:gd name="T60" fmla="*/ 34 w 55"/>
                <a:gd name="T61" fmla="*/ 20 h 22"/>
                <a:gd name="T62" fmla="*/ 36 w 55"/>
                <a:gd name="T63" fmla="*/ 20 h 22"/>
                <a:gd name="T64" fmla="*/ 37 w 55"/>
                <a:gd name="T65" fmla="*/ 21 h 22"/>
                <a:gd name="T66" fmla="*/ 39 w 55"/>
                <a:gd name="T67" fmla="*/ 21 h 22"/>
                <a:gd name="T68" fmla="*/ 42 w 55"/>
                <a:gd name="T69" fmla="*/ 20 h 22"/>
                <a:gd name="T70" fmla="*/ 44 w 55"/>
                <a:gd name="T71" fmla="*/ 20 h 22"/>
                <a:gd name="T72" fmla="*/ 46 w 55"/>
                <a:gd name="T73" fmla="*/ 19 h 22"/>
                <a:gd name="T74" fmla="*/ 48 w 55"/>
                <a:gd name="T75" fmla="*/ 19 h 22"/>
                <a:gd name="T76" fmla="*/ 49 w 55"/>
                <a:gd name="T77" fmla="*/ 18 h 22"/>
                <a:gd name="T78" fmla="*/ 50 w 55"/>
                <a:gd name="T79" fmla="*/ 17 h 22"/>
                <a:gd name="T80" fmla="*/ 51 w 55"/>
                <a:gd name="T81" fmla="*/ 16 h 22"/>
                <a:gd name="T82" fmla="*/ 52 w 55"/>
                <a:gd name="T83" fmla="*/ 15 h 22"/>
                <a:gd name="T84" fmla="*/ 53 w 55"/>
                <a:gd name="T85" fmla="*/ 13 h 22"/>
                <a:gd name="T86" fmla="*/ 53 w 55"/>
                <a:gd name="T87" fmla="*/ 11 h 22"/>
                <a:gd name="T88" fmla="*/ 54 w 55"/>
                <a:gd name="T89" fmla="*/ 10 h 22"/>
                <a:gd name="T90" fmla="*/ 54 w 55"/>
                <a:gd name="T91" fmla="*/ 8 h 22"/>
                <a:gd name="T92" fmla="*/ 51 w 55"/>
                <a:gd name="T93" fmla="*/ 7 h 22"/>
                <a:gd name="T94" fmla="*/ 49 w 55"/>
                <a:gd name="T95" fmla="*/ 7 h 22"/>
                <a:gd name="T96" fmla="*/ 47 w 55"/>
                <a:gd name="T97" fmla="*/ 6 h 22"/>
                <a:gd name="T98" fmla="*/ 44 w 55"/>
                <a:gd name="T99" fmla="*/ 6 h 22"/>
                <a:gd name="T100" fmla="*/ 42 w 55"/>
                <a:gd name="T101" fmla="*/ 5 h 22"/>
                <a:gd name="T102" fmla="*/ 39 w 55"/>
                <a:gd name="T103" fmla="*/ 4 h 22"/>
                <a:gd name="T104" fmla="*/ 36 w 55"/>
                <a:gd name="T105" fmla="*/ 4 h 22"/>
                <a:gd name="T106" fmla="*/ 33 w 55"/>
                <a:gd name="T107" fmla="*/ 3 h 22"/>
                <a:gd name="T108" fmla="*/ 31 w 55"/>
                <a:gd name="T109" fmla="*/ 3 h 22"/>
                <a:gd name="T110" fmla="*/ 29 w 55"/>
                <a:gd name="T111" fmla="*/ 2 h 22"/>
                <a:gd name="T112" fmla="*/ 26 w 55"/>
                <a:gd name="T113" fmla="*/ 2 h 22"/>
                <a:gd name="T114" fmla="*/ 24 w 55"/>
                <a:gd name="T115" fmla="*/ 1 h 22"/>
                <a:gd name="T116" fmla="*/ 21 w 55"/>
                <a:gd name="T117" fmla="*/ 0 h 22"/>
                <a:gd name="T118" fmla="*/ 18 w 55"/>
                <a:gd name="T119" fmla="*/ 0 h 2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5" h="22">
                  <a:moveTo>
                    <a:pt x="17" y="0"/>
                  </a:moveTo>
                  <a:lnTo>
                    <a:pt x="16" y="0"/>
                  </a:lnTo>
                  <a:lnTo>
                    <a:pt x="15" y="0"/>
                  </a:lnTo>
                  <a:lnTo>
                    <a:pt x="15" y="1"/>
                  </a:lnTo>
                  <a:lnTo>
                    <a:pt x="14" y="1"/>
                  </a:lnTo>
                  <a:lnTo>
                    <a:pt x="12" y="1"/>
                  </a:lnTo>
                  <a:lnTo>
                    <a:pt x="11" y="2"/>
                  </a:lnTo>
                  <a:lnTo>
                    <a:pt x="10" y="2"/>
                  </a:lnTo>
                  <a:lnTo>
                    <a:pt x="9" y="2"/>
                  </a:lnTo>
                  <a:lnTo>
                    <a:pt x="8" y="3"/>
                  </a:lnTo>
                  <a:lnTo>
                    <a:pt x="7" y="4"/>
                  </a:lnTo>
                  <a:lnTo>
                    <a:pt x="6" y="4"/>
                  </a:lnTo>
                  <a:lnTo>
                    <a:pt x="5" y="5"/>
                  </a:lnTo>
                  <a:lnTo>
                    <a:pt x="4" y="5"/>
                  </a:lnTo>
                  <a:lnTo>
                    <a:pt x="4" y="6"/>
                  </a:lnTo>
                  <a:lnTo>
                    <a:pt x="3" y="6"/>
                  </a:lnTo>
                  <a:lnTo>
                    <a:pt x="3" y="7"/>
                  </a:lnTo>
                  <a:lnTo>
                    <a:pt x="2" y="7"/>
                  </a:lnTo>
                  <a:lnTo>
                    <a:pt x="2" y="8"/>
                  </a:lnTo>
                  <a:lnTo>
                    <a:pt x="1" y="8"/>
                  </a:lnTo>
                  <a:lnTo>
                    <a:pt x="1" y="9"/>
                  </a:lnTo>
                  <a:lnTo>
                    <a:pt x="1" y="10"/>
                  </a:lnTo>
                  <a:lnTo>
                    <a:pt x="0" y="11"/>
                  </a:lnTo>
                  <a:lnTo>
                    <a:pt x="0" y="12"/>
                  </a:lnTo>
                  <a:lnTo>
                    <a:pt x="1" y="12"/>
                  </a:lnTo>
                  <a:lnTo>
                    <a:pt x="1" y="13"/>
                  </a:lnTo>
                  <a:lnTo>
                    <a:pt x="1" y="14"/>
                  </a:lnTo>
                  <a:lnTo>
                    <a:pt x="2" y="14"/>
                  </a:lnTo>
                  <a:lnTo>
                    <a:pt x="2" y="15"/>
                  </a:lnTo>
                  <a:lnTo>
                    <a:pt x="3" y="15"/>
                  </a:lnTo>
                  <a:lnTo>
                    <a:pt x="3" y="16"/>
                  </a:lnTo>
                  <a:lnTo>
                    <a:pt x="4" y="16"/>
                  </a:lnTo>
                  <a:lnTo>
                    <a:pt x="5" y="16"/>
                  </a:lnTo>
                  <a:lnTo>
                    <a:pt x="5" y="17"/>
                  </a:lnTo>
                  <a:lnTo>
                    <a:pt x="6" y="17"/>
                  </a:lnTo>
                  <a:lnTo>
                    <a:pt x="7" y="18"/>
                  </a:lnTo>
                  <a:lnTo>
                    <a:pt x="8" y="18"/>
                  </a:lnTo>
                  <a:lnTo>
                    <a:pt x="9" y="18"/>
                  </a:lnTo>
                  <a:lnTo>
                    <a:pt x="10" y="18"/>
                  </a:lnTo>
                  <a:lnTo>
                    <a:pt x="11" y="18"/>
                  </a:lnTo>
                  <a:lnTo>
                    <a:pt x="12" y="18"/>
                  </a:lnTo>
                  <a:lnTo>
                    <a:pt x="14" y="18"/>
                  </a:lnTo>
                  <a:lnTo>
                    <a:pt x="15" y="18"/>
                  </a:lnTo>
                  <a:lnTo>
                    <a:pt x="16" y="18"/>
                  </a:lnTo>
                  <a:lnTo>
                    <a:pt x="17" y="18"/>
                  </a:lnTo>
                  <a:lnTo>
                    <a:pt x="18" y="18"/>
                  </a:lnTo>
                  <a:lnTo>
                    <a:pt x="19" y="18"/>
                  </a:lnTo>
                  <a:lnTo>
                    <a:pt x="20" y="18"/>
                  </a:lnTo>
                  <a:lnTo>
                    <a:pt x="21" y="18"/>
                  </a:lnTo>
                  <a:lnTo>
                    <a:pt x="22" y="18"/>
                  </a:lnTo>
                  <a:lnTo>
                    <a:pt x="23" y="19"/>
                  </a:lnTo>
                  <a:lnTo>
                    <a:pt x="25" y="19"/>
                  </a:lnTo>
                  <a:lnTo>
                    <a:pt x="26" y="19"/>
                  </a:lnTo>
                  <a:lnTo>
                    <a:pt x="27" y="19"/>
                  </a:lnTo>
                  <a:lnTo>
                    <a:pt x="28" y="19"/>
                  </a:lnTo>
                  <a:lnTo>
                    <a:pt x="29" y="19"/>
                  </a:lnTo>
                  <a:lnTo>
                    <a:pt x="29" y="20"/>
                  </a:lnTo>
                  <a:lnTo>
                    <a:pt x="30" y="20"/>
                  </a:lnTo>
                  <a:lnTo>
                    <a:pt x="31" y="20"/>
                  </a:lnTo>
                  <a:lnTo>
                    <a:pt x="32" y="20"/>
                  </a:lnTo>
                  <a:lnTo>
                    <a:pt x="33" y="20"/>
                  </a:lnTo>
                  <a:lnTo>
                    <a:pt x="34" y="20"/>
                  </a:lnTo>
                  <a:lnTo>
                    <a:pt x="35" y="20"/>
                  </a:lnTo>
                  <a:lnTo>
                    <a:pt x="36" y="20"/>
                  </a:lnTo>
                  <a:lnTo>
                    <a:pt x="37" y="20"/>
                  </a:lnTo>
                  <a:lnTo>
                    <a:pt x="37" y="21"/>
                  </a:lnTo>
                  <a:lnTo>
                    <a:pt x="38" y="21"/>
                  </a:lnTo>
                  <a:lnTo>
                    <a:pt x="39" y="21"/>
                  </a:lnTo>
                  <a:lnTo>
                    <a:pt x="41" y="21"/>
                  </a:lnTo>
                  <a:lnTo>
                    <a:pt x="42" y="20"/>
                  </a:lnTo>
                  <a:lnTo>
                    <a:pt x="43" y="20"/>
                  </a:lnTo>
                  <a:lnTo>
                    <a:pt x="44" y="20"/>
                  </a:lnTo>
                  <a:lnTo>
                    <a:pt x="45" y="20"/>
                  </a:lnTo>
                  <a:lnTo>
                    <a:pt x="46" y="19"/>
                  </a:lnTo>
                  <a:lnTo>
                    <a:pt x="47" y="19"/>
                  </a:lnTo>
                  <a:lnTo>
                    <a:pt x="48" y="19"/>
                  </a:lnTo>
                  <a:lnTo>
                    <a:pt x="48" y="18"/>
                  </a:lnTo>
                  <a:lnTo>
                    <a:pt x="49" y="18"/>
                  </a:lnTo>
                  <a:lnTo>
                    <a:pt x="50" y="18"/>
                  </a:lnTo>
                  <a:lnTo>
                    <a:pt x="50" y="17"/>
                  </a:lnTo>
                  <a:lnTo>
                    <a:pt x="51" y="17"/>
                  </a:lnTo>
                  <a:lnTo>
                    <a:pt x="51" y="16"/>
                  </a:lnTo>
                  <a:lnTo>
                    <a:pt x="52" y="16"/>
                  </a:lnTo>
                  <a:lnTo>
                    <a:pt x="52" y="15"/>
                  </a:lnTo>
                  <a:lnTo>
                    <a:pt x="52" y="14"/>
                  </a:lnTo>
                  <a:lnTo>
                    <a:pt x="53" y="13"/>
                  </a:lnTo>
                  <a:lnTo>
                    <a:pt x="53" y="12"/>
                  </a:lnTo>
                  <a:lnTo>
                    <a:pt x="53" y="11"/>
                  </a:lnTo>
                  <a:lnTo>
                    <a:pt x="54" y="11"/>
                  </a:lnTo>
                  <a:lnTo>
                    <a:pt x="54" y="10"/>
                  </a:lnTo>
                  <a:lnTo>
                    <a:pt x="54" y="9"/>
                  </a:lnTo>
                  <a:lnTo>
                    <a:pt x="54" y="8"/>
                  </a:lnTo>
                  <a:lnTo>
                    <a:pt x="52" y="7"/>
                  </a:lnTo>
                  <a:lnTo>
                    <a:pt x="51" y="7"/>
                  </a:lnTo>
                  <a:lnTo>
                    <a:pt x="50" y="7"/>
                  </a:lnTo>
                  <a:lnTo>
                    <a:pt x="49" y="7"/>
                  </a:lnTo>
                  <a:lnTo>
                    <a:pt x="48" y="6"/>
                  </a:lnTo>
                  <a:lnTo>
                    <a:pt x="47" y="6"/>
                  </a:lnTo>
                  <a:lnTo>
                    <a:pt x="46" y="6"/>
                  </a:lnTo>
                  <a:lnTo>
                    <a:pt x="44" y="6"/>
                  </a:lnTo>
                  <a:lnTo>
                    <a:pt x="43" y="5"/>
                  </a:lnTo>
                  <a:lnTo>
                    <a:pt x="42" y="5"/>
                  </a:lnTo>
                  <a:lnTo>
                    <a:pt x="41" y="5"/>
                  </a:lnTo>
                  <a:lnTo>
                    <a:pt x="39" y="4"/>
                  </a:lnTo>
                  <a:lnTo>
                    <a:pt x="37" y="4"/>
                  </a:lnTo>
                  <a:lnTo>
                    <a:pt x="36" y="4"/>
                  </a:lnTo>
                  <a:lnTo>
                    <a:pt x="35" y="4"/>
                  </a:lnTo>
                  <a:lnTo>
                    <a:pt x="33" y="3"/>
                  </a:lnTo>
                  <a:lnTo>
                    <a:pt x="32" y="3"/>
                  </a:lnTo>
                  <a:lnTo>
                    <a:pt x="31" y="3"/>
                  </a:lnTo>
                  <a:lnTo>
                    <a:pt x="30" y="2"/>
                  </a:lnTo>
                  <a:lnTo>
                    <a:pt x="29" y="2"/>
                  </a:lnTo>
                  <a:lnTo>
                    <a:pt x="27" y="2"/>
                  </a:lnTo>
                  <a:lnTo>
                    <a:pt x="26" y="2"/>
                  </a:lnTo>
                  <a:lnTo>
                    <a:pt x="25" y="1"/>
                  </a:lnTo>
                  <a:lnTo>
                    <a:pt x="24" y="1"/>
                  </a:lnTo>
                  <a:lnTo>
                    <a:pt x="23" y="1"/>
                  </a:lnTo>
                  <a:lnTo>
                    <a:pt x="21" y="0"/>
                  </a:lnTo>
                  <a:lnTo>
                    <a:pt x="19" y="0"/>
                  </a:lnTo>
                  <a:lnTo>
                    <a:pt x="18" y="0"/>
                  </a:lnTo>
                  <a:lnTo>
                    <a:pt x="17"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82" name="Freeform 77"/>
            <p:cNvSpPr>
              <a:spLocks/>
            </p:cNvSpPr>
            <p:nvPr/>
          </p:nvSpPr>
          <p:spPr bwMode="auto">
            <a:xfrm>
              <a:off x="3552" y="1504"/>
              <a:ext cx="41" cy="27"/>
            </a:xfrm>
            <a:custGeom>
              <a:avLst/>
              <a:gdLst>
                <a:gd name="T0" fmla="*/ 13 w 41"/>
                <a:gd name="T1" fmla="*/ 1 h 27"/>
                <a:gd name="T2" fmla="*/ 11 w 41"/>
                <a:gd name="T3" fmla="*/ 1 h 27"/>
                <a:gd name="T4" fmla="*/ 10 w 41"/>
                <a:gd name="T5" fmla="*/ 0 h 27"/>
                <a:gd name="T6" fmla="*/ 8 w 41"/>
                <a:gd name="T7" fmla="*/ 1 h 27"/>
                <a:gd name="T8" fmla="*/ 7 w 41"/>
                <a:gd name="T9" fmla="*/ 2 h 27"/>
                <a:gd name="T10" fmla="*/ 5 w 41"/>
                <a:gd name="T11" fmla="*/ 2 h 27"/>
                <a:gd name="T12" fmla="*/ 4 w 41"/>
                <a:gd name="T13" fmla="*/ 3 h 27"/>
                <a:gd name="T14" fmla="*/ 3 w 41"/>
                <a:gd name="T15" fmla="*/ 4 h 27"/>
                <a:gd name="T16" fmla="*/ 2 w 41"/>
                <a:gd name="T17" fmla="*/ 5 h 27"/>
                <a:gd name="T18" fmla="*/ 1 w 41"/>
                <a:gd name="T19" fmla="*/ 6 h 27"/>
                <a:gd name="T20" fmla="*/ 1 w 41"/>
                <a:gd name="T21" fmla="*/ 8 h 27"/>
                <a:gd name="T22" fmla="*/ 0 w 41"/>
                <a:gd name="T23" fmla="*/ 10 h 27"/>
                <a:gd name="T24" fmla="*/ 1 w 41"/>
                <a:gd name="T25" fmla="*/ 11 h 27"/>
                <a:gd name="T26" fmla="*/ 1 w 41"/>
                <a:gd name="T27" fmla="*/ 13 h 27"/>
                <a:gd name="T28" fmla="*/ 2 w 41"/>
                <a:gd name="T29" fmla="*/ 14 h 27"/>
                <a:gd name="T30" fmla="*/ 3 w 41"/>
                <a:gd name="T31" fmla="*/ 15 h 27"/>
                <a:gd name="T32" fmla="*/ 4 w 41"/>
                <a:gd name="T33" fmla="*/ 16 h 27"/>
                <a:gd name="T34" fmla="*/ 5 w 41"/>
                <a:gd name="T35" fmla="*/ 17 h 27"/>
                <a:gd name="T36" fmla="*/ 7 w 41"/>
                <a:gd name="T37" fmla="*/ 17 h 27"/>
                <a:gd name="T38" fmla="*/ 8 w 41"/>
                <a:gd name="T39" fmla="*/ 18 h 27"/>
                <a:gd name="T40" fmla="*/ 10 w 41"/>
                <a:gd name="T41" fmla="*/ 18 h 27"/>
                <a:gd name="T42" fmla="*/ 11 w 41"/>
                <a:gd name="T43" fmla="*/ 19 h 27"/>
                <a:gd name="T44" fmla="*/ 13 w 41"/>
                <a:gd name="T45" fmla="*/ 20 h 27"/>
                <a:gd name="T46" fmla="*/ 15 w 41"/>
                <a:gd name="T47" fmla="*/ 21 h 27"/>
                <a:gd name="T48" fmla="*/ 17 w 41"/>
                <a:gd name="T49" fmla="*/ 22 h 27"/>
                <a:gd name="T50" fmla="*/ 18 w 41"/>
                <a:gd name="T51" fmla="*/ 23 h 27"/>
                <a:gd name="T52" fmla="*/ 19 w 41"/>
                <a:gd name="T53" fmla="*/ 24 h 27"/>
                <a:gd name="T54" fmla="*/ 21 w 41"/>
                <a:gd name="T55" fmla="*/ 24 h 27"/>
                <a:gd name="T56" fmla="*/ 22 w 41"/>
                <a:gd name="T57" fmla="*/ 25 h 27"/>
                <a:gd name="T58" fmla="*/ 24 w 41"/>
                <a:gd name="T59" fmla="*/ 25 h 27"/>
                <a:gd name="T60" fmla="*/ 26 w 41"/>
                <a:gd name="T61" fmla="*/ 25 h 27"/>
                <a:gd name="T62" fmla="*/ 28 w 41"/>
                <a:gd name="T63" fmla="*/ 25 h 27"/>
                <a:gd name="T64" fmla="*/ 30 w 41"/>
                <a:gd name="T65" fmla="*/ 25 h 27"/>
                <a:gd name="T66" fmla="*/ 32 w 41"/>
                <a:gd name="T67" fmla="*/ 25 h 27"/>
                <a:gd name="T68" fmla="*/ 34 w 41"/>
                <a:gd name="T69" fmla="*/ 25 h 27"/>
                <a:gd name="T70" fmla="*/ 36 w 41"/>
                <a:gd name="T71" fmla="*/ 25 h 27"/>
                <a:gd name="T72" fmla="*/ 38 w 41"/>
                <a:gd name="T73" fmla="*/ 25 h 27"/>
                <a:gd name="T74" fmla="*/ 39 w 41"/>
                <a:gd name="T75" fmla="*/ 25 h 27"/>
                <a:gd name="T76" fmla="*/ 40 w 41"/>
                <a:gd name="T77" fmla="*/ 23 h 27"/>
                <a:gd name="T78" fmla="*/ 40 w 41"/>
                <a:gd name="T79" fmla="*/ 21 h 27"/>
                <a:gd name="T80" fmla="*/ 39 w 41"/>
                <a:gd name="T81" fmla="*/ 19 h 27"/>
                <a:gd name="T82" fmla="*/ 39 w 41"/>
                <a:gd name="T83" fmla="*/ 17 h 27"/>
                <a:gd name="T84" fmla="*/ 37 w 41"/>
                <a:gd name="T85" fmla="*/ 16 h 27"/>
                <a:gd name="T86" fmla="*/ 36 w 41"/>
                <a:gd name="T87" fmla="*/ 14 h 27"/>
                <a:gd name="T88" fmla="*/ 35 w 41"/>
                <a:gd name="T89" fmla="*/ 12 h 27"/>
                <a:gd name="T90" fmla="*/ 33 w 41"/>
                <a:gd name="T91" fmla="*/ 11 h 27"/>
                <a:gd name="T92" fmla="*/ 31 w 41"/>
                <a:gd name="T93" fmla="*/ 10 h 27"/>
                <a:gd name="T94" fmla="*/ 29 w 41"/>
                <a:gd name="T95" fmla="*/ 8 h 27"/>
                <a:gd name="T96" fmla="*/ 26 w 41"/>
                <a:gd name="T97" fmla="*/ 7 h 27"/>
                <a:gd name="T98" fmla="*/ 24 w 41"/>
                <a:gd name="T99" fmla="*/ 6 h 27"/>
                <a:gd name="T100" fmla="*/ 21 w 41"/>
                <a:gd name="T101" fmla="*/ 5 h 27"/>
                <a:gd name="T102" fmla="*/ 19 w 41"/>
                <a:gd name="T103" fmla="*/ 4 h 27"/>
                <a:gd name="T104" fmla="*/ 16 w 41"/>
                <a:gd name="T105" fmla="*/ 2 h 27"/>
                <a:gd name="T106" fmla="*/ 13 w 41"/>
                <a:gd name="T107" fmla="*/ 2 h 2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1" h="27">
                  <a:moveTo>
                    <a:pt x="13" y="2"/>
                  </a:moveTo>
                  <a:lnTo>
                    <a:pt x="13" y="1"/>
                  </a:lnTo>
                  <a:lnTo>
                    <a:pt x="12" y="1"/>
                  </a:lnTo>
                  <a:lnTo>
                    <a:pt x="11" y="1"/>
                  </a:lnTo>
                  <a:lnTo>
                    <a:pt x="11" y="0"/>
                  </a:lnTo>
                  <a:lnTo>
                    <a:pt x="10" y="0"/>
                  </a:lnTo>
                  <a:lnTo>
                    <a:pt x="9" y="0"/>
                  </a:lnTo>
                  <a:lnTo>
                    <a:pt x="8" y="1"/>
                  </a:lnTo>
                  <a:lnTo>
                    <a:pt x="7" y="1"/>
                  </a:lnTo>
                  <a:lnTo>
                    <a:pt x="7" y="2"/>
                  </a:lnTo>
                  <a:lnTo>
                    <a:pt x="6" y="2"/>
                  </a:lnTo>
                  <a:lnTo>
                    <a:pt x="5" y="2"/>
                  </a:lnTo>
                  <a:lnTo>
                    <a:pt x="5" y="3"/>
                  </a:lnTo>
                  <a:lnTo>
                    <a:pt x="4" y="3"/>
                  </a:lnTo>
                  <a:lnTo>
                    <a:pt x="4" y="4"/>
                  </a:lnTo>
                  <a:lnTo>
                    <a:pt x="3" y="4"/>
                  </a:lnTo>
                  <a:lnTo>
                    <a:pt x="3" y="5"/>
                  </a:lnTo>
                  <a:lnTo>
                    <a:pt x="2" y="5"/>
                  </a:lnTo>
                  <a:lnTo>
                    <a:pt x="2" y="6"/>
                  </a:lnTo>
                  <a:lnTo>
                    <a:pt x="1" y="6"/>
                  </a:lnTo>
                  <a:lnTo>
                    <a:pt x="1" y="7"/>
                  </a:lnTo>
                  <a:lnTo>
                    <a:pt x="1" y="8"/>
                  </a:lnTo>
                  <a:lnTo>
                    <a:pt x="0" y="9"/>
                  </a:lnTo>
                  <a:lnTo>
                    <a:pt x="0" y="10"/>
                  </a:lnTo>
                  <a:lnTo>
                    <a:pt x="0" y="11"/>
                  </a:lnTo>
                  <a:lnTo>
                    <a:pt x="1" y="11"/>
                  </a:lnTo>
                  <a:lnTo>
                    <a:pt x="1" y="12"/>
                  </a:lnTo>
                  <a:lnTo>
                    <a:pt x="1" y="13"/>
                  </a:lnTo>
                  <a:lnTo>
                    <a:pt x="1" y="14"/>
                  </a:lnTo>
                  <a:lnTo>
                    <a:pt x="2" y="14"/>
                  </a:lnTo>
                  <a:lnTo>
                    <a:pt x="2" y="15"/>
                  </a:lnTo>
                  <a:lnTo>
                    <a:pt x="3" y="15"/>
                  </a:lnTo>
                  <a:lnTo>
                    <a:pt x="3" y="16"/>
                  </a:lnTo>
                  <a:lnTo>
                    <a:pt x="4" y="16"/>
                  </a:lnTo>
                  <a:lnTo>
                    <a:pt x="5" y="16"/>
                  </a:lnTo>
                  <a:lnTo>
                    <a:pt x="5" y="17"/>
                  </a:lnTo>
                  <a:lnTo>
                    <a:pt x="6" y="17"/>
                  </a:lnTo>
                  <a:lnTo>
                    <a:pt x="7" y="17"/>
                  </a:lnTo>
                  <a:lnTo>
                    <a:pt x="7" y="18"/>
                  </a:lnTo>
                  <a:lnTo>
                    <a:pt x="8" y="18"/>
                  </a:lnTo>
                  <a:lnTo>
                    <a:pt x="9" y="18"/>
                  </a:lnTo>
                  <a:lnTo>
                    <a:pt x="10" y="18"/>
                  </a:lnTo>
                  <a:lnTo>
                    <a:pt x="10" y="19"/>
                  </a:lnTo>
                  <a:lnTo>
                    <a:pt x="11" y="19"/>
                  </a:lnTo>
                  <a:lnTo>
                    <a:pt x="12" y="20"/>
                  </a:lnTo>
                  <a:lnTo>
                    <a:pt x="13" y="20"/>
                  </a:lnTo>
                  <a:lnTo>
                    <a:pt x="14" y="21"/>
                  </a:lnTo>
                  <a:lnTo>
                    <a:pt x="15" y="21"/>
                  </a:lnTo>
                  <a:lnTo>
                    <a:pt x="16" y="22"/>
                  </a:lnTo>
                  <a:lnTo>
                    <a:pt x="17" y="22"/>
                  </a:lnTo>
                  <a:lnTo>
                    <a:pt x="17" y="23"/>
                  </a:lnTo>
                  <a:lnTo>
                    <a:pt x="18" y="23"/>
                  </a:lnTo>
                  <a:lnTo>
                    <a:pt x="19" y="23"/>
                  </a:lnTo>
                  <a:lnTo>
                    <a:pt x="19" y="24"/>
                  </a:lnTo>
                  <a:lnTo>
                    <a:pt x="20" y="24"/>
                  </a:lnTo>
                  <a:lnTo>
                    <a:pt x="21" y="24"/>
                  </a:lnTo>
                  <a:lnTo>
                    <a:pt x="22" y="24"/>
                  </a:lnTo>
                  <a:lnTo>
                    <a:pt x="22" y="25"/>
                  </a:lnTo>
                  <a:lnTo>
                    <a:pt x="23" y="25"/>
                  </a:lnTo>
                  <a:lnTo>
                    <a:pt x="24" y="25"/>
                  </a:lnTo>
                  <a:lnTo>
                    <a:pt x="25" y="25"/>
                  </a:lnTo>
                  <a:lnTo>
                    <a:pt x="26" y="25"/>
                  </a:lnTo>
                  <a:lnTo>
                    <a:pt x="27" y="25"/>
                  </a:lnTo>
                  <a:lnTo>
                    <a:pt x="28" y="25"/>
                  </a:lnTo>
                  <a:lnTo>
                    <a:pt x="29" y="25"/>
                  </a:lnTo>
                  <a:lnTo>
                    <a:pt x="30" y="25"/>
                  </a:lnTo>
                  <a:lnTo>
                    <a:pt x="31" y="25"/>
                  </a:lnTo>
                  <a:lnTo>
                    <a:pt x="32" y="25"/>
                  </a:lnTo>
                  <a:lnTo>
                    <a:pt x="33" y="25"/>
                  </a:lnTo>
                  <a:lnTo>
                    <a:pt x="34" y="25"/>
                  </a:lnTo>
                  <a:lnTo>
                    <a:pt x="35" y="25"/>
                  </a:lnTo>
                  <a:lnTo>
                    <a:pt x="36" y="25"/>
                  </a:lnTo>
                  <a:lnTo>
                    <a:pt x="37" y="25"/>
                  </a:lnTo>
                  <a:lnTo>
                    <a:pt x="38" y="25"/>
                  </a:lnTo>
                  <a:lnTo>
                    <a:pt x="39" y="26"/>
                  </a:lnTo>
                  <a:lnTo>
                    <a:pt x="39" y="25"/>
                  </a:lnTo>
                  <a:lnTo>
                    <a:pt x="40" y="25"/>
                  </a:lnTo>
                  <a:lnTo>
                    <a:pt x="40" y="23"/>
                  </a:lnTo>
                  <a:lnTo>
                    <a:pt x="40" y="22"/>
                  </a:lnTo>
                  <a:lnTo>
                    <a:pt x="40" y="21"/>
                  </a:lnTo>
                  <a:lnTo>
                    <a:pt x="39" y="20"/>
                  </a:lnTo>
                  <a:lnTo>
                    <a:pt x="39" y="19"/>
                  </a:lnTo>
                  <a:lnTo>
                    <a:pt x="39" y="18"/>
                  </a:lnTo>
                  <a:lnTo>
                    <a:pt x="39" y="17"/>
                  </a:lnTo>
                  <a:lnTo>
                    <a:pt x="38" y="16"/>
                  </a:lnTo>
                  <a:lnTo>
                    <a:pt x="37" y="16"/>
                  </a:lnTo>
                  <a:lnTo>
                    <a:pt x="37" y="15"/>
                  </a:lnTo>
                  <a:lnTo>
                    <a:pt x="36" y="14"/>
                  </a:lnTo>
                  <a:lnTo>
                    <a:pt x="35" y="13"/>
                  </a:lnTo>
                  <a:lnTo>
                    <a:pt x="35" y="12"/>
                  </a:lnTo>
                  <a:lnTo>
                    <a:pt x="34" y="12"/>
                  </a:lnTo>
                  <a:lnTo>
                    <a:pt x="33" y="11"/>
                  </a:lnTo>
                  <a:lnTo>
                    <a:pt x="32" y="10"/>
                  </a:lnTo>
                  <a:lnTo>
                    <a:pt x="31" y="10"/>
                  </a:lnTo>
                  <a:lnTo>
                    <a:pt x="29" y="9"/>
                  </a:lnTo>
                  <a:lnTo>
                    <a:pt x="29" y="8"/>
                  </a:lnTo>
                  <a:lnTo>
                    <a:pt x="27" y="8"/>
                  </a:lnTo>
                  <a:lnTo>
                    <a:pt x="26" y="7"/>
                  </a:lnTo>
                  <a:lnTo>
                    <a:pt x="25" y="6"/>
                  </a:lnTo>
                  <a:lnTo>
                    <a:pt x="24" y="6"/>
                  </a:lnTo>
                  <a:lnTo>
                    <a:pt x="23" y="5"/>
                  </a:lnTo>
                  <a:lnTo>
                    <a:pt x="21" y="5"/>
                  </a:lnTo>
                  <a:lnTo>
                    <a:pt x="20" y="4"/>
                  </a:lnTo>
                  <a:lnTo>
                    <a:pt x="19" y="4"/>
                  </a:lnTo>
                  <a:lnTo>
                    <a:pt x="17" y="3"/>
                  </a:lnTo>
                  <a:lnTo>
                    <a:pt x="16" y="2"/>
                  </a:lnTo>
                  <a:lnTo>
                    <a:pt x="15" y="2"/>
                  </a:lnTo>
                  <a:lnTo>
                    <a:pt x="13" y="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83" name="Freeform 78"/>
            <p:cNvSpPr>
              <a:spLocks/>
            </p:cNvSpPr>
            <p:nvPr/>
          </p:nvSpPr>
          <p:spPr bwMode="auto">
            <a:xfrm>
              <a:off x="3537" y="1635"/>
              <a:ext cx="34" cy="25"/>
            </a:xfrm>
            <a:custGeom>
              <a:avLst/>
              <a:gdLst>
                <a:gd name="T0" fmla="*/ 0 w 34"/>
                <a:gd name="T1" fmla="*/ 6 h 25"/>
                <a:gd name="T2" fmla="*/ 0 w 34"/>
                <a:gd name="T3" fmla="*/ 8 h 25"/>
                <a:gd name="T4" fmla="*/ 1 w 34"/>
                <a:gd name="T5" fmla="*/ 10 h 25"/>
                <a:gd name="T6" fmla="*/ 2 w 34"/>
                <a:gd name="T7" fmla="*/ 12 h 25"/>
                <a:gd name="T8" fmla="*/ 3 w 34"/>
                <a:gd name="T9" fmla="*/ 14 h 25"/>
                <a:gd name="T10" fmla="*/ 4 w 34"/>
                <a:gd name="T11" fmla="*/ 16 h 25"/>
                <a:gd name="T12" fmla="*/ 5 w 34"/>
                <a:gd name="T13" fmla="*/ 17 h 25"/>
                <a:gd name="T14" fmla="*/ 6 w 34"/>
                <a:gd name="T15" fmla="*/ 19 h 25"/>
                <a:gd name="T16" fmla="*/ 7 w 34"/>
                <a:gd name="T17" fmla="*/ 20 h 25"/>
                <a:gd name="T18" fmla="*/ 9 w 34"/>
                <a:gd name="T19" fmla="*/ 21 h 25"/>
                <a:gd name="T20" fmla="*/ 11 w 34"/>
                <a:gd name="T21" fmla="*/ 22 h 25"/>
                <a:gd name="T22" fmla="*/ 14 w 34"/>
                <a:gd name="T23" fmla="*/ 23 h 25"/>
                <a:gd name="T24" fmla="*/ 16 w 34"/>
                <a:gd name="T25" fmla="*/ 24 h 25"/>
                <a:gd name="T26" fmla="*/ 18 w 34"/>
                <a:gd name="T27" fmla="*/ 24 h 25"/>
                <a:gd name="T28" fmla="*/ 20 w 34"/>
                <a:gd name="T29" fmla="*/ 24 h 25"/>
                <a:gd name="T30" fmla="*/ 22 w 34"/>
                <a:gd name="T31" fmla="*/ 24 h 25"/>
                <a:gd name="T32" fmla="*/ 24 w 34"/>
                <a:gd name="T33" fmla="*/ 24 h 25"/>
                <a:gd name="T34" fmla="*/ 25 w 34"/>
                <a:gd name="T35" fmla="*/ 23 h 25"/>
                <a:gd name="T36" fmla="*/ 27 w 34"/>
                <a:gd name="T37" fmla="*/ 23 h 25"/>
                <a:gd name="T38" fmla="*/ 28 w 34"/>
                <a:gd name="T39" fmla="*/ 22 h 25"/>
                <a:gd name="T40" fmla="*/ 30 w 34"/>
                <a:gd name="T41" fmla="*/ 21 h 25"/>
                <a:gd name="T42" fmla="*/ 31 w 34"/>
                <a:gd name="T43" fmla="*/ 20 h 25"/>
                <a:gd name="T44" fmla="*/ 32 w 34"/>
                <a:gd name="T45" fmla="*/ 18 h 25"/>
                <a:gd name="T46" fmla="*/ 33 w 34"/>
                <a:gd name="T47" fmla="*/ 17 h 25"/>
                <a:gd name="T48" fmla="*/ 33 w 34"/>
                <a:gd name="T49" fmla="*/ 15 h 25"/>
                <a:gd name="T50" fmla="*/ 33 w 34"/>
                <a:gd name="T51" fmla="*/ 13 h 25"/>
                <a:gd name="T52" fmla="*/ 32 w 34"/>
                <a:gd name="T53" fmla="*/ 12 h 25"/>
                <a:gd name="T54" fmla="*/ 33 w 34"/>
                <a:gd name="T55" fmla="*/ 11 h 25"/>
                <a:gd name="T56" fmla="*/ 33 w 34"/>
                <a:gd name="T57" fmla="*/ 9 h 25"/>
                <a:gd name="T58" fmla="*/ 33 w 34"/>
                <a:gd name="T59" fmla="*/ 7 h 25"/>
                <a:gd name="T60" fmla="*/ 33 w 34"/>
                <a:gd name="T61" fmla="*/ 5 h 25"/>
                <a:gd name="T62" fmla="*/ 30 w 34"/>
                <a:gd name="T63" fmla="*/ 3 h 25"/>
                <a:gd name="T64" fmla="*/ 28 w 34"/>
                <a:gd name="T65" fmla="*/ 2 h 25"/>
                <a:gd name="T66" fmla="*/ 26 w 34"/>
                <a:gd name="T67" fmla="*/ 2 h 25"/>
                <a:gd name="T68" fmla="*/ 24 w 34"/>
                <a:gd name="T69" fmla="*/ 1 h 25"/>
                <a:gd name="T70" fmla="*/ 22 w 34"/>
                <a:gd name="T71" fmla="*/ 0 h 25"/>
                <a:gd name="T72" fmla="*/ 20 w 34"/>
                <a:gd name="T73" fmla="*/ 0 h 25"/>
                <a:gd name="T74" fmla="*/ 18 w 34"/>
                <a:gd name="T75" fmla="*/ 0 h 25"/>
                <a:gd name="T76" fmla="*/ 16 w 34"/>
                <a:gd name="T77" fmla="*/ 0 h 25"/>
                <a:gd name="T78" fmla="*/ 12 w 34"/>
                <a:gd name="T79" fmla="*/ 0 h 25"/>
                <a:gd name="T80" fmla="*/ 10 w 34"/>
                <a:gd name="T81" fmla="*/ 0 h 25"/>
                <a:gd name="T82" fmla="*/ 8 w 34"/>
                <a:gd name="T83" fmla="*/ 1 h 25"/>
                <a:gd name="T84" fmla="*/ 6 w 34"/>
                <a:gd name="T85" fmla="*/ 2 h 25"/>
                <a:gd name="T86" fmla="*/ 4 w 34"/>
                <a:gd name="T87" fmla="*/ 3 h 25"/>
                <a:gd name="T88" fmla="*/ 1 w 34"/>
                <a:gd name="T89" fmla="*/ 5 h 2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4" h="25">
                  <a:moveTo>
                    <a:pt x="1" y="5"/>
                  </a:moveTo>
                  <a:lnTo>
                    <a:pt x="0" y="6"/>
                  </a:lnTo>
                  <a:lnTo>
                    <a:pt x="0" y="7"/>
                  </a:lnTo>
                  <a:lnTo>
                    <a:pt x="0" y="8"/>
                  </a:lnTo>
                  <a:lnTo>
                    <a:pt x="0" y="9"/>
                  </a:lnTo>
                  <a:lnTo>
                    <a:pt x="1" y="10"/>
                  </a:lnTo>
                  <a:lnTo>
                    <a:pt x="1" y="11"/>
                  </a:lnTo>
                  <a:lnTo>
                    <a:pt x="2" y="12"/>
                  </a:lnTo>
                  <a:lnTo>
                    <a:pt x="2" y="13"/>
                  </a:lnTo>
                  <a:lnTo>
                    <a:pt x="3" y="14"/>
                  </a:lnTo>
                  <a:lnTo>
                    <a:pt x="3" y="15"/>
                  </a:lnTo>
                  <a:lnTo>
                    <a:pt x="4" y="16"/>
                  </a:lnTo>
                  <a:lnTo>
                    <a:pt x="4" y="17"/>
                  </a:lnTo>
                  <a:lnTo>
                    <a:pt x="5" y="17"/>
                  </a:lnTo>
                  <a:lnTo>
                    <a:pt x="5" y="18"/>
                  </a:lnTo>
                  <a:lnTo>
                    <a:pt x="6" y="19"/>
                  </a:lnTo>
                  <a:lnTo>
                    <a:pt x="6" y="20"/>
                  </a:lnTo>
                  <a:lnTo>
                    <a:pt x="7" y="20"/>
                  </a:lnTo>
                  <a:lnTo>
                    <a:pt x="8" y="21"/>
                  </a:lnTo>
                  <a:lnTo>
                    <a:pt x="9" y="21"/>
                  </a:lnTo>
                  <a:lnTo>
                    <a:pt x="10" y="22"/>
                  </a:lnTo>
                  <a:lnTo>
                    <a:pt x="11" y="22"/>
                  </a:lnTo>
                  <a:lnTo>
                    <a:pt x="12" y="23"/>
                  </a:lnTo>
                  <a:lnTo>
                    <a:pt x="14" y="23"/>
                  </a:lnTo>
                  <a:lnTo>
                    <a:pt x="15" y="23"/>
                  </a:lnTo>
                  <a:lnTo>
                    <a:pt x="16" y="24"/>
                  </a:lnTo>
                  <a:lnTo>
                    <a:pt x="17" y="24"/>
                  </a:lnTo>
                  <a:lnTo>
                    <a:pt x="18" y="24"/>
                  </a:lnTo>
                  <a:lnTo>
                    <a:pt x="19" y="24"/>
                  </a:lnTo>
                  <a:lnTo>
                    <a:pt x="20" y="24"/>
                  </a:lnTo>
                  <a:lnTo>
                    <a:pt x="21" y="24"/>
                  </a:lnTo>
                  <a:lnTo>
                    <a:pt x="22" y="24"/>
                  </a:lnTo>
                  <a:lnTo>
                    <a:pt x="23" y="24"/>
                  </a:lnTo>
                  <a:lnTo>
                    <a:pt x="24" y="24"/>
                  </a:lnTo>
                  <a:lnTo>
                    <a:pt x="24" y="23"/>
                  </a:lnTo>
                  <a:lnTo>
                    <a:pt x="25" y="23"/>
                  </a:lnTo>
                  <a:lnTo>
                    <a:pt x="26" y="23"/>
                  </a:lnTo>
                  <a:lnTo>
                    <a:pt x="27" y="23"/>
                  </a:lnTo>
                  <a:lnTo>
                    <a:pt x="27" y="22"/>
                  </a:lnTo>
                  <a:lnTo>
                    <a:pt x="28" y="22"/>
                  </a:lnTo>
                  <a:lnTo>
                    <a:pt x="29" y="21"/>
                  </a:lnTo>
                  <a:lnTo>
                    <a:pt x="30" y="21"/>
                  </a:lnTo>
                  <a:lnTo>
                    <a:pt x="30" y="20"/>
                  </a:lnTo>
                  <a:lnTo>
                    <a:pt x="31" y="20"/>
                  </a:lnTo>
                  <a:lnTo>
                    <a:pt x="32" y="19"/>
                  </a:lnTo>
                  <a:lnTo>
                    <a:pt x="32" y="18"/>
                  </a:lnTo>
                  <a:lnTo>
                    <a:pt x="32" y="17"/>
                  </a:lnTo>
                  <a:lnTo>
                    <a:pt x="33" y="17"/>
                  </a:lnTo>
                  <a:lnTo>
                    <a:pt x="33" y="16"/>
                  </a:lnTo>
                  <a:lnTo>
                    <a:pt x="33" y="15"/>
                  </a:lnTo>
                  <a:lnTo>
                    <a:pt x="33" y="14"/>
                  </a:lnTo>
                  <a:lnTo>
                    <a:pt x="33" y="13"/>
                  </a:lnTo>
                  <a:lnTo>
                    <a:pt x="32" y="13"/>
                  </a:lnTo>
                  <a:lnTo>
                    <a:pt x="32" y="12"/>
                  </a:lnTo>
                  <a:lnTo>
                    <a:pt x="32" y="11"/>
                  </a:lnTo>
                  <a:lnTo>
                    <a:pt x="33" y="11"/>
                  </a:lnTo>
                  <a:lnTo>
                    <a:pt x="33" y="10"/>
                  </a:lnTo>
                  <a:lnTo>
                    <a:pt x="33" y="9"/>
                  </a:lnTo>
                  <a:lnTo>
                    <a:pt x="33" y="8"/>
                  </a:lnTo>
                  <a:lnTo>
                    <a:pt x="33" y="7"/>
                  </a:lnTo>
                  <a:lnTo>
                    <a:pt x="33" y="6"/>
                  </a:lnTo>
                  <a:lnTo>
                    <a:pt x="33" y="5"/>
                  </a:lnTo>
                  <a:lnTo>
                    <a:pt x="31" y="4"/>
                  </a:lnTo>
                  <a:lnTo>
                    <a:pt x="30" y="3"/>
                  </a:lnTo>
                  <a:lnTo>
                    <a:pt x="29" y="3"/>
                  </a:lnTo>
                  <a:lnTo>
                    <a:pt x="28" y="2"/>
                  </a:lnTo>
                  <a:lnTo>
                    <a:pt x="27" y="2"/>
                  </a:lnTo>
                  <a:lnTo>
                    <a:pt x="26" y="2"/>
                  </a:lnTo>
                  <a:lnTo>
                    <a:pt x="26" y="1"/>
                  </a:lnTo>
                  <a:lnTo>
                    <a:pt x="24" y="1"/>
                  </a:lnTo>
                  <a:lnTo>
                    <a:pt x="23" y="0"/>
                  </a:lnTo>
                  <a:lnTo>
                    <a:pt x="22" y="0"/>
                  </a:lnTo>
                  <a:lnTo>
                    <a:pt x="21" y="0"/>
                  </a:lnTo>
                  <a:lnTo>
                    <a:pt x="20" y="0"/>
                  </a:lnTo>
                  <a:lnTo>
                    <a:pt x="19" y="0"/>
                  </a:lnTo>
                  <a:lnTo>
                    <a:pt x="18" y="0"/>
                  </a:lnTo>
                  <a:lnTo>
                    <a:pt x="17" y="0"/>
                  </a:lnTo>
                  <a:lnTo>
                    <a:pt x="16" y="0"/>
                  </a:lnTo>
                  <a:lnTo>
                    <a:pt x="14" y="0"/>
                  </a:lnTo>
                  <a:lnTo>
                    <a:pt x="12" y="0"/>
                  </a:lnTo>
                  <a:lnTo>
                    <a:pt x="11" y="0"/>
                  </a:lnTo>
                  <a:lnTo>
                    <a:pt x="10" y="0"/>
                  </a:lnTo>
                  <a:lnTo>
                    <a:pt x="9" y="1"/>
                  </a:lnTo>
                  <a:lnTo>
                    <a:pt x="8" y="1"/>
                  </a:lnTo>
                  <a:lnTo>
                    <a:pt x="7" y="2"/>
                  </a:lnTo>
                  <a:lnTo>
                    <a:pt x="6" y="2"/>
                  </a:lnTo>
                  <a:lnTo>
                    <a:pt x="5" y="2"/>
                  </a:lnTo>
                  <a:lnTo>
                    <a:pt x="4" y="3"/>
                  </a:lnTo>
                  <a:lnTo>
                    <a:pt x="2" y="4"/>
                  </a:lnTo>
                  <a:lnTo>
                    <a:pt x="1" y="5"/>
                  </a:lnTo>
                </a:path>
              </a:pathLst>
            </a:custGeom>
            <a:solidFill>
              <a:srgbClr val="FF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84" name="Freeform 79"/>
            <p:cNvSpPr>
              <a:spLocks/>
            </p:cNvSpPr>
            <p:nvPr/>
          </p:nvSpPr>
          <p:spPr bwMode="auto">
            <a:xfrm>
              <a:off x="3575" y="1631"/>
              <a:ext cx="33" cy="36"/>
            </a:xfrm>
            <a:custGeom>
              <a:avLst/>
              <a:gdLst>
                <a:gd name="T0" fmla="*/ 1 w 33"/>
                <a:gd name="T1" fmla="*/ 20 h 36"/>
                <a:gd name="T2" fmla="*/ 0 w 33"/>
                <a:gd name="T3" fmla="*/ 21 h 36"/>
                <a:gd name="T4" fmla="*/ 0 w 33"/>
                <a:gd name="T5" fmla="*/ 23 h 36"/>
                <a:gd name="T6" fmla="*/ 1 w 33"/>
                <a:gd name="T7" fmla="*/ 25 h 36"/>
                <a:gd name="T8" fmla="*/ 1 w 33"/>
                <a:gd name="T9" fmla="*/ 27 h 36"/>
                <a:gd name="T10" fmla="*/ 2 w 33"/>
                <a:gd name="T11" fmla="*/ 28 h 36"/>
                <a:gd name="T12" fmla="*/ 4 w 33"/>
                <a:gd name="T13" fmla="*/ 30 h 36"/>
                <a:gd name="T14" fmla="*/ 6 w 33"/>
                <a:gd name="T15" fmla="*/ 32 h 36"/>
                <a:gd name="T16" fmla="*/ 7 w 33"/>
                <a:gd name="T17" fmla="*/ 33 h 36"/>
                <a:gd name="T18" fmla="*/ 9 w 33"/>
                <a:gd name="T19" fmla="*/ 34 h 36"/>
                <a:gd name="T20" fmla="*/ 11 w 33"/>
                <a:gd name="T21" fmla="*/ 34 h 36"/>
                <a:gd name="T22" fmla="*/ 12 w 33"/>
                <a:gd name="T23" fmla="*/ 35 h 36"/>
                <a:gd name="T24" fmla="*/ 14 w 33"/>
                <a:gd name="T25" fmla="*/ 35 h 36"/>
                <a:gd name="T26" fmla="*/ 17 w 33"/>
                <a:gd name="T27" fmla="*/ 35 h 36"/>
                <a:gd name="T28" fmla="*/ 19 w 33"/>
                <a:gd name="T29" fmla="*/ 34 h 36"/>
                <a:gd name="T30" fmla="*/ 21 w 33"/>
                <a:gd name="T31" fmla="*/ 34 h 36"/>
                <a:gd name="T32" fmla="*/ 23 w 33"/>
                <a:gd name="T33" fmla="*/ 34 h 36"/>
                <a:gd name="T34" fmla="*/ 25 w 33"/>
                <a:gd name="T35" fmla="*/ 34 h 36"/>
                <a:gd name="T36" fmla="*/ 26 w 33"/>
                <a:gd name="T37" fmla="*/ 33 h 36"/>
                <a:gd name="T38" fmla="*/ 28 w 33"/>
                <a:gd name="T39" fmla="*/ 33 h 36"/>
                <a:gd name="T40" fmla="*/ 29 w 33"/>
                <a:gd name="T41" fmla="*/ 32 h 36"/>
                <a:gd name="T42" fmla="*/ 30 w 33"/>
                <a:gd name="T43" fmla="*/ 31 h 36"/>
                <a:gd name="T44" fmla="*/ 31 w 33"/>
                <a:gd name="T45" fmla="*/ 30 h 36"/>
                <a:gd name="T46" fmla="*/ 31 w 33"/>
                <a:gd name="T47" fmla="*/ 27 h 36"/>
                <a:gd name="T48" fmla="*/ 32 w 33"/>
                <a:gd name="T49" fmla="*/ 25 h 36"/>
                <a:gd name="T50" fmla="*/ 32 w 33"/>
                <a:gd name="T51" fmla="*/ 23 h 36"/>
                <a:gd name="T52" fmla="*/ 32 w 33"/>
                <a:gd name="T53" fmla="*/ 21 h 36"/>
                <a:gd name="T54" fmla="*/ 32 w 33"/>
                <a:gd name="T55" fmla="*/ 19 h 36"/>
                <a:gd name="T56" fmla="*/ 31 w 33"/>
                <a:gd name="T57" fmla="*/ 17 h 36"/>
                <a:gd name="T58" fmla="*/ 30 w 33"/>
                <a:gd name="T59" fmla="*/ 14 h 36"/>
                <a:gd name="T60" fmla="*/ 29 w 33"/>
                <a:gd name="T61" fmla="*/ 12 h 36"/>
                <a:gd name="T62" fmla="*/ 28 w 33"/>
                <a:gd name="T63" fmla="*/ 11 h 36"/>
                <a:gd name="T64" fmla="*/ 27 w 33"/>
                <a:gd name="T65" fmla="*/ 9 h 36"/>
                <a:gd name="T66" fmla="*/ 25 w 33"/>
                <a:gd name="T67" fmla="*/ 7 h 36"/>
                <a:gd name="T68" fmla="*/ 24 w 33"/>
                <a:gd name="T69" fmla="*/ 6 h 36"/>
                <a:gd name="T70" fmla="*/ 23 w 33"/>
                <a:gd name="T71" fmla="*/ 4 h 36"/>
                <a:gd name="T72" fmla="*/ 21 w 33"/>
                <a:gd name="T73" fmla="*/ 2 h 36"/>
                <a:gd name="T74" fmla="*/ 20 w 33"/>
                <a:gd name="T75" fmla="*/ 0 h 36"/>
                <a:gd name="T76" fmla="*/ 18 w 33"/>
                <a:gd name="T77" fmla="*/ 0 h 36"/>
                <a:gd name="T78" fmla="*/ 14 w 33"/>
                <a:gd name="T79" fmla="*/ 0 h 36"/>
                <a:gd name="T80" fmla="*/ 12 w 33"/>
                <a:gd name="T81" fmla="*/ 1 h 36"/>
                <a:gd name="T82" fmla="*/ 11 w 33"/>
                <a:gd name="T83" fmla="*/ 2 h 36"/>
                <a:gd name="T84" fmla="*/ 9 w 33"/>
                <a:gd name="T85" fmla="*/ 3 h 36"/>
                <a:gd name="T86" fmla="*/ 7 w 33"/>
                <a:gd name="T87" fmla="*/ 5 h 36"/>
                <a:gd name="T88" fmla="*/ 5 w 33"/>
                <a:gd name="T89" fmla="*/ 7 h 36"/>
                <a:gd name="T90" fmla="*/ 4 w 33"/>
                <a:gd name="T91" fmla="*/ 8 h 36"/>
                <a:gd name="T92" fmla="*/ 4 w 33"/>
                <a:gd name="T93" fmla="*/ 10 h 36"/>
                <a:gd name="T94" fmla="*/ 3 w 33"/>
                <a:gd name="T95" fmla="*/ 12 h 36"/>
                <a:gd name="T96" fmla="*/ 2 w 33"/>
                <a:gd name="T97" fmla="*/ 14 h 36"/>
                <a:gd name="T98" fmla="*/ 2 w 33"/>
                <a:gd name="T99" fmla="*/ 16 h 36"/>
                <a:gd name="T100" fmla="*/ 1 w 33"/>
                <a:gd name="T101" fmla="*/ 18 h 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3" h="36">
                  <a:moveTo>
                    <a:pt x="1" y="19"/>
                  </a:moveTo>
                  <a:lnTo>
                    <a:pt x="1" y="20"/>
                  </a:lnTo>
                  <a:lnTo>
                    <a:pt x="1" y="21"/>
                  </a:lnTo>
                  <a:lnTo>
                    <a:pt x="0" y="21"/>
                  </a:lnTo>
                  <a:lnTo>
                    <a:pt x="0" y="22"/>
                  </a:lnTo>
                  <a:lnTo>
                    <a:pt x="0" y="23"/>
                  </a:lnTo>
                  <a:lnTo>
                    <a:pt x="0" y="24"/>
                  </a:lnTo>
                  <a:lnTo>
                    <a:pt x="1" y="25"/>
                  </a:lnTo>
                  <a:lnTo>
                    <a:pt x="1" y="26"/>
                  </a:lnTo>
                  <a:lnTo>
                    <a:pt x="1" y="27"/>
                  </a:lnTo>
                  <a:lnTo>
                    <a:pt x="2" y="27"/>
                  </a:lnTo>
                  <a:lnTo>
                    <a:pt x="2" y="28"/>
                  </a:lnTo>
                  <a:lnTo>
                    <a:pt x="3" y="29"/>
                  </a:lnTo>
                  <a:lnTo>
                    <a:pt x="4" y="30"/>
                  </a:lnTo>
                  <a:lnTo>
                    <a:pt x="5" y="31"/>
                  </a:lnTo>
                  <a:lnTo>
                    <a:pt x="6" y="32"/>
                  </a:lnTo>
                  <a:lnTo>
                    <a:pt x="7" y="32"/>
                  </a:lnTo>
                  <a:lnTo>
                    <a:pt x="7" y="33"/>
                  </a:lnTo>
                  <a:lnTo>
                    <a:pt x="8" y="33"/>
                  </a:lnTo>
                  <a:lnTo>
                    <a:pt x="9" y="34"/>
                  </a:lnTo>
                  <a:lnTo>
                    <a:pt x="10" y="34"/>
                  </a:lnTo>
                  <a:lnTo>
                    <a:pt x="11" y="34"/>
                  </a:lnTo>
                  <a:lnTo>
                    <a:pt x="12" y="34"/>
                  </a:lnTo>
                  <a:lnTo>
                    <a:pt x="12" y="35"/>
                  </a:lnTo>
                  <a:lnTo>
                    <a:pt x="13" y="35"/>
                  </a:lnTo>
                  <a:lnTo>
                    <a:pt x="14" y="35"/>
                  </a:lnTo>
                  <a:lnTo>
                    <a:pt x="15" y="35"/>
                  </a:lnTo>
                  <a:lnTo>
                    <a:pt x="17" y="35"/>
                  </a:lnTo>
                  <a:lnTo>
                    <a:pt x="18" y="35"/>
                  </a:lnTo>
                  <a:lnTo>
                    <a:pt x="19" y="34"/>
                  </a:lnTo>
                  <a:lnTo>
                    <a:pt x="20" y="34"/>
                  </a:lnTo>
                  <a:lnTo>
                    <a:pt x="21" y="34"/>
                  </a:lnTo>
                  <a:lnTo>
                    <a:pt x="22" y="34"/>
                  </a:lnTo>
                  <a:lnTo>
                    <a:pt x="23" y="34"/>
                  </a:lnTo>
                  <a:lnTo>
                    <a:pt x="24" y="34"/>
                  </a:lnTo>
                  <a:lnTo>
                    <a:pt x="25" y="34"/>
                  </a:lnTo>
                  <a:lnTo>
                    <a:pt x="25" y="33"/>
                  </a:lnTo>
                  <a:lnTo>
                    <a:pt x="26" y="33"/>
                  </a:lnTo>
                  <a:lnTo>
                    <a:pt x="27" y="33"/>
                  </a:lnTo>
                  <a:lnTo>
                    <a:pt x="28" y="33"/>
                  </a:lnTo>
                  <a:lnTo>
                    <a:pt x="28" y="32"/>
                  </a:lnTo>
                  <a:lnTo>
                    <a:pt x="29" y="32"/>
                  </a:lnTo>
                  <a:lnTo>
                    <a:pt x="29" y="31"/>
                  </a:lnTo>
                  <a:lnTo>
                    <a:pt x="30" y="31"/>
                  </a:lnTo>
                  <a:lnTo>
                    <a:pt x="30" y="30"/>
                  </a:lnTo>
                  <a:lnTo>
                    <a:pt x="31" y="30"/>
                  </a:lnTo>
                  <a:lnTo>
                    <a:pt x="31" y="29"/>
                  </a:lnTo>
                  <a:lnTo>
                    <a:pt x="31" y="27"/>
                  </a:lnTo>
                  <a:lnTo>
                    <a:pt x="31" y="26"/>
                  </a:lnTo>
                  <a:lnTo>
                    <a:pt x="32" y="25"/>
                  </a:lnTo>
                  <a:lnTo>
                    <a:pt x="32" y="24"/>
                  </a:lnTo>
                  <a:lnTo>
                    <a:pt x="32" y="23"/>
                  </a:lnTo>
                  <a:lnTo>
                    <a:pt x="32" y="22"/>
                  </a:lnTo>
                  <a:lnTo>
                    <a:pt x="32" y="21"/>
                  </a:lnTo>
                  <a:lnTo>
                    <a:pt x="32" y="20"/>
                  </a:lnTo>
                  <a:lnTo>
                    <a:pt x="32" y="19"/>
                  </a:lnTo>
                  <a:lnTo>
                    <a:pt x="31" y="18"/>
                  </a:lnTo>
                  <a:lnTo>
                    <a:pt x="31" y="17"/>
                  </a:lnTo>
                  <a:lnTo>
                    <a:pt x="31" y="16"/>
                  </a:lnTo>
                  <a:lnTo>
                    <a:pt x="30" y="14"/>
                  </a:lnTo>
                  <a:lnTo>
                    <a:pt x="29" y="13"/>
                  </a:lnTo>
                  <a:lnTo>
                    <a:pt x="29" y="12"/>
                  </a:lnTo>
                  <a:lnTo>
                    <a:pt x="28" y="12"/>
                  </a:lnTo>
                  <a:lnTo>
                    <a:pt x="28" y="11"/>
                  </a:lnTo>
                  <a:lnTo>
                    <a:pt x="27" y="10"/>
                  </a:lnTo>
                  <a:lnTo>
                    <a:pt x="27" y="9"/>
                  </a:lnTo>
                  <a:lnTo>
                    <a:pt x="26" y="8"/>
                  </a:lnTo>
                  <a:lnTo>
                    <a:pt x="25" y="7"/>
                  </a:lnTo>
                  <a:lnTo>
                    <a:pt x="25" y="6"/>
                  </a:lnTo>
                  <a:lnTo>
                    <a:pt x="24" y="6"/>
                  </a:lnTo>
                  <a:lnTo>
                    <a:pt x="23" y="5"/>
                  </a:lnTo>
                  <a:lnTo>
                    <a:pt x="23" y="4"/>
                  </a:lnTo>
                  <a:lnTo>
                    <a:pt x="22" y="3"/>
                  </a:lnTo>
                  <a:lnTo>
                    <a:pt x="21" y="2"/>
                  </a:lnTo>
                  <a:lnTo>
                    <a:pt x="21" y="1"/>
                  </a:lnTo>
                  <a:lnTo>
                    <a:pt x="20" y="0"/>
                  </a:lnTo>
                  <a:lnTo>
                    <a:pt x="19" y="0"/>
                  </a:lnTo>
                  <a:lnTo>
                    <a:pt x="18" y="0"/>
                  </a:lnTo>
                  <a:lnTo>
                    <a:pt x="15" y="0"/>
                  </a:lnTo>
                  <a:lnTo>
                    <a:pt x="14" y="0"/>
                  </a:lnTo>
                  <a:lnTo>
                    <a:pt x="13" y="1"/>
                  </a:lnTo>
                  <a:lnTo>
                    <a:pt x="12" y="1"/>
                  </a:lnTo>
                  <a:lnTo>
                    <a:pt x="12" y="2"/>
                  </a:lnTo>
                  <a:lnTo>
                    <a:pt x="11" y="2"/>
                  </a:lnTo>
                  <a:lnTo>
                    <a:pt x="10" y="2"/>
                  </a:lnTo>
                  <a:lnTo>
                    <a:pt x="9" y="3"/>
                  </a:lnTo>
                  <a:lnTo>
                    <a:pt x="8" y="4"/>
                  </a:lnTo>
                  <a:lnTo>
                    <a:pt x="7" y="5"/>
                  </a:lnTo>
                  <a:lnTo>
                    <a:pt x="6" y="6"/>
                  </a:lnTo>
                  <a:lnTo>
                    <a:pt x="5" y="7"/>
                  </a:lnTo>
                  <a:lnTo>
                    <a:pt x="5" y="8"/>
                  </a:lnTo>
                  <a:lnTo>
                    <a:pt x="4" y="8"/>
                  </a:lnTo>
                  <a:lnTo>
                    <a:pt x="4" y="9"/>
                  </a:lnTo>
                  <a:lnTo>
                    <a:pt x="4" y="10"/>
                  </a:lnTo>
                  <a:lnTo>
                    <a:pt x="3" y="11"/>
                  </a:lnTo>
                  <a:lnTo>
                    <a:pt x="3" y="12"/>
                  </a:lnTo>
                  <a:lnTo>
                    <a:pt x="2" y="13"/>
                  </a:lnTo>
                  <a:lnTo>
                    <a:pt x="2" y="14"/>
                  </a:lnTo>
                  <a:lnTo>
                    <a:pt x="2" y="15"/>
                  </a:lnTo>
                  <a:lnTo>
                    <a:pt x="2" y="16"/>
                  </a:lnTo>
                  <a:lnTo>
                    <a:pt x="1" y="17"/>
                  </a:lnTo>
                  <a:lnTo>
                    <a:pt x="1" y="18"/>
                  </a:lnTo>
                  <a:lnTo>
                    <a:pt x="1" y="19"/>
                  </a:lnTo>
                </a:path>
              </a:pathLst>
            </a:custGeom>
            <a:solidFill>
              <a:srgbClr val="FF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85" name="Freeform 80"/>
            <p:cNvSpPr>
              <a:spLocks/>
            </p:cNvSpPr>
            <p:nvPr/>
          </p:nvSpPr>
          <p:spPr bwMode="auto">
            <a:xfrm>
              <a:off x="3661" y="1635"/>
              <a:ext cx="31" cy="35"/>
            </a:xfrm>
            <a:custGeom>
              <a:avLst/>
              <a:gdLst>
                <a:gd name="T0" fmla="*/ 0 w 31"/>
                <a:gd name="T1" fmla="*/ 19 h 35"/>
                <a:gd name="T2" fmla="*/ 0 w 31"/>
                <a:gd name="T3" fmla="*/ 21 h 35"/>
                <a:gd name="T4" fmla="*/ 0 w 31"/>
                <a:gd name="T5" fmla="*/ 23 h 35"/>
                <a:gd name="T6" fmla="*/ 0 w 31"/>
                <a:gd name="T7" fmla="*/ 25 h 35"/>
                <a:gd name="T8" fmla="*/ 1 w 31"/>
                <a:gd name="T9" fmla="*/ 27 h 35"/>
                <a:gd name="T10" fmla="*/ 2 w 31"/>
                <a:gd name="T11" fmla="*/ 28 h 35"/>
                <a:gd name="T12" fmla="*/ 4 w 31"/>
                <a:gd name="T13" fmla="*/ 29 h 35"/>
                <a:gd name="T14" fmla="*/ 5 w 31"/>
                <a:gd name="T15" fmla="*/ 31 h 35"/>
                <a:gd name="T16" fmla="*/ 7 w 31"/>
                <a:gd name="T17" fmla="*/ 32 h 35"/>
                <a:gd name="T18" fmla="*/ 8 w 31"/>
                <a:gd name="T19" fmla="*/ 33 h 35"/>
                <a:gd name="T20" fmla="*/ 10 w 31"/>
                <a:gd name="T21" fmla="*/ 33 h 35"/>
                <a:gd name="T22" fmla="*/ 12 w 31"/>
                <a:gd name="T23" fmla="*/ 33 h 35"/>
                <a:gd name="T24" fmla="*/ 14 w 31"/>
                <a:gd name="T25" fmla="*/ 34 h 35"/>
                <a:gd name="T26" fmla="*/ 16 w 31"/>
                <a:gd name="T27" fmla="*/ 34 h 35"/>
                <a:gd name="T28" fmla="*/ 18 w 31"/>
                <a:gd name="T29" fmla="*/ 33 h 35"/>
                <a:gd name="T30" fmla="*/ 20 w 31"/>
                <a:gd name="T31" fmla="*/ 33 h 35"/>
                <a:gd name="T32" fmla="*/ 22 w 31"/>
                <a:gd name="T33" fmla="*/ 33 h 35"/>
                <a:gd name="T34" fmla="*/ 23 w 31"/>
                <a:gd name="T35" fmla="*/ 32 h 35"/>
                <a:gd name="T36" fmla="*/ 25 w 31"/>
                <a:gd name="T37" fmla="*/ 32 h 35"/>
                <a:gd name="T38" fmla="*/ 26 w 31"/>
                <a:gd name="T39" fmla="*/ 31 h 35"/>
                <a:gd name="T40" fmla="*/ 27 w 31"/>
                <a:gd name="T41" fmla="*/ 30 h 35"/>
                <a:gd name="T42" fmla="*/ 28 w 31"/>
                <a:gd name="T43" fmla="*/ 29 h 35"/>
                <a:gd name="T44" fmla="*/ 29 w 31"/>
                <a:gd name="T45" fmla="*/ 28 h 35"/>
                <a:gd name="T46" fmla="*/ 29 w 31"/>
                <a:gd name="T47" fmla="*/ 25 h 35"/>
                <a:gd name="T48" fmla="*/ 30 w 31"/>
                <a:gd name="T49" fmla="*/ 23 h 35"/>
                <a:gd name="T50" fmla="*/ 30 w 31"/>
                <a:gd name="T51" fmla="*/ 21 h 35"/>
                <a:gd name="T52" fmla="*/ 30 w 31"/>
                <a:gd name="T53" fmla="*/ 19 h 35"/>
                <a:gd name="T54" fmla="*/ 30 w 31"/>
                <a:gd name="T55" fmla="*/ 17 h 35"/>
                <a:gd name="T56" fmla="*/ 29 w 31"/>
                <a:gd name="T57" fmla="*/ 16 h 35"/>
                <a:gd name="T58" fmla="*/ 28 w 31"/>
                <a:gd name="T59" fmla="*/ 14 h 35"/>
                <a:gd name="T60" fmla="*/ 27 w 31"/>
                <a:gd name="T61" fmla="*/ 12 h 35"/>
                <a:gd name="T62" fmla="*/ 26 w 31"/>
                <a:gd name="T63" fmla="*/ 11 h 35"/>
                <a:gd name="T64" fmla="*/ 25 w 31"/>
                <a:gd name="T65" fmla="*/ 9 h 35"/>
                <a:gd name="T66" fmla="*/ 24 w 31"/>
                <a:gd name="T67" fmla="*/ 7 h 35"/>
                <a:gd name="T68" fmla="*/ 22 w 31"/>
                <a:gd name="T69" fmla="*/ 6 h 35"/>
                <a:gd name="T70" fmla="*/ 21 w 31"/>
                <a:gd name="T71" fmla="*/ 4 h 35"/>
                <a:gd name="T72" fmla="*/ 20 w 31"/>
                <a:gd name="T73" fmla="*/ 2 h 35"/>
                <a:gd name="T74" fmla="*/ 19 w 31"/>
                <a:gd name="T75" fmla="*/ 1 h 35"/>
                <a:gd name="T76" fmla="*/ 18 w 31"/>
                <a:gd name="T77" fmla="*/ 0 h 35"/>
                <a:gd name="T78" fmla="*/ 16 w 31"/>
                <a:gd name="T79" fmla="*/ 0 h 35"/>
                <a:gd name="T80" fmla="*/ 13 w 31"/>
                <a:gd name="T81" fmla="*/ 0 h 35"/>
                <a:gd name="T82" fmla="*/ 11 w 31"/>
                <a:gd name="T83" fmla="*/ 1 h 35"/>
                <a:gd name="T84" fmla="*/ 9 w 31"/>
                <a:gd name="T85" fmla="*/ 2 h 35"/>
                <a:gd name="T86" fmla="*/ 8 w 31"/>
                <a:gd name="T87" fmla="*/ 4 h 35"/>
                <a:gd name="T88" fmla="*/ 6 w 31"/>
                <a:gd name="T89" fmla="*/ 4 h 35"/>
                <a:gd name="T90" fmla="*/ 5 w 31"/>
                <a:gd name="T91" fmla="*/ 6 h 35"/>
                <a:gd name="T92" fmla="*/ 4 w 31"/>
                <a:gd name="T93" fmla="*/ 8 h 35"/>
                <a:gd name="T94" fmla="*/ 3 w 31"/>
                <a:gd name="T95" fmla="*/ 10 h 35"/>
                <a:gd name="T96" fmla="*/ 2 w 31"/>
                <a:gd name="T97" fmla="*/ 12 h 35"/>
                <a:gd name="T98" fmla="*/ 1 w 31"/>
                <a:gd name="T99" fmla="*/ 14 h 35"/>
                <a:gd name="T100" fmla="*/ 0 w 31"/>
                <a:gd name="T101" fmla="*/ 16 h 35"/>
                <a:gd name="T102" fmla="*/ 0 w 31"/>
                <a:gd name="T103" fmla="*/ 18 h 3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1" h="35">
                  <a:moveTo>
                    <a:pt x="0" y="18"/>
                  </a:moveTo>
                  <a:lnTo>
                    <a:pt x="0" y="19"/>
                  </a:lnTo>
                  <a:lnTo>
                    <a:pt x="0" y="20"/>
                  </a:lnTo>
                  <a:lnTo>
                    <a:pt x="0" y="21"/>
                  </a:lnTo>
                  <a:lnTo>
                    <a:pt x="0" y="22"/>
                  </a:lnTo>
                  <a:lnTo>
                    <a:pt x="0" y="23"/>
                  </a:lnTo>
                  <a:lnTo>
                    <a:pt x="0" y="24"/>
                  </a:lnTo>
                  <a:lnTo>
                    <a:pt x="0" y="25"/>
                  </a:lnTo>
                  <a:lnTo>
                    <a:pt x="1" y="26"/>
                  </a:lnTo>
                  <a:lnTo>
                    <a:pt x="1" y="27"/>
                  </a:lnTo>
                  <a:lnTo>
                    <a:pt x="2" y="27"/>
                  </a:lnTo>
                  <a:lnTo>
                    <a:pt x="2" y="28"/>
                  </a:lnTo>
                  <a:lnTo>
                    <a:pt x="3" y="29"/>
                  </a:lnTo>
                  <a:lnTo>
                    <a:pt x="4" y="29"/>
                  </a:lnTo>
                  <a:lnTo>
                    <a:pt x="4" y="30"/>
                  </a:lnTo>
                  <a:lnTo>
                    <a:pt x="5" y="31"/>
                  </a:lnTo>
                  <a:lnTo>
                    <a:pt x="6" y="31"/>
                  </a:lnTo>
                  <a:lnTo>
                    <a:pt x="7" y="32"/>
                  </a:lnTo>
                  <a:lnTo>
                    <a:pt x="8" y="32"/>
                  </a:lnTo>
                  <a:lnTo>
                    <a:pt x="8" y="33"/>
                  </a:lnTo>
                  <a:lnTo>
                    <a:pt x="9" y="33"/>
                  </a:lnTo>
                  <a:lnTo>
                    <a:pt x="10" y="33"/>
                  </a:lnTo>
                  <a:lnTo>
                    <a:pt x="11" y="33"/>
                  </a:lnTo>
                  <a:lnTo>
                    <a:pt x="12" y="33"/>
                  </a:lnTo>
                  <a:lnTo>
                    <a:pt x="13" y="34"/>
                  </a:lnTo>
                  <a:lnTo>
                    <a:pt x="14" y="34"/>
                  </a:lnTo>
                  <a:lnTo>
                    <a:pt x="15" y="34"/>
                  </a:lnTo>
                  <a:lnTo>
                    <a:pt x="16" y="34"/>
                  </a:lnTo>
                  <a:lnTo>
                    <a:pt x="17" y="33"/>
                  </a:lnTo>
                  <a:lnTo>
                    <a:pt x="18" y="33"/>
                  </a:lnTo>
                  <a:lnTo>
                    <a:pt x="19" y="33"/>
                  </a:lnTo>
                  <a:lnTo>
                    <a:pt x="20" y="33"/>
                  </a:lnTo>
                  <a:lnTo>
                    <a:pt x="21" y="33"/>
                  </a:lnTo>
                  <a:lnTo>
                    <a:pt x="22" y="33"/>
                  </a:lnTo>
                  <a:lnTo>
                    <a:pt x="23" y="33"/>
                  </a:lnTo>
                  <a:lnTo>
                    <a:pt x="23" y="32"/>
                  </a:lnTo>
                  <a:lnTo>
                    <a:pt x="24" y="32"/>
                  </a:lnTo>
                  <a:lnTo>
                    <a:pt x="25" y="32"/>
                  </a:lnTo>
                  <a:lnTo>
                    <a:pt x="26" y="32"/>
                  </a:lnTo>
                  <a:lnTo>
                    <a:pt x="26" y="31"/>
                  </a:lnTo>
                  <a:lnTo>
                    <a:pt x="27" y="31"/>
                  </a:lnTo>
                  <a:lnTo>
                    <a:pt x="27" y="30"/>
                  </a:lnTo>
                  <a:lnTo>
                    <a:pt x="28" y="30"/>
                  </a:lnTo>
                  <a:lnTo>
                    <a:pt x="28" y="29"/>
                  </a:lnTo>
                  <a:lnTo>
                    <a:pt x="28" y="28"/>
                  </a:lnTo>
                  <a:lnTo>
                    <a:pt x="29" y="28"/>
                  </a:lnTo>
                  <a:lnTo>
                    <a:pt x="29" y="26"/>
                  </a:lnTo>
                  <a:lnTo>
                    <a:pt x="29" y="25"/>
                  </a:lnTo>
                  <a:lnTo>
                    <a:pt x="30" y="24"/>
                  </a:lnTo>
                  <a:lnTo>
                    <a:pt x="30" y="23"/>
                  </a:lnTo>
                  <a:lnTo>
                    <a:pt x="30" y="22"/>
                  </a:lnTo>
                  <a:lnTo>
                    <a:pt x="30" y="21"/>
                  </a:lnTo>
                  <a:lnTo>
                    <a:pt x="30" y="20"/>
                  </a:lnTo>
                  <a:lnTo>
                    <a:pt x="30" y="19"/>
                  </a:lnTo>
                  <a:lnTo>
                    <a:pt x="30" y="18"/>
                  </a:lnTo>
                  <a:lnTo>
                    <a:pt x="30" y="17"/>
                  </a:lnTo>
                  <a:lnTo>
                    <a:pt x="29" y="17"/>
                  </a:lnTo>
                  <a:lnTo>
                    <a:pt x="29" y="16"/>
                  </a:lnTo>
                  <a:lnTo>
                    <a:pt x="28" y="16"/>
                  </a:lnTo>
                  <a:lnTo>
                    <a:pt x="28" y="14"/>
                  </a:lnTo>
                  <a:lnTo>
                    <a:pt x="27" y="13"/>
                  </a:lnTo>
                  <a:lnTo>
                    <a:pt x="27" y="12"/>
                  </a:lnTo>
                  <a:lnTo>
                    <a:pt x="26" y="12"/>
                  </a:lnTo>
                  <a:lnTo>
                    <a:pt x="26" y="11"/>
                  </a:lnTo>
                  <a:lnTo>
                    <a:pt x="26" y="10"/>
                  </a:lnTo>
                  <a:lnTo>
                    <a:pt x="25" y="9"/>
                  </a:lnTo>
                  <a:lnTo>
                    <a:pt x="24" y="8"/>
                  </a:lnTo>
                  <a:lnTo>
                    <a:pt x="24" y="7"/>
                  </a:lnTo>
                  <a:lnTo>
                    <a:pt x="23" y="6"/>
                  </a:lnTo>
                  <a:lnTo>
                    <a:pt x="22" y="6"/>
                  </a:lnTo>
                  <a:lnTo>
                    <a:pt x="22" y="5"/>
                  </a:lnTo>
                  <a:lnTo>
                    <a:pt x="21" y="4"/>
                  </a:lnTo>
                  <a:lnTo>
                    <a:pt x="20" y="3"/>
                  </a:lnTo>
                  <a:lnTo>
                    <a:pt x="20" y="2"/>
                  </a:lnTo>
                  <a:lnTo>
                    <a:pt x="19" y="2"/>
                  </a:lnTo>
                  <a:lnTo>
                    <a:pt x="19" y="1"/>
                  </a:lnTo>
                  <a:lnTo>
                    <a:pt x="18" y="1"/>
                  </a:lnTo>
                  <a:lnTo>
                    <a:pt x="18" y="0"/>
                  </a:lnTo>
                  <a:lnTo>
                    <a:pt x="17" y="0"/>
                  </a:lnTo>
                  <a:lnTo>
                    <a:pt x="16" y="0"/>
                  </a:lnTo>
                  <a:lnTo>
                    <a:pt x="14" y="0"/>
                  </a:lnTo>
                  <a:lnTo>
                    <a:pt x="13" y="0"/>
                  </a:lnTo>
                  <a:lnTo>
                    <a:pt x="12" y="0"/>
                  </a:lnTo>
                  <a:lnTo>
                    <a:pt x="11" y="1"/>
                  </a:lnTo>
                  <a:lnTo>
                    <a:pt x="10" y="2"/>
                  </a:lnTo>
                  <a:lnTo>
                    <a:pt x="9" y="2"/>
                  </a:lnTo>
                  <a:lnTo>
                    <a:pt x="8" y="3"/>
                  </a:lnTo>
                  <a:lnTo>
                    <a:pt x="8" y="4"/>
                  </a:lnTo>
                  <a:lnTo>
                    <a:pt x="7" y="4"/>
                  </a:lnTo>
                  <a:lnTo>
                    <a:pt x="6" y="4"/>
                  </a:lnTo>
                  <a:lnTo>
                    <a:pt x="6" y="5"/>
                  </a:lnTo>
                  <a:lnTo>
                    <a:pt x="5" y="6"/>
                  </a:lnTo>
                  <a:lnTo>
                    <a:pt x="4" y="7"/>
                  </a:lnTo>
                  <a:lnTo>
                    <a:pt x="4" y="8"/>
                  </a:lnTo>
                  <a:lnTo>
                    <a:pt x="3" y="9"/>
                  </a:lnTo>
                  <a:lnTo>
                    <a:pt x="3" y="10"/>
                  </a:lnTo>
                  <a:lnTo>
                    <a:pt x="2" y="11"/>
                  </a:lnTo>
                  <a:lnTo>
                    <a:pt x="2" y="12"/>
                  </a:lnTo>
                  <a:lnTo>
                    <a:pt x="1" y="13"/>
                  </a:lnTo>
                  <a:lnTo>
                    <a:pt x="1" y="14"/>
                  </a:lnTo>
                  <a:lnTo>
                    <a:pt x="1" y="15"/>
                  </a:lnTo>
                  <a:lnTo>
                    <a:pt x="0" y="16"/>
                  </a:lnTo>
                  <a:lnTo>
                    <a:pt x="0" y="17"/>
                  </a:lnTo>
                  <a:lnTo>
                    <a:pt x="0" y="18"/>
                  </a:lnTo>
                </a:path>
              </a:pathLst>
            </a:custGeom>
            <a:solidFill>
              <a:srgbClr val="FF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86" name="Freeform 81"/>
            <p:cNvSpPr>
              <a:spLocks/>
            </p:cNvSpPr>
            <p:nvPr/>
          </p:nvSpPr>
          <p:spPr bwMode="auto">
            <a:xfrm>
              <a:off x="3584" y="1604"/>
              <a:ext cx="30" cy="23"/>
            </a:xfrm>
            <a:custGeom>
              <a:avLst/>
              <a:gdLst>
                <a:gd name="T0" fmla="*/ 0 w 30"/>
                <a:gd name="T1" fmla="*/ 4 h 23"/>
                <a:gd name="T2" fmla="*/ 0 w 30"/>
                <a:gd name="T3" fmla="*/ 6 h 23"/>
                <a:gd name="T4" fmla="*/ 1 w 30"/>
                <a:gd name="T5" fmla="*/ 7 h 23"/>
                <a:gd name="T6" fmla="*/ 2 w 30"/>
                <a:gd name="T7" fmla="*/ 9 h 23"/>
                <a:gd name="T8" fmla="*/ 3 w 30"/>
                <a:gd name="T9" fmla="*/ 12 h 23"/>
                <a:gd name="T10" fmla="*/ 4 w 30"/>
                <a:gd name="T11" fmla="*/ 14 h 23"/>
                <a:gd name="T12" fmla="*/ 5 w 30"/>
                <a:gd name="T13" fmla="*/ 15 h 23"/>
                <a:gd name="T14" fmla="*/ 6 w 30"/>
                <a:gd name="T15" fmla="*/ 16 h 23"/>
                <a:gd name="T16" fmla="*/ 7 w 30"/>
                <a:gd name="T17" fmla="*/ 17 h 23"/>
                <a:gd name="T18" fmla="*/ 8 w 30"/>
                <a:gd name="T19" fmla="*/ 18 h 23"/>
                <a:gd name="T20" fmla="*/ 10 w 30"/>
                <a:gd name="T21" fmla="*/ 19 h 23"/>
                <a:gd name="T22" fmla="*/ 11 w 30"/>
                <a:gd name="T23" fmla="*/ 20 h 23"/>
                <a:gd name="T24" fmla="*/ 12 w 30"/>
                <a:gd name="T25" fmla="*/ 21 h 23"/>
                <a:gd name="T26" fmla="*/ 14 w 30"/>
                <a:gd name="T27" fmla="*/ 21 h 23"/>
                <a:gd name="T28" fmla="*/ 16 w 30"/>
                <a:gd name="T29" fmla="*/ 21 h 23"/>
                <a:gd name="T30" fmla="*/ 17 w 30"/>
                <a:gd name="T31" fmla="*/ 21 h 23"/>
                <a:gd name="T32" fmla="*/ 19 w 30"/>
                <a:gd name="T33" fmla="*/ 21 h 23"/>
                <a:gd name="T34" fmla="*/ 21 w 30"/>
                <a:gd name="T35" fmla="*/ 21 h 23"/>
                <a:gd name="T36" fmla="*/ 22 w 30"/>
                <a:gd name="T37" fmla="*/ 20 h 23"/>
                <a:gd name="T38" fmla="*/ 23 w 30"/>
                <a:gd name="T39" fmla="*/ 19 h 23"/>
                <a:gd name="T40" fmla="*/ 25 w 30"/>
                <a:gd name="T41" fmla="*/ 18 h 23"/>
                <a:gd name="T42" fmla="*/ 26 w 30"/>
                <a:gd name="T43" fmla="*/ 17 h 23"/>
                <a:gd name="T44" fmla="*/ 26 w 30"/>
                <a:gd name="T45" fmla="*/ 15 h 23"/>
                <a:gd name="T46" fmla="*/ 27 w 30"/>
                <a:gd name="T47" fmla="*/ 14 h 23"/>
                <a:gd name="T48" fmla="*/ 27 w 30"/>
                <a:gd name="T49" fmla="*/ 12 h 23"/>
                <a:gd name="T50" fmla="*/ 28 w 30"/>
                <a:gd name="T51" fmla="*/ 10 h 23"/>
                <a:gd name="T52" fmla="*/ 29 w 30"/>
                <a:gd name="T53" fmla="*/ 8 h 23"/>
                <a:gd name="T54" fmla="*/ 28 w 30"/>
                <a:gd name="T55" fmla="*/ 6 h 23"/>
                <a:gd name="T56" fmla="*/ 28 w 30"/>
                <a:gd name="T57" fmla="*/ 4 h 23"/>
                <a:gd name="T58" fmla="*/ 26 w 30"/>
                <a:gd name="T59" fmla="*/ 4 h 23"/>
                <a:gd name="T60" fmla="*/ 24 w 30"/>
                <a:gd name="T61" fmla="*/ 4 h 23"/>
                <a:gd name="T62" fmla="*/ 23 w 30"/>
                <a:gd name="T63" fmla="*/ 3 h 23"/>
                <a:gd name="T64" fmla="*/ 21 w 30"/>
                <a:gd name="T65" fmla="*/ 3 h 23"/>
                <a:gd name="T66" fmla="*/ 19 w 30"/>
                <a:gd name="T67" fmla="*/ 2 h 23"/>
                <a:gd name="T68" fmla="*/ 17 w 30"/>
                <a:gd name="T69" fmla="*/ 2 h 23"/>
                <a:gd name="T70" fmla="*/ 15 w 30"/>
                <a:gd name="T71" fmla="*/ 2 h 23"/>
                <a:gd name="T72" fmla="*/ 14 w 30"/>
                <a:gd name="T73" fmla="*/ 1 h 23"/>
                <a:gd name="T74" fmla="*/ 12 w 30"/>
                <a:gd name="T75" fmla="*/ 1 h 23"/>
                <a:gd name="T76" fmla="*/ 10 w 30"/>
                <a:gd name="T77" fmla="*/ 1 h 23"/>
                <a:gd name="T78" fmla="*/ 8 w 30"/>
                <a:gd name="T79" fmla="*/ 0 h 23"/>
                <a:gd name="T80" fmla="*/ 6 w 30"/>
                <a:gd name="T81" fmla="*/ 1 h 23"/>
                <a:gd name="T82" fmla="*/ 4 w 30"/>
                <a:gd name="T83" fmla="*/ 1 h 23"/>
                <a:gd name="T84" fmla="*/ 2 w 30"/>
                <a:gd name="T85" fmla="*/ 2 h 2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0" h="23">
                  <a:moveTo>
                    <a:pt x="1" y="3"/>
                  </a:moveTo>
                  <a:lnTo>
                    <a:pt x="0" y="4"/>
                  </a:lnTo>
                  <a:lnTo>
                    <a:pt x="0" y="5"/>
                  </a:lnTo>
                  <a:lnTo>
                    <a:pt x="0" y="6"/>
                  </a:lnTo>
                  <a:lnTo>
                    <a:pt x="1" y="6"/>
                  </a:lnTo>
                  <a:lnTo>
                    <a:pt x="1" y="7"/>
                  </a:lnTo>
                  <a:lnTo>
                    <a:pt x="2" y="8"/>
                  </a:lnTo>
                  <a:lnTo>
                    <a:pt x="2" y="9"/>
                  </a:lnTo>
                  <a:lnTo>
                    <a:pt x="2" y="10"/>
                  </a:lnTo>
                  <a:lnTo>
                    <a:pt x="3" y="12"/>
                  </a:lnTo>
                  <a:lnTo>
                    <a:pt x="3" y="13"/>
                  </a:lnTo>
                  <a:lnTo>
                    <a:pt x="4" y="14"/>
                  </a:lnTo>
                  <a:lnTo>
                    <a:pt x="4" y="15"/>
                  </a:lnTo>
                  <a:lnTo>
                    <a:pt x="5" y="15"/>
                  </a:lnTo>
                  <a:lnTo>
                    <a:pt x="5" y="16"/>
                  </a:lnTo>
                  <a:lnTo>
                    <a:pt x="6" y="16"/>
                  </a:lnTo>
                  <a:lnTo>
                    <a:pt x="6" y="17"/>
                  </a:lnTo>
                  <a:lnTo>
                    <a:pt x="7" y="17"/>
                  </a:lnTo>
                  <a:lnTo>
                    <a:pt x="7" y="18"/>
                  </a:lnTo>
                  <a:lnTo>
                    <a:pt x="8" y="18"/>
                  </a:lnTo>
                  <a:lnTo>
                    <a:pt x="9" y="19"/>
                  </a:lnTo>
                  <a:lnTo>
                    <a:pt x="10" y="19"/>
                  </a:lnTo>
                  <a:lnTo>
                    <a:pt x="10" y="20"/>
                  </a:lnTo>
                  <a:lnTo>
                    <a:pt x="11" y="20"/>
                  </a:lnTo>
                  <a:lnTo>
                    <a:pt x="12" y="20"/>
                  </a:lnTo>
                  <a:lnTo>
                    <a:pt x="12" y="21"/>
                  </a:lnTo>
                  <a:lnTo>
                    <a:pt x="13" y="21"/>
                  </a:lnTo>
                  <a:lnTo>
                    <a:pt x="14" y="21"/>
                  </a:lnTo>
                  <a:lnTo>
                    <a:pt x="15" y="21"/>
                  </a:lnTo>
                  <a:lnTo>
                    <a:pt x="16" y="21"/>
                  </a:lnTo>
                  <a:lnTo>
                    <a:pt x="16" y="22"/>
                  </a:lnTo>
                  <a:lnTo>
                    <a:pt x="17" y="21"/>
                  </a:lnTo>
                  <a:lnTo>
                    <a:pt x="18" y="21"/>
                  </a:lnTo>
                  <a:lnTo>
                    <a:pt x="19" y="21"/>
                  </a:lnTo>
                  <a:lnTo>
                    <a:pt x="20" y="21"/>
                  </a:lnTo>
                  <a:lnTo>
                    <a:pt x="21" y="21"/>
                  </a:lnTo>
                  <a:lnTo>
                    <a:pt x="21" y="20"/>
                  </a:lnTo>
                  <a:lnTo>
                    <a:pt x="22" y="20"/>
                  </a:lnTo>
                  <a:lnTo>
                    <a:pt x="23" y="20"/>
                  </a:lnTo>
                  <a:lnTo>
                    <a:pt x="23" y="19"/>
                  </a:lnTo>
                  <a:lnTo>
                    <a:pt x="24" y="19"/>
                  </a:lnTo>
                  <a:lnTo>
                    <a:pt x="25" y="18"/>
                  </a:lnTo>
                  <a:lnTo>
                    <a:pt x="25" y="17"/>
                  </a:lnTo>
                  <a:lnTo>
                    <a:pt x="26" y="17"/>
                  </a:lnTo>
                  <a:lnTo>
                    <a:pt x="26" y="16"/>
                  </a:lnTo>
                  <a:lnTo>
                    <a:pt x="26" y="15"/>
                  </a:lnTo>
                  <a:lnTo>
                    <a:pt x="27" y="15"/>
                  </a:lnTo>
                  <a:lnTo>
                    <a:pt x="27" y="14"/>
                  </a:lnTo>
                  <a:lnTo>
                    <a:pt x="27" y="13"/>
                  </a:lnTo>
                  <a:lnTo>
                    <a:pt x="27" y="12"/>
                  </a:lnTo>
                  <a:lnTo>
                    <a:pt x="28" y="12"/>
                  </a:lnTo>
                  <a:lnTo>
                    <a:pt x="28" y="10"/>
                  </a:lnTo>
                  <a:lnTo>
                    <a:pt x="28" y="9"/>
                  </a:lnTo>
                  <a:lnTo>
                    <a:pt x="29" y="8"/>
                  </a:lnTo>
                  <a:lnTo>
                    <a:pt x="29" y="7"/>
                  </a:lnTo>
                  <a:lnTo>
                    <a:pt x="28" y="6"/>
                  </a:lnTo>
                  <a:lnTo>
                    <a:pt x="28" y="5"/>
                  </a:lnTo>
                  <a:lnTo>
                    <a:pt x="28" y="4"/>
                  </a:lnTo>
                  <a:lnTo>
                    <a:pt x="27" y="4"/>
                  </a:lnTo>
                  <a:lnTo>
                    <a:pt x="26" y="4"/>
                  </a:lnTo>
                  <a:lnTo>
                    <a:pt x="25" y="4"/>
                  </a:lnTo>
                  <a:lnTo>
                    <a:pt x="24" y="4"/>
                  </a:lnTo>
                  <a:lnTo>
                    <a:pt x="23" y="4"/>
                  </a:lnTo>
                  <a:lnTo>
                    <a:pt x="23" y="3"/>
                  </a:lnTo>
                  <a:lnTo>
                    <a:pt x="22" y="3"/>
                  </a:lnTo>
                  <a:lnTo>
                    <a:pt x="21" y="3"/>
                  </a:lnTo>
                  <a:lnTo>
                    <a:pt x="20" y="3"/>
                  </a:lnTo>
                  <a:lnTo>
                    <a:pt x="19" y="2"/>
                  </a:lnTo>
                  <a:lnTo>
                    <a:pt x="18" y="2"/>
                  </a:lnTo>
                  <a:lnTo>
                    <a:pt x="17" y="2"/>
                  </a:lnTo>
                  <a:lnTo>
                    <a:pt x="16" y="2"/>
                  </a:lnTo>
                  <a:lnTo>
                    <a:pt x="15" y="2"/>
                  </a:lnTo>
                  <a:lnTo>
                    <a:pt x="15" y="1"/>
                  </a:lnTo>
                  <a:lnTo>
                    <a:pt x="14" y="1"/>
                  </a:lnTo>
                  <a:lnTo>
                    <a:pt x="13" y="1"/>
                  </a:lnTo>
                  <a:lnTo>
                    <a:pt x="12" y="1"/>
                  </a:lnTo>
                  <a:lnTo>
                    <a:pt x="11" y="1"/>
                  </a:lnTo>
                  <a:lnTo>
                    <a:pt x="10" y="1"/>
                  </a:lnTo>
                  <a:lnTo>
                    <a:pt x="9" y="0"/>
                  </a:lnTo>
                  <a:lnTo>
                    <a:pt x="8" y="0"/>
                  </a:lnTo>
                  <a:lnTo>
                    <a:pt x="8" y="1"/>
                  </a:lnTo>
                  <a:lnTo>
                    <a:pt x="6" y="1"/>
                  </a:lnTo>
                  <a:lnTo>
                    <a:pt x="5" y="1"/>
                  </a:lnTo>
                  <a:lnTo>
                    <a:pt x="4" y="1"/>
                  </a:lnTo>
                  <a:lnTo>
                    <a:pt x="3" y="2"/>
                  </a:lnTo>
                  <a:lnTo>
                    <a:pt x="2" y="2"/>
                  </a:lnTo>
                  <a:lnTo>
                    <a:pt x="1" y="3"/>
                  </a:lnTo>
                </a:path>
              </a:pathLst>
            </a:custGeom>
            <a:solidFill>
              <a:srgbClr val="FF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87" name="Freeform 82"/>
            <p:cNvSpPr>
              <a:spLocks/>
            </p:cNvSpPr>
            <p:nvPr/>
          </p:nvSpPr>
          <p:spPr bwMode="auto">
            <a:xfrm>
              <a:off x="3640" y="1700"/>
              <a:ext cx="32" cy="22"/>
            </a:xfrm>
            <a:custGeom>
              <a:avLst/>
              <a:gdLst>
                <a:gd name="T0" fmla="*/ 0 w 32"/>
                <a:gd name="T1" fmla="*/ 3 h 22"/>
                <a:gd name="T2" fmla="*/ 0 w 32"/>
                <a:gd name="T3" fmla="*/ 5 h 22"/>
                <a:gd name="T4" fmla="*/ 1 w 32"/>
                <a:gd name="T5" fmla="*/ 6 h 22"/>
                <a:gd name="T6" fmla="*/ 2 w 32"/>
                <a:gd name="T7" fmla="*/ 7 h 22"/>
                <a:gd name="T8" fmla="*/ 2 w 32"/>
                <a:gd name="T9" fmla="*/ 9 h 22"/>
                <a:gd name="T10" fmla="*/ 3 w 32"/>
                <a:gd name="T11" fmla="*/ 12 h 22"/>
                <a:gd name="T12" fmla="*/ 4 w 32"/>
                <a:gd name="T13" fmla="*/ 13 h 22"/>
                <a:gd name="T14" fmla="*/ 5 w 32"/>
                <a:gd name="T15" fmla="*/ 15 h 22"/>
                <a:gd name="T16" fmla="*/ 6 w 32"/>
                <a:gd name="T17" fmla="*/ 16 h 22"/>
                <a:gd name="T18" fmla="*/ 7 w 32"/>
                <a:gd name="T19" fmla="*/ 17 h 22"/>
                <a:gd name="T20" fmla="*/ 8 w 32"/>
                <a:gd name="T21" fmla="*/ 18 h 22"/>
                <a:gd name="T22" fmla="*/ 10 w 32"/>
                <a:gd name="T23" fmla="*/ 18 h 22"/>
                <a:gd name="T24" fmla="*/ 11 w 32"/>
                <a:gd name="T25" fmla="*/ 19 h 22"/>
                <a:gd name="T26" fmla="*/ 13 w 32"/>
                <a:gd name="T27" fmla="*/ 20 h 22"/>
                <a:gd name="T28" fmla="*/ 16 w 32"/>
                <a:gd name="T29" fmla="*/ 21 h 22"/>
                <a:gd name="T30" fmla="*/ 18 w 32"/>
                <a:gd name="T31" fmla="*/ 21 h 22"/>
                <a:gd name="T32" fmla="*/ 20 w 32"/>
                <a:gd name="T33" fmla="*/ 21 h 22"/>
                <a:gd name="T34" fmla="*/ 22 w 32"/>
                <a:gd name="T35" fmla="*/ 20 h 22"/>
                <a:gd name="T36" fmla="*/ 24 w 32"/>
                <a:gd name="T37" fmla="*/ 20 h 22"/>
                <a:gd name="T38" fmla="*/ 25 w 32"/>
                <a:gd name="T39" fmla="*/ 19 h 22"/>
                <a:gd name="T40" fmla="*/ 27 w 32"/>
                <a:gd name="T41" fmla="*/ 18 h 22"/>
                <a:gd name="T42" fmla="*/ 28 w 32"/>
                <a:gd name="T43" fmla="*/ 17 h 22"/>
                <a:gd name="T44" fmla="*/ 29 w 32"/>
                <a:gd name="T45" fmla="*/ 16 h 22"/>
                <a:gd name="T46" fmla="*/ 29 w 32"/>
                <a:gd name="T47" fmla="*/ 14 h 22"/>
                <a:gd name="T48" fmla="*/ 30 w 32"/>
                <a:gd name="T49" fmla="*/ 12 h 22"/>
                <a:gd name="T50" fmla="*/ 31 w 32"/>
                <a:gd name="T51" fmla="*/ 9 h 22"/>
                <a:gd name="T52" fmla="*/ 31 w 32"/>
                <a:gd name="T53" fmla="*/ 7 h 22"/>
                <a:gd name="T54" fmla="*/ 31 w 32"/>
                <a:gd name="T55" fmla="*/ 5 h 22"/>
                <a:gd name="T56" fmla="*/ 29 w 32"/>
                <a:gd name="T57" fmla="*/ 3 h 22"/>
                <a:gd name="T58" fmla="*/ 27 w 32"/>
                <a:gd name="T59" fmla="*/ 3 h 22"/>
                <a:gd name="T60" fmla="*/ 25 w 32"/>
                <a:gd name="T61" fmla="*/ 3 h 22"/>
                <a:gd name="T62" fmla="*/ 23 w 32"/>
                <a:gd name="T63" fmla="*/ 2 h 22"/>
                <a:gd name="T64" fmla="*/ 21 w 32"/>
                <a:gd name="T65" fmla="*/ 2 h 22"/>
                <a:gd name="T66" fmla="*/ 19 w 32"/>
                <a:gd name="T67" fmla="*/ 1 h 22"/>
                <a:gd name="T68" fmla="*/ 17 w 32"/>
                <a:gd name="T69" fmla="*/ 1 h 22"/>
                <a:gd name="T70" fmla="*/ 14 w 32"/>
                <a:gd name="T71" fmla="*/ 1 h 22"/>
                <a:gd name="T72" fmla="*/ 12 w 32"/>
                <a:gd name="T73" fmla="*/ 0 h 22"/>
                <a:gd name="T74" fmla="*/ 10 w 32"/>
                <a:gd name="T75" fmla="*/ 0 h 22"/>
                <a:gd name="T76" fmla="*/ 8 w 32"/>
                <a:gd name="T77" fmla="*/ 0 h 22"/>
                <a:gd name="T78" fmla="*/ 5 w 32"/>
                <a:gd name="T79" fmla="*/ 1 h 22"/>
                <a:gd name="T80" fmla="*/ 3 w 32"/>
                <a:gd name="T81" fmla="*/ 1 h 22"/>
                <a:gd name="T82" fmla="*/ 2 w 32"/>
                <a:gd name="T83" fmla="*/ 2 h 2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2" h="22">
                  <a:moveTo>
                    <a:pt x="1" y="3"/>
                  </a:moveTo>
                  <a:lnTo>
                    <a:pt x="0" y="3"/>
                  </a:lnTo>
                  <a:lnTo>
                    <a:pt x="0" y="4"/>
                  </a:lnTo>
                  <a:lnTo>
                    <a:pt x="0" y="5"/>
                  </a:lnTo>
                  <a:lnTo>
                    <a:pt x="1" y="5"/>
                  </a:lnTo>
                  <a:lnTo>
                    <a:pt x="1" y="6"/>
                  </a:lnTo>
                  <a:lnTo>
                    <a:pt x="1" y="7"/>
                  </a:lnTo>
                  <a:lnTo>
                    <a:pt x="2" y="7"/>
                  </a:lnTo>
                  <a:lnTo>
                    <a:pt x="2" y="8"/>
                  </a:lnTo>
                  <a:lnTo>
                    <a:pt x="2" y="9"/>
                  </a:lnTo>
                  <a:lnTo>
                    <a:pt x="2" y="11"/>
                  </a:lnTo>
                  <a:lnTo>
                    <a:pt x="3" y="12"/>
                  </a:lnTo>
                  <a:lnTo>
                    <a:pt x="3" y="13"/>
                  </a:lnTo>
                  <a:lnTo>
                    <a:pt x="4" y="13"/>
                  </a:lnTo>
                  <a:lnTo>
                    <a:pt x="4" y="14"/>
                  </a:lnTo>
                  <a:lnTo>
                    <a:pt x="5" y="15"/>
                  </a:lnTo>
                  <a:lnTo>
                    <a:pt x="5" y="16"/>
                  </a:lnTo>
                  <a:lnTo>
                    <a:pt x="6" y="16"/>
                  </a:lnTo>
                  <a:lnTo>
                    <a:pt x="7" y="16"/>
                  </a:lnTo>
                  <a:lnTo>
                    <a:pt x="7" y="17"/>
                  </a:lnTo>
                  <a:lnTo>
                    <a:pt x="8" y="17"/>
                  </a:lnTo>
                  <a:lnTo>
                    <a:pt x="8" y="18"/>
                  </a:lnTo>
                  <a:lnTo>
                    <a:pt x="9" y="18"/>
                  </a:lnTo>
                  <a:lnTo>
                    <a:pt x="10" y="18"/>
                  </a:lnTo>
                  <a:lnTo>
                    <a:pt x="10" y="19"/>
                  </a:lnTo>
                  <a:lnTo>
                    <a:pt x="11" y="19"/>
                  </a:lnTo>
                  <a:lnTo>
                    <a:pt x="12" y="20"/>
                  </a:lnTo>
                  <a:lnTo>
                    <a:pt x="13" y="20"/>
                  </a:lnTo>
                  <a:lnTo>
                    <a:pt x="14" y="20"/>
                  </a:lnTo>
                  <a:lnTo>
                    <a:pt x="16" y="21"/>
                  </a:lnTo>
                  <a:lnTo>
                    <a:pt x="17" y="21"/>
                  </a:lnTo>
                  <a:lnTo>
                    <a:pt x="18" y="21"/>
                  </a:lnTo>
                  <a:lnTo>
                    <a:pt x="19" y="21"/>
                  </a:lnTo>
                  <a:lnTo>
                    <a:pt x="20" y="21"/>
                  </a:lnTo>
                  <a:lnTo>
                    <a:pt x="21" y="21"/>
                  </a:lnTo>
                  <a:lnTo>
                    <a:pt x="22" y="20"/>
                  </a:lnTo>
                  <a:lnTo>
                    <a:pt x="23" y="20"/>
                  </a:lnTo>
                  <a:lnTo>
                    <a:pt x="24" y="20"/>
                  </a:lnTo>
                  <a:lnTo>
                    <a:pt x="25" y="20"/>
                  </a:lnTo>
                  <a:lnTo>
                    <a:pt x="25" y="19"/>
                  </a:lnTo>
                  <a:lnTo>
                    <a:pt x="26" y="18"/>
                  </a:lnTo>
                  <a:lnTo>
                    <a:pt x="27" y="18"/>
                  </a:lnTo>
                  <a:lnTo>
                    <a:pt x="27" y="17"/>
                  </a:lnTo>
                  <a:lnTo>
                    <a:pt x="28" y="17"/>
                  </a:lnTo>
                  <a:lnTo>
                    <a:pt x="28" y="16"/>
                  </a:lnTo>
                  <a:lnTo>
                    <a:pt x="29" y="16"/>
                  </a:lnTo>
                  <a:lnTo>
                    <a:pt x="29" y="15"/>
                  </a:lnTo>
                  <a:lnTo>
                    <a:pt x="29" y="14"/>
                  </a:lnTo>
                  <a:lnTo>
                    <a:pt x="29" y="13"/>
                  </a:lnTo>
                  <a:lnTo>
                    <a:pt x="30" y="12"/>
                  </a:lnTo>
                  <a:lnTo>
                    <a:pt x="30" y="11"/>
                  </a:lnTo>
                  <a:lnTo>
                    <a:pt x="31" y="9"/>
                  </a:lnTo>
                  <a:lnTo>
                    <a:pt x="31" y="8"/>
                  </a:lnTo>
                  <a:lnTo>
                    <a:pt x="31" y="7"/>
                  </a:lnTo>
                  <a:lnTo>
                    <a:pt x="31" y="6"/>
                  </a:lnTo>
                  <a:lnTo>
                    <a:pt x="31" y="5"/>
                  </a:lnTo>
                  <a:lnTo>
                    <a:pt x="31" y="4"/>
                  </a:lnTo>
                  <a:lnTo>
                    <a:pt x="29" y="3"/>
                  </a:lnTo>
                  <a:lnTo>
                    <a:pt x="28" y="3"/>
                  </a:lnTo>
                  <a:lnTo>
                    <a:pt x="27" y="3"/>
                  </a:lnTo>
                  <a:lnTo>
                    <a:pt x="26" y="3"/>
                  </a:lnTo>
                  <a:lnTo>
                    <a:pt x="25" y="3"/>
                  </a:lnTo>
                  <a:lnTo>
                    <a:pt x="24" y="3"/>
                  </a:lnTo>
                  <a:lnTo>
                    <a:pt x="23" y="2"/>
                  </a:lnTo>
                  <a:lnTo>
                    <a:pt x="22" y="2"/>
                  </a:lnTo>
                  <a:lnTo>
                    <a:pt x="21" y="2"/>
                  </a:lnTo>
                  <a:lnTo>
                    <a:pt x="20" y="1"/>
                  </a:lnTo>
                  <a:lnTo>
                    <a:pt x="19" y="1"/>
                  </a:lnTo>
                  <a:lnTo>
                    <a:pt x="18" y="1"/>
                  </a:lnTo>
                  <a:lnTo>
                    <a:pt x="17" y="1"/>
                  </a:lnTo>
                  <a:lnTo>
                    <a:pt x="16" y="1"/>
                  </a:lnTo>
                  <a:lnTo>
                    <a:pt x="14" y="1"/>
                  </a:lnTo>
                  <a:lnTo>
                    <a:pt x="13" y="0"/>
                  </a:lnTo>
                  <a:lnTo>
                    <a:pt x="12" y="0"/>
                  </a:lnTo>
                  <a:lnTo>
                    <a:pt x="11" y="0"/>
                  </a:lnTo>
                  <a:lnTo>
                    <a:pt x="10" y="0"/>
                  </a:lnTo>
                  <a:lnTo>
                    <a:pt x="9" y="0"/>
                  </a:lnTo>
                  <a:lnTo>
                    <a:pt x="8" y="0"/>
                  </a:lnTo>
                  <a:lnTo>
                    <a:pt x="6" y="0"/>
                  </a:lnTo>
                  <a:lnTo>
                    <a:pt x="5" y="1"/>
                  </a:lnTo>
                  <a:lnTo>
                    <a:pt x="4" y="1"/>
                  </a:lnTo>
                  <a:lnTo>
                    <a:pt x="3" y="1"/>
                  </a:lnTo>
                  <a:lnTo>
                    <a:pt x="2" y="1"/>
                  </a:lnTo>
                  <a:lnTo>
                    <a:pt x="2" y="2"/>
                  </a:lnTo>
                  <a:lnTo>
                    <a:pt x="1" y="3"/>
                  </a:lnTo>
                </a:path>
              </a:pathLst>
            </a:custGeom>
            <a:solidFill>
              <a:srgbClr val="FF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88" name="Freeform 83"/>
            <p:cNvSpPr>
              <a:spLocks/>
            </p:cNvSpPr>
            <p:nvPr/>
          </p:nvSpPr>
          <p:spPr bwMode="auto">
            <a:xfrm>
              <a:off x="3795" y="1697"/>
              <a:ext cx="31" cy="22"/>
            </a:xfrm>
            <a:custGeom>
              <a:avLst/>
              <a:gdLst>
                <a:gd name="T0" fmla="*/ 0 w 31"/>
                <a:gd name="T1" fmla="*/ 3 h 22"/>
                <a:gd name="T2" fmla="*/ 0 w 31"/>
                <a:gd name="T3" fmla="*/ 5 h 22"/>
                <a:gd name="T4" fmla="*/ 1 w 31"/>
                <a:gd name="T5" fmla="*/ 7 h 22"/>
                <a:gd name="T6" fmla="*/ 2 w 31"/>
                <a:gd name="T7" fmla="*/ 8 h 22"/>
                <a:gd name="T8" fmla="*/ 2 w 31"/>
                <a:gd name="T9" fmla="*/ 11 h 22"/>
                <a:gd name="T10" fmla="*/ 3 w 31"/>
                <a:gd name="T11" fmla="*/ 12 h 22"/>
                <a:gd name="T12" fmla="*/ 4 w 31"/>
                <a:gd name="T13" fmla="*/ 14 h 22"/>
                <a:gd name="T14" fmla="*/ 6 w 31"/>
                <a:gd name="T15" fmla="*/ 16 h 22"/>
                <a:gd name="T16" fmla="*/ 8 w 31"/>
                <a:gd name="T17" fmla="*/ 17 h 22"/>
                <a:gd name="T18" fmla="*/ 9 w 31"/>
                <a:gd name="T19" fmla="*/ 19 h 22"/>
                <a:gd name="T20" fmla="*/ 11 w 31"/>
                <a:gd name="T21" fmla="*/ 19 h 22"/>
                <a:gd name="T22" fmla="*/ 12 w 31"/>
                <a:gd name="T23" fmla="*/ 20 h 22"/>
                <a:gd name="T24" fmla="*/ 14 w 31"/>
                <a:gd name="T25" fmla="*/ 20 h 22"/>
                <a:gd name="T26" fmla="*/ 17 w 31"/>
                <a:gd name="T27" fmla="*/ 21 h 22"/>
                <a:gd name="T28" fmla="*/ 19 w 31"/>
                <a:gd name="T29" fmla="*/ 21 h 22"/>
                <a:gd name="T30" fmla="*/ 21 w 31"/>
                <a:gd name="T31" fmla="*/ 21 h 22"/>
                <a:gd name="T32" fmla="*/ 22 w 31"/>
                <a:gd name="T33" fmla="*/ 20 h 22"/>
                <a:gd name="T34" fmla="*/ 24 w 31"/>
                <a:gd name="T35" fmla="*/ 19 h 22"/>
                <a:gd name="T36" fmla="*/ 25 w 31"/>
                <a:gd name="T37" fmla="*/ 18 h 22"/>
                <a:gd name="T38" fmla="*/ 26 w 31"/>
                <a:gd name="T39" fmla="*/ 17 h 22"/>
                <a:gd name="T40" fmla="*/ 28 w 31"/>
                <a:gd name="T41" fmla="*/ 16 h 22"/>
                <a:gd name="T42" fmla="*/ 28 w 31"/>
                <a:gd name="T43" fmla="*/ 14 h 22"/>
                <a:gd name="T44" fmla="*/ 29 w 31"/>
                <a:gd name="T45" fmla="*/ 13 h 22"/>
                <a:gd name="T46" fmla="*/ 30 w 31"/>
                <a:gd name="T47" fmla="*/ 11 h 22"/>
                <a:gd name="T48" fmla="*/ 30 w 31"/>
                <a:gd name="T49" fmla="*/ 8 h 22"/>
                <a:gd name="T50" fmla="*/ 30 w 31"/>
                <a:gd name="T51" fmla="*/ 6 h 22"/>
                <a:gd name="T52" fmla="*/ 30 w 31"/>
                <a:gd name="T53" fmla="*/ 4 h 22"/>
                <a:gd name="T54" fmla="*/ 27 w 31"/>
                <a:gd name="T55" fmla="*/ 3 h 22"/>
                <a:gd name="T56" fmla="*/ 25 w 31"/>
                <a:gd name="T57" fmla="*/ 3 h 22"/>
                <a:gd name="T58" fmla="*/ 22 w 31"/>
                <a:gd name="T59" fmla="*/ 2 h 22"/>
                <a:gd name="T60" fmla="*/ 20 w 31"/>
                <a:gd name="T61" fmla="*/ 1 h 22"/>
                <a:gd name="T62" fmla="*/ 18 w 31"/>
                <a:gd name="T63" fmla="*/ 1 h 22"/>
                <a:gd name="T64" fmla="*/ 16 w 31"/>
                <a:gd name="T65" fmla="*/ 0 h 22"/>
                <a:gd name="T66" fmla="*/ 13 w 31"/>
                <a:gd name="T67" fmla="*/ 0 h 22"/>
                <a:gd name="T68" fmla="*/ 11 w 31"/>
                <a:gd name="T69" fmla="*/ 0 h 22"/>
                <a:gd name="T70" fmla="*/ 9 w 31"/>
                <a:gd name="T71" fmla="*/ 0 h 22"/>
                <a:gd name="T72" fmla="*/ 7 w 31"/>
                <a:gd name="T73" fmla="*/ 0 h 22"/>
                <a:gd name="T74" fmla="*/ 5 w 31"/>
                <a:gd name="T75" fmla="*/ 0 h 22"/>
                <a:gd name="T76" fmla="*/ 3 w 31"/>
                <a:gd name="T77" fmla="*/ 1 h 22"/>
                <a:gd name="T78" fmla="*/ 1 w 31"/>
                <a:gd name="T79" fmla="*/ 2 h 2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1" h="22">
                  <a:moveTo>
                    <a:pt x="1" y="2"/>
                  </a:moveTo>
                  <a:lnTo>
                    <a:pt x="0" y="3"/>
                  </a:lnTo>
                  <a:lnTo>
                    <a:pt x="0" y="4"/>
                  </a:lnTo>
                  <a:lnTo>
                    <a:pt x="0" y="5"/>
                  </a:lnTo>
                  <a:lnTo>
                    <a:pt x="1" y="6"/>
                  </a:lnTo>
                  <a:lnTo>
                    <a:pt x="1" y="7"/>
                  </a:lnTo>
                  <a:lnTo>
                    <a:pt x="1" y="8"/>
                  </a:lnTo>
                  <a:lnTo>
                    <a:pt x="2" y="8"/>
                  </a:lnTo>
                  <a:lnTo>
                    <a:pt x="2" y="9"/>
                  </a:lnTo>
                  <a:lnTo>
                    <a:pt x="2" y="11"/>
                  </a:lnTo>
                  <a:lnTo>
                    <a:pt x="3" y="11"/>
                  </a:lnTo>
                  <a:lnTo>
                    <a:pt x="3" y="12"/>
                  </a:lnTo>
                  <a:lnTo>
                    <a:pt x="3" y="13"/>
                  </a:lnTo>
                  <a:lnTo>
                    <a:pt x="4" y="14"/>
                  </a:lnTo>
                  <a:lnTo>
                    <a:pt x="5" y="15"/>
                  </a:lnTo>
                  <a:lnTo>
                    <a:pt x="6" y="16"/>
                  </a:lnTo>
                  <a:lnTo>
                    <a:pt x="7" y="17"/>
                  </a:lnTo>
                  <a:lnTo>
                    <a:pt x="8" y="17"/>
                  </a:lnTo>
                  <a:lnTo>
                    <a:pt x="9" y="18"/>
                  </a:lnTo>
                  <a:lnTo>
                    <a:pt x="9" y="19"/>
                  </a:lnTo>
                  <a:lnTo>
                    <a:pt x="10" y="19"/>
                  </a:lnTo>
                  <a:lnTo>
                    <a:pt x="11" y="19"/>
                  </a:lnTo>
                  <a:lnTo>
                    <a:pt x="12" y="19"/>
                  </a:lnTo>
                  <a:lnTo>
                    <a:pt x="12" y="20"/>
                  </a:lnTo>
                  <a:lnTo>
                    <a:pt x="13" y="20"/>
                  </a:lnTo>
                  <a:lnTo>
                    <a:pt x="14" y="20"/>
                  </a:lnTo>
                  <a:lnTo>
                    <a:pt x="16" y="21"/>
                  </a:lnTo>
                  <a:lnTo>
                    <a:pt x="17" y="21"/>
                  </a:lnTo>
                  <a:lnTo>
                    <a:pt x="18" y="21"/>
                  </a:lnTo>
                  <a:lnTo>
                    <a:pt x="19" y="21"/>
                  </a:lnTo>
                  <a:lnTo>
                    <a:pt x="20" y="21"/>
                  </a:lnTo>
                  <a:lnTo>
                    <a:pt x="21" y="21"/>
                  </a:lnTo>
                  <a:lnTo>
                    <a:pt x="21" y="20"/>
                  </a:lnTo>
                  <a:lnTo>
                    <a:pt x="22" y="20"/>
                  </a:lnTo>
                  <a:lnTo>
                    <a:pt x="23" y="19"/>
                  </a:lnTo>
                  <a:lnTo>
                    <a:pt x="24" y="19"/>
                  </a:lnTo>
                  <a:lnTo>
                    <a:pt x="25" y="19"/>
                  </a:lnTo>
                  <a:lnTo>
                    <a:pt x="25" y="18"/>
                  </a:lnTo>
                  <a:lnTo>
                    <a:pt x="26" y="18"/>
                  </a:lnTo>
                  <a:lnTo>
                    <a:pt x="26" y="17"/>
                  </a:lnTo>
                  <a:lnTo>
                    <a:pt x="27" y="17"/>
                  </a:lnTo>
                  <a:lnTo>
                    <a:pt x="28" y="16"/>
                  </a:lnTo>
                  <a:lnTo>
                    <a:pt x="28" y="15"/>
                  </a:lnTo>
                  <a:lnTo>
                    <a:pt x="28" y="14"/>
                  </a:lnTo>
                  <a:lnTo>
                    <a:pt x="29" y="14"/>
                  </a:lnTo>
                  <a:lnTo>
                    <a:pt x="29" y="13"/>
                  </a:lnTo>
                  <a:lnTo>
                    <a:pt x="29" y="12"/>
                  </a:lnTo>
                  <a:lnTo>
                    <a:pt x="30" y="11"/>
                  </a:lnTo>
                  <a:lnTo>
                    <a:pt x="30" y="9"/>
                  </a:lnTo>
                  <a:lnTo>
                    <a:pt x="30" y="8"/>
                  </a:lnTo>
                  <a:lnTo>
                    <a:pt x="30" y="7"/>
                  </a:lnTo>
                  <a:lnTo>
                    <a:pt x="30" y="6"/>
                  </a:lnTo>
                  <a:lnTo>
                    <a:pt x="30" y="5"/>
                  </a:lnTo>
                  <a:lnTo>
                    <a:pt x="30" y="4"/>
                  </a:lnTo>
                  <a:lnTo>
                    <a:pt x="28" y="3"/>
                  </a:lnTo>
                  <a:lnTo>
                    <a:pt x="27" y="3"/>
                  </a:lnTo>
                  <a:lnTo>
                    <a:pt x="26" y="3"/>
                  </a:lnTo>
                  <a:lnTo>
                    <a:pt x="25" y="3"/>
                  </a:lnTo>
                  <a:lnTo>
                    <a:pt x="24" y="2"/>
                  </a:lnTo>
                  <a:lnTo>
                    <a:pt x="22" y="2"/>
                  </a:lnTo>
                  <a:lnTo>
                    <a:pt x="21" y="2"/>
                  </a:lnTo>
                  <a:lnTo>
                    <a:pt x="20" y="1"/>
                  </a:lnTo>
                  <a:lnTo>
                    <a:pt x="19" y="1"/>
                  </a:lnTo>
                  <a:lnTo>
                    <a:pt x="18" y="1"/>
                  </a:lnTo>
                  <a:lnTo>
                    <a:pt x="17" y="0"/>
                  </a:lnTo>
                  <a:lnTo>
                    <a:pt x="16" y="0"/>
                  </a:lnTo>
                  <a:lnTo>
                    <a:pt x="14" y="0"/>
                  </a:lnTo>
                  <a:lnTo>
                    <a:pt x="13" y="0"/>
                  </a:lnTo>
                  <a:lnTo>
                    <a:pt x="12" y="0"/>
                  </a:lnTo>
                  <a:lnTo>
                    <a:pt x="11" y="0"/>
                  </a:lnTo>
                  <a:lnTo>
                    <a:pt x="10" y="0"/>
                  </a:lnTo>
                  <a:lnTo>
                    <a:pt x="9" y="0"/>
                  </a:lnTo>
                  <a:lnTo>
                    <a:pt x="8" y="0"/>
                  </a:lnTo>
                  <a:lnTo>
                    <a:pt x="7" y="0"/>
                  </a:lnTo>
                  <a:lnTo>
                    <a:pt x="6" y="0"/>
                  </a:lnTo>
                  <a:lnTo>
                    <a:pt x="5" y="0"/>
                  </a:lnTo>
                  <a:lnTo>
                    <a:pt x="4" y="0"/>
                  </a:lnTo>
                  <a:lnTo>
                    <a:pt x="3" y="1"/>
                  </a:lnTo>
                  <a:lnTo>
                    <a:pt x="2" y="1"/>
                  </a:lnTo>
                  <a:lnTo>
                    <a:pt x="1" y="2"/>
                  </a:lnTo>
                </a:path>
              </a:pathLst>
            </a:custGeom>
            <a:solidFill>
              <a:srgbClr val="FF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89" name="Freeform 84"/>
            <p:cNvSpPr>
              <a:spLocks/>
            </p:cNvSpPr>
            <p:nvPr/>
          </p:nvSpPr>
          <p:spPr bwMode="auto">
            <a:xfrm>
              <a:off x="3606" y="1644"/>
              <a:ext cx="31" cy="24"/>
            </a:xfrm>
            <a:custGeom>
              <a:avLst/>
              <a:gdLst>
                <a:gd name="T0" fmla="*/ 6 w 31"/>
                <a:gd name="T1" fmla="*/ 1 h 24"/>
                <a:gd name="T2" fmla="*/ 4 w 31"/>
                <a:gd name="T3" fmla="*/ 2 h 24"/>
                <a:gd name="T4" fmla="*/ 3 w 31"/>
                <a:gd name="T5" fmla="*/ 3 h 24"/>
                <a:gd name="T6" fmla="*/ 2 w 31"/>
                <a:gd name="T7" fmla="*/ 4 h 24"/>
                <a:gd name="T8" fmla="*/ 1 w 31"/>
                <a:gd name="T9" fmla="*/ 5 h 24"/>
                <a:gd name="T10" fmla="*/ 0 w 31"/>
                <a:gd name="T11" fmla="*/ 6 h 24"/>
                <a:gd name="T12" fmla="*/ 0 w 31"/>
                <a:gd name="T13" fmla="*/ 8 h 24"/>
                <a:gd name="T14" fmla="*/ 0 w 31"/>
                <a:gd name="T15" fmla="*/ 10 h 24"/>
                <a:gd name="T16" fmla="*/ 1 w 31"/>
                <a:gd name="T17" fmla="*/ 13 h 24"/>
                <a:gd name="T18" fmla="*/ 2 w 31"/>
                <a:gd name="T19" fmla="*/ 14 h 24"/>
                <a:gd name="T20" fmla="*/ 3 w 31"/>
                <a:gd name="T21" fmla="*/ 15 h 24"/>
                <a:gd name="T22" fmla="*/ 5 w 31"/>
                <a:gd name="T23" fmla="*/ 15 h 24"/>
                <a:gd name="T24" fmla="*/ 6 w 31"/>
                <a:gd name="T25" fmla="*/ 16 h 24"/>
                <a:gd name="T26" fmla="*/ 8 w 31"/>
                <a:gd name="T27" fmla="*/ 17 h 24"/>
                <a:gd name="T28" fmla="*/ 10 w 31"/>
                <a:gd name="T29" fmla="*/ 18 h 24"/>
                <a:gd name="T30" fmla="*/ 11 w 31"/>
                <a:gd name="T31" fmla="*/ 19 h 24"/>
                <a:gd name="T32" fmla="*/ 12 w 31"/>
                <a:gd name="T33" fmla="*/ 20 h 24"/>
                <a:gd name="T34" fmla="*/ 14 w 31"/>
                <a:gd name="T35" fmla="*/ 20 h 24"/>
                <a:gd name="T36" fmla="*/ 16 w 31"/>
                <a:gd name="T37" fmla="*/ 21 h 24"/>
                <a:gd name="T38" fmla="*/ 17 w 31"/>
                <a:gd name="T39" fmla="*/ 22 h 24"/>
                <a:gd name="T40" fmla="*/ 19 w 31"/>
                <a:gd name="T41" fmla="*/ 22 h 24"/>
                <a:gd name="T42" fmla="*/ 20 w 31"/>
                <a:gd name="T43" fmla="*/ 23 h 24"/>
                <a:gd name="T44" fmla="*/ 22 w 31"/>
                <a:gd name="T45" fmla="*/ 23 h 24"/>
                <a:gd name="T46" fmla="*/ 23 w 31"/>
                <a:gd name="T47" fmla="*/ 22 h 24"/>
                <a:gd name="T48" fmla="*/ 25 w 31"/>
                <a:gd name="T49" fmla="*/ 21 h 24"/>
                <a:gd name="T50" fmla="*/ 26 w 31"/>
                <a:gd name="T51" fmla="*/ 20 h 24"/>
                <a:gd name="T52" fmla="*/ 27 w 31"/>
                <a:gd name="T53" fmla="*/ 19 h 24"/>
                <a:gd name="T54" fmla="*/ 27 w 31"/>
                <a:gd name="T55" fmla="*/ 17 h 24"/>
                <a:gd name="T56" fmla="*/ 27 w 31"/>
                <a:gd name="T57" fmla="*/ 15 h 24"/>
                <a:gd name="T58" fmla="*/ 27 w 31"/>
                <a:gd name="T59" fmla="*/ 13 h 24"/>
                <a:gd name="T60" fmla="*/ 28 w 31"/>
                <a:gd name="T61" fmla="*/ 10 h 24"/>
                <a:gd name="T62" fmla="*/ 29 w 31"/>
                <a:gd name="T63" fmla="*/ 9 h 24"/>
                <a:gd name="T64" fmla="*/ 29 w 31"/>
                <a:gd name="T65" fmla="*/ 7 h 24"/>
                <a:gd name="T66" fmla="*/ 30 w 31"/>
                <a:gd name="T67" fmla="*/ 6 h 24"/>
                <a:gd name="T68" fmla="*/ 28 w 31"/>
                <a:gd name="T69" fmla="*/ 5 h 24"/>
                <a:gd name="T70" fmla="*/ 26 w 31"/>
                <a:gd name="T71" fmla="*/ 4 h 24"/>
                <a:gd name="T72" fmla="*/ 25 w 31"/>
                <a:gd name="T73" fmla="*/ 3 h 24"/>
                <a:gd name="T74" fmla="*/ 23 w 31"/>
                <a:gd name="T75" fmla="*/ 3 h 24"/>
                <a:gd name="T76" fmla="*/ 22 w 31"/>
                <a:gd name="T77" fmla="*/ 2 h 24"/>
                <a:gd name="T78" fmla="*/ 20 w 31"/>
                <a:gd name="T79" fmla="*/ 2 h 24"/>
                <a:gd name="T80" fmla="*/ 18 w 31"/>
                <a:gd name="T81" fmla="*/ 1 h 24"/>
                <a:gd name="T82" fmla="*/ 16 w 31"/>
                <a:gd name="T83" fmla="*/ 1 h 24"/>
                <a:gd name="T84" fmla="*/ 13 w 31"/>
                <a:gd name="T85" fmla="*/ 0 h 24"/>
                <a:gd name="T86" fmla="*/ 11 w 31"/>
                <a:gd name="T87" fmla="*/ 0 h 24"/>
                <a:gd name="T88" fmla="*/ 9 w 31"/>
                <a:gd name="T89" fmla="*/ 1 h 24"/>
                <a:gd name="T90" fmla="*/ 7 w 31"/>
                <a:gd name="T91" fmla="*/ 1 h 2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1" h="24">
                  <a:moveTo>
                    <a:pt x="7" y="1"/>
                  </a:moveTo>
                  <a:lnTo>
                    <a:pt x="6" y="1"/>
                  </a:lnTo>
                  <a:lnTo>
                    <a:pt x="5" y="2"/>
                  </a:lnTo>
                  <a:lnTo>
                    <a:pt x="4" y="2"/>
                  </a:lnTo>
                  <a:lnTo>
                    <a:pt x="3" y="2"/>
                  </a:lnTo>
                  <a:lnTo>
                    <a:pt x="3" y="3"/>
                  </a:lnTo>
                  <a:lnTo>
                    <a:pt x="2" y="3"/>
                  </a:lnTo>
                  <a:lnTo>
                    <a:pt x="2" y="4"/>
                  </a:lnTo>
                  <a:lnTo>
                    <a:pt x="1" y="4"/>
                  </a:lnTo>
                  <a:lnTo>
                    <a:pt x="1" y="5"/>
                  </a:lnTo>
                  <a:lnTo>
                    <a:pt x="0" y="5"/>
                  </a:lnTo>
                  <a:lnTo>
                    <a:pt x="0" y="6"/>
                  </a:lnTo>
                  <a:lnTo>
                    <a:pt x="0" y="7"/>
                  </a:lnTo>
                  <a:lnTo>
                    <a:pt x="0" y="8"/>
                  </a:lnTo>
                  <a:lnTo>
                    <a:pt x="0" y="9"/>
                  </a:lnTo>
                  <a:lnTo>
                    <a:pt x="0" y="10"/>
                  </a:lnTo>
                  <a:lnTo>
                    <a:pt x="0" y="12"/>
                  </a:lnTo>
                  <a:lnTo>
                    <a:pt x="1" y="13"/>
                  </a:lnTo>
                  <a:lnTo>
                    <a:pt x="2" y="13"/>
                  </a:lnTo>
                  <a:lnTo>
                    <a:pt x="2" y="14"/>
                  </a:lnTo>
                  <a:lnTo>
                    <a:pt x="3" y="14"/>
                  </a:lnTo>
                  <a:lnTo>
                    <a:pt x="3" y="15"/>
                  </a:lnTo>
                  <a:lnTo>
                    <a:pt x="4" y="15"/>
                  </a:lnTo>
                  <a:lnTo>
                    <a:pt x="5" y="15"/>
                  </a:lnTo>
                  <a:lnTo>
                    <a:pt x="5" y="16"/>
                  </a:lnTo>
                  <a:lnTo>
                    <a:pt x="6" y="16"/>
                  </a:lnTo>
                  <a:lnTo>
                    <a:pt x="7" y="17"/>
                  </a:lnTo>
                  <a:lnTo>
                    <a:pt x="8" y="17"/>
                  </a:lnTo>
                  <a:lnTo>
                    <a:pt x="9" y="18"/>
                  </a:lnTo>
                  <a:lnTo>
                    <a:pt x="10" y="18"/>
                  </a:lnTo>
                  <a:lnTo>
                    <a:pt x="10" y="19"/>
                  </a:lnTo>
                  <a:lnTo>
                    <a:pt x="11" y="19"/>
                  </a:lnTo>
                  <a:lnTo>
                    <a:pt x="12" y="19"/>
                  </a:lnTo>
                  <a:lnTo>
                    <a:pt x="12" y="20"/>
                  </a:lnTo>
                  <a:lnTo>
                    <a:pt x="13" y="20"/>
                  </a:lnTo>
                  <a:lnTo>
                    <a:pt x="14" y="20"/>
                  </a:lnTo>
                  <a:lnTo>
                    <a:pt x="14" y="21"/>
                  </a:lnTo>
                  <a:lnTo>
                    <a:pt x="16" y="21"/>
                  </a:lnTo>
                  <a:lnTo>
                    <a:pt x="17" y="21"/>
                  </a:lnTo>
                  <a:lnTo>
                    <a:pt x="17" y="22"/>
                  </a:lnTo>
                  <a:lnTo>
                    <a:pt x="18" y="22"/>
                  </a:lnTo>
                  <a:lnTo>
                    <a:pt x="19" y="22"/>
                  </a:lnTo>
                  <a:lnTo>
                    <a:pt x="19" y="23"/>
                  </a:lnTo>
                  <a:lnTo>
                    <a:pt x="20" y="23"/>
                  </a:lnTo>
                  <a:lnTo>
                    <a:pt x="21" y="23"/>
                  </a:lnTo>
                  <a:lnTo>
                    <a:pt x="22" y="23"/>
                  </a:lnTo>
                  <a:lnTo>
                    <a:pt x="23" y="23"/>
                  </a:lnTo>
                  <a:lnTo>
                    <a:pt x="23" y="22"/>
                  </a:lnTo>
                  <a:lnTo>
                    <a:pt x="24" y="22"/>
                  </a:lnTo>
                  <a:lnTo>
                    <a:pt x="25" y="21"/>
                  </a:lnTo>
                  <a:lnTo>
                    <a:pt x="26" y="21"/>
                  </a:lnTo>
                  <a:lnTo>
                    <a:pt x="26" y="20"/>
                  </a:lnTo>
                  <a:lnTo>
                    <a:pt x="27" y="20"/>
                  </a:lnTo>
                  <a:lnTo>
                    <a:pt x="27" y="19"/>
                  </a:lnTo>
                  <a:lnTo>
                    <a:pt x="27" y="18"/>
                  </a:lnTo>
                  <a:lnTo>
                    <a:pt x="27" y="17"/>
                  </a:lnTo>
                  <a:lnTo>
                    <a:pt x="27" y="16"/>
                  </a:lnTo>
                  <a:lnTo>
                    <a:pt x="27" y="15"/>
                  </a:lnTo>
                  <a:lnTo>
                    <a:pt x="27" y="14"/>
                  </a:lnTo>
                  <a:lnTo>
                    <a:pt x="27" y="13"/>
                  </a:lnTo>
                  <a:lnTo>
                    <a:pt x="28" y="12"/>
                  </a:lnTo>
                  <a:lnTo>
                    <a:pt x="28" y="10"/>
                  </a:lnTo>
                  <a:lnTo>
                    <a:pt x="28" y="9"/>
                  </a:lnTo>
                  <a:lnTo>
                    <a:pt x="29" y="9"/>
                  </a:lnTo>
                  <a:lnTo>
                    <a:pt x="29" y="8"/>
                  </a:lnTo>
                  <a:lnTo>
                    <a:pt x="29" y="7"/>
                  </a:lnTo>
                  <a:lnTo>
                    <a:pt x="29" y="6"/>
                  </a:lnTo>
                  <a:lnTo>
                    <a:pt x="30" y="6"/>
                  </a:lnTo>
                  <a:lnTo>
                    <a:pt x="29" y="5"/>
                  </a:lnTo>
                  <a:lnTo>
                    <a:pt x="28" y="5"/>
                  </a:lnTo>
                  <a:lnTo>
                    <a:pt x="27" y="4"/>
                  </a:lnTo>
                  <a:lnTo>
                    <a:pt x="26" y="4"/>
                  </a:lnTo>
                  <a:lnTo>
                    <a:pt x="25" y="4"/>
                  </a:lnTo>
                  <a:lnTo>
                    <a:pt x="25" y="3"/>
                  </a:lnTo>
                  <a:lnTo>
                    <a:pt x="24" y="3"/>
                  </a:lnTo>
                  <a:lnTo>
                    <a:pt x="23" y="3"/>
                  </a:lnTo>
                  <a:lnTo>
                    <a:pt x="23" y="2"/>
                  </a:lnTo>
                  <a:lnTo>
                    <a:pt x="22" y="2"/>
                  </a:lnTo>
                  <a:lnTo>
                    <a:pt x="21" y="2"/>
                  </a:lnTo>
                  <a:lnTo>
                    <a:pt x="20" y="2"/>
                  </a:lnTo>
                  <a:lnTo>
                    <a:pt x="19" y="1"/>
                  </a:lnTo>
                  <a:lnTo>
                    <a:pt x="18" y="1"/>
                  </a:lnTo>
                  <a:lnTo>
                    <a:pt x="17" y="1"/>
                  </a:lnTo>
                  <a:lnTo>
                    <a:pt x="16" y="1"/>
                  </a:lnTo>
                  <a:lnTo>
                    <a:pt x="14" y="0"/>
                  </a:lnTo>
                  <a:lnTo>
                    <a:pt x="13" y="0"/>
                  </a:lnTo>
                  <a:lnTo>
                    <a:pt x="12" y="0"/>
                  </a:lnTo>
                  <a:lnTo>
                    <a:pt x="11" y="0"/>
                  </a:lnTo>
                  <a:lnTo>
                    <a:pt x="10" y="0"/>
                  </a:lnTo>
                  <a:lnTo>
                    <a:pt x="9" y="1"/>
                  </a:lnTo>
                  <a:lnTo>
                    <a:pt x="8" y="1"/>
                  </a:lnTo>
                  <a:lnTo>
                    <a:pt x="7" y="1"/>
                  </a:lnTo>
                </a:path>
              </a:pathLst>
            </a:custGeom>
            <a:solidFill>
              <a:srgbClr val="FF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90" name="Freeform 85"/>
            <p:cNvSpPr>
              <a:spLocks/>
            </p:cNvSpPr>
            <p:nvPr/>
          </p:nvSpPr>
          <p:spPr bwMode="auto">
            <a:xfrm>
              <a:off x="3689" y="1648"/>
              <a:ext cx="32" cy="23"/>
            </a:xfrm>
            <a:custGeom>
              <a:avLst/>
              <a:gdLst>
                <a:gd name="T0" fmla="*/ 7 w 32"/>
                <a:gd name="T1" fmla="*/ 1 h 23"/>
                <a:gd name="T2" fmla="*/ 5 w 32"/>
                <a:gd name="T3" fmla="*/ 2 h 23"/>
                <a:gd name="T4" fmla="*/ 4 w 32"/>
                <a:gd name="T5" fmla="*/ 3 h 23"/>
                <a:gd name="T6" fmla="*/ 3 w 32"/>
                <a:gd name="T7" fmla="*/ 4 h 23"/>
                <a:gd name="T8" fmla="*/ 2 w 32"/>
                <a:gd name="T9" fmla="*/ 5 h 23"/>
                <a:gd name="T10" fmla="*/ 1 w 32"/>
                <a:gd name="T11" fmla="*/ 6 h 23"/>
                <a:gd name="T12" fmla="*/ 0 w 32"/>
                <a:gd name="T13" fmla="*/ 7 h 23"/>
                <a:gd name="T14" fmla="*/ 0 w 32"/>
                <a:gd name="T15" fmla="*/ 9 h 23"/>
                <a:gd name="T16" fmla="*/ 1 w 32"/>
                <a:gd name="T17" fmla="*/ 11 h 23"/>
                <a:gd name="T18" fmla="*/ 2 w 32"/>
                <a:gd name="T19" fmla="*/ 12 h 23"/>
                <a:gd name="T20" fmla="*/ 3 w 32"/>
                <a:gd name="T21" fmla="*/ 13 h 23"/>
                <a:gd name="T22" fmla="*/ 4 w 32"/>
                <a:gd name="T23" fmla="*/ 14 h 23"/>
                <a:gd name="T24" fmla="*/ 6 w 32"/>
                <a:gd name="T25" fmla="*/ 14 h 23"/>
                <a:gd name="T26" fmla="*/ 7 w 32"/>
                <a:gd name="T27" fmla="*/ 15 h 23"/>
                <a:gd name="T28" fmla="*/ 9 w 32"/>
                <a:gd name="T29" fmla="*/ 16 h 23"/>
                <a:gd name="T30" fmla="*/ 11 w 32"/>
                <a:gd name="T31" fmla="*/ 17 h 23"/>
                <a:gd name="T32" fmla="*/ 12 w 32"/>
                <a:gd name="T33" fmla="*/ 18 h 23"/>
                <a:gd name="T34" fmla="*/ 13 w 32"/>
                <a:gd name="T35" fmla="*/ 19 h 23"/>
                <a:gd name="T36" fmla="*/ 16 w 32"/>
                <a:gd name="T37" fmla="*/ 20 h 23"/>
                <a:gd name="T38" fmla="*/ 18 w 32"/>
                <a:gd name="T39" fmla="*/ 21 h 23"/>
                <a:gd name="T40" fmla="*/ 20 w 32"/>
                <a:gd name="T41" fmla="*/ 21 h 23"/>
                <a:gd name="T42" fmla="*/ 22 w 32"/>
                <a:gd name="T43" fmla="*/ 22 h 23"/>
                <a:gd name="T44" fmla="*/ 23 w 32"/>
                <a:gd name="T45" fmla="*/ 21 h 23"/>
                <a:gd name="T46" fmla="*/ 25 w 32"/>
                <a:gd name="T47" fmla="*/ 21 h 23"/>
                <a:gd name="T48" fmla="*/ 27 w 32"/>
                <a:gd name="T49" fmla="*/ 20 h 23"/>
                <a:gd name="T50" fmla="*/ 27 w 32"/>
                <a:gd name="T51" fmla="*/ 18 h 23"/>
                <a:gd name="T52" fmla="*/ 28 w 32"/>
                <a:gd name="T53" fmla="*/ 17 h 23"/>
                <a:gd name="T54" fmla="*/ 28 w 32"/>
                <a:gd name="T55" fmla="*/ 15 h 23"/>
                <a:gd name="T56" fmla="*/ 28 w 32"/>
                <a:gd name="T57" fmla="*/ 13 h 23"/>
                <a:gd name="T58" fmla="*/ 29 w 32"/>
                <a:gd name="T59" fmla="*/ 12 h 23"/>
                <a:gd name="T60" fmla="*/ 29 w 32"/>
                <a:gd name="T61" fmla="*/ 10 h 23"/>
                <a:gd name="T62" fmla="*/ 30 w 32"/>
                <a:gd name="T63" fmla="*/ 8 h 23"/>
                <a:gd name="T64" fmla="*/ 31 w 32"/>
                <a:gd name="T65" fmla="*/ 7 h 23"/>
                <a:gd name="T66" fmla="*/ 30 w 32"/>
                <a:gd name="T67" fmla="*/ 5 h 23"/>
                <a:gd name="T68" fmla="*/ 29 w 32"/>
                <a:gd name="T69" fmla="*/ 4 h 23"/>
                <a:gd name="T70" fmla="*/ 27 w 32"/>
                <a:gd name="T71" fmla="*/ 4 h 23"/>
                <a:gd name="T72" fmla="*/ 25 w 32"/>
                <a:gd name="T73" fmla="*/ 3 h 23"/>
                <a:gd name="T74" fmla="*/ 24 w 32"/>
                <a:gd name="T75" fmla="*/ 2 h 23"/>
                <a:gd name="T76" fmla="*/ 22 w 32"/>
                <a:gd name="T77" fmla="*/ 2 h 23"/>
                <a:gd name="T78" fmla="*/ 20 w 32"/>
                <a:gd name="T79" fmla="*/ 1 h 23"/>
                <a:gd name="T80" fmla="*/ 18 w 32"/>
                <a:gd name="T81" fmla="*/ 1 h 23"/>
                <a:gd name="T82" fmla="*/ 17 w 32"/>
                <a:gd name="T83" fmla="*/ 0 h 23"/>
                <a:gd name="T84" fmla="*/ 14 w 32"/>
                <a:gd name="T85" fmla="*/ 0 h 23"/>
                <a:gd name="T86" fmla="*/ 12 w 32"/>
                <a:gd name="T87" fmla="*/ 0 h 23"/>
                <a:gd name="T88" fmla="*/ 10 w 32"/>
                <a:gd name="T89" fmla="*/ 1 h 23"/>
                <a:gd name="T90" fmla="*/ 8 w 32"/>
                <a:gd name="T91" fmla="*/ 1 h 2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2" h="23">
                  <a:moveTo>
                    <a:pt x="8" y="1"/>
                  </a:moveTo>
                  <a:lnTo>
                    <a:pt x="7" y="1"/>
                  </a:lnTo>
                  <a:lnTo>
                    <a:pt x="6" y="2"/>
                  </a:lnTo>
                  <a:lnTo>
                    <a:pt x="5" y="2"/>
                  </a:lnTo>
                  <a:lnTo>
                    <a:pt x="4" y="2"/>
                  </a:lnTo>
                  <a:lnTo>
                    <a:pt x="4" y="3"/>
                  </a:lnTo>
                  <a:lnTo>
                    <a:pt x="3" y="3"/>
                  </a:lnTo>
                  <a:lnTo>
                    <a:pt x="3" y="4"/>
                  </a:lnTo>
                  <a:lnTo>
                    <a:pt x="2" y="4"/>
                  </a:lnTo>
                  <a:lnTo>
                    <a:pt x="2" y="5"/>
                  </a:lnTo>
                  <a:lnTo>
                    <a:pt x="1" y="5"/>
                  </a:lnTo>
                  <a:lnTo>
                    <a:pt x="1" y="6"/>
                  </a:lnTo>
                  <a:lnTo>
                    <a:pt x="0" y="6"/>
                  </a:lnTo>
                  <a:lnTo>
                    <a:pt x="0" y="7"/>
                  </a:lnTo>
                  <a:lnTo>
                    <a:pt x="0" y="8"/>
                  </a:lnTo>
                  <a:lnTo>
                    <a:pt x="0" y="9"/>
                  </a:lnTo>
                  <a:lnTo>
                    <a:pt x="0" y="10"/>
                  </a:lnTo>
                  <a:lnTo>
                    <a:pt x="1" y="11"/>
                  </a:lnTo>
                  <a:lnTo>
                    <a:pt x="1" y="12"/>
                  </a:lnTo>
                  <a:lnTo>
                    <a:pt x="2" y="12"/>
                  </a:lnTo>
                  <a:lnTo>
                    <a:pt x="2" y="13"/>
                  </a:lnTo>
                  <a:lnTo>
                    <a:pt x="3" y="13"/>
                  </a:lnTo>
                  <a:lnTo>
                    <a:pt x="4" y="13"/>
                  </a:lnTo>
                  <a:lnTo>
                    <a:pt x="4" y="14"/>
                  </a:lnTo>
                  <a:lnTo>
                    <a:pt x="5" y="14"/>
                  </a:lnTo>
                  <a:lnTo>
                    <a:pt x="6" y="14"/>
                  </a:lnTo>
                  <a:lnTo>
                    <a:pt x="6" y="15"/>
                  </a:lnTo>
                  <a:lnTo>
                    <a:pt x="7" y="15"/>
                  </a:lnTo>
                  <a:lnTo>
                    <a:pt x="8" y="16"/>
                  </a:lnTo>
                  <a:lnTo>
                    <a:pt x="9" y="16"/>
                  </a:lnTo>
                  <a:lnTo>
                    <a:pt x="10" y="17"/>
                  </a:lnTo>
                  <a:lnTo>
                    <a:pt x="11" y="17"/>
                  </a:lnTo>
                  <a:lnTo>
                    <a:pt x="11" y="18"/>
                  </a:lnTo>
                  <a:lnTo>
                    <a:pt x="12" y="18"/>
                  </a:lnTo>
                  <a:lnTo>
                    <a:pt x="13" y="18"/>
                  </a:lnTo>
                  <a:lnTo>
                    <a:pt x="13" y="19"/>
                  </a:lnTo>
                  <a:lnTo>
                    <a:pt x="14" y="19"/>
                  </a:lnTo>
                  <a:lnTo>
                    <a:pt x="16" y="20"/>
                  </a:lnTo>
                  <a:lnTo>
                    <a:pt x="17" y="20"/>
                  </a:lnTo>
                  <a:lnTo>
                    <a:pt x="18" y="21"/>
                  </a:lnTo>
                  <a:lnTo>
                    <a:pt x="19" y="21"/>
                  </a:lnTo>
                  <a:lnTo>
                    <a:pt x="20" y="21"/>
                  </a:lnTo>
                  <a:lnTo>
                    <a:pt x="21" y="22"/>
                  </a:lnTo>
                  <a:lnTo>
                    <a:pt x="22" y="22"/>
                  </a:lnTo>
                  <a:lnTo>
                    <a:pt x="23" y="22"/>
                  </a:lnTo>
                  <a:lnTo>
                    <a:pt x="23" y="21"/>
                  </a:lnTo>
                  <a:lnTo>
                    <a:pt x="24" y="21"/>
                  </a:lnTo>
                  <a:lnTo>
                    <a:pt x="25" y="21"/>
                  </a:lnTo>
                  <a:lnTo>
                    <a:pt x="26" y="20"/>
                  </a:lnTo>
                  <a:lnTo>
                    <a:pt x="27" y="20"/>
                  </a:lnTo>
                  <a:lnTo>
                    <a:pt x="27" y="19"/>
                  </a:lnTo>
                  <a:lnTo>
                    <a:pt x="27" y="18"/>
                  </a:lnTo>
                  <a:lnTo>
                    <a:pt x="28" y="18"/>
                  </a:lnTo>
                  <a:lnTo>
                    <a:pt x="28" y="17"/>
                  </a:lnTo>
                  <a:lnTo>
                    <a:pt x="28" y="16"/>
                  </a:lnTo>
                  <a:lnTo>
                    <a:pt x="28" y="15"/>
                  </a:lnTo>
                  <a:lnTo>
                    <a:pt x="28" y="14"/>
                  </a:lnTo>
                  <a:lnTo>
                    <a:pt x="28" y="13"/>
                  </a:lnTo>
                  <a:lnTo>
                    <a:pt x="28" y="12"/>
                  </a:lnTo>
                  <a:lnTo>
                    <a:pt x="29" y="12"/>
                  </a:lnTo>
                  <a:lnTo>
                    <a:pt x="29" y="11"/>
                  </a:lnTo>
                  <a:lnTo>
                    <a:pt x="29" y="10"/>
                  </a:lnTo>
                  <a:lnTo>
                    <a:pt x="29" y="9"/>
                  </a:lnTo>
                  <a:lnTo>
                    <a:pt x="30" y="8"/>
                  </a:lnTo>
                  <a:lnTo>
                    <a:pt x="30" y="7"/>
                  </a:lnTo>
                  <a:lnTo>
                    <a:pt x="31" y="7"/>
                  </a:lnTo>
                  <a:lnTo>
                    <a:pt x="31" y="6"/>
                  </a:lnTo>
                  <a:lnTo>
                    <a:pt x="30" y="5"/>
                  </a:lnTo>
                  <a:lnTo>
                    <a:pt x="29" y="5"/>
                  </a:lnTo>
                  <a:lnTo>
                    <a:pt x="29" y="4"/>
                  </a:lnTo>
                  <a:lnTo>
                    <a:pt x="28" y="4"/>
                  </a:lnTo>
                  <a:lnTo>
                    <a:pt x="27" y="4"/>
                  </a:lnTo>
                  <a:lnTo>
                    <a:pt x="26" y="4"/>
                  </a:lnTo>
                  <a:lnTo>
                    <a:pt x="25" y="3"/>
                  </a:lnTo>
                  <a:lnTo>
                    <a:pt x="24" y="3"/>
                  </a:lnTo>
                  <a:lnTo>
                    <a:pt x="24" y="2"/>
                  </a:lnTo>
                  <a:lnTo>
                    <a:pt x="23" y="2"/>
                  </a:lnTo>
                  <a:lnTo>
                    <a:pt x="22" y="2"/>
                  </a:lnTo>
                  <a:lnTo>
                    <a:pt x="21" y="2"/>
                  </a:lnTo>
                  <a:lnTo>
                    <a:pt x="20" y="1"/>
                  </a:lnTo>
                  <a:lnTo>
                    <a:pt x="19" y="1"/>
                  </a:lnTo>
                  <a:lnTo>
                    <a:pt x="18" y="1"/>
                  </a:lnTo>
                  <a:lnTo>
                    <a:pt x="17" y="1"/>
                  </a:lnTo>
                  <a:lnTo>
                    <a:pt x="17" y="0"/>
                  </a:lnTo>
                  <a:lnTo>
                    <a:pt x="16" y="0"/>
                  </a:lnTo>
                  <a:lnTo>
                    <a:pt x="14" y="0"/>
                  </a:lnTo>
                  <a:lnTo>
                    <a:pt x="13" y="0"/>
                  </a:lnTo>
                  <a:lnTo>
                    <a:pt x="12" y="0"/>
                  </a:lnTo>
                  <a:lnTo>
                    <a:pt x="11" y="0"/>
                  </a:lnTo>
                  <a:lnTo>
                    <a:pt x="10" y="1"/>
                  </a:lnTo>
                  <a:lnTo>
                    <a:pt x="9" y="1"/>
                  </a:lnTo>
                  <a:lnTo>
                    <a:pt x="8" y="1"/>
                  </a:lnTo>
                </a:path>
              </a:pathLst>
            </a:custGeom>
            <a:solidFill>
              <a:srgbClr val="FF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91" name="Freeform 86"/>
            <p:cNvSpPr>
              <a:spLocks/>
            </p:cNvSpPr>
            <p:nvPr/>
          </p:nvSpPr>
          <p:spPr bwMode="auto">
            <a:xfrm>
              <a:off x="3568" y="1559"/>
              <a:ext cx="28" cy="34"/>
            </a:xfrm>
            <a:custGeom>
              <a:avLst/>
              <a:gdLst>
                <a:gd name="T0" fmla="*/ 1 w 28"/>
                <a:gd name="T1" fmla="*/ 27 h 34"/>
                <a:gd name="T2" fmla="*/ 0 w 28"/>
                <a:gd name="T3" fmla="*/ 28 h 34"/>
                <a:gd name="T4" fmla="*/ 1 w 28"/>
                <a:gd name="T5" fmla="*/ 29 h 34"/>
                <a:gd name="T6" fmla="*/ 1 w 28"/>
                <a:gd name="T7" fmla="*/ 31 h 34"/>
                <a:gd name="T8" fmla="*/ 2 w 28"/>
                <a:gd name="T9" fmla="*/ 32 h 34"/>
                <a:gd name="T10" fmla="*/ 3 w 28"/>
                <a:gd name="T11" fmla="*/ 33 h 34"/>
                <a:gd name="T12" fmla="*/ 5 w 28"/>
                <a:gd name="T13" fmla="*/ 33 h 34"/>
                <a:gd name="T14" fmla="*/ 6 w 28"/>
                <a:gd name="T15" fmla="*/ 32 h 34"/>
                <a:gd name="T16" fmla="*/ 7 w 28"/>
                <a:gd name="T17" fmla="*/ 31 h 34"/>
                <a:gd name="T18" fmla="*/ 9 w 28"/>
                <a:gd name="T19" fmla="*/ 31 h 34"/>
                <a:gd name="T20" fmla="*/ 11 w 28"/>
                <a:gd name="T21" fmla="*/ 30 h 34"/>
                <a:gd name="T22" fmla="*/ 13 w 28"/>
                <a:gd name="T23" fmla="*/ 29 h 34"/>
                <a:gd name="T24" fmla="*/ 15 w 28"/>
                <a:gd name="T25" fmla="*/ 28 h 34"/>
                <a:gd name="T26" fmla="*/ 17 w 28"/>
                <a:gd name="T27" fmla="*/ 27 h 34"/>
                <a:gd name="T28" fmla="*/ 19 w 28"/>
                <a:gd name="T29" fmla="*/ 27 h 34"/>
                <a:gd name="T30" fmla="*/ 20 w 28"/>
                <a:gd name="T31" fmla="*/ 26 h 34"/>
                <a:gd name="T32" fmla="*/ 22 w 28"/>
                <a:gd name="T33" fmla="*/ 24 h 34"/>
                <a:gd name="T34" fmla="*/ 23 w 28"/>
                <a:gd name="T35" fmla="*/ 22 h 34"/>
                <a:gd name="T36" fmla="*/ 24 w 28"/>
                <a:gd name="T37" fmla="*/ 21 h 34"/>
                <a:gd name="T38" fmla="*/ 25 w 28"/>
                <a:gd name="T39" fmla="*/ 19 h 34"/>
                <a:gd name="T40" fmla="*/ 26 w 28"/>
                <a:gd name="T41" fmla="*/ 17 h 34"/>
                <a:gd name="T42" fmla="*/ 27 w 28"/>
                <a:gd name="T43" fmla="*/ 15 h 34"/>
                <a:gd name="T44" fmla="*/ 27 w 28"/>
                <a:gd name="T45" fmla="*/ 13 h 34"/>
                <a:gd name="T46" fmla="*/ 27 w 28"/>
                <a:gd name="T47" fmla="*/ 11 h 34"/>
                <a:gd name="T48" fmla="*/ 26 w 28"/>
                <a:gd name="T49" fmla="*/ 10 h 34"/>
                <a:gd name="T50" fmla="*/ 26 w 28"/>
                <a:gd name="T51" fmla="*/ 8 h 34"/>
                <a:gd name="T52" fmla="*/ 25 w 28"/>
                <a:gd name="T53" fmla="*/ 6 h 34"/>
                <a:gd name="T54" fmla="*/ 24 w 28"/>
                <a:gd name="T55" fmla="*/ 5 h 34"/>
                <a:gd name="T56" fmla="*/ 23 w 28"/>
                <a:gd name="T57" fmla="*/ 4 h 34"/>
                <a:gd name="T58" fmla="*/ 21 w 28"/>
                <a:gd name="T59" fmla="*/ 3 h 34"/>
                <a:gd name="T60" fmla="*/ 20 w 28"/>
                <a:gd name="T61" fmla="*/ 2 h 34"/>
                <a:gd name="T62" fmla="*/ 18 w 28"/>
                <a:gd name="T63" fmla="*/ 1 h 34"/>
                <a:gd name="T64" fmla="*/ 16 w 28"/>
                <a:gd name="T65" fmla="*/ 0 h 34"/>
                <a:gd name="T66" fmla="*/ 14 w 28"/>
                <a:gd name="T67" fmla="*/ 0 h 34"/>
                <a:gd name="T68" fmla="*/ 12 w 28"/>
                <a:gd name="T69" fmla="*/ 0 h 34"/>
                <a:gd name="T70" fmla="*/ 10 w 28"/>
                <a:gd name="T71" fmla="*/ 0 h 34"/>
                <a:gd name="T72" fmla="*/ 8 w 28"/>
                <a:gd name="T73" fmla="*/ 0 h 34"/>
                <a:gd name="T74" fmla="*/ 8 w 28"/>
                <a:gd name="T75" fmla="*/ 2 h 34"/>
                <a:gd name="T76" fmla="*/ 8 w 28"/>
                <a:gd name="T77" fmla="*/ 5 h 34"/>
                <a:gd name="T78" fmla="*/ 7 w 28"/>
                <a:gd name="T79" fmla="*/ 7 h 34"/>
                <a:gd name="T80" fmla="*/ 7 w 28"/>
                <a:gd name="T81" fmla="*/ 9 h 34"/>
                <a:gd name="T82" fmla="*/ 7 w 28"/>
                <a:gd name="T83" fmla="*/ 11 h 34"/>
                <a:gd name="T84" fmla="*/ 7 w 28"/>
                <a:gd name="T85" fmla="*/ 13 h 34"/>
                <a:gd name="T86" fmla="*/ 7 w 28"/>
                <a:gd name="T87" fmla="*/ 15 h 34"/>
                <a:gd name="T88" fmla="*/ 6 w 28"/>
                <a:gd name="T89" fmla="*/ 17 h 34"/>
                <a:gd name="T90" fmla="*/ 6 w 28"/>
                <a:gd name="T91" fmla="*/ 19 h 34"/>
                <a:gd name="T92" fmla="*/ 5 w 28"/>
                <a:gd name="T93" fmla="*/ 21 h 34"/>
                <a:gd name="T94" fmla="*/ 4 w 28"/>
                <a:gd name="T95" fmla="*/ 23 h 34"/>
                <a:gd name="T96" fmla="*/ 3 w 28"/>
                <a:gd name="T97" fmla="*/ 25 h 34"/>
                <a:gd name="T98" fmla="*/ 2 w 28"/>
                <a:gd name="T99" fmla="*/ 27 h 3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8" h="34">
                  <a:moveTo>
                    <a:pt x="2" y="27"/>
                  </a:moveTo>
                  <a:lnTo>
                    <a:pt x="1" y="27"/>
                  </a:lnTo>
                  <a:lnTo>
                    <a:pt x="0" y="27"/>
                  </a:lnTo>
                  <a:lnTo>
                    <a:pt x="0" y="28"/>
                  </a:lnTo>
                  <a:lnTo>
                    <a:pt x="0" y="29"/>
                  </a:lnTo>
                  <a:lnTo>
                    <a:pt x="1" y="29"/>
                  </a:lnTo>
                  <a:lnTo>
                    <a:pt x="1" y="30"/>
                  </a:lnTo>
                  <a:lnTo>
                    <a:pt x="1" y="31"/>
                  </a:lnTo>
                  <a:lnTo>
                    <a:pt x="2" y="31"/>
                  </a:lnTo>
                  <a:lnTo>
                    <a:pt x="2" y="32"/>
                  </a:lnTo>
                  <a:lnTo>
                    <a:pt x="3" y="32"/>
                  </a:lnTo>
                  <a:lnTo>
                    <a:pt x="3" y="33"/>
                  </a:lnTo>
                  <a:lnTo>
                    <a:pt x="4" y="33"/>
                  </a:lnTo>
                  <a:lnTo>
                    <a:pt x="5" y="33"/>
                  </a:lnTo>
                  <a:lnTo>
                    <a:pt x="5" y="32"/>
                  </a:lnTo>
                  <a:lnTo>
                    <a:pt x="6" y="32"/>
                  </a:lnTo>
                  <a:lnTo>
                    <a:pt x="7" y="32"/>
                  </a:lnTo>
                  <a:lnTo>
                    <a:pt x="7" y="31"/>
                  </a:lnTo>
                  <a:lnTo>
                    <a:pt x="8" y="31"/>
                  </a:lnTo>
                  <a:lnTo>
                    <a:pt x="9" y="31"/>
                  </a:lnTo>
                  <a:lnTo>
                    <a:pt x="10" y="30"/>
                  </a:lnTo>
                  <a:lnTo>
                    <a:pt x="11" y="30"/>
                  </a:lnTo>
                  <a:lnTo>
                    <a:pt x="12" y="29"/>
                  </a:lnTo>
                  <a:lnTo>
                    <a:pt x="13" y="29"/>
                  </a:lnTo>
                  <a:lnTo>
                    <a:pt x="14" y="28"/>
                  </a:lnTo>
                  <a:lnTo>
                    <a:pt x="15" y="28"/>
                  </a:lnTo>
                  <a:lnTo>
                    <a:pt x="16" y="28"/>
                  </a:lnTo>
                  <a:lnTo>
                    <a:pt x="17" y="27"/>
                  </a:lnTo>
                  <a:lnTo>
                    <a:pt x="18" y="27"/>
                  </a:lnTo>
                  <a:lnTo>
                    <a:pt x="19" y="27"/>
                  </a:lnTo>
                  <a:lnTo>
                    <a:pt x="19" y="26"/>
                  </a:lnTo>
                  <a:lnTo>
                    <a:pt x="20" y="26"/>
                  </a:lnTo>
                  <a:lnTo>
                    <a:pt x="21" y="25"/>
                  </a:lnTo>
                  <a:lnTo>
                    <a:pt x="22" y="24"/>
                  </a:lnTo>
                  <a:lnTo>
                    <a:pt x="23" y="23"/>
                  </a:lnTo>
                  <a:lnTo>
                    <a:pt x="23" y="22"/>
                  </a:lnTo>
                  <a:lnTo>
                    <a:pt x="24" y="22"/>
                  </a:lnTo>
                  <a:lnTo>
                    <a:pt x="24" y="21"/>
                  </a:lnTo>
                  <a:lnTo>
                    <a:pt x="25" y="20"/>
                  </a:lnTo>
                  <a:lnTo>
                    <a:pt x="25" y="19"/>
                  </a:lnTo>
                  <a:lnTo>
                    <a:pt x="26" y="18"/>
                  </a:lnTo>
                  <a:lnTo>
                    <a:pt x="26" y="17"/>
                  </a:lnTo>
                  <a:lnTo>
                    <a:pt x="27" y="17"/>
                  </a:lnTo>
                  <a:lnTo>
                    <a:pt x="27" y="15"/>
                  </a:lnTo>
                  <a:lnTo>
                    <a:pt x="27" y="14"/>
                  </a:lnTo>
                  <a:lnTo>
                    <a:pt x="27" y="13"/>
                  </a:lnTo>
                  <a:lnTo>
                    <a:pt x="27" y="12"/>
                  </a:lnTo>
                  <a:lnTo>
                    <a:pt x="27" y="11"/>
                  </a:lnTo>
                  <a:lnTo>
                    <a:pt x="27" y="10"/>
                  </a:lnTo>
                  <a:lnTo>
                    <a:pt x="26" y="10"/>
                  </a:lnTo>
                  <a:lnTo>
                    <a:pt x="26" y="9"/>
                  </a:lnTo>
                  <a:lnTo>
                    <a:pt x="26" y="8"/>
                  </a:lnTo>
                  <a:lnTo>
                    <a:pt x="25" y="8"/>
                  </a:lnTo>
                  <a:lnTo>
                    <a:pt x="25" y="6"/>
                  </a:lnTo>
                  <a:lnTo>
                    <a:pt x="24" y="6"/>
                  </a:lnTo>
                  <a:lnTo>
                    <a:pt x="24" y="5"/>
                  </a:lnTo>
                  <a:lnTo>
                    <a:pt x="23" y="5"/>
                  </a:lnTo>
                  <a:lnTo>
                    <a:pt x="23" y="4"/>
                  </a:lnTo>
                  <a:lnTo>
                    <a:pt x="22" y="4"/>
                  </a:lnTo>
                  <a:lnTo>
                    <a:pt x="21" y="3"/>
                  </a:lnTo>
                  <a:lnTo>
                    <a:pt x="21" y="2"/>
                  </a:lnTo>
                  <a:lnTo>
                    <a:pt x="20" y="2"/>
                  </a:lnTo>
                  <a:lnTo>
                    <a:pt x="19" y="2"/>
                  </a:lnTo>
                  <a:lnTo>
                    <a:pt x="18" y="1"/>
                  </a:lnTo>
                  <a:lnTo>
                    <a:pt x="17" y="1"/>
                  </a:lnTo>
                  <a:lnTo>
                    <a:pt x="16" y="0"/>
                  </a:lnTo>
                  <a:lnTo>
                    <a:pt x="15" y="0"/>
                  </a:lnTo>
                  <a:lnTo>
                    <a:pt x="14" y="0"/>
                  </a:lnTo>
                  <a:lnTo>
                    <a:pt x="13" y="0"/>
                  </a:lnTo>
                  <a:lnTo>
                    <a:pt x="12" y="0"/>
                  </a:lnTo>
                  <a:lnTo>
                    <a:pt x="11" y="0"/>
                  </a:lnTo>
                  <a:lnTo>
                    <a:pt x="10" y="0"/>
                  </a:lnTo>
                  <a:lnTo>
                    <a:pt x="9" y="0"/>
                  </a:lnTo>
                  <a:lnTo>
                    <a:pt x="8" y="0"/>
                  </a:lnTo>
                  <a:lnTo>
                    <a:pt x="8" y="1"/>
                  </a:lnTo>
                  <a:lnTo>
                    <a:pt x="8" y="2"/>
                  </a:lnTo>
                  <a:lnTo>
                    <a:pt x="8" y="3"/>
                  </a:lnTo>
                  <a:lnTo>
                    <a:pt x="8" y="5"/>
                  </a:lnTo>
                  <a:lnTo>
                    <a:pt x="8" y="6"/>
                  </a:lnTo>
                  <a:lnTo>
                    <a:pt x="7" y="7"/>
                  </a:lnTo>
                  <a:lnTo>
                    <a:pt x="7" y="8"/>
                  </a:lnTo>
                  <a:lnTo>
                    <a:pt x="7" y="9"/>
                  </a:lnTo>
                  <a:lnTo>
                    <a:pt x="7" y="10"/>
                  </a:lnTo>
                  <a:lnTo>
                    <a:pt x="7" y="11"/>
                  </a:lnTo>
                  <a:lnTo>
                    <a:pt x="7" y="12"/>
                  </a:lnTo>
                  <a:lnTo>
                    <a:pt x="7" y="13"/>
                  </a:lnTo>
                  <a:lnTo>
                    <a:pt x="7" y="14"/>
                  </a:lnTo>
                  <a:lnTo>
                    <a:pt x="7" y="15"/>
                  </a:lnTo>
                  <a:lnTo>
                    <a:pt x="7" y="17"/>
                  </a:lnTo>
                  <a:lnTo>
                    <a:pt x="6" y="17"/>
                  </a:lnTo>
                  <a:lnTo>
                    <a:pt x="6" y="18"/>
                  </a:lnTo>
                  <a:lnTo>
                    <a:pt x="6" y="19"/>
                  </a:lnTo>
                  <a:lnTo>
                    <a:pt x="5" y="20"/>
                  </a:lnTo>
                  <a:lnTo>
                    <a:pt x="5" y="21"/>
                  </a:lnTo>
                  <a:lnTo>
                    <a:pt x="5" y="22"/>
                  </a:lnTo>
                  <a:lnTo>
                    <a:pt x="4" y="23"/>
                  </a:lnTo>
                  <a:lnTo>
                    <a:pt x="3" y="24"/>
                  </a:lnTo>
                  <a:lnTo>
                    <a:pt x="3" y="25"/>
                  </a:lnTo>
                  <a:lnTo>
                    <a:pt x="3" y="26"/>
                  </a:lnTo>
                  <a:lnTo>
                    <a:pt x="2" y="27"/>
                  </a:lnTo>
                </a:path>
              </a:pathLst>
            </a:custGeom>
            <a:solidFill>
              <a:srgbClr val="FF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92" name="Freeform 87"/>
            <p:cNvSpPr>
              <a:spLocks/>
            </p:cNvSpPr>
            <p:nvPr/>
          </p:nvSpPr>
          <p:spPr bwMode="auto">
            <a:xfrm>
              <a:off x="3625" y="1654"/>
              <a:ext cx="29" cy="33"/>
            </a:xfrm>
            <a:custGeom>
              <a:avLst/>
              <a:gdLst>
                <a:gd name="T0" fmla="*/ 1 w 29"/>
                <a:gd name="T1" fmla="*/ 26 h 33"/>
                <a:gd name="T2" fmla="*/ 1 w 29"/>
                <a:gd name="T3" fmla="*/ 28 h 33"/>
                <a:gd name="T4" fmla="*/ 1 w 29"/>
                <a:gd name="T5" fmla="*/ 28 h 33"/>
                <a:gd name="T6" fmla="*/ 1 w 29"/>
                <a:gd name="T7" fmla="*/ 30 h 33"/>
                <a:gd name="T8" fmla="*/ 2 w 29"/>
                <a:gd name="T9" fmla="*/ 31 h 33"/>
                <a:gd name="T10" fmla="*/ 3 w 29"/>
                <a:gd name="T11" fmla="*/ 32 h 33"/>
                <a:gd name="T12" fmla="*/ 5 w 29"/>
                <a:gd name="T13" fmla="*/ 32 h 33"/>
                <a:gd name="T14" fmla="*/ 7 w 29"/>
                <a:gd name="T15" fmla="*/ 32 h 33"/>
                <a:gd name="T16" fmla="*/ 8 w 29"/>
                <a:gd name="T17" fmla="*/ 31 h 33"/>
                <a:gd name="T18" fmla="*/ 10 w 29"/>
                <a:gd name="T19" fmla="*/ 30 h 33"/>
                <a:gd name="T20" fmla="*/ 11 w 29"/>
                <a:gd name="T21" fmla="*/ 29 h 33"/>
                <a:gd name="T22" fmla="*/ 13 w 29"/>
                <a:gd name="T23" fmla="*/ 28 h 33"/>
                <a:gd name="T24" fmla="*/ 16 w 29"/>
                <a:gd name="T25" fmla="*/ 28 h 33"/>
                <a:gd name="T26" fmla="*/ 17 w 29"/>
                <a:gd name="T27" fmla="*/ 27 h 33"/>
                <a:gd name="T28" fmla="*/ 19 w 29"/>
                <a:gd name="T29" fmla="*/ 27 h 33"/>
                <a:gd name="T30" fmla="*/ 20 w 29"/>
                <a:gd name="T31" fmla="*/ 26 h 33"/>
                <a:gd name="T32" fmla="*/ 21 w 29"/>
                <a:gd name="T33" fmla="*/ 25 h 33"/>
                <a:gd name="T34" fmla="*/ 22 w 29"/>
                <a:gd name="T35" fmla="*/ 24 h 33"/>
                <a:gd name="T36" fmla="*/ 24 w 29"/>
                <a:gd name="T37" fmla="*/ 24 h 33"/>
                <a:gd name="T38" fmla="*/ 25 w 29"/>
                <a:gd name="T39" fmla="*/ 21 h 33"/>
                <a:gd name="T40" fmla="*/ 26 w 29"/>
                <a:gd name="T41" fmla="*/ 19 h 33"/>
                <a:gd name="T42" fmla="*/ 27 w 29"/>
                <a:gd name="T43" fmla="*/ 17 h 33"/>
                <a:gd name="T44" fmla="*/ 28 w 29"/>
                <a:gd name="T45" fmla="*/ 15 h 33"/>
                <a:gd name="T46" fmla="*/ 28 w 29"/>
                <a:gd name="T47" fmla="*/ 13 h 33"/>
                <a:gd name="T48" fmla="*/ 28 w 29"/>
                <a:gd name="T49" fmla="*/ 11 h 33"/>
                <a:gd name="T50" fmla="*/ 27 w 29"/>
                <a:gd name="T51" fmla="*/ 9 h 33"/>
                <a:gd name="T52" fmla="*/ 26 w 29"/>
                <a:gd name="T53" fmla="*/ 7 h 33"/>
                <a:gd name="T54" fmla="*/ 25 w 29"/>
                <a:gd name="T55" fmla="*/ 6 h 33"/>
                <a:gd name="T56" fmla="*/ 24 w 29"/>
                <a:gd name="T57" fmla="*/ 4 h 33"/>
                <a:gd name="T58" fmla="*/ 22 w 29"/>
                <a:gd name="T59" fmla="*/ 3 h 33"/>
                <a:gd name="T60" fmla="*/ 20 w 29"/>
                <a:gd name="T61" fmla="*/ 2 h 33"/>
                <a:gd name="T62" fmla="*/ 18 w 29"/>
                <a:gd name="T63" fmla="*/ 1 h 33"/>
                <a:gd name="T64" fmla="*/ 16 w 29"/>
                <a:gd name="T65" fmla="*/ 0 h 33"/>
                <a:gd name="T66" fmla="*/ 13 w 29"/>
                <a:gd name="T67" fmla="*/ 0 h 33"/>
                <a:gd name="T68" fmla="*/ 11 w 29"/>
                <a:gd name="T69" fmla="*/ 0 h 33"/>
                <a:gd name="T70" fmla="*/ 9 w 29"/>
                <a:gd name="T71" fmla="*/ 0 h 33"/>
                <a:gd name="T72" fmla="*/ 8 w 29"/>
                <a:gd name="T73" fmla="*/ 1 h 33"/>
                <a:gd name="T74" fmla="*/ 8 w 29"/>
                <a:gd name="T75" fmla="*/ 3 h 33"/>
                <a:gd name="T76" fmla="*/ 9 w 29"/>
                <a:gd name="T77" fmla="*/ 4 h 33"/>
                <a:gd name="T78" fmla="*/ 8 w 29"/>
                <a:gd name="T79" fmla="*/ 7 h 33"/>
                <a:gd name="T80" fmla="*/ 8 w 29"/>
                <a:gd name="T81" fmla="*/ 9 h 33"/>
                <a:gd name="T82" fmla="*/ 8 w 29"/>
                <a:gd name="T83" fmla="*/ 11 h 33"/>
                <a:gd name="T84" fmla="*/ 7 w 29"/>
                <a:gd name="T85" fmla="*/ 12 h 33"/>
                <a:gd name="T86" fmla="*/ 7 w 29"/>
                <a:gd name="T87" fmla="*/ 14 h 33"/>
                <a:gd name="T88" fmla="*/ 7 w 29"/>
                <a:gd name="T89" fmla="*/ 16 h 33"/>
                <a:gd name="T90" fmla="*/ 7 w 29"/>
                <a:gd name="T91" fmla="*/ 18 h 33"/>
                <a:gd name="T92" fmla="*/ 6 w 29"/>
                <a:gd name="T93" fmla="*/ 19 h 33"/>
                <a:gd name="T94" fmla="*/ 5 w 29"/>
                <a:gd name="T95" fmla="*/ 20 h 33"/>
                <a:gd name="T96" fmla="*/ 5 w 29"/>
                <a:gd name="T97" fmla="*/ 22 h 33"/>
                <a:gd name="T98" fmla="*/ 3 w 29"/>
                <a:gd name="T99" fmla="*/ 24 h 33"/>
                <a:gd name="T100" fmla="*/ 2 w 29"/>
                <a:gd name="T101" fmla="*/ 26 h 3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9" h="33">
                  <a:moveTo>
                    <a:pt x="2" y="26"/>
                  </a:moveTo>
                  <a:lnTo>
                    <a:pt x="1" y="26"/>
                  </a:lnTo>
                  <a:lnTo>
                    <a:pt x="1" y="27"/>
                  </a:lnTo>
                  <a:lnTo>
                    <a:pt x="1" y="28"/>
                  </a:lnTo>
                  <a:lnTo>
                    <a:pt x="0" y="28"/>
                  </a:lnTo>
                  <a:lnTo>
                    <a:pt x="1" y="28"/>
                  </a:lnTo>
                  <a:lnTo>
                    <a:pt x="1" y="29"/>
                  </a:lnTo>
                  <a:lnTo>
                    <a:pt x="1" y="30"/>
                  </a:lnTo>
                  <a:lnTo>
                    <a:pt x="2" y="30"/>
                  </a:lnTo>
                  <a:lnTo>
                    <a:pt x="2" y="31"/>
                  </a:lnTo>
                  <a:lnTo>
                    <a:pt x="3" y="31"/>
                  </a:lnTo>
                  <a:lnTo>
                    <a:pt x="3" y="32"/>
                  </a:lnTo>
                  <a:lnTo>
                    <a:pt x="4" y="32"/>
                  </a:lnTo>
                  <a:lnTo>
                    <a:pt x="5" y="32"/>
                  </a:lnTo>
                  <a:lnTo>
                    <a:pt x="6" y="32"/>
                  </a:lnTo>
                  <a:lnTo>
                    <a:pt x="7" y="32"/>
                  </a:lnTo>
                  <a:lnTo>
                    <a:pt x="7" y="31"/>
                  </a:lnTo>
                  <a:lnTo>
                    <a:pt x="8" y="31"/>
                  </a:lnTo>
                  <a:lnTo>
                    <a:pt x="9" y="30"/>
                  </a:lnTo>
                  <a:lnTo>
                    <a:pt x="10" y="30"/>
                  </a:lnTo>
                  <a:lnTo>
                    <a:pt x="11" y="30"/>
                  </a:lnTo>
                  <a:lnTo>
                    <a:pt x="11" y="29"/>
                  </a:lnTo>
                  <a:lnTo>
                    <a:pt x="12" y="29"/>
                  </a:lnTo>
                  <a:lnTo>
                    <a:pt x="13" y="28"/>
                  </a:lnTo>
                  <a:lnTo>
                    <a:pt x="15" y="28"/>
                  </a:lnTo>
                  <a:lnTo>
                    <a:pt x="16" y="28"/>
                  </a:lnTo>
                  <a:lnTo>
                    <a:pt x="16" y="27"/>
                  </a:lnTo>
                  <a:lnTo>
                    <a:pt x="17" y="27"/>
                  </a:lnTo>
                  <a:lnTo>
                    <a:pt x="18" y="27"/>
                  </a:lnTo>
                  <a:lnTo>
                    <a:pt x="19" y="27"/>
                  </a:lnTo>
                  <a:lnTo>
                    <a:pt x="19" y="26"/>
                  </a:lnTo>
                  <a:lnTo>
                    <a:pt x="20" y="26"/>
                  </a:lnTo>
                  <a:lnTo>
                    <a:pt x="21" y="26"/>
                  </a:lnTo>
                  <a:lnTo>
                    <a:pt x="21" y="25"/>
                  </a:lnTo>
                  <a:lnTo>
                    <a:pt x="22" y="25"/>
                  </a:lnTo>
                  <a:lnTo>
                    <a:pt x="22" y="24"/>
                  </a:lnTo>
                  <a:lnTo>
                    <a:pt x="23" y="24"/>
                  </a:lnTo>
                  <a:lnTo>
                    <a:pt x="24" y="24"/>
                  </a:lnTo>
                  <a:lnTo>
                    <a:pt x="24" y="22"/>
                  </a:lnTo>
                  <a:lnTo>
                    <a:pt x="25" y="21"/>
                  </a:lnTo>
                  <a:lnTo>
                    <a:pt x="26" y="20"/>
                  </a:lnTo>
                  <a:lnTo>
                    <a:pt x="26" y="19"/>
                  </a:lnTo>
                  <a:lnTo>
                    <a:pt x="27" y="18"/>
                  </a:lnTo>
                  <a:lnTo>
                    <a:pt x="27" y="17"/>
                  </a:lnTo>
                  <a:lnTo>
                    <a:pt x="28" y="16"/>
                  </a:lnTo>
                  <a:lnTo>
                    <a:pt x="28" y="15"/>
                  </a:lnTo>
                  <a:lnTo>
                    <a:pt x="28" y="14"/>
                  </a:lnTo>
                  <a:lnTo>
                    <a:pt x="28" y="13"/>
                  </a:lnTo>
                  <a:lnTo>
                    <a:pt x="28" y="12"/>
                  </a:lnTo>
                  <a:lnTo>
                    <a:pt x="28" y="11"/>
                  </a:lnTo>
                  <a:lnTo>
                    <a:pt x="28" y="10"/>
                  </a:lnTo>
                  <a:lnTo>
                    <a:pt x="27" y="9"/>
                  </a:lnTo>
                  <a:lnTo>
                    <a:pt x="27" y="8"/>
                  </a:lnTo>
                  <a:lnTo>
                    <a:pt x="26" y="7"/>
                  </a:lnTo>
                  <a:lnTo>
                    <a:pt x="26" y="6"/>
                  </a:lnTo>
                  <a:lnTo>
                    <a:pt x="25" y="6"/>
                  </a:lnTo>
                  <a:lnTo>
                    <a:pt x="24" y="5"/>
                  </a:lnTo>
                  <a:lnTo>
                    <a:pt x="24" y="4"/>
                  </a:lnTo>
                  <a:lnTo>
                    <a:pt x="23" y="4"/>
                  </a:lnTo>
                  <a:lnTo>
                    <a:pt x="22" y="3"/>
                  </a:lnTo>
                  <a:lnTo>
                    <a:pt x="21" y="2"/>
                  </a:lnTo>
                  <a:lnTo>
                    <a:pt x="20" y="2"/>
                  </a:lnTo>
                  <a:lnTo>
                    <a:pt x="19" y="1"/>
                  </a:lnTo>
                  <a:lnTo>
                    <a:pt x="18" y="1"/>
                  </a:lnTo>
                  <a:lnTo>
                    <a:pt x="17" y="0"/>
                  </a:lnTo>
                  <a:lnTo>
                    <a:pt x="16" y="0"/>
                  </a:lnTo>
                  <a:lnTo>
                    <a:pt x="15" y="0"/>
                  </a:lnTo>
                  <a:lnTo>
                    <a:pt x="13" y="0"/>
                  </a:lnTo>
                  <a:lnTo>
                    <a:pt x="12" y="0"/>
                  </a:lnTo>
                  <a:lnTo>
                    <a:pt x="11" y="0"/>
                  </a:lnTo>
                  <a:lnTo>
                    <a:pt x="10" y="0"/>
                  </a:lnTo>
                  <a:lnTo>
                    <a:pt x="9" y="0"/>
                  </a:lnTo>
                  <a:lnTo>
                    <a:pt x="9" y="1"/>
                  </a:lnTo>
                  <a:lnTo>
                    <a:pt x="8" y="1"/>
                  </a:lnTo>
                  <a:lnTo>
                    <a:pt x="8" y="2"/>
                  </a:lnTo>
                  <a:lnTo>
                    <a:pt x="8" y="3"/>
                  </a:lnTo>
                  <a:lnTo>
                    <a:pt x="8" y="4"/>
                  </a:lnTo>
                  <a:lnTo>
                    <a:pt x="9" y="4"/>
                  </a:lnTo>
                  <a:lnTo>
                    <a:pt x="8" y="6"/>
                  </a:lnTo>
                  <a:lnTo>
                    <a:pt x="8" y="7"/>
                  </a:lnTo>
                  <a:lnTo>
                    <a:pt x="8" y="8"/>
                  </a:lnTo>
                  <a:lnTo>
                    <a:pt x="8" y="9"/>
                  </a:lnTo>
                  <a:lnTo>
                    <a:pt x="8" y="10"/>
                  </a:lnTo>
                  <a:lnTo>
                    <a:pt x="8" y="11"/>
                  </a:lnTo>
                  <a:lnTo>
                    <a:pt x="7" y="11"/>
                  </a:lnTo>
                  <a:lnTo>
                    <a:pt x="7" y="12"/>
                  </a:lnTo>
                  <a:lnTo>
                    <a:pt x="7" y="13"/>
                  </a:lnTo>
                  <a:lnTo>
                    <a:pt x="7" y="14"/>
                  </a:lnTo>
                  <a:lnTo>
                    <a:pt x="7" y="15"/>
                  </a:lnTo>
                  <a:lnTo>
                    <a:pt x="7" y="16"/>
                  </a:lnTo>
                  <a:lnTo>
                    <a:pt x="7" y="17"/>
                  </a:lnTo>
                  <a:lnTo>
                    <a:pt x="7" y="18"/>
                  </a:lnTo>
                  <a:lnTo>
                    <a:pt x="6" y="18"/>
                  </a:lnTo>
                  <a:lnTo>
                    <a:pt x="6" y="19"/>
                  </a:lnTo>
                  <a:lnTo>
                    <a:pt x="6" y="20"/>
                  </a:lnTo>
                  <a:lnTo>
                    <a:pt x="5" y="20"/>
                  </a:lnTo>
                  <a:lnTo>
                    <a:pt x="5" y="21"/>
                  </a:lnTo>
                  <a:lnTo>
                    <a:pt x="5" y="22"/>
                  </a:lnTo>
                  <a:lnTo>
                    <a:pt x="4" y="23"/>
                  </a:lnTo>
                  <a:lnTo>
                    <a:pt x="3" y="24"/>
                  </a:lnTo>
                  <a:lnTo>
                    <a:pt x="3" y="25"/>
                  </a:lnTo>
                  <a:lnTo>
                    <a:pt x="2" y="26"/>
                  </a:lnTo>
                </a:path>
              </a:pathLst>
            </a:custGeom>
            <a:solidFill>
              <a:srgbClr val="FF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93" name="Freeform 88"/>
            <p:cNvSpPr>
              <a:spLocks/>
            </p:cNvSpPr>
            <p:nvPr/>
          </p:nvSpPr>
          <p:spPr bwMode="auto">
            <a:xfrm>
              <a:off x="3590" y="1581"/>
              <a:ext cx="27" cy="23"/>
            </a:xfrm>
            <a:custGeom>
              <a:avLst/>
              <a:gdLst>
                <a:gd name="T0" fmla="*/ 4 w 27"/>
                <a:gd name="T1" fmla="*/ 1 h 23"/>
                <a:gd name="T2" fmla="*/ 3 w 27"/>
                <a:gd name="T3" fmla="*/ 2 h 23"/>
                <a:gd name="T4" fmla="*/ 2 w 27"/>
                <a:gd name="T5" fmla="*/ 3 h 23"/>
                <a:gd name="T6" fmla="*/ 1 w 27"/>
                <a:gd name="T7" fmla="*/ 4 h 23"/>
                <a:gd name="T8" fmla="*/ 0 w 27"/>
                <a:gd name="T9" fmla="*/ 5 h 23"/>
                <a:gd name="T10" fmla="*/ 0 w 27"/>
                <a:gd name="T11" fmla="*/ 7 h 23"/>
                <a:gd name="T12" fmla="*/ 0 w 27"/>
                <a:gd name="T13" fmla="*/ 9 h 23"/>
                <a:gd name="T14" fmla="*/ 0 w 27"/>
                <a:gd name="T15" fmla="*/ 11 h 23"/>
                <a:gd name="T16" fmla="*/ 1 w 27"/>
                <a:gd name="T17" fmla="*/ 13 h 23"/>
                <a:gd name="T18" fmla="*/ 2 w 27"/>
                <a:gd name="T19" fmla="*/ 14 h 23"/>
                <a:gd name="T20" fmla="*/ 3 w 27"/>
                <a:gd name="T21" fmla="*/ 15 h 23"/>
                <a:gd name="T22" fmla="*/ 4 w 27"/>
                <a:gd name="T23" fmla="*/ 17 h 23"/>
                <a:gd name="T24" fmla="*/ 5 w 27"/>
                <a:gd name="T25" fmla="*/ 18 h 23"/>
                <a:gd name="T26" fmla="*/ 7 w 27"/>
                <a:gd name="T27" fmla="*/ 19 h 23"/>
                <a:gd name="T28" fmla="*/ 8 w 27"/>
                <a:gd name="T29" fmla="*/ 20 h 23"/>
                <a:gd name="T30" fmla="*/ 9 w 27"/>
                <a:gd name="T31" fmla="*/ 21 h 23"/>
                <a:gd name="T32" fmla="*/ 11 w 27"/>
                <a:gd name="T33" fmla="*/ 21 h 23"/>
                <a:gd name="T34" fmla="*/ 12 w 27"/>
                <a:gd name="T35" fmla="*/ 22 h 23"/>
                <a:gd name="T36" fmla="*/ 15 w 27"/>
                <a:gd name="T37" fmla="*/ 22 h 23"/>
                <a:gd name="T38" fmla="*/ 17 w 27"/>
                <a:gd name="T39" fmla="*/ 22 h 23"/>
                <a:gd name="T40" fmla="*/ 19 w 27"/>
                <a:gd name="T41" fmla="*/ 21 h 23"/>
                <a:gd name="T42" fmla="*/ 20 w 27"/>
                <a:gd name="T43" fmla="*/ 20 h 23"/>
                <a:gd name="T44" fmla="*/ 21 w 27"/>
                <a:gd name="T45" fmla="*/ 19 h 23"/>
                <a:gd name="T46" fmla="*/ 21 w 27"/>
                <a:gd name="T47" fmla="*/ 17 h 23"/>
                <a:gd name="T48" fmla="*/ 22 w 27"/>
                <a:gd name="T49" fmla="*/ 16 h 23"/>
                <a:gd name="T50" fmla="*/ 23 w 27"/>
                <a:gd name="T51" fmla="*/ 15 h 23"/>
                <a:gd name="T52" fmla="*/ 24 w 27"/>
                <a:gd name="T53" fmla="*/ 13 h 23"/>
                <a:gd name="T54" fmla="*/ 26 w 27"/>
                <a:gd name="T55" fmla="*/ 12 h 23"/>
                <a:gd name="T56" fmla="*/ 26 w 27"/>
                <a:gd name="T57" fmla="*/ 10 h 23"/>
                <a:gd name="T58" fmla="*/ 25 w 27"/>
                <a:gd name="T59" fmla="*/ 7 h 23"/>
                <a:gd name="T60" fmla="*/ 24 w 27"/>
                <a:gd name="T61" fmla="*/ 6 h 23"/>
                <a:gd name="T62" fmla="*/ 22 w 27"/>
                <a:gd name="T63" fmla="*/ 4 h 23"/>
                <a:gd name="T64" fmla="*/ 20 w 27"/>
                <a:gd name="T65" fmla="*/ 3 h 23"/>
                <a:gd name="T66" fmla="*/ 18 w 27"/>
                <a:gd name="T67" fmla="*/ 2 h 23"/>
                <a:gd name="T68" fmla="*/ 17 w 27"/>
                <a:gd name="T69" fmla="*/ 1 h 23"/>
                <a:gd name="T70" fmla="*/ 15 w 27"/>
                <a:gd name="T71" fmla="*/ 1 h 23"/>
                <a:gd name="T72" fmla="*/ 12 w 27"/>
                <a:gd name="T73" fmla="*/ 0 h 23"/>
                <a:gd name="T74" fmla="*/ 10 w 27"/>
                <a:gd name="T75" fmla="*/ 0 h 23"/>
                <a:gd name="T76" fmla="*/ 8 w 27"/>
                <a:gd name="T77" fmla="*/ 0 h 23"/>
                <a:gd name="T78" fmla="*/ 6 w 27"/>
                <a:gd name="T79" fmla="*/ 0 h 23"/>
                <a:gd name="T80" fmla="*/ 5 w 27"/>
                <a:gd name="T81" fmla="*/ 1 h 2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7" h="23">
                  <a:moveTo>
                    <a:pt x="5" y="1"/>
                  </a:moveTo>
                  <a:lnTo>
                    <a:pt x="4" y="1"/>
                  </a:lnTo>
                  <a:lnTo>
                    <a:pt x="3" y="1"/>
                  </a:lnTo>
                  <a:lnTo>
                    <a:pt x="3" y="2"/>
                  </a:lnTo>
                  <a:lnTo>
                    <a:pt x="2" y="2"/>
                  </a:lnTo>
                  <a:lnTo>
                    <a:pt x="2" y="3"/>
                  </a:lnTo>
                  <a:lnTo>
                    <a:pt x="1" y="3"/>
                  </a:lnTo>
                  <a:lnTo>
                    <a:pt x="1" y="4"/>
                  </a:lnTo>
                  <a:lnTo>
                    <a:pt x="1" y="5"/>
                  </a:lnTo>
                  <a:lnTo>
                    <a:pt x="0" y="5"/>
                  </a:lnTo>
                  <a:lnTo>
                    <a:pt x="0" y="6"/>
                  </a:lnTo>
                  <a:lnTo>
                    <a:pt x="0" y="7"/>
                  </a:lnTo>
                  <a:lnTo>
                    <a:pt x="0" y="8"/>
                  </a:lnTo>
                  <a:lnTo>
                    <a:pt x="0" y="9"/>
                  </a:lnTo>
                  <a:lnTo>
                    <a:pt x="0" y="10"/>
                  </a:lnTo>
                  <a:lnTo>
                    <a:pt x="0" y="11"/>
                  </a:lnTo>
                  <a:lnTo>
                    <a:pt x="1" y="12"/>
                  </a:lnTo>
                  <a:lnTo>
                    <a:pt x="1" y="13"/>
                  </a:lnTo>
                  <a:lnTo>
                    <a:pt x="1" y="14"/>
                  </a:lnTo>
                  <a:lnTo>
                    <a:pt x="2" y="14"/>
                  </a:lnTo>
                  <a:lnTo>
                    <a:pt x="2" y="15"/>
                  </a:lnTo>
                  <a:lnTo>
                    <a:pt x="3" y="15"/>
                  </a:lnTo>
                  <a:lnTo>
                    <a:pt x="3" y="16"/>
                  </a:lnTo>
                  <a:lnTo>
                    <a:pt x="4" y="17"/>
                  </a:lnTo>
                  <a:lnTo>
                    <a:pt x="5" y="17"/>
                  </a:lnTo>
                  <a:lnTo>
                    <a:pt x="5" y="18"/>
                  </a:lnTo>
                  <a:lnTo>
                    <a:pt x="6" y="19"/>
                  </a:lnTo>
                  <a:lnTo>
                    <a:pt x="7" y="19"/>
                  </a:lnTo>
                  <a:lnTo>
                    <a:pt x="7" y="20"/>
                  </a:lnTo>
                  <a:lnTo>
                    <a:pt x="8" y="20"/>
                  </a:lnTo>
                  <a:lnTo>
                    <a:pt x="9" y="20"/>
                  </a:lnTo>
                  <a:lnTo>
                    <a:pt x="9" y="21"/>
                  </a:lnTo>
                  <a:lnTo>
                    <a:pt x="10" y="21"/>
                  </a:lnTo>
                  <a:lnTo>
                    <a:pt x="11" y="21"/>
                  </a:lnTo>
                  <a:lnTo>
                    <a:pt x="11" y="22"/>
                  </a:lnTo>
                  <a:lnTo>
                    <a:pt x="12" y="22"/>
                  </a:lnTo>
                  <a:lnTo>
                    <a:pt x="14" y="22"/>
                  </a:lnTo>
                  <a:lnTo>
                    <a:pt x="15" y="22"/>
                  </a:lnTo>
                  <a:lnTo>
                    <a:pt x="16" y="22"/>
                  </a:lnTo>
                  <a:lnTo>
                    <a:pt x="17" y="22"/>
                  </a:lnTo>
                  <a:lnTo>
                    <a:pt x="18" y="21"/>
                  </a:lnTo>
                  <a:lnTo>
                    <a:pt x="19" y="21"/>
                  </a:lnTo>
                  <a:lnTo>
                    <a:pt x="19" y="20"/>
                  </a:lnTo>
                  <a:lnTo>
                    <a:pt x="20" y="20"/>
                  </a:lnTo>
                  <a:lnTo>
                    <a:pt x="20" y="19"/>
                  </a:lnTo>
                  <a:lnTo>
                    <a:pt x="21" y="19"/>
                  </a:lnTo>
                  <a:lnTo>
                    <a:pt x="21" y="18"/>
                  </a:lnTo>
                  <a:lnTo>
                    <a:pt x="21" y="17"/>
                  </a:lnTo>
                  <a:lnTo>
                    <a:pt x="22" y="17"/>
                  </a:lnTo>
                  <a:lnTo>
                    <a:pt x="22" y="16"/>
                  </a:lnTo>
                  <a:lnTo>
                    <a:pt x="22" y="15"/>
                  </a:lnTo>
                  <a:lnTo>
                    <a:pt x="23" y="15"/>
                  </a:lnTo>
                  <a:lnTo>
                    <a:pt x="24" y="14"/>
                  </a:lnTo>
                  <a:lnTo>
                    <a:pt x="24" y="13"/>
                  </a:lnTo>
                  <a:lnTo>
                    <a:pt x="25" y="13"/>
                  </a:lnTo>
                  <a:lnTo>
                    <a:pt x="26" y="12"/>
                  </a:lnTo>
                  <a:lnTo>
                    <a:pt x="26" y="11"/>
                  </a:lnTo>
                  <a:lnTo>
                    <a:pt x="26" y="10"/>
                  </a:lnTo>
                  <a:lnTo>
                    <a:pt x="26" y="9"/>
                  </a:lnTo>
                  <a:lnTo>
                    <a:pt x="25" y="7"/>
                  </a:lnTo>
                  <a:lnTo>
                    <a:pt x="24" y="7"/>
                  </a:lnTo>
                  <a:lnTo>
                    <a:pt x="24" y="6"/>
                  </a:lnTo>
                  <a:lnTo>
                    <a:pt x="23" y="5"/>
                  </a:lnTo>
                  <a:lnTo>
                    <a:pt x="22" y="4"/>
                  </a:lnTo>
                  <a:lnTo>
                    <a:pt x="21" y="3"/>
                  </a:lnTo>
                  <a:lnTo>
                    <a:pt x="20" y="3"/>
                  </a:lnTo>
                  <a:lnTo>
                    <a:pt x="19" y="2"/>
                  </a:lnTo>
                  <a:lnTo>
                    <a:pt x="18" y="2"/>
                  </a:lnTo>
                  <a:lnTo>
                    <a:pt x="18" y="1"/>
                  </a:lnTo>
                  <a:lnTo>
                    <a:pt x="17" y="1"/>
                  </a:lnTo>
                  <a:lnTo>
                    <a:pt x="16" y="1"/>
                  </a:lnTo>
                  <a:lnTo>
                    <a:pt x="15" y="1"/>
                  </a:lnTo>
                  <a:lnTo>
                    <a:pt x="14" y="0"/>
                  </a:lnTo>
                  <a:lnTo>
                    <a:pt x="12" y="0"/>
                  </a:lnTo>
                  <a:lnTo>
                    <a:pt x="11" y="0"/>
                  </a:lnTo>
                  <a:lnTo>
                    <a:pt x="10" y="0"/>
                  </a:lnTo>
                  <a:lnTo>
                    <a:pt x="9" y="0"/>
                  </a:lnTo>
                  <a:lnTo>
                    <a:pt x="8" y="0"/>
                  </a:lnTo>
                  <a:lnTo>
                    <a:pt x="7" y="0"/>
                  </a:lnTo>
                  <a:lnTo>
                    <a:pt x="6" y="0"/>
                  </a:lnTo>
                  <a:lnTo>
                    <a:pt x="5" y="0"/>
                  </a:lnTo>
                  <a:lnTo>
                    <a:pt x="5" y="1"/>
                  </a:lnTo>
                </a:path>
              </a:pathLst>
            </a:custGeom>
            <a:solidFill>
              <a:srgbClr val="FF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94" name="Freeform 89"/>
            <p:cNvSpPr>
              <a:spLocks/>
            </p:cNvSpPr>
            <p:nvPr/>
          </p:nvSpPr>
          <p:spPr bwMode="auto">
            <a:xfrm>
              <a:off x="3648" y="1675"/>
              <a:ext cx="27" cy="24"/>
            </a:xfrm>
            <a:custGeom>
              <a:avLst/>
              <a:gdLst>
                <a:gd name="T0" fmla="*/ 4 w 27"/>
                <a:gd name="T1" fmla="*/ 1 h 24"/>
                <a:gd name="T2" fmla="*/ 3 w 27"/>
                <a:gd name="T3" fmla="*/ 2 h 24"/>
                <a:gd name="T4" fmla="*/ 2 w 27"/>
                <a:gd name="T5" fmla="*/ 3 h 24"/>
                <a:gd name="T6" fmla="*/ 1 w 27"/>
                <a:gd name="T7" fmla="*/ 4 h 24"/>
                <a:gd name="T8" fmla="*/ 1 w 27"/>
                <a:gd name="T9" fmla="*/ 6 h 24"/>
                <a:gd name="T10" fmla="*/ 1 w 27"/>
                <a:gd name="T11" fmla="*/ 8 h 24"/>
                <a:gd name="T12" fmla="*/ 0 w 27"/>
                <a:gd name="T13" fmla="*/ 10 h 24"/>
                <a:gd name="T14" fmla="*/ 1 w 27"/>
                <a:gd name="T15" fmla="*/ 12 h 24"/>
                <a:gd name="T16" fmla="*/ 1 w 27"/>
                <a:gd name="T17" fmla="*/ 14 h 24"/>
                <a:gd name="T18" fmla="*/ 2 w 27"/>
                <a:gd name="T19" fmla="*/ 16 h 24"/>
                <a:gd name="T20" fmla="*/ 3 w 27"/>
                <a:gd name="T21" fmla="*/ 17 h 24"/>
                <a:gd name="T22" fmla="*/ 4 w 27"/>
                <a:gd name="T23" fmla="*/ 18 h 24"/>
                <a:gd name="T24" fmla="*/ 5 w 27"/>
                <a:gd name="T25" fmla="*/ 19 h 24"/>
                <a:gd name="T26" fmla="*/ 7 w 27"/>
                <a:gd name="T27" fmla="*/ 20 h 24"/>
                <a:gd name="T28" fmla="*/ 8 w 27"/>
                <a:gd name="T29" fmla="*/ 21 h 24"/>
                <a:gd name="T30" fmla="*/ 10 w 27"/>
                <a:gd name="T31" fmla="*/ 22 h 24"/>
                <a:gd name="T32" fmla="*/ 12 w 27"/>
                <a:gd name="T33" fmla="*/ 23 h 24"/>
                <a:gd name="T34" fmla="*/ 14 w 27"/>
                <a:gd name="T35" fmla="*/ 23 h 24"/>
                <a:gd name="T36" fmla="*/ 16 w 27"/>
                <a:gd name="T37" fmla="*/ 23 h 24"/>
                <a:gd name="T38" fmla="*/ 17 w 27"/>
                <a:gd name="T39" fmla="*/ 22 h 24"/>
                <a:gd name="T40" fmla="*/ 19 w 27"/>
                <a:gd name="T41" fmla="*/ 22 h 24"/>
                <a:gd name="T42" fmla="*/ 20 w 27"/>
                <a:gd name="T43" fmla="*/ 20 h 24"/>
                <a:gd name="T44" fmla="*/ 21 w 27"/>
                <a:gd name="T45" fmla="*/ 19 h 24"/>
                <a:gd name="T46" fmla="*/ 21 w 27"/>
                <a:gd name="T47" fmla="*/ 17 h 24"/>
                <a:gd name="T48" fmla="*/ 22 w 27"/>
                <a:gd name="T49" fmla="*/ 16 h 24"/>
                <a:gd name="T50" fmla="*/ 23 w 27"/>
                <a:gd name="T51" fmla="*/ 15 h 24"/>
                <a:gd name="T52" fmla="*/ 24 w 27"/>
                <a:gd name="T53" fmla="*/ 14 h 24"/>
                <a:gd name="T54" fmla="*/ 25 w 27"/>
                <a:gd name="T55" fmla="*/ 13 h 24"/>
                <a:gd name="T56" fmla="*/ 26 w 27"/>
                <a:gd name="T57" fmla="*/ 12 h 24"/>
                <a:gd name="T58" fmla="*/ 26 w 27"/>
                <a:gd name="T59" fmla="*/ 9 h 24"/>
                <a:gd name="T60" fmla="*/ 24 w 27"/>
                <a:gd name="T61" fmla="*/ 7 h 24"/>
                <a:gd name="T62" fmla="*/ 23 w 27"/>
                <a:gd name="T63" fmla="*/ 6 h 24"/>
                <a:gd name="T64" fmla="*/ 22 w 27"/>
                <a:gd name="T65" fmla="*/ 5 h 24"/>
                <a:gd name="T66" fmla="*/ 21 w 27"/>
                <a:gd name="T67" fmla="*/ 4 h 24"/>
                <a:gd name="T68" fmla="*/ 19 w 27"/>
                <a:gd name="T69" fmla="*/ 3 h 24"/>
                <a:gd name="T70" fmla="*/ 18 w 27"/>
                <a:gd name="T71" fmla="*/ 2 h 24"/>
                <a:gd name="T72" fmla="*/ 17 w 27"/>
                <a:gd name="T73" fmla="*/ 1 h 24"/>
                <a:gd name="T74" fmla="*/ 15 w 27"/>
                <a:gd name="T75" fmla="*/ 1 h 24"/>
                <a:gd name="T76" fmla="*/ 13 w 27"/>
                <a:gd name="T77" fmla="*/ 1 h 24"/>
                <a:gd name="T78" fmla="*/ 11 w 27"/>
                <a:gd name="T79" fmla="*/ 0 h 24"/>
                <a:gd name="T80" fmla="*/ 9 w 27"/>
                <a:gd name="T81" fmla="*/ 0 h 24"/>
                <a:gd name="T82" fmla="*/ 7 w 27"/>
                <a:gd name="T83" fmla="*/ 0 h 24"/>
                <a:gd name="T84" fmla="*/ 6 w 27"/>
                <a:gd name="T85" fmla="*/ 1 h 2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7" h="24">
                  <a:moveTo>
                    <a:pt x="5" y="1"/>
                  </a:moveTo>
                  <a:lnTo>
                    <a:pt x="4" y="1"/>
                  </a:lnTo>
                  <a:lnTo>
                    <a:pt x="3" y="1"/>
                  </a:lnTo>
                  <a:lnTo>
                    <a:pt x="3" y="2"/>
                  </a:lnTo>
                  <a:lnTo>
                    <a:pt x="3" y="3"/>
                  </a:lnTo>
                  <a:lnTo>
                    <a:pt x="2" y="3"/>
                  </a:lnTo>
                  <a:lnTo>
                    <a:pt x="2" y="4"/>
                  </a:lnTo>
                  <a:lnTo>
                    <a:pt x="1" y="4"/>
                  </a:lnTo>
                  <a:lnTo>
                    <a:pt x="1" y="5"/>
                  </a:lnTo>
                  <a:lnTo>
                    <a:pt x="1" y="6"/>
                  </a:lnTo>
                  <a:lnTo>
                    <a:pt x="1" y="7"/>
                  </a:lnTo>
                  <a:lnTo>
                    <a:pt x="1" y="8"/>
                  </a:lnTo>
                  <a:lnTo>
                    <a:pt x="0" y="9"/>
                  </a:lnTo>
                  <a:lnTo>
                    <a:pt x="0" y="10"/>
                  </a:lnTo>
                  <a:lnTo>
                    <a:pt x="0" y="12"/>
                  </a:lnTo>
                  <a:lnTo>
                    <a:pt x="1" y="12"/>
                  </a:lnTo>
                  <a:lnTo>
                    <a:pt x="1" y="13"/>
                  </a:lnTo>
                  <a:lnTo>
                    <a:pt x="1" y="14"/>
                  </a:lnTo>
                  <a:lnTo>
                    <a:pt x="1" y="15"/>
                  </a:lnTo>
                  <a:lnTo>
                    <a:pt x="2" y="16"/>
                  </a:lnTo>
                  <a:lnTo>
                    <a:pt x="3" y="16"/>
                  </a:lnTo>
                  <a:lnTo>
                    <a:pt x="3" y="17"/>
                  </a:lnTo>
                  <a:lnTo>
                    <a:pt x="3" y="18"/>
                  </a:lnTo>
                  <a:lnTo>
                    <a:pt x="4" y="18"/>
                  </a:lnTo>
                  <a:lnTo>
                    <a:pt x="5" y="18"/>
                  </a:lnTo>
                  <a:lnTo>
                    <a:pt x="5" y="19"/>
                  </a:lnTo>
                  <a:lnTo>
                    <a:pt x="6" y="20"/>
                  </a:lnTo>
                  <a:lnTo>
                    <a:pt x="7" y="20"/>
                  </a:lnTo>
                  <a:lnTo>
                    <a:pt x="7" y="21"/>
                  </a:lnTo>
                  <a:lnTo>
                    <a:pt x="8" y="21"/>
                  </a:lnTo>
                  <a:lnTo>
                    <a:pt x="9" y="22"/>
                  </a:lnTo>
                  <a:lnTo>
                    <a:pt x="10" y="22"/>
                  </a:lnTo>
                  <a:lnTo>
                    <a:pt x="11" y="23"/>
                  </a:lnTo>
                  <a:lnTo>
                    <a:pt x="12" y="23"/>
                  </a:lnTo>
                  <a:lnTo>
                    <a:pt x="13" y="23"/>
                  </a:lnTo>
                  <a:lnTo>
                    <a:pt x="14" y="23"/>
                  </a:lnTo>
                  <a:lnTo>
                    <a:pt x="15" y="23"/>
                  </a:lnTo>
                  <a:lnTo>
                    <a:pt x="16" y="23"/>
                  </a:lnTo>
                  <a:lnTo>
                    <a:pt x="17" y="23"/>
                  </a:lnTo>
                  <a:lnTo>
                    <a:pt x="17" y="22"/>
                  </a:lnTo>
                  <a:lnTo>
                    <a:pt x="18" y="22"/>
                  </a:lnTo>
                  <a:lnTo>
                    <a:pt x="19" y="22"/>
                  </a:lnTo>
                  <a:lnTo>
                    <a:pt x="19" y="21"/>
                  </a:lnTo>
                  <a:lnTo>
                    <a:pt x="20" y="20"/>
                  </a:lnTo>
                  <a:lnTo>
                    <a:pt x="20" y="19"/>
                  </a:lnTo>
                  <a:lnTo>
                    <a:pt x="21" y="19"/>
                  </a:lnTo>
                  <a:lnTo>
                    <a:pt x="21" y="18"/>
                  </a:lnTo>
                  <a:lnTo>
                    <a:pt x="21" y="17"/>
                  </a:lnTo>
                  <a:lnTo>
                    <a:pt x="22" y="17"/>
                  </a:lnTo>
                  <a:lnTo>
                    <a:pt x="22" y="16"/>
                  </a:lnTo>
                  <a:lnTo>
                    <a:pt x="23" y="16"/>
                  </a:lnTo>
                  <a:lnTo>
                    <a:pt x="23" y="15"/>
                  </a:lnTo>
                  <a:lnTo>
                    <a:pt x="24" y="15"/>
                  </a:lnTo>
                  <a:lnTo>
                    <a:pt x="24" y="14"/>
                  </a:lnTo>
                  <a:lnTo>
                    <a:pt x="25" y="14"/>
                  </a:lnTo>
                  <a:lnTo>
                    <a:pt x="25" y="13"/>
                  </a:lnTo>
                  <a:lnTo>
                    <a:pt x="25" y="12"/>
                  </a:lnTo>
                  <a:lnTo>
                    <a:pt x="26" y="12"/>
                  </a:lnTo>
                  <a:lnTo>
                    <a:pt x="26" y="10"/>
                  </a:lnTo>
                  <a:lnTo>
                    <a:pt x="26" y="9"/>
                  </a:lnTo>
                  <a:lnTo>
                    <a:pt x="25" y="8"/>
                  </a:lnTo>
                  <a:lnTo>
                    <a:pt x="24" y="7"/>
                  </a:lnTo>
                  <a:lnTo>
                    <a:pt x="23" y="7"/>
                  </a:lnTo>
                  <a:lnTo>
                    <a:pt x="23" y="6"/>
                  </a:lnTo>
                  <a:lnTo>
                    <a:pt x="23" y="5"/>
                  </a:lnTo>
                  <a:lnTo>
                    <a:pt x="22" y="5"/>
                  </a:lnTo>
                  <a:lnTo>
                    <a:pt x="21" y="5"/>
                  </a:lnTo>
                  <a:lnTo>
                    <a:pt x="21" y="4"/>
                  </a:lnTo>
                  <a:lnTo>
                    <a:pt x="20" y="4"/>
                  </a:lnTo>
                  <a:lnTo>
                    <a:pt x="19" y="3"/>
                  </a:lnTo>
                  <a:lnTo>
                    <a:pt x="18" y="3"/>
                  </a:lnTo>
                  <a:lnTo>
                    <a:pt x="18" y="2"/>
                  </a:lnTo>
                  <a:lnTo>
                    <a:pt x="17" y="2"/>
                  </a:lnTo>
                  <a:lnTo>
                    <a:pt x="17" y="1"/>
                  </a:lnTo>
                  <a:lnTo>
                    <a:pt x="16" y="1"/>
                  </a:lnTo>
                  <a:lnTo>
                    <a:pt x="15" y="1"/>
                  </a:lnTo>
                  <a:lnTo>
                    <a:pt x="14" y="1"/>
                  </a:lnTo>
                  <a:lnTo>
                    <a:pt x="13" y="1"/>
                  </a:lnTo>
                  <a:lnTo>
                    <a:pt x="12" y="0"/>
                  </a:lnTo>
                  <a:lnTo>
                    <a:pt x="11" y="0"/>
                  </a:lnTo>
                  <a:lnTo>
                    <a:pt x="10" y="0"/>
                  </a:lnTo>
                  <a:lnTo>
                    <a:pt x="9" y="0"/>
                  </a:lnTo>
                  <a:lnTo>
                    <a:pt x="8" y="0"/>
                  </a:lnTo>
                  <a:lnTo>
                    <a:pt x="7" y="0"/>
                  </a:lnTo>
                  <a:lnTo>
                    <a:pt x="7" y="1"/>
                  </a:lnTo>
                  <a:lnTo>
                    <a:pt x="6" y="1"/>
                  </a:lnTo>
                  <a:lnTo>
                    <a:pt x="5" y="1"/>
                  </a:lnTo>
                </a:path>
              </a:pathLst>
            </a:custGeom>
            <a:solidFill>
              <a:srgbClr val="FF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95" name="Freeform 90"/>
            <p:cNvSpPr>
              <a:spLocks/>
            </p:cNvSpPr>
            <p:nvPr/>
          </p:nvSpPr>
          <p:spPr bwMode="auto">
            <a:xfrm>
              <a:off x="3803" y="1672"/>
              <a:ext cx="26" cy="24"/>
            </a:xfrm>
            <a:custGeom>
              <a:avLst/>
              <a:gdLst>
                <a:gd name="T0" fmla="*/ 4 w 26"/>
                <a:gd name="T1" fmla="*/ 1 h 24"/>
                <a:gd name="T2" fmla="*/ 3 w 26"/>
                <a:gd name="T3" fmla="*/ 2 h 24"/>
                <a:gd name="T4" fmla="*/ 2 w 26"/>
                <a:gd name="T5" fmla="*/ 3 h 24"/>
                <a:gd name="T6" fmla="*/ 1 w 26"/>
                <a:gd name="T7" fmla="*/ 4 h 24"/>
                <a:gd name="T8" fmla="*/ 0 w 26"/>
                <a:gd name="T9" fmla="*/ 5 h 24"/>
                <a:gd name="T10" fmla="*/ 0 w 26"/>
                <a:gd name="T11" fmla="*/ 7 h 24"/>
                <a:gd name="T12" fmla="*/ 0 w 26"/>
                <a:gd name="T13" fmla="*/ 9 h 24"/>
                <a:gd name="T14" fmla="*/ 0 w 26"/>
                <a:gd name="T15" fmla="*/ 12 h 24"/>
                <a:gd name="T16" fmla="*/ 0 w 26"/>
                <a:gd name="T17" fmla="*/ 14 h 24"/>
                <a:gd name="T18" fmla="*/ 1 w 26"/>
                <a:gd name="T19" fmla="*/ 15 h 24"/>
                <a:gd name="T20" fmla="*/ 2 w 26"/>
                <a:gd name="T21" fmla="*/ 16 h 24"/>
                <a:gd name="T22" fmla="*/ 3 w 26"/>
                <a:gd name="T23" fmla="*/ 17 h 24"/>
                <a:gd name="T24" fmla="*/ 4 w 26"/>
                <a:gd name="T25" fmla="*/ 19 h 24"/>
                <a:gd name="T26" fmla="*/ 6 w 26"/>
                <a:gd name="T27" fmla="*/ 20 h 24"/>
                <a:gd name="T28" fmla="*/ 8 w 26"/>
                <a:gd name="T29" fmla="*/ 21 h 24"/>
                <a:gd name="T30" fmla="*/ 9 w 26"/>
                <a:gd name="T31" fmla="*/ 22 h 24"/>
                <a:gd name="T32" fmla="*/ 11 w 26"/>
                <a:gd name="T33" fmla="*/ 23 h 24"/>
                <a:gd name="T34" fmla="*/ 13 w 26"/>
                <a:gd name="T35" fmla="*/ 23 h 24"/>
                <a:gd name="T36" fmla="*/ 15 w 26"/>
                <a:gd name="T37" fmla="*/ 23 h 24"/>
                <a:gd name="T38" fmla="*/ 17 w 26"/>
                <a:gd name="T39" fmla="*/ 23 h 24"/>
                <a:gd name="T40" fmla="*/ 18 w 26"/>
                <a:gd name="T41" fmla="*/ 22 h 24"/>
                <a:gd name="T42" fmla="*/ 19 w 26"/>
                <a:gd name="T43" fmla="*/ 21 h 24"/>
                <a:gd name="T44" fmla="*/ 20 w 26"/>
                <a:gd name="T45" fmla="*/ 20 h 24"/>
                <a:gd name="T46" fmla="*/ 20 w 26"/>
                <a:gd name="T47" fmla="*/ 18 h 24"/>
                <a:gd name="T48" fmla="*/ 22 w 26"/>
                <a:gd name="T49" fmla="*/ 16 h 24"/>
                <a:gd name="T50" fmla="*/ 23 w 26"/>
                <a:gd name="T51" fmla="*/ 15 h 24"/>
                <a:gd name="T52" fmla="*/ 24 w 26"/>
                <a:gd name="T53" fmla="*/ 13 h 24"/>
                <a:gd name="T54" fmla="*/ 25 w 26"/>
                <a:gd name="T55" fmla="*/ 12 h 24"/>
                <a:gd name="T56" fmla="*/ 24 w 26"/>
                <a:gd name="T57" fmla="*/ 8 h 24"/>
                <a:gd name="T58" fmla="*/ 22 w 26"/>
                <a:gd name="T59" fmla="*/ 6 h 24"/>
                <a:gd name="T60" fmla="*/ 20 w 26"/>
                <a:gd name="T61" fmla="*/ 4 h 24"/>
                <a:gd name="T62" fmla="*/ 18 w 26"/>
                <a:gd name="T63" fmla="*/ 3 h 24"/>
                <a:gd name="T64" fmla="*/ 17 w 26"/>
                <a:gd name="T65" fmla="*/ 2 h 24"/>
                <a:gd name="T66" fmla="*/ 15 w 26"/>
                <a:gd name="T67" fmla="*/ 1 h 24"/>
                <a:gd name="T68" fmla="*/ 13 w 26"/>
                <a:gd name="T69" fmla="*/ 0 h 24"/>
                <a:gd name="T70" fmla="*/ 11 w 26"/>
                <a:gd name="T71" fmla="*/ 0 h 24"/>
                <a:gd name="T72" fmla="*/ 9 w 26"/>
                <a:gd name="T73" fmla="*/ 0 h 24"/>
                <a:gd name="T74" fmla="*/ 7 w 26"/>
                <a:gd name="T75" fmla="*/ 0 h 24"/>
                <a:gd name="T76" fmla="*/ 5 w 26"/>
                <a:gd name="T77" fmla="*/ 0 h 2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6" h="24">
                  <a:moveTo>
                    <a:pt x="5" y="1"/>
                  </a:moveTo>
                  <a:lnTo>
                    <a:pt x="4" y="1"/>
                  </a:lnTo>
                  <a:lnTo>
                    <a:pt x="3" y="1"/>
                  </a:lnTo>
                  <a:lnTo>
                    <a:pt x="3" y="2"/>
                  </a:lnTo>
                  <a:lnTo>
                    <a:pt x="2" y="2"/>
                  </a:lnTo>
                  <a:lnTo>
                    <a:pt x="2" y="3"/>
                  </a:lnTo>
                  <a:lnTo>
                    <a:pt x="1" y="3"/>
                  </a:lnTo>
                  <a:lnTo>
                    <a:pt x="1" y="4"/>
                  </a:lnTo>
                  <a:lnTo>
                    <a:pt x="0" y="4"/>
                  </a:lnTo>
                  <a:lnTo>
                    <a:pt x="0" y="5"/>
                  </a:lnTo>
                  <a:lnTo>
                    <a:pt x="0" y="6"/>
                  </a:lnTo>
                  <a:lnTo>
                    <a:pt x="0" y="7"/>
                  </a:lnTo>
                  <a:lnTo>
                    <a:pt x="0" y="8"/>
                  </a:lnTo>
                  <a:lnTo>
                    <a:pt x="0" y="9"/>
                  </a:lnTo>
                  <a:lnTo>
                    <a:pt x="0" y="10"/>
                  </a:lnTo>
                  <a:lnTo>
                    <a:pt x="0" y="12"/>
                  </a:lnTo>
                  <a:lnTo>
                    <a:pt x="0" y="13"/>
                  </a:lnTo>
                  <a:lnTo>
                    <a:pt x="0" y="14"/>
                  </a:lnTo>
                  <a:lnTo>
                    <a:pt x="1" y="14"/>
                  </a:lnTo>
                  <a:lnTo>
                    <a:pt x="1" y="15"/>
                  </a:lnTo>
                  <a:lnTo>
                    <a:pt x="2" y="15"/>
                  </a:lnTo>
                  <a:lnTo>
                    <a:pt x="2" y="16"/>
                  </a:lnTo>
                  <a:lnTo>
                    <a:pt x="2" y="17"/>
                  </a:lnTo>
                  <a:lnTo>
                    <a:pt x="3" y="17"/>
                  </a:lnTo>
                  <a:lnTo>
                    <a:pt x="4" y="18"/>
                  </a:lnTo>
                  <a:lnTo>
                    <a:pt x="4" y="19"/>
                  </a:lnTo>
                  <a:lnTo>
                    <a:pt x="5" y="19"/>
                  </a:lnTo>
                  <a:lnTo>
                    <a:pt x="6" y="20"/>
                  </a:lnTo>
                  <a:lnTo>
                    <a:pt x="7" y="21"/>
                  </a:lnTo>
                  <a:lnTo>
                    <a:pt x="8" y="21"/>
                  </a:lnTo>
                  <a:lnTo>
                    <a:pt x="8" y="22"/>
                  </a:lnTo>
                  <a:lnTo>
                    <a:pt x="9" y="22"/>
                  </a:lnTo>
                  <a:lnTo>
                    <a:pt x="10" y="23"/>
                  </a:lnTo>
                  <a:lnTo>
                    <a:pt x="11" y="23"/>
                  </a:lnTo>
                  <a:lnTo>
                    <a:pt x="12" y="23"/>
                  </a:lnTo>
                  <a:lnTo>
                    <a:pt x="13" y="23"/>
                  </a:lnTo>
                  <a:lnTo>
                    <a:pt x="14" y="23"/>
                  </a:lnTo>
                  <a:lnTo>
                    <a:pt x="15" y="23"/>
                  </a:lnTo>
                  <a:lnTo>
                    <a:pt x="16" y="23"/>
                  </a:lnTo>
                  <a:lnTo>
                    <a:pt x="17" y="23"/>
                  </a:lnTo>
                  <a:lnTo>
                    <a:pt x="17" y="22"/>
                  </a:lnTo>
                  <a:lnTo>
                    <a:pt x="18" y="22"/>
                  </a:lnTo>
                  <a:lnTo>
                    <a:pt x="18" y="21"/>
                  </a:lnTo>
                  <a:lnTo>
                    <a:pt x="19" y="21"/>
                  </a:lnTo>
                  <a:lnTo>
                    <a:pt x="19" y="20"/>
                  </a:lnTo>
                  <a:lnTo>
                    <a:pt x="20" y="20"/>
                  </a:lnTo>
                  <a:lnTo>
                    <a:pt x="20" y="19"/>
                  </a:lnTo>
                  <a:lnTo>
                    <a:pt x="20" y="18"/>
                  </a:lnTo>
                  <a:lnTo>
                    <a:pt x="21" y="17"/>
                  </a:lnTo>
                  <a:lnTo>
                    <a:pt x="22" y="16"/>
                  </a:lnTo>
                  <a:lnTo>
                    <a:pt x="22" y="15"/>
                  </a:lnTo>
                  <a:lnTo>
                    <a:pt x="23" y="15"/>
                  </a:lnTo>
                  <a:lnTo>
                    <a:pt x="24" y="14"/>
                  </a:lnTo>
                  <a:lnTo>
                    <a:pt x="24" y="13"/>
                  </a:lnTo>
                  <a:lnTo>
                    <a:pt x="25" y="13"/>
                  </a:lnTo>
                  <a:lnTo>
                    <a:pt x="25" y="12"/>
                  </a:lnTo>
                  <a:lnTo>
                    <a:pt x="25" y="10"/>
                  </a:lnTo>
                  <a:lnTo>
                    <a:pt x="24" y="8"/>
                  </a:lnTo>
                  <a:lnTo>
                    <a:pt x="23" y="7"/>
                  </a:lnTo>
                  <a:lnTo>
                    <a:pt x="22" y="6"/>
                  </a:lnTo>
                  <a:lnTo>
                    <a:pt x="21" y="5"/>
                  </a:lnTo>
                  <a:lnTo>
                    <a:pt x="20" y="4"/>
                  </a:lnTo>
                  <a:lnTo>
                    <a:pt x="19" y="3"/>
                  </a:lnTo>
                  <a:lnTo>
                    <a:pt x="18" y="3"/>
                  </a:lnTo>
                  <a:lnTo>
                    <a:pt x="18" y="2"/>
                  </a:lnTo>
                  <a:lnTo>
                    <a:pt x="17" y="2"/>
                  </a:lnTo>
                  <a:lnTo>
                    <a:pt x="16" y="2"/>
                  </a:lnTo>
                  <a:lnTo>
                    <a:pt x="15" y="1"/>
                  </a:lnTo>
                  <a:lnTo>
                    <a:pt x="14" y="1"/>
                  </a:lnTo>
                  <a:lnTo>
                    <a:pt x="13" y="0"/>
                  </a:lnTo>
                  <a:lnTo>
                    <a:pt x="12" y="0"/>
                  </a:lnTo>
                  <a:lnTo>
                    <a:pt x="11" y="0"/>
                  </a:lnTo>
                  <a:lnTo>
                    <a:pt x="10" y="0"/>
                  </a:lnTo>
                  <a:lnTo>
                    <a:pt x="9" y="0"/>
                  </a:lnTo>
                  <a:lnTo>
                    <a:pt x="8" y="0"/>
                  </a:lnTo>
                  <a:lnTo>
                    <a:pt x="7" y="0"/>
                  </a:lnTo>
                  <a:lnTo>
                    <a:pt x="6" y="0"/>
                  </a:lnTo>
                  <a:lnTo>
                    <a:pt x="5" y="0"/>
                  </a:lnTo>
                  <a:lnTo>
                    <a:pt x="5" y="1"/>
                  </a:lnTo>
                </a:path>
              </a:pathLst>
            </a:custGeom>
            <a:solidFill>
              <a:srgbClr val="FF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96" name="Freeform 91"/>
            <p:cNvSpPr>
              <a:spLocks/>
            </p:cNvSpPr>
            <p:nvPr/>
          </p:nvSpPr>
          <p:spPr bwMode="auto">
            <a:xfrm>
              <a:off x="3600" y="1560"/>
              <a:ext cx="30" cy="25"/>
            </a:xfrm>
            <a:custGeom>
              <a:avLst/>
              <a:gdLst>
                <a:gd name="T0" fmla="*/ 6 w 30"/>
                <a:gd name="T1" fmla="*/ 1 h 25"/>
                <a:gd name="T2" fmla="*/ 4 w 30"/>
                <a:gd name="T3" fmla="*/ 1 h 25"/>
                <a:gd name="T4" fmla="*/ 2 w 30"/>
                <a:gd name="T5" fmla="*/ 2 h 25"/>
                <a:gd name="T6" fmla="*/ 1 w 30"/>
                <a:gd name="T7" fmla="*/ 3 h 25"/>
                <a:gd name="T8" fmla="*/ 0 w 30"/>
                <a:gd name="T9" fmla="*/ 4 h 25"/>
                <a:gd name="T10" fmla="*/ 0 w 30"/>
                <a:gd name="T11" fmla="*/ 7 h 25"/>
                <a:gd name="T12" fmla="*/ 0 w 30"/>
                <a:gd name="T13" fmla="*/ 9 h 25"/>
                <a:gd name="T14" fmla="*/ 0 w 30"/>
                <a:gd name="T15" fmla="*/ 11 h 25"/>
                <a:gd name="T16" fmla="*/ 1 w 30"/>
                <a:gd name="T17" fmla="*/ 13 h 25"/>
                <a:gd name="T18" fmla="*/ 2 w 30"/>
                <a:gd name="T19" fmla="*/ 14 h 25"/>
                <a:gd name="T20" fmla="*/ 3 w 30"/>
                <a:gd name="T21" fmla="*/ 16 h 25"/>
                <a:gd name="T22" fmla="*/ 4 w 30"/>
                <a:gd name="T23" fmla="*/ 19 h 25"/>
                <a:gd name="T24" fmla="*/ 6 w 30"/>
                <a:gd name="T25" fmla="*/ 20 h 25"/>
                <a:gd name="T26" fmla="*/ 7 w 30"/>
                <a:gd name="T27" fmla="*/ 21 h 25"/>
                <a:gd name="T28" fmla="*/ 9 w 30"/>
                <a:gd name="T29" fmla="*/ 22 h 25"/>
                <a:gd name="T30" fmla="*/ 11 w 30"/>
                <a:gd name="T31" fmla="*/ 23 h 25"/>
                <a:gd name="T32" fmla="*/ 13 w 30"/>
                <a:gd name="T33" fmla="*/ 23 h 25"/>
                <a:gd name="T34" fmla="*/ 14 w 30"/>
                <a:gd name="T35" fmla="*/ 24 h 25"/>
                <a:gd name="T36" fmla="*/ 16 w 30"/>
                <a:gd name="T37" fmla="*/ 24 h 25"/>
                <a:gd name="T38" fmla="*/ 18 w 30"/>
                <a:gd name="T39" fmla="*/ 24 h 25"/>
                <a:gd name="T40" fmla="*/ 20 w 30"/>
                <a:gd name="T41" fmla="*/ 24 h 25"/>
                <a:gd name="T42" fmla="*/ 22 w 30"/>
                <a:gd name="T43" fmla="*/ 24 h 25"/>
                <a:gd name="T44" fmla="*/ 23 w 30"/>
                <a:gd name="T45" fmla="*/ 23 h 25"/>
                <a:gd name="T46" fmla="*/ 24 w 30"/>
                <a:gd name="T47" fmla="*/ 22 h 25"/>
                <a:gd name="T48" fmla="*/ 26 w 30"/>
                <a:gd name="T49" fmla="*/ 21 h 25"/>
                <a:gd name="T50" fmla="*/ 28 w 30"/>
                <a:gd name="T51" fmla="*/ 19 h 25"/>
                <a:gd name="T52" fmla="*/ 29 w 30"/>
                <a:gd name="T53" fmla="*/ 16 h 25"/>
                <a:gd name="T54" fmla="*/ 29 w 30"/>
                <a:gd name="T55" fmla="*/ 14 h 25"/>
                <a:gd name="T56" fmla="*/ 29 w 30"/>
                <a:gd name="T57" fmla="*/ 12 h 25"/>
                <a:gd name="T58" fmla="*/ 29 w 30"/>
                <a:gd name="T59" fmla="*/ 10 h 25"/>
                <a:gd name="T60" fmla="*/ 28 w 30"/>
                <a:gd name="T61" fmla="*/ 9 h 25"/>
                <a:gd name="T62" fmla="*/ 27 w 30"/>
                <a:gd name="T63" fmla="*/ 8 h 25"/>
                <a:gd name="T64" fmla="*/ 26 w 30"/>
                <a:gd name="T65" fmla="*/ 5 h 25"/>
                <a:gd name="T66" fmla="*/ 24 w 30"/>
                <a:gd name="T67" fmla="*/ 4 h 25"/>
                <a:gd name="T68" fmla="*/ 22 w 30"/>
                <a:gd name="T69" fmla="*/ 3 h 25"/>
                <a:gd name="T70" fmla="*/ 20 w 30"/>
                <a:gd name="T71" fmla="*/ 2 h 25"/>
                <a:gd name="T72" fmla="*/ 19 w 30"/>
                <a:gd name="T73" fmla="*/ 1 h 25"/>
                <a:gd name="T74" fmla="*/ 17 w 30"/>
                <a:gd name="T75" fmla="*/ 1 h 25"/>
                <a:gd name="T76" fmla="*/ 15 w 30"/>
                <a:gd name="T77" fmla="*/ 1 h 25"/>
                <a:gd name="T78" fmla="*/ 13 w 30"/>
                <a:gd name="T79" fmla="*/ 0 h 25"/>
                <a:gd name="T80" fmla="*/ 11 w 30"/>
                <a:gd name="T81" fmla="*/ 1 h 25"/>
                <a:gd name="T82" fmla="*/ 9 w 30"/>
                <a:gd name="T83" fmla="*/ 1 h 25"/>
                <a:gd name="T84" fmla="*/ 7 w 30"/>
                <a:gd name="T85" fmla="*/ 1 h 2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0" h="25">
                  <a:moveTo>
                    <a:pt x="7" y="1"/>
                  </a:moveTo>
                  <a:lnTo>
                    <a:pt x="6" y="1"/>
                  </a:lnTo>
                  <a:lnTo>
                    <a:pt x="5" y="1"/>
                  </a:lnTo>
                  <a:lnTo>
                    <a:pt x="4" y="1"/>
                  </a:lnTo>
                  <a:lnTo>
                    <a:pt x="3" y="1"/>
                  </a:lnTo>
                  <a:lnTo>
                    <a:pt x="2" y="2"/>
                  </a:lnTo>
                  <a:lnTo>
                    <a:pt x="2" y="3"/>
                  </a:lnTo>
                  <a:lnTo>
                    <a:pt x="1" y="3"/>
                  </a:lnTo>
                  <a:lnTo>
                    <a:pt x="1" y="4"/>
                  </a:lnTo>
                  <a:lnTo>
                    <a:pt x="0" y="4"/>
                  </a:lnTo>
                  <a:lnTo>
                    <a:pt x="0" y="5"/>
                  </a:lnTo>
                  <a:lnTo>
                    <a:pt x="0" y="7"/>
                  </a:lnTo>
                  <a:lnTo>
                    <a:pt x="0" y="8"/>
                  </a:lnTo>
                  <a:lnTo>
                    <a:pt x="0" y="9"/>
                  </a:lnTo>
                  <a:lnTo>
                    <a:pt x="0" y="10"/>
                  </a:lnTo>
                  <a:lnTo>
                    <a:pt x="0" y="11"/>
                  </a:lnTo>
                  <a:lnTo>
                    <a:pt x="1" y="12"/>
                  </a:lnTo>
                  <a:lnTo>
                    <a:pt x="1" y="13"/>
                  </a:lnTo>
                  <a:lnTo>
                    <a:pt x="2" y="13"/>
                  </a:lnTo>
                  <a:lnTo>
                    <a:pt x="2" y="14"/>
                  </a:lnTo>
                  <a:lnTo>
                    <a:pt x="2" y="15"/>
                  </a:lnTo>
                  <a:lnTo>
                    <a:pt x="3" y="16"/>
                  </a:lnTo>
                  <a:lnTo>
                    <a:pt x="4" y="17"/>
                  </a:lnTo>
                  <a:lnTo>
                    <a:pt x="4" y="19"/>
                  </a:lnTo>
                  <a:lnTo>
                    <a:pt x="5" y="19"/>
                  </a:lnTo>
                  <a:lnTo>
                    <a:pt x="6" y="20"/>
                  </a:lnTo>
                  <a:lnTo>
                    <a:pt x="6" y="21"/>
                  </a:lnTo>
                  <a:lnTo>
                    <a:pt x="7" y="21"/>
                  </a:lnTo>
                  <a:lnTo>
                    <a:pt x="8" y="22"/>
                  </a:lnTo>
                  <a:lnTo>
                    <a:pt x="9" y="22"/>
                  </a:lnTo>
                  <a:lnTo>
                    <a:pt x="10" y="23"/>
                  </a:lnTo>
                  <a:lnTo>
                    <a:pt x="11" y="23"/>
                  </a:lnTo>
                  <a:lnTo>
                    <a:pt x="12" y="23"/>
                  </a:lnTo>
                  <a:lnTo>
                    <a:pt x="13" y="23"/>
                  </a:lnTo>
                  <a:lnTo>
                    <a:pt x="14" y="23"/>
                  </a:lnTo>
                  <a:lnTo>
                    <a:pt x="14" y="24"/>
                  </a:lnTo>
                  <a:lnTo>
                    <a:pt x="15" y="24"/>
                  </a:lnTo>
                  <a:lnTo>
                    <a:pt x="16" y="24"/>
                  </a:lnTo>
                  <a:lnTo>
                    <a:pt x="17" y="24"/>
                  </a:lnTo>
                  <a:lnTo>
                    <a:pt x="18" y="24"/>
                  </a:lnTo>
                  <a:lnTo>
                    <a:pt x="19" y="24"/>
                  </a:lnTo>
                  <a:lnTo>
                    <a:pt x="20" y="24"/>
                  </a:lnTo>
                  <a:lnTo>
                    <a:pt x="21" y="24"/>
                  </a:lnTo>
                  <a:lnTo>
                    <a:pt x="22" y="24"/>
                  </a:lnTo>
                  <a:lnTo>
                    <a:pt x="22" y="23"/>
                  </a:lnTo>
                  <a:lnTo>
                    <a:pt x="23" y="23"/>
                  </a:lnTo>
                  <a:lnTo>
                    <a:pt x="24" y="23"/>
                  </a:lnTo>
                  <a:lnTo>
                    <a:pt x="24" y="22"/>
                  </a:lnTo>
                  <a:lnTo>
                    <a:pt x="25" y="22"/>
                  </a:lnTo>
                  <a:lnTo>
                    <a:pt x="26" y="21"/>
                  </a:lnTo>
                  <a:lnTo>
                    <a:pt x="27" y="20"/>
                  </a:lnTo>
                  <a:lnTo>
                    <a:pt x="28" y="19"/>
                  </a:lnTo>
                  <a:lnTo>
                    <a:pt x="28" y="17"/>
                  </a:lnTo>
                  <a:lnTo>
                    <a:pt x="29" y="16"/>
                  </a:lnTo>
                  <a:lnTo>
                    <a:pt x="29" y="15"/>
                  </a:lnTo>
                  <a:lnTo>
                    <a:pt x="29" y="14"/>
                  </a:lnTo>
                  <a:lnTo>
                    <a:pt x="29" y="13"/>
                  </a:lnTo>
                  <a:lnTo>
                    <a:pt x="29" y="12"/>
                  </a:lnTo>
                  <a:lnTo>
                    <a:pt x="29" y="11"/>
                  </a:lnTo>
                  <a:lnTo>
                    <a:pt x="29" y="10"/>
                  </a:lnTo>
                  <a:lnTo>
                    <a:pt x="29" y="9"/>
                  </a:lnTo>
                  <a:lnTo>
                    <a:pt x="28" y="9"/>
                  </a:lnTo>
                  <a:lnTo>
                    <a:pt x="28" y="8"/>
                  </a:lnTo>
                  <a:lnTo>
                    <a:pt x="27" y="8"/>
                  </a:lnTo>
                  <a:lnTo>
                    <a:pt x="27" y="7"/>
                  </a:lnTo>
                  <a:lnTo>
                    <a:pt x="26" y="5"/>
                  </a:lnTo>
                  <a:lnTo>
                    <a:pt x="25" y="4"/>
                  </a:lnTo>
                  <a:lnTo>
                    <a:pt x="24" y="4"/>
                  </a:lnTo>
                  <a:lnTo>
                    <a:pt x="23" y="3"/>
                  </a:lnTo>
                  <a:lnTo>
                    <a:pt x="22" y="3"/>
                  </a:lnTo>
                  <a:lnTo>
                    <a:pt x="21" y="2"/>
                  </a:lnTo>
                  <a:lnTo>
                    <a:pt x="20" y="2"/>
                  </a:lnTo>
                  <a:lnTo>
                    <a:pt x="20" y="1"/>
                  </a:lnTo>
                  <a:lnTo>
                    <a:pt x="19" y="1"/>
                  </a:lnTo>
                  <a:lnTo>
                    <a:pt x="18" y="1"/>
                  </a:lnTo>
                  <a:lnTo>
                    <a:pt x="17" y="1"/>
                  </a:lnTo>
                  <a:lnTo>
                    <a:pt x="16" y="1"/>
                  </a:lnTo>
                  <a:lnTo>
                    <a:pt x="15" y="1"/>
                  </a:lnTo>
                  <a:lnTo>
                    <a:pt x="14" y="0"/>
                  </a:lnTo>
                  <a:lnTo>
                    <a:pt x="13" y="0"/>
                  </a:lnTo>
                  <a:lnTo>
                    <a:pt x="12" y="0"/>
                  </a:lnTo>
                  <a:lnTo>
                    <a:pt x="11" y="1"/>
                  </a:lnTo>
                  <a:lnTo>
                    <a:pt x="10" y="1"/>
                  </a:lnTo>
                  <a:lnTo>
                    <a:pt x="9" y="1"/>
                  </a:lnTo>
                  <a:lnTo>
                    <a:pt x="8" y="1"/>
                  </a:lnTo>
                  <a:lnTo>
                    <a:pt x="7" y="1"/>
                  </a:lnTo>
                </a:path>
              </a:pathLst>
            </a:custGeom>
            <a:solidFill>
              <a:srgbClr val="FF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97" name="Freeform 92"/>
            <p:cNvSpPr>
              <a:spLocks/>
            </p:cNvSpPr>
            <p:nvPr/>
          </p:nvSpPr>
          <p:spPr bwMode="auto">
            <a:xfrm>
              <a:off x="3586" y="1532"/>
              <a:ext cx="25" cy="27"/>
            </a:xfrm>
            <a:custGeom>
              <a:avLst/>
              <a:gdLst>
                <a:gd name="T0" fmla="*/ 6 w 25"/>
                <a:gd name="T1" fmla="*/ 1 h 27"/>
                <a:gd name="T2" fmla="*/ 4 w 25"/>
                <a:gd name="T3" fmla="*/ 2 h 27"/>
                <a:gd name="T4" fmla="*/ 4 w 25"/>
                <a:gd name="T5" fmla="*/ 4 h 27"/>
                <a:gd name="T6" fmla="*/ 3 w 25"/>
                <a:gd name="T7" fmla="*/ 7 h 27"/>
                <a:gd name="T8" fmla="*/ 2 w 25"/>
                <a:gd name="T9" fmla="*/ 8 h 27"/>
                <a:gd name="T10" fmla="*/ 2 w 25"/>
                <a:gd name="T11" fmla="*/ 10 h 27"/>
                <a:gd name="T12" fmla="*/ 1 w 25"/>
                <a:gd name="T13" fmla="*/ 12 h 27"/>
                <a:gd name="T14" fmla="*/ 0 w 25"/>
                <a:gd name="T15" fmla="*/ 13 h 27"/>
                <a:gd name="T16" fmla="*/ 0 w 25"/>
                <a:gd name="T17" fmla="*/ 15 h 27"/>
                <a:gd name="T18" fmla="*/ 0 w 25"/>
                <a:gd name="T19" fmla="*/ 17 h 27"/>
                <a:gd name="T20" fmla="*/ 1 w 25"/>
                <a:gd name="T21" fmla="*/ 18 h 27"/>
                <a:gd name="T22" fmla="*/ 2 w 25"/>
                <a:gd name="T23" fmla="*/ 20 h 27"/>
                <a:gd name="T24" fmla="*/ 2 w 25"/>
                <a:gd name="T25" fmla="*/ 22 h 27"/>
                <a:gd name="T26" fmla="*/ 3 w 25"/>
                <a:gd name="T27" fmla="*/ 23 h 27"/>
                <a:gd name="T28" fmla="*/ 4 w 25"/>
                <a:gd name="T29" fmla="*/ 24 h 27"/>
                <a:gd name="T30" fmla="*/ 6 w 25"/>
                <a:gd name="T31" fmla="*/ 24 h 27"/>
                <a:gd name="T32" fmla="*/ 7 w 25"/>
                <a:gd name="T33" fmla="*/ 25 h 27"/>
                <a:gd name="T34" fmla="*/ 9 w 25"/>
                <a:gd name="T35" fmla="*/ 25 h 27"/>
                <a:gd name="T36" fmla="*/ 11 w 25"/>
                <a:gd name="T37" fmla="*/ 26 h 27"/>
                <a:gd name="T38" fmla="*/ 13 w 25"/>
                <a:gd name="T39" fmla="*/ 26 h 27"/>
                <a:gd name="T40" fmla="*/ 15 w 25"/>
                <a:gd name="T41" fmla="*/ 26 h 27"/>
                <a:gd name="T42" fmla="*/ 17 w 25"/>
                <a:gd name="T43" fmla="*/ 26 h 27"/>
                <a:gd name="T44" fmla="*/ 18 w 25"/>
                <a:gd name="T45" fmla="*/ 25 h 27"/>
                <a:gd name="T46" fmla="*/ 20 w 25"/>
                <a:gd name="T47" fmla="*/ 25 h 27"/>
                <a:gd name="T48" fmla="*/ 21 w 25"/>
                <a:gd name="T49" fmla="*/ 24 h 27"/>
                <a:gd name="T50" fmla="*/ 22 w 25"/>
                <a:gd name="T51" fmla="*/ 23 h 27"/>
                <a:gd name="T52" fmla="*/ 23 w 25"/>
                <a:gd name="T53" fmla="*/ 21 h 27"/>
                <a:gd name="T54" fmla="*/ 24 w 25"/>
                <a:gd name="T55" fmla="*/ 20 h 27"/>
                <a:gd name="T56" fmla="*/ 24 w 25"/>
                <a:gd name="T57" fmla="*/ 17 h 27"/>
                <a:gd name="T58" fmla="*/ 24 w 25"/>
                <a:gd name="T59" fmla="*/ 15 h 27"/>
                <a:gd name="T60" fmla="*/ 24 w 25"/>
                <a:gd name="T61" fmla="*/ 13 h 27"/>
                <a:gd name="T62" fmla="*/ 24 w 25"/>
                <a:gd name="T63" fmla="*/ 11 h 27"/>
                <a:gd name="T64" fmla="*/ 24 w 25"/>
                <a:gd name="T65" fmla="*/ 9 h 27"/>
                <a:gd name="T66" fmla="*/ 23 w 25"/>
                <a:gd name="T67" fmla="*/ 7 h 27"/>
                <a:gd name="T68" fmla="*/ 22 w 25"/>
                <a:gd name="T69" fmla="*/ 5 h 27"/>
                <a:gd name="T70" fmla="*/ 20 w 25"/>
                <a:gd name="T71" fmla="*/ 4 h 27"/>
                <a:gd name="T72" fmla="*/ 19 w 25"/>
                <a:gd name="T73" fmla="*/ 3 h 27"/>
                <a:gd name="T74" fmla="*/ 17 w 25"/>
                <a:gd name="T75" fmla="*/ 2 h 27"/>
                <a:gd name="T76" fmla="*/ 16 w 25"/>
                <a:gd name="T77" fmla="*/ 1 h 27"/>
                <a:gd name="T78" fmla="*/ 14 w 25"/>
                <a:gd name="T79" fmla="*/ 1 h 27"/>
                <a:gd name="T80" fmla="*/ 12 w 25"/>
                <a:gd name="T81" fmla="*/ 0 h 27"/>
                <a:gd name="T82" fmla="*/ 10 w 25"/>
                <a:gd name="T83" fmla="*/ 0 h 27"/>
                <a:gd name="T84" fmla="*/ 8 w 25"/>
                <a:gd name="T85" fmla="*/ 0 h 27"/>
                <a:gd name="T86" fmla="*/ 7 w 25"/>
                <a:gd name="T87" fmla="*/ 1 h 2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5" h="27">
                  <a:moveTo>
                    <a:pt x="7" y="1"/>
                  </a:moveTo>
                  <a:lnTo>
                    <a:pt x="6" y="1"/>
                  </a:lnTo>
                  <a:lnTo>
                    <a:pt x="5" y="2"/>
                  </a:lnTo>
                  <a:lnTo>
                    <a:pt x="4" y="2"/>
                  </a:lnTo>
                  <a:lnTo>
                    <a:pt x="4" y="3"/>
                  </a:lnTo>
                  <a:lnTo>
                    <a:pt x="4" y="4"/>
                  </a:lnTo>
                  <a:lnTo>
                    <a:pt x="4" y="5"/>
                  </a:lnTo>
                  <a:lnTo>
                    <a:pt x="3" y="7"/>
                  </a:lnTo>
                  <a:lnTo>
                    <a:pt x="3" y="8"/>
                  </a:lnTo>
                  <a:lnTo>
                    <a:pt x="2" y="8"/>
                  </a:lnTo>
                  <a:lnTo>
                    <a:pt x="2" y="9"/>
                  </a:lnTo>
                  <a:lnTo>
                    <a:pt x="2" y="10"/>
                  </a:lnTo>
                  <a:lnTo>
                    <a:pt x="1" y="11"/>
                  </a:lnTo>
                  <a:lnTo>
                    <a:pt x="1" y="12"/>
                  </a:lnTo>
                  <a:lnTo>
                    <a:pt x="1" y="13"/>
                  </a:lnTo>
                  <a:lnTo>
                    <a:pt x="0" y="13"/>
                  </a:lnTo>
                  <a:lnTo>
                    <a:pt x="0" y="14"/>
                  </a:lnTo>
                  <a:lnTo>
                    <a:pt x="0" y="15"/>
                  </a:lnTo>
                  <a:lnTo>
                    <a:pt x="0" y="16"/>
                  </a:lnTo>
                  <a:lnTo>
                    <a:pt x="0" y="17"/>
                  </a:lnTo>
                  <a:lnTo>
                    <a:pt x="1" y="17"/>
                  </a:lnTo>
                  <a:lnTo>
                    <a:pt x="1" y="18"/>
                  </a:lnTo>
                  <a:lnTo>
                    <a:pt x="1" y="20"/>
                  </a:lnTo>
                  <a:lnTo>
                    <a:pt x="2" y="20"/>
                  </a:lnTo>
                  <a:lnTo>
                    <a:pt x="2" y="21"/>
                  </a:lnTo>
                  <a:lnTo>
                    <a:pt x="2" y="22"/>
                  </a:lnTo>
                  <a:lnTo>
                    <a:pt x="3" y="22"/>
                  </a:lnTo>
                  <a:lnTo>
                    <a:pt x="3" y="23"/>
                  </a:lnTo>
                  <a:lnTo>
                    <a:pt x="4" y="23"/>
                  </a:lnTo>
                  <a:lnTo>
                    <a:pt x="4" y="24"/>
                  </a:lnTo>
                  <a:lnTo>
                    <a:pt x="5" y="24"/>
                  </a:lnTo>
                  <a:lnTo>
                    <a:pt x="6" y="24"/>
                  </a:lnTo>
                  <a:lnTo>
                    <a:pt x="6" y="25"/>
                  </a:lnTo>
                  <a:lnTo>
                    <a:pt x="7" y="25"/>
                  </a:lnTo>
                  <a:lnTo>
                    <a:pt x="8" y="25"/>
                  </a:lnTo>
                  <a:lnTo>
                    <a:pt x="9" y="25"/>
                  </a:lnTo>
                  <a:lnTo>
                    <a:pt x="10" y="26"/>
                  </a:lnTo>
                  <a:lnTo>
                    <a:pt x="11" y="26"/>
                  </a:lnTo>
                  <a:lnTo>
                    <a:pt x="12" y="26"/>
                  </a:lnTo>
                  <a:lnTo>
                    <a:pt x="13" y="26"/>
                  </a:lnTo>
                  <a:lnTo>
                    <a:pt x="14" y="26"/>
                  </a:lnTo>
                  <a:lnTo>
                    <a:pt x="15" y="26"/>
                  </a:lnTo>
                  <a:lnTo>
                    <a:pt x="16" y="26"/>
                  </a:lnTo>
                  <a:lnTo>
                    <a:pt x="17" y="26"/>
                  </a:lnTo>
                  <a:lnTo>
                    <a:pt x="18" y="26"/>
                  </a:lnTo>
                  <a:lnTo>
                    <a:pt x="18" y="25"/>
                  </a:lnTo>
                  <a:lnTo>
                    <a:pt x="19" y="25"/>
                  </a:lnTo>
                  <a:lnTo>
                    <a:pt x="20" y="25"/>
                  </a:lnTo>
                  <a:lnTo>
                    <a:pt x="20" y="24"/>
                  </a:lnTo>
                  <a:lnTo>
                    <a:pt x="21" y="24"/>
                  </a:lnTo>
                  <a:lnTo>
                    <a:pt x="22" y="24"/>
                  </a:lnTo>
                  <a:lnTo>
                    <a:pt x="22" y="23"/>
                  </a:lnTo>
                  <a:lnTo>
                    <a:pt x="23" y="22"/>
                  </a:lnTo>
                  <a:lnTo>
                    <a:pt x="23" y="21"/>
                  </a:lnTo>
                  <a:lnTo>
                    <a:pt x="24" y="21"/>
                  </a:lnTo>
                  <a:lnTo>
                    <a:pt x="24" y="20"/>
                  </a:lnTo>
                  <a:lnTo>
                    <a:pt x="24" y="18"/>
                  </a:lnTo>
                  <a:lnTo>
                    <a:pt x="24" y="17"/>
                  </a:lnTo>
                  <a:lnTo>
                    <a:pt x="24" y="16"/>
                  </a:lnTo>
                  <a:lnTo>
                    <a:pt x="24" y="15"/>
                  </a:lnTo>
                  <a:lnTo>
                    <a:pt x="24" y="14"/>
                  </a:lnTo>
                  <a:lnTo>
                    <a:pt x="24" y="13"/>
                  </a:lnTo>
                  <a:lnTo>
                    <a:pt x="24" y="12"/>
                  </a:lnTo>
                  <a:lnTo>
                    <a:pt x="24" y="11"/>
                  </a:lnTo>
                  <a:lnTo>
                    <a:pt x="24" y="10"/>
                  </a:lnTo>
                  <a:lnTo>
                    <a:pt x="24" y="9"/>
                  </a:lnTo>
                  <a:lnTo>
                    <a:pt x="23" y="8"/>
                  </a:lnTo>
                  <a:lnTo>
                    <a:pt x="23" y="7"/>
                  </a:lnTo>
                  <a:lnTo>
                    <a:pt x="22" y="7"/>
                  </a:lnTo>
                  <a:lnTo>
                    <a:pt x="22" y="5"/>
                  </a:lnTo>
                  <a:lnTo>
                    <a:pt x="21" y="4"/>
                  </a:lnTo>
                  <a:lnTo>
                    <a:pt x="20" y="4"/>
                  </a:lnTo>
                  <a:lnTo>
                    <a:pt x="20" y="3"/>
                  </a:lnTo>
                  <a:lnTo>
                    <a:pt x="19" y="3"/>
                  </a:lnTo>
                  <a:lnTo>
                    <a:pt x="18" y="2"/>
                  </a:lnTo>
                  <a:lnTo>
                    <a:pt x="17" y="2"/>
                  </a:lnTo>
                  <a:lnTo>
                    <a:pt x="16" y="2"/>
                  </a:lnTo>
                  <a:lnTo>
                    <a:pt x="16" y="1"/>
                  </a:lnTo>
                  <a:lnTo>
                    <a:pt x="15" y="1"/>
                  </a:lnTo>
                  <a:lnTo>
                    <a:pt x="14" y="1"/>
                  </a:lnTo>
                  <a:lnTo>
                    <a:pt x="13" y="0"/>
                  </a:lnTo>
                  <a:lnTo>
                    <a:pt x="12" y="0"/>
                  </a:lnTo>
                  <a:lnTo>
                    <a:pt x="11" y="0"/>
                  </a:lnTo>
                  <a:lnTo>
                    <a:pt x="10" y="0"/>
                  </a:lnTo>
                  <a:lnTo>
                    <a:pt x="9" y="0"/>
                  </a:lnTo>
                  <a:lnTo>
                    <a:pt x="8" y="0"/>
                  </a:lnTo>
                  <a:lnTo>
                    <a:pt x="8" y="1"/>
                  </a:lnTo>
                  <a:lnTo>
                    <a:pt x="7" y="1"/>
                  </a:lnTo>
                </a:path>
              </a:pathLst>
            </a:custGeom>
            <a:solidFill>
              <a:srgbClr val="FF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98" name="Freeform 93"/>
            <p:cNvSpPr>
              <a:spLocks/>
            </p:cNvSpPr>
            <p:nvPr/>
          </p:nvSpPr>
          <p:spPr bwMode="auto">
            <a:xfrm>
              <a:off x="3642" y="1630"/>
              <a:ext cx="26" cy="23"/>
            </a:xfrm>
            <a:custGeom>
              <a:avLst/>
              <a:gdLst>
                <a:gd name="T0" fmla="*/ 6 w 26"/>
                <a:gd name="T1" fmla="*/ 1 h 23"/>
                <a:gd name="T2" fmla="*/ 5 w 26"/>
                <a:gd name="T3" fmla="*/ 2 h 23"/>
                <a:gd name="T4" fmla="*/ 4 w 26"/>
                <a:gd name="T5" fmla="*/ 3 h 23"/>
                <a:gd name="T6" fmla="*/ 4 w 26"/>
                <a:gd name="T7" fmla="*/ 5 h 23"/>
                <a:gd name="T8" fmla="*/ 3 w 26"/>
                <a:gd name="T9" fmla="*/ 7 h 23"/>
                <a:gd name="T10" fmla="*/ 2 w 26"/>
                <a:gd name="T11" fmla="*/ 8 h 23"/>
                <a:gd name="T12" fmla="*/ 1 w 26"/>
                <a:gd name="T13" fmla="*/ 10 h 23"/>
                <a:gd name="T14" fmla="*/ 0 w 26"/>
                <a:gd name="T15" fmla="*/ 12 h 23"/>
                <a:gd name="T16" fmla="*/ 1 w 26"/>
                <a:gd name="T17" fmla="*/ 14 h 23"/>
                <a:gd name="T18" fmla="*/ 1 w 26"/>
                <a:gd name="T19" fmla="*/ 16 h 23"/>
                <a:gd name="T20" fmla="*/ 2 w 26"/>
                <a:gd name="T21" fmla="*/ 17 h 23"/>
                <a:gd name="T22" fmla="*/ 3 w 26"/>
                <a:gd name="T23" fmla="*/ 18 h 23"/>
                <a:gd name="T24" fmla="*/ 4 w 26"/>
                <a:gd name="T25" fmla="*/ 19 h 23"/>
                <a:gd name="T26" fmla="*/ 5 w 26"/>
                <a:gd name="T27" fmla="*/ 20 h 23"/>
                <a:gd name="T28" fmla="*/ 7 w 26"/>
                <a:gd name="T29" fmla="*/ 21 h 23"/>
                <a:gd name="T30" fmla="*/ 8 w 26"/>
                <a:gd name="T31" fmla="*/ 22 h 23"/>
                <a:gd name="T32" fmla="*/ 10 w 26"/>
                <a:gd name="T33" fmla="*/ 22 h 23"/>
                <a:gd name="T34" fmla="*/ 13 w 26"/>
                <a:gd name="T35" fmla="*/ 22 h 23"/>
                <a:gd name="T36" fmla="*/ 15 w 26"/>
                <a:gd name="T37" fmla="*/ 22 h 23"/>
                <a:gd name="T38" fmla="*/ 17 w 26"/>
                <a:gd name="T39" fmla="*/ 22 h 23"/>
                <a:gd name="T40" fmla="*/ 19 w 26"/>
                <a:gd name="T41" fmla="*/ 22 h 23"/>
                <a:gd name="T42" fmla="*/ 20 w 26"/>
                <a:gd name="T43" fmla="*/ 21 h 23"/>
                <a:gd name="T44" fmla="*/ 22 w 26"/>
                <a:gd name="T45" fmla="*/ 20 h 23"/>
                <a:gd name="T46" fmla="*/ 23 w 26"/>
                <a:gd name="T47" fmla="*/ 19 h 23"/>
                <a:gd name="T48" fmla="*/ 24 w 26"/>
                <a:gd name="T49" fmla="*/ 18 h 23"/>
                <a:gd name="T50" fmla="*/ 25 w 26"/>
                <a:gd name="T51" fmla="*/ 17 h 23"/>
                <a:gd name="T52" fmla="*/ 25 w 26"/>
                <a:gd name="T53" fmla="*/ 15 h 23"/>
                <a:gd name="T54" fmla="*/ 25 w 26"/>
                <a:gd name="T55" fmla="*/ 13 h 23"/>
                <a:gd name="T56" fmla="*/ 25 w 26"/>
                <a:gd name="T57" fmla="*/ 11 h 23"/>
                <a:gd name="T58" fmla="*/ 25 w 26"/>
                <a:gd name="T59" fmla="*/ 9 h 23"/>
                <a:gd name="T60" fmla="*/ 25 w 26"/>
                <a:gd name="T61" fmla="*/ 7 h 23"/>
                <a:gd name="T62" fmla="*/ 24 w 26"/>
                <a:gd name="T63" fmla="*/ 5 h 23"/>
                <a:gd name="T64" fmla="*/ 23 w 26"/>
                <a:gd name="T65" fmla="*/ 4 h 23"/>
                <a:gd name="T66" fmla="*/ 22 w 26"/>
                <a:gd name="T67" fmla="*/ 3 h 23"/>
                <a:gd name="T68" fmla="*/ 20 w 26"/>
                <a:gd name="T69" fmla="*/ 2 h 23"/>
                <a:gd name="T70" fmla="*/ 19 w 26"/>
                <a:gd name="T71" fmla="*/ 1 h 23"/>
                <a:gd name="T72" fmla="*/ 17 w 26"/>
                <a:gd name="T73" fmla="*/ 1 h 23"/>
                <a:gd name="T74" fmla="*/ 15 w 26"/>
                <a:gd name="T75" fmla="*/ 0 h 23"/>
                <a:gd name="T76" fmla="*/ 13 w 26"/>
                <a:gd name="T77" fmla="*/ 0 h 23"/>
                <a:gd name="T78" fmla="*/ 10 w 26"/>
                <a:gd name="T79" fmla="*/ 0 h 23"/>
                <a:gd name="T80" fmla="*/ 8 w 26"/>
                <a:gd name="T81" fmla="*/ 0 h 23"/>
                <a:gd name="T82" fmla="*/ 7 w 26"/>
                <a:gd name="T83" fmla="*/ 1 h 2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6" h="23">
                  <a:moveTo>
                    <a:pt x="7" y="1"/>
                  </a:moveTo>
                  <a:lnTo>
                    <a:pt x="6" y="1"/>
                  </a:lnTo>
                  <a:lnTo>
                    <a:pt x="5" y="1"/>
                  </a:lnTo>
                  <a:lnTo>
                    <a:pt x="5" y="2"/>
                  </a:lnTo>
                  <a:lnTo>
                    <a:pt x="4" y="2"/>
                  </a:lnTo>
                  <a:lnTo>
                    <a:pt x="4" y="3"/>
                  </a:lnTo>
                  <a:lnTo>
                    <a:pt x="4" y="4"/>
                  </a:lnTo>
                  <a:lnTo>
                    <a:pt x="4" y="5"/>
                  </a:lnTo>
                  <a:lnTo>
                    <a:pt x="3" y="6"/>
                  </a:lnTo>
                  <a:lnTo>
                    <a:pt x="3" y="7"/>
                  </a:lnTo>
                  <a:lnTo>
                    <a:pt x="2" y="7"/>
                  </a:lnTo>
                  <a:lnTo>
                    <a:pt x="2" y="8"/>
                  </a:lnTo>
                  <a:lnTo>
                    <a:pt x="2" y="9"/>
                  </a:lnTo>
                  <a:lnTo>
                    <a:pt x="1" y="10"/>
                  </a:lnTo>
                  <a:lnTo>
                    <a:pt x="1" y="11"/>
                  </a:lnTo>
                  <a:lnTo>
                    <a:pt x="0" y="12"/>
                  </a:lnTo>
                  <a:lnTo>
                    <a:pt x="0" y="13"/>
                  </a:lnTo>
                  <a:lnTo>
                    <a:pt x="1" y="14"/>
                  </a:lnTo>
                  <a:lnTo>
                    <a:pt x="1" y="15"/>
                  </a:lnTo>
                  <a:lnTo>
                    <a:pt x="1" y="16"/>
                  </a:lnTo>
                  <a:lnTo>
                    <a:pt x="2" y="16"/>
                  </a:lnTo>
                  <a:lnTo>
                    <a:pt x="2" y="17"/>
                  </a:lnTo>
                  <a:lnTo>
                    <a:pt x="2" y="18"/>
                  </a:lnTo>
                  <a:lnTo>
                    <a:pt x="3" y="18"/>
                  </a:lnTo>
                  <a:lnTo>
                    <a:pt x="3" y="19"/>
                  </a:lnTo>
                  <a:lnTo>
                    <a:pt x="4" y="19"/>
                  </a:lnTo>
                  <a:lnTo>
                    <a:pt x="4" y="20"/>
                  </a:lnTo>
                  <a:lnTo>
                    <a:pt x="5" y="20"/>
                  </a:lnTo>
                  <a:lnTo>
                    <a:pt x="6" y="21"/>
                  </a:lnTo>
                  <a:lnTo>
                    <a:pt x="7" y="21"/>
                  </a:lnTo>
                  <a:lnTo>
                    <a:pt x="8" y="21"/>
                  </a:lnTo>
                  <a:lnTo>
                    <a:pt x="8" y="22"/>
                  </a:lnTo>
                  <a:lnTo>
                    <a:pt x="9" y="22"/>
                  </a:lnTo>
                  <a:lnTo>
                    <a:pt x="10" y="22"/>
                  </a:lnTo>
                  <a:lnTo>
                    <a:pt x="11" y="22"/>
                  </a:lnTo>
                  <a:lnTo>
                    <a:pt x="13" y="22"/>
                  </a:lnTo>
                  <a:lnTo>
                    <a:pt x="14" y="22"/>
                  </a:lnTo>
                  <a:lnTo>
                    <a:pt x="15" y="22"/>
                  </a:lnTo>
                  <a:lnTo>
                    <a:pt x="16" y="22"/>
                  </a:lnTo>
                  <a:lnTo>
                    <a:pt x="17" y="22"/>
                  </a:lnTo>
                  <a:lnTo>
                    <a:pt x="18" y="22"/>
                  </a:lnTo>
                  <a:lnTo>
                    <a:pt x="19" y="22"/>
                  </a:lnTo>
                  <a:lnTo>
                    <a:pt x="20" y="22"/>
                  </a:lnTo>
                  <a:lnTo>
                    <a:pt x="20" y="21"/>
                  </a:lnTo>
                  <a:lnTo>
                    <a:pt x="21" y="21"/>
                  </a:lnTo>
                  <a:lnTo>
                    <a:pt x="22" y="20"/>
                  </a:lnTo>
                  <a:lnTo>
                    <a:pt x="23" y="20"/>
                  </a:lnTo>
                  <a:lnTo>
                    <a:pt x="23" y="19"/>
                  </a:lnTo>
                  <a:lnTo>
                    <a:pt x="24" y="19"/>
                  </a:lnTo>
                  <a:lnTo>
                    <a:pt x="24" y="18"/>
                  </a:lnTo>
                  <a:lnTo>
                    <a:pt x="25" y="18"/>
                  </a:lnTo>
                  <a:lnTo>
                    <a:pt x="25" y="17"/>
                  </a:lnTo>
                  <a:lnTo>
                    <a:pt x="25" y="16"/>
                  </a:lnTo>
                  <a:lnTo>
                    <a:pt x="25" y="15"/>
                  </a:lnTo>
                  <a:lnTo>
                    <a:pt x="25" y="14"/>
                  </a:lnTo>
                  <a:lnTo>
                    <a:pt x="25" y="13"/>
                  </a:lnTo>
                  <a:lnTo>
                    <a:pt x="25" y="12"/>
                  </a:lnTo>
                  <a:lnTo>
                    <a:pt x="25" y="11"/>
                  </a:lnTo>
                  <a:lnTo>
                    <a:pt x="25" y="10"/>
                  </a:lnTo>
                  <a:lnTo>
                    <a:pt x="25" y="9"/>
                  </a:lnTo>
                  <a:lnTo>
                    <a:pt x="25" y="8"/>
                  </a:lnTo>
                  <a:lnTo>
                    <a:pt x="25" y="7"/>
                  </a:lnTo>
                  <a:lnTo>
                    <a:pt x="24" y="6"/>
                  </a:lnTo>
                  <a:lnTo>
                    <a:pt x="24" y="5"/>
                  </a:lnTo>
                  <a:lnTo>
                    <a:pt x="23" y="5"/>
                  </a:lnTo>
                  <a:lnTo>
                    <a:pt x="23" y="4"/>
                  </a:lnTo>
                  <a:lnTo>
                    <a:pt x="22" y="4"/>
                  </a:lnTo>
                  <a:lnTo>
                    <a:pt x="22" y="3"/>
                  </a:lnTo>
                  <a:lnTo>
                    <a:pt x="21" y="3"/>
                  </a:lnTo>
                  <a:lnTo>
                    <a:pt x="20" y="2"/>
                  </a:lnTo>
                  <a:lnTo>
                    <a:pt x="19" y="2"/>
                  </a:lnTo>
                  <a:lnTo>
                    <a:pt x="19" y="1"/>
                  </a:lnTo>
                  <a:lnTo>
                    <a:pt x="18" y="1"/>
                  </a:lnTo>
                  <a:lnTo>
                    <a:pt x="17" y="1"/>
                  </a:lnTo>
                  <a:lnTo>
                    <a:pt x="16" y="0"/>
                  </a:lnTo>
                  <a:lnTo>
                    <a:pt x="15" y="0"/>
                  </a:lnTo>
                  <a:lnTo>
                    <a:pt x="14" y="0"/>
                  </a:lnTo>
                  <a:lnTo>
                    <a:pt x="13" y="0"/>
                  </a:lnTo>
                  <a:lnTo>
                    <a:pt x="11" y="0"/>
                  </a:lnTo>
                  <a:lnTo>
                    <a:pt x="10" y="0"/>
                  </a:lnTo>
                  <a:lnTo>
                    <a:pt x="9" y="0"/>
                  </a:lnTo>
                  <a:lnTo>
                    <a:pt x="8" y="0"/>
                  </a:lnTo>
                  <a:lnTo>
                    <a:pt x="7" y="0"/>
                  </a:lnTo>
                  <a:lnTo>
                    <a:pt x="7" y="1"/>
                  </a:lnTo>
                </a:path>
              </a:pathLst>
            </a:custGeom>
            <a:solidFill>
              <a:srgbClr val="FF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99" name="Freeform 94"/>
            <p:cNvSpPr>
              <a:spLocks/>
            </p:cNvSpPr>
            <p:nvPr/>
          </p:nvSpPr>
          <p:spPr bwMode="auto">
            <a:xfrm>
              <a:off x="3555" y="1619"/>
              <a:ext cx="33" cy="16"/>
            </a:xfrm>
            <a:custGeom>
              <a:avLst/>
              <a:gdLst>
                <a:gd name="T0" fmla="*/ 8 w 33"/>
                <a:gd name="T1" fmla="*/ 0 h 16"/>
                <a:gd name="T2" fmla="*/ 6 w 33"/>
                <a:gd name="T3" fmla="*/ 0 h 16"/>
                <a:gd name="T4" fmla="*/ 5 w 33"/>
                <a:gd name="T5" fmla="*/ 1 h 16"/>
                <a:gd name="T6" fmla="*/ 3 w 33"/>
                <a:gd name="T7" fmla="*/ 1 h 16"/>
                <a:gd name="T8" fmla="*/ 2 w 33"/>
                <a:gd name="T9" fmla="*/ 2 h 16"/>
                <a:gd name="T10" fmla="*/ 1 w 33"/>
                <a:gd name="T11" fmla="*/ 3 h 16"/>
                <a:gd name="T12" fmla="*/ 0 w 33"/>
                <a:gd name="T13" fmla="*/ 4 h 16"/>
                <a:gd name="T14" fmla="*/ 0 w 33"/>
                <a:gd name="T15" fmla="*/ 6 h 16"/>
                <a:gd name="T16" fmla="*/ 1 w 33"/>
                <a:gd name="T17" fmla="*/ 8 h 16"/>
                <a:gd name="T18" fmla="*/ 3 w 33"/>
                <a:gd name="T19" fmla="*/ 9 h 16"/>
                <a:gd name="T20" fmla="*/ 5 w 33"/>
                <a:gd name="T21" fmla="*/ 11 h 16"/>
                <a:gd name="T22" fmla="*/ 7 w 33"/>
                <a:gd name="T23" fmla="*/ 12 h 16"/>
                <a:gd name="T24" fmla="*/ 8 w 33"/>
                <a:gd name="T25" fmla="*/ 13 h 16"/>
                <a:gd name="T26" fmla="*/ 10 w 33"/>
                <a:gd name="T27" fmla="*/ 14 h 16"/>
                <a:gd name="T28" fmla="*/ 12 w 33"/>
                <a:gd name="T29" fmla="*/ 14 h 16"/>
                <a:gd name="T30" fmla="*/ 14 w 33"/>
                <a:gd name="T31" fmla="*/ 15 h 16"/>
                <a:gd name="T32" fmla="*/ 17 w 33"/>
                <a:gd name="T33" fmla="*/ 15 h 16"/>
                <a:gd name="T34" fmla="*/ 19 w 33"/>
                <a:gd name="T35" fmla="*/ 15 h 16"/>
                <a:gd name="T36" fmla="*/ 21 w 33"/>
                <a:gd name="T37" fmla="*/ 15 h 16"/>
                <a:gd name="T38" fmla="*/ 23 w 33"/>
                <a:gd name="T39" fmla="*/ 15 h 16"/>
                <a:gd name="T40" fmla="*/ 25 w 33"/>
                <a:gd name="T41" fmla="*/ 15 h 16"/>
                <a:gd name="T42" fmla="*/ 28 w 33"/>
                <a:gd name="T43" fmla="*/ 14 h 16"/>
                <a:gd name="T44" fmla="*/ 30 w 33"/>
                <a:gd name="T45" fmla="*/ 13 h 16"/>
                <a:gd name="T46" fmla="*/ 31 w 33"/>
                <a:gd name="T47" fmla="*/ 11 h 16"/>
                <a:gd name="T48" fmla="*/ 32 w 33"/>
                <a:gd name="T49" fmla="*/ 10 h 16"/>
                <a:gd name="T50" fmla="*/ 32 w 33"/>
                <a:gd name="T51" fmla="*/ 8 h 16"/>
                <a:gd name="T52" fmla="*/ 31 w 33"/>
                <a:gd name="T53" fmla="*/ 8 h 16"/>
                <a:gd name="T54" fmla="*/ 30 w 33"/>
                <a:gd name="T55" fmla="*/ 7 h 16"/>
                <a:gd name="T56" fmla="*/ 29 w 33"/>
                <a:gd name="T57" fmla="*/ 5 h 16"/>
                <a:gd name="T58" fmla="*/ 28 w 33"/>
                <a:gd name="T59" fmla="*/ 4 h 16"/>
                <a:gd name="T60" fmla="*/ 26 w 33"/>
                <a:gd name="T61" fmla="*/ 2 h 16"/>
                <a:gd name="T62" fmla="*/ 24 w 33"/>
                <a:gd name="T63" fmla="*/ 1 h 16"/>
                <a:gd name="T64" fmla="*/ 22 w 33"/>
                <a:gd name="T65" fmla="*/ 1 h 16"/>
                <a:gd name="T66" fmla="*/ 20 w 33"/>
                <a:gd name="T67" fmla="*/ 0 h 16"/>
                <a:gd name="T68" fmla="*/ 18 w 33"/>
                <a:gd name="T69" fmla="*/ 0 h 16"/>
                <a:gd name="T70" fmla="*/ 15 w 33"/>
                <a:gd name="T71" fmla="*/ 0 h 16"/>
                <a:gd name="T72" fmla="*/ 13 w 33"/>
                <a:gd name="T73" fmla="*/ 0 h 16"/>
                <a:gd name="T74" fmla="*/ 11 w 33"/>
                <a:gd name="T75" fmla="*/ 0 h 16"/>
                <a:gd name="T76" fmla="*/ 9 w 33"/>
                <a:gd name="T77" fmla="*/ 0 h 1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3" h="16">
                  <a:moveTo>
                    <a:pt x="9" y="0"/>
                  </a:moveTo>
                  <a:lnTo>
                    <a:pt x="8" y="0"/>
                  </a:lnTo>
                  <a:lnTo>
                    <a:pt x="7" y="0"/>
                  </a:lnTo>
                  <a:lnTo>
                    <a:pt x="6" y="0"/>
                  </a:lnTo>
                  <a:lnTo>
                    <a:pt x="5" y="0"/>
                  </a:lnTo>
                  <a:lnTo>
                    <a:pt x="5" y="1"/>
                  </a:lnTo>
                  <a:lnTo>
                    <a:pt x="4" y="1"/>
                  </a:lnTo>
                  <a:lnTo>
                    <a:pt x="3" y="1"/>
                  </a:lnTo>
                  <a:lnTo>
                    <a:pt x="2" y="1"/>
                  </a:lnTo>
                  <a:lnTo>
                    <a:pt x="2" y="2"/>
                  </a:lnTo>
                  <a:lnTo>
                    <a:pt x="1" y="2"/>
                  </a:lnTo>
                  <a:lnTo>
                    <a:pt x="1" y="3"/>
                  </a:lnTo>
                  <a:lnTo>
                    <a:pt x="0" y="3"/>
                  </a:lnTo>
                  <a:lnTo>
                    <a:pt x="0" y="4"/>
                  </a:lnTo>
                  <a:lnTo>
                    <a:pt x="0" y="5"/>
                  </a:lnTo>
                  <a:lnTo>
                    <a:pt x="0" y="6"/>
                  </a:lnTo>
                  <a:lnTo>
                    <a:pt x="0" y="7"/>
                  </a:lnTo>
                  <a:lnTo>
                    <a:pt x="1" y="8"/>
                  </a:lnTo>
                  <a:lnTo>
                    <a:pt x="2" y="9"/>
                  </a:lnTo>
                  <a:lnTo>
                    <a:pt x="3" y="9"/>
                  </a:lnTo>
                  <a:lnTo>
                    <a:pt x="4" y="10"/>
                  </a:lnTo>
                  <a:lnTo>
                    <a:pt x="5" y="11"/>
                  </a:lnTo>
                  <a:lnTo>
                    <a:pt x="6" y="12"/>
                  </a:lnTo>
                  <a:lnTo>
                    <a:pt x="7" y="12"/>
                  </a:lnTo>
                  <a:lnTo>
                    <a:pt x="8" y="12"/>
                  </a:lnTo>
                  <a:lnTo>
                    <a:pt x="8" y="13"/>
                  </a:lnTo>
                  <a:lnTo>
                    <a:pt x="10" y="13"/>
                  </a:lnTo>
                  <a:lnTo>
                    <a:pt x="10" y="14"/>
                  </a:lnTo>
                  <a:lnTo>
                    <a:pt x="11" y="14"/>
                  </a:lnTo>
                  <a:lnTo>
                    <a:pt x="12" y="14"/>
                  </a:lnTo>
                  <a:lnTo>
                    <a:pt x="13" y="14"/>
                  </a:lnTo>
                  <a:lnTo>
                    <a:pt x="14" y="15"/>
                  </a:lnTo>
                  <a:lnTo>
                    <a:pt x="15" y="15"/>
                  </a:lnTo>
                  <a:lnTo>
                    <a:pt x="17" y="15"/>
                  </a:lnTo>
                  <a:lnTo>
                    <a:pt x="18" y="15"/>
                  </a:lnTo>
                  <a:lnTo>
                    <a:pt x="19" y="15"/>
                  </a:lnTo>
                  <a:lnTo>
                    <a:pt x="20" y="15"/>
                  </a:lnTo>
                  <a:lnTo>
                    <a:pt x="21" y="15"/>
                  </a:lnTo>
                  <a:lnTo>
                    <a:pt x="22" y="15"/>
                  </a:lnTo>
                  <a:lnTo>
                    <a:pt x="23" y="15"/>
                  </a:lnTo>
                  <a:lnTo>
                    <a:pt x="24" y="15"/>
                  </a:lnTo>
                  <a:lnTo>
                    <a:pt x="25" y="15"/>
                  </a:lnTo>
                  <a:lnTo>
                    <a:pt x="27" y="14"/>
                  </a:lnTo>
                  <a:lnTo>
                    <a:pt x="28" y="14"/>
                  </a:lnTo>
                  <a:lnTo>
                    <a:pt x="29" y="14"/>
                  </a:lnTo>
                  <a:lnTo>
                    <a:pt x="30" y="13"/>
                  </a:lnTo>
                  <a:lnTo>
                    <a:pt x="31" y="12"/>
                  </a:lnTo>
                  <a:lnTo>
                    <a:pt x="31" y="11"/>
                  </a:lnTo>
                  <a:lnTo>
                    <a:pt x="32" y="11"/>
                  </a:lnTo>
                  <a:lnTo>
                    <a:pt x="32" y="10"/>
                  </a:lnTo>
                  <a:lnTo>
                    <a:pt x="32" y="9"/>
                  </a:lnTo>
                  <a:lnTo>
                    <a:pt x="32" y="8"/>
                  </a:lnTo>
                  <a:lnTo>
                    <a:pt x="31" y="7"/>
                  </a:lnTo>
                  <a:lnTo>
                    <a:pt x="31" y="8"/>
                  </a:lnTo>
                  <a:lnTo>
                    <a:pt x="30" y="8"/>
                  </a:lnTo>
                  <a:lnTo>
                    <a:pt x="30" y="7"/>
                  </a:lnTo>
                  <a:lnTo>
                    <a:pt x="30" y="6"/>
                  </a:lnTo>
                  <a:lnTo>
                    <a:pt x="29" y="5"/>
                  </a:lnTo>
                  <a:lnTo>
                    <a:pt x="29" y="4"/>
                  </a:lnTo>
                  <a:lnTo>
                    <a:pt x="28" y="4"/>
                  </a:lnTo>
                  <a:lnTo>
                    <a:pt x="27" y="3"/>
                  </a:lnTo>
                  <a:lnTo>
                    <a:pt x="26" y="2"/>
                  </a:lnTo>
                  <a:lnTo>
                    <a:pt x="25" y="2"/>
                  </a:lnTo>
                  <a:lnTo>
                    <a:pt x="24" y="1"/>
                  </a:lnTo>
                  <a:lnTo>
                    <a:pt x="23" y="1"/>
                  </a:lnTo>
                  <a:lnTo>
                    <a:pt x="22" y="1"/>
                  </a:lnTo>
                  <a:lnTo>
                    <a:pt x="21" y="0"/>
                  </a:lnTo>
                  <a:lnTo>
                    <a:pt x="20" y="0"/>
                  </a:lnTo>
                  <a:lnTo>
                    <a:pt x="19" y="0"/>
                  </a:lnTo>
                  <a:lnTo>
                    <a:pt x="18" y="0"/>
                  </a:lnTo>
                  <a:lnTo>
                    <a:pt x="17" y="0"/>
                  </a:lnTo>
                  <a:lnTo>
                    <a:pt x="15" y="0"/>
                  </a:lnTo>
                  <a:lnTo>
                    <a:pt x="14" y="0"/>
                  </a:lnTo>
                  <a:lnTo>
                    <a:pt x="13" y="0"/>
                  </a:lnTo>
                  <a:lnTo>
                    <a:pt x="12" y="0"/>
                  </a:lnTo>
                  <a:lnTo>
                    <a:pt x="11" y="0"/>
                  </a:lnTo>
                  <a:lnTo>
                    <a:pt x="10" y="0"/>
                  </a:lnTo>
                  <a:lnTo>
                    <a:pt x="9" y="0"/>
                  </a:lnTo>
                </a:path>
              </a:pathLst>
            </a:custGeom>
            <a:solidFill>
              <a:srgbClr val="FF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00" name="Freeform 95"/>
            <p:cNvSpPr>
              <a:spLocks/>
            </p:cNvSpPr>
            <p:nvPr/>
          </p:nvSpPr>
          <p:spPr bwMode="auto">
            <a:xfrm>
              <a:off x="3604" y="1471"/>
              <a:ext cx="34" cy="17"/>
            </a:xfrm>
            <a:custGeom>
              <a:avLst/>
              <a:gdLst>
                <a:gd name="T0" fmla="*/ 8 w 34"/>
                <a:gd name="T1" fmla="*/ 0 h 17"/>
                <a:gd name="T2" fmla="*/ 6 w 34"/>
                <a:gd name="T3" fmla="*/ 0 h 17"/>
                <a:gd name="T4" fmla="*/ 4 w 34"/>
                <a:gd name="T5" fmla="*/ 0 h 17"/>
                <a:gd name="T6" fmla="*/ 2 w 34"/>
                <a:gd name="T7" fmla="*/ 1 h 17"/>
                <a:gd name="T8" fmla="*/ 1 w 34"/>
                <a:gd name="T9" fmla="*/ 2 h 17"/>
                <a:gd name="T10" fmla="*/ 0 w 34"/>
                <a:gd name="T11" fmla="*/ 4 h 17"/>
                <a:gd name="T12" fmla="*/ 0 w 34"/>
                <a:gd name="T13" fmla="*/ 6 h 17"/>
                <a:gd name="T14" fmla="*/ 1 w 34"/>
                <a:gd name="T15" fmla="*/ 7 h 17"/>
                <a:gd name="T16" fmla="*/ 3 w 34"/>
                <a:gd name="T17" fmla="*/ 10 h 17"/>
                <a:gd name="T18" fmla="*/ 5 w 34"/>
                <a:gd name="T19" fmla="*/ 11 h 17"/>
                <a:gd name="T20" fmla="*/ 6 w 34"/>
                <a:gd name="T21" fmla="*/ 13 h 17"/>
                <a:gd name="T22" fmla="*/ 8 w 34"/>
                <a:gd name="T23" fmla="*/ 13 h 17"/>
                <a:gd name="T24" fmla="*/ 10 w 34"/>
                <a:gd name="T25" fmla="*/ 14 h 17"/>
                <a:gd name="T26" fmla="*/ 12 w 34"/>
                <a:gd name="T27" fmla="*/ 15 h 17"/>
                <a:gd name="T28" fmla="*/ 14 w 34"/>
                <a:gd name="T29" fmla="*/ 15 h 17"/>
                <a:gd name="T30" fmla="*/ 17 w 34"/>
                <a:gd name="T31" fmla="*/ 16 h 17"/>
                <a:gd name="T32" fmla="*/ 20 w 34"/>
                <a:gd name="T33" fmla="*/ 16 h 17"/>
                <a:gd name="T34" fmla="*/ 22 w 34"/>
                <a:gd name="T35" fmla="*/ 16 h 17"/>
                <a:gd name="T36" fmla="*/ 24 w 34"/>
                <a:gd name="T37" fmla="*/ 16 h 17"/>
                <a:gd name="T38" fmla="*/ 26 w 34"/>
                <a:gd name="T39" fmla="*/ 15 h 17"/>
                <a:gd name="T40" fmla="*/ 28 w 34"/>
                <a:gd name="T41" fmla="*/ 15 h 17"/>
                <a:gd name="T42" fmla="*/ 31 w 34"/>
                <a:gd name="T43" fmla="*/ 14 h 17"/>
                <a:gd name="T44" fmla="*/ 32 w 34"/>
                <a:gd name="T45" fmla="*/ 12 h 17"/>
                <a:gd name="T46" fmla="*/ 33 w 34"/>
                <a:gd name="T47" fmla="*/ 11 h 17"/>
                <a:gd name="T48" fmla="*/ 33 w 34"/>
                <a:gd name="T49" fmla="*/ 9 h 17"/>
                <a:gd name="T50" fmla="*/ 32 w 34"/>
                <a:gd name="T51" fmla="*/ 7 h 17"/>
                <a:gd name="T52" fmla="*/ 30 w 34"/>
                <a:gd name="T53" fmla="*/ 7 h 17"/>
                <a:gd name="T54" fmla="*/ 31 w 34"/>
                <a:gd name="T55" fmla="*/ 6 h 17"/>
                <a:gd name="T56" fmla="*/ 28 w 34"/>
                <a:gd name="T57" fmla="*/ 3 h 17"/>
                <a:gd name="T58" fmla="*/ 26 w 34"/>
                <a:gd name="T59" fmla="*/ 2 h 17"/>
                <a:gd name="T60" fmla="*/ 24 w 34"/>
                <a:gd name="T61" fmla="*/ 1 h 17"/>
                <a:gd name="T62" fmla="*/ 22 w 34"/>
                <a:gd name="T63" fmla="*/ 0 h 17"/>
                <a:gd name="T64" fmla="*/ 20 w 34"/>
                <a:gd name="T65" fmla="*/ 0 h 17"/>
                <a:gd name="T66" fmla="*/ 18 w 34"/>
                <a:gd name="T67" fmla="*/ 0 h 17"/>
                <a:gd name="T68" fmla="*/ 15 w 34"/>
                <a:gd name="T69" fmla="*/ 0 h 17"/>
                <a:gd name="T70" fmla="*/ 13 w 34"/>
                <a:gd name="T71" fmla="*/ 0 h 17"/>
                <a:gd name="T72" fmla="*/ 11 w 34"/>
                <a:gd name="T73" fmla="*/ 0 h 17"/>
                <a:gd name="T74" fmla="*/ 9 w 34"/>
                <a:gd name="T75" fmla="*/ 0 h 1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4" h="17">
                  <a:moveTo>
                    <a:pt x="9" y="0"/>
                  </a:moveTo>
                  <a:lnTo>
                    <a:pt x="8" y="0"/>
                  </a:lnTo>
                  <a:lnTo>
                    <a:pt x="7" y="0"/>
                  </a:lnTo>
                  <a:lnTo>
                    <a:pt x="6" y="0"/>
                  </a:lnTo>
                  <a:lnTo>
                    <a:pt x="5" y="0"/>
                  </a:lnTo>
                  <a:lnTo>
                    <a:pt x="4" y="0"/>
                  </a:lnTo>
                  <a:lnTo>
                    <a:pt x="3" y="1"/>
                  </a:lnTo>
                  <a:lnTo>
                    <a:pt x="2" y="1"/>
                  </a:lnTo>
                  <a:lnTo>
                    <a:pt x="2" y="2"/>
                  </a:lnTo>
                  <a:lnTo>
                    <a:pt x="1" y="2"/>
                  </a:lnTo>
                  <a:lnTo>
                    <a:pt x="1" y="3"/>
                  </a:lnTo>
                  <a:lnTo>
                    <a:pt x="0" y="4"/>
                  </a:lnTo>
                  <a:lnTo>
                    <a:pt x="0" y="5"/>
                  </a:lnTo>
                  <a:lnTo>
                    <a:pt x="0" y="6"/>
                  </a:lnTo>
                  <a:lnTo>
                    <a:pt x="1" y="6"/>
                  </a:lnTo>
                  <a:lnTo>
                    <a:pt x="1" y="7"/>
                  </a:lnTo>
                  <a:lnTo>
                    <a:pt x="2" y="9"/>
                  </a:lnTo>
                  <a:lnTo>
                    <a:pt x="3" y="10"/>
                  </a:lnTo>
                  <a:lnTo>
                    <a:pt x="4" y="11"/>
                  </a:lnTo>
                  <a:lnTo>
                    <a:pt x="5" y="11"/>
                  </a:lnTo>
                  <a:lnTo>
                    <a:pt x="6" y="12"/>
                  </a:lnTo>
                  <a:lnTo>
                    <a:pt x="6" y="13"/>
                  </a:lnTo>
                  <a:lnTo>
                    <a:pt x="7" y="13"/>
                  </a:lnTo>
                  <a:lnTo>
                    <a:pt x="8" y="13"/>
                  </a:lnTo>
                  <a:lnTo>
                    <a:pt x="9" y="14"/>
                  </a:lnTo>
                  <a:lnTo>
                    <a:pt x="10" y="14"/>
                  </a:lnTo>
                  <a:lnTo>
                    <a:pt x="11" y="15"/>
                  </a:lnTo>
                  <a:lnTo>
                    <a:pt x="12" y="15"/>
                  </a:lnTo>
                  <a:lnTo>
                    <a:pt x="13" y="15"/>
                  </a:lnTo>
                  <a:lnTo>
                    <a:pt x="14" y="15"/>
                  </a:lnTo>
                  <a:lnTo>
                    <a:pt x="15" y="16"/>
                  </a:lnTo>
                  <a:lnTo>
                    <a:pt x="17" y="16"/>
                  </a:lnTo>
                  <a:lnTo>
                    <a:pt x="19" y="16"/>
                  </a:lnTo>
                  <a:lnTo>
                    <a:pt x="20" y="16"/>
                  </a:lnTo>
                  <a:lnTo>
                    <a:pt x="21" y="16"/>
                  </a:lnTo>
                  <a:lnTo>
                    <a:pt x="22" y="16"/>
                  </a:lnTo>
                  <a:lnTo>
                    <a:pt x="23" y="16"/>
                  </a:lnTo>
                  <a:lnTo>
                    <a:pt x="24" y="16"/>
                  </a:lnTo>
                  <a:lnTo>
                    <a:pt x="25" y="15"/>
                  </a:lnTo>
                  <a:lnTo>
                    <a:pt x="26" y="15"/>
                  </a:lnTo>
                  <a:lnTo>
                    <a:pt x="27" y="15"/>
                  </a:lnTo>
                  <a:lnTo>
                    <a:pt x="28" y="15"/>
                  </a:lnTo>
                  <a:lnTo>
                    <a:pt x="29" y="14"/>
                  </a:lnTo>
                  <a:lnTo>
                    <a:pt x="31" y="14"/>
                  </a:lnTo>
                  <a:lnTo>
                    <a:pt x="31" y="13"/>
                  </a:lnTo>
                  <a:lnTo>
                    <a:pt x="32" y="12"/>
                  </a:lnTo>
                  <a:lnTo>
                    <a:pt x="32" y="11"/>
                  </a:lnTo>
                  <a:lnTo>
                    <a:pt x="33" y="11"/>
                  </a:lnTo>
                  <a:lnTo>
                    <a:pt x="33" y="10"/>
                  </a:lnTo>
                  <a:lnTo>
                    <a:pt x="33" y="9"/>
                  </a:lnTo>
                  <a:lnTo>
                    <a:pt x="32" y="9"/>
                  </a:lnTo>
                  <a:lnTo>
                    <a:pt x="32" y="7"/>
                  </a:lnTo>
                  <a:lnTo>
                    <a:pt x="31" y="7"/>
                  </a:lnTo>
                  <a:lnTo>
                    <a:pt x="30" y="7"/>
                  </a:lnTo>
                  <a:lnTo>
                    <a:pt x="30" y="6"/>
                  </a:lnTo>
                  <a:lnTo>
                    <a:pt x="31" y="6"/>
                  </a:lnTo>
                  <a:lnTo>
                    <a:pt x="29" y="4"/>
                  </a:lnTo>
                  <a:lnTo>
                    <a:pt x="28" y="3"/>
                  </a:lnTo>
                  <a:lnTo>
                    <a:pt x="27" y="2"/>
                  </a:lnTo>
                  <a:lnTo>
                    <a:pt x="26" y="2"/>
                  </a:lnTo>
                  <a:lnTo>
                    <a:pt x="25" y="1"/>
                  </a:lnTo>
                  <a:lnTo>
                    <a:pt x="24" y="1"/>
                  </a:lnTo>
                  <a:lnTo>
                    <a:pt x="23" y="0"/>
                  </a:lnTo>
                  <a:lnTo>
                    <a:pt x="22" y="0"/>
                  </a:lnTo>
                  <a:lnTo>
                    <a:pt x="21" y="0"/>
                  </a:lnTo>
                  <a:lnTo>
                    <a:pt x="20" y="0"/>
                  </a:lnTo>
                  <a:lnTo>
                    <a:pt x="19" y="0"/>
                  </a:lnTo>
                  <a:lnTo>
                    <a:pt x="18" y="0"/>
                  </a:lnTo>
                  <a:lnTo>
                    <a:pt x="17" y="0"/>
                  </a:lnTo>
                  <a:lnTo>
                    <a:pt x="15" y="0"/>
                  </a:lnTo>
                  <a:lnTo>
                    <a:pt x="14" y="0"/>
                  </a:lnTo>
                  <a:lnTo>
                    <a:pt x="13" y="0"/>
                  </a:lnTo>
                  <a:lnTo>
                    <a:pt x="12" y="0"/>
                  </a:lnTo>
                  <a:lnTo>
                    <a:pt x="11" y="0"/>
                  </a:lnTo>
                  <a:lnTo>
                    <a:pt x="10" y="0"/>
                  </a:lnTo>
                  <a:lnTo>
                    <a:pt x="9" y="0"/>
                  </a:lnTo>
                </a:path>
              </a:pathLst>
            </a:custGeom>
            <a:solidFill>
              <a:srgbClr val="FF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01" name="Freeform 96"/>
            <p:cNvSpPr>
              <a:spLocks/>
            </p:cNvSpPr>
            <p:nvPr/>
          </p:nvSpPr>
          <p:spPr bwMode="auto">
            <a:xfrm>
              <a:off x="3557" y="1590"/>
              <a:ext cx="29" cy="22"/>
            </a:xfrm>
            <a:custGeom>
              <a:avLst/>
              <a:gdLst>
                <a:gd name="T0" fmla="*/ 3 w 29"/>
                <a:gd name="T1" fmla="*/ 6 h 22"/>
                <a:gd name="T2" fmla="*/ 2 w 29"/>
                <a:gd name="T3" fmla="*/ 7 h 22"/>
                <a:gd name="T4" fmla="*/ 1 w 29"/>
                <a:gd name="T5" fmla="*/ 8 h 22"/>
                <a:gd name="T6" fmla="*/ 0 w 29"/>
                <a:gd name="T7" fmla="*/ 9 h 22"/>
                <a:gd name="T8" fmla="*/ 0 w 29"/>
                <a:gd name="T9" fmla="*/ 12 h 22"/>
                <a:gd name="T10" fmla="*/ 0 w 29"/>
                <a:gd name="T11" fmla="*/ 14 h 22"/>
                <a:gd name="T12" fmla="*/ 1 w 29"/>
                <a:gd name="T13" fmla="*/ 15 h 22"/>
                <a:gd name="T14" fmla="*/ 2 w 29"/>
                <a:gd name="T15" fmla="*/ 16 h 22"/>
                <a:gd name="T16" fmla="*/ 4 w 29"/>
                <a:gd name="T17" fmla="*/ 17 h 22"/>
                <a:gd name="T18" fmla="*/ 5 w 29"/>
                <a:gd name="T19" fmla="*/ 18 h 22"/>
                <a:gd name="T20" fmla="*/ 7 w 29"/>
                <a:gd name="T21" fmla="*/ 19 h 22"/>
                <a:gd name="T22" fmla="*/ 9 w 29"/>
                <a:gd name="T23" fmla="*/ 20 h 22"/>
                <a:gd name="T24" fmla="*/ 11 w 29"/>
                <a:gd name="T25" fmla="*/ 21 h 22"/>
                <a:gd name="T26" fmla="*/ 13 w 29"/>
                <a:gd name="T27" fmla="*/ 21 h 22"/>
                <a:gd name="T28" fmla="*/ 16 w 29"/>
                <a:gd name="T29" fmla="*/ 21 h 22"/>
                <a:gd name="T30" fmla="*/ 18 w 29"/>
                <a:gd name="T31" fmla="*/ 21 h 22"/>
                <a:gd name="T32" fmla="*/ 20 w 29"/>
                <a:gd name="T33" fmla="*/ 20 h 22"/>
                <a:gd name="T34" fmla="*/ 22 w 29"/>
                <a:gd name="T35" fmla="*/ 20 h 22"/>
                <a:gd name="T36" fmla="*/ 23 w 29"/>
                <a:gd name="T37" fmla="*/ 19 h 22"/>
                <a:gd name="T38" fmla="*/ 25 w 29"/>
                <a:gd name="T39" fmla="*/ 18 h 22"/>
                <a:gd name="T40" fmla="*/ 26 w 29"/>
                <a:gd name="T41" fmla="*/ 16 h 22"/>
                <a:gd name="T42" fmla="*/ 27 w 29"/>
                <a:gd name="T43" fmla="*/ 15 h 22"/>
                <a:gd name="T44" fmla="*/ 27 w 29"/>
                <a:gd name="T45" fmla="*/ 13 h 22"/>
                <a:gd name="T46" fmla="*/ 28 w 29"/>
                <a:gd name="T47" fmla="*/ 12 h 22"/>
                <a:gd name="T48" fmla="*/ 28 w 29"/>
                <a:gd name="T49" fmla="*/ 9 h 22"/>
                <a:gd name="T50" fmla="*/ 28 w 29"/>
                <a:gd name="T51" fmla="*/ 7 h 22"/>
                <a:gd name="T52" fmla="*/ 28 w 29"/>
                <a:gd name="T53" fmla="*/ 5 h 22"/>
                <a:gd name="T54" fmla="*/ 28 w 29"/>
                <a:gd name="T55" fmla="*/ 3 h 22"/>
                <a:gd name="T56" fmla="*/ 27 w 29"/>
                <a:gd name="T57" fmla="*/ 2 h 22"/>
                <a:gd name="T58" fmla="*/ 24 w 29"/>
                <a:gd name="T59" fmla="*/ 0 h 22"/>
                <a:gd name="T60" fmla="*/ 22 w 29"/>
                <a:gd name="T61" fmla="*/ 0 h 22"/>
                <a:gd name="T62" fmla="*/ 20 w 29"/>
                <a:gd name="T63" fmla="*/ 0 h 22"/>
                <a:gd name="T64" fmla="*/ 18 w 29"/>
                <a:gd name="T65" fmla="*/ 0 h 22"/>
                <a:gd name="T66" fmla="*/ 16 w 29"/>
                <a:gd name="T67" fmla="*/ 0 h 22"/>
                <a:gd name="T68" fmla="*/ 15 w 29"/>
                <a:gd name="T69" fmla="*/ 1 h 22"/>
                <a:gd name="T70" fmla="*/ 12 w 29"/>
                <a:gd name="T71" fmla="*/ 2 h 22"/>
                <a:gd name="T72" fmla="*/ 10 w 29"/>
                <a:gd name="T73" fmla="*/ 2 h 22"/>
                <a:gd name="T74" fmla="*/ 8 w 29"/>
                <a:gd name="T75" fmla="*/ 3 h 22"/>
                <a:gd name="T76" fmla="*/ 7 w 29"/>
                <a:gd name="T77" fmla="*/ 4 h 22"/>
                <a:gd name="T78" fmla="*/ 5 w 29"/>
                <a:gd name="T79" fmla="*/ 5 h 22"/>
                <a:gd name="T80" fmla="*/ 4 w 29"/>
                <a:gd name="T81" fmla="*/ 6 h 2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9" h="22">
                  <a:moveTo>
                    <a:pt x="4" y="6"/>
                  </a:moveTo>
                  <a:lnTo>
                    <a:pt x="3" y="6"/>
                  </a:lnTo>
                  <a:lnTo>
                    <a:pt x="2" y="6"/>
                  </a:lnTo>
                  <a:lnTo>
                    <a:pt x="2" y="7"/>
                  </a:lnTo>
                  <a:lnTo>
                    <a:pt x="1" y="7"/>
                  </a:lnTo>
                  <a:lnTo>
                    <a:pt x="1" y="8"/>
                  </a:lnTo>
                  <a:lnTo>
                    <a:pt x="0" y="8"/>
                  </a:lnTo>
                  <a:lnTo>
                    <a:pt x="0" y="9"/>
                  </a:lnTo>
                  <a:lnTo>
                    <a:pt x="0" y="11"/>
                  </a:lnTo>
                  <a:lnTo>
                    <a:pt x="0" y="12"/>
                  </a:lnTo>
                  <a:lnTo>
                    <a:pt x="0" y="13"/>
                  </a:lnTo>
                  <a:lnTo>
                    <a:pt x="0" y="14"/>
                  </a:lnTo>
                  <a:lnTo>
                    <a:pt x="1" y="14"/>
                  </a:lnTo>
                  <a:lnTo>
                    <a:pt x="1" y="15"/>
                  </a:lnTo>
                  <a:lnTo>
                    <a:pt x="2" y="15"/>
                  </a:lnTo>
                  <a:lnTo>
                    <a:pt x="2" y="16"/>
                  </a:lnTo>
                  <a:lnTo>
                    <a:pt x="3" y="17"/>
                  </a:lnTo>
                  <a:lnTo>
                    <a:pt x="4" y="17"/>
                  </a:lnTo>
                  <a:lnTo>
                    <a:pt x="4" y="18"/>
                  </a:lnTo>
                  <a:lnTo>
                    <a:pt x="5" y="18"/>
                  </a:lnTo>
                  <a:lnTo>
                    <a:pt x="6" y="19"/>
                  </a:lnTo>
                  <a:lnTo>
                    <a:pt x="7" y="19"/>
                  </a:lnTo>
                  <a:lnTo>
                    <a:pt x="8" y="20"/>
                  </a:lnTo>
                  <a:lnTo>
                    <a:pt x="9" y="20"/>
                  </a:lnTo>
                  <a:lnTo>
                    <a:pt x="10" y="21"/>
                  </a:lnTo>
                  <a:lnTo>
                    <a:pt x="11" y="21"/>
                  </a:lnTo>
                  <a:lnTo>
                    <a:pt x="12" y="21"/>
                  </a:lnTo>
                  <a:lnTo>
                    <a:pt x="13" y="21"/>
                  </a:lnTo>
                  <a:lnTo>
                    <a:pt x="15" y="21"/>
                  </a:lnTo>
                  <a:lnTo>
                    <a:pt x="16" y="21"/>
                  </a:lnTo>
                  <a:lnTo>
                    <a:pt x="17" y="21"/>
                  </a:lnTo>
                  <a:lnTo>
                    <a:pt x="18" y="21"/>
                  </a:lnTo>
                  <a:lnTo>
                    <a:pt x="19" y="21"/>
                  </a:lnTo>
                  <a:lnTo>
                    <a:pt x="20" y="20"/>
                  </a:lnTo>
                  <a:lnTo>
                    <a:pt x="21" y="20"/>
                  </a:lnTo>
                  <a:lnTo>
                    <a:pt x="22" y="20"/>
                  </a:lnTo>
                  <a:lnTo>
                    <a:pt x="22" y="19"/>
                  </a:lnTo>
                  <a:lnTo>
                    <a:pt x="23" y="19"/>
                  </a:lnTo>
                  <a:lnTo>
                    <a:pt x="24" y="18"/>
                  </a:lnTo>
                  <a:lnTo>
                    <a:pt x="25" y="18"/>
                  </a:lnTo>
                  <a:lnTo>
                    <a:pt x="25" y="17"/>
                  </a:lnTo>
                  <a:lnTo>
                    <a:pt x="26" y="16"/>
                  </a:lnTo>
                  <a:lnTo>
                    <a:pt x="26" y="15"/>
                  </a:lnTo>
                  <a:lnTo>
                    <a:pt x="27" y="15"/>
                  </a:lnTo>
                  <a:lnTo>
                    <a:pt x="27" y="14"/>
                  </a:lnTo>
                  <a:lnTo>
                    <a:pt x="27" y="13"/>
                  </a:lnTo>
                  <a:lnTo>
                    <a:pt x="28" y="13"/>
                  </a:lnTo>
                  <a:lnTo>
                    <a:pt x="28" y="12"/>
                  </a:lnTo>
                  <a:lnTo>
                    <a:pt x="28" y="11"/>
                  </a:lnTo>
                  <a:lnTo>
                    <a:pt x="28" y="9"/>
                  </a:lnTo>
                  <a:lnTo>
                    <a:pt x="28" y="8"/>
                  </a:lnTo>
                  <a:lnTo>
                    <a:pt x="28" y="7"/>
                  </a:lnTo>
                  <a:lnTo>
                    <a:pt x="28" y="6"/>
                  </a:lnTo>
                  <a:lnTo>
                    <a:pt x="28" y="5"/>
                  </a:lnTo>
                  <a:lnTo>
                    <a:pt x="28" y="4"/>
                  </a:lnTo>
                  <a:lnTo>
                    <a:pt x="28" y="3"/>
                  </a:lnTo>
                  <a:lnTo>
                    <a:pt x="28" y="2"/>
                  </a:lnTo>
                  <a:lnTo>
                    <a:pt x="27" y="2"/>
                  </a:lnTo>
                  <a:lnTo>
                    <a:pt x="25" y="1"/>
                  </a:lnTo>
                  <a:lnTo>
                    <a:pt x="24" y="0"/>
                  </a:lnTo>
                  <a:lnTo>
                    <a:pt x="23" y="0"/>
                  </a:lnTo>
                  <a:lnTo>
                    <a:pt x="22" y="0"/>
                  </a:lnTo>
                  <a:lnTo>
                    <a:pt x="21" y="0"/>
                  </a:lnTo>
                  <a:lnTo>
                    <a:pt x="20" y="0"/>
                  </a:lnTo>
                  <a:lnTo>
                    <a:pt x="19" y="0"/>
                  </a:lnTo>
                  <a:lnTo>
                    <a:pt x="18" y="0"/>
                  </a:lnTo>
                  <a:lnTo>
                    <a:pt x="17" y="0"/>
                  </a:lnTo>
                  <a:lnTo>
                    <a:pt x="16" y="0"/>
                  </a:lnTo>
                  <a:lnTo>
                    <a:pt x="16" y="1"/>
                  </a:lnTo>
                  <a:lnTo>
                    <a:pt x="15" y="1"/>
                  </a:lnTo>
                  <a:lnTo>
                    <a:pt x="13" y="1"/>
                  </a:lnTo>
                  <a:lnTo>
                    <a:pt x="12" y="2"/>
                  </a:lnTo>
                  <a:lnTo>
                    <a:pt x="11" y="2"/>
                  </a:lnTo>
                  <a:lnTo>
                    <a:pt x="10" y="2"/>
                  </a:lnTo>
                  <a:lnTo>
                    <a:pt x="9" y="3"/>
                  </a:lnTo>
                  <a:lnTo>
                    <a:pt x="8" y="3"/>
                  </a:lnTo>
                  <a:lnTo>
                    <a:pt x="8" y="4"/>
                  </a:lnTo>
                  <a:lnTo>
                    <a:pt x="7" y="4"/>
                  </a:lnTo>
                  <a:lnTo>
                    <a:pt x="6" y="4"/>
                  </a:lnTo>
                  <a:lnTo>
                    <a:pt x="5" y="5"/>
                  </a:lnTo>
                  <a:lnTo>
                    <a:pt x="4" y="5"/>
                  </a:lnTo>
                  <a:lnTo>
                    <a:pt x="4" y="6"/>
                  </a:lnTo>
                </a:path>
              </a:pathLst>
            </a:custGeom>
            <a:solidFill>
              <a:srgbClr val="FF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02" name="Freeform 97"/>
            <p:cNvSpPr>
              <a:spLocks/>
            </p:cNvSpPr>
            <p:nvPr/>
          </p:nvSpPr>
          <p:spPr bwMode="auto">
            <a:xfrm>
              <a:off x="3613" y="1684"/>
              <a:ext cx="30" cy="23"/>
            </a:xfrm>
            <a:custGeom>
              <a:avLst/>
              <a:gdLst>
                <a:gd name="T0" fmla="*/ 3 w 30"/>
                <a:gd name="T1" fmla="*/ 7 h 23"/>
                <a:gd name="T2" fmla="*/ 2 w 30"/>
                <a:gd name="T3" fmla="*/ 8 h 23"/>
                <a:gd name="T4" fmla="*/ 1 w 30"/>
                <a:gd name="T5" fmla="*/ 9 h 23"/>
                <a:gd name="T6" fmla="*/ 0 w 30"/>
                <a:gd name="T7" fmla="*/ 11 h 23"/>
                <a:gd name="T8" fmla="*/ 0 w 30"/>
                <a:gd name="T9" fmla="*/ 13 h 23"/>
                <a:gd name="T10" fmla="*/ 1 w 30"/>
                <a:gd name="T11" fmla="*/ 15 h 23"/>
                <a:gd name="T12" fmla="*/ 2 w 30"/>
                <a:gd name="T13" fmla="*/ 17 h 23"/>
                <a:gd name="T14" fmla="*/ 4 w 30"/>
                <a:gd name="T15" fmla="*/ 18 h 23"/>
                <a:gd name="T16" fmla="*/ 5 w 30"/>
                <a:gd name="T17" fmla="*/ 19 h 23"/>
                <a:gd name="T18" fmla="*/ 6 w 30"/>
                <a:gd name="T19" fmla="*/ 20 h 23"/>
                <a:gd name="T20" fmla="*/ 7 w 30"/>
                <a:gd name="T21" fmla="*/ 21 h 23"/>
                <a:gd name="T22" fmla="*/ 9 w 30"/>
                <a:gd name="T23" fmla="*/ 22 h 23"/>
                <a:gd name="T24" fmla="*/ 11 w 30"/>
                <a:gd name="T25" fmla="*/ 22 h 23"/>
                <a:gd name="T26" fmla="*/ 13 w 30"/>
                <a:gd name="T27" fmla="*/ 22 h 23"/>
                <a:gd name="T28" fmla="*/ 16 w 30"/>
                <a:gd name="T29" fmla="*/ 22 h 23"/>
                <a:gd name="T30" fmla="*/ 18 w 30"/>
                <a:gd name="T31" fmla="*/ 22 h 23"/>
                <a:gd name="T32" fmla="*/ 20 w 30"/>
                <a:gd name="T33" fmla="*/ 22 h 23"/>
                <a:gd name="T34" fmla="*/ 21 w 30"/>
                <a:gd name="T35" fmla="*/ 21 h 23"/>
                <a:gd name="T36" fmla="*/ 23 w 30"/>
                <a:gd name="T37" fmla="*/ 21 h 23"/>
                <a:gd name="T38" fmla="*/ 24 w 30"/>
                <a:gd name="T39" fmla="*/ 20 h 23"/>
                <a:gd name="T40" fmla="*/ 25 w 30"/>
                <a:gd name="T41" fmla="*/ 19 h 23"/>
                <a:gd name="T42" fmla="*/ 26 w 30"/>
                <a:gd name="T43" fmla="*/ 18 h 23"/>
                <a:gd name="T44" fmla="*/ 27 w 30"/>
                <a:gd name="T45" fmla="*/ 17 h 23"/>
                <a:gd name="T46" fmla="*/ 28 w 30"/>
                <a:gd name="T47" fmla="*/ 14 h 23"/>
                <a:gd name="T48" fmla="*/ 28 w 30"/>
                <a:gd name="T49" fmla="*/ 12 h 23"/>
                <a:gd name="T50" fmla="*/ 29 w 30"/>
                <a:gd name="T51" fmla="*/ 11 h 23"/>
                <a:gd name="T52" fmla="*/ 28 w 30"/>
                <a:gd name="T53" fmla="*/ 10 h 23"/>
                <a:gd name="T54" fmla="*/ 28 w 30"/>
                <a:gd name="T55" fmla="*/ 8 h 23"/>
                <a:gd name="T56" fmla="*/ 28 w 30"/>
                <a:gd name="T57" fmla="*/ 6 h 23"/>
                <a:gd name="T58" fmla="*/ 28 w 30"/>
                <a:gd name="T59" fmla="*/ 3 h 23"/>
                <a:gd name="T60" fmla="*/ 27 w 30"/>
                <a:gd name="T61" fmla="*/ 2 h 23"/>
                <a:gd name="T62" fmla="*/ 24 w 30"/>
                <a:gd name="T63" fmla="*/ 1 h 23"/>
                <a:gd name="T64" fmla="*/ 22 w 30"/>
                <a:gd name="T65" fmla="*/ 0 h 23"/>
                <a:gd name="T66" fmla="*/ 20 w 30"/>
                <a:gd name="T67" fmla="*/ 0 h 23"/>
                <a:gd name="T68" fmla="*/ 18 w 30"/>
                <a:gd name="T69" fmla="*/ 0 h 23"/>
                <a:gd name="T70" fmla="*/ 16 w 30"/>
                <a:gd name="T71" fmla="*/ 1 h 23"/>
                <a:gd name="T72" fmla="*/ 15 w 30"/>
                <a:gd name="T73" fmla="*/ 2 h 23"/>
                <a:gd name="T74" fmla="*/ 12 w 30"/>
                <a:gd name="T75" fmla="*/ 2 h 23"/>
                <a:gd name="T76" fmla="*/ 10 w 30"/>
                <a:gd name="T77" fmla="*/ 3 h 23"/>
                <a:gd name="T78" fmla="*/ 8 w 30"/>
                <a:gd name="T79" fmla="*/ 4 h 23"/>
                <a:gd name="T80" fmla="*/ 6 w 30"/>
                <a:gd name="T81" fmla="*/ 6 h 23"/>
                <a:gd name="T82" fmla="*/ 4 w 30"/>
                <a:gd name="T83" fmla="*/ 7 h 2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0" h="23">
                  <a:moveTo>
                    <a:pt x="4" y="7"/>
                  </a:moveTo>
                  <a:lnTo>
                    <a:pt x="3" y="7"/>
                  </a:lnTo>
                  <a:lnTo>
                    <a:pt x="3" y="8"/>
                  </a:lnTo>
                  <a:lnTo>
                    <a:pt x="2" y="8"/>
                  </a:lnTo>
                  <a:lnTo>
                    <a:pt x="1" y="8"/>
                  </a:lnTo>
                  <a:lnTo>
                    <a:pt x="1" y="9"/>
                  </a:lnTo>
                  <a:lnTo>
                    <a:pt x="1" y="10"/>
                  </a:lnTo>
                  <a:lnTo>
                    <a:pt x="0" y="11"/>
                  </a:lnTo>
                  <a:lnTo>
                    <a:pt x="0" y="12"/>
                  </a:lnTo>
                  <a:lnTo>
                    <a:pt x="0" y="13"/>
                  </a:lnTo>
                  <a:lnTo>
                    <a:pt x="1" y="14"/>
                  </a:lnTo>
                  <a:lnTo>
                    <a:pt x="1" y="15"/>
                  </a:lnTo>
                  <a:lnTo>
                    <a:pt x="2" y="15"/>
                  </a:lnTo>
                  <a:lnTo>
                    <a:pt x="2" y="17"/>
                  </a:lnTo>
                  <a:lnTo>
                    <a:pt x="3" y="18"/>
                  </a:lnTo>
                  <a:lnTo>
                    <a:pt x="4" y="18"/>
                  </a:lnTo>
                  <a:lnTo>
                    <a:pt x="4" y="19"/>
                  </a:lnTo>
                  <a:lnTo>
                    <a:pt x="5" y="19"/>
                  </a:lnTo>
                  <a:lnTo>
                    <a:pt x="5" y="20"/>
                  </a:lnTo>
                  <a:lnTo>
                    <a:pt x="6" y="20"/>
                  </a:lnTo>
                  <a:lnTo>
                    <a:pt x="7" y="20"/>
                  </a:lnTo>
                  <a:lnTo>
                    <a:pt x="7" y="21"/>
                  </a:lnTo>
                  <a:lnTo>
                    <a:pt x="8" y="21"/>
                  </a:lnTo>
                  <a:lnTo>
                    <a:pt x="9" y="22"/>
                  </a:lnTo>
                  <a:lnTo>
                    <a:pt x="10" y="22"/>
                  </a:lnTo>
                  <a:lnTo>
                    <a:pt x="11" y="22"/>
                  </a:lnTo>
                  <a:lnTo>
                    <a:pt x="12" y="22"/>
                  </a:lnTo>
                  <a:lnTo>
                    <a:pt x="13" y="22"/>
                  </a:lnTo>
                  <a:lnTo>
                    <a:pt x="15" y="22"/>
                  </a:lnTo>
                  <a:lnTo>
                    <a:pt x="16" y="22"/>
                  </a:lnTo>
                  <a:lnTo>
                    <a:pt x="17" y="22"/>
                  </a:lnTo>
                  <a:lnTo>
                    <a:pt x="18" y="22"/>
                  </a:lnTo>
                  <a:lnTo>
                    <a:pt x="19" y="22"/>
                  </a:lnTo>
                  <a:lnTo>
                    <a:pt x="20" y="22"/>
                  </a:lnTo>
                  <a:lnTo>
                    <a:pt x="21" y="22"/>
                  </a:lnTo>
                  <a:lnTo>
                    <a:pt x="21" y="21"/>
                  </a:lnTo>
                  <a:lnTo>
                    <a:pt x="22" y="21"/>
                  </a:lnTo>
                  <a:lnTo>
                    <a:pt x="23" y="21"/>
                  </a:lnTo>
                  <a:lnTo>
                    <a:pt x="23" y="20"/>
                  </a:lnTo>
                  <a:lnTo>
                    <a:pt x="24" y="20"/>
                  </a:lnTo>
                  <a:lnTo>
                    <a:pt x="24" y="19"/>
                  </a:lnTo>
                  <a:lnTo>
                    <a:pt x="25" y="19"/>
                  </a:lnTo>
                  <a:lnTo>
                    <a:pt x="25" y="18"/>
                  </a:lnTo>
                  <a:lnTo>
                    <a:pt x="26" y="18"/>
                  </a:lnTo>
                  <a:lnTo>
                    <a:pt x="26" y="17"/>
                  </a:lnTo>
                  <a:lnTo>
                    <a:pt x="27" y="17"/>
                  </a:lnTo>
                  <a:lnTo>
                    <a:pt x="27" y="15"/>
                  </a:lnTo>
                  <a:lnTo>
                    <a:pt x="28" y="14"/>
                  </a:lnTo>
                  <a:lnTo>
                    <a:pt x="28" y="13"/>
                  </a:lnTo>
                  <a:lnTo>
                    <a:pt x="28" y="12"/>
                  </a:lnTo>
                  <a:lnTo>
                    <a:pt x="29" y="12"/>
                  </a:lnTo>
                  <a:lnTo>
                    <a:pt x="29" y="11"/>
                  </a:lnTo>
                  <a:lnTo>
                    <a:pt x="28" y="11"/>
                  </a:lnTo>
                  <a:lnTo>
                    <a:pt x="28" y="10"/>
                  </a:lnTo>
                  <a:lnTo>
                    <a:pt x="28" y="9"/>
                  </a:lnTo>
                  <a:lnTo>
                    <a:pt x="28" y="8"/>
                  </a:lnTo>
                  <a:lnTo>
                    <a:pt x="28" y="7"/>
                  </a:lnTo>
                  <a:lnTo>
                    <a:pt x="28" y="6"/>
                  </a:lnTo>
                  <a:lnTo>
                    <a:pt x="28" y="4"/>
                  </a:lnTo>
                  <a:lnTo>
                    <a:pt x="28" y="3"/>
                  </a:lnTo>
                  <a:lnTo>
                    <a:pt x="28" y="2"/>
                  </a:lnTo>
                  <a:lnTo>
                    <a:pt x="27" y="2"/>
                  </a:lnTo>
                  <a:lnTo>
                    <a:pt x="25" y="1"/>
                  </a:lnTo>
                  <a:lnTo>
                    <a:pt x="24" y="1"/>
                  </a:lnTo>
                  <a:lnTo>
                    <a:pt x="23" y="0"/>
                  </a:lnTo>
                  <a:lnTo>
                    <a:pt x="22" y="0"/>
                  </a:lnTo>
                  <a:lnTo>
                    <a:pt x="21" y="0"/>
                  </a:lnTo>
                  <a:lnTo>
                    <a:pt x="20" y="0"/>
                  </a:lnTo>
                  <a:lnTo>
                    <a:pt x="19" y="0"/>
                  </a:lnTo>
                  <a:lnTo>
                    <a:pt x="18" y="0"/>
                  </a:lnTo>
                  <a:lnTo>
                    <a:pt x="17" y="1"/>
                  </a:lnTo>
                  <a:lnTo>
                    <a:pt x="16" y="1"/>
                  </a:lnTo>
                  <a:lnTo>
                    <a:pt x="15" y="1"/>
                  </a:lnTo>
                  <a:lnTo>
                    <a:pt x="15" y="2"/>
                  </a:lnTo>
                  <a:lnTo>
                    <a:pt x="13" y="2"/>
                  </a:lnTo>
                  <a:lnTo>
                    <a:pt x="12" y="2"/>
                  </a:lnTo>
                  <a:lnTo>
                    <a:pt x="11" y="3"/>
                  </a:lnTo>
                  <a:lnTo>
                    <a:pt x="10" y="3"/>
                  </a:lnTo>
                  <a:lnTo>
                    <a:pt x="9" y="3"/>
                  </a:lnTo>
                  <a:lnTo>
                    <a:pt x="8" y="4"/>
                  </a:lnTo>
                  <a:lnTo>
                    <a:pt x="7" y="4"/>
                  </a:lnTo>
                  <a:lnTo>
                    <a:pt x="6" y="6"/>
                  </a:lnTo>
                  <a:lnTo>
                    <a:pt x="5" y="7"/>
                  </a:lnTo>
                  <a:lnTo>
                    <a:pt x="4" y="7"/>
                  </a:lnTo>
                </a:path>
              </a:pathLst>
            </a:custGeom>
            <a:solidFill>
              <a:srgbClr val="FF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03" name="Freeform 98"/>
            <p:cNvSpPr>
              <a:spLocks/>
            </p:cNvSpPr>
            <p:nvPr/>
          </p:nvSpPr>
          <p:spPr bwMode="auto">
            <a:xfrm>
              <a:off x="3768" y="1681"/>
              <a:ext cx="30" cy="22"/>
            </a:xfrm>
            <a:custGeom>
              <a:avLst/>
              <a:gdLst>
                <a:gd name="T0" fmla="*/ 2 w 30"/>
                <a:gd name="T1" fmla="*/ 6 h 22"/>
                <a:gd name="T2" fmla="*/ 1 w 30"/>
                <a:gd name="T3" fmla="*/ 7 h 22"/>
                <a:gd name="T4" fmla="*/ 0 w 30"/>
                <a:gd name="T5" fmla="*/ 8 h 22"/>
                <a:gd name="T6" fmla="*/ 0 w 30"/>
                <a:gd name="T7" fmla="*/ 11 h 22"/>
                <a:gd name="T8" fmla="*/ 0 w 30"/>
                <a:gd name="T9" fmla="*/ 13 h 22"/>
                <a:gd name="T10" fmla="*/ 1 w 30"/>
                <a:gd name="T11" fmla="*/ 14 h 22"/>
                <a:gd name="T12" fmla="*/ 2 w 30"/>
                <a:gd name="T13" fmla="*/ 16 h 22"/>
                <a:gd name="T14" fmla="*/ 4 w 30"/>
                <a:gd name="T15" fmla="*/ 18 h 22"/>
                <a:gd name="T16" fmla="*/ 5 w 30"/>
                <a:gd name="T17" fmla="*/ 19 h 22"/>
                <a:gd name="T18" fmla="*/ 6 w 30"/>
                <a:gd name="T19" fmla="*/ 20 h 22"/>
                <a:gd name="T20" fmla="*/ 9 w 30"/>
                <a:gd name="T21" fmla="*/ 20 h 22"/>
                <a:gd name="T22" fmla="*/ 10 w 30"/>
                <a:gd name="T23" fmla="*/ 21 h 22"/>
                <a:gd name="T24" fmla="*/ 12 w 30"/>
                <a:gd name="T25" fmla="*/ 21 h 22"/>
                <a:gd name="T26" fmla="*/ 14 w 30"/>
                <a:gd name="T27" fmla="*/ 21 h 22"/>
                <a:gd name="T28" fmla="*/ 16 w 30"/>
                <a:gd name="T29" fmla="*/ 21 h 22"/>
                <a:gd name="T30" fmla="*/ 18 w 30"/>
                <a:gd name="T31" fmla="*/ 21 h 22"/>
                <a:gd name="T32" fmla="*/ 20 w 30"/>
                <a:gd name="T33" fmla="*/ 20 h 22"/>
                <a:gd name="T34" fmla="*/ 23 w 30"/>
                <a:gd name="T35" fmla="*/ 20 h 22"/>
                <a:gd name="T36" fmla="*/ 24 w 30"/>
                <a:gd name="T37" fmla="*/ 19 h 22"/>
                <a:gd name="T38" fmla="*/ 26 w 30"/>
                <a:gd name="T39" fmla="*/ 17 h 22"/>
                <a:gd name="T40" fmla="*/ 28 w 30"/>
                <a:gd name="T41" fmla="*/ 15 h 22"/>
                <a:gd name="T42" fmla="*/ 29 w 30"/>
                <a:gd name="T43" fmla="*/ 13 h 22"/>
                <a:gd name="T44" fmla="*/ 29 w 30"/>
                <a:gd name="T45" fmla="*/ 11 h 22"/>
                <a:gd name="T46" fmla="*/ 29 w 30"/>
                <a:gd name="T47" fmla="*/ 8 h 22"/>
                <a:gd name="T48" fmla="*/ 29 w 30"/>
                <a:gd name="T49" fmla="*/ 6 h 22"/>
                <a:gd name="T50" fmla="*/ 29 w 30"/>
                <a:gd name="T51" fmla="*/ 4 h 22"/>
                <a:gd name="T52" fmla="*/ 28 w 30"/>
                <a:gd name="T53" fmla="*/ 3 h 22"/>
                <a:gd name="T54" fmla="*/ 27 w 30"/>
                <a:gd name="T55" fmla="*/ 2 h 22"/>
                <a:gd name="T56" fmla="*/ 25 w 30"/>
                <a:gd name="T57" fmla="*/ 1 h 22"/>
                <a:gd name="T58" fmla="*/ 23 w 30"/>
                <a:gd name="T59" fmla="*/ 0 h 22"/>
                <a:gd name="T60" fmla="*/ 20 w 30"/>
                <a:gd name="T61" fmla="*/ 0 h 22"/>
                <a:gd name="T62" fmla="*/ 18 w 30"/>
                <a:gd name="T63" fmla="*/ 0 h 22"/>
                <a:gd name="T64" fmla="*/ 17 w 30"/>
                <a:gd name="T65" fmla="*/ 1 h 22"/>
                <a:gd name="T66" fmla="*/ 15 w 30"/>
                <a:gd name="T67" fmla="*/ 1 h 22"/>
                <a:gd name="T68" fmla="*/ 13 w 30"/>
                <a:gd name="T69" fmla="*/ 2 h 22"/>
                <a:gd name="T70" fmla="*/ 11 w 30"/>
                <a:gd name="T71" fmla="*/ 3 h 22"/>
                <a:gd name="T72" fmla="*/ 9 w 30"/>
                <a:gd name="T73" fmla="*/ 3 h 22"/>
                <a:gd name="T74" fmla="*/ 6 w 30"/>
                <a:gd name="T75" fmla="*/ 5 h 22"/>
                <a:gd name="T76" fmla="*/ 4 w 30"/>
                <a:gd name="T77" fmla="*/ 5 h 2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0" h="22">
                  <a:moveTo>
                    <a:pt x="3" y="6"/>
                  </a:moveTo>
                  <a:lnTo>
                    <a:pt x="2" y="6"/>
                  </a:lnTo>
                  <a:lnTo>
                    <a:pt x="2" y="7"/>
                  </a:lnTo>
                  <a:lnTo>
                    <a:pt x="1" y="7"/>
                  </a:lnTo>
                  <a:lnTo>
                    <a:pt x="1" y="8"/>
                  </a:lnTo>
                  <a:lnTo>
                    <a:pt x="0" y="8"/>
                  </a:lnTo>
                  <a:lnTo>
                    <a:pt x="0" y="9"/>
                  </a:lnTo>
                  <a:lnTo>
                    <a:pt x="0" y="11"/>
                  </a:lnTo>
                  <a:lnTo>
                    <a:pt x="0" y="12"/>
                  </a:lnTo>
                  <a:lnTo>
                    <a:pt x="0" y="13"/>
                  </a:lnTo>
                  <a:lnTo>
                    <a:pt x="0" y="14"/>
                  </a:lnTo>
                  <a:lnTo>
                    <a:pt x="1" y="14"/>
                  </a:lnTo>
                  <a:lnTo>
                    <a:pt x="1" y="15"/>
                  </a:lnTo>
                  <a:lnTo>
                    <a:pt x="2" y="16"/>
                  </a:lnTo>
                  <a:lnTo>
                    <a:pt x="3" y="17"/>
                  </a:lnTo>
                  <a:lnTo>
                    <a:pt x="4" y="18"/>
                  </a:lnTo>
                  <a:lnTo>
                    <a:pt x="5" y="18"/>
                  </a:lnTo>
                  <a:lnTo>
                    <a:pt x="5" y="19"/>
                  </a:lnTo>
                  <a:lnTo>
                    <a:pt x="6" y="19"/>
                  </a:lnTo>
                  <a:lnTo>
                    <a:pt x="6" y="20"/>
                  </a:lnTo>
                  <a:lnTo>
                    <a:pt x="8" y="20"/>
                  </a:lnTo>
                  <a:lnTo>
                    <a:pt x="9" y="20"/>
                  </a:lnTo>
                  <a:lnTo>
                    <a:pt x="10" y="20"/>
                  </a:lnTo>
                  <a:lnTo>
                    <a:pt x="10" y="21"/>
                  </a:lnTo>
                  <a:lnTo>
                    <a:pt x="11" y="21"/>
                  </a:lnTo>
                  <a:lnTo>
                    <a:pt x="12" y="21"/>
                  </a:lnTo>
                  <a:lnTo>
                    <a:pt x="13" y="21"/>
                  </a:lnTo>
                  <a:lnTo>
                    <a:pt x="14" y="21"/>
                  </a:lnTo>
                  <a:lnTo>
                    <a:pt x="15" y="21"/>
                  </a:lnTo>
                  <a:lnTo>
                    <a:pt x="16" y="21"/>
                  </a:lnTo>
                  <a:lnTo>
                    <a:pt x="17" y="21"/>
                  </a:lnTo>
                  <a:lnTo>
                    <a:pt x="18" y="21"/>
                  </a:lnTo>
                  <a:lnTo>
                    <a:pt x="19" y="21"/>
                  </a:lnTo>
                  <a:lnTo>
                    <a:pt x="20" y="20"/>
                  </a:lnTo>
                  <a:lnTo>
                    <a:pt x="21" y="20"/>
                  </a:lnTo>
                  <a:lnTo>
                    <a:pt x="23" y="20"/>
                  </a:lnTo>
                  <a:lnTo>
                    <a:pt x="23" y="19"/>
                  </a:lnTo>
                  <a:lnTo>
                    <a:pt x="24" y="19"/>
                  </a:lnTo>
                  <a:lnTo>
                    <a:pt x="25" y="18"/>
                  </a:lnTo>
                  <a:lnTo>
                    <a:pt x="26" y="17"/>
                  </a:lnTo>
                  <a:lnTo>
                    <a:pt x="27" y="16"/>
                  </a:lnTo>
                  <a:lnTo>
                    <a:pt x="28" y="15"/>
                  </a:lnTo>
                  <a:lnTo>
                    <a:pt x="28" y="14"/>
                  </a:lnTo>
                  <a:lnTo>
                    <a:pt x="29" y="13"/>
                  </a:lnTo>
                  <a:lnTo>
                    <a:pt x="29" y="12"/>
                  </a:lnTo>
                  <a:lnTo>
                    <a:pt x="29" y="11"/>
                  </a:lnTo>
                  <a:lnTo>
                    <a:pt x="29" y="9"/>
                  </a:lnTo>
                  <a:lnTo>
                    <a:pt x="29" y="8"/>
                  </a:lnTo>
                  <a:lnTo>
                    <a:pt x="29" y="7"/>
                  </a:lnTo>
                  <a:lnTo>
                    <a:pt x="29" y="6"/>
                  </a:lnTo>
                  <a:lnTo>
                    <a:pt x="29" y="5"/>
                  </a:lnTo>
                  <a:lnTo>
                    <a:pt x="29" y="4"/>
                  </a:lnTo>
                  <a:lnTo>
                    <a:pt x="29" y="3"/>
                  </a:lnTo>
                  <a:lnTo>
                    <a:pt x="28" y="3"/>
                  </a:lnTo>
                  <a:lnTo>
                    <a:pt x="28" y="2"/>
                  </a:lnTo>
                  <a:lnTo>
                    <a:pt x="27" y="2"/>
                  </a:lnTo>
                  <a:lnTo>
                    <a:pt x="26" y="1"/>
                  </a:lnTo>
                  <a:lnTo>
                    <a:pt x="25" y="1"/>
                  </a:lnTo>
                  <a:lnTo>
                    <a:pt x="24" y="0"/>
                  </a:lnTo>
                  <a:lnTo>
                    <a:pt x="23" y="0"/>
                  </a:lnTo>
                  <a:lnTo>
                    <a:pt x="21" y="0"/>
                  </a:lnTo>
                  <a:lnTo>
                    <a:pt x="20" y="0"/>
                  </a:lnTo>
                  <a:lnTo>
                    <a:pt x="19" y="0"/>
                  </a:lnTo>
                  <a:lnTo>
                    <a:pt x="18" y="0"/>
                  </a:lnTo>
                  <a:lnTo>
                    <a:pt x="17" y="0"/>
                  </a:lnTo>
                  <a:lnTo>
                    <a:pt x="17" y="1"/>
                  </a:lnTo>
                  <a:lnTo>
                    <a:pt x="16" y="1"/>
                  </a:lnTo>
                  <a:lnTo>
                    <a:pt x="15" y="1"/>
                  </a:lnTo>
                  <a:lnTo>
                    <a:pt x="14" y="1"/>
                  </a:lnTo>
                  <a:lnTo>
                    <a:pt x="13" y="2"/>
                  </a:lnTo>
                  <a:lnTo>
                    <a:pt x="12" y="2"/>
                  </a:lnTo>
                  <a:lnTo>
                    <a:pt x="11" y="3"/>
                  </a:lnTo>
                  <a:lnTo>
                    <a:pt x="10" y="3"/>
                  </a:lnTo>
                  <a:lnTo>
                    <a:pt x="9" y="3"/>
                  </a:lnTo>
                  <a:lnTo>
                    <a:pt x="8" y="4"/>
                  </a:lnTo>
                  <a:lnTo>
                    <a:pt x="6" y="5"/>
                  </a:lnTo>
                  <a:lnTo>
                    <a:pt x="5" y="5"/>
                  </a:lnTo>
                  <a:lnTo>
                    <a:pt x="4" y="5"/>
                  </a:lnTo>
                  <a:lnTo>
                    <a:pt x="3" y="6"/>
                  </a:lnTo>
                </a:path>
              </a:pathLst>
            </a:custGeom>
            <a:solidFill>
              <a:srgbClr val="FF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04" name="Freeform 99"/>
            <p:cNvSpPr>
              <a:spLocks/>
            </p:cNvSpPr>
            <p:nvPr/>
          </p:nvSpPr>
          <p:spPr bwMode="auto">
            <a:xfrm>
              <a:off x="3530" y="1551"/>
              <a:ext cx="40" cy="38"/>
            </a:xfrm>
            <a:custGeom>
              <a:avLst/>
              <a:gdLst>
                <a:gd name="T0" fmla="*/ 37 w 40"/>
                <a:gd name="T1" fmla="*/ 2 h 38"/>
                <a:gd name="T2" fmla="*/ 35 w 40"/>
                <a:gd name="T3" fmla="*/ 1 h 38"/>
                <a:gd name="T4" fmla="*/ 33 w 40"/>
                <a:gd name="T5" fmla="*/ 1 h 38"/>
                <a:gd name="T6" fmla="*/ 31 w 40"/>
                <a:gd name="T7" fmla="*/ 0 h 38"/>
                <a:gd name="T8" fmla="*/ 29 w 40"/>
                <a:gd name="T9" fmla="*/ 0 h 38"/>
                <a:gd name="T10" fmla="*/ 26 w 40"/>
                <a:gd name="T11" fmla="*/ 1 h 38"/>
                <a:gd name="T12" fmla="*/ 23 w 40"/>
                <a:gd name="T13" fmla="*/ 1 h 38"/>
                <a:gd name="T14" fmla="*/ 20 w 40"/>
                <a:gd name="T15" fmla="*/ 2 h 38"/>
                <a:gd name="T16" fmla="*/ 16 w 40"/>
                <a:gd name="T17" fmla="*/ 2 h 38"/>
                <a:gd name="T18" fmla="*/ 14 w 40"/>
                <a:gd name="T19" fmla="*/ 4 h 38"/>
                <a:gd name="T20" fmla="*/ 11 w 40"/>
                <a:gd name="T21" fmla="*/ 5 h 38"/>
                <a:gd name="T22" fmla="*/ 8 w 40"/>
                <a:gd name="T23" fmla="*/ 6 h 38"/>
                <a:gd name="T24" fmla="*/ 6 w 40"/>
                <a:gd name="T25" fmla="*/ 7 h 38"/>
                <a:gd name="T26" fmla="*/ 4 w 40"/>
                <a:gd name="T27" fmla="*/ 10 h 38"/>
                <a:gd name="T28" fmla="*/ 2 w 40"/>
                <a:gd name="T29" fmla="*/ 12 h 38"/>
                <a:gd name="T30" fmla="*/ 1 w 40"/>
                <a:gd name="T31" fmla="*/ 14 h 38"/>
                <a:gd name="T32" fmla="*/ 0 w 40"/>
                <a:gd name="T33" fmla="*/ 16 h 38"/>
                <a:gd name="T34" fmla="*/ 0 w 40"/>
                <a:gd name="T35" fmla="*/ 18 h 38"/>
                <a:gd name="T36" fmla="*/ 0 w 40"/>
                <a:gd name="T37" fmla="*/ 20 h 38"/>
                <a:gd name="T38" fmla="*/ 1 w 40"/>
                <a:gd name="T39" fmla="*/ 22 h 38"/>
                <a:gd name="T40" fmla="*/ 2 w 40"/>
                <a:gd name="T41" fmla="*/ 24 h 38"/>
                <a:gd name="T42" fmla="*/ 3 w 40"/>
                <a:gd name="T43" fmla="*/ 26 h 38"/>
                <a:gd name="T44" fmla="*/ 4 w 40"/>
                <a:gd name="T45" fmla="*/ 29 h 38"/>
                <a:gd name="T46" fmla="*/ 6 w 40"/>
                <a:gd name="T47" fmla="*/ 30 h 38"/>
                <a:gd name="T48" fmla="*/ 7 w 40"/>
                <a:gd name="T49" fmla="*/ 32 h 38"/>
                <a:gd name="T50" fmla="*/ 9 w 40"/>
                <a:gd name="T51" fmla="*/ 33 h 38"/>
                <a:gd name="T52" fmla="*/ 11 w 40"/>
                <a:gd name="T53" fmla="*/ 34 h 38"/>
                <a:gd name="T54" fmla="*/ 12 w 40"/>
                <a:gd name="T55" fmla="*/ 35 h 38"/>
                <a:gd name="T56" fmla="*/ 13 w 40"/>
                <a:gd name="T57" fmla="*/ 36 h 38"/>
                <a:gd name="T58" fmla="*/ 15 w 40"/>
                <a:gd name="T59" fmla="*/ 36 h 38"/>
                <a:gd name="T60" fmla="*/ 16 w 40"/>
                <a:gd name="T61" fmla="*/ 37 h 38"/>
                <a:gd name="T62" fmla="*/ 18 w 40"/>
                <a:gd name="T63" fmla="*/ 37 h 38"/>
                <a:gd name="T64" fmla="*/ 21 w 40"/>
                <a:gd name="T65" fmla="*/ 37 h 38"/>
                <a:gd name="T66" fmla="*/ 23 w 40"/>
                <a:gd name="T67" fmla="*/ 36 h 38"/>
                <a:gd name="T68" fmla="*/ 25 w 40"/>
                <a:gd name="T69" fmla="*/ 35 h 38"/>
                <a:gd name="T70" fmla="*/ 25 w 40"/>
                <a:gd name="T71" fmla="*/ 33 h 38"/>
                <a:gd name="T72" fmla="*/ 25 w 40"/>
                <a:gd name="T73" fmla="*/ 31 h 38"/>
                <a:gd name="T74" fmla="*/ 26 w 40"/>
                <a:gd name="T75" fmla="*/ 30 h 38"/>
                <a:gd name="T76" fmla="*/ 27 w 40"/>
                <a:gd name="T77" fmla="*/ 26 h 38"/>
                <a:gd name="T78" fmla="*/ 29 w 40"/>
                <a:gd name="T79" fmla="*/ 23 h 38"/>
                <a:gd name="T80" fmla="*/ 30 w 40"/>
                <a:gd name="T81" fmla="*/ 21 h 38"/>
                <a:gd name="T82" fmla="*/ 31 w 40"/>
                <a:gd name="T83" fmla="*/ 19 h 38"/>
                <a:gd name="T84" fmla="*/ 32 w 40"/>
                <a:gd name="T85" fmla="*/ 17 h 38"/>
                <a:gd name="T86" fmla="*/ 33 w 40"/>
                <a:gd name="T87" fmla="*/ 15 h 38"/>
                <a:gd name="T88" fmla="*/ 35 w 40"/>
                <a:gd name="T89" fmla="*/ 14 h 38"/>
                <a:gd name="T90" fmla="*/ 36 w 40"/>
                <a:gd name="T91" fmla="*/ 12 h 38"/>
                <a:gd name="T92" fmla="*/ 37 w 40"/>
                <a:gd name="T93" fmla="*/ 10 h 38"/>
                <a:gd name="T94" fmla="*/ 38 w 40"/>
                <a:gd name="T95" fmla="*/ 7 h 38"/>
                <a:gd name="T96" fmla="*/ 39 w 40"/>
                <a:gd name="T97" fmla="*/ 6 h 38"/>
                <a:gd name="T98" fmla="*/ 39 w 40"/>
                <a:gd name="T99" fmla="*/ 4 h 3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0" h="38">
                  <a:moveTo>
                    <a:pt x="38" y="3"/>
                  </a:moveTo>
                  <a:lnTo>
                    <a:pt x="37" y="2"/>
                  </a:lnTo>
                  <a:lnTo>
                    <a:pt x="36" y="1"/>
                  </a:lnTo>
                  <a:lnTo>
                    <a:pt x="35" y="1"/>
                  </a:lnTo>
                  <a:lnTo>
                    <a:pt x="34" y="1"/>
                  </a:lnTo>
                  <a:lnTo>
                    <a:pt x="33" y="1"/>
                  </a:lnTo>
                  <a:lnTo>
                    <a:pt x="32" y="0"/>
                  </a:lnTo>
                  <a:lnTo>
                    <a:pt x="31" y="0"/>
                  </a:lnTo>
                  <a:lnTo>
                    <a:pt x="30" y="0"/>
                  </a:lnTo>
                  <a:lnTo>
                    <a:pt x="29" y="0"/>
                  </a:lnTo>
                  <a:lnTo>
                    <a:pt x="27" y="0"/>
                  </a:lnTo>
                  <a:lnTo>
                    <a:pt x="26" y="1"/>
                  </a:lnTo>
                  <a:lnTo>
                    <a:pt x="25" y="1"/>
                  </a:lnTo>
                  <a:lnTo>
                    <a:pt x="23" y="1"/>
                  </a:lnTo>
                  <a:lnTo>
                    <a:pt x="22" y="2"/>
                  </a:lnTo>
                  <a:lnTo>
                    <a:pt x="20" y="2"/>
                  </a:lnTo>
                  <a:lnTo>
                    <a:pt x="18" y="2"/>
                  </a:lnTo>
                  <a:lnTo>
                    <a:pt x="16" y="2"/>
                  </a:lnTo>
                  <a:lnTo>
                    <a:pt x="15" y="3"/>
                  </a:lnTo>
                  <a:lnTo>
                    <a:pt x="14" y="4"/>
                  </a:lnTo>
                  <a:lnTo>
                    <a:pt x="12" y="4"/>
                  </a:lnTo>
                  <a:lnTo>
                    <a:pt x="11" y="5"/>
                  </a:lnTo>
                  <a:lnTo>
                    <a:pt x="10" y="5"/>
                  </a:lnTo>
                  <a:lnTo>
                    <a:pt x="8" y="6"/>
                  </a:lnTo>
                  <a:lnTo>
                    <a:pt x="7" y="6"/>
                  </a:lnTo>
                  <a:lnTo>
                    <a:pt x="6" y="7"/>
                  </a:lnTo>
                  <a:lnTo>
                    <a:pt x="5" y="8"/>
                  </a:lnTo>
                  <a:lnTo>
                    <a:pt x="4" y="10"/>
                  </a:lnTo>
                  <a:lnTo>
                    <a:pt x="3" y="11"/>
                  </a:lnTo>
                  <a:lnTo>
                    <a:pt x="2" y="12"/>
                  </a:lnTo>
                  <a:lnTo>
                    <a:pt x="2" y="13"/>
                  </a:lnTo>
                  <a:lnTo>
                    <a:pt x="1" y="14"/>
                  </a:lnTo>
                  <a:lnTo>
                    <a:pt x="0" y="15"/>
                  </a:lnTo>
                  <a:lnTo>
                    <a:pt x="0" y="16"/>
                  </a:lnTo>
                  <a:lnTo>
                    <a:pt x="0" y="17"/>
                  </a:lnTo>
                  <a:lnTo>
                    <a:pt x="0" y="18"/>
                  </a:lnTo>
                  <a:lnTo>
                    <a:pt x="0" y="19"/>
                  </a:lnTo>
                  <a:lnTo>
                    <a:pt x="0" y="20"/>
                  </a:lnTo>
                  <a:lnTo>
                    <a:pt x="0" y="21"/>
                  </a:lnTo>
                  <a:lnTo>
                    <a:pt x="1" y="22"/>
                  </a:lnTo>
                  <a:lnTo>
                    <a:pt x="1" y="23"/>
                  </a:lnTo>
                  <a:lnTo>
                    <a:pt x="2" y="24"/>
                  </a:lnTo>
                  <a:lnTo>
                    <a:pt x="2" y="25"/>
                  </a:lnTo>
                  <a:lnTo>
                    <a:pt x="3" y="26"/>
                  </a:lnTo>
                  <a:lnTo>
                    <a:pt x="4" y="27"/>
                  </a:lnTo>
                  <a:lnTo>
                    <a:pt x="4" y="29"/>
                  </a:lnTo>
                  <a:lnTo>
                    <a:pt x="5" y="30"/>
                  </a:lnTo>
                  <a:lnTo>
                    <a:pt x="6" y="30"/>
                  </a:lnTo>
                  <a:lnTo>
                    <a:pt x="6" y="31"/>
                  </a:lnTo>
                  <a:lnTo>
                    <a:pt x="7" y="32"/>
                  </a:lnTo>
                  <a:lnTo>
                    <a:pt x="8" y="32"/>
                  </a:lnTo>
                  <a:lnTo>
                    <a:pt x="9" y="33"/>
                  </a:lnTo>
                  <a:lnTo>
                    <a:pt x="10" y="34"/>
                  </a:lnTo>
                  <a:lnTo>
                    <a:pt x="11" y="34"/>
                  </a:lnTo>
                  <a:lnTo>
                    <a:pt x="11" y="35"/>
                  </a:lnTo>
                  <a:lnTo>
                    <a:pt x="12" y="35"/>
                  </a:lnTo>
                  <a:lnTo>
                    <a:pt x="12" y="36"/>
                  </a:lnTo>
                  <a:lnTo>
                    <a:pt x="13" y="36"/>
                  </a:lnTo>
                  <a:lnTo>
                    <a:pt x="14" y="36"/>
                  </a:lnTo>
                  <a:lnTo>
                    <a:pt x="15" y="36"/>
                  </a:lnTo>
                  <a:lnTo>
                    <a:pt x="15" y="37"/>
                  </a:lnTo>
                  <a:lnTo>
                    <a:pt x="16" y="37"/>
                  </a:lnTo>
                  <a:lnTo>
                    <a:pt x="17" y="37"/>
                  </a:lnTo>
                  <a:lnTo>
                    <a:pt x="18" y="37"/>
                  </a:lnTo>
                  <a:lnTo>
                    <a:pt x="20" y="37"/>
                  </a:lnTo>
                  <a:lnTo>
                    <a:pt x="21" y="37"/>
                  </a:lnTo>
                  <a:lnTo>
                    <a:pt x="22" y="37"/>
                  </a:lnTo>
                  <a:lnTo>
                    <a:pt x="23" y="36"/>
                  </a:lnTo>
                  <a:lnTo>
                    <a:pt x="24" y="36"/>
                  </a:lnTo>
                  <a:lnTo>
                    <a:pt x="25" y="35"/>
                  </a:lnTo>
                  <a:lnTo>
                    <a:pt x="25" y="34"/>
                  </a:lnTo>
                  <a:lnTo>
                    <a:pt x="25" y="33"/>
                  </a:lnTo>
                  <a:lnTo>
                    <a:pt x="25" y="32"/>
                  </a:lnTo>
                  <a:lnTo>
                    <a:pt x="25" y="31"/>
                  </a:lnTo>
                  <a:lnTo>
                    <a:pt x="25" y="30"/>
                  </a:lnTo>
                  <a:lnTo>
                    <a:pt x="26" y="30"/>
                  </a:lnTo>
                  <a:lnTo>
                    <a:pt x="27" y="27"/>
                  </a:lnTo>
                  <a:lnTo>
                    <a:pt x="27" y="26"/>
                  </a:lnTo>
                  <a:lnTo>
                    <a:pt x="28" y="25"/>
                  </a:lnTo>
                  <a:lnTo>
                    <a:pt x="29" y="23"/>
                  </a:lnTo>
                  <a:lnTo>
                    <a:pt x="29" y="22"/>
                  </a:lnTo>
                  <a:lnTo>
                    <a:pt x="30" y="21"/>
                  </a:lnTo>
                  <a:lnTo>
                    <a:pt x="30" y="20"/>
                  </a:lnTo>
                  <a:lnTo>
                    <a:pt x="31" y="19"/>
                  </a:lnTo>
                  <a:lnTo>
                    <a:pt x="32" y="18"/>
                  </a:lnTo>
                  <a:lnTo>
                    <a:pt x="32" y="17"/>
                  </a:lnTo>
                  <a:lnTo>
                    <a:pt x="33" y="17"/>
                  </a:lnTo>
                  <a:lnTo>
                    <a:pt x="33" y="15"/>
                  </a:lnTo>
                  <a:lnTo>
                    <a:pt x="34" y="15"/>
                  </a:lnTo>
                  <a:lnTo>
                    <a:pt x="35" y="14"/>
                  </a:lnTo>
                  <a:lnTo>
                    <a:pt x="35" y="13"/>
                  </a:lnTo>
                  <a:lnTo>
                    <a:pt x="36" y="12"/>
                  </a:lnTo>
                  <a:lnTo>
                    <a:pt x="37" y="11"/>
                  </a:lnTo>
                  <a:lnTo>
                    <a:pt x="37" y="10"/>
                  </a:lnTo>
                  <a:lnTo>
                    <a:pt x="38" y="8"/>
                  </a:lnTo>
                  <a:lnTo>
                    <a:pt x="38" y="7"/>
                  </a:lnTo>
                  <a:lnTo>
                    <a:pt x="39" y="7"/>
                  </a:lnTo>
                  <a:lnTo>
                    <a:pt x="39" y="6"/>
                  </a:lnTo>
                  <a:lnTo>
                    <a:pt x="39" y="5"/>
                  </a:lnTo>
                  <a:lnTo>
                    <a:pt x="39" y="4"/>
                  </a:lnTo>
                  <a:lnTo>
                    <a:pt x="38" y="3"/>
                  </a:lnTo>
                </a:path>
              </a:pathLst>
            </a:custGeom>
            <a:solidFill>
              <a:srgbClr val="FF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05" name="Freeform 100"/>
            <p:cNvSpPr>
              <a:spLocks/>
            </p:cNvSpPr>
            <p:nvPr/>
          </p:nvSpPr>
          <p:spPr bwMode="auto">
            <a:xfrm>
              <a:off x="3645" y="1548"/>
              <a:ext cx="41" cy="35"/>
            </a:xfrm>
            <a:custGeom>
              <a:avLst/>
              <a:gdLst>
                <a:gd name="T0" fmla="*/ 38 w 41"/>
                <a:gd name="T1" fmla="*/ 1 h 35"/>
                <a:gd name="T2" fmla="*/ 36 w 41"/>
                <a:gd name="T3" fmla="*/ 1 h 35"/>
                <a:gd name="T4" fmla="*/ 34 w 41"/>
                <a:gd name="T5" fmla="*/ 0 h 35"/>
                <a:gd name="T6" fmla="*/ 32 w 41"/>
                <a:gd name="T7" fmla="*/ 0 h 35"/>
                <a:gd name="T8" fmla="*/ 28 w 41"/>
                <a:gd name="T9" fmla="*/ 0 h 35"/>
                <a:gd name="T10" fmla="*/ 26 w 41"/>
                <a:gd name="T11" fmla="*/ 0 h 35"/>
                <a:gd name="T12" fmla="*/ 23 w 41"/>
                <a:gd name="T13" fmla="*/ 1 h 35"/>
                <a:gd name="T14" fmla="*/ 20 w 41"/>
                <a:gd name="T15" fmla="*/ 1 h 35"/>
                <a:gd name="T16" fmla="*/ 17 w 41"/>
                <a:gd name="T17" fmla="*/ 2 h 35"/>
                <a:gd name="T18" fmla="*/ 14 w 41"/>
                <a:gd name="T19" fmla="*/ 3 h 35"/>
                <a:gd name="T20" fmla="*/ 12 w 41"/>
                <a:gd name="T21" fmla="*/ 4 h 35"/>
                <a:gd name="T22" fmla="*/ 8 w 41"/>
                <a:gd name="T23" fmla="*/ 6 h 35"/>
                <a:gd name="T24" fmla="*/ 6 w 41"/>
                <a:gd name="T25" fmla="*/ 7 h 35"/>
                <a:gd name="T26" fmla="*/ 4 w 41"/>
                <a:gd name="T27" fmla="*/ 8 h 35"/>
                <a:gd name="T28" fmla="*/ 2 w 41"/>
                <a:gd name="T29" fmla="*/ 10 h 35"/>
                <a:gd name="T30" fmla="*/ 1 w 41"/>
                <a:gd name="T31" fmla="*/ 12 h 35"/>
                <a:gd name="T32" fmla="*/ 0 w 41"/>
                <a:gd name="T33" fmla="*/ 14 h 35"/>
                <a:gd name="T34" fmla="*/ 0 w 41"/>
                <a:gd name="T35" fmla="*/ 16 h 35"/>
                <a:gd name="T36" fmla="*/ 0 w 41"/>
                <a:gd name="T37" fmla="*/ 18 h 35"/>
                <a:gd name="T38" fmla="*/ 0 w 41"/>
                <a:gd name="T39" fmla="*/ 20 h 35"/>
                <a:gd name="T40" fmla="*/ 1 w 41"/>
                <a:gd name="T41" fmla="*/ 21 h 35"/>
                <a:gd name="T42" fmla="*/ 2 w 41"/>
                <a:gd name="T43" fmla="*/ 23 h 35"/>
                <a:gd name="T44" fmla="*/ 3 w 41"/>
                <a:gd name="T45" fmla="*/ 25 h 35"/>
                <a:gd name="T46" fmla="*/ 4 w 41"/>
                <a:gd name="T47" fmla="*/ 26 h 35"/>
                <a:gd name="T48" fmla="*/ 5 w 41"/>
                <a:gd name="T49" fmla="*/ 27 h 35"/>
                <a:gd name="T50" fmla="*/ 6 w 41"/>
                <a:gd name="T51" fmla="*/ 28 h 35"/>
                <a:gd name="T52" fmla="*/ 7 w 41"/>
                <a:gd name="T53" fmla="*/ 30 h 35"/>
                <a:gd name="T54" fmla="*/ 9 w 41"/>
                <a:gd name="T55" fmla="*/ 31 h 35"/>
                <a:gd name="T56" fmla="*/ 12 w 41"/>
                <a:gd name="T57" fmla="*/ 32 h 35"/>
                <a:gd name="T58" fmla="*/ 14 w 41"/>
                <a:gd name="T59" fmla="*/ 33 h 35"/>
                <a:gd name="T60" fmla="*/ 15 w 41"/>
                <a:gd name="T61" fmla="*/ 34 h 35"/>
                <a:gd name="T62" fmla="*/ 17 w 41"/>
                <a:gd name="T63" fmla="*/ 34 h 35"/>
                <a:gd name="T64" fmla="*/ 19 w 41"/>
                <a:gd name="T65" fmla="*/ 34 h 35"/>
                <a:gd name="T66" fmla="*/ 21 w 41"/>
                <a:gd name="T67" fmla="*/ 34 h 35"/>
                <a:gd name="T68" fmla="*/ 23 w 41"/>
                <a:gd name="T69" fmla="*/ 34 h 35"/>
                <a:gd name="T70" fmla="*/ 24 w 41"/>
                <a:gd name="T71" fmla="*/ 32 h 35"/>
                <a:gd name="T72" fmla="*/ 25 w 41"/>
                <a:gd name="T73" fmla="*/ 31 h 35"/>
                <a:gd name="T74" fmla="*/ 25 w 41"/>
                <a:gd name="T75" fmla="*/ 29 h 35"/>
                <a:gd name="T76" fmla="*/ 26 w 41"/>
                <a:gd name="T77" fmla="*/ 28 h 35"/>
                <a:gd name="T78" fmla="*/ 27 w 41"/>
                <a:gd name="T79" fmla="*/ 24 h 35"/>
                <a:gd name="T80" fmla="*/ 28 w 41"/>
                <a:gd name="T81" fmla="*/ 22 h 35"/>
                <a:gd name="T82" fmla="*/ 31 w 41"/>
                <a:gd name="T83" fmla="*/ 20 h 35"/>
                <a:gd name="T84" fmla="*/ 32 w 41"/>
                <a:gd name="T85" fmla="*/ 18 h 35"/>
                <a:gd name="T86" fmla="*/ 33 w 41"/>
                <a:gd name="T87" fmla="*/ 16 h 35"/>
                <a:gd name="T88" fmla="*/ 34 w 41"/>
                <a:gd name="T89" fmla="*/ 14 h 35"/>
                <a:gd name="T90" fmla="*/ 36 w 41"/>
                <a:gd name="T91" fmla="*/ 12 h 35"/>
                <a:gd name="T92" fmla="*/ 37 w 41"/>
                <a:gd name="T93" fmla="*/ 10 h 35"/>
                <a:gd name="T94" fmla="*/ 39 w 41"/>
                <a:gd name="T95" fmla="*/ 8 h 35"/>
                <a:gd name="T96" fmla="*/ 39 w 41"/>
                <a:gd name="T97" fmla="*/ 6 h 35"/>
                <a:gd name="T98" fmla="*/ 40 w 41"/>
                <a:gd name="T99" fmla="*/ 5 h 35"/>
                <a:gd name="T100" fmla="*/ 39 w 41"/>
                <a:gd name="T101" fmla="*/ 3 h 3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1" h="35">
                  <a:moveTo>
                    <a:pt x="39" y="2"/>
                  </a:moveTo>
                  <a:lnTo>
                    <a:pt x="38" y="1"/>
                  </a:lnTo>
                  <a:lnTo>
                    <a:pt x="37" y="1"/>
                  </a:lnTo>
                  <a:lnTo>
                    <a:pt x="36" y="1"/>
                  </a:lnTo>
                  <a:lnTo>
                    <a:pt x="35" y="0"/>
                  </a:lnTo>
                  <a:lnTo>
                    <a:pt x="34" y="0"/>
                  </a:lnTo>
                  <a:lnTo>
                    <a:pt x="33" y="0"/>
                  </a:lnTo>
                  <a:lnTo>
                    <a:pt x="32" y="0"/>
                  </a:lnTo>
                  <a:lnTo>
                    <a:pt x="31" y="0"/>
                  </a:lnTo>
                  <a:lnTo>
                    <a:pt x="28" y="0"/>
                  </a:lnTo>
                  <a:lnTo>
                    <a:pt x="27" y="0"/>
                  </a:lnTo>
                  <a:lnTo>
                    <a:pt x="26" y="0"/>
                  </a:lnTo>
                  <a:lnTo>
                    <a:pt x="24" y="0"/>
                  </a:lnTo>
                  <a:lnTo>
                    <a:pt x="23" y="1"/>
                  </a:lnTo>
                  <a:lnTo>
                    <a:pt x="22" y="1"/>
                  </a:lnTo>
                  <a:lnTo>
                    <a:pt x="20" y="1"/>
                  </a:lnTo>
                  <a:lnTo>
                    <a:pt x="19" y="2"/>
                  </a:lnTo>
                  <a:lnTo>
                    <a:pt x="17" y="2"/>
                  </a:lnTo>
                  <a:lnTo>
                    <a:pt x="16" y="2"/>
                  </a:lnTo>
                  <a:lnTo>
                    <a:pt x="14" y="3"/>
                  </a:lnTo>
                  <a:lnTo>
                    <a:pt x="13" y="4"/>
                  </a:lnTo>
                  <a:lnTo>
                    <a:pt x="12" y="4"/>
                  </a:lnTo>
                  <a:lnTo>
                    <a:pt x="9" y="5"/>
                  </a:lnTo>
                  <a:lnTo>
                    <a:pt x="8" y="6"/>
                  </a:lnTo>
                  <a:lnTo>
                    <a:pt x="7" y="6"/>
                  </a:lnTo>
                  <a:lnTo>
                    <a:pt x="6" y="7"/>
                  </a:lnTo>
                  <a:lnTo>
                    <a:pt x="5" y="8"/>
                  </a:lnTo>
                  <a:lnTo>
                    <a:pt x="4" y="8"/>
                  </a:lnTo>
                  <a:lnTo>
                    <a:pt x="3" y="9"/>
                  </a:lnTo>
                  <a:lnTo>
                    <a:pt x="2" y="10"/>
                  </a:lnTo>
                  <a:lnTo>
                    <a:pt x="2" y="11"/>
                  </a:lnTo>
                  <a:lnTo>
                    <a:pt x="1" y="12"/>
                  </a:lnTo>
                  <a:lnTo>
                    <a:pt x="1" y="14"/>
                  </a:lnTo>
                  <a:lnTo>
                    <a:pt x="0" y="14"/>
                  </a:lnTo>
                  <a:lnTo>
                    <a:pt x="0" y="15"/>
                  </a:lnTo>
                  <a:lnTo>
                    <a:pt x="0" y="16"/>
                  </a:lnTo>
                  <a:lnTo>
                    <a:pt x="0" y="17"/>
                  </a:lnTo>
                  <a:lnTo>
                    <a:pt x="0" y="18"/>
                  </a:lnTo>
                  <a:lnTo>
                    <a:pt x="0" y="19"/>
                  </a:lnTo>
                  <a:lnTo>
                    <a:pt x="0" y="20"/>
                  </a:lnTo>
                  <a:lnTo>
                    <a:pt x="1" y="20"/>
                  </a:lnTo>
                  <a:lnTo>
                    <a:pt x="1" y="21"/>
                  </a:lnTo>
                  <a:lnTo>
                    <a:pt x="1" y="22"/>
                  </a:lnTo>
                  <a:lnTo>
                    <a:pt x="2" y="23"/>
                  </a:lnTo>
                  <a:lnTo>
                    <a:pt x="2" y="24"/>
                  </a:lnTo>
                  <a:lnTo>
                    <a:pt x="3" y="25"/>
                  </a:lnTo>
                  <a:lnTo>
                    <a:pt x="3" y="26"/>
                  </a:lnTo>
                  <a:lnTo>
                    <a:pt x="4" y="26"/>
                  </a:lnTo>
                  <a:lnTo>
                    <a:pt x="4" y="27"/>
                  </a:lnTo>
                  <a:lnTo>
                    <a:pt x="5" y="27"/>
                  </a:lnTo>
                  <a:lnTo>
                    <a:pt x="5" y="28"/>
                  </a:lnTo>
                  <a:lnTo>
                    <a:pt x="6" y="28"/>
                  </a:lnTo>
                  <a:lnTo>
                    <a:pt x="7" y="29"/>
                  </a:lnTo>
                  <a:lnTo>
                    <a:pt x="7" y="30"/>
                  </a:lnTo>
                  <a:lnTo>
                    <a:pt x="8" y="30"/>
                  </a:lnTo>
                  <a:lnTo>
                    <a:pt x="9" y="31"/>
                  </a:lnTo>
                  <a:lnTo>
                    <a:pt x="11" y="31"/>
                  </a:lnTo>
                  <a:lnTo>
                    <a:pt x="12" y="32"/>
                  </a:lnTo>
                  <a:lnTo>
                    <a:pt x="13" y="33"/>
                  </a:lnTo>
                  <a:lnTo>
                    <a:pt x="14" y="33"/>
                  </a:lnTo>
                  <a:lnTo>
                    <a:pt x="14" y="34"/>
                  </a:lnTo>
                  <a:lnTo>
                    <a:pt x="15" y="34"/>
                  </a:lnTo>
                  <a:lnTo>
                    <a:pt x="16" y="34"/>
                  </a:lnTo>
                  <a:lnTo>
                    <a:pt x="17" y="34"/>
                  </a:lnTo>
                  <a:lnTo>
                    <a:pt x="18" y="34"/>
                  </a:lnTo>
                  <a:lnTo>
                    <a:pt x="19" y="34"/>
                  </a:lnTo>
                  <a:lnTo>
                    <a:pt x="20" y="34"/>
                  </a:lnTo>
                  <a:lnTo>
                    <a:pt x="21" y="34"/>
                  </a:lnTo>
                  <a:lnTo>
                    <a:pt x="22" y="34"/>
                  </a:lnTo>
                  <a:lnTo>
                    <a:pt x="23" y="34"/>
                  </a:lnTo>
                  <a:lnTo>
                    <a:pt x="24" y="33"/>
                  </a:lnTo>
                  <a:lnTo>
                    <a:pt x="24" y="32"/>
                  </a:lnTo>
                  <a:lnTo>
                    <a:pt x="25" y="32"/>
                  </a:lnTo>
                  <a:lnTo>
                    <a:pt x="25" y="31"/>
                  </a:lnTo>
                  <a:lnTo>
                    <a:pt x="25" y="30"/>
                  </a:lnTo>
                  <a:lnTo>
                    <a:pt x="25" y="29"/>
                  </a:lnTo>
                  <a:lnTo>
                    <a:pt x="25" y="28"/>
                  </a:lnTo>
                  <a:lnTo>
                    <a:pt x="26" y="28"/>
                  </a:lnTo>
                  <a:lnTo>
                    <a:pt x="26" y="25"/>
                  </a:lnTo>
                  <a:lnTo>
                    <a:pt x="27" y="24"/>
                  </a:lnTo>
                  <a:lnTo>
                    <a:pt x="28" y="23"/>
                  </a:lnTo>
                  <a:lnTo>
                    <a:pt x="28" y="22"/>
                  </a:lnTo>
                  <a:lnTo>
                    <a:pt x="29" y="21"/>
                  </a:lnTo>
                  <a:lnTo>
                    <a:pt x="31" y="20"/>
                  </a:lnTo>
                  <a:lnTo>
                    <a:pt x="31" y="19"/>
                  </a:lnTo>
                  <a:lnTo>
                    <a:pt x="32" y="18"/>
                  </a:lnTo>
                  <a:lnTo>
                    <a:pt x="33" y="17"/>
                  </a:lnTo>
                  <a:lnTo>
                    <a:pt x="33" y="16"/>
                  </a:lnTo>
                  <a:lnTo>
                    <a:pt x="34" y="15"/>
                  </a:lnTo>
                  <a:lnTo>
                    <a:pt x="34" y="14"/>
                  </a:lnTo>
                  <a:lnTo>
                    <a:pt x="35" y="13"/>
                  </a:lnTo>
                  <a:lnTo>
                    <a:pt x="36" y="12"/>
                  </a:lnTo>
                  <a:lnTo>
                    <a:pt x="37" y="11"/>
                  </a:lnTo>
                  <a:lnTo>
                    <a:pt x="37" y="10"/>
                  </a:lnTo>
                  <a:lnTo>
                    <a:pt x="38" y="9"/>
                  </a:lnTo>
                  <a:lnTo>
                    <a:pt x="39" y="8"/>
                  </a:lnTo>
                  <a:lnTo>
                    <a:pt x="39" y="7"/>
                  </a:lnTo>
                  <a:lnTo>
                    <a:pt x="39" y="6"/>
                  </a:lnTo>
                  <a:lnTo>
                    <a:pt x="40" y="6"/>
                  </a:lnTo>
                  <a:lnTo>
                    <a:pt x="40" y="5"/>
                  </a:lnTo>
                  <a:lnTo>
                    <a:pt x="40" y="4"/>
                  </a:lnTo>
                  <a:lnTo>
                    <a:pt x="39" y="3"/>
                  </a:lnTo>
                  <a:lnTo>
                    <a:pt x="39" y="2"/>
                  </a:lnTo>
                </a:path>
              </a:pathLst>
            </a:custGeom>
            <a:solidFill>
              <a:srgbClr val="FF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06" name="Freeform 101"/>
            <p:cNvSpPr>
              <a:spLocks/>
            </p:cNvSpPr>
            <p:nvPr/>
          </p:nvSpPr>
          <p:spPr bwMode="auto">
            <a:xfrm>
              <a:off x="3622" y="1531"/>
              <a:ext cx="22" cy="35"/>
            </a:xfrm>
            <a:custGeom>
              <a:avLst/>
              <a:gdLst>
                <a:gd name="T0" fmla="*/ 2 w 22"/>
                <a:gd name="T1" fmla="*/ 22 h 35"/>
                <a:gd name="T2" fmla="*/ 1 w 22"/>
                <a:gd name="T3" fmla="*/ 24 h 35"/>
                <a:gd name="T4" fmla="*/ 0 w 22"/>
                <a:gd name="T5" fmla="*/ 25 h 35"/>
                <a:gd name="T6" fmla="*/ 0 w 22"/>
                <a:gd name="T7" fmla="*/ 27 h 35"/>
                <a:gd name="T8" fmla="*/ 0 w 22"/>
                <a:gd name="T9" fmla="*/ 29 h 35"/>
                <a:gd name="T10" fmla="*/ 1 w 22"/>
                <a:gd name="T11" fmla="*/ 30 h 35"/>
                <a:gd name="T12" fmla="*/ 2 w 22"/>
                <a:gd name="T13" fmla="*/ 32 h 35"/>
                <a:gd name="T14" fmla="*/ 4 w 22"/>
                <a:gd name="T15" fmla="*/ 32 h 35"/>
                <a:gd name="T16" fmla="*/ 5 w 22"/>
                <a:gd name="T17" fmla="*/ 33 h 35"/>
                <a:gd name="T18" fmla="*/ 6 w 22"/>
                <a:gd name="T19" fmla="*/ 34 h 35"/>
                <a:gd name="T20" fmla="*/ 8 w 22"/>
                <a:gd name="T21" fmla="*/ 34 h 35"/>
                <a:gd name="T22" fmla="*/ 10 w 22"/>
                <a:gd name="T23" fmla="*/ 34 h 35"/>
                <a:gd name="T24" fmla="*/ 12 w 22"/>
                <a:gd name="T25" fmla="*/ 34 h 35"/>
                <a:gd name="T26" fmla="*/ 14 w 22"/>
                <a:gd name="T27" fmla="*/ 34 h 35"/>
                <a:gd name="T28" fmla="*/ 16 w 22"/>
                <a:gd name="T29" fmla="*/ 33 h 35"/>
                <a:gd name="T30" fmla="*/ 18 w 22"/>
                <a:gd name="T31" fmla="*/ 31 h 35"/>
                <a:gd name="T32" fmla="*/ 20 w 22"/>
                <a:gd name="T33" fmla="*/ 30 h 35"/>
                <a:gd name="T34" fmla="*/ 20 w 22"/>
                <a:gd name="T35" fmla="*/ 28 h 35"/>
                <a:gd name="T36" fmla="*/ 21 w 22"/>
                <a:gd name="T37" fmla="*/ 26 h 35"/>
                <a:gd name="T38" fmla="*/ 21 w 22"/>
                <a:gd name="T39" fmla="*/ 24 h 35"/>
                <a:gd name="T40" fmla="*/ 21 w 22"/>
                <a:gd name="T41" fmla="*/ 22 h 35"/>
                <a:gd name="T42" fmla="*/ 21 w 22"/>
                <a:gd name="T43" fmla="*/ 20 h 35"/>
                <a:gd name="T44" fmla="*/ 20 w 22"/>
                <a:gd name="T45" fmla="*/ 18 h 35"/>
                <a:gd name="T46" fmla="*/ 20 w 22"/>
                <a:gd name="T47" fmla="*/ 15 h 35"/>
                <a:gd name="T48" fmla="*/ 20 w 22"/>
                <a:gd name="T49" fmla="*/ 13 h 35"/>
                <a:gd name="T50" fmla="*/ 20 w 22"/>
                <a:gd name="T51" fmla="*/ 11 h 35"/>
                <a:gd name="T52" fmla="*/ 20 w 22"/>
                <a:gd name="T53" fmla="*/ 9 h 35"/>
                <a:gd name="T54" fmla="*/ 19 w 22"/>
                <a:gd name="T55" fmla="*/ 6 h 35"/>
                <a:gd name="T56" fmla="*/ 19 w 22"/>
                <a:gd name="T57" fmla="*/ 3 h 35"/>
                <a:gd name="T58" fmla="*/ 20 w 22"/>
                <a:gd name="T59" fmla="*/ 1 h 35"/>
                <a:gd name="T60" fmla="*/ 17 w 22"/>
                <a:gd name="T61" fmla="*/ 0 h 35"/>
                <a:gd name="T62" fmla="*/ 15 w 22"/>
                <a:gd name="T63" fmla="*/ 0 h 35"/>
                <a:gd name="T64" fmla="*/ 13 w 22"/>
                <a:gd name="T65" fmla="*/ 1 h 35"/>
                <a:gd name="T66" fmla="*/ 12 w 22"/>
                <a:gd name="T67" fmla="*/ 3 h 35"/>
                <a:gd name="T68" fmla="*/ 10 w 22"/>
                <a:gd name="T69" fmla="*/ 4 h 35"/>
                <a:gd name="T70" fmla="*/ 9 w 22"/>
                <a:gd name="T71" fmla="*/ 6 h 35"/>
                <a:gd name="T72" fmla="*/ 8 w 22"/>
                <a:gd name="T73" fmla="*/ 7 h 35"/>
                <a:gd name="T74" fmla="*/ 7 w 22"/>
                <a:gd name="T75" fmla="*/ 9 h 35"/>
                <a:gd name="T76" fmla="*/ 6 w 22"/>
                <a:gd name="T77" fmla="*/ 11 h 35"/>
                <a:gd name="T78" fmla="*/ 6 w 22"/>
                <a:gd name="T79" fmla="*/ 13 h 35"/>
                <a:gd name="T80" fmla="*/ 5 w 22"/>
                <a:gd name="T81" fmla="*/ 15 h 35"/>
                <a:gd name="T82" fmla="*/ 4 w 22"/>
                <a:gd name="T83" fmla="*/ 18 h 35"/>
                <a:gd name="T84" fmla="*/ 3 w 22"/>
                <a:gd name="T85" fmla="*/ 20 h 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2" h="35">
                  <a:moveTo>
                    <a:pt x="2" y="21"/>
                  </a:moveTo>
                  <a:lnTo>
                    <a:pt x="2" y="22"/>
                  </a:lnTo>
                  <a:lnTo>
                    <a:pt x="1" y="23"/>
                  </a:lnTo>
                  <a:lnTo>
                    <a:pt x="1" y="24"/>
                  </a:lnTo>
                  <a:lnTo>
                    <a:pt x="0" y="24"/>
                  </a:lnTo>
                  <a:lnTo>
                    <a:pt x="0" y="25"/>
                  </a:lnTo>
                  <a:lnTo>
                    <a:pt x="0" y="26"/>
                  </a:lnTo>
                  <a:lnTo>
                    <a:pt x="0" y="27"/>
                  </a:lnTo>
                  <a:lnTo>
                    <a:pt x="0" y="28"/>
                  </a:lnTo>
                  <a:lnTo>
                    <a:pt x="0" y="29"/>
                  </a:lnTo>
                  <a:lnTo>
                    <a:pt x="0" y="30"/>
                  </a:lnTo>
                  <a:lnTo>
                    <a:pt x="1" y="30"/>
                  </a:lnTo>
                  <a:lnTo>
                    <a:pt x="2" y="31"/>
                  </a:lnTo>
                  <a:lnTo>
                    <a:pt x="2" y="32"/>
                  </a:lnTo>
                  <a:lnTo>
                    <a:pt x="3" y="32"/>
                  </a:lnTo>
                  <a:lnTo>
                    <a:pt x="4" y="32"/>
                  </a:lnTo>
                  <a:lnTo>
                    <a:pt x="4" y="33"/>
                  </a:lnTo>
                  <a:lnTo>
                    <a:pt x="5" y="33"/>
                  </a:lnTo>
                  <a:lnTo>
                    <a:pt x="6" y="33"/>
                  </a:lnTo>
                  <a:lnTo>
                    <a:pt x="6" y="34"/>
                  </a:lnTo>
                  <a:lnTo>
                    <a:pt x="7" y="34"/>
                  </a:lnTo>
                  <a:lnTo>
                    <a:pt x="8" y="34"/>
                  </a:lnTo>
                  <a:lnTo>
                    <a:pt x="9" y="34"/>
                  </a:lnTo>
                  <a:lnTo>
                    <a:pt x="10" y="34"/>
                  </a:lnTo>
                  <a:lnTo>
                    <a:pt x="11" y="34"/>
                  </a:lnTo>
                  <a:lnTo>
                    <a:pt x="12" y="34"/>
                  </a:lnTo>
                  <a:lnTo>
                    <a:pt x="13" y="34"/>
                  </a:lnTo>
                  <a:lnTo>
                    <a:pt x="14" y="34"/>
                  </a:lnTo>
                  <a:lnTo>
                    <a:pt x="15" y="33"/>
                  </a:lnTo>
                  <a:lnTo>
                    <a:pt x="16" y="33"/>
                  </a:lnTo>
                  <a:lnTo>
                    <a:pt x="18" y="32"/>
                  </a:lnTo>
                  <a:lnTo>
                    <a:pt x="18" y="31"/>
                  </a:lnTo>
                  <a:lnTo>
                    <a:pt x="19" y="30"/>
                  </a:lnTo>
                  <a:lnTo>
                    <a:pt x="20" y="30"/>
                  </a:lnTo>
                  <a:lnTo>
                    <a:pt x="20" y="29"/>
                  </a:lnTo>
                  <a:lnTo>
                    <a:pt x="20" y="28"/>
                  </a:lnTo>
                  <a:lnTo>
                    <a:pt x="21" y="27"/>
                  </a:lnTo>
                  <a:lnTo>
                    <a:pt x="21" y="26"/>
                  </a:lnTo>
                  <a:lnTo>
                    <a:pt x="21" y="25"/>
                  </a:lnTo>
                  <a:lnTo>
                    <a:pt x="21" y="24"/>
                  </a:lnTo>
                  <a:lnTo>
                    <a:pt x="21" y="23"/>
                  </a:lnTo>
                  <a:lnTo>
                    <a:pt x="21" y="22"/>
                  </a:lnTo>
                  <a:lnTo>
                    <a:pt x="21" y="21"/>
                  </a:lnTo>
                  <a:lnTo>
                    <a:pt x="21" y="20"/>
                  </a:lnTo>
                  <a:lnTo>
                    <a:pt x="21" y="19"/>
                  </a:lnTo>
                  <a:lnTo>
                    <a:pt x="20" y="18"/>
                  </a:lnTo>
                  <a:lnTo>
                    <a:pt x="20" y="16"/>
                  </a:lnTo>
                  <a:lnTo>
                    <a:pt x="20" y="15"/>
                  </a:lnTo>
                  <a:lnTo>
                    <a:pt x="20" y="14"/>
                  </a:lnTo>
                  <a:lnTo>
                    <a:pt x="20" y="13"/>
                  </a:lnTo>
                  <a:lnTo>
                    <a:pt x="20" y="12"/>
                  </a:lnTo>
                  <a:lnTo>
                    <a:pt x="20" y="11"/>
                  </a:lnTo>
                  <a:lnTo>
                    <a:pt x="20" y="10"/>
                  </a:lnTo>
                  <a:lnTo>
                    <a:pt x="20" y="9"/>
                  </a:lnTo>
                  <a:lnTo>
                    <a:pt x="19" y="7"/>
                  </a:lnTo>
                  <a:lnTo>
                    <a:pt x="19" y="6"/>
                  </a:lnTo>
                  <a:lnTo>
                    <a:pt x="19" y="5"/>
                  </a:lnTo>
                  <a:lnTo>
                    <a:pt x="19" y="3"/>
                  </a:lnTo>
                  <a:lnTo>
                    <a:pt x="20" y="2"/>
                  </a:lnTo>
                  <a:lnTo>
                    <a:pt x="20" y="1"/>
                  </a:lnTo>
                  <a:lnTo>
                    <a:pt x="18" y="0"/>
                  </a:lnTo>
                  <a:lnTo>
                    <a:pt x="17" y="0"/>
                  </a:lnTo>
                  <a:lnTo>
                    <a:pt x="16" y="0"/>
                  </a:lnTo>
                  <a:lnTo>
                    <a:pt x="15" y="0"/>
                  </a:lnTo>
                  <a:lnTo>
                    <a:pt x="14" y="1"/>
                  </a:lnTo>
                  <a:lnTo>
                    <a:pt x="13" y="1"/>
                  </a:lnTo>
                  <a:lnTo>
                    <a:pt x="12" y="2"/>
                  </a:lnTo>
                  <a:lnTo>
                    <a:pt x="12" y="3"/>
                  </a:lnTo>
                  <a:lnTo>
                    <a:pt x="11" y="3"/>
                  </a:lnTo>
                  <a:lnTo>
                    <a:pt x="10" y="4"/>
                  </a:lnTo>
                  <a:lnTo>
                    <a:pt x="10" y="5"/>
                  </a:lnTo>
                  <a:lnTo>
                    <a:pt x="9" y="6"/>
                  </a:lnTo>
                  <a:lnTo>
                    <a:pt x="9" y="7"/>
                  </a:lnTo>
                  <a:lnTo>
                    <a:pt x="8" y="7"/>
                  </a:lnTo>
                  <a:lnTo>
                    <a:pt x="8" y="8"/>
                  </a:lnTo>
                  <a:lnTo>
                    <a:pt x="7" y="9"/>
                  </a:lnTo>
                  <a:lnTo>
                    <a:pt x="7" y="10"/>
                  </a:lnTo>
                  <a:lnTo>
                    <a:pt x="6" y="11"/>
                  </a:lnTo>
                  <a:lnTo>
                    <a:pt x="6" y="12"/>
                  </a:lnTo>
                  <a:lnTo>
                    <a:pt x="6" y="13"/>
                  </a:lnTo>
                  <a:lnTo>
                    <a:pt x="5" y="14"/>
                  </a:lnTo>
                  <a:lnTo>
                    <a:pt x="5" y="15"/>
                  </a:lnTo>
                  <a:lnTo>
                    <a:pt x="4" y="16"/>
                  </a:lnTo>
                  <a:lnTo>
                    <a:pt x="4" y="18"/>
                  </a:lnTo>
                  <a:lnTo>
                    <a:pt x="3" y="19"/>
                  </a:lnTo>
                  <a:lnTo>
                    <a:pt x="3" y="20"/>
                  </a:lnTo>
                  <a:lnTo>
                    <a:pt x="2" y="2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07" name="Freeform 102"/>
            <p:cNvSpPr>
              <a:spLocks/>
            </p:cNvSpPr>
            <p:nvPr/>
          </p:nvSpPr>
          <p:spPr bwMode="auto">
            <a:xfrm>
              <a:off x="3279" y="1701"/>
              <a:ext cx="33" cy="22"/>
            </a:xfrm>
            <a:custGeom>
              <a:avLst/>
              <a:gdLst>
                <a:gd name="T0" fmla="*/ 32 w 33"/>
                <a:gd name="T1" fmla="*/ 3 h 22"/>
                <a:gd name="T2" fmla="*/ 31 w 33"/>
                <a:gd name="T3" fmla="*/ 2 h 22"/>
                <a:gd name="T4" fmla="*/ 29 w 33"/>
                <a:gd name="T5" fmla="*/ 2 h 22"/>
                <a:gd name="T6" fmla="*/ 28 w 33"/>
                <a:gd name="T7" fmla="*/ 1 h 22"/>
                <a:gd name="T8" fmla="*/ 26 w 33"/>
                <a:gd name="T9" fmla="*/ 1 h 22"/>
                <a:gd name="T10" fmla="*/ 24 w 33"/>
                <a:gd name="T11" fmla="*/ 0 h 22"/>
                <a:gd name="T12" fmla="*/ 22 w 33"/>
                <a:gd name="T13" fmla="*/ 0 h 22"/>
                <a:gd name="T14" fmla="*/ 20 w 33"/>
                <a:gd name="T15" fmla="*/ 0 h 22"/>
                <a:gd name="T16" fmla="*/ 18 w 33"/>
                <a:gd name="T17" fmla="*/ 0 h 22"/>
                <a:gd name="T18" fmla="*/ 15 w 33"/>
                <a:gd name="T19" fmla="*/ 1 h 22"/>
                <a:gd name="T20" fmla="*/ 13 w 33"/>
                <a:gd name="T21" fmla="*/ 1 h 22"/>
                <a:gd name="T22" fmla="*/ 11 w 33"/>
                <a:gd name="T23" fmla="*/ 2 h 22"/>
                <a:gd name="T24" fmla="*/ 9 w 33"/>
                <a:gd name="T25" fmla="*/ 2 h 22"/>
                <a:gd name="T26" fmla="*/ 8 w 33"/>
                <a:gd name="T27" fmla="*/ 3 h 22"/>
                <a:gd name="T28" fmla="*/ 7 w 33"/>
                <a:gd name="T29" fmla="*/ 4 h 22"/>
                <a:gd name="T30" fmla="*/ 5 w 33"/>
                <a:gd name="T31" fmla="*/ 4 h 22"/>
                <a:gd name="T32" fmla="*/ 3 w 33"/>
                <a:gd name="T33" fmla="*/ 5 h 22"/>
                <a:gd name="T34" fmla="*/ 2 w 33"/>
                <a:gd name="T35" fmla="*/ 6 h 22"/>
                <a:gd name="T36" fmla="*/ 1 w 33"/>
                <a:gd name="T37" fmla="*/ 7 h 22"/>
                <a:gd name="T38" fmla="*/ 1 w 33"/>
                <a:gd name="T39" fmla="*/ 9 h 22"/>
                <a:gd name="T40" fmla="*/ 0 w 33"/>
                <a:gd name="T41" fmla="*/ 11 h 22"/>
                <a:gd name="T42" fmla="*/ 0 w 33"/>
                <a:gd name="T43" fmla="*/ 13 h 22"/>
                <a:gd name="T44" fmla="*/ 1 w 33"/>
                <a:gd name="T45" fmla="*/ 15 h 22"/>
                <a:gd name="T46" fmla="*/ 2 w 33"/>
                <a:gd name="T47" fmla="*/ 16 h 22"/>
                <a:gd name="T48" fmla="*/ 3 w 33"/>
                <a:gd name="T49" fmla="*/ 17 h 22"/>
                <a:gd name="T50" fmla="*/ 5 w 33"/>
                <a:gd name="T51" fmla="*/ 17 h 22"/>
                <a:gd name="T52" fmla="*/ 7 w 33"/>
                <a:gd name="T53" fmla="*/ 17 h 22"/>
                <a:gd name="T54" fmla="*/ 9 w 33"/>
                <a:gd name="T55" fmla="*/ 18 h 22"/>
                <a:gd name="T56" fmla="*/ 11 w 33"/>
                <a:gd name="T57" fmla="*/ 19 h 22"/>
                <a:gd name="T58" fmla="*/ 13 w 33"/>
                <a:gd name="T59" fmla="*/ 19 h 22"/>
                <a:gd name="T60" fmla="*/ 14 w 33"/>
                <a:gd name="T61" fmla="*/ 20 h 22"/>
                <a:gd name="T62" fmla="*/ 17 w 33"/>
                <a:gd name="T63" fmla="*/ 20 h 22"/>
                <a:gd name="T64" fmla="*/ 19 w 33"/>
                <a:gd name="T65" fmla="*/ 21 h 22"/>
                <a:gd name="T66" fmla="*/ 21 w 33"/>
                <a:gd name="T67" fmla="*/ 21 h 22"/>
                <a:gd name="T68" fmla="*/ 23 w 33"/>
                <a:gd name="T69" fmla="*/ 21 h 22"/>
                <a:gd name="T70" fmla="*/ 24 w 33"/>
                <a:gd name="T71" fmla="*/ 20 h 22"/>
                <a:gd name="T72" fmla="*/ 25 w 33"/>
                <a:gd name="T73" fmla="*/ 19 h 22"/>
                <a:gd name="T74" fmla="*/ 26 w 33"/>
                <a:gd name="T75" fmla="*/ 18 h 22"/>
                <a:gd name="T76" fmla="*/ 27 w 33"/>
                <a:gd name="T77" fmla="*/ 17 h 22"/>
                <a:gd name="T78" fmla="*/ 28 w 33"/>
                <a:gd name="T79" fmla="*/ 16 h 22"/>
                <a:gd name="T80" fmla="*/ 29 w 33"/>
                <a:gd name="T81" fmla="*/ 15 h 22"/>
                <a:gd name="T82" fmla="*/ 30 w 33"/>
                <a:gd name="T83" fmla="*/ 13 h 22"/>
                <a:gd name="T84" fmla="*/ 31 w 33"/>
                <a:gd name="T85" fmla="*/ 12 h 22"/>
                <a:gd name="T86" fmla="*/ 32 w 33"/>
                <a:gd name="T87" fmla="*/ 11 h 22"/>
                <a:gd name="T88" fmla="*/ 32 w 33"/>
                <a:gd name="T89" fmla="*/ 8 h 22"/>
                <a:gd name="T90" fmla="*/ 32 w 33"/>
                <a:gd name="T91" fmla="*/ 6 h 22"/>
                <a:gd name="T92" fmla="*/ 32 w 33"/>
                <a:gd name="T93" fmla="*/ 4 h 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3" h="22">
                  <a:moveTo>
                    <a:pt x="32" y="4"/>
                  </a:moveTo>
                  <a:lnTo>
                    <a:pt x="32" y="3"/>
                  </a:lnTo>
                  <a:lnTo>
                    <a:pt x="31" y="3"/>
                  </a:lnTo>
                  <a:lnTo>
                    <a:pt x="31" y="2"/>
                  </a:lnTo>
                  <a:lnTo>
                    <a:pt x="30" y="2"/>
                  </a:lnTo>
                  <a:lnTo>
                    <a:pt x="29" y="2"/>
                  </a:lnTo>
                  <a:lnTo>
                    <a:pt x="29" y="1"/>
                  </a:lnTo>
                  <a:lnTo>
                    <a:pt x="28" y="1"/>
                  </a:lnTo>
                  <a:lnTo>
                    <a:pt x="27" y="1"/>
                  </a:lnTo>
                  <a:lnTo>
                    <a:pt x="26" y="1"/>
                  </a:lnTo>
                  <a:lnTo>
                    <a:pt x="25" y="0"/>
                  </a:lnTo>
                  <a:lnTo>
                    <a:pt x="24" y="0"/>
                  </a:lnTo>
                  <a:lnTo>
                    <a:pt x="23" y="0"/>
                  </a:lnTo>
                  <a:lnTo>
                    <a:pt x="22" y="0"/>
                  </a:lnTo>
                  <a:lnTo>
                    <a:pt x="21" y="0"/>
                  </a:lnTo>
                  <a:lnTo>
                    <a:pt x="20" y="0"/>
                  </a:lnTo>
                  <a:lnTo>
                    <a:pt x="19" y="0"/>
                  </a:lnTo>
                  <a:lnTo>
                    <a:pt x="18" y="0"/>
                  </a:lnTo>
                  <a:lnTo>
                    <a:pt x="17" y="0"/>
                  </a:lnTo>
                  <a:lnTo>
                    <a:pt x="15" y="1"/>
                  </a:lnTo>
                  <a:lnTo>
                    <a:pt x="14" y="1"/>
                  </a:lnTo>
                  <a:lnTo>
                    <a:pt x="13" y="1"/>
                  </a:lnTo>
                  <a:lnTo>
                    <a:pt x="12" y="2"/>
                  </a:lnTo>
                  <a:lnTo>
                    <a:pt x="11" y="2"/>
                  </a:lnTo>
                  <a:lnTo>
                    <a:pt x="10" y="2"/>
                  </a:lnTo>
                  <a:lnTo>
                    <a:pt x="9" y="2"/>
                  </a:lnTo>
                  <a:lnTo>
                    <a:pt x="9" y="3"/>
                  </a:lnTo>
                  <a:lnTo>
                    <a:pt x="8" y="3"/>
                  </a:lnTo>
                  <a:lnTo>
                    <a:pt x="7" y="3"/>
                  </a:lnTo>
                  <a:lnTo>
                    <a:pt x="7" y="4"/>
                  </a:lnTo>
                  <a:lnTo>
                    <a:pt x="6" y="4"/>
                  </a:lnTo>
                  <a:lnTo>
                    <a:pt x="5" y="4"/>
                  </a:lnTo>
                  <a:lnTo>
                    <a:pt x="4" y="5"/>
                  </a:lnTo>
                  <a:lnTo>
                    <a:pt x="3" y="5"/>
                  </a:lnTo>
                  <a:lnTo>
                    <a:pt x="3" y="6"/>
                  </a:lnTo>
                  <a:lnTo>
                    <a:pt x="2" y="6"/>
                  </a:lnTo>
                  <a:lnTo>
                    <a:pt x="2" y="7"/>
                  </a:lnTo>
                  <a:lnTo>
                    <a:pt x="1" y="7"/>
                  </a:lnTo>
                  <a:lnTo>
                    <a:pt x="1" y="8"/>
                  </a:lnTo>
                  <a:lnTo>
                    <a:pt x="1" y="9"/>
                  </a:lnTo>
                  <a:lnTo>
                    <a:pt x="0" y="9"/>
                  </a:lnTo>
                  <a:lnTo>
                    <a:pt x="0" y="11"/>
                  </a:lnTo>
                  <a:lnTo>
                    <a:pt x="0" y="12"/>
                  </a:lnTo>
                  <a:lnTo>
                    <a:pt x="0" y="13"/>
                  </a:lnTo>
                  <a:lnTo>
                    <a:pt x="1" y="14"/>
                  </a:lnTo>
                  <a:lnTo>
                    <a:pt x="1" y="15"/>
                  </a:lnTo>
                  <a:lnTo>
                    <a:pt x="2" y="15"/>
                  </a:lnTo>
                  <a:lnTo>
                    <a:pt x="2" y="16"/>
                  </a:lnTo>
                  <a:lnTo>
                    <a:pt x="3" y="16"/>
                  </a:lnTo>
                  <a:lnTo>
                    <a:pt x="3" y="17"/>
                  </a:lnTo>
                  <a:lnTo>
                    <a:pt x="4" y="17"/>
                  </a:lnTo>
                  <a:lnTo>
                    <a:pt x="5" y="17"/>
                  </a:lnTo>
                  <a:lnTo>
                    <a:pt x="6" y="17"/>
                  </a:lnTo>
                  <a:lnTo>
                    <a:pt x="7" y="17"/>
                  </a:lnTo>
                  <a:lnTo>
                    <a:pt x="8" y="18"/>
                  </a:lnTo>
                  <a:lnTo>
                    <a:pt x="9" y="18"/>
                  </a:lnTo>
                  <a:lnTo>
                    <a:pt x="10" y="19"/>
                  </a:lnTo>
                  <a:lnTo>
                    <a:pt x="11" y="19"/>
                  </a:lnTo>
                  <a:lnTo>
                    <a:pt x="12" y="19"/>
                  </a:lnTo>
                  <a:lnTo>
                    <a:pt x="13" y="19"/>
                  </a:lnTo>
                  <a:lnTo>
                    <a:pt x="13" y="20"/>
                  </a:lnTo>
                  <a:lnTo>
                    <a:pt x="14" y="20"/>
                  </a:lnTo>
                  <a:lnTo>
                    <a:pt x="15" y="20"/>
                  </a:lnTo>
                  <a:lnTo>
                    <a:pt x="17" y="20"/>
                  </a:lnTo>
                  <a:lnTo>
                    <a:pt x="18" y="21"/>
                  </a:lnTo>
                  <a:lnTo>
                    <a:pt x="19" y="21"/>
                  </a:lnTo>
                  <a:lnTo>
                    <a:pt x="20" y="21"/>
                  </a:lnTo>
                  <a:lnTo>
                    <a:pt x="21" y="21"/>
                  </a:lnTo>
                  <a:lnTo>
                    <a:pt x="22" y="21"/>
                  </a:lnTo>
                  <a:lnTo>
                    <a:pt x="23" y="21"/>
                  </a:lnTo>
                  <a:lnTo>
                    <a:pt x="24" y="21"/>
                  </a:lnTo>
                  <a:lnTo>
                    <a:pt x="24" y="20"/>
                  </a:lnTo>
                  <a:lnTo>
                    <a:pt x="24" y="19"/>
                  </a:lnTo>
                  <a:lnTo>
                    <a:pt x="25" y="19"/>
                  </a:lnTo>
                  <a:lnTo>
                    <a:pt x="25" y="18"/>
                  </a:lnTo>
                  <a:lnTo>
                    <a:pt x="26" y="18"/>
                  </a:lnTo>
                  <a:lnTo>
                    <a:pt x="26" y="17"/>
                  </a:lnTo>
                  <a:lnTo>
                    <a:pt x="27" y="17"/>
                  </a:lnTo>
                  <a:lnTo>
                    <a:pt x="27" y="16"/>
                  </a:lnTo>
                  <a:lnTo>
                    <a:pt x="28" y="16"/>
                  </a:lnTo>
                  <a:lnTo>
                    <a:pt x="28" y="15"/>
                  </a:lnTo>
                  <a:lnTo>
                    <a:pt x="29" y="15"/>
                  </a:lnTo>
                  <a:lnTo>
                    <a:pt x="30" y="14"/>
                  </a:lnTo>
                  <a:lnTo>
                    <a:pt x="30" y="13"/>
                  </a:lnTo>
                  <a:lnTo>
                    <a:pt x="31" y="13"/>
                  </a:lnTo>
                  <a:lnTo>
                    <a:pt x="31" y="12"/>
                  </a:lnTo>
                  <a:lnTo>
                    <a:pt x="31" y="11"/>
                  </a:lnTo>
                  <a:lnTo>
                    <a:pt x="32" y="11"/>
                  </a:lnTo>
                  <a:lnTo>
                    <a:pt x="32" y="9"/>
                  </a:lnTo>
                  <a:lnTo>
                    <a:pt x="32" y="8"/>
                  </a:lnTo>
                  <a:lnTo>
                    <a:pt x="32" y="7"/>
                  </a:lnTo>
                  <a:lnTo>
                    <a:pt x="32" y="6"/>
                  </a:lnTo>
                  <a:lnTo>
                    <a:pt x="32" y="5"/>
                  </a:lnTo>
                  <a:lnTo>
                    <a:pt x="32" y="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08" name="Freeform 103"/>
            <p:cNvSpPr>
              <a:spLocks/>
            </p:cNvSpPr>
            <p:nvPr/>
          </p:nvSpPr>
          <p:spPr bwMode="auto">
            <a:xfrm>
              <a:off x="3515" y="1670"/>
              <a:ext cx="27" cy="36"/>
            </a:xfrm>
            <a:custGeom>
              <a:avLst/>
              <a:gdLst>
                <a:gd name="T0" fmla="*/ 9 w 27"/>
                <a:gd name="T1" fmla="*/ 0 h 36"/>
                <a:gd name="T2" fmla="*/ 7 w 27"/>
                <a:gd name="T3" fmla="*/ 0 h 36"/>
                <a:gd name="T4" fmla="*/ 6 w 27"/>
                <a:gd name="T5" fmla="*/ 1 h 36"/>
                <a:gd name="T6" fmla="*/ 4 w 27"/>
                <a:gd name="T7" fmla="*/ 2 h 36"/>
                <a:gd name="T8" fmla="*/ 3 w 27"/>
                <a:gd name="T9" fmla="*/ 3 h 36"/>
                <a:gd name="T10" fmla="*/ 2 w 27"/>
                <a:gd name="T11" fmla="*/ 4 h 36"/>
                <a:gd name="T12" fmla="*/ 1 w 27"/>
                <a:gd name="T13" fmla="*/ 5 h 36"/>
                <a:gd name="T14" fmla="*/ 0 w 27"/>
                <a:gd name="T15" fmla="*/ 6 h 36"/>
                <a:gd name="T16" fmla="*/ 0 w 27"/>
                <a:gd name="T17" fmla="*/ 8 h 36"/>
                <a:gd name="T18" fmla="*/ 0 w 27"/>
                <a:gd name="T19" fmla="*/ 11 h 36"/>
                <a:gd name="T20" fmla="*/ 0 w 27"/>
                <a:gd name="T21" fmla="*/ 13 h 36"/>
                <a:gd name="T22" fmla="*/ 1 w 27"/>
                <a:gd name="T23" fmla="*/ 15 h 36"/>
                <a:gd name="T24" fmla="*/ 1 w 27"/>
                <a:gd name="T25" fmla="*/ 17 h 36"/>
                <a:gd name="T26" fmla="*/ 1 w 27"/>
                <a:gd name="T27" fmla="*/ 20 h 36"/>
                <a:gd name="T28" fmla="*/ 1 w 27"/>
                <a:gd name="T29" fmla="*/ 22 h 36"/>
                <a:gd name="T30" fmla="*/ 1 w 27"/>
                <a:gd name="T31" fmla="*/ 24 h 36"/>
                <a:gd name="T32" fmla="*/ 1 w 27"/>
                <a:gd name="T33" fmla="*/ 27 h 36"/>
                <a:gd name="T34" fmla="*/ 2 w 27"/>
                <a:gd name="T35" fmla="*/ 29 h 36"/>
                <a:gd name="T36" fmla="*/ 3 w 27"/>
                <a:gd name="T37" fmla="*/ 30 h 36"/>
                <a:gd name="T38" fmla="*/ 4 w 27"/>
                <a:gd name="T39" fmla="*/ 31 h 36"/>
                <a:gd name="T40" fmla="*/ 5 w 27"/>
                <a:gd name="T41" fmla="*/ 32 h 36"/>
                <a:gd name="T42" fmla="*/ 6 w 27"/>
                <a:gd name="T43" fmla="*/ 33 h 36"/>
                <a:gd name="T44" fmla="*/ 7 w 27"/>
                <a:gd name="T45" fmla="*/ 34 h 36"/>
                <a:gd name="T46" fmla="*/ 9 w 27"/>
                <a:gd name="T47" fmla="*/ 34 h 36"/>
                <a:gd name="T48" fmla="*/ 11 w 27"/>
                <a:gd name="T49" fmla="*/ 34 h 36"/>
                <a:gd name="T50" fmla="*/ 14 w 27"/>
                <a:gd name="T51" fmla="*/ 34 h 36"/>
                <a:gd name="T52" fmla="*/ 15 w 27"/>
                <a:gd name="T53" fmla="*/ 35 h 36"/>
                <a:gd name="T54" fmla="*/ 17 w 27"/>
                <a:gd name="T55" fmla="*/ 35 h 36"/>
                <a:gd name="T56" fmla="*/ 18 w 27"/>
                <a:gd name="T57" fmla="*/ 34 h 36"/>
                <a:gd name="T58" fmla="*/ 20 w 27"/>
                <a:gd name="T59" fmla="*/ 34 h 36"/>
                <a:gd name="T60" fmla="*/ 22 w 27"/>
                <a:gd name="T61" fmla="*/ 33 h 36"/>
                <a:gd name="T62" fmla="*/ 23 w 27"/>
                <a:gd name="T63" fmla="*/ 32 h 36"/>
                <a:gd name="T64" fmla="*/ 24 w 27"/>
                <a:gd name="T65" fmla="*/ 30 h 36"/>
                <a:gd name="T66" fmla="*/ 24 w 27"/>
                <a:gd name="T67" fmla="*/ 28 h 36"/>
                <a:gd name="T68" fmla="*/ 23 w 27"/>
                <a:gd name="T69" fmla="*/ 25 h 36"/>
                <a:gd name="T70" fmla="*/ 22 w 27"/>
                <a:gd name="T71" fmla="*/ 23 h 36"/>
                <a:gd name="T72" fmla="*/ 22 w 27"/>
                <a:gd name="T73" fmla="*/ 21 h 36"/>
                <a:gd name="T74" fmla="*/ 23 w 27"/>
                <a:gd name="T75" fmla="*/ 20 h 36"/>
                <a:gd name="T76" fmla="*/ 24 w 27"/>
                <a:gd name="T77" fmla="*/ 19 h 36"/>
                <a:gd name="T78" fmla="*/ 25 w 27"/>
                <a:gd name="T79" fmla="*/ 18 h 36"/>
                <a:gd name="T80" fmla="*/ 26 w 27"/>
                <a:gd name="T81" fmla="*/ 17 h 36"/>
                <a:gd name="T82" fmla="*/ 25 w 27"/>
                <a:gd name="T83" fmla="*/ 16 h 36"/>
                <a:gd name="T84" fmla="*/ 24 w 27"/>
                <a:gd name="T85" fmla="*/ 14 h 36"/>
                <a:gd name="T86" fmla="*/ 22 w 27"/>
                <a:gd name="T87" fmla="*/ 12 h 36"/>
                <a:gd name="T88" fmla="*/ 22 w 27"/>
                <a:gd name="T89" fmla="*/ 10 h 36"/>
                <a:gd name="T90" fmla="*/ 20 w 27"/>
                <a:gd name="T91" fmla="*/ 7 h 36"/>
                <a:gd name="T92" fmla="*/ 19 w 27"/>
                <a:gd name="T93" fmla="*/ 6 h 36"/>
                <a:gd name="T94" fmla="*/ 18 w 27"/>
                <a:gd name="T95" fmla="*/ 4 h 36"/>
                <a:gd name="T96" fmla="*/ 16 w 27"/>
                <a:gd name="T97" fmla="*/ 3 h 36"/>
                <a:gd name="T98" fmla="*/ 15 w 27"/>
                <a:gd name="T99" fmla="*/ 2 h 36"/>
                <a:gd name="T100" fmla="*/ 12 w 27"/>
                <a:gd name="T101" fmla="*/ 1 h 36"/>
                <a:gd name="T102" fmla="*/ 10 w 27"/>
                <a:gd name="T103" fmla="*/ 0 h 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7" h="36">
                  <a:moveTo>
                    <a:pt x="10" y="0"/>
                  </a:moveTo>
                  <a:lnTo>
                    <a:pt x="9" y="0"/>
                  </a:lnTo>
                  <a:lnTo>
                    <a:pt x="8" y="0"/>
                  </a:lnTo>
                  <a:lnTo>
                    <a:pt x="7" y="0"/>
                  </a:lnTo>
                  <a:lnTo>
                    <a:pt x="6" y="0"/>
                  </a:lnTo>
                  <a:lnTo>
                    <a:pt x="6" y="1"/>
                  </a:lnTo>
                  <a:lnTo>
                    <a:pt x="5" y="1"/>
                  </a:lnTo>
                  <a:lnTo>
                    <a:pt x="4" y="2"/>
                  </a:lnTo>
                  <a:lnTo>
                    <a:pt x="3" y="2"/>
                  </a:lnTo>
                  <a:lnTo>
                    <a:pt x="3" y="3"/>
                  </a:lnTo>
                  <a:lnTo>
                    <a:pt x="2" y="3"/>
                  </a:lnTo>
                  <a:lnTo>
                    <a:pt x="2" y="4"/>
                  </a:lnTo>
                  <a:lnTo>
                    <a:pt x="1" y="4"/>
                  </a:lnTo>
                  <a:lnTo>
                    <a:pt x="1" y="5"/>
                  </a:lnTo>
                  <a:lnTo>
                    <a:pt x="1" y="6"/>
                  </a:lnTo>
                  <a:lnTo>
                    <a:pt x="0" y="6"/>
                  </a:lnTo>
                  <a:lnTo>
                    <a:pt x="0" y="7"/>
                  </a:lnTo>
                  <a:lnTo>
                    <a:pt x="0" y="8"/>
                  </a:lnTo>
                  <a:lnTo>
                    <a:pt x="0" y="10"/>
                  </a:lnTo>
                  <a:lnTo>
                    <a:pt x="0" y="11"/>
                  </a:lnTo>
                  <a:lnTo>
                    <a:pt x="0" y="12"/>
                  </a:lnTo>
                  <a:lnTo>
                    <a:pt x="0" y="13"/>
                  </a:lnTo>
                  <a:lnTo>
                    <a:pt x="0" y="14"/>
                  </a:lnTo>
                  <a:lnTo>
                    <a:pt x="1" y="15"/>
                  </a:lnTo>
                  <a:lnTo>
                    <a:pt x="1" y="16"/>
                  </a:lnTo>
                  <a:lnTo>
                    <a:pt x="1" y="17"/>
                  </a:lnTo>
                  <a:lnTo>
                    <a:pt x="1" y="19"/>
                  </a:lnTo>
                  <a:lnTo>
                    <a:pt x="1" y="20"/>
                  </a:lnTo>
                  <a:lnTo>
                    <a:pt x="1" y="21"/>
                  </a:lnTo>
                  <a:lnTo>
                    <a:pt x="1" y="22"/>
                  </a:lnTo>
                  <a:lnTo>
                    <a:pt x="1" y="23"/>
                  </a:lnTo>
                  <a:lnTo>
                    <a:pt x="1" y="24"/>
                  </a:lnTo>
                  <a:lnTo>
                    <a:pt x="1" y="25"/>
                  </a:lnTo>
                  <a:lnTo>
                    <a:pt x="1" y="27"/>
                  </a:lnTo>
                  <a:lnTo>
                    <a:pt x="1" y="28"/>
                  </a:lnTo>
                  <a:lnTo>
                    <a:pt x="2" y="29"/>
                  </a:lnTo>
                  <a:lnTo>
                    <a:pt x="2" y="30"/>
                  </a:lnTo>
                  <a:lnTo>
                    <a:pt x="3" y="30"/>
                  </a:lnTo>
                  <a:lnTo>
                    <a:pt x="3" y="31"/>
                  </a:lnTo>
                  <a:lnTo>
                    <a:pt x="4" y="31"/>
                  </a:lnTo>
                  <a:lnTo>
                    <a:pt x="4" y="32"/>
                  </a:lnTo>
                  <a:lnTo>
                    <a:pt x="5" y="32"/>
                  </a:lnTo>
                  <a:lnTo>
                    <a:pt x="5" y="33"/>
                  </a:lnTo>
                  <a:lnTo>
                    <a:pt x="6" y="33"/>
                  </a:lnTo>
                  <a:lnTo>
                    <a:pt x="6" y="34"/>
                  </a:lnTo>
                  <a:lnTo>
                    <a:pt x="7" y="34"/>
                  </a:lnTo>
                  <a:lnTo>
                    <a:pt x="8" y="34"/>
                  </a:lnTo>
                  <a:lnTo>
                    <a:pt x="9" y="34"/>
                  </a:lnTo>
                  <a:lnTo>
                    <a:pt x="10" y="34"/>
                  </a:lnTo>
                  <a:lnTo>
                    <a:pt x="11" y="34"/>
                  </a:lnTo>
                  <a:lnTo>
                    <a:pt x="12" y="34"/>
                  </a:lnTo>
                  <a:lnTo>
                    <a:pt x="14" y="34"/>
                  </a:lnTo>
                  <a:lnTo>
                    <a:pt x="14" y="35"/>
                  </a:lnTo>
                  <a:lnTo>
                    <a:pt x="15" y="35"/>
                  </a:lnTo>
                  <a:lnTo>
                    <a:pt x="16" y="35"/>
                  </a:lnTo>
                  <a:lnTo>
                    <a:pt x="17" y="35"/>
                  </a:lnTo>
                  <a:lnTo>
                    <a:pt x="17" y="34"/>
                  </a:lnTo>
                  <a:lnTo>
                    <a:pt x="18" y="34"/>
                  </a:lnTo>
                  <a:lnTo>
                    <a:pt x="19" y="34"/>
                  </a:lnTo>
                  <a:lnTo>
                    <a:pt x="20" y="34"/>
                  </a:lnTo>
                  <a:lnTo>
                    <a:pt x="21" y="34"/>
                  </a:lnTo>
                  <a:lnTo>
                    <a:pt x="22" y="33"/>
                  </a:lnTo>
                  <a:lnTo>
                    <a:pt x="22" y="32"/>
                  </a:lnTo>
                  <a:lnTo>
                    <a:pt x="23" y="32"/>
                  </a:lnTo>
                  <a:lnTo>
                    <a:pt x="24" y="31"/>
                  </a:lnTo>
                  <a:lnTo>
                    <a:pt x="24" y="30"/>
                  </a:lnTo>
                  <a:lnTo>
                    <a:pt x="24" y="29"/>
                  </a:lnTo>
                  <a:lnTo>
                    <a:pt x="24" y="28"/>
                  </a:lnTo>
                  <a:lnTo>
                    <a:pt x="23" y="27"/>
                  </a:lnTo>
                  <a:lnTo>
                    <a:pt x="23" y="25"/>
                  </a:lnTo>
                  <a:lnTo>
                    <a:pt x="23" y="24"/>
                  </a:lnTo>
                  <a:lnTo>
                    <a:pt x="22" y="23"/>
                  </a:lnTo>
                  <a:lnTo>
                    <a:pt x="22" y="22"/>
                  </a:lnTo>
                  <a:lnTo>
                    <a:pt x="22" y="21"/>
                  </a:lnTo>
                  <a:lnTo>
                    <a:pt x="23" y="21"/>
                  </a:lnTo>
                  <a:lnTo>
                    <a:pt x="23" y="20"/>
                  </a:lnTo>
                  <a:lnTo>
                    <a:pt x="23" y="19"/>
                  </a:lnTo>
                  <a:lnTo>
                    <a:pt x="24" y="19"/>
                  </a:lnTo>
                  <a:lnTo>
                    <a:pt x="24" y="18"/>
                  </a:lnTo>
                  <a:lnTo>
                    <a:pt x="25" y="18"/>
                  </a:lnTo>
                  <a:lnTo>
                    <a:pt x="25" y="17"/>
                  </a:lnTo>
                  <a:lnTo>
                    <a:pt x="26" y="17"/>
                  </a:lnTo>
                  <a:lnTo>
                    <a:pt x="25" y="17"/>
                  </a:lnTo>
                  <a:lnTo>
                    <a:pt x="25" y="16"/>
                  </a:lnTo>
                  <a:lnTo>
                    <a:pt x="24" y="15"/>
                  </a:lnTo>
                  <a:lnTo>
                    <a:pt x="24" y="14"/>
                  </a:lnTo>
                  <a:lnTo>
                    <a:pt x="23" y="13"/>
                  </a:lnTo>
                  <a:lnTo>
                    <a:pt x="22" y="12"/>
                  </a:lnTo>
                  <a:lnTo>
                    <a:pt x="22" y="11"/>
                  </a:lnTo>
                  <a:lnTo>
                    <a:pt x="22" y="10"/>
                  </a:lnTo>
                  <a:lnTo>
                    <a:pt x="21" y="8"/>
                  </a:lnTo>
                  <a:lnTo>
                    <a:pt x="20" y="7"/>
                  </a:lnTo>
                  <a:lnTo>
                    <a:pt x="20" y="6"/>
                  </a:lnTo>
                  <a:lnTo>
                    <a:pt x="19" y="6"/>
                  </a:lnTo>
                  <a:lnTo>
                    <a:pt x="18" y="5"/>
                  </a:lnTo>
                  <a:lnTo>
                    <a:pt x="18" y="4"/>
                  </a:lnTo>
                  <a:lnTo>
                    <a:pt x="17" y="3"/>
                  </a:lnTo>
                  <a:lnTo>
                    <a:pt x="16" y="3"/>
                  </a:lnTo>
                  <a:lnTo>
                    <a:pt x="16" y="2"/>
                  </a:lnTo>
                  <a:lnTo>
                    <a:pt x="15" y="2"/>
                  </a:lnTo>
                  <a:lnTo>
                    <a:pt x="14" y="1"/>
                  </a:lnTo>
                  <a:lnTo>
                    <a:pt x="12" y="1"/>
                  </a:lnTo>
                  <a:lnTo>
                    <a:pt x="11" y="0"/>
                  </a:lnTo>
                  <a:lnTo>
                    <a:pt x="1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09" name="Freeform 104"/>
            <p:cNvSpPr>
              <a:spLocks/>
            </p:cNvSpPr>
            <p:nvPr/>
          </p:nvSpPr>
          <p:spPr bwMode="auto">
            <a:xfrm>
              <a:off x="3620" y="1574"/>
              <a:ext cx="25" cy="48"/>
            </a:xfrm>
            <a:custGeom>
              <a:avLst/>
              <a:gdLst>
                <a:gd name="T0" fmla="*/ 23 w 25"/>
                <a:gd name="T1" fmla="*/ 13 h 48"/>
                <a:gd name="T2" fmla="*/ 22 w 25"/>
                <a:gd name="T3" fmla="*/ 12 h 48"/>
                <a:gd name="T4" fmla="*/ 22 w 25"/>
                <a:gd name="T5" fmla="*/ 10 h 48"/>
                <a:gd name="T6" fmla="*/ 21 w 25"/>
                <a:gd name="T7" fmla="*/ 9 h 48"/>
                <a:gd name="T8" fmla="*/ 20 w 25"/>
                <a:gd name="T9" fmla="*/ 7 h 48"/>
                <a:gd name="T10" fmla="*/ 19 w 25"/>
                <a:gd name="T11" fmla="*/ 5 h 48"/>
                <a:gd name="T12" fmla="*/ 18 w 25"/>
                <a:gd name="T13" fmla="*/ 4 h 48"/>
                <a:gd name="T14" fmla="*/ 16 w 25"/>
                <a:gd name="T15" fmla="*/ 2 h 48"/>
                <a:gd name="T16" fmla="*/ 14 w 25"/>
                <a:gd name="T17" fmla="*/ 1 h 48"/>
                <a:gd name="T18" fmla="*/ 12 w 25"/>
                <a:gd name="T19" fmla="*/ 0 h 48"/>
                <a:gd name="T20" fmla="*/ 10 w 25"/>
                <a:gd name="T21" fmla="*/ 0 h 48"/>
                <a:gd name="T22" fmla="*/ 8 w 25"/>
                <a:gd name="T23" fmla="*/ 0 h 48"/>
                <a:gd name="T24" fmla="*/ 7 w 25"/>
                <a:gd name="T25" fmla="*/ 1 h 48"/>
                <a:gd name="T26" fmla="*/ 6 w 25"/>
                <a:gd name="T27" fmla="*/ 3 h 48"/>
                <a:gd name="T28" fmla="*/ 4 w 25"/>
                <a:gd name="T29" fmla="*/ 5 h 48"/>
                <a:gd name="T30" fmla="*/ 3 w 25"/>
                <a:gd name="T31" fmla="*/ 7 h 48"/>
                <a:gd name="T32" fmla="*/ 3 w 25"/>
                <a:gd name="T33" fmla="*/ 9 h 48"/>
                <a:gd name="T34" fmla="*/ 3 w 25"/>
                <a:gd name="T35" fmla="*/ 11 h 48"/>
                <a:gd name="T36" fmla="*/ 3 w 25"/>
                <a:gd name="T37" fmla="*/ 13 h 48"/>
                <a:gd name="T38" fmla="*/ 3 w 25"/>
                <a:gd name="T39" fmla="*/ 15 h 48"/>
                <a:gd name="T40" fmla="*/ 3 w 25"/>
                <a:gd name="T41" fmla="*/ 17 h 48"/>
                <a:gd name="T42" fmla="*/ 3 w 25"/>
                <a:gd name="T43" fmla="*/ 19 h 48"/>
                <a:gd name="T44" fmla="*/ 2 w 25"/>
                <a:gd name="T45" fmla="*/ 22 h 48"/>
                <a:gd name="T46" fmla="*/ 2 w 25"/>
                <a:gd name="T47" fmla="*/ 24 h 48"/>
                <a:gd name="T48" fmla="*/ 2 w 25"/>
                <a:gd name="T49" fmla="*/ 26 h 48"/>
                <a:gd name="T50" fmla="*/ 1 w 25"/>
                <a:gd name="T51" fmla="*/ 27 h 48"/>
                <a:gd name="T52" fmla="*/ 1 w 25"/>
                <a:gd name="T53" fmla="*/ 29 h 48"/>
                <a:gd name="T54" fmla="*/ 0 w 25"/>
                <a:gd name="T55" fmla="*/ 30 h 48"/>
                <a:gd name="T56" fmla="*/ 0 w 25"/>
                <a:gd name="T57" fmla="*/ 32 h 48"/>
                <a:gd name="T58" fmla="*/ 0 w 25"/>
                <a:gd name="T59" fmla="*/ 34 h 48"/>
                <a:gd name="T60" fmla="*/ 0 w 25"/>
                <a:gd name="T61" fmla="*/ 36 h 48"/>
                <a:gd name="T62" fmla="*/ 1 w 25"/>
                <a:gd name="T63" fmla="*/ 38 h 48"/>
                <a:gd name="T64" fmla="*/ 2 w 25"/>
                <a:gd name="T65" fmla="*/ 40 h 48"/>
                <a:gd name="T66" fmla="*/ 3 w 25"/>
                <a:gd name="T67" fmla="*/ 42 h 48"/>
                <a:gd name="T68" fmla="*/ 4 w 25"/>
                <a:gd name="T69" fmla="*/ 43 h 48"/>
                <a:gd name="T70" fmla="*/ 5 w 25"/>
                <a:gd name="T71" fmla="*/ 44 h 48"/>
                <a:gd name="T72" fmla="*/ 6 w 25"/>
                <a:gd name="T73" fmla="*/ 45 h 48"/>
                <a:gd name="T74" fmla="*/ 8 w 25"/>
                <a:gd name="T75" fmla="*/ 45 h 48"/>
                <a:gd name="T76" fmla="*/ 10 w 25"/>
                <a:gd name="T77" fmla="*/ 46 h 48"/>
                <a:gd name="T78" fmla="*/ 12 w 25"/>
                <a:gd name="T79" fmla="*/ 47 h 48"/>
                <a:gd name="T80" fmla="*/ 14 w 25"/>
                <a:gd name="T81" fmla="*/ 47 h 48"/>
                <a:gd name="T82" fmla="*/ 15 w 25"/>
                <a:gd name="T83" fmla="*/ 45 h 48"/>
                <a:gd name="T84" fmla="*/ 16 w 25"/>
                <a:gd name="T85" fmla="*/ 43 h 48"/>
                <a:gd name="T86" fmla="*/ 16 w 25"/>
                <a:gd name="T87" fmla="*/ 41 h 48"/>
                <a:gd name="T88" fmla="*/ 17 w 25"/>
                <a:gd name="T89" fmla="*/ 39 h 48"/>
                <a:gd name="T90" fmla="*/ 18 w 25"/>
                <a:gd name="T91" fmla="*/ 37 h 48"/>
                <a:gd name="T92" fmla="*/ 18 w 25"/>
                <a:gd name="T93" fmla="*/ 35 h 48"/>
                <a:gd name="T94" fmla="*/ 19 w 25"/>
                <a:gd name="T95" fmla="*/ 32 h 48"/>
                <a:gd name="T96" fmla="*/ 19 w 25"/>
                <a:gd name="T97" fmla="*/ 30 h 48"/>
                <a:gd name="T98" fmla="*/ 20 w 25"/>
                <a:gd name="T99" fmla="*/ 28 h 48"/>
                <a:gd name="T100" fmla="*/ 20 w 25"/>
                <a:gd name="T101" fmla="*/ 25 h 48"/>
                <a:gd name="T102" fmla="*/ 21 w 25"/>
                <a:gd name="T103" fmla="*/ 23 h 48"/>
                <a:gd name="T104" fmla="*/ 22 w 25"/>
                <a:gd name="T105" fmla="*/ 21 h 48"/>
                <a:gd name="T106" fmla="*/ 22 w 25"/>
                <a:gd name="T107" fmla="*/ 19 h 48"/>
                <a:gd name="T108" fmla="*/ 23 w 25"/>
                <a:gd name="T109" fmla="*/ 17 h 48"/>
                <a:gd name="T110" fmla="*/ 23 w 25"/>
                <a:gd name="T111" fmla="*/ 15 h 48"/>
                <a:gd name="T112" fmla="*/ 24 w 25"/>
                <a:gd name="T113" fmla="*/ 14 h 4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5" h="48">
                  <a:moveTo>
                    <a:pt x="24" y="14"/>
                  </a:moveTo>
                  <a:lnTo>
                    <a:pt x="23" y="13"/>
                  </a:lnTo>
                  <a:lnTo>
                    <a:pt x="23" y="12"/>
                  </a:lnTo>
                  <a:lnTo>
                    <a:pt x="22" y="12"/>
                  </a:lnTo>
                  <a:lnTo>
                    <a:pt x="22" y="11"/>
                  </a:lnTo>
                  <a:lnTo>
                    <a:pt x="22" y="10"/>
                  </a:lnTo>
                  <a:lnTo>
                    <a:pt x="21" y="10"/>
                  </a:lnTo>
                  <a:lnTo>
                    <a:pt x="21" y="9"/>
                  </a:lnTo>
                  <a:lnTo>
                    <a:pt x="20" y="8"/>
                  </a:lnTo>
                  <a:lnTo>
                    <a:pt x="20" y="7"/>
                  </a:lnTo>
                  <a:lnTo>
                    <a:pt x="19" y="6"/>
                  </a:lnTo>
                  <a:lnTo>
                    <a:pt x="19" y="5"/>
                  </a:lnTo>
                  <a:lnTo>
                    <a:pt x="18" y="5"/>
                  </a:lnTo>
                  <a:lnTo>
                    <a:pt x="18" y="4"/>
                  </a:lnTo>
                  <a:lnTo>
                    <a:pt x="17" y="3"/>
                  </a:lnTo>
                  <a:lnTo>
                    <a:pt x="16" y="2"/>
                  </a:lnTo>
                  <a:lnTo>
                    <a:pt x="15" y="1"/>
                  </a:lnTo>
                  <a:lnTo>
                    <a:pt x="14" y="1"/>
                  </a:lnTo>
                  <a:lnTo>
                    <a:pt x="13" y="0"/>
                  </a:lnTo>
                  <a:lnTo>
                    <a:pt x="12" y="0"/>
                  </a:lnTo>
                  <a:lnTo>
                    <a:pt x="11" y="0"/>
                  </a:lnTo>
                  <a:lnTo>
                    <a:pt x="10" y="0"/>
                  </a:lnTo>
                  <a:lnTo>
                    <a:pt x="9" y="0"/>
                  </a:lnTo>
                  <a:lnTo>
                    <a:pt x="8" y="0"/>
                  </a:lnTo>
                  <a:lnTo>
                    <a:pt x="8" y="1"/>
                  </a:lnTo>
                  <a:lnTo>
                    <a:pt x="7" y="1"/>
                  </a:lnTo>
                  <a:lnTo>
                    <a:pt x="6" y="2"/>
                  </a:lnTo>
                  <a:lnTo>
                    <a:pt x="6" y="3"/>
                  </a:lnTo>
                  <a:lnTo>
                    <a:pt x="5" y="4"/>
                  </a:lnTo>
                  <a:lnTo>
                    <a:pt x="4" y="5"/>
                  </a:lnTo>
                  <a:lnTo>
                    <a:pt x="4" y="6"/>
                  </a:lnTo>
                  <a:lnTo>
                    <a:pt x="3" y="7"/>
                  </a:lnTo>
                  <a:lnTo>
                    <a:pt x="3" y="8"/>
                  </a:lnTo>
                  <a:lnTo>
                    <a:pt x="3" y="9"/>
                  </a:lnTo>
                  <a:lnTo>
                    <a:pt x="3" y="10"/>
                  </a:lnTo>
                  <a:lnTo>
                    <a:pt x="3" y="11"/>
                  </a:lnTo>
                  <a:lnTo>
                    <a:pt x="3" y="12"/>
                  </a:lnTo>
                  <a:lnTo>
                    <a:pt x="3" y="13"/>
                  </a:lnTo>
                  <a:lnTo>
                    <a:pt x="3" y="14"/>
                  </a:lnTo>
                  <a:lnTo>
                    <a:pt x="3" y="15"/>
                  </a:lnTo>
                  <a:lnTo>
                    <a:pt x="3" y="16"/>
                  </a:lnTo>
                  <a:lnTo>
                    <a:pt x="3" y="17"/>
                  </a:lnTo>
                  <a:lnTo>
                    <a:pt x="3" y="18"/>
                  </a:lnTo>
                  <a:lnTo>
                    <a:pt x="3" y="19"/>
                  </a:lnTo>
                  <a:lnTo>
                    <a:pt x="2" y="21"/>
                  </a:lnTo>
                  <a:lnTo>
                    <a:pt x="2" y="22"/>
                  </a:lnTo>
                  <a:lnTo>
                    <a:pt x="2" y="23"/>
                  </a:lnTo>
                  <a:lnTo>
                    <a:pt x="2" y="24"/>
                  </a:lnTo>
                  <a:lnTo>
                    <a:pt x="2" y="25"/>
                  </a:lnTo>
                  <a:lnTo>
                    <a:pt x="2" y="26"/>
                  </a:lnTo>
                  <a:lnTo>
                    <a:pt x="2" y="27"/>
                  </a:lnTo>
                  <a:lnTo>
                    <a:pt x="1" y="27"/>
                  </a:lnTo>
                  <a:lnTo>
                    <a:pt x="1" y="28"/>
                  </a:lnTo>
                  <a:lnTo>
                    <a:pt x="1" y="29"/>
                  </a:lnTo>
                  <a:lnTo>
                    <a:pt x="1" y="30"/>
                  </a:lnTo>
                  <a:lnTo>
                    <a:pt x="0" y="30"/>
                  </a:lnTo>
                  <a:lnTo>
                    <a:pt x="0" y="31"/>
                  </a:lnTo>
                  <a:lnTo>
                    <a:pt x="0" y="32"/>
                  </a:lnTo>
                  <a:lnTo>
                    <a:pt x="0" y="33"/>
                  </a:lnTo>
                  <a:lnTo>
                    <a:pt x="0" y="34"/>
                  </a:lnTo>
                  <a:lnTo>
                    <a:pt x="0" y="35"/>
                  </a:lnTo>
                  <a:lnTo>
                    <a:pt x="0" y="36"/>
                  </a:lnTo>
                  <a:lnTo>
                    <a:pt x="1" y="37"/>
                  </a:lnTo>
                  <a:lnTo>
                    <a:pt x="1" y="38"/>
                  </a:lnTo>
                  <a:lnTo>
                    <a:pt x="2" y="39"/>
                  </a:lnTo>
                  <a:lnTo>
                    <a:pt x="2" y="40"/>
                  </a:lnTo>
                  <a:lnTo>
                    <a:pt x="3" y="41"/>
                  </a:lnTo>
                  <a:lnTo>
                    <a:pt x="3" y="42"/>
                  </a:lnTo>
                  <a:lnTo>
                    <a:pt x="4" y="42"/>
                  </a:lnTo>
                  <a:lnTo>
                    <a:pt x="4" y="43"/>
                  </a:lnTo>
                  <a:lnTo>
                    <a:pt x="5" y="43"/>
                  </a:lnTo>
                  <a:lnTo>
                    <a:pt x="5" y="44"/>
                  </a:lnTo>
                  <a:lnTo>
                    <a:pt x="6" y="44"/>
                  </a:lnTo>
                  <a:lnTo>
                    <a:pt x="6" y="45"/>
                  </a:lnTo>
                  <a:lnTo>
                    <a:pt x="7" y="45"/>
                  </a:lnTo>
                  <a:lnTo>
                    <a:pt x="8" y="45"/>
                  </a:lnTo>
                  <a:lnTo>
                    <a:pt x="9" y="45"/>
                  </a:lnTo>
                  <a:lnTo>
                    <a:pt x="10" y="46"/>
                  </a:lnTo>
                  <a:lnTo>
                    <a:pt x="11" y="46"/>
                  </a:lnTo>
                  <a:lnTo>
                    <a:pt x="12" y="47"/>
                  </a:lnTo>
                  <a:lnTo>
                    <a:pt x="13" y="47"/>
                  </a:lnTo>
                  <a:lnTo>
                    <a:pt x="14" y="47"/>
                  </a:lnTo>
                  <a:lnTo>
                    <a:pt x="15" y="47"/>
                  </a:lnTo>
                  <a:lnTo>
                    <a:pt x="15" y="45"/>
                  </a:lnTo>
                  <a:lnTo>
                    <a:pt x="16" y="44"/>
                  </a:lnTo>
                  <a:lnTo>
                    <a:pt x="16" y="43"/>
                  </a:lnTo>
                  <a:lnTo>
                    <a:pt x="16" y="42"/>
                  </a:lnTo>
                  <a:lnTo>
                    <a:pt x="16" y="41"/>
                  </a:lnTo>
                  <a:lnTo>
                    <a:pt x="16" y="40"/>
                  </a:lnTo>
                  <a:lnTo>
                    <a:pt x="17" y="39"/>
                  </a:lnTo>
                  <a:lnTo>
                    <a:pt x="17" y="38"/>
                  </a:lnTo>
                  <a:lnTo>
                    <a:pt x="18" y="37"/>
                  </a:lnTo>
                  <a:lnTo>
                    <a:pt x="18" y="36"/>
                  </a:lnTo>
                  <a:lnTo>
                    <a:pt x="18" y="35"/>
                  </a:lnTo>
                  <a:lnTo>
                    <a:pt x="18" y="33"/>
                  </a:lnTo>
                  <a:lnTo>
                    <a:pt x="19" y="32"/>
                  </a:lnTo>
                  <a:lnTo>
                    <a:pt x="19" y="31"/>
                  </a:lnTo>
                  <a:lnTo>
                    <a:pt x="19" y="30"/>
                  </a:lnTo>
                  <a:lnTo>
                    <a:pt x="20" y="29"/>
                  </a:lnTo>
                  <a:lnTo>
                    <a:pt x="20" y="28"/>
                  </a:lnTo>
                  <a:lnTo>
                    <a:pt x="20" y="27"/>
                  </a:lnTo>
                  <a:lnTo>
                    <a:pt x="20" y="25"/>
                  </a:lnTo>
                  <a:lnTo>
                    <a:pt x="21" y="24"/>
                  </a:lnTo>
                  <a:lnTo>
                    <a:pt x="21" y="23"/>
                  </a:lnTo>
                  <a:lnTo>
                    <a:pt x="21" y="22"/>
                  </a:lnTo>
                  <a:lnTo>
                    <a:pt x="22" y="21"/>
                  </a:lnTo>
                  <a:lnTo>
                    <a:pt x="22" y="20"/>
                  </a:lnTo>
                  <a:lnTo>
                    <a:pt x="22" y="19"/>
                  </a:lnTo>
                  <a:lnTo>
                    <a:pt x="22" y="18"/>
                  </a:lnTo>
                  <a:lnTo>
                    <a:pt x="23" y="17"/>
                  </a:lnTo>
                  <a:lnTo>
                    <a:pt x="23" y="16"/>
                  </a:lnTo>
                  <a:lnTo>
                    <a:pt x="23" y="15"/>
                  </a:lnTo>
                  <a:lnTo>
                    <a:pt x="24" y="15"/>
                  </a:lnTo>
                  <a:lnTo>
                    <a:pt x="24" y="1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10" name="Freeform 105"/>
            <p:cNvSpPr>
              <a:spLocks/>
            </p:cNvSpPr>
            <p:nvPr/>
          </p:nvSpPr>
          <p:spPr bwMode="auto">
            <a:xfrm>
              <a:off x="3539" y="1679"/>
              <a:ext cx="29" cy="37"/>
            </a:xfrm>
            <a:custGeom>
              <a:avLst/>
              <a:gdLst>
                <a:gd name="T0" fmla="*/ 27 w 29"/>
                <a:gd name="T1" fmla="*/ 12 h 37"/>
                <a:gd name="T2" fmla="*/ 28 w 29"/>
                <a:gd name="T3" fmla="*/ 11 h 37"/>
                <a:gd name="T4" fmla="*/ 28 w 29"/>
                <a:gd name="T5" fmla="*/ 9 h 37"/>
                <a:gd name="T6" fmla="*/ 28 w 29"/>
                <a:gd name="T7" fmla="*/ 7 h 37"/>
                <a:gd name="T8" fmla="*/ 26 w 29"/>
                <a:gd name="T9" fmla="*/ 6 h 37"/>
                <a:gd name="T10" fmla="*/ 25 w 29"/>
                <a:gd name="T11" fmla="*/ 4 h 37"/>
                <a:gd name="T12" fmla="*/ 24 w 29"/>
                <a:gd name="T13" fmla="*/ 3 h 37"/>
                <a:gd name="T14" fmla="*/ 22 w 29"/>
                <a:gd name="T15" fmla="*/ 2 h 37"/>
                <a:gd name="T16" fmla="*/ 20 w 29"/>
                <a:gd name="T17" fmla="*/ 1 h 37"/>
                <a:gd name="T18" fmla="*/ 18 w 29"/>
                <a:gd name="T19" fmla="*/ 1 h 37"/>
                <a:gd name="T20" fmla="*/ 17 w 29"/>
                <a:gd name="T21" fmla="*/ 0 h 37"/>
                <a:gd name="T22" fmla="*/ 16 w 29"/>
                <a:gd name="T23" fmla="*/ 1 h 37"/>
                <a:gd name="T24" fmla="*/ 14 w 29"/>
                <a:gd name="T25" fmla="*/ 1 h 37"/>
                <a:gd name="T26" fmla="*/ 13 w 29"/>
                <a:gd name="T27" fmla="*/ 2 h 37"/>
                <a:gd name="T28" fmla="*/ 12 w 29"/>
                <a:gd name="T29" fmla="*/ 3 h 37"/>
                <a:gd name="T30" fmla="*/ 10 w 29"/>
                <a:gd name="T31" fmla="*/ 5 h 37"/>
                <a:gd name="T32" fmla="*/ 9 w 29"/>
                <a:gd name="T33" fmla="*/ 7 h 37"/>
                <a:gd name="T34" fmla="*/ 8 w 29"/>
                <a:gd name="T35" fmla="*/ 9 h 37"/>
                <a:gd name="T36" fmla="*/ 7 w 29"/>
                <a:gd name="T37" fmla="*/ 11 h 37"/>
                <a:gd name="T38" fmla="*/ 6 w 29"/>
                <a:gd name="T39" fmla="*/ 12 h 37"/>
                <a:gd name="T40" fmla="*/ 6 w 29"/>
                <a:gd name="T41" fmla="*/ 14 h 37"/>
                <a:gd name="T42" fmla="*/ 5 w 29"/>
                <a:gd name="T43" fmla="*/ 15 h 37"/>
                <a:gd name="T44" fmla="*/ 4 w 29"/>
                <a:gd name="T45" fmla="*/ 16 h 37"/>
                <a:gd name="T46" fmla="*/ 3 w 29"/>
                <a:gd name="T47" fmla="*/ 18 h 37"/>
                <a:gd name="T48" fmla="*/ 2 w 29"/>
                <a:gd name="T49" fmla="*/ 19 h 37"/>
                <a:gd name="T50" fmla="*/ 1 w 29"/>
                <a:gd name="T51" fmla="*/ 21 h 37"/>
                <a:gd name="T52" fmla="*/ 1 w 29"/>
                <a:gd name="T53" fmla="*/ 23 h 37"/>
                <a:gd name="T54" fmla="*/ 1 w 29"/>
                <a:gd name="T55" fmla="*/ 25 h 37"/>
                <a:gd name="T56" fmla="*/ 1 w 29"/>
                <a:gd name="T57" fmla="*/ 27 h 37"/>
                <a:gd name="T58" fmla="*/ 1 w 29"/>
                <a:gd name="T59" fmla="*/ 29 h 37"/>
                <a:gd name="T60" fmla="*/ 1 w 29"/>
                <a:gd name="T61" fmla="*/ 31 h 37"/>
                <a:gd name="T62" fmla="*/ 1 w 29"/>
                <a:gd name="T63" fmla="*/ 33 h 37"/>
                <a:gd name="T64" fmla="*/ 1 w 29"/>
                <a:gd name="T65" fmla="*/ 35 h 37"/>
                <a:gd name="T66" fmla="*/ 0 w 29"/>
                <a:gd name="T67" fmla="*/ 36 h 37"/>
                <a:gd name="T68" fmla="*/ 3 w 29"/>
                <a:gd name="T69" fmla="*/ 36 h 37"/>
                <a:gd name="T70" fmla="*/ 6 w 29"/>
                <a:gd name="T71" fmla="*/ 36 h 37"/>
                <a:gd name="T72" fmla="*/ 10 w 29"/>
                <a:gd name="T73" fmla="*/ 35 h 37"/>
                <a:gd name="T74" fmla="*/ 13 w 29"/>
                <a:gd name="T75" fmla="*/ 33 h 37"/>
                <a:gd name="T76" fmla="*/ 15 w 29"/>
                <a:gd name="T77" fmla="*/ 32 h 37"/>
                <a:gd name="T78" fmla="*/ 16 w 29"/>
                <a:gd name="T79" fmla="*/ 30 h 37"/>
                <a:gd name="T80" fmla="*/ 18 w 29"/>
                <a:gd name="T81" fmla="*/ 28 h 37"/>
                <a:gd name="T82" fmla="*/ 19 w 29"/>
                <a:gd name="T83" fmla="*/ 26 h 37"/>
                <a:gd name="T84" fmla="*/ 21 w 29"/>
                <a:gd name="T85" fmla="*/ 24 h 37"/>
                <a:gd name="T86" fmla="*/ 22 w 29"/>
                <a:gd name="T87" fmla="*/ 22 h 37"/>
                <a:gd name="T88" fmla="*/ 23 w 29"/>
                <a:gd name="T89" fmla="*/ 20 h 37"/>
                <a:gd name="T90" fmla="*/ 24 w 29"/>
                <a:gd name="T91" fmla="*/ 17 h 37"/>
                <a:gd name="T92" fmla="*/ 26 w 29"/>
                <a:gd name="T93" fmla="*/ 15 h 37"/>
                <a:gd name="T94" fmla="*/ 27 w 29"/>
                <a:gd name="T95" fmla="*/ 13 h 3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9" h="37">
                  <a:moveTo>
                    <a:pt x="27" y="13"/>
                  </a:moveTo>
                  <a:lnTo>
                    <a:pt x="27" y="12"/>
                  </a:lnTo>
                  <a:lnTo>
                    <a:pt x="28" y="12"/>
                  </a:lnTo>
                  <a:lnTo>
                    <a:pt x="28" y="11"/>
                  </a:lnTo>
                  <a:lnTo>
                    <a:pt x="28" y="10"/>
                  </a:lnTo>
                  <a:lnTo>
                    <a:pt x="28" y="9"/>
                  </a:lnTo>
                  <a:lnTo>
                    <a:pt x="28" y="8"/>
                  </a:lnTo>
                  <a:lnTo>
                    <a:pt x="28" y="7"/>
                  </a:lnTo>
                  <a:lnTo>
                    <a:pt x="27" y="7"/>
                  </a:lnTo>
                  <a:lnTo>
                    <a:pt x="26" y="6"/>
                  </a:lnTo>
                  <a:lnTo>
                    <a:pt x="26" y="5"/>
                  </a:lnTo>
                  <a:lnTo>
                    <a:pt x="25" y="4"/>
                  </a:lnTo>
                  <a:lnTo>
                    <a:pt x="24" y="4"/>
                  </a:lnTo>
                  <a:lnTo>
                    <a:pt x="24" y="3"/>
                  </a:lnTo>
                  <a:lnTo>
                    <a:pt x="23" y="2"/>
                  </a:lnTo>
                  <a:lnTo>
                    <a:pt x="22" y="2"/>
                  </a:lnTo>
                  <a:lnTo>
                    <a:pt x="21" y="1"/>
                  </a:lnTo>
                  <a:lnTo>
                    <a:pt x="20" y="1"/>
                  </a:lnTo>
                  <a:lnTo>
                    <a:pt x="19" y="1"/>
                  </a:lnTo>
                  <a:lnTo>
                    <a:pt x="18" y="1"/>
                  </a:lnTo>
                  <a:lnTo>
                    <a:pt x="18" y="0"/>
                  </a:lnTo>
                  <a:lnTo>
                    <a:pt x="17" y="0"/>
                  </a:lnTo>
                  <a:lnTo>
                    <a:pt x="17" y="1"/>
                  </a:lnTo>
                  <a:lnTo>
                    <a:pt x="16" y="1"/>
                  </a:lnTo>
                  <a:lnTo>
                    <a:pt x="15" y="1"/>
                  </a:lnTo>
                  <a:lnTo>
                    <a:pt x="14" y="1"/>
                  </a:lnTo>
                  <a:lnTo>
                    <a:pt x="14" y="2"/>
                  </a:lnTo>
                  <a:lnTo>
                    <a:pt x="13" y="2"/>
                  </a:lnTo>
                  <a:lnTo>
                    <a:pt x="12" y="2"/>
                  </a:lnTo>
                  <a:lnTo>
                    <a:pt x="12" y="3"/>
                  </a:lnTo>
                  <a:lnTo>
                    <a:pt x="11" y="4"/>
                  </a:lnTo>
                  <a:lnTo>
                    <a:pt x="10" y="5"/>
                  </a:lnTo>
                  <a:lnTo>
                    <a:pt x="10" y="6"/>
                  </a:lnTo>
                  <a:lnTo>
                    <a:pt x="9" y="7"/>
                  </a:lnTo>
                  <a:lnTo>
                    <a:pt x="9" y="8"/>
                  </a:lnTo>
                  <a:lnTo>
                    <a:pt x="8" y="9"/>
                  </a:lnTo>
                  <a:lnTo>
                    <a:pt x="8" y="10"/>
                  </a:lnTo>
                  <a:lnTo>
                    <a:pt x="7" y="11"/>
                  </a:lnTo>
                  <a:lnTo>
                    <a:pt x="7" y="12"/>
                  </a:lnTo>
                  <a:lnTo>
                    <a:pt x="6" y="12"/>
                  </a:lnTo>
                  <a:lnTo>
                    <a:pt x="6" y="13"/>
                  </a:lnTo>
                  <a:lnTo>
                    <a:pt x="6" y="14"/>
                  </a:lnTo>
                  <a:lnTo>
                    <a:pt x="5" y="14"/>
                  </a:lnTo>
                  <a:lnTo>
                    <a:pt x="5" y="15"/>
                  </a:lnTo>
                  <a:lnTo>
                    <a:pt x="4" y="15"/>
                  </a:lnTo>
                  <a:lnTo>
                    <a:pt x="4" y="16"/>
                  </a:lnTo>
                  <a:lnTo>
                    <a:pt x="3" y="17"/>
                  </a:lnTo>
                  <a:lnTo>
                    <a:pt x="3" y="18"/>
                  </a:lnTo>
                  <a:lnTo>
                    <a:pt x="2" y="18"/>
                  </a:lnTo>
                  <a:lnTo>
                    <a:pt x="2" y="19"/>
                  </a:lnTo>
                  <a:lnTo>
                    <a:pt x="2" y="20"/>
                  </a:lnTo>
                  <a:lnTo>
                    <a:pt x="1" y="21"/>
                  </a:lnTo>
                  <a:lnTo>
                    <a:pt x="1" y="22"/>
                  </a:lnTo>
                  <a:lnTo>
                    <a:pt x="1" y="23"/>
                  </a:lnTo>
                  <a:lnTo>
                    <a:pt x="1" y="24"/>
                  </a:lnTo>
                  <a:lnTo>
                    <a:pt x="1" y="25"/>
                  </a:lnTo>
                  <a:lnTo>
                    <a:pt x="1" y="26"/>
                  </a:lnTo>
                  <a:lnTo>
                    <a:pt x="1" y="27"/>
                  </a:lnTo>
                  <a:lnTo>
                    <a:pt x="1" y="28"/>
                  </a:lnTo>
                  <a:lnTo>
                    <a:pt x="1" y="29"/>
                  </a:lnTo>
                  <a:lnTo>
                    <a:pt x="1" y="30"/>
                  </a:lnTo>
                  <a:lnTo>
                    <a:pt x="1" y="31"/>
                  </a:lnTo>
                  <a:lnTo>
                    <a:pt x="1" y="32"/>
                  </a:lnTo>
                  <a:lnTo>
                    <a:pt x="1" y="33"/>
                  </a:lnTo>
                  <a:lnTo>
                    <a:pt x="1" y="34"/>
                  </a:lnTo>
                  <a:lnTo>
                    <a:pt x="1" y="35"/>
                  </a:lnTo>
                  <a:lnTo>
                    <a:pt x="0" y="35"/>
                  </a:lnTo>
                  <a:lnTo>
                    <a:pt x="0" y="36"/>
                  </a:lnTo>
                  <a:lnTo>
                    <a:pt x="1" y="36"/>
                  </a:lnTo>
                  <a:lnTo>
                    <a:pt x="3" y="36"/>
                  </a:lnTo>
                  <a:lnTo>
                    <a:pt x="4" y="36"/>
                  </a:lnTo>
                  <a:lnTo>
                    <a:pt x="6" y="36"/>
                  </a:lnTo>
                  <a:lnTo>
                    <a:pt x="8" y="36"/>
                  </a:lnTo>
                  <a:lnTo>
                    <a:pt x="10" y="35"/>
                  </a:lnTo>
                  <a:lnTo>
                    <a:pt x="12" y="34"/>
                  </a:lnTo>
                  <a:lnTo>
                    <a:pt x="13" y="33"/>
                  </a:lnTo>
                  <a:lnTo>
                    <a:pt x="14" y="32"/>
                  </a:lnTo>
                  <a:lnTo>
                    <a:pt x="15" y="32"/>
                  </a:lnTo>
                  <a:lnTo>
                    <a:pt x="16" y="31"/>
                  </a:lnTo>
                  <a:lnTo>
                    <a:pt x="16" y="30"/>
                  </a:lnTo>
                  <a:lnTo>
                    <a:pt x="17" y="29"/>
                  </a:lnTo>
                  <a:lnTo>
                    <a:pt x="18" y="28"/>
                  </a:lnTo>
                  <a:lnTo>
                    <a:pt x="18" y="27"/>
                  </a:lnTo>
                  <a:lnTo>
                    <a:pt x="19" y="26"/>
                  </a:lnTo>
                  <a:lnTo>
                    <a:pt x="20" y="25"/>
                  </a:lnTo>
                  <a:lnTo>
                    <a:pt x="21" y="24"/>
                  </a:lnTo>
                  <a:lnTo>
                    <a:pt x="21" y="23"/>
                  </a:lnTo>
                  <a:lnTo>
                    <a:pt x="22" y="22"/>
                  </a:lnTo>
                  <a:lnTo>
                    <a:pt x="23" y="21"/>
                  </a:lnTo>
                  <a:lnTo>
                    <a:pt x="23" y="20"/>
                  </a:lnTo>
                  <a:lnTo>
                    <a:pt x="24" y="18"/>
                  </a:lnTo>
                  <a:lnTo>
                    <a:pt x="24" y="17"/>
                  </a:lnTo>
                  <a:lnTo>
                    <a:pt x="25" y="16"/>
                  </a:lnTo>
                  <a:lnTo>
                    <a:pt x="26" y="15"/>
                  </a:lnTo>
                  <a:lnTo>
                    <a:pt x="26" y="14"/>
                  </a:lnTo>
                  <a:lnTo>
                    <a:pt x="27" y="13"/>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11" name="Freeform 106"/>
            <p:cNvSpPr>
              <a:spLocks/>
            </p:cNvSpPr>
            <p:nvPr/>
          </p:nvSpPr>
          <p:spPr bwMode="auto">
            <a:xfrm>
              <a:off x="3395" y="1666"/>
              <a:ext cx="29" cy="30"/>
            </a:xfrm>
            <a:custGeom>
              <a:avLst/>
              <a:gdLst>
                <a:gd name="T0" fmla="*/ 21 w 29"/>
                <a:gd name="T1" fmla="*/ 1 h 30"/>
                <a:gd name="T2" fmla="*/ 20 w 29"/>
                <a:gd name="T3" fmla="*/ 0 h 30"/>
                <a:gd name="T4" fmla="*/ 18 w 29"/>
                <a:gd name="T5" fmla="*/ 0 h 30"/>
                <a:gd name="T6" fmla="*/ 17 w 29"/>
                <a:gd name="T7" fmla="*/ 1 h 30"/>
                <a:gd name="T8" fmla="*/ 14 w 29"/>
                <a:gd name="T9" fmla="*/ 1 h 30"/>
                <a:gd name="T10" fmla="*/ 13 w 29"/>
                <a:gd name="T11" fmla="*/ 2 h 30"/>
                <a:gd name="T12" fmla="*/ 11 w 29"/>
                <a:gd name="T13" fmla="*/ 2 h 30"/>
                <a:gd name="T14" fmla="*/ 10 w 29"/>
                <a:gd name="T15" fmla="*/ 3 h 30"/>
                <a:gd name="T16" fmla="*/ 8 w 29"/>
                <a:gd name="T17" fmla="*/ 3 h 30"/>
                <a:gd name="T18" fmla="*/ 7 w 29"/>
                <a:gd name="T19" fmla="*/ 4 h 30"/>
                <a:gd name="T20" fmla="*/ 6 w 29"/>
                <a:gd name="T21" fmla="*/ 5 h 30"/>
                <a:gd name="T22" fmla="*/ 5 w 29"/>
                <a:gd name="T23" fmla="*/ 6 h 30"/>
                <a:gd name="T24" fmla="*/ 3 w 29"/>
                <a:gd name="T25" fmla="*/ 7 h 30"/>
                <a:gd name="T26" fmla="*/ 3 w 29"/>
                <a:gd name="T27" fmla="*/ 9 h 30"/>
                <a:gd name="T28" fmla="*/ 2 w 29"/>
                <a:gd name="T29" fmla="*/ 10 h 30"/>
                <a:gd name="T30" fmla="*/ 1 w 29"/>
                <a:gd name="T31" fmla="*/ 12 h 30"/>
                <a:gd name="T32" fmla="*/ 1 w 29"/>
                <a:gd name="T33" fmla="*/ 14 h 30"/>
                <a:gd name="T34" fmla="*/ 0 w 29"/>
                <a:gd name="T35" fmla="*/ 16 h 30"/>
                <a:gd name="T36" fmla="*/ 0 w 29"/>
                <a:gd name="T37" fmla="*/ 18 h 30"/>
                <a:gd name="T38" fmla="*/ 0 w 29"/>
                <a:gd name="T39" fmla="*/ 20 h 30"/>
                <a:gd name="T40" fmla="*/ 0 w 29"/>
                <a:gd name="T41" fmla="*/ 22 h 30"/>
                <a:gd name="T42" fmla="*/ 1 w 29"/>
                <a:gd name="T43" fmla="*/ 23 h 30"/>
                <a:gd name="T44" fmla="*/ 2 w 29"/>
                <a:gd name="T45" fmla="*/ 25 h 30"/>
                <a:gd name="T46" fmla="*/ 3 w 29"/>
                <a:gd name="T47" fmla="*/ 26 h 30"/>
                <a:gd name="T48" fmla="*/ 4 w 29"/>
                <a:gd name="T49" fmla="*/ 27 h 30"/>
                <a:gd name="T50" fmla="*/ 5 w 29"/>
                <a:gd name="T51" fmla="*/ 29 h 30"/>
                <a:gd name="T52" fmla="*/ 7 w 29"/>
                <a:gd name="T53" fmla="*/ 29 h 30"/>
                <a:gd name="T54" fmla="*/ 9 w 29"/>
                <a:gd name="T55" fmla="*/ 29 h 30"/>
                <a:gd name="T56" fmla="*/ 11 w 29"/>
                <a:gd name="T57" fmla="*/ 29 h 30"/>
                <a:gd name="T58" fmla="*/ 13 w 29"/>
                <a:gd name="T59" fmla="*/ 29 h 30"/>
                <a:gd name="T60" fmla="*/ 15 w 29"/>
                <a:gd name="T61" fmla="*/ 29 h 30"/>
                <a:gd name="T62" fmla="*/ 17 w 29"/>
                <a:gd name="T63" fmla="*/ 29 h 30"/>
                <a:gd name="T64" fmla="*/ 19 w 29"/>
                <a:gd name="T65" fmla="*/ 29 h 30"/>
                <a:gd name="T66" fmla="*/ 21 w 29"/>
                <a:gd name="T67" fmla="*/ 29 h 30"/>
                <a:gd name="T68" fmla="*/ 23 w 29"/>
                <a:gd name="T69" fmla="*/ 28 h 30"/>
                <a:gd name="T70" fmla="*/ 25 w 29"/>
                <a:gd name="T71" fmla="*/ 26 h 30"/>
                <a:gd name="T72" fmla="*/ 26 w 29"/>
                <a:gd name="T73" fmla="*/ 24 h 30"/>
                <a:gd name="T74" fmla="*/ 27 w 29"/>
                <a:gd name="T75" fmla="*/ 22 h 30"/>
                <a:gd name="T76" fmla="*/ 27 w 29"/>
                <a:gd name="T77" fmla="*/ 20 h 30"/>
                <a:gd name="T78" fmla="*/ 27 w 29"/>
                <a:gd name="T79" fmla="*/ 18 h 30"/>
                <a:gd name="T80" fmla="*/ 28 w 29"/>
                <a:gd name="T81" fmla="*/ 16 h 30"/>
                <a:gd name="T82" fmla="*/ 28 w 29"/>
                <a:gd name="T83" fmla="*/ 14 h 30"/>
                <a:gd name="T84" fmla="*/ 27 w 29"/>
                <a:gd name="T85" fmla="*/ 12 h 30"/>
                <a:gd name="T86" fmla="*/ 27 w 29"/>
                <a:gd name="T87" fmla="*/ 10 h 30"/>
                <a:gd name="T88" fmla="*/ 27 w 29"/>
                <a:gd name="T89" fmla="*/ 8 h 30"/>
                <a:gd name="T90" fmla="*/ 26 w 29"/>
                <a:gd name="T91" fmla="*/ 6 h 30"/>
                <a:gd name="T92" fmla="*/ 25 w 29"/>
                <a:gd name="T93" fmla="*/ 4 h 30"/>
                <a:gd name="T94" fmla="*/ 23 w 29"/>
                <a:gd name="T95" fmla="*/ 2 h 30"/>
                <a:gd name="T96" fmla="*/ 22 w 29"/>
                <a:gd name="T97" fmla="*/ 1 h 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9" h="30">
                  <a:moveTo>
                    <a:pt x="22" y="1"/>
                  </a:moveTo>
                  <a:lnTo>
                    <a:pt x="21" y="1"/>
                  </a:lnTo>
                  <a:lnTo>
                    <a:pt x="21" y="0"/>
                  </a:lnTo>
                  <a:lnTo>
                    <a:pt x="20" y="0"/>
                  </a:lnTo>
                  <a:lnTo>
                    <a:pt x="19" y="0"/>
                  </a:lnTo>
                  <a:lnTo>
                    <a:pt x="18" y="0"/>
                  </a:lnTo>
                  <a:lnTo>
                    <a:pt x="17" y="0"/>
                  </a:lnTo>
                  <a:lnTo>
                    <a:pt x="17" y="1"/>
                  </a:lnTo>
                  <a:lnTo>
                    <a:pt x="16" y="1"/>
                  </a:lnTo>
                  <a:lnTo>
                    <a:pt x="14" y="1"/>
                  </a:lnTo>
                  <a:lnTo>
                    <a:pt x="13" y="1"/>
                  </a:lnTo>
                  <a:lnTo>
                    <a:pt x="13" y="2"/>
                  </a:lnTo>
                  <a:lnTo>
                    <a:pt x="12" y="2"/>
                  </a:lnTo>
                  <a:lnTo>
                    <a:pt x="11" y="2"/>
                  </a:lnTo>
                  <a:lnTo>
                    <a:pt x="11" y="3"/>
                  </a:lnTo>
                  <a:lnTo>
                    <a:pt x="10" y="3"/>
                  </a:lnTo>
                  <a:lnTo>
                    <a:pt x="9" y="3"/>
                  </a:lnTo>
                  <a:lnTo>
                    <a:pt x="8" y="3"/>
                  </a:lnTo>
                  <a:lnTo>
                    <a:pt x="8" y="4"/>
                  </a:lnTo>
                  <a:lnTo>
                    <a:pt x="7" y="4"/>
                  </a:lnTo>
                  <a:lnTo>
                    <a:pt x="7" y="5"/>
                  </a:lnTo>
                  <a:lnTo>
                    <a:pt x="6" y="5"/>
                  </a:lnTo>
                  <a:lnTo>
                    <a:pt x="5" y="5"/>
                  </a:lnTo>
                  <a:lnTo>
                    <a:pt x="5" y="6"/>
                  </a:lnTo>
                  <a:lnTo>
                    <a:pt x="4" y="7"/>
                  </a:lnTo>
                  <a:lnTo>
                    <a:pt x="3" y="7"/>
                  </a:lnTo>
                  <a:lnTo>
                    <a:pt x="3" y="8"/>
                  </a:lnTo>
                  <a:lnTo>
                    <a:pt x="3" y="9"/>
                  </a:lnTo>
                  <a:lnTo>
                    <a:pt x="2" y="9"/>
                  </a:lnTo>
                  <a:lnTo>
                    <a:pt x="2" y="10"/>
                  </a:lnTo>
                  <a:lnTo>
                    <a:pt x="2" y="11"/>
                  </a:lnTo>
                  <a:lnTo>
                    <a:pt x="1" y="12"/>
                  </a:lnTo>
                  <a:lnTo>
                    <a:pt x="1" y="13"/>
                  </a:lnTo>
                  <a:lnTo>
                    <a:pt x="1" y="14"/>
                  </a:lnTo>
                  <a:lnTo>
                    <a:pt x="0" y="15"/>
                  </a:lnTo>
                  <a:lnTo>
                    <a:pt x="0" y="16"/>
                  </a:lnTo>
                  <a:lnTo>
                    <a:pt x="0" y="17"/>
                  </a:lnTo>
                  <a:lnTo>
                    <a:pt x="0" y="18"/>
                  </a:lnTo>
                  <a:lnTo>
                    <a:pt x="0" y="19"/>
                  </a:lnTo>
                  <a:lnTo>
                    <a:pt x="0" y="20"/>
                  </a:lnTo>
                  <a:lnTo>
                    <a:pt x="0" y="21"/>
                  </a:lnTo>
                  <a:lnTo>
                    <a:pt x="0" y="22"/>
                  </a:lnTo>
                  <a:lnTo>
                    <a:pt x="1" y="22"/>
                  </a:lnTo>
                  <a:lnTo>
                    <a:pt x="1" y="23"/>
                  </a:lnTo>
                  <a:lnTo>
                    <a:pt x="1" y="24"/>
                  </a:lnTo>
                  <a:lnTo>
                    <a:pt x="2" y="25"/>
                  </a:lnTo>
                  <a:lnTo>
                    <a:pt x="2" y="26"/>
                  </a:lnTo>
                  <a:lnTo>
                    <a:pt x="3" y="26"/>
                  </a:lnTo>
                  <a:lnTo>
                    <a:pt x="3" y="27"/>
                  </a:lnTo>
                  <a:lnTo>
                    <a:pt x="4" y="27"/>
                  </a:lnTo>
                  <a:lnTo>
                    <a:pt x="5" y="28"/>
                  </a:lnTo>
                  <a:lnTo>
                    <a:pt x="5" y="29"/>
                  </a:lnTo>
                  <a:lnTo>
                    <a:pt x="6" y="29"/>
                  </a:lnTo>
                  <a:lnTo>
                    <a:pt x="7" y="29"/>
                  </a:lnTo>
                  <a:lnTo>
                    <a:pt x="8" y="29"/>
                  </a:lnTo>
                  <a:lnTo>
                    <a:pt x="9" y="29"/>
                  </a:lnTo>
                  <a:lnTo>
                    <a:pt x="10" y="29"/>
                  </a:lnTo>
                  <a:lnTo>
                    <a:pt x="11" y="29"/>
                  </a:lnTo>
                  <a:lnTo>
                    <a:pt x="12" y="29"/>
                  </a:lnTo>
                  <a:lnTo>
                    <a:pt x="13" y="29"/>
                  </a:lnTo>
                  <a:lnTo>
                    <a:pt x="14" y="29"/>
                  </a:lnTo>
                  <a:lnTo>
                    <a:pt x="15" y="29"/>
                  </a:lnTo>
                  <a:lnTo>
                    <a:pt x="16" y="29"/>
                  </a:lnTo>
                  <a:lnTo>
                    <a:pt x="17" y="29"/>
                  </a:lnTo>
                  <a:lnTo>
                    <a:pt x="18" y="29"/>
                  </a:lnTo>
                  <a:lnTo>
                    <a:pt x="19" y="29"/>
                  </a:lnTo>
                  <a:lnTo>
                    <a:pt x="20" y="29"/>
                  </a:lnTo>
                  <a:lnTo>
                    <a:pt x="21" y="29"/>
                  </a:lnTo>
                  <a:lnTo>
                    <a:pt x="22" y="29"/>
                  </a:lnTo>
                  <a:lnTo>
                    <a:pt x="23" y="28"/>
                  </a:lnTo>
                  <a:lnTo>
                    <a:pt x="24" y="27"/>
                  </a:lnTo>
                  <a:lnTo>
                    <a:pt x="25" y="26"/>
                  </a:lnTo>
                  <a:lnTo>
                    <a:pt x="25" y="25"/>
                  </a:lnTo>
                  <a:lnTo>
                    <a:pt x="26" y="24"/>
                  </a:lnTo>
                  <a:lnTo>
                    <a:pt x="26" y="23"/>
                  </a:lnTo>
                  <a:lnTo>
                    <a:pt x="27" y="22"/>
                  </a:lnTo>
                  <a:lnTo>
                    <a:pt x="27" y="21"/>
                  </a:lnTo>
                  <a:lnTo>
                    <a:pt x="27" y="20"/>
                  </a:lnTo>
                  <a:lnTo>
                    <a:pt x="27" y="19"/>
                  </a:lnTo>
                  <a:lnTo>
                    <a:pt x="27" y="18"/>
                  </a:lnTo>
                  <a:lnTo>
                    <a:pt x="27" y="17"/>
                  </a:lnTo>
                  <a:lnTo>
                    <a:pt x="28" y="16"/>
                  </a:lnTo>
                  <a:lnTo>
                    <a:pt x="28" y="15"/>
                  </a:lnTo>
                  <a:lnTo>
                    <a:pt x="28" y="14"/>
                  </a:lnTo>
                  <a:lnTo>
                    <a:pt x="27" y="13"/>
                  </a:lnTo>
                  <a:lnTo>
                    <a:pt x="27" y="12"/>
                  </a:lnTo>
                  <a:lnTo>
                    <a:pt x="27" y="11"/>
                  </a:lnTo>
                  <a:lnTo>
                    <a:pt x="27" y="10"/>
                  </a:lnTo>
                  <a:lnTo>
                    <a:pt x="27" y="9"/>
                  </a:lnTo>
                  <a:lnTo>
                    <a:pt x="27" y="8"/>
                  </a:lnTo>
                  <a:lnTo>
                    <a:pt x="26" y="7"/>
                  </a:lnTo>
                  <a:lnTo>
                    <a:pt x="26" y="6"/>
                  </a:lnTo>
                  <a:lnTo>
                    <a:pt x="25" y="5"/>
                  </a:lnTo>
                  <a:lnTo>
                    <a:pt x="25" y="4"/>
                  </a:lnTo>
                  <a:lnTo>
                    <a:pt x="24" y="3"/>
                  </a:lnTo>
                  <a:lnTo>
                    <a:pt x="23" y="2"/>
                  </a:lnTo>
                  <a:lnTo>
                    <a:pt x="23" y="1"/>
                  </a:lnTo>
                  <a:lnTo>
                    <a:pt x="22" y="1"/>
                  </a:lnTo>
                </a:path>
              </a:pathLst>
            </a:custGeom>
            <a:solidFill>
              <a:srgbClr val="FF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12" name="Freeform 107"/>
            <p:cNvSpPr>
              <a:spLocks/>
            </p:cNvSpPr>
            <p:nvPr/>
          </p:nvSpPr>
          <p:spPr bwMode="auto">
            <a:xfrm>
              <a:off x="3388" y="1701"/>
              <a:ext cx="41" cy="22"/>
            </a:xfrm>
            <a:custGeom>
              <a:avLst/>
              <a:gdLst>
                <a:gd name="T0" fmla="*/ 17 w 41"/>
                <a:gd name="T1" fmla="*/ 0 h 22"/>
                <a:gd name="T2" fmla="*/ 15 w 41"/>
                <a:gd name="T3" fmla="*/ 0 h 22"/>
                <a:gd name="T4" fmla="*/ 13 w 41"/>
                <a:gd name="T5" fmla="*/ 0 h 22"/>
                <a:gd name="T6" fmla="*/ 11 w 41"/>
                <a:gd name="T7" fmla="*/ 0 h 22"/>
                <a:gd name="T8" fmla="*/ 9 w 41"/>
                <a:gd name="T9" fmla="*/ 0 h 22"/>
                <a:gd name="T10" fmla="*/ 7 w 41"/>
                <a:gd name="T11" fmla="*/ 1 h 22"/>
                <a:gd name="T12" fmla="*/ 4 w 41"/>
                <a:gd name="T13" fmla="*/ 3 h 22"/>
                <a:gd name="T14" fmla="*/ 3 w 41"/>
                <a:gd name="T15" fmla="*/ 4 h 22"/>
                <a:gd name="T16" fmla="*/ 2 w 41"/>
                <a:gd name="T17" fmla="*/ 6 h 22"/>
                <a:gd name="T18" fmla="*/ 1 w 41"/>
                <a:gd name="T19" fmla="*/ 7 h 22"/>
                <a:gd name="T20" fmla="*/ 0 w 41"/>
                <a:gd name="T21" fmla="*/ 8 h 22"/>
                <a:gd name="T22" fmla="*/ 0 w 41"/>
                <a:gd name="T23" fmla="*/ 11 h 22"/>
                <a:gd name="T24" fmla="*/ 1 w 41"/>
                <a:gd name="T25" fmla="*/ 12 h 22"/>
                <a:gd name="T26" fmla="*/ 1 w 41"/>
                <a:gd name="T27" fmla="*/ 14 h 22"/>
                <a:gd name="T28" fmla="*/ 2 w 41"/>
                <a:gd name="T29" fmla="*/ 15 h 22"/>
                <a:gd name="T30" fmla="*/ 2 w 41"/>
                <a:gd name="T31" fmla="*/ 17 h 22"/>
                <a:gd name="T32" fmla="*/ 3 w 41"/>
                <a:gd name="T33" fmla="*/ 18 h 22"/>
                <a:gd name="T34" fmla="*/ 4 w 41"/>
                <a:gd name="T35" fmla="*/ 19 h 22"/>
                <a:gd name="T36" fmla="*/ 6 w 41"/>
                <a:gd name="T37" fmla="*/ 19 h 22"/>
                <a:gd name="T38" fmla="*/ 9 w 41"/>
                <a:gd name="T39" fmla="*/ 20 h 22"/>
                <a:gd name="T40" fmla="*/ 11 w 41"/>
                <a:gd name="T41" fmla="*/ 20 h 22"/>
                <a:gd name="T42" fmla="*/ 13 w 41"/>
                <a:gd name="T43" fmla="*/ 20 h 22"/>
                <a:gd name="T44" fmla="*/ 15 w 41"/>
                <a:gd name="T45" fmla="*/ 21 h 22"/>
                <a:gd name="T46" fmla="*/ 16 w 41"/>
                <a:gd name="T47" fmla="*/ 20 h 22"/>
                <a:gd name="T48" fmla="*/ 19 w 41"/>
                <a:gd name="T49" fmla="*/ 20 h 22"/>
                <a:gd name="T50" fmla="*/ 21 w 41"/>
                <a:gd name="T51" fmla="*/ 20 h 22"/>
                <a:gd name="T52" fmla="*/ 23 w 41"/>
                <a:gd name="T53" fmla="*/ 19 h 22"/>
                <a:gd name="T54" fmla="*/ 25 w 41"/>
                <a:gd name="T55" fmla="*/ 19 h 22"/>
                <a:gd name="T56" fmla="*/ 27 w 41"/>
                <a:gd name="T57" fmla="*/ 18 h 22"/>
                <a:gd name="T58" fmla="*/ 29 w 41"/>
                <a:gd name="T59" fmla="*/ 17 h 22"/>
                <a:gd name="T60" fmla="*/ 31 w 41"/>
                <a:gd name="T61" fmla="*/ 17 h 22"/>
                <a:gd name="T62" fmla="*/ 33 w 41"/>
                <a:gd name="T63" fmla="*/ 15 h 22"/>
                <a:gd name="T64" fmla="*/ 35 w 41"/>
                <a:gd name="T65" fmla="*/ 15 h 22"/>
                <a:gd name="T66" fmla="*/ 37 w 41"/>
                <a:gd name="T67" fmla="*/ 14 h 22"/>
                <a:gd name="T68" fmla="*/ 38 w 41"/>
                <a:gd name="T69" fmla="*/ 13 h 22"/>
                <a:gd name="T70" fmla="*/ 39 w 41"/>
                <a:gd name="T71" fmla="*/ 12 h 22"/>
                <a:gd name="T72" fmla="*/ 40 w 41"/>
                <a:gd name="T73" fmla="*/ 11 h 22"/>
                <a:gd name="T74" fmla="*/ 39 w 41"/>
                <a:gd name="T75" fmla="*/ 8 h 22"/>
                <a:gd name="T76" fmla="*/ 38 w 41"/>
                <a:gd name="T77" fmla="*/ 7 h 22"/>
                <a:gd name="T78" fmla="*/ 36 w 41"/>
                <a:gd name="T79" fmla="*/ 6 h 22"/>
                <a:gd name="T80" fmla="*/ 35 w 41"/>
                <a:gd name="T81" fmla="*/ 5 h 22"/>
                <a:gd name="T82" fmla="*/ 34 w 41"/>
                <a:gd name="T83" fmla="*/ 4 h 22"/>
                <a:gd name="T84" fmla="*/ 32 w 41"/>
                <a:gd name="T85" fmla="*/ 3 h 22"/>
                <a:gd name="T86" fmla="*/ 30 w 41"/>
                <a:gd name="T87" fmla="*/ 2 h 22"/>
                <a:gd name="T88" fmla="*/ 28 w 41"/>
                <a:gd name="T89" fmla="*/ 2 h 22"/>
                <a:gd name="T90" fmla="*/ 26 w 41"/>
                <a:gd name="T91" fmla="*/ 1 h 22"/>
                <a:gd name="T92" fmla="*/ 22 w 41"/>
                <a:gd name="T93" fmla="*/ 0 h 22"/>
                <a:gd name="T94" fmla="*/ 19 w 41"/>
                <a:gd name="T95" fmla="*/ 0 h 2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41" h="22">
                  <a:moveTo>
                    <a:pt x="18" y="0"/>
                  </a:moveTo>
                  <a:lnTo>
                    <a:pt x="17" y="0"/>
                  </a:lnTo>
                  <a:lnTo>
                    <a:pt x="16" y="0"/>
                  </a:lnTo>
                  <a:lnTo>
                    <a:pt x="15" y="0"/>
                  </a:lnTo>
                  <a:lnTo>
                    <a:pt x="14" y="0"/>
                  </a:lnTo>
                  <a:lnTo>
                    <a:pt x="13" y="0"/>
                  </a:lnTo>
                  <a:lnTo>
                    <a:pt x="12" y="0"/>
                  </a:lnTo>
                  <a:lnTo>
                    <a:pt x="11" y="0"/>
                  </a:lnTo>
                  <a:lnTo>
                    <a:pt x="10" y="0"/>
                  </a:lnTo>
                  <a:lnTo>
                    <a:pt x="9" y="0"/>
                  </a:lnTo>
                  <a:lnTo>
                    <a:pt x="8" y="1"/>
                  </a:lnTo>
                  <a:lnTo>
                    <a:pt x="7" y="1"/>
                  </a:lnTo>
                  <a:lnTo>
                    <a:pt x="6" y="2"/>
                  </a:lnTo>
                  <a:lnTo>
                    <a:pt x="4" y="3"/>
                  </a:lnTo>
                  <a:lnTo>
                    <a:pt x="4" y="4"/>
                  </a:lnTo>
                  <a:lnTo>
                    <a:pt x="3" y="4"/>
                  </a:lnTo>
                  <a:lnTo>
                    <a:pt x="2" y="5"/>
                  </a:lnTo>
                  <a:lnTo>
                    <a:pt x="2" y="6"/>
                  </a:lnTo>
                  <a:lnTo>
                    <a:pt x="1" y="6"/>
                  </a:lnTo>
                  <a:lnTo>
                    <a:pt x="1" y="7"/>
                  </a:lnTo>
                  <a:lnTo>
                    <a:pt x="1" y="8"/>
                  </a:lnTo>
                  <a:lnTo>
                    <a:pt x="0" y="8"/>
                  </a:lnTo>
                  <a:lnTo>
                    <a:pt x="0" y="9"/>
                  </a:lnTo>
                  <a:lnTo>
                    <a:pt x="0" y="11"/>
                  </a:lnTo>
                  <a:lnTo>
                    <a:pt x="1" y="11"/>
                  </a:lnTo>
                  <a:lnTo>
                    <a:pt x="1" y="12"/>
                  </a:lnTo>
                  <a:lnTo>
                    <a:pt x="1" y="13"/>
                  </a:lnTo>
                  <a:lnTo>
                    <a:pt x="1" y="14"/>
                  </a:lnTo>
                  <a:lnTo>
                    <a:pt x="2" y="14"/>
                  </a:lnTo>
                  <a:lnTo>
                    <a:pt x="2" y="15"/>
                  </a:lnTo>
                  <a:lnTo>
                    <a:pt x="2" y="16"/>
                  </a:lnTo>
                  <a:lnTo>
                    <a:pt x="2" y="17"/>
                  </a:lnTo>
                  <a:lnTo>
                    <a:pt x="3" y="17"/>
                  </a:lnTo>
                  <a:lnTo>
                    <a:pt x="3" y="18"/>
                  </a:lnTo>
                  <a:lnTo>
                    <a:pt x="4" y="18"/>
                  </a:lnTo>
                  <a:lnTo>
                    <a:pt x="4" y="19"/>
                  </a:lnTo>
                  <a:lnTo>
                    <a:pt x="5" y="19"/>
                  </a:lnTo>
                  <a:lnTo>
                    <a:pt x="6" y="19"/>
                  </a:lnTo>
                  <a:lnTo>
                    <a:pt x="7" y="20"/>
                  </a:lnTo>
                  <a:lnTo>
                    <a:pt x="9" y="20"/>
                  </a:lnTo>
                  <a:lnTo>
                    <a:pt x="10" y="20"/>
                  </a:lnTo>
                  <a:lnTo>
                    <a:pt x="11" y="20"/>
                  </a:lnTo>
                  <a:lnTo>
                    <a:pt x="12" y="20"/>
                  </a:lnTo>
                  <a:lnTo>
                    <a:pt x="13" y="20"/>
                  </a:lnTo>
                  <a:lnTo>
                    <a:pt x="14" y="21"/>
                  </a:lnTo>
                  <a:lnTo>
                    <a:pt x="15" y="21"/>
                  </a:lnTo>
                  <a:lnTo>
                    <a:pt x="16" y="21"/>
                  </a:lnTo>
                  <a:lnTo>
                    <a:pt x="16" y="20"/>
                  </a:lnTo>
                  <a:lnTo>
                    <a:pt x="18" y="20"/>
                  </a:lnTo>
                  <a:lnTo>
                    <a:pt x="19" y="20"/>
                  </a:lnTo>
                  <a:lnTo>
                    <a:pt x="20" y="20"/>
                  </a:lnTo>
                  <a:lnTo>
                    <a:pt x="21" y="20"/>
                  </a:lnTo>
                  <a:lnTo>
                    <a:pt x="22" y="20"/>
                  </a:lnTo>
                  <a:lnTo>
                    <a:pt x="23" y="19"/>
                  </a:lnTo>
                  <a:lnTo>
                    <a:pt x="24" y="19"/>
                  </a:lnTo>
                  <a:lnTo>
                    <a:pt x="25" y="19"/>
                  </a:lnTo>
                  <a:lnTo>
                    <a:pt x="26" y="18"/>
                  </a:lnTo>
                  <a:lnTo>
                    <a:pt x="27" y="18"/>
                  </a:lnTo>
                  <a:lnTo>
                    <a:pt x="28" y="17"/>
                  </a:lnTo>
                  <a:lnTo>
                    <a:pt x="29" y="17"/>
                  </a:lnTo>
                  <a:lnTo>
                    <a:pt x="30" y="17"/>
                  </a:lnTo>
                  <a:lnTo>
                    <a:pt x="31" y="17"/>
                  </a:lnTo>
                  <a:lnTo>
                    <a:pt x="32" y="16"/>
                  </a:lnTo>
                  <a:lnTo>
                    <a:pt x="33" y="15"/>
                  </a:lnTo>
                  <a:lnTo>
                    <a:pt x="34" y="15"/>
                  </a:lnTo>
                  <a:lnTo>
                    <a:pt x="35" y="15"/>
                  </a:lnTo>
                  <a:lnTo>
                    <a:pt x="36" y="14"/>
                  </a:lnTo>
                  <a:lnTo>
                    <a:pt x="37" y="14"/>
                  </a:lnTo>
                  <a:lnTo>
                    <a:pt x="37" y="13"/>
                  </a:lnTo>
                  <a:lnTo>
                    <a:pt x="38" y="13"/>
                  </a:lnTo>
                  <a:lnTo>
                    <a:pt x="39" y="13"/>
                  </a:lnTo>
                  <a:lnTo>
                    <a:pt x="39" y="12"/>
                  </a:lnTo>
                  <a:lnTo>
                    <a:pt x="40" y="12"/>
                  </a:lnTo>
                  <a:lnTo>
                    <a:pt x="40" y="11"/>
                  </a:lnTo>
                  <a:lnTo>
                    <a:pt x="39" y="9"/>
                  </a:lnTo>
                  <a:lnTo>
                    <a:pt x="39" y="8"/>
                  </a:lnTo>
                  <a:lnTo>
                    <a:pt x="38" y="8"/>
                  </a:lnTo>
                  <a:lnTo>
                    <a:pt x="38" y="7"/>
                  </a:lnTo>
                  <a:lnTo>
                    <a:pt x="37" y="6"/>
                  </a:lnTo>
                  <a:lnTo>
                    <a:pt x="36" y="6"/>
                  </a:lnTo>
                  <a:lnTo>
                    <a:pt x="36" y="5"/>
                  </a:lnTo>
                  <a:lnTo>
                    <a:pt x="35" y="5"/>
                  </a:lnTo>
                  <a:lnTo>
                    <a:pt x="35" y="4"/>
                  </a:lnTo>
                  <a:lnTo>
                    <a:pt x="34" y="4"/>
                  </a:lnTo>
                  <a:lnTo>
                    <a:pt x="33" y="4"/>
                  </a:lnTo>
                  <a:lnTo>
                    <a:pt x="32" y="3"/>
                  </a:lnTo>
                  <a:lnTo>
                    <a:pt x="31" y="2"/>
                  </a:lnTo>
                  <a:lnTo>
                    <a:pt x="30" y="2"/>
                  </a:lnTo>
                  <a:lnTo>
                    <a:pt x="29" y="2"/>
                  </a:lnTo>
                  <a:lnTo>
                    <a:pt x="28" y="2"/>
                  </a:lnTo>
                  <a:lnTo>
                    <a:pt x="27" y="2"/>
                  </a:lnTo>
                  <a:lnTo>
                    <a:pt x="26" y="1"/>
                  </a:lnTo>
                  <a:lnTo>
                    <a:pt x="24" y="1"/>
                  </a:lnTo>
                  <a:lnTo>
                    <a:pt x="22" y="0"/>
                  </a:lnTo>
                  <a:lnTo>
                    <a:pt x="20" y="0"/>
                  </a:lnTo>
                  <a:lnTo>
                    <a:pt x="19" y="0"/>
                  </a:lnTo>
                  <a:lnTo>
                    <a:pt x="18" y="0"/>
                  </a:lnTo>
                </a:path>
              </a:pathLst>
            </a:custGeom>
            <a:solidFill>
              <a:srgbClr val="FF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13" name="Freeform 108"/>
            <p:cNvSpPr>
              <a:spLocks/>
            </p:cNvSpPr>
            <p:nvPr/>
          </p:nvSpPr>
          <p:spPr bwMode="auto">
            <a:xfrm>
              <a:off x="3447" y="1691"/>
              <a:ext cx="25" cy="28"/>
            </a:xfrm>
            <a:custGeom>
              <a:avLst/>
              <a:gdLst>
                <a:gd name="T0" fmla="*/ 20 w 25"/>
                <a:gd name="T1" fmla="*/ 0 h 28"/>
                <a:gd name="T2" fmla="*/ 18 w 25"/>
                <a:gd name="T3" fmla="*/ 0 h 28"/>
                <a:gd name="T4" fmla="*/ 16 w 25"/>
                <a:gd name="T5" fmla="*/ 0 h 28"/>
                <a:gd name="T6" fmla="*/ 14 w 25"/>
                <a:gd name="T7" fmla="*/ 1 h 28"/>
                <a:gd name="T8" fmla="*/ 13 w 25"/>
                <a:gd name="T9" fmla="*/ 2 h 28"/>
                <a:gd name="T10" fmla="*/ 10 w 25"/>
                <a:gd name="T11" fmla="*/ 2 h 28"/>
                <a:gd name="T12" fmla="*/ 9 w 25"/>
                <a:gd name="T13" fmla="*/ 3 h 28"/>
                <a:gd name="T14" fmla="*/ 8 w 25"/>
                <a:gd name="T15" fmla="*/ 4 h 28"/>
                <a:gd name="T16" fmla="*/ 6 w 25"/>
                <a:gd name="T17" fmla="*/ 4 h 28"/>
                <a:gd name="T18" fmla="*/ 5 w 25"/>
                <a:gd name="T19" fmla="*/ 5 h 28"/>
                <a:gd name="T20" fmla="*/ 4 w 25"/>
                <a:gd name="T21" fmla="*/ 7 h 28"/>
                <a:gd name="T22" fmla="*/ 3 w 25"/>
                <a:gd name="T23" fmla="*/ 9 h 28"/>
                <a:gd name="T24" fmla="*/ 1 w 25"/>
                <a:gd name="T25" fmla="*/ 10 h 28"/>
                <a:gd name="T26" fmla="*/ 1 w 25"/>
                <a:gd name="T27" fmla="*/ 12 h 28"/>
                <a:gd name="T28" fmla="*/ 0 w 25"/>
                <a:gd name="T29" fmla="*/ 15 h 28"/>
                <a:gd name="T30" fmla="*/ 0 w 25"/>
                <a:gd name="T31" fmla="*/ 17 h 28"/>
                <a:gd name="T32" fmla="*/ 1 w 25"/>
                <a:gd name="T33" fmla="*/ 19 h 28"/>
                <a:gd name="T34" fmla="*/ 1 w 25"/>
                <a:gd name="T35" fmla="*/ 21 h 28"/>
                <a:gd name="T36" fmla="*/ 3 w 25"/>
                <a:gd name="T37" fmla="*/ 22 h 28"/>
                <a:gd name="T38" fmla="*/ 4 w 25"/>
                <a:gd name="T39" fmla="*/ 23 h 28"/>
                <a:gd name="T40" fmla="*/ 5 w 25"/>
                <a:gd name="T41" fmla="*/ 24 h 28"/>
                <a:gd name="T42" fmla="*/ 6 w 25"/>
                <a:gd name="T43" fmla="*/ 25 h 28"/>
                <a:gd name="T44" fmla="*/ 8 w 25"/>
                <a:gd name="T45" fmla="*/ 25 h 28"/>
                <a:gd name="T46" fmla="*/ 10 w 25"/>
                <a:gd name="T47" fmla="*/ 26 h 28"/>
                <a:gd name="T48" fmla="*/ 13 w 25"/>
                <a:gd name="T49" fmla="*/ 27 h 28"/>
                <a:gd name="T50" fmla="*/ 15 w 25"/>
                <a:gd name="T51" fmla="*/ 27 h 28"/>
                <a:gd name="T52" fmla="*/ 17 w 25"/>
                <a:gd name="T53" fmla="*/ 27 h 28"/>
                <a:gd name="T54" fmla="*/ 19 w 25"/>
                <a:gd name="T55" fmla="*/ 27 h 28"/>
                <a:gd name="T56" fmla="*/ 20 w 25"/>
                <a:gd name="T57" fmla="*/ 25 h 28"/>
                <a:gd name="T58" fmla="*/ 20 w 25"/>
                <a:gd name="T59" fmla="*/ 23 h 28"/>
                <a:gd name="T60" fmla="*/ 21 w 25"/>
                <a:gd name="T61" fmla="*/ 21 h 28"/>
                <a:gd name="T62" fmla="*/ 21 w 25"/>
                <a:gd name="T63" fmla="*/ 19 h 28"/>
                <a:gd name="T64" fmla="*/ 22 w 25"/>
                <a:gd name="T65" fmla="*/ 16 h 28"/>
                <a:gd name="T66" fmla="*/ 23 w 25"/>
                <a:gd name="T67" fmla="*/ 14 h 28"/>
                <a:gd name="T68" fmla="*/ 23 w 25"/>
                <a:gd name="T69" fmla="*/ 11 h 28"/>
                <a:gd name="T70" fmla="*/ 24 w 25"/>
                <a:gd name="T71" fmla="*/ 10 h 28"/>
                <a:gd name="T72" fmla="*/ 24 w 25"/>
                <a:gd name="T73" fmla="*/ 7 h 28"/>
                <a:gd name="T74" fmla="*/ 24 w 25"/>
                <a:gd name="T75" fmla="*/ 5 h 28"/>
                <a:gd name="T76" fmla="*/ 23 w 25"/>
                <a:gd name="T77" fmla="*/ 3 h 28"/>
                <a:gd name="T78" fmla="*/ 22 w 25"/>
                <a:gd name="T79" fmla="*/ 1 h 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5" h="28">
                  <a:moveTo>
                    <a:pt x="21" y="0"/>
                  </a:moveTo>
                  <a:lnTo>
                    <a:pt x="20" y="0"/>
                  </a:lnTo>
                  <a:lnTo>
                    <a:pt x="19" y="0"/>
                  </a:lnTo>
                  <a:lnTo>
                    <a:pt x="18" y="0"/>
                  </a:lnTo>
                  <a:lnTo>
                    <a:pt x="17" y="0"/>
                  </a:lnTo>
                  <a:lnTo>
                    <a:pt x="16" y="0"/>
                  </a:lnTo>
                  <a:lnTo>
                    <a:pt x="15" y="1"/>
                  </a:lnTo>
                  <a:lnTo>
                    <a:pt x="14" y="1"/>
                  </a:lnTo>
                  <a:lnTo>
                    <a:pt x="13" y="1"/>
                  </a:lnTo>
                  <a:lnTo>
                    <a:pt x="13" y="2"/>
                  </a:lnTo>
                  <a:lnTo>
                    <a:pt x="11" y="2"/>
                  </a:lnTo>
                  <a:lnTo>
                    <a:pt x="10" y="2"/>
                  </a:lnTo>
                  <a:lnTo>
                    <a:pt x="9" y="2"/>
                  </a:lnTo>
                  <a:lnTo>
                    <a:pt x="9" y="3"/>
                  </a:lnTo>
                  <a:lnTo>
                    <a:pt x="8" y="3"/>
                  </a:lnTo>
                  <a:lnTo>
                    <a:pt x="8" y="4"/>
                  </a:lnTo>
                  <a:lnTo>
                    <a:pt x="7" y="4"/>
                  </a:lnTo>
                  <a:lnTo>
                    <a:pt x="6" y="4"/>
                  </a:lnTo>
                  <a:lnTo>
                    <a:pt x="6" y="5"/>
                  </a:lnTo>
                  <a:lnTo>
                    <a:pt x="5" y="5"/>
                  </a:lnTo>
                  <a:lnTo>
                    <a:pt x="5" y="6"/>
                  </a:lnTo>
                  <a:lnTo>
                    <a:pt x="4" y="7"/>
                  </a:lnTo>
                  <a:lnTo>
                    <a:pt x="3" y="8"/>
                  </a:lnTo>
                  <a:lnTo>
                    <a:pt x="3" y="9"/>
                  </a:lnTo>
                  <a:lnTo>
                    <a:pt x="2" y="10"/>
                  </a:lnTo>
                  <a:lnTo>
                    <a:pt x="1" y="10"/>
                  </a:lnTo>
                  <a:lnTo>
                    <a:pt x="1" y="11"/>
                  </a:lnTo>
                  <a:lnTo>
                    <a:pt x="1" y="12"/>
                  </a:lnTo>
                  <a:lnTo>
                    <a:pt x="0" y="14"/>
                  </a:lnTo>
                  <a:lnTo>
                    <a:pt x="0" y="15"/>
                  </a:lnTo>
                  <a:lnTo>
                    <a:pt x="0" y="16"/>
                  </a:lnTo>
                  <a:lnTo>
                    <a:pt x="0" y="17"/>
                  </a:lnTo>
                  <a:lnTo>
                    <a:pt x="1" y="18"/>
                  </a:lnTo>
                  <a:lnTo>
                    <a:pt x="1" y="19"/>
                  </a:lnTo>
                  <a:lnTo>
                    <a:pt x="1" y="20"/>
                  </a:lnTo>
                  <a:lnTo>
                    <a:pt x="1" y="21"/>
                  </a:lnTo>
                  <a:lnTo>
                    <a:pt x="2" y="21"/>
                  </a:lnTo>
                  <a:lnTo>
                    <a:pt x="3" y="22"/>
                  </a:lnTo>
                  <a:lnTo>
                    <a:pt x="3" y="23"/>
                  </a:lnTo>
                  <a:lnTo>
                    <a:pt x="4" y="23"/>
                  </a:lnTo>
                  <a:lnTo>
                    <a:pt x="4" y="24"/>
                  </a:lnTo>
                  <a:lnTo>
                    <a:pt x="5" y="24"/>
                  </a:lnTo>
                  <a:lnTo>
                    <a:pt x="5" y="25"/>
                  </a:lnTo>
                  <a:lnTo>
                    <a:pt x="6" y="25"/>
                  </a:lnTo>
                  <a:lnTo>
                    <a:pt x="7" y="25"/>
                  </a:lnTo>
                  <a:lnTo>
                    <a:pt x="8" y="25"/>
                  </a:lnTo>
                  <a:lnTo>
                    <a:pt x="9" y="26"/>
                  </a:lnTo>
                  <a:lnTo>
                    <a:pt x="10" y="26"/>
                  </a:lnTo>
                  <a:lnTo>
                    <a:pt x="11" y="27"/>
                  </a:lnTo>
                  <a:lnTo>
                    <a:pt x="13" y="27"/>
                  </a:lnTo>
                  <a:lnTo>
                    <a:pt x="14" y="27"/>
                  </a:lnTo>
                  <a:lnTo>
                    <a:pt x="15" y="27"/>
                  </a:lnTo>
                  <a:lnTo>
                    <a:pt x="16" y="27"/>
                  </a:lnTo>
                  <a:lnTo>
                    <a:pt x="17" y="27"/>
                  </a:lnTo>
                  <a:lnTo>
                    <a:pt x="18" y="27"/>
                  </a:lnTo>
                  <a:lnTo>
                    <a:pt x="19" y="27"/>
                  </a:lnTo>
                  <a:lnTo>
                    <a:pt x="20" y="27"/>
                  </a:lnTo>
                  <a:lnTo>
                    <a:pt x="20" y="25"/>
                  </a:lnTo>
                  <a:lnTo>
                    <a:pt x="20" y="24"/>
                  </a:lnTo>
                  <a:lnTo>
                    <a:pt x="20" y="23"/>
                  </a:lnTo>
                  <a:lnTo>
                    <a:pt x="20" y="22"/>
                  </a:lnTo>
                  <a:lnTo>
                    <a:pt x="21" y="21"/>
                  </a:lnTo>
                  <a:lnTo>
                    <a:pt x="21" y="20"/>
                  </a:lnTo>
                  <a:lnTo>
                    <a:pt x="21" y="19"/>
                  </a:lnTo>
                  <a:lnTo>
                    <a:pt x="22" y="17"/>
                  </a:lnTo>
                  <a:lnTo>
                    <a:pt x="22" y="16"/>
                  </a:lnTo>
                  <a:lnTo>
                    <a:pt x="22" y="15"/>
                  </a:lnTo>
                  <a:lnTo>
                    <a:pt x="23" y="14"/>
                  </a:lnTo>
                  <a:lnTo>
                    <a:pt x="23" y="12"/>
                  </a:lnTo>
                  <a:lnTo>
                    <a:pt x="23" y="11"/>
                  </a:lnTo>
                  <a:lnTo>
                    <a:pt x="23" y="10"/>
                  </a:lnTo>
                  <a:lnTo>
                    <a:pt x="24" y="10"/>
                  </a:lnTo>
                  <a:lnTo>
                    <a:pt x="24" y="8"/>
                  </a:lnTo>
                  <a:lnTo>
                    <a:pt x="24" y="7"/>
                  </a:lnTo>
                  <a:lnTo>
                    <a:pt x="24" y="6"/>
                  </a:lnTo>
                  <a:lnTo>
                    <a:pt x="24" y="5"/>
                  </a:lnTo>
                  <a:lnTo>
                    <a:pt x="23" y="4"/>
                  </a:lnTo>
                  <a:lnTo>
                    <a:pt x="23" y="3"/>
                  </a:lnTo>
                  <a:lnTo>
                    <a:pt x="22" y="2"/>
                  </a:lnTo>
                  <a:lnTo>
                    <a:pt x="22" y="1"/>
                  </a:lnTo>
                  <a:lnTo>
                    <a:pt x="21" y="0"/>
                  </a:lnTo>
                </a:path>
              </a:pathLst>
            </a:custGeom>
            <a:solidFill>
              <a:srgbClr val="FF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14" name="Freeform 109"/>
            <p:cNvSpPr>
              <a:spLocks/>
            </p:cNvSpPr>
            <p:nvPr/>
          </p:nvSpPr>
          <p:spPr bwMode="auto">
            <a:xfrm>
              <a:off x="3588" y="1693"/>
              <a:ext cx="24" cy="29"/>
            </a:xfrm>
            <a:custGeom>
              <a:avLst/>
              <a:gdLst>
                <a:gd name="T0" fmla="*/ 22 w 24"/>
                <a:gd name="T1" fmla="*/ 6 h 29"/>
                <a:gd name="T2" fmla="*/ 22 w 24"/>
                <a:gd name="T3" fmla="*/ 4 h 29"/>
                <a:gd name="T4" fmla="*/ 21 w 24"/>
                <a:gd name="T5" fmla="*/ 3 h 29"/>
                <a:gd name="T6" fmla="*/ 19 w 24"/>
                <a:gd name="T7" fmla="*/ 1 h 29"/>
                <a:gd name="T8" fmla="*/ 18 w 24"/>
                <a:gd name="T9" fmla="*/ 0 h 29"/>
                <a:gd name="T10" fmla="*/ 16 w 24"/>
                <a:gd name="T11" fmla="*/ 0 h 29"/>
                <a:gd name="T12" fmla="*/ 14 w 24"/>
                <a:gd name="T13" fmla="*/ 0 h 29"/>
                <a:gd name="T14" fmla="*/ 12 w 24"/>
                <a:gd name="T15" fmla="*/ 0 h 29"/>
                <a:gd name="T16" fmla="*/ 10 w 24"/>
                <a:gd name="T17" fmla="*/ 1 h 29"/>
                <a:gd name="T18" fmla="*/ 9 w 24"/>
                <a:gd name="T19" fmla="*/ 2 h 29"/>
                <a:gd name="T20" fmla="*/ 8 w 24"/>
                <a:gd name="T21" fmla="*/ 4 h 29"/>
                <a:gd name="T22" fmla="*/ 7 w 24"/>
                <a:gd name="T23" fmla="*/ 5 h 29"/>
                <a:gd name="T24" fmla="*/ 6 w 24"/>
                <a:gd name="T25" fmla="*/ 6 h 29"/>
                <a:gd name="T26" fmla="*/ 6 w 24"/>
                <a:gd name="T27" fmla="*/ 8 h 29"/>
                <a:gd name="T28" fmla="*/ 4 w 24"/>
                <a:gd name="T29" fmla="*/ 10 h 29"/>
                <a:gd name="T30" fmla="*/ 3 w 24"/>
                <a:gd name="T31" fmla="*/ 11 h 29"/>
                <a:gd name="T32" fmla="*/ 2 w 24"/>
                <a:gd name="T33" fmla="*/ 12 h 29"/>
                <a:gd name="T34" fmla="*/ 2 w 24"/>
                <a:gd name="T35" fmla="*/ 15 h 29"/>
                <a:gd name="T36" fmla="*/ 1 w 24"/>
                <a:gd name="T37" fmla="*/ 16 h 29"/>
                <a:gd name="T38" fmla="*/ 0 w 24"/>
                <a:gd name="T39" fmla="*/ 17 h 29"/>
                <a:gd name="T40" fmla="*/ 0 w 24"/>
                <a:gd name="T41" fmla="*/ 19 h 29"/>
                <a:gd name="T42" fmla="*/ 0 w 24"/>
                <a:gd name="T43" fmla="*/ 21 h 29"/>
                <a:gd name="T44" fmla="*/ 1 w 24"/>
                <a:gd name="T45" fmla="*/ 23 h 29"/>
                <a:gd name="T46" fmla="*/ 2 w 24"/>
                <a:gd name="T47" fmla="*/ 24 h 29"/>
                <a:gd name="T48" fmla="*/ 4 w 24"/>
                <a:gd name="T49" fmla="*/ 24 h 29"/>
                <a:gd name="T50" fmla="*/ 6 w 24"/>
                <a:gd name="T51" fmla="*/ 25 h 29"/>
                <a:gd name="T52" fmla="*/ 8 w 24"/>
                <a:gd name="T53" fmla="*/ 25 h 29"/>
                <a:gd name="T54" fmla="*/ 10 w 24"/>
                <a:gd name="T55" fmla="*/ 25 h 29"/>
                <a:gd name="T56" fmla="*/ 12 w 24"/>
                <a:gd name="T57" fmla="*/ 25 h 29"/>
                <a:gd name="T58" fmla="*/ 14 w 24"/>
                <a:gd name="T59" fmla="*/ 25 h 29"/>
                <a:gd name="T60" fmla="*/ 15 w 24"/>
                <a:gd name="T61" fmla="*/ 26 h 29"/>
                <a:gd name="T62" fmla="*/ 16 w 24"/>
                <a:gd name="T63" fmla="*/ 27 h 29"/>
                <a:gd name="T64" fmla="*/ 18 w 24"/>
                <a:gd name="T65" fmla="*/ 27 h 29"/>
                <a:gd name="T66" fmla="*/ 18 w 24"/>
                <a:gd name="T67" fmla="*/ 27 h 29"/>
                <a:gd name="T68" fmla="*/ 19 w 24"/>
                <a:gd name="T69" fmla="*/ 25 h 29"/>
                <a:gd name="T70" fmla="*/ 20 w 24"/>
                <a:gd name="T71" fmla="*/ 23 h 29"/>
                <a:gd name="T72" fmla="*/ 21 w 24"/>
                <a:gd name="T73" fmla="*/ 21 h 29"/>
                <a:gd name="T74" fmla="*/ 22 w 24"/>
                <a:gd name="T75" fmla="*/ 19 h 29"/>
                <a:gd name="T76" fmla="*/ 22 w 24"/>
                <a:gd name="T77" fmla="*/ 17 h 29"/>
                <a:gd name="T78" fmla="*/ 23 w 24"/>
                <a:gd name="T79" fmla="*/ 16 h 29"/>
                <a:gd name="T80" fmla="*/ 23 w 24"/>
                <a:gd name="T81" fmla="*/ 13 h 29"/>
                <a:gd name="T82" fmla="*/ 23 w 24"/>
                <a:gd name="T83" fmla="*/ 11 h 29"/>
                <a:gd name="T84" fmla="*/ 23 w 24"/>
                <a:gd name="T85" fmla="*/ 9 h 29"/>
                <a:gd name="T86" fmla="*/ 23 w 24"/>
                <a:gd name="T87" fmla="*/ 7 h 2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4" h="29">
                  <a:moveTo>
                    <a:pt x="23" y="7"/>
                  </a:moveTo>
                  <a:lnTo>
                    <a:pt x="22" y="6"/>
                  </a:lnTo>
                  <a:lnTo>
                    <a:pt x="22" y="5"/>
                  </a:lnTo>
                  <a:lnTo>
                    <a:pt x="22" y="4"/>
                  </a:lnTo>
                  <a:lnTo>
                    <a:pt x="21" y="4"/>
                  </a:lnTo>
                  <a:lnTo>
                    <a:pt x="21" y="3"/>
                  </a:lnTo>
                  <a:lnTo>
                    <a:pt x="20" y="2"/>
                  </a:lnTo>
                  <a:lnTo>
                    <a:pt x="19" y="1"/>
                  </a:lnTo>
                  <a:lnTo>
                    <a:pt x="18" y="1"/>
                  </a:lnTo>
                  <a:lnTo>
                    <a:pt x="18" y="0"/>
                  </a:lnTo>
                  <a:lnTo>
                    <a:pt x="17" y="0"/>
                  </a:lnTo>
                  <a:lnTo>
                    <a:pt x="16" y="0"/>
                  </a:lnTo>
                  <a:lnTo>
                    <a:pt x="15" y="0"/>
                  </a:lnTo>
                  <a:lnTo>
                    <a:pt x="14" y="0"/>
                  </a:lnTo>
                  <a:lnTo>
                    <a:pt x="13" y="0"/>
                  </a:lnTo>
                  <a:lnTo>
                    <a:pt x="12" y="0"/>
                  </a:lnTo>
                  <a:lnTo>
                    <a:pt x="11" y="1"/>
                  </a:lnTo>
                  <a:lnTo>
                    <a:pt x="10" y="1"/>
                  </a:lnTo>
                  <a:lnTo>
                    <a:pt x="10" y="2"/>
                  </a:lnTo>
                  <a:lnTo>
                    <a:pt x="9" y="2"/>
                  </a:lnTo>
                  <a:lnTo>
                    <a:pt x="9" y="3"/>
                  </a:lnTo>
                  <a:lnTo>
                    <a:pt x="8" y="4"/>
                  </a:lnTo>
                  <a:lnTo>
                    <a:pt x="8" y="5"/>
                  </a:lnTo>
                  <a:lnTo>
                    <a:pt x="7" y="5"/>
                  </a:lnTo>
                  <a:lnTo>
                    <a:pt x="7" y="6"/>
                  </a:lnTo>
                  <a:lnTo>
                    <a:pt x="6" y="6"/>
                  </a:lnTo>
                  <a:lnTo>
                    <a:pt x="6" y="7"/>
                  </a:lnTo>
                  <a:lnTo>
                    <a:pt x="6" y="8"/>
                  </a:lnTo>
                  <a:lnTo>
                    <a:pt x="5" y="9"/>
                  </a:lnTo>
                  <a:lnTo>
                    <a:pt x="4" y="10"/>
                  </a:lnTo>
                  <a:lnTo>
                    <a:pt x="4" y="11"/>
                  </a:lnTo>
                  <a:lnTo>
                    <a:pt x="3" y="11"/>
                  </a:lnTo>
                  <a:lnTo>
                    <a:pt x="3" y="12"/>
                  </a:lnTo>
                  <a:lnTo>
                    <a:pt x="2" y="12"/>
                  </a:lnTo>
                  <a:lnTo>
                    <a:pt x="2" y="13"/>
                  </a:lnTo>
                  <a:lnTo>
                    <a:pt x="2" y="15"/>
                  </a:lnTo>
                  <a:lnTo>
                    <a:pt x="1" y="15"/>
                  </a:lnTo>
                  <a:lnTo>
                    <a:pt x="1" y="16"/>
                  </a:lnTo>
                  <a:lnTo>
                    <a:pt x="0" y="16"/>
                  </a:lnTo>
                  <a:lnTo>
                    <a:pt x="0" y="17"/>
                  </a:lnTo>
                  <a:lnTo>
                    <a:pt x="0" y="18"/>
                  </a:lnTo>
                  <a:lnTo>
                    <a:pt x="0" y="19"/>
                  </a:lnTo>
                  <a:lnTo>
                    <a:pt x="0" y="20"/>
                  </a:lnTo>
                  <a:lnTo>
                    <a:pt x="0" y="21"/>
                  </a:lnTo>
                  <a:lnTo>
                    <a:pt x="1" y="22"/>
                  </a:lnTo>
                  <a:lnTo>
                    <a:pt x="1" y="23"/>
                  </a:lnTo>
                  <a:lnTo>
                    <a:pt x="2" y="23"/>
                  </a:lnTo>
                  <a:lnTo>
                    <a:pt x="2" y="24"/>
                  </a:lnTo>
                  <a:lnTo>
                    <a:pt x="3" y="24"/>
                  </a:lnTo>
                  <a:lnTo>
                    <a:pt x="4" y="24"/>
                  </a:lnTo>
                  <a:lnTo>
                    <a:pt x="5" y="25"/>
                  </a:lnTo>
                  <a:lnTo>
                    <a:pt x="6" y="25"/>
                  </a:lnTo>
                  <a:lnTo>
                    <a:pt x="7" y="25"/>
                  </a:lnTo>
                  <a:lnTo>
                    <a:pt x="8" y="25"/>
                  </a:lnTo>
                  <a:lnTo>
                    <a:pt x="9" y="25"/>
                  </a:lnTo>
                  <a:lnTo>
                    <a:pt x="10" y="25"/>
                  </a:lnTo>
                  <a:lnTo>
                    <a:pt x="11" y="25"/>
                  </a:lnTo>
                  <a:lnTo>
                    <a:pt x="12" y="25"/>
                  </a:lnTo>
                  <a:lnTo>
                    <a:pt x="13" y="25"/>
                  </a:lnTo>
                  <a:lnTo>
                    <a:pt x="14" y="25"/>
                  </a:lnTo>
                  <a:lnTo>
                    <a:pt x="14" y="26"/>
                  </a:lnTo>
                  <a:lnTo>
                    <a:pt x="15" y="26"/>
                  </a:lnTo>
                  <a:lnTo>
                    <a:pt x="16" y="26"/>
                  </a:lnTo>
                  <a:lnTo>
                    <a:pt x="16" y="27"/>
                  </a:lnTo>
                  <a:lnTo>
                    <a:pt x="17" y="27"/>
                  </a:lnTo>
                  <a:lnTo>
                    <a:pt x="18" y="27"/>
                  </a:lnTo>
                  <a:lnTo>
                    <a:pt x="18" y="28"/>
                  </a:lnTo>
                  <a:lnTo>
                    <a:pt x="18" y="27"/>
                  </a:lnTo>
                  <a:lnTo>
                    <a:pt x="18" y="26"/>
                  </a:lnTo>
                  <a:lnTo>
                    <a:pt x="19" y="25"/>
                  </a:lnTo>
                  <a:lnTo>
                    <a:pt x="19" y="24"/>
                  </a:lnTo>
                  <a:lnTo>
                    <a:pt x="20" y="23"/>
                  </a:lnTo>
                  <a:lnTo>
                    <a:pt x="20" y="22"/>
                  </a:lnTo>
                  <a:lnTo>
                    <a:pt x="21" y="21"/>
                  </a:lnTo>
                  <a:lnTo>
                    <a:pt x="21" y="20"/>
                  </a:lnTo>
                  <a:lnTo>
                    <a:pt x="22" y="19"/>
                  </a:lnTo>
                  <a:lnTo>
                    <a:pt x="22" y="18"/>
                  </a:lnTo>
                  <a:lnTo>
                    <a:pt x="22" y="17"/>
                  </a:lnTo>
                  <a:lnTo>
                    <a:pt x="23" y="17"/>
                  </a:lnTo>
                  <a:lnTo>
                    <a:pt x="23" y="16"/>
                  </a:lnTo>
                  <a:lnTo>
                    <a:pt x="23" y="15"/>
                  </a:lnTo>
                  <a:lnTo>
                    <a:pt x="23" y="13"/>
                  </a:lnTo>
                  <a:lnTo>
                    <a:pt x="23" y="12"/>
                  </a:lnTo>
                  <a:lnTo>
                    <a:pt x="23" y="11"/>
                  </a:lnTo>
                  <a:lnTo>
                    <a:pt x="23" y="10"/>
                  </a:lnTo>
                  <a:lnTo>
                    <a:pt x="23" y="9"/>
                  </a:lnTo>
                  <a:lnTo>
                    <a:pt x="23" y="8"/>
                  </a:lnTo>
                  <a:lnTo>
                    <a:pt x="23" y="7"/>
                  </a:lnTo>
                </a:path>
              </a:pathLst>
            </a:custGeom>
            <a:solidFill>
              <a:srgbClr val="FF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15" name="Freeform 110"/>
            <p:cNvSpPr>
              <a:spLocks/>
            </p:cNvSpPr>
            <p:nvPr/>
          </p:nvSpPr>
          <p:spPr bwMode="auto">
            <a:xfrm>
              <a:off x="3471" y="1694"/>
              <a:ext cx="38" cy="26"/>
            </a:xfrm>
            <a:custGeom>
              <a:avLst/>
              <a:gdLst>
                <a:gd name="T0" fmla="*/ 6 w 38"/>
                <a:gd name="T1" fmla="*/ 1 h 26"/>
                <a:gd name="T2" fmla="*/ 4 w 38"/>
                <a:gd name="T3" fmla="*/ 0 h 26"/>
                <a:gd name="T4" fmla="*/ 3 w 38"/>
                <a:gd name="T5" fmla="*/ 1 h 26"/>
                <a:gd name="T6" fmla="*/ 2 w 38"/>
                <a:gd name="T7" fmla="*/ 2 h 26"/>
                <a:gd name="T8" fmla="*/ 0 w 38"/>
                <a:gd name="T9" fmla="*/ 2 h 26"/>
                <a:gd name="T10" fmla="*/ 0 w 38"/>
                <a:gd name="T11" fmla="*/ 4 h 26"/>
                <a:gd name="T12" fmla="*/ 0 w 38"/>
                <a:gd name="T13" fmla="*/ 6 h 26"/>
                <a:gd name="T14" fmla="*/ 1 w 38"/>
                <a:gd name="T15" fmla="*/ 7 h 26"/>
                <a:gd name="T16" fmla="*/ 2 w 38"/>
                <a:gd name="T17" fmla="*/ 8 h 26"/>
                <a:gd name="T18" fmla="*/ 3 w 38"/>
                <a:gd name="T19" fmla="*/ 9 h 26"/>
                <a:gd name="T20" fmla="*/ 4 w 38"/>
                <a:gd name="T21" fmla="*/ 11 h 26"/>
                <a:gd name="T22" fmla="*/ 4 w 38"/>
                <a:gd name="T23" fmla="*/ 14 h 26"/>
                <a:gd name="T24" fmla="*/ 5 w 38"/>
                <a:gd name="T25" fmla="*/ 15 h 26"/>
                <a:gd name="T26" fmla="*/ 6 w 38"/>
                <a:gd name="T27" fmla="*/ 17 h 26"/>
                <a:gd name="T28" fmla="*/ 7 w 38"/>
                <a:gd name="T29" fmla="*/ 19 h 26"/>
                <a:gd name="T30" fmla="*/ 9 w 38"/>
                <a:gd name="T31" fmla="*/ 21 h 26"/>
                <a:gd name="T32" fmla="*/ 10 w 38"/>
                <a:gd name="T33" fmla="*/ 22 h 26"/>
                <a:gd name="T34" fmla="*/ 12 w 38"/>
                <a:gd name="T35" fmla="*/ 22 h 26"/>
                <a:gd name="T36" fmla="*/ 13 w 38"/>
                <a:gd name="T37" fmla="*/ 23 h 26"/>
                <a:gd name="T38" fmla="*/ 15 w 38"/>
                <a:gd name="T39" fmla="*/ 24 h 26"/>
                <a:gd name="T40" fmla="*/ 17 w 38"/>
                <a:gd name="T41" fmla="*/ 25 h 26"/>
                <a:gd name="T42" fmla="*/ 20 w 38"/>
                <a:gd name="T43" fmla="*/ 25 h 26"/>
                <a:gd name="T44" fmla="*/ 22 w 38"/>
                <a:gd name="T45" fmla="*/ 25 h 26"/>
                <a:gd name="T46" fmla="*/ 24 w 38"/>
                <a:gd name="T47" fmla="*/ 25 h 26"/>
                <a:gd name="T48" fmla="*/ 26 w 38"/>
                <a:gd name="T49" fmla="*/ 24 h 26"/>
                <a:gd name="T50" fmla="*/ 28 w 38"/>
                <a:gd name="T51" fmla="*/ 24 h 26"/>
                <a:gd name="T52" fmla="*/ 30 w 38"/>
                <a:gd name="T53" fmla="*/ 22 h 26"/>
                <a:gd name="T54" fmla="*/ 31 w 38"/>
                <a:gd name="T55" fmla="*/ 21 h 26"/>
                <a:gd name="T56" fmla="*/ 33 w 38"/>
                <a:gd name="T57" fmla="*/ 20 h 26"/>
                <a:gd name="T58" fmla="*/ 34 w 38"/>
                <a:gd name="T59" fmla="*/ 18 h 26"/>
                <a:gd name="T60" fmla="*/ 35 w 38"/>
                <a:gd name="T61" fmla="*/ 16 h 26"/>
                <a:gd name="T62" fmla="*/ 36 w 38"/>
                <a:gd name="T63" fmla="*/ 14 h 26"/>
                <a:gd name="T64" fmla="*/ 37 w 38"/>
                <a:gd name="T65" fmla="*/ 11 h 26"/>
                <a:gd name="T66" fmla="*/ 37 w 38"/>
                <a:gd name="T67" fmla="*/ 9 h 26"/>
                <a:gd name="T68" fmla="*/ 36 w 38"/>
                <a:gd name="T69" fmla="*/ 8 h 26"/>
                <a:gd name="T70" fmla="*/ 35 w 38"/>
                <a:gd name="T71" fmla="*/ 7 h 26"/>
                <a:gd name="T72" fmla="*/ 33 w 38"/>
                <a:gd name="T73" fmla="*/ 7 h 26"/>
                <a:gd name="T74" fmla="*/ 29 w 38"/>
                <a:gd name="T75" fmla="*/ 7 h 26"/>
                <a:gd name="T76" fmla="*/ 27 w 38"/>
                <a:gd name="T77" fmla="*/ 7 h 26"/>
                <a:gd name="T78" fmla="*/ 25 w 38"/>
                <a:gd name="T79" fmla="*/ 7 h 26"/>
                <a:gd name="T80" fmla="*/ 23 w 38"/>
                <a:gd name="T81" fmla="*/ 7 h 26"/>
                <a:gd name="T82" fmla="*/ 21 w 38"/>
                <a:gd name="T83" fmla="*/ 6 h 26"/>
                <a:gd name="T84" fmla="*/ 19 w 38"/>
                <a:gd name="T85" fmla="*/ 6 h 26"/>
                <a:gd name="T86" fmla="*/ 16 w 38"/>
                <a:gd name="T87" fmla="*/ 6 h 26"/>
                <a:gd name="T88" fmla="*/ 15 w 38"/>
                <a:gd name="T89" fmla="*/ 5 h 26"/>
                <a:gd name="T90" fmla="*/ 13 w 38"/>
                <a:gd name="T91" fmla="*/ 5 h 26"/>
                <a:gd name="T92" fmla="*/ 11 w 38"/>
                <a:gd name="T93" fmla="*/ 4 h 26"/>
                <a:gd name="T94" fmla="*/ 9 w 38"/>
                <a:gd name="T95" fmla="*/ 3 h 26"/>
                <a:gd name="T96" fmla="*/ 7 w 38"/>
                <a:gd name="T97" fmla="*/ 2 h 2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8" h="26">
                  <a:moveTo>
                    <a:pt x="6" y="2"/>
                  </a:moveTo>
                  <a:lnTo>
                    <a:pt x="6" y="1"/>
                  </a:lnTo>
                  <a:lnTo>
                    <a:pt x="5" y="0"/>
                  </a:lnTo>
                  <a:lnTo>
                    <a:pt x="4" y="0"/>
                  </a:lnTo>
                  <a:lnTo>
                    <a:pt x="3" y="0"/>
                  </a:lnTo>
                  <a:lnTo>
                    <a:pt x="3" y="1"/>
                  </a:lnTo>
                  <a:lnTo>
                    <a:pt x="2" y="1"/>
                  </a:lnTo>
                  <a:lnTo>
                    <a:pt x="2" y="2"/>
                  </a:lnTo>
                  <a:lnTo>
                    <a:pt x="1" y="2"/>
                  </a:lnTo>
                  <a:lnTo>
                    <a:pt x="0" y="2"/>
                  </a:lnTo>
                  <a:lnTo>
                    <a:pt x="0" y="3"/>
                  </a:lnTo>
                  <a:lnTo>
                    <a:pt x="0" y="4"/>
                  </a:lnTo>
                  <a:lnTo>
                    <a:pt x="0" y="5"/>
                  </a:lnTo>
                  <a:lnTo>
                    <a:pt x="0" y="6"/>
                  </a:lnTo>
                  <a:lnTo>
                    <a:pt x="1" y="6"/>
                  </a:lnTo>
                  <a:lnTo>
                    <a:pt x="1" y="7"/>
                  </a:lnTo>
                  <a:lnTo>
                    <a:pt x="2" y="7"/>
                  </a:lnTo>
                  <a:lnTo>
                    <a:pt x="2" y="8"/>
                  </a:lnTo>
                  <a:lnTo>
                    <a:pt x="2" y="9"/>
                  </a:lnTo>
                  <a:lnTo>
                    <a:pt x="3" y="9"/>
                  </a:lnTo>
                  <a:lnTo>
                    <a:pt x="3" y="10"/>
                  </a:lnTo>
                  <a:lnTo>
                    <a:pt x="4" y="11"/>
                  </a:lnTo>
                  <a:lnTo>
                    <a:pt x="4" y="13"/>
                  </a:lnTo>
                  <a:lnTo>
                    <a:pt x="4" y="14"/>
                  </a:lnTo>
                  <a:lnTo>
                    <a:pt x="4" y="15"/>
                  </a:lnTo>
                  <a:lnTo>
                    <a:pt x="5" y="15"/>
                  </a:lnTo>
                  <a:lnTo>
                    <a:pt x="5" y="16"/>
                  </a:lnTo>
                  <a:lnTo>
                    <a:pt x="6" y="17"/>
                  </a:lnTo>
                  <a:lnTo>
                    <a:pt x="6" y="18"/>
                  </a:lnTo>
                  <a:lnTo>
                    <a:pt x="7" y="19"/>
                  </a:lnTo>
                  <a:lnTo>
                    <a:pt x="8" y="20"/>
                  </a:lnTo>
                  <a:lnTo>
                    <a:pt x="9" y="21"/>
                  </a:lnTo>
                  <a:lnTo>
                    <a:pt x="10" y="21"/>
                  </a:lnTo>
                  <a:lnTo>
                    <a:pt x="10" y="22"/>
                  </a:lnTo>
                  <a:lnTo>
                    <a:pt x="11" y="22"/>
                  </a:lnTo>
                  <a:lnTo>
                    <a:pt x="12" y="22"/>
                  </a:lnTo>
                  <a:lnTo>
                    <a:pt x="12" y="23"/>
                  </a:lnTo>
                  <a:lnTo>
                    <a:pt x="13" y="23"/>
                  </a:lnTo>
                  <a:lnTo>
                    <a:pt x="14" y="24"/>
                  </a:lnTo>
                  <a:lnTo>
                    <a:pt x="15" y="24"/>
                  </a:lnTo>
                  <a:lnTo>
                    <a:pt x="16" y="24"/>
                  </a:lnTo>
                  <a:lnTo>
                    <a:pt x="17" y="25"/>
                  </a:lnTo>
                  <a:lnTo>
                    <a:pt x="19" y="25"/>
                  </a:lnTo>
                  <a:lnTo>
                    <a:pt x="20" y="25"/>
                  </a:lnTo>
                  <a:lnTo>
                    <a:pt x="21" y="25"/>
                  </a:lnTo>
                  <a:lnTo>
                    <a:pt x="22" y="25"/>
                  </a:lnTo>
                  <a:lnTo>
                    <a:pt x="23" y="25"/>
                  </a:lnTo>
                  <a:lnTo>
                    <a:pt x="24" y="25"/>
                  </a:lnTo>
                  <a:lnTo>
                    <a:pt x="25" y="25"/>
                  </a:lnTo>
                  <a:lnTo>
                    <a:pt x="26" y="24"/>
                  </a:lnTo>
                  <a:lnTo>
                    <a:pt x="27" y="24"/>
                  </a:lnTo>
                  <a:lnTo>
                    <a:pt x="28" y="24"/>
                  </a:lnTo>
                  <a:lnTo>
                    <a:pt x="29" y="23"/>
                  </a:lnTo>
                  <a:lnTo>
                    <a:pt x="30" y="22"/>
                  </a:lnTo>
                  <a:lnTo>
                    <a:pt x="31" y="22"/>
                  </a:lnTo>
                  <a:lnTo>
                    <a:pt x="31" y="21"/>
                  </a:lnTo>
                  <a:lnTo>
                    <a:pt x="32" y="20"/>
                  </a:lnTo>
                  <a:lnTo>
                    <a:pt x="33" y="20"/>
                  </a:lnTo>
                  <a:lnTo>
                    <a:pt x="33" y="19"/>
                  </a:lnTo>
                  <a:lnTo>
                    <a:pt x="34" y="18"/>
                  </a:lnTo>
                  <a:lnTo>
                    <a:pt x="35" y="17"/>
                  </a:lnTo>
                  <a:lnTo>
                    <a:pt x="35" y="16"/>
                  </a:lnTo>
                  <a:lnTo>
                    <a:pt x="36" y="15"/>
                  </a:lnTo>
                  <a:lnTo>
                    <a:pt x="36" y="14"/>
                  </a:lnTo>
                  <a:lnTo>
                    <a:pt x="36" y="13"/>
                  </a:lnTo>
                  <a:lnTo>
                    <a:pt x="37" y="11"/>
                  </a:lnTo>
                  <a:lnTo>
                    <a:pt x="37" y="10"/>
                  </a:lnTo>
                  <a:lnTo>
                    <a:pt x="37" y="9"/>
                  </a:lnTo>
                  <a:lnTo>
                    <a:pt x="36" y="9"/>
                  </a:lnTo>
                  <a:lnTo>
                    <a:pt x="36" y="8"/>
                  </a:lnTo>
                  <a:lnTo>
                    <a:pt x="36" y="7"/>
                  </a:lnTo>
                  <a:lnTo>
                    <a:pt x="35" y="7"/>
                  </a:lnTo>
                  <a:lnTo>
                    <a:pt x="34" y="7"/>
                  </a:lnTo>
                  <a:lnTo>
                    <a:pt x="33" y="7"/>
                  </a:lnTo>
                  <a:lnTo>
                    <a:pt x="30" y="7"/>
                  </a:lnTo>
                  <a:lnTo>
                    <a:pt x="29" y="7"/>
                  </a:lnTo>
                  <a:lnTo>
                    <a:pt x="28" y="7"/>
                  </a:lnTo>
                  <a:lnTo>
                    <a:pt x="27" y="7"/>
                  </a:lnTo>
                  <a:lnTo>
                    <a:pt x="26" y="7"/>
                  </a:lnTo>
                  <a:lnTo>
                    <a:pt x="25" y="7"/>
                  </a:lnTo>
                  <a:lnTo>
                    <a:pt x="24" y="7"/>
                  </a:lnTo>
                  <a:lnTo>
                    <a:pt x="23" y="7"/>
                  </a:lnTo>
                  <a:lnTo>
                    <a:pt x="22" y="6"/>
                  </a:lnTo>
                  <a:lnTo>
                    <a:pt x="21" y="6"/>
                  </a:lnTo>
                  <a:lnTo>
                    <a:pt x="20" y="6"/>
                  </a:lnTo>
                  <a:lnTo>
                    <a:pt x="19" y="6"/>
                  </a:lnTo>
                  <a:lnTo>
                    <a:pt x="17" y="6"/>
                  </a:lnTo>
                  <a:lnTo>
                    <a:pt x="16" y="6"/>
                  </a:lnTo>
                  <a:lnTo>
                    <a:pt x="16" y="5"/>
                  </a:lnTo>
                  <a:lnTo>
                    <a:pt x="15" y="5"/>
                  </a:lnTo>
                  <a:lnTo>
                    <a:pt x="14" y="5"/>
                  </a:lnTo>
                  <a:lnTo>
                    <a:pt x="13" y="5"/>
                  </a:lnTo>
                  <a:lnTo>
                    <a:pt x="12" y="4"/>
                  </a:lnTo>
                  <a:lnTo>
                    <a:pt x="11" y="4"/>
                  </a:lnTo>
                  <a:lnTo>
                    <a:pt x="10" y="3"/>
                  </a:lnTo>
                  <a:lnTo>
                    <a:pt x="9" y="3"/>
                  </a:lnTo>
                  <a:lnTo>
                    <a:pt x="8" y="3"/>
                  </a:lnTo>
                  <a:lnTo>
                    <a:pt x="7" y="2"/>
                  </a:lnTo>
                  <a:lnTo>
                    <a:pt x="6" y="2"/>
                  </a:lnTo>
                </a:path>
              </a:pathLst>
            </a:custGeom>
            <a:solidFill>
              <a:srgbClr val="FF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16" name="Freeform 111"/>
            <p:cNvSpPr>
              <a:spLocks/>
            </p:cNvSpPr>
            <p:nvPr/>
          </p:nvSpPr>
          <p:spPr bwMode="auto">
            <a:xfrm>
              <a:off x="3561" y="1659"/>
              <a:ext cx="26" cy="24"/>
            </a:xfrm>
            <a:custGeom>
              <a:avLst/>
              <a:gdLst>
                <a:gd name="T0" fmla="*/ 24 w 26"/>
                <a:gd name="T1" fmla="*/ 4 h 24"/>
                <a:gd name="T2" fmla="*/ 23 w 26"/>
                <a:gd name="T3" fmla="*/ 3 h 24"/>
                <a:gd name="T4" fmla="*/ 22 w 26"/>
                <a:gd name="T5" fmla="*/ 1 h 24"/>
                <a:gd name="T6" fmla="*/ 20 w 26"/>
                <a:gd name="T7" fmla="*/ 1 h 24"/>
                <a:gd name="T8" fmla="*/ 18 w 26"/>
                <a:gd name="T9" fmla="*/ 1 h 24"/>
                <a:gd name="T10" fmla="*/ 15 w 26"/>
                <a:gd name="T11" fmla="*/ 0 h 24"/>
                <a:gd name="T12" fmla="*/ 13 w 26"/>
                <a:gd name="T13" fmla="*/ 0 h 24"/>
                <a:gd name="T14" fmla="*/ 10 w 26"/>
                <a:gd name="T15" fmla="*/ 1 h 24"/>
                <a:gd name="T16" fmla="*/ 8 w 26"/>
                <a:gd name="T17" fmla="*/ 1 h 24"/>
                <a:gd name="T18" fmla="*/ 7 w 26"/>
                <a:gd name="T19" fmla="*/ 2 h 24"/>
                <a:gd name="T20" fmla="*/ 6 w 26"/>
                <a:gd name="T21" fmla="*/ 3 h 24"/>
                <a:gd name="T22" fmla="*/ 5 w 26"/>
                <a:gd name="T23" fmla="*/ 5 h 24"/>
                <a:gd name="T24" fmla="*/ 3 w 26"/>
                <a:gd name="T25" fmla="*/ 6 h 24"/>
                <a:gd name="T26" fmla="*/ 2 w 26"/>
                <a:gd name="T27" fmla="*/ 8 h 24"/>
                <a:gd name="T28" fmla="*/ 1 w 26"/>
                <a:gd name="T29" fmla="*/ 9 h 24"/>
                <a:gd name="T30" fmla="*/ 0 w 26"/>
                <a:gd name="T31" fmla="*/ 10 h 24"/>
                <a:gd name="T32" fmla="*/ 0 w 26"/>
                <a:gd name="T33" fmla="*/ 12 h 24"/>
                <a:gd name="T34" fmla="*/ 0 w 26"/>
                <a:gd name="T35" fmla="*/ 14 h 24"/>
                <a:gd name="T36" fmla="*/ 0 w 26"/>
                <a:gd name="T37" fmla="*/ 16 h 24"/>
                <a:gd name="T38" fmla="*/ 1 w 26"/>
                <a:gd name="T39" fmla="*/ 17 h 24"/>
                <a:gd name="T40" fmla="*/ 3 w 26"/>
                <a:gd name="T41" fmla="*/ 17 h 24"/>
                <a:gd name="T42" fmla="*/ 4 w 26"/>
                <a:gd name="T43" fmla="*/ 18 h 24"/>
                <a:gd name="T44" fmla="*/ 5 w 26"/>
                <a:gd name="T45" fmla="*/ 19 h 24"/>
                <a:gd name="T46" fmla="*/ 7 w 26"/>
                <a:gd name="T47" fmla="*/ 19 h 24"/>
                <a:gd name="T48" fmla="*/ 8 w 26"/>
                <a:gd name="T49" fmla="*/ 21 h 24"/>
                <a:gd name="T50" fmla="*/ 10 w 26"/>
                <a:gd name="T51" fmla="*/ 21 h 24"/>
                <a:gd name="T52" fmla="*/ 11 w 26"/>
                <a:gd name="T53" fmla="*/ 22 h 24"/>
                <a:gd name="T54" fmla="*/ 14 w 26"/>
                <a:gd name="T55" fmla="*/ 23 h 24"/>
                <a:gd name="T56" fmla="*/ 17 w 26"/>
                <a:gd name="T57" fmla="*/ 22 h 24"/>
                <a:gd name="T58" fmla="*/ 18 w 26"/>
                <a:gd name="T59" fmla="*/ 21 h 24"/>
                <a:gd name="T60" fmla="*/ 19 w 26"/>
                <a:gd name="T61" fmla="*/ 20 h 24"/>
                <a:gd name="T62" fmla="*/ 21 w 26"/>
                <a:gd name="T63" fmla="*/ 19 h 24"/>
                <a:gd name="T64" fmla="*/ 22 w 26"/>
                <a:gd name="T65" fmla="*/ 17 h 24"/>
                <a:gd name="T66" fmla="*/ 23 w 26"/>
                <a:gd name="T67" fmla="*/ 15 h 24"/>
                <a:gd name="T68" fmla="*/ 24 w 26"/>
                <a:gd name="T69" fmla="*/ 14 h 24"/>
                <a:gd name="T70" fmla="*/ 25 w 26"/>
                <a:gd name="T71" fmla="*/ 13 h 24"/>
                <a:gd name="T72" fmla="*/ 25 w 26"/>
                <a:gd name="T73" fmla="*/ 11 h 24"/>
                <a:gd name="T74" fmla="*/ 25 w 26"/>
                <a:gd name="T75" fmla="*/ 9 h 24"/>
                <a:gd name="T76" fmla="*/ 25 w 26"/>
                <a:gd name="T77" fmla="*/ 7 h 24"/>
                <a:gd name="T78" fmla="*/ 25 w 26"/>
                <a:gd name="T79" fmla="*/ 5 h 2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6" h="24">
                  <a:moveTo>
                    <a:pt x="25" y="5"/>
                  </a:moveTo>
                  <a:lnTo>
                    <a:pt x="24" y="4"/>
                  </a:lnTo>
                  <a:lnTo>
                    <a:pt x="24" y="3"/>
                  </a:lnTo>
                  <a:lnTo>
                    <a:pt x="23" y="3"/>
                  </a:lnTo>
                  <a:lnTo>
                    <a:pt x="23" y="2"/>
                  </a:lnTo>
                  <a:lnTo>
                    <a:pt x="22" y="1"/>
                  </a:lnTo>
                  <a:lnTo>
                    <a:pt x="21" y="1"/>
                  </a:lnTo>
                  <a:lnTo>
                    <a:pt x="20" y="1"/>
                  </a:lnTo>
                  <a:lnTo>
                    <a:pt x="19" y="1"/>
                  </a:lnTo>
                  <a:lnTo>
                    <a:pt x="18" y="1"/>
                  </a:lnTo>
                  <a:lnTo>
                    <a:pt x="17" y="1"/>
                  </a:lnTo>
                  <a:lnTo>
                    <a:pt x="15" y="0"/>
                  </a:lnTo>
                  <a:lnTo>
                    <a:pt x="14" y="0"/>
                  </a:lnTo>
                  <a:lnTo>
                    <a:pt x="13" y="0"/>
                  </a:lnTo>
                  <a:lnTo>
                    <a:pt x="11" y="1"/>
                  </a:lnTo>
                  <a:lnTo>
                    <a:pt x="10" y="1"/>
                  </a:lnTo>
                  <a:lnTo>
                    <a:pt x="9" y="1"/>
                  </a:lnTo>
                  <a:lnTo>
                    <a:pt x="8" y="1"/>
                  </a:lnTo>
                  <a:lnTo>
                    <a:pt x="8" y="2"/>
                  </a:lnTo>
                  <a:lnTo>
                    <a:pt x="7" y="2"/>
                  </a:lnTo>
                  <a:lnTo>
                    <a:pt x="7" y="3"/>
                  </a:lnTo>
                  <a:lnTo>
                    <a:pt x="6" y="3"/>
                  </a:lnTo>
                  <a:lnTo>
                    <a:pt x="5" y="4"/>
                  </a:lnTo>
                  <a:lnTo>
                    <a:pt x="5" y="5"/>
                  </a:lnTo>
                  <a:lnTo>
                    <a:pt x="4" y="5"/>
                  </a:lnTo>
                  <a:lnTo>
                    <a:pt x="3" y="6"/>
                  </a:lnTo>
                  <a:lnTo>
                    <a:pt x="2" y="7"/>
                  </a:lnTo>
                  <a:lnTo>
                    <a:pt x="2" y="8"/>
                  </a:lnTo>
                  <a:lnTo>
                    <a:pt x="1" y="8"/>
                  </a:lnTo>
                  <a:lnTo>
                    <a:pt x="1" y="9"/>
                  </a:lnTo>
                  <a:lnTo>
                    <a:pt x="0" y="9"/>
                  </a:lnTo>
                  <a:lnTo>
                    <a:pt x="0" y="10"/>
                  </a:lnTo>
                  <a:lnTo>
                    <a:pt x="0" y="11"/>
                  </a:lnTo>
                  <a:lnTo>
                    <a:pt x="0" y="12"/>
                  </a:lnTo>
                  <a:lnTo>
                    <a:pt x="0" y="13"/>
                  </a:lnTo>
                  <a:lnTo>
                    <a:pt x="0" y="14"/>
                  </a:lnTo>
                  <a:lnTo>
                    <a:pt x="0" y="15"/>
                  </a:lnTo>
                  <a:lnTo>
                    <a:pt x="0" y="16"/>
                  </a:lnTo>
                  <a:lnTo>
                    <a:pt x="1" y="16"/>
                  </a:lnTo>
                  <a:lnTo>
                    <a:pt x="1" y="17"/>
                  </a:lnTo>
                  <a:lnTo>
                    <a:pt x="2" y="17"/>
                  </a:lnTo>
                  <a:lnTo>
                    <a:pt x="3" y="17"/>
                  </a:lnTo>
                  <a:lnTo>
                    <a:pt x="3" y="18"/>
                  </a:lnTo>
                  <a:lnTo>
                    <a:pt x="4" y="18"/>
                  </a:lnTo>
                  <a:lnTo>
                    <a:pt x="5" y="18"/>
                  </a:lnTo>
                  <a:lnTo>
                    <a:pt x="5" y="19"/>
                  </a:lnTo>
                  <a:lnTo>
                    <a:pt x="6" y="19"/>
                  </a:lnTo>
                  <a:lnTo>
                    <a:pt x="7" y="19"/>
                  </a:lnTo>
                  <a:lnTo>
                    <a:pt x="8" y="20"/>
                  </a:lnTo>
                  <a:lnTo>
                    <a:pt x="8" y="21"/>
                  </a:lnTo>
                  <a:lnTo>
                    <a:pt x="9" y="21"/>
                  </a:lnTo>
                  <a:lnTo>
                    <a:pt x="10" y="21"/>
                  </a:lnTo>
                  <a:lnTo>
                    <a:pt x="10" y="22"/>
                  </a:lnTo>
                  <a:lnTo>
                    <a:pt x="11" y="22"/>
                  </a:lnTo>
                  <a:lnTo>
                    <a:pt x="13" y="23"/>
                  </a:lnTo>
                  <a:lnTo>
                    <a:pt x="14" y="23"/>
                  </a:lnTo>
                  <a:lnTo>
                    <a:pt x="15" y="23"/>
                  </a:lnTo>
                  <a:lnTo>
                    <a:pt x="17" y="22"/>
                  </a:lnTo>
                  <a:lnTo>
                    <a:pt x="17" y="21"/>
                  </a:lnTo>
                  <a:lnTo>
                    <a:pt x="18" y="21"/>
                  </a:lnTo>
                  <a:lnTo>
                    <a:pt x="19" y="21"/>
                  </a:lnTo>
                  <a:lnTo>
                    <a:pt x="19" y="20"/>
                  </a:lnTo>
                  <a:lnTo>
                    <a:pt x="20" y="19"/>
                  </a:lnTo>
                  <a:lnTo>
                    <a:pt x="21" y="19"/>
                  </a:lnTo>
                  <a:lnTo>
                    <a:pt x="21" y="18"/>
                  </a:lnTo>
                  <a:lnTo>
                    <a:pt x="22" y="17"/>
                  </a:lnTo>
                  <a:lnTo>
                    <a:pt x="23" y="16"/>
                  </a:lnTo>
                  <a:lnTo>
                    <a:pt x="23" y="15"/>
                  </a:lnTo>
                  <a:lnTo>
                    <a:pt x="24" y="15"/>
                  </a:lnTo>
                  <a:lnTo>
                    <a:pt x="24" y="14"/>
                  </a:lnTo>
                  <a:lnTo>
                    <a:pt x="24" y="13"/>
                  </a:lnTo>
                  <a:lnTo>
                    <a:pt x="25" y="13"/>
                  </a:lnTo>
                  <a:lnTo>
                    <a:pt x="25" y="12"/>
                  </a:lnTo>
                  <a:lnTo>
                    <a:pt x="25" y="11"/>
                  </a:lnTo>
                  <a:lnTo>
                    <a:pt x="25" y="10"/>
                  </a:lnTo>
                  <a:lnTo>
                    <a:pt x="25" y="9"/>
                  </a:lnTo>
                  <a:lnTo>
                    <a:pt x="25" y="8"/>
                  </a:lnTo>
                  <a:lnTo>
                    <a:pt x="25" y="7"/>
                  </a:lnTo>
                  <a:lnTo>
                    <a:pt x="25" y="6"/>
                  </a:lnTo>
                  <a:lnTo>
                    <a:pt x="25" y="5"/>
                  </a:lnTo>
                </a:path>
              </a:pathLst>
            </a:custGeom>
            <a:solidFill>
              <a:srgbClr val="FF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17" name="Freeform 112"/>
            <p:cNvSpPr>
              <a:spLocks/>
            </p:cNvSpPr>
            <p:nvPr/>
          </p:nvSpPr>
          <p:spPr bwMode="auto">
            <a:xfrm>
              <a:off x="3562" y="1694"/>
              <a:ext cx="27" cy="28"/>
            </a:xfrm>
            <a:custGeom>
              <a:avLst/>
              <a:gdLst>
                <a:gd name="T0" fmla="*/ 25 w 27"/>
                <a:gd name="T1" fmla="*/ 5 h 28"/>
                <a:gd name="T2" fmla="*/ 25 w 27"/>
                <a:gd name="T3" fmla="*/ 3 h 28"/>
                <a:gd name="T4" fmla="*/ 24 w 27"/>
                <a:gd name="T5" fmla="*/ 2 h 28"/>
                <a:gd name="T6" fmla="*/ 22 w 27"/>
                <a:gd name="T7" fmla="*/ 1 h 28"/>
                <a:gd name="T8" fmla="*/ 20 w 27"/>
                <a:gd name="T9" fmla="*/ 0 h 28"/>
                <a:gd name="T10" fmla="*/ 18 w 27"/>
                <a:gd name="T11" fmla="*/ 0 h 28"/>
                <a:gd name="T12" fmla="*/ 16 w 27"/>
                <a:gd name="T13" fmla="*/ 0 h 28"/>
                <a:gd name="T14" fmla="*/ 14 w 27"/>
                <a:gd name="T15" fmla="*/ 0 h 28"/>
                <a:gd name="T16" fmla="*/ 12 w 27"/>
                <a:gd name="T17" fmla="*/ 1 h 28"/>
                <a:gd name="T18" fmla="*/ 10 w 27"/>
                <a:gd name="T19" fmla="*/ 2 h 28"/>
                <a:gd name="T20" fmla="*/ 8 w 27"/>
                <a:gd name="T21" fmla="*/ 3 h 28"/>
                <a:gd name="T22" fmla="*/ 6 w 27"/>
                <a:gd name="T23" fmla="*/ 4 h 28"/>
                <a:gd name="T24" fmla="*/ 5 w 27"/>
                <a:gd name="T25" fmla="*/ 5 h 28"/>
                <a:gd name="T26" fmla="*/ 4 w 27"/>
                <a:gd name="T27" fmla="*/ 6 h 28"/>
                <a:gd name="T28" fmla="*/ 3 w 27"/>
                <a:gd name="T29" fmla="*/ 7 h 28"/>
                <a:gd name="T30" fmla="*/ 2 w 27"/>
                <a:gd name="T31" fmla="*/ 9 h 28"/>
                <a:gd name="T32" fmla="*/ 1 w 27"/>
                <a:gd name="T33" fmla="*/ 11 h 28"/>
                <a:gd name="T34" fmla="*/ 1 w 27"/>
                <a:gd name="T35" fmla="*/ 14 h 28"/>
                <a:gd name="T36" fmla="*/ 1 w 27"/>
                <a:gd name="T37" fmla="*/ 16 h 28"/>
                <a:gd name="T38" fmla="*/ 0 w 27"/>
                <a:gd name="T39" fmla="*/ 17 h 28"/>
                <a:gd name="T40" fmla="*/ 0 w 27"/>
                <a:gd name="T41" fmla="*/ 19 h 28"/>
                <a:gd name="T42" fmla="*/ 1 w 27"/>
                <a:gd name="T43" fmla="*/ 20 h 28"/>
                <a:gd name="T44" fmla="*/ 1 w 27"/>
                <a:gd name="T45" fmla="*/ 22 h 28"/>
                <a:gd name="T46" fmla="*/ 3 w 27"/>
                <a:gd name="T47" fmla="*/ 23 h 28"/>
                <a:gd name="T48" fmla="*/ 4 w 27"/>
                <a:gd name="T49" fmla="*/ 24 h 28"/>
                <a:gd name="T50" fmla="*/ 5 w 27"/>
                <a:gd name="T51" fmla="*/ 25 h 28"/>
                <a:gd name="T52" fmla="*/ 6 w 27"/>
                <a:gd name="T53" fmla="*/ 26 h 28"/>
                <a:gd name="T54" fmla="*/ 8 w 27"/>
                <a:gd name="T55" fmla="*/ 26 h 28"/>
                <a:gd name="T56" fmla="*/ 9 w 27"/>
                <a:gd name="T57" fmla="*/ 27 h 28"/>
                <a:gd name="T58" fmla="*/ 11 w 27"/>
                <a:gd name="T59" fmla="*/ 27 h 28"/>
                <a:gd name="T60" fmla="*/ 14 w 27"/>
                <a:gd name="T61" fmla="*/ 27 h 28"/>
                <a:gd name="T62" fmla="*/ 16 w 27"/>
                <a:gd name="T63" fmla="*/ 27 h 28"/>
                <a:gd name="T64" fmla="*/ 17 w 27"/>
                <a:gd name="T65" fmla="*/ 26 h 28"/>
                <a:gd name="T66" fmla="*/ 18 w 27"/>
                <a:gd name="T67" fmla="*/ 25 h 28"/>
                <a:gd name="T68" fmla="*/ 20 w 27"/>
                <a:gd name="T69" fmla="*/ 24 h 28"/>
                <a:gd name="T70" fmla="*/ 21 w 27"/>
                <a:gd name="T71" fmla="*/ 23 h 28"/>
                <a:gd name="T72" fmla="*/ 22 w 27"/>
                <a:gd name="T73" fmla="*/ 22 h 28"/>
                <a:gd name="T74" fmla="*/ 23 w 27"/>
                <a:gd name="T75" fmla="*/ 20 h 28"/>
                <a:gd name="T76" fmla="*/ 24 w 27"/>
                <a:gd name="T77" fmla="*/ 19 h 28"/>
                <a:gd name="T78" fmla="*/ 24 w 27"/>
                <a:gd name="T79" fmla="*/ 17 h 28"/>
                <a:gd name="T80" fmla="*/ 25 w 27"/>
                <a:gd name="T81" fmla="*/ 16 h 28"/>
                <a:gd name="T82" fmla="*/ 25 w 27"/>
                <a:gd name="T83" fmla="*/ 14 h 28"/>
                <a:gd name="T84" fmla="*/ 26 w 27"/>
                <a:gd name="T85" fmla="*/ 11 h 28"/>
                <a:gd name="T86" fmla="*/ 25 w 27"/>
                <a:gd name="T87" fmla="*/ 9 h 28"/>
                <a:gd name="T88" fmla="*/ 25 w 27"/>
                <a:gd name="T89" fmla="*/ 7 h 2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7" h="28">
                  <a:moveTo>
                    <a:pt x="25" y="6"/>
                  </a:moveTo>
                  <a:lnTo>
                    <a:pt x="25" y="5"/>
                  </a:lnTo>
                  <a:lnTo>
                    <a:pt x="25" y="4"/>
                  </a:lnTo>
                  <a:lnTo>
                    <a:pt x="25" y="3"/>
                  </a:lnTo>
                  <a:lnTo>
                    <a:pt x="24" y="3"/>
                  </a:lnTo>
                  <a:lnTo>
                    <a:pt x="24" y="2"/>
                  </a:lnTo>
                  <a:lnTo>
                    <a:pt x="23" y="1"/>
                  </a:lnTo>
                  <a:lnTo>
                    <a:pt x="22" y="1"/>
                  </a:lnTo>
                  <a:lnTo>
                    <a:pt x="21" y="0"/>
                  </a:lnTo>
                  <a:lnTo>
                    <a:pt x="20" y="0"/>
                  </a:lnTo>
                  <a:lnTo>
                    <a:pt x="19" y="0"/>
                  </a:lnTo>
                  <a:lnTo>
                    <a:pt x="18" y="0"/>
                  </a:lnTo>
                  <a:lnTo>
                    <a:pt x="17" y="0"/>
                  </a:lnTo>
                  <a:lnTo>
                    <a:pt x="16" y="0"/>
                  </a:lnTo>
                  <a:lnTo>
                    <a:pt x="15" y="0"/>
                  </a:lnTo>
                  <a:lnTo>
                    <a:pt x="14" y="0"/>
                  </a:lnTo>
                  <a:lnTo>
                    <a:pt x="14" y="1"/>
                  </a:lnTo>
                  <a:lnTo>
                    <a:pt x="12" y="1"/>
                  </a:lnTo>
                  <a:lnTo>
                    <a:pt x="11" y="1"/>
                  </a:lnTo>
                  <a:lnTo>
                    <a:pt x="10" y="2"/>
                  </a:lnTo>
                  <a:lnTo>
                    <a:pt x="9" y="2"/>
                  </a:lnTo>
                  <a:lnTo>
                    <a:pt x="8" y="3"/>
                  </a:lnTo>
                  <a:lnTo>
                    <a:pt x="7" y="3"/>
                  </a:lnTo>
                  <a:lnTo>
                    <a:pt x="6" y="4"/>
                  </a:lnTo>
                  <a:lnTo>
                    <a:pt x="5" y="4"/>
                  </a:lnTo>
                  <a:lnTo>
                    <a:pt x="5" y="5"/>
                  </a:lnTo>
                  <a:lnTo>
                    <a:pt x="4" y="5"/>
                  </a:lnTo>
                  <a:lnTo>
                    <a:pt x="4" y="6"/>
                  </a:lnTo>
                  <a:lnTo>
                    <a:pt x="3" y="6"/>
                  </a:lnTo>
                  <a:lnTo>
                    <a:pt x="3" y="7"/>
                  </a:lnTo>
                  <a:lnTo>
                    <a:pt x="2" y="8"/>
                  </a:lnTo>
                  <a:lnTo>
                    <a:pt x="2" y="9"/>
                  </a:lnTo>
                  <a:lnTo>
                    <a:pt x="1" y="10"/>
                  </a:lnTo>
                  <a:lnTo>
                    <a:pt x="1" y="11"/>
                  </a:lnTo>
                  <a:lnTo>
                    <a:pt x="1" y="12"/>
                  </a:lnTo>
                  <a:lnTo>
                    <a:pt x="1" y="14"/>
                  </a:lnTo>
                  <a:lnTo>
                    <a:pt x="1" y="15"/>
                  </a:lnTo>
                  <a:lnTo>
                    <a:pt x="1" y="16"/>
                  </a:lnTo>
                  <a:lnTo>
                    <a:pt x="0" y="16"/>
                  </a:lnTo>
                  <a:lnTo>
                    <a:pt x="0" y="17"/>
                  </a:lnTo>
                  <a:lnTo>
                    <a:pt x="0" y="18"/>
                  </a:lnTo>
                  <a:lnTo>
                    <a:pt x="0" y="19"/>
                  </a:lnTo>
                  <a:lnTo>
                    <a:pt x="1" y="19"/>
                  </a:lnTo>
                  <a:lnTo>
                    <a:pt x="1" y="20"/>
                  </a:lnTo>
                  <a:lnTo>
                    <a:pt x="1" y="21"/>
                  </a:lnTo>
                  <a:lnTo>
                    <a:pt x="1" y="22"/>
                  </a:lnTo>
                  <a:lnTo>
                    <a:pt x="2" y="22"/>
                  </a:lnTo>
                  <a:lnTo>
                    <a:pt x="3" y="23"/>
                  </a:lnTo>
                  <a:lnTo>
                    <a:pt x="3" y="24"/>
                  </a:lnTo>
                  <a:lnTo>
                    <a:pt x="4" y="24"/>
                  </a:lnTo>
                  <a:lnTo>
                    <a:pt x="5" y="24"/>
                  </a:lnTo>
                  <a:lnTo>
                    <a:pt x="5" y="25"/>
                  </a:lnTo>
                  <a:lnTo>
                    <a:pt x="6" y="25"/>
                  </a:lnTo>
                  <a:lnTo>
                    <a:pt x="6" y="26"/>
                  </a:lnTo>
                  <a:lnTo>
                    <a:pt x="7" y="26"/>
                  </a:lnTo>
                  <a:lnTo>
                    <a:pt x="8" y="26"/>
                  </a:lnTo>
                  <a:lnTo>
                    <a:pt x="9" y="26"/>
                  </a:lnTo>
                  <a:lnTo>
                    <a:pt x="9" y="27"/>
                  </a:lnTo>
                  <a:lnTo>
                    <a:pt x="10" y="27"/>
                  </a:lnTo>
                  <a:lnTo>
                    <a:pt x="11" y="27"/>
                  </a:lnTo>
                  <a:lnTo>
                    <a:pt x="12" y="27"/>
                  </a:lnTo>
                  <a:lnTo>
                    <a:pt x="14" y="27"/>
                  </a:lnTo>
                  <a:lnTo>
                    <a:pt x="15" y="27"/>
                  </a:lnTo>
                  <a:lnTo>
                    <a:pt x="16" y="27"/>
                  </a:lnTo>
                  <a:lnTo>
                    <a:pt x="16" y="26"/>
                  </a:lnTo>
                  <a:lnTo>
                    <a:pt x="17" y="26"/>
                  </a:lnTo>
                  <a:lnTo>
                    <a:pt x="18" y="26"/>
                  </a:lnTo>
                  <a:lnTo>
                    <a:pt x="18" y="25"/>
                  </a:lnTo>
                  <a:lnTo>
                    <a:pt x="19" y="25"/>
                  </a:lnTo>
                  <a:lnTo>
                    <a:pt x="20" y="24"/>
                  </a:lnTo>
                  <a:lnTo>
                    <a:pt x="21" y="24"/>
                  </a:lnTo>
                  <a:lnTo>
                    <a:pt x="21" y="23"/>
                  </a:lnTo>
                  <a:lnTo>
                    <a:pt x="22" y="23"/>
                  </a:lnTo>
                  <a:lnTo>
                    <a:pt x="22" y="22"/>
                  </a:lnTo>
                  <a:lnTo>
                    <a:pt x="22" y="21"/>
                  </a:lnTo>
                  <a:lnTo>
                    <a:pt x="23" y="20"/>
                  </a:lnTo>
                  <a:lnTo>
                    <a:pt x="23" y="19"/>
                  </a:lnTo>
                  <a:lnTo>
                    <a:pt x="24" y="19"/>
                  </a:lnTo>
                  <a:lnTo>
                    <a:pt x="24" y="18"/>
                  </a:lnTo>
                  <a:lnTo>
                    <a:pt x="24" y="17"/>
                  </a:lnTo>
                  <a:lnTo>
                    <a:pt x="25" y="17"/>
                  </a:lnTo>
                  <a:lnTo>
                    <a:pt x="25" y="16"/>
                  </a:lnTo>
                  <a:lnTo>
                    <a:pt x="25" y="15"/>
                  </a:lnTo>
                  <a:lnTo>
                    <a:pt x="25" y="14"/>
                  </a:lnTo>
                  <a:lnTo>
                    <a:pt x="25" y="12"/>
                  </a:lnTo>
                  <a:lnTo>
                    <a:pt x="26" y="11"/>
                  </a:lnTo>
                  <a:lnTo>
                    <a:pt x="25" y="10"/>
                  </a:lnTo>
                  <a:lnTo>
                    <a:pt x="25" y="9"/>
                  </a:lnTo>
                  <a:lnTo>
                    <a:pt x="25" y="8"/>
                  </a:lnTo>
                  <a:lnTo>
                    <a:pt x="25" y="7"/>
                  </a:lnTo>
                  <a:lnTo>
                    <a:pt x="25" y="6"/>
                  </a:lnTo>
                </a:path>
              </a:pathLst>
            </a:custGeom>
            <a:solidFill>
              <a:srgbClr val="FF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18" name="Freeform 113"/>
            <p:cNvSpPr>
              <a:spLocks/>
            </p:cNvSpPr>
            <p:nvPr/>
          </p:nvSpPr>
          <p:spPr bwMode="auto">
            <a:xfrm>
              <a:off x="3509" y="1712"/>
              <a:ext cx="28" cy="13"/>
            </a:xfrm>
            <a:custGeom>
              <a:avLst/>
              <a:gdLst>
                <a:gd name="T0" fmla="*/ 26 w 28"/>
                <a:gd name="T1" fmla="*/ 3 h 13"/>
                <a:gd name="T2" fmla="*/ 25 w 28"/>
                <a:gd name="T3" fmla="*/ 2 h 13"/>
                <a:gd name="T4" fmla="*/ 24 w 28"/>
                <a:gd name="T5" fmla="*/ 1 h 13"/>
                <a:gd name="T6" fmla="*/ 22 w 28"/>
                <a:gd name="T7" fmla="*/ 1 h 13"/>
                <a:gd name="T8" fmla="*/ 20 w 28"/>
                <a:gd name="T9" fmla="*/ 1 h 13"/>
                <a:gd name="T10" fmla="*/ 18 w 28"/>
                <a:gd name="T11" fmla="*/ 1 h 13"/>
                <a:gd name="T12" fmla="*/ 16 w 28"/>
                <a:gd name="T13" fmla="*/ 0 h 13"/>
                <a:gd name="T14" fmla="*/ 14 w 28"/>
                <a:gd name="T15" fmla="*/ 0 h 13"/>
                <a:gd name="T16" fmla="*/ 11 w 28"/>
                <a:gd name="T17" fmla="*/ 0 h 13"/>
                <a:gd name="T18" fmla="*/ 9 w 28"/>
                <a:gd name="T19" fmla="*/ 0 h 13"/>
                <a:gd name="T20" fmla="*/ 7 w 28"/>
                <a:gd name="T21" fmla="*/ 0 h 13"/>
                <a:gd name="T22" fmla="*/ 5 w 28"/>
                <a:gd name="T23" fmla="*/ 1 h 13"/>
                <a:gd name="T24" fmla="*/ 3 w 28"/>
                <a:gd name="T25" fmla="*/ 1 h 13"/>
                <a:gd name="T26" fmla="*/ 2 w 28"/>
                <a:gd name="T27" fmla="*/ 3 h 13"/>
                <a:gd name="T28" fmla="*/ 1 w 28"/>
                <a:gd name="T29" fmla="*/ 4 h 13"/>
                <a:gd name="T30" fmla="*/ 0 w 28"/>
                <a:gd name="T31" fmla="*/ 6 h 13"/>
                <a:gd name="T32" fmla="*/ 0 w 28"/>
                <a:gd name="T33" fmla="*/ 8 h 13"/>
                <a:gd name="T34" fmla="*/ 1 w 28"/>
                <a:gd name="T35" fmla="*/ 9 h 13"/>
                <a:gd name="T36" fmla="*/ 2 w 28"/>
                <a:gd name="T37" fmla="*/ 10 h 13"/>
                <a:gd name="T38" fmla="*/ 3 w 28"/>
                <a:gd name="T39" fmla="*/ 11 h 13"/>
                <a:gd name="T40" fmla="*/ 4 w 28"/>
                <a:gd name="T41" fmla="*/ 12 h 13"/>
                <a:gd name="T42" fmla="*/ 6 w 28"/>
                <a:gd name="T43" fmla="*/ 12 h 13"/>
                <a:gd name="T44" fmla="*/ 8 w 28"/>
                <a:gd name="T45" fmla="*/ 12 h 13"/>
                <a:gd name="T46" fmla="*/ 10 w 28"/>
                <a:gd name="T47" fmla="*/ 12 h 13"/>
                <a:gd name="T48" fmla="*/ 12 w 28"/>
                <a:gd name="T49" fmla="*/ 12 h 13"/>
                <a:gd name="T50" fmla="*/ 15 w 28"/>
                <a:gd name="T51" fmla="*/ 12 h 13"/>
                <a:gd name="T52" fmla="*/ 17 w 28"/>
                <a:gd name="T53" fmla="*/ 12 h 13"/>
                <a:gd name="T54" fmla="*/ 19 w 28"/>
                <a:gd name="T55" fmla="*/ 12 h 13"/>
                <a:gd name="T56" fmla="*/ 21 w 28"/>
                <a:gd name="T57" fmla="*/ 12 h 13"/>
                <a:gd name="T58" fmla="*/ 22 w 28"/>
                <a:gd name="T59" fmla="*/ 11 h 13"/>
                <a:gd name="T60" fmla="*/ 24 w 28"/>
                <a:gd name="T61" fmla="*/ 10 h 13"/>
                <a:gd name="T62" fmla="*/ 25 w 28"/>
                <a:gd name="T63" fmla="*/ 9 h 13"/>
                <a:gd name="T64" fmla="*/ 26 w 28"/>
                <a:gd name="T65" fmla="*/ 7 h 13"/>
                <a:gd name="T66" fmla="*/ 27 w 28"/>
                <a:gd name="T67" fmla="*/ 6 h 13"/>
                <a:gd name="T68" fmla="*/ 27 w 28"/>
                <a:gd name="T69" fmla="*/ 4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8" h="13">
                  <a:moveTo>
                    <a:pt x="27" y="3"/>
                  </a:moveTo>
                  <a:lnTo>
                    <a:pt x="26" y="3"/>
                  </a:lnTo>
                  <a:lnTo>
                    <a:pt x="26" y="2"/>
                  </a:lnTo>
                  <a:lnTo>
                    <a:pt x="25" y="2"/>
                  </a:lnTo>
                  <a:lnTo>
                    <a:pt x="24" y="2"/>
                  </a:lnTo>
                  <a:lnTo>
                    <a:pt x="24" y="1"/>
                  </a:lnTo>
                  <a:lnTo>
                    <a:pt x="23" y="1"/>
                  </a:lnTo>
                  <a:lnTo>
                    <a:pt x="22" y="1"/>
                  </a:lnTo>
                  <a:lnTo>
                    <a:pt x="21" y="1"/>
                  </a:lnTo>
                  <a:lnTo>
                    <a:pt x="20" y="1"/>
                  </a:lnTo>
                  <a:lnTo>
                    <a:pt x="19" y="1"/>
                  </a:lnTo>
                  <a:lnTo>
                    <a:pt x="18" y="1"/>
                  </a:lnTo>
                  <a:lnTo>
                    <a:pt x="17" y="0"/>
                  </a:lnTo>
                  <a:lnTo>
                    <a:pt x="16" y="0"/>
                  </a:lnTo>
                  <a:lnTo>
                    <a:pt x="15" y="0"/>
                  </a:lnTo>
                  <a:lnTo>
                    <a:pt x="14" y="0"/>
                  </a:lnTo>
                  <a:lnTo>
                    <a:pt x="12" y="0"/>
                  </a:lnTo>
                  <a:lnTo>
                    <a:pt x="11" y="0"/>
                  </a:lnTo>
                  <a:lnTo>
                    <a:pt x="10" y="0"/>
                  </a:lnTo>
                  <a:lnTo>
                    <a:pt x="9" y="0"/>
                  </a:lnTo>
                  <a:lnTo>
                    <a:pt x="8" y="0"/>
                  </a:lnTo>
                  <a:lnTo>
                    <a:pt x="7" y="0"/>
                  </a:lnTo>
                  <a:lnTo>
                    <a:pt x="6" y="0"/>
                  </a:lnTo>
                  <a:lnTo>
                    <a:pt x="5" y="1"/>
                  </a:lnTo>
                  <a:lnTo>
                    <a:pt x="4" y="1"/>
                  </a:lnTo>
                  <a:lnTo>
                    <a:pt x="3" y="1"/>
                  </a:lnTo>
                  <a:lnTo>
                    <a:pt x="2" y="2"/>
                  </a:lnTo>
                  <a:lnTo>
                    <a:pt x="2" y="3"/>
                  </a:lnTo>
                  <a:lnTo>
                    <a:pt x="1" y="3"/>
                  </a:lnTo>
                  <a:lnTo>
                    <a:pt x="1" y="4"/>
                  </a:lnTo>
                  <a:lnTo>
                    <a:pt x="1" y="5"/>
                  </a:lnTo>
                  <a:lnTo>
                    <a:pt x="0" y="6"/>
                  </a:lnTo>
                  <a:lnTo>
                    <a:pt x="0" y="7"/>
                  </a:lnTo>
                  <a:lnTo>
                    <a:pt x="0" y="8"/>
                  </a:lnTo>
                  <a:lnTo>
                    <a:pt x="1" y="8"/>
                  </a:lnTo>
                  <a:lnTo>
                    <a:pt x="1" y="9"/>
                  </a:lnTo>
                  <a:lnTo>
                    <a:pt x="1" y="10"/>
                  </a:lnTo>
                  <a:lnTo>
                    <a:pt x="2" y="10"/>
                  </a:lnTo>
                  <a:lnTo>
                    <a:pt x="3" y="10"/>
                  </a:lnTo>
                  <a:lnTo>
                    <a:pt x="3" y="11"/>
                  </a:lnTo>
                  <a:lnTo>
                    <a:pt x="4" y="11"/>
                  </a:lnTo>
                  <a:lnTo>
                    <a:pt x="4" y="12"/>
                  </a:lnTo>
                  <a:lnTo>
                    <a:pt x="5" y="12"/>
                  </a:lnTo>
                  <a:lnTo>
                    <a:pt x="6" y="12"/>
                  </a:lnTo>
                  <a:lnTo>
                    <a:pt x="7" y="12"/>
                  </a:lnTo>
                  <a:lnTo>
                    <a:pt x="8" y="12"/>
                  </a:lnTo>
                  <a:lnTo>
                    <a:pt x="9" y="12"/>
                  </a:lnTo>
                  <a:lnTo>
                    <a:pt x="10" y="12"/>
                  </a:lnTo>
                  <a:lnTo>
                    <a:pt x="11" y="12"/>
                  </a:lnTo>
                  <a:lnTo>
                    <a:pt x="12" y="12"/>
                  </a:lnTo>
                  <a:lnTo>
                    <a:pt x="14" y="12"/>
                  </a:lnTo>
                  <a:lnTo>
                    <a:pt x="15" y="12"/>
                  </a:lnTo>
                  <a:lnTo>
                    <a:pt x="16" y="12"/>
                  </a:lnTo>
                  <a:lnTo>
                    <a:pt x="17" y="12"/>
                  </a:lnTo>
                  <a:lnTo>
                    <a:pt x="18" y="12"/>
                  </a:lnTo>
                  <a:lnTo>
                    <a:pt x="19" y="12"/>
                  </a:lnTo>
                  <a:lnTo>
                    <a:pt x="20" y="12"/>
                  </a:lnTo>
                  <a:lnTo>
                    <a:pt x="21" y="12"/>
                  </a:lnTo>
                  <a:lnTo>
                    <a:pt x="21" y="11"/>
                  </a:lnTo>
                  <a:lnTo>
                    <a:pt x="22" y="11"/>
                  </a:lnTo>
                  <a:lnTo>
                    <a:pt x="23" y="10"/>
                  </a:lnTo>
                  <a:lnTo>
                    <a:pt x="24" y="10"/>
                  </a:lnTo>
                  <a:lnTo>
                    <a:pt x="24" y="9"/>
                  </a:lnTo>
                  <a:lnTo>
                    <a:pt x="25" y="9"/>
                  </a:lnTo>
                  <a:lnTo>
                    <a:pt x="26" y="8"/>
                  </a:lnTo>
                  <a:lnTo>
                    <a:pt x="26" y="7"/>
                  </a:lnTo>
                  <a:lnTo>
                    <a:pt x="27" y="7"/>
                  </a:lnTo>
                  <a:lnTo>
                    <a:pt x="27" y="6"/>
                  </a:lnTo>
                  <a:lnTo>
                    <a:pt x="27" y="5"/>
                  </a:lnTo>
                  <a:lnTo>
                    <a:pt x="27" y="4"/>
                  </a:lnTo>
                  <a:lnTo>
                    <a:pt x="27" y="3"/>
                  </a:lnTo>
                </a:path>
              </a:pathLst>
            </a:custGeom>
            <a:solidFill>
              <a:srgbClr val="FF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19" name="Freeform 114"/>
            <p:cNvSpPr>
              <a:spLocks/>
            </p:cNvSpPr>
            <p:nvPr/>
          </p:nvSpPr>
          <p:spPr bwMode="auto">
            <a:xfrm>
              <a:off x="3423" y="1681"/>
              <a:ext cx="19" cy="32"/>
            </a:xfrm>
            <a:custGeom>
              <a:avLst/>
              <a:gdLst>
                <a:gd name="T0" fmla="*/ 18 w 19"/>
                <a:gd name="T1" fmla="*/ 8 h 32"/>
                <a:gd name="T2" fmla="*/ 18 w 19"/>
                <a:gd name="T3" fmla="*/ 6 h 32"/>
                <a:gd name="T4" fmla="*/ 18 w 19"/>
                <a:gd name="T5" fmla="*/ 3 h 32"/>
                <a:gd name="T6" fmla="*/ 17 w 19"/>
                <a:gd name="T7" fmla="*/ 2 h 32"/>
                <a:gd name="T8" fmla="*/ 16 w 19"/>
                <a:gd name="T9" fmla="*/ 1 h 32"/>
                <a:gd name="T10" fmla="*/ 14 w 19"/>
                <a:gd name="T11" fmla="*/ 1 h 32"/>
                <a:gd name="T12" fmla="*/ 13 w 19"/>
                <a:gd name="T13" fmla="*/ 0 h 32"/>
                <a:gd name="T14" fmla="*/ 11 w 19"/>
                <a:gd name="T15" fmla="*/ 0 h 32"/>
                <a:gd name="T16" fmla="*/ 10 w 19"/>
                <a:gd name="T17" fmla="*/ 1 h 32"/>
                <a:gd name="T18" fmla="*/ 7 w 19"/>
                <a:gd name="T19" fmla="*/ 3 h 32"/>
                <a:gd name="T20" fmla="*/ 5 w 19"/>
                <a:gd name="T21" fmla="*/ 4 h 32"/>
                <a:gd name="T22" fmla="*/ 4 w 19"/>
                <a:gd name="T23" fmla="*/ 6 h 32"/>
                <a:gd name="T24" fmla="*/ 3 w 19"/>
                <a:gd name="T25" fmla="*/ 8 h 32"/>
                <a:gd name="T26" fmla="*/ 2 w 19"/>
                <a:gd name="T27" fmla="*/ 10 h 32"/>
                <a:gd name="T28" fmla="*/ 1 w 19"/>
                <a:gd name="T29" fmla="*/ 13 h 32"/>
                <a:gd name="T30" fmla="*/ 1 w 19"/>
                <a:gd name="T31" fmla="*/ 16 h 32"/>
                <a:gd name="T32" fmla="*/ 0 w 19"/>
                <a:gd name="T33" fmla="*/ 17 h 32"/>
                <a:gd name="T34" fmla="*/ 0 w 19"/>
                <a:gd name="T35" fmla="*/ 20 h 32"/>
                <a:gd name="T36" fmla="*/ 1 w 19"/>
                <a:gd name="T37" fmla="*/ 22 h 32"/>
                <a:gd name="T38" fmla="*/ 1 w 19"/>
                <a:gd name="T39" fmla="*/ 25 h 32"/>
                <a:gd name="T40" fmla="*/ 2 w 19"/>
                <a:gd name="T41" fmla="*/ 28 h 32"/>
                <a:gd name="T42" fmla="*/ 3 w 19"/>
                <a:gd name="T43" fmla="*/ 30 h 32"/>
                <a:gd name="T44" fmla="*/ 5 w 19"/>
                <a:gd name="T45" fmla="*/ 30 h 32"/>
                <a:gd name="T46" fmla="*/ 6 w 19"/>
                <a:gd name="T47" fmla="*/ 31 h 32"/>
                <a:gd name="T48" fmla="*/ 8 w 19"/>
                <a:gd name="T49" fmla="*/ 31 h 32"/>
                <a:gd name="T50" fmla="*/ 10 w 19"/>
                <a:gd name="T51" fmla="*/ 30 h 32"/>
                <a:gd name="T52" fmla="*/ 11 w 19"/>
                <a:gd name="T53" fmla="*/ 29 h 32"/>
                <a:gd name="T54" fmla="*/ 12 w 19"/>
                <a:gd name="T55" fmla="*/ 30 h 32"/>
                <a:gd name="T56" fmla="*/ 14 w 19"/>
                <a:gd name="T57" fmla="*/ 28 h 32"/>
                <a:gd name="T58" fmla="*/ 15 w 19"/>
                <a:gd name="T59" fmla="*/ 27 h 32"/>
                <a:gd name="T60" fmla="*/ 16 w 19"/>
                <a:gd name="T61" fmla="*/ 25 h 32"/>
                <a:gd name="T62" fmla="*/ 17 w 19"/>
                <a:gd name="T63" fmla="*/ 23 h 32"/>
                <a:gd name="T64" fmla="*/ 18 w 19"/>
                <a:gd name="T65" fmla="*/ 21 h 32"/>
                <a:gd name="T66" fmla="*/ 18 w 19"/>
                <a:gd name="T67" fmla="*/ 19 h 32"/>
                <a:gd name="T68" fmla="*/ 18 w 19"/>
                <a:gd name="T69" fmla="*/ 17 h 32"/>
                <a:gd name="T70" fmla="*/ 18 w 19"/>
                <a:gd name="T71" fmla="*/ 14 h 32"/>
                <a:gd name="T72" fmla="*/ 18 w 19"/>
                <a:gd name="T73" fmla="*/ 12 h 32"/>
                <a:gd name="T74" fmla="*/ 18 w 19"/>
                <a:gd name="T75" fmla="*/ 10 h 3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 h="32">
                  <a:moveTo>
                    <a:pt x="18" y="9"/>
                  </a:moveTo>
                  <a:lnTo>
                    <a:pt x="18" y="8"/>
                  </a:lnTo>
                  <a:lnTo>
                    <a:pt x="18" y="7"/>
                  </a:lnTo>
                  <a:lnTo>
                    <a:pt x="18" y="6"/>
                  </a:lnTo>
                  <a:lnTo>
                    <a:pt x="18" y="4"/>
                  </a:lnTo>
                  <a:lnTo>
                    <a:pt x="18" y="3"/>
                  </a:lnTo>
                  <a:lnTo>
                    <a:pt x="17" y="3"/>
                  </a:lnTo>
                  <a:lnTo>
                    <a:pt x="17" y="2"/>
                  </a:lnTo>
                  <a:lnTo>
                    <a:pt x="16" y="2"/>
                  </a:lnTo>
                  <a:lnTo>
                    <a:pt x="16" y="1"/>
                  </a:lnTo>
                  <a:lnTo>
                    <a:pt x="15" y="1"/>
                  </a:lnTo>
                  <a:lnTo>
                    <a:pt x="14" y="1"/>
                  </a:lnTo>
                  <a:lnTo>
                    <a:pt x="14" y="0"/>
                  </a:lnTo>
                  <a:lnTo>
                    <a:pt x="13" y="0"/>
                  </a:lnTo>
                  <a:lnTo>
                    <a:pt x="12" y="0"/>
                  </a:lnTo>
                  <a:lnTo>
                    <a:pt x="11" y="0"/>
                  </a:lnTo>
                  <a:lnTo>
                    <a:pt x="11" y="1"/>
                  </a:lnTo>
                  <a:lnTo>
                    <a:pt x="10" y="1"/>
                  </a:lnTo>
                  <a:lnTo>
                    <a:pt x="7" y="2"/>
                  </a:lnTo>
                  <a:lnTo>
                    <a:pt x="7" y="3"/>
                  </a:lnTo>
                  <a:lnTo>
                    <a:pt x="6" y="3"/>
                  </a:lnTo>
                  <a:lnTo>
                    <a:pt x="5" y="4"/>
                  </a:lnTo>
                  <a:lnTo>
                    <a:pt x="5" y="6"/>
                  </a:lnTo>
                  <a:lnTo>
                    <a:pt x="4" y="6"/>
                  </a:lnTo>
                  <a:lnTo>
                    <a:pt x="4" y="7"/>
                  </a:lnTo>
                  <a:lnTo>
                    <a:pt x="3" y="8"/>
                  </a:lnTo>
                  <a:lnTo>
                    <a:pt x="3" y="9"/>
                  </a:lnTo>
                  <a:lnTo>
                    <a:pt x="2" y="10"/>
                  </a:lnTo>
                  <a:lnTo>
                    <a:pt x="1" y="12"/>
                  </a:lnTo>
                  <a:lnTo>
                    <a:pt x="1" y="13"/>
                  </a:lnTo>
                  <a:lnTo>
                    <a:pt x="1" y="14"/>
                  </a:lnTo>
                  <a:lnTo>
                    <a:pt x="1" y="16"/>
                  </a:lnTo>
                  <a:lnTo>
                    <a:pt x="1" y="17"/>
                  </a:lnTo>
                  <a:lnTo>
                    <a:pt x="0" y="17"/>
                  </a:lnTo>
                  <a:lnTo>
                    <a:pt x="0" y="19"/>
                  </a:lnTo>
                  <a:lnTo>
                    <a:pt x="0" y="20"/>
                  </a:lnTo>
                  <a:lnTo>
                    <a:pt x="0" y="21"/>
                  </a:lnTo>
                  <a:lnTo>
                    <a:pt x="1" y="22"/>
                  </a:lnTo>
                  <a:lnTo>
                    <a:pt x="1" y="23"/>
                  </a:lnTo>
                  <a:lnTo>
                    <a:pt x="1" y="25"/>
                  </a:lnTo>
                  <a:lnTo>
                    <a:pt x="2" y="27"/>
                  </a:lnTo>
                  <a:lnTo>
                    <a:pt x="2" y="28"/>
                  </a:lnTo>
                  <a:lnTo>
                    <a:pt x="3" y="29"/>
                  </a:lnTo>
                  <a:lnTo>
                    <a:pt x="3" y="30"/>
                  </a:lnTo>
                  <a:lnTo>
                    <a:pt x="4" y="30"/>
                  </a:lnTo>
                  <a:lnTo>
                    <a:pt x="5" y="30"/>
                  </a:lnTo>
                  <a:lnTo>
                    <a:pt x="5" y="31"/>
                  </a:lnTo>
                  <a:lnTo>
                    <a:pt x="6" y="31"/>
                  </a:lnTo>
                  <a:lnTo>
                    <a:pt x="7" y="31"/>
                  </a:lnTo>
                  <a:lnTo>
                    <a:pt x="8" y="31"/>
                  </a:lnTo>
                  <a:lnTo>
                    <a:pt x="10" y="31"/>
                  </a:lnTo>
                  <a:lnTo>
                    <a:pt x="10" y="30"/>
                  </a:lnTo>
                  <a:lnTo>
                    <a:pt x="10" y="29"/>
                  </a:lnTo>
                  <a:lnTo>
                    <a:pt x="11" y="29"/>
                  </a:lnTo>
                  <a:lnTo>
                    <a:pt x="12" y="29"/>
                  </a:lnTo>
                  <a:lnTo>
                    <a:pt x="12" y="30"/>
                  </a:lnTo>
                  <a:lnTo>
                    <a:pt x="13" y="28"/>
                  </a:lnTo>
                  <a:lnTo>
                    <a:pt x="14" y="28"/>
                  </a:lnTo>
                  <a:lnTo>
                    <a:pt x="14" y="27"/>
                  </a:lnTo>
                  <a:lnTo>
                    <a:pt x="15" y="27"/>
                  </a:lnTo>
                  <a:lnTo>
                    <a:pt x="15" y="25"/>
                  </a:lnTo>
                  <a:lnTo>
                    <a:pt x="16" y="25"/>
                  </a:lnTo>
                  <a:lnTo>
                    <a:pt x="16" y="24"/>
                  </a:lnTo>
                  <a:lnTo>
                    <a:pt x="17" y="23"/>
                  </a:lnTo>
                  <a:lnTo>
                    <a:pt x="17" y="22"/>
                  </a:lnTo>
                  <a:lnTo>
                    <a:pt x="18" y="21"/>
                  </a:lnTo>
                  <a:lnTo>
                    <a:pt x="18" y="20"/>
                  </a:lnTo>
                  <a:lnTo>
                    <a:pt x="18" y="19"/>
                  </a:lnTo>
                  <a:lnTo>
                    <a:pt x="18" y="18"/>
                  </a:lnTo>
                  <a:lnTo>
                    <a:pt x="18" y="17"/>
                  </a:lnTo>
                  <a:lnTo>
                    <a:pt x="18" y="16"/>
                  </a:lnTo>
                  <a:lnTo>
                    <a:pt x="18" y="14"/>
                  </a:lnTo>
                  <a:lnTo>
                    <a:pt x="18" y="13"/>
                  </a:lnTo>
                  <a:lnTo>
                    <a:pt x="18" y="12"/>
                  </a:lnTo>
                  <a:lnTo>
                    <a:pt x="18" y="11"/>
                  </a:lnTo>
                  <a:lnTo>
                    <a:pt x="18" y="10"/>
                  </a:lnTo>
                  <a:lnTo>
                    <a:pt x="18" y="9"/>
                  </a:lnTo>
                </a:path>
              </a:pathLst>
            </a:custGeom>
            <a:solidFill>
              <a:srgbClr val="FF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20" name="Freeform 115"/>
            <p:cNvSpPr>
              <a:spLocks/>
            </p:cNvSpPr>
            <p:nvPr/>
          </p:nvSpPr>
          <p:spPr bwMode="auto">
            <a:xfrm>
              <a:off x="3449" y="1667"/>
              <a:ext cx="25" cy="27"/>
            </a:xfrm>
            <a:custGeom>
              <a:avLst/>
              <a:gdLst>
                <a:gd name="T0" fmla="*/ 17 w 25"/>
                <a:gd name="T1" fmla="*/ 3 h 27"/>
                <a:gd name="T2" fmla="*/ 16 w 25"/>
                <a:gd name="T3" fmla="*/ 2 h 27"/>
                <a:gd name="T4" fmla="*/ 15 w 25"/>
                <a:gd name="T5" fmla="*/ 1 h 27"/>
                <a:gd name="T6" fmla="*/ 13 w 25"/>
                <a:gd name="T7" fmla="*/ 1 h 27"/>
                <a:gd name="T8" fmla="*/ 11 w 25"/>
                <a:gd name="T9" fmla="*/ 0 h 27"/>
                <a:gd name="T10" fmla="*/ 10 w 25"/>
                <a:gd name="T11" fmla="*/ 1 h 27"/>
                <a:gd name="T12" fmla="*/ 8 w 25"/>
                <a:gd name="T13" fmla="*/ 1 h 27"/>
                <a:gd name="T14" fmla="*/ 7 w 25"/>
                <a:gd name="T15" fmla="*/ 2 h 27"/>
                <a:gd name="T16" fmla="*/ 5 w 25"/>
                <a:gd name="T17" fmla="*/ 3 h 27"/>
                <a:gd name="T18" fmla="*/ 4 w 25"/>
                <a:gd name="T19" fmla="*/ 4 h 27"/>
                <a:gd name="T20" fmla="*/ 3 w 25"/>
                <a:gd name="T21" fmla="*/ 5 h 27"/>
                <a:gd name="T22" fmla="*/ 2 w 25"/>
                <a:gd name="T23" fmla="*/ 6 h 27"/>
                <a:gd name="T24" fmla="*/ 1 w 25"/>
                <a:gd name="T25" fmla="*/ 8 h 27"/>
                <a:gd name="T26" fmla="*/ 1 w 25"/>
                <a:gd name="T27" fmla="*/ 10 h 27"/>
                <a:gd name="T28" fmla="*/ 0 w 25"/>
                <a:gd name="T29" fmla="*/ 12 h 27"/>
                <a:gd name="T30" fmla="*/ 0 w 25"/>
                <a:gd name="T31" fmla="*/ 15 h 27"/>
                <a:gd name="T32" fmla="*/ 1 w 25"/>
                <a:gd name="T33" fmla="*/ 17 h 27"/>
                <a:gd name="T34" fmla="*/ 1 w 25"/>
                <a:gd name="T35" fmla="*/ 19 h 27"/>
                <a:gd name="T36" fmla="*/ 2 w 25"/>
                <a:gd name="T37" fmla="*/ 20 h 27"/>
                <a:gd name="T38" fmla="*/ 3 w 25"/>
                <a:gd name="T39" fmla="*/ 21 h 27"/>
                <a:gd name="T40" fmla="*/ 4 w 25"/>
                <a:gd name="T41" fmla="*/ 22 h 27"/>
                <a:gd name="T42" fmla="*/ 5 w 25"/>
                <a:gd name="T43" fmla="*/ 23 h 27"/>
                <a:gd name="T44" fmla="*/ 7 w 25"/>
                <a:gd name="T45" fmla="*/ 24 h 27"/>
                <a:gd name="T46" fmla="*/ 8 w 25"/>
                <a:gd name="T47" fmla="*/ 25 h 27"/>
                <a:gd name="T48" fmla="*/ 9 w 25"/>
                <a:gd name="T49" fmla="*/ 26 h 27"/>
                <a:gd name="T50" fmla="*/ 11 w 25"/>
                <a:gd name="T51" fmla="*/ 26 h 27"/>
                <a:gd name="T52" fmla="*/ 14 w 25"/>
                <a:gd name="T53" fmla="*/ 26 h 27"/>
                <a:gd name="T54" fmla="*/ 16 w 25"/>
                <a:gd name="T55" fmla="*/ 26 h 27"/>
                <a:gd name="T56" fmla="*/ 18 w 25"/>
                <a:gd name="T57" fmla="*/ 26 h 27"/>
                <a:gd name="T58" fmla="*/ 20 w 25"/>
                <a:gd name="T59" fmla="*/ 26 h 27"/>
                <a:gd name="T60" fmla="*/ 21 w 25"/>
                <a:gd name="T61" fmla="*/ 25 h 27"/>
                <a:gd name="T62" fmla="*/ 22 w 25"/>
                <a:gd name="T63" fmla="*/ 24 h 27"/>
                <a:gd name="T64" fmla="*/ 23 w 25"/>
                <a:gd name="T65" fmla="*/ 22 h 27"/>
                <a:gd name="T66" fmla="*/ 24 w 25"/>
                <a:gd name="T67" fmla="*/ 21 h 27"/>
                <a:gd name="T68" fmla="*/ 24 w 25"/>
                <a:gd name="T69" fmla="*/ 19 h 27"/>
                <a:gd name="T70" fmla="*/ 24 w 25"/>
                <a:gd name="T71" fmla="*/ 17 h 27"/>
                <a:gd name="T72" fmla="*/ 23 w 25"/>
                <a:gd name="T73" fmla="*/ 16 h 27"/>
                <a:gd name="T74" fmla="*/ 23 w 25"/>
                <a:gd name="T75" fmla="*/ 14 h 27"/>
                <a:gd name="T76" fmla="*/ 22 w 25"/>
                <a:gd name="T77" fmla="*/ 11 h 27"/>
                <a:gd name="T78" fmla="*/ 21 w 25"/>
                <a:gd name="T79" fmla="*/ 9 h 27"/>
                <a:gd name="T80" fmla="*/ 20 w 25"/>
                <a:gd name="T81" fmla="*/ 8 h 27"/>
                <a:gd name="T82" fmla="*/ 19 w 25"/>
                <a:gd name="T83" fmla="*/ 7 h 27"/>
                <a:gd name="T84" fmla="*/ 18 w 25"/>
                <a:gd name="T85" fmla="*/ 5 h 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5" h="27">
                  <a:moveTo>
                    <a:pt x="18" y="4"/>
                  </a:moveTo>
                  <a:lnTo>
                    <a:pt x="17" y="3"/>
                  </a:lnTo>
                  <a:lnTo>
                    <a:pt x="17" y="2"/>
                  </a:lnTo>
                  <a:lnTo>
                    <a:pt x="16" y="2"/>
                  </a:lnTo>
                  <a:lnTo>
                    <a:pt x="16" y="1"/>
                  </a:lnTo>
                  <a:lnTo>
                    <a:pt x="15" y="1"/>
                  </a:lnTo>
                  <a:lnTo>
                    <a:pt x="14" y="1"/>
                  </a:lnTo>
                  <a:lnTo>
                    <a:pt x="13" y="1"/>
                  </a:lnTo>
                  <a:lnTo>
                    <a:pt x="11" y="1"/>
                  </a:lnTo>
                  <a:lnTo>
                    <a:pt x="11" y="0"/>
                  </a:lnTo>
                  <a:lnTo>
                    <a:pt x="10" y="0"/>
                  </a:lnTo>
                  <a:lnTo>
                    <a:pt x="10" y="1"/>
                  </a:lnTo>
                  <a:lnTo>
                    <a:pt x="9" y="1"/>
                  </a:lnTo>
                  <a:lnTo>
                    <a:pt x="8" y="1"/>
                  </a:lnTo>
                  <a:lnTo>
                    <a:pt x="7" y="1"/>
                  </a:lnTo>
                  <a:lnTo>
                    <a:pt x="7" y="2"/>
                  </a:lnTo>
                  <a:lnTo>
                    <a:pt x="6" y="3"/>
                  </a:lnTo>
                  <a:lnTo>
                    <a:pt x="5" y="3"/>
                  </a:lnTo>
                  <a:lnTo>
                    <a:pt x="5" y="4"/>
                  </a:lnTo>
                  <a:lnTo>
                    <a:pt x="4" y="4"/>
                  </a:lnTo>
                  <a:lnTo>
                    <a:pt x="4" y="5"/>
                  </a:lnTo>
                  <a:lnTo>
                    <a:pt x="3" y="5"/>
                  </a:lnTo>
                  <a:lnTo>
                    <a:pt x="3" y="6"/>
                  </a:lnTo>
                  <a:lnTo>
                    <a:pt x="2" y="6"/>
                  </a:lnTo>
                  <a:lnTo>
                    <a:pt x="2" y="7"/>
                  </a:lnTo>
                  <a:lnTo>
                    <a:pt x="1" y="8"/>
                  </a:lnTo>
                  <a:lnTo>
                    <a:pt x="1" y="9"/>
                  </a:lnTo>
                  <a:lnTo>
                    <a:pt x="1" y="10"/>
                  </a:lnTo>
                  <a:lnTo>
                    <a:pt x="1" y="11"/>
                  </a:lnTo>
                  <a:lnTo>
                    <a:pt x="0" y="12"/>
                  </a:lnTo>
                  <a:lnTo>
                    <a:pt x="0" y="14"/>
                  </a:lnTo>
                  <a:lnTo>
                    <a:pt x="0" y="15"/>
                  </a:lnTo>
                  <a:lnTo>
                    <a:pt x="1" y="16"/>
                  </a:lnTo>
                  <a:lnTo>
                    <a:pt x="1" y="17"/>
                  </a:lnTo>
                  <a:lnTo>
                    <a:pt x="1" y="18"/>
                  </a:lnTo>
                  <a:lnTo>
                    <a:pt x="1" y="19"/>
                  </a:lnTo>
                  <a:lnTo>
                    <a:pt x="1" y="20"/>
                  </a:lnTo>
                  <a:lnTo>
                    <a:pt x="2" y="20"/>
                  </a:lnTo>
                  <a:lnTo>
                    <a:pt x="2" y="21"/>
                  </a:lnTo>
                  <a:lnTo>
                    <a:pt x="3" y="21"/>
                  </a:lnTo>
                  <a:lnTo>
                    <a:pt x="3" y="22"/>
                  </a:lnTo>
                  <a:lnTo>
                    <a:pt x="4" y="22"/>
                  </a:lnTo>
                  <a:lnTo>
                    <a:pt x="4" y="23"/>
                  </a:lnTo>
                  <a:lnTo>
                    <a:pt x="5" y="23"/>
                  </a:lnTo>
                  <a:lnTo>
                    <a:pt x="6" y="24"/>
                  </a:lnTo>
                  <a:lnTo>
                    <a:pt x="7" y="24"/>
                  </a:lnTo>
                  <a:lnTo>
                    <a:pt x="7" y="25"/>
                  </a:lnTo>
                  <a:lnTo>
                    <a:pt x="8" y="25"/>
                  </a:lnTo>
                  <a:lnTo>
                    <a:pt x="9" y="25"/>
                  </a:lnTo>
                  <a:lnTo>
                    <a:pt x="9" y="26"/>
                  </a:lnTo>
                  <a:lnTo>
                    <a:pt x="10" y="26"/>
                  </a:lnTo>
                  <a:lnTo>
                    <a:pt x="11" y="26"/>
                  </a:lnTo>
                  <a:lnTo>
                    <a:pt x="13" y="26"/>
                  </a:lnTo>
                  <a:lnTo>
                    <a:pt x="14" y="26"/>
                  </a:lnTo>
                  <a:lnTo>
                    <a:pt x="15" y="26"/>
                  </a:lnTo>
                  <a:lnTo>
                    <a:pt x="16" y="26"/>
                  </a:lnTo>
                  <a:lnTo>
                    <a:pt x="17" y="26"/>
                  </a:lnTo>
                  <a:lnTo>
                    <a:pt x="18" y="26"/>
                  </a:lnTo>
                  <a:lnTo>
                    <a:pt x="19" y="26"/>
                  </a:lnTo>
                  <a:lnTo>
                    <a:pt x="20" y="26"/>
                  </a:lnTo>
                  <a:lnTo>
                    <a:pt x="20" y="25"/>
                  </a:lnTo>
                  <a:lnTo>
                    <a:pt x="21" y="25"/>
                  </a:lnTo>
                  <a:lnTo>
                    <a:pt x="22" y="25"/>
                  </a:lnTo>
                  <a:lnTo>
                    <a:pt x="22" y="24"/>
                  </a:lnTo>
                  <a:lnTo>
                    <a:pt x="22" y="23"/>
                  </a:lnTo>
                  <a:lnTo>
                    <a:pt x="23" y="22"/>
                  </a:lnTo>
                  <a:lnTo>
                    <a:pt x="23" y="21"/>
                  </a:lnTo>
                  <a:lnTo>
                    <a:pt x="24" y="21"/>
                  </a:lnTo>
                  <a:lnTo>
                    <a:pt x="24" y="20"/>
                  </a:lnTo>
                  <a:lnTo>
                    <a:pt x="24" y="19"/>
                  </a:lnTo>
                  <a:lnTo>
                    <a:pt x="24" y="18"/>
                  </a:lnTo>
                  <a:lnTo>
                    <a:pt x="24" y="17"/>
                  </a:lnTo>
                  <a:lnTo>
                    <a:pt x="24" y="16"/>
                  </a:lnTo>
                  <a:lnTo>
                    <a:pt x="23" y="16"/>
                  </a:lnTo>
                  <a:lnTo>
                    <a:pt x="23" y="15"/>
                  </a:lnTo>
                  <a:lnTo>
                    <a:pt x="23" y="14"/>
                  </a:lnTo>
                  <a:lnTo>
                    <a:pt x="22" y="12"/>
                  </a:lnTo>
                  <a:lnTo>
                    <a:pt x="22" y="11"/>
                  </a:lnTo>
                  <a:lnTo>
                    <a:pt x="21" y="10"/>
                  </a:lnTo>
                  <a:lnTo>
                    <a:pt x="21" y="9"/>
                  </a:lnTo>
                  <a:lnTo>
                    <a:pt x="20" y="9"/>
                  </a:lnTo>
                  <a:lnTo>
                    <a:pt x="20" y="8"/>
                  </a:lnTo>
                  <a:lnTo>
                    <a:pt x="20" y="7"/>
                  </a:lnTo>
                  <a:lnTo>
                    <a:pt x="19" y="7"/>
                  </a:lnTo>
                  <a:lnTo>
                    <a:pt x="19" y="6"/>
                  </a:lnTo>
                  <a:lnTo>
                    <a:pt x="18" y="5"/>
                  </a:lnTo>
                  <a:lnTo>
                    <a:pt x="18" y="4"/>
                  </a:lnTo>
                </a:path>
              </a:pathLst>
            </a:custGeom>
            <a:solidFill>
              <a:srgbClr val="FF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21" name="Freeform 116"/>
            <p:cNvSpPr>
              <a:spLocks/>
            </p:cNvSpPr>
            <p:nvPr/>
          </p:nvSpPr>
          <p:spPr bwMode="auto">
            <a:xfrm>
              <a:off x="3476" y="1660"/>
              <a:ext cx="40" cy="36"/>
            </a:xfrm>
            <a:custGeom>
              <a:avLst/>
              <a:gdLst>
                <a:gd name="T0" fmla="*/ 38 w 40"/>
                <a:gd name="T1" fmla="*/ 33 h 36"/>
                <a:gd name="T2" fmla="*/ 38 w 40"/>
                <a:gd name="T3" fmla="*/ 31 h 36"/>
                <a:gd name="T4" fmla="*/ 39 w 40"/>
                <a:gd name="T5" fmla="*/ 29 h 36"/>
                <a:gd name="T6" fmla="*/ 39 w 40"/>
                <a:gd name="T7" fmla="*/ 27 h 36"/>
                <a:gd name="T8" fmla="*/ 39 w 40"/>
                <a:gd name="T9" fmla="*/ 24 h 36"/>
                <a:gd name="T10" fmla="*/ 38 w 40"/>
                <a:gd name="T11" fmla="*/ 22 h 36"/>
                <a:gd name="T12" fmla="*/ 38 w 40"/>
                <a:gd name="T13" fmla="*/ 19 h 36"/>
                <a:gd name="T14" fmla="*/ 37 w 40"/>
                <a:gd name="T15" fmla="*/ 16 h 36"/>
                <a:gd name="T16" fmla="*/ 36 w 40"/>
                <a:gd name="T17" fmla="*/ 13 h 36"/>
                <a:gd name="T18" fmla="*/ 35 w 40"/>
                <a:gd name="T19" fmla="*/ 10 h 36"/>
                <a:gd name="T20" fmla="*/ 34 w 40"/>
                <a:gd name="T21" fmla="*/ 8 h 36"/>
                <a:gd name="T22" fmla="*/ 32 w 40"/>
                <a:gd name="T23" fmla="*/ 6 h 36"/>
                <a:gd name="T24" fmla="*/ 30 w 40"/>
                <a:gd name="T25" fmla="*/ 4 h 36"/>
                <a:gd name="T26" fmla="*/ 29 w 40"/>
                <a:gd name="T27" fmla="*/ 2 h 36"/>
                <a:gd name="T28" fmla="*/ 27 w 40"/>
                <a:gd name="T29" fmla="*/ 1 h 36"/>
                <a:gd name="T30" fmla="*/ 24 w 40"/>
                <a:gd name="T31" fmla="*/ 0 h 36"/>
                <a:gd name="T32" fmla="*/ 22 w 40"/>
                <a:gd name="T33" fmla="*/ 0 h 36"/>
                <a:gd name="T34" fmla="*/ 20 w 40"/>
                <a:gd name="T35" fmla="*/ 0 h 36"/>
                <a:gd name="T36" fmla="*/ 17 w 40"/>
                <a:gd name="T37" fmla="*/ 0 h 36"/>
                <a:gd name="T38" fmla="*/ 15 w 40"/>
                <a:gd name="T39" fmla="*/ 0 h 36"/>
                <a:gd name="T40" fmla="*/ 13 w 40"/>
                <a:gd name="T41" fmla="*/ 1 h 36"/>
                <a:gd name="T42" fmla="*/ 11 w 40"/>
                <a:gd name="T43" fmla="*/ 2 h 36"/>
                <a:gd name="T44" fmla="*/ 9 w 40"/>
                <a:gd name="T45" fmla="*/ 3 h 36"/>
                <a:gd name="T46" fmla="*/ 8 w 40"/>
                <a:gd name="T47" fmla="*/ 4 h 36"/>
                <a:gd name="T48" fmla="*/ 7 w 40"/>
                <a:gd name="T49" fmla="*/ 5 h 36"/>
                <a:gd name="T50" fmla="*/ 5 w 40"/>
                <a:gd name="T51" fmla="*/ 6 h 36"/>
                <a:gd name="T52" fmla="*/ 4 w 40"/>
                <a:gd name="T53" fmla="*/ 8 h 36"/>
                <a:gd name="T54" fmla="*/ 3 w 40"/>
                <a:gd name="T55" fmla="*/ 9 h 36"/>
                <a:gd name="T56" fmla="*/ 1 w 40"/>
                <a:gd name="T57" fmla="*/ 11 h 36"/>
                <a:gd name="T58" fmla="*/ 1 w 40"/>
                <a:gd name="T59" fmla="*/ 13 h 36"/>
                <a:gd name="T60" fmla="*/ 0 w 40"/>
                <a:gd name="T61" fmla="*/ 14 h 36"/>
                <a:gd name="T62" fmla="*/ 0 w 40"/>
                <a:gd name="T63" fmla="*/ 16 h 36"/>
                <a:gd name="T64" fmla="*/ 0 w 40"/>
                <a:gd name="T65" fmla="*/ 19 h 36"/>
                <a:gd name="T66" fmla="*/ 1 w 40"/>
                <a:gd name="T67" fmla="*/ 21 h 36"/>
                <a:gd name="T68" fmla="*/ 2 w 40"/>
                <a:gd name="T69" fmla="*/ 22 h 36"/>
                <a:gd name="T70" fmla="*/ 4 w 40"/>
                <a:gd name="T71" fmla="*/ 23 h 36"/>
                <a:gd name="T72" fmla="*/ 6 w 40"/>
                <a:gd name="T73" fmla="*/ 23 h 36"/>
                <a:gd name="T74" fmla="*/ 8 w 40"/>
                <a:gd name="T75" fmla="*/ 23 h 36"/>
                <a:gd name="T76" fmla="*/ 11 w 40"/>
                <a:gd name="T77" fmla="*/ 24 h 36"/>
                <a:gd name="T78" fmla="*/ 14 w 40"/>
                <a:gd name="T79" fmla="*/ 25 h 36"/>
                <a:gd name="T80" fmla="*/ 16 w 40"/>
                <a:gd name="T81" fmla="*/ 26 h 36"/>
                <a:gd name="T82" fmla="*/ 20 w 40"/>
                <a:gd name="T83" fmla="*/ 27 h 36"/>
                <a:gd name="T84" fmla="*/ 22 w 40"/>
                <a:gd name="T85" fmla="*/ 29 h 36"/>
                <a:gd name="T86" fmla="*/ 24 w 40"/>
                <a:gd name="T87" fmla="*/ 31 h 36"/>
                <a:gd name="T88" fmla="*/ 26 w 40"/>
                <a:gd name="T89" fmla="*/ 31 h 36"/>
                <a:gd name="T90" fmla="*/ 28 w 40"/>
                <a:gd name="T91" fmla="*/ 33 h 36"/>
                <a:gd name="T92" fmla="*/ 30 w 40"/>
                <a:gd name="T93" fmla="*/ 33 h 36"/>
                <a:gd name="T94" fmla="*/ 31 w 40"/>
                <a:gd name="T95" fmla="*/ 34 h 36"/>
                <a:gd name="T96" fmla="*/ 32 w 40"/>
                <a:gd name="T97" fmla="*/ 35 h 36"/>
                <a:gd name="T98" fmla="*/ 34 w 40"/>
                <a:gd name="T99" fmla="*/ 35 h 36"/>
                <a:gd name="T100" fmla="*/ 36 w 40"/>
                <a:gd name="T101" fmla="*/ 35 h 36"/>
                <a:gd name="T102" fmla="*/ 37 w 40"/>
                <a:gd name="T103" fmla="*/ 34 h 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0" h="36">
                  <a:moveTo>
                    <a:pt x="37" y="34"/>
                  </a:moveTo>
                  <a:lnTo>
                    <a:pt x="38" y="33"/>
                  </a:lnTo>
                  <a:lnTo>
                    <a:pt x="38" y="32"/>
                  </a:lnTo>
                  <a:lnTo>
                    <a:pt x="38" y="31"/>
                  </a:lnTo>
                  <a:lnTo>
                    <a:pt x="39" y="30"/>
                  </a:lnTo>
                  <a:lnTo>
                    <a:pt x="39" y="29"/>
                  </a:lnTo>
                  <a:lnTo>
                    <a:pt x="39" y="28"/>
                  </a:lnTo>
                  <a:lnTo>
                    <a:pt x="39" y="27"/>
                  </a:lnTo>
                  <a:lnTo>
                    <a:pt x="39" y="25"/>
                  </a:lnTo>
                  <a:lnTo>
                    <a:pt x="39" y="24"/>
                  </a:lnTo>
                  <a:lnTo>
                    <a:pt x="39" y="23"/>
                  </a:lnTo>
                  <a:lnTo>
                    <a:pt x="38" y="22"/>
                  </a:lnTo>
                  <a:lnTo>
                    <a:pt x="38" y="21"/>
                  </a:lnTo>
                  <a:lnTo>
                    <a:pt x="38" y="19"/>
                  </a:lnTo>
                  <a:lnTo>
                    <a:pt x="38" y="18"/>
                  </a:lnTo>
                  <a:lnTo>
                    <a:pt x="37" y="16"/>
                  </a:lnTo>
                  <a:lnTo>
                    <a:pt x="37" y="14"/>
                  </a:lnTo>
                  <a:lnTo>
                    <a:pt x="36" y="13"/>
                  </a:lnTo>
                  <a:lnTo>
                    <a:pt x="36" y="12"/>
                  </a:lnTo>
                  <a:lnTo>
                    <a:pt x="35" y="10"/>
                  </a:lnTo>
                  <a:lnTo>
                    <a:pt x="34" y="9"/>
                  </a:lnTo>
                  <a:lnTo>
                    <a:pt x="34" y="8"/>
                  </a:lnTo>
                  <a:lnTo>
                    <a:pt x="33" y="7"/>
                  </a:lnTo>
                  <a:lnTo>
                    <a:pt x="32" y="6"/>
                  </a:lnTo>
                  <a:lnTo>
                    <a:pt x="32" y="5"/>
                  </a:lnTo>
                  <a:lnTo>
                    <a:pt x="30" y="4"/>
                  </a:lnTo>
                  <a:lnTo>
                    <a:pt x="30" y="3"/>
                  </a:lnTo>
                  <a:lnTo>
                    <a:pt x="29" y="2"/>
                  </a:lnTo>
                  <a:lnTo>
                    <a:pt x="28" y="2"/>
                  </a:lnTo>
                  <a:lnTo>
                    <a:pt x="27" y="1"/>
                  </a:lnTo>
                  <a:lnTo>
                    <a:pt x="26" y="1"/>
                  </a:lnTo>
                  <a:lnTo>
                    <a:pt x="24" y="0"/>
                  </a:lnTo>
                  <a:lnTo>
                    <a:pt x="23" y="0"/>
                  </a:lnTo>
                  <a:lnTo>
                    <a:pt x="22" y="0"/>
                  </a:lnTo>
                  <a:lnTo>
                    <a:pt x="21" y="0"/>
                  </a:lnTo>
                  <a:lnTo>
                    <a:pt x="20" y="0"/>
                  </a:lnTo>
                  <a:lnTo>
                    <a:pt x="18" y="0"/>
                  </a:lnTo>
                  <a:lnTo>
                    <a:pt x="17" y="0"/>
                  </a:lnTo>
                  <a:lnTo>
                    <a:pt x="16" y="0"/>
                  </a:lnTo>
                  <a:lnTo>
                    <a:pt x="15" y="0"/>
                  </a:lnTo>
                  <a:lnTo>
                    <a:pt x="14" y="1"/>
                  </a:lnTo>
                  <a:lnTo>
                    <a:pt x="13" y="1"/>
                  </a:lnTo>
                  <a:lnTo>
                    <a:pt x="12" y="2"/>
                  </a:lnTo>
                  <a:lnTo>
                    <a:pt x="11" y="2"/>
                  </a:lnTo>
                  <a:lnTo>
                    <a:pt x="10" y="3"/>
                  </a:lnTo>
                  <a:lnTo>
                    <a:pt x="9" y="3"/>
                  </a:lnTo>
                  <a:lnTo>
                    <a:pt x="9" y="4"/>
                  </a:lnTo>
                  <a:lnTo>
                    <a:pt x="8" y="4"/>
                  </a:lnTo>
                  <a:lnTo>
                    <a:pt x="7" y="4"/>
                  </a:lnTo>
                  <a:lnTo>
                    <a:pt x="7" y="5"/>
                  </a:lnTo>
                  <a:lnTo>
                    <a:pt x="6" y="6"/>
                  </a:lnTo>
                  <a:lnTo>
                    <a:pt x="5" y="6"/>
                  </a:lnTo>
                  <a:lnTo>
                    <a:pt x="5" y="7"/>
                  </a:lnTo>
                  <a:lnTo>
                    <a:pt x="4" y="8"/>
                  </a:lnTo>
                  <a:lnTo>
                    <a:pt x="3" y="8"/>
                  </a:lnTo>
                  <a:lnTo>
                    <a:pt x="3" y="9"/>
                  </a:lnTo>
                  <a:lnTo>
                    <a:pt x="2" y="10"/>
                  </a:lnTo>
                  <a:lnTo>
                    <a:pt x="1" y="11"/>
                  </a:lnTo>
                  <a:lnTo>
                    <a:pt x="1" y="12"/>
                  </a:lnTo>
                  <a:lnTo>
                    <a:pt x="1" y="13"/>
                  </a:lnTo>
                  <a:lnTo>
                    <a:pt x="0" y="13"/>
                  </a:lnTo>
                  <a:lnTo>
                    <a:pt x="0" y="14"/>
                  </a:lnTo>
                  <a:lnTo>
                    <a:pt x="0" y="15"/>
                  </a:lnTo>
                  <a:lnTo>
                    <a:pt x="0" y="16"/>
                  </a:lnTo>
                  <a:lnTo>
                    <a:pt x="0" y="18"/>
                  </a:lnTo>
                  <a:lnTo>
                    <a:pt x="0" y="19"/>
                  </a:lnTo>
                  <a:lnTo>
                    <a:pt x="1" y="20"/>
                  </a:lnTo>
                  <a:lnTo>
                    <a:pt x="1" y="21"/>
                  </a:lnTo>
                  <a:lnTo>
                    <a:pt x="1" y="22"/>
                  </a:lnTo>
                  <a:lnTo>
                    <a:pt x="2" y="22"/>
                  </a:lnTo>
                  <a:lnTo>
                    <a:pt x="3" y="22"/>
                  </a:lnTo>
                  <a:lnTo>
                    <a:pt x="4" y="23"/>
                  </a:lnTo>
                  <a:lnTo>
                    <a:pt x="5" y="23"/>
                  </a:lnTo>
                  <a:lnTo>
                    <a:pt x="6" y="23"/>
                  </a:lnTo>
                  <a:lnTo>
                    <a:pt x="7" y="23"/>
                  </a:lnTo>
                  <a:lnTo>
                    <a:pt x="8" y="23"/>
                  </a:lnTo>
                  <a:lnTo>
                    <a:pt x="10" y="24"/>
                  </a:lnTo>
                  <a:lnTo>
                    <a:pt x="11" y="24"/>
                  </a:lnTo>
                  <a:lnTo>
                    <a:pt x="13" y="25"/>
                  </a:lnTo>
                  <a:lnTo>
                    <a:pt x="14" y="25"/>
                  </a:lnTo>
                  <a:lnTo>
                    <a:pt x="15" y="26"/>
                  </a:lnTo>
                  <a:lnTo>
                    <a:pt x="16" y="26"/>
                  </a:lnTo>
                  <a:lnTo>
                    <a:pt x="17" y="27"/>
                  </a:lnTo>
                  <a:lnTo>
                    <a:pt x="20" y="27"/>
                  </a:lnTo>
                  <a:lnTo>
                    <a:pt x="20" y="28"/>
                  </a:lnTo>
                  <a:lnTo>
                    <a:pt x="22" y="29"/>
                  </a:lnTo>
                  <a:lnTo>
                    <a:pt x="24" y="30"/>
                  </a:lnTo>
                  <a:lnTo>
                    <a:pt x="24" y="31"/>
                  </a:lnTo>
                  <a:lnTo>
                    <a:pt x="25" y="31"/>
                  </a:lnTo>
                  <a:lnTo>
                    <a:pt x="26" y="31"/>
                  </a:lnTo>
                  <a:lnTo>
                    <a:pt x="27" y="32"/>
                  </a:lnTo>
                  <a:lnTo>
                    <a:pt x="28" y="33"/>
                  </a:lnTo>
                  <a:lnTo>
                    <a:pt x="29" y="33"/>
                  </a:lnTo>
                  <a:lnTo>
                    <a:pt x="30" y="33"/>
                  </a:lnTo>
                  <a:lnTo>
                    <a:pt x="30" y="34"/>
                  </a:lnTo>
                  <a:lnTo>
                    <a:pt x="31" y="34"/>
                  </a:lnTo>
                  <a:lnTo>
                    <a:pt x="32" y="34"/>
                  </a:lnTo>
                  <a:lnTo>
                    <a:pt x="32" y="35"/>
                  </a:lnTo>
                  <a:lnTo>
                    <a:pt x="33" y="35"/>
                  </a:lnTo>
                  <a:lnTo>
                    <a:pt x="34" y="35"/>
                  </a:lnTo>
                  <a:lnTo>
                    <a:pt x="35" y="35"/>
                  </a:lnTo>
                  <a:lnTo>
                    <a:pt x="36" y="35"/>
                  </a:lnTo>
                  <a:lnTo>
                    <a:pt x="36" y="34"/>
                  </a:lnTo>
                  <a:lnTo>
                    <a:pt x="37" y="34"/>
                  </a:lnTo>
                </a:path>
              </a:pathLst>
            </a:custGeom>
            <a:solidFill>
              <a:srgbClr val="FF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22" name="Freeform 117"/>
            <p:cNvSpPr>
              <a:spLocks/>
            </p:cNvSpPr>
            <p:nvPr/>
          </p:nvSpPr>
          <p:spPr bwMode="auto">
            <a:xfrm>
              <a:off x="3588" y="1667"/>
              <a:ext cx="38" cy="20"/>
            </a:xfrm>
            <a:custGeom>
              <a:avLst/>
              <a:gdLst>
                <a:gd name="T0" fmla="*/ 14 w 38"/>
                <a:gd name="T1" fmla="*/ 2 h 20"/>
                <a:gd name="T2" fmla="*/ 13 w 38"/>
                <a:gd name="T3" fmla="*/ 1 h 20"/>
                <a:gd name="T4" fmla="*/ 11 w 38"/>
                <a:gd name="T5" fmla="*/ 1 h 20"/>
                <a:gd name="T6" fmla="*/ 10 w 38"/>
                <a:gd name="T7" fmla="*/ 0 h 20"/>
                <a:gd name="T8" fmla="*/ 8 w 38"/>
                <a:gd name="T9" fmla="*/ 0 h 20"/>
                <a:gd name="T10" fmla="*/ 6 w 38"/>
                <a:gd name="T11" fmla="*/ 0 h 20"/>
                <a:gd name="T12" fmla="*/ 4 w 38"/>
                <a:gd name="T13" fmla="*/ 1 h 20"/>
                <a:gd name="T14" fmla="*/ 3 w 38"/>
                <a:gd name="T15" fmla="*/ 2 h 20"/>
                <a:gd name="T16" fmla="*/ 2 w 38"/>
                <a:gd name="T17" fmla="*/ 4 h 20"/>
                <a:gd name="T18" fmla="*/ 1 w 38"/>
                <a:gd name="T19" fmla="*/ 6 h 20"/>
                <a:gd name="T20" fmla="*/ 1 w 38"/>
                <a:gd name="T21" fmla="*/ 8 h 20"/>
                <a:gd name="T22" fmla="*/ 0 w 38"/>
                <a:gd name="T23" fmla="*/ 10 h 20"/>
                <a:gd name="T24" fmla="*/ 1 w 38"/>
                <a:gd name="T25" fmla="*/ 11 h 20"/>
                <a:gd name="T26" fmla="*/ 1 w 38"/>
                <a:gd name="T27" fmla="*/ 13 h 20"/>
                <a:gd name="T28" fmla="*/ 2 w 38"/>
                <a:gd name="T29" fmla="*/ 14 h 20"/>
                <a:gd name="T30" fmla="*/ 4 w 38"/>
                <a:gd name="T31" fmla="*/ 16 h 20"/>
                <a:gd name="T32" fmla="*/ 5 w 38"/>
                <a:gd name="T33" fmla="*/ 17 h 20"/>
                <a:gd name="T34" fmla="*/ 6 w 38"/>
                <a:gd name="T35" fmla="*/ 18 h 20"/>
                <a:gd name="T36" fmla="*/ 8 w 38"/>
                <a:gd name="T37" fmla="*/ 19 h 20"/>
                <a:gd name="T38" fmla="*/ 10 w 38"/>
                <a:gd name="T39" fmla="*/ 19 h 20"/>
                <a:gd name="T40" fmla="*/ 12 w 38"/>
                <a:gd name="T41" fmla="*/ 19 h 20"/>
                <a:gd name="T42" fmla="*/ 14 w 38"/>
                <a:gd name="T43" fmla="*/ 19 h 20"/>
                <a:gd name="T44" fmla="*/ 16 w 38"/>
                <a:gd name="T45" fmla="*/ 19 h 20"/>
                <a:gd name="T46" fmla="*/ 18 w 38"/>
                <a:gd name="T47" fmla="*/ 19 h 20"/>
                <a:gd name="T48" fmla="*/ 20 w 38"/>
                <a:gd name="T49" fmla="*/ 18 h 20"/>
                <a:gd name="T50" fmla="*/ 22 w 38"/>
                <a:gd name="T51" fmla="*/ 18 h 20"/>
                <a:gd name="T52" fmla="*/ 25 w 38"/>
                <a:gd name="T53" fmla="*/ 18 h 20"/>
                <a:gd name="T54" fmla="*/ 28 w 38"/>
                <a:gd name="T55" fmla="*/ 18 h 20"/>
                <a:gd name="T56" fmla="*/ 30 w 38"/>
                <a:gd name="T57" fmla="*/ 17 h 20"/>
                <a:gd name="T58" fmla="*/ 34 w 38"/>
                <a:gd name="T59" fmla="*/ 17 h 20"/>
                <a:gd name="T60" fmla="*/ 36 w 38"/>
                <a:gd name="T61" fmla="*/ 18 h 20"/>
                <a:gd name="T62" fmla="*/ 37 w 38"/>
                <a:gd name="T63" fmla="*/ 16 h 20"/>
                <a:gd name="T64" fmla="*/ 37 w 38"/>
                <a:gd name="T65" fmla="*/ 14 h 20"/>
                <a:gd name="T66" fmla="*/ 36 w 38"/>
                <a:gd name="T67" fmla="*/ 12 h 20"/>
                <a:gd name="T68" fmla="*/ 34 w 38"/>
                <a:gd name="T69" fmla="*/ 11 h 20"/>
                <a:gd name="T70" fmla="*/ 33 w 38"/>
                <a:gd name="T71" fmla="*/ 9 h 20"/>
                <a:gd name="T72" fmla="*/ 30 w 38"/>
                <a:gd name="T73" fmla="*/ 8 h 20"/>
                <a:gd name="T74" fmla="*/ 28 w 38"/>
                <a:gd name="T75" fmla="*/ 7 h 20"/>
                <a:gd name="T76" fmla="*/ 26 w 38"/>
                <a:gd name="T77" fmla="*/ 6 h 20"/>
                <a:gd name="T78" fmla="*/ 24 w 38"/>
                <a:gd name="T79" fmla="*/ 5 h 20"/>
                <a:gd name="T80" fmla="*/ 20 w 38"/>
                <a:gd name="T81" fmla="*/ 4 h 20"/>
                <a:gd name="T82" fmla="*/ 18 w 38"/>
                <a:gd name="T83" fmla="*/ 3 h 20"/>
                <a:gd name="T84" fmla="*/ 16 w 38"/>
                <a:gd name="T85" fmla="*/ 3 h 2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8" h="20">
                  <a:moveTo>
                    <a:pt x="15" y="2"/>
                  </a:moveTo>
                  <a:lnTo>
                    <a:pt x="14" y="2"/>
                  </a:lnTo>
                  <a:lnTo>
                    <a:pt x="14" y="1"/>
                  </a:lnTo>
                  <a:lnTo>
                    <a:pt x="13" y="1"/>
                  </a:lnTo>
                  <a:lnTo>
                    <a:pt x="12" y="1"/>
                  </a:lnTo>
                  <a:lnTo>
                    <a:pt x="11" y="1"/>
                  </a:lnTo>
                  <a:lnTo>
                    <a:pt x="11" y="0"/>
                  </a:lnTo>
                  <a:lnTo>
                    <a:pt x="10" y="0"/>
                  </a:lnTo>
                  <a:lnTo>
                    <a:pt x="9" y="0"/>
                  </a:lnTo>
                  <a:lnTo>
                    <a:pt x="8" y="0"/>
                  </a:lnTo>
                  <a:lnTo>
                    <a:pt x="7" y="0"/>
                  </a:lnTo>
                  <a:lnTo>
                    <a:pt x="6" y="0"/>
                  </a:lnTo>
                  <a:lnTo>
                    <a:pt x="6" y="1"/>
                  </a:lnTo>
                  <a:lnTo>
                    <a:pt x="4" y="1"/>
                  </a:lnTo>
                  <a:lnTo>
                    <a:pt x="4" y="2"/>
                  </a:lnTo>
                  <a:lnTo>
                    <a:pt x="3" y="2"/>
                  </a:lnTo>
                  <a:lnTo>
                    <a:pt x="3" y="3"/>
                  </a:lnTo>
                  <a:lnTo>
                    <a:pt x="2" y="4"/>
                  </a:lnTo>
                  <a:lnTo>
                    <a:pt x="2" y="5"/>
                  </a:lnTo>
                  <a:lnTo>
                    <a:pt x="1" y="6"/>
                  </a:lnTo>
                  <a:lnTo>
                    <a:pt x="1" y="7"/>
                  </a:lnTo>
                  <a:lnTo>
                    <a:pt x="1" y="8"/>
                  </a:lnTo>
                  <a:lnTo>
                    <a:pt x="0" y="9"/>
                  </a:lnTo>
                  <a:lnTo>
                    <a:pt x="0" y="10"/>
                  </a:lnTo>
                  <a:lnTo>
                    <a:pt x="0" y="11"/>
                  </a:lnTo>
                  <a:lnTo>
                    <a:pt x="1" y="11"/>
                  </a:lnTo>
                  <a:lnTo>
                    <a:pt x="1" y="12"/>
                  </a:lnTo>
                  <a:lnTo>
                    <a:pt x="1" y="13"/>
                  </a:lnTo>
                  <a:lnTo>
                    <a:pt x="2" y="13"/>
                  </a:lnTo>
                  <a:lnTo>
                    <a:pt x="2" y="14"/>
                  </a:lnTo>
                  <a:lnTo>
                    <a:pt x="2" y="15"/>
                  </a:lnTo>
                  <a:lnTo>
                    <a:pt x="4" y="16"/>
                  </a:lnTo>
                  <a:lnTo>
                    <a:pt x="4" y="17"/>
                  </a:lnTo>
                  <a:lnTo>
                    <a:pt x="5" y="17"/>
                  </a:lnTo>
                  <a:lnTo>
                    <a:pt x="6" y="17"/>
                  </a:lnTo>
                  <a:lnTo>
                    <a:pt x="6" y="18"/>
                  </a:lnTo>
                  <a:lnTo>
                    <a:pt x="7" y="18"/>
                  </a:lnTo>
                  <a:lnTo>
                    <a:pt x="8" y="19"/>
                  </a:lnTo>
                  <a:lnTo>
                    <a:pt x="9" y="19"/>
                  </a:lnTo>
                  <a:lnTo>
                    <a:pt x="10" y="19"/>
                  </a:lnTo>
                  <a:lnTo>
                    <a:pt x="11" y="19"/>
                  </a:lnTo>
                  <a:lnTo>
                    <a:pt x="12" y="19"/>
                  </a:lnTo>
                  <a:lnTo>
                    <a:pt x="13" y="19"/>
                  </a:lnTo>
                  <a:lnTo>
                    <a:pt x="14" y="19"/>
                  </a:lnTo>
                  <a:lnTo>
                    <a:pt x="15" y="19"/>
                  </a:lnTo>
                  <a:lnTo>
                    <a:pt x="16" y="19"/>
                  </a:lnTo>
                  <a:lnTo>
                    <a:pt x="17" y="19"/>
                  </a:lnTo>
                  <a:lnTo>
                    <a:pt x="18" y="19"/>
                  </a:lnTo>
                  <a:lnTo>
                    <a:pt x="19" y="19"/>
                  </a:lnTo>
                  <a:lnTo>
                    <a:pt x="20" y="18"/>
                  </a:lnTo>
                  <a:lnTo>
                    <a:pt x="21" y="18"/>
                  </a:lnTo>
                  <a:lnTo>
                    <a:pt x="22" y="18"/>
                  </a:lnTo>
                  <a:lnTo>
                    <a:pt x="24" y="18"/>
                  </a:lnTo>
                  <a:lnTo>
                    <a:pt x="25" y="18"/>
                  </a:lnTo>
                  <a:lnTo>
                    <a:pt x="26" y="18"/>
                  </a:lnTo>
                  <a:lnTo>
                    <a:pt x="28" y="18"/>
                  </a:lnTo>
                  <a:lnTo>
                    <a:pt x="29" y="17"/>
                  </a:lnTo>
                  <a:lnTo>
                    <a:pt x="30" y="17"/>
                  </a:lnTo>
                  <a:lnTo>
                    <a:pt x="32" y="17"/>
                  </a:lnTo>
                  <a:lnTo>
                    <a:pt x="34" y="17"/>
                  </a:lnTo>
                  <a:lnTo>
                    <a:pt x="35" y="18"/>
                  </a:lnTo>
                  <a:lnTo>
                    <a:pt x="36" y="18"/>
                  </a:lnTo>
                  <a:lnTo>
                    <a:pt x="37" y="18"/>
                  </a:lnTo>
                  <a:lnTo>
                    <a:pt x="37" y="16"/>
                  </a:lnTo>
                  <a:lnTo>
                    <a:pt x="37" y="15"/>
                  </a:lnTo>
                  <a:lnTo>
                    <a:pt x="37" y="14"/>
                  </a:lnTo>
                  <a:lnTo>
                    <a:pt x="36" y="13"/>
                  </a:lnTo>
                  <a:lnTo>
                    <a:pt x="36" y="12"/>
                  </a:lnTo>
                  <a:lnTo>
                    <a:pt x="35" y="11"/>
                  </a:lnTo>
                  <a:lnTo>
                    <a:pt x="34" y="11"/>
                  </a:lnTo>
                  <a:lnTo>
                    <a:pt x="34" y="10"/>
                  </a:lnTo>
                  <a:lnTo>
                    <a:pt x="33" y="9"/>
                  </a:lnTo>
                  <a:lnTo>
                    <a:pt x="32" y="9"/>
                  </a:lnTo>
                  <a:lnTo>
                    <a:pt x="30" y="8"/>
                  </a:lnTo>
                  <a:lnTo>
                    <a:pt x="29" y="7"/>
                  </a:lnTo>
                  <a:lnTo>
                    <a:pt x="28" y="7"/>
                  </a:lnTo>
                  <a:lnTo>
                    <a:pt x="27" y="7"/>
                  </a:lnTo>
                  <a:lnTo>
                    <a:pt x="26" y="6"/>
                  </a:lnTo>
                  <a:lnTo>
                    <a:pt x="25" y="6"/>
                  </a:lnTo>
                  <a:lnTo>
                    <a:pt x="24" y="5"/>
                  </a:lnTo>
                  <a:lnTo>
                    <a:pt x="22" y="5"/>
                  </a:lnTo>
                  <a:lnTo>
                    <a:pt x="20" y="4"/>
                  </a:lnTo>
                  <a:lnTo>
                    <a:pt x="19" y="4"/>
                  </a:lnTo>
                  <a:lnTo>
                    <a:pt x="18" y="3"/>
                  </a:lnTo>
                  <a:lnTo>
                    <a:pt x="17" y="3"/>
                  </a:lnTo>
                  <a:lnTo>
                    <a:pt x="16" y="3"/>
                  </a:lnTo>
                  <a:lnTo>
                    <a:pt x="15" y="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23" name="Freeform 118"/>
            <p:cNvSpPr>
              <a:spLocks/>
            </p:cNvSpPr>
            <p:nvPr/>
          </p:nvSpPr>
          <p:spPr bwMode="auto">
            <a:xfrm>
              <a:off x="3672" y="1671"/>
              <a:ext cx="38" cy="21"/>
            </a:xfrm>
            <a:custGeom>
              <a:avLst/>
              <a:gdLst>
                <a:gd name="T0" fmla="*/ 14 w 38"/>
                <a:gd name="T1" fmla="*/ 2 h 21"/>
                <a:gd name="T2" fmla="*/ 13 w 38"/>
                <a:gd name="T3" fmla="*/ 1 h 21"/>
                <a:gd name="T4" fmla="*/ 11 w 38"/>
                <a:gd name="T5" fmla="*/ 1 h 21"/>
                <a:gd name="T6" fmla="*/ 10 w 38"/>
                <a:gd name="T7" fmla="*/ 0 h 21"/>
                <a:gd name="T8" fmla="*/ 8 w 38"/>
                <a:gd name="T9" fmla="*/ 0 h 21"/>
                <a:gd name="T10" fmla="*/ 6 w 38"/>
                <a:gd name="T11" fmla="*/ 0 h 21"/>
                <a:gd name="T12" fmla="*/ 5 w 38"/>
                <a:gd name="T13" fmla="*/ 1 h 21"/>
                <a:gd name="T14" fmla="*/ 3 w 38"/>
                <a:gd name="T15" fmla="*/ 2 h 21"/>
                <a:gd name="T16" fmla="*/ 2 w 38"/>
                <a:gd name="T17" fmla="*/ 3 h 21"/>
                <a:gd name="T18" fmla="*/ 1 w 38"/>
                <a:gd name="T19" fmla="*/ 5 h 21"/>
                <a:gd name="T20" fmla="*/ 1 w 38"/>
                <a:gd name="T21" fmla="*/ 7 h 21"/>
                <a:gd name="T22" fmla="*/ 0 w 38"/>
                <a:gd name="T23" fmla="*/ 9 h 21"/>
                <a:gd name="T24" fmla="*/ 0 w 38"/>
                <a:gd name="T25" fmla="*/ 12 h 21"/>
                <a:gd name="T26" fmla="*/ 1 w 38"/>
                <a:gd name="T27" fmla="*/ 13 h 21"/>
                <a:gd name="T28" fmla="*/ 1 w 38"/>
                <a:gd name="T29" fmla="*/ 15 h 21"/>
                <a:gd name="T30" fmla="*/ 2 w 38"/>
                <a:gd name="T31" fmla="*/ 16 h 21"/>
                <a:gd name="T32" fmla="*/ 4 w 38"/>
                <a:gd name="T33" fmla="*/ 18 h 21"/>
                <a:gd name="T34" fmla="*/ 6 w 38"/>
                <a:gd name="T35" fmla="*/ 19 h 21"/>
                <a:gd name="T36" fmla="*/ 8 w 38"/>
                <a:gd name="T37" fmla="*/ 20 h 21"/>
                <a:gd name="T38" fmla="*/ 10 w 38"/>
                <a:gd name="T39" fmla="*/ 20 h 21"/>
                <a:gd name="T40" fmla="*/ 12 w 38"/>
                <a:gd name="T41" fmla="*/ 20 h 21"/>
                <a:gd name="T42" fmla="*/ 14 w 38"/>
                <a:gd name="T43" fmla="*/ 20 h 21"/>
                <a:gd name="T44" fmla="*/ 16 w 38"/>
                <a:gd name="T45" fmla="*/ 20 h 21"/>
                <a:gd name="T46" fmla="*/ 18 w 38"/>
                <a:gd name="T47" fmla="*/ 20 h 21"/>
                <a:gd name="T48" fmla="*/ 21 w 38"/>
                <a:gd name="T49" fmla="*/ 20 h 21"/>
                <a:gd name="T50" fmla="*/ 23 w 38"/>
                <a:gd name="T51" fmla="*/ 19 h 21"/>
                <a:gd name="T52" fmla="*/ 25 w 38"/>
                <a:gd name="T53" fmla="*/ 19 h 21"/>
                <a:gd name="T54" fmla="*/ 28 w 38"/>
                <a:gd name="T55" fmla="*/ 19 h 21"/>
                <a:gd name="T56" fmla="*/ 31 w 38"/>
                <a:gd name="T57" fmla="*/ 19 h 21"/>
                <a:gd name="T58" fmla="*/ 34 w 38"/>
                <a:gd name="T59" fmla="*/ 18 h 21"/>
                <a:gd name="T60" fmla="*/ 36 w 38"/>
                <a:gd name="T61" fmla="*/ 19 h 21"/>
                <a:gd name="T62" fmla="*/ 37 w 38"/>
                <a:gd name="T63" fmla="*/ 17 h 21"/>
                <a:gd name="T64" fmla="*/ 37 w 38"/>
                <a:gd name="T65" fmla="*/ 15 h 21"/>
                <a:gd name="T66" fmla="*/ 36 w 38"/>
                <a:gd name="T67" fmla="*/ 14 h 21"/>
                <a:gd name="T68" fmla="*/ 35 w 38"/>
                <a:gd name="T69" fmla="*/ 12 h 21"/>
                <a:gd name="T70" fmla="*/ 34 w 38"/>
                <a:gd name="T71" fmla="*/ 11 h 21"/>
                <a:gd name="T72" fmla="*/ 32 w 38"/>
                <a:gd name="T73" fmla="*/ 9 h 21"/>
                <a:gd name="T74" fmla="*/ 31 w 38"/>
                <a:gd name="T75" fmla="*/ 8 h 21"/>
                <a:gd name="T76" fmla="*/ 29 w 38"/>
                <a:gd name="T77" fmla="*/ 7 h 21"/>
                <a:gd name="T78" fmla="*/ 27 w 38"/>
                <a:gd name="T79" fmla="*/ 7 h 21"/>
                <a:gd name="T80" fmla="*/ 25 w 38"/>
                <a:gd name="T81" fmla="*/ 6 h 21"/>
                <a:gd name="T82" fmla="*/ 23 w 38"/>
                <a:gd name="T83" fmla="*/ 5 h 21"/>
                <a:gd name="T84" fmla="*/ 21 w 38"/>
                <a:gd name="T85" fmla="*/ 4 h 21"/>
                <a:gd name="T86" fmla="*/ 18 w 38"/>
                <a:gd name="T87" fmla="*/ 3 h 21"/>
                <a:gd name="T88" fmla="*/ 16 w 38"/>
                <a:gd name="T89" fmla="*/ 3 h 2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8" h="21">
                  <a:moveTo>
                    <a:pt x="15" y="2"/>
                  </a:moveTo>
                  <a:lnTo>
                    <a:pt x="14" y="2"/>
                  </a:lnTo>
                  <a:lnTo>
                    <a:pt x="14" y="1"/>
                  </a:lnTo>
                  <a:lnTo>
                    <a:pt x="13" y="1"/>
                  </a:lnTo>
                  <a:lnTo>
                    <a:pt x="12" y="1"/>
                  </a:lnTo>
                  <a:lnTo>
                    <a:pt x="11" y="1"/>
                  </a:lnTo>
                  <a:lnTo>
                    <a:pt x="11" y="0"/>
                  </a:lnTo>
                  <a:lnTo>
                    <a:pt x="10" y="0"/>
                  </a:lnTo>
                  <a:lnTo>
                    <a:pt x="9" y="0"/>
                  </a:lnTo>
                  <a:lnTo>
                    <a:pt x="8" y="0"/>
                  </a:lnTo>
                  <a:lnTo>
                    <a:pt x="7" y="0"/>
                  </a:lnTo>
                  <a:lnTo>
                    <a:pt x="6" y="0"/>
                  </a:lnTo>
                  <a:lnTo>
                    <a:pt x="5" y="0"/>
                  </a:lnTo>
                  <a:lnTo>
                    <a:pt x="5" y="1"/>
                  </a:lnTo>
                  <a:lnTo>
                    <a:pt x="4" y="1"/>
                  </a:lnTo>
                  <a:lnTo>
                    <a:pt x="3" y="2"/>
                  </a:lnTo>
                  <a:lnTo>
                    <a:pt x="3" y="3"/>
                  </a:lnTo>
                  <a:lnTo>
                    <a:pt x="2" y="3"/>
                  </a:lnTo>
                  <a:lnTo>
                    <a:pt x="2" y="4"/>
                  </a:lnTo>
                  <a:lnTo>
                    <a:pt x="1" y="5"/>
                  </a:lnTo>
                  <a:lnTo>
                    <a:pt x="1" y="6"/>
                  </a:lnTo>
                  <a:lnTo>
                    <a:pt x="1" y="7"/>
                  </a:lnTo>
                  <a:lnTo>
                    <a:pt x="1" y="8"/>
                  </a:lnTo>
                  <a:lnTo>
                    <a:pt x="0" y="9"/>
                  </a:lnTo>
                  <a:lnTo>
                    <a:pt x="0" y="11"/>
                  </a:lnTo>
                  <a:lnTo>
                    <a:pt x="0" y="12"/>
                  </a:lnTo>
                  <a:lnTo>
                    <a:pt x="1" y="12"/>
                  </a:lnTo>
                  <a:lnTo>
                    <a:pt x="1" y="13"/>
                  </a:lnTo>
                  <a:lnTo>
                    <a:pt x="1" y="14"/>
                  </a:lnTo>
                  <a:lnTo>
                    <a:pt x="1" y="15"/>
                  </a:lnTo>
                  <a:lnTo>
                    <a:pt x="2" y="15"/>
                  </a:lnTo>
                  <a:lnTo>
                    <a:pt x="2" y="16"/>
                  </a:lnTo>
                  <a:lnTo>
                    <a:pt x="3" y="17"/>
                  </a:lnTo>
                  <a:lnTo>
                    <a:pt x="4" y="18"/>
                  </a:lnTo>
                  <a:lnTo>
                    <a:pt x="5" y="18"/>
                  </a:lnTo>
                  <a:lnTo>
                    <a:pt x="6" y="19"/>
                  </a:lnTo>
                  <a:lnTo>
                    <a:pt x="7" y="19"/>
                  </a:lnTo>
                  <a:lnTo>
                    <a:pt x="8" y="20"/>
                  </a:lnTo>
                  <a:lnTo>
                    <a:pt x="9" y="20"/>
                  </a:lnTo>
                  <a:lnTo>
                    <a:pt x="10" y="20"/>
                  </a:lnTo>
                  <a:lnTo>
                    <a:pt x="11" y="20"/>
                  </a:lnTo>
                  <a:lnTo>
                    <a:pt x="12" y="20"/>
                  </a:lnTo>
                  <a:lnTo>
                    <a:pt x="13" y="20"/>
                  </a:lnTo>
                  <a:lnTo>
                    <a:pt x="14" y="20"/>
                  </a:lnTo>
                  <a:lnTo>
                    <a:pt x="15" y="20"/>
                  </a:lnTo>
                  <a:lnTo>
                    <a:pt x="16" y="20"/>
                  </a:lnTo>
                  <a:lnTo>
                    <a:pt x="17" y="20"/>
                  </a:lnTo>
                  <a:lnTo>
                    <a:pt x="18" y="20"/>
                  </a:lnTo>
                  <a:lnTo>
                    <a:pt x="19" y="20"/>
                  </a:lnTo>
                  <a:lnTo>
                    <a:pt x="21" y="20"/>
                  </a:lnTo>
                  <a:lnTo>
                    <a:pt x="21" y="19"/>
                  </a:lnTo>
                  <a:lnTo>
                    <a:pt x="23" y="19"/>
                  </a:lnTo>
                  <a:lnTo>
                    <a:pt x="24" y="19"/>
                  </a:lnTo>
                  <a:lnTo>
                    <a:pt x="25" y="19"/>
                  </a:lnTo>
                  <a:lnTo>
                    <a:pt x="27" y="19"/>
                  </a:lnTo>
                  <a:lnTo>
                    <a:pt x="28" y="19"/>
                  </a:lnTo>
                  <a:lnTo>
                    <a:pt x="29" y="19"/>
                  </a:lnTo>
                  <a:lnTo>
                    <a:pt x="31" y="19"/>
                  </a:lnTo>
                  <a:lnTo>
                    <a:pt x="32" y="18"/>
                  </a:lnTo>
                  <a:lnTo>
                    <a:pt x="34" y="18"/>
                  </a:lnTo>
                  <a:lnTo>
                    <a:pt x="35" y="19"/>
                  </a:lnTo>
                  <a:lnTo>
                    <a:pt x="36" y="19"/>
                  </a:lnTo>
                  <a:lnTo>
                    <a:pt x="37" y="19"/>
                  </a:lnTo>
                  <a:lnTo>
                    <a:pt x="37" y="17"/>
                  </a:lnTo>
                  <a:lnTo>
                    <a:pt x="37" y="16"/>
                  </a:lnTo>
                  <a:lnTo>
                    <a:pt x="37" y="15"/>
                  </a:lnTo>
                  <a:lnTo>
                    <a:pt x="37" y="14"/>
                  </a:lnTo>
                  <a:lnTo>
                    <a:pt x="36" y="14"/>
                  </a:lnTo>
                  <a:lnTo>
                    <a:pt x="36" y="13"/>
                  </a:lnTo>
                  <a:lnTo>
                    <a:pt x="35" y="12"/>
                  </a:lnTo>
                  <a:lnTo>
                    <a:pt x="34" y="12"/>
                  </a:lnTo>
                  <a:lnTo>
                    <a:pt x="34" y="11"/>
                  </a:lnTo>
                  <a:lnTo>
                    <a:pt x="33" y="9"/>
                  </a:lnTo>
                  <a:lnTo>
                    <a:pt x="32" y="9"/>
                  </a:lnTo>
                  <a:lnTo>
                    <a:pt x="31" y="9"/>
                  </a:lnTo>
                  <a:lnTo>
                    <a:pt x="31" y="8"/>
                  </a:lnTo>
                  <a:lnTo>
                    <a:pt x="30" y="8"/>
                  </a:lnTo>
                  <a:lnTo>
                    <a:pt x="29" y="7"/>
                  </a:lnTo>
                  <a:lnTo>
                    <a:pt x="28" y="7"/>
                  </a:lnTo>
                  <a:lnTo>
                    <a:pt x="27" y="7"/>
                  </a:lnTo>
                  <a:lnTo>
                    <a:pt x="26" y="6"/>
                  </a:lnTo>
                  <a:lnTo>
                    <a:pt x="25" y="6"/>
                  </a:lnTo>
                  <a:lnTo>
                    <a:pt x="24" y="5"/>
                  </a:lnTo>
                  <a:lnTo>
                    <a:pt x="23" y="5"/>
                  </a:lnTo>
                  <a:lnTo>
                    <a:pt x="22" y="5"/>
                  </a:lnTo>
                  <a:lnTo>
                    <a:pt x="21" y="4"/>
                  </a:lnTo>
                  <a:lnTo>
                    <a:pt x="19" y="4"/>
                  </a:lnTo>
                  <a:lnTo>
                    <a:pt x="18" y="3"/>
                  </a:lnTo>
                  <a:lnTo>
                    <a:pt x="17" y="3"/>
                  </a:lnTo>
                  <a:lnTo>
                    <a:pt x="16" y="3"/>
                  </a:lnTo>
                  <a:lnTo>
                    <a:pt x="15" y="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24" name="Freeform 119"/>
            <p:cNvSpPr>
              <a:spLocks/>
            </p:cNvSpPr>
            <p:nvPr/>
          </p:nvSpPr>
          <p:spPr bwMode="auto">
            <a:xfrm>
              <a:off x="3827" y="1668"/>
              <a:ext cx="38" cy="21"/>
            </a:xfrm>
            <a:custGeom>
              <a:avLst/>
              <a:gdLst>
                <a:gd name="T0" fmla="*/ 13 w 38"/>
                <a:gd name="T1" fmla="*/ 2 h 21"/>
                <a:gd name="T2" fmla="*/ 12 w 38"/>
                <a:gd name="T3" fmla="*/ 1 h 21"/>
                <a:gd name="T4" fmla="*/ 11 w 38"/>
                <a:gd name="T5" fmla="*/ 0 h 21"/>
                <a:gd name="T6" fmla="*/ 9 w 38"/>
                <a:gd name="T7" fmla="*/ 0 h 21"/>
                <a:gd name="T8" fmla="*/ 7 w 38"/>
                <a:gd name="T9" fmla="*/ 0 h 21"/>
                <a:gd name="T10" fmla="*/ 5 w 38"/>
                <a:gd name="T11" fmla="*/ 0 h 21"/>
                <a:gd name="T12" fmla="*/ 4 w 38"/>
                <a:gd name="T13" fmla="*/ 1 h 21"/>
                <a:gd name="T14" fmla="*/ 3 w 38"/>
                <a:gd name="T15" fmla="*/ 2 h 21"/>
                <a:gd name="T16" fmla="*/ 2 w 38"/>
                <a:gd name="T17" fmla="*/ 4 h 21"/>
                <a:gd name="T18" fmla="*/ 1 w 38"/>
                <a:gd name="T19" fmla="*/ 5 h 21"/>
                <a:gd name="T20" fmla="*/ 0 w 38"/>
                <a:gd name="T21" fmla="*/ 6 h 21"/>
                <a:gd name="T22" fmla="*/ 0 w 38"/>
                <a:gd name="T23" fmla="*/ 8 h 21"/>
                <a:gd name="T24" fmla="*/ 0 w 38"/>
                <a:gd name="T25" fmla="*/ 11 h 21"/>
                <a:gd name="T26" fmla="*/ 0 w 38"/>
                <a:gd name="T27" fmla="*/ 13 h 21"/>
                <a:gd name="T28" fmla="*/ 1 w 38"/>
                <a:gd name="T29" fmla="*/ 14 h 21"/>
                <a:gd name="T30" fmla="*/ 2 w 38"/>
                <a:gd name="T31" fmla="*/ 15 h 21"/>
                <a:gd name="T32" fmla="*/ 3 w 38"/>
                <a:gd name="T33" fmla="*/ 17 h 21"/>
                <a:gd name="T34" fmla="*/ 4 w 38"/>
                <a:gd name="T35" fmla="*/ 18 h 21"/>
                <a:gd name="T36" fmla="*/ 6 w 38"/>
                <a:gd name="T37" fmla="*/ 19 h 21"/>
                <a:gd name="T38" fmla="*/ 8 w 38"/>
                <a:gd name="T39" fmla="*/ 19 h 21"/>
                <a:gd name="T40" fmla="*/ 10 w 38"/>
                <a:gd name="T41" fmla="*/ 20 h 21"/>
                <a:gd name="T42" fmla="*/ 12 w 38"/>
                <a:gd name="T43" fmla="*/ 20 h 21"/>
                <a:gd name="T44" fmla="*/ 16 w 38"/>
                <a:gd name="T45" fmla="*/ 20 h 21"/>
                <a:gd name="T46" fmla="*/ 20 w 38"/>
                <a:gd name="T47" fmla="*/ 19 h 21"/>
                <a:gd name="T48" fmla="*/ 22 w 38"/>
                <a:gd name="T49" fmla="*/ 19 h 21"/>
                <a:gd name="T50" fmla="*/ 25 w 38"/>
                <a:gd name="T51" fmla="*/ 19 h 21"/>
                <a:gd name="T52" fmla="*/ 27 w 38"/>
                <a:gd name="T53" fmla="*/ 19 h 21"/>
                <a:gd name="T54" fmla="*/ 30 w 38"/>
                <a:gd name="T55" fmla="*/ 19 h 21"/>
                <a:gd name="T56" fmla="*/ 33 w 38"/>
                <a:gd name="T57" fmla="*/ 18 h 21"/>
                <a:gd name="T58" fmla="*/ 36 w 38"/>
                <a:gd name="T59" fmla="*/ 19 h 21"/>
                <a:gd name="T60" fmla="*/ 37 w 38"/>
                <a:gd name="T61" fmla="*/ 17 h 21"/>
                <a:gd name="T62" fmla="*/ 37 w 38"/>
                <a:gd name="T63" fmla="*/ 15 h 21"/>
                <a:gd name="T64" fmla="*/ 37 w 38"/>
                <a:gd name="T65" fmla="*/ 13 h 21"/>
                <a:gd name="T66" fmla="*/ 36 w 38"/>
                <a:gd name="T67" fmla="*/ 12 h 21"/>
                <a:gd name="T68" fmla="*/ 35 w 38"/>
                <a:gd name="T69" fmla="*/ 11 h 21"/>
                <a:gd name="T70" fmla="*/ 33 w 38"/>
                <a:gd name="T71" fmla="*/ 9 h 21"/>
                <a:gd name="T72" fmla="*/ 31 w 38"/>
                <a:gd name="T73" fmla="*/ 8 h 21"/>
                <a:gd name="T74" fmla="*/ 29 w 38"/>
                <a:gd name="T75" fmla="*/ 7 h 21"/>
                <a:gd name="T76" fmla="*/ 27 w 38"/>
                <a:gd name="T77" fmla="*/ 6 h 21"/>
                <a:gd name="T78" fmla="*/ 25 w 38"/>
                <a:gd name="T79" fmla="*/ 6 h 21"/>
                <a:gd name="T80" fmla="*/ 23 w 38"/>
                <a:gd name="T81" fmla="*/ 5 h 21"/>
                <a:gd name="T82" fmla="*/ 21 w 38"/>
                <a:gd name="T83" fmla="*/ 4 h 21"/>
                <a:gd name="T84" fmla="*/ 19 w 38"/>
                <a:gd name="T85" fmla="*/ 3 h 21"/>
                <a:gd name="T86" fmla="*/ 15 w 38"/>
                <a:gd name="T87" fmla="*/ 2 h 2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8" h="21">
                  <a:moveTo>
                    <a:pt x="14" y="2"/>
                  </a:moveTo>
                  <a:lnTo>
                    <a:pt x="13" y="2"/>
                  </a:lnTo>
                  <a:lnTo>
                    <a:pt x="13" y="1"/>
                  </a:lnTo>
                  <a:lnTo>
                    <a:pt x="12" y="1"/>
                  </a:lnTo>
                  <a:lnTo>
                    <a:pt x="11" y="1"/>
                  </a:lnTo>
                  <a:lnTo>
                    <a:pt x="11" y="0"/>
                  </a:lnTo>
                  <a:lnTo>
                    <a:pt x="10" y="0"/>
                  </a:lnTo>
                  <a:lnTo>
                    <a:pt x="9" y="0"/>
                  </a:lnTo>
                  <a:lnTo>
                    <a:pt x="8" y="0"/>
                  </a:lnTo>
                  <a:lnTo>
                    <a:pt x="7" y="0"/>
                  </a:lnTo>
                  <a:lnTo>
                    <a:pt x="6" y="0"/>
                  </a:lnTo>
                  <a:lnTo>
                    <a:pt x="5" y="0"/>
                  </a:lnTo>
                  <a:lnTo>
                    <a:pt x="5" y="1"/>
                  </a:lnTo>
                  <a:lnTo>
                    <a:pt x="4" y="1"/>
                  </a:lnTo>
                  <a:lnTo>
                    <a:pt x="4" y="2"/>
                  </a:lnTo>
                  <a:lnTo>
                    <a:pt x="3" y="2"/>
                  </a:lnTo>
                  <a:lnTo>
                    <a:pt x="2" y="3"/>
                  </a:lnTo>
                  <a:lnTo>
                    <a:pt x="2" y="4"/>
                  </a:lnTo>
                  <a:lnTo>
                    <a:pt x="1" y="4"/>
                  </a:lnTo>
                  <a:lnTo>
                    <a:pt x="1" y="5"/>
                  </a:lnTo>
                  <a:lnTo>
                    <a:pt x="1" y="6"/>
                  </a:lnTo>
                  <a:lnTo>
                    <a:pt x="0" y="6"/>
                  </a:lnTo>
                  <a:lnTo>
                    <a:pt x="0" y="7"/>
                  </a:lnTo>
                  <a:lnTo>
                    <a:pt x="0" y="8"/>
                  </a:lnTo>
                  <a:lnTo>
                    <a:pt x="0" y="9"/>
                  </a:lnTo>
                  <a:lnTo>
                    <a:pt x="0" y="11"/>
                  </a:lnTo>
                  <a:lnTo>
                    <a:pt x="0" y="12"/>
                  </a:lnTo>
                  <a:lnTo>
                    <a:pt x="0" y="13"/>
                  </a:lnTo>
                  <a:lnTo>
                    <a:pt x="0" y="14"/>
                  </a:lnTo>
                  <a:lnTo>
                    <a:pt x="1" y="14"/>
                  </a:lnTo>
                  <a:lnTo>
                    <a:pt x="1" y="15"/>
                  </a:lnTo>
                  <a:lnTo>
                    <a:pt x="2" y="15"/>
                  </a:lnTo>
                  <a:lnTo>
                    <a:pt x="2" y="16"/>
                  </a:lnTo>
                  <a:lnTo>
                    <a:pt x="3" y="17"/>
                  </a:lnTo>
                  <a:lnTo>
                    <a:pt x="4" y="17"/>
                  </a:lnTo>
                  <a:lnTo>
                    <a:pt x="4" y="18"/>
                  </a:lnTo>
                  <a:lnTo>
                    <a:pt x="5" y="18"/>
                  </a:lnTo>
                  <a:lnTo>
                    <a:pt x="6" y="19"/>
                  </a:lnTo>
                  <a:lnTo>
                    <a:pt x="7" y="19"/>
                  </a:lnTo>
                  <a:lnTo>
                    <a:pt x="8" y="19"/>
                  </a:lnTo>
                  <a:lnTo>
                    <a:pt x="9" y="20"/>
                  </a:lnTo>
                  <a:lnTo>
                    <a:pt x="10" y="20"/>
                  </a:lnTo>
                  <a:lnTo>
                    <a:pt x="11" y="20"/>
                  </a:lnTo>
                  <a:lnTo>
                    <a:pt x="12" y="20"/>
                  </a:lnTo>
                  <a:lnTo>
                    <a:pt x="14" y="20"/>
                  </a:lnTo>
                  <a:lnTo>
                    <a:pt x="16" y="20"/>
                  </a:lnTo>
                  <a:lnTo>
                    <a:pt x="19" y="19"/>
                  </a:lnTo>
                  <a:lnTo>
                    <a:pt x="20" y="19"/>
                  </a:lnTo>
                  <a:lnTo>
                    <a:pt x="21" y="19"/>
                  </a:lnTo>
                  <a:lnTo>
                    <a:pt x="22" y="19"/>
                  </a:lnTo>
                  <a:lnTo>
                    <a:pt x="23" y="19"/>
                  </a:lnTo>
                  <a:lnTo>
                    <a:pt x="25" y="19"/>
                  </a:lnTo>
                  <a:lnTo>
                    <a:pt x="26" y="19"/>
                  </a:lnTo>
                  <a:lnTo>
                    <a:pt x="27" y="19"/>
                  </a:lnTo>
                  <a:lnTo>
                    <a:pt x="28" y="19"/>
                  </a:lnTo>
                  <a:lnTo>
                    <a:pt x="30" y="19"/>
                  </a:lnTo>
                  <a:lnTo>
                    <a:pt x="31" y="19"/>
                  </a:lnTo>
                  <a:lnTo>
                    <a:pt x="33" y="18"/>
                  </a:lnTo>
                  <a:lnTo>
                    <a:pt x="34" y="18"/>
                  </a:lnTo>
                  <a:lnTo>
                    <a:pt x="36" y="19"/>
                  </a:lnTo>
                  <a:lnTo>
                    <a:pt x="37" y="19"/>
                  </a:lnTo>
                  <a:lnTo>
                    <a:pt x="37" y="17"/>
                  </a:lnTo>
                  <a:lnTo>
                    <a:pt x="37" y="16"/>
                  </a:lnTo>
                  <a:lnTo>
                    <a:pt x="37" y="15"/>
                  </a:lnTo>
                  <a:lnTo>
                    <a:pt x="37" y="14"/>
                  </a:lnTo>
                  <a:lnTo>
                    <a:pt x="37" y="13"/>
                  </a:lnTo>
                  <a:lnTo>
                    <a:pt x="36" y="13"/>
                  </a:lnTo>
                  <a:lnTo>
                    <a:pt x="36" y="12"/>
                  </a:lnTo>
                  <a:lnTo>
                    <a:pt x="35" y="12"/>
                  </a:lnTo>
                  <a:lnTo>
                    <a:pt x="35" y="11"/>
                  </a:lnTo>
                  <a:lnTo>
                    <a:pt x="34" y="11"/>
                  </a:lnTo>
                  <a:lnTo>
                    <a:pt x="33" y="9"/>
                  </a:lnTo>
                  <a:lnTo>
                    <a:pt x="32" y="8"/>
                  </a:lnTo>
                  <a:lnTo>
                    <a:pt x="31" y="8"/>
                  </a:lnTo>
                  <a:lnTo>
                    <a:pt x="30" y="8"/>
                  </a:lnTo>
                  <a:lnTo>
                    <a:pt x="29" y="7"/>
                  </a:lnTo>
                  <a:lnTo>
                    <a:pt x="28" y="7"/>
                  </a:lnTo>
                  <a:lnTo>
                    <a:pt x="27" y="6"/>
                  </a:lnTo>
                  <a:lnTo>
                    <a:pt x="26" y="6"/>
                  </a:lnTo>
                  <a:lnTo>
                    <a:pt x="25" y="6"/>
                  </a:lnTo>
                  <a:lnTo>
                    <a:pt x="24" y="5"/>
                  </a:lnTo>
                  <a:lnTo>
                    <a:pt x="23" y="5"/>
                  </a:lnTo>
                  <a:lnTo>
                    <a:pt x="22" y="4"/>
                  </a:lnTo>
                  <a:lnTo>
                    <a:pt x="21" y="4"/>
                  </a:lnTo>
                  <a:lnTo>
                    <a:pt x="20" y="4"/>
                  </a:lnTo>
                  <a:lnTo>
                    <a:pt x="19" y="3"/>
                  </a:lnTo>
                  <a:lnTo>
                    <a:pt x="16" y="3"/>
                  </a:lnTo>
                  <a:lnTo>
                    <a:pt x="15" y="2"/>
                  </a:lnTo>
                  <a:lnTo>
                    <a:pt x="14" y="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25" name="Freeform 120"/>
            <p:cNvSpPr>
              <a:spLocks/>
            </p:cNvSpPr>
            <p:nvPr/>
          </p:nvSpPr>
          <p:spPr bwMode="auto">
            <a:xfrm>
              <a:off x="3757" y="1608"/>
              <a:ext cx="32" cy="31"/>
            </a:xfrm>
            <a:custGeom>
              <a:avLst/>
              <a:gdLst>
                <a:gd name="T0" fmla="*/ 6 w 32"/>
                <a:gd name="T1" fmla="*/ 0 h 31"/>
                <a:gd name="T2" fmla="*/ 5 w 32"/>
                <a:gd name="T3" fmla="*/ 1 h 31"/>
                <a:gd name="T4" fmla="*/ 3 w 32"/>
                <a:gd name="T5" fmla="*/ 2 h 31"/>
                <a:gd name="T6" fmla="*/ 2 w 32"/>
                <a:gd name="T7" fmla="*/ 3 h 31"/>
                <a:gd name="T8" fmla="*/ 1 w 32"/>
                <a:gd name="T9" fmla="*/ 4 h 31"/>
                <a:gd name="T10" fmla="*/ 1 w 32"/>
                <a:gd name="T11" fmla="*/ 6 h 31"/>
                <a:gd name="T12" fmla="*/ 0 w 32"/>
                <a:gd name="T13" fmla="*/ 8 h 31"/>
                <a:gd name="T14" fmla="*/ 0 w 32"/>
                <a:gd name="T15" fmla="*/ 10 h 31"/>
                <a:gd name="T16" fmla="*/ 0 w 32"/>
                <a:gd name="T17" fmla="*/ 12 h 31"/>
                <a:gd name="T18" fmla="*/ 0 w 32"/>
                <a:gd name="T19" fmla="*/ 14 h 31"/>
                <a:gd name="T20" fmla="*/ 1 w 32"/>
                <a:gd name="T21" fmla="*/ 16 h 31"/>
                <a:gd name="T22" fmla="*/ 2 w 32"/>
                <a:gd name="T23" fmla="*/ 18 h 31"/>
                <a:gd name="T24" fmla="*/ 4 w 32"/>
                <a:gd name="T25" fmla="*/ 20 h 31"/>
                <a:gd name="T26" fmla="*/ 4 w 32"/>
                <a:gd name="T27" fmla="*/ 23 h 31"/>
                <a:gd name="T28" fmla="*/ 5 w 32"/>
                <a:gd name="T29" fmla="*/ 24 h 31"/>
                <a:gd name="T30" fmla="*/ 6 w 32"/>
                <a:gd name="T31" fmla="*/ 25 h 31"/>
                <a:gd name="T32" fmla="*/ 7 w 32"/>
                <a:gd name="T33" fmla="*/ 26 h 31"/>
                <a:gd name="T34" fmla="*/ 8 w 32"/>
                <a:gd name="T35" fmla="*/ 27 h 31"/>
                <a:gd name="T36" fmla="*/ 9 w 32"/>
                <a:gd name="T37" fmla="*/ 28 h 31"/>
                <a:gd name="T38" fmla="*/ 11 w 32"/>
                <a:gd name="T39" fmla="*/ 28 h 31"/>
                <a:gd name="T40" fmla="*/ 13 w 32"/>
                <a:gd name="T41" fmla="*/ 30 h 31"/>
                <a:gd name="T42" fmla="*/ 15 w 32"/>
                <a:gd name="T43" fmla="*/ 30 h 31"/>
                <a:gd name="T44" fmla="*/ 17 w 32"/>
                <a:gd name="T45" fmla="*/ 30 h 31"/>
                <a:gd name="T46" fmla="*/ 19 w 32"/>
                <a:gd name="T47" fmla="*/ 30 h 31"/>
                <a:gd name="T48" fmla="*/ 21 w 32"/>
                <a:gd name="T49" fmla="*/ 30 h 31"/>
                <a:gd name="T50" fmla="*/ 22 w 32"/>
                <a:gd name="T51" fmla="*/ 29 h 31"/>
                <a:gd name="T52" fmla="*/ 23 w 32"/>
                <a:gd name="T53" fmla="*/ 28 h 31"/>
                <a:gd name="T54" fmla="*/ 25 w 32"/>
                <a:gd name="T55" fmla="*/ 27 h 31"/>
                <a:gd name="T56" fmla="*/ 26 w 32"/>
                <a:gd name="T57" fmla="*/ 26 h 31"/>
                <a:gd name="T58" fmla="*/ 26 w 32"/>
                <a:gd name="T59" fmla="*/ 24 h 31"/>
                <a:gd name="T60" fmla="*/ 27 w 32"/>
                <a:gd name="T61" fmla="*/ 23 h 31"/>
                <a:gd name="T62" fmla="*/ 28 w 32"/>
                <a:gd name="T63" fmla="*/ 21 h 31"/>
                <a:gd name="T64" fmla="*/ 28 w 32"/>
                <a:gd name="T65" fmla="*/ 19 h 31"/>
                <a:gd name="T66" fmla="*/ 29 w 32"/>
                <a:gd name="T67" fmla="*/ 18 h 31"/>
                <a:gd name="T68" fmla="*/ 30 w 32"/>
                <a:gd name="T69" fmla="*/ 17 h 31"/>
                <a:gd name="T70" fmla="*/ 31 w 32"/>
                <a:gd name="T71" fmla="*/ 16 h 31"/>
                <a:gd name="T72" fmla="*/ 31 w 32"/>
                <a:gd name="T73" fmla="*/ 14 h 31"/>
                <a:gd name="T74" fmla="*/ 31 w 32"/>
                <a:gd name="T75" fmla="*/ 12 h 31"/>
                <a:gd name="T76" fmla="*/ 31 w 32"/>
                <a:gd name="T77" fmla="*/ 10 h 31"/>
                <a:gd name="T78" fmla="*/ 30 w 32"/>
                <a:gd name="T79" fmla="*/ 9 h 31"/>
                <a:gd name="T80" fmla="*/ 29 w 32"/>
                <a:gd name="T81" fmla="*/ 8 h 31"/>
                <a:gd name="T82" fmla="*/ 28 w 32"/>
                <a:gd name="T83" fmla="*/ 6 h 31"/>
                <a:gd name="T84" fmla="*/ 26 w 32"/>
                <a:gd name="T85" fmla="*/ 6 h 31"/>
                <a:gd name="T86" fmla="*/ 24 w 32"/>
                <a:gd name="T87" fmla="*/ 5 h 31"/>
                <a:gd name="T88" fmla="*/ 23 w 32"/>
                <a:gd name="T89" fmla="*/ 4 h 31"/>
                <a:gd name="T90" fmla="*/ 21 w 32"/>
                <a:gd name="T91" fmla="*/ 3 h 31"/>
                <a:gd name="T92" fmla="*/ 19 w 32"/>
                <a:gd name="T93" fmla="*/ 2 h 31"/>
                <a:gd name="T94" fmla="*/ 18 w 32"/>
                <a:gd name="T95" fmla="*/ 1 h 31"/>
                <a:gd name="T96" fmla="*/ 16 w 32"/>
                <a:gd name="T97" fmla="*/ 1 h 31"/>
                <a:gd name="T98" fmla="*/ 14 w 32"/>
                <a:gd name="T99" fmla="*/ 0 h 31"/>
                <a:gd name="T100" fmla="*/ 12 w 32"/>
                <a:gd name="T101" fmla="*/ 0 h 31"/>
                <a:gd name="T102" fmla="*/ 10 w 32"/>
                <a:gd name="T103" fmla="*/ 0 h 31"/>
                <a:gd name="T104" fmla="*/ 8 w 32"/>
                <a:gd name="T105" fmla="*/ 0 h 3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2" h="31">
                  <a:moveTo>
                    <a:pt x="7" y="0"/>
                  </a:moveTo>
                  <a:lnTo>
                    <a:pt x="6" y="0"/>
                  </a:lnTo>
                  <a:lnTo>
                    <a:pt x="5" y="0"/>
                  </a:lnTo>
                  <a:lnTo>
                    <a:pt x="5" y="1"/>
                  </a:lnTo>
                  <a:lnTo>
                    <a:pt x="4" y="1"/>
                  </a:lnTo>
                  <a:lnTo>
                    <a:pt x="3" y="2"/>
                  </a:lnTo>
                  <a:lnTo>
                    <a:pt x="2" y="2"/>
                  </a:lnTo>
                  <a:lnTo>
                    <a:pt x="2" y="3"/>
                  </a:lnTo>
                  <a:lnTo>
                    <a:pt x="2" y="4"/>
                  </a:lnTo>
                  <a:lnTo>
                    <a:pt x="1" y="4"/>
                  </a:lnTo>
                  <a:lnTo>
                    <a:pt x="1" y="5"/>
                  </a:lnTo>
                  <a:lnTo>
                    <a:pt x="1" y="6"/>
                  </a:lnTo>
                  <a:lnTo>
                    <a:pt x="0" y="6"/>
                  </a:lnTo>
                  <a:lnTo>
                    <a:pt x="0" y="8"/>
                  </a:lnTo>
                  <a:lnTo>
                    <a:pt x="0" y="9"/>
                  </a:lnTo>
                  <a:lnTo>
                    <a:pt x="0" y="10"/>
                  </a:lnTo>
                  <a:lnTo>
                    <a:pt x="0" y="11"/>
                  </a:lnTo>
                  <a:lnTo>
                    <a:pt x="0" y="12"/>
                  </a:lnTo>
                  <a:lnTo>
                    <a:pt x="0" y="13"/>
                  </a:lnTo>
                  <a:lnTo>
                    <a:pt x="0" y="14"/>
                  </a:lnTo>
                  <a:lnTo>
                    <a:pt x="1" y="15"/>
                  </a:lnTo>
                  <a:lnTo>
                    <a:pt x="1" y="16"/>
                  </a:lnTo>
                  <a:lnTo>
                    <a:pt x="2" y="17"/>
                  </a:lnTo>
                  <a:lnTo>
                    <a:pt x="2" y="18"/>
                  </a:lnTo>
                  <a:lnTo>
                    <a:pt x="3" y="19"/>
                  </a:lnTo>
                  <a:lnTo>
                    <a:pt x="4" y="20"/>
                  </a:lnTo>
                  <a:lnTo>
                    <a:pt x="4" y="21"/>
                  </a:lnTo>
                  <a:lnTo>
                    <a:pt x="4" y="23"/>
                  </a:lnTo>
                  <a:lnTo>
                    <a:pt x="5" y="23"/>
                  </a:lnTo>
                  <a:lnTo>
                    <a:pt x="5" y="24"/>
                  </a:lnTo>
                  <a:lnTo>
                    <a:pt x="6" y="24"/>
                  </a:lnTo>
                  <a:lnTo>
                    <a:pt x="6" y="25"/>
                  </a:lnTo>
                  <a:lnTo>
                    <a:pt x="6" y="26"/>
                  </a:lnTo>
                  <a:lnTo>
                    <a:pt x="7" y="26"/>
                  </a:lnTo>
                  <a:lnTo>
                    <a:pt x="8" y="26"/>
                  </a:lnTo>
                  <a:lnTo>
                    <a:pt x="8" y="27"/>
                  </a:lnTo>
                  <a:lnTo>
                    <a:pt x="9" y="27"/>
                  </a:lnTo>
                  <a:lnTo>
                    <a:pt x="9" y="28"/>
                  </a:lnTo>
                  <a:lnTo>
                    <a:pt x="10" y="28"/>
                  </a:lnTo>
                  <a:lnTo>
                    <a:pt x="11" y="28"/>
                  </a:lnTo>
                  <a:lnTo>
                    <a:pt x="12" y="29"/>
                  </a:lnTo>
                  <a:lnTo>
                    <a:pt x="13" y="30"/>
                  </a:lnTo>
                  <a:lnTo>
                    <a:pt x="14" y="30"/>
                  </a:lnTo>
                  <a:lnTo>
                    <a:pt x="15" y="30"/>
                  </a:lnTo>
                  <a:lnTo>
                    <a:pt x="16" y="30"/>
                  </a:lnTo>
                  <a:lnTo>
                    <a:pt x="17" y="30"/>
                  </a:lnTo>
                  <a:lnTo>
                    <a:pt x="18" y="30"/>
                  </a:lnTo>
                  <a:lnTo>
                    <a:pt x="19" y="30"/>
                  </a:lnTo>
                  <a:lnTo>
                    <a:pt x="20" y="30"/>
                  </a:lnTo>
                  <a:lnTo>
                    <a:pt x="21" y="30"/>
                  </a:lnTo>
                  <a:lnTo>
                    <a:pt x="22" y="30"/>
                  </a:lnTo>
                  <a:lnTo>
                    <a:pt x="22" y="29"/>
                  </a:lnTo>
                  <a:lnTo>
                    <a:pt x="23" y="29"/>
                  </a:lnTo>
                  <a:lnTo>
                    <a:pt x="23" y="28"/>
                  </a:lnTo>
                  <a:lnTo>
                    <a:pt x="24" y="28"/>
                  </a:lnTo>
                  <a:lnTo>
                    <a:pt x="25" y="27"/>
                  </a:lnTo>
                  <a:lnTo>
                    <a:pt x="25" y="26"/>
                  </a:lnTo>
                  <a:lnTo>
                    <a:pt x="26" y="26"/>
                  </a:lnTo>
                  <a:lnTo>
                    <a:pt x="26" y="25"/>
                  </a:lnTo>
                  <a:lnTo>
                    <a:pt x="26" y="24"/>
                  </a:lnTo>
                  <a:lnTo>
                    <a:pt x="27" y="24"/>
                  </a:lnTo>
                  <a:lnTo>
                    <a:pt x="27" y="23"/>
                  </a:lnTo>
                  <a:lnTo>
                    <a:pt x="27" y="21"/>
                  </a:lnTo>
                  <a:lnTo>
                    <a:pt x="28" y="21"/>
                  </a:lnTo>
                  <a:lnTo>
                    <a:pt x="28" y="20"/>
                  </a:lnTo>
                  <a:lnTo>
                    <a:pt x="28" y="19"/>
                  </a:lnTo>
                  <a:lnTo>
                    <a:pt x="29" y="19"/>
                  </a:lnTo>
                  <a:lnTo>
                    <a:pt x="29" y="18"/>
                  </a:lnTo>
                  <a:lnTo>
                    <a:pt x="30" y="18"/>
                  </a:lnTo>
                  <a:lnTo>
                    <a:pt x="30" y="17"/>
                  </a:lnTo>
                  <a:lnTo>
                    <a:pt x="30" y="16"/>
                  </a:lnTo>
                  <a:lnTo>
                    <a:pt x="31" y="16"/>
                  </a:lnTo>
                  <a:lnTo>
                    <a:pt x="31" y="15"/>
                  </a:lnTo>
                  <a:lnTo>
                    <a:pt x="31" y="14"/>
                  </a:lnTo>
                  <a:lnTo>
                    <a:pt x="31" y="13"/>
                  </a:lnTo>
                  <a:lnTo>
                    <a:pt x="31" y="12"/>
                  </a:lnTo>
                  <a:lnTo>
                    <a:pt x="31" y="11"/>
                  </a:lnTo>
                  <a:lnTo>
                    <a:pt x="31" y="10"/>
                  </a:lnTo>
                  <a:lnTo>
                    <a:pt x="31" y="9"/>
                  </a:lnTo>
                  <a:lnTo>
                    <a:pt x="30" y="9"/>
                  </a:lnTo>
                  <a:lnTo>
                    <a:pt x="29" y="9"/>
                  </a:lnTo>
                  <a:lnTo>
                    <a:pt x="29" y="8"/>
                  </a:lnTo>
                  <a:lnTo>
                    <a:pt x="28" y="8"/>
                  </a:lnTo>
                  <a:lnTo>
                    <a:pt x="28" y="6"/>
                  </a:lnTo>
                  <a:lnTo>
                    <a:pt x="27" y="6"/>
                  </a:lnTo>
                  <a:lnTo>
                    <a:pt x="26" y="6"/>
                  </a:lnTo>
                  <a:lnTo>
                    <a:pt x="25" y="5"/>
                  </a:lnTo>
                  <a:lnTo>
                    <a:pt x="24" y="5"/>
                  </a:lnTo>
                  <a:lnTo>
                    <a:pt x="24" y="4"/>
                  </a:lnTo>
                  <a:lnTo>
                    <a:pt x="23" y="4"/>
                  </a:lnTo>
                  <a:lnTo>
                    <a:pt x="22" y="4"/>
                  </a:lnTo>
                  <a:lnTo>
                    <a:pt x="21" y="3"/>
                  </a:lnTo>
                  <a:lnTo>
                    <a:pt x="20" y="2"/>
                  </a:lnTo>
                  <a:lnTo>
                    <a:pt x="19" y="2"/>
                  </a:lnTo>
                  <a:lnTo>
                    <a:pt x="18" y="2"/>
                  </a:lnTo>
                  <a:lnTo>
                    <a:pt x="18" y="1"/>
                  </a:lnTo>
                  <a:lnTo>
                    <a:pt x="17" y="1"/>
                  </a:lnTo>
                  <a:lnTo>
                    <a:pt x="16" y="1"/>
                  </a:lnTo>
                  <a:lnTo>
                    <a:pt x="15" y="0"/>
                  </a:lnTo>
                  <a:lnTo>
                    <a:pt x="14" y="0"/>
                  </a:lnTo>
                  <a:lnTo>
                    <a:pt x="13" y="0"/>
                  </a:lnTo>
                  <a:lnTo>
                    <a:pt x="12" y="0"/>
                  </a:lnTo>
                  <a:lnTo>
                    <a:pt x="11" y="0"/>
                  </a:lnTo>
                  <a:lnTo>
                    <a:pt x="10" y="0"/>
                  </a:lnTo>
                  <a:lnTo>
                    <a:pt x="9" y="0"/>
                  </a:lnTo>
                  <a:lnTo>
                    <a:pt x="8" y="0"/>
                  </a:lnTo>
                  <a:lnTo>
                    <a:pt x="7"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26" name="Freeform 121"/>
            <p:cNvSpPr>
              <a:spLocks/>
            </p:cNvSpPr>
            <p:nvPr/>
          </p:nvSpPr>
          <p:spPr bwMode="auto">
            <a:xfrm>
              <a:off x="3848" y="1641"/>
              <a:ext cx="32" cy="29"/>
            </a:xfrm>
            <a:custGeom>
              <a:avLst/>
              <a:gdLst>
                <a:gd name="T0" fmla="*/ 6 w 32"/>
                <a:gd name="T1" fmla="*/ 1 h 29"/>
                <a:gd name="T2" fmla="*/ 4 w 32"/>
                <a:gd name="T3" fmla="*/ 1 h 29"/>
                <a:gd name="T4" fmla="*/ 3 w 32"/>
                <a:gd name="T5" fmla="*/ 2 h 29"/>
                <a:gd name="T6" fmla="*/ 2 w 32"/>
                <a:gd name="T7" fmla="*/ 3 h 29"/>
                <a:gd name="T8" fmla="*/ 1 w 32"/>
                <a:gd name="T9" fmla="*/ 4 h 29"/>
                <a:gd name="T10" fmla="*/ 1 w 32"/>
                <a:gd name="T11" fmla="*/ 6 h 29"/>
                <a:gd name="T12" fmla="*/ 0 w 32"/>
                <a:gd name="T13" fmla="*/ 8 h 29"/>
                <a:gd name="T14" fmla="*/ 0 w 32"/>
                <a:gd name="T15" fmla="*/ 10 h 29"/>
                <a:gd name="T16" fmla="*/ 0 w 32"/>
                <a:gd name="T17" fmla="*/ 12 h 29"/>
                <a:gd name="T18" fmla="*/ 0 w 32"/>
                <a:gd name="T19" fmla="*/ 14 h 29"/>
                <a:gd name="T20" fmla="*/ 1 w 32"/>
                <a:gd name="T21" fmla="*/ 15 h 29"/>
                <a:gd name="T22" fmla="*/ 2 w 32"/>
                <a:gd name="T23" fmla="*/ 16 h 29"/>
                <a:gd name="T24" fmla="*/ 3 w 32"/>
                <a:gd name="T25" fmla="*/ 17 h 29"/>
                <a:gd name="T26" fmla="*/ 4 w 32"/>
                <a:gd name="T27" fmla="*/ 19 h 29"/>
                <a:gd name="T28" fmla="*/ 5 w 32"/>
                <a:gd name="T29" fmla="*/ 20 h 29"/>
                <a:gd name="T30" fmla="*/ 6 w 32"/>
                <a:gd name="T31" fmla="*/ 21 h 29"/>
                <a:gd name="T32" fmla="*/ 6 w 32"/>
                <a:gd name="T33" fmla="*/ 23 h 29"/>
                <a:gd name="T34" fmla="*/ 8 w 32"/>
                <a:gd name="T35" fmla="*/ 24 h 29"/>
                <a:gd name="T36" fmla="*/ 10 w 32"/>
                <a:gd name="T37" fmla="*/ 25 h 29"/>
                <a:gd name="T38" fmla="*/ 12 w 32"/>
                <a:gd name="T39" fmla="*/ 26 h 29"/>
                <a:gd name="T40" fmla="*/ 14 w 32"/>
                <a:gd name="T41" fmla="*/ 27 h 29"/>
                <a:gd name="T42" fmla="*/ 16 w 32"/>
                <a:gd name="T43" fmla="*/ 27 h 29"/>
                <a:gd name="T44" fmla="*/ 17 w 32"/>
                <a:gd name="T45" fmla="*/ 28 h 29"/>
                <a:gd name="T46" fmla="*/ 19 w 32"/>
                <a:gd name="T47" fmla="*/ 27 h 29"/>
                <a:gd name="T48" fmla="*/ 21 w 32"/>
                <a:gd name="T49" fmla="*/ 27 h 29"/>
                <a:gd name="T50" fmla="*/ 22 w 32"/>
                <a:gd name="T51" fmla="*/ 26 h 29"/>
                <a:gd name="T52" fmla="*/ 23 w 32"/>
                <a:gd name="T53" fmla="*/ 25 h 29"/>
                <a:gd name="T54" fmla="*/ 24 w 32"/>
                <a:gd name="T55" fmla="*/ 24 h 29"/>
                <a:gd name="T56" fmla="*/ 25 w 32"/>
                <a:gd name="T57" fmla="*/ 23 h 29"/>
                <a:gd name="T58" fmla="*/ 26 w 32"/>
                <a:gd name="T59" fmla="*/ 22 h 29"/>
                <a:gd name="T60" fmla="*/ 27 w 32"/>
                <a:gd name="T61" fmla="*/ 20 h 29"/>
                <a:gd name="T62" fmla="*/ 28 w 32"/>
                <a:gd name="T63" fmla="*/ 19 h 29"/>
                <a:gd name="T64" fmla="*/ 28 w 32"/>
                <a:gd name="T65" fmla="*/ 17 h 29"/>
                <a:gd name="T66" fmla="*/ 29 w 32"/>
                <a:gd name="T67" fmla="*/ 16 h 29"/>
                <a:gd name="T68" fmla="*/ 30 w 32"/>
                <a:gd name="T69" fmla="*/ 15 h 29"/>
                <a:gd name="T70" fmla="*/ 31 w 32"/>
                <a:gd name="T71" fmla="*/ 14 h 29"/>
                <a:gd name="T72" fmla="*/ 31 w 32"/>
                <a:gd name="T73" fmla="*/ 12 h 29"/>
                <a:gd name="T74" fmla="*/ 31 w 32"/>
                <a:gd name="T75" fmla="*/ 10 h 29"/>
                <a:gd name="T76" fmla="*/ 30 w 32"/>
                <a:gd name="T77" fmla="*/ 8 h 29"/>
                <a:gd name="T78" fmla="*/ 28 w 32"/>
                <a:gd name="T79" fmla="*/ 8 h 29"/>
                <a:gd name="T80" fmla="*/ 27 w 32"/>
                <a:gd name="T81" fmla="*/ 7 h 29"/>
                <a:gd name="T82" fmla="*/ 25 w 32"/>
                <a:gd name="T83" fmla="*/ 6 h 29"/>
                <a:gd name="T84" fmla="*/ 23 w 32"/>
                <a:gd name="T85" fmla="*/ 4 h 29"/>
                <a:gd name="T86" fmla="*/ 21 w 32"/>
                <a:gd name="T87" fmla="*/ 3 h 29"/>
                <a:gd name="T88" fmla="*/ 20 w 32"/>
                <a:gd name="T89" fmla="*/ 2 h 29"/>
                <a:gd name="T90" fmla="*/ 18 w 32"/>
                <a:gd name="T91" fmla="*/ 2 h 29"/>
                <a:gd name="T92" fmla="*/ 16 w 32"/>
                <a:gd name="T93" fmla="*/ 1 h 29"/>
                <a:gd name="T94" fmla="*/ 14 w 32"/>
                <a:gd name="T95" fmla="*/ 0 h 29"/>
                <a:gd name="T96" fmla="*/ 12 w 32"/>
                <a:gd name="T97" fmla="*/ 0 h 29"/>
                <a:gd name="T98" fmla="*/ 10 w 32"/>
                <a:gd name="T99" fmla="*/ 0 h 29"/>
                <a:gd name="T100" fmla="*/ 7 w 32"/>
                <a:gd name="T101" fmla="*/ 1 h 2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2" h="29">
                  <a:moveTo>
                    <a:pt x="7" y="1"/>
                  </a:moveTo>
                  <a:lnTo>
                    <a:pt x="6" y="1"/>
                  </a:lnTo>
                  <a:lnTo>
                    <a:pt x="5" y="1"/>
                  </a:lnTo>
                  <a:lnTo>
                    <a:pt x="4" y="1"/>
                  </a:lnTo>
                  <a:lnTo>
                    <a:pt x="4" y="2"/>
                  </a:lnTo>
                  <a:lnTo>
                    <a:pt x="3" y="2"/>
                  </a:lnTo>
                  <a:lnTo>
                    <a:pt x="2" y="2"/>
                  </a:lnTo>
                  <a:lnTo>
                    <a:pt x="2" y="3"/>
                  </a:lnTo>
                  <a:lnTo>
                    <a:pt x="2" y="4"/>
                  </a:lnTo>
                  <a:lnTo>
                    <a:pt x="1" y="4"/>
                  </a:lnTo>
                  <a:lnTo>
                    <a:pt x="1" y="5"/>
                  </a:lnTo>
                  <a:lnTo>
                    <a:pt x="1" y="6"/>
                  </a:lnTo>
                  <a:lnTo>
                    <a:pt x="0" y="7"/>
                  </a:lnTo>
                  <a:lnTo>
                    <a:pt x="0" y="8"/>
                  </a:lnTo>
                  <a:lnTo>
                    <a:pt x="0" y="9"/>
                  </a:lnTo>
                  <a:lnTo>
                    <a:pt x="0" y="10"/>
                  </a:lnTo>
                  <a:lnTo>
                    <a:pt x="0" y="11"/>
                  </a:lnTo>
                  <a:lnTo>
                    <a:pt x="0" y="12"/>
                  </a:lnTo>
                  <a:lnTo>
                    <a:pt x="0" y="13"/>
                  </a:lnTo>
                  <a:lnTo>
                    <a:pt x="0" y="14"/>
                  </a:lnTo>
                  <a:lnTo>
                    <a:pt x="1" y="14"/>
                  </a:lnTo>
                  <a:lnTo>
                    <a:pt x="1" y="15"/>
                  </a:lnTo>
                  <a:lnTo>
                    <a:pt x="2" y="15"/>
                  </a:lnTo>
                  <a:lnTo>
                    <a:pt x="2" y="16"/>
                  </a:lnTo>
                  <a:lnTo>
                    <a:pt x="2" y="17"/>
                  </a:lnTo>
                  <a:lnTo>
                    <a:pt x="3" y="17"/>
                  </a:lnTo>
                  <a:lnTo>
                    <a:pt x="3" y="18"/>
                  </a:lnTo>
                  <a:lnTo>
                    <a:pt x="4" y="19"/>
                  </a:lnTo>
                  <a:lnTo>
                    <a:pt x="4" y="20"/>
                  </a:lnTo>
                  <a:lnTo>
                    <a:pt x="5" y="20"/>
                  </a:lnTo>
                  <a:lnTo>
                    <a:pt x="5" y="21"/>
                  </a:lnTo>
                  <a:lnTo>
                    <a:pt x="6" y="21"/>
                  </a:lnTo>
                  <a:lnTo>
                    <a:pt x="6" y="22"/>
                  </a:lnTo>
                  <a:lnTo>
                    <a:pt x="6" y="23"/>
                  </a:lnTo>
                  <a:lnTo>
                    <a:pt x="7" y="23"/>
                  </a:lnTo>
                  <a:lnTo>
                    <a:pt x="8" y="24"/>
                  </a:lnTo>
                  <a:lnTo>
                    <a:pt x="9" y="25"/>
                  </a:lnTo>
                  <a:lnTo>
                    <a:pt x="10" y="25"/>
                  </a:lnTo>
                  <a:lnTo>
                    <a:pt x="11" y="26"/>
                  </a:lnTo>
                  <a:lnTo>
                    <a:pt x="12" y="26"/>
                  </a:lnTo>
                  <a:lnTo>
                    <a:pt x="13" y="27"/>
                  </a:lnTo>
                  <a:lnTo>
                    <a:pt x="14" y="27"/>
                  </a:lnTo>
                  <a:lnTo>
                    <a:pt x="15" y="27"/>
                  </a:lnTo>
                  <a:lnTo>
                    <a:pt x="16" y="27"/>
                  </a:lnTo>
                  <a:lnTo>
                    <a:pt x="17" y="27"/>
                  </a:lnTo>
                  <a:lnTo>
                    <a:pt x="17" y="28"/>
                  </a:lnTo>
                  <a:lnTo>
                    <a:pt x="18" y="27"/>
                  </a:lnTo>
                  <a:lnTo>
                    <a:pt x="19" y="27"/>
                  </a:lnTo>
                  <a:lnTo>
                    <a:pt x="20" y="27"/>
                  </a:lnTo>
                  <a:lnTo>
                    <a:pt x="21" y="27"/>
                  </a:lnTo>
                  <a:lnTo>
                    <a:pt x="22" y="27"/>
                  </a:lnTo>
                  <a:lnTo>
                    <a:pt x="22" y="26"/>
                  </a:lnTo>
                  <a:lnTo>
                    <a:pt x="23" y="26"/>
                  </a:lnTo>
                  <a:lnTo>
                    <a:pt x="23" y="25"/>
                  </a:lnTo>
                  <a:lnTo>
                    <a:pt x="24" y="25"/>
                  </a:lnTo>
                  <a:lnTo>
                    <a:pt x="24" y="24"/>
                  </a:lnTo>
                  <a:lnTo>
                    <a:pt x="25" y="24"/>
                  </a:lnTo>
                  <a:lnTo>
                    <a:pt x="25" y="23"/>
                  </a:lnTo>
                  <a:lnTo>
                    <a:pt x="26" y="23"/>
                  </a:lnTo>
                  <a:lnTo>
                    <a:pt x="26" y="22"/>
                  </a:lnTo>
                  <a:lnTo>
                    <a:pt x="26" y="21"/>
                  </a:lnTo>
                  <a:lnTo>
                    <a:pt x="27" y="20"/>
                  </a:lnTo>
                  <a:lnTo>
                    <a:pt x="27" y="19"/>
                  </a:lnTo>
                  <a:lnTo>
                    <a:pt x="28" y="19"/>
                  </a:lnTo>
                  <a:lnTo>
                    <a:pt x="28" y="18"/>
                  </a:lnTo>
                  <a:lnTo>
                    <a:pt x="28" y="17"/>
                  </a:lnTo>
                  <a:lnTo>
                    <a:pt x="29" y="17"/>
                  </a:lnTo>
                  <a:lnTo>
                    <a:pt x="29" y="16"/>
                  </a:lnTo>
                  <a:lnTo>
                    <a:pt x="30" y="16"/>
                  </a:lnTo>
                  <a:lnTo>
                    <a:pt x="30" y="15"/>
                  </a:lnTo>
                  <a:lnTo>
                    <a:pt x="30" y="14"/>
                  </a:lnTo>
                  <a:lnTo>
                    <a:pt x="31" y="14"/>
                  </a:lnTo>
                  <a:lnTo>
                    <a:pt x="31" y="13"/>
                  </a:lnTo>
                  <a:lnTo>
                    <a:pt x="31" y="12"/>
                  </a:lnTo>
                  <a:lnTo>
                    <a:pt x="31" y="11"/>
                  </a:lnTo>
                  <a:lnTo>
                    <a:pt x="31" y="10"/>
                  </a:lnTo>
                  <a:lnTo>
                    <a:pt x="31" y="9"/>
                  </a:lnTo>
                  <a:lnTo>
                    <a:pt x="30" y="8"/>
                  </a:lnTo>
                  <a:lnTo>
                    <a:pt x="29" y="8"/>
                  </a:lnTo>
                  <a:lnTo>
                    <a:pt x="28" y="8"/>
                  </a:lnTo>
                  <a:lnTo>
                    <a:pt x="28" y="7"/>
                  </a:lnTo>
                  <a:lnTo>
                    <a:pt x="27" y="7"/>
                  </a:lnTo>
                  <a:lnTo>
                    <a:pt x="26" y="6"/>
                  </a:lnTo>
                  <a:lnTo>
                    <a:pt x="25" y="6"/>
                  </a:lnTo>
                  <a:lnTo>
                    <a:pt x="24" y="5"/>
                  </a:lnTo>
                  <a:lnTo>
                    <a:pt x="23" y="4"/>
                  </a:lnTo>
                  <a:lnTo>
                    <a:pt x="22" y="4"/>
                  </a:lnTo>
                  <a:lnTo>
                    <a:pt x="21" y="3"/>
                  </a:lnTo>
                  <a:lnTo>
                    <a:pt x="20" y="3"/>
                  </a:lnTo>
                  <a:lnTo>
                    <a:pt x="20" y="2"/>
                  </a:lnTo>
                  <a:lnTo>
                    <a:pt x="19" y="2"/>
                  </a:lnTo>
                  <a:lnTo>
                    <a:pt x="18" y="2"/>
                  </a:lnTo>
                  <a:lnTo>
                    <a:pt x="17" y="2"/>
                  </a:lnTo>
                  <a:lnTo>
                    <a:pt x="16" y="1"/>
                  </a:lnTo>
                  <a:lnTo>
                    <a:pt x="15" y="1"/>
                  </a:lnTo>
                  <a:lnTo>
                    <a:pt x="14" y="0"/>
                  </a:lnTo>
                  <a:lnTo>
                    <a:pt x="13" y="0"/>
                  </a:lnTo>
                  <a:lnTo>
                    <a:pt x="12" y="0"/>
                  </a:lnTo>
                  <a:lnTo>
                    <a:pt x="11" y="0"/>
                  </a:lnTo>
                  <a:lnTo>
                    <a:pt x="10" y="0"/>
                  </a:lnTo>
                  <a:lnTo>
                    <a:pt x="8" y="0"/>
                  </a:lnTo>
                  <a:lnTo>
                    <a:pt x="7" y="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27" name="Freeform 122"/>
            <p:cNvSpPr>
              <a:spLocks/>
            </p:cNvSpPr>
            <p:nvPr/>
          </p:nvSpPr>
          <p:spPr bwMode="auto">
            <a:xfrm>
              <a:off x="3323" y="1600"/>
              <a:ext cx="34" cy="21"/>
            </a:xfrm>
            <a:custGeom>
              <a:avLst/>
              <a:gdLst>
                <a:gd name="T0" fmla="*/ 8 w 34"/>
                <a:gd name="T1" fmla="*/ 0 h 21"/>
                <a:gd name="T2" fmla="*/ 6 w 34"/>
                <a:gd name="T3" fmla="*/ 0 h 21"/>
                <a:gd name="T4" fmla="*/ 4 w 34"/>
                <a:gd name="T5" fmla="*/ 0 h 21"/>
                <a:gd name="T6" fmla="*/ 3 w 34"/>
                <a:gd name="T7" fmla="*/ 1 h 21"/>
                <a:gd name="T8" fmla="*/ 2 w 34"/>
                <a:gd name="T9" fmla="*/ 2 h 21"/>
                <a:gd name="T10" fmla="*/ 1 w 34"/>
                <a:gd name="T11" fmla="*/ 3 h 21"/>
                <a:gd name="T12" fmla="*/ 0 w 34"/>
                <a:gd name="T13" fmla="*/ 4 h 21"/>
                <a:gd name="T14" fmla="*/ 0 w 34"/>
                <a:gd name="T15" fmla="*/ 6 h 21"/>
                <a:gd name="T16" fmla="*/ 0 w 34"/>
                <a:gd name="T17" fmla="*/ 8 h 21"/>
                <a:gd name="T18" fmla="*/ 0 w 34"/>
                <a:gd name="T19" fmla="*/ 10 h 21"/>
                <a:gd name="T20" fmla="*/ 1 w 34"/>
                <a:gd name="T21" fmla="*/ 11 h 21"/>
                <a:gd name="T22" fmla="*/ 2 w 34"/>
                <a:gd name="T23" fmla="*/ 12 h 21"/>
                <a:gd name="T24" fmla="*/ 3 w 34"/>
                <a:gd name="T25" fmla="*/ 13 h 21"/>
                <a:gd name="T26" fmla="*/ 4 w 34"/>
                <a:gd name="T27" fmla="*/ 15 h 21"/>
                <a:gd name="T28" fmla="*/ 6 w 34"/>
                <a:gd name="T29" fmla="*/ 16 h 21"/>
                <a:gd name="T30" fmla="*/ 7 w 34"/>
                <a:gd name="T31" fmla="*/ 17 h 21"/>
                <a:gd name="T32" fmla="*/ 9 w 34"/>
                <a:gd name="T33" fmla="*/ 17 h 21"/>
                <a:gd name="T34" fmla="*/ 11 w 34"/>
                <a:gd name="T35" fmla="*/ 17 h 21"/>
                <a:gd name="T36" fmla="*/ 13 w 34"/>
                <a:gd name="T37" fmla="*/ 18 h 21"/>
                <a:gd name="T38" fmla="*/ 15 w 34"/>
                <a:gd name="T39" fmla="*/ 18 h 21"/>
                <a:gd name="T40" fmla="*/ 17 w 34"/>
                <a:gd name="T41" fmla="*/ 18 h 21"/>
                <a:gd name="T42" fmla="*/ 19 w 34"/>
                <a:gd name="T43" fmla="*/ 19 h 21"/>
                <a:gd name="T44" fmla="*/ 21 w 34"/>
                <a:gd name="T45" fmla="*/ 19 h 21"/>
                <a:gd name="T46" fmla="*/ 23 w 34"/>
                <a:gd name="T47" fmla="*/ 19 h 21"/>
                <a:gd name="T48" fmla="*/ 25 w 34"/>
                <a:gd name="T49" fmla="*/ 19 h 21"/>
                <a:gd name="T50" fmla="*/ 26 w 34"/>
                <a:gd name="T51" fmla="*/ 20 h 21"/>
                <a:gd name="T52" fmla="*/ 28 w 34"/>
                <a:gd name="T53" fmla="*/ 20 h 21"/>
                <a:gd name="T54" fmla="*/ 30 w 34"/>
                <a:gd name="T55" fmla="*/ 19 h 21"/>
                <a:gd name="T56" fmla="*/ 31 w 34"/>
                <a:gd name="T57" fmla="*/ 18 h 21"/>
                <a:gd name="T58" fmla="*/ 32 w 34"/>
                <a:gd name="T59" fmla="*/ 17 h 21"/>
                <a:gd name="T60" fmla="*/ 33 w 34"/>
                <a:gd name="T61" fmla="*/ 16 h 21"/>
                <a:gd name="T62" fmla="*/ 33 w 34"/>
                <a:gd name="T63" fmla="*/ 14 h 21"/>
                <a:gd name="T64" fmla="*/ 33 w 34"/>
                <a:gd name="T65" fmla="*/ 12 h 21"/>
                <a:gd name="T66" fmla="*/ 33 w 34"/>
                <a:gd name="T67" fmla="*/ 10 h 21"/>
                <a:gd name="T68" fmla="*/ 33 w 34"/>
                <a:gd name="T69" fmla="*/ 8 h 21"/>
                <a:gd name="T70" fmla="*/ 33 w 34"/>
                <a:gd name="T71" fmla="*/ 6 h 21"/>
                <a:gd name="T72" fmla="*/ 31 w 34"/>
                <a:gd name="T73" fmla="*/ 6 h 21"/>
                <a:gd name="T74" fmla="*/ 30 w 34"/>
                <a:gd name="T75" fmla="*/ 5 h 21"/>
                <a:gd name="T76" fmla="*/ 28 w 34"/>
                <a:gd name="T77" fmla="*/ 5 h 21"/>
                <a:gd name="T78" fmla="*/ 27 w 34"/>
                <a:gd name="T79" fmla="*/ 4 h 21"/>
                <a:gd name="T80" fmla="*/ 25 w 34"/>
                <a:gd name="T81" fmla="*/ 4 h 21"/>
                <a:gd name="T82" fmla="*/ 23 w 34"/>
                <a:gd name="T83" fmla="*/ 4 h 21"/>
                <a:gd name="T84" fmla="*/ 22 w 34"/>
                <a:gd name="T85" fmla="*/ 3 h 21"/>
                <a:gd name="T86" fmla="*/ 20 w 34"/>
                <a:gd name="T87" fmla="*/ 3 h 21"/>
                <a:gd name="T88" fmla="*/ 18 w 34"/>
                <a:gd name="T89" fmla="*/ 2 h 21"/>
                <a:gd name="T90" fmla="*/ 16 w 34"/>
                <a:gd name="T91" fmla="*/ 2 h 21"/>
                <a:gd name="T92" fmla="*/ 14 w 34"/>
                <a:gd name="T93" fmla="*/ 1 h 21"/>
                <a:gd name="T94" fmla="*/ 12 w 34"/>
                <a:gd name="T95" fmla="*/ 1 h 21"/>
                <a:gd name="T96" fmla="*/ 10 w 34"/>
                <a:gd name="T97" fmla="*/ 1 h 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4" h="21">
                  <a:moveTo>
                    <a:pt x="9" y="1"/>
                  </a:moveTo>
                  <a:lnTo>
                    <a:pt x="8" y="0"/>
                  </a:lnTo>
                  <a:lnTo>
                    <a:pt x="7" y="0"/>
                  </a:lnTo>
                  <a:lnTo>
                    <a:pt x="6" y="0"/>
                  </a:lnTo>
                  <a:lnTo>
                    <a:pt x="5" y="0"/>
                  </a:lnTo>
                  <a:lnTo>
                    <a:pt x="4" y="0"/>
                  </a:lnTo>
                  <a:lnTo>
                    <a:pt x="3" y="0"/>
                  </a:lnTo>
                  <a:lnTo>
                    <a:pt x="3" y="1"/>
                  </a:lnTo>
                  <a:lnTo>
                    <a:pt x="2" y="1"/>
                  </a:lnTo>
                  <a:lnTo>
                    <a:pt x="2" y="2"/>
                  </a:lnTo>
                  <a:lnTo>
                    <a:pt x="1" y="2"/>
                  </a:lnTo>
                  <a:lnTo>
                    <a:pt x="1" y="3"/>
                  </a:lnTo>
                  <a:lnTo>
                    <a:pt x="0" y="3"/>
                  </a:lnTo>
                  <a:lnTo>
                    <a:pt x="0" y="4"/>
                  </a:lnTo>
                  <a:lnTo>
                    <a:pt x="0" y="5"/>
                  </a:lnTo>
                  <a:lnTo>
                    <a:pt x="0" y="6"/>
                  </a:lnTo>
                  <a:lnTo>
                    <a:pt x="0" y="7"/>
                  </a:lnTo>
                  <a:lnTo>
                    <a:pt x="0" y="8"/>
                  </a:lnTo>
                  <a:lnTo>
                    <a:pt x="0" y="9"/>
                  </a:lnTo>
                  <a:lnTo>
                    <a:pt x="0" y="10"/>
                  </a:lnTo>
                  <a:lnTo>
                    <a:pt x="1" y="10"/>
                  </a:lnTo>
                  <a:lnTo>
                    <a:pt x="1" y="11"/>
                  </a:lnTo>
                  <a:lnTo>
                    <a:pt x="1" y="12"/>
                  </a:lnTo>
                  <a:lnTo>
                    <a:pt x="2" y="12"/>
                  </a:lnTo>
                  <a:lnTo>
                    <a:pt x="2" y="13"/>
                  </a:lnTo>
                  <a:lnTo>
                    <a:pt x="3" y="13"/>
                  </a:lnTo>
                  <a:lnTo>
                    <a:pt x="4" y="14"/>
                  </a:lnTo>
                  <a:lnTo>
                    <a:pt x="4" y="15"/>
                  </a:lnTo>
                  <a:lnTo>
                    <a:pt x="5" y="15"/>
                  </a:lnTo>
                  <a:lnTo>
                    <a:pt x="6" y="16"/>
                  </a:lnTo>
                  <a:lnTo>
                    <a:pt x="7" y="16"/>
                  </a:lnTo>
                  <a:lnTo>
                    <a:pt x="7" y="17"/>
                  </a:lnTo>
                  <a:lnTo>
                    <a:pt x="8" y="17"/>
                  </a:lnTo>
                  <a:lnTo>
                    <a:pt x="9" y="17"/>
                  </a:lnTo>
                  <a:lnTo>
                    <a:pt x="10" y="17"/>
                  </a:lnTo>
                  <a:lnTo>
                    <a:pt x="11" y="17"/>
                  </a:lnTo>
                  <a:lnTo>
                    <a:pt x="12" y="18"/>
                  </a:lnTo>
                  <a:lnTo>
                    <a:pt x="13" y="18"/>
                  </a:lnTo>
                  <a:lnTo>
                    <a:pt x="14" y="18"/>
                  </a:lnTo>
                  <a:lnTo>
                    <a:pt x="15" y="18"/>
                  </a:lnTo>
                  <a:lnTo>
                    <a:pt x="16" y="18"/>
                  </a:lnTo>
                  <a:lnTo>
                    <a:pt x="17" y="18"/>
                  </a:lnTo>
                  <a:lnTo>
                    <a:pt x="18" y="18"/>
                  </a:lnTo>
                  <a:lnTo>
                    <a:pt x="19" y="19"/>
                  </a:lnTo>
                  <a:lnTo>
                    <a:pt x="20" y="19"/>
                  </a:lnTo>
                  <a:lnTo>
                    <a:pt x="21" y="19"/>
                  </a:lnTo>
                  <a:lnTo>
                    <a:pt x="22" y="19"/>
                  </a:lnTo>
                  <a:lnTo>
                    <a:pt x="23" y="19"/>
                  </a:lnTo>
                  <a:lnTo>
                    <a:pt x="24" y="19"/>
                  </a:lnTo>
                  <a:lnTo>
                    <a:pt x="25" y="19"/>
                  </a:lnTo>
                  <a:lnTo>
                    <a:pt x="26" y="19"/>
                  </a:lnTo>
                  <a:lnTo>
                    <a:pt x="26" y="20"/>
                  </a:lnTo>
                  <a:lnTo>
                    <a:pt x="27" y="20"/>
                  </a:lnTo>
                  <a:lnTo>
                    <a:pt x="28" y="20"/>
                  </a:lnTo>
                  <a:lnTo>
                    <a:pt x="29" y="19"/>
                  </a:lnTo>
                  <a:lnTo>
                    <a:pt x="30" y="19"/>
                  </a:lnTo>
                  <a:lnTo>
                    <a:pt x="31" y="19"/>
                  </a:lnTo>
                  <a:lnTo>
                    <a:pt x="31" y="18"/>
                  </a:lnTo>
                  <a:lnTo>
                    <a:pt x="31" y="17"/>
                  </a:lnTo>
                  <a:lnTo>
                    <a:pt x="32" y="17"/>
                  </a:lnTo>
                  <a:lnTo>
                    <a:pt x="32" y="16"/>
                  </a:lnTo>
                  <a:lnTo>
                    <a:pt x="33" y="16"/>
                  </a:lnTo>
                  <a:lnTo>
                    <a:pt x="33" y="15"/>
                  </a:lnTo>
                  <a:lnTo>
                    <a:pt x="33" y="14"/>
                  </a:lnTo>
                  <a:lnTo>
                    <a:pt x="33" y="13"/>
                  </a:lnTo>
                  <a:lnTo>
                    <a:pt x="33" y="12"/>
                  </a:lnTo>
                  <a:lnTo>
                    <a:pt x="33" y="11"/>
                  </a:lnTo>
                  <a:lnTo>
                    <a:pt x="33" y="10"/>
                  </a:lnTo>
                  <a:lnTo>
                    <a:pt x="33" y="9"/>
                  </a:lnTo>
                  <a:lnTo>
                    <a:pt x="33" y="8"/>
                  </a:lnTo>
                  <a:lnTo>
                    <a:pt x="33" y="7"/>
                  </a:lnTo>
                  <a:lnTo>
                    <a:pt x="33" y="6"/>
                  </a:lnTo>
                  <a:lnTo>
                    <a:pt x="32" y="6"/>
                  </a:lnTo>
                  <a:lnTo>
                    <a:pt x="31" y="6"/>
                  </a:lnTo>
                  <a:lnTo>
                    <a:pt x="30" y="6"/>
                  </a:lnTo>
                  <a:lnTo>
                    <a:pt x="30" y="5"/>
                  </a:lnTo>
                  <a:lnTo>
                    <a:pt x="29" y="5"/>
                  </a:lnTo>
                  <a:lnTo>
                    <a:pt x="28" y="5"/>
                  </a:lnTo>
                  <a:lnTo>
                    <a:pt x="27" y="5"/>
                  </a:lnTo>
                  <a:lnTo>
                    <a:pt x="27" y="4"/>
                  </a:lnTo>
                  <a:lnTo>
                    <a:pt x="26" y="4"/>
                  </a:lnTo>
                  <a:lnTo>
                    <a:pt x="25" y="4"/>
                  </a:lnTo>
                  <a:lnTo>
                    <a:pt x="24" y="4"/>
                  </a:lnTo>
                  <a:lnTo>
                    <a:pt x="23" y="4"/>
                  </a:lnTo>
                  <a:lnTo>
                    <a:pt x="23" y="3"/>
                  </a:lnTo>
                  <a:lnTo>
                    <a:pt x="22" y="3"/>
                  </a:lnTo>
                  <a:lnTo>
                    <a:pt x="21" y="3"/>
                  </a:lnTo>
                  <a:lnTo>
                    <a:pt x="20" y="3"/>
                  </a:lnTo>
                  <a:lnTo>
                    <a:pt x="19" y="2"/>
                  </a:lnTo>
                  <a:lnTo>
                    <a:pt x="18" y="2"/>
                  </a:lnTo>
                  <a:lnTo>
                    <a:pt x="17" y="2"/>
                  </a:lnTo>
                  <a:lnTo>
                    <a:pt x="16" y="2"/>
                  </a:lnTo>
                  <a:lnTo>
                    <a:pt x="15" y="2"/>
                  </a:lnTo>
                  <a:lnTo>
                    <a:pt x="14" y="1"/>
                  </a:lnTo>
                  <a:lnTo>
                    <a:pt x="13" y="1"/>
                  </a:lnTo>
                  <a:lnTo>
                    <a:pt x="12" y="1"/>
                  </a:lnTo>
                  <a:lnTo>
                    <a:pt x="11" y="1"/>
                  </a:lnTo>
                  <a:lnTo>
                    <a:pt x="10" y="1"/>
                  </a:lnTo>
                  <a:lnTo>
                    <a:pt x="9" y="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28" name="Freeform 123"/>
            <p:cNvSpPr>
              <a:spLocks/>
            </p:cNvSpPr>
            <p:nvPr/>
          </p:nvSpPr>
          <p:spPr bwMode="auto">
            <a:xfrm>
              <a:off x="3209" y="1631"/>
              <a:ext cx="36" cy="20"/>
            </a:xfrm>
            <a:custGeom>
              <a:avLst/>
              <a:gdLst>
                <a:gd name="T0" fmla="*/ 9 w 36"/>
                <a:gd name="T1" fmla="*/ 0 h 20"/>
                <a:gd name="T2" fmla="*/ 7 w 36"/>
                <a:gd name="T3" fmla="*/ 0 h 20"/>
                <a:gd name="T4" fmla="*/ 5 w 36"/>
                <a:gd name="T5" fmla="*/ 0 h 20"/>
                <a:gd name="T6" fmla="*/ 3 w 36"/>
                <a:gd name="T7" fmla="*/ 0 h 20"/>
                <a:gd name="T8" fmla="*/ 2 w 36"/>
                <a:gd name="T9" fmla="*/ 2 h 20"/>
                <a:gd name="T10" fmla="*/ 1 w 36"/>
                <a:gd name="T11" fmla="*/ 3 h 20"/>
                <a:gd name="T12" fmla="*/ 1 w 36"/>
                <a:gd name="T13" fmla="*/ 5 h 20"/>
                <a:gd name="T14" fmla="*/ 0 w 36"/>
                <a:gd name="T15" fmla="*/ 6 h 20"/>
                <a:gd name="T16" fmla="*/ 0 w 36"/>
                <a:gd name="T17" fmla="*/ 8 h 20"/>
                <a:gd name="T18" fmla="*/ 1 w 36"/>
                <a:gd name="T19" fmla="*/ 10 h 20"/>
                <a:gd name="T20" fmla="*/ 2 w 36"/>
                <a:gd name="T21" fmla="*/ 12 h 20"/>
                <a:gd name="T22" fmla="*/ 3 w 36"/>
                <a:gd name="T23" fmla="*/ 13 h 20"/>
                <a:gd name="T24" fmla="*/ 4 w 36"/>
                <a:gd name="T25" fmla="*/ 14 h 20"/>
                <a:gd name="T26" fmla="*/ 6 w 36"/>
                <a:gd name="T27" fmla="*/ 15 h 20"/>
                <a:gd name="T28" fmla="*/ 8 w 36"/>
                <a:gd name="T29" fmla="*/ 16 h 20"/>
                <a:gd name="T30" fmla="*/ 10 w 36"/>
                <a:gd name="T31" fmla="*/ 17 h 20"/>
                <a:gd name="T32" fmla="*/ 12 w 36"/>
                <a:gd name="T33" fmla="*/ 17 h 20"/>
                <a:gd name="T34" fmla="*/ 14 w 36"/>
                <a:gd name="T35" fmla="*/ 17 h 20"/>
                <a:gd name="T36" fmla="*/ 16 w 36"/>
                <a:gd name="T37" fmla="*/ 17 h 20"/>
                <a:gd name="T38" fmla="*/ 19 w 36"/>
                <a:gd name="T39" fmla="*/ 17 h 20"/>
                <a:gd name="T40" fmla="*/ 21 w 36"/>
                <a:gd name="T41" fmla="*/ 18 h 20"/>
                <a:gd name="T42" fmla="*/ 23 w 36"/>
                <a:gd name="T43" fmla="*/ 18 h 20"/>
                <a:gd name="T44" fmla="*/ 25 w 36"/>
                <a:gd name="T45" fmla="*/ 18 h 20"/>
                <a:gd name="T46" fmla="*/ 26 w 36"/>
                <a:gd name="T47" fmla="*/ 19 h 20"/>
                <a:gd name="T48" fmla="*/ 28 w 36"/>
                <a:gd name="T49" fmla="*/ 19 h 20"/>
                <a:gd name="T50" fmla="*/ 30 w 36"/>
                <a:gd name="T51" fmla="*/ 19 h 20"/>
                <a:gd name="T52" fmla="*/ 31 w 36"/>
                <a:gd name="T53" fmla="*/ 18 h 20"/>
                <a:gd name="T54" fmla="*/ 32 w 36"/>
                <a:gd name="T55" fmla="*/ 17 h 20"/>
                <a:gd name="T56" fmla="*/ 33 w 36"/>
                <a:gd name="T57" fmla="*/ 16 h 20"/>
                <a:gd name="T58" fmla="*/ 34 w 36"/>
                <a:gd name="T59" fmla="*/ 15 h 20"/>
                <a:gd name="T60" fmla="*/ 34 w 36"/>
                <a:gd name="T61" fmla="*/ 13 h 20"/>
                <a:gd name="T62" fmla="*/ 35 w 36"/>
                <a:gd name="T63" fmla="*/ 12 h 20"/>
                <a:gd name="T64" fmla="*/ 35 w 36"/>
                <a:gd name="T65" fmla="*/ 10 h 20"/>
                <a:gd name="T66" fmla="*/ 35 w 36"/>
                <a:gd name="T67" fmla="*/ 8 h 20"/>
                <a:gd name="T68" fmla="*/ 35 w 36"/>
                <a:gd name="T69" fmla="*/ 6 h 20"/>
                <a:gd name="T70" fmla="*/ 33 w 36"/>
                <a:gd name="T71" fmla="*/ 5 h 20"/>
                <a:gd name="T72" fmla="*/ 31 w 36"/>
                <a:gd name="T73" fmla="*/ 5 h 20"/>
                <a:gd name="T74" fmla="*/ 30 w 36"/>
                <a:gd name="T75" fmla="*/ 4 h 20"/>
                <a:gd name="T76" fmla="*/ 28 w 36"/>
                <a:gd name="T77" fmla="*/ 4 h 20"/>
                <a:gd name="T78" fmla="*/ 26 w 36"/>
                <a:gd name="T79" fmla="*/ 3 h 20"/>
                <a:gd name="T80" fmla="*/ 24 w 36"/>
                <a:gd name="T81" fmla="*/ 2 h 20"/>
                <a:gd name="T82" fmla="*/ 22 w 36"/>
                <a:gd name="T83" fmla="*/ 2 h 20"/>
                <a:gd name="T84" fmla="*/ 20 w 36"/>
                <a:gd name="T85" fmla="*/ 2 h 20"/>
                <a:gd name="T86" fmla="*/ 18 w 36"/>
                <a:gd name="T87" fmla="*/ 1 h 20"/>
                <a:gd name="T88" fmla="*/ 15 w 36"/>
                <a:gd name="T89" fmla="*/ 1 h 20"/>
                <a:gd name="T90" fmla="*/ 13 w 36"/>
                <a:gd name="T91" fmla="*/ 0 h 20"/>
                <a:gd name="T92" fmla="*/ 11 w 36"/>
                <a:gd name="T93" fmla="*/ 0 h 2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6" h="20">
                  <a:moveTo>
                    <a:pt x="10" y="0"/>
                  </a:moveTo>
                  <a:lnTo>
                    <a:pt x="9" y="0"/>
                  </a:lnTo>
                  <a:lnTo>
                    <a:pt x="8" y="0"/>
                  </a:lnTo>
                  <a:lnTo>
                    <a:pt x="7" y="0"/>
                  </a:lnTo>
                  <a:lnTo>
                    <a:pt x="6" y="0"/>
                  </a:lnTo>
                  <a:lnTo>
                    <a:pt x="5" y="0"/>
                  </a:lnTo>
                  <a:lnTo>
                    <a:pt x="4" y="0"/>
                  </a:lnTo>
                  <a:lnTo>
                    <a:pt x="3" y="0"/>
                  </a:lnTo>
                  <a:lnTo>
                    <a:pt x="2" y="1"/>
                  </a:lnTo>
                  <a:lnTo>
                    <a:pt x="2" y="2"/>
                  </a:lnTo>
                  <a:lnTo>
                    <a:pt x="1" y="2"/>
                  </a:lnTo>
                  <a:lnTo>
                    <a:pt x="1" y="3"/>
                  </a:lnTo>
                  <a:lnTo>
                    <a:pt x="1" y="4"/>
                  </a:lnTo>
                  <a:lnTo>
                    <a:pt x="1" y="5"/>
                  </a:lnTo>
                  <a:lnTo>
                    <a:pt x="1" y="6"/>
                  </a:lnTo>
                  <a:lnTo>
                    <a:pt x="0" y="6"/>
                  </a:lnTo>
                  <a:lnTo>
                    <a:pt x="0" y="7"/>
                  </a:lnTo>
                  <a:lnTo>
                    <a:pt x="0" y="8"/>
                  </a:lnTo>
                  <a:lnTo>
                    <a:pt x="0" y="9"/>
                  </a:lnTo>
                  <a:lnTo>
                    <a:pt x="1" y="10"/>
                  </a:lnTo>
                  <a:lnTo>
                    <a:pt x="2" y="11"/>
                  </a:lnTo>
                  <a:lnTo>
                    <a:pt x="2" y="12"/>
                  </a:lnTo>
                  <a:lnTo>
                    <a:pt x="3" y="12"/>
                  </a:lnTo>
                  <a:lnTo>
                    <a:pt x="3" y="13"/>
                  </a:lnTo>
                  <a:lnTo>
                    <a:pt x="4" y="13"/>
                  </a:lnTo>
                  <a:lnTo>
                    <a:pt x="4" y="14"/>
                  </a:lnTo>
                  <a:lnTo>
                    <a:pt x="5" y="14"/>
                  </a:lnTo>
                  <a:lnTo>
                    <a:pt x="6" y="15"/>
                  </a:lnTo>
                  <a:lnTo>
                    <a:pt x="7" y="15"/>
                  </a:lnTo>
                  <a:lnTo>
                    <a:pt x="8" y="16"/>
                  </a:lnTo>
                  <a:lnTo>
                    <a:pt x="9" y="16"/>
                  </a:lnTo>
                  <a:lnTo>
                    <a:pt x="10" y="17"/>
                  </a:lnTo>
                  <a:lnTo>
                    <a:pt x="11" y="17"/>
                  </a:lnTo>
                  <a:lnTo>
                    <a:pt x="12" y="17"/>
                  </a:lnTo>
                  <a:lnTo>
                    <a:pt x="13" y="17"/>
                  </a:lnTo>
                  <a:lnTo>
                    <a:pt x="14" y="17"/>
                  </a:lnTo>
                  <a:lnTo>
                    <a:pt x="15" y="17"/>
                  </a:lnTo>
                  <a:lnTo>
                    <a:pt x="16" y="17"/>
                  </a:lnTo>
                  <a:lnTo>
                    <a:pt x="18" y="17"/>
                  </a:lnTo>
                  <a:lnTo>
                    <a:pt x="19" y="17"/>
                  </a:lnTo>
                  <a:lnTo>
                    <a:pt x="20" y="18"/>
                  </a:lnTo>
                  <a:lnTo>
                    <a:pt x="21" y="18"/>
                  </a:lnTo>
                  <a:lnTo>
                    <a:pt x="22" y="18"/>
                  </a:lnTo>
                  <a:lnTo>
                    <a:pt x="23" y="18"/>
                  </a:lnTo>
                  <a:lnTo>
                    <a:pt x="24" y="18"/>
                  </a:lnTo>
                  <a:lnTo>
                    <a:pt x="25" y="18"/>
                  </a:lnTo>
                  <a:lnTo>
                    <a:pt x="25" y="19"/>
                  </a:lnTo>
                  <a:lnTo>
                    <a:pt x="26" y="19"/>
                  </a:lnTo>
                  <a:lnTo>
                    <a:pt x="27" y="19"/>
                  </a:lnTo>
                  <a:lnTo>
                    <a:pt x="28" y="19"/>
                  </a:lnTo>
                  <a:lnTo>
                    <a:pt x="29" y="19"/>
                  </a:lnTo>
                  <a:lnTo>
                    <a:pt x="30" y="19"/>
                  </a:lnTo>
                  <a:lnTo>
                    <a:pt x="31" y="19"/>
                  </a:lnTo>
                  <a:lnTo>
                    <a:pt x="31" y="18"/>
                  </a:lnTo>
                  <a:lnTo>
                    <a:pt x="32" y="18"/>
                  </a:lnTo>
                  <a:lnTo>
                    <a:pt x="32" y="17"/>
                  </a:lnTo>
                  <a:lnTo>
                    <a:pt x="33" y="17"/>
                  </a:lnTo>
                  <a:lnTo>
                    <a:pt x="33" y="16"/>
                  </a:lnTo>
                  <a:lnTo>
                    <a:pt x="34" y="16"/>
                  </a:lnTo>
                  <a:lnTo>
                    <a:pt x="34" y="15"/>
                  </a:lnTo>
                  <a:lnTo>
                    <a:pt x="34" y="14"/>
                  </a:lnTo>
                  <a:lnTo>
                    <a:pt x="34" y="13"/>
                  </a:lnTo>
                  <a:lnTo>
                    <a:pt x="35" y="13"/>
                  </a:lnTo>
                  <a:lnTo>
                    <a:pt x="35" y="12"/>
                  </a:lnTo>
                  <a:lnTo>
                    <a:pt x="35" y="11"/>
                  </a:lnTo>
                  <a:lnTo>
                    <a:pt x="35" y="10"/>
                  </a:lnTo>
                  <a:lnTo>
                    <a:pt x="35" y="9"/>
                  </a:lnTo>
                  <a:lnTo>
                    <a:pt x="35" y="8"/>
                  </a:lnTo>
                  <a:lnTo>
                    <a:pt x="35" y="7"/>
                  </a:lnTo>
                  <a:lnTo>
                    <a:pt x="35" y="6"/>
                  </a:lnTo>
                  <a:lnTo>
                    <a:pt x="34" y="6"/>
                  </a:lnTo>
                  <a:lnTo>
                    <a:pt x="33" y="5"/>
                  </a:lnTo>
                  <a:lnTo>
                    <a:pt x="32" y="5"/>
                  </a:lnTo>
                  <a:lnTo>
                    <a:pt x="31" y="5"/>
                  </a:lnTo>
                  <a:lnTo>
                    <a:pt x="31" y="4"/>
                  </a:lnTo>
                  <a:lnTo>
                    <a:pt x="30" y="4"/>
                  </a:lnTo>
                  <a:lnTo>
                    <a:pt x="29" y="4"/>
                  </a:lnTo>
                  <a:lnTo>
                    <a:pt x="28" y="4"/>
                  </a:lnTo>
                  <a:lnTo>
                    <a:pt x="27" y="3"/>
                  </a:lnTo>
                  <a:lnTo>
                    <a:pt x="26" y="3"/>
                  </a:lnTo>
                  <a:lnTo>
                    <a:pt x="25" y="3"/>
                  </a:lnTo>
                  <a:lnTo>
                    <a:pt x="24" y="2"/>
                  </a:lnTo>
                  <a:lnTo>
                    <a:pt x="23" y="2"/>
                  </a:lnTo>
                  <a:lnTo>
                    <a:pt x="22" y="2"/>
                  </a:lnTo>
                  <a:lnTo>
                    <a:pt x="21" y="2"/>
                  </a:lnTo>
                  <a:lnTo>
                    <a:pt x="20" y="2"/>
                  </a:lnTo>
                  <a:lnTo>
                    <a:pt x="19" y="1"/>
                  </a:lnTo>
                  <a:lnTo>
                    <a:pt x="18" y="1"/>
                  </a:lnTo>
                  <a:lnTo>
                    <a:pt x="16" y="1"/>
                  </a:lnTo>
                  <a:lnTo>
                    <a:pt x="15" y="1"/>
                  </a:lnTo>
                  <a:lnTo>
                    <a:pt x="14" y="1"/>
                  </a:lnTo>
                  <a:lnTo>
                    <a:pt x="13" y="0"/>
                  </a:lnTo>
                  <a:lnTo>
                    <a:pt x="12" y="0"/>
                  </a:lnTo>
                  <a:lnTo>
                    <a:pt x="11" y="0"/>
                  </a:lnTo>
                  <a:lnTo>
                    <a:pt x="1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29" name="Freeform 124"/>
            <p:cNvSpPr>
              <a:spLocks/>
            </p:cNvSpPr>
            <p:nvPr/>
          </p:nvSpPr>
          <p:spPr bwMode="auto">
            <a:xfrm>
              <a:off x="3440" y="1597"/>
              <a:ext cx="35" cy="23"/>
            </a:xfrm>
            <a:custGeom>
              <a:avLst/>
              <a:gdLst>
                <a:gd name="T0" fmla="*/ 9 w 35"/>
                <a:gd name="T1" fmla="*/ 0 h 23"/>
                <a:gd name="T2" fmla="*/ 7 w 35"/>
                <a:gd name="T3" fmla="*/ 0 h 23"/>
                <a:gd name="T4" fmla="*/ 5 w 35"/>
                <a:gd name="T5" fmla="*/ 0 h 23"/>
                <a:gd name="T6" fmla="*/ 3 w 35"/>
                <a:gd name="T7" fmla="*/ 0 h 23"/>
                <a:gd name="T8" fmla="*/ 2 w 35"/>
                <a:gd name="T9" fmla="*/ 1 h 23"/>
                <a:gd name="T10" fmla="*/ 1 w 35"/>
                <a:gd name="T11" fmla="*/ 2 h 23"/>
                <a:gd name="T12" fmla="*/ 1 w 35"/>
                <a:gd name="T13" fmla="*/ 4 h 23"/>
                <a:gd name="T14" fmla="*/ 1 w 35"/>
                <a:gd name="T15" fmla="*/ 6 h 23"/>
                <a:gd name="T16" fmla="*/ 0 w 35"/>
                <a:gd name="T17" fmla="*/ 8 h 23"/>
                <a:gd name="T18" fmla="*/ 0 w 35"/>
                <a:gd name="T19" fmla="*/ 10 h 23"/>
                <a:gd name="T20" fmla="*/ 1 w 35"/>
                <a:gd name="T21" fmla="*/ 12 h 23"/>
                <a:gd name="T22" fmla="*/ 2 w 35"/>
                <a:gd name="T23" fmla="*/ 13 h 23"/>
                <a:gd name="T24" fmla="*/ 3 w 35"/>
                <a:gd name="T25" fmla="*/ 14 h 23"/>
                <a:gd name="T26" fmla="*/ 4 w 35"/>
                <a:gd name="T27" fmla="*/ 16 h 23"/>
                <a:gd name="T28" fmla="*/ 5 w 35"/>
                <a:gd name="T29" fmla="*/ 17 h 23"/>
                <a:gd name="T30" fmla="*/ 7 w 35"/>
                <a:gd name="T31" fmla="*/ 18 h 23"/>
                <a:gd name="T32" fmla="*/ 9 w 35"/>
                <a:gd name="T33" fmla="*/ 18 h 23"/>
                <a:gd name="T34" fmla="*/ 10 w 35"/>
                <a:gd name="T35" fmla="*/ 19 h 23"/>
                <a:gd name="T36" fmla="*/ 11 w 35"/>
                <a:gd name="T37" fmla="*/ 20 h 23"/>
                <a:gd name="T38" fmla="*/ 13 w 35"/>
                <a:gd name="T39" fmla="*/ 20 h 23"/>
                <a:gd name="T40" fmla="*/ 15 w 35"/>
                <a:gd name="T41" fmla="*/ 20 h 23"/>
                <a:gd name="T42" fmla="*/ 17 w 35"/>
                <a:gd name="T43" fmla="*/ 20 h 23"/>
                <a:gd name="T44" fmla="*/ 19 w 35"/>
                <a:gd name="T45" fmla="*/ 20 h 23"/>
                <a:gd name="T46" fmla="*/ 21 w 35"/>
                <a:gd name="T47" fmla="*/ 21 h 23"/>
                <a:gd name="T48" fmla="*/ 23 w 35"/>
                <a:gd name="T49" fmla="*/ 21 h 23"/>
                <a:gd name="T50" fmla="*/ 25 w 35"/>
                <a:gd name="T51" fmla="*/ 21 h 23"/>
                <a:gd name="T52" fmla="*/ 26 w 35"/>
                <a:gd name="T53" fmla="*/ 22 h 23"/>
                <a:gd name="T54" fmla="*/ 28 w 35"/>
                <a:gd name="T55" fmla="*/ 22 h 23"/>
                <a:gd name="T56" fmla="*/ 29 w 35"/>
                <a:gd name="T57" fmla="*/ 21 h 23"/>
                <a:gd name="T58" fmla="*/ 31 w 35"/>
                <a:gd name="T59" fmla="*/ 21 h 23"/>
                <a:gd name="T60" fmla="*/ 32 w 35"/>
                <a:gd name="T61" fmla="*/ 20 h 23"/>
                <a:gd name="T62" fmla="*/ 33 w 35"/>
                <a:gd name="T63" fmla="*/ 18 h 23"/>
                <a:gd name="T64" fmla="*/ 33 w 35"/>
                <a:gd name="T65" fmla="*/ 16 h 23"/>
                <a:gd name="T66" fmla="*/ 33 w 35"/>
                <a:gd name="T67" fmla="*/ 14 h 23"/>
                <a:gd name="T68" fmla="*/ 33 w 35"/>
                <a:gd name="T69" fmla="*/ 12 h 23"/>
                <a:gd name="T70" fmla="*/ 34 w 35"/>
                <a:gd name="T71" fmla="*/ 10 h 23"/>
                <a:gd name="T72" fmla="*/ 34 w 35"/>
                <a:gd name="T73" fmla="*/ 8 h 23"/>
                <a:gd name="T74" fmla="*/ 34 w 35"/>
                <a:gd name="T75" fmla="*/ 6 h 23"/>
                <a:gd name="T76" fmla="*/ 32 w 35"/>
                <a:gd name="T77" fmla="*/ 5 h 23"/>
                <a:gd name="T78" fmla="*/ 30 w 35"/>
                <a:gd name="T79" fmla="*/ 5 h 23"/>
                <a:gd name="T80" fmla="*/ 28 w 35"/>
                <a:gd name="T81" fmla="*/ 5 h 23"/>
                <a:gd name="T82" fmla="*/ 26 w 35"/>
                <a:gd name="T83" fmla="*/ 4 h 23"/>
                <a:gd name="T84" fmla="*/ 25 w 35"/>
                <a:gd name="T85" fmla="*/ 3 h 23"/>
                <a:gd name="T86" fmla="*/ 23 w 35"/>
                <a:gd name="T87" fmla="*/ 3 h 23"/>
                <a:gd name="T88" fmla="*/ 21 w 35"/>
                <a:gd name="T89" fmla="*/ 3 h 23"/>
                <a:gd name="T90" fmla="*/ 19 w 35"/>
                <a:gd name="T91" fmla="*/ 2 h 23"/>
                <a:gd name="T92" fmla="*/ 17 w 35"/>
                <a:gd name="T93" fmla="*/ 2 h 23"/>
                <a:gd name="T94" fmla="*/ 16 w 35"/>
                <a:gd name="T95" fmla="*/ 1 h 23"/>
                <a:gd name="T96" fmla="*/ 14 w 35"/>
                <a:gd name="T97" fmla="*/ 1 h 23"/>
                <a:gd name="T98" fmla="*/ 12 w 35"/>
                <a:gd name="T99" fmla="*/ 1 h 23"/>
                <a:gd name="T100" fmla="*/ 10 w 35"/>
                <a:gd name="T101" fmla="*/ 1 h 2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5" h="23">
                  <a:moveTo>
                    <a:pt x="10" y="1"/>
                  </a:moveTo>
                  <a:lnTo>
                    <a:pt x="9" y="0"/>
                  </a:lnTo>
                  <a:lnTo>
                    <a:pt x="8" y="0"/>
                  </a:lnTo>
                  <a:lnTo>
                    <a:pt x="7" y="0"/>
                  </a:lnTo>
                  <a:lnTo>
                    <a:pt x="6" y="0"/>
                  </a:lnTo>
                  <a:lnTo>
                    <a:pt x="5" y="0"/>
                  </a:lnTo>
                  <a:lnTo>
                    <a:pt x="4" y="0"/>
                  </a:lnTo>
                  <a:lnTo>
                    <a:pt x="3" y="0"/>
                  </a:lnTo>
                  <a:lnTo>
                    <a:pt x="3" y="1"/>
                  </a:lnTo>
                  <a:lnTo>
                    <a:pt x="2" y="1"/>
                  </a:lnTo>
                  <a:lnTo>
                    <a:pt x="2" y="2"/>
                  </a:lnTo>
                  <a:lnTo>
                    <a:pt x="1" y="2"/>
                  </a:lnTo>
                  <a:lnTo>
                    <a:pt x="1" y="3"/>
                  </a:lnTo>
                  <a:lnTo>
                    <a:pt x="1" y="4"/>
                  </a:lnTo>
                  <a:lnTo>
                    <a:pt x="1" y="5"/>
                  </a:lnTo>
                  <a:lnTo>
                    <a:pt x="1" y="6"/>
                  </a:lnTo>
                  <a:lnTo>
                    <a:pt x="0" y="7"/>
                  </a:lnTo>
                  <a:lnTo>
                    <a:pt x="0" y="8"/>
                  </a:lnTo>
                  <a:lnTo>
                    <a:pt x="0" y="9"/>
                  </a:lnTo>
                  <a:lnTo>
                    <a:pt x="0" y="10"/>
                  </a:lnTo>
                  <a:lnTo>
                    <a:pt x="1" y="10"/>
                  </a:lnTo>
                  <a:lnTo>
                    <a:pt x="1" y="12"/>
                  </a:lnTo>
                  <a:lnTo>
                    <a:pt x="1" y="13"/>
                  </a:lnTo>
                  <a:lnTo>
                    <a:pt x="2" y="13"/>
                  </a:lnTo>
                  <a:lnTo>
                    <a:pt x="2" y="14"/>
                  </a:lnTo>
                  <a:lnTo>
                    <a:pt x="3" y="14"/>
                  </a:lnTo>
                  <a:lnTo>
                    <a:pt x="3" y="15"/>
                  </a:lnTo>
                  <a:lnTo>
                    <a:pt x="4" y="16"/>
                  </a:lnTo>
                  <a:lnTo>
                    <a:pt x="5" y="16"/>
                  </a:lnTo>
                  <a:lnTo>
                    <a:pt x="5" y="17"/>
                  </a:lnTo>
                  <a:lnTo>
                    <a:pt x="6" y="17"/>
                  </a:lnTo>
                  <a:lnTo>
                    <a:pt x="7" y="18"/>
                  </a:lnTo>
                  <a:lnTo>
                    <a:pt x="8" y="18"/>
                  </a:lnTo>
                  <a:lnTo>
                    <a:pt x="9" y="18"/>
                  </a:lnTo>
                  <a:lnTo>
                    <a:pt x="9" y="19"/>
                  </a:lnTo>
                  <a:lnTo>
                    <a:pt x="10" y="19"/>
                  </a:lnTo>
                  <a:lnTo>
                    <a:pt x="11" y="19"/>
                  </a:lnTo>
                  <a:lnTo>
                    <a:pt x="11" y="20"/>
                  </a:lnTo>
                  <a:lnTo>
                    <a:pt x="12" y="20"/>
                  </a:lnTo>
                  <a:lnTo>
                    <a:pt x="13" y="20"/>
                  </a:lnTo>
                  <a:lnTo>
                    <a:pt x="14" y="20"/>
                  </a:lnTo>
                  <a:lnTo>
                    <a:pt x="15" y="20"/>
                  </a:lnTo>
                  <a:lnTo>
                    <a:pt x="16" y="20"/>
                  </a:lnTo>
                  <a:lnTo>
                    <a:pt x="17" y="20"/>
                  </a:lnTo>
                  <a:lnTo>
                    <a:pt x="18" y="20"/>
                  </a:lnTo>
                  <a:lnTo>
                    <a:pt x="19" y="20"/>
                  </a:lnTo>
                  <a:lnTo>
                    <a:pt x="20" y="20"/>
                  </a:lnTo>
                  <a:lnTo>
                    <a:pt x="21" y="21"/>
                  </a:lnTo>
                  <a:lnTo>
                    <a:pt x="22" y="21"/>
                  </a:lnTo>
                  <a:lnTo>
                    <a:pt x="23" y="21"/>
                  </a:lnTo>
                  <a:lnTo>
                    <a:pt x="24" y="21"/>
                  </a:lnTo>
                  <a:lnTo>
                    <a:pt x="25" y="21"/>
                  </a:lnTo>
                  <a:lnTo>
                    <a:pt x="26" y="21"/>
                  </a:lnTo>
                  <a:lnTo>
                    <a:pt x="26" y="22"/>
                  </a:lnTo>
                  <a:lnTo>
                    <a:pt x="27" y="22"/>
                  </a:lnTo>
                  <a:lnTo>
                    <a:pt x="28" y="22"/>
                  </a:lnTo>
                  <a:lnTo>
                    <a:pt x="29" y="22"/>
                  </a:lnTo>
                  <a:lnTo>
                    <a:pt x="29" y="21"/>
                  </a:lnTo>
                  <a:lnTo>
                    <a:pt x="30" y="21"/>
                  </a:lnTo>
                  <a:lnTo>
                    <a:pt x="31" y="21"/>
                  </a:lnTo>
                  <a:lnTo>
                    <a:pt x="31" y="20"/>
                  </a:lnTo>
                  <a:lnTo>
                    <a:pt x="32" y="20"/>
                  </a:lnTo>
                  <a:lnTo>
                    <a:pt x="32" y="19"/>
                  </a:lnTo>
                  <a:lnTo>
                    <a:pt x="33" y="18"/>
                  </a:lnTo>
                  <a:lnTo>
                    <a:pt x="33" y="17"/>
                  </a:lnTo>
                  <a:lnTo>
                    <a:pt x="33" y="16"/>
                  </a:lnTo>
                  <a:lnTo>
                    <a:pt x="33" y="15"/>
                  </a:lnTo>
                  <a:lnTo>
                    <a:pt x="33" y="14"/>
                  </a:lnTo>
                  <a:lnTo>
                    <a:pt x="33" y="13"/>
                  </a:lnTo>
                  <a:lnTo>
                    <a:pt x="33" y="12"/>
                  </a:lnTo>
                  <a:lnTo>
                    <a:pt x="34" y="12"/>
                  </a:lnTo>
                  <a:lnTo>
                    <a:pt x="34" y="10"/>
                  </a:lnTo>
                  <a:lnTo>
                    <a:pt x="34" y="9"/>
                  </a:lnTo>
                  <a:lnTo>
                    <a:pt x="34" y="8"/>
                  </a:lnTo>
                  <a:lnTo>
                    <a:pt x="34" y="7"/>
                  </a:lnTo>
                  <a:lnTo>
                    <a:pt x="34" y="6"/>
                  </a:lnTo>
                  <a:lnTo>
                    <a:pt x="33" y="6"/>
                  </a:lnTo>
                  <a:lnTo>
                    <a:pt x="32" y="5"/>
                  </a:lnTo>
                  <a:lnTo>
                    <a:pt x="31" y="5"/>
                  </a:lnTo>
                  <a:lnTo>
                    <a:pt x="30" y="5"/>
                  </a:lnTo>
                  <a:lnTo>
                    <a:pt x="29" y="5"/>
                  </a:lnTo>
                  <a:lnTo>
                    <a:pt x="28" y="5"/>
                  </a:lnTo>
                  <a:lnTo>
                    <a:pt x="27" y="4"/>
                  </a:lnTo>
                  <a:lnTo>
                    <a:pt x="26" y="4"/>
                  </a:lnTo>
                  <a:lnTo>
                    <a:pt x="25" y="4"/>
                  </a:lnTo>
                  <a:lnTo>
                    <a:pt x="25" y="3"/>
                  </a:lnTo>
                  <a:lnTo>
                    <a:pt x="24" y="3"/>
                  </a:lnTo>
                  <a:lnTo>
                    <a:pt x="23" y="3"/>
                  </a:lnTo>
                  <a:lnTo>
                    <a:pt x="22" y="3"/>
                  </a:lnTo>
                  <a:lnTo>
                    <a:pt x="21" y="3"/>
                  </a:lnTo>
                  <a:lnTo>
                    <a:pt x="20" y="2"/>
                  </a:lnTo>
                  <a:lnTo>
                    <a:pt x="19" y="2"/>
                  </a:lnTo>
                  <a:lnTo>
                    <a:pt x="18" y="2"/>
                  </a:lnTo>
                  <a:lnTo>
                    <a:pt x="17" y="2"/>
                  </a:lnTo>
                  <a:lnTo>
                    <a:pt x="17" y="1"/>
                  </a:lnTo>
                  <a:lnTo>
                    <a:pt x="16" y="1"/>
                  </a:lnTo>
                  <a:lnTo>
                    <a:pt x="15" y="1"/>
                  </a:lnTo>
                  <a:lnTo>
                    <a:pt x="14" y="1"/>
                  </a:lnTo>
                  <a:lnTo>
                    <a:pt x="13" y="1"/>
                  </a:lnTo>
                  <a:lnTo>
                    <a:pt x="12" y="1"/>
                  </a:lnTo>
                  <a:lnTo>
                    <a:pt x="11" y="1"/>
                  </a:lnTo>
                  <a:lnTo>
                    <a:pt x="10" y="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30" name="Freeform 125"/>
            <p:cNvSpPr>
              <a:spLocks/>
            </p:cNvSpPr>
            <p:nvPr/>
          </p:nvSpPr>
          <p:spPr bwMode="auto">
            <a:xfrm>
              <a:off x="3490" y="1450"/>
              <a:ext cx="34" cy="21"/>
            </a:xfrm>
            <a:custGeom>
              <a:avLst/>
              <a:gdLst>
                <a:gd name="T0" fmla="*/ 8 w 34"/>
                <a:gd name="T1" fmla="*/ 1 h 21"/>
                <a:gd name="T2" fmla="*/ 6 w 34"/>
                <a:gd name="T3" fmla="*/ 1 h 21"/>
                <a:gd name="T4" fmla="*/ 4 w 34"/>
                <a:gd name="T5" fmla="*/ 0 h 21"/>
                <a:gd name="T6" fmla="*/ 3 w 34"/>
                <a:gd name="T7" fmla="*/ 1 h 21"/>
                <a:gd name="T8" fmla="*/ 2 w 34"/>
                <a:gd name="T9" fmla="*/ 2 h 21"/>
                <a:gd name="T10" fmla="*/ 1 w 34"/>
                <a:gd name="T11" fmla="*/ 3 h 21"/>
                <a:gd name="T12" fmla="*/ 0 w 34"/>
                <a:gd name="T13" fmla="*/ 4 h 21"/>
                <a:gd name="T14" fmla="*/ 0 w 34"/>
                <a:gd name="T15" fmla="*/ 6 h 21"/>
                <a:gd name="T16" fmla="*/ 0 w 34"/>
                <a:gd name="T17" fmla="*/ 8 h 21"/>
                <a:gd name="T18" fmla="*/ 0 w 34"/>
                <a:gd name="T19" fmla="*/ 10 h 21"/>
                <a:gd name="T20" fmla="*/ 1 w 34"/>
                <a:gd name="T21" fmla="*/ 12 h 21"/>
                <a:gd name="T22" fmla="*/ 2 w 34"/>
                <a:gd name="T23" fmla="*/ 13 h 21"/>
                <a:gd name="T24" fmla="*/ 3 w 34"/>
                <a:gd name="T25" fmla="*/ 14 h 21"/>
                <a:gd name="T26" fmla="*/ 5 w 34"/>
                <a:gd name="T27" fmla="*/ 16 h 21"/>
                <a:gd name="T28" fmla="*/ 6 w 34"/>
                <a:gd name="T29" fmla="*/ 17 h 21"/>
                <a:gd name="T30" fmla="*/ 8 w 34"/>
                <a:gd name="T31" fmla="*/ 17 h 21"/>
                <a:gd name="T32" fmla="*/ 10 w 34"/>
                <a:gd name="T33" fmla="*/ 18 h 21"/>
                <a:gd name="T34" fmla="*/ 12 w 34"/>
                <a:gd name="T35" fmla="*/ 18 h 21"/>
                <a:gd name="T36" fmla="*/ 14 w 34"/>
                <a:gd name="T37" fmla="*/ 18 h 21"/>
                <a:gd name="T38" fmla="*/ 16 w 34"/>
                <a:gd name="T39" fmla="*/ 19 h 21"/>
                <a:gd name="T40" fmla="*/ 18 w 34"/>
                <a:gd name="T41" fmla="*/ 19 h 21"/>
                <a:gd name="T42" fmla="*/ 20 w 34"/>
                <a:gd name="T43" fmla="*/ 19 h 21"/>
                <a:gd name="T44" fmla="*/ 22 w 34"/>
                <a:gd name="T45" fmla="*/ 19 h 21"/>
                <a:gd name="T46" fmla="*/ 23 w 34"/>
                <a:gd name="T47" fmla="*/ 20 h 21"/>
                <a:gd name="T48" fmla="*/ 25 w 34"/>
                <a:gd name="T49" fmla="*/ 20 h 21"/>
                <a:gd name="T50" fmla="*/ 27 w 34"/>
                <a:gd name="T51" fmla="*/ 20 h 21"/>
                <a:gd name="T52" fmla="*/ 29 w 34"/>
                <a:gd name="T53" fmla="*/ 20 h 21"/>
                <a:gd name="T54" fmla="*/ 30 w 34"/>
                <a:gd name="T55" fmla="*/ 19 h 21"/>
                <a:gd name="T56" fmla="*/ 31 w 34"/>
                <a:gd name="T57" fmla="*/ 18 h 21"/>
                <a:gd name="T58" fmla="*/ 32 w 34"/>
                <a:gd name="T59" fmla="*/ 17 h 21"/>
                <a:gd name="T60" fmla="*/ 32 w 34"/>
                <a:gd name="T61" fmla="*/ 15 h 21"/>
                <a:gd name="T62" fmla="*/ 33 w 34"/>
                <a:gd name="T63" fmla="*/ 14 h 21"/>
                <a:gd name="T64" fmla="*/ 33 w 34"/>
                <a:gd name="T65" fmla="*/ 12 h 21"/>
                <a:gd name="T66" fmla="*/ 33 w 34"/>
                <a:gd name="T67" fmla="*/ 10 h 21"/>
                <a:gd name="T68" fmla="*/ 33 w 34"/>
                <a:gd name="T69" fmla="*/ 8 h 21"/>
                <a:gd name="T70" fmla="*/ 32 w 34"/>
                <a:gd name="T71" fmla="*/ 6 h 21"/>
                <a:gd name="T72" fmla="*/ 30 w 34"/>
                <a:gd name="T73" fmla="*/ 6 h 21"/>
                <a:gd name="T74" fmla="*/ 28 w 34"/>
                <a:gd name="T75" fmla="*/ 6 h 21"/>
                <a:gd name="T76" fmla="*/ 27 w 34"/>
                <a:gd name="T77" fmla="*/ 5 h 21"/>
                <a:gd name="T78" fmla="*/ 25 w 34"/>
                <a:gd name="T79" fmla="*/ 4 h 21"/>
                <a:gd name="T80" fmla="*/ 23 w 34"/>
                <a:gd name="T81" fmla="*/ 4 h 21"/>
                <a:gd name="T82" fmla="*/ 21 w 34"/>
                <a:gd name="T83" fmla="*/ 4 h 21"/>
                <a:gd name="T84" fmla="*/ 19 w 34"/>
                <a:gd name="T85" fmla="*/ 3 h 21"/>
                <a:gd name="T86" fmla="*/ 17 w 34"/>
                <a:gd name="T87" fmla="*/ 2 h 21"/>
                <a:gd name="T88" fmla="*/ 15 w 34"/>
                <a:gd name="T89" fmla="*/ 2 h 21"/>
                <a:gd name="T90" fmla="*/ 13 w 34"/>
                <a:gd name="T91" fmla="*/ 2 h 21"/>
                <a:gd name="T92" fmla="*/ 11 w 34"/>
                <a:gd name="T93" fmla="*/ 2 h 21"/>
                <a:gd name="T94" fmla="*/ 9 w 34"/>
                <a:gd name="T95" fmla="*/ 2 h 2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4" h="21">
                  <a:moveTo>
                    <a:pt x="9" y="2"/>
                  </a:moveTo>
                  <a:lnTo>
                    <a:pt x="8" y="1"/>
                  </a:lnTo>
                  <a:lnTo>
                    <a:pt x="7" y="1"/>
                  </a:lnTo>
                  <a:lnTo>
                    <a:pt x="6" y="1"/>
                  </a:lnTo>
                  <a:lnTo>
                    <a:pt x="5" y="0"/>
                  </a:lnTo>
                  <a:lnTo>
                    <a:pt x="4" y="0"/>
                  </a:lnTo>
                  <a:lnTo>
                    <a:pt x="4" y="1"/>
                  </a:lnTo>
                  <a:lnTo>
                    <a:pt x="3" y="1"/>
                  </a:lnTo>
                  <a:lnTo>
                    <a:pt x="3" y="2"/>
                  </a:lnTo>
                  <a:lnTo>
                    <a:pt x="2" y="2"/>
                  </a:lnTo>
                  <a:lnTo>
                    <a:pt x="1" y="2"/>
                  </a:lnTo>
                  <a:lnTo>
                    <a:pt x="1" y="3"/>
                  </a:lnTo>
                  <a:lnTo>
                    <a:pt x="0" y="3"/>
                  </a:lnTo>
                  <a:lnTo>
                    <a:pt x="0" y="4"/>
                  </a:lnTo>
                  <a:lnTo>
                    <a:pt x="0" y="5"/>
                  </a:lnTo>
                  <a:lnTo>
                    <a:pt x="0" y="6"/>
                  </a:lnTo>
                  <a:lnTo>
                    <a:pt x="0" y="7"/>
                  </a:lnTo>
                  <a:lnTo>
                    <a:pt x="0" y="8"/>
                  </a:lnTo>
                  <a:lnTo>
                    <a:pt x="0" y="9"/>
                  </a:lnTo>
                  <a:lnTo>
                    <a:pt x="0" y="10"/>
                  </a:lnTo>
                  <a:lnTo>
                    <a:pt x="0" y="11"/>
                  </a:lnTo>
                  <a:lnTo>
                    <a:pt x="1" y="12"/>
                  </a:lnTo>
                  <a:lnTo>
                    <a:pt x="1" y="13"/>
                  </a:lnTo>
                  <a:lnTo>
                    <a:pt x="2" y="13"/>
                  </a:lnTo>
                  <a:lnTo>
                    <a:pt x="2" y="14"/>
                  </a:lnTo>
                  <a:lnTo>
                    <a:pt x="3" y="14"/>
                  </a:lnTo>
                  <a:lnTo>
                    <a:pt x="4" y="15"/>
                  </a:lnTo>
                  <a:lnTo>
                    <a:pt x="5" y="16"/>
                  </a:lnTo>
                  <a:lnTo>
                    <a:pt x="6" y="16"/>
                  </a:lnTo>
                  <a:lnTo>
                    <a:pt x="6" y="17"/>
                  </a:lnTo>
                  <a:lnTo>
                    <a:pt x="7" y="17"/>
                  </a:lnTo>
                  <a:lnTo>
                    <a:pt x="8" y="17"/>
                  </a:lnTo>
                  <a:lnTo>
                    <a:pt x="9" y="17"/>
                  </a:lnTo>
                  <a:lnTo>
                    <a:pt x="10" y="18"/>
                  </a:lnTo>
                  <a:lnTo>
                    <a:pt x="11" y="18"/>
                  </a:lnTo>
                  <a:lnTo>
                    <a:pt x="12" y="18"/>
                  </a:lnTo>
                  <a:lnTo>
                    <a:pt x="13" y="18"/>
                  </a:lnTo>
                  <a:lnTo>
                    <a:pt x="14" y="18"/>
                  </a:lnTo>
                  <a:lnTo>
                    <a:pt x="15" y="19"/>
                  </a:lnTo>
                  <a:lnTo>
                    <a:pt x="16" y="19"/>
                  </a:lnTo>
                  <a:lnTo>
                    <a:pt x="17" y="19"/>
                  </a:lnTo>
                  <a:lnTo>
                    <a:pt x="18" y="19"/>
                  </a:lnTo>
                  <a:lnTo>
                    <a:pt x="19" y="19"/>
                  </a:lnTo>
                  <a:lnTo>
                    <a:pt x="20" y="19"/>
                  </a:lnTo>
                  <a:lnTo>
                    <a:pt x="21" y="19"/>
                  </a:lnTo>
                  <a:lnTo>
                    <a:pt x="22" y="19"/>
                  </a:lnTo>
                  <a:lnTo>
                    <a:pt x="23" y="19"/>
                  </a:lnTo>
                  <a:lnTo>
                    <a:pt x="23" y="20"/>
                  </a:lnTo>
                  <a:lnTo>
                    <a:pt x="24" y="20"/>
                  </a:lnTo>
                  <a:lnTo>
                    <a:pt x="25" y="20"/>
                  </a:lnTo>
                  <a:lnTo>
                    <a:pt x="26" y="20"/>
                  </a:lnTo>
                  <a:lnTo>
                    <a:pt x="27" y="20"/>
                  </a:lnTo>
                  <a:lnTo>
                    <a:pt x="28" y="20"/>
                  </a:lnTo>
                  <a:lnTo>
                    <a:pt x="29" y="20"/>
                  </a:lnTo>
                  <a:lnTo>
                    <a:pt x="29" y="19"/>
                  </a:lnTo>
                  <a:lnTo>
                    <a:pt x="30" y="19"/>
                  </a:lnTo>
                  <a:lnTo>
                    <a:pt x="31" y="19"/>
                  </a:lnTo>
                  <a:lnTo>
                    <a:pt x="31" y="18"/>
                  </a:lnTo>
                  <a:lnTo>
                    <a:pt x="32" y="18"/>
                  </a:lnTo>
                  <a:lnTo>
                    <a:pt x="32" y="17"/>
                  </a:lnTo>
                  <a:lnTo>
                    <a:pt x="32" y="16"/>
                  </a:lnTo>
                  <a:lnTo>
                    <a:pt x="32" y="15"/>
                  </a:lnTo>
                  <a:lnTo>
                    <a:pt x="32" y="14"/>
                  </a:lnTo>
                  <a:lnTo>
                    <a:pt x="33" y="14"/>
                  </a:lnTo>
                  <a:lnTo>
                    <a:pt x="33" y="13"/>
                  </a:lnTo>
                  <a:lnTo>
                    <a:pt x="33" y="12"/>
                  </a:lnTo>
                  <a:lnTo>
                    <a:pt x="33" y="11"/>
                  </a:lnTo>
                  <a:lnTo>
                    <a:pt x="33" y="10"/>
                  </a:lnTo>
                  <a:lnTo>
                    <a:pt x="33" y="9"/>
                  </a:lnTo>
                  <a:lnTo>
                    <a:pt x="33" y="8"/>
                  </a:lnTo>
                  <a:lnTo>
                    <a:pt x="33" y="7"/>
                  </a:lnTo>
                  <a:lnTo>
                    <a:pt x="32" y="6"/>
                  </a:lnTo>
                  <a:lnTo>
                    <a:pt x="31" y="6"/>
                  </a:lnTo>
                  <a:lnTo>
                    <a:pt x="30" y="6"/>
                  </a:lnTo>
                  <a:lnTo>
                    <a:pt x="29" y="6"/>
                  </a:lnTo>
                  <a:lnTo>
                    <a:pt x="28" y="6"/>
                  </a:lnTo>
                  <a:lnTo>
                    <a:pt x="28" y="5"/>
                  </a:lnTo>
                  <a:lnTo>
                    <a:pt x="27" y="5"/>
                  </a:lnTo>
                  <a:lnTo>
                    <a:pt x="26" y="5"/>
                  </a:lnTo>
                  <a:lnTo>
                    <a:pt x="25" y="4"/>
                  </a:lnTo>
                  <a:lnTo>
                    <a:pt x="24" y="4"/>
                  </a:lnTo>
                  <a:lnTo>
                    <a:pt x="23" y="4"/>
                  </a:lnTo>
                  <a:lnTo>
                    <a:pt x="22" y="4"/>
                  </a:lnTo>
                  <a:lnTo>
                    <a:pt x="21" y="4"/>
                  </a:lnTo>
                  <a:lnTo>
                    <a:pt x="20" y="3"/>
                  </a:lnTo>
                  <a:lnTo>
                    <a:pt x="19" y="3"/>
                  </a:lnTo>
                  <a:lnTo>
                    <a:pt x="18" y="3"/>
                  </a:lnTo>
                  <a:lnTo>
                    <a:pt x="17" y="2"/>
                  </a:lnTo>
                  <a:lnTo>
                    <a:pt x="16" y="2"/>
                  </a:lnTo>
                  <a:lnTo>
                    <a:pt x="15" y="2"/>
                  </a:lnTo>
                  <a:lnTo>
                    <a:pt x="14" y="2"/>
                  </a:lnTo>
                  <a:lnTo>
                    <a:pt x="13" y="2"/>
                  </a:lnTo>
                  <a:lnTo>
                    <a:pt x="12" y="2"/>
                  </a:lnTo>
                  <a:lnTo>
                    <a:pt x="11" y="2"/>
                  </a:lnTo>
                  <a:lnTo>
                    <a:pt x="10" y="2"/>
                  </a:lnTo>
                  <a:lnTo>
                    <a:pt x="9" y="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31" name="Freeform 126"/>
            <p:cNvSpPr>
              <a:spLocks/>
            </p:cNvSpPr>
            <p:nvPr/>
          </p:nvSpPr>
          <p:spPr bwMode="auto">
            <a:xfrm>
              <a:off x="3498" y="1498"/>
              <a:ext cx="37" cy="22"/>
            </a:xfrm>
            <a:custGeom>
              <a:avLst/>
              <a:gdLst>
                <a:gd name="T0" fmla="*/ 10 w 37"/>
                <a:gd name="T1" fmla="*/ 0 h 22"/>
                <a:gd name="T2" fmla="*/ 7 w 37"/>
                <a:gd name="T3" fmla="*/ 0 h 22"/>
                <a:gd name="T4" fmla="*/ 5 w 37"/>
                <a:gd name="T5" fmla="*/ 0 h 22"/>
                <a:gd name="T6" fmla="*/ 3 w 37"/>
                <a:gd name="T7" fmla="*/ 0 h 22"/>
                <a:gd name="T8" fmla="*/ 2 w 37"/>
                <a:gd name="T9" fmla="*/ 1 h 22"/>
                <a:gd name="T10" fmla="*/ 1 w 37"/>
                <a:gd name="T11" fmla="*/ 2 h 22"/>
                <a:gd name="T12" fmla="*/ 1 w 37"/>
                <a:gd name="T13" fmla="*/ 4 h 22"/>
                <a:gd name="T14" fmla="*/ 1 w 37"/>
                <a:gd name="T15" fmla="*/ 6 h 22"/>
                <a:gd name="T16" fmla="*/ 0 w 37"/>
                <a:gd name="T17" fmla="*/ 7 h 22"/>
                <a:gd name="T18" fmla="*/ 0 w 37"/>
                <a:gd name="T19" fmla="*/ 9 h 22"/>
                <a:gd name="T20" fmla="*/ 1 w 37"/>
                <a:gd name="T21" fmla="*/ 11 h 22"/>
                <a:gd name="T22" fmla="*/ 1 w 37"/>
                <a:gd name="T23" fmla="*/ 13 h 22"/>
                <a:gd name="T24" fmla="*/ 3 w 37"/>
                <a:gd name="T25" fmla="*/ 14 h 22"/>
                <a:gd name="T26" fmla="*/ 4 w 37"/>
                <a:gd name="T27" fmla="*/ 15 h 22"/>
                <a:gd name="T28" fmla="*/ 6 w 37"/>
                <a:gd name="T29" fmla="*/ 17 h 22"/>
                <a:gd name="T30" fmla="*/ 8 w 37"/>
                <a:gd name="T31" fmla="*/ 18 h 22"/>
                <a:gd name="T32" fmla="*/ 10 w 37"/>
                <a:gd name="T33" fmla="*/ 19 h 22"/>
                <a:gd name="T34" fmla="*/ 12 w 37"/>
                <a:gd name="T35" fmla="*/ 19 h 22"/>
                <a:gd name="T36" fmla="*/ 14 w 37"/>
                <a:gd name="T37" fmla="*/ 19 h 22"/>
                <a:gd name="T38" fmla="*/ 16 w 37"/>
                <a:gd name="T39" fmla="*/ 19 h 22"/>
                <a:gd name="T40" fmla="*/ 18 w 37"/>
                <a:gd name="T41" fmla="*/ 19 h 22"/>
                <a:gd name="T42" fmla="*/ 20 w 37"/>
                <a:gd name="T43" fmla="*/ 20 h 22"/>
                <a:gd name="T44" fmla="*/ 22 w 37"/>
                <a:gd name="T45" fmla="*/ 20 h 22"/>
                <a:gd name="T46" fmla="*/ 24 w 37"/>
                <a:gd name="T47" fmla="*/ 20 h 22"/>
                <a:gd name="T48" fmla="*/ 26 w 37"/>
                <a:gd name="T49" fmla="*/ 21 h 22"/>
                <a:gd name="T50" fmla="*/ 29 w 37"/>
                <a:gd name="T51" fmla="*/ 21 h 22"/>
                <a:gd name="T52" fmla="*/ 31 w 37"/>
                <a:gd name="T53" fmla="*/ 21 h 22"/>
                <a:gd name="T54" fmla="*/ 32 w 37"/>
                <a:gd name="T55" fmla="*/ 20 h 22"/>
                <a:gd name="T56" fmla="*/ 33 w 37"/>
                <a:gd name="T57" fmla="*/ 19 h 22"/>
                <a:gd name="T58" fmla="*/ 35 w 37"/>
                <a:gd name="T59" fmla="*/ 19 h 22"/>
                <a:gd name="T60" fmla="*/ 35 w 37"/>
                <a:gd name="T61" fmla="*/ 17 h 22"/>
                <a:gd name="T62" fmla="*/ 35 w 37"/>
                <a:gd name="T63" fmla="*/ 15 h 22"/>
                <a:gd name="T64" fmla="*/ 35 w 37"/>
                <a:gd name="T65" fmla="*/ 13 h 22"/>
                <a:gd name="T66" fmla="*/ 36 w 37"/>
                <a:gd name="T67" fmla="*/ 12 h 22"/>
                <a:gd name="T68" fmla="*/ 36 w 37"/>
                <a:gd name="T69" fmla="*/ 9 h 22"/>
                <a:gd name="T70" fmla="*/ 36 w 37"/>
                <a:gd name="T71" fmla="*/ 7 h 22"/>
                <a:gd name="T72" fmla="*/ 35 w 37"/>
                <a:gd name="T73" fmla="*/ 5 h 22"/>
                <a:gd name="T74" fmla="*/ 33 w 37"/>
                <a:gd name="T75" fmla="*/ 5 h 22"/>
                <a:gd name="T76" fmla="*/ 31 w 37"/>
                <a:gd name="T77" fmla="*/ 4 h 22"/>
                <a:gd name="T78" fmla="*/ 29 w 37"/>
                <a:gd name="T79" fmla="*/ 4 h 22"/>
                <a:gd name="T80" fmla="*/ 26 w 37"/>
                <a:gd name="T81" fmla="*/ 3 h 22"/>
                <a:gd name="T82" fmla="*/ 24 w 37"/>
                <a:gd name="T83" fmla="*/ 2 h 22"/>
                <a:gd name="T84" fmla="*/ 22 w 37"/>
                <a:gd name="T85" fmla="*/ 2 h 22"/>
                <a:gd name="T86" fmla="*/ 20 w 37"/>
                <a:gd name="T87" fmla="*/ 2 h 22"/>
                <a:gd name="T88" fmla="*/ 18 w 37"/>
                <a:gd name="T89" fmla="*/ 1 h 22"/>
                <a:gd name="T90" fmla="*/ 16 w 37"/>
                <a:gd name="T91" fmla="*/ 1 h 22"/>
                <a:gd name="T92" fmla="*/ 14 w 37"/>
                <a:gd name="T93" fmla="*/ 0 h 22"/>
                <a:gd name="T94" fmla="*/ 12 w 37"/>
                <a:gd name="T95" fmla="*/ 0 h 2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7" h="22">
                  <a:moveTo>
                    <a:pt x="11" y="0"/>
                  </a:moveTo>
                  <a:lnTo>
                    <a:pt x="10" y="0"/>
                  </a:lnTo>
                  <a:lnTo>
                    <a:pt x="8" y="0"/>
                  </a:lnTo>
                  <a:lnTo>
                    <a:pt x="7" y="0"/>
                  </a:lnTo>
                  <a:lnTo>
                    <a:pt x="6" y="0"/>
                  </a:lnTo>
                  <a:lnTo>
                    <a:pt x="5" y="0"/>
                  </a:lnTo>
                  <a:lnTo>
                    <a:pt x="4" y="0"/>
                  </a:lnTo>
                  <a:lnTo>
                    <a:pt x="3" y="0"/>
                  </a:lnTo>
                  <a:lnTo>
                    <a:pt x="3" y="1"/>
                  </a:lnTo>
                  <a:lnTo>
                    <a:pt x="2" y="1"/>
                  </a:lnTo>
                  <a:lnTo>
                    <a:pt x="2" y="2"/>
                  </a:lnTo>
                  <a:lnTo>
                    <a:pt x="1" y="2"/>
                  </a:lnTo>
                  <a:lnTo>
                    <a:pt x="1" y="3"/>
                  </a:lnTo>
                  <a:lnTo>
                    <a:pt x="1" y="4"/>
                  </a:lnTo>
                  <a:lnTo>
                    <a:pt x="1" y="5"/>
                  </a:lnTo>
                  <a:lnTo>
                    <a:pt x="1" y="6"/>
                  </a:lnTo>
                  <a:lnTo>
                    <a:pt x="0" y="6"/>
                  </a:lnTo>
                  <a:lnTo>
                    <a:pt x="0" y="7"/>
                  </a:lnTo>
                  <a:lnTo>
                    <a:pt x="0" y="8"/>
                  </a:lnTo>
                  <a:lnTo>
                    <a:pt x="0" y="9"/>
                  </a:lnTo>
                  <a:lnTo>
                    <a:pt x="1" y="9"/>
                  </a:lnTo>
                  <a:lnTo>
                    <a:pt x="1" y="11"/>
                  </a:lnTo>
                  <a:lnTo>
                    <a:pt x="1" y="12"/>
                  </a:lnTo>
                  <a:lnTo>
                    <a:pt x="1" y="13"/>
                  </a:lnTo>
                  <a:lnTo>
                    <a:pt x="2" y="13"/>
                  </a:lnTo>
                  <a:lnTo>
                    <a:pt x="3" y="14"/>
                  </a:lnTo>
                  <a:lnTo>
                    <a:pt x="3" y="15"/>
                  </a:lnTo>
                  <a:lnTo>
                    <a:pt x="4" y="15"/>
                  </a:lnTo>
                  <a:lnTo>
                    <a:pt x="5" y="16"/>
                  </a:lnTo>
                  <a:lnTo>
                    <a:pt x="6" y="17"/>
                  </a:lnTo>
                  <a:lnTo>
                    <a:pt x="7" y="17"/>
                  </a:lnTo>
                  <a:lnTo>
                    <a:pt x="8" y="18"/>
                  </a:lnTo>
                  <a:lnTo>
                    <a:pt x="10" y="18"/>
                  </a:lnTo>
                  <a:lnTo>
                    <a:pt x="10" y="19"/>
                  </a:lnTo>
                  <a:lnTo>
                    <a:pt x="11" y="19"/>
                  </a:lnTo>
                  <a:lnTo>
                    <a:pt x="12" y="19"/>
                  </a:lnTo>
                  <a:lnTo>
                    <a:pt x="13" y="19"/>
                  </a:lnTo>
                  <a:lnTo>
                    <a:pt x="14" y="19"/>
                  </a:lnTo>
                  <a:lnTo>
                    <a:pt x="15" y="19"/>
                  </a:lnTo>
                  <a:lnTo>
                    <a:pt x="16" y="19"/>
                  </a:lnTo>
                  <a:lnTo>
                    <a:pt x="17" y="19"/>
                  </a:lnTo>
                  <a:lnTo>
                    <a:pt x="18" y="19"/>
                  </a:lnTo>
                  <a:lnTo>
                    <a:pt x="19" y="19"/>
                  </a:lnTo>
                  <a:lnTo>
                    <a:pt x="20" y="20"/>
                  </a:lnTo>
                  <a:lnTo>
                    <a:pt x="21" y="20"/>
                  </a:lnTo>
                  <a:lnTo>
                    <a:pt x="22" y="20"/>
                  </a:lnTo>
                  <a:lnTo>
                    <a:pt x="23" y="20"/>
                  </a:lnTo>
                  <a:lnTo>
                    <a:pt x="24" y="20"/>
                  </a:lnTo>
                  <a:lnTo>
                    <a:pt x="25" y="21"/>
                  </a:lnTo>
                  <a:lnTo>
                    <a:pt x="26" y="21"/>
                  </a:lnTo>
                  <a:lnTo>
                    <a:pt x="28" y="21"/>
                  </a:lnTo>
                  <a:lnTo>
                    <a:pt x="29" y="21"/>
                  </a:lnTo>
                  <a:lnTo>
                    <a:pt x="30" y="21"/>
                  </a:lnTo>
                  <a:lnTo>
                    <a:pt x="31" y="21"/>
                  </a:lnTo>
                  <a:lnTo>
                    <a:pt x="32" y="21"/>
                  </a:lnTo>
                  <a:lnTo>
                    <a:pt x="32" y="20"/>
                  </a:lnTo>
                  <a:lnTo>
                    <a:pt x="33" y="20"/>
                  </a:lnTo>
                  <a:lnTo>
                    <a:pt x="33" y="19"/>
                  </a:lnTo>
                  <a:lnTo>
                    <a:pt x="34" y="19"/>
                  </a:lnTo>
                  <a:lnTo>
                    <a:pt x="35" y="19"/>
                  </a:lnTo>
                  <a:lnTo>
                    <a:pt x="35" y="18"/>
                  </a:lnTo>
                  <a:lnTo>
                    <a:pt x="35" y="17"/>
                  </a:lnTo>
                  <a:lnTo>
                    <a:pt x="35" y="16"/>
                  </a:lnTo>
                  <a:lnTo>
                    <a:pt x="35" y="15"/>
                  </a:lnTo>
                  <a:lnTo>
                    <a:pt x="35" y="14"/>
                  </a:lnTo>
                  <a:lnTo>
                    <a:pt x="35" y="13"/>
                  </a:lnTo>
                  <a:lnTo>
                    <a:pt x="35" y="12"/>
                  </a:lnTo>
                  <a:lnTo>
                    <a:pt x="36" y="12"/>
                  </a:lnTo>
                  <a:lnTo>
                    <a:pt x="36" y="11"/>
                  </a:lnTo>
                  <a:lnTo>
                    <a:pt x="36" y="9"/>
                  </a:lnTo>
                  <a:lnTo>
                    <a:pt x="36" y="8"/>
                  </a:lnTo>
                  <a:lnTo>
                    <a:pt x="36" y="7"/>
                  </a:lnTo>
                  <a:lnTo>
                    <a:pt x="36" y="6"/>
                  </a:lnTo>
                  <a:lnTo>
                    <a:pt x="35" y="5"/>
                  </a:lnTo>
                  <a:lnTo>
                    <a:pt x="34" y="5"/>
                  </a:lnTo>
                  <a:lnTo>
                    <a:pt x="33" y="5"/>
                  </a:lnTo>
                  <a:lnTo>
                    <a:pt x="32" y="4"/>
                  </a:lnTo>
                  <a:lnTo>
                    <a:pt x="31" y="4"/>
                  </a:lnTo>
                  <a:lnTo>
                    <a:pt x="30" y="4"/>
                  </a:lnTo>
                  <a:lnTo>
                    <a:pt x="29" y="4"/>
                  </a:lnTo>
                  <a:lnTo>
                    <a:pt x="28" y="3"/>
                  </a:lnTo>
                  <a:lnTo>
                    <a:pt x="26" y="3"/>
                  </a:lnTo>
                  <a:lnTo>
                    <a:pt x="25" y="3"/>
                  </a:lnTo>
                  <a:lnTo>
                    <a:pt x="24" y="2"/>
                  </a:lnTo>
                  <a:lnTo>
                    <a:pt x="23" y="2"/>
                  </a:lnTo>
                  <a:lnTo>
                    <a:pt x="22" y="2"/>
                  </a:lnTo>
                  <a:lnTo>
                    <a:pt x="21" y="2"/>
                  </a:lnTo>
                  <a:lnTo>
                    <a:pt x="20" y="2"/>
                  </a:lnTo>
                  <a:lnTo>
                    <a:pt x="19" y="2"/>
                  </a:lnTo>
                  <a:lnTo>
                    <a:pt x="18" y="1"/>
                  </a:lnTo>
                  <a:lnTo>
                    <a:pt x="17" y="1"/>
                  </a:lnTo>
                  <a:lnTo>
                    <a:pt x="16" y="1"/>
                  </a:lnTo>
                  <a:lnTo>
                    <a:pt x="15" y="1"/>
                  </a:lnTo>
                  <a:lnTo>
                    <a:pt x="14" y="0"/>
                  </a:lnTo>
                  <a:lnTo>
                    <a:pt x="13" y="0"/>
                  </a:lnTo>
                  <a:lnTo>
                    <a:pt x="12" y="0"/>
                  </a:lnTo>
                  <a:lnTo>
                    <a:pt x="11"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32" name="Freeform 127"/>
            <p:cNvSpPr>
              <a:spLocks/>
            </p:cNvSpPr>
            <p:nvPr/>
          </p:nvSpPr>
          <p:spPr bwMode="auto">
            <a:xfrm>
              <a:off x="3419" y="1495"/>
              <a:ext cx="35" cy="22"/>
            </a:xfrm>
            <a:custGeom>
              <a:avLst/>
              <a:gdLst>
                <a:gd name="T0" fmla="*/ 9 w 35"/>
                <a:gd name="T1" fmla="*/ 1 h 22"/>
                <a:gd name="T2" fmla="*/ 7 w 35"/>
                <a:gd name="T3" fmla="*/ 0 h 22"/>
                <a:gd name="T4" fmla="*/ 5 w 35"/>
                <a:gd name="T5" fmla="*/ 0 h 22"/>
                <a:gd name="T6" fmla="*/ 4 w 35"/>
                <a:gd name="T7" fmla="*/ 1 h 22"/>
                <a:gd name="T8" fmla="*/ 2 w 35"/>
                <a:gd name="T9" fmla="*/ 2 h 22"/>
                <a:gd name="T10" fmla="*/ 1 w 35"/>
                <a:gd name="T11" fmla="*/ 4 h 22"/>
                <a:gd name="T12" fmla="*/ 1 w 35"/>
                <a:gd name="T13" fmla="*/ 6 h 22"/>
                <a:gd name="T14" fmla="*/ 0 w 35"/>
                <a:gd name="T15" fmla="*/ 7 h 22"/>
                <a:gd name="T16" fmla="*/ 0 w 35"/>
                <a:gd name="T17" fmla="*/ 9 h 22"/>
                <a:gd name="T18" fmla="*/ 1 w 35"/>
                <a:gd name="T19" fmla="*/ 10 h 22"/>
                <a:gd name="T20" fmla="*/ 1 w 35"/>
                <a:gd name="T21" fmla="*/ 12 h 22"/>
                <a:gd name="T22" fmla="*/ 2 w 35"/>
                <a:gd name="T23" fmla="*/ 13 h 22"/>
                <a:gd name="T24" fmla="*/ 3 w 35"/>
                <a:gd name="T25" fmla="*/ 14 h 22"/>
                <a:gd name="T26" fmla="*/ 4 w 35"/>
                <a:gd name="T27" fmla="*/ 16 h 22"/>
                <a:gd name="T28" fmla="*/ 6 w 35"/>
                <a:gd name="T29" fmla="*/ 16 h 22"/>
                <a:gd name="T30" fmla="*/ 8 w 35"/>
                <a:gd name="T31" fmla="*/ 18 h 22"/>
                <a:gd name="T32" fmla="*/ 10 w 35"/>
                <a:gd name="T33" fmla="*/ 18 h 22"/>
                <a:gd name="T34" fmla="*/ 12 w 35"/>
                <a:gd name="T35" fmla="*/ 19 h 22"/>
                <a:gd name="T36" fmla="*/ 14 w 35"/>
                <a:gd name="T37" fmla="*/ 19 h 22"/>
                <a:gd name="T38" fmla="*/ 16 w 35"/>
                <a:gd name="T39" fmla="*/ 19 h 22"/>
                <a:gd name="T40" fmla="*/ 18 w 35"/>
                <a:gd name="T41" fmla="*/ 19 h 22"/>
                <a:gd name="T42" fmla="*/ 20 w 35"/>
                <a:gd name="T43" fmla="*/ 20 h 22"/>
                <a:gd name="T44" fmla="*/ 22 w 35"/>
                <a:gd name="T45" fmla="*/ 20 h 22"/>
                <a:gd name="T46" fmla="*/ 24 w 35"/>
                <a:gd name="T47" fmla="*/ 20 h 22"/>
                <a:gd name="T48" fmla="*/ 26 w 35"/>
                <a:gd name="T49" fmla="*/ 20 h 22"/>
                <a:gd name="T50" fmla="*/ 27 w 35"/>
                <a:gd name="T51" fmla="*/ 21 h 22"/>
                <a:gd name="T52" fmla="*/ 29 w 35"/>
                <a:gd name="T53" fmla="*/ 21 h 22"/>
                <a:gd name="T54" fmla="*/ 30 w 35"/>
                <a:gd name="T55" fmla="*/ 20 h 22"/>
                <a:gd name="T56" fmla="*/ 32 w 35"/>
                <a:gd name="T57" fmla="*/ 20 h 22"/>
                <a:gd name="T58" fmla="*/ 32 w 35"/>
                <a:gd name="T59" fmla="*/ 18 h 22"/>
                <a:gd name="T60" fmla="*/ 33 w 35"/>
                <a:gd name="T61" fmla="*/ 17 h 22"/>
                <a:gd name="T62" fmla="*/ 33 w 35"/>
                <a:gd name="T63" fmla="*/ 15 h 22"/>
                <a:gd name="T64" fmla="*/ 34 w 35"/>
                <a:gd name="T65" fmla="*/ 13 h 22"/>
                <a:gd name="T66" fmla="*/ 34 w 35"/>
                <a:gd name="T67" fmla="*/ 11 h 22"/>
                <a:gd name="T68" fmla="*/ 34 w 35"/>
                <a:gd name="T69" fmla="*/ 9 h 22"/>
                <a:gd name="T70" fmla="*/ 34 w 35"/>
                <a:gd name="T71" fmla="*/ 7 h 22"/>
                <a:gd name="T72" fmla="*/ 32 w 35"/>
                <a:gd name="T73" fmla="*/ 6 h 22"/>
                <a:gd name="T74" fmla="*/ 30 w 35"/>
                <a:gd name="T75" fmla="*/ 6 h 22"/>
                <a:gd name="T76" fmla="*/ 29 w 35"/>
                <a:gd name="T77" fmla="*/ 5 h 22"/>
                <a:gd name="T78" fmla="*/ 27 w 35"/>
                <a:gd name="T79" fmla="*/ 4 h 22"/>
                <a:gd name="T80" fmla="*/ 25 w 35"/>
                <a:gd name="T81" fmla="*/ 4 h 22"/>
                <a:gd name="T82" fmla="*/ 23 w 35"/>
                <a:gd name="T83" fmla="*/ 4 h 22"/>
                <a:gd name="T84" fmla="*/ 21 w 35"/>
                <a:gd name="T85" fmla="*/ 3 h 22"/>
                <a:gd name="T86" fmla="*/ 19 w 35"/>
                <a:gd name="T87" fmla="*/ 2 h 22"/>
                <a:gd name="T88" fmla="*/ 17 w 35"/>
                <a:gd name="T89" fmla="*/ 2 h 22"/>
                <a:gd name="T90" fmla="*/ 15 w 35"/>
                <a:gd name="T91" fmla="*/ 2 h 22"/>
                <a:gd name="T92" fmla="*/ 13 w 35"/>
                <a:gd name="T93" fmla="*/ 1 h 22"/>
                <a:gd name="T94" fmla="*/ 10 w 35"/>
                <a:gd name="T95" fmla="*/ 1 h 2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5" h="22">
                  <a:moveTo>
                    <a:pt x="10" y="1"/>
                  </a:moveTo>
                  <a:lnTo>
                    <a:pt x="9" y="1"/>
                  </a:lnTo>
                  <a:lnTo>
                    <a:pt x="8" y="1"/>
                  </a:lnTo>
                  <a:lnTo>
                    <a:pt x="7" y="0"/>
                  </a:lnTo>
                  <a:lnTo>
                    <a:pt x="6" y="0"/>
                  </a:lnTo>
                  <a:lnTo>
                    <a:pt x="5" y="0"/>
                  </a:lnTo>
                  <a:lnTo>
                    <a:pt x="4" y="0"/>
                  </a:lnTo>
                  <a:lnTo>
                    <a:pt x="4" y="1"/>
                  </a:lnTo>
                  <a:lnTo>
                    <a:pt x="3" y="1"/>
                  </a:lnTo>
                  <a:lnTo>
                    <a:pt x="2" y="2"/>
                  </a:lnTo>
                  <a:lnTo>
                    <a:pt x="1" y="3"/>
                  </a:lnTo>
                  <a:lnTo>
                    <a:pt x="1" y="4"/>
                  </a:lnTo>
                  <a:lnTo>
                    <a:pt x="1" y="5"/>
                  </a:lnTo>
                  <a:lnTo>
                    <a:pt x="1" y="6"/>
                  </a:lnTo>
                  <a:lnTo>
                    <a:pt x="1" y="7"/>
                  </a:lnTo>
                  <a:lnTo>
                    <a:pt x="0" y="7"/>
                  </a:lnTo>
                  <a:lnTo>
                    <a:pt x="0" y="8"/>
                  </a:lnTo>
                  <a:lnTo>
                    <a:pt x="0" y="9"/>
                  </a:lnTo>
                  <a:lnTo>
                    <a:pt x="0" y="10"/>
                  </a:lnTo>
                  <a:lnTo>
                    <a:pt x="1" y="10"/>
                  </a:lnTo>
                  <a:lnTo>
                    <a:pt x="1" y="11"/>
                  </a:lnTo>
                  <a:lnTo>
                    <a:pt x="1" y="12"/>
                  </a:lnTo>
                  <a:lnTo>
                    <a:pt x="2" y="12"/>
                  </a:lnTo>
                  <a:lnTo>
                    <a:pt x="2" y="13"/>
                  </a:lnTo>
                  <a:lnTo>
                    <a:pt x="2" y="14"/>
                  </a:lnTo>
                  <a:lnTo>
                    <a:pt x="3" y="14"/>
                  </a:lnTo>
                  <a:lnTo>
                    <a:pt x="4" y="15"/>
                  </a:lnTo>
                  <a:lnTo>
                    <a:pt x="4" y="16"/>
                  </a:lnTo>
                  <a:lnTo>
                    <a:pt x="5" y="16"/>
                  </a:lnTo>
                  <a:lnTo>
                    <a:pt x="6" y="16"/>
                  </a:lnTo>
                  <a:lnTo>
                    <a:pt x="7" y="17"/>
                  </a:lnTo>
                  <a:lnTo>
                    <a:pt x="8" y="18"/>
                  </a:lnTo>
                  <a:lnTo>
                    <a:pt x="9" y="18"/>
                  </a:lnTo>
                  <a:lnTo>
                    <a:pt x="10" y="18"/>
                  </a:lnTo>
                  <a:lnTo>
                    <a:pt x="11" y="18"/>
                  </a:lnTo>
                  <a:lnTo>
                    <a:pt x="12" y="19"/>
                  </a:lnTo>
                  <a:lnTo>
                    <a:pt x="13" y="19"/>
                  </a:lnTo>
                  <a:lnTo>
                    <a:pt x="14" y="19"/>
                  </a:lnTo>
                  <a:lnTo>
                    <a:pt x="15" y="19"/>
                  </a:lnTo>
                  <a:lnTo>
                    <a:pt x="16" y="19"/>
                  </a:lnTo>
                  <a:lnTo>
                    <a:pt x="17" y="19"/>
                  </a:lnTo>
                  <a:lnTo>
                    <a:pt x="18" y="19"/>
                  </a:lnTo>
                  <a:lnTo>
                    <a:pt x="19" y="20"/>
                  </a:lnTo>
                  <a:lnTo>
                    <a:pt x="20" y="20"/>
                  </a:lnTo>
                  <a:lnTo>
                    <a:pt x="21" y="20"/>
                  </a:lnTo>
                  <a:lnTo>
                    <a:pt x="22" y="20"/>
                  </a:lnTo>
                  <a:lnTo>
                    <a:pt x="23" y="20"/>
                  </a:lnTo>
                  <a:lnTo>
                    <a:pt x="24" y="20"/>
                  </a:lnTo>
                  <a:lnTo>
                    <a:pt x="25" y="20"/>
                  </a:lnTo>
                  <a:lnTo>
                    <a:pt x="26" y="20"/>
                  </a:lnTo>
                  <a:lnTo>
                    <a:pt x="26" y="21"/>
                  </a:lnTo>
                  <a:lnTo>
                    <a:pt x="27" y="21"/>
                  </a:lnTo>
                  <a:lnTo>
                    <a:pt x="28" y="21"/>
                  </a:lnTo>
                  <a:lnTo>
                    <a:pt x="29" y="21"/>
                  </a:lnTo>
                  <a:lnTo>
                    <a:pt x="29" y="20"/>
                  </a:lnTo>
                  <a:lnTo>
                    <a:pt x="30" y="20"/>
                  </a:lnTo>
                  <a:lnTo>
                    <a:pt x="31" y="20"/>
                  </a:lnTo>
                  <a:lnTo>
                    <a:pt x="32" y="20"/>
                  </a:lnTo>
                  <a:lnTo>
                    <a:pt x="32" y="19"/>
                  </a:lnTo>
                  <a:lnTo>
                    <a:pt x="32" y="18"/>
                  </a:lnTo>
                  <a:lnTo>
                    <a:pt x="33" y="18"/>
                  </a:lnTo>
                  <a:lnTo>
                    <a:pt x="33" y="17"/>
                  </a:lnTo>
                  <a:lnTo>
                    <a:pt x="33" y="16"/>
                  </a:lnTo>
                  <a:lnTo>
                    <a:pt x="33" y="15"/>
                  </a:lnTo>
                  <a:lnTo>
                    <a:pt x="34" y="14"/>
                  </a:lnTo>
                  <a:lnTo>
                    <a:pt x="34" y="13"/>
                  </a:lnTo>
                  <a:lnTo>
                    <a:pt x="34" y="12"/>
                  </a:lnTo>
                  <a:lnTo>
                    <a:pt x="34" y="11"/>
                  </a:lnTo>
                  <a:lnTo>
                    <a:pt x="34" y="10"/>
                  </a:lnTo>
                  <a:lnTo>
                    <a:pt x="34" y="9"/>
                  </a:lnTo>
                  <a:lnTo>
                    <a:pt x="34" y="8"/>
                  </a:lnTo>
                  <a:lnTo>
                    <a:pt x="34" y="7"/>
                  </a:lnTo>
                  <a:lnTo>
                    <a:pt x="33" y="6"/>
                  </a:lnTo>
                  <a:lnTo>
                    <a:pt x="32" y="6"/>
                  </a:lnTo>
                  <a:lnTo>
                    <a:pt x="31" y="6"/>
                  </a:lnTo>
                  <a:lnTo>
                    <a:pt x="30" y="6"/>
                  </a:lnTo>
                  <a:lnTo>
                    <a:pt x="30" y="5"/>
                  </a:lnTo>
                  <a:lnTo>
                    <a:pt x="29" y="5"/>
                  </a:lnTo>
                  <a:lnTo>
                    <a:pt x="28" y="5"/>
                  </a:lnTo>
                  <a:lnTo>
                    <a:pt x="27" y="4"/>
                  </a:lnTo>
                  <a:lnTo>
                    <a:pt x="26" y="4"/>
                  </a:lnTo>
                  <a:lnTo>
                    <a:pt x="25" y="4"/>
                  </a:lnTo>
                  <a:lnTo>
                    <a:pt x="24" y="4"/>
                  </a:lnTo>
                  <a:lnTo>
                    <a:pt x="23" y="4"/>
                  </a:lnTo>
                  <a:lnTo>
                    <a:pt x="22" y="3"/>
                  </a:lnTo>
                  <a:lnTo>
                    <a:pt x="21" y="3"/>
                  </a:lnTo>
                  <a:lnTo>
                    <a:pt x="20" y="3"/>
                  </a:lnTo>
                  <a:lnTo>
                    <a:pt x="19" y="2"/>
                  </a:lnTo>
                  <a:lnTo>
                    <a:pt x="18" y="2"/>
                  </a:lnTo>
                  <a:lnTo>
                    <a:pt x="17" y="2"/>
                  </a:lnTo>
                  <a:lnTo>
                    <a:pt x="16" y="2"/>
                  </a:lnTo>
                  <a:lnTo>
                    <a:pt x="15" y="2"/>
                  </a:lnTo>
                  <a:lnTo>
                    <a:pt x="14" y="2"/>
                  </a:lnTo>
                  <a:lnTo>
                    <a:pt x="13" y="1"/>
                  </a:lnTo>
                  <a:lnTo>
                    <a:pt x="12" y="1"/>
                  </a:lnTo>
                  <a:lnTo>
                    <a:pt x="10" y="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33" name="Freeform 128"/>
            <p:cNvSpPr>
              <a:spLocks/>
            </p:cNvSpPr>
            <p:nvPr/>
          </p:nvSpPr>
          <p:spPr bwMode="auto">
            <a:xfrm>
              <a:off x="3736" y="1630"/>
              <a:ext cx="35" cy="21"/>
            </a:xfrm>
            <a:custGeom>
              <a:avLst/>
              <a:gdLst>
                <a:gd name="T0" fmla="*/ 8 w 35"/>
                <a:gd name="T1" fmla="*/ 1 h 21"/>
                <a:gd name="T2" fmla="*/ 6 w 35"/>
                <a:gd name="T3" fmla="*/ 0 h 21"/>
                <a:gd name="T4" fmla="*/ 4 w 35"/>
                <a:gd name="T5" fmla="*/ 0 h 21"/>
                <a:gd name="T6" fmla="*/ 3 w 35"/>
                <a:gd name="T7" fmla="*/ 1 h 21"/>
                <a:gd name="T8" fmla="*/ 1 w 35"/>
                <a:gd name="T9" fmla="*/ 2 h 21"/>
                <a:gd name="T10" fmla="*/ 0 w 35"/>
                <a:gd name="T11" fmla="*/ 4 h 21"/>
                <a:gd name="T12" fmla="*/ 0 w 35"/>
                <a:gd name="T13" fmla="*/ 6 h 21"/>
                <a:gd name="T14" fmla="*/ 0 w 35"/>
                <a:gd name="T15" fmla="*/ 8 h 21"/>
                <a:gd name="T16" fmla="*/ 0 w 35"/>
                <a:gd name="T17" fmla="*/ 10 h 21"/>
                <a:gd name="T18" fmla="*/ 1 w 35"/>
                <a:gd name="T19" fmla="*/ 11 h 21"/>
                <a:gd name="T20" fmla="*/ 2 w 35"/>
                <a:gd name="T21" fmla="*/ 12 h 21"/>
                <a:gd name="T22" fmla="*/ 3 w 35"/>
                <a:gd name="T23" fmla="*/ 14 h 21"/>
                <a:gd name="T24" fmla="*/ 4 w 35"/>
                <a:gd name="T25" fmla="*/ 15 h 21"/>
                <a:gd name="T26" fmla="*/ 5 w 35"/>
                <a:gd name="T27" fmla="*/ 16 h 21"/>
                <a:gd name="T28" fmla="*/ 7 w 35"/>
                <a:gd name="T29" fmla="*/ 16 h 21"/>
                <a:gd name="T30" fmla="*/ 8 w 35"/>
                <a:gd name="T31" fmla="*/ 17 h 21"/>
                <a:gd name="T32" fmla="*/ 10 w 35"/>
                <a:gd name="T33" fmla="*/ 18 h 21"/>
                <a:gd name="T34" fmla="*/ 12 w 35"/>
                <a:gd name="T35" fmla="*/ 18 h 21"/>
                <a:gd name="T36" fmla="*/ 14 w 35"/>
                <a:gd name="T37" fmla="*/ 18 h 21"/>
                <a:gd name="T38" fmla="*/ 16 w 35"/>
                <a:gd name="T39" fmla="*/ 18 h 21"/>
                <a:gd name="T40" fmla="*/ 19 w 35"/>
                <a:gd name="T41" fmla="*/ 18 h 21"/>
                <a:gd name="T42" fmla="*/ 20 w 35"/>
                <a:gd name="T43" fmla="*/ 19 h 21"/>
                <a:gd name="T44" fmla="*/ 22 w 35"/>
                <a:gd name="T45" fmla="*/ 19 h 21"/>
                <a:gd name="T46" fmla="*/ 24 w 35"/>
                <a:gd name="T47" fmla="*/ 19 h 21"/>
                <a:gd name="T48" fmla="*/ 25 w 35"/>
                <a:gd name="T49" fmla="*/ 20 h 21"/>
                <a:gd name="T50" fmla="*/ 27 w 35"/>
                <a:gd name="T51" fmla="*/ 20 h 21"/>
                <a:gd name="T52" fmla="*/ 29 w 35"/>
                <a:gd name="T53" fmla="*/ 20 h 21"/>
                <a:gd name="T54" fmla="*/ 30 w 35"/>
                <a:gd name="T55" fmla="*/ 19 h 21"/>
                <a:gd name="T56" fmla="*/ 31 w 35"/>
                <a:gd name="T57" fmla="*/ 18 h 21"/>
                <a:gd name="T58" fmla="*/ 33 w 35"/>
                <a:gd name="T59" fmla="*/ 17 h 21"/>
                <a:gd name="T60" fmla="*/ 33 w 35"/>
                <a:gd name="T61" fmla="*/ 15 h 21"/>
                <a:gd name="T62" fmla="*/ 34 w 35"/>
                <a:gd name="T63" fmla="*/ 14 h 21"/>
                <a:gd name="T64" fmla="*/ 34 w 35"/>
                <a:gd name="T65" fmla="*/ 12 h 21"/>
                <a:gd name="T66" fmla="*/ 34 w 35"/>
                <a:gd name="T67" fmla="*/ 10 h 21"/>
                <a:gd name="T68" fmla="*/ 34 w 35"/>
                <a:gd name="T69" fmla="*/ 8 h 21"/>
                <a:gd name="T70" fmla="*/ 33 w 35"/>
                <a:gd name="T71" fmla="*/ 6 h 21"/>
                <a:gd name="T72" fmla="*/ 31 w 35"/>
                <a:gd name="T73" fmla="*/ 5 h 21"/>
                <a:gd name="T74" fmla="*/ 29 w 35"/>
                <a:gd name="T75" fmla="*/ 5 h 21"/>
                <a:gd name="T76" fmla="*/ 27 w 35"/>
                <a:gd name="T77" fmla="*/ 4 h 21"/>
                <a:gd name="T78" fmla="*/ 25 w 35"/>
                <a:gd name="T79" fmla="*/ 4 h 21"/>
                <a:gd name="T80" fmla="*/ 23 w 35"/>
                <a:gd name="T81" fmla="*/ 3 h 21"/>
                <a:gd name="T82" fmla="*/ 21 w 35"/>
                <a:gd name="T83" fmla="*/ 3 h 21"/>
                <a:gd name="T84" fmla="*/ 19 w 35"/>
                <a:gd name="T85" fmla="*/ 2 h 21"/>
                <a:gd name="T86" fmla="*/ 16 w 35"/>
                <a:gd name="T87" fmla="*/ 2 h 21"/>
                <a:gd name="T88" fmla="*/ 14 w 35"/>
                <a:gd name="T89" fmla="*/ 1 h 21"/>
                <a:gd name="T90" fmla="*/ 12 w 35"/>
                <a:gd name="T91" fmla="*/ 1 h 21"/>
                <a:gd name="T92" fmla="*/ 10 w 35"/>
                <a:gd name="T93" fmla="*/ 1 h 2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5" h="21">
                  <a:moveTo>
                    <a:pt x="9" y="1"/>
                  </a:moveTo>
                  <a:lnTo>
                    <a:pt x="8" y="1"/>
                  </a:lnTo>
                  <a:lnTo>
                    <a:pt x="7" y="1"/>
                  </a:lnTo>
                  <a:lnTo>
                    <a:pt x="6" y="0"/>
                  </a:lnTo>
                  <a:lnTo>
                    <a:pt x="5" y="0"/>
                  </a:lnTo>
                  <a:lnTo>
                    <a:pt x="4" y="0"/>
                  </a:lnTo>
                  <a:lnTo>
                    <a:pt x="4" y="1"/>
                  </a:lnTo>
                  <a:lnTo>
                    <a:pt x="3" y="1"/>
                  </a:lnTo>
                  <a:lnTo>
                    <a:pt x="2" y="1"/>
                  </a:lnTo>
                  <a:lnTo>
                    <a:pt x="1" y="2"/>
                  </a:lnTo>
                  <a:lnTo>
                    <a:pt x="0" y="3"/>
                  </a:lnTo>
                  <a:lnTo>
                    <a:pt x="0" y="4"/>
                  </a:lnTo>
                  <a:lnTo>
                    <a:pt x="0" y="5"/>
                  </a:lnTo>
                  <a:lnTo>
                    <a:pt x="0" y="6"/>
                  </a:lnTo>
                  <a:lnTo>
                    <a:pt x="0" y="7"/>
                  </a:lnTo>
                  <a:lnTo>
                    <a:pt x="0" y="8"/>
                  </a:lnTo>
                  <a:lnTo>
                    <a:pt x="0" y="9"/>
                  </a:lnTo>
                  <a:lnTo>
                    <a:pt x="0" y="10"/>
                  </a:lnTo>
                  <a:lnTo>
                    <a:pt x="0" y="11"/>
                  </a:lnTo>
                  <a:lnTo>
                    <a:pt x="1" y="11"/>
                  </a:lnTo>
                  <a:lnTo>
                    <a:pt x="1" y="12"/>
                  </a:lnTo>
                  <a:lnTo>
                    <a:pt x="2" y="12"/>
                  </a:lnTo>
                  <a:lnTo>
                    <a:pt x="2" y="13"/>
                  </a:lnTo>
                  <a:lnTo>
                    <a:pt x="3" y="14"/>
                  </a:lnTo>
                  <a:lnTo>
                    <a:pt x="4" y="14"/>
                  </a:lnTo>
                  <a:lnTo>
                    <a:pt x="4" y="15"/>
                  </a:lnTo>
                  <a:lnTo>
                    <a:pt x="5" y="15"/>
                  </a:lnTo>
                  <a:lnTo>
                    <a:pt x="5" y="16"/>
                  </a:lnTo>
                  <a:lnTo>
                    <a:pt x="6" y="16"/>
                  </a:lnTo>
                  <a:lnTo>
                    <a:pt x="7" y="16"/>
                  </a:lnTo>
                  <a:lnTo>
                    <a:pt x="7" y="17"/>
                  </a:lnTo>
                  <a:lnTo>
                    <a:pt x="8" y="17"/>
                  </a:lnTo>
                  <a:lnTo>
                    <a:pt x="9" y="17"/>
                  </a:lnTo>
                  <a:lnTo>
                    <a:pt x="10" y="18"/>
                  </a:lnTo>
                  <a:lnTo>
                    <a:pt x="11" y="18"/>
                  </a:lnTo>
                  <a:lnTo>
                    <a:pt x="12" y="18"/>
                  </a:lnTo>
                  <a:lnTo>
                    <a:pt x="13" y="18"/>
                  </a:lnTo>
                  <a:lnTo>
                    <a:pt x="14" y="18"/>
                  </a:lnTo>
                  <a:lnTo>
                    <a:pt x="15" y="18"/>
                  </a:lnTo>
                  <a:lnTo>
                    <a:pt x="16" y="18"/>
                  </a:lnTo>
                  <a:lnTo>
                    <a:pt x="18" y="18"/>
                  </a:lnTo>
                  <a:lnTo>
                    <a:pt x="19" y="18"/>
                  </a:lnTo>
                  <a:lnTo>
                    <a:pt x="19" y="19"/>
                  </a:lnTo>
                  <a:lnTo>
                    <a:pt x="20" y="19"/>
                  </a:lnTo>
                  <a:lnTo>
                    <a:pt x="21" y="19"/>
                  </a:lnTo>
                  <a:lnTo>
                    <a:pt x="22" y="19"/>
                  </a:lnTo>
                  <a:lnTo>
                    <a:pt x="23" y="19"/>
                  </a:lnTo>
                  <a:lnTo>
                    <a:pt x="24" y="19"/>
                  </a:lnTo>
                  <a:lnTo>
                    <a:pt x="25" y="19"/>
                  </a:lnTo>
                  <a:lnTo>
                    <a:pt x="25" y="20"/>
                  </a:lnTo>
                  <a:lnTo>
                    <a:pt x="26" y="20"/>
                  </a:lnTo>
                  <a:lnTo>
                    <a:pt x="27" y="20"/>
                  </a:lnTo>
                  <a:lnTo>
                    <a:pt x="28" y="20"/>
                  </a:lnTo>
                  <a:lnTo>
                    <a:pt x="29" y="20"/>
                  </a:lnTo>
                  <a:lnTo>
                    <a:pt x="30" y="20"/>
                  </a:lnTo>
                  <a:lnTo>
                    <a:pt x="30" y="19"/>
                  </a:lnTo>
                  <a:lnTo>
                    <a:pt x="31" y="19"/>
                  </a:lnTo>
                  <a:lnTo>
                    <a:pt x="31" y="18"/>
                  </a:lnTo>
                  <a:lnTo>
                    <a:pt x="32" y="18"/>
                  </a:lnTo>
                  <a:lnTo>
                    <a:pt x="33" y="17"/>
                  </a:lnTo>
                  <a:lnTo>
                    <a:pt x="33" y="16"/>
                  </a:lnTo>
                  <a:lnTo>
                    <a:pt x="33" y="15"/>
                  </a:lnTo>
                  <a:lnTo>
                    <a:pt x="33" y="14"/>
                  </a:lnTo>
                  <a:lnTo>
                    <a:pt x="34" y="14"/>
                  </a:lnTo>
                  <a:lnTo>
                    <a:pt x="34" y="13"/>
                  </a:lnTo>
                  <a:lnTo>
                    <a:pt x="34" y="12"/>
                  </a:lnTo>
                  <a:lnTo>
                    <a:pt x="34" y="11"/>
                  </a:lnTo>
                  <a:lnTo>
                    <a:pt x="34" y="10"/>
                  </a:lnTo>
                  <a:lnTo>
                    <a:pt x="34" y="9"/>
                  </a:lnTo>
                  <a:lnTo>
                    <a:pt x="34" y="8"/>
                  </a:lnTo>
                  <a:lnTo>
                    <a:pt x="34" y="7"/>
                  </a:lnTo>
                  <a:lnTo>
                    <a:pt x="33" y="6"/>
                  </a:lnTo>
                  <a:lnTo>
                    <a:pt x="32" y="6"/>
                  </a:lnTo>
                  <a:lnTo>
                    <a:pt x="31" y="5"/>
                  </a:lnTo>
                  <a:lnTo>
                    <a:pt x="30" y="5"/>
                  </a:lnTo>
                  <a:lnTo>
                    <a:pt x="29" y="5"/>
                  </a:lnTo>
                  <a:lnTo>
                    <a:pt x="28" y="5"/>
                  </a:lnTo>
                  <a:lnTo>
                    <a:pt x="27" y="4"/>
                  </a:lnTo>
                  <a:lnTo>
                    <a:pt x="26" y="4"/>
                  </a:lnTo>
                  <a:lnTo>
                    <a:pt x="25" y="4"/>
                  </a:lnTo>
                  <a:lnTo>
                    <a:pt x="24" y="3"/>
                  </a:lnTo>
                  <a:lnTo>
                    <a:pt x="23" y="3"/>
                  </a:lnTo>
                  <a:lnTo>
                    <a:pt x="22" y="3"/>
                  </a:lnTo>
                  <a:lnTo>
                    <a:pt x="21" y="3"/>
                  </a:lnTo>
                  <a:lnTo>
                    <a:pt x="20" y="3"/>
                  </a:lnTo>
                  <a:lnTo>
                    <a:pt x="19" y="2"/>
                  </a:lnTo>
                  <a:lnTo>
                    <a:pt x="18" y="2"/>
                  </a:lnTo>
                  <a:lnTo>
                    <a:pt x="16" y="2"/>
                  </a:lnTo>
                  <a:lnTo>
                    <a:pt x="15" y="2"/>
                  </a:lnTo>
                  <a:lnTo>
                    <a:pt x="14" y="1"/>
                  </a:lnTo>
                  <a:lnTo>
                    <a:pt x="13" y="1"/>
                  </a:lnTo>
                  <a:lnTo>
                    <a:pt x="12" y="1"/>
                  </a:lnTo>
                  <a:lnTo>
                    <a:pt x="11" y="1"/>
                  </a:lnTo>
                  <a:lnTo>
                    <a:pt x="10" y="1"/>
                  </a:lnTo>
                  <a:lnTo>
                    <a:pt x="9" y="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34" name="Freeform 129"/>
            <p:cNvSpPr>
              <a:spLocks/>
            </p:cNvSpPr>
            <p:nvPr/>
          </p:nvSpPr>
          <p:spPr bwMode="auto">
            <a:xfrm>
              <a:off x="3303" y="1620"/>
              <a:ext cx="43" cy="19"/>
            </a:xfrm>
            <a:custGeom>
              <a:avLst/>
              <a:gdLst>
                <a:gd name="T0" fmla="*/ 6 w 43"/>
                <a:gd name="T1" fmla="*/ 1 h 19"/>
                <a:gd name="T2" fmla="*/ 4 w 43"/>
                <a:gd name="T3" fmla="*/ 1 h 19"/>
                <a:gd name="T4" fmla="*/ 2 w 43"/>
                <a:gd name="T5" fmla="*/ 1 h 19"/>
                <a:gd name="T6" fmla="*/ 1 w 43"/>
                <a:gd name="T7" fmla="*/ 2 h 19"/>
                <a:gd name="T8" fmla="*/ 0 w 43"/>
                <a:gd name="T9" fmla="*/ 4 h 19"/>
                <a:gd name="T10" fmla="*/ 0 w 43"/>
                <a:gd name="T11" fmla="*/ 6 h 19"/>
                <a:gd name="T12" fmla="*/ 1 w 43"/>
                <a:gd name="T13" fmla="*/ 8 h 19"/>
                <a:gd name="T14" fmla="*/ 2 w 43"/>
                <a:gd name="T15" fmla="*/ 10 h 19"/>
                <a:gd name="T16" fmla="*/ 3 w 43"/>
                <a:gd name="T17" fmla="*/ 12 h 19"/>
                <a:gd name="T18" fmla="*/ 4 w 43"/>
                <a:gd name="T19" fmla="*/ 13 h 19"/>
                <a:gd name="T20" fmla="*/ 6 w 43"/>
                <a:gd name="T21" fmla="*/ 14 h 19"/>
                <a:gd name="T22" fmla="*/ 8 w 43"/>
                <a:gd name="T23" fmla="*/ 16 h 19"/>
                <a:gd name="T24" fmla="*/ 10 w 43"/>
                <a:gd name="T25" fmla="*/ 16 h 19"/>
                <a:gd name="T26" fmla="*/ 11 w 43"/>
                <a:gd name="T27" fmla="*/ 17 h 19"/>
                <a:gd name="T28" fmla="*/ 13 w 43"/>
                <a:gd name="T29" fmla="*/ 17 h 19"/>
                <a:gd name="T30" fmla="*/ 15 w 43"/>
                <a:gd name="T31" fmla="*/ 18 h 19"/>
                <a:gd name="T32" fmla="*/ 17 w 43"/>
                <a:gd name="T33" fmla="*/ 18 h 19"/>
                <a:gd name="T34" fmla="*/ 19 w 43"/>
                <a:gd name="T35" fmla="*/ 18 h 19"/>
                <a:gd name="T36" fmla="*/ 22 w 43"/>
                <a:gd name="T37" fmla="*/ 18 h 19"/>
                <a:gd name="T38" fmla="*/ 24 w 43"/>
                <a:gd name="T39" fmla="*/ 18 h 19"/>
                <a:gd name="T40" fmla="*/ 26 w 43"/>
                <a:gd name="T41" fmla="*/ 18 h 19"/>
                <a:gd name="T42" fmla="*/ 28 w 43"/>
                <a:gd name="T43" fmla="*/ 18 h 19"/>
                <a:gd name="T44" fmla="*/ 30 w 43"/>
                <a:gd name="T45" fmla="*/ 18 h 19"/>
                <a:gd name="T46" fmla="*/ 32 w 43"/>
                <a:gd name="T47" fmla="*/ 18 h 19"/>
                <a:gd name="T48" fmla="*/ 34 w 43"/>
                <a:gd name="T49" fmla="*/ 18 h 19"/>
                <a:gd name="T50" fmla="*/ 36 w 43"/>
                <a:gd name="T51" fmla="*/ 18 h 19"/>
                <a:gd name="T52" fmla="*/ 38 w 43"/>
                <a:gd name="T53" fmla="*/ 17 h 19"/>
                <a:gd name="T54" fmla="*/ 39 w 43"/>
                <a:gd name="T55" fmla="*/ 16 h 19"/>
                <a:gd name="T56" fmla="*/ 41 w 43"/>
                <a:gd name="T57" fmla="*/ 16 h 19"/>
                <a:gd name="T58" fmla="*/ 41 w 43"/>
                <a:gd name="T59" fmla="*/ 14 h 19"/>
                <a:gd name="T60" fmla="*/ 42 w 43"/>
                <a:gd name="T61" fmla="*/ 13 h 19"/>
                <a:gd name="T62" fmla="*/ 41 w 43"/>
                <a:gd name="T63" fmla="*/ 12 h 19"/>
                <a:gd name="T64" fmla="*/ 41 w 43"/>
                <a:gd name="T65" fmla="*/ 10 h 19"/>
                <a:gd name="T66" fmla="*/ 41 w 43"/>
                <a:gd name="T67" fmla="*/ 7 h 19"/>
                <a:gd name="T68" fmla="*/ 41 w 43"/>
                <a:gd name="T69" fmla="*/ 5 h 19"/>
                <a:gd name="T70" fmla="*/ 41 w 43"/>
                <a:gd name="T71" fmla="*/ 3 h 19"/>
                <a:gd name="T72" fmla="*/ 38 w 43"/>
                <a:gd name="T73" fmla="*/ 3 h 19"/>
                <a:gd name="T74" fmla="*/ 36 w 43"/>
                <a:gd name="T75" fmla="*/ 3 h 19"/>
                <a:gd name="T76" fmla="*/ 35 w 43"/>
                <a:gd name="T77" fmla="*/ 2 h 19"/>
                <a:gd name="T78" fmla="*/ 33 w 43"/>
                <a:gd name="T79" fmla="*/ 2 h 19"/>
                <a:gd name="T80" fmla="*/ 31 w 43"/>
                <a:gd name="T81" fmla="*/ 1 h 19"/>
                <a:gd name="T82" fmla="*/ 29 w 43"/>
                <a:gd name="T83" fmla="*/ 1 h 19"/>
                <a:gd name="T84" fmla="*/ 27 w 43"/>
                <a:gd name="T85" fmla="*/ 1 h 19"/>
                <a:gd name="T86" fmla="*/ 25 w 43"/>
                <a:gd name="T87" fmla="*/ 1 h 19"/>
                <a:gd name="T88" fmla="*/ 23 w 43"/>
                <a:gd name="T89" fmla="*/ 0 h 19"/>
                <a:gd name="T90" fmla="*/ 20 w 43"/>
                <a:gd name="T91" fmla="*/ 0 h 19"/>
                <a:gd name="T92" fmla="*/ 18 w 43"/>
                <a:gd name="T93" fmla="*/ 0 h 19"/>
                <a:gd name="T94" fmla="*/ 15 w 43"/>
                <a:gd name="T95" fmla="*/ 0 h 19"/>
                <a:gd name="T96" fmla="*/ 12 w 43"/>
                <a:gd name="T97" fmla="*/ 0 h 19"/>
                <a:gd name="T98" fmla="*/ 10 w 43"/>
                <a:gd name="T99" fmla="*/ 0 h 19"/>
                <a:gd name="T100" fmla="*/ 7 w 43"/>
                <a:gd name="T101" fmla="*/ 1 h 1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3" h="19">
                  <a:moveTo>
                    <a:pt x="7" y="1"/>
                  </a:moveTo>
                  <a:lnTo>
                    <a:pt x="6" y="1"/>
                  </a:lnTo>
                  <a:lnTo>
                    <a:pt x="5" y="1"/>
                  </a:lnTo>
                  <a:lnTo>
                    <a:pt x="4" y="1"/>
                  </a:lnTo>
                  <a:lnTo>
                    <a:pt x="3" y="1"/>
                  </a:lnTo>
                  <a:lnTo>
                    <a:pt x="2" y="1"/>
                  </a:lnTo>
                  <a:lnTo>
                    <a:pt x="2" y="2"/>
                  </a:lnTo>
                  <a:lnTo>
                    <a:pt x="1" y="2"/>
                  </a:lnTo>
                  <a:lnTo>
                    <a:pt x="1" y="3"/>
                  </a:lnTo>
                  <a:lnTo>
                    <a:pt x="0" y="4"/>
                  </a:lnTo>
                  <a:lnTo>
                    <a:pt x="0" y="5"/>
                  </a:lnTo>
                  <a:lnTo>
                    <a:pt x="0" y="6"/>
                  </a:lnTo>
                  <a:lnTo>
                    <a:pt x="0" y="7"/>
                  </a:lnTo>
                  <a:lnTo>
                    <a:pt x="1" y="8"/>
                  </a:lnTo>
                  <a:lnTo>
                    <a:pt x="1" y="10"/>
                  </a:lnTo>
                  <a:lnTo>
                    <a:pt x="2" y="10"/>
                  </a:lnTo>
                  <a:lnTo>
                    <a:pt x="2" y="11"/>
                  </a:lnTo>
                  <a:lnTo>
                    <a:pt x="3" y="12"/>
                  </a:lnTo>
                  <a:lnTo>
                    <a:pt x="4" y="12"/>
                  </a:lnTo>
                  <a:lnTo>
                    <a:pt x="4" y="13"/>
                  </a:lnTo>
                  <a:lnTo>
                    <a:pt x="5" y="14"/>
                  </a:lnTo>
                  <a:lnTo>
                    <a:pt x="6" y="14"/>
                  </a:lnTo>
                  <a:lnTo>
                    <a:pt x="7" y="15"/>
                  </a:lnTo>
                  <a:lnTo>
                    <a:pt x="8" y="16"/>
                  </a:lnTo>
                  <a:lnTo>
                    <a:pt x="9" y="16"/>
                  </a:lnTo>
                  <a:lnTo>
                    <a:pt x="10" y="16"/>
                  </a:lnTo>
                  <a:lnTo>
                    <a:pt x="10" y="17"/>
                  </a:lnTo>
                  <a:lnTo>
                    <a:pt x="11" y="17"/>
                  </a:lnTo>
                  <a:lnTo>
                    <a:pt x="12" y="17"/>
                  </a:lnTo>
                  <a:lnTo>
                    <a:pt x="13" y="17"/>
                  </a:lnTo>
                  <a:lnTo>
                    <a:pt x="14" y="18"/>
                  </a:lnTo>
                  <a:lnTo>
                    <a:pt x="15" y="18"/>
                  </a:lnTo>
                  <a:lnTo>
                    <a:pt x="16" y="18"/>
                  </a:lnTo>
                  <a:lnTo>
                    <a:pt x="17" y="18"/>
                  </a:lnTo>
                  <a:lnTo>
                    <a:pt x="18" y="18"/>
                  </a:lnTo>
                  <a:lnTo>
                    <a:pt x="19" y="18"/>
                  </a:lnTo>
                  <a:lnTo>
                    <a:pt x="20" y="18"/>
                  </a:lnTo>
                  <a:lnTo>
                    <a:pt x="22" y="18"/>
                  </a:lnTo>
                  <a:lnTo>
                    <a:pt x="23" y="18"/>
                  </a:lnTo>
                  <a:lnTo>
                    <a:pt x="24" y="18"/>
                  </a:lnTo>
                  <a:lnTo>
                    <a:pt x="25" y="18"/>
                  </a:lnTo>
                  <a:lnTo>
                    <a:pt x="26" y="18"/>
                  </a:lnTo>
                  <a:lnTo>
                    <a:pt x="27" y="18"/>
                  </a:lnTo>
                  <a:lnTo>
                    <a:pt x="28" y="18"/>
                  </a:lnTo>
                  <a:lnTo>
                    <a:pt x="29" y="18"/>
                  </a:lnTo>
                  <a:lnTo>
                    <a:pt x="30" y="18"/>
                  </a:lnTo>
                  <a:lnTo>
                    <a:pt x="31" y="18"/>
                  </a:lnTo>
                  <a:lnTo>
                    <a:pt x="32" y="18"/>
                  </a:lnTo>
                  <a:lnTo>
                    <a:pt x="33" y="18"/>
                  </a:lnTo>
                  <a:lnTo>
                    <a:pt x="34" y="18"/>
                  </a:lnTo>
                  <a:lnTo>
                    <a:pt x="35" y="18"/>
                  </a:lnTo>
                  <a:lnTo>
                    <a:pt x="36" y="18"/>
                  </a:lnTo>
                  <a:lnTo>
                    <a:pt x="37" y="18"/>
                  </a:lnTo>
                  <a:lnTo>
                    <a:pt x="38" y="17"/>
                  </a:lnTo>
                  <a:lnTo>
                    <a:pt x="39" y="17"/>
                  </a:lnTo>
                  <a:lnTo>
                    <a:pt x="39" y="16"/>
                  </a:lnTo>
                  <a:lnTo>
                    <a:pt x="40" y="16"/>
                  </a:lnTo>
                  <a:lnTo>
                    <a:pt x="41" y="16"/>
                  </a:lnTo>
                  <a:lnTo>
                    <a:pt x="41" y="15"/>
                  </a:lnTo>
                  <a:lnTo>
                    <a:pt x="41" y="14"/>
                  </a:lnTo>
                  <a:lnTo>
                    <a:pt x="42" y="14"/>
                  </a:lnTo>
                  <a:lnTo>
                    <a:pt x="42" y="13"/>
                  </a:lnTo>
                  <a:lnTo>
                    <a:pt x="41" y="13"/>
                  </a:lnTo>
                  <a:lnTo>
                    <a:pt x="41" y="12"/>
                  </a:lnTo>
                  <a:lnTo>
                    <a:pt x="41" y="11"/>
                  </a:lnTo>
                  <a:lnTo>
                    <a:pt x="41" y="10"/>
                  </a:lnTo>
                  <a:lnTo>
                    <a:pt x="41" y="8"/>
                  </a:lnTo>
                  <a:lnTo>
                    <a:pt x="41" y="7"/>
                  </a:lnTo>
                  <a:lnTo>
                    <a:pt x="41" y="6"/>
                  </a:lnTo>
                  <a:lnTo>
                    <a:pt x="41" y="5"/>
                  </a:lnTo>
                  <a:lnTo>
                    <a:pt x="41" y="4"/>
                  </a:lnTo>
                  <a:lnTo>
                    <a:pt x="41" y="3"/>
                  </a:lnTo>
                  <a:lnTo>
                    <a:pt x="39" y="3"/>
                  </a:lnTo>
                  <a:lnTo>
                    <a:pt x="38" y="3"/>
                  </a:lnTo>
                  <a:lnTo>
                    <a:pt x="37" y="3"/>
                  </a:lnTo>
                  <a:lnTo>
                    <a:pt x="36" y="3"/>
                  </a:lnTo>
                  <a:lnTo>
                    <a:pt x="35" y="3"/>
                  </a:lnTo>
                  <a:lnTo>
                    <a:pt x="35" y="2"/>
                  </a:lnTo>
                  <a:lnTo>
                    <a:pt x="34" y="2"/>
                  </a:lnTo>
                  <a:lnTo>
                    <a:pt x="33" y="2"/>
                  </a:lnTo>
                  <a:lnTo>
                    <a:pt x="32" y="2"/>
                  </a:lnTo>
                  <a:lnTo>
                    <a:pt x="31" y="1"/>
                  </a:lnTo>
                  <a:lnTo>
                    <a:pt x="30" y="1"/>
                  </a:lnTo>
                  <a:lnTo>
                    <a:pt x="29" y="1"/>
                  </a:lnTo>
                  <a:lnTo>
                    <a:pt x="28" y="1"/>
                  </a:lnTo>
                  <a:lnTo>
                    <a:pt x="27" y="1"/>
                  </a:lnTo>
                  <a:lnTo>
                    <a:pt x="26" y="1"/>
                  </a:lnTo>
                  <a:lnTo>
                    <a:pt x="25" y="1"/>
                  </a:lnTo>
                  <a:lnTo>
                    <a:pt x="24" y="0"/>
                  </a:lnTo>
                  <a:lnTo>
                    <a:pt x="23" y="0"/>
                  </a:lnTo>
                  <a:lnTo>
                    <a:pt x="22" y="0"/>
                  </a:lnTo>
                  <a:lnTo>
                    <a:pt x="20" y="0"/>
                  </a:lnTo>
                  <a:lnTo>
                    <a:pt x="19" y="0"/>
                  </a:lnTo>
                  <a:lnTo>
                    <a:pt x="18" y="0"/>
                  </a:lnTo>
                  <a:lnTo>
                    <a:pt x="16" y="0"/>
                  </a:lnTo>
                  <a:lnTo>
                    <a:pt x="15" y="0"/>
                  </a:lnTo>
                  <a:lnTo>
                    <a:pt x="14" y="0"/>
                  </a:lnTo>
                  <a:lnTo>
                    <a:pt x="12" y="0"/>
                  </a:lnTo>
                  <a:lnTo>
                    <a:pt x="11" y="0"/>
                  </a:lnTo>
                  <a:lnTo>
                    <a:pt x="10" y="0"/>
                  </a:lnTo>
                  <a:lnTo>
                    <a:pt x="8" y="1"/>
                  </a:lnTo>
                  <a:lnTo>
                    <a:pt x="7" y="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35" name="Freeform 130"/>
            <p:cNvSpPr>
              <a:spLocks/>
            </p:cNvSpPr>
            <p:nvPr/>
          </p:nvSpPr>
          <p:spPr bwMode="auto">
            <a:xfrm>
              <a:off x="3191" y="1648"/>
              <a:ext cx="41" cy="20"/>
            </a:xfrm>
            <a:custGeom>
              <a:avLst/>
              <a:gdLst>
                <a:gd name="T0" fmla="*/ 6 w 41"/>
                <a:gd name="T1" fmla="*/ 1 h 20"/>
                <a:gd name="T2" fmla="*/ 4 w 41"/>
                <a:gd name="T3" fmla="*/ 1 h 20"/>
                <a:gd name="T4" fmla="*/ 3 w 41"/>
                <a:gd name="T5" fmla="*/ 2 h 20"/>
                <a:gd name="T6" fmla="*/ 1 w 41"/>
                <a:gd name="T7" fmla="*/ 2 h 20"/>
                <a:gd name="T8" fmla="*/ 1 w 41"/>
                <a:gd name="T9" fmla="*/ 4 h 20"/>
                <a:gd name="T10" fmla="*/ 0 w 41"/>
                <a:gd name="T11" fmla="*/ 5 h 20"/>
                <a:gd name="T12" fmla="*/ 0 w 41"/>
                <a:gd name="T13" fmla="*/ 7 h 20"/>
                <a:gd name="T14" fmla="*/ 1 w 41"/>
                <a:gd name="T15" fmla="*/ 10 h 20"/>
                <a:gd name="T16" fmla="*/ 2 w 41"/>
                <a:gd name="T17" fmla="*/ 11 h 20"/>
                <a:gd name="T18" fmla="*/ 3 w 41"/>
                <a:gd name="T19" fmla="*/ 12 h 20"/>
                <a:gd name="T20" fmla="*/ 4 w 41"/>
                <a:gd name="T21" fmla="*/ 13 h 20"/>
                <a:gd name="T22" fmla="*/ 6 w 41"/>
                <a:gd name="T23" fmla="*/ 15 h 20"/>
                <a:gd name="T24" fmla="*/ 8 w 41"/>
                <a:gd name="T25" fmla="*/ 16 h 20"/>
                <a:gd name="T26" fmla="*/ 10 w 41"/>
                <a:gd name="T27" fmla="*/ 17 h 20"/>
                <a:gd name="T28" fmla="*/ 12 w 41"/>
                <a:gd name="T29" fmla="*/ 17 h 20"/>
                <a:gd name="T30" fmla="*/ 13 w 41"/>
                <a:gd name="T31" fmla="*/ 18 h 20"/>
                <a:gd name="T32" fmla="*/ 15 w 41"/>
                <a:gd name="T33" fmla="*/ 18 h 20"/>
                <a:gd name="T34" fmla="*/ 17 w 41"/>
                <a:gd name="T35" fmla="*/ 19 h 20"/>
                <a:gd name="T36" fmla="*/ 19 w 41"/>
                <a:gd name="T37" fmla="*/ 19 h 20"/>
                <a:gd name="T38" fmla="*/ 21 w 41"/>
                <a:gd name="T39" fmla="*/ 19 h 20"/>
                <a:gd name="T40" fmla="*/ 23 w 41"/>
                <a:gd name="T41" fmla="*/ 19 h 20"/>
                <a:gd name="T42" fmla="*/ 26 w 41"/>
                <a:gd name="T43" fmla="*/ 19 h 20"/>
                <a:gd name="T44" fmla="*/ 28 w 41"/>
                <a:gd name="T45" fmla="*/ 19 h 20"/>
                <a:gd name="T46" fmla="*/ 30 w 41"/>
                <a:gd name="T47" fmla="*/ 19 h 20"/>
                <a:gd name="T48" fmla="*/ 32 w 41"/>
                <a:gd name="T49" fmla="*/ 19 h 20"/>
                <a:gd name="T50" fmla="*/ 34 w 41"/>
                <a:gd name="T51" fmla="*/ 18 h 20"/>
                <a:gd name="T52" fmla="*/ 36 w 41"/>
                <a:gd name="T53" fmla="*/ 18 h 20"/>
                <a:gd name="T54" fmla="*/ 38 w 41"/>
                <a:gd name="T55" fmla="*/ 17 h 20"/>
                <a:gd name="T56" fmla="*/ 39 w 41"/>
                <a:gd name="T57" fmla="*/ 16 h 20"/>
                <a:gd name="T58" fmla="*/ 40 w 41"/>
                <a:gd name="T59" fmla="*/ 15 h 20"/>
                <a:gd name="T60" fmla="*/ 40 w 41"/>
                <a:gd name="T61" fmla="*/ 13 h 20"/>
                <a:gd name="T62" fmla="*/ 40 w 41"/>
                <a:gd name="T63" fmla="*/ 11 h 20"/>
                <a:gd name="T64" fmla="*/ 40 w 41"/>
                <a:gd name="T65" fmla="*/ 8 h 20"/>
                <a:gd name="T66" fmla="*/ 40 w 41"/>
                <a:gd name="T67" fmla="*/ 6 h 20"/>
                <a:gd name="T68" fmla="*/ 40 w 41"/>
                <a:gd name="T69" fmla="*/ 4 h 20"/>
                <a:gd name="T70" fmla="*/ 37 w 41"/>
                <a:gd name="T71" fmla="*/ 4 h 20"/>
                <a:gd name="T72" fmla="*/ 35 w 41"/>
                <a:gd name="T73" fmla="*/ 3 h 20"/>
                <a:gd name="T74" fmla="*/ 33 w 41"/>
                <a:gd name="T75" fmla="*/ 3 h 20"/>
                <a:gd name="T76" fmla="*/ 30 w 41"/>
                <a:gd name="T77" fmla="*/ 2 h 20"/>
                <a:gd name="T78" fmla="*/ 28 w 41"/>
                <a:gd name="T79" fmla="*/ 2 h 20"/>
                <a:gd name="T80" fmla="*/ 26 w 41"/>
                <a:gd name="T81" fmla="*/ 1 h 20"/>
                <a:gd name="T82" fmla="*/ 24 w 41"/>
                <a:gd name="T83" fmla="*/ 1 h 20"/>
                <a:gd name="T84" fmla="*/ 22 w 41"/>
                <a:gd name="T85" fmla="*/ 1 h 20"/>
                <a:gd name="T86" fmla="*/ 20 w 41"/>
                <a:gd name="T87" fmla="*/ 0 h 20"/>
                <a:gd name="T88" fmla="*/ 17 w 41"/>
                <a:gd name="T89" fmla="*/ 0 h 20"/>
                <a:gd name="T90" fmla="*/ 15 w 41"/>
                <a:gd name="T91" fmla="*/ 0 h 20"/>
                <a:gd name="T92" fmla="*/ 12 w 41"/>
                <a:gd name="T93" fmla="*/ 0 h 20"/>
                <a:gd name="T94" fmla="*/ 10 w 41"/>
                <a:gd name="T95" fmla="*/ 1 h 20"/>
                <a:gd name="T96" fmla="*/ 7 w 41"/>
                <a:gd name="T97" fmla="*/ 1 h 2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1" h="20">
                  <a:moveTo>
                    <a:pt x="7" y="1"/>
                  </a:moveTo>
                  <a:lnTo>
                    <a:pt x="6" y="1"/>
                  </a:lnTo>
                  <a:lnTo>
                    <a:pt x="5" y="1"/>
                  </a:lnTo>
                  <a:lnTo>
                    <a:pt x="4" y="1"/>
                  </a:lnTo>
                  <a:lnTo>
                    <a:pt x="4" y="2"/>
                  </a:lnTo>
                  <a:lnTo>
                    <a:pt x="3" y="2"/>
                  </a:lnTo>
                  <a:lnTo>
                    <a:pt x="2" y="2"/>
                  </a:lnTo>
                  <a:lnTo>
                    <a:pt x="1" y="2"/>
                  </a:lnTo>
                  <a:lnTo>
                    <a:pt x="1" y="3"/>
                  </a:lnTo>
                  <a:lnTo>
                    <a:pt x="1" y="4"/>
                  </a:lnTo>
                  <a:lnTo>
                    <a:pt x="0" y="4"/>
                  </a:lnTo>
                  <a:lnTo>
                    <a:pt x="0" y="5"/>
                  </a:lnTo>
                  <a:lnTo>
                    <a:pt x="0" y="6"/>
                  </a:lnTo>
                  <a:lnTo>
                    <a:pt x="0" y="7"/>
                  </a:lnTo>
                  <a:lnTo>
                    <a:pt x="0" y="8"/>
                  </a:lnTo>
                  <a:lnTo>
                    <a:pt x="1" y="10"/>
                  </a:lnTo>
                  <a:lnTo>
                    <a:pt x="1" y="11"/>
                  </a:lnTo>
                  <a:lnTo>
                    <a:pt x="2" y="11"/>
                  </a:lnTo>
                  <a:lnTo>
                    <a:pt x="2" y="12"/>
                  </a:lnTo>
                  <a:lnTo>
                    <a:pt x="3" y="12"/>
                  </a:lnTo>
                  <a:lnTo>
                    <a:pt x="3" y="13"/>
                  </a:lnTo>
                  <a:lnTo>
                    <a:pt x="4" y="13"/>
                  </a:lnTo>
                  <a:lnTo>
                    <a:pt x="5" y="14"/>
                  </a:lnTo>
                  <a:lnTo>
                    <a:pt x="6" y="15"/>
                  </a:lnTo>
                  <a:lnTo>
                    <a:pt x="7" y="15"/>
                  </a:lnTo>
                  <a:lnTo>
                    <a:pt x="8" y="16"/>
                  </a:lnTo>
                  <a:lnTo>
                    <a:pt x="9" y="17"/>
                  </a:lnTo>
                  <a:lnTo>
                    <a:pt x="10" y="17"/>
                  </a:lnTo>
                  <a:lnTo>
                    <a:pt x="11" y="17"/>
                  </a:lnTo>
                  <a:lnTo>
                    <a:pt x="12" y="17"/>
                  </a:lnTo>
                  <a:lnTo>
                    <a:pt x="12" y="18"/>
                  </a:lnTo>
                  <a:lnTo>
                    <a:pt x="13" y="18"/>
                  </a:lnTo>
                  <a:lnTo>
                    <a:pt x="14" y="18"/>
                  </a:lnTo>
                  <a:lnTo>
                    <a:pt x="15" y="18"/>
                  </a:lnTo>
                  <a:lnTo>
                    <a:pt x="16" y="18"/>
                  </a:lnTo>
                  <a:lnTo>
                    <a:pt x="17" y="19"/>
                  </a:lnTo>
                  <a:lnTo>
                    <a:pt x="18" y="19"/>
                  </a:lnTo>
                  <a:lnTo>
                    <a:pt x="19" y="19"/>
                  </a:lnTo>
                  <a:lnTo>
                    <a:pt x="20" y="19"/>
                  </a:lnTo>
                  <a:lnTo>
                    <a:pt x="21" y="19"/>
                  </a:lnTo>
                  <a:lnTo>
                    <a:pt x="22" y="19"/>
                  </a:lnTo>
                  <a:lnTo>
                    <a:pt x="23" y="19"/>
                  </a:lnTo>
                  <a:lnTo>
                    <a:pt x="24" y="19"/>
                  </a:lnTo>
                  <a:lnTo>
                    <a:pt x="26" y="19"/>
                  </a:lnTo>
                  <a:lnTo>
                    <a:pt x="27" y="19"/>
                  </a:lnTo>
                  <a:lnTo>
                    <a:pt x="28" y="19"/>
                  </a:lnTo>
                  <a:lnTo>
                    <a:pt x="29" y="19"/>
                  </a:lnTo>
                  <a:lnTo>
                    <a:pt x="30" y="19"/>
                  </a:lnTo>
                  <a:lnTo>
                    <a:pt x="31" y="19"/>
                  </a:lnTo>
                  <a:lnTo>
                    <a:pt x="32" y="19"/>
                  </a:lnTo>
                  <a:lnTo>
                    <a:pt x="33" y="19"/>
                  </a:lnTo>
                  <a:lnTo>
                    <a:pt x="34" y="18"/>
                  </a:lnTo>
                  <a:lnTo>
                    <a:pt x="35" y="18"/>
                  </a:lnTo>
                  <a:lnTo>
                    <a:pt x="36" y="18"/>
                  </a:lnTo>
                  <a:lnTo>
                    <a:pt x="37" y="18"/>
                  </a:lnTo>
                  <a:lnTo>
                    <a:pt x="38" y="17"/>
                  </a:lnTo>
                  <a:lnTo>
                    <a:pt x="39" y="17"/>
                  </a:lnTo>
                  <a:lnTo>
                    <a:pt x="39" y="16"/>
                  </a:lnTo>
                  <a:lnTo>
                    <a:pt x="40" y="16"/>
                  </a:lnTo>
                  <a:lnTo>
                    <a:pt x="40" y="15"/>
                  </a:lnTo>
                  <a:lnTo>
                    <a:pt x="40" y="14"/>
                  </a:lnTo>
                  <a:lnTo>
                    <a:pt x="40" y="13"/>
                  </a:lnTo>
                  <a:lnTo>
                    <a:pt x="40" y="12"/>
                  </a:lnTo>
                  <a:lnTo>
                    <a:pt x="40" y="11"/>
                  </a:lnTo>
                  <a:lnTo>
                    <a:pt x="40" y="10"/>
                  </a:lnTo>
                  <a:lnTo>
                    <a:pt x="40" y="8"/>
                  </a:lnTo>
                  <a:lnTo>
                    <a:pt x="40" y="7"/>
                  </a:lnTo>
                  <a:lnTo>
                    <a:pt x="40" y="6"/>
                  </a:lnTo>
                  <a:lnTo>
                    <a:pt x="40" y="5"/>
                  </a:lnTo>
                  <a:lnTo>
                    <a:pt x="40" y="4"/>
                  </a:lnTo>
                  <a:lnTo>
                    <a:pt x="38" y="4"/>
                  </a:lnTo>
                  <a:lnTo>
                    <a:pt x="37" y="4"/>
                  </a:lnTo>
                  <a:lnTo>
                    <a:pt x="36" y="3"/>
                  </a:lnTo>
                  <a:lnTo>
                    <a:pt x="35" y="3"/>
                  </a:lnTo>
                  <a:lnTo>
                    <a:pt x="34" y="3"/>
                  </a:lnTo>
                  <a:lnTo>
                    <a:pt x="33" y="3"/>
                  </a:lnTo>
                  <a:lnTo>
                    <a:pt x="32" y="2"/>
                  </a:lnTo>
                  <a:lnTo>
                    <a:pt x="30" y="2"/>
                  </a:lnTo>
                  <a:lnTo>
                    <a:pt x="29" y="2"/>
                  </a:lnTo>
                  <a:lnTo>
                    <a:pt x="28" y="2"/>
                  </a:lnTo>
                  <a:lnTo>
                    <a:pt x="27" y="1"/>
                  </a:lnTo>
                  <a:lnTo>
                    <a:pt x="26" y="1"/>
                  </a:lnTo>
                  <a:lnTo>
                    <a:pt x="25" y="1"/>
                  </a:lnTo>
                  <a:lnTo>
                    <a:pt x="24" y="1"/>
                  </a:lnTo>
                  <a:lnTo>
                    <a:pt x="23" y="1"/>
                  </a:lnTo>
                  <a:lnTo>
                    <a:pt x="22" y="1"/>
                  </a:lnTo>
                  <a:lnTo>
                    <a:pt x="21" y="0"/>
                  </a:lnTo>
                  <a:lnTo>
                    <a:pt x="20" y="0"/>
                  </a:lnTo>
                  <a:lnTo>
                    <a:pt x="18" y="0"/>
                  </a:lnTo>
                  <a:lnTo>
                    <a:pt x="17" y="0"/>
                  </a:lnTo>
                  <a:lnTo>
                    <a:pt x="16" y="0"/>
                  </a:lnTo>
                  <a:lnTo>
                    <a:pt x="15" y="0"/>
                  </a:lnTo>
                  <a:lnTo>
                    <a:pt x="14" y="0"/>
                  </a:lnTo>
                  <a:lnTo>
                    <a:pt x="12" y="0"/>
                  </a:lnTo>
                  <a:lnTo>
                    <a:pt x="11" y="0"/>
                  </a:lnTo>
                  <a:lnTo>
                    <a:pt x="10" y="1"/>
                  </a:lnTo>
                  <a:lnTo>
                    <a:pt x="8" y="1"/>
                  </a:lnTo>
                  <a:lnTo>
                    <a:pt x="7" y="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36" name="Freeform 131"/>
            <p:cNvSpPr>
              <a:spLocks/>
            </p:cNvSpPr>
            <p:nvPr/>
          </p:nvSpPr>
          <p:spPr bwMode="auto">
            <a:xfrm>
              <a:off x="3342" y="1652"/>
              <a:ext cx="42" cy="19"/>
            </a:xfrm>
            <a:custGeom>
              <a:avLst/>
              <a:gdLst>
                <a:gd name="T0" fmla="*/ 5 w 42"/>
                <a:gd name="T1" fmla="*/ 2 h 19"/>
                <a:gd name="T2" fmla="*/ 3 w 42"/>
                <a:gd name="T3" fmla="*/ 2 h 19"/>
                <a:gd name="T4" fmla="*/ 1 w 42"/>
                <a:gd name="T5" fmla="*/ 2 h 19"/>
                <a:gd name="T6" fmla="*/ 0 w 42"/>
                <a:gd name="T7" fmla="*/ 4 h 19"/>
                <a:gd name="T8" fmla="*/ 0 w 42"/>
                <a:gd name="T9" fmla="*/ 6 h 19"/>
                <a:gd name="T10" fmla="*/ 0 w 42"/>
                <a:gd name="T11" fmla="*/ 8 h 19"/>
                <a:gd name="T12" fmla="*/ 1 w 42"/>
                <a:gd name="T13" fmla="*/ 10 h 19"/>
                <a:gd name="T14" fmla="*/ 2 w 42"/>
                <a:gd name="T15" fmla="*/ 12 h 19"/>
                <a:gd name="T16" fmla="*/ 4 w 42"/>
                <a:gd name="T17" fmla="*/ 13 h 19"/>
                <a:gd name="T18" fmla="*/ 6 w 42"/>
                <a:gd name="T19" fmla="*/ 14 h 19"/>
                <a:gd name="T20" fmla="*/ 7 w 42"/>
                <a:gd name="T21" fmla="*/ 15 h 19"/>
                <a:gd name="T22" fmla="*/ 9 w 42"/>
                <a:gd name="T23" fmla="*/ 16 h 19"/>
                <a:gd name="T24" fmla="*/ 11 w 42"/>
                <a:gd name="T25" fmla="*/ 17 h 19"/>
                <a:gd name="T26" fmla="*/ 13 w 42"/>
                <a:gd name="T27" fmla="*/ 17 h 19"/>
                <a:gd name="T28" fmla="*/ 15 w 42"/>
                <a:gd name="T29" fmla="*/ 18 h 19"/>
                <a:gd name="T30" fmla="*/ 17 w 42"/>
                <a:gd name="T31" fmla="*/ 18 h 19"/>
                <a:gd name="T32" fmla="*/ 19 w 42"/>
                <a:gd name="T33" fmla="*/ 18 h 19"/>
                <a:gd name="T34" fmla="*/ 22 w 42"/>
                <a:gd name="T35" fmla="*/ 18 h 19"/>
                <a:gd name="T36" fmla="*/ 24 w 42"/>
                <a:gd name="T37" fmla="*/ 18 h 19"/>
                <a:gd name="T38" fmla="*/ 26 w 42"/>
                <a:gd name="T39" fmla="*/ 18 h 19"/>
                <a:gd name="T40" fmla="*/ 29 w 42"/>
                <a:gd name="T41" fmla="*/ 18 h 19"/>
                <a:gd name="T42" fmla="*/ 31 w 42"/>
                <a:gd name="T43" fmla="*/ 18 h 19"/>
                <a:gd name="T44" fmla="*/ 33 w 42"/>
                <a:gd name="T45" fmla="*/ 18 h 19"/>
                <a:gd name="T46" fmla="*/ 35 w 42"/>
                <a:gd name="T47" fmla="*/ 18 h 19"/>
                <a:gd name="T48" fmla="*/ 37 w 42"/>
                <a:gd name="T49" fmla="*/ 17 h 19"/>
                <a:gd name="T50" fmla="*/ 38 w 42"/>
                <a:gd name="T51" fmla="*/ 16 h 19"/>
                <a:gd name="T52" fmla="*/ 40 w 42"/>
                <a:gd name="T53" fmla="*/ 16 h 19"/>
                <a:gd name="T54" fmla="*/ 41 w 42"/>
                <a:gd name="T55" fmla="*/ 15 h 19"/>
                <a:gd name="T56" fmla="*/ 41 w 42"/>
                <a:gd name="T57" fmla="*/ 13 h 19"/>
                <a:gd name="T58" fmla="*/ 41 w 42"/>
                <a:gd name="T59" fmla="*/ 11 h 19"/>
                <a:gd name="T60" fmla="*/ 41 w 42"/>
                <a:gd name="T61" fmla="*/ 9 h 19"/>
                <a:gd name="T62" fmla="*/ 41 w 42"/>
                <a:gd name="T63" fmla="*/ 7 h 19"/>
                <a:gd name="T64" fmla="*/ 41 w 42"/>
                <a:gd name="T65" fmla="*/ 5 h 19"/>
                <a:gd name="T66" fmla="*/ 39 w 42"/>
                <a:gd name="T67" fmla="*/ 4 h 19"/>
                <a:gd name="T68" fmla="*/ 37 w 42"/>
                <a:gd name="T69" fmla="*/ 4 h 19"/>
                <a:gd name="T70" fmla="*/ 35 w 42"/>
                <a:gd name="T71" fmla="*/ 3 h 19"/>
                <a:gd name="T72" fmla="*/ 33 w 42"/>
                <a:gd name="T73" fmla="*/ 3 h 19"/>
                <a:gd name="T74" fmla="*/ 31 w 42"/>
                <a:gd name="T75" fmla="*/ 2 h 19"/>
                <a:gd name="T76" fmla="*/ 27 w 42"/>
                <a:gd name="T77" fmla="*/ 2 h 19"/>
                <a:gd name="T78" fmla="*/ 25 w 42"/>
                <a:gd name="T79" fmla="*/ 1 h 19"/>
                <a:gd name="T80" fmla="*/ 21 w 42"/>
                <a:gd name="T81" fmla="*/ 1 h 19"/>
                <a:gd name="T82" fmla="*/ 18 w 42"/>
                <a:gd name="T83" fmla="*/ 0 h 19"/>
                <a:gd name="T84" fmla="*/ 16 w 42"/>
                <a:gd name="T85" fmla="*/ 0 h 19"/>
                <a:gd name="T86" fmla="*/ 13 w 42"/>
                <a:gd name="T87" fmla="*/ 0 h 19"/>
                <a:gd name="T88" fmla="*/ 10 w 42"/>
                <a:gd name="T89" fmla="*/ 1 h 19"/>
                <a:gd name="T90" fmla="*/ 8 w 42"/>
                <a:gd name="T91" fmla="*/ 1 h 1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2" h="19">
                  <a:moveTo>
                    <a:pt x="6" y="2"/>
                  </a:moveTo>
                  <a:lnTo>
                    <a:pt x="5" y="2"/>
                  </a:lnTo>
                  <a:lnTo>
                    <a:pt x="4" y="2"/>
                  </a:lnTo>
                  <a:lnTo>
                    <a:pt x="3" y="2"/>
                  </a:lnTo>
                  <a:lnTo>
                    <a:pt x="2" y="2"/>
                  </a:lnTo>
                  <a:lnTo>
                    <a:pt x="1" y="2"/>
                  </a:lnTo>
                  <a:lnTo>
                    <a:pt x="1" y="3"/>
                  </a:lnTo>
                  <a:lnTo>
                    <a:pt x="0" y="4"/>
                  </a:lnTo>
                  <a:lnTo>
                    <a:pt x="0" y="5"/>
                  </a:lnTo>
                  <a:lnTo>
                    <a:pt x="0" y="6"/>
                  </a:lnTo>
                  <a:lnTo>
                    <a:pt x="0" y="7"/>
                  </a:lnTo>
                  <a:lnTo>
                    <a:pt x="0" y="8"/>
                  </a:lnTo>
                  <a:lnTo>
                    <a:pt x="0" y="9"/>
                  </a:lnTo>
                  <a:lnTo>
                    <a:pt x="1" y="10"/>
                  </a:lnTo>
                  <a:lnTo>
                    <a:pt x="2" y="11"/>
                  </a:lnTo>
                  <a:lnTo>
                    <a:pt x="2" y="12"/>
                  </a:lnTo>
                  <a:lnTo>
                    <a:pt x="3" y="12"/>
                  </a:lnTo>
                  <a:lnTo>
                    <a:pt x="4" y="13"/>
                  </a:lnTo>
                  <a:lnTo>
                    <a:pt x="5" y="14"/>
                  </a:lnTo>
                  <a:lnTo>
                    <a:pt x="6" y="14"/>
                  </a:lnTo>
                  <a:lnTo>
                    <a:pt x="6" y="15"/>
                  </a:lnTo>
                  <a:lnTo>
                    <a:pt x="7" y="15"/>
                  </a:lnTo>
                  <a:lnTo>
                    <a:pt x="8" y="16"/>
                  </a:lnTo>
                  <a:lnTo>
                    <a:pt x="9" y="16"/>
                  </a:lnTo>
                  <a:lnTo>
                    <a:pt x="10" y="16"/>
                  </a:lnTo>
                  <a:lnTo>
                    <a:pt x="11" y="17"/>
                  </a:lnTo>
                  <a:lnTo>
                    <a:pt x="12" y="17"/>
                  </a:lnTo>
                  <a:lnTo>
                    <a:pt x="13" y="17"/>
                  </a:lnTo>
                  <a:lnTo>
                    <a:pt x="14" y="17"/>
                  </a:lnTo>
                  <a:lnTo>
                    <a:pt x="15" y="18"/>
                  </a:lnTo>
                  <a:lnTo>
                    <a:pt x="16" y="18"/>
                  </a:lnTo>
                  <a:lnTo>
                    <a:pt x="17" y="18"/>
                  </a:lnTo>
                  <a:lnTo>
                    <a:pt x="18" y="18"/>
                  </a:lnTo>
                  <a:lnTo>
                    <a:pt x="19" y="18"/>
                  </a:lnTo>
                  <a:lnTo>
                    <a:pt x="21" y="18"/>
                  </a:lnTo>
                  <a:lnTo>
                    <a:pt x="22" y="18"/>
                  </a:lnTo>
                  <a:lnTo>
                    <a:pt x="23" y="18"/>
                  </a:lnTo>
                  <a:lnTo>
                    <a:pt x="24" y="18"/>
                  </a:lnTo>
                  <a:lnTo>
                    <a:pt x="25" y="18"/>
                  </a:lnTo>
                  <a:lnTo>
                    <a:pt x="26" y="18"/>
                  </a:lnTo>
                  <a:lnTo>
                    <a:pt x="27" y="18"/>
                  </a:lnTo>
                  <a:lnTo>
                    <a:pt x="29" y="18"/>
                  </a:lnTo>
                  <a:lnTo>
                    <a:pt x="30" y="18"/>
                  </a:lnTo>
                  <a:lnTo>
                    <a:pt x="31" y="18"/>
                  </a:lnTo>
                  <a:lnTo>
                    <a:pt x="32" y="18"/>
                  </a:lnTo>
                  <a:lnTo>
                    <a:pt x="33" y="18"/>
                  </a:lnTo>
                  <a:lnTo>
                    <a:pt x="34" y="18"/>
                  </a:lnTo>
                  <a:lnTo>
                    <a:pt x="35" y="18"/>
                  </a:lnTo>
                  <a:lnTo>
                    <a:pt x="36" y="17"/>
                  </a:lnTo>
                  <a:lnTo>
                    <a:pt x="37" y="17"/>
                  </a:lnTo>
                  <a:lnTo>
                    <a:pt x="38" y="17"/>
                  </a:lnTo>
                  <a:lnTo>
                    <a:pt x="38" y="16"/>
                  </a:lnTo>
                  <a:lnTo>
                    <a:pt x="39" y="16"/>
                  </a:lnTo>
                  <a:lnTo>
                    <a:pt x="40" y="16"/>
                  </a:lnTo>
                  <a:lnTo>
                    <a:pt x="40" y="15"/>
                  </a:lnTo>
                  <a:lnTo>
                    <a:pt x="41" y="15"/>
                  </a:lnTo>
                  <a:lnTo>
                    <a:pt x="41" y="14"/>
                  </a:lnTo>
                  <a:lnTo>
                    <a:pt x="41" y="13"/>
                  </a:lnTo>
                  <a:lnTo>
                    <a:pt x="41" y="12"/>
                  </a:lnTo>
                  <a:lnTo>
                    <a:pt x="41" y="11"/>
                  </a:lnTo>
                  <a:lnTo>
                    <a:pt x="41" y="10"/>
                  </a:lnTo>
                  <a:lnTo>
                    <a:pt x="41" y="9"/>
                  </a:lnTo>
                  <a:lnTo>
                    <a:pt x="41" y="8"/>
                  </a:lnTo>
                  <a:lnTo>
                    <a:pt x="41" y="7"/>
                  </a:lnTo>
                  <a:lnTo>
                    <a:pt x="41" y="6"/>
                  </a:lnTo>
                  <a:lnTo>
                    <a:pt x="41" y="5"/>
                  </a:lnTo>
                  <a:lnTo>
                    <a:pt x="41" y="4"/>
                  </a:lnTo>
                  <a:lnTo>
                    <a:pt x="39" y="4"/>
                  </a:lnTo>
                  <a:lnTo>
                    <a:pt x="38" y="4"/>
                  </a:lnTo>
                  <a:lnTo>
                    <a:pt x="37" y="4"/>
                  </a:lnTo>
                  <a:lnTo>
                    <a:pt x="36" y="4"/>
                  </a:lnTo>
                  <a:lnTo>
                    <a:pt x="35" y="3"/>
                  </a:lnTo>
                  <a:lnTo>
                    <a:pt x="34" y="3"/>
                  </a:lnTo>
                  <a:lnTo>
                    <a:pt x="33" y="3"/>
                  </a:lnTo>
                  <a:lnTo>
                    <a:pt x="32" y="2"/>
                  </a:lnTo>
                  <a:lnTo>
                    <a:pt x="31" y="2"/>
                  </a:lnTo>
                  <a:lnTo>
                    <a:pt x="29" y="2"/>
                  </a:lnTo>
                  <a:lnTo>
                    <a:pt x="27" y="2"/>
                  </a:lnTo>
                  <a:lnTo>
                    <a:pt x="26" y="1"/>
                  </a:lnTo>
                  <a:lnTo>
                    <a:pt x="25" y="1"/>
                  </a:lnTo>
                  <a:lnTo>
                    <a:pt x="23" y="1"/>
                  </a:lnTo>
                  <a:lnTo>
                    <a:pt x="21" y="1"/>
                  </a:lnTo>
                  <a:lnTo>
                    <a:pt x="19" y="1"/>
                  </a:lnTo>
                  <a:lnTo>
                    <a:pt x="18" y="0"/>
                  </a:lnTo>
                  <a:lnTo>
                    <a:pt x="17" y="0"/>
                  </a:lnTo>
                  <a:lnTo>
                    <a:pt x="16" y="0"/>
                  </a:lnTo>
                  <a:lnTo>
                    <a:pt x="14" y="0"/>
                  </a:lnTo>
                  <a:lnTo>
                    <a:pt x="13" y="0"/>
                  </a:lnTo>
                  <a:lnTo>
                    <a:pt x="12" y="1"/>
                  </a:lnTo>
                  <a:lnTo>
                    <a:pt x="10" y="1"/>
                  </a:lnTo>
                  <a:lnTo>
                    <a:pt x="9" y="1"/>
                  </a:lnTo>
                  <a:lnTo>
                    <a:pt x="8" y="1"/>
                  </a:lnTo>
                  <a:lnTo>
                    <a:pt x="6" y="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37" name="Freeform 132"/>
            <p:cNvSpPr>
              <a:spLocks/>
            </p:cNvSpPr>
            <p:nvPr/>
          </p:nvSpPr>
          <p:spPr bwMode="auto">
            <a:xfrm>
              <a:off x="3229" y="1682"/>
              <a:ext cx="43" cy="19"/>
            </a:xfrm>
            <a:custGeom>
              <a:avLst/>
              <a:gdLst>
                <a:gd name="T0" fmla="*/ 6 w 43"/>
                <a:gd name="T1" fmla="*/ 1 h 19"/>
                <a:gd name="T2" fmla="*/ 4 w 43"/>
                <a:gd name="T3" fmla="*/ 1 h 19"/>
                <a:gd name="T4" fmla="*/ 3 w 43"/>
                <a:gd name="T5" fmla="*/ 2 h 19"/>
                <a:gd name="T6" fmla="*/ 1 w 43"/>
                <a:gd name="T7" fmla="*/ 2 h 19"/>
                <a:gd name="T8" fmla="*/ 1 w 43"/>
                <a:gd name="T9" fmla="*/ 4 h 19"/>
                <a:gd name="T10" fmla="*/ 0 w 43"/>
                <a:gd name="T11" fmla="*/ 6 h 19"/>
                <a:gd name="T12" fmla="*/ 1 w 43"/>
                <a:gd name="T13" fmla="*/ 7 h 19"/>
                <a:gd name="T14" fmla="*/ 1 w 43"/>
                <a:gd name="T15" fmla="*/ 10 h 19"/>
                <a:gd name="T16" fmla="*/ 3 w 43"/>
                <a:gd name="T17" fmla="*/ 11 h 19"/>
                <a:gd name="T18" fmla="*/ 4 w 43"/>
                <a:gd name="T19" fmla="*/ 13 h 19"/>
                <a:gd name="T20" fmla="*/ 6 w 43"/>
                <a:gd name="T21" fmla="*/ 14 h 19"/>
                <a:gd name="T22" fmla="*/ 8 w 43"/>
                <a:gd name="T23" fmla="*/ 15 h 19"/>
                <a:gd name="T24" fmla="*/ 10 w 43"/>
                <a:gd name="T25" fmla="*/ 16 h 19"/>
                <a:gd name="T26" fmla="*/ 12 w 43"/>
                <a:gd name="T27" fmla="*/ 17 h 19"/>
                <a:gd name="T28" fmla="*/ 14 w 43"/>
                <a:gd name="T29" fmla="*/ 18 h 19"/>
                <a:gd name="T30" fmla="*/ 16 w 43"/>
                <a:gd name="T31" fmla="*/ 18 h 19"/>
                <a:gd name="T32" fmla="*/ 18 w 43"/>
                <a:gd name="T33" fmla="*/ 18 h 19"/>
                <a:gd name="T34" fmla="*/ 20 w 43"/>
                <a:gd name="T35" fmla="*/ 18 h 19"/>
                <a:gd name="T36" fmla="*/ 23 w 43"/>
                <a:gd name="T37" fmla="*/ 18 h 19"/>
                <a:gd name="T38" fmla="*/ 25 w 43"/>
                <a:gd name="T39" fmla="*/ 18 h 19"/>
                <a:gd name="T40" fmla="*/ 27 w 43"/>
                <a:gd name="T41" fmla="*/ 18 h 19"/>
                <a:gd name="T42" fmla="*/ 29 w 43"/>
                <a:gd name="T43" fmla="*/ 18 h 19"/>
                <a:gd name="T44" fmla="*/ 31 w 43"/>
                <a:gd name="T45" fmla="*/ 18 h 19"/>
                <a:gd name="T46" fmla="*/ 33 w 43"/>
                <a:gd name="T47" fmla="*/ 18 h 19"/>
                <a:gd name="T48" fmla="*/ 35 w 43"/>
                <a:gd name="T49" fmla="*/ 18 h 19"/>
                <a:gd name="T50" fmla="*/ 37 w 43"/>
                <a:gd name="T51" fmla="*/ 18 h 19"/>
                <a:gd name="T52" fmla="*/ 38 w 43"/>
                <a:gd name="T53" fmla="*/ 17 h 19"/>
                <a:gd name="T54" fmla="*/ 40 w 43"/>
                <a:gd name="T55" fmla="*/ 17 h 19"/>
                <a:gd name="T56" fmla="*/ 41 w 43"/>
                <a:gd name="T57" fmla="*/ 15 h 19"/>
                <a:gd name="T58" fmla="*/ 42 w 43"/>
                <a:gd name="T59" fmla="*/ 14 h 19"/>
                <a:gd name="T60" fmla="*/ 42 w 43"/>
                <a:gd name="T61" fmla="*/ 12 h 19"/>
                <a:gd name="T62" fmla="*/ 41 w 43"/>
                <a:gd name="T63" fmla="*/ 11 h 19"/>
                <a:gd name="T64" fmla="*/ 41 w 43"/>
                <a:gd name="T65" fmla="*/ 8 h 19"/>
                <a:gd name="T66" fmla="*/ 41 w 43"/>
                <a:gd name="T67" fmla="*/ 6 h 19"/>
                <a:gd name="T68" fmla="*/ 41 w 43"/>
                <a:gd name="T69" fmla="*/ 4 h 19"/>
                <a:gd name="T70" fmla="*/ 38 w 43"/>
                <a:gd name="T71" fmla="*/ 3 h 19"/>
                <a:gd name="T72" fmla="*/ 36 w 43"/>
                <a:gd name="T73" fmla="*/ 2 h 19"/>
                <a:gd name="T74" fmla="*/ 34 w 43"/>
                <a:gd name="T75" fmla="*/ 2 h 19"/>
                <a:gd name="T76" fmla="*/ 32 w 43"/>
                <a:gd name="T77" fmla="*/ 2 h 19"/>
                <a:gd name="T78" fmla="*/ 30 w 43"/>
                <a:gd name="T79" fmla="*/ 1 h 19"/>
                <a:gd name="T80" fmla="*/ 28 w 43"/>
                <a:gd name="T81" fmla="*/ 1 h 19"/>
                <a:gd name="T82" fmla="*/ 26 w 43"/>
                <a:gd name="T83" fmla="*/ 0 h 19"/>
                <a:gd name="T84" fmla="*/ 24 w 43"/>
                <a:gd name="T85" fmla="*/ 0 h 19"/>
                <a:gd name="T86" fmla="*/ 22 w 43"/>
                <a:gd name="T87" fmla="*/ 0 h 19"/>
                <a:gd name="T88" fmla="*/ 19 w 43"/>
                <a:gd name="T89" fmla="*/ 0 h 19"/>
                <a:gd name="T90" fmla="*/ 16 w 43"/>
                <a:gd name="T91" fmla="*/ 0 h 19"/>
                <a:gd name="T92" fmla="*/ 14 w 43"/>
                <a:gd name="T93" fmla="*/ 0 h 19"/>
                <a:gd name="T94" fmla="*/ 11 w 43"/>
                <a:gd name="T95" fmla="*/ 0 h 19"/>
                <a:gd name="T96" fmla="*/ 8 w 43"/>
                <a:gd name="T97" fmla="*/ 0 h 1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3" h="19">
                  <a:moveTo>
                    <a:pt x="7" y="1"/>
                  </a:moveTo>
                  <a:lnTo>
                    <a:pt x="6" y="1"/>
                  </a:lnTo>
                  <a:lnTo>
                    <a:pt x="5" y="1"/>
                  </a:lnTo>
                  <a:lnTo>
                    <a:pt x="4" y="1"/>
                  </a:lnTo>
                  <a:lnTo>
                    <a:pt x="3" y="1"/>
                  </a:lnTo>
                  <a:lnTo>
                    <a:pt x="3" y="2"/>
                  </a:lnTo>
                  <a:lnTo>
                    <a:pt x="2" y="2"/>
                  </a:lnTo>
                  <a:lnTo>
                    <a:pt x="1" y="2"/>
                  </a:lnTo>
                  <a:lnTo>
                    <a:pt x="1" y="3"/>
                  </a:lnTo>
                  <a:lnTo>
                    <a:pt x="1" y="4"/>
                  </a:lnTo>
                  <a:lnTo>
                    <a:pt x="0" y="5"/>
                  </a:lnTo>
                  <a:lnTo>
                    <a:pt x="0" y="6"/>
                  </a:lnTo>
                  <a:lnTo>
                    <a:pt x="1" y="6"/>
                  </a:lnTo>
                  <a:lnTo>
                    <a:pt x="1" y="7"/>
                  </a:lnTo>
                  <a:lnTo>
                    <a:pt x="1" y="8"/>
                  </a:lnTo>
                  <a:lnTo>
                    <a:pt x="1" y="10"/>
                  </a:lnTo>
                  <a:lnTo>
                    <a:pt x="2" y="11"/>
                  </a:lnTo>
                  <a:lnTo>
                    <a:pt x="3" y="11"/>
                  </a:lnTo>
                  <a:lnTo>
                    <a:pt x="3" y="12"/>
                  </a:lnTo>
                  <a:lnTo>
                    <a:pt x="4" y="13"/>
                  </a:lnTo>
                  <a:lnTo>
                    <a:pt x="5" y="13"/>
                  </a:lnTo>
                  <a:lnTo>
                    <a:pt x="6" y="14"/>
                  </a:lnTo>
                  <a:lnTo>
                    <a:pt x="7" y="15"/>
                  </a:lnTo>
                  <a:lnTo>
                    <a:pt x="8" y="15"/>
                  </a:lnTo>
                  <a:lnTo>
                    <a:pt x="9" y="16"/>
                  </a:lnTo>
                  <a:lnTo>
                    <a:pt x="10" y="16"/>
                  </a:lnTo>
                  <a:lnTo>
                    <a:pt x="11" y="17"/>
                  </a:lnTo>
                  <a:lnTo>
                    <a:pt x="12" y="17"/>
                  </a:lnTo>
                  <a:lnTo>
                    <a:pt x="13" y="17"/>
                  </a:lnTo>
                  <a:lnTo>
                    <a:pt x="14" y="18"/>
                  </a:lnTo>
                  <a:lnTo>
                    <a:pt x="15" y="18"/>
                  </a:lnTo>
                  <a:lnTo>
                    <a:pt x="16" y="18"/>
                  </a:lnTo>
                  <a:lnTo>
                    <a:pt x="17" y="18"/>
                  </a:lnTo>
                  <a:lnTo>
                    <a:pt x="18" y="18"/>
                  </a:lnTo>
                  <a:lnTo>
                    <a:pt x="19" y="18"/>
                  </a:lnTo>
                  <a:lnTo>
                    <a:pt x="20" y="18"/>
                  </a:lnTo>
                  <a:lnTo>
                    <a:pt x="22" y="18"/>
                  </a:lnTo>
                  <a:lnTo>
                    <a:pt x="23" y="18"/>
                  </a:lnTo>
                  <a:lnTo>
                    <a:pt x="24" y="18"/>
                  </a:lnTo>
                  <a:lnTo>
                    <a:pt x="25" y="18"/>
                  </a:lnTo>
                  <a:lnTo>
                    <a:pt x="26" y="18"/>
                  </a:lnTo>
                  <a:lnTo>
                    <a:pt x="27" y="18"/>
                  </a:lnTo>
                  <a:lnTo>
                    <a:pt x="28" y="18"/>
                  </a:lnTo>
                  <a:lnTo>
                    <a:pt x="29" y="18"/>
                  </a:lnTo>
                  <a:lnTo>
                    <a:pt x="30" y="18"/>
                  </a:lnTo>
                  <a:lnTo>
                    <a:pt x="31" y="18"/>
                  </a:lnTo>
                  <a:lnTo>
                    <a:pt x="32" y="18"/>
                  </a:lnTo>
                  <a:lnTo>
                    <a:pt x="33" y="18"/>
                  </a:lnTo>
                  <a:lnTo>
                    <a:pt x="34" y="18"/>
                  </a:lnTo>
                  <a:lnTo>
                    <a:pt x="35" y="18"/>
                  </a:lnTo>
                  <a:lnTo>
                    <a:pt x="36" y="18"/>
                  </a:lnTo>
                  <a:lnTo>
                    <a:pt x="37" y="18"/>
                  </a:lnTo>
                  <a:lnTo>
                    <a:pt x="38" y="18"/>
                  </a:lnTo>
                  <a:lnTo>
                    <a:pt x="38" y="17"/>
                  </a:lnTo>
                  <a:lnTo>
                    <a:pt x="39" y="17"/>
                  </a:lnTo>
                  <a:lnTo>
                    <a:pt x="40" y="17"/>
                  </a:lnTo>
                  <a:lnTo>
                    <a:pt x="40" y="16"/>
                  </a:lnTo>
                  <a:lnTo>
                    <a:pt x="41" y="15"/>
                  </a:lnTo>
                  <a:lnTo>
                    <a:pt x="42" y="15"/>
                  </a:lnTo>
                  <a:lnTo>
                    <a:pt x="42" y="14"/>
                  </a:lnTo>
                  <a:lnTo>
                    <a:pt x="42" y="13"/>
                  </a:lnTo>
                  <a:lnTo>
                    <a:pt x="42" y="12"/>
                  </a:lnTo>
                  <a:lnTo>
                    <a:pt x="41" y="12"/>
                  </a:lnTo>
                  <a:lnTo>
                    <a:pt x="41" y="11"/>
                  </a:lnTo>
                  <a:lnTo>
                    <a:pt x="41" y="10"/>
                  </a:lnTo>
                  <a:lnTo>
                    <a:pt x="41" y="8"/>
                  </a:lnTo>
                  <a:lnTo>
                    <a:pt x="41" y="7"/>
                  </a:lnTo>
                  <a:lnTo>
                    <a:pt x="41" y="6"/>
                  </a:lnTo>
                  <a:lnTo>
                    <a:pt x="41" y="5"/>
                  </a:lnTo>
                  <a:lnTo>
                    <a:pt x="41" y="4"/>
                  </a:lnTo>
                  <a:lnTo>
                    <a:pt x="39" y="3"/>
                  </a:lnTo>
                  <a:lnTo>
                    <a:pt x="38" y="3"/>
                  </a:lnTo>
                  <a:lnTo>
                    <a:pt x="37" y="3"/>
                  </a:lnTo>
                  <a:lnTo>
                    <a:pt x="36" y="2"/>
                  </a:lnTo>
                  <a:lnTo>
                    <a:pt x="35" y="2"/>
                  </a:lnTo>
                  <a:lnTo>
                    <a:pt x="34" y="2"/>
                  </a:lnTo>
                  <a:lnTo>
                    <a:pt x="33" y="2"/>
                  </a:lnTo>
                  <a:lnTo>
                    <a:pt x="32" y="2"/>
                  </a:lnTo>
                  <a:lnTo>
                    <a:pt x="31" y="2"/>
                  </a:lnTo>
                  <a:lnTo>
                    <a:pt x="30" y="1"/>
                  </a:lnTo>
                  <a:lnTo>
                    <a:pt x="29" y="1"/>
                  </a:lnTo>
                  <a:lnTo>
                    <a:pt x="28" y="1"/>
                  </a:lnTo>
                  <a:lnTo>
                    <a:pt x="27" y="1"/>
                  </a:lnTo>
                  <a:lnTo>
                    <a:pt x="26" y="0"/>
                  </a:lnTo>
                  <a:lnTo>
                    <a:pt x="25" y="0"/>
                  </a:lnTo>
                  <a:lnTo>
                    <a:pt x="24" y="0"/>
                  </a:lnTo>
                  <a:lnTo>
                    <a:pt x="23" y="0"/>
                  </a:lnTo>
                  <a:lnTo>
                    <a:pt x="22" y="0"/>
                  </a:lnTo>
                  <a:lnTo>
                    <a:pt x="20" y="0"/>
                  </a:lnTo>
                  <a:lnTo>
                    <a:pt x="19" y="0"/>
                  </a:lnTo>
                  <a:lnTo>
                    <a:pt x="17" y="0"/>
                  </a:lnTo>
                  <a:lnTo>
                    <a:pt x="16" y="0"/>
                  </a:lnTo>
                  <a:lnTo>
                    <a:pt x="15" y="0"/>
                  </a:lnTo>
                  <a:lnTo>
                    <a:pt x="14" y="0"/>
                  </a:lnTo>
                  <a:lnTo>
                    <a:pt x="13" y="0"/>
                  </a:lnTo>
                  <a:lnTo>
                    <a:pt x="11" y="0"/>
                  </a:lnTo>
                  <a:lnTo>
                    <a:pt x="10" y="0"/>
                  </a:lnTo>
                  <a:lnTo>
                    <a:pt x="8" y="0"/>
                  </a:lnTo>
                  <a:lnTo>
                    <a:pt x="7" y="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38" name="Freeform 133"/>
            <p:cNvSpPr>
              <a:spLocks/>
            </p:cNvSpPr>
            <p:nvPr/>
          </p:nvSpPr>
          <p:spPr bwMode="auto">
            <a:xfrm>
              <a:off x="3325" y="1631"/>
              <a:ext cx="43" cy="23"/>
            </a:xfrm>
            <a:custGeom>
              <a:avLst/>
              <a:gdLst>
                <a:gd name="T0" fmla="*/ 5 w 43"/>
                <a:gd name="T1" fmla="*/ 6 h 23"/>
                <a:gd name="T2" fmla="*/ 4 w 43"/>
                <a:gd name="T3" fmla="*/ 7 h 23"/>
                <a:gd name="T4" fmla="*/ 3 w 43"/>
                <a:gd name="T5" fmla="*/ 8 h 23"/>
                <a:gd name="T6" fmla="*/ 2 w 43"/>
                <a:gd name="T7" fmla="*/ 9 h 23"/>
                <a:gd name="T8" fmla="*/ 1 w 43"/>
                <a:gd name="T9" fmla="*/ 10 h 23"/>
                <a:gd name="T10" fmla="*/ 1 w 43"/>
                <a:gd name="T11" fmla="*/ 11 h 23"/>
                <a:gd name="T12" fmla="*/ 2 w 43"/>
                <a:gd name="T13" fmla="*/ 12 h 23"/>
                <a:gd name="T14" fmla="*/ 3 w 43"/>
                <a:gd name="T15" fmla="*/ 13 h 23"/>
                <a:gd name="T16" fmla="*/ 5 w 43"/>
                <a:gd name="T17" fmla="*/ 13 h 23"/>
                <a:gd name="T18" fmla="*/ 6 w 43"/>
                <a:gd name="T19" fmla="*/ 14 h 23"/>
                <a:gd name="T20" fmla="*/ 7 w 43"/>
                <a:gd name="T21" fmla="*/ 15 h 23"/>
                <a:gd name="T22" fmla="*/ 9 w 43"/>
                <a:gd name="T23" fmla="*/ 16 h 23"/>
                <a:gd name="T24" fmla="*/ 12 w 43"/>
                <a:gd name="T25" fmla="*/ 17 h 23"/>
                <a:gd name="T26" fmla="*/ 14 w 43"/>
                <a:gd name="T27" fmla="*/ 18 h 23"/>
                <a:gd name="T28" fmla="*/ 16 w 43"/>
                <a:gd name="T29" fmla="*/ 19 h 23"/>
                <a:gd name="T30" fmla="*/ 18 w 43"/>
                <a:gd name="T31" fmla="*/ 20 h 23"/>
                <a:gd name="T32" fmla="*/ 19 w 43"/>
                <a:gd name="T33" fmla="*/ 21 h 23"/>
                <a:gd name="T34" fmla="*/ 21 w 43"/>
                <a:gd name="T35" fmla="*/ 21 h 23"/>
                <a:gd name="T36" fmla="*/ 23 w 43"/>
                <a:gd name="T37" fmla="*/ 21 h 23"/>
                <a:gd name="T38" fmla="*/ 25 w 43"/>
                <a:gd name="T39" fmla="*/ 21 h 23"/>
                <a:gd name="T40" fmla="*/ 27 w 43"/>
                <a:gd name="T41" fmla="*/ 21 h 23"/>
                <a:gd name="T42" fmla="*/ 29 w 43"/>
                <a:gd name="T43" fmla="*/ 21 h 23"/>
                <a:gd name="T44" fmla="*/ 30 w 43"/>
                <a:gd name="T45" fmla="*/ 20 h 23"/>
                <a:gd name="T46" fmla="*/ 32 w 43"/>
                <a:gd name="T47" fmla="*/ 19 h 23"/>
                <a:gd name="T48" fmla="*/ 34 w 43"/>
                <a:gd name="T49" fmla="*/ 17 h 23"/>
                <a:gd name="T50" fmla="*/ 36 w 43"/>
                <a:gd name="T51" fmla="*/ 17 h 23"/>
                <a:gd name="T52" fmla="*/ 37 w 43"/>
                <a:gd name="T53" fmla="*/ 16 h 23"/>
                <a:gd name="T54" fmla="*/ 39 w 43"/>
                <a:gd name="T55" fmla="*/ 15 h 23"/>
                <a:gd name="T56" fmla="*/ 40 w 43"/>
                <a:gd name="T57" fmla="*/ 14 h 23"/>
                <a:gd name="T58" fmla="*/ 42 w 43"/>
                <a:gd name="T59" fmla="*/ 12 h 23"/>
                <a:gd name="T60" fmla="*/ 42 w 43"/>
                <a:gd name="T61" fmla="*/ 10 h 23"/>
                <a:gd name="T62" fmla="*/ 41 w 43"/>
                <a:gd name="T63" fmla="*/ 9 h 23"/>
                <a:gd name="T64" fmla="*/ 41 w 43"/>
                <a:gd name="T65" fmla="*/ 7 h 23"/>
                <a:gd name="T66" fmla="*/ 41 w 43"/>
                <a:gd name="T67" fmla="*/ 5 h 23"/>
                <a:gd name="T68" fmla="*/ 42 w 43"/>
                <a:gd name="T69" fmla="*/ 4 h 23"/>
                <a:gd name="T70" fmla="*/ 40 w 43"/>
                <a:gd name="T71" fmla="*/ 2 h 23"/>
                <a:gd name="T72" fmla="*/ 38 w 43"/>
                <a:gd name="T73" fmla="*/ 1 h 23"/>
                <a:gd name="T74" fmla="*/ 36 w 43"/>
                <a:gd name="T75" fmla="*/ 0 h 23"/>
                <a:gd name="T76" fmla="*/ 34 w 43"/>
                <a:gd name="T77" fmla="*/ 0 h 23"/>
                <a:gd name="T78" fmla="*/ 32 w 43"/>
                <a:gd name="T79" fmla="*/ 0 h 23"/>
                <a:gd name="T80" fmla="*/ 29 w 43"/>
                <a:gd name="T81" fmla="*/ 0 h 23"/>
                <a:gd name="T82" fmla="*/ 27 w 43"/>
                <a:gd name="T83" fmla="*/ 0 h 23"/>
                <a:gd name="T84" fmla="*/ 25 w 43"/>
                <a:gd name="T85" fmla="*/ 0 h 23"/>
                <a:gd name="T86" fmla="*/ 23 w 43"/>
                <a:gd name="T87" fmla="*/ 0 h 23"/>
                <a:gd name="T88" fmla="*/ 20 w 43"/>
                <a:gd name="T89" fmla="*/ 1 h 23"/>
                <a:gd name="T90" fmla="*/ 18 w 43"/>
                <a:gd name="T91" fmla="*/ 2 h 23"/>
                <a:gd name="T92" fmla="*/ 16 w 43"/>
                <a:gd name="T93" fmla="*/ 2 h 23"/>
                <a:gd name="T94" fmla="*/ 13 w 43"/>
                <a:gd name="T95" fmla="*/ 3 h 23"/>
                <a:gd name="T96" fmla="*/ 11 w 43"/>
                <a:gd name="T97" fmla="*/ 4 h 23"/>
                <a:gd name="T98" fmla="*/ 7 w 43"/>
                <a:gd name="T99" fmla="*/ 5 h 2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3" h="23">
                  <a:moveTo>
                    <a:pt x="6" y="6"/>
                  </a:moveTo>
                  <a:lnTo>
                    <a:pt x="5" y="6"/>
                  </a:lnTo>
                  <a:lnTo>
                    <a:pt x="4" y="6"/>
                  </a:lnTo>
                  <a:lnTo>
                    <a:pt x="4" y="7"/>
                  </a:lnTo>
                  <a:lnTo>
                    <a:pt x="3" y="7"/>
                  </a:lnTo>
                  <a:lnTo>
                    <a:pt x="3" y="8"/>
                  </a:lnTo>
                  <a:lnTo>
                    <a:pt x="2" y="8"/>
                  </a:lnTo>
                  <a:lnTo>
                    <a:pt x="2" y="9"/>
                  </a:lnTo>
                  <a:lnTo>
                    <a:pt x="2" y="10"/>
                  </a:lnTo>
                  <a:lnTo>
                    <a:pt x="1" y="10"/>
                  </a:lnTo>
                  <a:lnTo>
                    <a:pt x="0" y="11"/>
                  </a:lnTo>
                  <a:lnTo>
                    <a:pt x="1" y="11"/>
                  </a:lnTo>
                  <a:lnTo>
                    <a:pt x="2" y="11"/>
                  </a:lnTo>
                  <a:lnTo>
                    <a:pt x="2" y="12"/>
                  </a:lnTo>
                  <a:lnTo>
                    <a:pt x="3" y="12"/>
                  </a:lnTo>
                  <a:lnTo>
                    <a:pt x="3" y="13"/>
                  </a:lnTo>
                  <a:lnTo>
                    <a:pt x="4" y="13"/>
                  </a:lnTo>
                  <a:lnTo>
                    <a:pt x="5" y="13"/>
                  </a:lnTo>
                  <a:lnTo>
                    <a:pt x="5" y="14"/>
                  </a:lnTo>
                  <a:lnTo>
                    <a:pt x="6" y="14"/>
                  </a:lnTo>
                  <a:lnTo>
                    <a:pt x="6" y="15"/>
                  </a:lnTo>
                  <a:lnTo>
                    <a:pt x="7" y="15"/>
                  </a:lnTo>
                  <a:lnTo>
                    <a:pt x="8" y="15"/>
                  </a:lnTo>
                  <a:lnTo>
                    <a:pt x="9" y="16"/>
                  </a:lnTo>
                  <a:lnTo>
                    <a:pt x="11" y="16"/>
                  </a:lnTo>
                  <a:lnTo>
                    <a:pt x="12" y="17"/>
                  </a:lnTo>
                  <a:lnTo>
                    <a:pt x="13" y="17"/>
                  </a:lnTo>
                  <a:lnTo>
                    <a:pt x="14" y="18"/>
                  </a:lnTo>
                  <a:lnTo>
                    <a:pt x="15" y="18"/>
                  </a:lnTo>
                  <a:lnTo>
                    <a:pt x="16" y="19"/>
                  </a:lnTo>
                  <a:lnTo>
                    <a:pt x="17" y="19"/>
                  </a:lnTo>
                  <a:lnTo>
                    <a:pt x="18" y="20"/>
                  </a:lnTo>
                  <a:lnTo>
                    <a:pt x="19" y="20"/>
                  </a:lnTo>
                  <a:lnTo>
                    <a:pt x="19" y="21"/>
                  </a:lnTo>
                  <a:lnTo>
                    <a:pt x="20" y="21"/>
                  </a:lnTo>
                  <a:lnTo>
                    <a:pt x="21" y="21"/>
                  </a:lnTo>
                  <a:lnTo>
                    <a:pt x="22" y="21"/>
                  </a:lnTo>
                  <a:lnTo>
                    <a:pt x="23" y="21"/>
                  </a:lnTo>
                  <a:lnTo>
                    <a:pt x="24" y="22"/>
                  </a:lnTo>
                  <a:lnTo>
                    <a:pt x="25" y="21"/>
                  </a:lnTo>
                  <a:lnTo>
                    <a:pt x="26" y="21"/>
                  </a:lnTo>
                  <a:lnTo>
                    <a:pt x="27" y="21"/>
                  </a:lnTo>
                  <a:lnTo>
                    <a:pt x="28" y="21"/>
                  </a:lnTo>
                  <a:lnTo>
                    <a:pt x="29" y="21"/>
                  </a:lnTo>
                  <a:lnTo>
                    <a:pt x="29" y="20"/>
                  </a:lnTo>
                  <a:lnTo>
                    <a:pt x="30" y="20"/>
                  </a:lnTo>
                  <a:lnTo>
                    <a:pt x="30" y="19"/>
                  </a:lnTo>
                  <a:lnTo>
                    <a:pt x="32" y="19"/>
                  </a:lnTo>
                  <a:lnTo>
                    <a:pt x="33" y="18"/>
                  </a:lnTo>
                  <a:lnTo>
                    <a:pt x="34" y="17"/>
                  </a:lnTo>
                  <a:lnTo>
                    <a:pt x="35" y="17"/>
                  </a:lnTo>
                  <a:lnTo>
                    <a:pt x="36" y="17"/>
                  </a:lnTo>
                  <a:lnTo>
                    <a:pt x="36" y="16"/>
                  </a:lnTo>
                  <a:lnTo>
                    <a:pt x="37" y="16"/>
                  </a:lnTo>
                  <a:lnTo>
                    <a:pt x="38" y="16"/>
                  </a:lnTo>
                  <a:lnTo>
                    <a:pt x="39" y="15"/>
                  </a:lnTo>
                  <a:lnTo>
                    <a:pt x="40" y="15"/>
                  </a:lnTo>
                  <a:lnTo>
                    <a:pt x="40" y="14"/>
                  </a:lnTo>
                  <a:lnTo>
                    <a:pt x="41" y="13"/>
                  </a:lnTo>
                  <a:lnTo>
                    <a:pt x="42" y="12"/>
                  </a:lnTo>
                  <a:lnTo>
                    <a:pt x="42" y="11"/>
                  </a:lnTo>
                  <a:lnTo>
                    <a:pt x="42" y="10"/>
                  </a:lnTo>
                  <a:lnTo>
                    <a:pt x="42" y="9"/>
                  </a:lnTo>
                  <a:lnTo>
                    <a:pt x="41" y="9"/>
                  </a:lnTo>
                  <a:lnTo>
                    <a:pt x="41" y="8"/>
                  </a:lnTo>
                  <a:lnTo>
                    <a:pt x="41" y="7"/>
                  </a:lnTo>
                  <a:lnTo>
                    <a:pt x="41" y="6"/>
                  </a:lnTo>
                  <a:lnTo>
                    <a:pt x="41" y="5"/>
                  </a:lnTo>
                  <a:lnTo>
                    <a:pt x="41" y="4"/>
                  </a:lnTo>
                  <a:lnTo>
                    <a:pt x="42" y="4"/>
                  </a:lnTo>
                  <a:lnTo>
                    <a:pt x="41" y="3"/>
                  </a:lnTo>
                  <a:lnTo>
                    <a:pt x="40" y="2"/>
                  </a:lnTo>
                  <a:lnTo>
                    <a:pt x="39" y="2"/>
                  </a:lnTo>
                  <a:lnTo>
                    <a:pt x="38" y="1"/>
                  </a:lnTo>
                  <a:lnTo>
                    <a:pt x="37" y="1"/>
                  </a:lnTo>
                  <a:lnTo>
                    <a:pt x="36" y="0"/>
                  </a:lnTo>
                  <a:lnTo>
                    <a:pt x="35" y="0"/>
                  </a:lnTo>
                  <a:lnTo>
                    <a:pt x="34" y="0"/>
                  </a:lnTo>
                  <a:lnTo>
                    <a:pt x="33" y="0"/>
                  </a:lnTo>
                  <a:lnTo>
                    <a:pt x="32" y="0"/>
                  </a:lnTo>
                  <a:lnTo>
                    <a:pt x="30" y="0"/>
                  </a:lnTo>
                  <a:lnTo>
                    <a:pt x="29" y="0"/>
                  </a:lnTo>
                  <a:lnTo>
                    <a:pt x="28" y="0"/>
                  </a:lnTo>
                  <a:lnTo>
                    <a:pt x="27" y="0"/>
                  </a:lnTo>
                  <a:lnTo>
                    <a:pt x="26" y="0"/>
                  </a:lnTo>
                  <a:lnTo>
                    <a:pt x="25" y="0"/>
                  </a:lnTo>
                  <a:lnTo>
                    <a:pt x="24" y="0"/>
                  </a:lnTo>
                  <a:lnTo>
                    <a:pt x="23" y="0"/>
                  </a:lnTo>
                  <a:lnTo>
                    <a:pt x="21" y="1"/>
                  </a:lnTo>
                  <a:lnTo>
                    <a:pt x="20" y="1"/>
                  </a:lnTo>
                  <a:lnTo>
                    <a:pt x="19" y="1"/>
                  </a:lnTo>
                  <a:lnTo>
                    <a:pt x="18" y="2"/>
                  </a:lnTo>
                  <a:lnTo>
                    <a:pt x="17" y="2"/>
                  </a:lnTo>
                  <a:lnTo>
                    <a:pt x="16" y="2"/>
                  </a:lnTo>
                  <a:lnTo>
                    <a:pt x="15" y="3"/>
                  </a:lnTo>
                  <a:lnTo>
                    <a:pt x="13" y="3"/>
                  </a:lnTo>
                  <a:lnTo>
                    <a:pt x="12" y="4"/>
                  </a:lnTo>
                  <a:lnTo>
                    <a:pt x="11" y="4"/>
                  </a:lnTo>
                  <a:lnTo>
                    <a:pt x="8" y="5"/>
                  </a:lnTo>
                  <a:lnTo>
                    <a:pt x="7" y="5"/>
                  </a:lnTo>
                  <a:lnTo>
                    <a:pt x="6" y="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39" name="Freeform 134"/>
            <p:cNvSpPr>
              <a:spLocks/>
            </p:cNvSpPr>
            <p:nvPr/>
          </p:nvSpPr>
          <p:spPr bwMode="auto">
            <a:xfrm>
              <a:off x="3213" y="1659"/>
              <a:ext cx="42" cy="24"/>
            </a:xfrm>
            <a:custGeom>
              <a:avLst/>
              <a:gdLst>
                <a:gd name="T0" fmla="*/ 5 w 42"/>
                <a:gd name="T1" fmla="*/ 7 h 24"/>
                <a:gd name="T2" fmla="*/ 3 w 42"/>
                <a:gd name="T3" fmla="*/ 8 h 24"/>
                <a:gd name="T4" fmla="*/ 1 w 42"/>
                <a:gd name="T5" fmla="*/ 9 h 24"/>
                <a:gd name="T6" fmla="*/ 1 w 42"/>
                <a:gd name="T7" fmla="*/ 11 h 24"/>
                <a:gd name="T8" fmla="*/ 0 w 42"/>
                <a:gd name="T9" fmla="*/ 12 h 24"/>
                <a:gd name="T10" fmla="*/ 1 w 42"/>
                <a:gd name="T11" fmla="*/ 13 h 24"/>
                <a:gd name="T12" fmla="*/ 2 w 42"/>
                <a:gd name="T13" fmla="*/ 14 h 24"/>
                <a:gd name="T14" fmla="*/ 3 w 42"/>
                <a:gd name="T15" fmla="*/ 15 h 24"/>
                <a:gd name="T16" fmla="*/ 5 w 42"/>
                <a:gd name="T17" fmla="*/ 15 h 24"/>
                <a:gd name="T18" fmla="*/ 7 w 42"/>
                <a:gd name="T19" fmla="*/ 17 h 24"/>
                <a:gd name="T20" fmla="*/ 9 w 42"/>
                <a:gd name="T21" fmla="*/ 17 h 24"/>
                <a:gd name="T22" fmla="*/ 11 w 42"/>
                <a:gd name="T23" fmla="*/ 18 h 24"/>
                <a:gd name="T24" fmla="*/ 13 w 42"/>
                <a:gd name="T25" fmla="*/ 19 h 24"/>
                <a:gd name="T26" fmla="*/ 14 w 42"/>
                <a:gd name="T27" fmla="*/ 20 h 24"/>
                <a:gd name="T28" fmla="*/ 16 w 42"/>
                <a:gd name="T29" fmla="*/ 21 h 24"/>
                <a:gd name="T30" fmla="*/ 18 w 42"/>
                <a:gd name="T31" fmla="*/ 22 h 24"/>
                <a:gd name="T32" fmla="*/ 21 w 42"/>
                <a:gd name="T33" fmla="*/ 23 h 24"/>
                <a:gd name="T34" fmla="*/ 23 w 42"/>
                <a:gd name="T35" fmla="*/ 23 h 24"/>
                <a:gd name="T36" fmla="*/ 25 w 42"/>
                <a:gd name="T37" fmla="*/ 23 h 24"/>
                <a:gd name="T38" fmla="*/ 27 w 42"/>
                <a:gd name="T39" fmla="*/ 23 h 24"/>
                <a:gd name="T40" fmla="*/ 29 w 42"/>
                <a:gd name="T41" fmla="*/ 23 h 24"/>
                <a:gd name="T42" fmla="*/ 29 w 42"/>
                <a:gd name="T43" fmla="*/ 21 h 24"/>
                <a:gd name="T44" fmla="*/ 30 w 42"/>
                <a:gd name="T45" fmla="*/ 20 h 24"/>
                <a:gd name="T46" fmla="*/ 31 w 42"/>
                <a:gd name="T47" fmla="*/ 19 h 24"/>
                <a:gd name="T48" fmla="*/ 33 w 42"/>
                <a:gd name="T49" fmla="*/ 19 h 24"/>
                <a:gd name="T50" fmla="*/ 35 w 42"/>
                <a:gd name="T51" fmla="*/ 18 h 24"/>
                <a:gd name="T52" fmla="*/ 37 w 42"/>
                <a:gd name="T53" fmla="*/ 17 h 24"/>
                <a:gd name="T54" fmla="*/ 38 w 42"/>
                <a:gd name="T55" fmla="*/ 16 h 24"/>
                <a:gd name="T56" fmla="*/ 39 w 42"/>
                <a:gd name="T57" fmla="*/ 15 h 24"/>
                <a:gd name="T58" fmla="*/ 40 w 42"/>
                <a:gd name="T59" fmla="*/ 14 h 24"/>
                <a:gd name="T60" fmla="*/ 41 w 42"/>
                <a:gd name="T61" fmla="*/ 13 h 24"/>
                <a:gd name="T62" fmla="*/ 41 w 42"/>
                <a:gd name="T63" fmla="*/ 11 h 24"/>
                <a:gd name="T64" fmla="*/ 40 w 42"/>
                <a:gd name="T65" fmla="*/ 9 h 24"/>
                <a:gd name="T66" fmla="*/ 40 w 42"/>
                <a:gd name="T67" fmla="*/ 7 h 24"/>
                <a:gd name="T68" fmla="*/ 40 w 42"/>
                <a:gd name="T69" fmla="*/ 5 h 24"/>
                <a:gd name="T70" fmla="*/ 38 w 42"/>
                <a:gd name="T71" fmla="*/ 3 h 24"/>
                <a:gd name="T72" fmla="*/ 37 w 42"/>
                <a:gd name="T73" fmla="*/ 1 h 24"/>
                <a:gd name="T74" fmla="*/ 35 w 42"/>
                <a:gd name="T75" fmla="*/ 1 h 24"/>
                <a:gd name="T76" fmla="*/ 33 w 42"/>
                <a:gd name="T77" fmla="*/ 0 h 24"/>
                <a:gd name="T78" fmla="*/ 31 w 42"/>
                <a:gd name="T79" fmla="*/ 0 h 24"/>
                <a:gd name="T80" fmla="*/ 27 w 42"/>
                <a:gd name="T81" fmla="*/ 0 h 24"/>
                <a:gd name="T82" fmla="*/ 23 w 42"/>
                <a:gd name="T83" fmla="*/ 1 h 24"/>
                <a:gd name="T84" fmla="*/ 21 w 42"/>
                <a:gd name="T85" fmla="*/ 1 h 24"/>
                <a:gd name="T86" fmla="*/ 18 w 42"/>
                <a:gd name="T87" fmla="*/ 2 h 24"/>
                <a:gd name="T88" fmla="*/ 16 w 42"/>
                <a:gd name="T89" fmla="*/ 3 h 24"/>
                <a:gd name="T90" fmla="*/ 13 w 42"/>
                <a:gd name="T91" fmla="*/ 3 h 24"/>
                <a:gd name="T92" fmla="*/ 11 w 42"/>
                <a:gd name="T93" fmla="*/ 4 h 24"/>
                <a:gd name="T94" fmla="*/ 8 w 42"/>
                <a:gd name="T95" fmla="*/ 5 h 24"/>
                <a:gd name="T96" fmla="*/ 6 w 42"/>
                <a:gd name="T97" fmla="*/ 7 h 2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2" h="24">
                  <a:moveTo>
                    <a:pt x="6" y="7"/>
                  </a:moveTo>
                  <a:lnTo>
                    <a:pt x="5" y="7"/>
                  </a:lnTo>
                  <a:lnTo>
                    <a:pt x="4" y="7"/>
                  </a:lnTo>
                  <a:lnTo>
                    <a:pt x="3" y="8"/>
                  </a:lnTo>
                  <a:lnTo>
                    <a:pt x="2" y="9"/>
                  </a:lnTo>
                  <a:lnTo>
                    <a:pt x="1" y="9"/>
                  </a:lnTo>
                  <a:lnTo>
                    <a:pt x="1" y="10"/>
                  </a:lnTo>
                  <a:lnTo>
                    <a:pt x="1" y="11"/>
                  </a:lnTo>
                  <a:lnTo>
                    <a:pt x="0" y="11"/>
                  </a:lnTo>
                  <a:lnTo>
                    <a:pt x="0" y="12"/>
                  </a:lnTo>
                  <a:lnTo>
                    <a:pt x="0" y="13"/>
                  </a:lnTo>
                  <a:lnTo>
                    <a:pt x="1" y="13"/>
                  </a:lnTo>
                  <a:lnTo>
                    <a:pt x="2" y="13"/>
                  </a:lnTo>
                  <a:lnTo>
                    <a:pt x="2" y="14"/>
                  </a:lnTo>
                  <a:lnTo>
                    <a:pt x="3" y="14"/>
                  </a:lnTo>
                  <a:lnTo>
                    <a:pt x="3" y="15"/>
                  </a:lnTo>
                  <a:lnTo>
                    <a:pt x="4" y="15"/>
                  </a:lnTo>
                  <a:lnTo>
                    <a:pt x="5" y="15"/>
                  </a:lnTo>
                  <a:lnTo>
                    <a:pt x="6" y="16"/>
                  </a:lnTo>
                  <a:lnTo>
                    <a:pt x="7" y="17"/>
                  </a:lnTo>
                  <a:lnTo>
                    <a:pt x="8" y="17"/>
                  </a:lnTo>
                  <a:lnTo>
                    <a:pt x="9" y="17"/>
                  </a:lnTo>
                  <a:lnTo>
                    <a:pt x="10" y="18"/>
                  </a:lnTo>
                  <a:lnTo>
                    <a:pt x="11" y="18"/>
                  </a:lnTo>
                  <a:lnTo>
                    <a:pt x="12" y="19"/>
                  </a:lnTo>
                  <a:lnTo>
                    <a:pt x="13" y="19"/>
                  </a:lnTo>
                  <a:lnTo>
                    <a:pt x="14" y="19"/>
                  </a:lnTo>
                  <a:lnTo>
                    <a:pt x="14" y="20"/>
                  </a:lnTo>
                  <a:lnTo>
                    <a:pt x="15" y="20"/>
                  </a:lnTo>
                  <a:lnTo>
                    <a:pt x="16" y="21"/>
                  </a:lnTo>
                  <a:lnTo>
                    <a:pt x="17" y="21"/>
                  </a:lnTo>
                  <a:lnTo>
                    <a:pt x="18" y="22"/>
                  </a:lnTo>
                  <a:lnTo>
                    <a:pt x="19" y="22"/>
                  </a:lnTo>
                  <a:lnTo>
                    <a:pt x="21" y="23"/>
                  </a:lnTo>
                  <a:lnTo>
                    <a:pt x="22" y="23"/>
                  </a:lnTo>
                  <a:lnTo>
                    <a:pt x="23" y="23"/>
                  </a:lnTo>
                  <a:lnTo>
                    <a:pt x="24" y="23"/>
                  </a:lnTo>
                  <a:lnTo>
                    <a:pt x="25" y="23"/>
                  </a:lnTo>
                  <a:lnTo>
                    <a:pt x="26" y="23"/>
                  </a:lnTo>
                  <a:lnTo>
                    <a:pt x="27" y="23"/>
                  </a:lnTo>
                  <a:lnTo>
                    <a:pt x="28" y="23"/>
                  </a:lnTo>
                  <a:lnTo>
                    <a:pt x="29" y="23"/>
                  </a:lnTo>
                  <a:lnTo>
                    <a:pt x="29" y="22"/>
                  </a:lnTo>
                  <a:lnTo>
                    <a:pt x="29" y="21"/>
                  </a:lnTo>
                  <a:lnTo>
                    <a:pt x="30" y="21"/>
                  </a:lnTo>
                  <a:lnTo>
                    <a:pt x="30" y="20"/>
                  </a:lnTo>
                  <a:lnTo>
                    <a:pt x="31" y="20"/>
                  </a:lnTo>
                  <a:lnTo>
                    <a:pt x="31" y="19"/>
                  </a:lnTo>
                  <a:lnTo>
                    <a:pt x="32" y="19"/>
                  </a:lnTo>
                  <a:lnTo>
                    <a:pt x="33" y="19"/>
                  </a:lnTo>
                  <a:lnTo>
                    <a:pt x="34" y="18"/>
                  </a:lnTo>
                  <a:lnTo>
                    <a:pt x="35" y="18"/>
                  </a:lnTo>
                  <a:lnTo>
                    <a:pt x="36" y="17"/>
                  </a:lnTo>
                  <a:lnTo>
                    <a:pt x="37" y="17"/>
                  </a:lnTo>
                  <a:lnTo>
                    <a:pt x="38" y="17"/>
                  </a:lnTo>
                  <a:lnTo>
                    <a:pt x="38" y="16"/>
                  </a:lnTo>
                  <a:lnTo>
                    <a:pt x="39" y="16"/>
                  </a:lnTo>
                  <a:lnTo>
                    <a:pt x="39" y="15"/>
                  </a:lnTo>
                  <a:lnTo>
                    <a:pt x="40" y="15"/>
                  </a:lnTo>
                  <a:lnTo>
                    <a:pt x="40" y="14"/>
                  </a:lnTo>
                  <a:lnTo>
                    <a:pt x="40" y="13"/>
                  </a:lnTo>
                  <a:lnTo>
                    <a:pt x="41" y="13"/>
                  </a:lnTo>
                  <a:lnTo>
                    <a:pt x="41" y="12"/>
                  </a:lnTo>
                  <a:lnTo>
                    <a:pt x="41" y="11"/>
                  </a:lnTo>
                  <a:lnTo>
                    <a:pt x="41" y="10"/>
                  </a:lnTo>
                  <a:lnTo>
                    <a:pt x="40" y="9"/>
                  </a:lnTo>
                  <a:lnTo>
                    <a:pt x="40" y="8"/>
                  </a:lnTo>
                  <a:lnTo>
                    <a:pt x="40" y="7"/>
                  </a:lnTo>
                  <a:lnTo>
                    <a:pt x="40" y="6"/>
                  </a:lnTo>
                  <a:lnTo>
                    <a:pt x="40" y="5"/>
                  </a:lnTo>
                  <a:lnTo>
                    <a:pt x="40" y="4"/>
                  </a:lnTo>
                  <a:lnTo>
                    <a:pt x="38" y="3"/>
                  </a:lnTo>
                  <a:lnTo>
                    <a:pt x="37" y="2"/>
                  </a:lnTo>
                  <a:lnTo>
                    <a:pt x="37" y="1"/>
                  </a:lnTo>
                  <a:lnTo>
                    <a:pt x="36" y="1"/>
                  </a:lnTo>
                  <a:lnTo>
                    <a:pt x="35" y="1"/>
                  </a:lnTo>
                  <a:lnTo>
                    <a:pt x="34" y="1"/>
                  </a:lnTo>
                  <a:lnTo>
                    <a:pt x="33" y="0"/>
                  </a:lnTo>
                  <a:lnTo>
                    <a:pt x="32" y="0"/>
                  </a:lnTo>
                  <a:lnTo>
                    <a:pt x="31" y="0"/>
                  </a:lnTo>
                  <a:lnTo>
                    <a:pt x="29" y="0"/>
                  </a:lnTo>
                  <a:lnTo>
                    <a:pt x="27" y="0"/>
                  </a:lnTo>
                  <a:lnTo>
                    <a:pt x="25" y="0"/>
                  </a:lnTo>
                  <a:lnTo>
                    <a:pt x="23" y="1"/>
                  </a:lnTo>
                  <a:lnTo>
                    <a:pt x="22" y="1"/>
                  </a:lnTo>
                  <a:lnTo>
                    <a:pt x="21" y="1"/>
                  </a:lnTo>
                  <a:lnTo>
                    <a:pt x="19" y="1"/>
                  </a:lnTo>
                  <a:lnTo>
                    <a:pt x="18" y="2"/>
                  </a:lnTo>
                  <a:lnTo>
                    <a:pt x="17" y="2"/>
                  </a:lnTo>
                  <a:lnTo>
                    <a:pt x="16" y="3"/>
                  </a:lnTo>
                  <a:lnTo>
                    <a:pt x="14" y="3"/>
                  </a:lnTo>
                  <a:lnTo>
                    <a:pt x="13" y="3"/>
                  </a:lnTo>
                  <a:lnTo>
                    <a:pt x="12" y="4"/>
                  </a:lnTo>
                  <a:lnTo>
                    <a:pt x="11" y="4"/>
                  </a:lnTo>
                  <a:lnTo>
                    <a:pt x="10" y="5"/>
                  </a:lnTo>
                  <a:lnTo>
                    <a:pt x="8" y="5"/>
                  </a:lnTo>
                  <a:lnTo>
                    <a:pt x="7" y="6"/>
                  </a:lnTo>
                  <a:lnTo>
                    <a:pt x="6" y="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40" name="Freeform 135"/>
            <p:cNvSpPr>
              <a:spLocks/>
            </p:cNvSpPr>
            <p:nvPr/>
          </p:nvSpPr>
          <p:spPr bwMode="auto">
            <a:xfrm>
              <a:off x="3433" y="1619"/>
              <a:ext cx="42" cy="24"/>
            </a:xfrm>
            <a:custGeom>
              <a:avLst/>
              <a:gdLst>
                <a:gd name="T0" fmla="*/ 5 w 42"/>
                <a:gd name="T1" fmla="*/ 7 h 24"/>
                <a:gd name="T2" fmla="*/ 3 w 42"/>
                <a:gd name="T3" fmla="*/ 8 h 24"/>
                <a:gd name="T4" fmla="*/ 2 w 42"/>
                <a:gd name="T5" fmla="*/ 9 h 24"/>
                <a:gd name="T6" fmla="*/ 1 w 42"/>
                <a:gd name="T7" fmla="*/ 10 h 24"/>
                <a:gd name="T8" fmla="*/ 0 w 42"/>
                <a:gd name="T9" fmla="*/ 12 h 24"/>
                <a:gd name="T10" fmla="*/ 1 w 42"/>
                <a:gd name="T11" fmla="*/ 13 h 24"/>
                <a:gd name="T12" fmla="*/ 3 w 42"/>
                <a:gd name="T13" fmla="*/ 14 h 24"/>
                <a:gd name="T14" fmla="*/ 4 w 42"/>
                <a:gd name="T15" fmla="*/ 15 h 24"/>
                <a:gd name="T16" fmla="*/ 5 w 42"/>
                <a:gd name="T17" fmla="*/ 16 h 24"/>
                <a:gd name="T18" fmla="*/ 7 w 42"/>
                <a:gd name="T19" fmla="*/ 16 h 24"/>
                <a:gd name="T20" fmla="*/ 9 w 42"/>
                <a:gd name="T21" fmla="*/ 18 h 24"/>
                <a:gd name="T22" fmla="*/ 11 w 42"/>
                <a:gd name="T23" fmla="*/ 18 h 24"/>
                <a:gd name="T24" fmla="*/ 13 w 42"/>
                <a:gd name="T25" fmla="*/ 19 h 24"/>
                <a:gd name="T26" fmla="*/ 15 w 42"/>
                <a:gd name="T27" fmla="*/ 20 h 24"/>
                <a:gd name="T28" fmla="*/ 17 w 42"/>
                <a:gd name="T29" fmla="*/ 21 h 24"/>
                <a:gd name="T30" fmla="*/ 18 w 42"/>
                <a:gd name="T31" fmla="*/ 22 h 24"/>
                <a:gd name="T32" fmla="*/ 21 w 42"/>
                <a:gd name="T33" fmla="*/ 22 h 24"/>
                <a:gd name="T34" fmla="*/ 23 w 42"/>
                <a:gd name="T35" fmla="*/ 23 h 24"/>
                <a:gd name="T36" fmla="*/ 25 w 42"/>
                <a:gd name="T37" fmla="*/ 23 h 24"/>
                <a:gd name="T38" fmla="*/ 27 w 42"/>
                <a:gd name="T39" fmla="*/ 23 h 24"/>
                <a:gd name="T40" fmla="*/ 28 w 42"/>
                <a:gd name="T41" fmla="*/ 22 h 24"/>
                <a:gd name="T42" fmla="*/ 30 w 42"/>
                <a:gd name="T43" fmla="*/ 22 h 24"/>
                <a:gd name="T44" fmla="*/ 30 w 42"/>
                <a:gd name="T45" fmla="*/ 20 h 24"/>
                <a:gd name="T46" fmla="*/ 32 w 42"/>
                <a:gd name="T47" fmla="*/ 19 h 24"/>
                <a:gd name="T48" fmla="*/ 33 w 42"/>
                <a:gd name="T49" fmla="*/ 18 h 24"/>
                <a:gd name="T50" fmla="*/ 35 w 42"/>
                <a:gd name="T51" fmla="*/ 18 h 24"/>
                <a:gd name="T52" fmla="*/ 36 w 42"/>
                <a:gd name="T53" fmla="*/ 17 h 24"/>
                <a:gd name="T54" fmla="*/ 38 w 42"/>
                <a:gd name="T55" fmla="*/ 17 h 24"/>
                <a:gd name="T56" fmla="*/ 39 w 42"/>
                <a:gd name="T57" fmla="*/ 16 h 24"/>
                <a:gd name="T58" fmla="*/ 40 w 42"/>
                <a:gd name="T59" fmla="*/ 15 h 24"/>
                <a:gd name="T60" fmla="*/ 41 w 42"/>
                <a:gd name="T61" fmla="*/ 14 h 24"/>
                <a:gd name="T62" fmla="*/ 41 w 42"/>
                <a:gd name="T63" fmla="*/ 12 h 24"/>
                <a:gd name="T64" fmla="*/ 41 w 42"/>
                <a:gd name="T65" fmla="*/ 10 h 24"/>
                <a:gd name="T66" fmla="*/ 40 w 42"/>
                <a:gd name="T67" fmla="*/ 8 h 24"/>
                <a:gd name="T68" fmla="*/ 40 w 42"/>
                <a:gd name="T69" fmla="*/ 6 h 24"/>
                <a:gd name="T70" fmla="*/ 40 w 42"/>
                <a:gd name="T71" fmla="*/ 4 h 24"/>
                <a:gd name="T72" fmla="*/ 37 w 42"/>
                <a:gd name="T73" fmla="*/ 2 h 24"/>
                <a:gd name="T74" fmla="*/ 35 w 42"/>
                <a:gd name="T75" fmla="*/ 1 h 24"/>
                <a:gd name="T76" fmla="*/ 32 w 42"/>
                <a:gd name="T77" fmla="*/ 0 h 24"/>
                <a:gd name="T78" fmla="*/ 30 w 42"/>
                <a:gd name="T79" fmla="*/ 0 h 24"/>
                <a:gd name="T80" fmla="*/ 28 w 42"/>
                <a:gd name="T81" fmla="*/ 0 h 24"/>
                <a:gd name="T82" fmla="*/ 26 w 42"/>
                <a:gd name="T83" fmla="*/ 0 h 24"/>
                <a:gd name="T84" fmla="*/ 24 w 42"/>
                <a:gd name="T85" fmla="*/ 0 h 24"/>
                <a:gd name="T86" fmla="*/ 19 w 42"/>
                <a:gd name="T87" fmla="*/ 1 h 24"/>
                <a:gd name="T88" fmla="*/ 17 w 42"/>
                <a:gd name="T89" fmla="*/ 2 h 24"/>
                <a:gd name="T90" fmla="*/ 15 w 42"/>
                <a:gd name="T91" fmla="*/ 3 h 24"/>
                <a:gd name="T92" fmla="*/ 12 w 42"/>
                <a:gd name="T93" fmla="*/ 4 h 24"/>
                <a:gd name="T94" fmla="*/ 10 w 42"/>
                <a:gd name="T95" fmla="*/ 5 h 24"/>
                <a:gd name="T96" fmla="*/ 7 w 42"/>
                <a:gd name="T97" fmla="*/ 6 h 2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2" h="24">
                  <a:moveTo>
                    <a:pt x="6" y="7"/>
                  </a:moveTo>
                  <a:lnTo>
                    <a:pt x="5" y="7"/>
                  </a:lnTo>
                  <a:lnTo>
                    <a:pt x="4" y="8"/>
                  </a:lnTo>
                  <a:lnTo>
                    <a:pt x="3" y="8"/>
                  </a:lnTo>
                  <a:lnTo>
                    <a:pt x="3" y="9"/>
                  </a:lnTo>
                  <a:lnTo>
                    <a:pt x="2" y="9"/>
                  </a:lnTo>
                  <a:lnTo>
                    <a:pt x="2" y="10"/>
                  </a:lnTo>
                  <a:lnTo>
                    <a:pt x="1" y="10"/>
                  </a:lnTo>
                  <a:lnTo>
                    <a:pt x="1" y="11"/>
                  </a:lnTo>
                  <a:lnTo>
                    <a:pt x="0" y="12"/>
                  </a:lnTo>
                  <a:lnTo>
                    <a:pt x="1" y="12"/>
                  </a:lnTo>
                  <a:lnTo>
                    <a:pt x="1" y="13"/>
                  </a:lnTo>
                  <a:lnTo>
                    <a:pt x="2" y="13"/>
                  </a:lnTo>
                  <a:lnTo>
                    <a:pt x="3" y="14"/>
                  </a:lnTo>
                  <a:lnTo>
                    <a:pt x="4" y="14"/>
                  </a:lnTo>
                  <a:lnTo>
                    <a:pt x="4" y="15"/>
                  </a:lnTo>
                  <a:lnTo>
                    <a:pt x="5" y="15"/>
                  </a:lnTo>
                  <a:lnTo>
                    <a:pt x="5" y="16"/>
                  </a:lnTo>
                  <a:lnTo>
                    <a:pt x="6" y="16"/>
                  </a:lnTo>
                  <a:lnTo>
                    <a:pt x="7" y="16"/>
                  </a:lnTo>
                  <a:lnTo>
                    <a:pt x="8" y="17"/>
                  </a:lnTo>
                  <a:lnTo>
                    <a:pt x="9" y="18"/>
                  </a:lnTo>
                  <a:lnTo>
                    <a:pt x="10" y="18"/>
                  </a:lnTo>
                  <a:lnTo>
                    <a:pt x="11" y="18"/>
                  </a:lnTo>
                  <a:lnTo>
                    <a:pt x="12" y="19"/>
                  </a:lnTo>
                  <a:lnTo>
                    <a:pt x="13" y="19"/>
                  </a:lnTo>
                  <a:lnTo>
                    <a:pt x="14" y="20"/>
                  </a:lnTo>
                  <a:lnTo>
                    <a:pt x="15" y="20"/>
                  </a:lnTo>
                  <a:lnTo>
                    <a:pt x="16" y="21"/>
                  </a:lnTo>
                  <a:lnTo>
                    <a:pt x="17" y="21"/>
                  </a:lnTo>
                  <a:lnTo>
                    <a:pt x="17" y="22"/>
                  </a:lnTo>
                  <a:lnTo>
                    <a:pt x="18" y="22"/>
                  </a:lnTo>
                  <a:lnTo>
                    <a:pt x="19" y="22"/>
                  </a:lnTo>
                  <a:lnTo>
                    <a:pt x="21" y="22"/>
                  </a:lnTo>
                  <a:lnTo>
                    <a:pt x="22" y="23"/>
                  </a:lnTo>
                  <a:lnTo>
                    <a:pt x="23" y="23"/>
                  </a:lnTo>
                  <a:lnTo>
                    <a:pt x="24" y="23"/>
                  </a:lnTo>
                  <a:lnTo>
                    <a:pt x="25" y="23"/>
                  </a:lnTo>
                  <a:lnTo>
                    <a:pt x="26" y="23"/>
                  </a:lnTo>
                  <a:lnTo>
                    <a:pt x="27" y="23"/>
                  </a:lnTo>
                  <a:lnTo>
                    <a:pt x="28" y="23"/>
                  </a:lnTo>
                  <a:lnTo>
                    <a:pt x="28" y="22"/>
                  </a:lnTo>
                  <a:lnTo>
                    <a:pt x="29" y="22"/>
                  </a:lnTo>
                  <a:lnTo>
                    <a:pt x="30" y="22"/>
                  </a:lnTo>
                  <a:lnTo>
                    <a:pt x="30" y="21"/>
                  </a:lnTo>
                  <a:lnTo>
                    <a:pt x="30" y="20"/>
                  </a:lnTo>
                  <a:lnTo>
                    <a:pt x="31" y="20"/>
                  </a:lnTo>
                  <a:lnTo>
                    <a:pt x="32" y="19"/>
                  </a:lnTo>
                  <a:lnTo>
                    <a:pt x="33" y="19"/>
                  </a:lnTo>
                  <a:lnTo>
                    <a:pt x="33" y="18"/>
                  </a:lnTo>
                  <a:lnTo>
                    <a:pt x="34" y="18"/>
                  </a:lnTo>
                  <a:lnTo>
                    <a:pt x="35" y="18"/>
                  </a:lnTo>
                  <a:lnTo>
                    <a:pt x="36" y="18"/>
                  </a:lnTo>
                  <a:lnTo>
                    <a:pt x="36" y="17"/>
                  </a:lnTo>
                  <a:lnTo>
                    <a:pt x="37" y="17"/>
                  </a:lnTo>
                  <a:lnTo>
                    <a:pt x="38" y="17"/>
                  </a:lnTo>
                  <a:lnTo>
                    <a:pt x="38" y="16"/>
                  </a:lnTo>
                  <a:lnTo>
                    <a:pt x="39" y="16"/>
                  </a:lnTo>
                  <a:lnTo>
                    <a:pt x="40" y="16"/>
                  </a:lnTo>
                  <a:lnTo>
                    <a:pt x="40" y="15"/>
                  </a:lnTo>
                  <a:lnTo>
                    <a:pt x="40" y="14"/>
                  </a:lnTo>
                  <a:lnTo>
                    <a:pt x="41" y="14"/>
                  </a:lnTo>
                  <a:lnTo>
                    <a:pt x="41" y="13"/>
                  </a:lnTo>
                  <a:lnTo>
                    <a:pt x="41" y="12"/>
                  </a:lnTo>
                  <a:lnTo>
                    <a:pt x="41" y="11"/>
                  </a:lnTo>
                  <a:lnTo>
                    <a:pt x="41" y="10"/>
                  </a:lnTo>
                  <a:lnTo>
                    <a:pt x="40" y="9"/>
                  </a:lnTo>
                  <a:lnTo>
                    <a:pt x="40" y="8"/>
                  </a:lnTo>
                  <a:lnTo>
                    <a:pt x="40" y="7"/>
                  </a:lnTo>
                  <a:lnTo>
                    <a:pt x="40" y="6"/>
                  </a:lnTo>
                  <a:lnTo>
                    <a:pt x="40" y="5"/>
                  </a:lnTo>
                  <a:lnTo>
                    <a:pt x="40" y="4"/>
                  </a:lnTo>
                  <a:lnTo>
                    <a:pt x="38" y="2"/>
                  </a:lnTo>
                  <a:lnTo>
                    <a:pt x="37" y="2"/>
                  </a:lnTo>
                  <a:lnTo>
                    <a:pt x="36" y="1"/>
                  </a:lnTo>
                  <a:lnTo>
                    <a:pt x="35" y="1"/>
                  </a:lnTo>
                  <a:lnTo>
                    <a:pt x="34" y="0"/>
                  </a:lnTo>
                  <a:lnTo>
                    <a:pt x="32" y="0"/>
                  </a:lnTo>
                  <a:lnTo>
                    <a:pt x="31" y="0"/>
                  </a:lnTo>
                  <a:lnTo>
                    <a:pt x="30" y="0"/>
                  </a:lnTo>
                  <a:lnTo>
                    <a:pt x="29" y="0"/>
                  </a:lnTo>
                  <a:lnTo>
                    <a:pt x="28" y="0"/>
                  </a:lnTo>
                  <a:lnTo>
                    <a:pt x="27" y="0"/>
                  </a:lnTo>
                  <a:lnTo>
                    <a:pt x="26" y="0"/>
                  </a:lnTo>
                  <a:lnTo>
                    <a:pt x="25" y="0"/>
                  </a:lnTo>
                  <a:lnTo>
                    <a:pt x="24" y="0"/>
                  </a:lnTo>
                  <a:lnTo>
                    <a:pt x="22" y="1"/>
                  </a:lnTo>
                  <a:lnTo>
                    <a:pt x="19" y="1"/>
                  </a:lnTo>
                  <a:lnTo>
                    <a:pt x="18" y="2"/>
                  </a:lnTo>
                  <a:lnTo>
                    <a:pt x="17" y="2"/>
                  </a:lnTo>
                  <a:lnTo>
                    <a:pt x="16" y="2"/>
                  </a:lnTo>
                  <a:lnTo>
                    <a:pt x="15" y="3"/>
                  </a:lnTo>
                  <a:lnTo>
                    <a:pt x="13" y="3"/>
                  </a:lnTo>
                  <a:lnTo>
                    <a:pt x="12" y="4"/>
                  </a:lnTo>
                  <a:lnTo>
                    <a:pt x="11" y="4"/>
                  </a:lnTo>
                  <a:lnTo>
                    <a:pt x="10" y="5"/>
                  </a:lnTo>
                  <a:lnTo>
                    <a:pt x="9" y="6"/>
                  </a:lnTo>
                  <a:lnTo>
                    <a:pt x="7" y="6"/>
                  </a:lnTo>
                  <a:lnTo>
                    <a:pt x="6" y="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41" name="Freeform 136"/>
            <p:cNvSpPr>
              <a:spLocks/>
            </p:cNvSpPr>
            <p:nvPr/>
          </p:nvSpPr>
          <p:spPr bwMode="auto">
            <a:xfrm>
              <a:off x="3484" y="1470"/>
              <a:ext cx="41" cy="27"/>
            </a:xfrm>
            <a:custGeom>
              <a:avLst/>
              <a:gdLst>
                <a:gd name="T0" fmla="*/ 5 w 41"/>
                <a:gd name="T1" fmla="*/ 8 h 27"/>
                <a:gd name="T2" fmla="*/ 4 w 41"/>
                <a:gd name="T3" fmla="*/ 9 h 27"/>
                <a:gd name="T4" fmla="*/ 3 w 41"/>
                <a:gd name="T5" fmla="*/ 10 h 27"/>
                <a:gd name="T6" fmla="*/ 2 w 41"/>
                <a:gd name="T7" fmla="*/ 11 h 27"/>
                <a:gd name="T8" fmla="*/ 1 w 41"/>
                <a:gd name="T9" fmla="*/ 12 h 27"/>
                <a:gd name="T10" fmla="*/ 0 w 41"/>
                <a:gd name="T11" fmla="*/ 13 h 27"/>
                <a:gd name="T12" fmla="*/ 1 w 41"/>
                <a:gd name="T13" fmla="*/ 14 h 27"/>
                <a:gd name="T14" fmla="*/ 3 w 41"/>
                <a:gd name="T15" fmla="*/ 16 h 27"/>
                <a:gd name="T16" fmla="*/ 4 w 41"/>
                <a:gd name="T17" fmla="*/ 17 h 27"/>
                <a:gd name="T18" fmla="*/ 6 w 41"/>
                <a:gd name="T19" fmla="*/ 18 h 27"/>
                <a:gd name="T20" fmla="*/ 8 w 41"/>
                <a:gd name="T21" fmla="*/ 20 h 27"/>
                <a:gd name="T22" fmla="*/ 11 w 41"/>
                <a:gd name="T23" fmla="*/ 21 h 27"/>
                <a:gd name="T24" fmla="*/ 13 w 41"/>
                <a:gd name="T25" fmla="*/ 22 h 27"/>
                <a:gd name="T26" fmla="*/ 15 w 41"/>
                <a:gd name="T27" fmla="*/ 23 h 27"/>
                <a:gd name="T28" fmla="*/ 17 w 41"/>
                <a:gd name="T29" fmla="*/ 24 h 27"/>
                <a:gd name="T30" fmla="*/ 19 w 41"/>
                <a:gd name="T31" fmla="*/ 25 h 27"/>
                <a:gd name="T32" fmla="*/ 21 w 41"/>
                <a:gd name="T33" fmla="*/ 25 h 27"/>
                <a:gd name="T34" fmla="*/ 23 w 41"/>
                <a:gd name="T35" fmla="*/ 26 h 27"/>
                <a:gd name="T36" fmla="*/ 24 w 41"/>
                <a:gd name="T37" fmla="*/ 25 h 27"/>
                <a:gd name="T38" fmla="*/ 26 w 41"/>
                <a:gd name="T39" fmla="*/ 25 h 27"/>
                <a:gd name="T40" fmla="*/ 28 w 41"/>
                <a:gd name="T41" fmla="*/ 25 h 27"/>
                <a:gd name="T42" fmla="*/ 28 w 41"/>
                <a:gd name="T43" fmla="*/ 23 h 27"/>
                <a:gd name="T44" fmla="*/ 30 w 41"/>
                <a:gd name="T45" fmla="*/ 23 h 27"/>
                <a:gd name="T46" fmla="*/ 31 w 41"/>
                <a:gd name="T47" fmla="*/ 22 h 27"/>
                <a:gd name="T48" fmla="*/ 32 w 41"/>
                <a:gd name="T49" fmla="*/ 21 h 27"/>
                <a:gd name="T50" fmla="*/ 34 w 41"/>
                <a:gd name="T51" fmla="*/ 20 h 27"/>
                <a:gd name="T52" fmla="*/ 36 w 41"/>
                <a:gd name="T53" fmla="*/ 20 h 27"/>
                <a:gd name="T54" fmla="*/ 37 w 41"/>
                <a:gd name="T55" fmla="*/ 18 h 27"/>
                <a:gd name="T56" fmla="*/ 38 w 41"/>
                <a:gd name="T57" fmla="*/ 17 h 27"/>
                <a:gd name="T58" fmla="*/ 39 w 41"/>
                <a:gd name="T59" fmla="*/ 16 h 27"/>
                <a:gd name="T60" fmla="*/ 39 w 41"/>
                <a:gd name="T61" fmla="*/ 14 h 27"/>
                <a:gd name="T62" fmla="*/ 40 w 41"/>
                <a:gd name="T63" fmla="*/ 13 h 27"/>
                <a:gd name="T64" fmla="*/ 39 w 41"/>
                <a:gd name="T65" fmla="*/ 11 h 27"/>
                <a:gd name="T66" fmla="*/ 39 w 41"/>
                <a:gd name="T67" fmla="*/ 9 h 27"/>
                <a:gd name="T68" fmla="*/ 39 w 41"/>
                <a:gd name="T69" fmla="*/ 7 h 27"/>
                <a:gd name="T70" fmla="*/ 37 w 41"/>
                <a:gd name="T71" fmla="*/ 3 h 27"/>
                <a:gd name="T72" fmla="*/ 35 w 41"/>
                <a:gd name="T73" fmla="*/ 2 h 27"/>
                <a:gd name="T74" fmla="*/ 34 w 41"/>
                <a:gd name="T75" fmla="*/ 1 h 27"/>
                <a:gd name="T76" fmla="*/ 32 w 41"/>
                <a:gd name="T77" fmla="*/ 1 h 27"/>
                <a:gd name="T78" fmla="*/ 30 w 41"/>
                <a:gd name="T79" fmla="*/ 1 h 27"/>
                <a:gd name="T80" fmla="*/ 28 w 41"/>
                <a:gd name="T81" fmla="*/ 0 h 27"/>
                <a:gd name="T82" fmla="*/ 26 w 41"/>
                <a:gd name="T83" fmla="*/ 1 h 27"/>
                <a:gd name="T84" fmla="*/ 24 w 41"/>
                <a:gd name="T85" fmla="*/ 1 h 27"/>
                <a:gd name="T86" fmla="*/ 22 w 41"/>
                <a:gd name="T87" fmla="*/ 1 h 27"/>
                <a:gd name="T88" fmla="*/ 20 w 41"/>
                <a:gd name="T89" fmla="*/ 1 h 27"/>
                <a:gd name="T90" fmla="*/ 18 w 41"/>
                <a:gd name="T91" fmla="*/ 2 h 27"/>
                <a:gd name="T92" fmla="*/ 15 w 41"/>
                <a:gd name="T93" fmla="*/ 3 h 27"/>
                <a:gd name="T94" fmla="*/ 13 w 41"/>
                <a:gd name="T95" fmla="*/ 4 h 27"/>
                <a:gd name="T96" fmla="*/ 10 w 41"/>
                <a:gd name="T97" fmla="*/ 5 h 27"/>
                <a:gd name="T98" fmla="*/ 8 w 41"/>
                <a:gd name="T99" fmla="*/ 7 h 27"/>
                <a:gd name="T100" fmla="*/ 6 w 41"/>
                <a:gd name="T101" fmla="*/ 8 h 2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1" h="27">
                  <a:moveTo>
                    <a:pt x="6" y="8"/>
                  </a:moveTo>
                  <a:lnTo>
                    <a:pt x="5" y="8"/>
                  </a:lnTo>
                  <a:lnTo>
                    <a:pt x="4" y="8"/>
                  </a:lnTo>
                  <a:lnTo>
                    <a:pt x="4" y="9"/>
                  </a:lnTo>
                  <a:lnTo>
                    <a:pt x="3" y="9"/>
                  </a:lnTo>
                  <a:lnTo>
                    <a:pt x="3" y="10"/>
                  </a:lnTo>
                  <a:lnTo>
                    <a:pt x="2" y="10"/>
                  </a:lnTo>
                  <a:lnTo>
                    <a:pt x="2" y="11"/>
                  </a:lnTo>
                  <a:lnTo>
                    <a:pt x="1" y="11"/>
                  </a:lnTo>
                  <a:lnTo>
                    <a:pt x="1" y="12"/>
                  </a:lnTo>
                  <a:lnTo>
                    <a:pt x="0" y="12"/>
                  </a:lnTo>
                  <a:lnTo>
                    <a:pt x="0" y="13"/>
                  </a:lnTo>
                  <a:lnTo>
                    <a:pt x="0" y="14"/>
                  </a:lnTo>
                  <a:lnTo>
                    <a:pt x="1" y="14"/>
                  </a:lnTo>
                  <a:lnTo>
                    <a:pt x="2" y="15"/>
                  </a:lnTo>
                  <a:lnTo>
                    <a:pt x="3" y="16"/>
                  </a:lnTo>
                  <a:lnTo>
                    <a:pt x="4" y="16"/>
                  </a:lnTo>
                  <a:lnTo>
                    <a:pt x="4" y="17"/>
                  </a:lnTo>
                  <a:lnTo>
                    <a:pt x="5" y="17"/>
                  </a:lnTo>
                  <a:lnTo>
                    <a:pt x="6" y="18"/>
                  </a:lnTo>
                  <a:lnTo>
                    <a:pt x="7" y="18"/>
                  </a:lnTo>
                  <a:lnTo>
                    <a:pt x="8" y="20"/>
                  </a:lnTo>
                  <a:lnTo>
                    <a:pt x="10" y="21"/>
                  </a:lnTo>
                  <a:lnTo>
                    <a:pt x="11" y="21"/>
                  </a:lnTo>
                  <a:lnTo>
                    <a:pt x="12" y="22"/>
                  </a:lnTo>
                  <a:lnTo>
                    <a:pt x="13" y="22"/>
                  </a:lnTo>
                  <a:lnTo>
                    <a:pt x="14" y="23"/>
                  </a:lnTo>
                  <a:lnTo>
                    <a:pt x="15" y="23"/>
                  </a:lnTo>
                  <a:lnTo>
                    <a:pt x="16" y="24"/>
                  </a:lnTo>
                  <a:lnTo>
                    <a:pt x="17" y="24"/>
                  </a:lnTo>
                  <a:lnTo>
                    <a:pt x="18" y="25"/>
                  </a:lnTo>
                  <a:lnTo>
                    <a:pt x="19" y="25"/>
                  </a:lnTo>
                  <a:lnTo>
                    <a:pt x="20" y="25"/>
                  </a:lnTo>
                  <a:lnTo>
                    <a:pt x="21" y="25"/>
                  </a:lnTo>
                  <a:lnTo>
                    <a:pt x="22" y="25"/>
                  </a:lnTo>
                  <a:lnTo>
                    <a:pt x="23" y="26"/>
                  </a:lnTo>
                  <a:lnTo>
                    <a:pt x="23" y="25"/>
                  </a:lnTo>
                  <a:lnTo>
                    <a:pt x="24" y="25"/>
                  </a:lnTo>
                  <a:lnTo>
                    <a:pt x="25" y="25"/>
                  </a:lnTo>
                  <a:lnTo>
                    <a:pt x="26" y="25"/>
                  </a:lnTo>
                  <a:lnTo>
                    <a:pt x="27" y="25"/>
                  </a:lnTo>
                  <a:lnTo>
                    <a:pt x="28" y="25"/>
                  </a:lnTo>
                  <a:lnTo>
                    <a:pt x="28" y="24"/>
                  </a:lnTo>
                  <a:lnTo>
                    <a:pt x="28" y="23"/>
                  </a:lnTo>
                  <a:lnTo>
                    <a:pt x="29" y="23"/>
                  </a:lnTo>
                  <a:lnTo>
                    <a:pt x="30" y="23"/>
                  </a:lnTo>
                  <a:lnTo>
                    <a:pt x="30" y="22"/>
                  </a:lnTo>
                  <a:lnTo>
                    <a:pt x="31" y="22"/>
                  </a:lnTo>
                  <a:lnTo>
                    <a:pt x="31" y="21"/>
                  </a:lnTo>
                  <a:lnTo>
                    <a:pt x="32" y="21"/>
                  </a:lnTo>
                  <a:lnTo>
                    <a:pt x="33" y="21"/>
                  </a:lnTo>
                  <a:lnTo>
                    <a:pt x="34" y="20"/>
                  </a:lnTo>
                  <a:lnTo>
                    <a:pt x="35" y="20"/>
                  </a:lnTo>
                  <a:lnTo>
                    <a:pt x="36" y="20"/>
                  </a:lnTo>
                  <a:lnTo>
                    <a:pt x="36" y="18"/>
                  </a:lnTo>
                  <a:lnTo>
                    <a:pt x="37" y="18"/>
                  </a:lnTo>
                  <a:lnTo>
                    <a:pt x="38" y="18"/>
                  </a:lnTo>
                  <a:lnTo>
                    <a:pt x="38" y="17"/>
                  </a:lnTo>
                  <a:lnTo>
                    <a:pt x="38" y="16"/>
                  </a:lnTo>
                  <a:lnTo>
                    <a:pt x="39" y="16"/>
                  </a:lnTo>
                  <a:lnTo>
                    <a:pt x="39" y="15"/>
                  </a:lnTo>
                  <a:lnTo>
                    <a:pt x="39" y="14"/>
                  </a:lnTo>
                  <a:lnTo>
                    <a:pt x="40" y="14"/>
                  </a:lnTo>
                  <a:lnTo>
                    <a:pt x="40" y="13"/>
                  </a:lnTo>
                  <a:lnTo>
                    <a:pt x="39" y="12"/>
                  </a:lnTo>
                  <a:lnTo>
                    <a:pt x="39" y="11"/>
                  </a:lnTo>
                  <a:lnTo>
                    <a:pt x="39" y="10"/>
                  </a:lnTo>
                  <a:lnTo>
                    <a:pt x="39" y="9"/>
                  </a:lnTo>
                  <a:lnTo>
                    <a:pt x="39" y="8"/>
                  </a:lnTo>
                  <a:lnTo>
                    <a:pt x="39" y="7"/>
                  </a:lnTo>
                  <a:lnTo>
                    <a:pt x="39" y="5"/>
                  </a:lnTo>
                  <a:lnTo>
                    <a:pt x="37" y="3"/>
                  </a:lnTo>
                  <a:lnTo>
                    <a:pt x="36" y="3"/>
                  </a:lnTo>
                  <a:lnTo>
                    <a:pt x="35" y="2"/>
                  </a:lnTo>
                  <a:lnTo>
                    <a:pt x="34" y="2"/>
                  </a:lnTo>
                  <a:lnTo>
                    <a:pt x="34" y="1"/>
                  </a:lnTo>
                  <a:lnTo>
                    <a:pt x="33" y="1"/>
                  </a:lnTo>
                  <a:lnTo>
                    <a:pt x="32" y="1"/>
                  </a:lnTo>
                  <a:lnTo>
                    <a:pt x="31" y="1"/>
                  </a:lnTo>
                  <a:lnTo>
                    <a:pt x="30" y="1"/>
                  </a:lnTo>
                  <a:lnTo>
                    <a:pt x="29" y="1"/>
                  </a:lnTo>
                  <a:lnTo>
                    <a:pt x="28" y="0"/>
                  </a:lnTo>
                  <a:lnTo>
                    <a:pt x="27" y="0"/>
                  </a:lnTo>
                  <a:lnTo>
                    <a:pt x="26" y="1"/>
                  </a:lnTo>
                  <a:lnTo>
                    <a:pt x="25" y="1"/>
                  </a:lnTo>
                  <a:lnTo>
                    <a:pt x="24" y="1"/>
                  </a:lnTo>
                  <a:lnTo>
                    <a:pt x="23" y="1"/>
                  </a:lnTo>
                  <a:lnTo>
                    <a:pt x="22" y="1"/>
                  </a:lnTo>
                  <a:lnTo>
                    <a:pt x="21" y="1"/>
                  </a:lnTo>
                  <a:lnTo>
                    <a:pt x="20" y="1"/>
                  </a:lnTo>
                  <a:lnTo>
                    <a:pt x="19" y="2"/>
                  </a:lnTo>
                  <a:lnTo>
                    <a:pt x="18" y="2"/>
                  </a:lnTo>
                  <a:lnTo>
                    <a:pt x="16" y="3"/>
                  </a:lnTo>
                  <a:lnTo>
                    <a:pt x="15" y="3"/>
                  </a:lnTo>
                  <a:lnTo>
                    <a:pt x="14" y="3"/>
                  </a:lnTo>
                  <a:lnTo>
                    <a:pt x="13" y="4"/>
                  </a:lnTo>
                  <a:lnTo>
                    <a:pt x="12" y="4"/>
                  </a:lnTo>
                  <a:lnTo>
                    <a:pt x="10" y="5"/>
                  </a:lnTo>
                  <a:lnTo>
                    <a:pt x="9" y="5"/>
                  </a:lnTo>
                  <a:lnTo>
                    <a:pt x="8" y="7"/>
                  </a:lnTo>
                  <a:lnTo>
                    <a:pt x="7" y="7"/>
                  </a:lnTo>
                  <a:lnTo>
                    <a:pt x="6" y="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42" name="Freeform 137"/>
            <p:cNvSpPr>
              <a:spLocks/>
            </p:cNvSpPr>
            <p:nvPr/>
          </p:nvSpPr>
          <p:spPr bwMode="auto">
            <a:xfrm>
              <a:off x="3512" y="1517"/>
              <a:ext cx="42" cy="24"/>
            </a:xfrm>
            <a:custGeom>
              <a:avLst/>
              <a:gdLst>
                <a:gd name="T0" fmla="*/ 5 w 42"/>
                <a:gd name="T1" fmla="*/ 6 h 24"/>
                <a:gd name="T2" fmla="*/ 3 w 42"/>
                <a:gd name="T3" fmla="*/ 8 h 24"/>
                <a:gd name="T4" fmla="*/ 2 w 42"/>
                <a:gd name="T5" fmla="*/ 9 h 24"/>
                <a:gd name="T6" fmla="*/ 1 w 42"/>
                <a:gd name="T7" fmla="*/ 10 h 24"/>
                <a:gd name="T8" fmla="*/ 0 w 42"/>
                <a:gd name="T9" fmla="*/ 12 h 24"/>
                <a:gd name="T10" fmla="*/ 2 w 42"/>
                <a:gd name="T11" fmla="*/ 12 h 24"/>
                <a:gd name="T12" fmla="*/ 3 w 42"/>
                <a:gd name="T13" fmla="*/ 13 h 24"/>
                <a:gd name="T14" fmla="*/ 4 w 42"/>
                <a:gd name="T15" fmla="*/ 14 h 24"/>
                <a:gd name="T16" fmla="*/ 6 w 42"/>
                <a:gd name="T17" fmla="*/ 15 h 24"/>
                <a:gd name="T18" fmla="*/ 7 w 42"/>
                <a:gd name="T19" fmla="*/ 16 h 24"/>
                <a:gd name="T20" fmla="*/ 8 w 42"/>
                <a:gd name="T21" fmla="*/ 17 h 24"/>
                <a:gd name="T22" fmla="*/ 10 w 42"/>
                <a:gd name="T23" fmla="*/ 18 h 24"/>
                <a:gd name="T24" fmla="*/ 12 w 42"/>
                <a:gd name="T25" fmla="*/ 18 h 24"/>
                <a:gd name="T26" fmla="*/ 13 w 42"/>
                <a:gd name="T27" fmla="*/ 19 h 24"/>
                <a:gd name="T28" fmla="*/ 14 w 42"/>
                <a:gd name="T29" fmla="*/ 20 h 24"/>
                <a:gd name="T30" fmla="*/ 16 w 42"/>
                <a:gd name="T31" fmla="*/ 20 h 24"/>
                <a:gd name="T32" fmla="*/ 17 w 42"/>
                <a:gd name="T33" fmla="*/ 21 h 24"/>
                <a:gd name="T34" fmla="*/ 18 w 42"/>
                <a:gd name="T35" fmla="*/ 22 h 24"/>
                <a:gd name="T36" fmla="*/ 21 w 42"/>
                <a:gd name="T37" fmla="*/ 22 h 24"/>
                <a:gd name="T38" fmla="*/ 23 w 42"/>
                <a:gd name="T39" fmla="*/ 22 h 24"/>
                <a:gd name="T40" fmla="*/ 25 w 42"/>
                <a:gd name="T41" fmla="*/ 22 h 24"/>
                <a:gd name="T42" fmla="*/ 27 w 42"/>
                <a:gd name="T43" fmla="*/ 22 h 24"/>
                <a:gd name="T44" fmla="*/ 29 w 42"/>
                <a:gd name="T45" fmla="*/ 22 h 24"/>
                <a:gd name="T46" fmla="*/ 30 w 42"/>
                <a:gd name="T47" fmla="*/ 20 h 24"/>
                <a:gd name="T48" fmla="*/ 31 w 42"/>
                <a:gd name="T49" fmla="*/ 19 h 24"/>
                <a:gd name="T50" fmla="*/ 33 w 42"/>
                <a:gd name="T51" fmla="*/ 18 h 24"/>
                <a:gd name="T52" fmla="*/ 35 w 42"/>
                <a:gd name="T53" fmla="*/ 18 h 24"/>
                <a:gd name="T54" fmla="*/ 36 w 42"/>
                <a:gd name="T55" fmla="*/ 17 h 24"/>
                <a:gd name="T56" fmla="*/ 38 w 42"/>
                <a:gd name="T57" fmla="*/ 16 h 24"/>
                <a:gd name="T58" fmla="*/ 39 w 42"/>
                <a:gd name="T59" fmla="*/ 15 h 24"/>
                <a:gd name="T60" fmla="*/ 41 w 42"/>
                <a:gd name="T61" fmla="*/ 13 h 24"/>
                <a:gd name="T62" fmla="*/ 41 w 42"/>
                <a:gd name="T63" fmla="*/ 11 h 24"/>
                <a:gd name="T64" fmla="*/ 41 w 42"/>
                <a:gd name="T65" fmla="*/ 9 h 24"/>
                <a:gd name="T66" fmla="*/ 40 w 42"/>
                <a:gd name="T67" fmla="*/ 8 h 24"/>
                <a:gd name="T68" fmla="*/ 40 w 42"/>
                <a:gd name="T69" fmla="*/ 6 h 24"/>
                <a:gd name="T70" fmla="*/ 40 w 42"/>
                <a:gd name="T71" fmla="*/ 4 h 24"/>
                <a:gd name="T72" fmla="*/ 38 w 42"/>
                <a:gd name="T73" fmla="*/ 2 h 24"/>
                <a:gd name="T74" fmla="*/ 36 w 42"/>
                <a:gd name="T75" fmla="*/ 1 h 24"/>
                <a:gd name="T76" fmla="*/ 34 w 42"/>
                <a:gd name="T77" fmla="*/ 0 h 24"/>
                <a:gd name="T78" fmla="*/ 32 w 42"/>
                <a:gd name="T79" fmla="*/ 0 h 24"/>
                <a:gd name="T80" fmla="*/ 30 w 42"/>
                <a:gd name="T81" fmla="*/ 0 h 24"/>
                <a:gd name="T82" fmla="*/ 28 w 42"/>
                <a:gd name="T83" fmla="*/ 0 h 24"/>
                <a:gd name="T84" fmla="*/ 26 w 42"/>
                <a:gd name="T85" fmla="*/ 0 h 24"/>
                <a:gd name="T86" fmla="*/ 24 w 42"/>
                <a:gd name="T87" fmla="*/ 0 h 24"/>
                <a:gd name="T88" fmla="*/ 21 w 42"/>
                <a:gd name="T89" fmla="*/ 1 h 24"/>
                <a:gd name="T90" fmla="*/ 18 w 42"/>
                <a:gd name="T91" fmla="*/ 2 h 24"/>
                <a:gd name="T92" fmla="*/ 16 w 42"/>
                <a:gd name="T93" fmla="*/ 2 h 24"/>
                <a:gd name="T94" fmla="*/ 14 w 42"/>
                <a:gd name="T95" fmla="*/ 3 h 24"/>
                <a:gd name="T96" fmla="*/ 11 w 42"/>
                <a:gd name="T97" fmla="*/ 4 h 24"/>
                <a:gd name="T98" fmla="*/ 8 w 42"/>
                <a:gd name="T99" fmla="*/ 5 h 24"/>
                <a:gd name="T100" fmla="*/ 6 w 42"/>
                <a:gd name="T101" fmla="*/ 6 h 2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2" h="24">
                  <a:moveTo>
                    <a:pt x="6" y="6"/>
                  </a:moveTo>
                  <a:lnTo>
                    <a:pt x="5" y="6"/>
                  </a:lnTo>
                  <a:lnTo>
                    <a:pt x="4" y="7"/>
                  </a:lnTo>
                  <a:lnTo>
                    <a:pt x="3" y="8"/>
                  </a:lnTo>
                  <a:lnTo>
                    <a:pt x="2" y="8"/>
                  </a:lnTo>
                  <a:lnTo>
                    <a:pt x="2" y="9"/>
                  </a:lnTo>
                  <a:lnTo>
                    <a:pt x="2" y="10"/>
                  </a:lnTo>
                  <a:lnTo>
                    <a:pt x="1" y="10"/>
                  </a:lnTo>
                  <a:lnTo>
                    <a:pt x="0" y="11"/>
                  </a:lnTo>
                  <a:lnTo>
                    <a:pt x="0" y="12"/>
                  </a:lnTo>
                  <a:lnTo>
                    <a:pt x="1" y="12"/>
                  </a:lnTo>
                  <a:lnTo>
                    <a:pt x="2" y="12"/>
                  </a:lnTo>
                  <a:lnTo>
                    <a:pt x="2" y="13"/>
                  </a:lnTo>
                  <a:lnTo>
                    <a:pt x="3" y="13"/>
                  </a:lnTo>
                  <a:lnTo>
                    <a:pt x="3" y="14"/>
                  </a:lnTo>
                  <a:lnTo>
                    <a:pt x="4" y="14"/>
                  </a:lnTo>
                  <a:lnTo>
                    <a:pt x="5" y="15"/>
                  </a:lnTo>
                  <a:lnTo>
                    <a:pt x="6" y="15"/>
                  </a:lnTo>
                  <a:lnTo>
                    <a:pt x="6" y="16"/>
                  </a:lnTo>
                  <a:lnTo>
                    <a:pt x="7" y="16"/>
                  </a:lnTo>
                  <a:lnTo>
                    <a:pt x="8" y="16"/>
                  </a:lnTo>
                  <a:lnTo>
                    <a:pt x="8" y="17"/>
                  </a:lnTo>
                  <a:lnTo>
                    <a:pt x="9" y="17"/>
                  </a:lnTo>
                  <a:lnTo>
                    <a:pt x="10" y="18"/>
                  </a:lnTo>
                  <a:lnTo>
                    <a:pt x="11" y="18"/>
                  </a:lnTo>
                  <a:lnTo>
                    <a:pt x="12" y="18"/>
                  </a:lnTo>
                  <a:lnTo>
                    <a:pt x="12" y="19"/>
                  </a:lnTo>
                  <a:lnTo>
                    <a:pt x="13" y="19"/>
                  </a:lnTo>
                  <a:lnTo>
                    <a:pt x="14" y="19"/>
                  </a:lnTo>
                  <a:lnTo>
                    <a:pt x="14" y="20"/>
                  </a:lnTo>
                  <a:lnTo>
                    <a:pt x="15" y="20"/>
                  </a:lnTo>
                  <a:lnTo>
                    <a:pt x="16" y="20"/>
                  </a:lnTo>
                  <a:lnTo>
                    <a:pt x="16" y="21"/>
                  </a:lnTo>
                  <a:lnTo>
                    <a:pt x="17" y="21"/>
                  </a:lnTo>
                  <a:lnTo>
                    <a:pt x="18" y="21"/>
                  </a:lnTo>
                  <a:lnTo>
                    <a:pt x="18" y="22"/>
                  </a:lnTo>
                  <a:lnTo>
                    <a:pt x="19" y="22"/>
                  </a:lnTo>
                  <a:lnTo>
                    <a:pt x="21" y="22"/>
                  </a:lnTo>
                  <a:lnTo>
                    <a:pt x="22" y="22"/>
                  </a:lnTo>
                  <a:lnTo>
                    <a:pt x="23" y="22"/>
                  </a:lnTo>
                  <a:lnTo>
                    <a:pt x="24" y="23"/>
                  </a:lnTo>
                  <a:lnTo>
                    <a:pt x="25" y="22"/>
                  </a:lnTo>
                  <a:lnTo>
                    <a:pt x="26" y="22"/>
                  </a:lnTo>
                  <a:lnTo>
                    <a:pt x="27" y="22"/>
                  </a:lnTo>
                  <a:lnTo>
                    <a:pt x="28" y="22"/>
                  </a:lnTo>
                  <a:lnTo>
                    <a:pt x="29" y="22"/>
                  </a:lnTo>
                  <a:lnTo>
                    <a:pt x="30" y="21"/>
                  </a:lnTo>
                  <a:lnTo>
                    <a:pt x="30" y="20"/>
                  </a:lnTo>
                  <a:lnTo>
                    <a:pt x="31" y="20"/>
                  </a:lnTo>
                  <a:lnTo>
                    <a:pt x="31" y="19"/>
                  </a:lnTo>
                  <a:lnTo>
                    <a:pt x="32" y="19"/>
                  </a:lnTo>
                  <a:lnTo>
                    <a:pt x="33" y="18"/>
                  </a:lnTo>
                  <a:lnTo>
                    <a:pt x="34" y="18"/>
                  </a:lnTo>
                  <a:lnTo>
                    <a:pt x="35" y="18"/>
                  </a:lnTo>
                  <a:lnTo>
                    <a:pt x="36" y="18"/>
                  </a:lnTo>
                  <a:lnTo>
                    <a:pt x="36" y="17"/>
                  </a:lnTo>
                  <a:lnTo>
                    <a:pt x="37" y="17"/>
                  </a:lnTo>
                  <a:lnTo>
                    <a:pt x="38" y="16"/>
                  </a:lnTo>
                  <a:lnTo>
                    <a:pt x="39" y="16"/>
                  </a:lnTo>
                  <a:lnTo>
                    <a:pt x="39" y="15"/>
                  </a:lnTo>
                  <a:lnTo>
                    <a:pt x="40" y="14"/>
                  </a:lnTo>
                  <a:lnTo>
                    <a:pt x="41" y="13"/>
                  </a:lnTo>
                  <a:lnTo>
                    <a:pt x="41" y="12"/>
                  </a:lnTo>
                  <a:lnTo>
                    <a:pt x="41" y="11"/>
                  </a:lnTo>
                  <a:lnTo>
                    <a:pt x="41" y="10"/>
                  </a:lnTo>
                  <a:lnTo>
                    <a:pt x="41" y="9"/>
                  </a:lnTo>
                  <a:lnTo>
                    <a:pt x="40" y="9"/>
                  </a:lnTo>
                  <a:lnTo>
                    <a:pt x="40" y="8"/>
                  </a:lnTo>
                  <a:lnTo>
                    <a:pt x="40" y="7"/>
                  </a:lnTo>
                  <a:lnTo>
                    <a:pt x="40" y="6"/>
                  </a:lnTo>
                  <a:lnTo>
                    <a:pt x="40" y="5"/>
                  </a:lnTo>
                  <a:lnTo>
                    <a:pt x="40" y="4"/>
                  </a:lnTo>
                  <a:lnTo>
                    <a:pt x="39" y="2"/>
                  </a:lnTo>
                  <a:lnTo>
                    <a:pt x="38" y="2"/>
                  </a:lnTo>
                  <a:lnTo>
                    <a:pt x="37" y="1"/>
                  </a:lnTo>
                  <a:lnTo>
                    <a:pt x="36" y="1"/>
                  </a:lnTo>
                  <a:lnTo>
                    <a:pt x="35" y="1"/>
                  </a:lnTo>
                  <a:lnTo>
                    <a:pt x="34" y="0"/>
                  </a:lnTo>
                  <a:lnTo>
                    <a:pt x="33" y="0"/>
                  </a:lnTo>
                  <a:lnTo>
                    <a:pt x="32" y="0"/>
                  </a:lnTo>
                  <a:lnTo>
                    <a:pt x="31" y="0"/>
                  </a:lnTo>
                  <a:lnTo>
                    <a:pt x="30" y="0"/>
                  </a:lnTo>
                  <a:lnTo>
                    <a:pt x="29" y="0"/>
                  </a:lnTo>
                  <a:lnTo>
                    <a:pt x="28" y="0"/>
                  </a:lnTo>
                  <a:lnTo>
                    <a:pt x="27" y="0"/>
                  </a:lnTo>
                  <a:lnTo>
                    <a:pt x="26" y="0"/>
                  </a:lnTo>
                  <a:lnTo>
                    <a:pt x="25" y="0"/>
                  </a:lnTo>
                  <a:lnTo>
                    <a:pt x="24" y="0"/>
                  </a:lnTo>
                  <a:lnTo>
                    <a:pt x="23" y="0"/>
                  </a:lnTo>
                  <a:lnTo>
                    <a:pt x="21" y="1"/>
                  </a:lnTo>
                  <a:lnTo>
                    <a:pt x="19" y="1"/>
                  </a:lnTo>
                  <a:lnTo>
                    <a:pt x="18" y="2"/>
                  </a:lnTo>
                  <a:lnTo>
                    <a:pt x="17" y="2"/>
                  </a:lnTo>
                  <a:lnTo>
                    <a:pt x="16" y="2"/>
                  </a:lnTo>
                  <a:lnTo>
                    <a:pt x="15" y="3"/>
                  </a:lnTo>
                  <a:lnTo>
                    <a:pt x="14" y="3"/>
                  </a:lnTo>
                  <a:lnTo>
                    <a:pt x="12" y="4"/>
                  </a:lnTo>
                  <a:lnTo>
                    <a:pt x="11" y="4"/>
                  </a:lnTo>
                  <a:lnTo>
                    <a:pt x="10" y="4"/>
                  </a:lnTo>
                  <a:lnTo>
                    <a:pt x="8" y="5"/>
                  </a:lnTo>
                  <a:lnTo>
                    <a:pt x="7" y="6"/>
                  </a:lnTo>
                  <a:lnTo>
                    <a:pt x="6" y="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43" name="Freeform 138"/>
            <p:cNvSpPr>
              <a:spLocks/>
            </p:cNvSpPr>
            <p:nvPr/>
          </p:nvSpPr>
          <p:spPr bwMode="auto">
            <a:xfrm>
              <a:off x="3431" y="1512"/>
              <a:ext cx="42" cy="25"/>
            </a:xfrm>
            <a:custGeom>
              <a:avLst/>
              <a:gdLst>
                <a:gd name="T0" fmla="*/ 5 w 42"/>
                <a:gd name="T1" fmla="*/ 7 h 25"/>
                <a:gd name="T2" fmla="*/ 4 w 42"/>
                <a:gd name="T3" fmla="*/ 8 h 25"/>
                <a:gd name="T4" fmla="*/ 3 w 42"/>
                <a:gd name="T5" fmla="*/ 9 h 25"/>
                <a:gd name="T6" fmla="*/ 2 w 42"/>
                <a:gd name="T7" fmla="*/ 10 h 25"/>
                <a:gd name="T8" fmla="*/ 1 w 42"/>
                <a:gd name="T9" fmla="*/ 11 h 25"/>
                <a:gd name="T10" fmla="*/ 0 w 42"/>
                <a:gd name="T11" fmla="*/ 12 h 25"/>
                <a:gd name="T12" fmla="*/ 1 w 42"/>
                <a:gd name="T13" fmla="*/ 13 h 25"/>
                <a:gd name="T14" fmla="*/ 3 w 42"/>
                <a:gd name="T15" fmla="*/ 14 h 25"/>
                <a:gd name="T16" fmla="*/ 4 w 42"/>
                <a:gd name="T17" fmla="*/ 15 h 25"/>
                <a:gd name="T18" fmla="*/ 6 w 42"/>
                <a:gd name="T19" fmla="*/ 16 h 25"/>
                <a:gd name="T20" fmla="*/ 8 w 42"/>
                <a:gd name="T21" fmla="*/ 17 h 25"/>
                <a:gd name="T22" fmla="*/ 9 w 42"/>
                <a:gd name="T23" fmla="*/ 18 h 25"/>
                <a:gd name="T24" fmla="*/ 11 w 42"/>
                <a:gd name="T25" fmla="*/ 19 h 25"/>
                <a:gd name="T26" fmla="*/ 13 w 42"/>
                <a:gd name="T27" fmla="*/ 20 h 25"/>
                <a:gd name="T28" fmla="*/ 15 w 42"/>
                <a:gd name="T29" fmla="*/ 20 h 25"/>
                <a:gd name="T30" fmla="*/ 16 w 42"/>
                <a:gd name="T31" fmla="*/ 21 h 25"/>
                <a:gd name="T32" fmla="*/ 18 w 42"/>
                <a:gd name="T33" fmla="*/ 22 h 25"/>
                <a:gd name="T34" fmla="*/ 21 w 42"/>
                <a:gd name="T35" fmla="*/ 23 h 25"/>
                <a:gd name="T36" fmla="*/ 22 w 42"/>
                <a:gd name="T37" fmla="*/ 24 h 25"/>
                <a:gd name="T38" fmla="*/ 24 w 42"/>
                <a:gd name="T39" fmla="*/ 24 h 25"/>
                <a:gd name="T40" fmla="*/ 26 w 42"/>
                <a:gd name="T41" fmla="*/ 24 h 25"/>
                <a:gd name="T42" fmla="*/ 28 w 42"/>
                <a:gd name="T43" fmla="*/ 24 h 25"/>
                <a:gd name="T44" fmla="*/ 29 w 42"/>
                <a:gd name="T45" fmla="*/ 23 h 25"/>
                <a:gd name="T46" fmla="*/ 30 w 42"/>
                <a:gd name="T47" fmla="*/ 22 h 25"/>
                <a:gd name="T48" fmla="*/ 31 w 42"/>
                <a:gd name="T49" fmla="*/ 21 h 25"/>
                <a:gd name="T50" fmla="*/ 32 w 42"/>
                <a:gd name="T51" fmla="*/ 20 h 25"/>
                <a:gd name="T52" fmla="*/ 33 w 42"/>
                <a:gd name="T53" fmla="*/ 19 h 25"/>
                <a:gd name="T54" fmla="*/ 35 w 42"/>
                <a:gd name="T55" fmla="*/ 19 h 25"/>
                <a:gd name="T56" fmla="*/ 36 w 42"/>
                <a:gd name="T57" fmla="*/ 18 h 25"/>
                <a:gd name="T58" fmla="*/ 38 w 42"/>
                <a:gd name="T59" fmla="*/ 18 h 25"/>
                <a:gd name="T60" fmla="*/ 39 w 42"/>
                <a:gd name="T61" fmla="*/ 17 h 25"/>
                <a:gd name="T62" fmla="*/ 40 w 42"/>
                <a:gd name="T63" fmla="*/ 16 h 25"/>
                <a:gd name="T64" fmla="*/ 40 w 42"/>
                <a:gd name="T65" fmla="*/ 14 h 25"/>
                <a:gd name="T66" fmla="*/ 41 w 42"/>
                <a:gd name="T67" fmla="*/ 13 h 25"/>
                <a:gd name="T68" fmla="*/ 41 w 42"/>
                <a:gd name="T69" fmla="*/ 11 h 25"/>
                <a:gd name="T70" fmla="*/ 40 w 42"/>
                <a:gd name="T71" fmla="*/ 10 h 25"/>
                <a:gd name="T72" fmla="*/ 40 w 42"/>
                <a:gd name="T73" fmla="*/ 8 h 25"/>
                <a:gd name="T74" fmla="*/ 40 w 42"/>
                <a:gd name="T75" fmla="*/ 6 h 25"/>
                <a:gd name="T76" fmla="*/ 40 w 42"/>
                <a:gd name="T77" fmla="*/ 4 h 25"/>
                <a:gd name="T78" fmla="*/ 38 w 42"/>
                <a:gd name="T79" fmla="*/ 2 h 25"/>
                <a:gd name="T80" fmla="*/ 36 w 42"/>
                <a:gd name="T81" fmla="*/ 2 h 25"/>
                <a:gd name="T82" fmla="*/ 34 w 42"/>
                <a:gd name="T83" fmla="*/ 1 h 25"/>
                <a:gd name="T84" fmla="*/ 32 w 42"/>
                <a:gd name="T85" fmla="*/ 1 h 25"/>
                <a:gd name="T86" fmla="*/ 30 w 42"/>
                <a:gd name="T87" fmla="*/ 0 h 25"/>
                <a:gd name="T88" fmla="*/ 28 w 42"/>
                <a:gd name="T89" fmla="*/ 0 h 25"/>
                <a:gd name="T90" fmla="*/ 26 w 42"/>
                <a:gd name="T91" fmla="*/ 1 h 25"/>
                <a:gd name="T92" fmla="*/ 24 w 42"/>
                <a:gd name="T93" fmla="*/ 1 h 25"/>
                <a:gd name="T94" fmla="*/ 22 w 42"/>
                <a:gd name="T95" fmla="*/ 2 h 25"/>
                <a:gd name="T96" fmla="*/ 17 w 42"/>
                <a:gd name="T97" fmla="*/ 3 h 25"/>
                <a:gd name="T98" fmla="*/ 15 w 42"/>
                <a:gd name="T99" fmla="*/ 4 h 25"/>
                <a:gd name="T100" fmla="*/ 13 w 42"/>
                <a:gd name="T101" fmla="*/ 4 h 25"/>
                <a:gd name="T102" fmla="*/ 10 w 42"/>
                <a:gd name="T103" fmla="*/ 5 h 25"/>
                <a:gd name="T104" fmla="*/ 7 w 42"/>
                <a:gd name="T105" fmla="*/ 6 h 2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2" h="25">
                  <a:moveTo>
                    <a:pt x="6" y="7"/>
                  </a:moveTo>
                  <a:lnTo>
                    <a:pt x="5" y="7"/>
                  </a:lnTo>
                  <a:lnTo>
                    <a:pt x="5" y="8"/>
                  </a:lnTo>
                  <a:lnTo>
                    <a:pt x="4" y="8"/>
                  </a:lnTo>
                  <a:lnTo>
                    <a:pt x="3" y="8"/>
                  </a:lnTo>
                  <a:lnTo>
                    <a:pt x="3" y="9"/>
                  </a:lnTo>
                  <a:lnTo>
                    <a:pt x="3" y="10"/>
                  </a:lnTo>
                  <a:lnTo>
                    <a:pt x="2" y="10"/>
                  </a:lnTo>
                  <a:lnTo>
                    <a:pt x="1" y="10"/>
                  </a:lnTo>
                  <a:lnTo>
                    <a:pt x="1" y="11"/>
                  </a:lnTo>
                  <a:lnTo>
                    <a:pt x="1" y="12"/>
                  </a:lnTo>
                  <a:lnTo>
                    <a:pt x="0" y="12"/>
                  </a:lnTo>
                  <a:lnTo>
                    <a:pt x="1" y="12"/>
                  </a:lnTo>
                  <a:lnTo>
                    <a:pt x="1" y="13"/>
                  </a:lnTo>
                  <a:lnTo>
                    <a:pt x="2" y="14"/>
                  </a:lnTo>
                  <a:lnTo>
                    <a:pt x="3" y="14"/>
                  </a:lnTo>
                  <a:lnTo>
                    <a:pt x="3" y="15"/>
                  </a:lnTo>
                  <a:lnTo>
                    <a:pt x="4" y="15"/>
                  </a:lnTo>
                  <a:lnTo>
                    <a:pt x="5" y="16"/>
                  </a:lnTo>
                  <a:lnTo>
                    <a:pt x="6" y="16"/>
                  </a:lnTo>
                  <a:lnTo>
                    <a:pt x="7" y="17"/>
                  </a:lnTo>
                  <a:lnTo>
                    <a:pt x="8" y="17"/>
                  </a:lnTo>
                  <a:lnTo>
                    <a:pt x="8" y="18"/>
                  </a:lnTo>
                  <a:lnTo>
                    <a:pt x="9" y="18"/>
                  </a:lnTo>
                  <a:lnTo>
                    <a:pt x="11" y="18"/>
                  </a:lnTo>
                  <a:lnTo>
                    <a:pt x="11" y="19"/>
                  </a:lnTo>
                  <a:lnTo>
                    <a:pt x="12" y="19"/>
                  </a:lnTo>
                  <a:lnTo>
                    <a:pt x="13" y="20"/>
                  </a:lnTo>
                  <a:lnTo>
                    <a:pt x="14" y="20"/>
                  </a:lnTo>
                  <a:lnTo>
                    <a:pt x="15" y="20"/>
                  </a:lnTo>
                  <a:lnTo>
                    <a:pt x="15" y="21"/>
                  </a:lnTo>
                  <a:lnTo>
                    <a:pt x="16" y="21"/>
                  </a:lnTo>
                  <a:lnTo>
                    <a:pt x="17" y="22"/>
                  </a:lnTo>
                  <a:lnTo>
                    <a:pt x="18" y="22"/>
                  </a:lnTo>
                  <a:lnTo>
                    <a:pt x="19" y="23"/>
                  </a:lnTo>
                  <a:lnTo>
                    <a:pt x="21" y="23"/>
                  </a:lnTo>
                  <a:lnTo>
                    <a:pt x="22" y="23"/>
                  </a:lnTo>
                  <a:lnTo>
                    <a:pt x="22" y="24"/>
                  </a:lnTo>
                  <a:lnTo>
                    <a:pt x="23" y="24"/>
                  </a:lnTo>
                  <a:lnTo>
                    <a:pt x="24" y="24"/>
                  </a:lnTo>
                  <a:lnTo>
                    <a:pt x="25" y="24"/>
                  </a:lnTo>
                  <a:lnTo>
                    <a:pt x="26" y="24"/>
                  </a:lnTo>
                  <a:lnTo>
                    <a:pt x="27" y="24"/>
                  </a:lnTo>
                  <a:lnTo>
                    <a:pt x="28" y="24"/>
                  </a:lnTo>
                  <a:lnTo>
                    <a:pt x="28" y="23"/>
                  </a:lnTo>
                  <a:lnTo>
                    <a:pt x="29" y="23"/>
                  </a:lnTo>
                  <a:lnTo>
                    <a:pt x="29" y="22"/>
                  </a:lnTo>
                  <a:lnTo>
                    <a:pt x="30" y="22"/>
                  </a:lnTo>
                  <a:lnTo>
                    <a:pt x="30" y="21"/>
                  </a:lnTo>
                  <a:lnTo>
                    <a:pt x="31" y="21"/>
                  </a:lnTo>
                  <a:lnTo>
                    <a:pt x="32" y="21"/>
                  </a:lnTo>
                  <a:lnTo>
                    <a:pt x="32" y="20"/>
                  </a:lnTo>
                  <a:lnTo>
                    <a:pt x="33" y="20"/>
                  </a:lnTo>
                  <a:lnTo>
                    <a:pt x="33" y="19"/>
                  </a:lnTo>
                  <a:lnTo>
                    <a:pt x="34" y="19"/>
                  </a:lnTo>
                  <a:lnTo>
                    <a:pt x="35" y="19"/>
                  </a:lnTo>
                  <a:lnTo>
                    <a:pt x="35" y="18"/>
                  </a:lnTo>
                  <a:lnTo>
                    <a:pt x="36" y="18"/>
                  </a:lnTo>
                  <a:lnTo>
                    <a:pt x="37" y="18"/>
                  </a:lnTo>
                  <a:lnTo>
                    <a:pt x="38" y="18"/>
                  </a:lnTo>
                  <a:lnTo>
                    <a:pt x="38" y="17"/>
                  </a:lnTo>
                  <a:lnTo>
                    <a:pt x="39" y="17"/>
                  </a:lnTo>
                  <a:lnTo>
                    <a:pt x="39" y="16"/>
                  </a:lnTo>
                  <a:lnTo>
                    <a:pt x="40" y="16"/>
                  </a:lnTo>
                  <a:lnTo>
                    <a:pt x="40" y="15"/>
                  </a:lnTo>
                  <a:lnTo>
                    <a:pt x="40" y="14"/>
                  </a:lnTo>
                  <a:lnTo>
                    <a:pt x="41" y="14"/>
                  </a:lnTo>
                  <a:lnTo>
                    <a:pt x="41" y="13"/>
                  </a:lnTo>
                  <a:lnTo>
                    <a:pt x="41" y="12"/>
                  </a:lnTo>
                  <a:lnTo>
                    <a:pt x="41" y="11"/>
                  </a:lnTo>
                  <a:lnTo>
                    <a:pt x="41" y="10"/>
                  </a:lnTo>
                  <a:lnTo>
                    <a:pt x="40" y="10"/>
                  </a:lnTo>
                  <a:lnTo>
                    <a:pt x="40" y="9"/>
                  </a:lnTo>
                  <a:lnTo>
                    <a:pt x="40" y="8"/>
                  </a:lnTo>
                  <a:lnTo>
                    <a:pt x="40" y="7"/>
                  </a:lnTo>
                  <a:lnTo>
                    <a:pt x="40" y="6"/>
                  </a:lnTo>
                  <a:lnTo>
                    <a:pt x="40" y="5"/>
                  </a:lnTo>
                  <a:lnTo>
                    <a:pt x="40" y="4"/>
                  </a:lnTo>
                  <a:lnTo>
                    <a:pt x="39" y="3"/>
                  </a:lnTo>
                  <a:lnTo>
                    <a:pt x="38" y="2"/>
                  </a:lnTo>
                  <a:lnTo>
                    <a:pt x="37" y="2"/>
                  </a:lnTo>
                  <a:lnTo>
                    <a:pt x="36" y="2"/>
                  </a:lnTo>
                  <a:lnTo>
                    <a:pt x="35" y="2"/>
                  </a:lnTo>
                  <a:lnTo>
                    <a:pt x="34" y="1"/>
                  </a:lnTo>
                  <a:lnTo>
                    <a:pt x="33" y="1"/>
                  </a:lnTo>
                  <a:lnTo>
                    <a:pt x="32" y="1"/>
                  </a:lnTo>
                  <a:lnTo>
                    <a:pt x="31" y="0"/>
                  </a:lnTo>
                  <a:lnTo>
                    <a:pt x="30" y="0"/>
                  </a:lnTo>
                  <a:lnTo>
                    <a:pt x="29" y="0"/>
                  </a:lnTo>
                  <a:lnTo>
                    <a:pt x="28" y="0"/>
                  </a:lnTo>
                  <a:lnTo>
                    <a:pt x="27" y="1"/>
                  </a:lnTo>
                  <a:lnTo>
                    <a:pt x="26" y="1"/>
                  </a:lnTo>
                  <a:lnTo>
                    <a:pt x="25" y="1"/>
                  </a:lnTo>
                  <a:lnTo>
                    <a:pt x="24" y="1"/>
                  </a:lnTo>
                  <a:lnTo>
                    <a:pt x="23" y="1"/>
                  </a:lnTo>
                  <a:lnTo>
                    <a:pt x="22" y="2"/>
                  </a:lnTo>
                  <a:lnTo>
                    <a:pt x="19" y="2"/>
                  </a:lnTo>
                  <a:lnTo>
                    <a:pt x="17" y="3"/>
                  </a:lnTo>
                  <a:lnTo>
                    <a:pt x="16" y="3"/>
                  </a:lnTo>
                  <a:lnTo>
                    <a:pt x="15" y="4"/>
                  </a:lnTo>
                  <a:lnTo>
                    <a:pt x="14" y="4"/>
                  </a:lnTo>
                  <a:lnTo>
                    <a:pt x="13" y="4"/>
                  </a:lnTo>
                  <a:lnTo>
                    <a:pt x="11" y="5"/>
                  </a:lnTo>
                  <a:lnTo>
                    <a:pt x="10" y="5"/>
                  </a:lnTo>
                  <a:lnTo>
                    <a:pt x="9" y="6"/>
                  </a:lnTo>
                  <a:lnTo>
                    <a:pt x="7" y="6"/>
                  </a:lnTo>
                  <a:lnTo>
                    <a:pt x="6" y="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44" name="Freeform 139"/>
            <p:cNvSpPr>
              <a:spLocks/>
            </p:cNvSpPr>
            <p:nvPr/>
          </p:nvSpPr>
          <p:spPr bwMode="auto">
            <a:xfrm>
              <a:off x="3739" y="1658"/>
              <a:ext cx="42" cy="25"/>
            </a:xfrm>
            <a:custGeom>
              <a:avLst/>
              <a:gdLst>
                <a:gd name="T0" fmla="*/ 5 w 42"/>
                <a:gd name="T1" fmla="*/ 7 h 25"/>
                <a:gd name="T2" fmla="*/ 4 w 42"/>
                <a:gd name="T3" fmla="*/ 8 h 25"/>
                <a:gd name="T4" fmla="*/ 3 w 42"/>
                <a:gd name="T5" fmla="*/ 9 h 25"/>
                <a:gd name="T6" fmla="*/ 2 w 42"/>
                <a:gd name="T7" fmla="*/ 10 h 25"/>
                <a:gd name="T8" fmla="*/ 1 w 42"/>
                <a:gd name="T9" fmla="*/ 11 h 25"/>
                <a:gd name="T10" fmla="*/ 0 w 42"/>
                <a:gd name="T11" fmla="*/ 12 h 25"/>
                <a:gd name="T12" fmla="*/ 1 w 42"/>
                <a:gd name="T13" fmla="*/ 13 h 25"/>
                <a:gd name="T14" fmla="*/ 2 w 42"/>
                <a:gd name="T15" fmla="*/ 14 h 25"/>
                <a:gd name="T16" fmla="*/ 3 w 42"/>
                <a:gd name="T17" fmla="*/ 15 h 25"/>
                <a:gd name="T18" fmla="*/ 5 w 42"/>
                <a:gd name="T19" fmla="*/ 16 h 25"/>
                <a:gd name="T20" fmla="*/ 6 w 42"/>
                <a:gd name="T21" fmla="*/ 17 h 25"/>
                <a:gd name="T22" fmla="*/ 8 w 42"/>
                <a:gd name="T23" fmla="*/ 18 h 25"/>
                <a:gd name="T24" fmla="*/ 10 w 42"/>
                <a:gd name="T25" fmla="*/ 18 h 25"/>
                <a:gd name="T26" fmla="*/ 12 w 42"/>
                <a:gd name="T27" fmla="*/ 19 h 25"/>
                <a:gd name="T28" fmla="*/ 13 w 42"/>
                <a:gd name="T29" fmla="*/ 20 h 25"/>
                <a:gd name="T30" fmla="*/ 15 w 42"/>
                <a:gd name="T31" fmla="*/ 21 h 25"/>
                <a:gd name="T32" fmla="*/ 17 w 42"/>
                <a:gd name="T33" fmla="*/ 22 h 25"/>
                <a:gd name="T34" fmla="*/ 19 w 42"/>
                <a:gd name="T35" fmla="*/ 23 h 25"/>
                <a:gd name="T36" fmla="*/ 22 w 42"/>
                <a:gd name="T37" fmla="*/ 24 h 25"/>
                <a:gd name="T38" fmla="*/ 24 w 42"/>
                <a:gd name="T39" fmla="*/ 24 h 25"/>
                <a:gd name="T40" fmla="*/ 26 w 42"/>
                <a:gd name="T41" fmla="*/ 24 h 25"/>
                <a:gd name="T42" fmla="*/ 28 w 42"/>
                <a:gd name="T43" fmla="*/ 24 h 25"/>
                <a:gd name="T44" fmla="*/ 29 w 42"/>
                <a:gd name="T45" fmla="*/ 23 h 25"/>
                <a:gd name="T46" fmla="*/ 30 w 42"/>
                <a:gd name="T47" fmla="*/ 22 h 25"/>
                <a:gd name="T48" fmla="*/ 31 w 42"/>
                <a:gd name="T49" fmla="*/ 21 h 25"/>
                <a:gd name="T50" fmla="*/ 33 w 42"/>
                <a:gd name="T51" fmla="*/ 19 h 25"/>
                <a:gd name="T52" fmla="*/ 35 w 42"/>
                <a:gd name="T53" fmla="*/ 18 h 25"/>
                <a:gd name="T54" fmla="*/ 37 w 42"/>
                <a:gd name="T55" fmla="*/ 18 h 25"/>
                <a:gd name="T56" fmla="*/ 38 w 42"/>
                <a:gd name="T57" fmla="*/ 17 h 25"/>
                <a:gd name="T58" fmla="*/ 39 w 42"/>
                <a:gd name="T59" fmla="*/ 16 h 25"/>
                <a:gd name="T60" fmla="*/ 40 w 42"/>
                <a:gd name="T61" fmla="*/ 15 h 25"/>
                <a:gd name="T62" fmla="*/ 41 w 42"/>
                <a:gd name="T63" fmla="*/ 13 h 25"/>
                <a:gd name="T64" fmla="*/ 40 w 42"/>
                <a:gd name="T65" fmla="*/ 12 h 25"/>
                <a:gd name="T66" fmla="*/ 40 w 42"/>
                <a:gd name="T67" fmla="*/ 10 h 25"/>
                <a:gd name="T68" fmla="*/ 40 w 42"/>
                <a:gd name="T69" fmla="*/ 8 h 25"/>
                <a:gd name="T70" fmla="*/ 40 w 42"/>
                <a:gd name="T71" fmla="*/ 6 h 25"/>
                <a:gd name="T72" fmla="*/ 38 w 42"/>
                <a:gd name="T73" fmla="*/ 3 h 25"/>
                <a:gd name="T74" fmla="*/ 36 w 42"/>
                <a:gd name="T75" fmla="*/ 2 h 25"/>
                <a:gd name="T76" fmla="*/ 34 w 42"/>
                <a:gd name="T77" fmla="*/ 1 h 25"/>
                <a:gd name="T78" fmla="*/ 32 w 42"/>
                <a:gd name="T79" fmla="*/ 1 h 25"/>
                <a:gd name="T80" fmla="*/ 30 w 42"/>
                <a:gd name="T81" fmla="*/ 1 h 25"/>
                <a:gd name="T82" fmla="*/ 28 w 42"/>
                <a:gd name="T83" fmla="*/ 0 h 25"/>
                <a:gd name="T84" fmla="*/ 26 w 42"/>
                <a:gd name="T85" fmla="*/ 1 h 25"/>
                <a:gd name="T86" fmla="*/ 23 w 42"/>
                <a:gd name="T87" fmla="*/ 1 h 25"/>
                <a:gd name="T88" fmla="*/ 21 w 42"/>
                <a:gd name="T89" fmla="*/ 2 h 25"/>
                <a:gd name="T90" fmla="*/ 18 w 42"/>
                <a:gd name="T91" fmla="*/ 2 h 25"/>
                <a:gd name="T92" fmla="*/ 16 w 42"/>
                <a:gd name="T93" fmla="*/ 3 h 25"/>
                <a:gd name="T94" fmla="*/ 13 w 42"/>
                <a:gd name="T95" fmla="*/ 4 h 25"/>
                <a:gd name="T96" fmla="*/ 11 w 42"/>
                <a:gd name="T97" fmla="*/ 5 h 25"/>
                <a:gd name="T98" fmla="*/ 8 w 42"/>
                <a:gd name="T99" fmla="*/ 6 h 25"/>
                <a:gd name="T100" fmla="*/ 6 w 42"/>
                <a:gd name="T101" fmla="*/ 7 h 2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2" h="25">
                  <a:moveTo>
                    <a:pt x="6" y="7"/>
                  </a:moveTo>
                  <a:lnTo>
                    <a:pt x="5" y="7"/>
                  </a:lnTo>
                  <a:lnTo>
                    <a:pt x="5" y="8"/>
                  </a:lnTo>
                  <a:lnTo>
                    <a:pt x="4" y="8"/>
                  </a:lnTo>
                  <a:lnTo>
                    <a:pt x="3" y="8"/>
                  </a:lnTo>
                  <a:lnTo>
                    <a:pt x="3" y="9"/>
                  </a:lnTo>
                  <a:lnTo>
                    <a:pt x="2" y="9"/>
                  </a:lnTo>
                  <a:lnTo>
                    <a:pt x="2" y="10"/>
                  </a:lnTo>
                  <a:lnTo>
                    <a:pt x="1" y="10"/>
                  </a:lnTo>
                  <a:lnTo>
                    <a:pt x="1" y="11"/>
                  </a:lnTo>
                  <a:lnTo>
                    <a:pt x="1" y="12"/>
                  </a:lnTo>
                  <a:lnTo>
                    <a:pt x="0" y="12"/>
                  </a:lnTo>
                  <a:lnTo>
                    <a:pt x="0" y="13"/>
                  </a:lnTo>
                  <a:lnTo>
                    <a:pt x="1" y="13"/>
                  </a:lnTo>
                  <a:lnTo>
                    <a:pt x="1" y="14"/>
                  </a:lnTo>
                  <a:lnTo>
                    <a:pt x="2" y="14"/>
                  </a:lnTo>
                  <a:lnTo>
                    <a:pt x="3" y="14"/>
                  </a:lnTo>
                  <a:lnTo>
                    <a:pt x="3" y="15"/>
                  </a:lnTo>
                  <a:lnTo>
                    <a:pt x="4" y="15"/>
                  </a:lnTo>
                  <a:lnTo>
                    <a:pt x="5" y="16"/>
                  </a:lnTo>
                  <a:lnTo>
                    <a:pt x="6" y="16"/>
                  </a:lnTo>
                  <a:lnTo>
                    <a:pt x="6" y="17"/>
                  </a:lnTo>
                  <a:lnTo>
                    <a:pt x="7" y="17"/>
                  </a:lnTo>
                  <a:lnTo>
                    <a:pt x="8" y="18"/>
                  </a:lnTo>
                  <a:lnTo>
                    <a:pt x="9" y="18"/>
                  </a:lnTo>
                  <a:lnTo>
                    <a:pt x="10" y="18"/>
                  </a:lnTo>
                  <a:lnTo>
                    <a:pt x="11" y="19"/>
                  </a:lnTo>
                  <a:lnTo>
                    <a:pt x="12" y="19"/>
                  </a:lnTo>
                  <a:lnTo>
                    <a:pt x="12" y="20"/>
                  </a:lnTo>
                  <a:lnTo>
                    <a:pt x="13" y="20"/>
                  </a:lnTo>
                  <a:lnTo>
                    <a:pt x="14" y="20"/>
                  </a:lnTo>
                  <a:lnTo>
                    <a:pt x="15" y="21"/>
                  </a:lnTo>
                  <a:lnTo>
                    <a:pt x="16" y="22"/>
                  </a:lnTo>
                  <a:lnTo>
                    <a:pt x="17" y="22"/>
                  </a:lnTo>
                  <a:lnTo>
                    <a:pt x="18" y="23"/>
                  </a:lnTo>
                  <a:lnTo>
                    <a:pt x="19" y="23"/>
                  </a:lnTo>
                  <a:lnTo>
                    <a:pt x="21" y="23"/>
                  </a:lnTo>
                  <a:lnTo>
                    <a:pt x="22" y="24"/>
                  </a:lnTo>
                  <a:lnTo>
                    <a:pt x="23" y="24"/>
                  </a:lnTo>
                  <a:lnTo>
                    <a:pt x="24" y="24"/>
                  </a:lnTo>
                  <a:lnTo>
                    <a:pt x="25" y="24"/>
                  </a:lnTo>
                  <a:lnTo>
                    <a:pt x="26" y="24"/>
                  </a:lnTo>
                  <a:lnTo>
                    <a:pt x="27" y="24"/>
                  </a:lnTo>
                  <a:lnTo>
                    <a:pt x="28" y="24"/>
                  </a:lnTo>
                  <a:lnTo>
                    <a:pt x="28" y="23"/>
                  </a:lnTo>
                  <a:lnTo>
                    <a:pt x="29" y="23"/>
                  </a:lnTo>
                  <a:lnTo>
                    <a:pt x="29" y="22"/>
                  </a:lnTo>
                  <a:lnTo>
                    <a:pt x="30" y="22"/>
                  </a:lnTo>
                  <a:lnTo>
                    <a:pt x="30" y="21"/>
                  </a:lnTo>
                  <a:lnTo>
                    <a:pt x="31" y="21"/>
                  </a:lnTo>
                  <a:lnTo>
                    <a:pt x="32" y="20"/>
                  </a:lnTo>
                  <a:lnTo>
                    <a:pt x="33" y="19"/>
                  </a:lnTo>
                  <a:lnTo>
                    <a:pt x="34" y="19"/>
                  </a:lnTo>
                  <a:lnTo>
                    <a:pt x="35" y="18"/>
                  </a:lnTo>
                  <a:lnTo>
                    <a:pt x="36" y="18"/>
                  </a:lnTo>
                  <a:lnTo>
                    <a:pt x="37" y="18"/>
                  </a:lnTo>
                  <a:lnTo>
                    <a:pt x="38" y="18"/>
                  </a:lnTo>
                  <a:lnTo>
                    <a:pt x="38" y="17"/>
                  </a:lnTo>
                  <a:lnTo>
                    <a:pt x="39" y="17"/>
                  </a:lnTo>
                  <a:lnTo>
                    <a:pt x="39" y="16"/>
                  </a:lnTo>
                  <a:lnTo>
                    <a:pt x="40" y="16"/>
                  </a:lnTo>
                  <a:lnTo>
                    <a:pt x="40" y="15"/>
                  </a:lnTo>
                  <a:lnTo>
                    <a:pt x="40" y="14"/>
                  </a:lnTo>
                  <a:lnTo>
                    <a:pt x="41" y="13"/>
                  </a:lnTo>
                  <a:lnTo>
                    <a:pt x="41" y="12"/>
                  </a:lnTo>
                  <a:lnTo>
                    <a:pt x="40" y="12"/>
                  </a:lnTo>
                  <a:lnTo>
                    <a:pt x="40" y="11"/>
                  </a:lnTo>
                  <a:lnTo>
                    <a:pt x="40" y="10"/>
                  </a:lnTo>
                  <a:lnTo>
                    <a:pt x="40" y="9"/>
                  </a:lnTo>
                  <a:lnTo>
                    <a:pt x="40" y="8"/>
                  </a:lnTo>
                  <a:lnTo>
                    <a:pt x="40" y="7"/>
                  </a:lnTo>
                  <a:lnTo>
                    <a:pt x="40" y="6"/>
                  </a:lnTo>
                  <a:lnTo>
                    <a:pt x="40" y="5"/>
                  </a:lnTo>
                  <a:lnTo>
                    <a:pt x="38" y="3"/>
                  </a:lnTo>
                  <a:lnTo>
                    <a:pt x="37" y="3"/>
                  </a:lnTo>
                  <a:lnTo>
                    <a:pt x="36" y="2"/>
                  </a:lnTo>
                  <a:lnTo>
                    <a:pt x="35" y="2"/>
                  </a:lnTo>
                  <a:lnTo>
                    <a:pt x="34" y="1"/>
                  </a:lnTo>
                  <a:lnTo>
                    <a:pt x="33" y="1"/>
                  </a:lnTo>
                  <a:lnTo>
                    <a:pt x="32" y="1"/>
                  </a:lnTo>
                  <a:lnTo>
                    <a:pt x="31" y="1"/>
                  </a:lnTo>
                  <a:lnTo>
                    <a:pt x="30" y="1"/>
                  </a:lnTo>
                  <a:lnTo>
                    <a:pt x="29" y="0"/>
                  </a:lnTo>
                  <a:lnTo>
                    <a:pt x="28" y="0"/>
                  </a:lnTo>
                  <a:lnTo>
                    <a:pt x="28" y="1"/>
                  </a:lnTo>
                  <a:lnTo>
                    <a:pt x="26" y="1"/>
                  </a:lnTo>
                  <a:lnTo>
                    <a:pt x="24" y="1"/>
                  </a:lnTo>
                  <a:lnTo>
                    <a:pt x="23" y="1"/>
                  </a:lnTo>
                  <a:lnTo>
                    <a:pt x="22" y="1"/>
                  </a:lnTo>
                  <a:lnTo>
                    <a:pt x="21" y="2"/>
                  </a:lnTo>
                  <a:lnTo>
                    <a:pt x="19" y="2"/>
                  </a:lnTo>
                  <a:lnTo>
                    <a:pt x="18" y="2"/>
                  </a:lnTo>
                  <a:lnTo>
                    <a:pt x="17" y="3"/>
                  </a:lnTo>
                  <a:lnTo>
                    <a:pt x="16" y="3"/>
                  </a:lnTo>
                  <a:lnTo>
                    <a:pt x="15" y="4"/>
                  </a:lnTo>
                  <a:lnTo>
                    <a:pt x="13" y="4"/>
                  </a:lnTo>
                  <a:lnTo>
                    <a:pt x="12" y="4"/>
                  </a:lnTo>
                  <a:lnTo>
                    <a:pt x="11" y="5"/>
                  </a:lnTo>
                  <a:lnTo>
                    <a:pt x="9" y="5"/>
                  </a:lnTo>
                  <a:lnTo>
                    <a:pt x="8" y="6"/>
                  </a:lnTo>
                  <a:lnTo>
                    <a:pt x="7" y="6"/>
                  </a:lnTo>
                  <a:lnTo>
                    <a:pt x="6" y="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45" name="Freeform 140"/>
            <p:cNvSpPr>
              <a:spLocks/>
            </p:cNvSpPr>
            <p:nvPr/>
          </p:nvSpPr>
          <p:spPr bwMode="auto">
            <a:xfrm>
              <a:off x="3370" y="1626"/>
              <a:ext cx="38" cy="23"/>
            </a:xfrm>
            <a:custGeom>
              <a:avLst/>
              <a:gdLst>
                <a:gd name="T0" fmla="*/ 0 w 38"/>
                <a:gd name="T1" fmla="*/ 14 h 23"/>
                <a:gd name="T2" fmla="*/ 0 w 38"/>
                <a:gd name="T3" fmla="*/ 16 h 23"/>
                <a:gd name="T4" fmla="*/ 1 w 38"/>
                <a:gd name="T5" fmla="*/ 17 h 23"/>
                <a:gd name="T6" fmla="*/ 2 w 38"/>
                <a:gd name="T7" fmla="*/ 18 h 23"/>
                <a:gd name="T8" fmla="*/ 3 w 38"/>
                <a:gd name="T9" fmla="*/ 19 h 23"/>
                <a:gd name="T10" fmla="*/ 4 w 38"/>
                <a:gd name="T11" fmla="*/ 20 h 23"/>
                <a:gd name="T12" fmla="*/ 6 w 38"/>
                <a:gd name="T13" fmla="*/ 20 h 23"/>
                <a:gd name="T14" fmla="*/ 7 w 38"/>
                <a:gd name="T15" fmla="*/ 21 h 23"/>
                <a:gd name="T16" fmla="*/ 8 w 38"/>
                <a:gd name="T17" fmla="*/ 22 h 23"/>
                <a:gd name="T18" fmla="*/ 10 w 38"/>
                <a:gd name="T19" fmla="*/ 22 h 23"/>
                <a:gd name="T20" fmla="*/ 12 w 38"/>
                <a:gd name="T21" fmla="*/ 22 h 23"/>
                <a:gd name="T22" fmla="*/ 14 w 38"/>
                <a:gd name="T23" fmla="*/ 22 h 23"/>
                <a:gd name="T24" fmla="*/ 15 w 38"/>
                <a:gd name="T25" fmla="*/ 21 h 23"/>
                <a:gd name="T26" fmla="*/ 17 w 38"/>
                <a:gd name="T27" fmla="*/ 21 h 23"/>
                <a:gd name="T28" fmla="*/ 20 w 38"/>
                <a:gd name="T29" fmla="*/ 20 h 23"/>
                <a:gd name="T30" fmla="*/ 22 w 38"/>
                <a:gd name="T31" fmla="*/ 20 h 23"/>
                <a:gd name="T32" fmla="*/ 23 w 38"/>
                <a:gd name="T33" fmla="*/ 21 h 23"/>
                <a:gd name="T34" fmla="*/ 25 w 38"/>
                <a:gd name="T35" fmla="*/ 21 h 23"/>
                <a:gd name="T36" fmla="*/ 27 w 38"/>
                <a:gd name="T37" fmla="*/ 21 h 23"/>
                <a:gd name="T38" fmla="*/ 28 w 38"/>
                <a:gd name="T39" fmla="*/ 20 h 23"/>
                <a:gd name="T40" fmla="*/ 30 w 38"/>
                <a:gd name="T41" fmla="*/ 20 h 23"/>
                <a:gd name="T42" fmla="*/ 32 w 38"/>
                <a:gd name="T43" fmla="*/ 20 h 23"/>
                <a:gd name="T44" fmla="*/ 33 w 38"/>
                <a:gd name="T45" fmla="*/ 18 h 23"/>
                <a:gd name="T46" fmla="*/ 34 w 38"/>
                <a:gd name="T47" fmla="*/ 17 h 23"/>
                <a:gd name="T48" fmla="*/ 35 w 38"/>
                <a:gd name="T49" fmla="*/ 16 h 23"/>
                <a:gd name="T50" fmla="*/ 36 w 38"/>
                <a:gd name="T51" fmla="*/ 15 h 23"/>
                <a:gd name="T52" fmla="*/ 36 w 38"/>
                <a:gd name="T53" fmla="*/ 13 h 23"/>
                <a:gd name="T54" fmla="*/ 36 w 38"/>
                <a:gd name="T55" fmla="*/ 11 h 23"/>
                <a:gd name="T56" fmla="*/ 36 w 38"/>
                <a:gd name="T57" fmla="*/ 10 h 23"/>
                <a:gd name="T58" fmla="*/ 36 w 38"/>
                <a:gd name="T59" fmla="*/ 8 h 23"/>
                <a:gd name="T60" fmla="*/ 36 w 38"/>
                <a:gd name="T61" fmla="*/ 6 h 23"/>
                <a:gd name="T62" fmla="*/ 35 w 38"/>
                <a:gd name="T63" fmla="*/ 5 h 23"/>
                <a:gd name="T64" fmla="*/ 34 w 38"/>
                <a:gd name="T65" fmla="*/ 3 h 23"/>
                <a:gd name="T66" fmla="*/ 32 w 38"/>
                <a:gd name="T67" fmla="*/ 2 h 23"/>
                <a:gd name="T68" fmla="*/ 30 w 38"/>
                <a:gd name="T69" fmla="*/ 2 h 23"/>
                <a:gd name="T70" fmla="*/ 28 w 38"/>
                <a:gd name="T71" fmla="*/ 2 h 23"/>
                <a:gd name="T72" fmla="*/ 27 w 38"/>
                <a:gd name="T73" fmla="*/ 3 h 23"/>
                <a:gd name="T74" fmla="*/ 25 w 38"/>
                <a:gd name="T75" fmla="*/ 3 h 23"/>
                <a:gd name="T76" fmla="*/ 23 w 38"/>
                <a:gd name="T77" fmla="*/ 3 h 23"/>
                <a:gd name="T78" fmla="*/ 21 w 38"/>
                <a:gd name="T79" fmla="*/ 3 h 23"/>
                <a:gd name="T80" fmla="*/ 20 w 38"/>
                <a:gd name="T81" fmla="*/ 2 h 23"/>
                <a:gd name="T82" fmla="*/ 18 w 38"/>
                <a:gd name="T83" fmla="*/ 1 h 23"/>
                <a:gd name="T84" fmla="*/ 17 w 38"/>
                <a:gd name="T85" fmla="*/ 1 h 23"/>
                <a:gd name="T86" fmla="*/ 15 w 38"/>
                <a:gd name="T87" fmla="*/ 2 h 23"/>
                <a:gd name="T88" fmla="*/ 14 w 38"/>
                <a:gd name="T89" fmla="*/ 3 h 23"/>
                <a:gd name="T90" fmla="*/ 12 w 38"/>
                <a:gd name="T91" fmla="*/ 3 h 23"/>
                <a:gd name="T92" fmla="*/ 10 w 38"/>
                <a:gd name="T93" fmla="*/ 4 h 23"/>
                <a:gd name="T94" fmla="*/ 9 w 38"/>
                <a:gd name="T95" fmla="*/ 5 h 23"/>
                <a:gd name="T96" fmla="*/ 7 w 38"/>
                <a:gd name="T97" fmla="*/ 6 h 23"/>
                <a:gd name="T98" fmla="*/ 6 w 38"/>
                <a:gd name="T99" fmla="*/ 7 h 23"/>
                <a:gd name="T100" fmla="*/ 4 w 38"/>
                <a:gd name="T101" fmla="*/ 7 h 23"/>
                <a:gd name="T102" fmla="*/ 3 w 38"/>
                <a:gd name="T103" fmla="*/ 9 h 23"/>
                <a:gd name="T104" fmla="*/ 2 w 38"/>
                <a:gd name="T105" fmla="*/ 10 h 23"/>
                <a:gd name="T106" fmla="*/ 0 w 38"/>
                <a:gd name="T107" fmla="*/ 12 h 2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8" h="23">
                  <a:moveTo>
                    <a:pt x="0" y="13"/>
                  </a:moveTo>
                  <a:lnTo>
                    <a:pt x="0" y="14"/>
                  </a:lnTo>
                  <a:lnTo>
                    <a:pt x="0" y="15"/>
                  </a:lnTo>
                  <a:lnTo>
                    <a:pt x="0" y="16"/>
                  </a:lnTo>
                  <a:lnTo>
                    <a:pt x="1" y="16"/>
                  </a:lnTo>
                  <a:lnTo>
                    <a:pt x="1" y="17"/>
                  </a:lnTo>
                  <a:lnTo>
                    <a:pt x="2" y="17"/>
                  </a:lnTo>
                  <a:lnTo>
                    <a:pt x="2" y="18"/>
                  </a:lnTo>
                  <a:lnTo>
                    <a:pt x="3" y="18"/>
                  </a:lnTo>
                  <a:lnTo>
                    <a:pt x="3" y="19"/>
                  </a:lnTo>
                  <a:lnTo>
                    <a:pt x="4" y="19"/>
                  </a:lnTo>
                  <a:lnTo>
                    <a:pt x="4" y="20"/>
                  </a:lnTo>
                  <a:lnTo>
                    <a:pt x="5" y="20"/>
                  </a:lnTo>
                  <a:lnTo>
                    <a:pt x="6" y="20"/>
                  </a:lnTo>
                  <a:lnTo>
                    <a:pt x="6" y="21"/>
                  </a:lnTo>
                  <a:lnTo>
                    <a:pt x="7" y="21"/>
                  </a:lnTo>
                  <a:lnTo>
                    <a:pt x="8" y="21"/>
                  </a:lnTo>
                  <a:lnTo>
                    <a:pt x="8" y="22"/>
                  </a:lnTo>
                  <a:lnTo>
                    <a:pt x="9" y="22"/>
                  </a:lnTo>
                  <a:lnTo>
                    <a:pt x="10" y="22"/>
                  </a:lnTo>
                  <a:lnTo>
                    <a:pt x="11" y="22"/>
                  </a:lnTo>
                  <a:lnTo>
                    <a:pt x="12" y="22"/>
                  </a:lnTo>
                  <a:lnTo>
                    <a:pt x="13" y="22"/>
                  </a:lnTo>
                  <a:lnTo>
                    <a:pt x="14" y="22"/>
                  </a:lnTo>
                  <a:lnTo>
                    <a:pt x="14" y="21"/>
                  </a:lnTo>
                  <a:lnTo>
                    <a:pt x="15" y="21"/>
                  </a:lnTo>
                  <a:lnTo>
                    <a:pt x="16" y="21"/>
                  </a:lnTo>
                  <a:lnTo>
                    <a:pt x="17" y="21"/>
                  </a:lnTo>
                  <a:lnTo>
                    <a:pt x="18" y="21"/>
                  </a:lnTo>
                  <a:lnTo>
                    <a:pt x="20" y="20"/>
                  </a:lnTo>
                  <a:lnTo>
                    <a:pt x="21" y="20"/>
                  </a:lnTo>
                  <a:lnTo>
                    <a:pt x="22" y="20"/>
                  </a:lnTo>
                  <a:lnTo>
                    <a:pt x="23" y="20"/>
                  </a:lnTo>
                  <a:lnTo>
                    <a:pt x="23" y="21"/>
                  </a:lnTo>
                  <a:lnTo>
                    <a:pt x="24" y="21"/>
                  </a:lnTo>
                  <a:lnTo>
                    <a:pt x="25" y="21"/>
                  </a:lnTo>
                  <a:lnTo>
                    <a:pt x="26" y="21"/>
                  </a:lnTo>
                  <a:lnTo>
                    <a:pt x="27" y="21"/>
                  </a:lnTo>
                  <a:lnTo>
                    <a:pt x="28" y="21"/>
                  </a:lnTo>
                  <a:lnTo>
                    <a:pt x="28" y="20"/>
                  </a:lnTo>
                  <a:lnTo>
                    <a:pt x="29" y="20"/>
                  </a:lnTo>
                  <a:lnTo>
                    <a:pt x="30" y="20"/>
                  </a:lnTo>
                  <a:lnTo>
                    <a:pt x="31" y="20"/>
                  </a:lnTo>
                  <a:lnTo>
                    <a:pt x="32" y="20"/>
                  </a:lnTo>
                  <a:lnTo>
                    <a:pt x="32" y="19"/>
                  </a:lnTo>
                  <a:lnTo>
                    <a:pt x="33" y="18"/>
                  </a:lnTo>
                  <a:lnTo>
                    <a:pt x="34" y="18"/>
                  </a:lnTo>
                  <a:lnTo>
                    <a:pt x="34" y="17"/>
                  </a:lnTo>
                  <a:lnTo>
                    <a:pt x="35" y="17"/>
                  </a:lnTo>
                  <a:lnTo>
                    <a:pt x="35" y="16"/>
                  </a:lnTo>
                  <a:lnTo>
                    <a:pt x="36" y="16"/>
                  </a:lnTo>
                  <a:lnTo>
                    <a:pt x="36" y="15"/>
                  </a:lnTo>
                  <a:lnTo>
                    <a:pt x="36" y="14"/>
                  </a:lnTo>
                  <a:lnTo>
                    <a:pt x="36" y="13"/>
                  </a:lnTo>
                  <a:lnTo>
                    <a:pt x="36" y="12"/>
                  </a:lnTo>
                  <a:lnTo>
                    <a:pt x="36" y="11"/>
                  </a:lnTo>
                  <a:lnTo>
                    <a:pt x="37" y="11"/>
                  </a:lnTo>
                  <a:lnTo>
                    <a:pt x="36" y="10"/>
                  </a:lnTo>
                  <a:lnTo>
                    <a:pt x="36" y="9"/>
                  </a:lnTo>
                  <a:lnTo>
                    <a:pt x="36" y="8"/>
                  </a:lnTo>
                  <a:lnTo>
                    <a:pt x="36" y="7"/>
                  </a:lnTo>
                  <a:lnTo>
                    <a:pt x="36" y="6"/>
                  </a:lnTo>
                  <a:lnTo>
                    <a:pt x="36" y="5"/>
                  </a:lnTo>
                  <a:lnTo>
                    <a:pt x="35" y="5"/>
                  </a:lnTo>
                  <a:lnTo>
                    <a:pt x="35" y="4"/>
                  </a:lnTo>
                  <a:lnTo>
                    <a:pt x="34" y="3"/>
                  </a:lnTo>
                  <a:lnTo>
                    <a:pt x="33" y="2"/>
                  </a:lnTo>
                  <a:lnTo>
                    <a:pt x="32" y="2"/>
                  </a:lnTo>
                  <a:lnTo>
                    <a:pt x="31" y="2"/>
                  </a:lnTo>
                  <a:lnTo>
                    <a:pt x="30" y="2"/>
                  </a:lnTo>
                  <a:lnTo>
                    <a:pt x="29" y="2"/>
                  </a:lnTo>
                  <a:lnTo>
                    <a:pt x="28" y="2"/>
                  </a:lnTo>
                  <a:lnTo>
                    <a:pt x="28" y="3"/>
                  </a:lnTo>
                  <a:lnTo>
                    <a:pt x="27" y="3"/>
                  </a:lnTo>
                  <a:lnTo>
                    <a:pt x="26" y="3"/>
                  </a:lnTo>
                  <a:lnTo>
                    <a:pt x="25" y="3"/>
                  </a:lnTo>
                  <a:lnTo>
                    <a:pt x="24" y="3"/>
                  </a:lnTo>
                  <a:lnTo>
                    <a:pt x="23" y="3"/>
                  </a:lnTo>
                  <a:lnTo>
                    <a:pt x="22" y="3"/>
                  </a:lnTo>
                  <a:lnTo>
                    <a:pt x="21" y="3"/>
                  </a:lnTo>
                  <a:lnTo>
                    <a:pt x="20" y="3"/>
                  </a:lnTo>
                  <a:lnTo>
                    <a:pt x="20" y="2"/>
                  </a:lnTo>
                  <a:lnTo>
                    <a:pt x="19" y="1"/>
                  </a:lnTo>
                  <a:lnTo>
                    <a:pt x="18" y="1"/>
                  </a:lnTo>
                  <a:lnTo>
                    <a:pt x="18" y="0"/>
                  </a:lnTo>
                  <a:lnTo>
                    <a:pt x="17" y="1"/>
                  </a:lnTo>
                  <a:lnTo>
                    <a:pt x="16" y="1"/>
                  </a:lnTo>
                  <a:lnTo>
                    <a:pt x="15" y="2"/>
                  </a:lnTo>
                  <a:lnTo>
                    <a:pt x="14" y="2"/>
                  </a:lnTo>
                  <a:lnTo>
                    <a:pt x="14" y="3"/>
                  </a:lnTo>
                  <a:lnTo>
                    <a:pt x="13" y="3"/>
                  </a:lnTo>
                  <a:lnTo>
                    <a:pt x="12" y="3"/>
                  </a:lnTo>
                  <a:lnTo>
                    <a:pt x="11" y="4"/>
                  </a:lnTo>
                  <a:lnTo>
                    <a:pt x="10" y="4"/>
                  </a:lnTo>
                  <a:lnTo>
                    <a:pt x="10" y="5"/>
                  </a:lnTo>
                  <a:lnTo>
                    <a:pt x="9" y="5"/>
                  </a:lnTo>
                  <a:lnTo>
                    <a:pt x="8" y="5"/>
                  </a:lnTo>
                  <a:lnTo>
                    <a:pt x="7" y="6"/>
                  </a:lnTo>
                  <a:lnTo>
                    <a:pt x="6" y="6"/>
                  </a:lnTo>
                  <a:lnTo>
                    <a:pt x="6" y="7"/>
                  </a:lnTo>
                  <a:lnTo>
                    <a:pt x="5" y="7"/>
                  </a:lnTo>
                  <a:lnTo>
                    <a:pt x="4" y="7"/>
                  </a:lnTo>
                  <a:lnTo>
                    <a:pt x="4" y="8"/>
                  </a:lnTo>
                  <a:lnTo>
                    <a:pt x="3" y="9"/>
                  </a:lnTo>
                  <a:lnTo>
                    <a:pt x="2" y="9"/>
                  </a:lnTo>
                  <a:lnTo>
                    <a:pt x="2" y="10"/>
                  </a:lnTo>
                  <a:lnTo>
                    <a:pt x="1" y="11"/>
                  </a:lnTo>
                  <a:lnTo>
                    <a:pt x="0" y="12"/>
                  </a:lnTo>
                  <a:lnTo>
                    <a:pt x="0" y="13"/>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46" name="Freeform 141"/>
            <p:cNvSpPr>
              <a:spLocks/>
            </p:cNvSpPr>
            <p:nvPr/>
          </p:nvSpPr>
          <p:spPr bwMode="auto">
            <a:xfrm>
              <a:off x="3256" y="1655"/>
              <a:ext cx="38" cy="25"/>
            </a:xfrm>
            <a:custGeom>
              <a:avLst/>
              <a:gdLst>
                <a:gd name="T0" fmla="*/ 0 w 38"/>
                <a:gd name="T1" fmla="*/ 15 h 25"/>
                <a:gd name="T2" fmla="*/ 0 w 38"/>
                <a:gd name="T3" fmla="*/ 17 h 25"/>
                <a:gd name="T4" fmla="*/ 1 w 38"/>
                <a:gd name="T5" fmla="*/ 18 h 25"/>
                <a:gd name="T6" fmla="*/ 2 w 38"/>
                <a:gd name="T7" fmla="*/ 19 h 25"/>
                <a:gd name="T8" fmla="*/ 3 w 38"/>
                <a:gd name="T9" fmla="*/ 20 h 25"/>
                <a:gd name="T10" fmla="*/ 4 w 38"/>
                <a:gd name="T11" fmla="*/ 22 h 25"/>
                <a:gd name="T12" fmla="*/ 6 w 38"/>
                <a:gd name="T13" fmla="*/ 22 h 25"/>
                <a:gd name="T14" fmla="*/ 7 w 38"/>
                <a:gd name="T15" fmla="*/ 23 h 25"/>
                <a:gd name="T16" fmla="*/ 9 w 38"/>
                <a:gd name="T17" fmla="*/ 23 h 25"/>
                <a:gd name="T18" fmla="*/ 11 w 38"/>
                <a:gd name="T19" fmla="*/ 24 h 25"/>
                <a:gd name="T20" fmla="*/ 12 w 38"/>
                <a:gd name="T21" fmla="*/ 23 h 25"/>
                <a:gd name="T22" fmla="*/ 14 w 38"/>
                <a:gd name="T23" fmla="*/ 23 h 25"/>
                <a:gd name="T24" fmla="*/ 16 w 38"/>
                <a:gd name="T25" fmla="*/ 22 h 25"/>
                <a:gd name="T26" fmla="*/ 19 w 38"/>
                <a:gd name="T27" fmla="*/ 22 h 25"/>
                <a:gd name="T28" fmla="*/ 21 w 38"/>
                <a:gd name="T29" fmla="*/ 22 h 25"/>
                <a:gd name="T30" fmla="*/ 23 w 38"/>
                <a:gd name="T31" fmla="*/ 22 h 25"/>
                <a:gd name="T32" fmla="*/ 25 w 38"/>
                <a:gd name="T33" fmla="*/ 22 h 25"/>
                <a:gd name="T34" fmla="*/ 27 w 38"/>
                <a:gd name="T35" fmla="*/ 22 h 25"/>
                <a:gd name="T36" fmla="*/ 29 w 38"/>
                <a:gd name="T37" fmla="*/ 22 h 25"/>
                <a:gd name="T38" fmla="*/ 31 w 38"/>
                <a:gd name="T39" fmla="*/ 22 h 25"/>
                <a:gd name="T40" fmla="*/ 32 w 38"/>
                <a:gd name="T41" fmla="*/ 21 h 25"/>
                <a:gd name="T42" fmla="*/ 34 w 38"/>
                <a:gd name="T43" fmla="*/ 20 h 25"/>
                <a:gd name="T44" fmla="*/ 35 w 38"/>
                <a:gd name="T45" fmla="*/ 18 h 25"/>
                <a:gd name="T46" fmla="*/ 36 w 38"/>
                <a:gd name="T47" fmla="*/ 17 h 25"/>
                <a:gd name="T48" fmla="*/ 37 w 38"/>
                <a:gd name="T49" fmla="*/ 16 h 25"/>
                <a:gd name="T50" fmla="*/ 37 w 38"/>
                <a:gd name="T51" fmla="*/ 14 h 25"/>
                <a:gd name="T52" fmla="*/ 37 w 38"/>
                <a:gd name="T53" fmla="*/ 11 h 25"/>
                <a:gd name="T54" fmla="*/ 37 w 38"/>
                <a:gd name="T55" fmla="*/ 9 h 25"/>
                <a:gd name="T56" fmla="*/ 37 w 38"/>
                <a:gd name="T57" fmla="*/ 7 h 25"/>
                <a:gd name="T58" fmla="*/ 37 w 38"/>
                <a:gd name="T59" fmla="*/ 5 h 25"/>
                <a:gd name="T60" fmla="*/ 36 w 38"/>
                <a:gd name="T61" fmla="*/ 4 h 25"/>
                <a:gd name="T62" fmla="*/ 34 w 38"/>
                <a:gd name="T63" fmla="*/ 3 h 25"/>
                <a:gd name="T64" fmla="*/ 32 w 38"/>
                <a:gd name="T65" fmla="*/ 1 h 25"/>
                <a:gd name="T66" fmla="*/ 30 w 38"/>
                <a:gd name="T67" fmla="*/ 1 h 25"/>
                <a:gd name="T68" fmla="*/ 28 w 38"/>
                <a:gd name="T69" fmla="*/ 2 h 25"/>
                <a:gd name="T70" fmla="*/ 27 w 38"/>
                <a:gd name="T71" fmla="*/ 3 h 25"/>
                <a:gd name="T72" fmla="*/ 25 w 38"/>
                <a:gd name="T73" fmla="*/ 3 h 25"/>
                <a:gd name="T74" fmla="*/ 23 w 38"/>
                <a:gd name="T75" fmla="*/ 3 h 25"/>
                <a:gd name="T76" fmla="*/ 22 w 38"/>
                <a:gd name="T77" fmla="*/ 2 h 25"/>
                <a:gd name="T78" fmla="*/ 21 w 38"/>
                <a:gd name="T79" fmla="*/ 1 h 25"/>
                <a:gd name="T80" fmla="*/ 20 w 38"/>
                <a:gd name="T81" fmla="*/ 0 h 25"/>
                <a:gd name="T82" fmla="*/ 17 w 38"/>
                <a:gd name="T83" fmla="*/ 0 h 25"/>
                <a:gd name="T84" fmla="*/ 15 w 38"/>
                <a:gd name="T85" fmla="*/ 1 h 25"/>
                <a:gd name="T86" fmla="*/ 13 w 38"/>
                <a:gd name="T87" fmla="*/ 2 h 25"/>
                <a:gd name="T88" fmla="*/ 11 w 38"/>
                <a:gd name="T89" fmla="*/ 3 h 25"/>
                <a:gd name="T90" fmla="*/ 9 w 38"/>
                <a:gd name="T91" fmla="*/ 4 h 25"/>
                <a:gd name="T92" fmla="*/ 8 w 38"/>
                <a:gd name="T93" fmla="*/ 5 h 25"/>
                <a:gd name="T94" fmla="*/ 6 w 38"/>
                <a:gd name="T95" fmla="*/ 5 h 25"/>
                <a:gd name="T96" fmla="*/ 5 w 38"/>
                <a:gd name="T97" fmla="*/ 6 h 25"/>
                <a:gd name="T98" fmla="*/ 3 w 38"/>
                <a:gd name="T99" fmla="*/ 8 h 25"/>
                <a:gd name="T100" fmla="*/ 1 w 38"/>
                <a:gd name="T101" fmla="*/ 10 h 25"/>
                <a:gd name="T102" fmla="*/ 0 w 38"/>
                <a:gd name="T103" fmla="*/ 11 h 25"/>
                <a:gd name="T104" fmla="*/ 0 w 38"/>
                <a:gd name="T105" fmla="*/ 14 h 2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8" h="25">
                  <a:moveTo>
                    <a:pt x="0" y="14"/>
                  </a:moveTo>
                  <a:lnTo>
                    <a:pt x="0" y="15"/>
                  </a:lnTo>
                  <a:lnTo>
                    <a:pt x="0" y="16"/>
                  </a:lnTo>
                  <a:lnTo>
                    <a:pt x="0" y="17"/>
                  </a:lnTo>
                  <a:lnTo>
                    <a:pt x="0" y="18"/>
                  </a:lnTo>
                  <a:lnTo>
                    <a:pt x="1" y="18"/>
                  </a:lnTo>
                  <a:lnTo>
                    <a:pt x="1" y="19"/>
                  </a:lnTo>
                  <a:lnTo>
                    <a:pt x="2" y="19"/>
                  </a:lnTo>
                  <a:lnTo>
                    <a:pt x="2" y="20"/>
                  </a:lnTo>
                  <a:lnTo>
                    <a:pt x="3" y="20"/>
                  </a:lnTo>
                  <a:lnTo>
                    <a:pt x="4" y="21"/>
                  </a:lnTo>
                  <a:lnTo>
                    <a:pt x="4" y="22"/>
                  </a:lnTo>
                  <a:lnTo>
                    <a:pt x="5" y="22"/>
                  </a:lnTo>
                  <a:lnTo>
                    <a:pt x="6" y="22"/>
                  </a:lnTo>
                  <a:lnTo>
                    <a:pt x="7" y="22"/>
                  </a:lnTo>
                  <a:lnTo>
                    <a:pt x="7" y="23"/>
                  </a:lnTo>
                  <a:lnTo>
                    <a:pt x="8" y="23"/>
                  </a:lnTo>
                  <a:lnTo>
                    <a:pt x="9" y="23"/>
                  </a:lnTo>
                  <a:lnTo>
                    <a:pt x="10" y="24"/>
                  </a:lnTo>
                  <a:lnTo>
                    <a:pt x="11" y="24"/>
                  </a:lnTo>
                  <a:lnTo>
                    <a:pt x="12" y="24"/>
                  </a:lnTo>
                  <a:lnTo>
                    <a:pt x="12" y="23"/>
                  </a:lnTo>
                  <a:lnTo>
                    <a:pt x="13" y="23"/>
                  </a:lnTo>
                  <a:lnTo>
                    <a:pt x="14" y="23"/>
                  </a:lnTo>
                  <a:lnTo>
                    <a:pt x="15" y="23"/>
                  </a:lnTo>
                  <a:lnTo>
                    <a:pt x="16" y="22"/>
                  </a:lnTo>
                  <a:lnTo>
                    <a:pt x="17" y="22"/>
                  </a:lnTo>
                  <a:lnTo>
                    <a:pt x="19" y="22"/>
                  </a:lnTo>
                  <a:lnTo>
                    <a:pt x="20" y="22"/>
                  </a:lnTo>
                  <a:lnTo>
                    <a:pt x="21" y="22"/>
                  </a:lnTo>
                  <a:lnTo>
                    <a:pt x="22" y="22"/>
                  </a:lnTo>
                  <a:lnTo>
                    <a:pt x="23" y="22"/>
                  </a:lnTo>
                  <a:lnTo>
                    <a:pt x="24" y="22"/>
                  </a:lnTo>
                  <a:lnTo>
                    <a:pt x="25" y="22"/>
                  </a:lnTo>
                  <a:lnTo>
                    <a:pt x="26" y="22"/>
                  </a:lnTo>
                  <a:lnTo>
                    <a:pt x="27" y="22"/>
                  </a:lnTo>
                  <a:lnTo>
                    <a:pt x="28" y="22"/>
                  </a:lnTo>
                  <a:lnTo>
                    <a:pt x="29" y="22"/>
                  </a:lnTo>
                  <a:lnTo>
                    <a:pt x="30" y="22"/>
                  </a:lnTo>
                  <a:lnTo>
                    <a:pt x="31" y="22"/>
                  </a:lnTo>
                  <a:lnTo>
                    <a:pt x="31" y="21"/>
                  </a:lnTo>
                  <a:lnTo>
                    <a:pt x="32" y="21"/>
                  </a:lnTo>
                  <a:lnTo>
                    <a:pt x="33" y="20"/>
                  </a:lnTo>
                  <a:lnTo>
                    <a:pt x="34" y="20"/>
                  </a:lnTo>
                  <a:lnTo>
                    <a:pt x="35" y="19"/>
                  </a:lnTo>
                  <a:lnTo>
                    <a:pt x="35" y="18"/>
                  </a:lnTo>
                  <a:lnTo>
                    <a:pt x="36" y="18"/>
                  </a:lnTo>
                  <a:lnTo>
                    <a:pt x="36" y="17"/>
                  </a:lnTo>
                  <a:lnTo>
                    <a:pt x="37" y="17"/>
                  </a:lnTo>
                  <a:lnTo>
                    <a:pt x="37" y="16"/>
                  </a:lnTo>
                  <a:lnTo>
                    <a:pt x="37" y="15"/>
                  </a:lnTo>
                  <a:lnTo>
                    <a:pt x="37" y="14"/>
                  </a:lnTo>
                  <a:lnTo>
                    <a:pt x="37" y="13"/>
                  </a:lnTo>
                  <a:lnTo>
                    <a:pt x="37" y="11"/>
                  </a:lnTo>
                  <a:lnTo>
                    <a:pt x="37" y="10"/>
                  </a:lnTo>
                  <a:lnTo>
                    <a:pt x="37" y="9"/>
                  </a:lnTo>
                  <a:lnTo>
                    <a:pt x="37" y="8"/>
                  </a:lnTo>
                  <a:lnTo>
                    <a:pt x="37" y="7"/>
                  </a:lnTo>
                  <a:lnTo>
                    <a:pt x="37" y="6"/>
                  </a:lnTo>
                  <a:lnTo>
                    <a:pt x="37" y="5"/>
                  </a:lnTo>
                  <a:lnTo>
                    <a:pt x="36" y="5"/>
                  </a:lnTo>
                  <a:lnTo>
                    <a:pt x="36" y="4"/>
                  </a:lnTo>
                  <a:lnTo>
                    <a:pt x="35" y="3"/>
                  </a:lnTo>
                  <a:lnTo>
                    <a:pt x="34" y="3"/>
                  </a:lnTo>
                  <a:lnTo>
                    <a:pt x="33" y="2"/>
                  </a:lnTo>
                  <a:lnTo>
                    <a:pt x="32" y="1"/>
                  </a:lnTo>
                  <a:lnTo>
                    <a:pt x="31" y="1"/>
                  </a:lnTo>
                  <a:lnTo>
                    <a:pt x="30" y="1"/>
                  </a:lnTo>
                  <a:lnTo>
                    <a:pt x="29" y="2"/>
                  </a:lnTo>
                  <a:lnTo>
                    <a:pt x="28" y="2"/>
                  </a:lnTo>
                  <a:lnTo>
                    <a:pt x="27" y="2"/>
                  </a:lnTo>
                  <a:lnTo>
                    <a:pt x="27" y="3"/>
                  </a:lnTo>
                  <a:lnTo>
                    <a:pt x="26" y="3"/>
                  </a:lnTo>
                  <a:lnTo>
                    <a:pt x="25" y="3"/>
                  </a:lnTo>
                  <a:lnTo>
                    <a:pt x="24" y="3"/>
                  </a:lnTo>
                  <a:lnTo>
                    <a:pt x="23" y="3"/>
                  </a:lnTo>
                  <a:lnTo>
                    <a:pt x="22" y="3"/>
                  </a:lnTo>
                  <a:lnTo>
                    <a:pt x="22" y="2"/>
                  </a:lnTo>
                  <a:lnTo>
                    <a:pt x="21" y="2"/>
                  </a:lnTo>
                  <a:lnTo>
                    <a:pt x="21" y="1"/>
                  </a:lnTo>
                  <a:lnTo>
                    <a:pt x="20" y="1"/>
                  </a:lnTo>
                  <a:lnTo>
                    <a:pt x="20" y="0"/>
                  </a:lnTo>
                  <a:lnTo>
                    <a:pt x="19" y="0"/>
                  </a:lnTo>
                  <a:lnTo>
                    <a:pt x="17" y="0"/>
                  </a:lnTo>
                  <a:lnTo>
                    <a:pt x="16" y="1"/>
                  </a:lnTo>
                  <a:lnTo>
                    <a:pt x="15" y="1"/>
                  </a:lnTo>
                  <a:lnTo>
                    <a:pt x="14" y="2"/>
                  </a:lnTo>
                  <a:lnTo>
                    <a:pt x="13" y="2"/>
                  </a:lnTo>
                  <a:lnTo>
                    <a:pt x="12" y="3"/>
                  </a:lnTo>
                  <a:lnTo>
                    <a:pt x="11" y="3"/>
                  </a:lnTo>
                  <a:lnTo>
                    <a:pt x="10" y="3"/>
                  </a:lnTo>
                  <a:lnTo>
                    <a:pt x="9" y="4"/>
                  </a:lnTo>
                  <a:lnTo>
                    <a:pt x="8" y="4"/>
                  </a:lnTo>
                  <a:lnTo>
                    <a:pt x="8" y="5"/>
                  </a:lnTo>
                  <a:lnTo>
                    <a:pt x="7" y="5"/>
                  </a:lnTo>
                  <a:lnTo>
                    <a:pt x="6" y="5"/>
                  </a:lnTo>
                  <a:lnTo>
                    <a:pt x="6" y="6"/>
                  </a:lnTo>
                  <a:lnTo>
                    <a:pt x="5" y="6"/>
                  </a:lnTo>
                  <a:lnTo>
                    <a:pt x="4" y="7"/>
                  </a:lnTo>
                  <a:lnTo>
                    <a:pt x="3" y="8"/>
                  </a:lnTo>
                  <a:lnTo>
                    <a:pt x="2" y="9"/>
                  </a:lnTo>
                  <a:lnTo>
                    <a:pt x="1" y="10"/>
                  </a:lnTo>
                  <a:lnTo>
                    <a:pt x="1" y="11"/>
                  </a:lnTo>
                  <a:lnTo>
                    <a:pt x="0" y="11"/>
                  </a:lnTo>
                  <a:lnTo>
                    <a:pt x="0" y="13"/>
                  </a:lnTo>
                  <a:lnTo>
                    <a:pt x="0" y="1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47" name="Freeform 142"/>
            <p:cNvSpPr>
              <a:spLocks/>
            </p:cNvSpPr>
            <p:nvPr/>
          </p:nvSpPr>
          <p:spPr bwMode="auto">
            <a:xfrm>
              <a:off x="3486" y="1621"/>
              <a:ext cx="38" cy="25"/>
            </a:xfrm>
            <a:custGeom>
              <a:avLst/>
              <a:gdLst>
                <a:gd name="T0" fmla="*/ 0 w 38"/>
                <a:gd name="T1" fmla="*/ 15 h 25"/>
                <a:gd name="T2" fmla="*/ 1 w 38"/>
                <a:gd name="T3" fmla="*/ 17 h 25"/>
                <a:gd name="T4" fmla="*/ 2 w 38"/>
                <a:gd name="T5" fmla="*/ 18 h 25"/>
                <a:gd name="T6" fmla="*/ 2 w 38"/>
                <a:gd name="T7" fmla="*/ 20 h 25"/>
                <a:gd name="T8" fmla="*/ 3 w 38"/>
                <a:gd name="T9" fmla="*/ 21 h 25"/>
                <a:gd name="T10" fmla="*/ 5 w 38"/>
                <a:gd name="T11" fmla="*/ 22 h 25"/>
                <a:gd name="T12" fmla="*/ 6 w 38"/>
                <a:gd name="T13" fmla="*/ 23 h 25"/>
                <a:gd name="T14" fmla="*/ 8 w 38"/>
                <a:gd name="T15" fmla="*/ 23 h 25"/>
                <a:gd name="T16" fmla="*/ 10 w 38"/>
                <a:gd name="T17" fmla="*/ 24 h 25"/>
                <a:gd name="T18" fmla="*/ 12 w 38"/>
                <a:gd name="T19" fmla="*/ 24 h 25"/>
                <a:gd name="T20" fmla="*/ 14 w 38"/>
                <a:gd name="T21" fmla="*/ 23 h 25"/>
                <a:gd name="T22" fmla="*/ 16 w 38"/>
                <a:gd name="T23" fmla="*/ 23 h 25"/>
                <a:gd name="T24" fmla="*/ 18 w 38"/>
                <a:gd name="T25" fmla="*/ 23 h 25"/>
                <a:gd name="T26" fmla="*/ 20 w 38"/>
                <a:gd name="T27" fmla="*/ 23 h 25"/>
                <a:gd name="T28" fmla="*/ 22 w 38"/>
                <a:gd name="T29" fmla="*/ 23 h 25"/>
                <a:gd name="T30" fmla="*/ 24 w 38"/>
                <a:gd name="T31" fmla="*/ 23 h 25"/>
                <a:gd name="T32" fmla="*/ 26 w 38"/>
                <a:gd name="T33" fmla="*/ 23 h 25"/>
                <a:gd name="T34" fmla="*/ 28 w 38"/>
                <a:gd name="T35" fmla="*/ 23 h 25"/>
                <a:gd name="T36" fmla="*/ 29 w 38"/>
                <a:gd name="T37" fmla="*/ 22 h 25"/>
                <a:gd name="T38" fmla="*/ 31 w 38"/>
                <a:gd name="T39" fmla="*/ 22 h 25"/>
                <a:gd name="T40" fmla="*/ 33 w 38"/>
                <a:gd name="T41" fmla="*/ 21 h 25"/>
                <a:gd name="T42" fmla="*/ 34 w 38"/>
                <a:gd name="T43" fmla="*/ 20 h 25"/>
                <a:gd name="T44" fmla="*/ 35 w 38"/>
                <a:gd name="T45" fmla="*/ 19 h 25"/>
                <a:gd name="T46" fmla="*/ 36 w 38"/>
                <a:gd name="T47" fmla="*/ 17 h 25"/>
                <a:gd name="T48" fmla="*/ 37 w 38"/>
                <a:gd name="T49" fmla="*/ 16 h 25"/>
                <a:gd name="T50" fmla="*/ 37 w 38"/>
                <a:gd name="T51" fmla="*/ 14 h 25"/>
                <a:gd name="T52" fmla="*/ 37 w 38"/>
                <a:gd name="T53" fmla="*/ 11 h 25"/>
                <a:gd name="T54" fmla="*/ 37 w 38"/>
                <a:gd name="T55" fmla="*/ 9 h 25"/>
                <a:gd name="T56" fmla="*/ 37 w 38"/>
                <a:gd name="T57" fmla="*/ 7 h 25"/>
                <a:gd name="T58" fmla="*/ 36 w 38"/>
                <a:gd name="T59" fmla="*/ 6 h 25"/>
                <a:gd name="T60" fmla="*/ 36 w 38"/>
                <a:gd name="T61" fmla="*/ 4 h 25"/>
                <a:gd name="T62" fmla="*/ 34 w 38"/>
                <a:gd name="T63" fmla="*/ 3 h 25"/>
                <a:gd name="T64" fmla="*/ 32 w 38"/>
                <a:gd name="T65" fmla="*/ 2 h 25"/>
                <a:gd name="T66" fmla="*/ 30 w 38"/>
                <a:gd name="T67" fmla="*/ 2 h 25"/>
                <a:gd name="T68" fmla="*/ 28 w 38"/>
                <a:gd name="T69" fmla="*/ 2 h 25"/>
                <a:gd name="T70" fmla="*/ 27 w 38"/>
                <a:gd name="T71" fmla="*/ 3 h 25"/>
                <a:gd name="T72" fmla="*/ 25 w 38"/>
                <a:gd name="T73" fmla="*/ 3 h 25"/>
                <a:gd name="T74" fmla="*/ 23 w 38"/>
                <a:gd name="T75" fmla="*/ 3 h 25"/>
                <a:gd name="T76" fmla="*/ 22 w 38"/>
                <a:gd name="T77" fmla="*/ 2 h 25"/>
                <a:gd name="T78" fmla="*/ 20 w 38"/>
                <a:gd name="T79" fmla="*/ 2 h 25"/>
                <a:gd name="T80" fmla="*/ 20 w 38"/>
                <a:gd name="T81" fmla="*/ 0 h 25"/>
                <a:gd name="T82" fmla="*/ 18 w 38"/>
                <a:gd name="T83" fmla="*/ 0 h 25"/>
                <a:gd name="T84" fmla="*/ 16 w 38"/>
                <a:gd name="T85" fmla="*/ 2 h 25"/>
                <a:gd name="T86" fmla="*/ 14 w 38"/>
                <a:gd name="T87" fmla="*/ 2 h 25"/>
                <a:gd name="T88" fmla="*/ 12 w 38"/>
                <a:gd name="T89" fmla="*/ 3 h 25"/>
                <a:gd name="T90" fmla="*/ 10 w 38"/>
                <a:gd name="T91" fmla="*/ 4 h 25"/>
                <a:gd name="T92" fmla="*/ 8 w 38"/>
                <a:gd name="T93" fmla="*/ 5 h 25"/>
                <a:gd name="T94" fmla="*/ 7 w 38"/>
                <a:gd name="T95" fmla="*/ 6 h 25"/>
                <a:gd name="T96" fmla="*/ 6 w 38"/>
                <a:gd name="T97" fmla="*/ 7 h 25"/>
                <a:gd name="T98" fmla="*/ 4 w 38"/>
                <a:gd name="T99" fmla="*/ 8 h 25"/>
                <a:gd name="T100" fmla="*/ 2 w 38"/>
                <a:gd name="T101" fmla="*/ 10 h 25"/>
                <a:gd name="T102" fmla="*/ 1 w 38"/>
                <a:gd name="T103" fmla="*/ 13 h 25"/>
                <a:gd name="T104" fmla="*/ 1 w 38"/>
                <a:gd name="T105" fmla="*/ 15 h 2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8" h="25">
                  <a:moveTo>
                    <a:pt x="1" y="15"/>
                  </a:moveTo>
                  <a:lnTo>
                    <a:pt x="0" y="15"/>
                  </a:lnTo>
                  <a:lnTo>
                    <a:pt x="0" y="16"/>
                  </a:lnTo>
                  <a:lnTo>
                    <a:pt x="1" y="17"/>
                  </a:lnTo>
                  <a:lnTo>
                    <a:pt x="1" y="18"/>
                  </a:lnTo>
                  <a:lnTo>
                    <a:pt x="2" y="18"/>
                  </a:lnTo>
                  <a:lnTo>
                    <a:pt x="2" y="19"/>
                  </a:lnTo>
                  <a:lnTo>
                    <a:pt x="2" y="20"/>
                  </a:lnTo>
                  <a:lnTo>
                    <a:pt x="3" y="20"/>
                  </a:lnTo>
                  <a:lnTo>
                    <a:pt x="3" y="21"/>
                  </a:lnTo>
                  <a:lnTo>
                    <a:pt x="4" y="21"/>
                  </a:lnTo>
                  <a:lnTo>
                    <a:pt x="5" y="22"/>
                  </a:lnTo>
                  <a:lnTo>
                    <a:pt x="6" y="22"/>
                  </a:lnTo>
                  <a:lnTo>
                    <a:pt x="6" y="23"/>
                  </a:lnTo>
                  <a:lnTo>
                    <a:pt x="7" y="23"/>
                  </a:lnTo>
                  <a:lnTo>
                    <a:pt x="8" y="23"/>
                  </a:lnTo>
                  <a:lnTo>
                    <a:pt x="9" y="24"/>
                  </a:lnTo>
                  <a:lnTo>
                    <a:pt x="10" y="24"/>
                  </a:lnTo>
                  <a:lnTo>
                    <a:pt x="11" y="24"/>
                  </a:lnTo>
                  <a:lnTo>
                    <a:pt x="12" y="24"/>
                  </a:lnTo>
                  <a:lnTo>
                    <a:pt x="13" y="24"/>
                  </a:lnTo>
                  <a:lnTo>
                    <a:pt x="14" y="23"/>
                  </a:lnTo>
                  <a:lnTo>
                    <a:pt x="15" y="23"/>
                  </a:lnTo>
                  <a:lnTo>
                    <a:pt x="16" y="23"/>
                  </a:lnTo>
                  <a:lnTo>
                    <a:pt x="17" y="23"/>
                  </a:lnTo>
                  <a:lnTo>
                    <a:pt x="18" y="23"/>
                  </a:lnTo>
                  <a:lnTo>
                    <a:pt x="19" y="23"/>
                  </a:lnTo>
                  <a:lnTo>
                    <a:pt x="20" y="23"/>
                  </a:lnTo>
                  <a:lnTo>
                    <a:pt x="21" y="23"/>
                  </a:lnTo>
                  <a:lnTo>
                    <a:pt x="22" y="23"/>
                  </a:lnTo>
                  <a:lnTo>
                    <a:pt x="23" y="23"/>
                  </a:lnTo>
                  <a:lnTo>
                    <a:pt x="24" y="23"/>
                  </a:lnTo>
                  <a:lnTo>
                    <a:pt x="25" y="23"/>
                  </a:lnTo>
                  <a:lnTo>
                    <a:pt x="26" y="23"/>
                  </a:lnTo>
                  <a:lnTo>
                    <a:pt x="27" y="23"/>
                  </a:lnTo>
                  <a:lnTo>
                    <a:pt x="28" y="23"/>
                  </a:lnTo>
                  <a:lnTo>
                    <a:pt x="29" y="23"/>
                  </a:lnTo>
                  <a:lnTo>
                    <a:pt x="29" y="22"/>
                  </a:lnTo>
                  <a:lnTo>
                    <a:pt x="30" y="22"/>
                  </a:lnTo>
                  <a:lnTo>
                    <a:pt x="31" y="22"/>
                  </a:lnTo>
                  <a:lnTo>
                    <a:pt x="32" y="21"/>
                  </a:lnTo>
                  <a:lnTo>
                    <a:pt x="33" y="21"/>
                  </a:lnTo>
                  <a:lnTo>
                    <a:pt x="33" y="20"/>
                  </a:lnTo>
                  <a:lnTo>
                    <a:pt x="34" y="20"/>
                  </a:lnTo>
                  <a:lnTo>
                    <a:pt x="34" y="19"/>
                  </a:lnTo>
                  <a:lnTo>
                    <a:pt x="35" y="19"/>
                  </a:lnTo>
                  <a:lnTo>
                    <a:pt x="36" y="18"/>
                  </a:lnTo>
                  <a:lnTo>
                    <a:pt x="36" y="17"/>
                  </a:lnTo>
                  <a:lnTo>
                    <a:pt x="37" y="17"/>
                  </a:lnTo>
                  <a:lnTo>
                    <a:pt x="37" y="16"/>
                  </a:lnTo>
                  <a:lnTo>
                    <a:pt x="37" y="15"/>
                  </a:lnTo>
                  <a:lnTo>
                    <a:pt x="37" y="14"/>
                  </a:lnTo>
                  <a:lnTo>
                    <a:pt x="37" y="13"/>
                  </a:lnTo>
                  <a:lnTo>
                    <a:pt x="37" y="11"/>
                  </a:lnTo>
                  <a:lnTo>
                    <a:pt x="37" y="10"/>
                  </a:lnTo>
                  <a:lnTo>
                    <a:pt x="37" y="9"/>
                  </a:lnTo>
                  <a:lnTo>
                    <a:pt x="37" y="8"/>
                  </a:lnTo>
                  <a:lnTo>
                    <a:pt x="37" y="7"/>
                  </a:lnTo>
                  <a:lnTo>
                    <a:pt x="37" y="6"/>
                  </a:lnTo>
                  <a:lnTo>
                    <a:pt x="36" y="6"/>
                  </a:lnTo>
                  <a:lnTo>
                    <a:pt x="36" y="5"/>
                  </a:lnTo>
                  <a:lnTo>
                    <a:pt x="36" y="4"/>
                  </a:lnTo>
                  <a:lnTo>
                    <a:pt x="35" y="4"/>
                  </a:lnTo>
                  <a:lnTo>
                    <a:pt x="34" y="3"/>
                  </a:lnTo>
                  <a:lnTo>
                    <a:pt x="33" y="2"/>
                  </a:lnTo>
                  <a:lnTo>
                    <a:pt x="32" y="2"/>
                  </a:lnTo>
                  <a:lnTo>
                    <a:pt x="31" y="2"/>
                  </a:lnTo>
                  <a:lnTo>
                    <a:pt x="30" y="2"/>
                  </a:lnTo>
                  <a:lnTo>
                    <a:pt x="29" y="2"/>
                  </a:lnTo>
                  <a:lnTo>
                    <a:pt x="28" y="2"/>
                  </a:lnTo>
                  <a:lnTo>
                    <a:pt x="28" y="3"/>
                  </a:lnTo>
                  <a:lnTo>
                    <a:pt x="27" y="3"/>
                  </a:lnTo>
                  <a:lnTo>
                    <a:pt x="26" y="3"/>
                  </a:lnTo>
                  <a:lnTo>
                    <a:pt x="25" y="3"/>
                  </a:lnTo>
                  <a:lnTo>
                    <a:pt x="24" y="3"/>
                  </a:lnTo>
                  <a:lnTo>
                    <a:pt x="23" y="3"/>
                  </a:lnTo>
                  <a:lnTo>
                    <a:pt x="22" y="3"/>
                  </a:lnTo>
                  <a:lnTo>
                    <a:pt x="22" y="2"/>
                  </a:lnTo>
                  <a:lnTo>
                    <a:pt x="21" y="2"/>
                  </a:lnTo>
                  <a:lnTo>
                    <a:pt x="20" y="2"/>
                  </a:lnTo>
                  <a:lnTo>
                    <a:pt x="20" y="1"/>
                  </a:lnTo>
                  <a:lnTo>
                    <a:pt x="20" y="0"/>
                  </a:lnTo>
                  <a:lnTo>
                    <a:pt x="19" y="0"/>
                  </a:lnTo>
                  <a:lnTo>
                    <a:pt x="18" y="0"/>
                  </a:lnTo>
                  <a:lnTo>
                    <a:pt x="17" y="1"/>
                  </a:lnTo>
                  <a:lnTo>
                    <a:pt x="16" y="2"/>
                  </a:lnTo>
                  <a:lnTo>
                    <a:pt x="15" y="2"/>
                  </a:lnTo>
                  <a:lnTo>
                    <a:pt x="14" y="2"/>
                  </a:lnTo>
                  <a:lnTo>
                    <a:pt x="13" y="3"/>
                  </a:lnTo>
                  <a:lnTo>
                    <a:pt x="12" y="3"/>
                  </a:lnTo>
                  <a:lnTo>
                    <a:pt x="11" y="4"/>
                  </a:lnTo>
                  <a:lnTo>
                    <a:pt x="10" y="4"/>
                  </a:lnTo>
                  <a:lnTo>
                    <a:pt x="9" y="5"/>
                  </a:lnTo>
                  <a:lnTo>
                    <a:pt x="8" y="5"/>
                  </a:lnTo>
                  <a:lnTo>
                    <a:pt x="8" y="6"/>
                  </a:lnTo>
                  <a:lnTo>
                    <a:pt x="7" y="6"/>
                  </a:lnTo>
                  <a:lnTo>
                    <a:pt x="6" y="6"/>
                  </a:lnTo>
                  <a:lnTo>
                    <a:pt x="6" y="7"/>
                  </a:lnTo>
                  <a:lnTo>
                    <a:pt x="5" y="7"/>
                  </a:lnTo>
                  <a:lnTo>
                    <a:pt x="4" y="8"/>
                  </a:lnTo>
                  <a:lnTo>
                    <a:pt x="3" y="9"/>
                  </a:lnTo>
                  <a:lnTo>
                    <a:pt x="2" y="10"/>
                  </a:lnTo>
                  <a:lnTo>
                    <a:pt x="2" y="11"/>
                  </a:lnTo>
                  <a:lnTo>
                    <a:pt x="1" y="13"/>
                  </a:lnTo>
                  <a:lnTo>
                    <a:pt x="1" y="14"/>
                  </a:lnTo>
                  <a:lnTo>
                    <a:pt x="1" y="15"/>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48" name="Freeform 143"/>
            <p:cNvSpPr>
              <a:spLocks/>
            </p:cNvSpPr>
            <p:nvPr/>
          </p:nvSpPr>
          <p:spPr bwMode="auto">
            <a:xfrm>
              <a:off x="3536" y="1477"/>
              <a:ext cx="38" cy="22"/>
            </a:xfrm>
            <a:custGeom>
              <a:avLst/>
              <a:gdLst>
                <a:gd name="T0" fmla="*/ 0 w 38"/>
                <a:gd name="T1" fmla="*/ 14 h 22"/>
                <a:gd name="T2" fmla="*/ 1 w 38"/>
                <a:gd name="T3" fmla="*/ 16 h 22"/>
                <a:gd name="T4" fmla="*/ 2 w 38"/>
                <a:gd name="T5" fmla="*/ 17 h 22"/>
                <a:gd name="T6" fmla="*/ 3 w 38"/>
                <a:gd name="T7" fmla="*/ 18 h 22"/>
                <a:gd name="T8" fmla="*/ 4 w 38"/>
                <a:gd name="T9" fmla="*/ 19 h 22"/>
                <a:gd name="T10" fmla="*/ 6 w 38"/>
                <a:gd name="T11" fmla="*/ 20 h 22"/>
                <a:gd name="T12" fmla="*/ 7 w 38"/>
                <a:gd name="T13" fmla="*/ 21 h 22"/>
                <a:gd name="T14" fmla="*/ 9 w 38"/>
                <a:gd name="T15" fmla="*/ 21 h 22"/>
                <a:gd name="T16" fmla="*/ 11 w 38"/>
                <a:gd name="T17" fmla="*/ 21 h 22"/>
                <a:gd name="T18" fmla="*/ 13 w 38"/>
                <a:gd name="T19" fmla="*/ 21 h 22"/>
                <a:gd name="T20" fmla="*/ 15 w 38"/>
                <a:gd name="T21" fmla="*/ 21 h 22"/>
                <a:gd name="T22" fmla="*/ 17 w 38"/>
                <a:gd name="T23" fmla="*/ 21 h 22"/>
                <a:gd name="T24" fmla="*/ 19 w 38"/>
                <a:gd name="T25" fmla="*/ 20 h 22"/>
                <a:gd name="T26" fmla="*/ 21 w 38"/>
                <a:gd name="T27" fmla="*/ 20 h 22"/>
                <a:gd name="T28" fmla="*/ 23 w 38"/>
                <a:gd name="T29" fmla="*/ 20 h 22"/>
                <a:gd name="T30" fmla="*/ 25 w 38"/>
                <a:gd name="T31" fmla="*/ 20 h 22"/>
                <a:gd name="T32" fmla="*/ 27 w 38"/>
                <a:gd name="T33" fmla="*/ 20 h 22"/>
                <a:gd name="T34" fmla="*/ 29 w 38"/>
                <a:gd name="T35" fmla="*/ 20 h 22"/>
                <a:gd name="T36" fmla="*/ 30 w 38"/>
                <a:gd name="T37" fmla="*/ 19 h 22"/>
                <a:gd name="T38" fmla="*/ 32 w 38"/>
                <a:gd name="T39" fmla="*/ 19 h 22"/>
                <a:gd name="T40" fmla="*/ 33 w 38"/>
                <a:gd name="T41" fmla="*/ 18 h 22"/>
                <a:gd name="T42" fmla="*/ 35 w 38"/>
                <a:gd name="T43" fmla="*/ 17 h 22"/>
                <a:gd name="T44" fmla="*/ 35 w 38"/>
                <a:gd name="T45" fmla="*/ 15 h 22"/>
                <a:gd name="T46" fmla="*/ 36 w 38"/>
                <a:gd name="T47" fmla="*/ 14 h 22"/>
                <a:gd name="T48" fmla="*/ 36 w 38"/>
                <a:gd name="T49" fmla="*/ 12 h 22"/>
                <a:gd name="T50" fmla="*/ 37 w 38"/>
                <a:gd name="T51" fmla="*/ 11 h 22"/>
                <a:gd name="T52" fmla="*/ 36 w 38"/>
                <a:gd name="T53" fmla="*/ 9 h 22"/>
                <a:gd name="T54" fmla="*/ 36 w 38"/>
                <a:gd name="T55" fmla="*/ 7 h 22"/>
                <a:gd name="T56" fmla="*/ 36 w 38"/>
                <a:gd name="T57" fmla="*/ 5 h 22"/>
                <a:gd name="T58" fmla="*/ 35 w 38"/>
                <a:gd name="T59" fmla="*/ 4 h 22"/>
                <a:gd name="T60" fmla="*/ 34 w 38"/>
                <a:gd name="T61" fmla="*/ 3 h 22"/>
                <a:gd name="T62" fmla="*/ 33 w 38"/>
                <a:gd name="T63" fmla="*/ 2 h 22"/>
                <a:gd name="T64" fmla="*/ 31 w 38"/>
                <a:gd name="T65" fmla="*/ 2 h 22"/>
                <a:gd name="T66" fmla="*/ 29 w 38"/>
                <a:gd name="T67" fmla="*/ 2 h 22"/>
                <a:gd name="T68" fmla="*/ 27 w 38"/>
                <a:gd name="T69" fmla="*/ 2 h 22"/>
                <a:gd name="T70" fmla="*/ 25 w 38"/>
                <a:gd name="T71" fmla="*/ 2 h 22"/>
                <a:gd name="T72" fmla="*/ 24 w 38"/>
                <a:gd name="T73" fmla="*/ 3 h 22"/>
                <a:gd name="T74" fmla="*/ 23 w 38"/>
                <a:gd name="T75" fmla="*/ 2 h 22"/>
                <a:gd name="T76" fmla="*/ 21 w 38"/>
                <a:gd name="T77" fmla="*/ 2 h 22"/>
                <a:gd name="T78" fmla="*/ 19 w 38"/>
                <a:gd name="T79" fmla="*/ 2 h 22"/>
                <a:gd name="T80" fmla="*/ 19 w 38"/>
                <a:gd name="T81" fmla="*/ 0 h 22"/>
                <a:gd name="T82" fmla="*/ 17 w 38"/>
                <a:gd name="T83" fmla="*/ 0 h 22"/>
                <a:gd name="T84" fmla="*/ 16 w 38"/>
                <a:gd name="T85" fmla="*/ 1 h 22"/>
                <a:gd name="T86" fmla="*/ 15 w 38"/>
                <a:gd name="T87" fmla="*/ 2 h 22"/>
                <a:gd name="T88" fmla="*/ 13 w 38"/>
                <a:gd name="T89" fmla="*/ 2 h 22"/>
                <a:gd name="T90" fmla="*/ 11 w 38"/>
                <a:gd name="T91" fmla="*/ 3 h 22"/>
                <a:gd name="T92" fmla="*/ 9 w 38"/>
                <a:gd name="T93" fmla="*/ 4 h 22"/>
                <a:gd name="T94" fmla="*/ 7 w 38"/>
                <a:gd name="T95" fmla="*/ 5 h 22"/>
                <a:gd name="T96" fmla="*/ 6 w 38"/>
                <a:gd name="T97" fmla="*/ 6 h 22"/>
                <a:gd name="T98" fmla="*/ 5 w 38"/>
                <a:gd name="T99" fmla="*/ 7 h 22"/>
                <a:gd name="T100" fmla="*/ 3 w 38"/>
                <a:gd name="T101" fmla="*/ 8 h 22"/>
                <a:gd name="T102" fmla="*/ 2 w 38"/>
                <a:gd name="T103" fmla="*/ 10 h 22"/>
                <a:gd name="T104" fmla="*/ 1 w 38"/>
                <a:gd name="T105" fmla="*/ 11 h 22"/>
                <a:gd name="T106" fmla="*/ 0 w 38"/>
                <a:gd name="T107" fmla="*/ 13 h 2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8" h="22">
                  <a:moveTo>
                    <a:pt x="0" y="13"/>
                  </a:moveTo>
                  <a:lnTo>
                    <a:pt x="0" y="14"/>
                  </a:lnTo>
                  <a:lnTo>
                    <a:pt x="0" y="15"/>
                  </a:lnTo>
                  <a:lnTo>
                    <a:pt x="1" y="16"/>
                  </a:lnTo>
                  <a:lnTo>
                    <a:pt x="1" y="17"/>
                  </a:lnTo>
                  <a:lnTo>
                    <a:pt x="2" y="17"/>
                  </a:lnTo>
                  <a:lnTo>
                    <a:pt x="2" y="18"/>
                  </a:lnTo>
                  <a:lnTo>
                    <a:pt x="3" y="18"/>
                  </a:lnTo>
                  <a:lnTo>
                    <a:pt x="3" y="19"/>
                  </a:lnTo>
                  <a:lnTo>
                    <a:pt x="4" y="19"/>
                  </a:lnTo>
                  <a:lnTo>
                    <a:pt x="5" y="20"/>
                  </a:lnTo>
                  <a:lnTo>
                    <a:pt x="6" y="20"/>
                  </a:lnTo>
                  <a:lnTo>
                    <a:pt x="6" y="21"/>
                  </a:lnTo>
                  <a:lnTo>
                    <a:pt x="7" y="21"/>
                  </a:lnTo>
                  <a:lnTo>
                    <a:pt x="8" y="21"/>
                  </a:lnTo>
                  <a:lnTo>
                    <a:pt x="9" y="21"/>
                  </a:lnTo>
                  <a:lnTo>
                    <a:pt x="10" y="21"/>
                  </a:lnTo>
                  <a:lnTo>
                    <a:pt x="11" y="21"/>
                  </a:lnTo>
                  <a:lnTo>
                    <a:pt x="12" y="21"/>
                  </a:lnTo>
                  <a:lnTo>
                    <a:pt x="13" y="21"/>
                  </a:lnTo>
                  <a:lnTo>
                    <a:pt x="14" y="21"/>
                  </a:lnTo>
                  <a:lnTo>
                    <a:pt x="15" y="21"/>
                  </a:lnTo>
                  <a:lnTo>
                    <a:pt x="16" y="21"/>
                  </a:lnTo>
                  <a:lnTo>
                    <a:pt x="17" y="21"/>
                  </a:lnTo>
                  <a:lnTo>
                    <a:pt x="18" y="21"/>
                  </a:lnTo>
                  <a:lnTo>
                    <a:pt x="19" y="20"/>
                  </a:lnTo>
                  <a:lnTo>
                    <a:pt x="20" y="20"/>
                  </a:lnTo>
                  <a:lnTo>
                    <a:pt x="21" y="20"/>
                  </a:lnTo>
                  <a:lnTo>
                    <a:pt x="22" y="20"/>
                  </a:lnTo>
                  <a:lnTo>
                    <a:pt x="23" y="20"/>
                  </a:lnTo>
                  <a:lnTo>
                    <a:pt x="24" y="20"/>
                  </a:lnTo>
                  <a:lnTo>
                    <a:pt x="25" y="20"/>
                  </a:lnTo>
                  <a:lnTo>
                    <a:pt x="26" y="20"/>
                  </a:lnTo>
                  <a:lnTo>
                    <a:pt x="27" y="20"/>
                  </a:lnTo>
                  <a:lnTo>
                    <a:pt x="28" y="20"/>
                  </a:lnTo>
                  <a:lnTo>
                    <a:pt x="29" y="20"/>
                  </a:lnTo>
                  <a:lnTo>
                    <a:pt x="30" y="20"/>
                  </a:lnTo>
                  <a:lnTo>
                    <a:pt x="30" y="19"/>
                  </a:lnTo>
                  <a:lnTo>
                    <a:pt x="31" y="19"/>
                  </a:lnTo>
                  <a:lnTo>
                    <a:pt x="32" y="19"/>
                  </a:lnTo>
                  <a:lnTo>
                    <a:pt x="32" y="18"/>
                  </a:lnTo>
                  <a:lnTo>
                    <a:pt x="33" y="18"/>
                  </a:lnTo>
                  <a:lnTo>
                    <a:pt x="34" y="17"/>
                  </a:lnTo>
                  <a:lnTo>
                    <a:pt x="35" y="17"/>
                  </a:lnTo>
                  <a:lnTo>
                    <a:pt x="35" y="16"/>
                  </a:lnTo>
                  <a:lnTo>
                    <a:pt x="35" y="15"/>
                  </a:lnTo>
                  <a:lnTo>
                    <a:pt x="36" y="15"/>
                  </a:lnTo>
                  <a:lnTo>
                    <a:pt x="36" y="14"/>
                  </a:lnTo>
                  <a:lnTo>
                    <a:pt x="36" y="13"/>
                  </a:lnTo>
                  <a:lnTo>
                    <a:pt x="36" y="12"/>
                  </a:lnTo>
                  <a:lnTo>
                    <a:pt x="36" y="11"/>
                  </a:lnTo>
                  <a:lnTo>
                    <a:pt x="37" y="11"/>
                  </a:lnTo>
                  <a:lnTo>
                    <a:pt x="36" y="10"/>
                  </a:lnTo>
                  <a:lnTo>
                    <a:pt x="36" y="9"/>
                  </a:lnTo>
                  <a:lnTo>
                    <a:pt x="36" y="8"/>
                  </a:lnTo>
                  <a:lnTo>
                    <a:pt x="36" y="7"/>
                  </a:lnTo>
                  <a:lnTo>
                    <a:pt x="36" y="6"/>
                  </a:lnTo>
                  <a:lnTo>
                    <a:pt x="36" y="5"/>
                  </a:lnTo>
                  <a:lnTo>
                    <a:pt x="36" y="4"/>
                  </a:lnTo>
                  <a:lnTo>
                    <a:pt x="35" y="4"/>
                  </a:lnTo>
                  <a:lnTo>
                    <a:pt x="35" y="3"/>
                  </a:lnTo>
                  <a:lnTo>
                    <a:pt x="34" y="3"/>
                  </a:lnTo>
                  <a:lnTo>
                    <a:pt x="34" y="2"/>
                  </a:lnTo>
                  <a:lnTo>
                    <a:pt x="33" y="2"/>
                  </a:lnTo>
                  <a:lnTo>
                    <a:pt x="32" y="2"/>
                  </a:lnTo>
                  <a:lnTo>
                    <a:pt x="31" y="2"/>
                  </a:lnTo>
                  <a:lnTo>
                    <a:pt x="30" y="2"/>
                  </a:lnTo>
                  <a:lnTo>
                    <a:pt x="29" y="2"/>
                  </a:lnTo>
                  <a:lnTo>
                    <a:pt x="28" y="2"/>
                  </a:lnTo>
                  <a:lnTo>
                    <a:pt x="27" y="2"/>
                  </a:lnTo>
                  <a:lnTo>
                    <a:pt x="26" y="2"/>
                  </a:lnTo>
                  <a:lnTo>
                    <a:pt x="25" y="2"/>
                  </a:lnTo>
                  <a:lnTo>
                    <a:pt x="25" y="3"/>
                  </a:lnTo>
                  <a:lnTo>
                    <a:pt x="24" y="3"/>
                  </a:lnTo>
                  <a:lnTo>
                    <a:pt x="23" y="3"/>
                  </a:lnTo>
                  <a:lnTo>
                    <a:pt x="23" y="2"/>
                  </a:lnTo>
                  <a:lnTo>
                    <a:pt x="22" y="2"/>
                  </a:lnTo>
                  <a:lnTo>
                    <a:pt x="21" y="2"/>
                  </a:lnTo>
                  <a:lnTo>
                    <a:pt x="20" y="2"/>
                  </a:lnTo>
                  <a:lnTo>
                    <a:pt x="19" y="2"/>
                  </a:lnTo>
                  <a:lnTo>
                    <a:pt x="19" y="1"/>
                  </a:lnTo>
                  <a:lnTo>
                    <a:pt x="19" y="0"/>
                  </a:lnTo>
                  <a:lnTo>
                    <a:pt x="18" y="0"/>
                  </a:lnTo>
                  <a:lnTo>
                    <a:pt x="17" y="0"/>
                  </a:lnTo>
                  <a:lnTo>
                    <a:pt x="17" y="1"/>
                  </a:lnTo>
                  <a:lnTo>
                    <a:pt x="16" y="1"/>
                  </a:lnTo>
                  <a:lnTo>
                    <a:pt x="15" y="1"/>
                  </a:lnTo>
                  <a:lnTo>
                    <a:pt x="15" y="2"/>
                  </a:lnTo>
                  <a:lnTo>
                    <a:pt x="14" y="2"/>
                  </a:lnTo>
                  <a:lnTo>
                    <a:pt x="13" y="2"/>
                  </a:lnTo>
                  <a:lnTo>
                    <a:pt x="12" y="3"/>
                  </a:lnTo>
                  <a:lnTo>
                    <a:pt x="11" y="3"/>
                  </a:lnTo>
                  <a:lnTo>
                    <a:pt x="10" y="4"/>
                  </a:lnTo>
                  <a:lnTo>
                    <a:pt x="9" y="4"/>
                  </a:lnTo>
                  <a:lnTo>
                    <a:pt x="8" y="5"/>
                  </a:lnTo>
                  <a:lnTo>
                    <a:pt x="7" y="5"/>
                  </a:lnTo>
                  <a:lnTo>
                    <a:pt x="7" y="6"/>
                  </a:lnTo>
                  <a:lnTo>
                    <a:pt x="6" y="6"/>
                  </a:lnTo>
                  <a:lnTo>
                    <a:pt x="5" y="6"/>
                  </a:lnTo>
                  <a:lnTo>
                    <a:pt x="5" y="7"/>
                  </a:lnTo>
                  <a:lnTo>
                    <a:pt x="4" y="7"/>
                  </a:lnTo>
                  <a:lnTo>
                    <a:pt x="3" y="8"/>
                  </a:lnTo>
                  <a:lnTo>
                    <a:pt x="2" y="9"/>
                  </a:lnTo>
                  <a:lnTo>
                    <a:pt x="2" y="10"/>
                  </a:lnTo>
                  <a:lnTo>
                    <a:pt x="1" y="10"/>
                  </a:lnTo>
                  <a:lnTo>
                    <a:pt x="1" y="11"/>
                  </a:lnTo>
                  <a:lnTo>
                    <a:pt x="0" y="12"/>
                  </a:lnTo>
                  <a:lnTo>
                    <a:pt x="0" y="13"/>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49" name="Freeform 144"/>
            <p:cNvSpPr>
              <a:spLocks/>
            </p:cNvSpPr>
            <p:nvPr/>
          </p:nvSpPr>
          <p:spPr bwMode="auto">
            <a:xfrm>
              <a:off x="3782" y="1654"/>
              <a:ext cx="40" cy="25"/>
            </a:xfrm>
            <a:custGeom>
              <a:avLst/>
              <a:gdLst>
                <a:gd name="T0" fmla="*/ 0 w 40"/>
                <a:gd name="T1" fmla="*/ 16 h 25"/>
                <a:gd name="T2" fmla="*/ 0 w 40"/>
                <a:gd name="T3" fmla="*/ 18 h 25"/>
                <a:gd name="T4" fmla="*/ 1 w 40"/>
                <a:gd name="T5" fmla="*/ 19 h 25"/>
                <a:gd name="T6" fmla="*/ 2 w 40"/>
                <a:gd name="T7" fmla="*/ 20 h 25"/>
                <a:gd name="T8" fmla="*/ 4 w 40"/>
                <a:gd name="T9" fmla="*/ 21 h 25"/>
                <a:gd name="T10" fmla="*/ 5 w 40"/>
                <a:gd name="T11" fmla="*/ 22 h 25"/>
                <a:gd name="T12" fmla="*/ 7 w 40"/>
                <a:gd name="T13" fmla="*/ 23 h 25"/>
                <a:gd name="T14" fmla="*/ 8 w 40"/>
                <a:gd name="T15" fmla="*/ 24 h 25"/>
                <a:gd name="T16" fmla="*/ 11 w 40"/>
                <a:gd name="T17" fmla="*/ 24 h 25"/>
                <a:gd name="T18" fmla="*/ 13 w 40"/>
                <a:gd name="T19" fmla="*/ 24 h 25"/>
                <a:gd name="T20" fmla="*/ 15 w 40"/>
                <a:gd name="T21" fmla="*/ 23 h 25"/>
                <a:gd name="T22" fmla="*/ 17 w 40"/>
                <a:gd name="T23" fmla="*/ 23 h 25"/>
                <a:gd name="T24" fmla="*/ 19 w 40"/>
                <a:gd name="T25" fmla="*/ 23 h 25"/>
                <a:gd name="T26" fmla="*/ 21 w 40"/>
                <a:gd name="T27" fmla="*/ 23 h 25"/>
                <a:gd name="T28" fmla="*/ 23 w 40"/>
                <a:gd name="T29" fmla="*/ 23 h 25"/>
                <a:gd name="T30" fmla="*/ 25 w 40"/>
                <a:gd name="T31" fmla="*/ 23 h 25"/>
                <a:gd name="T32" fmla="*/ 27 w 40"/>
                <a:gd name="T33" fmla="*/ 23 h 25"/>
                <a:gd name="T34" fmla="*/ 30 w 40"/>
                <a:gd name="T35" fmla="*/ 23 h 25"/>
                <a:gd name="T36" fmla="*/ 31 w 40"/>
                <a:gd name="T37" fmla="*/ 22 h 25"/>
                <a:gd name="T38" fmla="*/ 33 w 40"/>
                <a:gd name="T39" fmla="*/ 22 h 25"/>
                <a:gd name="T40" fmla="*/ 34 w 40"/>
                <a:gd name="T41" fmla="*/ 21 h 25"/>
                <a:gd name="T42" fmla="*/ 36 w 40"/>
                <a:gd name="T43" fmla="*/ 20 h 25"/>
                <a:gd name="T44" fmla="*/ 37 w 40"/>
                <a:gd name="T45" fmla="*/ 19 h 25"/>
                <a:gd name="T46" fmla="*/ 38 w 40"/>
                <a:gd name="T47" fmla="*/ 17 h 25"/>
                <a:gd name="T48" fmla="*/ 38 w 40"/>
                <a:gd name="T49" fmla="*/ 15 h 25"/>
                <a:gd name="T50" fmla="*/ 38 w 40"/>
                <a:gd name="T51" fmla="*/ 13 h 25"/>
                <a:gd name="T52" fmla="*/ 39 w 40"/>
                <a:gd name="T53" fmla="*/ 11 h 25"/>
                <a:gd name="T54" fmla="*/ 38 w 40"/>
                <a:gd name="T55" fmla="*/ 9 h 25"/>
                <a:gd name="T56" fmla="*/ 38 w 40"/>
                <a:gd name="T57" fmla="*/ 7 h 25"/>
                <a:gd name="T58" fmla="*/ 38 w 40"/>
                <a:gd name="T59" fmla="*/ 5 h 25"/>
                <a:gd name="T60" fmla="*/ 37 w 40"/>
                <a:gd name="T61" fmla="*/ 4 h 25"/>
                <a:gd name="T62" fmla="*/ 36 w 40"/>
                <a:gd name="T63" fmla="*/ 3 h 25"/>
                <a:gd name="T64" fmla="*/ 34 w 40"/>
                <a:gd name="T65" fmla="*/ 2 h 25"/>
                <a:gd name="T66" fmla="*/ 32 w 40"/>
                <a:gd name="T67" fmla="*/ 2 h 25"/>
                <a:gd name="T68" fmla="*/ 30 w 40"/>
                <a:gd name="T69" fmla="*/ 3 h 25"/>
                <a:gd name="T70" fmla="*/ 27 w 40"/>
                <a:gd name="T71" fmla="*/ 3 h 25"/>
                <a:gd name="T72" fmla="*/ 26 w 40"/>
                <a:gd name="T73" fmla="*/ 4 h 25"/>
                <a:gd name="T74" fmla="*/ 24 w 40"/>
                <a:gd name="T75" fmla="*/ 4 h 25"/>
                <a:gd name="T76" fmla="*/ 23 w 40"/>
                <a:gd name="T77" fmla="*/ 3 h 25"/>
                <a:gd name="T78" fmla="*/ 21 w 40"/>
                <a:gd name="T79" fmla="*/ 2 h 25"/>
                <a:gd name="T80" fmla="*/ 20 w 40"/>
                <a:gd name="T81" fmla="*/ 1 h 25"/>
                <a:gd name="T82" fmla="*/ 18 w 40"/>
                <a:gd name="T83" fmla="*/ 1 h 25"/>
                <a:gd name="T84" fmla="*/ 16 w 40"/>
                <a:gd name="T85" fmla="*/ 2 h 25"/>
                <a:gd name="T86" fmla="*/ 14 w 40"/>
                <a:gd name="T87" fmla="*/ 3 h 25"/>
                <a:gd name="T88" fmla="*/ 12 w 40"/>
                <a:gd name="T89" fmla="*/ 4 h 25"/>
                <a:gd name="T90" fmla="*/ 9 w 40"/>
                <a:gd name="T91" fmla="*/ 5 h 25"/>
                <a:gd name="T92" fmla="*/ 7 w 40"/>
                <a:gd name="T93" fmla="*/ 6 h 25"/>
                <a:gd name="T94" fmla="*/ 6 w 40"/>
                <a:gd name="T95" fmla="*/ 7 h 25"/>
                <a:gd name="T96" fmla="*/ 5 w 40"/>
                <a:gd name="T97" fmla="*/ 8 h 25"/>
                <a:gd name="T98" fmla="*/ 3 w 40"/>
                <a:gd name="T99" fmla="*/ 8 h 25"/>
                <a:gd name="T100" fmla="*/ 2 w 40"/>
                <a:gd name="T101" fmla="*/ 10 h 25"/>
                <a:gd name="T102" fmla="*/ 1 w 40"/>
                <a:gd name="T103" fmla="*/ 11 h 25"/>
                <a:gd name="T104" fmla="*/ 0 w 40"/>
                <a:gd name="T105" fmla="*/ 13 h 25"/>
                <a:gd name="T106" fmla="*/ 0 w 40"/>
                <a:gd name="T107" fmla="*/ 15 h 2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0" h="25">
                  <a:moveTo>
                    <a:pt x="0" y="15"/>
                  </a:moveTo>
                  <a:lnTo>
                    <a:pt x="0" y="16"/>
                  </a:lnTo>
                  <a:lnTo>
                    <a:pt x="0" y="17"/>
                  </a:lnTo>
                  <a:lnTo>
                    <a:pt x="0" y="18"/>
                  </a:lnTo>
                  <a:lnTo>
                    <a:pt x="1" y="18"/>
                  </a:lnTo>
                  <a:lnTo>
                    <a:pt x="1" y="19"/>
                  </a:lnTo>
                  <a:lnTo>
                    <a:pt x="1" y="20"/>
                  </a:lnTo>
                  <a:lnTo>
                    <a:pt x="2" y="20"/>
                  </a:lnTo>
                  <a:lnTo>
                    <a:pt x="3" y="21"/>
                  </a:lnTo>
                  <a:lnTo>
                    <a:pt x="4" y="21"/>
                  </a:lnTo>
                  <a:lnTo>
                    <a:pt x="4" y="22"/>
                  </a:lnTo>
                  <a:lnTo>
                    <a:pt x="5" y="22"/>
                  </a:lnTo>
                  <a:lnTo>
                    <a:pt x="6" y="23"/>
                  </a:lnTo>
                  <a:lnTo>
                    <a:pt x="7" y="23"/>
                  </a:lnTo>
                  <a:lnTo>
                    <a:pt x="8" y="23"/>
                  </a:lnTo>
                  <a:lnTo>
                    <a:pt x="8" y="24"/>
                  </a:lnTo>
                  <a:lnTo>
                    <a:pt x="9" y="24"/>
                  </a:lnTo>
                  <a:lnTo>
                    <a:pt x="11" y="24"/>
                  </a:lnTo>
                  <a:lnTo>
                    <a:pt x="12" y="24"/>
                  </a:lnTo>
                  <a:lnTo>
                    <a:pt x="13" y="24"/>
                  </a:lnTo>
                  <a:lnTo>
                    <a:pt x="14" y="24"/>
                  </a:lnTo>
                  <a:lnTo>
                    <a:pt x="15" y="23"/>
                  </a:lnTo>
                  <a:lnTo>
                    <a:pt x="16" y="23"/>
                  </a:lnTo>
                  <a:lnTo>
                    <a:pt x="17" y="23"/>
                  </a:lnTo>
                  <a:lnTo>
                    <a:pt x="18" y="23"/>
                  </a:lnTo>
                  <a:lnTo>
                    <a:pt x="19" y="23"/>
                  </a:lnTo>
                  <a:lnTo>
                    <a:pt x="20" y="23"/>
                  </a:lnTo>
                  <a:lnTo>
                    <a:pt x="21" y="23"/>
                  </a:lnTo>
                  <a:lnTo>
                    <a:pt x="22" y="23"/>
                  </a:lnTo>
                  <a:lnTo>
                    <a:pt x="23" y="23"/>
                  </a:lnTo>
                  <a:lnTo>
                    <a:pt x="24" y="23"/>
                  </a:lnTo>
                  <a:lnTo>
                    <a:pt x="25" y="23"/>
                  </a:lnTo>
                  <a:lnTo>
                    <a:pt x="26" y="23"/>
                  </a:lnTo>
                  <a:lnTo>
                    <a:pt x="27" y="23"/>
                  </a:lnTo>
                  <a:lnTo>
                    <a:pt x="28" y="23"/>
                  </a:lnTo>
                  <a:lnTo>
                    <a:pt x="30" y="23"/>
                  </a:lnTo>
                  <a:lnTo>
                    <a:pt x="31" y="23"/>
                  </a:lnTo>
                  <a:lnTo>
                    <a:pt x="31" y="22"/>
                  </a:lnTo>
                  <a:lnTo>
                    <a:pt x="32" y="22"/>
                  </a:lnTo>
                  <a:lnTo>
                    <a:pt x="33" y="22"/>
                  </a:lnTo>
                  <a:lnTo>
                    <a:pt x="33" y="21"/>
                  </a:lnTo>
                  <a:lnTo>
                    <a:pt x="34" y="21"/>
                  </a:lnTo>
                  <a:lnTo>
                    <a:pt x="35" y="21"/>
                  </a:lnTo>
                  <a:lnTo>
                    <a:pt x="36" y="20"/>
                  </a:lnTo>
                  <a:lnTo>
                    <a:pt x="36" y="19"/>
                  </a:lnTo>
                  <a:lnTo>
                    <a:pt x="37" y="19"/>
                  </a:lnTo>
                  <a:lnTo>
                    <a:pt x="37" y="18"/>
                  </a:lnTo>
                  <a:lnTo>
                    <a:pt x="38" y="17"/>
                  </a:lnTo>
                  <a:lnTo>
                    <a:pt x="38" y="16"/>
                  </a:lnTo>
                  <a:lnTo>
                    <a:pt x="38" y="15"/>
                  </a:lnTo>
                  <a:lnTo>
                    <a:pt x="38" y="14"/>
                  </a:lnTo>
                  <a:lnTo>
                    <a:pt x="38" y="13"/>
                  </a:lnTo>
                  <a:lnTo>
                    <a:pt x="38" y="11"/>
                  </a:lnTo>
                  <a:lnTo>
                    <a:pt x="39" y="11"/>
                  </a:lnTo>
                  <a:lnTo>
                    <a:pt x="38" y="10"/>
                  </a:lnTo>
                  <a:lnTo>
                    <a:pt x="38" y="9"/>
                  </a:lnTo>
                  <a:lnTo>
                    <a:pt x="38" y="8"/>
                  </a:lnTo>
                  <a:lnTo>
                    <a:pt x="38" y="7"/>
                  </a:lnTo>
                  <a:lnTo>
                    <a:pt x="38" y="6"/>
                  </a:lnTo>
                  <a:lnTo>
                    <a:pt x="38" y="5"/>
                  </a:lnTo>
                  <a:lnTo>
                    <a:pt x="37" y="5"/>
                  </a:lnTo>
                  <a:lnTo>
                    <a:pt x="37" y="4"/>
                  </a:lnTo>
                  <a:lnTo>
                    <a:pt x="36" y="4"/>
                  </a:lnTo>
                  <a:lnTo>
                    <a:pt x="36" y="3"/>
                  </a:lnTo>
                  <a:lnTo>
                    <a:pt x="35" y="3"/>
                  </a:lnTo>
                  <a:lnTo>
                    <a:pt x="34" y="2"/>
                  </a:lnTo>
                  <a:lnTo>
                    <a:pt x="33" y="2"/>
                  </a:lnTo>
                  <a:lnTo>
                    <a:pt x="32" y="2"/>
                  </a:lnTo>
                  <a:lnTo>
                    <a:pt x="31" y="2"/>
                  </a:lnTo>
                  <a:lnTo>
                    <a:pt x="30" y="3"/>
                  </a:lnTo>
                  <a:lnTo>
                    <a:pt x="28" y="3"/>
                  </a:lnTo>
                  <a:lnTo>
                    <a:pt x="27" y="3"/>
                  </a:lnTo>
                  <a:lnTo>
                    <a:pt x="26" y="3"/>
                  </a:lnTo>
                  <a:lnTo>
                    <a:pt x="26" y="4"/>
                  </a:lnTo>
                  <a:lnTo>
                    <a:pt x="25" y="4"/>
                  </a:lnTo>
                  <a:lnTo>
                    <a:pt x="24" y="4"/>
                  </a:lnTo>
                  <a:lnTo>
                    <a:pt x="24" y="3"/>
                  </a:lnTo>
                  <a:lnTo>
                    <a:pt x="23" y="3"/>
                  </a:lnTo>
                  <a:lnTo>
                    <a:pt x="22" y="3"/>
                  </a:lnTo>
                  <a:lnTo>
                    <a:pt x="21" y="2"/>
                  </a:lnTo>
                  <a:lnTo>
                    <a:pt x="20" y="2"/>
                  </a:lnTo>
                  <a:lnTo>
                    <a:pt x="20" y="1"/>
                  </a:lnTo>
                  <a:lnTo>
                    <a:pt x="19" y="0"/>
                  </a:lnTo>
                  <a:lnTo>
                    <a:pt x="18" y="1"/>
                  </a:lnTo>
                  <a:lnTo>
                    <a:pt x="17" y="2"/>
                  </a:lnTo>
                  <a:lnTo>
                    <a:pt x="16" y="2"/>
                  </a:lnTo>
                  <a:lnTo>
                    <a:pt x="15" y="2"/>
                  </a:lnTo>
                  <a:lnTo>
                    <a:pt x="14" y="3"/>
                  </a:lnTo>
                  <a:lnTo>
                    <a:pt x="13" y="4"/>
                  </a:lnTo>
                  <a:lnTo>
                    <a:pt x="12" y="4"/>
                  </a:lnTo>
                  <a:lnTo>
                    <a:pt x="11" y="4"/>
                  </a:lnTo>
                  <a:lnTo>
                    <a:pt x="9" y="5"/>
                  </a:lnTo>
                  <a:lnTo>
                    <a:pt x="8" y="6"/>
                  </a:lnTo>
                  <a:lnTo>
                    <a:pt x="7" y="6"/>
                  </a:lnTo>
                  <a:lnTo>
                    <a:pt x="6" y="6"/>
                  </a:lnTo>
                  <a:lnTo>
                    <a:pt x="6" y="7"/>
                  </a:lnTo>
                  <a:lnTo>
                    <a:pt x="5" y="7"/>
                  </a:lnTo>
                  <a:lnTo>
                    <a:pt x="5" y="8"/>
                  </a:lnTo>
                  <a:lnTo>
                    <a:pt x="4" y="8"/>
                  </a:lnTo>
                  <a:lnTo>
                    <a:pt x="3" y="8"/>
                  </a:lnTo>
                  <a:lnTo>
                    <a:pt x="3" y="9"/>
                  </a:lnTo>
                  <a:lnTo>
                    <a:pt x="2" y="10"/>
                  </a:lnTo>
                  <a:lnTo>
                    <a:pt x="1" y="10"/>
                  </a:lnTo>
                  <a:lnTo>
                    <a:pt x="1" y="11"/>
                  </a:lnTo>
                  <a:lnTo>
                    <a:pt x="1" y="13"/>
                  </a:lnTo>
                  <a:lnTo>
                    <a:pt x="0" y="13"/>
                  </a:lnTo>
                  <a:lnTo>
                    <a:pt x="0" y="14"/>
                  </a:lnTo>
                  <a:lnTo>
                    <a:pt x="0" y="15"/>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50" name="Freeform 145"/>
            <p:cNvSpPr>
              <a:spLocks/>
            </p:cNvSpPr>
            <p:nvPr/>
          </p:nvSpPr>
          <p:spPr bwMode="auto">
            <a:xfrm>
              <a:off x="3394" y="1608"/>
              <a:ext cx="38" cy="31"/>
            </a:xfrm>
            <a:custGeom>
              <a:avLst/>
              <a:gdLst>
                <a:gd name="T0" fmla="*/ 20 w 38"/>
                <a:gd name="T1" fmla="*/ 26 h 31"/>
                <a:gd name="T2" fmla="*/ 21 w 38"/>
                <a:gd name="T3" fmla="*/ 27 h 31"/>
                <a:gd name="T4" fmla="*/ 22 w 38"/>
                <a:gd name="T5" fmla="*/ 28 h 31"/>
                <a:gd name="T6" fmla="*/ 23 w 38"/>
                <a:gd name="T7" fmla="*/ 29 h 31"/>
                <a:gd name="T8" fmla="*/ 24 w 38"/>
                <a:gd name="T9" fmla="*/ 30 h 31"/>
                <a:gd name="T10" fmla="*/ 26 w 38"/>
                <a:gd name="T11" fmla="*/ 30 h 31"/>
                <a:gd name="T12" fmla="*/ 28 w 38"/>
                <a:gd name="T13" fmla="*/ 30 h 31"/>
                <a:gd name="T14" fmla="*/ 30 w 38"/>
                <a:gd name="T15" fmla="*/ 29 h 31"/>
                <a:gd name="T16" fmla="*/ 31 w 38"/>
                <a:gd name="T17" fmla="*/ 28 h 31"/>
                <a:gd name="T18" fmla="*/ 32 w 38"/>
                <a:gd name="T19" fmla="*/ 27 h 31"/>
                <a:gd name="T20" fmla="*/ 33 w 38"/>
                <a:gd name="T21" fmla="*/ 26 h 31"/>
                <a:gd name="T22" fmla="*/ 34 w 38"/>
                <a:gd name="T23" fmla="*/ 25 h 31"/>
                <a:gd name="T24" fmla="*/ 35 w 38"/>
                <a:gd name="T25" fmla="*/ 24 h 31"/>
                <a:gd name="T26" fmla="*/ 35 w 38"/>
                <a:gd name="T27" fmla="*/ 21 h 31"/>
                <a:gd name="T28" fmla="*/ 36 w 38"/>
                <a:gd name="T29" fmla="*/ 20 h 31"/>
                <a:gd name="T30" fmla="*/ 36 w 38"/>
                <a:gd name="T31" fmla="*/ 18 h 31"/>
                <a:gd name="T32" fmla="*/ 37 w 38"/>
                <a:gd name="T33" fmla="*/ 17 h 31"/>
                <a:gd name="T34" fmla="*/ 37 w 38"/>
                <a:gd name="T35" fmla="*/ 15 h 31"/>
                <a:gd name="T36" fmla="*/ 37 w 38"/>
                <a:gd name="T37" fmla="*/ 13 h 31"/>
                <a:gd name="T38" fmla="*/ 36 w 38"/>
                <a:gd name="T39" fmla="*/ 11 h 31"/>
                <a:gd name="T40" fmla="*/ 35 w 38"/>
                <a:gd name="T41" fmla="*/ 10 h 31"/>
                <a:gd name="T42" fmla="*/ 34 w 38"/>
                <a:gd name="T43" fmla="*/ 9 h 31"/>
                <a:gd name="T44" fmla="*/ 33 w 38"/>
                <a:gd name="T45" fmla="*/ 8 h 31"/>
                <a:gd name="T46" fmla="*/ 32 w 38"/>
                <a:gd name="T47" fmla="*/ 6 h 31"/>
                <a:gd name="T48" fmla="*/ 30 w 38"/>
                <a:gd name="T49" fmla="*/ 5 h 31"/>
                <a:gd name="T50" fmla="*/ 29 w 38"/>
                <a:gd name="T51" fmla="*/ 4 h 31"/>
                <a:gd name="T52" fmla="*/ 26 w 38"/>
                <a:gd name="T53" fmla="*/ 3 h 31"/>
                <a:gd name="T54" fmla="*/ 24 w 38"/>
                <a:gd name="T55" fmla="*/ 2 h 31"/>
                <a:gd name="T56" fmla="*/ 22 w 38"/>
                <a:gd name="T57" fmla="*/ 2 h 31"/>
                <a:gd name="T58" fmla="*/ 21 w 38"/>
                <a:gd name="T59" fmla="*/ 1 h 31"/>
                <a:gd name="T60" fmla="*/ 19 w 38"/>
                <a:gd name="T61" fmla="*/ 1 h 31"/>
                <a:gd name="T62" fmla="*/ 17 w 38"/>
                <a:gd name="T63" fmla="*/ 1 h 31"/>
                <a:gd name="T64" fmla="*/ 15 w 38"/>
                <a:gd name="T65" fmla="*/ 1 h 31"/>
                <a:gd name="T66" fmla="*/ 13 w 38"/>
                <a:gd name="T67" fmla="*/ 1 h 31"/>
                <a:gd name="T68" fmla="*/ 12 w 38"/>
                <a:gd name="T69" fmla="*/ 0 h 31"/>
                <a:gd name="T70" fmla="*/ 10 w 38"/>
                <a:gd name="T71" fmla="*/ 1 h 31"/>
                <a:gd name="T72" fmla="*/ 7 w 38"/>
                <a:gd name="T73" fmla="*/ 1 h 31"/>
                <a:gd name="T74" fmla="*/ 5 w 38"/>
                <a:gd name="T75" fmla="*/ 1 h 31"/>
                <a:gd name="T76" fmla="*/ 4 w 38"/>
                <a:gd name="T77" fmla="*/ 2 h 31"/>
                <a:gd name="T78" fmla="*/ 2 w 38"/>
                <a:gd name="T79" fmla="*/ 2 h 31"/>
                <a:gd name="T80" fmla="*/ 1 w 38"/>
                <a:gd name="T81" fmla="*/ 3 h 31"/>
                <a:gd name="T82" fmla="*/ 0 w 38"/>
                <a:gd name="T83" fmla="*/ 4 h 31"/>
                <a:gd name="T84" fmla="*/ 0 w 38"/>
                <a:gd name="T85" fmla="*/ 6 h 31"/>
                <a:gd name="T86" fmla="*/ 0 w 38"/>
                <a:gd name="T87" fmla="*/ 9 h 31"/>
                <a:gd name="T88" fmla="*/ 2 w 38"/>
                <a:gd name="T89" fmla="*/ 10 h 31"/>
                <a:gd name="T90" fmla="*/ 3 w 38"/>
                <a:gd name="T91" fmla="*/ 11 h 31"/>
                <a:gd name="T92" fmla="*/ 4 w 38"/>
                <a:gd name="T93" fmla="*/ 13 h 31"/>
                <a:gd name="T94" fmla="*/ 6 w 38"/>
                <a:gd name="T95" fmla="*/ 14 h 31"/>
                <a:gd name="T96" fmla="*/ 8 w 38"/>
                <a:gd name="T97" fmla="*/ 15 h 31"/>
                <a:gd name="T98" fmla="*/ 10 w 38"/>
                <a:gd name="T99" fmla="*/ 17 h 31"/>
                <a:gd name="T100" fmla="*/ 12 w 38"/>
                <a:gd name="T101" fmla="*/ 18 h 31"/>
                <a:gd name="T102" fmla="*/ 14 w 38"/>
                <a:gd name="T103" fmla="*/ 20 h 31"/>
                <a:gd name="T104" fmla="*/ 16 w 38"/>
                <a:gd name="T105" fmla="*/ 21 h 31"/>
                <a:gd name="T106" fmla="*/ 18 w 38"/>
                <a:gd name="T107" fmla="*/ 24 h 3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8" h="31">
                  <a:moveTo>
                    <a:pt x="19" y="25"/>
                  </a:moveTo>
                  <a:lnTo>
                    <a:pt x="20" y="26"/>
                  </a:lnTo>
                  <a:lnTo>
                    <a:pt x="20" y="27"/>
                  </a:lnTo>
                  <a:lnTo>
                    <a:pt x="21" y="27"/>
                  </a:lnTo>
                  <a:lnTo>
                    <a:pt x="21" y="28"/>
                  </a:lnTo>
                  <a:lnTo>
                    <a:pt x="22" y="28"/>
                  </a:lnTo>
                  <a:lnTo>
                    <a:pt x="22" y="29"/>
                  </a:lnTo>
                  <a:lnTo>
                    <a:pt x="23" y="29"/>
                  </a:lnTo>
                  <a:lnTo>
                    <a:pt x="24" y="29"/>
                  </a:lnTo>
                  <a:lnTo>
                    <a:pt x="24" y="30"/>
                  </a:lnTo>
                  <a:lnTo>
                    <a:pt x="25" y="30"/>
                  </a:lnTo>
                  <a:lnTo>
                    <a:pt x="26" y="30"/>
                  </a:lnTo>
                  <a:lnTo>
                    <a:pt x="27" y="30"/>
                  </a:lnTo>
                  <a:lnTo>
                    <a:pt x="28" y="30"/>
                  </a:lnTo>
                  <a:lnTo>
                    <a:pt x="29" y="29"/>
                  </a:lnTo>
                  <a:lnTo>
                    <a:pt x="30" y="29"/>
                  </a:lnTo>
                  <a:lnTo>
                    <a:pt x="30" y="28"/>
                  </a:lnTo>
                  <a:lnTo>
                    <a:pt x="31" y="28"/>
                  </a:lnTo>
                  <a:lnTo>
                    <a:pt x="32" y="28"/>
                  </a:lnTo>
                  <a:lnTo>
                    <a:pt x="32" y="27"/>
                  </a:lnTo>
                  <a:lnTo>
                    <a:pt x="32" y="26"/>
                  </a:lnTo>
                  <a:lnTo>
                    <a:pt x="33" y="26"/>
                  </a:lnTo>
                  <a:lnTo>
                    <a:pt x="33" y="25"/>
                  </a:lnTo>
                  <a:lnTo>
                    <a:pt x="34" y="25"/>
                  </a:lnTo>
                  <a:lnTo>
                    <a:pt x="34" y="24"/>
                  </a:lnTo>
                  <a:lnTo>
                    <a:pt x="35" y="24"/>
                  </a:lnTo>
                  <a:lnTo>
                    <a:pt x="35" y="23"/>
                  </a:lnTo>
                  <a:lnTo>
                    <a:pt x="35" y="21"/>
                  </a:lnTo>
                  <a:lnTo>
                    <a:pt x="36" y="21"/>
                  </a:lnTo>
                  <a:lnTo>
                    <a:pt x="36" y="20"/>
                  </a:lnTo>
                  <a:lnTo>
                    <a:pt x="36" y="19"/>
                  </a:lnTo>
                  <a:lnTo>
                    <a:pt x="36" y="18"/>
                  </a:lnTo>
                  <a:lnTo>
                    <a:pt x="37" y="18"/>
                  </a:lnTo>
                  <a:lnTo>
                    <a:pt x="37" y="17"/>
                  </a:lnTo>
                  <a:lnTo>
                    <a:pt x="37" y="16"/>
                  </a:lnTo>
                  <a:lnTo>
                    <a:pt x="37" y="15"/>
                  </a:lnTo>
                  <a:lnTo>
                    <a:pt x="37" y="14"/>
                  </a:lnTo>
                  <a:lnTo>
                    <a:pt x="37" y="13"/>
                  </a:lnTo>
                  <a:lnTo>
                    <a:pt x="36" y="12"/>
                  </a:lnTo>
                  <a:lnTo>
                    <a:pt x="36" y="11"/>
                  </a:lnTo>
                  <a:lnTo>
                    <a:pt x="36" y="10"/>
                  </a:lnTo>
                  <a:lnTo>
                    <a:pt x="35" y="10"/>
                  </a:lnTo>
                  <a:lnTo>
                    <a:pt x="35" y="9"/>
                  </a:lnTo>
                  <a:lnTo>
                    <a:pt x="34" y="9"/>
                  </a:lnTo>
                  <a:lnTo>
                    <a:pt x="34" y="8"/>
                  </a:lnTo>
                  <a:lnTo>
                    <a:pt x="33" y="8"/>
                  </a:lnTo>
                  <a:lnTo>
                    <a:pt x="33" y="6"/>
                  </a:lnTo>
                  <a:lnTo>
                    <a:pt x="32" y="6"/>
                  </a:lnTo>
                  <a:lnTo>
                    <a:pt x="31" y="5"/>
                  </a:lnTo>
                  <a:lnTo>
                    <a:pt x="30" y="5"/>
                  </a:lnTo>
                  <a:lnTo>
                    <a:pt x="30" y="4"/>
                  </a:lnTo>
                  <a:lnTo>
                    <a:pt x="29" y="4"/>
                  </a:lnTo>
                  <a:lnTo>
                    <a:pt x="28" y="4"/>
                  </a:lnTo>
                  <a:lnTo>
                    <a:pt x="26" y="3"/>
                  </a:lnTo>
                  <a:lnTo>
                    <a:pt x="25" y="2"/>
                  </a:lnTo>
                  <a:lnTo>
                    <a:pt x="24" y="2"/>
                  </a:lnTo>
                  <a:lnTo>
                    <a:pt x="23" y="2"/>
                  </a:lnTo>
                  <a:lnTo>
                    <a:pt x="22" y="2"/>
                  </a:lnTo>
                  <a:lnTo>
                    <a:pt x="22" y="1"/>
                  </a:lnTo>
                  <a:lnTo>
                    <a:pt x="21" y="1"/>
                  </a:lnTo>
                  <a:lnTo>
                    <a:pt x="20" y="1"/>
                  </a:lnTo>
                  <a:lnTo>
                    <a:pt x="19" y="1"/>
                  </a:lnTo>
                  <a:lnTo>
                    <a:pt x="18" y="1"/>
                  </a:lnTo>
                  <a:lnTo>
                    <a:pt x="17" y="1"/>
                  </a:lnTo>
                  <a:lnTo>
                    <a:pt x="16" y="1"/>
                  </a:lnTo>
                  <a:lnTo>
                    <a:pt x="15" y="1"/>
                  </a:lnTo>
                  <a:lnTo>
                    <a:pt x="14" y="1"/>
                  </a:lnTo>
                  <a:lnTo>
                    <a:pt x="13" y="1"/>
                  </a:lnTo>
                  <a:lnTo>
                    <a:pt x="13" y="0"/>
                  </a:lnTo>
                  <a:lnTo>
                    <a:pt x="12" y="0"/>
                  </a:lnTo>
                  <a:lnTo>
                    <a:pt x="11" y="1"/>
                  </a:lnTo>
                  <a:lnTo>
                    <a:pt x="10" y="1"/>
                  </a:lnTo>
                  <a:lnTo>
                    <a:pt x="8" y="1"/>
                  </a:lnTo>
                  <a:lnTo>
                    <a:pt x="7" y="1"/>
                  </a:lnTo>
                  <a:lnTo>
                    <a:pt x="6" y="1"/>
                  </a:lnTo>
                  <a:lnTo>
                    <a:pt x="5" y="1"/>
                  </a:lnTo>
                  <a:lnTo>
                    <a:pt x="4" y="1"/>
                  </a:lnTo>
                  <a:lnTo>
                    <a:pt x="4" y="2"/>
                  </a:lnTo>
                  <a:lnTo>
                    <a:pt x="3" y="2"/>
                  </a:lnTo>
                  <a:lnTo>
                    <a:pt x="2" y="2"/>
                  </a:lnTo>
                  <a:lnTo>
                    <a:pt x="1" y="2"/>
                  </a:lnTo>
                  <a:lnTo>
                    <a:pt x="1" y="3"/>
                  </a:lnTo>
                  <a:lnTo>
                    <a:pt x="0" y="3"/>
                  </a:lnTo>
                  <a:lnTo>
                    <a:pt x="0" y="4"/>
                  </a:lnTo>
                  <a:lnTo>
                    <a:pt x="0" y="5"/>
                  </a:lnTo>
                  <a:lnTo>
                    <a:pt x="0" y="6"/>
                  </a:lnTo>
                  <a:lnTo>
                    <a:pt x="0" y="8"/>
                  </a:lnTo>
                  <a:lnTo>
                    <a:pt x="0" y="9"/>
                  </a:lnTo>
                  <a:lnTo>
                    <a:pt x="1" y="9"/>
                  </a:lnTo>
                  <a:lnTo>
                    <a:pt x="2" y="10"/>
                  </a:lnTo>
                  <a:lnTo>
                    <a:pt x="2" y="11"/>
                  </a:lnTo>
                  <a:lnTo>
                    <a:pt x="3" y="11"/>
                  </a:lnTo>
                  <a:lnTo>
                    <a:pt x="4" y="12"/>
                  </a:lnTo>
                  <a:lnTo>
                    <a:pt x="4" y="13"/>
                  </a:lnTo>
                  <a:lnTo>
                    <a:pt x="5" y="13"/>
                  </a:lnTo>
                  <a:lnTo>
                    <a:pt x="6" y="14"/>
                  </a:lnTo>
                  <a:lnTo>
                    <a:pt x="7" y="15"/>
                  </a:lnTo>
                  <a:lnTo>
                    <a:pt x="8" y="15"/>
                  </a:lnTo>
                  <a:lnTo>
                    <a:pt x="9" y="16"/>
                  </a:lnTo>
                  <a:lnTo>
                    <a:pt x="10" y="17"/>
                  </a:lnTo>
                  <a:lnTo>
                    <a:pt x="11" y="18"/>
                  </a:lnTo>
                  <a:lnTo>
                    <a:pt x="12" y="18"/>
                  </a:lnTo>
                  <a:lnTo>
                    <a:pt x="13" y="19"/>
                  </a:lnTo>
                  <a:lnTo>
                    <a:pt x="14" y="20"/>
                  </a:lnTo>
                  <a:lnTo>
                    <a:pt x="15" y="21"/>
                  </a:lnTo>
                  <a:lnTo>
                    <a:pt x="16" y="21"/>
                  </a:lnTo>
                  <a:lnTo>
                    <a:pt x="17" y="23"/>
                  </a:lnTo>
                  <a:lnTo>
                    <a:pt x="18" y="24"/>
                  </a:lnTo>
                  <a:lnTo>
                    <a:pt x="19" y="25"/>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51" name="Freeform 146"/>
            <p:cNvSpPr>
              <a:spLocks/>
            </p:cNvSpPr>
            <p:nvPr/>
          </p:nvSpPr>
          <p:spPr bwMode="auto">
            <a:xfrm>
              <a:off x="3444" y="1462"/>
              <a:ext cx="38" cy="30"/>
            </a:xfrm>
            <a:custGeom>
              <a:avLst/>
              <a:gdLst>
                <a:gd name="T0" fmla="*/ 19 w 38"/>
                <a:gd name="T1" fmla="*/ 24 h 30"/>
                <a:gd name="T2" fmla="*/ 20 w 38"/>
                <a:gd name="T3" fmla="*/ 25 h 30"/>
                <a:gd name="T4" fmla="*/ 21 w 38"/>
                <a:gd name="T5" fmla="*/ 26 h 30"/>
                <a:gd name="T6" fmla="*/ 22 w 38"/>
                <a:gd name="T7" fmla="*/ 27 h 30"/>
                <a:gd name="T8" fmla="*/ 23 w 38"/>
                <a:gd name="T9" fmla="*/ 28 h 30"/>
                <a:gd name="T10" fmla="*/ 24 w 38"/>
                <a:gd name="T11" fmla="*/ 29 h 30"/>
                <a:gd name="T12" fmla="*/ 26 w 38"/>
                <a:gd name="T13" fmla="*/ 29 h 30"/>
                <a:gd name="T14" fmla="*/ 28 w 38"/>
                <a:gd name="T15" fmla="*/ 29 h 30"/>
                <a:gd name="T16" fmla="*/ 29 w 38"/>
                <a:gd name="T17" fmla="*/ 28 h 30"/>
                <a:gd name="T18" fmla="*/ 30 w 38"/>
                <a:gd name="T19" fmla="*/ 27 h 30"/>
                <a:gd name="T20" fmla="*/ 31 w 38"/>
                <a:gd name="T21" fmla="*/ 26 h 30"/>
                <a:gd name="T22" fmla="*/ 32 w 38"/>
                <a:gd name="T23" fmla="*/ 25 h 30"/>
                <a:gd name="T24" fmla="*/ 33 w 38"/>
                <a:gd name="T25" fmla="*/ 24 h 30"/>
                <a:gd name="T26" fmla="*/ 34 w 38"/>
                <a:gd name="T27" fmla="*/ 23 h 30"/>
                <a:gd name="T28" fmla="*/ 35 w 38"/>
                <a:gd name="T29" fmla="*/ 22 h 30"/>
                <a:gd name="T30" fmla="*/ 35 w 38"/>
                <a:gd name="T31" fmla="*/ 20 h 30"/>
                <a:gd name="T32" fmla="*/ 36 w 38"/>
                <a:gd name="T33" fmla="*/ 19 h 30"/>
                <a:gd name="T34" fmla="*/ 36 w 38"/>
                <a:gd name="T35" fmla="*/ 17 h 30"/>
                <a:gd name="T36" fmla="*/ 37 w 38"/>
                <a:gd name="T37" fmla="*/ 15 h 30"/>
                <a:gd name="T38" fmla="*/ 37 w 38"/>
                <a:gd name="T39" fmla="*/ 12 h 30"/>
                <a:gd name="T40" fmla="*/ 35 w 38"/>
                <a:gd name="T41" fmla="*/ 10 h 30"/>
                <a:gd name="T42" fmla="*/ 35 w 38"/>
                <a:gd name="T43" fmla="*/ 8 h 30"/>
                <a:gd name="T44" fmla="*/ 33 w 38"/>
                <a:gd name="T45" fmla="*/ 7 h 30"/>
                <a:gd name="T46" fmla="*/ 32 w 38"/>
                <a:gd name="T47" fmla="*/ 6 h 30"/>
                <a:gd name="T48" fmla="*/ 30 w 38"/>
                <a:gd name="T49" fmla="*/ 5 h 30"/>
                <a:gd name="T50" fmla="*/ 29 w 38"/>
                <a:gd name="T51" fmla="*/ 4 h 30"/>
                <a:gd name="T52" fmla="*/ 27 w 38"/>
                <a:gd name="T53" fmla="*/ 4 h 30"/>
                <a:gd name="T54" fmla="*/ 25 w 38"/>
                <a:gd name="T55" fmla="*/ 2 h 30"/>
                <a:gd name="T56" fmla="*/ 23 w 38"/>
                <a:gd name="T57" fmla="*/ 2 h 30"/>
                <a:gd name="T58" fmla="*/ 22 w 38"/>
                <a:gd name="T59" fmla="*/ 1 h 30"/>
                <a:gd name="T60" fmla="*/ 20 w 38"/>
                <a:gd name="T61" fmla="*/ 1 h 30"/>
                <a:gd name="T62" fmla="*/ 18 w 38"/>
                <a:gd name="T63" fmla="*/ 1 h 30"/>
                <a:gd name="T64" fmla="*/ 16 w 38"/>
                <a:gd name="T65" fmla="*/ 1 h 30"/>
                <a:gd name="T66" fmla="*/ 14 w 38"/>
                <a:gd name="T67" fmla="*/ 0 h 30"/>
                <a:gd name="T68" fmla="*/ 12 w 38"/>
                <a:gd name="T69" fmla="*/ 0 h 30"/>
                <a:gd name="T70" fmla="*/ 10 w 38"/>
                <a:gd name="T71" fmla="*/ 0 h 30"/>
                <a:gd name="T72" fmla="*/ 9 w 38"/>
                <a:gd name="T73" fmla="*/ 1 h 30"/>
                <a:gd name="T74" fmla="*/ 7 w 38"/>
                <a:gd name="T75" fmla="*/ 1 h 30"/>
                <a:gd name="T76" fmla="*/ 5 w 38"/>
                <a:gd name="T77" fmla="*/ 1 h 30"/>
                <a:gd name="T78" fmla="*/ 3 w 38"/>
                <a:gd name="T79" fmla="*/ 1 h 30"/>
                <a:gd name="T80" fmla="*/ 1 w 38"/>
                <a:gd name="T81" fmla="*/ 2 h 30"/>
                <a:gd name="T82" fmla="*/ 0 w 38"/>
                <a:gd name="T83" fmla="*/ 3 h 30"/>
                <a:gd name="T84" fmla="*/ 0 w 38"/>
                <a:gd name="T85" fmla="*/ 5 h 30"/>
                <a:gd name="T86" fmla="*/ 0 w 38"/>
                <a:gd name="T87" fmla="*/ 7 h 30"/>
                <a:gd name="T88" fmla="*/ 1 w 38"/>
                <a:gd name="T89" fmla="*/ 9 h 30"/>
                <a:gd name="T90" fmla="*/ 2 w 38"/>
                <a:gd name="T91" fmla="*/ 10 h 30"/>
                <a:gd name="T92" fmla="*/ 3 w 38"/>
                <a:gd name="T93" fmla="*/ 11 h 30"/>
                <a:gd name="T94" fmla="*/ 5 w 38"/>
                <a:gd name="T95" fmla="*/ 12 h 30"/>
                <a:gd name="T96" fmla="*/ 7 w 38"/>
                <a:gd name="T97" fmla="*/ 13 h 30"/>
                <a:gd name="T98" fmla="*/ 9 w 38"/>
                <a:gd name="T99" fmla="*/ 15 h 30"/>
                <a:gd name="T100" fmla="*/ 10 w 38"/>
                <a:gd name="T101" fmla="*/ 17 h 30"/>
                <a:gd name="T102" fmla="*/ 12 w 38"/>
                <a:gd name="T103" fmla="*/ 18 h 30"/>
                <a:gd name="T104" fmla="*/ 15 w 38"/>
                <a:gd name="T105" fmla="*/ 20 h 30"/>
                <a:gd name="T106" fmla="*/ 16 w 38"/>
                <a:gd name="T107" fmla="*/ 21 h 30"/>
                <a:gd name="T108" fmla="*/ 18 w 38"/>
                <a:gd name="T109" fmla="*/ 23 h 3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8" h="30">
                  <a:moveTo>
                    <a:pt x="18" y="23"/>
                  </a:moveTo>
                  <a:lnTo>
                    <a:pt x="19" y="24"/>
                  </a:lnTo>
                  <a:lnTo>
                    <a:pt x="19" y="25"/>
                  </a:lnTo>
                  <a:lnTo>
                    <a:pt x="20" y="25"/>
                  </a:lnTo>
                  <a:lnTo>
                    <a:pt x="20" y="26"/>
                  </a:lnTo>
                  <a:lnTo>
                    <a:pt x="21" y="26"/>
                  </a:lnTo>
                  <a:lnTo>
                    <a:pt x="21" y="27"/>
                  </a:lnTo>
                  <a:lnTo>
                    <a:pt x="22" y="27"/>
                  </a:lnTo>
                  <a:lnTo>
                    <a:pt x="22" y="28"/>
                  </a:lnTo>
                  <a:lnTo>
                    <a:pt x="23" y="28"/>
                  </a:lnTo>
                  <a:lnTo>
                    <a:pt x="23" y="29"/>
                  </a:lnTo>
                  <a:lnTo>
                    <a:pt x="24" y="29"/>
                  </a:lnTo>
                  <a:lnTo>
                    <a:pt x="25" y="29"/>
                  </a:lnTo>
                  <a:lnTo>
                    <a:pt x="26" y="29"/>
                  </a:lnTo>
                  <a:lnTo>
                    <a:pt x="27" y="29"/>
                  </a:lnTo>
                  <a:lnTo>
                    <a:pt x="28" y="29"/>
                  </a:lnTo>
                  <a:lnTo>
                    <a:pt x="28" y="28"/>
                  </a:lnTo>
                  <a:lnTo>
                    <a:pt x="29" y="28"/>
                  </a:lnTo>
                  <a:lnTo>
                    <a:pt x="29" y="27"/>
                  </a:lnTo>
                  <a:lnTo>
                    <a:pt x="30" y="27"/>
                  </a:lnTo>
                  <a:lnTo>
                    <a:pt x="31" y="27"/>
                  </a:lnTo>
                  <a:lnTo>
                    <a:pt x="31" y="26"/>
                  </a:lnTo>
                  <a:lnTo>
                    <a:pt x="31" y="25"/>
                  </a:lnTo>
                  <a:lnTo>
                    <a:pt x="32" y="25"/>
                  </a:lnTo>
                  <a:lnTo>
                    <a:pt x="32" y="24"/>
                  </a:lnTo>
                  <a:lnTo>
                    <a:pt x="33" y="24"/>
                  </a:lnTo>
                  <a:lnTo>
                    <a:pt x="33" y="23"/>
                  </a:lnTo>
                  <a:lnTo>
                    <a:pt x="34" y="23"/>
                  </a:lnTo>
                  <a:lnTo>
                    <a:pt x="34" y="22"/>
                  </a:lnTo>
                  <a:lnTo>
                    <a:pt x="35" y="22"/>
                  </a:lnTo>
                  <a:lnTo>
                    <a:pt x="35" y="21"/>
                  </a:lnTo>
                  <a:lnTo>
                    <a:pt x="35" y="20"/>
                  </a:lnTo>
                  <a:lnTo>
                    <a:pt x="35" y="19"/>
                  </a:lnTo>
                  <a:lnTo>
                    <a:pt x="36" y="19"/>
                  </a:lnTo>
                  <a:lnTo>
                    <a:pt x="36" y="18"/>
                  </a:lnTo>
                  <a:lnTo>
                    <a:pt x="36" y="17"/>
                  </a:lnTo>
                  <a:lnTo>
                    <a:pt x="37" y="16"/>
                  </a:lnTo>
                  <a:lnTo>
                    <a:pt x="37" y="15"/>
                  </a:lnTo>
                  <a:lnTo>
                    <a:pt x="37" y="13"/>
                  </a:lnTo>
                  <a:lnTo>
                    <a:pt x="37" y="12"/>
                  </a:lnTo>
                  <a:lnTo>
                    <a:pt x="36" y="12"/>
                  </a:lnTo>
                  <a:lnTo>
                    <a:pt x="35" y="10"/>
                  </a:lnTo>
                  <a:lnTo>
                    <a:pt x="35" y="9"/>
                  </a:lnTo>
                  <a:lnTo>
                    <a:pt x="35" y="8"/>
                  </a:lnTo>
                  <a:lnTo>
                    <a:pt x="34" y="8"/>
                  </a:lnTo>
                  <a:lnTo>
                    <a:pt x="33" y="7"/>
                  </a:lnTo>
                  <a:lnTo>
                    <a:pt x="33" y="6"/>
                  </a:lnTo>
                  <a:lnTo>
                    <a:pt x="32" y="6"/>
                  </a:lnTo>
                  <a:lnTo>
                    <a:pt x="31" y="5"/>
                  </a:lnTo>
                  <a:lnTo>
                    <a:pt x="30" y="5"/>
                  </a:lnTo>
                  <a:lnTo>
                    <a:pt x="30" y="4"/>
                  </a:lnTo>
                  <a:lnTo>
                    <a:pt x="29" y="4"/>
                  </a:lnTo>
                  <a:lnTo>
                    <a:pt x="28" y="4"/>
                  </a:lnTo>
                  <a:lnTo>
                    <a:pt x="27" y="4"/>
                  </a:lnTo>
                  <a:lnTo>
                    <a:pt x="26" y="3"/>
                  </a:lnTo>
                  <a:lnTo>
                    <a:pt x="25" y="2"/>
                  </a:lnTo>
                  <a:lnTo>
                    <a:pt x="24" y="2"/>
                  </a:lnTo>
                  <a:lnTo>
                    <a:pt x="23" y="2"/>
                  </a:lnTo>
                  <a:lnTo>
                    <a:pt x="23" y="1"/>
                  </a:lnTo>
                  <a:lnTo>
                    <a:pt x="22" y="1"/>
                  </a:lnTo>
                  <a:lnTo>
                    <a:pt x="21" y="1"/>
                  </a:lnTo>
                  <a:lnTo>
                    <a:pt x="20" y="1"/>
                  </a:lnTo>
                  <a:lnTo>
                    <a:pt x="19" y="1"/>
                  </a:lnTo>
                  <a:lnTo>
                    <a:pt x="18" y="1"/>
                  </a:lnTo>
                  <a:lnTo>
                    <a:pt x="17" y="1"/>
                  </a:lnTo>
                  <a:lnTo>
                    <a:pt x="16" y="1"/>
                  </a:lnTo>
                  <a:lnTo>
                    <a:pt x="15" y="1"/>
                  </a:lnTo>
                  <a:lnTo>
                    <a:pt x="14" y="0"/>
                  </a:lnTo>
                  <a:lnTo>
                    <a:pt x="13" y="0"/>
                  </a:lnTo>
                  <a:lnTo>
                    <a:pt x="12" y="0"/>
                  </a:lnTo>
                  <a:lnTo>
                    <a:pt x="11" y="0"/>
                  </a:lnTo>
                  <a:lnTo>
                    <a:pt x="10" y="0"/>
                  </a:lnTo>
                  <a:lnTo>
                    <a:pt x="9" y="0"/>
                  </a:lnTo>
                  <a:lnTo>
                    <a:pt x="9" y="1"/>
                  </a:lnTo>
                  <a:lnTo>
                    <a:pt x="8" y="1"/>
                  </a:lnTo>
                  <a:lnTo>
                    <a:pt x="7" y="1"/>
                  </a:lnTo>
                  <a:lnTo>
                    <a:pt x="6" y="1"/>
                  </a:lnTo>
                  <a:lnTo>
                    <a:pt x="5" y="1"/>
                  </a:lnTo>
                  <a:lnTo>
                    <a:pt x="4" y="1"/>
                  </a:lnTo>
                  <a:lnTo>
                    <a:pt x="3" y="1"/>
                  </a:lnTo>
                  <a:lnTo>
                    <a:pt x="2" y="1"/>
                  </a:lnTo>
                  <a:lnTo>
                    <a:pt x="1" y="2"/>
                  </a:lnTo>
                  <a:lnTo>
                    <a:pt x="0" y="2"/>
                  </a:lnTo>
                  <a:lnTo>
                    <a:pt x="0" y="3"/>
                  </a:lnTo>
                  <a:lnTo>
                    <a:pt x="0" y="4"/>
                  </a:lnTo>
                  <a:lnTo>
                    <a:pt x="0" y="5"/>
                  </a:lnTo>
                  <a:lnTo>
                    <a:pt x="0" y="6"/>
                  </a:lnTo>
                  <a:lnTo>
                    <a:pt x="0" y="7"/>
                  </a:lnTo>
                  <a:lnTo>
                    <a:pt x="1" y="8"/>
                  </a:lnTo>
                  <a:lnTo>
                    <a:pt x="1" y="9"/>
                  </a:lnTo>
                  <a:lnTo>
                    <a:pt x="2" y="9"/>
                  </a:lnTo>
                  <a:lnTo>
                    <a:pt x="2" y="10"/>
                  </a:lnTo>
                  <a:lnTo>
                    <a:pt x="3" y="10"/>
                  </a:lnTo>
                  <a:lnTo>
                    <a:pt x="3" y="11"/>
                  </a:lnTo>
                  <a:lnTo>
                    <a:pt x="4" y="11"/>
                  </a:lnTo>
                  <a:lnTo>
                    <a:pt x="5" y="12"/>
                  </a:lnTo>
                  <a:lnTo>
                    <a:pt x="6" y="13"/>
                  </a:lnTo>
                  <a:lnTo>
                    <a:pt x="7" y="13"/>
                  </a:lnTo>
                  <a:lnTo>
                    <a:pt x="8" y="15"/>
                  </a:lnTo>
                  <a:lnTo>
                    <a:pt x="9" y="15"/>
                  </a:lnTo>
                  <a:lnTo>
                    <a:pt x="9" y="16"/>
                  </a:lnTo>
                  <a:lnTo>
                    <a:pt x="10" y="17"/>
                  </a:lnTo>
                  <a:lnTo>
                    <a:pt x="11" y="17"/>
                  </a:lnTo>
                  <a:lnTo>
                    <a:pt x="12" y="18"/>
                  </a:lnTo>
                  <a:lnTo>
                    <a:pt x="13" y="19"/>
                  </a:lnTo>
                  <a:lnTo>
                    <a:pt x="15" y="20"/>
                  </a:lnTo>
                  <a:lnTo>
                    <a:pt x="15" y="21"/>
                  </a:lnTo>
                  <a:lnTo>
                    <a:pt x="16" y="21"/>
                  </a:lnTo>
                  <a:lnTo>
                    <a:pt x="17" y="22"/>
                  </a:lnTo>
                  <a:lnTo>
                    <a:pt x="18" y="23"/>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52" name="Freeform 147"/>
            <p:cNvSpPr>
              <a:spLocks/>
            </p:cNvSpPr>
            <p:nvPr/>
          </p:nvSpPr>
          <p:spPr bwMode="auto">
            <a:xfrm>
              <a:off x="3293" y="1644"/>
              <a:ext cx="27" cy="24"/>
            </a:xfrm>
            <a:custGeom>
              <a:avLst/>
              <a:gdLst>
                <a:gd name="T0" fmla="*/ 14 w 27"/>
                <a:gd name="T1" fmla="*/ 19 h 24"/>
                <a:gd name="T2" fmla="*/ 15 w 27"/>
                <a:gd name="T3" fmla="*/ 20 h 24"/>
                <a:gd name="T4" fmla="*/ 16 w 27"/>
                <a:gd name="T5" fmla="*/ 21 h 24"/>
                <a:gd name="T6" fmla="*/ 18 w 27"/>
                <a:gd name="T7" fmla="*/ 23 h 24"/>
                <a:gd name="T8" fmla="*/ 20 w 27"/>
                <a:gd name="T9" fmla="*/ 23 h 24"/>
                <a:gd name="T10" fmla="*/ 21 w 27"/>
                <a:gd name="T11" fmla="*/ 22 h 24"/>
                <a:gd name="T12" fmla="*/ 22 w 27"/>
                <a:gd name="T13" fmla="*/ 21 h 24"/>
                <a:gd name="T14" fmla="*/ 23 w 27"/>
                <a:gd name="T15" fmla="*/ 20 h 24"/>
                <a:gd name="T16" fmla="*/ 23 w 27"/>
                <a:gd name="T17" fmla="*/ 18 h 24"/>
                <a:gd name="T18" fmla="*/ 24 w 27"/>
                <a:gd name="T19" fmla="*/ 17 h 24"/>
                <a:gd name="T20" fmla="*/ 25 w 27"/>
                <a:gd name="T21" fmla="*/ 16 h 24"/>
                <a:gd name="T22" fmla="*/ 25 w 27"/>
                <a:gd name="T23" fmla="*/ 14 h 24"/>
                <a:gd name="T24" fmla="*/ 26 w 27"/>
                <a:gd name="T25" fmla="*/ 13 h 24"/>
                <a:gd name="T26" fmla="*/ 26 w 27"/>
                <a:gd name="T27" fmla="*/ 11 h 24"/>
                <a:gd name="T28" fmla="*/ 26 w 27"/>
                <a:gd name="T29" fmla="*/ 9 h 24"/>
                <a:gd name="T30" fmla="*/ 25 w 27"/>
                <a:gd name="T31" fmla="*/ 8 h 24"/>
                <a:gd name="T32" fmla="*/ 24 w 27"/>
                <a:gd name="T33" fmla="*/ 6 h 24"/>
                <a:gd name="T34" fmla="*/ 23 w 27"/>
                <a:gd name="T35" fmla="*/ 5 h 24"/>
                <a:gd name="T36" fmla="*/ 22 w 27"/>
                <a:gd name="T37" fmla="*/ 4 h 24"/>
                <a:gd name="T38" fmla="*/ 20 w 27"/>
                <a:gd name="T39" fmla="*/ 3 h 24"/>
                <a:gd name="T40" fmla="*/ 18 w 27"/>
                <a:gd name="T41" fmla="*/ 2 h 24"/>
                <a:gd name="T42" fmla="*/ 17 w 27"/>
                <a:gd name="T43" fmla="*/ 1 h 24"/>
                <a:gd name="T44" fmla="*/ 15 w 27"/>
                <a:gd name="T45" fmla="*/ 1 h 24"/>
                <a:gd name="T46" fmla="*/ 14 w 27"/>
                <a:gd name="T47" fmla="*/ 0 h 24"/>
                <a:gd name="T48" fmla="*/ 11 w 27"/>
                <a:gd name="T49" fmla="*/ 0 h 24"/>
                <a:gd name="T50" fmla="*/ 9 w 27"/>
                <a:gd name="T51" fmla="*/ 0 h 24"/>
                <a:gd name="T52" fmla="*/ 7 w 27"/>
                <a:gd name="T53" fmla="*/ 0 h 24"/>
                <a:gd name="T54" fmla="*/ 5 w 27"/>
                <a:gd name="T55" fmla="*/ 0 h 24"/>
                <a:gd name="T56" fmla="*/ 4 w 27"/>
                <a:gd name="T57" fmla="*/ 1 h 24"/>
                <a:gd name="T58" fmla="*/ 2 w 27"/>
                <a:gd name="T59" fmla="*/ 1 h 24"/>
                <a:gd name="T60" fmla="*/ 1 w 27"/>
                <a:gd name="T61" fmla="*/ 2 h 24"/>
                <a:gd name="T62" fmla="*/ 0 w 27"/>
                <a:gd name="T63" fmla="*/ 3 h 24"/>
                <a:gd name="T64" fmla="*/ 0 w 27"/>
                <a:gd name="T65" fmla="*/ 5 h 24"/>
                <a:gd name="T66" fmla="*/ 1 w 27"/>
                <a:gd name="T67" fmla="*/ 6 h 24"/>
                <a:gd name="T68" fmla="*/ 2 w 27"/>
                <a:gd name="T69" fmla="*/ 8 h 24"/>
                <a:gd name="T70" fmla="*/ 3 w 27"/>
                <a:gd name="T71" fmla="*/ 9 h 24"/>
                <a:gd name="T72" fmla="*/ 4 w 27"/>
                <a:gd name="T73" fmla="*/ 10 h 24"/>
                <a:gd name="T74" fmla="*/ 5 w 27"/>
                <a:gd name="T75" fmla="*/ 11 h 24"/>
                <a:gd name="T76" fmla="*/ 7 w 27"/>
                <a:gd name="T77" fmla="*/ 12 h 24"/>
                <a:gd name="T78" fmla="*/ 8 w 27"/>
                <a:gd name="T79" fmla="*/ 14 h 24"/>
                <a:gd name="T80" fmla="*/ 10 w 27"/>
                <a:gd name="T81" fmla="*/ 15 h 24"/>
                <a:gd name="T82" fmla="*/ 12 w 27"/>
                <a:gd name="T83" fmla="*/ 17 h 2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7" h="24">
                  <a:moveTo>
                    <a:pt x="14" y="18"/>
                  </a:moveTo>
                  <a:lnTo>
                    <a:pt x="14" y="19"/>
                  </a:lnTo>
                  <a:lnTo>
                    <a:pt x="15" y="19"/>
                  </a:lnTo>
                  <a:lnTo>
                    <a:pt x="15" y="20"/>
                  </a:lnTo>
                  <a:lnTo>
                    <a:pt x="15" y="21"/>
                  </a:lnTo>
                  <a:lnTo>
                    <a:pt x="16" y="21"/>
                  </a:lnTo>
                  <a:lnTo>
                    <a:pt x="17" y="22"/>
                  </a:lnTo>
                  <a:lnTo>
                    <a:pt x="18" y="23"/>
                  </a:lnTo>
                  <a:lnTo>
                    <a:pt x="19" y="23"/>
                  </a:lnTo>
                  <a:lnTo>
                    <a:pt x="20" y="23"/>
                  </a:lnTo>
                  <a:lnTo>
                    <a:pt x="20" y="22"/>
                  </a:lnTo>
                  <a:lnTo>
                    <a:pt x="21" y="22"/>
                  </a:lnTo>
                  <a:lnTo>
                    <a:pt x="21" y="21"/>
                  </a:lnTo>
                  <a:lnTo>
                    <a:pt x="22" y="21"/>
                  </a:lnTo>
                  <a:lnTo>
                    <a:pt x="22" y="20"/>
                  </a:lnTo>
                  <a:lnTo>
                    <a:pt x="23" y="20"/>
                  </a:lnTo>
                  <a:lnTo>
                    <a:pt x="23" y="19"/>
                  </a:lnTo>
                  <a:lnTo>
                    <a:pt x="23" y="18"/>
                  </a:lnTo>
                  <a:lnTo>
                    <a:pt x="24" y="18"/>
                  </a:lnTo>
                  <a:lnTo>
                    <a:pt x="24" y="17"/>
                  </a:lnTo>
                  <a:lnTo>
                    <a:pt x="25" y="17"/>
                  </a:lnTo>
                  <a:lnTo>
                    <a:pt x="25" y="16"/>
                  </a:lnTo>
                  <a:lnTo>
                    <a:pt x="25" y="15"/>
                  </a:lnTo>
                  <a:lnTo>
                    <a:pt x="25" y="14"/>
                  </a:lnTo>
                  <a:lnTo>
                    <a:pt x="26" y="14"/>
                  </a:lnTo>
                  <a:lnTo>
                    <a:pt x="26" y="13"/>
                  </a:lnTo>
                  <a:lnTo>
                    <a:pt x="26" y="12"/>
                  </a:lnTo>
                  <a:lnTo>
                    <a:pt x="26" y="11"/>
                  </a:lnTo>
                  <a:lnTo>
                    <a:pt x="26" y="10"/>
                  </a:lnTo>
                  <a:lnTo>
                    <a:pt x="26" y="9"/>
                  </a:lnTo>
                  <a:lnTo>
                    <a:pt x="25" y="9"/>
                  </a:lnTo>
                  <a:lnTo>
                    <a:pt x="25" y="8"/>
                  </a:lnTo>
                  <a:lnTo>
                    <a:pt x="25" y="7"/>
                  </a:lnTo>
                  <a:lnTo>
                    <a:pt x="24" y="6"/>
                  </a:lnTo>
                  <a:lnTo>
                    <a:pt x="24" y="5"/>
                  </a:lnTo>
                  <a:lnTo>
                    <a:pt x="23" y="5"/>
                  </a:lnTo>
                  <a:lnTo>
                    <a:pt x="23" y="4"/>
                  </a:lnTo>
                  <a:lnTo>
                    <a:pt x="22" y="4"/>
                  </a:lnTo>
                  <a:lnTo>
                    <a:pt x="21" y="3"/>
                  </a:lnTo>
                  <a:lnTo>
                    <a:pt x="20" y="3"/>
                  </a:lnTo>
                  <a:lnTo>
                    <a:pt x="19" y="2"/>
                  </a:lnTo>
                  <a:lnTo>
                    <a:pt x="18" y="2"/>
                  </a:lnTo>
                  <a:lnTo>
                    <a:pt x="18" y="1"/>
                  </a:lnTo>
                  <a:lnTo>
                    <a:pt x="17" y="1"/>
                  </a:lnTo>
                  <a:lnTo>
                    <a:pt x="16" y="1"/>
                  </a:lnTo>
                  <a:lnTo>
                    <a:pt x="15" y="1"/>
                  </a:lnTo>
                  <a:lnTo>
                    <a:pt x="15" y="0"/>
                  </a:lnTo>
                  <a:lnTo>
                    <a:pt x="14" y="0"/>
                  </a:lnTo>
                  <a:lnTo>
                    <a:pt x="12" y="0"/>
                  </a:lnTo>
                  <a:lnTo>
                    <a:pt x="11" y="0"/>
                  </a:lnTo>
                  <a:lnTo>
                    <a:pt x="10" y="0"/>
                  </a:lnTo>
                  <a:lnTo>
                    <a:pt x="9" y="0"/>
                  </a:lnTo>
                  <a:lnTo>
                    <a:pt x="8" y="0"/>
                  </a:lnTo>
                  <a:lnTo>
                    <a:pt x="7" y="0"/>
                  </a:lnTo>
                  <a:lnTo>
                    <a:pt x="6" y="0"/>
                  </a:lnTo>
                  <a:lnTo>
                    <a:pt x="5" y="0"/>
                  </a:lnTo>
                  <a:lnTo>
                    <a:pt x="4" y="0"/>
                  </a:lnTo>
                  <a:lnTo>
                    <a:pt x="4" y="1"/>
                  </a:lnTo>
                  <a:lnTo>
                    <a:pt x="3" y="1"/>
                  </a:lnTo>
                  <a:lnTo>
                    <a:pt x="2" y="1"/>
                  </a:lnTo>
                  <a:lnTo>
                    <a:pt x="1" y="1"/>
                  </a:lnTo>
                  <a:lnTo>
                    <a:pt x="1" y="2"/>
                  </a:lnTo>
                  <a:lnTo>
                    <a:pt x="1" y="3"/>
                  </a:lnTo>
                  <a:lnTo>
                    <a:pt x="0" y="3"/>
                  </a:lnTo>
                  <a:lnTo>
                    <a:pt x="0" y="4"/>
                  </a:lnTo>
                  <a:lnTo>
                    <a:pt x="0" y="5"/>
                  </a:lnTo>
                  <a:lnTo>
                    <a:pt x="1" y="5"/>
                  </a:lnTo>
                  <a:lnTo>
                    <a:pt x="1" y="6"/>
                  </a:lnTo>
                  <a:lnTo>
                    <a:pt x="2" y="7"/>
                  </a:lnTo>
                  <a:lnTo>
                    <a:pt x="2" y="8"/>
                  </a:lnTo>
                  <a:lnTo>
                    <a:pt x="3" y="8"/>
                  </a:lnTo>
                  <a:lnTo>
                    <a:pt x="3" y="9"/>
                  </a:lnTo>
                  <a:lnTo>
                    <a:pt x="4" y="9"/>
                  </a:lnTo>
                  <a:lnTo>
                    <a:pt x="4" y="10"/>
                  </a:lnTo>
                  <a:lnTo>
                    <a:pt x="5" y="10"/>
                  </a:lnTo>
                  <a:lnTo>
                    <a:pt x="5" y="11"/>
                  </a:lnTo>
                  <a:lnTo>
                    <a:pt x="6" y="11"/>
                  </a:lnTo>
                  <a:lnTo>
                    <a:pt x="7" y="12"/>
                  </a:lnTo>
                  <a:lnTo>
                    <a:pt x="8" y="13"/>
                  </a:lnTo>
                  <a:lnTo>
                    <a:pt x="8" y="14"/>
                  </a:lnTo>
                  <a:lnTo>
                    <a:pt x="9" y="14"/>
                  </a:lnTo>
                  <a:lnTo>
                    <a:pt x="10" y="15"/>
                  </a:lnTo>
                  <a:lnTo>
                    <a:pt x="11" y="16"/>
                  </a:lnTo>
                  <a:lnTo>
                    <a:pt x="12" y="17"/>
                  </a:lnTo>
                  <a:lnTo>
                    <a:pt x="14" y="1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53" name="Freeform 148"/>
            <p:cNvSpPr>
              <a:spLocks/>
            </p:cNvSpPr>
            <p:nvPr/>
          </p:nvSpPr>
          <p:spPr bwMode="auto">
            <a:xfrm>
              <a:off x="3523" y="1605"/>
              <a:ext cx="27" cy="30"/>
            </a:xfrm>
            <a:custGeom>
              <a:avLst/>
              <a:gdLst>
                <a:gd name="T0" fmla="*/ 14 w 27"/>
                <a:gd name="T1" fmla="*/ 25 h 30"/>
                <a:gd name="T2" fmla="*/ 15 w 27"/>
                <a:gd name="T3" fmla="*/ 26 h 30"/>
                <a:gd name="T4" fmla="*/ 16 w 27"/>
                <a:gd name="T5" fmla="*/ 27 h 30"/>
                <a:gd name="T6" fmla="*/ 17 w 27"/>
                <a:gd name="T7" fmla="*/ 29 h 30"/>
                <a:gd name="T8" fmla="*/ 19 w 27"/>
                <a:gd name="T9" fmla="*/ 29 h 30"/>
                <a:gd name="T10" fmla="*/ 20 w 27"/>
                <a:gd name="T11" fmla="*/ 28 h 30"/>
                <a:gd name="T12" fmla="*/ 21 w 27"/>
                <a:gd name="T13" fmla="*/ 27 h 30"/>
                <a:gd name="T14" fmla="*/ 22 w 27"/>
                <a:gd name="T15" fmla="*/ 26 h 30"/>
                <a:gd name="T16" fmla="*/ 23 w 27"/>
                <a:gd name="T17" fmla="*/ 25 h 30"/>
                <a:gd name="T18" fmla="*/ 24 w 27"/>
                <a:gd name="T19" fmla="*/ 24 h 30"/>
                <a:gd name="T20" fmla="*/ 24 w 27"/>
                <a:gd name="T21" fmla="*/ 22 h 30"/>
                <a:gd name="T22" fmla="*/ 25 w 27"/>
                <a:gd name="T23" fmla="*/ 21 h 30"/>
                <a:gd name="T24" fmla="*/ 25 w 27"/>
                <a:gd name="T25" fmla="*/ 19 h 30"/>
                <a:gd name="T26" fmla="*/ 26 w 27"/>
                <a:gd name="T27" fmla="*/ 18 h 30"/>
                <a:gd name="T28" fmla="*/ 26 w 27"/>
                <a:gd name="T29" fmla="*/ 16 h 30"/>
                <a:gd name="T30" fmla="*/ 26 w 27"/>
                <a:gd name="T31" fmla="*/ 13 h 30"/>
                <a:gd name="T32" fmla="*/ 26 w 27"/>
                <a:gd name="T33" fmla="*/ 11 h 30"/>
                <a:gd name="T34" fmla="*/ 25 w 27"/>
                <a:gd name="T35" fmla="*/ 9 h 30"/>
                <a:gd name="T36" fmla="*/ 24 w 27"/>
                <a:gd name="T37" fmla="*/ 8 h 30"/>
                <a:gd name="T38" fmla="*/ 23 w 27"/>
                <a:gd name="T39" fmla="*/ 7 h 30"/>
                <a:gd name="T40" fmla="*/ 22 w 27"/>
                <a:gd name="T41" fmla="*/ 5 h 30"/>
                <a:gd name="T42" fmla="*/ 20 w 27"/>
                <a:gd name="T43" fmla="*/ 4 h 30"/>
                <a:gd name="T44" fmla="*/ 19 w 27"/>
                <a:gd name="T45" fmla="*/ 2 h 30"/>
                <a:gd name="T46" fmla="*/ 18 w 27"/>
                <a:gd name="T47" fmla="*/ 1 h 30"/>
                <a:gd name="T48" fmla="*/ 16 w 27"/>
                <a:gd name="T49" fmla="*/ 1 h 30"/>
                <a:gd name="T50" fmla="*/ 15 w 27"/>
                <a:gd name="T51" fmla="*/ 0 h 30"/>
                <a:gd name="T52" fmla="*/ 12 w 27"/>
                <a:gd name="T53" fmla="*/ 0 h 30"/>
                <a:gd name="T54" fmla="*/ 10 w 27"/>
                <a:gd name="T55" fmla="*/ 0 h 30"/>
                <a:gd name="T56" fmla="*/ 8 w 27"/>
                <a:gd name="T57" fmla="*/ 0 h 30"/>
                <a:gd name="T58" fmla="*/ 6 w 27"/>
                <a:gd name="T59" fmla="*/ 0 h 30"/>
                <a:gd name="T60" fmla="*/ 4 w 27"/>
                <a:gd name="T61" fmla="*/ 0 h 30"/>
                <a:gd name="T62" fmla="*/ 3 w 27"/>
                <a:gd name="T63" fmla="*/ 1 h 30"/>
                <a:gd name="T64" fmla="*/ 1 w 27"/>
                <a:gd name="T65" fmla="*/ 1 h 30"/>
                <a:gd name="T66" fmla="*/ 1 w 27"/>
                <a:gd name="T67" fmla="*/ 3 h 30"/>
                <a:gd name="T68" fmla="*/ 0 w 27"/>
                <a:gd name="T69" fmla="*/ 5 h 30"/>
                <a:gd name="T70" fmla="*/ 1 w 27"/>
                <a:gd name="T71" fmla="*/ 6 h 30"/>
                <a:gd name="T72" fmla="*/ 1 w 27"/>
                <a:gd name="T73" fmla="*/ 8 h 30"/>
                <a:gd name="T74" fmla="*/ 2 w 27"/>
                <a:gd name="T75" fmla="*/ 10 h 30"/>
                <a:gd name="T76" fmla="*/ 4 w 27"/>
                <a:gd name="T77" fmla="*/ 12 h 30"/>
                <a:gd name="T78" fmla="*/ 5 w 27"/>
                <a:gd name="T79" fmla="*/ 15 h 30"/>
                <a:gd name="T80" fmla="*/ 7 w 27"/>
                <a:gd name="T81" fmla="*/ 16 h 30"/>
                <a:gd name="T82" fmla="*/ 8 w 27"/>
                <a:gd name="T83" fmla="*/ 18 h 30"/>
                <a:gd name="T84" fmla="*/ 9 w 27"/>
                <a:gd name="T85" fmla="*/ 19 h 30"/>
                <a:gd name="T86" fmla="*/ 11 w 27"/>
                <a:gd name="T87" fmla="*/ 21 h 30"/>
                <a:gd name="T88" fmla="*/ 12 w 27"/>
                <a:gd name="T89" fmla="*/ 22 h 3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7" h="30">
                  <a:moveTo>
                    <a:pt x="14" y="24"/>
                  </a:moveTo>
                  <a:lnTo>
                    <a:pt x="14" y="25"/>
                  </a:lnTo>
                  <a:lnTo>
                    <a:pt x="14" y="26"/>
                  </a:lnTo>
                  <a:lnTo>
                    <a:pt x="15" y="26"/>
                  </a:lnTo>
                  <a:lnTo>
                    <a:pt x="15" y="27"/>
                  </a:lnTo>
                  <a:lnTo>
                    <a:pt x="16" y="27"/>
                  </a:lnTo>
                  <a:lnTo>
                    <a:pt x="16" y="28"/>
                  </a:lnTo>
                  <a:lnTo>
                    <a:pt x="17" y="29"/>
                  </a:lnTo>
                  <a:lnTo>
                    <a:pt x="18" y="29"/>
                  </a:lnTo>
                  <a:lnTo>
                    <a:pt x="19" y="29"/>
                  </a:lnTo>
                  <a:lnTo>
                    <a:pt x="20" y="29"/>
                  </a:lnTo>
                  <a:lnTo>
                    <a:pt x="20" y="28"/>
                  </a:lnTo>
                  <a:lnTo>
                    <a:pt x="21" y="28"/>
                  </a:lnTo>
                  <a:lnTo>
                    <a:pt x="21" y="27"/>
                  </a:lnTo>
                  <a:lnTo>
                    <a:pt x="22" y="27"/>
                  </a:lnTo>
                  <a:lnTo>
                    <a:pt x="22" y="26"/>
                  </a:lnTo>
                  <a:lnTo>
                    <a:pt x="22" y="25"/>
                  </a:lnTo>
                  <a:lnTo>
                    <a:pt x="23" y="25"/>
                  </a:lnTo>
                  <a:lnTo>
                    <a:pt x="23" y="24"/>
                  </a:lnTo>
                  <a:lnTo>
                    <a:pt x="24" y="24"/>
                  </a:lnTo>
                  <a:lnTo>
                    <a:pt x="24" y="23"/>
                  </a:lnTo>
                  <a:lnTo>
                    <a:pt x="24" y="22"/>
                  </a:lnTo>
                  <a:lnTo>
                    <a:pt x="24" y="21"/>
                  </a:lnTo>
                  <a:lnTo>
                    <a:pt x="25" y="21"/>
                  </a:lnTo>
                  <a:lnTo>
                    <a:pt x="25" y="20"/>
                  </a:lnTo>
                  <a:lnTo>
                    <a:pt x="25" y="19"/>
                  </a:lnTo>
                  <a:lnTo>
                    <a:pt x="25" y="18"/>
                  </a:lnTo>
                  <a:lnTo>
                    <a:pt x="26" y="18"/>
                  </a:lnTo>
                  <a:lnTo>
                    <a:pt x="26" y="17"/>
                  </a:lnTo>
                  <a:lnTo>
                    <a:pt x="26" y="16"/>
                  </a:lnTo>
                  <a:lnTo>
                    <a:pt x="26" y="15"/>
                  </a:lnTo>
                  <a:lnTo>
                    <a:pt x="26" y="13"/>
                  </a:lnTo>
                  <a:lnTo>
                    <a:pt x="26" y="12"/>
                  </a:lnTo>
                  <a:lnTo>
                    <a:pt x="26" y="11"/>
                  </a:lnTo>
                  <a:lnTo>
                    <a:pt x="25" y="10"/>
                  </a:lnTo>
                  <a:lnTo>
                    <a:pt x="25" y="9"/>
                  </a:lnTo>
                  <a:lnTo>
                    <a:pt x="24" y="9"/>
                  </a:lnTo>
                  <a:lnTo>
                    <a:pt x="24" y="8"/>
                  </a:lnTo>
                  <a:lnTo>
                    <a:pt x="24" y="7"/>
                  </a:lnTo>
                  <a:lnTo>
                    <a:pt x="23" y="7"/>
                  </a:lnTo>
                  <a:lnTo>
                    <a:pt x="23" y="6"/>
                  </a:lnTo>
                  <a:lnTo>
                    <a:pt x="22" y="5"/>
                  </a:lnTo>
                  <a:lnTo>
                    <a:pt x="21" y="4"/>
                  </a:lnTo>
                  <a:lnTo>
                    <a:pt x="20" y="4"/>
                  </a:lnTo>
                  <a:lnTo>
                    <a:pt x="20" y="3"/>
                  </a:lnTo>
                  <a:lnTo>
                    <a:pt x="19" y="2"/>
                  </a:lnTo>
                  <a:lnTo>
                    <a:pt x="18" y="2"/>
                  </a:lnTo>
                  <a:lnTo>
                    <a:pt x="18" y="1"/>
                  </a:lnTo>
                  <a:lnTo>
                    <a:pt x="17" y="1"/>
                  </a:lnTo>
                  <a:lnTo>
                    <a:pt x="16" y="1"/>
                  </a:lnTo>
                  <a:lnTo>
                    <a:pt x="15" y="1"/>
                  </a:lnTo>
                  <a:lnTo>
                    <a:pt x="15" y="0"/>
                  </a:lnTo>
                  <a:lnTo>
                    <a:pt x="14" y="0"/>
                  </a:lnTo>
                  <a:lnTo>
                    <a:pt x="12" y="0"/>
                  </a:lnTo>
                  <a:lnTo>
                    <a:pt x="11" y="0"/>
                  </a:lnTo>
                  <a:lnTo>
                    <a:pt x="10" y="0"/>
                  </a:lnTo>
                  <a:lnTo>
                    <a:pt x="9" y="0"/>
                  </a:lnTo>
                  <a:lnTo>
                    <a:pt x="8" y="0"/>
                  </a:lnTo>
                  <a:lnTo>
                    <a:pt x="7" y="0"/>
                  </a:lnTo>
                  <a:lnTo>
                    <a:pt x="6" y="0"/>
                  </a:lnTo>
                  <a:lnTo>
                    <a:pt x="5" y="0"/>
                  </a:lnTo>
                  <a:lnTo>
                    <a:pt x="4" y="0"/>
                  </a:lnTo>
                  <a:lnTo>
                    <a:pt x="3" y="0"/>
                  </a:lnTo>
                  <a:lnTo>
                    <a:pt x="3" y="1"/>
                  </a:lnTo>
                  <a:lnTo>
                    <a:pt x="2" y="1"/>
                  </a:lnTo>
                  <a:lnTo>
                    <a:pt x="1" y="1"/>
                  </a:lnTo>
                  <a:lnTo>
                    <a:pt x="1" y="2"/>
                  </a:lnTo>
                  <a:lnTo>
                    <a:pt x="1" y="3"/>
                  </a:lnTo>
                  <a:lnTo>
                    <a:pt x="0" y="4"/>
                  </a:lnTo>
                  <a:lnTo>
                    <a:pt x="0" y="5"/>
                  </a:lnTo>
                  <a:lnTo>
                    <a:pt x="0" y="6"/>
                  </a:lnTo>
                  <a:lnTo>
                    <a:pt x="1" y="6"/>
                  </a:lnTo>
                  <a:lnTo>
                    <a:pt x="1" y="7"/>
                  </a:lnTo>
                  <a:lnTo>
                    <a:pt x="1" y="8"/>
                  </a:lnTo>
                  <a:lnTo>
                    <a:pt x="2" y="9"/>
                  </a:lnTo>
                  <a:lnTo>
                    <a:pt x="2" y="10"/>
                  </a:lnTo>
                  <a:lnTo>
                    <a:pt x="3" y="11"/>
                  </a:lnTo>
                  <a:lnTo>
                    <a:pt x="4" y="12"/>
                  </a:lnTo>
                  <a:lnTo>
                    <a:pt x="5" y="13"/>
                  </a:lnTo>
                  <a:lnTo>
                    <a:pt x="5" y="15"/>
                  </a:lnTo>
                  <a:lnTo>
                    <a:pt x="6" y="15"/>
                  </a:lnTo>
                  <a:lnTo>
                    <a:pt x="7" y="16"/>
                  </a:lnTo>
                  <a:lnTo>
                    <a:pt x="8" y="17"/>
                  </a:lnTo>
                  <a:lnTo>
                    <a:pt x="8" y="18"/>
                  </a:lnTo>
                  <a:lnTo>
                    <a:pt x="9" y="18"/>
                  </a:lnTo>
                  <a:lnTo>
                    <a:pt x="9" y="19"/>
                  </a:lnTo>
                  <a:lnTo>
                    <a:pt x="10" y="20"/>
                  </a:lnTo>
                  <a:lnTo>
                    <a:pt x="11" y="21"/>
                  </a:lnTo>
                  <a:lnTo>
                    <a:pt x="11" y="22"/>
                  </a:lnTo>
                  <a:lnTo>
                    <a:pt x="12" y="22"/>
                  </a:lnTo>
                  <a:lnTo>
                    <a:pt x="14" y="2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54" name="Freeform 149"/>
            <p:cNvSpPr>
              <a:spLocks/>
            </p:cNvSpPr>
            <p:nvPr/>
          </p:nvSpPr>
          <p:spPr bwMode="auto">
            <a:xfrm>
              <a:off x="3573" y="1457"/>
              <a:ext cx="25" cy="31"/>
            </a:xfrm>
            <a:custGeom>
              <a:avLst/>
              <a:gdLst>
                <a:gd name="T0" fmla="*/ 12 w 25"/>
                <a:gd name="T1" fmla="*/ 25 h 31"/>
                <a:gd name="T2" fmla="*/ 13 w 25"/>
                <a:gd name="T3" fmla="*/ 26 h 31"/>
                <a:gd name="T4" fmla="*/ 14 w 25"/>
                <a:gd name="T5" fmla="*/ 27 h 31"/>
                <a:gd name="T6" fmla="*/ 14 w 25"/>
                <a:gd name="T7" fmla="*/ 29 h 31"/>
                <a:gd name="T8" fmla="*/ 16 w 25"/>
                <a:gd name="T9" fmla="*/ 29 h 31"/>
                <a:gd name="T10" fmla="*/ 17 w 25"/>
                <a:gd name="T11" fmla="*/ 30 h 31"/>
                <a:gd name="T12" fmla="*/ 18 w 25"/>
                <a:gd name="T13" fmla="*/ 29 h 31"/>
                <a:gd name="T14" fmla="*/ 19 w 25"/>
                <a:gd name="T15" fmla="*/ 28 h 31"/>
                <a:gd name="T16" fmla="*/ 20 w 25"/>
                <a:gd name="T17" fmla="*/ 27 h 31"/>
                <a:gd name="T18" fmla="*/ 21 w 25"/>
                <a:gd name="T19" fmla="*/ 25 h 31"/>
                <a:gd name="T20" fmla="*/ 22 w 25"/>
                <a:gd name="T21" fmla="*/ 24 h 31"/>
                <a:gd name="T22" fmla="*/ 22 w 25"/>
                <a:gd name="T23" fmla="*/ 22 h 31"/>
                <a:gd name="T24" fmla="*/ 23 w 25"/>
                <a:gd name="T25" fmla="*/ 21 h 31"/>
                <a:gd name="T26" fmla="*/ 24 w 25"/>
                <a:gd name="T27" fmla="*/ 19 h 31"/>
                <a:gd name="T28" fmla="*/ 24 w 25"/>
                <a:gd name="T29" fmla="*/ 17 h 31"/>
                <a:gd name="T30" fmla="*/ 24 w 25"/>
                <a:gd name="T31" fmla="*/ 14 h 31"/>
                <a:gd name="T32" fmla="*/ 24 w 25"/>
                <a:gd name="T33" fmla="*/ 12 h 31"/>
                <a:gd name="T34" fmla="*/ 23 w 25"/>
                <a:gd name="T35" fmla="*/ 10 h 31"/>
                <a:gd name="T36" fmla="*/ 22 w 25"/>
                <a:gd name="T37" fmla="*/ 8 h 31"/>
                <a:gd name="T38" fmla="*/ 21 w 25"/>
                <a:gd name="T39" fmla="*/ 6 h 31"/>
                <a:gd name="T40" fmla="*/ 20 w 25"/>
                <a:gd name="T41" fmla="*/ 5 h 31"/>
                <a:gd name="T42" fmla="*/ 18 w 25"/>
                <a:gd name="T43" fmla="*/ 4 h 31"/>
                <a:gd name="T44" fmla="*/ 16 w 25"/>
                <a:gd name="T45" fmla="*/ 2 h 31"/>
                <a:gd name="T46" fmla="*/ 14 w 25"/>
                <a:gd name="T47" fmla="*/ 2 h 31"/>
                <a:gd name="T48" fmla="*/ 13 w 25"/>
                <a:gd name="T49" fmla="*/ 1 h 31"/>
                <a:gd name="T50" fmla="*/ 11 w 25"/>
                <a:gd name="T51" fmla="*/ 1 h 31"/>
                <a:gd name="T52" fmla="*/ 10 w 25"/>
                <a:gd name="T53" fmla="*/ 0 h 31"/>
                <a:gd name="T54" fmla="*/ 8 w 25"/>
                <a:gd name="T55" fmla="*/ 0 h 31"/>
                <a:gd name="T56" fmla="*/ 6 w 25"/>
                <a:gd name="T57" fmla="*/ 0 h 31"/>
                <a:gd name="T58" fmla="*/ 5 w 25"/>
                <a:gd name="T59" fmla="*/ 1 h 31"/>
                <a:gd name="T60" fmla="*/ 3 w 25"/>
                <a:gd name="T61" fmla="*/ 1 h 31"/>
                <a:gd name="T62" fmla="*/ 2 w 25"/>
                <a:gd name="T63" fmla="*/ 2 h 31"/>
                <a:gd name="T64" fmla="*/ 0 w 25"/>
                <a:gd name="T65" fmla="*/ 2 h 31"/>
                <a:gd name="T66" fmla="*/ 0 w 25"/>
                <a:gd name="T67" fmla="*/ 4 h 31"/>
                <a:gd name="T68" fmla="*/ 0 w 25"/>
                <a:gd name="T69" fmla="*/ 6 h 31"/>
                <a:gd name="T70" fmla="*/ 0 w 25"/>
                <a:gd name="T71" fmla="*/ 8 h 31"/>
                <a:gd name="T72" fmla="*/ 1 w 25"/>
                <a:gd name="T73" fmla="*/ 10 h 31"/>
                <a:gd name="T74" fmla="*/ 2 w 25"/>
                <a:gd name="T75" fmla="*/ 11 h 31"/>
                <a:gd name="T76" fmla="*/ 3 w 25"/>
                <a:gd name="T77" fmla="*/ 12 h 31"/>
                <a:gd name="T78" fmla="*/ 4 w 25"/>
                <a:gd name="T79" fmla="*/ 13 h 31"/>
                <a:gd name="T80" fmla="*/ 5 w 25"/>
                <a:gd name="T81" fmla="*/ 14 h 31"/>
                <a:gd name="T82" fmla="*/ 6 w 25"/>
                <a:gd name="T83" fmla="*/ 17 h 31"/>
                <a:gd name="T84" fmla="*/ 8 w 25"/>
                <a:gd name="T85" fmla="*/ 19 h 31"/>
                <a:gd name="T86" fmla="*/ 9 w 25"/>
                <a:gd name="T87" fmla="*/ 21 h 31"/>
                <a:gd name="T88" fmla="*/ 10 w 25"/>
                <a:gd name="T89" fmla="*/ 22 h 31"/>
                <a:gd name="T90" fmla="*/ 12 w 25"/>
                <a:gd name="T91" fmla="*/ 24 h 3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5" h="31">
                  <a:moveTo>
                    <a:pt x="12" y="24"/>
                  </a:moveTo>
                  <a:lnTo>
                    <a:pt x="12" y="25"/>
                  </a:lnTo>
                  <a:lnTo>
                    <a:pt x="13" y="25"/>
                  </a:lnTo>
                  <a:lnTo>
                    <a:pt x="13" y="26"/>
                  </a:lnTo>
                  <a:lnTo>
                    <a:pt x="13" y="27"/>
                  </a:lnTo>
                  <a:lnTo>
                    <a:pt x="14" y="27"/>
                  </a:lnTo>
                  <a:lnTo>
                    <a:pt x="14" y="28"/>
                  </a:lnTo>
                  <a:lnTo>
                    <a:pt x="14" y="29"/>
                  </a:lnTo>
                  <a:lnTo>
                    <a:pt x="15" y="29"/>
                  </a:lnTo>
                  <a:lnTo>
                    <a:pt x="16" y="29"/>
                  </a:lnTo>
                  <a:lnTo>
                    <a:pt x="16" y="30"/>
                  </a:lnTo>
                  <a:lnTo>
                    <a:pt x="17" y="30"/>
                  </a:lnTo>
                  <a:lnTo>
                    <a:pt x="18" y="30"/>
                  </a:lnTo>
                  <a:lnTo>
                    <a:pt x="18" y="29"/>
                  </a:lnTo>
                  <a:lnTo>
                    <a:pt x="19" y="29"/>
                  </a:lnTo>
                  <a:lnTo>
                    <a:pt x="19" y="28"/>
                  </a:lnTo>
                  <a:lnTo>
                    <a:pt x="20" y="28"/>
                  </a:lnTo>
                  <a:lnTo>
                    <a:pt x="20" y="27"/>
                  </a:lnTo>
                  <a:lnTo>
                    <a:pt x="21" y="26"/>
                  </a:lnTo>
                  <a:lnTo>
                    <a:pt x="21" y="25"/>
                  </a:lnTo>
                  <a:lnTo>
                    <a:pt x="22" y="25"/>
                  </a:lnTo>
                  <a:lnTo>
                    <a:pt x="22" y="24"/>
                  </a:lnTo>
                  <a:lnTo>
                    <a:pt x="22" y="23"/>
                  </a:lnTo>
                  <a:lnTo>
                    <a:pt x="22" y="22"/>
                  </a:lnTo>
                  <a:lnTo>
                    <a:pt x="23" y="22"/>
                  </a:lnTo>
                  <a:lnTo>
                    <a:pt x="23" y="21"/>
                  </a:lnTo>
                  <a:lnTo>
                    <a:pt x="23" y="20"/>
                  </a:lnTo>
                  <a:lnTo>
                    <a:pt x="24" y="19"/>
                  </a:lnTo>
                  <a:lnTo>
                    <a:pt x="24" y="18"/>
                  </a:lnTo>
                  <a:lnTo>
                    <a:pt x="24" y="17"/>
                  </a:lnTo>
                  <a:lnTo>
                    <a:pt x="24" y="16"/>
                  </a:lnTo>
                  <a:lnTo>
                    <a:pt x="24" y="14"/>
                  </a:lnTo>
                  <a:lnTo>
                    <a:pt x="24" y="13"/>
                  </a:lnTo>
                  <a:lnTo>
                    <a:pt x="24" y="12"/>
                  </a:lnTo>
                  <a:lnTo>
                    <a:pt x="24" y="11"/>
                  </a:lnTo>
                  <a:lnTo>
                    <a:pt x="23" y="10"/>
                  </a:lnTo>
                  <a:lnTo>
                    <a:pt x="23" y="9"/>
                  </a:lnTo>
                  <a:lnTo>
                    <a:pt x="22" y="8"/>
                  </a:lnTo>
                  <a:lnTo>
                    <a:pt x="22" y="7"/>
                  </a:lnTo>
                  <a:lnTo>
                    <a:pt x="21" y="6"/>
                  </a:lnTo>
                  <a:lnTo>
                    <a:pt x="20" y="6"/>
                  </a:lnTo>
                  <a:lnTo>
                    <a:pt x="20" y="5"/>
                  </a:lnTo>
                  <a:lnTo>
                    <a:pt x="19" y="4"/>
                  </a:lnTo>
                  <a:lnTo>
                    <a:pt x="18" y="4"/>
                  </a:lnTo>
                  <a:lnTo>
                    <a:pt x="17" y="3"/>
                  </a:lnTo>
                  <a:lnTo>
                    <a:pt x="16" y="2"/>
                  </a:lnTo>
                  <a:lnTo>
                    <a:pt x="15" y="2"/>
                  </a:lnTo>
                  <a:lnTo>
                    <a:pt x="14" y="2"/>
                  </a:lnTo>
                  <a:lnTo>
                    <a:pt x="14" y="1"/>
                  </a:lnTo>
                  <a:lnTo>
                    <a:pt x="13" y="1"/>
                  </a:lnTo>
                  <a:lnTo>
                    <a:pt x="12" y="1"/>
                  </a:lnTo>
                  <a:lnTo>
                    <a:pt x="11" y="1"/>
                  </a:lnTo>
                  <a:lnTo>
                    <a:pt x="10" y="1"/>
                  </a:lnTo>
                  <a:lnTo>
                    <a:pt x="10" y="0"/>
                  </a:lnTo>
                  <a:lnTo>
                    <a:pt x="9" y="0"/>
                  </a:lnTo>
                  <a:lnTo>
                    <a:pt x="8" y="0"/>
                  </a:lnTo>
                  <a:lnTo>
                    <a:pt x="7" y="0"/>
                  </a:lnTo>
                  <a:lnTo>
                    <a:pt x="6" y="0"/>
                  </a:lnTo>
                  <a:lnTo>
                    <a:pt x="6" y="1"/>
                  </a:lnTo>
                  <a:lnTo>
                    <a:pt x="5" y="1"/>
                  </a:lnTo>
                  <a:lnTo>
                    <a:pt x="4" y="1"/>
                  </a:lnTo>
                  <a:lnTo>
                    <a:pt x="3" y="1"/>
                  </a:lnTo>
                  <a:lnTo>
                    <a:pt x="2" y="1"/>
                  </a:lnTo>
                  <a:lnTo>
                    <a:pt x="2" y="2"/>
                  </a:lnTo>
                  <a:lnTo>
                    <a:pt x="1" y="2"/>
                  </a:lnTo>
                  <a:lnTo>
                    <a:pt x="0" y="2"/>
                  </a:lnTo>
                  <a:lnTo>
                    <a:pt x="0" y="3"/>
                  </a:lnTo>
                  <a:lnTo>
                    <a:pt x="0" y="4"/>
                  </a:lnTo>
                  <a:lnTo>
                    <a:pt x="0" y="5"/>
                  </a:lnTo>
                  <a:lnTo>
                    <a:pt x="0" y="6"/>
                  </a:lnTo>
                  <a:lnTo>
                    <a:pt x="0" y="7"/>
                  </a:lnTo>
                  <a:lnTo>
                    <a:pt x="0" y="8"/>
                  </a:lnTo>
                  <a:lnTo>
                    <a:pt x="0" y="9"/>
                  </a:lnTo>
                  <a:lnTo>
                    <a:pt x="1" y="10"/>
                  </a:lnTo>
                  <a:lnTo>
                    <a:pt x="2" y="10"/>
                  </a:lnTo>
                  <a:lnTo>
                    <a:pt x="2" y="11"/>
                  </a:lnTo>
                  <a:lnTo>
                    <a:pt x="2" y="12"/>
                  </a:lnTo>
                  <a:lnTo>
                    <a:pt x="3" y="12"/>
                  </a:lnTo>
                  <a:lnTo>
                    <a:pt x="3" y="13"/>
                  </a:lnTo>
                  <a:lnTo>
                    <a:pt x="4" y="13"/>
                  </a:lnTo>
                  <a:lnTo>
                    <a:pt x="4" y="14"/>
                  </a:lnTo>
                  <a:lnTo>
                    <a:pt x="5" y="14"/>
                  </a:lnTo>
                  <a:lnTo>
                    <a:pt x="5" y="16"/>
                  </a:lnTo>
                  <a:lnTo>
                    <a:pt x="6" y="17"/>
                  </a:lnTo>
                  <a:lnTo>
                    <a:pt x="7" y="18"/>
                  </a:lnTo>
                  <a:lnTo>
                    <a:pt x="8" y="19"/>
                  </a:lnTo>
                  <a:lnTo>
                    <a:pt x="9" y="20"/>
                  </a:lnTo>
                  <a:lnTo>
                    <a:pt x="9" y="21"/>
                  </a:lnTo>
                  <a:lnTo>
                    <a:pt x="10" y="21"/>
                  </a:lnTo>
                  <a:lnTo>
                    <a:pt x="10" y="22"/>
                  </a:lnTo>
                  <a:lnTo>
                    <a:pt x="11" y="23"/>
                  </a:lnTo>
                  <a:lnTo>
                    <a:pt x="12" y="2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55" name="Freeform 150"/>
            <p:cNvSpPr>
              <a:spLocks/>
            </p:cNvSpPr>
            <p:nvPr/>
          </p:nvSpPr>
          <p:spPr bwMode="auto">
            <a:xfrm>
              <a:off x="3579" y="1485"/>
              <a:ext cx="26" cy="29"/>
            </a:xfrm>
            <a:custGeom>
              <a:avLst/>
              <a:gdLst>
                <a:gd name="T0" fmla="*/ 13 w 26"/>
                <a:gd name="T1" fmla="*/ 24 h 29"/>
                <a:gd name="T2" fmla="*/ 14 w 26"/>
                <a:gd name="T3" fmla="*/ 25 h 29"/>
                <a:gd name="T4" fmla="*/ 15 w 26"/>
                <a:gd name="T5" fmla="*/ 26 h 29"/>
                <a:gd name="T6" fmla="*/ 16 w 26"/>
                <a:gd name="T7" fmla="*/ 27 h 29"/>
                <a:gd name="T8" fmla="*/ 17 w 26"/>
                <a:gd name="T9" fmla="*/ 28 h 29"/>
                <a:gd name="T10" fmla="*/ 19 w 26"/>
                <a:gd name="T11" fmla="*/ 28 h 29"/>
                <a:gd name="T12" fmla="*/ 20 w 26"/>
                <a:gd name="T13" fmla="*/ 27 h 29"/>
                <a:gd name="T14" fmla="*/ 21 w 26"/>
                <a:gd name="T15" fmla="*/ 26 h 29"/>
                <a:gd name="T16" fmla="*/ 22 w 26"/>
                <a:gd name="T17" fmla="*/ 25 h 29"/>
                <a:gd name="T18" fmla="*/ 22 w 26"/>
                <a:gd name="T19" fmla="*/ 23 h 29"/>
                <a:gd name="T20" fmla="*/ 23 w 26"/>
                <a:gd name="T21" fmla="*/ 22 h 29"/>
                <a:gd name="T22" fmla="*/ 24 w 26"/>
                <a:gd name="T23" fmla="*/ 21 h 29"/>
                <a:gd name="T24" fmla="*/ 24 w 26"/>
                <a:gd name="T25" fmla="*/ 19 h 29"/>
                <a:gd name="T26" fmla="*/ 25 w 26"/>
                <a:gd name="T27" fmla="*/ 18 h 29"/>
                <a:gd name="T28" fmla="*/ 25 w 26"/>
                <a:gd name="T29" fmla="*/ 16 h 29"/>
                <a:gd name="T30" fmla="*/ 25 w 26"/>
                <a:gd name="T31" fmla="*/ 14 h 29"/>
                <a:gd name="T32" fmla="*/ 25 w 26"/>
                <a:gd name="T33" fmla="*/ 12 h 29"/>
                <a:gd name="T34" fmla="*/ 25 w 26"/>
                <a:gd name="T35" fmla="*/ 10 h 29"/>
                <a:gd name="T36" fmla="*/ 24 w 26"/>
                <a:gd name="T37" fmla="*/ 9 h 29"/>
                <a:gd name="T38" fmla="*/ 23 w 26"/>
                <a:gd name="T39" fmla="*/ 8 h 29"/>
                <a:gd name="T40" fmla="*/ 23 w 26"/>
                <a:gd name="T41" fmla="*/ 6 h 29"/>
                <a:gd name="T42" fmla="*/ 22 w 26"/>
                <a:gd name="T43" fmla="*/ 5 h 29"/>
                <a:gd name="T44" fmla="*/ 21 w 26"/>
                <a:gd name="T45" fmla="*/ 4 h 29"/>
                <a:gd name="T46" fmla="*/ 20 w 26"/>
                <a:gd name="T47" fmla="*/ 3 h 29"/>
                <a:gd name="T48" fmla="*/ 18 w 26"/>
                <a:gd name="T49" fmla="*/ 2 h 29"/>
                <a:gd name="T50" fmla="*/ 17 w 26"/>
                <a:gd name="T51" fmla="*/ 1 h 29"/>
                <a:gd name="T52" fmla="*/ 15 w 26"/>
                <a:gd name="T53" fmla="*/ 1 h 29"/>
                <a:gd name="T54" fmla="*/ 13 w 26"/>
                <a:gd name="T55" fmla="*/ 0 h 29"/>
                <a:gd name="T56" fmla="*/ 10 w 26"/>
                <a:gd name="T57" fmla="*/ 0 h 29"/>
                <a:gd name="T58" fmla="*/ 8 w 26"/>
                <a:gd name="T59" fmla="*/ 0 h 29"/>
                <a:gd name="T60" fmla="*/ 6 w 26"/>
                <a:gd name="T61" fmla="*/ 0 h 29"/>
                <a:gd name="T62" fmla="*/ 4 w 26"/>
                <a:gd name="T63" fmla="*/ 0 h 29"/>
                <a:gd name="T64" fmla="*/ 3 w 26"/>
                <a:gd name="T65" fmla="*/ 1 h 29"/>
                <a:gd name="T66" fmla="*/ 1 w 26"/>
                <a:gd name="T67" fmla="*/ 1 h 29"/>
                <a:gd name="T68" fmla="*/ 0 w 26"/>
                <a:gd name="T69" fmla="*/ 2 h 29"/>
                <a:gd name="T70" fmla="*/ 0 w 26"/>
                <a:gd name="T71" fmla="*/ 4 h 29"/>
                <a:gd name="T72" fmla="*/ 0 w 26"/>
                <a:gd name="T73" fmla="*/ 6 h 29"/>
                <a:gd name="T74" fmla="*/ 0 w 26"/>
                <a:gd name="T75" fmla="*/ 8 h 29"/>
                <a:gd name="T76" fmla="*/ 2 w 26"/>
                <a:gd name="T77" fmla="*/ 10 h 29"/>
                <a:gd name="T78" fmla="*/ 3 w 26"/>
                <a:gd name="T79" fmla="*/ 11 h 29"/>
                <a:gd name="T80" fmla="*/ 4 w 26"/>
                <a:gd name="T81" fmla="*/ 13 h 29"/>
                <a:gd name="T82" fmla="*/ 6 w 26"/>
                <a:gd name="T83" fmla="*/ 15 h 29"/>
                <a:gd name="T84" fmla="*/ 8 w 26"/>
                <a:gd name="T85" fmla="*/ 17 h 29"/>
                <a:gd name="T86" fmla="*/ 9 w 26"/>
                <a:gd name="T87" fmla="*/ 19 h 29"/>
                <a:gd name="T88" fmla="*/ 10 w 26"/>
                <a:gd name="T89" fmla="*/ 21 h 29"/>
                <a:gd name="T90" fmla="*/ 13 w 26"/>
                <a:gd name="T91" fmla="*/ 23 h 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6" h="29">
                  <a:moveTo>
                    <a:pt x="13" y="23"/>
                  </a:moveTo>
                  <a:lnTo>
                    <a:pt x="13" y="24"/>
                  </a:lnTo>
                  <a:lnTo>
                    <a:pt x="14" y="24"/>
                  </a:lnTo>
                  <a:lnTo>
                    <a:pt x="14" y="25"/>
                  </a:lnTo>
                  <a:lnTo>
                    <a:pt x="15" y="25"/>
                  </a:lnTo>
                  <a:lnTo>
                    <a:pt x="15" y="26"/>
                  </a:lnTo>
                  <a:lnTo>
                    <a:pt x="15" y="27"/>
                  </a:lnTo>
                  <a:lnTo>
                    <a:pt x="16" y="27"/>
                  </a:lnTo>
                  <a:lnTo>
                    <a:pt x="16" y="28"/>
                  </a:lnTo>
                  <a:lnTo>
                    <a:pt x="17" y="28"/>
                  </a:lnTo>
                  <a:lnTo>
                    <a:pt x="18" y="28"/>
                  </a:lnTo>
                  <a:lnTo>
                    <a:pt x="19" y="28"/>
                  </a:lnTo>
                  <a:lnTo>
                    <a:pt x="19" y="27"/>
                  </a:lnTo>
                  <a:lnTo>
                    <a:pt x="20" y="27"/>
                  </a:lnTo>
                  <a:lnTo>
                    <a:pt x="21" y="27"/>
                  </a:lnTo>
                  <a:lnTo>
                    <a:pt x="21" y="26"/>
                  </a:lnTo>
                  <a:lnTo>
                    <a:pt x="21" y="25"/>
                  </a:lnTo>
                  <a:lnTo>
                    <a:pt x="22" y="25"/>
                  </a:lnTo>
                  <a:lnTo>
                    <a:pt x="22" y="24"/>
                  </a:lnTo>
                  <a:lnTo>
                    <a:pt x="22" y="23"/>
                  </a:lnTo>
                  <a:lnTo>
                    <a:pt x="23" y="23"/>
                  </a:lnTo>
                  <a:lnTo>
                    <a:pt x="23" y="22"/>
                  </a:lnTo>
                  <a:lnTo>
                    <a:pt x="23" y="21"/>
                  </a:lnTo>
                  <a:lnTo>
                    <a:pt x="24" y="21"/>
                  </a:lnTo>
                  <a:lnTo>
                    <a:pt x="24" y="20"/>
                  </a:lnTo>
                  <a:lnTo>
                    <a:pt x="24" y="19"/>
                  </a:lnTo>
                  <a:lnTo>
                    <a:pt x="24" y="18"/>
                  </a:lnTo>
                  <a:lnTo>
                    <a:pt x="25" y="18"/>
                  </a:lnTo>
                  <a:lnTo>
                    <a:pt x="25" y="17"/>
                  </a:lnTo>
                  <a:lnTo>
                    <a:pt x="25" y="16"/>
                  </a:lnTo>
                  <a:lnTo>
                    <a:pt x="25" y="15"/>
                  </a:lnTo>
                  <a:lnTo>
                    <a:pt x="25" y="14"/>
                  </a:lnTo>
                  <a:lnTo>
                    <a:pt x="25" y="13"/>
                  </a:lnTo>
                  <a:lnTo>
                    <a:pt x="25" y="12"/>
                  </a:lnTo>
                  <a:lnTo>
                    <a:pt x="25" y="11"/>
                  </a:lnTo>
                  <a:lnTo>
                    <a:pt x="25" y="10"/>
                  </a:lnTo>
                  <a:lnTo>
                    <a:pt x="24" y="10"/>
                  </a:lnTo>
                  <a:lnTo>
                    <a:pt x="24" y="9"/>
                  </a:lnTo>
                  <a:lnTo>
                    <a:pt x="24" y="8"/>
                  </a:lnTo>
                  <a:lnTo>
                    <a:pt x="23" y="8"/>
                  </a:lnTo>
                  <a:lnTo>
                    <a:pt x="23" y="7"/>
                  </a:lnTo>
                  <a:lnTo>
                    <a:pt x="23" y="6"/>
                  </a:lnTo>
                  <a:lnTo>
                    <a:pt x="22" y="6"/>
                  </a:lnTo>
                  <a:lnTo>
                    <a:pt x="22" y="5"/>
                  </a:lnTo>
                  <a:lnTo>
                    <a:pt x="21" y="5"/>
                  </a:lnTo>
                  <a:lnTo>
                    <a:pt x="21" y="4"/>
                  </a:lnTo>
                  <a:lnTo>
                    <a:pt x="20" y="4"/>
                  </a:lnTo>
                  <a:lnTo>
                    <a:pt x="20" y="3"/>
                  </a:lnTo>
                  <a:lnTo>
                    <a:pt x="19" y="3"/>
                  </a:lnTo>
                  <a:lnTo>
                    <a:pt x="18" y="2"/>
                  </a:lnTo>
                  <a:lnTo>
                    <a:pt x="17" y="2"/>
                  </a:lnTo>
                  <a:lnTo>
                    <a:pt x="17" y="1"/>
                  </a:lnTo>
                  <a:lnTo>
                    <a:pt x="16" y="1"/>
                  </a:lnTo>
                  <a:lnTo>
                    <a:pt x="15" y="1"/>
                  </a:lnTo>
                  <a:lnTo>
                    <a:pt x="14" y="1"/>
                  </a:lnTo>
                  <a:lnTo>
                    <a:pt x="13" y="0"/>
                  </a:lnTo>
                  <a:lnTo>
                    <a:pt x="11" y="0"/>
                  </a:lnTo>
                  <a:lnTo>
                    <a:pt x="10" y="0"/>
                  </a:lnTo>
                  <a:lnTo>
                    <a:pt x="9" y="0"/>
                  </a:lnTo>
                  <a:lnTo>
                    <a:pt x="8" y="0"/>
                  </a:lnTo>
                  <a:lnTo>
                    <a:pt x="7" y="0"/>
                  </a:lnTo>
                  <a:lnTo>
                    <a:pt x="6" y="0"/>
                  </a:lnTo>
                  <a:lnTo>
                    <a:pt x="5" y="0"/>
                  </a:lnTo>
                  <a:lnTo>
                    <a:pt x="4" y="0"/>
                  </a:lnTo>
                  <a:lnTo>
                    <a:pt x="4" y="1"/>
                  </a:lnTo>
                  <a:lnTo>
                    <a:pt x="3" y="1"/>
                  </a:lnTo>
                  <a:lnTo>
                    <a:pt x="2" y="1"/>
                  </a:lnTo>
                  <a:lnTo>
                    <a:pt x="1" y="1"/>
                  </a:lnTo>
                  <a:lnTo>
                    <a:pt x="0" y="1"/>
                  </a:lnTo>
                  <a:lnTo>
                    <a:pt x="0" y="2"/>
                  </a:lnTo>
                  <a:lnTo>
                    <a:pt x="0" y="3"/>
                  </a:lnTo>
                  <a:lnTo>
                    <a:pt x="0" y="4"/>
                  </a:lnTo>
                  <a:lnTo>
                    <a:pt x="0" y="5"/>
                  </a:lnTo>
                  <a:lnTo>
                    <a:pt x="0" y="6"/>
                  </a:lnTo>
                  <a:lnTo>
                    <a:pt x="0" y="7"/>
                  </a:lnTo>
                  <a:lnTo>
                    <a:pt x="0" y="8"/>
                  </a:lnTo>
                  <a:lnTo>
                    <a:pt x="1" y="9"/>
                  </a:lnTo>
                  <a:lnTo>
                    <a:pt x="2" y="10"/>
                  </a:lnTo>
                  <a:lnTo>
                    <a:pt x="2" y="11"/>
                  </a:lnTo>
                  <a:lnTo>
                    <a:pt x="3" y="11"/>
                  </a:lnTo>
                  <a:lnTo>
                    <a:pt x="3" y="12"/>
                  </a:lnTo>
                  <a:lnTo>
                    <a:pt x="4" y="13"/>
                  </a:lnTo>
                  <a:lnTo>
                    <a:pt x="5" y="14"/>
                  </a:lnTo>
                  <a:lnTo>
                    <a:pt x="6" y="15"/>
                  </a:lnTo>
                  <a:lnTo>
                    <a:pt x="7" y="16"/>
                  </a:lnTo>
                  <a:lnTo>
                    <a:pt x="8" y="17"/>
                  </a:lnTo>
                  <a:lnTo>
                    <a:pt x="9" y="18"/>
                  </a:lnTo>
                  <a:lnTo>
                    <a:pt x="9" y="19"/>
                  </a:lnTo>
                  <a:lnTo>
                    <a:pt x="10" y="20"/>
                  </a:lnTo>
                  <a:lnTo>
                    <a:pt x="10" y="21"/>
                  </a:lnTo>
                  <a:lnTo>
                    <a:pt x="11" y="21"/>
                  </a:lnTo>
                  <a:lnTo>
                    <a:pt x="13" y="23"/>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56" name="Freeform 151"/>
            <p:cNvSpPr>
              <a:spLocks/>
            </p:cNvSpPr>
            <p:nvPr/>
          </p:nvSpPr>
          <p:spPr bwMode="auto">
            <a:xfrm>
              <a:off x="3456" y="1548"/>
              <a:ext cx="38" cy="27"/>
            </a:xfrm>
            <a:custGeom>
              <a:avLst/>
              <a:gdLst>
                <a:gd name="T0" fmla="*/ 20 w 38"/>
                <a:gd name="T1" fmla="*/ 22 h 27"/>
                <a:gd name="T2" fmla="*/ 21 w 38"/>
                <a:gd name="T3" fmla="*/ 24 h 27"/>
                <a:gd name="T4" fmla="*/ 22 w 38"/>
                <a:gd name="T5" fmla="*/ 25 h 27"/>
                <a:gd name="T6" fmla="*/ 24 w 38"/>
                <a:gd name="T7" fmla="*/ 26 h 27"/>
                <a:gd name="T8" fmla="*/ 26 w 38"/>
                <a:gd name="T9" fmla="*/ 26 h 27"/>
                <a:gd name="T10" fmla="*/ 28 w 38"/>
                <a:gd name="T11" fmla="*/ 26 h 27"/>
                <a:gd name="T12" fmla="*/ 30 w 38"/>
                <a:gd name="T13" fmla="*/ 25 h 27"/>
                <a:gd name="T14" fmla="*/ 31 w 38"/>
                <a:gd name="T15" fmla="*/ 23 h 27"/>
                <a:gd name="T16" fmla="*/ 32 w 38"/>
                <a:gd name="T17" fmla="*/ 22 h 27"/>
                <a:gd name="T18" fmla="*/ 33 w 38"/>
                <a:gd name="T19" fmla="*/ 21 h 27"/>
                <a:gd name="T20" fmla="*/ 34 w 38"/>
                <a:gd name="T21" fmla="*/ 20 h 27"/>
                <a:gd name="T22" fmla="*/ 35 w 38"/>
                <a:gd name="T23" fmla="*/ 19 h 27"/>
                <a:gd name="T24" fmla="*/ 36 w 38"/>
                <a:gd name="T25" fmla="*/ 18 h 27"/>
                <a:gd name="T26" fmla="*/ 36 w 38"/>
                <a:gd name="T27" fmla="*/ 16 h 27"/>
                <a:gd name="T28" fmla="*/ 37 w 38"/>
                <a:gd name="T29" fmla="*/ 15 h 27"/>
                <a:gd name="T30" fmla="*/ 37 w 38"/>
                <a:gd name="T31" fmla="*/ 13 h 27"/>
                <a:gd name="T32" fmla="*/ 37 w 38"/>
                <a:gd name="T33" fmla="*/ 11 h 27"/>
                <a:gd name="T34" fmla="*/ 36 w 38"/>
                <a:gd name="T35" fmla="*/ 9 h 27"/>
                <a:gd name="T36" fmla="*/ 35 w 38"/>
                <a:gd name="T37" fmla="*/ 8 h 27"/>
                <a:gd name="T38" fmla="*/ 34 w 38"/>
                <a:gd name="T39" fmla="*/ 6 h 27"/>
                <a:gd name="T40" fmla="*/ 33 w 38"/>
                <a:gd name="T41" fmla="*/ 5 h 27"/>
                <a:gd name="T42" fmla="*/ 31 w 38"/>
                <a:gd name="T43" fmla="*/ 4 h 27"/>
                <a:gd name="T44" fmla="*/ 29 w 38"/>
                <a:gd name="T45" fmla="*/ 4 h 27"/>
                <a:gd name="T46" fmla="*/ 28 w 38"/>
                <a:gd name="T47" fmla="*/ 3 h 27"/>
                <a:gd name="T48" fmla="*/ 26 w 38"/>
                <a:gd name="T49" fmla="*/ 2 h 27"/>
                <a:gd name="T50" fmla="*/ 25 w 38"/>
                <a:gd name="T51" fmla="*/ 1 h 27"/>
                <a:gd name="T52" fmla="*/ 23 w 38"/>
                <a:gd name="T53" fmla="*/ 1 h 27"/>
                <a:gd name="T54" fmla="*/ 22 w 38"/>
                <a:gd name="T55" fmla="*/ 0 h 27"/>
                <a:gd name="T56" fmla="*/ 20 w 38"/>
                <a:gd name="T57" fmla="*/ 0 h 27"/>
                <a:gd name="T58" fmla="*/ 18 w 38"/>
                <a:gd name="T59" fmla="*/ 0 h 27"/>
                <a:gd name="T60" fmla="*/ 16 w 38"/>
                <a:gd name="T61" fmla="*/ 0 h 27"/>
                <a:gd name="T62" fmla="*/ 14 w 38"/>
                <a:gd name="T63" fmla="*/ 0 h 27"/>
                <a:gd name="T64" fmla="*/ 12 w 38"/>
                <a:gd name="T65" fmla="*/ 0 h 27"/>
                <a:gd name="T66" fmla="*/ 10 w 38"/>
                <a:gd name="T67" fmla="*/ 0 h 27"/>
                <a:gd name="T68" fmla="*/ 8 w 38"/>
                <a:gd name="T69" fmla="*/ 0 h 27"/>
                <a:gd name="T70" fmla="*/ 6 w 38"/>
                <a:gd name="T71" fmla="*/ 0 h 27"/>
                <a:gd name="T72" fmla="*/ 4 w 38"/>
                <a:gd name="T73" fmla="*/ 0 h 27"/>
                <a:gd name="T74" fmla="*/ 2 w 38"/>
                <a:gd name="T75" fmla="*/ 1 h 27"/>
                <a:gd name="T76" fmla="*/ 1 w 38"/>
                <a:gd name="T77" fmla="*/ 2 h 27"/>
                <a:gd name="T78" fmla="*/ 0 w 38"/>
                <a:gd name="T79" fmla="*/ 4 h 27"/>
                <a:gd name="T80" fmla="*/ 0 w 38"/>
                <a:gd name="T81" fmla="*/ 6 h 27"/>
                <a:gd name="T82" fmla="*/ 1 w 38"/>
                <a:gd name="T83" fmla="*/ 7 h 27"/>
                <a:gd name="T84" fmla="*/ 2 w 38"/>
                <a:gd name="T85" fmla="*/ 8 h 27"/>
                <a:gd name="T86" fmla="*/ 3 w 38"/>
                <a:gd name="T87" fmla="*/ 10 h 27"/>
                <a:gd name="T88" fmla="*/ 5 w 38"/>
                <a:gd name="T89" fmla="*/ 10 h 27"/>
                <a:gd name="T90" fmla="*/ 6 w 38"/>
                <a:gd name="T91" fmla="*/ 12 h 27"/>
                <a:gd name="T92" fmla="*/ 7 w 38"/>
                <a:gd name="T93" fmla="*/ 13 h 27"/>
                <a:gd name="T94" fmla="*/ 9 w 38"/>
                <a:gd name="T95" fmla="*/ 13 h 27"/>
                <a:gd name="T96" fmla="*/ 11 w 38"/>
                <a:gd name="T97" fmla="*/ 14 h 27"/>
                <a:gd name="T98" fmla="*/ 12 w 38"/>
                <a:gd name="T99" fmla="*/ 15 h 27"/>
                <a:gd name="T100" fmla="*/ 14 w 38"/>
                <a:gd name="T101" fmla="*/ 17 h 27"/>
                <a:gd name="T102" fmla="*/ 16 w 38"/>
                <a:gd name="T103" fmla="*/ 18 h 27"/>
                <a:gd name="T104" fmla="*/ 19 w 38"/>
                <a:gd name="T105" fmla="*/ 21 h 2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8" h="27">
                  <a:moveTo>
                    <a:pt x="19" y="21"/>
                  </a:moveTo>
                  <a:lnTo>
                    <a:pt x="20" y="22"/>
                  </a:lnTo>
                  <a:lnTo>
                    <a:pt x="21" y="23"/>
                  </a:lnTo>
                  <a:lnTo>
                    <a:pt x="21" y="24"/>
                  </a:lnTo>
                  <a:lnTo>
                    <a:pt x="22" y="24"/>
                  </a:lnTo>
                  <a:lnTo>
                    <a:pt x="22" y="25"/>
                  </a:lnTo>
                  <a:lnTo>
                    <a:pt x="23" y="25"/>
                  </a:lnTo>
                  <a:lnTo>
                    <a:pt x="24" y="26"/>
                  </a:lnTo>
                  <a:lnTo>
                    <a:pt x="25" y="26"/>
                  </a:lnTo>
                  <a:lnTo>
                    <a:pt x="26" y="26"/>
                  </a:lnTo>
                  <a:lnTo>
                    <a:pt x="27" y="26"/>
                  </a:lnTo>
                  <a:lnTo>
                    <a:pt x="28" y="26"/>
                  </a:lnTo>
                  <a:lnTo>
                    <a:pt x="29" y="25"/>
                  </a:lnTo>
                  <a:lnTo>
                    <a:pt x="30" y="25"/>
                  </a:lnTo>
                  <a:lnTo>
                    <a:pt x="31" y="24"/>
                  </a:lnTo>
                  <a:lnTo>
                    <a:pt x="31" y="23"/>
                  </a:lnTo>
                  <a:lnTo>
                    <a:pt x="32" y="23"/>
                  </a:lnTo>
                  <a:lnTo>
                    <a:pt x="32" y="22"/>
                  </a:lnTo>
                  <a:lnTo>
                    <a:pt x="33" y="22"/>
                  </a:lnTo>
                  <a:lnTo>
                    <a:pt x="33" y="21"/>
                  </a:lnTo>
                  <a:lnTo>
                    <a:pt x="34" y="21"/>
                  </a:lnTo>
                  <a:lnTo>
                    <a:pt x="34" y="20"/>
                  </a:lnTo>
                  <a:lnTo>
                    <a:pt x="34" y="19"/>
                  </a:lnTo>
                  <a:lnTo>
                    <a:pt x="35" y="19"/>
                  </a:lnTo>
                  <a:lnTo>
                    <a:pt x="35" y="18"/>
                  </a:lnTo>
                  <a:lnTo>
                    <a:pt x="36" y="18"/>
                  </a:lnTo>
                  <a:lnTo>
                    <a:pt x="36" y="17"/>
                  </a:lnTo>
                  <a:lnTo>
                    <a:pt x="36" y="16"/>
                  </a:lnTo>
                  <a:lnTo>
                    <a:pt x="37" y="16"/>
                  </a:lnTo>
                  <a:lnTo>
                    <a:pt x="37" y="15"/>
                  </a:lnTo>
                  <a:lnTo>
                    <a:pt x="37" y="14"/>
                  </a:lnTo>
                  <a:lnTo>
                    <a:pt x="37" y="13"/>
                  </a:lnTo>
                  <a:lnTo>
                    <a:pt x="37" y="12"/>
                  </a:lnTo>
                  <a:lnTo>
                    <a:pt x="37" y="11"/>
                  </a:lnTo>
                  <a:lnTo>
                    <a:pt x="36" y="10"/>
                  </a:lnTo>
                  <a:lnTo>
                    <a:pt x="36" y="9"/>
                  </a:lnTo>
                  <a:lnTo>
                    <a:pt x="36" y="8"/>
                  </a:lnTo>
                  <a:lnTo>
                    <a:pt x="35" y="8"/>
                  </a:lnTo>
                  <a:lnTo>
                    <a:pt x="35" y="7"/>
                  </a:lnTo>
                  <a:lnTo>
                    <a:pt x="34" y="6"/>
                  </a:lnTo>
                  <a:lnTo>
                    <a:pt x="33" y="6"/>
                  </a:lnTo>
                  <a:lnTo>
                    <a:pt x="33" y="5"/>
                  </a:lnTo>
                  <a:lnTo>
                    <a:pt x="32" y="5"/>
                  </a:lnTo>
                  <a:lnTo>
                    <a:pt x="31" y="4"/>
                  </a:lnTo>
                  <a:lnTo>
                    <a:pt x="30" y="4"/>
                  </a:lnTo>
                  <a:lnTo>
                    <a:pt x="29" y="4"/>
                  </a:lnTo>
                  <a:lnTo>
                    <a:pt x="29" y="3"/>
                  </a:lnTo>
                  <a:lnTo>
                    <a:pt x="28" y="3"/>
                  </a:lnTo>
                  <a:lnTo>
                    <a:pt x="27" y="2"/>
                  </a:lnTo>
                  <a:lnTo>
                    <a:pt x="26" y="2"/>
                  </a:lnTo>
                  <a:lnTo>
                    <a:pt x="25" y="2"/>
                  </a:lnTo>
                  <a:lnTo>
                    <a:pt x="25" y="1"/>
                  </a:lnTo>
                  <a:lnTo>
                    <a:pt x="24" y="1"/>
                  </a:lnTo>
                  <a:lnTo>
                    <a:pt x="23" y="1"/>
                  </a:lnTo>
                  <a:lnTo>
                    <a:pt x="23" y="0"/>
                  </a:lnTo>
                  <a:lnTo>
                    <a:pt x="22" y="0"/>
                  </a:lnTo>
                  <a:lnTo>
                    <a:pt x="21" y="0"/>
                  </a:lnTo>
                  <a:lnTo>
                    <a:pt x="20" y="0"/>
                  </a:lnTo>
                  <a:lnTo>
                    <a:pt x="19" y="0"/>
                  </a:lnTo>
                  <a:lnTo>
                    <a:pt x="18" y="0"/>
                  </a:lnTo>
                  <a:lnTo>
                    <a:pt x="17" y="0"/>
                  </a:lnTo>
                  <a:lnTo>
                    <a:pt x="16" y="0"/>
                  </a:lnTo>
                  <a:lnTo>
                    <a:pt x="15" y="0"/>
                  </a:lnTo>
                  <a:lnTo>
                    <a:pt x="14" y="0"/>
                  </a:lnTo>
                  <a:lnTo>
                    <a:pt x="13" y="0"/>
                  </a:lnTo>
                  <a:lnTo>
                    <a:pt x="12" y="0"/>
                  </a:lnTo>
                  <a:lnTo>
                    <a:pt x="11" y="0"/>
                  </a:lnTo>
                  <a:lnTo>
                    <a:pt x="10" y="0"/>
                  </a:lnTo>
                  <a:lnTo>
                    <a:pt x="9" y="0"/>
                  </a:lnTo>
                  <a:lnTo>
                    <a:pt x="8" y="0"/>
                  </a:lnTo>
                  <a:lnTo>
                    <a:pt x="7" y="0"/>
                  </a:lnTo>
                  <a:lnTo>
                    <a:pt x="6" y="0"/>
                  </a:lnTo>
                  <a:lnTo>
                    <a:pt x="5" y="0"/>
                  </a:lnTo>
                  <a:lnTo>
                    <a:pt x="4" y="0"/>
                  </a:lnTo>
                  <a:lnTo>
                    <a:pt x="3" y="1"/>
                  </a:lnTo>
                  <a:lnTo>
                    <a:pt x="2" y="1"/>
                  </a:lnTo>
                  <a:lnTo>
                    <a:pt x="1" y="1"/>
                  </a:lnTo>
                  <a:lnTo>
                    <a:pt x="1" y="2"/>
                  </a:lnTo>
                  <a:lnTo>
                    <a:pt x="1" y="3"/>
                  </a:lnTo>
                  <a:lnTo>
                    <a:pt x="0" y="4"/>
                  </a:lnTo>
                  <a:lnTo>
                    <a:pt x="0" y="5"/>
                  </a:lnTo>
                  <a:lnTo>
                    <a:pt x="0" y="6"/>
                  </a:lnTo>
                  <a:lnTo>
                    <a:pt x="1" y="6"/>
                  </a:lnTo>
                  <a:lnTo>
                    <a:pt x="1" y="7"/>
                  </a:lnTo>
                  <a:lnTo>
                    <a:pt x="1" y="8"/>
                  </a:lnTo>
                  <a:lnTo>
                    <a:pt x="2" y="8"/>
                  </a:lnTo>
                  <a:lnTo>
                    <a:pt x="3" y="9"/>
                  </a:lnTo>
                  <a:lnTo>
                    <a:pt x="3" y="10"/>
                  </a:lnTo>
                  <a:lnTo>
                    <a:pt x="4" y="10"/>
                  </a:lnTo>
                  <a:lnTo>
                    <a:pt x="5" y="10"/>
                  </a:lnTo>
                  <a:lnTo>
                    <a:pt x="5" y="11"/>
                  </a:lnTo>
                  <a:lnTo>
                    <a:pt x="6" y="12"/>
                  </a:lnTo>
                  <a:lnTo>
                    <a:pt x="7" y="12"/>
                  </a:lnTo>
                  <a:lnTo>
                    <a:pt x="7" y="13"/>
                  </a:lnTo>
                  <a:lnTo>
                    <a:pt x="8" y="13"/>
                  </a:lnTo>
                  <a:lnTo>
                    <a:pt x="9" y="13"/>
                  </a:lnTo>
                  <a:lnTo>
                    <a:pt x="10" y="13"/>
                  </a:lnTo>
                  <a:lnTo>
                    <a:pt x="11" y="14"/>
                  </a:lnTo>
                  <a:lnTo>
                    <a:pt x="11" y="15"/>
                  </a:lnTo>
                  <a:lnTo>
                    <a:pt x="12" y="15"/>
                  </a:lnTo>
                  <a:lnTo>
                    <a:pt x="13" y="16"/>
                  </a:lnTo>
                  <a:lnTo>
                    <a:pt x="14" y="17"/>
                  </a:lnTo>
                  <a:lnTo>
                    <a:pt x="15" y="17"/>
                  </a:lnTo>
                  <a:lnTo>
                    <a:pt x="16" y="18"/>
                  </a:lnTo>
                  <a:lnTo>
                    <a:pt x="17" y="19"/>
                  </a:lnTo>
                  <a:lnTo>
                    <a:pt x="19" y="2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57" name="Freeform 152"/>
            <p:cNvSpPr>
              <a:spLocks/>
            </p:cNvSpPr>
            <p:nvPr/>
          </p:nvSpPr>
          <p:spPr bwMode="auto">
            <a:xfrm>
              <a:off x="3685" y="1612"/>
              <a:ext cx="39" cy="29"/>
            </a:xfrm>
            <a:custGeom>
              <a:avLst/>
              <a:gdLst>
                <a:gd name="T0" fmla="*/ 18 w 39"/>
                <a:gd name="T1" fmla="*/ 24 h 29"/>
                <a:gd name="T2" fmla="*/ 20 w 39"/>
                <a:gd name="T3" fmla="*/ 25 h 29"/>
                <a:gd name="T4" fmla="*/ 21 w 39"/>
                <a:gd name="T5" fmla="*/ 26 h 29"/>
                <a:gd name="T6" fmla="*/ 22 w 39"/>
                <a:gd name="T7" fmla="*/ 27 h 29"/>
                <a:gd name="T8" fmla="*/ 23 w 39"/>
                <a:gd name="T9" fmla="*/ 28 h 29"/>
                <a:gd name="T10" fmla="*/ 25 w 39"/>
                <a:gd name="T11" fmla="*/ 28 h 29"/>
                <a:gd name="T12" fmla="*/ 27 w 39"/>
                <a:gd name="T13" fmla="*/ 28 h 29"/>
                <a:gd name="T14" fmla="*/ 29 w 39"/>
                <a:gd name="T15" fmla="*/ 28 h 29"/>
                <a:gd name="T16" fmla="*/ 30 w 39"/>
                <a:gd name="T17" fmla="*/ 27 h 29"/>
                <a:gd name="T18" fmla="*/ 31 w 39"/>
                <a:gd name="T19" fmla="*/ 26 h 29"/>
                <a:gd name="T20" fmla="*/ 32 w 39"/>
                <a:gd name="T21" fmla="*/ 25 h 29"/>
                <a:gd name="T22" fmla="*/ 33 w 39"/>
                <a:gd name="T23" fmla="*/ 24 h 29"/>
                <a:gd name="T24" fmla="*/ 34 w 39"/>
                <a:gd name="T25" fmla="*/ 22 h 29"/>
                <a:gd name="T26" fmla="*/ 35 w 39"/>
                <a:gd name="T27" fmla="*/ 21 h 29"/>
                <a:gd name="T28" fmla="*/ 36 w 39"/>
                <a:gd name="T29" fmla="*/ 20 h 29"/>
                <a:gd name="T30" fmla="*/ 37 w 39"/>
                <a:gd name="T31" fmla="*/ 19 h 29"/>
                <a:gd name="T32" fmla="*/ 37 w 39"/>
                <a:gd name="T33" fmla="*/ 17 h 29"/>
                <a:gd name="T34" fmla="*/ 37 w 39"/>
                <a:gd name="T35" fmla="*/ 15 h 29"/>
                <a:gd name="T36" fmla="*/ 38 w 39"/>
                <a:gd name="T37" fmla="*/ 13 h 29"/>
                <a:gd name="T38" fmla="*/ 37 w 39"/>
                <a:gd name="T39" fmla="*/ 12 h 29"/>
                <a:gd name="T40" fmla="*/ 37 w 39"/>
                <a:gd name="T41" fmla="*/ 10 h 29"/>
                <a:gd name="T42" fmla="*/ 36 w 39"/>
                <a:gd name="T43" fmla="*/ 9 h 29"/>
                <a:gd name="T44" fmla="*/ 35 w 39"/>
                <a:gd name="T45" fmla="*/ 8 h 29"/>
                <a:gd name="T46" fmla="*/ 34 w 39"/>
                <a:gd name="T47" fmla="*/ 7 h 29"/>
                <a:gd name="T48" fmla="*/ 33 w 39"/>
                <a:gd name="T49" fmla="*/ 6 h 29"/>
                <a:gd name="T50" fmla="*/ 32 w 39"/>
                <a:gd name="T51" fmla="*/ 5 h 29"/>
                <a:gd name="T52" fmla="*/ 31 w 39"/>
                <a:gd name="T53" fmla="*/ 4 h 29"/>
                <a:gd name="T54" fmla="*/ 29 w 39"/>
                <a:gd name="T55" fmla="*/ 3 h 29"/>
                <a:gd name="T56" fmla="*/ 27 w 39"/>
                <a:gd name="T57" fmla="*/ 2 h 29"/>
                <a:gd name="T58" fmla="*/ 25 w 39"/>
                <a:gd name="T59" fmla="*/ 1 h 29"/>
                <a:gd name="T60" fmla="*/ 23 w 39"/>
                <a:gd name="T61" fmla="*/ 1 h 29"/>
                <a:gd name="T62" fmla="*/ 21 w 39"/>
                <a:gd name="T63" fmla="*/ 1 h 29"/>
                <a:gd name="T64" fmla="*/ 20 w 39"/>
                <a:gd name="T65" fmla="*/ 0 h 29"/>
                <a:gd name="T66" fmla="*/ 17 w 39"/>
                <a:gd name="T67" fmla="*/ 0 h 29"/>
                <a:gd name="T68" fmla="*/ 15 w 39"/>
                <a:gd name="T69" fmla="*/ 0 h 29"/>
                <a:gd name="T70" fmla="*/ 13 w 39"/>
                <a:gd name="T71" fmla="*/ 0 h 29"/>
                <a:gd name="T72" fmla="*/ 11 w 39"/>
                <a:gd name="T73" fmla="*/ 0 h 29"/>
                <a:gd name="T74" fmla="*/ 9 w 39"/>
                <a:gd name="T75" fmla="*/ 0 h 29"/>
                <a:gd name="T76" fmla="*/ 7 w 39"/>
                <a:gd name="T77" fmla="*/ 0 h 29"/>
                <a:gd name="T78" fmla="*/ 6 w 39"/>
                <a:gd name="T79" fmla="*/ 1 h 29"/>
                <a:gd name="T80" fmla="*/ 4 w 39"/>
                <a:gd name="T81" fmla="*/ 1 h 29"/>
                <a:gd name="T82" fmla="*/ 2 w 39"/>
                <a:gd name="T83" fmla="*/ 1 h 29"/>
                <a:gd name="T84" fmla="*/ 0 w 39"/>
                <a:gd name="T85" fmla="*/ 2 h 29"/>
                <a:gd name="T86" fmla="*/ 0 w 39"/>
                <a:gd name="T87" fmla="*/ 4 h 29"/>
                <a:gd name="T88" fmla="*/ 0 w 39"/>
                <a:gd name="T89" fmla="*/ 6 h 29"/>
                <a:gd name="T90" fmla="*/ 1 w 39"/>
                <a:gd name="T91" fmla="*/ 8 h 29"/>
                <a:gd name="T92" fmla="*/ 3 w 39"/>
                <a:gd name="T93" fmla="*/ 10 h 29"/>
                <a:gd name="T94" fmla="*/ 4 w 39"/>
                <a:gd name="T95" fmla="*/ 11 h 29"/>
                <a:gd name="T96" fmla="*/ 5 w 39"/>
                <a:gd name="T97" fmla="*/ 12 h 29"/>
                <a:gd name="T98" fmla="*/ 7 w 39"/>
                <a:gd name="T99" fmla="*/ 13 h 29"/>
                <a:gd name="T100" fmla="*/ 9 w 39"/>
                <a:gd name="T101" fmla="*/ 16 h 29"/>
                <a:gd name="T102" fmla="*/ 11 w 39"/>
                <a:gd name="T103" fmla="*/ 17 h 29"/>
                <a:gd name="T104" fmla="*/ 14 w 39"/>
                <a:gd name="T105" fmla="*/ 19 h 29"/>
                <a:gd name="T106" fmla="*/ 15 w 39"/>
                <a:gd name="T107" fmla="*/ 20 h 29"/>
                <a:gd name="T108" fmla="*/ 17 w 39"/>
                <a:gd name="T109" fmla="*/ 22 h 2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9" h="29">
                  <a:moveTo>
                    <a:pt x="18" y="23"/>
                  </a:moveTo>
                  <a:lnTo>
                    <a:pt x="18" y="24"/>
                  </a:lnTo>
                  <a:lnTo>
                    <a:pt x="20" y="24"/>
                  </a:lnTo>
                  <a:lnTo>
                    <a:pt x="20" y="25"/>
                  </a:lnTo>
                  <a:lnTo>
                    <a:pt x="21" y="25"/>
                  </a:lnTo>
                  <a:lnTo>
                    <a:pt x="21" y="26"/>
                  </a:lnTo>
                  <a:lnTo>
                    <a:pt x="22" y="26"/>
                  </a:lnTo>
                  <a:lnTo>
                    <a:pt x="22" y="27"/>
                  </a:lnTo>
                  <a:lnTo>
                    <a:pt x="23" y="27"/>
                  </a:lnTo>
                  <a:lnTo>
                    <a:pt x="23" y="28"/>
                  </a:lnTo>
                  <a:lnTo>
                    <a:pt x="24" y="28"/>
                  </a:lnTo>
                  <a:lnTo>
                    <a:pt x="25" y="28"/>
                  </a:lnTo>
                  <a:lnTo>
                    <a:pt x="26" y="28"/>
                  </a:lnTo>
                  <a:lnTo>
                    <a:pt x="27" y="28"/>
                  </a:lnTo>
                  <a:lnTo>
                    <a:pt x="28" y="28"/>
                  </a:lnTo>
                  <a:lnTo>
                    <a:pt x="29" y="28"/>
                  </a:lnTo>
                  <a:lnTo>
                    <a:pt x="30" y="28"/>
                  </a:lnTo>
                  <a:lnTo>
                    <a:pt x="30" y="27"/>
                  </a:lnTo>
                  <a:lnTo>
                    <a:pt x="31" y="27"/>
                  </a:lnTo>
                  <a:lnTo>
                    <a:pt x="31" y="26"/>
                  </a:lnTo>
                  <a:lnTo>
                    <a:pt x="32" y="26"/>
                  </a:lnTo>
                  <a:lnTo>
                    <a:pt x="32" y="25"/>
                  </a:lnTo>
                  <a:lnTo>
                    <a:pt x="33" y="25"/>
                  </a:lnTo>
                  <a:lnTo>
                    <a:pt x="33" y="24"/>
                  </a:lnTo>
                  <a:lnTo>
                    <a:pt x="34" y="23"/>
                  </a:lnTo>
                  <a:lnTo>
                    <a:pt x="34" y="22"/>
                  </a:lnTo>
                  <a:lnTo>
                    <a:pt x="35" y="22"/>
                  </a:lnTo>
                  <a:lnTo>
                    <a:pt x="35" y="21"/>
                  </a:lnTo>
                  <a:lnTo>
                    <a:pt x="36" y="21"/>
                  </a:lnTo>
                  <a:lnTo>
                    <a:pt x="36" y="20"/>
                  </a:lnTo>
                  <a:lnTo>
                    <a:pt x="37" y="20"/>
                  </a:lnTo>
                  <a:lnTo>
                    <a:pt x="37" y="19"/>
                  </a:lnTo>
                  <a:lnTo>
                    <a:pt x="37" y="18"/>
                  </a:lnTo>
                  <a:lnTo>
                    <a:pt x="37" y="17"/>
                  </a:lnTo>
                  <a:lnTo>
                    <a:pt x="37" y="16"/>
                  </a:lnTo>
                  <a:lnTo>
                    <a:pt x="37" y="15"/>
                  </a:lnTo>
                  <a:lnTo>
                    <a:pt x="37" y="13"/>
                  </a:lnTo>
                  <a:lnTo>
                    <a:pt x="38" y="13"/>
                  </a:lnTo>
                  <a:lnTo>
                    <a:pt x="37" y="13"/>
                  </a:lnTo>
                  <a:lnTo>
                    <a:pt x="37" y="12"/>
                  </a:lnTo>
                  <a:lnTo>
                    <a:pt x="37" y="11"/>
                  </a:lnTo>
                  <a:lnTo>
                    <a:pt x="37" y="10"/>
                  </a:lnTo>
                  <a:lnTo>
                    <a:pt x="37" y="9"/>
                  </a:lnTo>
                  <a:lnTo>
                    <a:pt x="36" y="9"/>
                  </a:lnTo>
                  <a:lnTo>
                    <a:pt x="36" y="8"/>
                  </a:lnTo>
                  <a:lnTo>
                    <a:pt x="35" y="8"/>
                  </a:lnTo>
                  <a:lnTo>
                    <a:pt x="35" y="7"/>
                  </a:lnTo>
                  <a:lnTo>
                    <a:pt x="34" y="7"/>
                  </a:lnTo>
                  <a:lnTo>
                    <a:pt x="34" y="6"/>
                  </a:lnTo>
                  <a:lnTo>
                    <a:pt x="33" y="6"/>
                  </a:lnTo>
                  <a:lnTo>
                    <a:pt x="33" y="5"/>
                  </a:lnTo>
                  <a:lnTo>
                    <a:pt x="32" y="5"/>
                  </a:lnTo>
                  <a:lnTo>
                    <a:pt x="31" y="5"/>
                  </a:lnTo>
                  <a:lnTo>
                    <a:pt x="31" y="4"/>
                  </a:lnTo>
                  <a:lnTo>
                    <a:pt x="30" y="4"/>
                  </a:lnTo>
                  <a:lnTo>
                    <a:pt x="29" y="3"/>
                  </a:lnTo>
                  <a:lnTo>
                    <a:pt x="28" y="3"/>
                  </a:lnTo>
                  <a:lnTo>
                    <a:pt x="27" y="2"/>
                  </a:lnTo>
                  <a:lnTo>
                    <a:pt x="26" y="2"/>
                  </a:lnTo>
                  <a:lnTo>
                    <a:pt x="25" y="1"/>
                  </a:lnTo>
                  <a:lnTo>
                    <a:pt x="24" y="1"/>
                  </a:lnTo>
                  <a:lnTo>
                    <a:pt x="23" y="1"/>
                  </a:lnTo>
                  <a:lnTo>
                    <a:pt x="22" y="1"/>
                  </a:lnTo>
                  <a:lnTo>
                    <a:pt x="21" y="1"/>
                  </a:lnTo>
                  <a:lnTo>
                    <a:pt x="20" y="1"/>
                  </a:lnTo>
                  <a:lnTo>
                    <a:pt x="20" y="0"/>
                  </a:lnTo>
                  <a:lnTo>
                    <a:pt x="18" y="0"/>
                  </a:lnTo>
                  <a:lnTo>
                    <a:pt x="17" y="0"/>
                  </a:lnTo>
                  <a:lnTo>
                    <a:pt x="16" y="0"/>
                  </a:lnTo>
                  <a:lnTo>
                    <a:pt x="15" y="0"/>
                  </a:lnTo>
                  <a:lnTo>
                    <a:pt x="14" y="0"/>
                  </a:lnTo>
                  <a:lnTo>
                    <a:pt x="13" y="0"/>
                  </a:lnTo>
                  <a:lnTo>
                    <a:pt x="12" y="0"/>
                  </a:lnTo>
                  <a:lnTo>
                    <a:pt x="11" y="0"/>
                  </a:lnTo>
                  <a:lnTo>
                    <a:pt x="10" y="0"/>
                  </a:lnTo>
                  <a:lnTo>
                    <a:pt x="9" y="0"/>
                  </a:lnTo>
                  <a:lnTo>
                    <a:pt x="8" y="0"/>
                  </a:lnTo>
                  <a:lnTo>
                    <a:pt x="7" y="0"/>
                  </a:lnTo>
                  <a:lnTo>
                    <a:pt x="6" y="0"/>
                  </a:lnTo>
                  <a:lnTo>
                    <a:pt x="6" y="1"/>
                  </a:lnTo>
                  <a:lnTo>
                    <a:pt x="5" y="1"/>
                  </a:lnTo>
                  <a:lnTo>
                    <a:pt x="4" y="1"/>
                  </a:lnTo>
                  <a:lnTo>
                    <a:pt x="3" y="1"/>
                  </a:lnTo>
                  <a:lnTo>
                    <a:pt x="2" y="1"/>
                  </a:lnTo>
                  <a:lnTo>
                    <a:pt x="1" y="1"/>
                  </a:lnTo>
                  <a:lnTo>
                    <a:pt x="0" y="2"/>
                  </a:lnTo>
                  <a:lnTo>
                    <a:pt x="0" y="3"/>
                  </a:lnTo>
                  <a:lnTo>
                    <a:pt x="0" y="4"/>
                  </a:lnTo>
                  <a:lnTo>
                    <a:pt x="0" y="5"/>
                  </a:lnTo>
                  <a:lnTo>
                    <a:pt x="0" y="6"/>
                  </a:lnTo>
                  <a:lnTo>
                    <a:pt x="0" y="7"/>
                  </a:lnTo>
                  <a:lnTo>
                    <a:pt x="1" y="8"/>
                  </a:lnTo>
                  <a:lnTo>
                    <a:pt x="2" y="9"/>
                  </a:lnTo>
                  <a:lnTo>
                    <a:pt x="3" y="10"/>
                  </a:lnTo>
                  <a:lnTo>
                    <a:pt x="3" y="11"/>
                  </a:lnTo>
                  <a:lnTo>
                    <a:pt x="4" y="11"/>
                  </a:lnTo>
                  <a:lnTo>
                    <a:pt x="5" y="11"/>
                  </a:lnTo>
                  <a:lnTo>
                    <a:pt x="5" y="12"/>
                  </a:lnTo>
                  <a:lnTo>
                    <a:pt x="6" y="13"/>
                  </a:lnTo>
                  <a:lnTo>
                    <a:pt x="7" y="13"/>
                  </a:lnTo>
                  <a:lnTo>
                    <a:pt x="8" y="15"/>
                  </a:lnTo>
                  <a:lnTo>
                    <a:pt x="9" y="16"/>
                  </a:lnTo>
                  <a:lnTo>
                    <a:pt x="10" y="16"/>
                  </a:lnTo>
                  <a:lnTo>
                    <a:pt x="11" y="17"/>
                  </a:lnTo>
                  <a:lnTo>
                    <a:pt x="12" y="18"/>
                  </a:lnTo>
                  <a:lnTo>
                    <a:pt x="14" y="19"/>
                  </a:lnTo>
                  <a:lnTo>
                    <a:pt x="14" y="20"/>
                  </a:lnTo>
                  <a:lnTo>
                    <a:pt x="15" y="20"/>
                  </a:lnTo>
                  <a:lnTo>
                    <a:pt x="16" y="21"/>
                  </a:lnTo>
                  <a:lnTo>
                    <a:pt x="17" y="22"/>
                  </a:lnTo>
                  <a:lnTo>
                    <a:pt x="18" y="23"/>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58" name="Freeform 153"/>
            <p:cNvSpPr>
              <a:spLocks/>
            </p:cNvSpPr>
            <p:nvPr/>
          </p:nvSpPr>
          <p:spPr bwMode="auto">
            <a:xfrm>
              <a:off x="3375" y="1544"/>
              <a:ext cx="40" cy="29"/>
            </a:xfrm>
            <a:custGeom>
              <a:avLst/>
              <a:gdLst>
                <a:gd name="T0" fmla="*/ 21 w 40"/>
                <a:gd name="T1" fmla="*/ 24 h 29"/>
                <a:gd name="T2" fmla="*/ 22 w 40"/>
                <a:gd name="T3" fmla="*/ 25 h 29"/>
                <a:gd name="T4" fmla="*/ 23 w 40"/>
                <a:gd name="T5" fmla="*/ 26 h 29"/>
                <a:gd name="T6" fmla="*/ 24 w 40"/>
                <a:gd name="T7" fmla="*/ 27 h 29"/>
                <a:gd name="T8" fmla="*/ 25 w 40"/>
                <a:gd name="T9" fmla="*/ 28 h 29"/>
                <a:gd name="T10" fmla="*/ 27 w 40"/>
                <a:gd name="T11" fmla="*/ 28 h 29"/>
                <a:gd name="T12" fmla="*/ 29 w 40"/>
                <a:gd name="T13" fmla="*/ 28 h 29"/>
                <a:gd name="T14" fmla="*/ 30 w 40"/>
                <a:gd name="T15" fmla="*/ 27 h 29"/>
                <a:gd name="T16" fmla="*/ 31 w 40"/>
                <a:gd name="T17" fmla="*/ 26 h 29"/>
                <a:gd name="T18" fmla="*/ 33 w 40"/>
                <a:gd name="T19" fmla="*/ 26 h 29"/>
                <a:gd name="T20" fmla="*/ 33 w 40"/>
                <a:gd name="T21" fmla="*/ 24 h 29"/>
                <a:gd name="T22" fmla="*/ 34 w 40"/>
                <a:gd name="T23" fmla="*/ 23 h 29"/>
                <a:gd name="T24" fmla="*/ 35 w 40"/>
                <a:gd name="T25" fmla="*/ 22 h 29"/>
                <a:gd name="T26" fmla="*/ 36 w 40"/>
                <a:gd name="T27" fmla="*/ 20 h 29"/>
                <a:gd name="T28" fmla="*/ 37 w 40"/>
                <a:gd name="T29" fmla="*/ 19 h 29"/>
                <a:gd name="T30" fmla="*/ 38 w 40"/>
                <a:gd name="T31" fmla="*/ 18 h 29"/>
                <a:gd name="T32" fmla="*/ 38 w 40"/>
                <a:gd name="T33" fmla="*/ 16 h 29"/>
                <a:gd name="T34" fmla="*/ 38 w 40"/>
                <a:gd name="T35" fmla="*/ 14 h 29"/>
                <a:gd name="T36" fmla="*/ 38 w 40"/>
                <a:gd name="T37" fmla="*/ 14 h 29"/>
                <a:gd name="T38" fmla="*/ 38 w 40"/>
                <a:gd name="T39" fmla="*/ 12 h 29"/>
                <a:gd name="T40" fmla="*/ 37 w 40"/>
                <a:gd name="T41" fmla="*/ 10 h 29"/>
                <a:gd name="T42" fmla="*/ 36 w 40"/>
                <a:gd name="T43" fmla="*/ 9 h 29"/>
                <a:gd name="T44" fmla="*/ 35 w 40"/>
                <a:gd name="T45" fmla="*/ 8 h 29"/>
                <a:gd name="T46" fmla="*/ 34 w 40"/>
                <a:gd name="T47" fmla="*/ 6 h 29"/>
                <a:gd name="T48" fmla="*/ 32 w 40"/>
                <a:gd name="T49" fmla="*/ 5 h 29"/>
                <a:gd name="T50" fmla="*/ 31 w 40"/>
                <a:gd name="T51" fmla="*/ 4 h 29"/>
                <a:gd name="T52" fmla="*/ 29 w 40"/>
                <a:gd name="T53" fmla="*/ 4 h 29"/>
                <a:gd name="T54" fmla="*/ 27 w 40"/>
                <a:gd name="T55" fmla="*/ 3 h 29"/>
                <a:gd name="T56" fmla="*/ 26 w 40"/>
                <a:gd name="T57" fmla="*/ 2 h 29"/>
                <a:gd name="T58" fmla="*/ 24 w 40"/>
                <a:gd name="T59" fmla="*/ 2 h 29"/>
                <a:gd name="T60" fmla="*/ 23 w 40"/>
                <a:gd name="T61" fmla="*/ 1 h 29"/>
                <a:gd name="T62" fmla="*/ 21 w 40"/>
                <a:gd name="T63" fmla="*/ 1 h 29"/>
                <a:gd name="T64" fmla="*/ 18 w 40"/>
                <a:gd name="T65" fmla="*/ 1 h 29"/>
                <a:gd name="T66" fmla="*/ 16 w 40"/>
                <a:gd name="T67" fmla="*/ 1 h 29"/>
                <a:gd name="T68" fmla="*/ 14 w 40"/>
                <a:gd name="T69" fmla="*/ 0 h 29"/>
                <a:gd name="T70" fmla="*/ 12 w 40"/>
                <a:gd name="T71" fmla="*/ 0 h 29"/>
                <a:gd name="T72" fmla="*/ 10 w 40"/>
                <a:gd name="T73" fmla="*/ 0 h 29"/>
                <a:gd name="T74" fmla="*/ 8 w 40"/>
                <a:gd name="T75" fmla="*/ 1 h 29"/>
                <a:gd name="T76" fmla="*/ 6 w 40"/>
                <a:gd name="T77" fmla="*/ 1 h 29"/>
                <a:gd name="T78" fmla="*/ 4 w 40"/>
                <a:gd name="T79" fmla="*/ 1 h 29"/>
                <a:gd name="T80" fmla="*/ 3 w 40"/>
                <a:gd name="T81" fmla="*/ 2 h 29"/>
                <a:gd name="T82" fmla="*/ 1 w 40"/>
                <a:gd name="T83" fmla="*/ 2 h 29"/>
                <a:gd name="T84" fmla="*/ 1 w 40"/>
                <a:gd name="T85" fmla="*/ 4 h 29"/>
                <a:gd name="T86" fmla="*/ 0 w 40"/>
                <a:gd name="T87" fmla="*/ 6 h 29"/>
                <a:gd name="T88" fmla="*/ 1 w 40"/>
                <a:gd name="T89" fmla="*/ 8 h 29"/>
                <a:gd name="T90" fmla="*/ 2 w 40"/>
                <a:gd name="T91" fmla="*/ 9 h 29"/>
                <a:gd name="T92" fmla="*/ 4 w 40"/>
                <a:gd name="T93" fmla="*/ 10 h 29"/>
                <a:gd name="T94" fmla="*/ 5 w 40"/>
                <a:gd name="T95" fmla="*/ 12 h 29"/>
                <a:gd name="T96" fmla="*/ 7 w 40"/>
                <a:gd name="T97" fmla="*/ 13 h 29"/>
                <a:gd name="T98" fmla="*/ 9 w 40"/>
                <a:gd name="T99" fmla="*/ 15 h 29"/>
                <a:gd name="T100" fmla="*/ 11 w 40"/>
                <a:gd name="T101" fmla="*/ 16 h 29"/>
                <a:gd name="T102" fmla="*/ 12 w 40"/>
                <a:gd name="T103" fmla="*/ 17 h 29"/>
                <a:gd name="T104" fmla="*/ 14 w 40"/>
                <a:gd name="T105" fmla="*/ 18 h 29"/>
                <a:gd name="T106" fmla="*/ 16 w 40"/>
                <a:gd name="T107" fmla="*/ 20 h 29"/>
                <a:gd name="T108" fmla="*/ 18 w 40"/>
                <a:gd name="T109" fmla="*/ 22 h 2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 h="29">
                  <a:moveTo>
                    <a:pt x="20" y="23"/>
                  </a:moveTo>
                  <a:lnTo>
                    <a:pt x="21" y="24"/>
                  </a:lnTo>
                  <a:lnTo>
                    <a:pt x="21" y="25"/>
                  </a:lnTo>
                  <a:lnTo>
                    <a:pt x="22" y="25"/>
                  </a:lnTo>
                  <a:lnTo>
                    <a:pt x="22" y="26"/>
                  </a:lnTo>
                  <a:lnTo>
                    <a:pt x="23" y="26"/>
                  </a:lnTo>
                  <a:lnTo>
                    <a:pt x="23" y="27"/>
                  </a:lnTo>
                  <a:lnTo>
                    <a:pt x="24" y="27"/>
                  </a:lnTo>
                  <a:lnTo>
                    <a:pt x="25" y="27"/>
                  </a:lnTo>
                  <a:lnTo>
                    <a:pt x="25" y="28"/>
                  </a:lnTo>
                  <a:lnTo>
                    <a:pt x="26" y="28"/>
                  </a:lnTo>
                  <a:lnTo>
                    <a:pt x="27" y="28"/>
                  </a:lnTo>
                  <a:lnTo>
                    <a:pt x="28" y="28"/>
                  </a:lnTo>
                  <a:lnTo>
                    <a:pt x="29" y="28"/>
                  </a:lnTo>
                  <a:lnTo>
                    <a:pt x="30" y="28"/>
                  </a:lnTo>
                  <a:lnTo>
                    <a:pt x="30" y="27"/>
                  </a:lnTo>
                  <a:lnTo>
                    <a:pt x="31" y="27"/>
                  </a:lnTo>
                  <a:lnTo>
                    <a:pt x="31" y="26"/>
                  </a:lnTo>
                  <a:lnTo>
                    <a:pt x="32" y="26"/>
                  </a:lnTo>
                  <a:lnTo>
                    <a:pt x="33" y="26"/>
                  </a:lnTo>
                  <a:lnTo>
                    <a:pt x="33" y="25"/>
                  </a:lnTo>
                  <a:lnTo>
                    <a:pt x="33" y="24"/>
                  </a:lnTo>
                  <a:lnTo>
                    <a:pt x="34" y="24"/>
                  </a:lnTo>
                  <a:lnTo>
                    <a:pt x="34" y="23"/>
                  </a:lnTo>
                  <a:lnTo>
                    <a:pt x="35" y="23"/>
                  </a:lnTo>
                  <a:lnTo>
                    <a:pt x="35" y="22"/>
                  </a:lnTo>
                  <a:lnTo>
                    <a:pt x="36" y="21"/>
                  </a:lnTo>
                  <a:lnTo>
                    <a:pt x="36" y="20"/>
                  </a:lnTo>
                  <a:lnTo>
                    <a:pt x="37" y="20"/>
                  </a:lnTo>
                  <a:lnTo>
                    <a:pt x="37" y="19"/>
                  </a:lnTo>
                  <a:lnTo>
                    <a:pt x="37" y="18"/>
                  </a:lnTo>
                  <a:lnTo>
                    <a:pt x="38" y="18"/>
                  </a:lnTo>
                  <a:lnTo>
                    <a:pt x="38" y="17"/>
                  </a:lnTo>
                  <a:lnTo>
                    <a:pt x="38" y="16"/>
                  </a:lnTo>
                  <a:lnTo>
                    <a:pt x="38" y="15"/>
                  </a:lnTo>
                  <a:lnTo>
                    <a:pt x="38" y="14"/>
                  </a:lnTo>
                  <a:lnTo>
                    <a:pt x="39" y="14"/>
                  </a:lnTo>
                  <a:lnTo>
                    <a:pt x="38" y="14"/>
                  </a:lnTo>
                  <a:lnTo>
                    <a:pt x="38" y="13"/>
                  </a:lnTo>
                  <a:lnTo>
                    <a:pt x="38" y="12"/>
                  </a:lnTo>
                  <a:lnTo>
                    <a:pt x="37" y="11"/>
                  </a:lnTo>
                  <a:lnTo>
                    <a:pt x="37" y="10"/>
                  </a:lnTo>
                  <a:lnTo>
                    <a:pt x="37" y="9"/>
                  </a:lnTo>
                  <a:lnTo>
                    <a:pt x="36" y="9"/>
                  </a:lnTo>
                  <a:lnTo>
                    <a:pt x="36" y="8"/>
                  </a:lnTo>
                  <a:lnTo>
                    <a:pt x="35" y="8"/>
                  </a:lnTo>
                  <a:lnTo>
                    <a:pt x="35" y="7"/>
                  </a:lnTo>
                  <a:lnTo>
                    <a:pt x="34" y="6"/>
                  </a:lnTo>
                  <a:lnTo>
                    <a:pt x="33" y="6"/>
                  </a:lnTo>
                  <a:lnTo>
                    <a:pt x="32" y="5"/>
                  </a:lnTo>
                  <a:lnTo>
                    <a:pt x="31" y="5"/>
                  </a:lnTo>
                  <a:lnTo>
                    <a:pt x="31" y="4"/>
                  </a:lnTo>
                  <a:lnTo>
                    <a:pt x="30" y="4"/>
                  </a:lnTo>
                  <a:lnTo>
                    <a:pt x="29" y="4"/>
                  </a:lnTo>
                  <a:lnTo>
                    <a:pt x="28" y="3"/>
                  </a:lnTo>
                  <a:lnTo>
                    <a:pt x="27" y="3"/>
                  </a:lnTo>
                  <a:lnTo>
                    <a:pt x="27" y="2"/>
                  </a:lnTo>
                  <a:lnTo>
                    <a:pt x="26" y="2"/>
                  </a:lnTo>
                  <a:lnTo>
                    <a:pt x="25" y="2"/>
                  </a:lnTo>
                  <a:lnTo>
                    <a:pt x="24" y="2"/>
                  </a:lnTo>
                  <a:lnTo>
                    <a:pt x="24" y="1"/>
                  </a:lnTo>
                  <a:lnTo>
                    <a:pt x="23" y="1"/>
                  </a:lnTo>
                  <a:lnTo>
                    <a:pt x="22" y="1"/>
                  </a:lnTo>
                  <a:lnTo>
                    <a:pt x="21" y="1"/>
                  </a:lnTo>
                  <a:lnTo>
                    <a:pt x="20" y="1"/>
                  </a:lnTo>
                  <a:lnTo>
                    <a:pt x="18" y="1"/>
                  </a:lnTo>
                  <a:lnTo>
                    <a:pt x="17" y="1"/>
                  </a:lnTo>
                  <a:lnTo>
                    <a:pt x="16" y="1"/>
                  </a:lnTo>
                  <a:lnTo>
                    <a:pt x="15" y="0"/>
                  </a:lnTo>
                  <a:lnTo>
                    <a:pt x="14" y="0"/>
                  </a:lnTo>
                  <a:lnTo>
                    <a:pt x="13" y="0"/>
                  </a:lnTo>
                  <a:lnTo>
                    <a:pt x="12" y="0"/>
                  </a:lnTo>
                  <a:lnTo>
                    <a:pt x="11" y="0"/>
                  </a:lnTo>
                  <a:lnTo>
                    <a:pt x="10" y="0"/>
                  </a:lnTo>
                  <a:lnTo>
                    <a:pt x="10" y="1"/>
                  </a:lnTo>
                  <a:lnTo>
                    <a:pt x="8" y="1"/>
                  </a:lnTo>
                  <a:lnTo>
                    <a:pt x="7" y="1"/>
                  </a:lnTo>
                  <a:lnTo>
                    <a:pt x="6" y="1"/>
                  </a:lnTo>
                  <a:lnTo>
                    <a:pt x="5" y="1"/>
                  </a:lnTo>
                  <a:lnTo>
                    <a:pt x="4" y="1"/>
                  </a:lnTo>
                  <a:lnTo>
                    <a:pt x="4" y="2"/>
                  </a:lnTo>
                  <a:lnTo>
                    <a:pt x="3" y="2"/>
                  </a:lnTo>
                  <a:lnTo>
                    <a:pt x="2" y="2"/>
                  </a:lnTo>
                  <a:lnTo>
                    <a:pt x="1" y="2"/>
                  </a:lnTo>
                  <a:lnTo>
                    <a:pt x="1" y="3"/>
                  </a:lnTo>
                  <a:lnTo>
                    <a:pt x="1" y="4"/>
                  </a:lnTo>
                  <a:lnTo>
                    <a:pt x="0" y="5"/>
                  </a:lnTo>
                  <a:lnTo>
                    <a:pt x="0" y="6"/>
                  </a:lnTo>
                  <a:lnTo>
                    <a:pt x="1" y="7"/>
                  </a:lnTo>
                  <a:lnTo>
                    <a:pt x="1" y="8"/>
                  </a:lnTo>
                  <a:lnTo>
                    <a:pt x="2" y="8"/>
                  </a:lnTo>
                  <a:lnTo>
                    <a:pt x="2" y="9"/>
                  </a:lnTo>
                  <a:lnTo>
                    <a:pt x="3" y="10"/>
                  </a:lnTo>
                  <a:lnTo>
                    <a:pt x="4" y="10"/>
                  </a:lnTo>
                  <a:lnTo>
                    <a:pt x="4" y="11"/>
                  </a:lnTo>
                  <a:lnTo>
                    <a:pt x="5" y="12"/>
                  </a:lnTo>
                  <a:lnTo>
                    <a:pt x="6" y="12"/>
                  </a:lnTo>
                  <a:lnTo>
                    <a:pt x="7" y="13"/>
                  </a:lnTo>
                  <a:lnTo>
                    <a:pt x="8" y="14"/>
                  </a:lnTo>
                  <a:lnTo>
                    <a:pt x="9" y="15"/>
                  </a:lnTo>
                  <a:lnTo>
                    <a:pt x="10" y="15"/>
                  </a:lnTo>
                  <a:lnTo>
                    <a:pt x="11" y="16"/>
                  </a:lnTo>
                  <a:lnTo>
                    <a:pt x="12" y="16"/>
                  </a:lnTo>
                  <a:lnTo>
                    <a:pt x="12" y="17"/>
                  </a:lnTo>
                  <a:lnTo>
                    <a:pt x="13" y="18"/>
                  </a:lnTo>
                  <a:lnTo>
                    <a:pt x="14" y="18"/>
                  </a:lnTo>
                  <a:lnTo>
                    <a:pt x="15" y="19"/>
                  </a:lnTo>
                  <a:lnTo>
                    <a:pt x="16" y="20"/>
                  </a:lnTo>
                  <a:lnTo>
                    <a:pt x="17" y="21"/>
                  </a:lnTo>
                  <a:lnTo>
                    <a:pt x="18" y="22"/>
                  </a:lnTo>
                  <a:lnTo>
                    <a:pt x="20" y="23"/>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59" name="Freeform 154"/>
            <p:cNvSpPr>
              <a:spLocks/>
            </p:cNvSpPr>
            <p:nvPr/>
          </p:nvSpPr>
          <p:spPr bwMode="auto">
            <a:xfrm>
              <a:off x="3807" y="1640"/>
              <a:ext cx="39" cy="28"/>
            </a:xfrm>
            <a:custGeom>
              <a:avLst/>
              <a:gdLst>
                <a:gd name="T0" fmla="*/ 20 w 39"/>
                <a:gd name="T1" fmla="*/ 22 h 28"/>
                <a:gd name="T2" fmla="*/ 21 w 39"/>
                <a:gd name="T3" fmla="*/ 23 h 28"/>
                <a:gd name="T4" fmla="*/ 22 w 39"/>
                <a:gd name="T5" fmla="*/ 24 h 28"/>
                <a:gd name="T6" fmla="*/ 23 w 39"/>
                <a:gd name="T7" fmla="*/ 25 h 28"/>
                <a:gd name="T8" fmla="*/ 24 w 39"/>
                <a:gd name="T9" fmla="*/ 26 h 28"/>
                <a:gd name="T10" fmla="*/ 26 w 39"/>
                <a:gd name="T11" fmla="*/ 26 h 28"/>
                <a:gd name="T12" fmla="*/ 27 w 39"/>
                <a:gd name="T13" fmla="*/ 27 h 28"/>
                <a:gd name="T14" fmla="*/ 28 w 39"/>
                <a:gd name="T15" fmla="*/ 26 h 28"/>
                <a:gd name="T16" fmla="*/ 30 w 39"/>
                <a:gd name="T17" fmla="*/ 25 h 28"/>
                <a:gd name="T18" fmla="*/ 32 w 39"/>
                <a:gd name="T19" fmla="*/ 24 h 28"/>
                <a:gd name="T20" fmla="*/ 33 w 39"/>
                <a:gd name="T21" fmla="*/ 23 h 28"/>
                <a:gd name="T22" fmla="*/ 34 w 39"/>
                <a:gd name="T23" fmla="*/ 21 h 28"/>
                <a:gd name="T24" fmla="*/ 36 w 39"/>
                <a:gd name="T25" fmla="*/ 19 h 28"/>
                <a:gd name="T26" fmla="*/ 37 w 39"/>
                <a:gd name="T27" fmla="*/ 17 h 28"/>
                <a:gd name="T28" fmla="*/ 37 w 39"/>
                <a:gd name="T29" fmla="*/ 15 h 28"/>
                <a:gd name="T30" fmla="*/ 38 w 39"/>
                <a:gd name="T31" fmla="*/ 14 h 28"/>
                <a:gd name="T32" fmla="*/ 38 w 39"/>
                <a:gd name="T33" fmla="*/ 12 h 28"/>
                <a:gd name="T34" fmla="*/ 37 w 39"/>
                <a:gd name="T35" fmla="*/ 10 h 28"/>
                <a:gd name="T36" fmla="*/ 36 w 39"/>
                <a:gd name="T37" fmla="*/ 8 h 28"/>
                <a:gd name="T38" fmla="*/ 35 w 39"/>
                <a:gd name="T39" fmla="*/ 6 h 28"/>
                <a:gd name="T40" fmla="*/ 33 w 39"/>
                <a:gd name="T41" fmla="*/ 5 h 28"/>
                <a:gd name="T42" fmla="*/ 32 w 39"/>
                <a:gd name="T43" fmla="*/ 4 h 28"/>
                <a:gd name="T44" fmla="*/ 30 w 39"/>
                <a:gd name="T45" fmla="*/ 4 h 28"/>
                <a:gd name="T46" fmla="*/ 29 w 39"/>
                <a:gd name="T47" fmla="*/ 3 h 28"/>
                <a:gd name="T48" fmla="*/ 27 w 39"/>
                <a:gd name="T49" fmla="*/ 2 h 28"/>
                <a:gd name="T50" fmla="*/ 26 w 39"/>
                <a:gd name="T51" fmla="*/ 1 h 28"/>
                <a:gd name="T52" fmla="*/ 24 w 39"/>
                <a:gd name="T53" fmla="*/ 1 h 28"/>
                <a:gd name="T54" fmla="*/ 22 w 39"/>
                <a:gd name="T55" fmla="*/ 0 h 28"/>
                <a:gd name="T56" fmla="*/ 20 w 39"/>
                <a:gd name="T57" fmla="*/ 0 h 28"/>
                <a:gd name="T58" fmla="*/ 17 w 39"/>
                <a:gd name="T59" fmla="*/ 0 h 28"/>
                <a:gd name="T60" fmla="*/ 15 w 39"/>
                <a:gd name="T61" fmla="*/ 0 h 28"/>
                <a:gd name="T62" fmla="*/ 13 w 39"/>
                <a:gd name="T63" fmla="*/ 0 h 28"/>
                <a:gd name="T64" fmla="*/ 11 w 39"/>
                <a:gd name="T65" fmla="*/ 0 h 28"/>
                <a:gd name="T66" fmla="*/ 9 w 39"/>
                <a:gd name="T67" fmla="*/ 0 h 28"/>
                <a:gd name="T68" fmla="*/ 7 w 39"/>
                <a:gd name="T69" fmla="*/ 0 h 28"/>
                <a:gd name="T70" fmla="*/ 5 w 39"/>
                <a:gd name="T71" fmla="*/ 0 h 28"/>
                <a:gd name="T72" fmla="*/ 3 w 39"/>
                <a:gd name="T73" fmla="*/ 1 h 28"/>
                <a:gd name="T74" fmla="*/ 1 w 39"/>
                <a:gd name="T75" fmla="*/ 1 h 28"/>
                <a:gd name="T76" fmla="*/ 1 w 39"/>
                <a:gd name="T77" fmla="*/ 3 h 28"/>
                <a:gd name="T78" fmla="*/ 0 w 39"/>
                <a:gd name="T79" fmla="*/ 5 h 28"/>
                <a:gd name="T80" fmla="*/ 1 w 39"/>
                <a:gd name="T81" fmla="*/ 7 h 28"/>
                <a:gd name="T82" fmla="*/ 2 w 39"/>
                <a:gd name="T83" fmla="*/ 9 h 28"/>
                <a:gd name="T84" fmla="*/ 3 w 39"/>
                <a:gd name="T85" fmla="*/ 10 h 28"/>
                <a:gd name="T86" fmla="*/ 4 w 39"/>
                <a:gd name="T87" fmla="*/ 11 h 28"/>
                <a:gd name="T88" fmla="*/ 5 w 39"/>
                <a:gd name="T89" fmla="*/ 12 h 28"/>
                <a:gd name="T90" fmla="*/ 7 w 39"/>
                <a:gd name="T91" fmla="*/ 13 h 28"/>
                <a:gd name="T92" fmla="*/ 9 w 39"/>
                <a:gd name="T93" fmla="*/ 14 h 28"/>
                <a:gd name="T94" fmla="*/ 11 w 39"/>
                <a:gd name="T95" fmla="*/ 15 h 28"/>
                <a:gd name="T96" fmla="*/ 13 w 39"/>
                <a:gd name="T97" fmla="*/ 16 h 28"/>
                <a:gd name="T98" fmla="*/ 15 w 39"/>
                <a:gd name="T99" fmla="*/ 18 h 28"/>
                <a:gd name="T100" fmla="*/ 17 w 39"/>
                <a:gd name="T101" fmla="*/ 19 h 28"/>
                <a:gd name="T102" fmla="*/ 20 w 39"/>
                <a:gd name="T103" fmla="*/ 21 h 2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9" h="28">
                  <a:moveTo>
                    <a:pt x="20" y="21"/>
                  </a:moveTo>
                  <a:lnTo>
                    <a:pt x="20" y="22"/>
                  </a:lnTo>
                  <a:lnTo>
                    <a:pt x="21" y="22"/>
                  </a:lnTo>
                  <a:lnTo>
                    <a:pt x="21" y="23"/>
                  </a:lnTo>
                  <a:lnTo>
                    <a:pt x="22" y="23"/>
                  </a:lnTo>
                  <a:lnTo>
                    <a:pt x="22" y="24"/>
                  </a:lnTo>
                  <a:lnTo>
                    <a:pt x="22" y="25"/>
                  </a:lnTo>
                  <a:lnTo>
                    <a:pt x="23" y="25"/>
                  </a:lnTo>
                  <a:lnTo>
                    <a:pt x="24" y="25"/>
                  </a:lnTo>
                  <a:lnTo>
                    <a:pt x="24" y="26"/>
                  </a:lnTo>
                  <a:lnTo>
                    <a:pt x="25" y="26"/>
                  </a:lnTo>
                  <a:lnTo>
                    <a:pt x="26" y="26"/>
                  </a:lnTo>
                  <a:lnTo>
                    <a:pt x="26" y="27"/>
                  </a:lnTo>
                  <a:lnTo>
                    <a:pt x="27" y="27"/>
                  </a:lnTo>
                  <a:lnTo>
                    <a:pt x="28" y="27"/>
                  </a:lnTo>
                  <a:lnTo>
                    <a:pt x="28" y="26"/>
                  </a:lnTo>
                  <a:lnTo>
                    <a:pt x="29" y="26"/>
                  </a:lnTo>
                  <a:lnTo>
                    <a:pt x="30" y="25"/>
                  </a:lnTo>
                  <a:lnTo>
                    <a:pt x="31" y="25"/>
                  </a:lnTo>
                  <a:lnTo>
                    <a:pt x="32" y="24"/>
                  </a:lnTo>
                  <a:lnTo>
                    <a:pt x="32" y="23"/>
                  </a:lnTo>
                  <a:lnTo>
                    <a:pt x="33" y="23"/>
                  </a:lnTo>
                  <a:lnTo>
                    <a:pt x="33" y="22"/>
                  </a:lnTo>
                  <a:lnTo>
                    <a:pt x="34" y="21"/>
                  </a:lnTo>
                  <a:lnTo>
                    <a:pt x="35" y="20"/>
                  </a:lnTo>
                  <a:lnTo>
                    <a:pt x="36" y="19"/>
                  </a:lnTo>
                  <a:lnTo>
                    <a:pt x="36" y="18"/>
                  </a:lnTo>
                  <a:lnTo>
                    <a:pt x="37" y="17"/>
                  </a:lnTo>
                  <a:lnTo>
                    <a:pt x="37" y="16"/>
                  </a:lnTo>
                  <a:lnTo>
                    <a:pt x="37" y="15"/>
                  </a:lnTo>
                  <a:lnTo>
                    <a:pt x="38" y="15"/>
                  </a:lnTo>
                  <a:lnTo>
                    <a:pt x="38" y="14"/>
                  </a:lnTo>
                  <a:lnTo>
                    <a:pt x="38" y="13"/>
                  </a:lnTo>
                  <a:lnTo>
                    <a:pt x="38" y="12"/>
                  </a:lnTo>
                  <a:lnTo>
                    <a:pt x="38" y="11"/>
                  </a:lnTo>
                  <a:lnTo>
                    <a:pt x="37" y="10"/>
                  </a:lnTo>
                  <a:lnTo>
                    <a:pt x="36" y="9"/>
                  </a:lnTo>
                  <a:lnTo>
                    <a:pt x="36" y="8"/>
                  </a:lnTo>
                  <a:lnTo>
                    <a:pt x="35" y="7"/>
                  </a:lnTo>
                  <a:lnTo>
                    <a:pt x="35" y="6"/>
                  </a:lnTo>
                  <a:lnTo>
                    <a:pt x="34" y="6"/>
                  </a:lnTo>
                  <a:lnTo>
                    <a:pt x="33" y="5"/>
                  </a:lnTo>
                  <a:lnTo>
                    <a:pt x="32" y="5"/>
                  </a:lnTo>
                  <a:lnTo>
                    <a:pt x="32" y="4"/>
                  </a:lnTo>
                  <a:lnTo>
                    <a:pt x="31" y="4"/>
                  </a:lnTo>
                  <a:lnTo>
                    <a:pt x="30" y="4"/>
                  </a:lnTo>
                  <a:lnTo>
                    <a:pt x="30" y="3"/>
                  </a:lnTo>
                  <a:lnTo>
                    <a:pt x="29" y="3"/>
                  </a:lnTo>
                  <a:lnTo>
                    <a:pt x="28" y="2"/>
                  </a:lnTo>
                  <a:lnTo>
                    <a:pt x="27" y="2"/>
                  </a:lnTo>
                  <a:lnTo>
                    <a:pt x="26" y="2"/>
                  </a:lnTo>
                  <a:lnTo>
                    <a:pt x="26" y="1"/>
                  </a:lnTo>
                  <a:lnTo>
                    <a:pt x="25" y="1"/>
                  </a:lnTo>
                  <a:lnTo>
                    <a:pt x="24" y="1"/>
                  </a:lnTo>
                  <a:lnTo>
                    <a:pt x="23" y="1"/>
                  </a:lnTo>
                  <a:lnTo>
                    <a:pt x="22" y="0"/>
                  </a:lnTo>
                  <a:lnTo>
                    <a:pt x="21" y="0"/>
                  </a:lnTo>
                  <a:lnTo>
                    <a:pt x="20" y="0"/>
                  </a:lnTo>
                  <a:lnTo>
                    <a:pt x="18" y="0"/>
                  </a:lnTo>
                  <a:lnTo>
                    <a:pt x="17" y="0"/>
                  </a:lnTo>
                  <a:lnTo>
                    <a:pt x="16" y="0"/>
                  </a:lnTo>
                  <a:lnTo>
                    <a:pt x="15" y="0"/>
                  </a:lnTo>
                  <a:lnTo>
                    <a:pt x="14" y="0"/>
                  </a:lnTo>
                  <a:lnTo>
                    <a:pt x="13" y="0"/>
                  </a:lnTo>
                  <a:lnTo>
                    <a:pt x="12" y="0"/>
                  </a:lnTo>
                  <a:lnTo>
                    <a:pt x="11" y="0"/>
                  </a:lnTo>
                  <a:lnTo>
                    <a:pt x="10" y="0"/>
                  </a:lnTo>
                  <a:lnTo>
                    <a:pt x="9" y="0"/>
                  </a:lnTo>
                  <a:lnTo>
                    <a:pt x="8" y="0"/>
                  </a:lnTo>
                  <a:lnTo>
                    <a:pt x="7" y="0"/>
                  </a:lnTo>
                  <a:lnTo>
                    <a:pt x="6" y="0"/>
                  </a:lnTo>
                  <a:lnTo>
                    <a:pt x="5" y="0"/>
                  </a:lnTo>
                  <a:lnTo>
                    <a:pt x="4" y="0"/>
                  </a:lnTo>
                  <a:lnTo>
                    <a:pt x="3" y="1"/>
                  </a:lnTo>
                  <a:lnTo>
                    <a:pt x="2" y="1"/>
                  </a:lnTo>
                  <a:lnTo>
                    <a:pt x="1" y="1"/>
                  </a:lnTo>
                  <a:lnTo>
                    <a:pt x="1" y="2"/>
                  </a:lnTo>
                  <a:lnTo>
                    <a:pt x="1" y="3"/>
                  </a:lnTo>
                  <a:lnTo>
                    <a:pt x="0" y="4"/>
                  </a:lnTo>
                  <a:lnTo>
                    <a:pt x="0" y="5"/>
                  </a:lnTo>
                  <a:lnTo>
                    <a:pt x="0" y="6"/>
                  </a:lnTo>
                  <a:lnTo>
                    <a:pt x="1" y="7"/>
                  </a:lnTo>
                  <a:lnTo>
                    <a:pt x="1" y="8"/>
                  </a:lnTo>
                  <a:lnTo>
                    <a:pt x="2" y="9"/>
                  </a:lnTo>
                  <a:lnTo>
                    <a:pt x="3" y="9"/>
                  </a:lnTo>
                  <a:lnTo>
                    <a:pt x="3" y="10"/>
                  </a:lnTo>
                  <a:lnTo>
                    <a:pt x="4" y="10"/>
                  </a:lnTo>
                  <a:lnTo>
                    <a:pt x="4" y="11"/>
                  </a:lnTo>
                  <a:lnTo>
                    <a:pt x="5" y="11"/>
                  </a:lnTo>
                  <a:lnTo>
                    <a:pt x="5" y="12"/>
                  </a:lnTo>
                  <a:lnTo>
                    <a:pt x="6" y="12"/>
                  </a:lnTo>
                  <a:lnTo>
                    <a:pt x="7" y="13"/>
                  </a:lnTo>
                  <a:lnTo>
                    <a:pt x="8" y="14"/>
                  </a:lnTo>
                  <a:lnTo>
                    <a:pt x="9" y="14"/>
                  </a:lnTo>
                  <a:lnTo>
                    <a:pt x="10" y="14"/>
                  </a:lnTo>
                  <a:lnTo>
                    <a:pt x="11" y="15"/>
                  </a:lnTo>
                  <a:lnTo>
                    <a:pt x="12" y="15"/>
                  </a:lnTo>
                  <a:lnTo>
                    <a:pt x="13" y="16"/>
                  </a:lnTo>
                  <a:lnTo>
                    <a:pt x="14" y="17"/>
                  </a:lnTo>
                  <a:lnTo>
                    <a:pt x="15" y="18"/>
                  </a:lnTo>
                  <a:lnTo>
                    <a:pt x="16" y="18"/>
                  </a:lnTo>
                  <a:lnTo>
                    <a:pt x="17" y="19"/>
                  </a:lnTo>
                  <a:lnTo>
                    <a:pt x="17" y="20"/>
                  </a:lnTo>
                  <a:lnTo>
                    <a:pt x="20" y="2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60" name="Freeform 155"/>
            <p:cNvSpPr>
              <a:spLocks/>
            </p:cNvSpPr>
            <p:nvPr/>
          </p:nvSpPr>
          <p:spPr bwMode="auto">
            <a:xfrm>
              <a:off x="3917" y="1680"/>
              <a:ext cx="30" cy="21"/>
            </a:xfrm>
            <a:custGeom>
              <a:avLst/>
              <a:gdLst>
                <a:gd name="T0" fmla="*/ 16 w 30"/>
                <a:gd name="T1" fmla="*/ 17 h 21"/>
                <a:gd name="T2" fmla="*/ 17 w 30"/>
                <a:gd name="T3" fmla="*/ 18 h 21"/>
                <a:gd name="T4" fmla="*/ 18 w 30"/>
                <a:gd name="T5" fmla="*/ 19 h 21"/>
                <a:gd name="T6" fmla="*/ 20 w 30"/>
                <a:gd name="T7" fmla="*/ 20 h 21"/>
                <a:gd name="T8" fmla="*/ 22 w 30"/>
                <a:gd name="T9" fmla="*/ 20 h 21"/>
                <a:gd name="T10" fmla="*/ 24 w 30"/>
                <a:gd name="T11" fmla="*/ 19 h 21"/>
                <a:gd name="T12" fmla="*/ 25 w 30"/>
                <a:gd name="T13" fmla="*/ 18 h 21"/>
                <a:gd name="T14" fmla="*/ 26 w 30"/>
                <a:gd name="T15" fmla="*/ 17 h 21"/>
                <a:gd name="T16" fmla="*/ 26 w 30"/>
                <a:gd name="T17" fmla="*/ 15 h 21"/>
                <a:gd name="T18" fmla="*/ 28 w 30"/>
                <a:gd name="T19" fmla="*/ 15 h 21"/>
                <a:gd name="T20" fmla="*/ 28 w 30"/>
                <a:gd name="T21" fmla="*/ 13 h 21"/>
                <a:gd name="T22" fmla="*/ 29 w 30"/>
                <a:gd name="T23" fmla="*/ 12 h 21"/>
                <a:gd name="T24" fmla="*/ 29 w 30"/>
                <a:gd name="T25" fmla="*/ 9 h 21"/>
                <a:gd name="T26" fmla="*/ 28 w 30"/>
                <a:gd name="T27" fmla="*/ 7 h 21"/>
                <a:gd name="T28" fmla="*/ 27 w 30"/>
                <a:gd name="T29" fmla="*/ 5 h 21"/>
                <a:gd name="T30" fmla="*/ 26 w 30"/>
                <a:gd name="T31" fmla="*/ 4 h 21"/>
                <a:gd name="T32" fmla="*/ 24 w 30"/>
                <a:gd name="T33" fmla="*/ 3 h 21"/>
                <a:gd name="T34" fmla="*/ 23 w 30"/>
                <a:gd name="T35" fmla="*/ 2 h 21"/>
                <a:gd name="T36" fmla="*/ 21 w 30"/>
                <a:gd name="T37" fmla="*/ 1 h 21"/>
                <a:gd name="T38" fmla="*/ 19 w 30"/>
                <a:gd name="T39" fmla="*/ 0 h 21"/>
                <a:gd name="T40" fmla="*/ 17 w 30"/>
                <a:gd name="T41" fmla="*/ 0 h 21"/>
                <a:gd name="T42" fmla="*/ 15 w 30"/>
                <a:gd name="T43" fmla="*/ 0 h 21"/>
                <a:gd name="T44" fmla="*/ 12 w 30"/>
                <a:gd name="T45" fmla="*/ 0 h 21"/>
                <a:gd name="T46" fmla="*/ 10 w 30"/>
                <a:gd name="T47" fmla="*/ 0 h 21"/>
                <a:gd name="T48" fmla="*/ 8 w 30"/>
                <a:gd name="T49" fmla="*/ 0 h 21"/>
                <a:gd name="T50" fmla="*/ 6 w 30"/>
                <a:gd name="T51" fmla="*/ 0 h 21"/>
                <a:gd name="T52" fmla="*/ 4 w 30"/>
                <a:gd name="T53" fmla="*/ 0 h 21"/>
                <a:gd name="T54" fmla="*/ 2 w 30"/>
                <a:gd name="T55" fmla="*/ 0 h 21"/>
                <a:gd name="T56" fmla="*/ 1 w 30"/>
                <a:gd name="T57" fmla="*/ 1 h 21"/>
                <a:gd name="T58" fmla="*/ 0 w 30"/>
                <a:gd name="T59" fmla="*/ 2 h 21"/>
                <a:gd name="T60" fmla="*/ 0 w 30"/>
                <a:gd name="T61" fmla="*/ 4 h 21"/>
                <a:gd name="T62" fmla="*/ 1 w 30"/>
                <a:gd name="T63" fmla="*/ 5 h 21"/>
                <a:gd name="T64" fmla="*/ 3 w 30"/>
                <a:gd name="T65" fmla="*/ 6 h 21"/>
                <a:gd name="T66" fmla="*/ 4 w 30"/>
                <a:gd name="T67" fmla="*/ 8 h 21"/>
                <a:gd name="T68" fmla="*/ 6 w 30"/>
                <a:gd name="T69" fmla="*/ 9 h 21"/>
                <a:gd name="T70" fmla="*/ 7 w 30"/>
                <a:gd name="T71" fmla="*/ 11 h 21"/>
                <a:gd name="T72" fmla="*/ 9 w 30"/>
                <a:gd name="T73" fmla="*/ 12 h 21"/>
                <a:gd name="T74" fmla="*/ 11 w 30"/>
                <a:gd name="T75" fmla="*/ 13 h 21"/>
                <a:gd name="T76" fmla="*/ 12 w 30"/>
                <a:gd name="T77" fmla="*/ 14 h 21"/>
                <a:gd name="T78" fmla="*/ 15 w 30"/>
                <a:gd name="T79" fmla="*/ 16 h 2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0" h="21">
                  <a:moveTo>
                    <a:pt x="15" y="16"/>
                  </a:moveTo>
                  <a:lnTo>
                    <a:pt x="16" y="17"/>
                  </a:lnTo>
                  <a:lnTo>
                    <a:pt x="16" y="18"/>
                  </a:lnTo>
                  <a:lnTo>
                    <a:pt x="17" y="18"/>
                  </a:lnTo>
                  <a:lnTo>
                    <a:pt x="17" y="19"/>
                  </a:lnTo>
                  <a:lnTo>
                    <a:pt x="18" y="19"/>
                  </a:lnTo>
                  <a:lnTo>
                    <a:pt x="19" y="20"/>
                  </a:lnTo>
                  <a:lnTo>
                    <a:pt x="20" y="20"/>
                  </a:lnTo>
                  <a:lnTo>
                    <a:pt x="21" y="20"/>
                  </a:lnTo>
                  <a:lnTo>
                    <a:pt x="22" y="20"/>
                  </a:lnTo>
                  <a:lnTo>
                    <a:pt x="23" y="19"/>
                  </a:lnTo>
                  <a:lnTo>
                    <a:pt x="24" y="19"/>
                  </a:lnTo>
                  <a:lnTo>
                    <a:pt x="24" y="18"/>
                  </a:lnTo>
                  <a:lnTo>
                    <a:pt x="25" y="18"/>
                  </a:lnTo>
                  <a:lnTo>
                    <a:pt x="25" y="17"/>
                  </a:lnTo>
                  <a:lnTo>
                    <a:pt x="26" y="17"/>
                  </a:lnTo>
                  <a:lnTo>
                    <a:pt x="26" y="16"/>
                  </a:lnTo>
                  <a:lnTo>
                    <a:pt x="26" y="15"/>
                  </a:lnTo>
                  <a:lnTo>
                    <a:pt x="27" y="15"/>
                  </a:lnTo>
                  <a:lnTo>
                    <a:pt x="28" y="15"/>
                  </a:lnTo>
                  <a:lnTo>
                    <a:pt x="28" y="14"/>
                  </a:lnTo>
                  <a:lnTo>
                    <a:pt x="28" y="13"/>
                  </a:lnTo>
                  <a:lnTo>
                    <a:pt x="28" y="12"/>
                  </a:lnTo>
                  <a:lnTo>
                    <a:pt x="29" y="12"/>
                  </a:lnTo>
                  <a:lnTo>
                    <a:pt x="29" y="11"/>
                  </a:lnTo>
                  <a:lnTo>
                    <a:pt x="29" y="9"/>
                  </a:lnTo>
                  <a:lnTo>
                    <a:pt x="29" y="8"/>
                  </a:lnTo>
                  <a:lnTo>
                    <a:pt x="28" y="7"/>
                  </a:lnTo>
                  <a:lnTo>
                    <a:pt x="28" y="6"/>
                  </a:lnTo>
                  <a:lnTo>
                    <a:pt x="27" y="5"/>
                  </a:lnTo>
                  <a:lnTo>
                    <a:pt x="27" y="4"/>
                  </a:lnTo>
                  <a:lnTo>
                    <a:pt x="26" y="4"/>
                  </a:lnTo>
                  <a:lnTo>
                    <a:pt x="25" y="3"/>
                  </a:lnTo>
                  <a:lnTo>
                    <a:pt x="24" y="3"/>
                  </a:lnTo>
                  <a:lnTo>
                    <a:pt x="24" y="2"/>
                  </a:lnTo>
                  <a:lnTo>
                    <a:pt x="23" y="2"/>
                  </a:lnTo>
                  <a:lnTo>
                    <a:pt x="22" y="2"/>
                  </a:lnTo>
                  <a:lnTo>
                    <a:pt x="21" y="1"/>
                  </a:lnTo>
                  <a:lnTo>
                    <a:pt x="20" y="1"/>
                  </a:lnTo>
                  <a:lnTo>
                    <a:pt x="19" y="0"/>
                  </a:lnTo>
                  <a:lnTo>
                    <a:pt x="18" y="0"/>
                  </a:lnTo>
                  <a:lnTo>
                    <a:pt x="17" y="0"/>
                  </a:lnTo>
                  <a:lnTo>
                    <a:pt x="16" y="0"/>
                  </a:lnTo>
                  <a:lnTo>
                    <a:pt x="15" y="0"/>
                  </a:lnTo>
                  <a:lnTo>
                    <a:pt x="13" y="0"/>
                  </a:lnTo>
                  <a:lnTo>
                    <a:pt x="12" y="0"/>
                  </a:lnTo>
                  <a:lnTo>
                    <a:pt x="11" y="0"/>
                  </a:lnTo>
                  <a:lnTo>
                    <a:pt x="10" y="0"/>
                  </a:lnTo>
                  <a:lnTo>
                    <a:pt x="9" y="0"/>
                  </a:lnTo>
                  <a:lnTo>
                    <a:pt x="8" y="0"/>
                  </a:lnTo>
                  <a:lnTo>
                    <a:pt x="7" y="0"/>
                  </a:lnTo>
                  <a:lnTo>
                    <a:pt x="6" y="0"/>
                  </a:lnTo>
                  <a:lnTo>
                    <a:pt x="5" y="0"/>
                  </a:lnTo>
                  <a:lnTo>
                    <a:pt x="4" y="0"/>
                  </a:lnTo>
                  <a:lnTo>
                    <a:pt x="3" y="0"/>
                  </a:lnTo>
                  <a:lnTo>
                    <a:pt x="2" y="0"/>
                  </a:lnTo>
                  <a:lnTo>
                    <a:pt x="1" y="0"/>
                  </a:lnTo>
                  <a:lnTo>
                    <a:pt x="1" y="1"/>
                  </a:lnTo>
                  <a:lnTo>
                    <a:pt x="1" y="2"/>
                  </a:lnTo>
                  <a:lnTo>
                    <a:pt x="0" y="2"/>
                  </a:lnTo>
                  <a:lnTo>
                    <a:pt x="0" y="3"/>
                  </a:lnTo>
                  <a:lnTo>
                    <a:pt x="0" y="4"/>
                  </a:lnTo>
                  <a:lnTo>
                    <a:pt x="1" y="4"/>
                  </a:lnTo>
                  <a:lnTo>
                    <a:pt x="1" y="5"/>
                  </a:lnTo>
                  <a:lnTo>
                    <a:pt x="2" y="6"/>
                  </a:lnTo>
                  <a:lnTo>
                    <a:pt x="3" y="6"/>
                  </a:lnTo>
                  <a:lnTo>
                    <a:pt x="3" y="7"/>
                  </a:lnTo>
                  <a:lnTo>
                    <a:pt x="4" y="8"/>
                  </a:lnTo>
                  <a:lnTo>
                    <a:pt x="5" y="8"/>
                  </a:lnTo>
                  <a:lnTo>
                    <a:pt x="6" y="9"/>
                  </a:lnTo>
                  <a:lnTo>
                    <a:pt x="7" y="9"/>
                  </a:lnTo>
                  <a:lnTo>
                    <a:pt x="7" y="11"/>
                  </a:lnTo>
                  <a:lnTo>
                    <a:pt x="8" y="11"/>
                  </a:lnTo>
                  <a:lnTo>
                    <a:pt x="9" y="12"/>
                  </a:lnTo>
                  <a:lnTo>
                    <a:pt x="10" y="13"/>
                  </a:lnTo>
                  <a:lnTo>
                    <a:pt x="11" y="13"/>
                  </a:lnTo>
                  <a:lnTo>
                    <a:pt x="11" y="14"/>
                  </a:lnTo>
                  <a:lnTo>
                    <a:pt x="12" y="14"/>
                  </a:lnTo>
                  <a:lnTo>
                    <a:pt x="13" y="15"/>
                  </a:lnTo>
                  <a:lnTo>
                    <a:pt x="15" y="1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61" name="Freeform 156"/>
            <p:cNvSpPr>
              <a:spLocks/>
            </p:cNvSpPr>
            <p:nvPr/>
          </p:nvSpPr>
          <p:spPr bwMode="auto">
            <a:xfrm>
              <a:off x="3383" y="1585"/>
              <a:ext cx="55" cy="22"/>
            </a:xfrm>
            <a:custGeom>
              <a:avLst/>
              <a:gdLst>
                <a:gd name="T0" fmla="*/ 16 w 55"/>
                <a:gd name="T1" fmla="*/ 0 h 22"/>
                <a:gd name="T2" fmla="*/ 15 w 55"/>
                <a:gd name="T3" fmla="*/ 1 h 22"/>
                <a:gd name="T4" fmla="*/ 12 w 55"/>
                <a:gd name="T5" fmla="*/ 2 h 22"/>
                <a:gd name="T6" fmla="*/ 10 w 55"/>
                <a:gd name="T7" fmla="*/ 3 h 22"/>
                <a:gd name="T8" fmla="*/ 8 w 55"/>
                <a:gd name="T9" fmla="*/ 4 h 22"/>
                <a:gd name="T10" fmla="*/ 6 w 55"/>
                <a:gd name="T11" fmla="*/ 5 h 22"/>
                <a:gd name="T12" fmla="*/ 4 w 55"/>
                <a:gd name="T13" fmla="*/ 6 h 22"/>
                <a:gd name="T14" fmla="*/ 3 w 55"/>
                <a:gd name="T15" fmla="*/ 7 h 22"/>
                <a:gd name="T16" fmla="*/ 2 w 55"/>
                <a:gd name="T17" fmla="*/ 8 h 22"/>
                <a:gd name="T18" fmla="*/ 1 w 55"/>
                <a:gd name="T19" fmla="*/ 9 h 22"/>
                <a:gd name="T20" fmla="*/ 0 w 55"/>
                <a:gd name="T21" fmla="*/ 11 h 22"/>
                <a:gd name="T22" fmla="*/ 0 w 55"/>
                <a:gd name="T23" fmla="*/ 13 h 22"/>
                <a:gd name="T24" fmla="*/ 2 w 55"/>
                <a:gd name="T25" fmla="*/ 14 h 22"/>
                <a:gd name="T26" fmla="*/ 3 w 55"/>
                <a:gd name="T27" fmla="*/ 15 h 22"/>
                <a:gd name="T28" fmla="*/ 4 w 55"/>
                <a:gd name="T29" fmla="*/ 16 h 22"/>
                <a:gd name="T30" fmla="*/ 6 w 55"/>
                <a:gd name="T31" fmla="*/ 17 h 22"/>
                <a:gd name="T32" fmla="*/ 8 w 55"/>
                <a:gd name="T33" fmla="*/ 18 h 22"/>
                <a:gd name="T34" fmla="*/ 10 w 55"/>
                <a:gd name="T35" fmla="*/ 18 h 22"/>
                <a:gd name="T36" fmla="*/ 12 w 55"/>
                <a:gd name="T37" fmla="*/ 18 h 22"/>
                <a:gd name="T38" fmla="*/ 15 w 55"/>
                <a:gd name="T39" fmla="*/ 18 h 22"/>
                <a:gd name="T40" fmla="*/ 17 w 55"/>
                <a:gd name="T41" fmla="*/ 18 h 22"/>
                <a:gd name="T42" fmla="*/ 19 w 55"/>
                <a:gd name="T43" fmla="*/ 18 h 22"/>
                <a:gd name="T44" fmla="*/ 21 w 55"/>
                <a:gd name="T45" fmla="*/ 18 h 22"/>
                <a:gd name="T46" fmla="*/ 24 w 55"/>
                <a:gd name="T47" fmla="*/ 19 h 22"/>
                <a:gd name="T48" fmla="*/ 26 w 55"/>
                <a:gd name="T49" fmla="*/ 19 h 22"/>
                <a:gd name="T50" fmla="*/ 28 w 55"/>
                <a:gd name="T51" fmla="*/ 19 h 22"/>
                <a:gd name="T52" fmla="*/ 30 w 55"/>
                <a:gd name="T53" fmla="*/ 19 h 22"/>
                <a:gd name="T54" fmla="*/ 32 w 55"/>
                <a:gd name="T55" fmla="*/ 20 h 22"/>
                <a:gd name="T56" fmla="*/ 34 w 55"/>
                <a:gd name="T57" fmla="*/ 20 h 22"/>
                <a:gd name="T58" fmla="*/ 35 w 55"/>
                <a:gd name="T59" fmla="*/ 21 h 22"/>
                <a:gd name="T60" fmla="*/ 37 w 55"/>
                <a:gd name="T61" fmla="*/ 21 h 22"/>
                <a:gd name="T62" fmla="*/ 39 w 55"/>
                <a:gd name="T63" fmla="*/ 21 h 22"/>
                <a:gd name="T64" fmla="*/ 42 w 55"/>
                <a:gd name="T65" fmla="*/ 20 h 22"/>
                <a:gd name="T66" fmla="*/ 44 w 55"/>
                <a:gd name="T67" fmla="*/ 20 h 22"/>
                <a:gd name="T68" fmla="*/ 46 w 55"/>
                <a:gd name="T69" fmla="*/ 19 h 22"/>
                <a:gd name="T70" fmla="*/ 48 w 55"/>
                <a:gd name="T71" fmla="*/ 18 h 22"/>
                <a:gd name="T72" fmla="*/ 49 w 55"/>
                <a:gd name="T73" fmla="*/ 17 h 22"/>
                <a:gd name="T74" fmla="*/ 50 w 55"/>
                <a:gd name="T75" fmla="*/ 16 h 22"/>
                <a:gd name="T76" fmla="*/ 51 w 55"/>
                <a:gd name="T77" fmla="*/ 15 h 22"/>
                <a:gd name="T78" fmla="*/ 52 w 55"/>
                <a:gd name="T79" fmla="*/ 14 h 22"/>
                <a:gd name="T80" fmla="*/ 53 w 55"/>
                <a:gd name="T81" fmla="*/ 12 h 22"/>
                <a:gd name="T82" fmla="*/ 54 w 55"/>
                <a:gd name="T83" fmla="*/ 11 h 22"/>
                <a:gd name="T84" fmla="*/ 54 w 55"/>
                <a:gd name="T85" fmla="*/ 9 h 22"/>
                <a:gd name="T86" fmla="*/ 50 w 55"/>
                <a:gd name="T87" fmla="*/ 8 h 22"/>
                <a:gd name="T88" fmla="*/ 47 w 55"/>
                <a:gd name="T89" fmla="*/ 7 h 22"/>
                <a:gd name="T90" fmla="*/ 45 w 55"/>
                <a:gd name="T91" fmla="*/ 7 h 22"/>
                <a:gd name="T92" fmla="*/ 43 w 55"/>
                <a:gd name="T93" fmla="*/ 6 h 22"/>
                <a:gd name="T94" fmla="*/ 39 w 55"/>
                <a:gd name="T95" fmla="*/ 6 h 22"/>
                <a:gd name="T96" fmla="*/ 37 w 55"/>
                <a:gd name="T97" fmla="*/ 5 h 22"/>
                <a:gd name="T98" fmla="*/ 34 w 55"/>
                <a:gd name="T99" fmla="*/ 4 h 22"/>
                <a:gd name="T100" fmla="*/ 32 w 55"/>
                <a:gd name="T101" fmla="*/ 4 h 22"/>
                <a:gd name="T102" fmla="*/ 29 w 55"/>
                <a:gd name="T103" fmla="*/ 3 h 22"/>
                <a:gd name="T104" fmla="*/ 27 w 55"/>
                <a:gd name="T105" fmla="*/ 3 h 22"/>
                <a:gd name="T106" fmla="*/ 24 w 55"/>
                <a:gd name="T107" fmla="*/ 2 h 22"/>
                <a:gd name="T108" fmla="*/ 22 w 55"/>
                <a:gd name="T109" fmla="*/ 2 h 22"/>
                <a:gd name="T110" fmla="*/ 20 w 55"/>
                <a:gd name="T111" fmla="*/ 1 h 22"/>
                <a:gd name="T112" fmla="*/ 18 w 55"/>
                <a:gd name="T113" fmla="*/ 1 h 22"/>
                <a:gd name="T114" fmla="*/ 16 w 55"/>
                <a:gd name="T115" fmla="*/ 1 h 2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5" h="22">
                  <a:moveTo>
                    <a:pt x="16" y="1"/>
                  </a:moveTo>
                  <a:lnTo>
                    <a:pt x="16" y="0"/>
                  </a:lnTo>
                  <a:lnTo>
                    <a:pt x="16" y="1"/>
                  </a:lnTo>
                  <a:lnTo>
                    <a:pt x="15" y="1"/>
                  </a:lnTo>
                  <a:lnTo>
                    <a:pt x="14" y="2"/>
                  </a:lnTo>
                  <a:lnTo>
                    <a:pt x="12" y="2"/>
                  </a:lnTo>
                  <a:lnTo>
                    <a:pt x="11" y="2"/>
                  </a:lnTo>
                  <a:lnTo>
                    <a:pt x="10" y="3"/>
                  </a:lnTo>
                  <a:lnTo>
                    <a:pt x="9" y="3"/>
                  </a:lnTo>
                  <a:lnTo>
                    <a:pt x="8" y="4"/>
                  </a:lnTo>
                  <a:lnTo>
                    <a:pt x="7" y="4"/>
                  </a:lnTo>
                  <a:lnTo>
                    <a:pt x="6" y="5"/>
                  </a:lnTo>
                  <a:lnTo>
                    <a:pt x="5" y="5"/>
                  </a:lnTo>
                  <a:lnTo>
                    <a:pt x="4" y="6"/>
                  </a:lnTo>
                  <a:lnTo>
                    <a:pt x="3" y="6"/>
                  </a:lnTo>
                  <a:lnTo>
                    <a:pt x="3" y="7"/>
                  </a:lnTo>
                  <a:lnTo>
                    <a:pt x="2" y="7"/>
                  </a:lnTo>
                  <a:lnTo>
                    <a:pt x="2" y="8"/>
                  </a:lnTo>
                  <a:lnTo>
                    <a:pt x="1" y="8"/>
                  </a:lnTo>
                  <a:lnTo>
                    <a:pt x="1" y="9"/>
                  </a:lnTo>
                  <a:lnTo>
                    <a:pt x="0" y="10"/>
                  </a:lnTo>
                  <a:lnTo>
                    <a:pt x="0" y="11"/>
                  </a:lnTo>
                  <a:lnTo>
                    <a:pt x="0" y="12"/>
                  </a:lnTo>
                  <a:lnTo>
                    <a:pt x="0" y="13"/>
                  </a:lnTo>
                  <a:lnTo>
                    <a:pt x="1" y="14"/>
                  </a:lnTo>
                  <a:lnTo>
                    <a:pt x="2" y="14"/>
                  </a:lnTo>
                  <a:lnTo>
                    <a:pt x="2" y="15"/>
                  </a:lnTo>
                  <a:lnTo>
                    <a:pt x="3" y="15"/>
                  </a:lnTo>
                  <a:lnTo>
                    <a:pt x="3" y="16"/>
                  </a:lnTo>
                  <a:lnTo>
                    <a:pt x="4" y="16"/>
                  </a:lnTo>
                  <a:lnTo>
                    <a:pt x="5" y="17"/>
                  </a:lnTo>
                  <a:lnTo>
                    <a:pt x="6" y="17"/>
                  </a:lnTo>
                  <a:lnTo>
                    <a:pt x="7" y="17"/>
                  </a:lnTo>
                  <a:lnTo>
                    <a:pt x="8" y="18"/>
                  </a:lnTo>
                  <a:lnTo>
                    <a:pt x="9" y="18"/>
                  </a:lnTo>
                  <a:lnTo>
                    <a:pt x="10" y="18"/>
                  </a:lnTo>
                  <a:lnTo>
                    <a:pt x="11" y="18"/>
                  </a:lnTo>
                  <a:lnTo>
                    <a:pt x="12" y="18"/>
                  </a:lnTo>
                  <a:lnTo>
                    <a:pt x="14" y="18"/>
                  </a:lnTo>
                  <a:lnTo>
                    <a:pt x="15" y="18"/>
                  </a:lnTo>
                  <a:lnTo>
                    <a:pt x="16" y="18"/>
                  </a:lnTo>
                  <a:lnTo>
                    <a:pt x="17" y="18"/>
                  </a:lnTo>
                  <a:lnTo>
                    <a:pt x="18" y="18"/>
                  </a:lnTo>
                  <a:lnTo>
                    <a:pt x="19" y="18"/>
                  </a:lnTo>
                  <a:lnTo>
                    <a:pt x="20" y="18"/>
                  </a:lnTo>
                  <a:lnTo>
                    <a:pt x="21" y="18"/>
                  </a:lnTo>
                  <a:lnTo>
                    <a:pt x="22" y="19"/>
                  </a:lnTo>
                  <a:lnTo>
                    <a:pt x="24" y="19"/>
                  </a:lnTo>
                  <a:lnTo>
                    <a:pt x="25" y="19"/>
                  </a:lnTo>
                  <a:lnTo>
                    <a:pt x="26" y="19"/>
                  </a:lnTo>
                  <a:lnTo>
                    <a:pt x="27" y="19"/>
                  </a:lnTo>
                  <a:lnTo>
                    <a:pt x="28" y="19"/>
                  </a:lnTo>
                  <a:lnTo>
                    <a:pt x="29" y="19"/>
                  </a:lnTo>
                  <a:lnTo>
                    <a:pt x="30" y="19"/>
                  </a:lnTo>
                  <a:lnTo>
                    <a:pt x="31" y="20"/>
                  </a:lnTo>
                  <a:lnTo>
                    <a:pt x="32" y="20"/>
                  </a:lnTo>
                  <a:lnTo>
                    <a:pt x="33" y="20"/>
                  </a:lnTo>
                  <a:lnTo>
                    <a:pt x="34" y="20"/>
                  </a:lnTo>
                  <a:lnTo>
                    <a:pt x="35" y="20"/>
                  </a:lnTo>
                  <a:lnTo>
                    <a:pt x="35" y="21"/>
                  </a:lnTo>
                  <a:lnTo>
                    <a:pt x="36" y="21"/>
                  </a:lnTo>
                  <a:lnTo>
                    <a:pt x="37" y="21"/>
                  </a:lnTo>
                  <a:lnTo>
                    <a:pt x="38" y="21"/>
                  </a:lnTo>
                  <a:lnTo>
                    <a:pt x="39" y="21"/>
                  </a:lnTo>
                  <a:lnTo>
                    <a:pt x="41" y="21"/>
                  </a:lnTo>
                  <a:lnTo>
                    <a:pt x="42" y="20"/>
                  </a:lnTo>
                  <a:lnTo>
                    <a:pt x="43" y="20"/>
                  </a:lnTo>
                  <a:lnTo>
                    <a:pt x="44" y="20"/>
                  </a:lnTo>
                  <a:lnTo>
                    <a:pt x="45" y="19"/>
                  </a:lnTo>
                  <a:lnTo>
                    <a:pt x="46" y="19"/>
                  </a:lnTo>
                  <a:lnTo>
                    <a:pt x="48" y="19"/>
                  </a:lnTo>
                  <a:lnTo>
                    <a:pt x="48" y="18"/>
                  </a:lnTo>
                  <a:lnTo>
                    <a:pt x="49" y="18"/>
                  </a:lnTo>
                  <a:lnTo>
                    <a:pt x="49" y="17"/>
                  </a:lnTo>
                  <a:lnTo>
                    <a:pt x="50" y="17"/>
                  </a:lnTo>
                  <a:lnTo>
                    <a:pt x="50" y="16"/>
                  </a:lnTo>
                  <a:lnTo>
                    <a:pt x="51" y="16"/>
                  </a:lnTo>
                  <a:lnTo>
                    <a:pt x="51" y="15"/>
                  </a:lnTo>
                  <a:lnTo>
                    <a:pt x="52" y="15"/>
                  </a:lnTo>
                  <a:lnTo>
                    <a:pt x="52" y="14"/>
                  </a:lnTo>
                  <a:lnTo>
                    <a:pt x="52" y="13"/>
                  </a:lnTo>
                  <a:lnTo>
                    <a:pt x="53" y="12"/>
                  </a:lnTo>
                  <a:lnTo>
                    <a:pt x="53" y="11"/>
                  </a:lnTo>
                  <a:lnTo>
                    <a:pt x="54" y="11"/>
                  </a:lnTo>
                  <a:lnTo>
                    <a:pt x="54" y="10"/>
                  </a:lnTo>
                  <a:lnTo>
                    <a:pt x="54" y="9"/>
                  </a:lnTo>
                  <a:lnTo>
                    <a:pt x="52" y="8"/>
                  </a:lnTo>
                  <a:lnTo>
                    <a:pt x="50" y="8"/>
                  </a:lnTo>
                  <a:lnTo>
                    <a:pt x="48" y="8"/>
                  </a:lnTo>
                  <a:lnTo>
                    <a:pt x="47" y="7"/>
                  </a:lnTo>
                  <a:lnTo>
                    <a:pt x="46" y="7"/>
                  </a:lnTo>
                  <a:lnTo>
                    <a:pt x="45" y="7"/>
                  </a:lnTo>
                  <a:lnTo>
                    <a:pt x="44" y="6"/>
                  </a:lnTo>
                  <a:lnTo>
                    <a:pt x="43" y="6"/>
                  </a:lnTo>
                  <a:lnTo>
                    <a:pt x="42" y="6"/>
                  </a:lnTo>
                  <a:lnTo>
                    <a:pt x="39" y="6"/>
                  </a:lnTo>
                  <a:lnTo>
                    <a:pt x="38" y="5"/>
                  </a:lnTo>
                  <a:lnTo>
                    <a:pt x="37" y="5"/>
                  </a:lnTo>
                  <a:lnTo>
                    <a:pt x="35" y="5"/>
                  </a:lnTo>
                  <a:lnTo>
                    <a:pt x="34" y="4"/>
                  </a:lnTo>
                  <a:lnTo>
                    <a:pt x="33" y="4"/>
                  </a:lnTo>
                  <a:lnTo>
                    <a:pt x="32" y="4"/>
                  </a:lnTo>
                  <a:lnTo>
                    <a:pt x="30" y="4"/>
                  </a:lnTo>
                  <a:lnTo>
                    <a:pt x="29" y="3"/>
                  </a:lnTo>
                  <a:lnTo>
                    <a:pt x="28" y="3"/>
                  </a:lnTo>
                  <a:lnTo>
                    <a:pt x="27" y="3"/>
                  </a:lnTo>
                  <a:lnTo>
                    <a:pt x="25" y="2"/>
                  </a:lnTo>
                  <a:lnTo>
                    <a:pt x="24" y="2"/>
                  </a:lnTo>
                  <a:lnTo>
                    <a:pt x="23" y="2"/>
                  </a:lnTo>
                  <a:lnTo>
                    <a:pt x="22" y="2"/>
                  </a:lnTo>
                  <a:lnTo>
                    <a:pt x="21" y="2"/>
                  </a:lnTo>
                  <a:lnTo>
                    <a:pt x="20" y="1"/>
                  </a:lnTo>
                  <a:lnTo>
                    <a:pt x="19" y="1"/>
                  </a:lnTo>
                  <a:lnTo>
                    <a:pt x="18" y="1"/>
                  </a:lnTo>
                  <a:lnTo>
                    <a:pt x="17" y="1"/>
                  </a:lnTo>
                  <a:lnTo>
                    <a:pt x="16" y="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62" name="Freeform 157"/>
            <p:cNvSpPr>
              <a:spLocks/>
            </p:cNvSpPr>
            <p:nvPr/>
          </p:nvSpPr>
          <p:spPr bwMode="auto">
            <a:xfrm>
              <a:off x="3271" y="1615"/>
              <a:ext cx="29" cy="22"/>
            </a:xfrm>
            <a:custGeom>
              <a:avLst/>
              <a:gdLst>
                <a:gd name="T0" fmla="*/ 7 w 29"/>
                <a:gd name="T1" fmla="*/ 0 h 22"/>
                <a:gd name="T2" fmla="*/ 6 w 29"/>
                <a:gd name="T3" fmla="*/ 1 h 22"/>
                <a:gd name="T4" fmla="*/ 5 w 29"/>
                <a:gd name="T5" fmla="*/ 2 h 22"/>
                <a:gd name="T6" fmla="*/ 4 w 29"/>
                <a:gd name="T7" fmla="*/ 4 h 22"/>
                <a:gd name="T8" fmla="*/ 2 w 29"/>
                <a:gd name="T9" fmla="*/ 5 h 22"/>
                <a:gd name="T10" fmla="*/ 1 w 29"/>
                <a:gd name="T11" fmla="*/ 6 h 22"/>
                <a:gd name="T12" fmla="*/ 1 w 29"/>
                <a:gd name="T13" fmla="*/ 8 h 22"/>
                <a:gd name="T14" fmla="*/ 0 w 29"/>
                <a:gd name="T15" fmla="*/ 9 h 22"/>
                <a:gd name="T16" fmla="*/ 0 w 29"/>
                <a:gd name="T17" fmla="*/ 11 h 22"/>
                <a:gd name="T18" fmla="*/ 0 w 29"/>
                <a:gd name="T19" fmla="*/ 13 h 22"/>
                <a:gd name="T20" fmla="*/ 0 w 29"/>
                <a:gd name="T21" fmla="*/ 15 h 22"/>
                <a:gd name="T22" fmla="*/ 1 w 29"/>
                <a:gd name="T23" fmla="*/ 16 h 22"/>
                <a:gd name="T24" fmla="*/ 2 w 29"/>
                <a:gd name="T25" fmla="*/ 18 h 22"/>
                <a:gd name="T26" fmla="*/ 4 w 29"/>
                <a:gd name="T27" fmla="*/ 18 h 22"/>
                <a:gd name="T28" fmla="*/ 5 w 29"/>
                <a:gd name="T29" fmla="*/ 19 h 22"/>
                <a:gd name="T30" fmla="*/ 7 w 29"/>
                <a:gd name="T31" fmla="*/ 19 h 22"/>
                <a:gd name="T32" fmla="*/ 9 w 29"/>
                <a:gd name="T33" fmla="*/ 19 h 22"/>
                <a:gd name="T34" fmla="*/ 11 w 29"/>
                <a:gd name="T35" fmla="*/ 19 h 22"/>
                <a:gd name="T36" fmla="*/ 13 w 29"/>
                <a:gd name="T37" fmla="*/ 19 h 22"/>
                <a:gd name="T38" fmla="*/ 15 w 29"/>
                <a:gd name="T39" fmla="*/ 20 h 22"/>
                <a:gd name="T40" fmla="*/ 17 w 29"/>
                <a:gd name="T41" fmla="*/ 20 h 22"/>
                <a:gd name="T42" fmla="*/ 19 w 29"/>
                <a:gd name="T43" fmla="*/ 21 h 22"/>
                <a:gd name="T44" fmla="*/ 21 w 29"/>
                <a:gd name="T45" fmla="*/ 21 h 22"/>
                <a:gd name="T46" fmla="*/ 22 w 29"/>
                <a:gd name="T47" fmla="*/ 20 h 22"/>
                <a:gd name="T48" fmla="*/ 24 w 29"/>
                <a:gd name="T49" fmla="*/ 19 h 22"/>
                <a:gd name="T50" fmla="*/ 25 w 29"/>
                <a:gd name="T51" fmla="*/ 18 h 22"/>
                <a:gd name="T52" fmla="*/ 26 w 29"/>
                <a:gd name="T53" fmla="*/ 16 h 22"/>
                <a:gd name="T54" fmla="*/ 26 w 29"/>
                <a:gd name="T55" fmla="*/ 14 h 22"/>
                <a:gd name="T56" fmla="*/ 27 w 29"/>
                <a:gd name="T57" fmla="*/ 13 h 22"/>
                <a:gd name="T58" fmla="*/ 27 w 29"/>
                <a:gd name="T59" fmla="*/ 11 h 22"/>
                <a:gd name="T60" fmla="*/ 28 w 29"/>
                <a:gd name="T61" fmla="*/ 10 h 22"/>
                <a:gd name="T62" fmla="*/ 28 w 29"/>
                <a:gd name="T63" fmla="*/ 8 h 22"/>
                <a:gd name="T64" fmla="*/ 25 w 29"/>
                <a:gd name="T65" fmla="*/ 7 h 22"/>
                <a:gd name="T66" fmla="*/ 23 w 29"/>
                <a:gd name="T67" fmla="*/ 6 h 22"/>
                <a:gd name="T68" fmla="*/ 21 w 29"/>
                <a:gd name="T69" fmla="*/ 5 h 22"/>
                <a:gd name="T70" fmla="*/ 19 w 29"/>
                <a:gd name="T71" fmla="*/ 4 h 22"/>
                <a:gd name="T72" fmla="*/ 17 w 29"/>
                <a:gd name="T73" fmla="*/ 4 h 22"/>
                <a:gd name="T74" fmla="*/ 15 w 29"/>
                <a:gd name="T75" fmla="*/ 3 h 22"/>
                <a:gd name="T76" fmla="*/ 13 w 29"/>
                <a:gd name="T77" fmla="*/ 2 h 22"/>
                <a:gd name="T78" fmla="*/ 12 w 29"/>
                <a:gd name="T79" fmla="*/ 1 h 22"/>
                <a:gd name="T80" fmla="*/ 10 w 29"/>
                <a:gd name="T81" fmla="*/ 1 h 22"/>
                <a:gd name="T82" fmla="*/ 8 w 29"/>
                <a:gd name="T83" fmla="*/ 0 h 2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9" h="22">
                  <a:moveTo>
                    <a:pt x="8" y="0"/>
                  </a:moveTo>
                  <a:lnTo>
                    <a:pt x="7" y="0"/>
                  </a:lnTo>
                  <a:lnTo>
                    <a:pt x="7" y="1"/>
                  </a:lnTo>
                  <a:lnTo>
                    <a:pt x="6" y="1"/>
                  </a:lnTo>
                  <a:lnTo>
                    <a:pt x="6" y="2"/>
                  </a:lnTo>
                  <a:lnTo>
                    <a:pt x="5" y="2"/>
                  </a:lnTo>
                  <a:lnTo>
                    <a:pt x="4" y="3"/>
                  </a:lnTo>
                  <a:lnTo>
                    <a:pt x="4" y="4"/>
                  </a:lnTo>
                  <a:lnTo>
                    <a:pt x="3" y="4"/>
                  </a:lnTo>
                  <a:lnTo>
                    <a:pt x="2" y="5"/>
                  </a:lnTo>
                  <a:lnTo>
                    <a:pt x="2" y="6"/>
                  </a:lnTo>
                  <a:lnTo>
                    <a:pt x="1" y="6"/>
                  </a:lnTo>
                  <a:lnTo>
                    <a:pt x="1" y="7"/>
                  </a:lnTo>
                  <a:lnTo>
                    <a:pt x="1" y="8"/>
                  </a:lnTo>
                  <a:lnTo>
                    <a:pt x="0" y="8"/>
                  </a:lnTo>
                  <a:lnTo>
                    <a:pt x="0" y="9"/>
                  </a:lnTo>
                  <a:lnTo>
                    <a:pt x="0" y="10"/>
                  </a:lnTo>
                  <a:lnTo>
                    <a:pt x="0" y="11"/>
                  </a:lnTo>
                  <a:lnTo>
                    <a:pt x="0" y="12"/>
                  </a:lnTo>
                  <a:lnTo>
                    <a:pt x="0" y="13"/>
                  </a:lnTo>
                  <a:lnTo>
                    <a:pt x="0" y="14"/>
                  </a:lnTo>
                  <a:lnTo>
                    <a:pt x="0" y="15"/>
                  </a:lnTo>
                  <a:lnTo>
                    <a:pt x="0" y="16"/>
                  </a:lnTo>
                  <a:lnTo>
                    <a:pt x="1" y="16"/>
                  </a:lnTo>
                  <a:lnTo>
                    <a:pt x="2" y="17"/>
                  </a:lnTo>
                  <a:lnTo>
                    <a:pt x="2" y="18"/>
                  </a:lnTo>
                  <a:lnTo>
                    <a:pt x="3" y="18"/>
                  </a:lnTo>
                  <a:lnTo>
                    <a:pt x="4" y="18"/>
                  </a:lnTo>
                  <a:lnTo>
                    <a:pt x="4" y="19"/>
                  </a:lnTo>
                  <a:lnTo>
                    <a:pt x="5" y="19"/>
                  </a:lnTo>
                  <a:lnTo>
                    <a:pt x="6" y="19"/>
                  </a:lnTo>
                  <a:lnTo>
                    <a:pt x="7" y="19"/>
                  </a:lnTo>
                  <a:lnTo>
                    <a:pt x="8" y="19"/>
                  </a:lnTo>
                  <a:lnTo>
                    <a:pt x="9" y="19"/>
                  </a:lnTo>
                  <a:lnTo>
                    <a:pt x="10" y="19"/>
                  </a:lnTo>
                  <a:lnTo>
                    <a:pt x="11" y="19"/>
                  </a:lnTo>
                  <a:lnTo>
                    <a:pt x="12" y="19"/>
                  </a:lnTo>
                  <a:lnTo>
                    <a:pt x="13" y="19"/>
                  </a:lnTo>
                  <a:lnTo>
                    <a:pt x="14" y="20"/>
                  </a:lnTo>
                  <a:lnTo>
                    <a:pt x="15" y="20"/>
                  </a:lnTo>
                  <a:lnTo>
                    <a:pt x="16" y="20"/>
                  </a:lnTo>
                  <a:lnTo>
                    <a:pt x="17" y="20"/>
                  </a:lnTo>
                  <a:lnTo>
                    <a:pt x="18" y="21"/>
                  </a:lnTo>
                  <a:lnTo>
                    <a:pt x="19" y="21"/>
                  </a:lnTo>
                  <a:lnTo>
                    <a:pt x="20" y="21"/>
                  </a:lnTo>
                  <a:lnTo>
                    <a:pt x="21" y="21"/>
                  </a:lnTo>
                  <a:lnTo>
                    <a:pt x="22" y="21"/>
                  </a:lnTo>
                  <a:lnTo>
                    <a:pt x="22" y="20"/>
                  </a:lnTo>
                  <a:lnTo>
                    <a:pt x="23" y="20"/>
                  </a:lnTo>
                  <a:lnTo>
                    <a:pt x="24" y="19"/>
                  </a:lnTo>
                  <a:lnTo>
                    <a:pt x="24" y="18"/>
                  </a:lnTo>
                  <a:lnTo>
                    <a:pt x="25" y="18"/>
                  </a:lnTo>
                  <a:lnTo>
                    <a:pt x="26" y="17"/>
                  </a:lnTo>
                  <a:lnTo>
                    <a:pt x="26" y="16"/>
                  </a:lnTo>
                  <a:lnTo>
                    <a:pt x="26" y="15"/>
                  </a:lnTo>
                  <a:lnTo>
                    <a:pt x="26" y="14"/>
                  </a:lnTo>
                  <a:lnTo>
                    <a:pt x="27" y="14"/>
                  </a:lnTo>
                  <a:lnTo>
                    <a:pt x="27" y="13"/>
                  </a:lnTo>
                  <a:lnTo>
                    <a:pt x="27" y="12"/>
                  </a:lnTo>
                  <a:lnTo>
                    <a:pt x="27" y="11"/>
                  </a:lnTo>
                  <a:lnTo>
                    <a:pt x="28" y="11"/>
                  </a:lnTo>
                  <a:lnTo>
                    <a:pt x="28" y="10"/>
                  </a:lnTo>
                  <a:lnTo>
                    <a:pt x="28" y="9"/>
                  </a:lnTo>
                  <a:lnTo>
                    <a:pt x="28" y="8"/>
                  </a:lnTo>
                  <a:lnTo>
                    <a:pt x="26" y="7"/>
                  </a:lnTo>
                  <a:lnTo>
                    <a:pt x="25" y="7"/>
                  </a:lnTo>
                  <a:lnTo>
                    <a:pt x="24" y="6"/>
                  </a:lnTo>
                  <a:lnTo>
                    <a:pt x="23" y="6"/>
                  </a:lnTo>
                  <a:lnTo>
                    <a:pt x="22" y="6"/>
                  </a:lnTo>
                  <a:lnTo>
                    <a:pt x="21" y="5"/>
                  </a:lnTo>
                  <a:lnTo>
                    <a:pt x="20" y="5"/>
                  </a:lnTo>
                  <a:lnTo>
                    <a:pt x="19" y="4"/>
                  </a:lnTo>
                  <a:lnTo>
                    <a:pt x="18" y="4"/>
                  </a:lnTo>
                  <a:lnTo>
                    <a:pt x="17" y="4"/>
                  </a:lnTo>
                  <a:lnTo>
                    <a:pt x="16" y="3"/>
                  </a:lnTo>
                  <a:lnTo>
                    <a:pt x="15" y="3"/>
                  </a:lnTo>
                  <a:lnTo>
                    <a:pt x="14" y="2"/>
                  </a:lnTo>
                  <a:lnTo>
                    <a:pt x="13" y="2"/>
                  </a:lnTo>
                  <a:lnTo>
                    <a:pt x="12" y="2"/>
                  </a:lnTo>
                  <a:lnTo>
                    <a:pt x="12" y="1"/>
                  </a:lnTo>
                  <a:lnTo>
                    <a:pt x="11" y="1"/>
                  </a:lnTo>
                  <a:lnTo>
                    <a:pt x="10" y="1"/>
                  </a:lnTo>
                  <a:lnTo>
                    <a:pt x="9" y="0"/>
                  </a:lnTo>
                  <a:lnTo>
                    <a:pt x="8"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63" name="Freeform 158"/>
            <p:cNvSpPr>
              <a:spLocks/>
            </p:cNvSpPr>
            <p:nvPr/>
          </p:nvSpPr>
          <p:spPr bwMode="auto">
            <a:xfrm>
              <a:off x="3497" y="1582"/>
              <a:ext cx="55" cy="22"/>
            </a:xfrm>
            <a:custGeom>
              <a:avLst/>
              <a:gdLst>
                <a:gd name="T0" fmla="*/ 16 w 55"/>
                <a:gd name="T1" fmla="*/ 0 h 22"/>
                <a:gd name="T2" fmla="*/ 14 w 55"/>
                <a:gd name="T3" fmla="*/ 1 h 22"/>
                <a:gd name="T4" fmla="*/ 11 w 55"/>
                <a:gd name="T5" fmla="*/ 2 h 22"/>
                <a:gd name="T6" fmla="*/ 9 w 55"/>
                <a:gd name="T7" fmla="*/ 2 h 22"/>
                <a:gd name="T8" fmla="*/ 7 w 55"/>
                <a:gd name="T9" fmla="*/ 4 h 22"/>
                <a:gd name="T10" fmla="*/ 5 w 55"/>
                <a:gd name="T11" fmla="*/ 4 h 22"/>
                <a:gd name="T12" fmla="*/ 4 w 55"/>
                <a:gd name="T13" fmla="*/ 5 h 22"/>
                <a:gd name="T14" fmla="*/ 3 w 55"/>
                <a:gd name="T15" fmla="*/ 6 h 22"/>
                <a:gd name="T16" fmla="*/ 2 w 55"/>
                <a:gd name="T17" fmla="*/ 8 h 22"/>
                <a:gd name="T18" fmla="*/ 1 w 55"/>
                <a:gd name="T19" fmla="*/ 9 h 22"/>
                <a:gd name="T20" fmla="*/ 0 w 55"/>
                <a:gd name="T21" fmla="*/ 10 h 22"/>
                <a:gd name="T22" fmla="*/ 0 w 55"/>
                <a:gd name="T23" fmla="*/ 12 h 22"/>
                <a:gd name="T24" fmla="*/ 1 w 55"/>
                <a:gd name="T25" fmla="*/ 13 h 22"/>
                <a:gd name="T26" fmla="*/ 3 w 55"/>
                <a:gd name="T27" fmla="*/ 15 h 22"/>
                <a:gd name="T28" fmla="*/ 4 w 55"/>
                <a:gd name="T29" fmla="*/ 16 h 22"/>
                <a:gd name="T30" fmla="*/ 6 w 55"/>
                <a:gd name="T31" fmla="*/ 16 h 22"/>
                <a:gd name="T32" fmla="*/ 7 w 55"/>
                <a:gd name="T33" fmla="*/ 17 h 22"/>
                <a:gd name="T34" fmla="*/ 9 w 55"/>
                <a:gd name="T35" fmla="*/ 18 h 22"/>
                <a:gd name="T36" fmla="*/ 11 w 55"/>
                <a:gd name="T37" fmla="*/ 18 h 22"/>
                <a:gd name="T38" fmla="*/ 14 w 55"/>
                <a:gd name="T39" fmla="*/ 18 h 22"/>
                <a:gd name="T40" fmla="*/ 16 w 55"/>
                <a:gd name="T41" fmla="*/ 18 h 22"/>
                <a:gd name="T42" fmla="*/ 18 w 55"/>
                <a:gd name="T43" fmla="*/ 18 h 22"/>
                <a:gd name="T44" fmla="*/ 20 w 55"/>
                <a:gd name="T45" fmla="*/ 18 h 22"/>
                <a:gd name="T46" fmla="*/ 22 w 55"/>
                <a:gd name="T47" fmla="*/ 18 h 22"/>
                <a:gd name="T48" fmla="*/ 25 w 55"/>
                <a:gd name="T49" fmla="*/ 18 h 22"/>
                <a:gd name="T50" fmla="*/ 27 w 55"/>
                <a:gd name="T51" fmla="*/ 19 h 22"/>
                <a:gd name="T52" fmla="*/ 29 w 55"/>
                <a:gd name="T53" fmla="*/ 19 h 22"/>
                <a:gd name="T54" fmla="*/ 31 w 55"/>
                <a:gd name="T55" fmla="*/ 20 h 22"/>
                <a:gd name="T56" fmla="*/ 33 w 55"/>
                <a:gd name="T57" fmla="*/ 20 h 22"/>
                <a:gd name="T58" fmla="*/ 35 w 55"/>
                <a:gd name="T59" fmla="*/ 20 h 22"/>
                <a:gd name="T60" fmla="*/ 37 w 55"/>
                <a:gd name="T61" fmla="*/ 20 h 22"/>
                <a:gd name="T62" fmla="*/ 39 w 55"/>
                <a:gd name="T63" fmla="*/ 21 h 22"/>
                <a:gd name="T64" fmla="*/ 41 w 55"/>
                <a:gd name="T65" fmla="*/ 20 h 22"/>
                <a:gd name="T66" fmla="*/ 43 w 55"/>
                <a:gd name="T67" fmla="*/ 20 h 22"/>
                <a:gd name="T68" fmla="*/ 45 w 55"/>
                <a:gd name="T69" fmla="*/ 20 h 22"/>
                <a:gd name="T70" fmla="*/ 47 w 55"/>
                <a:gd name="T71" fmla="*/ 19 h 22"/>
                <a:gd name="T72" fmla="*/ 49 w 55"/>
                <a:gd name="T73" fmla="*/ 18 h 22"/>
                <a:gd name="T74" fmla="*/ 50 w 55"/>
                <a:gd name="T75" fmla="*/ 17 h 22"/>
                <a:gd name="T76" fmla="*/ 51 w 55"/>
                <a:gd name="T77" fmla="*/ 16 h 22"/>
                <a:gd name="T78" fmla="*/ 52 w 55"/>
                <a:gd name="T79" fmla="*/ 15 h 22"/>
                <a:gd name="T80" fmla="*/ 53 w 55"/>
                <a:gd name="T81" fmla="*/ 14 h 22"/>
                <a:gd name="T82" fmla="*/ 53 w 55"/>
                <a:gd name="T83" fmla="*/ 12 h 22"/>
                <a:gd name="T84" fmla="*/ 54 w 55"/>
                <a:gd name="T85" fmla="*/ 11 h 22"/>
                <a:gd name="T86" fmla="*/ 54 w 55"/>
                <a:gd name="T87" fmla="*/ 9 h 22"/>
                <a:gd name="T88" fmla="*/ 52 w 55"/>
                <a:gd name="T89" fmla="*/ 7 h 22"/>
                <a:gd name="T90" fmla="*/ 50 w 55"/>
                <a:gd name="T91" fmla="*/ 6 h 22"/>
                <a:gd name="T92" fmla="*/ 48 w 55"/>
                <a:gd name="T93" fmla="*/ 6 h 22"/>
                <a:gd name="T94" fmla="*/ 46 w 55"/>
                <a:gd name="T95" fmla="*/ 6 h 22"/>
                <a:gd name="T96" fmla="*/ 44 w 55"/>
                <a:gd name="T97" fmla="*/ 5 h 22"/>
                <a:gd name="T98" fmla="*/ 41 w 55"/>
                <a:gd name="T99" fmla="*/ 4 h 22"/>
                <a:gd name="T100" fmla="*/ 37 w 55"/>
                <a:gd name="T101" fmla="*/ 4 h 22"/>
                <a:gd name="T102" fmla="*/ 35 w 55"/>
                <a:gd name="T103" fmla="*/ 4 h 22"/>
                <a:gd name="T104" fmla="*/ 33 w 55"/>
                <a:gd name="T105" fmla="*/ 3 h 22"/>
                <a:gd name="T106" fmla="*/ 30 w 55"/>
                <a:gd name="T107" fmla="*/ 2 h 22"/>
                <a:gd name="T108" fmla="*/ 27 w 55"/>
                <a:gd name="T109" fmla="*/ 2 h 22"/>
                <a:gd name="T110" fmla="*/ 25 w 55"/>
                <a:gd name="T111" fmla="*/ 1 h 22"/>
                <a:gd name="T112" fmla="*/ 23 w 55"/>
                <a:gd name="T113" fmla="*/ 1 h 22"/>
                <a:gd name="T114" fmla="*/ 21 w 55"/>
                <a:gd name="T115" fmla="*/ 0 h 22"/>
                <a:gd name="T116" fmla="*/ 18 w 55"/>
                <a:gd name="T117" fmla="*/ 0 h 2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5" h="22">
                  <a:moveTo>
                    <a:pt x="17" y="0"/>
                  </a:moveTo>
                  <a:lnTo>
                    <a:pt x="16" y="0"/>
                  </a:lnTo>
                  <a:lnTo>
                    <a:pt x="15" y="0"/>
                  </a:lnTo>
                  <a:lnTo>
                    <a:pt x="14" y="1"/>
                  </a:lnTo>
                  <a:lnTo>
                    <a:pt x="12" y="1"/>
                  </a:lnTo>
                  <a:lnTo>
                    <a:pt x="11" y="2"/>
                  </a:lnTo>
                  <a:lnTo>
                    <a:pt x="10" y="2"/>
                  </a:lnTo>
                  <a:lnTo>
                    <a:pt x="9" y="2"/>
                  </a:lnTo>
                  <a:lnTo>
                    <a:pt x="8" y="3"/>
                  </a:lnTo>
                  <a:lnTo>
                    <a:pt x="7" y="4"/>
                  </a:lnTo>
                  <a:lnTo>
                    <a:pt x="6" y="4"/>
                  </a:lnTo>
                  <a:lnTo>
                    <a:pt x="5" y="4"/>
                  </a:lnTo>
                  <a:lnTo>
                    <a:pt x="5" y="5"/>
                  </a:lnTo>
                  <a:lnTo>
                    <a:pt x="4" y="5"/>
                  </a:lnTo>
                  <a:lnTo>
                    <a:pt x="4" y="6"/>
                  </a:lnTo>
                  <a:lnTo>
                    <a:pt x="3" y="6"/>
                  </a:lnTo>
                  <a:lnTo>
                    <a:pt x="2" y="7"/>
                  </a:lnTo>
                  <a:lnTo>
                    <a:pt x="2" y="8"/>
                  </a:lnTo>
                  <a:lnTo>
                    <a:pt x="1" y="8"/>
                  </a:lnTo>
                  <a:lnTo>
                    <a:pt x="1" y="9"/>
                  </a:lnTo>
                  <a:lnTo>
                    <a:pt x="1" y="10"/>
                  </a:lnTo>
                  <a:lnTo>
                    <a:pt x="0" y="10"/>
                  </a:lnTo>
                  <a:lnTo>
                    <a:pt x="0" y="11"/>
                  </a:lnTo>
                  <a:lnTo>
                    <a:pt x="0" y="12"/>
                  </a:lnTo>
                  <a:lnTo>
                    <a:pt x="1" y="12"/>
                  </a:lnTo>
                  <a:lnTo>
                    <a:pt x="1" y="13"/>
                  </a:lnTo>
                  <a:lnTo>
                    <a:pt x="2" y="14"/>
                  </a:lnTo>
                  <a:lnTo>
                    <a:pt x="3" y="15"/>
                  </a:lnTo>
                  <a:lnTo>
                    <a:pt x="4" y="15"/>
                  </a:lnTo>
                  <a:lnTo>
                    <a:pt x="4" y="16"/>
                  </a:lnTo>
                  <a:lnTo>
                    <a:pt x="5" y="16"/>
                  </a:lnTo>
                  <a:lnTo>
                    <a:pt x="6" y="16"/>
                  </a:lnTo>
                  <a:lnTo>
                    <a:pt x="6" y="17"/>
                  </a:lnTo>
                  <a:lnTo>
                    <a:pt x="7" y="17"/>
                  </a:lnTo>
                  <a:lnTo>
                    <a:pt x="8" y="18"/>
                  </a:lnTo>
                  <a:lnTo>
                    <a:pt x="9" y="18"/>
                  </a:lnTo>
                  <a:lnTo>
                    <a:pt x="10" y="18"/>
                  </a:lnTo>
                  <a:lnTo>
                    <a:pt x="11" y="18"/>
                  </a:lnTo>
                  <a:lnTo>
                    <a:pt x="12" y="18"/>
                  </a:lnTo>
                  <a:lnTo>
                    <a:pt x="14" y="18"/>
                  </a:lnTo>
                  <a:lnTo>
                    <a:pt x="15" y="18"/>
                  </a:lnTo>
                  <a:lnTo>
                    <a:pt x="16" y="18"/>
                  </a:lnTo>
                  <a:lnTo>
                    <a:pt x="17" y="18"/>
                  </a:lnTo>
                  <a:lnTo>
                    <a:pt x="18" y="18"/>
                  </a:lnTo>
                  <a:lnTo>
                    <a:pt x="19" y="18"/>
                  </a:lnTo>
                  <a:lnTo>
                    <a:pt x="20" y="18"/>
                  </a:lnTo>
                  <a:lnTo>
                    <a:pt x="21" y="18"/>
                  </a:lnTo>
                  <a:lnTo>
                    <a:pt x="22" y="18"/>
                  </a:lnTo>
                  <a:lnTo>
                    <a:pt x="23" y="18"/>
                  </a:lnTo>
                  <a:lnTo>
                    <a:pt x="25" y="18"/>
                  </a:lnTo>
                  <a:lnTo>
                    <a:pt x="26" y="18"/>
                  </a:lnTo>
                  <a:lnTo>
                    <a:pt x="27" y="19"/>
                  </a:lnTo>
                  <a:lnTo>
                    <a:pt x="28" y="19"/>
                  </a:lnTo>
                  <a:lnTo>
                    <a:pt x="29" y="19"/>
                  </a:lnTo>
                  <a:lnTo>
                    <a:pt x="30" y="19"/>
                  </a:lnTo>
                  <a:lnTo>
                    <a:pt x="31" y="20"/>
                  </a:lnTo>
                  <a:lnTo>
                    <a:pt x="32" y="20"/>
                  </a:lnTo>
                  <a:lnTo>
                    <a:pt x="33" y="20"/>
                  </a:lnTo>
                  <a:lnTo>
                    <a:pt x="34" y="20"/>
                  </a:lnTo>
                  <a:lnTo>
                    <a:pt x="35" y="20"/>
                  </a:lnTo>
                  <a:lnTo>
                    <a:pt x="36" y="20"/>
                  </a:lnTo>
                  <a:lnTo>
                    <a:pt x="37" y="20"/>
                  </a:lnTo>
                  <a:lnTo>
                    <a:pt x="38" y="20"/>
                  </a:lnTo>
                  <a:lnTo>
                    <a:pt x="39" y="21"/>
                  </a:lnTo>
                  <a:lnTo>
                    <a:pt x="39" y="20"/>
                  </a:lnTo>
                  <a:lnTo>
                    <a:pt x="41" y="20"/>
                  </a:lnTo>
                  <a:lnTo>
                    <a:pt x="42" y="20"/>
                  </a:lnTo>
                  <a:lnTo>
                    <a:pt x="43" y="20"/>
                  </a:lnTo>
                  <a:lnTo>
                    <a:pt x="44" y="20"/>
                  </a:lnTo>
                  <a:lnTo>
                    <a:pt x="45" y="20"/>
                  </a:lnTo>
                  <a:lnTo>
                    <a:pt x="46" y="19"/>
                  </a:lnTo>
                  <a:lnTo>
                    <a:pt x="47" y="19"/>
                  </a:lnTo>
                  <a:lnTo>
                    <a:pt x="48" y="18"/>
                  </a:lnTo>
                  <a:lnTo>
                    <a:pt x="49" y="18"/>
                  </a:lnTo>
                  <a:lnTo>
                    <a:pt x="50" y="18"/>
                  </a:lnTo>
                  <a:lnTo>
                    <a:pt x="50" y="17"/>
                  </a:lnTo>
                  <a:lnTo>
                    <a:pt x="51" y="17"/>
                  </a:lnTo>
                  <a:lnTo>
                    <a:pt x="51" y="16"/>
                  </a:lnTo>
                  <a:lnTo>
                    <a:pt x="52" y="16"/>
                  </a:lnTo>
                  <a:lnTo>
                    <a:pt x="52" y="15"/>
                  </a:lnTo>
                  <a:lnTo>
                    <a:pt x="52" y="14"/>
                  </a:lnTo>
                  <a:lnTo>
                    <a:pt x="53" y="14"/>
                  </a:lnTo>
                  <a:lnTo>
                    <a:pt x="53" y="13"/>
                  </a:lnTo>
                  <a:lnTo>
                    <a:pt x="53" y="12"/>
                  </a:lnTo>
                  <a:lnTo>
                    <a:pt x="54" y="12"/>
                  </a:lnTo>
                  <a:lnTo>
                    <a:pt x="54" y="11"/>
                  </a:lnTo>
                  <a:lnTo>
                    <a:pt x="54" y="10"/>
                  </a:lnTo>
                  <a:lnTo>
                    <a:pt x="54" y="9"/>
                  </a:lnTo>
                  <a:lnTo>
                    <a:pt x="54" y="8"/>
                  </a:lnTo>
                  <a:lnTo>
                    <a:pt x="52" y="7"/>
                  </a:lnTo>
                  <a:lnTo>
                    <a:pt x="51" y="7"/>
                  </a:lnTo>
                  <a:lnTo>
                    <a:pt x="50" y="6"/>
                  </a:lnTo>
                  <a:lnTo>
                    <a:pt x="49" y="6"/>
                  </a:lnTo>
                  <a:lnTo>
                    <a:pt x="48" y="6"/>
                  </a:lnTo>
                  <a:lnTo>
                    <a:pt x="47" y="6"/>
                  </a:lnTo>
                  <a:lnTo>
                    <a:pt x="46" y="6"/>
                  </a:lnTo>
                  <a:lnTo>
                    <a:pt x="45" y="5"/>
                  </a:lnTo>
                  <a:lnTo>
                    <a:pt x="44" y="5"/>
                  </a:lnTo>
                  <a:lnTo>
                    <a:pt x="42" y="5"/>
                  </a:lnTo>
                  <a:lnTo>
                    <a:pt x="41" y="4"/>
                  </a:lnTo>
                  <a:lnTo>
                    <a:pt x="39" y="4"/>
                  </a:lnTo>
                  <a:lnTo>
                    <a:pt x="37" y="4"/>
                  </a:lnTo>
                  <a:lnTo>
                    <a:pt x="36" y="4"/>
                  </a:lnTo>
                  <a:lnTo>
                    <a:pt x="35" y="4"/>
                  </a:lnTo>
                  <a:lnTo>
                    <a:pt x="34" y="3"/>
                  </a:lnTo>
                  <a:lnTo>
                    <a:pt x="33" y="3"/>
                  </a:lnTo>
                  <a:lnTo>
                    <a:pt x="31" y="2"/>
                  </a:lnTo>
                  <a:lnTo>
                    <a:pt x="30" y="2"/>
                  </a:lnTo>
                  <a:lnTo>
                    <a:pt x="29" y="2"/>
                  </a:lnTo>
                  <a:lnTo>
                    <a:pt x="27" y="2"/>
                  </a:lnTo>
                  <a:lnTo>
                    <a:pt x="26" y="2"/>
                  </a:lnTo>
                  <a:lnTo>
                    <a:pt x="25" y="1"/>
                  </a:lnTo>
                  <a:lnTo>
                    <a:pt x="24" y="1"/>
                  </a:lnTo>
                  <a:lnTo>
                    <a:pt x="23" y="1"/>
                  </a:lnTo>
                  <a:lnTo>
                    <a:pt x="22" y="0"/>
                  </a:lnTo>
                  <a:lnTo>
                    <a:pt x="21" y="0"/>
                  </a:lnTo>
                  <a:lnTo>
                    <a:pt x="19" y="0"/>
                  </a:lnTo>
                  <a:lnTo>
                    <a:pt x="18" y="0"/>
                  </a:lnTo>
                  <a:lnTo>
                    <a:pt x="17"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64" name="Freeform 159"/>
            <p:cNvSpPr>
              <a:spLocks/>
            </p:cNvSpPr>
            <p:nvPr/>
          </p:nvSpPr>
          <p:spPr bwMode="auto">
            <a:xfrm>
              <a:off x="3547" y="1445"/>
              <a:ext cx="41" cy="11"/>
            </a:xfrm>
            <a:custGeom>
              <a:avLst/>
              <a:gdLst>
                <a:gd name="T0" fmla="*/ 11 w 41"/>
                <a:gd name="T1" fmla="*/ 0 h 11"/>
                <a:gd name="T2" fmla="*/ 9 w 41"/>
                <a:gd name="T3" fmla="*/ 1 h 11"/>
                <a:gd name="T4" fmla="*/ 7 w 41"/>
                <a:gd name="T5" fmla="*/ 1 h 11"/>
                <a:gd name="T6" fmla="*/ 6 w 41"/>
                <a:gd name="T7" fmla="*/ 2 h 11"/>
                <a:gd name="T8" fmla="*/ 4 w 41"/>
                <a:gd name="T9" fmla="*/ 2 h 11"/>
                <a:gd name="T10" fmla="*/ 2 w 41"/>
                <a:gd name="T11" fmla="*/ 3 h 11"/>
                <a:gd name="T12" fmla="*/ 1 w 41"/>
                <a:gd name="T13" fmla="*/ 4 h 11"/>
                <a:gd name="T14" fmla="*/ 1 w 41"/>
                <a:gd name="T15" fmla="*/ 6 h 11"/>
                <a:gd name="T16" fmla="*/ 1 w 41"/>
                <a:gd name="T17" fmla="*/ 6 h 11"/>
                <a:gd name="T18" fmla="*/ 1 w 41"/>
                <a:gd name="T19" fmla="*/ 8 h 11"/>
                <a:gd name="T20" fmla="*/ 3 w 41"/>
                <a:gd name="T21" fmla="*/ 8 h 11"/>
                <a:gd name="T22" fmla="*/ 5 w 41"/>
                <a:gd name="T23" fmla="*/ 8 h 11"/>
                <a:gd name="T24" fmla="*/ 6 w 41"/>
                <a:gd name="T25" fmla="*/ 9 h 11"/>
                <a:gd name="T26" fmla="*/ 8 w 41"/>
                <a:gd name="T27" fmla="*/ 9 h 11"/>
                <a:gd name="T28" fmla="*/ 11 w 41"/>
                <a:gd name="T29" fmla="*/ 9 h 11"/>
                <a:gd name="T30" fmla="*/ 13 w 41"/>
                <a:gd name="T31" fmla="*/ 9 h 11"/>
                <a:gd name="T32" fmla="*/ 15 w 41"/>
                <a:gd name="T33" fmla="*/ 9 h 11"/>
                <a:gd name="T34" fmla="*/ 17 w 41"/>
                <a:gd name="T35" fmla="*/ 9 h 11"/>
                <a:gd name="T36" fmla="*/ 19 w 41"/>
                <a:gd name="T37" fmla="*/ 9 h 11"/>
                <a:gd name="T38" fmla="*/ 21 w 41"/>
                <a:gd name="T39" fmla="*/ 9 h 11"/>
                <a:gd name="T40" fmla="*/ 22 w 41"/>
                <a:gd name="T41" fmla="*/ 10 h 11"/>
                <a:gd name="T42" fmla="*/ 24 w 41"/>
                <a:gd name="T43" fmla="*/ 10 h 11"/>
                <a:gd name="T44" fmla="*/ 26 w 41"/>
                <a:gd name="T45" fmla="*/ 10 h 11"/>
                <a:gd name="T46" fmla="*/ 28 w 41"/>
                <a:gd name="T47" fmla="*/ 10 h 11"/>
                <a:gd name="T48" fmla="*/ 31 w 41"/>
                <a:gd name="T49" fmla="*/ 10 h 11"/>
                <a:gd name="T50" fmla="*/ 33 w 41"/>
                <a:gd name="T51" fmla="*/ 10 h 11"/>
                <a:gd name="T52" fmla="*/ 35 w 41"/>
                <a:gd name="T53" fmla="*/ 9 h 11"/>
                <a:gd name="T54" fmla="*/ 37 w 41"/>
                <a:gd name="T55" fmla="*/ 9 h 11"/>
                <a:gd name="T56" fmla="*/ 38 w 41"/>
                <a:gd name="T57" fmla="*/ 8 h 11"/>
                <a:gd name="T58" fmla="*/ 39 w 41"/>
                <a:gd name="T59" fmla="*/ 7 h 11"/>
                <a:gd name="T60" fmla="*/ 40 w 41"/>
                <a:gd name="T61" fmla="*/ 6 h 11"/>
                <a:gd name="T62" fmla="*/ 40 w 41"/>
                <a:gd name="T63" fmla="*/ 4 h 11"/>
                <a:gd name="T64" fmla="*/ 37 w 41"/>
                <a:gd name="T65" fmla="*/ 4 h 11"/>
                <a:gd name="T66" fmla="*/ 35 w 41"/>
                <a:gd name="T67" fmla="*/ 3 h 11"/>
                <a:gd name="T68" fmla="*/ 33 w 41"/>
                <a:gd name="T69" fmla="*/ 3 h 11"/>
                <a:gd name="T70" fmla="*/ 31 w 41"/>
                <a:gd name="T71" fmla="*/ 2 h 11"/>
                <a:gd name="T72" fmla="*/ 28 w 41"/>
                <a:gd name="T73" fmla="*/ 2 h 11"/>
                <a:gd name="T74" fmla="*/ 26 w 41"/>
                <a:gd name="T75" fmla="*/ 2 h 11"/>
                <a:gd name="T76" fmla="*/ 24 w 41"/>
                <a:gd name="T77" fmla="*/ 2 h 11"/>
                <a:gd name="T78" fmla="*/ 22 w 41"/>
                <a:gd name="T79" fmla="*/ 2 h 11"/>
                <a:gd name="T80" fmla="*/ 20 w 41"/>
                <a:gd name="T81" fmla="*/ 1 h 11"/>
                <a:gd name="T82" fmla="*/ 18 w 41"/>
                <a:gd name="T83" fmla="*/ 1 h 11"/>
                <a:gd name="T84" fmla="*/ 16 w 41"/>
                <a:gd name="T85" fmla="*/ 1 h 11"/>
                <a:gd name="T86" fmla="*/ 14 w 41"/>
                <a:gd name="T87" fmla="*/ 0 h 11"/>
                <a:gd name="T88" fmla="*/ 12 w 41"/>
                <a:gd name="T89" fmla="*/ 0 h 1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1" h="11">
                  <a:moveTo>
                    <a:pt x="12" y="0"/>
                  </a:moveTo>
                  <a:lnTo>
                    <a:pt x="11" y="0"/>
                  </a:lnTo>
                  <a:lnTo>
                    <a:pt x="11" y="1"/>
                  </a:lnTo>
                  <a:lnTo>
                    <a:pt x="9" y="1"/>
                  </a:lnTo>
                  <a:lnTo>
                    <a:pt x="8" y="1"/>
                  </a:lnTo>
                  <a:lnTo>
                    <a:pt x="7" y="1"/>
                  </a:lnTo>
                  <a:lnTo>
                    <a:pt x="7" y="2"/>
                  </a:lnTo>
                  <a:lnTo>
                    <a:pt x="6" y="2"/>
                  </a:lnTo>
                  <a:lnTo>
                    <a:pt x="5" y="2"/>
                  </a:lnTo>
                  <a:lnTo>
                    <a:pt x="4" y="2"/>
                  </a:lnTo>
                  <a:lnTo>
                    <a:pt x="3" y="3"/>
                  </a:lnTo>
                  <a:lnTo>
                    <a:pt x="2" y="3"/>
                  </a:lnTo>
                  <a:lnTo>
                    <a:pt x="2" y="4"/>
                  </a:lnTo>
                  <a:lnTo>
                    <a:pt x="1" y="4"/>
                  </a:lnTo>
                  <a:lnTo>
                    <a:pt x="1" y="5"/>
                  </a:lnTo>
                  <a:lnTo>
                    <a:pt x="1" y="6"/>
                  </a:lnTo>
                  <a:lnTo>
                    <a:pt x="0" y="6"/>
                  </a:lnTo>
                  <a:lnTo>
                    <a:pt x="1" y="6"/>
                  </a:lnTo>
                  <a:lnTo>
                    <a:pt x="1" y="7"/>
                  </a:lnTo>
                  <a:lnTo>
                    <a:pt x="1" y="8"/>
                  </a:lnTo>
                  <a:lnTo>
                    <a:pt x="2" y="8"/>
                  </a:lnTo>
                  <a:lnTo>
                    <a:pt x="3" y="8"/>
                  </a:lnTo>
                  <a:lnTo>
                    <a:pt x="4" y="8"/>
                  </a:lnTo>
                  <a:lnTo>
                    <a:pt x="5" y="8"/>
                  </a:lnTo>
                  <a:lnTo>
                    <a:pt x="5" y="9"/>
                  </a:lnTo>
                  <a:lnTo>
                    <a:pt x="6" y="9"/>
                  </a:lnTo>
                  <a:lnTo>
                    <a:pt x="7" y="9"/>
                  </a:lnTo>
                  <a:lnTo>
                    <a:pt x="8" y="9"/>
                  </a:lnTo>
                  <a:lnTo>
                    <a:pt x="9" y="9"/>
                  </a:lnTo>
                  <a:lnTo>
                    <a:pt x="11" y="9"/>
                  </a:lnTo>
                  <a:lnTo>
                    <a:pt x="12" y="9"/>
                  </a:lnTo>
                  <a:lnTo>
                    <a:pt x="13" y="9"/>
                  </a:lnTo>
                  <a:lnTo>
                    <a:pt x="14" y="9"/>
                  </a:lnTo>
                  <a:lnTo>
                    <a:pt x="15" y="9"/>
                  </a:lnTo>
                  <a:lnTo>
                    <a:pt x="16" y="9"/>
                  </a:lnTo>
                  <a:lnTo>
                    <a:pt x="17" y="9"/>
                  </a:lnTo>
                  <a:lnTo>
                    <a:pt x="18" y="9"/>
                  </a:lnTo>
                  <a:lnTo>
                    <a:pt x="19" y="9"/>
                  </a:lnTo>
                  <a:lnTo>
                    <a:pt x="20" y="9"/>
                  </a:lnTo>
                  <a:lnTo>
                    <a:pt x="21" y="9"/>
                  </a:lnTo>
                  <a:lnTo>
                    <a:pt x="22" y="9"/>
                  </a:lnTo>
                  <a:lnTo>
                    <a:pt x="22" y="10"/>
                  </a:lnTo>
                  <a:lnTo>
                    <a:pt x="23" y="10"/>
                  </a:lnTo>
                  <a:lnTo>
                    <a:pt x="24" y="10"/>
                  </a:lnTo>
                  <a:lnTo>
                    <a:pt x="25" y="10"/>
                  </a:lnTo>
                  <a:lnTo>
                    <a:pt x="26" y="10"/>
                  </a:lnTo>
                  <a:lnTo>
                    <a:pt x="27" y="10"/>
                  </a:lnTo>
                  <a:lnTo>
                    <a:pt x="28" y="10"/>
                  </a:lnTo>
                  <a:lnTo>
                    <a:pt x="29" y="10"/>
                  </a:lnTo>
                  <a:lnTo>
                    <a:pt x="31" y="10"/>
                  </a:lnTo>
                  <a:lnTo>
                    <a:pt x="32" y="10"/>
                  </a:lnTo>
                  <a:lnTo>
                    <a:pt x="33" y="10"/>
                  </a:lnTo>
                  <a:lnTo>
                    <a:pt x="34" y="9"/>
                  </a:lnTo>
                  <a:lnTo>
                    <a:pt x="35" y="9"/>
                  </a:lnTo>
                  <a:lnTo>
                    <a:pt x="36" y="9"/>
                  </a:lnTo>
                  <a:lnTo>
                    <a:pt x="37" y="9"/>
                  </a:lnTo>
                  <a:lnTo>
                    <a:pt x="37" y="8"/>
                  </a:lnTo>
                  <a:lnTo>
                    <a:pt x="38" y="8"/>
                  </a:lnTo>
                  <a:lnTo>
                    <a:pt x="38" y="7"/>
                  </a:lnTo>
                  <a:lnTo>
                    <a:pt x="39" y="7"/>
                  </a:lnTo>
                  <a:lnTo>
                    <a:pt x="39" y="6"/>
                  </a:lnTo>
                  <a:lnTo>
                    <a:pt x="40" y="6"/>
                  </a:lnTo>
                  <a:lnTo>
                    <a:pt x="40" y="5"/>
                  </a:lnTo>
                  <a:lnTo>
                    <a:pt x="40" y="4"/>
                  </a:lnTo>
                  <a:lnTo>
                    <a:pt x="38" y="4"/>
                  </a:lnTo>
                  <a:lnTo>
                    <a:pt x="37" y="4"/>
                  </a:lnTo>
                  <a:lnTo>
                    <a:pt x="36" y="3"/>
                  </a:lnTo>
                  <a:lnTo>
                    <a:pt x="35" y="3"/>
                  </a:lnTo>
                  <a:lnTo>
                    <a:pt x="34" y="3"/>
                  </a:lnTo>
                  <a:lnTo>
                    <a:pt x="33" y="3"/>
                  </a:lnTo>
                  <a:lnTo>
                    <a:pt x="32" y="3"/>
                  </a:lnTo>
                  <a:lnTo>
                    <a:pt x="31" y="2"/>
                  </a:lnTo>
                  <a:lnTo>
                    <a:pt x="29" y="2"/>
                  </a:lnTo>
                  <a:lnTo>
                    <a:pt x="28" y="2"/>
                  </a:lnTo>
                  <a:lnTo>
                    <a:pt x="27" y="2"/>
                  </a:lnTo>
                  <a:lnTo>
                    <a:pt x="26" y="2"/>
                  </a:lnTo>
                  <a:lnTo>
                    <a:pt x="25" y="2"/>
                  </a:lnTo>
                  <a:lnTo>
                    <a:pt x="24" y="2"/>
                  </a:lnTo>
                  <a:lnTo>
                    <a:pt x="23" y="2"/>
                  </a:lnTo>
                  <a:lnTo>
                    <a:pt x="22" y="2"/>
                  </a:lnTo>
                  <a:lnTo>
                    <a:pt x="21" y="1"/>
                  </a:lnTo>
                  <a:lnTo>
                    <a:pt x="20" y="1"/>
                  </a:lnTo>
                  <a:lnTo>
                    <a:pt x="19" y="1"/>
                  </a:lnTo>
                  <a:lnTo>
                    <a:pt x="18" y="1"/>
                  </a:lnTo>
                  <a:lnTo>
                    <a:pt x="17" y="1"/>
                  </a:lnTo>
                  <a:lnTo>
                    <a:pt x="16" y="1"/>
                  </a:lnTo>
                  <a:lnTo>
                    <a:pt x="15" y="0"/>
                  </a:lnTo>
                  <a:lnTo>
                    <a:pt x="14" y="0"/>
                  </a:lnTo>
                  <a:lnTo>
                    <a:pt x="13" y="0"/>
                  </a:lnTo>
                  <a:lnTo>
                    <a:pt x="12"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65" name="Freeform 160"/>
            <p:cNvSpPr>
              <a:spLocks/>
            </p:cNvSpPr>
            <p:nvPr/>
          </p:nvSpPr>
          <p:spPr bwMode="auto">
            <a:xfrm>
              <a:off x="3795" y="1615"/>
              <a:ext cx="54" cy="22"/>
            </a:xfrm>
            <a:custGeom>
              <a:avLst/>
              <a:gdLst>
                <a:gd name="T0" fmla="*/ 15 w 54"/>
                <a:gd name="T1" fmla="*/ 0 h 22"/>
                <a:gd name="T2" fmla="*/ 14 w 54"/>
                <a:gd name="T3" fmla="*/ 1 h 22"/>
                <a:gd name="T4" fmla="*/ 11 w 54"/>
                <a:gd name="T5" fmla="*/ 1 h 22"/>
                <a:gd name="T6" fmla="*/ 10 w 54"/>
                <a:gd name="T7" fmla="*/ 2 h 22"/>
                <a:gd name="T8" fmla="*/ 9 w 54"/>
                <a:gd name="T9" fmla="*/ 3 h 22"/>
                <a:gd name="T10" fmla="*/ 7 w 54"/>
                <a:gd name="T11" fmla="*/ 3 h 22"/>
                <a:gd name="T12" fmla="*/ 6 w 54"/>
                <a:gd name="T13" fmla="*/ 4 h 22"/>
                <a:gd name="T14" fmla="*/ 5 w 54"/>
                <a:gd name="T15" fmla="*/ 5 h 22"/>
                <a:gd name="T16" fmla="*/ 3 w 54"/>
                <a:gd name="T17" fmla="*/ 6 h 22"/>
                <a:gd name="T18" fmla="*/ 1 w 54"/>
                <a:gd name="T19" fmla="*/ 8 h 22"/>
                <a:gd name="T20" fmla="*/ 0 w 54"/>
                <a:gd name="T21" fmla="*/ 9 h 22"/>
                <a:gd name="T22" fmla="*/ 0 w 54"/>
                <a:gd name="T23" fmla="*/ 11 h 22"/>
                <a:gd name="T24" fmla="*/ 0 w 54"/>
                <a:gd name="T25" fmla="*/ 13 h 22"/>
                <a:gd name="T26" fmla="*/ 1 w 54"/>
                <a:gd name="T27" fmla="*/ 14 h 22"/>
                <a:gd name="T28" fmla="*/ 2 w 54"/>
                <a:gd name="T29" fmla="*/ 15 h 22"/>
                <a:gd name="T30" fmla="*/ 3 w 54"/>
                <a:gd name="T31" fmla="*/ 16 h 22"/>
                <a:gd name="T32" fmla="*/ 5 w 54"/>
                <a:gd name="T33" fmla="*/ 17 h 22"/>
                <a:gd name="T34" fmla="*/ 7 w 54"/>
                <a:gd name="T35" fmla="*/ 18 h 22"/>
                <a:gd name="T36" fmla="*/ 9 w 54"/>
                <a:gd name="T37" fmla="*/ 18 h 22"/>
                <a:gd name="T38" fmla="*/ 11 w 54"/>
                <a:gd name="T39" fmla="*/ 18 h 22"/>
                <a:gd name="T40" fmla="*/ 14 w 54"/>
                <a:gd name="T41" fmla="*/ 18 h 22"/>
                <a:gd name="T42" fmla="*/ 16 w 54"/>
                <a:gd name="T43" fmla="*/ 18 h 22"/>
                <a:gd name="T44" fmla="*/ 18 w 54"/>
                <a:gd name="T45" fmla="*/ 18 h 22"/>
                <a:gd name="T46" fmla="*/ 20 w 54"/>
                <a:gd name="T47" fmla="*/ 18 h 22"/>
                <a:gd name="T48" fmla="*/ 22 w 54"/>
                <a:gd name="T49" fmla="*/ 19 h 22"/>
                <a:gd name="T50" fmla="*/ 25 w 54"/>
                <a:gd name="T51" fmla="*/ 19 h 22"/>
                <a:gd name="T52" fmla="*/ 27 w 54"/>
                <a:gd name="T53" fmla="*/ 19 h 22"/>
                <a:gd name="T54" fmla="*/ 29 w 54"/>
                <a:gd name="T55" fmla="*/ 20 h 22"/>
                <a:gd name="T56" fmla="*/ 31 w 54"/>
                <a:gd name="T57" fmla="*/ 20 h 22"/>
                <a:gd name="T58" fmla="*/ 33 w 54"/>
                <a:gd name="T59" fmla="*/ 20 h 22"/>
                <a:gd name="T60" fmla="*/ 35 w 54"/>
                <a:gd name="T61" fmla="*/ 20 h 22"/>
                <a:gd name="T62" fmla="*/ 36 w 54"/>
                <a:gd name="T63" fmla="*/ 21 h 22"/>
                <a:gd name="T64" fmla="*/ 38 w 54"/>
                <a:gd name="T65" fmla="*/ 21 h 22"/>
                <a:gd name="T66" fmla="*/ 41 w 54"/>
                <a:gd name="T67" fmla="*/ 21 h 22"/>
                <a:gd name="T68" fmla="*/ 42 w 54"/>
                <a:gd name="T69" fmla="*/ 20 h 22"/>
                <a:gd name="T70" fmla="*/ 44 w 54"/>
                <a:gd name="T71" fmla="*/ 20 h 22"/>
                <a:gd name="T72" fmla="*/ 45 w 54"/>
                <a:gd name="T73" fmla="*/ 19 h 22"/>
                <a:gd name="T74" fmla="*/ 47 w 54"/>
                <a:gd name="T75" fmla="*/ 19 h 22"/>
                <a:gd name="T76" fmla="*/ 49 w 54"/>
                <a:gd name="T77" fmla="*/ 18 h 22"/>
                <a:gd name="T78" fmla="*/ 50 w 54"/>
                <a:gd name="T79" fmla="*/ 17 h 22"/>
                <a:gd name="T80" fmla="*/ 51 w 54"/>
                <a:gd name="T81" fmla="*/ 15 h 22"/>
                <a:gd name="T82" fmla="*/ 52 w 54"/>
                <a:gd name="T83" fmla="*/ 14 h 22"/>
                <a:gd name="T84" fmla="*/ 53 w 54"/>
                <a:gd name="T85" fmla="*/ 12 h 22"/>
                <a:gd name="T86" fmla="*/ 53 w 54"/>
                <a:gd name="T87" fmla="*/ 10 h 22"/>
                <a:gd name="T88" fmla="*/ 53 w 54"/>
                <a:gd name="T89" fmla="*/ 8 h 22"/>
                <a:gd name="T90" fmla="*/ 49 w 54"/>
                <a:gd name="T91" fmla="*/ 7 h 22"/>
                <a:gd name="T92" fmla="*/ 47 w 54"/>
                <a:gd name="T93" fmla="*/ 6 h 22"/>
                <a:gd name="T94" fmla="*/ 45 w 54"/>
                <a:gd name="T95" fmla="*/ 6 h 22"/>
                <a:gd name="T96" fmla="*/ 43 w 54"/>
                <a:gd name="T97" fmla="*/ 5 h 22"/>
                <a:gd name="T98" fmla="*/ 39 w 54"/>
                <a:gd name="T99" fmla="*/ 5 h 22"/>
                <a:gd name="T100" fmla="*/ 37 w 54"/>
                <a:gd name="T101" fmla="*/ 4 h 22"/>
                <a:gd name="T102" fmla="*/ 34 w 54"/>
                <a:gd name="T103" fmla="*/ 4 h 22"/>
                <a:gd name="T104" fmla="*/ 32 w 54"/>
                <a:gd name="T105" fmla="*/ 3 h 22"/>
                <a:gd name="T106" fmla="*/ 29 w 54"/>
                <a:gd name="T107" fmla="*/ 2 h 22"/>
                <a:gd name="T108" fmla="*/ 27 w 54"/>
                <a:gd name="T109" fmla="*/ 2 h 22"/>
                <a:gd name="T110" fmla="*/ 24 w 54"/>
                <a:gd name="T111" fmla="*/ 1 h 22"/>
                <a:gd name="T112" fmla="*/ 22 w 54"/>
                <a:gd name="T113" fmla="*/ 1 h 22"/>
                <a:gd name="T114" fmla="*/ 20 w 54"/>
                <a:gd name="T115" fmla="*/ 0 h 22"/>
                <a:gd name="T116" fmla="*/ 18 w 54"/>
                <a:gd name="T117" fmla="*/ 0 h 22"/>
                <a:gd name="T118" fmla="*/ 16 w 54"/>
                <a:gd name="T119" fmla="*/ 0 h 2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4" h="22">
                  <a:moveTo>
                    <a:pt x="16" y="0"/>
                  </a:moveTo>
                  <a:lnTo>
                    <a:pt x="15" y="0"/>
                  </a:lnTo>
                  <a:lnTo>
                    <a:pt x="14" y="0"/>
                  </a:lnTo>
                  <a:lnTo>
                    <a:pt x="14" y="1"/>
                  </a:lnTo>
                  <a:lnTo>
                    <a:pt x="12" y="1"/>
                  </a:lnTo>
                  <a:lnTo>
                    <a:pt x="11" y="1"/>
                  </a:lnTo>
                  <a:lnTo>
                    <a:pt x="11" y="2"/>
                  </a:lnTo>
                  <a:lnTo>
                    <a:pt x="10" y="2"/>
                  </a:lnTo>
                  <a:lnTo>
                    <a:pt x="9" y="2"/>
                  </a:lnTo>
                  <a:lnTo>
                    <a:pt x="9" y="3"/>
                  </a:lnTo>
                  <a:lnTo>
                    <a:pt x="8" y="3"/>
                  </a:lnTo>
                  <a:lnTo>
                    <a:pt x="7" y="3"/>
                  </a:lnTo>
                  <a:lnTo>
                    <a:pt x="7" y="4"/>
                  </a:lnTo>
                  <a:lnTo>
                    <a:pt x="6" y="4"/>
                  </a:lnTo>
                  <a:lnTo>
                    <a:pt x="5" y="4"/>
                  </a:lnTo>
                  <a:lnTo>
                    <a:pt x="5" y="5"/>
                  </a:lnTo>
                  <a:lnTo>
                    <a:pt x="4" y="5"/>
                  </a:lnTo>
                  <a:lnTo>
                    <a:pt x="3" y="6"/>
                  </a:lnTo>
                  <a:lnTo>
                    <a:pt x="2" y="7"/>
                  </a:lnTo>
                  <a:lnTo>
                    <a:pt x="1" y="8"/>
                  </a:lnTo>
                  <a:lnTo>
                    <a:pt x="1" y="9"/>
                  </a:lnTo>
                  <a:lnTo>
                    <a:pt x="0" y="9"/>
                  </a:lnTo>
                  <a:lnTo>
                    <a:pt x="0" y="10"/>
                  </a:lnTo>
                  <a:lnTo>
                    <a:pt x="0" y="11"/>
                  </a:lnTo>
                  <a:lnTo>
                    <a:pt x="0" y="12"/>
                  </a:lnTo>
                  <a:lnTo>
                    <a:pt x="0" y="13"/>
                  </a:lnTo>
                  <a:lnTo>
                    <a:pt x="1" y="13"/>
                  </a:lnTo>
                  <a:lnTo>
                    <a:pt x="1" y="14"/>
                  </a:lnTo>
                  <a:lnTo>
                    <a:pt x="2" y="14"/>
                  </a:lnTo>
                  <a:lnTo>
                    <a:pt x="2" y="15"/>
                  </a:lnTo>
                  <a:lnTo>
                    <a:pt x="3" y="15"/>
                  </a:lnTo>
                  <a:lnTo>
                    <a:pt x="3" y="16"/>
                  </a:lnTo>
                  <a:lnTo>
                    <a:pt x="4" y="16"/>
                  </a:lnTo>
                  <a:lnTo>
                    <a:pt x="5" y="17"/>
                  </a:lnTo>
                  <a:lnTo>
                    <a:pt x="6" y="17"/>
                  </a:lnTo>
                  <a:lnTo>
                    <a:pt x="7" y="18"/>
                  </a:lnTo>
                  <a:lnTo>
                    <a:pt x="8" y="18"/>
                  </a:lnTo>
                  <a:lnTo>
                    <a:pt x="9" y="18"/>
                  </a:lnTo>
                  <a:lnTo>
                    <a:pt x="10" y="18"/>
                  </a:lnTo>
                  <a:lnTo>
                    <a:pt x="11" y="18"/>
                  </a:lnTo>
                  <a:lnTo>
                    <a:pt x="12" y="18"/>
                  </a:lnTo>
                  <a:lnTo>
                    <a:pt x="14" y="18"/>
                  </a:lnTo>
                  <a:lnTo>
                    <a:pt x="15" y="18"/>
                  </a:lnTo>
                  <a:lnTo>
                    <a:pt x="16" y="18"/>
                  </a:lnTo>
                  <a:lnTo>
                    <a:pt x="17" y="18"/>
                  </a:lnTo>
                  <a:lnTo>
                    <a:pt x="18" y="18"/>
                  </a:lnTo>
                  <a:lnTo>
                    <a:pt x="19" y="18"/>
                  </a:lnTo>
                  <a:lnTo>
                    <a:pt x="20" y="18"/>
                  </a:lnTo>
                  <a:lnTo>
                    <a:pt x="21" y="18"/>
                  </a:lnTo>
                  <a:lnTo>
                    <a:pt x="22" y="19"/>
                  </a:lnTo>
                  <a:lnTo>
                    <a:pt x="24" y="19"/>
                  </a:lnTo>
                  <a:lnTo>
                    <a:pt x="25" y="19"/>
                  </a:lnTo>
                  <a:lnTo>
                    <a:pt x="26" y="19"/>
                  </a:lnTo>
                  <a:lnTo>
                    <a:pt x="27" y="19"/>
                  </a:lnTo>
                  <a:lnTo>
                    <a:pt x="28" y="19"/>
                  </a:lnTo>
                  <a:lnTo>
                    <a:pt x="29" y="20"/>
                  </a:lnTo>
                  <a:lnTo>
                    <a:pt x="30" y="20"/>
                  </a:lnTo>
                  <a:lnTo>
                    <a:pt x="31" y="20"/>
                  </a:lnTo>
                  <a:lnTo>
                    <a:pt x="32" y="20"/>
                  </a:lnTo>
                  <a:lnTo>
                    <a:pt x="33" y="20"/>
                  </a:lnTo>
                  <a:lnTo>
                    <a:pt x="34" y="20"/>
                  </a:lnTo>
                  <a:lnTo>
                    <a:pt x="35" y="20"/>
                  </a:lnTo>
                  <a:lnTo>
                    <a:pt x="36" y="20"/>
                  </a:lnTo>
                  <a:lnTo>
                    <a:pt x="36" y="21"/>
                  </a:lnTo>
                  <a:lnTo>
                    <a:pt x="37" y="21"/>
                  </a:lnTo>
                  <a:lnTo>
                    <a:pt x="38" y="21"/>
                  </a:lnTo>
                  <a:lnTo>
                    <a:pt x="39" y="21"/>
                  </a:lnTo>
                  <a:lnTo>
                    <a:pt x="41" y="21"/>
                  </a:lnTo>
                  <a:lnTo>
                    <a:pt x="41" y="20"/>
                  </a:lnTo>
                  <a:lnTo>
                    <a:pt x="42" y="20"/>
                  </a:lnTo>
                  <a:lnTo>
                    <a:pt x="43" y="20"/>
                  </a:lnTo>
                  <a:lnTo>
                    <a:pt x="44" y="20"/>
                  </a:lnTo>
                  <a:lnTo>
                    <a:pt x="45" y="20"/>
                  </a:lnTo>
                  <a:lnTo>
                    <a:pt x="45" y="19"/>
                  </a:lnTo>
                  <a:lnTo>
                    <a:pt x="46" y="19"/>
                  </a:lnTo>
                  <a:lnTo>
                    <a:pt x="47" y="19"/>
                  </a:lnTo>
                  <a:lnTo>
                    <a:pt x="48" y="18"/>
                  </a:lnTo>
                  <a:lnTo>
                    <a:pt x="49" y="18"/>
                  </a:lnTo>
                  <a:lnTo>
                    <a:pt x="49" y="17"/>
                  </a:lnTo>
                  <a:lnTo>
                    <a:pt x="50" y="17"/>
                  </a:lnTo>
                  <a:lnTo>
                    <a:pt x="51" y="16"/>
                  </a:lnTo>
                  <a:lnTo>
                    <a:pt x="51" y="15"/>
                  </a:lnTo>
                  <a:lnTo>
                    <a:pt x="52" y="15"/>
                  </a:lnTo>
                  <a:lnTo>
                    <a:pt x="52" y="14"/>
                  </a:lnTo>
                  <a:lnTo>
                    <a:pt x="53" y="13"/>
                  </a:lnTo>
                  <a:lnTo>
                    <a:pt x="53" y="12"/>
                  </a:lnTo>
                  <a:lnTo>
                    <a:pt x="53" y="11"/>
                  </a:lnTo>
                  <a:lnTo>
                    <a:pt x="53" y="10"/>
                  </a:lnTo>
                  <a:lnTo>
                    <a:pt x="53" y="9"/>
                  </a:lnTo>
                  <a:lnTo>
                    <a:pt x="53" y="8"/>
                  </a:lnTo>
                  <a:lnTo>
                    <a:pt x="51" y="7"/>
                  </a:lnTo>
                  <a:lnTo>
                    <a:pt x="49" y="7"/>
                  </a:lnTo>
                  <a:lnTo>
                    <a:pt x="49" y="6"/>
                  </a:lnTo>
                  <a:lnTo>
                    <a:pt x="47" y="6"/>
                  </a:lnTo>
                  <a:lnTo>
                    <a:pt x="46" y="6"/>
                  </a:lnTo>
                  <a:lnTo>
                    <a:pt x="45" y="6"/>
                  </a:lnTo>
                  <a:lnTo>
                    <a:pt x="44" y="6"/>
                  </a:lnTo>
                  <a:lnTo>
                    <a:pt x="43" y="5"/>
                  </a:lnTo>
                  <a:lnTo>
                    <a:pt x="41" y="5"/>
                  </a:lnTo>
                  <a:lnTo>
                    <a:pt x="39" y="5"/>
                  </a:lnTo>
                  <a:lnTo>
                    <a:pt x="38" y="4"/>
                  </a:lnTo>
                  <a:lnTo>
                    <a:pt x="37" y="4"/>
                  </a:lnTo>
                  <a:lnTo>
                    <a:pt x="36" y="4"/>
                  </a:lnTo>
                  <a:lnTo>
                    <a:pt x="34" y="4"/>
                  </a:lnTo>
                  <a:lnTo>
                    <a:pt x="33" y="3"/>
                  </a:lnTo>
                  <a:lnTo>
                    <a:pt x="32" y="3"/>
                  </a:lnTo>
                  <a:lnTo>
                    <a:pt x="30" y="3"/>
                  </a:lnTo>
                  <a:lnTo>
                    <a:pt x="29" y="2"/>
                  </a:lnTo>
                  <a:lnTo>
                    <a:pt x="28" y="2"/>
                  </a:lnTo>
                  <a:lnTo>
                    <a:pt x="27" y="2"/>
                  </a:lnTo>
                  <a:lnTo>
                    <a:pt x="26" y="2"/>
                  </a:lnTo>
                  <a:lnTo>
                    <a:pt x="24" y="1"/>
                  </a:lnTo>
                  <a:lnTo>
                    <a:pt x="23" y="1"/>
                  </a:lnTo>
                  <a:lnTo>
                    <a:pt x="22" y="1"/>
                  </a:lnTo>
                  <a:lnTo>
                    <a:pt x="21" y="0"/>
                  </a:lnTo>
                  <a:lnTo>
                    <a:pt x="20" y="0"/>
                  </a:lnTo>
                  <a:lnTo>
                    <a:pt x="19" y="0"/>
                  </a:lnTo>
                  <a:lnTo>
                    <a:pt x="18" y="0"/>
                  </a:lnTo>
                  <a:lnTo>
                    <a:pt x="17" y="0"/>
                  </a:lnTo>
                  <a:lnTo>
                    <a:pt x="16"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66" name="Freeform 161"/>
            <p:cNvSpPr>
              <a:spLocks/>
            </p:cNvSpPr>
            <p:nvPr/>
          </p:nvSpPr>
          <p:spPr bwMode="auto">
            <a:xfrm>
              <a:off x="3363" y="1603"/>
              <a:ext cx="42" cy="27"/>
            </a:xfrm>
            <a:custGeom>
              <a:avLst/>
              <a:gdLst>
                <a:gd name="T0" fmla="*/ 12 w 42"/>
                <a:gd name="T1" fmla="*/ 1 h 27"/>
                <a:gd name="T2" fmla="*/ 11 w 42"/>
                <a:gd name="T3" fmla="*/ 0 h 27"/>
                <a:gd name="T4" fmla="*/ 9 w 42"/>
                <a:gd name="T5" fmla="*/ 0 h 27"/>
                <a:gd name="T6" fmla="*/ 7 w 42"/>
                <a:gd name="T7" fmla="*/ 0 h 27"/>
                <a:gd name="T8" fmla="*/ 6 w 42"/>
                <a:gd name="T9" fmla="*/ 1 h 27"/>
                <a:gd name="T10" fmla="*/ 4 w 42"/>
                <a:gd name="T11" fmla="*/ 2 h 27"/>
                <a:gd name="T12" fmla="*/ 3 w 42"/>
                <a:gd name="T13" fmla="*/ 3 h 27"/>
                <a:gd name="T14" fmla="*/ 2 w 42"/>
                <a:gd name="T15" fmla="*/ 4 h 27"/>
                <a:gd name="T16" fmla="*/ 1 w 42"/>
                <a:gd name="T17" fmla="*/ 6 h 27"/>
                <a:gd name="T18" fmla="*/ 0 w 42"/>
                <a:gd name="T19" fmla="*/ 7 h 27"/>
                <a:gd name="T20" fmla="*/ 0 w 42"/>
                <a:gd name="T21" fmla="*/ 9 h 27"/>
                <a:gd name="T22" fmla="*/ 0 w 42"/>
                <a:gd name="T23" fmla="*/ 11 h 27"/>
                <a:gd name="T24" fmla="*/ 1 w 42"/>
                <a:gd name="T25" fmla="*/ 12 h 27"/>
                <a:gd name="T26" fmla="*/ 2 w 42"/>
                <a:gd name="T27" fmla="*/ 15 h 27"/>
                <a:gd name="T28" fmla="*/ 3 w 42"/>
                <a:gd name="T29" fmla="*/ 16 h 27"/>
                <a:gd name="T30" fmla="*/ 4 w 42"/>
                <a:gd name="T31" fmla="*/ 17 h 27"/>
                <a:gd name="T32" fmla="*/ 6 w 42"/>
                <a:gd name="T33" fmla="*/ 17 h 27"/>
                <a:gd name="T34" fmla="*/ 7 w 42"/>
                <a:gd name="T35" fmla="*/ 18 h 27"/>
                <a:gd name="T36" fmla="*/ 9 w 42"/>
                <a:gd name="T37" fmla="*/ 18 h 27"/>
                <a:gd name="T38" fmla="*/ 11 w 42"/>
                <a:gd name="T39" fmla="*/ 19 h 27"/>
                <a:gd name="T40" fmla="*/ 12 w 42"/>
                <a:gd name="T41" fmla="*/ 20 h 27"/>
                <a:gd name="T42" fmla="*/ 14 w 42"/>
                <a:gd name="T43" fmla="*/ 21 h 27"/>
                <a:gd name="T44" fmla="*/ 16 w 42"/>
                <a:gd name="T45" fmla="*/ 22 h 27"/>
                <a:gd name="T46" fmla="*/ 18 w 42"/>
                <a:gd name="T47" fmla="*/ 23 h 27"/>
                <a:gd name="T48" fmla="*/ 19 w 42"/>
                <a:gd name="T49" fmla="*/ 24 h 27"/>
                <a:gd name="T50" fmla="*/ 21 w 42"/>
                <a:gd name="T51" fmla="*/ 25 h 27"/>
                <a:gd name="T52" fmla="*/ 23 w 42"/>
                <a:gd name="T53" fmla="*/ 25 h 27"/>
                <a:gd name="T54" fmla="*/ 25 w 42"/>
                <a:gd name="T55" fmla="*/ 26 h 27"/>
                <a:gd name="T56" fmla="*/ 27 w 42"/>
                <a:gd name="T57" fmla="*/ 26 h 27"/>
                <a:gd name="T58" fmla="*/ 29 w 42"/>
                <a:gd name="T59" fmla="*/ 26 h 27"/>
                <a:gd name="T60" fmla="*/ 31 w 42"/>
                <a:gd name="T61" fmla="*/ 26 h 27"/>
                <a:gd name="T62" fmla="*/ 33 w 42"/>
                <a:gd name="T63" fmla="*/ 26 h 27"/>
                <a:gd name="T64" fmla="*/ 35 w 42"/>
                <a:gd name="T65" fmla="*/ 26 h 27"/>
                <a:gd name="T66" fmla="*/ 37 w 42"/>
                <a:gd name="T67" fmla="*/ 26 h 27"/>
                <a:gd name="T68" fmla="*/ 39 w 42"/>
                <a:gd name="T69" fmla="*/ 26 h 27"/>
                <a:gd name="T70" fmla="*/ 41 w 42"/>
                <a:gd name="T71" fmla="*/ 26 h 27"/>
                <a:gd name="T72" fmla="*/ 41 w 42"/>
                <a:gd name="T73" fmla="*/ 22 h 27"/>
                <a:gd name="T74" fmla="*/ 40 w 42"/>
                <a:gd name="T75" fmla="*/ 20 h 27"/>
                <a:gd name="T76" fmla="*/ 39 w 42"/>
                <a:gd name="T77" fmla="*/ 18 h 27"/>
                <a:gd name="T78" fmla="*/ 38 w 42"/>
                <a:gd name="T79" fmla="*/ 16 h 27"/>
                <a:gd name="T80" fmla="*/ 37 w 42"/>
                <a:gd name="T81" fmla="*/ 14 h 27"/>
                <a:gd name="T82" fmla="*/ 35 w 42"/>
                <a:gd name="T83" fmla="*/ 12 h 27"/>
                <a:gd name="T84" fmla="*/ 33 w 42"/>
                <a:gd name="T85" fmla="*/ 11 h 27"/>
                <a:gd name="T86" fmla="*/ 31 w 42"/>
                <a:gd name="T87" fmla="*/ 9 h 27"/>
                <a:gd name="T88" fmla="*/ 29 w 42"/>
                <a:gd name="T89" fmla="*/ 8 h 27"/>
                <a:gd name="T90" fmla="*/ 27 w 42"/>
                <a:gd name="T91" fmla="*/ 7 h 27"/>
                <a:gd name="T92" fmla="*/ 25 w 42"/>
                <a:gd name="T93" fmla="*/ 5 h 27"/>
                <a:gd name="T94" fmla="*/ 22 w 42"/>
                <a:gd name="T95" fmla="*/ 4 h 27"/>
                <a:gd name="T96" fmla="*/ 18 w 42"/>
                <a:gd name="T97" fmla="*/ 3 h 27"/>
                <a:gd name="T98" fmla="*/ 16 w 42"/>
                <a:gd name="T99" fmla="*/ 2 h 27"/>
                <a:gd name="T100" fmla="*/ 13 w 42"/>
                <a:gd name="T101" fmla="*/ 1 h 2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2" h="27">
                  <a:moveTo>
                    <a:pt x="13" y="1"/>
                  </a:moveTo>
                  <a:lnTo>
                    <a:pt x="12" y="1"/>
                  </a:lnTo>
                  <a:lnTo>
                    <a:pt x="12" y="0"/>
                  </a:lnTo>
                  <a:lnTo>
                    <a:pt x="11" y="0"/>
                  </a:lnTo>
                  <a:lnTo>
                    <a:pt x="10" y="0"/>
                  </a:lnTo>
                  <a:lnTo>
                    <a:pt x="9" y="0"/>
                  </a:lnTo>
                  <a:lnTo>
                    <a:pt x="8" y="0"/>
                  </a:lnTo>
                  <a:lnTo>
                    <a:pt x="7" y="0"/>
                  </a:lnTo>
                  <a:lnTo>
                    <a:pt x="7" y="1"/>
                  </a:lnTo>
                  <a:lnTo>
                    <a:pt x="6" y="1"/>
                  </a:lnTo>
                  <a:lnTo>
                    <a:pt x="5" y="2"/>
                  </a:lnTo>
                  <a:lnTo>
                    <a:pt x="4" y="2"/>
                  </a:lnTo>
                  <a:lnTo>
                    <a:pt x="4" y="3"/>
                  </a:lnTo>
                  <a:lnTo>
                    <a:pt x="3" y="3"/>
                  </a:lnTo>
                  <a:lnTo>
                    <a:pt x="3" y="4"/>
                  </a:lnTo>
                  <a:lnTo>
                    <a:pt x="2" y="4"/>
                  </a:lnTo>
                  <a:lnTo>
                    <a:pt x="2" y="5"/>
                  </a:lnTo>
                  <a:lnTo>
                    <a:pt x="1" y="6"/>
                  </a:lnTo>
                  <a:lnTo>
                    <a:pt x="1" y="7"/>
                  </a:lnTo>
                  <a:lnTo>
                    <a:pt x="0" y="7"/>
                  </a:lnTo>
                  <a:lnTo>
                    <a:pt x="0" y="8"/>
                  </a:lnTo>
                  <a:lnTo>
                    <a:pt x="0" y="9"/>
                  </a:lnTo>
                  <a:lnTo>
                    <a:pt x="0" y="10"/>
                  </a:lnTo>
                  <a:lnTo>
                    <a:pt x="0" y="11"/>
                  </a:lnTo>
                  <a:lnTo>
                    <a:pt x="0" y="12"/>
                  </a:lnTo>
                  <a:lnTo>
                    <a:pt x="1" y="12"/>
                  </a:lnTo>
                  <a:lnTo>
                    <a:pt x="1" y="14"/>
                  </a:lnTo>
                  <a:lnTo>
                    <a:pt x="2" y="15"/>
                  </a:lnTo>
                  <a:lnTo>
                    <a:pt x="2" y="16"/>
                  </a:lnTo>
                  <a:lnTo>
                    <a:pt x="3" y="16"/>
                  </a:lnTo>
                  <a:lnTo>
                    <a:pt x="4" y="16"/>
                  </a:lnTo>
                  <a:lnTo>
                    <a:pt x="4" y="17"/>
                  </a:lnTo>
                  <a:lnTo>
                    <a:pt x="5" y="17"/>
                  </a:lnTo>
                  <a:lnTo>
                    <a:pt x="6" y="17"/>
                  </a:lnTo>
                  <a:lnTo>
                    <a:pt x="6" y="18"/>
                  </a:lnTo>
                  <a:lnTo>
                    <a:pt x="7" y="18"/>
                  </a:lnTo>
                  <a:lnTo>
                    <a:pt x="8" y="18"/>
                  </a:lnTo>
                  <a:lnTo>
                    <a:pt x="9" y="18"/>
                  </a:lnTo>
                  <a:lnTo>
                    <a:pt x="10" y="19"/>
                  </a:lnTo>
                  <a:lnTo>
                    <a:pt x="11" y="19"/>
                  </a:lnTo>
                  <a:lnTo>
                    <a:pt x="11" y="20"/>
                  </a:lnTo>
                  <a:lnTo>
                    <a:pt x="12" y="20"/>
                  </a:lnTo>
                  <a:lnTo>
                    <a:pt x="13" y="21"/>
                  </a:lnTo>
                  <a:lnTo>
                    <a:pt x="14" y="21"/>
                  </a:lnTo>
                  <a:lnTo>
                    <a:pt x="15" y="22"/>
                  </a:lnTo>
                  <a:lnTo>
                    <a:pt x="16" y="22"/>
                  </a:lnTo>
                  <a:lnTo>
                    <a:pt x="17" y="23"/>
                  </a:lnTo>
                  <a:lnTo>
                    <a:pt x="18" y="23"/>
                  </a:lnTo>
                  <a:lnTo>
                    <a:pt x="18" y="24"/>
                  </a:lnTo>
                  <a:lnTo>
                    <a:pt x="19" y="24"/>
                  </a:lnTo>
                  <a:lnTo>
                    <a:pt x="21" y="24"/>
                  </a:lnTo>
                  <a:lnTo>
                    <a:pt x="21" y="25"/>
                  </a:lnTo>
                  <a:lnTo>
                    <a:pt x="22" y="25"/>
                  </a:lnTo>
                  <a:lnTo>
                    <a:pt x="23" y="25"/>
                  </a:lnTo>
                  <a:lnTo>
                    <a:pt x="24" y="26"/>
                  </a:lnTo>
                  <a:lnTo>
                    <a:pt x="25" y="26"/>
                  </a:lnTo>
                  <a:lnTo>
                    <a:pt x="26" y="26"/>
                  </a:lnTo>
                  <a:lnTo>
                    <a:pt x="27" y="26"/>
                  </a:lnTo>
                  <a:lnTo>
                    <a:pt x="28" y="26"/>
                  </a:lnTo>
                  <a:lnTo>
                    <a:pt x="29" y="26"/>
                  </a:lnTo>
                  <a:lnTo>
                    <a:pt x="30" y="26"/>
                  </a:lnTo>
                  <a:lnTo>
                    <a:pt x="31" y="26"/>
                  </a:lnTo>
                  <a:lnTo>
                    <a:pt x="32" y="26"/>
                  </a:lnTo>
                  <a:lnTo>
                    <a:pt x="33" y="26"/>
                  </a:lnTo>
                  <a:lnTo>
                    <a:pt x="34" y="26"/>
                  </a:lnTo>
                  <a:lnTo>
                    <a:pt x="35" y="26"/>
                  </a:lnTo>
                  <a:lnTo>
                    <a:pt x="36" y="26"/>
                  </a:lnTo>
                  <a:lnTo>
                    <a:pt x="37" y="26"/>
                  </a:lnTo>
                  <a:lnTo>
                    <a:pt x="38" y="26"/>
                  </a:lnTo>
                  <a:lnTo>
                    <a:pt x="39" y="26"/>
                  </a:lnTo>
                  <a:lnTo>
                    <a:pt x="40" y="26"/>
                  </a:lnTo>
                  <a:lnTo>
                    <a:pt x="41" y="26"/>
                  </a:lnTo>
                  <a:lnTo>
                    <a:pt x="41" y="23"/>
                  </a:lnTo>
                  <a:lnTo>
                    <a:pt x="41" y="22"/>
                  </a:lnTo>
                  <a:lnTo>
                    <a:pt x="41" y="21"/>
                  </a:lnTo>
                  <a:lnTo>
                    <a:pt x="40" y="20"/>
                  </a:lnTo>
                  <a:lnTo>
                    <a:pt x="40" y="18"/>
                  </a:lnTo>
                  <a:lnTo>
                    <a:pt x="39" y="18"/>
                  </a:lnTo>
                  <a:lnTo>
                    <a:pt x="39" y="17"/>
                  </a:lnTo>
                  <a:lnTo>
                    <a:pt x="38" y="16"/>
                  </a:lnTo>
                  <a:lnTo>
                    <a:pt x="37" y="15"/>
                  </a:lnTo>
                  <a:lnTo>
                    <a:pt x="37" y="14"/>
                  </a:lnTo>
                  <a:lnTo>
                    <a:pt x="36" y="14"/>
                  </a:lnTo>
                  <a:lnTo>
                    <a:pt x="35" y="12"/>
                  </a:lnTo>
                  <a:lnTo>
                    <a:pt x="35" y="11"/>
                  </a:lnTo>
                  <a:lnTo>
                    <a:pt x="33" y="11"/>
                  </a:lnTo>
                  <a:lnTo>
                    <a:pt x="33" y="10"/>
                  </a:lnTo>
                  <a:lnTo>
                    <a:pt x="31" y="9"/>
                  </a:lnTo>
                  <a:lnTo>
                    <a:pt x="30" y="9"/>
                  </a:lnTo>
                  <a:lnTo>
                    <a:pt x="29" y="8"/>
                  </a:lnTo>
                  <a:lnTo>
                    <a:pt x="28" y="7"/>
                  </a:lnTo>
                  <a:lnTo>
                    <a:pt x="27" y="7"/>
                  </a:lnTo>
                  <a:lnTo>
                    <a:pt x="26" y="6"/>
                  </a:lnTo>
                  <a:lnTo>
                    <a:pt x="25" y="5"/>
                  </a:lnTo>
                  <a:lnTo>
                    <a:pt x="23" y="5"/>
                  </a:lnTo>
                  <a:lnTo>
                    <a:pt x="22" y="4"/>
                  </a:lnTo>
                  <a:lnTo>
                    <a:pt x="21" y="3"/>
                  </a:lnTo>
                  <a:lnTo>
                    <a:pt x="18" y="3"/>
                  </a:lnTo>
                  <a:lnTo>
                    <a:pt x="17" y="3"/>
                  </a:lnTo>
                  <a:lnTo>
                    <a:pt x="16" y="2"/>
                  </a:lnTo>
                  <a:lnTo>
                    <a:pt x="14" y="1"/>
                  </a:lnTo>
                  <a:lnTo>
                    <a:pt x="13" y="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67" name="Freeform 162"/>
            <p:cNvSpPr>
              <a:spLocks/>
            </p:cNvSpPr>
            <p:nvPr/>
          </p:nvSpPr>
          <p:spPr bwMode="auto">
            <a:xfrm>
              <a:off x="3250" y="1633"/>
              <a:ext cx="41" cy="25"/>
            </a:xfrm>
            <a:custGeom>
              <a:avLst/>
              <a:gdLst>
                <a:gd name="T0" fmla="*/ 12 w 41"/>
                <a:gd name="T1" fmla="*/ 1 h 25"/>
                <a:gd name="T2" fmla="*/ 11 w 41"/>
                <a:gd name="T3" fmla="*/ 0 h 25"/>
                <a:gd name="T4" fmla="*/ 9 w 41"/>
                <a:gd name="T5" fmla="*/ 0 h 25"/>
                <a:gd name="T6" fmla="*/ 8 w 41"/>
                <a:gd name="T7" fmla="*/ 1 h 25"/>
                <a:gd name="T8" fmla="*/ 7 w 41"/>
                <a:gd name="T9" fmla="*/ 2 h 25"/>
                <a:gd name="T10" fmla="*/ 5 w 41"/>
                <a:gd name="T11" fmla="*/ 2 h 25"/>
                <a:gd name="T12" fmla="*/ 4 w 41"/>
                <a:gd name="T13" fmla="*/ 4 h 25"/>
                <a:gd name="T14" fmla="*/ 2 w 41"/>
                <a:gd name="T15" fmla="*/ 4 h 25"/>
                <a:gd name="T16" fmla="*/ 2 w 41"/>
                <a:gd name="T17" fmla="*/ 6 h 25"/>
                <a:gd name="T18" fmla="*/ 0 w 41"/>
                <a:gd name="T19" fmla="*/ 7 h 25"/>
                <a:gd name="T20" fmla="*/ 0 w 41"/>
                <a:gd name="T21" fmla="*/ 9 h 25"/>
                <a:gd name="T22" fmla="*/ 0 w 41"/>
                <a:gd name="T23" fmla="*/ 11 h 25"/>
                <a:gd name="T24" fmla="*/ 1 w 41"/>
                <a:gd name="T25" fmla="*/ 12 h 25"/>
                <a:gd name="T26" fmla="*/ 2 w 41"/>
                <a:gd name="T27" fmla="*/ 13 h 25"/>
                <a:gd name="T28" fmla="*/ 3 w 41"/>
                <a:gd name="T29" fmla="*/ 15 h 25"/>
                <a:gd name="T30" fmla="*/ 5 w 41"/>
                <a:gd name="T31" fmla="*/ 15 h 25"/>
                <a:gd name="T32" fmla="*/ 7 w 41"/>
                <a:gd name="T33" fmla="*/ 16 h 25"/>
                <a:gd name="T34" fmla="*/ 9 w 41"/>
                <a:gd name="T35" fmla="*/ 17 h 25"/>
                <a:gd name="T36" fmla="*/ 10 w 41"/>
                <a:gd name="T37" fmla="*/ 18 h 25"/>
                <a:gd name="T38" fmla="*/ 12 w 41"/>
                <a:gd name="T39" fmla="*/ 19 h 25"/>
                <a:gd name="T40" fmla="*/ 14 w 41"/>
                <a:gd name="T41" fmla="*/ 20 h 25"/>
                <a:gd name="T42" fmla="*/ 15 w 41"/>
                <a:gd name="T43" fmla="*/ 21 h 25"/>
                <a:gd name="T44" fmla="*/ 17 w 41"/>
                <a:gd name="T45" fmla="*/ 21 h 25"/>
                <a:gd name="T46" fmla="*/ 18 w 41"/>
                <a:gd name="T47" fmla="*/ 22 h 25"/>
                <a:gd name="T48" fmla="*/ 21 w 41"/>
                <a:gd name="T49" fmla="*/ 23 h 25"/>
                <a:gd name="T50" fmla="*/ 23 w 41"/>
                <a:gd name="T51" fmla="*/ 24 h 25"/>
                <a:gd name="T52" fmla="*/ 25 w 41"/>
                <a:gd name="T53" fmla="*/ 24 h 25"/>
                <a:gd name="T54" fmla="*/ 27 w 41"/>
                <a:gd name="T55" fmla="*/ 24 h 25"/>
                <a:gd name="T56" fmla="*/ 29 w 41"/>
                <a:gd name="T57" fmla="*/ 24 h 25"/>
                <a:gd name="T58" fmla="*/ 31 w 41"/>
                <a:gd name="T59" fmla="*/ 24 h 25"/>
                <a:gd name="T60" fmla="*/ 33 w 41"/>
                <a:gd name="T61" fmla="*/ 24 h 25"/>
                <a:gd name="T62" fmla="*/ 35 w 41"/>
                <a:gd name="T63" fmla="*/ 24 h 25"/>
                <a:gd name="T64" fmla="*/ 37 w 41"/>
                <a:gd name="T65" fmla="*/ 24 h 25"/>
                <a:gd name="T66" fmla="*/ 39 w 41"/>
                <a:gd name="T67" fmla="*/ 24 h 25"/>
                <a:gd name="T68" fmla="*/ 40 w 41"/>
                <a:gd name="T69" fmla="*/ 22 h 25"/>
                <a:gd name="T70" fmla="*/ 40 w 41"/>
                <a:gd name="T71" fmla="*/ 20 h 25"/>
                <a:gd name="T72" fmla="*/ 40 w 41"/>
                <a:gd name="T73" fmla="*/ 18 h 25"/>
                <a:gd name="T74" fmla="*/ 39 w 41"/>
                <a:gd name="T75" fmla="*/ 16 h 25"/>
                <a:gd name="T76" fmla="*/ 38 w 41"/>
                <a:gd name="T77" fmla="*/ 14 h 25"/>
                <a:gd name="T78" fmla="*/ 36 w 41"/>
                <a:gd name="T79" fmla="*/ 12 h 25"/>
                <a:gd name="T80" fmla="*/ 34 w 41"/>
                <a:gd name="T81" fmla="*/ 12 h 25"/>
                <a:gd name="T82" fmla="*/ 32 w 41"/>
                <a:gd name="T83" fmla="*/ 10 h 25"/>
                <a:gd name="T84" fmla="*/ 30 w 41"/>
                <a:gd name="T85" fmla="*/ 9 h 25"/>
                <a:gd name="T86" fmla="*/ 28 w 41"/>
                <a:gd name="T87" fmla="*/ 8 h 25"/>
                <a:gd name="T88" fmla="*/ 25 w 41"/>
                <a:gd name="T89" fmla="*/ 6 h 25"/>
                <a:gd name="T90" fmla="*/ 23 w 41"/>
                <a:gd name="T91" fmla="*/ 5 h 25"/>
                <a:gd name="T92" fmla="*/ 21 w 41"/>
                <a:gd name="T93" fmla="*/ 4 h 25"/>
                <a:gd name="T94" fmla="*/ 17 w 41"/>
                <a:gd name="T95" fmla="*/ 3 h 25"/>
                <a:gd name="T96" fmla="*/ 14 w 41"/>
                <a:gd name="T97" fmla="*/ 2 h 2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1" h="25">
                  <a:moveTo>
                    <a:pt x="13" y="2"/>
                  </a:moveTo>
                  <a:lnTo>
                    <a:pt x="12" y="1"/>
                  </a:lnTo>
                  <a:lnTo>
                    <a:pt x="11" y="1"/>
                  </a:lnTo>
                  <a:lnTo>
                    <a:pt x="11" y="0"/>
                  </a:lnTo>
                  <a:lnTo>
                    <a:pt x="10" y="0"/>
                  </a:lnTo>
                  <a:lnTo>
                    <a:pt x="9" y="0"/>
                  </a:lnTo>
                  <a:lnTo>
                    <a:pt x="8" y="0"/>
                  </a:lnTo>
                  <a:lnTo>
                    <a:pt x="8" y="1"/>
                  </a:lnTo>
                  <a:lnTo>
                    <a:pt x="7" y="1"/>
                  </a:lnTo>
                  <a:lnTo>
                    <a:pt x="7" y="2"/>
                  </a:lnTo>
                  <a:lnTo>
                    <a:pt x="6" y="2"/>
                  </a:lnTo>
                  <a:lnTo>
                    <a:pt x="5" y="2"/>
                  </a:lnTo>
                  <a:lnTo>
                    <a:pt x="4" y="3"/>
                  </a:lnTo>
                  <a:lnTo>
                    <a:pt x="4" y="4"/>
                  </a:lnTo>
                  <a:lnTo>
                    <a:pt x="3" y="4"/>
                  </a:lnTo>
                  <a:lnTo>
                    <a:pt x="2" y="4"/>
                  </a:lnTo>
                  <a:lnTo>
                    <a:pt x="2" y="5"/>
                  </a:lnTo>
                  <a:lnTo>
                    <a:pt x="2" y="6"/>
                  </a:lnTo>
                  <a:lnTo>
                    <a:pt x="1" y="6"/>
                  </a:lnTo>
                  <a:lnTo>
                    <a:pt x="0" y="7"/>
                  </a:lnTo>
                  <a:lnTo>
                    <a:pt x="0" y="8"/>
                  </a:lnTo>
                  <a:lnTo>
                    <a:pt x="0" y="9"/>
                  </a:lnTo>
                  <a:lnTo>
                    <a:pt x="0" y="10"/>
                  </a:lnTo>
                  <a:lnTo>
                    <a:pt x="0" y="11"/>
                  </a:lnTo>
                  <a:lnTo>
                    <a:pt x="0" y="12"/>
                  </a:lnTo>
                  <a:lnTo>
                    <a:pt x="1" y="12"/>
                  </a:lnTo>
                  <a:lnTo>
                    <a:pt x="1" y="13"/>
                  </a:lnTo>
                  <a:lnTo>
                    <a:pt x="2" y="13"/>
                  </a:lnTo>
                  <a:lnTo>
                    <a:pt x="2" y="14"/>
                  </a:lnTo>
                  <a:lnTo>
                    <a:pt x="3" y="15"/>
                  </a:lnTo>
                  <a:lnTo>
                    <a:pt x="4" y="15"/>
                  </a:lnTo>
                  <a:lnTo>
                    <a:pt x="5" y="15"/>
                  </a:lnTo>
                  <a:lnTo>
                    <a:pt x="6" y="16"/>
                  </a:lnTo>
                  <a:lnTo>
                    <a:pt x="7" y="16"/>
                  </a:lnTo>
                  <a:lnTo>
                    <a:pt x="8" y="17"/>
                  </a:lnTo>
                  <a:lnTo>
                    <a:pt x="9" y="17"/>
                  </a:lnTo>
                  <a:lnTo>
                    <a:pt x="10" y="17"/>
                  </a:lnTo>
                  <a:lnTo>
                    <a:pt x="10" y="18"/>
                  </a:lnTo>
                  <a:lnTo>
                    <a:pt x="11" y="18"/>
                  </a:lnTo>
                  <a:lnTo>
                    <a:pt x="12" y="19"/>
                  </a:lnTo>
                  <a:lnTo>
                    <a:pt x="13" y="19"/>
                  </a:lnTo>
                  <a:lnTo>
                    <a:pt x="14" y="20"/>
                  </a:lnTo>
                  <a:lnTo>
                    <a:pt x="15" y="20"/>
                  </a:lnTo>
                  <a:lnTo>
                    <a:pt x="15" y="21"/>
                  </a:lnTo>
                  <a:lnTo>
                    <a:pt x="16" y="21"/>
                  </a:lnTo>
                  <a:lnTo>
                    <a:pt x="17" y="21"/>
                  </a:lnTo>
                  <a:lnTo>
                    <a:pt x="17" y="22"/>
                  </a:lnTo>
                  <a:lnTo>
                    <a:pt x="18" y="22"/>
                  </a:lnTo>
                  <a:lnTo>
                    <a:pt x="19" y="23"/>
                  </a:lnTo>
                  <a:lnTo>
                    <a:pt x="21" y="23"/>
                  </a:lnTo>
                  <a:lnTo>
                    <a:pt x="22" y="23"/>
                  </a:lnTo>
                  <a:lnTo>
                    <a:pt x="23" y="24"/>
                  </a:lnTo>
                  <a:lnTo>
                    <a:pt x="24" y="24"/>
                  </a:lnTo>
                  <a:lnTo>
                    <a:pt x="25" y="24"/>
                  </a:lnTo>
                  <a:lnTo>
                    <a:pt x="26" y="24"/>
                  </a:lnTo>
                  <a:lnTo>
                    <a:pt x="27" y="24"/>
                  </a:lnTo>
                  <a:lnTo>
                    <a:pt x="28" y="24"/>
                  </a:lnTo>
                  <a:lnTo>
                    <a:pt x="29" y="24"/>
                  </a:lnTo>
                  <a:lnTo>
                    <a:pt x="30" y="24"/>
                  </a:lnTo>
                  <a:lnTo>
                    <a:pt x="31" y="24"/>
                  </a:lnTo>
                  <a:lnTo>
                    <a:pt x="32" y="24"/>
                  </a:lnTo>
                  <a:lnTo>
                    <a:pt x="33" y="24"/>
                  </a:lnTo>
                  <a:lnTo>
                    <a:pt x="34" y="24"/>
                  </a:lnTo>
                  <a:lnTo>
                    <a:pt x="35" y="24"/>
                  </a:lnTo>
                  <a:lnTo>
                    <a:pt x="36" y="24"/>
                  </a:lnTo>
                  <a:lnTo>
                    <a:pt x="37" y="24"/>
                  </a:lnTo>
                  <a:lnTo>
                    <a:pt x="38" y="24"/>
                  </a:lnTo>
                  <a:lnTo>
                    <a:pt x="39" y="24"/>
                  </a:lnTo>
                  <a:lnTo>
                    <a:pt x="40" y="24"/>
                  </a:lnTo>
                  <a:lnTo>
                    <a:pt x="40" y="22"/>
                  </a:lnTo>
                  <a:lnTo>
                    <a:pt x="40" y="21"/>
                  </a:lnTo>
                  <a:lnTo>
                    <a:pt x="40" y="20"/>
                  </a:lnTo>
                  <a:lnTo>
                    <a:pt x="40" y="19"/>
                  </a:lnTo>
                  <a:lnTo>
                    <a:pt x="40" y="18"/>
                  </a:lnTo>
                  <a:lnTo>
                    <a:pt x="39" y="17"/>
                  </a:lnTo>
                  <a:lnTo>
                    <a:pt x="39" y="16"/>
                  </a:lnTo>
                  <a:lnTo>
                    <a:pt x="38" y="15"/>
                  </a:lnTo>
                  <a:lnTo>
                    <a:pt x="38" y="14"/>
                  </a:lnTo>
                  <a:lnTo>
                    <a:pt x="37" y="13"/>
                  </a:lnTo>
                  <a:lnTo>
                    <a:pt x="36" y="12"/>
                  </a:lnTo>
                  <a:lnTo>
                    <a:pt x="35" y="12"/>
                  </a:lnTo>
                  <a:lnTo>
                    <a:pt x="34" y="12"/>
                  </a:lnTo>
                  <a:lnTo>
                    <a:pt x="33" y="11"/>
                  </a:lnTo>
                  <a:lnTo>
                    <a:pt x="32" y="10"/>
                  </a:lnTo>
                  <a:lnTo>
                    <a:pt x="31" y="10"/>
                  </a:lnTo>
                  <a:lnTo>
                    <a:pt x="30" y="9"/>
                  </a:lnTo>
                  <a:lnTo>
                    <a:pt x="29" y="8"/>
                  </a:lnTo>
                  <a:lnTo>
                    <a:pt x="28" y="8"/>
                  </a:lnTo>
                  <a:lnTo>
                    <a:pt x="27" y="7"/>
                  </a:lnTo>
                  <a:lnTo>
                    <a:pt x="25" y="6"/>
                  </a:lnTo>
                  <a:lnTo>
                    <a:pt x="24" y="6"/>
                  </a:lnTo>
                  <a:lnTo>
                    <a:pt x="23" y="5"/>
                  </a:lnTo>
                  <a:lnTo>
                    <a:pt x="22" y="5"/>
                  </a:lnTo>
                  <a:lnTo>
                    <a:pt x="21" y="4"/>
                  </a:lnTo>
                  <a:lnTo>
                    <a:pt x="18" y="4"/>
                  </a:lnTo>
                  <a:lnTo>
                    <a:pt x="17" y="3"/>
                  </a:lnTo>
                  <a:lnTo>
                    <a:pt x="16" y="2"/>
                  </a:lnTo>
                  <a:lnTo>
                    <a:pt x="14" y="2"/>
                  </a:lnTo>
                  <a:lnTo>
                    <a:pt x="13" y="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68" name="Freeform 163"/>
            <p:cNvSpPr>
              <a:spLocks/>
            </p:cNvSpPr>
            <p:nvPr/>
          </p:nvSpPr>
          <p:spPr bwMode="auto">
            <a:xfrm>
              <a:off x="3479" y="1600"/>
              <a:ext cx="42" cy="27"/>
            </a:xfrm>
            <a:custGeom>
              <a:avLst/>
              <a:gdLst>
                <a:gd name="T0" fmla="*/ 13 w 42"/>
                <a:gd name="T1" fmla="*/ 0 h 27"/>
                <a:gd name="T2" fmla="*/ 11 w 42"/>
                <a:gd name="T3" fmla="*/ 0 h 27"/>
                <a:gd name="T4" fmla="*/ 9 w 42"/>
                <a:gd name="T5" fmla="*/ 0 h 27"/>
                <a:gd name="T6" fmla="*/ 7 w 42"/>
                <a:gd name="T7" fmla="*/ 0 h 27"/>
                <a:gd name="T8" fmla="*/ 6 w 42"/>
                <a:gd name="T9" fmla="*/ 1 h 27"/>
                <a:gd name="T10" fmla="*/ 5 w 42"/>
                <a:gd name="T11" fmla="*/ 2 h 27"/>
                <a:gd name="T12" fmla="*/ 4 w 42"/>
                <a:gd name="T13" fmla="*/ 3 h 27"/>
                <a:gd name="T14" fmla="*/ 2 w 42"/>
                <a:gd name="T15" fmla="*/ 4 h 27"/>
                <a:gd name="T16" fmla="*/ 2 w 42"/>
                <a:gd name="T17" fmla="*/ 6 h 27"/>
                <a:gd name="T18" fmla="*/ 1 w 42"/>
                <a:gd name="T19" fmla="*/ 7 h 27"/>
                <a:gd name="T20" fmla="*/ 1 w 42"/>
                <a:gd name="T21" fmla="*/ 9 h 27"/>
                <a:gd name="T22" fmla="*/ 0 w 42"/>
                <a:gd name="T23" fmla="*/ 10 h 27"/>
                <a:gd name="T24" fmla="*/ 1 w 42"/>
                <a:gd name="T25" fmla="*/ 11 h 27"/>
                <a:gd name="T26" fmla="*/ 2 w 42"/>
                <a:gd name="T27" fmla="*/ 14 h 27"/>
                <a:gd name="T28" fmla="*/ 3 w 42"/>
                <a:gd name="T29" fmla="*/ 15 h 27"/>
                <a:gd name="T30" fmla="*/ 4 w 42"/>
                <a:gd name="T31" fmla="*/ 16 h 27"/>
                <a:gd name="T32" fmla="*/ 6 w 42"/>
                <a:gd name="T33" fmla="*/ 17 h 27"/>
                <a:gd name="T34" fmla="*/ 8 w 42"/>
                <a:gd name="T35" fmla="*/ 18 h 27"/>
                <a:gd name="T36" fmla="*/ 10 w 42"/>
                <a:gd name="T37" fmla="*/ 18 h 27"/>
                <a:gd name="T38" fmla="*/ 11 w 42"/>
                <a:gd name="T39" fmla="*/ 19 h 27"/>
                <a:gd name="T40" fmla="*/ 12 w 42"/>
                <a:gd name="T41" fmla="*/ 20 h 27"/>
                <a:gd name="T42" fmla="*/ 14 w 42"/>
                <a:gd name="T43" fmla="*/ 21 h 27"/>
                <a:gd name="T44" fmla="*/ 16 w 42"/>
                <a:gd name="T45" fmla="*/ 21 h 27"/>
                <a:gd name="T46" fmla="*/ 17 w 42"/>
                <a:gd name="T47" fmla="*/ 22 h 27"/>
                <a:gd name="T48" fmla="*/ 18 w 42"/>
                <a:gd name="T49" fmla="*/ 23 h 27"/>
                <a:gd name="T50" fmla="*/ 19 w 42"/>
                <a:gd name="T51" fmla="*/ 24 h 27"/>
                <a:gd name="T52" fmla="*/ 22 w 42"/>
                <a:gd name="T53" fmla="*/ 25 h 27"/>
                <a:gd name="T54" fmla="*/ 24 w 42"/>
                <a:gd name="T55" fmla="*/ 25 h 27"/>
                <a:gd name="T56" fmla="*/ 26 w 42"/>
                <a:gd name="T57" fmla="*/ 25 h 27"/>
                <a:gd name="T58" fmla="*/ 28 w 42"/>
                <a:gd name="T59" fmla="*/ 25 h 27"/>
                <a:gd name="T60" fmla="*/ 30 w 42"/>
                <a:gd name="T61" fmla="*/ 25 h 27"/>
                <a:gd name="T62" fmla="*/ 32 w 42"/>
                <a:gd name="T63" fmla="*/ 25 h 27"/>
                <a:gd name="T64" fmla="*/ 34 w 42"/>
                <a:gd name="T65" fmla="*/ 25 h 27"/>
                <a:gd name="T66" fmla="*/ 36 w 42"/>
                <a:gd name="T67" fmla="*/ 25 h 27"/>
                <a:gd name="T68" fmla="*/ 38 w 42"/>
                <a:gd name="T69" fmla="*/ 25 h 27"/>
                <a:gd name="T70" fmla="*/ 40 w 42"/>
                <a:gd name="T71" fmla="*/ 25 h 27"/>
                <a:gd name="T72" fmla="*/ 41 w 42"/>
                <a:gd name="T73" fmla="*/ 26 h 27"/>
                <a:gd name="T74" fmla="*/ 41 w 42"/>
                <a:gd name="T75" fmla="*/ 23 h 27"/>
                <a:gd name="T76" fmla="*/ 41 w 42"/>
                <a:gd name="T77" fmla="*/ 21 h 27"/>
                <a:gd name="T78" fmla="*/ 41 w 42"/>
                <a:gd name="T79" fmla="*/ 19 h 27"/>
                <a:gd name="T80" fmla="*/ 40 w 42"/>
                <a:gd name="T81" fmla="*/ 17 h 27"/>
                <a:gd name="T82" fmla="*/ 39 w 42"/>
                <a:gd name="T83" fmla="*/ 16 h 27"/>
                <a:gd name="T84" fmla="*/ 37 w 42"/>
                <a:gd name="T85" fmla="*/ 14 h 27"/>
                <a:gd name="T86" fmla="*/ 36 w 42"/>
                <a:gd name="T87" fmla="*/ 12 h 27"/>
                <a:gd name="T88" fmla="*/ 34 w 42"/>
                <a:gd name="T89" fmla="*/ 10 h 27"/>
                <a:gd name="T90" fmla="*/ 32 w 42"/>
                <a:gd name="T91" fmla="*/ 9 h 27"/>
                <a:gd name="T92" fmla="*/ 30 w 42"/>
                <a:gd name="T93" fmla="*/ 8 h 27"/>
                <a:gd name="T94" fmla="*/ 27 w 42"/>
                <a:gd name="T95" fmla="*/ 6 h 27"/>
                <a:gd name="T96" fmla="*/ 25 w 42"/>
                <a:gd name="T97" fmla="*/ 5 h 27"/>
                <a:gd name="T98" fmla="*/ 23 w 42"/>
                <a:gd name="T99" fmla="*/ 4 h 27"/>
                <a:gd name="T100" fmla="*/ 19 w 42"/>
                <a:gd name="T101" fmla="*/ 3 h 27"/>
                <a:gd name="T102" fmla="*/ 16 w 42"/>
                <a:gd name="T103" fmla="*/ 2 h 27"/>
                <a:gd name="T104" fmla="*/ 14 w 42"/>
                <a:gd name="T105" fmla="*/ 1 h 2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2" h="27">
                  <a:moveTo>
                    <a:pt x="14" y="1"/>
                  </a:moveTo>
                  <a:lnTo>
                    <a:pt x="13" y="0"/>
                  </a:lnTo>
                  <a:lnTo>
                    <a:pt x="12" y="0"/>
                  </a:lnTo>
                  <a:lnTo>
                    <a:pt x="11" y="0"/>
                  </a:lnTo>
                  <a:lnTo>
                    <a:pt x="10" y="0"/>
                  </a:lnTo>
                  <a:lnTo>
                    <a:pt x="9" y="0"/>
                  </a:lnTo>
                  <a:lnTo>
                    <a:pt x="8" y="0"/>
                  </a:lnTo>
                  <a:lnTo>
                    <a:pt x="7" y="0"/>
                  </a:lnTo>
                  <a:lnTo>
                    <a:pt x="7" y="1"/>
                  </a:lnTo>
                  <a:lnTo>
                    <a:pt x="6" y="1"/>
                  </a:lnTo>
                  <a:lnTo>
                    <a:pt x="6" y="2"/>
                  </a:lnTo>
                  <a:lnTo>
                    <a:pt x="5" y="2"/>
                  </a:lnTo>
                  <a:lnTo>
                    <a:pt x="4" y="2"/>
                  </a:lnTo>
                  <a:lnTo>
                    <a:pt x="4" y="3"/>
                  </a:lnTo>
                  <a:lnTo>
                    <a:pt x="3" y="4"/>
                  </a:lnTo>
                  <a:lnTo>
                    <a:pt x="2" y="4"/>
                  </a:lnTo>
                  <a:lnTo>
                    <a:pt x="2" y="5"/>
                  </a:lnTo>
                  <a:lnTo>
                    <a:pt x="2" y="6"/>
                  </a:lnTo>
                  <a:lnTo>
                    <a:pt x="1" y="6"/>
                  </a:lnTo>
                  <a:lnTo>
                    <a:pt x="1" y="7"/>
                  </a:lnTo>
                  <a:lnTo>
                    <a:pt x="1" y="8"/>
                  </a:lnTo>
                  <a:lnTo>
                    <a:pt x="1" y="9"/>
                  </a:lnTo>
                  <a:lnTo>
                    <a:pt x="0" y="9"/>
                  </a:lnTo>
                  <a:lnTo>
                    <a:pt x="0" y="10"/>
                  </a:lnTo>
                  <a:lnTo>
                    <a:pt x="1" y="10"/>
                  </a:lnTo>
                  <a:lnTo>
                    <a:pt x="1" y="11"/>
                  </a:lnTo>
                  <a:lnTo>
                    <a:pt x="1" y="12"/>
                  </a:lnTo>
                  <a:lnTo>
                    <a:pt x="2" y="14"/>
                  </a:lnTo>
                  <a:lnTo>
                    <a:pt x="2" y="15"/>
                  </a:lnTo>
                  <a:lnTo>
                    <a:pt x="3" y="15"/>
                  </a:lnTo>
                  <a:lnTo>
                    <a:pt x="3" y="16"/>
                  </a:lnTo>
                  <a:lnTo>
                    <a:pt x="4" y="16"/>
                  </a:lnTo>
                  <a:lnTo>
                    <a:pt x="5" y="17"/>
                  </a:lnTo>
                  <a:lnTo>
                    <a:pt x="6" y="17"/>
                  </a:lnTo>
                  <a:lnTo>
                    <a:pt x="7" y="17"/>
                  </a:lnTo>
                  <a:lnTo>
                    <a:pt x="8" y="18"/>
                  </a:lnTo>
                  <a:lnTo>
                    <a:pt x="9" y="18"/>
                  </a:lnTo>
                  <a:lnTo>
                    <a:pt x="10" y="18"/>
                  </a:lnTo>
                  <a:lnTo>
                    <a:pt x="10" y="19"/>
                  </a:lnTo>
                  <a:lnTo>
                    <a:pt x="11" y="19"/>
                  </a:lnTo>
                  <a:lnTo>
                    <a:pt x="12" y="19"/>
                  </a:lnTo>
                  <a:lnTo>
                    <a:pt x="12" y="20"/>
                  </a:lnTo>
                  <a:lnTo>
                    <a:pt x="13" y="20"/>
                  </a:lnTo>
                  <a:lnTo>
                    <a:pt x="14" y="21"/>
                  </a:lnTo>
                  <a:lnTo>
                    <a:pt x="15" y="21"/>
                  </a:lnTo>
                  <a:lnTo>
                    <a:pt x="16" y="21"/>
                  </a:lnTo>
                  <a:lnTo>
                    <a:pt x="16" y="22"/>
                  </a:lnTo>
                  <a:lnTo>
                    <a:pt x="17" y="22"/>
                  </a:lnTo>
                  <a:lnTo>
                    <a:pt x="17" y="23"/>
                  </a:lnTo>
                  <a:lnTo>
                    <a:pt x="18" y="23"/>
                  </a:lnTo>
                  <a:lnTo>
                    <a:pt x="19" y="23"/>
                  </a:lnTo>
                  <a:lnTo>
                    <a:pt x="19" y="24"/>
                  </a:lnTo>
                  <a:lnTo>
                    <a:pt x="21" y="24"/>
                  </a:lnTo>
                  <a:lnTo>
                    <a:pt x="22" y="25"/>
                  </a:lnTo>
                  <a:lnTo>
                    <a:pt x="23" y="25"/>
                  </a:lnTo>
                  <a:lnTo>
                    <a:pt x="24" y="25"/>
                  </a:lnTo>
                  <a:lnTo>
                    <a:pt x="25" y="25"/>
                  </a:lnTo>
                  <a:lnTo>
                    <a:pt x="26" y="25"/>
                  </a:lnTo>
                  <a:lnTo>
                    <a:pt x="27" y="25"/>
                  </a:lnTo>
                  <a:lnTo>
                    <a:pt x="28" y="25"/>
                  </a:lnTo>
                  <a:lnTo>
                    <a:pt x="29" y="25"/>
                  </a:lnTo>
                  <a:lnTo>
                    <a:pt x="30" y="25"/>
                  </a:lnTo>
                  <a:lnTo>
                    <a:pt x="31" y="25"/>
                  </a:lnTo>
                  <a:lnTo>
                    <a:pt x="32" y="25"/>
                  </a:lnTo>
                  <a:lnTo>
                    <a:pt x="33" y="25"/>
                  </a:lnTo>
                  <a:lnTo>
                    <a:pt x="34" y="25"/>
                  </a:lnTo>
                  <a:lnTo>
                    <a:pt x="35" y="25"/>
                  </a:lnTo>
                  <a:lnTo>
                    <a:pt x="36" y="25"/>
                  </a:lnTo>
                  <a:lnTo>
                    <a:pt x="37" y="25"/>
                  </a:lnTo>
                  <a:lnTo>
                    <a:pt x="38" y="25"/>
                  </a:lnTo>
                  <a:lnTo>
                    <a:pt x="39" y="25"/>
                  </a:lnTo>
                  <a:lnTo>
                    <a:pt x="40" y="25"/>
                  </a:lnTo>
                  <a:lnTo>
                    <a:pt x="40" y="26"/>
                  </a:lnTo>
                  <a:lnTo>
                    <a:pt x="41" y="26"/>
                  </a:lnTo>
                  <a:lnTo>
                    <a:pt x="41" y="25"/>
                  </a:lnTo>
                  <a:lnTo>
                    <a:pt x="41" y="23"/>
                  </a:lnTo>
                  <a:lnTo>
                    <a:pt x="41" y="22"/>
                  </a:lnTo>
                  <a:lnTo>
                    <a:pt x="41" y="21"/>
                  </a:lnTo>
                  <a:lnTo>
                    <a:pt x="41" y="20"/>
                  </a:lnTo>
                  <a:lnTo>
                    <a:pt x="41" y="19"/>
                  </a:lnTo>
                  <a:lnTo>
                    <a:pt x="40" y="18"/>
                  </a:lnTo>
                  <a:lnTo>
                    <a:pt x="40" y="17"/>
                  </a:lnTo>
                  <a:lnTo>
                    <a:pt x="39" y="17"/>
                  </a:lnTo>
                  <a:lnTo>
                    <a:pt x="39" y="16"/>
                  </a:lnTo>
                  <a:lnTo>
                    <a:pt x="38" y="15"/>
                  </a:lnTo>
                  <a:lnTo>
                    <a:pt x="37" y="14"/>
                  </a:lnTo>
                  <a:lnTo>
                    <a:pt x="37" y="12"/>
                  </a:lnTo>
                  <a:lnTo>
                    <a:pt x="36" y="12"/>
                  </a:lnTo>
                  <a:lnTo>
                    <a:pt x="35" y="11"/>
                  </a:lnTo>
                  <a:lnTo>
                    <a:pt x="34" y="10"/>
                  </a:lnTo>
                  <a:lnTo>
                    <a:pt x="33" y="10"/>
                  </a:lnTo>
                  <a:lnTo>
                    <a:pt x="32" y="9"/>
                  </a:lnTo>
                  <a:lnTo>
                    <a:pt x="31" y="8"/>
                  </a:lnTo>
                  <a:lnTo>
                    <a:pt x="30" y="8"/>
                  </a:lnTo>
                  <a:lnTo>
                    <a:pt x="29" y="7"/>
                  </a:lnTo>
                  <a:lnTo>
                    <a:pt x="27" y="6"/>
                  </a:lnTo>
                  <a:lnTo>
                    <a:pt x="26" y="6"/>
                  </a:lnTo>
                  <a:lnTo>
                    <a:pt x="25" y="5"/>
                  </a:lnTo>
                  <a:lnTo>
                    <a:pt x="24" y="4"/>
                  </a:lnTo>
                  <a:lnTo>
                    <a:pt x="23" y="4"/>
                  </a:lnTo>
                  <a:lnTo>
                    <a:pt x="21" y="3"/>
                  </a:lnTo>
                  <a:lnTo>
                    <a:pt x="19" y="3"/>
                  </a:lnTo>
                  <a:lnTo>
                    <a:pt x="18" y="2"/>
                  </a:lnTo>
                  <a:lnTo>
                    <a:pt x="16" y="2"/>
                  </a:lnTo>
                  <a:lnTo>
                    <a:pt x="15" y="1"/>
                  </a:lnTo>
                  <a:lnTo>
                    <a:pt x="14" y="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69" name="Freeform 164"/>
            <p:cNvSpPr>
              <a:spLocks/>
            </p:cNvSpPr>
            <p:nvPr/>
          </p:nvSpPr>
          <p:spPr bwMode="auto">
            <a:xfrm>
              <a:off x="3529" y="1453"/>
              <a:ext cx="41" cy="27"/>
            </a:xfrm>
            <a:custGeom>
              <a:avLst/>
              <a:gdLst>
                <a:gd name="T0" fmla="*/ 12 w 41"/>
                <a:gd name="T1" fmla="*/ 1 h 27"/>
                <a:gd name="T2" fmla="*/ 11 w 41"/>
                <a:gd name="T3" fmla="*/ 0 h 27"/>
                <a:gd name="T4" fmla="*/ 9 w 41"/>
                <a:gd name="T5" fmla="*/ 0 h 27"/>
                <a:gd name="T6" fmla="*/ 7 w 41"/>
                <a:gd name="T7" fmla="*/ 1 h 27"/>
                <a:gd name="T8" fmla="*/ 5 w 41"/>
                <a:gd name="T9" fmla="*/ 2 h 27"/>
                <a:gd name="T10" fmla="*/ 4 w 41"/>
                <a:gd name="T11" fmla="*/ 3 h 27"/>
                <a:gd name="T12" fmla="*/ 3 w 41"/>
                <a:gd name="T13" fmla="*/ 4 h 27"/>
                <a:gd name="T14" fmla="*/ 1 w 41"/>
                <a:gd name="T15" fmla="*/ 6 h 27"/>
                <a:gd name="T16" fmla="*/ 0 w 41"/>
                <a:gd name="T17" fmla="*/ 7 h 27"/>
                <a:gd name="T18" fmla="*/ 0 w 41"/>
                <a:gd name="T19" fmla="*/ 9 h 27"/>
                <a:gd name="T20" fmla="*/ 0 w 41"/>
                <a:gd name="T21" fmla="*/ 11 h 27"/>
                <a:gd name="T22" fmla="*/ 1 w 41"/>
                <a:gd name="T23" fmla="*/ 14 h 27"/>
                <a:gd name="T24" fmla="*/ 2 w 41"/>
                <a:gd name="T25" fmla="*/ 16 h 27"/>
                <a:gd name="T26" fmla="*/ 3 w 41"/>
                <a:gd name="T27" fmla="*/ 17 h 27"/>
                <a:gd name="T28" fmla="*/ 5 w 41"/>
                <a:gd name="T29" fmla="*/ 17 h 27"/>
                <a:gd name="T30" fmla="*/ 6 w 41"/>
                <a:gd name="T31" fmla="*/ 18 h 27"/>
                <a:gd name="T32" fmla="*/ 8 w 41"/>
                <a:gd name="T33" fmla="*/ 19 h 27"/>
                <a:gd name="T34" fmla="*/ 10 w 41"/>
                <a:gd name="T35" fmla="*/ 20 h 27"/>
                <a:gd name="T36" fmla="*/ 12 w 41"/>
                <a:gd name="T37" fmla="*/ 21 h 27"/>
                <a:gd name="T38" fmla="*/ 13 w 41"/>
                <a:gd name="T39" fmla="*/ 22 h 27"/>
                <a:gd name="T40" fmla="*/ 15 w 41"/>
                <a:gd name="T41" fmla="*/ 22 h 27"/>
                <a:gd name="T42" fmla="*/ 16 w 41"/>
                <a:gd name="T43" fmla="*/ 23 h 27"/>
                <a:gd name="T44" fmla="*/ 18 w 41"/>
                <a:gd name="T45" fmla="*/ 24 h 27"/>
                <a:gd name="T46" fmla="*/ 19 w 41"/>
                <a:gd name="T47" fmla="*/ 25 h 27"/>
                <a:gd name="T48" fmla="*/ 22 w 41"/>
                <a:gd name="T49" fmla="*/ 25 h 27"/>
                <a:gd name="T50" fmla="*/ 23 w 41"/>
                <a:gd name="T51" fmla="*/ 26 h 27"/>
                <a:gd name="T52" fmla="*/ 25 w 41"/>
                <a:gd name="T53" fmla="*/ 26 h 27"/>
                <a:gd name="T54" fmla="*/ 27 w 41"/>
                <a:gd name="T55" fmla="*/ 26 h 27"/>
                <a:gd name="T56" fmla="*/ 29 w 41"/>
                <a:gd name="T57" fmla="*/ 26 h 27"/>
                <a:gd name="T58" fmla="*/ 31 w 41"/>
                <a:gd name="T59" fmla="*/ 26 h 27"/>
                <a:gd name="T60" fmla="*/ 33 w 41"/>
                <a:gd name="T61" fmla="*/ 26 h 27"/>
                <a:gd name="T62" fmla="*/ 35 w 41"/>
                <a:gd name="T63" fmla="*/ 26 h 27"/>
                <a:gd name="T64" fmla="*/ 37 w 41"/>
                <a:gd name="T65" fmla="*/ 26 h 27"/>
                <a:gd name="T66" fmla="*/ 39 w 41"/>
                <a:gd name="T67" fmla="*/ 26 h 27"/>
                <a:gd name="T68" fmla="*/ 40 w 41"/>
                <a:gd name="T69" fmla="*/ 24 h 27"/>
                <a:gd name="T70" fmla="*/ 40 w 41"/>
                <a:gd name="T71" fmla="*/ 22 h 27"/>
                <a:gd name="T72" fmla="*/ 40 w 41"/>
                <a:gd name="T73" fmla="*/ 20 h 27"/>
                <a:gd name="T74" fmla="*/ 39 w 41"/>
                <a:gd name="T75" fmla="*/ 18 h 27"/>
                <a:gd name="T76" fmla="*/ 38 w 41"/>
                <a:gd name="T77" fmla="*/ 16 h 27"/>
                <a:gd name="T78" fmla="*/ 37 w 41"/>
                <a:gd name="T79" fmla="*/ 15 h 27"/>
                <a:gd name="T80" fmla="*/ 35 w 41"/>
                <a:gd name="T81" fmla="*/ 12 h 27"/>
                <a:gd name="T82" fmla="*/ 33 w 41"/>
                <a:gd name="T83" fmla="*/ 11 h 27"/>
                <a:gd name="T84" fmla="*/ 31 w 41"/>
                <a:gd name="T85" fmla="*/ 9 h 27"/>
                <a:gd name="T86" fmla="*/ 29 w 41"/>
                <a:gd name="T87" fmla="*/ 8 h 27"/>
                <a:gd name="T88" fmla="*/ 27 w 41"/>
                <a:gd name="T89" fmla="*/ 7 h 27"/>
                <a:gd name="T90" fmla="*/ 24 w 41"/>
                <a:gd name="T91" fmla="*/ 6 h 27"/>
                <a:gd name="T92" fmla="*/ 22 w 41"/>
                <a:gd name="T93" fmla="*/ 5 h 27"/>
                <a:gd name="T94" fmla="*/ 19 w 41"/>
                <a:gd name="T95" fmla="*/ 3 h 27"/>
                <a:gd name="T96" fmla="*/ 16 w 41"/>
                <a:gd name="T97" fmla="*/ 2 h 27"/>
                <a:gd name="T98" fmla="*/ 13 w 41"/>
                <a:gd name="T99" fmla="*/ 1 h 2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1" h="27">
                  <a:moveTo>
                    <a:pt x="13" y="1"/>
                  </a:moveTo>
                  <a:lnTo>
                    <a:pt x="12" y="1"/>
                  </a:lnTo>
                  <a:lnTo>
                    <a:pt x="11" y="1"/>
                  </a:lnTo>
                  <a:lnTo>
                    <a:pt x="11" y="0"/>
                  </a:lnTo>
                  <a:lnTo>
                    <a:pt x="10" y="0"/>
                  </a:lnTo>
                  <a:lnTo>
                    <a:pt x="9" y="0"/>
                  </a:lnTo>
                  <a:lnTo>
                    <a:pt x="8" y="1"/>
                  </a:lnTo>
                  <a:lnTo>
                    <a:pt x="7" y="1"/>
                  </a:lnTo>
                  <a:lnTo>
                    <a:pt x="6" y="2"/>
                  </a:lnTo>
                  <a:lnTo>
                    <a:pt x="5" y="2"/>
                  </a:lnTo>
                  <a:lnTo>
                    <a:pt x="5" y="3"/>
                  </a:lnTo>
                  <a:lnTo>
                    <a:pt x="4" y="3"/>
                  </a:lnTo>
                  <a:lnTo>
                    <a:pt x="3" y="3"/>
                  </a:lnTo>
                  <a:lnTo>
                    <a:pt x="3" y="4"/>
                  </a:lnTo>
                  <a:lnTo>
                    <a:pt x="2" y="5"/>
                  </a:lnTo>
                  <a:lnTo>
                    <a:pt x="1" y="6"/>
                  </a:lnTo>
                  <a:lnTo>
                    <a:pt x="1" y="7"/>
                  </a:lnTo>
                  <a:lnTo>
                    <a:pt x="0" y="7"/>
                  </a:lnTo>
                  <a:lnTo>
                    <a:pt x="0" y="8"/>
                  </a:lnTo>
                  <a:lnTo>
                    <a:pt x="0" y="9"/>
                  </a:lnTo>
                  <a:lnTo>
                    <a:pt x="0" y="10"/>
                  </a:lnTo>
                  <a:lnTo>
                    <a:pt x="0" y="11"/>
                  </a:lnTo>
                  <a:lnTo>
                    <a:pt x="0" y="12"/>
                  </a:lnTo>
                  <a:lnTo>
                    <a:pt x="1" y="14"/>
                  </a:lnTo>
                  <a:lnTo>
                    <a:pt x="1" y="15"/>
                  </a:lnTo>
                  <a:lnTo>
                    <a:pt x="2" y="16"/>
                  </a:lnTo>
                  <a:lnTo>
                    <a:pt x="3" y="16"/>
                  </a:lnTo>
                  <a:lnTo>
                    <a:pt x="3" y="17"/>
                  </a:lnTo>
                  <a:lnTo>
                    <a:pt x="4" y="17"/>
                  </a:lnTo>
                  <a:lnTo>
                    <a:pt x="5" y="17"/>
                  </a:lnTo>
                  <a:lnTo>
                    <a:pt x="5" y="18"/>
                  </a:lnTo>
                  <a:lnTo>
                    <a:pt x="6" y="18"/>
                  </a:lnTo>
                  <a:lnTo>
                    <a:pt x="7" y="18"/>
                  </a:lnTo>
                  <a:lnTo>
                    <a:pt x="8" y="19"/>
                  </a:lnTo>
                  <a:lnTo>
                    <a:pt x="9" y="19"/>
                  </a:lnTo>
                  <a:lnTo>
                    <a:pt x="10" y="20"/>
                  </a:lnTo>
                  <a:lnTo>
                    <a:pt x="11" y="20"/>
                  </a:lnTo>
                  <a:lnTo>
                    <a:pt x="12" y="21"/>
                  </a:lnTo>
                  <a:lnTo>
                    <a:pt x="13" y="21"/>
                  </a:lnTo>
                  <a:lnTo>
                    <a:pt x="13" y="22"/>
                  </a:lnTo>
                  <a:lnTo>
                    <a:pt x="14" y="22"/>
                  </a:lnTo>
                  <a:lnTo>
                    <a:pt x="15" y="22"/>
                  </a:lnTo>
                  <a:lnTo>
                    <a:pt x="15" y="23"/>
                  </a:lnTo>
                  <a:lnTo>
                    <a:pt x="16" y="23"/>
                  </a:lnTo>
                  <a:lnTo>
                    <a:pt x="17" y="24"/>
                  </a:lnTo>
                  <a:lnTo>
                    <a:pt x="18" y="24"/>
                  </a:lnTo>
                  <a:lnTo>
                    <a:pt x="19" y="24"/>
                  </a:lnTo>
                  <a:lnTo>
                    <a:pt x="19" y="25"/>
                  </a:lnTo>
                  <a:lnTo>
                    <a:pt x="21" y="25"/>
                  </a:lnTo>
                  <a:lnTo>
                    <a:pt x="22" y="25"/>
                  </a:lnTo>
                  <a:lnTo>
                    <a:pt x="22" y="26"/>
                  </a:lnTo>
                  <a:lnTo>
                    <a:pt x="23" y="26"/>
                  </a:lnTo>
                  <a:lnTo>
                    <a:pt x="24" y="26"/>
                  </a:lnTo>
                  <a:lnTo>
                    <a:pt x="25" y="26"/>
                  </a:lnTo>
                  <a:lnTo>
                    <a:pt x="26" y="26"/>
                  </a:lnTo>
                  <a:lnTo>
                    <a:pt x="27" y="26"/>
                  </a:lnTo>
                  <a:lnTo>
                    <a:pt x="28" y="26"/>
                  </a:lnTo>
                  <a:lnTo>
                    <a:pt x="29" y="26"/>
                  </a:lnTo>
                  <a:lnTo>
                    <a:pt x="30" y="26"/>
                  </a:lnTo>
                  <a:lnTo>
                    <a:pt x="31" y="26"/>
                  </a:lnTo>
                  <a:lnTo>
                    <a:pt x="32" y="26"/>
                  </a:lnTo>
                  <a:lnTo>
                    <a:pt x="33" y="26"/>
                  </a:lnTo>
                  <a:lnTo>
                    <a:pt x="34" y="26"/>
                  </a:lnTo>
                  <a:lnTo>
                    <a:pt x="35" y="26"/>
                  </a:lnTo>
                  <a:lnTo>
                    <a:pt x="36" y="26"/>
                  </a:lnTo>
                  <a:lnTo>
                    <a:pt x="37" y="26"/>
                  </a:lnTo>
                  <a:lnTo>
                    <a:pt x="38" y="26"/>
                  </a:lnTo>
                  <a:lnTo>
                    <a:pt x="39" y="26"/>
                  </a:lnTo>
                  <a:lnTo>
                    <a:pt x="40" y="26"/>
                  </a:lnTo>
                  <a:lnTo>
                    <a:pt x="40" y="24"/>
                  </a:lnTo>
                  <a:lnTo>
                    <a:pt x="40" y="23"/>
                  </a:lnTo>
                  <a:lnTo>
                    <a:pt x="40" y="22"/>
                  </a:lnTo>
                  <a:lnTo>
                    <a:pt x="40" y="21"/>
                  </a:lnTo>
                  <a:lnTo>
                    <a:pt x="40" y="20"/>
                  </a:lnTo>
                  <a:lnTo>
                    <a:pt x="40" y="19"/>
                  </a:lnTo>
                  <a:lnTo>
                    <a:pt x="39" y="18"/>
                  </a:lnTo>
                  <a:lnTo>
                    <a:pt x="38" y="17"/>
                  </a:lnTo>
                  <a:lnTo>
                    <a:pt x="38" y="16"/>
                  </a:lnTo>
                  <a:lnTo>
                    <a:pt x="37" y="16"/>
                  </a:lnTo>
                  <a:lnTo>
                    <a:pt x="37" y="15"/>
                  </a:lnTo>
                  <a:lnTo>
                    <a:pt x="36" y="14"/>
                  </a:lnTo>
                  <a:lnTo>
                    <a:pt x="35" y="12"/>
                  </a:lnTo>
                  <a:lnTo>
                    <a:pt x="34" y="11"/>
                  </a:lnTo>
                  <a:lnTo>
                    <a:pt x="33" y="11"/>
                  </a:lnTo>
                  <a:lnTo>
                    <a:pt x="32" y="10"/>
                  </a:lnTo>
                  <a:lnTo>
                    <a:pt x="31" y="9"/>
                  </a:lnTo>
                  <a:lnTo>
                    <a:pt x="30" y="9"/>
                  </a:lnTo>
                  <a:lnTo>
                    <a:pt x="29" y="8"/>
                  </a:lnTo>
                  <a:lnTo>
                    <a:pt x="28" y="7"/>
                  </a:lnTo>
                  <a:lnTo>
                    <a:pt x="27" y="7"/>
                  </a:lnTo>
                  <a:lnTo>
                    <a:pt x="26" y="6"/>
                  </a:lnTo>
                  <a:lnTo>
                    <a:pt x="24" y="6"/>
                  </a:lnTo>
                  <a:lnTo>
                    <a:pt x="23" y="5"/>
                  </a:lnTo>
                  <a:lnTo>
                    <a:pt x="22" y="5"/>
                  </a:lnTo>
                  <a:lnTo>
                    <a:pt x="21" y="4"/>
                  </a:lnTo>
                  <a:lnTo>
                    <a:pt x="19" y="3"/>
                  </a:lnTo>
                  <a:lnTo>
                    <a:pt x="17" y="3"/>
                  </a:lnTo>
                  <a:lnTo>
                    <a:pt x="16" y="2"/>
                  </a:lnTo>
                  <a:lnTo>
                    <a:pt x="15" y="2"/>
                  </a:lnTo>
                  <a:lnTo>
                    <a:pt x="13" y="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70" name="Freeform 165"/>
            <p:cNvSpPr>
              <a:spLocks/>
            </p:cNvSpPr>
            <p:nvPr/>
          </p:nvSpPr>
          <p:spPr bwMode="auto">
            <a:xfrm>
              <a:off x="3776" y="1633"/>
              <a:ext cx="42" cy="25"/>
            </a:xfrm>
            <a:custGeom>
              <a:avLst/>
              <a:gdLst>
                <a:gd name="T0" fmla="*/ 13 w 42"/>
                <a:gd name="T1" fmla="*/ 1 h 25"/>
                <a:gd name="T2" fmla="*/ 12 w 42"/>
                <a:gd name="T3" fmla="*/ 0 h 25"/>
                <a:gd name="T4" fmla="*/ 9 w 42"/>
                <a:gd name="T5" fmla="*/ 0 h 25"/>
                <a:gd name="T6" fmla="*/ 7 w 42"/>
                <a:gd name="T7" fmla="*/ 0 h 25"/>
                <a:gd name="T8" fmla="*/ 6 w 42"/>
                <a:gd name="T9" fmla="*/ 2 h 25"/>
                <a:gd name="T10" fmla="*/ 4 w 42"/>
                <a:gd name="T11" fmla="*/ 3 h 25"/>
                <a:gd name="T12" fmla="*/ 3 w 42"/>
                <a:gd name="T13" fmla="*/ 4 h 25"/>
                <a:gd name="T14" fmla="*/ 2 w 42"/>
                <a:gd name="T15" fmla="*/ 5 h 25"/>
                <a:gd name="T16" fmla="*/ 1 w 42"/>
                <a:gd name="T17" fmla="*/ 7 h 25"/>
                <a:gd name="T18" fmla="*/ 0 w 42"/>
                <a:gd name="T19" fmla="*/ 9 h 25"/>
                <a:gd name="T20" fmla="*/ 0 w 42"/>
                <a:gd name="T21" fmla="*/ 11 h 25"/>
                <a:gd name="T22" fmla="*/ 1 w 42"/>
                <a:gd name="T23" fmla="*/ 12 h 25"/>
                <a:gd name="T24" fmla="*/ 2 w 42"/>
                <a:gd name="T25" fmla="*/ 13 h 25"/>
                <a:gd name="T26" fmla="*/ 3 w 42"/>
                <a:gd name="T27" fmla="*/ 14 h 25"/>
                <a:gd name="T28" fmla="*/ 4 w 42"/>
                <a:gd name="T29" fmla="*/ 15 h 25"/>
                <a:gd name="T30" fmla="*/ 6 w 42"/>
                <a:gd name="T31" fmla="*/ 15 h 25"/>
                <a:gd name="T32" fmla="*/ 7 w 42"/>
                <a:gd name="T33" fmla="*/ 16 h 25"/>
                <a:gd name="T34" fmla="*/ 8 w 42"/>
                <a:gd name="T35" fmla="*/ 17 h 25"/>
                <a:gd name="T36" fmla="*/ 11 w 42"/>
                <a:gd name="T37" fmla="*/ 17 h 25"/>
                <a:gd name="T38" fmla="*/ 12 w 42"/>
                <a:gd name="T39" fmla="*/ 18 h 25"/>
                <a:gd name="T40" fmla="*/ 14 w 42"/>
                <a:gd name="T41" fmla="*/ 19 h 25"/>
                <a:gd name="T42" fmla="*/ 16 w 42"/>
                <a:gd name="T43" fmla="*/ 19 h 25"/>
                <a:gd name="T44" fmla="*/ 17 w 42"/>
                <a:gd name="T45" fmla="*/ 20 h 25"/>
                <a:gd name="T46" fmla="*/ 18 w 42"/>
                <a:gd name="T47" fmla="*/ 21 h 25"/>
                <a:gd name="T48" fmla="*/ 20 w 42"/>
                <a:gd name="T49" fmla="*/ 22 h 25"/>
                <a:gd name="T50" fmla="*/ 21 w 42"/>
                <a:gd name="T51" fmla="*/ 23 h 25"/>
                <a:gd name="T52" fmla="*/ 23 w 42"/>
                <a:gd name="T53" fmla="*/ 23 h 25"/>
                <a:gd name="T54" fmla="*/ 25 w 42"/>
                <a:gd name="T55" fmla="*/ 24 h 25"/>
                <a:gd name="T56" fmla="*/ 27 w 42"/>
                <a:gd name="T57" fmla="*/ 24 h 25"/>
                <a:gd name="T58" fmla="*/ 29 w 42"/>
                <a:gd name="T59" fmla="*/ 24 h 25"/>
                <a:gd name="T60" fmla="*/ 32 w 42"/>
                <a:gd name="T61" fmla="*/ 24 h 25"/>
                <a:gd name="T62" fmla="*/ 34 w 42"/>
                <a:gd name="T63" fmla="*/ 24 h 25"/>
                <a:gd name="T64" fmla="*/ 36 w 42"/>
                <a:gd name="T65" fmla="*/ 24 h 25"/>
                <a:gd name="T66" fmla="*/ 38 w 42"/>
                <a:gd name="T67" fmla="*/ 24 h 25"/>
                <a:gd name="T68" fmla="*/ 40 w 42"/>
                <a:gd name="T69" fmla="*/ 24 h 25"/>
                <a:gd name="T70" fmla="*/ 41 w 42"/>
                <a:gd name="T71" fmla="*/ 21 h 25"/>
                <a:gd name="T72" fmla="*/ 41 w 42"/>
                <a:gd name="T73" fmla="*/ 17 h 25"/>
                <a:gd name="T74" fmla="*/ 39 w 42"/>
                <a:gd name="T75" fmla="*/ 15 h 25"/>
                <a:gd name="T76" fmla="*/ 38 w 42"/>
                <a:gd name="T77" fmla="*/ 13 h 25"/>
                <a:gd name="T78" fmla="*/ 36 w 42"/>
                <a:gd name="T79" fmla="*/ 12 h 25"/>
                <a:gd name="T80" fmla="*/ 34 w 42"/>
                <a:gd name="T81" fmla="*/ 10 h 25"/>
                <a:gd name="T82" fmla="*/ 32 w 42"/>
                <a:gd name="T83" fmla="*/ 9 h 25"/>
                <a:gd name="T84" fmla="*/ 29 w 42"/>
                <a:gd name="T85" fmla="*/ 8 h 25"/>
                <a:gd name="T86" fmla="*/ 27 w 42"/>
                <a:gd name="T87" fmla="*/ 6 h 25"/>
                <a:gd name="T88" fmla="*/ 24 w 42"/>
                <a:gd name="T89" fmla="*/ 6 h 25"/>
                <a:gd name="T90" fmla="*/ 22 w 42"/>
                <a:gd name="T91" fmla="*/ 4 h 25"/>
                <a:gd name="T92" fmla="*/ 20 w 42"/>
                <a:gd name="T93" fmla="*/ 3 h 25"/>
                <a:gd name="T94" fmla="*/ 17 w 42"/>
                <a:gd name="T95" fmla="*/ 2 h 25"/>
                <a:gd name="T96" fmla="*/ 14 w 42"/>
                <a:gd name="T97" fmla="*/ 1 h 2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2" h="25">
                  <a:moveTo>
                    <a:pt x="14" y="1"/>
                  </a:moveTo>
                  <a:lnTo>
                    <a:pt x="13" y="1"/>
                  </a:lnTo>
                  <a:lnTo>
                    <a:pt x="13" y="0"/>
                  </a:lnTo>
                  <a:lnTo>
                    <a:pt x="12" y="0"/>
                  </a:lnTo>
                  <a:lnTo>
                    <a:pt x="11" y="0"/>
                  </a:lnTo>
                  <a:lnTo>
                    <a:pt x="9" y="0"/>
                  </a:lnTo>
                  <a:lnTo>
                    <a:pt x="8" y="0"/>
                  </a:lnTo>
                  <a:lnTo>
                    <a:pt x="7" y="0"/>
                  </a:lnTo>
                  <a:lnTo>
                    <a:pt x="7" y="1"/>
                  </a:lnTo>
                  <a:lnTo>
                    <a:pt x="6" y="2"/>
                  </a:lnTo>
                  <a:lnTo>
                    <a:pt x="5" y="2"/>
                  </a:lnTo>
                  <a:lnTo>
                    <a:pt x="4" y="3"/>
                  </a:lnTo>
                  <a:lnTo>
                    <a:pt x="3" y="3"/>
                  </a:lnTo>
                  <a:lnTo>
                    <a:pt x="3" y="4"/>
                  </a:lnTo>
                  <a:lnTo>
                    <a:pt x="2" y="4"/>
                  </a:lnTo>
                  <a:lnTo>
                    <a:pt x="2" y="5"/>
                  </a:lnTo>
                  <a:lnTo>
                    <a:pt x="1" y="6"/>
                  </a:lnTo>
                  <a:lnTo>
                    <a:pt x="1" y="7"/>
                  </a:lnTo>
                  <a:lnTo>
                    <a:pt x="0" y="8"/>
                  </a:lnTo>
                  <a:lnTo>
                    <a:pt x="0" y="9"/>
                  </a:lnTo>
                  <a:lnTo>
                    <a:pt x="0" y="10"/>
                  </a:lnTo>
                  <a:lnTo>
                    <a:pt x="0" y="11"/>
                  </a:lnTo>
                  <a:lnTo>
                    <a:pt x="0" y="12"/>
                  </a:lnTo>
                  <a:lnTo>
                    <a:pt x="1" y="12"/>
                  </a:lnTo>
                  <a:lnTo>
                    <a:pt x="1" y="13"/>
                  </a:lnTo>
                  <a:lnTo>
                    <a:pt x="2" y="13"/>
                  </a:lnTo>
                  <a:lnTo>
                    <a:pt x="2" y="14"/>
                  </a:lnTo>
                  <a:lnTo>
                    <a:pt x="3" y="14"/>
                  </a:lnTo>
                  <a:lnTo>
                    <a:pt x="3" y="15"/>
                  </a:lnTo>
                  <a:lnTo>
                    <a:pt x="4" y="15"/>
                  </a:lnTo>
                  <a:lnTo>
                    <a:pt x="5" y="15"/>
                  </a:lnTo>
                  <a:lnTo>
                    <a:pt x="6" y="15"/>
                  </a:lnTo>
                  <a:lnTo>
                    <a:pt x="6" y="16"/>
                  </a:lnTo>
                  <a:lnTo>
                    <a:pt x="7" y="16"/>
                  </a:lnTo>
                  <a:lnTo>
                    <a:pt x="8" y="16"/>
                  </a:lnTo>
                  <a:lnTo>
                    <a:pt x="8" y="17"/>
                  </a:lnTo>
                  <a:lnTo>
                    <a:pt x="9" y="17"/>
                  </a:lnTo>
                  <a:lnTo>
                    <a:pt x="11" y="17"/>
                  </a:lnTo>
                  <a:lnTo>
                    <a:pt x="12" y="17"/>
                  </a:lnTo>
                  <a:lnTo>
                    <a:pt x="12" y="18"/>
                  </a:lnTo>
                  <a:lnTo>
                    <a:pt x="13" y="18"/>
                  </a:lnTo>
                  <a:lnTo>
                    <a:pt x="14" y="19"/>
                  </a:lnTo>
                  <a:lnTo>
                    <a:pt x="15" y="19"/>
                  </a:lnTo>
                  <a:lnTo>
                    <a:pt x="16" y="19"/>
                  </a:lnTo>
                  <a:lnTo>
                    <a:pt x="16" y="20"/>
                  </a:lnTo>
                  <a:lnTo>
                    <a:pt x="17" y="20"/>
                  </a:lnTo>
                  <a:lnTo>
                    <a:pt x="17" y="21"/>
                  </a:lnTo>
                  <a:lnTo>
                    <a:pt x="18" y="21"/>
                  </a:lnTo>
                  <a:lnTo>
                    <a:pt x="19" y="22"/>
                  </a:lnTo>
                  <a:lnTo>
                    <a:pt x="20" y="22"/>
                  </a:lnTo>
                  <a:lnTo>
                    <a:pt x="20" y="23"/>
                  </a:lnTo>
                  <a:lnTo>
                    <a:pt x="21" y="23"/>
                  </a:lnTo>
                  <a:lnTo>
                    <a:pt x="22" y="23"/>
                  </a:lnTo>
                  <a:lnTo>
                    <a:pt x="23" y="23"/>
                  </a:lnTo>
                  <a:lnTo>
                    <a:pt x="24" y="24"/>
                  </a:lnTo>
                  <a:lnTo>
                    <a:pt x="25" y="24"/>
                  </a:lnTo>
                  <a:lnTo>
                    <a:pt x="26" y="24"/>
                  </a:lnTo>
                  <a:lnTo>
                    <a:pt x="27" y="24"/>
                  </a:lnTo>
                  <a:lnTo>
                    <a:pt x="28" y="24"/>
                  </a:lnTo>
                  <a:lnTo>
                    <a:pt x="29" y="24"/>
                  </a:lnTo>
                  <a:lnTo>
                    <a:pt x="30" y="24"/>
                  </a:lnTo>
                  <a:lnTo>
                    <a:pt x="32" y="24"/>
                  </a:lnTo>
                  <a:lnTo>
                    <a:pt x="33" y="24"/>
                  </a:lnTo>
                  <a:lnTo>
                    <a:pt x="34" y="24"/>
                  </a:lnTo>
                  <a:lnTo>
                    <a:pt x="35" y="24"/>
                  </a:lnTo>
                  <a:lnTo>
                    <a:pt x="36" y="24"/>
                  </a:lnTo>
                  <a:lnTo>
                    <a:pt x="37" y="24"/>
                  </a:lnTo>
                  <a:lnTo>
                    <a:pt x="38" y="24"/>
                  </a:lnTo>
                  <a:lnTo>
                    <a:pt x="39" y="24"/>
                  </a:lnTo>
                  <a:lnTo>
                    <a:pt x="40" y="24"/>
                  </a:lnTo>
                  <a:lnTo>
                    <a:pt x="41" y="24"/>
                  </a:lnTo>
                  <a:lnTo>
                    <a:pt x="41" y="21"/>
                  </a:lnTo>
                  <a:lnTo>
                    <a:pt x="41" y="19"/>
                  </a:lnTo>
                  <a:lnTo>
                    <a:pt x="41" y="17"/>
                  </a:lnTo>
                  <a:lnTo>
                    <a:pt x="40" y="16"/>
                  </a:lnTo>
                  <a:lnTo>
                    <a:pt x="39" y="15"/>
                  </a:lnTo>
                  <a:lnTo>
                    <a:pt x="39" y="14"/>
                  </a:lnTo>
                  <a:lnTo>
                    <a:pt x="38" y="13"/>
                  </a:lnTo>
                  <a:lnTo>
                    <a:pt x="37" y="12"/>
                  </a:lnTo>
                  <a:lnTo>
                    <a:pt x="36" y="12"/>
                  </a:lnTo>
                  <a:lnTo>
                    <a:pt x="35" y="11"/>
                  </a:lnTo>
                  <a:lnTo>
                    <a:pt x="34" y="10"/>
                  </a:lnTo>
                  <a:lnTo>
                    <a:pt x="33" y="10"/>
                  </a:lnTo>
                  <a:lnTo>
                    <a:pt x="32" y="9"/>
                  </a:lnTo>
                  <a:lnTo>
                    <a:pt x="30" y="8"/>
                  </a:lnTo>
                  <a:lnTo>
                    <a:pt x="29" y="8"/>
                  </a:lnTo>
                  <a:lnTo>
                    <a:pt x="28" y="7"/>
                  </a:lnTo>
                  <a:lnTo>
                    <a:pt x="27" y="6"/>
                  </a:lnTo>
                  <a:lnTo>
                    <a:pt x="26" y="6"/>
                  </a:lnTo>
                  <a:lnTo>
                    <a:pt x="24" y="6"/>
                  </a:lnTo>
                  <a:lnTo>
                    <a:pt x="23" y="5"/>
                  </a:lnTo>
                  <a:lnTo>
                    <a:pt x="22" y="4"/>
                  </a:lnTo>
                  <a:lnTo>
                    <a:pt x="21" y="4"/>
                  </a:lnTo>
                  <a:lnTo>
                    <a:pt x="20" y="3"/>
                  </a:lnTo>
                  <a:lnTo>
                    <a:pt x="18" y="2"/>
                  </a:lnTo>
                  <a:lnTo>
                    <a:pt x="17" y="2"/>
                  </a:lnTo>
                  <a:lnTo>
                    <a:pt x="16" y="2"/>
                  </a:lnTo>
                  <a:lnTo>
                    <a:pt x="14" y="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71" name="Freeform 166"/>
            <p:cNvSpPr>
              <a:spLocks/>
            </p:cNvSpPr>
            <p:nvPr/>
          </p:nvSpPr>
          <p:spPr bwMode="auto">
            <a:xfrm>
              <a:off x="3881" y="1654"/>
              <a:ext cx="42" cy="27"/>
            </a:xfrm>
            <a:custGeom>
              <a:avLst/>
              <a:gdLst>
                <a:gd name="T0" fmla="*/ 13 w 42"/>
                <a:gd name="T1" fmla="*/ 1 h 27"/>
                <a:gd name="T2" fmla="*/ 11 w 42"/>
                <a:gd name="T3" fmla="*/ 0 h 27"/>
                <a:gd name="T4" fmla="*/ 9 w 42"/>
                <a:gd name="T5" fmla="*/ 0 h 27"/>
                <a:gd name="T6" fmla="*/ 7 w 42"/>
                <a:gd name="T7" fmla="*/ 1 h 27"/>
                <a:gd name="T8" fmla="*/ 6 w 42"/>
                <a:gd name="T9" fmla="*/ 2 h 27"/>
                <a:gd name="T10" fmla="*/ 5 w 42"/>
                <a:gd name="T11" fmla="*/ 3 h 27"/>
                <a:gd name="T12" fmla="*/ 4 w 42"/>
                <a:gd name="T13" fmla="*/ 4 h 27"/>
                <a:gd name="T14" fmla="*/ 3 w 42"/>
                <a:gd name="T15" fmla="*/ 5 h 27"/>
                <a:gd name="T16" fmla="*/ 2 w 42"/>
                <a:gd name="T17" fmla="*/ 6 h 27"/>
                <a:gd name="T18" fmla="*/ 1 w 42"/>
                <a:gd name="T19" fmla="*/ 7 h 27"/>
                <a:gd name="T20" fmla="*/ 0 w 42"/>
                <a:gd name="T21" fmla="*/ 8 h 27"/>
                <a:gd name="T22" fmla="*/ 0 w 42"/>
                <a:gd name="T23" fmla="*/ 10 h 27"/>
                <a:gd name="T24" fmla="*/ 0 w 42"/>
                <a:gd name="T25" fmla="*/ 12 h 27"/>
                <a:gd name="T26" fmla="*/ 1 w 42"/>
                <a:gd name="T27" fmla="*/ 14 h 27"/>
                <a:gd name="T28" fmla="*/ 2 w 42"/>
                <a:gd name="T29" fmla="*/ 15 h 27"/>
                <a:gd name="T30" fmla="*/ 4 w 42"/>
                <a:gd name="T31" fmla="*/ 16 h 27"/>
                <a:gd name="T32" fmla="*/ 6 w 42"/>
                <a:gd name="T33" fmla="*/ 17 h 27"/>
                <a:gd name="T34" fmla="*/ 8 w 42"/>
                <a:gd name="T35" fmla="*/ 18 h 27"/>
                <a:gd name="T36" fmla="*/ 10 w 42"/>
                <a:gd name="T37" fmla="*/ 18 h 27"/>
                <a:gd name="T38" fmla="*/ 11 w 42"/>
                <a:gd name="T39" fmla="*/ 19 h 27"/>
                <a:gd name="T40" fmla="*/ 12 w 42"/>
                <a:gd name="T41" fmla="*/ 20 h 27"/>
                <a:gd name="T42" fmla="*/ 14 w 42"/>
                <a:gd name="T43" fmla="*/ 20 h 27"/>
                <a:gd name="T44" fmla="*/ 15 w 42"/>
                <a:gd name="T45" fmla="*/ 21 h 27"/>
                <a:gd name="T46" fmla="*/ 17 w 42"/>
                <a:gd name="T47" fmla="*/ 22 h 27"/>
                <a:gd name="T48" fmla="*/ 18 w 42"/>
                <a:gd name="T49" fmla="*/ 23 h 27"/>
                <a:gd name="T50" fmla="*/ 21 w 42"/>
                <a:gd name="T51" fmla="*/ 24 h 27"/>
                <a:gd name="T52" fmla="*/ 23 w 42"/>
                <a:gd name="T53" fmla="*/ 24 h 27"/>
                <a:gd name="T54" fmla="*/ 24 w 42"/>
                <a:gd name="T55" fmla="*/ 25 h 27"/>
                <a:gd name="T56" fmla="*/ 26 w 42"/>
                <a:gd name="T57" fmla="*/ 25 h 27"/>
                <a:gd name="T58" fmla="*/ 28 w 42"/>
                <a:gd name="T59" fmla="*/ 25 h 27"/>
                <a:gd name="T60" fmla="*/ 30 w 42"/>
                <a:gd name="T61" fmla="*/ 25 h 27"/>
                <a:gd name="T62" fmla="*/ 32 w 42"/>
                <a:gd name="T63" fmla="*/ 25 h 27"/>
                <a:gd name="T64" fmla="*/ 34 w 42"/>
                <a:gd name="T65" fmla="*/ 25 h 27"/>
                <a:gd name="T66" fmla="*/ 36 w 42"/>
                <a:gd name="T67" fmla="*/ 25 h 27"/>
                <a:gd name="T68" fmla="*/ 38 w 42"/>
                <a:gd name="T69" fmla="*/ 25 h 27"/>
                <a:gd name="T70" fmla="*/ 39 w 42"/>
                <a:gd name="T71" fmla="*/ 26 h 27"/>
                <a:gd name="T72" fmla="*/ 41 w 42"/>
                <a:gd name="T73" fmla="*/ 26 h 27"/>
                <a:gd name="T74" fmla="*/ 41 w 42"/>
                <a:gd name="T75" fmla="*/ 23 h 27"/>
                <a:gd name="T76" fmla="*/ 41 w 42"/>
                <a:gd name="T77" fmla="*/ 21 h 27"/>
                <a:gd name="T78" fmla="*/ 40 w 42"/>
                <a:gd name="T79" fmla="*/ 19 h 27"/>
                <a:gd name="T80" fmla="*/ 39 w 42"/>
                <a:gd name="T81" fmla="*/ 17 h 27"/>
                <a:gd name="T82" fmla="*/ 38 w 42"/>
                <a:gd name="T83" fmla="*/ 15 h 27"/>
                <a:gd name="T84" fmla="*/ 36 w 42"/>
                <a:gd name="T85" fmla="*/ 13 h 27"/>
                <a:gd name="T86" fmla="*/ 34 w 42"/>
                <a:gd name="T87" fmla="*/ 11 h 27"/>
                <a:gd name="T88" fmla="*/ 32 w 42"/>
                <a:gd name="T89" fmla="*/ 10 h 27"/>
                <a:gd name="T90" fmla="*/ 29 w 42"/>
                <a:gd name="T91" fmla="*/ 8 h 27"/>
                <a:gd name="T92" fmla="*/ 26 w 42"/>
                <a:gd name="T93" fmla="*/ 6 h 27"/>
                <a:gd name="T94" fmla="*/ 24 w 42"/>
                <a:gd name="T95" fmla="*/ 5 h 27"/>
                <a:gd name="T96" fmla="*/ 21 w 42"/>
                <a:gd name="T97" fmla="*/ 4 h 27"/>
                <a:gd name="T98" fmla="*/ 17 w 42"/>
                <a:gd name="T99" fmla="*/ 3 h 27"/>
                <a:gd name="T100" fmla="*/ 15 w 42"/>
                <a:gd name="T101" fmla="*/ 2 h 2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2" h="27">
                  <a:moveTo>
                    <a:pt x="14" y="2"/>
                  </a:moveTo>
                  <a:lnTo>
                    <a:pt x="13" y="1"/>
                  </a:lnTo>
                  <a:lnTo>
                    <a:pt x="12" y="1"/>
                  </a:lnTo>
                  <a:lnTo>
                    <a:pt x="11" y="0"/>
                  </a:lnTo>
                  <a:lnTo>
                    <a:pt x="10" y="0"/>
                  </a:lnTo>
                  <a:lnTo>
                    <a:pt x="9" y="0"/>
                  </a:lnTo>
                  <a:lnTo>
                    <a:pt x="8" y="1"/>
                  </a:lnTo>
                  <a:lnTo>
                    <a:pt x="7" y="1"/>
                  </a:lnTo>
                  <a:lnTo>
                    <a:pt x="7" y="2"/>
                  </a:lnTo>
                  <a:lnTo>
                    <a:pt x="6" y="2"/>
                  </a:lnTo>
                  <a:lnTo>
                    <a:pt x="5" y="2"/>
                  </a:lnTo>
                  <a:lnTo>
                    <a:pt x="5" y="3"/>
                  </a:lnTo>
                  <a:lnTo>
                    <a:pt x="4" y="3"/>
                  </a:lnTo>
                  <a:lnTo>
                    <a:pt x="4" y="4"/>
                  </a:lnTo>
                  <a:lnTo>
                    <a:pt x="3" y="4"/>
                  </a:lnTo>
                  <a:lnTo>
                    <a:pt x="3" y="5"/>
                  </a:lnTo>
                  <a:lnTo>
                    <a:pt x="2" y="5"/>
                  </a:lnTo>
                  <a:lnTo>
                    <a:pt x="2" y="6"/>
                  </a:lnTo>
                  <a:lnTo>
                    <a:pt x="1" y="6"/>
                  </a:lnTo>
                  <a:lnTo>
                    <a:pt x="1" y="7"/>
                  </a:lnTo>
                  <a:lnTo>
                    <a:pt x="1" y="8"/>
                  </a:lnTo>
                  <a:lnTo>
                    <a:pt x="0" y="8"/>
                  </a:lnTo>
                  <a:lnTo>
                    <a:pt x="0" y="9"/>
                  </a:lnTo>
                  <a:lnTo>
                    <a:pt x="0" y="10"/>
                  </a:lnTo>
                  <a:lnTo>
                    <a:pt x="0" y="11"/>
                  </a:lnTo>
                  <a:lnTo>
                    <a:pt x="0" y="12"/>
                  </a:lnTo>
                  <a:lnTo>
                    <a:pt x="1" y="13"/>
                  </a:lnTo>
                  <a:lnTo>
                    <a:pt x="1" y="14"/>
                  </a:lnTo>
                  <a:lnTo>
                    <a:pt x="2" y="14"/>
                  </a:lnTo>
                  <a:lnTo>
                    <a:pt x="2" y="15"/>
                  </a:lnTo>
                  <a:lnTo>
                    <a:pt x="3" y="16"/>
                  </a:lnTo>
                  <a:lnTo>
                    <a:pt x="4" y="16"/>
                  </a:lnTo>
                  <a:lnTo>
                    <a:pt x="5" y="16"/>
                  </a:lnTo>
                  <a:lnTo>
                    <a:pt x="6" y="17"/>
                  </a:lnTo>
                  <a:lnTo>
                    <a:pt x="7" y="17"/>
                  </a:lnTo>
                  <a:lnTo>
                    <a:pt x="8" y="18"/>
                  </a:lnTo>
                  <a:lnTo>
                    <a:pt x="9" y="18"/>
                  </a:lnTo>
                  <a:lnTo>
                    <a:pt x="10" y="18"/>
                  </a:lnTo>
                  <a:lnTo>
                    <a:pt x="10" y="19"/>
                  </a:lnTo>
                  <a:lnTo>
                    <a:pt x="11" y="19"/>
                  </a:lnTo>
                  <a:lnTo>
                    <a:pt x="12" y="19"/>
                  </a:lnTo>
                  <a:lnTo>
                    <a:pt x="12" y="20"/>
                  </a:lnTo>
                  <a:lnTo>
                    <a:pt x="13" y="20"/>
                  </a:lnTo>
                  <a:lnTo>
                    <a:pt x="14" y="20"/>
                  </a:lnTo>
                  <a:lnTo>
                    <a:pt x="14" y="21"/>
                  </a:lnTo>
                  <a:lnTo>
                    <a:pt x="15" y="21"/>
                  </a:lnTo>
                  <a:lnTo>
                    <a:pt x="16" y="22"/>
                  </a:lnTo>
                  <a:lnTo>
                    <a:pt x="17" y="22"/>
                  </a:lnTo>
                  <a:lnTo>
                    <a:pt x="17" y="23"/>
                  </a:lnTo>
                  <a:lnTo>
                    <a:pt x="18" y="23"/>
                  </a:lnTo>
                  <a:lnTo>
                    <a:pt x="19" y="24"/>
                  </a:lnTo>
                  <a:lnTo>
                    <a:pt x="21" y="24"/>
                  </a:lnTo>
                  <a:lnTo>
                    <a:pt x="22" y="24"/>
                  </a:lnTo>
                  <a:lnTo>
                    <a:pt x="23" y="24"/>
                  </a:lnTo>
                  <a:lnTo>
                    <a:pt x="23" y="25"/>
                  </a:lnTo>
                  <a:lnTo>
                    <a:pt x="24" y="25"/>
                  </a:lnTo>
                  <a:lnTo>
                    <a:pt x="25" y="25"/>
                  </a:lnTo>
                  <a:lnTo>
                    <a:pt x="26" y="25"/>
                  </a:lnTo>
                  <a:lnTo>
                    <a:pt x="27" y="25"/>
                  </a:lnTo>
                  <a:lnTo>
                    <a:pt x="28" y="25"/>
                  </a:lnTo>
                  <a:lnTo>
                    <a:pt x="29" y="25"/>
                  </a:lnTo>
                  <a:lnTo>
                    <a:pt x="30" y="25"/>
                  </a:lnTo>
                  <a:lnTo>
                    <a:pt x="31" y="25"/>
                  </a:lnTo>
                  <a:lnTo>
                    <a:pt x="32" y="25"/>
                  </a:lnTo>
                  <a:lnTo>
                    <a:pt x="33" y="25"/>
                  </a:lnTo>
                  <a:lnTo>
                    <a:pt x="34" y="25"/>
                  </a:lnTo>
                  <a:lnTo>
                    <a:pt x="35" y="25"/>
                  </a:lnTo>
                  <a:lnTo>
                    <a:pt x="36" y="25"/>
                  </a:lnTo>
                  <a:lnTo>
                    <a:pt x="37" y="25"/>
                  </a:lnTo>
                  <a:lnTo>
                    <a:pt x="38" y="25"/>
                  </a:lnTo>
                  <a:lnTo>
                    <a:pt x="39" y="25"/>
                  </a:lnTo>
                  <a:lnTo>
                    <a:pt x="39" y="26"/>
                  </a:lnTo>
                  <a:lnTo>
                    <a:pt x="40" y="26"/>
                  </a:lnTo>
                  <a:lnTo>
                    <a:pt x="41" y="26"/>
                  </a:lnTo>
                  <a:lnTo>
                    <a:pt x="41" y="25"/>
                  </a:lnTo>
                  <a:lnTo>
                    <a:pt x="41" y="23"/>
                  </a:lnTo>
                  <a:lnTo>
                    <a:pt x="41" y="22"/>
                  </a:lnTo>
                  <a:lnTo>
                    <a:pt x="41" y="21"/>
                  </a:lnTo>
                  <a:lnTo>
                    <a:pt x="41" y="20"/>
                  </a:lnTo>
                  <a:lnTo>
                    <a:pt x="40" y="19"/>
                  </a:lnTo>
                  <a:lnTo>
                    <a:pt x="40" y="18"/>
                  </a:lnTo>
                  <a:lnTo>
                    <a:pt x="39" y="17"/>
                  </a:lnTo>
                  <a:lnTo>
                    <a:pt x="39" y="16"/>
                  </a:lnTo>
                  <a:lnTo>
                    <a:pt x="38" y="15"/>
                  </a:lnTo>
                  <a:lnTo>
                    <a:pt x="37" y="14"/>
                  </a:lnTo>
                  <a:lnTo>
                    <a:pt x="36" y="13"/>
                  </a:lnTo>
                  <a:lnTo>
                    <a:pt x="35" y="12"/>
                  </a:lnTo>
                  <a:lnTo>
                    <a:pt x="34" y="11"/>
                  </a:lnTo>
                  <a:lnTo>
                    <a:pt x="33" y="10"/>
                  </a:lnTo>
                  <a:lnTo>
                    <a:pt x="32" y="10"/>
                  </a:lnTo>
                  <a:lnTo>
                    <a:pt x="31" y="9"/>
                  </a:lnTo>
                  <a:lnTo>
                    <a:pt x="29" y="8"/>
                  </a:lnTo>
                  <a:lnTo>
                    <a:pt x="27" y="7"/>
                  </a:lnTo>
                  <a:lnTo>
                    <a:pt x="26" y="6"/>
                  </a:lnTo>
                  <a:lnTo>
                    <a:pt x="25" y="6"/>
                  </a:lnTo>
                  <a:lnTo>
                    <a:pt x="24" y="5"/>
                  </a:lnTo>
                  <a:lnTo>
                    <a:pt x="22" y="5"/>
                  </a:lnTo>
                  <a:lnTo>
                    <a:pt x="21" y="4"/>
                  </a:lnTo>
                  <a:lnTo>
                    <a:pt x="19" y="4"/>
                  </a:lnTo>
                  <a:lnTo>
                    <a:pt x="17" y="3"/>
                  </a:lnTo>
                  <a:lnTo>
                    <a:pt x="16" y="2"/>
                  </a:lnTo>
                  <a:lnTo>
                    <a:pt x="15" y="2"/>
                  </a:lnTo>
                  <a:lnTo>
                    <a:pt x="14" y="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72" name="Freeform 167"/>
            <p:cNvSpPr>
              <a:spLocks/>
            </p:cNvSpPr>
            <p:nvPr/>
          </p:nvSpPr>
          <p:spPr bwMode="auto">
            <a:xfrm>
              <a:off x="3387" y="1654"/>
              <a:ext cx="34" cy="27"/>
            </a:xfrm>
            <a:custGeom>
              <a:avLst/>
              <a:gdLst>
                <a:gd name="T0" fmla="*/ 0 w 34"/>
                <a:gd name="T1" fmla="*/ 6 h 27"/>
                <a:gd name="T2" fmla="*/ 0 w 34"/>
                <a:gd name="T3" fmla="*/ 8 h 27"/>
                <a:gd name="T4" fmla="*/ 0 w 34"/>
                <a:gd name="T5" fmla="*/ 10 h 27"/>
                <a:gd name="T6" fmla="*/ 1 w 34"/>
                <a:gd name="T7" fmla="*/ 11 h 27"/>
                <a:gd name="T8" fmla="*/ 1 w 34"/>
                <a:gd name="T9" fmla="*/ 14 h 27"/>
                <a:gd name="T10" fmla="*/ 3 w 34"/>
                <a:gd name="T11" fmla="*/ 16 h 27"/>
                <a:gd name="T12" fmla="*/ 3 w 34"/>
                <a:gd name="T13" fmla="*/ 18 h 27"/>
                <a:gd name="T14" fmla="*/ 4 w 34"/>
                <a:gd name="T15" fmla="*/ 19 h 27"/>
                <a:gd name="T16" fmla="*/ 5 w 34"/>
                <a:gd name="T17" fmla="*/ 20 h 27"/>
                <a:gd name="T18" fmla="*/ 6 w 34"/>
                <a:gd name="T19" fmla="*/ 21 h 27"/>
                <a:gd name="T20" fmla="*/ 7 w 34"/>
                <a:gd name="T21" fmla="*/ 23 h 27"/>
                <a:gd name="T22" fmla="*/ 9 w 34"/>
                <a:gd name="T23" fmla="*/ 23 h 27"/>
                <a:gd name="T24" fmla="*/ 11 w 34"/>
                <a:gd name="T25" fmla="*/ 24 h 27"/>
                <a:gd name="T26" fmla="*/ 13 w 34"/>
                <a:gd name="T27" fmla="*/ 25 h 27"/>
                <a:gd name="T28" fmla="*/ 15 w 34"/>
                <a:gd name="T29" fmla="*/ 25 h 27"/>
                <a:gd name="T30" fmla="*/ 18 w 34"/>
                <a:gd name="T31" fmla="*/ 26 h 27"/>
                <a:gd name="T32" fmla="*/ 20 w 34"/>
                <a:gd name="T33" fmla="*/ 26 h 27"/>
                <a:gd name="T34" fmla="*/ 22 w 34"/>
                <a:gd name="T35" fmla="*/ 26 h 27"/>
                <a:gd name="T36" fmla="*/ 24 w 34"/>
                <a:gd name="T37" fmla="*/ 26 h 27"/>
                <a:gd name="T38" fmla="*/ 26 w 34"/>
                <a:gd name="T39" fmla="*/ 25 h 27"/>
                <a:gd name="T40" fmla="*/ 28 w 34"/>
                <a:gd name="T41" fmla="*/ 24 h 27"/>
                <a:gd name="T42" fmla="*/ 30 w 34"/>
                <a:gd name="T43" fmla="*/ 23 h 27"/>
                <a:gd name="T44" fmla="*/ 32 w 34"/>
                <a:gd name="T45" fmla="*/ 22 h 27"/>
                <a:gd name="T46" fmla="*/ 32 w 34"/>
                <a:gd name="T47" fmla="*/ 20 h 27"/>
                <a:gd name="T48" fmla="*/ 33 w 34"/>
                <a:gd name="T49" fmla="*/ 19 h 27"/>
                <a:gd name="T50" fmla="*/ 33 w 34"/>
                <a:gd name="T51" fmla="*/ 17 h 27"/>
                <a:gd name="T52" fmla="*/ 33 w 34"/>
                <a:gd name="T53" fmla="*/ 15 h 27"/>
                <a:gd name="T54" fmla="*/ 33 w 34"/>
                <a:gd name="T55" fmla="*/ 12 h 27"/>
                <a:gd name="T56" fmla="*/ 33 w 34"/>
                <a:gd name="T57" fmla="*/ 10 h 27"/>
                <a:gd name="T58" fmla="*/ 33 w 34"/>
                <a:gd name="T59" fmla="*/ 8 h 27"/>
                <a:gd name="T60" fmla="*/ 33 w 34"/>
                <a:gd name="T61" fmla="*/ 6 h 27"/>
                <a:gd name="T62" fmla="*/ 31 w 34"/>
                <a:gd name="T63" fmla="*/ 4 h 27"/>
                <a:gd name="T64" fmla="*/ 29 w 34"/>
                <a:gd name="T65" fmla="*/ 2 h 27"/>
                <a:gd name="T66" fmla="*/ 27 w 34"/>
                <a:gd name="T67" fmla="*/ 2 h 27"/>
                <a:gd name="T68" fmla="*/ 25 w 34"/>
                <a:gd name="T69" fmla="*/ 1 h 27"/>
                <a:gd name="T70" fmla="*/ 23 w 34"/>
                <a:gd name="T71" fmla="*/ 0 h 27"/>
                <a:gd name="T72" fmla="*/ 21 w 34"/>
                <a:gd name="T73" fmla="*/ 0 h 27"/>
                <a:gd name="T74" fmla="*/ 18 w 34"/>
                <a:gd name="T75" fmla="*/ 0 h 27"/>
                <a:gd name="T76" fmla="*/ 14 w 34"/>
                <a:gd name="T77" fmla="*/ 0 h 27"/>
                <a:gd name="T78" fmla="*/ 12 w 34"/>
                <a:gd name="T79" fmla="*/ 0 h 27"/>
                <a:gd name="T80" fmla="*/ 10 w 34"/>
                <a:gd name="T81" fmla="*/ 1 h 27"/>
                <a:gd name="T82" fmla="*/ 8 w 34"/>
                <a:gd name="T83" fmla="*/ 1 h 27"/>
                <a:gd name="T84" fmla="*/ 6 w 34"/>
                <a:gd name="T85" fmla="*/ 2 h 27"/>
                <a:gd name="T86" fmla="*/ 4 w 34"/>
                <a:gd name="T87" fmla="*/ 3 h 27"/>
                <a:gd name="T88" fmla="*/ 2 w 34"/>
                <a:gd name="T89" fmla="*/ 4 h 27"/>
                <a:gd name="T90" fmla="*/ 1 w 34"/>
                <a:gd name="T91" fmla="*/ 6 h 2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4" h="27">
                  <a:moveTo>
                    <a:pt x="1" y="6"/>
                  </a:moveTo>
                  <a:lnTo>
                    <a:pt x="0" y="6"/>
                  </a:lnTo>
                  <a:lnTo>
                    <a:pt x="0" y="7"/>
                  </a:lnTo>
                  <a:lnTo>
                    <a:pt x="0" y="8"/>
                  </a:lnTo>
                  <a:lnTo>
                    <a:pt x="0" y="9"/>
                  </a:lnTo>
                  <a:lnTo>
                    <a:pt x="0" y="10"/>
                  </a:lnTo>
                  <a:lnTo>
                    <a:pt x="1" y="10"/>
                  </a:lnTo>
                  <a:lnTo>
                    <a:pt x="1" y="11"/>
                  </a:lnTo>
                  <a:lnTo>
                    <a:pt x="1" y="12"/>
                  </a:lnTo>
                  <a:lnTo>
                    <a:pt x="1" y="14"/>
                  </a:lnTo>
                  <a:lnTo>
                    <a:pt x="2" y="15"/>
                  </a:lnTo>
                  <a:lnTo>
                    <a:pt x="3" y="16"/>
                  </a:lnTo>
                  <a:lnTo>
                    <a:pt x="3" y="17"/>
                  </a:lnTo>
                  <a:lnTo>
                    <a:pt x="3" y="18"/>
                  </a:lnTo>
                  <a:lnTo>
                    <a:pt x="3" y="19"/>
                  </a:lnTo>
                  <a:lnTo>
                    <a:pt x="4" y="19"/>
                  </a:lnTo>
                  <a:lnTo>
                    <a:pt x="4" y="20"/>
                  </a:lnTo>
                  <a:lnTo>
                    <a:pt x="5" y="20"/>
                  </a:lnTo>
                  <a:lnTo>
                    <a:pt x="5" y="21"/>
                  </a:lnTo>
                  <a:lnTo>
                    <a:pt x="6" y="21"/>
                  </a:lnTo>
                  <a:lnTo>
                    <a:pt x="7" y="22"/>
                  </a:lnTo>
                  <a:lnTo>
                    <a:pt x="7" y="23"/>
                  </a:lnTo>
                  <a:lnTo>
                    <a:pt x="8" y="23"/>
                  </a:lnTo>
                  <a:lnTo>
                    <a:pt x="9" y="23"/>
                  </a:lnTo>
                  <a:lnTo>
                    <a:pt x="10" y="24"/>
                  </a:lnTo>
                  <a:lnTo>
                    <a:pt x="11" y="24"/>
                  </a:lnTo>
                  <a:lnTo>
                    <a:pt x="12" y="25"/>
                  </a:lnTo>
                  <a:lnTo>
                    <a:pt x="13" y="25"/>
                  </a:lnTo>
                  <a:lnTo>
                    <a:pt x="14" y="25"/>
                  </a:lnTo>
                  <a:lnTo>
                    <a:pt x="15" y="25"/>
                  </a:lnTo>
                  <a:lnTo>
                    <a:pt x="17" y="26"/>
                  </a:lnTo>
                  <a:lnTo>
                    <a:pt x="18" y="26"/>
                  </a:lnTo>
                  <a:lnTo>
                    <a:pt x="19" y="26"/>
                  </a:lnTo>
                  <a:lnTo>
                    <a:pt x="20" y="26"/>
                  </a:lnTo>
                  <a:lnTo>
                    <a:pt x="21" y="26"/>
                  </a:lnTo>
                  <a:lnTo>
                    <a:pt x="22" y="26"/>
                  </a:lnTo>
                  <a:lnTo>
                    <a:pt x="23" y="26"/>
                  </a:lnTo>
                  <a:lnTo>
                    <a:pt x="24" y="26"/>
                  </a:lnTo>
                  <a:lnTo>
                    <a:pt x="25" y="25"/>
                  </a:lnTo>
                  <a:lnTo>
                    <a:pt x="26" y="25"/>
                  </a:lnTo>
                  <a:lnTo>
                    <a:pt x="27" y="25"/>
                  </a:lnTo>
                  <a:lnTo>
                    <a:pt x="28" y="24"/>
                  </a:lnTo>
                  <a:lnTo>
                    <a:pt x="29" y="24"/>
                  </a:lnTo>
                  <a:lnTo>
                    <a:pt x="30" y="23"/>
                  </a:lnTo>
                  <a:lnTo>
                    <a:pt x="31" y="22"/>
                  </a:lnTo>
                  <a:lnTo>
                    <a:pt x="32" y="22"/>
                  </a:lnTo>
                  <a:lnTo>
                    <a:pt x="32" y="21"/>
                  </a:lnTo>
                  <a:lnTo>
                    <a:pt x="32" y="20"/>
                  </a:lnTo>
                  <a:lnTo>
                    <a:pt x="33" y="20"/>
                  </a:lnTo>
                  <a:lnTo>
                    <a:pt x="33" y="19"/>
                  </a:lnTo>
                  <a:lnTo>
                    <a:pt x="33" y="18"/>
                  </a:lnTo>
                  <a:lnTo>
                    <a:pt x="33" y="17"/>
                  </a:lnTo>
                  <a:lnTo>
                    <a:pt x="33" y="16"/>
                  </a:lnTo>
                  <a:lnTo>
                    <a:pt x="33" y="15"/>
                  </a:lnTo>
                  <a:lnTo>
                    <a:pt x="33" y="14"/>
                  </a:lnTo>
                  <a:lnTo>
                    <a:pt x="33" y="12"/>
                  </a:lnTo>
                  <a:lnTo>
                    <a:pt x="33" y="11"/>
                  </a:lnTo>
                  <a:lnTo>
                    <a:pt x="33" y="10"/>
                  </a:lnTo>
                  <a:lnTo>
                    <a:pt x="33" y="9"/>
                  </a:lnTo>
                  <a:lnTo>
                    <a:pt x="33" y="8"/>
                  </a:lnTo>
                  <a:lnTo>
                    <a:pt x="33" y="7"/>
                  </a:lnTo>
                  <a:lnTo>
                    <a:pt x="33" y="6"/>
                  </a:lnTo>
                  <a:lnTo>
                    <a:pt x="32" y="4"/>
                  </a:lnTo>
                  <a:lnTo>
                    <a:pt x="31" y="4"/>
                  </a:lnTo>
                  <a:lnTo>
                    <a:pt x="30" y="3"/>
                  </a:lnTo>
                  <a:lnTo>
                    <a:pt x="29" y="2"/>
                  </a:lnTo>
                  <a:lnTo>
                    <a:pt x="28" y="2"/>
                  </a:lnTo>
                  <a:lnTo>
                    <a:pt x="27" y="2"/>
                  </a:lnTo>
                  <a:lnTo>
                    <a:pt x="26" y="1"/>
                  </a:lnTo>
                  <a:lnTo>
                    <a:pt x="25" y="1"/>
                  </a:lnTo>
                  <a:lnTo>
                    <a:pt x="24" y="1"/>
                  </a:lnTo>
                  <a:lnTo>
                    <a:pt x="23" y="0"/>
                  </a:lnTo>
                  <a:lnTo>
                    <a:pt x="22" y="0"/>
                  </a:lnTo>
                  <a:lnTo>
                    <a:pt x="21" y="0"/>
                  </a:lnTo>
                  <a:lnTo>
                    <a:pt x="20" y="0"/>
                  </a:lnTo>
                  <a:lnTo>
                    <a:pt x="18" y="0"/>
                  </a:lnTo>
                  <a:lnTo>
                    <a:pt x="15" y="0"/>
                  </a:lnTo>
                  <a:lnTo>
                    <a:pt x="14" y="0"/>
                  </a:lnTo>
                  <a:lnTo>
                    <a:pt x="13" y="0"/>
                  </a:lnTo>
                  <a:lnTo>
                    <a:pt x="12" y="0"/>
                  </a:lnTo>
                  <a:lnTo>
                    <a:pt x="11" y="0"/>
                  </a:lnTo>
                  <a:lnTo>
                    <a:pt x="10" y="1"/>
                  </a:lnTo>
                  <a:lnTo>
                    <a:pt x="9" y="1"/>
                  </a:lnTo>
                  <a:lnTo>
                    <a:pt x="8" y="1"/>
                  </a:lnTo>
                  <a:lnTo>
                    <a:pt x="7" y="2"/>
                  </a:lnTo>
                  <a:lnTo>
                    <a:pt x="6" y="2"/>
                  </a:lnTo>
                  <a:lnTo>
                    <a:pt x="5" y="2"/>
                  </a:lnTo>
                  <a:lnTo>
                    <a:pt x="4" y="3"/>
                  </a:lnTo>
                  <a:lnTo>
                    <a:pt x="3" y="4"/>
                  </a:lnTo>
                  <a:lnTo>
                    <a:pt x="2" y="4"/>
                  </a:lnTo>
                  <a:lnTo>
                    <a:pt x="1" y="5"/>
                  </a:lnTo>
                  <a:lnTo>
                    <a:pt x="1" y="6"/>
                  </a:lnTo>
                </a:path>
              </a:pathLst>
            </a:custGeom>
            <a:solidFill>
              <a:srgbClr val="FF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73" name="Freeform 168"/>
            <p:cNvSpPr>
              <a:spLocks/>
            </p:cNvSpPr>
            <p:nvPr/>
          </p:nvSpPr>
          <p:spPr bwMode="auto">
            <a:xfrm>
              <a:off x="3275" y="1677"/>
              <a:ext cx="34" cy="27"/>
            </a:xfrm>
            <a:custGeom>
              <a:avLst/>
              <a:gdLst>
                <a:gd name="T0" fmla="*/ 0 w 34"/>
                <a:gd name="T1" fmla="*/ 6 h 27"/>
                <a:gd name="T2" fmla="*/ 0 w 34"/>
                <a:gd name="T3" fmla="*/ 8 h 27"/>
                <a:gd name="T4" fmla="*/ 0 w 34"/>
                <a:gd name="T5" fmla="*/ 10 h 27"/>
                <a:gd name="T6" fmla="*/ 1 w 34"/>
                <a:gd name="T7" fmla="*/ 12 h 27"/>
                <a:gd name="T8" fmla="*/ 2 w 34"/>
                <a:gd name="T9" fmla="*/ 14 h 27"/>
                <a:gd name="T10" fmla="*/ 3 w 34"/>
                <a:gd name="T11" fmla="*/ 15 h 27"/>
                <a:gd name="T12" fmla="*/ 3 w 34"/>
                <a:gd name="T13" fmla="*/ 17 h 27"/>
                <a:gd name="T14" fmla="*/ 4 w 34"/>
                <a:gd name="T15" fmla="*/ 18 h 27"/>
                <a:gd name="T16" fmla="*/ 5 w 34"/>
                <a:gd name="T17" fmla="*/ 20 h 27"/>
                <a:gd name="T18" fmla="*/ 6 w 34"/>
                <a:gd name="T19" fmla="*/ 21 h 27"/>
                <a:gd name="T20" fmla="*/ 7 w 34"/>
                <a:gd name="T21" fmla="*/ 22 h 27"/>
                <a:gd name="T22" fmla="*/ 9 w 34"/>
                <a:gd name="T23" fmla="*/ 22 h 27"/>
                <a:gd name="T24" fmla="*/ 11 w 34"/>
                <a:gd name="T25" fmla="*/ 24 h 27"/>
                <a:gd name="T26" fmla="*/ 13 w 34"/>
                <a:gd name="T27" fmla="*/ 24 h 27"/>
                <a:gd name="T28" fmla="*/ 14 w 34"/>
                <a:gd name="T29" fmla="*/ 25 h 27"/>
                <a:gd name="T30" fmla="*/ 16 w 34"/>
                <a:gd name="T31" fmla="*/ 25 h 27"/>
                <a:gd name="T32" fmla="*/ 18 w 34"/>
                <a:gd name="T33" fmla="*/ 25 h 27"/>
                <a:gd name="T34" fmla="*/ 19 w 34"/>
                <a:gd name="T35" fmla="*/ 26 h 27"/>
                <a:gd name="T36" fmla="*/ 21 w 34"/>
                <a:gd name="T37" fmla="*/ 26 h 27"/>
                <a:gd name="T38" fmla="*/ 23 w 34"/>
                <a:gd name="T39" fmla="*/ 25 h 27"/>
                <a:gd name="T40" fmla="*/ 25 w 34"/>
                <a:gd name="T41" fmla="*/ 25 h 27"/>
                <a:gd name="T42" fmla="*/ 27 w 34"/>
                <a:gd name="T43" fmla="*/ 24 h 27"/>
                <a:gd name="T44" fmla="*/ 28 w 34"/>
                <a:gd name="T45" fmla="*/ 23 h 27"/>
                <a:gd name="T46" fmla="*/ 29 w 34"/>
                <a:gd name="T47" fmla="*/ 22 h 27"/>
                <a:gd name="T48" fmla="*/ 31 w 34"/>
                <a:gd name="T49" fmla="*/ 21 h 27"/>
                <a:gd name="T50" fmla="*/ 32 w 34"/>
                <a:gd name="T51" fmla="*/ 20 h 27"/>
                <a:gd name="T52" fmla="*/ 32 w 34"/>
                <a:gd name="T53" fmla="*/ 18 h 27"/>
                <a:gd name="T54" fmla="*/ 33 w 34"/>
                <a:gd name="T55" fmla="*/ 17 h 27"/>
                <a:gd name="T56" fmla="*/ 32 w 34"/>
                <a:gd name="T57" fmla="*/ 16 h 27"/>
                <a:gd name="T58" fmla="*/ 32 w 34"/>
                <a:gd name="T59" fmla="*/ 14 h 27"/>
                <a:gd name="T60" fmla="*/ 32 w 34"/>
                <a:gd name="T61" fmla="*/ 12 h 27"/>
                <a:gd name="T62" fmla="*/ 33 w 34"/>
                <a:gd name="T63" fmla="*/ 11 h 27"/>
                <a:gd name="T64" fmla="*/ 33 w 34"/>
                <a:gd name="T65" fmla="*/ 9 h 27"/>
                <a:gd name="T66" fmla="*/ 33 w 34"/>
                <a:gd name="T67" fmla="*/ 7 h 27"/>
                <a:gd name="T68" fmla="*/ 31 w 34"/>
                <a:gd name="T69" fmla="*/ 4 h 27"/>
                <a:gd name="T70" fmla="*/ 29 w 34"/>
                <a:gd name="T71" fmla="*/ 3 h 27"/>
                <a:gd name="T72" fmla="*/ 27 w 34"/>
                <a:gd name="T73" fmla="*/ 2 h 27"/>
                <a:gd name="T74" fmla="*/ 25 w 34"/>
                <a:gd name="T75" fmla="*/ 2 h 27"/>
                <a:gd name="T76" fmla="*/ 23 w 34"/>
                <a:gd name="T77" fmla="*/ 1 h 27"/>
                <a:gd name="T78" fmla="*/ 21 w 34"/>
                <a:gd name="T79" fmla="*/ 0 h 27"/>
                <a:gd name="T80" fmla="*/ 19 w 34"/>
                <a:gd name="T81" fmla="*/ 0 h 27"/>
                <a:gd name="T82" fmla="*/ 17 w 34"/>
                <a:gd name="T83" fmla="*/ 0 h 27"/>
                <a:gd name="T84" fmla="*/ 14 w 34"/>
                <a:gd name="T85" fmla="*/ 0 h 27"/>
                <a:gd name="T86" fmla="*/ 12 w 34"/>
                <a:gd name="T87" fmla="*/ 0 h 27"/>
                <a:gd name="T88" fmla="*/ 10 w 34"/>
                <a:gd name="T89" fmla="*/ 1 h 27"/>
                <a:gd name="T90" fmla="*/ 8 w 34"/>
                <a:gd name="T91" fmla="*/ 2 h 27"/>
                <a:gd name="T92" fmla="*/ 6 w 34"/>
                <a:gd name="T93" fmla="*/ 2 h 27"/>
                <a:gd name="T94" fmla="*/ 4 w 34"/>
                <a:gd name="T95" fmla="*/ 3 h 27"/>
                <a:gd name="T96" fmla="*/ 2 w 34"/>
                <a:gd name="T97" fmla="*/ 4 h 27"/>
                <a:gd name="T98" fmla="*/ 1 w 34"/>
                <a:gd name="T99" fmla="*/ 6 h 2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4" h="27">
                  <a:moveTo>
                    <a:pt x="1" y="6"/>
                  </a:moveTo>
                  <a:lnTo>
                    <a:pt x="0" y="6"/>
                  </a:lnTo>
                  <a:lnTo>
                    <a:pt x="0" y="7"/>
                  </a:lnTo>
                  <a:lnTo>
                    <a:pt x="0" y="8"/>
                  </a:lnTo>
                  <a:lnTo>
                    <a:pt x="0" y="9"/>
                  </a:lnTo>
                  <a:lnTo>
                    <a:pt x="0" y="10"/>
                  </a:lnTo>
                  <a:lnTo>
                    <a:pt x="1" y="11"/>
                  </a:lnTo>
                  <a:lnTo>
                    <a:pt x="1" y="12"/>
                  </a:lnTo>
                  <a:lnTo>
                    <a:pt x="2" y="13"/>
                  </a:lnTo>
                  <a:lnTo>
                    <a:pt x="2" y="14"/>
                  </a:lnTo>
                  <a:lnTo>
                    <a:pt x="2" y="15"/>
                  </a:lnTo>
                  <a:lnTo>
                    <a:pt x="3" y="15"/>
                  </a:lnTo>
                  <a:lnTo>
                    <a:pt x="3" y="16"/>
                  </a:lnTo>
                  <a:lnTo>
                    <a:pt x="3" y="17"/>
                  </a:lnTo>
                  <a:lnTo>
                    <a:pt x="4" y="17"/>
                  </a:lnTo>
                  <a:lnTo>
                    <a:pt x="4" y="18"/>
                  </a:lnTo>
                  <a:lnTo>
                    <a:pt x="5" y="19"/>
                  </a:lnTo>
                  <a:lnTo>
                    <a:pt x="5" y="20"/>
                  </a:lnTo>
                  <a:lnTo>
                    <a:pt x="6" y="20"/>
                  </a:lnTo>
                  <a:lnTo>
                    <a:pt x="6" y="21"/>
                  </a:lnTo>
                  <a:lnTo>
                    <a:pt x="7" y="21"/>
                  </a:lnTo>
                  <a:lnTo>
                    <a:pt x="7" y="22"/>
                  </a:lnTo>
                  <a:lnTo>
                    <a:pt x="8" y="22"/>
                  </a:lnTo>
                  <a:lnTo>
                    <a:pt x="9" y="22"/>
                  </a:lnTo>
                  <a:lnTo>
                    <a:pt x="10" y="23"/>
                  </a:lnTo>
                  <a:lnTo>
                    <a:pt x="11" y="24"/>
                  </a:lnTo>
                  <a:lnTo>
                    <a:pt x="12" y="24"/>
                  </a:lnTo>
                  <a:lnTo>
                    <a:pt x="13" y="24"/>
                  </a:lnTo>
                  <a:lnTo>
                    <a:pt x="14" y="24"/>
                  </a:lnTo>
                  <a:lnTo>
                    <a:pt x="14" y="25"/>
                  </a:lnTo>
                  <a:lnTo>
                    <a:pt x="15" y="25"/>
                  </a:lnTo>
                  <a:lnTo>
                    <a:pt x="16" y="25"/>
                  </a:lnTo>
                  <a:lnTo>
                    <a:pt x="17" y="25"/>
                  </a:lnTo>
                  <a:lnTo>
                    <a:pt x="18" y="25"/>
                  </a:lnTo>
                  <a:lnTo>
                    <a:pt x="18" y="26"/>
                  </a:lnTo>
                  <a:lnTo>
                    <a:pt x="19" y="26"/>
                  </a:lnTo>
                  <a:lnTo>
                    <a:pt x="20" y="26"/>
                  </a:lnTo>
                  <a:lnTo>
                    <a:pt x="21" y="26"/>
                  </a:lnTo>
                  <a:lnTo>
                    <a:pt x="22" y="26"/>
                  </a:lnTo>
                  <a:lnTo>
                    <a:pt x="23" y="25"/>
                  </a:lnTo>
                  <a:lnTo>
                    <a:pt x="24" y="25"/>
                  </a:lnTo>
                  <a:lnTo>
                    <a:pt x="25" y="25"/>
                  </a:lnTo>
                  <a:lnTo>
                    <a:pt x="26" y="24"/>
                  </a:lnTo>
                  <a:lnTo>
                    <a:pt x="27" y="24"/>
                  </a:lnTo>
                  <a:lnTo>
                    <a:pt x="28" y="24"/>
                  </a:lnTo>
                  <a:lnTo>
                    <a:pt x="28" y="23"/>
                  </a:lnTo>
                  <a:lnTo>
                    <a:pt x="29" y="23"/>
                  </a:lnTo>
                  <a:lnTo>
                    <a:pt x="29" y="22"/>
                  </a:lnTo>
                  <a:lnTo>
                    <a:pt x="30" y="22"/>
                  </a:lnTo>
                  <a:lnTo>
                    <a:pt x="31" y="21"/>
                  </a:lnTo>
                  <a:lnTo>
                    <a:pt x="31" y="20"/>
                  </a:lnTo>
                  <a:lnTo>
                    <a:pt x="32" y="20"/>
                  </a:lnTo>
                  <a:lnTo>
                    <a:pt x="32" y="19"/>
                  </a:lnTo>
                  <a:lnTo>
                    <a:pt x="32" y="18"/>
                  </a:lnTo>
                  <a:lnTo>
                    <a:pt x="32" y="17"/>
                  </a:lnTo>
                  <a:lnTo>
                    <a:pt x="33" y="17"/>
                  </a:lnTo>
                  <a:lnTo>
                    <a:pt x="33" y="16"/>
                  </a:lnTo>
                  <a:lnTo>
                    <a:pt x="32" y="16"/>
                  </a:lnTo>
                  <a:lnTo>
                    <a:pt x="32" y="15"/>
                  </a:lnTo>
                  <a:lnTo>
                    <a:pt x="32" y="14"/>
                  </a:lnTo>
                  <a:lnTo>
                    <a:pt x="32" y="13"/>
                  </a:lnTo>
                  <a:lnTo>
                    <a:pt x="32" y="12"/>
                  </a:lnTo>
                  <a:lnTo>
                    <a:pt x="33" y="12"/>
                  </a:lnTo>
                  <a:lnTo>
                    <a:pt x="33" y="11"/>
                  </a:lnTo>
                  <a:lnTo>
                    <a:pt x="33" y="10"/>
                  </a:lnTo>
                  <a:lnTo>
                    <a:pt x="33" y="9"/>
                  </a:lnTo>
                  <a:lnTo>
                    <a:pt x="33" y="8"/>
                  </a:lnTo>
                  <a:lnTo>
                    <a:pt x="33" y="7"/>
                  </a:lnTo>
                  <a:lnTo>
                    <a:pt x="33" y="6"/>
                  </a:lnTo>
                  <a:lnTo>
                    <a:pt x="31" y="4"/>
                  </a:lnTo>
                  <a:lnTo>
                    <a:pt x="30" y="4"/>
                  </a:lnTo>
                  <a:lnTo>
                    <a:pt x="29" y="3"/>
                  </a:lnTo>
                  <a:lnTo>
                    <a:pt x="28" y="3"/>
                  </a:lnTo>
                  <a:lnTo>
                    <a:pt x="27" y="2"/>
                  </a:lnTo>
                  <a:lnTo>
                    <a:pt x="26" y="2"/>
                  </a:lnTo>
                  <a:lnTo>
                    <a:pt x="25" y="2"/>
                  </a:lnTo>
                  <a:lnTo>
                    <a:pt x="24" y="1"/>
                  </a:lnTo>
                  <a:lnTo>
                    <a:pt x="23" y="1"/>
                  </a:lnTo>
                  <a:lnTo>
                    <a:pt x="22" y="1"/>
                  </a:lnTo>
                  <a:lnTo>
                    <a:pt x="21" y="0"/>
                  </a:lnTo>
                  <a:lnTo>
                    <a:pt x="20" y="0"/>
                  </a:lnTo>
                  <a:lnTo>
                    <a:pt x="19" y="0"/>
                  </a:lnTo>
                  <a:lnTo>
                    <a:pt x="18" y="0"/>
                  </a:lnTo>
                  <a:lnTo>
                    <a:pt x="17" y="0"/>
                  </a:lnTo>
                  <a:lnTo>
                    <a:pt x="16" y="0"/>
                  </a:lnTo>
                  <a:lnTo>
                    <a:pt x="14" y="0"/>
                  </a:lnTo>
                  <a:lnTo>
                    <a:pt x="13" y="0"/>
                  </a:lnTo>
                  <a:lnTo>
                    <a:pt x="12" y="0"/>
                  </a:lnTo>
                  <a:lnTo>
                    <a:pt x="11" y="1"/>
                  </a:lnTo>
                  <a:lnTo>
                    <a:pt x="10" y="1"/>
                  </a:lnTo>
                  <a:lnTo>
                    <a:pt x="9" y="1"/>
                  </a:lnTo>
                  <a:lnTo>
                    <a:pt x="8" y="2"/>
                  </a:lnTo>
                  <a:lnTo>
                    <a:pt x="7" y="2"/>
                  </a:lnTo>
                  <a:lnTo>
                    <a:pt x="6" y="2"/>
                  </a:lnTo>
                  <a:lnTo>
                    <a:pt x="5" y="3"/>
                  </a:lnTo>
                  <a:lnTo>
                    <a:pt x="4" y="3"/>
                  </a:lnTo>
                  <a:lnTo>
                    <a:pt x="3" y="4"/>
                  </a:lnTo>
                  <a:lnTo>
                    <a:pt x="2" y="4"/>
                  </a:lnTo>
                  <a:lnTo>
                    <a:pt x="2" y="5"/>
                  </a:lnTo>
                  <a:lnTo>
                    <a:pt x="1" y="6"/>
                  </a:lnTo>
                </a:path>
              </a:pathLst>
            </a:custGeom>
            <a:solidFill>
              <a:srgbClr val="FF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74" name="Freeform 169"/>
            <p:cNvSpPr>
              <a:spLocks/>
            </p:cNvSpPr>
            <p:nvPr/>
          </p:nvSpPr>
          <p:spPr bwMode="auto">
            <a:xfrm>
              <a:off x="3442" y="1651"/>
              <a:ext cx="22" cy="20"/>
            </a:xfrm>
            <a:custGeom>
              <a:avLst/>
              <a:gdLst>
                <a:gd name="T0" fmla="*/ 2 w 22"/>
                <a:gd name="T1" fmla="*/ 1 h 20"/>
                <a:gd name="T2" fmla="*/ 1 w 22"/>
                <a:gd name="T3" fmla="*/ 2 h 20"/>
                <a:gd name="T4" fmla="*/ 1 w 22"/>
                <a:gd name="T5" fmla="*/ 4 h 20"/>
                <a:gd name="T6" fmla="*/ 0 w 22"/>
                <a:gd name="T7" fmla="*/ 5 h 20"/>
                <a:gd name="T8" fmla="*/ 0 w 22"/>
                <a:gd name="T9" fmla="*/ 7 h 20"/>
                <a:gd name="T10" fmla="*/ 0 w 22"/>
                <a:gd name="T11" fmla="*/ 9 h 20"/>
                <a:gd name="T12" fmla="*/ 0 w 22"/>
                <a:gd name="T13" fmla="*/ 11 h 20"/>
                <a:gd name="T14" fmla="*/ 0 w 22"/>
                <a:gd name="T15" fmla="*/ 13 h 20"/>
                <a:gd name="T16" fmla="*/ 0 w 22"/>
                <a:gd name="T17" fmla="*/ 15 h 20"/>
                <a:gd name="T18" fmla="*/ 1 w 22"/>
                <a:gd name="T19" fmla="*/ 16 h 20"/>
                <a:gd name="T20" fmla="*/ 2 w 22"/>
                <a:gd name="T21" fmla="*/ 17 h 20"/>
                <a:gd name="T22" fmla="*/ 3 w 22"/>
                <a:gd name="T23" fmla="*/ 18 h 20"/>
                <a:gd name="T24" fmla="*/ 5 w 22"/>
                <a:gd name="T25" fmla="*/ 18 h 20"/>
                <a:gd name="T26" fmla="*/ 7 w 22"/>
                <a:gd name="T27" fmla="*/ 18 h 20"/>
                <a:gd name="T28" fmla="*/ 9 w 22"/>
                <a:gd name="T29" fmla="*/ 18 h 20"/>
                <a:gd name="T30" fmla="*/ 11 w 22"/>
                <a:gd name="T31" fmla="*/ 18 h 20"/>
                <a:gd name="T32" fmla="*/ 13 w 22"/>
                <a:gd name="T33" fmla="*/ 18 h 20"/>
                <a:gd name="T34" fmla="*/ 14 w 22"/>
                <a:gd name="T35" fmla="*/ 19 h 20"/>
                <a:gd name="T36" fmla="*/ 16 w 22"/>
                <a:gd name="T37" fmla="*/ 19 h 20"/>
                <a:gd name="T38" fmla="*/ 17 w 22"/>
                <a:gd name="T39" fmla="*/ 18 h 20"/>
                <a:gd name="T40" fmla="*/ 18 w 22"/>
                <a:gd name="T41" fmla="*/ 17 h 20"/>
                <a:gd name="T42" fmla="*/ 19 w 22"/>
                <a:gd name="T43" fmla="*/ 16 h 20"/>
                <a:gd name="T44" fmla="*/ 20 w 22"/>
                <a:gd name="T45" fmla="*/ 15 h 20"/>
                <a:gd name="T46" fmla="*/ 21 w 22"/>
                <a:gd name="T47" fmla="*/ 14 h 20"/>
                <a:gd name="T48" fmla="*/ 21 w 22"/>
                <a:gd name="T49" fmla="*/ 12 h 20"/>
                <a:gd name="T50" fmla="*/ 21 w 22"/>
                <a:gd name="T51" fmla="*/ 10 h 20"/>
                <a:gd name="T52" fmla="*/ 21 w 22"/>
                <a:gd name="T53" fmla="*/ 8 h 20"/>
                <a:gd name="T54" fmla="*/ 21 w 22"/>
                <a:gd name="T55" fmla="*/ 6 h 20"/>
                <a:gd name="T56" fmla="*/ 19 w 22"/>
                <a:gd name="T57" fmla="*/ 4 h 20"/>
                <a:gd name="T58" fmla="*/ 18 w 22"/>
                <a:gd name="T59" fmla="*/ 3 h 20"/>
                <a:gd name="T60" fmla="*/ 17 w 22"/>
                <a:gd name="T61" fmla="*/ 2 h 20"/>
                <a:gd name="T62" fmla="*/ 15 w 22"/>
                <a:gd name="T63" fmla="*/ 1 h 20"/>
                <a:gd name="T64" fmla="*/ 13 w 22"/>
                <a:gd name="T65" fmla="*/ 1 h 20"/>
                <a:gd name="T66" fmla="*/ 11 w 22"/>
                <a:gd name="T67" fmla="*/ 0 h 20"/>
                <a:gd name="T68" fmla="*/ 9 w 22"/>
                <a:gd name="T69" fmla="*/ 0 h 20"/>
                <a:gd name="T70" fmla="*/ 7 w 22"/>
                <a:gd name="T71" fmla="*/ 0 h 20"/>
                <a:gd name="T72" fmla="*/ 6 w 22"/>
                <a:gd name="T73" fmla="*/ 1 h 20"/>
                <a:gd name="T74" fmla="*/ 4 w 22"/>
                <a:gd name="T75" fmla="*/ 1 h 2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2" h="20">
                  <a:moveTo>
                    <a:pt x="3" y="1"/>
                  </a:moveTo>
                  <a:lnTo>
                    <a:pt x="2" y="1"/>
                  </a:lnTo>
                  <a:lnTo>
                    <a:pt x="2" y="2"/>
                  </a:lnTo>
                  <a:lnTo>
                    <a:pt x="1" y="2"/>
                  </a:lnTo>
                  <a:lnTo>
                    <a:pt x="1" y="3"/>
                  </a:lnTo>
                  <a:lnTo>
                    <a:pt x="1" y="4"/>
                  </a:lnTo>
                  <a:lnTo>
                    <a:pt x="0" y="4"/>
                  </a:lnTo>
                  <a:lnTo>
                    <a:pt x="0" y="5"/>
                  </a:lnTo>
                  <a:lnTo>
                    <a:pt x="0" y="6"/>
                  </a:lnTo>
                  <a:lnTo>
                    <a:pt x="0" y="7"/>
                  </a:lnTo>
                  <a:lnTo>
                    <a:pt x="0" y="8"/>
                  </a:lnTo>
                  <a:lnTo>
                    <a:pt x="0" y="9"/>
                  </a:lnTo>
                  <a:lnTo>
                    <a:pt x="0" y="10"/>
                  </a:lnTo>
                  <a:lnTo>
                    <a:pt x="0" y="11"/>
                  </a:lnTo>
                  <a:lnTo>
                    <a:pt x="0" y="12"/>
                  </a:lnTo>
                  <a:lnTo>
                    <a:pt x="0" y="13"/>
                  </a:lnTo>
                  <a:lnTo>
                    <a:pt x="0" y="14"/>
                  </a:lnTo>
                  <a:lnTo>
                    <a:pt x="0" y="15"/>
                  </a:lnTo>
                  <a:lnTo>
                    <a:pt x="1" y="15"/>
                  </a:lnTo>
                  <a:lnTo>
                    <a:pt x="1" y="16"/>
                  </a:lnTo>
                  <a:lnTo>
                    <a:pt x="1" y="17"/>
                  </a:lnTo>
                  <a:lnTo>
                    <a:pt x="2" y="17"/>
                  </a:lnTo>
                  <a:lnTo>
                    <a:pt x="3" y="17"/>
                  </a:lnTo>
                  <a:lnTo>
                    <a:pt x="3" y="18"/>
                  </a:lnTo>
                  <a:lnTo>
                    <a:pt x="4" y="18"/>
                  </a:lnTo>
                  <a:lnTo>
                    <a:pt x="5" y="18"/>
                  </a:lnTo>
                  <a:lnTo>
                    <a:pt x="6" y="18"/>
                  </a:lnTo>
                  <a:lnTo>
                    <a:pt x="7" y="18"/>
                  </a:lnTo>
                  <a:lnTo>
                    <a:pt x="8" y="18"/>
                  </a:lnTo>
                  <a:lnTo>
                    <a:pt x="9" y="18"/>
                  </a:lnTo>
                  <a:lnTo>
                    <a:pt x="10" y="18"/>
                  </a:lnTo>
                  <a:lnTo>
                    <a:pt x="11" y="18"/>
                  </a:lnTo>
                  <a:lnTo>
                    <a:pt x="12" y="18"/>
                  </a:lnTo>
                  <a:lnTo>
                    <a:pt x="13" y="18"/>
                  </a:lnTo>
                  <a:lnTo>
                    <a:pt x="13" y="19"/>
                  </a:lnTo>
                  <a:lnTo>
                    <a:pt x="14" y="19"/>
                  </a:lnTo>
                  <a:lnTo>
                    <a:pt x="15" y="19"/>
                  </a:lnTo>
                  <a:lnTo>
                    <a:pt x="16" y="19"/>
                  </a:lnTo>
                  <a:lnTo>
                    <a:pt x="16" y="18"/>
                  </a:lnTo>
                  <a:lnTo>
                    <a:pt x="17" y="18"/>
                  </a:lnTo>
                  <a:lnTo>
                    <a:pt x="18" y="18"/>
                  </a:lnTo>
                  <a:lnTo>
                    <a:pt x="18" y="17"/>
                  </a:lnTo>
                  <a:lnTo>
                    <a:pt x="19" y="17"/>
                  </a:lnTo>
                  <a:lnTo>
                    <a:pt x="19" y="16"/>
                  </a:lnTo>
                  <a:lnTo>
                    <a:pt x="20" y="16"/>
                  </a:lnTo>
                  <a:lnTo>
                    <a:pt x="20" y="15"/>
                  </a:lnTo>
                  <a:lnTo>
                    <a:pt x="20" y="14"/>
                  </a:lnTo>
                  <a:lnTo>
                    <a:pt x="21" y="14"/>
                  </a:lnTo>
                  <a:lnTo>
                    <a:pt x="21" y="13"/>
                  </a:lnTo>
                  <a:lnTo>
                    <a:pt x="21" y="12"/>
                  </a:lnTo>
                  <a:lnTo>
                    <a:pt x="21" y="11"/>
                  </a:lnTo>
                  <a:lnTo>
                    <a:pt x="21" y="10"/>
                  </a:lnTo>
                  <a:lnTo>
                    <a:pt x="21" y="9"/>
                  </a:lnTo>
                  <a:lnTo>
                    <a:pt x="21" y="8"/>
                  </a:lnTo>
                  <a:lnTo>
                    <a:pt x="21" y="7"/>
                  </a:lnTo>
                  <a:lnTo>
                    <a:pt x="21" y="6"/>
                  </a:lnTo>
                  <a:lnTo>
                    <a:pt x="21" y="5"/>
                  </a:lnTo>
                  <a:lnTo>
                    <a:pt x="19" y="4"/>
                  </a:lnTo>
                  <a:lnTo>
                    <a:pt x="19" y="3"/>
                  </a:lnTo>
                  <a:lnTo>
                    <a:pt x="18" y="3"/>
                  </a:lnTo>
                  <a:lnTo>
                    <a:pt x="17" y="3"/>
                  </a:lnTo>
                  <a:lnTo>
                    <a:pt x="17" y="2"/>
                  </a:lnTo>
                  <a:lnTo>
                    <a:pt x="16" y="2"/>
                  </a:lnTo>
                  <a:lnTo>
                    <a:pt x="15" y="1"/>
                  </a:lnTo>
                  <a:lnTo>
                    <a:pt x="14" y="1"/>
                  </a:lnTo>
                  <a:lnTo>
                    <a:pt x="13" y="1"/>
                  </a:lnTo>
                  <a:lnTo>
                    <a:pt x="12" y="0"/>
                  </a:lnTo>
                  <a:lnTo>
                    <a:pt x="11" y="0"/>
                  </a:lnTo>
                  <a:lnTo>
                    <a:pt x="10" y="0"/>
                  </a:lnTo>
                  <a:lnTo>
                    <a:pt x="9" y="0"/>
                  </a:lnTo>
                  <a:lnTo>
                    <a:pt x="8" y="0"/>
                  </a:lnTo>
                  <a:lnTo>
                    <a:pt x="7" y="0"/>
                  </a:lnTo>
                  <a:lnTo>
                    <a:pt x="6" y="0"/>
                  </a:lnTo>
                  <a:lnTo>
                    <a:pt x="6" y="1"/>
                  </a:lnTo>
                  <a:lnTo>
                    <a:pt x="5" y="1"/>
                  </a:lnTo>
                  <a:lnTo>
                    <a:pt x="4" y="1"/>
                  </a:lnTo>
                  <a:lnTo>
                    <a:pt x="3" y="1"/>
                  </a:lnTo>
                </a:path>
              </a:pathLst>
            </a:custGeom>
            <a:solidFill>
              <a:srgbClr val="FF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75" name="Freeform 170"/>
            <p:cNvSpPr>
              <a:spLocks/>
            </p:cNvSpPr>
            <p:nvPr/>
          </p:nvSpPr>
          <p:spPr bwMode="auto">
            <a:xfrm>
              <a:off x="3465" y="1644"/>
              <a:ext cx="42" cy="19"/>
            </a:xfrm>
            <a:custGeom>
              <a:avLst/>
              <a:gdLst>
                <a:gd name="T0" fmla="*/ 0 w 42"/>
                <a:gd name="T1" fmla="*/ 6 h 19"/>
                <a:gd name="T2" fmla="*/ 1 w 42"/>
                <a:gd name="T3" fmla="*/ 8 h 19"/>
                <a:gd name="T4" fmla="*/ 2 w 42"/>
                <a:gd name="T5" fmla="*/ 9 h 19"/>
                <a:gd name="T6" fmla="*/ 3 w 42"/>
                <a:gd name="T7" fmla="*/ 10 h 19"/>
                <a:gd name="T8" fmla="*/ 5 w 42"/>
                <a:gd name="T9" fmla="*/ 12 h 19"/>
                <a:gd name="T10" fmla="*/ 7 w 42"/>
                <a:gd name="T11" fmla="*/ 12 h 19"/>
                <a:gd name="T12" fmla="*/ 10 w 42"/>
                <a:gd name="T13" fmla="*/ 14 h 19"/>
                <a:gd name="T14" fmla="*/ 14 w 42"/>
                <a:gd name="T15" fmla="*/ 15 h 19"/>
                <a:gd name="T16" fmla="*/ 16 w 42"/>
                <a:gd name="T17" fmla="*/ 16 h 19"/>
                <a:gd name="T18" fmla="*/ 18 w 42"/>
                <a:gd name="T19" fmla="*/ 16 h 19"/>
                <a:gd name="T20" fmla="*/ 21 w 42"/>
                <a:gd name="T21" fmla="*/ 17 h 19"/>
                <a:gd name="T22" fmla="*/ 23 w 42"/>
                <a:gd name="T23" fmla="*/ 18 h 19"/>
                <a:gd name="T24" fmla="*/ 25 w 42"/>
                <a:gd name="T25" fmla="*/ 18 h 19"/>
                <a:gd name="T26" fmla="*/ 27 w 42"/>
                <a:gd name="T27" fmla="*/ 18 h 19"/>
                <a:gd name="T28" fmla="*/ 29 w 42"/>
                <a:gd name="T29" fmla="*/ 18 h 19"/>
                <a:gd name="T30" fmla="*/ 31 w 42"/>
                <a:gd name="T31" fmla="*/ 18 h 19"/>
                <a:gd name="T32" fmla="*/ 33 w 42"/>
                <a:gd name="T33" fmla="*/ 18 h 19"/>
                <a:gd name="T34" fmla="*/ 34 w 42"/>
                <a:gd name="T35" fmla="*/ 17 h 19"/>
                <a:gd name="T36" fmla="*/ 36 w 42"/>
                <a:gd name="T37" fmla="*/ 16 h 19"/>
                <a:gd name="T38" fmla="*/ 38 w 42"/>
                <a:gd name="T39" fmla="*/ 16 h 19"/>
                <a:gd name="T40" fmla="*/ 39 w 42"/>
                <a:gd name="T41" fmla="*/ 15 h 19"/>
                <a:gd name="T42" fmla="*/ 39 w 42"/>
                <a:gd name="T43" fmla="*/ 13 h 19"/>
                <a:gd name="T44" fmla="*/ 39 w 42"/>
                <a:gd name="T45" fmla="*/ 11 h 19"/>
                <a:gd name="T46" fmla="*/ 40 w 42"/>
                <a:gd name="T47" fmla="*/ 10 h 19"/>
                <a:gd name="T48" fmla="*/ 40 w 42"/>
                <a:gd name="T49" fmla="*/ 8 h 19"/>
                <a:gd name="T50" fmla="*/ 41 w 42"/>
                <a:gd name="T51" fmla="*/ 7 h 19"/>
                <a:gd name="T52" fmla="*/ 41 w 42"/>
                <a:gd name="T53" fmla="*/ 5 h 19"/>
                <a:gd name="T54" fmla="*/ 41 w 42"/>
                <a:gd name="T55" fmla="*/ 3 h 19"/>
                <a:gd name="T56" fmla="*/ 41 w 42"/>
                <a:gd name="T57" fmla="*/ 1 h 19"/>
                <a:gd name="T58" fmla="*/ 39 w 42"/>
                <a:gd name="T59" fmla="*/ 1 h 19"/>
                <a:gd name="T60" fmla="*/ 37 w 42"/>
                <a:gd name="T61" fmla="*/ 0 h 19"/>
                <a:gd name="T62" fmla="*/ 35 w 42"/>
                <a:gd name="T63" fmla="*/ 0 h 19"/>
                <a:gd name="T64" fmla="*/ 33 w 42"/>
                <a:gd name="T65" fmla="*/ 0 h 19"/>
                <a:gd name="T66" fmla="*/ 31 w 42"/>
                <a:gd name="T67" fmla="*/ 0 h 19"/>
                <a:gd name="T68" fmla="*/ 29 w 42"/>
                <a:gd name="T69" fmla="*/ 0 h 19"/>
                <a:gd name="T70" fmla="*/ 27 w 42"/>
                <a:gd name="T71" fmla="*/ 0 h 19"/>
                <a:gd name="T72" fmla="*/ 25 w 42"/>
                <a:gd name="T73" fmla="*/ 0 h 19"/>
                <a:gd name="T74" fmla="*/ 22 w 42"/>
                <a:gd name="T75" fmla="*/ 0 h 19"/>
                <a:gd name="T76" fmla="*/ 19 w 42"/>
                <a:gd name="T77" fmla="*/ 0 h 19"/>
                <a:gd name="T78" fmla="*/ 17 w 42"/>
                <a:gd name="T79" fmla="*/ 0 h 19"/>
                <a:gd name="T80" fmla="*/ 15 w 42"/>
                <a:gd name="T81" fmla="*/ 0 h 19"/>
                <a:gd name="T82" fmla="*/ 13 w 42"/>
                <a:gd name="T83" fmla="*/ 0 h 19"/>
                <a:gd name="T84" fmla="*/ 11 w 42"/>
                <a:gd name="T85" fmla="*/ 0 h 19"/>
                <a:gd name="T86" fmla="*/ 9 w 42"/>
                <a:gd name="T87" fmla="*/ 1 h 19"/>
                <a:gd name="T88" fmla="*/ 7 w 42"/>
                <a:gd name="T89" fmla="*/ 1 h 19"/>
                <a:gd name="T90" fmla="*/ 5 w 42"/>
                <a:gd name="T91" fmla="*/ 2 h 19"/>
                <a:gd name="T92" fmla="*/ 4 w 42"/>
                <a:gd name="T93" fmla="*/ 3 h 19"/>
                <a:gd name="T94" fmla="*/ 2 w 42"/>
                <a:gd name="T95" fmla="*/ 4 h 19"/>
                <a:gd name="T96" fmla="*/ 1 w 42"/>
                <a:gd name="T97" fmla="*/ 6 h 1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2" h="19">
                  <a:moveTo>
                    <a:pt x="1" y="6"/>
                  </a:moveTo>
                  <a:lnTo>
                    <a:pt x="0" y="6"/>
                  </a:lnTo>
                  <a:lnTo>
                    <a:pt x="1" y="7"/>
                  </a:lnTo>
                  <a:lnTo>
                    <a:pt x="1" y="8"/>
                  </a:lnTo>
                  <a:lnTo>
                    <a:pt x="2" y="8"/>
                  </a:lnTo>
                  <a:lnTo>
                    <a:pt x="2" y="9"/>
                  </a:lnTo>
                  <a:lnTo>
                    <a:pt x="2" y="10"/>
                  </a:lnTo>
                  <a:lnTo>
                    <a:pt x="3" y="10"/>
                  </a:lnTo>
                  <a:lnTo>
                    <a:pt x="4" y="11"/>
                  </a:lnTo>
                  <a:lnTo>
                    <a:pt x="5" y="12"/>
                  </a:lnTo>
                  <a:lnTo>
                    <a:pt x="6" y="12"/>
                  </a:lnTo>
                  <a:lnTo>
                    <a:pt x="7" y="12"/>
                  </a:lnTo>
                  <a:lnTo>
                    <a:pt x="9" y="13"/>
                  </a:lnTo>
                  <a:lnTo>
                    <a:pt x="10" y="14"/>
                  </a:lnTo>
                  <a:lnTo>
                    <a:pt x="12" y="14"/>
                  </a:lnTo>
                  <a:lnTo>
                    <a:pt x="14" y="15"/>
                  </a:lnTo>
                  <a:lnTo>
                    <a:pt x="15" y="16"/>
                  </a:lnTo>
                  <a:lnTo>
                    <a:pt x="16" y="16"/>
                  </a:lnTo>
                  <a:lnTo>
                    <a:pt x="17" y="16"/>
                  </a:lnTo>
                  <a:lnTo>
                    <a:pt x="18" y="16"/>
                  </a:lnTo>
                  <a:lnTo>
                    <a:pt x="18" y="17"/>
                  </a:lnTo>
                  <a:lnTo>
                    <a:pt x="21" y="17"/>
                  </a:lnTo>
                  <a:lnTo>
                    <a:pt x="22" y="18"/>
                  </a:lnTo>
                  <a:lnTo>
                    <a:pt x="23" y="18"/>
                  </a:lnTo>
                  <a:lnTo>
                    <a:pt x="24" y="18"/>
                  </a:lnTo>
                  <a:lnTo>
                    <a:pt x="25" y="18"/>
                  </a:lnTo>
                  <a:lnTo>
                    <a:pt x="26" y="18"/>
                  </a:lnTo>
                  <a:lnTo>
                    <a:pt x="27" y="18"/>
                  </a:lnTo>
                  <a:lnTo>
                    <a:pt x="28" y="18"/>
                  </a:lnTo>
                  <a:lnTo>
                    <a:pt x="29" y="18"/>
                  </a:lnTo>
                  <a:lnTo>
                    <a:pt x="30" y="18"/>
                  </a:lnTo>
                  <a:lnTo>
                    <a:pt x="31" y="18"/>
                  </a:lnTo>
                  <a:lnTo>
                    <a:pt x="32" y="18"/>
                  </a:lnTo>
                  <a:lnTo>
                    <a:pt x="33" y="18"/>
                  </a:lnTo>
                  <a:lnTo>
                    <a:pt x="33" y="17"/>
                  </a:lnTo>
                  <a:lnTo>
                    <a:pt x="34" y="17"/>
                  </a:lnTo>
                  <a:lnTo>
                    <a:pt x="35" y="17"/>
                  </a:lnTo>
                  <a:lnTo>
                    <a:pt x="36" y="16"/>
                  </a:lnTo>
                  <a:lnTo>
                    <a:pt x="37" y="16"/>
                  </a:lnTo>
                  <a:lnTo>
                    <a:pt x="38" y="16"/>
                  </a:lnTo>
                  <a:lnTo>
                    <a:pt x="38" y="15"/>
                  </a:lnTo>
                  <a:lnTo>
                    <a:pt x="39" y="15"/>
                  </a:lnTo>
                  <a:lnTo>
                    <a:pt x="39" y="14"/>
                  </a:lnTo>
                  <a:lnTo>
                    <a:pt x="39" y="13"/>
                  </a:lnTo>
                  <a:lnTo>
                    <a:pt x="39" y="12"/>
                  </a:lnTo>
                  <a:lnTo>
                    <a:pt x="39" y="11"/>
                  </a:lnTo>
                  <a:lnTo>
                    <a:pt x="39" y="10"/>
                  </a:lnTo>
                  <a:lnTo>
                    <a:pt x="40" y="10"/>
                  </a:lnTo>
                  <a:lnTo>
                    <a:pt x="40" y="9"/>
                  </a:lnTo>
                  <a:lnTo>
                    <a:pt x="40" y="8"/>
                  </a:lnTo>
                  <a:lnTo>
                    <a:pt x="41" y="8"/>
                  </a:lnTo>
                  <a:lnTo>
                    <a:pt x="41" y="7"/>
                  </a:lnTo>
                  <a:lnTo>
                    <a:pt x="41" y="6"/>
                  </a:lnTo>
                  <a:lnTo>
                    <a:pt x="41" y="5"/>
                  </a:lnTo>
                  <a:lnTo>
                    <a:pt x="41" y="4"/>
                  </a:lnTo>
                  <a:lnTo>
                    <a:pt x="41" y="3"/>
                  </a:lnTo>
                  <a:lnTo>
                    <a:pt x="41" y="2"/>
                  </a:lnTo>
                  <a:lnTo>
                    <a:pt x="41" y="1"/>
                  </a:lnTo>
                  <a:lnTo>
                    <a:pt x="40" y="1"/>
                  </a:lnTo>
                  <a:lnTo>
                    <a:pt x="39" y="1"/>
                  </a:lnTo>
                  <a:lnTo>
                    <a:pt x="38" y="0"/>
                  </a:lnTo>
                  <a:lnTo>
                    <a:pt x="37" y="0"/>
                  </a:lnTo>
                  <a:lnTo>
                    <a:pt x="36" y="0"/>
                  </a:lnTo>
                  <a:lnTo>
                    <a:pt x="35" y="0"/>
                  </a:lnTo>
                  <a:lnTo>
                    <a:pt x="34" y="0"/>
                  </a:lnTo>
                  <a:lnTo>
                    <a:pt x="33" y="0"/>
                  </a:lnTo>
                  <a:lnTo>
                    <a:pt x="32" y="0"/>
                  </a:lnTo>
                  <a:lnTo>
                    <a:pt x="31" y="0"/>
                  </a:lnTo>
                  <a:lnTo>
                    <a:pt x="30" y="0"/>
                  </a:lnTo>
                  <a:lnTo>
                    <a:pt x="29" y="0"/>
                  </a:lnTo>
                  <a:lnTo>
                    <a:pt x="28" y="0"/>
                  </a:lnTo>
                  <a:lnTo>
                    <a:pt x="27" y="0"/>
                  </a:lnTo>
                  <a:lnTo>
                    <a:pt x="26" y="0"/>
                  </a:lnTo>
                  <a:lnTo>
                    <a:pt x="25" y="0"/>
                  </a:lnTo>
                  <a:lnTo>
                    <a:pt x="23" y="0"/>
                  </a:lnTo>
                  <a:lnTo>
                    <a:pt x="22" y="0"/>
                  </a:lnTo>
                  <a:lnTo>
                    <a:pt x="21" y="0"/>
                  </a:lnTo>
                  <a:lnTo>
                    <a:pt x="19" y="0"/>
                  </a:lnTo>
                  <a:lnTo>
                    <a:pt x="18" y="0"/>
                  </a:lnTo>
                  <a:lnTo>
                    <a:pt x="17" y="0"/>
                  </a:lnTo>
                  <a:lnTo>
                    <a:pt x="16" y="0"/>
                  </a:lnTo>
                  <a:lnTo>
                    <a:pt x="15" y="0"/>
                  </a:lnTo>
                  <a:lnTo>
                    <a:pt x="14" y="0"/>
                  </a:lnTo>
                  <a:lnTo>
                    <a:pt x="13" y="0"/>
                  </a:lnTo>
                  <a:lnTo>
                    <a:pt x="12" y="0"/>
                  </a:lnTo>
                  <a:lnTo>
                    <a:pt x="11" y="0"/>
                  </a:lnTo>
                  <a:lnTo>
                    <a:pt x="10" y="0"/>
                  </a:lnTo>
                  <a:lnTo>
                    <a:pt x="9" y="1"/>
                  </a:lnTo>
                  <a:lnTo>
                    <a:pt x="8" y="1"/>
                  </a:lnTo>
                  <a:lnTo>
                    <a:pt x="7" y="1"/>
                  </a:lnTo>
                  <a:lnTo>
                    <a:pt x="6" y="2"/>
                  </a:lnTo>
                  <a:lnTo>
                    <a:pt x="5" y="2"/>
                  </a:lnTo>
                  <a:lnTo>
                    <a:pt x="4" y="2"/>
                  </a:lnTo>
                  <a:lnTo>
                    <a:pt x="4" y="3"/>
                  </a:lnTo>
                  <a:lnTo>
                    <a:pt x="3" y="4"/>
                  </a:lnTo>
                  <a:lnTo>
                    <a:pt x="2" y="4"/>
                  </a:lnTo>
                  <a:lnTo>
                    <a:pt x="1" y="5"/>
                  </a:lnTo>
                  <a:lnTo>
                    <a:pt x="1" y="6"/>
                  </a:lnTo>
                </a:path>
              </a:pathLst>
            </a:custGeom>
            <a:solidFill>
              <a:srgbClr val="FF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76" name="Freeform 171"/>
            <p:cNvSpPr>
              <a:spLocks/>
            </p:cNvSpPr>
            <p:nvPr/>
          </p:nvSpPr>
          <p:spPr bwMode="auto">
            <a:xfrm>
              <a:off x="3507" y="1652"/>
              <a:ext cx="36" cy="27"/>
            </a:xfrm>
            <a:custGeom>
              <a:avLst/>
              <a:gdLst>
                <a:gd name="T0" fmla="*/ 0 w 36"/>
                <a:gd name="T1" fmla="*/ 10 h 27"/>
                <a:gd name="T2" fmla="*/ 0 w 36"/>
                <a:gd name="T3" fmla="*/ 12 h 27"/>
                <a:gd name="T4" fmla="*/ 1 w 36"/>
                <a:gd name="T5" fmla="*/ 14 h 27"/>
                <a:gd name="T6" fmla="*/ 1 w 36"/>
                <a:gd name="T7" fmla="*/ 16 h 27"/>
                <a:gd name="T8" fmla="*/ 2 w 36"/>
                <a:gd name="T9" fmla="*/ 17 h 27"/>
                <a:gd name="T10" fmla="*/ 3 w 36"/>
                <a:gd name="T11" fmla="*/ 19 h 27"/>
                <a:gd name="T12" fmla="*/ 4 w 36"/>
                <a:gd name="T13" fmla="*/ 20 h 27"/>
                <a:gd name="T14" fmla="*/ 5 w 36"/>
                <a:gd name="T15" fmla="*/ 21 h 27"/>
                <a:gd name="T16" fmla="*/ 6 w 36"/>
                <a:gd name="T17" fmla="*/ 22 h 27"/>
                <a:gd name="T18" fmla="*/ 7 w 36"/>
                <a:gd name="T19" fmla="*/ 23 h 27"/>
                <a:gd name="T20" fmla="*/ 9 w 36"/>
                <a:gd name="T21" fmla="*/ 23 h 27"/>
                <a:gd name="T22" fmla="*/ 10 w 36"/>
                <a:gd name="T23" fmla="*/ 24 h 27"/>
                <a:gd name="T24" fmla="*/ 12 w 36"/>
                <a:gd name="T25" fmla="*/ 25 h 27"/>
                <a:gd name="T26" fmla="*/ 14 w 36"/>
                <a:gd name="T27" fmla="*/ 25 h 27"/>
                <a:gd name="T28" fmla="*/ 16 w 36"/>
                <a:gd name="T29" fmla="*/ 26 h 27"/>
                <a:gd name="T30" fmla="*/ 17 w 36"/>
                <a:gd name="T31" fmla="*/ 25 h 27"/>
                <a:gd name="T32" fmla="*/ 19 w 36"/>
                <a:gd name="T33" fmla="*/ 25 h 27"/>
                <a:gd name="T34" fmla="*/ 22 w 36"/>
                <a:gd name="T35" fmla="*/ 25 h 27"/>
                <a:gd name="T36" fmla="*/ 23 w 36"/>
                <a:gd name="T37" fmla="*/ 24 h 27"/>
                <a:gd name="T38" fmla="*/ 25 w 36"/>
                <a:gd name="T39" fmla="*/ 23 h 27"/>
                <a:gd name="T40" fmla="*/ 27 w 36"/>
                <a:gd name="T41" fmla="*/ 23 h 27"/>
                <a:gd name="T42" fmla="*/ 28 w 36"/>
                <a:gd name="T43" fmla="*/ 22 h 27"/>
                <a:gd name="T44" fmla="*/ 29 w 36"/>
                <a:gd name="T45" fmla="*/ 21 h 27"/>
                <a:gd name="T46" fmla="*/ 30 w 36"/>
                <a:gd name="T47" fmla="*/ 20 h 27"/>
                <a:gd name="T48" fmla="*/ 31 w 36"/>
                <a:gd name="T49" fmla="*/ 19 h 27"/>
                <a:gd name="T50" fmla="*/ 32 w 36"/>
                <a:gd name="T51" fmla="*/ 17 h 27"/>
                <a:gd name="T52" fmla="*/ 33 w 36"/>
                <a:gd name="T53" fmla="*/ 15 h 27"/>
                <a:gd name="T54" fmla="*/ 34 w 36"/>
                <a:gd name="T55" fmla="*/ 14 h 27"/>
                <a:gd name="T56" fmla="*/ 34 w 36"/>
                <a:gd name="T57" fmla="*/ 11 h 27"/>
                <a:gd name="T58" fmla="*/ 35 w 36"/>
                <a:gd name="T59" fmla="*/ 9 h 27"/>
                <a:gd name="T60" fmla="*/ 35 w 36"/>
                <a:gd name="T61" fmla="*/ 7 h 27"/>
                <a:gd name="T62" fmla="*/ 35 w 36"/>
                <a:gd name="T63" fmla="*/ 5 h 27"/>
                <a:gd name="T64" fmla="*/ 35 w 36"/>
                <a:gd name="T65" fmla="*/ 3 h 27"/>
                <a:gd name="T66" fmla="*/ 32 w 36"/>
                <a:gd name="T67" fmla="*/ 2 h 27"/>
                <a:gd name="T68" fmla="*/ 30 w 36"/>
                <a:gd name="T69" fmla="*/ 1 h 27"/>
                <a:gd name="T70" fmla="*/ 28 w 36"/>
                <a:gd name="T71" fmla="*/ 0 h 27"/>
                <a:gd name="T72" fmla="*/ 26 w 36"/>
                <a:gd name="T73" fmla="*/ 0 h 27"/>
                <a:gd name="T74" fmla="*/ 23 w 36"/>
                <a:gd name="T75" fmla="*/ 0 h 27"/>
                <a:gd name="T76" fmla="*/ 21 w 36"/>
                <a:gd name="T77" fmla="*/ 0 h 27"/>
                <a:gd name="T78" fmla="*/ 18 w 36"/>
                <a:gd name="T79" fmla="*/ 0 h 27"/>
                <a:gd name="T80" fmla="*/ 16 w 36"/>
                <a:gd name="T81" fmla="*/ 1 h 27"/>
                <a:gd name="T82" fmla="*/ 13 w 36"/>
                <a:gd name="T83" fmla="*/ 2 h 27"/>
                <a:gd name="T84" fmla="*/ 11 w 36"/>
                <a:gd name="T85" fmla="*/ 2 h 27"/>
                <a:gd name="T86" fmla="*/ 9 w 36"/>
                <a:gd name="T87" fmla="*/ 4 h 27"/>
                <a:gd name="T88" fmla="*/ 6 w 36"/>
                <a:gd name="T89" fmla="*/ 5 h 27"/>
                <a:gd name="T90" fmla="*/ 4 w 36"/>
                <a:gd name="T91" fmla="*/ 6 h 27"/>
                <a:gd name="T92" fmla="*/ 3 w 36"/>
                <a:gd name="T93" fmla="*/ 8 h 27"/>
                <a:gd name="T94" fmla="*/ 1 w 36"/>
                <a:gd name="T95" fmla="*/ 9 h 2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6" h="27">
                  <a:moveTo>
                    <a:pt x="1" y="10"/>
                  </a:moveTo>
                  <a:lnTo>
                    <a:pt x="0" y="10"/>
                  </a:lnTo>
                  <a:lnTo>
                    <a:pt x="0" y="11"/>
                  </a:lnTo>
                  <a:lnTo>
                    <a:pt x="0" y="12"/>
                  </a:lnTo>
                  <a:lnTo>
                    <a:pt x="0" y="14"/>
                  </a:lnTo>
                  <a:lnTo>
                    <a:pt x="1" y="14"/>
                  </a:lnTo>
                  <a:lnTo>
                    <a:pt x="1" y="15"/>
                  </a:lnTo>
                  <a:lnTo>
                    <a:pt x="1" y="16"/>
                  </a:lnTo>
                  <a:lnTo>
                    <a:pt x="2" y="16"/>
                  </a:lnTo>
                  <a:lnTo>
                    <a:pt x="2" y="17"/>
                  </a:lnTo>
                  <a:lnTo>
                    <a:pt x="3" y="18"/>
                  </a:lnTo>
                  <a:lnTo>
                    <a:pt x="3" y="19"/>
                  </a:lnTo>
                  <a:lnTo>
                    <a:pt x="4" y="19"/>
                  </a:lnTo>
                  <a:lnTo>
                    <a:pt x="4" y="20"/>
                  </a:lnTo>
                  <a:lnTo>
                    <a:pt x="5" y="20"/>
                  </a:lnTo>
                  <a:lnTo>
                    <a:pt x="5" y="21"/>
                  </a:lnTo>
                  <a:lnTo>
                    <a:pt x="6" y="21"/>
                  </a:lnTo>
                  <a:lnTo>
                    <a:pt x="6" y="22"/>
                  </a:lnTo>
                  <a:lnTo>
                    <a:pt x="7" y="22"/>
                  </a:lnTo>
                  <a:lnTo>
                    <a:pt x="7" y="23"/>
                  </a:lnTo>
                  <a:lnTo>
                    <a:pt x="8" y="23"/>
                  </a:lnTo>
                  <a:lnTo>
                    <a:pt x="9" y="23"/>
                  </a:lnTo>
                  <a:lnTo>
                    <a:pt x="9" y="24"/>
                  </a:lnTo>
                  <a:lnTo>
                    <a:pt x="10" y="24"/>
                  </a:lnTo>
                  <a:lnTo>
                    <a:pt x="11" y="25"/>
                  </a:lnTo>
                  <a:lnTo>
                    <a:pt x="12" y="25"/>
                  </a:lnTo>
                  <a:lnTo>
                    <a:pt x="13" y="25"/>
                  </a:lnTo>
                  <a:lnTo>
                    <a:pt x="14" y="25"/>
                  </a:lnTo>
                  <a:lnTo>
                    <a:pt x="15" y="26"/>
                  </a:lnTo>
                  <a:lnTo>
                    <a:pt x="16" y="26"/>
                  </a:lnTo>
                  <a:lnTo>
                    <a:pt x="17" y="26"/>
                  </a:lnTo>
                  <a:lnTo>
                    <a:pt x="17" y="25"/>
                  </a:lnTo>
                  <a:lnTo>
                    <a:pt x="18" y="25"/>
                  </a:lnTo>
                  <a:lnTo>
                    <a:pt x="19" y="25"/>
                  </a:lnTo>
                  <a:lnTo>
                    <a:pt x="21" y="25"/>
                  </a:lnTo>
                  <a:lnTo>
                    <a:pt x="22" y="25"/>
                  </a:lnTo>
                  <a:lnTo>
                    <a:pt x="22" y="24"/>
                  </a:lnTo>
                  <a:lnTo>
                    <a:pt x="23" y="24"/>
                  </a:lnTo>
                  <a:lnTo>
                    <a:pt x="24" y="24"/>
                  </a:lnTo>
                  <a:lnTo>
                    <a:pt x="25" y="23"/>
                  </a:lnTo>
                  <a:lnTo>
                    <a:pt x="26" y="23"/>
                  </a:lnTo>
                  <a:lnTo>
                    <a:pt x="27" y="23"/>
                  </a:lnTo>
                  <a:lnTo>
                    <a:pt x="27" y="22"/>
                  </a:lnTo>
                  <a:lnTo>
                    <a:pt x="28" y="22"/>
                  </a:lnTo>
                  <a:lnTo>
                    <a:pt x="28" y="21"/>
                  </a:lnTo>
                  <a:lnTo>
                    <a:pt x="29" y="21"/>
                  </a:lnTo>
                  <a:lnTo>
                    <a:pt x="29" y="20"/>
                  </a:lnTo>
                  <a:lnTo>
                    <a:pt x="30" y="20"/>
                  </a:lnTo>
                  <a:lnTo>
                    <a:pt x="30" y="19"/>
                  </a:lnTo>
                  <a:lnTo>
                    <a:pt x="31" y="19"/>
                  </a:lnTo>
                  <a:lnTo>
                    <a:pt x="31" y="18"/>
                  </a:lnTo>
                  <a:lnTo>
                    <a:pt x="32" y="17"/>
                  </a:lnTo>
                  <a:lnTo>
                    <a:pt x="33" y="16"/>
                  </a:lnTo>
                  <a:lnTo>
                    <a:pt x="33" y="15"/>
                  </a:lnTo>
                  <a:lnTo>
                    <a:pt x="33" y="14"/>
                  </a:lnTo>
                  <a:lnTo>
                    <a:pt x="34" y="14"/>
                  </a:lnTo>
                  <a:lnTo>
                    <a:pt x="34" y="12"/>
                  </a:lnTo>
                  <a:lnTo>
                    <a:pt x="34" y="11"/>
                  </a:lnTo>
                  <a:lnTo>
                    <a:pt x="35" y="10"/>
                  </a:lnTo>
                  <a:lnTo>
                    <a:pt x="35" y="9"/>
                  </a:lnTo>
                  <a:lnTo>
                    <a:pt x="35" y="8"/>
                  </a:lnTo>
                  <a:lnTo>
                    <a:pt x="35" y="7"/>
                  </a:lnTo>
                  <a:lnTo>
                    <a:pt x="35" y="6"/>
                  </a:lnTo>
                  <a:lnTo>
                    <a:pt x="35" y="5"/>
                  </a:lnTo>
                  <a:lnTo>
                    <a:pt x="35" y="4"/>
                  </a:lnTo>
                  <a:lnTo>
                    <a:pt x="35" y="3"/>
                  </a:lnTo>
                  <a:lnTo>
                    <a:pt x="33" y="2"/>
                  </a:lnTo>
                  <a:lnTo>
                    <a:pt x="32" y="2"/>
                  </a:lnTo>
                  <a:lnTo>
                    <a:pt x="31" y="1"/>
                  </a:lnTo>
                  <a:lnTo>
                    <a:pt x="30" y="1"/>
                  </a:lnTo>
                  <a:lnTo>
                    <a:pt x="29" y="0"/>
                  </a:lnTo>
                  <a:lnTo>
                    <a:pt x="28" y="0"/>
                  </a:lnTo>
                  <a:lnTo>
                    <a:pt x="27" y="0"/>
                  </a:lnTo>
                  <a:lnTo>
                    <a:pt x="26" y="0"/>
                  </a:lnTo>
                  <a:lnTo>
                    <a:pt x="25" y="0"/>
                  </a:lnTo>
                  <a:lnTo>
                    <a:pt x="23" y="0"/>
                  </a:lnTo>
                  <a:lnTo>
                    <a:pt x="22" y="0"/>
                  </a:lnTo>
                  <a:lnTo>
                    <a:pt x="21" y="0"/>
                  </a:lnTo>
                  <a:lnTo>
                    <a:pt x="19" y="0"/>
                  </a:lnTo>
                  <a:lnTo>
                    <a:pt x="18" y="0"/>
                  </a:lnTo>
                  <a:lnTo>
                    <a:pt x="17" y="1"/>
                  </a:lnTo>
                  <a:lnTo>
                    <a:pt x="16" y="1"/>
                  </a:lnTo>
                  <a:lnTo>
                    <a:pt x="15" y="1"/>
                  </a:lnTo>
                  <a:lnTo>
                    <a:pt x="13" y="2"/>
                  </a:lnTo>
                  <a:lnTo>
                    <a:pt x="12" y="2"/>
                  </a:lnTo>
                  <a:lnTo>
                    <a:pt x="11" y="2"/>
                  </a:lnTo>
                  <a:lnTo>
                    <a:pt x="10" y="3"/>
                  </a:lnTo>
                  <a:lnTo>
                    <a:pt x="9" y="4"/>
                  </a:lnTo>
                  <a:lnTo>
                    <a:pt x="7" y="4"/>
                  </a:lnTo>
                  <a:lnTo>
                    <a:pt x="6" y="5"/>
                  </a:lnTo>
                  <a:lnTo>
                    <a:pt x="5" y="6"/>
                  </a:lnTo>
                  <a:lnTo>
                    <a:pt x="4" y="6"/>
                  </a:lnTo>
                  <a:lnTo>
                    <a:pt x="3" y="7"/>
                  </a:lnTo>
                  <a:lnTo>
                    <a:pt x="3" y="8"/>
                  </a:lnTo>
                  <a:lnTo>
                    <a:pt x="2" y="8"/>
                  </a:lnTo>
                  <a:lnTo>
                    <a:pt x="1" y="9"/>
                  </a:lnTo>
                  <a:lnTo>
                    <a:pt x="1" y="10"/>
                  </a:lnTo>
                </a:path>
              </a:pathLst>
            </a:custGeom>
            <a:solidFill>
              <a:srgbClr val="FF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77" name="Freeform 172"/>
            <p:cNvSpPr>
              <a:spLocks/>
            </p:cNvSpPr>
            <p:nvPr/>
          </p:nvSpPr>
          <p:spPr bwMode="auto">
            <a:xfrm>
              <a:off x="3338" y="1688"/>
              <a:ext cx="51" cy="37"/>
            </a:xfrm>
            <a:custGeom>
              <a:avLst/>
              <a:gdLst>
                <a:gd name="T0" fmla="*/ 0 w 51"/>
                <a:gd name="T1" fmla="*/ 2 h 37"/>
                <a:gd name="T2" fmla="*/ 0 w 51"/>
                <a:gd name="T3" fmla="*/ 4 h 37"/>
                <a:gd name="T4" fmla="*/ 1 w 51"/>
                <a:gd name="T5" fmla="*/ 5 h 37"/>
                <a:gd name="T6" fmla="*/ 2 w 51"/>
                <a:gd name="T7" fmla="*/ 6 h 37"/>
                <a:gd name="T8" fmla="*/ 3 w 51"/>
                <a:gd name="T9" fmla="*/ 8 h 37"/>
                <a:gd name="T10" fmla="*/ 4 w 51"/>
                <a:gd name="T11" fmla="*/ 9 h 37"/>
                <a:gd name="T12" fmla="*/ 7 w 51"/>
                <a:gd name="T13" fmla="*/ 13 h 37"/>
                <a:gd name="T14" fmla="*/ 10 w 51"/>
                <a:gd name="T15" fmla="*/ 16 h 37"/>
                <a:gd name="T16" fmla="*/ 13 w 51"/>
                <a:gd name="T17" fmla="*/ 20 h 37"/>
                <a:gd name="T18" fmla="*/ 15 w 51"/>
                <a:gd name="T19" fmla="*/ 22 h 37"/>
                <a:gd name="T20" fmla="*/ 17 w 51"/>
                <a:gd name="T21" fmla="*/ 25 h 37"/>
                <a:gd name="T22" fmla="*/ 19 w 51"/>
                <a:gd name="T23" fmla="*/ 27 h 37"/>
                <a:gd name="T24" fmla="*/ 21 w 51"/>
                <a:gd name="T25" fmla="*/ 29 h 37"/>
                <a:gd name="T26" fmla="*/ 25 w 51"/>
                <a:gd name="T27" fmla="*/ 31 h 37"/>
                <a:gd name="T28" fmla="*/ 27 w 51"/>
                <a:gd name="T29" fmla="*/ 33 h 37"/>
                <a:gd name="T30" fmla="*/ 29 w 51"/>
                <a:gd name="T31" fmla="*/ 34 h 37"/>
                <a:gd name="T32" fmla="*/ 31 w 51"/>
                <a:gd name="T33" fmla="*/ 35 h 37"/>
                <a:gd name="T34" fmla="*/ 33 w 51"/>
                <a:gd name="T35" fmla="*/ 36 h 37"/>
                <a:gd name="T36" fmla="*/ 36 w 51"/>
                <a:gd name="T37" fmla="*/ 36 h 37"/>
                <a:gd name="T38" fmla="*/ 39 w 51"/>
                <a:gd name="T39" fmla="*/ 36 h 37"/>
                <a:gd name="T40" fmla="*/ 42 w 51"/>
                <a:gd name="T41" fmla="*/ 36 h 37"/>
                <a:gd name="T42" fmla="*/ 44 w 51"/>
                <a:gd name="T43" fmla="*/ 35 h 37"/>
                <a:gd name="T44" fmla="*/ 45 w 51"/>
                <a:gd name="T45" fmla="*/ 34 h 37"/>
                <a:gd name="T46" fmla="*/ 46 w 51"/>
                <a:gd name="T47" fmla="*/ 33 h 37"/>
                <a:gd name="T48" fmla="*/ 48 w 51"/>
                <a:gd name="T49" fmla="*/ 31 h 37"/>
                <a:gd name="T50" fmla="*/ 49 w 51"/>
                <a:gd name="T51" fmla="*/ 29 h 37"/>
                <a:gd name="T52" fmla="*/ 50 w 51"/>
                <a:gd name="T53" fmla="*/ 27 h 37"/>
                <a:gd name="T54" fmla="*/ 50 w 51"/>
                <a:gd name="T55" fmla="*/ 25 h 37"/>
                <a:gd name="T56" fmla="*/ 50 w 51"/>
                <a:gd name="T57" fmla="*/ 23 h 37"/>
                <a:gd name="T58" fmla="*/ 50 w 51"/>
                <a:gd name="T59" fmla="*/ 20 h 37"/>
                <a:gd name="T60" fmla="*/ 49 w 51"/>
                <a:gd name="T61" fmla="*/ 19 h 37"/>
                <a:gd name="T62" fmla="*/ 48 w 51"/>
                <a:gd name="T63" fmla="*/ 17 h 37"/>
                <a:gd name="T64" fmla="*/ 46 w 51"/>
                <a:gd name="T65" fmla="*/ 16 h 37"/>
                <a:gd name="T66" fmla="*/ 45 w 51"/>
                <a:gd name="T67" fmla="*/ 15 h 37"/>
                <a:gd name="T68" fmla="*/ 43 w 51"/>
                <a:gd name="T69" fmla="*/ 15 h 37"/>
                <a:gd name="T70" fmla="*/ 42 w 51"/>
                <a:gd name="T71" fmla="*/ 14 h 37"/>
                <a:gd name="T72" fmla="*/ 41 w 51"/>
                <a:gd name="T73" fmla="*/ 13 h 37"/>
                <a:gd name="T74" fmla="*/ 40 w 51"/>
                <a:gd name="T75" fmla="*/ 12 h 37"/>
                <a:gd name="T76" fmla="*/ 39 w 51"/>
                <a:gd name="T77" fmla="*/ 11 h 37"/>
                <a:gd name="T78" fmla="*/ 38 w 51"/>
                <a:gd name="T79" fmla="*/ 9 h 37"/>
                <a:gd name="T80" fmla="*/ 38 w 51"/>
                <a:gd name="T81" fmla="*/ 7 h 37"/>
                <a:gd name="T82" fmla="*/ 34 w 51"/>
                <a:gd name="T83" fmla="*/ 6 h 37"/>
                <a:gd name="T84" fmla="*/ 32 w 51"/>
                <a:gd name="T85" fmla="*/ 5 h 37"/>
                <a:gd name="T86" fmla="*/ 30 w 51"/>
                <a:gd name="T87" fmla="*/ 5 h 37"/>
                <a:gd name="T88" fmla="*/ 28 w 51"/>
                <a:gd name="T89" fmla="*/ 4 h 37"/>
                <a:gd name="T90" fmla="*/ 25 w 51"/>
                <a:gd name="T91" fmla="*/ 3 h 37"/>
                <a:gd name="T92" fmla="*/ 23 w 51"/>
                <a:gd name="T93" fmla="*/ 3 h 37"/>
                <a:gd name="T94" fmla="*/ 20 w 51"/>
                <a:gd name="T95" fmla="*/ 2 h 37"/>
                <a:gd name="T96" fmla="*/ 17 w 51"/>
                <a:gd name="T97" fmla="*/ 1 h 37"/>
                <a:gd name="T98" fmla="*/ 15 w 51"/>
                <a:gd name="T99" fmla="*/ 1 h 37"/>
                <a:gd name="T100" fmla="*/ 13 w 51"/>
                <a:gd name="T101" fmla="*/ 0 h 37"/>
                <a:gd name="T102" fmla="*/ 9 w 51"/>
                <a:gd name="T103" fmla="*/ 0 h 37"/>
                <a:gd name="T104" fmla="*/ 7 w 51"/>
                <a:gd name="T105" fmla="*/ 0 h 37"/>
                <a:gd name="T106" fmla="*/ 5 w 51"/>
                <a:gd name="T107" fmla="*/ 0 h 37"/>
                <a:gd name="T108" fmla="*/ 3 w 51"/>
                <a:gd name="T109" fmla="*/ 0 h 37"/>
                <a:gd name="T110" fmla="*/ 1 w 51"/>
                <a:gd name="T111" fmla="*/ 1 h 3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 h="37">
                  <a:moveTo>
                    <a:pt x="1" y="2"/>
                  </a:moveTo>
                  <a:lnTo>
                    <a:pt x="0" y="2"/>
                  </a:lnTo>
                  <a:lnTo>
                    <a:pt x="0" y="3"/>
                  </a:lnTo>
                  <a:lnTo>
                    <a:pt x="0" y="4"/>
                  </a:lnTo>
                  <a:lnTo>
                    <a:pt x="0" y="5"/>
                  </a:lnTo>
                  <a:lnTo>
                    <a:pt x="1" y="5"/>
                  </a:lnTo>
                  <a:lnTo>
                    <a:pt x="1" y="6"/>
                  </a:lnTo>
                  <a:lnTo>
                    <a:pt x="2" y="6"/>
                  </a:lnTo>
                  <a:lnTo>
                    <a:pt x="2" y="7"/>
                  </a:lnTo>
                  <a:lnTo>
                    <a:pt x="3" y="8"/>
                  </a:lnTo>
                  <a:lnTo>
                    <a:pt x="3" y="9"/>
                  </a:lnTo>
                  <a:lnTo>
                    <a:pt x="4" y="9"/>
                  </a:lnTo>
                  <a:lnTo>
                    <a:pt x="6" y="12"/>
                  </a:lnTo>
                  <a:lnTo>
                    <a:pt x="7" y="13"/>
                  </a:lnTo>
                  <a:lnTo>
                    <a:pt x="8" y="15"/>
                  </a:lnTo>
                  <a:lnTo>
                    <a:pt x="10" y="16"/>
                  </a:lnTo>
                  <a:lnTo>
                    <a:pt x="11" y="17"/>
                  </a:lnTo>
                  <a:lnTo>
                    <a:pt x="13" y="20"/>
                  </a:lnTo>
                  <a:lnTo>
                    <a:pt x="14" y="21"/>
                  </a:lnTo>
                  <a:lnTo>
                    <a:pt x="15" y="22"/>
                  </a:lnTo>
                  <a:lnTo>
                    <a:pt x="16" y="24"/>
                  </a:lnTo>
                  <a:lnTo>
                    <a:pt x="17" y="25"/>
                  </a:lnTo>
                  <a:lnTo>
                    <a:pt x="18" y="26"/>
                  </a:lnTo>
                  <a:lnTo>
                    <a:pt x="19" y="27"/>
                  </a:lnTo>
                  <a:lnTo>
                    <a:pt x="20" y="28"/>
                  </a:lnTo>
                  <a:lnTo>
                    <a:pt x="21" y="29"/>
                  </a:lnTo>
                  <a:lnTo>
                    <a:pt x="23" y="30"/>
                  </a:lnTo>
                  <a:lnTo>
                    <a:pt x="25" y="31"/>
                  </a:lnTo>
                  <a:lnTo>
                    <a:pt x="26" y="32"/>
                  </a:lnTo>
                  <a:lnTo>
                    <a:pt x="27" y="33"/>
                  </a:lnTo>
                  <a:lnTo>
                    <a:pt x="28" y="33"/>
                  </a:lnTo>
                  <a:lnTo>
                    <a:pt x="29" y="34"/>
                  </a:lnTo>
                  <a:lnTo>
                    <a:pt x="30" y="34"/>
                  </a:lnTo>
                  <a:lnTo>
                    <a:pt x="31" y="35"/>
                  </a:lnTo>
                  <a:lnTo>
                    <a:pt x="32" y="35"/>
                  </a:lnTo>
                  <a:lnTo>
                    <a:pt x="33" y="36"/>
                  </a:lnTo>
                  <a:lnTo>
                    <a:pt x="35" y="36"/>
                  </a:lnTo>
                  <a:lnTo>
                    <a:pt x="36" y="36"/>
                  </a:lnTo>
                  <a:lnTo>
                    <a:pt x="38" y="36"/>
                  </a:lnTo>
                  <a:lnTo>
                    <a:pt x="39" y="36"/>
                  </a:lnTo>
                  <a:lnTo>
                    <a:pt x="40" y="36"/>
                  </a:lnTo>
                  <a:lnTo>
                    <a:pt x="42" y="36"/>
                  </a:lnTo>
                  <a:lnTo>
                    <a:pt x="43" y="35"/>
                  </a:lnTo>
                  <a:lnTo>
                    <a:pt x="44" y="35"/>
                  </a:lnTo>
                  <a:lnTo>
                    <a:pt x="44" y="34"/>
                  </a:lnTo>
                  <a:lnTo>
                    <a:pt x="45" y="34"/>
                  </a:lnTo>
                  <a:lnTo>
                    <a:pt x="46" y="34"/>
                  </a:lnTo>
                  <a:lnTo>
                    <a:pt x="46" y="33"/>
                  </a:lnTo>
                  <a:lnTo>
                    <a:pt x="47" y="32"/>
                  </a:lnTo>
                  <a:lnTo>
                    <a:pt x="48" y="31"/>
                  </a:lnTo>
                  <a:lnTo>
                    <a:pt x="48" y="30"/>
                  </a:lnTo>
                  <a:lnTo>
                    <a:pt x="49" y="29"/>
                  </a:lnTo>
                  <a:lnTo>
                    <a:pt x="49" y="28"/>
                  </a:lnTo>
                  <a:lnTo>
                    <a:pt x="50" y="27"/>
                  </a:lnTo>
                  <a:lnTo>
                    <a:pt x="50" y="26"/>
                  </a:lnTo>
                  <a:lnTo>
                    <a:pt x="50" y="25"/>
                  </a:lnTo>
                  <a:lnTo>
                    <a:pt x="50" y="24"/>
                  </a:lnTo>
                  <a:lnTo>
                    <a:pt x="50" y="23"/>
                  </a:lnTo>
                  <a:lnTo>
                    <a:pt x="50" y="22"/>
                  </a:lnTo>
                  <a:lnTo>
                    <a:pt x="50" y="20"/>
                  </a:lnTo>
                  <a:lnTo>
                    <a:pt x="49" y="20"/>
                  </a:lnTo>
                  <a:lnTo>
                    <a:pt x="49" y="19"/>
                  </a:lnTo>
                  <a:lnTo>
                    <a:pt x="48" y="19"/>
                  </a:lnTo>
                  <a:lnTo>
                    <a:pt x="48" y="17"/>
                  </a:lnTo>
                  <a:lnTo>
                    <a:pt x="47" y="17"/>
                  </a:lnTo>
                  <a:lnTo>
                    <a:pt x="46" y="16"/>
                  </a:lnTo>
                  <a:lnTo>
                    <a:pt x="45" y="16"/>
                  </a:lnTo>
                  <a:lnTo>
                    <a:pt x="45" y="15"/>
                  </a:lnTo>
                  <a:lnTo>
                    <a:pt x="44" y="15"/>
                  </a:lnTo>
                  <a:lnTo>
                    <a:pt x="43" y="15"/>
                  </a:lnTo>
                  <a:lnTo>
                    <a:pt x="43" y="14"/>
                  </a:lnTo>
                  <a:lnTo>
                    <a:pt x="42" y="14"/>
                  </a:lnTo>
                  <a:lnTo>
                    <a:pt x="42" y="13"/>
                  </a:lnTo>
                  <a:lnTo>
                    <a:pt x="41" y="13"/>
                  </a:lnTo>
                  <a:lnTo>
                    <a:pt x="40" y="13"/>
                  </a:lnTo>
                  <a:lnTo>
                    <a:pt x="40" y="12"/>
                  </a:lnTo>
                  <a:lnTo>
                    <a:pt x="40" y="11"/>
                  </a:lnTo>
                  <a:lnTo>
                    <a:pt x="39" y="11"/>
                  </a:lnTo>
                  <a:lnTo>
                    <a:pt x="39" y="10"/>
                  </a:lnTo>
                  <a:lnTo>
                    <a:pt x="38" y="9"/>
                  </a:lnTo>
                  <a:lnTo>
                    <a:pt x="38" y="8"/>
                  </a:lnTo>
                  <a:lnTo>
                    <a:pt x="38" y="7"/>
                  </a:lnTo>
                  <a:lnTo>
                    <a:pt x="36" y="7"/>
                  </a:lnTo>
                  <a:lnTo>
                    <a:pt x="34" y="6"/>
                  </a:lnTo>
                  <a:lnTo>
                    <a:pt x="33" y="6"/>
                  </a:lnTo>
                  <a:lnTo>
                    <a:pt x="32" y="5"/>
                  </a:lnTo>
                  <a:lnTo>
                    <a:pt x="31" y="5"/>
                  </a:lnTo>
                  <a:lnTo>
                    <a:pt x="30" y="5"/>
                  </a:lnTo>
                  <a:lnTo>
                    <a:pt x="29" y="5"/>
                  </a:lnTo>
                  <a:lnTo>
                    <a:pt x="28" y="4"/>
                  </a:lnTo>
                  <a:lnTo>
                    <a:pt x="26" y="4"/>
                  </a:lnTo>
                  <a:lnTo>
                    <a:pt x="25" y="3"/>
                  </a:lnTo>
                  <a:lnTo>
                    <a:pt x="24" y="3"/>
                  </a:lnTo>
                  <a:lnTo>
                    <a:pt x="23" y="3"/>
                  </a:lnTo>
                  <a:lnTo>
                    <a:pt x="21" y="3"/>
                  </a:lnTo>
                  <a:lnTo>
                    <a:pt x="20" y="2"/>
                  </a:lnTo>
                  <a:lnTo>
                    <a:pt x="19" y="2"/>
                  </a:lnTo>
                  <a:lnTo>
                    <a:pt x="17" y="1"/>
                  </a:lnTo>
                  <a:lnTo>
                    <a:pt x="16" y="1"/>
                  </a:lnTo>
                  <a:lnTo>
                    <a:pt x="15" y="1"/>
                  </a:lnTo>
                  <a:lnTo>
                    <a:pt x="14" y="1"/>
                  </a:lnTo>
                  <a:lnTo>
                    <a:pt x="13" y="0"/>
                  </a:lnTo>
                  <a:lnTo>
                    <a:pt x="10" y="0"/>
                  </a:lnTo>
                  <a:lnTo>
                    <a:pt x="9" y="0"/>
                  </a:lnTo>
                  <a:lnTo>
                    <a:pt x="8" y="0"/>
                  </a:lnTo>
                  <a:lnTo>
                    <a:pt x="7" y="0"/>
                  </a:lnTo>
                  <a:lnTo>
                    <a:pt x="6" y="0"/>
                  </a:lnTo>
                  <a:lnTo>
                    <a:pt x="5" y="0"/>
                  </a:lnTo>
                  <a:lnTo>
                    <a:pt x="4" y="0"/>
                  </a:lnTo>
                  <a:lnTo>
                    <a:pt x="3" y="0"/>
                  </a:lnTo>
                  <a:lnTo>
                    <a:pt x="2" y="1"/>
                  </a:lnTo>
                  <a:lnTo>
                    <a:pt x="1" y="1"/>
                  </a:lnTo>
                  <a:lnTo>
                    <a:pt x="1" y="2"/>
                  </a:lnTo>
                </a:path>
              </a:pathLst>
            </a:custGeom>
            <a:solidFill>
              <a:srgbClr val="FF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78" name="Freeform 173"/>
            <p:cNvSpPr>
              <a:spLocks/>
            </p:cNvSpPr>
            <p:nvPr/>
          </p:nvSpPr>
          <p:spPr bwMode="auto">
            <a:xfrm>
              <a:off x="3298" y="1559"/>
              <a:ext cx="30" cy="26"/>
            </a:xfrm>
            <a:custGeom>
              <a:avLst/>
              <a:gdLst>
                <a:gd name="T0" fmla="*/ 2 w 30"/>
                <a:gd name="T1" fmla="*/ 0 h 26"/>
                <a:gd name="T2" fmla="*/ 4 w 30"/>
                <a:gd name="T3" fmla="*/ 0 h 26"/>
                <a:gd name="T4" fmla="*/ 6 w 30"/>
                <a:gd name="T5" fmla="*/ 0 h 26"/>
                <a:gd name="T6" fmla="*/ 6 w 30"/>
                <a:gd name="T7" fmla="*/ 1 h 26"/>
                <a:gd name="T8" fmla="*/ 5 w 30"/>
                <a:gd name="T9" fmla="*/ 2 h 26"/>
                <a:gd name="T10" fmla="*/ 3 w 30"/>
                <a:gd name="T11" fmla="*/ 2 h 26"/>
                <a:gd name="T12" fmla="*/ 2 w 30"/>
                <a:gd name="T13" fmla="*/ 3 h 26"/>
                <a:gd name="T14" fmla="*/ 1 w 30"/>
                <a:gd name="T15" fmla="*/ 4 h 26"/>
                <a:gd name="T16" fmla="*/ 1 w 30"/>
                <a:gd name="T17" fmla="*/ 7 h 26"/>
                <a:gd name="T18" fmla="*/ 0 w 30"/>
                <a:gd name="T19" fmla="*/ 8 h 26"/>
                <a:gd name="T20" fmla="*/ 0 w 30"/>
                <a:gd name="T21" fmla="*/ 10 h 26"/>
                <a:gd name="T22" fmla="*/ 0 w 30"/>
                <a:gd name="T23" fmla="*/ 12 h 26"/>
                <a:gd name="T24" fmla="*/ 1 w 30"/>
                <a:gd name="T25" fmla="*/ 13 h 26"/>
                <a:gd name="T26" fmla="*/ 1 w 30"/>
                <a:gd name="T27" fmla="*/ 15 h 26"/>
                <a:gd name="T28" fmla="*/ 2 w 30"/>
                <a:gd name="T29" fmla="*/ 17 h 26"/>
                <a:gd name="T30" fmla="*/ 3 w 30"/>
                <a:gd name="T31" fmla="*/ 18 h 26"/>
                <a:gd name="T32" fmla="*/ 4 w 30"/>
                <a:gd name="T33" fmla="*/ 20 h 26"/>
                <a:gd name="T34" fmla="*/ 6 w 30"/>
                <a:gd name="T35" fmla="*/ 21 h 26"/>
                <a:gd name="T36" fmla="*/ 8 w 30"/>
                <a:gd name="T37" fmla="*/ 22 h 26"/>
                <a:gd name="T38" fmla="*/ 10 w 30"/>
                <a:gd name="T39" fmla="*/ 22 h 26"/>
                <a:gd name="T40" fmla="*/ 12 w 30"/>
                <a:gd name="T41" fmla="*/ 23 h 26"/>
                <a:gd name="T42" fmla="*/ 14 w 30"/>
                <a:gd name="T43" fmla="*/ 23 h 26"/>
                <a:gd name="T44" fmla="*/ 16 w 30"/>
                <a:gd name="T45" fmla="*/ 24 h 26"/>
                <a:gd name="T46" fmla="*/ 18 w 30"/>
                <a:gd name="T47" fmla="*/ 24 h 26"/>
                <a:gd name="T48" fmla="*/ 20 w 30"/>
                <a:gd name="T49" fmla="*/ 24 h 26"/>
                <a:gd name="T50" fmla="*/ 21 w 30"/>
                <a:gd name="T51" fmla="*/ 25 h 26"/>
                <a:gd name="T52" fmla="*/ 23 w 30"/>
                <a:gd name="T53" fmla="*/ 25 h 26"/>
                <a:gd name="T54" fmla="*/ 25 w 30"/>
                <a:gd name="T55" fmla="*/ 24 h 26"/>
                <a:gd name="T56" fmla="*/ 27 w 30"/>
                <a:gd name="T57" fmla="*/ 24 h 26"/>
                <a:gd name="T58" fmla="*/ 28 w 30"/>
                <a:gd name="T59" fmla="*/ 22 h 26"/>
                <a:gd name="T60" fmla="*/ 29 w 30"/>
                <a:gd name="T61" fmla="*/ 21 h 26"/>
                <a:gd name="T62" fmla="*/ 29 w 30"/>
                <a:gd name="T63" fmla="*/ 18 h 26"/>
                <a:gd name="T64" fmla="*/ 29 w 30"/>
                <a:gd name="T65" fmla="*/ 16 h 26"/>
                <a:gd name="T66" fmla="*/ 28 w 30"/>
                <a:gd name="T67" fmla="*/ 15 h 26"/>
                <a:gd name="T68" fmla="*/ 28 w 30"/>
                <a:gd name="T69" fmla="*/ 13 h 26"/>
                <a:gd name="T70" fmla="*/ 29 w 30"/>
                <a:gd name="T71" fmla="*/ 12 h 26"/>
                <a:gd name="T72" fmla="*/ 29 w 30"/>
                <a:gd name="T73" fmla="*/ 10 h 26"/>
                <a:gd name="T74" fmla="*/ 29 w 30"/>
                <a:gd name="T75" fmla="*/ 8 h 26"/>
                <a:gd name="T76" fmla="*/ 29 w 30"/>
                <a:gd name="T77" fmla="*/ 5 h 26"/>
                <a:gd name="T78" fmla="*/ 26 w 30"/>
                <a:gd name="T79" fmla="*/ 3 h 26"/>
                <a:gd name="T80" fmla="*/ 23 w 30"/>
                <a:gd name="T81" fmla="*/ 2 h 26"/>
                <a:gd name="T82" fmla="*/ 21 w 30"/>
                <a:gd name="T83" fmla="*/ 1 h 26"/>
                <a:gd name="T84" fmla="*/ 18 w 30"/>
                <a:gd name="T85" fmla="*/ 1 h 26"/>
                <a:gd name="T86" fmla="*/ 16 w 30"/>
                <a:gd name="T87" fmla="*/ 0 h 26"/>
                <a:gd name="T88" fmla="*/ 14 w 30"/>
                <a:gd name="T89" fmla="*/ 0 h 26"/>
                <a:gd name="T90" fmla="*/ 11 w 30"/>
                <a:gd name="T91" fmla="*/ 0 h 26"/>
                <a:gd name="T92" fmla="*/ 8 w 30"/>
                <a:gd name="T93" fmla="*/ 1 h 26"/>
                <a:gd name="T94" fmla="*/ 6 w 30"/>
                <a:gd name="T95" fmla="*/ 1 h 26"/>
                <a:gd name="T96" fmla="*/ 4 w 30"/>
                <a:gd name="T97" fmla="*/ 1 h 26"/>
                <a:gd name="T98" fmla="*/ 2 w 30"/>
                <a:gd name="T99" fmla="*/ 1 h 2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0" h="26">
                  <a:moveTo>
                    <a:pt x="2" y="1"/>
                  </a:moveTo>
                  <a:lnTo>
                    <a:pt x="2" y="0"/>
                  </a:lnTo>
                  <a:lnTo>
                    <a:pt x="3" y="0"/>
                  </a:lnTo>
                  <a:lnTo>
                    <a:pt x="4" y="0"/>
                  </a:lnTo>
                  <a:lnTo>
                    <a:pt x="5" y="0"/>
                  </a:lnTo>
                  <a:lnTo>
                    <a:pt x="6" y="0"/>
                  </a:lnTo>
                  <a:lnTo>
                    <a:pt x="7" y="1"/>
                  </a:lnTo>
                  <a:lnTo>
                    <a:pt x="6" y="1"/>
                  </a:lnTo>
                  <a:lnTo>
                    <a:pt x="5" y="1"/>
                  </a:lnTo>
                  <a:lnTo>
                    <a:pt x="5" y="2"/>
                  </a:lnTo>
                  <a:lnTo>
                    <a:pt x="4" y="2"/>
                  </a:lnTo>
                  <a:lnTo>
                    <a:pt x="3" y="2"/>
                  </a:lnTo>
                  <a:lnTo>
                    <a:pt x="2" y="2"/>
                  </a:lnTo>
                  <a:lnTo>
                    <a:pt x="2" y="3"/>
                  </a:lnTo>
                  <a:lnTo>
                    <a:pt x="2" y="4"/>
                  </a:lnTo>
                  <a:lnTo>
                    <a:pt x="1" y="4"/>
                  </a:lnTo>
                  <a:lnTo>
                    <a:pt x="1" y="5"/>
                  </a:lnTo>
                  <a:lnTo>
                    <a:pt x="1" y="7"/>
                  </a:lnTo>
                  <a:lnTo>
                    <a:pt x="0" y="7"/>
                  </a:lnTo>
                  <a:lnTo>
                    <a:pt x="0" y="8"/>
                  </a:lnTo>
                  <a:lnTo>
                    <a:pt x="0" y="9"/>
                  </a:lnTo>
                  <a:lnTo>
                    <a:pt x="0" y="10"/>
                  </a:lnTo>
                  <a:lnTo>
                    <a:pt x="0" y="11"/>
                  </a:lnTo>
                  <a:lnTo>
                    <a:pt x="0" y="12"/>
                  </a:lnTo>
                  <a:lnTo>
                    <a:pt x="0" y="13"/>
                  </a:lnTo>
                  <a:lnTo>
                    <a:pt x="1" y="13"/>
                  </a:lnTo>
                  <a:lnTo>
                    <a:pt x="1" y="14"/>
                  </a:lnTo>
                  <a:lnTo>
                    <a:pt x="1" y="15"/>
                  </a:lnTo>
                  <a:lnTo>
                    <a:pt x="2" y="16"/>
                  </a:lnTo>
                  <a:lnTo>
                    <a:pt x="2" y="17"/>
                  </a:lnTo>
                  <a:lnTo>
                    <a:pt x="3" y="17"/>
                  </a:lnTo>
                  <a:lnTo>
                    <a:pt x="3" y="18"/>
                  </a:lnTo>
                  <a:lnTo>
                    <a:pt x="4" y="18"/>
                  </a:lnTo>
                  <a:lnTo>
                    <a:pt x="4" y="20"/>
                  </a:lnTo>
                  <a:lnTo>
                    <a:pt x="5" y="20"/>
                  </a:lnTo>
                  <a:lnTo>
                    <a:pt x="6" y="21"/>
                  </a:lnTo>
                  <a:lnTo>
                    <a:pt x="7" y="21"/>
                  </a:lnTo>
                  <a:lnTo>
                    <a:pt x="8" y="22"/>
                  </a:lnTo>
                  <a:lnTo>
                    <a:pt x="9" y="22"/>
                  </a:lnTo>
                  <a:lnTo>
                    <a:pt x="10" y="22"/>
                  </a:lnTo>
                  <a:lnTo>
                    <a:pt x="11" y="22"/>
                  </a:lnTo>
                  <a:lnTo>
                    <a:pt x="12" y="23"/>
                  </a:lnTo>
                  <a:lnTo>
                    <a:pt x="13" y="23"/>
                  </a:lnTo>
                  <a:lnTo>
                    <a:pt x="14" y="23"/>
                  </a:lnTo>
                  <a:lnTo>
                    <a:pt x="15" y="23"/>
                  </a:lnTo>
                  <a:lnTo>
                    <a:pt x="16" y="24"/>
                  </a:lnTo>
                  <a:lnTo>
                    <a:pt x="17" y="24"/>
                  </a:lnTo>
                  <a:lnTo>
                    <a:pt x="18" y="24"/>
                  </a:lnTo>
                  <a:lnTo>
                    <a:pt x="19" y="24"/>
                  </a:lnTo>
                  <a:lnTo>
                    <a:pt x="20" y="24"/>
                  </a:lnTo>
                  <a:lnTo>
                    <a:pt x="21" y="24"/>
                  </a:lnTo>
                  <a:lnTo>
                    <a:pt x="21" y="25"/>
                  </a:lnTo>
                  <a:lnTo>
                    <a:pt x="22" y="25"/>
                  </a:lnTo>
                  <a:lnTo>
                    <a:pt x="23" y="25"/>
                  </a:lnTo>
                  <a:lnTo>
                    <a:pt x="24" y="25"/>
                  </a:lnTo>
                  <a:lnTo>
                    <a:pt x="25" y="24"/>
                  </a:lnTo>
                  <a:lnTo>
                    <a:pt x="26" y="24"/>
                  </a:lnTo>
                  <a:lnTo>
                    <a:pt x="27" y="24"/>
                  </a:lnTo>
                  <a:lnTo>
                    <a:pt x="27" y="23"/>
                  </a:lnTo>
                  <a:lnTo>
                    <a:pt x="28" y="22"/>
                  </a:lnTo>
                  <a:lnTo>
                    <a:pt x="28" y="21"/>
                  </a:lnTo>
                  <a:lnTo>
                    <a:pt x="29" y="21"/>
                  </a:lnTo>
                  <a:lnTo>
                    <a:pt x="29" y="20"/>
                  </a:lnTo>
                  <a:lnTo>
                    <a:pt x="29" y="18"/>
                  </a:lnTo>
                  <a:lnTo>
                    <a:pt x="29" y="17"/>
                  </a:lnTo>
                  <a:lnTo>
                    <a:pt x="29" y="16"/>
                  </a:lnTo>
                  <a:lnTo>
                    <a:pt x="28" y="16"/>
                  </a:lnTo>
                  <a:lnTo>
                    <a:pt x="28" y="15"/>
                  </a:lnTo>
                  <a:lnTo>
                    <a:pt x="28" y="14"/>
                  </a:lnTo>
                  <a:lnTo>
                    <a:pt x="28" y="13"/>
                  </a:lnTo>
                  <a:lnTo>
                    <a:pt x="29" y="13"/>
                  </a:lnTo>
                  <a:lnTo>
                    <a:pt x="29" y="12"/>
                  </a:lnTo>
                  <a:lnTo>
                    <a:pt x="29" y="11"/>
                  </a:lnTo>
                  <a:lnTo>
                    <a:pt x="29" y="10"/>
                  </a:lnTo>
                  <a:lnTo>
                    <a:pt x="29" y="9"/>
                  </a:lnTo>
                  <a:lnTo>
                    <a:pt x="29" y="8"/>
                  </a:lnTo>
                  <a:lnTo>
                    <a:pt x="29" y="7"/>
                  </a:lnTo>
                  <a:lnTo>
                    <a:pt x="29" y="5"/>
                  </a:lnTo>
                  <a:lnTo>
                    <a:pt x="27" y="3"/>
                  </a:lnTo>
                  <a:lnTo>
                    <a:pt x="26" y="3"/>
                  </a:lnTo>
                  <a:lnTo>
                    <a:pt x="25" y="2"/>
                  </a:lnTo>
                  <a:lnTo>
                    <a:pt x="23" y="2"/>
                  </a:lnTo>
                  <a:lnTo>
                    <a:pt x="23" y="1"/>
                  </a:lnTo>
                  <a:lnTo>
                    <a:pt x="21" y="1"/>
                  </a:lnTo>
                  <a:lnTo>
                    <a:pt x="19" y="1"/>
                  </a:lnTo>
                  <a:lnTo>
                    <a:pt x="18" y="1"/>
                  </a:lnTo>
                  <a:lnTo>
                    <a:pt x="17" y="0"/>
                  </a:lnTo>
                  <a:lnTo>
                    <a:pt x="16" y="0"/>
                  </a:lnTo>
                  <a:lnTo>
                    <a:pt x="15" y="0"/>
                  </a:lnTo>
                  <a:lnTo>
                    <a:pt x="14" y="0"/>
                  </a:lnTo>
                  <a:lnTo>
                    <a:pt x="13" y="0"/>
                  </a:lnTo>
                  <a:lnTo>
                    <a:pt x="11" y="0"/>
                  </a:lnTo>
                  <a:lnTo>
                    <a:pt x="9" y="0"/>
                  </a:lnTo>
                  <a:lnTo>
                    <a:pt x="8" y="1"/>
                  </a:lnTo>
                  <a:lnTo>
                    <a:pt x="7" y="1"/>
                  </a:lnTo>
                  <a:lnTo>
                    <a:pt x="6" y="1"/>
                  </a:lnTo>
                  <a:lnTo>
                    <a:pt x="5" y="1"/>
                  </a:lnTo>
                  <a:lnTo>
                    <a:pt x="4" y="1"/>
                  </a:lnTo>
                  <a:lnTo>
                    <a:pt x="3" y="1"/>
                  </a:lnTo>
                  <a:lnTo>
                    <a:pt x="2" y="1"/>
                  </a:lnTo>
                </a:path>
              </a:pathLst>
            </a:custGeom>
            <a:solidFill>
              <a:srgbClr val="FF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79" name="Freeform 174"/>
            <p:cNvSpPr>
              <a:spLocks/>
            </p:cNvSpPr>
            <p:nvPr/>
          </p:nvSpPr>
          <p:spPr bwMode="auto">
            <a:xfrm>
              <a:off x="3396" y="1559"/>
              <a:ext cx="30" cy="24"/>
            </a:xfrm>
            <a:custGeom>
              <a:avLst/>
              <a:gdLst>
                <a:gd name="T0" fmla="*/ 4 w 30"/>
                <a:gd name="T1" fmla="*/ 0 h 24"/>
                <a:gd name="T2" fmla="*/ 6 w 30"/>
                <a:gd name="T3" fmla="*/ 0 h 24"/>
                <a:gd name="T4" fmla="*/ 7 w 30"/>
                <a:gd name="T5" fmla="*/ 1 h 24"/>
                <a:gd name="T6" fmla="*/ 5 w 30"/>
                <a:gd name="T7" fmla="*/ 1 h 24"/>
                <a:gd name="T8" fmla="*/ 3 w 30"/>
                <a:gd name="T9" fmla="*/ 2 h 24"/>
                <a:gd name="T10" fmla="*/ 2 w 30"/>
                <a:gd name="T11" fmla="*/ 4 h 24"/>
                <a:gd name="T12" fmla="*/ 1 w 30"/>
                <a:gd name="T13" fmla="*/ 5 h 24"/>
                <a:gd name="T14" fmla="*/ 1 w 30"/>
                <a:gd name="T15" fmla="*/ 7 h 24"/>
                <a:gd name="T16" fmla="*/ 0 w 30"/>
                <a:gd name="T17" fmla="*/ 9 h 24"/>
                <a:gd name="T18" fmla="*/ 1 w 30"/>
                <a:gd name="T19" fmla="*/ 12 h 24"/>
                <a:gd name="T20" fmla="*/ 2 w 30"/>
                <a:gd name="T21" fmla="*/ 13 h 24"/>
                <a:gd name="T22" fmla="*/ 2 w 30"/>
                <a:gd name="T23" fmla="*/ 15 h 24"/>
                <a:gd name="T24" fmla="*/ 3 w 30"/>
                <a:gd name="T25" fmla="*/ 16 h 24"/>
                <a:gd name="T26" fmla="*/ 4 w 30"/>
                <a:gd name="T27" fmla="*/ 18 h 24"/>
                <a:gd name="T28" fmla="*/ 6 w 30"/>
                <a:gd name="T29" fmla="*/ 19 h 24"/>
                <a:gd name="T30" fmla="*/ 8 w 30"/>
                <a:gd name="T31" fmla="*/ 20 h 24"/>
                <a:gd name="T32" fmla="*/ 10 w 30"/>
                <a:gd name="T33" fmla="*/ 21 h 24"/>
                <a:gd name="T34" fmla="*/ 12 w 30"/>
                <a:gd name="T35" fmla="*/ 21 h 24"/>
                <a:gd name="T36" fmla="*/ 14 w 30"/>
                <a:gd name="T37" fmla="*/ 21 h 24"/>
                <a:gd name="T38" fmla="*/ 16 w 30"/>
                <a:gd name="T39" fmla="*/ 22 h 24"/>
                <a:gd name="T40" fmla="*/ 18 w 30"/>
                <a:gd name="T41" fmla="*/ 22 h 24"/>
                <a:gd name="T42" fmla="*/ 19 w 30"/>
                <a:gd name="T43" fmla="*/ 23 h 24"/>
                <a:gd name="T44" fmla="*/ 21 w 30"/>
                <a:gd name="T45" fmla="*/ 23 h 24"/>
                <a:gd name="T46" fmla="*/ 23 w 30"/>
                <a:gd name="T47" fmla="*/ 23 h 24"/>
                <a:gd name="T48" fmla="*/ 25 w 30"/>
                <a:gd name="T49" fmla="*/ 23 h 24"/>
                <a:gd name="T50" fmla="*/ 27 w 30"/>
                <a:gd name="T51" fmla="*/ 23 h 24"/>
                <a:gd name="T52" fmla="*/ 28 w 30"/>
                <a:gd name="T53" fmla="*/ 22 h 24"/>
                <a:gd name="T54" fmla="*/ 29 w 30"/>
                <a:gd name="T55" fmla="*/ 21 h 24"/>
                <a:gd name="T56" fmla="*/ 29 w 30"/>
                <a:gd name="T57" fmla="*/ 19 h 24"/>
                <a:gd name="T58" fmla="*/ 29 w 30"/>
                <a:gd name="T59" fmla="*/ 17 h 24"/>
                <a:gd name="T60" fmla="*/ 29 w 30"/>
                <a:gd name="T61" fmla="*/ 15 h 24"/>
                <a:gd name="T62" fmla="*/ 29 w 30"/>
                <a:gd name="T63" fmla="*/ 13 h 24"/>
                <a:gd name="T64" fmla="*/ 29 w 30"/>
                <a:gd name="T65" fmla="*/ 10 h 24"/>
                <a:gd name="T66" fmla="*/ 29 w 30"/>
                <a:gd name="T67" fmla="*/ 8 h 24"/>
                <a:gd name="T68" fmla="*/ 29 w 30"/>
                <a:gd name="T69" fmla="*/ 6 h 24"/>
                <a:gd name="T70" fmla="*/ 29 w 30"/>
                <a:gd name="T71" fmla="*/ 4 h 24"/>
                <a:gd name="T72" fmla="*/ 27 w 30"/>
                <a:gd name="T73" fmla="*/ 2 h 24"/>
                <a:gd name="T74" fmla="*/ 25 w 30"/>
                <a:gd name="T75" fmla="*/ 2 h 24"/>
                <a:gd name="T76" fmla="*/ 23 w 30"/>
                <a:gd name="T77" fmla="*/ 1 h 24"/>
                <a:gd name="T78" fmla="*/ 21 w 30"/>
                <a:gd name="T79" fmla="*/ 0 h 24"/>
                <a:gd name="T80" fmla="*/ 19 w 30"/>
                <a:gd name="T81" fmla="*/ 0 h 24"/>
                <a:gd name="T82" fmla="*/ 16 w 30"/>
                <a:gd name="T83" fmla="*/ 0 h 24"/>
                <a:gd name="T84" fmla="*/ 13 w 30"/>
                <a:gd name="T85" fmla="*/ 0 h 24"/>
                <a:gd name="T86" fmla="*/ 11 w 30"/>
                <a:gd name="T87" fmla="*/ 0 h 24"/>
                <a:gd name="T88" fmla="*/ 9 w 30"/>
                <a:gd name="T89" fmla="*/ 0 h 24"/>
                <a:gd name="T90" fmla="*/ 7 w 30"/>
                <a:gd name="T91" fmla="*/ 0 h 24"/>
                <a:gd name="T92" fmla="*/ 5 w 30"/>
                <a:gd name="T93" fmla="*/ 0 h 24"/>
                <a:gd name="T94" fmla="*/ 3 w 30"/>
                <a:gd name="T95" fmla="*/ 0 h 2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0" h="24">
                  <a:moveTo>
                    <a:pt x="3" y="0"/>
                  </a:moveTo>
                  <a:lnTo>
                    <a:pt x="4" y="0"/>
                  </a:lnTo>
                  <a:lnTo>
                    <a:pt x="5" y="0"/>
                  </a:lnTo>
                  <a:lnTo>
                    <a:pt x="6" y="0"/>
                  </a:lnTo>
                  <a:lnTo>
                    <a:pt x="7" y="0"/>
                  </a:lnTo>
                  <a:lnTo>
                    <a:pt x="7" y="1"/>
                  </a:lnTo>
                  <a:lnTo>
                    <a:pt x="6" y="1"/>
                  </a:lnTo>
                  <a:lnTo>
                    <a:pt x="5" y="1"/>
                  </a:lnTo>
                  <a:lnTo>
                    <a:pt x="4" y="2"/>
                  </a:lnTo>
                  <a:lnTo>
                    <a:pt x="3" y="2"/>
                  </a:lnTo>
                  <a:lnTo>
                    <a:pt x="3" y="3"/>
                  </a:lnTo>
                  <a:lnTo>
                    <a:pt x="2" y="4"/>
                  </a:lnTo>
                  <a:lnTo>
                    <a:pt x="2" y="5"/>
                  </a:lnTo>
                  <a:lnTo>
                    <a:pt x="1" y="5"/>
                  </a:lnTo>
                  <a:lnTo>
                    <a:pt x="1" y="6"/>
                  </a:lnTo>
                  <a:lnTo>
                    <a:pt x="1" y="7"/>
                  </a:lnTo>
                  <a:lnTo>
                    <a:pt x="0" y="8"/>
                  </a:lnTo>
                  <a:lnTo>
                    <a:pt x="0" y="9"/>
                  </a:lnTo>
                  <a:lnTo>
                    <a:pt x="1" y="10"/>
                  </a:lnTo>
                  <a:lnTo>
                    <a:pt x="1" y="12"/>
                  </a:lnTo>
                  <a:lnTo>
                    <a:pt x="1" y="13"/>
                  </a:lnTo>
                  <a:lnTo>
                    <a:pt x="2" y="13"/>
                  </a:lnTo>
                  <a:lnTo>
                    <a:pt x="2" y="14"/>
                  </a:lnTo>
                  <a:lnTo>
                    <a:pt x="2" y="15"/>
                  </a:lnTo>
                  <a:lnTo>
                    <a:pt x="3" y="15"/>
                  </a:lnTo>
                  <a:lnTo>
                    <a:pt x="3" y="16"/>
                  </a:lnTo>
                  <a:lnTo>
                    <a:pt x="4" y="17"/>
                  </a:lnTo>
                  <a:lnTo>
                    <a:pt x="4" y="18"/>
                  </a:lnTo>
                  <a:lnTo>
                    <a:pt x="5" y="18"/>
                  </a:lnTo>
                  <a:lnTo>
                    <a:pt x="6" y="19"/>
                  </a:lnTo>
                  <a:lnTo>
                    <a:pt x="7" y="19"/>
                  </a:lnTo>
                  <a:lnTo>
                    <a:pt x="8" y="20"/>
                  </a:lnTo>
                  <a:lnTo>
                    <a:pt x="9" y="20"/>
                  </a:lnTo>
                  <a:lnTo>
                    <a:pt x="10" y="21"/>
                  </a:lnTo>
                  <a:lnTo>
                    <a:pt x="11" y="21"/>
                  </a:lnTo>
                  <a:lnTo>
                    <a:pt x="12" y="21"/>
                  </a:lnTo>
                  <a:lnTo>
                    <a:pt x="13" y="21"/>
                  </a:lnTo>
                  <a:lnTo>
                    <a:pt x="14" y="21"/>
                  </a:lnTo>
                  <a:lnTo>
                    <a:pt x="15" y="22"/>
                  </a:lnTo>
                  <a:lnTo>
                    <a:pt x="16" y="22"/>
                  </a:lnTo>
                  <a:lnTo>
                    <a:pt x="17" y="22"/>
                  </a:lnTo>
                  <a:lnTo>
                    <a:pt x="18" y="22"/>
                  </a:lnTo>
                  <a:lnTo>
                    <a:pt x="18" y="23"/>
                  </a:lnTo>
                  <a:lnTo>
                    <a:pt x="19" y="23"/>
                  </a:lnTo>
                  <a:lnTo>
                    <a:pt x="20" y="23"/>
                  </a:lnTo>
                  <a:lnTo>
                    <a:pt x="21" y="23"/>
                  </a:lnTo>
                  <a:lnTo>
                    <a:pt x="22" y="23"/>
                  </a:lnTo>
                  <a:lnTo>
                    <a:pt x="23" y="23"/>
                  </a:lnTo>
                  <a:lnTo>
                    <a:pt x="24" y="23"/>
                  </a:lnTo>
                  <a:lnTo>
                    <a:pt x="25" y="23"/>
                  </a:lnTo>
                  <a:lnTo>
                    <a:pt x="26" y="23"/>
                  </a:lnTo>
                  <a:lnTo>
                    <a:pt x="27" y="23"/>
                  </a:lnTo>
                  <a:lnTo>
                    <a:pt x="27" y="22"/>
                  </a:lnTo>
                  <a:lnTo>
                    <a:pt x="28" y="22"/>
                  </a:lnTo>
                  <a:lnTo>
                    <a:pt x="28" y="21"/>
                  </a:lnTo>
                  <a:lnTo>
                    <a:pt x="29" y="21"/>
                  </a:lnTo>
                  <a:lnTo>
                    <a:pt x="29" y="20"/>
                  </a:lnTo>
                  <a:lnTo>
                    <a:pt x="29" y="19"/>
                  </a:lnTo>
                  <a:lnTo>
                    <a:pt x="29" y="18"/>
                  </a:lnTo>
                  <a:lnTo>
                    <a:pt x="29" y="17"/>
                  </a:lnTo>
                  <a:lnTo>
                    <a:pt x="29" y="16"/>
                  </a:lnTo>
                  <a:lnTo>
                    <a:pt x="29" y="15"/>
                  </a:lnTo>
                  <a:lnTo>
                    <a:pt x="29" y="14"/>
                  </a:lnTo>
                  <a:lnTo>
                    <a:pt x="29" y="13"/>
                  </a:lnTo>
                  <a:lnTo>
                    <a:pt x="29" y="12"/>
                  </a:lnTo>
                  <a:lnTo>
                    <a:pt x="29" y="10"/>
                  </a:lnTo>
                  <a:lnTo>
                    <a:pt x="29" y="9"/>
                  </a:lnTo>
                  <a:lnTo>
                    <a:pt x="29" y="8"/>
                  </a:lnTo>
                  <a:lnTo>
                    <a:pt x="29" y="7"/>
                  </a:lnTo>
                  <a:lnTo>
                    <a:pt x="29" y="6"/>
                  </a:lnTo>
                  <a:lnTo>
                    <a:pt x="29" y="5"/>
                  </a:lnTo>
                  <a:lnTo>
                    <a:pt x="29" y="4"/>
                  </a:lnTo>
                  <a:lnTo>
                    <a:pt x="28" y="3"/>
                  </a:lnTo>
                  <a:lnTo>
                    <a:pt x="27" y="2"/>
                  </a:lnTo>
                  <a:lnTo>
                    <a:pt x="26" y="2"/>
                  </a:lnTo>
                  <a:lnTo>
                    <a:pt x="25" y="2"/>
                  </a:lnTo>
                  <a:lnTo>
                    <a:pt x="24" y="1"/>
                  </a:lnTo>
                  <a:lnTo>
                    <a:pt x="23" y="1"/>
                  </a:lnTo>
                  <a:lnTo>
                    <a:pt x="22" y="1"/>
                  </a:lnTo>
                  <a:lnTo>
                    <a:pt x="21" y="0"/>
                  </a:lnTo>
                  <a:lnTo>
                    <a:pt x="20" y="0"/>
                  </a:lnTo>
                  <a:lnTo>
                    <a:pt x="19" y="0"/>
                  </a:lnTo>
                  <a:lnTo>
                    <a:pt x="18" y="0"/>
                  </a:lnTo>
                  <a:lnTo>
                    <a:pt x="16" y="0"/>
                  </a:lnTo>
                  <a:lnTo>
                    <a:pt x="14" y="0"/>
                  </a:lnTo>
                  <a:lnTo>
                    <a:pt x="13" y="0"/>
                  </a:lnTo>
                  <a:lnTo>
                    <a:pt x="12" y="0"/>
                  </a:lnTo>
                  <a:lnTo>
                    <a:pt x="11" y="0"/>
                  </a:lnTo>
                  <a:lnTo>
                    <a:pt x="10" y="0"/>
                  </a:lnTo>
                  <a:lnTo>
                    <a:pt x="9" y="0"/>
                  </a:lnTo>
                  <a:lnTo>
                    <a:pt x="8" y="0"/>
                  </a:lnTo>
                  <a:lnTo>
                    <a:pt x="7" y="0"/>
                  </a:lnTo>
                  <a:lnTo>
                    <a:pt x="6" y="0"/>
                  </a:lnTo>
                  <a:lnTo>
                    <a:pt x="5" y="0"/>
                  </a:lnTo>
                  <a:lnTo>
                    <a:pt x="4" y="0"/>
                  </a:lnTo>
                  <a:lnTo>
                    <a:pt x="3" y="0"/>
                  </a:lnTo>
                </a:path>
              </a:pathLst>
            </a:custGeom>
            <a:solidFill>
              <a:srgbClr val="FF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80" name="Freeform 175"/>
            <p:cNvSpPr>
              <a:spLocks/>
            </p:cNvSpPr>
            <p:nvPr/>
          </p:nvSpPr>
          <p:spPr bwMode="auto">
            <a:xfrm>
              <a:off x="3449" y="1441"/>
              <a:ext cx="30" cy="19"/>
            </a:xfrm>
            <a:custGeom>
              <a:avLst/>
              <a:gdLst>
                <a:gd name="T0" fmla="*/ 3 w 30"/>
                <a:gd name="T1" fmla="*/ 0 h 19"/>
                <a:gd name="T2" fmla="*/ 5 w 30"/>
                <a:gd name="T3" fmla="*/ 0 h 19"/>
                <a:gd name="T4" fmla="*/ 7 w 30"/>
                <a:gd name="T5" fmla="*/ 0 h 19"/>
                <a:gd name="T6" fmla="*/ 6 w 30"/>
                <a:gd name="T7" fmla="*/ 1 h 19"/>
                <a:gd name="T8" fmla="*/ 4 w 30"/>
                <a:gd name="T9" fmla="*/ 1 h 19"/>
                <a:gd name="T10" fmla="*/ 3 w 30"/>
                <a:gd name="T11" fmla="*/ 2 h 19"/>
                <a:gd name="T12" fmla="*/ 2 w 30"/>
                <a:gd name="T13" fmla="*/ 3 h 19"/>
                <a:gd name="T14" fmla="*/ 1 w 30"/>
                <a:gd name="T15" fmla="*/ 4 h 19"/>
                <a:gd name="T16" fmla="*/ 1 w 30"/>
                <a:gd name="T17" fmla="*/ 6 h 19"/>
                <a:gd name="T18" fmla="*/ 0 w 30"/>
                <a:gd name="T19" fmla="*/ 7 h 19"/>
                <a:gd name="T20" fmla="*/ 1 w 30"/>
                <a:gd name="T21" fmla="*/ 9 h 19"/>
                <a:gd name="T22" fmla="*/ 1 w 30"/>
                <a:gd name="T23" fmla="*/ 11 h 19"/>
                <a:gd name="T24" fmla="*/ 2 w 30"/>
                <a:gd name="T25" fmla="*/ 12 h 19"/>
                <a:gd name="T26" fmla="*/ 3 w 30"/>
                <a:gd name="T27" fmla="*/ 13 h 19"/>
                <a:gd name="T28" fmla="*/ 4 w 30"/>
                <a:gd name="T29" fmla="*/ 14 h 19"/>
                <a:gd name="T30" fmla="*/ 6 w 30"/>
                <a:gd name="T31" fmla="*/ 15 h 19"/>
                <a:gd name="T32" fmla="*/ 7 w 30"/>
                <a:gd name="T33" fmla="*/ 16 h 19"/>
                <a:gd name="T34" fmla="*/ 9 w 30"/>
                <a:gd name="T35" fmla="*/ 16 h 19"/>
                <a:gd name="T36" fmla="*/ 11 w 30"/>
                <a:gd name="T37" fmla="*/ 16 h 19"/>
                <a:gd name="T38" fmla="*/ 13 w 30"/>
                <a:gd name="T39" fmla="*/ 16 h 19"/>
                <a:gd name="T40" fmla="*/ 16 w 30"/>
                <a:gd name="T41" fmla="*/ 17 h 19"/>
                <a:gd name="T42" fmla="*/ 18 w 30"/>
                <a:gd name="T43" fmla="*/ 17 h 19"/>
                <a:gd name="T44" fmla="*/ 19 w 30"/>
                <a:gd name="T45" fmla="*/ 18 h 19"/>
                <a:gd name="T46" fmla="*/ 21 w 30"/>
                <a:gd name="T47" fmla="*/ 18 h 19"/>
                <a:gd name="T48" fmla="*/ 23 w 30"/>
                <a:gd name="T49" fmla="*/ 18 h 19"/>
                <a:gd name="T50" fmla="*/ 25 w 30"/>
                <a:gd name="T51" fmla="*/ 18 h 19"/>
                <a:gd name="T52" fmla="*/ 26 w 30"/>
                <a:gd name="T53" fmla="*/ 17 h 19"/>
                <a:gd name="T54" fmla="*/ 28 w 30"/>
                <a:gd name="T55" fmla="*/ 17 h 19"/>
                <a:gd name="T56" fmla="*/ 28 w 30"/>
                <a:gd name="T57" fmla="*/ 15 h 19"/>
                <a:gd name="T58" fmla="*/ 29 w 30"/>
                <a:gd name="T59" fmla="*/ 14 h 19"/>
                <a:gd name="T60" fmla="*/ 29 w 30"/>
                <a:gd name="T61" fmla="*/ 12 h 19"/>
                <a:gd name="T62" fmla="*/ 28 w 30"/>
                <a:gd name="T63" fmla="*/ 11 h 19"/>
                <a:gd name="T64" fmla="*/ 29 w 30"/>
                <a:gd name="T65" fmla="*/ 10 h 19"/>
                <a:gd name="T66" fmla="*/ 29 w 30"/>
                <a:gd name="T67" fmla="*/ 8 h 19"/>
                <a:gd name="T68" fmla="*/ 29 w 30"/>
                <a:gd name="T69" fmla="*/ 6 h 19"/>
                <a:gd name="T70" fmla="*/ 29 w 30"/>
                <a:gd name="T71" fmla="*/ 4 h 19"/>
                <a:gd name="T72" fmla="*/ 26 w 30"/>
                <a:gd name="T73" fmla="*/ 2 h 19"/>
                <a:gd name="T74" fmla="*/ 24 w 30"/>
                <a:gd name="T75" fmla="*/ 1 h 19"/>
                <a:gd name="T76" fmla="*/ 22 w 30"/>
                <a:gd name="T77" fmla="*/ 1 h 19"/>
                <a:gd name="T78" fmla="*/ 20 w 30"/>
                <a:gd name="T79" fmla="*/ 1 h 19"/>
                <a:gd name="T80" fmla="*/ 18 w 30"/>
                <a:gd name="T81" fmla="*/ 0 h 19"/>
                <a:gd name="T82" fmla="*/ 13 w 30"/>
                <a:gd name="T83" fmla="*/ 0 h 19"/>
                <a:gd name="T84" fmla="*/ 10 w 30"/>
                <a:gd name="T85" fmla="*/ 0 h 19"/>
                <a:gd name="T86" fmla="*/ 7 w 30"/>
                <a:gd name="T87" fmla="*/ 0 h 19"/>
                <a:gd name="T88" fmla="*/ 5 w 30"/>
                <a:gd name="T89" fmla="*/ 0 h 19"/>
                <a:gd name="T90" fmla="*/ 3 w 30"/>
                <a:gd name="T91" fmla="*/ 0 h 1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0" h="19">
                  <a:moveTo>
                    <a:pt x="2" y="0"/>
                  </a:moveTo>
                  <a:lnTo>
                    <a:pt x="3" y="0"/>
                  </a:lnTo>
                  <a:lnTo>
                    <a:pt x="4" y="0"/>
                  </a:lnTo>
                  <a:lnTo>
                    <a:pt x="5" y="0"/>
                  </a:lnTo>
                  <a:lnTo>
                    <a:pt x="6" y="0"/>
                  </a:lnTo>
                  <a:lnTo>
                    <a:pt x="7" y="0"/>
                  </a:lnTo>
                  <a:lnTo>
                    <a:pt x="6" y="0"/>
                  </a:lnTo>
                  <a:lnTo>
                    <a:pt x="6" y="1"/>
                  </a:lnTo>
                  <a:lnTo>
                    <a:pt x="5" y="1"/>
                  </a:lnTo>
                  <a:lnTo>
                    <a:pt x="4" y="1"/>
                  </a:lnTo>
                  <a:lnTo>
                    <a:pt x="4" y="2"/>
                  </a:lnTo>
                  <a:lnTo>
                    <a:pt x="3" y="2"/>
                  </a:lnTo>
                  <a:lnTo>
                    <a:pt x="2" y="2"/>
                  </a:lnTo>
                  <a:lnTo>
                    <a:pt x="2" y="3"/>
                  </a:lnTo>
                  <a:lnTo>
                    <a:pt x="1" y="3"/>
                  </a:lnTo>
                  <a:lnTo>
                    <a:pt x="1" y="4"/>
                  </a:lnTo>
                  <a:lnTo>
                    <a:pt x="1" y="5"/>
                  </a:lnTo>
                  <a:lnTo>
                    <a:pt x="1" y="6"/>
                  </a:lnTo>
                  <a:lnTo>
                    <a:pt x="0" y="6"/>
                  </a:lnTo>
                  <a:lnTo>
                    <a:pt x="0" y="7"/>
                  </a:lnTo>
                  <a:lnTo>
                    <a:pt x="0" y="8"/>
                  </a:lnTo>
                  <a:lnTo>
                    <a:pt x="1" y="9"/>
                  </a:lnTo>
                  <a:lnTo>
                    <a:pt x="1" y="10"/>
                  </a:lnTo>
                  <a:lnTo>
                    <a:pt x="1" y="11"/>
                  </a:lnTo>
                  <a:lnTo>
                    <a:pt x="2" y="11"/>
                  </a:lnTo>
                  <a:lnTo>
                    <a:pt x="2" y="12"/>
                  </a:lnTo>
                  <a:lnTo>
                    <a:pt x="3" y="12"/>
                  </a:lnTo>
                  <a:lnTo>
                    <a:pt x="3" y="13"/>
                  </a:lnTo>
                  <a:lnTo>
                    <a:pt x="4" y="13"/>
                  </a:lnTo>
                  <a:lnTo>
                    <a:pt x="4" y="14"/>
                  </a:lnTo>
                  <a:lnTo>
                    <a:pt x="5" y="14"/>
                  </a:lnTo>
                  <a:lnTo>
                    <a:pt x="6" y="15"/>
                  </a:lnTo>
                  <a:lnTo>
                    <a:pt x="7" y="15"/>
                  </a:lnTo>
                  <a:lnTo>
                    <a:pt x="7" y="16"/>
                  </a:lnTo>
                  <a:lnTo>
                    <a:pt x="8" y="16"/>
                  </a:lnTo>
                  <a:lnTo>
                    <a:pt x="9" y="16"/>
                  </a:lnTo>
                  <a:lnTo>
                    <a:pt x="10" y="16"/>
                  </a:lnTo>
                  <a:lnTo>
                    <a:pt x="11" y="16"/>
                  </a:lnTo>
                  <a:lnTo>
                    <a:pt x="12" y="16"/>
                  </a:lnTo>
                  <a:lnTo>
                    <a:pt x="13" y="16"/>
                  </a:lnTo>
                  <a:lnTo>
                    <a:pt x="15" y="17"/>
                  </a:lnTo>
                  <a:lnTo>
                    <a:pt x="16" y="17"/>
                  </a:lnTo>
                  <a:lnTo>
                    <a:pt x="17" y="17"/>
                  </a:lnTo>
                  <a:lnTo>
                    <a:pt x="18" y="17"/>
                  </a:lnTo>
                  <a:lnTo>
                    <a:pt x="19" y="17"/>
                  </a:lnTo>
                  <a:lnTo>
                    <a:pt x="19" y="18"/>
                  </a:lnTo>
                  <a:lnTo>
                    <a:pt x="20" y="18"/>
                  </a:lnTo>
                  <a:lnTo>
                    <a:pt x="21" y="18"/>
                  </a:lnTo>
                  <a:lnTo>
                    <a:pt x="22" y="18"/>
                  </a:lnTo>
                  <a:lnTo>
                    <a:pt x="23" y="18"/>
                  </a:lnTo>
                  <a:lnTo>
                    <a:pt x="24" y="18"/>
                  </a:lnTo>
                  <a:lnTo>
                    <a:pt x="25" y="18"/>
                  </a:lnTo>
                  <a:lnTo>
                    <a:pt x="26" y="18"/>
                  </a:lnTo>
                  <a:lnTo>
                    <a:pt x="26" y="17"/>
                  </a:lnTo>
                  <a:lnTo>
                    <a:pt x="27" y="17"/>
                  </a:lnTo>
                  <a:lnTo>
                    <a:pt x="28" y="17"/>
                  </a:lnTo>
                  <a:lnTo>
                    <a:pt x="28" y="16"/>
                  </a:lnTo>
                  <a:lnTo>
                    <a:pt x="28" y="15"/>
                  </a:lnTo>
                  <a:lnTo>
                    <a:pt x="29" y="15"/>
                  </a:lnTo>
                  <a:lnTo>
                    <a:pt x="29" y="14"/>
                  </a:lnTo>
                  <a:lnTo>
                    <a:pt x="29" y="13"/>
                  </a:lnTo>
                  <a:lnTo>
                    <a:pt x="29" y="12"/>
                  </a:lnTo>
                  <a:lnTo>
                    <a:pt x="28" y="12"/>
                  </a:lnTo>
                  <a:lnTo>
                    <a:pt x="28" y="11"/>
                  </a:lnTo>
                  <a:lnTo>
                    <a:pt x="28" y="10"/>
                  </a:lnTo>
                  <a:lnTo>
                    <a:pt x="29" y="10"/>
                  </a:lnTo>
                  <a:lnTo>
                    <a:pt x="29" y="9"/>
                  </a:lnTo>
                  <a:lnTo>
                    <a:pt x="29" y="8"/>
                  </a:lnTo>
                  <a:lnTo>
                    <a:pt x="29" y="7"/>
                  </a:lnTo>
                  <a:lnTo>
                    <a:pt x="29" y="6"/>
                  </a:lnTo>
                  <a:lnTo>
                    <a:pt x="29" y="5"/>
                  </a:lnTo>
                  <a:lnTo>
                    <a:pt x="29" y="4"/>
                  </a:lnTo>
                  <a:lnTo>
                    <a:pt x="27" y="3"/>
                  </a:lnTo>
                  <a:lnTo>
                    <a:pt x="26" y="2"/>
                  </a:lnTo>
                  <a:lnTo>
                    <a:pt x="25" y="2"/>
                  </a:lnTo>
                  <a:lnTo>
                    <a:pt x="24" y="1"/>
                  </a:lnTo>
                  <a:lnTo>
                    <a:pt x="23" y="1"/>
                  </a:lnTo>
                  <a:lnTo>
                    <a:pt x="22" y="1"/>
                  </a:lnTo>
                  <a:lnTo>
                    <a:pt x="21" y="1"/>
                  </a:lnTo>
                  <a:lnTo>
                    <a:pt x="20" y="1"/>
                  </a:lnTo>
                  <a:lnTo>
                    <a:pt x="19" y="0"/>
                  </a:lnTo>
                  <a:lnTo>
                    <a:pt x="18" y="0"/>
                  </a:lnTo>
                  <a:lnTo>
                    <a:pt x="16" y="0"/>
                  </a:lnTo>
                  <a:lnTo>
                    <a:pt x="13" y="0"/>
                  </a:lnTo>
                  <a:lnTo>
                    <a:pt x="11" y="0"/>
                  </a:lnTo>
                  <a:lnTo>
                    <a:pt x="10" y="0"/>
                  </a:lnTo>
                  <a:lnTo>
                    <a:pt x="9" y="0"/>
                  </a:lnTo>
                  <a:lnTo>
                    <a:pt x="7" y="0"/>
                  </a:lnTo>
                  <a:lnTo>
                    <a:pt x="6" y="0"/>
                  </a:lnTo>
                  <a:lnTo>
                    <a:pt x="5" y="0"/>
                  </a:lnTo>
                  <a:lnTo>
                    <a:pt x="4" y="0"/>
                  </a:lnTo>
                  <a:lnTo>
                    <a:pt x="3" y="0"/>
                  </a:lnTo>
                  <a:lnTo>
                    <a:pt x="2" y="0"/>
                  </a:lnTo>
                </a:path>
              </a:pathLst>
            </a:custGeom>
            <a:solidFill>
              <a:srgbClr val="FF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81" name="Freeform 176"/>
            <p:cNvSpPr>
              <a:spLocks/>
            </p:cNvSpPr>
            <p:nvPr/>
          </p:nvSpPr>
          <p:spPr bwMode="auto">
            <a:xfrm>
              <a:off x="3282" y="1590"/>
              <a:ext cx="31" cy="24"/>
            </a:xfrm>
            <a:custGeom>
              <a:avLst/>
              <a:gdLst>
                <a:gd name="T0" fmla="*/ 2 w 31"/>
                <a:gd name="T1" fmla="*/ 0 h 24"/>
                <a:gd name="T2" fmla="*/ 4 w 31"/>
                <a:gd name="T3" fmla="*/ 0 h 24"/>
                <a:gd name="T4" fmla="*/ 6 w 31"/>
                <a:gd name="T5" fmla="*/ 0 h 24"/>
                <a:gd name="T6" fmla="*/ 6 w 31"/>
                <a:gd name="T7" fmla="*/ 1 h 24"/>
                <a:gd name="T8" fmla="*/ 5 w 31"/>
                <a:gd name="T9" fmla="*/ 2 h 24"/>
                <a:gd name="T10" fmla="*/ 3 w 31"/>
                <a:gd name="T11" fmla="*/ 2 h 24"/>
                <a:gd name="T12" fmla="*/ 2 w 31"/>
                <a:gd name="T13" fmla="*/ 3 h 24"/>
                <a:gd name="T14" fmla="*/ 1 w 31"/>
                <a:gd name="T15" fmla="*/ 5 h 24"/>
                <a:gd name="T16" fmla="*/ 0 w 31"/>
                <a:gd name="T17" fmla="*/ 7 h 24"/>
                <a:gd name="T18" fmla="*/ 0 w 31"/>
                <a:gd name="T19" fmla="*/ 9 h 24"/>
                <a:gd name="T20" fmla="*/ 0 w 31"/>
                <a:gd name="T21" fmla="*/ 11 h 24"/>
                <a:gd name="T22" fmla="*/ 1 w 31"/>
                <a:gd name="T23" fmla="*/ 12 h 24"/>
                <a:gd name="T24" fmla="*/ 2 w 31"/>
                <a:gd name="T25" fmla="*/ 13 h 24"/>
                <a:gd name="T26" fmla="*/ 2 w 31"/>
                <a:gd name="T27" fmla="*/ 15 h 24"/>
                <a:gd name="T28" fmla="*/ 3 w 31"/>
                <a:gd name="T29" fmla="*/ 16 h 24"/>
                <a:gd name="T30" fmla="*/ 4 w 31"/>
                <a:gd name="T31" fmla="*/ 17 h 24"/>
                <a:gd name="T32" fmla="*/ 6 w 31"/>
                <a:gd name="T33" fmla="*/ 18 h 24"/>
                <a:gd name="T34" fmla="*/ 7 w 31"/>
                <a:gd name="T35" fmla="*/ 19 h 24"/>
                <a:gd name="T36" fmla="*/ 8 w 31"/>
                <a:gd name="T37" fmla="*/ 20 h 24"/>
                <a:gd name="T38" fmla="*/ 10 w 31"/>
                <a:gd name="T39" fmla="*/ 20 h 24"/>
                <a:gd name="T40" fmla="*/ 12 w 31"/>
                <a:gd name="T41" fmla="*/ 21 h 24"/>
                <a:gd name="T42" fmla="*/ 14 w 31"/>
                <a:gd name="T43" fmla="*/ 21 h 24"/>
                <a:gd name="T44" fmla="*/ 17 w 31"/>
                <a:gd name="T45" fmla="*/ 21 h 24"/>
                <a:gd name="T46" fmla="*/ 18 w 31"/>
                <a:gd name="T47" fmla="*/ 22 h 24"/>
                <a:gd name="T48" fmla="*/ 20 w 31"/>
                <a:gd name="T49" fmla="*/ 22 h 24"/>
                <a:gd name="T50" fmla="*/ 22 w 31"/>
                <a:gd name="T51" fmla="*/ 23 h 24"/>
                <a:gd name="T52" fmla="*/ 24 w 31"/>
                <a:gd name="T53" fmla="*/ 23 h 24"/>
                <a:gd name="T54" fmla="*/ 26 w 31"/>
                <a:gd name="T55" fmla="*/ 23 h 24"/>
                <a:gd name="T56" fmla="*/ 27 w 31"/>
                <a:gd name="T57" fmla="*/ 22 h 24"/>
                <a:gd name="T58" fmla="*/ 29 w 31"/>
                <a:gd name="T59" fmla="*/ 22 h 24"/>
                <a:gd name="T60" fmla="*/ 30 w 31"/>
                <a:gd name="T61" fmla="*/ 20 h 24"/>
                <a:gd name="T62" fmla="*/ 30 w 31"/>
                <a:gd name="T63" fmla="*/ 18 h 24"/>
                <a:gd name="T64" fmla="*/ 30 w 31"/>
                <a:gd name="T65" fmla="*/ 16 h 24"/>
                <a:gd name="T66" fmla="*/ 30 w 31"/>
                <a:gd name="T67" fmla="*/ 14 h 24"/>
                <a:gd name="T68" fmla="*/ 29 w 31"/>
                <a:gd name="T69" fmla="*/ 13 h 24"/>
                <a:gd name="T70" fmla="*/ 30 w 31"/>
                <a:gd name="T71" fmla="*/ 12 h 24"/>
                <a:gd name="T72" fmla="*/ 30 w 31"/>
                <a:gd name="T73" fmla="*/ 10 h 24"/>
                <a:gd name="T74" fmla="*/ 30 w 31"/>
                <a:gd name="T75" fmla="*/ 8 h 24"/>
                <a:gd name="T76" fmla="*/ 30 w 31"/>
                <a:gd name="T77" fmla="*/ 6 h 24"/>
                <a:gd name="T78" fmla="*/ 28 w 31"/>
                <a:gd name="T79" fmla="*/ 3 h 24"/>
                <a:gd name="T80" fmla="*/ 26 w 31"/>
                <a:gd name="T81" fmla="*/ 2 h 24"/>
                <a:gd name="T82" fmla="*/ 24 w 31"/>
                <a:gd name="T83" fmla="*/ 1 h 24"/>
                <a:gd name="T84" fmla="*/ 22 w 31"/>
                <a:gd name="T85" fmla="*/ 1 h 24"/>
                <a:gd name="T86" fmla="*/ 19 w 31"/>
                <a:gd name="T87" fmla="*/ 1 h 24"/>
                <a:gd name="T88" fmla="*/ 17 w 31"/>
                <a:gd name="T89" fmla="*/ 1 h 24"/>
                <a:gd name="T90" fmla="*/ 14 w 31"/>
                <a:gd name="T91" fmla="*/ 1 h 24"/>
                <a:gd name="T92" fmla="*/ 12 w 31"/>
                <a:gd name="T93" fmla="*/ 1 h 24"/>
                <a:gd name="T94" fmla="*/ 10 w 31"/>
                <a:gd name="T95" fmla="*/ 1 h 24"/>
                <a:gd name="T96" fmla="*/ 8 w 31"/>
                <a:gd name="T97" fmla="*/ 1 h 24"/>
                <a:gd name="T98" fmla="*/ 6 w 31"/>
                <a:gd name="T99" fmla="*/ 1 h 24"/>
                <a:gd name="T100" fmla="*/ 4 w 31"/>
                <a:gd name="T101" fmla="*/ 1 h 24"/>
                <a:gd name="T102" fmla="*/ 2 w 31"/>
                <a:gd name="T103" fmla="*/ 1 h 2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1" h="24">
                  <a:moveTo>
                    <a:pt x="2" y="1"/>
                  </a:moveTo>
                  <a:lnTo>
                    <a:pt x="2" y="0"/>
                  </a:lnTo>
                  <a:lnTo>
                    <a:pt x="3" y="0"/>
                  </a:lnTo>
                  <a:lnTo>
                    <a:pt x="4" y="0"/>
                  </a:lnTo>
                  <a:lnTo>
                    <a:pt x="5" y="0"/>
                  </a:lnTo>
                  <a:lnTo>
                    <a:pt x="6" y="0"/>
                  </a:lnTo>
                  <a:lnTo>
                    <a:pt x="7" y="1"/>
                  </a:lnTo>
                  <a:lnTo>
                    <a:pt x="6" y="1"/>
                  </a:lnTo>
                  <a:lnTo>
                    <a:pt x="5" y="1"/>
                  </a:lnTo>
                  <a:lnTo>
                    <a:pt x="5" y="2"/>
                  </a:lnTo>
                  <a:lnTo>
                    <a:pt x="4" y="2"/>
                  </a:lnTo>
                  <a:lnTo>
                    <a:pt x="3" y="2"/>
                  </a:lnTo>
                  <a:lnTo>
                    <a:pt x="3" y="3"/>
                  </a:lnTo>
                  <a:lnTo>
                    <a:pt x="2" y="3"/>
                  </a:lnTo>
                  <a:lnTo>
                    <a:pt x="2" y="4"/>
                  </a:lnTo>
                  <a:lnTo>
                    <a:pt x="1" y="5"/>
                  </a:lnTo>
                  <a:lnTo>
                    <a:pt x="1" y="6"/>
                  </a:lnTo>
                  <a:lnTo>
                    <a:pt x="0" y="7"/>
                  </a:lnTo>
                  <a:lnTo>
                    <a:pt x="0" y="8"/>
                  </a:lnTo>
                  <a:lnTo>
                    <a:pt x="0" y="9"/>
                  </a:lnTo>
                  <a:lnTo>
                    <a:pt x="0" y="10"/>
                  </a:lnTo>
                  <a:lnTo>
                    <a:pt x="0" y="11"/>
                  </a:lnTo>
                  <a:lnTo>
                    <a:pt x="1" y="11"/>
                  </a:lnTo>
                  <a:lnTo>
                    <a:pt x="1" y="12"/>
                  </a:lnTo>
                  <a:lnTo>
                    <a:pt x="1" y="13"/>
                  </a:lnTo>
                  <a:lnTo>
                    <a:pt x="2" y="13"/>
                  </a:lnTo>
                  <a:lnTo>
                    <a:pt x="2" y="14"/>
                  </a:lnTo>
                  <a:lnTo>
                    <a:pt x="2" y="15"/>
                  </a:lnTo>
                  <a:lnTo>
                    <a:pt x="3" y="15"/>
                  </a:lnTo>
                  <a:lnTo>
                    <a:pt x="3" y="16"/>
                  </a:lnTo>
                  <a:lnTo>
                    <a:pt x="4" y="16"/>
                  </a:lnTo>
                  <a:lnTo>
                    <a:pt x="4" y="17"/>
                  </a:lnTo>
                  <a:lnTo>
                    <a:pt x="5" y="18"/>
                  </a:lnTo>
                  <a:lnTo>
                    <a:pt x="6" y="18"/>
                  </a:lnTo>
                  <a:lnTo>
                    <a:pt x="6" y="19"/>
                  </a:lnTo>
                  <a:lnTo>
                    <a:pt x="7" y="19"/>
                  </a:lnTo>
                  <a:lnTo>
                    <a:pt x="8" y="19"/>
                  </a:lnTo>
                  <a:lnTo>
                    <a:pt x="8" y="20"/>
                  </a:lnTo>
                  <a:lnTo>
                    <a:pt x="9" y="20"/>
                  </a:lnTo>
                  <a:lnTo>
                    <a:pt x="10" y="20"/>
                  </a:lnTo>
                  <a:lnTo>
                    <a:pt x="11" y="21"/>
                  </a:lnTo>
                  <a:lnTo>
                    <a:pt x="12" y="21"/>
                  </a:lnTo>
                  <a:lnTo>
                    <a:pt x="13" y="21"/>
                  </a:lnTo>
                  <a:lnTo>
                    <a:pt x="14" y="21"/>
                  </a:lnTo>
                  <a:lnTo>
                    <a:pt x="16" y="21"/>
                  </a:lnTo>
                  <a:lnTo>
                    <a:pt x="17" y="21"/>
                  </a:lnTo>
                  <a:lnTo>
                    <a:pt x="17" y="22"/>
                  </a:lnTo>
                  <a:lnTo>
                    <a:pt x="18" y="22"/>
                  </a:lnTo>
                  <a:lnTo>
                    <a:pt x="19" y="22"/>
                  </a:lnTo>
                  <a:lnTo>
                    <a:pt x="20" y="22"/>
                  </a:lnTo>
                  <a:lnTo>
                    <a:pt x="21" y="23"/>
                  </a:lnTo>
                  <a:lnTo>
                    <a:pt x="22" y="23"/>
                  </a:lnTo>
                  <a:lnTo>
                    <a:pt x="23" y="23"/>
                  </a:lnTo>
                  <a:lnTo>
                    <a:pt x="24" y="23"/>
                  </a:lnTo>
                  <a:lnTo>
                    <a:pt x="25" y="23"/>
                  </a:lnTo>
                  <a:lnTo>
                    <a:pt x="26" y="23"/>
                  </a:lnTo>
                  <a:lnTo>
                    <a:pt x="27" y="23"/>
                  </a:lnTo>
                  <a:lnTo>
                    <a:pt x="27" y="22"/>
                  </a:lnTo>
                  <a:lnTo>
                    <a:pt x="28" y="22"/>
                  </a:lnTo>
                  <a:lnTo>
                    <a:pt x="29" y="22"/>
                  </a:lnTo>
                  <a:lnTo>
                    <a:pt x="29" y="21"/>
                  </a:lnTo>
                  <a:lnTo>
                    <a:pt x="30" y="20"/>
                  </a:lnTo>
                  <a:lnTo>
                    <a:pt x="30" y="19"/>
                  </a:lnTo>
                  <a:lnTo>
                    <a:pt x="30" y="18"/>
                  </a:lnTo>
                  <a:lnTo>
                    <a:pt x="30" y="17"/>
                  </a:lnTo>
                  <a:lnTo>
                    <a:pt x="30" y="16"/>
                  </a:lnTo>
                  <a:lnTo>
                    <a:pt x="30" y="15"/>
                  </a:lnTo>
                  <a:lnTo>
                    <a:pt x="30" y="14"/>
                  </a:lnTo>
                  <a:lnTo>
                    <a:pt x="29" y="14"/>
                  </a:lnTo>
                  <a:lnTo>
                    <a:pt x="29" y="13"/>
                  </a:lnTo>
                  <a:lnTo>
                    <a:pt x="29" y="12"/>
                  </a:lnTo>
                  <a:lnTo>
                    <a:pt x="30" y="12"/>
                  </a:lnTo>
                  <a:lnTo>
                    <a:pt x="30" y="11"/>
                  </a:lnTo>
                  <a:lnTo>
                    <a:pt x="30" y="10"/>
                  </a:lnTo>
                  <a:lnTo>
                    <a:pt x="30" y="9"/>
                  </a:lnTo>
                  <a:lnTo>
                    <a:pt x="30" y="8"/>
                  </a:lnTo>
                  <a:lnTo>
                    <a:pt x="30" y="7"/>
                  </a:lnTo>
                  <a:lnTo>
                    <a:pt x="30" y="6"/>
                  </a:lnTo>
                  <a:lnTo>
                    <a:pt x="30" y="5"/>
                  </a:lnTo>
                  <a:lnTo>
                    <a:pt x="28" y="3"/>
                  </a:lnTo>
                  <a:lnTo>
                    <a:pt x="27" y="3"/>
                  </a:lnTo>
                  <a:lnTo>
                    <a:pt x="26" y="2"/>
                  </a:lnTo>
                  <a:lnTo>
                    <a:pt x="25" y="2"/>
                  </a:lnTo>
                  <a:lnTo>
                    <a:pt x="24" y="1"/>
                  </a:lnTo>
                  <a:lnTo>
                    <a:pt x="23" y="1"/>
                  </a:lnTo>
                  <a:lnTo>
                    <a:pt x="22" y="1"/>
                  </a:lnTo>
                  <a:lnTo>
                    <a:pt x="21" y="1"/>
                  </a:lnTo>
                  <a:lnTo>
                    <a:pt x="19" y="1"/>
                  </a:lnTo>
                  <a:lnTo>
                    <a:pt x="18" y="1"/>
                  </a:lnTo>
                  <a:lnTo>
                    <a:pt x="17" y="1"/>
                  </a:lnTo>
                  <a:lnTo>
                    <a:pt x="16" y="1"/>
                  </a:lnTo>
                  <a:lnTo>
                    <a:pt x="14" y="1"/>
                  </a:lnTo>
                  <a:lnTo>
                    <a:pt x="13" y="1"/>
                  </a:lnTo>
                  <a:lnTo>
                    <a:pt x="12" y="1"/>
                  </a:lnTo>
                  <a:lnTo>
                    <a:pt x="11" y="1"/>
                  </a:lnTo>
                  <a:lnTo>
                    <a:pt x="10" y="1"/>
                  </a:lnTo>
                  <a:lnTo>
                    <a:pt x="9" y="1"/>
                  </a:lnTo>
                  <a:lnTo>
                    <a:pt x="8" y="1"/>
                  </a:lnTo>
                  <a:lnTo>
                    <a:pt x="7" y="1"/>
                  </a:lnTo>
                  <a:lnTo>
                    <a:pt x="6" y="1"/>
                  </a:lnTo>
                  <a:lnTo>
                    <a:pt x="5" y="1"/>
                  </a:lnTo>
                  <a:lnTo>
                    <a:pt x="4" y="1"/>
                  </a:lnTo>
                  <a:lnTo>
                    <a:pt x="3" y="1"/>
                  </a:lnTo>
                  <a:lnTo>
                    <a:pt x="2" y="1"/>
                  </a:lnTo>
                </a:path>
              </a:pathLst>
            </a:custGeom>
            <a:solidFill>
              <a:srgbClr val="FF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82" name="Freeform 177"/>
            <p:cNvSpPr>
              <a:spLocks/>
            </p:cNvSpPr>
            <p:nvPr/>
          </p:nvSpPr>
          <p:spPr bwMode="auto">
            <a:xfrm>
              <a:off x="3309" y="1582"/>
              <a:ext cx="33" cy="19"/>
            </a:xfrm>
            <a:custGeom>
              <a:avLst/>
              <a:gdLst>
                <a:gd name="T0" fmla="*/ 9 w 33"/>
                <a:gd name="T1" fmla="*/ 1 h 19"/>
                <a:gd name="T2" fmla="*/ 8 w 33"/>
                <a:gd name="T3" fmla="*/ 2 h 19"/>
                <a:gd name="T4" fmla="*/ 6 w 33"/>
                <a:gd name="T5" fmla="*/ 2 h 19"/>
                <a:gd name="T6" fmla="*/ 5 w 33"/>
                <a:gd name="T7" fmla="*/ 3 h 19"/>
                <a:gd name="T8" fmla="*/ 4 w 33"/>
                <a:gd name="T9" fmla="*/ 4 h 19"/>
                <a:gd name="T10" fmla="*/ 3 w 33"/>
                <a:gd name="T11" fmla="*/ 5 h 19"/>
                <a:gd name="T12" fmla="*/ 2 w 33"/>
                <a:gd name="T13" fmla="*/ 6 h 19"/>
                <a:gd name="T14" fmla="*/ 1 w 33"/>
                <a:gd name="T15" fmla="*/ 8 h 19"/>
                <a:gd name="T16" fmla="*/ 0 w 33"/>
                <a:gd name="T17" fmla="*/ 10 h 19"/>
                <a:gd name="T18" fmla="*/ 0 w 33"/>
                <a:gd name="T19" fmla="*/ 12 h 19"/>
                <a:gd name="T20" fmla="*/ 0 w 33"/>
                <a:gd name="T21" fmla="*/ 14 h 19"/>
                <a:gd name="T22" fmla="*/ 1 w 33"/>
                <a:gd name="T23" fmla="*/ 15 h 19"/>
                <a:gd name="T24" fmla="*/ 2 w 33"/>
                <a:gd name="T25" fmla="*/ 16 h 19"/>
                <a:gd name="T26" fmla="*/ 3 w 33"/>
                <a:gd name="T27" fmla="*/ 17 h 19"/>
                <a:gd name="T28" fmla="*/ 4 w 33"/>
                <a:gd name="T29" fmla="*/ 18 h 19"/>
                <a:gd name="T30" fmla="*/ 6 w 33"/>
                <a:gd name="T31" fmla="*/ 18 h 19"/>
                <a:gd name="T32" fmla="*/ 8 w 33"/>
                <a:gd name="T33" fmla="*/ 18 h 19"/>
                <a:gd name="T34" fmla="*/ 11 w 33"/>
                <a:gd name="T35" fmla="*/ 18 h 19"/>
                <a:gd name="T36" fmla="*/ 13 w 33"/>
                <a:gd name="T37" fmla="*/ 18 h 19"/>
                <a:gd name="T38" fmla="*/ 15 w 33"/>
                <a:gd name="T39" fmla="*/ 18 h 19"/>
                <a:gd name="T40" fmla="*/ 17 w 33"/>
                <a:gd name="T41" fmla="*/ 17 h 19"/>
                <a:gd name="T42" fmla="*/ 19 w 33"/>
                <a:gd name="T43" fmla="*/ 17 h 19"/>
                <a:gd name="T44" fmla="*/ 20 w 33"/>
                <a:gd name="T45" fmla="*/ 16 h 19"/>
                <a:gd name="T46" fmla="*/ 22 w 33"/>
                <a:gd name="T47" fmla="*/ 15 h 19"/>
                <a:gd name="T48" fmla="*/ 23 w 33"/>
                <a:gd name="T49" fmla="*/ 14 h 19"/>
                <a:gd name="T50" fmla="*/ 25 w 33"/>
                <a:gd name="T51" fmla="*/ 14 h 19"/>
                <a:gd name="T52" fmla="*/ 27 w 33"/>
                <a:gd name="T53" fmla="*/ 13 h 19"/>
                <a:gd name="T54" fmla="*/ 28 w 33"/>
                <a:gd name="T55" fmla="*/ 12 h 19"/>
                <a:gd name="T56" fmla="*/ 29 w 33"/>
                <a:gd name="T57" fmla="*/ 11 h 19"/>
                <a:gd name="T58" fmla="*/ 30 w 33"/>
                <a:gd name="T59" fmla="*/ 10 h 19"/>
                <a:gd name="T60" fmla="*/ 31 w 33"/>
                <a:gd name="T61" fmla="*/ 8 h 19"/>
                <a:gd name="T62" fmla="*/ 31 w 33"/>
                <a:gd name="T63" fmla="*/ 6 h 19"/>
                <a:gd name="T64" fmla="*/ 31 w 33"/>
                <a:gd name="T65" fmla="*/ 6 h 19"/>
                <a:gd name="T66" fmla="*/ 30 w 33"/>
                <a:gd name="T67" fmla="*/ 4 h 19"/>
                <a:gd name="T68" fmla="*/ 28 w 33"/>
                <a:gd name="T69" fmla="*/ 2 h 19"/>
                <a:gd name="T70" fmla="*/ 26 w 33"/>
                <a:gd name="T71" fmla="*/ 1 h 19"/>
                <a:gd name="T72" fmla="*/ 24 w 33"/>
                <a:gd name="T73" fmla="*/ 0 h 19"/>
                <a:gd name="T74" fmla="*/ 22 w 33"/>
                <a:gd name="T75" fmla="*/ 0 h 19"/>
                <a:gd name="T76" fmla="*/ 20 w 33"/>
                <a:gd name="T77" fmla="*/ 0 h 19"/>
                <a:gd name="T78" fmla="*/ 18 w 33"/>
                <a:gd name="T79" fmla="*/ 0 h 19"/>
                <a:gd name="T80" fmla="*/ 15 w 33"/>
                <a:gd name="T81" fmla="*/ 0 h 19"/>
                <a:gd name="T82" fmla="*/ 13 w 33"/>
                <a:gd name="T83" fmla="*/ 0 h 19"/>
                <a:gd name="T84" fmla="*/ 12 w 33"/>
                <a:gd name="T85" fmla="*/ 1 h 19"/>
                <a:gd name="T86" fmla="*/ 10 w 33"/>
                <a:gd name="T87" fmla="*/ 1 h 1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3" h="19">
                  <a:moveTo>
                    <a:pt x="10" y="1"/>
                  </a:moveTo>
                  <a:lnTo>
                    <a:pt x="9" y="1"/>
                  </a:lnTo>
                  <a:lnTo>
                    <a:pt x="8" y="1"/>
                  </a:lnTo>
                  <a:lnTo>
                    <a:pt x="8" y="2"/>
                  </a:lnTo>
                  <a:lnTo>
                    <a:pt x="7" y="2"/>
                  </a:lnTo>
                  <a:lnTo>
                    <a:pt x="6" y="2"/>
                  </a:lnTo>
                  <a:lnTo>
                    <a:pt x="5" y="2"/>
                  </a:lnTo>
                  <a:lnTo>
                    <a:pt x="5" y="3"/>
                  </a:lnTo>
                  <a:lnTo>
                    <a:pt x="4" y="3"/>
                  </a:lnTo>
                  <a:lnTo>
                    <a:pt x="4" y="4"/>
                  </a:lnTo>
                  <a:lnTo>
                    <a:pt x="3" y="4"/>
                  </a:lnTo>
                  <a:lnTo>
                    <a:pt x="3" y="5"/>
                  </a:lnTo>
                  <a:lnTo>
                    <a:pt x="2" y="5"/>
                  </a:lnTo>
                  <a:lnTo>
                    <a:pt x="2" y="6"/>
                  </a:lnTo>
                  <a:lnTo>
                    <a:pt x="2" y="7"/>
                  </a:lnTo>
                  <a:lnTo>
                    <a:pt x="1" y="8"/>
                  </a:lnTo>
                  <a:lnTo>
                    <a:pt x="1" y="9"/>
                  </a:lnTo>
                  <a:lnTo>
                    <a:pt x="0" y="10"/>
                  </a:lnTo>
                  <a:lnTo>
                    <a:pt x="0" y="11"/>
                  </a:lnTo>
                  <a:lnTo>
                    <a:pt x="0" y="12"/>
                  </a:lnTo>
                  <a:lnTo>
                    <a:pt x="0" y="13"/>
                  </a:lnTo>
                  <a:lnTo>
                    <a:pt x="0" y="14"/>
                  </a:lnTo>
                  <a:lnTo>
                    <a:pt x="0" y="15"/>
                  </a:lnTo>
                  <a:lnTo>
                    <a:pt x="1" y="15"/>
                  </a:lnTo>
                  <a:lnTo>
                    <a:pt x="1" y="16"/>
                  </a:lnTo>
                  <a:lnTo>
                    <a:pt x="2" y="16"/>
                  </a:lnTo>
                  <a:lnTo>
                    <a:pt x="2" y="17"/>
                  </a:lnTo>
                  <a:lnTo>
                    <a:pt x="3" y="17"/>
                  </a:lnTo>
                  <a:lnTo>
                    <a:pt x="3" y="18"/>
                  </a:lnTo>
                  <a:lnTo>
                    <a:pt x="4" y="18"/>
                  </a:lnTo>
                  <a:lnTo>
                    <a:pt x="5" y="18"/>
                  </a:lnTo>
                  <a:lnTo>
                    <a:pt x="6" y="18"/>
                  </a:lnTo>
                  <a:lnTo>
                    <a:pt x="7" y="18"/>
                  </a:lnTo>
                  <a:lnTo>
                    <a:pt x="8" y="18"/>
                  </a:lnTo>
                  <a:lnTo>
                    <a:pt x="10" y="18"/>
                  </a:lnTo>
                  <a:lnTo>
                    <a:pt x="11" y="18"/>
                  </a:lnTo>
                  <a:lnTo>
                    <a:pt x="12" y="18"/>
                  </a:lnTo>
                  <a:lnTo>
                    <a:pt x="13" y="18"/>
                  </a:lnTo>
                  <a:lnTo>
                    <a:pt x="14" y="18"/>
                  </a:lnTo>
                  <a:lnTo>
                    <a:pt x="15" y="18"/>
                  </a:lnTo>
                  <a:lnTo>
                    <a:pt x="15" y="17"/>
                  </a:lnTo>
                  <a:lnTo>
                    <a:pt x="17" y="17"/>
                  </a:lnTo>
                  <a:lnTo>
                    <a:pt x="18" y="17"/>
                  </a:lnTo>
                  <a:lnTo>
                    <a:pt x="19" y="17"/>
                  </a:lnTo>
                  <a:lnTo>
                    <a:pt x="19" y="16"/>
                  </a:lnTo>
                  <a:lnTo>
                    <a:pt x="20" y="16"/>
                  </a:lnTo>
                  <a:lnTo>
                    <a:pt x="21" y="16"/>
                  </a:lnTo>
                  <a:lnTo>
                    <a:pt x="22" y="15"/>
                  </a:lnTo>
                  <a:lnTo>
                    <a:pt x="23" y="15"/>
                  </a:lnTo>
                  <a:lnTo>
                    <a:pt x="23" y="14"/>
                  </a:lnTo>
                  <a:lnTo>
                    <a:pt x="24" y="14"/>
                  </a:lnTo>
                  <a:lnTo>
                    <a:pt x="25" y="14"/>
                  </a:lnTo>
                  <a:lnTo>
                    <a:pt x="26" y="13"/>
                  </a:lnTo>
                  <a:lnTo>
                    <a:pt x="27" y="13"/>
                  </a:lnTo>
                  <a:lnTo>
                    <a:pt x="27" y="12"/>
                  </a:lnTo>
                  <a:lnTo>
                    <a:pt x="28" y="12"/>
                  </a:lnTo>
                  <a:lnTo>
                    <a:pt x="29" y="12"/>
                  </a:lnTo>
                  <a:lnTo>
                    <a:pt x="29" y="11"/>
                  </a:lnTo>
                  <a:lnTo>
                    <a:pt x="29" y="10"/>
                  </a:lnTo>
                  <a:lnTo>
                    <a:pt x="30" y="10"/>
                  </a:lnTo>
                  <a:lnTo>
                    <a:pt x="31" y="9"/>
                  </a:lnTo>
                  <a:lnTo>
                    <a:pt x="31" y="8"/>
                  </a:lnTo>
                  <a:lnTo>
                    <a:pt x="31" y="7"/>
                  </a:lnTo>
                  <a:lnTo>
                    <a:pt x="31" y="6"/>
                  </a:lnTo>
                  <a:lnTo>
                    <a:pt x="32" y="6"/>
                  </a:lnTo>
                  <a:lnTo>
                    <a:pt x="31" y="6"/>
                  </a:lnTo>
                  <a:lnTo>
                    <a:pt x="31" y="5"/>
                  </a:lnTo>
                  <a:lnTo>
                    <a:pt x="30" y="4"/>
                  </a:lnTo>
                  <a:lnTo>
                    <a:pt x="29" y="3"/>
                  </a:lnTo>
                  <a:lnTo>
                    <a:pt x="28" y="2"/>
                  </a:lnTo>
                  <a:lnTo>
                    <a:pt x="27" y="2"/>
                  </a:lnTo>
                  <a:lnTo>
                    <a:pt x="26" y="1"/>
                  </a:lnTo>
                  <a:lnTo>
                    <a:pt x="25" y="1"/>
                  </a:lnTo>
                  <a:lnTo>
                    <a:pt x="24" y="0"/>
                  </a:lnTo>
                  <a:lnTo>
                    <a:pt x="23" y="0"/>
                  </a:lnTo>
                  <a:lnTo>
                    <a:pt x="22" y="0"/>
                  </a:lnTo>
                  <a:lnTo>
                    <a:pt x="21" y="0"/>
                  </a:lnTo>
                  <a:lnTo>
                    <a:pt x="20" y="0"/>
                  </a:lnTo>
                  <a:lnTo>
                    <a:pt x="19" y="0"/>
                  </a:lnTo>
                  <a:lnTo>
                    <a:pt x="18" y="0"/>
                  </a:lnTo>
                  <a:lnTo>
                    <a:pt x="17" y="0"/>
                  </a:lnTo>
                  <a:lnTo>
                    <a:pt x="15" y="0"/>
                  </a:lnTo>
                  <a:lnTo>
                    <a:pt x="14" y="0"/>
                  </a:lnTo>
                  <a:lnTo>
                    <a:pt x="13" y="0"/>
                  </a:lnTo>
                  <a:lnTo>
                    <a:pt x="12" y="0"/>
                  </a:lnTo>
                  <a:lnTo>
                    <a:pt x="12" y="1"/>
                  </a:lnTo>
                  <a:lnTo>
                    <a:pt x="11" y="1"/>
                  </a:lnTo>
                  <a:lnTo>
                    <a:pt x="10" y="1"/>
                  </a:lnTo>
                </a:path>
              </a:pathLst>
            </a:custGeom>
            <a:solidFill>
              <a:srgbClr val="FF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83" name="Freeform 178"/>
            <p:cNvSpPr>
              <a:spLocks/>
            </p:cNvSpPr>
            <p:nvPr/>
          </p:nvSpPr>
          <p:spPr bwMode="auto">
            <a:xfrm>
              <a:off x="3205" y="1616"/>
              <a:ext cx="24" cy="16"/>
            </a:xfrm>
            <a:custGeom>
              <a:avLst/>
              <a:gdLst>
                <a:gd name="T0" fmla="*/ 6 w 24"/>
                <a:gd name="T1" fmla="*/ 1 h 16"/>
                <a:gd name="T2" fmla="*/ 4 w 24"/>
                <a:gd name="T3" fmla="*/ 1 h 16"/>
                <a:gd name="T4" fmla="*/ 3 w 24"/>
                <a:gd name="T5" fmla="*/ 2 h 16"/>
                <a:gd name="T6" fmla="*/ 2 w 24"/>
                <a:gd name="T7" fmla="*/ 3 h 16"/>
                <a:gd name="T8" fmla="*/ 2 w 24"/>
                <a:gd name="T9" fmla="*/ 5 h 16"/>
                <a:gd name="T10" fmla="*/ 1 w 24"/>
                <a:gd name="T11" fmla="*/ 7 h 16"/>
                <a:gd name="T12" fmla="*/ 0 w 24"/>
                <a:gd name="T13" fmla="*/ 8 h 16"/>
                <a:gd name="T14" fmla="*/ 0 w 24"/>
                <a:gd name="T15" fmla="*/ 10 h 16"/>
                <a:gd name="T16" fmla="*/ 0 w 24"/>
                <a:gd name="T17" fmla="*/ 12 h 16"/>
                <a:gd name="T18" fmla="*/ 1 w 24"/>
                <a:gd name="T19" fmla="*/ 13 h 16"/>
                <a:gd name="T20" fmla="*/ 2 w 24"/>
                <a:gd name="T21" fmla="*/ 14 h 16"/>
                <a:gd name="T22" fmla="*/ 3 w 24"/>
                <a:gd name="T23" fmla="*/ 15 h 16"/>
                <a:gd name="T24" fmla="*/ 5 w 24"/>
                <a:gd name="T25" fmla="*/ 15 h 16"/>
                <a:gd name="T26" fmla="*/ 7 w 24"/>
                <a:gd name="T27" fmla="*/ 14 h 16"/>
                <a:gd name="T28" fmla="*/ 9 w 24"/>
                <a:gd name="T29" fmla="*/ 14 h 16"/>
                <a:gd name="T30" fmla="*/ 12 w 24"/>
                <a:gd name="T31" fmla="*/ 14 h 16"/>
                <a:gd name="T32" fmla="*/ 13 w 24"/>
                <a:gd name="T33" fmla="*/ 13 h 16"/>
                <a:gd name="T34" fmla="*/ 15 w 24"/>
                <a:gd name="T35" fmla="*/ 13 h 16"/>
                <a:gd name="T36" fmla="*/ 17 w 24"/>
                <a:gd name="T37" fmla="*/ 12 h 16"/>
                <a:gd name="T38" fmla="*/ 18 w 24"/>
                <a:gd name="T39" fmla="*/ 11 h 16"/>
                <a:gd name="T40" fmla="*/ 19 w 24"/>
                <a:gd name="T41" fmla="*/ 10 h 16"/>
                <a:gd name="T42" fmla="*/ 21 w 24"/>
                <a:gd name="T43" fmla="*/ 10 h 16"/>
                <a:gd name="T44" fmla="*/ 22 w 24"/>
                <a:gd name="T45" fmla="*/ 9 h 16"/>
                <a:gd name="T46" fmla="*/ 22 w 24"/>
                <a:gd name="T47" fmla="*/ 7 h 16"/>
                <a:gd name="T48" fmla="*/ 23 w 24"/>
                <a:gd name="T49" fmla="*/ 6 h 16"/>
                <a:gd name="T50" fmla="*/ 23 w 24"/>
                <a:gd name="T51" fmla="*/ 4 h 16"/>
                <a:gd name="T52" fmla="*/ 21 w 24"/>
                <a:gd name="T53" fmla="*/ 2 h 16"/>
                <a:gd name="T54" fmla="*/ 19 w 24"/>
                <a:gd name="T55" fmla="*/ 1 h 16"/>
                <a:gd name="T56" fmla="*/ 17 w 24"/>
                <a:gd name="T57" fmla="*/ 0 h 16"/>
                <a:gd name="T58" fmla="*/ 15 w 24"/>
                <a:gd name="T59" fmla="*/ 0 h 16"/>
                <a:gd name="T60" fmla="*/ 13 w 24"/>
                <a:gd name="T61" fmla="*/ 0 h 16"/>
                <a:gd name="T62" fmla="*/ 10 w 24"/>
                <a:gd name="T63" fmla="*/ 0 h 16"/>
                <a:gd name="T64" fmla="*/ 8 w 24"/>
                <a:gd name="T65" fmla="*/ 1 h 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4" h="16">
                  <a:moveTo>
                    <a:pt x="7" y="1"/>
                  </a:moveTo>
                  <a:lnTo>
                    <a:pt x="6" y="1"/>
                  </a:lnTo>
                  <a:lnTo>
                    <a:pt x="5" y="1"/>
                  </a:lnTo>
                  <a:lnTo>
                    <a:pt x="4" y="1"/>
                  </a:lnTo>
                  <a:lnTo>
                    <a:pt x="4" y="2"/>
                  </a:lnTo>
                  <a:lnTo>
                    <a:pt x="3" y="2"/>
                  </a:lnTo>
                  <a:lnTo>
                    <a:pt x="3" y="3"/>
                  </a:lnTo>
                  <a:lnTo>
                    <a:pt x="2" y="3"/>
                  </a:lnTo>
                  <a:lnTo>
                    <a:pt x="2" y="4"/>
                  </a:lnTo>
                  <a:lnTo>
                    <a:pt x="2" y="5"/>
                  </a:lnTo>
                  <a:lnTo>
                    <a:pt x="1" y="6"/>
                  </a:lnTo>
                  <a:lnTo>
                    <a:pt x="1" y="7"/>
                  </a:lnTo>
                  <a:lnTo>
                    <a:pt x="0" y="7"/>
                  </a:lnTo>
                  <a:lnTo>
                    <a:pt x="0" y="8"/>
                  </a:lnTo>
                  <a:lnTo>
                    <a:pt x="0" y="9"/>
                  </a:lnTo>
                  <a:lnTo>
                    <a:pt x="0" y="10"/>
                  </a:lnTo>
                  <a:lnTo>
                    <a:pt x="0" y="11"/>
                  </a:lnTo>
                  <a:lnTo>
                    <a:pt x="0" y="12"/>
                  </a:lnTo>
                  <a:lnTo>
                    <a:pt x="1" y="12"/>
                  </a:lnTo>
                  <a:lnTo>
                    <a:pt x="1" y="13"/>
                  </a:lnTo>
                  <a:lnTo>
                    <a:pt x="2" y="13"/>
                  </a:lnTo>
                  <a:lnTo>
                    <a:pt x="2" y="14"/>
                  </a:lnTo>
                  <a:lnTo>
                    <a:pt x="3" y="14"/>
                  </a:lnTo>
                  <a:lnTo>
                    <a:pt x="3" y="15"/>
                  </a:lnTo>
                  <a:lnTo>
                    <a:pt x="4" y="15"/>
                  </a:lnTo>
                  <a:lnTo>
                    <a:pt x="5" y="15"/>
                  </a:lnTo>
                  <a:lnTo>
                    <a:pt x="6" y="15"/>
                  </a:lnTo>
                  <a:lnTo>
                    <a:pt x="7" y="14"/>
                  </a:lnTo>
                  <a:lnTo>
                    <a:pt x="8" y="14"/>
                  </a:lnTo>
                  <a:lnTo>
                    <a:pt x="9" y="14"/>
                  </a:lnTo>
                  <a:lnTo>
                    <a:pt x="10" y="14"/>
                  </a:lnTo>
                  <a:lnTo>
                    <a:pt x="12" y="14"/>
                  </a:lnTo>
                  <a:lnTo>
                    <a:pt x="13" y="14"/>
                  </a:lnTo>
                  <a:lnTo>
                    <a:pt x="13" y="13"/>
                  </a:lnTo>
                  <a:lnTo>
                    <a:pt x="14" y="13"/>
                  </a:lnTo>
                  <a:lnTo>
                    <a:pt x="15" y="13"/>
                  </a:lnTo>
                  <a:lnTo>
                    <a:pt x="16" y="12"/>
                  </a:lnTo>
                  <a:lnTo>
                    <a:pt x="17" y="12"/>
                  </a:lnTo>
                  <a:lnTo>
                    <a:pt x="17" y="11"/>
                  </a:lnTo>
                  <a:lnTo>
                    <a:pt x="18" y="11"/>
                  </a:lnTo>
                  <a:lnTo>
                    <a:pt x="19" y="11"/>
                  </a:lnTo>
                  <a:lnTo>
                    <a:pt x="19" y="10"/>
                  </a:lnTo>
                  <a:lnTo>
                    <a:pt x="20" y="10"/>
                  </a:lnTo>
                  <a:lnTo>
                    <a:pt x="21" y="10"/>
                  </a:lnTo>
                  <a:lnTo>
                    <a:pt x="21" y="9"/>
                  </a:lnTo>
                  <a:lnTo>
                    <a:pt x="22" y="9"/>
                  </a:lnTo>
                  <a:lnTo>
                    <a:pt x="22" y="8"/>
                  </a:lnTo>
                  <a:lnTo>
                    <a:pt x="22" y="7"/>
                  </a:lnTo>
                  <a:lnTo>
                    <a:pt x="23" y="7"/>
                  </a:lnTo>
                  <a:lnTo>
                    <a:pt x="23" y="6"/>
                  </a:lnTo>
                  <a:lnTo>
                    <a:pt x="23" y="5"/>
                  </a:lnTo>
                  <a:lnTo>
                    <a:pt x="23" y="4"/>
                  </a:lnTo>
                  <a:lnTo>
                    <a:pt x="22" y="3"/>
                  </a:lnTo>
                  <a:lnTo>
                    <a:pt x="21" y="2"/>
                  </a:lnTo>
                  <a:lnTo>
                    <a:pt x="20" y="1"/>
                  </a:lnTo>
                  <a:lnTo>
                    <a:pt x="19" y="1"/>
                  </a:lnTo>
                  <a:lnTo>
                    <a:pt x="18" y="0"/>
                  </a:lnTo>
                  <a:lnTo>
                    <a:pt x="17" y="0"/>
                  </a:lnTo>
                  <a:lnTo>
                    <a:pt x="16" y="0"/>
                  </a:lnTo>
                  <a:lnTo>
                    <a:pt x="15" y="0"/>
                  </a:lnTo>
                  <a:lnTo>
                    <a:pt x="14" y="0"/>
                  </a:lnTo>
                  <a:lnTo>
                    <a:pt x="13" y="0"/>
                  </a:lnTo>
                  <a:lnTo>
                    <a:pt x="12" y="0"/>
                  </a:lnTo>
                  <a:lnTo>
                    <a:pt x="10" y="0"/>
                  </a:lnTo>
                  <a:lnTo>
                    <a:pt x="9" y="0"/>
                  </a:lnTo>
                  <a:lnTo>
                    <a:pt x="8" y="1"/>
                  </a:lnTo>
                  <a:lnTo>
                    <a:pt x="7" y="1"/>
                  </a:lnTo>
                </a:path>
              </a:pathLst>
            </a:custGeom>
            <a:solidFill>
              <a:srgbClr val="FF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84" name="Freeform 179"/>
            <p:cNvSpPr>
              <a:spLocks/>
            </p:cNvSpPr>
            <p:nvPr/>
          </p:nvSpPr>
          <p:spPr bwMode="auto">
            <a:xfrm>
              <a:off x="3430" y="1561"/>
              <a:ext cx="32" cy="25"/>
            </a:xfrm>
            <a:custGeom>
              <a:avLst/>
              <a:gdLst>
                <a:gd name="T0" fmla="*/ 8 w 32"/>
                <a:gd name="T1" fmla="*/ 2 h 25"/>
                <a:gd name="T2" fmla="*/ 6 w 32"/>
                <a:gd name="T3" fmla="*/ 2 h 25"/>
                <a:gd name="T4" fmla="*/ 5 w 32"/>
                <a:gd name="T5" fmla="*/ 3 h 25"/>
                <a:gd name="T6" fmla="*/ 3 w 32"/>
                <a:gd name="T7" fmla="*/ 5 h 25"/>
                <a:gd name="T8" fmla="*/ 2 w 32"/>
                <a:gd name="T9" fmla="*/ 7 h 25"/>
                <a:gd name="T10" fmla="*/ 2 w 32"/>
                <a:gd name="T11" fmla="*/ 9 h 25"/>
                <a:gd name="T12" fmla="*/ 1 w 32"/>
                <a:gd name="T13" fmla="*/ 11 h 25"/>
                <a:gd name="T14" fmla="*/ 0 w 32"/>
                <a:gd name="T15" fmla="*/ 12 h 25"/>
                <a:gd name="T16" fmla="*/ 0 w 32"/>
                <a:gd name="T17" fmla="*/ 14 h 25"/>
                <a:gd name="T18" fmla="*/ 0 w 32"/>
                <a:gd name="T19" fmla="*/ 16 h 25"/>
                <a:gd name="T20" fmla="*/ 0 w 32"/>
                <a:gd name="T21" fmla="*/ 19 h 25"/>
                <a:gd name="T22" fmla="*/ 0 w 32"/>
                <a:gd name="T23" fmla="*/ 21 h 25"/>
                <a:gd name="T24" fmla="*/ 1 w 32"/>
                <a:gd name="T25" fmla="*/ 22 h 25"/>
                <a:gd name="T26" fmla="*/ 2 w 32"/>
                <a:gd name="T27" fmla="*/ 23 h 25"/>
                <a:gd name="T28" fmla="*/ 4 w 32"/>
                <a:gd name="T29" fmla="*/ 24 h 25"/>
                <a:gd name="T30" fmla="*/ 6 w 32"/>
                <a:gd name="T31" fmla="*/ 24 h 25"/>
                <a:gd name="T32" fmla="*/ 8 w 32"/>
                <a:gd name="T33" fmla="*/ 24 h 25"/>
                <a:gd name="T34" fmla="*/ 10 w 32"/>
                <a:gd name="T35" fmla="*/ 24 h 25"/>
                <a:gd name="T36" fmla="*/ 12 w 32"/>
                <a:gd name="T37" fmla="*/ 24 h 25"/>
                <a:gd name="T38" fmla="*/ 14 w 32"/>
                <a:gd name="T39" fmla="*/ 24 h 25"/>
                <a:gd name="T40" fmla="*/ 17 w 32"/>
                <a:gd name="T41" fmla="*/ 23 h 25"/>
                <a:gd name="T42" fmla="*/ 19 w 32"/>
                <a:gd name="T43" fmla="*/ 22 h 25"/>
                <a:gd name="T44" fmla="*/ 21 w 32"/>
                <a:gd name="T45" fmla="*/ 21 h 25"/>
                <a:gd name="T46" fmla="*/ 23 w 32"/>
                <a:gd name="T47" fmla="*/ 20 h 25"/>
                <a:gd name="T48" fmla="*/ 25 w 32"/>
                <a:gd name="T49" fmla="*/ 19 h 25"/>
                <a:gd name="T50" fmla="*/ 26 w 32"/>
                <a:gd name="T51" fmla="*/ 17 h 25"/>
                <a:gd name="T52" fmla="*/ 27 w 32"/>
                <a:gd name="T53" fmla="*/ 16 h 25"/>
                <a:gd name="T54" fmla="*/ 28 w 32"/>
                <a:gd name="T55" fmla="*/ 15 h 25"/>
                <a:gd name="T56" fmla="*/ 29 w 32"/>
                <a:gd name="T57" fmla="*/ 14 h 25"/>
                <a:gd name="T58" fmla="*/ 30 w 32"/>
                <a:gd name="T59" fmla="*/ 12 h 25"/>
                <a:gd name="T60" fmla="*/ 31 w 32"/>
                <a:gd name="T61" fmla="*/ 11 h 25"/>
                <a:gd name="T62" fmla="*/ 31 w 32"/>
                <a:gd name="T63" fmla="*/ 9 h 25"/>
                <a:gd name="T64" fmla="*/ 30 w 32"/>
                <a:gd name="T65" fmla="*/ 5 h 25"/>
                <a:gd name="T66" fmla="*/ 29 w 32"/>
                <a:gd name="T67" fmla="*/ 4 h 25"/>
                <a:gd name="T68" fmla="*/ 28 w 32"/>
                <a:gd name="T69" fmla="*/ 3 h 25"/>
                <a:gd name="T70" fmla="*/ 27 w 32"/>
                <a:gd name="T71" fmla="*/ 2 h 25"/>
                <a:gd name="T72" fmla="*/ 25 w 32"/>
                <a:gd name="T73" fmla="*/ 2 h 25"/>
                <a:gd name="T74" fmla="*/ 24 w 32"/>
                <a:gd name="T75" fmla="*/ 1 h 25"/>
                <a:gd name="T76" fmla="*/ 23 w 32"/>
                <a:gd name="T77" fmla="*/ 0 h 25"/>
                <a:gd name="T78" fmla="*/ 21 w 32"/>
                <a:gd name="T79" fmla="*/ 0 h 25"/>
                <a:gd name="T80" fmla="*/ 19 w 32"/>
                <a:gd name="T81" fmla="*/ 0 h 25"/>
                <a:gd name="T82" fmla="*/ 17 w 32"/>
                <a:gd name="T83" fmla="*/ 0 h 25"/>
                <a:gd name="T84" fmla="*/ 14 w 32"/>
                <a:gd name="T85" fmla="*/ 0 h 25"/>
                <a:gd name="T86" fmla="*/ 12 w 32"/>
                <a:gd name="T87" fmla="*/ 1 h 25"/>
                <a:gd name="T88" fmla="*/ 10 w 32"/>
                <a:gd name="T89" fmla="*/ 1 h 2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2" h="25">
                  <a:moveTo>
                    <a:pt x="9" y="2"/>
                  </a:moveTo>
                  <a:lnTo>
                    <a:pt x="8" y="2"/>
                  </a:lnTo>
                  <a:lnTo>
                    <a:pt x="7" y="2"/>
                  </a:lnTo>
                  <a:lnTo>
                    <a:pt x="6" y="2"/>
                  </a:lnTo>
                  <a:lnTo>
                    <a:pt x="6" y="3"/>
                  </a:lnTo>
                  <a:lnTo>
                    <a:pt x="5" y="3"/>
                  </a:lnTo>
                  <a:lnTo>
                    <a:pt x="4" y="4"/>
                  </a:lnTo>
                  <a:lnTo>
                    <a:pt x="3" y="5"/>
                  </a:lnTo>
                  <a:lnTo>
                    <a:pt x="3" y="7"/>
                  </a:lnTo>
                  <a:lnTo>
                    <a:pt x="2" y="7"/>
                  </a:lnTo>
                  <a:lnTo>
                    <a:pt x="2" y="8"/>
                  </a:lnTo>
                  <a:lnTo>
                    <a:pt x="2" y="9"/>
                  </a:lnTo>
                  <a:lnTo>
                    <a:pt x="1" y="10"/>
                  </a:lnTo>
                  <a:lnTo>
                    <a:pt x="1" y="11"/>
                  </a:lnTo>
                  <a:lnTo>
                    <a:pt x="0" y="11"/>
                  </a:lnTo>
                  <a:lnTo>
                    <a:pt x="0" y="12"/>
                  </a:lnTo>
                  <a:lnTo>
                    <a:pt x="0" y="13"/>
                  </a:lnTo>
                  <a:lnTo>
                    <a:pt x="0" y="14"/>
                  </a:lnTo>
                  <a:lnTo>
                    <a:pt x="0" y="15"/>
                  </a:lnTo>
                  <a:lnTo>
                    <a:pt x="0" y="16"/>
                  </a:lnTo>
                  <a:lnTo>
                    <a:pt x="0" y="17"/>
                  </a:lnTo>
                  <a:lnTo>
                    <a:pt x="0" y="19"/>
                  </a:lnTo>
                  <a:lnTo>
                    <a:pt x="0" y="20"/>
                  </a:lnTo>
                  <a:lnTo>
                    <a:pt x="0" y="21"/>
                  </a:lnTo>
                  <a:lnTo>
                    <a:pt x="1" y="21"/>
                  </a:lnTo>
                  <a:lnTo>
                    <a:pt x="1" y="22"/>
                  </a:lnTo>
                  <a:lnTo>
                    <a:pt x="2" y="22"/>
                  </a:lnTo>
                  <a:lnTo>
                    <a:pt x="2" y="23"/>
                  </a:lnTo>
                  <a:lnTo>
                    <a:pt x="3" y="24"/>
                  </a:lnTo>
                  <a:lnTo>
                    <a:pt x="4" y="24"/>
                  </a:lnTo>
                  <a:lnTo>
                    <a:pt x="5" y="24"/>
                  </a:lnTo>
                  <a:lnTo>
                    <a:pt x="6" y="24"/>
                  </a:lnTo>
                  <a:lnTo>
                    <a:pt x="7" y="24"/>
                  </a:lnTo>
                  <a:lnTo>
                    <a:pt x="8" y="24"/>
                  </a:lnTo>
                  <a:lnTo>
                    <a:pt x="9" y="24"/>
                  </a:lnTo>
                  <a:lnTo>
                    <a:pt x="10" y="24"/>
                  </a:lnTo>
                  <a:lnTo>
                    <a:pt x="11" y="24"/>
                  </a:lnTo>
                  <a:lnTo>
                    <a:pt x="12" y="24"/>
                  </a:lnTo>
                  <a:lnTo>
                    <a:pt x="13" y="24"/>
                  </a:lnTo>
                  <a:lnTo>
                    <a:pt x="14" y="24"/>
                  </a:lnTo>
                  <a:lnTo>
                    <a:pt x="16" y="23"/>
                  </a:lnTo>
                  <a:lnTo>
                    <a:pt x="17" y="23"/>
                  </a:lnTo>
                  <a:lnTo>
                    <a:pt x="18" y="23"/>
                  </a:lnTo>
                  <a:lnTo>
                    <a:pt x="19" y="22"/>
                  </a:lnTo>
                  <a:lnTo>
                    <a:pt x="20" y="22"/>
                  </a:lnTo>
                  <a:lnTo>
                    <a:pt x="21" y="21"/>
                  </a:lnTo>
                  <a:lnTo>
                    <a:pt x="22" y="20"/>
                  </a:lnTo>
                  <a:lnTo>
                    <a:pt x="23" y="20"/>
                  </a:lnTo>
                  <a:lnTo>
                    <a:pt x="24" y="19"/>
                  </a:lnTo>
                  <a:lnTo>
                    <a:pt x="25" y="19"/>
                  </a:lnTo>
                  <a:lnTo>
                    <a:pt x="25" y="17"/>
                  </a:lnTo>
                  <a:lnTo>
                    <a:pt x="26" y="17"/>
                  </a:lnTo>
                  <a:lnTo>
                    <a:pt x="27" y="17"/>
                  </a:lnTo>
                  <a:lnTo>
                    <a:pt x="27" y="16"/>
                  </a:lnTo>
                  <a:lnTo>
                    <a:pt x="28" y="16"/>
                  </a:lnTo>
                  <a:lnTo>
                    <a:pt x="28" y="15"/>
                  </a:lnTo>
                  <a:lnTo>
                    <a:pt x="29" y="15"/>
                  </a:lnTo>
                  <a:lnTo>
                    <a:pt x="29" y="14"/>
                  </a:lnTo>
                  <a:lnTo>
                    <a:pt x="30" y="13"/>
                  </a:lnTo>
                  <a:lnTo>
                    <a:pt x="30" y="12"/>
                  </a:lnTo>
                  <a:lnTo>
                    <a:pt x="31" y="12"/>
                  </a:lnTo>
                  <a:lnTo>
                    <a:pt x="31" y="11"/>
                  </a:lnTo>
                  <a:lnTo>
                    <a:pt x="31" y="10"/>
                  </a:lnTo>
                  <a:lnTo>
                    <a:pt x="31" y="9"/>
                  </a:lnTo>
                  <a:lnTo>
                    <a:pt x="31" y="8"/>
                  </a:lnTo>
                  <a:lnTo>
                    <a:pt x="30" y="5"/>
                  </a:lnTo>
                  <a:lnTo>
                    <a:pt x="29" y="5"/>
                  </a:lnTo>
                  <a:lnTo>
                    <a:pt x="29" y="4"/>
                  </a:lnTo>
                  <a:lnTo>
                    <a:pt x="28" y="4"/>
                  </a:lnTo>
                  <a:lnTo>
                    <a:pt x="28" y="3"/>
                  </a:lnTo>
                  <a:lnTo>
                    <a:pt x="27" y="3"/>
                  </a:lnTo>
                  <a:lnTo>
                    <a:pt x="27" y="2"/>
                  </a:lnTo>
                  <a:lnTo>
                    <a:pt x="26" y="2"/>
                  </a:lnTo>
                  <a:lnTo>
                    <a:pt x="25" y="2"/>
                  </a:lnTo>
                  <a:lnTo>
                    <a:pt x="25" y="1"/>
                  </a:lnTo>
                  <a:lnTo>
                    <a:pt x="24" y="1"/>
                  </a:lnTo>
                  <a:lnTo>
                    <a:pt x="23" y="1"/>
                  </a:lnTo>
                  <a:lnTo>
                    <a:pt x="23" y="0"/>
                  </a:lnTo>
                  <a:lnTo>
                    <a:pt x="22" y="0"/>
                  </a:lnTo>
                  <a:lnTo>
                    <a:pt x="21" y="0"/>
                  </a:lnTo>
                  <a:lnTo>
                    <a:pt x="20" y="0"/>
                  </a:lnTo>
                  <a:lnTo>
                    <a:pt x="19" y="0"/>
                  </a:lnTo>
                  <a:lnTo>
                    <a:pt x="18" y="0"/>
                  </a:lnTo>
                  <a:lnTo>
                    <a:pt x="17" y="0"/>
                  </a:lnTo>
                  <a:lnTo>
                    <a:pt x="16" y="0"/>
                  </a:lnTo>
                  <a:lnTo>
                    <a:pt x="14" y="0"/>
                  </a:lnTo>
                  <a:lnTo>
                    <a:pt x="13" y="0"/>
                  </a:lnTo>
                  <a:lnTo>
                    <a:pt x="12" y="1"/>
                  </a:lnTo>
                  <a:lnTo>
                    <a:pt x="11" y="1"/>
                  </a:lnTo>
                  <a:lnTo>
                    <a:pt x="10" y="1"/>
                  </a:lnTo>
                  <a:lnTo>
                    <a:pt x="9" y="2"/>
                  </a:lnTo>
                </a:path>
              </a:pathLst>
            </a:custGeom>
            <a:solidFill>
              <a:srgbClr val="FF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85" name="Freeform 180"/>
            <p:cNvSpPr>
              <a:spLocks/>
            </p:cNvSpPr>
            <p:nvPr/>
          </p:nvSpPr>
          <p:spPr bwMode="auto">
            <a:xfrm>
              <a:off x="3479" y="1428"/>
              <a:ext cx="32" cy="24"/>
            </a:xfrm>
            <a:custGeom>
              <a:avLst/>
              <a:gdLst>
                <a:gd name="T0" fmla="*/ 9 w 32"/>
                <a:gd name="T1" fmla="*/ 2 h 24"/>
                <a:gd name="T2" fmla="*/ 7 w 32"/>
                <a:gd name="T3" fmla="*/ 2 h 24"/>
                <a:gd name="T4" fmla="*/ 6 w 32"/>
                <a:gd name="T5" fmla="*/ 3 h 24"/>
                <a:gd name="T6" fmla="*/ 4 w 32"/>
                <a:gd name="T7" fmla="*/ 4 h 24"/>
                <a:gd name="T8" fmla="*/ 3 w 32"/>
                <a:gd name="T9" fmla="*/ 6 h 24"/>
                <a:gd name="T10" fmla="*/ 2 w 32"/>
                <a:gd name="T11" fmla="*/ 7 h 24"/>
                <a:gd name="T12" fmla="*/ 2 w 32"/>
                <a:gd name="T13" fmla="*/ 9 h 24"/>
                <a:gd name="T14" fmla="*/ 1 w 32"/>
                <a:gd name="T15" fmla="*/ 11 h 24"/>
                <a:gd name="T16" fmla="*/ 0 w 32"/>
                <a:gd name="T17" fmla="*/ 13 h 24"/>
                <a:gd name="T18" fmla="*/ 0 w 32"/>
                <a:gd name="T19" fmla="*/ 15 h 24"/>
                <a:gd name="T20" fmla="*/ 0 w 32"/>
                <a:gd name="T21" fmla="*/ 17 h 24"/>
                <a:gd name="T22" fmla="*/ 1 w 32"/>
                <a:gd name="T23" fmla="*/ 19 h 24"/>
                <a:gd name="T24" fmla="*/ 2 w 32"/>
                <a:gd name="T25" fmla="*/ 20 h 24"/>
                <a:gd name="T26" fmla="*/ 2 w 32"/>
                <a:gd name="T27" fmla="*/ 22 h 24"/>
                <a:gd name="T28" fmla="*/ 4 w 32"/>
                <a:gd name="T29" fmla="*/ 22 h 24"/>
                <a:gd name="T30" fmla="*/ 6 w 32"/>
                <a:gd name="T31" fmla="*/ 22 h 24"/>
                <a:gd name="T32" fmla="*/ 7 w 32"/>
                <a:gd name="T33" fmla="*/ 23 h 24"/>
                <a:gd name="T34" fmla="*/ 10 w 32"/>
                <a:gd name="T35" fmla="*/ 22 h 24"/>
                <a:gd name="T36" fmla="*/ 12 w 32"/>
                <a:gd name="T37" fmla="*/ 22 h 24"/>
                <a:gd name="T38" fmla="*/ 14 w 32"/>
                <a:gd name="T39" fmla="*/ 22 h 24"/>
                <a:gd name="T40" fmla="*/ 17 w 32"/>
                <a:gd name="T41" fmla="*/ 22 h 24"/>
                <a:gd name="T42" fmla="*/ 18 w 32"/>
                <a:gd name="T43" fmla="*/ 21 h 24"/>
                <a:gd name="T44" fmla="*/ 19 w 32"/>
                <a:gd name="T45" fmla="*/ 20 h 24"/>
                <a:gd name="T46" fmla="*/ 21 w 32"/>
                <a:gd name="T47" fmla="*/ 20 h 24"/>
                <a:gd name="T48" fmla="*/ 22 w 32"/>
                <a:gd name="T49" fmla="*/ 19 h 24"/>
                <a:gd name="T50" fmla="*/ 23 w 32"/>
                <a:gd name="T51" fmla="*/ 18 h 24"/>
                <a:gd name="T52" fmla="*/ 25 w 32"/>
                <a:gd name="T53" fmla="*/ 18 h 24"/>
                <a:gd name="T54" fmla="*/ 26 w 32"/>
                <a:gd name="T55" fmla="*/ 17 h 24"/>
                <a:gd name="T56" fmla="*/ 27 w 32"/>
                <a:gd name="T57" fmla="*/ 16 h 24"/>
                <a:gd name="T58" fmla="*/ 29 w 32"/>
                <a:gd name="T59" fmla="*/ 15 h 24"/>
                <a:gd name="T60" fmla="*/ 29 w 32"/>
                <a:gd name="T61" fmla="*/ 13 h 24"/>
                <a:gd name="T62" fmla="*/ 30 w 32"/>
                <a:gd name="T63" fmla="*/ 12 h 24"/>
                <a:gd name="T64" fmla="*/ 31 w 32"/>
                <a:gd name="T65" fmla="*/ 10 h 24"/>
                <a:gd name="T66" fmla="*/ 31 w 32"/>
                <a:gd name="T67" fmla="*/ 8 h 24"/>
                <a:gd name="T68" fmla="*/ 30 w 32"/>
                <a:gd name="T69" fmla="*/ 6 h 24"/>
                <a:gd name="T70" fmla="*/ 28 w 32"/>
                <a:gd name="T71" fmla="*/ 4 h 24"/>
                <a:gd name="T72" fmla="*/ 26 w 32"/>
                <a:gd name="T73" fmla="*/ 2 h 24"/>
                <a:gd name="T74" fmla="*/ 24 w 32"/>
                <a:gd name="T75" fmla="*/ 1 h 24"/>
                <a:gd name="T76" fmla="*/ 22 w 32"/>
                <a:gd name="T77" fmla="*/ 1 h 24"/>
                <a:gd name="T78" fmla="*/ 21 w 32"/>
                <a:gd name="T79" fmla="*/ 0 h 24"/>
                <a:gd name="T80" fmla="*/ 19 w 32"/>
                <a:gd name="T81" fmla="*/ 0 h 24"/>
                <a:gd name="T82" fmla="*/ 17 w 32"/>
                <a:gd name="T83" fmla="*/ 0 h 24"/>
                <a:gd name="T84" fmla="*/ 14 w 32"/>
                <a:gd name="T85" fmla="*/ 1 h 24"/>
                <a:gd name="T86" fmla="*/ 12 w 32"/>
                <a:gd name="T87" fmla="*/ 1 h 24"/>
                <a:gd name="T88" fmla="*/ 10 w 32"/>
                <a:gd name="T89" fmla="*/ 2 h 2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2" h="24">
                  <a:moveTo>
                    <a:pt x="10" y="2"/>
                  </a:moveTo>
                  <a:lnTo>
                    <a:pt x="9" y="2"/>
                  </a:lnTo>
                  <a:lnTo>
                    <a:pt x="8" y="2"/>
                  </a:lnTo>
                  <a:lnTo>
                    <a:pt x="7" y="2"/>
                  </a:lnTo>
                  <a:lnTo>
                    <a:pt x="7" y="3"/>
                  </a:lnTo>
                  <a:lnTo>
                    <a:pt x="6" y="3"/>
                  </a:lnTo>
                  <a:lnTo>
                    <a:pt x="5" y="4"/>
                  </a:lnTo>
                  <a:lnTo>
                    <a:pt x="4" y="4"/>
                  </a:lnTo>
                  <a:lnTo>
                    <a:pt x="4" y="5"/>
                  </a:lnTo>
                  <a:lnTo>
                    <a:pt x="3" y="6"/>
                  </a:lnTo>
                  <a:lnTo>
                    <a:pt x="3" y="7"/>
                  </a:lnTo>
                  <a:lnTo>
                    <a:pt x="2" y="7"/>
                  </a:lnTo>
                  <a:lnTo>
                    <a:pt x="2" y="8"/>
                  </a:lnTo>
                  <a:lnTo>
                    <a:pt x="2" y="9"/>
                  </a:lnTo>
                  <a:lnTo>
                    <a:pt x="1" y="10"/>
                  </a:lnTo>
                  <a:lnTo>
                    <a:pt x="1" y="11"/>
                  </a:lnTo>
                  <a:lnTo>
                    <a:pt x="0" y="12"/>
                  </a:lnTo>
                  <a:lnTo>
                    <a:pt x="0" y="13"/>
                  </a:lnTo>
                  <a:lnTo>
                    <a:pt x="0" y="14"/>
                  </a:lnTo>
                  <a:lnTo>
                    <a:pt x="0" y="15"/>
                  </a:lnTo>
                  <a:lnTo>
                    <a:pt x="0" y="16"/>
                  </a:lnTo>
                  <a:lnTo>
                    <a:pt x="0" y="17"/>
                  </a:lnTo>
                  <a:lnTo>
                    <a:pt x="0" y="18"/>
                  </a:lnTo>
                  <a:lnTo>
                    <a:pt x="1" y="19"/>
                  </a:lnTo>
                  <a:lnTo>
                    <a:pt x="1" y="20"/>
                  </a:lnTo>
                  <a:lnTo>
                    <a:pt x="2" y="20"/>
                  </a:lnTo>
                  <a:lnTo>
                    <a:pt x="2" y="21"/>
                  </a:lnTo>
                  <a:lnTo>
                    <a:pt x="2" y="22"/>
                  </a:lnTo>
                  <a:lnTo>
                    <a:pt x="3" y="22"/>
                  </a:lnTo>
                  <a:lnTo>
                    <a:pt x="4" y="22"/>
                  </a:lnTo>
                  <a:lnTo>
                    <a:pt x="5" y="22"/>
                  </a:lnTo>
                  <a:lnTo>
                    <a:pt x="6" y="22"/>
                  </a:lnTo>
                  <a:lnTo>
                    <a:pt x="6" y="23"/>
                  </a:lnTo>
                  <a:lnTo>
                    <a:pt x="7" y="23"/>
                  </a:lnTo>
                  <a:lnTo>
                    <a:pt x="8" y="23"/>
                  </a:lnTo>
                  <a:lnTo>
                    <a:pt x="10" y="22"/>
                  </a:lnTo>
                  <a:lnTo>
                    <a:pt x="11" y="22"/>
                  </a:lnTo>
                  <a:lnTo>
                    <a:pt x="12" y="22"/>
                  </a:lnTo>
                  <a:lnTo>
                    <a:pt x="13" y="22"/>
                  </a:lnTo>
                  <a:lnTo>
                    <a:pt x="14" y="22"/>
                  </a:lnTo>
                  <a:lnTo>
                    <a:pt x="16" y="22"/>
                  </a:lnTo>
                  <a:lnTo>
                    <a:pt x="17" y="22"/>
                  </a:lnTo>
                  <a:lnTo>
                    <a:pt x="17" y="21"/>
                  </a:lnTo>
                  <a:lnTo>
                    <a:pt x="18" y="21"/>
                  </a:lnTo>
                  <a:lnTo>
                    <a:pt x="19" y="21"/>
                  </a:lnTo>
                  <a:lnTo>
                    <a:pt x="19" y="20"/>
                  </a:lnTo>
                  <a:lnTo>
                    <a:pt x="20" y="20"/>
                  </a:lnTo>
                  <a:lnTo>
                    <a:pt x="21" y="20"/>
                  </a:lnTo>
                  <a:lnTo>
                    <a:pt x="21" y="19"/>
                  </a:lnTo>
                  <a:lnTo>
                    <a:pt x="22" y="19"/>
                  </a:lnTo>
                  <a:lnTo>
                    <a:pt x="23" y="19"/>
                  </a:lnTo>
                  <a:lnTo>
                    <a:pt x="23" y="18"/>
                  </a:lnTo>
                  <a:lnTo>
                    <a:pt x="24" y="18"/>
                  </a:lnTo>
                  <a:lnTo>
                    <a:pt x="25" y="18"/>
                  </a:lnTo>
                  <a:lnTo>
                    <a:pt x="25" y="17"/>
                  </a:lnTo>
                  <a:lnTo>
                    <a:pt x="26" y="17"/>
                  </a:lnTo>
                  <a:lnTo>
                    <a:pt x="26" y="16"/>
                  </a:lnTo>
                  <a:lnTo>
                    <a:pt x="27" y="16"/>
                  </a:lnTo>
                  <a:lnTo>
                    <a:pt x="28" y="15"/>
                  </a:lnTo>
                  <a:lnTo>
                    <a:pt x="29" y="15"/>
                  </a:lnTo>
                  <a:lnTo>
                    <a:pt x="29" y="14"/>
                  </a:lnTo>
                  <a:lnTo>
                    <a:pt x="29" y="13"/>
                  </a:lnTo>
                  <a:lnTo>
                    <a:pt x="30" y="13"/>
                  </a:lnTo>
                  <a:lnTo>
                    <a:pt x="30" y="12"/>
                  </a:lnTo>
                  <a:lnTo>
                    <a:pt x="31" y="11"/>
                  </a:lnTo>
                  <a:lnTo>
                    <a:pt x="31" y="10"/>
                  </a:lnTo>
                  <a:lnTo>
                    <a:pt x="31" y="9"/>
                  </a:lnTo>
                  <a:lnTo>
                    <a:pt x="31" y="8"/>
                  </a:lnTo>
                  <a:lnTo>
                    <a:pt x="31" y="7"/>
                  </a:lnTo>
                  <a:lnTo>
                    <a:pt x="30" y="6"/>
                  </a:lnTo>
                  <a:lnTo>
                    <a:pt x="29" y="5"/>
                  </a:lnTo>
                  <a:lnTo>
                    <a:pt x="28" y="4"/>
                  </a:lnTo>
                  <a:lnTo>
                    <a:pt x="27" y="3"/>
                  </a:lnTo>
                  <a:lnTo>
                    <a:pt x="26" y="2"/>
                  </a:lnTo>
                  <a:lnTo>
                    <a:pt x="25" y="2"/>
                  </a:lnTo>
                  <a:lnTo>
                    <a:pt x="24" y="1"/>
                  </a:lnTo>
                  <a:lnTo>
                    <a:pt x="23" y="1"/>
                  </a:lnTo>
                  <a:lnTo>
                    <a:pt x="22" y="1"/>
                  </a:lnTo>
                  <a:lnTo>
                    <a:pt x="21" y="1"/>
                  </a:lnTo>
                  <a:lnTo>
                    <a:pt x="21" y="0"/>
                  </a:lnTo>
                  <a:lnTo>
                    <a:pt x="20" y="0"/>
                  </a:lnTo>
                  <a:lnTo>
                    <a:pt x="19" y="0"/>
                  </a:lnTo>
                  <a:lnTo>
                    <a:pt x="18" y="0"/>
                  </a:lnTo>
                  <a:lnTo>
                    <a:pt x="17" y="0"/>
                  </a:lnTo>
                  <a:lnTo>
                    <a:pt x="16" y="1"/>
                  </a:lnTo>
                  <a:lnTo>
                    <a:pt x="14" y="1"/>
                  </a:lnTo>
                  <a:lnTo>
                    <a:pt x="13" y="1"/>
                  </a:lnTo>
                  <a:lnTo>
                    <a:pt x="12" y="1"/>
                  </a:lnTo>
                  <a:lnTo>
                    <a:pt x="11" y="1"/>
                  </a:lnTo>
                  <a:lnTo>
                    <a:pt x="10" y="2"/>
                  </a:lnTo>
                </a:path>
              </a:pathLst>
            </a:custGeom>
            <a:solidFill>
              <a:srgbClr val="FF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86" name="Freeform 181"/>
            <p:cNvSpPr>
              <a:spLocks/>
            </p:cNvSpPr>
            <p:nvPr/>
          </p:nvSpPr>
          <p:spPr bwMode="auto">
            <a:xfrm>
              <a:off x="3333" y="1559"/>
              <a:ext cx="40" cy="20"/>
            </a:xfrm>
            <a:custGeom>
              <a:avLst/>
              <a:gdLst>
                <a:gd name="T0" fmla="*/ 1 w 40"/>
                <a:gd name="T1" fmla="*/ 8 h 20"/>
                <a:gd name="T2" fmla="*/ 0 w 40"/>
                <a:gd name="T3" fmla="*/ 10 h 20"/>
                <a:gd name="T4" fmla="*/ 0 w 40"/>
                <a:gd name="T5" fmla="*/ 12 h 20"/>
                <a:gd name="T6" fmla="*/ 1 w 40"/>
                <a:gd name="T7" fmla="*/ 13 h 20"/>
                <a:gd name="T8" fmla="*/ 2 w 40"/>
                <a:gd name="T9" fmla="*/ 14 h 20"/>
                <a:gd name="T10" fmla="*/ 4 w 40"/>
                <a:gd name="T11" fmla="*/ 15 h 20"/>
                <a:gd name="T12" fmla="*/ 5 w 40"/>
                <a:gd name="T13" fmla="*/ 16 h 20"/>
                <a:gd name="T14" fmla="*/ 8 w 40"/>
                <a:gd name="T15" fmla="*/ 17 h 20"/>
                <a:gd name="T16" fmla="*/ 9 w 40"/>
                <a:gd name="T17" fmla="*/ 18 h 20"/>
                <a:gd name="T18" fmla="*/ 11 w 40"/>
                <a:gd name="T19" fmla="*/ 18 h 20"/>
                <a:gd name="T20" fmla="*/ 13 w 40"/>
                <a:gd name="T21" fmla="*/ 18 h 20"/>
                <a:gd name="T22" fmla="*/ 15 w 40"/>
                <a:gd name="T23" fmla="*/ 18 h 20"/>
                <a:gd name="T24" fmla="*/ 17 w 40"/>
                <a:gd name="T25" fmla="*/ 18 h 20"/>
                <a:gd name="T26" fmla="*/ 20 w 40"/>
                <a:gd name="T27" fmla="*/ 18 h 20"/>
                <a:gd name="T28" fmla="*/ 22 w 40"/>
                <a:gd name="T29" fmla="*/ 19 h 20"/>
                <a:gd name="T30" fmla="*/ 24 w 40"/>
                <a:gd name="T31" fmla="*/ 19 h 20"/>
                <a:gd name="T32" fmla="*/ 26 w 40"/>
                <a:gd name="T33" fmla="*/ 19 h 20"/>
                <a:gd name="T34" fmla="*/ 28 w 40"/>
                <a:gd name="T35" fmla="*/ 19 h 20"/>
                <a:gd name="T36" fmla="*/ 30 w 40"/>
                <a:gd name="T37" fmla="*/ 19 h 20"/>
                <a:gd name="T38" fmla="*/ 31 w 40"/>
                <a:gd name="T39" fmla="*/ 18 h 20"/>
                <a:gd name="T40" fmla="*/ 34 w 40"/>
                <a:gd name="T41" fmla="*/ 17 h 20"/>
                <a:gd name="T42" fmla="*/ 35 w 40"/>
                <a:gd name="T43" fmla="*/ 16 h 20"/>
                <a:gd name="T44" fmla="*/ 37 w 40"/>
                <a:gd name="T45" fmla="*/ 15 h 20"/>
                <a:gd name="T46" fmla="*/ 38 w 40"/>
                <a:gd name="T47" fmla="*/ 14 h 20"/>
                <a:gd name="T48" fmla="*/ 39 w 40"/>
                <a:gd name="T49" fmla="*/ 12 h 20"/>
                <a:gd name="T50" fmla="*/ 39 w 40"/>
                <a:gd name="T51" fmla="*/ 10 h 20"/>
                <a:gd name="T52" fmla="*/ 39 w 40"/>
                <a:gd name="T53" fmla="*/ 8 h 20"/>
                <a:gd name="T54" fmla="*/ 39 w 40"/>
                <a:gd name="T55" fmla="*/ 6 h 20"/>
                <a:gd name="T56" fmla="*/ 39 w 40"/>
                <a:gd name="T57" fmla="*/ 4 h 20"/>
                <a:gd name="T58" fmla="*/ 38 w 40"/>
                <a:gd name="T59" fmla="*/ 3 h 20"/>
                <a:gd name="T60" fmla="*/ 37 w 40"/>
                <a:gd name="T61" fmla="*/ 2 h 20"/>
                <a:gd name="T62" fmla="*/ 35 w 40"/>
                <a:gd name="T63" fmla="*/ 2 h 20"/>
                <a:gd name="T64" fmla="*/ 34 w 40"/>
                <a:gd name="T65" fmla="*/ 1 h 20"/>
                <a:gd name="T66" fmla="*/ 33 w 40"/>
                <a:gd name="T67" fmla="*/ 0 h 20"/>
                <a:gd name="T68" fmla="*/ 28 w 40"/>
                <a:gd name="T69" fmla="*/ 0 h 20"/>
                <a:gd name="T70" fmla="*/ 26 w 40"/>
                <a:gd name="T71" fmla="*/ 0 h 20"/>
                <a:gd name="T72" fmla="*/ 24 w 40"/>
                <a:gd name="T73" fmla="*/ 0 h 20"/>
                <a:gd name="T74" fmla="*/ 22 w 40"/>
                <a:gd name="T75" fmla="*/ 0 h 20"/>
                <a:gd name="T76" fmla="*/ 20 w 40"/>
                <a:gd name="T77" fmla="*/ 0 h 20"/>
                <a:gd name="T78" fmla="*/ 17 w 40"/>
                <a:gd name="T79" fmla="*/ 0 h 20"/>
                <a:gd name="T80" fmla="*/ 15 w 40"/>
                <a:gd name="T81" fmla="*/ 0 h 20"/>
                <a:gd name="T82" fmla="*/ 13 w 40"/>
                <a:gd name="T83" fmla="*/ 0 h 20"/>
                <a:gd name="T84" fmla="*/ 11 w 40"/>
                <a:gd name="T85" fmla="*/ 1 h 20"/>
                <a:gd name="T86" fmla="*/ 9 w 40"/>
                <a:gd name="T87" fmla="*/ 2 h 20"/>
                <a:gd name="T88" fmla="*/ 7 w 40"/>
                <a:gd name="T89" fmla="*/ 3 h 20"/>
                <a:gd name="T90" fmla="*/ 5 w 40"/>
                <a:gd name="T91" fmla="*/ 4 h 20"/>
                <a:gd name="T92" fmla="*/ 3 w 40"/>
                <a:gd name="T93" fmla="*/ 6 h 20"/>
                <a:gd name="T94" fmla="*/ 2 w 40"/>
                <a:gd name="T95" fmla="*/ 8 h 2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40" h="20">
                  <a:moveTo>
                    <a:pt x="2" y="8"/>
                  </a:moveTo>
                  <a:lnTo>
                    <a:pt x="1" y="8"/>
                  </a:lnTo>
                  <a:lnTo>
                    <a:pt x="0" y="9"/>
                  </a:lnTo>
                  <a:lnTo>
                    <a:pt x="0" y="10"/>
                  </a:lnTo>
                  <a:lnTo>
                    <a:pt x="0" y="11"/>
                  </a:lnTo>
                  <a:lnTo>
                    <a:pt x="0" y="12"/>
                  </a:lnTo>
                  <a:lnTo>
                    <a:pt x="1" y="12"/>
                  </a:lnTo>
                  <a:lnTo>
                    <a:pt x="1" y="13"/>
                  </a:lnTo>
                  <a:lnTo>
                    <a:pt x="2" y="13"/>
                  </a:lnTo>
                  <a:lnTo>
                    <a:pt x="2" y="14"/>
                  </a:lnTo>
                  <a:lnTo>
                    <a:pt x="3" y="15"/>
                  </a:lnTo>
                  <a:lnTo>
                    <a:pt x="4" y="15"/>
                  </a:lnTo>
                  <a:lnTo>
                    <a:pt x="4" y="16"/>
                  </a:lnTo>
                  <a:lnTo>
                    <a:pt x="5" y="16"/>
                  </a:lnTo>
                  <a:lnTo>
                    <a:pt x="7" y="17"/>
                  </a:lnTo>
                  <a:lnTo>
                    <a:pt x="8" y="17"/>
                  </a:lnTo>
                  <a:lnTo>
                    <a:pt x="8" y="18"/>
                  </a:lnTo>
                  <a:lnTo>
                    <a:pt x="9" y="18"/>
                  </a:lnTo>
                  <a:lnTo>
                    <a:pt x="10" y="18"/>
                  </a:lnTo>
                  <a:lnTo>
                    <a:pt x="11" y="18"/>
                  </a:lnTo>
                  <a:lnTo>
                    <a:pt x="12" y="18"/>
                  </a:lnTo>
                  <a:lnTo>
                    <a:pt x="13" y="18"/>
                  </a:lnTo>
                  <a:lnTo>
                    <a:pt x="14" y="18"/>
                  </a:lnTo>
                  <a:lnTo>
                    <a:pt x="15" y="18"/>
                  </a:lnTo>
                  <a:lnTo>
                    <a:pt x="16" y="18"/>
                  </a:lnTo>
                  <a:lnTo>
                    <a:pt x="17" y="18"/>
                  </a:lnTo>
                  <a:lnTo>
                    <a:pt x="18" y="18"/>
                  </a:lnTo>
                  <a:lnTo>
                    <a:pt x="20" y="18"/>
                  </a:lnTo>
                  <a:lnTo>
                    <a:pt x="21" y="19"/>
                  </a:lnTo>
                  <a:lnTo>
                    <a:pt x="22" y="19"/>
                  </a:lnTo>
                  <a:lnTo>
                    <a:pt x="23" y="19"/>
                  </a:lnTo>
                  <a:lnTo>
                    <a:pt x="24" y="19"/>
                  </a:lnTo>
                  <a:lnTo>
                    <a:pt x="25" y="19"/>
                  </a:lnTo>
                  <a:lnTo>
                    <a:pt x="26" y="19"/>
                  </a:lnTo>
                  <a:lnTo>
                    <a:pt x="27" y="19"/>
                  </a:lnTo>
                  <a:lnTo>
                    <a:pt x="28" y="19"/>
                  </a:lnTo>
                  <a:lnTo>
                    <a:pt x="29" y="19"/>
                  </a:lnTo>
                  <a:lnTo>
                    <a:pt x="30" y="19"/>
                  </a:lnTo>
                  <a:lnTo>
                    <a:pt x="30" y="18"/>
                  </a:lnTo>
                  <a:lnTo>
                    <a:pt x="31" y="18"/>
                  </a:lnTo>
                  <a:lnTo>
                    <a:pt x="33" y="18"/>
                  </a:lnTo>
                  <a:lnTo>
                    <a:pt x="34" y="17"/>
                  </a:lnTo>
                  <a:lnTo>
                    <a:pt x="35" y="17"/>
                  </a:lnTo>
                  <a:lnTo>
                    <a:pt x="35" y="16"/>
                  </a:lnTo>
                  <a:lnTo>
                    <a:pt x="36" y="16"/>
                  </a:lnTo>
                  <a:lnTo>
                    <a:pt x="37" y="15"/>
                  </a:lnTo>
                  <a:lnTo>
                    <a:pt x="37" y="14"/>
                  </a:lnTo>
                  <a:lnTo>
                    <a:pt x="38" y="14"/>
                  </a:lnTo>
                  <a:lnTo>
                    <a:pt x="38" y="13"/>
                  </a:lnTo>
                  <a:lnTo>
                    <a:pt x="39" y="12"/>
                  </a:lnTo>
                  <a:lnTo>
                    <a:pt x="39" y="11"/>
                  </a:lnTo>
                  <a:lnTo>
                    <a:pt x="39" y="10"/>
                  </a:lnTo>
                  <a:lnTo>
                    <a:pt x="39" y="9"/>
                  </a:lnTo>
                  <a:lnTo>
                    <a:pt x="39" y="8"/>
                  </a:lnTo>
                  <a:lnTo>
                    <a:pt x="39" y="7"/>
                  </a:lnTo>
                  <a:lnTo>
                    <a:pt x="39" y="6"/>
                  </a:lnTo>
                  <a:lnTo>
                    <a:pt x="39" y="5"/>
                  </a:lnTo>
                  <a:lnTo>
                    <a:pt x="39" y="4"/>
                  </a:lnTo>
                  <a:lnTo>
                    <a:pt x="38" y="4"/>
                  </a:lnTo>
                  <a:lnTo>
                    <a:pt x="38" y="3"/>
                  </a:lnTo>
                  <a:lnTo>
                    <a:pt x="37" y="3"/>
                  </a:lnTo>
                  <a:lnTo>
                    <a:pt x="37" y="2"/>
                  </a:lnTo>
                  <a:lnTo>
                    <a:pt x="36" y="2"/>
                  </a:lnTo>
                  <a:lnTo>
                    <a:pt x="35" y="2"/>
                  </a:lnTo>
                  <a:lnTo>
                    <a:pt x="35" y="1"/>
                  </a:lnTo>
                  <a:lnTo>
                    <a:pt x="34" y="1"/>
                  </a:lnTo>
                  <a:lnTo>
                    <a:pt x="34" y="0"/>
                  </a:lnTo>
                  <a:lnTo>
                    <a:pt x="33" y="0"/>
                  </a:lnTo>
                  <a:lnTo>
                    <a:pt x="29" y="0"/>
                  </a:lnTo>
                  <a:lnTo>
                    <a:pt x="28" y="0"/>
                  </a:lnTo>
                  <a:lnTo>
                    <a:pt x="27" y="0"/>
                  </a:lnTo>
                  <a:lnTo>
                    <a:pt x="26" y="0"/>
                  </a:lnTo>
                  <a:lnTo>
                    <a:pt x="25" y="0"/>
                  </a:lnTo>
                  <a:lnTo>
                    <a:pt x="24" y="0"/>
                  </a:lnTo>
                  <a:lnTo>
                    <a:pt x="23" y="0"/>
                  </a:lnTo>
                  <a:lnTo>
                    <a:pt x="22" y="0"/>
                  </a:lnTo>
                  <a:lnTo>
                    <a:pt x="21" y="0"/>
                  </a:lnTo>
                  <a:lnTo>
                    <a:pt x="20" y="0"/>
                  </a:lnTo>
                  <a:lnTo>
                    <a:pt x="18" y="0"/>
                  </a:lnTo>
                  <a:lnTo>
                    <a:pt x="17" y="0"/>
                  </a:lnTo>
                  <a:lnTo>
                    <a:pt x="16" y="0"/>
                  </a:lnTo>
                  <a:lnTo>
                    <a:pt x="15" y="0"/>
                  </a:lnTo>
                  <a:lnTo>
                    <a:pt x="14" y="0"/>
                  </a:lnTo>
                  <a:lnTo>
                    <a:pt x="13" y="0"/>
                  </a:lnTo>
                  <a:lnTo>
                    <a:pt x="12" y="1"/>
                  </a:lnTo>
                  <a:lnTo>
                    <a:pt x="11" y="1"/>
                  </a:lnTo>
                  <a:lnTo>
                    <a:pt x="10" y="2"/>
                  </a:lnTo>
                  <a:lnTo>
                    <a:pt x="9" y="2"/>
                  </a:lnTo>
                  <a:lnTo>
                    <a:pt x="8" y="2"/>
                  </a:lnTo>
                  <a:lnTo>
                    <a:pt x="7" y="3"/>
                  </a:lnTo>
                  <a:lnTo>
                    <a:pt x="7" y="4"/>
                  </a:lnTo>
                  <a:lnTo>
                    <a:pt x="5" y="4"/>
                  </a:lnTo>
                  <a:lnTo>
                    <a:pt x="4" y="5"/>
                  </a:lnTo>
                  <a:lnTo>
                    <a:pt x="3" y="6"/>
                  </a:lnTo>
                  <a:lnTo>
                    <a:pt x="2" y="7"/>
                  </a:lnTo>
                  <a:lnTo>
                    <a:pt x="2" y="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87" name="Freeform 182"/>
            <p:cNvSpPr>
              <a:spLocks/>
            </p:cNvSpPr>
            <p:nvPr/>
          </p:nvSpPr>
          <p:spPr bwMode="auto">
            <a:xfrm>
              <a:off x="3229" y="1592"/>
              <a:ext cx="30" cy="17"/>
            </a:xfrm>
            <a:custGeom>
              <a:avLst/>
              <a:gdLst>
                <a:gd name="T0" fmla="*/ 0 w 30"/>
                <a:gd name="T1" fmla="*/ 7 h 17"/>
                <a:gd name="T2" fmla="*/ 0 w 30"/>
                <a:gd name="T3" fmla="*/ 9 h 17"/>
                <a:gd name="T4" fmla="*/ 0 w 30"/>
                <a:gd name="T5" fmla="*/ 11 h 17"/>
                <a:gd name="T6" fmla="*/ 2 w 30"/>
                <a:gd name="T7" fmla="*/ 12 h 17"/>
                <a:gd name="T8" fmla="*/ 3 w 30"/>
                <a:gd name="T9" fmla="*/ 14 h 17"/>
                <a:gd name="T10" fmla="*/ 4 w 30"/>
                <a:gd name="T11" fmla="*/ 15 h 17"/>
                <a:gd name="T12" fmla="*/ 6 w 30"/>
                <a:gd name="T13" fmla="*/ 15 h 17"/>
                <a:gd name="T14" fmla="*/ 7 w 30"/>
                <a:gd name="T15" fmla="*/ 16 h 17"/>
                <a:gd name="T16" fmla="*/ 9 w 30"/>
                <a:gd name="T17" fmla="*/ 16 h 17"/>
                <a:gd name="T18" fmla="*/ 11 w 30"/>
                <a:gd name="T19" fmla="*/ 16 h 17"/>
                <a:gd name="T20" fmla="*/ 13 w 30"/>
                <a:gd name="T21" fmla="*/ 16 h 17"/>
                <a:gd name="T22" fmla="*/ 16 w 30"/>
                <a:gd name="T23" fmla="*/ 16 h 17"/>
                <a:gd name="T24" fmla="*/ 18 w 30"/>
                <a:gd name="T25" fmla="*/ 16 h 17"/>
                <a:gd name="T26" fmla="*/ 20 w 30"/>
                <a:gd name="T27" fmla="*/ 16 h 17"/>
                <a:gd name="T28" fmla="*/ 22 w 30"/>
                <a:gd name="T29" fmla="*/ 16 h 17"/>
                <a:gd name="T30" fmla="*/ 24 w 30"/>
                <a:gd name="T31" fmla="*/ 16 h 17"/>
                <a:gd name="T32" fmla="*/ 25 w 30"/>
                <a:gd name="T33" fmla="*/ 15 h 17"/>
                <a:gd name="T34" fmla="*/ 26 w 30"/>
                <a:gd name="T35" fmla="*/ 14 h 17"/>
                <a:gd name="T36" fmla="*/ 27 w 30"/>
                <a:gd name="T37" fmla="*/ 12 h 17"/>
                <a:gd name="T38" fmla="*/ 28 w 30"/>
                <a:gd name="T39" fmla="*/ 11 h 17"/>
                <a:gd name="T40" fmla="*/ 29 w 30"/>
                <a:gd name="T41" fmla="*/ 10 h 17"/>
                <a:gd name="T42" fmla="*/ 29 w 30"/>
                <a:gd name="T43" fmla="*/ 8 h 17"/>
                <a:gd name="T44" fmla="*/ 29 w 30"/>
                <a:gd name="T45" fmla="*/ 6 h 17"/>
                <a:gd name="T46" fmla="*/ 28 w 30"/>
                <a:gd name="T47" fmla="*/ 4 h 17"/>
                <a:gd name="T48" fmla="*/ 27 w 30"/>
                <a:gd name="T49" fmla="*/ 3 h 17"/>
                <a:gd name="T50" fmla="*/ 26 w 30"/>
                <a:gd name="T51" fmla="*/ 2 h 17"/>
                <a:gd name="T52" fmla="*/ 25 w 30"/>
                <a:gd name="T53" fmla="*/ 1 h 17"/>
                <a:gd name="T54" fmla="*/ 22 w 30"/>
                <a:gd name="T55" fmla="*/ 0 h 17"/>
                <a:gd name="T56" fmla="*/ 20 w 30"/>
                <a:gd name="T57" fmla="*/ 0 h 17"/>
                <a:gd name="T58" fmla="*/ 18 w 30"/>
                <a:gd name="T59" fmla="*/ 0 h 17"/>
                <a:gd name="T60" fmla="*/ 16 w 30"/>
                <a:gd name="T61" fmla="*/ 0 h 17"/>
                <a:gd name="T62" fmla="*/ 13 w 30"/>
                <a:gd name="T63" fmla="*/ 0 h 17"/>
                <a:gd name="T64" fmla="*/ 11 w 30"/>
                <a:gd name="T65" fmla="*/ 0 h 17"/>
                <a:gd name="T66" fmla="*/ 9 w 30"/>
                <a:gd name="T67" fmla="*/ 0 h 17"/>
                <a:gd name="T68" fmla="*/ 7 w 30"/>
                <a:gd name="T69" fmla="*/ 1 h 17"/>
                <a:gd name="T70" fmla="*/ 6 w 30"/>
                <a:gd name="T71" fmla="*/ 2 h 17"/>
                <a:gd name="T72" fmla="*/ 4 w 30"/>
                <a:gd name="T73" fmla="*/ 3 h 17"/>
                <a:gd name="T74" fmla="*/ 2 w 30"/>
                <a:gd name="T75" fmla="*/ 5 h 17"/>
                <a:gd name="T76" fmla="*/ 1 w 30"/>
                <a:gd name="T77" fmla="*/ 7 h 1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0" h="17">
                  <a:moveTo>
                    <a:pt x="1" y="7"/>
                  </a:moveTo>
                  <a:lnTo>
                    <a:pt x="0" y="7"/>
                  </a:lnTo>
                  <a:lnTo>
                    <a:pt x="0" y="8"/>
                  </a:lnTo>
                  <a:lnTo>
                    <a:pt x="0" y="9"/>
                  </a:lnTo>
                  <a:lnTo>
                    <a:pt x="0" y="10"/>
                  </a:lnTo>
                  <a:lnTo>
                    <a:pt x="0" y="11"/>
                  </a:lnTo>
                  <a:lnTo>
                    <a:pt x="1" y="12"/>
                  </a:lnTo>
                  <a:lnTo>
                    <a:pt x="2" y="12"/>
                  </a:lnTo>
                  <a:lnTo>
                    <a:pt x="2" y="13"/>
                  </a:lnTo>
                  <a:lnTo>
                    <a:pt x="3" y="14"/>
                  </a:lnTo>
                  <a:lnTo>
                    <a:pt x="4" y="14"/>
                  </a:lnTo>
                  <a:lnTo>
                    <a:pt x="4" y="15"/>
                  </a:lnTo>
                  <a:lnTo>
                    <a:pt x="5" y="15"/>
                  </a:lnTo>
                  <a:lnTo>
                    <a:pt x="6" y="15"/>
                  </a:lnTo>
                  <a:lnTo>
                    <a:pt x="6" y="16"/>
                  </a:lnTo>
                  <a:lnTo>
                    <a:pt x="7" y="16"/>
                  </a:lnTo>
                  <a:lnTo>
                    <a:pt x="8" y="16"/>
                  </a:lnTo>
                  <a:lnTo>
                    <a:pt x="9" y="16"/>
                  </a:lnTo>
                  <a:lnTo>
                    <a:pt x="10" y="16"/>
                  </a:lnTo>
                  <a:lnTo>
                    <a:pt x="11" y="16"/>
                  </a:lnTo>
                  <a:lnTo>
                    <a:pt x="12" y="16"/>
                  </a:lnTo>
                  <a:lnTo>
                    <a:pt x="13" y="16"/>
                  </a:lnTo>
                  <a:lnTo>
                    <a:pt x="15" y="16"/>
                  </a:lnTo>
                  <a:lnTo>
                    <a:pt x="16" y="16"/>
                  </a:lnTo>
                  <a:lnTo>
                    <a:pt x="17" y="16"/>
                  </a:lnTo>
                  <a:lnTo>
                    <a:pt x="18" y="16"/>
                  </a:lnTo>
                  <a:lnTo>
                    <a:pt x="19" y="16"/>
                  </a:lnTo>
                  <a:lnTo>
                    <a:pt x="20" y="16"/>
                  </a:lnTo>
                  <a:lnTo>
                    <a:pt x="21" y="16"/>
                  </a:lnTo>
                  <a:lnTo>
                    <a:pt x="22" y="16"/>
                  </a:lnTo>
                  <a:lnTo>
                    <a:pt x="23" y="16"/>
                  </a:lnTo>
                  <a:lnTo>
                    <a:pt x="24" y="16"/>
                  </a:lnTo>
                  <a:lnTo>
                    <a:pt x="24" y="15"/>
                  </a:lnTo>
                  <a:lnTo>
                    <a:pt x="25" y="15"/>
                  </a:lnTo>
                  <a:lnTo>
                    <a:pt x="25" y="14"/>
                  </a:lnTo>
                  <a:lnTo>
                    <a:pt x="26" y="14"/>
                  </a:lnTo>
                  <a:lnTo>
                    <a:pt x="27" y="13"/>
                  </a:lnTo>
                  <a:lnTo>
                    <a:pt x="27" y="12"/>
                  </a:lnTo>
                  <a:lnTo>
                    <a:pt x="28" y="12"/>
                  </a:lnTo>
                  <a:lnTo>
                    <a:pt x="28" y="11"/>
                  </a:lnTo>
                  <a:lnTo>
                    <a:pt x="28" y="10"/>
                  </a:lnTo>
                  <a:lnTo>
                    <a:pt x="29" y="10"/>
                  </a:lnTo>
                  <a:lnTo>
                    <a:pt x="29" y="9"/>
                  </a:lnTo>
                  <a:lnTo>
                    <a:pt x="29" y="8"/>
                  </a:lnTo>
                  <a:lnTo>
                    <a:pt x="29" y="7"/>
                  </a:lnTo>
                  <a:lnTo>
                    <a:pt x="29" y="6"/>
                  </a:lnTo>
                  <a:lnTo>
                    <a:pt x="28" y="5"/>
                  </a:lnTo>
                  <a:lnTo>
                    <a:pt x="28" y="4"/>
                  </a:lnTo>
                  <a:lnTo>
                    <a:pt x="28" y="3"/>
                  </a:lnTo>
                  <a:lnTo>
                    <a:pt x="27" y="3"/>
                  </a:lnTo>
                  <a:lnTo>
                    <a:pt x="27" y="2"/>
                  </a:lnTo>
                  <a:lnTo>
                    <a:pt x="26" y="2"/>
                  </a:lnTo>
                  <a:lnTo>
                    <a:pt x="25" y="2"/>
                  </a:lnTo>
                  <a:lnTo>
                    <a:pt x="25" y="1"/>
                  </a:lnTo>
                  <a:lnTo>
                    <a:pt x="24" y="1"/>
                  </a:lnTo>
                  <a:lnTo>
                    <a:pt x="22" y="0"/>
                  </a:lnTo>
                  <a:lnTo>
                    <a:pt x="21" y="0"/>
                  </a:lnTo>
                  <a:lnTo>
                    <a:pt x="20" y="0"/>
                  </a:lnTo>
                  <a:lnTo>
                    <a:pt x="19" y="0"/>
                  </a:lnTo>
                  <a:lnTo>
                    <a:pt x="18" y="0"/>
                  </a:lnTo>
                  <a:lnTo>
                    <a:pt x="17" y="0"/>
                  </a:lnTo>
                  <a:lnTo>
                    <a:pt x="16" y="0"/>
                  </a:lnTo>
                  <a:lnTo>
                    <a:pt x="15" y="0"/>
                  </a:lnTo>
                  <a:lnTo>
                    <a:pt x="13" y="0"/>
                  </a:lnTo>
                  <a:lnTo>
                    <a:pt x="12" y="0"/>
                  </a:lnTo>
                  <a:lnTo>
                    <a:pt x="11" y="0"/>
                  </a:lnTo>
                  <a:lnTo>
                    <a:pt x="10" y="0"/>
                  </a:lnTo>
                  <a:lnTo>
                    <a:pt x="9" y="0"/>
                  </a:lnTo>
                  <a:lnTo>
                    <a:pt x="8" y="1"/>
                  </a:lnTo>
                  <a:lnTo>
                    <a:pt x="7" y="1"/>
                  </a:lnTo>
                  <a:lnTo>
                    <a:pt x="7" y="2"/>
                  </a:lnTo>
                  <a:lnTo>
                    <a:pt x="6" y="2"/>
                  </a:lnTo>
                  <a:lnTo>
                    <a:pt x="5" y="2"/>
                  </a:lnTo>
                  <a:lnTo>
                    <a:pt x="4" y="3"/>
                  </a:lnTo>
                  <a:lnTo>
                    <a:pt x="3" y="4"/>
                  </a:lnTo>
                  <a:lnTo>
                    <a:pt x="2" y="5"/>
                  </a:lnTo>
                  <a:lnTo>
                    <a:pt x="1" y="6"/>
                  </a:lnTo>
                  <a:lnTo>
                    <a:pt x="1" y="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88" name="Freeform 183"/>
            <p:cNvSpPr>
              <a:spLocks/>
            </p:cNvSpPr>
            <p:nvPr/>
          </p:nvSpPr>
          <p:spPr bwMode="auto">
            <a:xfrm>
              <a:off x="3493" y="1558"/>
              <a:ext cx="38" cy="19"/>
            </a:xfrm>
            <a:custGeom>
              <a:avLst/>
              <a:gdLst>
                <a:gd name="T0" fmla="*/ 0 w 38"/>
                <a:gd name="T1" fmla="*/ 8 h 19"/>
                <a:gd name="T2" fmla="*/ 0 w 38"/>
                <a:gd name="T3" fmla="*/ 10 h 19"/>
                <a:gd name="T4" fmla="*/ 0 w 38"/>
                <a:gd name="T5" fmla="*/ 12 h 19"/>
                <a:gd name="T6" fmla="*/ 2 w 38"/>
                <a:gd name="T7" fmla="*/ 13 h 19"/>
                <a:gd name="T8" fmla="*/ 3 w 38"/>
                <a:gd name="T9" fmla="*/ 15 h 19"/>
                <a:gd name="T10" fmla="*/ 4 w 38"/>
                <a:gd name="T11" fmla="*/ 16 h 19"/>
                <a:gd name="T12" fmla="*/ 6 w 38"/>
                <a:gd name="T13" fmla="*/ 17 h 19"/>
                <a:gd name="T14" fmla="*/ 8 w 38"/>
                <a:gd name="T15" fmla="*/ 17 h 19"/>
                <a:gd name="T16" fmla="*/ 10 w 38"/>
                <a:gd name="T17" fmla="*/ 17 h 19"/>
                <a:gd name="T18" fmla="*/ 12 w 38"/>
                <a:gd name="T19" fmla="*/ 18 h 19"/>
                <a:gd name="T20" fmla="*/ 14 w 38"/>
                <a:gd name="T21" fmla="*/ 18 h 19"/>
                <a:gd name="T22" fmla="*/ 16 w 38"/>
                <a:gd name="T23" fmla="*/ 18 h 19"/>
                <a:gd name="T24" fmla="*/ 19 w 38"/>
                <a:gd name="T25" fmla="*/ 18 h 19"/>
                <a:gd name="T26" fmla="*/ 21 w 38"/>
                <a:gd name="T27" fmla="*/ 18 h 19"/>
                <a:gd name="T28" fmla="*/ 23 w 38"/>
                <a:gd name="T29" fmla="*/ 18 h 19"/>
                <a:gd name="T30" fmla="*/ 25 w 38"/>
                <a:gd name="T31" fmla="*/ 18 h 19"/>
                <a:gd name="T32" fmla="*/ 27 w 38"/>
                <a:gd name="T33" fmla="*/ 18 h 19"/>
                <a:gd name="T34" fmla="*/ 29 w 38"/>
                <a:gd name="T35" fmla="*/ 18 h 19"/>
                <a:gd name="T36" fmla="*/ 30 w 38"/>
                <a:gd name="T37" fmla="*/ 17 h 19"/>
                <a:gd name="T38" fmla="*/ 31 w 38"/>
                <a:gd name="T39" fmla="*/ 16 h 19"/>
                <a:gd name="T40" fmla="*/ 32 w 38"/>
                <a:gd name="T41" fmla="*/ 15 h 19"/>
                <a:gd name="T42" fmla="*/ 34 w 38"/>
                <a:gd name="T43" fmla="*/ 14 h 19"/>
                <a:gd name="T44" fmla="*/ 36 w 38"/>
                <a:gd name="T45" fmla="*/ 12 h 19"/>
                <a:gd name="T46" fmla="*/ 37 w 38"/>
                <a:gd name="T47" fmla="*/ 10 h 19"/>
                <a:gd name="T48" fmla="*/ 36 w 38"/>
                <a:gd name="T49" fmla="*/ 8 h 19"/>
                <a:gd name="T50" fmla="*/ 36 w 38"/>
                <a:gd name="T51" fmla="*/ 6 h 19"/>
                <a:gd name="T52" fmla="*/ 35 w 38"/>
                <a:gd name="T53" fmla="*/ 5 h 19"/>
                <a:gd name="T54" fmla="*/ 35 w 38"/>
                <a:gd name="T55" fmla="*/ 3 h 19"/>
                <a:gd name="T56" fmla="*/ 33 w 38"/>
                <a:gd name="T57" fmla="*/ 3 h 19"/>
                <a:gd name="T58" fmla="*/ 32 w 38"/>
                <a:gd name="T59" fmla="*/ 2 h 19"/>
                <a:gd name="T60" fmla="*/ 31 w 38"/>
                <a:gd name="T61" fmla="*/ 1 h 19"/>
                <a:gd name="T62" fmla="*/ 27 w 38"/>
                <a:gd name="T63" fmla="*/ 0 h 19"/>
                <a:gd name="T64" fmla="*/ 25 w 38"/>
                <a:gd name="T65" fmla="*/ 0 h 19"/>
                <a:gd name="T66" fmla="*/ 23 w 38"/>
                <a:gd name="T67" fmla="*/ 0 h 19"/>
                <a:gd name="T68" fmla="*/ 21 w 38"/>
                <a:gd name="T69" fmla="*/ 0 h 19"/>
                <a:gd name="T70" fmla="*/ 19 w 38"/>
                <a:gd name="T71" fmla="*/ 0 h 19"/>
                <a:gd name="T72" fmla="*/ 16 w 38"/>
                <a:gd name="T73" fmla="*/ 0 h 19"/>
                <a:gd name="T74" fmla="*/ 14 w 38"/>
                <a:gd name="T75" fmla="*/ 0 h 19"/>
                <a:gd name="T76" fmla="*/ 12 w 38"/>
                <a:gd name="T77" fmla="*/ 1 h 19"/>
                <a:gd name="T78" fmla="*/ 10 w 38"/>
                <a:gd name="T79" fmla="*/ 1 h 19"/>
                <a:gd name="T80" fmla="*/ 8 w 38"/>
                <a:gd name="T81" fmla="*/ 2 h 19"/>
                <a:gd name="T82" fmla="*/ 6 w 38"/>
                <a:gd name="T83" fmla="*/ 3 h 19"/>
                <a:gd name="T84" fmla="*/ 4 w 38"/>
                <a:gd name="T85" fmla="*/ 4 h 19"/>
                <a:gd name="T86" fmla="*/ 3 w 38"/>
                <a:gd name="T87" fmla="*/ 6 h 19"/>
                <a:gd name="T88" fmla="*/ 1 w 38"/>
                <a:gd name="T89" fmla="*/ 7 h 1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8" h="19">
                  <a:moveTo>
                    <a:pt x="1" y="8"/>
                  </a:moveTo>
                  <a:lnTo>
                    <a:pt x="0" y="8"/>
                  </a:lnTo>
                  <a:lnTo>
                    <a:pt x="0" y="9"/>
                  </a:lnTo>
                  <a:lnTo>
                    <a:pt x="0" y="10"/>
                  </a:lnTo>
                  <a:lnTo>
                    <a:pt x="0" y="11"/>
                  </a:lnTo>
                  <a:lnTo>
                    <a:pt x="0" y="12"/>
                  </a:lnTo>
                  <a:lnTo>
                    <a:pt x="1" y="13"/>
                  </a:lnTo>
                  <a:lnTo>
                    <a:pt x="2" y="13"/>
                  </a:lnTo>
                  <a:lnTo>
                    <a:pt x="2" y="14"/>
                  </a:lnTo>
                  <a:lnTo>
                    <a:pt x="3" y="15"/>
                  </a:lnTo>
                  <a:lnTo>
                    <a:pt x="4" y="15"/>
                  </a:lnTo>
                  <a:lnTo>
                    <a:pt x="4" y="16"/>
                  </a:lnTo>
                  <a:lnTo>
                    <a:pt x="5" y="16"/>
                  </a:lnTo>
                  <a:lnTo>
                    <a:pt x="6" y="17"/>
                  </a:lnTo>
                  <a:lnTo>
                    <a:pt x="7" y="17"/>
                  </a:lnTo>
                  <a:lnTo>
                    <a:pt x="8" y="17"/>
                  </a:lnTo>
                  <a:lnTo>
                    <a:pt x="9" y="17"/>
                  </a:lnTo>
                  <a:lnTo>
                    <a:pt x="10" y="17"/>
                  </a:lnTo>
                  <a:lnTo>
                    <a:pt x="11" y="18"/>
                  </a:lnTo>
                  <a:lnTo>
                    <a:pt x="12" y="18"/>
                  </a:lnTo>
                  <a:lnTo>
                    <a:pt x="13" y="18"/>
                  </a:lnTo>
                  <a:lnTo>
                    <a:pt x="14" y="18"/>
                  </a:lnTo>
                  <a:lnTo>
                    <a:pt x="15" y="18"/>
                  </a:lnTo>
                  <a:lnTo>
                    <a:pt x="16" y="18"/>
                  </a:lnTo>
                  <a:lnTo>
                    <a:pt x="17" y="18"/>
                  </a:lnTo>
                  <a:lnTo>
                    <a:pt x="19" y="18"/>
                  </a:lnTo>
                  <a:lnTo>
                    <a:pt x="20" y="18"/>
                  </a:lnTo>
                  <a:lnTo>
                    <a:pt x="21" y="18"/>
                  </a:lnTo>
                  <a:lnTo>
                    <a:pt x="22" y="18"/>
                  </a:lnTo>
                  <a:lnTo>
                    <a:pt x="23" y="18"/>
                  </a:lnTo>
                  <a:lnTo>
                    <a:pt x="24" y="18"/>
                  </a:lnTo>
                  <a:lnTo>
                    <a:pt x="25" y="18"/>
                  </a:lnTo>
                  <a:lnTo>
                    <a:pt x="26" y="18"/>
                  </a:lnTo>
                  <a:lnTo>
                    <a:pt x="27" y="18"/>
                  </a:lnTo>
                  <a:lnTo>
                    <a:pt x="28" y="18"/>
                  </a:lnTo>
                  <a:lnTo>
                    <a:pt x="29" y="18"/>
                  </a:lnTo>
                  <a:lnTo>
                    <a:pt x="29" y="17"/>
                  </a:lnTo>
                  <a:lnTo>
                    <a:pt x="30" y="17"/>
                  </a:lnTo>
                  <a:lnTo>
                    <a:pt x="31" y="17"/>
                  </a:lnTo>
                  <a:lnTo>
                    <a:pt x="31" y="16"/>
                  </a:lnTo>
                  <a:lnTo>
                    <a:pt x="32" y="16"/>
                  </a:lnTo>
                  <a:lnTo>
                    <a:pt x="32" y="15"/>
                  </a:lnTo>
                  <a:lnTo>
                    <a:pt x="33" y="15"/>
                  </a:lnTo>
                  <a:lnTo>
                    <a:pt x="34" y="14"/>
                  </a:lnTo>
                  <a:lnTo>
                    <a:pt x="35" y="13"/>
                  </a:lnTo>
                  <a:lnTo>
                    <a:pt x="36" y="12"/>
                  </a:lnTo>
                  <a:lnTo>
                    <a:pt x="36" y="11"/>
                  </a:lnTo>
                  <a:lnTo>
                    <a:pt x="37" y="10"/>
                  </a:lnTo>
                  <a:lnTo>
                    <a:pt x="37" y="9"/>
                  </a:lnTo>
                  <a:lnTo>
                    <a:pt x="36" y="8"/>
                  </a:lnTo>
                  <a:lnTo>
                    <a:pt x="36" y="7"/>
                  </a:lnTo>
                  <a:lnTo>
                    <a:pt x="36" y="6"/>
                  </a:lnTo>
                  <a:lnTo>
                    <a:pt x="36" y="5"/>
                  </a:lnTo>
                  <a:lnTo>
                    <a:pt x="35" y="5"/>
                  </a:lnTo>
                  <a:lnTo>
                    <a:pt x="35" y="4"/>
                  </a:lnTo>
                  <a:lnTo>
                    <a:pt x="35" y="3"/>
                  </a:lnTo>
                  <a:lnTo>
                    <a:pt x="34" y="3"/>
                  </a:lnTo>
                  <a:lnTo>
                    <a:pt x="33" y="3"/>
                  </a:lnTo>
                  <a:lnTo>
                    <a:pt x="33" y="2"/>
                  </a:lnTo>
                  <a:lnTo>
                    <a:pt x="32" y="2"/>
                  </a:lnTo>
                  <a:lnTo>
                    <a:pt x="32" y="1"/>
                  </a:lnTo>
                  <a:lnTo>
                    <a:pt x="31" y="1"/>
                  </a:lnTo>
                  <a:lnTo>
                    <a:pt x="30" y="1"/>
                  </a:lnTo>
                  <a:lnTo>
                    <a:pt x="27" y="0"/>
                  </a:lnTo>
                  <a:lnTo>
                    <a:pt x="26" y="0"/>
                  </a:lnTo>
                  <a:lnTo>
                    <a:pt x="25" y="0"/>
                  </a:lnTo>
                  <a:lnTo>
                    <a:pt x="24" y="0"/>
                  </a:lnTo>
                  <a:lnTo>
                    <a:pt x="23" y="0"/>
                  </a:lnTo>
                  <a:lnTo>
                    <a:pt x="22" y="0"/>
                  </a:lnTo>
                  <a:lnTo>
                    <a:pt x="21" y="0"/>
                  </a:lnTo>
                  <a:lnTo>
                    <a:pt x="20" y="0"/>
                  </a:lnTo>
                  <a:lnTo>
                    <a:pt x="19" y="0"/>
                  </a:lnTo>
                  <a:lnTo>
                    <a:pt x="17" y="0"/>
                  </a:lnTo>
                  <a:lnTo>
                    <a:pt x="16" y="0"/>
                  </a:lnTo>
                  <a:lnTo>
                    <a:pt x="15" y="0"/>
                  </a:lnTo>
                  <a:lnTo>
                    <a:pt x="14" y="0"/>
                  </a:lnTo>
                  <a:lnTo>
                    <a:pt x="13" y="0"/>
                  </a:lnTo>
                  <a:lnTo>
                    <a:pt x="12" y="1"/>
                  </a:lnTo>
                  <a:lnTo>
                    <a:pt x="11" y="1"/>
                  </a:lnTo>
                  <a:lnTo>
                    <a:pt x="10" y="1"/>
                  </a:lnTo>
                  <a:lnTo>
                    <a:pt x="9" y="2"/>
                  </a:lnTo>
                  <a:lnTo>
                    <a:pt x="8" y="2"/>
                  </a:lnTo>
                  <a:lnTo>
                    <a:pt x="7" y="2"/>
                  </a:lnTo>
                  <a:lnTo>
                    <a:pt x="6" y="3"/>
                  </a:lnTo>
                  <a:lnTo>
                    <a:pt x="5" y="4"/>
                  </a:lnTo>
                  <a:lnTo>
                    <a:pt x="4" y="4"/>
                  </a:lnTo>
                  <a:lnTo>
                    <a:pt x="3" y="5"/>
                  </a:lnTo>
                  <a:lnTo>
                    <a:pt x="3" y="6"/>
                  </a:lnTo>
                  <a:lnTo>
                    <a:pt x="2" y="6"/>
                  </a:lnTo>
                  <a:lnTo>
                    <a:pt x="1" y="7"/>
                  </a:lnTo>
                  <a:lnTo>
                    <a:pt x="1" y="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89" name="Freeform 184"/>
            <p:cNvSpPr>
              <a:spLocks/>
            </p:cNvSpPr>
            <p:nvPr/>
          </p:nvSpPr>
          <p:spPr bwMode="auto">
            <a:xfrm>
              <a:off x="3709" y="1647"/>
              <a:ext cx="37" cy="21"/>
            </a:xfrm>
            <a:custGeom>
              <a:avLst/>
              <a:gdLst>
                <a:gd name="T0" fmla="*/ 0 w 37"/>
                <a:gd name="T1" fmla="*/ 8 h 21"/>
                <a:gd name="T2" fmla="*/ 0 w 37"/>
                <a:gd name="T3" fmla="*/ 11 h 21"/>
                <a:gd name="T4" fmla="*/ 0 w 37"/>
                <a:gd name="T5" fmla="*/ 13 h 21"/>
                <a:gd name="T6" fmla="*/ 1 w 37"/>
                <a:gd name="T7" fmla="*/ 14 h 21"/>
                <a:gd name="T8" fmla="*/ 2 w 37"/>
                <a:gd name="T9" fmla="*/ 16 h 21"/>
                <a:gd name="T10" fmla="*/ 4 w 37"/>
                <a:gd name="T11" fmla="*/ 17 h 21"/>
                <a:gd name="T12" fmla="*/ 5 w 37"/>
                <a:gd name="T13" fmla="*/ 18 h 21"/>
                <a:gd name="T14" fmla="*/ 6 w 37"/>
                <a:gd name="T15" fmla="*/ 19 h 21"/>
                <a:gd name="T16" fmla="*/ 8 w 37"/>
                <a:gd name="T17" fmla="*/ 19 h 21"/>
                <a:gd name="T18" fmla="*/ 10 w 37"/>
                <a:gd name="T19" fmla="*/ 19 h 21"/>
                <a:gd name="T20" fmla="*/ 12 w 37"/>
                <a:gd name="T21" fmla="*/ 20 h 21"/>
                <a:gd name="T22" fmla="*/ 14 w 37"/>
                <a:gd name="T23" fmla="*/ 20 h 21"/>
                <a:gd name="T24" fmla="*/ 16 w 37"/>
                <a:gd name="T25" fmla="*/ 20 h 21"/>
                <a:gd name="T26" fmla="*/ 19 w 37"/>
                <a:gd name="T27" fmla="*/ 20 h 21"/>
                <a:gd name="T28" fmla="*/ 21 w 37"/>
                <a:gd name="T29" fmla="*/ 20 h 21"/>
                <a:gd name="T30" fmla="*/ 23 w 37"/>
                <a:gd name="T31" fmla="*/ 20 h 21"/>
                <a:gd name="T32" fmla="*/ 25 w 37"/>
                <a:gd name="T33" fmla="*/ 20 h 21"/>
                <a:gd name="T34" fmla="*/ 27 w 37"/>
                <a:gd name="T35" fmla="*/ 20 h 21"/>
                <a:gd name="T36" fmla="*/ 29 w 37"/>
                <a:gd name="T37" fmla="*/ 20 h 21"/>
                <a:gd name="T38" fmla="*/ 30 w 37"/>
                <a:gd name="T39" fmla="*/ 19 h 21"/>
                <a:gd name="T40" fmla="*/ 31 w 37"/>
                <a:gd name="T41" fmla="*/ 18 h 21"/>
                <a:gd name="T42" fmla="*/ 32 w 37"/>
                <a:gd name="T43" fmla="*/ 17 h 21"/>
                <a:gd name="T44" fmla="*/ 33 w 37"/>
                <a:gd name="T45" fmla="*/ 16 h 21"/>
                <a:gd name="T46" fmla="*/ 35 w 37"/>
                <a:gd name="T47" fmla="*/ 15 h 21"/>
                <a:gd name="T48" fmla="*/ 36 w 37"/>
                <a:gd name="T49" fmla="*/ 13 h 21"/>
                <a:gd name="T50" fmla="*/ 36 w 37"/>
                <a:gd name="T51" fmla="*/ 11 h 21"/>
                <a:gd name="T52" fmla="*/ 36 w 37"/>
                <a:gd name="T53" fmla="*/ 8 h 21"/>
                <a:gd name="T54" fmla="*/ 36 w 37"/>
                <a:gd name="T55" fmla="*/ 6 h 21"/>
                <a:gd name="T56" fmla="*/ 35 w 37"/>
                <a:gd name="T57" fmla="*/ 4 h 21"/>
                <a:gd name="T58" fmla="*/ 34 w 37"/>
                <a:gd name="T59" fmla="*/ 3 h 21"/>
                <a:gd name="T60" fmla="*/ 33 w 37"/>
                <a:gd name="T61" fmla="*/ 2 h 21"/>
                <a:gd name="T62" fmla="*/ 31 w 37"/>
                <a:gd name="T63" fmla="*/ 1 h 21"/>
                <a:gd name="T64" fmla="*/ 27 w 37"/>
                <a:gd name="T65" fmla="*/ 0 h 21"/>
                <a:gd name="T66" fmla="*/ 25 w 37"/>
                <a:gd name="T67" fmla="*/ 0 h 21"/>
                <a:gd name="T68" fmla="*/ 23 w 37"/>
                <a:gd name="T69" fmla="*/ 0 h 21"/>
                <a:gd name="T70" fmla="*/ 21 w 37"/>
                <a:gd name="T71" fmla="*/ 0 h 21"/>
                <a:gd name="T72" fmla="*/ 19 w 37"/>
                <a:gd name="T73" fmla="*/ 0 h 21"/>
                <a:gd name="T74" fmla="*/ 16 w 37"/>
                <a:gd name="T75" fmla="*/ 0 h 21"/>
                <a:gd name="T76" fmla="*/ 14 w 37"/>
                <a:gd name="T77" fmla="*/ 0 h 21"/>
                <a:gd name="T78" fmla="*/ 12 w 37"/>
                <a:gd name="T79" fmla="*/ 1 h 21"/>
                <a:gd name="T80" fmla="*/ 10 w 37"/>
                <a:gd name="T81" fmla="*/ 1 h 21"/>
                <a:gd name="T82" fmla="*/ 8 w 37"/>
                <a:gd name="T83" fmla="*/ 2 h 21"/>
                <a:gd name="T84" fmla="*/ 6 w 37"/>
                <a:gd name="T85" fmla="*/ 3 h 21"/>
                <a:gd name="T86" fmla="*/ 4 w 37"/>
                <a:gd name="T87" fmla="*/ 4 h 21"/>
                <a:gd name="T88" fmla="*/ 2 w 37"/>
                <a:gd name="T89" fmla="*/ 5 h 21"/>
                <a:gd name="T90" fmla="*/ 1 w 37"/>
                <a:gd name="T91" fmla="*/ 7 h 2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7" h="21">
                  <a:moveTo>
                    <a:pt x="1" y="8"/>
                  </a:moveTo>
                  <a:lnTo>
                    <a:pt x="0" y="8"/>
                  </a:lnTo>
                  <a:lnTo>
                    <a:pt x="0" y="9"/>
                  </a:lnTo>
                  <a:lnTo>
                    <a:pt x="0" y="11"/>
                  </a:lnTo>
                  <a:lnTo>
                    <a:pt x="0" y="12"/>
                  </a:lnTo>
                  <a:lnTo>
                    <a:pt x="0" y="13"/>
                  </a:lnTo>
                  <a:lnTo>
                    <a:pt x="0" y="14"/>
                  </a:lnTo>
                  <a:lnTo>
                    <a:pt x="1" y="14"/>
                  </a:lnTo>
                  <a:lnTo>
                    <a:pt x="1" y="15"/>
                  </a:lnTo>
                  <a:lnTo>
                    <a:pt x="2" y="16"/>
                  </a:lnTo>
                  <a:lnTo>
                    <a:pt x="3" y="17"/>
                  </a:lnTo>
                  <a:lnTo>
                    <a:pt x="4" y="17"/>
                  </a:lnTo>
                  <a:lnTo>
                    <a:pt x="4" y="18"/>
                  </a:lnTo>
                  <a:lnTo>
                    <a:pt x="5" y="18"/>
                  </a:lnTo>
                  <a:lnTo>
                    <a:pt x="6" y="18"/>
                  </a:lnTo>
                  <a:lnTo>
                    <a:pt x="6" y="19"/>
                  </a:lnTo>
                  <a:lnTo>
                    <a:pt x="7" y="19"/>
                  </a:lnTo>
                  <a:lnTo>
                    <a:pt x="8" y="19"/>
                  </a:lnTo>
                  <a:lnTo>
                    <a:pt x="9" y="19"/>
                  </a:lnTo>
                  <a:lnTo>
                    <a:pt x="10" y="19"/>
                  </a:lnTo>
                  <a:lnTo>
                    <a:pt x="11" y="20"/>
                  </a:lnTo>
                  <a:lnTo>
                    <a:pt x="12" y="20"/>
                  </a:lnTo>
                  <a:lnTo>
                    <a:pt x="13" y="20"/>
                  </a:lnTo>
                  <a:lnTo>
                    <a:pt x="14" y="20"/>
                  </a:lnTo>
                  <a:lnTo>
                    <a:pt x="15" y="20"/>
                  </a:lnTo>
                  <a:lnTo>
                    <a:pt x="16" y="20"/>
                  </a:lnTo>
                  <a:lnTo>
                    <a:pt x="17" y="20"/>
                  </a:lnTo>
                  <a:lnTo>
                    <a:pt x="19" y="20"/>
                  </a:lnTo>
                  <a:lnTo>
                    <a:pt x="20" y="20"/>
                  </a:lnTo>
                  <a:lnTo>
                    <a:pt x="21" y="20"/>
                  </a:lnTo>
                  <a:lnTo>
                    <a:pt x="22" y="20"/>
                  </a:lnTo>
                  <a:lnTo>
                    <a:pt x="23" y="20"/>
                  </a:lnTo>
                  <a:lnTo>
                    <a:pt x="24" y="20"/>
                  </a:lnTo>
                  <a:lnTo>
                    <a:pt x="25" y="20"/>
                  </a:lnTo>
                  <a:lnTo>
                    <a:pt x="26" y="20"/>
                  </a:lnTo>
                  <a:lnTo>
                    <a:pt x="27" y="20"/>
                  </a:lnTo>
                  <a:lnTo>
                    <a:pt x="28" y="20"/>
                  </a:lnTo>
                  <a:lnTo>
                    <a:pt x="29" y="20"/>
                  </a:lnTo>
                  <a:lnTo>
                    <a:pt x="29" y="19"/>
                  </a:lnTo>
                  <a:lnTo>
                    <a:pt x="30" y="19"/>
                  </a:lnTo>
                  <a:lnTo>
                    <a:pt x="31" y="19"/>
                  </a:lnTo>
                  <a:lnTo>
                    <a:pt x="31" y="18"/>
                  </a:lnTo>
                  <a:lnTo>
                    <a:pt x="32" y="18"/>
                  </a:lnTo>
                  <a:lnTo>
                    <a:pt x="32" y="17"/>
                  </a:lnTo>
                  <a:lnTo>
                    <a:pt x="33" y="17"/>
                  </a:lnTo>
                  <a:lnTo>
                    <a:pt x="33" y="16"/>
                  </a:lnTo>
                  <a:lnTo>
                    <a:pt x="34" y="16"/>
                  </a:lnTo>
                  <a:lnTo>
                    <a:pt x="35" y="15"/>
                  </a:lnTo>
                  <a:lnTo>
                    <a:pt x="35" y="14"/>
                  </a:lnTo>
                  <a:lnTo>
                    <a:pt x="36" y="13"/>
                  </a:lnTo>
                  <a:lnTo>
                    <a:pt x="36" y="12"/>
                  </a:lnTo>
                  <a:lnTo>
                    <a:pt x="36" y="11"/>
                  </a:lnTo>
                  <a:lnTo>
                    <a:pt x="36" y="9"/>
                  </a:lnTo>
                  <a:lnTo>
                    <a:pt x="36" y="8"/>
                  </a:lnTo>
                  <a:lnTo>
                    <a:pt x="36" y="7"/>
                  </a:lnTo>
                  <a:lnTo>
                    <a:pt x="36" y="6"/>
                  </a:lnTo>
                  <a:lnTo>
                    <a:pt x="36" y="5"/>
                  </a:lnTo>
                  <a:lnTo>
                    <a:pt x="35" y="4"/>
                  </a:lnTo>
                  <a:lnTo>
                    <a:pt x="35" y="3"/>
                  </a:lnTo>
                  <a:lnTo>
                    <a:pt x="34" y="3"/>
                  </a:lnTo>
                  <a:lnTo>
                    <a:pt x="33" y="3"/>
                  </a:lnTo>
                  <a:lnTo>
                    <a:pt x="33" y="2"/>
                  </a:lnTo>
                  <a:lnTo>
                    <a:pt x="32" y="1"/>
                  </a:lnTo>
                  <a:lnTo>
                    <a:pt x="31" y="1"/>
                  </a:lnTo>
                  <a:lnTo>
                    <a:pt x="30" y="1"/>
                  </a:lnTo>
                  <a:lnTo>
                    <a:pt x="27" y="0"/>
                  </a:lnTo>
                  <a:lnTo>
                    <a:pt x="26" y="0"/>
                  </a:lnTo>
                  <a:lnTo>
                    <a:pt x="25" y="0"/>
                  </a:lnTo>
                  <a:lnTo>
                    <a:pt x="24" y="0"/>
                  </a:lnTo>
                  <a:lnTo>
                    <a:pt x="23" y="0"/>
                  </a:lnTo>
                  <a:lnTo>
                    <a:pt x="22" y="0"/>
                  </a:lnTo>
                  <a:lnTo>
                    <a:pt x="21" y="0"/>
                  </a:lnTo>
                  <a:lnTo>
                    <a:pt x="20" y="0"/>
                  </a:lnTo>
                  <a:lnTo>
                    <a:pt x="19" y="0"/>
                  </a:lnTo>
                  <a:lnTo>
                    <a:pt x="17" y="0"/>
                  </a:lnTo>
                  <a:lnTo>
                    <a:pt x="16" y="0"/>
                  </a:lnTo>
                  <a:lnTo>
                    <a:pt x="15" y="0"/>
                  </a:lnTo>
                  <a:lnTo>
                    <a:pt x="14" y="0"/>
                  </a:lnTo>
                  <a:lnTo>
                    <a:pt x="13" y="0"/>
                  </a:lnTo>
                  <a:lnTo>
                    <a:pt x="12" y="1"/>
                  </a:lnTo>
                  <a:lnTo>
                    <a:pt x="11" y="1"/>
                  </a:lnTo>
                  <a:lnTo>
                    <a:pt x="10" y="1"/>
                  </a:lnTo>
                  <a:lnTo>
                    <a:pt x="9" y="1"/>
                  </a:lnTo>
                  <a:lnTo>
                    <a:pt x="8" y="2"/>
                  </a:lnTo>
                  <a:lnTo>
                    <a:pt x="7" y="2"/>
                  </a:lnTo>
                  <a:lnTo>
                    <a:pt x="6" y="3"/>
                  </a:lnTo>
                  <a:lnTo>
                    <a:pt x="5" y="3"/>
                  </a:lnTo>
                  <a:lnTo>
                    <a:pt x="4" y="4"/>
                  </a:lnTo>
                  <a:lnTo>
                    <a:pt x="3" y="5"/>
                  </a:lnTo>
                  <a:lnTo>
                    <a:pt x="2" y="5"/>
                  </a:lnTo>
                  <a:lnTo>
                    <a:pt x="2" y="6"/>
                  </a:lnTo>
                  <a:lnTo>
                    <a:pt x="1" y="7"/>
                  </a:lnTo>
                  <a:lnTo>
                    <a:pt x="1" y="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90" name="Freeform 185"/>
            <p:cNvSpPr>
              <a:spLocks/>
            </p:cNvSpPr>
            <p:nvPr/>
          </p:nvSpPr>
          <p:spPr bwMode="auto">
            <a:xfrm>
              <a:off x="3416" y="1540"/>
              <a:ext cx="38" cy="20"/>
            </a:xfrm>
            <a:custGeom>
              <a:avLst/>
              <a:gdLst>
                <a:gd name="T0" fmla="*/ 0 w 38"/>
                <a:gd name="T1" fmla="*/ 8 h 20"/>
                <a:gd name="T2" fmla="*/ 0 w 38"/>
                <a:gd name="T3" fmla="*/ 10 h 20"/>
                <a:gd name="T4" fmla="*/ 0 w 38"/>
                <a:gd name="T5" fmla="*/ 12 h 20"/>
                <a:gd name="T6" fmla="*/ 1 w 38"/>
                <a:gd name="T7" fmla="*/ 13 h 20"/>
                <a:gd name="T8" fmla="*/ 2 w 38"/>
                <a:gd name="T9" fmla="*/ 15 h 20"/>
                <a:gd name="T10" fmla="*/ 4 w 38"/>
                <a:gd name="T11" fmla="*/ 16 h 20"/>
                <a:gd name="T12" fmla="*/ 6 w 38"/>
                <a:gd name="T13" fmla="*/ 17 h 20"/>
                <a:gd name="T14" fmla="*/ 8 w 38"/>
                <a:gd name="T15" fmla="*/ 18 h 20"/>
                <a:gd name="T16" fmla="*/ 10 w 38"/>
                <a:gd name="T17" fmla="*/ 18 h 20"/>
                <a:gd name="T18" fmla="*/ 12 w 38"/>
                <a:gd name="T19" fmla="*/ 18 h 20"/>
                <a:gd name="T20" fmla="*/ 14 w 38"/>
                <a:gd name="T21" fmla="*/ 19 h 20"/>
                <a:gd name="T22" fmla="*/ 16 w 38"/>
                <a:gd name="T23" fmla="*/ 19 h 20"/>
                <a:gd name="T24" fmla="*/ 19 w 38"/>
                <a:gd name="T25" fmla="*/ 19 h 20"/>
                <a:gd name="T26" fmla="*/ 22 w 38"/>
                <a:gd name="T27" fmla="*/ 19 h 20"/>
                <a:gd name="T28" fmla="*/ 24 w 38"/>
                <a:gd name="T29" fmla="*/ 19 h 20"/>
                <a:gd name="T30" fmla="*/ 26 w 38"/>
                <a:gd name="T31" fmla="*/ 19 h 20"/>
                <a:gd name="T32" fmla="*/ 28 w 38"/>
                <a:gd name="T33" fmla="*/ 19 h 20"/>
                <a:gd name="T34" fmla="*/ 30 w 38"/>
                <a:gd name="T35" fmla="*/ 18 h 20"/>
                <a:gd name="T36" fmla="*/ 31 w 38"/>
                <a:gd name="T37" fmla="*/ 17 h 20"/>
                <a:gd name="T38" fmla="*/ 33 w 38"/>
                <a:gd name="T39" fmla="*/ 17 h 20"/>
                <a:gd name="T40" fmla="*/ 34 w 38"/>
                <a:gd name="T41" fmla="*/ 16 h 20"/>
                <a:gd name="T42" fmla="*/ 35 w 38"/>
                <a:gd name="T43" fmla="*/ 15 h 20"/>
                <a:gd name="T44" fmla="*/ 36 w 38"/>
                <a:gd name="T45" fmla="*/ 13 h 20"/>
                <a:gd name="T46" fmla="*/ 37 w 38"/>
                <a:gd name="T47" fmla="*/ 12 h 20"/>
                <a:gd name="T48" fmla="*/ 37 w 38"/>
                <a:gd name="T49" fmla="*/ 10 h 20"/>
                <a:gd name="T50" fmla="*/ 37 w 38"/>
                <a:gd name="T51" fmla="*/ 8 h 20"/>
                <a:gd name="T52" fmla="*/ 37 w 38"/>
                <a:gd name="T53" fmla="*/ 6 h 20"/>
                <a:gd name="T54" fmla="*/ 36 w 38"/>
                <a:gd name="T55" fmla="*/ 5 h 20"/>
                <a:gd name="T56" fmla="*/ 35 w 38"/>
                <a:gd name="T57" fmla="*/ 3 h 20"/>
                <a:gd name="T58" fmla="*/ 33 w 38"/>
                <a:gd name="T59" fmla="*/ 1 h 20"/>
                <a:gd name="T60" fmla="*/ 31 w 38"/>
                <a:gd name="T61" fmla="*/ 1 h 20"/>
                <a:gd name="T62" fmla="*/ 27 w 38"/>
                <a:gd name="T63" fmla="*/ 0 h 20"/>
                <a:gd name="T64" fmla="*/ 23 w 38"/>
                <a:gd name="T65" fmla="*/ 0 h 20"/>
                <a:gd name="T66" fmla="*/ 21 w 38"/>
                <a:gd name="T67" fmla="*/ 0 h 20"/>
                <a:gd name="T68" fmla="*/ 19 w 38"/>
                <a:gd name="T69" fmla="*/ 0 h 20"/>
                <a:gd name="T70" fmla="*/ 16 w 38"/>
                <a:gd name="T71" fmla="*/ 0 h 20"/>
                <a:gd name="T72" fmla="*/ 13 w 38"/>
                <a:gd name="T73" fmla="*/ 1 h 20"/>
                <a:gd name="T74" fmla="*/ 11 w 38"/>
                <a:gd name="T75" fmla="*/ 1 h 20"/>
                <a:gd name="T76" fmla="*/ 9 w 38"/>
                <a:gd name="T77" fmla="*/ 2 h 20"/>
                <a:gd name="T78" fmla="*/ 7 w 38"/>
                <a:gd name="T79" fmla="*/ 2 h 20"/>
                <a:gd name="T80" fmla="*/ 5 w 38"/>
                <a:gd name="T81" fmla="*/ 4 h 20"/>
                <a:gd name="T82" fmla="*/ 4 w 38"/>
                <a:gd name="T83" fmla="*/ 5 h 20"/>
                <a:gd name="T84" fmla="*/ 2 w 38"/>
                <a:gd name="T85" fmla="*/ 6 h 20"/>
                <a:gd name="T86" fmla="*/ 1 w 38"/>
                <a:gd name="T87" fmla="*/ 8 h 2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8" h="20">
                  <a:moveTo>
                    <a:pt x="1" y="8"/>
                  </a:moveTo>
                  <a:lnTo>
                    <a:pt x="0" y="8"/>
                  </a:lnTo>
                  <a:lnTo>
                    <a:pt x="0" y="9"/>
                  </a:lnTo>
                  <a:lnTo>
                    <a:pt x="0" y="10"/>
                  </a:lnTo>
                  <a:lnTo>
                    <a:pt x="0" y="11"/>
                  </a:lnTo>
                  <a:lnTo>
                    <a:pt x="0" y="12"/>
                  </a:lnTo>
                  <a:lnTo>
                    <a:pt x="0" y="13"/>
                  </a:lnTo>
                  <a:lnTo>
                    <a:pt x="1" y="13"/>
                  </a:lnTo>
                  <a:lnTo>
                    <a:pt x="2" y="14"/>
                  </a:lnTo>
                  <a:lnTo>
                    <a:pt x="2" y="15"/>
                  </a:lnTo>
                  <a:lnTo>
                    <a:pt x="3" y="15"/>
                  </a:lnTo>
                  <a:lnTo>
                    <a:pt x="4" y="16"/>
                  </a:lnTo>
                  <a:lnTo>
                    <a:pt x="5" y="17"/>
                  </a:lnTo>
                  <a:lnTo>
                    <a:pt x="6" y="17"/>
                  </a:lnTo>
                  <a:lnTo>
                    <a:pt x="7" y="17"/>
                  </a:lnTo>
                  <a:lnTo>
                    <a:pt x="8" y="18"/>
                  </a:lnTo>
                  <a:lnTo>
                    <a:pt x="9" y="18"/>
                  </a:lnTo>
                  <a:lnTo>
                    <a:pt x="10" y="18"/>
                  </a:lnTo>
                  <a:lnTo>
                    <a:pt x="11" y="18"/>
                  </a:lnTo>
                  <a:lnTo>
                    <a:pt x="12" y="18"/>
                  </a:lnTo>
                  <a:lnTo>
                    <a:pt x="13" y="18"/>
                  </a:lnTo>
                  <a:lnTo>
                    <a:pt x="14" y="19"/>
                  </a:lnTo>
                  <a:lnTo>
                    <a:pt x="15" y="19"/>
                  </a:lnTo>
                  <a:lnTo>
                    <a:pt x="16" y="19"/>
                  </a:lnTo>
                  <a:lnTo>
                    <a:pt x="17" y="19"/>
                  </a:lnTo>
                  <a:lnTo>
                    <a:pt x="19" y="19"/>
                  </a:lnTo>
                  <a:lnTo>
                    <a:pt x="21" y="19"/>
                  </a:lnTo>
                  <a:lnTo>
                    <a:pt x="22" y="19"/>
                  </a:lnTo>
                  <a:lnTo>
                    <a:pt x="23" y="19"/>
                  </a:lnTo>
                  <a:lnTo>
                    <a:pt x="24" y="19"/>
                  </a:lnTo>
                  <a:lnTo>
                    <a:pt x="25" y="19"/>
                  </a:lnTo>
                  <a:lnTo>
                    <a:pt x="26" y="19"/>
                  </a:lnTo>
                  <a:lnTo>
                    <a:pt x="27" y="19"/>
                  </a:lnTo>
                  <a:lnTo>
                    <a:pt x="28" y="19"/>
                  </a:lnTo>
                  <a:lnTo>
                    <a:pt x="29" y="19"/>
                  </a:lnTo>
                  <a:lnTo>
                    <a:pt x="30" y="18"/>
                  </a:lnTo>
                  <a:lnTo>
                    <a:pt x="31" y="18"/>
                  </a:lnTo>
                  <a:lnTo>
                    <a:pt x="31" y="17"/>
                  </a:lnTo>
                  <a:lnTo>
                    <a:pt x="32" y="17"/>
                  </a:lnTo>
                  <a:lnTo>
                    <a:pt x="33" y="17"/>
                  </a:lnTo>
                  <a:lnTo>
                    <a:pt x="33" y="16"/>
                  </a:lnTo>
                  <a:lnTo>
                    <a:pt x="34" y="16"/>
                  </a:lnTo>
                  <a:lnTo>
                    <a:pt x="34" y="15"/>
                  </a:lnTo>
                  <a:lnTo>
                    <a:pt x="35" y="15"/>
                  </a:lnTo>
                  <a:lnTo>
                    <a:pt x="35" y="14"/>
                  </a:lnTo>
                  <a:lnTo>
                    <a:pt x="36" y="13"/>
                  </a:lnTo>
                  <a:lnTo>
                    <a:pt x="36" y="12"/>
                  </a:lnTo>
                  <a:lnTo>
                    <a:pt x="37" y="12"/>
                  </a:lnTo>
                  <a:lnTo>
                    <a:pt x="37" y="11"/>
                  </a:lnTo>
                  <a:lnTo>
                    <a:pt x="37" y="10"/>
                  </a:lnTo>
                  <a:lnTo>
                    <a:pt x="37" y="9"/>
                  </a:lnTo>
                  <a:lnTo>
                    <a:pt x="37" y="8"/>
                  </a:lnTo>
                  <a:lnTo>
                    <a:pt x="37" y="7"/>
                  </a:lnTo>
                  <a:lnTo>
                    <a:pt x="37" y="6"/>
                  </a:lnTo>
                  <a:lnTo>
                    <a:pt x="37" y="5"/>
                  </a:lnTo>
                  <a:lnTo>
                    <a:pt x="36" y="5"/>
                  </a:lnTo>
                  <a:lnTo>
                    <a:pt x="36" y="4"/>
                  </a:lnTo>
                  <a:lnTo>
                    <a:pt x="35" y="3"/>
                  </a:lnTo>
                  <a:lnTo>
                    <a:pt x="34" y="2"/>
                  </a:lnTo>
                  <a:lnTo>
                    <a:pt x="33" y="1"/>
                  </a:lnTo>
                  <a:lnTo>
                    <a:pt x="32" y="1"/>
                  </a:lnTo>
                  <a:lnTo>
                    <a:pt x="31" y="1"/>
                  </a:lnTo>
                  <a:lnTo>
                    <a:pt x="28" y="0"/>
                  </a:lnTo>
                  <a:lnTo>
                    <a:pt x="27" y="0"/>
                  </a:lnTo>
                  <a:lnTo>
                    <a:pt x="25" y="0"/>
                  </a:lnTo>
                  <a:lnTo>
                    <a:pt x="23" y="0"/>
                  </a:lnTo>
                  <a:lnTo>
                    <a:pt x="22" y="0"/>
                  </a:lnTo>
                  <a:lnTo>
                    <a:pt x="21" y="0"/>
                  </a:lnTo>
                  <a:lnTo>
                    <a:pt x="20" y="0"/>
                  </a:lnTo>
                  <a:lnTo>
                    <a:pt x="19" y="0"/>
                  </a:lnTo>
                  <a:lnTo>
                    <a:pt x="17" y="0"/>
                  </a:lnTo>
                  <a:lnTo>
                    <a:pt x="16" y="0"/>
                  </a:lnTo>
                  <a:lnTo>
                    <a:pt x="14" y="0"/>
                  </a:lnTo>
                  <a:lnTo>
                    <a:pt x="13" y="1"/>
                  </a:lnTo>
                  <a:lnTo>
                    <a:pt x="12" y="1"/>
                  </a:lnTo>
                  <a:lnTo>
                    <a:pt x="11" y="1"/>
                  </a:lnTo>
                  <a:lnTo>
                    <a:pt x="10" y="1"/>
                  </a:lnTo>
                  <a:lnTo>
                    <a:pt x="9" y="2"/>
                  </a:lnTo>
                  <a:lnTo>
                    <a:pt x="8" y="2"/>
                  </a:lnTo>
                  <a:lnTo>
                    <a:pt x="7" y="2"/>
                  </a:lnTo>
                  <a:lnTo>
                    <a:pt x="6" y="3"/>
                  </a:lnTo>
                  <a:lnTo>
                    <a:pt x="5" y="4"/>
                  </a:lnTo>
                  <a:lnTo>
                    <a:pt x="4" y="4"/>
                  </a:lnTo>
                  <a:lnTo>
                    <a:pt x="4" y="5"/>
                  </a:lnTo>
                  <a:lnTo>
                    <a:pt x="3" y="5"/>
                  </a:lnTo>
                  <a:lnTo>
                    <a:pt x="2" y="6"/>
                  </a:lnTo>
                  <a:lnTo>
                    <a:pt x="2" y="7"/>
                  </a:lnTo>
                  <a:lnTo>
                    <a:pt x="1" y="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91" name="Freeform 186"/>
            <p:cNvSpPr>
              <a:spLocks/>
            </p:cNvSpPr>
            <p:nvPr/>
          </p:nvSpPr>
          <p:spPr bwMode="auto">
            <a:xfrm>
              <a:off x="3644" y="1604"/>
              <a:ext cx="39" cy="20"/>
            </a:xfrm>
            <a:custGeom>
              <a:avLst/>
              <a:gdLst>
                <a:gd name="T0" fmla="*/ 1 w 39"/>
                <a:gd name="T1" fmla="*/ 8 h 20"/>
                <a:gd name="T2" fmla="*/ 0 w 39"/>
                <a:gd name="T3" fmla="*/ 9 h 20"/>
                <a:gd name="T4" fmla="*/ 0 w 39"/>
                <a:gd name="T5" fmla="*/ 11 h 20"/>
                <a:gd name="T6" fmla="*/ 1 w 39"/>
                <a:gd name="T7" fmla="*/ 12 h 20"/>
                <a:gd name="T8" fmla="*/ 2 w 39"/>
                <a:gd name="T9" fmla="*/ 14 h 20"/>
                <a:gd name="T10" fmla="*/ 3 w 39"/>
                <a:gd name="T11" fmla="*/ 15 h 20"/>
                <a:gd name="T12" fmla="*/ 5 w 39"/>
                <a:gd name="T13" fmla="*/ 16 h 20"/>
                <a:gd name="T14" fmla="*/ 6 w 39"/>
                <a:gd name="T15" fmla="*/ 17 h 20"/>
                <a:gd name="T16" fmla="*/ 7 w 39"/>
                <a:gd name="T17" fmla="*/ 18 h 20"/>
                <a:gd name="T18" fmla="*/ 10 w 39"/>
                <a:gd name="T19" fmla="*/ 18 h 20"/>
                <a:gd name="T20" fmla="*/ 12 w 39"/>
                <a:gd name="T21" fmla="*/ 18 h 20"/>
                <a:gd name="T22" fmla="*/ 14 w 39"/>
                <a:gd name="T23" fmla="*/ 19 h 20"/>
                <a:gd name="T24" fmla="*/ 16 w 39"/>
                <a:gd name="T25" fmla="*/ 19 h 20"/>
                <a:gd name="T26" fmla="*/ 18 w 39"/>
                <a:gd name="T27" fmla="*/ 19 h 20"/>
                <a:gd name="T28" fmla="*/ 20 w 39"/>
                <a:gd name="T29" fmla="*/ 19 h 20"/>
                <a:gd name="T30" fmla="*/ 22 w 39"/>
                <a:gd name="T31" fmla="*/ 19 h 20"/>
                <a:gd name="T32" fmla="*/ 24 w 39"/>
                <a:gd name="T33" fmla="*/ 19 h 20"/>
                <a:gd name="T34" fmla="*/ 26 w 39"/>
                <a:gd name="T35" fmla="*/ 19 h 20"/>
                <a:gd name="T36" fmla="*/ 29 w 39"/>
                <a:gd name="T37" fmla="*/ 19 h 20"/>
                <a:gd name="T38" fmla="*/ 31 w 39"/>
                <a:gd name="T39" fmla="*/ 19 h 20"/>
                <a:gd name="T40" fmla="*/ 32 w 39"/>
                <a:gd name="T41" fmla="*/ 18 h 20"/>
                <a:gd name="T42" fmla="*/ 33 w 39"/>
                <a:gd name="T43" fmla="*/ 17 h 20"/>
                <a:gd name="T44" fmla="*/ 34 w 39"/>
                <a:gd name="T45" fmla="*/ 16 h 20"/>
                <a:gd name="T46" fmla="*/ 36 w 39"/>
                <a:gd name="T47" fmla="*/ 15 h 20"/>
                <a:gd name="T48" fmla="*/ 37 w 39"/>
                <a:gd name="T49" fmla="*/ 14 h 20"/>
                <a:gd name="T50" fmla="*/ 38 w 39"/>
                <a:gd name="T51" fmla="*/ 12 h 20"/>
                <a:gd name="T52" fmla="*/ 38 w 39"/>
                <a:gd name="T53" fmla="*/ 10 h 20"/>
                <a:gd name="T54" fmla="*/ 38 w 39"/>
                <a:gd name="T55" fmla="*/ 8 h 20"/>
                <a:gd name="T56" fmla="*/ 38 w 39"/>
                <a:gd name="T57" fmla="*/ 6 h 20"/>
                <a:gd name="T58" fmla="*/ 37 w 39"/>
                <a:gd name="T59" fmla="*/ 5 h 20"/>
                <a:gd name="T60" fmla="*/ 36 w 39"/>
                <a:gd name="T61" fmla="*/ 4 h 20"/>
                <a:gd name="T62" fmla="*/ 35 w 39"/>
                <a:gd name="T63" fmla="*/ 3 h 20"/>
                <a:gd name="T64" fmla="*/ 34 w 39"/>
                <a:gd name="T65" fmla="*/ 2 h 20"/>
                <a:gd name="T66" fmla="*/ 33 w 39"/>
                <a:gd name="T67" fmla="*/ 1 h 20"/>
                <a:gd name="T68" fmla="*/ 29 w 39"/>
                <a:gd name="T69" fmla="*/ 0 h 20"/>
                <a:gd name="T70" fmla="*/ 26 w 39"/>
                <a:gd name="T71" fmla="*/ 0 h 20"/>
                <a:gd name="T72" fmla="*/ 24 w 39"/>
                <a:gd name="T73" fmla="*/ 0 h 20"/>
                <a:gd name="T74" fmla="*/ 22 w 39"/>
                <a:gd name="T75" fmla="*/ 0 h 20"/>
                <a:gd name="T76" fmla="*/ 20 w 39"/>
                <a:gd name="T77" fmla="*/ 0 h 20"/>
                <a:gd name="T78" fmla="*/ 18 w 39"/>
                <a:gd name="T79" fmla="*/ 0 h 20"/>
                <a:gd name="T80" fmla="*/ 16 w 39"/>
                <a:gd name="T81" fmla="*/ 0 h 20"/>
                <a:gd name="T82" fmla="*/ 14 w 39"/>
                <a:gd name="T83" fmla="*/ 1 h 20"/>
                <a:gd name="T84" fmla="*/ 12 w 39"/>
                <a:gd name="T85" fmla="*/ 1 h 20"/>
                <a:gd name="T86" fmla="*/ 10 w 39"/>
                <a:gd name="T87" fmla="*/ 2 h 20"/>
                <a:gd name="T88" fmla="*/ 7 w 39"/>
                <a:gd name="T89" fmla="*/ 3 h 20"/>
                <a:gd name="T90" fmla="*/ 6 w 39"/>
                <a:gd name="T91" fmla="*/ 4 h 20"/>
                <a:gd name="T92" fmla="*/ 4 w 39"/>
                <a:gd name="T93" fmla="*/ 5 h 20"/>
                <a:gd name="T94" fmla="*/ 3 w 39"/>
                <a:gd name="T95" fmla="*/ 6 h 20"/>
                <a:gd name="T96" fmla="*/ 2 w 39"/>
                <a:gd name="T97" fmla="*/ 8 h 2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9" h="20">
                  <a:moveTo>
                    <a:pt x="2" y="8"/>
                  </a:moveTo>
                  <a:lnTo>
                    <a:pt x="1" y="8"/>
                  </a:lnTo>
                  <a:lnTo>
                    <a:pt x="1" y="9"/>
                  </a:lnTo>
                  <a:lnTo>
                    <a:pt x="0" y="9"/>
                  </a:lnTo>
                  <a:lnTo>
                    <a:pt x="0" y="10"/>
                  </a:lnTo>
                  <a:lnTo>
                    <a:pt x="0" y="11"/>
                  </a:lnTo>
                  <a:lnTo>
                    <a:pt x="0" y="12"/>
                  </a:lnTo>
                  <a:lnTo>
                    <a:pt x="1" y="12"/>
                  </a:lnTo>
                  <a:lnTo>
                    <a:pt x="1" y="13"/>
                  </a:lnTo>
                  <a:lnTo>
                    <a:pt x="2" y="14"/>
                  </a:lnTo>
                  <a:lnTo>
                    <a:pt x="2" y="15"/>
                  </a:lnTo>
                  <a:lnTo>
                    <a:pt x="3" y="15"/>
                  </a:lnTo>
                  <a:lnTo>
                    <a:pt x="4" y="16"/>
                  </a:lnTo>
                  <a:lnTo>
                    <a:pt x="5" y="16"/>
                  </a:lnTo>
                  <a:lnTo>
                    <a:pt x="5" y="17"/>
                  </a:lnTo>
                  <a:lnTo>
                    <a:pt x="6" y="17"/>
                  </a:lnTo>
                  <a:lnTo>
                    <a:pt x="6" y="18"/>
                  </a:lnTo>
                  <a:lnTo>
                    <a:pt x="7" y="18"/>
                  </a:lnTo>
                  <a:lnTo>
                    <a:pt x="8" y="18"/>
                  </a:lnTo>
                  <a:lnTo>
                    <a:pt x="10" y="18"/>
                  </a:lnTo>
                  <a:lnTo>
                    <a:pt x="11" y="18"/>
                  </a:lnTo>
                  <a:lnTo>
                    <a:pt x="12" y="18"/>
                  </a:lnTo>
                  <a:lnTo>
                    <a:pt x="13" y="19"/>
                  </a:lnTo>
                  <a:lnTo>
                    <a:pt x="14" y="19"/>
                  </a:lnTo>
                  <a:lnTo>
                    <a:pt x="15" y="19"/>
                  </a:lnTo>
                  <a:lnTo>
                    <a:pt x="16" y="19"/>
                  </a:lnTo>
                  <a:lnTo>
                    <a:pt x="17" y="19"/>
                  </a:lnTo>
                  <a:lnTo>
                    <a:pt x="18" y="19"/>
                  </a:lnTo>
                  <a:lnTo>
                    <a:pt x="19" y="19"/>
                  </a:lnTo>
                  <a:lnTo>
                    <a:pt x="20" y="19"/>
                  </a:lnTo>
                  <a:lnTo>
                    <a:pt x="21" y="19"/>
                  </a:lnTo>
                  <a:lnTo>
                    <a:pt x="22" y="19"/>
                  </a:lnTo>
                  <a:lnTo>
                    <a:pt x="23" y="19"/>
                  </a:lnTo>
                  <a:lnTo>
                    <a:pt x="24" y="19"/>
                  </a:lnTo>
                  <a:lnTo>
                    <a:pt x="25" y="19"/>
                  </a:lnTo>
                  <a:lnTo>
                    <a:pt x="26" y="19"/>
                  </a:lnTo>
                  <a:lnTo>
                    <a:pt x="27" y="19"/>
                  </a:lnTo>
                  <a:lnTo>
                    <a:pt x="29" y="19"/>
                  </a:lnTo>
                  <a:lnTo>
                    <a:pt x="30" y="19"/>
                  </a:lnTo>
                  <a:lnTo>
                    <a:pt x="31" y="19"/>
                  </a:lnTo>
                  <a:lnTo>
                    <a:pt x="31" y="18"/>
                  </a:lnTo>
                  <a:lnTo>
                    <a:pt x="32" y="18"/>
                  </a:lnTo>
                  <a:lnTo>
                    <a:pt x="33" y="18"/>
                  </a:lnTo>
                  <a:lnTo>
                    <a:pt x="33" y="17"/>
                  </a:lnTo>
                  <a:lnTo>
                    <a:pt x="34" y="17"/>
                  </a:lnTo>
                  <a:lnTo>
                    <a:pt x="34" y="16"/>
                  </a:lnTo>
                  <a:lnTo>
                    <a:pt x="35" y="16"/>
                  </a:lnTo>
                  <a:lnTo>
                    <a:pt x="36" y="15"/>
                  </a:lnTo>
                  <a:lnTo>
                    <a:pt x="36" y="14"/>
                  </a:lnTo>
                  <a:lnTo>
                    <a:pt x="37" y="14"/>
                  </a:lnTo>
                  <a:lnTo>
                    <a:pt x="37" y="13"/>
                  </a:lnTo>
                  <a:lnTo>
                    <a:pt x="38" y="12"/>
                  </a:lnTo>
                  <a:lnTo>
                    <a:pt x="38" y="11"/>
                  </a:lnTo>
                  <a:lnTo>
                    <a:pt x="38" y="10"/>
                  </a:lnTo>
                  <a:lnTo>
                    <a:pt x="38" y="9"/>
                  </a:lnTo>
                  <a:lnTo>
                    <a:pt x="38" y="8"/>
                  </a:lnTo>
                  <a:lnTo>
                    <a:pt x="38" y="7"/>
                  </a:lnTo>
                  <a:lnTo>
                    <a:pt x="38" y="6"/>
                  </a:lnTo>
                  <a:lnTo>
                    <a:pt x="38" y="5"/>
                  </a:lnTo>
                  <a:lnTo>
                    <a:pt x="37" y="5"/>
                  </a:lnTo>
                  <a:lnTo>
                    <a:pt x="37" y="4"/>
                  </a:lnTo>
                  <a:lnTo>
                    <a:pt x="36" y="4"/>
                  </a:lnTo>
                  <a:lnTo>
                    <a:pt x="36" y="3"/>
                  </a:lnTo>
                  <a:lnTo>
                    <a:pt x="35" y="3"/>
                  </a:lnTo>
                  <a:lnTo>
                    <a:pt x="35" y="2"/>
                  </a:lnTo>
                  <a:lnTo>
                    <a:pt x="34" y="2"/>
                  </a:lnTo>
                  <a:lnTo>
                    <a:pt x="34" y="1"/>
                  </a:lnTo>
                  <a:lnTo>
                    <a:pt x="33" y="1"/>
                  </a:lnTo>
                  <a:lnTo>
                    <a:pt x="32" y="1"/>
                  </a:lnTo>
                  <a:lnTo>
                    <a:pt x="29" y="0"/>
                  </a:lnTo>
                  <a:lnTo>
                    <a:pt x="27" y="0"/>
                  </a:lnTo>
                  <a:lnTo>
                    <a:pt x="26" y="0"/>
                  </a:lnTo>
                  <a:lnTo>
                    <a:pt x="25" y="0"/>
                  </a:lnTo>
                  <a:lnTo>
                    <a:pt x="24" y="0"/>
                  </a:lnTo>
                  <a:lnTo>
                    <a:pt x="23" y="0"/>
                  </a:lnTo>
                  <a:lnTo>
                    <a:pt x="22" y="0"/>
                  </a:lnTo>
                  <a:lnTo>
                    <a:pt x="21" y="0"/>
                  </a:lnTo>
                  <a:lnTo>
                    <a:pt x="20" y="0"/>
                  </a:lnTo>
                  <a:lnTo>
                    <a:pt x="19" y="0"/>
                  </a:lnTo>
                  <a:lnTo>
                    <a:pt x="18" y="0"/>
                  </a:lnTo>
                  <a:lnTo>
                    <a:pt x="17" y="0"/>
                  </a:lnTo>
                  <a:lnTo>
                    <a:pt x="16" y="0"/>
                  </a:lnTo>
                  <a:lnTo>
                    <a:pt x="15" y="0"/>
                  </a:lnTo>
                  <a:lnTo>
                    <a:pt x="14" y="1"/>
                  </a:lnTo>
                  <a:lnTo>
                    <a:pt x="13" y="1"/>
                  </a:lnTo>
                  <a:lnTo>
                    <a:pt x="12" y="1"/>
                  </a:lnTo>
                  <a:lnTo>
                    <a:pt x="11" y="2"/>
                  </a:lnTo>
                  <a:lnTo>
                    <a:pt x="10" y="2"/>
                  </a:lnTo>
                  <a:lnTo>
                    <a:pt x="8" y="2"/>
                  </a:lnTo>
                  <a:lnTo>
                    <a:pt x="7" y="3"/>
                  </a:lnTo>
                  <a:lnTo>
                    <a:pt x="6" y="3"/>
                  </a:lnTo>
                  <a:lnTo>
                    <a:pt x="6" y="4"/>
                  </a:lnTo>
                  <a:lnTo>
                    <a:pt x="5" y="4"/>
                  </a:lnTo>
                  <a:lnTo>
                    <a:pt x="4" y="5"/>
                  </a:lnTo>
                  <a:lnTo>
                    <a:pt x="4" y="6"/>
                  </a:lnTo>
                  <a:lnTo>
                    <a:pt x="3" y="6"/>
                  </a:lnTo>
                  <a:lnTo>
                    <a:pt x="2" y="7"/>
                  </a:lnTo>
                  <a:lnTo>
                    <a:pt x="2" y="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92" name="Freeform 187"/>
            <p:cNvSpPr>
              <a:spLocks/>
            </p:cNvSpPr>
            <p:nvPr/>
          </p:nvSpPr>
          <p:spPr bwMode="auto">
            <a:xfrm>
              <a:off x="3409" y="1471"/>
              <a:ext cx="38" cy="26"/>
            </a:xfrm>
            <a:custGeom>
              <a:avLst/>
              <a:gdLst>
                <a:gd name="T0" fmla="*/ 0 w 38"/>
                <a:gd name="T1" fmla="*/ 13 h 26"/>
                <a:gd name="T2" fmla="*/ 0 w 38"/>
                <a:gd name="T3" fmla="*/ 15 h 26"/>
                <a:gd name="T4" fmla="*/ 0 w 38"/>
                <a:gd name="T5" fmla="*/ 17 h 26"/>
                <a:gd name="T6" fmla="*/ 1 w 38"/>
                <a:gd name="T7" fmla="*/ 18 h 26"/>
                <a:gd name="T8" fmla="*/ 2 w 38"/>
                <a:gd name="T9" fmla="*/ 20 h 26"/>
                <a:gd name="T10" fmla="*/ 3 w 38"/>
                <a:gd name="T11" fmla="*/ 22 h 26"/>
                <a:gd name="T12" fmla="*/ 5 w 38"/>
                <a:gd name="T13" fmla="*/ 23 h 26"/>
                <a:gd name="T14" fmla="*/ 7 w 38"/>
                <a:gd name="T15" fmla="*/ 24 h 26"/>
                <a:gd name="T16" fmla="*/ 9 w 38"/>
                <a:gd name="T17" fmla="*/ 24 h 26"/>
                <a:gd name="T18" fmla="*/ 10 w 38"/>
                <a:gd name="T19" fmla="*/ 25 h 26"/>
                <a:gd name="T20" fmla="*/ 12 w 38"/>
                <a:gd name="T21" fmla="*/ 25 h 26"/>
                <a:gd name="T22" fmla="*/ 14 w 38"/>
                <a:gd name="T23" fmla="*/ 25 h 26"/>
                <a:gd name="T24" fmla="*/ 16 w 38"/>
                <a:gd name="T25" fmla="*/ 25 h 26"/>
                <a:gd name="T26" fmla="*/ 18 w 38"/>
                <a:gd name="T27" fmla="*/ 25 h 26"/>
                <a:gd name="T28" fmla="*/ 20 w 38"/>
                <a:gd name="T29" fmla="*/ 25 h 26"/>
                <a:gd name="T30" fmla="*/ 22 w 38"/>
                <a:gd name="T31" fmla="*/ 25 h 26"/>
                <a:gd name="T32" fmla="*/ 24 w 38"/>
                <a:gd name="T33" fmla="*/ 25 h 26"/>
                <a:gd name="T34" fmla="*/ 26 w 38"/>
                <a:gd name="T35" fmla="*/ 25 h 26"/>
                <a:gd name="T36" fmla="*/ 28 w 38"/>
                <a:gd name="T37" fmla="*/ 25 h 26"/>
                <a:gd name="T38" fmla="*/ 29 w 38"/>
                <a:gd name="T39" fmla="*/ 24 h 26"/>
                <a:gd name="T40" fmla="*/ 31 w 38"/>
                <a:gd name="T41" fmla="*/ 24 h 26"/>
                <a:gd name="T42" fmla="*/ 33 w 38"/>
                <a:gd name="T43" fmla="*/ 24 h 26"/>
                <a:gd name="T44" fmla="*/ 34 w 38"/>
                <a:gd name="T45" fmla="*/ 23 h 26"/>
                <a:gd name="T46" fmla="*/ 36 w 38"/>
                <a:gd name="T47" fmla="*/ 21 h 26"/>
                <a:gd name="T48" fmla="*/ 37 w 38"/>
                <a:gd name="T49" fmla="*/ 20 h 26"/>
                <a:gd name="T50" fmla="*/ 37 w 38"/>
                <a:gd name="T51" fmla="*/ 17 h 26"/>
                <a:gd name="T52" fmla="*/ 37 w 38"/>
                <a:gd name="T53" fmla="*/ 15 h 26"/>
                <a:gd name="T54" fmla="*/ 37 w 38"/>
                <a:gd name="T55" fmla="*/ 13 h 26"/>
                <a:gd name="T56" fmla="*/ 37 w 38"/>
                <a:gd name="T57" fmla="*/ 11 h 26"/>
                <a:gd name="T58" fmla="*/ 37 w 38"/>
                <a:gd name="T59" fmla="*/ 9 h 26"/>
                <a:gd name="T60" fmla="*/ 37 w 38"/>
                <a:gd name="T61" fmla="*/ 7 h 26"/>
                <a:gd name="T62" fmla="*/ 37 w 38"/>
                <a:gd name="T63" fmla="*/ 4 h 26"/>
                <a:gd name="T64" fmla="*/ 37 w 38"/>
                <a:gd name="T65" fmla="*/ 2 h 26"/>
                <a:gd name="T66" fmla="*/ 37 w 38"/>
                <a:gd name="T67" fmla="*/ 0 h 26"/>
                <a:gd name="T68" fmla="*/ 34 w 38"/>
                <a:gd name="T69" fmla="*/ 1 h 26"/>
                <a:gd name="T70" fmla="*/ 32 w 38"/>
                <a:gd name="T71" fmla="*/ 1 h 26"/>
                <a:gd name="T72" fmla="*/ 29 w 38"/>
                <a:gd name="T73" fmla="*/ 2 h 26"/>
                <a:gd name="T74" fmla="*/ 27 w 38"/>
                <a:gd name="T75" fmla="*/ 2 h 26"/>
                <a:gd name="T76" fmla="*/ 25 w 38"/>
                <a:gd name="T77" fmla="*/ 2 h 26"/>
                <a:gd name="T78" fmla="*/ 22 w 38"/>
                <a:gd name="T79" fmla="*/ 2 h 26"/>
                <a:gd name="T80" fmla="*/ 19 w 38"/>
                <a:gd name="T81" fmla="*/ 2 h 26"/>
                <a:gd name="T82" fmla="*/ 17 w 38"/>
                <a:gd name="T83" fmla="*/ 3 h 26"/>
                <a:gd name="T84" fmla="*/ 14 w 38"/>
                <a:gd name="T85" fmla="*/ 3 h 26"/>
                <a:gd name="T86" fmla="*/ 12 w 38"/>
                <a:gd name="T87" fmla="*/ 4 h 26"/>
                <a:gd name="T88" fmla="*/ 9 w 38"/>
                <a:gd name="T89" fmla="*/ 5 h 26"/>
                <a:gd name="T90" fmla="*/ 7 w 38"/>
                <a:gd name="T91" fmla="*/ 7 h 26"/>
                <a:gd name="T92" fmla="*/ 5 w 38"/>
                <a:gd name="T93" fmla="*/ 8 h 26"/>
                <a:gd name="T94" fmla="*/ 3 w 38"/>
                <a:gd name="T95" fmla="*/ 9 h 26"/>
                <a:gd name="T96" fmla="*/ 1 w 38"/>
                <a:gd name="T97" fmla="*/ 11 h 2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8" h="26">
                  <a:moveTo>
                    <a:pt x="1" y="13"/>
                  </a:moveTo>
                  <a:lnTo>
                    <a:pt x="0" y="13"/>
                  </a:lnTo>
                  <a:lnTo>
                    <a:pt x="0" y="14"/>
                  </a:lnTo>
                  <a:lnTo>
                    <a:pt x="0" y="15"/>
                  </a:lnTo>
                  <a:lnTo>
                    <a:pt x="0" y="16"/>
                  </a:lnTo>
                  <a:lnTo>
                    <a:pt x="0" y="17"/>
                  </a:lnTo>
                  <a:lnTo>
                    <a:pt x="1" y="17"/>
                  </a:lnTo>
                  <a:lnTo>
                    <a:pt x="1" y="18"/>
                  </a:lnTo>
                  <a:lnTo>
                    <a:pt x="1" y="20"/>
                  </a:lnTo>
                  <a:lnTo>
                    <a:pt x="2" y="20"/>
                  </a:lnTo>
                  <a:lnTo>
                    <a:pt x="2" y="21"/>
                  </a:lnTo>
                  <a:lnTo>
                    <a:pt x="3" y="22"/>
                  </a:lnTo>
                  <a:lnTo>
                    <a:pt x="4" y="22"/>
                  </a:lnTo>
                  <a:lnTo>
                    <a:pt x="5" y="23"/>
                  </a:lnTo>
                  <a:lnTo>
                    <a:pt x="6" y="23"/>
                  </a:lnTo>
                  <a:lnTo>
                    <a:pt x="7" y="24"/>
                  </a:lnTo>
                  <a:lnTo>
                    <a:pt x="8" y="24"/>
                  </a:lnTo>
                  <a:lnTo>
                    <a:pt x="9" y="24"/>
                  </a:lnTo>
                  <a:lnTo>
                    <a:pt x="9" y="25"/>
                  </a:lnTo>
                  <a:lnTo>
                    <a:pt x="10" y="25"/>
                  </a:lnTo>
                  <a:lnTo>
                    <a:pt x="11" y="25"/>
                  </a:lnTo>
                  <a:lnTo>
                    <a:pt x="12" y="25"/>
                  </a:lnTo>
                  <a:lnTo>
                    <a:pt x="13" y="25"/>
                  </a:lnTo>
                  <a:lnTo>
                    <a:pt x="14" y="25"/>
                  </a:lnTo>
                  <a:lnTo>
                    <a:pt x="15" y="25"/>
                  </a:lnTo>
                  <a:lnTo>
                    <a:pt x="16" y="25"/>
                  </a:lnTo>
                  <a:lnTo>
                    <a:pt x="17" y="25"/>
                  </a:lnTo>
                  <a:lnTo>
                    <a:pt x="18" y="25"/>
                  </a:lnTo>
                  <a:lnTo>
                    <a:pt x="19" y="25"/>
                  </a:lnTo>
                  <a:lnTo>
                    <a:pt x="20" y="25"/>
                  </a:lnTo>
                  <a:lnTo>
                    <a:pt x="21" y="25"/>
                  </a:lnTo>
                  <a:lnTo>
                    <a:pt x="22" y="25"/>
                  </a:lnTo>
                  <a:lnTo>
                    <a:pt x="23" y="25"/>
                  </a:lnTo>
                  <a:lnTo>
                    <a:pt x="24" y="25"/>
                  </a:lnTo>
                  <a:lnTo>
                    <a:pt x="25" y="25"/>
                  </a:lnTo>
                  <a:lnTo>
                    <a:pt x="26" y="25"/>
                  </a:lnTo>
                  <a:lnTo>
                    <a:pt x="27" y="25"/>
                  </a:lnTo>
                  <a:lnTo>
                    <a:pt x="28" y="25"/>
                  </a:lnTo>
                  <a:lnTo>
                    <a:pt x="29" y="25"/>
                  </a:lnTo>
                  <a:lnTo>
                    <a:pt x="29" y="24"/>
                  </a:lnTo>
                  <a:lnTo>
                    <a:pt x="30" y="24"/>
                  </a:lnTo>
                  <a:lnTo>
                    <a:pt x="31" y="24"/>
                  </a:lnTo>
                  <a:lnTo>
                    <a:pt x="32" y="24"/>
                  </a:lnTo>
                  <a:lnTo>
                    <a:pt x="33" y="24"/>
                  </a:lnTo>
                  <a:lnTo>
                    <a:pt x="33" y="23"/>
                  </a:lnTo>
                  <a:lnTo>
                    <a:pt x="34" y="23"/>
                  </a:lnTo>
                  <a:lnTo>
                    <a:pt x="35" y="22"/>
                  </a:lnTo>
                  <a:lnTo>
                    <a:pt x="36" y="21"/>
                  </a:lnTo>
                  <a:lnTo>
                    <a:pt x="36" y="20"/>
                  </a:lnTo>
                  <a:lnTo>
                    <a:pt x="37" y="20"/>
                  </a:lnTo>
                  <a:lnTo>
                    <a:pt x="37" y="18"/>
                  </a:lnTo>
                  <a:lnTo>
                    <a:pt x="37" y="17"/>
                  </a:lnTo>
                  <a:lnTo>
                    <a:pt x="37" y="16"/>
                  </a:lnTo>
                  <a:lnTo>
                    <a:pt x="37" y="15"/>
                  </a:lnTo>
                  <a:lnTo>
                    <a:pt x="37" y="14"/>
                  </a:lnTo>
                  <a:lnTo>
                    <a:pt x="37" y="13"/>
                  </a:lnTo>
                  <a:lnTo>
                    <a:pt x="37" y="12"/>
                  </a:lnTo>
                  <a:lnTo>
                    <a:pt x="37" y="11"/>
                  </a:lnTo>
                  <a:lnTo>
                    <a:pt x="37" y="10"/>
                  </a:lnTo>
                  <a:lnTo>
                    <a:pt x="37" y="9"/>
                  </a:lnTo>
                  <a:lnTo>
                    <a:pt x="37" y="8"/>
                  </a:lnTo>
                  <a:lnTo>
                    <a:pt x="37" y="7"/>
                  </a:lnTo>
                  <a:lnTo>
                    <a:pt x="37" y="5"/>
                  </a:lnTo>
                  <a:lnTo>
                    <a:pt x="37" y="4"/>
                  </a:lnTo>
                  <a:lnTo>
                    <a:pt x="37" y="3"/>
                  </a:lnTo>
                  <a:lnTo>
                    <a:pt x="37" y="2"/>
                  </a:lnTo>
                  <a:lnTo>
                    <a:pt x="37" y="1"/>
                  </a:lnTo>
                  <a:lnTo>
                    <a:pt x="37" y="0"/>
                  </a:lnTo>
                  <a:lnTo>
                    <a:pt x="35" y="1"/>
                  </a:lnTo>
                  <a:lnTo>
                    <a:pt x="34" y="1"/>
                  </a:lnTo>
                  <a:lnTo>
                    <a:pt x="33" y="1"/>
                  </a:lnTo>
                  <a:lnTo>
                    <a:pt x="32" y="1"/>
                  </a:lnTo>
                  <a:lnTo>
                    <a:pt x="31" y="1"/>
                  </a:lnTo>
                  <a:lnTo>
                    <a:pt x="29" y="2"/>
                  </a:lnTo>
                  <a:lnTo>
                    <a:pt x="28" y="2"/>
                  </a:lnTo>
                  <a:lnTo>
                    <a:pt x="27" y="2"/>
                  </a:lnTo>
                  <a:lnTo>
                    <a:pt x="26" y="2"/>
                  </a:lnTo>
                  <a:lnTo>
                    <a:pt x="25" y="2"/>
                  </a:lnTo>
                  <a:lnTo>
                    <a:pt x="23" y="2"/>
                  </a:lnTo>
                  <a:lnTo>
                    <a:pt x="22" y="2"/>
                  </a:lnTo>
                  <a:lnTo>
                    <a:pt x="21" y="2"/>
                  </a:lnTo>
                  <a:lnTo>
                    <a:pt x="19" y="2"/>
                  </a:lnTo>
                  <a:lnTo>
                    <a:pt x="18" y="3"/>
                  </a:lnTo>
                  <a:lnTo>
                    <a:pt x="17" y="3"/>
                  </a:lnTo>
                  <a:lnTo>
                    <a:pt x="15" y="3"/>
                  </a:lnTo>
                  <a:lnTo>
                    <a:pt x="14" y="3"/>
                  </a:lnTo>
                  <a:lnTo>
                    <a:pt x="13" y="4"/>
                  </a:lnTo>
                  <a:lnTo>
                    <a:pt x="12" y="4"/>
                  </a:lnTo>
                  <a:lnTo>
                    <a:pt x="11" y="4"/>
                  </a:lnTo>
                  <a:lnTo>
                    <a:pt x="9" y="5"/>
                  </a:lnTo>
                  <a:lnTo>
                    <a:pt x="8" y="5"/>
                  </a:lnTo>
                  <a:lnTo>
                    <a:pt x="7" y="7"/>
                  </a:lnTo>
                  <a:lnTo>
                    <a:pt x="6" y="7"/>
                  </a:lnTo>
                  <a:lnTo>
                    <a:pt x="5" y="8"/>
                  </a:lnTo>
                  <a:lnTo>
                    <a:pt x="4" y="9"/>
                  </a:lnTo>
                  <a:lnTo>
                    <a:pt x="3" y="9"/>
                  </a:lnTo>
                  <a:lnTo>
                    <a:pt x="2" y="11"/>
                  </a:lnTo>
                  <a:lnTo>
                    <a:pt x="1" y="11"/>
                  </a:lnTo>
                  <a:lnTo>
                    <a:pt x="1" y="13"/>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93" name="Freeform 188"/>
            <p:cNvSpPr>
              <a:spLocks/>
            </p:cNvSpPr>
            <p:nvPr/>
          </p:nvSpPr>
          <p:spPr bwMode="auto">
            <a:xfrm>
              <a:off x="3322" y="1532"/>
              <a:ext cx="38" cy="24"/>
            </a:xfrm>
            <a:custGeom>
              <a:avLst/>
              <a:gdLst>
                <a:gd name="T0" fmla="*/ 0 w 38"/>
                <a:gd name="T1" fmla="*/ 12 h 24"/>
                <a:gd name="T2" fmla="*/ 0 w 38"/>
                <a:gd name="T3" fmla="*/ 14 h 24"/>
                <a:gd name="T4" fmla="*/ 0 w 38"/>
                <a:gd name="T5" fmla="*/ 16 h 24"/>
                <a:gd name="T6" fmla="*/ 1 w 38"/>
                <a:gd name="T7" fmla="*/ 17 h 24"/>
                <a:gd name="T8" fmla="*/ 2 w 38"/>
                <a:gd name="T9" fmla="*/ 18 h 24"/>
                <a:gd name="T10" fmla="*/ 4 w 38"/>
                <a:gd name="T11" fmla="*/ 19 h 24"/>
                <a:gd name="T12" fmla="*/ 5 w 38"/>
                <a:gd name="T13" fmla="*/ 21 h 24"/>
                <a:gd name="T14" fmla="*/ 6 w 38"/>
                <a:gd name="T15" fmla="*/ 22 h 24"/>
                <a:gd name="T16" fmla="*/ 8 w 38"/>
                <a:gd name="T17" fmla="*/ 22 h 24"/>
                <a:gd name="T18" fmla="*/ 9 w 38"/>
                <a:gd name="T19" fmla="*/ 23 h 24"/>
                <a:gd name="T20" fmla="*/ 11 w 38"/>
                <a:gd name="T21" fmla="*/ 23 h 24"/>
                <a:gd name="T22" fmla="*/ 13 w 38"/>
                <a:gd name="T23" fmla="*/ 23 h 24"/>
                <a:gd name="T24" fmla="*/ 15 w 38"/>
                <a:gd name="T25" fmla="*/ 23 h 24"/>
                <a:gd name="T26" fmla="*/ 17 w 38"/>
                <a:gd name="T27" fmla="*/ 23 h 24"/>
                <a:gd name="T28" fmla="*/ 19 w 38"/>
                <a:gd name="T29" fmla="*/ 23 h 24"/>
                <a:gd name="T30" fmla="*/ 21 w 38"/>
                <a:gd name="T31" fmla="*/ 23 h 24"/>
                <a:gd name="T32" fmla="*/ 23 w 38"/>
                <a:gd name="T33" fmla="*/ 23 h 24"/>
                <a:gd name="T34" fmla="*/ 25 w 38"/>
                <a:gd name="T35" fmla="*/ 23 h 24"/>
                <a:gd name="T36" fmla="*/ 27 w 38"/>
                <a:gd name="T37" fmla="*/ 23 h 24"/>
                <a:gd name="T38" fmla="*/ 29 w 38"/>
                <a:gd name="T39" fmla="*/ 23 h 24"/>
                <a:gd name="T40" fmla="*/ 31 w 38"/>
                <a:gd name="T41" fmla="*/ 23 h 24"/>
                <a:gd name="T42" fmla="*/ 33 w 38"/>
                <a:gd name="T43" fmla="*/ 22 h 24"/>
                <a:gd name="T44" fmla="*/ 35 w 38"/>
                <a:gd name="T45" fmla="*/ 20 h 24"/>
                <a:gd name="T46" fmla="*/ 36 w 38"/>
                <a:gd name="T47" fmla="*/ 18 h 24"/>
                <a:gd name="T48" fmla="*/ 37 w 38"/>
                <a:gd name="T49" fmla="*/ 16 h 24"/>
                <a:gd name="T50" fmla="*/ 37 w 38"/>
                <a:gd name="T51" fmla="*/ 14 h 24"/>
                <a:gd name="T52" fmla="*/ 37 w 38"/>
                <a:gd name="T53" fmla="*/ 12 h 24"/>
                <a:gd name="T54" fmla="*/ 36 w 38"/>
                <a:gd name="T55" fmla="*/ 10 h 24"/>
                <a:gd name="T56" fmla="*/ 36 w 38"/>
                <a:gd name="T57" fmla="*/ 8 h 24"/>
                <a:gd name="T58" fmla="*/ 37 w 38"/>
                <a:gd name="T59" fmla="*/ 7 h 24"/>
                <a:gd name="T60" fmla="*/ 37 w 38"/>
                <a:gd name="T61" fmla="*/ 5 h 24"/>
                <a:gd name="T62" fmla="*/ 37 w 38"/>
                <a:gd name="T63" fmla="*/ 3 h 24"/>
                <a:gd name="T64" fmla="*/ 37 w 38"/>
                <a:gd name="T65" fmla="*/ 1 h 24"/>
                <a:gd name="T66" fmla="*/ 35 w 38"/>
                <a:gd name="T67" fmla="*/ 0 h 24"/>
                <a:gd name="T68" fmla="*/ 33 w 38"/>
                <a:gd name="T69" fmla="*/ 0 h 24"/>
                <a:gd name="T70" fmla="*/ 31 w 38"/>
                <a:gd name="T71" fmla="*/ 0 h 24"/>
                <a:gd name="T72" fmla="*/ 28 w 38"/>
                <a:gd name="T73" fmla="*/ 1 h 24"/>
                <a:gd name="T74" fmla="*/ 26 w 38"/>
                <a:gd name="T75" fmla="*/ 1 h 24"/>
                <a:gd name="T76" fmla="*/ 23 w 38"/>
                <a:gd name="T77" fmla="*/ 1 h 24"/>
                <a:gd name="T78" fmla="*/ 21 w 38"/>
                <a:gd name="T79" fmla="*/ 2 h 24"/>
                <a:gd name="T80" fmla="*/ 18 w 38"/>
                <a:gd name="T81" fmla="*/ 2 h 24"/>
                <a:gd name="T82" fmla="*/ 15 w 38"/>
                <a:gd name="T83" fmla="*/ 2 h 24"/>
                <a:gd name="T84" fmla="*/ 13 w 38"/>
                <a:gd name="T85" fmla="*/ 3 h 24"/>
                <a:gd name="T86" fmla="*/ 10 w 38"/>
                <a:gd name="T87" fmla="*/ 4 h 24"/>
                <a:gd name="T88" fmla="*/ 8 w 38"/>
                <a:gd name="T89" fmla="*/ 4 h 24"/>
                <a:gd name="T90" fmla="*/ 6 w 38"/>
                <a:gd name="T91" fmla="*/ 6 h 24"/>
                <a:gd name="T92" fmla="*/ 4 w 38"/>
                <a:gd name="T93" fmla="*/ 7 h 24"/>
                <a:gd name="T94" fmla="*/ 2 w 38"/>
                <a:gd name="T95" fmla="*/ 9 h 24"/>
                <a:gd name="T96" fmla="*/ 1 w 38"/>
                <a:gd name="T97" fmla="*/ 12 h 2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8" h="24">
                  <a:moveTo>
                    <a:pt x="1" y="12"/>
                  </a:moveTo>
                  <a:lnTo>
                    <a:pt x="0" y="12"/>
                  </a:lnTo>
                  <a:lnTo>
                    <a:pt x="0" y="13"/>
                  </a:lnTo>
                  <a:lnTo>
                    <a:pt x="0" y="14"/>
                  </a:lnTo>
                  <a:lnTo>
                    <a:pt x="0" y="15"/>
                  </a:lnTo>
                  <a:lnTo>
                    <a:pt x="0" y="16"/>
                  </a:lnTo>
                  <a:lnTo>
                    <a:pt x="0" y="17"/>
                  </a:lnTo>
                  <a:lnTo>
                    <a:pt x="1" y="17"/>
                  </a:lnTo>
                  <a:lnTo>
                    <a:pt x="1" y="18"/>
                  </a:lnTo>
                  <a:lnTo>
                    <a:pt x="2" y="18"/>
                  </a:lnTo>
                  <a:lnTo>
                    <a:pt x="2" y="19"/>
                  </a:lnTo>
                  <a:lnTo>
                    <a:pt x="4" y="19"/>
                  </a:lnTo>
                  <a:lnTo>
                    <a:pt x="4" y="20"/>
                  </a:lnTo>
                  <a:lnTo>
                    <a:pt x="5" y="21"/>
                  </a:lnTo>
                  <a:lnTo>
                    <a:pt x="6" y="21"/>
                  </a:lnTo>
                  <a:lnTo>
                    <a:pt x="6" y="22"/>
                  </a:lnTo>
                  <a:lnTo>
                    <a:pt x="7" y="22"/>
                  </a:lnTo>
                  <a:lnTo>
                    <a:pt x="8" y="22"/>
                  </a:lnTo>
                  <a:lnTo>
                    <a:pt x="8" y="23"/>
                  </a:lnTo>
                  <a:lnTo>
                    <a:pt x="9" y="23"/>
                  </a:lnTo>
                  <a:lnTo>
                    <a:pt x="10" y="23"/>
                  </a:lnTo>
                  <a:lnTo>
                    <a:pt x="11" y="23"/>
                  </a:lnTo>
                  <a:lnTo>
                    <a:pt x="12" y="23"/>
                  </a:lnTo>
                  <a:lnTo>
                    <a:pt x="13" y="23"/>
                  </a:lnTo>
                  <a:lnTo>
                    <a:pt x="14" y="23"/>
                  </a:lnTo>
                  <a:lnTo>
                    <a:pt x="15" y="23"/>
                  </a:lnTo>
                  <a:lnTo>
                    <a:pt x="16" y="23"/>
                  </a:lnTo>
                  <a:lnTo>
                    <a:pt x="17" y="23"/>
                  </a:lnTo>
                  <a:lnTo>
                    <a:pt x="18" y="23"/>
                  </a:lnTo>
                  <a:lnTo>
                    <a:pt x="19" y="23"/>
                  </a:lnTo>
                  <a:lnTo>
                    <a:pt x="20" y="23"/>
                  </a:lnTo>
                  <a:lnTo>
                    <a:pt x="21" y="23"/>
                  </a:lnTo>
                  <a:lnTo>
                    <a:pt x="22" y="23"/>
                  </a:lnTo>
                  <a:lnTo>
                    <a:pt x="23" y="23"/>
                  </a:lnTo>
                  <a:lnTo>
                    <a:pt x="24" y="23"/>
                  </a:lnTo>
                  <a:lnTo>
                    <a:pt x="25" y="23"/>
                  </a:lnTo>
                  <a:lnTo>
                    <a:pt x="26" y="23"/>
                  </a:lnTo>
                  <a:lnTo>
                    <a:pt x="27" y="23"/>
                  </a:lnTo>
                  <a:lnTo>
                    <a:pt x="28" y="23"/>
                  </a:lnTo>
                  <a:lnTo>
                    <a:pt x="29" y="23"/>
                  </a:lnTo>
                  <a:lnTo>
                    <a:pt x="30" y="23"/>
                  </a:lnTo>
                  <a:lnTo>
                    <a:pt x="31" y="23"/>
                  </a:lnTo>
                  <a:lnTo>
                    <a:pt x="32" y="22"/>
                  </a:lnTo>
                  <a:lnTo>
                    <a:pt x="33" y="22"/>
                  </a:lnTo>
                  <a:lnTo>
                    <a:pt x="34" y="21"/>
                  </a:lnTo>
                  <a:lnTo>
                    <a:pt x="35" y="20"/>
                  </a:lnTo>
                  <a:lnTo>
                    <a:pt x="36" y="19"/>
                  </a:lnTo>
                  <a:lnTo>
                    <a:pt x="36" y="18"/>
                  </a:lnTo>
                  <a:lnTo>
                    <a:pt x="37" y="17"/>
                  </a:lnTo>
                  <a:lnTo>
                    <a:pt x="37" y="16"/>
                  </a:lnTo>
                  <a:lnTo>
                    <a:pt x="37" y="15"/>
                  </a:lnTo>
                  <a:lnTo>
                    <a:pt x="37" y="14"/>
                  </a:lnTo>
                  <a:lnTo>
                    <a:pt x="37" y="13"/>
                  </a:lnTo>
                  <a:lnTo>
                    <a:pt x="37" y="12"/>
                  </a:lnTo>
                  <a:lnTo>
                    <a:pt x="37" y="10"/>
                  </a:lnTo>
                  <a:lnTo>
                    <a:pt x="36" y="10"/>
                  </a:lnTo>
                  <a:lnTo>
                    <a:pt x="36" y="9"/>
                  </a:lnTo>
                  <a:lnTo>
                    <a:pt x="36" y="8"/>
                  </a:lnTo>
                  <a:lnTo>
                    <a:pt x="37" y="8"/>
                  </a:lnTo>
                  <a:lnTo>
                    <a:pt x="37" y="7"/>
                  </a:lnTo>
                  <a:lnTo>
                    <a:pt x="37" y="6"/>
                  </a:lnTo>
                  <a:lnTo>
                    <a:pt x="37" y="5"/>
                  </a:lnTo>
                  <a:lnTo>
                    <a:pt x="37" y="4"/>
                  </a:lnTo>
                  <a:lnTo>
                    <a:pt x="37" y="3"/>
                  </a:lnTo>
                  <a:lnTo>
                    <a:pt x="37" y="2"/>
                  </a:lnTo>
                  <a:lnTo>
                    <a:pt x="37" y="1"/>
                  </a:lnTo>
                  <a:lnTo>
                    <a:pt x="37" y="0"/>
                  </a:lnTo>
                  <a:lnTo>
                    <a:pt x="35" y="0"/>
                  </a:lnTo>
                  <a:lnTo>
                    <a:pt x="34" y="0"/>
                  </a:lnTo>
                  <a:lnTo>
                    <a:pt x="33" y="0"/>
                  </a:lnTo>
                  <a:lnTo>
                    <a:pt x="32" y="0"/>
                  </a:lnTo>
                  <a:lnTo>
                    <a:pt x="31" y="0"/>
                  </a:lnTo>
                  <a:lnTo>
                    <a:pt x="30" y="1"/>
                  </a:lnTo>
                  <a:lnTo>
                    <a:pt x="28" y="1"/>
                  </a:lnTo>
                  <a:lnTo>
                    <a:pt x="27" y="1"/>
                  </a:lnTo>
                  <a:lnTo>
                    <a:pt x="26" y="1"/>
                  </a:lnTo>
                  <a:lnTo>
                    <a:pt x="24" y="1"/>
                  </a:lnTo>
                  <a:lnTo>
                    <a:pt x="23" y="1"/>
                  </a:lnTo>
                  <a:lnTo>
                    <a:pt x="22" y="1"/>
                  </a:lnTo>
                  <a:lnTo>
                    <a:pt x="21" y="2"/>
                  </a:lnTo>
                  <a:lnTo>
                    <a:pt x="19" y="2"/>
                  </a:lnTo>
                  <a:lnTo>
                    <a:pt x="18" y="2"/>
                  </a:lnTo>
                  <a:lnTo>
                    <a:pt x="17" y="2"/>
                  </a:lnTo>
                  <a:lnTo>
                    <a:pt x="15" y="2"/>
                  </a:lnTo>
                  <a:lnTo>
                    <a:pt x="14" y="2"/>
                  </a:lnTo>
                  <a:lnTo>
                    <a:pt x="13" y="3"/>
                  </a:lnTo>
                  <a:lnTo>
                    <a:pt x="12" y="3"/>
                  </a:lnTo>
                  <a:lnTo>
                    <a:pt x="10" y="4"/>
                  </a:lnTo>
                  <a:lnTo>
                    <a:pt x="9" y="4"/>
                  </a:lnTo>
                  <a:lnTo>
                    <a:pt x="8" y="4"/>
                  </a:lnTo>
                  <a:lnTo>
                    <a:pt x="7" y="5"/>
                  </a:lnTo>
                  <a:lnTo>
                    <a:pt x="6" y="6"/>
                  </a:lnTo>
                  <a:lnTo>
                    <a:pt x="5" y="6"/>
                  </a:lnTo>
                  <a:lnTo>
                    <a:pt x="4" y="7"/>
                  </a:lnTo>
                  <a:lnTo>
                    <a:pt x="3" y="8"/>
                  </a:lnTo>
                  <a:lnTo>
                    <a:pt x="2" y="9"/>
                  </a:lnTo>
                  <a:lnTo>
                    <a:pt x="1" y="10"/>
                  </a:lnTo>
                  <a:lnTo>
                    <a:pt x="1" y="1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94" name="Freeform 189"/>
            <p:cNvSpPr>
              <a:spLocks/>
            </p:cNvSpPr>
            <p:nvPr/>
          </p:nvSpPr>
          <p:spPr bwMode="auto">
            <a:xfrm>
              <a:off x="3458" y="1524"/>
              <a:ext cx="34" cy="22"/>
            </a:xfrm>
            <a:custGeom>
              <a:avLst/>
              <a:gdLst>
                <a:gd name="T0" fmla="*/ 1 w 34"/>
                <a:gd name="T1" fmla="*/ 4 h 22"/>
                <a:gd name="T2" fmla="*/ 0 w 34"/>
                <a:gd name="T3" fmla="*/ 6 h 22"/>
                <a:gd name="T4" fmla="*/ 1 w 34"/>
                <a:gd name="T5" fmla="*/ 7 h 22"/>
                <a:gd name="T6" fmla="*/ 1 w 34"/>
                <a:gd name="T7" fmla="*/ 9 h 22"/>
                <a:gd name="T8" fmla="*/ 2 w 34"/>
                <a:gd name="T9" fmla="*/ 12 h 22"/>
                <a:gd name="T10" fmla="*/ 3 w 34"/>
                <a:gd name="T11" fmla="*/ 13 h 22"/>
                <a:gd name="T12" fmla="*/ 4 w 34"/>
                <a:gd name="T13" fmla="*/ 14 h 22"/>
                <a:gd name="T14" fmla="*/ 5 w 34"/>
                <a:gd name="T15" fmla="*/ 16 h 22"/>
                <a:gd name="T16" fmla="*/ 7 w 34"/>
                <a:gd name="T17" fmla="*/ 17 h 22"/>
                <a:gd name="T18" fmla="*/ 8 w 34"/>
                <a:gd name="T19" fmla="*/ 18 h 22"/>
                <a:gd name="T20" fmla="*/ 10 w 34"/>
                <a:gd name="T21" fmla="*/ 19 h 22"/>
                <a:gd name="T22" fmla="*/ 11 w 34"/>
                <a:gd name="T23" fmla="*/ 20 h 22"/>
                <a:gd name="T24" fmla="*/ 13 w 34"/>
                <a:gd name="T25" fmla="*/ 20 h 22"/>
                <a:gd name="T26" fmla="*/ 15 w 34"/>
                <a:gd name="T27" fmla="*/ 20 h 22"/>
                <a:gd name="T28" fmla="*/ 18 w 34"/>
                <a:gd name="T29" fmla="*/ 20 h 22"/>
                <a:gd name="T30" fmla="*/ 20 w 34"/>
                <a:gd name="T31" fmla="*/ 21 h 22"/>
                <a:gd name="T32" fmla="*/ 22 w 34"/>
                <a:gd name="T33" fmla="*/ 21 h 22"/>
                <a:gd name="T34" fmla="*/ 24 w 34"/>
                <a:gd name="T35" fmla="*/ 21 h 22"/>
                <a:gd name="T36" fmla="*/ 26 w 34"/>
                <a:gd name="T37" fmla="*/ 21 h 22"/>
                <a:gd name="T38" fmla="*/ 28 w 34"/>
                <a:gd name="T39" fmla="*/ 21 h 22"/>
                <a:gd name="T40" fmla="*/ 29 w 34"/>
                <a:gd name="T41" fmla="*/ 20 h 22"/>
                <a:gd name="T42" fmla="*/ 31 w 34"/>
                <a:gd name="T43" fmla="*/ 20 h 22"/>
                <a:gd name="T44" fmla="*/ 31 w 34"/>
                <a:gd name="T45" fmla="*/ 18 h 22"/>
                <a:gd name="T46" fmla="*/ 32 w 34"/>
                <a:gd name="T47" fmla="*/ 17 h 22"/>
                <a:gd name="T48" fmla="*/ 33 w 34"/>
                <a:gd name="T49" fmla="*/ 16 h 22"/>
                <a:gd name="T50" fmla="*/ 33 w 34"/>
                <a:gd name="T51" fmla="*/ 14 h 22"/>
                <a:gd name="T52" fmla="*/ 33 w 34"/>
                <a:gd name="T53" fmla="*/ 12 h 22"/>
                <a:gd name="T54" fmla="*/ 32 w 34"/>
                <a:gd name="T55" fmla="*/ 11 h 22"/>
                <a:gd name="T56" fmla="*/ 32 w 34"/>
                <a:gd name="T57" fmla="*/ 8 h 22"/>
                <a:gd name="T58" fmla="*/ 31 w 34"/>
                <a:gd name="T59" fmla="*/ 6 h 22"/>
                <a:gd name="T60" fmla="*/ 28 w 34"/>
                <a:gd name="T61" fmla="*/ 4 h 22"/>
                <a:gd name="T62" fmla="*/ 26 w 34"/>
                <a:gd name="T63" fmla="*/ 3 h 22"/>
                <a:gd name="T64" fmla="*/ 24 w 34"/>
                <a:gd name="T65" fmla="*/ 2 h 22"/>
                <a:gd name="T66" fmla="*/ 22 w 34"/>
                <a:gd name="T67" fmla="*/ 1 h 22"/>
                <a:gd name="T68" fmla="*/ 18 w 34"/>
                <a:gd name="T69" fmla="*/ 1 h 22"/>
                <a:gd name="T70" fmla="*/ 15 w 34"/>
                <a:gd name="T71" fmla="*/ 0 h 22"/>
                <a:gd name="T72" fmla="*/ 11 w 34"/>
                <a:gd name="T73" fmla="*/ 0 h 22"/>
                <a:gd name="T74" fmla="*/ 9 w 34"/>
                <a:gd name="T75" fmla="*/ 0 h 22"/>
                <a:gd name="T76" fmla="*/ 7 w 34"/>
                <a:gd name="T77" fmla="*/ 0 h 22"/>
                <a:gd name="T78" fmla="*/ 5 w 34"/>
                <a:gd name="T79" fmla="*/ 0 h 22"/>
                <a:gd name="T80" fmla="*/ 4 w 34"/>
                <a:gd name="T81" fmla="*/ 1 h 22"/>
                <a:gd name="T82" fmla="*/ 2 w 34"/>
                <a:gd name="T83" fmla="*/ 2 h 2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4" h="22">
                  <a:moveTo>
                    <a:pt x="1" y="3"/>
                  </a:moveTo>
                  <a:lnTo>
                    <a:pt x="1" y="4"/>
                  </a:lnTo>
                  <a:lnTo>
                    <a:pt x="0" y="5"/>
                  </a:lnTo>
                  <a:lnTo>
                    <a:pt x="0" y="6"/>
                  </a:lnTo>
                  <a:lnTo>
                    <a:pt x="0" y="7"/>
                  </a:lnTo>
                  <a:lnTo>
                    <a:pt x="1" y="7"/>
                  </a:lnTo>
                  <a:lnTo>
                    <a:pt x="1" y="8"/>
                  </a:lnTo>
                  <a:lnTo>
                    <a:pt x="1" y="9"/>
                  </a:lnTo>
                  <a:lnTo>
                    <a:pt x="2" y="11"/>
                  </a:lnTo>
                  <a:lnTo>
                    <a:pt x="2" y="12"/>
                  </a:lnTo>
                  <a:lnTo>
                    <a:pt x="3" y="12"/>
                  </a:lnTo>
                  <a:lnTo>
                    <a:pt x="3" y="13"/>
                  </a:lnTo>
                  <a:lnTo>
                    <a:pt x="3" y="14"/>
                  </a:lnTo>
                  <a:lnTo>
                    <a:pt x="4" y="14"/>
                  </a:lnTo>
                  <a:lnTo>
                    <a:pt x="5" y="15"/>
                  </a:lnTo>
                  <a:lnTo>
                    <a:pt x="5" y="16"/>
                  </a:lnTo>
                  <a:lnTo>
                    <a:pt x="6" y="17"/>
                  </a:lnTo>
                  <a:lnTo>
                    <a:pt x="7" y="17"/>
                  </a:lnTo>
                  <a:lnTo>
                    <a:pt x="7" y="18"/>
                  </a:lnTo>
                  <a:lnTo>
                    <a:pt x="8" y="18"/>
                  </a:lnTo>
                  <a:lnTo>
                    <a:pt x="9" y="19"/>
                  </a:lnTo>
                  <a:lnTo>
                    <a:pt x="10" y="19"/>
                  </a:lnTo>
                  <a:lnTo>
                    <a:pt x="10" y="20"/>
                  </a:lnTo>
                  <a:lnTo>
                    <a:pt x="11" y="20"/>
                  </a:lnTo>
                  <a:lnTo>
                    <a:pt x="12" y="20"/>
                  </a:lnTo>
                  <a:lnTo>
                    <a:pt x="13" y="20"/>
                  </a:lnTo>
                  <a:lnTo>
                    <a:pt x="14" y="20"/>
                  </a:lnTo>
                  <a:lnTo>
                    <a:pt x="15" y="20"/>
                  </a:lnTo>
                  <a:lnTo>
                    <a:pt x="17" y="20"/>
                  </a:lnTo>
                  <a:lnTo>
                    <a:pt x="18" y="20"/>
                  </a:lnTo>
                  <a:lnTo>
                    <a:pt x="19" y="20"/>
                  </a:lnTo>
                  <a:lnTo>
                    <a:pt x="20" y="21"/>
                  </a:lnTo>
                  <a:lnTo>
                    <a:pt x="21" y="21"/>
                  </a:lnTo>
                  <a:lnTo>
                    <a:pt x="22" y="21"/>
                  </a:lnTo>
                  <a:lnTo>
                    <a:pt x="23" y="21"/>
                  </a:lnTo>
                  <a:lnTo>
                    <a:pt x="24" y="21"/>
                  </a:lnTo>
                  <a:lnTo>
                    <a:pt x="25" y="21"/>
                  </a:lnTo>
                  <a:lnTo>
                    <a:pt x="26" y="21"/>
                  </a:lnTo>
                  <a:lnTo>
                    <a:pt x="27" y="21"/>
                  </a:lnTo>
                  <a:lnTo>
                    <a:pt x="28" y="21"/>
                  </a:lnTo>
                  <a:lnTo>
                    <a:pt x="29" y="21"/>
                  </a:lnTo>
                  <a:lnTo>
                    <a:pt x="29" y="20"/>
                  </a:lnTo>
                  <a:lnTo>
                    <a:pt x="30" y="20"/>
                  </a:lnTo>
                  <a:lnTo>
                    <a:pt x="31" y="20"/>
                  </a:lnTo>
                  <a:lnTo>
                    <a:pt x="31" y="19"/>
                  </a:lnTo>
                  <a:lnTo>
                    <a:pt x="31" y="18"/>
                  </a:lnTo>
                  <a:lnTo>
                    <a:pt x="32" y="18"/>
                  </a:lnTo>
                  <a:lnTo>
                    <a:pt x="32" y="17"/>
                  </a:lnTo>
                  <a:lnTo>
                    <a:pt x="32" y="16"/>
                  </a:lnTo>
                  <a:lnTo>
                    <a:pt x="33" y="16"/>
                  </a:lnTo>
                  <a:lnTo>
                    <a:pt x="33" y="15"/>
                  </a:lnTo>
                  <a:lnTo>
                    <a:pt x="33" y="14"/>
                  </a:lnTo>
                  <a:lnTo>
                    <a:pt x="33" y="13"/>
                  </a:lnTo>
                  <a:lnTo>
                    <a:pt x="33" y="12"/>
                  </a:lnTo>
                  <a:lnTo>
                    <a:pt x="32" y="12"/>
                  </a:lnTo>
                  <a:lnTo>
                    <a:pt x="32" y="11"/>
                  </a:lnTo>
                  <a:lnTo>
                    <a:pt x="32" y="9"/>
                  </a:lnTo>
                  <a:lnTo>
                    <a:pt x="32" y="8"/>
                  </a:lnTo>
                  <a:lnTo>
                    <a:pt x="32" y="7"/>
                  </a:lnTo>
                  <a:lnTo>
                    <a:pt x="31" y="6"/>
                  </a:lnTo>
                  <a:lnTo>
                    <a:pt x="29" y="5"/>
                  </a:lnTo>
                  <a:lnTo>
                    <a:pt x="28" y="4"/>
                  </a:lnTo>
                  <a:lnTo>
                    <a:pt x="27" y="3"/>
                  </a:lnTo>
                  <a:lnTo>
                    <a:pt x="26" y="3"/>
                  </a:lnTo>
                  <a:lnTo>
                    <a:pt x="25" y="3"/>
                  </a:lnTo>
                  <a:lnTo>
                    <a:pt x="24" y="2"/>
                  </a:lnTo>
                  <a:lnTo>
                    <a:pt x="23" y="2"/>
                  </a:lnTo>
                  <a:lnTo>
                    <a:pt x="22" y="1"/>
                  </a:lnTo>
                  <a:lnTo>
                    <a:pt x="20" y="1"/>
                  </a:lnTo>
                  <a:lnTo>
                    <a:pt x="18" y="1"/>
                  </a:lnTo>
                  <a:lnTo>
                    <a:pt x="18" y="0"/>
                  </a:lnTo>
                  <a:lnTo>
                    <a:pt x="15" y="0"/>
                  </a:lnTo>
                  <a:lnTo>
                    <a:pt x="13" y="0"/>
                  </a:lnTo>
                  <a:lnTo>
                    <a:pt x="11" y="0"/>
                  </a:lnTo>
                  <a:lnTo>
                    <a:pt x="10" y="0"/>
                  </a:lnTo>
                  <a:lnTo>
                    <a:pt x="9" y="0"/>
                  </a:lnTo>
                  <a:lnTo>
                    <a:pt x="8" y="0"/>
                  </a:lnTo>
                  <a:lnTo>
                    <a:pt x="7" y="0"/>
                  </a:lnTo>
                  <a:lnTo>
                    <a:pt x="6" y="0"/>
                  </a:lnTo>
                  <a:lnTo>
                    <a:pt x="5" y="0"/>
                  </a:lnTo>
                  <a:lnTo>
                    <a:pt x="5" y="1"/>
                  </a:lnTo>
                  <a:lnTo>
                    <a:pt x="4" y="1"/>
                  </a:lnTo>
                  <a:lnTo>
                    <a:pt x="3" y="1"/>
                  </a:lnTo>
                  <a:lnTo>
                    <a:pt x="2" y="2"/>
                  </a:lnTo>
                  <a:lnTo>
                    <a:pt x="1" y="3"/>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95" name="Freeform 190"/>
            <p:cNvSpPr>
              <a:spLocks/>
            </p:cNvSpPr>
            <p:nvPr/>
          </p:nvSpPr>
          <p:spPr bwMode="auto">
            <a:xfrm>
              <a:off x="3671" y="1578"/>
              <a:ext cx="50" cy="32"/>
            </a:xfrm>
            <a:custGeom>
              <a:avLst/>
              <a:gdLst>
                <a:gd name="T0" fmla="*/ 1 w 50"/>
                <a:gd name="T1" fmla="*/ 5 h 32"/>
                <a:gd name="T2" fmla="*/ 0 w 50"/>
                <a:gd name="T3" fmla="*/ 7 h 32"/>
                <a:gd name="T4" fmla="*/ 0 w 50"/>
                <a:gd name="T5" fmla="*/ 9 h 32"/>
                <a:gd name="T6" fmla="*/ 0 w 50"/>
                <a:gd name="T7" fmla="*/ 11 h 32"/>
                <a:gd name="T8" fmla="*/ 0 w 50"/>
                <a:gd name="T9" fmla="*/ 13 h 32"/>
                <a:gd name="T10" fmla="*/ 1 w 50"/>
                <a:gd name="T11" fmla="*/ 14 h 32"/>
                <a:gd name="T12" fmla="*/ 2 w 50"/>
                <a:gd name="T13" fmla="*/ 17 h 32"/>
                <a:gd name="T14" fmla="*/ 4 w 50"/>
                <a:gd name="T15" fmla="*/ 19 h 32"/>
                <a:gd name="T16" fmla="*/ 5 w 50"/>
                <a:gd name="T17" fmla="*/ 20 h 32"/>
                <a:gd name="T18" fmla="*/ 6 w 50"/>
                <a:gd name="T19" fmla="*/ 22 h 32"/>
                <a:gd name="T20" fmla="*/ 7 w 50"/>
                <a:gd name="T21" fmla="*/ 23 h 32"/>
                <a:gd name="T22" fmla="*/ 9 w 50"/>
                <a:gd name="T23" fmla="*/ 24 h 32"/>
                <a:gd name="T24" fmla="*/ 11 w 50"/>
                <a:gd name="T25" fmla="*/ 26 h 32"/>
                <a:gd name="T26" fmla="*/ 12 w 50"/>
                <a:gd name="T27" fmla="*/ 27 h 32"/>
                <a:gd name="T28" fmla="*/ 14 w 50"/>
                <a:gd name="T29" fmla="*/ 28 h 32"/>
                <a:gd name="T30" fmla="*/ 16 w 50"/>
                <a:gd name="T31" fmla="*/ 28 h 32"/>
                <a:gd name="T32" fmla="*/ 17 w 50"/>
                <a:gd name="T33" fmla="*/ 29 h 32"/>
                <a:gd name="T34" fmla="*/ 19 w 50"/>
                <a:gd name="T35" fmla="*/ 29 h 32"/>
                <a:gd name="T36" fmla="*/ 21 w 50"/>
                <a:gd name="T37" fmla="*/ 29 h 32"/>
                <a:gd name="T38" fmla="*/ 23 w 50"/>
                <a:gd name="T39" fmla="*/ 30 h 32"/>
                <a:gd name="T40" fmla="*/ 26 w 50"/>
                <a:gd name="T41" fmla="*/ 30 h 32"/>
                <a:gd name="T42" fmla="*/ 29 w 50"/>
                <a:gd name="T43" fmla="*/ 30 h 32"/>
                <a:gd name="T44" fmla="*/ 31 w 50"/>
                <a:gd name="T45" fmla="*/ 30 h 32"/>
                <a:gd name="T46" fmla="*/ 33 w 50"/>
                <a:gd name="T47" fmla="*/ 30 h 32"/>
                <a:gd name="T48" fmla="*/ 35 w 50"/>
                <a:gd name="T49" fmla="*/ 30 h 32"/>
                <a:gd name="T50" fmla="*/ 37 w 50"/>
                <a:gd name="T51" fmla="*/ 30 h 32"/>
                <a:gd name="T52" fmla="*/ 39 w 50"/>
                <a:gd name="T53" fmla="*/ 30 h 32"/>
                <a:gd name="T54" fmla="*/ 41 w 50"/>
                <a:gd name="T55" fmla="*/ 30 h 32"/>
                <a:gd name="T56" fmla="*/ 43 w 50"/>
                <a:gd name="T57" fmla="*/ 29 h 32"/>
                <a:gd name="T58" fmla="*/ 45 w 50"/>
                <a:gd name="T59" fmla="*/ 28 h 32"/>
                <a:gd name="T60" fmla="*/ 46 w 50"/>
                <a:gd name="T61" fmla="*/ 26 h 32"/>
                <a:gd name="T62" fmla="*/ 47 w 50"/>
                <a:gd name="T63" fmla="*/ 25 h 32"/>
                <a:gd name="T64" fmla="*/ 48 w 50"/>
                <a:gd name="T65" fmla="*/ 24 h 32"/>
                <a:gd name="T66" fmla="*/ 48 w 50"/>
                <a:gd name="T67" fmla="*/ 22 h 32"/>
                <a:gd name="T68" fmla="*/ 49 w 50"/>
                <a:gd name="T69" fmla="*/ 21 h 32"/>
                <a:gd name="T70" fmla="*/ 48 w 50"/>
                <a:gd name="T71" fmla="*/ 20 h 32"/>
                <a:gd name="T72" fmla="*/ 48 w 50"/>
                <a:gd name="T73" fmla="*/ 18 h 32"/>
                <a:gd name="T74" fmla="*/ 48 w 50"/>
                <a:gd name="T75" fmla="*/ 16 h 32"/>
                <a:gd name="T76" fmla="*/ 47 w 50"/>
                <a:gd name="T77" fmla="*/ 14 h 32"/>
                <a:gd name="T78" fmla="*/ 47 w 50"/>
                <a:gd name="T79" fmla="*/ 12 h 32"/>
                <a:gd name="T80" fmla="*/ 47 w 50"/>
                <a:gd name="T81" fmla="*/ 10 h 32"/>
                <a:gd name="T82" fmla="*/ 46 w 50"/>
                <a:gd name="T83" fmla="*/ 9 h 32"/>
                <a:gd name="T84" fmla="*/ 42 w 50"/>
                <a:gd name="T85" fmla="*/ 7 h 32"/>
                <a:gd name="T86" fmla="*/ 39 w 50"/>
                <a:gd name="T87" fmla="*/ 6 h 32"/>
                <a:gd name="T88" fmla="*/ 36 w 50"/>
                <a:gd name="T89" fmla="*/ 4 h 32"/>
                <a:gd name="T90" fmla="*/ 33 w 50"/>
                <a:gd name="T91" fmla="*/ 3 h 32"/>
                <a:gd name="T92" fmla="*/ 30 w 50"/>
                <a:gd name="T93" fmla="*/ 2 h 32"/>
                <a:gd name="T94" fmla="*/ 27 w 50"/>
                <a:gd name="T95" fmla="*/ 1 h 32"/>
                <a:gd name="T96" fmla="*/ 22 w 50"/>
                <a:gd name="T97" fmla="*/ 1 h 32"/>
                <a:gd name="T98" fmla="*/ 20 w 50"/>
                <a:gd name="T99" fmla="*/ 1 h 32"/>
                <a:gd name="T100" fmla="*/ 17 w 50"/>
                <a:gd name="T101" fmla="*/ 0 h 32"/>
                <a:gd name="T102" fmla="*/ 14 w 50"/>
                <a:gd name="T103" fmla="*/ 0 h 32"/>
                <a:gd name="T104" fmla="*/ 11 w 50"/>
                <a:gd name="T105" fmla="*/ 1 h 32"/>
                <a:gd name="T106" fmla="*/ 9 w 50"/>
                <a:gd name="T107" fmla="*/ 1 h 32"/>
                <a:gd name="T108" fmla="*/ 7 w 50"/>
                <a:gd name="T109" fmla="*/ 1 h 32"/>
                <a:gd name="T110" fmla="*/ 5 w 50"/>
                <a:gd name="T111" fmla="*/ 3 h 32"/>
                <a:gd name="T112" fmla="*/ 3 w 50"/>
                <a:gd name="T113" fmla="*/ 3 h 32"/>
                <a:gd name="T114" fmla="*/ 2 w 50"/>
                <a:gd name="T115" fmla="*/ 5 h 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0" h="32">
                  <a:moveTo>
                    <a:pt x="2" y="5"/>
                  </a:moveTo>
                  <a:lnTo>
                    <a:pt x="1" y="5"/>
                  </a:lnTo>
                  <a:lnTo>
                    <a:pt x="0" y="6"/>
                  </a:lnTo>
                  <a:lnTo>
                    <a:pt x="0" y="7"/>
                  </a:lnTo>
                  <a:lnTo>
                    <a:pt x="0" y="8"/>
                  </a:lnTo>
                  <a:lnTo>
                    <a:pt x="0" y="9"/>
                  </a:lnTo>
                  <a:lnTo>
                    <a:pt x="0" y="10"/>
                  </a:lnTo>
                  <a:lnTo>
                    <a:pt x="0" y="11"/>
                  </a:lnTo>
                  <a:lnTo>
                    <a:pt x="0" y="12"/>
                  </a:lnTo>
                  <a:lnTo>
                    <a:pt x="0" y="13"/>
                  </a:lnTo>
                  <a:lnTo>
                    <a:pt x="1" y="13"/>
                  </a:lnTo>
                  <a:lnTo>
                    <a:pt x="1" y="14"/>
                  </a:lnTo>
                  <a:lnTo>
                    <a:pt x="2" y="16"/>
                  </a:lnTo>
                  <a:lnTo>
                    <a:pt x="2" y="17"/>
                  </a:lnTo>
                  <a:lnTo>
                    <a:pt x="3" y="18"/>
                  </a:lnTo>
                  <a:lnTo>
                    <a:pt x="4" y="19"/>
                  </a:lnTo>
                  <a:lnTo>
                    <a:pt x="4" y="20"/>
                  </a:lnTo>
                  <a:lnTo>
                    <a:pt x="5" y="20"/>
                  </a:lnTo>
                  <a:lnTo>
                    <a:pt x="6" y="21"/>
                  </a:lnTo>
                  <a:lnTo>
                    <a:pt x="6" y="22"/>
                  </a:lnTo>
                  <a:lnTo>
                    <a:pt x="7" y="22"/>
                  </a:lnTo>
                  <a:lnTo>
                    <a:pt x="7" y="23"/>
                  </a:lnTo>
                  <a:lnTo>
                    <a:pt x="8" y="23"/>
                  </a:lnTo>
                  <a:lnTo>
                    <a:pt x="9" y="24"/>
                  </a:lnTo>
                  <a:lnTo>
                    <a:pt x="10" y="25"/>
                  </a:lnTo>
                  <a:lnTo>
                    <a:pt x="11" y="26"/>
                  </a:lnTo>
                  <a:lnTo>
                    <a:pt x="12" y="26"/>
                  </a:lnTo>
                  <a:lnTo>
                    <a:pt x="12" y="27"/>
                  </a:lnTo>
                  <a:lnTo>
                    <a:pt x="13" y="27"/>
                  </a:lnTo>
                  <a:lnTo>
                    <a:pt x="14" y="28"/>
                  </a:lnTo>
                  <a:lnTo>
                    <a:pt x="15" y="28"/>
                  </a:lnTo>
                  <a:lnTo>
                    <a:pt x="16" y="28"/>
                  </a:lnTo>
                  <a:lnTo>
                    <a:pt x="16" y="29"/>
                  </a:lnTo>
                  <a:lnTo>
                    <a:pt x="17" y="29"/>
                  </a:lnTo>
                  <a:lnTo>
                    <a:pt x="18" y="29"/>
                  </a:lnTo>
                  <a:lnTo>
                    <a:pt x="19" y="29"/>
                  </a:lnTo>
                  <a:lnTo>
                    <a:pt x="20" y="29"/>
                  </a:lnTo>
                  <a:lnTo>
                    <a:pt x="21" y="29"/>
                  </a:lnTo>
                  <a:lnTo>
                    <a:pt x="22" y="29"/>
                  </a:lnTo>
                  <a:lnTo>
                    <a:pt x="23" y="30"/>
                  </a:lnTo>
                  <a:lnTo>
                    <a:pt x="25" y="30"/>
                  </a:lnTo>
                  <a:lnTo>
                    <a:pt x="26" y="30"/>
                  </a:lnTo>
                  <a:lnTo>
                    <a:pt x="27" y="30"/>
                  </a:lnTo>
                  <a:lnTo>
                    <a:pt x="29" y="30"/>
                  </a:lnTo>
                  <a:lnTo>
                    <a:pt x="30" y="30"/>
                  </a:lnTo>
                  <a:lnTo>
                    <a:pt x="31" y="30"/>
                  </a:lnTo>
                  <a:lnTo>
                    <a:pt x="32" y="30"/>
                  </a:lnTo>
                  <a:lnTo>
                    <a:pt x="33" y="30"/>
                  </a:lnTo>
                  <a:lnTo>
                    <a:pt x="34" y="30"/>
                  </a:lnTo>
                  <a:lnTo>
                    <a:pt x="35" y="30"/>
                  </a:lnTo>
                  <a:lnTo>
                    <a:pt x="36" y="30"/>
                  </a:lnTo>
                  <a:lnTo>
                    <a:pt x="37" y="30"/>
                  </a:lnTo>
                  <a:lnTo>
                    <a:pt x="38" y="31"/>
                  </a:lnTo>
                  <a:lnTo>
                    <a:pt x="39" y="30"/>
                  </a:lnTo>
                  <a:lnTo>
                    <a:pt x="40" y="30"/>
                  </a:lnTo>
                  <a:lnTo>
                    <a:pt x="41" y="30"/>
                  </a:lnTo>
                  <a:lnTo>
                    <a:pt x="42" y="30"/>
                  </a:lnTo>
                  <a:lnTo>
                    <a:pt x="43" y="29"/>
                  </a:lnTo>
                  <a:lnTo>
                    <a:pt x="44" y="28"/>
                  </a:lnTo>
                  <a:lnTo>
                    <a:pt x="45" y="28"/>
                  </a:lnTo>
                  <a:lnTo>
                    <a:pt x="46" y="27"/>
                  </a:lnTo>
                  <a:lnTo>
                    <a:pt x="46" y="26"/>
                  </a:lnTo>
                  <a:lnTo>
                    <a:pt x="47" y="26"/>
                  </a:lnTo>
                  <a:lnTo>
                    <a:pt x="47" y="25"/>
                  </a:lnTo>
                  <a:lnTo>
                    <a:pt x="47" y="24"/>
                  </a:lnTo>
                  <a:lnTo>
                    <a:pt x="48" y="24"/>
                  </a:lnTo>
                  <a:lnTo>
                    <a:pt x="48" y="23"/>
                  </a:lnTo>
                  <a:lnTo>
                    <a:pt x="48" y="22"/>
                  </a:lnTo>
                  <a:lnTo>
                    <a:pt x="49" y="22"/>
                  </a:lnTo>
                  <a:lnTo>
                    <a:pt x="49" y="21"/>
                  </a:lnTo>
                  <a:lnTo>
                    <a:pt x="49" y="20"/>
                  </a:lnTo>
                  <a:lnTo>
                    <a:pt x="48" y="20"/>
                  </a:lnTo>
                  <a:lnTo>
                    <a:pt x="48" y="19"/>
                  </a:lnTo>
                  <a:lnTo>
                    <a:pt x="48" y="18"/>
                  </a:lnTo>
                  <a:lnTo>
                    <a:pt x="48" y="17"/>
                  </a:lnTo>
                  <a:lnTo>
                    <a:pt x="48" y="16"/>
                  </a:lnTo>
                  <a:lnTo>
                    <a:pt x="47" y="16"/>
                  </a:lnTo>
                  <a:lnTo>
                    <a:pt x="47" y="14"/>
                  </a:lnTo>
                  <a:lnTo>
                    <a:pt x="47" y="13"/>
                  </a:lnTo>
                  <a:lnTo>
                    <a:pt x="47" y="12"/>
                  </a:lnTo>
                  <a:lnTo>
                    <a:pt x="47" y="11"/>
                  </a:lnTo>
                  <a:lnTo>
                    <a:pt x="47" y="10"/>
                  </a:lnTo>
                  <a:lnTo>
                    <a:pt x="46" y="10"/>
                  </a:lnTo>
                  <a:lnTo>
                    <a:pt x="46" y="9"/>
                  </a:lnTo>
                  <a:lnTo>
                    <a:pt x="45" y="9"/>
                  </a:lnTo>
                  <a:lnTo>
                    <a:pt x="42" y="7"/>
                  </a:lnTo>
                  <a:lnTo>
                    <a:pt x="40" y="6"/>
                  </a:lnTo>
                  <a:lnTo>
                    <a:pt x="39" y="6"/>
                  </a:lnTo>
                  <a:lnTo>
                    <a:pt x="37" y="5"/>
                  </a:lnTo>
                  <a:lnTo>
                    <a:pt x="36" y="4"/>
                  </a:lnTo>
                  <a:lnTo>
                    <a:pt x="34" y="4"/>
                  </a:lnTo>
                  <a:lnTo>
                    <a:pt x="33" y="3"/>
                  </a:lnTo>
                  <a:lnTo>
                    <a:pt x="31" y="3"/>
                  </a:lnTo>
                  <a:lnTo>
                    <a:pt x="30" y="2"/>
                  </a:lnTo>
                  <a:lnTo>
                    <a:pt x="28" y="2"/>
                  </a:lnTo>
                  <a:lnTo>
                    <a:pt x="27" y="1"/>
                  </a:lnTo>
                  <a:lnTo>
                    <a:pt x="25" y="1"/>
                  </a:lnTo>
                  <a:lnTo>
                    <a:pt x="22" y="1"/>
                  </a:lnTo>
                  <a:lnTo>
                    <a:pt x="21" y="1"/>
                  </a:lnTo>
                  <a:lnTo>
                    <a:pt x="20" y="1"/>
                  </a:lnTo>
                  <a:lnTo>
                    <a:pt x="18" y="0"/>
                  </a:lnTo>
                  <a:lnTo>
                    <a:pt x="17" y="0"/>
                  </a:lnTo>
                  <a:lnTo>
                    <a:pt x="15" y="0"/>
                  </a:lnTo>
                  <a:lnTo>
                    <a:pt x="14" y="0"/>
                  </a:lnTo>
                  <a:lnTo>
                    <a:pt x="13" y="0"/>
                  </a:lnTo>
                  <a:lnTo>
                    <a:pt x="11" y="1"/>
                  </a:lnTo>
                  <a:lnTo>
                    <a:pt x="10" y="1"/>
                  </a:lnTo>
                  <a:lnTo>
                    <a:pt x="9" y="1"/>
                  </a:lnTo>
                  <a:lnTo>
                    <a:pt x="8" y="1"/>
                  </a:lnTo>
                  <a:lnTo>
                    <a:pt x="7" y="1"/>
                  </a:lnTo>
                  <a:lnTo>
                    <a:pt x="6" y="2"/>
                  </a:lnTo>
                  <a:lnTo>
                    <a:pt x="5" y="3"/>
                  </a:lnTo>
                  <a:lnTo>
                    <a:pt x="4" y="3"/>
                  </a:lnTo>
                  <a:lnTo>
                    <a:pt x="3" y="3"/>
                  </a:lnTo>
                  <a:lnTo>
                    <a:pt x="2" y="4"/>
                  </a:lnTo>
                  <a:lnTo>
                    <a:pt x="2" y="5"/>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96" name="Freeform 191"/>
            <p:cNvSpPr>
              <a:spLocks/>
            </p:cNvSpPr>
            <p:nvPr/>
          </p:nvSpPr>
          <p:spPr bwMode="auto">
            <a:xfrm>
              <a:off x="3365" y="1520"/>
              <a:ext cx="46" cy="22"/>
            </a:xfrm>
            <a:custGeom>
              <a:avLst/>
              <a:gdLst>
                <a:gd name="T0" fmla="*/ 0 w 46"/>
                <a:gd name="T1" fmla="*/ 4 h 22"/>
                <a:gd name="T2" fmla="*/ 0 w 46"/>
                <a:gd name="T3" fmla="*/ 6 h 22"/>
                <a:gd name="T4" fmla="*/ 0 w 46"/>
                <a:gd name="T5" fmla="*/ 8 h 22"/>
                <a:gd name="T6" fmla="*/ 1 w 46"/>
                <a:gd name="T7" fmla="*/ 10 h 22"/>
                <a:gd name="T8" fmla="*/ 2 w 46"/>
                <a:gd name="T9" fmla="*/ 11 h 22"/>
                <a:gd name="T10" fmla="*/ 3 w 46"/>
                <a:gd name="T11" fmla="*/ 13 h 22"/>
                <a:gd name="T12" fmla="*/ 4 w 46"/>
                <a:gd name="T13" fmla="*/ 14 h 22"/>
                <a:gd name="T14" fmla="*/ 6 w 46"/>
                <a:gd name="T15" fmla="*/ 15 h 22"/>
                <a:gd name="T16" fmla="*/ 8 w 46"/>
                <a:gd name="T17" fmla="*/ 17 h 22"/>
                <a:gd name="T18" fmla="*/ 10 w 46"/>
                <a:gd name="T19" fmla="*/ 18 h 22"/>
                <a:gd name="T20" fmla="*/ 11 w 46"/>
                <a:gd name="T21" fmla="*/ 19 h 22"/>
                <a:gd name="T22" fmla="*/ 13 w 46"/>
                <a:gd name="T23" fmla="*/ 19 h 22"/>
                <a:gd name="T24" fmla="*/ 15 w 46"/>
                <a:gd name="T25" fmla="*/ 20 h 22"/>
                <a:gd name="T26" fmla="*/ 17 w 46"/>
                <a:gd name="T27" fmla="*/ 20 h 22"/>
                <a:gd name="T28" fmla="*/ 19 w 46"/>
                <a:gd name="T29" fmla="*/ 20 h 22"/>
                <a:gd name="T30" fmla="*/ 21 w 46"/>
                <a:gd name="T31" fmla="*/ 21 h 22"/>
                <a:gd name="T32" fmla="*/ 24 w 46"/>
                <a:gd name="T33" fmla="*/ 21 h 22"/>
                <a:gd name="T34" fmla="*/ 27 w 46"/>
                <a:gd name="T35" fmla="*/ 21 h 22"/>
                <a:gd name="T36" fmla="*/ 29 w 46"/>
                <a:gd name="T37" fmla="*/ 21 h 22"/>
                <a:gd name="T38" fmla="*/ 31 w 46"/>
                <a:gd name="T39" fmla="*/ 21 h 22"/>
                <a:gd name="T40" fmla="*/ 33 w 46"/>
                <a:gd name="T41" fmla="*/ 21 h 22"/>
                <a:gd name="T42" fmla="*/ 35 w 46"/>
                <a:gd name="T43" fmla="*/ 21 h 22"/>
                <a:gd name="T44" fmla="*/ 37 w 46"/>
                <a:gd name="T45" fmla="*/ 21 h 22"/>
                <a:gd name="T46" fmla="*/ 39 w 46"/>
                <a:gd name="T47" fmla="*/ 21 h 22"/>
                <a:gd name="T48" fmla="*/ 41 w 46"/>
                <a:gd name="T49" fmla="*/ 20 h 22"/>
                <a:gd name="T50" fmla="*/ 42 w 46"/>
                <a:gd name="T51" fmla="*/ 19 h 22"/>
                <a:gd name="T52" fmla="*/ 43 w 46"/>
                <a:gd name="T53" fmla="*/ 18 h 22"/>
                <a:gd name="T54" fmla="*/ 44 w 46"/>
                <a:gd name="T55" fmla="*/ 17 h 22"/>
                <a:gd name="T56" fmla="*/ 45 w 46"/>
                <a:gd name="T57" fmla="*/ 16 h 22"/>
                <a:gd name="T58" fmla="*/ 45 w 46"/>
                <a:gd name="T59" fmla="*/ 14 h 22"/>
                <a:gd name="T60" fmla="*/ 45 w 46"/>
                <a:gd name="T61" fmla="*/ 12 h 22"/>
                <a:gd name="T62" fmla="*/ 44 w 46"/>
                <a:gd name="T63" fmla="*/ 11 h 22"/>
                <a:gd name="T64" fmla="*/ 44 w 46"/>
                <a:gd name="T65" fmla="*/ 9 h 22"/>
                <a:gd name="T66" fmla="*/ 43 w 46"/>
                <a:gd name="T67" fmla="*/ 8 h 22"/>
                <a:gd name="T68" fmla="*/ 42 w 46"/>
                <a:gd name="T69" fmla="*/ 7 h 22"/>
                <a:gd name="T70" fmla="*/ 38 w 46"/>
                <a:gd name="T71" fmla="*/ 5 h 22"/>
                <a:gd name="T72" fmla="*/ 35 w 46"/>
                <a:gd name="T73" fmla="*/ 4 h 22"/>
                <a:gd name="T74" fmla="*/ 32 w 46"/>
                <a:gd name="T75" fmla="*/ 3 h 22"/>
                <a:gd name="T76" fmla="*/ 29 w 46"/>
                <a:gd name="T77" fmla="*/ 2 h 22"/>
                <a:gd name="T78" fmla="*/ 26 w 46"/>
                <a:gd name="T79" fmla="*/ 1 h 22"/>
                <a:gd name="T80" fmla="*/ 23 w 46"/>
                <a:gd name="T81" fmla="*/ 1 h 22"/>
                <a:gd name="T82" fmla="*/ 20 w 46"/>
                <a:gd name="T83" fmla="*/ 1 h 22"/>
                <a:gd name="T84" fmla="*/ 17 w 46"/>
                <a:gd name="T85" fmla="*/ 0 h 22"/>
                <a:gd name="T86" fmla="*/ 14 w 46"/>
                <a:gd name="T87" fmla="*/ 0 h 22"/>
                <a:gd name="T88" fmla="*/ 12 w 46"/>
                <a:gd name="T89" fmla="*/ 0 h 22"/>
                <a:gd name="T90" fmla="*/ 9 w 46"/>
                <a:gd name="T91" fmla="*/ 1 h 22"/>
                <a:gd name="T92" fmla="*/ 7 w 46"/>
                <a:gd name="T93" fmla="*/ 1 h 22"/>
                <a:gd name="T94" fmla="*/ 5 w 46"/>
                <a:gd name="T95" fmla="*/ 1 h 22"/>
                <a:gd name="T96" fmla="*/ 3 w 46"/>
                <a:gd name="T97" fmla="*/ 2 h 22"/>
                <a:gd name="T98" fmla="*/ 1 w 46"/>
                <a:gd name="T99" fmla="*/ 4 h 2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 h="22">
                  <a:moveTo>
                    <a:pt x="1" y="4"/>
                  </a:moveTo>
                  <a:lnTo>
                    <a:pt x="0" y="4"/>
                  </a:lnTo>
                  <a:lnTo>
                    <a:pt x="0" y="5"/>
                  </a:lnTo>
                  <a:lnTo>
                    <a:pt x="0" y="6"/>
                  </a:lnTo>
                  <a:lnTo>
                    <a:pt x="0" y="7"/>
                  </a:lnTo>
                  <a:lnTo>
                    <a:pt x="0" y="8"/>
                  </a:lnTo>
                  <a:lnTo>
                    <a:pt x="0" y="9"/>
                  </a:lnTo>
                  <a:lnTo>
                    <a:pt x="1" y="10"/>
                  </a:lnTo>
                  <a:lnTo>
                    <a:pt x="1" y="11"/>
                  </a:lnTo>
                  <a:lnTo>
                    <a:pt x="2" y="11"/>
                  </a:lnTo>
                  <a:lnTo>
                    <a:pt x="2" y="12"/>
                  </a:lnTo>
                  <a:lnTo>
                    <a:pt x="3" y="13"/>
                  </a:lnTo>
                  <a:lnTo>
                    <a:pt x="4" y="13"/>
                  </a:lnTo>
                  <a:lnTo>
                    <a:pt x="4" y="14"/>
                  </a:lnTo>
                  <a:lnTo>
                    <a:pt x="5" y="14"/>
                  </a:lnTo>
                  <a:lnTo>
                    <a:pt x="6" y="15"/>
                  </a:lnTo>
                  <a:lnTo>
                    <a:pt x="7" y="16"/>
                  </a:lnTo>
                  <a:lnTo>
                    <a:pt x="8" y="17"/>
                  </a:lnTo>
                  <a:lnTo>
                    <a:pt x="9" y="17"/>
                  </a:lnTo>
                  <a:lnTo>
                    <a:pt x="10" y="18"/>
                  </a:lnTo>
                  <a:lnTo>
                    <a:pt x="11" y="18"/>
                  </a:lnTo>
                  <a:lnTo>
                    <a:pt x="11" y="19"/>
                  </a:lnTo>
                  <a:lnTo>
                    <a:pt x="12" y="19"/>
                  </a:lnTo>
                  <a:lnTo>
                    <a:pt x="13" y="19"/>
                  </a:lnTo>
                  <a:lnTo>
                    <a:pt x="14" y="19"/>
                  </a:lnTo>
                  <a:lnTo>
                    <a:pt x="15" y="20"/>
                  </a:lnTo>
                  <a:lnTo>
                    <a:pt x="16" y="20"/>
                  </a:lnTo>
                  <a:lnTo>
                    <a:pt x="17" y="20"/>
                  </a:lnTo>
                  <a:lnTo>
                    <a:pt x="18" y="20"/>
                  </a:lnTo>
                  <a:lnTo>
                    <a:pt x="19" y="20"/>
                  </a:lnTo>
                  <a:lnTo>
                    <a:pt x="20" y="20"/>
                  </a:lnTo>
                  <a:lnTo>
                    <a:pt x="21" y="21"/>
                  </a:lnTo>
                  <a:lnTo>
                    <a:pt x="23" y="21"/>
                  </a:lnTo>
                  <a:lnTo>
                    <a:pt x="24" y="21"/>
                  </a:lnTo>
                  <a:lnTo>
                    <a:pt x="25" y="21"/>
                  </a:lnTo>
                  <a:lnTo>
                    <a:pt x="27" y="21"/>
                  </a:lnTo>
                  <a:lnTo>
                    <a:pt x="28" y="21"/>
                  </a:lnTo>
                  <a:lnTo>
                    <a:pt x="29" y="21"/>
                  </a:lnTo>
                  <a:lnTo>
                    <a:pt x="30" y="21"/>
                  </a:lnTo>
                  <a:lnTo>
                    <a:pt x="31" y="21"/>
                  </a:lnTo>
                  <a:lnTo>
                    <a:pt x="32" y="21"/>
                  </a:lnTo>
                  <a:lnTo>
                    <a:pt x="33" y="21"/>
                  </a:lnTo>
                  <a:lnTo>
                    <a:pt x="34" y="21"/>
                  </a:lnTo>
                  <a:lnTo>
                    <a:pt x="35" y="21"/>
                  </a:lnTo>
                  <a:lnTo>
                    <a:pt x="36" y="21"/>
                  </a:lnTo>
                  <a:lnTo>
                    <a:pt x="37" y="21"/>
                  </a:lnTo>
                  <a:lnTo>
                    <a:pt x="38" y="21"/>
                  </a:lnTo>
                  <a:lnTo>
                    <a:pt x="39" y="21"/>
                  </a:lnTo>
                  <a:lnTo>
                    <a:pt x="40" y="20"/>
                  </a:lnTo>
                  <a:lnTo>
                    <a:pt x="41" y="20"/>
                  </a:lnTo>
                  <a:lnTo>
                    <a:pt x="41" y="19"/>
                  </a:lnTo>
                  <a:lnTo>
                    <a:pt x="42" y="19"/>
                  </a:lnTo>
                  <a:lnTo>
                    <a:pt x="43" y="19"/>
                  </a:lnTo>
                  <a:lnTo>
                    <a:pt x="43" y="18"/>
                  </a:lnTo>
                  <a:lnTo>
                    <a:pt x="44" y="18"/>
                  </a:lnTo>
                  <a:lnTo>
                    <a:pt x="44" y="17"/>
                  </a:lnTo>
                  <a:lnTo>
                    <a:pt x="45" y="17"/>
                  </a:lnTo>
                  <a:lnTo>
                    <a:pt x="45" y="16"/>
                  </a:lnTo>
                  <a:lnTo>
                    <a:pt x="45" y="15"/>
                  </a:lnTo>
                  <a:lnTo>
                    <a:pt x="45" y="14"/>
                  </a:lnTo>
                  <a:lnTo>
                    <a:pt x="45" y="13"/>
                  </a:lnTo>
                  <a:lnTo>
                    <a:pt x="45" y="12"/>
                  </a:lnTo>
                  <a:lnTo>
                    <a:pt x="45" y="11"/>
                  </a:lnTo>
                  <a:lnTo>
                    <a:pt x="44" y="11"/>
                  </a:lnTo>
                  <a:lnTo>
                    <a:pt x="44" y="10"/>
                  </a:lnTo>
                  <a:lnTo>
                    <a:pt x="44" y="9"/>
                  </a:lnTo>
                  <a:lnTo>
                    <a:pt x="44" y="8"/>
                  </a:lnTo>
                  <a:lnTo>
                    <a:pt x="43" y="8"/>
                  </a:lnTo>
                  <a:lnTo>
                    <a:pt x="43" y="7"/>
                  </a:lnTo>
                  <a:lnTo>
                    <a:pt x="42" y="7"/>
                  </a:lnTo>
                  <a:lnTo>
                    <a:pt x="39" y="5"/>
                  </a:lnTo>
                  <a:lnTo>
                    <a:pt x="38" y="5"/>
                  </a:lnTo>
                  <a:lnTo>
                    <a:pt x="37" y="4"/>
                  </a:lnTo>
                  <a:lnTo>
                    <a:pt x="35" y="4"/>
                  </a:lnTo>
                  <a:lnTo>
                    <a:pt x="33" y="3"/>
                  </a:lnTo>
                  <a:lnTo>
                    <a:pt x="32" y="3"/>
                  </a:lnTo>
                  <a:lnTo>
                    <a:pt x="31" y="3"/>
                  </a:lnTo>
                  <a:lnTo>
                    <a:pt x="29" y="2"/>
                  </a:lnTo>
                  <a:lnTo>
                    <a:pt x="28" y="2"/>
                  </a:lnTo>
                  <a:lnTo>
                    <a:pt x="26" y="1"/>
                  </a:lnTo>
                  <a:lnTo>
                    <a:pt x="25" y="1"/>
                  </a:lnTo>
                  <a:lnTo>
                    <a:pt x="23" y="1"/>
                  </a:lnTo>
                  <a:lnTo>
                    <a:pt x="21" y="1"/>
                  </a:lnTo>
                  <a:lnTo>
                    <a:pt x="20" y="1"/>
                  </a:lnTo>
                  <a:lnTo>
                    <a:pt x="18" y="1"/>
                  </a:lnTo>
                  <a:lnTo>
                    <a:pt x="17" y="0"/>
                  </a:lnTo>
                  <a:lnTo>
                    <a:pt x="16" y="0"/>
                  </a:lnTo>
                  <a:lnTo>
                    <a:pt x="14" y="0"/>
                  </a:lnTo>
                  <a:lnTo>
                    <a:pt x="13" y="0"/>
                  </a:lnTo>
                  <a:lnTo>
                    <a:pt x="12" y="0"/>
                  </a:lnTo>
                  <a:lnTo>
                    <a:pt x="10" y="1"/>
                  </a:lnTo>
                  <a:lnTo>
                    <a:pt x="9" y="1"/>
                  </a:lnTo>
                  <a:lnTo>
                    <a:pt x="8" y="1"/>
                  </a:lnTo>
                  <a:lnTo>
                    <a:pt x="7" y="1"/>
                  </a:lnTo>
                  <a:lnTo>
                    <a:pt x="6" y="1"/>
                  </a:lnTo>
                  <a:lnTo>
                    <a:pt x="5" y="1"/>
                  </a:lnTo>
                  <a:lnTo>
                    <a:pt x="4" y="2"/>
                  </a:lnTo>
                  <a:lnTo>
                    <a:pt x="3" y="2"/>
                  </a:lnTo>
                  <a:lnTo>
                    <a:pt x="2" y="3"/>
                  </a:lnTo>
                  <a:lnTo>
                    <a:pt x="1" y="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97" name="Freeform 192"/>
            <p:cNvSpPr>
              <a:spLocks/>
            </p:cNvSpPr>
            <p:nvPr/>
          </p:nvSpPr>
          <p:spPr bwMode="auto">
            <a:xfrm>
              <a:off x="3462" y="1502"/>
              <a:ext cx="39" cy="19"/>
            </a:xfrm>
            <a:custGeom>
              <a:avLst/>
              <a:gdLst>
                <a:gd name="T0" fmla="*/ 1 w 39"/>
                <a:gd name="T1" fmla="*/ 7 h 19"/>
                <a:gd name="T2" fmla="*/ 1 w 39"/>
                <a:gd name="T3" fmla="*/ 10 h 19"/>
                <a:gd name="T4" fmla="*/ 0 w 39"/>
                <a:gd name="T5" fmla="*/ 11 h 19"/>
                <a:gd name="T6" fmla="*/ 1 w 39"/>
                <a:gd name="T7" fmla="*/ 12 h 19"/>
                <a:gd name="T8" fmla="*/ 2 w 39"/>
                <a:gd name="T9" fmla="*/ 13 h 19"/>
                <a:gd name="T10" fmla="*/ 3 w 39"/>
                <a:gd name="T11" fmla="*/ 14 h 19"/>
                <a:gd name="T12" fmla="*/ 4 w 39"/>
                <a:gd name="T13" fmla="*/ 15 h 19"/>
                <a:gd name="T14" fmla="*/ 6 w 39"/>
                <a:gd name="T15" fmla="*/ 15 h 19"/>
                <a:gd name="T16" fmla="*/ 8 w 39"/>
                <a:gd name="T17" fmla="*/ 15 h 19"/>
                <a:gd name="T18" fmla="*/ 9 w 39"/>
                <a:gd name="T19" fmla="*/ 16 h 19"/>
                <a:gd name="T20" fmla="*/ 11 w 39"/>
                <a:gd name="T21" fmla="*/ 16 h 19"/>
                <a:gd name="T22" fmla="*/ 13 w 39"/>
                <a:gd name="T23" fmla="*/ 16 h 19"/>
                <a:gd name="T24" fmla="*/ 15 w 39"/>
                <a:gd name="T25" fmla="*/ 16 h 19"/>
                <a:gd name="T26" fmla="*/ 17 w 39"/>
                <a:gd name="T27" fmla="*/ 16 h 19"/>
                <a:gd name="T28" fmla="*/ 20 w 39"/>
                <a:gd name="T29" fmla="*/ 17 h 19"/>
                <a:gd name="T30" fmla="*/ 22 w 39"/>
                <a:gd name="T31" fmla="*/ 17 h 19"/>
                <a:gd name="T32" fmla="*/ 24 w 39"/>
                <a:gd name="T33" fmla="*/ 17 h 19"/>
                <a:gd name="T34" fmla="*/ 26 w 39"/>
                <a:gd name="T35" fmla="*/ 17 h 19"/>
                <a:gd name="T36" fmla="*/ 27 w 39"/>
                <a:gd name="T37" fmla="*/ 18 h 19"/>
                <a:gd name="T38" fmla="*/ 28 w 39"/>
                <a:gd name="T39" fmla="*/ 17 h 19"/>
                <a:gd name="T40" fmla="*/ 30 w 39"/>
                <a:gd name="T41" fmla="*/ 17 h 19"/>
                <a:gd name="T42" fmla="*/ 32 w 39"/>
                <a:gd name="T43" fmla="*/ 17 h 19"/>
                <a:gd name="T44" fmla="*/ 33 w 39"/>
                <a:gd name="T45" fmla="*/ 15 h 19"/>
                <a:gd name="T46" fmla="*/ 34 w 39"/>
                <a:gd name="T47" fmla="*/ 14 h 19"/>
                <a:gd name="T48" fmla="*/ 35 w 39"/>
                <a:gd name="T49" fmla="*/ 13 h 19"/>
                <a:gd name="T50" fmla="*/ 36 w 39"/>
                <a:gd name="T51" fmla="*/ 12 h 19"/>
                <a:gd name="T52" fmla="*/ 36 w 39"/>
                <a:gd name="T53" fmla="*/ 10 h 19"/>
                <a:gd name="T54" fmla="*/ 37 w 39"/>
                <a:gd name="T55" fmla="*/ 8 h 19"/>
                <a:gd name="T56" fmla="*/ 37 w 39"/>
                <a:gd name="T57" fmla="*/ 6 h 19"/>
                <a:gd name="T58" fmla="*/ 38 w 39"/>
                <a:gd name="T59" fmla="*/ 4 h 19"/>
                <a:gd name="T60" fmla="*/ 38 w 39"/>
                <a:gd name="T61" fmla="*/ 2 h 19"/>
                <a:gd name="T62" fmla="*/ 38 w 39"/>
                <a:gd name="T63" fmla="*/ 0 h 19"/>
                <a:gd name="T64" fmla="*/ 35 w 39"/>
                <a:gd name="T65" fmla="*/ 0 h 19"/>
                <a:gd name="T66" fmla="*/ 33 w 39"/>
                <a:gd name="T67" fmla="*/ 0 h 19"/>
                <a:gd name="T68" fmla="*/ 31 w 39"/>
                <a:gd name="T69" fmla="*/ 0 h 19"/>
                <a:gd name="T70" fmla="*/ 29 w 39"/>
                <a:gd name="T71" fmla="*/ 0 h 19"/>
                <a:gd name="T72" fmla="*/ 27 w 39"/>
                <a:gd name="T73" fmla="*/ 0 h 19"/>
                <a:gd name="T74" fmla="*/ 25 w 39"/>
                <a:gd name="T75" fmla="*/ 0 h 19"/>
                <a:gd name="T76" fmla="*/ 22 w 39"/>
                <a:gd name="T77" fmla="*/ 0 h 19"/>
                <a:gd name="T78" fmla="*/ 18 w 39"/>
                <a:gd name="T79" fmla="*/ 1 h 19"/>
                <a:gd name="T80" fmla="*/ 16 w 39"/>
                <a:gd name="T81" fmla="*/ 1 h 19"/>
                <a:gd name="T82" fmla="*/ 13 w 39"/>
                <a:gd name="T83" fmla="*/ 2 h 19"/>
                <a:gd name="T84" fmla="*/ 11 w 39"/>
                <a:gd name="T85" fmla="*/ 2 h 19"/>
                <a:gd name="T86" fmla="*/ 9 w 39"/>
                <a:gd name="T87" fmla="*/ 3 h 19"/>
                <a:gd name="T88" fmla="*/ 5 w 39"/>
                <a:gd name="T89" fmla="*/ 5 h 19"/>
                <a:gd name="T90" fmla="*/ 3 w 39"/>
                <a:gd name="T91" fmla="*/ 6 h 1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9" h="19">
                  <a:moveTo>
                    <a:pt x="2" y="7"/>
                  </a:moveTo>
                  <a:lnTo>
                    <a:pt x="1" y="7"/>
                  </a:lnTo>
                  <a:lnTo>
                    <a:pt x="1" y="8"/>
                  </a:lnTo>
                  <a:lnTo>
                    <a:pt x="1" y="10"/>
                  </a:lnTo>
                  <a:lnTo>
                    <a:pt x="0" y="10"/>
                  </a:lnTo>
                  <a:lnTo>
                    <a:pt x="0" y="11"/>
                  </a:lnTo>
                  <a:lnTo>
                    <a:pt x="0" y="12"/>
                  </a:lnTo>
                  <a:lnTo>
                    <a:pt x="1" y="12"/>
                  </a:lnTo>
                  <a:lnTo>
                    <a:pt x="1" y="13"/>
                  </a:lnTo>
                  <a:lnTo>
                    <a:pt x="2" y="13"/>
                  </a:lnTo>
                  <a:lnTo>
                    <a:pt x="2" y="14"/>
                  </a:lnTo>
                  <a:lnTo>
                    <a:pt x="3" y="14"/>
                  </a:lnTo>
                  <a:lnTo>
                    <a:pt x="3" y="15"/>
                  </a:lnTo>
                  <a:lnTo>
                    <a:pt x="4" y="15"/>
                  </a:lnTo>
                  <a:lnTo>
                    <a:pt x="5" y="15"/>
                  </a:lnTo>
                  <a:lnTo>
                    <a:pt x="6" y="15"/>
                  </a:lnTo>
                  <a:lnTo>
                    <a:pt x="7" y="15"/>
                  </a:lnTo>
                  <a:lnTo>
                    <a:pt x="8" y="15"/>
                  </a:lnTo>
                  <a:lnTo>
                    <a:pt x="8" y="16"/>
                  </a:lnTo>
                  <a:lnTo>
                    <a:pt x="9" y="16"/>
                  </a:lnTo>
                  <a:lnTo>
                    <a:pt x="10" y="16"/>
                  </a:lnTo>
                  <a:lnTo>
                    <a:pt x="11" y="16"/>
                  </a:lnTo>
                  <a:lnTo>
                    <a:pt x="12" y="16"/>
                  </a:lnTo>
                  <a:lnTo>
                    <a:pt x="13" y="16"/>
                  </a:lnTo>
                  <a:lnTo>
                    <a:pt x="14" y="16"/>
                  </a:lnTo>
                  <a:lnTo>
                    <a:pt x="15" y="16"/>
                  </a:lnTo>
                  <a:lnTo>
                    <a:pt x="16" y="16"/>
                  </a:lnTo>
                  <a:lnTo>
                    <a:pt x="17" y="16"/>
                  </a:lnTo>
                  <a:lnTo>
                    <a:pt x="18" y="17"/>
                  </a:lnTo>
                  <a:lnTo>
                    <a:pt x="20" y="17"/>
                  </a:lnTo>
                  <a:lnTo>
                    <a:pt x="21" y="17"/>
                  </a:lnTo>
                  <a:lnTo>
                    <a:pt x="22" y="17"/>
                  </a:lnTo>
                  <a:lnTo>
                    <a:pt x="23" y="17"/>
                  </a:lnTo>
                  <a:lnTo>
                    <a:pt x="24" y="17"/>
                  </a:lnTo>
                  <a:lnTo>
                    <a:pt x="25" y="17"/>
                  </a:lnTo>
                  <a:lnTo>
                    <a:pt x="26" y="17"/>
                  </a:lnTo>
                  <a:lnTo>
                    <a:pt x="26" y="18"/>
                  </a:lnTo>
                  <a:lnTo>
                    <a:pt x="27" y="18"/>
                  </a:lnTo>
                  <a:lnTo>
                    <a:pt x="28" y="18"/>
                  </a:lnTo>
                  <a:lnTo>
                    <a:pt x="28" y="17"/>
                  </a:lnTo>
                  <a:lnTo>
                    <a:pt x="29" y="17"/>
                  </a:lnTo>
                  <a:lnTo>
                    <a:pt x="30" y="17"/>
                  </a:lnTo>
                  <a:lnTo>
                    <a:pt x="31" y="17"/>
                  </a:lnTo>
                  <a:lnTo>
                    <a:pt x="32" y="17"/>
                  </a:lnTo>
                  <a:lnTo>
                    <a:pt x="32" y="16"/>
                  </a:lnTo>
                  <a:lnTo>
                    <a:pt x="33" y="15"/>
                  </a:lnTo>
                  <a:lnTo>
                    <a:pt x="34" y="15"/>
                  </a:lnTo>
                  <a:lnTo>
                    <a:pt x="34" y="14"/>
                  </a:lnTo>
                  <a:lnTo>
                    <a:pt x="35" y="14"/>
                  </a:lnTo>
                  <a:lnTo>
                    <a:pt x="35" y="13"/>
                  </a:lnTo>
                  <a:lnTo>
                    <a:pt x="36" y="13"/>
                  </a:lnTo>
                  <a:lnTo>
                    <a:pt x="36" y="12"/>
                  </a:lnTo>
                  <a:lnTo>
                    <a:pt x="36" y="11"/>
                  </a:lnTo>
                  <a:lnTo>
                    <a:pt x="36" y="10"/>
                  </a:lnTo>
                  <a:lnTo>
                    <a:pt x="37" y="10"/>
                  </a:lnTo>
                  <a:lnTo>
                    <a:pt x="37" y="8"/>
                  </a:lnTo>
                  <a:lnTo>
                    <a:pt x="37" y="7"/>
                  </a:lnTo>
                  <a:lnTo>
                    <a:pt x="37" y="6"/>
                  </a:lnTo>
                  <a:lnTo>
                    <a:pt x="38" y="5"/>
                  </a:lnTo>
                  <a:lnTo>
                    <a:pt x="38" y="4"/>
                  </a:lnTo>
                  <a:lnTo>
                    <a:pt x="38" y="3"/>
                  </a:lnTo>
                  <a:lnTo>
                    <a:pt x="38" y="2"/>
                  </a:lnTo>
                  <a:lnTo>
                    <a:pt x="38" y="1"/>
                  </a:lnTo>
                  <a:lnTo>
                    <a:pt x="38" y="0"/>
                  </a:lnTo>
                  <a:lnTo>
                    <a:pt x="36" y="0"/>
                  </a:lnTo>
                  <a:lnTo>
                    <a:pt x="35" y="0"/>
                  </a:lnTo>
                  <a:lnTo>
                    <a:pt x="34" y="0"/>
                  </a:lnTo>
                  <a:lnTo>
                    <a:pt x="33" y="0"/>
                  </a:lnTo>
                  <a:lnTo>
                    <a:pt x="32" y="0"/>
                  </a:lnTo>
                  <a:lnTo>
                    <a:pt x="31" y="0"/>
                  </a:lnTo>
                  <a:lnTo>
                    <a:pt x="30" y="0"/>
                  </a:lnTo>
                  <a:lnTo>
                    <a:pt x="29" y="0"/>
                  </a:lnTo>
                  <a:lnTo>
                    <a:pt x="28" y="0"/>
                  </a:lnTo>
                  <a:lnTo>
                    <a:pt x="27" y="0"/>
                  </a:lnTo>
                  <a:lnTo>
                    <a:pt x="26" y="0"/>
                  </a:lnTo>
                  <a:lnTo>
                    <a:pt x="25" y="0"/>
                  </a:lnTo>
                  <a:lnTo>
                    <a:pt x="24" y="0"/>
                  </a:lnTo>
                  <a:lnTo>
                    <a:pt x="22" y="0"/>
                  </a:lnTo>
                  <a:lnTo>
                    <a:pt x="20" y="1"/>
                  </a:lnTo>
                  <a:lnTo>
                    <a:pt x="18" y="1"/>
                  </a:lnTo>
                  <a:lnTo>
                    <a:pt x="17" y="1"/>
                  </a:lnTo>
                  <a:lnTo>
                    <a:pt x="16" y="1"/>
                  </a:lnTo>
                  <a:lnTo>
                    <a:pt x="15" y="1"/>
                  </a:lnTo>
                  <a:lnTo>
                    <a:pt x="13" y="2"/>
                  </a:lnTo>
                  <a:lnTo>
                    <a:pt x="12" y="2"/>
                  </a:lnTo>
                  <a:lnTo>
                    <a:pt x="11" y="2"/>
                  </a:lnTo>
                  <a:lnTo>
                    <a:pt x="10" y="2"/>
                  </a:lnTo>
                  <a:lnTo>
                    <a:pt x="9" y="3"/>
                  </a:lnTo>
                  <a:lnTo>
                    <a:pt x="7" y="4"/>
                  </a:lnTo>
                  <a:lnTo>
                    <a:pt x="5" y="5"/>
                  </a:lnTo>
                  <a:lnTo>
                    <a:pt x="4" y="5"/>
                  </a:lnTo>
                  <a:lnTo>
                    <a:pt x="3" y="6"/>
                  </a:lnTo>
                  <a:lnTo>
                    <a:pt x="2" y="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98" name="Freeform 193"/>
            <p:cNvSpPr>
              <a:spLocks/>
            </p:cNvSpPr>
            <p:nvPr/>
          </p:nvSpPr>
          <p:spPr bwMode="auto">
            <a:xfrm>
              <a:off x="3381" y="1499"/>
              <a:ext cx="40" cy="19"/>
            </a:xfrm>
            <a:custGeom>
              <a:avLst/>
              <a:gdLst>
                <a:gd name="T0" fmla="*/ 1 w 40"/>
                <a:gd name="T1" fmla="*/ 7 h 19"/>
                <a:gd name="T2" fmla="*/ 1 w 40"/>
                <a:gd name="T3" fmla="*/ 10 h 19"/>
                <a:gd name="T4" fmla="*/ 0 w 40"/>
                <a:gd name="T5" fmla="*/ 11 h 19"/>
                <a:gd name="T6" fmla="*/ 1 w 40"/>
                <a:gd name="T7" fmla="*/ 12 h 19"/>
                <a:gd name="T8" fmla="*/ 2 w 40"/>
                <a:gd name="T9" fmla="*/ 13 h 19"/>
                <a:gd name="T10" fmla="*/ 3 w 40"/>
                <a:gd name="T11" fmla="*/ 14 h 19"/>
                <a:gd name="T12" fmla="*/ 5 w 40"/>
                <a:gd name="T13" fmla="*/ 15 h 19"/>
                <a:gd name="T14" fmla="*/ 6 w 40"/>
                <a:gd name="T15" fmla="*/ 16 h 19"/>
                <a:gd name="T16" fmla="*/ 8 w 40"/>
                <a:gd name="T17" fmla="*/ 16 h 19"/>
                <a:gd name="T18" fmla="*/ 11 w 40"/>
                <a:gd name="T19" fmla="*/ 16 h 19"/>
                <a:gd name="T20" fmla="*/ 13 w 40"/>
                <a:gd name="T21" fmla="*/ 16 h 19"/>
                <a:gd name="T22" fmla="*/ 15 w 40"/>
                <a:gd name="T23" fmla="*/ 16 h 19"/>
                <a:gd name="T24" fmla="*/ 17 w 40"/>
                <a:gd name="T25" fmla="*/ 16 h 19"/>
                <a:gd name="T26" fmla="*/ 19 w 40"/>
                <a:gd name="T27" fmla="*/ 16 h 19"/>
                <a:gd name="T28" fmla="*/ 21 w 40"/>
                <a:gd name="T29" fmla="*/ 16 h 19"/>
                <a:gd name="T30" fmla="*/ 22 w 40"/>
                <a:gd name="T31" fmla="*/ 17 h 19"/>
                <a:gd name="T32" fmla="*/ 24 w 40"/>
                <a:gd name="T33" fmla="*/ 17 h 19"/>
                <a:gd name="T34" fmla="*/ 25 w 40"/>
                <a:gd name="T35" fmla="*/ 18 h 19"/>
                <a:gd name="T36" fmla="*/ 27 w 40"/>
                <a:gd name="T37" fmla="*/ 18 h 19"/>
                <a:gd name="T38" fmla="*/ 30 w 40"/>
                <a:gd name="T39" fmla="*/ 18 h 19"/>
                <a:gd name="T40" fmla="*/ 31 w 40"/>
                <a:gd name="T41" fmla="*/ 17 h 19"/>
                <a:gd name="T42" fmla="*/ 32 w 40"/>
                <a:gd name="T43" fmla="*/ 16 h 19"/>
                <a:gd name="T44" fmla="*/ 34 w 40"/>
                <a:gd name="T45" fmla="*/ 16 h 19"/>
                <a:gd name="T46" fmla="*/ 35 w 40"/>
                <a:gd name="T47" fmla="*/ 15 h 19"/>
                <a:gd name="T48" fmla="*/ 36 w 40"/>
                <a:gd name="T49" fmla="*/ 14 h 19"/>
                <a:gd name="T50" fmla="*/ 37 w 40"/>
                <a:gd name="T51" fmla="*/ 13 h 19"/>
                <a:gd name="T52" fmla="*/ 37 w 40"/>
                <a:gd name="T53" fmla="*/ 11 h 19"/>
                <a:gd name="T54" fmla="*/ 38 w 40"/>
                <a:gd name="T55" fmla="*/ 8 h 19"/>
                <a:gd name="T56" fmla="*/ 38 w 40"/>
                <a:gd name="T57" fmla="*/ 6 h 19"/>
                <a:gd name="T58" fmla="*/ 39 w 40"/>
                <a:gd name="T59" fmla="*/ 4 h 19"/>
                <a:gd name="T60" fmla="*/ 39 w 40"/>
                <a:gd name="T61" fmla="*/ 2 h 19"/>
                <a:gd name="T62" fmla="*/ 39 w 40"/>
                <a:gd name="T63" fmla="*/ 0 h 19"/>
                <a:gd name="T64" fmla="*/ 36 w 40"/>
                <a:gd name="T65" fmla="*/ 0 h 19"/>
                <a:gd name="T66" fmla="*/ 34 w 40"/>
                <a:gd name="T67" fmla="*/ 0 h 19"/>
                <a:gd name="T68" fmla="*/ 32 w 40"/>
                <a:gd name="T69" fmla="*/ 0 h 19"/>
                <a:gd name="T70" fmla="*/ 30 w 40"/>
                <a:gd name="T71" fmla="*/ 0 h 19"/>
                <a:gd name="T72" fmla="*/ 27 w 40"/>
                <a:gd name="T73" fmla="*/ 0 h 19"/>
                <a:gd name="T74" fmla="*/ 25 w 40"/>
                <a:gd name="T75" fmla="*/ 0 h 19"/>
                <a:gd name="T76" fmla="*/ 23 w 40"/>
                <a:gd name="T77" fmla="*/ 1 h 19"/>
                <a:gd name="T78" fmla="*/ 21 w 40"/>
                <a:gd name="T79" fmla="*/ 1 h 19"/>
                <a:gd name="T80" fmla="*/ 18 w 40"/>
                <a:gd name="T81" fmla="*/ 1 h 19"/>
                <a:gd name="T82" fmla="*/ 16 w 40"/>
                <a:gd name="T83" fmla="*/ 1 h 19"/>
                <a:gd name="T84" fmla="*/ 13 w 40"/>
                <a:gd name="T85" fmla="*/ 2 h 19"/>
                <a:gd name="T86" fmla="*/ 11 w 40"/>
                <a:gd name="T87" fmla="*/ 3 h 19"/>
                <a:gd name="T88" fmla="*/ 8 w 40"/>
                <a:gd name="T89" fmla="*/ 3 h 19"/>
                <a:gd name="T90" fmla="*/ 6 w 40"/>
                <a:gd name="T91" fmla="*/ 5 h 19"/>
                <a:gd name="T92" fmla="*/ 3 w 40"/>
                <a:gd name="T93" fmla="*/ 6 h 1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0" h="19">
                  <a:moveTo>
                    <a:pt x="2" y="7"/>
                  </a:moveTo>
                  <a:lnTo>
                    <a:pt x="1" y="7"/>
                  </a:lnTo>
                  <a:lnTo>
                    <a:pt x="1" y="8"/>
                  </a:lnTo>
                  <a:lnTo>
                    <a:pt x="1" y="10"/>
                  </a:lnTo>
                  <a:lnTo>
                    <a:pt x="0" y="10"/>
                  </a:lnTo>
                  <a:lnTo>
                    <a:pt x="0" y="11"/>
                  </a:lnTo>
                  <a:lnTo>
                    <a:pt x="0" y="12"/>
                  </a:lnTo>
                  <a:lnTo>
                    <a:pt x="1" y="12"/>
                  </a:lnTo>
                  <a:lnTo>
                    <a:pt x="1" y="13"/>
                  </a:lnTo>
                  <a:lnTo>
                    <a:pt x="2" y="13"/>
                  </a:lnTo>
                  <a:lnTo>
                    <a:pt x="2" y="14"/>
                  </a:lnTo>
                  <a:lnTo>
                    <a:pt x="3" y="14"/>
                  </a:lnTo>
                  <a:lnTo>
                    <a:pt x="4" y="15"/>
                  </a:lnTo>
                  <a:lnTo>
                    <a:pt x="5" y="15"/>
                  </a:lnTo>
                  <a:lnTo>
                    <a:pt x="6" y="15"/>
                  </a:lnTo>
                  <a:lnTo>
                    <a:pt x="6" y="16"/>
                  </a:lnTo>
                  <a:lnTo>
                    <a:pt x="7" y="16"/>
                  </a:lnTo>
                  <a:lnTo>
                    <a:pt x="8" y="16"/>
                  </a:lnTo>
                  <a:lnTo>
                    <a:pt x="9" y="16"/>
                  </a:lnTo>
                  <a:lnTo>
                    <a:pt x="11" y="16"/>
                  </a:lnTo>
                  <a:lnTo>
                    <a:pt x="12" y="16"/>
                  </a:lnTo>
                  <a:lnTo>
                    <a:pt x="13" y="16"/>
                  </a:lnTo>
                  <a:lnTo>
                    <a:pt x="14" y="16"/>
                  </a:lnTo>
                  <a:lnTo>
                    <a:pt x="15" y="16"/>
                  </a:lnTo>
                  <a:lnTo>
                    <a:pt x="16" y="16"/>
                  </a:lnTo>
                  <a:lnTo>
                    <a:pt x="17" y="16"/>
                  </a:lnTo>
                  <a:lnTo>
                    <a:pt x="18" y="16"/>
                  </a:lnTo>
                  <a:lnTo>
                    <a:pt x="19" y="16"/>
                  </a:lnTo>
                  <a:lnTo>
                    <a:pt x="20" y="16"/>
                  </a:lnTo>
                  <a:lnTo>
                    <a:pt x="21" y="16"/>
                  </a:lnTo>
                  <a:lnTo>
                    <a:pt x="21" y="17"/>
                  </a:lnTo>
                  <a:lnTo>
                    <a:pt x="22" y="17"/>
                  </a:lnTo>
                  <a:lnTo>
                    <a:pt x="23" y="17"/>
                  </a:lnTo>
                  <a:lnTo>
                    <a:pt x="24" y="17"/>
                  </a:lnTo>
                  <a:lnTo>
                    <a:pt x="25" y="17"/>
                  </a:lnTo>
                  <a:lnTo>
                    <a:pt x="25" y="18"/>
                  </a:lnTo>
                  <a:lnTo>
                    <a:pt x="26" y="18"/>
                  </a:lnTo>
                  <a:lnTo>
                    <a:pt x="27" y="18"/>
                  </a:lnTo>
                  <a:lnTo>
                    <a:pt x="28" y="18"/>
                  </a:lnTo>
                  <a:lnTo>
                    <a:pt x="30" y="18"/>
                  </a:lnTo>
                  <a:lnTo>
                    <a:pt x="30" y="17"/>
                  </a:lnTo>
                  <a:lnTo>
                    <a:pt x="31" y="17"/>
                  </a:lnTo>
                  <a:lnTo>
                    <a:pt x="32" y="17"/>
                  </a:lnTo>
                  <a:lnTo>
                    <a:pt x="32" y="16"/>
                  </a:lnTo>
                  <a:lnTo>
                    <a:pt x="33" y="16"/>
                  </a:lnTo>
                  <a:lnTo>
                    <a:pt x="34" y="16"/>
                  </a:lnTo>
                  <a:lnTo>
                    <a:pt x="34" y="15"/>
                  </a:lnTo>
                  <a:lnTo>
                    <a:pt x="35" y="15"/>
                  </a:lnTo>
                  <a:lnTo>
                    <a:pt x="35" y="14"/>
                  </a:lnTo>
                  <a:lnTo>
                    <a:pt x="36" y="14"/>
                  </a:lnTo>
                  <a:lnTo>
                    <a:pt x="36" y="13"/>
                  </a:lnTo>
                  <a:lnTo>
                    <a:pt x="37" y="13"/>
                  </a:lnTo>
                  <a:lnTo>
                    <a:pt x="37" y="12"/>
                  </a:lnTo>
                  <a:lnTo>
                    <a:pt x="37" y="11"/>
                  </a:lnTo>
                  <a:lnTo>
                    <a:pt x="38" y="10"/>
                  </a:lnTo>
                  <a:lnTo>
                    <a:pt x="38" y="8"/>
                  </a:lnTo>
                  <a:lnTo>
                    <a:pt x="38" y="7"/>
                  </a:lnTo>
                  <a:lnTo>
                    <a:pt x="38" y="6"/>
                  </a:lnTo>
                  <a:lnTo>
                    <a:pt x="38" y="5"/>
                  </a:lnTo>
                  <a:lnTo>
                    <a:pt x="39" y="4"/>
                  </a:lnTo>
                  <a:lnTo>
                    <a:pt x="39" y="3"/>
                  </a:lnTo>
                  <a:lnTo>
                    <a:pt x="39" y="2"/>
                  </a:lnTo>
                  <a:lnTo>
                    <a:pt x="39" y="1"/>
                  </a:lnTo>
                  <a:lnTo>
                    <a:pt x="39" y="0"/>
                  </a:lnTo>
                  <a:lnTo>
                    <a:pt x="37" y="0"/>
                  </a:lnTo>
                  <a:lnTo>
                    <a:pt x="36" y="0"/>
                  </a:lnTo>
                  <a:lnTo>
                    <a:pt x="35" y="0"/>
                  </a:lnTo>
                  <a:lnTo>
                    <a:pt x="34" y="0"/>
                  </a:lnTo>
                  <a:lnTo>
                    <a:pt x="33" y="0"/>
                  </a:lnTo>
                  <a:lnTo>
                    <a:pt x="32" y="0"/>
                  </a:lnTo>
                  <a:lnTo>
                    <a:pt x="31" y="0"/>
                  </a:lnTo>
                  <a:lnTo>
                    <a:pt x="30" y="0"/>
                  </a:lnTo>
                  <a:lnTo>
                    <a:pt x="28" y="0"/>
                  </a:lnTo>
                  <a:lnTo>
                    <a:pt x="27" y="0"/>
                  </a:lnTo>
                  <a:lnTo>
                    <a:pt x="26" y="0"/>
                  </a:lnTo>
                  <a:lnTo>
                    <a:pt x="25" y="0"/>
                  </a:lnTo>
                  <a:lnTo>
                    <a:pt x="24" y="0"/>
                  </a:lnTo>
                  <a:lnTo>
                    <a:pt x="23" y="1"/>
                  </a:lnTo>
                  <a:lnTo>
                    <a:pt x="22" y="1"/>
                  </a:lnTo>
                  <a:lnTo>
                    <a:pt x="21" y="1"/>
                  </a:lnTo>
                  <a:lnTo>
                    <a:pt x="19" y="1"/>
                  </a:lnTo>
                  <a:lnTo>
                    <a:pt x="18" y="1"/>
                  </a:lnTo>
                  <a:lnTo>
                    <a:pt x="17" y="1"/>
                  </a:lnTo>
                  <a:lnTo>
                    <a:pt x="16" y="1"/>
                  </a:lnTo>
                  <a:lnTo>
                    <a:pt x="15" y="1"/>
                  </a:lnTo>
                  <a:lnTo>
                    <a:pt x="13" y="2"/>
                  </a:lnTo>
                  <a:lnTo>
                    <a:pt x="12" y="2"/>
                  </a:lnTo>
                  <a:lnTo>
                    <a:pt x="11" y="3"/>
                  </a:lnTo>
                  <a:lnTo>
                    <a:pt x="9" y="3"/>
                  </a:lnTo>
                  <a:lnTo>
                    <a:pt x="8" y="3"/>
                  </a:lnTo>
                  <a:lnTo>
                    <a:pt x="7" y="4"/>
                  </a:lnTo>
                  <a:lnTo>
                    <a:pt x="6" y="5"/>
                  </a:lnTo>
                  <a:lnTo>
                    <a:pt x="4" y="5"/>
                  </a:lnTo>
                  <a:lnTo>
                    <a:pt x="3" y="6"/>
                  </a:lnTo>
                  <a:lnTo>
                    <a:pt x="2" y="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99" name="Freeform 194"/>
            <p:cNvSpPr>
              <a:spLocks/>
            </p:cNvSpPr>
            <p:nvPr/>
          </p:nvSpPr>
          <p:spPr bwMode="auto">
            <a:xfrm>
              <a:off x="3495" y="1527"/>
              <a:ext cx="26" cy="22"/>
            </a:xfrm>
            <a:custGeom>
              <a:avLst/>
              <a:gdLst>
                <a:gd name="T0" fmla="*/ 10 w 26"/>
                <a:gd name="T1" fmla="*/ 0 h 22"/>
                <a:gd name="T2" fmla="*/ 8 w 26"/>
                <a:gd name="T3" fmla="*/ 0 h 22"/>
                <a:gd name="T4" fmla="*/ 6 w 26"/>
                <a:gd name="T5" fmla="*/ 0 h 22"/>
                <a:gd name="T6" fmla="*/ 5 w 26"/>
                <a:gd name="T7" fmla="*/ 1 h 22"/>
                <a:gd name="T8" fmla="*/ 4 w 26"/>
                <a:gd name="T9" fmla="*/ 2 h 22"/>
                <a:gd name="T10" fmla="*/ 3 w 26"/>
                <a:gd name="T11" fmla="*/ 3 h 22"/>
                <a:gd name="T12" fmla="*/ 2 w 26"/>
                <a:gd name="T13" fmla="*/ 4 h 22"/>
                <a:gd name="T14" fmla="*/ 1 w 26"/>
                <a:gd name="T15" fmla="*/ 7 h 22"/>
                <a:gd name="T16" fmla="*/ 0 w 26"/>
                <a:gd name="T17" fmla="*/ 9 h 22"/>
                <a:gd name="T18" fmla="*/ 1 w 26"/>
                <a:gd name="T19" fmla="*/ 10 h 22"/>
                <a:gd name="T20" fmla="*/ 2 w 26"/>
                <a:gd name="T21" fmla="*/ 12 h 22"/>
                <a:gd name="T22" fmla="*/ 3 w 26"/>
                <a:gd name="T23" fmla="*/ 13 h 22"/>
                <a:gd name="T24" fmla="*/ 4 w 26"/>
                <a:gd name="T25" fmla="*/ 14 h 22"/>
                <a:gd name="T26" fmla="*/ 4 w 26"/>
                <a:gd name="T27" fmla="*/ 17 h 22"/>
                <a:gd name="T28" fmla="*/ 6 w 26"/>
                <a:gd name="T29" fmla="*/ 17 h 22"/>
                <a:gd name="T30" fmla="*/ 7 w 26"/>
                <a:gd name="T31" fmla="*/ 18 h 22"/>
                <a:gd name="T32" fmla="*/ 9 w 26"/>
                <a:gd name="T33" fmla="*/ 19 h 22"/>
                <a:gd name="T34" fmla="*/ 11 w 26"/>
                <a:gd name="T35" fmla="*/ 19 h 22"/>
                <a:gd name="T36" fmla="*/ 14 w 26"/>
                <a:gd name="T37" fmla="*/ 20 h 22"/>
                <a:gd name="T38" fmla="*/ 16 w 26"/>
                <a:gd name="T39" fmla="*/ 20 h 22"/>
                <a:gd name="T40" fmla="*/ 17 w 26"/>
                <a:gd name="T41" fmla="*/ 21 h 22"/>
                <a:gd name="T42" fmla="*/ 19 w 26"/>
                <a:gd name="T43" fmla="*/ 21 h 22"/>
                <a:gd name="T44" fmla="*/ 21 w 26"/>
                <a:gd name="T45" fmla="*/ 21 h 22"/>
                <a:gd name="T46" fmla="*/ 23 w 26"/>
                <a:gd name="T47" fmla="*/ 21 h 22"/>
                <a:gd name="T48" fmla="*/ 24 w 26"/>
                <a:gd name="T49" fmla="*/ 20 h 22"/>
                <a:gd name="T50" fmla="*/ 25 w 26"/>
                <a:gd name="T51" fmla="*/ 18 h 22"/>
                <a:gd name="T52" fmla="*/ 24 w 26"/>
                <a:gd name="T53" fmla="*/ 15 h 22"/>
                <a:gd name="T54" fmla="*/ 23 w 26"/>
                <a:gd name="T55" fmla="*/ 13 h 22"/>
                <a:gd name="T56" fmla="*/ 22 w 26"/>
                <a:gd name="T57" fmla="*/ 11 h 22"/>
                <a:gd name="T58" fmla="*/ 21 w 26"/>
                <a:gd name="T59" fmla="*/ 9 h 22"/>
                <a:gd name="T60" fmla="*/ 19 w 26"/>
                <a:gd name="T61" fmla="*/ 7 h 22"/>
                <a:gd name="T62" fmla="*/ 18 w 26"/>
                <a:gd name="T63" fmla="*/ 6 h 22"/>
                <a:gd name="T64" fmla="*/ 17 w 26"/>
                <a:gd name="T65" fmla="*/ 4 h 22"/>
                <a:gd name="T66" fmla="*/ 16 w 26"/>
                <a:gd name="T67" fmla="*/ 3 h 22"/>
                <a:gd name="T68" fmla="*/ 15 w 26"/>
                <a:gd name="T69" fmla="*/ 2 h 22"/>
                <a:gd name="T70" fmla="*/ 13 w 26"/>
                <a:gd name="T71" fmla="*/ 1 h 22"/>
                <a:gd name="T72" fmla="*/ 10 w 26"/>
                <a:gd name="T73" fmla="*/ 1 h 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6" h="22">
                  <a:moveTo>
                    <a:pt x="10" y="1"/>
                  </a:moveTo>
                  <a:lnTo>
                    <a:pt x="10" y="0"/>
                  </a:lnTo>
                  <a:lnTo>
                    <a:pt x="9" y="0"/>
                  </a:lnTo>
                  <a:lnTo>
                    <a:pt x="8" y="0"/>
                  </a:lnTo>
                  <a:lnTo>
                    <a:pt x="7" y="0"/>
                  </a:lnTo>
                  <a:lnTo>
                    <a:pt x="6" y="0"/>
                  </a:lnTo>
                  <a:lnTo>
                    <a:pt x="6" y="1"/>
                  </a:lnTo>
                  <a:lnTo>
                    <a:pt x="5" y="1"/>
                  </a:lnTo>
                  <a:lnTo>
                    <a:pt x="4" y="1"/>
                  </a:lnTo>
                  <a:lnTo>
                    <a:pt x="4" y="2"/>
                  </a:lnTo>
                  <a:lnTo>
                    <a:pt x="3" y="2"/>
                  </a:lnTo>
                  <a:lnTo>
                    <a:pt x="3" y="3"/>
                  </a:lnTo>
                  <a:lnTo>
                    <a:pt x="2" y="3"/>
                  </a:lnTo>
                  <a:lnTo>
                    <a:pt x="2" y="4"/>
                  </a:lnTo>
                  <a:lnTo>
                    <a:pt x="1" y="6"/>
                  </a:lnTo>
                  <a:lnTo>
                    <a:pt x="1" y="7"/>
                  </a:lnTo>
                  <a:lnTo>
                    <a:pt x="0" y="8"/>
                  </a:lnTo>
                  <a:lnTo>
                    <a:pt x="0" y="9"/>
                  </a:lnTo>
                  <a:lnTo>
                    <a:pt x="1" y="9"/>
                  </a:lnTo>
                  <a:lnTo>
                    <a:pt x="1" y="10"/>
                  </a:lnTo>
                  <a:lnTo>
                    <a:pt x="1" y="11"/>
                  </a:lnTo>
                  <a:lnTo>
                    <a:pt x="2" y="12"/>
                  </a:lnTo>
                  <a:lnTo>
                    <a:pt x="2" y="13"/>
                  </a:lnTo>
                  <a:lnTo>
                    <a:pt x="3" y="13"/>
                  </a:lnTo>
                  <a:lnTo>
                    <a:pt x="3" y="14"/>
                  </a:lnTo>
                  <a:lnTo>
                    <a:pt x="4" y="14"/>
                  </a:lnTo>
                  <a:lnTo>
                    <a:pt x="4" y="15"/>
                  </a:lnTo>
                  <a:lnTo>
                    <a:pt x="4" y="17"/>
                  </a:lnTo>
                  <a:lnTo>
                    <a:pt x="5" y="17"/>
                  </a:lnTo>
                  <a:lnTo>
                    <a:pt x="6" y="17"/>
                  </a:lnTo>
                  <a:lnTo>
                    <a:pt x="6" y="18"/>
                  </a:lnTo>
                  <a:lnTo>
                    <a:pt x="7" y="18"/>
                  </a:lnTo>
                  <a:lnTo>
                    <a:pt x="8" y="18"/>
                  </a:lnTo>
                  <a:lnTo>
                    <a:pt x="9" y="19"/>
                  </a:lnTo>
                  <a:lnTo>
                    <a:pt x="10" y="19"/>
                  </a:lnTo>
                  <a:lnTo>
                    <a:pt x="11" y="19"/>
                  </a:lnTo>
                  <a:lnTo>
                    <a:pt x="13" y="19"/>
                  </a:lnTo>
                  <a:lnTo>
                    <a:pt x="14" y="20"/>
                  </a:lnTo>
                  <a:lnTo>
                    <a:pt x="15" y="20"/>
                  </a:lnTo>
                  <a:lnTo>
                    <a:pt x="16" y="20"/>
                  </a:lnTo>
                  <a:lnTo>
                    <a:pt x="17" y="20"/>
                  </a:lnTo>
                  <a:lnTo>
                    <a:pt x="17" y="21"/>
                  </a:lnTo>
                  <a:lnTo>
                    <a:pt x="18" y="21"/>
                  </a:lnTo>
                  <a:lnTo>
                    <a:pt x="19" y="21"/>
                  </a:lnTo>
                  <a:lnTo>
                    <a:pt x="20" y="21"/>
                  </a:lnTo>
                  <a:lnTo>
                    <a:pt x="21" y="21"/>
                  </a:lnTo>
                  <a:lnTo>
                    <a:pt x="22" y="21"/>
                  </a:lnTo>
                  <a:lnTo>
                    <a:pt x="23" y="21"/>
                  </a:lnTo>
                  <a:lnTo>
                    <a:pt x="23" y="20"/>
                  </a:lnTo>
                  <a:lnTo>
                    <a:pt x="24" y="20"/>
                  </a:lnTo>
                  <a:lnTo>
                    <a:pt x="25" y="19"/>
                  </a:lnTo>
                  <a:lnTo>
                    <a:pt x="25" y="18"/>
                  </a:lnTo>
                  <a:lnTo>
                    <a:pt x="25" y="17"/>
                  </a:lnTo>
                  <a:lnTo>
                    <a:pt x="24" y="15"/>
                  </a:lnTo>
                  <a:lnTo>
                    <a:pt x="24" y="14"/>
                  </a:lnTo>
                  <a:lnTo>
                    <a:pt x="23" y="13"/>
                  </a:lnTo>
                  <a:lnTo>
                    <a:pt x="23" y="12"/>
                  </a:lnTo>
                  <a:lnTo>
                    <a:pt x="22" y="11"/>
                  </a:lnTo>
                  <a:lnTo>
                    <a:pt x="21" y="10"/>
                  </a:lnTo>
                  <a:lnTo>
                    <a:pt x="21" y="9"/>
                  </a:lnTo>
                  <a:lnTo>
                    <a:pt x="20" y="8"/>
                  </a:lnTo>
                  <a:lnTo>
                    <a:pt x="19" y="7"/>
                  </a:lnTo>
                  <a:lnTo>
                    <a:pt x="19" y="6"/>
                  </a:lnTo>
                  <a:lnTo>
                    <a:pt x="18" y="6"/>
                  </a:lnTo>
                  <a:lnTo>
                    <a:pt x="18" y="4"/>
                  </a:lnTo>
                  <a:lnTo>
                    <a:pt x="17" y="4"/>
                  </a:lnTo>
                  <a:lnTo>
                    <a:pt x="17" y="3"/>
                  </a:lnTo>
                  <a:lnTo>
                    <a:pt x="16" y="3"/>
                  </a:lnTo>
                  <a:lnTo>
                    <a:pt x="16" y="2"/>
                  </a:lnTo>
                  <a:lnTo>
                    <a:pt x="15" y="2"/>
                  </a:lnTo>
                  <a:lnTo>
                    <a:pt x="14" y="1"/>
                  </a:lnTo>
                  <a:lnTo>
                    <a:pt x="13" y="1"/>
                  </a:lnTo>
                  <a:lnTo>
                    <a:pt x="11" y="1"/>
                  </a:lnTo>
                  <a:lnTo>
                    <a:pt x="10" y="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00" name="Freeform 195"/>
            <p:cNvSpPr>
              <a:spLocks/>
            </p:cNvSpPr>
            <p:nvPr/>
          </p:nvSpPr>
          <p:spPr bwMode="auto">
            <a:xfrm>
              <a:off x="3725" y="1592"/>
              <a:ext cx="26" cy="21"/>
            </a:xfrm>
            <a:custGeom>
              <a:avLst/>
              <a:gdLst>
                <a:gd name="T0" fmla="*/ 9 w 26"/>
                <a:gd name="T1" fmla="*/ 0 h 21"/>
                <a:gd name="T2" fmla="*/ 7 w 26"/>
                <a:gd name="T3" fmla="*/ 0 h 21"/>
                <a:gd name="T4" fmla="*/ 5 w 26"/>
                <a:gd name="T5" fmla="*/ 0 h 21"/>
                <a:gd name="T6" fmla="*/ 4 w 26"/>
                <a:gd name="T7" fmla="*/ 1 h 21"/>
                <a:gd name="T8" fmla="*/ 3 w 26"/>
                <a:gd name="T9" fmla="*/ 2 h 21"/>
                <a:gd name="T10" fmla="*/ 2 w 26"/>
                <a:gd name="T11" fmla="*/ 3 h 21"/>
                <a:gd name="T12" fmla="*/ 1 w 26"/>
                <a:gd name="T13" fmla="*/ 4 h 21"/>
                <a:gd name="T14" fmla="*/ 0 w 26"/>
                <a:gd name="T15" fmla="*/ 5 h 21"/>
                <a:gd name="T16" fmla="*/ 0 w 26"/>
                <a:gd name="T17" fmla="*/ 7 h 21"/>
                <a:gd name="T18" fmla="*/ 0 w 26"/>
                <a:gd name="T19" fmla="*/ 9 h 21"/>
                <a:gd name="T20" fmla="*/ 1 w 26"/>
                <a:gd name="T21" fmla="*/ 12 h 21"/>
                <a:gd name="T22" fmla="*/ 2 w 26"/>
                <a:gd name="T23" fmla="*/ 13 h 21"/>
                <a:gd name="T24" fmla="*/ 3 w 26"/>
                <a:gd name="T25" fmla="*/ 14 h 21"/>
                <a:gd name="T26" fmla="*/ 4 w 26"/>
                <a:gd name="T27" fmla="*/ 15 h 21"/>
                <a:gd name="T28" fmla="*/ 5 w 26"/>
                <a:gd name="T29" fmla="*/ 16 h 21"/>
                <a:gd name="T30" fmla="*/ 6 w 26"/>
                <a:gd name="T31" fmla="*/ 17 h 21"/>
                <a:gd name="T32" fmla="*/ 8 w 26"/>
                <a:gd name="T33" fmla="*/ 18 h 21"/>
                <a:gd name="T34" fmla="*/ 10 w 26"/>
                <a:gd name="T35" fmla="*/ 18 h 21"/>
                <a:gd name="T36" fmla="*/ 13 w 26"/>
                <a:gd name="T37" fmla="*/ 19 h 21"/>
                <a:gd name="T38" fmla="*/ 15 w 26"/>
                <a:gd name="T39" fmla="*/ 19 h 21"/>
                <a:gd name="T40" fmla="*/ 17 w 26"/>
                <a:gd name="T41" fmla="*/ 20 h 21"/>
                <a:gd name="T42" fmla="*/ 19 w 26"/>
                <a:gd name="T43" fmla="*/ 20 h 21"/>
                <a:gd name="T44" fmla="*/ 21 w 26"/>
                <a:gd name="T45" fmla="*/ 20 h 21"/>
                <a:gd name="T46" fmla="*/ 23 w 26"/>
                <a:gd name="T47" fmla="*/ 19 h 21"/>
                <a:gd name="T48" fmla="*/ 25 w 26"/>
                <a:gd name="T49" fmla="*/ 19 h 21"/>
                <a:gd name="T50" fmla="*/ 25 w 26"/>
                <a:gd name="T51" fmla="*/ 17 h 21"/>
                <a:gd name="T52" fmla="*/ 24 w 26"/>
                <a:gd name="T53" fmla="*/ 15 h 21"/>
                <a:gd name="T54" fmla="*/ 23 w 26"/>
                <a:gd name="T55" fmla="*/ 13 h 21"/>
                <a:gd name="T56" fmla="*/ 22 w 26"/>
                <a:gd name="T57" fmla="*/ 12 h 21"/>
                <a:gd name="T58" fmla="*/ 21 w 26"/>
                <a:gd name="T59" fmla="*/ 11 h 21"/>
                <a:gd name="T60" fmla="*/ 20 w 26"/>
                <a:gd name="T61" fmla="*/ 8 h 21"/>
                <a:gd name="T62" fmla="*/ 19 w 26"/>
                <a:gd name="T63" fmla="*/ 7 h 21"/>
                <a:gd name="T64" fmla="*/ 18 w 26"/>
                <a:gd name="T65" fmla="*/ 6 h 21"/>
                <a:gd name="T66" fmla="*/ 17 w 26"/>
                <a:gd name="T67" fmla="*/ 4 h 21"/>
                <a:gd name="T68" fmla="*/ 16 w 26"/>
                <a:gd name="T69" fmla="*/ 3 h 21"/>
                <a:gd name="T70" fmla="*/ 14 w 26"/>
                <a:gd name="T71" fmla="*/ 2 h 21"/>
                <a:gd name="T72" fmla="*/ 11 w 26"/>
                <a:gd name="T73" fmla="*/ 1 h 21"/>
                <a:gd name="T74" fmla="*/ 9 w 26"/>
                <a:gd name="T75" fmla="*/ 1 h 2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6" h="21">
                  <a:moveTo>
                    <a:pt x="9" y="1"/>
                  </a:moveTo>
                  <a:lnTo>
                    <a:pt x="9" y="0"/>
                  </a:lnTo>
                  <a:lnTo>
                    <a:pt x="8" y="0"/>
                  </a:lnTo>
                  <a:lnTo>
                    <a:pt x="7" y="0"/>
                  </a:lnTo>
                  <a:lnTo>
                    <a:pt x="6" y="0"/>
                  </a:lnTo>
                  <a:lnTo>
                    <a:pt x="5" y="0"/>
                  </a:lnTo>
                  <a:lnTo>
                    <a:pt x="5" y="1"/>
                  </a:lnTo>
                  <a:lnTo>
                    <a:pt x="4" y="1"/>
                  </a:lnTo>
                  <a:lnTo>
                    <a:pt x="3" y="1"/>
                  </a:lnTo>
                  <a:lnTo>
                    <a:pt x="3" y="2"/>
                  </a:lnTo>
                  <a:lnTo>
                    <a:pt x="2" y="2"/>
                  </a:lnTo>
                  <a:lnTo>
                    <a:pt x="2" y="3"/>
                  </a:lnTo>
                  <a:lnTo>
                    <a:pt x="2" y="4"/>
                  </a:lnTo>
                  <a:lnTo>
                    <a:pt x="1" y="4"/>
                  </a:lnTo>
                  <a:lnTo>
                    <a:pt x="1" y="5"/>
                  </a:lnTo>
                  <a:lnTo>
                    <a:pt x="0" y="5"/>
                  </a:lnTo>
                  <a:lnTo>
                    <a:pt x="0" y="6"/>
                  </a:lnTo>
                  <a:lnTo>
                    <a:pt x="0" y="7"/>
                  </a:lnTo>
                  <a:lnTo>
                    <a:pt x="0" y="8"/>
                  </a:lnTo>
                  <a:lnTo>
                    <a:pt x="0" y="9"/>
                  </a:lnTo>
                  <a:lnTo>
                    <a:pt x="1" y="11"/>
                  </a:lnTo>
                  <a:lnTo>
                    <a:pt x="1" y="12"/>
                  </a:lnTo>
                  <a:lnTo>
                    <a:pt x="1" y="13"/>
                  </a:lnTo>
                  <a:lnTo>
                    <a:pt x="2" y="13"/>
                  </a:lnTo>
                  <a:lnTo>
                    <a:pt x="2" y="14"/>
                  </a:lnTo>
                  <a:lnTo>
                    <a:pt x="3" y="14"/>
                  </a:lnTo>
                  <a:lnTo>
                    <a:pt x="3" y="15"/>
                  </a:lnTo>
                  <a:lnTo>
                    <a:pt x="4" y="15"/>
                  </a:lnTo>
                  <a:lnTo>
                    <a:pt x="4" y="16"/>
                  </a:lnTo>
                  <a:lnTo>
                    <a:pt x="5" y="16"/>
                  </a:lnTo>
                  <a:lnTo>
                    <a:pt x="5" y="17"/>
                  </a:lnTo>
                  <a:lnTo>
                    <a:pt x="6" y="17"/>
                  </a:lnTo>
                  <a:lnTo>
                    <a:pt x="7" y="17"/>
                  </a:lnTo>
                  <a:lnTo>
                    <a:pt x="8" y="18"/>
                  </a:lnTo>
                  <a:lnTo>
                    <a:pt x="9" y="18"/>
                  </a:lnTo>
                  <a:lnTo>
                    <a:pt x="10" y="18"/>
                  </a:lnTo>
                  <a:lnTo>
                    <a:pt x="11" y="19"/>
                  </a:lnTo>
                  <a:lnTo>
                    <a:pt x="13" y="19"/>
                  </a:lnTo>
                  <a:lnTo>
                    <a:pt x="14" y="19"/>
                  </a:lnTo>
                  <a:lnTo>
                    <a:pt x="15" y="19"/>
                  </a:lnTo>
                  <a:lnTo>
                    <a:pt x="16" y="19"/>
                  </a:lnTo>
                  <a:lnTo>
                    <a:pt x="17" y="20"/>
                  </a:lnTo>
                  <a:lnTo>
                    <a:pt x="18" y="20"/>
                  </a:lnTo>
                  <a:lnTo>
                    <a:pt x="19" y="20"/>
                  </a:lnTo>
                  <a:lnTo>
                    <a:pt x="20" y="20"/>
                  </a:lnTo>
                  <a:lnTo>
                    <a:pt x="21" y="20"/>
                  </a:lnTo>
                  <a:lnTo>
                    <a:pt x="22" y="20"/>
                  </a:lnTo>
                  <a:lnTo>
                    <a:pt x="23" y="19"/>
                  </a:lnTo>
                  <a:lnTo>
                    <a:pt x="24" y="19"/>
                  </a:lnTo>
                  <a:lnTo>
                    <a:pt x="25" y="19"/>
                  </a:lnTo>
                  <a:lnTo>
                    <a:pt x="25" y="18"/>
                  </a:lnTo>
                  <a:lnTo>
                    <a:pt x="25" y="17"/>
                  </a:lnTo>
                  <a:lnTo>
                    <a:pt x="25" y="16"/>
                  </a:lnTo>
                  <a:lnTo>
                    <a:pt x="24" y="15"/>
                  </a:lnTo>
                  <a:lnTo>
                    <a:pt x="23" y="14"/>
                  </a:lnTo>
                  <a:lnTo>
                    <a:pt x="23" y="13"/>
                  </a:lnTo>
                  <a:lnTo>
                    <a:pt x="22" y="13"/>
                  </a:lnTo>
                  <a:lnTo>
                    <a:pt x="22" y="12"/>
                  </a:lnTo>
                  <a:lnTo>
                    <a:pt x="22" y="11"/>
                  </a:lnTo>
                  <a:lnTo>
                    <a:pt x="21" y="11"/>
                  </a:lnTo>
                  <a:lnTo>
                    <a:pt x="21" y="9"/>
                  </a:lnTo>
                  <a:lnTo>
                    <a:pt x="20" y="8"/>
                  </a:lnTo>
                  <a:lnTo>
                    <a:pt x="20" y="7"/>
                  </a:lnTo>
                  <a:lnTo>
                    <a:pt x="19" y="7"/>
                  </a:lnTo>
                  <a:lnTo>
                    <a:pt x="19" y="6"/>
                  </a:lnTo>
                  <a:lnTo>
                    <a:pt x="18" y="6"/>
                  </a:lnTo>
                  <a:lnTo>
                    <a:pt x="18" y="5"/>
                  </a:lnTo>
                  <a:lnTo>
                    <a:pt x="17" y="4"/>
                  </a:lnTo>
                  <a:lnTo>
                    <a:pt x="16" y="4"/>
                  </a:lnTo>
                  <a:lnTo>
                    <a:pt x="16" y="3"/>
                  </a:lnTo>
                  <a:lnTo>
                    <a:pt x="15" y="2"/>
                  </a:lnTo>
                  <a:lnTo>
                    <a:pt x="14" y="2"/>
                  </a:lnTo>
                  <a:lnTo>
                    <a:pt x="13" y="2"/>
                  </a:lnTo>
                  <a:lnTo>
                    <a:pt x="11" y="1"/>
                  </a:lnTo>
                  <a:lnTo>
                    <a:pt x="10" y="1"/>
                  </a:lnTo>
                  <a:lnTo>
                    <a:pt x="9" y="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01" name="Freeform 196"/>
            <p:cNvSpPr>
              <a:spLocks/>
            </p:cNvSpPr>
            <p:nvPr/>
          </p:nvSpPr>
          <p:spPr bwMode="auto">
            <a:xfrm>
              <a:off x="3412" y="1519"/>
              <a:ext cx="26" cy="19"/>
            </a:xfrm>
            <a:custGeom>
              <a:avLst/>
              <a:gdLst>
                <a:gd name="T0" fmla="*/ 9 w 26"/>
                <a:gd name="T1" fmla="*/ 0 h 19"/>
                <a:gd name="T2" fmla="*/ 7 w 26"/>
                <a:gd name="T3" fmla="*/ 0 h 19"/>
                <a:gd name="T4" fmla="*/ 6 w 26"/>
                <a:gd name="T5" fmla="*/ 1 h 19"/>
                <a:gd name="T6" fmla="*/ 4 w 26"/>
                <a:gd name="T7" fmla="*/ 1 h 19"/>
                <a:gd name="T8" fmla="*/ 3 w 26"/>
                <a:gd name="T9" fmla="*/ 2 h 19"/>
                <a:gd name="T10" fmla="*/ 2 w 26"/>
                <a:gd name="T11" fmla="*/ 3 h 19"/>
                <a:gd name="T12" fmla="*/ 1 w 26"/>
                <a:gd name="T13" fmla="*/ 5 h 19"/>
                <a:gd name="T14" fmla="*/ 0 w 26"/>
                <a:gd name="T15" fmla="*/ 7 h 19"/>
                <a:gd name="T16" fmla="*/ 1 w 26"/>
                <a:gd name="T17" fmla="*/ 8 h 19"/>
                <a:gd name="T18" fmla="*/ 2 w 26"/>
                <a:gd name="T19" fmla="*/ 10 h 19"/>
                <a:gd name="T20" fmla="*/ 3 w 26"/>
                <a:gd name="T21" fmla="*/ 12 h 19"/>
                <a:gd name="T22" fmla="*/ 4 w 26"/>
                <a:gd name="T23" fmla="*/ 13 h 19"/>
                <a:gd name="T24" fmla="*/ 5 w 26"/>
                <a:gd name="T25" fmla="*/ 14 h 19"/>
                <a:gd name="T26" fmla="*/ 6 w 26"/>
                <a:gd name="T27" fmla="*/ 15 h 19"/>
                <a:gd name="T28" fmla="*/ 8 w 26"/>
                <a:gd name="T29" fmla="*/ 15 h 19"/>
                <a:gd name="T30" fmla="*/ 9 w 26"/>
                <a:gd name="T31" fmla="*/ 16 h 19"/>
                <a:gd name="T32" fmla="*/ 11 w 26"/>
                <a:gd name="T33" fmla="*/ 16 h 19"/>
                <a:gd name="T34" fmla="*/ 14 w 26"/>
                <a:gd name="T35" fmla="*/ 17 h 19"/>
                <a:gd name="T36" fmla="*/ 16 w 26"/>
                <a:gd name="T37" fmla="*/ 17 h 19"/>
                <a:gd name="T38" fmla="*/ 17 w 26"/>
                <a:gd name="T39" fmla="*/ 18 h 19"/>
                <a:gd name="T40" fmla="*/ 19 w 26"/>
                <a:gd name="T41" fmla="*/ 18 h 19"/>
                <a:gd name="T42" fmla="*/ 21 w 26"/>
                <a:gd name="T43" fmla="*/ 18 h 19"/>
                <a:gd name="T44" fmla="*/ 23 w 26"/>
                <a:gd name="T45" fmla="*/ 18 h 19"/>
                <a:gd name="T46" fmla="*/ 24 w 26"/>
                <a:gd name="T47" fmla="*/ 17 h 19"/>
                <a:gd name="T48" fmla="*/ 25 w 26"/>
                <a:gd name="T49" fmla="*/ 16 h 19"/>
                <a:gd name="T50" fmla="*/ 25 w 26"/>
                <a:gd name="T51" fmla="*/ 14 h 19"/>
                <a:gd name="T52" fmla="*/ 24 w 26"/>
                <a:gd name="T53" fmla="*/ 13 h 19"/>
                <a:gd name="T54" fmla="*/ 23 w 26"/>
                <a:gd name="T55" fmla="*/ 11 h 19"/>
                <a:gd name="T56" fmla="*/ 22 w 26"/>
                <a:gd name="T57" fmla="*/ 9 h 19"/>
                <a:gd name="T58" fmla="*/ 21 w 26"/>
                <a:gd name="T59" fmla="*/ 8 h 19"/>
                <a:gd name="T60" fmla="*/ 19 w 26"/>
                <a:gd name="T61" fmla="*/ 6 h 19"/>
                <a:gd name="T62" fmla="*/ 18 w 26"/>
                <a:gd name="T63" fmla="*/ 5 h 19"/>
                <a:gd name="T64" fmla="*/ 17 w 26"/>
                <a:gd name="T65" fmla="*/ 3 h 19"/>
                <a:gd name="T66" fmla="*/ 15 w 26"/>
                <a:gd name="T67" fmla="*/ 2 h 19"/>
                <a:gd name="T68" fmla="*/ 13 w 26"/>
                <a:gd name="T69" fmla="*/ 1 h 19"/>
                <a:gd name="T70" fmla="*/ 10 w 26"/>
                <a:gd name="T71" fmla="*/ 1 h 1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6" h="19">
                  <a:moveTo>
                    <a:pt x="10" y="1"/>
                  </a:moveTo>
                  <a:lnTo>
                    <a:pt x="9" y="0"/>
                  </a:lnTo>
                  <a:lnTo>
                    <a:pt x="8" y="0"/>
                  </a:lnTo>
                  <a:lnTo>
                    <a:pt x="7" y="0"/>
                  </a:lnTo>
                  <a:lnTo>
                    <a:pt x="6" y="0"/>
                  </a:lnTo>
                  <a:lnTo>
                    <a:pt x="6" y="1"/>
                  </a:lnTo>
                  <a:lnTo>
                    <a:pt x="5" y="1"/>
                  </a:lnTo>
                  <a:lnTo>
                    <a:pt x="4" y="1"/>
                  </a:lnTo>
                  <a:lnTo>
                    <a:pt x="4" y="2"/>
                  </a:lnTo>
                  <a:lnTo>
                    <a:pt x="3" y="2"/>
                  </a:lnTo>
                  <a:lnTo>
                    <a:pt x="3" y="3"/>
                  </a:lnTo>
                  <a:lnTo>
                    <a:pt x="2" y="3"/>
                  </a:lnTo>
                  <a:lnTo>
                    <a:pt x="2" y="4"/>
                  </a:lnTo>
                  <a:lnTo>
                    <a:pt x="1" y="5"/>
                  </a:lnTo>
                  <a:lnTo>
                    <a:pt x="1" y="6"/>
                  </a:lnTo>
                  <a:lnTo>
                    <a:pt x="0" y="7"/>
                  </a:lnTo>
                  <a:lnTo>
                    <a:pt x="0" y="8"/>
                  </a:lnTo>
                  <a:lnTo>
                    <a:pt x="1" y="8"/>
                  </a:lnTo>
                  <a:lnTo>
                    <a:pt x="1" y="9"/>
                  </a:lnTo>
                  <a:lnTo>
                    <a:pt x="2" y="10"/>
                  </a:lnTo>
                  <a:lnTo>
                    <a:pt x="2" y="11"/>
                  </a:lnTo>
                  <a:lnTo>
                    <a:pt x="3" y="12"/>
                  </a:lnTo>
                  <a:lnTo>
                    <a:pt x="3" y="13"/>
                  </a:lnTo>
                  <a:lnTo>
                    <a:pt x="4" y="13"/>
                  </a:lnTo>
                  <a:lnTo>
                    <a:pt x="4" y="14"/>
                  </a:lnTo>
                  <a:lnTo>
                    <a:pt x="5" y="14"/>
                  </a:lnTo>
                  <a:lnTo>
                    <a:pt x="5" y="15"/>
                  </a:lnTo>
                  <a:lnTo>
                    <a:pt x="6" y="15"/>
                  </a:lnTo>
                  <a:lnTo>
                    <a:pt x="7" y="15"/>
                  </a:lnTo>
                  <a:lnTo>
                    <a:pt x="8" y="15"/>
                  </a:lnTo>
                  <a:lnTo>
                    <a:pt x="8" y="16"/>
                  </a:lnTo>
                  <a:lnTo>
                    <a:pt x="9" y="16"/>
                  </a:lnTo>
                  <a:lnTo>
                    <a:pt x="10" y="16"/>
                  </a:lnTo>
                  <a:lnTo>
                    <a:pt x="11" y="16"/>
                  </a:lnTo>
                  <a:lnTo>
                    <a:pt x="13" y="17"/>
                  </a:lnTo>
                  <a:lnTo>
                    <a:pt x="14" y="17"/>
                  </a:lnTo>
                  <a:lnTo>
                    <a:pt x="15" y="17"/>
                  </a:lnTo>
                  <a:lnTo>
                    <a:pt x="16" y="17"/>
                  </a:lnTo>
                  <a:lnTo>
                    <a:pt x="17" y="17"/>
                  </a:lnTo>
                  <a:lnTo>
                    <a:pt x="17" y="18"/>
                  </a:lnTo>
                  <a:lnTo>
                    <a:pt x="18" y="18"/>
                  </a:lnTo>
                  <a:lnTo>
                    <a:pt x="19" y="18"/>
                  </a:lnTo>
                  <a:lnTo>
                    <a:pt x="20" y="18"/>
                  </a:lnTo>
                  <a:lnTo>
                    <a:pt x="21" y="18"/>
                  </a:lnTo>
                  <a:lnTo>
                    <a:pt x="22" y="18"/>
                  </a:lnTo>
                  <a:lnTo>
                    <a:pt x="23" y="18"/>
                  </a:lnTo>
                  <a:lnTo>
                    <a:pt x="23" y="17"/>
                  </a:lnTo>
                  <a:lnTo>
                    <a:pt x="24" y="17"/>
                  </a:lnTo>
                  <a:lnTo>
                    <a:pt x="25" y="17"/>
                  </a:lnTo>
                  <a:lnTo>
                    <a:pt x="25" y="16"/>
                  </a:lnTo>
                  <a:lnTo>
                    <a:pt x="25" y="15"/>
                  </a:lnTo>
                  <a:lnTo>
                    <a:pt x="25" y="14"/>
                  </a:lnTo>
                  <a:lnTo>
                    <a:pt x="25" y="13"/>
                  </a:lnTo>
                  <a:lnTo>
                    <a:pt x="24" y="13"/>
                  </a:lnTo>
                  <a:lnTo>
                    <a:pt x="24" y="12"/>
                  </a:lnTo>
                  <a:lnTo>
                    <a:pt x="23" y="11"/>
                  </a:lnTo>
                  <a:lnTo>
                    <a:pt x="23" y="10"/>
                  </a:lnTo>
                  <a:lnTo>
                    <a:pt x="22" y="9"/>
                  </a:lnTo>
                  <a:lnTo>
                    <a:pt x="21" y="9"/>
                  </a:lnTo>
                  <a:lnTo>
                    <a:pt x="21" y="8"/>
                  </a:lnTo>
                  <a:lnTo>
                    <a:pt x="20" y="7"/>
                  </a:lnTo>
                  <a:lnTo>
                    <a:pt x="19" y="6"/>
                  </a:lnTo>
                  <a:lnTo>
                    <a:pt x="19" y="5"/>
                  </a:lnTo>
                  <a:lnTo>
                    <a:pt x="18" y="5"/>
                  </a:lnTo>
                  <a:lnTo>
                    <a:pt x="17" y="4"/>
                  </a:lnTo>
                  <a:lnTo>
                    <a:pt x="17" y="3"/>
                  </a:lnTo>
                  <a:lnTo>
                    <a:pt x="16" y="3"/>
                  </a:lnTo>
                  <a:lnTo>
                    <a:pt x="15" y="2"/>
                  </a:lnTo>
                  <a:lnTo>
                    <a:pt x="14" y="2"/>
                  </a:lnTo>
                  <a:lnTo>
                    <a:pt x="13" y="1"/>
                  </a:lnTo>
                  <a:lnTo>
                    <a:pt x="11" y="1"/>
                  </a:lnTo>
                  <a:lnTo>
                    <a:pt x="10" y="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02" name="Freeform 197"/>
            <p:cNvSpPr>
              <a:spLocks/>
            </p:cNvSpPr>
            <p:nvPr/>
          </p:nvSpPr>
          <p:spPr bwMode="auto">
            <a:xfrm>
              <a:off x="3641" y="1585"/>
              <a:ext cx="26" cy="18"/>
            </a:xfrm>
            <a:custGeom>
              <a:avLst/>
              <a:gdLst>
                <a:gd name="T0" fmla="*/ 8 w 26"/>
                <a:gd name="T1" fmla="*/ 0 h 18"/>
                <a:gd name="T2" fmla="*/ 6 w 26"/>
                <a:gd name="T3" fmla="*/ 0 h 18"/>
                <a:gd name="T4" fmla="*/ 4 w 26"/>
                <a:gd name="T5" fmla="*/ 0 h 18"/>
                <a:gd name="T6" fmla="*/ 3 w 26"/>
                <a:gd name="T7" fmla="*/ 1 h 18"/>
                <a:gd name="T8" fmla="*/ 2 w 26"/>
                <a:gd name="T9" fmla="*/ 2 h 18"/>
                <a:gd name="T10" fmla="*/ 1 w 26"/>
                <a:gd name="T11" fmla="*/ 3 h 18"/>
                <a:gd name="T12" fmla="*/ 1 w 26"/>
                <a:gd name="T13" fmla="*/ 5 h 18"/>
                <a:gd name="T14" fmla="*/ 0 w 26"/>
                <a:gd name="T15" fmla="*/ 6 h 18"/>
                <a:gd name="T16" fmla="*/ 0 w 26"/>
                <a:gd name="T17" fmla="*/ 8 h 18"/>
                <a:gd name="T18" fmla="*/ 1 w 26"/>
                <a:gd name="T19" fmla="*/ 10 h 18"/>
                <a:gd name="T20" fmla="*/ 2 w 26"/>
                <a:gd name="T21" fmla="*/ 11 h 18"/>
                <a:gd name="T22" fmla="*/ 3 w 26"/>
                <a:gd name="T23" fmla="*/ 12 h 18"/>
                <a:gd name="T24" fmla="*/ 4 w 26"/>
                <a:gd name="T25" fmla="*/ 13 h 18"/>
                <a:gd name="T26" fmla="*/ 5 w 26"/>
                <a:gd name="T27" fmla="*/ 14 h 18"/>
                <a:gd name="T28" fmla="*/ 7 w 26"/>
                <a:gd name="T29" fmla="*/ 15 h 18"/>
                <a:gd name="T30" fmla="*/ 9 w 26"/>
                <a:gd name="T31" fmla="*/ 15 h 18"/>
                <a:gd name="T32" fmla="*/ 11 w 26"/>
                <a:gd name="T33" fmla="*/ 16 h 18"/>
                <a:gd name="T34" fmla="*/ 14 w 26"/>
                <a:gd name="T35" fmla="*/ 16 h 18"/>
                <a:gd name="T36" fmla="*/ 15 w 26"/>
                <a:gd name="T37" fmla="*/ 17 h 18"/>
                <a:gd name="T38" fmla="*/ 17 w 26"/>
                <a:gd name="T39" fmla="*/ 17 h 18"/>
                <a:gd name="T40" fmla="*/ 19 w 26"/>
                <a:gd name="T41" fmla="*/ 17 h 18"/>
                <a:gd name="T42" fmla="*/ 21 w 26"/>
                <a:gd name="T43" fmla="*/ 17 h 18"/>
                <a:gd name="T44" fmla="*/ 23 w 26"/>
                <a:gd name="T45" fmla="*/ 17 h 18"/>
                <a:gd name="T46" fmla="*/ 25 w 26"/>
                <a:gd name="T47" fmla="*/ 16 h 18"/>
                <a:gd name="T48" fmla="*/ 25 w 26"/>
                <a:gd name="T49" fmla="*/ 14 h 18"/>
                <a:gd name="T50" fmla="*/ 24 w 26"/>
                <a:gd name="T51" fmla="*/ 12 h 18"/>
                <a:gd name="T52" fmla="*/ 23 w 26"/>
                <a:gd name="T53" fmla="*/ 10 h 18"/>
                <a:gd name="T54" fmla="*/ 22 w 26"/>
                <a:gd name="T55" fmla="*/ 9 h 18"/>
                <a:gd name="T56" fmla="*/ 21 w 26"/>
                <a:gd name="T57" fmla="*/ 8 h 18"/>
                <a:gd name="T58" fmla="*/ 20 w 26"/>
                <a:gd name="T59" fmla="*/ 7 h 18"/>
                <a:gd name="T60" fmla="*/ 19 w 26"/>
                <a:gd name="T61" fmla="*/ 6 h 18"/>
                <a:gd name="T62" fmla="*/ 18 w 26"/>
                <a:gd name="T63" fmla="*/ 4 h 18"/>
                <a:gd name="T64" fmla="*/ 17 w 26"/>
                <a:gd name="T65" fmla="*/ 3 h 18"/>
                <a:gd name="T66" fmla="*/ 15 w 26"/>
                <a:gd name="T67" fmla="*/ 2 h 18"/>
                <a:gd name="T68" fmla="*/ 13 w 26"/>
                <a:gd name="T69" fmla="*/ 1 h 18"/>
                <a:gd name="T70" fmla="*/ 10 w 26"/>
                <a:gd name="T71" fmla="*/ 0 h 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6" h="18">
                  <a:moveTo>
                    <a:pt x="9" y="0"/>
                  </a:moveTo>
                  <a:lnTo>
                    <a:pt x="8" y="0"/>
                  </a:lnTo>
                  <a:lnTo>
                    <a:pt x="7" y="0"/>
                  </a:lnTo>
                  <a:lnTo>
                    <a:pt x="6" y="0"/>
                  </a:lnTo>
                  <a:lnTo>
                    <a:pt x="5" y="0"/>
                  </a:lnTo>
                  <a:lnTo>
                    <a:pt x="4" y="0"/>
                  </a:lnTo>
                  <a:lnTo>
                    <a:pt x="3" y="0"/>
                  </a:lnTo>
                  <a:lnTo>
                    <a:pt x="3" y="1"/>
                  </a:lnTo>
                  <a:lnTo>
                    <a:pt x="3" y="2"/>
                  </a:lnTo>
                  <a:lnTo>
                    <a:pt x="2" y="2"/>
                  </a:lnTo>
                  <a:lnTo>
                    <a:pt x="2" y="3"/>
                  </a:lnTo>
                  <a:lnTo>
                    <a:pt x="1" y="3"/>
                  </a:lnTo>
                  <a:lnTo>
                    <a:pt x="1" y="4"/>
                  </a:lnTo>
                  <a:lnTo>
                    <a:pt x="1" y="5"/>
                  </a:lnTo>
                  <a:lnTo>
                    <a:pt x="0" y="5"/>
                  </a:lnTo>
                  <a:lnTo>
                    <a:pt x="0" y="6"/>
                  </a:lnTo>
                  <a:lnTo>
                    <a:pt x="0" y="7"/>
                  </a:lnTo>
                  <a:lnTo>
                    <a:pt x="0" y="8"/>
                  </a:lnTo>
                  <a:lnTo>
                    <a:pt x="1" y="9"/>
                  </a:lnTo>
                  <a:lnTo>
                    <a:pt x="1" y="10"/>
                  </a:lnTo>
                  <a:lnTo>
                    <a:pt x="2" y="10"/>
                  </a:lnTo>
                  <a:lnTo>
                    <a:pt x="2" y="11"/>
                  </a:lnTo>
                  <a:lnTo>
                    <a:pt x="3" y="11"/>
                  </a:lnTo>
                  <a:lnTo>
                    <a:pt x="3" y="12"/>
                  </a:lnTo>
                  <a:lnTo>
                    <a:pt x="3" y="13"/>
                  </a:lnTo>
                  <a:lnTo>
                    <a:pt x="4" y="13"/>
                  </a:lnTo>
                  <a:lnTo>
                    <a:pt x="5" y="13"/>
                  </a:lnTo>
                  <a:lnTo>
                    <a:pt x="5" y="14"/>
                  </a:lnTo>
                  <a:lnTo>
                    <a:pt x="6" y="14"/>
                  </a:lnTo>
                  <a:lnTo>
                    <a:pt x="7" y="15"/>
                  </a:lnTo>
                  <a:lnTo>
                    <a:pt x="8" y="15"/>
                  </a:lnTo>
                  <a:lnTo>
                    <a:pt x="9" y="15"/>
                  </a:lnTo>
                  <a:lnTo>
                    <a:pt x="10" y="15"/>
                  </a:lnTo>
                  <a:lnTo>
                    <a:pt x="11" y="16"/>
                  </a:lnTo>
                  <a:lnTo>
                    <a:pt x="13" y="16"/>
                  </a:lnTo>
                  <a:lnTo>
                    <a:pt x="14" y="16"/>
                  </a:lnTo>
                  <a:lnTo>
                    <a:pt x="14" y="17"/>
                  </a:lnTo>
                  <a:lnTo>
                    <a:pt x="15" y="17"/>
                  </a:lnTo>
                  <a:lnTo>
                    <a:pt x="16" y="17"/>
                  </a:lnTo>
                  <a:lnTo>
                    <a:pt x="17" y="17"/>
                  </a:lnTo>
                  <a:lnTo>
                    <a:pt x="18" y="17"/>
                  </a:lnTo>
                  <a:lnTo>
                    <a:pt x="19" y="17"/>
                  </a:lnTo>
                  <a:lnTo>
                    <a:pt x="20" y="17"/>
                  </a:lnTo>
                  <a:lnTo>
                    <a:pt x="21" y="17"/>
                  </a:lnTo>
                  <a:lnTo>
                    <a:pt x="22" y="17"/>
                  </a:lnTo>
                  <a:lnTo>
                    <a:pt x="23" y="17"/>
                  </a:lnTo>
                  <a:lnTo>
                    <a:pt x="24" y="16"/>
                  </a:lnTo>
                  <a:lnTo>
                    <a:pt x="25" y="16"/>
                  </a:lnTo>
                  <a:lnTo>
                    <a:pt x="25" y="15"/>
                  </a:lnTo>
                  <a:lnTo>
                    <a:pt x="25" y="14"/>
                  </a:lnTo>
                  <a:lnTo>
                    <a:pt x="25" y="13"/>
                  </a:lnTo>
                  <a:lnTo>
                    <a:pt x="24" y="12"/>
                  </a:lnTo>
                  <a:lnTo>
                    <a:pt x="23" y="11"/>
                  </a:lnTo>
                  <a:lnTo>
                    <a:pt x="23" y="10"/>
                  </a:lnTo>
                  <a:lnTo>
                    <a:pt x="22" y="10"/>
                  </a:lnTo>
                  <a:lnTo>
                    <a:pt x="22" y="9"/>
                  </a:lnTo>
                  <a:lnTo>
                    <a:pt x="21" y="9"/>
                  </a:lnTo>
                  <a:lnTo>
                    <a:pt x="21" y="8"/>
                  </a:lnTo>
                  <a:lnTo>
                    <a:pt x="20" y="8"/>
                  </a:lnTo>
                  <a:lnTo>
                    <a:pt x="20" y="7"/>
                  </a:lnTo>
                  <a:lnTo>
                    <a:pt x="20" y="6"/>
                  </a:lnTo>
                  <a:lnTo>
                    <a:pt x="19" y="6"/>
                  </a:lnTo>
                  <a:lnTo>
                    <a:pt x="18" y="5"/>
                  </a:lnTo>
                  <a:lnTo>
                    <a:pt x="18" y="4"/>
                  </a:lnTo>
                  <a:lnTo>
                    <a:pt x="17" y="4"/>
                  </a:lnTo>
                  <a:lnTo>
                    <a:pt x="17" y="3"/>
                  </a:lnTo>
                  <a:lnTo>
                    <a:pt x="16" y="2"/>
                  </a:lnTo>
                  <a:lnTo>
                    <a:pt x="15" y="2"/>
                  </a:lnTo>
                  <a:lnTo>
                    <a:pt x="14" y="1"/>
                  </a:lnTo>
                  <a:lnTo>
                    <a:pt x="13" y="1"/>
                  </a:lnTo>
                  <a:lnTo>
                    <a:pt x="11" y="0"/>
                  </a:lnTo>
                  <a:lnTo>
                    <a:pt x="10" y="0"/>
                  </a:lnTo>
                  <a:lnTo>
                    <a:pt x="9"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03" name="Freeform 198"/>
            <p:cNvSpPr>
              <a:spLocks/>
            </p:cNvSpPr>
            <p:nvPr/>
          </p:nvSpPr>
          <p:spPr bwMode="auto">
            <a:xfrm>
              <a:off x="3369" y="1557"/>
              <a:ext cx="28" cy="31"/>
            </a:xfrm>
            <a:custGeom>
              <a:avLst/>
              <a:gdLst>
                <a:gd name="T0" fmla="*/ 1 w 28"/>
                <a:gd name="T1" fmla="*/ 17 h 31"/>
                <a:gd name="T2" fmla="*/ 0 w 28"/>
                <a:gd name="T3" fmla="*/ 19 h 31"/>
                <a:gd name="T4" fmla="*/ 0 w 28"/>
                <a:gd name="T5" fmla="*/ 21 h 31"/>
                <a:gd name="T6" fmla="*/ 1 w 28"/>
                <a:gd name="T7" fmla="*/ 22 h 31"/>
                <a:gd name="T8" fmla="*/ 1 w 28"/>
                <a:gd name="T9" fmla="*/ 24 h 31"/>
                <a:gd name="T10" fmla="*/ 2 w 28"/>
                <a:gd name="T11" fmla="*/ 26 h 31"/>
                <a:gd name="T12" fmla="*/ 3 w 28"/>
                <a:gd name="T13" fmla="*/ 27 h 31"/>
                <a:gd name="T14" fmla="*/ 5 w 28"/>
                <a:gd name="T15" fmla="*/ 28 h 31"/>
                <a:gd name="T16" fmla="*/ 7 w 28"/>
                <a:gd name="T17" fmla="*/ 29 h 31"/>
                <a:gd name="T18" fmla="*/ 8 w 28"/>
                <a:gd name="T19" fmla="*/ 30 h 31"/>
                <a:gd name="T20" fmla="*/ 10 w 28"/>
                <a:gd name="T21" fmla="*/ 30 h 31"/>
                <a:gd name="T22" fmla="*/ 12 w 28"/>
                <a:gd name="T23" fmla="*/ 30 h 31"/>
                <a:gd name="T24" fmla="*/ 14 w 28"/>
                <a:gd name="T25" fmla="*/ 30 h 31"/>
                <a:gd name="T26" fmla="*/ 16 w 28"/>
                <a:gd name="T27" fmla="*/ 30 h 31"/>
                <a:gd name="T28" fmla="*/ 17 w 28"/>
                <a:gd name="T29" fmla="*/ 29 h 31"/>
                <a:gd name="T30" fmla="*/ 19 w 28"/>
                <a:gd name="T31" fmla="*/ 29 h 31"/>
                <a:gd name="T32" fmla="*/ 20 w 28"/>
                <a:gd name="T33" fmla="*/ 28 h 31"/>
                <a:gd name="T34" fmla="*/ 22 w 28"/>
                <a:gd name="T35" fmla="*/ 28 h 31"/>
                <a:gd name="T36" fmla="*/ 23 w 28"/>
                <a:gd name="T37" fmla="*/ 27 h 31"/>
                <a:gd name="T38" fmla="*/ 24 w 28"/>
                <a:gd name="T39" fmla="*/ 26 h 31"/>
                <a:gd name="T40" fmla="*/ 25 w 28"/>
                <a:gd name="T41" fmla="*/ 24 h 31"/>
                <a:gd name="T42" fmla="*/ 25 w 28"/>
                <a:gd name="T43" fmla="*/ 22 h 31"/>
                <a:gd name="T44" fmla="*/ 25 w 28"/>
                <a:gd name="T45" fmla="*/ 20 h 31"/>
                <a:gd name="T46" fmla="*/ 26 w 28"/>
                <a:gd name="T47" fmla="*/ 19 h 31"/>
                <a:gd name="T48" fmla="*/ 26 w 28"/>
                <a:gd name="T49" fmla="*/ 16 h 31"/>
                <a:gd name="T50" fmla="*/ 27 w 28"/>
                <a:gd name="T51" fmla="*/ 13 h 31"/>
                <a:gd name="T52" fmla="*/ 27 w 28"/>
                <a:gd name="T53" fmla="*/ 11 h 31"/>
                <a:gd name="T54" fmla="*/ 27 w 28"/>
                <a:gd name="T55" fmla="*/ 9 h 31"/>
                <a:gd name="T56" fmla="*/ 27 w 28"/>
                <a:gd name="T57" fmla="*/ 7 h 31"/>
                <a:gd name="T58" fmla="*/ 26 w 28"/>
                <a:gd name="T59" fmla="*/ 5 h 31"/>
                <a:gd name="T60" fmla="*/ 26 w 28"/>
                <a:gd name="T61" fmla="*/ 3 h 31"/>
                <a:gd name="T62" fmla="*/ 26 w 28"/>
                <a:gd name="T63" fmla="*/ 1 h 31"/>
                <a:gd name="T64" fmla="*/ 24 w 28"/>
                <a:gd name="T65" fmla="*/ 1 h 31"/>
                <a:gd name="T66" fmla="*/ 22 w 28"/>
                <a:gd name="T67" fmla="*/ 1 h 31"/>
                <a:gd name="T68" fmla="*/ 20 w 28"/>
                <a:gd name="T69" fmla="*/ 2 h 31"/>
                <a:gd name="T70" fmla="*/ 18 w 28"/>
                <a:gd name="T71" fmla="*/ 3 h 31"/>
                <a:gd name="T72" fmla="*/ 16 w 28"/>
                <a:gd name="T73" fmla="*/ 3 h 31"/>
                <a:gd name="T74" fmla="*/ 14 w 28"/>
                <a:gd name="T75" fmla="*/ 5 h 31"/>
                <a:gd name="T76" fmla="*/ 12 w 28"/>
                <a:gd name="T77" fmla="*/ 5 h 31"/>
                <a:gd name="T78" fmla="*/ 10 w 28"/>
                <a:gd name="T79" fmla="*/ 6 h 31"/>
                <a:gd name="T80" fmla="*/ 9 w 28"/>
                <a:gd name="T81" fmla="*/ 7 h 31"/>
                <a:gd name="T82" fmla="*/ 7 w 28"/>
                <a:gd name="T83" fmla="*/ 8 h 31"/>
                <a:gd name="T84" fmla="*/ 5 w 28"/>
                <a:gd name="T85" fmla="*/ 9 h 31"/>
                <a:gd name="T86" fmla="*/ 4 w 28"/>
                <a:gd name="T87" fmla="*/ 10 h 31"/>
                <a:gd name="T88" fmla="*/ 3 w 28"/>
                <a:gd name="T89" fmla="*/ 12 h 31"/>
                <a:gd name="T90" fmla="*/ 1 w 28"/>
                <a:gd name="T91" fmla="*/ 16 h 3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8" h="31">
                  <a:moveTo>
                    <a:pt x="1" y="16"/>
                  </a:moveTo>
                  <a:lnTo>
                    <a:pt x="1" y="17"/>
                  </a:lnTo>
                  <a:lnTo>
                    <a:pt x="1" y="18"/>
                  </a:lnTo>
                  <a:lnTo>
                    <a:pt x="0" y="19"/>
                  </a:lnTo>
                  <a:lnTo>
                    <a:pt x="0" y="20"/>
                  </a:lnTo>
                  <a:lnTo>
                    <a:pt x="0" y="21"/>
                  </a:lnTo>
                  <a:lnTo>
                    <a:pt x="0" y="22"/>
                  </a:lnTo>
                  <a:lnTo>
                    <a:pt x="1" y="22"/>
                  </a:lnTo>
                  <a:lnTo>
                    <a:pt x="1" y="23"/>
                  </a:lnTo>
                  <a:lnTo>
                    <a:pt x="1" y="24"/>
                  </a:lnTo>
                  <a:lnTo>
                    <a:pt x="2" y="25"/>
                  </a:lnTo>
                  <a:lnTo>
                    <a:pt x="2" y="26"/>
                  </a:lnTo>
                  <a:lnTo>
                    <a:pt x="3" y="26"/>
                  </a:lnTo>
                  <a:lnTo>
                    <a:pt x="3" y="27"/>
                  </a:lnTo>
                  <a:lnTo>
                    <a:pt x="4" y="28"/>
                  </a:lnTo>
                  <a:lnTo>
                    <a:pt x="5" y="28"/>
                  </a:lnTo>
                  <a:lnTo>
                    <a:pt x="6" y="29"/>
                  </a:lnTo>
                  <a:lnTo>
                    <a:pt x="7" y="29"/>
                  </a:lnTo>
                  <a:lnTo>
                    <a:pt x="7" y="30"/>
                  </a:lnTo>
                  <a:lnTo>
                    <a:pt x="8" y="30"/>
                  </a:lnTo>
                  <a:lnTo>
                    <a:pt x="9" y="30"/>
                  </a:lnTo>
                  <a:lnTo>
                    <a:pt x="10" y="30"/>
                  </a:lnTo>
                  <a:lnTo>
                    <a:pt x="11" y="30"/>
                  </a:lnTo>
                  <a:lnTo>
                    <a:pt x="12" y="30"/>
                  </a:lnTo>
                  <a:lnTo>
                    <a:pt x="13" y="30"/>
                  </a:lnTo>
                  <a:lnTo>
                    <a:pt x="14" y="30"/>
                  </a:lnTo>
                  <a:lnTo>
                    <a:pt x="15" y="30"/>
                  </a:lnTo>
                  <a:lnTo>
                    <a:pt x="16" y="30"/>
                  </a:lnTo>
                  <a:lnTo>
                    <a:pt x="17" y="30"/>
                  </a:lnTo>
                  <a:lnTo>
                    <a:pt x="17" y="29"/>
                  </a:lnTo>
                  <a:lnTo>
                    <a:pt x="18" y="29"/>
                  </a:lnTo>
                  <a:lnTo>
                    <a:pt x="19" y="29"/>
                  </a:lnTo>
                  <a:lnTo>
                    <a:pt x="19" y="28"/>
                  </a:lnTo>
                  <a:lnTo>
                    <a:pt x="20" y="28"/>
                  </a:lnTo>
                  <a:lnTo>
                    <a:pt x="21" y="28"/>
                  </a:lnTo>
                  <a:lnTo>
                    <a:pt x="22" y="28"/>
                  </a:lnTo>
                  <a:lnTo>
                    <a:pt x="22" y="27"/>
                  </a:lnTo>
                  <a:lnTo>
                    <a:pt x="23" y="27"/>
                  </a:lnTo>
                  <a:lnTo>
                    <a:pt x="23" y="26"/>
                  </a:lnTo>
                  <a:lnTo>
                    <a:pt x="24" y="26"/>
                  </a:lnTo>
                  <a:lnTo>
                    <a:pt x="24" y="25"/>
                  </a:lnTo>
                  <a:lnTo>
                    <a:pt x="25" y="24"/>
                  </a:lnTo>
                  <a:lnTo>
                    <a:pt x="25" y="23"/>
                  </a:lnTo>
                  <a:lnTo>
                    <a:pt x="25" y="22"/>
                  </a:lnTo>
                  <a:lnTo>
                    <a:pt x="25" y="21"/>
                  </a:lnTo>
                  <a:lnTo>
                    <a:pt x="25" y="20"/>
                  </a:lnTo>
                  <a:lnTo>
                    <a:pt x="25" y="19"/>
                  </a:lnTo>
                  <a:lnTo>
                    <a:pt x="26" y="19"/>
                  </a:lnTo>
                  <a:lnTo>
                    <a:pt x="26" y="17"/>
                  </a:lnTo>
                  <a:lnTo>
                    <a:pt x="26" y="16"/>
                  </a:lnTo>
                  <a:lnTo>
                    <a:pt x="26" y="14"/>
                  </a:lnTo>
                  <a:lnTo>
                    <a:pt x="27" y="13"/>
                  </a:lnTo>
                  <a:lnTo>
                    <a:pt x="27" y="12"/>
                  </a:lnTo>
                  <a:lnTo>
                    <a:pt x="27" y="11"/>
                  </a:lnTo>
                  <a:lnTo>
                    <a:pt x="27" y="10"/>
                  </a:lnTo>
                  <a:lnTo>
                    <a:pt x="27" y="9"/>
                  </a:lnTo>
                  <a:lnTo>
                    <a:pt x="27" y="8"/>
                  </a:lnTo>
                  <a:lnTo>
                    <a:pt x="27" y="7"/>
                  </a:lnTo>
                  <a:lnTo>
                    <a:pt x="26" y="6"/>
                  </a:lnTo>
                  <a:lnTo>
                    <a:pt x="26" y="5"/>
                  </a:lnTo>
                  <a:lnTo>
                    <a:pt x="26" y="4"/>
                  </a:lnTo>
                  <a:lnTo>
                    <a:pt x="26" y="3"/>
                  </a:lnTo>
                  <a:lnTo>
                    <a:pt x="26" y="2"/>
                  </a:lnTo>
                  <a:lnTo>
                    <a:pt x="26" y="1"/>
                  </a:lnTo>
                  <a:lnTo>
                    <a:pt x="26" y="0"/>
                  </a:lnTo>
                  <a:lnTo>
                    <a:pt x="24" y="1"/>
                  </a:lnTo>
                  <a:lnTo>
                    <a:pt x="23" y="1"/>
                  </a:lnTo>
                  <a:lnTo>
                    <a:pt x="22" y="1"/>
                  </a:lnTo>
                  <a:lnTo>
                    <a:pt x="21" y="2"/>
                  </a:lnTo>
                  <a:lnTo>
                    <a:pt x="20" y="2"/>
                  </a:lnTo>
                  <a:lnTo>
                    <a:pt x="19" y="3"/>
                  </a:lnTo>
                  <a:lnTo>
                    <a:pt x="18" y="3"/>
                  </a:lnTo>
                  <a:lnTo>
                    <a:pt x="17" y="3"/>
                  </a:lnTo>
                  <a:lnTo>
                    <a:pt x="16" y="3"/>
                  </a:lnTo>
                  <a:lnTo>
                    <a:pt x="15" y="4"/>
                  </a:lnTo>
                  <a:lnTo>
                    <a:pt x="14" y="5"/>
                  </a:lnTo>
                  <a:lnTo>
                    <a:pt x="13" y="5"/>
                  </a:lnTo>
                  <a:lnTo>
                    <a:pt x="12" y="5"/>
                  </a:lnTo>
                  <a:lnTo>
                    <a:pt x="11" y="5"/>
                  </a:lnTo>
                  <a:lnTo>
                    <a:pt x="10" y="6"/>
                  </a:lnTo>
                  <a:lnTo>
                    <a:pt x="9" y="6"/>
                  </a:lnTo>
                  <a:lnTo>
                    <a:pt x="9" y="7"/>
                  </a:lnTo>
                  <a:lnTo>
                    <a:pt x="7" y="7"/>
                  </a:lnTo>
                  <a:lnTo>
                    <a:pt x="7" y="8"/>
                  </a:lnTo>
                  <a:lnTo>
                    <a:pt x="6" y="9"/>
                  </a:lnTo>
                  <a:lnTo>
                    <a:pt x="5" y="9"/>
                  </a:lnTo>
                  <a:lnTo>
                    <a:pt x="5" y="10"/>
                  </a:lnTo>
                  <a:lnTo>
                    <a:pt x="4" y="10"/>
                  </a:lnTo>
                  <a:lnTo>
                    <a:pt x="3" y="11"/>
                  </a:lnTo>
                  <a:lnTo>
                    <a:pt x="3" y="12"/>
                  </a:lnTo>
                  <a:lnTo>
                    <a:pt x="2" y="13"/>
                  </a:lnTo>
                  <a:lnTo>
                    <a:pt x="1" y="1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04" name="Freeform 199"/>
            <p:cNvSpPr>
              <a:spLocks/>
            </p:cNvSpPr>
            <p:nvPr/>
          </p:nvSpPr>
          <p:spPr bwMode="auto">
            <a:xfrm>
              <a:off x="3255" y="1587"/>
              <a:ext cx="27" cy="31"/>
            </a:xfrm>
            <a:custGeom>
              <a:avLst/>
              <a:gdLst>
                <a:gd name="T0" fmla="*/ 1 w 27"/>
                <a:gd name="T1" fmla="*/ 16 h 31"/>
                <a:gd name="T2" fmla="*/ 0 w 27"/>
                <a:gd name="T3" fmla="*/ 17 h 31"/>
                <a:gd name="T4" fmla="*/ 0 w 27"/>
                <a:gd name="T5" fmla="*/ 19 h 31"/>
                <a:gd name="T6" fmla="*/ 0 w 27"/>
                <a:gd name="T7" fmla="*/ 21 h 31"/>
                <a:gd name="T8" fmla="*/ 1 w 27"/>
                <a:gd name="T9" fmla="*/ 23 h 31"/>
                <a:gd name="T10" fmla="*/ 2 w 27"/>
                <a:gd name="T11" fmla="*/ 25 h 31"/>
                <a:gd name="T12" fmla="*/ 3 w 27"/>
                <a:gd name="T13" fmla="*/ 26 h 31"/>
                <a:gd name="T14" fmla="*/ 4 w 27"/>
                <a:gd name="T15" fmla="*/ 27 h 31"/>
                <a:gd name="T16" fmla="*/ 6 w 27"/>
                <a:gd name="T17" fmla="*/ 28 h 31"/>
                <a:gd name="T18" fmla="*/ 7 w 27"/>
                <a:gd name="T19" fmla="*/ 29 h 31"/>
                <a:gd name="T20" fmla="*/ 9 w 27"/>
                <a:gd name="T21" fmla="*/ 29 h 31"/>
                <a:gd name="T22" fmla="*/ 10 w 27"/>
                <a:gd name="T23" fmla="*/ 30 h 31"/>
                <a:gd name="T24" fmla="*/ 12 w 27"/>
                <a:gd name="T25" fmla="*/ 30 h 31"/>
                <a:gd name="T26" fmla="*/ 14 w 27"/>
                <a:gd name="T27" fmla="*/ 30 h 31"/>
                <a:gd name="T28" fmla="*/ 15 w 27"/>
                <a:gd name="T29" fmla="*/ 29 h 31"/>
                <a:gd name="T30" fmla="*/ 17 w 27"/>
                <a:gd name="T31" fmla="*/ 29 h 31"/>
                <a:gd name="T32" fmla="*/ 19 w 27"/>
                <a:gd name="T33" fmla="*/ 28 h 31"/>
                <a:gd name="T34" fmla="*/ 21 w 27"/>
                <a:gd name="T35" fmla="*/ 27 h 31"/>
                <a:gd name="T36" fmla="*/ 23 w 27"/>
                <a:gd name="T37" fmla="*/ 26 h 31"/>
                <a:gd name="T38" fmla="*/ 24 w 27"/>
                <a:gd name="T39" fmla="*/ 24 h 31"/>
                <a:gd name="T40" fmla="*/ 25 w 27"/>
                <a:gd name="T41" fmla="*/ 23 h 31"/>
                <a:gd name="T42" fmla="*/ 25 w 27"/>
                <a:gd name="T43" fmla="*/ 21 h 31"/>
                <a:gd name="T44" fmla="*/ 25 w 27"/>
                <a:gd name="T45" fmla="*/ 19 h 31"/>
                <a:gd name="T46" fmla="*/ 26 w 27"/>
                <a:gd name="T47" fmla="*/ 16 h 31"/>
                <a:gd name="T48" fmla="*/ 26 w 27"/>
                <a:gd name="T49" fmla="*/ 14 h 31"/>
                <a:gd name="T50" fmla="*/ 26 w 27"/>
                <a:gd name="T51" fmla="*/ 12 h 31"/>
                <a:gd name="T52" fmla="*/ 26 w 27"/>
                <a:gd name="T53" fmla="*/ 10 h 31"/>
                <a:gd name="T54" fmla="*/ 26 w 27"/>
                <a:gd name="T55" fmla="*/ 8 h 31"/>
                <a:gd name="T56" fmla="*/ 26 w 27"/>
                <a:gd name="T57" fmla="*/ 6 h 31"/>
                <a:gd name="T58" fmla="*/ 26 w 27"/>
                <a:gd name="T59" fmla="*/ 4 h 31"/>
                <a:gd name="T60" fmla="*/ 25 w 27"/>
                <a:gd name="T61" fmla="*/ 3 h 31"/>
                <a:gd name="T62" fmla="*/ 25 w 27"/>
                <a:gd name="T63" fmla="*/ 1 h 31"/>
                <a:gd name="T64" fmla="*/ 24 w 27"/>
                <a:gd name="T65" fmla="*/ 1 h 31"/>
                <a:gd name="T66" fmla="*/ 23 w 27"/>
                <a:gd name="T67" fmla="*/ 2 h 31"/>
                <a:gd name="T68" fmla="*/ 21 w 27"/>
                <a:gd name="T69" fmla="*/ 2 h 31"/>
                <a:gd name="T70" fmla="*/ 19 w 27"/>
                <a:gd name="T71" fmla="*/ 3 h 31"/>
                <a:gd name="T72" fmla="*/ 17 w 27"/>
                <a:gd name="T73" fmla="*/ 4 h 31"/>
                <a:gd name="T74" fmla="*/ 15 w 27"/>
                <a:gd name="T75" fmla="*/ 4 h 31"/>
                <a:gd name="T76" fmla="*/ 13 w 27"/>
                <a:gd name="T77" fmla="*/ 5 h 31"/>
                <a:gd name="T78" fmla="*/ 10 w 27"/>
                <a:gd name="T79" fmla="*/ 6 h 31"/>
                <a:gd name="T80" fmla="*/ 8 w 27"/>
                <a:gd name="T81" fmla="*/ 7 h 31"/>
                <a:gd name="T82" fmla="*/ 6 w 27"/>
                <a:gd name="T83" fmla="*/ 8 h 31"/>
                <a:gd name="T84" fmla="*/ 5 w 27"/>
                <a:gd name="T85" fmla="*/ 9 h 31"/>
                <a:gd name="T86" fmla="*/ 3 w 27"/>
                <a:gd name="T87" fmla="*/ 11 h 31"/>
                <a:gd name="T88" fmla="*/ 2 w 27"/>
                <a:gd name="T89" fmla="*/ 13 h 31"/>
                <a:gd name="T90" fmla="*/ 1 w 27"/>
                <a:gd name="T91" fmla="*/ 15 h 3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7" h="31">
                  <a:moveTo>
                    <a:pt x="1" y="15"/>
                  </a:moveTo>
                  <a:lnTo>
                    <a:pt x="1" y="16"/>
                  </a:lnTo>
                  <a:lnTo>
                    <a:pt x="0" y="16"/>
                  </a:lnTo>
                  <a:lnTo>
                    <a:pt x="0" y="17"/>
                  </a:lnTo>
                  <a:lnTo>
                    <a:pt x="0" y="18"/>
                  </a:lnTo>
                  <a:lnTo>
                    <a:pt x="0" y="19"/>
                  </a:lnTo>
                  <a:lnTo>
                    <a:pt x="0" y="20"/>
                  </a:lnTo>
                  <a:lnTo>
                    <a:pt x="0" y="21"/>
                  </a:lnTo>
                  <a:lnTo>
                    <a:pt x="0" y="22"/>
                  </a:lnTo>
                  <a:lnTo>
                    <a:pt x="1" y="23"/>
                  </a:lnTo>
                  <a:lnTo>
                    <a:pt x="1" y="24"/>
                  </a:lnTo>
                  <a:lnTo>
                    <a:pt x="2" y="25"/>
                  </a:lnTo>
                  <a:lnTo>
                    <a:pt x="2" y="26"/>
                  </a:lnTo>
                  <a:lnTo>
                    <a:pt x="3" y="26"/>
                  </a:lnTo>
                  <a:lnTo>
                    <a:pt x="3" y="27"/>
                  </a:lnTo>
                  <a:lnTo>
                    <a:pt x="4" y="27"/>
                  </a:lnTo>
                  <a:lnTo>
                    <a:pt x="5" y="28"/>
                  </a:lnTo>
                  <a:lnTo>
                    <a:pt x="6" y="28"/>
                  </a:lnTo>
                  <a:lnTo>
                    <a:pt x="7" y="28"/>
                  </a:lnTo>
                  <a:lnTo>
                    <a:pt x="7" y="29"/>
                  </a:lnTo>
                  <a:lnTo>
                    <a:pt x="8" y="29"/>
                  </a:lnTo>
                  <a:lnTo>
                    <a:pt x="9" y="29"/>
                  </a:lnTo>
                  <a:lnTo>
                    <a:pt x="9" y="30"/>
                  </a:lnTo>
                  <a:lnTo>
                    <a:pt x="10" y="30"/>
                  </a:lnTo>
                  <a:lnTo>
                    <a:pt x="11" y="30"/>
                  </a:lnTo>
                  <a:lnTo>
                    <a:pt x="12" y="30"/>
                  </a:lnTo>
                  <a:lnTo>
                    <a:pt x="13" y="30"/>
                  </a:lnTo>
                  <a:lnTo>
                    <a:pt x="14" y="30"/>
                  </a:lnTo>
                  <a:lnTo>
                    <a:pt x="15" y="30"/>
                  </a:lnTo>
                  <a:lnTo>
                    <a:pt x="15" y="29"/>
                  </a:lnTo>
                  <a:lnTo>
                    <a:pt x="16" y="29"/>
                  </a:lnTo>
                  <a:lnTo>
                    <a:pt x="17" y="29"/>
                  </a:lnTo>
                  <a:lnTo>
                    <a:pt x="18" y="28"/>
                  </a:lnTo>
                  <a:lnTo>
                    <a:pt x="19" y="28"/>
                  </a:lnTo>
                  <a:lnTo>
                    <a:pt x="20" y="28"/>
                  </a:lnTo>
                  <a:lnTo>
                    <a:pt x="21" y="27"/>
                  </a:lnTo>
                  <a:lnTo>
                    <a:pt x="22" y="26"/>
                  </a:lnTo>
                  <a:lnTo>
                    <a:pt x="23" y="26"/>
                  </a:lnTo>
                  <a:lnTo>
                    <a:pt x="23" y="25"/>
                  </a:lnTo>
                  <a:lnTo>
                    <a:pt x="24" y="24"/>
                  </a:lnTo>
                  <a:lnTo>
                    <a:pt x="24" y="23"/>
                  </a:lnTo>
                  <a:lnTo>
                    <a:pt x="25" y="23"/>
                  </a:lnTo>
                  <a:lnTo>
                    <a:pt x="25" y="22"/>
                  </a:lnTo>
                  <a:lnTo>
                    <a:pt x="25" y="21"/>
                  </a:lnTo>
                  <a:lnTo>
                    <a:pt x="25" y="20"/>
                  </a:lnTo>
                  <a:lnTo>
                    <a:pt x="25" y="19"/>
                  </a:lnTo>
                  <a:lnTo>
                    <a:pt x="25" y="17"/>
                  </a:lnTo>
                  <a:lnTo>
                    <a:pt x="26" y="16"/>
                  </a:lnTo>
                  <a:lnTo>
                    <a:pt x="26" y="15"/>
                  </a:lnTo>
                  <a:lnTo>
                    <a:pt x="26" y="14"/>
                  </a:lnTo>
                  <a:lnTo>
                    <a:pt x="26" y="13"/>
                  </a:lnTo>
                  <a:lnTo>
                    <a:pt x="26" y="12"/>
                  </a:lnTo>
                  <a:lnTo>
                    <a:pt x="26" y="11"/>
                  </a:lnTo>
                  <a:lnTo>
                    <a:pt x="26" y="10"/>
                  </a:lnTo>
                  <a:lnTo>
                    <a:pt x="26" y="9"/>
                  </a:lnTo>
                  <a:lnTo>
                    <a:pt x="26" y="8"/>
                  </a:lnTo>
                  <a:lnTo>
                    <a:pt x="26" y="7"/>
                  </a:lnTo>
                  <a:lnTo>
                    <a:pt x="26" y="6"/>
                  </a:lnTo>
                  <a:lnTo>
                    <a:pt x="26" y="5"/>
                  </a:lnTo>
                  <a:lnTo>
                    <a:pt x="26" y="4"/>
                  </a:lnTo>
                  <a:lnTo>
                    <a:pt x="25" y="4"/>
                  </a:lnTo>
                  <a:lnTo>
                    <a:pt x="25" y="3"/>
                  </a:lnTo>
                  <a:lnTo>
                    <a:pt x="25" y="2"/>
                  </a:lnTo>
                  <a:lnTo>
                    <a:pt x="25" y="1"/>
                  </a:lnTo>
                  <a:lnTo>
                    <a:pt x="25" y="0"/>
                  </a:lnTo>
                  <a:lnTo>
                    <a:pt x="24" y="1"/>
                  </a:lnTo>
                  <a:lnTo>
                    <a:pt x="23" y="1"/>
                  </a:lnTo>
                  <a:lnTo>
                    <a:pt x="23" y="2"/>
                  </a:lnTo>
                  <a:lnTo>
                    <a:pt x="22" y="2"/>
                  </a:lnTo>
                  <a:lnTo>
                    <a:pt x="21" y="2"/>
                  </a:lnTo>
                  <a:lnTo>
                    <a:pt x="20" y="2"/>
                  </a:lnTo>
                  <a:lnTo>
                    <a:pt x="19" y="3"/>
                  </a:lnTo>
                  <a:lnTo>
                    <a:pt x="18" y="3"/>
                  </a:lnTo>
                  <a:lnTo>
                    <a:pt x="17" y="4"/>
                  </a:lnTo>
                  <a:lnTo>
                    <a:pt x="16" y="4"/>
                  </a:lnTo>
                  <a:lnTo>
                    <a:pt x="15" y="4"/>
                  </a:lnTo>
                  <a:lnTo>
                    <a:pt x="14" y="4"/>
                  </a:lnTo>
                  <a:lnTo>
                    <a:pt x="13" y="5"/>
                  </a:lnTo>
                  <a:lnTo>
                    <a:pt x="11" y="6"/>
                  </a:lnTo>
                  <a:lnTo>
                    <a:pt x="10" y="6"/>
                  </a:lnTo>
                  <a:lnTo>
                    <a:pt x="9" y="7"/>
                  </a:lnTo>
                  <a:lnTo>
                    <a:pt x="8" y="7"/>
                  </a:lnTo>
                  <a:lnTo>
                    <a:pt x="7" y="8"/>
                  </a:lnTo>
                  <a:lnTo>
                    <a:pt x="6" y="8"/>
                  </a:lnTo>
                  <a:lnTo>
                    <a:pt x="6" y="9"/>
                  </a:lnTo>
                  <a:lnTo>
                    <a:pt x="5" y="9"/>
                  </a:lnTo>
                  <a:lnTo>
                    <a:pt x="4" y="10"/>
                  </a:lnTo>
                  <a:lnTo>
                    <a:pt x="3" y="11"/>
                  </a:lnTo>
                  <a:lnTo>
                    <a:pt x="2" y="12"/>
                  </a:lnTo>
                  <a:lnTo>
                    <a:pt x="2" y="13"/>
                  </a:lnTo>
                  <a:lnTo>
                    <a:pt x="1" y="14"/>
                  </a:lnTo>
                  <a:lnTo>
                    <a:pt x="1" y="15"/>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05" name="Freeform 200"/>
            <p:cNvSpPr>
              <a:spLocks/>
            </p:cNvSpPr>
            <p:nvPr/>
          </p:nvSpPr>
          <p:spPr bwMode="auto">
            <a:xfrm>
              <a:off x="3351" y="1673"/>
              <a:ext cx="36" cy="21"/>
            </a:xfrm>
            <a:custGeom>
              <a:avLst/>
              <a:gdLst>
                <a:gd name="T0" fmla="*/ 12 w 36"/>
                <a:gd name="T1" fmla="*/ 0 h 21"/>
                <a:gd name="T2" fmla="*/ 10 w 36"/>
                <a:gd name="T3" fmla="*/ 0 h 21"/>
                <a:gd name="T4" fmla="*/ 7 w 36"/>
                <a:gd name="T5" fmla="*/ 0 h 21"/>
                <a:gd name="T6" fmla="*/ 5 w 36"/>
                <a:gd name="T7" fmla="*/ 1 h 21"/>
                <a:gd name="T8" fmla="*/ 3 w 36"/>
                <a:gd name="T9" fmla="*/ 1 h 21"/>
                <a:gd name="T10" fmla="*/ 2 w 36"/>
                <a:gd name="T11" fmla="*/ 2 h 21"/>
                <a:gd name="T12" fmla="*/ 1 w 36"/>
                <a:gd name="T13" fmla="*/ 3 h 21"/>
                <a:gd name="T14" fmla="*/ 1 w 36"/>
                <a:gd name="T15" fmla="*/ 5 h 21"/>
                <a:gd name="T16" fmla="*/ 0 w 36"/>
                <a:gd name="T17" fmla="*/ 6 h 21"/>
                <a:gd name="T18" fmla="*/ 0 w 36"/>
                <a:gd name="T19" fmla="*/ 8 h 21"/>
                <a:gd name="T20" fmla="*/ 1 w 36"/>
                <a:gd name="T21" fmla="*/ 9 h 21"/>
                <a:gd name="T22" fmla="*/ 1 w 36"/>
                <a:gd name="T23" fmla="*/ 12 h 21"/>
                <a:gd name="T24" fmla="*/ 2 w 36"/>
                <a:gd name="T25" fmla="*/ 13 h 21"/>
                <a:gd name="T26" fmla="*/ 4 w 36"/>
                <a:gd name="T27" fmla="*/ 15 h 21"/>
                <a:gd name="T28" fmla="*/ 5 w 36"/>
                <a:gd name="T29" fmla="*/ 16 h 21"/>
                <a:gd name="T30" fmla="*/ 7 w 36"/>
                <a:gd name="T31" fmla="*/ 16 h 21"/>
                <a:gd name="T32" fmla="*/ 8 w 36"/>
                <a:gd name="T33" fmla="*/ 17 h 21"/>
                <a:gd name="T34" fmla="*/ 10 w 36"/>
                <a:gd name="T35" fmla="*/ 18 h 21"/>
                <a:gd name="T36" fmla="*/ 12 w 36"/>
                <a:gd name="T37" fmla="*/ 18 h 21"/>
                <a:gd name="T38" fmla="*/ 15 w 36"/>
                <a:gd name="T39" fmla="*/ 19 h 21"/>
                <a:gd name="T40" fmla="*/ 17 w 36"/>
                <a:gd name="T41" fmla="*/ 20 h 21"/>
                <a:gd name="T42" fmla="*/ 19 w 36"/>
                <a:gd name="T43" fmla="*/ 20 h 21"/>
                <a:gd name="T44" fmla="*/ 21 w 36"/>
                <a:gd name="T45" fmla="*/ 20 h 21"/>
                <a:gd name="T46" fmla="*/ 23 w 36"/>
                <a:gd name="T47" fmla="*/ 20 h 21"/>
                <a:gd name="T48" fmla="*/ 25 w 36"/>
                <a:gd name="T49" fmla="*/ 20 h 21"/>
                <a:gd name="T50" fmla="*/ 28 w 36"/>
                <a:gd name="T51" fmla="*/ 19 h 21"/>
                <a:gd name="T52" fmla="*/ 29 w 36"/>
                <a:gd name="T53" fmla="*/ 18 h 21"/>
                <a:gd name="T54" fmla="*/ 30 w 36"/>
                <a:gd name="T55" fmla="*/ 17 h 21"/>
                <a:gd name="T56" fmla="*/ 31 w 36"/>
                <a:gd name="T57" fmla="*/ 16 h 21"/>
                <a:gd name="T58" fmla="*/ 33 w 36"/>
                <a:gd name="T59" fmla="*/ 14 h 21"/>
                <a:gd name="T60" fmla="*/ 33 w 36"/>
                <a:gd name="T61" fmla="*/ 12 h 21"/>
                <a:gd name="T62" fmla="*/ 34 w 36"/>
                <a:gd name="T63" fmla="*/ 11 h 21"/>
                <a:gd name="T64" fmla="*/ 35 w 36"/>
                <a:gd name="T65" fmla="*/ 9 h 21"/>
                <a:gd name="T66" fmla="*/ 35 w 36"/>
                <a:gd name="T67" fmla="*/ 7 h 21"/>
                <a:gd name="T68" fmla="*/ 35 w 36"/>
                <a:gd name="T69" fmla="*/ 5 h 21"/>
                <a:gd name="T70" fmla="*/ 34 w 36"/>
                <a:gd name="T71" fmla="*/ 4 h 21"/>
                <a:gd name="T72" fmla="*/ 33 w 36"/>
                <a:gd name="T73" fmla="*/ 3 h 21"/>
                <a:gd name="T74" fmla="*/ 32 w 36"/>
                <a:gd name="T75" fmla="*/ 4 h 21"/>
                <a:gd name="T76" fmla="*/ 31 w 36"/>
                <a:gd name="T77" fmla="*/ 5 h 21"/>
                <a:gd name="T78" fmla="*/ 29 w 36"/>
                <a:gd name="T79" fmla="*/ 5 h 21"/>
                <a:gd name="T80" fmla="*/ 27 w 36"/>
                <a:gd name="T81" fmla="*/ 5 h 21"/>
                <a:gd name="T82" fmla="*/ 24 w 36"/>
                <a:gd name="T83" fmla="*/ 4 h 21"/>
                <a:gd name="T84" fmla="*/ 23 w 36"/>
                <a:gd name="T85" fmla="*/ 3 h 21"/>
                <a:gd name="T86" fmla="*/ 21 w 36"/>
                <a:gd name="T87" fmla="*/ 3 h 21"/>
                <a:gd name="T88" fmla="*/ 19 w 36"/>
                <a:gd name="T89" fmla="*/ 2 h 21"/>
                <a:gd name="T90" fmla="*/ 18 w 36"/>
                <a:gd name="T91" fmla="*/ 1 h 21"/>
                <a:gd name="T92" fmla="*/ 16 w 36"/>
                <a:gd name="T93" fmla="*/ 1 h 21"/>
                <a:gd name="T94" fmla="*/ 14 w 36"/>
                <a:gd name="T95" fmla="*/ 1 h 21"/>
                <a:gd name="T96" fmla="*/ 12 w 36"/>
                <a:gd name="T97" fmla="*/ 1 h 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6" h="21">
                  <a:moveTo>
                    <a:pt x="12" y="1"/>
                  </a:moveTo>
                  <a:lnTo>
                    <a:pt x="12" y="0"/>
                  </a:lnTo>
                  <a:lnTo>
                    <a:pt x="11" y="0"/>
                  </a:lnTo>
                  <a:lnTo>
                    <a:pt x="10" y="0"/>
                  </a:lnTo>
                  <a:lnTo>
                    <a:pt x="8" y="0"/>
                  </a:lnTo>
                  <a:lnTo>
                    <a:pt x="7" y="0"/>
                  </a:lnTo>
                  <a:lnTo>
                    <a:pt x="6" y="0"/>
                  </a:lnTo>
                  <a:lnTo>
                    <a:pt x="5" y="1"/>
                  </a:lnTo>
                  <a:lnTo>
                    <a:pt x="4" y="1"/>
                  </a:lnTo>
                  <a:lnTo>
                    <a:pt x="3" y="1"/>
                  </a:lnTo>
                  <a:lnTo>
                    <a:pt x="3" y="2"/>
                  </a:lnTo>
                  <a:lnTo>
                    <a:pt x="2" y="2"/>
                  </a:lnTo>
                  <a:lnTo>
                    <a:pt x="2" y="3"/>
                  </a:lnTo>
                  <a:lnTo>
                    <a:pt x="1" y="3"/>
                  </a:lnTo>
                  <a:lnTo>
                    <a:pt x="1" y="4"/>
                  </a:lnTo>
                  <a:lnTo>
                    <a:pt x="1" y="5"/>
                  </a:lnTo>
                  <a:lnTo>
                    <a:pt x="0" y="5"/>
                  </a:lnTo>
                  <a:lnTo>
                    <a:pt x="0" y="6"/>
                  </a:lnTo>
                  <a:lnTo>
                    <a:pt x="0" y="7"/>
                  </a:lnTo>
                  <a:lnTo>
                    <a:pt x="0" y="8"/>
                  </a:lnTo>
                  <a:lnTo>
                    <a:pt x="0" y="9"/>
                  </a:lnTo>
                  <a:lnTo>
                    <a:pt x="1" y="9"/>
                  </a:lnTo>
                  <a:lnTo>
                    <a:pt x="1" y="11"/>
                  </a:lnTo>
                  <a:lnTo>
                    <a:pt x="1" y="12"/>
                  </a:lnTo>
                  <a:lnTo>
                    <a:pt x="2" y="12"/>
                  </a:lnTo>
                  <a:lnTo>
                    <a:pt x="2" y="13"/>
                  </a:lnTo>
                  <a:lnTo>
                    <a:pt x="3" y="14"/>
                  </a:lnTo>
                  <a:lnTo>
                    <a:pt x="4" y="15"/>
                  </a:lnTo>
                  <a:lnTo>
                    <a:pt x="5" y="15"/>
                  </a:lnTo>
                  <a:lnTo>
                    <a:pt x="5" y="16"/>
                  </a:lnTo>
                  <a:lnTo>
                    <a:pt x="6" y="16"/>
                  </a:lnTo>
                  <a:lnTo>
                    <a:pt x="7" y="16"/>
                  </a:lnTo>
                  <a:lnTo>
                    <a:pt x="7" y="17"/>
                  </a:lnTo>
                  <a:lnTo>
                    <a:pt x="8" y="17"/>
                  </a:lnTo>
                  <a:lnTo>
                    <a:pt x="10" y="17"/>
                  </a:lnTo>
                  <a:lnTo>
                    <a:pt x="10" y="18"/>
                  </a:lnTo>
                  <a:lnTo>
                    <a:pt x="11" y="18"/>
                  </a:lnTo>
                  <a:lnTo>
                    <a:pt x="12" y="18"/>
                  </a:lnTo>
                  <a:lnTo>
                    <a:pt x="14" y="19"/>
                  </a:lnTo>
                  <a:lnTo>
                    <a:pt x="15" y="19"/>
                  </a:lnTo>
                  <a:lnTo>
                    <a:pt x="16" y="20"/>
                  </a:lnTo>
                  <a:lnTo>
                    <a:pt x="17" y="20"/>
                  </a:lnTo>
                  <a:lnTo>
                    <a:pt x="18" y="20"/>
                  </a:lnTo>
                  <a:lnTo>
                    <a:pt x="19" y="20"/>
                  </a:lnTo>
                  <a:lnTo>
                    <a:pt x="20" y="20"/>
                  </a:lnTo>
                  <a:lnTo>
                    <a:pt x="21" y="20"/>
                  </a:lnTo>
                  <a:lnTo>
                    <a:pt x="22" y="20"/>
                  </a:lnTo>
                  <a:lnTo>
                    <a:pt x="23" y="20"/>
                  </a:lnTo>
                  <a:lnTo>
                    <a:pt x="24" y="20"/>
                  </a:lnTo>
                  <a:lnTo>
                    <a:pt x="25" y="20"/>
                  </a:lnTo>
                  <a:lnTo>
                    <a:pt x="27" y="19"/>
                  </a:lnTo>
                  <a:lnTo>
                    <a:pt x="28" y="19"/>
                  </a:lnTo>
                  <a:lnTo>
                    <a:pt x="28" y="18"/>
                  </a:lnTo>
                  <a:lnTo>
                    <a:pt x="29" y="18"/>
                  </a:lnTo>
                  <a:lnTo>
                    <a:pt x="30" y="18"/>
                  </a:lnTo>
                  <a:lnTo>
                    <a:pt x="30" y="17"/>
                  </a:lnTo>
                  <a:lnTo>
                    <a:pt x="31" y="17"/>
                  </a:lnTo>
                  <a:lnTo>
                    <a:pt x="31" y="16"/>
                  </a:lnTo>
                  <a:lnTo>
                    <a:pt x="32" y="15"/>
                  </a:lnTo>
                  <a:lnTo>
                    <a:pt x="33" y="14"/>
                  </a:lnTo>
                  <a:lnTo>
                    <a:pt x="33" y="13"/>
                  </a:lnTo>
                  <a:lnTo>
                    <a:pt x="33" y="12"/>
                  </a:lnTo>
                  <a:lnTo>
                    <a:pt x="34" y="12"/>
                  </a:lnTo>
                  <a:lnTo>
                    <a:pt x="34" y="11"/>
                  </a:lnTo>
                  <a:lnTo>
                    <a:pt x="34" y="9"/>
                  </a:lnTo>
                  <a:lnTo>
                    <a:pt x="35" y="9"/>
                  </a:lnTo>
                  <a:lnTo>
                    <a:pt x="35" y="8"/>
                  </a:lnTo>
                  <a:lnTo>
                    <a:pt x="35" y="7"/>
                  </a:lnTo>
                  <a:lnTo>
                    <a:pt x="35" y="6"/>
                  </a:lnTo>
                  <a:lnTo>
                    <a:pt x="35" y="5"/>
                  </a:lnTo>
                  <a:lnTo>
                    <a:pt x="35" y="4"/>
                  </a:lnTo>
                  <a:lnTo>
                    <a:pt x="34" y="4"/>
                  </a:lnTo>
                  <a:lnTo>
                    <a:pt x="34" y="3"/>
                  </a:lnTo>
                  <a:lnTo>
                    <a:pt x="33" y="3"/>
                  </a:lnTo>
                  <a:lnTo>
                    <a:pt x="33" y="4"/>
                  </a:lnTo>
                  <a:lnTo>
                    <a:pt x="32" y="4"/>
                  </a:lnTo>
                  <a:lnTo>
                    <a:pt x="32" y="5"/>
                  </a:lnTo>
                  <a:lnTo>
                    <a:pt x="31" y="5"/>
                  </a:lnTo>
                  <a:lnTo>
                    <a:pt x="30" y="5"/>
                  </a:lnTo>
                  <a:lnTo>
                    <a:pt x="29" y="5"/>
                  </a:lnTo>
                  <a:lnTo>
                    <a:pt x="28" y="5"/>
                  </a:lnTo>
                  <a:lnTo>
                    <a:pt x="27" y="5"/>
                  </a:lnTo>
                  <a:lnTo>
                    <a:pt x="25" y="5"/>
                  </a:lnTo>
                  <a:lnTo>
                    <a:pt x="24" y="4"/>
                  </a:lnTo>
                  <a:lnTo>
                    <a:pt x="23" y="4"/>
                  </a:lnTo>
                  <a:lnTo>
                    <a:pt x="23" y="3"/>
                  </a:lnTo>
                  <a:lnTo>
                    <a:pt x="22" y="3"/>
                  </a:lnTo>
                  <a:lnTo>
                    <a:pt x="21" y="3"/>
                  </a:lnTo>
                  <a:lnTo>
                    <a:pt x="20" y="2"/>
                  </a:lnTo>
                  <a:lnTo>
                    <a:pt x="19" y="2"/>
                  </a:lnTo>
                  <a:lnTo>
                    <a:pt x="19" y="1"/>
                  </a:lnTo>
                  <a:lnTo>
                    <a:pt x="18" y="1"/>
                  </a:lnTo>
                  <a:lnTo>
                    <a:pt x="17" y="1"/>
                  </a:lnTo>
                  <a:lnTo>
                    <a:pt x="16" y="1"/>
                  </a:lnTo>
                  <a:lnTo>
                    <a:pt x="15" y="1"/>
                  </a:lnTo>
                  <a:lnTo>
                    <a:pt x="14" y="1"/>
                  </a:lnTo>
                  <a:lnTo>
                    <a:pt x="13" y="1"/>
                  </a:lnTo>
                  <a:lnTo>
                    <a:pt x="12" y="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06" name="Freeform 201"/>
            <p:cNvSpPr>
              <a:spLocks/>
            </p:cNvSpPr>
            <p:nvPr/>
          </p:nvSpPr>
          <p:spPr bwMode="auto">
            <a:xfrm>
              <a:off x="3181" y="1670"/>
              <a:ext cx="34" cy="22"/>
            </a:xfrm>
            <a:custGeom>
              <a:avLst/>
              <a:gdLst>
                <a:gd name="T0" fmla="*/ 11 w 34"/>
                <a:gd name="T1" fmla="*/ 0 h 22"/>
                <a:gd name="T2" fmla="*/ 9 w 34"/>
                <a:gd name="T3" fmla="*/ 0 h 22"/>
                <a:gd name="T4" fmla="*/ 7 w 34"/>
                <a:gd name="T5" fmla="*/ 0 h 22"/>
                <a:gd name="T6" fmla="*/ 5 w 34"/>
                <a:gd name="T7" fmla="*/ 0 h 22"/>
                <a:gd name="T8" fmla="*/ 4 w 34"/>
                <a:gd name="T9" fmla="*/ 1 h 22"/>
                <a:gd name="T10" fmla="*/ 3 w 34"/>
                <a:gd name="T11" fmla="*/ 2 h 22"/>
                <a:gd name="T12" fmla="*/ 2 w 34"/>
                <a:gd name="T13" fmla="*/ 3 h 22"/>
                <a:gd name="T14" fmla="*/ 1 w 34"/>
                <a:gd name="T15" fmla="*/ 4 h 22"/>
                <a:gd name="T16" fmla="*/ 0 w 34"/>
                <a:gd name="T17" fmla="*/ 5 h 22"/>
                <a:gd name="T18" fmla="*/ 0 w 34"/>
                <a:gd name="T19" fmla="*/ 7 h 22"/>
                <a:gd name="T20" fmla="*/ 0 w 34"/>
                <a:gd name="T21" fmla="*/ 9 h 22"/>
                <a:gd name="T22" fmla="*/ 1 w 34"/>
                <a:gd name="T23" fmla="*/ 11 h 22"/>
                <a:gd name="T24" fmla="*/ 2 w 34"/>
                <a:gd name="T25" fmla="*/ 12 h 22"/>
                <a:gd name="T26" fmla="*/ 3 w 34"/>
                <a:gd name="T27" fmla="*/ 14 h 22"/>
                <a:gd name="T28" fmla="*/ 5 w 34"/>
                <a:gd name="T29" fmla="*/ 15 h 22"/>
                <a:gd name="T30" fmla="*/ 7 w 34"/>
                <a:gd name="T31" fmla="*/ 17 h 22"/>
                <a:gd name="T32" fmla="*/ 9 w 34"/>
                <a:gd name="T33" fmla="*/ 17 h 22"/>
                <a:gd name="T34" fmla="*/ 11 w 34"/>
                <a:gd name="T35" fmla="*/ 18 h 22"/>
                <a:gd name="T36" fmla="*/ 13 w 34"/>
                <a:gd name="T37" fmla="*/ 19 h 22"/>
                <a:gd name="T38" fmla="*/ 15 w 34"/>
                <a:gd name="T39" fmla="*/ 19 h 22"/>
                <a:gd name="T40" fmla="*/ 16 w 34"/>
                <a:gd name="T41" fmla="*/ 20 h 22"/>
                <a:gd name="T42" fmla="*/ 18 w 34"/>
                <a:gd name="T43" fmla="*/ 20 h 22"/>
                <a:gd name="T44" fmla="*/ 20 w 34"/>
                <a:gd name="T45" fmla="*/ 21 h 22"/>
                <a:gd name="T46" fmla="*/ 22 w 34"/>
                <a:gd name="T47" fmla="*/ 21 h 22"/>
                <a:gd name="T48" fmla="*/ 23 w 34"/>
                <a:gd name="T49" fmla="*/ 20 h 22"/>
                <a:gd name="T50" fmla="*/ 25 w 34"/>
                <a:gd name="T51" fmla="*/ 19 h 22"/>
                <a:gd name="T52" fmla="*/ 27 w 34"/>
                <a:gd name="T53" fmla="*/ 19 h 22"/>
                <a:gd name="T54" fmla="*/ 28 w 34"/>
                <a:gd name="T55" fmla="*/ 17 h 22"/>
                <a:gd name="T56" fmla="*/ 29 w 34"/>
                <a:gd name="T57" fmla="*/ 16 h 22"/>
                <a:gd name="T58" fmla="*/ 30 w 34"/>
                <a:gd name="T59" fmla="*/ 15 h 22"/>
                <a:gd name="T60" fmla="*/ 31 w 34"/>
                <a:gd name="T61" fmla="*/ 13 h 22"/>
                <a:gd name="T62" fmla="*/ 32 w 34"/>
                <a:gd name="T63" fmla="*/ 12 h 22"/>
                <a:gd name="T64" fmla="*/ 33 w 34"/>
                <a:gd name="T65" fmla="*/ 9 h 22"/>
                <a:gd name="T66" fmla="*/ 33 w 34"/>
                <a:gd name="T67" fmla="*/ 7 h 22"/>
                <a:gd name="T68" fmla="*/ 33 w 34"/>
                <a:gd name="T69" fmla="*/ 5 h 22"/>
                <a:gd name="T70" fmla="*/ 32 w 34"/>
                <a:gd name="T71" fmla="*/ 4 h 22"/>
                <a:gd name="T72" fmla="*/ 31 w 34"/>
                <a:gd name="T73" fmla="*/ 3 h 22"/>
                <a:gd name="T74" fmla="*/ 30 w 34"/>
                <a:gd name="T75" fmla="*/ 4 h 22"/>
                <a:gd name="T76" fmla="*/ 29 w 34"/>
                <a:gd name="T77" fmla="*/ 5 h 22"/>
                <a:gd name="T78" fmla="*/ 27 w 34"/>
                <a:gd name="T79" fmla="*/ 5 h 22"/>
                <a:gd name="T80" fmla="*/ 25 w 34"/>
                <a:gd name="T81" fmla="*/ 5 h 22"/>
                <a:gd name="T82" fmla="*/ 23 w 34"/>
                <a:gd name="T83" fmla="*/ 4 h 22"/>
                <a:gd name="T84" fmla="*/ 21 w 34"/>
                <a:gd name="T85" fmla="*/ 3 h 22"/>
                <a:gd name="T86" fmla="*/ 20 w 34"/>
                <a:gd name="T87" fmla="*/ 2 h 22"/>
                <a:gd name="T88" fmla="*/ 18 w 34"/>
                <a:gd name="T89" fmla="*/ 2 h 22"/>
                <a:gd name="T90" fmla="*/ 16 w 34"/>
                <a:gd name="T91" fmla="*/ 1 h 22"/>
                <a:gd name="T92" fmla="*/ 14 w 34"/>
                <a:gd name="T93" fmla="*/ 0 h 22"/>
                <a:gd name="T94" fmla="*/ 12 w 34"/>
                <a:gd name="T95" fmla="*/ 0 h 2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4" h="22">
                  <a:moveTo>
                    <a:pt x="12" y="0"/>
                  </a:moveTo>
                  <a:lnTo>
                    <a:pt x="11" y="0"/>
                  </a:lnTo>
                  <a:lnTo>
                    <a:pt x="10" y="0"/>
                  </a:lnTo>
                  <a:lnTo>
                    <a:pt x="9" y="0"/>
                  </a:lnTo>
                  <a:lnTo>
                    <a:pt x="8" y="0"/>
                  </a:lnTo>
                  <a:lnTo>
                    <a:pt x="7" y="0"/>
                  </a:lnTo>
                  <a:lnTo>
                    <a:pt x="6" y="0"/>
                  </a:lnTo>
                  <a:lnTo>
                    <a:pt x="5" y="0"/>
                  </a:lnTo>
                  <a:lnTo>
                    <a:pt x="5" y="1"/>
                  </a:lnTo>
                  <a:lnTo>
                    <a:pt x="4" y="1"/>
                  </a:lnTo>
                  <a:lnTo>
                    <a:pt x="4" y="2"/>
                  </a:lnTo>
                  <a:lnTo>
                    <a:pt x="3" y="2"/>
                  </a:lnTo>
                  <a:lnTo>
                    <a:pt x="2" y="2"/>
                  </a:lnTo>
                  <a:lnTo>
                    <a:pt x="2" y="3"/>
                  </a:lnTo>
                  <a:lnTo>
                    <a:pt x="1" y="3"/>
                  </a:lnTo>
                  <a:lnTo>
                    <a:pt x="1" y="4"/>
                  </a:lnTo>
                  <a:lnTo>
                    <a:pt x="0" y="4"/>
                  </a:lnTo>
                  <a:lnTo>
                    <a:pt x="0" y="5"/>
                  </a:lnTo>
                  <a:lnTo>
                    <a:pt x="0" y="6"/>
                  </a:lnTo>
                  <a:lnTo>
                    <a:pt x="0" y="7"/>
                  </a:lnTo>
                  <a:lnTo>
                    <a:pt x="0" y="8"/>
                  </a:lnTo>
                  <a:lnTo>
                    <a:pt x="0" y="9"/>
                  </a:lnTo>
                  <a:lnTo>
                    <a:pt x="1" y="9"/>
                  </a:lnTo>
                  <a:lnTo>
                    <a:pt x="1" y="11"/>
                  </a:lnTo>
                  <a:lnTo>
                    <a:pt x="1" y="12"/>
                  </a:lnTo>
                  <a:lnTo>
                    <a:pt x="2" y="12"/>
                  </a:lnTo>
                  <a:lnTo>
                    <a:pt x="2" y="13"/>
                  </a:lnTo>
                  <a:lnTo>
                    <a:pt x="3" y="14"/>
                  </a:lnTo>
                  <a:lnTo>
                    <a:pt x="4" y="15"/>
                  </a:lnTo>
                  <a:lnTo>
                    <a:pt x="5" y="15"/>
                  </a:lnTo>
                  <a:lnTo>
                    <a:pt x="6" y="16"/>
                  </a:lnTo>
                  <a:lnTo>
                    <a:pt x="7" y="17"/>
                  </a:lnTo>
                  <a:lnTo>
                    <a:pt x="8" y="17"/>
                  </a:lnTo>
                  <a:lnTo>
                    <a:pt x="9" y="17"/>
                  </a:lnTo>
                  <a:lnTo>
                    <a:pt x="10" y="18"/>
                  </a:lnTo>
                  <a:lnTo>
                    <a:pt x="11" y="18"/>
                  </a:lnTo>
                  <a:lnTo>
                    <a:pt x="12" y="19"/>
                  </a:lnTo>
                  <a:lnTo>
                    <a:pt x="13" y="19"/>
                  </a:lnTo>
                  <a:lnTo>
                    <a:pt x="14" y="19"/>
                  </a:lnTo>
                  <a:lnTo>
                    <a:pt x="15" y="19"/>
                  </a:lnTo>
                  <a:lnTo>
                    <a:pt x="15" y="20"/>
                  </a:lnTo>
                  <a:lnTo>
                    <a:pt x="16" y="20"/>
                  </a:lnTo>
                  <a:lnTo>
                    <a:pt x="17" y="20"/>
                  </a:lnTo>
                  <a:lnTo>
                    <a:pt x="18" y="20"/>
                  </a:lnTo>
                  <a:lnTo>
                    <a:pt x="19" y="21"/>
                  </a:lnTo>
                  <a:lnTo>
                    <a:pt x="20" y="21"/>
                  </a:lnTo>
                  <a:lnTo>
                    <a:pt x="21" y="21"/>
                  </a:lnTo>
                  <a:lnTo>
                    <a:pt x="22" y="21"/>
                  </a:lnTo>
                  <a:lnTo>
                    <a:pt x="22" y="20"/>
                  </a:lnTo>
                  <a:lnTo>
                    <a:pt x="23" y="20"/>
                  </a:lnTo>
                  <a:lnTo>
                    <a:pt x="24" y="20"/>
                  </a:lnTo>
                  <a:lnTo>
                    <a:pt x="25" y="19"/>
                  </a:lnTo>
                  <a:lnTo>
                    <a:pt x="26" y="19"/>
                  </a:lnTo>
                  <a:lnTo>
                    <a:pt x="27" y="19"/>
                  </a:lnTo>
                  <a:lnTo>
                    <a:pt x="28" y="18"/>
                  </a:lnTo>
                  <a:lnTo>
                    <a:pt x="28" y="17"/>
                  </a:lnTo>
                  <a:lnTo>
                    <a:pt x="29" y="17"/>
                  </a:lnTo>
                  <a:lnTo>
                    <a:pt x="29" y="16"/>
                  </a:lnTo>
                  <a:lnTo>
                    <a:pt x="30" y="16"/>
                  </a:lnTo>
                  <a:lnTo>
                    <a:pt x="30" y="15"/>
                  </a:lnTo>
                  <a:lnTo>
                    <a:pt x="31" y="14"/>
                  </a:lnTo>
                  <a:lnTo>
                    <a:pt x="31" y="13"/>
                  </a:lnTo>
                  <a:lnTo>
                    <a:pt x="32" y="13"/>
                  </a:lnTo>
                  <a:lnTo>
                    <a:pt x="32" y="12"/>
                  </a:lnTo>
                  <a:lnTo>
                    <a:pt x="32" y="11"/>
                  </a:lnTo>
                  <a:lnTo>
                    <a:pt x="33" y="9"/>
                  </a:lnTo>
                  <a:lnTo>
                    <a:pt x="33" y="8"/>
                  </a:lnTo>
                  <a:lnTo>
                    <a:pt x="33" y="7"/>
                  </a:lnTo>
                  <a:lnTo>
                    <a:pt x="33" y="6"/>
                  </a:lnTo>
                  <a:lnTo>
                    <a:pt x="33" y="5"/>
                  </a:lnTo>
                  <a:lnTo>
                    <a:pt x="33" y="4"/>
                  </a:lnTo>
                  <a:lnTo>
                    <a:pt x="32" y="4"/>
                  </a:lnTo>
                  <a:lnTo>
                    <a:pt x="32" y="3"/>
                  </a:lnTo>
                  <a:lnTo>
                    <a:pt x="31" y="3"/>
                  </a:lnTo>
                  <a:lnTo>
                    <a:pt x="31" y="4"/>
                  </a:lnTo>
                  <a:lnTo>
                    <a:pt x="30" y="4"/>
                  </a:lnTo>
                  <a:lnTo>
                    <a:pt x="30" y="5"/>
                  </a:lnTo>
                  <a:lnTo>
                    <a:pt x="29" y="5"/>
                  </a:lnTo>
                  <a:lnTo>
                    <a:pt x="28" y="5"/>
                  </a:lnTo>
                  <a:lnTo>
                    <a:pt x="27" y="5"/>
                  </a:lnTo>
                  <a:lnTo>
                    <a:pt x="26" y="5"/>
                  </a:lnTo>
                  <a:lnTo>
                    <a:pt x="25" y="5"/>
                  </a:lnTo>
                  <a:lnTo>
                    <a:pt x="24" y="4"/>
                  </a:lnTo>
                  <a:lnTo>
                    <a:pt x="23" y="4"/>
                  </a:lnTo>
                  <a:lnTo>
                    <a:pt x="22" y="4"/>
                  </a:lnTo>
                  <a:lnTo>
                    <a:pt x="21" y="3"/>
                  </a:lnTo>
                  <a:lnTo>
                    <a:pt x="20" y="3"/>
                  </a:lnTo>
                  <a:lnTo>
                    <a:pt x="20" y="2"/>
                  </a:lnTo>
                  <a:lnTo>
                    <a:pt x="19" y="2"/>
                  </a:lnTo>
                  <a:lnTo>
                    <a:pt x="18" y="2"/>
                  </a:lnTo>
                  <a:lnTo>
                    <a:pt x="17" y="1"/>
                  </a:lnTo>
                  <a:lnTo>
                    <a:pt x="16" y="1"/>
                  </a:lnTo>
                  <a:lnTo>
                    <a:pt x="15" y="1"/>
                  </a:lnTo>
                  <a:lnTo>
                    <a:pt x="14" y="0"/>
                  </a:lnTo>
                  <a:lnTo>
                    <a:pt x="13" y="0"/>
                  </a:lnTo>
                  <a:lnTo>
                    <a:pt x="12"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07" name="Freeform 202"/>
            <p:cNvSpPr>
              <a:spLocks/>
            </p:cNvSpPr>
            <p:nvPr/>
          </p:nvSpPr>
          <p:spPr bwMode="auto">
            <a:xfrm>
              <a:off x="3411" y="1640"/>
              <a:ext cx="35" cy="18"/>
            </a:xfrm>
            <a:custGeom>
              <a:avLst/>
              <a:gdLst>
                <a:gd name="T0" fmla="*/ 10 w 35"/>
                <a:gd name="T1" fmla="*/ 0 h 18"/>
                <a:gd name="T2" fmla="*/ 8 w 35"/>
                <a:gd name="T3" fmla="*/ 0 h 18"/>
                <a:gd name="T4" fmla="*/ 6 w 35"/>
                <a:gd name="T5" fmla="*/ 0 h 18"/>
                <a:gd name="T6" fmla="*/ 4 w 35"/>
                <a:gd name="T7" fmla="*/ 0 h 18"/>
                <a:gd name="T8" fmla="*/ 3 w 35"/>
                <a:gd name="T9" fmla="*/ 1 h 18"/>
                <a:gd name="T10" fmla="*/ 2 w 35"/>
                <a:gd name="T11" fmla="*/ 2 h 18"/>
                <a:gd name="T12" fmla="*/ 1 w 35"/>
                <a:gd name="T13" fmla="*/ 3 h 18"/>
                <a:gd name="T14" fmla="*/ 0 w 35"/>
                <a:gd name="T15" fmla="*/ 4 h 18"/>
                <a:gd name="T16" fmla="*/ 0 w 35"/>
                <a:gd name="T17" fmla="*/ 6 h 18"/>
                <a:gd name="T18" fmla="*/ 1 w 35"/>
                <a:gd name="T19" fmla="*/ 7 h 18"/>
                <a:gd name="T20" fmla="*/ 1 w 35"/>
                <a:gd name="T21" fmla="*/ 9 h 18"/>
                <a:gd name="T22" fmla="*/ 2 w 35"/>
                <a:gd name="T23" fmla="*/ 11 h 18"/>
                <a:gd name="T24" fmla="*/ 3 w 35"/>
                <a:gd name="T25" fmla="*/ 12 h 18"/>
                <a:gd name="T26" fmla="*/ 5 w 35"/>
                <a:gd name="T27" fmla="*/ 13 h 18"/>
                <a:gd name="T28" fmla="*/ 7 w 35"/>
                <a:gd name="T29" fmla="*/ 13 h 18"/>
                <a:gd name="T30" fmla="*/ 9 w 35"/>
                <a:gd name="T31" fmla="*/ 14 h 18"/>
                <a:gd name="T32" fmla="*/ 11 w 35"/>
                <a:gd name="T33" fmla="*/ 15 h 18"/>
                <a:gd name="T34" fmla="*/ 13 w 35"/>
                <a:gd name="T35" fmla="*/ 15 h 18"/>
                <a:gd name="T36" fmla="*/ 14 w 35"/>
                <a:gd name="T37" fmla="*/ 16 h 18"/>
                <a:gd name="T38" fmla="*/ 16 w 35"/>
                <a:gd name="T39" fmla="*/ 16 h 18"/>
                <a:gd name="T40" fmla="*/ 18 w 35"/>
                <a:gd name="T41" fmla="*/ 17 h 18"/>
                <a:gd name="T42" fmla="*/ 20 w 35"/>
                <a:gd name="T43" fmla="*/ 17 h 18"/>
                <a:gd name="T44" fmla="*/ 22 w 35"/>
                <a:gd name="T45" fmla="*/ 17 h 18"/>
                <a:gd name="T46" fmla="*/ 23 w 35"/>
                <a:gd name="T47" fmla="*/ 16 h 18"/>
                <a:gd name="T48" fmla="*/ 25 w 35"/>
                <a:gd name="T49" fmla="*/ 16 h 18"/>
                <a:gd name="T50" fmla="*/ 26 w 35"/>
                <a:gd name="T51" fmla="*/ 15 h 18"/>
                <a:gd name="T52" fmla="*/ 28 w 35"/>
                <a:gd name="T53" fmla="*/ 15 h 18"/>
                <a:gd name="T54" fmla="*/ 30 w 35"/>
                <a:gd name="T55" fmla="*/ 13 h 18"/>
                <a:gd name="T56" fmla="*/ 31 w 35"/>
                <a:gd name="T57" fmla="*/ 12 h 18"/>
                <a:gd name="T58" fmla="*/ 32 w 35"/>
                <a:gd name="T59" fmla="*/ 10 h 18"/>
                <a:gd name="T60" fmla="*/ 33 w 35"/>
                <a:gd name="T61" fmla="*/ 8 h 18"/>
                <a:gd name="T62" fmla="*/ 34 w 35"/>
                <a:gd name="T63" fmla="*/ 6 h 18"/>
                <a:gd name="T64" fmla="*/ 34 w 35"/>
                <a:gd name="T65" fmla="*/ 4 h 18"/>
                <a:gd name="T66" fmla="*/ 33 w 35"/>
                <a:gd name="T67" fmla="*/ 3 h 18"/>
                <a:gd name="T68" fmla="*/ 32 w 35"/>
                <a:gd name="T69" fmla="*/ 2 h 18"/>
                <a:gd name="T70" fmla="*/ 31 w 35"/>
                <a:gd name="T71" fmla="*/ 4 h 18"/>
                <a:gd name="T72" fmla="*/ 28 w 35"/>
                <a:gd name="T73" fmla="*/ 4 h 18"/>
                <a:gd name="T74" fmla="*/ 26 w 35"/>
                <a:gd name="T75" fmla="*/ 4 h 18"/>
                <a:gd name="T76" fmla="*/ 24 w 35"/>
                <a:gd name="T77" fmla="*/ 4 h 18"/>
                <a:gd name="T78" fmla="*/ 22 w 35"/>
                <a:gd name="T79" fmla="*/ 3 h 18"/>
                <a:gd name="T80" fmla="*/ 20 w 35"/>
                <a:gd name="T81" fmla="*/ 2 h 18"/>
                <a:gd name="T82" fmla="*/ 19 w 35"/>
                <a:gd name="T83" fmla="*/ 1 h 18"/>
                <a:gd name="T84" fmla="*/ 16 w 35"/>
                <a:gd name="T85" fmla="*/ 1 h 18"/>
                <a:gd name="T86" fmla="*/ 14 w 35"/>
                <a:gd name="T87" fmla="*/ 0 h 18"/>
                <a:gd name="T88" fmla="*/ 12 w 35"/>
                <a:gd name="T89" fmla="*/ 0 h 1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5" h="18">
                  <a:moveTo>
                    <a:pt x="11" y="0"/>
                  </a:moveTo>
                  <a:lnTo>
                    <a:pt x="10" y="0"/>
                  </a:lnTo>
                  <a:lnTo>
                    <a:pt x="9" y="0"/>
                  </a:lnTo>
                  <a:lnTo>
                    <a:pt x="8" y="0"/>
                  </a:lnTo>
                  <a:lnTo>
                    <a:pt x="7" y="0"/>
                  </a:lnTo>
                  <a:lnTo>
                    <a:pt x="6" y="0"/>
                  </a:lnTo>
                  <a:lnTo>
                    <a:pt x="5" y="0"/>
                  </a:lnTo>
                  <a:lnTo>
                    <a:pt x="4" y="0"/>
                  </a:lnTo>
                  <a:lnTo>
                    <a:pt x="4" y="1"/>
                  </a:lnTo>
                  <a:lnTo>
                    <a:pt x="3" y="1"/>
                  </a:lnTo>
                  <a:lnTo>
                    <a:pt x="3" y="2"/>
                  </a:lnTo>
                  <a:lnTo>
                    <a:pt x="2" y="2"/>
                  </a:lnTo>
                  <a:lnTo>
                    <a:pt x="1" y="2"/>
                  </a:lnTo>
                  <a:lnTo>
                    <a:pt x="1" y="3"/>
                  </a:lnTo>
                  <a:lnTo>
                    <a:pt x="1" y="4"/>
                  </a:lnTo>
                  <a:lnTo>
                    <a:pt x="0" y="4"/>
                  </a:lnTo>
                  <a:lnTo>
                    <a:pt x="0" y="5"/>
                  </a:lnTo>
                  <a:lnTo>
                    <a:pt x="0" y="6"/>
                  </a:lnTo>
                  <a:lnTo>
                    <a:pt x="0" y="7"/>
                  </a:lnTo>
                  <a:lnTo>
                    <a:pt x="1" y="7"/>
                  </a:lnTo>
                  <a:lnTo>
                    <a:pt x="1" y="8"/>
                  </a:lnTo>
                  <a:lnTo>
                    <a:pt x="1" y="9"/>
                  </a:lnTo>
                  <a:lnTo>
                    <a:pt x="2" y="10"/>
                  </a:lnTo>
                  <a:lnTo>
                    <a:pt x="2" y="11"/>
                  </a:lnTo>
                  <a:lnTo>
                    <a:pt x="3" y="11"/>
                  </a:lnTo>
                  <a:lnTo>
                    <a:pt x="3" y="12"/>
                  </a:lnTo>
                  <a:lnTo>
                    <a:pt x="4" y="12"/>
                  </a:lnTo>
                  <a:lnTo>
                    <a:pt x="5" y="13"/>
                  </a:lnTo>
                  <a:lnTo>
                    <a:pt x="6" y="13"/>
                  </a:lnTo>
                  <a:lnTo>
                    <a:pt x="7" y="13"/>
                  </a:lnTo>
                  <a:lnTo>
                    <a:pt x="8" y="14"/>
                  </a:lnTo>
                  <a:lnTo>
                    <a:pt x="9" y="14"/>
                  </a:lnTo>
                  <a:lnTo>
                    <a:pt x="10" y="14"/>
                  </a:lnTo>
                  <a:lnTo>
                    <a:pt x="11" y="15"/>
                  </a:lnTo>
                  <a:lnTo>
                    <a:pt x="12" y="15"/>
                  </a:lnTo>
                  <a:lnTo>
                    <a:pt x="13" y="15"/>
                  </a:lnTo>
                  <a:lnTo>
                    <a:pt x="13" y="16"/>
                  </a:lnTo>
                  <a:lnTo>
                    <a:pt x="14" y="16"/>
                  </a:lnTo>
                  <a:lnTo>
                    <a:pt x="15" y="16"/>
                  </a:lnTo>
                  <a:lnTo>
                    <a:pt x="16" y="16"/>
                  </a:lnTo>
                  <a:lnTo>
                    <a:pt x="18" y="16"/>
                  </a:lnTo>
                  <a:lnTo>
                    <a:pt x="18" y="17"/>
                  </a:lnTo>
                  <a:lnTo>
                    <a:pt x="19" y="17"/>
                  </a:lnTo>
                  <a:lnTo>
                    <a:pt x="20" y="17"/>
                  </a:lnTo>
                  <a:lnTo>
                    <a:pt x="21" y="17"/>
                  </a:lnTo>
                  <a:lnTo>
                    <a:pt x="22" y="17"/>
                  </a:lnTo>
                  <a:lnTo>
                    <a:pt x="23" y="17"/>
                  </a:lnTo>
                  <a:lnTo>
                    <a:pt x="23" y="16"/>
                  </a:lnTo>
                  <a:lnTo>
                    <a:pt x="24" y="16"/>
                  </a:lnTo>
                  <a:lnTo>
                    <a:pt x="25" y="16"/>
                  </a:lnTo>
                  <a:lnTo>
                    <a:pt x="26" y="16"/>
                  </a:lnTo>
                  <a:lnTo>
                    <a:pt x="26" y="15"/>
                  </a:lnTo>
                  <a:lnTo>
                    <a:pt x="27" y="15"/>
                  </a:lnTo>
                  <a:lnTo>
                    <a:pt x="28" y="15"/>
                  </a:lnTo>
                  <a:lnTo>
                    <a:pt x="29" y="14"/>
                  </a:lnTo>
                  <a:lnTo>
                    <a:pt x="30" y="13"/>
                  </a:lnTo>
                  <a:lnTo>
                    <a:pt x="31" y="13"/>
                  </a:lnTo>
                  <a:lnTo>
                    <a:pt x="31" y="12"/>
                  </a:lnTo>
                  <a:lnTo>
                    <a:pt x="32" y="11"/>
                  </a:lnTo>
                  <a:lnTo>
                    <a:pt x="32" y="10"/>
                  </a:lnTo>
                  <a:lnTo>
                    <a:pt x="33" y="9"/>
                  </a:lnTo>
                  <a:lnTo>
                    <a:pt x="33" y="8"/>
                  </a:lnTo>
                  <a:lnTo>
                    <a:pt x="34" y="7"/>
                  </a:lnTo>
                  <a:lnTo>
                    <a:pt x="34" y="6"/>
                  </a:lnTo>
                  <a:lnTo>
                    <a:pt x="34" y="5"/>
                  </a:lnTo>
                  <a:lnTo>
                    <a:pt x="34" y="4"/>
                  </a:lnTo>
                  <a:lnTo>
                    <a:pt x="33" y="4"/>
                  </a:lnTo>
                  <a:lnTo>
                    <a:pt x="33" y="3"/>
                  </a:lnTo>
                  <a:lnTo>
                    <a:pt x="32" y="3"/>
                  </a:lnTo>
                  <a:lnTo>
                    <a:pt x="32" y="2"/>
                  </a:lnTo>
                  <a:lnTo>
                    <a:pt x="32" y="3"/>
                  </a:lnTo>
                  <a:lnTo>
                    <a:pt x="31" y="4"/>
                  </a:lnTo>
                  <a:lnTo>
                    <a:pt x="29" y="4"/>
                  </a:lnTo>
                  <a:lnTo>
                    <a:pt x="28" y="4"/>
                  </a:lnTo>
                  <a:lnTo>
                    <a:pt x="27" y="4"/>
                  </a:lnTo>
                  <a:lnTo>
                    <a:pt x="26" y="4"/>
                  </a:lnTo>
                  <a:lnTo>
                    <a:pt x="25" y="4"/>
                  </a:lnTo>
                  <a:lnTo>
                    <a:pt x="24" y="4"/>
                  </a:lnTo>
                  <a:lnTo>
                    <a:pt x="23" y="3"/>
                  </a:lnTo>
                  <a:lnTo>
                    <a:pt x="22" y="3"/>
                  </a:lnTo>
                  <a:lnTo>
                    <a:pt x="21" y="2"/>
                  </a:lnTo>
                  <a:lnTo>
                    <a:pt x="20" y="2"/>
                  </a:lnTo>
                  <a:lnTo>
                    <a:pt x="19" y="2"/>
                  </a:lnTo>
                  <a:lnTo>
                    <a:pt x="19" y="1"/>
                  </a:lnTo>
                  <a:lnTo>
                    <a:pt x="18" y="1"/>
                  </a:lnTo>
                  <a:lnTo>
                    <a:pt x="16" y="1"/>
                  </a:lnTo>
                  <a:lnTo>
                    <a:pt x="15" y="0"/>
                  </a:lnTo>
                  <a:lnTo>
                    <a:pt x="14" y="0"/>
                  </a:lnTo>
                  <a:lnTo>
                    <a:pt x="13" y="0"/>
                  </a:lnTo>
                  <a:lnTo>
                    <a:pt x="12" y="0"/>
                  </a:lnTo>
                  <a:lnTo>
                    <a:pt x="11"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08" name="Freeform 203"/>
            <p:cNvSpPr>
              <a:spLocks/>
            </p:cNvSpPr>
            <p:nvPr/>
          </p:nvSpPr>
          <p:spPr bwMode="auto">
            <a:xfrm>
              <a:off x="3308" y="1689"/>
              <a:ext cx="33" cy="23"/>
            </a:xfrm>
            <a:custGeom>
              <a:avLst/>
              <a:gdLst>
                <a:gd name="T0" fmla="*/ 10 w 33"/>
                <a:gd name="T1" fmla="*/ 0 h 23"/>
                <a:gd name="T2" fmla="*/ 8 w 33"/>
                <a:gd name="T3" fmla="*/ 0 h 23"/>
                <a:gd name="T4" fmla="*/ 6 w 33"/>
                <a:gd name="T5" fmla="*/ 0 h 23"/>
                <a:gd name="T6" fmla="*/ 4 w 33"/>
                <a:gd name="T7" fmla="*/ 1 h 23"/>
                <a:gd name="T8" fmla="*/ 3 w 33"/>
                <a:gd name="T9" fmla="*/ 2 h 23"/>
                <a:gd name="T10" fmla="*/ 1 w 33"/>
                <a:gd name="T11" fmla="*/ 4 h 23"/>
                <a:gd name="T12" fmla="*/ 0 w 33"/>
                <a:gd name="T13" fmla="*/ 7 h 23"/>
                <a:gd name="T14" fmla="*/ 1 w 33"/>
                <a:gd name="T15" fmla="*/ 9 h 23"/>
                <a:gd name="T16" fmla="*/ 1 w 33"/>
                <a:gd name="T17" fmla="*/ 11 h 23"/>
                <a:gd name="T18" fmla="*/ 2 w 33"/>
                <a:gd name="T19" fmla="*/ 13 h 23"/>
                <a:gd name="T20" fmla="*/ 3 w 33"/>
                <a:gd name="T21" fmla="*/ 14 h 23"/>
                <a:gd name="T22" fmla="*/ 5 w 33"/>
                <a:gd name="T23" fmla="*/ 15 h 23"/>
                <a:gd name="T24" fmla="*/ 6 w 33"/>
                <a:gd name="T25" fmla="*/ 17 h 23"/>
                <a:gd name="T26" fmla="*/ 8 w 33"/>
                <a:gd name="T27" fmla="*/ 18 h 23"/>
                <a:gd name="T28" fmla="*/ 9 w 33"/>
                <a:gd name="T29" fmla="*/ 19 h 23"/>
                <a:gd name="T30" fmla="*/ 11 w 33"/>
                <a:gd name="T31" fmla="*/ 20 h 23"/>
                <a:gd name="T32" fmla="*/ 13 w 33"/>
                <a:gd name="T33" fmla="*/ 20 h 23"/>
                <a:gd name="T34" fmla="*/ 15 w 33"/>
                <a:gd name="T35" fmla="*/ 21 h 23"/>
                <a:gd name="T36" fmla="*/ 18 w 33"/>
                <a:gd name="T37" fmla="*/ 21 h 23"/>
                <a:gd name="T38" fmla="*/ 20 w 33"/>
                <a:gd name="T39" fmla="*/ 22 h 23"/>
                <a:gd name="T40" fmla="*/ 22 w 33"/>
                <a:gd name="T41" fmla="*/ 22 h 23"/>
                <a:gd name="T42" fmla="*/ 23 w 33"/>
                <a:gd name="T43" fmla="*/ 21 h 23"/>
                <a:gd name="T44" fmla="*/ 24 w 33"/>
                <a:gd name="T45" fmla="*/ 20 h 23"/>
                <a:gd name="T46" fmla="*/ 26 w 33"/>
                <a:gd name="T47" fmla="*/ 20 h 23"/>
                <a:gd name="T48" fmla="*/ 28 w 33"/>
                <a:gd name="T49" fmla="*/ 19 h 23"/>
                <a:gd name="T50" fmla="*/ 29 w 33"/>
                <a:gd name="T51" fmla="*/ 17 h 23"/>
                <a:gd name="T52" fmla="*/ 30 w 33"/>
                <a:gd name="T53" fmla="*/ 15 h 23"/>
                <a:gd name="T54" fmla="*/ 31 w 33"/>
                <a:gd name="T55" fmla="*/ 13 h 23"/>
                <a:gd name="T56" fmla="*/ 32 w 33"/>
                <a:gd name="T57" fmla="*/ 12 h 23"/>
                <a:gd name="T58" fmla="*/ 32 w 33"/>
                <a:gd name="T59" fmla="*/ 10 h 23"/>
                <a:gd name="T60" fmla="*/ 32 w 33"/>
                <a:gd name="T61" fmla="*/ 8 h 23"/>
                <a:gd name="T62" fmla="*/ 32 w 33"/>
                <a:gd name="T63" fmla="*/ 6 h 23"/>
                <a:gd name="T64" fmla="*/ 31 w 33"/>
                <a:gd name="T65" fmla="*/ 3 h 23"/>
                <a:gd name="T66" fmla="*/ 30 w 33"/>
                <a:gd name="T67" fmla="*/ 4 h 23"/>
                <a:gd name="T68" fmla="*/ 28 w 33"/>
                <a:gd name="T69" fmla="*/ 6 h 23"/>
                <a:gd name="T70" fmla="*/ 26 w 33"/>
                <a:gd name="T71" fmla="*/ 6 h 23"/>
                <a:gd name="T72" fmla="*/ 24 w 33"/>
                <a:gd name="T73" fmla="*/ 6 h 23"/>
                <a:gd name="T74" fmla="*/ 23 w 33"/>
                <a:gd name="T75" fmla="*/ 4 h 23"/>
                <a:gd name="T76" fmla="*/ 21 w 33"/>
                <a:gd name="T77" fmla="*/ 3 h 23"/>
                <a:gd name="T78" fmla="*/ 20 w 33"/>
                <a:gd name="T79" fmla="*/ 2 h 23"/>
                <a:gd name="T80" fmla="*/ 18 w 33"/>
                <a:gd name="T81" fmla="*/ 2 h 23"/>
                <a:gd name="T82" fmla="*/ 15 w 33"/>
                <a:gd name="T83" fmla="*/ 1 h 23"/>
                <a:gd name="T84" fmla="*/ 14 w 33"/>
                <a:gd name="T85" fmla="*/ 0 h 23"/>
                <a:gd name="T86" fmla="*/ 12 w 33"/>
                <a:gd name="T87" fmla="*/ 0 h 2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3" h="23">
                  <a:moveTo>
                    <a:pt x="11" y="0"/>
                  </a:moveTo>
                  <a:lnTo>
                    <a:pt x="10" y="0"/>
                  </a:lnTo>
                  <a:lnTo>
                    <a:pt x="9" y="0"/>
                  </a:lnTo>
                  <a:lnTo>
                    <a:pt x="8" y="0"/>
                  </a:lnTo>
                  <a:lnTo>
                    <a:pt x="7" y="0"/>
                  </a:lnTo>
                  <a:lnTo>
                    <a:pt x="6" y="0"/>
                  </a:lnTo>
                  <a:lnTo>
                    <a:pt x="5" y="1"/>
                  </a:lnTo>
                  <a:lnTo>
                    <a:pt x="4" y="1"/>
                  </a:lnTo>
                  <a:lnTo>
                    <a:pt x="4" y="2"/>
                  </a:lnTo>
                  <a:lnTo>
                    <a:pt x="3" y="2"/>
                  </a:lnTo>
                  <a:lnTo>
                    <a:pt x="2" y="3"/>
                  </a:lnTo>
                  <a:lnTo>
                    <a:pt x="1" y="4"/>
                  </a:lnTo>
                  <a:lnTo>
                    <a:pt x="1" y="6"/>
                  </a:lnTo>
                  <a:lnTo>
                    <a:pt x="0" y="7"/>
                  </a:lnTo>
                  <a:lnTo>
                    <a:pt x="0" y="8"/>
                  </a:lnTo>
                  <a:lnTo>
                    <a:pt x="1" y="9"/>
                  </a:lnTo>
                  <a:lnTo>
                    <a:pt x="1" y="10"/>
                  </a:lnTo>
                  <a:lnTo>
                    <a:pt x="1" y="11"/>
                  </a:lnTo>
                  <a:lnTo>
                    <a:pt x="2" y="12"/>
                  </a:lnTo>
                  <a:lnTo>
                    <a:pt x="2" y="13"/>
                  </a:lnTo>
                  <a:lnTo>
                    <a:pt x="3" y="13"/>
                  </a:lnTo>
                  <a:lnTo>
                    <a:pt x="3" y="14"/>
                  </a:lnTo>
                  <a:lnTo>
                    <a:pt x="4" y="15"/>
                  </a:lnTo>
                  <a:lnTo>
                    <a:pt x="5" y="15"/>
                  </a:lnTo>
                  <a:lnTo>
                    <a:pt x="5" y="17"/>
                  </a:lnTo>
                  <a:lnTo>
                    <a:pt x="6" y="17"/>
                  </a:lnTo>
                  <a:lnTo>
                    <a:pt x="7" y="18"/>
                  </a:lnTo>
                  <a:lnTo>
                    <a:pt x="8" y="18"/>
                  </a:lnTo>
                  <a:lnTo>
                    <a:pt x="9" y="18"/>
                  </a:lnTo>
                  <a:lnTo>
                    <a:pt x="9" y="19"/>
                  </a:lnTo>
                  <a:lnTo>
                    <a:pt x="10" y="19"/>
                  </a:lnTo>
                  <a:lnTo>
                    <a:pt x="11" y="20"/>
                  </a:lnTo>
                  <a:lnTo>
                    <a:pt x="12" y="20"/>
                  </a:lnTo>
                  <a:lnTo>
                    <a:pt x="13" y="20"/>
                  </a:lnTo>
                  <a:lnTo>
                    <a:pt x="14" y="20"/>
                  </a:lnTo>
                  <a:lnTo>
                    <a:pt x="15" y="21"/>
                  </a:lnTo>
                  <a:lnTo>
                    <a:pt x="17" y="21"/>
                  </a:lnTo>
                  <a:lnTo>
                    <a:pt x="18" y="21"/>
                  </a:lnTo>
                  <a:lnTo>
                    <a:pt x="19" y="22"/>
                  </a:lnTo>
                  <a:lnTo>
                    <a:pt x="20" y="22"/>
                  </a:lnTo>
                  <a:lnTo>
                    <a:pt x="21" y="22"/>
                  </a:lnTo>
                  <a:lnTo>
                    <a:pt x="22" y="22"/>
                  </a:lnTo>
                  <a:lnTo>
                    <a:pt x="22" y="21"/>
                  </a:lnTo>
                  <a:lnTo>
                    <a:pt x="23" y="21"/>
                  </a:lnTo>
                  <a:lnTo>
                    <a:pt x="24" y="21"/>
                  </a:lnTo>
                  <a:lnTo>
                    <a:pt x="24" y="20"/>
                  </a:lnTo>
                  <a:lnTo>
                    <a:pt x="25" y="20"/>
                  </a:lnTo>
                  <a:lnTo>
                    <a:pt x="26" y="20"/>
                  </a:lnTo>
                  <a:lnTo>
                    <a:pt x="27" y="20"/>
                  </a:lnTo>
                  <a:lnTo>
                    <a:pt x="28" y="19"/>
                  </a:lnTo>
                  <a:lnTo>
                    <a:pt x="28" y="18"/>
                  </a:lnTo>
                  <a:lnTo>
                    <a:pt x="29" y="17"/>
                  </a:lnTo>
                  <a:lnTo>
                    <a:pt x="29" y="15"/>
                  </a:lnTo>
                  <a:lnTo>
                    <a:pt x="30" y="15"/>
                  </a:lnTo>
                  <a:lnTo>
                    <a:pt x="30" y="14"/>
                  </a:lnTo>
                  <a:lnTo>
                    <a:pt x="31" y="13"/>
                  </a:lnTo>
                  <a:lnTo>
                    <a:pt x="31" y="12"/>
                  </a:lnTo>
                  <a:lnTo>
                    <a:pt x="32" y="12"/>
                  </a:lnTo>
                  <a:lnTo>
                    <a:pt x="32" y="11"/>
                  </a:lnTo>
                  <a:lnTo>
                    <a:pt x="32" y="10"/>
                  </a:lnTo>
                  <a:lnTo>
                    <a:pt x="32" y="9"/>
                  </a:lnTo>
                  <a:lnTo>
                    <a:pt x="32" y="8"/>
                  </a:lnTo>
                  <a:lnTo>
                    <a:pt x="32" y="7"/>
                  </a:lnTo>
                  <a:lnTo>
                    <a:pt x="32" y="6"/>
                  </a:lnTo>
                  <a:lnTo>
                    <a:pt x="32" y="4"/>
                  </a:lnTo>
                  <a:lnTo>
                    <a:pt x="31" y="3"/>
                  </a:lnTo>
                  <a:lnTo>
                    <a:pt x="30" y="3"/>
                  </a:lnTo>
                  <a:lnTo>
                    <a:pt x="30" y="4"/>
                  </a:lnTo>
                  <a:lnTo>
                    <a:pt x="30" y="6"/>
                  </a:lnTo>
                  <a:lnTo>
                    <a:pt x="28" y="6"/>
                  </a:lnTo>
                  <a:lnTo>
                    <a:pt x="27" y="6"/>
                  </a:lnTo>
                  <a:lnTo>
                    <a:pt x="26" y="6"/>
                  </a:lnTo>
                  <a:lnTo>
                    <a:pt x="25" y="6"/>
                  </a:lnTo>
                  <a:lnTo>
                    <a:pt x="24" y="6"/>
                  </a:lnTo>
                  <a:lnTo>
                    <a:pt x="24" y="4"/>
                  </a:lnTo>
                  <a:lnTo>
                    <a:pt x="23" y="4"/>
                  </a:lnTo>
                  <a:lnTo>
                    <a:pt x="22" y="4"/>
                  </a:lnTo>
                  <a:lnTo>
                    <a:pt x="21" y="3"/>
                  </a:lnTo>
                  <a:lnTo>
                    <a:pt x="20" y="3"/>
                  </a:lnTo>
                  <a:lnTo>
                    <a:pt x="20" y="2"/>
                  </a:lnTo>
                  <a:lnTo>
                    <a:pt x="19" y="2"/>
                  </a:lnTo>
                  <a:lnTo>
                    <a:pt x="18" y="2"/>
                  </a:lnTo>
                  <a:lnTo>
                    <a:pt x="17" y="1"/>
                  </a:lnTo>
                  <a:lnTo>
                    <a:pt x="15" y="1"/>
                  </a:lnTo>
                  <a:lnTo>
                    <a:pt x="14" y="1"/>
                  </a:lnTo>
                  <a:lnTo>
                    <a:pt x="14" y="0"/>
                  </a:lnTo>
                  <a:lnTo>
                    <a:pt x="13" y="0"/>
                  </a:lnTo>
                  <a:lnTo>
                    <a:pt x="12" y="0"/>
                  </a:lnTo>
                  <a:lnTo>
                    <a:pt x="11"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09" name="Freeform 204"/>
            <p:cNvSpPr>
              <a:spLocks/>
            </p:cNvSpPr>
            <p:nvPr/>
          </p:nvSpPr>
          <p:spPr bwMode="auto">
            <a:xfrm>
              <a:off x="3314" y="1657"/>
              <a:ext cx="34" cy="33"/>
            </a:xfrm>
            <a:custGeom>
              <a:avLst/>
              <a:gdLst>
                <a:gd name="T0" fmla="*/ 1 w 34"/>
                <a:gd name="T1" fmla="*/ 1 h 33"/>
                <a:gd name="T2" fmla="*/ 0 w 34"/>
                <a:gd name="T3" fmla="*/ 2 h 33"/>
                <a:gd name="T4" fmla="*/ 0 w 34"/>
                <a:gd name="T5" fmla="*/ 4 h 33"/>
                <a:gd name="T6" fmla="*/ 0 w 34"/>
                <a:gd name="T7" fmla="*/ 6 h 33"/>
                <a:gd name="T8" fmla="*/ 0 w 34"/>
                <a:gd name="T9" fmla="*/ 9 h 33"/>
                <a:gd name="T10" fmla="*/ 0 w 34"/>
                <a:gd name="T11" fmla="*/ 11 h 33"/>
                <a:gd name="T12" fmla="*/ 0 w 34"/>
                <a:gd name="T13" fmla="*/ 13 h 33"/>
                <a:gd name="T14" fmla="*/ 0 w 34"/>
                <a:gd name="T15" fmla="*/ 15 h 33"/>
                <a:gd name="T16" fmla="*/ 0 w 34"/>
                <a:gd name="T17" fmla="*/ 18 h 33"/>
                <a:gd name="T18" fmla="*/ 1 w 34"/>
                <a:gd name="T19" fmla="*/ 19 h 33"/>
                <a:gd name="T20" fmla="*/ 1 w 34"/>
                <a:gd name="T21" fmla="*/ 21 h 33"/>
                <a:gd name="T22" fmla="*/ 1 w 34"/>
                <a:gd name="T23" fmla="*/ 23 h 33"/>
                <a:gd name="T24" fmla="*/ 2 w 34"/>
                <a:gd name="T25" fmla="*/ 25 h 33"/>
                <a:gd name="T26" fmla="*/ 3 w 34"/>
                <a:gd name="T27" fmla="*/ 27 h 33"/>
                <a:gd name="T28" fmla="*/ 5 w 34"/>
                <a:gd name="T29" fmla="*/ 28 h 33"/>
                <a:gd name="T30" fmla="*/ 6 w 34"/>
                <a:gd name="T31" fmla="*/ 29 h 33"/>
                <a:gd name="T32" fmla="*/ 8 w 34"/>
                <a:gd name="T33" fmla="*/ 30 h 33"/>
                <a:gd name="T34" fmla="*/ 10 w 34"/>
                <a:gd name="T35" fmla="*/ 31 h 33"/>
                <a:gd name="T36" fmla="*/ 11 w 34"/>
                <a:gd name="T37" fmla="*/ 32 h 33"/>
                <a:gd name="T38" fmla="*/ 13 w 34"/>
                <a:gd name="T39" fmla="*/ 32 h 33"/>
                <a:gd name="T40" fmla="*/ 15 w 34"/>
                <a:gd name="T41" fmla="*/ 32 h 33"/>
                <a:gd name="T42" fmla="*/ 18 w 34"/>
                <a:gd name="T43" fmla="*/ 32 h 33"/>
                <a:gd name="T44" fmla="*/ 20 w 34"/>
                <a:gd name="T45" fmla="*/ 32 h 33"/>
                <a:gd name="T46" fmla="*/ 22 w 34"/>
                <a:gd name="T47" fmla="*/ 32 h 33"/>
                <a:gd name="T48" fmla="*/ 24 w 34"/>
                <a:gd name="T49" fmla="*/ 32 h 33"/>
                <a:gd name="T50" fmla="*/ 26 w 34"/>
                <a:gd name="T51" fmla="*/ 31 h 33"/>
                <a:gd name="T52" fmla="*/ 28 w 34"/>
                <a:gd name="T53" fmla="*/ 30 h 33"/>
                <a:gd name="T54" fmla="*/ 30 w 34"/>
                <a:gd name="T55" fmla="*/ 28 h 33"/>
                <a:gd name="T56" fmla="*/ 32 w 34"/>
                <a:gd name="T57" fmla="*/ 26 h 33"/>
                <a:gd name="T58" fmla="*/ 33 w 34"/>
                <a:gd name="T59" fmla="*/ 24 h 33"/>
                <a:gd name="T60" fmla="*/ 33 w 34"/>
                <a:gd name="T61" fmla="*/ 22 h 33"/>
                <a:gd name="T62" fmla="*/ 33 w 34"/>
                <a:gd name="T63" fmla="*/ 20 h 33"/>
                <a:gd name="T64" fmla="*/ 33 w 34"/>
                <a:gd name="T65" fmla="*/ 18 h 33"/>
                <a:gd name="T66" fmla="*/ 32 w 34"/>
                <a:gd name="T67" fmla="*/ 17 h 33"/>
                <a:gd name="T68" fmla="*/ 32 w 34"/>
                <a:gd name="T69" fmla="*/ 14 h 33"/>
                <a:gd name="T70" fmla="*/ 31 w 34"/>
                <a:gd name="T71" fmla="*/ 12 h 33"/>
                <a:gd name="T72" fmla="*/ 31 w 34"/>
                <a:gd name="T73" fmla="*/ 10 h 33"/>
                <a:gd name="T74" fmla="*/ 30 w 34"/>
                <a:gd name="T75" fmla="*/ 9 h 33"/>
                <a:gd name="T76" fmla="*/ 28 w 34"/>
                <a:gd name="T77" fmla="*/ 8 h 33"/>
                <a:gd name="T78" fmla="*/ 26 w 34"/>
                <a:gd name="T79" fmla="*/ 7 h 33"/>
                <a:gd name="T80" fmla="*/ 24 w 34"/>
                <a:gd name="T81" fmla="*/ 6 h 33"/>
                <a:gd name="T82" fmla="*/ 22 w 34"/>
                <a:gd name="T83" fmla="*/ 5 h 33"/>
                <a:gd name="T84" fmla="*/ 20 w 34"/>
                <a:gd name="T85" fmla="*/ 4 h 33"/>
                <a:gd name="T86" fmla="*/ 18 w 34"/>
                <a:gd name="T87" fmla="*/ 3 h 33"/>
                <a:gd name="T88" fmla="*/ 13 w 34"/>
                <a:gd name="T89" fmla="*/ 1 h 33"/>
                <a:gd name="T90" fmla="*/ 11 w 34"/>
                <a:gd name="T91" fmla="*/ 0 h 33"/>
                <a:gd name="T92" fmla="*/ 9 w 34"/>
                <a:gd name="T93" fmla="*/ 0 h 33"/>
                <a:gd name="T94" fmla="*/ 7 w 34"/>
                <a:gd name="T95" fmla="*/ 0 h 33"/>
                <a:gd name="T96" fmla="*/ 5 w 34"/>
                <a:gd name="T97" fmla="*/ 0 h 33"/>
                <a:gd name="T98" fmla="*/ 3 w 34"/>
                <a:gd name="T99" fmla="*/ 0 h 33"/>
                <a:gd name="T100" fmla="*/ 2 w 34"/>
                <a:gd name="T101" fmla="*/ 1 h 3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4" h="33">
                  <a:moveTo>
                    <a:pt x="2" y="1"/>
                  </a:moveTo>
                  <a:lnTo>
                    <a:pt x="1" y="1"/>
                  </a:lnTo>
                  <a:lnTo>
                    <a:pt x="1" y="2"/>
                  </a:lnTo>
                  <a:lnTo>
                    <a:pt x="0" y="2"/>
                  </a:lnTo>
                  <a:lnTo>
                    <a:pt x="0" y="3"/>
                  </a:lnTo>
                  <a:lnTo>
                    <a:pt x="0" y="4"/>
                  </a:lnTo>
                  <a:lnTo>
                    <a:pt x="0" y="5"/>
                  </a:lnTo>
                  <a:lnTo>
                    <a:pt x="0" y="6"/>
                  </a:lnTo>
                  <a:lnTo>
                    <a:pt x="0" y="7"/>
                  </a:lnTo>
                  <a:lnTo>
                    <a:pt x="0" y="9"/>
                  </a:lnTo>
                  <a:lnTo>
                    <a:pt x="0" y="10"/>
                  </a:lnTo>
                  <a:lnTo>
                    <a:pt x="0" y="11"/>
                  </a:lnTo>
                  <a:lnTo>
                    <a:pt x="0" y="12"/>
                  </a:lnTo>
                  <a:lnTo>
                    <a:pt x="0" y="13"/>
                  </a:lnTo>
                  <a:lnTo>
                    <a:pt x="0" y="14"/>
                  </a:lnTo>
                  <a:lnTo>
                    <a:pt x="0" y="15"/>
                  </a:lnTo>
                  <a:lnTo>
                    <a:pt x="0" y="17"/>
                  </a:lnTo>
                  <a:lnTo>
                    <a:pt x="0" y="18"/>
                  </a:lnTo>
                  <a:lnTo>
                    <a:pt x="1" y="18"/>
                  </a:lnTo>
                  <a:lnTo>
                    <a:pt x="1" y="19"/>
                  </a:lnTo>
                  <a:lnTo>
                    <a:pt x="1" y="20"/>
                  </a:lnTo>
                  <a:lnTo>
                    <a:pt x="1" y="21"/>
                  </a:lnTo>
                  <a:lnTo>
                    <a:pt x="1" y="22"/>
                  </a:lnTo>
                  <a:lnTo>
                    <a:pt x="1" y="23"/>
                  </a:lnTo>
                  <a:lnTo>
                    <a:pt x="2" y="24"/>
                  </a:lnTo>
                  <a:lnTo>
                    <a:pt x="2" y="25"/>
                  </a:lnTo>
                  <a:lnTo>
                    <a:pt x="3" y="26"/>
                  </a:lnTo>
                  <a:lnTo>
                    <a:pt x="3" y="27"/>
                  </a:lnTo>
                  <a:lnTo>
                    <a:pt x="4" y="27"/>
                  </a:lnTo>
                  <a:lnTo>
                    <a:pt x="5" y="28"/>
                  </a:lnTo>
                  <a:lnTo>
                    <a:pt x="5" y="29"/>
                  </a:lnTo>
                  <a:lnTo>
                    <a:pt x="6" y="29"/>
                  </a:lnTo>
                  <a:lnTo>
                    <a:pt x="7" y="30"/>
                  </a:lnTo>
                  <a:lnTo>
                    <a:pt x="8" y="30"/>
                  </a:lnTo>
                  <a:lnTo>
                    <a:pt x="9" y="31"/>
                  </a:lnTo>
                  <a:lnTo>
                    <a:pt x="10" y="31"/>
                  </a:lnTo>
                  <a:lnTo>
                    <a:pt x="10" y="32"/>
                  </a:lnTo>
                  <a:lnTo>
                    <a:pt x="11" y="32"/>
                  </a:lnTo>
                  <a:lnTo>
                    <a:pt x="12" y="32"/>
                  </a:lnTo>
                  <a:lnTo>
                    <a:pt x="13" y="32"/>
                  </a:lnTo>
                  <a:lnTo>
                    <a:pt x="14" y="32"/>
                  </a:lnTo>
                  <a:lnTo>
                    <a:pt x="15" y="32"/>
                  </a:lnTo>
                  <a:lnTo>
                    <a:pt x="17" y="32"/>
                  </a:lnTo>
                  <a:lnTo>
                    <a:pt x="18" y="32"/>
                  </a:lnTo>
                  <a:lnTo>
                    <a:pt x="19" y="32"/>
                  </a:lnTo>
                  <a:lnTo>
                    <a:pt x="20" y="32"/>
                  </a:lnTo>
                  <a:lnTo>
                    <a:pt x="21" y="32"/>
                  </a:lnTo>
                  <a:lnTo>
                    <a:pt x="22" y="32"/>
                  </a:lnTo>
                  <a:lnTo>
                    <a:pt x="23" y="32"/>
                  </a:lnTo>
                  <a:lnTo>
                    <a:pt x="24" y="32"/>
                  </a:lnTo>
                  <a:lnTo>
                    <a:pt x="25" y="31"/>
                  </a:lnTo>
                  <a:lnTo>
                    <a:pt x="26" y="31"/>
                  </a:lnTo>
                  <a:lnTo>
                    <a:pt x="27" y="30"/>
                  </a:lnTo>
                  <a:lnTo>
                    <a:pt x="28" y="30"/>
                  </a:lnTo>
                  <a:lnTo>
                    <a:pt x="29" y="29"/>
                  </a:lnTo>
                  <a:lnTo>
                    <a:pt x="30" y="28"/>
                  </a:lnTo>
                  <a:lnTo>
                    <a:pt x="31" y="28"/>
                  </a:lnTo>
                  <a:lnTo>
                    <a:pt x="32" y="26"/>
                  </a:lnTo>
                  <a:lnTo>
                    <a:pt x="32" y="25"/>
                  </a:lnTo>
                  <a:lnTo>
                    <a:pt x="33" y="24"/>
                  </a:lnTo>
                  <a:lnTo>
                    <a:pt x="33" y="23"/>
                  </a:lnTo>
                  <a:lnTo>
                    <a:pt x="33" y="22"/>
                  </a:lnTo>
                  <a:lnTo>
                    <a:pt x="33" y="21"/>
                  </a:lnTo>
                  <a:lnTo>
                    <a:pt x="33" y="20"/>
                  </a:lnTo>
                  <a:lnTo>
                    <a:pt x="33" y="19"/>
                  </a:lnTo>
                  <a:lnTo>
                    <a:pt x="33" y="18"/>
                  </a:lnTo>
                  <a:lnTo>
                    <a:pt x="32" y="18"/>
                  </a:lnTo>
                  <a:lnTo>
                    <a:pt x="32" y="17"/>
                  </a:lnTo>
                  <a:lnTo>
                    <a:pt x="32" y="15"/>
                  </a:lnTo>
                  <a:lnTo>
                    <a:pt x="32" y="14"/>
                  </a:lnTo>
                  <a:lnTo>
                    <a:pt x="32" y="13"/>
                  </a:lnTo>
                  <a:lnTo>
                    <a:pt x="31" y="12"/>
                  </a:lnTo>
                  <a:lnTo>
                    <a:pt x="31" y="11"/>
                  </a:lnTo>
                  <a:lnTo>
                    <a:pt x="31" y="10"/>
                  </a:lnTo>
                  <a:lnTo>
                    <a:pt x="31" y="9"/>
                  </a:lnTo>
                  <a:lnTo>
                    <a:pt x="30" y="9"/>
                  </a:lnTo>
                  <a:lnTo>
                    <a:pt x="29" y="8"/>
                  </a:lnTo>
                  <a:lnTo>
                    <a:pt x="28" y="8"/>
                  </a:lnTo>
                  <a:lnTo>
                    <a:pt x="27" y="8"/>
                  </a:lnTo>
                  <a:lnTo>
                    <a:pt x="26" y="7"/>
                  </a:lnTo>
                  <a:lnTo>
                    <a:pt x="25" y="7"/>
                  </a:lnTo>
                  <a:lnTo>
                    <a:pt x="24" y="6"/>
                  </a:lnTo>
                  <a:lnTo>
                    <a:pt x="23" y="5"/>
                  </a:lnTo>
                  <a:lnTo>
                    <a:pt x="22" y="5"/>
                  </a:lnTo>
                  <a:lnTo>
                    <a:pt x="21" y="5"/>
                  </a:lnTo>
                  <a:lnTo>
                    <a:pt x="20" y="4"/>
                  </a:lnTo>
                  <a:lnTo>
                    <a:pt x="19" y="3"/>
                  </a:lnTo>
                  <a:lnTo>
                    <a:pt x="18" y="3"/>
                  </a:lnTo>
                  <a:lnTo>
                    <a:pt x="15" y="2"/>
                  </a:lnTo>
                  <a:lnTo>
                    <a:pt x="13" y="1"/>
                  </a:lnTo>
                  <a:lnTo>
                    <a:pt x="11" y="1"/>
                  </a:lnTo>
                  <a:lnTo>
                    <a:pt x="11" y="0"/>
                  </a:lnTo>
                  <a:lnTo>
                    <a:pt x="10" y="0"/>
                  </a:lnTo>
                  <a:lnTo>
                    <a:pt x="9" y="0"/>
                  </a:lnTo>
                  <a:lnTo>
                    <a:pt x="8" y="0"/>
                  </a:lnTo>
                  <a:lnTo>
                    <a:pt x="7" y="0"/>
                  </a:lnTo>
                  <a:lnTo>
                    <a:pt x="6" y="0"/>
                  </a:lnTo>
                  <a:lnTo>
                    <a:pt x="5" y="0"/>
                  </a:lnTo>
                  <a:lnTo>
                    <a:pt x="4" y="0"/>
                  </a:lnTo>
                  <a:lnTo>
                    <a:pt x="3" y="0"/>
                  </a:lnTo>
                  <a:lnTo>
                    <a:pt x="3" y="1"/>
                  </a:lnTo>
                  <a:lnTo>
                    <a:pt x="2" y="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10" name="Freeform 205"/>
            <p:cNvSpPr>
              <a:spLocks/>
            </p:cNvSpPr>
            <p:nvPr/>
          </p:nvSpPr>
          <p:spPr bwMode="auto">
            <a:xfrm>
              <a:off x="3201" y="1686"/>
              <a:ext cx="33" cy="35"/>
            </a:xfrm>
            <a:custGeom>
              <a:avLst/>
              <a:gdLst>
                <a:gd name="T0" fmla="*/ 1 w 33"/>
                <a:gd name="T1" fmla="*/ 2 h 35"/>
                <a:gd name="T2" fmla="*/ 1 w 33"/>
                <a:gd name="T3" fmla="*/ 4 h 35"/>
                <a:gd name="T4" fmla="*/ 0 w 33"/>
                <a:gd name="T5" fmla="*/ 5 h 35"/>
                <a:gd name="T6" fmla="*/ 0 w 33"/>
                <a:gd name="T7" fmla="*/ 7 h 35"/>
                <a:gd name="T8" fmla="*/ 1 w 33"/>
                <a:gd name="T9" fmla="*/ 10 h 35"/>
                <a:gd name="T10" fmla="*/ 1 w 33"/>
                <a:gd name="T11" fmla="*/ 12 h 35"/>
                <a:gd name="T12" fmla="*/ 1 w 33"/>
                <a:gd name="T13" fmla="*/ 14 h 35"/>
                <a:gd name="T14" fmla="*/ 1 w 33"/>
                <a:gd name="T15" fmla="*/ 16 h 35"/>
                <a:gd name="T16" fmla="*/ 1 w 33"/>
                <a:gd name="T17" fmla="*/ 18 h 35"/>
                <a:gd name="T18" fmla="*/ 1 w 33"/>
                <a:gd name="T19" fmla="*/ 20 h 35"/>
                <a:gd name="T20" fmla="*/ 2 w 33"/>
                <a:gd name="T21" fmla="*/ 22 h 35"/>
                <a:gd name="T22" fmla="*/ 2 w 33"/>
                <a:gd name="T23" fmla="*/ 24 h 35"/>
                <a:gd name="T24" fmla="*/ 4 w 33"/>
                <a:gd name="T25" fmla="*/ 27 h 35"/>
                <a:gd name="T26" fmla="*/ 5 w 33"/>
                <a:gd name="T27" fmla="*/ 28 h 35"/>
                <a:gd name="T28" fmla="*/ 6 w 33"/>
                <a:gd name="T29" fmla="*/ 30 h 35"/>
                <a:gd name="T30" fmla="*/ 8 w 33"/>
                <a:gd name="T31" fmla="*/ 31 h 35"/>
                <a:gd name="T32" fmla="*/ 10 w 33"/>
                <a:gd name="T33" fmla="*/ 32 h 35"/>
                <a:gd name="T34" fmla="*/ 11 w 33"/>
                <a:gd name="T35" fmla="*/ 33 h 35"/>
                <a:gd name="T36" fmla="*/ 13 w 33"/>
                <a:gd name="T37" fmla="*/ 33 h 35"/>
                <a:gd name="T38" fmla="*/ 14 w 33"/>
                <a:gd name="T39" fmla="*/ 34 h 35"/>
                <a:gd name="T40" fmla="*/ 16 w 33"/>
                <a:gd name="T41" fmla="*/ 34 h 35"/>
                <a:gd name="T42" fmla="*/ 18 w 33"/>
                <a:gd name="T43" fmla="*/ 34 h 35"/>
                <a:gd name="T44" fmla="*/ 20 w 33"/>
                <a:gd name="T45" fmla="*/ 34 h 35"/>
                <a:gd name="T46" fmla="*/ 22 w 33"/>
                <a:gd name="T47" fmla="*/ 33 h 35"/>
                <a:gd name="T48" fmla="*/ 24 w 33"/>
                <a:gd name="T49" fmla="*/ 33 h 35"/>
                <a:gd name="T50" fmla="*/ 25 w 33"/>
                <a:gd name="T51" fmla="*/ 32 h 35"/>
                <a:gd name="T52" fmla="*/ 27 w 33"/>
                <a:gd name="T53" fmla="*/ 31 h 35"/>
                <a:gd name="T54" fmla="*/ 28 w 33"/>
                <a:gd name="T55" fmla="*/ 30 h 35"/>
                <a:gd name="T56" fmla="*/ 30 w 33"/>
                <a:gd name="T57" fmla="*/ 30 h 35"/>
                <a:gd name="T58" fmla="*/ 31 w 33"/>
                <a:gd name="T59" fmla="*/ 29 h 35"/>
                <a:gd name="T60" fmla="*/ 32 w 33"/>
                <a:gd name="T61" fmla="*/ 27 h 35"/>
                <a:gd name="T62" fmla="*/ 32 w 33"/>
                <a:gd name="T63" fmla="*/ 24 h 35"/>
                <a:gd name="T64" fmla="*/ 32 w 33"/>
                <a:gd name="T65" fmla="*/ 22 h 35"/>
                <a:gd name="T66" fmla="*/ 32 w 33"/>
                <a:gd name="T67" fmla="*/ 20 h 35"/>
                <a:gd name="T68" fmla="*/ 32 w 33"/>
                <a:gd name="T69" fmla="*/ 18 h 35"/>
                <a:gd name="T70" fmla="*/ 32 w 33"/>
                <a:gd name="T71" fmla="*/ 16 h 35"/>
                <a:gd name="T72" fmla="*/ 31 w 33"/>
                <a:gd name="T73" fmla="*/ 15 h 35"/>
                <a:gd name="T74" fmla="*/ 31 w 33"/>
                <a:gd name="T75" fmla="*/ 13 h 35"/>
                <a:gd name="T76" fmla="*/ 31 w 33"/>
                <a:gd name="T77" fmla="*/ 11 h 35"/>
                <a:gd name="T78" fmla="*/ 28 w 33"/>
                <a:gd name="T79" fmla="*/ 10 h 35"/>
                <a:gd name="T80" fmla="*/ 27 w 33"/>
                <a:gd name="T81" fmla="*/ 9 h 35"/>
                <a:gd name="T82" fmla="*/ 25 w 33"/>
                <a:gd name="T83" fmla="*/ 7 h 35"/>
                <a:gd name="T84" fmla="*/ 24 w 33"/>
                <a:gd name="T85" fmla="*/ 6 h 35"/>
                <a:gd name="T86" fmla="*/ 22 w 33"/>
                <a:gd name="T87" fmla="*/ 5 h 35"/>
                <a:gd name="T88" fmla="*/ 20 w 33"/>
                <a:gd name="T89" fmla="*/ 4 h 35"/>
                <a:gd name="T90" fmla="*/ 18 w 33"/>
                <a:gd name="T91" fmla="*/ 3 h 35"/>
                <a:gd name="T92" fmla="*/ 16 w 33"/>
                <a:gd name="T93" fmla="*/ 2 h 35"/>
                <a:gd name="T94" fmla="*/ 14 w 33"/>
                <a:gd name="T95" fmla="*/ 2 h 35"/>
                <a:gd name="T96" fmla="*/ 12 w 33"/>
                <a:gd name="T97" fmla="*/ 1 h 35"/>
                <a:gd name="T98" fmla="*/ 10 w 33"/>
                <a:gd name="T99" fmla="*/ 0 h 35"/>
                <a:gd name="T100" fmla="*/ 8 w 33"/>
                <a:gd name="T101" fmla="*/ 0 h 35"/>
                <a:gd name="T102" fmla="*/ 5 w 33"/>
                <a:gd name="T103" fmla="*/ 0 h 35"/>
                <a:gd name="T104" fmla="*/ 3 w 33"/>
                <a:gd name="T105" fmla="*/ 1 h 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3" h="35">
                  <a:moveTo>
                    <a:pt x="2" y="2"/>
                  </a:moveTo>
                  <a:lnTo>
                    <a:pt x="1" y="2"/>
                  </a:lnTo>
                  <a:lnTo>
                    <a:pt x="1" y="3"/>
                  </a:lnTo>
                  <a:lnTo>
                    <a:pt x="1" y="4"/>
                  </a:lnTo>
                  <a:lnTo>
                    <a:pt x="0" y="4"/>
                  </a:lnTo>
                  <a:lnTo>
                    <a:pt x="0" y="5"/>
                  </a:lnTo>
                  <a:lnTo>
                    <a:pt x="0" y="6"/>
                  </a:lnTo>
                  <a:lnTo>
                    <a:pt x="0" y="7"/>
                  </a:lnTo>
                  <a:lnTo>
                    <a:pt x="1" y="7"/>
                  </a:lnTo>
                  <a:lnTo>
                    <a:pt x="1" y="10"/>
                  </a:lnTo>
                  <a:lnTo>
                    <a:pt x="1" y="11"/>
                  </a:lnTo>
                  <a:lnTo>
                    <a:pt x="1" y="12"/>
                  </a:lnTo>
                  <a:lnTo>
                    <a:pt x="1" y="13"/>
                  </a:lnTo>
                  <a:lnTo>
                    <a:pt x="1" y="14"/>
                  </a:lnTo>
                  <a:lnTo>
                    <a:pt x="1" y="15"/>
                  </a:lnTo>
                  <a:lnTo>
                    <a:pt x="1" y="16"/>
                  </a:lnTo>
                  <a:lnTo>
                    <a:pt x="1" y="17"/>
                  </a:lnTo>
                  <a:lnTo>
                    <a:pt x="1" y="18"/>
                  </a:lnTo>
                  <a:lnTo>
                    <a:pt x="1" y="19"/>
                  </a:lnTo>
                  <a:lnTo>
                    <a:pt x="1" y="20"/>
                  </a:lnTo>
                  <a:lnTo>
                    <a:pt x="2" y="21"/>
                  </a:lnTo>
                  <a:lnTo>
                    <a:pt x="2" y="22"/>
                  </a:lnTo>
                  <a:lnTo>
                    <a:pt x="2" y="23"/>
                  </a:lnTo>
                  <a:lnTo>
                    <a:pt x="2" y="24"/>
                  </a:lnTo>
                  <a:lnTo>
                    <a:pt x="3" y="26"/>
                  </a:lnTo>
                  <a:lnTo>
                    <a:pt x="4" y="27"/>
                  </a:lnTo>
                  <a:lnTo>
                    <a:pt x="4" y="28"/>
                  </a:lnTo>
                  <a:lnTo>
                    <a:pt x="5" y="28"/>
                  </a:lnTo>
                  <a:lnTo>
                    <a:pt x="5" y="29"/>
                  </a:lnTo>
                  <a:lnTo>
                    <a:pt x="6" y="30"/>
                  </a:lnTo>
                  <a:lnTo>
                    <a:pt x="7" y="30"/>
                  </a:lnTo>
                  <a:lnTo>
                    <a:pt x="8" y="31"/>
                  </a:lnTo>
                  <a:lnTo>
                    <a:pt x="9" y="32"/>
                  </a:lnTo>
                  <a:lnTo>
                    <a:pt x="10" y="32"/>
                  </a:lnTo>
                  <a:lnTo>
                    <a:pt x="11" y="32"/>
                  </a:lnTo>
                  <a:lnTo>
                    <a:pt x="11" y="33"/>
                  </a:lnTo>
                  <a:lnTo>
                    <a:pt x="12" y="33"/>
                  </a:lnTo>
                  <a:lnTo>
                    <a:pt x="13" y="33"/>
                  </a:lnTo>
                  <a:lnTo>
                    <a:pt x="14" y="33"/>
                  </a:lnTo>
                  <a:lnTo>
                    <a:pt x="14" y="34"/>
                  </a:lnTo>
                  <a:lnTo>
                    <a:pt x="15" y="34"/>
                  </a:lnTo>
                  <a:lnTo>
                    <a:pt x="16" y="34"/>
                  </a:lnTo>
                  <a:lnTo>
                    <a:pt x="17" y="34"/>
                  </a:lnTo>
                  <a:lnTo>
                    <a:pt x="18" y="34"/>
                  </a:lnTo>
                  <a:lnTo>
                    <a:pt x="19" y="34"/>
                  </a:lnTo>
                  <a:lnTo>
                    <a:pt x="20" y="34"/>
                  </a:lnTo>
                  <a:lnTo>
                    <a:pt x="21" y="34"/>
                  </a:lnTo>
                  <a:lnTo>
                    <a:pt x="22" y="33"/>
                  </a:lnTo>
                  <a:lnTo>
                    <a:pt x="23" y="33"/>
                  </a:lnTo>
                  <a:lnTo>
                    <a:pt x="24" y="33"/>
                  </a:lnTo>
                  <a:lnTo>
                    <a:pt x="24" y="32"/>
                  </a:lnTo>
                  <a:lnTo>
                    <a:pt x="25" y="32"/>
                  </a:lnTo>
                  <a:lnTo>
                    <a:pt x="26" y="32"/>
                  </a:lnTo>
                  <a:lnTo>
                    <a:pt x="27" y="31"/>
                  </a:lnTo>
                  <a:lnTo>
                    <a:pt x="28" y="31"/>
                  </a:lnTo>
                  <a:lnTo>
                    <a:pt x="28" y="30"/>
                  </a:lnTo>
                  <a:lnTo>
                    <a:pt x="29" y="30"/>
                  </a:lnTo>
                  <a:lnTo>
                    <a:pt x="30" y="30"/>
                  </a:lnTo>
                  <a:lnTo>
                    <a:pt x="30" y="29"/>
                  </a:lnTo>
                  <a:lnTo>
                    <a:pt x="31" y="29"/>
                  </a:lnTo>
                  <a:lnTo>
                    <a:pt x="31" y="28"/>
                  </a:lnTo>
                  <a:lnTo>
                    <a:pt x="32" y="27"/>
                  </a:lnTo>
                  <a:lnTo>
                    <a:pt x="32" y="26"/>
                  </a:lnTo>
                  <a:lnTo>
                    <a:pt x="32" y="24"/>
                  </a:lnTo>
                  <a:lnTo>
                    <a:pt x="32" y="23"/>
                  </a:lnTo>
                  <a:lnTo>
                    <a:pt x="32" y="22"/>
                  </a:lnTo>
                  <a:lnTo>
                    <a:pt x="32" y="21"/>
                  </a:lnTo>
                  <a:lnTo>
                    <a:pt x="32" y="20"/>
                  </a:lnTo>
                  <a:lnTo>
                    <a:pt x="32" y="19"/>
                  </a:lnTo>
                  <a:lnTo>
                    <a:pt x="32" y="18"/>
                  </a:lnTo>
                  <a:lnTo>
                    <a:pt x="32" y="17"/>
                  </a:lnTo>
                  <a:lnTo>
                    <a:pt x="32" y="16"/>
                  </a:lnTo>
                  <a:lnTo>
                    <a:pt x="32" y="15"/>
                  </a:lnTo>
                  <a:lnTo>
                    <a:pt x="31" y="15"/>
                  </a:lnTo>
                  <a:lnTo>
                    <a:pt x="31" y="14"/>
                  </a:lnTo>
                  <a:lnTo>
                    <a:pt x="31" y="13"/>
                  </a:lnTo>
                  <a:lnTo>
                    <a:pt x="31" y="12"/>
                  </a:lnTo>
                  <a:lnTo>
                    <a:pt x="31" y="11"/>
                  </a:lnTo>
                  <a:lnTo>
                    <a:pt x="29" y="10"/>
                  </a:lnTo>
                  <a:lnTo>
                    <a:pt x="28" y="10"/>
                  </a:lnTo>
                  <a:lnTo>
                    <a:pt x="28" y="9"/>
                  </a:lnTo>
                  <a:lnTo>
                    <a:pt x="27" y="9"/>
                  </a:lnTo>
                  <a:lnTo>
                    <a:pt x="26" y="9"/>
                  </a:lnTo>
                  <a:lnTo>
                    <a:pt x="25" y="7"/>
                  </a:lnTo>
                  <a:lnTo>
                    <a:pt x="24" y="7"/>
                  </a:lnTo>
                  <a:lnTo>
                    <a:pt x="24" y="6"/>
                  </a:lnTo>
                  <a:lnTo>
                    <a:pt x="22" y="6"/>
                  </a:lnTo>
                  <a:lnTo>
                    <a:pt x="22" y="5"/>
                  </a:lnTo>
                  <a:lnTo>
                    <a:pt x="21" y="5"/>
                  </a:lnTo>
                  <a:lnTo>
                    <a:pt x="20" y="4"/>
                  </a:lnTo>
                  <a:lnTo>
                    <a:pt x="19" y="4"/>
                  </a:lnTo>
                  <a:lnTo>
                    <a:pt x="18" y="3"/>
                  </a:lnTo>
                  <a:lnTo>
                    <a:pt x="17" y="3"/>
                  </a:lnTo>
                  <a:lnTo>
                    <a:pt x="16" y="2"/>
                  </a:lnTo>
                  <a:lnTo>
                    <a:pt x="15" y="2"/>
                  </a:lnTo>
                  <a:lnTo>
                    <a:pt x="14" y="2"/>
                  </a:lnTo>
                  <a:lnTo>
                    <a:pt x="13" y="1"/>
                  </a:lnTo>
                  <a:lnTo>
                    <a:pt x="12" y="1"/>
                  </a:lnTo>
                  <a:lnTo>
                    <a:pt x="11" y="1"/>
                  </a:lnTo>
                  <a:lnTo>
                    <a:pt x="10" y="0"/>
                  </a:lnTo>
                  <a:lnTo>
                    <a:pt x="9" y="0"/>
                  </a:lnTo>
                  <a:lnTo>
                    <a:pt x="8" y="0"/>
                  </a:lnTo>
                  <a:lnTo>
                    <a:pt x="6" y="0"/>
                  </a:lnTo>
                  <a:lnTo>
                    <a:pt x="5" y="0"/>
                  </a:lnTo>
                  <a:lnTo>
                    <a:pt x="4" y="1"/>
                  </a:lnTo>
                  <a:lnTo>
                    <a:pt x="3" y="1"/>
                  </a:lnTo>
                  <a:lnTo>
                    <a:pt x="2" y="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11" name="Freeform 206"/>
            <p:cNvSpPr>
              <a:spLocks/>
            </p:cNvSpPr>
            <p:nvPr/>
          </p:nvSpPr>
          <p:spPr bwMode="auto">
            <a:xfrm>
              <a:off x="3106" y="1677"/>
              <a:ext cx="41" cy="16"/>
            </a:xfrm>
            <a:custGeom>
              <a:avLst/>
              <a:gdLst>
                <a:gd name="T0" fmla="*/ 6 w 41"/>
                <a:gd name="T1" fmla="*/ 6 h 16"/>
                <a:gd name="T2" fmla="*/ 5 w 41"/>
                <a:gd name="T3" fmla="*/ 7 h 16"/>
                <a:gd name="T4" fmla="*/ 3 w 41"/>
                <a:gd name="T5" fmla="*/ 7 h 16"/>
                <a:gd name="T6" fmla="*/ 2 w 41"/>
                <a:gd name="T7" fmla="*/ 8 h 16"/>
                <a:gd name="T8" fmla="*/ 1 w 41"/>
                <a:gd name="T9" fmla="*/ 9 h 16"/>
                <a:gd name="T10" fmla="*/ 0 w 41"/>
                <a:gd name="T11" fmla="*/ 10 h 16"/>
                <a:gd name="T12" fmla="*/ 0 w 41"/>
                <a:gd name="T13" fmla="*/ 12 h 16"/>
                <a:gd name="T14" fmla="*/ 1 w 41"/>
                <a:gd name="T15" fmla="*/ 13 h 16"/>
                <a:gd name="T16" fmla="*/ 2 w 41"/>
                <a:gd name="T17" fmla="*/ 14 h 16"/>
                <a:gd name="T18" fmla="*/ 4 w 41"/>
                <a:gd name="T19" fmla="*/ 14 h 16"/>
                <a:gd name="T20" fmla="*/ 6 w 41"/>
                <a:gd name="T21" fmla="*/ 15 h 16"/>
                <a:gd name="T22" fmla="*/ 8 w 41"/>
                <a:gd name="T23" fmla="*/ 15 h 16"/>
                <a:gd name="T24" fmla="*/ 10 w 41"/>
                <a:gd name="T25" fmla="*/ 15 h 16"/>
                <a:gd name="T26" fmla="*/ 12 w 41"/>
                <a:gd name="T27" fmla="*/ 15 h 16"/>
                <a:gd name="T28" fmla="*/ 14 w 41"/>
                <a:gd name="T29" fmla="*/ 15 h 16"/>
                <a:gd name="T30" fmla="*/ 16 w 41"/>
                <a:gd name="T31" fmla="*/ 15 h 16"/>
                <a:gd name="T32" fmla="*/ 19 w 41"/>
                <a:gd name="T33" fmla="*/ 15 h 16"/>
                <a:gd name="T34" fmla="*/ 21 w 41"/>
                <a:gd name="T35" fmla="*/ 15 h 16"/>
                <a:gd name="T36" fmla="*/ 23 w 41"/>
                <a:gd name="T37" fmla="*/ 15 h 16"/>
                <a:gd name="T38" fmla="*/ 26 w 41"/>
                <a:gd name="T39" fmla="*/ 14 h 16"/>
                <a:gd name="T40" fmla="*/ 29 w 41"/>
                <a:gd name="T41" fmla="*/ 14 h 16"/>
                <a:gd name="T42" fmla="*/ 31 w 41"/>
                <a:gd name="T43" fmla="*/ 14 h 16"/>
                <a:gd name="T44" fmla="*/ 33 w 41"/>
                <a:gd name="T45" fmla="*/ 14 h 16"/>
                <a:gd name="T46" fmla="*/ 35 w 41"/>
                <a:gd name="T47" fmla="*/ 14 h 16"/>
                <a:gd name="T48" fmla="*/ 36 w 41"/>
                <a:gd name="T49" fmla="*/ 13 h 16"/>
                <a:gd name="T50" fmla="*/ 37 w 41"/>
                <a:gd name="T51" fmla="*/ 12 h 16"/>
                <a:gd name="T52" fmla="*/ 39 w 41"/>
                <a:gd name="T53" fmla="*/ 11 h 16"/>
                <a:gd name="T54" fmla="*/ 39 w 41"/>
                <a:gd name="T55" fmla="*/ 9 h 16"/>
                <a:gd name="T56" fmla="*/ 40 w 41"/>
                <a:gd name="T57" fmla="*/ 8 h 16"/>
                <a:gd name="T58" fmla="*/ 40 w 41"/>
                <a:gd name="T59" fmla="*/ 6 h 16"/>
                <a:gd name="T60" fmla="*/ 40 w 41"/>
                <a:gd name="T61" fmla="*/ 4 h 16"/>
                <a:gd name="T62" fmla="*/ 39 w 41"/>
                <a:gd name="T63" fmla="*/ 2 h 16"/>
                <a:gd name="T64" fmla="*/ 39 w 41"/>
                <a:gd name="T65" fmla="*/ 0 h 16"/>
                <a:gd name="T66" fmla="*/ 38 w 41"/>
                <a:gd name="T67" fmla="*/ 0 h 16"/>
                <a:gd name="T68" fmla="*/ 36 w 41"/>
                <a:gd name="T69" fmla="*/ 0 h 16"/>
                <a:gd name="T70" fmla="*/ 34 w 41"/>
                <a:gd name="T71" fmla="*/ 0 h 16"/>
                <a:gd name="T72" fmla="*/ 32 w 41"/>
                <a:gd name="T73" fmla="*/ 1 h 16"/>
                <a:gd name="T74" fmla="*/ 30 w 41"/>
                <a:gd name="T75" fmla="*/ 1 h 16"/>
                <a:gd name="T76" fmla="*/ 28 w 41"/>
                <a:gd name="T77" fmla="*/ 1 h 16"/>
                <a:gd name="T78" fmla="*/ 26 w 41"/>
                <a:gd name="T79" fmla="*/ 1 h 16"/>
                <a:gd name="T80" fmla="*/ 24 w 41"/>
                <a:gd name="T81" fmla="*/ 1 h 16"/>
                <a:gd name="T82" fmla="*/ 22 w 41"/>
                <a:gd name="T83" fmla="*/ 1 h 16"/>
                <a:gd name="T84" fmla="*/ 20 w 41"/>
                <a:gd name="T85" fmla="*/ 2 h 16"/>
                <a:gd name="T86" fmla="*/ 18 w 41"/>
                <a:gd name="T87" fmla="*/ 2 h 16"/>
                <a:gd name="T88" fmla="*/ 15 w 41"/>
                <a:gd name="T89" fmla="*/ 2 h 16"/>
                <a:gd name="T90" fmla="*/ 13 w 41"/>
                <a:gd name="T91" fmla="*/ 3 h 16"/>
                <a:gd name="T92" fmla="*/ 10 w 41"/>
                <a:gd name="T93" fmla="*/ 4 h 16"/>
                <a:gd name="T94" fmla="*/ 8 w 41"/>
                <a:gd name="T95" fmla="*/ 5 h 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41" h="16">
                  <a:moveTo>
                    <a:pt x="7" y="6"/>
                  </a:moveTo>
                  <a:lnTo>
                    <a:pt x="6" y="6"/>
                  </a:lnTo>
                  <a:lnTo>
                    <a:pt x="5" y="6"/>
                  </a:lnTo>
                  <a:lnTo>
                    <a:pt x="5" y="7"/>
                  </a:lnTo>
                  <a:lnTo>
                    <a:pt x="4" y="7"/>
                  </a:lnTo>
                  <a:lnTo>
                    <a:pt x="3" y="7"/>
                  </a:lnTo>
                  <a:lnTo>
                    <a:pt x="3" y="8"/>
                  </a:lnTo>
                  <a:lnTo>
                    <a:pt x="2" y="8"/>
                  </a:lnTo>
                  <a:lnTo>
                    <a:pt x="2" y="9"/>
                  </a:lnTo>
                  <a:lnTo>
                    <a:pt x="1" y="9"/>
                  </a:lnTo>
                  <a:lnTo>
                    <a:pt x="1" y="10"/>
                  </a:lnTo>
                  <a:lnTo>
                    <a:pt x="0" y="10"/>
                  </a:lnTo>
                  <a:lnTo>
                    <a:pt x="0" y="11"/>
                  </a:lnTo>
                  <a:lnTo>
                    <a:pt x="0" y="12"/>
                  </a:lnTo>
                  <a:lnTo>
                    <a:pt x="1" y="12"/>
                  </a:lnTo>
                  <a:lnTo>
                    <a:pt x="1" y="13"/>
                  </a:lnTo>
                  <a:lnTo>
                    <a:pt x="2" y="13"/>
                  </a:lnTo>
                  <a:lnTo>
                    <a:pt x="2" y="14"/>
                  </a:lnTo>
                  <a:lnTo>
                    <a:pt x="3" y="14"/>
                  </a:lnTo>
                  <a:lnTo>
                    <a:pt x="4" y="14"/>
                  </a:lnTo>
                  <a:lnTo>
                    <a:pt x="5" y="15"/>
                  </a:lnTo>
                  <a:lnTo>
                    <a:pt x="6" y="15"/>
                  </a:lnTo>
                  <a:lnTo>
                    <a:pt x="7" y="15"/>
                  </a:lnTo>
                  <a:lnTo>
                    <a:pt x="8" y="15"/>
                  </a:lnTo>
                  <a:lnTo>
                    <a:pt x="9" y="15"/>
                  </a:lnTo>
                  <a:lnTo>
                    <a:pt x="10" y="15"/>
                  </a:lnTo>
                  <a:lnTo>
                    <a:pt x="11" y="15"/>
                  </a:lnTo>
                  <a:lnTo>
                    <a:pt x="12" y="15"/>
                  </a:lnTo>
                  <a:lnTo>
                    <a:pt x="13" y="15"/>
                  </a:lnTo>
                  <a:lnTo>
                    <a:pt x="14" y="15"/>
                  </a:lnTo>
                  <a:lnTo>
                    <a:pt x="15" y="15"/>
                  </a:lnTo>
                  <a:lnTo>
                    <a:pt x="16" y="15"/>
                  </a:lnTo>
                  <a:lnTo>
                    <a:pt x="17" y="15"/>
                  </a:lnTo>
                  <a:lnTo>
                    <a:pt x="19" y="15"/>
                  </a:lnTo>
                  <a:lnTo>
                    <a:pt x="20" y="15"/>
                  </a:lnTo>
                  <a:lnTo>
                    <a:pt x="21" y="15"/>
                  </a:lnTo>
                  <a:lnTo>
                    <a:pt x="22" y="15"/>
                  </a:lnTo>
                  <a:lnTo>
                    <a:pt x="23" y="15"/>
                  </a:lnTo>
                  <a:lnTo>
                    <a:pt x="25" y="14"/>
                  </a:lnTo>
                  <a:lnTo>
                    <a:pt x="26" y="14"/>
                  </a:lnTo>
                  <a:lnTo>
                    <a:pt x="27" y="14"/>
                  </a:lnTo>
                  <a:lnTo>
                    <a:pt x="29" y="14"/>
                  </a:lnTo>
                  <a:lnTo>
                    <a:pt x="30" y="14"/>
                  </a:lnTo>
                  <a:lnTo>
                    <a:pt x="31" y="14"/>
                  </a:lnTo>
                  <a:lnTo>
                    <a:pt x="32" y="14"/>
                  </a:lnTo>
                  <a:lnTo>
                    <a:pt x="33" y="14"/>
                  </a:lnTo>
                  <a:lnTo>
                    <a:pt x="34" y="14"/>
                  </a:lnTo>
                  <a:lnTo>
                    <a:pt x="35" y="14"/>
                  </a:lnTo>
                  <a:lnTo>
                    <a:pt x="35" y="13"/>
                  </a:lnTo>
                  <a:lnTo>
                    <a:pt x="36" y="13"/>
                  </a:lnTo>
                  <a:lnTo>
                    <a:pt x="37" y="13"/>
                  </a:lnTo>
                  <a:lnTo>
                    <a:pt x="37" y="12"/>
                  </a:lnTo>
                  <a:lnTo>
                    <a:pt x="38" y="12"/>
                  </a:lnTo>
                  <a:lnTo>
                    <a:pt x="39" y="11"/>
                  </a:lnTo>
                  <a:lnTo>
                    <a:pt x="39" y="10"/>
                  </a:lnTo>
                  <a:lnTo>
                    <a:pt x="39" y="9"/>
                  </a:lnTo>
                  <a:lnTo>
                    <a:pt x="39" y="8"/>
                  </a:lnTo>
                  <a:lnTo>
                    <a:pt x="40" y="8"/>
                  </a:lnTo>
                  <a:lnTo>
                    <a:pt x="40" y="7"/>
                  </a:lnTo>
                  <a:lnTo>
                    <a:pt x="40" y="6"/>
                  </a:lnTo>
                  <a:lnTo>
                    <a:pt x="40" y="5"/>
                  </a:lnTo>
                  <a:lnTo>
                    <a:pt x="40" y="4"/>
                  </a:lnTo>
                  <a:lnTo>
                    <a:pt x="40" y="3"/>
                  </a:lnTo>
                  <a:lnTo>
                    <a:pt x="39" y="2"/>
                  </a:lnTo>
                  <a:lnTo>
                    <a:pt x="39" y="1"/>
                  </a:lnTo>
                  <a:lnTo>
                    <a:pt x="39" y="0"/>
                  </a:lnTo>
                  <a:lnTo>
                    <a:pt x="40" y="0"/>
                  </a:lnTo>
                  <a:lnTo>
                    <a:pt x="38" y="0"/>
                  </a:lnTo>
                  <a:lnTo>
                    <a:pt x="37" y="0"/>
                  </a:lnTo>
                  <a:lnTo>
                    <a:pt x="36" y="0"/>
                  </a:lnTo>
                  <a:lnTo>
                    <a:pt x="35" y="0"/>
                  </a:lnTo>
                  <a:lnTo>
                    <a:pt x="34" y="0"/>
                  </a:lnTo>
                  <a:lnTo>
                    <a:pt x="33" y="1"/>
                  </a:lnTo>
                  <a:lnTo>
                    <a:pt x="32" y="1"/>
                  </a:lnTo>
                  <a:lnTo>
                    <a:pt x="31" y="1"/>
                  </a:lnTo>
                  <a:lnTo>
                    <a:pt x="30" y="1"/>
                  </a:lnTo>
                  <a:lnTo>
                    <a:pt x="29" y="1"/>
                  </a:lnTo>
                  <a:lnTo>
                    <a:pt x="28" y="1"/>
                  </a:lnTo>
                  <a:lnTo>
                    <a:pt x="27" y="1"/>
                  </a:lnTo>
                  <a:lnTo>
                    <a:pt x="26" y="1"/>
                  </a:lnTo>
                  <a:lnTo>
                    <a:pt x="25" y="1"/>
                  </a:lnTo>
                  <a:lnTo>
                    <a:pt x="24" y="1"/>
                  </a:lnTo>
                  <a:lnTo>
                    <a:pt x="23" y="1"/>
                  </a:lnTo>
                  <a:lnTo>
                    <a:pt x="22" y="1"/>
                  </a:lnTo>
                  <a:lnTo>
                    <a:pt x="21" y="1"/>
                  </a:lnTo>
                  <a:lnTo>
                    <a:pt x="20" y="2"/>
                  </a:lnTo>
                  <a:lnTo>
                    <a:pt x="19" y="2"/>
                  </a:lnTo>
                  <a:lnTo>
                    <a:pt x="18" y="2"/>
                  </a:lnTo>
                  <a:lnTo>
                    <a:pt x="17" y="2"/>
                  </a:lnTo>
                  <a:lnTo>
                    <a:pt x="15" y="2"/>
                  </a:lnTo>
                  <a:lnTo>
                    <a:pt x="14" y="3"/>
                  </a:lnTo>
                  <a:lnTo>
                    <a:pt x="13" y="3"/>
                  </a:lnTo>
                  <a:lnTo>
                    <a:pt x="12" y="4"/>
                  </a:lnTo>
                  <a:lnTo>
                    <a:pt x="10" y="4"/>
                  </a:lnTo>
                  <a:lnTo>
                    <a:pt x="9" y="5"/>
                  </a:lnTo>
                  <a:lnTo>
                    <a:pt x="8" y="5"/>
                  </a:lnTo>
                  <a:lnTo>
                    <a:pt x="7" y="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12" name="Freeform 207"/>
            <p:cNvSpPr>
              <a:spLocks/>
            </p:cNvSpPr>
            <p:nvPr/>
          </p:nvSpPr>
          <p:spPr bwMode="auto">
            <a:xfrm>
              <a:off x="3672" y="1692"/>
              <a:ext cx="54" cy="29"/>
            </a:xfrm>
            <a:custGeom>
              <a:avLst/>
              <a:gdLst>
                <a:gd name="T0" fmla="*/ 3 w 54"/>
                <a:gd name="T1" fmla="*/ 4 h 29"/>
                <a:gd name="T2" fmla="*/ 1 w 54"/>
                <a:gd name="T3" fmla="*/ 5 h 29"/>
                <a:gd name="T4" fmla="*/ 1 w 54"/>
                <a:gd name="T5" fmla="*/ 7 h 29"/>
                <a:gd name="T6" fmla="*/ 0 w 54"/>
                <a:gd name="T7" fmla="*/ 8 h 29"/>
                <a:gd name="T8" fmla="*/ 0 w 54"/>
                <a:gd name="T9" fmla="*/ 10 h 29"/>
                <a:gd name="T10" fmla="*/ 0 w 54"/>
                <a:gd name="T11" fmla="*/ 12 h 29"/>
                <a:gd name="T12" fmla="*/ 2 w 54"/>
                <a:gd name="T13" fmla="*/ 15 h 29"/>
                <a:gd name="T14" fmla="*/ 3 w 54"/>
                <a:gd name="T15" fmla="*/ 17 h 29"/>
                <a:gd name="T16" fmla="*/ 5 w 54"/>
                <a:gd name="T17" fmla="*/ 19 h 29"/>
                <a:gd name="T18" fmla="*/ 7 w 54"/>
                <a:gd name="T19" fmla="*/ 21 h 29"/>
                <a:gd name="T20" fmla="*/ 9 w 54"/>
                <a:gd name="T21" fmla="*/ 22 h 29"/>
                <a:gd name="T22" fmla="*/ 11 w 54"/>
                <a:gd name="T23" fmla="*/ 24 h 29"/>
                <a:gd name="T24" fmla="*/ 14 w 54"/>
                <a:gd name="T25" fmla="*/ 25 h 29"/>
                <a:gd name="T26" fmla="*/ 16 w 54"/>
                <a:gd name="T27" fmla="*/ 26 h 29"/>
                <a:gd name="T28" fmla="*/ 19 w 54"/>
                <a:gd name="T29" fmla="*/ 26 h 29"/>
                <a:gd name="T30" fmla="*/ 22 w 54"/>
                <a:gd name="T31" fmla="*/ 27 h 29"/>
                <a:gd name="T32" fmla="*/ 25 w 54"/>
                <a:gd name="T33" fmla="*/ 27 h 29"/>
                <a:gd name="T34" fmla="*/ 29 w 54"/>
                <a:gd name="T35" fmla="*/ 28 h 29"/>
                <a:gd name="T36" fmla="*/ 32 w 54"/>
                <a:gd name="T37" fmla="*/ 28 h 29"/>
                <a:gd name="T38" fmla="*/ 35 w 54"/>
                <a:gd name="T39" fmla="*/ 28 h 29"/>
                <a:gd name="T40" fmla="*/ 39 w 54"/>
                <a:gd name="T41" fmla="*/ 27 h 29"/>
                <a:gd name="T42" fmla="*/ 42 w 54"/>
                <a:gd name="T43" fmla="*/ 27 h 29"/>
                <a:gd name="T44" fmla="*/ 44 w 54"/>
                <a:gd name="T45" fmla="*/ 27 h 29"/>
                <a:gd name="T46" fmla="*/ 45 w 54"/>
                <a:gd name="T47" fmla="*/ 26 h 29"/>
                <a:gd name="T48" fmla="*/ 47 w 54"/>
                <a:gd name="T49" fmla="*/ 26 h 29"/>
                <a:gd name="T50" fmla="*/ 48 w 54"/>
                <a:gd name="T51" fmla="*/ 25 h 29"/>
                <a:gd name="T52" fmla="*/ 49 w 54"/>
                <a:gd name="T53" fmla="*/ 24 h 29"/>
                <a:gd name="T54" fmla="*/ 50 w 54"/>
                <a:gd name="T55" fmla="*/ 23 h 29"/>
                <a:gd name="T56" fmla="*/ 51 w 54"/>
                <a:gd name="T57" fmla="*/ 22 h 29"/>
                <a:gd name="T58" fmla="*/ 52 w 54"/>
                <a:gd name="T59" fmla="*/ 20 h 29"/>
                <a:gd name="T60" fmla="*/ 52 w 54"/>
                <a:gd name="T61" fmla="*/ 18 h 29"/>
                <a:gd name="T62" fmla="*/ 53 w 54"/>
                <a:gd name="T63" fmla="*/ 16 h 29"/>
                <a:gd name="T64" fmla="*/ 52 w 54"/>
                <a:gd name="T65" fmla="*/ 15 h 29"/>
                <a:gd name="T66" fmla="*/ 52 w 54"/>
                <a:gd name="T67" fmla="*/ 12 h 29"/>
                <a:gd name="T68" fmla="*/ 50 w 54"/>
                <a:gd name="T69" fmla="*/ 10 h 29"/>
                <a:gd name="T70" fmla="*/ 49 w 54"/>
                <a:gd name="T71" fmla="*/ 9 h 29"/>
                <a:gd name="T72" fmla="*/ 48 w 54"/>
                <a:gd name="T73" fmla="*/ 7 h 29"/>
                <a:gd name="T74" fmla="*/ 46 w 54"/>
                <a:gd name="T75" fmla="*/ 6 h 29"/>
                <a:gd name="T76" fmla="*/ 44 w 54"/>
                <a:gd name="T77" fmla="*/ 6 h 29"/>
                <a:gd name="T78" fmla="*/ 43 w 54"/>
                <a:gd name="T79" fmla="*/ 5 h 29"/>
                <a:gd name="T80" fmla="*/ 41 w 54"/>
                <a:gd name="T81" fmla="*/ 5 h 29"/>
                <a:gd name="T82" fmla="*/ 39 w 54"/>
                <a:gd name="T83" fmla="*/ 5 h 29"/>
                <a:gd name="T84" fmla="*/ 37 w 54"/>
                <a:gd name="T85" fmla="*/ 5 h 29"/>
                <a:gd name="T86" fmla="*/ 36 w 54"/>
                <a:gd name="T87" fmla="*/ 4 h 29"/>
                <a:gd name="T88" fmla="*/ 34 w 54"/>
                <a:gd name="T89" fmla="*/ 4 h 29"/>
                <a:gd name="T90" fmla="*/ 35 w 54"/>
                <a:gd name="T91" fmla="*/ 3 h 29"/>
                <a:gd name="T92" fmla="*/ 37 w 54"/>
                <a:gd name="T93" fmla="*/ 3 h 29"/>
                <a:gd name="T94" fmla="*/ 39 w 54"/>
                <a:gd name="T95" fmla="*/ 3 h 29"/>
                <a:gd name="T96" fmla="*/ 41 w 54"/>
                <a:gd name="T97" fmla="*/ 4 h 29"/>
                <a:gd name="T98" fmla="*/ 39 w 54"/>
                <a:gd name="T99" fmla="*/ 3 h 29"/>
                <a:gd name="T100" fmla="*/ 37 w 54"/>
                <a:gd name="T101" fmla="*/ 3 h 29"/>
                <a:gd name="T102" fmla="*/ 34 w 54"/>
                <a:gd name="T103" fmla="*/ 2 h 29"/>
                <a:gd name="T104" fmla="*/ 31 w 54"/>
                <a:gd name="T105" fmla="*/ 1 h 29"/>
                <a:gd name="T106" fmla="*/ 28 w 54"/>
                <a:gd name="T107" fmla="*/ 1 h 29"/>
                <a:gd name="T108" fmla="*/ 25 w 54"/>
                <a:gd name="T109" fmla="*/ 1 h 29"/>
                <a:gd name="T110" fmla="*/ 21 w 54"/>
                <a:gd name="T111" fmla="*/ 0 h 29"/>
                <a:gd name="T112" fmla="*/ 19 w 54"/>
                <a:gd name="T113" fmla="*/ 0 h 29"/>
                <a:gd name="T114" fmla="*/ 15 w 54"/>
                <a:gd name="T115" fmla="*/ 0 h 29"/>
                <a:gd name="T116" fmla="*/ 13 w 54"/>
                <a:gd name="T117" fmla="*/ 1 h 29"/>
                <a:gd name="T118" fmla="*/ 10 w 54"/>
                <a:gd name="T119" fmla="*/ 1 h 29"/>
                <a:gd name="T120" fmla="*/ 7 w 54"/>
                <a:gd name="T121" fmla="*/ 2 h 29"/>
                <a:gd name="T122" fmla="*/ 5 w 54"/>
                <a:gd name="T123" fmla="*/ 3 h 2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4" h="29">
                  <a:moveTo>
                    <a:pt x="4" y="4"/>
                  </a:moveTo>
                  <a:lnTo>
                    <a:pt x="3" y="4"/>
                  </a:lnTo>
                  <a:lnTo>
                    <a:pt x="2" y="5"/>
                  </a:lnTo>
                  <a:lnTo>
                    <a:pt x="1" y="5"/>
                  </a:lnTo>
                  <a:lnTo>
                    <a:pt x="1" y="6"/>
                  </a:lnTo>
                  <a:lnTo>
                    <a:pt x="1" y="7"/>
                  </a:lnTo>
                  <a:lnTo>
                    <a:pt x="0" y="7"/>
                  </a:lnTo>
                  <a:lnTo>
                    <a:pt x="0" y="8"/>
                  </a:lnTo>
                  <a:lnTo>
                    <a:pt x="0" y="9"/>
                  </a:lnTo>
                  <a:lnTo>
                    <a:pt x="0" y="10"/>
                  </a:lnTo>
                  <a:lnTo>
                    <a:pt x="0" y="11"/>
                  </a:lnTo>
                  <a:lnTo>
                    <a:pt x="0" y="12"/>
                  </a:lnTo>
                  <a:lnTo>
                    <a:pt x="1" y="12"/>
                  </a:lnTo>
                  <a:lnTo>
                    <a:pt x="2" y="15"/>
                  </a:lnTo>
                  <a:lnTo>
                    <a:pt x="3" y="16"/>
                  </a:lnTo>
                  <a:lnTo>
                    <a:pt x="3" y="17"/>
                  </a:lnTo>
                  <a:lnTo>
                    <a:pt x="4" y="18"/>
                  </a:lnTo>
                  <a:lnTo>
                    <a:pt x="5" y="19"/>
                  </a:lnTo>
                  <a:lnTo>
                    <a:pt x="6" y="20"/>
                  </a:lnTo>
                  <a:lnTo>
                    <a:pt x="7" y="21"/>
                  </a:lnTo>
                  <a:lnTo>
                    <a:pt x="8" y="22"/>
                  </a:lnTo>
                  <a:lnTo>
                    <a:pt x="9" y="22"/>
                  </a:lnTo>
                  <a:lnTo>
                    <a:pt x="10" y="23"/>
                  </a:lnTo>
                  <a:lnTo>
                    <a:pt x="11" y="24"/>
                  </a:lnTo>
                  <a:lnTo>
                    <a:pt x="12" y="24"/>
                  </a:lnTo>
                  <a:lnTo>
                    <a:pt x="14" y="25"/>
                  </a:lnTo>
                  <a:lnTo>
                    <a:pt x="15" y="25"/>
                  </a:lnTo>
                  <a:lnTo>
                    <a:pt x="16" y="26"/>
                  </a:lnTo>
                  <a:lnTo>
                    <a:pt x="17" y="26"/>
                  </a:lnTo>
                  <a:lnTo>
                    <a:pt x="19" y="26"/>
                  </a:lnTo>
                  <a:lnTo>
                    <a:pt x="20" y="26"/>
                  </a:lnTo>
                  <a:lnTo>
                    <a:pt x="22" y="27"/>
                  </a:lnTo>
                  <a:lnTo>
                    <a:pt x="23" y="27"/>
                  </a:lnTo>
                  <a:lnTo>
                    <a:pt x="25" y="27"/>
                  </a:lnTo>
                  <a:lnTo>
                    <a:pt x="27" y="27"/>
                  </a:lnTo>
                  <a:lnTo>
                    <a:pt x="29" y="28"/>
                  </a:lnTo>
                  <a:lnTo>
                    <a:pt x="30" y="28"/>
                  </a:lnTo>
                  <a:lnTo>
                    <a:pt x="32" y="28"/>
                  </a:lnTo>
                  <a:lnTo>
                    <a:pt x="34" y="28"/>
                  </a:lnTo>
                  <a:lnTo>
                    <a:pt x="35" y="28"/>
                  </a:lnTo>
                  <a:lnTo>
                    <a:pt x="37" y="27"/>
                  </a:lnTo>
                  <a:lnTo>
                    <a:pt x="39" y="27"/>
                  </a:lnTo>
                  <a:lnTo>
                    <a:pt x="40" y="27"/>
                  </a:lnTo>
                  <a:lnTo>
                    <a:pt x="42" y="27"/>
                  </a:lnTo>
                  <a:lnTo>
                    <a:pt x="43" y="27"/>
                  </a:lnTo>
                  <a:lnTo>
                    <a:pt x="44" y="27"/>
                  </a:lnTo>
                  <a:lnTo>
                    <a:pt x="45" y="27"/>
                  </a:lnTo>
                  <a:lnTo>
                    <a:pt x="45" y="26"/>
                  </a:lnTo>
                  <a:lnTo>
                    <a:pt x="46" y="26"/>
                  </a:lnTo>
                  <a:lnTo>
                    <a:pt x="47" y="26"/>
                  </a:lnTo>
                  <a:lnTo>
                    <a:pt x="48" y="26"/>
                  </a:lnTo>
                  <a:lnTo>
                    <a:pt x="48" y="25"/>
                  </a:lnTo>
                  <a:lnTo>
                    <a:pt x="49" y="25"/>
                  </a:lnTo>
                  <a:lnTo>
                    <a:pt x="49" y="24"/>
                  </a:lnTo>
                  <a:lnTo>
                    <a:pt x="50" y="24"/>
                  </a:lnTo>
                  <a:lnTo>
                    <a:pt x="50" y="23"/>
                  </a:lnTo>
                  <a:lnTo>
                    <a:pt x="51" y="23"/>
                  </a:lnTo>
                  <a:lnTo>
                    <a:pt x="51" y="22"/>
                  </a:lnTo>
                  <a:lnTo>
                    <a:pt x="52" y="22"/>
                  </a:lnTo>
                  <a:lnTo>
                    <a:pt x="52" y="20"/>
                  </a:lnTo>
                  <a:lnTo>
                    <a:pt x="52" y="19"/>
                  </a:lnTo>
                  <a:lnTo>
                    <a:pt x="52" y="18"/>
                  </a:lnTo>
                  <a:lnTo>
                    <a:pt x="52" y="17"/>
                  </a:lnTo>
                  <a:lnTo>
                    <a:pt x="53" y="16"/>
                  </a:lnTo>
                  <a:lnTo>
                    <a:pt x="52" y="16"/>
                  </a:lnTo>
                  <a:lnTo>
                    <a:pt x="52" y="15"/>
                  </a:lnTo>
                  <a:lnTo>
                    <a:pt x="52" y="13"/>
                  </a:lnTo>
                  <a:lnTo>
                    <a:pt x="52" y="12"/>
                  </a:lnTo>
                  <a:lnTo>
                    <a:pt x="51" y="11"/>
                  </a:lnTo>
                  <a:lnTo>
                    <a:pt x="50" y="10"/>
                  </a:lnTo>
                  <a:lnTo>
                    <a:pt x="50" y="9"/>
                  </a:lnTo>
                  <a:lnTo>
                    <a:pt x="49" y="9"/>
                  </a:lnTo>
                  <a:lnTo>
                    <a:pt x="49" y="8"/>
                  </a:lnTo>
                  <a:lnTo>
                    <a:pt x="48" y="7"/>
                  </a:lnTo>
                  <a:lnTo>
                    <a:pt x="47" y="7"/>
                  </a:lnTo>
                  <a:lnTo>
                    <a:pt x="46" y="6"/>
                  </a:lnTo>
                  <a:lnTo>
                    <a:pt x="45" y="6"/>
                  </a:lnTo>
                  <a:lnTo>
                    <a:pt x="44" y="6"/>
                  </a:lnTo>
                  <a:lnTo>
                    <a:pt x="44" y="5"/>
                  </a:lnTo>
                  <a:lnTo>
                    <a:pt x="43" y="5"/>
                  </a:lnTo>
                  <a:lnTo>
                    <a:pt x="42" y="5"/>
                  </a:lnTo>
                  <a:lnTo>
                    <a:pt x="41" y="5"/>
                  </a:lnTo>
                  <a:lnTo>
                    <a:pt x="40" y="5"/>
                  </a:lnTo>
                  <a:lnTo>
                    <a:pt x="39" y="5"/>
                  </a:lnTo>
                  <a:lnTo>
                    <a:pt x="38" y="5"/>
                  </a:lnTo>
                  <a:lnTo>
                    <a:pt x="37" y="5"/>
                  </a:lnTo>
                  <a:lnTo>
                    <a:pt x="36" y="5"/>
                  </a:lnTo>
                  <a:lnTo>
                    <a:pt x="36" y="4"/>
                  </a:lnTo>
                  <a:lnTo>
                    <a:pt x="35" y="4"/>
                  </a:lnTo>
                  <a:lnTo>
                    <a:pt x="34" y="4"/>
                  </a:lnTo>
                  <a:lnTo>
                    <a:pt x="34" y="3"/>
                  </a:lnTo>
                  <a:lnTo>
                    <a:pt x="35" y="3"/>
                  </a:lnTo>
                  <a:lnTo>
                    <a:pt x="36" y="3"/>
                  </a:lnTo>
                  <a:lnTo>
                    <a:pt x="37" y="3"/>
                  </a:lnTo>
                  <a:lnTo>
                    <a:pt x="38" y="3"/>
                  </a:lnTo>
                  <a:lnTo>
                    <a:pt x="39" y="3"/>
                  </a:lnTo>
                  <a:lnTo>
                    <a:pt x="40" y="3"/>
                  </a:lnTo>
                  <a:lnTo>
                    <a:pt x="41" y="4"/>
                  </a:lnTo>
                  <a:lnTo>
                    <a:pt x="40" y="3"/>
                  </a:lnTo>
                  <a:lnTo>
                    <a:pt x="39" y="3"/>
                  </a:lnTo>
                  <a:lnTo>
                    <a:pt x="38" y="3"/>
                  </a:lnTo>
                  <a:lnTo>
                    <a:pt x="37" y="3"/>
                  </a:lnTo>
                  <a:lnTo>
                    <a:pt x="36" y="2"/>
                  </a:lnTo>
                  <a:lnTo>
                    <a:pt x="34" y="2"/>
                  </a:lnTo>
                  <a:lnTo>
                    <a:pt x="32" y="1"/>
                  </a:lnTo>
                  <a:lnTo>
                    <a:pt x="31" y="1"/>
                  </a:lnTo>
                  <a:lnTo>
                    <a:pt x="30" y="1"/>
                  </a:lnTo>
                  <a:lnTo>
                    <a:pt x="28" y="1"/>
                  </a:lnTo>
                  <a:lnTo>
                    <a:pt x="27" y="1"/>
                  </a:lnTo>
                  <a:lnTo>
                    <a:pt x="25" y="1"/>
                  </a:lnTo>
                  <a:lnTo>
                    <a:pt x="23" y="1"/>
                  </a:lnTo>
                  <a:lnTo>
                    <a:pt x="21" y="0"/>
                  </a:lnTo>
                  <a:lnTo>
                    <a:pt x="20" y="0"/>
                  </a:lnTo>
                  <a:lnTo>
                    <a:pt x="19" y="0"/>
                  </a:lnTo>
                  <a:lnTo>
                    <a:pt x="17" y="0"/>
                  </a:lnTo>
                  <a:lnTo>
                    <a:pt x="15" y="0"/>
                  </a:lnTo>
                  <a:lnTo>
                    <a:pt x="14" y="0"/>
                  </a:lnTo>
                  <a:lnTo>
                    <a:pt x="13" y="1"/>
                  </a:lnTo>
                  <a:lnTo>
                    <a:pt x="11" y="1"/>
                  </a:lnTo>
                  <a:lnTo>
                    <a:pt x="10" y="1"/>
                  </a:lnTo>
                  <a:lnTo>
                    <a:pt x="9" y="1"/>
                  </a:lnTo>
                  <a:lnTo>
                    <a:pt x="7" y="2"/>
                  </a:lnTo>
                  <a:lnTo>
                    <a:pt x="6" y="2"/>
                  </a:lnTo>
                  <a:lnTo>
                    <a:pt x="5" y="3"/>
                  </a:lnTo>
                  <a:lnTo>
                    <a:pt x="4" y="4"/>
                  </a:lnTo>
                </a:path>
              </a:pathLst>
            </a:custGeom>
            <a:solidFill>
              <a:srgbClr val="FF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13" name="Freeform 208"/>
            <p:cNvSpPr>
              <a:spLocks/>
            </p:cNvSpPr>
            <p:nvPr/>
          </p:nvSpPr>
          <p:spPr bwMode="auto">
            <a:xfrm>
              <a:off x="3826" y="1689"/>
              <a:ext cx="54" cy="27"/>
            </a:xfrm>
            <a:custGeom>
              <a:avLst/>
              <a:gdLst>
                <a:gd name="T0" fmla="*/ 3 w 54"/>
                <a:gd name="T1" fmla="*/ 4 h 27"/>
                <a:gd name="T2" fmla="*/ 1 w 54"/>
                <a:gd name="T3" fmla="*/ 6 h 27"/>
                <a:gd name="T4" fmla="*/ 1 w 54"/>
                <a:gd name="T5" fmla="*/ 8 h 27"/>
                <a:gd name="T6" fmla="*/ 0 w 54"/>
                <a:gd name="T7" fmla="*/ 9 h 27"/>
                <a:gd name="T8" fmla="*/ 0 w 54"/>
                <a:gd name="T9" fmla="*/ 11 h 27"/>
                <a:gd name="T10" fmla="*/ 1 w 54"/>
                <a:gd name="T11" fmla="*/ 12 h 27"/>
                <a:gd name="T12" fmla="*/ 3 w 54"/>
                <a:gd name="T13" fmla="*/ 15 h 27"/>
                <a:gd name="T14" fmla="*/ 5 w 54"/>
                <a:gd name="T15" fmla="*/ 17 h 27"/>
                <a:gd name="T16" fmla="*/ 6 w 54"/>
                <a:gd name="T17" fmla="*/ 19 h 27"/>
                <a:gd name="T18" fmla="*/ 8 w 54"/>
                <a:gd name="T19" fmla="*/ 20 h 27"/>
                <a:gd name="T20" fmla="*/ 11 w 54"/>
                <a:gd name="T21" fmla="*/ 22 h 27"/>
                <a:gd name="T22" fmla="*/ 13 w 54"/>
                <a:gd name="T23" fmla="*/ 23 h 27"/>
                <a:gd name="T24" fmla="*/ 15 w 54"/>
                <a:gd name="T25" fmla="*/ 24 h 27"/>
                <a:gd name="T26" fmla="*/ 18 w 54"/>
                <a:gd name="T27" fmla="*/ 25 h 27"/>
                <a:gd name="T28" fmla="*/ 21 w 54"/>
                <a:gd name="T29" fmla="*/ 26 h 27"/>
                <a:gd name="T30" fmla="*/ 23 w 54"/>
                <a:gd name="T31" fmla="*/ 26 h 27"/>
                <a:gd name="T32" fmla="*/ 28 w 54"/>
                <a:gd name="T33" fmla="*/ 26 h 27"/>
                <a:gd name="T34" fmla="*/ 31 w 54"/>
                <a:gd name="T35" fmla="*/ 26 h 27"/>
                <a:gd name="T36" fmla="*/ 34 w 54"/>
                <a:gd name="T37" fmla="*/ 26 h 27"/>
                <a:gd name="T38" fmla="*/ 37 w 54"/>
                <a:gd name="T39" fmla="*/ 26 h 27"/>
                <a:gd name="T40" fmla="*/ 41 w 54"/>
                <a:gd name="T41" fmla="*/ 26 h 27"/>
                <a:gd name="T42" fmla="*/ 44 w 54"/>
                <a:gd name="T43" fmla="*/ 26 h 27"/>
                <a:gd name="T44" fmla="*/ 46 w 54"/>
                <a:gd name="T45" fmla="*/ 26 h 27"/>
                <a:gd name="T46" fmla="*/ 47 w 54"/>
                <a:gd name="T47" fmla="*/ 25 h 27"/>
                <a:gd name="T48" fmla="*/ 48 w 54"/>
                <a:gd name="T49" fmla="*/ 24 h 27"/>
                <a:gd name="T50" fmla="*/ 50 w 54"/>
                <a:gd name="T51" fmla="*/ 24 h 27"/>
                <a:gd name="T52" fmla="*/ 51 w 54"/>
                <a:gd name="T53" fmla="*/ 22 h 27"/>
                <a:gd name="T54" fmla="*/ 52 w 54"/>
                <a:gd name="T55" fmla="*/ 21 h 27"/>
                <a:gd name="T56" fmla="*/ 52 w 54"/>
                <a:gd name="T57" fmla="*/ 19 h 27"/>
                <a:gd name="T58" fmla="*/ 53 w 54"/>
                <a:gd name="T59" fmla="*/ 18 h 27"/>
                <a:gd name="T60" fmla="*/ 53 w 54"/>
                <a:gd name="T61" fmla="*/ 16 h 27"/>
                <a:gd name="T62" fmla="*/ 53 w 54"/>
                <a:gd name="T63" fmla="*/ 14 h 27"/>
                <a:gd name="T64" fmla="*/ 52 w 54"/>
                <a:gd name="T65" fmla="*/ 13 h 27"/>
                <a:gd name="T66" fmla="*/ 52 w 54"/>
                <a:gd name="T67" fmla="*/ 11 h 27"/>
                <a:gd name="T68" fmla="*/ 50 w 54"/>
                <a:gd name="T69" fmla="*/ 9 h 27"/>
                <a:gd name="T70" fmla="*/ 49 w 54"/>
                <a:gd name="T71" fmla="*/ 8 h 27"/>
                <a:gd name="T72" fmla="*/ 47 w 54"/>
                <a:gd name="T73" fmla="*/ 6 h 27"/>
                <a:gd name="T74" fmla="*/ 45 w 54"/>
                <a:gd name="T75" fmla="*/ 6 h 27"/>
                <a:gd name="T76" fmla="*/ 43 w 54"/>
                <a:gd name="T77" fmla="*/ 5 h 27"/>
                <a:gd name="T78" fmla="*/ 41 w 54"/>
                <a:gd name="T79" fmla="*/ 5 h 27"/>
                <a:gd name="T80" fmla="*/ 39 w 54"/>
                <a:gd name="T81" fmla="*/ 4 h 27"/>
                <a:gd name="T82" fmla="*/ 37 w 54"/>
                <a:gd name="T83" fmla="*/ 4 h 27"/>
                <a:gd name="T84" fmla="*/ 35 w 54"/>
                <a:gd name="T85" fmla="*/ 4 h 27"/>
                <a:gd name="T86" fmla="*/ 36 w 54"/>
                <a:gd name="T87" fmla="*/ 3 h 27"/>
                <a:gd name="T88" fmla="*/ 38 w 54"/>
                <a:gd name="T89" fmla="*/ 3 h 27"/>
                <a:gd name="T90" fmla="*/ 40 w 54"/>
                <a:gd name="T91" fmla="*/ 3 h 27"/>
                <a:gd name="T92" fmla="*/ 41 w 54"/>
                <a:gd name="T93" fmla="*/ 4 h 27"/>
                <a:gd name="T94" fmla="*/ 40 w 54"/>
                <a:gd name="T95" fmla="*/ 3 h 27"/>
                <a:gd name="T96" fmla="*/ 38 w 54"/>
                <a:gd name="T97" fmla="*/ 2 h 27"/>
                <a:gd name="T98" fmla="*/ 36 w 54"/>
                <a:gd name="T99" fmla="*/ 2 h 27"/>
                <a:gd name="T100" fmla="*/ 34 w 54"/>
                <a:gd name="T101" fmla="*/ 2 h 27"/>
                <a:gd name="T102" fmla="*/ 31 w 54"/>
                <a:gd name="T103" fmla="*/ 1 h 27"/>
                <a:gd name="T104" fmla="*/ 29 w 54"/>
                <a:gd name="T105" fmla="*/ 1 h 27"/>
                <a:gd name="T106" fmla="*/ 25 w 54"/>
                <a:gd name="T107" fmla="*/ 0 h 27"/>
                <a:gd name="T108" fmla="*/ 22 w 54"/>
                <a:gd name="T109" fmla="*/ 0 h 27"/>
                <a:gd name="T110" fmla="*/ 19 w 54"/>
                <a:gd name="T111" fmla="*/ 0 h 27"/>
                <a:gd name="T112" fmla="*/ 16 w 54"/>
                <a:gd name="T113" fmla="*/ 0 h 27"/>
                <a:gd name="T114" fmla="*/ 13 w 54"/>
                <a:gd name="T115" fmla="*/ 0 h 27"/>
                <a:gd name="T116" fmla="*/ 10 w 54"/>
                <a:gd name="T117" fmla="*/ 1 h 27"/>
                <a:gd name="T118" fmla="*/ 7 w 54"/>
                <a:gd name="T119" fmla="*/ 2 h 27"/>
                <a:gd name="T120" fmla="*/ 5 w 54"/>
                <a:gd name="T121" fmla="*/ 3 h 2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4" h="27">
                  <a:moveTo>
                    <a:pt x="4" y="4"/>
                  </a:moveTo>
                  <a:lnTo>
                    <a:pt x="3" y="4"/>
                  </a:lnTo>
                  <a:lnTo>
                    <a:pt x="2" y="5"/>
                  </a:lnTo>
                  <a:lnTo>
                    <a:pt x="1" y="6"/>
                  </a:lnTo>
                  <a:lnTo>
                    <a:pt x="1" y="7"/>
                  </a:lnTo>
                  <a:lnTo>
                    <a:pt x="1" y="8"/>
                  </a:lnTo>
                  <a:lnTo>
                    <a:pt x="0" y="8"/>
                  </a:lnTo>
                  <a:lnTo>
                    <a:pt x="0" y="9"/>
                  </a:lnTo>
                  <a:lnTo>
                    <a:pt x="0" y="10"/>
                  </a:lnTo>
                  <a:lnTo>
                    <a:pt x="0" y="11"/>
                  </a:lnTo>
                  <a:lnTo>
                    <a:pt x="1" y="11"/>
                  </a:lnTo>
                  <a:lnTo>
                    <a:pt x="1" y="12"/>
                  </a:lnTo>
                  <a:lnTo>
                    <a:pt x="2" y="14"/>
                  </a:lnTo>
                  <a:lnTo>
                    <a:pt x="3" y="15"/>
                  </a:lnTo>
                  <a:lnTo>
                    <a:pt x="4" y="16"/>
                  </a:lnTo>
                  <a:lnTo>
                    <a:pt x="5" y="17"/>
                  </a:lnTo>
                  <a:lnTo>
                    <a:pt x="5" y="18"/>
                  </a:lnTo>
                  <a:lnTo>
                    <a:pt x="6" y="19"/>
                  </a:lnTo>
                  <a:lnTo>
                    <a:pt x="7" y="20"/>
                  </a:lnTo>
                  <a:lnTo>
                    <a:pt x="8" y="20"/>
                  </a:lnTo>
                  <a:lnTo>
                    <a:pt x="9" y="21"/>
                  </a:lnTo>
                  <a:lnTo>
                    <a:pt x="11" y="22"/>
                  </a:lnTo>
                  <a:lnTo>
                    <a:pt x="12" y="22"/>
                  </a:lnTo>
                  <a:lnTo>
                    <a:pt x="13" y="23"/>
                  </a:lnTo>
                  <a:lnTo>
                    <a:pt x="14" y="24"/>
                  </a:lnTo>
                  <a:lnTo>
                    <a:pt x="15" y="24"/>
                  </a:lnTo>
                  <a:lnTo>
                    <a:pt x="17" y="24"/>
                  </a:lnTo>
                  <a:lnTo>
                    <a:pt x="18" y="25"/>
                  </a:lnTo>
                  <a:lnTo>
                    <a:pt x="19" y="25"/>
                  </a:lnTo>
                  <a:lnTo>
                    <a:pt x="21" y="26"/>
                  </a:lnTo>
                  <a:lnTo>
                    <a:pt x="22" y="26"/>
                  </a:lnTo>
                  <a:lnTo>
                    <a:pt x="23" y="26"/>
                  </a:lnTo>
                  <a:lnTo>
                    <a:pt x="25" y="26"/>
                  </a:lnTo>
                  <a:lnTo>
                    <a:pt x="28" y="26"/>
                  </a:lnTo>
                  <a:lnTo>
                    <a:pt x="29" y="26"/>
                  </a:lnTo>
                  <a:lnTo>
                    <a:pt x="31" y="26"/>
                  </a:lnTo>
                  <a:lnTo>
                    <a:pt x="32" y="26"/>
                  </a:lnTo>
                  <a:lnTo>
                    <a:pt x="34" y="26"/>
                  </a:lnTo>
                  <a:lnTo>
                    <a:pt x="36" y="26"/>
                  </a:lnTo>
                  <a:lnTo>
                    <a:pt x="37" y="26"/>
                  </a:lnTo>
                  <a:lnTo>
                    <a:pt x="39" y="26"/>
                  </a:lnTo>
                  <a:lnTo>
                    <a:pt x="41" y="26"/>
                  </a:lnTo>
                  <a:lnTo>
                    <a:pt x="43" y="26"/>
                  </a:lnTo>
                  <a:lnTo>
                    <a:pt x="44" y="26"/>
                  </a:lnTo>
                  <a:lnTo>
                    <a:pt x="45" y="26"/>
                  </a:lnTo>
                  <a:lnTo>
                    <a:pt x="46" y="26"/>
                  </a:lnTo>
                  <a:lnTo>
                    <a:pt x="46" y="25"/>
                  </a:lnTo>
                  <a:lnTo>
                    <a:pt x="47" y="25"/>
                  </a:lnTo>
                  <a:lnTo>
                    <a:pt x="48" y="25"/>
                  </a:lnTo>
                  <a:lnTo>
                    <a:pt x="48" y="24"/>
                  </a:lnTo>
                  <a:lnTo>
                    <a:pt x="49" y="24"/>
                  </a:lnTo>
                  <a:lnTo>
                    <a:pt x="50" y="24"/>
                  </a:lnTo>
                  <a:lnTo>
                    <a:pt x="50" y="23"/>
                  </a:lnTo>
                  <a:lnTo>
                    <a:pt x="51" y="22"/>
                  </a:lnTo>
                  <a:lnTo>
                    <a:pt x="52" y="22"/>
                  </a:lnTo>
                  <a:lnTo>
                    <a:pt x="52" y="21"/>
                  </a:lnTo>
                  <a:lnTo>
                    <a:pt x="52" y="20"/>
                  </a:lnTo>
                  <a:lnTo>
                    <a:pt x="52" y="19"/>
                  </a:lnTo>
                  <a:lnTo>
                    <a:pt x="53" y="19"/>
                  </a:lnTo>
                  <a:lnTo>
                    <a:pt x="53" y="18"/>
                  </a:lnTo>
                  <a:lnTo>
                    <a:pt x="53" y="17"/>
                  </a:lnTo>
                  <a:lnTo>
                    <a:pt x="53" y="16"/>
                  </a:lnTo>
                  <a:lnTo>
                    <a:pt x="53" y="15"/>
                  </a:lnTo>
                  <a:lnTo>
                    <a:pt x="53" y="14"/>
                  </a:lnTo>
                  <a:lnTo>
                    <a:pt x="53" y="13"/>
                  </a:lnTo>
                  <a:lnTo>
                    <a:pt x="52" y="13"/>
                  </a:lnTo>
                  <a:lnTo>
                    <a:pt x="52" y="12"/>
                  </a:lnTo>
                  <a:lnTo>
                    <a:pt x="52" y="11"/>
                  </a:lnTo>
                  <a:lnTo>
                    <a:pt x="51" y="10"/>
                  </a:lnTo>
                  <a:lnTo>
                    <a:pt x="50" y="9"/>
                  </a:lnTo>
                  <a:lnTo>
                    <a:pt x="50" y="8"/>
                  </a:lnTo>
                  <a:lnTo>
                    <a:pt x="49" y="8"/>
                  </a:lnTo>
                  <a:lnTo>
                    <a:pt x="48" y="7"/>
                  </a:lnTo>
                  <a:lnTo>
                    <a:pt x="47" y="6"/>
                  </a:lnTo>
                  <a:lnTo>
                    <a:pt x="46" y="6"/>
                  </a:lnTo>
                  <a:lnTo>
                    <a:pt x="45" y="6"/>
                  </a:lnTo>
                  <a:lnTo>
                    <a:pt x="44" y="5"/>
                  </a:lnTo>
                  <a:lnTo>
                    <a:pt x="43" y="5"/>
                  </a:lnTo>
                  <a:lnTo>
                    <a:pt x="42" y="5"/>
                  </a:lnTo>
                  <a:lnTo>
                    <a:pt x="41" y="5"/>
                  </a:lnTo>
                  <a:lnTo>
                    <a:pt x="40" y="5"/>
                  </a:lnTo>
                  <a:lnTo>
                    <a:pt x="39" y="4"/>
                  </a:lnTo>
                  <a:lnTo>
                    <a:pt x="38" y="4"/>
                  </a:lnTo>
                  <a:lnTo>
                    <a:pt x="37" y="4"/>
                  </a:lnTo>
                  <a:lnTo>
                    <a:pt x="36" y="4"/>
                  </a:lnTo>
                  <a:lnTo>
                    <a:pt x="35" y="4"/>
                  </a:lnTo>
                  <a:lnTo>
                    <a:pt x="35" y="3"/>
                  </a:lnTo>
                  <a:lnTo>
                    <a:pt x="36" y="3"/>
                  </a:lnTo>
                  <a:lnTo>
                    <a:pt x="37" y="3"/>
                  </a:lnTo>
                  <a:lnTo>
                    <a:pt x="38" y="3"/>
                  </a:lnTo>
                  <a:lnTo>
                    <a:pt x="39" y="3"/>
                  </a:lnTo>
                  <a:lnTo>
                    <a:pt x="40" y="3"/>
                  </a:lnTo>
                  <a:lnTo>
                    <a:pt x="41" y="3"/>
                  </a:lnTo>
                  <a:lnTo>
                    <a:pt x="41" y="4"/>
                  </a:lnTo>
                  <a:lnTo>
                    <a:pt x="41" y="3"/>
                  </a:lnTo>
                  <a:lnTo>
                    <a:pt x="40" y="3"/>
                  </a:lnTo>
                  <a:lnTo>
                    <a:pt x="39" y="3"/>
                  </a:lnTo>
                  <a:lnTo>
                    <a:pt x="38" y="2"/>
                  </a:lnTo>
                  <a:lnTo>
                    <a:pt x="37" y="2"/>
                  </a:lnTo>
                  <a:lnTo>
                    <a:pt x="36" y="2"/>
                  </a:lnTo>
                  <a:lnTo>
                    <a:pt x="35" y="2"/>
                  </a:lnTo>
                  <a:lnTo>
                    <a:pt x="34" y="2"/>
                  </a:lnTo>
                  <a:lnTo>
                    <a:pt x="33" y="1"/>
                  </a:lnTo>
                  <a:lnTo>
                    <a:pt x="31" y="1"/>
                  </a:lnTo>
                  <a:lnTo>
                    <a:pt x="30" y="1"/>
                  </a:lnTo>
                  <a:lnTo>
                    <a:pt x="29" y="1"/>
                  </a:lnTo>
                  <a:lnTo>
                    <a:pt x="27" y="0"/>
                  </a:lnTo>
                  <a:lnTo>
                    <a:pt x="25" y="0"/>
                  </a:lnTo>
                  <a:lnTo>
                    <a:pt x="23" y="0"/>
                  </a:lnTo>
                  <a:lnTo>
                    <a:pt x="22" y="0"/>
                  </a:lnTo>
                  <a:lnTo>
                    <a:pt x="21" y="0"/>
                  </a:lnTo>
                  <a:lnTo>
                    <a:pt x="19" y="0"/>
                  </a:lnTo>
                  <a:lnTo>
                    <a:pt x="17" y="0"/>
                  </a:lnTo>
                  <a:lnTo>
                    <a:pt x="16" y="0"/>
                  </a:lnTo>
                  <a:lnTo>
                    <a:pt x="15" y="0"/>
                  </a:lnTo>
                  <a:lnTo>
                    <a:pt x="13" y="0"/>
                  </a:lnTo>
                  <a:lnTo>
                    <a:pt x="12" y="0"/>
                  </a:lnTo>
                  <a:lnTo>
                    <a:pt x="10" y="1"/>
                  </a:lnTo>
                  <a:lnTo>
                    <a:pt x="9" y="1"/>
                  </a:lnTo>
                  <a:lnTo>
                    <a:pt x="7" y="2"/>
                  </a:lnTo>
                  <a:lnTo>
                    <a:pt x="6" y="2"/>
                  </a:lnTo>
                  <a:lnTo>
                    <a:pt x="5" y="3"/>
                  </a:lnTo>
                  <a:lnTo>
                    <a:pt x="4" y="4"/>
                  </a:lnTo>
                </a:path>
              </a:pathLst>
            </a:custGeom>
            <a:solidFill>
              <a:srgbClr val="FF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14" name="Freeform 209"/>
            <p:cNvSpPr>
              <a:spLocks/>
            </p:cNvSpPr>
            <p:nvPr/>
          </p:nvSpPr>
          <p:spPr bwMode="auto">
            <a:xfrm>
              <a:off x="3734" y="1681"/>
              <a:ext cx="30" cy="23"/>
            </a:xfrm>
            <a:custGeom>
              <a:avLst/>
              <a:gdLst>
                <a:gd name="T0" fmla="*/ 10 w 30"/>
                <a:gd name="T1" fmla="*/ 1 h 23"/>
                <a:gd name="T2" fmla="*/ 9 w 30"/>
                <a:gd name="T3" fmla="*/ 0 h 23"/>
                <a:gd name="T4" fmla="*/ 7 w 30"/>
                <a:gd name="T5" fmla="*/ 0 h 23"/>
                <a:gd name="T6" fmla="*/ 5 w 30"/>
                <a:gd name="T7" fmla="*/ 0 h 23"/>
                <a:gd name="T8" fmla="*/ 3 w 30"/>
                <a:gd name="T9" fmla="*/ 1 h 23"/>
                <a:gd name="T10" fmla="*/ 1 w 30"/>
                <a:gd name="T11" fmla="*/ 1 h 23"/>
                <a:gd name="T12" fmla="*/ 1 w 30"/>
                <a:gd name="T13" fmla="*/ 3 h 23"/>
                <a:gd name="T14" fmla="*/ 0 w 30"/>
                <a:gd name="T15" fmla="*/ 4 h 23"/>
                <a:gd name="T16" fmla="*/ 0 w 30"/>
                <a:gd name="T17" fmla="*/ 6 h 23"/>
                <a:gd name="T18" fmla="*/ 1 w 30"/>
                <a:gd name="T19" fmla="*/ 7 h 23"/>
                <a:gd name="T20" fmla="*/ 2 w 30"/>
                <a:gd name="T21" fmla="*/ 9 h 23"/>
                <a:gd name="T22" fmla="*/ 3 w 30"/>
                <a:gd name="T23" fmla="*/ 10 h 23"/>
                <a:gd name="T24" fmla="*/ 5 w 30"/>
                <a:gd name="T25" fmla="*/ 13 h 23"/>
                <a:gd name="T26" fmla="*/ 6 w 30"/>
                <a:gd name="T27" fmla="*/ 14 h 23"/>
                <a:gd name="T28" fmla="*/ 8 w 30"/>
                <a:gd name="T29" fmla="*/ 14 h 23"/>
                <a:gd name="T30" fmla="*/ 9 w 30"/>
                <a:gd name="T31" fmla="*/ 15 h 23"/>
                <a:gd name="T32" fmla="*/ 10 w 30"/>
                <a:gd name="T33" fmla="*/ 16 h 23"/>
                <a:gd name="T34" fmla="*/ 12 w 30"/>
                <a:gd name="T35" fmla="*/ 16 h 23"/>
                <a:gd name="T36" fmla="*/ 13 w 30"/>
                <a:gd name="T37" fmla="*/ 17 h 23"/>
                <a:gd name="T38" fmla="*/ 16 w 30"/>
                <a:gd name="T39" fmla="*/ 18 h 23"/>
                <a:gd name="T40" fmla="*/ 16 w 30"/>
                <a:gd name="T41" fmla="*/ 20 h 23"/>
                <a:gd name="T42" fmla="*/ 17 w 30"/>
                <a:gd name="T43" fmla="*/ 21 h 23"/>
                <a:gd name="T44" fmla="*/ 18 w 30"/>
                <a:gd name="T45" fmla="*/ 22 h 23"/>
                <a:gd name="T46" fmla="*/ 20 w 30"/>
                <a:gd name="T47" fmla="*/ 22 h 23"/>
                <a:gd name="T48" fmla="*/ 21 w 30"/>
                <a:gd name="T49" fmla="*/ 21 h 23"/>
                <a:gd name="T50" fmla="*/ 23 w 30"/>
                <a:gd name="T51" fmla="*/ 21 h 23"/>
                <a:gd name="T52" fmla="*/ 24 w 30"/>
                <a:gd name="T53" fmla="*/ 20 h 23"/>
                <a:gd name="T54" fmla="*/ 25 w 30"/>
                <a:gd name="T55" fmla="*/ 19 h 23"/>
                <a:gd name="T56" fmla="*/ 27 w 30"/>
                <a:gd name="T57" fmla="*/ 18 h 23"/>
                <a:gd name="T58" fmla="*/ 27 w 30"/>
                <a:gd name="T59" fmla="*/ 16 h 23"/>
                <a:gd name="T60" fmla="*/ 28 w 30"/>
                <a:gd name="T61" fmla="*/ 15 h 23"/>
                <a:gd name="T62" fmla="*/ 29 w 30"/>
                <a:gd name="T63" fmla="*/ 14 h 23"/>
                <a:gd name="T64" fmla="*/ 29 w 30"/>
                <a:gd name="T65" fmla="*/ 12 h 23"/>
                <a:gd name="T66" fmla="*/ 27 w 30"/>
                <a:gd name="T67" fmla="*/ 9 h 23"/>
                <a:gd name="T68" fmla="*/ 26 w 30"/>
                <a:gd name="T69" fmla="*/ 7 h 23"/>
                <a:gd name="T70" fmla="*/ 25 w 30"/>
                <a:gd name="T71" fmla="*/ 6 h 23"/>
                <a:gd name="T72" fmla="*/ 23 w 30"/>
                <a:gd name="T73" fmla="*/ 5 h 23"/>
                <a:gd name="T74" fmla="*/ 22 w 30"/>
                <a:gd name="T75" fmla="*/ 4 h 23"/>
                <a:gd name="T76" fmla="*/ 20 w 30"/>
                <a:gd name="T77" fmla="*/ 3 h 23"/>
                <a:gd name="T78" fmla="*/ 18 w 30"/>
                <a:gd name="T79" fmla="*/ 2 h 23"/>
                <a:gd name="T80" fmla="*/ 16 w 30"/>
                <a:gd name="T81" fmla="*/ 2 h 23"/>
                <a:gd name="T82" fmla="*/ 13 w 30"/>
                <a:gd name="T83" fmla="*/ 1 h 2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0" h="23">
                  <a:moveTo>
                    <a:pt x="12" y="1"/>
                  </a:moveTo>
                  <a:lnTo>
                    <a:pt x="10" y="1"/>
                  </a:lnTo>
                  <a:lnTo>
                    <a:pt x="10" y="0"/>
                  </a:lnTo>
                  <a:lnTo>
                    <a:pt x="9" y="0"/>
                  </a:lnTo>
                  <a:lnTo>
                    <a:pt x="8" y="0"/>
                  </a:lnTo>
                  <a:lnTo>
                    <a:pt x="7" y="0"/>
                  </a:lnTo>
                  <a:lnTo>
                    <a:pt x="6" y="0"/>
                  </a:lnTo>
                  <a:lnTo>
                    <a:pt x="5" y="0"/>
                  </a:lnTo>
                  <a:lnTo>
                    <a:pt x="4" y="0"/>
                  </a:lnTo>
                  <a:lnTo>
                    <a:pt x="3" y="1"/>
                  </a:lnTo>
                  <a:lnTo>
                    <a:pt x="2" y="1"/>
                  </a:lnTo>
                  <a:lnTo>
                    <a:pt x="1" y="1"/>
                  </a:lnTo>
                  <a:lnTo>
                    <a:pt x="1" y="2"/>
                  </a:lnTo>
                  <a:lnTo>
                    <a:pt x="1" y="3"/>
                  </a:lnTo>
                  <a:lnTo>
                    <a:pt x="0" y="3"/>
                  </a:lnTo>
                  <a:lnTo>
                    <a:pt x="0" y="4"/>
                  </a:lnTo>
                  <a:lnTo>
                    <a:pt x="0" y="5"/>
                  </a:lnTo>
                  <a:lnTo>
                    <a:pt x="0" y="6"/>
                  </a:lnTo>
                  <a:lnTo>
                    <a:pt x="1" y="6"/>
                  </a:lnTo>
                  <a:lnTo>
                    <a:pt x="1" y="7"/>
                  </a:lnTo>
                  <a:lnTo>
                    <a:pt x="2" y="8"/>
                  </a:lnTo>
                  <a:lnTo>
                    <a:pt x="2" y="9"/>
                  </a:lnTo>
                  <a:lnTo>
                    <a:pt x="3" y="9"/>
                  </a:lnTo>
                  <a:lnTo>
                    <a:pt x="3" y="10"/>
                  </a:lnTo>
                  <a:lnTo>
                    <a:pt x="4" y="12"/>
                  </a:lnTo>
                  <a:lnTo>
                    <a:pt x="5" y="13"/>
                  </a:lnTo>
                  <a:lnTo>
                    <a:pt x="6" y="13"/>
                  </a:lnTo>
                  <a:lnTo>
                    <a:pt x="6" y="14"/>
                  </a:lnTo>
                  <a:lnTo>
                    <a:pt x="7" y="14"/>
                  </a:lnTo>
                  <a:lnTo>
                    <a:pt x="8" y="14"/>
                  </a:lnTo>
                  <a:lnTo>
                    <a:pt x="8" y="15"/>
                  </a:lnTo>
                  <a:lnTo>
                    <a:pt x="9" y="15"/>
                  </a:lnTo>
                  <a:lnTo>
                    <a:pt x="10" y="15"/>
                  </a:lnTo>
                  <a:lnTo>
                    <a:pt x="10" y="16"/>
                  </a:lnTo>
                  <a:lnTo>
                    <a:pt x="11" y="16"/>
                  </a:lnTo>
                  <a:lnTo>
                    <a:pt x="12" y="16"/>
                  </a:lnTo>
                  <a:lnTo>
                    <a:pt x="12" y="17"/>
                  </a:lnTo>
                  <a:lnTo>
                    <a:pt x="13" y="17"/>
                  </a:lnTo>
                  <a:lnTo>
                    <a:pt x="15" y="18"/>
                  </a:lnTo>
                  <a:lnTo>
                    <a:pt x="16" y="18"/>
                  </a:lnTo>
                  <a:lnTo>
                    <a:pt x="16" y="19"/>
                  </a:lnTo>
                  <a:lnTo>
                    <a:pt x="16" y="20"/>
                  </a:lnTo>
                  <a:lnTo>
                    <a:pt x="17" y="20"/>
                  </a:lnTo>
                  <a:lnTo>
                    <a:pt x="17" y="21"/>
                  </a:lnTo>
                  <a:lnTo>
                    <a:pt x="18" y="21"/>
                  </a:lnTo>
                  <a:lnTo>
                    <a:pt x="18" y="22"/>
                  </a:lnTo>
                  <a:lnTo>
                    <a:pt x="19" y="22"/>
                  </a:lnTo>
                  <a:lnTo>
                    <a:pt x="20" y="22"/>
                  </a:lnTo>
                  <a:lnTo>
                    <a:pt x="21" y="22"/>
                  </a:lnTo>
                  <a:lnTo>
                    <a:pt x="21" y="21"/>
                  </a:lnTo>
                  <a:lnTo>
                    <a:pt x="22" y="21"/>
                  </a:lnTo>
                  <a:lnTo>
                    <a:pt x="23" y="21"/>
                  </a:lnTo>
                  <a:lnTo>
                    <a:pt x="23" y="20"/>
                  </a:lnTo>
                  <a:lnTo>
                    <a:pt x="24" y="20"/>
                  </a:lnTo>
                  <a:lnTo>
                    <a:pt x="25" y="20"/>
                  </a:lnTo>
                  <a:lnTo>
                    <a:pt x="25" y="19"/>
                  </a:lnTo>
                  <a:lnTo>
                    <a:pt x="26" y="18"/>
                  </a:lnTo>
                  <a:lnTo>
                    <a:pt x="27" y="18"/>
                  </a:lnTo>
                  <a:lnTo>
                    <a:pt x="27" y="17"/>
                  </a:lnTo>
                  <a:lnTo>
                    <a:pt x="27" y="16"/>
                  </a:lnTo>
                  <a:lnTo>
                    <a:pt x="28" y="16"/>
                  </a:lnTo>
                  <a:lnTo>
                    <a:pt x="28" y="15"/>
                  </a:lnTo>
                  <a:lnTo>
                    <a:pt x="29" y="15"/>
                  </a:lnTo>
                  <a:lnTo>
                    <a:pt x="29" y="14"/>
                  </a:lnTo>
                  <a:lnTo>
                    <a:pt x="29" y="13"/>
                  </a:lnTo>
                  <a:lnTo>
                    <a:pt x="29" y="12"/>
                  </a:lnTo>
                  <a:lnTo>
                    <a:pt x="28" y="9"/>
                  </a:lnTo>
                  <a:lnTo>
                    <a:pt x="27" y="9"/>
                  </a:lnTo>
                  <a:lnTo>
                    <a:pt x="27" y="8"/>
                  </a:lnTo>
                  <a:lnTo>
                    <a:pt x="26" y="7"/>
                  </a:lnTo>
                  <a:lnTo>
                    <a:pt x="25" y="7"/>
                  </a:lnTo>
                  <a:lnTo>
                    <a:pt x="25" y="6"/>
                  </a:lnTo>
                  <a:lnTo>
                    <a:pt x="24" y="5"/>
                  </a:lnTo>
                  <a:lnTo>
                    <a:pt x="23" y="5"/>
                  </a:lnTo>
                  <a:lnTo>
                    <a:pt x="23" y="4"/>
                  </a:lnTo>
                  <a:lnTo>
                    <a:pt x="22" y="4"/>
                  </a:lnTo>
                  <a:lnTo>
                    <a:pt x="21" y="3"/>
                  </a:lnTo>
                  <a:lnTo>
                    <a:pt x="20" y="3"/>
                  </a:lnTo>
                  <a:lnTo>
                    <a:pt x="19" y="3"/>
                  </a:lnTo>
                  <a:lnTo>
                    <a:pt x="18" y="2"/>
                  </a:lnTo>
                  <a:lnTo>
                    <a:pt x="17" y="2"/>
                  </a:lnTo>
                  <a:lnTo>
                    <a:pt x="16" y="2"/>
                  </a:lnTo>
                  <a:lnTo>
                    <a:pt x="15" y="1"/>
                  </a:lnTo>
                  <a:lnTo>
                    <a:pt x="13" y="1"/>
                  </a:lnTo>
                  <a:lnTo>
                    <a:pt x="12" y="1"/>
                  </a:lnTo>
                </a:path>
              </a:pathLst>
            </a:custGeom>
            <a:solidFill>
              <a:srgbClr val="FF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15" name="Freeform 210"/>
            <p:cNvSpPr>
              <a:spLocks/>
            </p:cNvSpPr>
            <p:nvPr/>
          </p:nvSpPr>
          <p:spPr bwMode="auto">
            <a:xfrm>
              <a:off x="3903" y="1699"/>
              <a:ext cx="30" cy="22"/>
            </a:xfrm>
            <a:custGeom>
              <a:avLst/>
              <a:gdLst>
                <a:gd name="T0" fmla="*/ 11 w 30"/>
                <a:gd name="T1" fmla="*/ 0 h 22"/>
                <a:gd name="T2" fmla="*/ 9 w 30"/>
                <a:gd name="T3" fmla="*/ 0 h 22"/>
                <a:gd name="T4" fmla="*/ 7 w 30"/>
                <a:gd name="T5" fmla="*/ 0 h 22"/>
                <a:gd name="T6" fmla="*/ 5 w 30"/>
                <a:gd name="T7" fmla="*/ 0 h 22"/>
                <a:gd name="T8" fmla="*/ 3 w 30"/>
                <a:gd name="T9" fmla="*/ 0 h 22"/>
                <a:gd name="T10" fmla="*/ 2 w 30"/>
                <a:gd name="T11" fmla="*/ 1 h 22"/>
                <a:gd name="T12" fmla="*/ 1 w 30"/>
                <a:gd name="T13" fmla="*/ 2 h 22"/>
                <a:gd name="T14" fmla="*/ 0 w 30"/>
                <a:gd name="T15" fmla="*/ 3 h 22"/>
                <a:gd name="T16" fmla="*/ 0 w 30"/>
                <a:gd name="T17" fmla="*/ 5 h 22"/>
                <a:gd name="T18" fmla="*/ 1 w 30"/>
                <a:gd name="T19" fmla="*/ 6 h 22"/>
                <a:gd name="T20" fmla="*/ 2 w 30"/>
                <a:gd name="T21" fmla="*/ 7 h 22"/>
                <a:gd name="T22" fmla="*/ 3 w 30"/>
                <a:gd name="T23" fmla="*/ 9 h 22"/>
                <a:gd name="T24" fmla="*/ 5 w 30"/>
                <a:gd name="T25" fmla="*/ 12 h 22"/>
                <a:gd name="T26" fmla="*/ 6 w 30"/>
                <a:gd name="T27" fmla="*/ 13 h 22"/>
                <a:gd name="T28" fmla="*/ 8 w 30"/>
                <a:gd name="T29" fmla="*/ 14 h 22"/>
                <a:gd name="T30" fmla="*/ 9 w 30"/>
                <a:gd name="T31" fmla="*/ 15 h 22"/>
                <a:gd name="T32" fmla="*/ 11 w 30"/>
                <a:gd name="T33" fmla="*/ 15 h 22"/>
                <a:gd name="T34" fmla="*/ 12 w 30"/>
                <a:gd name="T35" fmla="*/ 16 h 22"/>
                <a:gd name="T36" fmla="*/ 13 w 30"/>
                <a:gd name="T37" fmla="*/ 17 h 22"/>
                <a:gd name="T38" fmla="*/ 15 w 30"/>
                <a:gd name="T39" fmla="*/ 18 h 22"/>
                <a:gd name="T40" fmla="*/ 16 w 30"/>
                <a:gd name="T41" fmla="*/ 19 h 22"/>
                <a:gd name="T42" fmla="*/ 17 w 30"/>
                <a:gd name="T43" fmla="*/ 20 h 22"/>
                <a:gd name="T44" fmla="*/ 18 w 30"/>
                <a:gd name="T45" fmla="*/ 21 h 22"/>
                <a:gd name="T46" fmla="*/ 20 w 30"/>
                <a:gd name="T47" fmla="*/ 21 h 22"/>
                <a:gd name="T48" fmla="*/ 22 w 30"/>
                <a:gd name="T49" fmla="*/ 21 h 22"/>
                <a:gd name="T50" fmla="*/ 23 w 30"/>
                <a:gd name="T51" fmla="*/ 20 h 22"/>
                <a:gd name="T52" fmla="*/ 25 w 30"/>
                <a:gd name="T53" fmla="*/ 19 h 22"/>
                <a:gd name="T54" fmla="*/ 26 w 30"/>
                <a:gd name="T55" fmla="*/ 17 h 22"/>
                <a:gd name="T56" fmla="*/ 27 w 30"/>
                <a:gd name="T57" fmla="*/ 16 h 22"/>
                <a:gd name="T58" fmla="*/ 29 w 30"/>
                <a:gd name="T59" fmla="*/ 15 h 22"/>
                <a:gd name="T60" fmla="*/ 29 w 30"/>
                <a:gd name="T61" fmla="*/ 13 h 22"/>
                <a:gd name="T62" fmla="*/ 29 w 30"/>
                <a:gd name="T63" fmla="*/ 11 h 22"/>
                <a:gd name="T64" fmla="*/ 27 w 30"/>
                <a:gd name="T65" fmla="*/ 8 h 22"/>
                <a:gd name="T66" fmla="*/ 26 w 30"/>
                <a:gd name="T67" fmla="*/ 6 h 22"/>
                <a:gd name="T68" fmla="*/ 25 w 30"/>
                <a:gd name="T69" fmla="*/ 5 h 22"/>
                <a:gd name="T70" fmla="*/ 24 w 30"/>
                <a:gd name="T71" fmla="*/ 4 h 22"/>
                <a:gd name="T72" fmla="*/ 22 w 30"/>
                <a:gd name="T73" fmla="*/ 3 h 22"/>
                <a:gd name="T74" fmla="*/ 20 w 30"/>
                <a:gd name="T75" fmla="*/ 2 h 22"/>
                <a:gd name="T76" fmla="*/ 18 w 30"/>
                <a:gd name="T77" fmla="*/ 2 h 22"/>
                <a:gd name="T78" fmla="*/ 17 w 30"/>
                <a:gd name="T79" fmla="*/ 1 h 22"/>
                <a:gd name="T80" fmla="*/ 15 w 30"/>
                <a:gd name="T81" fmla="*/ 1 h 22"/>
                <a:gd name="T82" fmla="*/ 12 w 30"/>
                <a:gd name="T83" fmla="*/ 1 h 2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0" h="22">
                  <a:moveTo>
                    <a:pt x="12" y="1"/>
                  </a:moveTo>
                  <a:lnTo>
                    <a:pt x="11" y="0"/>
                  </a:lnTo>
                  <a:lnTo>
                    <a:pt x="10" y="0"/>
                  </a:lnTo>
                  <a:lnTo>
                    <a:pt x="9" y="0"/>
                  </a:lnTo>
                  <a:lnTo>
                    <a:pt x="8" y="0"/>
                  </a:lnTo>
                  <a:lnTo>
                    <a:pt x="7" y="0"/>
                  </a:lnTo>
                  <a:lnTo>
                    <a:pt x="6" y="0"/>
                  </a:lnTo>
                  <a:lnTo>
                    <a:pt x="5" y="0"/>
                  </a:lnTo>
                  <a:lnTo>
                    <a:pt x="4" y="0"/>
                  </a:lnTo>
                  <a:lnTo>
                    <a:pt x="3" y="0"/>
                  </a:lnTo>
                  <a:lnTo>
                    <a:pt x="2" y="0"/>
                  </a:lnTo>
                  <a:lnTo>
                    <a:pt x="2" y="1"/>
                  </a:lnTo>
                  <a:lnTo>
                    <a:pt x="1" y="1"/>
                  </a:lnTo>
                  <a:lnTo>
                    <a:pt x="1" y="2"/>
                  </a:lnTo>
                  <a:lnTo>
                    <a:pt x="0" y="2"/>
                  </a:lnTo>
                  <a:lnTo>
                    <a:pt x="0" y="3"/>
                  </a:lnTo>
                  <a:lnTo>
                    <a:pt x="0" y="4"/>
                  </a:lnTo>
                  <a:lnTo>
                    <a:pt x="0" y="5"/>
                  </a:lnTo>
                  <a:lnTo>
                    <a:pt x="0" y="6"/>
                  </a:lnTo>
                  <a:lnTo>
                    <a:pt x="1" y="6"/>
                  </a:lnTo>
                  <a:lnTo>
                    <a:pt x="1" y="7"/>
                  </a:lnTo>
                  <a:lnTo>
                    <a:pt x="2" y="7"/>
                  </a:lnTo>
                  <a:lnTo>
                    <a:pt x="2" y="8"/>
                  </a:lnTo>
                  <a:lnTo>
                    <a:pt x="3" y="9"/>
                  </a:lnTo>
                  <a:lnTo>
                    <a:pt x="4" y="11"/>
                  </a:lnTo>
                  <a:lnTo>
                    <a:pt x="5" y="12"/>
                  </a:lnTo>
                  <a:lnTo>
                    <a:pt x="5" y="13"/>
                  </a:lnTo>
                  <a:lnTo>
                    <a:pt x="6" y="13"/>
                  </a:lnTo>
                  <a:lnTo>
                    <a:pt x="7" y="14"/>
                  </a:lnTo>
                  <a:lnTo>
                    <a:pt x="8" y="14"/>
                  </a:lnTo>
                  <a:lnTo>
                    <a:pt x="8" y="15"/>
                  </a:lnTo>
                  <a:lnTo>
                    <a:pt x="9" y="15"/>
                  </a:lnTo>
                  <a:lnTo>
                    <a:pt x="10" y="15"/>
                  </a:lnTo>
                  <a:lnTo>
                    <a:pt x="11" y="15"/>
                  </a:lnTo>
                  <a:lnTo>
                    <a:pt x="11" y="16"/>
                  </a:lnTo>
                  <a:lnTo>
                    <a:pt x="12" y="16"/>
                  </a:lnTo>
                  <a:lnTo>
                    <a:pt x="12" y="17"/>
                  </a:lnTo>
                  <a:lnTo>
                    <a:pt x="13" y="17"/>
                  </a:lnTo>
                  <a:lnTo>
                    <a:pt x="15" y="17"/>
                  </a:lnTo>
                  <a:lnTo>
                    <a:pt x="15" y="18"/>
                  </a:lnTo>
                  <a:lnTo>
                    <a:pt x="16" y="18"/>
                  </a:lnTo>
                  <a:lnTo>
                    <a:pt x="16" y="19"/>
                  </a:lnTo>
                  <a:lnTo>
                    <a:pt x="17" y="19"/>
                  </a:lnTo>
                  <a:lnTo>
                    <a:pt x="17" y="20"/>
                  </a:lnTo>
                  <a:lnTo>
                    <a:pt x="17" y="21"/>
                  </a:lnTo>
                  <a:lnTo>
                    <a:pt x="18" y="21"/>
                  </a:lnTo>
                  <a:lnTo>
                    <a:pt x="19" y="21"/>
                  </a:lnTo>
                  <a:lnTo>
                    <a:pt x="20" y="21"/>
                  </a:lnTo>
                  <a:lnTo>
                    <a:pt x="21" y="21"/>
                  </a:lnTo>
                  <a:lnTo>
                    <a:pt x="22" y="21"/>
                  </a:lnTo>
                  <a:lnTo>
                    <a:pt x="23" y="21"/>
                  </a:lnTo>
                  <a:lnTo>
                    <a:pt x="23" y="20"/>
                  </a:lnTo>
                  <a:lnTo>
                    <a:pt x="24" y="20"/>
                  </a:lnTo>
                  <a:lnTo>
                    <a:pt x="25" y="19"/>
                  </a:lnTo>
                  <a:lnTo>
                    <a:pt x="26" y="18"/>
                  </a:lnTo>
                  <a:lnTo>
                    <a:pt x="26" y="17"/>
                  </a:lnTo>
                  <a:lnTo>
                    <a:pt x="27" y="17"/>
                  </a:lnTo>
                  <a:lnTo>
                    <a:pt x="27" y="16"/>
                  </a:lnTo>
                  <a:lnTo>
                    <a:pt x="28" y="15"/>
                  </a:lnTo>
                  <a:lnTo>
                    <a:pt x="29" y="15"/>
                  </a:lnTo>
                  <a:lnTo>
                    <a:pt x="29" y="14"/>
                  </a:lnTo>
                  <a:lnTo>
                    <a:pt x="29" y="13"/>
                  </a:lnTo>
                  <a:lnTo>
                    <a:pt x="29" y="12"/>
                  </a:lnTo>
                  <a:lnTo>
                    <a:pt x="29" y="11"/>
                  </a:lnTo>
                  <a:lnTo>
                    <a:pt x="28" y="9"/>
                  </a:lnTo>
                  <a:lnTo>
                    <a:pt x="27" y="8"/>
                  </a:lnTo>
                  <a:lnTo>
                    <a:pt x="26" y="7"/>
                  </a:lnTo>
                  <a:lnTo>
                    <a:pt x="26" y="6"/>
                  </a:lnTo>
                  <a:lnTo>
                    <a:pt x="25" y="6"/>
                  </a:lnTo>
                  <a:lnTo>
                    <a:pt x="25" y="5"/>
                  </a:lnTo>
                  <a:lnTo>
                    <a:pt x="24" y="5"/>
                  </a:lnTo>
                  <a:lnTo>
                    <a:pt x="24" y="4"/>
                  </a:lnTo>
                  <a:lnTo>
                    <a:pt x="23" y="4"/>
                  </a:lnTo>
                  <a:lnTo>
                    <a:pt x="22" y="3"/>
                  </a:lnTo>
                  <a:lnTo>
                    <a:pt x="21" y="3"/>
                  </a:lnTo>
                  <a:lnTo>
                    <a:pt x="20" y="2"/>
                  </a:lnTo>
                  <a:lnTo>
                    <a:pt x="19" y="2"/>
                  </a:lnTo>
                  <a:lnTo>
                    <a:pt x="18" y="2"/>
                  </a:lnTo>
                  <a:lnTo>
                    <a:pt x="17" y="2"/>
                  </a:lnTo>
                  <a:lnTo>
                    <a:pt x="17" y="1"/>
                  </a:lnTo>
                  <a:lnTo>
                    <a:pt x="16" y="1"/>
                  </a:lnTo>
                  <a:lnTo>
                    <a:pt x="15" y="1"/>
                  </a:lnTo>
                  <a:lnTo>
                    <a:pt x="13" y="1"/>
                  </a:lnTo>
                  <a:lnTo>
                    <a:pt x="12" y="1"/>
                  </a:lnTo>
                </a:path>
              </a:pathLst>
            </a:custGeom>
            <a:solidFill>
              <a:srgbClr val="FF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16" name="Freeform 211"/>
            <p:cNvSpPr>
              <a:spLocks/>
            </p:cNvSpPr>
            <p:nvPr/>
          </p:nvSpPr>
          <p:spPr bwMode="auto">
            <a:xfrm>
              <a:off x="3706" y="1680"/>
              <a:ext cx="36" cy="20"/>
            </a:xfrm>
            <a:custGeom>
              <a:avLst/>
              <a:gdLst>
                <a:gd name="T0" fmla="*/ 9 w 36"/>
                <a:gd name="T1" fmla="*/ 0 h 20"/>
                <a:gd name="T2" fmla="*/ 8 w 36"/>
                <a:gd name="T3" fmla="*/ 1 h 20"/>
                <a:gd name="T4" fmla="*/ 6 w 36"/>
                <a:gd name="T5" fmla="*/ 1 h 20"/>
                <a:gd name="T6" fmla="*/ 5 w 36"/>
                <a:gd name="T7" fmla="*/ 2 h 20"/>
                <a:gd name="T8" fmla="*/ 3 w 36"/>
                <a:gd name="T9" fmla="*/ 2 h 20"/>
                <a:gd name="T10" fmla="*/ 2 w 36"/>
                <a:gd name="T11" fmla="*/ 3 h 20"/>
                <a:gd name="T12" fmla="*/ 1 w 36"/>
                <a:gd name="T13" fmla="*/ 4 h 20"/>
                <a:gd name="T14" fmla="*/ 0 w 36"/>
                <a:gd name="T15" fmla="*/ 5 h 20"/>
                <a:gd name="T16" fmla="*/ 0 w 36"/>
                <a:gd name="T17" fmla="*/ 7 h 20"/>
                <a:gd name="T18" fmla="*/ 1 w 36"/>
                <a:gd name="T19" fmla="*/ 8 h 20"/>
                <a:gd name="T20" fmla="*/ 2 w 36"/>
                <a:gd name="T21" fmla="*/ 10 h 20"/>
                <a:gd name="T22" fmla="*/ 3 w 36"/>
                <a:gd name="T23" fmla="*/ 12 h 20"/>
                <a:gd name="T24" fmla="*/ 5 w 36"/>
                <a:gd name="T25" fmla="*/ 13 h 20"/>
                <a:gd name="T26" fmla="*/ 7 w 36"/>
                <a:gd name="T27" fmla="*/ 15 h 20"/>
                <a:gd name="T28" fmla="*/ 9 w 36"/>
                <a:gd name="T29" fmla="*/ 15 h 20"/>
                <a:gd name="T30" fmla="*/ 11 w 36"/>
                <a:gd name="T31" fmla="*/ 16 h 20"/>
                <a:gd name="T32" fmla="*/ 13 w 36"/>
                <a:gd name="T33" fmla="*/ 17 h 20"/>
                <a:gd name="T34" fmla="*/ 15 w 36"/>
                <a:gd name="T35" fmla="*/ 17 h 20"/>
                <a:gd name="T36" fmla="*/ 17 w 36"/>
                <a:gd name="T37" fmla="*/ 18 h 20"/>
                <a:gd name="T38" fmla="*/ 19 w 36"/>
                <a:gd name="T39" fmla="*/ 18 h 20"/>
                <a:gd name="T40" fmla="*/ 21 w 36"/>
                <a:gd name="T41" fmla="*/ 18 h 20"/>
                <a:gd name="T42" fmla="*/ 23 w 36"/>
                <a:gd name="T43" fmla="*/ 19 h 20"/>
                <a:gd name="T44" fmla="*/ 25 w 36"/>
                <a:gd name="T45" fmla="*/ 19 h 20"/>
                <a:gd name="T46" fmla="*/ 27 w 36"/>
                <a:gd name="T47" fmla="*/ 18 h 20"/>
                <a:gd name="T48" fmla="*/ 29 w 36"/>
                <a:gd name="T49" fmla="*/ 18 h 20"/>
                <a:gd name="T50" fmla="*/ 31 w 36"/>
                <a:gd name="T51" fmla="*/ 17 h 20"/>
                <a:gd name="T52" fmla="*/ 33 w 36"/>
                <a:gd name="T53" fmla="*/ 17 h 20"/>
                <a:gd name="T54" fmla="*/ 34 w 36"/>
                <a:gd name="T55" fmla="*/ 16 h 20"/>
                <a:gd name="T56" fmla="*/ 35 w 36"/>
                <a:gd name="T57" fmla="*/ 14 h 20"/>
                <a:gd name="T58" fmla="*/ 35 w 36"/>
                <a:gd name="T59" fmla="*/ 12 h 20"/>
                <a:gd name="T60" fmla="*/ 34 w 36"/>
                <a:gd name="T61" fmla="*/ 11 h 20"/>
                <a:gd name="T62" fmla="*/ 33 w 36"/>
                <a:gd name="T63" fmla="*/ 10 h 20"/>
                <a:gd name="T64" fmla="*/ 32 w 36"/>
                <a:gd name="T65" fmla="*/ 8 h 20"/>
                <a:gd name="T66" fmla="*/ 32 w 36"/>
                <a:gd name="T67" fmla="*/ 6 h 20"/>
                <a:gd name="T68" fmla="*/ 30 w 36"/>
                <a:gd name="T69" fmla="*/ 4 h 20"/>
                <a:gd name="T70" fmla="*/ 28 w 36"/>
                <a:gd name="T71" fmla="*/ 3 h 20"/>
                <a:gd name="T72" fmla="*/ 27 w 36"/>
                <a:gd name="T73" fmla="*/ 2 h 20"/>
                <a:gd name="T74" fmla="*/ 26 w 36"/>
                <a:gd name="T75" fmla="*/ 1 h 20"/>
                <a:gd name="T76" fmla="*/ 24 w 36"/>
                <a:gd name="T77" fmla="*/ 1 h 20"/>
                <a:gd name="T78" fmla="*/ 23 w 36"/>
                <a:gd name="T79" fmla="*/ 0 h 20"/>
                <a:gd name="T80" fmla="*/ 21 w 36"/>
                <a:gd name="T81" fmla="*/ 0 h 20"/>
                <a:gd name="T82" fmla="*/ 19 w 36"/>
                <a:gd name="T83" fmla="*/ 0 h 20"/>
                <a:gd name="T84" fmla="*/ 17 w 36"/>
                <a:gd name="T85" fmla="*/ 0 h 20"/>
                <a:gd name="T86" fmla="*/ 15 w 36"/>
                <a:gd name="T87" fmla="*/ 0 h 20"/>
                <a:gd name="T88" fmla="*/ 13 w 36"/>
                <a:gd name="T89" fmla="*/ 0 h 20"/>
                <a:gd name="T90" fmla="*/ 11 w 36"/>
                <a:gd name="T91" fmla="*/ 0 h 2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6" h="20">
                  <a:moveTo>
                    <a:pt x="10" y="0"/>
                  </a:moveTo>
                  <a:lnTo>
                    <a:pt x="9" y="0"/>
                  </a:lnTo>
                  <a:lnTo>
                    <a:pt x="8" y="0"/>
                  </a:lnTo>
                  <a:lnTo>
                    <a:pt x="8" y="1"/>
                  </a:lnTo>
                  <a:lnTo>
                    <a:pt x="7" y="1"/>
                  </a:lnTo>
                  <a:lnTo>
                    <a:pt x="6" y="1"/>
                  </a:lnTo>
                  <a:lnTo>
                    <a:pt x="5" y="1"/>
                  </a:lnTo>
                  <a:lnTo>
                    <a:pt x="5" y="2"/>
                  </a:lnTo>
                  <a:lnTo>
                    <a:pt x="4" y="2"/>
                  </a:lnTo>
                  <a:lnTo>
                    <a:pt x="3" y="2"/>
                  </a:lnTo>
                  <a:lnTo>
                    <a:pt x="3" y="3"/>
                  </a:lnTo>
                  <a:lnTo>
                    <a:pt x="2" y="3"/>
                  </a:lnTo>
                  <a:lnTo>
                    <a:pt x="2" y="4"/>
                  </a:lnTo>
                  <a:lnTo>
                    <a:pt x="1" y="4"/>
                  </a:lnTo>
                  <a:lnTo>
                    <a:pt x="1" y="5"/>
                  </a:lnTo>
                  <a:lnTo>
                    <a:pt x="0" y="5"/>
                  </a:lnTo>
                  <a:lnTo>
                    <a:pt x="0" y="6"/>
                  </a:lnTo>
                  <a:lnTo>
                    <a:pt x="0" y="7"/>
                  </a:lnTo>
                  <a:lnTo>
                    <a:pt x="0" y="8"/>
                  </a:lnTo>
                  <a:lnTo>
                    <a:pt x="1" y="8"/>
                  </a:lnTo>
                  <a:lnTo>
                    <a:pt x="1" y="10"/>
                  </a:lnTo>
                  <a:lnTo>
                    <a:pt x="2" y="10"/>
                  </a:lnTo>
                  <a:lnTo>
                    <a:pt x="2" y="11"/>
                  </a:lnTo>
                  <a:lnTo>
                    <a:pt x="3" y="12"/>
                  </a:lnTo>
                  <a:lnTo>
                    <a:pt x="4" y="13"/>
                  </a:lnTo>
                  <a:lnTo>
                    <a:pt x="5" y="13"/>
                  </a:lnTo>
                  <a:lnTo>
                    <a:pt x="6" y="14"/>
                  </a:lnTo>
                  <a:lnTo>
                    <a:pt x="7" y="15"/>
                  </a:lnTo>
                  <a:lnTo>
                    <a:pt x="8" y="15"/>
                  </a:lnTo>
                  <a:lnTo>
                    <a:pt x="9" y="15"/>
                  </a:lnTo>
                  <a:lnTo>
                    <a:pt x="10" y="16"/>
                  </a:lnTo>
                  <a:lnTo>
                    <a:pt x="11" y="16"/>
                  </a:lnTo>
                  <a:lnTo>
                    <a:pt x="12" y="17"/>
                  </a:lnTo>
                  <a:lnTo>
                    <a:pt x="13" y="17"/>
                  </a:lnTo>
                  <a:lnTo>
                    <a:pt x="14" y="17"/>
                  </a:lnTo>
                  <a:lnTo>
                    <a:pt x="15" y="17"/>
                  </a:lnTo>
                  <a:lnTo>
                    <a:pt x="16" y="17"/>
                  </a:lnTo>
                  <a:lnTo>
                    <a:pt x="17" y="18"/>
                  </a:lnTo>
                  <a:lnTo>
                    <a:pt x="18" y="18"/>
                  </a:lnTo>
                  <a:lnTo>
                    <a:pt x="19" y="18"/>
                  </a:lnTo>
                  <a:lnTo>
                    <a:pt x="20" y="18"/>
                  </a:lnTo>
                  <a:lnTo>
                    <a:pt x="21" y="18"/>
                  </a:lnTo>
                  <a:lnTo>
                    <a:pt x="22" y="19"/>
                  </a:lnTo>
                  <a:lnTo>
                    <a:pt x="23" y="19"/>
                  </a:lnTo>
                  <a:lnTo>
                    <a:pt x="24" y="19"/>
                  </a:lnTo>
                  <a:lnTo>
                    <a:pt x="25" y="19"/>
                  </a:lnTo>
                  <a:lnTo>
                    <a:pt x="26" y="19"/>
                  </a:lnTo>
                  <a:lnTo>
                    <a:pt x="27" y="18"/>
                  </a:lnTo>
                  <a:lnTo>
                    <a:pt x="28" y="18"/>
                  </a:lnTo>
                  <a:lnTo>
                    <a:pt x="29" y="18"/>
                  </a:lnTo>
                  <a:lnTo>
                    <a:pt x="30" y="18"/>
                  </a:lnTo>
                  <a:lnTo>
                    <a:pt x="31" y="17"/>
                  </a:lnTo>
                  <a:lnTo>
                    <a:pt x="32" y="17"/>
                  </a:lnTo>
                  <a:lnTo>
                    <a:pt x="33" y="17"/>
                  </a:lnTo>
                  <a:lnTo>
                    <a:pt x="33" y="16"/>
                  </a:lnTo>
                  <a:lnTo>
                    <a:pt x="34" y="16"/>
                  </a:lnTo>
                  <a:lnTo>
                    <a:pt x="34" y="15"/>
                  </a:lnTo>
                  <a:lnTo>
                    <a:pt x="35" y="14"/>
                  </a:lnTo>
                  <a:lnTo>
                    <a:pt x="35" y="13"/>
                  </a:lnTo>
                  <a:lnTo>
                    <a:pt x="35" y="12"/>
                  </a:lnTo>
                  <a:lnTo>
                    <a:pt x="34" y="12"/>
                  </a:lnTo>
                  <a:lnTo>
                    <a:pt x="34" y="11"/>
                  </a:lnTo>
                  <a:lnTo>
                    <a:pt x="33" y="11"/>
                  </a:lnTo>
                  <a:lnTo>
                    <a:pt x="33" y="10"/>
                  </a:lnTo>
                  <a:lnTo>
                    <a:pt x="32" y="10"/>
                  </a:lnTo>
                  <a:lnTo>
                    <a:pt x="32" y="8"/>
                  </a:lnTo>
                  <a:lnTo>
                    <a:pt x="32" y="7"/>
                  </a:lnTo>
                  <a:lnTo>
                    <a:pt x="32" y="6"/>
                  </a:lnTo>
                  <a:lnTo>
                    <a:pt x="31" y="5"/>
                  </a:lnTo>
                  <a:lnTo>
                    <a:pt x="30" y="4"/>
                  </a:lnTo>
                  <a:lnTo>
                    <a:pt x="29" y="4"/>
                  </a:lnTo>
                  <a:lnTo>
                    <a:pt x="28" y="3"/>
                  </a:lnTo>
                  <a:lnTo>
                    <a:pt x="28" y="2"/>
                  </a:lnTo>
                  <a:lnTo>
                    <a:pt x="27" y="2"/>
                  </a:lnTo>
                  <a:lnTo>
                    <a:pt x="26" y="2"/>
                  </a:lnTo>
                  <a:lnTo>
                    <a:pt x="26" y="1"/>
                  </a:lnTo>
                  <a:lnTo>
                    <a:pt x="25" y="1"/>
                  </a:lnTo>
                  <a:lnTo>
                    <a:pt x="24" y="1"/>
                  </a:lnTo>
                  <a:lnTo>
                    <a:pt x="24" y="0"/>
                  </a:lnTo>
                  <a:lnTo>
                    <a:pt x="23" y="0"/>
                  </a:lnTo>
                  <a:lnTo>
                    <a:pt x="22" y="0"/>
                  </a:lnTo>
                  <a:lnTo>
                    <a:pt x="21" y="0"/>
                  </a:lnTo>
                  <a:lnTo>
                    <a:pt x="20" y="0"/>
                  </a:lnTo>
                  <a:lnTo>
                    <a:pt x="19" y="0"/>
                  </a:lnTo>
                  <a:lnTo>
                    <a:pt x="18" y="0"/>
                  </a:lnTo>
                  <a:lnTo>
                    <a:pt x="17" y="0"/>
                  </a:lnTo>
                  <a:lnTo>
                    <a:pt x="16" y="0"/>
                  </a:lnTo>
                  <a:lnTo>
                    <a:pt x="15" y="0"/>
                  </a:lnTo>
                  <a:lnTo>
                    <a:pt x="14" y="0"/>
                  </a:lnTo>
                  <a:lnTo>
                    <a:pt x="13" y="0"/>
                  </a:lnTo>
                  <a:lnTo>
                    <a:pt x="12" y="0"/>
                  </a:lnTo>
                  <a:lnTo>
                    <a:pt x="11" y="0"/>
                  </a:lnTo>
                  <a:lnTo>
                    <a:pt x="10" y="0"/>
                  </a:lnTo>
                </a:path>
              </a:pathLst>
            </a:custGeom>
            <a:solidFill>
              <a:srgbClr val="FF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17" name="Freeform 212"/>
            <p:cNvSpPr>
              <a:spLocks/>
            </p:cNvSpPr>
            <p:nvPr/>
          </p:nvSpPr>
          <p:spPr bwMode="auto">
            <a:xfrm>
              <a:off x="3860" y="1678"/>
              <a:ext cx="37" cy="18"/>
            </a:xfrm>
            <a:custGeom>
              <a:avLst/>
              <a:gdLst>
                <a:gd name="T0" fmla="*/ 8 w 37"/>
                <a:gd name="T1" fmla="*/ 1 h 18"/>
                <a:gd name="T2" fmla="*/ 6 w 37"/>
                <a:gd name="T3" fmla="*/ 1 h 18"/>
                <a:gd name="T4" fmla="*/ 4 w 37"/>
                <a:gd name="T5" fmla="*/ 1 h 18"/>
                <a:gd name="T6" fmla="*/ 2 w 37"/>
                <a:gd name="T7" fmla="*/ 3 h 18"/>
                <a:gd name="T8" fmla="*/ 1 w 37"/>
                <a:gd name="T9" fmla="*/ 4 h 18"/>
                <a:gd name="T10" fmla="*/ 0 w 37"/>
                <a:gd name="T11" fmla="*/ 5 h 18"/>
                <a:gd name="T12" fmla="*/ 0 w 37"/>
                <a:gd name="T13" fmla="*/ 7 h 18"/>
                <a:gd name="T14" fmla="*/ 1 w 37"/>
                <a:gd name="T15" fmla="*/ 8 h 18"/>
                <a:gd name="T16" fmla="*/ 1 w 37"/>
                <a:gd name="T17" fmla="*/ 10 h 18"/>
                <a:gd name="T18" fmla="*/ 2 w 37"/>
                <a:gd name="T19" fmla="*/ 11 h 18"/>
                <a:gd name="T20" fmla="*/ 4 w 37"/>
                <a:gd name="T21" fmla="*/ 12 h 18"/>
                <a:gd name="T22" fmla="*/ 5 w 37"/>
                <a:gd name="T23" fmla="*/ 13 h 18"/>
                <a:gd name="T24" fmla="*/ 7 w 37"/>
                <a:gd name="T25" fmla="*/ 13 h 18"/>
                <a:gd name="T26" fmla="*/ 8 w 37"/>
                <a:gd name="T27" fmla="*/ 14 h 18"/>
                <a:gd name="T28" fmla="*/ 10 w 37"/>
                <a:gd name="T29" fmla="*/ 15 h 18"/>
                <a:gd name="T30" fmla="*/ 12 w 37"/>
                <a:gd name="T31" fmla="*/ 15 h 18"/>
                <a:gd name="T32" fmla="*/ 14 w 37"/>
                <a:gd name="T33" fmla="*/ 16 h 18"/>
                <a:gd name="T34" fmla="*/ 16 w 37"/>
                <a:gd name="T35" fmla="*/ 16 h 18"/>
                <a:gd name="T36" fmla="*/ 19 w 37"/>
                <a:gd name="T37" fmla="*/ 17 h 18"/>
                <a:gd name="T38" fmla="*/ 21 w 37"/>
                <a:gd name="T39" fmla="*/ 17 h 18"/>
                <a:gd name="T40" fmla="*/ 23 w 37"/>
                <a:gd name="T41" fmla="*/ 17 h 18"/>
                <a:gd name="T42" fmla="*/ 25 w 37"/>
                <a:gd name="T43" fmla="*/ 17 h 18"/>
                <a:gd name="T44" fmla="*/ 27 w 37"/>
                <a:gd name="T45" fmla="*/ 17 h 18"/>
                <a:gd name="T46" fmla="*/ 29 w 37"/>
                <a:gd name="T47" fmla="*/ 17 h 18"/>
                <a:gd name="T48" fmla="*/ 31 w 37"/>
                <a:gd name="T49" fmla="*/ 17 h 18"/>
                <a:gd name="T50" fmla="*/ 32 w 37"/>
                <a:gd name="T51" fmla="*/ 16 h 18"/>
                <a:gd name="T52" fmla="*/ 33 w 37"/>
                <a:gd name="T53" fmla="*/ 15 h 18"/>
                <a:gd name="T54" fmla="*/ 35 w 37"/>
                <a:gd name="T55" fmla="*/ 15 h 18"/>
                <a:gd name="T56" fmla="*/ 35 w 37"/>
                <a:gd name="T57" fmla="*/ 13 h 18"/>
                <a:gd name="T58" fmla="*/ 36 w 37"/>
                <a:gd name="T59" fmla="*/ 12 h 18"/>
                <a:gd name="T60" fmla="*/ 35 w 37"/>
                <a:gd name="T61" fmla="*/ 11 h 18"/>
                <a:gd name="T62" fmla="*/ 34 w 37"/>
                <a:gd name="T63" fmla="*/ 10 h 18"/>
                <a:gd name="T64" fmla="*/ 33 w 37"/>
                <a:gd name="T65" fmla="*/ 9 h 18"/>
                <a:gd name="T66" fmla="*/ 32 w 37"/>
                <a:gd name="T67" fmla="*/ 7 h 18"/>
                <a:gd name="T68" fmla="*/ 31 w 37"/>
                <a:gd name="T69" fmla="*/ 5 h 18"/>
                <a:gd name="T70" fmla="*/ 30 w 37"/>
                <a:gd name="T71" fmla="*/ 3 h 18"/>
                <a:gd name="T72" fmla="*/ 28 w 37"/>
                <a:gd name="T73" fmla="*/ 3 h 18"/>
                <a:gd name="T74" fmla="*/ 27 w 37"/>
                <a:gd name="T75" fmla="*/ 2 h 18"/>
                <a:gd name="T76" fmla="*/ 26 w 37"/>
                <a:gd name="T77" fmla="*/ 1 h 18"/>
                <a:gd name="T78" fmla="*/ 24 w 37"/>
                <a:gd name="T79" fmla="*/ 1 h 18"/>
                <a:gd name="T80" fmla="*/ 23 w 37"/>
                <a:gd name="T81" fmla="*/ 0 h 18"/>
                <a:gd name="T82" fmla="*/ 21 w 37"/>
                <a:gd name="T83" fmla="*/ 0 h 18"/>
                <a:gd name="T84" fmla="*/ 19 w 37"/>
                <a:gd name="T85" fmla="*/ 0 h 18"/>
                <a:gd name="T86" fmla="*/ 16 w 37"/>
                <a:gd name="T87" fmla="*/ 0 h 18"/>
                <a:gd name="T88" fmla="*/ 14 w 37"/>
                <a:gd name="T89" fmla="*/ 0 h 18"/>
                <a:gd name="T90" fmla="*/ 12 w 37"/>
                <a:gd name="T91" fmla="*/ 0 h 18"/>
                <a:gd name="T92" fmla="*/ 10 w 37"/>
                <a:gd name="T93" fmla="*/ 0 h 1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7" h="18">
                  <a:moveTo>
                    <a:pt x="9" y="1"/>
                  </a:moveTo>
                  <a:lnTo>
                    <a:pt x="8" y="1"/>
                  </a:lnTo>
                  <a:lnTo>
                    <a:pt x="7" y="1"/>
                  </a:lnTo>
                  <a:lnTo>
                    <a:pt x="6" y="1"/>
                  </a:lnTo>
                  <a:lnTo>
                    <a:pt x="5" y="1"/>
                  </a:lnTo>
                  <a:lnTo>
                    <a:pt x="4" y="1"/>
                  </a:lnTo>
                  <a:lnTo>
                    <a:pt x="3" y="2"/>
                  </a:lnTo>
                  <a:lnTo>
                    <a:pt x="2" y="3"/>
                  </a:lnTo>
                  <a:lnTo>
                    <a:pt x="1" y="3"/>
                  </a:lnTo>
                  <a:lnTo>
                    <a:pt x="1" y="4"/>
                  </a:lnTo>
                  <a:lnTo>
                    <a:pt x="0" y="4"/>
                  </a:lnTo>
                  <a:lnTo>
                    <a:pt x="0" y="5"/>
                  </a:lnTo>
                  <a:lnTo>
                    <a:pt x="0" y="6"/>
                  </a:lnTo>
                  <a:lnTo>
                    <a:pt x="0" y="7"/>
                  </a:lnTo>
                  <a:lnTo>
                    <a:pt x="0" y="8"/>
                  </a:lnTo>
                  <a:lnTo>
                    <a:pt x="1" y="8"/>
                  </a:lnTo>
                  <a:lnTo>
                    <a:pt x="1" y="9"/>
                  </a:lnTo>
                  <a:lnTo>
                    <a:pt x="1" y="10"/>
                  </a:lnTo>
                  <a:lnTo>
                    <a:pt x="2" y="10"/>
                  </a:lnTo>
                  <a:lnTo>
                    <a:pt x="2" y="11"/>
                  </a:lnTo>
                  <a:lnTo>
                    <a:pt x="3" y="11"/>
                  </a:lnTo>
                  <a:lnTo>
                    <a:pt x="4" y="12"/>
                  </a:lnTo>
                  <a:lnTo>
                    <a:pt x="5" y="12"/>
                  </a:lnTo>
                  <a:lnTo>
                    <a:pt x="5" y="13"/>
                  </a:lnTo>
                  <a:lnTo>
                    <a:pt x="6" y="13"/>
                  </a:lnTo>
                  <a:lnTo>
                    <a:pt x="7" y="13"/>
                  </a:lnTo>
                  <a:lnTo>
                    <a:pt x="7" y="14"/>
                  </a:lnTo>
                  <a:lnTo>
                    <a:pt x="8" y="14"/>
                  </a:lnTo>
                  <a:lnTo>
                    <a:pt x="9" y="15"/>
                  </a:lnTo>
                  <a:lnTo>
                    <a:pt x="10" y="15"/>
                  </a:lnTo>
                  <a:lnTo>
                    <a:pt x="11" y="15"/>
                  </a:lnTo>
                  <a:lnTo>
                    <a:pt x="12" y="15"/>
                  </a:lnTo>
                  <a:lnTo>
                    <a:pt x="13" y="16"/>
                  </a:lnTo>
                  <a:lnTo>
                    <a:pt x="14" y="16"/>
                  </a:lnTo>
                  <a:lnTo>
                    <a:pt x="15" y="16"/>
                  </a:lnTo>
                  <a:lnTo>
                    <a:pt x="16" y="16"/>
                  </a:lnTo>
                  <a:lnTo>
                    <a:pt x="17" y="17"/>
                  </a:lnTo>
                  <a:lnTo>
                    <a:pt x="19" y="17"/>
                  </a:lnTo>
                  <a:lnTo>
                    <a:pt x="20" y="17"/>
                  </a:lnTo>
                  <a:lnTo>
                    <a:pt x="21" y="17"/>
                  </a:lnTo>
                  <a:lnTo>
                    <a:pt x="22" y="17"/>
                  </a:lnTo>
                  <a:lnTo>
                    <a:pt x="23" y="17"/>
                  </a:lnTo>
                  <a:lnTo>
                    <a:pt x="24" y="17"/>
                  </a:lnTo>
                  <a:lnTo>
                    <a:pt x="25" y="17"/>
                  </a:lnTo>
                  <a:lnTo>
                    <a:pt x="26" y="17"/>
                  </a:lnTo>
                  <a:lnTo>
                    <a:pt x="27" y="17"/>
                  </a:lnTo>
                  <a:lnTo>
                    <a:pt x="28" y="17"/>
                  </a:lnTo>
                  <a:lnTo>
                    <a:pt x="29" y="17"/>
                  </a:lnTo>
                  <a:lnTo>
                    <a:pt x="30" y="17"/>
                  </a:lnTo>
                  <a:lnTo>
                    <a:pt x="31" y="17"/>
                  </a:lnTo>
                  <a:lnTo>
                    <a:pt x="32" y="17"/>
                  </a:lnTo>
                  <a:lnTo>
                    <a:pt x="32" y="16"/>
                  </a:lnTo>
                  <a:lnTo>
                    <a:pt x="33" y="16"/>
                  </a:lnTo>
                  <a:lnTo>
                    <a:pt x="33" y="15"/>
                  </a:lnTo>
                  <a:lnTo>
                    <a:pt x="34" y="15"/>
                  </a:lnTo>
                  <a:lnTo>
                    <a:pt x="35" y="15"/>
                  </a:lnTo>
                  <a:lnTo>
                    <a:pt x="35" y="14"/>
                  </a:lnTo>
                  <a:lnTo>
                    <a:pt x="35" y="13"/>
                  </a:lnTo>
                  <a:lnTo>
                    <a:pt x="36" y="13"/>
                  </a:lnTo>
                  <a:lnTo>
                    <a:pt x="36" y="12"/>
                  </a:lnTo>
                  <a:lnTo>
                    <a:pt x="35" y="12"/>
                  </a:lnTo>
                  <a:lnTo>
                    <a:pt x="35" y="11"/>
                  </a:lnTo>
                  <a:lnTo>
                    <a:pt x="34" y="11"/>
                  </a:lnTo>
                  <a:lnTo>
                    <a:pt x="34" y="10"/>
                  </a:lnTo>
                  <a:lnTo>
                    <a:pt x="34" y="9"/>
                  </a:lnTo>
                  <a:lnTo>
                    <a:pt x="33" y="9"/>
                  </a:lnTo>
                  <a:lnTo>
                    <a:pt x="32" y="8"/>
                  </a:lnTo>
                  <a:lnTo>
                    <a:pt x="32" y="7"/>
                  </a:lnTo>
                  <a:lnTo>
                    <a:pt x="32" y="6"/>
                  </a:lnTo>
                  <a:lnTo>
                    <a:pt x="31" y="5"/>
                  </a:lnTo>
                  <a:lnTo>
                    <a:pt x="30" y="4"/>
                  </a:lnTo>
                  <a:lnTo>
                    <a:pt x="30" y="3"/>
                  </a:lnTo>
                  <a:lnTo>
                    <a:pt x="29" y="3"/>
                  </a:lnTo>
                  <a:lnTo>
                    <a:pt x="28" y="3"/>
                  </a:lnTo>
                  <a:lnTo>
                    <a:pt x="28" y="2"/>
                  </a:lnTo>
                  <a:lnTo>
                    <a:pt x="27" y="2"/>
                  </a:lnTo>
                  <a:lnTo>
                    <a:pt x="27" y="1"/>
                  </a:lnTo>
                  <a:lnTo>
                    <a:pt x="26" y="1"/>
                  </a:lnTo>
                  <a:lnTo>
                    <a:pt x="25" y="1"/>
                  </a:lnTo>
                  <a:lnTo>
                    <a:pt x="24" y="1"/>
                  </a:lnTo>
                  <a:lnTo>
                    <a:pt x="24" y="0"/>
                  </a:lnTo>
                  <a:lnTo>
                    <a:pt x="23" y="0"/>
                  </a:lnTo>
                  <a:lnTo>
                    <a:pt x="22" y="0"/>
                  </a:lnTo>
                  <a:lnTo>
                    <a:pt x="21" y="0"/>
                  </a:lnTo>
                  <a:lnTo>
                    <a:pt x="20" y="0"/>
                  </a:lnTo>
                  <a:lnTo>
                    <a:pt x="19" y="0"/>
                  </a:lnTo>
                  <a:lnTo>
                    <a:pt x="17" y="0"/>
                  </a:lnTo>
                  <a:lnTo>
                    <a:pt x="16" y="0"/>
                  </a:lnTo>
                  <a:lnTo>
                    <a:pt x="15" y="0"/>
                  </a:lnTo>
                  <a:lnTo>
                    <a:pt x="14" y="0"/>
                  </a:lnTo>
                  <a:lnTo>
                    <a:pt x="13" y="0"/>
                  </a:lnTo>
                  <a:lnTo>
                    <a:pt x="12" y="0"/>
                  </a:lnTo>
                  <a:lnTo>
                    <a:pt x="11" y="0"/>
                  </a:lnTo>
                  <a:lnTo>
                    <a:pt x="10" y="0"/>
                  </a:lnTo>
                  <a:lnTo>
                    <a:pt x="9" y="1"/>
                  </a:lnTo>
                </a:path>
              </a:pathLst>
            </a:custGeom>
            <a:solidFill>
              <a:srgbClr val="FF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18" name="Freeform 213"/>
            <p:cNvSpPr>
              <a:spLocks/>
            </p:cNvSpPr>
            <p:nvPr/>
          </p:nvSpPr>
          <p:spPr bwMode="auto">
            <a:xfrm>
              <a:off x="3150" y="1656"/>
              <a:ext cx="38" cy="25"/>
            </a:xfrm>
            <a:custGeom>
              <a:avLst/>
              <a:gdLst>
                <a:gd name="T0" fmla="*/ 35 w 38"/>
                <a:gd name="T1" fmla="*/ 1 h 25"/>
                <a:gd name="T2" fmla="*/ 33 w 38"/>
                <a:gd name="T3" fmla="*/ 0 h 25"/>
                <a:gd name="T4" fmla="*/ 31 w 38"/>
                <a:gd name="T5" fmla="*/ 0 h 25"/>
                <a:gd name="T6" fmla="*/ 29 w 38"/>
                <a:gd name="T7" fmla="*/ 0 h 25"/>
                <a:gd name="T8" fmla="*/ 26 w 38"/>
                <a:gd name="T9" fmla="*/ 0 h 25"/>
                <a:gd name="T10" fmla="*/ 24 w 38"/>
                <a:gd name="T11" fmla="*/ 0 h 25"/>
                <a:gd name="T12" fmla="*/ 21 w 38"/>
                <a:gd name="T13" fmla="*/ 0 h 25"/>
                <a:gd name="T14" fmla="*/ 19 w 38"/>
                <a:gd name="T15" fmla="*/ 1 h 25"/>
                <a:gd name="T16" fmla="*/ 15 w 38"/>
                <a:gd name="T17" fmla="*/ 2 h 25"/>
                <a:gd name="T18" fmla="*/ 12 w 38"/>
                <a:gd name="T19" fmla="*/ 2 h 25"/>
                <a:gd name="T20" fmla="*/ 10 w 38"/>
                <a:gd name="T21" fmla="*/ 4 h 25"/>
                <a:gd name="T22" fmla="*/ 8 w 38"/>
                <a:gd name="T23" fmla="*/ 5 h 25"/>
                <a:gd name="T24" fmla="*/ 4 w 38"/>
                <a:gd name="T25" fmla="*/ 7 h 25"/>
                <a:gd name="T26" fmla="*/ 3 w 38"/>
                <a:gd name="T27" fmla="*/ 9 h 25"/>
                <a:gd name="T28" fmla="*/ 1 w 38"/>
                <a:gd name="T29" fmla="*/ 11 h 25"/>
                <a:gd name="T30" fmla="*/ 0 w 38"/>
                <a:gd name="T31" fmla="*/ 12 h 25"/>
                <a:gd name="T32" fmla="*/ 0 w 38"/>
                <a:gd name="T33" fmla="*/ 14 h 25"/>
                <a:gd name="T34" fmla="*/ 0 w 38"/>
                <a:gd name="T35" fmla="*/ 16 h 25"/>
                <a:gd name="T36" fmla="*/ 0 w 38"/>
                <a:gd name="T37" fmla="*/ 18 h 25"/>
                <a:gd name="T38" fmla="*/ 1 w 38"/>
                <a:gd name="T39" fmla="*/ 19 h 25"/>
                <a:gd name="T40" fmla="*/ 2 w 38"/>
                <a:gd name="T41" fmla="*/ 20 h 25"/>
                <a:gd name="T42" fmla="*/ 4 w 38"/>
                <a:gd name="T43" fmla="*/ 21 h 25"/>
                <a:gd name="T44" fmla="*/ 5 w 38"/>
                <a:gd name="T45" fmla="*/ 22 h 25"/>
                <a:gd name="T46" fmla="*/ 6 w 38"/>
                <a:gd name="T47" fmla="*/ 23 h 25"/>
                <a:gd name="T48" fmla="*/ 8 w 38"/>
                <a:gd name="T49" fmla="*/ 23 h 25"/>
                <a:gd name="T50" fmla="*/ 9 w 38"/>
                <a:gd name="T51" fmla="*/ 24 h 25"/>
                <a:gd name="T52" fmla="*/ 10 w 38"/>
                <a:gd name="T53" fmla="*/ 23 h 25"/>
                <a:gd name="T54" fmla="*/ 12 w 38"/>
                <a:gd name="T55" fmla="*/ 23 h 25"/>
                <a:gd name="T56" fmla="*/ 14 w 38"/>
                <a:gd name="T57" fmla="*/ 23 h 25"/>
                <a:gd name="T58" fmla="*/ 16 w 38"/>
                <a:gd name="T59" fmla="*/ 23 h 25"/>
                <a:gd name="T60" fmla="*/ 19 w 38"/>
                <a:gd name="T61" fmla="*/ 23 h 25"/>
                <a:gd name="T62" fmla="*/ 21 w 38"/>
                <a:gd name="T63" fmla="*/ 23 h 25"/>
                <a:gd name="T64" fmla="*/ 22 w 38"/>
                <a:gd name="T65" fmla="*/ 24 h 25"/>
                <a:gd name="T66" fmla="*/ 24 w 38"/>
                <a:gd name="T67" fmla="*/ 24 h 25"/>
                <a:gd name="T68" fmla="*/ 26 w 38"/>
                <a:gd name="T69" fmla="*/ 24 h 25"/>
                <a:gd name="T70" fmla="*/ 27 w 38"/>
                <a:gd name="T71" fmla="*/ 23 h 25"/>
                <a:gd name="T72" fmla="*/ 29 w 38"/>
                <a:gd name="T73" fmla="*/ 23 h 25"/>
                <a:gd name="T74" fmla="*/ 30 w 38"/>
                <a:gd name="T75" fmla="*/ 22 h 25"/>
                <a:gd name="T76" fmla="*/ 32 w 38"/>
                <a:gd name="T77" fmla="*/ 21 h 25"/>
                <a:gd name="T78" fmla="*/ 33 w 38"/>
                <a:gd name="T79" fmla="*/ 20 h 25"/>
                <a:gd name="T80" fmla="*/ 34 w 38"/>
                <a:gd name="T81" fmla="*/ 19 h 25"/>
                <a:gd name="T82" fmla="*/ 35 w 38"/>
                <a:gd name="T83" fmla="*/ 18 h 25"/>
                <a:gd name="T84" fmla="*/ 35 w 38"/>
                <a:gd name="T85" fmla="*/ 16 h 25"/>
                <a:gd name="T86" fmla="*/ 35 w 38"/>
                <a:gd name="T87" fmla="*/ 14 h 25"/>
                <a:gd name="T88" fmla="*/ 35 w 38"/>
                <a:gd name="T89" fmla="*/ 12 h 25"/>
                <a:gd name="T90" fmla="*/ 35 w 38"/>
                <a:gd name="T91" fmla="*/ 10 h 25"/>
                <a:gd name="T92" fmla="*/ 36 w 38"/>
                <a:gd name="T93" fmla="*/ 9 h 25"/>
                <a:gd name="T94" fmla="*/ 36 w 38"/>
                <a:gd name="T95" fmla="*/ 7 h 25"/>
                <a:gd name="T96" fmla="*/ 37 w 38"/>
                <a:gd name="T97" fmla="*/ 5 h 25"/>
                <a:gd name="T98" fmla="*/ 37 w 38"/>
                <a:gd name="T99" fmla="*/ 3 h 2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8" h="25">
                  <a:moveTo>
                    <a:pt x="37" y="2"/>
                  </a:moveTo>
                  <a:lnTo>
                    <a:pt x="35" y="1"/>
                  </a:lnTo>
                  <a:lnTo>
                    <a:pt x="34" y="0"/>
                  </a:lnTo>
                  <a:lnTo>
                    <a:pt x="33" y="0"/>
                  </a:lnTo>
                  <a:lnTo>
                    <a:pt x="32" y="0"/>
                  </a:lnTo>
                  <a:lnTo>
                    <a:pt x="31" y="0"/>
                  </a:lnTo>
                  <a:lnTo>
                    <a:pt x="30" y="0"/>
                  </a:lnTo>
                  <a:lnTo>
                    <a:pt x="29" y="0"/>
                  </a:lnTo>
                  <a:lnTo>
                    <a:pt x="27" y="0"/>
                  </a:lnTo>
                  <a:lnTo>
                    <a:pt x="26" y="0"/>
                  </a:lnTo>
                  <a:lnTo>
                    <a:pt x="25" y="0"/>
                  </a:lnTo>
                  <a:lnTo>
                    <a:pt x="24" y="0"/>
                  </a:lnTo>
                  <a:lnTo>
                    <a:pt x="23" y="0"/>
                  </a:lnTo>
                  <a:lnTo>
                    <a:pt x="21" y="0"/>
                  </a:lnTo>
                  <a:lnTo>
                    <a:pt x="20" y="0"/>
                  </a:lnTo>
                  <a:lnTo>
                    <a:pt x="19" y="1"/>
                  </a:lnTo>
                  <a:lnTo>
                    <a:pt x="16" y="1"/>
                  </a:lnTo>
                  <a:lnTo>
                    <a:pt x="15" y="2"/>
                  </a:lnTo>
                  <a:lnTo>
                    <a:pt x="14" y="2"/>
                  </a:lnTo>
                  <a:lnTo>
                    <a:pt x="12" y="2"/>
                  </a:lnTo>
                  <a:lnTo>
                    <a:pt x="11" y="3"/>
                  </a:lnTo>
                  <a:lnTo>
                    <a:pt x="10" y="4"/>
                  </a:lnTo>
                  <a:lnTo>
                    <a:pt x="9" y="4"/>
                  </a:lnTo>
                  <a:lnTo>
                    <a:pt x="8" y="5"/>
                  </a:lnTo>
                  <a:lnTo>
                    <a:pt x="6" y="6"/>
                  </a:lnTo>
                  <a:lnTo>
                    <a:pt x="4" y="7"/>
                  </a:lnTo>
                  <a:lnTo>
                    <a:pt x="4" y="8"/>
                  </a:lnTo>
                  <a:lnTo>
                    <a:pt x="3" y="9"/>
                  </a:lnTo>
                  <a:lnTo>
                    <a:pt x="2" y="10"/>
                  </a:lnTo>
                  <a:lnTo>
                    <a:pt x="1" y="11"/>
                  </a:lnTo>
                  <a:lnTo>
                    <a:pt x="1" y="12"/>
                  </a:lnTo>
                  <a:lnTo>
                    <a:pt x="0" y="12"/>
                  </a:lnTo>
                  <a:lnTo>
                    <a:pt x="0" y="13"/>
                  </a:lnTo>
                  <a:lnTo>
                    <a:pt x="0" y="14"/>
                  </a:lnTo>
                  <a:lnTo>
                    <a:pt x="0" y="15"/>
                  </a:lnTo>
                  <a:lnTo>
                    <a:pt x="0" y="16"/>
                  </a:lnTo>
                  <a:lnTo>
                    <a:pt x="0" y="17"/>
                  </a:lnTo>
                  <a:lnTo>
                    <a:pt x="0" y="18"/>
                  </a:lnTo>
                  <a:lnTo>
                    <a:pt x="1" y="18"/>
                  </a:lnTo>
                  <a:lnTo>
                    <a:pt x="1" y="19"/>
                  </a:lnTo>
                  <a:lnTo>
                    <a:pt x="2" y="19"/>
                  </a:lnTo>
                  <a:lnTo>
                    <a:pt x="2" y="20"/>
                  </a:lnTo>
                  <a:lnTo>
                    <a:pt x="3" y="21"/>
                  </a:lnTo>
                  <a:lnTo>
                    <a:pt x="4" y="21"/>
                  </a:lnTo>
                  <a:lnTo>
                    <a:pt x="4" y="22"/>
                  </a:lnTo>
                  <a:lnTo>
                    <a:pt x="5" y="22"/>
                  </a:lnTo>
                  <a:lnTo>
                    <a:pt x="6" y="22"/>
                  </a:lnTo>
                  <a:lnTo>
                    <a:pt x="6" y="23"/>
                  </a:lnTo>
                  <a:lnTo>
                    <a:pt x="7" y="23"/>
                  </a:lnTo>
                  <a:lnTo>
                    <a:pt x="8" y="23"/>
                  </a:lnTo>
                  <a:lnTo>
                    <a:pt x="9" y="23"/>
                  </a:lnTo>
                  <a:lnTo>
                    <a:pt x="9" y="24"/>
                  </a:lnTo>
                  <a:lnTo>
                    <a:pt x="10" y="24"/>
                  </a:lnTo>
                  <a:lnTo>
                    <a:pt x="10" y="23"/>
                  </a:lnTo>
                  <a:lnTo>
                    <a:pt x="11" y="23"/>
                  </a:lnTo>
                  <a:lnTo>
                    <a:pt x="12" y="23"/>
                  </a:lnTo>
                  <a:lnTo>
                    <a:pt x="13" y="23"/>
                  </a:lnTo>
                  <a:lnTo>
                    <a:pt x="14" y="23"/>
                  </a:lnTo>
                  <a:lnTo>
                    <a:pt x="15" y="23"/>
                  </a:lnTo>
                  <a:lnTo>
                    <a:pt x="16" y="23"/>
                  </a:lnTo>
                  <a:lnTo>
                    <a:pt x="17" y="23"/>
                  </a:lnTo>
                  <a:lnTo>
                    <a:pt x="19" y="23"/>
                  </a:lnTo>
                  <a:lnTo>
                    <a:pt x="20" y="23"/>
                  </a:lnTo>
                  <a:lnTo>
                    <a:pt x="21" y="23"/>
                  </a:lnTo>
                  <a:lnTo>
                    <a:pt x="22" y="23"/>
                  </a:lnTo>
                  <a:lnTo>
                    <a:pt x="22" y="24"/>
                  </a:lnTo>
                  <a:lnTo>
                    <a:pt x="23" y="24"/>
                  </a:lnTo>
                  <a:lnTo>
                    <a:pt x="24" y="24"/>
                  </a:lnTo>
                  <a:lnTo>
                    <a:pt x="25" y="24"/>
                  </a:lnTo>
                  <a:lnTo>
                    <a:pt x="26" y="24"/>
                  </a:lnTo>
                  <a:lnTo>
                    <a:pt x="27" y="24"/>
                  </a:lnTo>
                  <a:lnTo>
                    <a:pt x="27" y="23"/>
                  </a:lnTo>
                  <a:lnTo>
                    <a:pt x="28" y="23"/>
                  </a:lnTo>
                  <a:lnTo>
                    <a:pt x="29" y="23"/>
                  </a:lnTo>
                  <a:lnTo>
                    <a:pt x="29" y="22"/>
                  </a:lnTo>
                  <a:lnTo>
                    <a:pt x="30" y="22"/>
                  </a:lnTo>
                  <a:lnTo>
                    <a:pt x="31" y="22"/>
                  </a:lnTo>
                  <a:lnTo>
                    <a:pt x="32" y="21"/>
                  </a:lnTo>
                  <a:lnTo>
                    <a:pt x="33" y="21"/>
                  </a:lnTo>
                  <a:lnTo>
                    <a:pt x="33" y="20"/>
                  </a:lnTo>
                  <a:lnTo>
                    <a:pt x="34" y="20"/>
                  </a:lnTo>
                  <a:lnTo>
                    <a:pt x="34" y="19"/>
                  </a:lnTo>
                  <a:lnTo>
                    <a:pt x="34" y="18"/>
                  </a:lnTo>
                  <a:lnTo>
                    <a:pt x="35" y="18"/>
                  </a:lnTo>
                  <a:lnTo>
                    <a:pt x="35" y="17"/>
                  </a:lnTo>
                  <a:lnTo>
                    <a:pt x="35" y="16"/>
                  </a:lnTo>
                  <a:lnTo>
                    <a:pt x="35" y="15"/>
                  </a:lnTo>
                  <a:lnTo>
                    <a:pt x="35" y="14"/>
                  </a:lnTo>
                  <a:lnTo>
                    <a:pt x="35" y="13"/>
                  </a:lnTo>
                  <a:lnTo>
                    <a:pt x="35" y="12"/>
                  </a:lnTo>
                  <a:lnTo>
                    <a:pt x="35" y="11"/>
                  </a:lnTo>
                  <a:lnTo>
                    <a:pt x="35" y="10"/>
                  </a:lnTo>
                  <a:lnTo>
                    <a:pt x="35" y="9"/>
                  </a:lnTo>
                  <a:lnTo>
                    <a:pt x="36" y="9"/>
                  </a:lnTo>
                  <a:lnTo>
                    <a:pt x="36" y="8"/>
                  </a:lnTo>
                  <a:lnTo>
                    <a:pt x="36" y="7"/>
                  </a:lnTo>
                  <a:lnTo>
                    <a:pt x="37" y="6"/>
                  </a:lnTo>
                  <a:lnTo>
                    <a:pt x="37" y="5"/>
                  </a:lnTo>
                  <a:lnTo>
                    <a:pt x="37" y="4"/>
                  </a:lnTo>
                  <a:lnTo>
                    <a:pt x="37" y="3"/>
                  </a:lnTo>
                  <a:lnTo>
                    <a:pt x="37" y="2"/>
                  </a:lnTo>
                </a:path>
              </a:pathLst>
            </a:custGeom>
            <a:solidFill>
              <a:srgbClr val="FF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19" name="Freeform 214"/>
            <p:cNvSpPr>
              <a:spLocks/>
            </p:cNvSpPr>
            <p:nvPr/>
          </p:nvSpPr>
          <p:spPr bwMode="auto">
            <a:xfrm>
              <a:off x="3164" y="1689"/>
              <a:ext cx="31" cy="30"/>
            </a:xfrm>
            <a:custGeom>
              <a:avLst/>
              <a:gdLst>
                <a:gd name="T0" fmla="*/ 7 w 31"/>
                <a:gd name="T1" fmla="*/ 0 h 30"/>
                <a:gd name="T2" fmla="*/ 6 w 31"/>
                <a:gd name="T3" fmla="*/ 1 h 30"/>
                <a:gd name="T4" fmla="*/ 5 w 31"/>
                <a:gd name="T5" fmla="*/ 2 h 30"/>
                <a:gd name="T6" fmla="*/ 4 w 31"/>
                <a:gd name="T7" fmla="*/ 3 h 30"/>
                <a:gd name="T8" fmla="*/ 3 w 31"/>
                <a:gd name="T9" fmla="*/ 4 h 30"/>
                <a:gd name="T10" fmla="*/ 2 w 31"/>
                <a:gd name="T11" fmla="*/ 5 h 30"/>
                <a:gd name="T12" fmla="*/ 2 w 31"/>
                <a:gd name="T13" fmla="*/ 7 h 30"/>
                <a:gd name="T14" fmla="*/ 1 w 31"/>
                <a:gd name="T15" fmla="*/ 8 h 30"/>
                <a:gd name="T16" fmla="*/ 1 w 31"/>
                <a:gd name="T17" fmla="*/ 10 h 30"/>
                <a:gd name="T18" fmla="*/ 1 w 31"/>
                <a:gd name="T19" fmla="*/ 12 h 30"/>
                <a:gd name="T20" fmla="*/ 1 w 31"/>
                <a:gd name="T21" fmla="*/ 15 h 30"/>
                <a:gd name="T22" fmla="*/ 0 w 31"/>
                <a:gd name="T23" fmla="*/ 17 h 30"/>
                <a:gd name="T24" fmla="*/ 1 w 31"/>
                <a:gd name="T25" fmla="*/ 18 h 30"/>
                <a:gd name="T26" fmla="*/ 1 w 31"/>
                <a:gd name="T27" fmla="*/ 20 h 30"/>
                <a:gd name="T28" fmla="*/ 2 w 31"/>
                <a:gd name="T29" fmla="*/ 21 h 30"/>
                <a:gd name="T30" fmla="*/ 2 w 31"/>
                <a:gd name="T31" fmla="*/ 23 h 30"/>
                <a:gd name="T32" fmla="*/ 4 w 31"/>
                <a:gd name="T33" fmla="*/ 23 h 30"/>
                <a:gd name="T34" fmla="*/ 6 w 31"/>
                <a:gd name="T35" fmla="*/ 25 h 30"/>
                <a:gd name="T36" fmla="*/ 8 w 31"/>
                <a:gd name="T37" fmla="*/ 26 h 30"/>
                <a:gd name="T38" fmla="*/ 9 w 31"/>
                <a:gd name="T39" fmla="*/ 27 h 30"/>
                <a:gd name="T40" fmla="*/ 11 w 31"/>
                <a:gd name="T41" fmla="*/ 28 h 30"/>
                <a:gd name="T42" fmla="*/ 13 w 31"/>
                <a:gd name="T43" fmla="*/ 28 h 30"/>
                <a:gd name="T44" fmla="*/ 14 w 31"/>
                <a:gd name="T45" fmla="*/ 29 h 30"/>
                <a:gd name="T46" fmla="*/ 17 w 31"/>
                <a:gd name="T47" fmla="*/ 29 h 30"/>
                <a:gd name="T48" fmla="*/ 19 w 31"/>
                <a:gd name="T49" fmla="*/ 28 h 30"/>
                <a:gd name="T50" fmla="*/ 21 w 31"/>
                <a:gd name="T51" fmla="*/ 28 h 30"/>
                <a:gd name="T52" fmla="*/ 23 w 31"/>
                <a:gd name="T53" fmla="*/ 27 h 30"/>
                <a:gd name="T54" fmla="*/ 25 w 31"/>
                <a:gd name="T55" fmla="*/ 26 h 30"/>
                <a:gd name="T56" fmla="*/ 27 w 31"/>
                <a:gd name="T57" fmla="*/ 25 h 30"/>
                <a:gd name="T58" fmla="*/ 29 w 31"/>
                <a:gd name="T59" fmla="*/ 23 h 30"/>
                <a:gd name="T60" fmla="*/ 29 w 31"/>
                <a:gd name="T61" fmla="*/ 21 h 30"/>
                <a:gd name="T62" fmla="*/ 30 w 31"/>
                <a:gd name="T63" fmla="*/ 20 h 30"/>
                <a:gd name="T64" fmla="*/ 29 w 31"/>
                <a:gd name="T65" fmla="*/ 18 h 30"/>
                <a:gd name="T66" fmla="*/ 29 w 31"/>
                <a:gd name="T67" fmla="*/ 16 h 30"/>
                <a:gd name="T68" fmla="*/ 29 w 31"/>
                <a:gd name="T69" fmla="*/ 13 h 30"/>
                <a:gd name="T70" fmla="*/ 29 w 31"/>
                <a:gd name="T71" fmla="*/ 11 h 30"/>
                <a:gd name="T72" fmla="*/ 28 w 31"/>
                <a:gd name="T73" fmla="*/ 10 h 30"/>
                <a:gd name="T74" fmla="*/ 27 w 31"/>
                <a:gd name="T75" fmla="*/ 8 h 30"/>
                <a:gd name="T76" fmla="*/ 25 w 31"/>
                <a:gd name="T77" fmla="*/ 7 h 30"/>
                <a:gd name="T78" fmla="*/ 23 w 31"/>
                <a:gd name="T79" fmla="*/ 6 h 30"/>
                <a:gd name="T80" fmla="*/ 21 w 31"/>
                <a:gd name="T81" fmla="*/ 4 h 30"/>
                <a:gd name="T82" fmla="*/ 20 w 31"/>
                <a:gd name="T83" fmla="*/ 3 h 30"/>
                <a:gd name="T84" fmla="*/ 19 w 31"/>
                <a:gd name="T85" fmla="*/ 2 h 30"/>
                <a:gd name="T86" fmla="*/ 17 w 31"/>
                <a:gd name="T87" fmla="*/ 2 h 30"/>
                <a:gd name="T88" fmla="*/ 16 w 31"/>
                <a:gd name="T89" fmla="*/ 1 h 30"/>
                <a:gd name="T90" fmla="*/ 13 w 31"/>
                <a:gd name="T91" fmla="*/ 0 h 30"/>
                <a:gd name="T92" fmla="*/ 11 w 31"/>
                <a:gd name="T93" fmla="*/ 0 h 30"/>
                <a:gd name="T94" fmla="*/ 9 w 31"/>
                <a:gd name="T95" fmla="*/ 0 h 3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1" h="30">
                  <a:moveTo>
                    <a:pt x="8" y="0"/>
                  </a:moveTo>
                  <a:lnTo>
                    <a:pt x="7" y="0"/>
                  </a:lnTo>
                  <a:lnTo>
                    <a:pt x="6" y="0"/>
                  </a:lnTo>
                  <a:lnTo>
                    <a:pt x="6" y="1"/>
                  </a:lnTo>
                  <a:lnTo>
                    <a:pt x="5" y="1"/>
                  </a:lnTo>
                  <a:lnTo>
                    <a:pt x="5" y="2"/>
                  </a:lnTo>
                  <a:lnTo>
                    <a:pt x="4" y="2"/>
                  </a:lnTo>
                  <a:lnTo>
                    <a:pt x="4" y="3"/>
                  </a:lnTo>
                  <a:lnTo>
                    <a:pt x="3" y="3"/>
                  </a:lnTo>
                  <a:lnTo>
                    <a:pt x="3" y="4"/>
                  </a:lnTo>
                  <a:lnTo>
                    <a:pt x="2" y="4"/>
                  </a:lnTo>
                  <a:lnTo>
                    <a:pt x="2" y="5"/>
                  </a:lnTo>
                  <a:lnTo>
                    <a:pt x="2" y="6"/>
                  </a:lnTo>
                  <a:lnTo>
                    <a:pt x="2" y="7"/>
                  </a:lnTo>
                  <a:lnTo>
                    <a:pt x="2" y="8"/>
                  </a:lnTo>
                  <a:lnTo>
                    <a:pt x="1" y="8"/>
                  </a:lnTo>
                  <a:lnTo>
                    <a:pt x="1" y="9"/>
                  </a:lnTo>
                  <a:lnTo>
                    <a:pt x="1" y="10"/>
                  </a:lnTo>
                  <a:lnTo>
                    <a:pt x="1" y="11"/>
                  </a:lnTo>
                  <a:lnTo>
                    <a:pt x="1" y="12"/>
                  </a:lnTo>
                  <a:lnTo>
                    <a:pt x="1" y="13"/>
                  </a:lnTo>
                  <a:lnTo>
                    <a:pt x="1" y="15"/>
                  </a:lnTo>
                  <a:lnTo>
                    <a:pt x="0" y="16"/>
                  </a:lnTo>
                  <a:lnTo>
                    <a:pt x="0" y="17"/>
                  </a:lnTo>
                  <a:lnTo>
                    <a:pt x="1" y="17"/>
                  </a:lnTo>
                  <a:lnTo>
                    <a:pt x="1" y="18"/>
                  </a:lnTo>
                  <a:lnTo>
                    <a:pt x="1" y="19"/>
                  </a:lnTo>
                  <a:lnTo>
                    <a:pt x="1" y="20"/>
                  </a:lnTo>
                  <a:lnTo>
                    <a:pt x="1" y="21"/>
                  </a:lnTo>
                  <a:lnTo>
                    <a:pt x="2" y="21"/>
                  </a:lnTo>
                  <a:lnTo>
                    <a:pt x="2" y="22"/>
                  </a:lnTo>
                  <a:lnTo>
                    <a:pt x="2" y="23"/>
                  </a:lnTo>
                  <a:lnTo>
                    <a:pt x="3" y="23"/>
                  </a:lnTo>
                  <a:lnTo>
                    <a:pt x="4" y="23"/>
                  </a:lnTo>
                  <a:lnTo>
                    <a:pt x="4" y="24"/>
                  </a:lnTo>
                  <a:lnTo>
                    <a:pt x="6" y="25"/>
                  </a:lnTo>
                  <a:lnTo>
                    <a:pt x="7" y="26"/>
                  </a:lnTo>
                  <a:lnTo>
                    <a:pt x="8" y="26"/>
                  </a:lnTo>
                  <a:lnTo>
                    <a:pt x="8" y="27"/>
                  </a:lnTo>
                  <a:lnTo>
                    <a:pt x="9" y="27"/>
                  </a:lnTo>
                  <a:lnTo>
                    <a:pt x="10" y="27"/>
                  </a:lnTo>
                  <a:lnTo>
                    <a:pt x="11" y="28"/>
                  </a:lnTo>
                  <a:lnTo>
                    <a:pt x="12" y="28"/>
                  </a:lnTo>
                  <a:lnTo>
                    <a:pt x="13" y="28"/>
                  </a:lnTo>
                  <a:lnTo>
                    <a:pt x="14" y="28"/>
                  </a:lnTo>
                  <a:lnTo>
                    <a:pt x="14" y="29"/>
                  </a:lnTo>
                  <a:lnTo>
                    <a:pt x="16" y="29"/>
                  </a:lnTo>
                  <a:lnTo>
                    <a:pt x="17" y="29"/>
                  </a:lnTo>
                  <a:lnTo>
                    <a:pt x="18" y="29"/>
                  </a:lnTo>
                  <a:lnTo>
                    <a:pt x="19" y="28"/>
                  </a:lnTo>
                  <a:lnTo>
                    <a:pt x="20" y="28"/>
                  </a:lnTo>
                  <a:lnTo>
                    <a:pt x="21" y="28"/>
                  </a:lnTo>
                  <a:lnTo>
                    <a:pt x="22" y="28"/>
                  </a:lnTo>
                  <a:lnTo>
                    <a:pt x="23" y="27"/>
                  </a:lnTo>
                  <a:lnTo>
                    <a:pt x="24" y="27"/>
                  </a:lnTo>
                  <a:lnTo>
                    <a:pt x="25" y="26"/>
                  </a:lnTo>
                  <a:lnTo>
                    <a:pt x="26" y="25"/>
                  </a:lnTo>
                  <a:lnTo>
                    <a:pt x="27" y="25"/>
                  </a:lnTo>
                  <a:lnTo>
                    <a:pt x="28" y="24"/>
                  </a:lnTo>
                  <a:lnTo>
                    <a:pt x="29" y="23"/>
                  </a:lnTo>
                  <a:lnTo>
                    <a:pt x="29" y="22"/>
                  </a:lnTo>
                  <a:lnTo>
                    <a:pt x="29" y="21"/>
                  </a:lnTo>
                  <a:lnTo>
                    <a:pt x="29" y="20"/>
                  </a:lnTo>
                  <a:lnTo>
                    <a:pt x="30" y="20"/>
                  </a:lnTo>
                  <a:lnTo>
                    <a:pt x="29" y="19"/>
                  </a:lnTo>
                  <a:lnTo>
                    <a:pt x="29" y="18"/>
                  </a:lnTo>
                  <a:lnTo>
                    <a:pt x="29" y="17"/>
                  </a:lnTo>
                  <a:lnTo>
                    <a:pt x="29" y="16"/>
                  </a:lnTo>
                  <a:lnTo>
                    <a:pt x="29" y="15"/>
                  </a:lnTo>
                  <a:lnTo>
                    <a:pt x="29" y="13"/>
                  </a:lnTo>
                  <a:lnTo>
                    <a:pt x="29" y="12"/>
                  </a:lnTo>
                  <a:lnTo>
                    <a:pt x="29" y="11"/>
                  </a:lnTo>
                  <a:lnTo>
                    <a:pt x="28" y="11"/>
                  </a:lnTo>
                  <a:lnTo>
                    <a:pt x="28" y="10"/>
                  </a:lnTo>
                  <a:lnTo>
                    <a:pt x="27" y="9"/>
                  </a:lnTo>
                  <a:lnTo>
                    <a:pt x="27" y="8"/>
                  </a:lnTo>
                  <a:lnTo>
                    <a:pt x="26" y="8"/>
                  </a:lnTo>
                  <a:lnTo>
                    <a:pt x="25" y="7"/>
                  </a:lnTo>
                  <a:lnTo>
                    <a:pt x="24" y="6"/>
                  </a:lnTo>
                  <a:lnTo>
                    <a:pt x="23" y="6"/>
                  </a:lnTo>
                  <a:lnTo>
                    <a:pt x="22" y="5"/>
                  </a:lnTo>
                  <a:lnTo>
                    <a:pt x="21" y="4"/>
                  </a:lnTo>
                  <a:lnTo>
                    <a:pt x="20" y="4"/>
                  </a:lnTo>
                  <a:lnTo>
                    <a:pt x="20" y="3"/>
                  </a:lnTo>
                  <a:lnTo>
                    <a:pt x="19" y="3"/>
                  </a:lnTo>
                  <a:lnTo>
                    <a:pt x="19" y="2"/>
                  </a:lnTo>
                  <a:lnTo>
                    <a:pt x="18" y="2"/>
                  </a:lnTo>
                  <a:lnTo>
                    <a:pt x="17" y="2"/>
                  </a:lnTo>
                  <a:lnTo>
                    <a:pt x="17" y="1"/>
                  </a:lnTo>
                  <a:lnTo>
                    <a:pt x="16" y="1"/>
                  </a:lnTo>
                  <a:lnTo>
                    <a:pt x="14" y="0"/>
                  </a:lnTo>
                  <a:lnTo>
                    <a:pt x="13" y="0"/>
                  </a:lnTo>
                  <a:lnTo>
                    <a:pt x="12" y="0"/>
                  </a:lnTo>
                  <a:lnTo>
                    <a:pt x="11" y="0"/>
                  </a:lnTo>
                  <a:lnTo>
                    <a:pt x="10" y="0"/>
                  </a:lnTo>
                  <a:lnTo>
                    <a:pt x="9" y="0"/>
                  </a:lnTo>
                  <a:lnTo>
                    <a:pt x="8" y="0"/>
                  </a:lnTo>
                </a:path>
              </a:pathLst>
            </a:custGeom>
            <a:solidFill>
              <a:srgbClr val="FF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20" name="Freeform 215"/>
            <p:cNvSpPr>
              <a:spLocks/>
            </p:cNvSpPr>
            <p:nvPr/>
          </p:nvSpPr>
          <p:spPr bwMode="auto">
            <a:xfrm>
              <a:off x="3421" y="1667"/>
              <a:ext cx="26" cy="25"/>
            </a:xfrm>
            <a:custGeom>
              <a:avLst/>
              <a:gdLst>
                <a:gd name="T0" fmla="*/ 6 w 26"/>
                <a:gd name="T1" fmla="*/ 1 h 25"/>
                <a:gd name="T2" fmla="*/ 4 w 26"/>
                <a:gd name="T3" fmla="*/ 2 h 25"/>
                <a:gd name="T4" fmla="*/ 3 w 26"/>
                <a:gd name="T5" fmla="*/ 4 h 25"/>
                <a:gd name="T6" fmla="*/ 2 w 26"/>
                <a:gd name="T7" fmla="*/ 5 h 25"/>
                <a:gd name="T8" fmla="*/ 1 w 26"/>
                <a:gd name="T9" fmla="*/ 7 h 25"/>
                <a:gd name="T10" fmla="*/ 0 w 26"/>
                <a:gd name="T11" fmla="*/ 9 h 25"/>
                <a:gd name="T12" fmla="*/ 0 w 26"/>
                <a:gd name="T13" fmla="*/ 11 h 25"/>
                <a:gd name="T14" fmla="*/ 0 w 26"/>
                <a:gd name="T15" fmla="*/ 13 h 25"/>
                <a:gd name="T16" fmla="*/ 0 w 26"/>
                <a:gd name="T17" fmla="*/ 15 h 25"/>
                <a:gd name="T18" fmla="*/ 0 w 26"/>
                <a:gd name="T19" fmla="*/ 17 h 25"/>
                <a:gd name="T20" fmla="*/ 0 w 26"/>
                <a:gd name="T21" fmla="*/ 19 h 25"/>
                <a:gd name="T22" fmla="*/ 1 w 26"/>
                <a:gd name="T23" fmla="*/ 20 h 25"/>
                <a:gd name="T24" fmla="*/ 1 w 26"/>
                <a:gd name="T25" fmla="*/ 22 h 25"/>
                <a:gd name="T26" fmla="*/ 2 w 26"/>
                <a:gd name="T27" fmla="*/ 23 h 25"/>
                <a:gd name="T28" fmla="*/ 4 w 26"/>
                <a:gd name="T29" fmla="*/ 24 h 25"/>
                <a:gd name="T30" fmla="*/ 6 w 26"/>
                <a:gd name="T31" fmla="*/ 24 h 25"/>
                <a:gd name="T32" fmla="*/ 8 w 26"/>
                <a:gd name="T33" fmla="*/ 24 h 25"/>
                <a:gd name="T34" fmla="*/ 10 w 26"/>
                <a:gd name="T35" fmla="*/ 24 h 25"/>
                <a:gd name="T36" fmla="*/ 12 w 26"/>
                <a:gd name="T37" fmla="*/ 23 h 25"/>
                <a:gd name="T38" fmla="*/ 13 w 26"/>
                <a:gd name="T39" fmla="*/ 22 h 25"/>
                <a:gd name="T40" fmla="*/ 15 w 26"/>
                <a:gd name="T41" fmla="*/ 22 h 25"/>
                <a:gd name="T42" fmla="*/ 17 w 26"/>
                <a:gd name="T43" fmla="*/ 22 h 25"/>
                <a:gd name="T44" fmla="*/ 18 w 26"/>
                <a:gd name="T45" fmla="*/ 21 h 25"/>
                <a:gd name="T46" fmla="*/ 19 w 26"/>
                <a:gd name="T47" fmla="*/ 20 h 25"/>
                <a:gd name="T48" fmla="*/ 20 w 26"/>
                <a:gd name="T49" fmla="*/ 19 h 25"/>
                <a:gd name="T50" fmla="*/ 21 w 26"/>
                <a:gd name="T51" fmla="*/ 17 h 25"/>
                <a:gd name="T52" fmla="*/ 22 w 26"/>
                <a:gd name="T53" fmla="*/ 16 h 25"/>
                <a:gd name="T54" fmla="*/ 23 w 26"/>
                <a:gd name="T55" fmla="*/ 15 h 25"/>
                <a:gd name="T56" fmla="*/ 24 w 26"/>
                <a:gd name="T57" fmla="*/ 14 h 25"/>
                <a:gd name="T58" fmla="*/ 24 w 26"/>
                <a:gd name="T59" fmla="*/ 12 h 25"/>
                <a:gd name="T60" fmla="*/ 25 w 26"/>
                <a:gd name="T61" fmla="*/ 10 h 25"/>
                <a:gd name="T62" fmla="*/ 25 w 26"/>
                <a:gd name="T63" fmla="*/ 8 h 25"/>
                <a:gd name="T64" fmla="*/ 25 w 26"/>
                <a:gd name="T65" fmla="*/ 6 h 25"/>
                <a:gd name="T66" fmla="*/ 23 w 26"/>
                <a:gd name="T67" fmla="*/ 6 h 25"/>
                <a:gd name="T68" fmla="*/ 21 w 26"/>
                <a:gd name="T69" fmla="*/ 5 h 25"/>
                <a:gd name="T70" fmla="*/ 19 w 26"/>
                <a:gd name="T71" fmla="*/ 5 h 25"/>
                <a:gd name="T72" fmla="*/ 18 w 26"/>
                <a:gd name="T73" fmla="*/ 4 h 25"/>
                <a:gd name="T74" fmla="*/ 16 w 26"/>
                <a:gd name="T75" fmla="*/ 3 h 25"/>
                <a:gd name="T76" fmla="*/ 15 w 26"/>
                <a:gd name="T77" fmla="*/ 2 h 25"/>
                <a:gd name="T78" fmla="*/ 13 w 26"/>
                <a:gd name="T79" fmla="*/ 2 h 25"/>
                <a:gd name="T80" fmla="*/ 12 w 26"/>
                <a:gd name="T81" fmla="*/ 0 h 25"/>
                <a:gd name="T82" fmla="*/ 10 w 26"/>
                <a:gd name="T83" fmla="*/ 0 h 25"/>
                <a:gd name="T84" fmla="*/ 8 w 26"/>
                <a:gd name="T85" fmla="*/ 0 h 2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6" h="25">
                  <a:moveTo>
                    <a:pt x="7" y="0"/>
                  </a:moveTo>
                  <a:lnTo>
                    <a:pt x="6" y="1"/>
                  </a:lnTo>
                  <a:lnTo>
                    <a:pt x="5" y="2"/>
                  </a:lnTo>
                  <a:lnTo>
                    <a:pt x="4" y="2"/>
                  </a:lnTo>
                  <a:lnTo>
                    <a:pt x="4" y="3"/>
                  </a:lnTo>
                  <a:lnTo>
                    <a:pt x="3" y="4"/>
                  </a:lnTo>
                  <a:lnTo>
                    <a:pt x="2" y="4"/>
                  </a:lnTo>
                  <a:lnTo>
                    <a:pt x="2" y="5"/>
                  </a:lnTo>
                  <a:lnTo>
                    <a:pt x="2" y="6"/>
                  </a:lnTo>
                  <a:lnTo>
                    <a:pt x="1" y="7"/>
                  </a:lnTo>
                  <a:lnTo>
                    <a:pt x="1" y="8"/>
                  </a:lnTo>
                  <a:lnTo>
                    <a:pt x="0" y="9"/>
                  </a:lnTo>
                  <a:lnTo>
                    <a:pt x="0" y="10"/>
                  </a:lnTo>
                  <a:lnTo>
                    <a:pt x="0" y="11"/>
                  </a:lnTo>
                  <a:lnTo>
                    <a:pt x="0" y="12"/>
                  </a:lnTo>
                  <a:lnTo>
                    <a:pt x="0" y="13"/>
                  </a:lnTo>
                  <a:lnTo>
                    <a:pt x="0" y="14"/>
                  </a:lnTo>
                  <a:lnTo>
                    <a:pt x="0" y="15"/>
                  </a:lnTo>
                  <a:lnTo>
                    <a:pt x="0" y="16"/>
                  </a:lnTo>
                  <a:lnTo>
                    <a:pt x="0" y="17"/>
                  </a:lnTo>
                  <a:lnTo>
                    <a:pt x="0" y="18"/>
                  </a:lnTo>
                  <a:lnTo>
                    <a:pt x="0" y="19"/>
                  </a:lnTo>
                  <a:lnTo>
                    <a:pt x="0" y="20"/>
                  </a:lnTo>
                  <a:lnTo>
                    <a:pt x="1" y="20"/>
                  </a:lnTo>
                  <a:lnTo>
                    <a:pt x="1" y="21"/>
                  </a:lnTo>
                  <a:lnTo>
                    <a:pt x="1" y="22"/>
                  </a:lnTo>
                  <a:lnTo>
                    <a:pt x="2" y="22"/>
                  </a:lnTo>
                  <a:lnTo>
                    <a:pt x="2" y="23"/>
                  </a:lnTo>
                  <a:lnTo>
                    <a:pt x="3" y="24"/>
                  </a:lnTo>
                  <a:lnTo>
                    <a:pt x="4" y="24"/>
                  </a:lnTo>
                  <a:lnTo>
                    <a:pt x="5" y="24"/>
                  </a:lnTo>
                  <a:lnTo>
                    <a:pt x="6" y="24"/>
                  </a:lnTo>
                  <a:lnTo>
                    <a:pt x="7" y="24"/>
                  </a:lnTo>
                  <a:lnTo>
                    <a:pt x="8" y="24"/>
                  </a:lnTo>
                  <a:lnTo>
                    <a:pt x="9" y="24"/>
                  </a:lnTo>
                  <a:lnTo>
                    <a:pt x="10" y="24"/>
                  </a:lnTo>
                  <a:lnTo>
                    <a:pt x="11" y="24"/>
                  </a:lnTo>
                  <a:lnTo>
                    <a:pt x="12" y="23"/>
                  </a:lnTo>
                  <a:lnTo>
                    <a:pt x="13" y="23"/>
                  </a:lnTo>
                  <a:lnTo>
                    <a:pt x="13" y="22"/>
                  </a:lnTo>
                  <a:lnTo>
                    <a:pt x="14" y="22"/>
                  </a:lnTo>
                  <a:lnTo>
                    <a:pt x="15" y="22"/>
                  </a:lnTo>
                  <a:lnTo>
                    <a:pt x="16" y="22"/>
                  </a:lnTo>
                  <a:lnTo>
                    <a:pt x="17" y="22"/>
                  </a:lnTo>
                  <a:lnTo>
                    <a:pt x="17" y="21"/>
                  </a:lnTo>
                  <a:lnTo>
                    <a:pt x="18" y="21"/>
                  </a:lnTo>
                  <a:lnTo>
                    <a:pt x="18" y="20"/>
                  </a:lnTo>
                  <a:lnTo>
                    <a:pt x="19" y="20"/>
                  </a:lnTo>
                  <a:lnTo>
                    <a:pt x="19" y="19"/>
                  </a:lnTo>
                  <a:lnTo>
                    <a:pt x="20" y="19"/>
                  </a:lnTo>
                  <a:lnTo>
                    <a:pt x="21" y="18"/>
                  </a:lnTo>
                  <a:lnTo>
                    <a:pt x="21" y="17"/>
                  </a:lnTo>
                  <a:lnTo>
                    <a:pt x="22" y="17"/>
                  </a:lnTo>
                  <a:lnTo>
                    <a:pt x="22" y="16"/>
                  </a:lnTo>
                  <a:lnTo>
                    <a:pt x="23" y="16"/>
                  </a:lnTo>
                  <a:lnTo>
                    <a:pt x="23" y="15"/>
                  </a:lnTo>
                  <a:lnTo>
                    <a:pt x="23" y="14"/>
                  </a:lnTo>
                  <a:lnTo>
                    <a:pt x="24" y="14"/>
                  </a:lnTo>
                  <a:lnTo>
                    <a:pt x="24" y="13"/>
                  </a:lnTo>
                  <a:lnTo>
                    <a:pt x="24" y="12"/>
                  </a:lnTo>
                  <a:lnTo>
                    <a:pt x="25" y="11"/>
                  </a:lnTo>
                  <a:lnTo>
                    <a:pt x="25" y="10"/>
                  </a:lnTo>
                  <a:lnTo>
                    <a:pt x="25" y="9"/>
                  </a:lnTo>
                  <a:lnTo>
                    <a:pt x="25" y="8"/>
                  </a:lnTo>
                  <a:lnTo>
                    <a:pt x="25" y="7"/>
                  </a:lnTo>
                  <a:lnTo>
                    <a:pt x="25" y="6"/>
                  </a:lnTo>
                  <a:lnTo>
                    <a:pt x="24" y="6"/>
                  </a:lnTo>
                  <a:lnTo>
                    <a:pt x="23" y="6"/>
                  </a:lnTo>
                  <a:lnTo>
                    <a:pt x="21" y="6"/>
                  </a:lnTo>
                  <a:lnTo>
                    <a:pt x="21" y="5"/>
                  </a:lnTo>
                  <a:lnTo>
                    <a:pt x="20" y="5"/>
                  </a:lnTo>
                  <a:lnTo>
                    <a:pt x="19" y="5"/>
                  </a:lnTo>
                  <a:lnTo>
                    <a:pt x="19" y="4"/>
                  </a:lnTo>
                  <a:lnTo>
                    <a:pt x="18" y="4"/>
                  </a:lnTo>
                  <a:lnTo>
                    <a:pt x="17" y="4"/>
                  </a:lnTo>
                  <a:lnTo>
                    <a:pt x="16" y="3"/>
                  </a:lnTo>
                  <a:lnTo>
                    <a:pt x="15" y="3"/>
                  </a:lnTo>
                  <a:lnTo>
                    <a:pt x="15" y="2"/>
                  </a:lnTo>
                  <a:lnTo>
                    <a:pt x="14" y="2"/>
                  </a:lnTo>
                  <a:lnTo>
                    <a:pt x="13" y="2"/>
                  </a:lnTo>
                  <a:lnTo>
                    <a:pt x="13" y="1"/>
                  </a:lnTo>
                  <a:lnTo>
                    <a:pt x="12" y="0"/>
                  </a:lnTo>
                  <a:lnTo>
                    <a:pt x="11" y="0"/>
                  </a:lnTo>
                  <a:lnTo>
                    <a:pt x="10" y="0"/>
                  </a:lnTo>
                  <a:lnTo>
                    <a:pt x="9" y="0"/>
                  </a:lnTo>
                  <a:lnTo>
                    <a:pt x="8" y="0"/>
                  </a:lnTo>
                  <a:lnTo>
                    <a:pt x="7" y="0"/>
                  </a:lnTo>
                </a:path>
              </a:pathLst>
            </a:custGeom>
            <a:solidFill>
              <a:srgbClr val="FF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21" name="Freeform 216"/>
            <p:cNvSpPr>
              <a:spLocks/>
            </p:cNvSpPr>
            <p:nvPr/>
          </p:nvSpPr>
          <p:spPr bwMode="auto">
            <a:xfrm>
              <a:off x="3244" y="1697"/>
              <a:ext cx="29" cy="27"/>
            </a:xfrm>
            <a:custGeom>
              <a:avLst/>
              <a:gdLst>
                <a:gd name="T0" fmla="*/ 6 w 29"/>
                <a:gd name="T1" fmla="*/ 2 h 27"/>
                <a:gd name="T2" fmla="*/ 4 w 29"/>
                <a:gd name="T3" fmla="*/ 3 h 27"/>
                <a:gd name="T4" fmla="*/ 3 w 29"/>
                <a:gd name="T5" fmla="*/ 4 h 27"/>
                <a:gd name="T6" fmla="*/ 2 w 29"/>
                <a:gd name="T7" fmla="*/ 6 h 27"/>
                <a:gd name="T8" fmla="*/ 2 w 29"/>
                <a:gd name="T9" fmla="*/ 8 h 27"/>
                <a:gd name="T10" fmla="*/ 1 w 29"/>
                <a:gd name="T11" fmla="*/ 9 h 27"/>
                <a:gd name="T12" fmla="*/ 0 w 29"/>
                <a:gd name="T13" fmla="*/ 11 h 27"/>
                <a:gd name="T14" fmla="*/ 0 w 29"/>
                <a:gd name="T15" fmla="*/ 14 h 27"/>
                <a:gd name="T16" fmla="*/ 0 w 29"/>
                <a:gd name="T17" fmla="*/ 16 h 27"/>
                <a:gd name="T18" fmla="*/ 0 w 29"/>
                <a:gd name="T19" fmla="*/ 18 h 27"/>
                <a:gd name="T20" fmla="*/ 0 w 29"/>
                <a:gd name="T21" fmla="*/ 20 h 27"/>
                <a:gd name="T22" fmla="*/ 1 w 29"/>
                <a:gd name="T23" fmla="*/ 22 h 27"/>
                <a:gd name="T24" fmla="*/ 2 w 29"/>
                <a:gd name="T25" fmla="*/ 24 h 27"/>
                <a:gd name="T26" fmla="*/ 4 w 29"/>
                <a:gd name="T27" fmla="*/ 25 h 27"/>
                <a:gd name="T28" fmla="*/ 5 w 29"/>
                <a:gd name="T29" fmla="*/ 26 h 27"/>
                <a:gd name="T30" fmla="*/ 7 w 29"/>
                <a:gd name="T31" fmla="*/ 26 h 27"/>
                <a:gd name="T32" fmla="*/ 9 w 29"/>
                <a:gd name="T33" fmla="*/ 26 h 27"/>
                <a:gd name="T34" fmla="*/ 10 w 29"/>
                <a:gd name="T35" fmla="*/ 25 h 27"/>
                <a:gd name="T36" fmla="*/ 12 w 29"/>
                <a:gd name="T37" fmla="*/ 25 h 27"/>
                <a:gd name="T38" fmla="*/ 15 w 29"/>
                <a:gd name="T39" fmla="*/ 25 h 27"/>
                <a:gd name="T40" fmla="*/ 17 w 29"/>
                <a:gd name="T41" fmla="*/ 24 h 27"/>
                <a:gd name="T42" fmla="*/ 18 w 29"/>
                <a:gd name="T43" fmla="*/ 23 h 27"/>
                <a:gd name="T44" fmla="*/ 20 w 29"/>
                <a:gd name="T45" fmla="*/ 23 h 27"/>
                <a:gd name="T46" fmla="*/ 21 w 29"/>
                <a:gd name="T47" fmla="*/ 22 h 27"/>
                <a:gd name="T48" fmla="*/ 22 w 29"/>
                <a:gd name="T49" fmla="*/ 21 h 27"/>
                <a:gd name="T50" fmla="*/ 23 w 29"/>
                <a:gd name="T51" fmla="*/ 20 h 27"/>
                <a:gd name="T52" fmla="*/ 24 w 29"/>
                <a:gd name="T53" fmla="*/ 19 h 27"/>
                <a:gd name="T54" fmla="*/ 25 w 29"/>
                <a:gd name="T55" fmla="*/ 17 h 27"/>
                <a:gd name="T56" fmla="*/ 26 w 29"/>
                <a:gd name="T57" fmla="*/ 16 h 27"/>
                <a:gd name="T58" fmla="*/ 27 w 29"/>
                <a:gd name="T59" fmla="*/ 15 h 27"/>
                <a:gd name="T60" fmla="*/ 27 w 29"/>
                <a:gd name="T61" fmla="*/ 12 h 27"/>
                <a:gd name="T62" fmla="*/ 27 w 29"/>
                <a:gd name="T63" fmla="*/ 10 h 27"/>
                <a:gd name="T64" fmla="*/ 28 w 29"/>
                <a:gd name="T65" fmla="*/ 9 h 27"/>
                <a:gd name="T66" fmla="*/ 28 w 29"/>
                <a:gd name="T67" fmla="*/ 7 h 27"/>
                <a:gd name="T68" fmla="*/ 27 w 29"/>
                <a:gd name="T69" fmla="*/ 6 h 27"/>
                <a:gd name="T70" fmla="*/ 26 w 29"/>
                <a:gd name="T71" fmla="*/ 7 h 27"/>
                <a:gd name="T72" fmla="*/ 23 w 29"/>
                <a:gd name="T73" fmla="*/ 6 h 27"/>
                <a:gd name="T74" fmla="*/ 21 w 29"/>
                <a:gd name="T75" fmla="*/ 5 h 27"/>
                <a:gd name="T76" fmla="*/ 19 w 29"/>
                <a:gd name="T77" fmla="*/ 4 h 27"/>
                <a:gd name="T78" fmla="*/ 17 w 29"/>
                <a:gd name="T79" fmla="*/ 3 h 27"/>
                <a:gd name="T80" fmla="*/ 16 w 29"/>
                <a:gd name="T81" fmla="*/ 2 h 27"/>
                <a:gd name="T82" fmla="*/ 13 w 29"/>
                <a:gd name="T83" fmla="*/ 2 h 27"/>
                <a:gd name="T84" fmla="*/ 12 w 29"/>
                <a:gd name="T85" fmla="*/ 1 h 27"/>
                <a:gd name="T86" fmla="*/ 10 w 29"/>
                <a:gd name="T87" fmla="*/ 0 h 27"/>
                <a:gd name="T88" fmla="*/ 8 w 29"/>
                <a:gd name="T89" fmla="*/ 0 h 2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9" h="27">
                  <a:moveTo>
                    <a:pt x="8" y="1"/>
                  </a:moveTo>
                  <a:lnTo>
                    <a:pt x="6" y="2"/>
                  </a:lnTo>
                  <a:lnTo>
                    <a:pt x="5" y="3"/>
                  </a:lnTo>
                  <a:lnTo>
                    <a:pt x="4" y="3"/>
                  </a:lnTo>
                  <a:lnTo>
                    <a:pt x="4" y="4"/>
                  </a:lnTo>
                  <a:lnTo>
                    <a:pt x="3" y="4"/>
                  </a:lnTo>
                  <a:lnTo>
                    <a:pt x="3" y="5"/>
                  </a:lnTo>
                  <a:lnTo>
                    <a:pt x="2" y="6"/>
                  </a:lnTo>
                  <a:lnTo>
                    <a:pt x="2" y="7"/>
                  </a:lnTo>
                  <a:lnTo>
                    <a:pt x="2" y="8"/>
                  </a:lnTo>
                  <a:lnTo>
                    <a:pt x="1" y="8"/>
                  </a:lnTo>
                  <a:lnTo>
                    <a:pt x="1" y="9"/>
                  </a:lnTo>
                  <a:lnTo>
                    <a:pt x="1" y="10"/>
                  </a:lnTo>
                  <a:lnTo>
                    <a:pt x="0" y="11"/>
                  </a:lnTo>
                  <a:lnTo>
                    <a:pt x="0" y="12"/>
                  </a:lnTo>
                  <a:lnTo>
                    <a:pt x="0" y="14"/>
                  </a:lnTo>
                  <a:lnTo>
                    <a:pt x="0" y="15"/>
                  </a:lnTo>
                  <a:lnTo>
                    <a:pt x="0" y="16"/>
                  </a:lnTo>
                  <a:lnTo>
                    <a:pt x="0" y="17"/>
                  </a:lnTo>
                  <a:lnTo>
                    <a:pt x="0" y="18"/>
                  </a:lnTo>
                  <a:lnTo>
                    <a:pt x="0" y="19"/>
                  </a:lnTo>
                  <a:lnTo>
                    <a:pt x="0" y="20"/>
                  </a:lnTo>
                  <a:lnTo>
                    <a:pt x="0" y="21"/>
                  </a:lnTo>
                  <a:lnTo>
                    <a:pt x="1" y="22"/>
                  </a:lnTo>
                  <a:lnTo>
                    <a:pt x="1" y="23"/>
                  </a:lnTo>
                  <a:lnTo>
                    <a:pt x="2" y="24"/>
                  </a:lnTo>
                  <a:lnTo>
                    <a:pt x="3" y="25"/>
                  </a:lnTo>
                  <a:lnTo>
                    <a:pt x="4" y="25"/>
                  </a:lnTo>
                  <a:lnTo>
                    <a:pt x="4" y="26"/>
                  </a:lnTo>
                  <a:lnTo>
                    <a:pt x="5" y="26"/>
                  </a:lnTo>
                  <a:lnTo>
                    <a:pt x="6" y="26"/>
                  </a:lnTo>
                  <a:lnTo>
                    <a:pt x="7" y="26"/>
                  </a:lnTo>
                  <a:lnTo>
                    <a:pt x="8" y="26"/>
                  </a:lnTo>
                  <a:lnTo>
                    <a:pt x="9" y="26"/>
                  </a:lnTo>
                  <a:lnTo>
                    <a:pt x="10" y="26"/>
                  </a:lnTo>
                  <a:lnTo>
                    <a:pt x="10" y="25"/>
                  </a:lnTo>
                  <a:lnTo>
                    <a:pt x="11" y="25"/>
                  </a:lnTo>
                  <a:lnTo>
                    <a:pt x="12" y="25"/>
                  </a:lnTo>
                  <a:lnTo>
                    <a:pt x="13" y="25"/>
                  </a:lnTo>
                  <a:lnTo>
                    <a:pt x="15" y="25"/>
                  </a:lnTo>
                  <a:lnTo>
                    <a:pt x="16" y="24"/>
                  </a:lnTo>
                  <a:lnTo>
                    <a:pt x="17" y="24"/>
                  </a:lnTo>
                  <a:lnTo>
                    <a:pt x="18" y="24"/>
                  </a:lnTo>
                  <a:lnTo>
                    <a:pt x="18" y="23"/>
                  </a:lnTo>
                  <a:lnTo>
                    <a:pt x="19" y="23"/>
                  </a:lnTo>
                  <a:lnTo>
                    <a:pt x="20" y="23"/>
                  </a:lnTo>
                  <a:lnTo>
                    <a:pt x="20" y="22"/>
                  </a:lnTo>
                  <a:lnTo>
                    <a:pt x="21" y="22"/>
                  </a:lnTo>
                  <a:lnTo>
                    <a:pt x="21" y="21"/>
                  </a:lnTo>
                  <a:lnTo>
                    <a:pt x="22" y="21"/>
                  </a:lnTo>
                  <a:lnTo>
                    <a:pt x="23" y="21"/>
                  </a:lnTo>
                  <a:lnTo>
                    <a:pt x="23" y="20"/>
                  </a:lnTo>
                  <a:lnTo>
                    <a:pt x="23" y="19"/>
                  </a:lnTo>
                  <a:lnTo>
                    <a:pt x="24" y="19"/>
                  </a:lnTo>
                  <a:lnTo>
                    <a:pt x="25" y="18"/>
                  </a:lnTo>
                  <a:lnTo>
                    <a:pt x="25" y="17"/>
                  </a:lnTo>
                  <a:lnTo>
                    <a:pt x="26" y="17"/>
                  </a:lnTo>
                  <a:lnTo>
                    <a:pt x="26" y="16"/>
                  </a:lnTo>
                  <a:lnTo>
                    <a:pt x="26" y="15"/>
                  </a:lnTo>
                  <a:lnTo>
                    <a:pt x="27" y="15"/>
                  </a:lnTo>
                  <a:lnTo>
                    <a:pt x="27" y="14"/>
                  </a:lnTo>
                  <a:lnTo>
                    <a:pt x="27" y="12"/>
                  </a:lnTo>
                  <a:lnTo>
                    <a:pt x="27" y="11"/>
                  </a:lnTo>
                  <a:lnTo>
                    <a:pt x="27" y="10"/>
                  </a:lnTo>
                  <a:lnTo>
                    <a:pt x="28" y="10"/>
                  </a:lnTo>
                  <a:lnTo>
                    <a:pt x="28" y="9"/>
                  </a:lnTo>
                  <a:lnTo>
                    <a:pt x="28" y="8"/>
                  </a:lnTo>
                  <a:lnTo>
                    <a:pt x="28" y="7"/>
                  </a:lnTo>
                  <a:lnTo>
                    <a:pt x="27" y="7"/>
                  </a:lnTo>
                  <a:lnTo>
                    <a:pt x="27" y="6"/>
                  </a:lnTo>
                  <a:lnTo>
                    <a:pt x="27" y="7"/>
                  </a:lnTo>
                  <a:lnTo>
                    <a:pt x="26" y="7"/>
                  </a:lnTo>
                  <a:lnTo>
                    <a:pt x="24" y="6"/>
                  </a:lnTo>
                  <a:lnTo>
                    <a:pt x="23" y="6"/>
                  </a:lnTo>
                  <a:lnTo>
                    <a:pt x="22" y="6"/>
                  </a:lnTo>
                  <a:lnTo>
                    <a:pt x="21" y="5"/>
                  </a:lnTo>
                  <a:lnTo>
                    <a:pt x="20" y="5"/>
                  </a:lnTo>
                  <a:lnTo>
                    <a:pt x="19" y="4"/>
                  </a:lnTo>
                  <a:lnTo>
                    <a:pt x="18" y="4"/>
                  </a:lnTo>
                  <a:lnTo>
                    <a:pt x="17" y="3"/>
                  </a:lnTo>
                  <a:lnTo>
                    <a:pt x="16" y="3"/>
                  </a:lnTo>
                  <a:lnTo>
                    <a:pt x="16" y="2"/>
                  </a:lnTo>
                  <a:lnTo>
                    <a:pt x="15" y="2"/>
                  </a:lnTo>
                  <a:lnTo>
                    <a:pt x="13" y="2"/>
                  </a:lnTo>
                  <a:lnTo>
                    <a:pt x="13" y="1"/>
                  </a:lnTo>
                  <a:lnTo>
                    <a:pt x="12" y="1"/>
                  </a:lnTo>
                  <a:lnTo>
                    <a:pt x="11" y="0"/>
                  </a:lnTo>
                  <a:lnTo>
                    <a:pt x="10" y="0"/>
                  </a:lnTo>
                  <a:lnTo>
                    <a:pt x="9" y="0"/>
                  </a:lnTo>
                  <a:lnTo>
                    <a:pt x="8" y="0"/>
                  </a:lnTo>
                  <a:lnTo>
                    <a:pt x="8" y="1"/>
                  </a:lnTo>
                </a:path>
              </a:pathLst>
            </a:custGeom>
            <a:solidFill>
              <a:srgbClr val="FF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22" name="Freeform 217"/>
            <p:cNvSpPr>
              <a:spLocks/>
            </p:cNvSpPr>
            <p:nvPr/>
          </p:nvSpPr>
          <p:spPr bwMode="auto">
            <a:xfrm>
              <a:off x="3265" y="1568"/>
              <a:ext cx="31" cy="21"/>
            </a:xfrm>
            <a:custGeom>
              <a:avLst/>
              <a:gdLst>
                <a:gd name="T0" fmla="*/ 11 w 31"/>
                <a:gd name="T1" fmla="*/ 0 h 21"/>
                <a:gd name="T2" fmla="*/ 9 w 31"/>
                <a:gd name="T3" fmla="*/ 0 h 21"/>
                <a:gd name="T4" fmla="*/ 7 w 31"/>
                <a:gd name="T5" fmla="*/ 1 h 21"/>
                <a:gd name="T6" fmla="*/ 5 w 31"/>
                <a:gd name="T7" fmla="*/ 1 h 21"/>
                <a:gd name="T8" fmla="*/ 4 w 31"/>
                <a:gd name="T9" fmla="*/ 3 h 21"/>
                <a:gd name="T10" fmla="*/ 3 w 31"/>
                <a:gd name="T11" fmla="*/ 4 h 21"/>
                <a:gd name="T12" fmla="*/ 1 w 31"/>
                <a:gd name="T13" fmla="*/ 7 h 21"/>
                <a:gd name="T14" fmla="*/ 1 w 31"/>
                <a:gd name="T15" fmla="*/ 9 h 21"/>
                <a:gd name="T16" fmla="*/ 0 w 31"/>
                <a:gd name="T17" fmla="*/ 10 h 21"/>
                <a:gd name="T18" fmla="*/ 0 w 31"/>
                <a:gd name="T19" fmla="*/ 12 h 21"/>
                <a:gd name="T20" fmla="*/ 1 w 31"/>
                <a:gd name="T21" fmla="*/ 14 h 21"/>
                <a:gd name="T22" fmla="*/ 3 w 31"/>
                <a:gd name="T23" fmla="*/ 16 h 21"/>
                <a:gd name="T24" fmla="*/ 4 w 31"/>
                <a:gd name="T25" fmla="*/ 17 h 21"/>
                <a:gd name="T26" fmla="*/ 5 w 31"/>
                <a:gd name="T27" fmla="*/ 18 h 21"/>
                <a:gd name="T28" fmla="*/ 7 w 31"/>
                <a:gd name="T29" fmla="*/ 18 h 21"/>
                <a:gd name="T30" fmla="*/ 9 w 31"/>
                <a:gd name="T31" fmla="*/ 18 h 21"/>
                <a:gd name="T32" fmla="*/ 11 w 31"/>
                <a:gd name="T33" fmla="*/ 18 h 21"/>
                <a:gd name="T34" fmla="*/ 12 w 31"/>
                <a:gd name="T35" fmla="*/ 19 h 21"/>
                <a:gd name="T36" fmla="*/ 14 w 31"/>
                <a:gd name="T37" fmla="*/ 19 h 21"/>
                <a:gd name="T38" fmla="*/ 17 w 31"/>
                <a:gd name="T39" fmla="*/ 19 h 21"/>
                <a:gd name="T40" fmla="*/ 19 w 31"/>
                <a:gd name="T41" fmla="*/ 20 h 21"/>
                <a:gd name="T42" fmla="*/ 21 w 31"/>
                <a:gd name="T43" fmla="*/ 20 h 21"/>
                <a:gd name="T44" fmla="*/ 23 w 31"/>
                <a:gd name="T45" fmla="*/ 20 h 21"/>
                <a:gd name="T46" fmla="*/ 25 w 31"/>
                <a:gd name="T47" fmla="*/ 20 h 21"/>
                <a:gd name="T48" fmla="*/ 26 w 31"/>
                <a:gd name="T49" fmla="*/ 19 h 21"/>
                <a:gd name="T50" fmla="*/ 28 w 31"/>
                <a:gd name="T51" fmla="*/ 18 h 21"/>
                <a:gd name="T52" fmla="*/ 29 w 31"/>
                <a:gd name="T53" fmla="*/ 17 h 21"/>
                <a:gd name="T54" fmla="*/ 30 w 31"/>
                <a:gd name="T55" fmla="*/ 14 h 21"/>
                <a:gd name="T56" fmla="*/ 30 w 31"/>
                <a:gd name="T57" fmla="*/ 12 h 21"/>
                <a:gd name="T58" fmla="*/ 30 w 31"/>
                <a:gd name="T59" fmla="*/ 10 h 21"/>
                <a:gd name="T60" fmla="*/ 30 w 31"/>
                <a:gd name="T61" fmla="*/ 8 h 21"/>
                <a:gd name="T62" fmla="*/ 30 w 31"/>
                <a:gd name="T63" fmla="*/ 6 h 21"/>
                <a:gd name="T64" fmla="*/ 30 w 31"/>
                <a:gd name="T65" fmla="*/ 3 h 21"/>
                <a:gd name="T66" fmla="*/ 28 w 31"/>
                <a:gd name="T67" fmla="*/ 3 h 21"/>
                <a:gd name="T68" fmla="*/ 27 w 31"/>
                <a:gd name="T69" fmla="*/ 2 h 21"/>
                <a:gd name="T70" fmla="*/ 25 w 31"/>
                <a:gd name="T71" fmla="*/ 1 h 21"/>
                <a:gd name="T72" fmla="*/ 23 w 31"/>
                <a:gd name="T73" fmla="*/ 1 h 21"/>
                <a:gd name="T74" fmla="*/ 21 w 31"/>
                <a:gd name="T75" fmla="*/ 0 h 21"/>
                <a:gd name="T76" fmla="*/ 19 w 31"/>
                <a:gd name="T77" fmla="*/ 0 h 21"/>
                <a:gd name="T78" fmla="*/ 17 w 31"/>
                <a:gd name="T79" fmla="*/ 0 h 21"/>
                <a:gd name="T80" fmla="*/ 14 w 31"/>
                <a:gd name="T81" fmla="*/ 0 h 21"/>
                <a:gd name="T82" fmla="*/ 12 w 31"/>
                <a:gd name="T83" fmla="*/ 0 h 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1" h="21">
                  <a:moveTo>
                    <a:pt x="12" y="0"/>
                  </a:moveTo>
                  <a:lnTo>
                    <a:pt x="11" y="0"/>
                  </a:lnTo>
                  <a:lnTo>
                    <a:pt x="10" y="0"/>
                  </a:lnTo>
                  <a:lnTo>
                    <a:pt x="9" y="0"/>
                  </a:lnTo>
                  <a:lnTo>
                    <a:pt x="8" y="0"/>
                  </a:lnTo>
                  <a:lnTo>
                    <a:pt x="7" y="1"/>
                  </a:lnTo>
                  <a:lnTo>
                    <a:pt x="6" y="1"/>
                  </a:lnTo>
                  <a:lnTo>
                    <a:pt x="5" y="1"/>
                  </a:lnTo>
                  <a:lnTo>
                    <a:pt x="5" y="2"/>
                  </a:lnTo>
                  <a:lnTo>
                    <a:pt x="4" y="3"/>
                  </a:lnTo>
                  <a:lnTo>
                    <a:pt x="3" y="3"/>
                  </a:lnTo>
                  <a:lnTo>
                    <a:pt x="3" y="4"/>
                  </a:lnTo>
                  <a:lnTo>
                    <a:pt x="2" y="6"/>
                  </a:lnTo>
                  <a:lnTo>
                    <a:pt x="1" y="7"/>
                  </a:lnTo>
                  <a:lnTo>
                    <a:pt x="1" y="8"/>
                  </a:lnTo>
                  <a:lnTo>
                    <a:pt x="1" y="9"/>
                  </a:lnTo>
                  <a:lnTo>
                    <a:pt x="0" y="9"/>
                  </a:lnTo>
                  <a:lnTo>
                    <a:pt x="0" y="10"/>
                  </a:lnTo>
                  <a:lnTo>
                    <a:pt x="0" y="11"/>
                  </a:lnTo>
                  <a:lnTo>
                    <a:pt x="0" y="12"/>
                  </a:lnTo>
                  <a:lnTo>
                    <a:pt x="1" y="13"/>
                  </a:lnTo>
                  <a:lnTo>
                    <a:pt x="1" y="14"/>
                  </a:lnTo>
                  <a:lnTo>
                    <a:pt x="2" y="16"/>
                  </a:lnTo>
                  <a:lnTo>
                    <a:pt x="3" y="16"/>
                  </a:lnTo>
                  <a:lnTo>
                    <a:pt x="3" y="17"/>
                  </a:lnTo>
                  <a:lnTo>
                    <a:pt x="4" y="17"/>
                  </a:lnTo>
                  <a:lnTo>
                    <a:pt x="5" y="17"/>
                  </a:lnTo>
                  <a:lnTo>
                    <a:pt x="5" y="18"/>
                  </a:lnTo>
                  <a:lnTo>
                    <a:pt x="6" y="18"/>
                  </a:lnTo>
                  <a:lnTo>
                    <a:pt x="7" y="18"/>
                  </a:lnTo>
                  <a:lnTo>
                    <a:pt x="8" y="18"/>
                  </a:lnTo>
                  <a:lnTo>
                    <a:pt x="9" y="18"/>
                  </a:lnTo>
                  <a:lnTo>
                    <a:pt x="10" y="18"/>
                  </a:lnTo>
                  <a:lnTo>
                    <a:pt x="11" y="18"/>
                  </a:lnTo>
                  <a:lnTo>
                    <a:pt x="11" y="19"/>
                  </a:lnTo>
                  <a:lnTo>
                    <a:pt x="12" y="19"/>
                  </a:lnTo>
                  <a:lnTo>
                    <a:pt x="13" y="19"/>
                  </a:lnTo>
                  <a:lnTo>
                    <a:pt x="14" y="19"/>
                  </a:lnTo>
                  <a:lnTo>
                    <a:pt x="16" y="19"/>
                  </a:lnTo>
                  <a:lnTo>
                    <a:pt x="17" y="19"/>
                  </a:lnTo>
                  <a:lnTo>
                    <a:pt x="18" y="19"/>
                  </a:lnTo>
                  <a:lnTo>
                    <a:pt x="19" y="20"/>
                  </a:lnTo>
                  <a:lnTo>
                    <a:pt x="20" y="20"/>
                  </a:lnTo>
                  <a:lnTo>
                    <a:pt x="21" y="20"/>
                  </a:lnTo>
                  <a:lnTo>
                    <a:pt x="22" y="20"/>
                  </a:lnTo>
                  <a:lnTo>
                    <a:pt x="23" y="20"/>
                  </a:lnTo>
                  <a:lnTo>
                    <a:pt x="24" y="20"/>
                  </a:lnTo>
                  <a:lnTo>
                    <a:pt x="25" y="20"/>
                  </a:lnTo>
                  <a:lnTo>
                    <a:pt x="26" y="20"/>
                  </a:lnTo>
                  <a:lnTo>
                    <a:pt x="26" y="19"/>
                  </a:lnTo>
                  <a:lnTo>
                    <a:pt x="27" y="19"/>
                  </a:lnTo>
                  <a:lnTo>
                    <a:pt x="28" y="18"/>
                  </a:lnTo>
                  <a:lnTo>
                    <a:pt x="28" y="17"/>
                  </a:lnTo>
                  <a:lnTo>
                    <a:pt x="29" y="17"/>
                  </a:lnTo>
                  <a:lnTo>
                    <a:pt x="29" y="16"/>
                  </a:lnTo>
                  <a:lnTo>
                    <a:pt x="30" y="14"/>
                  </a:lnTo>
                  <a:lnTo>
                    <a:pt x="30" y="13"/>
                  </a:lnTo>
                  <a:lnTo>
                    <a:pt x="30" y="12"/>
                  </a:lnTo>
                  <a:lnTo>
                    <a:pt x="30" y="11"/>
                  </a:lnTo>
                  <a:lnTo>
                    <a:pt x="30" y="10"/>
                  </a:lnTo>
                  <a:lnTo>
                    <a:pt x="30" y="9"/>
                  </a:lnTo>
                  <a:lnTo>
                    <a:pt x="30" y="8"/>
                  </a:lnTo>
                  <a:lnTo>
                    <a:pt x="30" y="7"/>
                  </a:lnTo>
                  <a:lnTo>
                    <a:pt x="30" y="6"/>
                  </a:lnTo>
                  <a:lnTo>
                    <a:pt x="30" y="4"/>
                  </a:lnTo>
                  <a:lnTo>
                    <a:pt x="30" y="3"/>
                  </a:lnTo>
                  <a:lnTo>
                    <a:pt x="29" y="3"/>
                  </a:lnTo>
                  <a:lnTo>
                    <a:pt x="28" y="3"/>
                  </a:lnTo>
                  <a:lnTo>
                    <a:pt x="28" y="2"/>
                  </a:lnTo>
                  <a:lnTo>
                    <a:pt x="27" y="2"/>
                  </a:lnTo>
                  <a:lnTo>
                    <a:pt x="26" y="2"/>
                  </a:lnTo>
                  <a:lnTo>
                    <a:pt x="25" y="1"/>
                  </a:lnTo>
                  <a:lnTo>
                    <a:pt x="24" y="1"/>
                  </a:lnTo>
                  <a:lnTo>
                    <a:pt x="23" y="1"/>
                  </a:lnTo>
                  <a:lnTo>
                    <a:pt x="22" y="1"/>
                  </a:lnTo>
                  <a:lnTo>
                    <a:pt x="21" y="0"/>
                  </a:lnTo>
                  <a:lnTo>
                    <a:pt x="20" y="0"/>
                  </a:lnTo>
                  <a:lnTo>
                    <a:pt x="19" y="0"/>
                  </a:lnTo>
                  <a:lnTo>
                    <a:pt x="18" y="0"/>
                  </a:lnTo>
                  <a:lnTo>
                    <a:pt x="17" y="0"/>
                  </a:lnTo>
                  <a:lnTo>
                    <a:pt x="16" y="0"/>
                  </a:lnTo>
                  <a:lnTo>
                    <a:pt x="14" y="0"/>
                  </a:lnTo>
                  <a:lnTo>
                    <a:pt x="13" y="0"/>
                  </a:lnTo>
                  <a:lnTo>
                    <a:pt x="12" y="0"/>
                  </a:lnTo>
                </a:path>
              </a:pathLst>
            </a:custGeom>
            <a:solidFill>
              <a:srgbClr val="FF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23" name="Freeform 218"/>
            <p:cNvSpPr>
              <a:spLocks/>
            </p:cNvSpPr>
            <p:nvPr/>
          </p:nvSpPr>
          <p:spPr bwMode="auto">
            <a:xfrm>
              <a:off x="3122" y="1699"/>
              <a:ext cx="37" cy="23"/>
            </a:xfrm>
            <a:custGeom>
              <a:avLst/>
              <a:gdLst>
                <a:gd name="T0" fmla="*/ 10 w 37"/>
                <a:gd name="T1" fmla="*/ 0 h 23"/>
                <a:gd name="T2" fmla="*/ 8 w 37"/>
                <a:gd name="T3" fmla="*/ 0 h 23"/>
                <a:gd name="T4" fmla="*/ 6 w 37"/>
                <a:gd name="T5" fmla="*/ 0 h 23"/>
                <a:gd name="T6" fmla="*/ 4 w 37"/>
                <a:gd name="T7" fmla="*/ 0 h 23"/>
                <a:gd name="T8" fmla="*/ 3 w 37"/>
                <a:gd name="T9" fmla="*/ 1 h 23"/>
                <a:gd name="T10" fmla="*/ 1 w 37"/>
                <a:gd name="T11" fmla="*/ 3 h 23"/>
                <a:gd name="T12" fmla="*/ 1 w 37"/>
                <a:gd name="T13" fmla="*/ 5 h 23"/>
                <a:gd name="T14" fmla="*/ 0 w 37"/>
                <a:gd name="T15" fmla="*/ 6 h 23"/>
                <a:gd name="T16" fmla="*/ 0 w 37"/>
                <a:gd name="T17" fmla="*/ 8 h 23"/>
                <a:gd name="T18" fmla="*/ 1 w 37"/>
                <a:gd name="T19" fmla="*/ 10 h 23"/>
                <a:gd name="T20" fmla="*/ 1 w 37"/>
                <a:gd name="T21" fmla="*/ 13 h 23"/>
                <a:gd name="T22" fmla="*/ 2 w 37"/>
                <a:gd name="T23" fmla="*/ 14 h 23"/>
                <a:gd name="T24" fmla="*/ 3 w 37"/>
                <a:gd name="T25" fmla="*/ 15 h 23"/>
                <a:gd name="T26" fmla="*/ 4 w 37"/>
                <a:gd name="T27" fmla="*/ 16 h 23"/>
                <a:gd name="T28" fmla="*/ 5 w 37"/>
                <a:gd name="T29" fmla="*/ 17 h 23"/>
                <a:gd name="T30" fmla="*/ 6 w 37"/>
                <a:gd name="T31" fmla="*/ 18 h 23"/>
                <a:gd name="T32" fmla="*/ 8 w 37"/>
                <a:gd name="T33" fmla="*/ 18 h 23"/>
                <a:gd name="T34" fmla="*/ 10 w 37"/>
                <a:gd name="T35" fmla="*/ 19 h 23"/>
                <a:gd name="T36" fmla="*/ 12 w 37"/>
                <a:gd name="T37" fmla="*/ 19 h 23"/>
                <a:gd name="T38" fmla="*/ 14 w 37"/>
                <a:gd name="T39" fmla="*/ 20 h 23"/>
                <a:gd name="T40" fmla="*/ 16 w 37"/>
                <a:gd name="T41" fmla="*/ 21 h 23"/>
                <a:gd name="T42" fmla="*/ 18 w 37"/>
                <a:gd name="T43" fmla="*/ 21 h 23"/>
                <a:gd name="T44" fmla="*/ 20 w 37"/>
                <a:gd name="T45" fmla="*/ 22 h 23"/>
                <a:gd name="T46" fmla="*/ 22 w 37"/>
                <a:gd name="T47" fmla="*/ 22 h 23"/>
                <a:gd name="T48" fmla="*/ 24 w 37"/>
                <a:gd name="T49" fmla="*/ 22 h 23"/>
                <a:gd name="T50" fmla="*/ 26 w 37"/>
                <a:gd name="T51" fmla="*/ 22 h 23"/>
                <a:gd name="T52" fmla="*/ 28 w 37"/>
                <a:gd name="T53" fmla="*/ 21 h 23"/>
                <a:gd name="T54" fmla="*/ 30 w 37"/>
                <a:gd name="T55" fmla="*/ 21 h 23"/>
                <a:gd name="T56" fmla="*/ 32 w 37"/>
                <a:gd name="T57" fmla="*/ 21 h 23"/>
                <a:gd name="T58" fmla="*/ 33 w 37"/>
                <a:gd name="T59" fmla="*/ 20 h 23"/>
                <a:gd name="T60" fmla="*/ 34 w 37"/>
                <a:gd name="T61" fmla="*/ 19 h 23"/>
                <a:gd name="T62" fmla="*/ 35 w 37"/>
                <a:gd name="T63" fmla="*/ 18 h 23"/>
                <a:gd name="T64" fmla="*/ 36 w 37"/>
                <a:gd name="T65" fmla="*/ 17 h 23"/>
                <a:gd name="T66" fmla="*/ 35 w 37"/>
                <a:gd name="T67" fmla="*/ 15 h 23"/>
                <a:gd name="T68" fmla="*/ 35 w 37"/>
                <a:gd name="T69" fmla="*/ 13 h 23"/>
                <a:gd name="T70" fmla="*/ 35 w 37"/>
                <a:gd name="T71" fmla="*/ 10 h 23"/>
                <a:gd name="T72" fmla="*/ 36 w 37"/>
                <a:gd name="T73" fmla="*/ 8 h 23"/>
                <a:gd name="T74" fmla="*/ 36 w 37"/>
                <a:gd name="T75" fmla="*/ 6 h 23"/>
                <a:gd name="T76" fmla="*/ 34 w 37"/>
                <a:gd name="T77" fmla="*/ 4 h 23"/>
                <a:gd name="T78" fmla="*/ 32 w 37"/>
                <a:gd name="T79" fmla="*/ 3 h 23"/>
                <a:gd name="T80" fmla="*/ 30 w 37"/>
                <a:gd name="T81" fmla="*/ 2 h 23"/>
                <a:gd name="T82" fmla="*/ 29 w 37"/>
                <a:gd name="T83" fmla="*/ 1 h 23"/>
                <a:gd name="T84" fmla="*/ 28 w 37"/>
                <a:gd name="T85" fmla="*/ 0 h 23"/>
                <a:gd name="T86" fmla="*/ 26 w 37"/>
                <a:gd name="T87" fmla="*/ 0 h 23"/>
                <a:gd name="T88" fmla="*/ 24 w 37"/>
                <a:gd name="T89" fmla="*/ 0 h 23"/>
                <a:gd name="T90" fmla="*/ 22 w 37"/>
                <a:gd name="T91" fmla="*/ 0 h 23"/>
                <a:gd name="T92" fmla="*/ 20 w 37"/>
                <a:gd name="T93" fmla="*/ 0 h 23"/>
                <a:gd name="T94" fmla="*/ 18 w 37"/>
                <a:gd name="T95" fmla="*/ 0 h 23"/>
                <a:gd name="T96" fmla="*/ 16 w 37"/>
                <a:gd name="T97" fmla="*/ 0 h 23"/>
                <a:gd name="T98" fmla="*/ 14 w 37"/>
                <a:gd name="T99" fmla="*/ 0 h 23"/>
                <a:gd name="T100" fmla="*/ 12 w 37"/>
                <a:gd name="T101" fmla="*/ 0 h 2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7" h="23">
                  <a:moveTo>
                    <a:pt x="11" y="0"/>
                  </a:moveTo>
                  <a:lnTo>
                    <a:pt x="10" y="0"/>
                  </a:lnTo>
                  <a:lnTo>
                    <a:pt x="9" y="0"/>
                  </a:lnTo>
                  <a:lnTo>
                    <a:pt x="8" y="0"/>
                  </a:lnTo>
                  <a:lnTo>
                    <a:pt x="7" y="0"/>
                  </a:lnTo>
                  <a:lnTo>
                    <a:pt x="6" y="0"/>
                  </a:lnTo>
                  <a:lnTo>
                    <a:pt x="5" y="0"/>
                  </a:lnTo>
                  <a:lnTo>
                    <a:pt x="4" y="0"/>
                  </a:lnTo>
                  <a:lnTo>
                    <a:pt x="3" y="0"/>
                  </a:lnTo>
                  <a:lnTo>
                    <a:pt x="3" y="1"/>
                  </a:lnTo>
                  <a:lnTo>
                    <a:pt x="2" y="2"/>
                  </a:lnTo>
                  <a:lnTo>
                    <a:pt x="1" y="3"/>
                  </a:lnTo>
                  <a:lnTo>
                    <a:pt x="1" y="4"/>
                  </a:lnTo>
                  <a:lnTo>
                    <a:pt x="1" y="5"/>
                  </a:lnTo>
                  <a:lnTo>
                    <a:pt x="0" y="5"/>
                  </a:lnTo>
                  <a:lnTo>
                    <a:pt x="0" y="6"/>
                  </a:lnTo>
                  <a:lnTo>
                    <a:pt x="0" y="7"/>
                  </a:lnTo>
                  <a:lnTo>
                    <a:pt x="0" y="8"/>
                  </a:lnTo>
                  <a:lnTo>
                    <a:pt x="0" y="9"/>
                  </a:lnTo>
                  <a:lnTo>
                    <a:pt x="1" y="10"/>
                  </a:lnTo>
                  <a:lnTo>
                    <a:pt x="1" y="12"/>
                  </a:lnTo>
                  <a:lnTo>
                    <a:pt x="1" y="13"/>
                  </a:lnTo>
                  <a:lnTo>
                    <a:pt x="2" y="13"/>
                  </a:lnTo>
                  <a:lnTo>
                    <a:pt x="2" y="14"/>
                  </a:lnTo>
                  <a:lnTo>
                    <a:pt x="2" y="15"/>
                  </a:lnTo>
                  <a:lnTo>
                    <a:pt x="3" y="15"/>
                  </a:lnTo>
                  <a:lnTo>
                    <a:pt x="3" y="16"/>
                  </a:lnTo>
                  <a:lnTo>
                    <a:pt x="4" y="16"/>
                  </a:lnTo>
                  <a:lnTo>
                    <a:pt x="4" y="17"/>
                  </a:lnTo>
                  <a:lnTo>
                    <a:pt x="5" y="17"/>
                  </a:lnTo>
                  <a:lnTo>
                    <a:pt x="6" y="17"/>
                  </a:lnTo>
                  <a:lnTo>
                    <a:pt x="6" y="18"/>
                  </a:lnTo>
                  <a:lnTo>
                    <a:pt x="7" y="18"/>
                  </a:lnTo>
                  <a:lnTo>
                    <a:pt x="8" y="18"/>
                  </a:lnTo>
                  <a:lnTo>
                    <a:pt x="9" y="19"/>
                  </a:lnTo>
                  <a:lnTo>
                    <a:pt x="10" y="19"/>
                  </a:lnTo>
                  <a:lnTo>
                    <a:pt x="11" y="19"/>
                  </a:lnTo>
                  <a:lnTo>
                    <a:pt x="12" y="19"/>
                  </a:lnTo>
                  <a:lnTo>
                    <a:pt x="13" y="20"/>
                  </a:lnTo>
                  <a:lnTo>
                    <a:pt x="14" y="20"/>
                  </a:lnTo>
                  <a:lnTo>
                    <a:pt x="15" y="20"/>
                  </a:lnTo>
                  <a:lnTo>
                    <a:pt x="16" y="21"/>
                  </a:lnTo>
                  <a:lnTo>
                    <a:pt x="17" y="21"/>
                  </a:lnTo>
                  <a:lnTo>
                    <a:pt x="18" y="21"/>
                  </a:lnTo>
                  <a:lnTo>
                    <a:pt x="19" y="22"/>
                  </a:lnTo>
                  <a:lnTo>
                    <a:pt x="20" y="22"/>
                  </a:lnTo>
                  <a:lnTo>
                    <a:pt x="21" y="22"/>
                  </a:lnTo>
                  <a:lnTo>
                    <a:pt x="22" y="22"/>
                  </a:lnTo>
                  <a:lnTo>
                    <a:pt x="23" y="22"/>
                  </a:lnTo>
                  <a:lnTo>
                    <a:pt x="24" y="22"/>
                  </a:lnTo>
                  <a:lnTo>
                    <a:pt x="25" y="22"/>
                  </a:lnTo>
                  <a:lnTo>
                    <a:pt x="26" y="22"/>
                  </a:lnTo>
                  <a:lnTo>
                    <a:pt x="27" y="21"/>
                  </a:lnTo>
                  <a:lnTo>
                    <a:pt x="28" y="21"/>
                  </a:lnTo>
                  <a:lnTo>
                    <a:pt x="29" y="21"/>
                  </a:lnTo>
                  <a:lnTo>
                    <a:pt x="30" y="21"/>
                  </a:lnTo>
                  <a:lnTo>
                    <a:pt x="31" y="21"/>
                  </a:lnTo>
                  <a:lnTo>
                    <a:pt x="32" y="21"/>
                  </a:lnTo>
                  <a:lnTo>
                    <a:pt x="32" y="20"/>
                  </a:lnTo>
                  <a:lnTo>
                    <a:pt x="33" y="20"/>
                  </a:lnTo>
                  <a:lnTo>
                    <a:pt x="33" y="19"/>
                  </a:lnTo>
                  <a:lnTo>
                    <a:pt x="34" y="19"/>
                  </a:lnTo>
                  <a:lnTo>
                    <a:pt x="34" y="18"/>
                  </a:lnTo>
                  <a:lnTo>
                    <a:pt x="35" y="18"/>
                  </a:lnTo>
                  <a:lnTo>
                    <a:pt x="35" y="17"/>
                  </a:lnTo>
                  <a:lnTo>
                    <a:pt x="36" y="17"/>
                  </a:lnTo>
                  <a:lnTo>
                    <a:pt x="36" y="16"/>
                  </a:lnTo>
                  <a:lnTo>
                    <a:pt x="35" y="15"/>
                  </a:lnTo>
                  <a:lnTo>
                    <a:pt x="35" y="14"/>
                  </a:lnTo>
                  <a:lnTo>
                    <a:pt x="35" y="13"/>
                  </a:lnTo>
                  <a:lnTo>
                    <a:pt x="35" y="12"/>
                  </a:lnTo>
                  <a:lnTo>
                    <a:pt x="35" y="10"/>
                  </a:lnTo>
                  <a:lnTo>
                    <a:pt x="36" y="9"/>
                  </a:lnTo>
                  <a:lnTo>
                    <a:pt x="36" y="8"/>
                  </a:lnTo>
                  <a:lnTo>
                    <a:pt x="36" y="7"/>
                  </a:lnTo>
                  <a:lnTo>
                    <a:pt x="36" y="6"/>
                  </a:lnTo>
                  <a:lnTo>
                    <a:pt x="35" y="6"/>
                  </a:lnTo>
                  <a:lnTo>
                    <a:pt x="34" y="4"/>
                  </a:lnTo>
                  <a:lnTo>
                    <a:pt x="33" y="4"/>
                  </a:lnTo>
                  <a:lnTo>
                    <a:pt x="32" y="3"/>
                  </a:lnTo>
                  <a:lnTo>
                    <a:pt x="31" y="2"/>
                  </a:lnTo>
                  <a:lnTo>
                    <a:pt x="30" y="2"/>
                  </a:lnTo>
                  <a:lnTo>
                    <a:pt x="30" y="1"/>
                  </a:lnTo>
                  <a:lnTo>
                    <a:pt x="29" y="1"/>
                  </a:lnTo>
                  <a:lnTo>
                    <a:pt x="28" y="1"/>
                  </a:lnTo>
                  <a:lnTo>
                    <a:pt x="28" y="0"/>
                  </a:lnTo>
                  <a:lnTo>
                    <a:pt x="27" y="0"/>
                  </a:lnTo>
                  <a:lnTo>
                    <a:pt x="26" y="0"/>
                  </a:lnTo>
                  <a:lnTo>
                    <a:pt x="25" y="0"/>
                  </a:lnTo>
                  <a:lnTo>
                    <a:pt x="24" y="0"/>
                  </a:lnTo>
                  <a:lnTo>
                    <a:pt x="23" y="0"/>
                  </a:lnTo>
                  <a:lnTo>
                    <a:pt x="22" y="0"/>
                  </a:lnTo>
                  <a:lnTo>
                    <a:pt x="21" y="0"/>
                  </a:lnTo>
                  <a:lnTo>
                    <a:pt x="20" y="0"/>
                  </a:lnTo>
                  <a:lnTo>
                    <a:pt x="19" y="0"/>
                  </a:lnTo>
                  <a:lnTo>
                    <a:pt x="18" y="0"/>
                  </a:lnTo>
                  <a:lnTo>
                    <a:pt x="17" y="0"/>
                  </a:lnTo>
                  <a:lnTo>
                    <a:pt x="16" y="0"/>
                  </a:lnTo>
                  <a:lnTo>
                    <a:pt x="15" y="0"/>
                  </a:lnTo>
                  <a:lnTo>
                    <a:pt x="14" y="0"/>
                  </a:lnTo>
                  <a:lnTo>
                    <a:pt x="13" y="0"/>
                  </a:lnTo>
                  <a:lnTo>
                    <a:pt x="12" y="0"/>
                  </a:lnTo>
                  <a:lnTo>
                    <a:pt x="11" y="0"/>
                  </a:lnTo>
                </a:path>
              </a:pathLst>
            </a:custGeom>
            <a:solidFill>
              <a:srgbClr val="FF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24" name="Freeform 219"/>
            <p:cNvSpPr>
              <a:spLocks/>
            </p:cNvSpPr>
            <p:nvPr/>
          </p:nvSpPr>
          <p:spPr bwMode="auto">
            <a:xfrm>
              <a:off x="3075" y="1691"/>
              <a:ext cx="39" cy="30"/>
            </a:xfrm>
            <a:custGeom>
              <a:avLst/>
              <a:gdLst>
                <a:gd name="T0" fmla="*/ 29 w 39"/>
                <a:gd name="T1" fmla="*/ 2 h 30"/>
                <a:gd name="T2" fmla="*/ 27 w 39"/>
                <a:gd name="T3" fmla="*/ 2 h 30"/>
                <a:gd name="T4" fmla="*/ 25 w 39"/>
                <a:gd name="T5" fmla="*/ 1 h 30"/>
                <a:gd name="T6" fmla="*/ 23 w 39"/>
                <a:gd name="T7" fmla="*/ 1 h 30"/>
                <a:gd name="T8" fmla="*/ 21 w 39"/>
                <a:gd name="T9" fmla="*/ 0 h 30"/>
                <a:gd name="T10" fmla="*/ 19 w 39"/>
                <a:gd name="T11" fmla="*/ 1 h 30"/>
                <a:gd name="T12" fmla="*/ 17 w 39"/>
                <a:gd name="T13" fmla="*/ 1 h 30"/>
                <a:gd name="T14" fmla="*/ 15 w 39"/>
                <a:gd name="T15" fmla="*/ 2 h 30"/>
                <a:gd name="T16" fmla="*/ 13 w 39"/>
                <a:gd name="T17" fmla="*/ 2 h 30"/>
                <a:gd name="T18" fmla="*/ 11 w 39"/>
                <a:gd name="T19" fmla="*/ 3 h 30"/>
                <a:gd name="T20" fmla="*/ 9 w 39"/>
                <a:gd name="T21" fmla="*/ 4 h 30"/>
                <a:gd name="T22" fmla="*/ 7 w 39"/>
                <a:gd name="T23" fmla="*/ 4 h 30"/>
                <a:gd name="T24" fmla="*/ 6 w 39"/>
                <a:gd name="T25" fmla="*/ 6 h 30"/>
                <a:gd name="T26" fmla="*/ 4 w 39"/>
                <a:gd name="T27" fmla="*/ 7 h 30"/>
                <a:gd name="T28" fmla="*/ 3 w 39"/>
                <a:gd name="T29" fmla="*/ 8 h 30"/>
                <a:gd name="T30" fmla="*/ 2 w 39"/>
                <a:gd name="T31" fmla="*/ 9 h 30"/>
                <a:gd name="T32" fmla="*/ 1 w 39"/>
                <a:gd name="T33" fmla="*/ 10 h 30"/>
                <a:gd name="T34" fmla="*/ 0 w 39"/>
                <a:gd name="T35" fmla="*/ 11 h 30"/>
                <a:gd name="T36" fmla="*/ 0 w 39"/>
                <a:gd name="T37" fmla="*/ 13 h 30"/>
                <a:gd name="T38" fmla="*/ 0 w 39"/>
                <a:gd name="T39" fmla="*/ 16 h 30"/>
                <a:gd name="T40" fmla="*/ 1 w 39"/>
                <a:gd name="T41" fmla="*/ 17 h 30"/>
                <a:gd name="T42" fmla="*/ 1 w 39"/>
                <a:gd name="T43" fmla="*/ 19 h 30"/>
                <a:gd name="T44" fmla="*/ 2 w 39"/>
                <a:gd name="T45" fmla="*/ 20 h 30"/>
                <a:gd name="T46" fmla="*/ 4 w 39"/>
                <a:gd name="T47" fmla="*/ 21 h 30"/>
                <a:gd name="T48" fmla="*/ 6 w 39"/>
                <a:gd name="T49" fmla="*/ 21 h 30"/>
                <a:gd name="T50" fmla="*/ 7 w 39"/>
                <a:gd name="T51" fmla="*/ 22 h 30"/>
                <a:gd name="T52" fmla="*/ 9 w 39"/>
                <a:gd name="T53" fmla="*/ 22 h 30"/>
                <a:gd name="T54" fmla="*/ 11 w 39"/>
                <a:gd name="T55" fmla="*/ 22 h 30"/>
                <a:gd name="T56" fmla="*/ 13 w 39"/>
                <a:gd name="T57" fmla="*/ 22 h 30"/>
                <a:gd name="T58" fmla="*/ 15 w 39"/>
                <a:gd name="T59" fmla="*/ 22 h 30"/>
                <a:gd name="T60" fmla="*/ 17 w 39"/>
                <a:gd name="T61" fmla="*/ 23 h 30"/>
                <a:gd name="T62" fmla="*/ 20 w 39"/>
                <a:gd name="T63" fmla="*/ 23 h 30"/>
                <a:gd name="T64" fmla="*/ 23 w 39"/>
                <a:gd name="T65" fmla="*/ 24 h 30"/>
                <a:gd name="T66" fmla="*/ 24 w 39"/>
                <a:gd name="T67" fmla="*/ 25 h 30"/>
                <a:gd name="T68" fmla="*/ 26 w 39"/>
                <a:gd name="T69" fmla="*/ 25 h 30"/>
                <a:gd name="T70" fmla="*/ 27 w 39"/>
                <a:gd name="T71" fmla="*/ 26 h 30"/>
                <a:gd name="T72" fmla="*/ 28 w 39"/>
                <a:gd name="T73" fmla="*/ 27 h 30"/>
                <a:gd name="T74" fmla="*/ 30 w 39"/>
                <a:gd name="T75" fmla="*/ 27 h 30"/>
                <a:gd name="T76" fmla="*/ 31 w 39"/>
                <a:gd name="T77" fmla="*/ 28 h 30"/>
                <a:gd name="T78" fmla="*/ 33 w 39"/>
                <a:gd name="T79" fmla="*/ 28 h 30"/>
                <a:gd name="T80" fmla="*/ 34 w 39"/>
                <a:gd name="T81" fmla="*/ 29 h 30"/>
                <a:gd name="T82" fmla="*/ 36 w 39"/>
                <a:gd name="T83" fmla="*/ 27 h 30"/>
                <a:gd name="T84" fmla="*/ 37 w 39"/>
                <a:gd name="T85" fmla="*/ 25 h 30"/>
                <a:gd name="T86" fmla="*/ 37 w 39"/>
                <a:gd name="T87" fmla="*/ 23 h 30"/>
                <a:gd name="T88" fmla="*/ 38 w 39"/>
                <a:gd name="T89" fmla="*/ 21 h 30"/>
                <a:gd name="T90" fmla="*/ 38 w 39"/>
                <a:gd name="T91" fmla="*/ 19 h 30"/>
                <a:gd name="T92" fmla="*/ 38 w 39"/>
                <a:gd name="T93" fmla="*/ 17 h 30"/>
                <a:gd name="T94" fmla="*/ 37 w 39"/>
                <a:gd name="T95" fmla="*/ 15 h 30"/>
                <a:gd name="T96" fmla="*/ 37 w 39"/>
                <a:gd name="T97" fmla="*/ 12 h 30"/>
                <a:gd name="T98" fmla="*/ 36 w 39"/>
                <a:gd name="T99" fmla="*/ 10 h 30"/>
                <a:gd name="T100" fmla="*/ 35 w 39"/>
                <a:gd name="T101" fmla="*/ 8 h 30"/>
                <a:gd name="T102" fmla="*/ 34 w 39"/>
                <a:gd name="T103" fmla="*/ 7 h 30"/>
                <a:gd name="T104" fmla="*/ 32 w 39"/>
                <a:gd name="T105" fmla="*/ 5 h 30"/>
                <a:gd name="T106" fmla="*/ 30 w 39"/>
                <a:gd name="T107" fmla="*/ 4 h 3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9" h="30">
                  <a:moveTo>
                    <a:pt x="30" y="4"/>
                  </a:moveTo>
                  <a:lnTo>
                    <a:pt x="29" y="2"/>
                  </a:lnTo>
                  <a:lnTo>
                    <a:pt x="28" y="2"/>
                  </a:lnTo>
                  <a:lnTo>
                    <a:pt x="27" y="2"/>
                  </a:lnTo>
                  <a:lnTo>
                    <a:pt x="26" y="1"/>
                  </a:lnTo>
                  <a:lnTo>
                    <a:pt x="25" y="1"/>
                  </a:lnTo>
                  <a:lnTo>
                    <a:pt x="24" y="1"/>
                  </a:lnTo>
                  <a:lnTo>
                    <a:pt x="23" y="1"/>
                  </a:lnTo>
                  <a:lnTo>
                    <a:pt x="22" y="0"/>
                  </a:lnTo>
                  <a:lnTo>
                    <a:pt x="21" y="0"/>
                  </a:lnTo>
                  <a:lnTo>
                    <a:pt x="20" y="0"/>
                  </a:lnTo>
                  <a:lnTo>
                    <a:pt x="19" y="1"/>
                  </a:lnTo>
                  <a:lnTo>
                    <a:pt x="18" y="1"/>
                  </a:lnTo>
                  <a:lnTo>
                    <a:pt x="17" y="1"/>
                  </a:lnTo>
                  <a:lnTo>
                    <a:pt x="16" y="1"/>
                  </a:lnTo>
                  <a:lnTo>
                    <a:pt x="15" y="2"/>
                  </a:lnTo>
                  <a:lnTo>
                    <a:pt x="14" y="2"/>
                  </a:lnTo>
                  <a:lnTo>
                    <a:pt x="13" y="2"/>
                  </a:lnTo>
                  <a:lnTo>
                    <a:pt x="12" y="2"/>
                  </a:lnTo>
                  <a:lnTo>
                    <a:pt x="11" y="3"/>
                  </a:lnTo>
                  <a:lnTo>
                    <a:pt x="10" y="3"/>
                  </a:lnTo>
                  <a:lnTo>
                    <a:pt x="9" y="4"/>
                  </a:lnTo>
                  <a:lnTo>
                    <a:pt x="8" y="4"/>
                  </a:lnTo>
                  <a:lnTo>
                    <a:pt x="7" y="4"/>
                  </a:lnTo>
                  <a:lnTo>
                    <a:pt x="7" y="5"/>
                  </a:lnTo>
                  <a:lnTo>
                    <a:pt x="6" y="6"/>
                  </a:lnTo>
                  <a:lnTo>
                    <a:pt x="5" y="6"/>
                  </a:lnTo>
                  <a:lnTo>
                    <a:pt x="4" y="7"/>
                  </a:lnTo>
                  <a:lnTo>
                    <a:pt x="3" y="7"/>
                  </a:lnTo>
                  <a:lnTo>
                    <a:pt x="3" y="8"/>
                  </a:lnTo>
                  <a:lnTo>
                    <a:pt x="2" y="8"/>
                  </a:lnTo>
                  <a:lnTo>
                    <a:pt x="2" y="9"/>
                  </a:lnTo>
                  <a:lnTo>
                    <a:pt x="1" y="9"/>
                  </a:lnTo>
                  <a:lnTo>
                    <a:pt x="1" y="10"/>
                  </a:lnTo>
                  <a:lnTo>
                    <a:pt x="1" y="11"/>
                  </a:lnTo>
                  <a:lnTo>
                    <a:pt x="0" y="11"/>
                  </a:lnTo>
                  <a:lnTo>
                    <a:pt x="0" y="12"/>
                  </a:lnTo>
                  <a:lnTo>
                    <a:pt x="0" y="13"/>
                  </a:lnTo>
                  <a:lnTo>
                    <a:pt x="0" y="15"/>
                  </a:lnTo>
                  <a:lnTo>
                    <a:pt x="0" y="16"/>
                  </a:lnTo>
                  <a:lnTo>
                    <a:pt x="0" y="17"/>
                  </a:lnTo>
                  <a:lnTo>
                    <a:pt x="1" y="17"/>
                  </a:lnTo>
                  <a:lnTo>
                    <a:pt x="1" y="18"/>
                  </a:lnTo>
                  <a:lnTo>
                    <a:pt x="1" y="19"/>
                  </a:lnTo>
                  <a:lnTo>
                    <a:pt x="2" y="19"/>
                  </a:lnTo>
                  <a:lnTo>
                    <a:pt x="2" y="20"/>
                  </a:lnTo>
                  <a:lnTo>
                    <a:pt x="3" y="20"/>
                  </a:lnTo>
                  <a:lnTo>
                    <a:pt x="4" y="21"/>
                  </a:lnTo>
                  <a:lnTo>
                    <a:pt x="5" y="21"/>
                  </a:lnTo>
                  <a:lnTo>
                    <a:pt x="6" y="21"/>
                  </a:lnTo>
                  <a:lnTo>
                    <a:pt x="7" y="21"/>
                  </a:lnTo>
                  <a:lnTo>
                    <a:pt x="7" y="22"/>
                  </a:lnTo>
                  <a:lnTo>
                    <a:pt x="8" y="22"/>
                  </a:lnTo>
                  <a:lnTo>
                    <a:pt x="9" y="22"/>
                  </a:lnTo>
                  <a:lnTo>
                    <a:pt x="10" y="22"/>
                  </a:lnTo>
                  <a:lnTo>
                    <a:pt x="11" y="22"/>
                  </a:lnTo>
                  <a:lnTo>
                    <a:pt x="12" y="22"/>
                  </a:lnTo>
                  <a:lnTo>
                    <a:pt x="13" y="22"/>
                  </a:lnTo>
                  <a:lnTo>
                    <a:pt x="14" y="22"/>
                  </a:lnTo>
                  <a:lnTo>
                    <a:pt x="15" y="22"/>
                  </a:lnTo>
                  <a:lnTo>
                    <a:pt x="16" y="23"/>
                  </a:lnTo>
                  <a:lnTo>
                    <a:pt x="17" y="23"/>
                  </a:lnTo>
                  <a:lnTo>
                    <a:pt x="19" y="23"/>
                  </a:lnTo>
                  <a:lnTo>
                    <a:pt x="20" y="23"/>
                  </a:lnTo>
                  <a:lnTo>
                    <a:pt x="21" y="24"/>
                  </a:lnTo>
                  <a:lnTo>
                    <a:pt x="23" y="24"/>
                  </a:lnTo>
                  <a:lnTo>
                    <a:pt x="23" y="25"/>
                  </a:lnTo>
                  <a:lnTo>
                    <a:pt x="24" y="25"/>
                  </a:lnTo>
                  <a:lnTo>
                    <a:pt x="25" y="25"/>
                  </a:lnTo>
                  <a:lnTo>
                    <a:pt x="26" y="25"/>
                  </a:lnTo>
                  <a:lnTo>
                    <a:pt x="26" y="26"/>
                  </a:lnTo>
                  <a:lnTo>
                    <a:pt x="27" y="26"/>
                  </a:lnTo>
                  <a:lnTo>
                    <a:pt x="27" y="27"/>
                  </a:lnTo>
                  <a:lnTo>
                    <a:pt x="28" y="27"/>
                  </a:lnTo>
                  <a:lnTo>
                    <a:pt x="29" y="27"/>
                  </a:lnTo>
                  <a:lnTo>
                    <a:pt x="30" y="27"/>
                  </a:lnTo>
                  <a:lnTo>
                    <a:pt x="30" y="28"/>
                  </a:lnTo>
                  <a:lnTo>
                    <a:pt x="31" y="28"/>
                  </a:lnTo>
                  <a:lnTo>
                    <a:pt x="32" y="28"/>
                  </a:lnTo>
                  <a:lnTo>
                    <a:pt x="33" y="28"/>
                  </a:lnTo>
                  <a:lnTo>
                    <a:pt x="33" y="29"/>
                  </a:lnTo>
                  <a:lnTo>
                    <a:pt x="34" y="29"/>
                  </a:lnTo>
                  <a:lnTo>
                    <a:pt x="35" y="29"/>
                  </a:lnTo>
                  <a:lnTo>
                    <a:pt x="36" y="27"/>
                  </a:lnTo>
                  <a:lnTo>
                    <a:pt x="37" y="26"/>
                  </a:lnTo>
                  <a:lnTo>
                    <a:pt x="37" y="25"/>
                  </a:lnTo>
                  <a:lnTo>
                    <a:pt x="37" y="24"/>
                  </a:lnTo>
                  <a:lnTo>
                    <a:pt x="37" y="23"/>
                  </a:lnTo>
                  <a:lnTo>
                    <a:pt x="38" y="22"/>
                  </a:lnTo>
                  <a:lnTo>
                    <a:pt x="38" y="21"/>
                  </a:lnTo>
                  <a:lnTo>
                    <a:pt x="38" y="20"/>
                  </a:lnTo>
                  <a:lnTo>
                    <a:pt x="38" y="19"/>
                  </a:lnTo>
                  <a:lnTo>
                    <a:pt x="38" y="18"/>
                  </a:lnTo>
                  <a:lnTo>
                    <a:pt x="38" y="17"/>
                  </a:lnTo>
                  <a:lnTo>
                    <a:pt x="37" y="16"/>
                  </a:lnTo>
                  <a:lnTo>
                    <a:pt x="37" y="15"/>
                  </a:lnTo>
                  <a:lnTo>
                    <a:pt x="37" y="13"/>
                  </a:lnTo>
                  <a:lnTo>
                    <a:pt x="37" y="12"/>
                  </a:lnTo>
                  <a:lnTo>
                    <a:pt x="36" y="11"/>
                  </a:lnTo>
                  <a:lnTo>
                    <a:pt x="36" y="10"/>
                  </a:lnTo>
                  <a:lnTo>
                    <a:pt x="35" y="9"/>
                  </a:lnTo>
                  <a:lnTo>
                    <a:pt x="35" y="8"/>
                  </a:lnTo>
                  <a:lnTo>
                    <a:pt x="34" y="8"/>
                  </a:lnTo>
                  <a:lnTo>
                    <a:pt x="34" y="7"/>
                  </a:lnTo>
                  <a:lnTo>
                    <a:pt x="33" y="6"/>
                  </a:lnTo>
                  <a:lnTo>
                    <a:pt x="32" y="5"/>
                  </a:lnTo>
                  <a:lnTo>
                    <a:pt x="31" y="4"/>
                  </a:lnTo>
                  <a:lnTo>
                    <a:pt x="30" y="4"/>
                  </a:lnTo>
                </a:path>
              </a:pathLst>
            </a:custGeom>
            <a:solidFill>
              <a:srgbClr val="FF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25" name="Freeform 220"/>
            <p:cNvSpPr>
              <a:spLocks/>
            </p:cNvSpPr>
            <p:nvPr/>
          </p:nvSpPr>
          <p:spPr bwMode="auto">
            <a:xfrm>
              <a:off x="3038" y="1707"/>
              <a:ext cx="40" cy="17"/>
            </a:xfrm>
            <a:custGeom>
              <a:avLst/>
              <a:gdLst>
                <a:gd name="T0" fmla="*/ 15 w 40"/>
                <a:gd name="T1" fmla="*/ 1 h 17"/>
                <a:gd name="T2" fmla="*/ 13 w 40"/>
                <a:gd name="T3" fmla="*/ 2 h 17"/>
                <a:gd name="T4" fmla="*/ 11 w 40"/>
                <a:gd name="T5" fmla="*/ 2 h 17"/>
                <a:gd name="T6" fmla="*/ 8 w 40"/>
                <a:gd name="T7" fmla="*/ 3 h 17"/>
                <a:gd name="T8" fmla="*/ 6 w 40"/>
                <a:gd name="T9" fmla="*/ 4 h 17"/>
                <a:gd name="T10" fmla="*/ 5 w 40"/>
                <a:gd name="T11" fmla="*/ 5 h 17"/>
                <a:gd name="T12" fmla="*/ 3 w 40"/>
                <a:gd name="T13" fmla="*/ 5 h 17"/>
                <a:gd name="T14" fmla="*/ 2 w 40"/>
                <a:gd name="T15" fmla="*/ 6 h 17"/>
                <a:gd name="T16" fmla="*/ 1 w 40"/>
                <a:gd name="T17" fmla="*/ 7 h 17"/>
                <a:gd name="T18" fmla="*/ 1 w 40"/>
                <a:gd name="T19" fmla="*/ 9 h 17"/>
                <a:gd name="T20" fmla="*/ 1 w 40"/>
                <a:gd name="T21" fmla="*/ 10 h 17"/>
                <a:gd name="T22" fmla="*/ 2 w 40"/>
                <a:gd name="T23" fmla="*/ 11 h 17"/>
                <a:gd name="T24" fmla="*/ 3 w 40"/>
                <a:gd name="T25" fmla="*/ 12 h 17"/>
                <a:gd name="T26" fmla="*/ 5 w 40"/>
                <a:gd name="T27" fmla="*/ 13 h 17"/>
                <a:gd name="T28" fmla="*/ 7 w 40"/>
                <a:gd name="T29" fmla="*/ 13 h 17"/>
                <a:gd name="T30" fmla="*/ 9 w 40"/>
                <a:gd name="T31" fmla="*/ 14 h 17"/>
                <a:gd name="T32" fmla="*/ 13 w 40"/>
                <a:gd name="T33" fmla="*/ 14 h 17"/>
                <a:gd name="T34" fmla="*/ 15 w 40"/>
                <a:gd name="T35" fmla="*/ 14 h 17"/>
                <a:gd name="T36" fmla="*/ 19 w 40"/>
                <a:gd name="T37" fmla="*/ 15 h 17"/>
                <a:gd name="T38" fmla="*/ 21 w 40"/>
                <a:gd name="T39" fmla="*/ 15 h 17"/>
                <a:gd name="T40" fmla="*/ 23 w 40"/>
                <a:gd name="T41" fmla="*/ 15 h 17"/>
                <a:gd name="T42" fmla="*/ 26 w 40"/>
                <a:gd name="T43" fmla="*/ 15 h 17"/>
                <a:gd name="T44" fmla="*/ 28 w 40"/>
                <a:gd name="T45" fmla="*/ 15 h 17"/>
                <a:gd name="T46" fmla="*/ 30 w 40"/>
                <a:gd name="T47" fmla="*/ 16 h 17"/>
                <a:gd name="T48" fmla="*/ 31 w 40"/>
                <a:gd name="T49" fmla="*/ 15 h 17"/>
                <a:gd name="T50" fmla="*/ 33 w 40"/>
                <a:gd name="T51" fmla="*/ 15 h 17"/>
                <a:gd name="T52" fmla="*/ 34 w 40"/>
                <a:gd name="T53" fmla="*/ 14 h 17"/>
                <a:gd name="T54" fmla="*/ 36 w 40"/>
                <a:gd name="T55" fmla="*/ 13 h 17"/>
                <a:gd name="T56" fmla="*/ 37 w 40"/>
                <a:gd name="T57" fmla="*/ 12 h 17"/>
                <a:gd name="T58" fmla="*/ 38 w 40"/>
                <a:gd name="T59" fmla="*/ 11 h 17"/>
                <a:gd name="T60" fmla="*/ 38 w 40"/>
                <a:gd name="T61" fmla="*/ 9 h 17"/>
                <a:gd name="T62" fmla="*/ 39 w 40"/>
                <a:gd name="T63" fmla="*/ 8 h 17"/>
                <a:gd name="T64" fmla="*/ 39 w 40"/>
                <a:gd name="T65" fmla="*/ 6 h 17"/>
                <a:gd name="T66" fmla="*/ 38 w 40"/>
                <a:gd name="T67" fmla="*/ 4 h 17"/>
                <a:gd name="T68" fmla="*/ 36 w 40"/>
                <a:gd name="T69" fmla="*/ 3 h 17"/>
                <a:gd name="T70" fmla="*/ 34 w 40"/>
                <a:gd name="T71" fmla="*/ 2 h 17"/>
                <a:gd name="T72" fmla="*/ 33 w 40"/>
                <a:gd name="T73" fmla="*/ 1 h 17"/>
                <a:gd name="T74" fmla="*/ 31 w 40"/>
                <a:gd name="T75" fmla="*/ 1 h 17"/>
                <a:gd name="T76" fmla="*/ 30 w 40"/>
                <a:gd name="T77" fmla="*/ 0 h 17"/>
                <a:gd name="T78" fmla="*/ 27 w 40"/>
                <a:gd name="T79" fmla="*/ 0 h 17"/>
                <a:gd name="T80" fmla="*/ 25 w 40"/>
                <a:gd name="T81" fmla="*/ 0 h 17"/>
                <a:gd name="T82" fmla="*/ 23 w 40"/>
                <a:gd name="T83" fmla="*/ 0 h 17"/>
                <a:gd name="T84" fmla="*/ 21 w 40"/>
                <a:gd name="T85" fmla="*/ 1 h 17"/>
                <a:gd name="T86" fmla="*/ 19 w 40"/>
                <a:gd name="T87" fmla="*/ 1 h 17"/>
                <a:gd name="T88" fmla="*/ 17 w 40"/>
                <a:gd name="T89" fmla="*/ 1 h 1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0" h="17">
                  <a:moveTo>
                    <a:pt x="16" y="1"/>
                  </a:moveTo>
                  <a:lnTo>
                    <a:pt x="15" y="1"/>
                  </a:lnTo>
                  <a:lnTo>
                    <a:pt x="14" y="1"/>
                  </a:lnTo>
                  <a:lnTo>
                    <a:pt x="13" y="2"/>
                  </a:lnTo>
                  <a:lnTo>
                    <a:pt x="12" y="2"/>
                  </a:lnTo>
                  <a:lnTo>
                    <a:pt x="11" y="2"/>
                  </a:lnTo>
                  <a:lnTo>
                    <a:pt x="9" y="3"/>
                  </a:lnTo>
                  <a:lnTo>
                    <a:pt x="8" y="3"/>
                  </a:lnTo>
                  <a:lnTo>
                    <a:pt x="7" y="3"/>
                  </a:lnTo>
                  <a:lnTo>
                    <a:pt x="6" y="4"/>
                  </a:lnTo>
                  <a:lnTo>
                    <a:pt x="5" y="4"/>
                  </a:lnTo>
                  <a:lnTo>
                    <a:pt x="5" y="5"/>
                  </a:lnTo>
                  <a:lnTo>
                    <a:pt x="4" y="5"/>
                  </a:lnTo>
                  <a:lnTo>
                    <a:pt x="3" y="5"/>
                  </a:lnTo>
                  <a:lnTo>
                    <a:pt x="3" y="6"/>
                  </a:lnTo>
                  <a:lnTo>
                    <a:pt x="2" y="6"/>
                  </a:lnTo>
                  <a:lnTo>
                    <a:pt x="2" y="7"/>
                  </a:lnTo>
                  <a:lnTo>
                    <a:pt x="1" y="7"/>
                  </a:lnTo>
                  <a:lnTo>
                    <a:pt x="1" y="8"/>
                  </a:lnTo>
                  <a:lnTo>
                    <a:pt x="1" y="9"/>
                  </a:lnTo>
                  <a:lnTo>
                    <a:pt x="0" y="9"/>
                  </a:lnTo>
                  <a:lnTo>
                    <a:pt x="1" y="10"/>
                  </a:lnTo>
                  <a:lnTo>
                    <a:pt x="1" y="11"/>
                  </a:lnTo>
                  <a:lnTo>
                    <a:pt x="2" y="11"/>
                  </a:lnTo>
                  <a:lnTo>
                    <a:pt x="2" y="12"/>
                  </a:lnTo>
                  <a:lnTo>
                    <a:pt x="3" y="12"/>
                  </a:lnTo>
                  <a:lnTo>
                    <a:pt x="4" y="13"/>
                  </a:lnTo>
                  <a:lnTo>
                    <a:pt x="5" y="13"/>
                  </a:lnTo>
                  <a:lnTo>
                    <a:pt x="6" y="13"/>
                  </a:lnTo>
                  <a:lnTo>
                    <a:pt x="7" y="13"/>
                  </a:lnTo>
                  <a:lnTo>
                    <a:pt x="8" y="13"/>
                  </a:lnTo>
                  <a:lnTo>
                    <a:pt x="9" y="14"/>
                  </a:lnTo>
                  <a:lnTo>
                    <a:pt x="11" y="14"/>
                  </a:lnTo>
                  <a:lnTo>
                    <a:pt x="13" y="14"/>
                  </a:lnTo>
                  <a:lnTo>
                    <a:pt x="14" y="14"/>
                  </a:lnTo>
                  <a:lnTo>
                    <a:pt x="15" y="14"/>
                  </a:lnTo>
                  <a:lnTo>
                    <a:pt x="17" y="14"/>
                  </a:lnTo>
                  <a:lnTo>
                    <a:pt x="19" y="15"/>
                  </a:lnTo>
                  <a:lnTo>
                    <a:pt x="20" y="15"/>
                  </a:lnTo>
                  <a:lnTo>
                    <a:pt x="21" y="15"/>
                  </a:lnTo>
                  <a:lnTo>
                    <a:pt x="22" y="15"/>
                  </a:lnTo>
                  <a:lnTo>
                    <a:pt x="23" y="15"/>
                  </a:lnTo>
                  <a:lnTo>
                    <a:pt x="25" y="15"/>
                  </a:lnTo>
                  <a:lnTo>
                    <a:pt x="26" y="15"/>
                  </a:lnTo>
                  <a:lnTo>
                    <a:pt x="27" y="15"/>
                  </a:lnTo>
                  <a:lnTo>
                    <a:pt x="28" y="15"/>
                  </a:lnTo>
                  <a:lnTo>
                    <a:pt x="30" y="15"/>
                  </a:lnTo>
                  <a:lnTo>
                    <a:pt x="30" y="16"/>
                  </a:lnTo>
                  <a:lnTo>
                    <a:pt x="30" y="15"/>
                  </a:lnTo>
                  <a:lnTo>
                    <a:pt x="31" y="15"/>
                  </a:lnTo>
                  <a:lnTo>
                    <a:pt x="32" y="15"/>
                  </a:lnTo>
                  <a:lnTo>
                    <a:pt x="33" y="15"/>
                  </a:lnTo>
                  <a:lnTo>
                    <a:pt x="33" y="14"/>
                  </a:lnTo>
                  <a:lnTo>
                    <a:pt x="34" y="14"/>
                  </a:lnTo>
                  <a:lnTo>
                    <a:pt x="35" y="13"/>
                  </a:lnTo>
                  <a:lnTo>
                    <a:pt x="36" y="13"/>
                  </a:lnTo>
                  <a:lnTo>
                    <a:pt x="36" y="12"/>
                  </a:lnTo>
                  <a:lnTo>
                    <a:pt x="37" y="12"/>
                  </a:lnTo>
                  <a:lnTo>
                    <a:pt x="37" y="11"/>
                  </a:lnTo>
                  <a:lnTo>
                    <a:pt x="38" y="11"/>
                  </a:lnTo>
                  <a:lnTo>
                    <a:pt x="38" y="10"/>
                  </a:lnTo>
                  <a:lnTo>
                    <a:pt x="38" y="9"/>
                  </a:lnTo>
                  <a:lnTo>
                    <a:pt x="38" y="8"/>
                  </a:lnTo>
                  <a:lnTo>
                    <a:pt x="39" y="8"/>
                  </a:lnTo>
                  <a:lnTo>
                    <a:pt x="39" y="7"/>
                  </a:lnTo>
                  <a:lnTo>
                    <a:pt x="39" y="6"/>
                  </a:lnTo>
                  <a:lnTo>
                    <a:pt x="39" y="5"/>
                  </a:lnTo>
                  <a:lnTo>
                    <a:pt x="38" y="4"/>
                  </a:lnTo>
                  <a:lnTo>
                    <a:pt x="37" y="4"/>
                  </a:lnTo>
                  <a:lnTo>
                    <a:pt x="36" y="3"/>
                  </a:lnTo>
                  <a:lnTo>
                    <a:pt x="35" y="2"/>
                  </a:lnTo>
                  <a:lnTo>
                    <a:pt x="34" y="2"/>
                  </a:lnTo>
                  <a:lnTo>
                    <a:pt x="34" y="1"/>
                  </a:lnTo>
                  <a:lnTo>
                    <a:pt x="33" y="1"/>
                  </a:lnTo>
                  <a:lnTo>
                    <a:pt x="32" y="1"/>
                  </a:lnTo>
                  <a:lnTo>
                    <a:pt x="31" y="1"/>
                  </a:lnTo>
                  <a:lnTo>
                    <a:pt x="30" y="1"/>
                  </a:lnTo>
                  <a:lnTo>
                    <a:pt x="30" y="0"/>
                  </a:lnTo>
                  <a:lnTo>
                    <a:pt x="28" y="0"/>
                  </a:lnTo>
                  <a:lnTo>
                    <a:pt x="27" y="0"/>
                  </a:lnTo>
                  <a:lnTo>
                    <a:pt x="26" y="0"/>
                  </a:lnTo>
                  <a:lnTo>
                    <a:pt x="25" y="0"/>
                  </a:lnTo>
                  <a:lnTo>
                    <a:pt x="24" y="0"/>
                  </a:lnTo>
                  <a:lnTo>
                    <a:pt x="23" y="0"/>
                  </a:lnTo>
                  <a:lnTo>
                    <a:pt x="22" y="0"/>
                  </a:lnTo>
                  <a:lnTo>
                    <a:pt x="21" y="1"/>
                  </a:lnTo>
                  <a:lnTo>
                    <a:pt x="20" y="1"/>
                  </a:lnTo>
                  <a:lnTo>
                    <a:pt x="19" y="1"/>
                  </a:lnTo>
                  <a:lnTo>
                    <a:pt x="18" y="1"/>
                  </a:lnTo>
                  <a:lnTo>
                    <a:pt x="17" y="1"/>
                  </a:lnTo>
                  <a:lnTo>
                    <a:pt x="16" y="1"/>
                  </a:lnTo>
                </a:path>
              </a:pathLst>
            </a:custGeom>
            <a:solidFill>
              <a:srgbClr val="FF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26" name="Freeform 221"/>
            <p:cNvSpPr>
              <a:spLocks/>
            </p:cNvSpPr>
            <p:nvPr/>
          </p:nvSpPr>
          <p:spPr bwMode="auto">
            <a:xfrm>
              <a:off x="3748" y="1703"/>
              <a:ext cx="43" cy="20"/>
            </a:xfrm>
            <a:custGeom>
              <a:avLst/>
              <a:gdLst>
                <a:gd name="T0" fmla="*/ 5 w 43"/>
                <a:gd name="T1" fmla="*/ 1 h 20"/>
                <a:gd name="T2" fmla="*/ 3 w 43"/>
                <a:gd name="T3" fmla="*/ 2 h 20"/>
                <a:gd name="T4" fmla="*/ 1 w 43"/>
                <a:gd name="T5" fmla="*/ 2 h 20"/>
                <a:gd name="T6" fmla="*/ 1 w 43"/>
                <a:gd name="T7" fmla="*/ 4 h 20"/>
                <a:gd name="T8" fmla="*/ 0 w 43"/>
                <a:gd name="T9" fmla="*/ 5 h 20"/>
                <a:gd name="T10" fmla="*/ 0 w 43"/>
                <a:gd name="T11" fmla="*/ 7 h 20"/>
                <a:gd name="T12" fmla="*/ 1 w 43"/>
                <a:gd name="T13" fmla="*/ 8 h 20"/>
                <a:gd name="T14" fmla="*/ 1 w 43"/>
                <a:gd name="T15" fmla="*/ 11 h 20"/>
                <a:gd name="T16" fmla="*/ 2 w 43"/>
                <a:gd name="T17" fmla="*/ 12 h 20"/>
                <a:gd name="T18" fmla="*/ 3 w 43"/>
                <a:gd name="T19" fmla="*/ 13 h 20"/>
                <a:gd name="T20" fmla="*/ 4 w 43"/>
                <a:gd name="T21" fmla="*/ 14 h 20"/>
                <a:gd name="T22" fmla="*/ 5 w 43"/>
                <a:gd name="T23" fmla="*/ 15 h 20"/>
                <a:gd name="T24" fmla="*/ 7 w 43"/>
                <a:gd name="T25" fmla="*/ 16 h 20"/>
                <a:gd name="T26" fmla="*/ 9 w 43"/>
                <a:gd name="T27" fmla="*/ 17 h 20"/>
                <a:gd name="T28" fmla="*/ 10 w 43"/>
                <a:gd name="T29" fmla="*/ 18 h 20"/>
                <a:gd name="T30" fmla="*/ 11 w 43"/>
                <a:gd name="T31" fmla="*/ 19 h 20"/>
                <a:gd name="T32" fmla="*/ 13 w 43"/>
                <a:gd name="T33" fmla="*/ 19 h 20"/>
                <a:gd name="T34" fmla="*/ 15 w 43"/>
                <a:gd name="T35" fmla="*/ 19 h 20"/>
                <a:gd name="T36" fmla="*/ 17 w 43"/>
                <a:gd name="T37" fmla="*/ 19 h 20"/>
                <a:gd name="T38" fmla="*/ 20 w 43"/>
                <a:gd name="T39" fmla="*/ 19 h 20"/>
                <a:gd name="T40" fmla="*/ 23 w 43"/>
                <a:gd name="T41" fmla="*/ 19 h 20"/>
                <a:gd name="T42" fmla="*/ 25 w 43"/>
                <a:gd name="T43" fmla="*/ 19 h 20"/>
                <a:gd name="T44" fmla="*/ 27 w 43"/>
                <a:gd name="T45" fmla="*/ 19 h 20"/>
                <a:gd name="T46" fmla="*/ 29 w 43"/>
                <a:gd name="T47" fmla="*/ 19 h 20"/>
                <a:gd name="T48" fmla="*/ 31 w 43"/>
                <a:gd name="T49" fmla="*/ 19 h 20"/>
                <a:gd name="T50" fmla="*/ 33 w 43"/>
                <a:gd name="T51" fmla="*/ 19 h 20"/>
                <a:gd name="T52" fmla="*/ 34 w 43"/>
                <a:gd name="T53" fmla="*/ 18 h 20"/>
                <a:gd name="T54" fmla="*/ 36 w 43"/>
                <a:gd name="T55" fmla="*/ 18 h 20"/>
                <a:gd name="T56" fmla="*/ 37 w 43"/>
                <a:gd name="T57" fmla="*/ 17 h 20"/>
                <a:gd name="T58" fmla="*/ 38 w 43"/>
                <a:gd name="T59" fmla="*/ 16 h 20"/>
                <a:gd name="T60" fmla="*/ 40 w 43"/>
                <a:gd name="T61" fmla="*/ 15 h 20"/>
                <a:gd name="T62" fmla="*/ 41 w 43"/>
                <a:gd name="T63" fmla="*/ 14 h 20"/>
                <a:gd name="T64" fmla="*/ 42 w 43"/>
                <a:gd name="T65" fmla="*/ 13 h 20"/>
                <a:gd name="T66" fmla="*/ 42 w 43"/>
                <a:gd name="T67" fmla="*/ 11 h 20"/>
                <a:gd name="T68" fmla="*/ 41 w 43"/>
                <a:gd name="T69" fmla="*/ 10 h 20"/>
                <a:gd name="T70" fmla="*/ 39 w 43"/>
                <a:gd name="T71" fmla="*/ 8 h 20"/>
                <a:gd name="T72" fmla="*/ 38 w 43"/>
                <a:gd name="T73" fmla="*/ 7 h 20"/>
                <a:gd name="T74" fmla="*/ 36 w 43"/>
                <a:gd name="T75" fmla="*/ 6 h 20"/>
                <a:gd name="T76" fmla="*/ 34 w 43"/>
                <a:gd name="T77" fmla="*/ 6 h 20"/>
                <a:gd name="T78" fmla="*/ 32 w 43"/>
                <a:gd name="T79" fmla="*/ 5 h 20"/>
                <a:gd name="T80" fmla="*/ 30 w 43"/>
                <a:gd name="T81" fmla="*/ 4 h 20"/>
                <a:gd name="T82" fmla="*/ 28 w 43"/>
                <a:gd name="T83" fmla="*/ 4 h 20"/>
                <a:gd name="T84" fmla="*/ 26 w 43"/>
                <a:gd name="T85" fmla="*/ 3 h 20"/>
                <a:gd name="T86" fmla="*/ 24 w 43"/>
                <a:gd name="T87" fmla="*/ 2 h 20"/>
                <a:gd name="T88" fmla="*/ 22 w 43"/>
                <a:gd name="T89" fmla="*/ 2 h 20"/>
                <a:gd name="T90" fmla="*/ 19 w 43"/>
                <a:gd name="T91" fmla="*/ 1 h 20"/>
                <a:gd name="T92" fmla="*/ 16 w 43"/>
                <a:gd name="T93" fmla="*/ 1 h 20"/>
                <a:gd name="T94" fmla="*/ 14 w 43"/>
                <a:gd name="T95" fmla="*/ 0 h 20"/>
                <a:gd name="T96" fmla="*/ 11 w 43"/>
                <a:gd name="T97" fmla="*/ 0 h 20"/>
                <a:gd name="T98" fmla="*/ 9 w 43"/>
                <a:gd name="T99" fmla="*/ 1 h 20"/>
                <a:gd name="T100" fmla="*/ 6 w 43"/>
                <a:gd name="T101" fmla="*/ 1 h 2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3" h="20">
                  <a:moveTo>
                    <a:pt x="6" y="1"/>
                  </a:moveTo>
                  <a:lnTo>
                    <a:pt x="5" y="1"/>
                  </a:lnTo>
                  <a:lnTo>
                    <a:pt x="4" y="1"/>
                  </a:lnTo>
                  <a:lnTo>
                    <a:pt x="3" y="2"/>
                  </a:lnTo>
                  <a:lnTo>
                    <a:pt x="2" y="2"/>
                  </a:lnTo>
                  <a:lnTo>
                    <a:pt x="1" y="2"/>
                  </a:lnTo>
                  <a:lnTo>
                    <a:pt x="1" y="3"/>
                  </a:lnTo>
                  <a:lnTo>
                    <a:pt x="1" y="4"/>
                  </a:lnTo>
                  <a:lnTo>
                    <a:pt x="0" y="4"/>
                  </a:lnTo>
                  <a:lnTo>
                    <a:pt x="0" y="5"/>
                  </a:lnTo>
                  <a:lnTo>
                    <a:pt x="0" y="6"/>
                  </a:lnTo>
                  <a:lnTo>
                    <a:pt x="0" y="7"/>
                  </a:lnTo>
                  <a:lnTo>
                    <a:pt x="0" y="8"/>
                  </a:lnTo>
                  <a:lnTo>
                    <a:pt x="1" y="8"/>
                  </a:lnTo>
                  <a:lnTo>
                    <a:pt x="1" y="10"/>
                  </a:lnTo>
                  <a:lnTo>
                    <a:pt x="1" y="11"/>
                  </a:lnTo>
                  <a:lnTo>
                    <a:pt x="2" y="11"/>
                  </a:lnTo>
                  <a:lnTo>
                    <a:pt x="2" y="12"/>
                  </a:lnTo>
                  <a:lnTo>
                    <a:pt x="3" y="12"/>
                  </a:lnTo>
                  <a:lnTo>
                    <a:pt x="3" y="13"/>
                  </a:lnTo>
                  <a:lnTo>
                    <a:pt x="4" y="13"/>
                  </a:lnTo>
                  <a:lnTo>
                    <a:pt x="4" y="14"/>
                  </a:lnTo>
                  <a:lnTo>
                    <a:pt x="5" y="14"/>
                  </a:lnTo>
                  <a:lnTo>
                    <a:pt x="5" y="15"/>
                  </a:lnTo>
                  <a:lnTo>
                    <a:pt x="6" y="15"/>
                  </a:lnTo>
                  <a:lnTo>
                    <a:pt x="7" y="16"/>
                  </a:lnTo>
                  <a:lnTo>
                    <a:pt x="8" y="17"/>
                  </a:lnTo>
                  <a:lnTo>
                    <a:pt x="9" y="17"/>
                  </a:lnTo>
                  <a:lnTo>
                    <a:pt x="9" y="18"/>
                  </a:lnTo>
                  <a:lnTo>
                    <a:pt x="10" y="18"/>
                  </a:lnTo>
                  <a:lnTo>
                    <a:pt x="11" y="18"/>
                  </a:lnTo>
                  <a:lnTo>
                    <a:pt x="11" y="19"/>
                  </a:lnTo>
                  <a:lnTo>
                    <a:pt x="12" y="19"/>
                  </a:lnTo>
                  <a:lnTo>
                    <a:pt x="13" y="19"/>
                  </a:lnTo>
                  <a:lnTo>
                    <a:pt x="14" y="19"/>
                  </a:lnTo>
                  <a:lnTo>
                    <a:pt x="15" y="19"/>
                  </a:lnTo>
                  <a:lnTo>
                    <a:pt x="16" y="19"/>
                  </a:lnTo>
                  <a:lnTo>
                    <a:pt x="17" y="19"/>
                  </a:lnTo>
                  <a:lnTo>
                    <a:pt x="18" y="19"/>
                  </a:lnTo>
                  <a:lnTo>
                    <a:pt x="20" y="19"/>
                  </a:lnTo>
                  <a:lnTo>
                    <a:pt x="22" y="19"/>
                  </a:lnTo>
                  <a:lnTo>
                    <a:pt x="23" y="19"/>
                  </a:lnTo>
                  <a:lnTo>
                    <a:pt x="24" y="19"/>
                  </a:lnTo>
                  <a:lnTo>
                    <a:pt x="25" y="19"/>
                  </a:lnTo>
                  <a:lnTo>
                    <a:pt x="26" y="19"/>
                  </a:lnTo>
                  <a:lnTo>
                    <a:pt x="27" y="19"/>
                  </a:lnTo>
                  <a:lnTo>
                    <a:pt x="28" y="19"/>
                  </a:lnTo>
                  <a:lnTo>
                    <a:pt x="29" y="19"/>
                  </a:lnTo>
                  <a:lnTo>
                    <a:pt x="30" y="19"/>
                  </a:lnTo>
                  <a:lnTo>
                    <a:pt x="31" y="19"/>
                  </a:lnTo>
                  <a:lnTo>
                    <a:pt x="32" y="19"/>
                  </a:lnTo>
                  <a:lnTo>
                    <a:pt x="33" y="19"/>
                  </a:lnTo>
                  <a:lnTo>
                    <a:pt x="34" y="19"/>
                  </a:lnTo>
                  <a:lnTo>
                    <a:pt x="34" y="18"/>
                  </a:lnTo>
                  <a:lnTo>
                    <a:pt x="35" y="18"/>
                  </a:lnTo>
                  <a:lnTo>
                    <a:pt x="36" y="18"/>
                  </a:lnTo>
                  <a:lnTo>
                    <a:pt x="36" y="17"/>
                  </a:lnTo>
                  <a:lnTo>
                    <a:pt x="37" y="17"/>
                  </a:lnTo>
                  <a:lnTo>
                    <a:pt x="38" y="17"/>
                  </a:lnTo>
                  <a:lnTo>
                    <a:pt x="38" y="16"/>
                  </a:lnTo>
                  <a:lnTo>
                    <a:pt x="39" y="16"/>
                  </a:lnTo>
                  <a:lnTo>
                    <a:pt x="40" y="15"/>
                  </a:lnTo>
                  <a:lnTo>
                    <a:pt x="40" y="14"/>
                  </a:lnTo>
                  <a:lnTo>
                    <a:pt x="41" y="14"/>
                  </a:lnTo>
                  <a:lnTo>
                    <a:pt x="41" y="13"/>
                  </a:lnTo>
                  <a:lnTo>
                    <a:pt x="42" y="13"/>
                  </a:lnTo>
                  <a:lnTo>
                    <a:pt x="42" y="12"/>
                  </a:lnTo>
                  <a:lnTo>
                    <a:pt x="42" y="11"/>
                  </a:lnTo>
                  <a:lnTo>
                    <a:pt x="41" y="11"/>
                  </a:lnTo>
                  <a:lnTo>
                    <a:pt x="41" y="10"/>
                  </a:lnTo>
                  <a:lnTo>
                    <a:pt x="41" y="8"/>
                  </a:lnTo>
                  <a:lnTo>
                    <a:pt x="39" y="8"/>
                  </a:lnTo>
                  <a:lnTo>
                    <a:pt x="38" y="8"/>
                  </a:lnTo>
                  <a:lnTo>
                    <a:pt x="38" y="7"/>
                  </a:lnTo>
                  <a:lnTo>
                    <a:pt x="37" y="7"/>
                  </a:lnTo>
                  <a:lnTo>
                    <a:pt x="36" y="6"/>
                  </a:lnTo>
                  <a:lnTo>
                    <a:pt x="35" y="6"/>
                  </a:lnTo>
                  <a:lnTo>
                    <a:pt x="34" y="6"/>
                  </a:lnTo>
                  <a:lnTo>
                    <a:pt x="33" y="6"/>
                  </a:lnTo>
                  <a:lnTo>
                    <a:pt x="32" y="5"/>
                  </a:lnTo>
                  <a:lnTo>
                    <a:pt x="31" y="5"/>
                  </a:lnTo>
                  <a:lnTo>
                    <a:pt x="30" y="4"/>
                  </a:lnTo>
                  <a:lnTo>
                    <a:pt x="29" y="4"/>
                  </a:lnTo>
                  <a:lnTo>
                    <a:pt x="28" y="4"/>
                  </a:lnTo>
                  <a:lnTo>
                    <a:pt x="27" y="3"/>
                  </a:lnTo>
                  <a:lnTo>
                    <a:pt x="26" y="3"/>
                  </a:lnTo>
                  <a:lnTo>
                    <a:pt x="25" y="2"/>
                  </a:lnTo>
                  <a:lnTo>
                    <a:pt x="24" y="2"/>
                  </a:lnTo>
                  <a:lnTo>
                    <a:pt x="23" y="2"/>
                  </a:lnTo>
                  <a:lnTo>
                    <a:pt x="22" y="2"/>
                  </a:lnTo>
                  <a:lnTo>
                    <a:pt x="20" y="2"/>
                  </a:lnTo>
                  <a:lnTo>
                    <a:pt x="19" y="1"/>
                  </a:lnTo>
                  <a:lnTo>
                    <a:pt x="17" y="1"/>
                  </a:lnTo>
                  <a:lnTo>
                    <a:pt x="16" y="1"/>
                  </a:lnTo>
                  <a:lnTo>
                    <a:pt x="15" y="1"/>
                  </a:lnTo>
                  <a:lnTo>
                    <a:pt x="14" y="0"/>
                  </a:lnTo>
                  <a:lnTo>
                    <a:pt x="13" y="0"/>
                  </a:lnTo>
                  <a:lnTo>
                    <a:pt x="11" y="0"/>
                  </a:lnTo>
                  <a:lnTo>
                    <a:pt x="10" y="0"/>
                  </a:lnTo>
                  <a:lnTo>
                    <a:pt x="9" y="1"/>
                  </a:lnTo>
                  <a:lnTo>
                    <a:pt x="7" y="1"/>
                  </a:lnTo>
                  <a:lnTo>
                    <a:pt x="6" y="1"/>
                  </a:lnTo>
                </a:path>
              </a:pathLst>
            </a:custGeom>
            <a:solidFill>
              <a:srgbClr val="FF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27" name="Freeform 222"/>
            <p:cNvSpPr>
              <a:spLocks/>
            </p:cNvSpPr>
            <p:nvPr/>
          </p:nvSpPr>
          <p:spPr bwMode="auto">
            <a:xfrm>
              <a:off x="3877" y="1694"/>
              <a:ext cx="28" cy="29"/>
            </a:xfrm>
            <a:custGeom>
              <a:avLst/>
              <a:gdLst>
                <a:gd name="T0" fmla="*/ 8 w 28"/>
                <a:gd name="T1" fmla="*/ 1 h 29"/>
                <a:gd name="T2" fmla="*/ 6 w 28"/>
                <a:gd name="T3" fmla="*/ 1 h 29"/>
                <a:gd name="T4" fmla="*/ 4 w 28"/>
                <a:gd name="T5" fmla="*/ 2 h 29"/>
                <a:gd name="T6" fmla="*/ 3 w 28"/>
                <a:gd name="T7" fmla="*/ 3 h 29"/>
                <a:gd name="T8" fmla="*/ 3 w 28"/>
                <a:gd name="T9" fmla="*/ 5 h 29"/>
                <a:gd name="T10" fmla="*/ 2 w 28"/>
                <a:gd name="T11" fmla="*/ 7 h 29"/>
                <a:gd name="T12" fmla="*/ 1 w 28"/>
                <a:gd name="T13" fmla="*/ 8 h 29"/>
                <a:gd name="T14" fmla="*/ 1 w 28"/>
                <a:gd name="T15" fmla="*/ 10 h 29"/>
                <a:gd name="T16" fmla="*/ 0 w 28"/>
                <a:gd name="T17" fmla="*/ 12 h 29"/>
                <a:gd name="T18" fmla="*/ 0 w 28"/>
                <a:gd name="T19" fmla="*/ 15 h 29"/>
                <a:gd name="T20" fmla="*/ 0 w 28"/>
                <a:gd name="T21" fmla="*/ 17 h 29"/>
                <a:gd name="T22" fmla="*/ 0 w 28"/>
                <a:gd name="T23" fmla="*/ 19 h 29"/>
                <a:gd name="T24" fmla="*/ 1 w 28"/>
                <a:gd name="T25" fmla="*/ 21 h 29"/>
                <a:gd name="T26" fmla="*/ 2 w 28"/>
                <a:gd name="T27" fmla="*/ 23 h 29"/>
                <a:gd name="T28" fmla="*/ 4 w 28"/>
                <a:gd name="T29" fmla="*/ 24 h 29"/>
                <a:gd name="T30" fmla="*/ 4 w 28"/>
                <a:gd name="T31" fmla="*/ 26 h 29"/>
                <a:gd name="T32" fmla="*/ 6 w 28"/>
                <a:gd name="T33" fmla="*/ 27 h 29"/>
                <a:gd name="T34" fmla="*/ 7 w 28"/>
                <a:gd name="T35" fmla="*/ 28 h 29"/>
                <a:gd name="T36" fmla="*/ 9 w 28"/>
                <a:gd name="T37" fmla="*/ 28 h 29"/>
                <a:gd name="T38" fmla="*/ 11 w 28"/>
                <a:gd name="T39" fmla="*/ 28 h 29"/>
                <a:gd name="T40" fmla="*/ 13 w 28"/>
                <a:gd name="T41" fmla="*/ 28 h 29"/>
                <a:gd name="T42" fmla="*/ 14 w 28"/>
                <a:gd name="T43" fmla="*/ 27 h 29"/>
                <a:gd name="T44" fmla="*/ 16 w 28"/>
                <a:gd name="T45" fmla="*/ 27 h 29"/>
                <a:gd name="T46" fmla="*/ 18 w 28"/>
                <a:gd name="T47" fmla="*/ 26 h 29"/>
                <a:gd name="T48" fmla="*/ 20 w 28"/>
                <a:gd name="T49" fmla="*/ 25 h 29"/>
                <a:gd name="T50" fmla="*/ 21 w 28"/>
                <a:gd name="T51" fmla="*/ 24 h 29"/>
                <a:gd name="T52" fmla="*/ 23 w 28"/>
                <a:gd name="T53" fmla="*/ 24 h 29"/>
                <a:gd name="T54" fmla="*/ 24 w 28"/>
                <a:gd name="T55" fmla="*/ 23 h 29"/>
                <a:gd name="T56" fmla="*/ 25 w 28"/>
                <a:gd name="T57" fmla="*/ 21 h 29"/>
                <a:gd name="T58" fmla="*/ 26 w 28"/>
                <a:gd name="T59" fmla="*/ 20 h 29"/>
                <a:gd name="T60" fmla="*/ 26 w 28"/>
                <a:gd name="T61" fmla="*/ 18 h 29"/>
                <a:gd name="T62" fmla="*/ 27 w 28"/>
                <a:gd name="T63" fmla="*/ 17 h 29"/>
                <a:gd name="T64" fmla="*/ 27 w 28"/>
                <a:gd name="T65" fmla="*/ 15 h 29"/>
                <a:gd name="T66" fmla="*/ 26 w 28"/>
                <a:gd name="T67" fmla="*/ 13 h 29"/>
                <a:gd name="T68" fmla="*/ 26 w 28"/>
                <a:gd name="T69" fmla="*/ 11 h 29"/>
                <a:gd name="T70" fmla="*/ 25 w 28"/>
                <a:gd name="T71" fmla="*/ 10 h 29"/>
                <a:gd name="T72" fmla="*/ 22 w 28"/>
                <a:gd name="T73" fmla="*/ 8 h 29"/>
                <a:gd name="T74" fmla="*/ 21 w 28"/>
                <a:gd name="T75" fmla="*/ 7 h 29"/>
                <a:gd name="T76" fmla="*/ 20 w 28"/>
                <a:gd name="T77" fmla="*/ 6 h 29"/>
                <a:gd name="T78" fmla="*/ 18 w 28"/>
                <a:gd name="T79" fmla="*/ 5 h 29"/>
                <a:gd name="T80" fmla="*/ 17 w 28"/>
                <a:gd name="T81" fmla="*/ 3 h 29"/>
                <a:gd name="T82" fmla="*/ 16 w 28"/>
                <a:gd name="T83" fmla="*/ 2 h 29"/>
                <a:gd name="T84" fmla="*/ 14 w 28"/>
                <a:gd name="T85" fmla="*/ 1 h 29"/>
                <a:gd name="T86" fmla="*/ 12 w 28"/>
                <a:gd name="T87" fmla="*/ 1 h 29"/>
                <a:gd name="T88" fmla="*/ 10 w 28"/>
                <a:gd name="T89" fmla="*/ 0 h 29"/>
                <a:gd name="T90" fmla="*/ 9 w 28"/>
                <a:gd name="T91" fmla="*/ 1 h 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8" h="29">
                  <a:moveTo>
                    <a:pt x="9" y="1"/>
                  </a:moveTo>
                  <a:lnTo>
                    <a:pt x="8" y="1"/>
                  </a:lnTo>
                  <a:lnTo>
                    <a:pt x="7" y="1"/>
                  </a:lnTo>
                  <a:lnTo>
                    <a:pt x="6" y="1"/>
                  </a:lnTo>
                  <a:lnTo>
                    <a:pt x="5" y="1"/>
                  </a:lnTo>
                  <a:lnTo>
                    <a:pt x="4" y="2"/>
                  </a:lnTo>
                  <a:lnTo>
                    <a:pt x="4" y="3"/>
                  </a:lnTo>
                  <a:lnTo>
                    <a:pt x="3" y="3"/>
                  </a:lnTo>
                  <a:lnTo>
                    <a:pt x="3" y="4"/>
                  </a:lnTo>
                  <a:lnTo>
                    <a:pt x="3" y="5"/>
                  </a:lnTo>
                  <a:lnTo>
                    <a:pt x="2" y="6"/>
                  </a:lnTo>
                  <a:lnTo>
                    <a:pt x="2" y="7"/>
                  </a:lnTo>
                  <a:lnTo>
                    <a:pt x="1" y="7"/>
                  </a:lnTo>
                  <a:lnTo>
                    <a:pt x="1" y="8"/>
                  </a:lnTo>
                  <a:lnTo>
                    <a:pt x="1" y="9"/>
                  </a:lnTo>
                  <a:lnTo>
                    <a:pt x="1" y="10"/>
                  </a:lnTo>
                  <a:lnTo>
                    <a:pt x="0" y="11"/>
                  </a:lnTo>
                  <a:lnTo>
                    <a:pt x="0" y="12"/>
                  </a:lnTo>
                  <a:lnTo>
                    <a:pt x="0" y="13"/>
                  </a:lnTo>
                  <a:lnTo>
                    <a:pt x="0" y="15"/>
                  </a:lnTo>
                  <a:lnTo>
                    <a:pt x="0" y="16"/>
                  </a:lnTo>
                  <a:lnTo>
                    <a:pt x="0" y="17"/>
                  </a:lnTo>
                  <a:lnTo>
                    <a:pt x="0" y="18"/>
                  </a:lnTo>
                  <a:lnTo>
                    <a:pt x="0" y="19"/>
                  </a:lnTo>
                  <a:lnTo>
                    <a:pt x="1" y="20"/>
                  </a:lnTo>
                  <a:lnTo>
                    <a:pt x="1" y="21"/>
                  </a:lnTo>
                  <a:lnTo>
                    <a:pt x="2" y="22"/>
                  </a:lnTo>
                  <a:lnTo>
                    <a:pt x="2" y="23"/>
                  </a:lnTo>
                  <a:lnTo>
                    <a:pt x="3" y="24"/>
                  </a:lnTo>
                  <a:lnTo>
                    <a:pt x="4" y="24"/>
                  </a:lnTo>
                  <a:lnTo>
                    <a:pt x="4" y="25"/>
                  </a:lnTo>
                  <a:lnTo>
                    <a:pt x="4" y="26"/>
                  </a:lnTo>
                  <a:lnTo>
                    <a:pt x="5" y="26"/>
                  </a:lnTo>
                  <a:lnTo>
                    <a:pt x="6" y="27"/>
                  </a:lnTo>
                  <a:lnTo>
                    <a:pt x="7" y="27"/>
                  </a:lnTo>
                  <a:lnTo>
                    <a:pt x="7" y="28"/>
                  </a:lnTo>
                  <a:lnTo>
                    <a:pt x="8" y="28"/>
                  </a:lnTo>
                  <a:lnTo>
                    <a:pt x="9" y="28"/>
                  </a:lnTo>
                  <a:lnTo>
                    <a:pt x="10" y="28"/>
                  </a:lnTo>
                  <a:lnTo>
                    <a:pt x="11" y="28"/>
                  </a:lnTo>
                  <a:lnTo>
                    <a:pt x="12" y="28"/>
                  </a:lnTo>
                  <a:lnTo>
                    <a:pt x="13" y="28"/>
                  </a:lnTo>
                  <a:lnTo>
                    <a:pt x="14" y="28"/>
                  </a:lnTo>
                  <a:lnTo>
                    <a:pt x="14" y="27"/>
                  </a:lnTo>
                  <a:lnTo>
                    <a:pt x="15" y="27"/>
                  </a:lnTo>
                  <a:lnTo>
                    <a:pt x="16" y="27"/>
                  </a:lnTo>
                  <a:lnTo>
                    <a:pt x="17" y="27"/>
                  </a:lnTo>
                  <a:lnTo>
                    <a:pt x="18" y="26"/>
                  </a:lnTo>
                  <a:lnTo>
                    <a:pt x="19" y="26"/>
                  </a:lnTo>
                  <a:lnTo>
                    <a:pt x="20" y="25"/>
                  </a:lnTo>
                  <a:lnTo>
                    <a:pt x="21" y="25"/>
                  </a:lnTo>
                  <a:lnTo>
                    <a:pt x="21" y="24"/>
                  </a:lnTo>
                  <a:lnTo>
                    <a:pt x="22" y="24"/>
                  </a:lnTo>
                  <a:lnTo>
                    <a:pt x="23" y="24"/>
                  </a:lnTo>
                  <a:lnTo>
                    <a:pt x="23" y="23"/>
                  </a:lnTo>
                  <a:lnTo>
                    <a:pt x="24" y="23"/>
                  </a:lnTo>
                  <a:lnTo>
                    <a:pt x="24" y="22"/>
                  </a:lnTo>
                  <a:lnTo>
                    <a:pt x="25" y="21"/>
                  </a:lnTo>
                  <a:lnTo>
                    <a:pt x="25" y="20"/>
                  </a:lnTo>
                  <a:lnTo>
                    <a:pt x="26" y="20"/>
                  </a:lnTo>
                  <a:lnTo>
                    <a:pt x="26" y="19"/>
                  </a:lnTo>
                  <a:lnTo>
                    <a:pt x="26" y="18"/>
                  </a:lnTo>
                  <a:lnTo>
                    <a:pt x="26" y="17"/>
                  </a:lnTo>
                  <a:lnTo>
                    <a:pt x="27" y="17"/>
                  </a:lnTo>
                  <a:lnTo>
                    <a:pt x="27" y="16"/>
                  </a:lnTo>
                  <a:lnTo>
                    <a:pt x="27" y="15"/>
                  </a:lnTo>
                  <a:lnTo>
                    <a:pt x="27" y="13"/>
                  </a:lnTo>
                  <a:lnTo>
                    <a:pt x="26" y="13"/>
                  </a:lnTo>
                  <a:lnTo>
                    <a:pt x="26" y="12"/>
                  </a:lnTo>
                  <a:lnTo>
                    <a:pt x="26" y="11"/>
                  </a:lnTo>
                  <a:lnTo>
                    <a:pt x="25" y="11"/>
                  </a:lnTo>
                  <a:lnTo>
                    <a:pt x="25" y="10"/>
                  </a:lnTo>
                  <a:lnTo>
                    <a:pt x="23" y="9"/>
                  </a:lnTo>
                  <a:lnTo>
                    <a:pt x="22" y="8"/>
                  </a:lnTo>
                  <a:lnTo>
                    <a:pt x="22" y="7"/>
                  </a:lnTo>
                  <a:lnTo>
                    <a:pt x="21" y="7"/>
                  </a:lnTo>
                  <a:lnTo>
                    <a:pt x="20" y="7"/>
                  </a:lnTo>
                  <a:lnTo>
                    <a:pt x="20" y="6"/>
                  </a:lnTo>
                  <a:lnTo>
                    <a:pt x="19" y="5"/>
                  </a:lnTo>
                  <a:lnTo>
                    <a:pt x="18" y="5"/>
                  </a:lnTo>
                  <a:lnTo>
                    <a:pt x="18" y="4"/>
                  </a:lnTo>
                  <a:lnTo>
                    <a:pt x="17" y="3"/>
                  </a:lnTo>
                  <a:lnTo>
                    <a:pt x="16" y="3"/>
                  </a:lnTo>
                  <a:lnTo>
                    <a:pt x="16" y="2"/>
                  </a:lnTo>
                  <a:lnTo>
                    <a:pt x="15" y="2"/>
                  </a:lnTo>
                  <a:lnTo>
                    <a:pt x="14" y="1"/>
                  </a:lnTo>
                  <a:lnTo>
                    <a:pt x="13" y="1"/>
                  </a:lnTo>
                  <a:lnTo>
                    <a:pt x="12" y="1"/>
                  </a:lnTo>
                  <a:lnTo>
                    <a:pt x="11" y="1"/>
                  </a:lnTo>
                  <a:lnTo>
                    <a:pt x="10" y="0"/>
                  </a:lnTo>
                  <a:lnTo>
                    <a:pt x="9" y="0"/>
                  </a:lnTo>
                  <a:lnTo>
                    <a:pt x="9" y="1"/>
                  </a:lnTo>
                </a:path>
              </a:pathLst>
            </a:custGeom>
            <a:solidFill>
              <a:srgbClr val="FF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28" name="Freeform 223"/>
            <p:cNvSpPr>
              <a:spLocks/>
            </p:cNvSpPr>
            <p:nvPr/>
          </p:nvSpPr>
          <p:spPr bwMode="auto">
            <a:xfrm>
              <a:off x="3932" y="1701"/>
              <a:ext cx="29" cy="20"/>
            </a:xfrm>
            <a:custGeom>
              <a:avLst/>
              <a:gdLst>
                <a:gd name="T0" fmla="*/ 15 w 29"/>
                <a:gd name="T1" fmla="*/ 3 h 20"/>
                <a:gd name="T2" fmla="*/ 12 w 29"/>
                <a:gd name="T3" fmla="*/ 2 h 20"/>
                <a:gd name="T4" fmla="*/ 10 w 29"/>
                <a:gd name="T5" fmla="*/ 2 h 20"/>
                <a:gd name="T6" fmla="*/ 9 w 29"/>
                <a:gd name="T7" fmla="*/ 1 h 20"/>
                <a:gd name="T8" fmla="*/ 7 w 29"/>
                <a:gd name="T9" fmla="*/ 1 h 20"/>
                <a:gd name="T10" fmla="*/ 6 w 29"/>
                <a:gd name="T11" fmla="*/ 0 h 20"/>
                <a:gd name="T12" fmla="*/ 4 w 29"/>
                <a:gd name="T13" fmla="*/ 0 h 20"/>
                <a:gd name="T14" fmla="*/ 3 w 29"/>
                <a:gd name="T15" fmla="*/ 1 h 20"/>
                <a:gd name="T16" fmla="*/ 2 w 29"/>
                <a:gd name="T17" fmla="*/ 2 h 20"/>
                <a:gd name="T18" fmla="*/ 1 w 29"/>
                <a:gd name="T19" fmla="*/ 3 h 20"/>
                <a:gd name="T20" fmla="*/ 0 w 29"/>
                <a:gd name="T21" fmla="*/ 4 h 20"/>
                <a:gd name="T22" fmla="*/ 0 w 29"/>
                <a:gd name="T23" fmla="*/ 6 h 20"/>
                <a:gd name="T24" fmla="*/ 0 w 29"/>
                <a:gd name="T25" fmla="*/ 8 h 20"/>
                <a:gd name="T26" fmla="*/ 1 w 29"/>
                <a:gd name="T27" fmla="*/ 10 h 20"/>
                <a:gd name="T28" fmla="*/ 2 w 29"/>
                <a:gd name="T29" fmla="*/ 12 h 20"/>
                <a:gd name="T30" fmla="*/ 3 w 29"/>
                <a:gd name="T31" fmla="*/ 13 h 20"/>
                <a:gd name="T32" fmla="*/ 5 w 29"/>
                <a:gd name="T33" fmla="*/ 13 h 20"/>
                <a:gd name="T34" fmla="*/ 7 w 29"/>
                <a:gd name="T35" fmla="*/ 14 h 20"/>
                <a:gd name="T36" fmla="*/ 9 w 29"/>
                <a:gd name="T37" fmla="*/ 14 h 20"/>
                <a:gd name="T38" fmla="*/ 10 w 29"/>
                <a:gd name="T39" fmla="*/ 15 h 20"/>
                <a:gd name="T40" fmla="*/ 12 w 29"/>
                <a:gd name="T41" fmla="*/ 15 h 20"/>
                <a:gd name="T42" fmla="*/ 15 w 29"/>
                <a:gd name="T43" fmla="*/ 15 h 20"/>
                <a:gd name="T44" fmla="*/ 17 w 29"/>
                <a:gd name="T45" fmla="*/ 16 h 20"/>
                <a:gd name="T46" fmla="*/ 18 w 29"/>
                <a:gd name="T47" fmla="*/ 17 h 20"/>
                <a:gd name="T48" fmla="*/ 19 w 29"/>
                <a:gd name="T49" fmla="*/ 18 h 20"/>
                <a:gd name="T50" fmla="*/ 21 w 29"/>
                <a:gd name="T51" fmla="*/ 18 h 20"/>
                <a:gd name="T52" fmla="*/ 22 w 29"/>
                <a:gd name="T53" fmla="*/ 18 h 20"/>
                <a:gd name="T54" fmla="*/ 24 w 29"/>
                <a:gd name="T55" fmla="*/ 18 h 20"/>
                <a:gd name="T56" fmla="*/ 26 w 29"/>
                <a:gd name="T57" fmla="*/ 17 h 20"/>
                <a:gd name="T58" fmla="*/ 27 w 29"/>
                <a:gd name="T59" fmla="*/ 16 h 20"/>
                <a:gd name="T60" fmla="*/ 28 w 29"/>
                <a:gd name="T61" fmla="*/ 15 h 20"/>
                <a:gd name="T62" fmla="*/ 28 w 29"/>
                <a:gd name="T63" fmla="*/ 13 h 20"/>
                <a:gd name="T64" fmla="*/ 27 w 29"/>
                <a:gd name="T65" fmla="*/ 11 h 20"/>
                <a:gd name="T66" fmla="*/ 26 w 29"/>
                <a:gd name="T67" fmla="*/ 10 h 20"/>
                <a:gd name="T68" fmla="*/ 25 w 29"/>
                <a:gd name="T69" fmla="*/ 8 h 20"/>
                <a:gd name="T70" fmla="*/ 24 w 29"/>
                <a:gd name="T71" fmla="*/ 7 h 20"/>
                <a:gd name="T72" fmla="*/ 22 w 29"/>
                <a:gd name="T73" fmla="*/ 6 h 20"/>
                <a:gd name="T74" fmla="*/ 20 w 29"/>
                <a:gd name="T75" fmla="*/ 5 h 20"/>
                <a:gd name="T76" fmla="*/ 18 w 29"/>
                <a:gd name="T77" fmla="*/ 4 h 20"/>
                <a:gd name="T78" fmla="*/ 16 w 29"/>
                <a:gd name="T79" fmla="*/ 3 h 2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9" h="20">
                  <a:moveTo>
                    <a:pt x="16" y="3"/>
                  </a:moveTo>
                  <a:lnTo>
                    <a:pt x="15" y="3"/>
                  </a:lnTo>
                  <a:lnTo>
                    <a:pt x="13" y="2"/>
                  </a:lnTo>
                  <a:lnTo>
                    <a:pt x="12" y="2"/>
                  </a:lnTo>
                  <a:lnTo>
                    <a:pt x="11" y="2"/>
                  </a:lnTo>
                  <a:lnTo>
                    <a:pt x="10" y="2"/>
                  </a:lnTo>
                  <a:lnTo>
                    <a:pt x="10" y="1"/>
                  </a:lnTo>
                  <a:lnTo>
                    <a:pt x="9" y="1"/>
                  </a:lnTo>
                  <a:lnTo>
                    <a:pt x="8" y="1"/>
                  </a:lnTo>
                  <a:lnTo>
                    <a:pt x="7" y="1"/>
                  </a:lnTo>
                  <a:lnTo>
                    <a:pt x="7" y="0"/>
                  </a:lnTo>
                  <a:lnTo>
                    <a:pt x="6" y="0"/>
                  </a:lnTo>
                  <a:lnTo>
                    <a:pt x="5" y="0"/>
                  </a:lnTo>
                  <a:lnTo>
                    <a:pt x="4" y="0"/>
                  </a:lnTo>
                  <a:lnTo>
                    <a:pt x="4" y="1"/>
                  </a:lnTo>
                  <a:lnTo>
                    <a:pt x="3" y="1"/>
                  </a:lnTo>
                  <a:lnTo>
                    <a:pt x="2" y="1"/>
                  </a:lnTo>
                  <a:lnTo>
                    <a:pt x="2" y="2"/>
                  </a:lnTo>
                  <a:lnTo>
                    <a:pt x="1" y="2"/>
                  </a:lnTo>
                  <a:lnTo>
                    <a:pt x="1" y="3"/>
                  </a:lnTo>
                  <a:lnTo>
                    <a:pt x="0" y="3"/>
                  </a:lnTo>
                  <a:lnTo>
                    <a:pt x="0" y="4"/>
                  </a:lnTo>
                  <a:lnTo>
                    <a:pt x="0" y="5"/>
                  </a:lnTo>
                  <a:lnTo>
                    <a:pt x="0" y="6"/>
                  </a:lnTo>
                  <a:lnTo>
                    <a:pt x="0" y="7"/>
                  </a:lnTo>
                  <a:lnTo>
                    <a:pt x="0" y="8"/>
                  </a:lnTo>
                  <a:lnTo>
                    <a:pt x="1" y="8"/>
                  </a:lnTo>
                  <a:lnTo>
                    <a:pt x="1" y="10"/>
                  </a:lnTo>
                  <a:lnTo>
                    <a:pt x="2" y="11"/>
                  </a:lnTo>
                  <a:lnTo>
                    <a:pt x="2" y="12"/>
                  </a:lnTo>
                  <a:lnTo>
                    <a:pt x="3" y="12"/>
                  </a:lnTo>
                  <a:lnTo>
                    <a:pt x="3" y="13"/>
                  </a:lnTo>
                  <a:lnTo>
                    <a:pt x="4" y="13"/>
                  </a:lnTo>
                  <a:lnTo>
                    <a:pt x="5" y="13"/>
                  </a:lnTo>
                  <a:lnTo>
                    <a:pt x="6" y="14"/>
                  </a:lnTo>
                  <a:lnTo>
                    <a:pt x="7" y="14"/>
                  </a:lnTo>
                  <a:lnTo>
                    <a:pt x="8" y="14"/>
                  </a:lnTo>
                  <a:lnTo>
                    <a:pt x="9" y="14"/>
                  </a:lnTo>
                  <a:lnTo>
                    <a:pt x="10" y="14"/>
                  </a:lnTo>
                  <a:lnTo>
                    <a:pt x="10" y="15"/>
                  </a:lnTo>
                  <a:lnTo>
                    <a:pt x="11" y="15"/>
                  </a:lnTo>
                  <a:lnTo>
                    <a:pt x="12" y="15"/>
                  </a:lnTo>
                  <a:lnTo>
                    <a:pt x="13" y="15"/>
                  </a:lnTo>
                  <a:lnTo>
                    <a:pt x="15" y="15"/>
                  </a:lnTo>
                  <a:lnTo>
                    <a:pt x="16" y="16"/>
                  </a:lnTo>
                  <a:lnTo>
                    <a:pt x="17" y="16"/>
                  </a:lnTo>
                  <a:lnTo>
                    <a:pt x="17" y="17"/>
                  </a:lnTo>
                  <a:lnTo>
                    <a:pt x="18" y="17"/>
                  </a:lnTo>
                  <a:lnTo>
                    <a:pt x="19" y="17"/>
                  </a:lnTo>
                  <a:lnTo>
                    <a:pt x="19" y="18"/>
                  </a:lnTo>
                  <a:lnTo>
                    <a:pt x="20" y="18"/>
                  </a:lnTo>
                  <a:lnTo>
                    <a:pt x="21" y="18"/>
                  </a:lnTo>
                  <a:lnTo>
                    <a:pt x="22" y="19"/>
                  </a:lnTo>
                  <a:lnTo>
                    <a:pt x="22" y="18"/>
                  </a:lnTo>
                  <a:lnTo>
                    <a:pt x="23" y="18"/>
                  </a:lnTo>
                  <a:lnTo>
                    <a:pt x="24" y="18"/>
                  </a:lnTo>
                  <a:lnTo>
                    <a:pt x="25" y="17"/>
                  </a:lnTo>
                  <a:lnTo>
                    <a:pt x="26" y="17"/>
                  </a:lnTo>
                  <a:lnTo>
                    <a:pt x="26" y="16"/>
                  </a:lnTo>
                  <a:lnTo>
                    <a:pt x="27" y="16"/>
                  </a:lnTo>
                  <a:lnTo>
                    <a:pt x="27" y="15"/>
                  </a:lnTo>
                  <a:lnTo>
                    <a:pt x="28" y="15"/>
                  </a:lnTo>
                  <a:lnTo>
                    <a:pt x="28" y="14"/>
                  </a:lnTo>
                  <a:lnTo>
                    <a:pt x="28" y="13"/>
                  </a:lnTo>
                  <a:lnTo>
                    <a:pt x="27" y="12"/>
                  </a:lnTo>
                  <a:lnTo>
                    <a:pt x="27" y="11"/>
                  </a:lnTo>
                  <a:lnTo>
                    <a:pt x="27" y="10"/>
                  </a:lnTo>
                  <a:lnTo>
                    <a:pt x="26" y="10"/>
                  </a:lnTo>
                  <a:lnTo>
                    <a:pt x="26" y="8"/>
                  </a:lnTo>
                  <a:lnTo>
                    <a:pt x="25" y="8"/>
                  </a:lnTo>
                  <a:lnTo>
                    <a:pt x="25" y="7"/>
                  </a:lnTo>
                  <a:lnTo>
                    <a:pt x="24" y="7"/>
                  </a:lnTo>
                  <a:lnTo>
                    <a:pt x="23" y="6"/>
                  </a:lnTo>
                  <a:lnTo>
                    <a:pt x="22" y="6"/>
                  </a:lnTo>
                  <a:lnTo>
                    <a:pt x="21" y="5"/>
                  </a:lnTo>
                  <a:lnTo>
                    <a:pt x="20" y="5"/>
                  </a:lnTo>
                  <a:lnTo>
                    <a:pt x="19" y="4"/>
                  </a:lnTo>
                  <a:lnTo>
                    <a:pt x="18" y="4"/>
                  </a:lnTo>
                  <a:lnTo>
                    <a:pt x="17" y="4"/>
                  </a:lnTo>
                  <a:lnTo>
                    <a:pt x="16" y="3"/>
                  </a:lnTo>
                </a:path>
              </a:pathLst>
            </a:custGeom>
            <a:solidFill>
              <a:srgbClr val="FF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grpSp>
      <p:sp>
        <p:nvSpPr>
          <p:cNvPr id="229" name="Rectangle 427"/>
          <p:cNvSpPr>
            <a:spLocks noChangeArrowheads="1"/>
          </p:cNvSpPr>
          <p:nvPr/>
        </p:nvSpPr>
        <p:spPr bwMode="auto">
          <a:xfrm>
            <a:off x="7321097" y="5479007"/>
            <a:ext cx="1152525" cy="180975"/>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en-US"/>
          </a:p>
        </p:txBody>
      </p:sp>
      <p:sp>
        <p:nvSpPr>
          <p:cNvPr id="230" name="Rectangle 428"/>
          <p:cNvSpPr>
            <a:spLocks noChangeArrowheads="1"/>
          </p:cNvSpPr>
          <p:nvPr/>
        </p:nvSpPr>
        <p:spPr bwMode="auto">
          <a:xfrm>
            <a:off x="7324272" y="5452019"/>
            <a:ext cx="1192212" cy="349250"/>
          </a:xfrm>
          <a:prstGeom prst="rect">
            <a:avLst/>
          </a:prstGeom>
          <a:solidFill>
            <a:srgbClr val="FF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en-US"/>
          </a:p>
        </p:txBody>
      </p:sp>
      <p:sp>
        <p:nvSpPr>
          <p:cNvPr id="231" name="Freeform 429"/>
          <p:cNvSpPr>
            <a:spLocks/>
          </p:cNvSpPr>
          <p:nvPr/>
        </p:nvSpPr>
        <p:spPr bwMode="auto">
          <a:xfrm>
            <a:off x="7108372" y="3435894"/>
            <a:ext cx="1673225" cy="2165350"/>
          </a:xfrm>
          <a:custGeom>
            <a:avLst/>
            <a:gdLst>
              <a:gd name="T0" fmla="*/ 286483 w 403"/>
              <a:gd name="T1" fmla="*/ 3326 h 651"/>
              <a:gd name="T2" fmla="*/ 0 w 403"/>
              <a:gd name="T3" fmla="*/ 1530048 h 651"/>
              <a:gd name="T4" fmla="*/ 244963 w 403"/>
              <a:gd name="T5" fmla="*/ 2038955 h 651"/>
              <a:gd name="T6" fmla="*/ 244963 w 403"/>
              <a:gd name="T7" fmla="*/ 2162024 h 651"/>
              <a:gd name="T8" fmla="*/ 1424110 w 403"/>
              <a:gd name="T9" fmla="*/ 2162024 h 651"/>
              <a:gd name="T10" fmla="*/ 1669073 w 403"/>
              <a:gd name="T11" fmla="*/ 1433588 h 651"/>
              <a:gd name="T12" fmla="*/ 1407502 w 403"/>
              <a:gd name="T13" fmla="*/ 0 h 651"/>
              <a:gd name="T14" fmla="*/ 793017 w 403"/>
              <a:gd name="T15" fmla="*/ 93133 h 651"/>
              <a:gd name="T16" fmla="*/ 286483 w 403"/>
              <a:gd name="T17" fmla="*/ 3326 h 6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3" h="651">
                <a:moveTo>
                  <a:pt x="69" y="1"/>
                </a:moveTo>
                <a:lnTo>
                  <a:pt x="0" y="460"/>
                </a:lnTo>
                <a:lnTo>
                  <a:pt x="59" y="613"/>
                </a:lnTo>
                <a:lnTo>
                  <a:pt x="59" y="650"/>
                </a:lnTo>
                <a:lnTo>
                  <a:pt x="343" y="650"/>
                </a:lnTo>
                <a:lnTo>
                  <a:pt x="402" y="431"/>
                </a:lnTo>
                <a:lnTo>
                  <a:pt x="339" y="0"/>
                </a:lnTo>
                <a:lnTo>
                  <a:pt x="191" y="28"/>
                </a:lnTo>
                <a:lnTo>
                  <a:pt x="69" y="1"/>
                </a:lnTo>
              </a:path>
            </a:pathLst>
          </a:custGeom>
          <a:gradFill rotWithShape="0">
            <a:gsLst>
              <a:gs pos="0">
                <a:srgbClr val="FFC58C"/>
              </a:gs>
              <a:gs pos="100000">
                <a:srgbClr val="FF9F3F"/>
              </a:gs>
            </a:gsLst>
            <a:lin ang="5400000" scaled="1"/>
          </a:gra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32" name="Freeform 430"/>
          <p:cNvSpPr>
            <a:spLocks/>
          </p:cNvSpPr>
          <p:nvPr/>
        </p:nvSpPr>
        <p:spPr bwMode="auto">
          <a:xfrm>
            <a:off x="7343322" y="3350169"/>
            <a:ext cx="900112" cy="2755900"/>
          </a:xfrm>
          <a:custGeom>
            <a:avLst/>
            <a:gdLst>
              <a:gd name="T0" fmla="*/ 400509 w 218"/>
              <a:gd name="T1" fmla="*/ 0 h 828"/>
              <a:gd name="T2" fmla="*/ 189932 w 218"/>
              <a:gd name="T3" fmla="*/ 1644221 h 828"/>
              <a:gd name="T4" fmla="*/ 379864 w 218"/>
              <a:gd name="T5" fmla="*/ 2156791 h 828"/>
              <a:gd name="T6" fmla="*/ 375735 w 218"/>
              <a:gd name="T7" fmla="*/ 2579496 h 828"/>
              <a:gd name="T8" fmla="*/ 383993 w 218"/>
              <a:gd name="T9" fmla="*/ 2632750 h 828"/>
              <a:gd name="T10" fmla="*/ 466572 w 218"/>
              <a:gd name="T11" fmla="*/ 2646063 h 828"/>
              <a:gd name="T12" fmla="*/ 895983 w 218"/>
              <a:gd name="T13" fmla="*/ 2649392 h 828"/>
              <a:gd name="T14" fmla="*/ 895983 w 218"/>
              <a:gd name="T15" fmla="*/ 2752572 h 828"/>
              <a:gd name="T16" fmla="*/ 235350 w 218"/>
              <a:gd name="T17" fmla="*/ 2745915 h 828"/>
              <a:gd name="T18" fmla="*/ 243608 w 218"/>
              <a:gd name="T19" fmla="*/ 2393106 h 828"/>
              <a:gd name="T20" fmla="*/ 243608 w 218"/>
              <a:gd name="T21" fmla="*/ 2166776 h 828"/>
              <a:gd name="T22" fmla="*/ 0 w 218"/>
              <a:gd name="T23" fmla="*/ 1664191 h 828"/>
              <a:gd name="T24" fmla="*/ 243608 w 218"/>
              <a:gd name="T25" fmla="*/ 0 h 828"/>
              <a:gd name="T26" fmla="*/ 400509 w 218"/>
              <a:gd name="T27" fmla="*/ 0 h 8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8" h="828">
                <a:moveTo>
                  <a:pt x="97" y="0"/>
                </a:moveTo>
                <a:lnTo>
                  <a:pt x="46" y="494"/>
                </a:lnTo>
                <a:lnTo>
                  <a:pt x="92" y="648"/>
                </a:lnTo>
                <a:lnTo>
                  <a:pt x="91" y="775"/>
                </a:lnTo>
                <a:lnTo>
                  <a:pt x="93" y="791"/>
                </a:lnTo>
                <a:lnTo>
                  <a:pt x="113" y="795"/>
                </a:lnTo>
                <a:lnTo>
                  <a:pt x="217" y="796"/>
                </a:lnTo>
                <a:lnTo>
                  <a:pt x="217" y="827"/>
                </a:lnTo>
                <a:lnTo>
                  <a:pt x="57" y="825"/>
                </a:lnTo>
                <a:lnTo>
                  <a:pt x="59" y="719"/>
                </a:lnTo>
                <a:lnTo>
                  <a:pt x="59" y="651"/>
                </a:lnTo>
                <a:lnTo>
                  <a:pt x="0" y="500"/>
                </a:lnTo>
                <a:lnTo>
                  <a:pt x="59" y="0"/>
                </a:lnTo>
                <a:lnTo>
                  <a:pt x="97" y="0"/>
                </a:lnTo>
              </a:path>
            </a:pathLst>
          </a:custGeom>
          <a:solidFill>
            <a:srgbClr val="663300"/>
          </a:solidFill>
          <a:ln w="12700" cap="rnd" cmpd="sng">
            <a:solidFill>
              <a:srgbClr val="55555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33" name="Freeform 431"/>
          <p:cNvSpPr>
            <a:spLocks/>
          </p:cNvSpPr>
          <p:nvPr/>
        </p:nvSpPr>
        <p:spPr bwMode="auto">
          <a:xfrm>
            <a:off x="7684634" y="3364457"/>
            <a:ext cx="911225" cy="2755900"/>
          </a:xfrm>
          <a:custGeom>
            <a:avLst/>
            <a:gdLst>
              <a:gd name="T0" fmla="*/ 501174 w 220"/>
              <a:gd name="T1" fmla="*/ 0 h 828"/>
              <a:gd name="T2" fmla="*/ 712412 w 220"/>
              <a:gd name="T3" fmla="*/ 1644221 h 828"/>
              <a:gd name="T4" fmla="*/ 521883 w 220"/>
              <a:gd name="T5" fmla="*/ 2156791 h 828"/>
              <a:gd name="T6" fmla="*/ 526025 w 220"/>
              <a:gd name="T7" fmla="*/ 2579496 h 828"/>
              <a:gd name="T8" fmla="*/ 517741 w 220"/>
              <a:gd name="T9" fmla="*/ 2632750 h 828"/>
              <a:gd name="T10" fmla="*/ 430761 w 220"/>
              <a:gd name="T11" fmla="*/ 2649392 h 828"/>
              <a:gd name="T12" fmla="*/ 0 w 220"/>
              <a:gd name="T13" fmla="*/ 2649392 h 828"/>
              <a:gd name="T14" fmla="*/ 0 w 220"/>
              <a:gd name="T15" fmla="*/ 2752572 h 828"/>
              <a:gd name="T16" fmla="*/ 679277 w 220"/>
              <a:gd name="T17" fmla="*/ 2739258 h 828"/>
              <a:gd name="T18" fmla="*/ 662709 w 220"/>
              <a:gd name="T19" fmla="*/ 2393106 h 828"/>
              <a:gd name="T20" fmla="*/ 662709 w 220"/>
              <a:gd name="T21" fmla="*/ 2170105 h 828"/>
              <a:gd name="T22" fmla="*/ 907083 w 220"/>
              <a:gd name="T23" fmla="*/ 1664191 h 828"/>
              <a:gd name="T24" fmla="*/ 662709 w 220"/>
              <a:gd name="T25" fmla="*/ 0 h 828"/>
              <a:gd name="T26" fmla="*/ 501174 w 220"/>
              <a:gd name="T27" fmla="*/ 0 h 8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20" h="828">
                <a:moveTo>
                  <a:pt x="121" y="0"/>
                </a:moveTo>
                <a:lnTo>
                  <a:pt x="172" y="494"/>
                </a:lnTo>
                <a:lnTo>
                  <a:pt x="126" y="648"/>
                </a:lnTo>
                <a:lnTo>
                  <a:pt x="127" y="775"/>
                </a:lnTo>
                <a:lnTo>
                  <a:pt x="125" y="791"/>
                </a:lnTo>
                <a:lnTo>
                  <a:pt x="104" y="796"/>
                </a:lnTo>
                <a:lnTo>
                  <a:pt x="0" y="796"/>
                </a:lnTo>
                <a:lnTo>
                  <a:pt x="0" y="827"/>
                </a:lnTo>
                <a:lnTo>
                  <a:pt x="164" y="823"/>
                </a:lnTo>
                <a:lnTo>
                  <a:pt x="160" y="719"/>
                </a:lnTo>
                <a:lnTo>
                  <a:pt x="160" y="652"/>
                </a:lnTo>
                <a:lnTo>
                  <a:pt x="219" y="500"/>
                </a:lnTo>
                <a:lnTo>
                  <a:pt x="160" y="0"/>
                </a:lnTo>
                <a:lnTo>
                  <a:pt x="121" y="0"/>
                </a:lnTo>
              </a:path>
            </a:pathLst>
          </a:custGeom>
          <a:solidFill>
            <a:srgbClr val="663300"/>
          </a:solidFill>
          <a:ln w="12700" cap="rnd" cmpd="sng">
            <a:solidFill>
              <a:srgbClr val="55555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34" name="Freeform 432"/>
          <p:cNvSpPr>
            <a:spLocks/>
          </p:cNvSpPr>
          <p:nvPr/>
        </p:nvSpPr>
        <p:spPr bwMode="auto">
          <a:xfrm>
            <a:off x="7613197" y="3219994"/>
            <a:ext cx="287337" cy="71438"/>
          </a:xfrm>
          <a:custGeom>
            <a:avLst/>
            <a:gdLst>
              <a:gd name="T0" fmla="*/ 4490 w 128"/>
              <a:gd name="T1" fmla="*/ 0 h 38"/>
              <a:gd name="T2" fmla="*/ 118975 w 128"/>
              <a:gd name="T3" fmla="*/ 0 h 38"/>
              <a:gd name="T4" fmla="*/ 285092 w 128"/>
              <a:gd name="T5" fmla="*/ 67678 h 38"/>
              <a:gd name="T6" fmla="*/ 0 w 128"/>
              <a:gd name="T7" fmla="*/ 69558 h 38"/>
              <a:gd name="T8" fmla="*/ 4490 w 128"/>
              <a:gd name="T9" fmla="*/ 0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8" h="38">
                <a:moveTo>
                  <a:pt x="2" y="0"/>
                </a:moveTo>
                <a:lnTo>
                  <a:pt x="53" y="0"/>
                </a:lnTo>
                <a:lnTo>
                  <a:pt x="127" y="36"/>
                </a:lnTo>
                <a:lnTo>
                  <a:pt x="0" y="37"/>
                </a:lnTo>
                <a:lnTo>
                  <a:pt x="2" y="0"/>
                </a:lnTo>
              </a:path>
            </a:pathLst>
          </a:custGeom>
          <a:gradFill rotWithShape="0">
            <a:gsLst>
              <a:gs pos="0">
                <a:srgbClr val="FFC58C"/>
              </a:gs>
              <a:gs pos="100000">
                <a:srgbClr val="FF9F3F"/>
              </a:gs>
            </a:gsLst>
            <a:lin ang="5400000" scaled="1"/>
          </a:gra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35" name="Freeform 433"/>
          <p:cNvSpPr>
            <a:spLocks/>
          </p:cNvSpPr>
          <p:nvPr/>
        </p:nvSpPr>
        <p:spPr bwMode="auto">
          <a:xfrm>
            <a:off x="8044997" y="3219994"/>
            <a:ext cx="287337" cy="73025"/>
          </a:xfrm>
          <a:custGeom>
            <a:avLst/>
            <a:gdLst>
              <a:gd name="T0" fmla="*/ 280655 w 129"/>
              <a:gd name="T1" fmla="*/ 0 h 38"/>
              <a:gd name="T2" fmla="*/ 167056 w 129"/>
              <a:gd name="T3" fmla="*/ 0 h 38"/>
              <a:gd name="T4" fmla="*/ 0 w 129"/>
              <a:gd name="T5" fmla="*/ 69182 h 38"/>
              <a:gd name="T6" fmla="*/ 285110 w 129"/>
              <a:gd name="T7" fmla="*/ 71103 h 38"/>
              <a:gd name="T8" fmla="*/ 280655 w 129"/>
              <a:gd name="T9" fmla="*/ 0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9" h="38">
                <a:moveTo>
                  <a:pt x="126" y="0"/>
                </a:moveTo>
                <a:lnTo>
                  <a:pt x="75" y="0"/>
                </a:lnTo>
                <a:lnTo>
                  <a:pt x="0" y="36"/>
                </a:lnTo>
                <a:lnTo>
                  <a:pt x="128" y="37"/>
                </a:lnTo>
                <a:lnTo>
                  <a:pt x="126" y="0"/>
                </a:lnTo>
              </a:path>
            </a:pathLst>
          </a:custGeom>
          <a:gradFill rotWithShape="0">
            <a:gsLst>
              <a:gs pos="0">
                <a:srgbClr val="FFC58C"/>
              </a:gs>
              <a:gs pos="100000">
                <a:srgbClr val="FF9F3F"/>
              </a:gs>
            </a:gsLst>
            <a:lin ang="5400000" scaled="1"/>
          </a:gra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grpSp>
        <p:nvGrpSpPr>
          <p:cNvPr id="236" name="Group 434"/>
          <p:cNvGrpSpPr>
            <a:grpSpLocks/>
          </p:cNvGrpSpPr>
          <p:nvPr/>
        </p:nvGrpSpPr>
        <p:grpSpPr bwMode="auto">
          <a:xfrm>
            <a:off x="7349672" y="2715169"/>
            <a:ext cx="895350" cy="3462338"/>
            <a:chOff x="1811" y="2631"/>
            <a:chExt cx="218" cy="1041"/>
          </a:xfrm>
        </p:grpSpPr>
        <p:sp>
          <p:nvSpPr>
            <p:cNvPr id="237" name="Freeform 435"/>
            <p:cNvSpPr>
              <a:spLocks/>
            </p:cNvSpPr>
            <p:nvPr/>
          </p:nvSpPr>
          <p:spPr bwMode="auto">
            <a:xfrm>
              <a:off x="1811" y="2631"/>
              <a:ext cx="218" cy="1041"/>
            </a:xfrm>
            <a:custGeom>
              <a:avLst/>
              <a:gdLst>
                <a:gd name="T0" fmla="*/ 54 w 218"/>
                <a:gd name="T1" fmla="*/ 204 h 1041"/>
                <a:gd name="T2" fmla="*/ 0 w 218"/>
                <a:gd name="T3" fmla="*/ 712 h 1041"/>
                <a:gd name="T4" fmla="*/ 54 w 218"/>
                <a:gd name="T5" fmla="*/ 857 h 1041"/>
                <a:gd name="T6" fmla="*/ 54 w 218"/>
                <a:gd name="T7" fmla="*/ 930 h 1041"/>
                <a:gd name="T8" fmla="*/ 41 w 218"/>
                <a:gd name="T9" fmla="*/ 1040 h 1041"/>
                <a:gd name="T10" fmla="*/ 217 w 218"/>
                <a:gd name="T11" fmla="*/ 1039 h 1041"/>
                <a:gd name="T12" fmla="*/ 215 w 218"/>
                <a:gd name="T13" fmla="*/ 1039 h 1041"/>
                <a:gd name="T14" fmla="*/ 216 w 218"/>
                <a:gd name="T15" fmla="*/ 1032 h 1041"/>
                <a:gd name="T16" fmla="*/ 56 w 218"/>
                <a:gd name="T17" fmla="*/ 1031 h 1041"/>
                <a:gd name="T18" fmla="*/ 67 w 218"/>
                <a:gd name="T19" fmla="*/ 930 h 1041"/>
                <a:gd name="T20" fmla="*/ 67 w 218"/>
                <a:gd name="T21" fmla="*/ 857 h 1041"/>
                <a:gd name="T22" fmla="*/ 9 w 218"/>
                <a:gd name="T23" fmla="*/ 704 h 1041"/>
                <a:gd name="T24" fmla="*/ 66 w 218"/>
                <a:gd name="T25" fmla="*/ 203 h 1041"/>
                <a:gd name="T26" fmla="*/ 54 w 218"/>
                <a:gd name="T27" fmla="*/ 204 h 1041"/>
                <a:gd name="T28" fmla="*/ 54 w 218"/>
                <a:gd name="T29" fmla="*/ 98 h 1041"/>
                <a:gd name="T30" fmla="*/ 99 w 218"/>
                <a:gd name="T31" fmla="*/ 49 h 1041"/>
                <a:gd name="T32" fmla="*/ 48 w 218"/>
                <a:gd name="T33" fmla="*/ 0 h 1041"/>
                <a:gd name="T34" fmla="*/ 59 w 218"/>
                <a:gd name="T35" fmla="*/ 0 h 1041"/>
                <a:gd name="T36" fmla="*/ 111 w 218"/>
                <a:gd name="T37" fmla="*/ 49 h 1041"/>
                <a:gd name="T38" fmla="*/ 65 w 218"/>
                <a:gd name="T39" fmla="*/ 98 h 1041"/>
                <a:gd name="T40" fmla="*/ 65 w 218"/>
                <a:gd name="T41" fmla="*/ 203 h 1041"/>
                <a:gd name="T42" fmla="*/ 54 w 218"/>
                <a:gd name="T43" fmla="*/ 204 h 104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18" h="1041">
                  <a:moveTo>
                    <a:pt x="54" y="204"/>
                  </a:moveTo>
                  <a:lnTo>
                    <a:pt x="0" y="712"/>
                  </a:lnTo>
                  <a:lnTo>
                    <a:pt x="54" y="857"/>
                  </a:lnTo>
                  <a:lnTo>
                    <a:pt x="54" y="930"/>
                  </a:lnTo>
                  <a:lnTo>
                    <a:pt x="41" y="1040"/>
                  </a:lnTo>
                  <a:lnTo>
                    <a:pt x="217" y="1039"/>
                  </a:lnTo>
                  <a:lnTo>
                    <a:pt x="215" y="1039"/>
                  </a:lnTo>
                  <a:lnTo>
                    <a:pt x="216" y="1032"/>
                  </a:lnTo>
                  <a:lnTo>
                    <a:pt x="56" y="1031"/>
                  </a:lnTo>
                  <a:lnTo>
                    <a:pt x="67" y="930"/>
                  </a:lnTo>
                  <a:lnTo>
                    <a:pt x="67" y="857"/>
                  </a:lnTo>
                  <a:lnTo>
                    <a:pt x="9" y="704"/>
                  </a:lnTo>
                  <a:lnTo>
                    <a:pt x="66" y="203"/>
                  </a:lnTo>
                  <a:lnTo>
                    <a:pt x="54" y="204"/>
                  </a:lnTo>
                  <a:lnTo>
                    <a:pt x="54" y="98"/>
                  </a:lnTo>
                  <a:lnTo>
                    <a:pt x="99" y="49"/>
                  </a:lnTo>
                  <a:lnTo>
                    <a:pt x="48" y="0"/>
                  </a:lnTo>
                  <a:lnTo>
                    <a:pt x="59" y="0"/>
                  </a:lnTo>
                  <a:lnTo>
                    <a:pt x="111" y="49"/>
                  </a:lnTo>
                  <a:lnTo>
                    <a:pt x="65" y="98"/>
                  </a:lnTo>
                  <a:lnTo>
                    <a:pt x="65" y="203"/>
                  </a:lnTo>
                  <a:lnTo>
                    <a:pt x="54" y="204"/>
                  </a:lnTo>
                </a:path>
              </a:pathLst>
            </a:custGeom>
            <a:solidFill>
              <a:srgbClr val="7F7F7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38" name="Freeform 436"/>
            <p:cNvSpPr>
              <a:spLocks/>
            </p:cNvSpPr>
            <p:nvPr/>
          </p:nvSpPr>
          <p:spPr bwMode="auto">
            <a:xfrm>
              <a:off x="1811" y="2834"/>
              <a:ext cx="218" cy="838"/>
            </a:xfrm>
            <a:custGeom>
              <a:avLst/>
              <a:gdLst>
                <a:gd name="T0" fmla="*/ 54 w 218"/>
                <a:gd name="T1" fmla="*/ 1 h 838"/>
                <a:gd name="T2" fmla="*/ 0 w 218"/>
                <a:gd name="T3" fmla="*/ 510 h 838"/>
                <a:gd name="T4" fmla="*/ 54 w 218"/>
                <a:gd name="T5" fmla="*/ 654 h 838"/>
                <a:gd name="T6" fmla="*/ 54 w 218"/>
                <a:gd name="T7" fmla="*/ 727 h 838"/>
                <a:gd name="T8" fmla="*/ 41 w 218"/>
                <a:gd name="T9" fmla="*/ 837 h 838"/>
                <a:gd name="T10" fmla="*/ 217 w 218"/>
                <a:gd name="T11" fmla="*/ 836 h 838"/>
                <a:gd name="T12" fmla="*/ 215 w 218"/>
                <a:gd name="T13" fmla="*/ 836 h 838"/>
                <a:gd name="T14" fmla="*/ 216 w 218"/>
                <a:gd name="T15" fmla="*/ 829 h 838"/>
                <a:gd name="T16" fmla="*/ 56 w 218"/>
                <a:gd name="T17" fmla="*/ 828 h 838"/>
                <a:gd name="T18" fmla="*/ 67 w 218"/>
                <a:gd name="T19" fmla="*/ 727 h 838"/>
                <a:gd name="T20" fmla="*/ 67 w 218"/>
                <a:gd name="T21" fmla="*/ 654 h 838"/>
                <a:gd name="T22" fmla="*/ 9 w 218"/>
                <a:gd name="T23" fmla="*/ 501 h 838"/>
                <a:gd name="T24" fmla="*/ 66 w 218"/>
                <a:gd name="T25" fmla="*/ 0 h 838"/>
                <a:gd name="T26" fmla="*/ 54 w 218"/>
                <a:gd name="T27" fmla="*/ 1 h 8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8" h="838">
                  <a:moveTo>
                    <a:pt x="54" y="1"/>
                  </a:moveTo>
                  <a:lnTo>
                    <a:pt x="0" y="510"/>
                  </a:lnTo>
                  <a:lnTo>
                    <a:pt x="54" y="654"/>
                  </a:lnTo>
                  <a:lnTo>
                    <a:pt x="54" y="727"/>
                  </a:lnTo>
                  <a:lnTo>
                    <a:pt x="41" y="837"/>
                  </a:lnTo>
                  <a:lnTo>
                    <a:pt x="217" y="836"/>
                  </a:lnTo>
                  <a:lnTo>
                    <a:pt x="215" y="836"/>
                  </a:lnTo>
                  <a:lnTo>
                    <a:pt x="216" y="829"/>
                  </a:lnTo>
                  <a:lnTo>
                    <a:pt x="56" y="828"/>
                  </a:lnTo>
                  <a:lnTo>
                    <a:pt x="67" y="727"/>
                  </a:lnTo>
                  <a:lnTo>
                    <a:pt x="67" y="654"/>
                  </a:lnTo>
                  <a:lnTo>
                    <a:pt x="9" y="501"/>
                  </a:lnTo>
                  <a:lnTo>
                    <a:pt x="66" y="0"/>
                  </a:lnTo>
                  <a:lnTo>
                    <a:pt x="54" y="1"/>
                  </a:lnTo>
                </a:path>
              </a:pathLst>
            </a:custGeom>
            <a:noFill/>
            <a:ln w="12700" cap="rnd" cmpd="sng">
              <a:solidFill>
                <a:srgbClr val="555555"/>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39" name="Freeform 437"/>
            <p:cNvSpPr>
              <a:spLocks/>
            </p:cNvSpPr>
            <p:nvPr/>
          </p:nvSpPr>
          <p:spPr bwMode="auto">
            <a:xfrm>
              <a:off x="1859" y="2631"/>
              <a:ext cx="64" cy="205"/>
            </a:xfrm>
            <a:custGeom>
              <a:avLst/>
              <a:gdLst>
                <a:gd name="T0" fmla="*/ 6 w 64"/>
                <a:gd name="T1" fmla="*/ 204 h 205"/>
                <a:gd name="T2" fmla="*/ 6 w 64"/>
                <a:gd name="T3" fmla="*/ 98 h 205"/>
                <a:gd name="T4" fmla="*/ 51 w 64"/>
                <a:gd name="T5" fmla="*/ 49 h 205"/>
                <a:gd name="T6" fmla="*/ 0 w 64"/>
                <a:gd name="T7" fmla="*/ 0 h 205"/>
                <a:gd name="T8" fmla="*/ 11 w 64"/>
                <a:gd name="T9" fmla="*/ 0 h 205"/>
                <a:gd name="T10" fmla="*/ 63 w 64"/>
                <a:gd name="T11" fmla="*/ 49 h 205"/>
                <a:gd name="T12" fmla="*/ 17 w 64"/>
                <a:gd name="T13" fmla="*/ 98 h 205"/>
                <a:gd name="T14" fmla="*/ 17 w 64"/>
                <a:gd name="T15" fmla="*/ 203 h 205"/>
                <a:gd name="T16" fmla="*/ 6 w 64"/>
                <a:gd name="T17" fmla="*/ 204 h 2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 h="205">
                  <a:moveTo>
                    <a:pt x="6" y="204"/>
                  </a:moveTo>
                  <a:lnTo>
                    <a:pt x="6" y="98"/>
                  </a:lnTo>
                  <a:lnTo>
                    <a:pt x="51" y="49"/>
                  </a:lnTo>
                  <a:lnTo>
                    <a:pt x="0" y="0"/>
                  </a:lnTo>
                  <a:lnTo>
                    <a:pt x="11" y="0"/>
                  </a:lnTo>
                  <a:lnTo>
                    <a:pt x="63" y="49"/>
                  </a:lnTo>
                  <a:lnTo>
                    <a:pt x="17" y="98"/>
                  </a:lnTo>
                  <a:lnTo>
                    <a:pt x="17" y="203"/>
                  </a:lnTo>
                  <a:lnTo>
                    <a:pt x="6" y="204"/>
                  </a:lnTo>
                </a:path>
              </a:pathLst>
            </a:custGeom>
            <a:noFill/>
            <a:ln w="12700" cap="rnd" cmpd="sng">
              <a:solidFill>
                <a:srgbClr val="555555"/>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grpSp>
      <p:grpSp>
        <p:nvGrpSpPr>
          <p:cNvPr id="240" name="Group 438"/>
          <p:cNvGrpSpPr>
            <a:grpSpLocks/>
          </p:cNvGrpSpPr>
          <p:nvPr/>
        </p:nvGrpSpPr>
        <p:grpSpPr bwMode="auto">
          <a:xfrm>
            <a:off x="7694159" y="2715169"/>
            <a:ext cx="903288" cy="3462338"/>
            <a:chOff x="2013" y="2631"/>
            <a:chExt cx="218" cy="1041"/>
          </a:xfrm>
        </p:grpSpPr>
        <p:sp>
          <p:nvSpPr>
            <p:cNvPr id="241" name="Freeform 439"/>
            <p:cNvSpPr>
              <a:spLocks/>
            </p:cNvSpPr>
            <p:nvPr/>
          </p:nvSpPr>
          <p:spPr bwMode="auto">
            <a:xfrm>
              <a:off x="2013" y="2631"/>
              <a:ext cx="218" cy="1041"/>
            </a:xfrm>
            <a:custGeom>
              <a:avLst/>
              <a:gdLst>
                <a:gd name="T0" fmla="*/ 164 w 218"/>
                <a:gd name="T1" fmla="*/ 204 h 1041"/>
                <a:gd name="T2" fmla="*/ 217 w 218"/>
                <a:gd name="T3" fmla="*/ 712 h 1041"/>
                <a:gd name="T4" fmla="*/ 164 w 218"/>
                <a:gd name="T5" fmla="*/ 857 h 1041"/>
                <a:gd name="T6" fmla="*/ 164 w 218"/>
                <a:gd name="T7" fmla="*/ 930 h 1041"/>
                <a:gd name="T8" fmla="*/ 175 w 218"/>
                <a:gd name="T9" fmla="*/ 1040 h 1041"/>
                <a:gd name="T10" fmla="*/ 1 w 218"/>
                <a:gd name="T11" fmla="*/ 1039 h 1041"/>
                <a:gd name="T12" fmla="*/ 0 w 218"/>
                <a:gd name="T13" fmla="*/ 1032 h 1041"/>
                <a:gd name="T14" fmla="*/ 162 w 218"/>
                <a:gd name="T15" fmla="*/ 1031 h 1041"/>
                <a:gd name="T16" fmla="*/ 149 w 218"/>
                <a:gd name="T17" fmla="*/ 930 h 1041"/>
                <a:gd name="T18" fmla="*/ 149 w 218"/>
                <a:gd name="T19" fmla="*/ 857 h 1041"/>
                <a:gd name="T20" fmla="*/ 208 w 218"/>
                <a:gd name="T21" fmla="*/ 704 h 1041"/>
                <a:gd name="T22" fmla="*/ 151 w 218"/>
                <a:gd name="T23" fmla="*/ 203 h 1041"/>
                <a:gd name="T24" fmla="*/ 164 w 218"/>
                <a:gd name="T25" fmla="*/ 204 h 1041"/>
                <a:gd name="T26" fmla="*/ 164 w 218"/>
                <a:gd name="T27" fmla="*/ 98 h 1041"/>
                <a:gd name="T28" fmla="*/ 119 w 218"/>
                <a:gd name="T29" fmla="*/ 49 h 1041"/>
                <a:gd name="T30" fmla="*/ 169 w 218"/>
                <a:gd name="T31" fmla="*/ 0 h 1041"/>
                <a:gd name="T32" fmla="*/ 158 w 218"/>
                <a:gd name="T33" fmla="*/ 0 h 1041"/>
                <a:gd name="T34" fmla="*/ 105 w 218"/>
                <a:gd name="T35" fmla="*/ 49 h 1041"/>
                <a:gd name="T36" fmla="*/ 151 w 218"/>
                <a:gd name="T37" fmla="*/ 98 h 1041"/>
                <a:gd name="T38" fmla="*/ 151 w 218"/>
                <a:gd name="T39" fmla="*/ 203 h 1041"/>
                <a:gd name="T40" fmla="*/ 164 w 218"/>
                <a:gd name="T41" fmla="*/ 204 h 10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18" h="1041">
                  <a:moveTo>
                    <a:pt x="164" y="204"/>
                  </a:moveTo>
                  <a:lnTo>
                    <a:pt x="217" y="712"/>
                  </a:lnTo>
                  <a:lnTo>
                    <a:pt x="164" y="857"/>
                  </a:lnTo>
                  <a:lnTo>
                    <a:pt x="164" y="930"/>
                  </a:lnTo>
                  <a:lnTo>
                    <a:pt x="175" y="1040"/>
                  </a:lnTo>
                  <a:lnTo>
                    <a:pt x="1" y="1039"/>
                  </a:lnTo>
                  <a:lnTo>
                    <a:pt x="0" y="1032"/>
                  </a:lnTo>
                  <a:lnTo>
                    <a:pt x="162" y="1031"/>
                  </a:lnTo>
                  <a:lnTo>
                    <a:pt x="149" y="930"/>
                  </a:lnTo>
                  <a:lnTo>
                    <a:pt x="149" y="857"/>
                  </a:lnTo>
                  <a:lnTo>
                    <a:pt x="208" y="704"/>
                  </a:lnTo>
                  <a:lnTo>
                    <a:pt x="151" y="203"/>
                  </a:lnTo>
                  <a:lnTo>
                    <a:pt x="164" y="204"/>
                  </a:lnTo>
                  <a:lnTo>
                    <a:pt x="164" y="98"/>
                  </a:lnTo>
                  <a:lnTo>
                    <a:pt x="119" y="49"/>
                  </a:lnTo>
                  <a:lnTo>
                    <a:pt x="169" y="0"/>
                  </a:lnTo>
                  <a:lnTo>
                    <a:pt x="158" y="0"/>
                  </a:lnTo>
                  <a:lnTo>
                    <a:pt x="105" y="49"/>
                  </a:lnTo>
                  <a:lnTo>
                    <a:pt x="151" y="98"/>
                  </a:lnTo>
                  <a:lnTo>
                    <a:pt x="151" y="203"/>
                  </a:lnTo>
                  <a:lnTo>
                    <a:pt x="164" y="204"/>
                  </a:lnTo>
                </a:path>
              </a:pathLst>
            </a:custGeom>
            <a:solidFill>
              <a:srgbClr val="7F7F7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42" name="Freeform 440"/>
            <p:cNvSpPr>
              <a:spLocks/>
            </p:cNvSpPr>
            <p:nvPr/>
          </p:nvSpPr>
          <p:spPr bwMode="auto">
            <a:xfrm>
              <a:off x="2013" y="2834"/>
              <a:ext cx="218" cy="838"/>
            </a:xfrm>
            <a:custGeom>
              <a:avLst/>
              <a:gdLst>
                <a:gd name="T0" fmla="*/ 164 w 218"/>
                <a:gd name="T1" fmla="*/ 1 h 838"/>
                <a:gd name="T2" fmla="*/ 217 w 218"/>
                <a:gd name="T3" fmla="*/ 510 h 838"/>
                <a:gd name="T4" fmla="*/ 164 w 218"/>
                <a:gd name="T5" fmla="*/ 654 h 838"/>
                <a:gd name="T6" fmla="*/ 164 w 218"/>
                <a:gd name="T7" fmla="*/ 727 h 838"/>
                <a:gd name="T8" fmla="*/ 175 w 218"/>
                <a:gd name="T9" fmla="*/ 837 h 838"/>
                <a:gd name="T10" fmla="*/ 1 w 218"/>
                <a:gd name="T11" fmla="*/ 836 h 838"/>
                <a:gd name="T12" fmla="*/ 0 w 218"/>
                <a:gd name="T13" fmla="*/ 829 h 838"/>
                <a:gd name="T14" fmla="*/ 162 w 218"/>
                <a:gd name="T15" fmla="*/ 828 h 838"/>
                <a:gd name="T16" fmla="*/ 149 w 218"/>
                <a:gd name="T17" fmla="*/ 727 h 838"/>
                <a:gd name="T18" fmla="*/ 149 w 218"/>
                <a:gd name="T19" fmla="*/ 654 h 838"/>
                <a:gd name="T20" fmla="*/ 208 w 218"/>
                <a:gd name="T21" fmla="*/ 501 h 838"/>
                <a:gd name="T22" fmla="*/ 151 w 218"/>
                <a:gd name="T23" fmla="*/ 0 h 838"/>
                <a:gd name="T24" fmla="*/ 164 w 218"/>
                <a:gd name="T25" fmla="*/ 1 h 8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8" h="838">
                  <a:moveTo>
                    <a:pt x="164" y="1"/>
                  </a:moveTo>
                  <a:lnTo>
                    <a:pt x="217" y="510"/>
                  </a:lnTo>
                  <a:lnTo>
                    <a:pt x="164" y="654"/>
                  </a:lnTo>
                  <a:lnTo>
                    <a:pt x="164" y="727"/>
                  </a:lnTo>
                  <a:lnTo>
                    <a:pt x="175" y="837"/>
                  </a:lnTo>
                  <a:lnTo>
                    <a:pt x="1" y="836"/>
                  </a:lnTo>
                  <a:lnTo>
                    <a:pt x="0" y="829"/>
                  </a:lnTo>
                  <a:lnTo>
                    <a:pt x="162" y="828"/>
                  </a:lnTo>
                  <a:lnTo>
                    <a:pt x="149" y="727"/>
                  </a:lnTo>
                  <a:lnTo>
                    <a:pt x="149" y="654"/>
                  </a:lnTo>
                  <a:lnTo>
                    <a:pt x="208" y="501"/>
                  </a:lnTo>
                  <a:lnTo>
                    <a:pt x="151" y="0"/>
                  </a:lnTo>
                  <a:lnTo>
                    <a:pt x="164" y="1"/>
                  </a:lnTo>
                </a:path>
              </a:pathLst>
            </a:custGeom>
            <a:noFill/>
            <a:ln w="12700" cap="rnd" cmpd="sng">
              <a:solidFill>
                <a:srgbClr val="555555"/>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43" name="Freeform 441"/>
            <p:cNvSpPr>
              <a:spLocks/>
            </p:cNvSpPr>
            <p:nvPr/>
          </p:nvSpPr>
          <p:spPr bwMode="auto">
            <a:xfrm>
              <a:off x="2119" y="2631"/>
              <a:ext cx="64" cy="205"/>
            </a:xfrm>
            <a:custGeom>
              <a:avLst/>
              <a:gdLst>
                <a:gd name="T0" fmla="*/ 58 w 64"/>
                <a:gd name="T1" fmla="*/ 204 h 205"/>
                <a:gd name="T2" fmla="*/ 58 w 64"/>
                <a:gd name="T3" fmla="*/ 98 h 205"/>
                <a:gd name="T4" fmla="*/ 13 w 64"/>
                <a:gd name="T5" fmla="*/ 49 h 205"/>
                <a:gd name="T6" fmla="*/ 63 w 64"/>
                <a:gd name="T7" fmla="*/ 0 h 205"/>
                <a:gd name="T8" fmla="*/ 52 w 64"/>
                <a:gd name="T9" fmla="*/ 0 h 205"/>
                <a:gd name="T10" fmla="*/ 0 w 64"/>
                <a:gd name="T11" fmla="*/ 49 h 205"/>
                <a:gd name="T12" fmla="*/ 46 w 64"/>
                <a:gd name="T13" fmla="*/ 98 h 205"/>
                <a:gd name="T14" fmla="*/ 46 w 64"/>
                <a:gd name="T15" fmla="*/ 203 h 205"/>
                <a:gd name="T16" fmla="*/ 58 w 64"/>
                <a:gd name="T17" fmla="*/ 204 h 2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 h="205">
                  <a:moveTo>
                    <a:pt x="58" y="204"/>
                  </a:moveTo>
                  <a:lnTo>
                    <a:pt x="58" y="98"/>
                  </a:lnTo>
                  <a:lnTo>
                    <a:pt x="13" y="49"/>
                  </a:lnTo>
                  <a:lnTo>
                    <a:pt x="63" y="0"/>
                  </a:lnTo>
                  <a:lnTo>
                    <a:pt x="52" y="0"/>
                  </a:lnTo>
                  <a:lnTo>
                    <a:pt x="0" y="49"/>
                  </a:lnTo>
                  <a:lnTo>
                    <a:pt x="46" y="98"/>
                  </a:lnTo>
                  <a:lnTo>
                    <a:pt x="46" y="203"/>
                  </a:lnTo>
                  <a:lnTo>
                    <a:pt x="58" y="204"/>
                  </a:lnTo>
                </a:path>
              </a:pathLst>
            </a:custGeom>
            <a:noFill/>
            <a:ln w="12700" cap="rnd" cmpd="sng">
              <a:solidFill>
                <a:srgbClr val="555555"/>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grpSp>
      <p:sp>
        <p:nvSpPr>
          <p:cNvPr id="244" name="Freeform 442"/>
          <p:cNvSpPr>
            <a:spLocks/>
          </p:cNvSpPr>
          <p:nvPr/>
        </p:nvSpPr>
        <p:spPr bwMode="auto">
          <a:xfrm>
            <a:off x="7756072" y="3075532"/>
            <a:ext cx="431800" cy="144462"/>
          </a:xfrm>
          <a:custGeom>
            <a:avLst/>
            <a:gdLst>
              <a:gd name="T0" fmla="*/ 58502 w 155"/>
              <a:gd name="T1" fmla="*/ 0 h 46"/>
              <a:gd name="T2" fmla="*/ 0 w 155"/>
              <a:gd name="T3" fmla="*/ 141322 h 46"/>
              <a:gd name="T4" fmla="*/ 429014 w 155"/>
              <a:gd name="T5" fmla="*/ 141322 h 46"/>
              <a:gd name="T6" fmla="*/ 378870 w 155"/>
              <a:gd name="T7" fmla="*/ 0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5" h="46">
                <a:moveTo>
                  <a:pt x="21" y="0"/>
                </a:moveTo>
                <a:lnTo>
                  <a:pt x="0" y="45"/>
                </a:lnTo>
                <a:lnTo>
                  <a:pt x="154" y="45"/>
                </a:lnTo>
                <a:lnTo>
                  <a:pt x="136" y="0"/>
                </a:lnTo>
              </a:path>
            </a:pathLst>
          </a:custGeom>
          <a:noFill/>
          <a:ln w="12700" cap="rnd" cmpd="sng">
            <a:solidFill>
              <a:srgbClr val="555555"/>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grpSp>
        <p:nvGrpSpPr>
          <p:cNvPr id="245" name="Group 443"/>
          <p:cNvGrpSpPr>
            <a:grpSpLocks/>
          </p:cNvGrpSpPr>
          <p:nvPr/>
        </p:nvGrpSpPr>
        <p:grpSpPr bwMode="auto">
          <a:xfrm>
            <a:off x="6963909" y="5164682"/>
            <a:ext cx="1468438" cy="400050"/>
            <a:chOff x="1656" y="3402"/>
            <a:chExt cx="355" cy="120"/>
          </a:xfrm>
        </p:grpSpPr>
        <p:sp>
          <p:nvSpPr>
            <p:cNvPr id="246" name="Oval 444"/>
            <p:cNvSpPr>
              <a:spLocks noChangeArrowheads="1"/>
            </p:cNvSpPr>
            <p:nvPr/>
          </p:nvSpPr>
          <p:spPr bwMode="auto">
            <a:xfrm>
              <a:off x="1656" y="3402"/>
              <a:ext cx="102" cy="91"/>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en-US"/>
            </a:p>
          </p:txBody>
        </p:sp>
        <p:sp>
          <p:nvSpPr>
            <p:cNvPr id="247" name="Line 445"/>
            <p:cNvSpPr>
              <a:spLocks noChangeShapeType="1"/>
            </p:cNvSpPr>
            <p:nvPr/>
          </p:nvSpPr>
          <p:spPr bwMode="auto">
            <a:xfrm>
              <a:off x="1923" y="3504"/>
              <a:ext cx="1"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248" name="Freeform 446"/>
            <p:cNvSpPr>
              <a:spLocks/>
            </p:cNvSpPr>
            <p:nvPr/>
          </p:nvSpPr>
          <p:spPr bwMode="auto">
            <a:xfrm>
              <a:off x="1734" y="3456"/>
              <a:ext cx="172" cy="49"/>
            </a:xfrm>
            <a:custGeom>
              <a:avLst/>
              <a:gdLst>
                <a:gd name="T0" fmla="*/ 22 w 172"/>
                <a:gd name="T1" fmla="*/ 0 h 49"/>
                <a:gd name="T2" fmla="*/ 78 w 172"/>
                <a:gd name="T3" fmla="*/ 35 h 49"/>
                <a:gd name="T4" fmla="*/ 171 w 172"/>
                <a:gd name="T5" fmla="*/ 42 h 49"/>
                <a:gd name="T6" fmla="*/ 171 w 172"/>
                <a:gd name="T7" fmla="*/ 48 h 49"/>
                <a:gd name="T8" fmla="*/ 63 w 172"/>
                <a:gd name="T9" fmla="*/ 48 h 49"/>
                <a:gd name="T10" fmla="*/ 0 w 172"/>
                <a:gd name="T11" fmla="*/ 26 h 49"/>
                <a:gd name="T12" fmla="*/ 22 w 172"/>
                <a:gd name="T13" fmla="*/ 0 h 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2" h="49">
                  <a:moveTo>
                    <a:pt x="22" y="0"/>
                  </a:moveTo>
                  <a:lnTo>
                    <a:pt x="78" y="35"/>
                  </a:lnTo>
                  <a:lnTo>
                    <a:pt x="171" y="42"/>
                  </a:lnTo>
                  <a:lnTo>
                    <a:pt x="171" y="48"/>
                  </a:lnTo>
                  <a:lnTo>
                    <a:pt x="63" y="48"/>
                  </a:lnTo>
                  <a:lnTo>
                    <a:pt x="0" y="26"/>
                  </a:lnTo>
                  <a:lnTo>
                    <a:pt x="22" y="0"/>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49" name="Freeform 447"/>
            <p:cNvSpPr>
              <a:spLocks/>
            </p:cNvSpPr>
            <p:nvPr/>
          </p:nvSpPr>
          <p:spPr bwMode="auto">
            <a:xfrm>
              <a:off x="1904" y="3481"/>
              <a:ext cx="107" cy="41"/>
            </a:xfrm>
            <a:custGeom>
              <a:avLst/>
              <a:gdLst>
                <a:gd name="T0" fmla="*/ 5 w 107"/>
                <a:gd name="T1" fmla="*/ 16 h 41"/>
                <a:gd name="T2" fmla="*/ 11 w 107"/>
                <a:gd name="T3" fmla="*/ 15 h 41"/>
                <a:gd name="T4" fmla="*/ 17 w 107"/>
                <a:gd name="T5" fmla="*/ 14 h 41"/>
                <a:gd name="T6" fmla="*/ 23 w 107"/>
                <a:gd name="T7" fmla="*/ 12 h 41"/>
                <a:gd name="T8" fmla="*/ 32 w 107"/>
                <a:gd name="T9" fmla="*/ 10 h 41"/>
                <a:gd name="T10" fmla="*/ 40 w 107"/>
                <a:gd name="T11" fmla="*/ 8 h 41"/>
                <a:gd name="T12" fmla="*/ 47 w 107"/>
                <a:gd name="T13" fmla="*/ 6 h 41"/>
                <a:gd name="T14" fmla="*/ 55 w 107"/>
                <a:gd name="T15" fmla="*/ 4 h 41"/>
                <a:gd name="T16" fmla="*/ 63 w 107"/>
                <a:gd name="T17" fmla="*/ 2 h 41"/>
                <a:gd name="T18" fmla="*/ 71 w 107"/>
                <a:gd name="T19" fmla="*/ 1 h 41"/>
                <a:gd name="T20" fmla="*/ 78 w 107"/>
                <a:gd name="T21" fmla="*/ 0 h 41"/>
                <a:gd name="T22" fmla="*/ 86 w 107"/>
                <a:gd name="T23" fmla="*/ 0 h 41"/>
                <a:gd name="T24" fmla="*/ 92 w 107"/>
                <a:gd name="T25" fmla="*/ 1 h 41"/>
                <a:gd name="T26" fmla="*/ 97 w 107"/>
                <a:gd name="T27" fmla="*/ 3 h 41"/>
                <a:gd name="T28" fmla="*/ 101 w 107"/>
                <a:gd name="T29" fmla="*/ 6 h 41"/>
                <a:gd name="T30" fmla="*/ 105 w 107"/>
                <a:gd name="T31" fmla="*/ 11 h 41"/>
                <a:gd name="T32" fmla="*/ 106 w 107"/>
                <a:gd name="T33" fmla="*/ 22 h 41"/>
                <a:gd name="T34" fmla="*/ 104 w 107"/>
                <a:gd name="T35" fmla="*/ 28 h 41"/>
                <a:gd name="T36" fmla="*/ 101 w 107"/>
                <a:gd name="T37" fmla="*/ 32 h 41"/>
                <a:gd name="T38" fmla="*/ 96 w 107"/>
                <a:gd name="T39" fmla="*/ 36 h 41"/>
                <a:gd name="T40" fmla="*/ 89 w 107"/>
                <a:gd name="T41" fmla="*/ 38 h 41"/>
                <a:gd name="T42" fmla="*/ 82 w 107"/>
                <a:gd name="T43" fmla="*/ 39 h 41"/>
                <a:gd name="T44" fmla="*/ 74 w 107"/>
                <a:gd name="T45" fmla="*/ 40 h 41"/>
                <a:gd name="T46" fmla="*/ 65 w 107"/>
                <a:gd name="T47" fmla="*/ 40 h 41"/>
                <a:gd name="T48" fmla="*/ 56 w 107"/>
                <a:gd name="T49" fmla="*/ 39 h 41"/>
                <a:gd name="T50" fmla="*/ 48 w 107"/>
                <a:gd name="T51" fmla="*/ 38 h 41"/>
                <a:gd name="T52" fmla="*/ 40 w 107"/>
                <a:gd name="T53" fmla="*/ 36 h 41"/>
                <a:gd name="T54" fmla="*/ 32 w 107"/>
                <a:gd name="T55" fmla="*/ 35 h 41"/>
                <a:gd name="T56" fmla="*/ 24 w 107"/>
                <a:gd name="T57" fmla="*/ 33 h 41"/>
                <a:gd name="T58" fmla="*/ 18 w 107"/>
                <a:gd name="T59" fmla="*/ 30 h 41"/>
                <a:gd name="T60" fmla="*/ 13 w 107"/>
                <a:gd name="T61" fmla="*/ 28 h 41"/>
                <a:gd name="T62" fmla="*/ 13 w 107"/>
                <a:gd name="T63" fmla="*/ 28 h 41"/>
                <a:gd name="T64" fmla="*/ 11 w 107"/>
                <a:gd name="T65" fmla="*/ 27 h 41"/>
                <a:gd name="T66" fmla="*/ 9 w 107"/>
                <a:gd name="T67" fmla="*/ 27 h 41"/>
                <a:gd name="T68" fmla="*/ 8 w 107"/>
                <a:gd name="T69" fmla="*/ 26 h 41"/>
                <a:gd name="T70" fmla="*/ 6 w 107"/>
                <a:gd name="T71" fmla="*/ 26 h 41"/>
                <a:gd name="T72" fmla="*/ 4 w 107"/>
                <a:gd name="T73" fmla="*/ 25 h 41"/>
                <a:gd name="T74" fmla="*/ 3 w 107"/>
                <a:gd name="T75" fmla="*/ 24 h 41"/>
                <a:gd name="T76" fmla="*/ 1 w 107"/>
                <a:gd name="T77" fmla="*/ 23 h 41"/>
                <a:gd name="T78" fmla="*/ 0 w 107"/>
                <a:gd name="T79" fmla="*/ 22 h 41"/>
                <a:gd name="T80" fmla="*/ 0 w 107"/>
                <a:gd name="T81" fmla="*/ 19 h 41"/>
                <a:gd name="T82" fmla="*/ 0 w 107"/>
                <a:gd name="T83" fmla="*/ 17 h 41"/>
                <a:gd name="T84" fmla="*/ 1 w 107"/>
                <a:gd name="T85" fmla="*/ 16 h 4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7" h="41">
                  <a:moveTo>
                    <a:pt x="1" y="16"/>
                  </a:moveTo>
                  <a:lnTo>
                    <a:pt x="5" y="16"/>
                  </a:lnTo>
                  <a:lnTo>
                    <a:pt x="8" y="15"/>
                  </a:lnTo>
                  <a:lnTo>
                    <a:pt x="11" y="15"/>
                  </a:lnTo>
                  <a:lnTo>
                    <a:pt x="13" y="14"/>
                  </a:lnTo>
                  <a:lnTo>
                    <a:pt x="17" y="14"/>
                  </a:lnTo>
                  <a:lnTo>
                    <a:pt x="20" y="13"/>
                  </a:lnTo>
                  <a:lnTo>
                    <a:pt x="23" y="12"/>
                  </a:lnTo>
                  <a:lnTo>
                    <a:pt x="28" y="11"/>
                  </a:lnTo>
                  <a:lnTo>
                    <a:pt x="32" y="10"/>
                  </a:lnTo>
                  <a:lnTo>
                    <a:pt x="36" y="9"/>
                  </a:lnTo>
                  <a:lnTo>
                    <a:pt x="40" y="8"/>
                  </a:lnTo>
                  <a:lnTo>
                    <a:pt x="44" y="7"/>
                  </a:lnTo>
                  <a:lnTo>
                    <a:pt x="47" y="6"/>
                  </a:lnTo>
                  <a:lnTo>
                    <a:pt x="51" y="5"/>
                  </a:lnTo>
                  <a:lnTo>
                    <a:pt x="55" y="4"/>
                  </a:lnTo>
                  <a:lnTo>
                    <a:pt x="59" y="3"/>
                  </a:lnTo>
                  <a:lnTo>
                    <a:pt x="63" y="2"/>
                  </a:lnTo>
                  <a:lnTo>
                    <a:pt x="67" y="1"/>
                  </a:lnTo>
                  <a:lnTo>
                    <a:pt x="71" y="1"/>
                  </a:lnTo>
                  <a:lnTo>
                    <a:pt x="74" y="0"/>
                  </a:lnTo>
                  <a:lnTo>
                    <a:pt x="78" y="0"/>
                  </a:lnTo>
                  <a:lnTo>
                    <a:pt x="83" y="0"/>
                  </a:lnTo>
                  <a:lnTo>
                    <a:pt x="86" y="0"/>
                  </a:lnTo>
                  <a:lnTo>
                    <a:pt x="89" y="1"/>
                  </a:lnTo>
                  <a:lnTo>
                    <a:pt x="92" y="1"/>
                  </a:lnTo>
                  <a:lnTo>
                    <a:pt x="95" y="2"/>
                  </a:lnTo>
                  <a:lnTo>
                    <a:pt x="97" y="3"/>
                  </a:lnTo>
                  <a:lnTo>
                    <a:pt x="99" y="5"/>
                  </a:lnTo>
                  <a:lnTo>
                    <a:pt x="101" y="6"/>
                  </a:lnTo>
                  <a:lnTo>
                    <a:pt x="103" y="8"/>
                  </a:lnTo>
                  <a:lnTo>
                    <a:pt x="105" y="11"/>
                  </a:lnTo>
                  <a:lnTo>
                    <a:pt x="106" y="18"/>
                  </a:lnTo>
                  <a:lnTo>
                    <a:pt x="106" y="22"/>
                  </a:lnTo>
                  <a:lnTo>
                    <a:pt x="105" y="26"/>
                  </a:lnTo>
                  <a:lnTo>
                    <a:pt x="104" y="28"/>
                  </a:lnTo>
                  <a:lnTo>
                    <a:pt x="103" y="30"/>
                  </a:lnTo>
                  <a:lnTo>
                    <a:pt x="101" y="32"/>
                  </a:lnTo>
                  <a:lnTo>
                    <a:pt x="98" y="34"/>
                  </a:lnTo>
                  <a:lnTo>
                    <a:pt x="96" y="36"/>
                  </a:lnTo>
                  <a:lnTo>
                    <a:pt x="93" y="37"/>
                  </a:lnTo>
                  <a:lnTo>
                    <a:pt x="89" y="38"/>
                  </a:lnTo>
                  <a:lnTo>
                    <a:pt x="86" y="39"/>
                  </a:lnTo>
                  <a:lnTo>
                    <a:pt x="82" y="39"/>
                  </a:lnTo>
                  <a:lnTo>
                    <a:pt x="78" y="40"/>
                  </a:lnTo>
                  <a:lnTo>
                    <a:pt x="74" y="40"/>
                  </a:lnTo>
                  <a:lnTo>
                    <a:pt x="69" y="40"/>
                  </a:lnTo>
                  <a:lnTo>
                    <a:pt x="65" y="40"/>
                  </a:lnTo>
                  <a:lnTo>
                    <a:pt x="61" y="40"/>
                  </a:lnTo>
                  <a:lnTo>
                    <a:pt x="56" y="39"/>
                  </a:lnTo>
                  <a:lnTo>
                    <a:pt x="52" y="39"/>
                  </a:lnTo>
                  <a:lnTo>
                    <a:pt x="48" y="38"/>
                  </a:lnTo>
                  <a:lnTo>
                    <a:pt x="44" y="37"/>
                  </a:lnTo>
                  <a:lnTo>
                    <a:pt x="40" y="36"/>
                  </a:lnTo>
                  <a:lnTo>
                    <a:pt x="36" y="36"/>
                  </a:lnTo>
                  <a:lnTo>
                    <a:pt x="32" y="35"/>
                  </a:lnTo>
                  <a:lnTo>
                    <a:pt x="28" y="34"/>
                  </a:lnTo>
                  <a:lnTo>
                    <a:pt x="24" y="33"/>
                  </a:lnTo>
                  <a:lnTo>
                    <a:pt x="21" y="32"/>
                  </a:lnTo>
                  <a:lnTo>
                    <a:pt x="18" y="30"/>
                  </a:lnTo>
                  <a:lnTo>
                    <a:pt x="15" y="30"/>
                  </a:lnTo>
                  <a:lnTo>
                    <a:pt x="13" y="28"/>
                  </a:lnTo>
                  <a:lnTo>
                    <a:pt x="12" y="28"/>
                  </a:lnTo>
                  <a:lnTo>
                    <a:pt x="13" y="28"/>
                  </a:lnTo>
                  <a:lnTo>
                    <a:pt x="12" y="27"/>
                  </a:lnTo>
                  <a:lnTo>
                    <a:pt x="11" y="27"/>
                  </a:lnTo>
                  <a:lnTo>
                    <a:pt x="10" y="27"/>
                  </a:lnTo>
                  <a:lnTo>
                    <a:pt x="9" y="27"/>
                  </a:lnTo>
                  <a:lnTo>
                    <a:pt x="9" y="26"/>
                  </a:lnTo>
                  <a:lnTo>
                    <a:pt x="8" y="26"/>
                  </a:lnTo>
                  <a:lnTo>
                    <a:pt x="7" y="26"/>
                  </a:lnTo>
                  <a:lnTo>
                    <a:pt x="6" y="26"/>
                  </a:lnTo>
                  <a:lnTo>
                    <a:pt x="5" y="26"/>
                  </a:lnTo>
                  <a:lnTo>
                    <a:pt x="4" y="25"/>
                  </a:lnTo>
                  <a:lnTo>
                    <a:pt x="3" y="25"/>
                  </a:lnTo>
                  <a:lnTo>
                    <a:pt x="3" y="24"/>
                  </a:lnTo>
                  <a:lnTo>
                    <a:pt x="2" y="24"/>
                  </a:lnTo>
                  <a:lnTo>
                    <a:pt x="1" y="23"/>
                  </a:lnTo>
                  <a:lnTo>
                    <a:pt x="1" y="22"/>
                  </a:lnTo>
                  <a:lnTo>
                    <a:pt x="0" y="22"/>
                  </a:lnTo>
                  <a:lnTo>
                    <a:pt x="0" y="21"/>
                  </a:lnTo>
                  <a:lnTo>
                    <a:pt x="0" y="19"/>
                  </a:lnTo>
                  <a:lnTo>
                    <a:pt x="0" y="18"/>
                  </a:lnTo>
                  <a:lnTo>
                    <a:pt x="0" y="17"/>
                  </a:lnTo>
                  <a:lnTo>
                    <a:pt x="1" y="17"/>
                  </a:lnTo>
                  <a:lnTo>
                    <a:pt x="1" y="16"/>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grpSp>
      <p:grpSp>
        <p:nvGrpSpPr>
          <p:cNvPr id="250" name="Group 448"/>
          <p:cNvGrpSpPr>
            <a:grpSpLocks/>
          </p:cNvGrpSpPr>
          <p:nvPr/>
        </p:nvGrpSpPr>
        <p:grpSpPr bwMode="auto">
          <a:xfrm>
            <a:off x="7468734" y="5164682"/>
            <a:ext cx="1474788" cy="404812"/>
            <a:chOff x="2042" y="3400"/>
            <a:chExt cx="355" cy="122"/>
          </a:xfrm>
        </p:grpSpPr>
        <p:sp>
          <p:nvSpPr>
            <p:cNvPr id="251" name="Oval 449"/>
            <p:cNvSpPr>
              <a:spLocks noChangeArrowheads="1"/>
            </p:cNvSpPr>
            <p:nvPr/>
          </p:nvSpPr>
          <p:spPr bwMode="auto">
            <a:xfrm>
              <a:off x="2296" y="3400"/>
              <a:ext cx="101" cy="92"/>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en-US"/>
            </a:p>
          </p:txBody>
        </p:sp>
        <p:sp>
          <p:nvSpPr>
            <p:cNvPr id="252" name="Line 450"/>
            <p:cNvSpPr>
              <a:spLocks noChangeShapeType="1"/>
            </p:cNvSpPr>
            <p:nvPr/>
          </p:nvSpPr>
          <p:spPr bwMode="auto">
            <a:xfrm flipH="1">
              <a:off x="2117" y="3504"/>
              <a:ext cx="31"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253" name="Freeform 451"/>
            <p:cNvSpPr>
              <a:spLocks/>
            </p:cNvSpPr>
            <p:nvPr/>
          </p:nvSpPr>
          <p:spPr bwMode="auto">
            <a:xfrm>
              <a:off x="2150" y="3456"/>
              <a:ext cx="171" cy="49"/>
            </a:xfrm>
            <a:custGeom>
              <a:avLst/>
              <a:gdLst>
                <a:gd name="T0" fmla="*/ 148 w 171"/>
                <a:gd name="T1" fmla="*/ 0 h 49"/>
                <a:gd name="T2" fmla="*/ 92 w 171"/>
                <a:gd name="T3" fmla="*/ 35 h 49"/>
                <a:gd name="T4" fmla="*/ 0 w 171"/>
                <a:gd name="T5" fmla="*/ 41 h 49"/>
                <a:gd name="T6" fmla="*/ 0 w 171"/>
                <a:gd name="T7" fmla="*/ 48 h 49"/>
                <a:gd name="T8" fmla="*/ 107 w 171"/>
                <a:gd name="T9" fmla="*/ 48 h 49"/>
                <a:gd name="T10" fmla="*/ 170 w 171"/>
                <a:gd name="T11" fmla="*/ 26 h 49"/>
                <a:gd name="T12" fmla="*/ 148 w 171"/>
                <a:gd name="T13" fmla="*/ 0 h 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1" h="49">
                  <a:moveTo>
                    <a:pt x="148" y="0"/>
                  </a:moveTo>
                  <a:lnTo>
                    <a:pt x="92" y="35"/>
                  </a:lnTo>
                  <a:lnTo>
                    <a:pt x="0" y="41"/>
                  </a:lnTo>
                  <a:lnTo>
                    <a:pt x="0" y="48"/>
                  </a:lnTo>
                  <a:lnTo>
                    <a:pt x="107" y="48"/>
                  </a:lnTo>
                  <a:lnTo>
                    <a:pt x="170" y="26"/>
                  </a:lnTo>
                  <a:lnTo>
                    <a:pt x="148" y="0"/>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54" name="Freeform 452"/>
            <p:cNvSpPr>
              <a:spLocks/>
            </p:cNvSpPr>
            <p:nvPr/>
          </p:nvSpPr>
          <p:spPr bwMode="auto">
            <a:xfrm>
              <a:off x="2042" y="3481"/>
              <a:ext cx="109" cy="41"/>
            </a:xfrm>
            <a:custGeom>
              <a:avLst/>
              <a:gdLst>
                <a:gd name="T0" fmla="*/ 103 w 109"/>
                <a:gd name="T1" fmla="*/ 16 h 41"/>
                <a:gd name="T2" fmla="*/ 98 w 109"/>
                <a:gd name="T3" fmla="*/ 15 h 41"/>
                <a:gd name="T4" fmla="*/ 91 w 109"/>
                <a:gd name="T5" fmla="*/ 14 h 41"/>
                <a:gd name="T6" fmla="*/ 84 w 109"/>
                <a:gd name="T7" fmla="*/ 12 h 41"/>
                <a:gd name="T8" fmla="*/ 77 w 109"/>
                <a:gd name="T9" fmla="*/ 10 h 41"/>
                <a:gd name="T10" fmla="*/ 69 w 109"/>
                <a:gd name="T11" fmla="*/ 8 h 41"/>
                <a:gd name="T12" fmla="*/ 60 w 109"/>
                <a:gd name="T13" fmla="*/ 6 h 41"/>
                <a:gd name="T14" fmla="*/ 52 w 109"/>
                <a:gd name="T15" fmla="*/ 4 h 41"/>
                <a:gd name="T16" fmla="*/ 44 w 109"/>
                <a:gd name="T17" fmla="*/ 2 h 41"/>
                <a:gd name="T18" fmla="*/ 35 w 109"/>
                <a:gd name="T19" fmla="*/ 1 h 41"/>
                <a:gd name="T20" fmla="*/ 28 w 109"/>
                <a:gd name="T21" fmla="*/ 0 h 41"/>
                <a:gd name="T22" fmla="*/ 21 w 109"/>
                <a:gd name="T23" fmla="*/ 0 h 41"/>
                <a:gd name="T24" fmla="*/ 15 w 109"/>
                <a:gd name="T25" fmla="*/ 1 h 41"/>
                <a:gd name="T26" fmla="*/ 9 w 109"/>
                <a:gd name="T27" fmla="*/ 3 h 41"/>
                <a:gd name="T28" fmla="*/ 5 w 109"/>
                <a:gd name="T29" fmla="*/ 6 h 41"/>
                <a:gd name="T30" fmla="*/ 2 w 109"/>
                <a:gd name="T31" fmla="*/ 11 h 41"/>
                <a:gd name="T32" fmla="*/ 1 w 109"/>
                <a:gd name="T33" fmla="*/ 22 h 41"/>
                <a:gd name="T34" fmla="*/ 2 w 109"/>
                <a:gd name="T35" fmla="*/ 28 h 41"/>
                <a:gd name="T36" fmla="*/ 6 w 109"/>
                <a:gd name="T37" fmla="*/ 32 h 41"/>
                <a:gd name="T38" fmla="*/ 11 w 109"/>
                <a:gd name="T39" fmla="*/ 36 h 41"/>
                <a:gd name="T40" fmla="*/ 18 w 109"/>
                <a:gd name="T41" fmla="*/ 38 h 41"/>
                <a:gd name="T42" fmla="*/ 25 w 109"/>
                <a:gd name="T43" fmla="*/ 39 h 41"/>
                <a:gd name="T44" fmla="*/ 33 w 109"/>
                <a:gd name="T45" fmla="*/ 40 h 41"/>
                <a:gd name="T46" fmla="*/ 42 w 109"/>
                <a:gd name="T47" fmla="*/ 40 h 41"/>
                <a:gd name="T48" fmla="*/ 51 w 109"/>
                <a:gd name="T49" fmla="*/ 39 h 41"/>
                <a:gd name="T50" fmla="*/ 60 w 109"/>
                <a:gd name="T51" fmla="*/ 38 h 41"/>
                <a:gd name="T52" fmla="*/ 69 w 109"/>
                <a:gd name="T53" fmla="*/ 36 h 41"/>
                <a:gd name="T54" fmla="*/ 77 w 109"/>
                <a:gd name="T55" fmla="*/ 35 h 41"/>
                <a:gd name="T56" fmla="*/ 83 w 109"/>
                <a:gd name="T57" fmla="*/ 33 h 41"/>
                <a:gd name="T58" fmla="*/ 89 w 109"/>
                <a:gd name="T59" fmla="*/ 30 h 41"/>
                <a:gd name="T60" fmla="*/ 95 w 109"/>
                <a:gd name="T61" fmla="*/ 28 h 41"/>
                <a:gd name="T62" fmla="*/ 96 w 109"/>
                <a:gd name="T63" fmla="*/ 28 h 41"/>
                <a:gd name="T64" fmla="*/ 97 w 109"/>
                <a:gd name="T65" fmla="*/ 27 h 41"/>
                <a:gd name="T66" fmla="*/ 99 w 109"/>
                <a:gd name="T67" fmla="*/ 27 h 41"/>
                <a:gd name="T68" fmla="*/ 101 w 109"/>
                <a:gd name="T69" fmla="*/ 26 h 41"/>
                <a:gd name="T70" fmla="*/ 103 w 109"/>
                <a:gd name="T71" fmla="*/ 26 h 41"/>
                <a:gd name="T72" fmla="*/ 104 w 109"/>
                <a:gd name="T73" fmla="*/ 25 h 41"/>
                <a:gd name="T74" fmla="*/ 106 w 109"/>
                <a:gd name="T75" fmla="*/ 25 h 41"/>
                <a:gd name="T76" fmla="*/ 107 w 109"/>
                <a:gd name="T77" fmla="*/ 24 h 41"/>
                <a:gd name="T78" fmla="*/ 108 w 109"/>
                <a:gd name="T79" fmla="*/ 23 h 41"/>
                <a:gd name="T80" fmla="*/ 108 w 109"/>
                <a:gd name="T81" fmla="*/ 21 h 41"/>
                <a:gd name="T82" fmla="*/ 108 w 109"/>
                <a:gd name="T83" fmla="*/ 18 h 41"/>
                <a:gd name="T84" fmla="*/ 108 w 109"/>
                <a:gd name="T85" fmla="*/ 16 h 4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9" h="41">
                  <a:moveTo>
                    <a:pt x="108" y="16"/>
                  </a:moveTo>
                  <a:lnTo>
                    <a:pt x="103" y="16"/>
                  </a:lnTo>
                  <a:lnTo>
                    <a:pt x="101" y="15"/>
                  </a:lnTo>
                  <a:lnTo>
                    <a:pt x="98" y="15"/>
                  </a:lnTo>
                  <a:lnTo>
                    <a:pt x="95" y="14"/>
                  </a:lnTo>
                  <a:lnTo>
                    <a:pt x="91" y="14"/>
                  </a:lnTo>
                  <a:lnTo>
                    <a:pt x="87" y="13"/>
                  </a:lnTo>
                  <a:lnTo>
                    <a:pt x="84" y="12"/>
                  </a:lnTo>
                  <a:lnTo>
                    <a:pt x="80" y="11"/>
                  </a:lnTo>
                  <a:lnTo>
                    <a:pt x="77" y="10"/>
                  </a:lnTo>
                  <a:lnTo>
                    <a:pt x="73" y="9"/>
                  </a:lnTo>
                  <a:lnTo>
                    <a:pt x="69" y="8"/>
                  </a:lnTo>
                  <a:lnTo>
                    <a:pt x="64" y="7"/>
                  </a:lnTo>
                  <a:lnTo>
                    <a:pt x="60" y="6"/>
                  </a:lnTo>
                  <a:lnTo>
                    <a:pt x="56" y="5"/>
                  </a:lnTo>
                  <a:lnTo>
                    <a:pt x="52" y="4"/>
                  </a:lnTo>
                  <a:lnTo>
                    <a:pt x="48" y="3"/>
                  </a:lnTo>
                  <a:lnTo>
                    <a:pt x="44" y="2"/>
                  </a:lnTo>
                  <a:lnTo>
                    <a:pt x="39" y="1"/>
                  </a:lnTo>
                  <a:lnTo>
                    <a:pt x="35" y="1"/>
                  </a:lnTo>
                  <a:lnTo>
                    <a:pt x="32" y="0"/>
                  </a:lnTo>
                  <a:lnTo>
                    <a:pt x="28" y="0"/>
                  </a:lnTo>
                  <a:lnTo>
                    <a:pt x="25" y="0"/>
                  </a:lnTo>
                  <a:lnTo>
                    <a:pt x="21" y="0"/>
                  </a:lnTo>
                  <a:lnTo>
                    <a:pt x="19" y="1"/>
                  </a:lnTo>
                  <a:lnTo>
                    <a:pt x="15" y="1"/>
                  </a:lnTo>
                  <a:lnTo>
                    <a:pt x="12" y="2"/>
                  </a:lnTo>
                  <a:lnTo>
                    <a:pt x="9" y="3"/>
                  </a:lnTo>
                  <a:lnTo>
                    <a:pt x="7" y="5"/>
                  </a:lnTo>
                  <a:lnTo>
                    <a:pt x="5" y="6"/>
                  </a:lnTo>
                  <a:lnTo>
                    <a:pt x="3" y="8"/>
                  </a:lnTo>
                  <a:lnTo>
                    <a:pt x="2" y="11"/>
                  </a:lnTo>
                  <a:lnTo>
                    <a:pt x="0" y="18"/>
                  </a:lnTo>
                  <a:lnTo>
                    <a:pt x="1" y="22"/>
                  </a:lnTo>
                  <a:lnTo>
                    <a:pt x="1" y="26"/>
                  </a:lnTo>
                  <a:lnTo>
                    <a:pt x="2" y="28"/>
                  </a:lnTo>
                  <a:lnTo>
                    <a:pt x="4" y="30"/>
                  </a:lnTo>
                  <a:lnTo>
                    <a:pt x="6" y="32"/>
                  </a:lnTo>
                  <a:lnTo>
                    <a:pt x="8" y="34"/>
                  </a:lnTo>
                  <a:lnTo>
                    <a:pt x="11" y="36"/>
                  </a:lnTo>
                  <a:lnTo>
                    <a:pt x="15" y="37"/>
                  </a:lnTo>
                  <a:lnTo>
                    <a:pt x="18" y="38"/>
                  </a:lnTo>
                  <a:lnTo>
                    <a:pt x="21" y="39"/>
                  </a:lnTo>
                  <a:lnTo>
                    <a:pt x="25" y="39"/>
                  </a:lnTo>
                  <a:lnTo>
                    <a:pt x="29" y="40"/>
                  </a:lnTo>
                  <a:lnTo>
                    <a:pt x="33" y="40"/>
                  </a:lnTo>
                  <a:lnTo>
                    <a:pt x="37" y="40"/>
                  </a:lnTo>
                  <a:lnTo>
                    <a:pt x="42" y="40"/>
                  </a:lnTo>
                  <a:lnTo>
                    <a:pt x="47" y="40"/>
                  </a:lnTo>
                  <a:lnTo>
                    <a:pt x="51" y="39"/>
                  </a:lnTo>
                  <a:lnTo>
                    <a:pt x="55" y="39"/>
                  </a:lnTo>
                  <a:lnTo>
                    <a:pt x="60" y="38"/>
                  </a:lnTo>
                  <a:lnTo>
                    <a:pt x="64" y="37"/>
                  </a:lnTo>
                  <a:lnTo>
                    <a:pt x="69" y="36"/>
                  </a:lnTo>
                  <a:lnTo>
                    <a:pt x="73" y="36"/>
                  </a:lnTo>
                  <a:lnTo>
                    <a:pt x="77" y="35"/>
                  </a:lnTo>
                  <a:lnTo>
                    <a:pt x="80" y="34"/>
                  </a:lnTo>
                  <a:lnTo>
                    <a:pt x="83" y="33"/>
                  </a:lnTo>
                  <a:lnTo>
                    <a:pt x="87" y="32"/>
                  </a:lnTo>
                  <a:lnTo>
                    <a:pt x="89" y="30"/>
                  </a:lnTo>
                  <a:lnTo>
                    <a:pt x="92" y="30"/>
                  </a:lnTo>
                  <a:lnTo>
                    <a:pt x="95" y="28"/>
                  </a:lnTo>
                  <a:lnTo>
                    <a:pt x="97" y="28"/>
                  </a:lnTo>
                  <a:lnTo>
                    <a:pt x="96" y="28"/>
                  </a:lnTo>
                  <a:lnTo>
                    <a:pt x="96" y="27"/>
                  </a:lnTo>
                  <a:lnTo>
                    <a:pt x="97" y="27"/>
                  </a:lnTo>
                  <a:lnTo>
                    <a:pt x="98" y="27"/>
                  </a:lnTo>
                  <a:lnTo>
                    <a:pt x="99" y="27"/>
                  </a:lnTo>
                  <a:lnTo>
                    <a:pt x="100" y="26"/>
                  </a:lnTo>
                  <a:lnTo>
                    <a:pt x="101" y="26"/>
                  </a:lnTo>
                  <a:lnTo>
                    <a:pt x="102" y="26"/>
                  </a:lnTo>
                  <a:lnTo>
                    <a:pt x="103" y="26"/>
                  </a:lnTo>
                  <a:lnTo>
                    <a:pt x="104" y="26"/>
                  </a:lnTo>
                  <a:lnTo>
                    <a:pt x="104" y="25"/>
                  </a:lnTo>
                  <a:lnTo>
                    <a:pt x="105" y="25"/>
                  </a:lnTo>
                  <a:lnTo>
                    <a:pt x="106" y="25"/>
                  </a:lnTo>
                  <a:lnTo>
                    <a:pt x="106" y="24"/>
                  </a:lnTo>
                  <a:lnTo>
                    <a:pt x="107" y="24"/>
                  </a:lnTo>
                  <a:lnTo>
                    <a:pt x="107" y="23"/>
                  </a:lnTo>
                  <a:lnTo>
                    <a:pt x="108" y="23"/>
                  </a:lnTo>
                  <a:lnTo>
                    <a:pt x="108" y="22"/>
                  </a:lnTo>
                  <a:lnTo>
                    <a:pt x="108" y="21"/>
                  </a:lnTo>
                  <a:lnTo>
                    <a:pt x="108" y="19"/>
                  </a:lnTo>
                  <a:lnTo>
                    <a:pt x="108" y="18"/>
                  </a:lnTo>
                  <a:lnTo>
                    <a:pt x="108" y="17"/>
                  </a:lnTo>
                  <a:lnTo>
                    <a:pt x="108" y="16"/>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grpSp>
      <p:sp>
        <p:nvSpPr>
          <p:cNvPr id="255" name="Freeform 453"/>
          <p:cNvSpPr>
            <a:spLocks/>
          </p:cNvSpPr>
          <p:nvPr/>
        </p:nvSpPr>
        <p:spPr bwMode="auto">
          <a:xfrm>
            <a:off x="7973559" y="5571082"/>
            <a:ext cx="738188" cy="111125"/>
          </a:xfrm>
          <a:custGeom>
            <a:avLst/>
            <a:gdLst>
              <a:gd name="T0" fmla="*/ 33364 w 177"/>
              <a:gd name="T1" fmla="*/ 0 h 33"/>
              <a:gd name="T2" fmla="*/ 734017 w 177"/>
              <a:gd name="T3" fmla="*/ 50511 h 33"/>
              <a:gd name="T4" fmla="*/ 734017 w 177"/>
              <a:gd name="T5" fmla="*/ 107758 h 33"/>
              <a:gd name="T6" fmla="*/ 0 w 177"/>
              <a:gd name="T7" fmla="*/ 50511 h 33"/>
              <a:gd name="T8" fmla="*/ 33364 w 177"/>
              <a:gd name="T9" fmla="*/ 0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 h="33">
                <a:moveTo>
                  <a:pt x="8" y="0"/>
                </a:moveTo>
                <a:lnTo>
                  <a:pt x="176" y="15"/>
                </a:lnTo>
                <a:lnTo>
                  <a:pt x="176" y="32"/>
                </a:lnTo>
                <a:lnTo>
                  <a:pt x="0" y="15"/>
                </a:lnTo>
                <a:lnTo>
                  <a:pt x="8" y="0"/>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grpSp>
        <p:nvGrpSpPr>
          <p:cNvPr id="256" name="Group 454"/>
          <p:cNvGrpSpPr>
            <a:grpSpLocks/>
          </p:cNvGrpSpPr>
          <p:nvPr/>
        </p:nvGrpSpPr>
        <p:grpSpPr bwMode="auto">
          <a:xfrm>
            <a:off x="8476797" y="5740944"/>
            <a:ext cx="1077912" cy="381000"/>
            <a:chOff x="2229" y="3594"/>
            <a:chExt cx="260" cy="115"/>
          </a:xfrm>
        </p:grpSpPr>
        <p:sp>
          <p:nvSpPr>
            <p:cNvPr id="257" name="Freeform 455"/>
            <p:cNvSpPr>
              <a:spLocks/>
            </p:cNvSpPr>
            <p:nvPr/>
          </p:nvSpPr>
          <p:spPr bwMode="auto">
            <a:xfrm>
              <a:off x="2250" y="3617"/>
              <a:ext cx="222" cy="55"/>
            </a:xfrm>
            <a:custGeom>
              <a:avLst/>
              <a:gdLst>
                <a:gd name="T0" fmla="*/ 0 w 222"/>
                <a:gd name="T1" fmla="*/ 0 h 55"/>
                <a:gd name="T2" fmla="*/ 221 w 222"/>
                <a:gd name="T3" fmla="*/ 0 h 55"/>
                <a:gd name="T4" fmla="*/ 205 w 222"/>
                <a:gd name="T5" fmla="*/ 54 h 55"/>
                <a:gd name="T6" fmla="*/ 27 w 222"/>
                <a:gd name="T7" fmla="*/ 54 h 55"/>
                <a:gd name="T8" fmla="*/ 0 w 222"/>
                <a:gd name="T9" fmla="*/ 0 h 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2" h="55">
                  <a:moveTo>
                    <a:pt x="0" y="0"/>
                  </a:moveTo>
                  <a:lnTo>
                    <a:pt x="221" y="0"/>
                  </a:lnTo>
                  <a:lnTo>
                    <a:pt x="205" y="54"/>
                  </a:lnTo>
                  <a:lnTo>
                    <a:pt x="27" y="54"/>
                  </a:lnTo>
                  <a:lnTo>
                    <a:pt x="0" y="0"/>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58" name="Freeform 456"/>
            <p:cNvSpPr>
              <a:spLocks/>
            </p:cNvSpPr>
            <p:nvPr/>
          </p:nvSpPr>
          <p:spPr bwMode="auto">
            <a:xfrm>
              <a:off x="2229" y="3594"/>
              <a:ext cx="260" cy="83"/>
            </a:xfrm>
            <a:custGeom>
              <a:avLst/>
              <a:gdLst>
                <a:gd name="T0" fmla="*/ 0 w 260"/>
                <a:gd name="T1" fmla="*/ 2 h 83"/>
                <a:gd name="T2" fmla="*/ 43 w 260"/>
                <a:gd name="T3" fmla="*/ 82 h 83"/>
                <a:gd name="T4" fmla="*/ 231 w 260"/>
                <a:gd name="T5" fmla="*/ 81 h 83"/>
                <a:gd name="T6" fmla="*/ 259 w 260"/>
                <a:gd name="T7" fmla="*/ 2 h 83"/>
                <a:gd name="T8" fmla="*/ 245 w 260"/>
                <a:gd name="T9" fmla="*/ 2 h 83"/>
                <a:gd name="T10" fmla="*/ 221 w 260"/>
                <a:gd name="T11" fmla="*/ 67 h 83"/>
                <a:gd name="T12" fmla="*/ 52 w 260"/>
                <a:gd name="T13" fmla="*/ 67 h 83"/>
                <a:gd name="T14" fmla="*/ 14 w 260"/>
                <a:gd name="T15" fmla="*/ 0 h 83"/>
                <a:gd name="T16" fmla="*/ 14 w 260"/>
                <a:gd name="T17" fmla="*/ 2 h 83"/>
                <a:gd name="T18" fmla="*/ 0 w 260"/>
                <a:gd name="T19" fmla="*/ 2 h 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0" h="83">
                  <a:moveTo>
                    <a:pt x="0" y="2"/>
                  </a:moveTo>
                  <a:lnTo>
                    <a:pt x="43" y="82"/>
                  </a:lnTo>
                  <a:lnTo>
                    <a:pt x="231" y="81"/>
                  </a:lnTo>
                  <a:lnTo>
                    <a:pt x="259" y="2"/>
                  </a:lnTo>
                  <a:lnTo>
                    <a:pt x="245" y="2"/>
                  </a:lnTo>
                  <a:lnTo>
                    <a:pt x="221" y="67"/>
                  </a:lnTo>
                  <a:lnTo>
                    <a:pt x="52" y="67"/>
                  </a:lnTo>
                  <a:lnTo>
                    <a:pt x="14" y="0"/>
                  </a:lnTo>
                  <a:lnTo>
                    <a:pt x="14" y="2"/>
                  </a:lnTo>
                  <a:lnTo>
                    <a:pt x="0" y="2"/>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59" name="Oval 457"/>
            <p:cNvSpPr>
              <a:spLocks noChangeArrowheads="1"/>
            </p:cNvSpPr>
            <p:nvPr/>
          </p:nvSpPr>
          <p:spPr bwMode="auto">
            <a:xfrm>
              <a:off x="2293" y="3675"/>
              <a:ext cx="40" cy="34"/>
            </a:xfrm>
            <a:prstGeom prst="ellipse">
              <a:avLst/>
            </a:prstGeom>
            <a:solidFill>
              <a:srgbClr val="00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en-US"/>
            </a:p>
          </p:txBody>
        </p:sp>
        <p:sp>
          <p:nvSpPr>
            <p:cNvPr id="260" name="Oval 458"/>
            <p:cNvSpPr>
              <a:spLocks noChangeArrowheads="1"/>
            </p:cNvSpPr>
            <p:nvPr/>
          </p:nvSpPr>
          <p:spPr bwMode="auto">
            <a:xfrm>
              <a:off x="2396" y="3675"/>
              <a:ext cx="42" cy="34"/>
            </a:xfrm>
            <a:prstGeom prst="ellipse">
              <a:avLst/>
            </a:prstGeom>
            <a:solidFill>
              <a:srgbClr val="00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en-US"/>
            </a:p>
          </p:txBody>
        </p:sp>
      </p:grpSp>
      <p:sp>
        <p:nvSpPr>
          <p:cNvPr id="261" name="Freeform 460"/>
          <p:cNvSpPr>
            <a:spLocks/>
          </p:cNvSpPr>
          <p:nvPr/>
        </p:nvSpPr>
        <p:spPr bwMode="auto">
          <a:xfrm>
            <a:off x="5524047" y="2140494"/>
            <a:ext cx="2305050" cy="574675"/>
          </a:xfrm>
          <a:custGeom>
            <a:avLst/>
            <a:gdLst>
              <a:gd name="T0" fmla="*/ 0 w 298"/>
              <a:gd name="T1" fmla="*/ 0 h 408"/>
              <a:gd name="T2" fmla="*/ 0 w 298"/>
              <a:gd name="T3" fmla="*/ 287338 h 408"/>
              <a:gd name="T4" fmla="*/ 2297315 w 298"/>
              <a:gd name="T5" fmla="*/ 287338 h 408"/>
              <a:gd name="T6" fmla="*/ 2297315 w 298"/>
              <a:gd name="T7" fmla="*/ 573266 h 4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8" h="408">
                <a:moveTo>
                  <a:pt x="0" y="0"/>
                </a:moveTo>
                <a:lnTo>
                  <a:pt x="0" y="204"/>
                </a:lnTo>
                <a:lnTo>
                  <a:pt x="297" y="204"/>
                </a:lnTo>
                <a:lnTo>
                  <a:pt x="297" y="407"/>
                </a:lnTo>
              </a:path>
            </a:pathLst>
          </a:custGeom>
          <a:noFill/>
          <a:ln w="25400" cap="rnd" cmpd="sng">
            <a:solidFill>
              <a:srgbClr val="000000"/>
            </a:solidFill>
            <a:prstDash val="solid"/>
            <a:round/>
            <a:headEnd type="none" w="med" len="me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62" name="Freeform 461"/>
          <p:cNvSpPr>
            <a:spLocks/>
          </p:cNvSpPr>
          <p:nvPr/>
        </p:nvSpPr>
        <p:spPr bwMode="auto">
          <a:xfrm>
            <a:off x="8187872" y="2140494"/>
            <a:ext cx="2736850" cy="574675"/>
          </a:xfrm>
          <a:custGeom>
            <a:avLst/>
            <a:gdLst>
              <a:gd name="T0" fmla="*/ 2727993 w 309"/>
              <a:gd name="T1" fmla="*/ 0 h 393"/>
              <a:gd name="T2" fmla="*/ 2727993 w 309"/>
              <a:gd name="T3" fmla="*/ 288069 h 393"/>
              <a:gd name="T4" fmla="*/ 0 w 309"/>
              <a:gd name="T5" fmla="*/ 288069 h 393"/>
              <a:gd name="T6" fmla="*/ 0 w 309"/>
              <a:gd name="T7" fmla="*/ 573213 h 39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9" h="393">
                <a:moveTo>
                  <a:pt x="308" y="0"/>
                </a:moveTo>
                <a:lnTo>
                  <a:pt x="308" y="197"/>
                </a:lnTo>
                <a:lnTo>
                  <a:pt x="0" y="197"/>
                </a:lnTo>
                <a:lnTo>
                  <a:pt x="0" y="392"/>
                </a:lnTo>
              </a:path>
            </a:pathLst>
          </a:custGeom>
          <a:noFill/>
          <a:ln w="25400" cap="rnd" cmpd="sng">
            <a:solidFill>
              <a:srgbClr val="FF8000"/>
            </a:solidFill>
            <a:prstDash val="solid"/>
            <a:round/>
            <a:headEnd type="none" w="med" len="me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63" name="Rectangle 497"/>
          <p:cNvSpPr>
            <a:spLocks noChangeArrowheads="1"/>
          </p:cNvSpPr>
          <p:nvPr/>
        </p:nvSpPr>
        <p:spPr bwMode="auto">
          <a:xfrm>
            <a:off x="4876347" y="987969"/>
            <a:ext cx="1692275" cy="27463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900" tIns="44450" rIns="88900" bIns="44450" anchor="ctr">
            <a:spAutoFit/>
          </a:bodyPr>
          <a:lstStyle>
            <a:lvl1pPr defTabSz="703263">
              <a:spcBef>
                <a:spcPct val="20000"/>
              </a:spcBef>
              <a:buChar char="•"/>
              <a:defRPr sz="3200">
                <a:solidFill>
                  <a:schemeClr val="tx1"/>
                </a:solidFill>
                <a:latin typeface="Arial" panose="020B0604020202020204" pitchFamily="34" charset="0"/>
              </a:defRPr>
            </a:lvl1pPr>
            <a:lvl2pPr marL="549275" indent="-285750" defTabSz="703263">
              <a:spcBef>
                <a:spcPct val="20000"/>
              </a:spcBef>
              <a:buChar char="–"/>
              <a:defRPr sz="2800">
                <a:solidFill>
                  <a:schemeClr val="tx1"/>
                </a:solidFill>
                <a:latin typeface="Arial" panose="020B0604020202020204" pitchFamily="34" charset="0"/>
              </a:defRPr>
            </a:lvl2pPr>
            <a:lvl3pPr marL="1096963" indent="-228600" defTabSz="703263">
              <a:spcBef>
                <a:spcPct val="20000"/>
              </a:spcBef>
              <a:buChar char="•"/>
              <a:defRPr sz="2400">
                <a:solidFill>
                  <a:schemeClr val="tx1"/>
                </a:solidFill>
                <a:latin typeface="Arial" panose="020B0604020202020204" pitchFamily="34" charset="0"/>
              </a:defRPr>
            </a:lvl3pPr>
            <a:lvl4pPr marL="1646238" indent="-228600" defTabSz="703263">
              <a:spcBef>
                <a:spcPct val="20000"/>
              </a:spcBef>
              <a:buChar char="–"/>
              <a:defRPr sz="2000">
                <a:solidFill>
                  <a:schemeClr val="tx1"/>
                </a:solidFill>
                <a:latin typeface="Arial" panose="020B0604020202020204" pitchFamily="34" charset="0"/>
              </a:defRPr>
            </a:lvl4pPr>
            <a:lvl5pPr marL="2193925" indent="-228600" defTabSz="703263">
              <a:spcBef>
                <a:spcPct val="20000"/>
              </a:spcBef>
              <a:buChar char="»"/>
              <a:defRPr sz="2000">
                <a:solidFill>
                  <a:schemeClr val="tx1"/>
                </a:solidFill>
                <a:latin typeface="Arial" panose="020B0604020202020204" pitchFamily="34" charset="0"/>
              </a:defRPr>
            </a:lvl5pPr>
            <a:lvl6pPr marL="2651125" indent="-228600" defTabSz="703263" eaLnBrk="0" fontAlgn="base" hangingPunct="0">
              <a:spcBef>
                <a:spcPct val="20000"/>
              </a:spcBef>
              <a:spcAft>
                <a:spcPct val="0"/>
              </a:spcAft>
              <a:buChar char="»"/>
              <a:defRPr sz="2000">
                <a:solidFill>
                  <a:schemeClr val="tx1"/>
                </a:solidFill>
                <a:latin typeface="Arial" panose="020B0604020202020204" pitchFamily="34" charset="0"/>
              </a:defRPr>
            </a:lvl6pPr>
            <a:lvl7pPr marL="3108325" indent="-228600" defTabSz="703263" eaLnBrk="0" fontAlgn="base" hangingPunct="0">
              <a:spcBef>
                <a:spcPct val="20000"/>
              </a:spcBef>
              <a:spcAft>
                <a:spcPct val="0"/>
              </a:spcAft>
              <a:buChar char="»"/>
              <a:defRPr sz="2000">
                <a:solidFill>
                  <a:schemeClr val="tx1"/>
                </a:solidFill>
                <a:latin typeface="Arial" panose="020B0604020202020204" pitchFamily="34" charset="0"/>
              </a:defRPr>
            </a:lvl7pPr>
            <a:lvl8pPr marL="3565525" indent="-228600" defTabSz="703263" eaLnBrk="0" fontAlgn="base" hangingPunct="0">
              <a:spcBef>
                <a:spcPct val="20000"/>
              </a:spcBef>
              <a:spcAft>
                <a:spcPct val="0"/>
              </a:spcAft>
              <a:buChar char="»"/>
              <a:defRPr sz="2000">
                <a:solidFill>
                  <a:schemeClr val="tx1"/>
                </a:solidFill>
                <a:latin typeface="Arial" panose="020B0604020202020204" pitchFamily="34" charset="0"/>
              </a:defRPr>
            </a:lvl8pPr>
            <a:lvl9pPr marL="4022725" indent="-228600" defTabSz="703263"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76000"/>
              </a:lnSpc>
              <a:spcBef>
                <a:spcPct val="30000"/>
              </a:spcBef>
              <a:buFontTx/>
              <a:buNone/>
            </a:pPr>
            <a:r>
              <a:rPr lang="en-IN" altLang="en-US" sz="1500" b="1" dirty="0" smtClean="0"/>
              <a:t>Coke</a:t>
            </a:r>
            <a:endParaRPr lang="en-US" altLang="en-US" sz="1500" b="1" dirty="0"/>
          </a:p>
        </p:txBody>
      </p:sp>
      <p:sp>
        <p:nvSpPr>
          <p:cNvPr id="264" name="Rectangle 500"/>
          <p:cNvSpPr>
            <a:spLocks noChangeArrowheads="1"/>
          </p:cNvSpPr>
          <p:nvPr/>
        </p:nvSpPr>
        <p:spPr bwMode="auto">
          <a:xfrm>
            <a:off x="5214964" y="4729275"/>
            <a:ext cx="2184400" cy="35137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900" tIns="44450" rIns="88900" bIns="44450" anchor="ctr">
            <a:spAutoFit/>
          </a:bodyPr>
          <a:lstStyle>
            <a:lvl1pPr defTabSz="703263">
              <a:spcBef>
                <a:spcPct val="20000"/>
              </a:spcBef>
              <a:buChar char="•"/>
              <a:defRPr sz="3200">
                <a:solidFill>
                  <a:schemeClr val="tx1"/>
                </a:solidFill>
                <a:latin typeface="Arial" panose="020B0604020202020204" pitchFamily="34" charset="0"/>
              </a:defRPr>
            </a:lvl1pPr>
            <a:lvl2pPr marL="549275" indent="-285750" defTabSz="703263">
              <a:spcBef>
                <a:spcPct val="20000"/>
              </a:spcBef>
              <a:buChar char="–"/>
              <a:defRPr sz="2800">
                <a:solidFill>
                  <a:schemeClr val="tx1"/>
                </a:solidFill>
                <a:latin typeface="Arial" panose="020B0604020202020204" pitchFamily="34" charset="0"/>
              </a:defRPr>
            </a:lvl2pPr>
            <a:lvl3pPr marL="1096963" indent="-228600" defTabSz="703263">
              <a:spcBef>
                <a:spcPct val="20000"/>
              </a:spcBef>
              <a:buChar char="•"/>
              <a:defRPr sz="2400">
                <a:solidFill>
                  <a:schemeClr val="tx1"/>
                </a:solidFill>
                <a:latin typeface="Arial" panose="020B0604020202020204" pitchFamily="34" charset="0"/>
              </a:defRPr>
            </a:lvl3pPr>
            <a:lvl4pPr marL="1646238" indent="-228600" defTabSz="703263">
              <a:spcBef>
                <a:spcPct val="20000"/>
              </a:spcBef>
              <a:buChar char="–"/>
              <a:defRPr sz="2000">
                <a:solidFill>
                  <a:schemeClr val="tx1"/>
                </a:solidFill>
                <a:latin typeface="Arial" panose="020B0604020202020204" pitchFamily="34" charset="0"/>
              </a:defRPr>
            </a:lvl4pPr>
            <a:lvl5pPr marL="2193925" indent="-228600" defTabSz="703263">
              <a:spcBef>
                <a:spcPct val="20000"/>
              </a:spcBef>
              <a:buChar char="»"/>
              <a:defRPr sz="2000">
                <a:solidFill>
                  <a:schemeClr val="tx1"/>
                </a:solidFill>
                <a:latin typeface="Arial" panose="020B0604020202020204" pitchFamily="34" charset="0"/>
              </a:defRPr>
            </a:lvl5pPr>
            <a:lvl6pPr marL="2651125" indent="-228600" defTabSz="703263" eaLnBrk="0" fontAlgn="base" hangingPunct="0">
              <a:spcBef>
                <a:spcPct val="20000"/>
              </a:spcBef>
              <a:spcAft>
                <a:spcPct val="0"/>
              </a:spcAft>
              <a:buChar char="»"/>
              <a:defRPr sz="2000">
                <a:solidFill>
                  <a:schemeClr val="tx1"/>
                </a:solidFill>
                <a:latin typeface="Arial" panose="020B0604020202020204" pitchFamily="34" charset="0"/>
              </a:defRPr>
            </a:lvl6pPr>
            <a:lvl7pPr marL="3108325" indent="-228600" defTabSz="703263" eaLnBrk="0" fontAlgn="base" hangingPunct="0">
              <a:spcBef>
                <a:spcPct val="20000"/>
              </a:spcBef>
              <a:spcAft>
                <a:spcPct val="0"/>
              </a:spcAft>
              <a:buChar char="»"/>
              <a:defRPr sz="2000">
                <a:solidFill>
                  <a:schemeClr val="tx1"/>
                </a:solidFill>
                <a:latin typeface="Arial" panose="020B0604020202020204" pitchFamily="34" charset="0"/>
              </a:defRPr>
            </a:lvl7pPr>
            <a:lvl8pPr marL="3565525" indent="-228600" defTabSz="703263" eaLnBrk="0" fontAlgn="base" hangingPunct="0">
              <a:spcBef>
                <a:spcPct val="20000"/>
              </a:spcBef>
              <a:spcAft>
                <a:spcPct val="0"/>
              </a:spcAft>
              <a:buChar char="»"/>
              <a:defRPr sz="2000">
                <a:solidFill>
                  <a:schemeClr val="tx1"/>
                </a:solidFill>
                <a:latin typeface="Arial" panose="020B0604020202020204" pitchFamily="34" charset="0"/>
              </a:defRPr>
            </a:lvl8pPr>
            <a:lvl9pPr marL="4022725" indent="-228600" defTabSz="703263"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85000"/>
              </a:lnSpc>
              <a:spcBef>
                <a:spcPct val="30000"/>
              </a:spcBef>
              <a:buFontTx/>
              <a:buNone/>
            </a:pPr>
            <a:r>
              <a:rPr lang="en-IN" altLang="en-US" sz="2000" b="1" dirty="0" smtClean="0"/>
              <a:t>Hot Gases</a:t>
            </a:r>
            <a:endParaRPr lang="en-US" altLang="en-US" sz="2000" b="1" dirty="0"/>
          </a:p>
        </p:txBody>
      </p:sp>
      <p:sp>
        <p:nvSpPr>
          <p:cNvPr id="265" name="Rectangle 504"/>
          <p:cNvSpPr>
            <a:spLocks noChangeArrowheads="1"/>
          </p:cNvSpPr>
          <p:nvPr/>
        </p:nvSpPr>
        <p:spPr bwMode="auto">
          <a:xfrm>
            <a:off x="9413422" y="5782305"/>
            <a:ext cx="2376487" cy="32367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900" tIns="44450" rIns="88900" bIns="44450" anchor="ctr">
            <a:spAutoFit/>
          </a:bodyPr>
          <a:lstStyle>
            <a:lvl1pPr defTabSz="703263">
              <a:spcBef>
                <a:spcPct val="20000"/>
              </a:spcBef>
              <a:buChar char="•"/>
              <a:defRPr sz="3200">
                <a:solidFill>
                  <a:schemeClr val="tx1"/>
                </a:solidFill>
                <a:latin typeface="Arial" panose="020B0604020202020204" pitchFamily="34" charset="0"/>
              </a:defRPr>
            </a:lvl1pPr>
            <a:lvl2pPr marL="549275" indent="-285750" defTabSz="703263">
              <a:spcBef>
                <a:spcPct val="20000"/>
              </a:spcBef>
              <a:buChar char="–"/>
              <a:defRPr sz="2800">
                <a:solidFill>
                  <a:schemeClr val="tx1"/>
                </a:solidFill>
                <a:latin typeface="Arial" panose="020B0604020202020204" pitchFamily="34" charset="0"/>
              </a:defRPr>
            </a:lvl2pPr>
            <a:lvl3pPr marL="1096963" indent="-228600" defTabSz="703263">
              <a:spcBef>
                <a:spcPct val="20000"/>
              </a:spcBef>
              <a:buChar char="•"/>
              <a:defRPr sz="2400">
                <a:solidFill>
                  <a:schemeClr val="tx1"/>
                </a:solidFill>
                <a:latin typeface="Arial" panose="020B0604020202020204" pitchFamily="34" charset="0"/>
              </a:defRPr>
            </a:lvl3pPr>
            <a:lvl4pPr marL="1646238" indent="-228600" defTabSz="703263">
              <a:spcBef>
                <a:spcPct val="20000"/>
              </a:spcBef>
              <a:buChar char="–"/>
              <a:defRPr sz="2000">
                <a:solidFill>
                  <a:schemeClr val="tx1"/>
                </a:solidFill>
                <a:latin typeface="Arial" panose="020B0604020202020204" pitchFamily="34" charset="0"/>
              </a:defRPr>
            </a:lvl4pPr>
            <a:lvl5pPr marL="2193925" indent="-228600" defTabSz="703263">
              <a:spcBef>
                <a:spcPct val="20000"/>
              </a:spcBef>
              <a:buChar char="»"/>
              <a:defRPr sz="2000">
                <a:solidFill>
                  <a:schemeClr val="tx1"/>
                </a:solidFill>
                <a:latin typeface="Arial" panose="020B0604020202020204" pitchFamily="34" charset="0"/>
              </a:defRPr>
            </a:lvl5pPr>
            <a:lvl6pPr marL="2651125" indent="-228600" defTabSz="703263" eaLnBrk="0" fontAlgn="base" hangingPunct="0">
              <a:spcBef>
                <a:spcPct val="20000"/>
              </a:spcBef>
              <a:spcAft>
                <a:spcPct val="0"/>
              </a:spcAft>
              <a:buChar char="»"/>
              <a:defRPr sz="2000">
                <a:solidFill>
                  <a:schemeClr val="tx1"/>
                </a:solidFill>
                <a:latin typeface="Arial" panose="020B0604020202020204" pitchFamily="34" charset="0"/>
              </a:defRPr>
            </a:lvl6pPr>
            <a:lvl7pPr marL="3108325" indent="-228600" defTabSz="703263" eaLnBrk="0" fontAlgn="base" hangingPunct="0">
              <a:spcBef>
                <a:spcPct val="20000"/>
              </a:spcBef>
              <a:spcAft>
                <a:spcPct val="0"/>
              </a:spcAft>
              <a:buChar char="»"/>
              <a:defRPr sz="2000">
                <a:solidFill>
                  <a:schemeClr val="tx1"/>
                </a:solidFill>
                <a:latin typeface="Arial" panose="020B0604020202020204" pitchFamily="34" charset="0"/>
              </a:defRPr>
            </a:lvl7pPr>
            <a:lvl8pPr marL="3565525" indent="-228600" defTabSz="703263" eaLnBrk="0" fontAlgn="base" hangingPunct="0">
              <a:spcBef>
                <a:spcPct val="20000"/>
              </a:spcBef>
              <a:spcAft>
                <a:spcPct val="0"/>
              </a:spcAft>
              <a:buChar char="»"/>
              <a:defRPr sz="2000">
                <a:solidFill>
                  <a:schemeClr val="tx1"/>
                </a:solidFill>
                <a:latin typeface="Arial" panose="020B0604020202020204" pitchFamily="34" charset="0"/>
              </a:defRPr>
            </a:lvl8pPr>
            <a:lvl9pPr marL="4022725" indent="-228600" defTabSz="703263"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76000"/>
              </a:lnSpc>
              <a:spcBef>
                <a:spcPct val="30000"/>
              </a:spcBef>
              <a:buFontTx/>
              <a:buNone/>
            </a:pPr>
            <a:r>
              <a:rPr lang="cs-CZ" altLang="en-US" sz="2000" b="1" dirty="0"/>
              <a:t>1t </a:t>
            </a:r>
            <a:r>
              <a:rPr lang="en-IN" altLang="en-US" sz="2000" b="1" dirty="0" smtClean="0"/>
              <a:t>Pig Iron</a:t>
            </a:r>
            <a:endParaRPr lang="en-US" altLang="en-US" sz="2000" b="1" dirty="0"/>
          </a:p>
        </p:txBody>
      </p:sp>
      <p:grpSp>
        <p:nvGrpSpPr>
          <p:cNvPr id="266" name="Group 512"/>
          <p:cNvGrpSpPr>
            <a:grpSpLocks/>
          </p:cNvGrpSpPr>
          <p:nvPr/>
        </p:nvGrpSpPr>
        <p:grpSpPr bwMode="auto">
          <a:xfrm>
            <a:off x="7179809" y="1491207"/>
            <a:ext cx="1643063" cy="595312"/>
            <a:chOff x="1121" y="1430"/>
            <a:chExt cx="940" cy="296"/>
          </a:xfrm>
        </p:grpSpPr>
        <p:sp>
          <p:nvSpPr>
            <p:cNvPr id="267" name="Freeform 513"/>
            <p:cNvSpPr>
              <a:spLocks/>
            </p:cNvSpPr>
            <p:nvPr/>
          </p:nvSpPr>
          <p:spPr bwMode="auto">
            <a:xfrm>
              <a:off x="1121" y="1430"/>
              <a:ext cx="940" cy="296"/>
            </a:xfrm>
            <a:custGeom>
              <a:avLst/>
              <a:gdLst>
                <a:gd name="T0" fmla="*/ 24 w 940"/>
                <a:gd name="T1" fmla="*/ 274 h 296"/>
                <a:gd name="T2" fmla="*/ 52 w 940"/>
                <a:gd name="T3" fmla="*/ 260 h 296"/>
                <a:gd name="T4" fmla="*/ 82 w 940"/>
                <a:gd name="T5" fmla="*/ 246 h 296"/>
                <a:gd name="T6" fmla="*/ 111 w 940"/>
                <a:gd name="T7" fmla="*/ 234 h 296"/>
                <a:gd name="T8" fmla="*/ 139 w 940"/>
                <a:gd name="T9" fmla="*/ 220 h 296"/>
                <a:gd name="T10" fmla="*/ 165 w 940"/>
                <a:gd name="T11" fmla="*/ 201 h 296"/>
                <a:gd name="T12" fmla="*/ 186 w 940"/>
                <a:gd name="T13" fmla="*/ 180 h 296"/>
                <a:gd name="T14" fmla="*/ 200 w 940"/>
                <a:gd name="T15" fmla="*/ 166 h 296"/>
                <a:gd name="T16" fmla="*/ 216 w 940"/>
                <a:gd name="T17" fmla="*/ 154 h 296"/>
                <a:gd name="T18" fmla="*/ 233 w 940"/>
                <a:gd name="T19" fmla="*/ 144 h 296"/>
                <a:gd name="T20" fmla="*/ 250 w 940"/>
                <a:gd name="T21" fmla="*/ 134 h 296"/>
                <a:gd name="T22" fmla="*/ 268 w 940"/>
                <a:gd name="T23" fmla="*/ 124 h 296"/>
                <a:gd name="T24" fmla="*/ 298 w 940"/>
                <a:gd name="T25" fmla="*/ 109 h 296"/>
                <a:gd name="T26" fmla="*/ 325 w 940"/>
                <a:gd name="T27" fmla="*/ 92 h 296"/>
                <a:gd name="T28" fmla="*/ 351 w 940"/>
                <a:gd name="T29" fmla="*/ 72 h 296"/>
                <a:gd name="T30" fmla="*/ 376 w 940"/>
                <a:gd name="T31" fmla="*/ 51 h 296"/>
                <a:gd name="T32" fmla="*/ 401 w 940"/>
                <a:gd name="T33" fmla="*/ 30 h 296"/>
                <a:gd name="T34" fmla="*/ 429 w 940"/>
                <a:gd name="T35" fmla="*/ 13 h 296"/>
                <a:gd name="T36" fmla="*/ 455 w 940"/>
                <a:gd name="T37" fmla="*/ 1 h 296"/>
                <a:gd name="T38" fmla="*/ 472 w 940"/>
                <a:gd name="T39" fmla="*/ 0 h 296"/>
                <a:gd name="T40" fmla="*/ 492 w 940"/>
                <a:gd name="T41" fmla="*/ 2 h 296"/>
                <a:gd name="T42" fmla="*/ 513 w 940"/>
                <a:gd name="T43" fmla="*/ 7 h 296"/>
                <a:gd name="T44" fmla="*/ 535 w 940"/>
                <a:gd name="T45" fmla="*/ 13 h 296"/>
                <a:gd name="T46" fmla="*/ 552 w 940"/>
                <a:gd name="T47" fmla="*/ 19 h 296"/>
                <a:gd name="T48" fmla="*/ 565 w 940"/>
                <a:gd name="T49" fmla="*/ 25 h 296"/>
                <a:gd name="T50" fmla="*/ 580 w 940"/>
                <a:gd name="T51" fmla="*/ 34 h 296"/>
                <a:gd name="T52" fmla="*/ 591 w 940"/>
                <a:gd name="T53" fmla="*/ 42 h 296"/>
                <a:gd name="T54" fmla="*/ 601 w 940"/>
                <a:gd name="T55" fmla="*/ 50 h 296"/>
                <a:gd name="T56" fmla="*/ 609 w 940"/>
                <a:gd name="T57" fmla="*/ 59 h 296"/>
                <a:gd name="T58" fmla="*/ 617 w 940"/>
                <a:gd name="T59" fmla="*/ 69 h 296"/>
                <a:gd name="T60" fmla="*/ 624 w 940"/>
                <a:gd name="T61" fmla="*/ 80 h 296"/>
                <a:gd name="T62" fmla="*/ 632 w 940"/>
                <a:gd name="T63" fmla="*/ 93 h 296"/>
                <a:gd name="T64" fmla="*/ 641 w 940"/>
                <a:gd name="T65" fmla="*/ 107 h 296"/>
                <a:gd name="T66" fmla="*/ 652 w 940"/>
                <a:gd name="T67" fmla="*/ 123 h 296"/>
                <a:gd name="T68" fmla="*/ 664 w 940"/>
                <a:gd name="T69" fmla="*/ 136 h 296"/>
                <a:gd name="T70" fmla="*/ 677 w 940"/>
                <a:gd name="T71" fmla="*/ 148 h 296"/>
                <a:gd name="T72" fmla="*/ 690 w 940"/>
                <a:gd name="T73" fmla="*/ 156 h 296"/>
                <a:gd name="T74" fmla="*/ 710 w 940"/>
                <a:gd name="T75" fmla="*/ 161 h 296"/>
                <a:gd name="T76" fmla="*/ 731 w 940"/>
                <a:gd name="T77" fmla="*/ 164 h 296"/>
                <a:gd name="T78" fmla="*/ 751 w 940"/>
                <a:gd name="T79" fmla="*/ 167 h 296"/>
                <a:gd name="T80" fmla="*/ 771 w 940"/>
                <a:gd name="T81" fmla="*/ 170 h 296"/>
                <a:gd name="T82" fmla="*/ 790 w 940"/>
                <a:gd name="T83" fmla="*/ 175 h 296"/>
                <a:gd name="T84" fmla="*/ 808 w 940"/>
                <a:gd name="T85" fmla="*/ 182 h 296"/>
                <a:gd name="T86" fmla="*/ 828 w 940"/>
                <a:gd name="T87" fmla="*/ 195 h 296"/>
                <a:gd name="T88" fmla="*/ 843 w 940"/>
                <a:gd name="T89" fmla="*/ 203 h 296"/>
                <a:gd name="T90" fmla="*/ 859 w 940"/>
                <a:gd name="T91" fmla="*/ 211 h 296"/>
                <a:gd name="T92" fmla="*/ 876 w 940"/>
                <a:gd name="T93" fmla="*/ 219 h 296"/>
                <a:gd name="T94" fmla="*/ 890 w 940"/>
                <a:gd name="T95" fmla="*/ 227 h 296"/>
                <a:gd name="T96" fmla="*/ 904 w 940"/>
                <a:gd name="T97" fmla="*/ 238 h 296"/>
                <a:gd name="T98" fmla="*/ 915 w 940"/>
                <a:gd name="T99" fmla="*/ 250 h 296"/>
                <a:gd name="T100" fmla="*/ 919 w 940"/>
                <a:gd name="T101" fmla="*/ 256 h 296"/>
                <a:gd name="T102" fmla="*/ 923 w 940"/>
                <a:gd name="T103" fmla="*/ 264 h 296"/>
                <a:gd name="T104" fmla="*/ 927 w 940"/>
                <a:gd name="T105" fmla="*/ 271 h 296"/>
                <a:gd name="T106" fmla="*/ 931 w 940"/>
                <a:gd name="T107" fmla="*/ 278 h 296"/>
                <a:gd name="T108" fmla="*/ 935 w 940"/>
                <a:gd name="T109" fmla="*/ 284 h 296"/>
                <a:gd name="T110" fmla="*/ 939 w 940"/>
                <a:gd name="T111" fmla="*/ 291 h 296"/>
                <a:gd name="T112" fmla="*/ 861 w 940"/>
                <a:gd name="T113" fmla="*/ 294 h 296"/>
                <a:gd name="T114" fmla="*/ 694 w 940"/>
                <a:gd name="T115" fmla="*/ 294 h 296"/>
                <a:gd name="T116" fmla="*/ 500 w 940"/>
                <a:gd name="T117" fmla="*/ 295 h 296"/>
                <a:gd name="T118" fmla="*/ 307 w 940"/>
                <a:gd name="T119" fmla="*/ 295 h 296"/>
                <a:gd name="T120" fmla="*/ 143 w 940"/>
                <a:gd name="T121" fmla="*/ 295 h 296"/>
                <a:gd name="T122" fmla="*/ 32 w 940"/>
                <a:gd name="T123" fmla="*/ 295 h 29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940" h="296">
                  <a:moveTo>
                    <a:pt x="0" y="294"/>
                  </a:moveTo>
                  <a:lnTo>
                    <a:pt x="9" y="285"/>
                  </a:lnTo>
                  <a:lnTo>
                    <a:pt x="14" y="282"/>
                  </a:lnTo>
                  <a:lnTo>
                    <a:pt x="19" y="278"/>
                  </a:lnTo>
                  <a:lnTo>
                    <a:pt x="24" y="274"/>
                  </a:lnTo>
                  <a:lnTo>
                    <a:pt x="30" y="271"/>
                  </a:lnTo>
                  <a:lnTo>
                    <a:pt x="35" y="268"/>
                  </a:lnTo>
                  <a:lnTo>
                    <a:pt x="41" y="265"/>
                  </a:lnTo>
                  <a:lnTo>
                    <a:pt x="47" y="262"/>
                  </a:lnTo>
                  <a:lnTo>
                    <a:pt x="52" y="260"/>
                  </a:lnTo>
                  <a:lnTo>
                    <a:pt x="58" y="256"/>
                  </a:lnTo>
                  <a:lnTo>
                    <a:pt x="63" y="253"/>
                  </a:lnTo>
                  <a:lnTo>
                    <a:pt x="69" y="251"/>
                  </a:lnTo>
                  <a:lnTo>
                    <a:pt x="76" y="249"/>
                  </a:lnTo>
                  <a:lnTo>
                    <a:pt x="82" y="246"/>
                  </a:lnTo>
                  <a:lnTo>
                    <a:pt x="88" y="244"/>
                  </a:lnTo>
                  <a:lnTo>
                    <a:pt x="93" y="241"/>
                  </a:lnTo>
                  <a:lnTo>
                    <a:pt x="99" y="239"/>
                  </a:lnTo>
                  <a:lnTo>
                    <a:pt x="105" y="236"/>
                  </a:lnTo>
                  <a:lnTo>
                    <a:pt x="111" y="234"/>
                  </a:lnTo>
                  <a:lnTo>
                    <a:pt x="116" y="231"/>
                  </a:lnTo>
                  <a:lnTo>
                    <a:pt x="122" y="229"/>
                  </a:lnTo>
                  <a:lnTo>
                    <a:pt x="129" y="226"/>
                  </a:lnTo>
                  <a:lnTo>
                    <a:pt x="134" y="223"/>
                  </a:lnTo>
                  <a:lnTo>
                    <a:pt x="139" y="220"/>
                  </a:lnTo>
                  <a:lnTo>
                    <a:pt x="145" y="216"/>
                  </a:lnTo>
                  <a:lnTo>
                    <a:pt x="150" y="213"/>
                  </a:lnTo>
                  <a:lnTo>
                    <a:pt x="155" y="209"/>
                  </a:lnTo>
                  <a:lnTo>
                    <a:pt x="160" y="205"/>
                  </a:lnTo>
                  <a:lnTo>
                    <a:pt x="165" y="201"/>
                  </a:lnTo>
                  <a:lnTo>
                    <a:pt x="169" y="197"/>
                  </a:lnTo>
                  <a:lnTo>
                    <a:pt x="175" y="193"/>
                  </a:lnTo>
                  <a:lnTo>
                    <a:pt x="180" y="186"/>
                  </a:lnTo>
                  <a:lnTo>
                    <a:pt x="183" y="182"/>
                  </a:lnTo>
                  <a:lnTo>
                    <a:pt x="186" y="180"/>
                  </a:lnTo>
                  <a:lnTo>
                    <a:pt x="189" y="177"/>
                  </a:lnTo>
                  <a:lnTo>
                    <a:pt x="192" y="174"/>
                  </a:lnTo>
                  <a:lnTo>
                    <a:pt x="194" y="172"/>
                  </a:lnTo>
                  <a:lnTo>
                    <a:pt x="198" y="169"/>
                  </a:lnTo>
                  <a:lnTo>
                    <a:pt x="200" y="166"/>
                  </a:lnTo>
                  <a:lnTo>
                    <a:pt x="203" y="164"/>
                  </a:lnTo>
                  <a:lnTo>
                    <a:pt x="206" y="161"/>
                  </a:lnTo>
                  <a:lnTo>
                    <a:pt x="210" y="159"/>
                  </a:lnTo>
                  <a:lnTo>
                    <a:pt x="212" y="157"/>
                  </a:lnTo>
                  <a:lnTo>
                    <a:pt x="216" y="154"/>
                  </a:lnTo>
                  <a:lnTo>
                    <a:pt x="219" y="152"/>
                  </a:lnTo>
                  <a:lnTo>
                    <a:pt x="223" y="150"/>
                  </a:lnTo>
                  <a:lnTo>
                    <a:pt x="226" y="148"/>
                  </a:lnTo>
                  <a:lnTo>
                    <a:pt x="229" y="146"/>
                  </a:lnTo>
                  <a:lnTo>
                    <a:pt x="233" y="144"/>
                  </a:lnTo>
                  <a:lnTo>
                    <a:pt x="236" y="142"/>
                  </a:lnTo>
                  <a:lnTo>
                    <a:pt x="239" y="139"/>
                  </a:lnTo>
                  <a:lnTo>
                    <a:pt x="243" y="137"/>
                  </a:lnTo>
                  <a:lnTo>
                    <a:pt x="246" y="135"/>
                  </a:lnTo>
                  <a:lnTo>
                    <a:pt x="250" y="134"/>
                  </a:lnTo>
                  <a:lnTo>
                    <a:pt x="253" y="132"/>
                  </a:lnTo>
                  <a:lnTo>
                    <a:pt x="257" y="130"/>
                  </a:lnTo>
                  <a:lnTo>
                    <a:pt x="261" y="128"/>
                  </a:lnTo>
                  <a:lnTo>
                    <a:pt x="264" y="126"/>
                  </a:lnTo>
                  <a:lnTo>
                    <a:pt x="268" y="124"/>
                  </a:lnTo>
                  <a:lnTo>
                    <a:pt x="273" y="122"/>
                  </a:lnTo>
                  <a:lnTo>
                    <a:pt x="277" y="120"/>
                  </a:lnTo>
                  <a:lnTo>
                    <a:pt x="281" y="119"/>
                  </a:lnTo>
                  <a:lnTo>
                    <a:pt x="292" y="113"/>
                  </a:lnTo>
                  <a:lnTo>
                    <a:pt x="298" y="109"/>
                  </a:lnTo>
                  <a:lnTo>
                    <a:pt x="303" y="106"/>
                  </a:lnTo>
                  <a:lnTo>
                    <a:pt x="308" y="103"/>
                  </a:lnTo>
                  <a:lnTo>
                    <a:pt x="314" y="99"/>
                  </a:lnTo>
                  <a:lnTo>
                    <a:pt x="319" y="95"/>
                  </a:lnTo>
                  <a:lnTo>
                    <a:pt x="325" y="92"/>
                  </a:lnTo>
                  <a:lnTo>
                    <a:pt x="330" y="88"/>
                  </a:lnTo>
                  <a:lnTo>
                    <a:pt x="335" y="84"/>
                  </a:lnTo>
                  <a:lnTo>
                    <a:pt x="341" y="80"/>
                  </a:lnTo>
                  <a:lnTo>
                    <a:pt x="345" y="76"/>
                  </a:lnTo>
                  <a:lnTo>
                    <a:pt x="351" y="72"/>
                  </a:lnTo>
                  <a:lnTo>
                    <a:pt x="355" y="68"/>
                  </a:lnTo>
                  <a:lnTo>
                    <a:pt x="361" y="63"/>
                  </a:lnTo>
                  <a:lnTo>
                    <a:pt x="365" y="59"/>
                  </a:lnTo>
                  <a:lnTo>
                    <a:pt x="372" y="55"/>
                  </a:lnTo>
                  <a:lnTo>
                    <a:pt x="376" y="51"/>
                  </a:lnTo>
                  <a:lnTo>
                    <a:pt x="381" y="47"/>
                  </a:lnTo>
                  <a:lnTo>
                    <a:pt x="386" y="43"/>
                  </a:lnTo>
                  <a:lnTo>
                    <a:pt x="391" y="39"/>
                  </a:lnTo>
                  <a:lnTo>
                    <a:pt x="396" y="34"/>
                  </a:lnTo>
                  <a:lnTo>
                    <a:pt x="401" y="30"/>
                  </a:lnTo>
                  <a:lnTo>
                    <a:pt x="406" y="27"/>
                  </a:lnTo>
                  <a:lnTo>
                    <a:pt x="412" y="23"/>
                  </a:lnTo>
                  <a:lnTo>
                    <a:pt x="417" y="20"/>
                  </a:lnTo>
                  <a:lnTo>
                    <a:pt x="423" y="16"/>
                  </a:lnTo>
                  <a:lnTo>
                    <a:pt x="429" y="13"/>
                  </a:lnTo>
                  <a:lnTo>
                    <a:pt x="434" y="10"/>
                  </a:lnTo>
                  <a:lnTo>
                    <a:pt x="439" y="8"/>
                  </a:lnTo>
                  <a:lnTo>
                    <a:pt x="445" y="5"/>
                  </a:lnTo>
                  <a:lnTo>
                    <a:pt x="451" y="3"/>
                  </a:lnTo>
                  <a:lnTo>
                    <a:pt x="455" y="1"/>
                  </a:lnTo>
                  <a:lnTo>
                    <a:pt x="458" y="1"/>
                  </a:lnTo>
                  <a:lnTo>
                    <a:pt x="461" y="0"/>
                  </a:lnTo>
                  <a:lnTo>
                    <a:pt x="465" y="0"/>
                  </a:lnTo>
                  <a:lnTo>
                    <a:pt x="468" y="0"/>
                  </a:lnTo>
                  <a:lnTo>
                    <a:pt x="472" y="0"/>
                  </a:lnTo>
                  <a:lnTo>
                    <a:pt x="476" y="0"/>
                  </a:lnTo>
                  <a:lnTo>
                    <a:pt x="480" y="1"/>
                  </a:lnTo>
                  <a:lnTo>
                    <a:pt x="484" y="1"/>
                  </a:lnTo>
                  <a:lnTo>
                    <a:pt x="488" y="2"/>
                  </a:lnTo>
                  <a:lnTo>
                    <a:pt x="492" y="2"/>
                  </a:lnTo>
                  <a:lnTo>
                    <a:pt x="496" y="3"/>
                  </a:lnTo>
                  <a:lnTo>
                    <a:pt x="501" y="4"/>
                  </a:lnTo>
                  <a:lnTo>
                    <a:pt x="505" y="5"/>
                  </a:lnTo>
                  <a:lnTo>
                    <a:pt x="509" y="6"/>
                  </a:lnTo>
                  <a:lnTo>
                    <a:pt x="513" y="7"/>
                  </a:lnTo>
                  <a:lnTo>
                    <a:pt x="518" y="8"/>
                  </a:lnTo>
                  <a:lnTo>
                    <a:pt x="523" y="9"/>
                  </a:lnTo>
                  <a:lnTo>
                    <a:pt x="527" y="10"/>
                  </a:lnTo>
                  <a:lnTo>
                    <a:pt x="531" y="12"/>
                  </a:lnTo>
                  <a:lnTo>
                    <a:pt x="535" y="13"/>
                  </a:lnTo>
                  <a:lnTo>
                    <a:pt x="539" y="14"/>
                  </a:lnTo>
                  <a:lnTo>
                    <a:pt x="542" y="16"/>
                  </a:lnTo>
                  <a:lnTo>
                    <a:pt x="546" y="17"/>
                  </a:lnTo>
                  <a:lnTo>
                    <a:pt x="549" y="18"/>
                  </a:lnTo>
                  <a:lnTo>
                    <a:pt x="552" y="19"/>
                  </a:lnTo>
                  <a:lnTo>
                    <a:pt x="555" y="20"/>
                  </a:lnTo>
                  <a:lnTo>
                    <a:pt x="558" y="22"/>
                  </a:lnTo>
                  <a:lnTo>
                    <a:pt x="561" y="23"/>
                  </a:lnTo>
                  <a:lnTo>
                    <a:pt x="563" y="24"/>
                  </a:lnTo>
                  <a:lnTo>
                    <a:pt x="565" y="25"/>
                  </a:lnTo>
                  <a:lnTo>
                    <a:pt x="571" y="28"/>
                  </a:lnTo>
                  <a:lnTo>
                    <a:pt x="573" y="29"/>
                  </a:lnTo>
                  <a:lnTo>
                    <a:pt x="576" y="31"/>
                  </a:lnTo>
                  <a:lnTo>
                    <a:pt x="578" y="32"/>
                  </a:lnTo>
                  <a:lnTo>
                    <a:pt x="580" y="34"/>
                  </a:lnTo>
                  <a:lnTo>
                    <a:pt x="582" y="35"/>
                  </a:lnTo>
                  <a:lnTo>
                    <a:pt x="585" y="36"/>
                  </a:lnTo>
                  <a:lnTo>
                    <a:pt x="587" y="39"/>
                  </a:lnTo>
                  <a:lnTo>
                    <a:pt x="589" y="41"/>
                  </a:lnTo>
                  <a:lnTo>
                    <a:pt x="591" y="42"/>
                  </a:lnTo>
                  <a:lnTo>
                    <a:pt x="593" y="44"/>
                  </a:lnTo>
                  <a:lnTo>
                    <a:pt x="595" y="45"/>
                  </a:lnTo>
                  <a:lnTo>
                    <a:pt x="597" y="47"/>
                  </a:lnTo>
                  <a:lnTo>
                    <a:pt x="599" y="49"/>
                  </a:lnTo>
                  <a:lnTo>
                    <a:pt x="601" y="50"/>
                  </a:lnTo>
                  <a:lnTo>
                    <a:pt x="602" y="52"/>
                  </a:lnTo>
                  <a:lnTo>
                    <a:pt x="604" y="53"/>
                  </a:lnTo>
                  <a:lnTo>
                    <a:pt x="606" y="55"/>
                  </a:lnTo>
                  <a:lnTo>
                    <a:pt x="608" y="57"/>
                  </a:lnTo>
                  <a:lnTo>
                    <a:pt x="609" y="59"/>
                  </a:lnTo>
                  <a:lnTo>
                    <a:pt x="611" y="61"/>
                  </a:lnTo>
                  <a:lnTo>
                    <a:pt x="612" y="63"/>
                  </a:lnTo>
                  <a:lnTo>
                    <a:pt x="614" y="65"/>
                  </a:lnTo>
                  <a:lnTo>
                    <a:pt x="615" y="67"/>
                  </a:lnTo>
                  <a:lnTo>
                    <a:pt x="617" y="69"/>
                  </a:lnTo>
                  <a:lnTo>
                    <a:pt x="619" y="71"/>
                  </a:lnTo>
                  <a:lnTo>
                    <a:pt x="621" y="73"/>
                  </a:lnTo>
                  <a:lnTo>
                    <a:pt x="622" y="75"/>
                  </a:lnTo>
                  <a:lnTo>
                    <a:pt x="623" y="77"/>
                  </a:lnTo>
                  <a:lnTo>
                    <a:pt x="624" y="80"/>
                  </a:lnTo>
                  <a:lnTo>
                    <a:pt x="626" y="82"/>
                  </a:lnTo>
                  <a:lnTo>
                    <a:pt x="628" y="86"/>
                  </a:lnTo>
                  <a:lnTo>
                    <a:pt x="629" y="89"/>
                  </a:lnTo>
                  <a:lnTo>
                    <a:pt x="631" y="91"/>
                  </a:lnTo>
                  <a:lnTo>
                    <a:pt x="632" y="93"/>
                  </a:lnTo>
                  <a:lnTo>
                    <a:pt x="634" y="96"/>
                  </a:lnTo>
                  <a:lnTo>
                    <a:pt x="635" y="99"/>
                  </a:lnTo>
                  <a:lnTo>
                    <a:pt x="637" y="101"/>
                  </a:lnTo>
                  <a:lnTo>
                    <a:pt x="639" y="104"/>
                  </a:lnTo>
                  <a:lnTo>
                    <a:pt x="641" y="107"/>
                  </a:lnTo>
                  <a:lnTo>
                    <a:pt x="643" y="110"/>
                  </a:lnTo>
                  <a:lnTo>
                    <a:pt x="645" y="114"/>
                  </a:lnTo>
                  <a:lnTo>
                    <a:pt x="647" y="117"/>
                  </a:lnTo>
                  <a:lnTo>
                    <a:pt x="649" y="120"/>
                  </a:lnTo>
                  <a:lnTo>
                    <a:pt x="652" y="123"/>
                  </a:lnTo>
                  <a:lnTo>
                    <a:pt x="654" y="126"/>
                  </a:lnTo>
                  <a:lnTo>
                    <a:pt x="656" y="128"/>
                  </a:lnTo>
                  <a:lnTo>
                    <a:pt x="659" y="131"/>
                  </a:lnTo>
                  <a:lnTo>
                    <a:pt x="661" y="134"/>
                  </a:lnTo>
                  <a:lnTo>
                    <a:pt x="664" y="136"/>
                  </a:lnTo>
                  <a:lnTo>
                    <a:pt x="666" y="139"/>
                  </a:lnTo>
                  <a:lnTo>
                    <a:pt x="670" y="142"/>
                  </a:lnTo>
                  <a:lnTo>
                    <a:pt x="672" y="144"/>
                  </a:lnTo>
                  <a:lnTo>
                    <a:pt x="675" y="146"/>
                  </a:lnTo>
                  <a:lnTo>
                    <a:pt x="677" y="148"/>
                  </a:lnTo>
                  <a:lnTo>
                    <a:pt x="680" y="150"/>
                  </a:lnTo>
                  <a:lnTo>
                    <a:pt x="682" y="152"/>
                  </a:lnTo>
                  <a:lnTo>
                    <a:pt x="685" y="153"/>
                  </a:lnTo>
                  <a:lnTo>
                    <a:pt x="687" y="155"/>
                  </a:lnTo>
                  <a:lnTo>
                    <a:pt x="690" y="156"/>
                  </a:lnTo>
                  <a:lnTo>
                    <a:pt x="692" y="157"/>
                  </a:lnTo>
                  <a:lnTo>
                    <a:pt x="695" y="158"/>
                  </a:lnTo>
                  <a:lnTo>
                    <a:pt x="702" y="160"/>
                  </a:lnTo>
                  <a:lnTo>
                    <a:pt x="706" y="160"/>
                  </a:lnTo>
                  <a:lnTo>
                    <a:pt x="710" y="161"/>
                  </a:lnTo>
                  <a:lnTo>
                    <a:pt x="714" y="162"/>
                  </a:lnTo>
                  <a:lnTo>
                    <a:pt x="719" y="163"/>
                  </a:lnTo>
                  <a:lnTo>
                    <a:pt x="723" y="163"/>
                  </a:lnTo>
                  <a:lnTo>
                    <a:pt x="727" y="164"/>
                  </a:lnTo>
                  <a:lnTo>
                    <a:pt x="731" y="164"/>
                  </a:lnTo>
                  <a:lnTo>
                    <a:pt x="735" y="165"/>
                  </a:lnTo>
                  <a:lnTo>
                    <a:pt x="739" y="166"/>
                  </a:lnTo>
                  <a:lnTo>
                    <a:pt x="743" y="166"/>
                  </a:lnTo>
                  <a:lnTo>
                    <a:pt x="747" y="166"/>
                  </a:lnTo>
                  <a:lnTo>
                    <a:pt x="751" y="167"/>
                  </a:lnTo>
                  <a:lnTo>
                    <a:pt x="755" y="168"/>
                  </a:lnTo>
                  <a:lnTo>
                    <a:pt x="759" y="168"/>
                  </a:lnTo>
                  <a:lnTo>
                    <a:pt x="763" y="169"/>
                  </a:lnTo>
                  <a:lnTo>
                    <a:pt x="768" y="170"/>
                  </a:lnTo>
                  <a:lnTo>
                    <a:pt x="771" y="170"/>
                  </a:lnTo>
                  <a:lnTo>
                    <a:pt x="775" y="171"/>
                  </a:lnTo>
                  <a:lnTo>
                    <a:pt x="779" y="172"/>
                  </a:lnTo>
                  <a:lnTo>
                    <a:pt x="783" y="173"/>
                  </a:lnTo>
                  <a:lnTo>
                    <a:pt x="787" y="174"/>
                  </a:lnTo>
                  <a:lnTo>
                    <a:pt x="790" y="175"/>
                  </a:lnTo>
                  <a:lnTo>
                    <a:pt x="794" y="176"/>
                  </a:lnTo>
                  <a:lnTo>
                    <a:pt x="798" y="178"/>
                  </a:lnTo>
                  <a:lnTo>
                    <a:pt x="801" y="179"/>
                  </a:lnTo>
                  <a:lnTo>
                    <a:pt x="805" y="180"/>
                  </a:lnTo>
                  <a:lnTo>
                    <a:pt x="808" y="182"/>
                  </a:lnTo>
                  <a:lnTo>
                    <a:pt x="812" y="185"/>
                  </a:lnTo>
                  <a:lnTo>
                    <a:pt x="816" y="187"/>
                  </a:lnTo>
                  <a:lnTo>
                    <a:pt x="819" y="189"/>
                  </a:lnTo>
                  <a:lnTo>
                    <a:pt x="825" y="193"/>
                  </a:lnTo>
                  <a:lnTo>
                    <a:pt x="828" y="195"/>
                  </a:lnTo>
                  <a:lnTo>
                    <a:pt x="831" y="197"/>
                  </a:lnTo>
                  <a:lnTo>
                    <a:pt x="834" y="198"/>
                  </a:lnTo>
                  <a:lnTo>
                    <a:pt x="837" y="200"/>
                  </a:lnTo>
                  <a:lnTo>
                    <a:pt x="840" y="201"/>
                  </a:lnTo>
                  <a:lnTo>
                    <a:pt x="843" y="203"/>
                  </a:lnTo>
                  <a:lnTo>
                    <a:pt x="846" y="205"/>
                  </a:lnTo>
                  <a:lnTo>
                    <a:pt x="849" y="206"/>
                  </a:lnTo>
                  <a:lnTo>
                    <a:pt x="853" y="208"/>
                  </a:lnTo>
                  <a:lnTo>
                    <a:pt x="856" y="209"/>
                  </a:lnTo>
                  <a:lnTo>
                    <a:pt x="859" y="211"/>
                  </a:lnTo>
                  <a:lnTo>
                    <a:pt x="862" y="212"/>
                  </a:lnTo>
                  <a:lnTo>
                    <a:pt x="866" y="214"/>
                  </a:lnTo>
                  <a:lnTo>
                    <a:pt x="869" y="215"/>
                  </a:lnTo>
                  <a:lnTo>
                    <a:pt x="872" y="217"/>
                  </a:lnTo>
                  <a:lnTo>
                    <a:pt x="876" y="219"/>
                  </a:lnTo>
                  <a:lnTo>
                    <a:pt x="878" y="220"/>
                  </a:lnTo>
                  <a:lnTo>
                    <a:pt x="882" y="222"/>
                  </a:lnTo>
                  <a:lnTo>
                    <a:pt x="884" y="224"/>
                  </a:lnTo>
                  <a:lnTo>
                    <a:pt x="888" y="226"/>
                  </a:lnTo>
                  <a:lnTo>
                    <a:pt x="890" y="227"/>
                  </a:lnTo>
                  <a:lnTo>
                    <a:pt x="893" y="229"/>
                  </a:lnTo>
                  <a:lnTo>
                    <a:pt x="896" y="231"/>
                  </a:lnTo>
                  <a:lnTo>
                    <a:pt x="898" y="233"/>
                  </a:lnTo>
                  <a:lnTo>
                    <a:pt x="901" y="235"/>
                  </a:lnTo>
                  <a:lnTo>
                    <a:pt x="904" y="238"/>
                  </a:lnTo>
                  <a:lnTo>
                    <a:pt x="906" y="240"/>
                  </a:lnTo>
                  <a:lnTo>
                    <a:pt x="908" y="242"/>
                  </a:lnTo>
                  <a:lnTo>
                    <a:pt x="910" y="245"/>
                  </a:lnTo>
                  <a:lnTo>
                    <a:pt x="912" y="247"/>
                  </a:lnTo>
                  <a:lnTo>
                    <a:pt x="915" y="250"/>
                  </a:lnTo>
                  <a:lnTo>
                    <a:pt x="916" y="251"/>
                  </a:lnTo>
                  <a:lnTo>
                    <a:pt x="917" y="252"/>
                  </a:lnTo>
                  <a:lnTo>
                    <a:pt x="918" y="253"/>
                  </a:lnTo>
                  <a:lnTo>
                    <a:pt x="919" y="255"/>
                  </a:lnTo>
                  <a:lnTo>
                    <a:pt x="919" y="256"/>
                  </a:lnTo>
                  <a:lnTo>
                    <a:pt x="920" y="257"/>
                  </a:lnTo>
                  <a:lnTo>
                    <a:pt x="921" y="260"/>
                  </a:lnTo>
                  <a:lnTo>
                    <a:pt x="922" y="261"/>
                  </a:lnTo>
                  <a:lnTo>
                    <a:pt x="923" y="262"/>
                  </a:lnTo>
                  <a:lnTo>
                    <a:pt x="923" y="264"/>
                  </a:lnTo>
                  <a:lnTo>
                    <a:pt x="924" y="265"/>
                  </a:lnTo>
                  <a:lnTo>
                    <a:pt x="925" y="266"/>
                  </a:lnTo>
                  <a:lnTo>
                    <a:pt x="926" y="268"/>
                  </a:lnTo>
                  <a:lnTo>
                    <a:pt x="927" y="269"/>
                  </a:lnTo>
                  <a:lnTo>
                    <a:pt x="927" y="271"/>
                  </a:lnTo>
                  <a:lnTo>
                    <a:pt x="928" y="272"/>
                  </a:lnTo>
                  <a:lnTo>
                    <a:pt x="929" y="273"/>
                  </a:lnTo>
                  <a:lnTo>
                    <a:pt x="929" y="275"/>
                  </a:lnTo>
                  <a:lnTo>
                    <a:pt x="930" y="276"/>
                  </a:lnTo>
                  <a:lnTo>
                    <a:pt x="931" y="278"/>
                  </a:lnTo>
                  <a:lnTo>
                    <a:pt x="931" y="279"/>
                  </a:lnTo>
                  <a:lnTo>
                    <a:pt x="932" y="280"/>
                  </a:lnTo>
                  <a:lnTo>
                    <a:pt x="933" y="282"/>
                  </a:lnTo>
                  <a:lnTo>
                    <a:pt x="934" y="283"/>
                  </a:lnTo>
                  <a:lnTo>
                    <a:pt x="935" y="284"/>
                  </a:lnTo>
                  <a:lnTo>
                    <a:pt x="935" y="286"/>
                  </a:lnTo>
                  <a:lnTo>
                    <a:pt x="936" y="287"/>
                  </a:lnTo>
                  <a:lnTo>
                    <a:pt x="937" y="288"/>
                  </a:lnTo>
                  <a:lnTo>
                    <a:pt x="937" y="290"/>
                  </a:lnTo>
                  <a:lnTo>
                    <a:pt x="939" y="291"/>
                  </a:lnTo>
                  <a:lnTo>
                    <a:pt x="939" y="292"/>
                  </a:lnTo>
                  <a:lnTo>
                    <a:pt x="939" y="293"/>
                  </a:lnTo>
                  <a:lnTo>
                    <a:pt x="939" y="294"/>
                  </a:lnTo>
                  <a:lnTo>
                    <a:pt x="889" y="294"/>
                  </a:lnTo>
                  <a:lnTo>
                    <a:pt x="861" y="294"/>
                  </a:lnTo>
                  <a:lnTo>
                    <a:pt x="831" y="294"/>
                  </a:lnTo>
                  <a:lnTo>
                    <a:pt x="799" y="294"/>
                  </a:lnTo>
                  <a:lnTo>
                    <a:pt x="765" y="294"/>
                  </a:lnTo>
                  <a:lnTo>
                    <a:pt x="730" y="294"/>
                  </a:lnTo>
                  <a:lnTo>
                    <a:pt x="694" y="294"/>
                  </a:lnTo>
                  <a:lnTo>
                    <a:pt x="656" y="295"/>
                  </a:lnTo>
                  <a:lnTo>
                    <a:pt x="617" y="295"/>
                  </a:lnTo>
                  <a:lnTo>
                    <a:pt x="579" y="295"/>
                  </a:lnTo>
                  <a:lnTo>
                    <a:pt x="540" y="295"/>
                  </a:lnTo>
                  <a:lnTo>
                    <a:pt x="500" y="295"/>
                  </a:lnTo>
                  <a:lnTo>
                    <a:pt x="460" y="295"/>
                  </a:lnTo>
                  <a:lnTo>
                    <a:pt x="422" y="295"/>
                  </a:lnTo>
                  <a:lnTo>
                    <a:pt x="383" y="295"/>
                  </a:lnTo>
                  <a:lnTo>
                    <a:pt x="345" y="295"/>
                  </a:lnTo>
                  <a:lnTo>
                    <a:pt x="307" y="295"/>
                  </a:lnTo>
                  <a:lnTo>
                    <a:pt x="271" y="295"/>
                  </a:lnTo>
                  <a:lnTo>
                    <a:pt x="237" y="295"/>
                  </a:lnTo>
                  <a:lnTo>
                    <a:pt x="204" y="295"/>
                  </a:lnTo>
                  <a:lnTo>
                    <a:pt x="172" y="295"/>
                  </a:lnTo>
                  <a:lnTo>
                    <a:pt x="143" y="295"/>
                  </a:lnTo>
                  <a:lnTo>
                    <a:pt x="115" y="295"/>
                  </a:lnTo>
                  <a:lnTo>
                    <a:pt x="90" y="295"/>
                  </a:lnTo>
                  <a:lnTo>
                    <a:pt x="67" y="295"/>
                  </a:lnTo>
                  <a:lnTo>
                    <a:pt x="48" y="295"/>
                  </a:lnTo>
                  <a:lnTo>
                    <a:pt x="32" y="295"/>
                  </a:lnTo>
                  <a:lnTo>
                    <a:pt x="18" y="294"/>
                  </a:lnTo>
                  <a:lnTo>
                    <a:pt x="8" y="294"/>
                  </a:lnTo>
                  <a:lnTo>
                    <a:pt x="2" y="294"/>
                  </a:lnTo>
                  <a:lnTo>
                    <a:pt x="0" y="294"/>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68" name="Freeform 514"/>
            <p:cNvSpPr>
              <a:spLocks/>
            </p:cNvSpPr>
            <p:nvPr/>
          </p:nvSpPr>
          <p:spPr bwMode="auto">
            <a:xfrm>
              <a:off x="1433" y="1578"/>
              <a:ext cx="33" cy="30"/>
            </a:xfrm>
            <a:custGeom>
              <a:avLst/>
              <a:gdLst>
                <a:gd name="T0" fmla="*/ 6 w 33"/>
                <a:gd name="T1" fmla="*/ 0 h 30"/>
                <a:gd name="T2" fmla="*/ 5 w 33"/>
                <a:gd name="T3" fmla="*/ 1 h 30"/>
                <a:gd name="T4" fmla="*/ 3 w 33"/>
                <a:gd name="T5" fmla="*/ 1 h 30"/>
                <a:gd name="T6" fmla="*/ 2 w 33"/>
                <a:gd name="T7" fmla="*/ 3 h 30"/>
                <a:gd name="T8" fmla="*/ 1 w 33"/>
                <a:gd name="T9" fmla="*/ 5 h 30"/>
                <a:gd name="T10" fmla="*/ 1 w 33"/>
                <a:gd name="T11" fmla="*/ 7 h 30"/>
                <a:gd name="T12" fmla="*/ 0 w 33"/>
                <a:gd name="T13" fmla="*/ 8 h 30"/>
                <a:gd name="T14" fmla="*/ 0 w 33"/>
                <a:gd name="T15" fmla="*/ 10 h 30"/>
                <a:gd name="T16" fmla="*/ 0 w 33"/>
                <a:gd name="T17" fmla="*/ 12 h 30"/>
                <a:gd name="T18" fmla="*/ 1 w 33"/>
                <a:gd name="T19" fmla="*/ 13 h 30"/>
                <a:gd name="T20" fmla="*/ 1 w 33"/>
                <a:gd name="T21" fmla="*/ 16 h 30"/>
                <a:gd name="T22" fmla="*/ 2 w 33"/>
                <a:gd name="T23" fmla="*/ 17 h 30"/>
                <a:gd name="T24" fmla="*/ 3 w 33"/>
                <a:gd name="T25" fmla="*/ 19 h 30"/>
                <a:gd name="T26" fmla="*/ 4 w 33"/>
                <a:gd name="T27" fmla="*/ 21 h 30"/>
                <a:gd name="T28" fmla="*/ 6 w 33"/>
                <a:gd name="T29" fmla="*/ 23 h 30"/>
                <a:gd name="T30" fmla="*/ 7 w 33"/>
                <a:gd name="T31" fmla="*/ 24 h 30"/>
                <a:gd name="T32" fmla="*/ 8 w 33"/>
                <a:gd name="T33" fmla="*/ 25 h 30"/>
                <a:gd name="T34" fmla="*/ 9 w 33"/>
                <a:gd name="T35" fmla="*/ 26 h 30"/>
                <a:gd name="T36" fmla="*/ 11 w 33"/>
                <a:gd name="T37" fmla="*/ 27 h 30"/>
                <a:gd name="T38" fmla="*/ 12 w 33"/>
                <a:gd name="T39" fmla="*/ 28 h 30"/>
                <a:gd name="T40" fmla="*/ 14 w 33"/>
                <a:gd name="T41" fmla="*/ 28 h 30"/>
                <a:gd name="T42" fmla="*/ 15 w 33"/>
                <a:gd name="T43" fmla="*/ 29 h 30"/>
                <a:gd name="T44" fmla="*/ 18 w 33"/>
                <a:gd name="T45" fmla="*/ 29 h 30"/>
                <a:gd name="T46" fmla="*/ 20 w 33"/>
                <a:gd name="T47" fmla="*/ 29 h 30"/>
                <a:gd name="T48" fmla="*/ 22 w 33"/>
                <a:gd name="T49" fmla="*/ 29 h 30"/>
                <a:gd name="T50" fmla="*/ 23 w 33"/>
                <a:gd name="T51" fmla="*/ 28 h 30"/>
                <a:gd name="T52" fmla="*/ 24 w 33"/>
                <a:gd name="T53" fmla="*/ 27 h 30"/>
                <a:gd name="T54" fmla="*/ 25 w 33"/>
                <a:gd name="T55" fmla="*/ 26 h 30"/>
                <a:gd name="T56" fmla="*/ 26 w 33"/>
                <a:gd name="T57" fmla="*/ 25 h 30"/>
                <a:gd name="T58" fmla="*/ 27 w 33"/>
                <a:gd name="T59" fmla="*/ 23 h 30"/>
                <a:gd name="T60" fmla="*/ 28 w 33"/>
                <a:gd name="T61" fmla="*/ 22 h 30"/>
                <a:gd name="T62" fmla="*/ 28 w 33"/>
                <a:gd name="T63" fmla="*/ 20 h 30"/>
                <a:gd name="T64" fmla="*/ 29 w 33"/>
                <a:gd name="T65" fmla="*/ 19 h 30"/>
                <a:gd name="T66" fmla="*/ 30 w 33"/>
                <a:gd name="T67" fmla="*/ 18 h 30"/>
                <a:gd name="T68" fmla="*/ 31 w 33"/>
                <a:gd name="T69" fmla="*/ 17 h 30"/>
                <a:gd name="T70" fmla="*/ 32 w 33"/>
                <a:gd name="T71" fmla="*/ 16 h 30"/>
                <a:gd name="T72" fmla="*/ 32 w 33"/>
                <a:gd name="T73" fmla="*/ 13 h 30"/>
                <a:gd name="T74" fmla="*/ 32 w 33"/>
                <a:gd name="T75" fmla="*/ 11 h 30"/>
                <a:gd name="T76" fmla="*/ 32 w 33"/>
                <a:gd name="T77" fmla="*/ 9 h 30"/>
                <a:gd name="T78" fmla="*/ 31 w 33"/>
                <a:gd name="T79" fmla="*/ 7 h 30"/>
                <a:gd name="T80" fmla="*/ 29 w 33"/>
                <a:gd name="T81" fmla="*/ 7 h 30"/>
                <a:gd name="T82" fmla="*/ 28 w 33"/>
                <a:gd name="T83" fmla="*/ 6 h 30"/>
                <a:gd name="T84" fmla="*/ 27 w 33"/>
                <a:gd name="T85" fmla="*/ 5 h 30"/>
                <a:gd name="T86" fmla="*/ 25 w 33"/>
                <a:gd name="T87" fmla="*/ 5 h 30"/>
                <a:gd name="T88" fmla="*/ 24 w 33"/>
                <a:gd name="T89" fmla="*/ 4 h 30"/>
                <a:gd name="T90" fmla="*/ 22 w 33"/>
                <a:gd name="T91" fmla="*/ 3 h 30"/>
                <a:gd name="T92" fmla="*/ 20 w 33"/>
                <a:gd name="T93" fmla="*/ 2 h 30"/>
                <a:gd name="T94" fmla="*/ 19 w 33"/>
                <a:gd name="T95" fmla="*/ 1 h 30"/>
                <a:gd name="T96" fmla="*/ 17 w 33"/>
                <a:gd name="T97" fmla="*/ 1 h 30"/>
                <a:gd name="T98" fmla="*/ 14 w 33"/>
                <a:gd name="T99" fmla="*/ 0 h 30"/>
                <a:gd name="T100" fmla="*/ 12 w 33"/>
                <a:gd name="T101" fmla="*/ 0 h 30"/>
                <a:gd name="T102" fmla="*/ 10 w 33"/>
                <a:gd name="T103" fmla="*/ 0 h 30"/>
                <a:gd name="T104" fmla="*/ 8 w 33"/>
                <a:gd name="T105" fmla="*/ 0 h 3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3" h="30">
                  <a:moveTo>
                    <a:pt x="7" y="0"/>
                  </a:moveTo>
                  <a:lnTo>
                    <a:pt x="6" y="0"/>
                  </a:lnTo>
                  <a:lnTo>
                    <a:pt x="5" y="0"/>
                  </a:lnTo>
                  <a:lnTo>
                    <a:pt x="5" y="1"/>
                  </a:lnTo>
                  <a:lnTo>
                    <a:pt x="4" y="1"/>
                  </a:lnTo>
                  <a:lnTo>
                    <a:pt x="3" y="1"/>
                  </a:lnTo>
                  <a:lnTo>
                    <a:pt x="3" y="2"/>
                  </a:lnTo>
                  <a:lnTo>
                    <a:pt x="2" y="3"/>
                  </a:lnTo>
                  <a:lnTo>
                    <a:pt x="1" y="4"/>
                  </a:lnTo>
                  <a:lnTo>
                    <a:pt x="1" y="5"/>
                  </a:lnTo>
                  <a:lnTo>
                    <a:pt x="1" y="6"/>
                  </a:lnTo>
                  <a:lnTo>
                    <a:pt x="1" y="7"/>
                  </a:lnTo>
                  <a:lnTo>
                    <a:pt x="0" y="7"/>
                  </a:lnTo>
                  <a:lnTo>
                    <a:pt x="0" y="8"/>
                  </a:lnTo>
                  <a:lnTo>
                    <a:pt x="0" y="9"/>
                  </a:lnTo>
                  <a:lnTo>
                    <a:pt x="0" y="10"/>
                  </a:lnTo>
                  <a:lnTo>
                    <a:pt x="0" y="11"/>
                  </a:lnTo>
                  <a:lnTo>
                    <a:pt x="0" y="12"/>
                  </a:lnTo>
                  <a:lnTo>
                    <a:pt x="0" y="13"/>
                  </a:lnTo>
                  <a:lnTo>
                    <a:pt x="1" y="13"/>
                  </a:lnTo>
                  <a:lnTo>
                    <a:pt x="1" y="15"/>
                  </a:lnTo>
                  <a:lnTo>
                    <a:pt x="1" y="16"/>
                  </a:lnTo>
                  <a:lnTo>
                    <a:pt x="2" y="16"/>
                  </a:lnTo>
                  <a:lnTo>
                    <a:pt x="2" y="17"/>
                  </a:lnTo>
                  <a:lnTo>
                    <a:pt x="3" y="18"/>
                  </a:lnTo>
                  <a:lnTo>
                    <a:pt x="3" y="19"/>
                  </a:lnTo>
                  <a:lnTo>
                    <a:pt x="4" y="20"/>
                  </a:lnTo>
                  <a:lnTo>
                    <a:pt x="4" y="21"/>
                  </a:lnTo>
                  <a:lnTo>
                    <a:pt x="5" y="22"/>
                  </a:lnTo>
                  <a:lnTo>
                    <a:pt x="6" y="23"/>
                  </a:lnTo>
                  <a:lnTo>
                    <a:pt x="6" y="24"/>
                  </a:lnTo>
                  <a:lnTo>
                    <a:pt x="7" y="24"/>
                  </a:lnTo>
                  <a:lnTo>
                    <a:pt x="7" y="25"/>
                  </a:lnTo>
                  <a:lnTo>
                    <a:pt x="8" y="25"/>
                  </a:lnTo>
                  <a:lnTo>
                    <a:pt x="8" y="26"/>
                  </a:lnTo>
                  <a:lnTo>
                    <a:pt x="9" y="26"/>
                  </a:lnTo>
                  <a:lnTo>
                    <a:pt x="10" y="27"/>
                  </a:lnTo>
                  <a:lnTo>
                    <a:pt x="11" y="27"/>
                  </a:lnTo>
                  <a:lnTo>
                    <a:pt x="11" y="28"/>
                  </a:lnTo>
                  <a:lnTo>
                    <a:pt x="12" y="28"/>
                  </a:lnTo>
                  <a:lnTo>
                    <a:pt x="13" y="28"/>
                  </a:lnTo>
                  <a:lnTo>
                    <a:pt x="14" y="28"/>
                  </a:lnTo>
                  <a:lnTo>
                    <a:pt x="14" y="29"/>
                  </a:lnTo>
                  <a:lnTo>
                    <a:pt x="15" y="29"/>
                  </a:lnTo>
                  <a:lnTo>
                    <a:pt x="17" y="29"/>
                  </a:lnTo>
                  <a:lnTo>
                    <a:pt x="18" y="29"/>
                  </a:lnTo>
                  <a:lnTo>
                    <a:pt x="19" y="29"/>
                  </a:lnTo>
                  <a:lnTo>
                    <a:pt x="20" y="29"/>
                  </a:lnTo>
                  <a:lnTo>
                    <a:pt x="21" y="29"/>
                  </a:lnTo>
                  <a:lnTo>
                    <a:pt x="22" y="29"/>
                  </a:lnTo>
                  <a:lnTo>
                    <a:pt x="22" y="28"/>
                  </a:lnTo>
                  <a:lnTo>
                    <a:pt x="23" y="28"/>
                  </a:lnTo>
                  <a:lnTo>
                    <a:pt x="24" y="28"/>
                  </a:lnTo>
                  <a:lnTo>
                    <a:pt x="24" y="27"/>
                  </a:lnTo>
                  <a:lnTo>
                    <a:pt x="25" y="27"/>
                  </a:lnTo>
                  <a:lnTo>
                    <a:pt x="25" y="26"/>
                  </a:lnTo>
                  <a:lnTo>
                    <a:pt x="26" y="26"/>
                  </a:lnTo>
                  <a:lnTo>
                    <a:pt x="26" y="25"/>
                  </a:lnTo>
                  <a:lnTo>
                    <a:pt x="27" y="24"/>
                  </a:lnTo>
                  <a:lnTo>
                    <a:pt x="27" y="23"/>
                  </a:lnTo>
                  <a:lnTo>
                    <a:pt x="28" y="23"/>
                  </a:lnTo>
                  <a:lnTo>
                    <a:pt x="28" y="22"/>
                  </a:lnTo>
                  <a:lnTo>
                    <a:pt x="28" y="21"/>
                  </a:lnTo>
                  <a:lnTo>
                    <a:pt x="28" y="20"/>
                  </a:lnTo>
                  <a:lnTo>
                    <a:pt x="29" y="20"/>
                  </a:lnTo>
                  <a:lnTo>
                    <a:pt x="29" y="19"/>
                  </a:lnTo>
                  <a:lnTo>
                    <a:pt x="30" y="19"/>
                  </a:lnTo>
                  <a:lnTo>
                    <a:pt x="30" y="18"/>
                  </a:lnTo>
                  <a:lnTo>
                    <a:pt x="31" y="18"/>
                  </a:lnTo>
                  <a:lnTo>
                    <a:pt x="31" y="17"/>
                  </a:lnTo>
                  <a:lnTo>
                    <a:pt x="31" y="16"/>
                  </a:lnTo>
                  <a:lnTo>
                    <a:pt x="32" y="16"/>
                  </a:lnTo>
                  <a:lnTo>
                    <a:pt x="32" y="15"/>
                  </a:lnTo>
                  <a:lnTo>
                    <a:pt x="32" y="13"/>
                  </a:lnTo>
                  <a:lnTo>
                    <a:pt x="32" y="12"/>
                  </a:lnTo>
                  <a:lnTo>
                    <a:pt x="32" y="11"/>
                  </a:lnTo>
                  <a:lnTo>
                    <a:pt x="32" y="10"/>
                  </a:lnTo>
                  <a:lnTo>
                    <a:pt x="32" y="9"/>
                  </a:lnTo>
                  <a:lnTo>
                    <a:pt x="32" y="8"/>
                  </a:lnTo>
                  <a:lnTo>
                    <a:pt x="31" y="7"/>
                  </a:lnTo>
                  <a:lnTo>
                    <a:pt x="30" y="7"/>
                  </a:lnTo>
                  <a:lnTo>
                    <a:pt x="29" y="7"/>
                  </a:lnTo>
                  <a:lnTo>
                    <a:pt x="29" y="6"/>
                  </a:lnTo>
                  <a:lnTo>
                    <a:pt x="28" y="6"/>
                  </a:lnTo>
                  <a:lnTo>
                    <a:pt x="27" y="6"/>
                  </a:lnTo>
                  <a:lnTo>
                    <a:pt x="27" y="5"/>
                  </a:lnTo>
                  <a:lnTo>
                    <a:pt x="26" y="5"/>
                  </a:lnTo>
                  <a:lnTo>
                    <a:pt x="25" y="5"/>
                  </a:lnTo>
                  <a:lnTo>
                    <a:pt x="25" y="4"/>
                  </a:lnTo>
                  <a:lnTo>
                    <a:pt x="24" y="4"/>
                  </a:lnTo>
                  <a:lnTo>
                    <a:pt x="23" y="3"/>
                  </a:lnTo>
                  <a:lnTo>
                    <a:pt x="22" y="3"/>
                  </a:lnTo>
                  <a:lnTo>
                    <a:pt x="21" y="2"/>
                  </a:lnTo>
                  <a:lnTo>
                    <a:pt x="20" y="2"/>
                  </a:lnTo>
                  <a:lnTo>
                    <a:pt x="20" y="1"/>
                  </a:lnTo>
                  <a:lnTo>
                    <a:pt x="19" y="1"/>
                  </a:lnTo>
                  <a:lnTo>
                    <a:pt x="18" y="1"/>
                  </a:lnTo>
                  <a:lnTo>
                    <a:pt x="17" y="1"/>
                  </a:lnTo>
                  <a:lnTo>
                    <a:pt x="15" y="0"/>
                  </a:lnTo>
                  <a:lnTo>
                    <a:pt x="14" y="0"/>
                  </a:lnTo>
                  <a:lnTo>
                    <a:pt x="13" y="0"/>
                  </a:lnTo>
                  <a:lnTo>
                    <a:pt x="12" y="0"/>
                  </a:lnTo>
                  <a:lnTo>
                    <a:pt x="11" y="0"/>
                  </a:lnTo>
                  <a:lnTo>
                    <a:pt x="10" y="0"/>
                  </a:lnTo>
                  <a:lnTo>
                    <a:pt x="9" y="0"/>
                  </a:lnTo>
                  <a:lnTo>
                    <a:pt x="8" y="0"/>
                  </a:lnTo>
                  <a:lnTo>
                    <a:pt x="7" y="0"/>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69" name="Freeform 515"/>
            <p:cNvSpPr>
              <a:spLocks/>
            </p:cNvSpPr>
            <p:nvPr/>
          </p:nvSpPr>
          <p:spPr bwMode="auto">
            <a:xfrm>
              <a:off x="1619" y="1465"/>
              <a:ext cx="33" cy="30"/>
            </a:xfrm>
            <a:custGeom>
              <a:avLst/>
              <a:gdLst>
                <a:gd name="T0" fmla="*/ 6 w 33"/>
                <a:gd name="T1" fmla="*/ 1 h 30"/>
                <a:gd name="T2" fmla="*/ 4 w 33"/>
                <a:gd name="T3" fmla="*/ 1 h 30"/>
                <a:gd name="T4" fmla="*/ 3 w 33"/>
                <a:gd name="T5" fmla="*/ 2 h 30"/>
                <a:gd name="T6" fmla="*/ 2 w 33"/>
                <a:gd name="T7" fmla="*/ 3 h 30"/>
                <a:gd name="T8" fmla="*/ 1 w 33"/>
                <a:gd name="T9" fmla="*/ 5 h 30"/>
                <a:gd name="T10" fmla="*/ 1 w 33"/>
                <a:gd name="T11" fmla="*/ 7 h 30"/>
                <a:gd name="T12" fmla="*/ 0 w 33"/>
                <a:gd name="T13" fmla="*/ 8 h 30"/>
                <a:gd name="T14" fmla="*/ 0 w 33"/>
                <a:gd name="T15" fmla="*/ 10 h 30"/>
                <a:gd name="T16" fmla="*/ 0 w 33"/>
                <a:gd name="T17" fmla="*/ 12 h 30"/>
                <a:gd name="T18" fmla="*/ 1 w 33"/>
                <a:gd name="T19" fmla="*/ 13 h 30"/>
                <a:gd name="T20" fmla="*/ 1 w 33"/>
                <a:gd name="T21" fmla="*/ 16 h 30"/>
                <a:gd name="T22" fmla="*/ 2 w 33"/>
                <a:gd name="T23" fmla="*/ 18 h 30"/>
                <a:gd name="T24" fmla="*/ 3 w 33"/>
                <a:gd name="T25" fmla="*/ 19 h 30"/>
                <a:gd name="T26" fmla="*/ 4 w 33"/>
                <a:gd name="T27" fmla="*/ 20 h 30"/>
                <a:gd name="T28" fmla="*/ 4 w 33"/>
                <a:gd name="T29" fmla="*/ 22 h 30"/>
                <a:gd name="T30" fmla="*/ 5 w 33"/>
                <a:gd name="T31" fmla="*/ 23 h 30"/>
                <a:gd name="T32" fmla="*/ 6 w 33"/>
                <a:gd name="T33" fmla="*/ 24 h 30"/>
                <a:gd name="T34" fmla="*/ 7 w 33"/>
                <a:gd name="T35" fmla="*/ 25 h 30"/>
                <a:gd name="T36" fmla="*/ 8 w 33"/>
                <a:gd name="T37" fmla="*/ 26 h 30"/>
                <a:gd name="T38" fmla="*/ 9 w 33"/>
                <a:gd name="T39" fmla="*/ 27 h 30"/>
                <a:gd name="T40" fmla="*/ 11 w 33"/>
                <a:gd name="T41" fmla="*/ 27 h 30"/>
                <a:gd name="T42" fmla="*/ 12 w 33"/>
                <a:gd name="T43" fmla="*/ 28 h 30"/>
                <a:gd name="T44" fmla="*/ 14 w 33"/>
                <a:gd name="T45" fmla="*/ 28 h 30"/>
                <a:gd name="T46" fmla="*/ 15 w 33"/>
                <a:gd name="T47" fmla="*/ 29 h 30"/>
                <a:gd name="T48" fmla="*/ 18 w 33"/>
                <a:gd name="T49" fmla="*/ 29 h 30"/>
                <a:gd name="T50" fmla="*/ 20 w 33"/>
                <a:gd name="T51" fmla="*/ 29 h 30"/>
                <a:gd name="T52" fmla="*/ 22 w 33"/>
                <a:gd name="T53" fmla="*/ 29 h 30"/>
                <a:gd name="T54" fmla="*/ 23 w 33"/>
                <a:gd name="T55" fmla="*/ 28 h 30"/>
                <a:gd name="T56" fmla="*/ 24 w 33"/>
                <a:gd name="T57" fmla="*/ 27 h 30"/>
                <a:gd name="T58" fmla="*/ 25 w 33"/>
                <a:gd name="T59" fmla="*/ 26 h 30"/>
                <a:gd name="T60" fmla="*/ 26 w 33"/>
                <a:gd name="T61" fmla="*/ 25 h 30"/>
                <a:gd name="T62" fmla="*/ 27 w 33"/>
                <a:gd name="T63" fmla="*/ 23 h 30"/>
                <a:gd name="T64" fmla="*/ 28 w 33"/>
                <a:gd name="T65" fmla="*/ 22 h 30"/>
                <a:gd name="T66" fmla="*/ 29 w 33"/>
                <a:gd name="T67" fmla="*/ 20 h 30"/>
                <a:gd name="T68" fmla="*/ 30 w 33"/>
                <a:gd name="T69" fmla="*/ 19 h 30"/>
                <a:gd name="T70" fmla="*/ 31 w 33"/>
                <a:gd name="T71" fmla="*/ 18 h 30"/>
                <a:gd name="T72" fmla="*/ 32 w 33"/>
                <a:gd name="T73" fmla="*/ 16 h 30"/>
                <a:gd name="T74" fmla="*/ 32 w 33"/>
                <a:gd name="T75" fmla="*/ 13 h 30"/>
                <a:gd name="T76" fmla="*/ 32 w 33"/>
                <a:gd name="T77" fmla="*/ 11 h 30"/>
                <a:gd name="T78" fmla="*/ 32 w 33"/>
                <a:gd name="T79" fmla="*/ 9 h 30"/>
                <a:gd name="T80" fmla="*/ 30 w 33"/>
                <a:gd name="T81" fmla="*/ 7 h 30"/>
                <a:gd name="T82" fmla="*/ 28 w 33"/>
                <a:gd name="T83" fmla="*/ 7 h 30"/>
                <a:gd name="T84" fmla="*/ 27 w 33"/>
                <a:gd name="T85" fmla="*/ 6 h 30"/>
                <a:gd name="T86" fmla="*/ 25 w 33"/>
                <a:gd name="T87" fmla="*/ 5 h 30"/>
                <a:gd name="T88" fmla="*/ 23 w 33"/>
                <a:gd name="T89" fmla="*/ 3 h 30"/>
                <a:gd name="T90" fmla="*/ 21 w 33"/>
                <a:gd name="T91" fmla="*/ 2 h 30"/>
                <a:gd name="T92" fmla="*/ 19 w 33"/>
                <a:gd name="T93" fmla="*/ 1 h 30"/>
                <a:gd name="T94" fmla="*/ 17 w 33"/>
                <a:gd name="T95" fmla="*/ 1 h 30"/>
                <a:gd name="T96" fmla="*/ 14 w 33"/>
                <a:gd name="T97" fmla="*/ 0 h 30"/>
                <a:gd name="T98" fmla="*/ 11 w 33"/>
                <a:gd name="T99" fmla="*/ 0 h 30"/>
                <a:gd name="T100" fmla="*/ 9 w 33"/>
                <a:gd name="T101" fmla="*/ 0 h 30"/>
                <a:gd name="T102" fmla="*/ 7 w 33"/>
                <a:gd name="T103" fmla="*/ 1 h 3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3" h="30">
                  <a:moveTo>
                    <a:pt x="7" y="1"/>
                  </a:moveTo>
                  <a:lnTo>
                    <a:pt x="6" y="1"/>
                  </a:lnTo>
                  <a:lnTo>
                    <a:pt x="5" y="1"/>
                  </a:lnTo>
                  <a:lnTo>
                    <a:pt x="4" y="1"/>
                  </a:lnTo>
                  <a:lnTo>
                    <a:pt x="3" y="1"/>
                  </a:lnTo>
                  <a:lnTo>
                    <a:pt x="3" y="2"/>
                  </a:lnTo>
                  <a:lnTo>
                    <a:pt x="3" y="3"/>
                  </a:lnTo>
                  <a:lnTo>
                    <a:pt x="2" y="3"/>
                  </a:lnTo>
                  <a:lnTo>
                    <a:pt x="1" y="4"/>
                  </a:lnTo>
                  <a:lnTo>
                    <a:pt x="1" y="5"/>
                  </a:lnTo>
                  <a:lnTo>
                    <a:pt x="1" y="6"/>
                  </a:lnTo>
                  <a:lnTo>
                    <a:pt x="1" y="7"/>
                  </a:lnTo>
                  <a:lnTo>
                    <a:pt x="0" y="7"/>
                  </a:lnTo>
                  <a:lnTo>
                    <a:pt x="0" y="8"/>
                  </a:lnTo>
                  <a:lnTo>
                    <a:pt x="0" y="9"/>
                  </a:lnTo>
                  <a:lnTo>
                    <a:pt x="0" y="10"/>
                  </a:lnTo>
                  <a:lnTo>
                    <a:pt x="0" y="11"/>
                  </a:lnTo>
                  <a:lnTo>
                    <a:pt x="0" y="12"/>
                  </a:lnTo>
                  <a:lnTo>
                    <a:pt x="0" y="13"/>
                  </a:lnTo>
                  <a:lnTo>
                    <a:pt x="1" y="13"/>
                  </a:lnTo>
                  <a:lnTo>
                    <a:pt x="1" y="15"/>
                  </a:lnTo>
                  <a:lnTo>
                    <a:pt x="1" y="16"/>
                  </a:lnTo>
                  <a:lnTo>
                    <a:pt x="2" y="17"/>
                  </a:lnTo>
                  <a:lnTo>
                    <a:pt x="2" y="18"/>
                  </a:lnTo>
                  <a:lnTo>
                    <a:pt x="3" y="18"/>
                  </a:lnTo>
                  <a:lnTo>
                    <a:pt x="3" y="19"/>
                  </a:lnTo>
                  <a:lnTo>
                    <a:pt x="3" y="20"/>
                  </a:lnTo>
                  <a:lnTo>
                    <a:pt x="4" y="20"/>
                  </a:lnTo>
                  <a:lnTo>
                    <a:pt x="4" y="21"/>
                  </a:lnTo>
                  <a:lnTo>
                    <a:pt x="4" y="22"/>
                  </a:lnTo>
                  <a:lnTo>
                    <a:pt x="5" y="22"/>
                  </a:lnTo>
                  <a:lnTo>
                    <a:pt x="5" y="23"/>
                  </a:lnTo>
                  <a:lnTo>
                    <a:pt x="5" y="24"/>
                  </a:lnTo>
                  <a:lnTo>
                    <a:pt x="6" y="24"/>
                  </a:lnTo>
                  <a:lnTo>
                    <a:pt x="7" y="24"/>
                  </a:lnTo>
                  <a:lnTo>
                    <a:pt x="7" y="25"/>
                  </a:lnTo>
                  <a:lnTo>
                    <a:pt x="7" y="26"/>
                  </a:lnTo>
                  <a:lnTo>
                    <a:pt x="8" y="26"/>
                  </a:lnTo>
                  <a:lnTo>
                    <a:pt x="9" y="26"/>
                  </a:lnTo>
                  <a:lnTo>
                    <a:pt x="9" y="27"/>
                  </a:lnTo>
                  <a:lnTo>
                    <a:pt x="10" y="27"/>
                  </a:lnTo>
                  <a:lnTo>
                    <a:pt x="11" y="27"/>
                  </a:lnTo>
                  <a:lnTo>
                    <a:pt x="11" y="28"/>
                  </a:lnTo>
                  <a:lnTo>
                    <a:pt x="12" y="28"/>
                  </a:lnTo>
                  <a:lnTo>
                    <a:pt x="13" y="28"/>
                  </a:lnTo>
                  <a:lnTo>
                    <a:pt x="14" y="28"/>
                  </a:lnTo>
                  <a:lnTo>
                    <a:pt x="14" y="29"/>
                  </a:lnTo>
                  <a:lnTo>
                    <a:pt x="15" y="29"/>
                  </a:lnTo>
                  <a:lnTo>
                    <a:pt x="17" y="29"/>
                  </a:lnTo>
                  <a:lnTo>
                    <a:pt x="18" y="29"/>
                  </a:lnTo>
                  <a:lnTo>
                    <a:pt x="19" y="29"/>
                  </a:lnTo>
                  <a:lnTo>
                    <a:pt x="20" y="29"/>
                  </a:lnTo>
                  <a:lnTo>
                    <a:pt x="21" y="29"/>
                  </a:lnTo>
                  <a:lnTo>
                    <a:pt x="22" y="29"/>
                  </a:lnTo>
                  <a:lnTo>
                    <a:pt x="22" y="28"/>
                  </a:lnTo>
                  <a:lnTo>
                    <a:pt x="23" y="28"/>
                  </a:lnTo>
                  <a:lnTo>
                    <a:pt x="24" y="28"/>
                  </a:lnTo>
                  <a:lnTo>
                    <a:pt x="24" y="27"/>
                  </a:lnTo>
                  <a:lnTo>
                    <a:pt x="25" y="27"/>
                  </a:lnTo>
                  <a:lnTo>
                    <a:pt x="25" y="26"/>
                  </a:lnTo>
                  <a:lnTo>
                    <a:pt x="26" y="26"/>
                  </a:lnTo>
                  <a:lnTo>
                    <a:pt x="26" y="25"/>
                  </a:lnTo>
                  <a:lnTo>
                    <a:pt x="27" y="24"/>
                  </a:lnTo>
                  <a:lnTo>
                    <a:pt x="27" y="23"/>
                  </a:lnTo>
                  <a:lnTo>
                    <a:pt x="28" y="23"/>
                  </a:lnTo>
                  <a:lnTo>
                    <a:pt x="28" y="22"/>
                  </a:lnTo>
                  <a:lnTo>
                    <a:pt x="28" y="21"/>
                  </a:lnTo>
                  <a:lnTo>
                    <a:pt x="29" y="20"/>
                  </a:lnTo>
                  <a:lnTo>
                    <a:pt x="30" y="20"/>
                  </a:lnTo>
                  <a:lnTo>
                    <a:pt x="30" y="19"/>
                  </a:lnTo>
                  <a:lnTo>
                    <a:pt x="30" y="18"/>
                  </a:lnTo>
                  <a:lnTo>
                    <a:pt x="31" y="18"/>
                  </a:lnTo>
                  <a:lnTo>
                    <a:pt x="31" y="17"/>
                  </a:lnTo>
                  <a:lnTo>
                    <a:pt x="32" y="16"/>
                  </a:lnTo>
                  <a:lnTo>
                    <a:pt x="32" y="15"/>
                  </a:lnTo>
                  <a:lnTo>
                    <a:pt x="32" y="13"/>
                  </a:lnTo>
                  <a:lnTo>
                    <a:pt x="32" y="12"/>
                  </a:lnTo>
                  <a:lnTo>
                    <a:pt x="32" y="11"/>
                  </a:lnTo>
                  <a:lnTo>
                    <a:pt x="32" y="10"/>
                  </a:lnTo>
                  <a:lnTo>
                    <a:pt x="32" y="9"/>
                  </a:lnTo>
                  <a:lnTo>
                    <a:pt x="31" y="8"/>
                  </a:lnTo>
                  <a:lnTo>
                    <a:pt x="30" y="7"/>
                  </a:lnTo>
                  <a:lnTo>
                    <a:pt x="29" y="7"/>
                  </a:lnTo>
                  <a:lnTo>
                    <a:pt x="28" y="7"/>
                  </a:lnTo>
                  <a:lnTo>
                    <a:pt x="28" y="6"/>
                  </a:lnTo>
                  <a:lnTo>
                    <a:pt x="27" y="6"/>
                  </a:lnTo>
                  <a:lnTo>
                    <a:pt x="26" y="5"/>
                  </a:lnTo>
                  <a:lnTo>
                    <a:pt x="25" y="5"/>
                  </a:lnTo>
                  <a:lnTo>
                    <a:pt x="24" y="4"/>
                  </a:lnTo>
                  <a:lnTo>
                    <a:pt x="23" y="3"/>
                  </a:lnTo>
                  <a:lnTo>
                    <a:pt x="22" y="3"/>
                  </a:lnTo>
                  <a:lnTo>
                    <a:pt x="21" y="2"/>
                  </a:lnTo>
                  <a:lnTo>
                    <a:pt x="20" y="2"/>
                  </a:lnTo>
                  <a:lnTo>
                    <a:pt x="19" y="1"/>
                  </a:lnTo>
                  <a:lnTo>
                    <a:pt x="18" y="1"/>
                  </a:lnTo>
                  <a:lnTo>
                    <a:pt x="17" y="1"/>
                  </a:lnTo>
                  <a:lnTo>
                    <a:pt x="15" y="1"/>
                  </a:lnTo>
                  <a:lnTo>
                    <a:pt x="14" y="0"/>
                  </a:lnTo>
                  <a:lnTo>
                    <a:pt x="13" y="0"/>
                  </a:lnTo>
                  <a:lnTo>
                    <a:pt x="11" y="0"/>
                  </a:lnTo>
                  <a:lnTo>
                    <a:pt x="10" y="0"/>
                  </a:lnTo>
                  <a:lnTo>
                    <a:pt x="9" y="0"/>
                  </a:lnTo>
                  <a:lnTo>
                    <a:pt x="8" y="0"/>
                  </a:lnTo>
                  <a:lnTo>
                    <a:pt x="7" y="1"/>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70" name="Freeform 516"/>
            <p:cNvSpPr>
              <a:spLocks/>
            </p:cNvSpPr>
            <p:nvPr/>
          </p:nvSpPr>
          <p:spPr bwMode="auto">
            <a:xfrm>
              <a:off x="1846" y="1608"/>
              <a:ext cx="33" cy="30"/>
            </a:xfrm>
            <a:custGeom>
              <a:avLst/>
              <a:gdLst>
                <a:gd name="T0" fmla="*/ 6 w 33"/>
                <a:gd name="T1" fmla="*/ 0 h 30"/>
                <a:gd name="T2" fmla="*/ 4 w 33"/>
                <a:gd name="T3" fmla="*/ 1 h 30"/>
                <a:gd name="T4" fmla="*/ 3 w 33"/>
                <a:gd name="T5" fmla="*/ 2 h 30"/>
                <a:gd name="T6" fmla="*/ 2 w 33"/>
                <a:gd name="T7" fmla="*/ 3 h 30"/>
                <a:gd name="T8" fmla="*/ 1 w 33"/>
                <a:gd name="T9" fmla="*/ 5 h 30"/>
                <a:gd name="T10" fmla="*/ 0 w 33"/>
                <a:gd name="T11" fmla="*/ 6 h 30"/>
                <a:gd name="T12" fmla="*/ 0 w 33"/>
                <a:gd name="T13" fmla="*/ 8 h 30"/>
                <a:gd name="T14" fmla="*/ 0 w 33"/>
                <a:gd name="T15" fmla="*/ 10 h 30"/>
                <a:gd name="T16" fmla="*/ 0 w 33"/>
                <a:gd name="T17" fmla="*/ 12 h 30"/>
                <a:gd name="T18" fmla="*/ 0 w 33"/>
                <a:gd name="T19" fmla="*/ 15 h 30"/>
                <a:gd name="T20" fmla="*/ 1 w 33"/>
                <a:gd name="T21" fmla="*/ 16 h 30"/>
                <a:gd name="T22" fmla="*/ 2 w 33"/>
                <a:gd name="T23" fmla="*/ 18 h 30"/>
                <a:gd name="T24" fmla="*/ 4 w 33"/>
                <a:gd name="T25" fmla="*/ 20 h 30"/>
                <a:gd name="T26" fmla="*/ 4 w 33"/>
                <a:gd name="T27" fmla="*/ 22 h 30"/>
                <a:gd name="T28" fmla="*/ 5 w 33"/>
                <a:gd name="T29" fmla="*/ 23 h 30"/>
                <a:gd name="T30" fmla="*/ 6 w 33"/>
                <a:gd name="T31" fmla="*/ 24 h 30"/>
                <a:gd name="T32" fmla="*/ 7 w 33"/>
                <a:gd name="T33" fmla="*/ 25 h 30"/>
                <a:gd name="T34" fmla="*/ 9 w 33"/>
                <a:gd name="T35" fmla="*/ 27 h 30"/>
                <a:gd name="T36" fmla="*/ 11 w 33"/>
                <a:gd name="T37" fmla="*/ 27 h 30"/>
                <a:gd name="T38" fmla="*/ 12 w 33"/>
                <a:gd name="T39" fmla="*/ 28 h 30"/>
                <a:gd name="T40" fmla="*/ 14 w 33"/>
                <a:gd name="T41" fmla="*/ 29 h 30"/>
                <a:gd name="T42" fmla="*/ 17 w 33"/>
                <a:gd name="T43" fmla="*/ 29 h 30"/>
                <a:gd name="T44" fmla="*/ 19 w 33"/>
                <a:gd name="T45" fmla="*/ 29 h 30"/>
                <a:gd name="T46" fmla="*/ 21 w 33"/>
                <a:gd name="T47" fmla="*/ 29 h 30"/>
                <a:gd name="T48" fmla="*/ 23 w 33"/>
                <a:gd name="T49" fmla="*/ 29 h 30"/>
                <a:gd name="T50" fmla="*/ 24 w 33"/>
                <a:gd name="T51" fmla="*/ 28 h 30"/>
                <a:gd name="T52" fmla="*/ 25 w 33"/>
                <a:gd name="T53" fmla="*/ 27 h 30"/>
                <a:gd name="T54" fmla="*/ 26 w 33"/>
                <a:gd name="T55" fmla="*/ 26 h 30"/>
                <a:gd name="T56" fmla="*/ 27 w 33"/>
                <a:gd name="T57" fmla="*/ 25 h 30"/>
                <a:gd name="T58" fmla="*/ 27 w 33"/>
                <a:gd name="T59" fmla="*/ 23 h 30"/>
                <a:gd name="T60" fmla="*/ 28 w 33"/>
                <a:gd name="T61" fmla="*/ 21 h 30"/>
                <a:gd name="T62" fmla="*/ 29 w 33"/>
                <a:gd name="T63" fmla="*/ 20 h 30"/>
                <a:gd name="T64" fmla="*/ 30 w 33"/>
                <a:gd name="T65" fmla="*/ 19 h 30"/>
                <a:gd name="T66" fmla="*/ 31 w 33"/>
                <a:gd name="T67" fmla="*/ 18 h 30"/>
                <a:gd name="T68" fmla="*/ 31 w 33"/>
                <a:gd name="T69" fmla="*/ 16 h 30"/>
                <a:gd name="T70" fmla="*/ 32 w 33"/>
                <a:gd name="T71" fmla="*/ 15 h 30"/>
                <a:gd name="T72" fmla="*/ 32 w 33"/>
                <a:gd name="T73" fmla="*/ 12 h 30"/>
                <a:gd name="T74" fmla="*/ 32 w 33"/>
                <a:gd name="T75" fmla="*/ 10 h 30"/>
                <a:gd name="T76" fmla="*/ 32 w 33"/>
                <a:gd name="T77" fmla="*/ 8 h 30"/>
                <a:gd name="T78" fmla="*/ 30 w 33"/>
                <a:gd name="T79" fmla="*/ 8 h 30"/>
                <a:gd name="T80" fmla="*/ 28 w 33"/>
                <a:gd name="T81" fmla="*/ 6 h 30"/>
                <a:gd name="T82" fmla="*/ 26 w 33"/>
                <a:gd name="T83" fmla="*/ 6 h 30"/>
                <a:gd name="T84" fmla="*/ 25 w 33"/>
                <a:gd name="T85" fmla="*/ 5 h 30"/>
                <a:gd name="T86" fmla="*/ 23 w 33"/>
                <a:gd name="T87" fmla="*/ 4 h 30"/>
                <a:gd name="T88" fmla="*/ 21 w 33"/>
                <a:gd name="T89" fmla="*/ 3 h 30"/>
                <a:gd name="T90" fmla="*/ 20 w 33"/>
                <a:gd name="T91" fmla="*/ 2 h 30"/>
                <a:gd name="T92" fmla="*/ 18 w 33"/>
                <a:gd name="T93" fmla="*/ 1 h 30"/>
                <a:gd name="T94" fmla="*/ 15 w 33"/>
                <a:gd name="T95" fmla="*/ 0 h 30"/>
                <a:gd name="T96" fmla="*/ 13 w 33"/>
                <a:gd name="T97" fmla="*/ 0 h 30"/>
                <a:gd name="T98" fmla="*/ 11 w 33"/>
                <a:gd name="T99" fmla="*/ 0 h 30"/>
                <a:gd name="T100" fmla="*/ 8 w 33"/>
                <a:gd name="T101" fmla="*/ 0 h 3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3" h="30">
                  <a:moveTo>
                    <a:pt x="7" y="0"/>
                  </a:moveTo>
                  <a:lnTo>
                    <a:pt x="6" y="0"/>
                  </a:lnTo>
                  <a:lnTo>
                    <a:pt x="5" y="0"/>
                  </a:lnTo>
                  <a:lnTo>
                    <a:pt x="4" y="1"/>
                  </a:lnTo>
                  <a:lnTo>
                    <a:pt x="3" y="1"/>
                  </a:lnTo>
                  <a:lnTo>
                    <a:pt x="3" y="2"/>
                  </a:lnTo>
                  <a:lnTo>
                    <a:pt x="2" y="2"/>
                  </a:lnTo>
                  <a:lnTo>
                    <a:pt x="2" y="3"/>
                  </a:lnTo>
                  <a:lnTo>
                    <a:pt x="1" y="4"/>
                  </a:lnTo>
                  <a:lnTo>
                    <a:pt x="1" y="5"/>
                  </a:lnTo>
                  <a:lnTo>
                    <a:pt x="1" y="6"/>
                  </a:lnTo>
                  <a:lnTo>
                    <a:pt x="0" y="6"/>
                  </a:lnTo>
                  <a:lnTo>
                    <a:pt x="0" y="7"/>
                  </a:lnTo>
                  <a:lnTo>
                    <a:pt x="0" y="8"/>
                  </a:lnTo>
                  <a:lnTo>
                    <a:pt x="0" y="9"/>
                  </a:lnTo>
                  <a:lnTo>
                    <a:pt x="0" y="10"/>
                  </a:lnTo>
                  <a:lnTo>
                    <a:pt x="0" y="11"/>
                  </a:lnTo>
                  <a:lnTo>
                    <a:pt x="0" y="12"/>
                  </a:lnTo>
                  <a:lnTo>
                    <a:pt x="0" y="13"/>
                  </a:lnTo>
                  <a:lnTo>
                    <a:pt x="0" y="15"/>
                  </a:lnTo>
                  <a:lnTo>
                    <a:pt x="1" y="15"/>
                  </a:lnTo>
                  <a:lnTo>
                    <a:pt x="1" y="16"/>
                  </a:lnTo>
                  <a:lnTo>
                    <a:pt x="2" y="17"/>
                  </a:lnTo>
                  <a:lnTo>
                    <a:pt x="2" y="18"/>
                  </a:lnTo>
                  <a:lnTo>
                    <a:pt x="3" y="19"/>
                  </a:lnTo>
                  <a:lnTo>
                    <a:pt x="4" y="20"/>
                  </a:lnTo>
                  <a:lnTo>
                    <a:pt x="4" y="21"/>
                  </a:lnTo>
                  <a:lnTo>
                    <a:pt x="4" y="22"/>
                  </a:lnTo>
                  <a:lnTo>
                    <a:pt x="5" y="22"/>
                  </a:lnTo>
                  <a:lnTo>
                    <a:pt x="5" y="23"/>
                  </a:lnTo>
                  <a:lnTo>
                    <a:pt x="6" y="23"/>
                  </a:lnTo>
                  <a:lnTo>
                    <a:pt x="6" y="24"/>
                  </a:lnTo>
                  <a:lnTo>
                    <a:pt x="6" y="25"/>
                  </a:lnTo>
                  <a:lnTo>
                    <a:pt x="7" y="25"/>
                  </a:lnTo>
                  <a:lnTo>
                    <a:pt x="8" y="26"/>
                  </a:lnTo>
                  <a:lnTo>
                    <a:pt x="9" y="27"/>
                  </a:lnTo>
                  <a:lnTo>
                    <a:pt x="10" y="27"/>
                  </a:lnTo>
                  <a:lnTo>
                    <a:pt x="11" y="27"/>
                  </a:lnTo>
                  <a:lnTo>
                    <a:pt x="11" y="28"/>
                  </a:lnTo>
                  <a:lnTo>
                    <a:pt x="12" y="28"/>
                  </a:lnTo>
                  <a:lnTo>
                    <a:pt x="13" y="29"/>
                  </a:lnTo>
                  <a:lnTo>
                    <a:pt x="14" y="29"/>
                  </a:lnTo>
                  <a:lnTo>
                    <a:pt x="15" y="29"/>
                  </a:lnTo>
                  <a:lnTo>
                    <a:pt x="17" y="29"/>
                  </a:lnTo>
                  <a:lnTo>
                    <a:pt x="18" y="29"/>
                  </a:lnTo>
                  <a:lnTo>
                    <a:pt x="19" y="29"/>
                  </a:lnTo>
                  <a:lnTo>
                    <a:pt x="20" y="29"/>
                  </a:lnTo>
                  <a:lnTo>
                    <a:pt x="21" y="29"/>
                  </a:lnTo>
                  <a:lnTo>
                    <a:pt x="22" y="29"/>
                  </a:lnTo>
                  <a:lnTo>
                    <a:pt x="23" y="29"/>
                  </a:lnTo>
                  <a:lnTo>
                    <a:pt x="23" y="28"/>
                  </a:lnTo>
                  <a:lnTo>
                    <a:pt x="24" y="28"/>
                  </a:lnTo>
                  <a:lnTo>
                    <a:pt x="24" y="27"/>
                  </a:lnTo>
                  <a:lnTo>
                    <a:pt x="25" y="27"/>
                  </a:lnTo>
                  <a:lnTo>
                    <a:pt x="25" y="26"/>
                  </a:lnTo>
                  <a:lnTo>
                    <a:pt x="26" y="26"/>
                  </a:lnTo>
                  <a:lnTo>
                    <a:pt x="26" y="25"/>
                  </a:lnTo>
                  <a:lnTo>
                    <a:pt x="27" y="25"/>
                  </a:lnTo>
                  <a:lnTo>
                    <a:pt x="27" y="24"/>
                  </a:lnTo>
                  <a:lnTo>
                    <a:pt x="27" y="23"/>
                  </a:lnTo>
                  <a:lnTo>
                    <a:pt x="28" y="22"/>
                  </a:lnTo>
                  <a:lnTo>
                    <a:pt x="28" y="21"/>
                  </a:lnTo>
                  <a:lnTo>
                    <a:pt x="29" y="21"/>
                  </a:lnTo>
                  <a:lnTo>
                    <a:pt x="29" y="20"/>
                  </a:lnTo>
                  <a:lnTo>
                    <a:pt x="29" y="19"/>
                  </a:lnTo>
                  <a:lnTo>
                    <a:pt x="30" y="19"/>
                  </a:lnTo>
                  <a:lnTo>
                    <a:pt x="30" y="18"/>
                  </a:lnTo>
                  <a:lnTo>
                    <a:pt x="31" y="18"/>
                  </a:lnTo>
                  <a:lnTo>
                    <a:pt x="31" y="17"/>
                  </a:lnTo>
                  <a:lnTo>
                    <a:pt x="31" y="16"/>
                  </a:lnTo>
                  <a:lnTo>
                    <a:pt x="32" y="16"/>
                  </a:lnTo>
                  <a:lnTo>
                    <a:pt x="32" y="15"/>
                  </a:lnTo>
                  <a:lnTo>
                    <a:pt x="32" y="13"/>
                  </a:lnTo>
                  <a:lnTo>
                    <a:pt x="32" y="12"/>
                  </a:lnTo>
                  <a:lnTo>
                    <a:pt x="32" y="11"/>
                  </a:lnTo>
                  <a:lnTo>
                    <a:pt x="32" y="10"/>
                  </a:lnTo>
                  <a:lnTo>
                    <a:pt x="32" y="9"/>
                  </a:lnTo>
                  <a:lnTo>
                    <a:pt x="32" y="8"/>
                  </a:lnTo>
                  <a:lnTo>
                    <a:pt x="31" y="8"/>
                  </a:lnTo>
                  <a:lnTo>
                    <a:pt x="30" y="8"/>
                  </a:lnTo>
                  <a:lnTo>
                    <a:pt x="29" y="7"/>
                  </a:lnTo>
                  <a:lnTo>
                    <a:pt x="28" y="6"/>
                  </a:lnTo>
                  <a:lnTo>
                    <a:pt x="27" y="6"/>
                  </a:lnTo>
                  <a:lnTo>
                    <a:pt x="26" y="6"/>
                  </a:lnTo>
                  <a:lnTo>
                    <a:pt x="26" y="5"/>
                  </a:lnTo>
                  <a:lnTo>
                    <a:pt x="25" y="5"/>
                  </a:lnTo>
                  <a:lnTo>
                    <a:pt x="24" y="4"/>
                  </a:lnTo>
                  <a:lnTo>
                    <a:pt x="23" y="4"/>
                  </a:lnTo>
                  <a:lnTo>
                    <a:pt x="22" y="3"/>
                  </a:lnTo>
                  <a:lnTo>
                    <a:pt x="21" y="3"/>
                  </a:lnTo>
                  <a:lnTo>
                    <a:pt x="21" y="2"/>
                  </a:lnTo>
                  <a:lnTo>
                    <a:pt x="20" y="2"/>
                  </a:lnTo>
                  <a:lnTo>
                    <a:pt x="19" y="2"/>
                  </a:lnTo>
                  <a:lnTo>
                    <a:pt x="18" y="1"/>
                  </a:lnTo>
                  <a:lnTo>
                    <a:pt x="17" y="1"/>
                  </a:lnTo>
                  <a:lnTo>
                    <a:pt x="15" y="0"/>
                  </a:lnTo>
                  <a:lnTo>
                    <a:pt x="14" y="0"/>
                  </a:lnTo>
                  <a:lnTo>
                    <a:pt x="13" y="0"/>
                  </a:lnTo>
                  <a:lnTo>
                    <a:pt x="12" y="0"/>
                  </a:lnTo>
                  <a:lnTo>
                    <a:pt x="11" y="0"/>
                  </a:lnTo>
                  <a:lnTo>
                    <a:pt x="10" y="0"/>
                  </a:lnTo>
                  <a:lnTo>
                    <a:pt x="8" y="0"/>
                  </a:lnTo>
                  <a:lnTo>
                    <a:pt x="7" y="0"/>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71" name="Freeform 517"/>
            <p:cNvSpPr>
              <a:spLocks/>
            </p:cNvSpPr>
            <p:nvPr/>
          </p:nvSpPr>
          <p:spPr bwMode="auto">
            <a:xfrm>
              <a:off x="1412" y="1600"/>
              <a:ext cx="36" cy="21"/>
            </a:xfrm>
            <a:custGeom>
              <a:avLst/>
              <a:gdLst>
                <a:gd name="T0" fmla="*/ 9 w 36"/>
                <a:gd name="T1" fmla="*/ 0 h 21"/>
                <a:gd name="T2" fmla="*/ 7 w 36"/>
                <a:gd name="T3" fmla="*/ 0 h 21"/>
                <a:gd name="T4" fmla="*/ 5 w 36"/>
                <a:gd name="T5" fmla="*/ 0 h 21"/>
                <a:gd name="T6" fmla="*/ 4 w 36"/>
                <a:gd name="T7" fmla="*/ 1 h 21"/>
                <a:gd name="T8" fmla="*/ 3 w 36"/>
                <a:gd name="T9" fmla="*/ 2 h 21"/>
                <a:gd name="T10" fmla="*/ 2 w 36"/>
                <a:gd name="T11" fmla="*/ 3 h 21"/>
                <a:gd name="T12" fmla="*/ 1 w 36"/>
                <a:gd name="T13" fmla="*/ 4 h 21"/>
                <a:gd name="T14" fmla="*/ 1 w 36"/>
                <a:gd name="T15" fmla="*/ 6 h 21"/>
                <a:gd name="T16" fmla="*/ 0 w 36"/>
                <a:gd name="T17" fmla="*/ 8 h 21"/>
                <a:gd name="T18" fmla="*/ 0 w 36"/>
                <a:gd name="T19" fmla="*/ 10 h 21"/>
                <a:gd name="T20" fmla="*/ 1 w 36"/>
                <a:gd name="T21" fmla="*/ 11 h 21"/>
                <a:gd name="T22" fmla="*/ 2 w 36"/>
                <a:gd name="T23" fmla="*/ 12 h 21"/>
                <a:gd name="T24" fmla="*/ 3 w 36"/>
                <a:gd name="T25" fmla="*/ 13 h 21"/>
                <a:gd name="T26" fmla="*/ 5 w 36"/>
                <a:gd name="T27" fmla="*/ 14 h 21"/>
                <a:gd name="T28" fmla="*/ 6 w 36"/>
                <a:gd name="T29" fmla="*/ 15 h 21"/>
                <a:gd name="T30" fmla="*/ 8 w 36"/>
                <a:gd name="T31" fmla="*/ 16 h 21"/>
                <a:gd name="T32" fmla="*/ 9 w 36"/>
                <a:gd name="T33" fmla="*/ 17 h 21"/>
                <a:gd name="T34" fmla="*/ 11 w 36"/>
                <a:gd name="T35" fmla="*/ 17 h 21"/>
                <a:gd name="T36" fmla="*/ 12 w 36"/>
                <a:gd name="T37" fmla="*/ 18 h 21"/>
                <a:gd name="T38" fmla="*/ 14 w 36"/>
                <a:gd name="T39" fmla="*/ 18 h 21"/>
                <a:gd name="T40" fmla="*/ 16 w 36"/>
                <a:gd name="T41" fmla="*/ 18 h 21"/>
                <a:gd name="T42" fmla="*/ 19 w 36"/>
                <a:gd name="T43" fmla="*/ 18 h 21"/>
                <a:gd name="T44" fmla="*/ 20 w 36"/>
                <a:gd name="T45" fmla="*/ 19 h 21"/>
                <a:gd name="T46" fmla="*/ 22 w 36"/>
                <a:gd name="T47" fmla="*/ 19 h 21"/>
                <a:gd name="T48" fmla="*/ 24 w 36"/>
                <a:gd name="T49" fmla="*/ 19 h 21"/>
                <a:gd name="T50" fmla="*/ 26 w 36"/>
                <a:gd name="T51" fmla="*/ 19 h 21"/>
                <a:gd name="T52" fmla="*/ 27 w 36"/>
                <a:gd name="T53" fmla="*/ 20 h 21"/>
                <a:gd name="T54" fmla="*/ 29 w 36"/>
                <a:gd name="T55" fmla="*/ 20 h 21"/>
                <a:gd name="T56" fmla="*/ 30 w 36"/>
                <a:gd name="T57" fmla="*/ 19 h 21"/>
                <a:gd name="T58" fmla="*/ 32 w 36"/>
                <a:gd name="T59" fmla="*/ 19 h 21"/>
                <a:gd name="T60" fmla="*/ 33 w 36"/>
                <a:gd name="T61" fmla="*/ 18 h 21"/>
                <a:gd name="T62" fmla="*/ 34 w 36"/>
                <a:gd name="T63" fmla="*/ 17 h 21"/>
                <a:gd name="T64" fmla="*/ 34 w 36"/>
                <a:gd name="T65" fmla="*/ 15 h 21"/>
                <a:gd name="T66" fmla="*/ 34 w 36"/>
                <a:gd name="T67" fmla="*/ 13 h 21"/>
                <a:gd name="T68" fmla="*/ 35 w 36"/>
                <a:gd name="T69" fmla="*/ 12 h 21"/>
                <a:gd name="T70" fmla="*/ 35 w 36"/>
                <a:gd name="T71" fmla="*/ 10 h 21"/>
                <a:gd name="T72" fmla="*/ 35 w 36"/>
                <a:gd name="T73" fmla="*/ 8 h 21"/>
                <a:gd name="T74" fmla="*/ 35 w 36"/>
                <a:gd name="T75" fmla="*/ 6 h 21"/>
                <a:gd name="T76" fmla="*/ 33 w 36"/>
                <a:gd name="T77" fmla="*/ 6 h 21"/>
                <a:gd name="T78" fmla="*/ 31 w 36"/>
                <a:gd name="T79" fmla="*/ 5 h 21"/>
                <a:gd name="T80" fmla="*/ 29 w 36"/>
                <a:gd name="T81" fmla="*/ 5 h 21"/>
                <a:gd name="T82" fmla="*/ 27 w 36"/>
                <a:gd name="T83" fmla="*/ 4 h 21"/>
                <a:gd name="T84" fmla="*/ 25 w 36"/>
                <a:gd name="T85" fmla="*/ 4 h 21"/>
                <a:gd name="T86" fmla="*/ 23 w 36"/>
                <a:gd name="T87" fmla="*/ 3 h 21"/>
                <a:gd name="T88" fmla="*/ 21 w 36"/>
                <a:gd name="T89" fmla="*/ 2 h 21"/>
                <a:gd name="T90" fmla="*/ 18 w 36"/>
                <a:gd name="T91" fmla="*/ 2 h 21"/>
                <a:gd name="T92" fmla="*/ 15 w 36"/>
                <a:gd name="T93" fmla="*/ 1 h 21"/>
                <a:gd name="T94" fmla="*/ 13 w 36"/>
                <a:gd name="T95" fmla="*/ 1 h 21"/>
                <a:gd name="T96" fmla="*/ 11 w 36"/>
                <a:gd name="T97" fmla="*/ 1 h 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6" h="21">
                  <a:moveTo>
                    <a:pt x="10" y="1"/>
                  </a:moveTo>
                  <a:lnTo>
                    <a:pt x="9" y="0"/>
                  </a:lnTo>
                  <a:lnTo>
                    <a:pt x="8" y="0"/>
                  </a:lnTo>
                  <a:lnTo>
                    <a:pt x="7" y="0"/>
                  </a:lnTo>
                  <a:lnTo>
                    <a:pt x="6" y="0"/>
                  </a:lnTo>
                  <a:lnTo>
                    <a:pt x="5" y="0"/>
                  </a:lnTo>
                  <a:lnTo>
                    <a:pt x="4" y="0"/>
                  </a:lnTo>
                  <a:lnTo>
                    <a:pt x="4" y="1"/>
                  </a:lnTo>
                  <a:lnTo>
                    <a:pt x="3" y="1"/>
                  </a:lnTo>
                  <a:lnTo>
                    <a:pt x="3" y="2"/>
                  </a:lnTo>
                  <a:lnTo>
                    <a:pt x="2" y="2"/>
                  </a:lnTo>
                  <a:lnTo>
                    <a:pt x="2" y="3"/>
                  </a:lnTo>
                  <a:lnTo>
                    <a:pt x="1" y="3"/>
                  </a:lnTo>
                  <a:lnTo>
                    <a:pt x="1" y="4"/>
                  </a:lnTo>
                  <a:lnTo>
                    <a:pt x="1" y="5"/>
                  </a:lnTo>
                  <a:lnTo>
                    <a:pt x="1" y="6"/>
                  </a:lnTo>
                  <a:lnTo>
                    <a:pt x="0" y="7"/>
                  </a:lnTo>
                  <a:lnTo>
                    <a:pt x="0" y="8"/>
                  </a:lnTo>
                  <a:lnTo>
                    <a:pt x="0" y="9"/>
                  </a:lnTo>
                  <a:lnTo>
                    <a:pt x="0" y="10"/>
                  </a:lnTo>
                  <a:lnTo>
                    <a:pt x="1" y="10"/>
                  </a:lnTo>
                  <a:lnTo>
                    <a:pt x="1" y="11"/>
                  </a:lnTo>
                  <a:lnTo>
                    <a:pt x="2" y="11"/>
                  </a:lnTo>
                  <a:lnTo>
                    <a:pt x="2" y="12"/>
                  </a:lnTo>
                  <a:lnTo>
                    <a:pt x="3" y="12"/>
                  </a:lnTo>
                  <a:lnTo>
                    <a:pt x="3" y="13"/>
                  </a:lnTo>
                  <a:lnTo>
                    <a:pt x="4" y="13"/>
                  </a:lnTo>
                  <a:lnTo>
                    <a:pt x="5" y="14"/>
                  </a:lnTo>
                  <a:lnTo>
                    <a:pt x="5" y="15"/>
                  </a:lnTo>
                  <a:lnTo>
                    <a:pt x="6" y="15"/>
                  </a:lnTo>
                  <a:lnTo>
                    <a:pt x="7" y="16"/>
                  </a:lnTo>
                  <a:lnTo>
                    <a:pt x="8" y="16"/>
                  </a:lnTo>
                  <a:lnTo>
                    <a:pt x="8" y="17"/>
                  </a:lnTo>
                  <a:lnTo>
                    <a:pt x="9" y="17"/>
                  </a:lnTo>
                  <a:lnTo>
                    <a:pt x="10" y="17"/>
                  </a:lnTo>
                  <a:lnTo>
                    <a:pt x="11" y="17"/>
                  </a:lnTo>
                  <a:lnTo>
                    <a:pt x="12" y="17"/>
                  </a:lnTo>
                  <a:lnTo>
                    <a:pt x="12" y="18"/>
                  </a:lnTo>
                  <a:lnTo>
                    <a:pt x="13" y="18"/>
                  </a:lnTo>
                  <a:lnTo>
                    <a:pt x="14" y="18"/>
                  </a:lnTo>
                  <a:lnTo>
                    <a:pt x="15" y="18"/>
                  </a:lnTo>
                  <a:lnTo>
                    <a:pt x="16" y="18"/>
                  </a:lnTo>
                  <a:lnTo>
                    <a:pt x="18" y="18"/>
                  </a:lnTo>
                  <a:lnTo>
                    <a:pt x="19" y="18"/>
                  </a:lnTo>
                  <a:lnTo>
                    <a:pt x="20" y="18"/>
                  </a:lnTo>
                  <a:lnTo>
                    <a:pt x="20" y="19"/>
                  </a:lnTo>
                  <a:lnTo>
                    <a:pt x="21" y="19"/>
                  </a:lnTo>
                  <a:lnTo>
                    <a:pt x="22" y="19"/>
                  </a:lnTo>
                  <a:lnTo>
                    <a:pt x="23" y="19"/>
                  </a:lnTo>
                  <a:lnTo>
                    <a:pt x="24" y="19"/>
                  </a:lnTo>
                  <a:lnTo>
                    <a:pt x="25" y="19"/>
                  </a:lnTo>
                  <a:lnTo>
                    <a:pt x="26" y="19"/>
                  </a:lnTo>
                  <a:lnTo>
                    <a:pt x="27" y="19"/>
                  </a:lnTo>
                  <a:lnTo>
                    <a:pt x="27" y="20"/>
                  </a:lnTo>
                  <a:lnTo>
                    <a:pt x="28" y="20"/>
                  </a:lnTo>
                  <a:lnTo>
                    <a:pt x="29" y="20"/>
                  </a:lnTo>
                  <a:lnTo>
                    <a:pt x="30" y="20"/>
                  </a:lnTo>
                  <a:lnTo>
                    <a:pt x="30" y="19"/>
                  </a:lnTo>
                  <a:lnTo>
                    <a:pt x="31" y="19"/>
                  </a:lnTo>
                  <a:lnTo>
                    <a:pt x="32" y="19"/>
                  </a:lnTo>
                  <a:lnTo>
                    <a:pt x="32" y="18"/>
                  </a:lnTo>
                  <a:lnTo>
                    <a:pt x="33" y="18"/>
                  </a:lnTo>
                  <a:lnTo>
                    <a:pt x="33" y="17"/>
                  </a:lnTo>
                  <a:lnTo>
                    <a:pt x="34" y="17"/>
                  </a:lnTo>
                  <a:lnTo>
                    <a:pt x="34" y="16"/>
                  </a:lnTo>
                  <a:lnTo>
                    <a:pt x="34" y="15"/>
                  </a:lnTo>
                  <a:lnTo>
                    <a:pt x="34" y="14"/>
                  </a:lnTo>
                  <a:lnTo>
                    <a:pt x="34" y="13"/>
                  </a:lnTo>
                  <a:lnTo>
                    <a:pt x="35" y="13"/>
                  </a:lnTo>
                  <a:lnTo>
                    <a:pt x="35" y="12"/>
                  </a:lnTo>
                  <a:lnTo>
                    <a:pt x="35" y="11"/>
                  </a:lnTo>
                  <a:lnTo>
                    <a:pt x="35" y="10"/>
                  </a:lnTo>
                  <a:lnTo>
                    <a:pt x="35" y="9"/>
                  </a:lnTo>
                  <a:lnTo>
                    <a:pt x="35" y="8"/>
                  </a:lnTo>
                  <a:lnTo>
                    <a:pt x="35" y="7"/>
                  </a:lnTo>
                  <a:lnTo>
                    <a:pt x="35" y="6"/>
                  </a:lnTo>
                  <a:lnTo>
                    <a:pt x="34" y="6"/>
                  </a:lnTo>
                  <a:lnTo>
                    <a:pt x="33" y="6"/>
                  </a:lnTo>
                  <a:lnTo>
                    <a:pt x="32" y="6"/>
                  </a:lnTo>
                  <a:lnTo>
                    <a:pt x="31" y="5"/>
                  </a:lnTo>
                  <a:lnTo>
                    <a:pt x="30" y="5"/>
                  </a:lnTo>
                  <a:lnTo>
                    <a:pt x="29" y="5"/>
                  </a:lnTo>
                  <a:lnTo>
                    <a:pt x="28" y="4"/>
                  </a:lnTo>
                  <a:lnTo>
                    <a:pt x="27" y="4"/>
                  </a:lnTo>
                  <a:lnTo>
                    <a:pt x="26" y="4"/>
                  </a:lnTo>
                  <a:lnTo>
                    <a:pt x="25" y="4"/>
                  </a:lnTo>
                  <a:lnTo>
                    <a:pt x="24" y="3"/>
                  </a:lnTo>
                  <a:lnTo>
                    <a:pt x="23" y="3"/>
                  </a:lnTo>
                  <a:lnTo>
                    <a:pt x="22" y="3"/>
                  </a:lnTo>
                  <a:lnTo>
                    <a:pt x="21" y="2"/>
                  </a:lnTo>
                  <a:lnTo>
                    <a:pt x="19" y="2"/>
                  </a:lnTo>
                  <a:lnTo>
                    <a:pt x="18" y="2"/>
                  </a:lnTo>
                  <a:lnTo>
                    <a:pt x="16" y="2"/>
                  </a:lnTo>
                  <a:lnTo>
                    <a:pt x="15" y="1"/>
                  </a:lnTo>
                  <a:lnTo>
                    <a:pt x="14" y="1"/>
                  </a:lnTo>
                  <a:lnTo>
                    <a:pt x="13" y="1"/>
                  </a:lnTo>
                  <a:lnTo>
                    <a:pt x="12" y="1"/>
                  </a:lnTo>
                  <a:lnTo>
                    <a:pt x="11" y="1"/>
                  </a:lnTo>
                  <a:lnTo>
                    <a:pt x="10" y="1"/>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72" name="Freeform 518"/>
            <p:cNvSpPr>
              <a:spLocks/>
            </p:cNvSpPr>
            <p:nvPr/>
          </p:nvSpPr>
          <p:spPr bwMode="auto">
            <a:xfrm>
              <a:off x="1598" y="1486"/>
              <a:ext cx="35" cy="22"/>
            </a:xfrm>
            <a:custGeom>
              <a:avLst/>
              <a:gdLst>
                <a:gd name="T0" fmla="*/ 9 w 35"/>
                <a:gd name="T1" fmla="*/ 1 h 22"/>
                <a:gd name="T2" fmla="*/ 8 w 35"/>
                <a:gd name="T3" fmla="*/ 0 h 22"/>
                <a:gd name="T4" fmla="*/ 6 w 35"/>
                <a:gd name="T5" fmla="*/ 0 h 22"/>
                <a:gd name="T6" fmla="*/ 4 w 35"/>
                <a:gd name="T7" fmla="*/ 0 h 22"/>
                <a:gd name="T8" fmla="*/ 3 w 35"/>
                <a:gd name="T9" fmla="*/ 1 h 22"/>
                <a:gd name="T10" fmla="*/ 2 w 35"/>
                <a:gd name="T11" fmla="*/ 2 h 22"/>
                <a:gd name="T12" fmla="*/ 1 w 35"/>
                <a:gd name="T13" fmla="*/ 4 h 22"/>
                <a:gd name="T14" fmla="*/ 1 w 35"/>
                <a:gd name="T15" fmla="*/ 6 h 22"/>
                <a:gd name="T16" fmla="*/ 0 w 35"/>
                <a:gd name="T17" fmla="*/ 8 h 22"/>
                <a:gd name="T18" fmla="*/ 0 w 35"/>
                <a:gd name="T19" fmla="*/ 10 h 22"/>
                <a:gd name="T20" fmla="*/ 1 w 35"/>
                <a:gd name="T21" fmla="*/ 11 h 22"/>
                <a:gd name="T22" fmla="*/ 2 w 35"/>
                <a:gd name="T23" fmla="*/ 12 h 22"/>
                <a:gd name="T24" fmla="*/ 2 w 35"/>
                <a:gd name="T25" fmla="*/ 14 h 22"/>
                <a:gd name="T26" fmla="*/ 4 w 35"/>
                <a:gd name="T27" fmla="*/ 15 h 22"/>
                <a:gd name="T28" fmla="*/ 5 w 35"/>
                <a:gd name="T29" fmla="*/ 16 h 22"/>
                <a:gd name="T30" fmla="*/ 7 w 35"/>
                <a:gd name="T31" fmla="*/ 17 h 22"/>
                <a:gd name="T32" fmla="*/ 8 w 35"/>
                <a:gd name="T33" fmla="*/ 18 h 22"/>
                <a:gd name="T34" fmla="*/ 10 w 35"/>
                <a:gd name="T35" fmla="*/ 18 h 22"/>
                <a:gd name="T36" fmla="*/ 12 w 35"/>
                <a:gd name="T37" fmla="*/ 18 h 22"/>
                <a:gd name="T38" fmla="*/ 13 w 35"/>
                <a:gd name="T39" fmla="*/ 19 h 22"/>
                <a:gd name="T40" fmla="*/ 15 w 35"/>
                <a:gd name="T41" fmla="*/ 19 h 22"/>
                <a:gd name="T42" fmla="*/ 17 w 35"/>
                <a:gd name="T43" fmla="*/ 19 h 22"/>
                <a:gd name="T44" fmla="*/ 19 w 35"/>
                <a:gd name="T45" fmla="*/ 19 h 22"/>
                <a:gd name="T46" fmla="*/ 20 w 35"/>
                <a:gd name="T47" fmla="*/ 20 h 22"/>
                <a:gd name="T48" fmla="*/ 22 w 35"/>
                <a:gd name="T49" fmla="*/ 20 h 22"/>
                <a:gd name="T50" fmla="*/ 24 w 35"/>
                <a:gd name="T51" fmla="*/ 20 h 22"/>
                <a:gd name="T52" fmla="*/ 26 w 35"/>
                <a:gd name="T53" fmla="*/ 20 h 22"/>
                <a:gd name="T54" fmla="*/ 27 w 35"/>
                <a:gd name="T55" fmla="*/ 21 h 22"/>
                <a:gd name="T56" fmla="*/ 29 w 35"/>
                <a:gd name="T57" fmla="*/ 21 h 22"/>
                <a:gd name="T58" fmla="*/ 30 w 35"/>
                <a:gd name="T59" fmla="*/ 20 h 22"/>
                <a:gd name="T60" fmla="*/ 31 w 35"/>
                <a:gd name="T61" fmla="*/ 19 h 22"/>
                <a:gd name="T62" fmla="*/ 32 w 35"/>
                <a:gd name="T63" fmla="*/ 18 h 22"/>
                <a:gd name="T64" fmla="*/ 33 w 35"/>
                <a:gd name="T65" fmla="*/ 17 h 22"/>
                <a:gd name="T66" fmla="*/ 33 w 35"/>
                <a:gd name="T67" fmla="*/ 15 h 22"/>
                <a:gd name="T68" fmla="*/ 34 w 35"/>
                <a:gd name="T69" fmla="*/ 13 h 22"/>
                <a:gd name="T70" fmla="*/ 34 w 35"/>
                <a:gd name="T71" fmla="*/ 11 h 22"/>
                <a:gd name="T72" fmla="*/ 34 w 35"/>
                <a:gd name="T73" fmla="*/ 9 h 22"/>
                <a:gd name="T74" fmla="*/ 34 w 35"/>
                <a:gd name="T75" fmla="*/ 7 h 22"/>
                <a:gd name="T76" fmla="*/ 33 w 35"/>
                <a:gd name="T77" fmla="*/ 6 h 22"/>
                <a:gd name="T78" fmla="*/ 31 w 35"/>
                <a:gd name="T79" fmla="*/ 6 h 22"/>
                <a:gd name="T80" fmla="*/ 29 w 35"/>
                <a:gd name="T81" fmla="*/ 5 h 22"/>
                <a:gd name="T82" fmla="*/ 27 w 35"/>
                <a:gd name="T83" fmla="*/ 4 h 22"/>
                <a:gd name="T84" fmla="*/ 25 w 35"/>
                <a:gd name="T85" fmla="*/ 4 h 22"/>
                <a:gd name="T86" fmla="*/ 23 w 35"/>
                <a:gd name="T87" fmla="*/ 3 h 22"/>
                <a:gd name="T88" fmla="*/ 21 w 35"/>
                <a:gd name="T89" fmla="*/ 3 h 22"/>
                <a:gd name="T90" fmla="*/ 20 w 35"/>
                <a:gd name="T91" fmla="*/ 2 h 22"/>
                <a:gd name="T92" fmla="*/ 17 w 35"/>
                <a:gd name="T93" fmla="*/ 2 h 22"/>
                <a:gd name="T94" fmla="*/ 15 w 35"/>
                <a:gd name="T95" fmla="*/ 2 h 22"/>
                <a:gd name="T96" fmla="*/ 13 w 35"/>
                <a:gd name="T97" fmla="*/ 1 h 22"/>
                <a:gd name="T98" fmla="*/ 11 w 35"/>
                <a:gd name="T99" fmla="*/ 1 h 2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5" h="22">
                  <a:moveTo>
                    <a:pt x="10" y="1"/>
                  </a:moveTo>
                  <a:lnTo>
                    <a:pt x="9" y="1"/>
                  </a:lnTo>
                  <a:lnTo>
                    <a:pt x="8" y="1"/>
                  </a:lnTo>
                  <a:lnTo>
                    <a:pt x="8" y="0"/>
                  </a:lnTo>
                  <a:lnTo>
                    <a:pt x="7" y="0"/>
                  </a:lnTo>
                  <a:lnTo>
                    <a:pt x="6" y="0"/>
                  </a:lnTo>
                  <a:lnTo>
                    <a:pt x="5" y="0"/>
                  </a:lnTo>
                  <a:lnTo>
                    <a:pt x="4" y="0"/>
                  </a:lnTo>
                  <a:lnTo>
                    <a:pt x="4" y="1"/>
                  </a:lnTo>
                  <a:lnTo>
                    <a:pt x="3" y="1"/>
                  </a:lnTo>
                  <a:lnTo>
                    <a:pt x="3" y="2"/>
                  </a:lnTo>
                  <a:lnTo>
                    <a:pt x="2" y="2"/>
                  </a:lnTo>
                  <a:lnTo>
                    <a:pt x="1" y="3"/>
                  </a:lnTo>
                  <a:lnTo>
                    <a:pt x="1" y="4"/>
                  </a:lnTo>
                  <a:lnTo>
                    <a:pt x="1" y="5"/>
                  </a:lnTo>
                  <a:lnTo>
                    <a:pt x="1" y="6"/>
                  </a:lnTo>
                  <a:lnTo>
                    <a:pt x="0" y="7"/>
                  </a:lnTo>
                  <a:lnTo>
                    <a:pt x="0" y="8"/>
                  </a:lnTo>
                  <a:lnTo>
                    <a:pt x="0" y="9"/>
                  </a:lnTo>
                  <a:lnTo>
                    <a:pt x="0" y="10"/>
                  </a:lnTo>
                  <a:lnTo>
                    <a:pt x="1" y="10"/>
                  </a:lnTo>
                  <a:lnTo>
                    <a:pt x="1" y="11"/>
                  </a:lnTo>
                  <a:lnTo>
                    <a:pt x="1" y="12"/>
                  </a:lnTo>
                  <a:lnTo>
                    <a:pt x="2" y="12"/>
                  </a:lnTo>
                  <a:lnTo>
                    <a:pt x="2" y="13"/>
                  </a:lnTo>
                  <a:lnTo>
                    <a:pt x="2" y="14"/>
                  </a:lnTo>
                  <a:lnTo>
                    <a:pt x="3" y="14"/>
                  </a:lnTo>
                  <a:lnTo>
                    <a:pt x="4" y="15"/>
                  </a:lnTo>
                  <a:lnTo>
                    <a:pt x="4" y="16"/>
                  </a:lnTo>
                  <a:lnTo>
                    <a:pt x="5" y="16"/>
                  </a:lnTo>
                  <a:lnTo>
                    <a:pt x="6" y="16"/>
                  </a:lnTo>
                  <a:lnTo>
                    <a:pt x="7" y="17"/>
                  </a:lnTo>
                  <a:lnTo>
                    <a:pt x="8" y="17"/>
                  </a:lnTo>
                  <a:lnTo>
                    <a:pt x="8" y="18"/>
                  </a:lnTo>
                  <a:lnTo>
                    <a:pt x="9" y="18"/>
                  </a:lnTo>
                  <a:lnTo>
                    <a:pt x="10" y="18"/>
                  </a:lnTo>
                  <a:lnTo>
                    <a:pt x="11" y="18"/>
                  </a:lnTo>
                  <a:lnTo>
                    <a:pt x="12" y="18"/>
                  </a:lnTo>
                  <a:lnTo>
                    <a:pt x="12" y="19"/>
                  </a:lnTo>
                  <a:lnTo>
                    <a:pt x="13" y="19"/>
                  </a:lnTo>
                  <a:lnTo>
                    <a:pt x="14" y="19"/>
                  </a:lnTo>
                  <a:lnTo>
                    <a:pt x="15" y="19"/>
                  </a:lnTo>
                  <a:lnTo>
                    <a:pt x="16" y="19"/>
                  </a:lnTo>
                  <a:lnTo>
                    <a:pt x="17" y="19"/>
                  </a:lnTo>
                  <a:lnTo>
                    <a:pt x="18" y="19"/>
                  </a:lnTo>
                  <a:lnTo>
                    <a:pt x="19" y="19"/>
                  </a:lnTo>
                  <a:lnTo>
                    <a:pt x="19" y="20"/>
                  </a:lnTo>
                  <a:lnTo>
                    <a:pt x="20" y="20"/>
                  </a:lnTo>
                  <a:lnTo>
                    <a:pt x="21" y="20"/>
                  </a:lnTo>
                  <a:lnTo>
                    <a:pt x="22" y="20"/>
                  </a:lnTo>
                  <a:lnTo>
                    <a:pt x="23" y="20"/>
                  </a:lnTo>
                  <a:lnTo>
                    <a:pt x="24" y="20"/>
                  </a:lnTo>
                  <a:lnTo>
                    <a:pt x="25" y="20"/>
                  </a:lnTo>
                  <a:lnTo>
                    <a:pt x="26" y="20"/>
                  </a:lnTo>
                  <a:lnTo>
                    <a:pt x="26" y="21"/>
                  </a:lnTo>
                  <a:lnTo>
                    <a:pt x="27" y="21"/>
                  </a:lnTo>
                  <a:lnTo>
                    <a:pt x="28" y="21"/>
                  </a:lnTo>
                  <a:lnTo>
                    <a:pt x="29" y="21"/>
                  </a:lnTo>
                  <a:lnTo>
                    <a:pt x="29" y="20"/>
                  </a:lnTo>
                  <a:lnTo>
                    <a:pt x="30" y="20"/>
                  </a:lnTo>
                  <a:lnTo>
                    <a:pt x="31" y="20"/>
                  </a:lnTo>
                  <a:lnTo>
                    <a:pt x="31" y="19"/>
                  </a:lnTo>
                  <a:lnTo>
                    <a:pt x="32" y="19"/>
                  </a:lnTo>
                  <a:lnTo>
                    <a:pt x="32" y="18"/>
                  </a:lnTo>
                  <a:lnTo>
                    <a:pt x="33" y="18"/>
                  </a:lnTo>
                  <a:lnTo>
                    <a:pt x="33" y="17"/>
                  </a:lnTo>
                  <a:lnTo>
                    <a:pt x="33" y="16"/>
                  </a:lnTo>
                  <a:lnTo>
                    <a:pt x="33" y="15"/>
                  </a:lnTo>
                  <a:lnTo>
                    <a:pt x="34" y="14"/>
                  </a:lnTo>
                  <a:lnTo>
                    <a:pt x="34" y="13"/>
                  </a:lnTo>
                  <a:lnTo>
                    <a:pt x="34" y="12"/>
                  </a:lnTo>
                  <a:lnTo>
                    <a:pt x="34" y="11"/>
                  </a:lnTo>
                  <a:lnTo>
                    <a:pt x="34" y="10"/>
                  </a:lnTo>
                  <a:lnTo>
                    <a:pt x="34" y="9"/>
                  </a:lnTo>
                  <a:lnTo>
                    <a:pt x="34" y="8"/>
                  </a:lnTo>
                  <a:lnTo>
                    <a:pt x="34" y="7"/>
                  </a:lnTo>
                  <a:lnTo>
                    <a:pt x="34" y="6"/>
                  </a:lnTo>
                  <a:lnTo>
                    <a:pt x="33" y="6"/>
                  </a:lnTo>
                  <a:lnTo>
                    <a:pt x="32" y="6"/>
                  </a:lnTo>
                  <a:lnTo>
                    <a:pt x="31" y="6"/>
                  </a:lnTo>
                  <a:lnTo>
                    <a:pt x="30" y="5"/>
                  </a:lnTo>
                  <a:lnTo>
                    <a:pt x="29" y="5"/>
                  </a:lnTo>
                  <a:lnTo>
                    <a:pt x="28" y="5"/>
                  </a:lnTo>
                  <a:lnTo>
                    <a:pt x="27" y="4"/>
                  </a:lnTo>
                  <a:lnTo>
                    <a:pt x="26" y="4"/>
                  </a:lnTo>
                  <a:lnTo>
                    <a:pt x="25" y="4"/>
                  </a:lnTo>
                  <a:lnTo>
                    <a:pt x="24" y="4"/>
                  </a:lnTo>
                  <a:lnTo>
                    <a:pt x="23" y="3"/>
                  </a:lnTo>
                  <a:lnTo>
                    <a:pt x="22" y="3"/>
                  </a:lnTo>
                  <a:lnTo>
                    <a:pt x="21" y="3"/>
                  </a:lnTo>
                  <a:lnTo>
                    <a:pt x="20" y="3"/>
                  </a:lnTo>
                  <a:lnTo>
                    <a:pt x="20" y="2"/>
                  </a:lnTo>
                  <a:lnTo>
                    <a:pt x="18" y="2"/>
                  </a:lnTo>
                  <a:lnTo>
                    <a:pt x="17" y="2"/>
                  </a:lnTo>
                  <a:lnTo>
                    <a:pt x="16" y="2"/>
                  </a:lnTo>
                  <a:lnTo>
                    <a:pt x="15" y="2"/>
                  </a:lnTo>
                  <a:lnTo>
                    <a:pt x="14" y="2"/>
                  </a:lnTo>
                  <a:lnTo>
                    <a:pt x="13" y="1"/>
                  </a:lnTo>
                  <a:lnTo>
                    <a:pt x="12" y="1"/>
                  </a:lnTo>
                  <a:lnTo>
                    <a:pt x="11" y="1"/>
                  </a:lnTo>
                  <a:lnTo>
                    <a:pt x="10" y="1"/>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73" name="Freeform 519"/>
            <p:cNvSpPr>
              <a:spLocks/>
            </p:cNvSpPr>
            <p:nvPr/>
          </p:nvSpPr>
          <p:spPr bwMode="auto">
            <a:xfrm>
              <a:off x="1825" y="1630"/>
              <a:ext cx="36" cy="21"/>
            </a:xfrm>
            <a:custGeom>
              <a:avLst/>
              <a:gdLst>
                <a:gd name="T0" fmla="*/ 9 w 36"/>
                <a:gd name="T1" fmla="*/ 1 h 21"/>
                <a:gd name="T2" fmla="*/ 7 w 36"/>
                <a:gd name="T3" fmla="*/ 1 h 21"/>
                <a:gd name="T4" fmla="*/ 6 w 36"/>
                <a:gd name="T5" fmla="*/ 0 h 21"/>
                <a:gd name="T6" fmla="*/ 4 w 36"/>
                <a:gd name="T7" fmla="*/ 0 h 21"/>
                <a:gd name="T8" fmla="*/ 3 w 36"/>
                <a:gd name="T9" fmla="*/ 1 h 21"/>
                <a:gd name="T10" fmla="*/ 2 w 36"/>
                <a:gd name="T11" fmla="*/ 2 h 21"/>
                <a:gd name="T12" fmla="*/ 1 w 36"/>
                <a:gd name="T13" fmla="*/ 3 h 21"/>
                <a:gd name="T14" fmla="*/ 1 w 36"/>
                <a:gd name="T15" fmla="*/ 5 h 21"/>
                <a:gd name="T16" fmla="*/ 1 w 36"/>
                <a:gd name="T17" fmla="*/ 7 h 21"/>
                <a:gd name="T18" fmla="*/ 0 w 36"/>
                <a:gd name="T19" fmla="*/ 8 h 21"/>
                <a:gd name="T20" fmla="*/ 0 w 36"/>
                <a:gd name="T21" fmla="*/ 10 h 21"/>
                <a:gd name="T22" fmla="*/ 1 w 36"/>
                <a:gd name="T23" fmla="*/ 11 h 21"/>
                <a:gd name="T24" fmla="*/ 2 w 36"/>
                <a:gd name="T25" fmla="*/ 12 h 21"/>
                <a:gd name="T26" fmla="*/ 3 w 36"/>
                <a:gd name="T27" fmla="*/ 14 h 21"/>
                <a:gd name="T28" fmla="*/ 5 w 36"/>
                <a:gd name="T29" fmla="*/ 15 h 21"/>
                <a:gd name="T30" fmla="*/ 7 w 36"/>
                <a:gd name="T31" fmla="*/ 16 h 21"/>
                <a:gd name="T32" fmla="*/ 9 w 36"/>
                <a:gd name="T33" fmla="*/ 17 h 21"/>
                <a:gd name="T34" fmla="*/ 10 w 36"/>
                <a:gd name="T35" fmla="*/ 18 h 21"/>
                <a:gd name="T36" fmla="*/ 12 w 36"/>
                <a:gd name="T37" fmla="*/ 18 h 21"/>
                <a:gd name="T38" fmla="*/ 14 w 36"/>
                <a:gd name="T39" fmla="*/ 18 h 21"/>
                <a:gd name="T40" fmla="*/ 16 w 36"/>
                <a:gd name="T41" fmla="*/ 18 h 21"/>
                <a:gd name="T42" fmla="*/ 19 w 36"/>
                <a:gd name="T43" fmla="*/ 18 h 21"/>
                <a:gd name="T44" fmla="*/ 20 w 36"/>
                <a:gd name="T45" fmla="*/ 19 h 21"/>
                <a:gd name="T46" fmla="*/ 22 w 36"/>
                <a:gd name="T47" fmla="*/ 19 h 21"/>
                <a:gd name="T48" fmla="*/ 24 w 36"/>
                <a:gd name="T49" fmla="*/ 19 h 21"/>
                <a:gd name="T50" fmla="*/ 26 w 36"/>
                <a:gd name="T51" fmla="*/ 19 h 21"/>
                <a:gd name="T52" fmla="*/ 27 w 36"/>
                <a:gd name="T53" fmla="*/ 20 h 21"/>
                <a:gd name="T54" fmla="*/ 29 w 36"/>
                <a:gd name="T55" fmla="*/ 20 h 21"/>
                <a:gd name="T56" fmla="*/ 31 w 36"/>
                <a:gd name="T57" fmla="*/ 20 h 21"/>
                <a:gd name="T58" fmla="*/ 32 w 36"/>
                <a:gd name="T59" fmla="*/ 19 h 21"/>
                <a:gd name="T60" fmla="*/ 33 w 36"/>
                <a:gd name="T61" fmla="*/ 18 h 21"/>
                <a:gd name="T62" fmla="*/ 34 w 36"/>
                <a:gd name="T63" fmla="*/ 17 h 21"/>
                <a:gd name="T64" fmla="*/ 34 w 36"/>
                <a:gd name="T65" fmla="*/ 15 h 21"/>
                <a:gd name="T66" fmla="*/ 34 w 36"/>
                <a:gd name="T67" fmla="*/ 13 h 21"/>
                <a:gd name="T68" fmla="*/ 34 w 36"/>
                <a:gd name="T69" fmla="*/ 11 h 21"/>
                <a:gd name="T70" fmla="*/ 35 w 36"/>
                <a:gd name="T71" fmla="*/ 10 h 21"/>
                <a:gd name="T72" fmla="*/ 35 w 36"/>
                <a:gd name="T73" fmla="*/ 8 h 21"/>
                <a:gd name="T74" fmla="*/ 34 w 36"/>
                <a:gd name="T75" fmla="*/ 6 h 21"/>
                <a:gd name="T76" fmla="*/ 32 w 36"/>
                <a:gd name="T77" fmla="*/ 6 h 21"/>
                <a:gd name="T78" fmla="*/ 31 w 36"/>
                <a:gd name="T79" fmla="*/ 5 h 21"/>
                <a:gd name="T80" fmla="*/ 29 w 36"/>
                <a:gd name="T81" fmla="*/ 5 h 21"/>
                <a:gd name="T82" fmla="*/ 27 w 36"/>
                <a:gd name="T83" fmla="*/ 4 h 21"/>
                <a:gd name="T84" fmla="*/ 25 w 36"/>
                <a:gd name="T85" fmla="*/ 3 h 21"/>
                <a:gd name="T86" fmla="*/ 23 w 36"/>
                <a:gd name="T87" fmla="*/ 3 h 21"/>
                <a:gd name="T88" fmla="*/ 21 w 36"/>
                <a:gd name="T89" fmla="*/ 3 h 21"/>
                <a:gd name="T90" fmla="*/ 19 w 36"/>
                <a:gd name="T91" fmla="*/ 2 h 21"/>
                <a:gd name="T92" fmla="*/ 16 w 36"/>
                <a:gd name="T93" fmla="*/ 2 h 21"/>
                <a:gd name="T94" fmla="*/ 14 w 36"/>
                <a:gd name="T95" fmla="*/ 1 h 21"/>
                <a:gd name="T96" fmla="*/ 12 w 36"/>
                <a:gd name="T97" fmla="*/ 1 h 21"/>
                <a:gd name="T98" fmla="*/ 10 w 36"/>
                <a:gd name="T99" fmla="*/ 1 h 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6" h="21">
                  <a:moveTo>
                    <a:pt x="10" y="1"/>
                  </a:moveTo>
                  <a:lnTo>
                    <a:pt x="9" y="1"/>
                  </a:lnTo>
                  <a:lnTo>
                    <a:pt x="8" y="1"/>
                  </a:lnTo>
                  <a:lnTo>
                    <a:pt x="7" y="1"/>
                  </a:lnTo>
                  <a:lnTo>
                    <a:pt x="7" y="0"/>
                  </a:lnTo>
                  <a:lnTo>
                    <a:pt x="6" y="0"/>
                  </a:lnTo>
                  <a:lnTo>
                    <a:pt x="5" y="0"/>
                  </a:lnTo>
                  <a:lnTo>
                    <a:pt x="4" y="0"/>
                  </a:lnTo>
                  <a:lnTo>
                    <a:pt x="4" y="1"/>
                  </a:lnTo>
                  <a:lnTo>
                    <a:pt x="3" y="1"/>
                  </a:lnTo>
                  <a:lnTo>
                    <a:pt x="2" y="1"/>
                  </a:lnTo>
                  <a:lnTo>
                    <a:pt x="2" y="2"/>
                  </a:lnTo>
                  <a:lnTo>
                    <a:pt x="1" y="2"/>
                  </a:lnTo>
                  <a:lnTo>
                    <a:pt x="1" y="3"/>
                  </a:lnTo>
                  <a:lnTo>
                    <a:pt x="1" y="4"/>
                  </a:lnTo>
                  <a:lnTo>
                    <a:pt x="1" y="5"/>
                  </a:lnTo>
                  <a:lnTo>
                    <a:pt x="1" y="6"/>
                  </a:lnTo>
                  <a:lnTo>
                    <a:pt x="1" y="7"/>
                  </a:lnTo>
                  <a:lnTo>
                    <a:pt x="0" y="7"/>
                  </a:lnTo>
                  <a:lnTo>
                    <a:pt x="0" y="8"/>
                  </a:lnTo>
                  <a:lnTo>
                    <a:pt x="0" y="9"/>
                  </a:lnTo>
                  <a:lnTo>
                    <a:pt x="0" y="10"/>
                  </a:lnTo>
                  <a:lnTo>
                    <a:pt x="1" y="10"/>
                  </a:lnTo>
                  <a:lnTo>
                    <a:pt x="1" y="11"/>
                  </a:lnTo>
                  <a:lnTo>
                    <a:pt x="1" y="12"/>
                  </a:lnTo>
                  <a:lnTo>
                    <a:pt x="2" y="12"/>
                  </a:lnTo>
                  <a:lnTo>
                    <a:pt x="3" y="13"/>
                  </a:lnTo>
                  <a:lnTo>
                    <a:pt x="3" y="14"/>
                  </a:lnTo>
                  <a:lnTo>
                    <a:pt x="4" y="14"/>
                  </a:lnTo>
                  <a:lnTo>
                    <a:pt x="5" y="15"/>
                  </a:lnTo>
                  <a:lnTo>
                    <a:pt x="6" y="16"/>
                  </a:lnTo>
                  <a:lnTo>
                    <a:pt x="7" y="16"/>
                  </a:lnTo>
                  <a:lnTo>
                    <a:pt x="8" y="17"/>
                  </a:lnTo>
                  <a:lnTo>
                    <a:pt x="9" y="17"/>
                  </a:lnTo>
                  <a:lnTo>
                    <a:pt x="10" y="17"/>
                  </a:lnTo>
                  <a:lnTo>
                    <a:pt x="10" y="18"/>
                  </a:lnTo>
                  <a:lnTo>
                    <a:pt x="11" y="18"/>
                  </a:lnTo>
                  <a:lnTo>
                    <a:pt x="12" y="18"/>
                  </a:lnTo>
                  <a:lnTo>
                    <a:pt x="13" y="18"/>
                  </a:lnTo>
                  <a:lnTo>
                    <a:pt x="14" y="18"/>
                  </a:lnTo>
                  <a:lnTo>
                    <a:pt x="15" y="18"/>
                  </a:lnTo>
                  <a:lnTo>
                    <a:pt x="16" y="18"/>
                  </a:lnTo>
                  <a:lnTo>
                    <a:pt x="18" y="18"/>
                  </a:lnTo>
                  <a:lnTo>
                    <a:pt x="19" y="18"/>
                  </a:lnTo>
                  <a:lnTo>
                    <a:pt x="20" y="18"/>
                  </a:lnTo>
                  <a:lnTo>
                    <a:pt x="20" y="19"/>
                  </a:lnTo>
                  <a:lnTo>
                    <a:pt x="21" y="19"/>
                  </a:lnTo>
                  <a:lnTo>
                    <a:pt x="22" y="19"/>
                  </a:lnTo>
                  <a:lnTo>
                    <a:pt x="23" y="19"/>
                  </a:lnTo>
                  <a:lnTo>
                    <a:pt x="24" y="19"/>
                  </a:lnTo>
                  <a:lnTo>
                    <a:pt x="25" y="19"/>
                  </a:lnTo>
                  <a:lnTo>
                    <a:pt x="26" y="19"/>
                  </a:lnTo>
                  <a:lnTo>
                    <a:pt x="26" y="20"/>
                  </a:lnTo>
                  <a:lnTo>
                    <a:pt x="27" y="20"/>
                  </a:lnTo>
                  <a:lnTo>
                    <a:pt x="28" y="20"/>
                  </a:lnTo>
                  <a:lnTo>
                    <a:pt x="29" y="20"/>
                  </a:lnTo>
                  <a:lnTo>
                    <a:pt x="30" y="20"/>
                  </a:lnTo>
                  <a:lnTo>
                    <a:pt x="31" y="20"/>
                  </a:lnTo>
                  <a:lnTo>
                    <a:pt x="31" y="19"/>
                  </a:lnTo>
                  <a:lnTo>
                    <a:pt x="32" y="19"/>
                  </a:lnTo>
                  <a:lnTo>
                    <a:pt x="32" y="18"/>
                  </a:lnTo>
                  <a:lnTo>
                    <a:pt x="33" y="18"/>
                  </a:lnTo>
                  <a:lnTo>
                    <a:pt x="33" y="17"/>
                  </a:lnTo>
                  <a:lnTo>
                    <a:pt x="34" y="17"/>
                  </a:lnTo>
                  <a:lnTo>
                    <a:pt x="34" y="16"/>
                  </a:lnTo>
                  <a:lnTo>
                    <a:pt x="34" y="15"/>
                  </a:lnTo>
                  <a:lnTo>
                    <a:pt x="34" y="14"/>
                  </a:lnTo>
                  <a:lnTo>
                    <a:pt x="34" y="13"/>
                  </a:lnTo>
                  <a:lnTo>
                    <a:pt x="34" y="12"/>
                  </a:lnTo>
                  <a:lnTo>
                    <a:pt x="34" y="11"/>
                  </a:lnTo>
                  <a:lnTo>
                    <a:pt x="35" y="11"/>
                  </a:lnTo>
                  <a:lnTo>
                    <a:pt x="35" y="10"/>
                  </a:lnTo>
                  <a:lnTo>
                    <a:pt x="35" y="9"/>
                  </a:lnTo>
                  <a:lnTo>
                    <a:pt x="35" y="8"/>
                  </a:lnTo>
                  <a:lnTo>
                    <a:pt x="35" y="7"/>
                  </a:lnTo>
                  <a:lnTo>
                    <a:pt x="34" y="6"/>
                  </a:lnTo>
                  <a:lnTo>
                    <a:pt x="33" y="6"/>
                  </a:lnTo>
                  <a:lnTo>
                    <a:pt x="32" y="6"/>
                  </a:lnTo>
                  <a:lnTo>
                    <a:pt x="32" y="5"/>
                  </a:lnTo>
                  <a:lnTo>
                    <a:pt x="31" y="5"/>
                  </a:lnTo>
                  <a:lnTo>
                    <a:pt x="30" y="5"/>
                  </a:lnTo>
                  <a:lnTo>
                    <a:pt x="29" y="5"/>
                  </a:lnTo>
                  <a:lnTo>
                    <a:pt x="28" y="4"/>
                  </a:lnTo>
                  <a:lnTo>
                    <a:pt x="27" y="4"/>
                  </a:lnTo>
                  <a:lnTo>
                    <a:pt x="26" y="4"/>
                  </a:lnTo>
                  <a:lnTo>
                    <a:pt x="25" y="3"/>
                  </a:lnTo>
                  <a:lnTo>
                    <a:pt x="24" y="3"/>
                  </a:lnTo>
                  <a:lnTo>
                    <a:pt x="23" y="3"/>
                  </a:lnTo>
                  <a:lnTo>
                    <a:pt x="22" y="3"/>
                  </a:lnTo>
                  <a:lnTo>
                    <a:pt x="21" y="3"/>
                  </a:lnTo>
                  <a:lnTo>
                    <a:pt x="20" y="2"/>
                  </a:lnTo>
                  <a:lnTo>
                    <a:pt x="19" y="2"/>
                  </a:lnTo>
                  <a:lnTo>
                    <a:pt x="18" y="2"/>
                  </a:lnTo>
                  <a:lnTo>
                    <a:pt x="16" y="2"/>
                  </a:lnTo>
                  <a:lnTo>
                    <a:pt x="15" y="1"/>
                  </a:lnTo>
                  <a:lnTo>
                    <a:pt x="14" y="1"/>
                  </a:lnTo>
                  <a:lnTo>
                    <a:pt x="13" y="1"/>
                  </a:lnTo>
                  <a:lnTo>
                    <a:pt x="12" y="1"/>
                  </a:lnTo>
                  <a:lnTo>
                    <a:pt x="11" y="1"/>
                  </a:lnTo>
                  <a:lnTo>
                    <a:pt x="10" y="1"/>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74" name="Freeform 520"/>
            <p:cNvSpPr>
              <a:spLocks/>
            </p:cNvSpPr>
            <p:nvPr/>
          </p:nvSpPr>
          <p:spPr bwMode="auto">
            <a:xfrm>
              <a:off x="1393" y="1620"/>
              <a:ext cx="42" cy="18"/>
            </a:xfrm>
            <a:custGeom>
              <a:avLst/>
              <a:gdLst>
                <a:gd name="T0" fmla="*/ 6 w 42"/>
                <a:gd name="T1" fmla="*/ 1 h 18"/>
                <a:gd name="T2" fmla="*/ 4 w 42"/>
                <a:gd name="T3" fmla="*/ 1 h 18"/>
                <a:gd name="T4" fmla="*/ 2 w 42"/>
                <a:gd name="T5" fmla="*/ 1 h 18"/>
                <a:gd name="T6" fmla="*/ 1 w 42"/>
                <a:gd name="T7" fmla="*/ 2 h 18"/>
                <a:gd name="T8" fmla="*/ 0 w 42"/>
                <a:gd name="T9" fmla="*/ 4 h 18"/>
                <a:gd name="T10" fmla="*/ 0 w 42"/>
                <a:gd name="T11" fmla="*/ 6 h 18"/>
                <a:gd name="T12" fmla="*/ 0 w 42"/>
                <a:gd name="T13" fmla="*/ 8 h 18"/>
                <a:gd name="T14" fmla="*/ 1 w 42"/>
                <a:gd name="T15" fmla="*/ 9 h 18"/>
                <a:gd name="T16" fmla="*/ 2 w 42"/>
                <a:gd name="T17" fmla="*/ 10 h 18"/>
                <a:gd name="T18" fmla="*/ 4 w 42"/>
                <a:gd name="T19" fmla="*/ 11 h 18"/>
                <a:gd name="T20" fmla="*/ 5 w 42"/>
                <a:gd name="T21" fmla="*/ 13 h 18"/>
                <a:gd name="T22" fmla="*/ 7 w 42"/>
                <a:gd name="T23" fmla="*/ 14 h 18"/>
                <a:gd name="T24" fmla="*/ 9 w 42"/>
                <a:gd name="T25" fmla="*/ 15 h 18"/>
                <a:gd name="T26" fmla="*/ 10 w 42"/>
                <a:gd name="T27" fmla="*/ 16 h 18"/>
                <a:gd name="T28" fmla="*/ 12 w 42"/>
                <a:gd name="T29" fmla="*/ 16 h 18"/>
                <a:gd name="T30" fmla="*/ 14 w 42"/>
                <a:gd name="T31" fmla="*/ 17 h 18"/>
                <a:gd name="T32" fmla="*/ 16 w 42"/>
                <a:gd name="T33" fmla="*/ 17 h 18"/>
                <a:gd name="T34" fmla="*/ 18 w 42"/>
                <a:gd name="T35" fmla="*/ 17 h 18"/>
                <a:gd name="T36" fmla="*/ 21 w 42"/>
                <a:gd name="T37" fmla="*/ 17 h 18"/>
                <a:gd name="T38" fmla="*/ 23 w 42"/>
                <a:gd name="T39" fmla="*/ 17 h 18"/>
                <a:gd name="T40" fmla="*/ 27 w 42"/>
                <a:gd name="T41" fmla="*/ 17 h 18"/>
                <a:gd name="T42" fmla="*/ 29 w 42"/>
                <a:gd name="T43" fmla="*/ 17 h 18"/>
                <a:gd name="T44" fmla="*/ 31 w 42"/>
                <a:gd name="T45" fmla="*/ 17 h 18"/>
                <a:gd name="T46" fmla="*/ 33 w 42"/>
                <a:gd name="T47" fmla="*/ 17 h 18"/>
                <a:gd name="T48" fmla="*/ 35 w 42"/>
                <a:gd name="T49" fmla="*/ 17 h 18"/>
                <a:gd name="T50" fmla="*/ 37 w 42"/>
                <a:gd name="T51" fmla="*/ 17 h 18"/>
                <a:gd name="T52" fmla="*/ 39 w 42"/>
                <a:gd name="T53" fmla="*/ 16 h 18"/>
                <a:gd name="T54" fmla="*/ 40 w 42"/>
                <a:gd name="T55" fmla="*/ 15 h 18"/>
                <a:gd name="T56" fmla="*/ 41 w 42"/>
                <a:gd name="T57" fmla="*/ 13 h 18"/>
                <a:gd name="T58" fmla="*/ 41 w 42"/>
                <a:gd name="T59" fmla="*/ 11 h 18"/>
                <a:gd name="T60" fmla="*/ 41 w 42"/>
                <a:gd name="T61" fmla="*/ 9 h 18"/>
                <a:gd name="T62" fmla="*/ 41 w 42"/>
                <a:gd name="T63" fmla="*/ 7 h 18"/>
                <a:gd name="T64" fmla="*/ 41 w 42"/>
                <a:gd name="T65" fmla="*/ 5 h 18"/>
                <a:gd name="T66" fmla="*/ 41 w 42"/>
                <a:gd name="T67" fmla="*/ 3 h 18"/>
                <a:gd name="T68" fmla="*/ 38 w 42"/>
                <a:gd name="T69" fmla="*/ 3 h 18"/>
                <a:gd name="T70" fmla="*/ 36 w 42"/>
                <a:gd name="T71" fmla="*/ 3 h 18"/>
                <a:gd name="T72" fmla="*/ 34 w 42"/>
                <a:gd name="T73" fmla="*/ 2 h 18"/>
                <a:gd name="T74" fmla="*/ 31 w 42"/>
                <a:gd name="T75" fmla="*/ 2 h 18"/>
                <a:gd name="T76" fmla="*/ 30 w 42"/>
                <a:gd name="T77" fmla="*/ 1 h 18"/>
                <a:gd name="T78" fmla="*/ 28 w 42"/>
                <a:gd name="T79" fmla="*/ 1 h 18"/>
                <a:gd name="T80" fmla="*/ 26 w 42"/>
                <a:gd name="T81" fmla="*/ 1 h 18"/>
                <a:gd name="T82" fmla="*/ 24 w 42"/>
                <a:gd name="T83" fmla="*/ 0 h 18"/>
                <a:gd name="T84" fmla="*/ 22 w 42"/>
                <a:gd name="T85" fmla="*/ 0 h 18"/>
                <a:gd name="T86" fmla="*/ 18 w 42"/>
                <a:gd name="T87" fmla="*/ 0 h 18"/>
                <a:gd name="T88" fmla="*/ 16 w 42"/>
                <a:gd name="T89" fmla="*/ 0 h 18"/>
                <a:gd name="T90" fmla="*/ 14 w 42"/>
                <a:gd name="T91" fmla="*/ 0 h 18"/>
                <a:gd name="T92" fmla="*/ 11 w 42"/>
                <a:gd name="T93" fmla="*/ 0 h 18"/>
                <a:gd name="T94" fmla="*/ 8 w 42"/>
                <a:gd name="T95" fmla="*/ 1 h 1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42" h="18">
                  <a:moveTo>
                    <a:pt x="7" y="1"/>
                  </a:moveTo>
                  <a:lnTo>
                    <a:pt x="6" y="1"/>
                  </a:lnTo>
                  <a:lnTo>
                    <a:pt x="5" y="1"/>
                  </a:lnTo>
                  <a:lnTo>
                    <a:pt x="4" y="1"/>
                  </a:lnTo>
                  <a:lnTo>
                    <a:pt x="3" y="1"/>
                  </a:lnTo>
                  <a:lnTo>
                    <a:pt x="2" y="1"/>
                  </a:lnTo>
                  <a:lnTo>
                    <a:pt x="2" y="2"/>
                  </a:lnTo>
                  <a:lnTo>
                    <a:pt x="1" y="2"/>
                  </a:lnTo>
                  <a:lnTo>
                    <a:pt x="1" y="3"/>
                  </a:lnTo>
                  <a:lnTo>
                    <a:pt x="0" y="4"/>
                  </a:lnTo>
                  <a:lnTo>
                    <a:pt x="0" y="5"/>
                  </a:lnTo>
                  <a:lnTo>
                    <a:pt x="0" y="6"/>
                  </a:lnTo>
                  <a:lnTo>
                    <a:pt x="0" y="7"/>
                  </a:lnTo>
                  <a:lnTo>
                    <a:pt x="0" y="8"/>
                  </a:lnTo>
                  <a:lnTo>
                    <a:pt x="1" y="8"/>
                  </a:lnTo>
                  <a:lnTo>
                    <a:pt x="1" y="9"/>
                  </a:lnTo>
                  <a:lnTo>
                    <a:pt x="2" y="9"/>
                  </a:lnTo>
                  <a:lnTo>
                    <a:pt x="2" y="10"/>
                  </a:lnTo>
                  <a:lnTo>
                    <a:pt x="3" y="11"/>
                  </a:lnTo>
                  <a:lnTo>
                    <a:pt x="4" y="11"/>
                  </a:lnTo>
                  <a:lnTo>
                    <a:pt x="4" y="12"/>
                  </a:lnTo>
                  <a:lnTo>
                    <a:pt x="5" y="13"/>
                  </a:lnTo>
                  <a:lnTo>
                    <a:pt x="6" y="13"/>
                  </a:lnTo>
                  <a:lnTo>
                    <a:pt x="7" y="14"/>
                  </a:lnTo>
                  <a:lnTo>
                    <a:pt x="8" y="15"/>
                  </a:lnTo>
                  <a:lnTo>
                    <a:pt x="9" y="15"/>
                  </a:lnTo>
                  <a:lnTo>
                    <a:pt x="10" y="15"/>
                  </a:lnTo>
                  <a:lnTo>
                    <a:pt x="10" y="16"/>
                  </a:lnTo>
                  <a:lnTo>
                    <a:pt x="11" y="16"/>
                  </a:lnTo>
                  <a:lnTo>
                    <a:pt x="12" y="16"/>
                  </a:lnTo>
                  <a:lnTo>
                    <a:pt x="13" y="16"/>
                  </a:lnTo>
                  <a:lnTo>
                    <a:pt x="14" y="17"/>
                  </a:lnTo>
                  <a:lnTo>
                    <a:pt x="15" y="17"/>
                  </a:lnTo>
                  <a:lnTo>
                    <a:pt x="16" y="17"/>
                  </a:lnTo>
                  <a:lnTo>
                    <a:pt x="17" y="17"/>
                  </a:lnTo>
                  <a:lnTo>
                    <a:pt x="18" y="17"/>
                  </a:lnTo>
                  <a:lnTo>
                    <a:pt x="19" y="17"/>
                  </a:lnTo>
                  <a:lnTo>
                    <a:pt x="21" y="17"/>
                  </a:lnTo>
                  <a:lnTo>
                    <a:pt x="22" y="17"/>
                  </a:lnTo>
                  <a:lnTo>
                    <a:pt x="23" y="17"/>
                  </a:lnTo>
                  <a:lnTo>
                    <a:pt x="25" y="17"/>
                  </a:lnTo>
                  <a:lnTo>
                    <a:pt x="27" y="17"/>
                  </a:lnTo>
                  <a:lnTo>
                    <a:pt x="28" y="17"/>
                  </a:lnTo>
                  <a:lnTo>
                    <a:pt x="29" y="17"/>
                  </a:lnTo>
                  <a:lnTo>
                    <a:pt x="30" y="17"/>
                  </a:lnTo>
                  <a:lnTo>
                    <a:pt x="31" y="17"/>
                  </a:lnTo>
                  <a:lnTo>
                    <a:pt x="32" y="17"/>
                  </a:lnTo>
                  <a:lnTo>
                    <a:pt x="33" y="17"/>
                  </a:lnTo>
                  <a:lnTo>
                    <a:pt x="34" y="17"/>
                  </a:lnTo>
                  <a:lnTo>
                    <a:pt x="35" y="17"/>
                  </a:lnTo>
                  <a:lnTo>
                    <a:pt x="36" y="17"/>
                  </a:lnTo>
                  <a:lnTo>
                    <a:pt x="37" y="17"/>
                  </a:lnTo>
                  <a:lnTo>
                    <a:pt x="38" y="16"/>
                  </a:lnTo>
                  <a:lnTo>
                    <a:pt x="39" y="16"/>
                  </a:lnTo>
                  <a:lnTo>
                    <a:pt x="39" y="15"/>
                  </a:lnTo>
                  <a:lnTo>
                    <a:pt x="40" y="15"/>
                  </a:lnTo>
                  <a:lnTo>
                    <a:pt x="41" y="14"/>
                  </a:lnTo>
                  <a:lnTo>
                    <a:pt x="41" y="13"/>
                  </a:lnTo>
                  <a:lnTo>
                    <a:pt x="41" y="12"/>
                  </a:lnTo>
                  <a:lnTo>
                    <a:pt x="41" y="11"/>
                  </a:lnTo>
                  <a:lnTo>
                    <a:pt x="41" y="10"/>
                  </a:lnTo>
                  <a:lnTo>
                    <a:pt x="41" y="9"/>
                  </a:lnTo>
                  <a:lnTo>
                    <a:pt x="41" y="8"/>
                  </a:lnTo>
                  <a:lnTo>
                    <a:pt x="41" y="7"/>
                  </a:lnTo>
                  <a:lnTo>
                    <a:pt x="41" y="6"/>
                  </a:lnTo>
                  <a:lnTo>
                    <a:pt x="41" y="5"/>
                  </a:lnTo>
                  <a:lnTo>
                    <a:pt x="41" y="4"/>
                  </a:lnTo>
                  <a:lnTo>
                    <a:pt x="41" y="3"/>
                  </a:lnTo>
                  <a:lnTo>
                    <a:pt x="39" y="3"/>
                  </a:lnTo>
                  <a:lnTo>
                    <a:pt x="38" y="3"/>
                  </a:lnTo>
                  <a:lnTo>
                    <a:pt x="37" y="3"/>
                  </a:lnTo>
                  <a:lnTo>
                    <a:pt x="36" y="3"/>
                  </a:lnTo>
                  <a:lnTo>
                    <a:pt x="35" y="3"/>
                  </a:lnTo>
                  <a:lnTo>
                    <a:pt x="34" y="2"/>
                  </a:lnTo>
                  <a:lnTo>
                    <a:pt x="33" y="2"/>
                  </a:lnTo>
                  <a:lnTo>
                    <a:pt x="31" y="2"/>
                  </a:lnTo>
                  <a:lnTo>
                    <a:pt x="31" y="1"/>
                  </a:lnTo>
                  <a:lnTo>
                    <a:pt x="30" y="1"/>
                  </a:lnTo>
                  <a:lnTo>
                    <a:pt x="29" y="1"/>
                  </a:lnTo>
                  <a:lnTo>
                    <a:pt x="28" y="1"/>
                  </a:lnTo>
                  <a:lnTo>
                    <a:pt x="27" y="1"/>
                  </a:lnTo>
                  <a:lnTo>
                    <a:pt x="26" y="1"/>
                  </a:lnTo>
                  <a:lnTo>
                    <a:pt x="25" y="1"/>
                  </a:lnTo>
                  <a:lnTo>
                    <a:pt x="24" y="0"/>
                  </a:lnTo>
                  <a:lnTo>
                    <a:pt x="23" y="0"/>
                  </a:lnTo>
                  <a:lnTo>
                    <a:pt x="22" y="0"/>
                  </a:lnTo>
                  <a:lnTo>
                    <a:pt x="21" y="0"/>
                  </a:lnTo>
                  <a:lnTo>
                    <a:pt x="18" y="0"/>
                  </a:lnTo>
                  <a:lnTo>
                    <a:pt x="17" y="0"/>
                  </a:lnTo>
                  <a:lnTo>
                    <a:pt x="16" y="0"/>
                  </a:lnTo>
                  <a:lnTo>
                    <a:pt x="15" y="0"/>
                  </a:lnTo>
                  <a:lnTo>
                    <a:pt x="14" y="0"/>
                  </a:lnTo>
                  <a:lnTo>
                    <a:pt x="12" y="0"/>
                  </a:lnTo>
                  <a:lnTo>
                    <a:pt x="11" y="0"/>
                  </a:lnTo>
                  <a:lnTo>
                    <a:pt x="10" y="0"/>
                  </a:lnTo>
                  <a:lnTo>
                    <a:pt x="8" y="1"/>
                  </a:lnTo>
                  <a:lnTo>
                    <a:pt x="7" y="1"/>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75" name="Freeform 521"/>
            <p:cNvSpPr>
              <a:spLocks/>
            </p:cNvSpPr>
            <p:nvPr/>
          </p:nvSpPr>
          <p:spPr bwMode="auto">
            <a:xfrm>
              <a:off x="1416" y="1631"/>
              <a:ext cx="41" cy="23"/>
            </a:xfrm>
            <a:custGeom>
              <a:avLst/>
              <a:gdLst>
                <a:gd name="T0" fmla="*/ 5 w 41"/>
                <a:gd name="T1" fmla="*/ 6 h 23"/>
                <a:gd name="T2" fmla="*/ 4 w 41"/>
                <a:gd name="T3" fmla="*/ 7 h 23"/>
                <a:gd name="T4" fmla="*/ 3 w 41"/>
                <a:gd name="T5" fmla="*/ 8 h 23"/>
                <a:gd name="T6" fmla="*/ 2 w 41"/>
                <a:gd name="T7" fmla="*/ 9 h 23"/>
                <a:gd name="T8" fmla="*/ 1 w 41"/>
                <a:gd name="T9" fmla="*/ 10 h 23"/>
                <a:gd name="T10" fmla="*/ 1 w 41"/>
                <a:gd name="T11" fmla="*/ 11 h 23"/>
                <a:gd name="T12" fmla="*/ 2 w 41"/>
                <a:gd name="T13" fmla="*/ 12 h 23"/>
                <a:gd name="T14" fmla="*/ 3 w 41"/>
                <a:gd name="T15" fmla="*/ 13 h 23"/>
                <a:gd name="T16" fmla="*/ 5 w 41"/>
                <a:gd name="T17" fmla="*/ 14 h 23"/>
                <a:gd name="T18" fmla="*/ 6 w 41"/>
                <a:gd name="T19" fmla="*/ 15 h 23"/>
                <a:gd name="T20" fmla="*/ 8 w 41"/>
                <a:gd name="T21" fmla="*/ 15 h 23"/>
                <a:gd name="T22" fmla="*/ 10 w 41"/>
                <a:gd name="T23" fmla="*/ 16 h 23"/>
                <a:gd name="T24" fmla="*/ 12 w 41"/>
                <a:gd name="T25" fmla="*/ 17 h 23"/>
                <a:gd name="T26" fmla="*/ 14 w 41"/>
                <a:gd name="T27" fmla="*/ 18 h 23"/>
                <a:gd name="T28" fmla="*/ 15 w 41"/>
                <a:gd name="T29" fmla="*/ 19 h 23"/>
                <a:gd name="T30" fmla="*/ 16 w 41"/>
                <a:gd name="T31" fmla="*/ 20 h 23"/>
                <a:gd name="T32" fmla="*/ 18 w 41"/>
                <a:gd name="T33" fmla="*/ 20 h 23"/>
                <a:gd name="T34" fmla="*/ 19 w 41"/>
                <a:gd name="T35" fmla="*/ 21 h 23"/>
                <a:gd name="T36" fmla="*/ 21 w 41"/>
                <a:gd name="T37" fmla="*/ 21 h 23"/>
                <a:gd name="T38" fmla="*/ 23 w 41"/>
                <a:gd name="T39" fmla="*/ 22 h 23"/>
                <a:gd name="T40" fmla="*/ 24 w 41"/>
                <a:gd name="T41" fmla="*/ 21 h 23"/>
                <a:gd name="T42" fmla="*/ 26 w 41"/>
                <a:gd name="T43" fmla="*/ 21 h 23"/>
                <a:gd name="T44" fmla="*/ 28 w 41"/>
                <a:gd name="T45" fmla="*/ 21 h 23"/>
                <a:gd name="T46" fmla="*/ 29 w 41"/>
                <a:gd name="T47" fmla="*/ 19 h 23"/>
                <a:gd name="T48" fmla="*/ 30 w 41"/>
                <a:gd name="T49" fmla="*/ 18 h 23"/>
                <a:gd name="T50" fmla="*/ 31 w 41"/>
                <a:gd name="T51" fmla="*/ 17 h 23"/>
                <a:gd name="T52" fmla="*/ 33 w 41"/>
                <a:gd name="T53" fmla="*/ 17 h 23"/>
                <a:gd name="T54" fmla="*/ 34 w 41"/>
                <a:gd name="T55" fmla="*/ 16 h 23"/>
                <a:gd name="T56" fmla="*/ 36 w 41"/>
                <a:gd name="T57" fmla="*/ 16 h 23"/>
                <a:gd name="T58" fmla="*/ 37 w 41"/>
                <a:gd name="T59" fmla="*/ 15 h 23"/>
                <a:gd name="T60" fmla="*/ 38 w 41"/>
                <a:gd name="T61" fmla="*/ 14 h 23"/>
                <a:gd name="T62" fmla="*/ 40 w 41"/>
                <a:gd name="T63" fmla="*/ 12 h 23"/>
                <a:gd name="T64" fmla="*/ 40 w 41"/>
                <a:gd name="T65" fmla="*/ 10 h 23"/>
                <a:gd name="T66" fmla="*/ 39 w 41"/>
                <a:gd name="T67" fmla="*/ 9 h 23"/>
                <a:gd name="T68" fmla="*/ 39 w 41"/>
                <a:gd name="T69" fmla="*/ 7 h 23"/>
                <a:gd name="T70" fmla="*/ 39 w 41"/>
                <a:gd name="T71" fmla="*/ 5 h 23"/>
                <a:gd name="T72" fmla="*/ 39 w 41"/>
                <a:gd name="T73" fmla="*/ 3 h 23"/>
                <a:gd name="T74" fmla="*/ 36 w 41"/>
                <a:gd name="T75" fmla="*/ 2 h 23"/>
                <a:gd name="T76" fmla="*/ 35 w 41"/>
                <a:gd name="T77" fmla="*/ 1 h 23"/>
                <a:gd name="T78" fmla="*/ 33 w 41"/>
                <a:gd name="T79" fmla="*/ 0 h 23"/>
                <a:gd name="T80" fmla="*/ 31 w 41"/>
                <a:gd name="T81" fmla="*/ 0 h 23"/>
                <a:gd name="T82" fmla="*/ 28 w 41"/>
                <a:gd name="T83" fmla="*/ 0 h 23"/>
                <a:gd name="T84" fmla="*/ 24 w 41"/>
                <a:gd name="T85" fmla="*/ 0 h 23"/>
                <a:gd name="T86" fmla="*/ 21 w 41"/>
                <a:gd name="T87" fmla="*/ 0 h 23"/>
                <a:gd name="T88" fmla="*/ 19 w 41"/>
                <a:gd name="T89" fmla="*/ 1 h 23"/>
                <a:gd name="T90" fmla="*/ 17 w 41"/>
                <a:gd name="T91" fmla="*/ 2 h 23"/>
                <a:gd name="T92" fmla="*/ 14 w 41"/>
                <a:gd name="T93" fmla="*/ 2 h 23"/>
                <a:gd name="T94" fmla="*/ 12 w 41"/>
                <a:gd name="T95" fmla="*/ 3 h 23"/>
                <a:gd name="T96" fmla="*/ 10 w 41"/>
                <a:gd name="T97" fmla="*/ 4 h 23"/>
                <a:gd name="T98" fmla="*/ 7 w 41"/>
                <a:gd name="T99" fmla="*/ 5 h 2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1" h="23">
                  <a:moveTo>
                    <a:pt x="6" y="6"/>
                  </a:moveTo>
                  <a:lnTo>
                    <a:pt x="5" y="6"/>
                  </a:lnTo>
                  <a:lnTo>
                    <a:pt x="4" y="6"/>
                  </a:lnTo>
                  <a:lnTo>
                    <a:pt x="4" y="7"/>
                  </a:lnTo>
                  <a:lnTo>
                    <a:pt x="3" y="7"/>
                  </a:lnTo>
                  <a:lnTo>
                    <a:pt x="3" y="8"/>
                  </a:lnTo>
                  <a:lnTo>
                    <a:pt x="2" y="8"/>
                  </a:lnTo>
                  <a:lnTo>
                    <a:pt x="2" y="9"/>
                  </a:lnTo>
                  <a:lnTo>
                    <a:pt x="2" y="10"/>
                  </a:lnTo>
                  <a:lnTo>
                    <a:pt x="1" y="10"/>
                  </a:lnTo>
                  <a:lnTo>
                    <a:pt x="0" y="11"/>
                  </a:lnTo>
                  <a:lnTo>
                    <a:pt x="1" y="11"/>
                  </a:lnTo>
                  <a:lnTo>
                    <a:pt x="2" y="11"/>
                  </a:lnTo>
                  <a:lnTo>
                    <a:pt x="2" y="12"/>
                  </a:lnTo>
                  <a:lnTo>
                    <a:pt x="3" y="12"/>
                  </a:lnTo>
                  <a:lnTo>
                    <a:pt x="3" y="13"/>
                  </a:lnTo>
                  <a:lnTo>
                    <a:pt x="4" y="13"/>
                  </a:lnTo>
                  <a:lnTo>
                    <a:pt x="5" y="14"/>
                  </a:lnTo>
                  <a:lnTo>
                    <a:pt x="6" y="14"/>
                  </a:lnTo>
                  <a:lnTo>
                    <a:pt x="6" y="15"/>
                  </a:lnTo>
                  <a:lnTo>
                    <a:pt x="7" y="15"/>
                  </a:lnTo>
                  <a:lnTo>
                    <a:pt x="8" y="15"/>
                  </a:lnTo>
                  <a:lnTo>
                    <a:pt x="9" y="16"/>
                  </a:lnTo>
                  <a:lnTo>
                    <a:pt x="10" y="16"/>
                  </a:lnTo>
                  <a:lnTo>
                    <a:pt x="11" y="17"/>
                  </a:lnTo>
                  <a:lnTo>
                    <a:pt x="12" y="17"/>
                  </a:lnTo>
                  <a:lnTo>
                    <a:pt x="13" y="18"/>
                  </a:lnTo>
                  <a:lnTo>
                    <a:pt x="14" y="18"/>
                  </a:lnTo>
                  <a:lnTo>
                    <a:pt x="14" y="19"/>
                  </a:lnTo>
                  <a:lnTo>
                    <a:pt x="15" y="19"/>
                  </a:lnTo>
                  <a:lnTo>
                    <a:pt x="16" y="19"/>
                  </a:lnTo>
                  <a:lnTo>
                    <a:pt x="16" y="20"/>
                  </a:lnTo>
                  <a:lnTo>
                    <a:pt x="17" y="20"/>
                  </a:lnTo>
                  <a:lnTo>
                    <a:pt x="18" y="20"/>
                  </a:lnTo>
                  <a:lnTo>
                    <a:pt x="18" y="21"/>
                  </a:lnTo>
                  <a:lnTo>
                    <a:pt x="19" y="21"/>
                  </a:lnTo>
                  <a:lnTo>
                    <a:pt x="20" y="21"/>
                  </a:lnTo>
                  <a:lnTo>
                    <a:pt x="21" y="21"/>
                  </a:lnTo>
                  <a:lnTo>
                    <a:pt x="22" y="21"/>
                  </a:lnTo>
                  <a:lnTo>
                    <a:pt x="23" y="22"/>
                  </a:lnTo>
                  <a:lnTo>
                    <a:pt x="23" y="21"/>
                  </a:lnTo>
                  <a:lnTo>
                    <a:pt x="24" y="21"/>
                  </a:lnTo>
                  <a:lnTo>
                    <a:pt x="25" y="21"/>
                  </a:lnTo>
                  <a:lnTo>
                    <a:pt x="26" y="21"/>
                  </a:lnTo>
                  <a:lnTo>
                    <a:pt x="27" y="21"/>
                  </a:lnTo>
                  <a:lnTo>
                    <a:pt x="28" y="21"/>
                  </a:lnTo>
                  <a:lnTo>
                    <a:pt x="28" y="20"/>
                  </a:lnTo>
                  <a:lnTo>
                    <a:pt x="29" y="19"/>
                  </a:lnTo>
                  <a:lnTo>
                    <a:pt x="30" y="19"/>
                  </a:lnTo>
                  <a:lnTo>
                    <a:pt x="30" y="18"/>
                  </a:lnTo>
                  <a:lnTo>
                    <a:pt x="31" y="18"/>
                  </a:lnTo>
                  <a:lnTo>
                    <a:pt x="31" y="17"/>
                  </a:lnTo>
                  <a:lnTo>
                    <a:pt x="32" y="17"/>
                  </a:lnTo>
                  <a:lnTo>
                    <a:pt x="33" y="17"/>
                  </a:lnTo>
                  <a:lnTo>
                    <a:pt x="34" y="17"/>
                  </a:lnTo>
                  <a:lnTo>
                    <a:pt x="34" y="16"/>
                  </a:lnTo>
                  <a:lnTo>
                    <a:pt x="35" y="16"/>
                  </a:lnTo>
                  <a:lnTo>
                    <a:pt x="36" y="16"/>
                  </a:lnTo>
                  <a:lnTo>
                    <a:pt x="36" y="15"/>
                  </a:lnTo>
                  <a:lnTo>
                    <a:pt x="37" y="15"/>
                  </a:lnTo>
                  <a:lnTo>
                    <a:pt x="38" y="15"/>
                  </a:lnTo>
                  <a:lnTo>
                    <a:pt x="38" y="14"/>
                  </a:lnTo>
                  <a:lnTo>
                    <a:pt x="39" y="13"/>
                  </a:lnTo>
                  <a:lnTo>
                    <a:pt x="40" y="12"/>
                  </a:lnTo>
                  <a:lnTo>
                    <a:pt x="40" y="11"/>
                  </a:lnTo>
                  <a:lnTo>
                    <a:pt x="40" y="10"/>
                  </a:lnTo>
                  <a:lnTo>
                    <a:pt x="40" y="9"/>
                  </a:lnTo>
                  <a:lnTo>
                    <a:pt x="39" y="9"/>
                  </a:lnTo>
                  <a:lnTo>
                    <a:pt x="39" y="8"/>
                  </a:lnTo>
                  <a:lnTo>
                    <a:pt x="39" y="7"/>
                  </a:lnTo>
                  <a:lnTo>
                    <a:pt x="39" y="6"/>
                  </a:lnTo>
                  <a:lnTo>
                    <a:pt x="39" y="5"/>
                  </a:lnTo>
                  <a:lnTo>
                    <a:pt x="39" y="4"/>
                  </a:lnTo>
                  <a:lnTo>
                    <a:pt x="39" y="3"/>
                  </a:lnTo>
                  <a:lnTo>
                    <a:pt x="37" y="2"/>
                  </a:lnTo>
                  <a:lnTo>
                    <a:pt x="36" y="2"/>
                  </a:lnTo>
                  <a:lnTo>
                    <a:pt x="36" y="1"/>
                  </a:lnTo>
                  <a:lnTo>
                    <a:pt x="35" y="1"/>
                  </a:lnTo>
                  <a:lnTo>
                    <a:pt x="34" y="0"/>
                  </a:lnTo>
                  <a:lnTo>
                    <a:pt x="33" y="0"/>
                  </a:lnTo>
                  <a:lnTo>
                    <a:pt x="32" y="0"/>
                  </a:lnTo>
                  <a:lnTo>
                    <a:pt x="31" y="0"/>
                  </a:lnTo>
                  <a:lnTo>
                    <a:pt x="30" y="0"/>
                  </a:lnTo>
                  <a:lnTo>
                    <a:pt x="28" y="0"/>
                  </a:lnTo>
                  <a:lnTo>
                    <a:pt x="26" y="0"/>
                  </a:lnTo>
                  <a:lnTo>
                    <a:pt x="24" y="0"/>
                  </a:lnTo>
                  <a:lnTo>
                    <a:pt x="22" y="0"/>
                  </a:lnTo>
                  <a:lnTo>
                    <a:pt x="21" y="0"/>
                  </a:lnTo>
                  <a:lnTo>
                    <a:pt x="20" y="1"/>
                  </a:lnTo>
                  <a:lnTo>
                    <a:pt x="19" y="1"/>
                  </a:lnTo>
                  <a:lnTo>
                    <a:pt x="18" y="1"/>
                  </a:lnTo>
                  <a:lnTo>
                    <a:pt x="17" y="2"/>
                  </a:lnTo>
                  <a:lnTo>
                    <a:pt x="16" y="2"/>
                  </a:lnTo>
                  <a:lnTo>
                    <a:pt x="14" y="2"/>
                  </a:lnTo>
                  <a:lnTo>
                    <a:pt x="13" y="3"/>
                  </a:lnTo>
                  <a:lnTo>
                    <a:pt x="12" y="3"/>
                  </a:lnTo>
                  <a:lnTo>
                    <a:pt x="11" y="4"/>
                  </a:lnTo>
                  <a:lnTo>
                    <a:pt x="10" y="4"/>
                  </a:lnTo>
                  <a:lnTo>
                    <a:pt x="8" y="5"/>
                  </a:lnTo>
                  <a:lnTo>
                    <a:pt x="7" y="5"/>
                  </a:lnTo>
                  <a:lnTo>
                    <a:pt x="6" y="6"/>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76" name="Freeform 522"/>
            <p:cNvSpPr>
              <a:spLocks/>
            </p:cNvSpPr>
            <p:nvPr/>
          </p:nvSpPr>
          <p:spPr bwMode="auto">
            <a:xfrm>
              <a:off x="1601" y="1517"/>
              <a:ext cx="43" cy="24"/>
            </a:xfrm>
            <a:custGeom>
              <a:avLst/>
              <a:gdLst>
                <a:gd name="T0" fmla="*/ 5 w 43"/>
                <a:gd name="T1" fmla="*/ 6 h 24"/>
                <a:gd name="T2" fmla="*/ 3 w 43"/>
                <a:gd name="T3" fmla="*/ 7 h 24"/>
                <a:gd name="T4" fmla="*/ 2 w 43"/>
                <a:gd name="T5" fmla="*/ 8 h 24"/>
                <a:gd name="T6" fmla="*/ 1 w 43"/>
                <a:gd name="T7" fmla="*/ 9 h 24"/>
                <a:gd name="T8" fmla="*/ 0 w 43"/>
                <a:gd name="T9" fmla="*/ 10 h 24"/>
                <a:gd name="T10" fmla="*/ 0 w 43"/>
                <a:gd name="T11" fmla="*/ 12 h 24"/>
                <a:gd name="T12" fmla="*/ 2 w 43"/>
                <a:gd name="T13" fmla="*/ 13 h 24"/>
                <a:gd name="T14" fmla="*/ 3 w 43"/>
                <a:gd name="T15" fmla="*/ 14 h 24"/>
                <a:gd name="T16" fmla="*/ 4 w 43"/>
                <a:gd name="T17" fmla="*/ 15 h 24"/>
                <a:gd name="T18" fmla="*/ 6 w 43"/>
                <a:gd name="T19" fmla="*/ 16 h 24"/>
                <a:gd name="T20" fmla="*/ 8 w 43"/>
                <a:gd name="T21" fmla="*/ 16 h 24"/>
                <a:gd name="T22" fmla="*/ 9 w 43"/>
                <a:gd name="T23" fmla="*/ 17 h 24"/>
                <a:gd name="T24" fmla="*/ 12 w 43"/>
                <a:gd name="T25" fmla="*/ 18 h 24"/>
                <a:gd name="T26" fmla="*/ 13 w 43"/>
                <a:gd name="T27" fmla="*/ 19 h 24"/>
                <a:gd name="T28" fmla="*/ 15 w 43"/>
                <a:gd name="T29" fmla="*/ 19 h 24"/>
                <a:gd name="T30" fmla="*/ 16 w 43"/>
                <a:gd name="T31" fmla="*/ 20 h 24"/>
                <a:gd name="T32" fmla="*/ 17 w 43"/>
                <a:gd name="T33" fmla="*/ 21 h 24"/>
                <a:gd name="T34" fmla="*/ 19 w 43"/>
                <a:gd name="T35" fmla="*/ 21 h 24"/>
                <a:gd name="T36" fmla="*/ 20 w 43"/>
                <a:gd name="T37" fmla="*/ 22 h 24"/>
                <a:gd name="T38" fmla="*/ 22 w 43"/>
                <a:gd name="T39" fmla="*/ 22 h 24"/>
                <a:gd name="T40" fmla="*/ 24 w 43"/>
                <a:gd name="T41" fmla="*/ 23 h 24"/>
                <a:gd name="T42" fmla="*/ 25 w 43"/>
                <a:gd name="T43" fmla="*/ 22 h 24"/>
                <a:gd name="T44" fmla="*/ 27 w 43"/>
                <a:gd name="T45" fmla="*/ 22 h 24"/>
                <a:gd name="T46" fmla="*/ 29 w 43"/>
                <a:gd name="T47" fmla="*/ 22 h 24"/>
                <a:gd name="T48" fmla="*/ 30 w 43"/>
                <a:gd name="T49" fmla="*/ 21 h 24"/>
                <a:gd name="T50" fmla="*/ 32 w 43"/>
                <a:gd name="T51" fmla="*/ 20 h 24"/>
                <a:gd name="T52" fmla="*/ 33 w 43"/>
                <a:gd name="T53" fmla="*/ 19 h 24"/>
                <a:gd name="T54" fmla="*/ 35 w 43"/>
                <a:gd name="T55" fmla="*/ 18 h 24"/>
                <a:gd name="T56" fmla="*/ 37 w 43"/>
                <a:gd name="T57" fmla="*/ 17 h 24"/>
                <a:gd name="T58" fmla="*/ 39 w 43"/>
                <a:gd name="T59" fmla="*/ 16 h 24"/>
                <a:gd name="T60" fmla="*/ 40 w 43"/>
                <a:gd name="T61" fmla="*/ 15 h 24"/>
                <a:gd name="T62" fmla="*/ 41 w 43"/>
                <a:gd name="T63" fmla="*/ 13 h 24"/>
                <a:gd name="T64" fmla="*/ 42 w 43"/>
                <a:gd name="T65" fmla="*/ 12 h 24"/>
                <a:gd name="T66" fmla="*/ 42 w 43"/>
                <a:gd name="T67" fmla="*/ 10 h 24"/>
                <a:gd name="T68" fmla="*/ 41 w 43"/>
                <a:gd name="T69" fmla="*/ 8 h 24"/>
                <a:gd name="T70" fmla="*/ 41 w 43"/>
                <a:gd name="T71" fmla="*/ 6 h 24"/>
                <a:gd name="T72" fmla="*/ 41 w 43"/>
                <a:gd name="T73" fmla="*/ 4 h 24"/>
                <a:gd name="T74" fmla="*/ 38 w 43"/>
                <a:gd name="T75" fmla="*/ 2 h 24"/>
                <a:gd name="T76" fmla="*/ 37 w 43"/>
                <a:gd name="T77" fmla="*/ 1 h 24"/>
                <a:gd name="T78" fmla="*/ 35 w 43"/>
                <a:gd name="T79" fmla="*/ 0 h 24"/>
                <a:gd name="T80" fmla="*/ 33 w 43"/>
                <a:gd name="T81" fmla="*/ 0 h 24"/>
                <a:gd name="T82" fmla="*/ 29 w 43"/>
                <a:gd name="T83" fmla="*/ 0 h 24"/>
                <a:gd name="T84" fmla="*/ 25 w 43"/>
                <a:gd name="T85" fmla="*/ 0 h 24"/>
                <a:gd name="T86" fmla="*/ 22 w 43"/>
                <a:gd name="T87" fmla="*/ 0 h 24"/>
                <a:gd name="T88" fmla="*/ 20 w 43"/>
                <a:gd name="T89" fmla="*/ 1 h 24"/>
                <a:gd name="T90" fmla="*/ 18 w 43"/>
                <a:gd name="T91" fmla="*/ 2 h 24"/>
                <a:gd name="T92" fmla="*/ 15 w 43"/>
                <a:gd name="T93" fmla="*/ 3 h 24"/>
                <a:gd name="T94" fmla="*/ 13 w 43"/>
                <a:gd name="T95" fmla="*/ 4 h 24"/>
                <a:gd name="T96" fmla="*/ 11 w 43"/>
                <a:gd name="T97" fmla="*/ 4 h 24"/>
                <a:gd name="T98" fmla="*/ 7 w 43"/>
                <a:gd name="T99" fmla="*/ 6 h 2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3" h="24">
                  <a:moveTo>
                    <a:pt x="6" y="6"/>
                  </a:moveTo>
                  <a:lnTo>
                    <a:pt x="5" y="6"/>
                  </a:lnTo>
                  <a:lnTo>
                    <a:pt x="4" y="7"/>
                  </a:lnTo>
                  <a:lnTo>
                    <a:pt x="3" y="7"/>
                  </a:lnTo>
                  <a:lnTo>
                    <a:pt x="3" y="8"/>
                  </a:lnTo>
                  <a:lnTo>
                    <a:pt x="2" y="8"/>
                  </a:lnTo>
                  <a:lnTo>
                    <a:pt x="2" y="9"/>
                  </a:lnTo>
                  <a:lnTo>
                    <a:pt x="1" y="9"/>
                  </a:lnTo>
                  <a:lnTo>
                    <a:pt x="1" y="10"/>
                  </a:lnTo>
                  <a:lnTo>
                    <a:pt x="0" y="10"/>
                  </a:lnTo>
                  <a:lnTo>
                    <a:pt x="0" y="11"/>
                  </a:lnTo>
                  <a:lnTo>
                    <a:pt x="0" y="12"/>
                  </a:lnTo>
                  <a:lnTo>
                    <a:pt x="1" y="12"/>
                  </a:lnTo>
                  <a:lnTo>
                    <a:pt x="2" y="13"/>
                  </a:lnTo>
                  <a:lnTo>
                    <a:pt x="2" y="14"/>
                  </a:lnTo>
                  <a:lnTo>
                    <a:pt x="3" y="14"/>
                  </a:lnTo>
                  <a:lnTo>
                    <a:pt x="4" y="14"/>
                  </a:lnTo>
                  <a:lnTo>
                    <a:pt x="4" y="15"/>
                  </a:lnTo>
                  <a:lnTo>
                    <a:pt x="5" y="15"/>
                  </a:lnTo>
                  <a:lnTo>
                    <a:pt x="6" y="16"/>
                  </a:lnTo>
                  <a:lnTo>
                    <a:pt x="7" y="16"/>
                  </a:lnTo>
                  <a:lnTo>
                    <a:pt x="8" y="16"/>
                  </a:lnTo>
                  <a:lnTo>
                    <a:pt x="8" y="17"/>
                  </a:lnTo>
                  <a:lnTo>
                    <a:pt x="9" y="17"/>
                  </a:lnTo>
                  <a:lnTo>
                    <a:pt x="11" y="18"/>
                  </a:lnTo>
                  <a:lnTo>
                    <a:pt x="12" y="18"/>
                  </a:lnTo>
                  <a:lnTo>
                    <a:pt x="13" y="18"/>
                  </a:lnTo>
                  <a:lnTo>
                    <a:pt x="13" y="19"/>
                  </a:lnTo>
                  <a:lnTo>
                    <a:pt x="14" y="19"/>
                  </a:lnTo>
                  <a:lnTo>
                    <a:pt x="15" y="19"/>
                  </a:lnTo>
                  <a:lnTo>
                    <a:pt x="15" y="20"/>
                  </a:lnTo>
                  <a:lnTo>
                    <a:pt x="16" y="20"/>
                  </a:lnTo>
                  <a:lnTo>
                    <a:pt x="17" y="20"/>
                  </a:lnTo>
                  <a:lnTo>
                    <a:pt x="17" y="21"/>
                  </a:lnTo>
                  <a:lnTo>
                    <a:pt x="18" y="21"/>
                  </a:lnTo>
                  <a:lnTo>
                    <a:pt x="19" y="21"/>
                  </a:lnTo>
                  <a:lnTo>
                    <a:pt x="19" y="22"/>
                  </a:lnTo>
                  <a:lnTo>
                    <a:pt x="20" y="22"/>
                  </a:lnTo>
                  <a:lnTo>
                    <a:pt x="21" y="22"/>
                  </a:lnTo>
                  <a:lnTo>
                    <a:pt x="22" y="22"/>
                  </a:lnTo>
                  <a:lnTo>
                    <a:pt x="23" y="22"/>
                  </a:lnTo>
                  <a:lnTo>
                    <a:pt x="24" y="23"/>
                  </a:lnTo>
                  <a:lnTo>
                    <a:pt x="24" y="22"/>
                  </a:lnTo>
                  <a:lnTo>
                    <a:pt x="25" y="22"/>
                  </a:lnTo>
                  <a:lnTo>
                    <a:pt x="26" y="22"/>
                  </a:lnTo>
                  <a:lnTo>
                    <a:pt x="27" y="22"/>
                  </a:lnTo>
                  <a:lnTo>
                    <a:pt x="28" y="22"/>
                  </a:lnTo>
                  <a:lnTo>
                    <a:pt x="29" y="22"/>
                  </a:lnTo>
                  <a:lnTo>
                    <a:pt x="29" y="21"/>
                  </a:lnTo>
                  <a:lnTo>
                    <a:pt x="30" y="21"/>
                  </a:lnTo>
                  <a:lnTo>
                    <a:pt x="30" y="20"/>
                  </a:lnTo>
                  <a:lnTo>
                    <a:pt x="32" y="20"/>
                  </a:lnTo>
                  <a:lnTo>
                    <a:pt x="32" y="19"/>
                  </a:lnTo>
                  <a:lnTo>
                    <a:pt x="33" y="19"/>
                  </a:lnTo>
                  <a:lnTo>
                    <a:pt x="34" y="18"/>
                  </a:lnTo>
                  <a:lnTo>
                    <a:pt x="35" y="18"/>
                  </a:lnTo>
                  <a:lnTo>
                    <a:pt x="36" y="18"/>
                  </a:lnTo>
                  <a:lnTo>
                    <a:pt x="37" y="17"/>
                  </a:lnTo>
                  <a:lnTo>
                    <a:pt x="38" y="17"/>
                  </a:lnTo>
                  <a:lnTo>
                    <a:pt x="39" y="16"/>
                  </a:lnTo>
                  <a:lnTo>
                    <a:pt x="40" y="16"/>
                  </a:lnTo>
                  <a:lnTo>
                    <a:pt x="40" y="15"/>
                  </a:lnTo>
                  <a:lnTo>
                    <a:pt x="41" y="14"/>
                  </a:lnTo>
                  <a:lnTo>
                    <a:pt x="41" y="13"/>
                  </a:lnTo>
                  <a:lnTo>
                    <a:pt x="42" y="13"/>
                  </a:lnTo>
                  <a:lnTo>
                    <a:pt x="42" y="12"/>
                  </a:lnTo>
                  <a:lnTo>
                    <a:pt x="42" y="11"/>
                  </a:lnTo>
                  <a:lnTo>
                    <a:pt x="42" y="10"/>
                  </a:lnTo>
                  <a:lnTo>
                    <a:pt x="41" y="9"/>
                  </a:lnTo>
                  <a:lnTo>
                    <a:pt x="41" y="8"/>
                  </a:lnTo>
                  <a:lnTo>
                    <a:pt x="41" y="7"/>
                  </a:lnTo>
                  <a:lnTo>
                    <a:pt x="41" y="6"/>
                  </a:lnTo>
                  <a:lnTo>
                    <a:pt x="41" y="5"/>
                  </a:lnTo>
                  <a:lnTo>
                    <a:pt x="41" y="4"/>
                  </a:lnTo>
                  <a:lnTo>
                    <a:pt x="39" y="2"/>
                  </a:lnTo>
                  <a:lnTo>
                    <a:pt x="38" y="2"/>
                  </a:lnTo>
                  <a:lnTo>
                    <a:pt x="38" y="1"/>
                  </a:lnTo>
                  <a:lnTo>
                    <a:pt x="37" y="1"/>
                  </a:lnTo>
                  <a:lnTo>
                    <a:pt x="36" y="1"/>
                  </a:lnTo>
                  <a:lnTo>
                    <a:pt x="35" y="0"/>
                  </a:lnTo>
                  <a:lnTo>
                    <a:pt x="34" y="0"/>
                  </a:lnTo>
                  <a:lnTo>
                    <a:pt x="33" y="0"/>
                  </a:lnTo>
                  <a:lnTo>
                    <a:pt x="32" y="0"/>
                  </a:lnTo>
                  <a:lnTo>
                    <a:pt x="29" y="0"/>
                  </a:lnTo>
                  <a:lnTo>
                    <a:pt x="27" y="0"/>
                  </a:lnTo>
                  <a:lnTo>
                    <a:pt x="25" y="0"/>
                  </a:lnTo>
                  <a:lnTo>
                    <a:pt x="23" y="0"/>
                  </a:lnTo>
                  <a:lnTo>
                    <a:pt x="22" y="0"/>
                  </a:lnTo>
                  <a:lnTo>
                    <a:pt x="21" y="1"/>
                  </a:lnTo>
                  <a:lnTo>
                    <a:pt x="20" y="1"/>
                  </a:lnTo>
                  <a:lnTo>
                    <a:pt x="19" y="2"/>
                  </a:lnTo>
                  <a:lnTo>
                    <a:pt x="18" y="2"/>
                  </a:lnTo>
                  <a:lnTo>
                    <a:pt x="17" y="2"/>
                  </a:lnTo>
                  <a:lnTo>
                    <a:pt x="15" y="3"/>
                  </a:lnTo>
                  <a:lnTo>
                    <a:pt x="14" y="3"/>
                  </a:lnTo>
                  <a:lnTo>
                    <a:pt x="13" y="4"/>
                  </a:lnTo>
                  <a:lnTo>
                    <a:pt x="12" y="4"/>
                  </a:lnTo>
                  <a:lnTo>
                    <a:pt x="11" y="4"/>
                  </a:lnTo>
                  <a:lnTo>
                    <a:pt x="8" y="5"/>
                  </a:lnTo>
                  <a:lnTo>
                    <a:pt x="7" y="6"/>
                  </a:lnTo>
                  <a:lnTo>
                    <a:pt x="6" y="6"/>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77" name="Freeform 523"/>
            <p:cNvSpPr>
              <a:spLocks/>
            </p:cNvSpPr>
            <p:nvPr/>
          </p:nvSpPr>
          <p:spPr bwMode="auto">
            <a:xfrm>
              <a:off x="1828" y="1658"/>
              <a:ext cx="41" cy="25"/>
            </a:xfrm>
            <a:custGeom>
              <a:avLst/>
              <a:gdLst>
                <a:gd name="T0" fmla="*/ 6 w 41"/>
                <a:gd name="T1" fmla="*/ 7 h 25"/>
                <a:gd name="T2" fmla="*/ 5 w 41"/>
                <a:gd name="T3" fmla="*/ 8 h 25"/>
                <a:gd name="T4" fmla="*/ 4 w 41"/>
                <a:gd name="T5" fmla="*/ 9 h 25"/>
                <a:gd name="T6" fmla="*/ 3 w 41"/>
                <a:gd name="T7" fmla="*/ 10 h 25"/>
                <a:gd name="T8" fmla="*/ 2 w 41"/>
                <a:gd name="T9" fmla="*/ 11 h 25"/>
                <a:gd name="T10" fmla="*/ 1 w 41"/>
                <a:gd name="T11" fmla="*/ 12 h 25"/>
                <a:gd name="T12" fmla="*/ 0 w 41"/>
                <a:gd name="T13" fmla="*/ 13 h 25"/>
                <a:gd name="T14" fmla="*/ 2 w 41"/>
                <a:gd name="T15" fmla="*/ 13 h 25"/>
                <a:gd name="T16" fmla="*/ 3 w 41"/>
                <a:gd name="T17" fmla="*/ 14 h 25"/>
                <a:gd name="T18" fmla="*/ 4 w 41"/>
                <a:gd name="T19" fmla="*/ 15 h 25"/>
                <a:gd name="T20" fmla="*/ 5 w 41"/>
                <a:gd name="T21" fmla="*/ 16 h 25"/>
                <a:gd name="T22" fmla="*/ 7 w 41"/>
                <a:gd name="T23" fmla="*/ 16 h 25"/>
                <a:gd name="T24" fmla="*/ 8 w 41"/>
                <a:gd name="T25" fmla="*/ 17 h 25"/>
                <a:gd name="T26" fmla="*/ 9 w 41"/>
                <a:gd name="T27" fmla="*/ 18 h 25"/>
                <a:gd name="T28" fmla="*/ 11 w 41"/>
                <a:gd name="T29" fmla="*/ 18 h 25"/>
                <a:gd name="T30" fmla="*/ 13 w 41"/>
                <a:gd name="T31" fmla="*/ 20 h 25"/>
                <a:gd name="T32" fmla="*/ 15 w 41"/>
                <a:gd name="T33" fmla="*/ 20 h 25"/>
                <a:gd name="T34" fmla="*/ 16 w 41"/>
                <a:gd name="T35" fmla="*/ 21 h 25"/>
                <a:gd name="T36" fmla="*/ 17 w 41"/>
                <a:gd name="T37" fmla="*/ 22 h 25"/>
                <a:gd name="T38" fmla="*/ 19 w 41"/>
                <a:gd name="T39" fmla="*/ 23 h 25"/>
                <a:gd name="T40" fmla="*/ 21 w 41"/>
                <a:gd name="T41" fmla="*/ 23 h 25"/>
                <a:gd name="T42" fmla="*/ 22 w 41"/>
                <a:gd name="T43" fmla="*/ 24 h 25"/>
                <a:gd name="T44" fmla="*/ 24 w 41"/>
                <a:gd name="T45" fmla="*/ 24 h 25"/>
                <a:gd name="T46" fmla="*/ 26 w 41"/>
                <a:gd name="T47" fmla="*/ 24 h 25"/>
                <a:gd name="T48" fmla="*/ 28 w 41"/>
                <a:gd name="T49" fmla="*/ 24 h 25"/>
                <a:gd name="T50" fmla="*/ 29 w 41"/>
                <a:gd name="T51" fmla="*/ 23 h 25"/>
                <a:gd name="T52" fmla="*/ 30 w 41"/>
                <a:gd name="T53" fmla="*/ 22 h 25"/>
                <a:gd name="T54" fmla="*/ 31 w 41"/>
                <a:gd name="T55" fmla="*/ 21 h 25"/>
                <a:gd name="T56" fmla="*/ 32 w 41"/>
                <a:gd name="T57" fmla="*/ 20 h 25"/>
                <a:gd name="T58" fmla="*/ 33 w 41"/>
                <a:gd name="T59" fmla="*/ 19 h 25"/>
                <a:gd name="T60" fmla="*/ 34 w 41"/>
                <a:gd name="T61" fmla="*/ 18 h 25"/>
                <a:gd name="T62" fmla="*/ 36 w 41"/>
                <a:gd name="T63" fmla="*/ 18 h 25"/>
                <a:gd name="T64" fmla="*/ 38 w 41"/>
                <a:gd name="T65" fmla="*/ 18 h 25"/>
                <a:gd name="T66" fmla="*/ 39 w 41"/>
                <a:gd name="T67" fmla="*/ 17 h 25"/>
                <a:gd name="T68" fmla="*/ 40 w 41"/>
                <a:gd name="T69" fmla="*/ 16 h 25"/>
                <a:gd name="T70" fmla="*/ 40 w 41"/>
                <a:gd name="T71" fmla="*/ 14 h 25"/>
                <a:gd name="T72" fmla="*/ 40 w 41"/>
                <a:gd name="T73" fmla="*/ 12 h 25"/>
                <a:gd name="T74" fmla="*/ 40 w 41"/>
                <a:gd name="T75" fmla="*/ 10 h 25"/>
                <a:gd name="T76" fmla="*/ 40 w 41"/>
                <a:gd name="T77" fmla="*/ 8 h 25"/>
                <a:gd name="T78" fmla="*/ 40 w 41"/>
                <a:gd name="T79" fmla="*/ 6 h 25"/>
                <a:gd name="T80" fmla="*/ 38 w 41"/>
                <a:gd name="T81" fmla="*/ 3 h 25"/>
                <a:gd name="T82" fmla="*/ 36 w 41"/>
                <a:gd name="T83" fmla="*/ 2 h 25"/>
                <a:gd name="T84" fmla="*/ 34 w 41"/>
                <a:gd name="T85" fmla="*/ 1 h 25"/>
                <a:gd name="T86" fmla="*/ 32 w 41"/>
                <a:gd name="T87" fmla="*/ 1 h 25"/>
                <a:gd name="T88" fmla="*/ 30 w 41"/>
                <a:gd name="T89" fmla="*/ 1 h 25"/>
                <a:gd name="T90" fmla="*/ 28 w 41"/>
                <a:gd name="T91" fmla="*/ 0 h 25"/>
                <a:gd name="T92" fmla="*/ 26 w 41"/>
                <a:gd name="T93" fmla="*/ 1 h 25"/>
                <a:gd name="T94" fmla="*/ 24 w 41"/>
                <a:gd name="T95" fmla="*/ 1 h 25"/>
                <a:gd name="T96" fmla="*/ 22 w 41"/>
                <a:gd name="T97" fmla="*/ 1 h 25"/>
                <a:gd name="T98" fmla="*/ 20 w 41"/>
                <a:gd name="T99" fmla="*/ 2 h 25"/>
                <a:gd name="T100" fmla="*/ 18 w 41"/>
                <a:gd name="T101" fmla="*/ 3 h 25"/>
                <a:gd name="T102" fmla="*/ 15 w 41"/>
                <a:gd name="T103" fmla="*/ 4 h 25"/>
                <a:gd name="T104" fmla="*/ 13 w 41"/>
                <a:gd name="T105" fmla="*/ 4 h 25"/>
                <a:gd name="T106" fmla="*/ 10 w 41"/>
                <a:gd name="T107" fmla="*/ 5 h 25"/>
                <a:gd name="T108" fmla="*/ 8 w 41"/>
                <a:gd name="T109" fmla="*/ 6 h 2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1" h="25">
                  <a:moveTo>
                    <a:pt x="7" y="7"/>
                  </a:moveTo>
                  <a:lnTo>
                    <a:pt x="6" y="7"/>
                  </a:lnTo>
                  <a:lnTo>
                    <a:pt x="6" y="8"/>
                  </a:lnTo>
                  <a:lnTo>
                    <a:pt x="5" y="8"/>
                  </a:lnTo>
                  <a:lnTo>
                    <a:pt x="4" y="8"/>
                  </a:lnTo>
                  <a:lnTo>
                    <a:pt x="4" y="9"/>
                  </a:lnTo>
                  <a:lnTo>
                    <a:pt x="3" y="9"/>
                  </a:lnTo>
                  <a:lnTo>
                    <a:pt x="3" y="10"/>
                  </a:lnTo>
                  <a:lnTo>
                    <a:pt x="2" y="10"/>
                  </a:lnTo>
                  <a:lnTo>
                    <a:pt x="2" y="11"/>
                  </a:lnTo>
                  <a:lnTo>
                    <a:pt x="1" y="11"/>
                  </a:lnTo>
                  <a:lnTo>
                    <a:pt x="1" y="12"/>
                  </a:lnTo>
                  <a:lnTo>
                    <a:pt x="0" y="12"/>
                  </a:lnTo>
                  <a:lnTo>
                    <a:pt x="0" y="13"/>
                  </a:lnTo>
                  <a:lnTo>
                    <a:pt x="1" y="13"/>
                  </a:lnTo>
                  <a:lnTo>
                    <a:pt x="2" y="13"/>
                  </a:lnTo>
                  <a:lnTo>
                    <a:pt x="2" y="14"/>
                  </a:lnTo>
                  <a:lnTo>
                    <a:pt x="3" y="14"/>
                  </a:lnTo>
                  <a:lnTo>
                    <a:pt x="4" y="14"/>
                  </a:lnTo>
                  <a:lnTo>
                    <a:pt x="4" y="15"/>
                  </a:lnTo>
                  <a:lnTo>
                    <a:pt x="5" y="15"/>
                  </a:lnTo>
                  <a:lnTo>
                    <a:pt x="5" y="16"/>
                  </a:lnTo>
                  <a:lnTo>
                    <a:pt x="6" y="16"/>
                  </a:lnTo>
                  <a:lnTo>
                    <a:pt x="7" y="16"/>
                  </a:lnTo>
                  <a:lnTo>
                    <a:pt x="7" y="17"/>
                  </a:lnTo>
                  <a:lnTo>
                    <a:pt x="8" y="17"/>
                  </a:lnTo>
                  <a:lnTo>
                    <a:pt x="8" y="18"/>
                  </a:lnTo>
                  <a:lnTo>
                    <a:pt x="9" y="18"/>
                  </a:lnTo>
                  <a:lnTo>
                    <a:pt x="10" y="18"/>
                  </a:lnTo>
                  <a:lnTo>
                    <a:pt x="11" y="18"/>
                  </a:lnTo>
                  <a:lnTo>
                    <a:pt x="12" y="19"/>
                  </a:lnTo>
                  <a:lnTo>
                    <a:pt x="13" y="20"/>
                  </a:lnTo>
                  <a:lnTo>
                    <a:pt x="14" y="20"/>
                  </a:lnTo>
                  <a:lnTo>
                    <a:pt x="15" y="20"/>
                  </a:lnTo>
                  <a:lnTo>
                    <a:pt x="15" y="21"/>
                  </a:lnTo>
                  <a:lnTo>
                    <a:pt x="16" y="21"/>
                  </a:lnTo>
                  <a:lnTo>
                    <a:pt x="16" y="22"/>
                  </a:lnTo>
                  <a:lnTo>
                    <a:pt x="17" y="22"/>
                  </a:lnTo>
                  <a:lnTo>
                    <a:pt x="18" y="22"/>
                  </a:lnTo>
                  <a:lnTo>
                    <a:pt x="19" y="23"/>
                  </a:lnTo>
                  <a:lnTo>
                    <a:pt x="20" y="23"/>
                  </a:lnTo>
                  <a:lnTo>
                    <a:pt x="21" y="23"/>
                  </a:lnTo>
                  <a:lnTo>
                    <a:pt x="21" y="24"/>
                  </a:lnTo>
                  <a:lnTo>
                    <a:pt x="22" y="24"/>
                  </a:lnTo>
                  <a:lnTo>
                    <a:pt x="23" y="24"/>
                  </a:lnTo>
                  <a:lnTo>
                    <a:pt x="24" y="24"/>
                  </a:lnTo>
                  <a:lnTo>
                    <a:pt x="25" y="24"/>
                  </a:lnTo>
                  <a:lnTo>
                    <a:pt x="26" y="24"/>
                  </a:lnTo>
                  <a:lnTo>
                    <a:pt x="27" y="24"/>
                  </a:lnTo>
                  <a:lnTo>
                    <a:pt x="28" y="24"/>
                  </a:lnTo>
                  <a:lnTo>
                    <a:pt x="28" y="23"/>
                  </a:lnTo>
                  <a:lnTo>
                    <a:pt x="29" y="23"/>
                  </a:lnTo>
                  <a:lnTo>
                    <a:pt x="29" y="22"/>
                  </a:lnTo>
                  <a:lnTo>
                    <a:pt x="30" y="22"/>
                  </a:lnTo>
                  <a:lnTo>
                    <a:pt x="30" y="21"/>
                  </a:lnTo>
                  <a:lnTo>
                    <a:pt x="31" y="21"/>
                  </a:lnTo>
                  <a:lnTo>
                    <a:pt x="31" y="20"/>
                  </a:lnTo>
                  <a:lnTo>
                    <a:pt x="32" y="20"/>
                  </a:lnTo>
                  <a:lnTo>
                    <a:pt x="32" y="19"/>
                  </a:lnTo>
                  <a:lnTo>
                    <a:pt x="33" y="19"/>
                  </a:lnTo>
                  <a:lnTo>
                    <a:pt x="34" y="19"/>
                  </a:lnTo>
                  <a:lnTo>
                    <a:pt x="34" y="18"/>
                  </a:lnTo>
                  <a:lnTo>
                    <a:pt x="35" y="18"/>
                  </a:lnTo>
                  <a:lnTo>
                    <a:pt x="36" y="18"/>
                  </a:lnTo>
                  <a:lnTo>
                    <a:pt x="37" y="18"/>
                  </a:lnTo>
                  <a:lnTo>
                    <a:pt x="38" y="18"/>
                  </a:lnTo>
                  <a:lnTo>
                    <a:pt x="38" y="17"/>
                  </a:lnTo>
                  <a:lnTo>
                    <a:pt x="39" y="17"/>
                  </a:lnTo>
                  <a:lnTo>
                    <a:pt x="39" y="16"/>
                  </a:lnTo>
                  <a:lnTo>
                    <a:pt x="40" y="16"/>
                  </a:lnTo>
                  <a:lnTo>
                    <a:pt x="40" y="15"/>
                  </a:lnTo>
                  <a:lnTo>
                    <a:pt x="40" y="14"/>
                  </a:lnTo>
                  <a:lnTo>
                    <a:pt x="40" y="13"/>
                  </a:lnTo>
                  <a:lnTo>
                    <a:pt x="40" y="12"/>
                  </a:lnTo>
                  <a:lnTo>
                    <a:pt x="40" y="11"/>
                  </a:lnTo>
                  <a:lnTo>
                    <a:pt x="40" y="10"/>
                  </a:lnTo>
                  <a:lnTo>
                    <a:pt x="40" y="9"/>
                  </a:lnTo>
                  <a:lnTo>
                    <a:pt x="40" y="8"/>
                  </a:lnTo>
                  <a:lnTo>
                    <a:pt x="40" y="7"/>
                  </a:lnTo>
                  <a:lnTo>
                    <a:pt x="40" y="6"/>
                  </a:lnTo>
                  <a:lnTo>
                    <a:pt x="40" y="5"/>
                  </a:lnTo>
                  <a:lnTo>
                    <a:pt x="38" y="3"/>
                  </a:lnTo>
                  <a:lnTo>
                    <a:pt x="37" y="3"/>
                  </a:lnTo>
                  <a:lnTo>
                    <a:pt x="36" y="2"/>
                  </a:lnTo>
                  <a:lnTo>
                    <a:pt x="35" y="2"/>
                  </a:lnTo>
                  <a:lnTo>
                    <a:pt x="34" y="1"/>
                  </a:lnTo>
                  <a:lnTo>
                    <a:pt x="33" y="1"/>
                  </a:lnTo>
                  <a:lnTo>
                    <a:pt x="32" y="1"/>
                  </a:lnTo>
                  <a:lnTo>
                    <a:pt x="31" y="1"/>
                  </a:lnTo>
                  <a:lnTo>
                    <a:pt x="30" y="1"/>
                  </a:lnTo>
                  <a:lnTo>
                    <a:pt x="29" y="0"/>
                  </a:lnTo>
                  <a:lnTo>
                    <a:pt x="28" y="0"/>
                  </a:lnTo>
                  <a:lnTo>
                    <a:pt x="27" y="1"/>
                  </a:lnTo>
                  <a:lnTo>
                    <a:pt x="26" y="1"/>
                  </a:lnTo>
                  <a:lnTo>
                    <a:pt x="25" y="1"/>
                  </a:lnTo>
                  <a:lnTo>
                    <a:pt x="24" y="1"/>
                  </a:lnTo>
                  <a:lnTo>
                    <a:pt x="23" y="1"/>
                  </a:lnTo>
                  <a:lnTo>
                    <a:pt x="22" y="1"/>
                  </a:lnTo>
                  <a:lnTo>
                    <a:pt x="21" y="2"/>
                  </a:lnTo>
                  <a:lnTo>
                    <a:pt x="20" y="2"/>
                  </a:lnTo>
                  <a:lnTo>
                    <a:pt x="19" y="2"/>
                  </a:lnTo>
                  <a:lnTo>
                    <a:pt x="18" y="3"/>
                  </a:lnTo>
                  <a:lnTo>
                    <a:pt x="16" y="3"/>
                  </a:lnTo>
                  <a:lnTo>
                    <a:pt x="15" y="4"/>
                  </a:lnTo>
                  <a:lnTo>
                    <a:pt x="14" y="4"/>
                  </a:lnTo>
                  <a:lnTo>
                    <a:pt x="13" y="4"/>
                  </a:lnTo>
                  <a:lnTo>
                    <a:pt x="12" y="5"/>
                  </a:lnTo>
                  <a:lnTo>
                    <a:pt x="10" y="5"/>
                  </a:lnTo>
                  <a:lnTo>
                    <a:pt x="9" y="6"/>
                  </a:lnTo>
                  <a:lnTo>
                    <a:pt x="8" y="6"/>
                  </a:lnTo>
                  <a:lnTo>
                    <a:pt x="7" y="7"/>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78" name="Freeform 524"/>
            <p:cNvSpPr>
              <a:spLocks/>
            </p:cNvSpPr>
            <p:nvPr/>
          </p:nvSpPr>
          <p:spPr bwMode="auto">
            <a:xfrm>
              <a:off x="1458" y="1626"/>
              <a:ext cx="39" cy="23"/>
            </a:xfrm>
            <a:custGeom>
              <a:avLst/>
              <a:gdLst>
                <a:gd name="T0" fmla="*/ 0 w 39"/>
                <a:gd name="T1" fmla="*/ 14 h 23"/>
                <a:gd name="T2" fmla="*/ 0 w 39"/>
                <a:gd name="T3" fmla="*/ 16 h 23"/>
                <a:gd name="T4" fmla="*/ 1 w 39"/>
                <a:gd name="T5" fmla="*/ 17 h 23"/>
                <a:gd name="T6" fmla="*/ 3 w 39"/>
                <a:gd name="T7" fmla="*/ 18 h 23"/>
                <a:gd name="T8" fmla="*/ 4 w 39"/>
                <a:gd name="T9" fmla="*/ 19 h 23"/>
                <a:gd name="T10" fmla="*/ 5 w 39"/>
                <a:gd name="T11" fmla="*/ 20 h 23"/>
                <a:gd name="T12" fmla="*/ 6 w 39"/>
                <a:gd name="T13" fmla="*/ 21 h 23"/>
                <a:gd name="T14" fmla="*/ 8 w 39"/>
                <a:gd name="T15" fmla="*/ 21 h 23"/>
                <a:gd name="T16" fmla="*/ 10 w 39"/>
                <a:gd name="T17" fmla="*/ 22 h 23"/>
                <a:gd name="T18" fmla="*/ 12 w 39"/>
                <a:gd name="T19" fmla="*/ 22 h 23"/>
                <a:gd name="T20" fmla="*/ 14 w 39"/>
                <a:gd name="T21" fmla="*/ 22 h 23"/>
                <a:gd name="T22" fmla="*/ 15 w 39"/>
                <a:gd name="T23" fmla="*/ 21 h 23"/>
                <a:gd name="T24" fmla="*/ 17 w 39"/>
                <a:gd name="T25" fmla="*/ 21 h 23"/>
                <a:gd name="T26" fmla="*/ 19 w 39"/>
                <a:gd name="T27" fmla="*/ 21 h 23"/>
                <a:gd name="T28" fmla="*/ 22 w 39"/>
                <a:gd name="T29" fmla="*/ 20 h 23"/>
                <a:gd name="T30" fmla="*/ 24 w 39"/>
                <a:gd name="T31" fmla="*/ 21 h 23"/>
                <a:gd name="T32" fmla="*/ 26 w 39"/>
                <a:gd name="T33" fmla="*/ 21 h 23"/>
                <a:gd name="T34" fmla="*/ 29 w 39"/>
                <a:gd name="T35" fmla="*/ 21 h 23"/>
                <a:gd name="T36" fmla="*/ 30 w 39"/>
                <a:gd name="T37" fmla="*/ 20 h 23"/>
                <a:gd name="T38" fmla="*/ 32 w 39"/>
                <a:gd name="T39" fmla="*/ 20 h 23"/>
                <a:gd name="T40" fmla="*/ 34 w 39"/>
                <a:gd name="T41" fmla="*/ 20 h 23"/>
                <a:gd name="T42" fmla="*/ 35 w 39"/>
                <a:gd name="T43" fmla="*/ 18 h 23"/>
                <a:gd name="T44" fmla="*/ 36 w 39"/>
                <a:gd name="T45" fmla="*/ 17 h 23"/>
                <a:gd name="T46" fmla="*/ 37 w 39"/>
                <a:gd name="T47" fmla="*/ 16 h 23"/>
                <a:gd name="T48" fmla="*/ 38 w 39"/>
                <a:gd name="T49" fmla="*/ 15 h 23"/>
                <a:gd name="T50" fmla="*/ 38 w 39"/>
                <a:gd name="T51" fmla="*/ 13 h 23"/>
                <a:gd name="T52" fmla="*/ 38 w 39"/>
                <a:gd name="T53" fmla="*/ 11 h 23"/>
                <a:gd name="T54" fmla="*/ 38 w 39"/>
                <a:gd name="T55" fmla="*/ 9 h 23"/>
                <a:gd name="T56" fmla="*/ 38 w 39"/>
                <a:gd name="T57" fmla="*/ 7 h 23"/>
                <a:gd name="T58" fmla="*/ 38 w 39"/>
                <a:gd name="T59" fmla="*/ 5 h 23"/>
                <a:gd name="T60" fmla="*/ 37 w 39"/>
                <a:gd name="T61" fmla="*/ 4 h 23"/>
                <a:gd name="T62" fmla="*/ 35 w 39"/>
                <a:gd name="T63" fmla="*/ 2 h 23"/>
                <a:gd name="T64" fmla="*/ 33 w 39"/>
                <a:gd name="T65" fmla="*/ 2 h 23"/>
                <a:gd name="T66" fmla="*/ 31 w 39"/>
                <a:gd name="T67" fmla="*/ 2 h 23"/>
                <a:gd name="T68" fmla="*/ 30 w 39"/>
                <a:gd name="T69" fmla="*/ 3 h 23"/>
                <a:gd name="T70" fmla="*/ 27 w 39"/>
                <a:gd name="T71" fmla="*/ 3 h 23"/>
                <a:gd name="T72" fmla="*/ 25 w 39"/>
                <a:gd name="T73" fmla="*/ 3 h 23"/>
                <a:gd name="T74" fmla="*/ 23 w 39"/>
                <a:gd name="T75" fmla="*/ 3 h 23"/>
                <a:gd name="T76" fmla="*/ 21 w 39"/>
                <a:gd name="T77" fmla="*/ 3 h 23"/>
                <a:gd name="T78" fmla="*/ 20 w 39"/>
                <a:gd name="T79" fmla="*/ 2 h 23"/>
                <a:gd name="T80" fmla="*/ 19 w 39"/>
                <a:gd name="T81" fmla="*/ 1 h 23"/>
                <a:gd name="T82" fmla="*/ 18 w 39"/>
                <a:gd name="T83" fmla="*/ 1 h 23"/>
                <a:gd name="T84" fmla="*/ 16 w 39"/>
                <a:gd name="T85" fmla="*/ 2 h 23"/>
                <a:gd name="T86" fmla="*/ 15 w 39"/>
                <a:gd name="T87" fmla="*/ 3 h 23"/>
                <a:gd name="T88" fmla="*/ 13 w 39"/>
                <a:gd name="T89" fmla="*/ 3 h 23"/>
                <a:gd name="T90" fmla="*/ 11 w 39"/>
                <a:gd name="T91" fmla="*/ 4 h 23"/>
                <a:gd name="T92" fmla="*/ 10 w 39"/>
                <a:gd name="T93" fmla="*/ 5 h 23"/>
                <a:gd name="T94" fmla="*/ 7 w 39"/>
                <a:gd name="T95" fmla="*/ 5 h 23"/>
                <a:gd name="T96" fmla="*/ 5 w 39"/>
                <a:gd name="T97" fmla="*/ 7 h 23"/>
                <a:gd name="T98" fmla="*/ 4 w 39"/>
                <a:gd name="T99" fmla="*/ 8 h 23"/>
                <a:gd name="T100" fmla="*/ 2 w 39"/>
                <a:gd name="T101" fmla="*/ 9 h 23"/>
                <a:gd name="T102" fmla="*/ 1 w 39"/>
                <a:gd name="T103" fmla="*/ 11 h 23"/>
                <a:gd name="T104" fmla="*/ 0 w 39"/>
                <a:gd name="T105" fmla="*/ 12 h 2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9" h="23">
                  <a:moveTo>
                    <a:pt x="0" y="13"/>
                  </a:moveTo>
                  <a:lnTo>
                    <a:pt x="0" y="14"/>
                  </a:lnTo>
                  <a:lnTo>
                    <a:pt x="0" y="15"/>
                  </a:lnTo>
                  <a:lnTo>
                    <a:pt x="0" y="16"/>
                  </a:lnTo>
                  <a:lnTo>
                    <a:pt x="1" y="16"/>
                  </a:lnTo>
                  <a:lnTo>
                    <a:pt x="1" y="17"/>
                  </a:lnTo>
                  <a:lnTo>
                    <a:pt x="2" y="18"/>
                  </a:lnTo>
                  <a:lnTo>
                    <a:pt x="3" y="18"/>
                  </a:lnTo>
                  <a:lnTo>
                    <a:pt x="3" y="19"/>
                  </a:lnTo>
                  <a:lnTo>
                    <a:pt x="4" y="19"/>
                  </a:lnTo>
                  <a:lnTo>
                    <a:pt x="4" y="20"/>
                  </a:lnTo>
                  <a:lnTo>
                    <a:pt x="5" y="20"/>
                  </a:lnTo>
                  <a:lnTo>
                    <a:pt x="6" y="20"/>
                  </a:lnTo>
                  <a:lnTo>
                    <a:pt x="6" y="21"/>
                  </a:lnTo>
                  <a:lnTo>
                    <a:pt x="7" y="21"/>
                  </a:lnTo>
                  <a:lnTo>
                    <a:pt x="8" y="21"/>
                  </a:lnTo>
                  <a:lnTo>
                    <a:pt x="8" y="22"/>
                  </a:lnTo>
                  <a:lnTo>
                    <a:pt x="10" y="22"/>
                  </a:lnTo>
                  <a:lnTo>
                    <a:pt x="11" y="22"/>
                  </a:lnTo>
                  <a:lnTo>
                    <a:pt x="12" y="22"/>
                  </a:lnTo>
                  <a:lnTo>
                    <a:pt x="13" y="22"/>
                  </a:lnTo>
                  <a:lnTo>
                    <a:pt x="14" y="22"/>
                  </a:lnTo>
                  <a:lnTo>
                    <a:pt x="15" y="22"/>
                  </a:lnTo>
                  <a:lnTo>
                    <a:pt x="15" y="21"/>
                  </a:lnTo>
                  <a:lnTo>
                    <a:pt x="16" y="21"/>
                  </a:lnTo>
                  <a:lnTo>
                    <a:pt x="17" y="21"/>
                  </a:lnTo>
                  <a:lnTo>
                    <a:pt x="18" y="21"/>
                  </a:lnTo>
                  <a:lnTo>
                    <a:pt x="19" y="21"/>
                  </a:lnTo>
                  <a:lnTo>
                    <a:pt x="21" y="20"/>
                  </a:lnTo>
                  <a:lnTo>
                    <a:pt x="22" y="20"/>
                  </a:lnTo>
                  <a:lnTo>
                    <a:pt x="23" y="20"/>
                  </a:lnTo>
                  <a:lnTo>
                    <a:pt x="24" y="21"/>
                  </a:lnTo>
                  <a:lnTo>
                    <a:pt x="25" y="21"/>
                  </a:lnTo>
                  <a:lnTo>
                    <a:pt x="26" y="21"/>
                  </a:lnTo>
                  <a:lnTo>
                    <a:pt x="27" y="21"/>
                  </a:lnTo>
                  <a:lnTo>
                    <a:pt x="29" y="21"/>
                  </a:lnTo>
                  <a:lnTo>
                    <a:pt x="30" y="21"/>
                  </a:lnTo>
                  <a:lnTo>
                    <a:pt x="30" y="20"/>
                  </a:lnTo>
                  <a:lnTo>
                    <a:pt x="31" y="20"/>
                  </a:lnTo>
                  <a:lnTo>
                    <a:pt x="32" y="20"/>
                  </a:lnTo>
                  <a:lnTo>
                    <a:pt x="33" y="20"/>
                  </a:lnTo>
                  <a:lnTo>
                    <a:pt x="34" y="20"/>
                  </a:lnTo>
                  <a:lnTo>
                    <a:pt x="34" y="19"/>
                  </a:lnTo>
                  <a:lnTo>
                    <a:pt x="35" y="18"/>
                  </a:lnTo>
                  <a:lnTo>
                    <a:pt x="36" y="18"/>
                  </a:lnTo>
                  <a:lnTo>
                    <a:pt x="36" y="17"/>
                  </a:lnTo>
                  <a:lnTo>
                    <a:pt x="37" y="17"/>
                  </a:lnTo>
                  <a:lnTo>
                    <a:pt x="37" y="16"/>
                  </a:lnTo>
                  <a:lnTo>
                    <a:pt x="38" y="16"/>
                  </a:lnTo>
                  <a:lnTo>
                    <a:pt x="38" y="15"/>
                  </a:lnTo>
                  <a:lnTo>
                    <a:pt x="38" y="14"/>
                  </a:lnTo>
                  <a:lnTo>
                    <a:pt x="38" y="13"/>
                  </a:lnTo>
                  <a:lnTo>
                    <a:pt x="38" y="12"/>
                  </a:lnTo>
                  <a:lnTo>
                    <a:pt x="38" y="11"/>
                  </a:lnTo>
                  <a:lnTo>
                    <a:pt x="38" y="10"/>
                  </a:lnTo>
                  <a:lnTo>
                    <a:pt x="38" y="9"/>
                  </a:lnTo>
                  <a:lnTo>
                    <a:pt x="38" y="8"/>
                  </a:lnTo>
                  <a:lnTo>
                    <a:pt x="38" y="7"/>
                  </a:lnTo>
                  <a:lnTo>
                    <a:pt x="38" y="6"/>
                  </a:lnTo>
                  <a:lnTo>
                    <a:pt x="38" y="5"/>
                  </a:lnTo>
                  <a:lnTo>
                    <a:pt x="37" y="5"/>
                  </a:lnTo>
                  <a:lnTo>
                    <a:pt x="37" y="4"/>
                  </a:lnTo>
                  <a:lnTo>
                    <a:pt x="36" y="3"/>
                  </a:lnTo>
                  <a:lnTo>
                    <a:pt x="35" y="2"/>
                  </a:lnTo>
                  <a:lnTo>
                    <a:pt x="34" y="2"/>
                  </a:lnTo>
                  <a:lnTo>
                    <a:pt x="33" y="2"/>
                  </a:lnTo>
                  <a:lnTo>
                    <a:pt x="32" y="2"/>
                  </a:lnTo>
                  <a:lnTo>
                    <a:pt x="31" y="2"/>
                  </a:lnTo>
                  <a:lnTo>
                    <a:pt x="30" y="2"/>
                  </a:lnTo>
                  <a:lnTo>
                    <a:pt x="30" y="3"/>
                  </a:lnTo>
                  <a:lnTo>
                    <a:pt x="29" y="3"/>
                  </a:lnTo>
                  <a:lnTo>
                    <a:pt x="27" y="3"/>
                  </a:lnTo>
                  <a:lnTo>
                    <a:pt x="26" y="3"/>
                  </a:lnTo>
                  <a:lnTo>
                    <a:pt x="25" y="3"/>
                  </a:lnTo>
                  <a:lnTo>
                    <a:pt x="24" y="3"/>
                  </a:lnTo>
                  <a:lnTo>
                    <a:pt x="23" y="3"/>
                  </a:lnTo>
                  <a:lnTo>
                    <a:pt x="22" y="3"/>
                  </a:lnTo>
                  <a:lnTo>
                    <a:pt x="21" y="3"/>
                  </a:lnTo>
                  <a:lnTo>
                    <a:pt x="21" y="2"/>
                  </a:lnTo>
                  <a:lnTo>
                    <a:pt x="20" y="2"/>
                  </a:lnTo>
                  <a:lnTo>
                    <a:pt x="20" y="1"/>
                  </a:lnTo>
                  <a:lnTo>
                    <a:pt x="19" y="1"/>
                  </a:lnTo>
                  <a:lnTo>
                    <a:pt x="19" y="0"/>
                  </a:lnTo>
                  <a:lnTo>
                    <a:pt x="18" y="1"/>
                  </a:lnTo>
                  <a:lnTo>
                    <a:pt x="17" y="1"/>
                  </a:lnTo>
                  <a:lnTo>
                    <a:pt x="16" y="2"/>
                  </a:lnTo>
                  <a:lnTo>
                    <a:pt x="15" y="2"/>
                  </a:lnTo>
                  <a:lnTo>
                    <a:pt x="15" y="3"/>
                  </a:lnTo>
                  <a:lnTo>
                    <a:pt x="14" y="3"/>
                  </a:lnTo>
                  <a:lnTo>
                    <a:pt x="13" y="3"/>
                  </a:lnTo>
                  <a:lnTo>
                    <a:pt x="12" y="4"/>
                  </a:lnTo>
                  <a:lnTo>
                    <a:pt x="11" y="4"/>
                  </a:lnTo>
                  <a:lnTo>
                    <a:pt x="11" y="5"/>
                  </a:lnTo>
                  <a:lnTo>
                    <a:pt x="10" y="5"/>
                  </a:lnTo>
                  <a:lnTo>
                    <a:pt x="8" y="5"/>
                  </a:lnTo>
                  <a:lnTo>
                    <a:pt x="7" y="5"/>
                  </a:lnTo>
                  <a:lnTo>
                    <a:pt x="6" y="6"/>
                  </a:lnTo>
                  <a:lnTo>
                    <a:pt x="5" y="7"/>
                  </a:lnTo>
                  <a:lnTo>
                    <a:pt x="4" y="7"/>
                  </a:lnTo>
                  <a:lnTo>
                    <a:pt x="4" y="8"/>
                  </a:lnTo>
                  <a:lnTo>
                    <a:pt x="3" y="9"/>
                  </a:lnTo>
                  <a:lnTo>
                    <a:pt x="2" y="9"/>
                  </a:lnTo>
                  <a:lnTo>
                    <a:pt x="2" y="10"/>
                  </a:lnTo>
                  <a:lnTo>
                    <a:pt x="1" y="11"/>
                  </a:lnTo>
                  <a:lnTo>
                    <a:pt x="0" y="11"/>
                  </a:lnTo>
                  <a:lnTo>
                    <a:pt x="0" y="12"/>
                  </a:lnTo>
                  <a:lnTo>
                    <a:pt x="0" y="13"/>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79" name="Freeform 525"/>
            <p:cNvSpPr>
              <a:spLocks/>
            </p:cNvSpPr>
            <p:nvPr/>
          </p:nvSpPr>
          <p:spPr bwMode="auto">
            <a:xfrm>
              <a:off x="1646" y="1512"/>
              <a:ext cx="36" cy="23"/>
            </a:xfrm>
            <a:custGeom>
              <a:avLst/>
              <a:gdLst>
                <a:gd name="T0" fmla="*/ 0 w 36"/>
                <a:gd name="T1" fmla="*/ 14 h 23"/>
                <a:gd name="T2" fmla="*/ 0 w 36"/>
                <a:gd name="T3" fmla="*/ 16 h 23"/>
                <a:gd name="T4" fmla="*/ 1 w 36"/>
                <a:gd name="T5" fmla="*/ 18 h 23"/>
                <a:gd name="T6" fmla="*/ 2 w 36"/>
                <a:gd name="T7" fmla="*/ 19 h 23"/>
                <a:gd name="T8" fmla="*/ 3 w 36"/>
                <a:gd name="T9" fmla="*/ 20 h 23"/>
                <a:gd name="T10" fmla="*/ 5 w 36"/>
                <a:gd name="T11" fmla="*/ 20 h 23"/>
                <a:gd name="T12" fmla="*/ 7 w 36"/>
                <a:gd name="T13" fmla="*/ 21 h 23"/>
                <a:gd name="T14" fmla="*/ 8 w 36"/>
                <a:gd name="T15" fmla="*/ 22 h 23"/>
                <a:gd name="T16" fmla="*/ 10 w 36"/>
                <a:gd name="T17" fmla="*/ 22 h 23"/>
                <a:gd name="T18" fmla="*/ 12 w 36"/>
                <a:gd name="T19" fmla="*/ 22 h 23"/>
                <a:gd name="T20" fmla="*/ 14 w 36"/>
                <a:gd name="T21" fmla="*/ 22 h 23"/>
                <a:gd name="T22" fmla="*/ 15 w 36"/>
                <a:gd name="T23" fmla="*/ 21 h 23"/>
                <a:gd name="T24" fmla="*/ 17 w 36"/>
                <a:gd name="T25" fmla="*/ 21 h 23"/>
                <a:gd name="T26" fmla="*/ 19 w 36"/>
                <a:gd name="T27" fmla="*/ 21 h 23"/>
                <a:gd name="T28" fmla="*/ 21 w 36"/>
                <a:gd name="T29" fmla="*/ 21 h 23"/>
                <a:gd name="T30" fmla="*/ 23 w 36"/>
                <a:gd name="T31" fmla="*/ 21 h 23"/>
                <a:gd name="T32" fmla="*/ 25 w 36"/>
                <a:gd name="T33" fmla="*/ 21 h 23"/>
                <a:gd name="T34" fmla="*/ 27 w 36"/>
                <a:gd name="T35" fmla="*/ 21 h 23"/>
                <a:gd name="T36" fmla="*/ 29 w 36"/>
                <a:gd name="T37" fmla="*/ 20 h 23"/>
                <a:gd name="T38" fmla="*/ 31 w 36"/>
                <a:gd name="T39" fmla="*/ 20 h 23"/>
                <a:gd name="T40" fmla="*/ 32 w 36"/>
                <a:gd name="T41" fmla="*/ 18 h 23"/>
                <a:gd name="T42" fmla="*/ 33 w 36"/>
                <a:gd name="T43" fmla="*/ 17 h 23"/>
                <a:gd name="T44" fmla="*/ 34 w 36"/>
                <a:gd name="T45" fmla="*/ 16 h 23"/>
                <a:gd name="T46" fmla="*/ 35 w 36"/>
                <a:gd name="T47" fmla="*/ 15 h 23"/>
                <a:gd name="T48" fmla="*/ 35 w 36"/>
                <a:gd name="T49" fmla="*/ 13 h 23"/>
                <a:gd name="T50" fmla="*/ 35 w 36"/>
                <a:gd name="T51" fmla="*/ 11 h 23"/>
                <a:gd name="T52" fmla="*/ 35 w 36"/>
                <a:gd name="T53" fmla="*/ 9 h 23"/>
                <a:gd name="T54" fmla="*/ 35 w 36"/>
                <a:gd name="T55" fmla="*/ 7 h 23"/>
                <a:gd name="T56" fmla="*/ 35 w 36"/>
                <a:gd name="T57" fmla="*/ 5 h 23"/>
                <a:gd name="T58" fmla="*/ 34 w 36"/>
                <a:gd name="T59" fmla="*/ 4 h 23"/>
                <a:gd name="T60" fmla="*/ 33 w 36"/>
                <a:gd name="T61" fmla="*/ 2 h 23"/>
                <a:gd name="T62" fmla="*/ 31 w 36"/>
                <a:gd name="T63" fmla="*/ 1 h 23"/>
                <a:gd name="T64" fmla="*/ 29 w 36"/>
                <a:gd name="T65" fmla="*/ 1 h 23"/>
                <a:gd name="T66" fmla="*/ 27 w 36"/>
                <a:gd name="T67" fmla="*/ 1 h 23"/>
                <a:gd name="T68" fmla="*/ 26 w 36"/>
                <a:gd name="T69" fmla="*/ 2 h 23"/>
                <a:gd name="T70" fmla="*/ 24 w 36"/>
                <a:gd name="T71" fmla="*/ 2 h 23"/>
                <a:gd name="T72" fmla="*/ 22 w 36"/>
                <a:gd name="T73" fmla="*/ 2 h 23"/>
                <a:gd name="T74" fmla="*/ 20 w 36"/>
                <a:gd name="T75" fmla="*/ 2 h 23"/>
                <a:gd name="T76" fmla="*/ 19 w 36"/>
                <a:gd name="T77" fmla="*/ 1 h 23"/>
                <a:gd name="T78" fmla="*/ 18 w 36"/>
                <a:gd name="T79" fmla="*/ 0 h 23"/>
                <a:gd name="T80" fmla="*/ 16 w 36"/>
                <a:gd name="T81" fmla="*/ 0 h 23"/>
                <a:gd name="T82" fmla="*/ 14 w 36"/>
                <a:gd name="T83" fmla="*/ 2 h 23"/>
                <a:gd name="T84" fmla="*/ 12 w 36"/>
                <a:gd name="T85" fmla="*/ 2 h 23"/>
                <a:gd name="T86" fmla="*/ 10 w 36"/>
                <a:gd name="T87" fmla="*/ 3 h 23"/>
                <a:gd name="T88" fmla="*/ 8 w 36"/>
                <a:gd name="T89" fmla="*/ 4 h 23"/>
                <a:gd name="T90" fmla="*/ 6 w 36"/>
                <a:gd name="T91" fmla="*/ 5 h 23"/>
                <a:gd name="T92" fmla="*/ 5 w 36"/>
                <a:gd name="T93" fmla="*/ 6 h 23"/>
                <a:gd name="T94" fmla="*/ 4 w 36"/>
                <a:gd name="T95" fmla="*/ 7 h 23"/>
                <a:gd name="T96" fmla="*/ 2 w 36"/>
                <a:gd name="T97" fmla="*/ 8 h 23"/>
                <a:gd name="T98" fmla="*/ 1 w 36"/>
                <a:gd name="T99" fmla="*/ 9 h 23"/>
                <a:gd name="T100" fmla="*/ 0 w 36"/>
                <a:gd name="T101" fmla="*/ 10 h 23"/>
                <a:gd name="T102" fmla="*/ 0 w 36"/>
                <a:gd name="T103" fmla="*/ 12 h 2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6" h="23">
                  <a:moveTo>
                    <a:pt x="0" y="13"/>
                  </a:moveTo>
                  <a:lnTo>
                    <a:pt x="0" y="14"/>
                  </a:lnTo>
                  <a:lnTo>
                    <a:pt x="0" y="15"/>
                  </a:lnTo>
                  <a:lnTo>
                    <a:pt x="0" y="16"/>
                  </a:lnTo>
                  <a:lnTo>
                    <a:pt x="1" y="17"/>
                  </a:lnTo>
                  <a:lnTo>
                    <a:pt x="1" y="18"/>
                  </a:lnTo>
                  <a:lnTo>
                    <a:pt x="2" y="18"/>
                  </a:lnTo>
                  <a:lnTo>
                    <a:pt x="2" y="19"/>
                  </a:lnTo>
                  <a:lnTo>
                    <a:pt x="3" y="19"/>
                  </a:lnTo>
                  <a:lnTo>
                    <a:pt x="3" y="20"/>
                  </a:lnTo>
                  <a:lnTo>
                    <a:pt x="4" y="20"/>
                  </a:lnTo>
                  <a:lnTo>
                    <a:pt x="5" y="20"/>
                  </a:lnTo>
                  <a:lnTo>
                    <a:pt x="6" y="21"/>
                  </a:lnTo>
                  <a:lnTo>
                    <a:pt x="7" y="21"/>
                  </a:lnTo>
                  <a:lnTo>
                    <a:pt x="7" y="22"/>
                  </a:lnTo>
                  <a:lnTo>
                    <a:pt x="8" y="22"/>
                  </a:lnTo>
                  <a:lnTo>
                    <a:pt x="9" y="22"/>
                  </a:lnTo>
                  <a:lnTo>
                    <a:pt x="10" y="22"/>
                  </a:lnTo>
                  <a:lnTo>
                    <a:pt x="11" y="22"/>
                  </a:lnTo>
                  <a:lnTo>
                    <a:pt x="12" y="22"/>
                  </a:lnTo>
                  <a:lnTo>
                    <a:pt x="13" y="22"/>
                  </a:lnTo>
                  <a:lnTo>
                    <a:pt x="14" y="22"/>
                  </a:lnTo>
                  <a:lnTo>
                    <a:pt x="14" y="21"/>
                  </a:lnTo>
                  <a:lnTo>
                    <a:pt x="15" y="21"/>
                  </a:lnTo>
                  <a:lnTo>
                    <a:pt x="16" y="21"/>
                  </a:lnTo>
                  <a:lnTo>
                    <a:pt x="17" y="21"/>
                  </a:lnTo>
                  <a:lnTo>
                    <a:pt x="18" y="21"/>
                  </a:lnTo>
                  <a:lnTo>
                    <a:pt x="19" y="21"/>
                  </a:lnTo>
                  <a:lnTo>
                    <a:pt x="20" y="21"/>
                  </a:lnTo>
                  <a:lnTo>
                    <a:pt x="21" y="21"/>
                  </a:lnTo>
                  <a:lnTo>
                    <a:pt x="22" y="21"/>
                  </a:lnTo>
                  <a:lnTo>
                    <a:pt x="23" y="21"/>
                  </a:lnTo>
                  <a:lnTo>
                    <a:pt x="24" y="21"/>
                  </a:lnTo>
                  <a:lnTo>
                    <a:pt x="25" y="21"/>
                  </a:lnTo>
                  <a:lnTo>
                    <a:pt x="26" y="21"/>
                  </a:lnTo>
                  <a:lnTo>
                    <a:pt x="27" y="21"/>
                  </a:lnTo>
                  <a:lnTo>
                    <a:pt x="28" y="20"/>
                  </a:lnTo>
                  <a:lnTo>
                    <a:pt x="29" y="20"/>
                  </a:lnTo>
                  <a:lnTo>
                    <a:pt x="30" y="20"/>
                  </a:lnTo>
                  <a:lnTo>
                    <a:pt x="31" y="20"/>
                  </a:lnTo>
                  <a:lnTo>
                    <a:pt x="31" y="19"/>
                  </a:lnTo>
                  <a:lnTo>
                    <a:pt x="32" y="18"/>
                  </a:lnTo>
                  <a:lnTo>
                    <a:pt x="33" y="18"/>
                  </a:lnTo>
                  <a:lnTo>
                    <a:pt x="33" y="17"/>
                  </a:lnTo>
                  <a:lnTo>
                    <a:pt x="34" y="17"/>
                  </a:lnTo>
                  <a:lnTo>
                    <a:pt x="34" y="16"/>
                  </a:lnTo>
                  <a:lnTo>
                    <a:pt x="35" y="16"/>
                  </a:lnTo>
                  <a:lnTo>
                    <a:pt x="35" y="15"/>
                  </a:lnTo>
                  <a:lnTo>
                    <a:pt x="35" y="14"/>
                  </a:lnTo>
                  <a:lnTo>
                    <a:pt x="35" y="13"/>
                  </a:lnTo>
                  <a:lnTo>
                    <a:pt x="35" y="12"/>
                  </a:lnTo>
                  <a:lnTo>
                    <a:pt x="35" y="11"/>
                  </a:lnTo>
                  <a:lnTo>
                    <a:pt x="35" y="10"/>
                  </a:lnTo>
                  <a:lnTo>
                    <a:pt x="35" y="9"/>
                  </a:lnTo>
                  <a:lnTo>
                    <a:pt x="35" y="8"/>
                  </a:lnTo>
                  <a:lnTo>
                    <a:pt x="35" y="7"/>
                  </a:lnTo>
                  <a:lnTo>
                    <a:pt x="35" y="6"/>
                  </a:lnTo>
                  <a:lnTo>
                    <a:pt x="35" y="5"/>
                  </a:lnTo>
                  <a:lnTo>
                    <a:pt x="35" y="4"/>
                  </a:lnTo>
                  <a:lnTo>
                    <a:pt x="34" y="4"/>
                  </a:lnTo>
                  <a:lnTo>
                    <a:pt x="34" y="3"/>
                  </a:lnTo>
                  <a:lnTo>
                    <a:pt x="33" y="2"/>
                  </a:lnTo>
                  <a:lnTo>
                    <a:pt x="31" y="2"/>
                  </a:lnTo>
                  <a:lnTo>
                    <a:pt x="31" y="1"/>
                  </a:lnTo>
                  <a:lnTo>
                    <a:pt x="30" y="1"/>
                  </a:lnTo>
                  <a:lnTo>
                    <a:pt x="29" y="1"/>
                  </a:lnTo>
                  <a:lnTo>
                    <a:pt x="28" y="1"/>
                  </a:lnTo>
                  <a:lnTo>
                    <a:pt x="27" y="1"/>
                  </a:lnTo>
                  <a:lnTo>
                    <a:pt x="27" y="2"/>
                  </a:lnTo>
                  <a:lnTo>
                    <a:pt x="26" y="2"/>
                  </a:lnTo>
                  <a:lnTo>
                    <a:pt x="25" y="2"/>
                  </a:lnTo>
                  <a:lnTo>
                    <a:pt x="24" y="2"/>
                  </a:lnTo>
                  <a:lnTo>
                    <a:pt x="23" y="2"/>
                  </a:lnTo>
                  <a:lnTo>
                    <a:pt x="22" y="2"/>
                  </a:lnTo>
                  <a:lnTo>
                    <a:pt x="21" y="2"/>
                  </a:lnTo>
                  <a:lnTo>
                    <a:pt x="20" y="2"/>
                  </a:lnTo>
                  <a:lnTo>
                    <a:pt x="19" y="2"/>
                  </a:lnTo>
                  <a:lnTo>
                    <a:pt x="19" y="1"/>
                  </a:lnTo>
                  <a:lnTo>
                    <a:pt x="18" y="1"/>
                  </a:lnTo>
                  <a:lnTo>
                    <a:pt x="18" y="0"/>
                  </a:lnTo>
                  <a:lnTo>
                    <a:pt x="17" y="0"/>
                  </a:lnTo>
                  <a:lnTo>
                    <a:pt x="16" y="0"/>
                  </a:lnTo>
                  <a:lnTo>
                    <a:pt x="15" y="1"/>
                  </a:lnTo>
                  <a:lnTo>
                    <a:pt x="14" y="2"/>
                  </a:lnTo>
                  <a:lnTo>
                    <a:pt x="13" y="2"/>
                  </a:lnTo>
                  <a:lnTo>
                    <a:pt x="12" y="2"/>
                  </a:lnTo>
                  <a:lnTo>
                    <a:pt x="11" y="3"/>
                  </a:lnTo>
                  <a:lnTo>
                    <a:pt x="10" y="3"/>
                  </a:lnTo>
                  <a:lnTo>
                    <a:pt x="9" y="4"/>
                  </a:lnTo>
                  <a:lnTo>
                    <a:pt x="8" y="4"/>
                  </a:lnTo>
                  <a:lnTo>
                    <a:pt x="7" y="5"/>
                  </a:lnTo>
                  <a:lnTo>
                    <a:pt x="6" y="5"/>
                  </a:lnTo>
                  <a:lnTo>
                    <a:pt x="6" y="6"/>
                  </a:lnTo>
                  <a:lnTo>
                    <a:pt x="5" y="6"/>
                  </a:lnTo>
                  <a:lnTo>
                    <a:pt x="4" y="6"/>
                  </a:lnTo>
                  <a:lnTo>
                    <a:pt x="4" y="7"/>
                  </a:lnTo>
                  <a:lnTo>
                    <a:pt x="3" y="7"/>
                  </a:lnTo>
                  <a:lnTo>
                    <a:pt x="2" y="8"/>
                  </a:lnTo>
                  <a:lnTo>
                    <a:pt x="2" y="9"/>
                  </a:lnTo>
                  <a:lnTo>
                    <a:pt x="1" y="9"/>
                  </a:lnTo>
                  <a:lnTo>
                    <a:pt x="1" y="10"/>
                  </a:lnTo>
                  <a:lnTo>
                    <a:pt x="0" y="10"/>
                  </a:lnTo>
                  <a:lnTo>
                    <a:pt x="0" y="11"/>
                  </a:lnTo>
                  <a:lnTo>
                    <a:pt x="0" y="12"/>
                  </a:lnTo>
                  <a:lnTo>
                    <a:pt x="0" y="13"/>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80" name="Freeform 526"/>
            <p:cNvSpPr>
              <a:spLocks/>
            </p:cNvSpPr>
            <p:nvPr/>
          </p:nvSpPr>
          <p:spPr bwMode="auto">
            <a:xfrm>
              <a:off x="1870" y="1654"/>
              <a:ext cx="40" cy="25"/>
            </a:xfrm>
            <a:custGeom>
              <a:avLst/>
              <a:gdLst>
                <a:gd name="T0" fmla="*/ 0 w 40"/>
                <a:gd name="T1" fmla="*/ 15 h 25"/>
                <a:gd name="T2" fmla="*/ 1 w 40"/>
                <a:gd name="T3" fmla="*/ 17 h 25"/>
                <a:gd name="T4" fmla="*/ 2 w 40"/>
                <a:gd name="T5" fmla="*/ 19 h 25"/>
                <a:gd name="T6" fmla="*/ 3 w 40"/>
                <a:gd name="T7" fmla="*/ 20 h 25"/>
                <a:gd name="T8" fmla="*/ 4 w 40"/>
                <a:gd name="T9" fmla="*/ 21 h 25"/>
                <a:gd name="T10" fmla="*/ 5 w 40"/>
                <a:gd name="T11" fmla="*/ 22 h 25"/>
                <a:gd name="T12" fmla="*/ 6 w 40"/>
                <a:gd name="T13" fmla="*/ 23 h 25"/>
                <a:gd name="T14" fmla="*/ 8 w 40"/>
                <a:gd name="T15" fmla="*/ 23 h 25"/>
                <a:gd name="T16" fmla="*/ 11 w 40"/>
                <a:gd name="T17" fmla="*/ 24 h 25"/>
                <a:gd name="T18" fmla="*/ 13 w 40"/>
                <a:gd name="T19" fmla="*/ 24 h 25"/>
                <a:gd name="T20" fmla="*/ 15 w 40"/>
                <a:gd name="T21" fmla="*/ 24 h 25"/>
                <a:gd name="T22" fmla="*/ 17 w 40"/>
                <a:gd name="T23" fmla="*/ 23 h 25"/>
                <a:gd name="T24" fmla="*/ 19 w 40"/>
                <a:gd name="T25" fmla="*/ 23 h 25"/>
                <a:gd name="T26" fmla="*/ 21 w 40"/>
                <a:gd name="T27" fmla="*/ 23 h 25"/>
                <a:gd name="T28" fmla="*/ 23 w 40"/>
                <a:gd name="T29" fmla="*/ 23 h 25"/>
                <a:gd name="T30" fmla="*/ 25 w 40"/>
                <a:gd name="T31" fmla="*/ 23 h 25"/>
                <a:gd name="T32" fmla="*/ 27 w 40"/>
                <a:gd name="T33" fmla="*/ 23 h 25"/>
                <a:gd name="T34" fmla="*/ 30 w 40"/>
                <a:gd name="T35" fmla="*/ 23 h 25"/>
                <a:gd name="T36" fmla="*/ 32 w 40"/>
                <a:gd name="T37" fmla="*/ 23 h 25"/>
                <a:gd name="T38" fmla="*/ 33 w 40"/>
                <a:gd name="T39" fmla="*/ 22 h 25"/>
                <a:gd name="T40" fmla="*/ 34 w 40"/>
                <a:gd name="T41" fmla="*/ 21 h 25"/>
                <a:gd name="T42" fmla="*/ 36 w 40"/>
                <a:gd name="T43" fmla="*/ 21 h 25"/>
                <a:gd name="T44" fmla="*/ 37 w 40"/>
                <a:gd name="T45" fmla="*/ 19 h 25"/>
                <a:gd name="T46" fmla="*/ 38 w 40"/>
                <a:gd name="T47" fmla="*/ 18 h 25"/>
                <a:gd name="T48" fmla="*/ 39 w 40"/>
                <a:gd name="T49" fmla="*/ 17 h 25"/>
                <a:gd name="T50" fmla="*/ 39 w 40"/>
                <a:gd name="T51" fmla="*/ 15 h 25"/>
                <a:gd name="T52" fmla="*/ 39 w 40"/>
                <a:gd name="T53" fmla="*/ 13 h 25"/>
                <a:gd name="T54" fmla="*/ 39 w 40"/>
                <a:gd name="T55" fmla="*/ 10 h 25"/>
                <a:gd name="T56" fmla="*/ 39 w 40"/>
                <a:gd name="T57" fmla="*/ 8 h 25"/>
                <a:gd name="T58" fmla="*/ 39 w 40"/>
                <a:gd name="T59" fmla="*/ 6 h 25"/>
                <a:gd name="T60" fmla="*/ 38 w 40"/>
                <a:gd name="T61" fmla="*/ 5 h 25"/>
                <a:gd name="T62" fmla="*/ 37 w 40"/>
                <a:gd name="T63" fmla="*/ 4 h 25"/>
                <a:gd name="T64" fmla="*/ 36 w 40"/>
                <a:gd name="T65" fmla="*/ 3 h 25"/>
                <a:gd name="T66" fmla="*/ 35 w 40"/>
                <a:gd name="T67" fmla="*/ 2 h 25"/>
                <a:gd name="T68" fmla="*/ 33 w 40"/>
                <a:gd name="T69" fmla="*/ 2 h 25"/>
                <a:gd name="T70" fmla="*/ 31 w 40"/>
                <a:gd name="T71" fmla="*/ 2 h 25"/>
                <a:gd name="T72" fmla="*/ 30 w 40"/>
                <a:gd name="T73" fmla="*/ 3 h 25"/>
                <a:gd name="T74" fmla="*/ 27 w 40"/>
                <a:gd name="T75" fmla="*/ 3 h 25"/>
                <a:gd name="T76" fmla="*/ 26 w 40"/>
                <a:gd name="T77" fmla="*/ 4 h 25"/>
                <a:gd name="T78" fmla="*/ 24 w 40"/>
                <a:gd name="T79" fmla="*/ 3 h 25"/>
                <a:gd name="T80" fmla="*/ 22 w 40"/>
                <a:gd name="T81" fmla="*/ 3 h 25"/>
                <a:gd name="T82" fmla="*/ 21 w 40"/>
                <a:gd name="T83" fmla="*/ 2 h 25"/>
                <a:gd name="T84" fmla="*/ 20 w 40"/>
                <a:gd name="T85" fmla="*/ 1 h 25"/>
                <a:gd name="T86" fmla="*/ 19 w 40"/>
                <a:gd name="T87" fmla="*/ 1 h 25"/>
                <a:gd name="T88" fmla="*/ 18 w 40"/>
                <a:gd name="T89" fmla="*/ 2 h 25"/>
                <a:gd name="T90" fmla="*/ 16 w 40"/>
                <a:gd name="T91" fmla="*/ 2 h 25"/>
                <a:gd name="T92" fmla="*/ 14 w 40"/>
                <a:gd name="T93" fmla="*/ 4 h 25"/>
                <a:gd name="T94" fmla="*/ 12 w 40"/>
                <a:gd name="T95" fmla="*/ 4 h 25"/>
                <a:gd name="T96" fmla="*/ 9 w 40"/>
                <a:gd name="T97" fmla="*/ 5 h 25"/>
                <a:gd name="T98" fmla="*/ 7 w 40"/>
                <a:gd name="T99" fmla="*/ 6 h 25"/>
                <a:gd name="T100" fmla="*/ 5 w 40"/>
                <a:gd name="T101" fmla="*/ 8 h 25"/>
                <a:gd name="T102" fmla="*/ 4 w 40"/>
                <a:gd name="T103" fmla="*/ 9 h 25"/>
                <a:gd name="T104" fmla="*/ 2 w 40"/>
                <a:gd name="T105" fmla="*/ 10 h 25"/>
                <a:gd name="T106" fmla="*/ 1 w 40"/>
                <a:gd name="T107" fmla="*/ 13 h 25"/>
                <a:gd name="T108" fmla="*/ 1 w 40"/>
                <a:gd name="T109" fmla="*/ 15 h 2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 h="25">
                  <a:moveTo>
                    <a:pt x="1" y="15"/>
                  </a:moveTo>
                  <a:lnTo>
                    <a:pt x="0" y="15"/>
                  </a:lnTo>
                  <a:lnTo>
                    <a:pt x="0" y="16"/>
                  </a:lnTo>
                  <a:lnTo>
                    <a:pt x="1" y="17"/>
                  </a:lnTo>
                  <a:lnTo>
                    <a:pt x="1" y="18"/>
                  </a:lnTo>
                  <a:lnTo>
                    <a:pt x="2" y="19"/>
                  </a:lnTo>
                  <a:lnTo>
                    <a:pt x="2" y="20"/>
                  </a:lnTo>
                  <a:lnTo>
                    <a:pt x="3" y="20"/>
                  </a:lnTo>
                  <a:lnTo>
                    <a:pt x="3" y="21"/>
                  </a:lnTo>
                  <a:lnTo>
                    <a:pt x="4" y="21"/>
                  </a:lnTo>
                  <a:lnTo>
                    <a:pt x="5" y="21"/>
                  </a:lnTo>
                  <a:lnTo>
                    <a:pt x="5" y="22"/>
                  </a:lnTo>
                  <a:lnTo>
                    <a:pt x="6" y="22"/>
                  </a:lnTo>
                  <a:lnTo>
                    <a:pt x="6" y="23"/>
                  </a:lnTo>
                  <a:lnTo>
                    <a:pt x="7" y="23"/>
                  </a:lnTo>
                  <a:lnTo>
                    <a:pt x="8" y="23"/>
                  </a:lnTo>
                  <a:lnTo>
                    <a:pt x="9" y="24"/>
                  </a:lnTo>
                  <a:lnTo>
                    <a:pt x="11" y="24"/>
                  </a:lnTo>
                  <a:lnTo>
                    <a:pt x="12" y="24"/>
                  </a:lnTo>
                  <a:lnTo>
                    <a:pt x="13" y="24"/>
                  </a:lnTo>
                  <a:lnTo>
                    <a:pt x="14" y="24"/>
                  </a:lnTo>
                  <a:lnTo>
                    <a:pt x="15" y="24"/>
                  </a:lnTo>
                  <a:lnTo>
                    <a:pt x="16" y="23"/>
                  </a:lnTo>
                  <a:lnTo>
                    <a:pt x="17" y="23"/>
                  </a:lnTo>
                  <a:lnTo>
                    <a:pt x="18" y="23"/>
                  </a:lnTo>
                  <a:lnTo>
                    <a:pt x="19" y="23"/>
                  </a:lnTo>
                  <a:lnTo>
                    <a:pt x="20" y="23"/>
                  </a:lnTo>
                  <a:lnTo>
                    <a:pt x="21" y="23"/>
                  </a:lnTo>
                  <a:lnTo>
                    <a:pt x="22" y="23"/>
                  </a:lnTo>
                  <a:lnTo>
                    <a:pt x="23" y="23"/>
                  </a:lnTo>
                  <a:lnTo>
                    <a:pt x="24" y="23"/>
                  </a:lnTo>
                  <a:lnTo>
                    <a:pt x="25" y="23"/>
                  </a:lnTo>
                  <a:lnTo>
                    <a:pt x="26" y="23"/>
                  </a:lnTo>
                  <a:lnTo>
                    <a:pt x="27" y="23"/>
                  </a:lnTo>
                  <a:lnTo>
                    <a:pt x="28" y="23"/>
                  </a:lnTo>
                  <a:lnTo>
                    <a:pt x="30" y="23"/>
                  </a:lnTo>
                  <a:lnTo>
                    <a:pt x="31" y="23"/>
                  </a:lnTo>
                  <a:lnTo>
                    <a:pt x="32" y="23"/>
                  </a:lnTo>
                  <a:lnTo>
                    <a:pt x="32" y="22"/>
                  </a:lnTo>
                  <a:lnTo>
                    <a:pt x="33" y="22"/>
                  </a:lnTo>
                  <a:lnTo>
                    <a:pt x="34" y="22"/>
                  </a:lnTo>
                  <a:lnTo>
                    <a:pt x="34" y="21"/>
                  </a:lnTo>
                  <a:lnTo>
                    <a:pt x="35" y="21"/>
                  </a:lnTo>
                  <a:lnTo>
                    <a:pt x="36" y="21"/>
                  </a:lnTo>
                  <a:lnTo>
                    <a:pt x="36" y="20"/>
                  </a:lnTo>
                  <a:lnTo>
                    <a:pt x="37" y="19"/>
                  </a:lnTo>
                  <a:lnTo>
                    <a:pt x="38" y="19"/>
                  </a:lnTo>
                  <a:lnTo>
                    <a:pt x="38" y="18"/>
                  </a:lnTo>
                  <a:lnTo>
                    <a:pt x="38" y="17"/>
                  </a:lnTo>
                  <a:lnTo>
                    <a:pt x="39" y="17"/>
                  </a:lnTo>
                  <a:lnTo>
                    <a:pt x="39" y="16"/>
                  </a:lnTo>
                  <a:lnTo>
                    <a:pt x="39" y="15"/>
                  </a:lnTo>
                  <a:lnTo>
                    <a:pt x="39" y="14"/>
                  </a:lnTo>
                  <a:lnTo>
                    <a:pt x="39" y="13"/>
                  </a:lnTo>
                  <a:lnTo>
                    <a:pt x="39" y="11"/>
                  </a:lnTo>
                  <a:lnTo>
                    <a:pt x="39" y="10"/>
                  </a:lnTo>
                  <a:lnTo>
                    <a:pt x="39" y="9"/>
                  </a:lnTo>
                  <a:lnTo>
                    <a:pt x="39" y="8"/>
                  </a:lnTo>
                  <a:lnTo>
                    <a:pt x="39" y="7"/>
                  </a:lnTo>
                  <a:lnTo>
                    <a:pt x="39" y="6"/>
                  </a:lnTo>
                  <a:lnTo>
                    <a:pt x="38" y="6"/>
                  </a:lnTo>
                  <a:lnTo>
                    <a:pt x="38" y="5"/>
                  </a:lnTo>
                  <a:lnTo>
                    <a:pt x="38" y="4"/>
                  </a:lnTo>
                  <a:lnTo>
                    <a:pt x="37" y="4"/>
                  </a:lnTo>
                  <a:lnTo>
                    <a:pt x="36" y="4"/>
                  </a:lnTo>
                  <a:lnTo>
                    <a:pt x="36" y="3"/>
                  </a:lnTo>
                  <a:lnTo>
                    <a:pt x="35" y="3"/>
                  </a:lnTo>
                  <a:lnTo>
                    <a:pt x="35" y="2"/>
                  </a:lnTo>
                  <a:lnTo>
                    <a:pt x="34" y="2"/>
                  </a:lnTo>
                  <a:lnTo>
                    <a:pt x="33" y="2"/>
                  </a:lnTo>
                  <a:lnTo>
                    <a:pt x="32" y="2"/>
                  </a:lnTo>
                  <a:lnTo>
                    <a:pt x="31" y="2"/>
                  </a:lnTo>
                  <a:lnTo>
                    <a:pt x="31" y="3"/>
                  </a:lnTo>
                  <a:lnTo>
                    <a:pt x="30" y="3"/>
                  </a:lnTo>
                  <a:lnTo>
                    <a:pt x="28" y="3"/>
                  </a:lnTo>
                  <a:lnTo>
                    <a:pt x="27" y="3"/>
                  </a:lnTo>
                  <a:lnTo>
                    <a:pt x="27" y="4"/>
                  </a:lnTo>
                  <a:lnTo>
                    <a:pt x="26" y="4"/>
                  </a:lnTo>
                  <a:lnTo>
                    <a:pt x="25" y="4"/>
                  </a:lnTo>
                  <a:lnTo>
                    <a:pt x="24" y="3"/>
                  </a:lnTo>
                  <a:lnTo>
                    <a:pt x="23" y="3"/>
                  </a:lnTo>
                  <a:lnTo>
                    <a:pt x="22" y="3"/>
                  </a:lnTo>
                  <a:lnTo>
                    <a:pt x="22" y="2"/>
                  </a:lnTo>
                  <a:lnTo>
                    <a:pt x="21" y="2"/>
                  </a:lnTo>
                  <a:lnTo>
                    <a:pt x="21" y="1"/>
                  </a:lnTo>
                  <a:lnTo>
                    <a:pt x="20" y="1"/>
                  </a:lnTo>
                  <a:lnTo>
                    <a:pt x="20" y="0"/>
                  </a:lnTo>
                  <a:lnTo>
                    <a:pt x="19" y="1"/>
                  </a:lnTo>
                  <a:lnTo>
                    <a:pt x="18" y="1"/>
                  </a:lnTo>
                  <a:lnTo>
                    <a:pt x="18" y="2"/>
                  </a:lnTo>
                  <a:lnTo>
                    <a:pt x="17" y="2"/>
                  </a:lnTo>
                  <a:lnTo>
                    <a:pt x="16" y="2"/>
                  </a:lnTo>
                  <a:lnTo>
                    <a:pt x="15" y="3"/>
                  </a:lnTo>
                  <a:lnTo>
                    <a:pt x="14" y="4"/>
                  </a:lnTo>
                  <a:lnTo>
                    <a:pt x="13" y="4"/>
                  </a:lnTo>
                  <a:lnTo>
                    <a:pt x="12" y="4"/>
                  </a:lnTo>
                  <a:lnTo>
                    <a:pt x="11" y="5"/>
                  </a:lnTo>
                  <a:lnTo>
                    <a:pt x="9" y="5"/>
                  </a:lnTo>
                  <a:lnTo>
                    <a:pt x="8" y="6"/>
                  </a:lnTo>
                  <a:lnTo>
                    <a:pt x="7" y="6"/>
                  </a:lnTo>
                  <a:lnTo>
                    <a:pt x="6" y="7"/>
                  </a:lnTo>
                  <a:lnTo>
                    <a:pt x="5" y="8"/>
                  </a:lnTo>
                  <a:lnTo>
                    <a:pt x="4" y="8"/>
                  </a:lnTo>
                  <a:lnTo>
                    <a:pt x="4" y="9"/>
                  </a:lnTo>
                  <a:lnTo>
                    <a:pt x="3" y="10"/>
                  </a:lnTo>
                  <a:lnTo>
                    <a:pt x="2" y="10"/>
                  </a:lnTo>
                  <a:lnTo>
                    <a:pt x="2" y="11"/>
                  </a:lnTo>
                  <a:lnTo>
                    <a:pt x="1" y="13"/>
                  </a:lnTo>
                  <a:lnTo>
                    <a:pt x="1" y="14"/>
                  </a:lnTo>
                  <a:lnTo>
                    <a:pt x="1" y="15"/>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81" name="Freeform 527"/>
            <p:cNvSpPr>
              <a:spLocks/>
            </p:cNvSpPr>
            <p:nvPr/>
          </p:nvSpPr>
          <p:spPr bwMode="auto">
            <a:xfrm>
              <a:off x="1483" y="1608"/>
              <a:ext cx="39" cy="30"/>
            </a:xfrm>
            <a:custGeom>
              <a:avLst/>
              <a:gdLst>
                <a:gd name="T0" fmla="*/ 20 w 39"/>
                <a:gd name="T1" fmla="*/ 24 h 30"/>
                <a:gd name="T2" fmla="*/ 21 w 39"/>
                <a:gd name="T3" fmla="*/ 25 h 30"/>
                <a:gd name="T4" fmla="*/ 22 w 39"/>
                <a:gd name="T5" fmla="*/ 26 h 30"/>
                <a:gd name="T6" fmla="*/ 23 w 39"/>
                <a:gd name="T7" fmla="*/ 27 h 30"/>
                <a:gd name="T8" fmla="*/ 24 w 39"/>
                <a:gd name="T9" fmla="*/ 28 h 30"/>
                <a:gd name="T10" fmla="*/ 25 w 39"/>
                <a:gd name="T11" fmla="*/ 29 h 30"/>
                <a:gd name="T12" fmla="*/ 27 w 39"/>
                <a:gd name="T13" fmla="*/ 29 h 30"/>
                <a:gd name="T14" fmla="*/ 29 w 39"/>
                <a:gd name="T15" fmla="*/ 29 h 30"/>
                <a:gd name="T16" fmla="*/ 30 w 39"/>
                <a:gd name="T17" fmla="*/ 28 h 30"/>
                <a:gd name="T18" fmla="*/ 31 w 39"/>
                <a:gd name="T19" fmla="*/ 27 h 30"/>
                <a:gd name="T20" fmla="*/ 32 w 39"/>
                <a:gd name="T21" fmla="*/ 26 h 30"/>
                <a:gd name="T22" fmla="*/ 33 w 39"/>
                <a:gd name="T23" fmla="*/ 25 h 30"/>
                <a:gd name="T24" fmla="*/ 35 w 39"/>
                <a:gd name="T25" fmla="*/ 24 h 30"/>
                <a:gd name="T26" fmla="*/ 35 w 39"/>
                <a:gd name="T27" fmla="*/ 22 h 30"/>
                <a:gd name="T28" fmla="*/ 36 w 39"/>
                <a:gd name="T29" fmla="*/ 21 h 30"/>
                <a:gd name="T30" fmla="*/ 37 w 39"/>
                <a:gd name="T31" fmla="*/ 20 h 30"/>
                <a:gd name="T32" fmla="*/ 37 w 39"/>
                <a:gd name="T33" fmla="*/ 18 h 30"/>
                <a:gd name="T34" fmla="*/ 38 w 39"/>
                <a:gd name="T35" fmla="*/ 17 h 30"/>
                <a:gd name="T36" fmla="*/ 38 w 39"/>
                <a:gd name="T37" fmla="*/ 15 h 30"/>
                <a:gd name="T38" fmla="*/ 38 w 39"/>
                <a:gd name="T39" fmla="*/ 12 h 30"/>
                <a:gd name="T40" fmla="*/ 37 w 39"/>
                <a:gd name="T41" fmla="*/ 10 h 30"/>
                <a:gd name="T42" fmla="*/ 36 w 39"/>
                <a:gd name="T43" fmla="*/ 8 h 30"/>
                <a:gd name="T44" fmla="*/ 35 w 39"/>
                <a:gd name="T45" fmla="*/ 7 h 30"/>
                <a:gd name="T46" fmla="*/ 34 w 39"/>
                <a:gd name="T47" fmla="*/ 6 h 30"/>
                <a:gd name="T48" fmla="*/ 32 w 39"/>
                <a:gd name="T49" fmla="*/ 6 h 30"/>
                <a:gd name="T50" fmla="*/ 31 w 39"/>
                <a:gd name="T51" fmla="*/ 5 h 30"/>
                <a:gd name="T52" fmla="*/ 30 w 39"/>
                <a:gd name="T53" fmla="*/ 4 h 30"/>
                <a:gd name="T54" fmla="*/ 27 w 39"/>
                <a:gd name="T55" fmla="*/ 3 h 30"/>
                <a:gd name="T56" fmla="*/ 25 w 39"/>
                <a:gd name="T57" fmla="*/ 2 h 30"/>
                <a:gd name="T58" fmla="*/ 23 w 39"/>
                <a:gd name="T59" fmla="*/ 2 h 30"/>
                <a:gd name="T60" fmla="*/ 21 w 39"/>
                <a:gd name="T61" fmla="*/ 1 h 30"/>
                <a:gd name="T62" fmla="*/ 18 w 39"/>
                <a:gd name="T63" fmla="*/ 1 h 30"/>
                <a:gd name="T64" fmla="*/ 16 w 39"/>
                <a:gd name="T65" fmla="*/ 1 h 30"/>
                <a:gd name="T66" fmla="*/ 14 w 39"/>
                <a:gd name="T67" fmla="*/ 1 h 30"/>
                <a:gd name="T68" fmla="*/ 13 w 39"/>
                <a:gd name="T69" fmla="*/ 0 h 30"/>
                <a:gd name="T70" fmla="*/ 11 w 39"/>
                <a:gd name="T71" fmla="*/ 0 h 30"/>
                <a:gd name="T72" fmla="*/ 10 w 39"/>
                <a:gd name="T73" fmla="*/ 1 h 30"/>
                <a:gd name="T74" fmla="*/ 7 w 39"/>
                <a:gd name="T75" fmla="*/ 1 h 30"/>
                <a:gd name="T76" fmla="*/ 5 w 39"/>
                <a:gd name="T77" fmla="*/ 1 h 30"/>
                <a:gd name="T78" fmla="*/ 3 w 39"/>
                <a:gd name="T79" fmla="*/ 2 h 30"/>
                <a:gd name="T80" fmla="*/ 1 w 39"/>
                <a:gd name="T81" fmla="*/ 2 h 30"/>
                <a:gd name="T82" fmla="*/ 0 w 39"/>
                <a:gd name="T83" fmla="*/ 3 h 30"/>
                <a:gd name="T84" fmla="*/ 0 w 39"/>
                <a:gd name="T85" fmla="*/ 5 h 30"/>
                <a:gd name="T86" fmla="*/ 0 w 39"/>
                <a:gd name="T87" fmla="*/ 7 h 30"/>
                <a:gd name="T88" fmla="*/ 1 w 39"/>
                <a:gd name="T89" fmla="*/ 8 h 30"/>
                <a:gd name="T90" fmla="*/ 2 w 39"/>
                <a:gd name="T91" fmla="*/ 10 h 30"/>
                <a:gd name="T92" fmla="*/ 4 w 39"/>
                <a:gd name="T93" fmla="*/ 11 h 30"/>
                <a:gd name="T94" fmla="*/ 5 w 39"/>
                <a:gd name="T95" fmla="*/ 12 h 30"/>
                <a:gd name="T96" fmla="*/ 7 w 39"/>
                <a:gd name="T97" fmla="*/ 15 h 30"/>
                <a:gd name="T98" fmla="*/ 9 w 39"/>
                <a:gd name="T99" fmla="*/ 16 h 30"/>
                <a:gd name="T100" fmla="*/ 11 w 39"/>
                <a:gd name="T101" fmla="*/ 18 h 30"/>
                <a:gd name="T102" fmla="*/ 13 w 39"/>
                <a:gd name="T103" fmla="*/ 19 h 30"/>
                <a:gd name="T104" fmla="*/ 15 w 39"/>
                <a:gd name="T105" fmla="*/ 21 h 30"/>
                <a:gd name="T106" fmla="*/ 16 w 39"/>
                <a:gd name="T107" fmla="*/ 22 h 30"/>
                <a:gd name="T108" fmla="*/ 18 w 39"/>
                <a:gd name="T109" fmla="*/ 24 h 3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9" h="30">
                  <a:moveTo>
                    <a:pt x="18" y="24"/>
                  </a:moveTo>
                  <a:lnTo>
                    <a:pt x="20" y="24"/>
                  </a:lnTo>
                  <a:lnTo>
                    <a:pt x="20" y="25"/>
                  </a:lnTo>
                  <a:lnTo>
                    <a:pt x="21" y="25"/>
                  </a:lnTo>
                  <a:lnTo>
                    <a:pt x="21" y="26"/>
                  </a:lnTo>
                  <a:lnTo>
                    <a:pt x="22" y="26"/>
                  </a:lnTo>
                  <a:lnTo>
                    <a:pt x="22" y="27"/>
                  </a:lnTo>
                  <a:lnTo>
                    <a:pt x="23" y="27"/>
                  </a:lnTo>
                  <a:lnTo>
                    <a:pt x="23" y="28"/>
                  </a:lnTo>
                  <a:lnTo>
                    <a:pt x="24" y="28"/>
                  </a:lnTo>
                  <a:lnTo>
                    <a:pt x="24" y="29"/>
                  </a:lnTo>
                  <a:lnTo>
                    <a:pt x="25" y="29"/>
                  </a:lnTo>
                  <a:lnTo>
                    <a:pt x="26" y="29"/>
                  </a:lnTo>
                  <a:lnTo>
                    <a:pt x="27" y="29"/>
                  </a:lnTo>
                  <a:lnTo>
                    <a:pt x="28" y="29"/>
                  </a:lnTo>
                  <a:lnTo>
                    <a:pt x="29" y="29"/>
                  </a:lnTo>
                  <a:lnTo>
                    <a:pt x="29" y="28"/>
                  </a:lnTo>
                  <a:lnTo>
                    <a:pt x="30" y="28"/>
                  </a:lnTo>
                  <a:lnTo>
                    <a:pt x="31" y="28"/>
                  </a:lnTo>
                  <a:lnTo>
                    <a:pt x="31" y="27"/>
                  </a:lnTo>
                  <a:lnTo>
                    <a:pt x="32" y="27"/>
                  </a:lnTo>
                  <a:lnTo>
                    <a:pt x="32" y="26"/>
                  </a:lnTo>
                  <a:lnTo>
                    <a:pt x="33" y="26"/>
                  </a:lnTo>
                  <a:lnTo>
                    <a:pt x="33" y="25"/>
                  </a:lnTo>
                  <a:lnTo>
                    <a:pt x="34" y="24"/>
                  </a:lnTo>
                  <a:lnTo>
                    <a:pt x="35" y="24"/>
                  </a:lnTo>
                  <a:lnTo>
                    <a:pt x="35" y="23"/>
                  </a:lnTo>
                  <a:lnTo>
                    <a:pt x="35" y="22"/>
                  </a:lnTo>
                  <a:lnTo>
                    <a:pt x="36" y="22"/>
                  </a:lnTo>
                  <a:lnTo>
                    <a:pt x="36" y="21"/>
                  </a:lnTo>
                  <a:lnTo>
                    <a:pt x="37" y="21"/>
                  </a:lnTo>
                  <a:lnTo>
                    <a:pt x="37" y="20"/>
                  </a:lnTo>
                  <a:lnTo>
                    <a:pt x="37" y="19"/>
                  </a:lnTo>
                  <a:lnTo>
                    <a:pt x="37" y="18"/>
                  </a:lnTo>
                  <a:lnTo>
                    <a:pt x="38" y="18"/>
                  </a:lnTo>
                  <a:lnTo>
                    <a:pt x="38" y="17"/>
                  </a:lnTo>
                  <a:lnTo>
                    <a:pt x="38" y="16"/>
                  </a:lnTo>
                  <a:lnTo>
                    <a:pt x="38" y="15"/>
                  </a:lnTo>
                  <a:lnTo>
                    <a:pt x="38" y="13"/>
                  </a:lnTo>
                  <a:lnTo>
                    <a:pt x="38" y="12"/>
                  </a:lnTo>
                  <a:lnTo>
                    <a:pt x="37" y="11"/>
                  </a:lnTo>
                  <a:lnTo>
                    <a:pt x="37" y="10"/>
                  </a:lnTo>
                  <a:lnTo>
                    <a:pt x="36" y="9"/>
                  </a:lnTo>
                  <a:lnTo>
                    <a:pt x="36" y="8"/>
                  </a:lnTo>
                  <a:lnTo>
                    <a:pt x="35" y="8"/>
                  </a:lnTo>
                  <a:lnTo>
                    <a:pt x="35" y="7"/>
                  </a:lnTo>
                  <a:lnTo>
                    <a:pt x="34" y="7"/>
                  </a:lnTo>
                  <a:lnTo>
                    <a:pt x="34" y="6"/>
                  </a:lnTo>
                  <a:lnTo>
                    <a:pt x="33" y="6"/>
                  </a:lnTo>
                  <a:lnTo>
                    <a:pt x="32" y="6"/>
                  </a:lnTo>
                  <a:lnTo>
                    <a:pt x="32" y="5"/>
                  </a:lnTo>
                  <a:lnTo>
                    <a:pt x="31" y="5"/>
                  </a:lnTo>
                  <a:lnTo>
                    <a:pt x="31" y="4"/>
                  </a:lnTo>
                  <a:lnTo>
                    <a:pt x="30" y="4"/>
                  </a:lnTo>
                  <a:lnTo>
                    <a:pt x="29" y="4"/>
                  </a:lnTo>
                  <a:lnTo>
                    <a:pt x="27" y="3"/>
                  </a:lnTo>
                  <a:lnTo>
                    <a:pt x="26" y="2"/>
                  </a:lnTo>
                  <a:lnTo>
                    <a:pt x="25" y="2"/>
                  </a:lnTo>
                  <a:lnTo>
                    <a:pt x="24" y="2"/>
                  </a:lnTo>
                  <a:lnTo>
                    <a:pt x="23" y="2"/>
                  </a:lnTo>
                  <a:lnTo>
                    <a:pt x="22" y="1"/>
                  </a:lnTo>
                  <a:lnTo>
                    <a:pt x="21" y="1"/>
                  </a:lnTo>
                  <a:lnTo>
                    <a:pt x="20" y="1"/>
                  </a:lnTo>
                  <a:lnTo>
                    <a:pt x="18" y="1"/>
                  </a:lnTo>
                  <a:lnTo>
                    <a:pt x="17" y="1"/>
                  </a:lnTo>
                  <a:lnTo>
                    <a:pt x="16" y="1"/>
                  </a:lnTo>
                  <a:lnTo>
                    <a:pt x="15" y="1"/>
                  </a:lnTo>
                  <a:lnTo>
                    <a:pt x="14" y="1"/>
                  </a:lnTo>
                  <a:lnTo>
                    <a:pt x="13" y="1"/>
                  </a:lnTo>
                  <a:lnTo>
                    <a:pt x="13" y="0"/>
                  </a:lnTo>
                  <a:lnTo>
                    <a:pt x="12" y="0"/>
                  </a:lnTo>
                  <a:lnTo>
                    <a:pt x="11" y="0"/>
                  </a:lnTo>
                  <a:lnTo>
                    <a:pt x="11" y="1"/>
                  </a:lnTo>
                  <a:lnTo>
                    <a:pt x="10" y="1"/>
                  </a:lnTo>
                  <a:lnTo>
                    <a:pt x="8" y="1"/>
                  </a:lnTo>
                  <a:lnTo>
                    <a:pt x="7" y="1"/>
                  </a:lnTo>
                  <a:lnTo>
                    <a:pt x="6" y="1"/>
                  </a:lnTo>
                  <a:lnTo>
                    <a:pt x="5" y="1"/>
                  </a:lnTo>
                  <a:lnTo>
                    <a:pt x="4" y="1"/>
                  </a:lnTo>
                  <a:lnTo>
                    <a:pt x="3" y="2"/>
                  </a:lnTo>
                  <a:lnTo>
                    <a:pt x="2" y="2"/>
                  </a:lnTo>
                  <a:lnTo>
                    <a:pt x="1" y="2"/>
                  </a:lnTo>
                  <a:lnTo>
                    <a:pt x="1" y="3"/>
                  </a:lnTo>
                  <a:lnTo>
                    <a:pt x="0" y="3"/>
                  </a:lnTo>
                  <a:lnTo>
                    <a:pt x="0" y="4"/>
                  </a:lnTo>
                  <a:lnTo>
                    <a:pt x="0" y="5"/>
                  </a:lnTo>
                  <a:lnTo>
                    <a:pt x="0" y="6"/>
                  </a:lnTo>
                  <a:lnTo>
                    <a:pt x="0" y="7"/>
                  </a:lnTo>
                  <a:lnTo>
                    <a:pt x="0" y="8"/>
                  </a:lnTo>
                  <a:lnTo>
                    <a:pt x="1" y="8"/>
                  </a:lnTo>
                  <a:lnTo>
                    <a:pt x="2" y="9"/>
                  </a:lnTo>
                  <a:lnTo>
                    <a:pt x="2" y="10"/>
                  </a:lnTo>
                  <a:lnTo>
                    <a:pt x="3" y="10"/>
                  </a:lnTo>
                  <a:lnTo>
                    <a:pt x="4" y="11"/>
                  </a:lnTo>
                  <a:lnTo>
                    <a:pt x="4" y="12"/>
                  </a:lnTo>
                  <a:lnTo>
                    <a:pt x="5" y="12"/>
                  </a:lnTo>
                  <a:lnTo>
                    <a:pt x="6" y="13"/>
                  </a:lnTo>
                  <a:lnTo>
                    <a:pt x="7" y="15"/>
                  </a:lnTo>
                  <a:lnTo>
                    <a:pt x="8" y="15"/>
                  </a:lnTo>
                  <a:lnTo>
                    <a:pt x="9" y="16"/>
                  </a:lnTo>
                  <a:lnTo>
                    <a:pt x="10" y="17"/>
                  </a:lnTo>
                  <a:lnTo>
                    <a:pt x="11" y="18"/>
                  </a:lnTo>
                  <a:lnTo>
                    <a:pt x="12" y="18"/>
                  </a:lnTo>
                  <a:lnTo>
                    <a:pt x="13" y="19"/>
                  </a:lnTo>
                  <a:lnTo>
                    <a:pt x="14" y="20"/>
                  </a:lnTo>
                  <a:lnTo>
                    <a:pt x="15" y="21"/>
                  </a:lnTo>
                  <a:lnTo>
                    <a:pt x="16" y="21"/>
                  </a:lnTo>
                  <a:lnTo>
                    <a:pt x="16" y="22"/>
                  </a:lnTo>
                  <a:lnTo>
                    <a:pt x="17" y="23"/>
                  </a:lnTo>
                  <a:lnTo>
                    <a:pt x="18" y="24"/>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82" name="Freeform 528"/>
            <p:cNvSpPr>
              <a:spLocks/>
            </p:cNvSpPr>
            <p:nvPr/>
          </p:nvSpPr>
          <p:spPr bwMode="auto">
            <a:xfrm>
              <a:off x="1670" y="1496"/>
              <a:ext cx="38" cy="28"/>
            </a:xfrm>
            <a:custGeom>
              <a:avLst/>
              <a:gdLst>
                <a:gd name="T0" fmla="*/ 19 w 38"/>
                <a:gd name="T1" fmla="*/ 22 h 28"/>
                <a:gd name="T2" fmla="*/ 20 w 38"/>
                <a:gd name="T3" fmla="*/ 23 h 28"/>
                <a:gd name="T4" fmla="*/ 21 w 38"/>
                <a:gd name="T5" fmla="*/ 25 h 28"/>
                <a:gd name="T6" fmla="*/ 22 w 38"/>
                <a:gd name="T7" fmla="*/ 26 h 28"/>
                <a:gd name="T8" fmla="*/ 24 w 38"/>
                <a:gd name="T9" fmla="*/ 27 h 28"/>
                <a:gd name="T10" fmla="*/ 26 w 38"/>
                <a:gd name="T11" fmla="*/ 27 h 28"/>
                <a:gd name="T12" fmla="*/ 28 w 38"/>
                <a:gd name="T13" fmla="*/ 27 h 28"/>
                <a:gd name="T14" fmla="*/ 29 w 38"/>
                <a:gd name="T15" fmla="*/ 26 h 28"/>
                <a:gd name="T16" fmla="*/ 30 w 38"/>
                <a:gd name="T17" fmla="*/ 25 h 28"/>
                <a:gd name="T18" fmla="*/ 31 w 38"/>
                <a:gd name="T19" fmla="*/ 24 h 28"/>
                <a:gd name="T20" fmla="*/ 32 w 38"/>
                <a:gd name="T21" fmla="*/ 23 h 28"/>
                <a:gd name="T22" fmla="*/ 34 w 38"/>
                <a:gd name="T23" fmla="*/ 22 h 28"/>
                <a:gd name="T24" fmla="*/ 34 w 38"/>
                <a:gd name="T25" fmla="*/ 20 h 28"/>
                <a:gd name="T26" fmla="*/ 35 w 38"/>
                <a:gd name="T27" fmla="*/ 19 h 28"/>
                <a:gd name="T28" fmla="*/ 36 w 38"/>
                <a:gd name="T29" fmla="*/ 18 h 28"/>
                <a:gd name="T30" fmla="*/ 36 w 38"/>
                <a:gd name="T31" fmla="*/ 16 h 28"/>
                <a:gd name="T32" fmla="*/ 37 w 38"/>
                <a:gd name="T33" fmla="*/ 15 h 28"/>
                <a:gd name="T34" fmla="*/ 37 w 38"/>
                <a:gd name="T35" fmla="*/ 13 h 28"/>
                <a:gd name="T36" fmla="*/ 36 w 38"/>
                <a:gd name="T37" fmla="*/ 12 h 28"/>
                <a:gd name="T38" fmla="*/ 36 w 38"/>
                <a:gd name="T39" fmla="*/ 10 h 28"/>
                <a:gd name="T40" fmla="*/ 35 w 38"/>
                <a:gd name="T41" fmla="*/ 9 h 28"/>
                <a:gd name="T42" fmla="*/ 34 w 38"/>
                <a:gd name="T43" fmla="*/ 7 h 28"/>
                <a:gd name="T44" fmla="*/ 33 w 38"/>
                <a:gd name="T45" fmla="*/ 6 h 28"/>
                <a:gd name="T46" fmla="*/ 31 w 38"/>
                <a:gd name="T47" fmla="*/ 5 h 28"/>
                <a:gd name="T48" fmla="*/ 30 w 38"/>
                <a:gd name="T49" fmla="*/ 4 h 28"/>
                <a:gd name="T50" fmla="*/ 29 w 38"/>
                <a:gd name="T51" fmla="*/ 3 h 28"/>
                <a:gd name="T52" fmla="*/ 26 w 38"/>
                <a:gd name="T53" fmla="*/ 2 h 28"/>
                <a:gd name="T54" fmla="*/ 25 w 38"/>
                <a:gd name="T55" fmla="*/ 1 h 28"/>
                <a:gd name="T56" fmla="*/ 23 w 38"/>
                <a:gd name="T57" fmla="*/ 1 h 28"/>
                <a:gd name="T58" fmla="*/ 21 w 38"/>
                <a:gd name="T59" fmla="*/ 1 h 28"/>
                <a:gd name="T60" fmla="*/ 20 w 38"/>
                <a:gd name="T61" fmla="*/ 0 h 28"/>
                <a:gd name="T62" fmla="*/ 18 w 38"/>
                <a:gd name="T63" fmla="*/ 0 h 28"/>
                <a:gd name="T64" fmla="*/ 16 w 38"/>
                <a:gd name="T65" fmla="*/ 0 h 28"/>
                <a:gd name="T66" fmla="*/ 14 w 38"/>
                <a:gd name="T67" fmla="*/ 0 h 28"/>
                <a:gd name="T68" fmla="*/ 12 w 38"/>
                <a:gd name="T69" fmla="*/ 0 h 28"/>
                <a:gd name="T70" fmla="*/ 10 w 38"/>
                <a:gd name="T71" fmla="*/ 0 h 28"/>
                <a:gd name="T72" fmla="*/ 7 w 38"/>
                <a:gd name="T73" fmla="*/ 0 h 28"/>
                <a:gd name="T74" fmla="*/ 6 w 38"/>
                <a:gd name="T75" fmla="*/ 1 h 28"/>
                <a:gd name="T76" fmla="*/ 4 w 38"/>
                <a:gd name="T77" fmla="*/ 1 h 28"/>
                <a:gd name="T78" fmla="*/ 2 w 38"/>
                <a:gd name="T79" fmla="*/ 1 h 28"/>
                <a:gd name="T80" fmla="*/ 1 w 38"/>
                <a:gd name="T81" fmla="*/ 2 h 28"/>
                <a:gd name="T82" fmla="*/ 0 w 38"/>
                <a:gd name="T83" fmla="*/ 3 h 28"/>
                <a:gd name="T84" fmla="*/ 0 w 38"/>
                <a:gd name="T85" fmla="*/ 5 h 28"/>
                <a:gd name="T86" fmla="*/ 0 w 38"/>
                <a:gd name="T87" fmla="*/ 7 h 28"/>
                <a:gd name="T88" fmla="*/ 2 w 38"/>
                <a:gd name="T89" fmla="*/ 8 h 28"/>
                <a:gd name="T90" fmla="*/ 3 w 38"/>
                <a:gd name="T91" fmla="*/ 9 h 28"/>
                <a:gd name="T92" fmla="*/ 4 w 38"/>
                <a:gd name="T93" fmla="*/ 11 h 28"/>
                <a:gd name="T94" fmla="*/ 6 w 38"/>
                <a:gd name="T95" fmla="*/ 12 h 28"/>
                <a:gd name="T96" fmla="*/ 8 w 38"/>
                <a:gd name="T97" fmla="*/ 13 h 28"/>
                <a:gd name="T98" fmla="*/ 10 w 38"/>
                <a:gd name="T99" fmla="*/ 15 h 28"/>
                <a:gd name="T100" fmla="*/ 12 w 38"/>
                <a:gd name="T101" fmla="*/ 16 h 28"/>
                <a:gd name="T102" fmla="*/ 14 w 38"/>
                <a:gd name="T103" fmla="*/ 18 h 28"/>
                <a:gd name="T104" fmla="*/ 16 w 38"/>
                <a:gd name="T105" fmla="*/ 19 h 28"/>
                <a:gd name="T106" fmla="*/ 17 w 38"/>
                <a:gd name="T107" fmla="*/ 21 h 2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8" h="28">
                  <a:moveTo>
                    <a:pt x="18" y="22"/>
                  </a:moveTo>
                  <a:lnTo>
                    <a:pt x="19" y="22"/>
                  </a:lnTo>
                  <a:lnTo>
                    <a:pt x="19" y="23"/>
                  </a:lnTo>
                  <a:lnTo>
                    <a:pt x="20" y="23"/>
                  </a:lnTo>
                  <a:lnTo>
                    <a:pt x="20" y="24"/>
                  </a:lnTo>
                  <a:lnTo>
                    <a:pt x="21" y="25"/>
                  </a:lnTo>
                  <a:lnTo>
                    <a:pt x="22" y="25"/>
                  </a:lnTo>
                  <a:lnTo>
                    <a:pt x="22" y="26"/>
                  </a:lnTo>
                  <a:lnTo>
                    <a:pt x="23" y="27"/>
                  </a:lnTo>
                  <a:lnTo>
                    <a:pt x="24" y="27"/>
                  </a:lnTo>
                  <a:lnTo>
                    <a:pt x="25" y="27"/>
                  </a:lnTo>
                  <a:lnTo>
                    <a:pt x="26" y="27"/>
                  </a:lnTo>
                  <a:lnTo>
                    <a:pt x="27" y="27"/>
                  </a:lnTo>
                  <a:lnTo>
                    <a:pt x="28" y="27"/>
                  </a:lnTo>
                  <a:lnTo>
                    <a:pt x="29" y="27"/>
                  </a:lnTo>
                  <a:lnTo>
                    <a:pt x="29" y="26"/>
                  </a:lnTo>
                  <a:lnTo>
                    <a:pt x="30" y="26"/>
                  </a:lnTo>
                  <a:lnTo>
                    <a:pt x="30" y="25"/>
                  </a:lnTo>
                  <a:lnTo>
                    <a:pt x="31" y="25"/>
                  </a:lnTo>
                  <a:lnTo>
                    <a:pt x="31" y="24"/>
                  </a:lnTo>
                  <a:lnTo>
                    <a:pt x="32" y="24"/>
                  </a:lnTo>
                  <a:lnTo>
                    <a:pt x="32" y="23"/>
                  </a:lnTo>
                  <a:lnTo>
                    <a:pt x="33" y="22"/>
                  </a:lnTo>
                  <a:lnTo>
                    <a:pt x="34" y="22"/>
                  </a:lnTo>
                  <a:lnTo>
                    <a:pt x="34" y="21"/>
                  </a:lnTo>
                  <a:lnTo>
                    <a:pt x="34" y="20"/>
                  </a:lnTo>
                  <a:lnTo>
                    <a:pt x="35" y="20"/>
                  </a:lnTo>
                  <a:lnTo>
                    <a:pt x="35" y="19"/>
                  </a:lnTo>
                  <a:lnTo>
                    <a:pt x="36" y="19"/>
                  </a:lnTo>
                  <a:lnTo>
                    <a:pt x="36" y="18"/>
                  </a:lnTo>
                  <a:lnTo>
                    <a:pt x="36" y="17"/>
                  </a:lnTo>
                  <a:lnTo>
                    <a:pt x="36" y="16"/>
                  </a:lnTo>
                  <a:lnTo>
                    <a:pt x="36" y="15"/>
                  </a:lnTo>
                  <a:lnTo>
                    <a:pt x="37" y="15"/>
                  </a:lnTo>
                  <a:lnTo>
                    <a:pt x="37" y="14"/>
                  </a:lnTo>
                  <a:lnTo>
                    <a:pt x="37" y="13"/>
                  </a:lnTo>
                  <a:lnTo>
                    <a:pt x="37" y="12"/>
                  </a:lnTo>
                  <a:lnTo>
                    <a:pt x="36" y="12"/>
                  </a:lnTo>
                  <a:lnTo>
                    <a:pt x="36" y="11"/>
                  </a:lnTo>
                  <a:lnTo>
                    <a:pt x="36" y="10"/>
                  </a:lnTo>
                  <a:lnTo>
                    <a:pt x="36" y="9"/>
                  </a:lnTo>
                  <a:lnTo>
                    <a:pt x="35" y="9"/>
                  </a:lnTo>
                  <a:lnTo>
                    <a:pt x="35" y="8"/>
                  </a:lnTo>
                  <a:lnTo>
                    <a:pt x="34" y="7"/>
                  </a:lnTo>
                  <a:lnTo>
                    <a:pt x="34" y="6"/>
                  </a:lnTo>
                  <a:lnTo>
                    <a:pt x="33" y="6"/>
                  </a:lnTo>
                  <a:lnTo>
                    <a:pt x="32" y="5"/>
                  </a:lnTo>
                  <a:lnTo>
                    <a:pt x="31" y="5"/>
                  </a:lnTo>
                  <a:lnTo>
                    <a:pt x="31" y="4"/>
                  </a:lnTo>
                  <a:lnTo>
                    <a:pt x="30" y="4"/>
                  </a:lnTo>
                  <a:lnTo>
                    <a:pt x="29" y="4"/>
                  </a:lnTo>
                  <a:lnTo>
                    <a:pt x="29" y="3"/>
                  </a:lnTo>
                  <a:lnTo>
                    <a:pt x="28" y="3"/>
                  </a:lnTo>
                  <a:lnTo>
                    <a:pt x="26" y="2"/>
                  </a:lnTo>
                  <a:lnTo>
                    <a:pt x="25" y="2"/>
                  </a:lnTo>
                  <a:lnTo>
                    <a:pt x="25" y="1"/>
                  </a:lnTo>
                  <a:lnTo>
                    <a:pt x="24" y="1"/>
                  </a:lnTo>
                  <a:lnTo>
                    <a:pt x="23" y="1"/>
                  </a:lnTo>
                  <a:lnTo>
                    <a:pt x="22" y="1"/>
                  </a:lnTo>
                  <a:lnTo>
                    <a:pt x="21" y="1"/>
                  </a:lnTo>
                  <a:lnTo>
                    <a:pt x="20" y="1"/>
                  </a:lnTo>
                  <a:lnTo>
                    <a:pt x="20" y="0"/>
                  </a:lnTo>
                  <a:lnTo>
                    <a:pt x="19" y="0"/>
                  </a:lnTo>
                  <a:lnTo>
                    <a:pt x="18" y="0"/>
                  </a:lnTo>
                  <a:lnTo>
                    <a:pt x="17" y="0"/>
                  </a:lnTo>
                  <a:lnTo>
                    <a:pt x="16" y="0"/>
                  </a:lnTo>
                  <a:lnTo>
                    <a:pt x="15" y="0"/>
                  </a:lnTo>
                  <a:lnTo>
                    <a:pt x="14" y="0"/>
                  </a:lnTo>
                  <a:lnTo>
                    <a:pt x="13" y="0"/>
                  </a:lnTo>
                  <a:lnTo>
                    <a:pt x="12" y="0"/>
                  </a:lnTo>
                  <a:lnTo>
                    <a:pt x="11" y="0"/>
                  </a:lnTo>
                  <a:lnTo>
                    <a:pt x="10" y="0"/>
                  </a:lnTo>
                  <a:lnTo>
                    <a:pt x="8" y="0"/>
                  </a:lnTo>
                  <a:lnTo>
                    <a:pt x="7" y="0"/>
                  </a:lnTo>
                  <a:lnTo>
                    <a:pt x="6" y="0"/>
                  </a:lnTo>
                  <a:lnTo>
                    <a:pt x="6" y="1"/>
                  </a:lnTo>
                  <a:lnTo>
                    <a:pt x="5" y="1"/>
                  </a:lnTo>
                  <a:lnTo>
                    <a:pt x="4" y="1"/>
                  </a:lnTo>
                  <a:lnTo>
                    <a:pt x="3" y="1"/>
                  </a:lnTo>
                  <a:lnTo>
                    <a:pt x="2" y="1"/>
                  </a:lnTo>
                  <a:lnTo>
                    <a:pt x="1" y="1"/>
                  </a:lnTo>
                  <a:lnTo>
                    <a:pt x="1" y="2"/>
                  </a:lnTo>
                  <a:lnTo>
                    <a:pt x="0" y="2"/>
                  </a:lnTo>
                  <a:lnTo>
                    <a:pt x="0" y="3"/>
                  </a:lnTo>
                  <a:lnTo>
                    <a:pt x="0" y="4"/>
                  </a:lnTo>
                  <a:lnTo>
                    <a:pt x="0" y="5"/>
                  </a:lnTo>
                  <a:lnTo>
                    <a:pt x="0" y="6"/>
                  </a:lnTo>
                  <a:lnTo>
                    <a:pt x="0" y="7"/>
                  </a:lnTo>
                  <a:lnTo>
                    <a:pt x="1" y="7"/>
                  </a:lnTo>
                  <a:lnTo>
                    <a:pt x="2" y="8"/>
                  </a:lnTo>
                  <a:lnTo>
                    <a:pt x="2" y="9"/>
                  </a:lnTo>
                  <a:lnTo>
                    <a:pt x="3" y="9"/>
                  </a:lnTo>
                  <a:lnTo>
                    <a:pt x="4" y="10"/>
                  </a:lnTo>
                  <a:lnTo>
                    <a:pt x="4" y="11"/>
                  </a:lnTo>
                  <a:lnTo>
                    <a:pt x="5" y="11"/>
                  </a:lnTo>
                  <a:lnTo>
                    <a:pt x="6" y="12"/>
                  </a:lnTo>
                  <a:lnTo>
                    <a:pt x="7" y="13"/>
                  </a:lnTo>
                  <a:lnTo>
                    <a:pt x="8" y="13"/>
                  </a:lnTo>
                  <a:lnTo>
                    <a:pt x="9" y="14"/>
                  </a:lnTo>
                  <a:lnTo>
                    <a:pt x="10" y="15"/>
                  </a:lnTo>
                  <a:lnTo>
                    <a:pt x="11" y="16"/>
                  </a:lnTo>
                  <a:lnTo>
                    <a:pt x="12" y="16"/>
                  </a:lnTo>
                  <a:lnTo>
                    <a:pt x="13" y="17"/>
                  </a:lnTo>
                  <a:lnTo>
                    <a:pt x="14" y="18"/>
                  </a:lnTo>
                  <a:lnTo>
                    <a:pt x="15" y="19"/>
                  </a:lnTo>
                  <a:lnTo>
                    <a:pt x="16" y="19"/>
                  </a:lnTo>
                  <a:lnTo>
                    <a:pt x="16" y="20"/>
                  </a:lnTo>
                  <a:lnTo>
                    <a:pt x="17" y="21"/>
                  </a:lnTo>
                  <a:lnTo>
                    <a:pt x="18" y="22"/>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83" name="Freeform 529"/>
            <p:cNvSpPr>
              <a:spLocks/>
            </p:cNvSpPr>
            <p:nvPr/>
          </p:nvSpPr>
          <p:spPr bwMode="auto">
            <a:xfrm>
              <a:off x="1896" y="1640"/>
              <a:ext cx="39" cy="28"/>
            </a:xfrm>
            <a:custGeom>
              <a:avLst/>
              <a:gdLst>
                <a:gd name="T0" fmla="*/ 20 w 39"/>
                <a:gd name="T1" fmla="*/ 21 h 28"/>
                <a:gd name="T2" fmla="*/ 20 w 39"/>
                <a:gd name="T3" fmla="*/ 23 h 28"/>
                <a:gd name="T4" fmla="*/ 22 w 39"/>
                <a:gd name="T5" fmla="*/ 23 h 28"/>
                <a:gd name="T6" fmla="*/ 22 w 39"/>
                <a:gd name="T7" fmla="*/ 25 h 28"/>
                <a:gd name="T8" fmla="*/ 24 w 39"/>
                <a:gd name="T9" fmla="*/ 25 h 28"/>
                <a:gd name="T10" fmla="*/ 25 w 39"/>
                <a:gd name="T11" fmla="*/ 26 h 28"/>
                <a:gd name="T12" fmla="*/ 26 w 39"/>
                <a:gd name="T13" fmla="*/ 27 h 28"/>
                <a:gd name="T14" fmla="*/ 28 w 39"/>
                <a:gd name="T15" fmla="*/ 26 h 28"/>
                <a:gd name="T16" fmla="*/ 29 w 39"/>
                <a:gd name="T17" fmla="*/ 25 h 28"/>
                <a:gd name="T18" fmla="*/ 31 w 39"/>
                <a:gd name="T19" fmla="*/ 25 h 28"/>
                <a:gd name="T20" fmla="*/ 32 w 39"/>
                <a:gd name="T21" fmla="*/ 24 h 28"/>
                <a:gd name="T22" fmla="*/ 33 w 39"/>
                <a:gd name="T23" fmla="*/ 23 h 28"/>
                <a:gd name="T24" fmla="*/ 34 w 39"/>
                <a:gd name="T25" fmla="*/ 21 h 28"/>
                <a:gd name="T26" fmla="*/ 35 w 39"/>
                <a:gd name="T27" fmla="*/ 20 h 28"/>
                <a:gd name="T28" fmla="*/ 36 w 39"/>
                <a:gd name="T29" fmla="*/ 19 h 28"/>
                <a:gd name="T30" fmla="*/ 36 w 39"/>
                <a:gd name="T31" fmla="*/ 17 h 28"/>
                <a:gd name="T32" fmla="*/ 37 w 39"/>
                <a:gd name="T33" fmla="*/ 15 h 28"/>
                <a:gd name="T34" fmla="*/ 38 w 39"/>
                <a:gd name="T35" fmla="*/ 14 h 28"/>
                <a:gd name="T36" fmla="*/ 38 w 39"/>
                <a:gd name="T37" fmla="*/ 12 h 28"/>
                <a:gd name="T38" fmla="*/ 37 w 39"/>
                <a:gd name="T39" fmla="*/ 11 h 28"/>
                <a:gd name="T40" fmla="*/ 36 w 39"/>
                <a:gd name="T41" fmla="*/ 10 h 28"/>
                <a:gd name="T42" fmla="*/ 36 w 39"/>
                <a:gd name="T43" fmla="*/ 8 h 28"/>
                <a:gd name="T44" fmla="*/ 35 w 39"/>
                <a:gd name="T45" fmla="*/ 7 h 28"/>
                <a:gd name="T46" fmla="*/ 33 w 39"/>
                <a:gd name="T47" fmla="*/ 6 h 28"/>
                <a:gd name="T48" fmla="*/ 32 w 39"/>
                <a:gd name="T49" fmla="*/ 5 h 28"/>
                <a:gd name="T50" fmla="*/ 31 w 39"/>
                <a:gd name="T51" fmla="*/ 4 h 28"/>
                <a:gd name="T52" fmla="*/ 30 w 39"/>
                <a:gd name="T53" fmla="*/ 3 h 28"/>
                <a:gd name="T54" fmla="*/ 28 w 39"/>
                <a:gd name="T55" fmla="*/ 3 h 28"/>
                <a:gd name="T56" fmla="*/ 26 w 39"/>
                <a:gd name="T57" fmla="*/ 2 h 28"/>
                <a:gd name="T58" fmla="*/ 24 w 39"/>
                <a:gd name="T59" fmla="*/ 1 h 28"/>
                <a:gd name="T60" fmla="*/ 22 w 39"/>
                <a:gd name="T61" fmla="*/ 1 h 28"/>
                <a:gd name="T62" fmla="*/ 21 w 39"/>
                <a:gd name="T63" fmla="*/ 0 h 28"/>
                <a:gd name="T64" fmla="*/ 18 w 39"/>
                <a:gd name="T65" fmla="*/ 0 h 28"/>
                <a:gd name="T66" fmla="*/ 16 w 39"/>
                <a:gd name="T67" fmla="*/ 0 h 28"/>
                <a:gd name="T68" fmla="*/ 14 w 39"/>
                <a:gd name="T69" fmla="*/ 0 h 28"/>
                <a:gd name="T70" fmla="*/ 12 w 39"/>
                <a:gd name="T71" fmla="*/ 0 h 28"/>
                <a:gd name="T72" fmla="*/ 10 w 39"/>
                <a:gd name="T73" fmla="*/ 0 h 28"/>
                <a:gd name="T74" fmla="*/ 8 w 39"/>
                <a:gd name="T75" fmla="*/ 0 h 28"/>
                <a:gd name="T76" fmla="*/ 6 w 39"/>
                <a:gd name="T77" fmla="*/ 0 h 28"/>
                <a:gd name="T78" fmla="*/ 4 w 39"/>
                <a:gd name="T79" fmla="*/ 0 h 28"/>
                <a:gd name="T80" fmla="*/ 3 w 39"/>
                <a:gd name="T81" fmla="*/ 1 h 28"/>
                <a:gd name="T82" fmla="*/ 1 w 39"/>
                <a:gd name="T83" fmla="*/ 1 h 28"/>
                <a:gd name="T84" fmla="*/ 0 w 39"/>
                <a:gd name="T85" fmla="*/ 2 h 28"/>
                <a:gd name="T86" fmla="*/ 0 w 39"/>
                <a:gd name="T87" fmla="*/ 4 h 28"/>
                <a:gd name="T88" fmla="*/ 0 w 39"/>
                <a:gd name="T89" fmla="*/ 6 h 28"/>
                <a:gd name="T90" fmla="*/ 1 w 39"/>
                <a:gd name="T91" fmla="*/ 7 h 28"/>
                <a:gd name="T92" fmla="*/ 2 w 39"/>
                <a:gd name="T93" fmla="*/ 9 h 28"/>
                <a:gd name="T94" fmla="*/ 4 w 39"/>
                <a:gd name="T95" fmla="*/ 11 h 28"/>
                <a:gd name="T96" fmla="*/ 5 w 39"/>
                <a:gd name="T97" fmla="*/ 12 h 28"/>
                <a:gd name="T98" fmla="*/ 7 w 39"/>
                <a:gd name="T99" fmla="*/ 13 h 28"/>
                <a:gd name="T100" fmla="*/ 9 w 39"/>
                <a:gd name="T101" fmla="*/ 14 h 28"/>
                <a:gd name="T102" fmla="*/ 11 w 39"/>
                <a:gd name="T103" fmla="*/ 15 h 28"/>
                <a:gd name="T104" fmla="*/ 13 w 39"/>
                <a:gd name="T105" fmla="*/ 16 h 28"/>
                <a:gd name="T106" fmla="*/ 15 w 39"/>
                <a:gd name="T107" fmla="*/ 18 h 28"/>
                <a:gd name="T108" fmla="*/ 17 w 39"/>
                <a:gd name="T109" fmla="*/ 20 h 2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9" h="28">
                  <a:moveTo>
                    <a:pt x="18" y="21"/>
                  </a:moveTo>
                  <a:lnTo>
                    <a:pt x="20" y="21"/>
                  </a:lnTo>
                  <a:lnTo>
                    <a:pt x="20" y="22"/>
                  </a:lnTo>
                  <a:lnTo>
                    <a:pt x="20" y="23"/>
                  </a:lnTo>
                  <a:lnTo>
                    <a:pt x="21" y="23"/>
                  </a:lnTo>
                  <a:lnTo>
                    <a:pt x="22" y="23"/>
                  </a:lnTo>
                  <a:lnTo>
                    <a:pt x="22" y="24"/>
                  </a:lnTo>
                  <a:lnTo>
                    <a:pt x="22" y="25"/>
                  </a:lnTo>
                  <a:lnTo>
                    <a:pt x="23" y="25"/>
                  </a:lnTo>
                  <a:lnTo>
                    <a:pt x="24" y="25"/>
                  </a:lnTo>
                  <a:lnTo>
                    <a:pt x="24" y="26"/>
                  </a:lnTo>
                  <a:lnTo>
                    <a:pt x="25" y="26"/>
                  </a:lnTo>
                  <a:lnTo>
                    <a:pt x="26" y="26"/>
                  </a:lnTo>
                  <a:lnTo>
                    <a:pt x="26" y="27"/>
                  </a:lnTo>
                  <a:lnTo>
                    <a:pt x="27" y="27"/>
                  </a:lnTo>
                  <a:lnTo>
                    <a:pt x="28" y="26"/>
                  </a:lnTo>
                  <a:lnTo>
                    <a:pt x="29" y="26"/>
                  </a:lnTo>
                  <a:lnTo>
                    <a:pt x="29" y="25"/>
                  </a:lnTo>
                  <a:lnTo>
                    <a:pt x="30" y="25"/>
                  </a:lnTo>
                  <a:lnTo>
                    <a:pt x="31" y="25"/>
                  </a:lnTo>
                  <a:lnTo>
                    <a:pt x="31" y="24"/>
                  </a:lnTo>
                  <a:lnTo>
                    <a:pt x="32" y="24"/>
                  </a:lnTo>
                  <a:lnTo>
                    <a:pt x="32" y="23"/>
                  </a:lnTo>
                  <a:lnTo>
                    <a:pt x="33" y="23"/>
                  </a:lnTo>
                  <a:lnTo>
                    <a:pt x="33" y="22"/>
                  </a:lnTo>
                  <a:lnTo>
                    <a:pt x="34" y="21"/>
                  </a:lnTo>
                  <a:lnTo>
                    <a:pt x="34" y="20"/>
                  </a:lnTo>
                  <a:lnTo>
                    <a:pt x="35" y="20"/>
                  </a:lnTo>
                  <a:lnTo>
                    <a:pt x="35" y="19"/>
                  </a:lnTo>
                  <a:lnTo>
                    <a:pt x="36" y="19"/>
                  </a:lnTo>
                  <a:lnTo>
                    <a:pt x="36" y="18"/>
                  </a:lnTo>
                  <a:lnTo>
                    <a:pt x="36" y="17"/>
                  </a:lnTo>
                  <a:lnTo>
                    <a:pt x="37" y="16"/>
                  </a:lnTo>
                  <a:lnTo>
                    <a:pt x="37" y="15"/>
                  </a:lnTo>
                  <a:lnTo>
                    <a:pt x="37" y="14"/>
                  </a:lnTo>
                  <a:lnTo>
                    <a:pt x="38" y="14"/>
                  </a:lnTo>
                  <a:lnTo>
                    <a:pt x="38" y="13"/>
                  </a:lnTo>
                  <a:lnTo>
                    <a:pt x="38" y="12"/>
                  </a:lnTo>
                  <a:lnTo>
                    <a:pt x="37" y="12"/>
                  </a:lnTo>
                  <a:lnTo>
                    <a:pt x="37" y="11"/>
                  </a:lnTo>
                  <a:lnTo>
                    <a:pt x="37" y="10"/>
                  </a:lnTo>
                  <a:lnTo>
                    <a:pt x="36" y="10"/>
                  </a:lnTo>
                  <a:lnTo>
                    <a:pt x="36" y="9"/>
                  </a:lnTo>
                  <a:lnTo>
                    <a:pt x="36" y="8"/>
                  </a:lnTo>
                  <a:lnTo>
                    <a:pt x="35" y="8"/>
                  </a:lnTo>
                  <a:lnTo>
                    <a:pt x="35" y="7"/>
                  </a:lnTo>
                  <a:lnTo>
                    <a:pt x="34" y="6"/>
                  </a:lnTo>
                  <a:lnTo>
                    <a:pt x="33" y="6"/>
                  </a:lnTo>
                  <a:lnTo>
                    <a:pt x="33" y="5"/>
                  </a:lnTo>
                  <a:lnTo>
                    <a:pt x="32" y="5"/>
                  </a:lnTo>
                  <a:lnTo>
                    <a:pt x="32" y="4"/>
                  </a:lnTo>
                  <a:lnTo>
                    <a:pt x="31" y="4"/>
                  </a:lnTo>
                  <a:lnTo>
                    <a:pt x="30" y="4"/>
                  </a:lnTo>
                  <a:lnTo>
                    <a:pt x="30" y="3"/>
                  </a:lnTo>
                  <a:lnTo>
                    <a:pt x="29" y="3"/>
                  </a:lnTo>
                  <a:lnTo>
                    <a:pt x="28" y="3"/>
                  </a:lnTo>
                  <a:lnTo>
                    <a:pt x="27" y="2"/>
                  </a:lnTo>
                  <a:lnTo>
                    <a:pt x="26" y="2"/>
                  </a:lnTo>
                  <a:lnTo>
                    <a:pt x="25" y="1"/>
                  </a:lnTo>
                  <a:lnTo>
                    <a:pt x="24" y="1"/>
                  </a:lnTo>
                  <a:lnTo>
                    <a:pt x="23" y="1"/>
                  </a:lnTo>
                  <a:lnTo>
                    <a:pt x="22" y="1"/>
                  </a:lnTo>
                  <a:lnTo>
                    <a:pt x="22" y="0"/>
                  </a:lnTo>
                  <a:lnTo>
                    <a:pt x="21" y="0"/>
                  </a:lnTo>
                  <a:lnTo>
                    <a:pt x="20" y="0"/>
                  </a:lnTo>
                  <a:lnTo>
                    <a:pt x="18" y="0"/>
                  </a:lnTo>
                  <a:lnTo>
                    <a:pt x="17" y="0"/>
                  </a:lnTo>
                  <a:lnTo>
                    <a:pt x="16" y="0"/>
                  </a:lnTo>
                  <a:lnTo>
                    <a:pt x="15" y="0"/>
                  </a:lnTo>
                  <a:lnTo>
                    <a:pt x="14" y="0"/>
                  </a:lnTo>
                  <a:lnTo>
                    <a:pt x="13" y="0"/>
                  </a:lnTo>
                  <a:lnTo>
                    <a:pt x="12" y="0"/>
                  </a:lnTo>
                  <a:lnTo>
                    <a:pt x="11" y="0"/>
                  </a:lnTo>
                  <a:lnTo>
                    <a:pt x="10" y="0"/>
                  </a:lnTo>
                  <a:lnTo>
                    <a:pt x="9" y="0"/>
                  </a:lnTo>
                  <a:lnTo>
                    <a:pt x="8" y="0"/>
                  </a:lnTo>
                  <a:lnTo>
                    <a:pt x="7" y="0"/>
                  </a:lnTo>
                  <a:lnTo>
                    <a:pt x="6" y="0"/>
                  </a:lnTo>
                  <a:lnTo>
                    <a:pt x="5" y="0"/>
                  </a:lnTo>
                  <a:lnTo>
                    <a:pt x="4" y="0"/>
                  </a:lnTo>
                  <a:lnTo>
                    <a:pt x="3" y="0"/>
                  </a:lnTo>
                  <a:lnTo>
                    <a:pt x="3" y="1"/>
                  </a:lnTo>
                  <a:lnTo>
                    <a:pt x="2" y="1"/>
                  </a:lnTo>
                  <a:lnTo>
                    <a:pt x="1" y="1"/>
                  </a:lnTo>
                  <a:lnTo>
                    <a:pt x="1" y="2"/>
                  </a:lnTo>
                  <a:lnTo>
                    <a:pt x="0" y="2"/>
                  </a:lnTo>
                  <a:lnTo>
                    <a:pt x="0" y="3"/>
                  </a:lnTo>
                  <a:lnTo>
                    <a:pt x="0" y="4"/>
                  </a:lnTo>
                  <a:lnTo>
                    <a:pt x="0" y="5"/>
                  </a:lnTo>
                  <a:lnTo>
                    <a:pt x="0" y="6"/>
                  </a:lnTo>
                  <a:lnTo>
                    <a:pt x="0" y="7"/>
                  </a:lnTo>
                  <a:lnTo>
                    <a:pt x="1" y="7"/>
                  </a:lnTo>
                  <a:lnTo>
                    <a:pt x="1" y="8"/>
                  </a:lnTo>
                  <a:lnTo>
                    <a:pt x="2" y="9"/>
                  </a:lnTo>
                  <a:lnTo>
                    <a:pt x="3" y="10"/>
                  </a:lnTo>
                  <a:lnTo>
                    <a:pt x="4" y="11"/>
                  </a:lnTo>
                  <a:lnTo>
                    <a:pt x="5" y="11"/>
                  </a:lnTo>
                  <a:lnTo>
                    <a:pt x="5" y="12"/>
                  </a:lnTo>
                  <a:lnTo>
                    <a:pt x="6" y="12"/>
                  </a:lnTo>
                  <a:lnTo>
                    <a:pt x="7" y="13"/>
                  </a:lnTo>
                  <a:lnTo>
                    <a:pt x="8" y="14"/>
                  </a:lnTo>
                  <a:lnTo>
                    <a:pt x="9" y="14"/>
                  </a:lnTo>
                  <a:lnTo>
                    <a:pt x="10" y="14"/>
                  </a:lnTo>
                  <a:lnTo>
                    <a:pt x="11" y="15"/>
                  </a:lnTo>
                  <a:lnTo>
                    <a:pt x="12" y="15"/>
                  </a:lnTo>
                  <a:lnTo>
                    <a:pt x="13" y="16"/>
                  </a:lnTo>
                  <a:lnTo>
                    <a:pt x="14" y="17"/>
                  </a:lnTo>
                  <a:lnTo>
                    <a:pt x="15" y="18"/>
                  </a:lnTo>
                  <a:lnTo>
                    <a:pt x="16" y="19"/>
                  </a:lnTo>
                  <a:lnTo>
                    <a:pt x="17" y="20"/>
                  </a:lnTo>
                  <a:lnTo>
                    <a:pt x="18" y="21"/>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84" name="Freeform 530"/>
            <p:cNvSpPr>
              <a:spLocks/>
            </p:cNvSpPr>
            <p:nvPr/>
          </p:nvSpPr>
          <p:spPr bwMode="auto">
            <a:xfrm>
              <a:off x="1471" y="1584"/>
              <a:ext cx="54" cy="23"/>
            </a:xfrm>
            <a:custGeom>
              <a:avLst/>
              <a:gdLst>
                <a:gd name="T0" fmla="*/ 15 w 54"/>
                <a:gd name="T1" fmla="*/ 0 h 23"/>
                <a:gd name="T2" fmla="*/ 14 w 54"/>
                <a:gd name="T3" fmla="*/ 1 h 23"/>
                <a:gd name="T4" fmla="*/ 13 w 54"/>
                <a:gd name="T5" fmla="*/ 2 h 23"/>
                <a:gd name="T6" fmla="*/ 11 w 54"/>
                <a:gd name="T7" fmla="*/ 2 h 23"/>
                <a:gd name="T8" fmla="*/ 9 w 54"/>
                <a:gd name="T9" fmla="*/ 3 h 23"/>
                <a:gd name="T10" fmla="*/ 8 w 54"/>
                <a:gd name="T11" fmla="*/ 4 h 23"/>
                <a:gd name="T12" fmla="*/ 6 w 54"/>
                <a:gd name="T13" fmla="*/ 5 h 23"/>
                <a:gd name="T14" fmla="*/ 4 w 54"/>
                <a:gd name="T15" fmla="*/ 6 h 23"/>
                <a:gd name="T16" fmla="*/ 2 w 54"/>
                <a:gd name="T17" fmla="*/ 7 h 23"/>
                <a:gd name="T18" fmla="*/ 1 w 54"/>
                <a:gd name="T19" fmla="*/ 8 h 23"/>
                <a:gd name="T20" fmla="*/ 0 w 54"/>
                <a:gd name="T21" fmla="*/ 10 h 23"/>
                <a:gd name="T22" fmla="*/ 0 w 54"/>
                <a:gd name="T23" fmla="*/ 12 h 23"/>
                <a:gd name="T24" fmla="*/ 0 w 54"/>
                <a:gd name="T25" fmla="*/ 14 h 23"/>
                <a:gd name="T26" fmla="*/ 1 w 54"/>
                <a:gd name="T27" fmla="*/ 15 h 23"/>
                <a:gd name="T28" fmla="*/ 2 w 54"/>
                <a:gd name="T29" fmla="*/ 16 h 23"/>
                <a:gd name="T30" fmla="*/ 3 w 54"/>
                <a:gd name="T31" fmla="*/ 17 h 23"/>
                <a:gd name="T32" fmla="*/ 5 w 54"/>
                <a:gd name="T33" fmla="*/ 18 h 23"/>
                <a:gd name="T34" fmla="*/ 7 w 54"/>
                <a:gd name="T35" fmla="*/ 18 h 23"/>
                <a:gd name="T36" fmla="*/ 9 w 54"/>
                <a:gd name="T37" fmla="*/ 19 h 23"/>
                <a:gd name="T38" fmla="*/ 11 w 54"/>
                <a:gd name="T39" fmla="*/ 19 h 23"/>
                <a:gd name="T40" fmla="*/ 13 w 54"/>
                <a:gd name="T41" fmla="*/ 19 h 23"/>
                <a:gd name="T42" fmla="*/ 15 w 54"/>
                <a:gd name="T43" fmla="*/ 19 h 23"/>
                <a:gd name="T44" fmla="*/ 17 w 54"/>
                <a:gd name="T45" fmla="*/ 19 h 23"/>
                <a:gd name="T46" fmla="*/ 19 w 54"/>
                <a:gd name="T47" fmla="*/ 19 h 23"/>
                <a:gd name="T48" fmla="*/ 22 w 54"/>
                <a:gd name="T49" fmla="*/ 20 h 23"/>
                <a:gd name="T50" fmla="*/ 27 w 54"/>
                <a:gd name="T51" fmla="*/ 20 h 23"/>
                <a:gd name="T52" fmla="*/ 29 w 54"/>
                <a:gd name="T53" fmla="*/ 20 h 23"/>
                <a:gd name="T54" fmla="*/ 31 w 54"/>
                <a:gd name="T55" fmla="*/ 20 h 23"/>
                <a:gd name="T56" fmla="*/ 32 w 54"/>
                <a:gd name="T57" fmla="*/ 21 h 23"/>
                <a:gd name="T58" fmla="*/ 34 w 54"/>
                <a:gd name="T59" fmla="*/ 21 h 23"/>
                <a:gd name="T60" fmla="*/ 35 w 54"/>
                <a:gd name="T61" fmla="*/ 22 h 23"/>
                <a:gd name="T62" fmla="*/ 37 w 54"/>
                <a:gd name="T63" fmla="*/ 22 h 23"/>
                <a:gd name="T64" fmla="*/ 39 w 54"/>
                <a:gd name="T65" fmla="*/ 22 h 23"/>
                <a:gd name="T66" fmla="*/ 41 w 54"/>
                <a:gd name="T67" fmla="*/ 21 h 23"/>
                <a:gd name="T68" fmla="*/ 43 w 54"/>
                <a:gd name="T69" fmla="*/ 21 h 23"/>
                <a:gd name="T70" fmla="*/ 45 w 54"/>
                <a:gd name="T71" fmla="*/ 20 h 23"/>
                <a:gd name="T72" fmla="*/ 47 w 54"/>
                <a:gd name="T73" fmla="*/ 19 h 23"/>
                <a:gd name="T74" fmla="*/ 48 w 54"/>
                <a:gd name="T75" fmla="*/ 18 h 23"/>
                <a:gd name="T76" fmla="*/ 49 w 54"/>
                <a:gd name="T77" fmla="*/ 17 h 23"/>
                <a:gd name="T78" fmla="*/ 50 w 54"/>
                <a:gd name="T79" fmla="*/ 16 h 23"/>
                <a:gd name="T80" fmla="*/ 51 w 54"/>
                <a:gd name="T81" fmla="*/ 15 h 23"/>
                <a:gd name="T82" fmla="*/ 52 w 54"/>
                <a:gd name="T83" fmla="*/ 13 h 23"/>
                <a:gd name="T84" fmla="*/ 53 w 54"/>
                <a:gd name="T85" fmla="*/ 12 h 23"/>
                <a:gd name="T86" fmla="*/ 53 w 54"/>
                <a:gd name="T87" fmla="*/ 10 h 23"/>
                <a:gd name="T88" fmla="*/ 51 w 54"/>
                <a:gd name="T89" fmla="*/ 8 h 23"/>
                <a:gd name="T90" fmla="*/ 47 w 54"/>
                <a:gd name="T91" fmla="*/ 8 h 23"/>
                <a:gd name="T92" fmla="*/ 45 w 54"/>
                <a:gd name="T93" fmla="*/ 7 h 23"/>
                <a:gd name="T94" fmla="*/ 43 w 54"/>
                <a:gd name="T95" fmla="*/ 6 h 23"/>
                <a:gd name="T96" fmla="*/ 41 w 54"/>
                <a:gd name="T97" fmla="*/ 6 h 23"/>
                <a:gd name="T98" fmla="*/ 38 w 54"/>
                <a:gd name="T99" fmla="*/ 5 h 23"/>
                <a:gd name="T100" fmla="*/ 35 w 54"/>
                <a:gd name="T101" fmla="*/ 5 h 23"/>
                <a:gd name="T102" fmla="*/ 33 w 54"/>
                <a:gd name="T103" fmla="*/ 4 h 23"/>
                <a:gd name="T104" fmla="*/ 30 w 54"/>
                <a:gd name="T105" fmla="*/ 4 h 23"/>
                <a:gd name="T106" fmla="*/ 28 w 54"/>
                <a:gd name="T107" fmla="*/ 3 h 23"/>
                <a:gd name="T108" fmla="*/ 24 w 54"/>
                <a:gd name="T109" fmla="*/ 2 h 23"/>
                <a:gd name="T110" fmla="*/ 22 w 54"/>
                <a:gd name="T111" fmla="*/ 2 h 23"/>
                <a:gd name="T112" fmla="*/ 20 w 54"/>
                <a:gd name="T113" fmla="*/ 2 h 23"/>
                <a:gd name="T114" fmla="*/ 18 w 54"/>
                <a:gd name="T115" fmla="*/ 1 h 23"/>
                <a:gd name="T116" fmla="*/ 16 w 54"/>
                <a:gd name="T117" fmla="*/ 1 h 2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4" h="23">
                  <a:moveTo>
                    <a:pt x="15" y="1"/>
                  </a:moveTo>
                  <a:lnTo>
                    <a:pt x="15" y="0"/>
                  </a:lnTo>
                  <a:lnTo>
                    <a:pt x="16" y="1"/>
                  </a:lnTo>
                  <a:lnTo>
                    <a:pt x="14" y="1"/>
                  </a:lnTo>
                  <a:lnTo>
                    <a:pt x="14" y="2"/>
                  </a:lnTo>
                  <a:lnTo>
                    <a:pt x="13" y="2"/>
                  </a:lnTo>
                  <a:lnTo>
                    <a:pt x="12" y="2"/>
                  </a:lnTo>
                  <a:lnTo>
                    <a:pt x="11" y="2"/>
                  </a:lnTo>
                  <a:lnTo>
                    <a:pt x="10" y="3"/>
                  </a:lnTo>
                  <a:lnTo>
                    <a:pt x="9" y="3"/>
                  </a:lnTo>
                  <a:lnTo>
                    <a:pt x="9" y="4"/>
                  </a:lnTo>
                  <a:lnTo>
                    <a:pt x="8" y="4"/>
                  </a:lnTo>
                  <a:lnTo>
                    <a:pt x="7" y="4"/>
                  </a:lnTo>
                  <a:lnTo>
                    <a:pt x="6" y="5"/>
                  </a:lnTo>
                  <a:lnTo>
                    <a:pt x="5" y="5"/>
                  </a:lnTo>
                  <a:lnTo>
                    <a:pt x="4" y="6"/>
                  </a:lnTo>
                  <a:lnTo>
                    <a:pt x="3" y="7"/>
                  </a:lnTo>
                  <a:lnTo>
                    <a:pt x="2" y="7"/>
                  </a:lnTo>
                  <a:lnTo>
                    <a:pt x="2" y="8"/>
                  </a:lnTo>
                  <a:lnTo>
                    <a:pt x="1" y="8"/>
                  </a:lnTo>
                  <a:lnTo>
                    <a:pt x="1" y="9"/>
                  </a:lnTo>
                  <a:lnTo>
                    <a:pt x="0" y="10"/>
                  </a:lnTo>
                  <a:lnTo>
                    <a:pt x="0" y="11"/>
                  </a:lnTo>
                  <a:lnTo>
                    <a:pt x="0" y="12"/>
                  </a:lnTo>
                  <a:lnTo>
                    <a:pt x="0" y="13"/>
                  </a:lnTo>
                  <a:lnTo>
                    <a:pt x="0" y="14"/>
                  </a:lnTo>
                  <a:lnTo>
                    <a:pt x="1" y="14"/>
                  </a:lnTo>
                  <a:lnTo>
                    <a:pt x="1" y="15"/>
                  </a:lnTo>
                  <a:lnTo>
                    <a:pt x="2" y="15"/>
                  </a:lnTo>
                  <a:lnTo>
                    <a:pt x="2" y="16"/>
                  </a:lnTo>
                  <a:lnTo>
                    <a:pt x="3" y="16"/>
                  </a:lnTo>
                  <a:lnTo>
                    <a:pt x="3" y="17"/>
                  </a:lnTo>
                  <a:lnTo>
                    <a:pt x="4" y="17"/>
                  </a:lnTo>
                  <a:lnTo>
                    <a:pt x="5" y="18"/>
                  </a:lnTo>
                  <a:lnTo>
                    <a:pt x="6" y="18"/>
                  </a:lnTo>
                  <a:lnTo>
                    <a:pt x="7" y="18"/>
                  </a:lnTo>
                  <a:lnTo>
                    <a:pt x="8" y="19"/>
                  </a:lnTo>
                  <a:lnTo>
                    <a:pt x="9" y="19"/>
                  </a:lnTo>
                  <a:lnTo>
                    <a:pt x="10" y="19"/>
                  </a:lnTo>
                  <a:lnTo>
                    <a:pt x="11" y="19"/>
                  </a:lnTo>
                  <a:lnTo>
                    <a:pt x="12" y="19"/>
                  </a:lnTo>
                  <a:lnTo>
                    <a:pt x="13" y="19"/>
                  </a:lnTo>
                  <a:lnTo>
                    <a:pt x="14" y="19"/>
                  </a:lnTo>
                  <a:lnTo>
                    <a:pt x="15" y="19"/>
                  </a:lnTo>
                  <a:lnTo>
                    <a:pt x="16" y="19"/>
                  </a:lnTo>
                  <a:lnTo>
                    <a:pt x="17" y="19"/>
                  </a:lnTo>
                  <a:lnTo>
                    <a:pt x="18" y="19"/>
                  </a:lnTo>
                  <a:lnTo>
                    <a:pt x="19" y="19"/>
                  </a:lnTo>
                  <a:lnTo>
                    <a:pt x="20" y="19"/>
                  </a:lnTo>
                  <a:lnTo>
                    <a:pt x="22" y="20"/>
                  </a:lnTo>
                  <a:lnTo>
                    <a:pt x="24" y="20"/>
                  </a:lnTo>
                  <a:lnTo>
                    <a:pt x="27" y="20"/>
                  </a:lnTo>
                  <a:lnTo>
                    <a:pt x="28" y="20"/>
                  </a:lnTo>
                  <a:lnTo>
                    <a:pt x="29" y="20"/>
                  </a:lnTo>
                  <a:lnTo>
                    <a:pt x="30" y="20"/>
                  </a:lnTo>
                  <a:lnTo>
                    <a:pt x="31" y="20"/>
                  </a:lnTo>
                  <a:lnTo>
                    <a:pt x="31" y="21"/>
                  </a:lnTo>
                  <a:lnTo>
                    <a:pt x="32" y="21"/>
                  </a:lnTo>
                  <a:lnTo>
                    <a:pt x="33" y="21"/>
                  </a:lnTo>
                  <a:lnTo>
                    <a:pt x="34" y="21"/>
                  </a:lnTo>
                  <a:lnTo>
                    <a:pt x="35" y="21"/>
                  </a:lnTo>
                  <a:lnTo>
                    <a:pt x="35" y="22"/>
                  </a:lnTo>
                  <a:lnTo>
                    <a:pt x="36" y="22"/>
                  </a:lnTo>
                  <a:lnTo>
                    <a:pt x="37" y="22"/>
                  </a:lnTo>
                  <a:lnTo>
                    <a:pt x="38" y="22"/>
                  </a:lnTo>
                  <a:lnTo>
                    <a:pt x="39" y="22"/>
                  </a:lnTo>
                  <a:lnTo>
                    <a:pt x="40" y="22"/>
                  </a:lnTo>
                  <a:lnTo>
                    <a:pt x="41" y="21"/>
                  </a:lnTo>
                  <a:lnTo>
                    <a:pt x="42" y="21"/>
                  </a:lnTo>
                  <a:lnTo>
                    <a:pt x="43" y="21"/>
                  </a:lnTo>
                  <a:lnTo>
                    <a:pt x="44" y="20"/>
                  </a:lnTo>
                  <a:lnTo>
                    <a:pt x="45" y="20"/>
                  </a:lnTo>
                  <a:lnTo>
                    <a:pt x="47" y="20"/>
                  </a:lnTo>
                  <a:lnTo>
                    <a:pt x="47" y="19"/>
                  </a:lnTo>
                  <a:lnTo>
                    <a:pt x="48" y="19"/>
                  </a:lnTo>
                  <a:lnTo>
                    <a:pt x="48" y="18"/>
                  </a:lnTo>
                  <a:lnTo>
                    <a:pt x="49" y="18"/>
                  </a:lnTo>
                  <a:lnTo>
                    <a:pt x="49" y="17"/>
                  </a:lnTo>
                  <a:lnTo>
                    <a:pt x="50" y="17"/>
                  </a:lnTo>
                  <a:lnTo>
                    <a:pt x="50" y="16"/>
                  </a:lnTo>
                  <a:lnTo>
                    <a:pt x="51" y="16"/>
                  </a:lnTo>
                  <a:lnTo>
                    <a:pt x="51" y="15"/>
                  </a:lnTo>
                  <a:lnTo>
                    <a:pt x="51" y="14"/>
                  </a:lnTo>
                  <a:lnTo>
                    <a:pt x="52" y="13"/>
                  </a:lnTo>
                  <a:lnTo>
                    <a:pt x="52" y="12"/>
                  </a:lnTo>
                  <a:lnTo>
                    <a:pt x="53" y="12"/>
                  </a:lnTo>
                  <a:lnTo>
                    <a:pt x="53" y="11"/>
                  </a:lnTo>
                  <a:lnTo>
                    <a:pt x="53" y="10"/>
                  </a:lnTo>
                  <a:lnTo>
                    <a:pt x="53" y="9"/>
                  </a:lnTo>
                  <a:lnTo>
                    <a:pt x="51" y="8"/>
                  </a:lnTo>
                  <a:lnTo>
                    <a:pt x="49" y="8"/>
                  </a:lnTo>
                  <a:lnTo>
                    <a:pt x="47" y="8"/>
                  </a:lnTo>
                  <a:lnTo>
                    <a:pt x="46" y="7"/>
                  </a:lnTo>
                  <a:lnTo>
                    <a:pt x="45" y="7"/>
                  </a:lnTo>
                  <a:lnTo>
                    <a:pt x="44" y="7"/>
                  </a:lnTo>
                  <a:lnTo>
                    <a:pt x="43" y="6"/>
                  </a:lnTo>
                  <a:lnTo>
                    <a:pt x="42" y="6"/>
                  </a:lnTo>
                  <a:lnTo>
                    <a:pt x="41" y="6"/>
                  </a:lnTo>
                  <a:lnTo>
                    <a:pt x="39" y="6"/>
                  </a:lnTo>
                  <a:lnTo>
                    <a:pt x="38" y="5"/>
                  </a:lnTo>
                  <a:lnTo>
                    <a:pt x="37" y="5"/>
                  </a:lnTo>
                  <a:lnTo>
                    <a:pt x="35" y="5"/>
                  </a:lnTo>
                  <a:lnTo>
                    <a:pt x="34" y="4"/>
                  </a:lnTo>
                  <a:lnTo>
                    <a:pt x="33" y="4"/>
                  </a:lnTo>
                  <a:lnTo>
                    <a:pt x="32" y="4"/>
                  </a:lnTo>
                  <a:lnTo>
                    <a:pt x="30" y="4"/>
                  </a:lnTo>
                  <a:lnTo>
                    <a:pt x="29" y="3"/>
                  </a:lnTo>
                  <a:lnTo>
                    <a:pt x="28" y="3"/>
                  </a:lnTo>
                  <a:lnTo>
                    <a:pt x="27" y="3"/>
                  </a:lnTo>
                  <a:lnTo>
                    <a:pt x="24" y="2"/>
                  </a:lnTo>
                  <a:lnTo>
                    <a:pt x="23" y="2"/>
                  </a:lnTo>
                  <a:lnTo>
                    <a:pt x="22" y="2"/>
                  </a:lnTo>
                  <a:lnTo>
                    <a:pt x="21" y="2"/>
                  </a:lnTo>
                  <a:lnTo>
                    <a:pt x="20" y="2"/>
                  </a:lnTo>
                  <a:lnTo>
                    <a:pt x="19" y="1"/>
                  </a:lnTo>
                  <a:lnTo>
                    <a:pt x="18" y="1"/>
                  </a:lnTo>
                  <a:lnTo>
                    <a:pt x="17" y="1"/>
                  </a:lnTo>
                  <a:lnTo>
                    <a:pt x="16" y="1"/>
                  </a:lnTo>
                  <a:lnTo>
                    <a:pt x="15" y="1"/>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85" name="Freeform 531"/>
            <p:cNvSpPr>
              <a:spLocks/>
            </p:cNvSpPr>
            <p:nvPr/>
          </p:nvSpPr>
          <p:spPr bwMode="auto">
            <a:xfrm>
              <a:off x="1657" y="1470"/>
              <a:ext cx="54" cy="24"/>
            </a:xfrm>
            <a:custGeom>
              <a:avLst/>
              <a:gdLst>
                <a:gd name="T0" fmla="*/ 14 w 54"/>
                <a:gd name="T1" fmla="*/ 0 h 24"/>
                <a:gd name="T2" fmla="*/ 12 w 54"/>
                <a:gd name="T3" fmla="*/ 1 h 24"/>
                <a:gd name="T4" fmla="*/ 11 w 54"/>
                <a:gd name="T5" fmla="*/ 2 h 24"/>
                <a:gd name="T6" fmla="*/ 9 w 54"/>
                <a:gd name="T7" fmla="*/ 3 h 24"/>
                <a:gd name="T8" fmla="*/ 7 w 54"/>
                <a:gd name="T9" fmla="*/ 3 h 24"/>
                <a:gd name="T10" fmla="*/ 5 w 54"/>
                <a:gd name="T11" fmla="*/ 4 h 24"/>
                <a:gd name="T12" fmla="*/ 3 w 54"/>
                <a:gd name="T13" fmla="*/ 7 h 24"/>
                <a:gd name="T14" fmla="*/ 2 w 54"/>
                <a:gd name="T15" fmla="*/ 8 h 24"/>
                <a:gd name="T16" fmla="*/ 1 w 54"/>
                <a:gd name="T17" fmla="*/ 9 h 24"/>
                <a:gd name="T18" fmla="*/ 0 w 54"/>
                <a:gd name="T19" fmla="*/ 11 h 24"/>
                <a:gd name="T20" fmla="*/ 0 w 54"/>
                <a:gd name="T21" fmla="*/ 13 h 24"/>
                <a:gd name="T22" fmla="*/ 0 w 54"/>
                <a:gd name="T23" fmla="*/ 15 h 24"/>
                <a:gd name="T24" fmla="*/ 1 w 54"/>
                <a:gd name="T25" fmla="*/ 16 h 24"/>
                <a:gd name="T26" fmla="*/ 2 w 54"/>
                <a:gd name="T27" fmla="*/ 18 h 24"/>
                <a:gd name="T28" fmla="*/ 4 w 54"/>
                <a:gd name="T29" fmla="*/ 19 h 24"/>
                <a:gd name="T30" fmla="*/ 6 w 54"/>
                <a:gd name="T31" fmla="*/ 19 h 24"/>
                <a:gd name="T32" fmla="*/ 7 w 54"/>
                <a:gd name="T33" fmla="*/ 20 h 24"/>
                <a:gd name="T34" fmla="*/ 9 w 54"/>
                <a:gd name="T35" fmla="*/ 20 h 24"/>
                <a:gd name="T36" fmla="*/ 11 w 54"/>
                <a:gd name="T37" fmla="*/ 21 h 24"/>
                <a:gd name="T38" fmla="*/ 13 w 54"/>
                <a:gd name="T39" fmla="*/ 21 h 24"/>
                <a:gd name="T40" fmla="*/ 15 w 54"/>
                <a:gd name="T41" fmla="*/ 21 h 24"/>
                <a:gd name="T42" fmla="*/ 16 w 54"/>
                <a:gd name="T43" fmla="*/ 20 h 24"/>
                <a:gd name="T44" fmla="*/ 18 w 54"/>
                <a:gd name="T45" fmla="*/ 20 h 24"/>
                <a:gd name="T46" fmla="*/ 20 w 54"/>
                <a:gd name="T47" fmla="*/ 20 h 24"/>
                <a:gd name="T48" fmla="*/ 24 w 54"/>
                <a:gd name="T49" fmla="*/ 21 h 24"/>
                <a:gd name="T50" fmla="*/ 27 w 54"/>
                <a:gd name="T51" fmla="*/ 21 h 24"/>
                <a:gd name="T52" fmla="*/ 29 w 54"/>
                <a:gd name="T53" fmla="*/ 21 h 24"/>
                <a:gd name="T54" fmla="*/ 31 w 54"/>
                <a:gd name="T55" fmla="*/ 21 h 24"/>
                <a:gd name="T56" fmla="*/ 32 w 54"/>
                <a:gd name="T57" fmla="*/ 22 h 24"/>
                <a:gd name="T58" fmla="*/ 34 w 54"/>
                <a:gd name="T59" fmla="*/ 22 h 24"/>
                <a:gd name="T60" fmla="*/ 35 w 54"/>
                <a:gd name="T61" fmla="*/ 23 h 24"/>
                <a:gd name="T62" fmla="*/ 37 w 54"/>
                <a:gd name="T63" fmla="*/ 23 h 24"/>
                <a:gd name="T64" fmla="*/ 39 w 54"/>
                <a:gd name="T65" fmla="*/ 23 h 24"/>
                <a:gd name="T66" fmla="*/ 41 w 54"/>
                <a:gd name="T67" fmla="*/ 22 h 24"/>
                <a:gd name="T68" fmla="*/ 43 w 54"/>
                <a:gd name="T69" fmla="*/ 22 h 24"/>
                <a:gd name="T70" fmla="*/ 45 w 54"/>
                <a:gd name="T71" fmla="*/ 21 h 24"/>
                <a:gd name="T72" fmla="*/ 47 w 54"/>
                <a:gd name="T73" fmla="*/ 20 h 24"/>
                <a:gd name="T74" fmla="*/ 48 w 54"/>
                <a:gd name="T75" fmla="*/ 19 h 24"/>
                <a:gd name="T76" fmla="*/ 49 w 54"/>
                <a:gd name="T77" fmla="*/ 18 h 24"/>
                <a:gd name="T78" fmla="*/ 50 w 54"/>
                <a:gd name="T79" fmla="*/ 16 h 24"/>
                <a:gd name="T80" fmla="*/ 51 w 54"/>
                <a:gd name="T81" fmla="*/ 15 h 24"/>
                <a:gd name="T82" fmla="*/ 52 w 54"/>
                <a:gd name="T83" fmla="*/ 13 h 24"/>
                <a:gd name="T84" fmla="*/ 53 w 54"/>
                <a:gd name="T85" fmla="*/ 12 h 24"/>
                <a:gd name="T86" fmla="*/ 53 w 54"/>
                <a:gd name="T87" fmla="*/ 10 h 24"/>
                <a:gd name="T88" fmla="*/ 51 w 54"/>
                <a:gd name="T89" fmla="*/ 8 h 24"/>
                <a:gd name="T90" fmla="*/ 47 w 54"/>
                <a:gd name="T91" fmla="*/ 8 h 24"/>
                <a:gd name="T92" fmla="*/ 45 w 54"/>
                <a:gd name="T93" fmla="*/ 7 h 24"/>
                <a:gd name="T94" fmla="*/ 43 w 54"/>
                <a:gd name="T95" fmla="*/ 5 h 24"/>
                <a:gd name="T96" fmla="*/ 41 w 54"/>
                <a:gd name="T97" fmla="*/ 5 h 24"/>
                <a:gd name="T98" fmla="*/ 38 w 54"/>
                <a:gd name="T99" fmla="*/ 5 h 24"/>
                <a:gd name="T100" fmla="*/ 35 w 54"/>
                <a:gd name="T101" fmla="*/ 4 h 24"/>
                <a:gd name="T102" fmla="*/ 33 w 54"/>
                <a:gd name="T103" fmla="*/ 3 h 24"/>
                <a:gd name="T104" fmla="*/ 30 w 54"/>
                <a:gd name="T105" fmla="*/ 3 h 24"/>
                <a:gd name="T106" fmla="*/ 28 w 54"/>
                <a:gd name="T107" fmla="*/ 2 h 24"/>
                <a:gd name="T108" fmla="*/ 24 w 54"/>
                <a:gd name="T109" fmla="*/ 2 h 24"/>
                <a:gd name="T110" fmla="*/ 22 w 54"/>
                <a:gd name="T111" fmla="*/ 1 h 24"/>
                <a:gd name="T112" fmla="*/ 20 w 54"/>
                <a:gd name="T113" fmla="*/ 1 h 24"/>
                <a:gd name="T114" fmla="*/ 18 w 54"/>
                <a:gd name="T115" fmla="*/ 0 h 24"/>
                <a:gd name="T116" fmla="*/ 16 w 54"/>
                <a:gd name="T117" fmla="*/ 0 h 2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4" h="24">
                  <a:moveTo>
                    <a:pt x="15" y="0"/>
                  </a:moveTo>
                  <a:lnTo>
                    <a:pt x="14" y="0"/>
                  </a:lnTo>
                  <a:lnTo>
                    <a:pt x="13" y="1"/>
                  </a:lnTo>
                  <a:lnTo>
                    <a:pt x="12" y="1"/>
                  </a:lnTo>
                  <a:lnTo>
                    <a:pt x="11" y="1"/>
                  </a:lnTo>
                  <a:lnTo>
                    <a:pt x="11" y="2"/>
                  </a:lnTo>
                  <a:lnTo>
                    <a:pt x="10" y="2"/>
                  </a:lnTo>
                  <a:lnTo>
                    <a:pt x="9" y="3"/>
                  </a:lnTo>
                  <a:lnTo>
                    <a:pt x="8" y="3"/>
                  </a:lnTo>
                  <a:lnTo>
                    <a:pt x="7" y="3"/>
                  </a:lnTo>
                  <a:lnTo>
                    <a:pt x="6" y="4"/>
                  </a:lnTo>
                  <a:lnTo>
                    <a:pt x="5" y="4"/>
                  </a:lnTo>
                  <a:lnTo>
                    <a:pt x="4" y="5"/>
                  </a:lnTo>
                  <a:lnTo>
                    <a:pt x="3" y="7"/>
                  </a:lnTo>
                  <a:lnTo>
                    <a:pt x="2" y="7"/>
                  </a:lnTo>
                  <a:lnTo>
                    <a:pt x="2" y="8"/>
                  </a:lnTo>
                  <a:lnTo>
                    <a:pt x="1" y="8"/>
                  </a:lnTo>
                  <a:lnTo>
                    <a:pt x="1" y="9"/>
                  </a:lnTo>
                  <a:lnTo>
                    <a:pt x="0" y="10"/>
                  </a:lnTo>
                  <a:lnTo>
                    <a:pt x="0" y="11"/>
                  </a:lnTo>
                  <a:lnTo>
                    <a:pt x="0" y="12"/>
                  </a:lnTo>
                  <a:lnTo>
                    <a:pt x="0" y="13"/>
                  </a:lnTo>
                  <a:lnTo>
                    <a:pt x="0" y="14"/>
                  </a:lnTo>
                  <a:lnTo>
                    <a:pt x="0" y="15"/>
                  </a:lnTo>
                  <a:lnTo>
                    <a:pt x="1" y="15"/>
                  </a:lnTo>
                  <a:lnTo>
                    <a:pt x="1" y="16"/>
                  </a:lnTo>
                  <a:lnTo>
                    <a:pt x="2" y="16"/>
                  </a:lnTo>
                  <a:lnTo>
                    <a:pt x="2" y="18"/>
                  </a:lnTo>
                  <a:lnTo>
                    <a:pt x="3" y="18"/>
                  </a:lnTo>
                  <a:lnTo>
                    <a:pt x="4" y="19"/>
                  </a:lnTo>
                  <a:lnTo>
                    <a:pt x="5" y="19"/>
                  </a:lnTo>
                  <a:lnTo>
                    <a:pt x="6" y="19"/>
                  </a:lnTo>
                  <a:lnTo>
                    <a:pt x="6" y="20"/>
                  </a:lnTo>
                  <a:lnTo>
                    <a:pt x="7" y="20"/>
                  </a:lnTo>
                  <a:lnTo>
                    <a:pt x="8" y="20"/>
                  </a:lnTo>
                  <a:lnTo>
                    <a:pt x="9" y="20"/>
                  </a:lnTo>
                  <a:lnTo>
                    <a:pt x="10" y="21"/>
                  </a:lnTo>
                  <a:lnTo>
                    <a:pt x="11" y="21"/>
                  </a:lnTo>
                  <a:lnTo>
                    <a:pt x="12" y="21"/>
                  </a:lnTo>
                  <a:lnTo>
                    <a:pt x="13" y="21"/>
                  </a:lnTo>
                  <a:lnTo>
                    <a:pt x="14" y="21"/>
                  </a:lnTo>
                  <a:lnTo>
                    <a:pt x="15" y="21"/>
                  </a:lnTo>
                  <a:lnTo>
                    <a:pt x="16" y="21"/>
                  </a:lnTo>
                  <a:lnTo>
                    <a:pt x="16" y="20"/>
                  </a:lnTo>
                  <a:lnTo>
                    <a:pt x="17" y="20"/>
                  </a:lnTo>
                  <a:lnTo>
                    <a:pt x="18" y="20"/>
                  </a:lnTo>
                  <a:lnTo>
                    <a:pt x="19" y="20"/>
                  </a:lnTo>
                  <a:lnTo>
                    <a:pt x="20" y="20"/>
                  </a:lnTo>
                  <a:lnTo>
                    <a:pt x="22" y="21"/>
                  </a:lnTo>
                  <a:lnTo>
                    <a:pt x="24" y="21"/>
                  </a:lnTo>
                  <a:lnTo>
                    <a:pt x="25" y="21"/>
                  </a:lnTo>
                  <a:lnTo>
                    <a:pt x="27" y="21"/>
                  </a:lnTo>
                  <a:lnTo>
                    <a:pt x="28" y="21"/>
                  </a:lnTo>
                  <a:lnTo>
                    <a:pt x="29" y="21"/>
                  </a:lnTo>
                  <a:lnTo>
                    <a:pt x="30" y="21"/>
                  </a:lnTo>
                  <a:lnTo>
                    <a:pt x="31" y="21"/>
                  </a:lnTo>
                  <a:lnTo>
                    <a:pt x="31" y="22"/>
                  </a:lnTo>
                  <a:lnTo>
                    <a:pt x="32" y="22"/>
                  </a:lnTo>
                  <a:lnTo>
                    <a:pt x="33" y="22"/>
                  </a:lnTo>
                  <a:lnTo>
                    <a:pt x="34" y="22"/>
                  </a:lnTo>
                  <a:lnTo>
                    <a:pt x="35" y="22"/>
                  </a:lnTo>
                  <a:lnTo>
                    <a:pt x="35" y="23"/>
                  </a:lnTo>
                  <a:lnTo>
                    <a:pt x="36" y="23"/>
                  </a:lnTo>
                  <a:lnTo>
                    <a:pt x="37" y="23"/>
                  </a:lnTo>
                  <a:lnTo>
                    <a:pt x="38" y="23"/>
                  </a:lnTo>
                  <a:lnTo>
                    <a:pt x="39" y="23"/>
                  </a:lnTo>
                  <a:lnTo>
                    <a:pt x="40" y="23"/>
                  </a:lnTo>
                  <a:lnTo>
                    <a:pt x="41" y="22"/>
                  </a:lnTo>
                  <a:lnTo>
                    <a:pt x="42" y="22"/>
                  </a:lnTo>
                  <a:lnTo>
                    <a:pt x="43" y="22"/>
                  </a:lnTo>
                  <a:lnTo>
                    <a:pt x="44" y="21"/>
                  </a:lnTo>
                  <a:lnTo>
                    <a:pt x="45" y="21"/>
                  </a:lnTo>
                  <a:lnTo>
                    <a:pt x="47" y="21"/>
                  </a:lnTo>
                  <a:lnTo>
                    <a:pt x="47" y="20"/>
                  </a:lnTo>
                  <a:lnTo>
                    <a:pt x="48" y="20"/>
                  </a:lnTo>
                  <a:lnTo>
                    <a:pt x="48" y="19"/>
                  </a:lnTo>
                  <a:lnTo>
                    <a:pt x="49" y="19"/>
                  </a:lnTo>
                  <a:lnTo>
                    <a:pt x="49" y="18"/>
                  </a:lnTo>
                  <a:lnTo>
                    <a:pt x="50" y="18"/>
                  </a:lnTo>
                  <a:lnTo>
                    <a:pt x="50" y="16"/>
                  </a:lnTo>
                  <a:lnTo>
                    <a:pt x="51" y="16"/>
                  </a:lnTo>
                  <a:lnTo>
                    <a:pt x="51" y="15"/>
                  </a:lnTo>
                  <a:lnTo>
                    <a:pt x="51" y="14"/>
                  </a:lnTo>
                  <a:lnTo>
                    <a:pt x="52" y="13"/>
                  </a:lnTo>
                  <a:lnTo>
                    <a:pt x="52" y="12"/>
                  </a:lnTo>
                  <a:lnTo>
                    <a:pt x="53" y="12"/>
                  </a:lnTo>
                  <a:lnTo>
                    <a:pt x="53" y="11"/>
                  </a:lnTo>
                  <a:lnTo>
                    <a:pt x="53" y="10"/>
                  </a:lnTo>
                  <a:lnTo>
                    <a:pt x="53" y="9"/>
                  </a:lnTo>
                  <a:lnTo>
                    <a:pt x="51" y="8"/>
                  </a:lnTo>
                  <a:lnTo>
                    <a:pt x="49" y="8"/>
                  </a:lnTo>
                  <a:lnTo>
                    <a:pt x="47" y="8"/>
                  </a:lnTo>
                  <a:lnTo>
                    <a:pt x="46" y="7"/>
                  </a:lnTo>
                  <a:lnTo>
                    <a:pt x="45" y="7"/>
                  </a:lnTo>
                  <a:lnTo>
                    <a:pt x="44" y="7"/>
                  </a:lnTo>
                  <a:lnTo>
                    <a:pt x="43" y="5"/>
                  </a:lnTo>
                  <a:lnTo>
                    <a:pt x="42" y="5"/>
                  </a:lnTo>
                  <a:lnTo>
                    <a:pt x="41" y="5"/>
                  </a:lnTo>
                  <a:lnTo>
                    <a:pt x="39" y="5"/>
                  </a:lnTo>
                  <a:lnTo>
                    <a:pt x="38" y="5"/>
                  </a:lnTo>
                  <a:lnTo>
                    <a:pt x="37" y="4"/>
                  </a:lnTo>
                  <a:lnTo>
                    <a:pt x="35" y="4"/>
                  </a:lnTo>
                  <a:lnTo>
                    <a:pt x="34" y="4"/>
                  </a:lnTo>
                  <a:lnTo>
                    <a:pt x="33" y="3"/>
                  </a:lnTo>
                  <a:lnTo>
                    <a:pt x="32" y="3"/>
                  </a:lnTo>
                  <a:lnTo>
                    <a:pt x="30" y="3"/>
                  </a:lnTo>
                  <a:lnTo>
                    <a:pt x="29" y="3"/>
                  </a:lnTo>
                  <a:lnTo>
                    <a:pt x="28" y="2"/>
                  </a:lnTo>
                  <a:lnTo>
                    <a:pt x="27" y="2"/>
                  </a:lnTo>
                  <a:lnTo>
                    <a:pt x="24" y="2"/>
                  </a:lnTo>
                  <a:lnTo>
                    <a:pt x="23" y="1"/>
                  </a:lnTo>
                  <a:lnTo>
                    <a:pt x="22" y="1"/>
                  </a:lnTo>
                  <a:lnTo>
                    <a:pt x="21" y="1"/>
                  </a:lnTo>
                  <a:lnTo>
                    <a:pt x="20" y="1"/>
                  </a:lnTo>
                  <a:lnTo>
                    <a:pt x="19" y="1"/>
                  </a:lnTo>
                  <a:lnTo>
                    <a:pt x="18" y="0"/>
                  </a:lnTo>
                  <a:lnTo>
                    <a:pt x="17" y="0"/>
                  </a:lnTo>
                  <a:lnTo>
                    <a:pt x="16" y="0"/>
                  </a:lnTo>
                  <a:lnTo>
                    <a:pt x="15" y="0"/>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86" name="Freeform 532"/>
            <p:cNvSpPr>
              <a:spLocks/>
            </p:cNvSpPr>
            <p:nvPr/>
          </p:nvSpPr>
          <p:spPr bwMode="auto">
            <a:xfrm>
              <a:off x="1884" y="1615"/>
              <a:ext cx="52" cy="22"/>
            </a:xfrm>
            <a:custGeom>
              <a:avLst/>
              <a:gdLst>
                <a:gd name="T0" fmla="*/ 14 w 52"/>
                <a:gd name="T1" fmla="*/ 0 h 22"/>
                <a:gd name="T2" fmla="*/ 13 w 52"/>
                <a:gd name="T3" fmla="*/ 1 h 22"/>
                <a:gd name="T4" fmla="*/ 11 w 52"/>
                <a:gd name="T5" fmla="*/ 1 h 22"/>
                <a:gd name="T6" fmla="*/ 10 w 52"/>
                <a:gd name="T7" fmla="*/ 2 h 22"/>
                <a:gd name="T8" fmla="*/ 8 w 52"/>
                <a:gd name="T9" fmla="*/ 3 h 22"/>
                <a:gd name="T10" fmla="*/ 7 w 52"/>
                <a:gd name="T11" fmla="*/ 4 h 22"/>
                <a:gd name="T12" fmla="*/ 5 w 52"/>
                <a:gd name="T13" fmla="*/ 4 h 22"/>
                <a:gd name="T14" fmla="*/ 4 w 52"/>
                <a:gd name="T15" fmla="*/ 5 h 22"/>
                <a:gd name="T16" fmla="*/ 2 w 52"/>
                <a:gd name="T17" fmla="*/ 7 h 22"/>
                <a:gd name="T18" fmla="*/ 1 w 52"/>
                <a:gd name="T19" fmla="*/ 9 h 22"/>
                <a:gd name="T20" fmla="*/ 0 w 52"/>
                <a:gd name="T21" fmla="*/ 10 h 22"/>
                <a:gd name="T22" fmla="*/ 0 w 52"/>
                <a:gd name="T23" fmla="*/ 12 h 22"/>
                <a:gd name="T24" fmla="*/ 0 w 52"/>
                <a:gd name="T25" fmla="*/ 14 h 22"/>
                <a:gd name="T26" fmla="*/ 1 w 52"/>
                <a:gd name="T27" fmla="*/ 15 h 22"/>
                <a:gd name="T28" fmla="*/ 2 w 52"/>
                <a:gd name="T29" fmla="*/ 16 h 22"/>
                <a:gd name="T30" fmla="*/ 4 w 52"/>
                <a:gd name="T31" fmla="*/ 16 h 22"/>
                <a:gd name="T32" fmla="*/ 6 w 52"/>
                <a:gd name="T33" fmla="*/ 17 h 22"/>
                <a:gd name="T34" fmla="*/ 7 w 52"/>
                <a:gd name="T35" fmla="*/ 18 h 22"/>
                <a:gd name="T36" fmla="*/ 9 w 52"/>
                <a:gd name="T37" fmla="*/ 18 h 22"/>
                <a:gd name="T38" fmla="*/ 11 w 52"/>
                <a:gd name="T39" fmla="*/ 18 h 22"/>
                <a:gd name="T40" fmla="*/ 13 w 52"/>
                <a:gd name="T41" fmla="*/ 18 h 22"/>
                <a:gd name="T42" fmla="*/ 15 w 52"/>
                <a:gd name="T43" fmla="*/ 18 h 22"/>
                <a:gd name="T44" fmla="*/ 17 w 52"/>
                <a:gd name="T45" fmla="*/ 18 h 22"/>
                <a:gd name="T46" fmla="*/ 19 w 52"/>
                <a:gd name="T47" fmla="*/ 18 h 22"/>
                <a:gd name="T48" fmla="*/ 21 w 52"/>
                <a:gd name="T49" fmla="*/ 19 h 22"/>
                <a:gd name="T50" fmla="*/ 24 w 52"/>
                <a:gd name="T51" fmla="*/ 19 h 22"/>
                <a:gd name="T52" fmla="*/ 26 w 52"/>
                <a:gd name="T53" fmla="*/ 19 h 22"/>
                <a:gd name="T54" fmla="*/ 28 w 52"/>
                <a:gd name="T55" fmla="*/ 20 h 22"/>
                <a:gd name="T56" fmla="*/ 30 w 52"/>
                <a:gd name="T57" fmla="*/ 20 h 22"/>
                <a:gd name="T58" fmla="*/ 32 w 52"/>
                <a:gd name="T59" fmla="*/ 20 h 22"/>
                <a:gd name="T60" fmla="*/ 34 w 52"/>
                <a:gd name="T61" fmla="*/ 20 h 22"/>
                <a:gd name="T62" fmla="*/ 35 w 52"/>
                <a:gd name="T63" fmla="*/ 21 h 22"/>
                <a:gd name="T64" fmla="*/ 37 w 52"/>
                <a:gd name="T65" fmla="*/ 21 h 22"/>
                <a:gd name="T66" fmla="*/ 39 w 52"/>
                <a:gd name="T67" fmla="*/ 21 h 22"/>
                <a:gd name="T68" fmla="*/ 40 w 52"/>
                <a:gd name="T69" fmla="*/ 20 h 22"/>
                <a:gd name="T70" fmla="*/ 42 w 52"/>
                <a:gd name="T71" fmla="*/ 20 h 22"/>
                <a:gd name="T72" fmla="*/ 43 w 52"/>
                <a:gd name="T73" fmla="*/ 19 h 22"/>
                <a:gd name="T74" fmla="*/ 45 w 52"/>
                <a:gd name="T75" fmla="*/ 19 h 22"/>
                <a:gd name="T76" fmla="*/ 47 w 52"/>
                <a:gd name="T77" fmla="*/ 18 h 22"/>
                <a:gd name="T78" fmla="*/ 48 w 52"/>
                <a:gd name="T79" fmla="*/ 17 h 22"/>
                <a:gd name="T80" fmla="*/ 49 w 52"/>
                <a:gd name="T81" fmla="*/ 15 h 22"/>
                <a:gd name="T82" fmla="*/ 50 w 52"/>
                <a:gd name="T83" fmla="*/ 14 h 22"/>
                <a:gd name="T84" fmla="*/ 51 w 52"/>
                <a:gd name="T85" fmla="*/ 12 h 22"/>
                <a:gd name="T86" fmla="*/ 51 w 52"/>
                <a:gd name="T87" fmla="*/ 10 h 22"/>
                <a:gd name="T88" fmla="*/ 51 w 52"/>
                <a:gd name="T89" fmla="*/ 8 h 22"/>
                <a:gd name="T90" fmla="*/ 48 w 52"/>
                <a:gd name="T91" fmla="*/ 7 h 22"/>
                <a:gd name="T92" fmla="*/ 46 w 52"/>
                <a:gd name="T93" fmla="*/ 6 h 22"/>
                <a:gd name="T94" fmla="*/ 44 w 52"/>
                <a:gd name="T95" fmla="*/ 6 h 22"/>
                <a:gd name="T96" fmla="*/ 42 w 52"/>
                <a:gd name="T97" fmla="*/ 6 h 22"/>
                <a:gd name="T98" fmla="*/ 39 w 52"/>
                <a:gd name="T99" fmla="*/ 5 h 22"/>
                <a:gd name="T100" fmla="*/ 37 w 52"/>
                <a:gd name="T101" fmla="*/ 4 h 22"/>
                <a:gd name="T102" fmla="*/ 34 w 52"/>
                <a:gd name="T103" fmla="*/ 4 h 22"/>
                <a:gd name="T104" fmla="*/ 32 w 52"/>
                <a:gd name="T105" fmla="*/ 3 h 22"/>
                <a:gd name="T106" fmla="*/ 29 w 52"/>
                <a:gd name="T107" fmla="*/ 3 h 22"/>
                <a:gd name="T108" fmla="*/ 27 w 52"/>
                <a:gd name="T109" fmla="*/ 2 h 22"/>
                <a:gd name="T110" fmla="*/ 24 w 52"/>
                <a:gd name="T111" fmla="*/ 2 h 22"/>
                <a:gd name="T112" fmla="*/ 22 w 52"/>
                <a:gd name="T113" fmla="*/ 1 h 22"/>
                <a:gd name="T114" fmla="*/ 20 w 52"/>
                <a:gd name="T115" fmla="*/ 0 h 22"/>
                <a:gd name="T116" fmla="*/ 17 w 52"/>
                <a:gd name="T117" fmla="*/ 0 h 22"/>
                <a:gd name="T118" fmla="*/ 15 w 52"/>
                <a:gd name="T119" fmla="*/ 0 h 2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2" h="22">
                  <a:moveTo>
                    <a:pt x="15" y="0"/>
                  </a:moveTo>
                  <a:lnTo>
                    <a:pt x="14" y="0"/>
                  </a:lnTo>
                  <a:lnTo>
                    <a:pt x="13" y="0"/>
                  </a:lnTo>
                  <a:lnTo>
                    <a:pt x="13" y="1"/>
                  </a:lnTo>
                  <a:lnTo>
                    <a:pt x="12" y="1"/>
                  </a:lnTo>
                  <a:lnTo>
                    <a:pt x="11" y="1"/>
                  </a:lnTo>
                  <a:lnTo>
                    <a:pt x="11" y="2"/>
                  </a:lnTo>
                  <a:lnTo>
                    <a:pt x="10" y="2"/>
                  </a:lnTo>
                  <a:lnTo>
                    <a:pt x="9" y="2"/>
                  </a:lnTo>
                  <a:lnTo>
                    <a:pt x="8" y="3"/>
                  </a:lnTo>
                  <a:lnTo>
                    <a:pt x="7" y="3"/>
                  </a:lnTo>
                  <a:lnTo>
                    <a:pt x="7" y="4"/>
                  </a:lnTo>
                  <a:lnTo>
                    <a:pt x="6" y="4"/>
                  </a:lnTo>
                  <a:lnTo>
                    <a:pt x="5" y="4"/>
                  </a:lnTo>
                  <a:lnTo>
                    <a:pt x="5" y="5"/>
                  </a:lnTo>
                  <a:lnTo>
                    <a:pt x="4" y="5"/>
                  </a:lnTo>
                  <a:lnTo>
                    <a:pt x="3" y="6"/>
                  </a:lnTo>
                  <a:lnTo>
                    <a:pt x="2" y="7"/>
                  </a:lnTo>
                  <a:lnTo>
                    <a:pt x="1" y="8"/>
                  </a:lnTo>
                  <a:lnTo>
                    <a:pt x="1" y="9"/>
                  </a:lnTo>
                  <a:lnTo>
                    <a:pt x="0" y="9"/>
                  </a:lnTo>
                  <a:lnTo>
                    <a:pt x="0" y="10"/>
                  </a:lnTo>
                  <a:lnTo>
                    <a:pt x="0" y="11"/>
                  </a:lnTo>
                  <a:lnTo>
                    <a:pt x="0" y="12"/>
                  </a:lnTo>
                  <a:lnTo>
                    <a:pt x="0" y="13"/>
                  </a:lnTo>
                  <a:lnTo>
                    <a:pt x="0" y="14"/>
                  </a:lnTo>
                  <a:lnTo>
                    <a:pt x="1" y="14"/>
                  </a:lnTo>
                  <a:lnTo>
                    <a:pt x="1" y="15"/>
                  </a:lnTo>
                  <a:lnTo>
                    <a:pt x="2" y="15"/>
                  </a:lnTo>
                  <a:lnTo>
                    <a:pt x="2" y="16"/>
                  </a:lnTo>
                  <a:lnTo>
                    <a:pt x="3" y="16"/>
                  </a:lnTo>
                  <a:lnTo>
                    <a:pt x="4" y="16"/>
                  </a:lnTo>
                  <a:lnTo>
                    <a:pt x="5" y="17"/>
                  </a:lnTo>
                  <a:lnTo>
                    <a:pt x="6" y="17"/>
                  </a:lnTo>
                  <a:lnTo>
                    <a:pt x="6" y="18"/>
                  </a:lnTo>
                  <a:lnTo>
                    <a:pt x="7" y="18"/>
                  </a:lnTo>
                  <a:lnTo>
                    <a:pt x="8" y="18"/>
                  </a:lnTo>
                  <a:lnTo>
                    <a:pt x="9" y="18"/>
                  </a:lnTo>
                  <a:lnTo>
                    <a:pt x="10" y="18"/>
                  </a:lnTo>
                  <a:lnTo>
                    <a:pt x="11" y="18"/>
                  </a:lnTo>
                  <a:lnTo>
                    <a:pt x="12" y="18"/>
                  </a:lnTo>
                  <a:lnTo>
                    <a:pt x="13" y="18"/>
                  </a:lnTo>
                  <a:lnTo>
                    <a:pt x="14" y="18"/>
                  </a:lnTo>
                  <a:lnTo>
                    <a:pt x="15" y="18"/>
                  </a:lnTo>
                  <a:lnTo>
                    <a:pt x="16" y="18"/>
                  </a:lnTo>
                  <a:lnTo>
                    <a:pt x="17" y="18"/>
                  </a:lnTo>
                  <a:lnTo>
                    <a:pt x="18" y="18"/>
                  </a:lnTo>
                  <a:lnTo>
                    <a:pt x="19" y="18"/>
                  </a:lnTo>
                  <a:lnTo>
                    <a:pt x="20" y="18"/>
                  </a:lnTo>
                  <a:lnTo>
                    <a:pt x="21" y="19"/>
                  </a:lnTo>
                  <a:lnTo>
                    <a:pt x="23" y="19"/>
                  </a:lnTo>
                  <a:lnTo>
                    <a:pt x="24" y="19"/>
                  </a:lnTo>
                  <a:lnTo>
                    <a:pt x="25" y="19"/>
                  </a:lnTo>
                  <a:lnTo>
                    <a:pt x="26" y="19"/>
                  </a:lnTo>
                  <a:lnTo>
                    <a:pt x="27" y="19"/>
                  </a:lnTo>
                  <a:lnTo>
                    <a:pt x="28" y="20"/>
                  </a:lnTo>
                  <a:lnTo>
                    <a:pt x="29" y="20"/>
                  </a:lnTo>
                  <a:lnTo>
                    <a:pt x="30" y="20"/>
                  </a:lnTo>
                  <a:lnTo>
                    <a:pt x="31" y="20"/>
                  </a:lnTo>
                  <a:lnTo>
                    <a:pt x="32" y="20"/>
                  </a:lnTo>
                  <a:lnTo>
                    <a:pt x="33" y="20"/>
                  </a:lnTo>
                  <a:lnTo>
                    <a:pt x="34" y="20"/>
                  </a:lnTo>
                  <a:lnTo>
                    <a:pt x="35" y="20"/>
                  </a:lnTo>
                  <a:lnTo>
                    <a:pt x="35" y="21"/>
                  </a:lnTo>
                  <a:lnTo>
                    <a:pt x="36" y="21"/>
                  </a:lnTo>
                  <a:lnTo>
                    <a:pt x="37" y="21"/>
                  </a:lnTo>
                  <a:lnTo>
                    <a:pt x="38" y="21"/>
                  </a:lnTo>
                  <a:lnTo>
                    <a:pt x="39" y="21"/>
                  </a:lnTo>
                  <a:lnTo>
                    <a:pt x="39" y="20"/>
                  </a:lnTo>
                  <a:lnTo>
                    <a:pt x="40" y="20"/>
                  </a:lnTo>
                  <a:lnTo>
                    <a:pt x="41" y="20"/>
                  </a:lnTo>
                  <a:lnTo>
                    <a:pt x="42" y="20"/>
                  </a:lnTo>
                  <a:lnTo>
                    <a:pt x="43" y="20"/>
                  </a:lnTo>
                  <a:lnTo>
                    <a:pt x="43" y="19"/>
                  </a:lnTo>
                  <a:lnTo>
                    <a:pt x="44" y="19"/>
                  </a:lnTo>
                  <a:lnTo>
                    <a:pt x="45" y="19"/>
                  </a:lnTo>
                  <a:lnTo>
                    <a:pt x="46" y="18"/>
                  </a:lnTo>
                  <a:lnTo>
                    <a:pt x="47" y="18"/>
                  </a:lnTo>
                  <a:lnTo>
                    <a:pt x="47" y="17"/>
                  </a:lnTo>
                  <a:lnTo>
                    <a:pt x="48" y="17"/>
                  </a:lnTo>
                  <a:lnTo>
                    <a:pt x="49" y="16"/>
                  </a:lnTo>
                  <a:lnTo>
                    <a:pt x="49" y="15"/>
                  </a:lnTo>
                  <a:lnTo>
                    <a:pt x="50" y="15"/>
                  </a:lnTo>
                  <a:lnTo>
                    <a:pt x="50" y="14"/>
                  </a:lnTo>
                  <a:lnTo>
                    <a:pt x="51" y="13"/>
                  </a:lnTo>
                  <a:lnTo>
                    <a:pt x="51" y="12"/>
                  </a:lnTo>
                  <a:lnTo>
                    <a:pt x="51" y="11"/>
                  </a:lnTo>
                  <a:lnTo>
                    <a:pt x="51" y="10"/>
                  </a:lnTo>
                  <a:lnTo>
                    <a:pt x="51" y="9"/>
                  </a:lnTo>
                  <a:lnTo>
                    <a:pt x="51" y="8"/>
                  </a:lnTo>
                  <a:lnTo>
                    <a:pt x="49" y="7"/>
                  </a:lnTo>
                  <a:lnTo>
                    <a:pt x="48" y="7"/>
                  </a:lnTo>
                  <a:lnTo>
                    <a:pt x="47" y="7"/>
                  </a:lnTo>
                  <a:lnTo>
                    <a:pt x="46" y="6"/>
                  </a:lnTo>
                  <a:lnTo>
                    <a:pt x="45" y="6"/>
                  </a:lnTo>
                  <a:lnTo>
                    <a:pt x="44" y="6"/>
                  </a:lnTo>
                  <a:lnTo>
                    <a:pt x="43" y="6"/>
                  </a:lnTo>
                  <a:lnTo>
                    <a:pt x="42" y="6"/>
                  </a:lnTo>
                  <a:lnTo>
                    <a:pt x="41" y="5"/>
                  </a:lnTo>
                  <a:lnTo>
                    <a:pt x="39" y="5"/>
                  </a:lnTo>
                  <a:lnTo>
                    <a:pt x="38" y="5"/>
                  </a:lnTo>
                  <a:lnTo>
                    <a:pt x="37" y="4"/>
                  </a:lnTo>
                  <a:lnTo>
                    <a:pt x="35" y="4"/>
                  </a:lnTo>
                  <a:lnTo>
                    <a:pt x="34" y="4"/>
                  </a:lnTo>
                  <a:lnTo>
                    <a:pt x="33" y="4"/>
                  </a:lnTo>
                  <a:lnTo>
                    <a:pt x="32" y="3"/>
                  </a:lnTo>
                  <a:lnTo>
                    <a:pt x="31" y="3"/>
                  </a:lnTo>
                  <a:lnTo>
                    <a:pt x="29" y="3"/>
                  </a:lnTo>
                  <a:lnTo>
                    <a:pt x="28" y="2"/>
                  </a:lnTo>
                  <a:lnTo>
                    <a:pt x="27" y="2"/>
                  </a:lnTo>
                  <a:lnTo>
                    <a:pt x="25" y="2"/>
                  </a:lnTo>
                  <a:lnTo>
                    <a:pt x="24" y="2"/>
                  </a:lnTo>
                  <a:lnTo>
                    <a:pt x="23" y="1"/>
                  </a:lnTo>
                  <a:lnTo>
                    <a:pt x="22" y="1"/>
                  </a:lnTo>
                  <a:lnTo>
                    <a:pt x="21" y="1"/>
                  </a:lnTo>
                  <a:lnTo>
                    <a:pt x="20" y="0"/>
                  </a:lnTo>
                  <a:lnTo>
                    <a:pt x="19" y="0"/>
                  </a:lnTo>
                  <a:lnTo>
                    <a:pt x="17" y="0"/>
                  </a:lnTo>
                  <a:lnTo>
                    <a:pt x="16" y="0"/>
                  </a:lnTo>
                  <a:lnTo>
                    <a:pt x="15" y="0"/>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87" name="Freeform 533"/>
            <p:cNvSpPr>
              <a:spLocks/>
            </p:cNvSpPr>
            <p:nvPr/>
          </p:nvSpPr>
          <p:spPr bwMode="auto">
            <a:xfrm>
              <a:off x="1453" y="1603"/>
              <a:ext cx="42" cy="27"/>
            </a:xfrm>
            <a:custGeom>
              <a:avLst/>
              <a:gdLst>
                <a:gd name="T0" fmla="*/ 12 w 42"/>
                <a:gd name="T1" fmla="*/ 1 h 27"/>
                <a:gd name="T2" fmla="*/ 11 w 42"/>
                <a:gd name="T3" fmla="*/ 0 h 27"/>
                <a:gd name="T4" fmla="*/ 9 w 42"/>
                <a:gd name="T5" fmla="*/ 0 h 27"/>
                <a:gd name="T6" fmla="*/ 7 w 42"/>
                <a:gd name="T7" fmla="*/ 0 h 27"/>
                <a:gd name="T8" fmla="*/ 6 w 42"/>
                <a:gd name="T9" fmla="*/ 1 h 27"/>
                <a:gd name="T10" fmla="*/ 4 w 42"/>
                <a:gd name="T11" fmla="*/ 2 h 27"/>
                <a:gd name="T12" fmla="*/ 3 w 42"/>
                <a:gd name="T13" fmla="*/ 3 h 27"/>
                <a:gd name="T14" fmla="*/ 2 w 42"/>
                <a:gd name="T15" fmla="*/ 5 h 27"/>
                <a:gd name="T16" fmla="*/ 1 w 42"/>
                <a:gd name="T17" fmla="*/ 6 h 27"/>
                <a:gd name="T18" fmla="*/ 0 w 42"/>
                <a:gd name="T19" fmla="*/ 8 h 27"/>
                <a:gd name="T20" fmla="*/ 0 w 42"/>
                <a:gd name="T21" fmla="*/ 10 h 27"/>
                <a:gd name="T22" fmla="*/ 0 w 42"/>
                <a:gd name="T23" fmla="*/ 12 h 27"/>
                <a:gd name="T24" fmla="*/ 1 w 42"/>
                <a:gd name="T25" fmla="*/ 14 h 27"/>
                <a:gd name="T26" fmla="*/ 2 w 42"/>
                <a:gd name="T27" fmla="*/ 15 h 27"/>
                <a:gd name="T28" fmla="*/ 3 w 42"/>
                <a:gd name="T29" fmla="*/ 16 h 27"/>
                <a:gd name="T30" fmla="*/ 4 w 42"/>
                <a:gd name="T31" fmla="*/ 17 h 27"/>
                <a:gd name="T32" fmla="*/ 6 w 42"/>
                <a:gd name="T33" fmla="*/ 17 h 27"/>
                <a:gd name="T34" fmla="*/ 7 w 42"/>
                <a:gd name="T35" fmla="*/ 18 h 27"/>
                <a:gd name="T36" fmla="*/ 9 w 42"/>
                <a:gd name="T37" fmla="*/ 18 h 27"/>
                <a:gd name="T38" fmla="*/ 10 w 42"/>
                <a:gd name="T39" fmla="*/ 19 h 27"/>
                <a:gd name="T40" fmla="*/ 12 w 42"/>
                <a:gd name="T41" fmla="*/ 20 h 27"/>
                <a:gd name="T42" fmla="*/ 14 w 42"/>
                <a:gd name="T43" fmla="*/ 21 h 27"/>
                <a:gd name="T44" fmla="*/ 15 w 42"/>
                <a:gd name="T45" fmla="*/ 22 h 27"/>
                <a:gd name="T46" fmla="*/ 16 w 42"/>
                <a:gd name="T47" fmla="*/ 23 h 27"/>
                <a:gd name="T48" fmla="*/ 18 w 42"/>
                <a:gd name="T49" fmla="*/ 24 h 27"/>
                <a:gd name="T50" fmla="*/ 21 w 42"/>
                <a:gd name="T51" fmla="*/ 24 h 27"/>
                <a:gd name="T52" fmla="*/ 22 w 42"/>
                <a:gd name="T53" fmla="*/ 25 h 27"/>
                <a:gd name="T54" fmla="*/ 24 w 42"/>
                <a:gd name="T55" fmla="*/ 26 h 27"/>
                <a:gd name="T56" fmla="*/ 26 w 42"/>
                <a:gd name="T57" fmla="*/ 26 h 27"/>
                <a:gd name="T58" fmla="*/ 28 w 42"/>
                <a:gd name="T59" fmla="*/ 26 h 27"/>
                <a:gd name="T60" fmla="*/ 30 w 42"/>
                <a:gd name="T61" fmla="*/ 26 h 27"/>
                <a:gd name="T62" fmla="*/ 32 w 42"/>
                <a:gd name="T63" fmla="*/ 26 h 27"/>
                <a:gd name="T64" fmla="*/ 34 w 42"/>
                <a:gd name="T65" fmla="*/ 26 h 27"/>
                <a:gd name="T66" fmla="*/ 36 w 42"/>
                <a:gd name="T67" fmla="*/ 26 h 27"/>
                <a:gd name="T68" fmla="*/ 38 w 42"/>
                <a:gd name="T69" fmla="*/ 26 h 27"/>
                <a:gd name="T70" fmla="*/ 40 w 42"/>
                <a:gd name="T71" fmla="*/ 26 h 27"/>
                <a:gd name="T72" fmla="*/ 41 w 42"/>
                <a:gd name="T73" fmla="*/ 23 h 27"/>
                <a:gd name="T74" fmla="*/ 41 w 42"/>
                <a:gd name="T75" fmla="*/ 21 h 27"/>
                <a:gd name="T76" fmla="*/ 39 w 42"/>
                <a:gd name="T77" fmla="*/ 18 h 27"/>
                <a:gd name="T78" fmla="*/ 38 w 42"/>
                <a:gd name="T79" fmla="*/ 16 h 27"/>
                <a:gd name="T80" fmla="*/ 37 w 42"/>
                <a:gd name="T81" fmla="*/ 14 h 27"/>
                <a:gd name="T82" fmla="*/ 35 w 42"/>
                <a:gd name="T83" fmla="*/ 12 h 27"/>
                <a:gd name="T84" fmla="*/ 33 w 42"/>
                <a:gd name="T85" fmla="*/ 11 h 27"/>
                <a:gd name="T86" fmla="*/ 31 w 42"/>
                <a:gd name="T87" fmla="*/ 9 h 27"/>
                <a:gd name="T88" fmla="*/ 29 w 42"/>
                <a:gd name="T89" fmla="*/ 8 h 27"/>
                <a:gd name="T90" fmla="*/ 27 w 42"/>
                <a:gd name="T91" fmla="*/ 7 h 27"/>
                <a:gd name="T92" fmla="*/ 25 w 42"/>
                <a:gd name="T93" fmla="*/ 5 h 27"/>
                <a:gd name="T94" fmla="*/ 22 w 42"/>
                <a:gd name="T95" fmla="*/ 4 h 27"/>
                <a:gd name="T96" fmla="*/ 18 w 42"/>
                <a:gd name="T97" fmla="*/ 3 h 27"/>
                <a:gd name="T98" fmla="*/ 16 w 42"/>
                <a:gd name="T99" fmla="*/ 2 h 27"/>
                <a:gd name="T100" fmla="*/ 13 w 42"/>
                <a:gd name="T101" fmla="*/ 1 h 2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2" h="27">
                  <a:moveTo>
                    <a:pt x="13" y="1"/>
                  </a:moveTo>
                  <a:lnTo>
                    <a:pt x="12" y="1"/>
                  </a:lnTo>
                  <a:lnTo>
                    <a:pt x="12" y="0"/>
                  </a:lnTo>
                  <a:lnTo>
                    <a:pt x="11" y="0"/>
                  </a:lnTo>
                  <a:lnTo>
                    <a:pt x="10" y="0"/>
                  </a:lnTo>
                  <a:lnTo>
                    <a:pt x="9" y="0"/>
                  </a:lnTo>
                  <a:lnTo>
                    <a:pt x="8" y="0"/>
                  </a:lnTo>
                  <a:lnTo>
                    <a:pt x="7" y="0"/>
                  </a:lnTo>
                  <a:lnTo>
                    <a:pt x="7" y="1"/>
                  </a:lnTo>
                  <a:lnTo>
                    <a:pt x="6" y="1"/>
                  </a:lnTo>
                  <a:lnTo>
                    <a:pt x="5" y="2"/>
                  </a:lnTo>
                  <a:lnTo>
                    <a:pt x="4" y="2"/>
                  </a:lnTo>
                  <a:lnTo>
                    <a:pt x="4" y="3"/>
                  </a:lnTo>
                  <a:lnTo>
                    <a:pt x="3" y="3"/>
                  </a:lnTo>
                  <a:lnTo>
                    <a:pt x="2" y="4"/>
                  </a:lnTo>
                  <a:lnTo>
                    <a:pt x="2" y="5"/>
                  </a:lnTo>
                  <a:lnTo>
                    <a:pt x="1" y="5"/>
                  </a:lnTo>
                  <a:lnTo>
                    <a:pt x="1" y="6"/>
                  </a:lnTo>
                  <a:lnTo>
                    <a:pt x="0" y="7"/>
                  </a:lnTo>
                  <a:lnTo>
                    <a:pt x="0" y="8"/>
                  </a:lnTo>
                  <a:lnTo>
                    <a:pt x="0" y="9"/>
                  </a:lnTo>
                  <a:lnTo>
                    <a:pt x="0" y="10"/>
                  </a:lnTo>
                  <a:lnTo>
                    <a:pt x="0" y="11"/>
                  </a:lnTo>
                  <a:lnTo>
                    <a:pt x="0" y="12"/>
                  </a:lnTo>
                  <a:lnTo>
                    <a:pt x="0" y="14"/>
                  </a:lnTo>
                  <a:lnTo>
                    <a:pt x="1" y="14"/>
                  </a:lnTo>
                  <a:lnTo>
                    <a:pt x="1" y="15"/>
                  </a:lnTo>
                  <a:lnTo>
                    <a:pt x="2" y="15"/>
                  </a:lnTo>
                  <a:lnTo>
                    <a:pt x="2" y="16"/>
                  </a:lnTo>
                  <a:lnTo>
                    <a:pt x="3" y="16"/>
                  </a:lnTo>
                  <a:lnTo>
                    <a:pt x="4" y="16"/>
                  </a:lnTo>
                  <a:lnTo>
                    <a:pt x="4" y="17"/>
                  </a:lnTo>
                  <a:lnTo>
                    <a:pt x="5" y="17"/>
                  </a:lnTo>
                  <a:lnTo>
                    <a:pt x="6" y="17"/>
                  </a:lnTo>
                  <a:lnTo>
                    <a:pt x="6" y="18"/>
                  </a:lnTo>
                  <a:lnTo>
                    <a:pt x="7" y="18"/>
                  </a:lnTo>
                  <a:lnTo>
                    <a:pt x="8" y="18"/>
                  </a:lnTo>
                  <a:lnTo>
                    <a:pt x="9" y="18"/>
                  </a:lnTo>
                  <a:lnTo>
                    <a:pt x="9" y="19"/>
                  </a:lnTo>
                  <a:lnTo>
                    <a:pt x="10" y="19"/>
                  </a:lnTo>
                  <a:lnTo>
                    <a:pt x="11" y="20"/>
                  </a:lnTo>
                  <a:lnTo>
                    <a:pt x="12" y="20"/>
                  </a:lnTo>
                  <a:lnTo>
                    <a:pt x="13" y="21"/>
                  </a:lnTo>
                  <a:lnTo>
                    <a:pt x="14" y="21"/>
                  </a:lnTo>
                  <a:lnTo>
                    <a:pt x="14" y="22"/>
                  </a:lnTo>
                  <a:lnTo>
                    <a:pt x="15" y="22"/>
                  </a:lnTo>
                  <a:lnTo>
                    <a:pt x="16" y="22"/>
                  </a:lnTo>
                  <a:lnTo>
                    <a:pt x="16" y="23"/>
                  </a:lnTo>
                  <a:lnTo>
                    <a:pt x="17" y="23"/>
                  </a:lnTo>
                  <a:lnTo>
                    <a:pt x="18" y="24"/>
                  </a:lnTo>
                  <a:lnTo>
                    <a:pt x="19" y="24"/>
                  </a:lnTo>
                  <a:lnTo>
                    <a:pt x="21" y="24"/>
                  </a:lnTo>
                  <a:lnTo>
                    <a:pt x="21" y="25"/>
                  </a:lnTo>
                  <a:lnTo>
                    <a:pt x="22" y="25"/>
                  </a:lnTo>
                  <a:lnTo>
                    <a:pt x="23" y="25"/>
                  </a:lnTo>
                  <a:lnTo>
                    <a:pt x="24" y="26"/>
                  </a:lnTo>
                  <a:lnTo>
                    <a:pt x="25" y="26"/>
                  </a:lnTo>
                  <a:lnTo>
                    <a:pt x="26" y="26"/>
                  </a:lnTo>
                  <a:lnTo>
                    <a:pt x="27" y="26"/>
                  </a:lnTo>
                  <a:lnTo>
                    <a:pt x="28" y="26"/>
                  </a:lnTo>
                  <a:lnTo>
                    <a:pt x="29" y="26"/>
                  </a:lnTo>
                  <a:lnTo>
                    <a:pt x="30" y="26"/>
                  </a:lnTo>
                  <a:lnTo>
                    <a:pt x="31" y="26"/>
                  </a:lnTo>
                  <a:lnTo>
                    <a:pt x="32" y="26"/>
                  </a:lnTo>
                  <a:lnTo>
                    <a:pt x="33" y="26"/>
                  </a:lnTo>
                  <a:lnTo>
                    <a:pt x="34" y="26"/>
                  </a:lnTo>
                  <a:lnTo>
                    <a:pt x="35" y="26"/>
                  </a:lnTo>
                  <a:lnTo>
                    <a:pt x="36" y="26"/>
                  </a:lnTo>
                  <a:lnTo>
                    <a:pt x="37" y="26"/>
                  </a:lnTo>
                  <a:lnTo>
                    <a:pt x="38" y="26"/>
                  </a:lnTo>
                  <a:lnTo>
                    <a:pt x="39" y="26"/>
                  </a:lnTo>
                  <a:lnTo>
                    <a:pt x="40" y="26"/>
                  </a:lnTo>
                  <a:lnTo>
                    <a:pt x="41" y="26"/>
                  </a:lnTo>
                  <a:lnTo>
                    <a:pt x="41" y="23"/>
                  </a:lnTo>
                  <a:lnTo>
                    <a:pt x="41" y="22"/>
                  </a:lnTo>
                  <a:lnTo>
                    <a:pt x="41" y="21"/>
                  </a:lnTo>
                  <a:lnTo>
                    <a:pt x="40" y="20"/>
                  </a:lnTo>
                  <a:lnTo>
                    <a:pt x="39" y="18"/>
                  </a:lnTo>
                  <a:lnTo>
                    <a:pt x="39" y="17"/>
                  </a:lnTo>
                  <a:lnTo>
                    <a:pt x="38" y="16"/>
                  </a:lnTo>
                  <a:lnTo>
                    <a:pt x="37" y="15"/>
                  </a:lnTo>
                  <a:lnTo>
                    <a:pt x="37" y="14"/>
                  </a:lnTo>
                  <a:lnTo>
                    <a:pt x="36" y="14"/>
                  </a:lnTo>
                  <a:lnTo>
                    <a:pt x="35" y="12"/>
                  </a:lnTo>
                  <a:lnTo>
                    <a:pt x="34" y="11"/>
                  </a:lnTo>
                  <a:lnTo>
                    <a:pt x="33" y="11"/>
                  </a:lnTo>
                  <a:lnTo>
                    <a:pt x="32" y="10"/>
                  </a:lnTo>
                  <a:lnTo>
                    <a:pt x="31" y="9"/>
                  </a:lnTo>
                  <a:lnTo>
                    <a:pt x="30" y="9"/>
                  </a:lnTo>
                  <a:lnTo>
                    <a:pt x="29" y="8"/>
                  </a:lnTo>
                  <a:lnTo>
                    <a:pt x="28" y="7"/>
                  </a:lnTo>
                  <a:lnTo>
                    <a:pt x="27" y="7"/>
                  </a:lnTo>
                  <a:lnTo>
                    <a:pt x="26" y="6"/>
                  </a:lnTo>
                  <a:lnTo>
                    <a:pt x="25" y="5"/>
                  </a:lnTo>
                  <a:lnTo>
                    <a:pt x="23" y="5"/>
                  </a:lnTo>
                  <a:lnTo>
                    <a:pt x="22" y="4"/>
                  </a:lnTo>
                  <a:lnTo>
                    <a:pt x="21" y="3"/>
                  </a:lnTo>
                  <a:lnTo>
                    <a:pt x="18" y="3"/>
                  </a:lnTo>
                  <a:lnTo>
                    <a:pt x="17" y="3"/>
                  </a:lnTo>
                  <a:lnTo>
                    <a:pt x="16" y="2"/>
                  </a:lnTo>
                  <a:lnTo>
                    <a:pt x="14" y="1"/>
                  </a:lnTo>
                  <a:lnTo>
                    <a:pt x="13" y="1"/>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88" name="Freeform 534"/>
            <p:cNvSpPr>
              <a:spLocks/>
            </p:cNvSpPr>
            <p:nvPr/>
          </p:nvSpPr>
          <p:spPr bwMode="auto">
            <a:xfrm>
              <a:off x="1638" y="1489"/>
              <a:ext cx="42" cy="26"/>
            </a:xfrm>
            <a:custGeom>
              <a:avLst/>
              <a:gdLst>
                <a:gd name="T0" fmla="*/ 12 w 42"/>
                <a:gd name="T1" fmla="*/ 1 h 26"/>
                <a:gd name="T2" fmla="*/ 10 w 42"/>
                <a:gd name="T3" fmla="*/ 0 h 26"/>
                <a:gd name="T4" fmla="*/ 8 w 42"/>
                <a:gd name="T5" fmla="*/ 0 h 26"/>
                <a:gd name="T6" fmla="*/ 7 w 42"/>
                <a:gd name="T7" fmla="*/ 1 h 26"/>
                <a:gd name="T8" fmla="*/ 6 w 42"/>
                <a:gd name="T9" fmla="*/ 2 h 26"/>
                <a:gd name="T10" fmla="*/ 4 w 42"/>
                <a:gd name="T11" fmla="*/ 3 h 26"/>
                <a:gd name="T12" fmla="*/ 3 w 42"/>
                <a:gd name="T13" fmla="*/ 4 h 26"/>
                <a:gd name="T14" fmla="*/ 2 w 42"/>
                <a:gd name="T15" fmla="*/ 5 h 26"/>
                <a:gd name="T16" fmla="*/ 1 w 42"/>
                <a:gd name="T17" fmla="*/ 6 h 26"/>
                <a:gd name="T18" fmla="*/ 0 w 42"/>
                <a:gd name="T19" fmla="*/ 7 h 26"/>
                <a:gd name="T20" fmla="*/ 0 w 42"/>
                <a:gd name="T21" fmla="*/ 9 h 26"/>
                <a:gd name="T22" fmla="*/ 0 w 42"/>
                <a:gd name="T23" fmla="*/ 11 h 26"/>
                <a:gd name="T24" fmla="*/ 0 w 42"/>
                <a:gd name="T25" fmla="*/ 13 h 26"/>
                <a:gd name="T26" fmla="*/ 1 w 42"/>
                <a:gd name="T27" fmla="*/ 14 h 26"/>
                <a:gd name="T28" fmla="*/ 2 w 42"/>
                <a:gd name="T29" fmla="*/ 15 h 26"/>
                <a:gd name="T30" fmla="*/ 4 w 42"/>
                <a:gd name="T31" fmla="*/ 15 h 26"/>
                <a:gd name="T32" fmla="*/ 5 w 42"/>
                <a:gd name="T33" fmla="*/ 16 h 26"/>
                <a:gd name="T34" fmla="*/ 6 w 42"/>
                <a:gd name="T35" fmla="*/ 17 h 26"/>
                <a:gd name="T36" fmla="*/ 8 w 42"/>
                <a:gd name="T37" fmla="*/ 17 h 26"/>
                <a:gd name="T38" fmla="*/ 10 w 42"/>
                <a:gd name="T39" fmla="*/ 18 h 26"/>
                <a:gd name="T40" fmla="*/ 11 w 42"/>
                <a:gd name="T41" fmla="*/ 19 h 26"/>
                <a:gd name="T42" fmla="*/ 13 w 42"/>
                <a:gd name="T43" fmla="*/ 20 h 26"/>
                <a:gd name="T44" fmla="*/ 15 w 42"/>
                <a:gd name="T45" fmla="*/ 21 h 26"/>
                <a:gd name="T46" fmla="*/ 16 w 42"/>
                <a:gd name="T47" fmla="*/ 22 h 26"/>
                <a:gd name="T48" fmla="*/ 17 w 42"/>
                <a:gd name="T49" fmla="*/ 23 h 26"/>
                <a:gd name="T50" fmla="*/ 19 w 42"/>
                <a:gd name="T51" fmla="*/ 23 h 26"/>
                <a:gd name="T52" fmla="*/ 21 w 42"/>
                <a:gd name="T53" fmla="*/ 24 h 26"/>
                <a:gd name="T54" fmla="*/ 23 w 42"/>
                <a:gd name="T55" fmla="*/ 24 h 26"/>
                <a:gd name="T56" fmla="*/ 25 w 42"/>
                <a:gd name="T57" fmla="*/ 25 h 26"/>
                <a:gd name="T58" fmla="*/ 27 w 42"/>
                <a:gd name="T59" fmla="*/ 25 h 26"/>
                <a:gd name="T60" fmla="*/ 29 w 42"/>
                <a:gd name="T61" fmla="*/ 25 h 26"/>
                <a:gd name="T62" fmla="*/ 31 w 42"/>
                <a:gd name="T63" fmla="*/ 25 h 26"/>
                <a:gd name="T64" fmla="*/ 33 w 42"/>
                <a:gd name="T65" fmla="*/ 25 h 26"/>
                <a:gd name="T66" fmla="*/ 35 w 42"/>
                <a:gd name="T67" fmla="*/ 25 h 26"/>
                <a:gd name="T68" fmla="*/ 37 w 42"/>
                <a:gd name="T69" fmla="*/ 25 h 26"/>
                <a:gd name="T70" fmla="*/ 39 w 42"/>
                <a:gd name="T71" fmla="*/ 25 h 26"/>
                <a:gd name="T72" fmla="*/ 41 w 42"/>
                <a:gd name="T73" fmla="*/ 25 h 26"/>
                <a:gd name="T74" fmla="*/ 41 w 42"/>
                <a:gd name="T75" fmla="*/ 21 h 26"/>
                <a:gd name="T76" fmla="*/ 40 w 42"/>
                <a:gd name="T77" fmla="*/ 19 h 26"/>
                <a:gd name="T78" fmla="*/ 39 w 42"/>
                <a:gd name="T79" fmla="*/ 16 h 26"/>
                <a:gd name="T80" fmla="*/ 37 w 42"/>
                <a:gd name="T81" fmla="*/ 14 h 26"/>
                <a:gd name="T82" fmla="*/ 36 w 42"/>
                <a:gd name="T83" fmla="*/ 13 h 26"/>
                <a:gd name="T84" fmla="*/ 34 w 42"/>
                <a:gd name="T85" fmla="*/ 11 h 26"/>
                <a:gd name="T86" fmla="*/ 32 w 42"/>
                <a:gd name="T87" fmla="*/ 10 h 26"/>
                <a:gd name="T88" fmla="*/ 30 w 42"/>
                <a:gd name="T89" fmla="*/ 9 h 26"/>
                <a:gd name="T90" fmla="*/ 28 w 42"/>
                <a:gd name="T91" fmla="*/ 7 h 26"/>
                <a:gd name="T92" fmla="*/ 26 w 42"/>
                <a:gd name="T93" fmla="*/ 6 h 26"/>
                <a:gd name="T94" fmla="*/ 23 w 42"/>
                <a:gd name="T95" fmla="*/ 5 h 26"/>
                <a:gd name="T96" fmla="*/ 21 w 42"/>
                <a:gd name="T97" fmla="*/ 4 h 26"/>
                <a:gd name="T98" fmla="*/ 17 w 42"/>
                <a:gd name="T99" fmla="*/ 3 h 26"/>
                <a:gd name="T100" fmla="*/ 14 w 42"/>
                <a:gd name="T101" fmla="*/ 2 h 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2" h="26">
                  <a:moveTo>
                    <a:pt x="13" y="1"/>
                  </a:moveTo>
                  <a:lnTo>
                    <a:pt x="12" y="1"/>
                  </a:lnTo>
                  <a:lnTo>
                    <a:pt x="11" y="0"/>
                  </a:lnTo>
                  <a:lnTo>
                    <a:pt x="10" y="0"/>
                  </a:lnTo>
                  <a:lnTo>
                    <a:pt x="9" y="0"/>
                  </a:lnTo>
                  <a:lnTo>
                    <a:pt x="8" y="0"/>
                  </a:lnTo>
                  <a:lnTo>
                    <a:pt x="8" y="1"/>
                  </a:lnTo>
                  <a:lnTo>
                    <a:pt x="7" y="1"/>
                  </a:lnTo>
                  <a:lnTo>
                    <a:pt x="6" y="1"/>
                  </a:lnTo>
                  <a:lnTo>
                    <a:pt x="6" y="2"/>
                  </a:lnTo>
                  <a:lnTo>
                    <a:pt x="5" y="2"/>
                  </a:lnTo>
                  <a:lnTo>
                    <a:pt x="4" y="3"/>
                  </a:lnTo>
                  <a:lnTo>
                    <a:pt x="3" y="3"/>
                  </a:lnTo>
                  <a:lnTo>
                    <a:pt x="3" y="4"/>
                  </a:lnTo>
                  <a:lnTo>
                    <a:pt x="2" y="4"/>
                  </a:lnTo>
                  <a:lnTo>
                    <a:pt x="2" y="5"/>
                  </a:lnTo>
                  <a:lnTo>
                    <a:pt x="1" y="5"/>
                  </a:lnTo>
                  <a:lnTo>
                    <a:pt x="1" y="6"/>
                  </a:lnTo>
                  <a:lnTo>
                    <a:pt x="1" y="7"/>
                  </a:lnTo>
                  <a:lnTo>
                    <a:pt x="0" y="7"/>
                  </a:lnTo>
                  <a:lnTo>
                    <a:pt x="0" y="8"/>
                  </a:lnTo>
                  <a:lnTo>
                    <a:pt x="0" y="9"/>
                  </a:lnTo>
                  <a:lnTo>
                    <a:pt x="0" y="10"/>
                  </a:lnTo>
                  <a:lnTo>
                    <a:pt x="0" y="11"/>
                  </a:lnTo>
                  <a:lnTo>
                    <a:pt x="0" y="12"/>
                  </a:lnTo>
                  <a:lnTo>
                    <a:pt x="0" y="13"/>
                  </a:lnTo>
                  <a:lnTo>
                    <a:pt x="1" y="13"/>
                  </a:lnTo>
                  <a:lnTo>
                    <a:pt x="1" y="14"/>
                  </a:lnTo>
                  <a:lnTo>
                    <a:pt x="2" y="14"/>
                  </a:lnTo>
                  <a:lnTo>
                    <a:pt x="2" y="15"/>
                  </a:lnTo>
                  <a:lnTo>
                    <a:pt x="3" y="15"/>
                  </a:lnTo>
                  <a:lnTo>
                    <a:pt x="4" y="15"/>
                  </a:lnTo>
                  <a:lnTo>
                    <a:pt x="4" y="16"/>
                  </a:lnTo>
                  <a:lnTo>
                    <a:pt x="5" y="16"/>
                  </a:lnTo>
                  <a:lnTo>
                    <a:pt x="6" y="16"/>
                  </a:lnTo>
                  <a:lnTo>
                    <a:pt x="6" y="17"/>
                  </a:lnTo>
                  <a:lnTo>
                    <a:pt x="7" y="17"/>
                  </a:lnTo>
                  <a:lnTo>
                    <a:pt x="8" y="17"/>
                  </a:lnTo>
                  <a:lnTo>
                    <a:pt x="9" y="18"/>
                  </a:lnTo>
                  <a:lnTo>
                    <a:pt x="10" y="18"/>
                  </a:lnTo>
                  <a:lnTo>
                    <a:pt x="10" y="19"/>
                  </a:lnTo>
                  <a:lnTo>
                    <a:pt x="11" y="19"/>
                  </a:lnTo>
                  <a:lnTo>
                    <a:pt x="12" y="19"/>
                  </a:lnTo>
                  <a:lnTo>
                    <a:pt x="13" y="20"/>
                  </a:lnTo>
                  <a:lnTo>
                    <a:pt x="14" y="21"/>
                  </a:lnTo>
                  <a:lnTo>
                    <a:pt x="15" y="21"/>
                  </a:lnTo>
                  <a:lnTo>
                    <a:pt x="16" y="21"/>
                  </a:lnTo>
                  <a:lnTo>
                    <a:pt x="16" y="22"/>
                  </a:lnTo>
                  <a:lnTo>
                    <a:pt x="17" y="22"/>
                  </a:lnTo>
                  <a:lnTo>
                    <a:pt x="17" y="23"/>
                  </a:lnTo>
                  <a:lnTo>
                    <a:pt x="18" y="23"/>
                  </a:lnTo>
                  <a:lnTo>
                    <a:pt x="19" y="23"/>
                  </a:lnTo>
                  <a:lnTo>
                    <a:pt x="21" y="23"/>
                  </a:lnTo>
                  <a:lnTo>
                    <a:pt x="21" y="24"/>
                  </a:lnTo>
                  <a:lnTo>
                    <a:pt x="22" y="24"/>
                  </a:lnTo>
                  <a:lnTo>
                    <a:pt x="23" y="24"/>
                  </a:lnTo>
                  <a:lnTo>
                    <a:pt x="24" y="25"/>
                  </a:lnTo>
                  <a:lnTo>
                    <a:pt x="25" y="25"/>
                  </a:lnTo>
                  <a:lnTo>
                    <a:pt x="26" y="25"/>
                  </a:lnTo>
                  <a:lnTo>
                    <a:pt x="27" y="25"/>
                  </a:lnTo>
                  <a:lnTo>
                    <a:pt x="28" y="25"/>
                  </a:lnTo>
                  <a:lnTo>
                    <a:pt x="29" y="25"/>
                  </a:lnTo>
                  <a:lnTo>
                    <a:pt x="30" y="25"/>
                  </a:lnTo>
                  <a:lnTo>
                    <a:pt x="31" y="25"/>
                  </a:lnTo>
                  <a:lnTo>
                    <a:pt x="32" y="25"/>
                  </a:lnTo>
                  <a:lnTo>
                    <a:pt x="33" y="25"/>
                  </a:lnTo>
                  <a:lnTo>
                    <a:pt x="34" y="25"/>
                  </a:lnTo>
                  <a:lnTo>
                    <a:pt x="35" y="25"/>
                  </a:lnTo>
                  <a:lnTo>
                    <a:pt x="36" y="25"/>
                  </a:lnTo>
                  <a:lnTo>
                    <a:pt x="37" y="25"/>
                  </a:lnTo>
                  <a:lnTo>
                    <a:pt x="38" y="25"/>
                  </a:lnTo>
                  <a:lnTo>
                    <a:pt x="39" y="25"/>
                  </a:lnTo>
                  <a:lnTo>
                    <a:pt x="40" y="25"/>
                  </a:lnTo>
                  <a:lnTo>
                    <a:pt x="41" y="25"/>
                  </a:lnTo>
                  <a:lnTo>
                    <a:pt x="41" y="22"/>
                  </a:lnTo>
                  <a:lnTo>
                    <a:pt x="41" y="21"/>
                  </a:lnTo>
                  <a:lnTo>
                    <a:pt x="41" y="20"/>
                  </a:lnTo>
                  <a:lnTo>
                    <a:pt x="40" y="19"/>
                  </a:lnTo>
                  <a:lnTo>
                    <a:pt x="39" y="17"/>
                  </a:lnTo>
                  <a:lnTo>
                    <a:pt x="39" y="16"/>
                  </a:lnTo>
                  <a:lnTo>
                    <a:pt x="38" y="15"/>
                  </a:lnTo>
                  <a:lnTo>
                    <a:pt x="37" y="14"/>
                  </a:lnTo>
                  <a:lnTo>
                    <a:pt x="37" y="13"/>
                  </a:lnTo>
                  <a:lnTo>
                    <a:pt x="36" y="13"/>
                  </a:lnTo>
                  <a:lnTo>
                    <a:pt x="35" y="12"/>
                  </a:lnTo>
                  <a:lnTo>
                    <a:pt x="34" y="11"/>
                  </a:lnTo>
                  <a:lnTo>
                    <a:pt x="33" y="11"/>
                  </a:lnTo>
                  <a:lnTo>
                    <a:pt x="32" y="10"/>
                  </a:lnTo>
                  <a:lnTo>
                    <a:pt x="31" y="9"/>
                  </a:lnTo>
                  <a:lnTo>
                    <a:pt x="30" y="9"/>
                  </a:lnTo>
                  <a:lnTo>
                    <a:pt x="29" y="8"/>
                  </a:lnTo>
                  <a:lnTo>
                    <a:pt x="28" y="7"/>
                  </a:lnTo>
                  <a:lnTo>
                    <a:pt x="27" y="7"/>
                  </a:lnTo>
                  <a:lnTo>
                    <a:pt x="26" y="6"/>
                  </a:lnTo>
                  <a:lnTo>
                    <a:pt x="25" y="5"/>
                  </a:lnTo>
                  <a:lnTo>
                    <a:pt x="23" y="5"/>
                  </a:lnTo>
                  <a:lnTo>
                    <a:pt x="22" y="5"/>
                  </a:lnTo>
                  <a:lnTo>
                    <a:pt x="21" y="4"/>
                  </a:lnTo>
                  <a:lnTo>
                    <a:pt x="18" y="3"/>
                  </a:lnTo>
                  <a:lnTo>
                    <a:pt x="17" y="3"/>
                  </a:lnTo>
                  <a:lnTo>
                    <a:pt x="16" y="2"/>
                  </a:lnTo>
                  <a:lnTo>
                    <a:pt x="14" y="2"/>
                  </a:lnTo>
                  <a:lnTo>
                    <a:pt x="13" y="1"/>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89" name="Freeform 535"/>
            <p:cNvSpPr>
              <a:spLocks/>
            </p:cNvSpPr>
            <p:nvPr/>
          </p:nvSpPr>
          <p:spPr bwMode="auto">
            <a:xfrm>
              <a:off x="1864" y="1633"/>
              <a:ext cx="43" cy="25"/>
            </a:xfrm>
            <a:custGeom>
              <a:avLst/>
              <a:gdLst>
                <a:gd name="T0" fmla="*/ 14 w 43"/>
                <a:gd name="T1" fmla="*/ 1 h 25"/>
                <a:gd name="T2" fmla="*/ 13 w 43"/>
                <a:gd name="T3" fmla="*/ 0 h 25"/>
                <a:gd name="T4" fmla="*/ 11 w 43"/>
                <a:gd name="T5" fmla="*/ 0 h 25"/>
                <a:gd name="T6" fmla="*/ 8 w 43"/>
                <a:gd name="T7" fmla="*/ 0 h 25"/>
                <a:gd name="T8" fmla="*/ 7 w 43"/>
                <a:gd name="T9" fmla="*/ 2 h 25"/>
                <a:gd name="T10" fmla="*/ 5 w 43"/>
                <a:gd name="T11" fmla="*/ 2 h 25"/>
                <a:gd name="T12" fmla="*/ 4 w 43"/>
                <a:gd name="T13" fmla="*/ 3 h 25"/>
                <a:gd name="T14" fmla="*/ 3 w 43"/>
                <a:gd name="T15" fmla="*/ 4 h 25"/>
                <a:gd name="T16" fmla="*/ 2 w 43"/>
                <a:gd name="T17" fmla="*/ 5 h 25"/>
                <a:gd name="T18" fmla="*/ 1 w 43"/>
                <a:gd name="T19" fmla="*/ 7 h 25"/>
                <a:gd name="T20" fmla="*/ 1 w 43"/>
                <a:gd name="T21" fmla="*/ 9 h 25"/>
                <a:gd name="T22" fmla="*/ 1 w 43"/>
                <a:gd name="T23" fmla="*/ 11 h 25"/>
                <a:gd name="T24" fmla="*/ 2 w 43"/>
                <a:gd name="T25" fmla="*/ 12 h 25"/>
                <a:gd name="T26" fmla="*/ 3 w 43"/>
                <a:gd name="T27" fmla="*/ 13 h 25"/>
                <a:gd name="T28" fmla="*/ 4 w 43"/>
                <a:gd name="T29" fmla="*/ 14 h 25"/>
                <a:gd name="T30" fmla="*/ 5 w 43"/>
                <a:gd name="T31" fmla="*/ 15 h 25"/>
                <a:gd name="T32" fmla="*/ 7 w 43"/>
                <a:gd name="T33" fmla="*/ 16 h 25"/>
                <a:gd name="T34" fmla="*/ 9 w 43"/>
                <a:gd name="T35" fmla="*/ 17 h 25"/>
                <a:gd name="T36" fmla="*/ 12 w 43"/>
                <a:gd name="T37" fmla="*/ 17 h 25"/>
                <a:gd name="T38" fmla="*/ 14 w 43"/>
                <a:gd name="T39" fmla="*/ 19 h 25"/>
                <a:gd name="T40" fmla="*/ 16 w 43"/>
                <a:gd name="T41" fmla="*/ 19 h 25"/>
                <a:gd name="T42" fmla="*/ 17 w 43"/>
                <a:gd name="T43" fmla="*/ 20 h 25"/>
                <a:gd name="T44" fmla="*/ 19 w 43"/>
                <a:gd name="T45" fmla="*/ 21 h 25"/>
                <a:gd name="T46" fmla="*/ 20 w 43"/>
                <a:gd name="T47" fmla="*/ 22 h 25"/>
                <a:gd name="T48" fmla="*/ 21 w 43"/>
                <a:gd name="T49" fmla="*/ 23 h 25"/>
                <a:gd name="T50" fmla="*/ 23 w 43"/>
                <a:gd name="T51" fmla="*/ 23 h 25"/>
                <a:gd name="T52" fmla="*/ 25 w 43"/>
                <a:gd name="T53" fmla="*/ 24 h 25"/>
                <a:gd name="T54" fmla="*/ 27 w 43"/>
                <a:gd name="T55" fmla="*/ 24 h 25"/>
                <a:gd name="T56" fmla="*/ 29 w 43"/>
                <a:gd name="T57" fmla="*/ 24 h 25"/>
                <a:gd name="T58" fmla="*/ 32 w 43"/>
                <a:gd name="T59" fmla="*/ 24 h 25"/>
                <a:gd name="T60" fmla="*/ 34 w 43"/>
                <a:gd name="T61" fmla="*/ 24 h 25"/>
                <a:gd name="T62" fmla="*/ 36 w 43"/>
                <a:gd name="T63" fmla="*/ 24 h 25"/>
                <a:gd name="T64" fmla="*/ 38 w 43"/>
                <a:gd name="T65" fmla="*/ 24 h 25"/>
                <a:gd name="T66" fmla="*/ 40 w 43"/>
                <a:gd name="T67" fmla="*/ 24 h 25"/>
                <a:gd name="T68" fmla="*/ 42 w 43"/>
                <a:gd name="T69" fmla="*/ 24 h 25"/>
                <a:gd name="T70" fmla="*/ 42 w 43"/>
                <a:gd name="T71" fmla="*/ 19 h 25"/>
                <a:gd name="T72" fmla="*/ 41 w 43"/>
                <a:gd name="T73" fmla="*/ 17 h 25"/>
                <a:gd name="T74" fmla="*/ 40 w 43"/>
                <a:gd name="T75" fmla="*/ 15 h 25"/>
                <a:gd name="T76" fmla="*/ 39 w 43"/>
                <a:gd name="T77" fmla="*/ 13 h 25"/>
                <a:gd name="T78" fmla="*/ 38 w 43"/>
                <a:gd name="T79" fmla="*/ 12 h 25"/>
                <a:gd name="T80" fmla="*/ 36 w 43"/>
                <a:gd name="T81" fmla="*/ 11 h 25"/>
                <a:gd name="T82" fmla="*/ 34 w 43"/>
                <a:gd name="T83" fmla="*/ 10 h 25"/>
                <a:gd name="T84" fmla="*/ 32 w 43"/>
                <a:gd name="T85" fmla="*/ 8 h 25"/>
                <a:gd name="T86" fmla="*/ 29 w 43"/>
                <a:gd name="T87" fmla="*/ 7 h 25"/>
                <a:gd name="T88" fmla="*/ 26 w 43"/>
                <a:gd name="T89" fmla="*/ 6 h 25"/>
                <a:gd name="T90" fmla="*/ 24 w 43"/>
                <a:gd name="T91" fmla="*/ 5 h 25"/>
                <a:gd name="T92" fmla="*/ 21 w 43"/>
                <a:gd name="T93" fmla="*/ 4 h 25"/>
                <a:gd name="T94" fmla="*/ 19 w 43"/>
                <a:gd name="T95" fmla="*/ 2 h 25"/>
                <a:gd name="T96" fmla="*/ 16 w 43"/>
                <a:gd name="T97" fmla="*/ 2 h 2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3" h="25">
                  <a:moveTo>
                    <a:pt x="15" y="1"/>
                  </a:moveTo>
                  <a:lnTo>
                    <a:pt x="14" y="1"/>
                  </a:lnTo>
                  <a:lnTo>
                    <a:pt x="14" y="0"/>
                  </a:lnTo>
                  <a:lnTo>
                    <a:pt x="13" y="0"/>
                  </a:lnTo>
                  <a:lnTo>
                    <a:pt x="12" y="0"/>
                  </a:lnTo>
                  <a:lnTo>
                    <a:pt x="11" y="0"/>
                  </a:lnTo>
                  <a:lnTo>
                    <a:pt x="9" y="0"/>
                  </a:lnTo>
                  <a:lnTo>
                    <a:pt x="8" y="0"/>
                  </a:lnTo>
                  <a:lnTo>
                    <a:pt x="8" y="1"/>
                  </a:lnTo>
                  <a:lnTo>
                    <a:pt x="7" y="2"/>
                  </a:lnTo>
                  <a:lnTo>
                    <a:pt x="6" y="2"/>
                  </a:lnTo>
                  <a:lnTo>
                    <a:pt x="5" y="2"/>
                  </a:lnTo>
                  <a:lnTo>
                    <a:pt x="5" y="3"/>
                  </a:lnTo>
                  <a:lnTo>
                    <a:pt x="4" y="3"/>
                  </a:lnTo>
                  <a:lnTo>
                    <a:pt x="4" y="4"/>
                  </a:lnTo>
                  <a:lnTo>
                    <a:pt x="3" y="4"/>
                  </a:lnTo>
                  <a:lnTo>
                    <a:pt x="3" y="5"/>
                  </a:lnTo>
                  <a:lnTo>
                    <a:pt x="2" y="5"/>
                  </a:lnTo>
                  <a:lnTo>
                    <a:pt x="2" y="6"/>
                  </a:lnTo>
                  <a:lnTo>
                    <a:pt x="1" y="7"/>
                  </a:lnTo>
                  <a:lnTo>
                    <a:pt x="1" y="8"/>
                  </a:lnTo>
                  <a:lnTo>
                    <a:pt x="1" y="9"/>
                  </a:lnTo>
                  <a:lnTo>
                    <a:pt x="0" y="10"/>
                  </a:lnTo>
                  <a:lnTo>
                    <a:pt x="1" y="11"/>
                  </a:lnTo>
                  <a:lnTo>
                    <a:pt x="1" y="12"/>
                  </a:lnTo>
                  <a:lnTo>
                    <a:pt x="2" y="12"/>
                  </a:lnTo>
                  <a:lnTo>
                    <a:pt x="2" y="13"/>
                  </a:lnTo>
                  <a:lnTo>
                    <a:pt x="3" y="13"/>
                  </a:lnTo>
                  <a:lnTo>
                    <a:pt x="3" y="14"/>
                  </a:lnTo>
                  <a:lnTo>
                    <a:pt x="4" y="14"/>
                  </a:lnTo>
                  <a:lnTo>
                    <a:pt x="4" y="15"/>
                  </a:lnTo>
                  <a:lnTo>
                    <a:pt x="5" y="15"/>
                  </a:lnTo>
                  <a:lnTo>
                    <a:pt x="6" y="15"/>
                  </a:lnTo>
                  <a:lnTo>
                    <a:pt x="7" y="16"/>
                  </a:lnTo>
                  <a:lnTo>
                    <a:pt x="8" y="16"/>
                  </a:lnTo>
                  <a:lnTo>
                    <a:pt x="9" y="17"/>
                  </a:lnTo>
                  <a:lnTo>
                    <a:pt x="11" y="17"/>
                  </a:lnTo>
                  <a:lnTo>
                    <a:pt x="12" y="17"/>
                  </a:lnTo>
                  <a:lnTo>
                    <a:pt x="13" y="18"/>
                  </a:lnTo>
                  <a:lnTo>
                    <a:pt x="14" y="19"/>
                  </a:lnTo>
                  <a:lnTo>
                    <a:pt x="15" y="19"/>
                  </a:lnTo>
                  <a:lnTo>
                    <a:pt x="16" y="19"/>
                  </a:lnTo>
                  <a:lnTo>
                    <a:pt x="16" y="20"/>
                  </a:lnTo>
                  <a:lnTo>
                    <a:pt x="17" y="20"/>
                  </a:lnTo>
                  <a:lnTo>
                    <a:pt x="18" y="21"/>
                  </a:lnTo>
                  <a:lnTo>
                    <a:pt x="19" y="21"/>
                  </a:lnTo>
                  <a:lnTo>
                    <a:pt x="19" y="22"/>
                  </a:lnTo>
                  <a:lnTo>
                    <a:pt x="20" y="22"/>
                  </a:lnTo>
                  <a:lnTo>
                    <a:pt x="21" y="22"/>
                  </a:lnTo>
                  <a:lnTo>
                    <a:pt x="21" y="23"/>
                  </a:lnTo>
                  <a:lnTo>
                    <a:pt x="22" y="23"/>
                  </a:lnTo>
                  <a:lnTo>
                    <a:pt x="23" y="23"/>
                  </a:lnTo>
                  <a:lnTo>
                    <a:pt x="24" y="23"/>
                  </a:lnTo>
                  <a:lnTo>
                    <a:pt x="25" y="24"/>
                  </a:lnTo>
                  <a:lnTo>
                    <a:pt x="26" y="24"/>
                  </a:lnTo>
                  <a:lnTo>
                    <a:pt x="27" y="24"/>
                  </a:lnTo>
                  <a:lnTo>
                    <a:pt x="28" y="24"/>
                  </a:lnTo>
                  <a:lnTo>
                    <a:pt x="29" y="24"/>
                  </a:lnTo>
                  <a:lnTo>
                    <a:pt x="30" y="24"/>
                  </a:lnTo>
                  <a:lnTo>
                    <a:pt x="32" y="24"/>
                  </a:lnTo>
                  <a:lnTo>
                    <a:pt x="33" y="24"/>
                  </a:lnTo>
                  <a:lnTo>
                    <a:pt x="34" y="24"/>
                  </a:lnTo>
                  <a:lnTo>
                    <a:pt x="35" y="24"/>
                  </a:lnTo>
                  <a:lnTo>
                    <a:pt x="36" y="24"/>
                  </a:lnTo>
                  <a:lnTo>
                    <a:pt x="37" y="24"/>
                  </a:lnTo>
                  <a:lnTo>
                    <a:pt x="38" y="24"/>
                  </a:lnTo>
                  <a:lnTo>
                    <a:pt x="39" y="24"/>
                  </a:lnTo>
                  <a:lnTo>
                    <a:pt x="40" y="24"/>
                  </a:lnTo>
                  <a:lnTo>
                    <a:pt x="41" y="24"/>
                  </a:lnTo>
                  <a:lnTo>
                    <a:pt x="42" y="24"/>
                  </a:lnTo>
                  <a:lnTo>
                    <a:pt x="42" y="21"/>
                  </a:lnTo>
                  <a:lnTo>
                    <a:pt x="42" y="19"/>
                  </a:lnTo>
                  <a:lnTo>
                    <a:pt x="42" y="17"/>
                  </a:lnTo>
                  <a:lnTo>
                    <a:pt x="41" y="17"/>
                  </a:lnTo>
                  <a:lnTo>
                    <a:pt x="41" y="16"/>
                  </a:lnTo>
                  <a:lnTo>
                    <a:pt x="40" y="15"/>
                  </a:lnTo>
                  <a:lnTo>
                    <a:pt x="40" y="14"/>
                  </a:lnTo>
                  <a:lnTo>
                    <a:pt x="39" y="13"/>
                  </a:lnTo>
                  <a:lnTo>
                    <a:pt x="38" y="13"/>
                  </a:lnTo>
                  <a:lnTo>
                    <a:pt x="38" y="12"/>
                  </a:lnTo>
                  <a:lnTo>
                    <a:pt x="37" y="12"/>
                  </a:lnTo>
                  <a:lnTo>
                    <a:pt x="36" y="11"/>
                  </a:lnTo>
                  <a:lnTo>
                    <a:pt x="35" y="10"/>
                  </a:lnTo>
                  <a:lnTo>
                    <a:pt x="34" y="10"/>
                  </a:lnTo>
                  <a:lnTo>
                    <a:pt x="33" y="9"/>
                  </a:lnTo>
                  <a:lnTo>
                    <a:pt x="32" y="8"/>
                  </a:lnTo>
                  <a:lnTo>
                    <a:pt x="30" y="8"/>
                  </a:lnTo>
                  <a:lnTo>
                    <a:pt x="29" y="7"/>
                  </a:lnTo>
                  <a:lnTo>
                    <a:pt x="27" y="6"/>
                  </a:lnTo>
                  <a:lnTo>
                    <a:pt x="26" y="6"/>
                  </a:lnTo>
                  <a:lnTo>
                    <a:pt x="25" y="6"/>
                  </a:lnTo>
                  <a:lnTo>
                    <a:pt x="24" y="5"/>
                  </a:lnTo>
                  <a:lnTo>
                    <a:pt x="23" y="4"/>
                  </a:lnTo>
                  <a:lnTo>
                    <a:pt x="21" y="4"/>
                  </a:lnTo>
                  <a:lnTo>
                    <a:pt x="20" y="3"/>
                  </a:lnTo>
                  <a:lnTo>
                    <a:pt x="19" y="2"/>
                  </a:lnTo>
                  <a:lnTo>
                    <a:pt x="17" y="2"/>
                  </a:lnTo>
                  <a:lnTo>
                    <a:pt x="16" y="2"/>
                  </a:lnTo>
                  <a:lnTo>
                    <a:pt x="15" y="1"/>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90" name="Freeform 536"/>
            <p:cNvSpPr>
              <a:spLocks/>
            </p:cNvSpPr>
            <p:nvPr/>
          </p:nvSpPr>
          <p:spPr bwMode="auto">
            <a:xfrm>
              <a:off x="1510" y="1638"/>
              <a:ext cx="34" cy="25"/>
            </a:xfrm>
            <a:custGeom>
              <a:avLst/>
              <a:gdLst>
                <a:gd name="T0" fmla="*/ 0 w 34"/>
                <a:gd name="T1" fmla="*/ 6 h 25"/>
                <a:gd name="T2" fmla="*/ 0 w 34"/>
                <a:gd name="T3" fmla="*/ 8 h 25"/>
                <a:gd name="T4" fmla="*/ 0 w 34"/>
                <a:gd name="T5" fmla="*/ 10 h 25"/>
                <a:gd name="T6" fmla="*/ 1 w 34"/>
                <a:gd name="T7" fmla="*/ 12 h 25"/>
                <a:gd name="T8" fmla="*/ 2 w 34"/>
                <a:gd name="T9" fmla="*/ 14 h 25"/>
                <a:gd name="T10" fmla="*/ 2 w 34"/>
                <a:gd name="T11" fmla="*/ 16 h 25"/>
                <a:gd name="T12" fmla="*/ 3 w 34"/>
                <a:gd name="T13" fmla="*/ 17 h 25"/>
                <a:gd name="T14" fmla="*/ 4 w 34"/>
                <a:gd name="T15" fmla="*/ 18 h 25"/>
                <a:gd name="T16" fmla="*/ 6 w 34"/>
                <a:gd name="T17" fmla="*/ 19 h 25"/>
                <a:gd name="T18" fmla="*/ 7 w 34"/>
                <a:gd name="T19" fmla="*/ 21 h 25"/>
                <a:gd name="T20" fmla="*/ 9 w 34"/>
                <a:gd name="T21" fmla="*/ 22 h 25"/>
                <a:gd name="T22" fmla="*/ 11 w 34"/>
                <a:gd name="T23" fmla="*/ 22 h 25"/>
                <a:gd name="T24" fmla="*/ 13 w 34"/>
                <a:gd name="T25" fmla="*/ 23 h 25"/>
                <a:gd name="T26" fmla="*/ 15 w 34"/>
                <a:gd name="T27" fmla="*/ 24 h 25"/>
                <a:gd name="T28" fmla="*/ 18 w 34"/>
                <a:gd name="T29" fmla="*/ 24 h 25"/>
                <a:gd name="T30" fmla="*/ 20 w 34"/>
                <a:gd name="T31" fmla="*/ 24 h 25"/>
                <a:gd name="T32" fmla="*/ 22 w 34"/>
                <a:gd name="T33" fmla="*/ 24 h 25"/>
                <a:gd name="T34" fmla="*/ 24 w 34"/>
                <a:gd name="T35" fmla="*/ 24 h 25"/>
                <a:gd name="T36" fmla="*/ 25 w 34"/>
                <a:gd name="T37" fmla="*/ 23 h 25"/>
                <a:gd name="T38" fmla="*/ 27 w 34"/>
                <a:gd name="T39" fmla="*/ 23 h 25"/>
                <a:gd name="T40" fmla="*/ 29 w 34"/>
                <a:gd name="T41" fmla="*/ 22 h 25"/>
                <a:gd name="T42" fmla="*/ 31 w 34"/>
                <a:gd name="T43" fmla="*/ 20 h 25"/>
                <a:gd name="T44" fmla="*/ 32 w 34"/>
                <a:gd name="T45" fmla="*/ 18 h 25"/>
                <a:gd name="T46" fmla="*/ 33 w 34"/>
                <a:gd name="T47" fmla="*/ 17 h 25"/>
                <a:gd name="T48" fmla="*/ 33 w 34"/>
                <a:gd name="T49" fmla="*/ 15 h 25"/>
                <a:gd name="T50" fmla="*/ 33 w 34"/>
                <a:gd name="T51" fmla="*/ 13 h 25"/>
                <a:gd name="T52" fmla="*/ 33 w 34"/>
                <a:gd name="T53" fmla="*/ 11 h 25"/>
                <a:gd name="T54" fmla="*/ 33 w 34"/>
                <a:gd name="T55" fmla="*/ 9 h 25"/>
                <a:gd name="T56" fmla="*/ 33 w 34"/>
                <a:gd name="T57" fmla="*/ 7 h 25"/>
                <a:gd name="T58" fmla="*/ 33 w 34"/>
                <a:gd name="T59" fmla="*/ 5 h 25"/>
                <a:gd name="T60" fmla="*/ 30 w 34"/>
                <a:gd name="T61" fmla="*/ 3 h 25"/>
                <a:gd name="T62" fmla="*/ 27 w 34"/>
                <a:gd name="T63" fmla="*/ 2 h 25"/>
                <a:gd name="T64" fmla="*/ 25 w 34"/>
                <a:gd name="T65" fmla="*/ 1 h 25"/>
                <a:gd name="T66" fmla="*/ 21 w 34"/>
                <a:gd name="T67" fmla="*/ 1 h 25"/>
                <a:gd name="T68" fmla="*/ 19 w 34"/>
                <a:gd name="T69" fmla="*/ 0 h 25"/>
                <a:gd name="T70" fmla="*/ 17 w 34"/>
                <a:gd name="T71" fmla="*/ 0 h 25"/>
                <a:gd name="T72" fmla="*/ 14 w 34"/>
                <a:gd name="T73" fmla="*/ 0 h 25"/>
                <a:gd name="T74" fmla="*/ 12 w 34"/>
                <a:gd name="T75" fmla="*/ 1 h 25"/>
                <a:gd name="T76" fmla="*/ 8 w 34"/>
                <a:gd name="T77" fmla="*/ 1 h 25"/>
                <a:gd name="T78" fmla="*/ 6 w 34"/>
                <a:gd name="T79" fmla="*/ 2 h 25"/>
                <a:gd name="T80" fmla="*/ 4 w 34"/>
                <a:gd name="T81" fmla="*/ 3 h 25"/>
                <a:gd name="T82" fmla="*/ 2 w 34"/>
                <a:gd name="T83" fmla="*/ 4 h 25"/>
                <a:gd name="T84" fmla="*/ 0 w 34"/>
                <a:gd name="T85" fmla="*/ 5 h 2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4" h="25">
                  <a:moveTo>
                    <a:pt x="0" y="5"/>
                  </a:moveTo>
                  <a:lnTo>
                    <a:pt x="0" y="6"/>
                  </a:lnTo>
                  <a:lnTo>
                    <a:pt x="0" y="7"/>
                  </a:lnTo>
                  <a:lnTo>
                    <a:pt x="0" y="8"/>
                  </a:lnTo>
                  <a:lnTo>
                    <a:pt x="0" y="9"/>
                  </a:lnTo>
                  <a:lnTo>
                    <a:pt x="0" y="10"/>
                  </a:lnTo>
                  <a:lnTo>
                    <a:pt x="0" y="11"/>
                  </a:lnTo>
                  <a:lnTo>
                    <a:pt x="1" y="12"/>
                  </a:lnTo>
                  <a:lnTo>
                    <a:pt x="2" y="13"/>
                  </a:lnTo>
                  <a:lnTo>
                    <a:pt x="2" y="14"/>
                  </a:lnTo>
                  <a:lnTo>
                    <a:pt x="2" y="15"/>
                  </a:lnTo>
                  <a:lnTo>
                    <a:pt x="2" y="16"/>
                  </a:lnTo>
                  <a:lnTo>
                    <a:pt x="3" y="16"/>
                  </a:lnTo>
                  <a:lnTo>
                    <a:pt x="3" y="17"/>
                  </a:lnTo>
                  <a:lnTo>
                    <a:pt x="4" y="17"/>
                  </a:lnTo>
                  <a:lnTo>
                    <a:pt x="4" y="18"/>
                  </a:lnTo>
                  <a:lnTo>
                    <a:pt x="5" y="19"/>
                  </a:lnTo>
                  <a:lnTo>
                    <a:pt x="6" y="19"/>
                  </a:lnTo>
                  <a:lnTo>
                    <a:pt x="6" y="20"/>
                  </a:lnTo>
                  <a:lnTo>
                    <a:pt x="7" y="21"/>
                  </a:lnTo>
                  <a:lnTo>
                    <a:pt x="8" y="21"/>
                  </a:lnTo>
                  <a:lnTo>
                    <a:pt x="9" y="22"/>
                  </a:lnTo>
                  <a:lnTo>
                    <a:pt x="10" y="22"/>
                  </a:lnTo>
                  <a:lnTo>
                    <a:pt x="11" y="22"/>
                  </a:lnTo>
                  <a:lnTo>
                    <a:pt x="12" y="23"/>
                  </a:lnTo>
                  <a:lnTo>
                    <a:pt x="13" y="23"/>
                  </a:lnTo>
                  <a:lnTo>
                    <a:pt x="14" y="23"/>
                  </a:lnTo>
                  <a:lnTo>
                    <a:pt x="15" y="24"/>
                  </a:lnTo>
                  <a:lnTo>
                    <a:pt x="17" y="24"/>
                  </a:lnTo>
                  <a:lnTo>
                    <a:pt x="18" y="24"/>
                  </a:lnTo>
                  <a:lnTo>
                    <a:pt x="19" y="24"/>
                  </a:lnTo>
                  <a:lnTo>
                    <a:pt x="20" y="24"/>
                  </a:lnTo>
                  <a:lnTo>
                    <a:pt x="21" y="24"/>
                  </a:lnTo>
                  <a:lnTo>
                    <a:pt x="22" y="24"/>
                  </a:lnTo>
                  <a:lnTo>
                    <a:pt x="23" y="24"/>
                  </a:lnTo>
                  <a:lnTo>
                    <a:pt x="24" y="24"/>
                  </a:lnTo>
                  <a:lnTo>
                    <a:pt x="25" y="24"/>
                  </a:lnTo>
                  <a:lnTo>
                    <a:pt x="25" y="23"/>
                  </a:lnTo>
                  <a:lnTo>
                    <a:pt x="26" y="23"/>
                  </a:lnTo>
                  <a:lnTo>
                    <a:pt x="27" y="23"/>
                  </a:lnTo>
                  <a:lnTo>
                    <a:pt x="28" y="22"/>
                  </a:lnTo>
                  <a:lnTo>
                    <a:pt x="29" y="22"/>
                  </a:lnTo>
                  <a:lnTo>
                    <a:pt x="30" y="21"/>
                  </a:lnTo>
                  <a:lnTo>
                    <a:pt x="31" y="20"/>
                  </a:lnTo>
                  <a:lnTo>
                    <a:pt x="32" y="19"/>
                  </a:lnTo>
                  <a:lnTo>
                    <a:pt x="32" y="18"/>
                  </a:lnTo>
                  <a:lnTo>
                    <a:pt x="33" y="18"/>
                  </a:lnTo>
                  <a:lnTo>
                    <a:pt x="33" y="17"/>
                  </a:lnTo>
                  <a:lnTo>
                    <a:pt x="33" y="16"/>
                  </a:lnTo>
                  <a:lnTo>
                    <a:pt x="33" y="15"/>
                  </a:lnTo>
                  <a:lnTo>
                    <a:pt x="33" y="14"/>
                  </a:lnTo>
                  <a:lnTo>
                    <a:pt x="33" y="13"/>
                  </a:lnTo>
                  <a:lnTo>
                    <a:pt x="33" y="12"/>
                  </a:lnTo>
                  <a:lnTo>
                    <a:pt x="33" y="11"/>
                  </a:lnTo>
                  <a:lnTo>
                    <a:pt x="33" y="10"/>
                  </a:lnTo>
                  <a:lnTo>
                    <a:pt x="33" y="9"/>
                  </a:lnTo>
                  <a:lnTo>
                    <a:pt x="33" y="8"/>
                  </a:lnTo>
                  <a:lnTo>
                    <a:pt x="33" y="7"/>
                  </a:lnTo>
                  <a:lnTo>
                    <a:pt x="33" y="6"/>
                  </a:lnTo>
                  <a:lnTo>
                    <a:pt x="33" y="5"/>
                  </a:lnTo>
                  <a:lnTo>
                    <a:pt x="31" y="4"/>
                  </a:lnTo>
                  <a:lnTo>
                    <a:pt x="30" y="3"/>
                  </a:lnTo>
                  <a:lnTo>
                    <a:pt x="29" y="3"/>
                  </a:lnTo>
                  <a:lnTo>
                    <a:pt x="27" y="2"/>
                  </a:lnTo>
                  <a:lnTo>
                    <a:pt x="26" y="1"/>
                  </a:lnTo>
                  <a:lnTo>
                    <a:pt x="25" y="1"/>
                  </a:lnTo>
                  <a:lnTo>
                    <a:pt x="23" y="1"/>
                  </a:lnTo>
                  <a:lnTo>
                    <a:pt x="21" y="1"/>
                  </a:lnTo>
                  <a:lnTo>
                    <a:pt x="20" y="0"/>
                  </a:lnTo>
                  <a:lnTo>
                    <a:pt x="19" y="0"/>
                  </a:lnTo>
                  <a:lnTo>
                    <a:pt x="18" y="0"/>
                  </a:lnTo>
                  <a:lnTo>
                    <a:pt x="17" y="0"/>
                  </a:lnTo>
                  <a:lnTo>
                    <a:pt x="15" y="0"/>
                  </a:lnTo>
                  <a:lnTo>
                    <a:pt x="14" y="0"/>
                  </a:lnTo>
                  <a:lnTo>
                    <a:pt x="13" y="0"/>
                  </a:lnTo>
                  <a:lnTo>
                    <a:pt x="12" y="1"/>
                  </a:lnTo>
                  <a:lnTo>
                    <a:pt x="10" y="1"/>
                  </a:lnTo>
                  <a:lnTo>
                    <a:pt x="8" y="1"/>
                  </a:lnTo>
                  <a:lnTo>
                    <a:pt x="7" y="1"/>
                  </a:lnTo>
                  <a:lnTo>
                    <a:pt x="6" y="2"/>
                  </a:lnTo>
                  <a:lnTo>
                    <a:pt x="5" y="2"/>
                  </a:lnTo>
                  <a:lnTo>
                    <a:pt x="4" y="3"/>
                  </a:lnTo>
                  <a:lnTo>
                    <a:pt x="3" y="3"/>
                  </a:lnTo>
                  <a:lnTo>
                    <a:pt x="2" y="4"/>
                  </a:lnTo>
                  <a:lnTo>
                    <a:pt x="1" y="5"/>
                  </a:lnTo>
                  <a:lnTo>
                    <a:pt x="0" y="5"/>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91" name="Freeform 537"/>
            <p:cNvSpPr>
              <a:spLocks/>
            </p:cNvSpPr>
            <p:nvPr/>
          </p:nvSpPr>
          <p:spPr bwMode="auto">
            <a:xfrm>
              <a:off x="1549" y="1655"/>
              <a:ext cx="22" cy="20"/>
            </a:xfrm>
            <a:custGeom>
              <a:avLst/>
              <a:gdLst>
                <a:gd name="T0" fmla="*/ 3 w 22"/>
                <a:gd name="T1" fmla="*/ 1 h 20"/>
                <a:gd name="T2" fmla="*/ 2 w 22"/>
                <a:gd name="T3" fmla="*/ 2 h 20"/>
                <a:gd name="T4" fmla="*/ 1 w 22"/>
                <a:gd name="T5" fmla="*/ 4 h 20"/>
                <a:gd name="T6" fmla="*/ 0 w 22"/>
                <a:gd name="T7" fmla="*/ 5 h 20"/>
                <a:gd name="T8" fmla="*/ 0 w 22"/>
                <a:gd name="T9" fmla="*/ 7 h 20"/>
                <a:gd name="T10" fmla="*/ 0 w 22"/>
                <a:gd name="T11" fmla="*/ 9 h 20"/>
                <a:gd name="T12" fmla="*/ 0 w 22"/>
                <a:gd name="T13" fmla="*/ 11 h 20"/>
                <a:gd name="T14" fmla="*/ 0 w 22"/>
                <a:gd name="T15" fmla="*/ 13 h 20"/>
                <a:gd name="T16" fmla="*/ 0 w 22"/>
                <a:gd name="T17" fmla="*/ 15 h 20"/>
                <a:gd name="T18" fmla="*/ 1 w 22"/>
                <a:gd name="T19" fmla="*/ 16 h 20"/>
                <a:gd name="T20" fmla="*/ 2 w 22"/>
                <a:gd name="T21" fmla="*/ 17 h 20"/>
                <a:gd name="T22" fmla="*/ 3 w 22"/>
                <a:gd name="T23" fmla="*/ 18 h 20"/>
                <a:gd name="T24" fmla="*/ 5 w 22"/>
                <a:gd name="T25" fmla="*/ 18 h 20"/>
                <a:gd name="T26" fmla="*/ 7 w 22"/>
                <a:gd name="T27" fmla="*/ 18 h 20"/>
                <a:gd name="T28" fmla="*/ 9 w 22"/>
                <a:gd name="T29" fmla="*/ 18 h 20"/>
                <a:gd name="T30" fmla="*/ 11 w 22"/>
                <a:gd name="T31" fmla="*/ 19 h 20"/>
                <a:gd name="T32" fmla="*/ 13 w 22"/>
                <a:gd name="T33" fmla="*/ 19 h 20"/>
                <a:gd name="T34" fmla="*/ 15 w 22"/>
                <a:gd name="T35" fmla="*/ 19 h 20"/>
                <a:gd name="T36" fmla="*/ 17 w 22"/>
                <a:gd name="T37" fmla="*/ 19 h 20"/>
                <a:gd name="T38" fmla="*/ 18 w 22"/>
                <a:gd name="T39" fmla="*/ 18 h 20"/>
                <a:gd name="T40" fmla="*/ 19 w 22"/>
                <a:gd name="T41" fmla="*/ 17 h 20"/>
                <a:gd name="T42" fmla="*/ 20 w 22"/>
                <a:gd name="T43" fmla="*/ 16 h 20"/>
                <a:gd name="T44" fmla="*/ 20 w 22"/>
                <a:gd name="T45" fmla="*/ 14 h 20"/>
                <a:gd name="T46" fmla="*/ 21 w 22"/>
                <a:gd name="T47" fmla="*/ 13 h 20"/>
                <a:gd name="T48" fmla="*/ 21 w 22"/>
                <a:gd name="T49" fmla="*/ 11 h 20"/>
                <a:gd name="T50" fmla="*/ 21 w 22"/>
                <a:gd name="T51" fmla="*/ 9 h 20"/>
                <a:gd name="T52" fmla="*/ 21 w 22"/>
                <a:gd name="T53" fmla="*/ 7 h 20"/>
                <a:gd name="T54" fmla="*/ 20 w 22"/>
                <a:gd name="T55" fmla="*/ 5 h 20"/>
                <a:gd name="T56" fmla="*/ 18 w 22"/>
                <a:gd name="T57" fmla="*/ 3 h 20"/>
                <a:gd name="T58" fmla="*/ 16 w 22"/>
                <a:gd name="T59" fmla="*/ 2 h 20"/>
                <a:gd name="T60" fmla="*/ 15 w 22"/>
                <a:gd name="T61" fmla="*/ 1 h 20"/>
                <a:gd name="T62" fmla="*/ 13 w 22"/>
                <a:gd name="T63" fmla="*/ 1 h 20"/>
                <a:gd name="T64" fmla="*/ 11 w 22"/>
                <a:gd name="T65" fmla="*/ 0 h 20"/>
                <a:gd name="T66" fmla="*/ 9 w 22"/>
                <a:gd name="T67" fmla="*/ 0 h 20"/>
                <a:gd name="T68" fmla="*/ 7 w 22"/>
                <a:gd name="T69" fmla="*/ 1 h 20"/>
                <a:gd name="T70" fmla="*/ 5 w 22"/>
                <a:gd name="T71" fmla="*/ 1 h 2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2" h="20">
                  <a:moveTo>
                    <a:pt x="4" y="1"/>
                  </a:moveTo>
                  <a:lnTo>
                    <a:pt x="3" y="1"/>
                  </a:lnTo>
                  <a:lnTo>
                    <a:pt x="2" y="1"/>
                  </a:lnTo>
                  <a:lnTo>
                    <a:pt x="2" y="2"/>
                  </a:lnTo>
                  <a:lnTo>
                    <a:pt x="1" y="3"/>
                  </a:lnTo>
                  <a:lnTo>
                    <a:pt x="1" y="4"/>
                  </a:lnTo>
                  <a:lnTo>
                    <a:pt x="0" y="4"/>
                  </a:lnTo>
                  <a:lnTo>
                    <a:pt x="0" y="5"/>
                  </a:lnTo>
                  <a:lnTo>
                    <a:pt x="0" y="6"/>
                  </a:lnTo>
                  <a:lnTo>
                    <a:pt x="0" y="7"/>
                  </a:lnTo>
                  <a:lnTo>
                    <a:pt x="0" y="8"/>
                  </a:lnTo>
                  <a:lnTo>
                    <a:pt x="0" y="9"/>
                  </a:lnTo>
                  <a:lnTo>
                    <a:pt x="0" y="10"/>
                  </a:lnTo>
                  <a:lnTo>
                    <a:pt x="0" y="11"/>
                  </a:lnTo>
                  <a:lnTo>
                    <a:pt x="0" y="12"/>
                  </a:lnTo>
                  <a:lnTo>
                    <a:pt x="0" y="13"/>
                  </a:lnTo>
                  <a:lnTo>
                    <a:pt x="0" y="14"/>
                  </a:lnTo>
                  <a:lnTo>
                    <a:pt x="0" y="15"/>
                  </a:lnTo>
                  <a:lnTo>
                    <a:pt x="1" y="15"/>
                  </a:lnTo>
                  <a:lnTo>
                    <a:pt x="1" y="16"/>
                  </a:lnTo>
                  <a:lnTo>
                    <a:pt x="1" y="17"/>
                  </a:lnTo>
                  <a:lnTo>
                    <a:pt x="2" y="17"/>
                  </a:lnTo>
                  <a:lnTo>
                    <a:pt x="3" y="17"/>
                  </a:lnTo>
                  <a:lnTo>
                    <a:pt x="3" y="18"/>
                  </a:lnTo>
                  <a:lnTo>
                    <a:pt x="4" y="18"/>
                  </a:lnTo>
                  <a:lnTo>
                    <a:pt x="5" y="18"/>
                  </a:lnTo>
                  <a:lnTo>
                    <a:pt x="6" y="18"/>
                  </a:lnTo>
                  <a:lnTo>
                    <a:pt x="7" y="18"/>
                  </a:lnTo>
                  <a:lnTo>
                    <a:pt x="8" y="18"/>
                  </a:lnTo>
                  <a:lnTo>
                    <a:pt x="9" y="18"/>
                  </a:lnTo>
                  <a:lnTo>
                    <a:pt x="10" y="18"/>
                  </a:lnTo>
                  <a:lnTo>
                    <a:pt x="11" y="19"/>
                  </a:lnTo>
                  <a:lnTo>
                    <a:pt x="12" y="19"/>
                  </a:lnTo>
                  <a:lnTo>
                    <a:pt x="13" y="19"/>
                  </a:lnTo>
                  <a:lnTo>
                    <a:pt x="14" y="19"/>
                  </a:lnTo>
                  <a:lnTo>
                    <a:pt x="15" y="19"/>
                  </a:lnTo>
                  <a:lnTo>
                    <a:pt x="16" y="19"/>
                  </a:lnTo>
                  <a:lnTo>
                    <a:pt x="17" y="19"/>
                  </a:lnTo>
                  <a:lnTo>
                    <a:pt x="18" y="19"/>
                  </a:lnTo>
                  <a:lnTo>
                    <a:pt x="18" y="18"/>
                  </a:lnTo>
                  <a:lnTo>
                    <a:pt x="19" y="18"/>
                  </a:lnTo>
                  <a:lnTo>
                    <a:pt x="19" y="17"/>
                  </a:lnTo>
                  <a:lnTo>
                    <a:pt x="20" y="17"/>
                  </a:lnTo>
                  <a:lnTo>
                    <a:pt x="20" y="16"/>
                  </a:lnTo>
                  <a:lnTo>
                    <a:pt x="20" y="15"/>
                  </a:lnTo>
                  <a:lnTo>
                    <a:pt x="20" y="14"/>
                  </a:lnTo>
                  <a:lnTo>
                    <a:pt x="21" y="14"/>
                  </a:lnTo>
                  <a:lnTo>
                    <a:pt x="21" y="13"/>
                  </a:lnTo>
                  <a:lnTo>
                    <a:pt x="21" y="12"/>
                  </a:lnTo>
                  <a:lnTo>
                    <a:pt x="21" y="11"/>
                  </a:lnTo>
                  <a:lnTo>
                    <a:pt x="21" y="10"/>
                  </a:lnTo>
                  <a:lnTo>
                    <a:pt x="21" y="9"/>
                  </a:lnTo>
                  <a:lnTo>
                    <a:pt x="21" y="8"/>
                  </a:lnTo>
                  <a:lnTo>
                    <a:pt x="21" y="7"/>
                  </a:lnTo>
                  <a:lnTo>
                    <a:pt x="21" y="6"/>
                  </a:lnTo>
                  <a:lnTo>
                    <a:pt x="20" y="5"/>
                  </a:lnTo>
                  <a:lnTo>
                    <a:pt x="19" y="4"/>
                  </a:lnTo>
                  <a:lnTo>
                    <a:pt x="18" y="3"/>
                  </a:lnTo>
                  <a:lnTo>
                    <a:pt x="17" y="3"/>
                  </a:lnTo>
                  <a:lnTo>
                    <a:pt x="16" y="2"/>
                  </a:lnTo>
                  <a:lnTo>
                    <a:pt x="15" y="2"/>
                  </a:lnTo>
                  <a:lnTo>
                    <a:pt x="15" y="1"/>
                  </a:lnTo>
                  <a:lnTo>
                    <a:pt x="14" y="1"/>
                  </a:lnTo>
                  <a:lnTo>
                    <a:pt x="13" y="1"/>
                  </a:lnTo>
                  <a:lnTo>
                    <a:pt x="12" y="1"/>
                  </a:lnTo>
                  <a:lnTo>
                    <a:pt x="11" y="0"/>
                  </a:lnTo>
                  <a:lnTo>
                    <a:pt x="10" y="0"/>
                  </a:lnTo>
                  <a:lnTo>
                    <a:pt x="9" y="0"/>
                  </a:lnTo>
                  <a:lnTo>
                    <a:pt x="8" y="0"/>
                  </a:lnTo>
                  <a:lnTo>
                    <a:pt x="7" y="1"/>
                  </a:lnTo>
                  <a:lnTo>
                    <a:pt x="6" y="1"/>
                  </a:lnTo>
                  <a:lnTo>
                    <a:pt x="5" y="1"/>
                  </a:lnTo>
                  <a:lnTo>
                    <a:pt x="4" y="1"/>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92" name="Freeform 538"/>
            <p:cNvSpPr>
              <a:spLocks/>
            </p:cNvSpPr>
            <p:nvPr/>
          </p:nvSpPr>
          <p:spPr bwMode="auto">
            <a:xfrm>
              <a:off x="1571" y="1662"/>
              <a:ext cx="42" cy="20"/>
            </a:xfrm>
            <a:custGeom>
              <a:avLst/>
              <a:gdLst>
                <a:gd name="T0" fmla="*/ 0 w 42"/>
                <a:gd name="T1" fmla="*/ 7 h 20"/>
                <a:gd name="T2" fmla="*/ 1 w 42"/>
                <a:gd name="T3" fmla="*/ 8 h 20"/>
                <a:gd name="T4" fmla="*/ 2 w 42"/>
                <a:gd name="T5" fmla="*/ 9 h 20"/>
                <a:gd name="T6" fmla="*/ 3 w 42"/>
                <a:gd name="T7" fmla="*/ 11 h 20"/>
                <a:gd name="T8" fmla="*/ 4 w 42"/>
                <a:gd name="T9" fmla="*/ 12 h 20"/>
                <a:gd name="T10" fmla="*/ 6 w 42"/>
                <a:gd name="T11" fmla="*/ 12 h 20"/>
                <a:gd name="T12" fmla="*/ 9 w 42"/>
                <a:gd name="T13" fmla="*/ 14 h 20"/>
                <a:gd name="T14" fmla="*/ 11 w 42"/>
                <a:gd name="T15" fmla="*/ 14 h 20"/>
                <a:gd name="T16" fmla="*/ 13 w 42"/>
                <a:gd name="T17" fmla="*/ 16 h 20"/>
                <a:gd name="T18" fmla="*/ 15 w 42"/>
                <a:gd name="T19" fmla="*/ 16 h 20"/>
                <a:gd name="T20" fmla="*/ 17 w 42"/>
                <a:gd name="T21" fmla="*/ 17 h 20"/>
                <a:gd name="T22" fmla="*/ 19 w 42"/>
                <a:gd name="T23" fmla="*/ 18 h 20"/>
                <a:gd name="T24" fmla="*/ 23 w 42"/>
                <a:gd name="T25" fmla="*/ 18 h 20"/>
                <a:gd name="T26" fmla="*/ 25 w 42"/>
                <a:gd name="T27" fmla="*/ 18 h 20"/>
                <a:gd name="T28" fmla="*/ 27 w 42"/>
                <a:gd name="T29" fmla="*/ 19 h 20"/>
                <a:gd name="T30" fmla="*/ 28 w 42"/>
                <a:gd name="T31" fmla="*/ 18 h 20"/>
                <a:gd name="T32" fmla="*/ 30 w 42"/>
                <a:gd name="T33" fmla="*/ 18 h 20"/>
                <a:gd name="T34" fmla="*/ 32 w 42"/>
                <a:gd name="T35" fmla="*/ 18 h 20"/>
                <a:gd name="T36" fmla="*/ 33 w 42"/>
                <a:gd name="T37" fmla="*/ 17 h 20"/>
                <a:gd name="T38" fmla="*/ 35 w 42"/>
                <a:gd name="T39" fmla="*/ 16 h 20"/>
                <a:gd name="T40" fmla="*/ 37 w 42"/>
                <a:gd name="T41" fmla="*/ 16 h 20"/>
                <a:gd name="T42" fmla="*/ 38 w 42"/>
                <a:gd name="T43" fmla="*/ 15 h 20"/>
                <a:gd name="T44" fmla="*/ 38 w 42"/>
                <a:gd name="T45" fmla="*/ 13 h 20"/>
                <a:gd name="T46" fmla="*/ 39 w 42"/>
                <a:gd name="T47" fmla="*/ 12 h 20"/>
                <a:gd name="T48" fmla="*/ 39 w 42"/>
                <a:gd name="T49" fmla="*/ 10 h 20"/>
                <a:gd name="T50" fmla="*/ 40 w 42"/>
                <a:gd name="T51" fmla="*/ 9 h 20"/>
                <a:gd name="T52" fmla="*/ 40 w 42"/>
                <a:gd name="T53" fmla="*/ 7 h 20"/>
                <a:gd name="T54" fmla="*/ 40 w 42"/>
                <a:gd name="T55" fmla="*/ 5 h 20"/>
                <a:gd name="T56" fmla="*/ 41 w 42"/>
                <a:gd name="T57" fmla="*/ 4 h 20"/>
                <a:gd name="T58" fmla="*/ 41 w 42"/>
                <a:gd name="T59" fmla="*/ 2 h 20"/>
                <a:gd name="T60" fmla="*/ 39 w 42"/>
                <a:gd name="T61" fmla="*/ 1 h 20"/>
                <a:gd name="T62" fmla="*/ 37 w 42"/>
                <a:gd name="T63" fmla="*/ 1 h 20"/>
                <a:gd name="T64" fmla="*/ 35 w 42"/>
                <a:gd name="T65" fmla="*/ 1 h 20"/>
                <a:gd name="T66" fmla="*/ 33 w 42"/>
                <a:gd name="T67" fmla="*/ 1 h 20"/>
                <a:gd name="T68" fmla="*/ 32 w 42"/>
                <a:gd name="T69" fmla="*/ 0 h 20"/>
                <a:gd name="T70" fmla="*/ 30 w 42"/>
                <a:gd name="T71" fmla="*/ 0 h 20"/>
                <a:gd name="T72" fmla="*/ 27 w 42"/>
                <a:gd name="T73" fmla="*/ 0 h 20"/>
                <a:gd name="T74" fmla="*/ 25 w 42"/>
                <a:gd name="T75" fmla="*/ 0 h 20"/>
                <a:gd name="T76" fmla="*/ 23 w 42"/>
                <a:gd name="T77" fmla="*/ 0 h 20"/>
                <a:gd name="T78" fmla="*/ 21 w 42"/>
                <a:gd name="T79" fmla="*/ 0 h 20"/>
                <a:gd name="T80" fmla="*/ 18 w 42"/>
                <a:gd name="T81" fmla="*/ 0 h 20"/>
                <a:gd name="T82" fmla="*/ 16 w 42"/>
                <a:gd name="T83" fmla="*/ 0 h 20"/>
                <a:gd name="T84" fmla="*/ 14 w 42"/>
                <a:gd name="T85" fmla="*/ 0 h 20"/>
                <a:gd name="T86" fmla="*/ 12 w 42"/>
                <a:gd name="T87" fmla="*/ 0 h 20"/>
                <a:gd name="T88" fmla="*/ 10 w 42"/>
                <a:gd name="T89" fmla="*/ 1 h 20"/>
                <a:gd name="T90" fmla="*/ 8 w 42"/>
                <a:gd name="T91" fmla="*/ 1 h 20"/>
                <a:gd name="T92" fmla="*/ 6 w 42"/>
                <a:gd name="T93" fmla="*/ 2 h 20"/>
                <a:gd name="T94" fmla="*/ 4 w 42"/>
                <a:gd name="T95" fmla="*/ 3 h 20"/>
                <a:gd name="T96" fmla="*/ 2 w 42"/>
                <a:gd name="T97" fmla="*/ 4 h 20"/>
                <a:gd name="T98" fmla="*/ 0 w 42"/>
                <a:gd name="T99" fmla="*/ 6 h 2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2" h="20">
                  <a:moveTo>
                    <a:pt x="0" y="6"/>
                  </a:moveTo>
                  <a:lnTo>
                    <a:pt x="0" y="7"/>
                  </a:lnTo>
                  <a:lnTo>
                    <a:pt x="0" y="8"/>
                  </a:lnTo>
                  <a:lnTo>
                    <a:pt x="1" y="8"/>
                  </a:lnTo>
                  <a:lnTo>
                    <a:pt x="1" y="9"/>
                  </a:lnTo>
                  <a:lnTo>
                    <a:pt x="2" y="9"/>
                  </a:lnTo>
                  <a:lnTo>
                    <a:pt x="2" y="10"/>
                  </a:lnTo>
                  <a:lnTo>
                    <a:pt x="3" y="11"/>
                  </a:lnTo>
                  <a:lnTo>
                    <a:pt x="4" y="11"/>
                  </a:lnTo>
                  <a:lnTo>
                    <a:pt x="4" y="12"/>
                  </a:lnTo>
                  <a:lnTo>
                    <a:pt x="5" y="12"/>
                  </a:lnTo>
                  <a:lnTo>
                    <a:pt x="6" y="12"/>
                  </a:lnTo>
                  <a:lnTo>
                    <a:pt x="7" y="13"/>
                  </a:lnTo>
                  <a:lnTo>
                    <a:pt x="9" y="14"/>
                  </a:lnTo>
                  <a:lnTo>
                    <a:pt x="10" y="14"/>
                  </a:lnTo>
                  <a:lnTo>
                    <a:pt x="11" y="14"/>
                  </a:lnTo>
                  <a:lnTo>
                    <a:pt x="12" y="15"/>
                  </a:lnTo>
                  <a:lnTo>
                    <a:pt x="13" y="16"/>
                  </a:lnTo>
                  <a:lnTo>
                    <a:pt x="14" y="16"/>
                  </a:lnTo>
                  <a:lnTo>
                    <a:pt x="15" y="16"/>
                  </a:lnTo>
                  <a:lnTo>
                    <a:pt x="16" y="16"/>
                  </a:lnTo>
                  <a:lnTo>
                    <a:pt x="17" y="17"/>
                  </a:lnTo>
                  <a:lnTo>
                    <a:pt x="18" y="17"/>
                  </a:lnTo>
                  <a:lnTo>
                    <a:pt x="19" y="18"/>
                  </a:lnTo>
                  <a:lnTo>
                    <a:pt x="21" y="18"/>
                  </a:lnTo>
                  <a:lnTo>
                    <a:pt x="23" y="18"/>
                  </a:lnTo>
                  <a:lnTo>
                    <a:pt x="24" y="18"/>
                  </a:lnTo>
                  <a:lnTo>
                    <a:pt x="25" y="18"/>
                  </a:lnTo>
                  <a:lnTo>
                    <a:pt x="26" y="18"/>
                  </a:lnTo>
                  <a:lnTo>
                    <a:pt x="27" y="19"/>
                  </a:lnTo>
                  <a:lnTo>
                    <a:pt x="27" y="18"/>
                  </a:lnTo>
                  <a:lnTo>
                    <a:pt x="28" y="18"/>
                  </a:lnTo>
                  <a:lnTo>
                    <a:pt x="29" y="18"/>
                  </a:lnTo>
                  <a:lnTo>
                    <a:pt x="30" y="18"/>
                  </a:lnTo>
                  <a:lnTo>
                    <a:pt x="31" y="18"/>
                  </a:lnTo>
                  <a:lnTo>
                    <a:pt x="32" y="18"/>
                  </a:lnTo>
                  <a:lnTo>
                    <a:pt x="33" y="18"/>
                  </a:lnTo>
                  <a:lnTo>
                    <a:pt x="33" y="17"/>
                  </a:lnTo>
                  <a:lnTo>
                    <a:pt x="35" y="17"/>
                  </a:lnTo>
                  <a:lnTo>
                    <a:pt x="35" y="16"/>
                  </a:lnTo>
                  <a:lnTo>
                    <a:pt x="36" y="16"/>
                  </a:lnTo>
                  <a:lnTo>
                    <a:pt x="37" y="16"/>
                  </a:lnTo>
                  <a:lnTo>
                    <a:pt x="37" y="15"/>
                  </a:lnTo>
                  <a:lnTo>
                    <a:pt x="38" y="15"/>
                  </a:lnTo>
                  <a:lnTo>
                    <a:pt x="38" y="14"/>
                  </a:lnTo>
                  <a:lnTo>
                    <a:pt x="38" y="13"/>
                  </a:lnTo>
                  <a:lnTo>
                    <a:pt x="39" y="13"/>
                  </a:lnTo>
                  <a:lnTo>
                    <a:pt x="39" y="12"/>
                  </a:lnTo>
                  <a:lnTo>
                    <a:pt x="39" y="11"/>
                  </a:lnTo>
                  <a:lnTo>
                    <a:pt x="39" y="10"/>
                  </a:lnTo>
                  <a:lnTo>
                    <a:pt x="39" y="9"/>
                  </a:lnTo>
                  <a:lnTo>
                    <a:pt x="40" y="9"/>
                  </a:lnTo>
                  <a:lnTo>
                    <a:pt x="40" y="8"/>
                  </a:lnTo>
                  <a:lnTo>
                    <a:pt x="40" y="7"/>
                  </a:lnTo>
                  <a:lnTo>
                    <a:pt x="40" y="6"/>
                  </a:lnTo>
                  <a:lnTo>
                    <a:pt x="40" y="5"/>
                  </a:lnTo>
                  <a:lnTo>
                    <a:pt x="40" y="4"/>
                  </a:lnTo>
                  <a:lnTo>
                    <a:pt x="41" y="4"/>
                  </a:lnTo>
                  <a:lnTo>
                    <a:pt x="41" y="3"/>
                  </a:lnTo>
                  <a:lnTo>
                    <a:pt x="41" y="2"/>
                  </a:lnTo>
                  <a:lnTo>
                    <a:pt x="40" y="1"/>
                  </a:lnTo>
                  <a:lnTo>
                    <a:pt x="39" y="1"/>
                  </a:lnTo>
                  <a:lnTo>
                    <a:pt x="38" y="1"/>
                  </a:lnTo>
                  <a:lnTo>
                    <a:pt x="37" y="1"/>
                  </a:lnTo>
                  <a:lnTo>
                    <a:pt x="36" y="1"/>
                  </a:lnTo>
                  <a:lnTo>
                    <a:pt x="35" y="1"/>
                  </a:lnTo>
                  <a:lnTo>
                    <a:pt x="34" y="1"/>
                  </a:lnTo>
                  <a:lnTo>
                    <a:pt x="33" y="1"/>
                  </a:lnTo>
                  <a:lnTo>
                    <a:pt x="33" y="0"/>
                  </a:lnTo>
                  <a:lnTo>
                    <a:pt x="32" y="0"/>
                  </a:lnTo>
                  <a:lnTo>
                    <a:pt x="31" y="0"/>
                  </a:lnTo>
                  <a:lnTo>
                    <a:pt x="30" y="0"/>
                  </a:lnTo>
                  <a:lnTo>
                    <a:pt x="28" y="0"/>
                  </a:lnTo>
                  <a:lnTo>
                    <a:pt x="27" y="0"/>
                  </a:lnTo>
                  <a:lnTo>
                    <a:pt x="26" y="0"/>
                  </a:lnTo>
                  <a:lnTo>
                    <a:pt x="25" y="0"/>
                  </a:lnTo>
                  <a:lnTo>
                    <a:pt x="24" y="0"/>
                  </a:lnTo>
                  <a:lnTo>
                    <a:pt x="23" y="0"/>
                  </a:lnTo>
                  <a:lnTo>
                    <a:pt x="22" y="0"/>
                  </a:lnTo>
                  <a:lnTo>
                    <a:pt x="21" y="0"/>
                  </a:lnTo>
                  <a:lnTo>
                    <a:pt x="19" y="0"/>
                  </a:lnTo>
                  <a:lnTo>
                    <a:pt x="18" y="0"/>
                  </a:lnTo>
                  <a:lnTo>
                    <a:pt x="17" y="0"/>
                  </a:lnTo>
                  <a:lnTo>
                    <a:pt x="16" y="0"/>
                  </a:lnTo>
                  <a:lnTo>
                    <a:pt x="15" y="0"/>
                  </a:lnTo>
                  <a:lnTo>
                    <a:pt x="14" y="0"/>
                  </a:lnTo>
                  <a:lnTo>
                    <a:pt x="13" y="0"/>
                  </a:lnTo>
                  <a:lnTo>
                    <a:pt x="12" y="0"/>
                  </a:lnTo>
                  <a:lnTo>
                    <a:pt x="11" y="1"/>
                  </a:lnTo>
                  <a:lnTo>
                    <a:pt x="10" y="1"/>
                  </a:lnTo>
                  <a:lnTo>
                    <a:pt x="9" y="1"/>
                  </a:lnTo>
                  <a:lnTo>
                    <a:pt x="8" y="1"/>
                  </a:lnTo>
                  <a:lnTo>
                    <a:pt x="7" y="2"/>
                  </a:lnTo>
                  <a:lnTo>
                    <a:pt x="6" y="2"/>
                  </a:lnTo>
                  <a:lnTo>
                    <a:pt x="5" y="2"/>
                  </a:lnTo>
                  <a:lnTo>
                    <a:pt x="4" y="3"/>
                  </a:lnTo>
                  <a:lnTo>
                    <a:pt x="3" y="3"/>
                  </a:lnTo>
                  <a:lnTo>
                    <a:pt x="2" y="4"/>
                  </a:lnTo>
                  <a:lnTo>
                    <a:pt x="1" y="5"/>
                  </a:lnTo>
                  <a:lnTo>
                    <a:pt x="0" y="6"/>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93" name="Freeform 539"/>
            <p:cNvSpPr>
              <a:spLocks/>
            </p:cNvSpPr>
            <p:nvPr/>
          </p:nvSpPr>
          <p:spPr bwMode="auto">
            <a:xfrm>
              <a:off x="1611" y="1659"/>
              <a:ext cx="38" cy="26"/>
            </a:xfrm>
            <a:custGeom>
              <a:avLst/>
              <a:gdLst>
                <a:gd name="T0" fmla="*/ 0 w 38"/>
                <a:gd name="T1" fmla="*/ 10 h 26"/>
                <a:gd name="T2" fmla="*/ 0 w 38"/>
                <a:gd name="T3" fmla="*/ 12 h 26"/>
                <a:gd name="T4" fmla="*/ 1 w 38"/>
                <a:gd name="T5" fmla="*/ 13 h 26"/>
                <a:gd name="T6" fmla="*/ 1 w 38"/>
                <a:gd name="T7" fmla="*/ 15 h 26"/>
                <a:gd name="T8" fmla="*/ 2 w 38"/>
                <a:gd name="T9" fmla="*/ 16 h 26"/>
                <a:gd name="T10" fmla="*/ 3 w 38"/>
                <a:gd name="T11" fmla="*/ 18 h 26"/>
                <a:gd name="T12" fmla="*/ 4 w 38"/>
                <a:gd name="T13" fmla="*/ 19 h 26"/>
                <a:gd name="T14" fmla="*/ 5 w 38"/>
                <a:gd name="T15" fmla="*/ 20 h 26"/>
                <a:gd name="T16" fmla="*/ 7 w 38"/>
                <a:gd name="T17" fmla="*/ 21 h 26"/>
                <a:gd name="T18" fmla="*/ 8 w 38"/>
                <a:gd name="T19" fmla="*/ 22 h 26"/>
                <a:gd name="T20" fmla="*/ 11 w 38"/>
                <a:gd name="T21" fmla="*/ 23 h 26"/>
                <a:gd name="T22" fmla="*/ 12 w 38"/>
                <a:gd name="T23" fmla="*/ 24 h 26"/>
                <a:gd name="T24" fmla="*/ 14 w 38"/>
                <a:gd name="T25" fmla="*/ 25 h 26"/>
                <a:gd name="T26" fmla="*/ 16 w 38"/>
                <a:gd name="T27" fmla="*/ 25 h 26"/>
                <a:gd name="T28" fmla="*/ 18 w 38"/>
                <a:gd name="T29" fmla="*/ 25 h 26"/>
                <a:gd name="T30" fmla="*/ 20 w 38"/>
                <a:gd name="T31" fmla="*/ 25 h 26"/>
                <a:gd name="T32" fmla="*/ 23 w 38"/>
                <a:gd name="T33" fmla="*/ 23 h 26"/>
                <a:gd name="T34" fmla="*/ 25 w 38"/>
                <a:gd name="T35" fmla="*/ 23 h 26"/>
                <a:gd name="T36" fmla="*/ 26 w 38"/>
                <a:gd name="T37" fmla="*/ 22 h 26"/>
                <a:gd name="T38" fmla="*/ 27 w 38"/>
                <a:gd name="T39" fmla="*/ 21 h 26"/>
                <a:gd name="T40" fmla="*/ 30 w 38"/>
                <a:gd name="T41" fmla="*/ 20 h 26"/>
                <a:gd name="T42" fmla="*/ 31 w 38"/>
                <a:gd name="T43" fmla="*/ 18 h 26"/>
                <a:gd name="T44" fmla="*/ 32 w 38"/>
                <a:gd name="T45" fmla="*/ 17 h 26"/>
                <a:gd name="T46" fmla="*/ 33 w 38"/>
                <a:gd name="T47" fmla="*/ 16 h 26"/>
                <a:gd name="T48" fmla="*/ 34 w 38"/>
                <a:gd name="T49" fmla="*/ 15 h 26"/>
                <a:gd name="T50" fmla="*/ 35 w 38"/>
                <a:gd name="T51" fmla="*/ 14 h 26"/>
                <a:gd name="T52" fmla="*/ 36 w 38"/>
                <a:gd name="T53" fmla="*/ 13 h 26"/>
                <a:gd name="T54" fmla="*/ 36 w 38"/>
                <a:gd name="T55" fmla="*/ 11 h 26"/>
                <a:gd name="T56" fmla="*/ 36 w 38"/>
                <a:gd name="T57" fmla="*/ 9 h 26"/>
                <a:gd name="T58" fmla="*/ 37 w 38"/>
                <a:gd name="T59" fmla="*/ 8 h 26"/>
                <a:gd name="T60" fmla="*/ 37 w 38"/>
                <a:gd name="T61" fmla="*/ 6 h 26"/>
                <a:gd name="T62" fmla="*/ 37 w 38"/>
                <a:gd name="T63" fmla="*/ 4 h 26"/>
                <a:gd name="T64" fmla="*/ 35 w 38"/>
                <a:gd name="T65" fmla="*/ 2 h 26"/>
                <a:gd name="T66" fmla="*/ 33 w 38"/>
                <a:gd name="T67" fmla="*/ 1 h 26"/>
                <a:gd name="T68" fmla="*/ 31 w 38"/>
                <a:gd name="T69" fmla="*/ 1 h 26"/>
                <a:gd name="T70" fmla="*/ 29 w 38"/>
                <a:gd name="T71" fmla="*/ 0 h 26"/>
                <a:gd name="T72" fmla="*/ 25 w 38"/>
                <a:gd name="T73" fmla="*/ 0 h 26"/>
                <a:gd name="T74" fmla="*/ 23 w 38"/>
                <a:gd name="T75" fmla="*/ 0 h 26"/>
                <a:gd name="T76" fmla="*/ 20 w 38"/>
                <a:gd name="T77" fmla="*/ 0 h 26"/>
                <a:gd name="T78" fmla="*/ 18 w 38"/>
                <a:gd name="T79" fmla="*/ 1 h 26"/>
                <a:gd name="T80" fmla="*/ 15 w 38"/>
                <a:gd name="T81" fmla="*/ 1 h 26"/>
                <a:gd name="T82" fmla="*/ 13 w 38"/>
                <a:gd name="T83" fmla="*/ 2 h 26"/>
                <a:gd name="T84" fmla="*/ 10 w 38"/>
                <a:gd name="T85" fmla="*/ 3 h 26"/>
                <a:gd name="T86" fmla="*/ 7 w 38"/>
                <a:gd name="T87" fmla="*/ 4 h 26"/>
                <a:gd name="T88" fmla="*/ 5 w 38"/>
                <a:gd name="T89" fmla="*/ 5 h 26"/>
                <a:gd name="T90" fmla="*/ 3 w 38"/>
                <a:gd name="T91" fmla="*/ 7 h 26"/>
                <a:gd name="T92" fmla="*/ 1 w 38"/>
                <a:gd name="T93" fmla="*/ 9 h 2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8" h="26">
                  <a:moveTo>
                    <a:pt x="1" y="10"/>
                  </a:moveTo>
                  <a:lnTo>
                    <a:pt x="0" y="10"/>
                  </a:lnTo>
                  <a:lnTo>
                    <a:pt x="0" y="11"/>
                  </a:lnTo>
                  <a:lnTo>
                    <a:pt x="0" y="12"/>
                  </a:lnTo>
                  <a:lnTo>
                    <a:pt x="0" y="13"/>
                  </a:lnTo>
                  <a:lnTo>
                    <a:pt x="1" y="13"/>
                  </a:lnTo>
                  <a:lnTo>
                    <a:pt x="1" y="14"/>
                  </a:lnTo>
                  <a:lnTo>
                    <a:pt x="1" y="15"/>
                  </a:lnTo>
                  <a:lnTo>
                    <a:pt x="2" y="15"/>
                  </a:lnTo>
                  <a:lnTo>
                    <a:pt x="2" y="16"/>
                  </a:lnTo>
                  <a:lnTo>
                    <a:pt x="3" y="17"/>
                  </a:lnTo>
                  <a:lnTo>
                    <a:pt x="3" y="18"/>
                  </a:lnTo>
                  <a:lnTo>
                    <a:pt x="4" y="18"/>
                  </a:lnTo>
                  <a:lnTo>
                    <a:pt x="4" y="19"/>
                  </a:lnTo>
                  <a:lnTo>
                    <a:pt x="5" y="19"/>
                  </a:lnTo>
                  <a:lnTo>
                    <a:pt x="5" y="20"/>
                  </a:lnTo>
                  <a:lnTo>
                    <a:pt x="6" y="21"/>
                  </a:lnTo>
                  <a:lnTo>
                    <a:pt x="7" y="21"/>
                  </a:lnTo>
                  <a:lnTo>
                    <a:pt x="7" y="22"/>
                  </a:lnTo>
                  <a:lnTo>
                    <a:pt x="8" y="22"/>
                  </a:lnTo>
                  <a:lnTo>
                    <a:pt x="10" y="23"/>
                  </a:lnTo>
                  <a:lnTo>
                    <a:pt x="11" y="23"/>
                  </a:lnTo>
                  <a:lnTo>
                    <a:pt x="12" y="23"/>
                  </a:lnTo>
                  <a:lnTo>
                    <a:pt x="12" y="24"/>
                  </a:lnTo>
                  <a:lnTo>
                    <a:pt x="13" y="24"/>
                  </a:lnTo>
                  <a:lnTo>
                    <a:pt x="14" y="25"/>
                  </a:lnTo>
                  <a:lnTo>
                    <a:pt x="15" y="25"/>
                  </a:lnTo>
                  <a:lnTo>
                    <a:pt x="16" y="25"/>
                  </a:lnTo>
                  <a:lnTo>
                    <a:pt x="17" y="25"/>
                  </a:lnTo>
                  <a:lnTo>
                    <a:pt x="18" y="25"/>
                  </a:lnTo>
                  <a:lnTo>
                    <a:pt x="19" y="25"/>
                  </a:lnTo>
                  <a:lnTo>
                    <a:pt x="20" y="25"/>
                  </a:lnTo>
                  <a:lnTo>
                    <a:pt x="22" y="24"/>
                  </a:lnTo>
                  <a:lnTo>
                    <a:pt x="23" y="23"/>
                  </a:lnTo>
                  <a:lnTo>
                    <a:pt x="24" y="23"/>
                  </a:lnTo>
                  <a:lnTo>
                    <a:pt x="25" y="23"/>
                  </a:lnTo>
                  <a:lnTo>
                    <a:pt x="26" y="23"/>
                  </a:lnTo>
                  <a:lnTo>
                    <a:pt x="26" y="22"/>
                  </a:lnTo>
                  <a:lnTo>
                    <a:pt x="27" y="22"/>
                  </a:lnTo>
                  <a:lnTo>
                    <a:pt x="27" y="21"/>
                  </a:lnTo>
                  <a:lnTo>
                    <a:pt x="29" y="21"/>
                  </a:lnTo>
                  <a:lnTo>
                    <a:pt x="30" y="20"/>
                  </a:lnTo>
                  <a:lnTo>
                    <a:pt x="31" y="19"/>
                  </a:lnTo>
                  <a:lnTo>
                    <a:pt x="31" y="18"/>
                  </a:lnTo>
                  <a:lnTo>
                    <a:pt x="32" y="18"/>
                  </a:lnTo>
                  <a:lnTo>
                    <a:pt x="32" y="17"/>
                  </a:lnTo>
                  <a:lnTo>
                    <a:pt x="33" y="17"/>
                  </a:lnTo>
                  <a:lnTo>
                    <a:pt x="33" y="16"/>
                  </a:lnTo>
                  <a:lnTo>
                    <a:pt x="34" y="16"/>
                  </a:lnTo>
                  <a:lnTo>
                    <a:pt x="34" y="15"/>
                  </a:lnTo>
                  <a:lnTo>
                    <a:pt x="35" y="15"/>
                  </a:lnTo>
                  <a:lnTo>
                    <a:pt x="35" y="14"/>
                  </a:lnTo>
                  <a:lnTo>
                    <a:pt x="35" y="13"/>
                  </a:lnTo>
                  <a:lnTo>
                    <a:pt x="36" y="13"/>
                  </a:lnTo>
                  <a:lnTo>
                    <a:pt x="36" y="12"/>
                  </a:lnTo>
                  <a:lnTo>
                    <a:pt x="36" y="11"/>
                  </a:lnTo>
                  <a:lnTo>
                    <a:pt x="36" y="10"/>
                  </a:lnTo>
                  <a:lnTo>
                    <a:pt x="36" y="9"/>
                  </a:lnTo>
                  <a:lnTo>
                    <a:pt x="36" y="8"/>
                  </a:lnTo>
                  <a:lnTo>
                    <a:pt x="37" y="8"/>
                  </a:lnTo>
                  <a:lnTo>
                    <a:pt x="37" y="7"/>
                  </a:lnTo>
                  <a:lnTo>
                    <a:pt x="37" y="6"/>
                  </a:lnTo>
                  <a:lnTo>
                    <a:pt x="37" y="5"/>
                  </a:lnTo>
                  <a:lnTo>
                    <a:pt x="37" y="4"/>
                  </a:lnTo>
                  <a:lnTo>
                    <a:pt x="37" y="3"/>
                  </a:lnTo>
                  <a:lnTo>
                    <a:pt x="35" y="2"/>
                  </a:lnTo>
                  <a:lnTo>
                    <a:pt x="34" y="2"/>
                  </a:lnTo>
                  <a:lnTo>
                    <a:pt x="33" y="1"/>
                  </a:lnTo>
                  <a:lnTo>
                    <a:pt x="32" y="1"/>
                  </a:lnTo>
                  <a:lnTo>
                    <a:pt x="31" y="1"/>
                  </a:lnTo>
                  <a:lnTo>
                    <a:pt x="30" y="1"/>
                  </a:lnTo>
                  <a:lnTo>
                    <a:pt x="29" y="0"/>
                  </a:lnTo>
                  <a:lnTo>
                    <a:pt x="26" y="0"/>
                  </a:lnTo>
                  <a:lnTo>
                    <a:pt x="25" y="0"/>
                  </a:lnTo>
                  <a:lnTo>
                    <a:pt x="24" y="0"/>
                  </a:lnTo>
                  <a:lnTo>
                    <a:pt x="23" y="0"/>
                  </a:lnTo>
                  <a:lnTo>
                    <a:pt x="22" y="0"/>
                  </a:lnTo>
                  <a:lnTo>
                    <a:pt x="20" y="0"/>
                  </a:lnTo>
                  <a:lnTo>
                    <a:pt x="19" y="1"/>
                  </a:lnTo>
                  <a:lnTo>
                    <a:pt x="18" y="1"/>
                  </a:lnTo>
                  <a:lnTo>
                    <a:pt x="16" y="1"/>
                  </a:lnTo>
                  <a:lnTo>
                    <a:pt x="15" y="1"/>
                  </a:lnTo>
                  <a:lnTo>
                    <a:pt x="14" y="2"/>
                  </a:lnTo>
                  <a:lnTo>
                    <a:pt x="13" y="2"/>
                  </a:lnTo>
                  <a:lnTo>
                    <a:pt x="12" y="3"/>
                  </a:lnTo>
                  <a:lnTo>
                    <a:pt x="10" y="3"/>
                  </a:lnTo>
                  <a:lnTo>
                    <a:pt x="8" y="3"/>
                  </a:lnTo>
                  <a:lnTo>
                    <a:pt x="7" y="4"/>
                  </a:lnTo>
                  <a:lnTo>
                    <a:pt x="6" y="5"/>
                  </a:lnTo>
                  <a:lnTo>
                    <a:pt x="5" y="5"/>
                  </a:lnTo>
                  <a:lnTo>
                    <a:pt x="4" y="6"/>
                  </a:lnTo>
                  <a:lnTo>
                    <a:pt x="3" y="7"/>
                  </a:lnTo>
                  <a:lnTo>
                    <a:pt x="2" y="8"/>
                  </a:lnTo>
                  <a:lnTo>
                    <a:pt x="1" y="9"/>
                  </a:lnTo>
                  <a:lnTo>
                    <a:pt x="1" y="10"/>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94" name="Freeform 540"/>
            <p:cNvSpPr>
              <a:spLocks/>
            </p:cNvSpPr>
            <p:nvPr/>
          </p:nvSpPr>
          <p:spPr bwMode="auto">
            <a:xfrm>
              <a:off x="1673" y="1645"/>
              <a:ext cx="32" cy="36"/>
            </a:xfrm>
            <a:custGeom>
              <a:avLst/>
              <a:gdLst>
                <a:gd name="T0" fmla="*/ 0 w 32"/>
                <a:gd name="T1" fmla="*/ 21 h 36"/>
                <a:gd name="T2" fmla="*/ 0 w 32"/>
                <a:gd name="T3" fmla="*/ 23 h 36"/>
                <a:gd name="T4" fmla="*/ 0 w 32"/>
                <a:gd name="T5" fmla="*/ 25 h 36"/>
                <a:gd name="T6" fmla="*/ 1 w 32"/>
                <a:gd name="T7" fmla="*/ 26 h 36"/>
                <a:gd name="T8" fmla="*/ 1 w 32"/>
                <a:gd name="T9" fmla="*/ 28 h 36"/>
                <a:gd name="T10" fmla="*/ 2 w 32"/>
                <a:gd name="T11" fmla="*/ 29 h 36"/>
                <a:gd name="T12" fmla="*/ 4 w 32"/>
                <a:gd name="T13" fmla="*/ 31 h 36"/>
                <a:gd name="T14" fmla="*/ 6 w 32"/>
                <a:gd name="T15" fmla="*/ 32 h 36"/>
                <a:gd name="T16" fmla="*/ 7 w 32"/>
                <a:gd name="T17" fmla="*/ 33 h 36"/>
                <a:gd name="T18" fmla="*/ 8 w 32"/>
                <a:gd name="T19" fmla="*/ 34 h 36"/>
                <a:gd name="T20" fmla="*/ 10 w 32"/>
                <a:gd name="T21" fmla="*/ 35 h 36"/>
                <a:gd name="T22" fmla="*/ 12 w 32"/>
                <a:gd name="T23" fmla="*/ 35 h 36"/>
                <a:gd name="T24" fmla="*/ 14 w 32"/>
                <a:gd name="T25" fmla="*/ 35 h 36"/>
                <a:gd name="T26" fmla="*/ 16 w 32"/>
                <a:gd name="T27" fmla="*/ 35 h 36"/>
                <a:gd name="T28" fmla="*/ 18 w 32"/>
                <a:gd name="T29" fmla="*/ 35 h 36"/>
                <a:gd name="T30" fmla="*/ 20 w 32"/>
                <a:gd name="T31" fmla="*/ 35 h 36"/>
                <a:gd name="T32" fmla="*/ 22 w 32"/>
                <a:gd name="T33" fmla="*/ 35 h 36"/>
                <a:gd name="T34" fmla="*/ 23 w 32"/>
                <a:gd name="T35" fmla="*/ 34 h 36"/>
                <a:gd name="T36" fmla="*/ 25 w 32"/>
                <a:gd name="T37" fmla="*/ 34 h 36"/>
                <a:gd name="T38" fmla="*/ 27 w 32"/>
                <a:gd name="T39" fmla="*/ 33 h 36"/>
                <a:gd name="T40" fmla="*/ 28 w 32"/>
                <a:gd name="T41" fmla="*/ 32 h 36"/>
                <a:gd name="T42" fmla="*/ 29 w 32"/>
                <a:gd name="T43" fmla="*/ 31 h 36"/>
                <a:gd name="T44" fmla="*/ 30 w 32"/>
                <a:gd name="T45" fmla="*/ 30 h 36"/>
                <a:gd name="T46" fmla="*/ 30 w 32"/>
                <a:gd name="T47" fmla="*/ 27 h 36"/>
                <a:gd name="T48" fmla="*/ 30 w 32"/>
                <a:gd name="T49" fmla="*/ 25 h 36"/>
                <a:gd name="T50" fmla="*/ 30 w 32"/>
                <a:gd name="T51" fmla="*/ 23 h 36"/>
                <a:gd name="T52" fmla="*/ 30 w 32"/>
                <a:gd name="T53" fmla="*/ 21 h 36"/>
                <a:gd name="T54" fmla="*/ 30 w 32"/>
                <a:gd name="T55" fmla="*/ 19 h 36"/>
                <a:gd name="T56" fmla="*/ 30 w 32"/>
                <a:gd name="T57" fmla="*/ 17 h 36"/>
                <a:gd name="T58" fmla="*/ 29 w 32"/>
                <a:gd name="T59" fmla="*/ 15 h 36"/>
                <a:gd name="T60" fmla="*/ 28 w 32"/>
                <a:gd name="T61" fmla="*/ 14 h 36"/>
                <a:gd name="T62" fmla="*/ 27 w 32"/>
                <a:gd name="T63" fmla="*/ 12 h 36"/>
                <a:gd name="T64" fmla="*/ 25 w 32"/>
                <a:gd name="T65" fmla="*/ 10 h 36"/>
                <a:gd name="T66" fmla="*/ 24 w 32"/>
                <a:gd name="T67" fmla="*/ 8 h 36"/>
                <a:gd name="T68" fmla="*/ 23 w 32"/>
                <a:gd name="T69" fmla="*/ 6 h 36"/>
                <a:gd name="T70" fmla="*/ 21 w 32"/>
                <a:gd name="T71" fmla="*/ 4 h 36"/>
                <a:gd name="T72" fmla="*/ 20 w 32"/>
                <a:gd name="T73" fmla="*/ 2 h 36"/>
                <a:gd name="T74" fmla="*/ 18 w 32"/>
                <a:gd name="T75" fmla="*/ 1 h 36"/>
                <a:gd name="T76" fmla="*/ 17 w 32"/>
                <a:gd name="T77" fmla="*/ 0 h 36"/>
                <a:gd name="T78" fmla="*/ 14 w 32"/>
                <a:gd name="T79" fmla="*/ 1 h 36"/>
                <a:gd name="T80" fmla="*/ 12 w 32"/>
                <a:gd name="T81" fmla="*/ 1 h 36"/>
                <a:gd name="T82" fmla="*/ 10 w 32"/>
                <a:gd name="T83" fmla="*/ 2 h 36"/>
                <a:gd name="T84" fmla="*/ 9 w 32"/>
                <a:gd name="T85" fmla="*/ 3 h 36"/>
                <a:gd name="T86" fmla="*/ 8 w 32"/>
                <a:gd name="T87" fmla="*/ 4 h 36"/>
                <a:gd name="T88" fmla="*/ 7 w 32"/>
                <a:gd name="T89" fmla="*/ 5 h 36"/>
                <a:gd name="T90" fmla="*/ 6 w 32"/>
                <a:gd name="T91" fmla="*/ 7 h 36"/>
                <a:gd name="T92" fmla="*/ 4 w 32"/>
                <a:gd name="T93" fmla="*/ 8 h 36"/>
                <a:gd name="T94" fmla="*/ 4 w 32"/>
                <a:gd name="T95" fmla="*/ 10 h 36"/>
                <a:gd name="T96" fmla="*/ 3 w 32"/>
                <a:gd name="T97" fmla="*/ 12 h 36"/>
                <a:gd name="T98" fmla="*/ 2 w 32"/>
                <a:gd name="T99" fmla="*/ 14 h 36"/>
                <a:gd name="T100" fmla="*/ 2 w 32"/>
                <a:gd name="T101" fmla="*/ 16 h 36"/>
                <a:gd name="T102" fmla="*/ 1 w 32"/>
                <a:gd name="T103" fmla="*/ 18 h 36"/>
                <a:gd name="T104" fmla="*/ 1 w 32"/>
                <a:gd name="T105" fmla="*/ 20 h 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2" h="36">
                  <a:moveTo>
                    <a:pt x="1" y="20"/>
                  </a:moveTo>
                  <a:lnTo>
                    <a:pt x="0" y="21"/>
                  </a:lnTo>
                  <a:lnTo>
                    <a:pt x="0" y="22"/>
                  </a:lnTo>
                  <a:lnTo>
                    <a:pt x="0" y="23"/>
                  </a:lnTo>
                  <a:lnTo>
                    <a:pt x="0" y="24"/>
                  </a:lnTo>
                  <a:lnTo>
                    <a:pt x="0" y="25"/>
                  </a:lnTo>
                  <a:lnTo>
                    <a:pt x="0" y="26"/>
                  </a:lnTo>
                  <a:lnTo>
                    <a:pt x="1" y="26"/>
                  </a:lnTo>
                  <a:lnTo>
                    <a:pt x="1" y="27"/>
                  </a:lnTo>
                  <a:lnTo>
                    <a:pt x="1" y="28"/>
                  </a:lnTo>
                  <a:lnTo>
                    <a:pt x="2" y="28"/>
                  </a:lnTo>
                  <a:lnTo>
                    <a:pt x="2" y="29"/>
                  </a:lnTo>
                  <a:lnTo>
                    <a:pt x="3" y="30"/>
                  </a:lnTo>
                  <a:lnTo>
                    <a:pt x="4" y="31"/>
                  </a:lnTo>
                  <a:lnTo>
                    <a:pt x="5" y="32"/>
                  </a:lnTo>
                  <a:lnTo>
                    <a:pt x="6" y="32"/>
                  </a:lnTo>
                  <a:lnTo>
                    <a:pt x="6" y="33"/>
                  </a:lnTo>
                  <a:lnTo>
                    <a:pt x="7" y="33"/>
                  </a:lnTo>
                  <a:lnTo>
                    <a:pt x="8" y="33"/>
                  </a:lnTo>
                  <a:lnTo>
                    <a:pt x="8" y="34"/>
                  </a:lnTo>
                  <a:lnTo>
                    <a:pt x="9" y="34"/>
                  </a:lnTo>
                  <a:lnTo>
                    <a:pt x="10" y="35"/>
                  </a:lnTo>
                  <a:lnTo>
                    <a:pt x="11" y="35"/>
                  </a:lnTo>
                  <a:lnTo>
                    <a:pt x="12" y="35"/>
                  </a:lnTo>
                  <a:lnTo>
                    <a:pt x="13" y="35"/>
                  </a:lnTo>
                  <a:lnTo>
                    <a:pt x="14" y="35"/>
                  </a:lnTo>
                  <a:lnTo>
                    <a:pt x="15" y="35"/>
                  </a:lnTo>
                  <a:lnTo>
                    <a:pt x="16" y="35"/>
                  </a:lnTo>
                  <a:lnTo>
                    <a:pt x="17" y="35"/>
                  </a:lnTo>
                  <a:lnTo>
                    <a:pt x="18" y="35"/>
                  </a:lnTo>
                  <a:lnTo>
                    <a:pt x="19" y="35"/>
                  </a:lnTo>
                  <a:lnTo>
                    <a:pt x="20" y="35"/>
                  </a:lnTo>
                  <a:lnTo>
                    <a:pt x="21" y="35"/>
                  </a:lnTo>
                  <a:lnTo>
                    <a:pt x="22" y="35"/>
                  </a:lnTo>
                  <a:lnTo>
                    <a:pt x="23" y="35"/>
                  </a:lnTo>
                  <a:lnTo>
                    <a:pt x="23" y="34"/>
                  </a:lnTo>
                  <a:lnTo>
                    <a:pt x="24" y="34"/>
                  </a:lnTo>
                  <a:lnTo>
                    <a:pt x="25" y="34"/>
                  </a:lnTo>
                  <a:lnTo>
                    <a:pt x="26" y="33"/>
                  </a:lnTo>
                  <a:lnTo>
                    <a:pt x="27" y="33"/>
                  </a:lnTo>
                  <a:lnTo>
                    <a:pt x="28" y="33"/>
                  </a:lnTo>
                  <a:lnTo>
                    <a:pt x="28" y="32"/>
                  </a:lnTo>
                  <a:lnTo>
                    <a:pt x="28" y="31"/>
                  </a:lnTo>
                  <a:lnTo>
                    <a:pt x="29" y="31"/>
                  </a:lnTo>
                  <a:lnTo>
                    <a:pt x="29" y="30"/>
                  </a:lnTo>
                  <a:lnTo>
                    <a:pt x="30" y="30"/>
                  </a:lnTo>
                  <a:lnTo>
                    <a:pt x="30" y="28"/>
                  </a:lnTo>
                  <a:lnTo>
                    <a:pt x="30" y="27"/>
                  </a:lnTo>
                  <a:lnTo>
                    <a:pt x="30" y="26"/>
                  </a:lnTo>
                  <a:lnTo>
                    <a:pt x="30" y="25"/>
                  </a:lnTo>
                  <a:lnTo>
                    <a:pt x="30" y="24"/>
                  </a:lnTo>
                  <a:lnTo>
                    <a:pt x="30" y="23"/>
                  </a:lnTo>
                  <a:lnTo>
                    <a:pt x="31" y="22"/>
                  </a:lnTo>
                  <a:lnTo>
                    <a:pt x="30" y="21"/>
                  </a:lnTo>
                  <a:lnTo>
                    <a:pt x="30" y="20"/>
                  </a:lnTo>
                  <a:lnTo>
                    <a:pt x="30" y="19"/>
                  </a:lnTo>
                  <a:lnTo>
                    <a:pt x="30" y="18"/>
                  </a:lnTo>
                  <a:lnTo>
                    <a:pt x="30" y="17"/>
                  </a:lnTo>
                  <a:lnTo>
                    <a:pt x="29" y="16"/>
                  </a:lnTo>
                  <a:lnTo>
                    <a:pt x="29" y="15"/>
                  </a:lnTo>
                  <a:lnTo>
                    <a:pt x="28" y="15"/>
                  </a:lnTo>
                  <a:lnTo>
                    <a:pt x="28" y="14"/>
                  </a:lnTo>
                  <a:lnTo>
                    <a:pt x="28" y="13"/>
                  </a:lnTo>
                  <a:lnTo>
                    <a:pt x="27" y="12"/>
                  </a:lnTo>
                  <a:lnTo>
                    <a:pt x="26" y="11"/>
                  </a:lnTo>
                  <a:lnTo>
                    <a:pt x="25" y="10"/>
                  </a:lnTo>
                  <a:lnTo>
                    <a:pt x="25" y="9"/>
                  </a:lnTo>
                  <a:lnTo>
                    <a:pt x="24" y="8"/>
                  </a:lnTo>
                  <a:lnTo>
                    <a:pt x="24" y="7"/>
                  </a:lnTo>
                  <a:lnTo>
                    <a:pt x="23" y="6"/>
                  </a:lnTo>
                  <a:lnTo>
                    <a:pt x="22" y="5"/>
                  </a:lnTo>
                  <a:lnTo>
                    <a:pt x="21" y="4"/>
                  </a:lnTo>
                  <a:lnTo>
                    <a:pt x="20" y="3"/>
                  </a:lnTo>
                  <a:lnTo>
                    <a:pt x="20" y="2"/>
                  </a:lnTo>
                  <a:lnTo>
                    <a:pt x="19" y="1"/>
                  </a:lnTo>
                  <a:lnTo>
                    <a:pt x="18" y="1"/>
                  </a:lnTo>
                  <a:lnTo>
                    <a:pt x="18" y="0"/>
                  </a:lnTo>
                  <a:lnTo>
                    <a:pt x="17" y="0"/>
                  </a:lnTo>
                  <a:lnTo>
                    <a:pt x="15" y="0"/>
                  </a:lnTo>
                  <a:lnTo>
                    <a:pt x="14" y="1"/>
                  </a:lnTo>
                  <a:lnTo>
                    <a:pt x="13" y="1"/>
                  </a:lnTo>
                  <a:lnTo>
                    <a:pt x="12" y="1"/>
                  </a:lnTo>
                  <a:lnTo>
                    <a:pt x="11" y="2"/>
                  </a:lnTo>
                  <a:lnTo>
                    <a:pt x="10" y="2"/>
                  </a:lnTo>
                  <a:lnTo>
                    <a:pt x="10" y="3"/>
                  </a:lnTo>
                  <a:lnTo>
                    <a:pt x="9" y="3"/>
                  </a:lnTo>
                  <a:lnTo>
                    <a:pt x="8" y="3"/>
                  </a:lnTo>
                  <a:lnTo>
                    <a:pt x="8" y="4"/>
                  </a:lnTo>
                  <a:lnTo>
                    <a:pt x="8" y="5"/>
                  </a:lnTo>
                  <a:lnTo>
                    <a:pt x="7" y="5"/>
                  </a:lnTo>
                  <a:lnTo>
                    <a:pt x="6" y="6"/>
                  </a:lnTo>
                  <a:lnTo>
                    <a:pt x="6" y="7"/>
                  </a:lnTo>
                  <a:lnTo>
                    <a:pt x="5" y="8"/>
                  </a:lnTo>
                  <a:lnTo>
                    <a:pt x="4" y="8"/>
                  </a:lnTo>
                  <a:lnTo>
                    <a:pt x="4" y="9"/>
                  </a:lnTo>
                  <a:lnTo>
                    <a:pt x="4" y="10"/>
                  </a:lnTo>
                  <a:lnTo>
                    <a:pt x="3" y="11"/>
                  </a:lnTo>
                  <a:lnTo>
                    <a:pt x="3" y="12"/>
                  </a:lnTo>
                  <a:lnTo>
                    <a:pt x="2" y="13"/>
                  </a:lnTo>
                  <a:lnTo>
                    <a:pt x="2" y="14"/>
                  </a:lnTo>
                  <a:lnTo>
                    <a:pt x="2" y="15"/>
                  </a:lnTo>
                  <a:lnTo>
                    <a:pt x="2" y="16"/>
                  </a:lnTo>
                  <a:lnTo>
                    <a:pt x="1" y="17"/>
                  </a:lnTo>
                  <a:lnTo>
                    <a:pt x="1" y="18"/>
                  </a:lnTo>
                  <a:lnTo>
                    <a:pt x="1" y="19"/>
                  </a:lnTo>
                  <a:lnTo>
                    <a:pt x="1" y="20"/>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95" name="Freeform 541"/>
            <p:cNvSpPr>
              <a:spLocks/>
            </p:cNvSpPr>
            <p:nvPr/>
          </p:nvSpPr>
          <p:spPr bwMode="auto">
            <a:xfrm>
              <a:off x="1643" y="1638"/>
              <a:ext cx="31" cy="20"/>
            </a:xfrm>
            <a:custGeom>
              <a:avLst/>
              <a:gdLst>
                <a:gd name="T0" fmla="*/ 0 w 31"/>
                <a:gd name="T1" fmla="*/ 3 h 20"/>
                <a:gd name="T2" fmla="*/ 0 w 31"/>
                <a:gd name="T3" fmla="*/ 5 h 20"/>
                <a:gd name="T4" fmla="*/ 0 w 31"/>
                <a:gd name="T5" fmla="*/ 7 h 20"/>
                <a:gd name="T6" fmla="*/ 1 w 31"/>
                <a:gd name="T7" fmla="*/ 8 h 20"/>
                <a:gd name="T8" fmla="*/ 2 w 31"/>
                <a:gd name="T9" fmla="*/ 10 h 20"/>
                <a:gd name="T10" fmla="*/ 3 w 31"/>
                <a:gd name="T11" fmla="*/ 12 h 20"/>
                <a:gd name="T12" fmla="*/ 4 w 31"/>
                <a:gd name="T13" fmla="*/ 13 h 20"/>
                <a:gd name="T14" fmla="*/ 5 w 31"/>
                <a:gd name="T15" fmla="*/ 14 h 20"/>
                <a:gd name="T16" fmla="*/ 6 w 31"/>
                <a:gd name="T17" fmla="*/ 15 h 20"/>
                <a:gd name="T18" fmla="*/ 8 w 31"/>
                <a:gd name="T19" fmla="*/ 16 h 20"/>
                <a:gd name="T20" fmla="*/ 10 w 31"/>
                <a:gd name="T21" fmla="*/ 17 h 20"/>
                <a:gd name="T22" fmla="*/ 12 w 31"/>
                <a:gd name="T23" fmla="*/ 18 h 20"/>
                <a:gd name="T24" fmla="*/ 14 w 31"/>
                <a:gd name="T25" fmla="*/ 18 h 20"/>
                <a:gd name="T26" fmla="*/ 15 w 31"/>
                <a:gd name="T27" fmla="*/ 19 h 20"/>
                <a:gd name="T28" fmla="*/ 17 w 31"/>
                <a:gd name="T29" fmla="*/ 19 h 20"/>
                <a:gd name="T30" fmla="*/ 19 w 31"/>
                <a:gd name="T31" fmla="*/ 19 h 20"/>
                <a:gd name="T32" fmla="*/ 20 w 31"/>
                <a:gd name="T33" fmla="*/ 18 h 20"/>
                <a:gd name="T34" fmla="*/ 22 w 31"/>
                <a:gd name="T35" fmla="*/ 18 h 20"/>
                <a:gd name="T36" fmla="*/ 24 w 31"/>
                <a:gd name="T37" fmla="*/ 17 h 20"/>
                <a:gd name="T38" fmla="*/ 26 w 31"/>
                <a:gd name="T39" fmla="*/ 16 h 20"/>
                <a:gd name="T40" fmla="*/ 27 w 31"/>
                <a:gd name="T41" fmla="*/ 14 h 20"/>
                <a:gd name="T42" fmla="*/ 28 w 31"/>
                <a:gd name="T43" fmla="*/ 13 h 20"/>
                <a:gd name="T44" fmla="*/ 28 w 31"/>
                <a:gd name="T45" fmla="*/ 11 h 20"/>
                <a:gd name="T46" fmla="*/ 29 w 31"/>
                <a:gd name="T47" fmla="*/ 10 h 20"/>
                <a:gd name="T48" fmla="*/ 29 w 31"/>
                <a:gd name="T49" fmla="*/ 8 h 20"/>
                <a:gd name="T50" fmla="*/ 30 w 31"/>
                <a:gd name="T51" fmla="*/ 7 h 20"/>
                <a:gd name="T52" fmla="*/ 29 w 31"/>
                <a:gd name="T53" fmla="*/ 6 h 20"/>
                <a:gd name="T54" fmla="*/ 29 w 31"/>
                <a:gd name="T55" fmla="*/ 4 h 20"/>
                <a:gd name="T56" fmla="*/ 27 w 31"/>
                <a:gd name="T57" fmla="*/ 4 h 20"/>
                <a:gd name="T58" fmla="*/ 25 w 31"/>
                <a:gd name="T59" fmla="*/ 3 h 20"/>
                <a:gd name="T60" fmla="*/ 23 w 31"/>
                <a:gd name="T61" fmla="*/ 3 h 20"/>
                <a:gd name="T62" fmla="*/ 21 w 31"/>
                <a:gd name="T63" fmla="*/ 2 h 20"/>
                <a:gd name="T64" fmla="*/ 19 w 31"/>
                <a:gd name="T65" fmla="*/ 2 h 20"/>
                <a:gd name="T66" fmla="*/ 17 w 31"/>
                <a:gd name="T67" fmla="*/ 1 h 20"/>
                <a:gd name="T68" fmla="*/ 15 w 31"/>
                <a:gd name="T69" fmla="*/ 1 h 20"/>
                <a:gd name="T70" fmla="*/ 13 w 31"/>
                <a:gd name="T71" fmla="*/ 1 h 20"/>
                <a:gd name="T72" fmla="*/ 11 w 31"/>
                <a:gd name="T73" fmla="*/ 0 h 20"/>
                <a:gd name="T74" fmla="*/ 9 w 31"/>
                <a:gd name="T75" fmla="*/ 0 h 20"/>
                <a:gd name="T76" fmla="*/ 7 w 31"/>
                <a:gd name="T77" fmla="*/ 0 h 20"/>
                <a:gd name="T78" fmla="*/ 5 w 31"/>
                <a:gd name="T79" fmla="*/ 0 h 20"/>
                <a:gd name="T80" fmla="*/ 3 w 31"/>
                <a:gd name="T81" fmla="*/ 1 h 20"/>
                <a:gd name="T82" fmla="*/ 1 w 31"/>
                <a:gd name="T83" fmla="*/ 2 h 2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1" h="20">
                  <a:moveTo>
                    <a:pt x="1" y="3"/>
                  </a:moveTo>
                  <a:lnTo>
                    <a:pt x="0" y="3"/>
                  </a:lnTo>
                  <a:lnTo>
                    <a:pt x="0" y="4"/>
                  </a:lnTo>
                  <a:lnTo>
                    <a:pt x="0" y="5"/>
                  </a:lnTo>
                  <a:lnTo>
                    <a:pt x="0" y="6"/>
                  </a:lnTo>
                  <a:lnTo>
                    <a:pt x="0" y="7"/>
                  </a:lnTo>
                  <a:lnTo>
                    <a:pt x="1" y="7"/>
                  </a:lnTo>
                  <a:lnTo>
                    <a:pt x="1" y="8"/>
                  </a:lnTo>
                  <a:lnTo>
                    <a:pt x="2" y="9"/>
                  </a:lnTo>
                  <a:lnTo>
                    <a:pt x="2" y="10"/>
                  </a:lnTo>
                  <a:lnTo>
                    <a:pt x="3" y="11"/>
                  </a:lnTo>
                  <a:lnTo>
                    <a:pt x="3" y="12"/>
                  </a:lnTo>
                  <a:lnTo>
                    <a:pt x="4" y="12"/>
                  </a:lnTo>
                  <a:lnTo>
                    <a:pt x="4" y="13"/>
                  </a:lnTo>
                  <a:lnTo>
                    <a:pt x="5" y="13"/>
                  </a:lnTo>
                  <a:lnTo>
                    <a:pt x="5" y="14"/>
                  </a:lnTo>
                  <a:lnTo>
                    <a:pt x="6" y="14"/>
                  </a:lnTo>
                  <a:lnTo>
                    <a:pt x="6" y="15"/>
                  </a:lnTo>
                  <a:lnTo>
                    <a:pt x="7" y="15"/>
                  </a:lnTo>
                  <a:lnTo>
                    <a:pt x="8" y="16"/>
                  </a:lnTo>
                  <a:lnTo>
                    <a:pt x="9" y="16"/>
                  </a:lnTo>
                  <a:lnTo>
                    <a:pt x="10" y="17"/>
                  </a:lnTo>
                  <a:lnTo>
                    <a:pt x="11" y="18"/>
                  </a:lnTo>
                  <a:lnTo>
                    <a:pt x="12" y="18"/>
                  </a:lnTo>
                  <a:lnTo>
                    <a:pt x="13" y="18"/>
                  </a:lnTo>
                  <a:lnTo>
                    <a:pt x="14" y="18"/>
                  </a:lnTo>
                  <a:lnTo>
                    <a:pt x="14" y="19"/>
                  </a:lnTo>
                  <a:lnTo>
                    <a:pt x="15" y="19"/>
                  </a:lnTo>
                  <a:lnTo>
                    <a:pt x="16" y="19"/>
                  </a:lnTo>
                  <a:lnTo>
                    <a:pt x="17" y="19"/>
                  </a:lnTo>
                  <a:lnTo>
                    <a:pt x="18" y="19"/>
                  </a:lnTo>
                  <a:lnTo>
                    <a:pt x="19" y="19"/>
                  </a:lnTo>
                  <a:lnTo>
                    <a:pt x="20" y="19"/>
                  </a:lnTo>
                  <a:lnTo>
                    <a:pt x="20" y="18"/>
                  </a:lnTo>
                  <a:lnTo>
                    <a:pt x="21" y="18"/>
                  </a:lnTo>
                  <a:lnTo>
                    <a:pt x="22" y="18"/>
                  </a:lnTo>
                  <a:lnTo>
                    <a:pt x="23" y="18"/>
                  </a:lnTo>
                  <a:lnTo>
                    <a:pt x="24" y="17"/>
                  </a:lnTo>
                  <a:lnTo>
                    <a:pt x="25" y="16"/>
                  </a:lnTo>
                  <a:lnTo>
                    <a:pt x="26" y="16"/>
                  </a:lnTo>
                  <a:lnTo>
                    <a:pt x="26" y="15"/>
                  </a:lnTo>
                  <a:lnTo>
                    <a:pt x="27" y="14"/>
                  </a:lnTo>
                  <a:lnTo>
                    <a:pt x="27" y="13"/>
                  </a:lnTo>
                  <a:lnTo>
                    <a:pt x="28" y="13"/>
                  </a:lnTo>
                  <a:lnTo>
                    <a:pt x="28" y="12"/>
                  </a:lnTo>
                  <a:lnTo>
                    <a:pt x="28" y="11"/>
                  </a:lnTo>
                  <a:lnTo>
                    <a:pt x="28" y="10"/>
                  </a:lnTo>
                  <a:lnTo>
                    <a:pt x="29" y="10"/>
                  </a:lnTo>
                  <a:lnTo>
                    <a:pt x="29" y="9"/>
                  </a:lnTo>
                  <a:lnTo>
                    <a:pt x="29" y="8"/>
                  </a:lnTo>
                  <a:lnTo>
                    <a:pt x="30" y="8"/>
                  </a:lnTo>
                  <a:lnTo>
                    <a:pt x="30" y="7"/>
                  </a:lnTo>
                  <a:lnTo>
                    <a:pt x="30" y="6"/>
                  </a:lnTo>
                  <a:lnTo>
                    <a:pt x="29" y="6"/>
                  </a:lnTo>
                  <a:lnTo>
                    <a:pt x="29" y="5"/>
                  </a:lnTo>
                  <a:lnTo>
                    <a:pt x="29" y="4"/>
                  </a:lnTo>
                  <a:lnTo>
                    <a:pt x="28" y="4"/>
                  </a:lnTo>
                  <a:lnTo>
                    <a:pt x="27" y="4"/>
                  </a:lnTo>
                  <a:lnTo>
                    <a:pt x="26" y="3"/>
                  </a:lnTo>
                  <a:lnTo>
                    <a:pt x="25" y="3"/>
                  </a:lnTo>
                  <a:lnTo>
                    <a:pt x="24" y="3"/>
                  </a:lnTo>
                  <a:lnTo>
                    <a:pt x="23" y="3"/>
                  </a:lnTo>
                  <a:lnTo>
                    <a:pt x="22" y="3"/>
                  </a:lnTo>
                  <a:lnTo>
                    <a:pt x="21" y="2"/>
                  </a:lnTo>
                  <a:lnTo>
                    <a:pt x="20" y="2"/>
                  </a:lnTo>
                  <a:lnTo>
                    <a:pt x="19" y="2"/>
                  </a:lnTo>
                  <a:lnTo>
                    <a:pt x="18" y="1"/>
                  </a:lnTo>
                  <a:lnTo>
                    <a:pt x="17" y="1"/>
                  </a:lnTo>
                  <a:lnTo>
                    <a:pt x="16" y="1"/>
                  </a:lnTo>
                  <a:lnTo>
                    <a:pt x="15" y="1"/>
                  </a:lnTo>
                  <a:lnTo>
                    <a:pt x="14" y="1"/>
                  </a:lnTo>
                  <a:lnTo>
                    <a:pt x="13" y="1"/>
                  </a:lnTo>
                  <a:lnTo>
                    <a:pt x="12" y="0"/>
                  </a:lnTo>
                  <a:lnTo>
                    <a:pt x="11" y="0"/>
                  </a:lnTo>
                  <a:lnTo>
                    <a:pt x="10" y="0"/>
                  </a:lnTo>
                  <a:lnTo>
                    <a:pt x="9" y="0"/>
                  </a:lnTo>
                  <a:lnTo>
                    <a:pt x="8" y="0"/>
                  </a:lnTo>
                  <a:lnTo>
                    <a:pt x="7" y="0"/>
                  </a:lnTo>
                  <a:lnTo>
                    <a:pt x="6" y="0"/>
                  </a:lnTo>
                  <a:lnTo>
                    <a:pt x="5" y="0"/>
                  </a:lnTo>
                  <a:lnTo>
                    <a:pt x="4" y="1"/>
                  </a:lnTo>
                  <a:lnTo>
                    <a:pt x="3" y="1"/>
                  </a:lnTo>
                  <a:lnTo>
                    <a:pt x="2" y="1"/>
                  </a:lnTo>
                  <a:lnTo>
                    <a:pt x="1" y="2"/>
                  </a:lnTo>
                  <a:lnTo>
                    <a:pt x="1" y="3"/>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96" name="Freeform 542"/>
            <p:cNvSpPr>
              <a:spLocks/>
            </p:cNvSpPr>
            <p:nvPr/>
          </p:nvSpPr>
          <p:spPr bwMode="auto">
            <a:xfrm>
              <a:off x="1710" y="1675"/>
              <a:ext cx="50" cy="39"/>
            </a:xfrm>
            <a:custGeom>
              <a:avLst/>
              <a:gdLst>
                <a:gd name="T0" fmla="*/ 0 w 50"/>
                <a:gd name="T1" fmla="*/ 3 h 39"/>
                <a:gd name="T2" fmla="*/ 0 w 50"/>
                <a:gd name="T3" fmla="*/ 5 h 39"/>
                <a:gd name="T4" fmla="*/ 1 w 50"/>
                <a:gd name="T5" fmla="*/ 7 h 39"/>
                <a:gd name="T6" fmla="*/ 2 w 50"/>
                <a:gd name="T7" fmla="*/ 8 h 39"/>
                <a:gd name="T8" fmla="*/ 3 w 50"/>
                <a:gd name="T9" fmla="*/ 9 h 39"/>
                <a:gd name="T10" fmla="*/ 4 w 50"/>
                <a:gd name="T11" fmla="*/ 10 h 39"/>
                <a:gd name="T12" fmla="*/ 6 w 50"/>
                <a:gd name="T13" fmla="*/ 14 h 39"/>
                <a:gd name="T14" fmla="*/ 8 w 50"/>
                <a:gd name="T15" fmla="*/ 16 h 39"/>
                <a:gd name="T16" fmla="*/ 11 w 50"/>
                <a:gd name="T17" fmla="*/ 20 h 39"/>
                <a:gd name="T18" fmla="*/ 13 w 50"/>
                <a:gd name="T19" fmla="*/ 23 h 39"/>
                <a:gd name="T20" fmla="*/ 15 w 50"/>
                <a:gd name="T21" fmla="*/ 25 h 39"/>
                <a:gd name="T22" fmla="*/ 17 w 50"/>
                <a:gd name="T23" fmla="*/ 27 h 39"/>
                <a:gd name="T24" fmla="*/ 20 w 50"/>
                <a:gd name="T25" fmla="*/ 29 h 39"/>
                <a:gd name="T26" fmla="*/ 22 w 50"/>
                <a:gd name="T27" fmla="*/ 31 h 39"/>
                <a:gd name="T28" fmla="*/ 25 w 50"/>
                <a:gd name="T29" fmla="*/ 34 h 39"/>
                <a:gd name="T30" fmla="*/ 27 w 50"/>
                <a:gd name="T31" fmla="*/ 36 h 39"/>
                <a:gd name="T32" fmla="*/ 29 w 50"/>
                <a:gd name="T33" fmla="*/ 37 h 39"/>
                <a:gd name="T34" fmla="*/ 31 w 50"/>
                <a:gd name="T35" fmla="*/ 38 h 39"/>
                <a:gd name="T36" fmla="*/ 35 w 50"/>
                <a:gd name="T37" fmla="*/ 38 h 39"/>
                <a:gd name="T38" fmla="*/ 37 w 50"/>
                <a:gd name="T39" fmla="*/ 38 h 39"/>
                <a:gd name="T40" fmla="*/ 40 w 50"/>
                <a:gd name="T41" fmla="*/ 38 h 39"/>
                <a:gd name="T42" fmla="*/ 42 w 50"/>
                <a:gd name="T43" fmla="*/ 38 h 39"/>
                <a:gd name="T44" fmla="*/ 43 w 50"/>
                <a:gd name="T45" fmla="*/ 37 h 39"/>
                <a:gd name="T46" fmla="*/ 45 w 50"/>
                <a:gd name="T47" fmla="*/ 36 h 39"/>
                <a:gd name="T48" fmla="*/ 47 w 50"/>
                <a:gd name="T49" fmla="*/ 34 h 39"/>
                <a:gd name="T50" fmla="*/ 48 w 50"/>
                <a:gd name="T51" fmla="*/ 31 h 39"/>
                <a:gd name="T52" fmla="*/ 49 w 50"/>
                <a:gd name="T53" fmla="*/ 29 h 39"/>
                <a:gd name="T54" fmla="*/ 49 w 50"/>
                <a:gd name="T55" fmla="*/ 27 h 39"/>
                <a:gd name="T56" fmla="*/ 49 w 50"/>
                <a:gd name="T57" fmla="*/ 25 h 39"/>
                <a:gd name="T58" fmla="*/ 49 w 50"/>
                <a:gd name="T59" fmla="*/ 23 h 39"/>
                <a:gd name="T60" fmla="*/ 48 w 50"/>
                <a:gd name="T61" fmla="*/ 21 h 39"/>
                <a:gd name="T62" fmla="*/ 47 w 50"/>
                <a:gd name="T63" fmla="*/ 18 h 39"/>
                <a:gd name="T64" fmla="*/ 45 w 50"/>
                <a:gd name="T65" fmla="*/ 18 h 39"/>
                <a:gd name="T66" fmla="*/ 44 w 50"/>
                <a:gd name="T67" fmla="*/ 17 h 39"/>
                <a:gd name="T68" fmla="*/ 43 w 50"/>
                <a:gd name="T69" fmla="*/ 16 h 39"/>
                <a:gd name="T70" fmla="*/ 41 w 50"/>
                <a:gd name="T71" fmla="*/ 15 h 39"/>
                <a:gd name="T72" fmla="*/ 40 w 50"/>
                <a:gd name="T73" fmla="*/ 14 h 39"/>
                <a:gd name="T74" fmla="*/ 39 w 50"/>
                <a:gd name="T75" fmla="*/ 12 h 39"/>
                <a:gd name="T76" fmla="*/ 38 w 50"/>
                <a:gd name="T77" fmla="*/ 11 h 39"/>
                <a:gd name="T78" fmla="*/ 37 w 50"/>
                <a:gd name="T79" fmla="*/ 10 h 39"/>
                <a:gd name="T80" fmla="*/ 37 w 50"/>
                <a:gd name="T81" fmla="*/ 8 h 39"/>
                <a:gd name="T82" fmla="*/ 33 w 50"/>
                <a:gd name="T83" fmla="*/ 7 h 39"/>
                <a:gd name="T84" fmla="*/ 30 w 50"/>
                <a:gd name="T85" fmla="*/ 5 h 39"/>
                <a:gd name="T86" fmla="*/ 28 w 50"/>
                <a:gd name="T87" fmla="*/ 5 h 39"/>
                <a:gd name="T88" fmla="*/ 25 w 50"/>
                <a:gd name="T89" fmla="*/ 4 h 39"/>
                <a:gd name="T90" fmla="*/ 22 w 50"/>
                <a:gd name="T91" fmla="*/ 3 h 39"/>
                <a:gd name="T92" fmla="*/ 19 w 50"/>
                <a:gd name="T93" fmla="*/ 3 h 39"/>
                <a:gd name="T94" fmla="*/ 17 w 50"/>
                <a:gd name="T95" fmla="*/ 2 h 39"/>
                <a:gd name="T96" fmla="*/ 14 w 50"/>
                <a:gd name="T97" fmla="*/ 1 h 39"/>
                <a:gd name="T98" fmla="*/ 12 w 50"/>
                <a:gd name="T99" fmla="*/ 1 h 39"/>
                <a:gd name="T100" fmla="*/ 9 w 50"/>
                <a:gd name="T101" fmla="*/ 1 h 39"/>
                <a:gd name="T102" fmla="*/ 7 w 50"/>
                <a:gd name="T103" fmla="*/ 0 h 39"/>
                <a:gd name="T104" fmla="*/ 5 w 50"/>
                <a:gd name="T105" fmla="*/ 1 h 39"/>
                <a:gd name="T106" fmla="*/ 3 w 50"/>
                <a:gd name="T107" fmla="*/ 1 h 39"/>
                <a:gd name="T108" fmla="*/ 1 w 50"/>
                <a:gd name="T109" fmla="*/ 2 h 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0" h="39">
                  <a:moveTo>
                    <a:pt x="1" y="3"/>
                  </a:moveTo>
                  <a:lnTo>
                    <a:pt x="0" y="3"/>
                  </a:lnTo>
                  <a:lnTo>
                    <a:pt x="0" y="4"/>
                  </a:lnTo>
                  <a:lnTo>
                    <a:pt x="0" y="5"/>
                  </a:lnTo>
                  <a:lnTo>
                    <a:pt x="1" y="5"/>
                  </a:lnTo>
                  <a:lnTo>
                    <a:pt x="1" y="7"/>
                  </a:lnTo>
                  <a:lnTo>
                    <a:pt x="1" y="8"/>
                  </a:lnTo>
                  <a:lnTo>
                    <a:pt x="2" y="8"/>
                  </a:lnTo>
                  <a:lnTo>
                    <a:pt x="2" y="9"/>
                  </a:lnTo>
                  <a:lnTo>
                    <a:pt x="3" y="9"/>
                  </a:lnTo>
                  <a:lnTo>
                    <a:pt x="3" y="10"/>
                  </a:lnTo>
                  <a:lnTo>
                    <a:pt x="4" y="10"/>
                  </a:lnTo>
                  <a:lnTo>
                    <a:pt x="4" y="11"/>
                  </a:lnTo>
                  <a:lnTo>
                    <a:pt x="6" y="14"/>
                  </a:lnTo>
                  <a:lnTo>
                    <a:pt x="7" y="15"/>
                  </a:lnTo>
                  <a:lnTo>
                    <a:pt x="8" y="16"/>
                  </a:lnTo>
                  <a:lnTo>
                    <a:pt x="10" y="18"/>
                  </a:lnTo>
                  <a:lnTo>
                    <a:pt x="11" y="20"/>
                  </a:lnTo>
                  <a:lnTo>
                    <a:pt x="12" y="21"/>
                  </a:lnTo>
                  <a:lnTo>
                    <a:pt x="13" y="23"/>
                  </a:lnTo>
                  <a:lnTo>
                    <a:pt x="14" y="24"/>
                  </a:lnTo>
                  <a:lnTo>
                    <a:pt x="15" y="25"/>
                  </a:lnTo>
                  <a:lnTo>
                    <a:pt x="16" y="26"/>
                  </a:lnTo>
                  <a:lnTo>
                    <a:pt x="17" y="27"/>
                  </a:lnTo>
                  <a:lnTo>
                    <a:pt x="18" y="29"/>
                  </a:lnTo>
                  <a:lnTo>
                    <a:pt x="20" y="29"/>
                  </a:lnTo>
                  <a:lnTo>
                    <a:pt x="20" y="31"/>
                  </a:lnTo>
                  <a:lnTo>
                    <a:pt x="22" y="31"/>
                  </a:lnTo>
                  <a:lnTo>
                    <a:pt x="23" y="33"/>
                  </a:lnTo>
                  <a:lnTo>
                    <a:pt x="25" y="34"/>
                  </a:lnTo>
                  <a:lnTo>
                    <a:pt x="26" y="35"/>
                  </a:lnTo>
                  <a:lnTo>
                    <a:pt x="27" y="36"/>
                  </a:lnTo>
                  <a:lnTo>
                    <a:pt x="28" y="36"/>
                  </a:lnTo>
                  <a:lnTo>
                    <a:pt x="29" y="37"/>
                  </a:lnTo>
                  <a:lnTo>
                    <a:pt x="30" y="37"/>
                  </a:lnTo>
                  <a:lnTo>
                    <a:pt x="31" y="38"/>
                  </a:lnTo>
                  <a:lnTo>
                    <a:pt x="33" y="38"/>
                  </a:lnTo>
                  <a:lnTo>
                    <a:pt x="35" y="38"/>
                  </a:lnTo>
                  <a:lnTo>
                    <a:pt x="36" y="38"/>
                  </a:lnTo>
                  <a:lnTo>
                    <a:pt x="37" y="38"/>
                  </a:lnTo>
                  <a:lnTo>
                    <a:pt x="39" y="38"/>
                  </a:lnTo>
                  <a:lnTo>
                    <a:pt x="40" y="38"/>
                  </a:lnTo>
                  <a:lnTo>
                    <a:pt x="41" y="38"/>
                  </a:lnTo>
                  <a:lnTo>
                    <a:pt x="42" y="38"/>
                  </a:lnTo>
                  <a:lnTo>
                    <a:pt x="43" y="38"/>
                  </a:lnTo>
                  <a:lnTo>
                    <a:pt x="43" y="37"/>
                  </a:lnTo>
                  <a:lnTo>
                    <a:pt x="44" y="37"/>
                  </a:lnTo>
                  <a:lnTo>
                    <a:pt x="45" y="36"/>
                  </a:lnTo>
                  <a:lnTo>
                    <a:pt x="46" y="35"/>
                  </a:lnTo>
                  <a:lnTo>
                    <a:pt x="47" y="34"/>
                  </a:lnTo>
                  <a:lnTo>
                    <a:pt x="47" y="33"/>
                  </a:lnTo>
                  <a:lnTo>
                    <a:pt x="48" y="31"/>
                  </a:lnTo>
                  <a:lnTo>
                    <a:pt x="48" y="30"/>
                  </a:lnTo>
                  <a:lnTo>
                    <a:pt x="49" y="29"/>
                  </a:lnTo>
                  <a:lnTo>
                    <a:pt x="49" y="28"/>
                  </a:lnTo>
                  <a:lnTo>
                    <a:pt x="49" y="27"/>
                  </a:lnTo>
                  <a:lnTo>
                    <a:pt x="49" y="26"/>
                  </a:lnTo>
                  <a:lnTo>
                    <a:pt x="49" y="25"/>
                  </a:lnTo>
                  <a:lnTo>
                    <a:pt x="49" y="24"/>
                  </a:lnTo>
                  <a:lnTo>
                    <a:pt x="49" y="23"/>
                  </a:lnTo>
                  <a:lnTo>
                    <a:pt x="49" y="22"/>
                  </a:lnTo>
                  <a:lnTo>
                    <a:pt x="48" y="21"/>
                  </a:lnTo>
                  <a:lnTo>
                    <a:pt x="47" y="20"/>
                  </a:lnTo>
                  <a:lnTo>
                    <a:pt x="47" y="18"/>
                  </a:lnTo>
                  <a:lnTo>
                    <a:pt x="46" y="18"/>
                  </a:lnTo>
                  <a:lnTo>
                    <a:pt x="45" y="18"/>
                  </a:lnTo>
                  <a:lnTo>
                    <a:pt x="45" y="17"/>
                  </a:lnTo>
                  <a:lnTo>
                    <a:pt x="44" y="17"/>
                  </a:lnTo>
                  <a:lnTo>
                    <a:pt x="43" y="17"/>
                  </a:lnTo>
                  <a:lnTo>
                    <a:pt x="43" y="16"/>
                  </a:lnTo>
                  <a:lnTo>
                    <a:pt x="42" y="16"/>
                  </a:lnTo>
                  <a:lnTo>
                    <a:pt x="41" y="15"/>
                  </a:lnTo>
                  <a:lnTo>
                    <a:pt x="41" y="14"/>
                  </a:lnTo>
                  <a:lnTo>
                    <a:pt x="40" y="14"/>
                  </a:lnTo>
                  <a:lnTo>
                    <a:pt x="39" y="13"/>
                  </a:lnTo>
                  <a:lnTo>
                    <a:pt x="39" y="12"/>
                  </a:lnTo>
                  <a:lnTo>
                    <a:pt x="38" y="12"/>
                  </a:lnTo>
                  <a:lnTo>
                    <a:pt x="38" y="11"/>
                  </a:lnTo>
                  <a:lnTo>
                    <a:pt x="38" y="10"/>
                  </a:lnTo>
                  <a:lnTo>
                    <a:pt x="37" y="10"/>
                  </a:lnTo>
                  <a:lnTo>
                    <a:pt x="37" y="9"/>
                  </a:lnTo>
                  <a:lnTo>
                    <a:pt x="37" y="8"/>
                  </a:lnTo>
                  <a:lnTo>
                    <a:pt x="35" y="8"/>
                  </a:lnTo>
                  <a:lnTo>
                    <a:pt x="33" y="7"/>
                  </a:lnTo>
                  <a:lnTo>
                    <a:pt x="31" y="7"/>
                  </a:lnTo>
                  <a:lnTo>
                    <a:pt x="30" y="5"/>
                  </a:lnTo>
                  <a:lnTo>
                    <a:pt x="29" y="5"/>
                  </a:lnTo>
                  <a:lnTo>
                    <a:pt x="28" y="5"/>
                  </a:lnTo>
                  <a:lnTo>
                    <a:pt x="27" y="4"/>
                  </a:lnTo>
                  <a:lnTo>
                    <a:pt x="25" y="4"/>
                  </a:lnTo>
                  <a:lnTo>
                    <a:pt x="23" y="4"/>
                  </a:lnTo>
                  <a:lnTo>
                    <a:pt x="22" y="3"/>
                  </a:lnTo>
                  <a:lnTo>
                    <a:pt x="21" y="3"/>
                  </a:lnTo>
                  <a:lnTo>
                    <a:pt x="19" y="3"/>
                  </a:lnTo>
                  <a:lnTo>
                    <a:pt x="18" y="2"/>
                  </a:lnTo>
                  <a:lnTo>
                    <a:pt x="17" y="2"/>
                  </a:lnTo>
                  <a:lnTo>
                    <a:pt x="16" y="1"/>
                  </a:lnTo>
                  <a:lnTo>
                    <a:pt x="14" y="1"/>
                  </a:lnTo>
                  <a:lnTo>
                    <a:pt x="13" y="1"/>
                  </a:lnTo>
                  <a:lnTo>
                    <a:pt x="12" y="1"/>
                  </a:lnTo>
                  <a:lnTo>
                    <a:pt x="10" y="1"/>
                  </a:lnTo>
                  <a:lnTo>
                    <a:pt x="9" y="1"/>
                  </a:lnTo>
                  <a:lnTo>
                    <a:pt x="8" y="1"/>
                  </a:lnTo>
                  <a:lnTo>
                    <a:pt x="7" y="0"/>
                  </a:lnTo>
                  <a:lnTo>
                    <a:pt x="6" y="0"/>
                  </a:lnTo>
                  <a:lnTo>
                    <a:pt x="5" y="1"/>
                  </a:lnTo>
                  <a:lnTo>
                    <a:pt x="4" y="1"/>
                  </a:lnTo>
                  <a:lnTo>
                    <a:pt x="3" y="1"/>
                  </a:lnTo>
                  <a:lnTo>
                    <a:pt x="2" y="1"/>
                  </a:lnTo>
                  <a:lnTo>
                    <a:pt x="1" y="2"/>
                  </a:lnTo>
                  <a:lnTo>
                    <a:pt x="1" y="3"/>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97" name="Freeform 543"/>
            <p:cNvSpPr>
              <a:spLocks/>
            </p:cNvSpPr>
            <p:nvPr/>
          </p:nvSpPr>
          <p:spPr bwMode="auto">
            <a:xfrm>
              <a:off x="1699" y="1637"/>
              <a:ext cx="32" cy="21"/>
            </a:xfrm>
            <a:custGeom>
              <a:avLst/>
              <a:gdLst>
                <a:gd name="T0" fmla="*/ 6 w 32"/>
                <a:gd name="T1" fmla="*/ 1 h 21"/>
                <a:gd name="T2" fmla="*/ 5 w 32"/>
                <a:gd name="T3" fmla="*/ 2 h 21"/>
                <a:gd name="T4" fmla="*/ 3 w 32"/>
                <a:gd name="T5" fmla="*/ 2 h 21"/>
                <a:gd name="T6" fmla="*/ 2 w 32"/>
                <a:gd name="T7" fmla="*/ 3 h 21"/>
                <a:gd name="T8" fmla="*/ 1 w 32"/>
                <a:gd name="T9" fmla="*/ 4 h 21"/>
                <a:gd name="T10" fmla="*/ 0 w 32"/>
                <a:gd name="T11" fmla="*/ 5 h 21"/>
                <a:gd name="T12" fmla="*/ 0 w 32"/>
                <a:gd name="T13" fmla="*/ 7 h 21"/>
                <a:gd name="T14" fmla="*/ 0 w 32"/>
                <a:gd name="T15" fmla="*/ 9 h 21"/>
                <a:gd name="T16" fmla="*/ 1 w 32"/>
                <a:gd name="T17" fmla="*/ 10 h 21"/>
                <a:gd name="T18" fmla="*/ 3 w 32"/>
                <a:gd name="T19" fmla="*/ 11 h 21"/>
                <a:gd name="T20" fmla="*/ 4 w 32"/>
                <a:gd name="T21" fmla="*/ 12 h 21"/>
                <a:gd name="T22" fmla="*/ 5 w 32"/>
                <a:gd name="T23" fmla="*/ 13 h 21"/>
                <a:gd name="T24" fmla="*/ 7 w 32"/>
                <a:gd name="T25" fmla="*/ 14 h 21"/>
                <a:gd name="T26" fmla="*/ 8 w 32"/>
                <a:gd name="T27" fmla="*/ 15 h 21"/>
                <a:gd name="T28" fmla="*/ 10 w 32"/>
                <a:gd name="T29" fmla="*/ 15 h 21"/>
                <a:gd name="T30" fmla="*/ 11 w 32"/>
                <a:gd name="T31" fmla="*/ 16 h 21"/>
                <a:gd name="T32" fmla="*/ 12 w 32"/>
                <a:gd name="T33" fmla="*/ 17 h 21"/>
                <a:gd name="T34" fmla="*/ 14 w 32"/>
                <a:gd name="T35" fmla="*/ 17 h 21"/>
                <a:gd name="T36" fmla="*/ 16 w 32"/>
                <a:gd name="T37" fmla="*/ 18 h 21"/>
                <a:gd name="T38" fmla="*/ 17 w 32"/>
                <a:gd name="T39" fmla="*/ 19 h 21"/>
                <a:gd name="T40" fmla="*/ 19 w 32"/>
                <a:gd name="T41" fmla="*/ 19 h 21"/>
                <a:gd name="T42" fmla="*/ 20 w 32"/>
                <a:gd name="T43" fmla="*/ 20 h 21"/>
                <a:gd name="T44" fmla="*/ 22 w 32"/>
                <a:gd name="T45" fmla="*/ 20 h 21"/>
                <a:gd name="T46" fmla="*/ 23 w 32"/>
                <a:gd name="T47" fmla="*/ 19 h 21"/>
                <a:gd name="T48" fmla="*/ 25 w 32"/>
                <a:gd name="T49" fmla="*/ 19 h 21"/>
                <a:gd name="T50" fmla="*/ 27 w 32"/>
                <a:gd name="T51" fmla="*/ 17 h 21"/>
                <a:gd name="T52" fmla="*/ 27 w 32"/>
                <a:gd name="T53" fmla="*/ 15 h 21"/>
                <a:gd name="T54" fmla="*/ 27 w 32"/>
                <a:gd name="T55" fmla="*/ 13 h 21"/>
                <a:gd name="T56" fmla="*/ 28 w 32"/>
                <a:gd name="T57" fmla="*/ 12 h 21"/>
                <a:gd name="T58" fmla="*/ 28 w 32"/>
                <a:gd name="T59" fmla="*/ 10 h 21"/>
                <a:gd name="T60" fmla="*/ 29 w 32"/>
                <a:gd name="T61" fmla="*/ 9 h 21"/>
                <a:gd name="T62" fmla="*/ 29 w 32"/>
                <a:gd name="T63" fmla="*/ 7 h 21"/>
                <a:gd name="T64" fmla="*/ 30 w 32"/>
                <a:gd name="T65" fmla="*/ 6 h 21"/>
                <a:gd name="T66" fmla="*/ 31 w 32"/>
                <a:gd name="T67" fmla="*/ 5 h 21"/>
                <a:gd name="T68" fmla="*/ 29 w 32"/>
                <a:gd name="T69" fmla="*/ 4 h 21"/>
                <a:gd name="T70" fmla="*/ 27 w 32"/>
                <a:gd name="T71" fmla="*/ 4 h 21"/>
                <a:gd name="T72" fmla="*/ 25 w 32"/>
                <a:gd name="T73" fmla="*/ 3 h 21"/>
                <a:gd name="T74" fmla="*/ 24 w 32"/>
                <a:gd name="T75" fmla="*/ 2 h 21"/>
                <a:gd name="T76" fmla="*/ 22 w 32"/>
                <a:gd name="T77" fmla="*/ 2 h 21"/>
                <a:gd name="T78" fmla="*/ 20 w 32"/>
                <a:gd name="T79" fmla="*/ 1 h 21"/>
                <a:gd name="T80" fmla="*/ 18 w 32"/>
                <a:gd name="T81" fmla="*/ 1 h 21"/>
                <a:gd name="T82" fmla="*/ 16 w 32"/>
                <a:gd name="T83" fmla="*/ 0 h 21"/>
                <a:gd name="T84" fmla="*/ 13 w 32"/>
                <a:gd name="T85" fmla="*/ 0 h 21"/>
                <a:gd name="T86" fmla="*/ 11 w 32"/>
                <a:gd name="T87" fmla="*/ 0 h 21"/>
                <a:gd name="T88" fmla="*/ 9 w 32"/>
                <a:gd name="T89" fmla="*/ 0 h 21"/>
                <a:gd name="T90" fmla="*/ 8 w 32"/>
                <a:gd name="T91" fmla="*/ 1 h 2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2" h="21">
                  <a:moveTo>
                    <a:pt x="8" y="1"/>
                  </a:moveTo>
                  <a:lnTo>
                    <a:pt x="6" y="1"/>
                  </a:lnTo>
                  <a:lnTo>
                    <a:pt x="5" y="1"/>
                  </a:lnTo>
                  <a:lnTo>
                    <a:pt x="5" y="2"/>
                  </a:lnTo>
                  <a:lnTo>
                    <a:pt x="4" y="2"/>
                  </a:lnTo>
                  <a:lnTo>
                    <a:pt x="3" y="2"/>
                  </a:lnTo>
                  <a:lnTo>
                    <a:pt x="3" y="3"/>
                  </a:lnTo>
                  <a:lnTo>
                    <a:pt x="2" y="3"/>
                  </a:lnTo>
                  <a:lnTo>
                    <a:pt x="2" y="4"/>
                  </a:lnTo>
                  <a:lnTo>
                    <a:pt x="1" y="4"/>
                  </a:lnTo>
                  <a:lnTo>
                    <a:pt x="1" y="5"/>
                  </a:lnTo>
                  <a:lnTo>
                    <a:pt x="0" y="5"/>
                  </a:lnTo>
                  <a:lnTo>
                    <a:pt x="0" y="6"/>
                  </a:lnTo>
                  <a:lnTo>
                    <a:pt x="0" y="7"/>
                  </a:lnTo>
                  <a:lnTo>
                    <a:pt x="0" y="8"/>
                  </a:lnTo>
                  <a:lnTo>
                    <a:pt x="0" y="9"/>
                  </a:lnTo>
                  <a:lnTo>
                    <a:pt x="0" y="10"/>
                  </a:lnTo>
                  <a:lnTo>
                    <a:pt x="1" y="10"/>
                  </a:lnTo>
                  <a:lnTo>
                    <a:pt x="2" y="11"/>
                  </a:lnTo>
                  <a:lnTo>
                    <a:pt x="3" y="11"/>
                  </a:lnTo>
                  <a:lnTo>
                    <a:pt x="3" y="12"/>
                  </a:lnTo>
                  <a:lnTo>
                    <a:pt x="4" y="12"/>
                  </a:lnTo>
                  <a:lnTo>
                    <a:pt x="4" y="13"/>
                  </a:lnTo>
                  <a:lnTo>
                    <a:pt x="5" y="13"/>
                  </a:lnTo>
                  <a:lnTo>
                    <a:pt x="6" y="13"/>
                  </a:lnTo>
                  <a:lnTo>
                    <a:pt x="7" y="14"/>
                  </a:lnTo>
                  <a:lnTo>
                    <a:pt x="8" y="14"/>
                  </a:lnTo>
                  <a:lnTo>
                    <a:pt x="8" y="15"/>
                  </a:lnTo>
                  <a:lnTo>
                    <a:pt x="9" y="15"/>
                  </a:lnTo>
                  <a:lnTo>
                    <a:pt x="10" y="15"/>
                  </a:lnTo>
                  <a:lnTo>
                    <a:pt x="10" y="16"/>
                  </a:lnTo>
                  <a:lnTo>
                    <a:pt x="11" y="16"/>
                  </a:lnTo>
                  <a:lnTo>
                    <a:pt x="12" y="16"/>
                  </a:lnTo>
                  <a:lnTo>
                    <a:pt x="12" y="17"/>
                  </a:lnTo>
                  <a:lnTo>
                    <a:pt x="13" y="17"/>
                  </a:lnTo>
                  <a:lnTo>
                    <a:pt x="14" y="17"/>
                  </a:lnTo>
                  <a:lnTo>
                    <a:pt x="14" y="18"/>
                  </a:lnTo>
                  <a:lnTo>
                    <a:pt x="16" y="18"/>
                  </a:lnTo>
                  <a:lnTo>
                    <a:pt x="16" y="19"/>
                  </a:lnTo>
                  <a:lnTo>
                    <a:pt x="17" y="19"/>
                  </a:lnTo>
                  <a:lnTo>
                    <a:pt x="18" y="19"/>
                  </a:lnTo>
                  <a:lnTo>
                    <a:pt x="19" y="19"/>
                  </a:lnTo>
                  <a:lnTo>
                    <a:pt x="19" y="20"/>
                  </a:lnTo>
                  <a:lnTo>
                    <a:pt x="20" y="20"/>
                  </a:lnTo>
                  <a:lnTo>
                    <a:pt x="21" y="20"/>
                  </a:lnTo>
                  <a:lnTo>
                    <a:pt x="22" y="20"/>
                  </a:lnTo>
                  <a:lnTo>
                    <a:pt x="23" y="20"/>
                  </a:lnTo>
                  <a:lnTo>
                    <a:pt x="23" y="19"/>
                  </a:lnTo>
                  <a:lnTo>
                    <a:pt x="24" y="19"/>
                  </a:lnTo>
                  <a:lnTo>
                    <a:pt x="25" y="19"/>
                  </a:lnTo>
                  <a:lnTo>
                    <a:pt x="26" y="18"/>
                  </a:lnTo>
                  <a:lnTo>
                    <a:pt x="27" y="17"/>
                  </a:lnTo>
                  <a:lnTo>
                    <a:pt x="27" y="16"/>
                  </a:lnTo>
                  <a:lnTo>
                    <a:pt x="27" y="15"/>
                  </a:lnTo>
                  <a:lnTo>
                    <a:pt x="27" y="14"/>
                  </a:lnTo>
                  <a:lnTo>
                    <a:pt x="27" y="13"/>
                  </a:lnTo>
                  <a:lnTo>
                    <a:pt x="27" y="12"/>
                  </a:lnTo>
                  <a:lnTo>
                    <a:pt x="28" y="12"/>
                  </a:lnTo>
                  <a:lnTo>
                    <a:pt x="28" y="11"/>
                  </a:lnTo>
                  <a:lnTo>
                    <a:pt x="28" y="10"/>
                  </a:lnTo>
                  <a:lnTo>
                    <a:pt x="29" y="10"/>
                  </a:lnTo>
                  <a:lnTo>
                    <a:pt x="29" y="9"/>
                  </a:lnTo>
                  <a:lnTo>
                    <a:pt x="29" y="8"/>
                  </a:lnTo>
                  <a:lnTo>
                    <a:pt x="29" y="7"/>
                  </a:lnTo>
                  <a:lnTo>
                    <a:pt x="29" y="6"/>
                  </a:lnTo>
                  <a:lnTo>
                    <a:pt x="30" y="6"/>
                  </a:lnTo>
                  <a:lnTo>
                    <a:pt x="30" y="5"/>
                  </a:lnTo>
                  <a:lnTo>
                    <a:pt x="31" y="5"/>
                  </a:lnTo>
                  <a:lnTo>
                    <a:pt x="29" y="5"/>
                  </a:lnTo>
                  <a:lnTo>
                    <a:pt x="29" y="4"/>
                  </a:lnTo>
                  <a:lnTo>
                    <a:pt x="28" y="4"/>
                  </a:lnTo>
                  <a:lnTo>
                    <a:pt x="27" y="4"/>
                  </a:lnTo>
                  <a:lnTo>
                    <a:pt x="26" y="4"/>
                  </a:lnTo>
                  <a:lnTo>
                    <a:pt x="25" y="3"/>
                  </a:lnTo>
                  <a:lnTo>
                    <a:pt x="24" y="3"/>
                  </a:lnTo>
                  <a:lnTo>
                    <a:pt x="24" y="2"/>
                  </a:lnTo>
                  <a:lnTo>
                    <a:pt x="23" y="2"/>
                  </a:lnTo>
                  <a:lnTo>
                    <a:pt x="22" y="2"/>
                  </a:lnTo>
                  <a:lnTo>
                    <a:pt x="21" y="2"/>
                  </a:lnTo>
                  <a:lnTo>
                    <a:pt x="20" y="1"/>
                  </a:lnTo>
                  <a:lnTo>
                    <a:pt x="19" y="1"/>
                  </a:lnTo>
                  <a:lnTo>
                    <a:pt x="18" y="1"/>
                  </a:lnTo>
                  <a:lnTo>
                    <a:pt x="17" y="0"/>
                  </a:lnTo>
                  <a:lnTo>
                    <a:pt x="16" y="0"/>
                  </a:lnTo>
                  <a:lnTo>
                    <a:pt x="14" y="0"/>
                  </a:lnTo>
                  <a:lnTo>
                    <a:pt x="13" y="0"/>
                  </a:lnTo>
                  <a:lnTo>
                    <a:pt x="12" y="0"/>
                  </a:lnTo>
                  <a:lnTo>
                    <a:pt x="11" y="0"/>
                  </a:lnTo>
                  <a:lnTo>
                    <a:pt x="10" y="0"/>
                  </a:lnTo>
                  <a:lnTo>
                    <a:pt x="9" y="0"/>
                  </a:lnTo>
                  <a:lnTo>
                    <a:pt x="8" y="0"/>
                  </a:lnTo>
                  <a:lnTo>
                    <a:pt x="8" y="1"/>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98" name="Freeform 544"/>
            <p:cNvSpPr>
              <a:spLocks/>
            </p:cNvSpPr>
            <p:nvPr/>
          </p:nvSpPr>
          <p:spPr bwMode="auto">
            <a:xfrm>
              <a:off x="1734" y="1602"/>
              <a:ext cx="29" cy="34"/>
            </a:xfrm>
            <a:custGeom>
              <a:avLst/>
              <a:gdLst>
                <a:gd name="T0" fmla="*/ 2 w 29"/>
                <a:gd name="T1" fmla="*/ 28 h 34"/>
                <a:gd name="T2" fmla="*/ 1 w 29"/>
                <a:gd name="T3" fmla="*/ 29 h 34"/>
                <a:gd name="T4" fmla="*/ 0 w 29"/>
                <a:gd name="T5" fmla="*/ 30 h 34"/>
                <a:gd name="T6" fmla="*/ 1 w 29"/>
                <a:gd name="T7" fmla="*/ 31 h 34"/>
                <a:gd name="T8" fmla="*/ 2 w 29"/>
                <a:gd name="T9" fmla="*/ 32 h 34"/>
                <a:gd name="T10" fmla="*/ 3 w 29"/>
                <a:gd name="T11" fmla="*/ 33 h 34"/>
                <a:gd name="T12" fmla="*/ 5 w 29"/>
                <a:gd name="T13" fmla="*/ 33 h 34"/>
                <a:gd name="T14" fmla="*/ 7 w 29"/>
                <a:gd name="T15" fmla="*/ 33 h 34"/>
                <a:gd name="T16" fmla="*/ 8 w 29"/>
                <a:gd name="T17" fmla="*/ 32 h 34"/>
                <a:gd name="T18" fmla="*/ 9 w 29"/>
                <a:gd name="T19" fmla="*/ 31 h 34"/>
                <a:gd name="T20" fmla="*/ 11 w 29"/>
                <a:gd name="T21" fmla="*/ 30 h 34"/>
                <a:gd name="T22" fmla="*/ 12 w 29"/>
                <a:gd name="T23" fmla="*/ 29 h 34"/>
                <a:gd name="T24" fmla="*/ 15 w 29"/>
                <a:gd name="T25" fmla="*/ 29 h 34"/>
                <a:gd name="T26" fmla="*/ 17 w 29"/>
                <a:gd name="T27" fmla="*/ 29 h 34"/>
                <a:gd name="T28" fmla="*/ 18 w 29"/>
                <a:gd name="T29" fmla="*/ 28 h 34"/>
                <a:gd name="T30" fmla="*/ 19 w 29"/>
                <a:gd name="T31" fmla="*/ 27 h 34"/>
                <a:gd name="T32" fmla="*/ 21 w 29"/>
                <a:gd name="T33" fmla="*/ 27 h 34"/>
                <a:gd name="T34" fmla="*/ 23 w 29"/>
                <a:gd name="T35" fmla="*/ 25 h 34"/>
                <a:gd name="T36" fmla="*/ 24 w 29"/>
                <a:gd name="T37" fmla="*/ 23 h 34"/>
                <a:gd name="T38" fmla="*/ 25 w 29"/>
                <a:gd name="T39" fmla="*/ 22 h 34"/>
                <a:gd name="T40" fmla="*/ 26 w 29"/>
                <a:gd name="T41" fmla="*/ 20 h 34"/>
                <a:gd name="T42" fmla="*/ 27 w 29"/>
                <a:gd name="T43" fmla="*/ 19 h 34"/>
                <a:gd name="T44" fmla="*/ 27 w 29"/>
                <a:gd name="T45" fmla="*/ 17 h 34"/>
                <a:gd name="T46" fmla="*/ 28 w 29"/>
                <a:gd name="T47" fmla="*/ 15 h 34"/>
                <a:gd name="T48" fmla="*/ 28 w 29"/>
                <a:gd name="T49" fmla="*/ 13 h 34"/>
                <a:gd name="T50" fmla="*/ 28 w 29"/>
                <a:gd name="T51" fmla="*/ 11 h 34"/>
                <a:gd name="T52" fmla="*/ 27 w 29"/>
                <a:gd name="T53" fmla="*/ 9 h 34"/>
                <a:gd name="T54" fmla="*/ 26 w 29"/>
                <a:gd name="T55" fmla="*/ 7 h 34"/>
                <a:gd name="T56" fmla="*/ 25 w 29"/>
                <a:gd name="T57" fmla="*/ 5 h 34"/>
                <a:gd name="T58" fmla="*/ 23 w 29"/>
                <a:gd name="T59" fmla="*/ 4 h 34"/>
                <a:gd name="T60" fmla="*/ 21 w 29"/>
                <a:gd name="T61" fmla="*/ 2 h 34"/>
                <a:gd name="T62" fmla="*/ 19 w 29"/>
                <a:gd name="T63" fmla="*/ 2 h 34"/>
                <a:gd name="T64" fmla="*/ 18 w 29"/>
                <a:gd name="T65" fmla="*/ 1 h 34"/>
                <a:gd name="T66" fmla="*/ 17 w 29"/>
                <a:gd name="T67" fmla="*/ 0 h 34"/>
                <a:gd name="T68" fmla="*/ 15 w 29"/>
                <a:gd name="T69" fmla="*/ 0 h 34"/>
                <a:gd name="T70" fmla="*/ 12 w 29"/>
                <a:gd name="T71" fmla="*/ 0 h 34"/>
                <a:gd name="T72" fmla="*/ 10 w 29"/>
                <a:gd name="T73" fmla="*/ 0 h 34"/>
                <a:gd name="T74" fmla="*/ 8 w 29"/>
                <a:gd name="T75" fmla="*/ 1 h 34"/>
                <a:gd name="T76" fmla="*/ 8 w 29"/>
                <a:gd name="T77" fmla="*/ 3 h 34"/>
                <a:gd name="T78" fmla="*/ 8 w 29"/>
                <a:gd name="T79" fmla="*/ 6 h 34"/>
                <a:gd name="T80" fmla="*/ 8 w 29"/>
                <a:gd name="T81" fmla="*/ 8 h 34"/>
                <a:gd name="T82" fmla="*/ 8 w 29"/>
                <a:gd name="T83" fmla="*/ 10 h 34"/>
                <a:gd name="T84" fmla="*/ 7 w 29"/>
                <a:gd name="T85" fmla="*/ 12 h 34"/>
                <a:gd name="T86" fmla="*/ 7 w 29"/>
                <a:gd name="T87" fmla="*/ 14 h 34"/>
                <a:gd name="T88" fmla="*/ 7 w 29"/>
                <a:gd name="T89" fmla="*/ 17 h 34"/>
                <a:gd name="T90" fmla="*/ 6 w 29"/>
                <a:gd name="T91" fmla="*/ 19 h 34"/>
                <a:gd name="T92" fmla="*/ 6 w 29"/>
                <a:gd name="T93" fmla="*/ 21 h 34"/>
                <a:gd name="T94" fmla="*/ 5 w 29"/>
                <a:gd name="T95" fmla="*/ 22 h 34"/>
                <a:gd name="T96" fmla="*/ 4 w 29"/>
                <a:gd name="T97" fmla="*/ 23 h 34"/>
                <a:gd name="T98" fmla="*/ 3 w 29"/>
                <a:gd name="T99" fmla="*/ 25 h 34"/>
                <a:gd name="T100" fmla="*/ 2 w 29"/>
                <a:gd name="T101" fmla="*/ 27 h 3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9" h="34">
                  <a:moveTo>
                    <a:pt x="2" y="27"/>
                  </a:moveTo>
                  <a:lnTo>
                    <a:pt x="2" y="28"/>
                  </a:lnTo>
                  <a:lnTo>
                    <a:pt x="1" y="28"/>
                  </a:lnTo>
                  <a:lnTo>
                    <a:pt x="1" y="29"/>
                  </a:lnTo>
                  <a:lnTo>
                    <a:pt x="0" y="29"/>
                  </a:lnTo>
                  <a:lnTo>
                    <a:pt x="0" y="30"/>
                  </a:lnTo>
                  <a:lnTo>
                    <a:pt x="1" y="30"/>
                  </a:lnTo>
                  <a:lnTo>
                    <a:pt x="1" y="31"/>
                  </a:lnTo>
                  <a:lnTo>
                    <a:pt x="2" y="31"/>
                  </a:lnTo>
                  <a:lnTo>
                    <a:pt x="2" y="32"/>
                  </a:lnTo>
                  <a:lnTo>
                    <a:pt x="3" y="32"/>
                  </a:lnTo>
                  <a:lnTo>
                    <a:pt x="3" y="33"/>
                  </a:lnTo>
                  <a:lnTo>
                    <a:pt x="4" y="33"/>
                  </a:lnTo>
                  <a:lnTo>
                    <a:pt x="5" y="33"/>
                  </a:lnTo>
                  <a:lnTo>
                    <a:pt x="6" y="33"/>
                  </a:lnTo>
                  <a:lnTo>
                    <a:pt x="7" y="33"/>
                  </a:lnTo>
                  <a:lnTo>
                    <a:pt x="7" y="32"/>
                  </a:lnTo>
                  <a:lnTo>
                    <a:pt x="8" y="32"/>
                  </a:lnTo>
                  <a:lnTo>
                    <a:pt x="8" y="31"/>
                  </a:lnTo>
                  <a:lnTo>
                    <a:pt x="9" y="31"/>
                  </a:lnTo>
                  <a:lnTo>
                    <a:pt x="10" y="31"/>
                  </a:lnTo>
                  <a:lnTo>
                    <a:pt x="11" y="30"/>
                  </a:lnTo>
                  <a:lnTo>
                    <a:pt x="12" y="30"/>
                  </a:lnTo>
                  <a:lnTo>
                    <a:pt x="12" y="29"/>
                  </a:lnTo>
                  <a:lnTo>
                    <a:pt x="13" y="29"/>
                  </a:lnTo>
                  <a:lnTo>
                    <a:pt x="15" y="29"/>
                  </a:lnTo>
                  <a:lnTo>
                    <a:pt x="16" y="29"/>
                  </a:lnTo>
                  <a:lnTo>
                    <a:pt x="17" y="29"/>
                  </a:lnTo>
                  <a:lnTo>
                    <a:pt x="17" y="28"/>
                  </a:lnTo>
                  <a:lnTo>
                    <a:pt x="18" y="28"/>
                  </a:lnTo>
                  <a:lnTo>
                    <a:pt x="19" y="28"/>
                  </a:lnTo>
                  <a:lnTo>
                    <a:pt x="19" y="27"/>
                  </a:lnTo>
                  <a:lnTo>
                    <a:pt x="20" y="27"/>
                  </a:lnTo>
                  <a:lnTo>
                    <a:pt x="21" y="27"/>
                  </a:lnTo>
                  <a:lnTo>
                    <a:pt x="22" y="26"/>
                  </a:lnTo>
                  <a:lnTo>
                    <a:pt x="23" y="25"/>
                  </a:lnTo>
                  <a:lnTo>
                    <a:pt x="24" y="25"/>
                  </a:lnTo>
                  <a:lnTo>
                    <a:pt x="24" y="23"/>
                  </a:lnTo>
                  <a:lnTo>
                    <a:pt x="25" y="23"/>
                  </a:lnTo>
                  <a:lnTo>
                    <a:pt x="25" y="22"/>
                  </a:lnTo>
                  <a:lnTo>
                    <a:pt x="26" y="21"/>
                  </a:lnTo>
                  <a:lnTo>
                    <a:pt x="26" y="20"/>
                  </a:lnTo>
                  <a:lnTo>
                    <a:pt x="27" y="20"/>
                  </a:lnTo>
                  <a:lnTo>
                    <a:pt x="27" y="19"/>
                  </a:lnTo>
                  <a:lnTo>
                    <a:pt x="27" y="18"/>
                  </a:lnTo>
                  <a:lnTo>
                    <a:pt x="27" y="17"/>
                  </a:lnTo>
                  <a:lnTo>
                    <a:pt x="28" y="17"/>
                  </a:lnTo>
                  <a:lnTo>
                    <a:pt x="28" y="15"/>
                  </a:lnTo>
                  <a:lnTo>
                    <a:pt x="28" y="14"/>
                  </a:lnTo>
                  <a:lnTo>
                    <a:pt x="28" y="13"/>
                  </a:lnTo>
                  <a:lnTo>
                    <a:pt x="28" y="12"/>
                  </a:lnTo>
                  <a:lnTo>
                    <a:pt x="28" y="11"/>
                  </a:lnTo>
                  <a:lnTo>
                    <a:pt x="27" y="10"/>
                  </a:lnTo>
                  <a:lnTo>
                    <a:pt x="27" y="9"/>
                  </a:lnTo>
                  <a:lnTo>
                    <a:pt x="27" y="8"/>
                  </a:lnTo>
                  <a:lnTo>
                    <a:pt x="26" y="7"/>
                  </a:lnTo>
                  <a:lnTo>
                    <a:pt x="25" y="6"/>
                  </a:lnTo>
                  <a:lnTo>
                    <a:pt x="25" y="5"/>
                  </a:lnTo>
                  <a:lnTo>
                    <a:pt x="24" y="5"/>
                  </a:lnTo>
                  <a:lnTo>
                    <a:pt x="23" y="4"/>
                  </a:lnTo>
                  <a:lnTo>
                    <a:pt x="22" y="3"/>
                  </a:lnTo>
                  <a:lnTo>
                    <a:pt x="21" y="2"/>
                  </a:lnTo>
                  <a:lnTo>
                    <a:pt x="20" y="2"/>
                  </a:lnTo>
                  <a:lnTo>
                    <a:pt x="19" y="2"/>
                  </a:lnTo>
                  <a:lnTo>
                    <a:pt x="19" y="1"/>
                  </a:lnTo>
                  <a:lnTo>
                    <a:pt x="18" y="1"/>
                  </a:lnTo>
                  <a:lnTo>
                    <a:pt x="17" y="1"/>
                  </a:lnTo>
                  <a:lnTo>
                    <a:pt x="17" y="0"/>
                  </a:lnTo>
                  <a:lnTo>
                    <a:pt x="16" y="0"/>
                  </a:lnTo>
                  <a:lnTo>
                    <a:pt x="15" y="0"/>
                  </a:lnTo>
                  <a:lnTo>
                    <a:pt x="13" y="0"/>
                  </a:lnTo>
                  <a:lnTo>
                    <a:pt x="12" y="0"/>
                  </a:lnTo>
                  <a:lnTo>
                    <a:pt x="11" y="0"/>
                  </a:lnTo>
                  <a:lnTo>
                    <a:pt x="10" y="0"/>
                  </a:lnTo>
                  <a:lnTo>
                    <a:pt x="9" y="0"/>
                  </a:lnTo>
                  <a:lnTo>
                    <a:pt x="8" y="1"/>
                  </a:lnTo>
                  <a:lnTo>
                    <a:pt x="8" y="2"/>
                  </a:lnTo>
                  <a:lnTo>
                    <a:pt x="8" y="3"/>
                  </a:lnTo>
                  <a:lnTo>
                    <a:pt x="8" y="4"/>
                  </a:lnTo>
                  <a:lnTo>
                    <a:pt x="8" y="6"/>
                  </a:lnTo>
                  <a:lnTo>
                    <a:pt x="8" y="7"/>
                  </a:lnTo>
                  <a:lnTo>
                    <a:pt x="8" y="8"/>
                  </a:lnTo>
                  <a:lnTo>
                    <a:pt x="8" y="9"/>
                  </a:lnTo>
                  <a:lnTo>
                    <a:pt x="8" y="10"/>
                  </a:lnTo>
                  <a:lnTo>
                    <a:pt x="7" y="11"/>
                  </a:lnTo>
                  <a:lnTo>
                    <a:pt x="7" y="12"/>
                  </a:lnTo>
                  <a:lnTo>
                    <a:pt x="7" y="13"/>
                  </a:lnTo>
                  <a:lnTo>
                    <a:pt x="7" y="14"/>
                  </a:lnTo>
                  <a:lnTo>
                    <a:pt x="7" y="15"/>
                  </a:lnTo>
                  <a:lnTo>
                    <a:pt x="7" y="17"/>
                  </a:lnTo>
                  <a:lnTo>
                    <a:pt x="6" y="18"/>
                  </a:lnTo>
                  <a:lnTo>
                    <a:pt x="6" y="19"/>
                  </a:lnTo>
                  <a:lnTo>
                    <a:pt x="6" y="20"/>
                  </a:lnTo>
                  <a:lnTo>
                    <a:pt x="6" y="21"/>
                  </a:lnTo>
                  <a:lnTo>
                    <a:pt x="5" y="21"/>
                  </a:lnTo>
                  <a:lnTo>
                    <a:pt x="5" y="22"/>
                  </a:lnTo>
                  <a:lnTo>
                    <a:pt x="5" y="23"/>
                  </a:lnTo>
                  <a:lnTo>
                    <a:pt x="4" y="23"/>
                  </a:lnTo>
                  <a:lnTo>
                    <a:pt x="4" y="24"/>
                  </a:lnTo>
                  <a:lnTo>
                    <a:pt x="3" y="25"/>
                  </a:lnTo>
                  <a:lnTo>
                    <a:pt x="2" y="26"/>
                  </a:lnTo>
                  <a:lnTo>
                    <a:pt x="2" y="27"/>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99" name="Freeform 545"/>
            <p:cNvSpPr>
              <a:spLocks/>
            </p:cNvSpPr>
            <p:nvPr/>
          </p:nvSpPr>
          <p:spPr bwMode="auto">
            <a:xfrm>
              <a:off x="1738" y="1574"/>
              <a:ext cx="27" cy="24"/>
            </a:xfrm>
            <a:custGeom>
              <a:avLst/>
              <a:gdLst>
                <a:gd name="T0" fmla="*/ 3 w 27"/>
                <a:gd name="T1" fmla="*/ 1 h 24"/>
                <a:gd name="T2" fmla="*/ 2 w 27"/>
                <a:gd name="T3" fmla="*/ 2 h 24"/>
                <a:gd name="T4" fmla="*/ 1 w 27"/>
                <a:gd name="T5" fmla="*/ 3 h 24"/>
                <a:gd name="T6" fmla="*/ 0 w 27"/>
                <a:gd name="T7" fmla="*/ 4 h 24"/>
                <a:gd name="T8" fmla="*/ 0 w 27"/>
                <a:gd name="T9" fmla="*/ 6 h 24"/>
                <a:gd name="T10" fmla="*/ 0 w 27"/>
                <a:gd name="T11" fmla="*/ 8 h 24"/>
                <a:gd name="T12" fmla="*/ 0 w 27"/>
                <a:gd name="T13" fmla="*/ 10 h 24"/>
                <a:gd name="T14" fmla="*/ 0 w 27"/>
                <a:gd name="T15" fmla="*/ 13 h 24"/>
                <a:gd name="T16" fmla="*/ 0 w 27"/>
                <a:gd name="T17" fmla="*/ 15 h 24"/>
                <a:gd name="T18" fmla="*/ 1 w 27"/>
                <a:gd name="T19" fmla="*/ 16 h 24"/>
                <a:gd name="T20" fmla="*/ 2 w 27"/>
                <a:gd name="T21" fmla="*/ 17 h 24"/>
                <a:gd name="T22" fmla="*/ 3 w 27"/>
                <a:gd name="T23" fmla="*/ 18 h 24"/>
                <a:gd name="T24" fmla="*/ 4 w 27"/>
                <a:gd name="T25" fmla="*/ 19 h 24"/>
                <a:gd name="T26" fmla="*/ 6 w 27"/>
                <a:gd name="T27" fmla="*/ 20 h 24"/>
                <a:gd name="T28" fmla="*/ 7 w 27"/>
                <a:gd name="T29" fmla="*/ 21 h 24"/>
                <a:gd name="T30" fmla="*/ 9 w 27"/>
                <a:gd name="T31" fmla="*/ 22 h 24"/>
                <a:gd name="T32" fmla="*/ 11 w 27"/>
                <a:gd name="T33" fmla="*/ 23 h 24"/>
                <a:gd name="T34" fmla="*/ 14 w 27"/>
                <a:gd name="T35" fmla="*/ 23 h 24"/>
                <a:gd name="T36" fmla="*/ 16 w 27"/>
                <a:gd name="T37" fmla="*/ 23 h 24"/>
                <a:gd name="T38" fmla="*/ 18 w 27"/>
                <a:gd name="T39" fmla="*/ 22 h 24"/>
                <a:gd name="T40" fmla="*/ 19 w 27"/>
                <a:gd name="T41" fmla="*/ 21 h 24"/>
                <a:gd name="T42" fmla="*/ 20 w 27"/>
                <a:gd name="T43" fmla="*/ 20 h 24"/>
                <a:gd name="T44" fmla="*/ 21 w 27"/>
                <a:gd name="T45" fmla="*/ 18 h 24"/>
                <a:gd name="T46" fmla="*/ 22 w 27"/>
                <a:gd name="T47" fmla="*/ 16 h 24"/>
                <a:gd name="T48" fmla="*/ 23 w 27"/>
                <a:gd name="T49" fmla="*/ 15 h 24"/>
                <a:gd name="T50" fmla="*/ 25 w 27"/>
                <a:gd name="T51" fmla="*/ 14 h 24"/>
                <a:gd name="T52" fmla="*/ 25 w 27"/>
                <a:gd name="T53" fmla="*/ 12 h 24"/>
                <a:gd name="T54" fmla="*/ 26 w 27"/>
                <a:gd name="T55" fmla="*/ 10 h 24"/>
                <a:gd name="T56" fmla="*/ 25 w 27"/>
                <a:gd name="T57" fmla="*/ 8 h 24"/>
                <a:gd name="T58" fmla="*/ 23 w 27"/>
                <a:gd name="T59" fmla="*/ 7 h 24"/>
                <a:gd name="T60" fmla="*/ 22 w 27"/>
                <a:gd name="T61" fmla="*/ 5 h 24"/>
                <a:gd name="T62" fmla="*/ 21 w 27"/>
                <a:gd name="T63" fmla="*/ 4 h 24"/>
                <a:gd name="T64" fmla="*/ 19 w 27"/>
                <a:gd name="T65" fmla="*/ 3 h 24"/>
                <a:gd name="T66" fmla="*/ 18 w 27"/>
                <a:gd name="T67" fmla="*/ 2 h 24"/>
                <a:gd name="T68" fmla="*/ 16 w 27"/>
                <a:gd name="T69" fmla="*/ 1 h 24"/>
                <a:gd name="T70" fmla="*/ 14 w 27"/>
                <a:gd name="T71" fmla="*/ 1 h 24"/>
                <a:gd name="T72" fmla="*/ 11 w 27"/>
                <a:gd name="T73" fmla="*/ 1 h 24"/>
                <a:gd name="T74" fmla="*/ 10 w 27"/>
                <a:gd name="T75" fmla="*/ 0 h 24"/>
                <a:gd name="T76" fmla="*/ 8 w 27"/>
                <a:gd name="T77" fmla="*/ 0 h 24"/>
                <a:gd name="T78" fmla="*/ 6 w 27"/>
                <a:gd name="T79" fmla="*/ 0 h 24"/>
                <a:gd name="T80" fmla="*/ 5 w 27"/>
                <a:gd name="T81" fmla="*/ 1 h 2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7" h="24">
                  <a:moveTo>
                    <a:pt x="4" y="1"/>
                  </a:moveTo>
                  <a:lnTo>
                    <a:pt x="3" y="1"/>
                  </a:lnTo>
                  <a:lnTo>
                    <a:pt x="2" y="1"/>
                  </a:lnTo>
                  <a:lnTo>
                    <a:pt x="2" y="2"/>
                  </a:lnTo>
                  <a:lnTo>
                    <a:pt x="2" y="3"/>
                  </a:lnTo>
                  <a:lnTo>
                    <a:pt x="1" y="3"/>
                  </a:lnTo>
                  <a:lnTo>
                    <a:pt x="1" y="4"/>
                  </a:lnTo>
                  <a:lnTo>
                    <a:pt x="0" y="4"/>
                  </a:lnTo>
                  <a:lnTo>
                    <a:pt x="0" y="5"/>
                  </a:lnTo>
                  <a:lnTo>
                    <a:pt x="0" y="6"/>
                  </a:lnTo>
                  <a:lnTo>
                    <a:pt x="0" y="7"/>
                  </a:lnTo>
                  <a:lnTo>
                    <a:pt x="0" y="8"/>
                  </a:lnTo>
                  <a:lnTo>
                    <a:pt x="0" y="9"/>
                  </a:lnTo>
                  <a:lnTo>
                    <a:pt x="0" y="10"/>
                  </a:lnTo>
                  <a:lnTo>
                    <a:pt x="0" y="12"/>
                  </a:lnTo>
                  <a:lnTo>
                    <a:pt x="0" y="13"/>
                  </a:lnTo>
                  <a:lnTo>
                    <a:pt x="0" y="14"/>
                  </a:lnTo>
                  <a:lnTo>
                    <a:pt x="0" y="15"/>
                  </a:lnTo>
                  <a:lnTo>
                    <a:pt x="1" y="15"/>
                  </a:lnTo>
                  <a:lnTo>
                    <a:pt x="1" y="16"/>
                  </a:lnTo>
                  <a:lnTo>
                    <a:pt x="2" y="16"/>
                  </a:lnTo>
                  <a:lnTo>
                    <a:pt x="2" y="17"/>
                  </a:lnTo>
                  <a:lnTo>
                    <a:pt x="2" y="18"/>
                  </a:lnTo>
                  <a:lnTo>
                    <a:pt x="3" y="18"/>
                  </a:lnTo>
                  <a:lnTo>
                    <a:pt x="4" y="18"/>
                  </a:lnTo>
                  <a:lnTo>
                    <a:pt x="4" y="19"/>
                  </a:lnTo>
                  <a:lnTo>
                    <a:pt x="5" y="20"/>
                  </a:lnTo>
                  <a:lnTo>
                    <a:pt x="6" y="20"/>
                  </a:lnTo>
                  <a:lnTo>
                    <a:pt x="6" y="21"/>
                  </a:lnTo>
                  <a:lnTo>
                    <a:pt x="7" y="21"/>
                  </a:lnTo>
                  <a:lnTo>
                    <a:pt x="8" y="22"/>
                  </a:lnTo>
                  <a:lnTo>
                    <a:pt x="9" y="22"/>
                  </a:lnTo>
                  <a:lnTo>
                    <a:pt x="10" y="23"/>
                  </a:lnTo>
                  <a:lnTo>
                    <a:pt x="11" y="23"/>
                  </a:lnTo>
                  <a:lnTo>
                    <a:pt x="12" y="23"/>
                  </a:lnTo>
                  <a:lnTo>
                    <a:pt x="14" y="23"/>
                  </a:lnTo>
                  <a:lnTo>
                    <a:pt x="15" y="23"/>
                  </a:lnTo>
                  <a:lnTo>
                    <a:pt x="16" y="23"/>
                  </a:lnTo>
                  <a:lnTo>
                    <a:pt x="17" y="23"/>
                  </a:lnTo>
                  <a:lnTo>
                    <a:pt x="18" y="22"/>
                  </a:lnTo>
                  <a:lnTo>
                    <a:pt x="19" y="22"/>
                  </a:lnTo>
                  <a:lnTo>
                    <a:pt x="19" y="21"/>
                  </a:lnTo>
                  <a:lnTo>
                    <a:pt x="20" y="21"/>
                  </a:lnTo>
                  <a:lnTo>
                    <a:pt x="20" y="20"/>
                  </a:lnTo>
                  <a:lnTo>
                    <a:pt x="21" y="19"/>
                  </a:lnTo>
                  <a:lnTo>
                    <a:pt x="21" y="18"/>
                  </a:lnTo>
                  <a:lnTo>
                    <a:pt x="22" y="17"/>
                  </a:lnTo>
                  <a:lnTo>
                    <a:pt x="22" y="16"/>
                  </a:lnTo>
                  <a:lnTo>
                    <a:pt x="23" y="16"/>
                  </a:lnTo>
                  <a:lnTo>
                    <a:pt x="23" y="15"/>
                  </a:lnTo>
                  <a:lnTo>
                    <a:pt x="24" y="14"/>
                  </a:lnTo>
                  <a:lnTo>
                    <a:pt x="25" y="14"/>
                  </a:lnTo>
                  <a:lnTo>
                    <a:pt x="25" y="13"/>
                  </a:lnTo>
                  <a:lnTo>
                    <a:pt x="25" y="12"/>
                  </a:lnTo>
                  <a:lnTo>
                    <a:pt x="26" y="12"/>
                  </a:lnTo>
                  <a:lnTo>
                    <a:pt x="26" y="10"/>
                  </a:lnTo>
                  <a:lnTo>
                    <a:pt x="26" y="9"/>
                  </a:lnTo>
                  <a:lnTo>
                    <a:pt x="25" y="8"/>
                  </a:lnTo>
                  <a:lnTo>
                    <a:pt x="24" y="7"/>
                  </a:lnTo>
                  <a:lnTo>
                    <a:pt x="23" y="7"/>
                  </a:lnTo>
                  <a:lnTo>
                    <a:pt x="23" y="6"/>
                  </a:lnTo>
                  <a:lnTo>
                    <a:pt x="22" y="5"/>
                  </a:lnTo>
                  <a:lnTo>
                    <a:pt x="21" y="5"/>
                  </a:lnTo>
                  <a:lnTo>
                    <a:pt x="21" y="4"/>
                  </a:lnTo>
                  <a:lnTo>
                    <a:pt x="20" y="4"/>
                  </a:lnTo>
                  <a:lnTo>
                    <a:pt x="19" y="3"/>
                  </a:lnTo>
                  <a:lnTo>
                    <a:pt x="18" y="3"/>
                  </a:lnTo>
                  <a:lnTo>
                    <a:pt x="18" y="2"/>
                  </a:lnTo>
                  <a:lnTo>
                    <a:pt x="17" y="2"/>
                  </a:lnTo>
                  <a:lnTo>
                    <a:pt x="16" y="1"/>
                  </a:lnTo>
                  <a:lnTo>
                    <a:pt x="15" y="1"/>
                  </a:lnTo>
                  <a:lnTo>
                    <a:pt x="14" y="1"/>
                  </a:lnTo>
                  <a:lnTo>
                    <a:pt x="12" y="1"/>
                  </a:lnTo>
                  <a:lnTo>
                    <a:pt x="11" y="1"/>
                  </a:lnTo>
                  <a:lnTo>
                    <a:pt x="11" y="0"/>
                  </a:lnTo>
                  <a:lnTo>
                    <a:pt x="10" y="0"/>
                  </a:lnTo>
                  <a:lnTo>
                    <a:pt x="9" y="0"/>
                  </a:lnTo>
                  <a:lnTo>
                    <a:pt x="8" y="0"/>
                  </a:lnTo>
                  <a:lnTo>
                    <a:pt x="7" y="0"/>
                  </a:lnTo>
                  <a:lnTo>
                    <a:pt x="6" y="0"/>
                  </a:lnTo>
                  <a:lnTo>
                    <a:pt x="6" y="1"/>
                  </a:lnTo>
                  <a:lnTo>
                    <a:pt x="5" y="1"/>
                  </a:lnTo>
                  <a:lnTo>
                    <a:pt x="4" y="1"/>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300" name="Freeform 546"/>
            <p:cNvSpPr>
              <a:spLocks/>
            </p:cNvSpPr>
            <p:nvPr/>
          </p:nvSpPr>
          <p:spPr bwMode="auto">
            <a:xfrm>
              <a:off x="1746" y="1555"/>
              <a:ext cx="32" cy="23"/>
            </a:xfrm>
            <a:custGeom>
              <a:avLst/>
              <a:gdLst>
                <a:gd name="T0" fmla="*/ 7 w 32"/>
                <a:gd name="T1" fmla="*/ 0 h 23"/>
                <a:gd name="T2" fmla="*/ 5 w 32"/>
                <a:gd name="T3" fmla="*/ 0 h 23"/>
                <a:gd name="T4" fmla="*/ 4 w 32"/>
                <a:gd name="T5" fmla="*/ 1 h 23"/>
                <a:gd name="T6" fmla="*/ 3 w 32"/>
                <a:gd name="T7" fmla="*/ 2 h 23"/>
                <a:gd name="T8" fmla="*/ 2 w 32"/>
                <a:gd name="T9" fmla="*/ 3 h 23"/>
                <a:gd name="T10" fmla="*/ 1 w 32"/>
                <a:gd name="T11" fmla="*/ 4 h 23"/>
                <a:gd name="T12" fmla="*/ 0 w 32"/>
                <a:gd name="T13" fmla="*/ 6 h 23"/>
                <a:gd name="T14" fmla="*/ 0 w 32"/>
                <a:gd name="T15" fmla="*/ 8 h 23"/>
                <a:gd name="T16" fmla="*/ 1 w 32"/>
                <a:gd name="T17" fmla="*/ 9 h 23"/>
                <a:gd name="T18" fmla="*/ 2 w 32"/>
                <a:gd name="T19" fmla="*/ 11 h 23"/>
                <a:gd name="T20" fmla="*/ 3 w 32"/>
                <a:gd name="T21" fmla="*/ 13 h 23"/>
                <a:gd name="T22" fmla="*/ 4 w 32"/>
                <a:gd name="T23" fmla="*/ 14 h 23"/>
                <a:gd name="T24" fmla="*/ 4 w 32"/>
                <a:gd name="T25" fmla="*/ 16 h 23"/>
                <a:gd name="T26" fmla="*/ 5 w 32"/>
                <a:gd name="T27" fmla="*/ 17 h 23"/>
                <a:gd name="T28" fmla="*/ 6 w 32"/>
                <a:gd name="T29" fmla="*/ 18 h 23"/>
                <a:gd name="T30" fmla="*/ 8 w 32"/>
                <a:gd name="T31" fmla="*/ 19 h 23"/>
                <a:gd name="T32" fmla="*/ 10 w 32"/>
                <a:gd name="T33" fmla="*/ 20 h 23"/>
                <a:gd name="T34" fmla="*/ 12 w 32"/>
                <a:gd name="T35" fmla="*/ 20 h 23"/>
                <a:gd name="T36" fmla="*/ 14 w 32"/>
                <a:gd name="T37" fmla="*/ 21 h 23"/>
                <a:gd name="T38" fmla="*/ 17 w 32"/>
                <a:gd name="T39" fmla="*/ 21 h 23"/>
                <a:gd name="T40" fmla="*/ 19 w 32"/>
                <a:gd name="T41" fmla="*/ 22 h 23"/>
                <a:gd name="T42" fmla="*/ 21 w 32"/>
                <a:gd name="T43" fmla="*/ 22 h 23"/>
                <a:gd name="T44" fmla="*/ 22 w 32"/>
                <a:gd name="T45" fmla="*/ 21 h 23"/>
                <a:gd name="T46" fmla="*/ 24 w 32"/>
                <a:gd name="T47" fmla="*/ 21 h 23"/>
                <a:gd name="T48" fmla="*/ 26 w 32"/>
                <a:gd name="T49" fmla="*/ 20 h 23"/>
                <a:gd name="T50" fmla="*/ 27 w 32"/>
                <a:gd name="T51" fmla="*/ 19 h 23"/>
                <a:gd name="T52" fmla="*/ 28 w 32"/>
                <a:gd name="T53" fmla="*/ 17 h 23"/>
                <a:gd name="T54" fmla="*/ 29 w 32"/>
                <a:gd name="T55" fmla="*/ 16 h 23"/>
                <a:gd name="T56" fmla="*/ 30 w 32"/>
                <a:gd name="T57" fmla="*/ 14 h 23"/>
                <a:gd name="T58" fmla="*/ 31 w 32"/>
                <a:gd name="T59" fmla="*/ 13 h 23"/>
                <a:gd name="T60" fmla="*/ 31 w 32"/>
                <a:gd name="T61" fmla="*/ 11 h 23"/>
                <a:gd name="T62" fmla="*/ 31 w 32"/>
                <a:gd name="T63" fmla="*/ 9 h 23"/>
                <a:gd name="T64" fmla="*/ 30 w 32"/>
                <a:gd name="T65" fmla="*/ 7 h 23"/>
                <a:gd name="T66" fmla="*/ 29 w 32"/>
                <a:gd name="T67" fmla="*/ 6 h 23"/>
                <a:gd name="T68" fmla="*/ 28 w 32"/>
                <a:gd name="T69" fmla="*/ 5 h 23"/>
                <a:gd name="T70" fmla="*/ 26 w 32"/>
                <a:gd name="T71" fmla="*/ 3 h 23"/>
                <a:gd name="T72" fmla="*/ 23 w 32"/>
                <a:gd name="T73" fmla="*/ 2 h 23"/>
                <a:gd name="T74" fmla="*/ 21 w 32"/>
                <a:gd name="T75" fmla="*/ 1 h 23"/>
                <a:gd name="T76" fmla="*/ 19 w 32"/>
                <a:gd name="T77" fmla="*/ 0 h 23"/>
                <a:gd name="T78" fmla="*/ 17 w 32"/>
                <a:gd name="T79" fmla="*/ 0 h 23"/>
                <a:gd name="T80" fmla="*/ 14 w 32"/>
                <a:gd name="T81" fmla="*/ 0 h 23"/>
                <a:gd name="T82" fmla="*/ 12 w 32"/>
                <a:gd name="T83" fmla="*/ 0 h 23"/>
                <a:gd name="T84" fmla="*/ 10 w 32"/>
                <a:gd name="T85" fmla="*/ 0 h 23"/>
                <a:gd name="T86" fmla="*/ 8 w 32"/>
                <a:gd name="T87" fmla="*/ 0 h 2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2" h="23">
                  <a:moveTo>
                    <a:pt x="8" y="0"/>
                  </a:moveTo>
                  <a:lnTo>
                    <a:pt x="7" y="0"/>
                  </a:lnTo>
                  <a:lnTo>
                    <a:pt x="6" y="0"/>
                  </a:lnTo>
                  <a:lnTo>
                    <a:pt x="5" y="0"/>
                  </a:lnTo>
                  <a:lnTo>
                    <a:pt x="4" y="0"/>
                  </a:lnTo>
                  <a:lnTo>
                    <a:pt x="4" y="1"/>
                  </a:lnTo>
                  <a:lnTo>
                    <a:pt x="3" y="1"/>
                  </a:lnTo>
                  <a:lnTo>
                    <a:pt x="3" y="2"/>
                  </a:lnTo>
                  <a:lnTo>
                    <a:pt x="2" y="2"/>
                  </a:lnTo>
                  <a:lnTo>
                    <a:pt x="2" y="3"/>
                  </a:lnTo>
                  <a:lnTo>
                    <a:pt x="1" y="3"/>
                  </a:lnTo>
                  <a:lnTo>
                    <a:pt x="1" y="4"/>
                  </a:lnTo>
                  <a:lnTo>
                    <a:pt x="1" y="5"/>
                  </a:lnTo>
                  <a:lnTo>
                    <a:pt x="0" y="6"/>
                  </a:lnTo>
                  <a:lnTo>
                    <a:pt x="0" y="7"/>
                  </a:lnTo>
                  <a:lnTo>
                    <a:pt x="0" y="8"/>
                  </a:lnTo>
                  <a:lnTo>
                    <a:pt x="1" y="8"/>
                  </a:lnTo>
                  <a:lnTo>
                    <a:pt x="1" y="9"/>
                  </a:lnTo>
                  <a:lnTo>
                    <a:pt x="1" y="10"/>
                  </a:lnTo>
                  <a:lnTo>
                    <a:pt x="2" y="11"/>
                  </a:lnTo>
                  <a:lnTo>
                    <a:pt x="2" y="12"/>
                  </a:lnTo>
                  <a:lnTo>
                    <a:pt x="3" y="13"/>
                  </a:lnTo>
                  <a:lnTo>
                    <a:pt x="3" y="14"/>
                  </a:lnTo>
                  <a:lnTo>
                    <a:pt x="4" y="14"/>
                  </a:lnTo>
                  <a:lnTo>
                    <a:pt x="4" y="15"/>
                  </a:lnTo>
                  <a:lnTo>
                    <a:pt x="4" y="16"/>
                  </a:lnTo>
                  <a:lnTo>
                    <a:pt x="5" y="16"/>
                  </a:lnTo>
                  <a:lnTo>
                    <a:pt x="5" y="17"/>
                  </a:lnTo>
                  <a:lnTo>
                    <a:pt x="6" y="17"/>
                  </a:lnTo>
                  <a:lnTo>
                    <a:pt x="6" y="18"/>
                  </a:lnTo>
                  <a:lnTo>
                    <a:pt x="7" y="18"/>
                  </a:lnTo>
                  <a:lnTo>
                    <a:pt x="8" y="19"/>
                  </a:lnTo>
                  <a:lnTo>
                    <a:pt x="9" y="20"/>
                  </a:lnTo>
                  <a:lnTo>
                    <a:pt x="10" y="20"/>
                  </a:lnTo>
                  <a:lnTo>
                    <a:pt x="11" y="20"/>
                  </a:lnTo>
                  <a:lnTo>
                    <a:pt x="12" y="20"/>
                  </a:lnTo>
                  <a:lnTo>
                    <a:pt x="13" y="21"/>
                  </a:lnTo>
                  <a:lnTo>
                    <a:pt x="14" y="21"/>
                  </a:lnTo>
                  <a:lnTo>
                    <a:pt x="16" y="21"/>
                  </a:lnTo>
                  <a:lnTo>
                    <a:pt x="17" y="21"/>
                  </a:lnTo>
                  <a:lnTo>
                    <a:pt x="18" y="22"/>
                  </a:lnTo>
                  <a:lnTo>
                    <a:pt x="19" y="22"/>
                  </a:lnTo>
                  <a:lnTo>
                    <a:pt x="20" y="22"/>
                  </a:lnTo>
                  <a:lnTo>
                    <a:pt x="21" y="22"/>
                  </a:lnTo>
                  <a:lnTo>
                    <a:pt x="22" y="22"/>
                  </a:lnTo>
                  <a:lnTo>
                    <a:pt x="22" y="21"/>
                  </a:lnTo>
                  <a:lnTo>
                    <a:pt x="23" y="21"/>
                  </a:lnTo>
                  <a:lnTo>
                    <a:pt x="24" y="21"/>
                  </a:lnTo>
                  <a:lnTo>
                    <a:pt x="25" y="20"/>
                  </a:lnTo>
                  <a:lnTo>
                    <a:pt x="26" y="20"/>
                  </a:lnTo>
                  <a:lnTo>
                    <a:pt x="26" y="19"/>
                  </a:lnTo>
                  <a:lnTo>
                    <a:pt x="27" y="19"/>
                  </a:lnTo>
                  <a:lnTo>
                    <a:pt x="28" y="18"/>
                  </a:lnTo>
                  <a:lnTo>
                    <a:pt x="28" y="17"/>
                  </a:lnTo>
                  <a:lnTo>
                    <a:pt x="29" y="17"/>
                  </a:lnTo>
                  <a:lnTo>
                    <a:pt x="29" y="16"/>
                  </a:lnTo>
                  <a:lnTo>
                    <a:pt x="30" y="15"/>
                  </a:lnTo>
                  <a:lnTo>
                    <a:pt x="30" y="14"/>
                  </a:lnTo>
                  <a:lnTo>
                    <a:pt x="31" y="14"/>
                  </a:lnTo>
                  <a:lnTo>
                    <a:pt x="31" y="13"/>
                  </a:lnTo>
                  <a:lnTo>
                    <a:pt x="31" y="12"/>
                  </a:lnTo>
                  <a:lnTo>
                    <a:pt x="31" y="11"/>
                  </a:lnTo>
                  <a:lnTo>
                    <a:pt x="31" y="10"/>
                  </a:lnTo>
                  <a:lnTo>
                    <a:pt x="31" y="9"/>
                  </a:lnTo>
                  <a:lnTo>
                    <a:pt x="30" y="8"/>
                  </a:lnTo>
                  <a:lnTo>
                    <a:pt x="30" y="7"/>
                  </a:lnTo>
                  <a:lnTo>
                    <a:pt x="29" y="7"/>
                  </a:lnTo>
                  <a:lnTo>
                    <a:pt x="29" y="6"/>
                  </a:lnTo>
                  <a:lnTo>
                    <a:pt x="28" y="6"/>
                  </a:lnTo>
                  <a:lnTo>
                    <a:pt x="28" y="5"/>
                  </a:lnTo>
                  <a:lnTo>
                    <a:pt x="27" y="4"/>
                  </a:lnTo>
                  <a:lnTo>
                    <a:pt x="26" y="3"/>
                  </a:lnTo>
                  <a:lnTo>
                    <a:pt x="24" y="2"/>
                  </a:lnTo>
                  <a:lnTo>
                    <a:pt x="23" y="2"/>
                  </a:lnTo>
                  <a:lnTo>
                    <a:pt x="22" y="1"/>
                  </a:lnTo>
                  <a:lnTo>
                    <a:pt x="21" y="1"/>
                  </a:lnTo>
                  <a:lnTo>
                    <a:pt x="20" y="1"/>
                  </a:lnTo>
                  <a:lnTo>
                    <a:pt x="19" y="0"/>
                  </a:lnTo>
                  <a:lnTo>
                    <a:pt x="18" y="0"/>
                  </a:lnTo>
                  <a:lnTo>
                    <a:pt x="17" y="0"/>
                  </a:lnTo>
                  <a:lnTo>
                    <a:pt x="16" y="0"/>
                  </a:lnTo>
                  <a:lnTo>
                    <a:pt x="14" y="0"/>
                  </a:lnTo>
                  <a:lnTo>
                    <a:pt x="13" y="0"/>
                  </a:lnTo>
                  <a:lnTo>
                    <a:pt x="12" y="0"/>
                  </a:lnTo>
                  <a:lnTo>
                    <a:pt x="11" y="0"/>
                  </a:lnTo>
                  <a:lnTo>
                    <a:pt x="10" y="0"/>
                  </a:lnTo>
                  <a:lnTo>
                    <a:pt x="9" y="0"/>
                  </a:lnTo>
                  <a:lnTo>
                    <a:pt x="8" y="0"/>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301" name="Freeform 547"/>
            <p:cNvSpPr>
              <a:spLocks/>
            </p:cNvSpPr>
            <p:nvPr/>
          </p:nvSpPr>
          <p:spPr bwMode="auto">
            <a:xfrm>
              <a:off x="1732" y="1527"/>
              <a:ext cx="27" cy="25"/>
            </a:xfrm>
            <a:custGeom>
              <a:avLst/>
              <a:gdLst>
                <a:gd name="T0" fmla="*/ 6 w 27"/>
                <a:gd name="T1" fmla="*/ 1 h 25"/>
                <a:gd name="T2" fmla="*/ 5 w 27"/>
                <a:gd name="T3" fmla="*/ 2 h 25"/>
                <a:gd name="T4" fmla="*/ 4 w 27"/>
                <a:gd name="T5" fmla="*/ 3 h 25"/>
                <a:gd name="T6" fmla="*/ 4 w 27"/>
                <a:gd name="T7" fmla="*/ 5 h 25"/>
                <a:gd name="T8" fmla="*/ 3 w 27"/>
                <a:gd name="T9" fmla="*/ 6 h 25"/>
                <a:gd name="T10" fmla="*/ 2 w 27"/>
                <a:gd name="T11" fmla="*/ 7 h 25"/>
                <a:gd name="T12" fmla="*/ 2 w 27"/>
                <a:gd name="T13" fmla="*/ 9 h 25"/>
                <a:gd name="T14" fmla="*/ 1 w 27"/>
                <a:gd name="T15" fmla="*/ 11 h 25"/>
                <a:gd name="T16" fmla="*/ 0 w 27"/>
                <a:gd name="T17" fmla="*/ 14 h 25"/>
                <a:gd name="T18" fmla="*/ 1 w 27"/>
                <a:gd name="T19" fmla="*/ 16 h 25"/>
                <a:gd name="T20" fmla="*/ 1 w 27"/>
                <a:gd name="T21" fmla="*/ 18 h 25"/>
                <a:gd name="T22" fmla="*/ 2 w 27"/>
                <a:gd name="T23" fmla="*/ 19 h 25"/>
                <a:gd name="T24" fmla="*/ 3 w 27"/>
                <a:gd name="T25" fmla="*/ 20 h 25"/>
                <a:gd name="T26" fmla="*/ 4 w 27"/>
                <a:gd name="T27" fmla="*/ 21 h 25"/>
                <a:gd name="T28" fmla="*/ 5 w 27"/>
                <a:gd name="T29" fmla="*/ 22 h 25"/>
                <a:gd name="T30" fmla="*/ 7 w 27"/>
                <a:gd name="T31" fmla="*/ 23 h 25"/>
                <a:gd name="T32" fmla="*/ 8 w 27"/>
                <a:gd name="T33" fmla="*/ 24 h 25"/>
                <a:gd name="T34" fmla="*/ 10 w 27"/>
                <a:gd name="T35" fmla="*/ 24 h 25"/>
                <a:gd name="T36" fmla="*/ 12 w 27"/>
                <a:gd name="T37" fmla="*/ 24 h 25"/>
                <a:gd name="T38" fmla="*/ 15 w 27"/>
                <a:gd name="T39" fmla="*/ 24 h 25"/>
                <a:gd name="T40" fmla="*/ 17 w 27"/>
                <a:gd name="T41" fmla="*/ 24 h 25"/>
                <a:gd name="T42" fmla="*/ 19 w 27"/>
                <a:gd name="T43" fmla="*/ 24 h 25"/>
                <a:gd name="T44" fmla="*/ 20 w 27"/>
                <a:gd name="T45" fmla="*/ 23 h 25"/>
                <a:gd name="T46" fmla="*/ 22 w 27"/>
                <a:gd name="T47" fmla="*/ 22 h 25"/>
                <a:gd name="T48" fmla="*/ 23 w 27"/>
                <a:gd name="T49" fmla="*/ 21 h 25"/>
                <a:gd name="T50" fmla="*/ 24 w 27"/>
                <a:gd name="T51" fmla="*/ 20 h 25"/>
                <a:gd name="T52" fmla="*/ 25 w 27"/>
                <a:gd name="T53" fmla="*/ 19 h 25"/>
                <a:gd name="T54" fmla="*/ 25 w 27"/>
                <a:gd name="T55" fmla="*/ 17 h 25"/>
                <a:gd name="T56" fmla="*/ 26 w 27"/>
                <a:gd name="T57" fmla="*/ 16 h 25"/>
                <a:gd name="T58" fmla="*/ 26 w 27"/>
                <a:gd name="T59" fmla="*/ 14 h 25"/>
                <a:gd name="T60" fmla="*/ 26 w 27"/>
                <a:gd name="T61" fmla="*/ 11 h 25"/>
                <a:gd name="T62" fmla="*/ 26 w 27"/>
                <a:gd name="T63" fmla="*/ 9 h 25"/>
                <a:gd name="T64" fmla="*/ 26 w 27"/>
                <a:gd name="T65" fmla="*/ 7 h 25"/>
                <a:gd name="T66" fmla="*/ 24 w 27"/>
                <a:gd name="T67" fmla="*/ 5 h 25"/>
                <a:gd name="T68" fmla="*/ 23 w 27"/>
                <a:gd name="T69" fmla="*/ 4 h 25"/>
                <a:gd name="T70" fmla="*/ 22 w 27"/>
                <a:gd name="T71" fmla="*/ 3 h 25"/>
                <a:gd name="T72" fmla="*/ 20 w 27"/>
                <a:gd name="T73" fmla="*/ 2 h 25"/>
                <a:gd name="T74" fmla="*/ 18 w 27"/>
                <a:gd name="T75" fmla="*/ 1 h 25"/>
                <a:gd name="T76" fmla="*/ 17 w 27"/>
                <a:gd name="T77" fmla="*/ 0 h 25"/>
                <a:gd name="T78" fmla="*/ 15 w 27"/>
                <a:gd name="T79" fmla="*/ 0 h 25"/>
                <a:gd name="T80" fmla="*/ 12 w 27"/>
                <a:gd name="T81" fmla="*/ 0 h 25"/>
                <a:gd name="T82" fmla="*/ 10 w 27"/>
                <a:gd name="T83" fmla="*/ 0 h 25"/>
                <a:gd name="T84" fmla="*/ 8 w 27"/>
                <a:gd name="T85" fmla="*/ 0 h 2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7" h="25">
                  <a:moveTo>
                    <a:pt x="7" y="1"/>
                  </a:moveTo>
                  <a:lnTo>
                    <a:pt x="6" y="1"/>
                  </a:lnTo>
                  <a:lnTo>
                    <a:pt x="5" y="1"/>
                  </a:lnTo>
                  <a:lnTo>
                    <a:pt x="5" y="2"/>
                  </a:lnTo>
                  <a:lnTo>
                    <a:pt x="4" y="2"/>
                  </a:lnTo>
                  <a:lnTo>
                    <a:pt x="4" y="3"/>
                  </a:lnTo>
                  <a:lnTo>
                    <a:pt x="4" y="4"/>
                  </a:lnTo>
                  <a:lnTo>
                    <a:pt x="4" y="5"/>
                  </a:lnTo>
                  <a:lnTo>
                    <a:pt x="3" y="5"/>
                  </a:lnTo>
                  <a:lnTo>
                    <a:pt x="3" y="6"/>
                  </a:lnTo>
                  <a:lnTo>
                    <a:pt x="3" y="7"/>
                  </a:lnTo>
                  <a:lnTo>
                    <a:pt x="2" y="7"/>
                  </a:lnTo>
                  <a:lnTo>
                    <a:pt x="2" y="8"/>
                  </a:lnTo>
                  <a:lnTo>
                    <a:pt x="2" y="9"/>
                  </a:lnTo>
                  <a:lnTo>
                    <a:pt x="1" y="10"/>
                  </a:lnTo>
                  <a:lnTo>
                    <a:pt x="1" y="11"/>
                  </a:lnTo>
                  <a:lnTo>
                    <a:pt x="1" y="13"/>
                  </a:lnTo>
                  <a:lnTo>
                    <a:pt x="0" y="14"/>
                  </a:lnTo>
                  <a:lnTo>
                    <a:pt x="0" y="15"/>
                  </a:lnTo>
                  <a:lnTo>
                    <a:pt x="1" y="16"/>
                  </a:lnTo>
                  <a:lnTo>
                    <a:pt x="1" y="17"/>
                  </a:lnTo>
                  <a:lnTo>
                    <a:pt x="1" y="18"/>
                  </a:lnTo>
                  <a:lnTo>
                    <a:pt x="2" y="18"/>
                  </a:lnTo>
                  <a:lnTo>
                    <a:pt x="2" y="19"/>
                  </a:lnTo>
                  <a:lnTo>
                    <a:pt x="2" y="20"/>
                  </a:lnTo>
                  <a:lnTo>
                    <a:pt x="3" y="20"/>
                  </a:lnTo>
                  <a:lnTo>
                    <a:pt x="3" y="21"/>
                  </a:lnTo>
                  <a:lnTo>
                    <a:pt x="4" y="21"/>
                  </a:lnTo>
                  <a:lnTo>
                    <a:pt x="4" y="22"/>
                  </a:lnTo>
                  <a:lnTo>
                    <a:pt x="5" y="22"/>
                  </a:lnTo>
                  <a:lnTo>
                    <a:pt x="6" y="23"/>
                  </a:lnTo>
                  <a:lnTo>
                    <a:pt x="7" y="23"/>
                  </a:lnTo>
                  <a:lnTo>
                    <a:pt x="8" y="23"/>
                  </a:lnTo>
                  <a:lnTo>
                    <a:pt x="8" y="24"/>
                  </a:lnTo>
                  <a:lnTo>
                    <a:pt x="9" y="24"/>
                  </a:lnTo>
                  <a:lnTo>
                    <a:pt x="10" y="24"/>
                  </a:lnTo>
                  <a:lnTo>
                    <a:pt x="11" y="24"/>
                  </a:lnTo>
                  <a:lnTo>
                    <a:pt x="12" y="24"/>
                  </a:lnTo>
                  <a:lnTo>
                    <a:pt x="14" y="24"/>
                  </a:lnTo>
                  <a:lnTo>
                    <a:pt x="15" y="24"/>
                  </a:lnTo>
                  <a:lnTo>
                    <a:pt x="16" y="24"/>
                  </a:lnTo>
                  <a:lnTo>
                    <a:pt x="17" y="24"/>
                  </a:lnTo>
                  <a:lnTo>
                    <a:pt x="18" y="24"/>
                  </a:lnTo>
                  <a:lnTo>
                    <a:pt x="19" y="24"/>
                  </a:lnTo>
                  <a:lnTo>
                    <a:pt x="20" y="24"/>
                  </a:lnTo>
                  <a:lnTo>
                    <a:pt x="20" y="23"/>
                  </a:lnTo>
                  <a:lnTo>
                    <a:pt x="21" y="23"/>
                  </a:lnTo>
                  <a:lnTo>
                    <a:pt x="22" y="22"/>
                  </a:lnTo>
                  <a:lnTo>
                    <a:pt x="23" y="22"/>
                  </a:lnTo>
                  <a:lnTo>
                    <a:pt x="23" y="21"/>
                  </a:lnTo>
                  <a:lnTo>
                    <a:pt x="24" y="21"/>
                  </a:lnTo>
                  <a:lnTo>
                    <a:pt x="24" y="20"/>
                  </a:lnTo>
                  <a:lnTo>
                    <a:pt x="25" y="20"/>
                  </a:lnTo>
                  <a:lnTo>
                    <a:pt x="25" y="19"/>
                  </a:lnTo>
                  <a:lnTo>
                    <a:pt x="25" y="18"/>
                  </a:lnTo>
                  <a:lnTo>
                    <a:pt x="25" y="17"/>
                  </a:lnTo>
                  <a:lnTo>
                    <a:pt x="26" y="17"/>
                  </a:lnTo>
                  <a:lnTo>
                    <a:pt x="26" y="16"/>
                  </a:lnTo>
                  <a:lnTo>
                    <a:pt x="26" y="15"/>
                  </a:lnTo>
                  <a:lnTo>
                    <a:pt x="26" y="14"/>
                  </a:lnTo>
                  <a:lnTo>
                    <a:pt x="26" y="13"/>
                  </a:lnTo>
                  <a:lnTo>
                    <a:pt x="26" y="11"/>
                  </a:lnTo>
                  <a:lnTo>
                    <a:pt x="26" y="10"/>
                  </a:lnTo>
                  <a:lnTo>
                    <a:pt x="26" y="9"/>
                  </a:lnTo>
                  <a:lnTo>
                    <a:pt x="26" y="8"/>
                  </a:lnTo>
                  <a:lnTo>
                    <a:pt x="26" y="7"/>
                  </a:lnTo>
                  <a:lnTo>
                    <a:pt x="25" y="6"/>
                  </a:lnTo>
                  <a:lnTo>
                    <a:pt x="24" y="5"/>
                  </a:lnTo>
                  <a:lnTo>
                    <a:pt x="23" y="5"/>
                  </a:lnTo>
                  <a:lnTo>
                    <a:pt x="23" y="4"/>
                  </a:lnTo>
                  <a:lnTo>
                    <a:pt x="22" y="4"/>
                  </a:lnTo>
                  <a:lnTo>
                    <a:pt x="22" y="3"/>
                  </a:lnTo>
                  <a:lnTo>
                    <a:pt x="21" y="3"/>
                  </a:lnTo>
                  <a:lnTo>
                    <a:pt x="20" y="2"/>
                  </a:lnTo>
                  <a:lnTo>
                    <a:pt x="19" y="1"/>
                  </a:lnTo>
                  <a:lnTo>
                    <a:pt x="18" y="1"/>
                  </a:lnTo>
                  <a:lnTo>
                    <a:pt x="17" y="1"/>
                  </a:lnTo>
                  <a:lnTo>
                    <a:pt x="17" y="0"/>
                  </a:lnTo>
                  <a:lnTo>
                    <a:pt x="16" y="0"/>
                  </a:lnTo>
                  <a:lnTo>
                    <a:pt x="15" y="0"/>
                  </a:lnTo>
                  <a:lnTo>
                    <a:pt x="14" y="0"/>
                  </a:lnTo>
                  <a:lnTo>
                    <a:pt x="12" y="0"/>
                  </a:lnTo>
                  <a:lnTo>
                    <a:pt x="11" y="0"/>
                  </a:lnTo>
                  <a:lnTo>
                    <a:pt x="10" y="0"/>
                  </a:lnTo>
                  <a:lnTo>
                    <a:pt x="9" y="0"/>
                  </a:lnTo>
                  <a:lnTo>
                    <a:pt x="8" y="0"/>
                  </a:lnTo>
                  <a:lnTo>
                    <a:pt x="7" y="1"/>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302" name="Freeform 548"/>
            <p:cNvSpPr>
              <a:spLocks/>
            </p:cNvSpPr>
            <p:nvPr/>
          </p:nvSpPr>
          <p:spPr bwMode="auto">
            <a:xfrm>
              <a:off x="1646" y="1619"/>
              <a:ext cx="31" cy="16"/>
            </a:xfrm>
            <a:custGeom>
              <a:avLst/>
              <a:gdLst>
                <a:gd name="T0" fmla="*/ 7 w 31"/>
                <a:gd name="T1" fmla="*/ 0 h 16"/>
                <a:gd name="T2" fmla="*/ 5 w 31"/>
                <a:gd name="T3" fmla="*/ 0 h 16"/>
                <a:gd name="T4" fmla="*/ 3 w 31"/>
                <a:gd name="T5" fmla="*/ 1 h 16"/>
                <a:gd name="T6" fmla="*/ 2 w 31"/>
                <a:gd name="T7" fmla="*/ 2 h 16"/>
                <a:gd name="T8" fmla="*/ 1 w 31"/>
                <a:gd name="T9" fmla="*/ 3 h 16"/>
                <a:gd name="T10" fmla="*/ 0 w 31"/>
                <a:gd name="T11" fmla="*/ 4 h 16"/>
                <a:gd name="T12" fmla="*/ 0 w 31"/>
                <a:gd name="T13" fmla="*/ 6 h 16"/>
                <a:gd name="T14" fmla="*/ 1 w 31"/>
                <a:gd name="T15" fmla="*/ 8 h 16"/>
                <a:gd name="T16" fmla="*/ 3 w 31"/>
                <a:gd name="T17" fmla="*/ 9 h 16"/>
                <a:gd name="T18" fmla="*/ 4 w 31"/>
                <a:gd name="T19" fmla="*/ 10 h 16"/>
                <a:gd name="T20" fmla="*/ 6 w 31"/>
                <a:gd name="T21" fmla="*/ 12 h 16"/>
                <a:gd name="T22" fmla="*/ 8 w 31"/>
                <a:gd name="T23" fmla="*/ 12 h 16"/>
                <a:gd name="T24" fmla="*/ 9 w 31"/>
                <a:gd name="T25" fmla="*/ 13 h 16"/>
                <a:gd name="T26" fmla="*/ 11 w 31"/>
                <a:gd name="T27" fmla="*/ 14 h 16"/>
                <a:gd name="T28" fmla="*/ 13 w 31"/>
                <a:gd name="T29" fmla="*/ 14 h 16"/>
                <a:gd name="T30" fmla="*/ 15 w 31"/>
                <a:gd name="T31" fmla="*/ 15 h 16"/>
                <a:gd name="T32" fmla="*/ 17 w 31"/>
                <a:gd name="T33" fmla="*/ 15 h 16"/>
                <a:gd name="T34" fmla="*/ 21 w 31"/>
                <a:gd name="T35" fmla="*/ 15 h 16"/>
                <a:gd name="T36" fmla="*/ 23 w 31"/>
                <a:gd name="T37" fmla="*/ 15 h 16"/>
                <a:gd name="T38" fmla="*/ 25 w 31"/>
                <a:gd name="T39" fmla="*/ 14 h 16"/>
                <a:gd name="T40" fmla="*/ 27 w 31"/>
                <a:gd name="T41" fmla="*/ 14 h 16"/>
                <a:gd name="T42" fmla="*/ 28 w 31"/>
                <a:gd name="T43" fmla="*/ 12 h 16"/>
                <a:gd name="T44" fmla="*/ 29 w 31"/>
                <a:gd name="T45" fmla="*/ 11 h 16"/>
                <a:gd name="T46" fmla="*/ 30 w 31"/>
                <a:gd name="T47" fmla="*/ 10 h 16"/>
                <a:gd name="T48" fmla="*/ 30 w 31"/>
                <a:gd name="T49" fmla="*/ 8 h 16"/>
                <a:gd name="T50" fmla="*/ 29 w 31"/>
                <a:gd name="T51" fmla="*/ 7 h 16"/>
                <a:gd name="T52" fmla="*/ 28 w 31"/>
                <a:gd name="T53" fmla="*/ 8 h 16"/>
                <a:gd name="T54" fmla="*/ 28 w 31"/>
                <a:gd name="T55" fmla="*/ 7 h 16"/>
                <a:gd name="T56" fmla="*/ 27 w 31"/>
                <a:gd name="T57" fmla="*/ 5 h 16"/>
                <a:gd name="T58" fmla="*/ 25 w 31"/>
                <a:gd name="T59" fmla="*/ 3 h 16"/>
                <a:gd name="T60" fmla="*/ 24 w 31"/>
                <a:gd name="T61" fmla="*/ 2 h 16"/>
                <a:gd name="T62" fmla="*/ 22 w 31"/>
                <a:gd name="T63" fmla="*/ 2 h 16"/>
                <a:gd name="T64" fmla="*/ 20 w 31"/>
                <a:gd name="T65" fmla="*/ 1 h 16"/>
                <a:gd name="T66" fmla="*/ 19 w 31"/>
                <a:gd name="T67" fmla="*/ 0 h 16"/>
                <a:gd name="T68" fmla="*/ 17 w 31"/>
                <a:gd name="T69" fmla="*/ 0 h 16"/>
                <a:gd name="T70" fmla="*/ 15 w 31"/>
                <a:gd name="T71" fmla="*/ 0 h 16"/>
                <a:gd name="T72" fmla="*/ 13 w 31"/>
                <a:gd name="T73" fmla="*/ 0 h 16"/>
                <a:gd name="T74" fmla="*/ 11 w 31"/>
                <a:gd name="T75" fmla="*/ 0 h 16"/>
                <a:gd name="T76" fmla="*/ 9 w 31"/>
                <a:gd name="T77" fmla="*/ 0 h 1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1" h="16">
                  <a:moveTo>
                    <a:pt x="8" y="0"/>
                  </a:moveTo>
                  <a:lnTo>
                    <a:pt x="7" y="0"/>
                  </a:lnTo>
                  <a:lnTo>
                    <a:pt x="6" y="0"/>
                  </a:lnTo>
                  <a:lnTo>
                    <a:pt x="5" y="0"/>
                  </a:lnTo>
                  <a:lnTo>
                    <a:pt x="4" y="1"/>
                  </a:lnTo>
                  <a:lnTo>
                    <a:pt x="3" y="1"/>
                  </a:lnTo>
                  <a:lnTo>
                    <a:pt x="2" y="1"/>
                  </a:lnTo>
                  <a:lnTo>
                    <a:pt x="2" y="2"/>
                  </a:lnTo>
                  <a:lnTo>
                    <a:pt x="1" y="2"/>
                  </a:lnTo>
                  <a:lnTo>
                    <a:pt x="1" y="3"/>
                  </a:lnTo>
                  <a:lnTo>
                    <a:pt x="0" y="3"/>
                  </a:lnTo>
                  <a:lnTo>
                    <a:pt x="0" y="4"/>
                  </a:lnTo>
                  <a:lnTo>
                    <a:pt x="0" y="5"/>
                  </a:lnTo>
                  <a:lnTo>
                    <a:pt x="0" y="6"/>
                  </a:lnTo>
                  <a:lnTo>
                    <a:pt x="0" y="7"/>
                  </a:lnTo>
                  <a:lnTo>
                    <a:pt x="1" y="8"/>
                  </a:lnTo>
                  <a:lnTo>
                    <a:pt x="2" y="9"/>
                  </a:lnTo>
                  <a:lnTo>
                    <a:pt x="3" y="9"/>
                  </a:lnTo>
                  <a:lnTo>
                    <a:pt x="3" y="10"/>
                  </a:lnTo>
                  <a:lnTo>
                    <a:pt x="4" y="10"/>
                  </a:lnTo>
                  <a:lnTo>
                    <a:pt x="5" y="11"/>
                  </a:lnTo>
                  <a:lnTo>
                    <a:pt x="6" y="12"/>
                  </a:lnTo>
                  <a:lnTo>
                    <a:pt x="7" y="12"/>
                  </a:lnTo>
                  <a:lnTo>
                    <a:pt x="8" y="12"/>
                  </a:lnTo>
                  <a:lnTo>
                    <a:pt x="8" y="13"/>
                  </a:lnTo>
                  <a:lnTo>
                    <a:pt x="9" y="13"/>
                  </a:lnTo>
                  <a:lnTo>
                    <a:pt x="10" y="14"/>
                  </a:lnTo>
                  <a:lnTo>
                    <a:pt x="11" y="14"/>
                  </a:lnTo>
                  <a:lnTo>
                    <a:pt x="12" y="14"/>
                  </a:lnTo>
                  <a:lnTo>
                    <a:pt x="13" y="14"/>
                  </a:lnTo>
                  <a:lnTo>
                    <a:pt x="14" y="15"/>
                  </a:lnTo>
                  <a:lnTo>
                    <a:pt x="15" y="15"/>
                  </a:lnTo>
                  <a:lnTo>
                    <a:pt x="16" y="15"/>
                  </a:lnTo>
                  <a:lnTo>
                    <a:pt x="17" y="15"/>
                  </a:lnTo>
                  <a:lnTo>
                    <a:pt x="19" y="15"/>
                  </a:lnTo>
                  <a:lnTo>
                    <a:pt x="21" y="15"/>
                  </a:lnTo>
                  <a:lnTo>
                    <a:pt x="22" y="15"/>
                  </a:lnTo>
                  <a:lnTo>
                    <a:pt x="23" y="15"/>
                  </a:lnTo>
                  <a:lnTo>
                    <a:pt x="24" y="14"/>
                  </a:lnTo>
                  <a:lnTo>
                    <a:pt x="25" y="14"/>
                  </a:lnTo>
                  <a:lnTo>
                    <a:pt x="26" y="14"/>
                  </a:lnTo>
                  <a:lnTo>
                    <a:pt x="27" y="14"/>
                  </a:lnTo>
                  <a:lnTo>
                    <a:pt x="28" y="13"/>
                  </a:lnTo>
                  <a:lnTo>
                    <a:pt x="28" y="12"/>
                  </a:lnTo>
                  <a:lnTo>
                    <a:pt x="29" y="12"/>
                  </a:lnTo>
                  <a:lnTo>
                    <a:pt x="29" y="11"/>
                  </a:lnTo>
                  <a:lnTo>
                    <a:pt x="29" y="10"/>
                  </a:lnTo>
                  <a:lnTo>
                    <a:pt x="30" y="10"/>
                  </a:lnTo>
                  <a:lnTo>
                    <a:pt x="30" y="9"/>
                  </a:lnTo>
                  <a:lnTo>
                    <a:pt x="30" y="8"/>
                  </a:lnTo>
                  <a:lnTo>
                    <a:pt x="29" y="8"/>
                  </a:lnTo>
                  <a:lnTo>
                    <a:pt x="29" y="7"/>
                  </a:lnTo>
                  <a:lnTo>
                    <a:pt x="29" y="8"/>
                  </a:lnTo>
                  <a:lnTo>
                    <a:pt x="28" y="8"/>
                  </a:lnTo>
                  <a:lnTo>
                    <a:pt x="27" y="7"/>
                  </a:lnTo>
                  <a:lnTo>
                    <a:pt x="28" y="7"/>
                  </a:lnTo>
                  <a:lnTo>
                    <a:pt x="28" y="6"/>
                  </a:lnTo>
                  <a:lnTo>
                    <a:pt x="27" y="5"/>
                  </a:lnTo>
                  <a:lnTo>
                    <a:pt x="26" y="4"/>
                  </a:lnTo>
                  <a:lnTo>
                    <a:pt x="25" y="3"/>
                  </a:lnTo>
                  <a:lnTo>
                    <a:pt x="24" y="3"/>
                  </a:lnTo>
                  <a:lnTo>
                    <a:pt x="24" y="2"/>
                  </a:lnTo>
                  <a:lnTo>
                    <a:pt x="23" y="2"/>
                  </a:lnTo>
                  <a:lnTo>
                    <a:pt x="22" y="2"/>
                  </a:lnTo>
                  <a:lnTo>
                    <a:pt x="21" y="1"/>
                  </a:lnTo>
                  <a:lnTo>
                    <a:pt x="20" y="1"/>
                  </a:lnTo>
                  <a:lnTo>
                    <a:pt x="19" y="1"/>
                  </a:lnTo>
                  <a:lnTo>
                    <a:pt x="19" y="0"/>
                  </a:lnTo>
                  <a:lnTo>
                    <a:pt x="18" y="0"/>
                  </a:lnTo>
                  <a:lnTo>
                    <a:pt x="17" y="0"/>
                  </a:lnTo>
                  <a:lnTo>
                    <a:pt x="16" y="0"/>
                  </a:lnTo>
                  <a:lnTo>
                    <a:pt x="15" y="0"/>
                  </a:lnTo>
                  <a:lnTo>
                    <a:pt x="14" y="0"/>
                  </a:lnTo>
                  <a:lnTo>
                    <a:pt x="13" y="0"/>
                  </a:lnTo>
                  <a:lnTo>
                    <a:pt x="12" y="0"/>
                  </a:lnTo>
                  <a:lnTo>
                    <a:pt x="11" y="0"/>
                  </a:lnTo>
                  <a:lnTo>
                    <a:pt x="10" y="0"/>
                  </a:lnTo>
                  <a:lnTo>
                    <a:pt x="9" y="0"/>
                  </a:lnTo>
                  <a:lnTo>
                    <a:pt x="8" y="0"/>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303" name="Freeform 549"/>
            <p:cNvSpPr>
              <a:spLocks/>
            </p:cNvSpPr>
            <p:nvPr/>
          </p:nvSpPr>
          <p:spPr bwMode="auto">
            <a:xfrm>
              <a:off x="1648" y="1590"/>
              <a:ext cx="28" cy="21"/>
            </a:xfrm>
            <a:custGeom>
              <a:avLst/>
              <a:gdLst>
                <a:gd name="T0" fmla="*/ 2 w 28"/>
                <a:gd name="T1" fmla="*/ 6 h 21"/>
                <a:gd name="T2" fmla="*/ 1 w 28"/>
                <a:gd name="T3" fmla="*/ 7 h 21"/>
                <a:gd name="T4" fmla="*/ 0 w 28"/>
                <a:gd name="T5" fmla="*/ 8 h 21"/>
                <a:gd name="T6" fmla="*/ 0 w 28"/>
                <a:gd name="T7" fmla="*/ 10 h 21"/>
                <a:gd name="T8" fmla="*/ 0 w 28"/>
                <a:gd name="T9" fmla="*/ 12 h 21"/>
                <a:gd name="T10" fmla="*/ 1 w 28"/>
                <a:gd name="T11" fmla="*/ 13 h 21"/>
                <a:gd name="T12" fmla="*/ 2 w 28"/>
                <a:gd name="T13" fmla="*/ 14 h 21"/>
                <a:gd name="T14" fmla="*/ 3 w 28"/>
                <a:gd name="T15" fmla="*/ 16 h 21"/>
                <a:gd name="T16" fmla="*/ 4 w 28"/>
                <a:gd name="T17" fmla="*/ 17 h 21"/>
                <a:gd name="T18" fmla="*/ 6 w 28"/>
                <a:gd name="T19" fmla="*/ 18 h 21"/>
                <a:gd name="T20" fmla="*/ 7 w 28"/>
                <a:gd name="T21" fmla="*/ 19 h 21"/>
                <a:gd name="T22" fmla="*/ 9 w 28"/>
                <a:gd name="T23" fmla="*/ 19 h 21"/>
                <a:gd name="T24" fmla="*/ 11 w 28"/>
                <a:gd name="T25" fmla="*/ 20 h 21"/>
                <a:gd name="T26" fmla="*/ 13 w 28"/>
                <a:gd name="T27" fmla="*/ 20 h 21"/>
                <a:gd name="T28" fmla="*/ 15 w 28"/>
                <a:gd name="T29" fmla="*/ 20 h 21"/>
                <a:gd name="T30" fmla="*/ 17 w 28"/>
                <a:gd name="T31" fmla="*/ 20 h 21"/>
                <a:gd name="T32" fmla="*/ 18 w 28"/>
                <a:gd name="T33" fmla="*/ 19 h 21"/>
                <a:gd name="T34" fmla="*/ 20 w 28"/>
                <a:gd name="T35" fmla="*/ 19 h 21"/>
                <a:gd name="T36" fmla="*/ 22 w 28"/>
                <a:gd name="T37" fmla="*/ 18 h 21"/>
                <a:gd name="T38" fmla="*/ 23 w 28"/>
                <a:gd name="T39" fmla="*/ 17 h 21"/>
                <a:gd name="T40" fmla="*/ 24 w 28"/>
                <a:gd name="T41" fmla="*/ 16 h 21"/>
                <a:gd name="T42" fmla="*/ 25 w 28"/>
                <a:gd name="T43" fmla="*/ 14 h 21"/>
                <a:gd name="T44" fmla="*/ 26 w 28"/>
                <a:gd name="T45" fmla="*/ 13 h 21"/>
                <a:gd name="T46" fmla="*/ 26 w 28"/>
                <a:gd name="T47" fmla="*/ 11 h 21"/>
                <a:gd name="T48" fmla="*/ 27 w 28"/>
                <a:gd name="T49" fmla="*/ 10 h 21"/>
                <a:gd name="T50" fmla="*/ 27 w 28"/>
                <a:gd name="T51" fmla="*/ 8 h 21"/>
                <a:gd name="T52" fmla="*/ 27 w 28"/>
                <a:gd name="T53" fmla="*/ 6 h 21"/>
                <a:gd name="T54" fmla="*/ 26 w 28"/>
                <a:gd name="T55" fmla="*/ 4 h 21"/>
                <a:gd name="T56" fmla="*/ 26 w 28"/>
                <a:gd name="T57" fmla="*/ 2 h 21"/>
                <a:gd name="T58" fmla="*/ 24 w 28"/>
                <a:gd name="T59" fmla="*/ 1 h 21"/>
                <a:gd name="T60" fmla="*/ 22 w 28"/>
                <a:gd name="T61" fmla="*/ 0 h 21"/>
                <a:gd name="T62" fmla="*/ 20 w 28"/>
                <a:gd name="T63" fmla="*/ 0 h 21"/>
                <a:gd name="T64" fmla="*/ 18 w 28"/>
                <a:gd name="T65" fmla="*/ 0 h 21"/>
                <a:gd name="T66" fmla="*/ 16 w 28"/>
                <a:gd name="T67" fmla="*/ 0 h 21"/>
                <a:gd name="T68" fmla="*/ 14 w 28"/>
                <a:gd name="T69" fmla="*/ 1 h 21"/>
                <a:gd name="T70" fmla="*/ 12 w 28"/>
                <a:gd name="T71" fmla="*/ 1 h 21"/>
                <a:gd name="T72" fmla="*/ 11 w 28"/>
                <a:gd name="T73" fmla="*/ 2 h 21"/>
                <a:gd name="T74" fmla="*/ 9 w 28"/>
                <a:gd name="T75" fmla="*/ 3 h 21"/>
                <a:gd name="T76" fmla="*/ 7 w 28"/>
                <a:gd name="T77" fmla="*/ 4 h 21"/>
                <a:gd name="T78" fmla="*/ 5 w 28"/>
                <a:gd name="T79" fmla="*/ 5 h 21"/>
                <a:gd name="T80" fmla="*/ 3 w 28"/>
                <a:gd name="T81" fmla="*/ 6 h 2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8" h="21">
                  <a:moveTo>
                    <a:pt x="3" y="6"/>
                  </a:moveTo>
                  <a:lnTo>
                    <a:pt x="2" y="6"/>
                  </a:lnTo>
                  <a:lnTo>
                    <a:pt x="2" y="7"/>
                  </a:lnTo>
                  <a:lnTo>
                    <a:pt x="1" y="7"/>
                  </a:lnTo>
                  <a:lnTo>
                    <a:pt x="0" y="7"/>
                  </a:lnTo>
                  <a:lnTo>
                    <a:pt x="0" y="8"/>
                  </a:lnTo>
                  <a:lnTo>
                    <a:pt x="0" y="9"/>
                  </a:lnTo>
                  <a:lnTo>
                    <a:pt x="0" y="10"/>
                  </a:lnTo>
                  <a:lnTo>
                    <a:pt x="0" y="11"/>
                  </a:lnTo>
                  <a:lnTo>
                    <a:pt x="0" y="12"/>
                  </a:lnTo>
                  <a:lnTo>
                    <a:pt x="0" y="13"/>
                  </a:lnTo>
                  <a:lnTo>
                    <a:pt x="1" y="13"/>
                  </a:lnTo>
                  <a:lnTo>
                    <a:pt x="1" y="14"/>
                  </a:lnTo>
                  <a:lnTo>
                    <a:pt x="2" y="14"/>
                  </a:lnTo>
                  <a:lnTo>
                    <a:pt x="2" y="15"/>
                  </a:lnTo>
                  <a:lnTo>
                    <a:pt x="3" y="16"/>
                  </a:lnTo>
                  <a:lnTo>
                    <a:pt x="4" y="16"/>
                  </a:lnTo>
                  <a:lnTo>
                    <a:pt x="4" y="17"/>
                  </a:lnTo>
                  <a:lnTo>
                    <a:pt x="5" y="17"/>
                  </a:lnTo>
                  <a:lnTo>
                    <a:pt x="6" y="18"/>
                  </a:lnTo>
                  <a:lnTo>
                    <a:pt x="7" y="18"/>
                  </a:lnTo>
                  <a:lnTo>
                    <a:pt x="7" y="19"/>
                  </a:lnTo>
                  <a:lnTo>
                    <a:pt x="8" y="19"/>
                  </a:lnTo>
                  <a:lnTo>
                    <a:pt x="9" y="19"/>
                  </a:lnTo>
                  <a:lnTo>
                    <a:pt x="10" y="20"/>
                  </a:lnTo>
                  <a:lnTo>
                    <a:pt x="11" y="20"/>
                  </a:lnTo>
                  <a:lnTo>
                    <a:pt x="12" y="20"/>
                  </a:lnTo>
                  <a:lnTo>
                    <a:pt x="13" y="20"/>
                  </a:lnTo>
                  <a:lnTo>
                    <a:pt x="14" y="20"/>
                  </a:lnTo>
                  <a:lnTo>
                    <a:pt x="15" y="20"/>
                  </a:lnTo>
                  <a:lnTo>
                    <a:pt x="16" y="20"/>
                  </a:lnTo>
                  <a:lnTo>
                    <a:pt x="17" y="20"/>
                  </a:lnTo>
                  <a:lnTo>
                    <a:pt x="18" y="20"/>
                  </a:lnTo>
                  <a:lnTo>
                    <a:pt x="18" y="19"/>
                  </a:lnTo>
                  <a:lnTo>
                    <a:pt x="19" y="19"/>
                  </a:lnTo>
                  <a:lnTo>
                    <a:pt x="20" y="19"/>
                  </a:lnTo>
                  <a:lnTo>
                    <a:pt x="21" y="18"/>
                  </a:lnTo>
                  <a:lnTo>
                    <a:pt x="22" y="18"/>
                  </a:lnTo>
                  <a:lnTo>
                    <a:pt x="22" y="17"/>
                  </a:lnTo>
                  <a:lnTo>
                    <a:pt x="23" y="17"/>
                  </a:lnTo>
                  <a:lnTo>
                    <a:pt x="23" y="16"/>
                  </a:lnTo>
                  <a:lnTo>
                    <a:pt x="24" y="16"/>
                  </a:lnTo>
                  <a:lnTo>
                    <a:pt x="24" y="15"/>
                  </a:lnTo>
                  <a:lnTo>
                    <a:pt x="25" y="14"/>
                  </a:lnTo>
                  <a:lnTo>
                    <a:pt x="26" y="14"/>
                  </a:lnTo>
                  <a:lnTo>
                    <a:pt x="26" y="13"/>
                  </a:lnTo>
                  <a:lnTo>
                    <a:pt x="26" y="12"/>
                  </a:lnTo>
                  <a:lnTo>
                    <a:pt x="26" y="11"/>
                  </a:lnTo>
                  <a:lnTo>
                    <a:pt x="27" y="11"/>
                  </a:lnTo>
                  <a:lnTo>
                    <a:pt x="27" y="10"/>
                  </a:lnTo>
                  <a:lnTo>
                    <a:pt x="27" y="9"/>
                  </a:lnTo>
                  <a:lnTo>
                    <a:pt x="27" y="8"/>
                  </a:lnTo>
                  <a:lnTo>
                    <a:pt x="27" y="7"/>
                  </a:lnTo>
                  <a:lnTo>
                    <a:pt x="27" y="6"/>
                  </a:lnTo>
                  <a:lnTo>
                    <a:pt x="26" y="5"/>
                  </a:lnTo>
                  <a:lnTo>
                    <a:pt x="26" y="4"/>
                  </a:lnTo>
                  <a:lnTo>
                    <a:pt x="26" y="3"/>
                  </a:lnTo>
                  <a:lnTo>
                    <a:pt x="26" y="2"/>
                  </a:lnTo>
                  <a:lnTo>
                    <a:pt x="25" y="2"/>
                  </a:lnTo>
                  <a:lnTo>
                    <a:pt x="24" y="1"/>
                  </a:lnTo>
                  <a:lnTo>
                    <a:pt x="23" y="0"/>
                  </a:lnTo>
                  <a:lnTo>
                    <a:pt x="22" y="0"/>
                  </a:lnTo>
                  <a:lnTo>
                    <a:pt x="21" y="0"/>
                  </a:lnTo>
                  <a:lnTo>
                    <a:pt x="20" y="0"/>
                  </a:lnTo>
                  <a:lnTo>
                    <a:pt x="19" y="0"/>
                  </a:lnTo>
                  <a:lnTo>
                    <a:pt x="18" y="0"/>
                  </a:lnTo>
                  <a:lnTo>
                    <a:pt x="17" y="0"/>
                  </a:lnTo>
                  <a:lnTo>
                    <a:pt x="16" y="0"/>
                  </a:lnTo>
                  <a:lnTo>
                    <a:pt x="15" y="0"/>
                  </a:lnTo>
                  <a:lnTo>
                    <a:pt x="14" y="1"/>
                  </a:lnTo>
                  <a:lnTo>
                    <a:pt x="13" y="1"/>
                  </a:lnTo>
                  <a:lnTo>
                    <a:pt x="12" y="1"/>
                  </a:lnTo>
                  <a:lnTo>
                    <a:pt x="12" y="2"/>
                  </a:lnTo>
                  <a:lnTo>
                    <a:pt x="11" y="2"/>
                  </a:lnTo>
                  <a:lnTo>
                    <a:pt x="10" y="2"/>
                  </a:lnTo>
                  <a:lnTo>
                    <a:pt x="9" y="3"/>
                  </a:lnTo>
                  <a:lnTo>
                    <a:pt x="8" y="3"/>
                  </a:lnTo>
                  <a:lnTo>
                    <a:pt x="7" y="4"/>
                  </a:lnTo>
                  <a:lnTo>
                    <a:pt x="6" y="4"/>
                  </a:lnTo>
                  <a:lnTo>
                    <a:pt x="5" y="5"/>
                  </a:lnTo>
                  <a:lnTo>
                    <a:pt x="4" y="5"/>
                  </a:lnTo>
                  <a:lnTo>
                    <a:pt x="3" y="6"/>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304" name="Freeform 550"/>
            <p:cNvSpPr>
              <a:spLocks/>
            </p:cNvSpPr>
            <p:nvPr/>
          </p:nvSpPr>
          <p:spPr bwMode="auto">
            <a:xfrm>
              <a:off x="1620" y="1551"/>
              <a:ext cx="41" cy="38"/>
            </a:xfrm>
            <a:custGeom>
              <a:avLst/>
              <a:gdLst>
                <a:gd name="T0" fmla="*/ 38 w 41"/>
                <a:gd name="T1" fmla="*/ 2 h 38"/>
                <a:gd name="T2" fmla="*/ 36 w 41"/>
                <a:gd name="T3" fmla="*/ 1 h 38"/>
                <a:gd name="T4" fmla="*/ 34 w 41"/>
                <a:gd name="T5" fmla="*/ 1 h 38"/>
                <a:gd name="T6" fmla="*/ 32 w 41"/>
                <a:gd name="T7" fmla="*/ 0 h 38"/>
                <a:gd name="T8" fmla="*/ 28 w 41"/>
                <a:gd name="T9" fmla="*/ 0 h 38"/>
                <a:gd name="T10" fmla="*/ 26 w 41"/>
                <a:gd name="T11" fmla="*/ 1 h 38"/>
                <a:gd name="T12" fmla="*/ 23 w 41"/>
                <a:gd name="T13" fmla="*/ 1 h 38"/>
                <a:gd name="T14" fmla="*/ 20 w 41"/>
                <a:gd name="T15" fmla="*/ 2 h 38"/>
                <a:gd name="T16" fmla="*/ 17 w 41"/>
                <a:gd name="T17" fmla="*/ 2 h 38"/>
                <a:gd name="T18" fmla="*/ 14 w 41"/>
                <a:gd name="T19" fmla="*/ 4 h 38"/>
                <a:gd name="T20" fmla="*/ 11 w 41"/>
                <a:gd name="T21" fmla="*/ 5 h 38"/>
                <a:gd name="T22" fmla="*/ 8 w 41"/>
                <a:gd name="T23" fmla="*/ 6 h 38"/>
                <a:gd name="T24" fmla="*/ 6 w 41"/>
                <a:gd name="T25" fmla="*/ 7 h 38"/>
                <a:gd name="T26" fmla="*/ 4 w 41"/>
                <a:gd name="T27" fmla="*/ 10 h 38"/>
                <a:gd name="T28" fmla="*/ 2 w 41"/>
                <a:gd name="T29" fmla="*/ 12 h 38"/>
                <a:gd name="T30" fmla="*/ 1 w 41"/>
                <a:gd name="T31" fmla="*/ 14 h 38"/>
                <a:gd name="T32" fmla="*/ 0 w 41"/>
                <a:gd name="T33" fmla="*/ 16 h 38"/>
                <a:gd name="T34" fmla="*/ 0 w 41"/>
                <a:gd name="T35" fmla="*/ 18 h 38"/>
                <a:gd name="T36" fmla="*/ 0 w 41"/>
                <a:gd name="T37" fmla="*/ 20 h 38"/>
                <a:gd name="T38" fmla="*/ 0 w 41"/>
                <a:gd name="T39" fmla="*/ 22 h 38"/>
                <a:gd name="T40" fmla="*/ 1 w 41"/>
                <a:gd name="T41" fmla="*/ 23 h 38"/>
                <a:gd name="T42" fmla="*/ 2 w 41"/>
                <a:gd name="T43" fmla="*/ 25 h 38"/>
                <a:gd name="T44" fmla="*/ 3 w 41"/>
                <a:gd name="T45" fmla="*/ 27 h 38"/>
                <a:gd name="T46" fmla="*/ 4 w 41"/>
                <a:gd name="T47" fmla="*/ 29 h 38"/>
                <a:gd name="T48" fmla="*/ 6 w 41"/>
                <a:gd name="T49" fmla="*/ 31 h 38"/>
                <a:gd name="T50" fmla="*/ 7 w 41"/>
                <a:gd name="T51" fmla="*/ 32 h 38"/>
                <a:gd name="T52" fmla="*/ 9 w 41"/>
                <a:gd name="T53" fmla="*/ 33 h 38"/>
                <a:gd name="T54" fmla="*/ 12 w 41"/>
                <a:gd name="T55" fmla="*/ 35 h 38"/>
                <a:gd name="T56" fmla="*/ 13 w 41"/>
                <a:gd name="T57" fmla="*/ 36 h 38"/>
                <a:gd name="T58" fmla="*/ 15 w 41"/>
                <a:gd name="T59" fmla="*/ 36 h 38"/>
                <a:gd name="T60" fmla="*/ 16 w 41"/>
                <a:gd name="T61" fmla="*/ 37 h 38"/>
                <a:gd name="T62" fmla="*/ 18 w 41"/>
                <a:gd name="T63" fmla="*/ 37 h 38"/>
                <a:gd name="T64" fmla="*/ 20 w 41"/>
                <a:gd name="T65" fmla="*/ 37 h 38"/>
                <a:gd name="T66" fmla="*/ 22 w 41"/>
                <a:gd name="T67" fmla="*/ 37 h 38"/>
                <a:gd name="T68" fmla="*/ 23 w 41"/>
                <a:gd name="T69" fmla="*/ 36 h 38"/>
                <a:gd name="T70" fmla="*/ 24 w 41"/>
                <a:gd name="T71" fmla="*/ 35 h 38"/>
                <a:gd name="T72" fmla="*/ 25 w 41"/>
                <a:gd name="T73" fmla="*/ 34 h 38"/>
                <a:gd name="T74" fmla="*/ 25 w 41"/>
                <a:gd name="T75" fmla="*/ 32 h 38"/>
                <a:gd name="T76" fmla="*/ 25 w 41"/>
                <a:gd name="T77" fmla="*/ 30 h 38"/>
                <a:gd name="T78" fmla="*/ 27 w 41"/>
                <a:gd name="T79" fmla="*/ 27 h 38"/>
                <a:gd name="T80" fmla="*/ 28 w 41"/>
                <a:gd name="T81" fmla="*/ 25 h 38"/>
                <a:gd name="T82" fmla="*/ 29 w 41"/>
                <a:gd name="T83" fmla="*/ 22 h 38"/>
                <a:gd name="T84" fmla="*/ 31 w 41"/>
                <a:gd name="T85" fmla="*/ 20 h 38"/>
                <a:gd name="T86" fmla="*/ 32 w 41"/>
                <a:gd name="T87" fmla="*/ 18 h 38"/>
                <a:gd name="T88" fmla="*/ 34 w 41"/>
                <a:gd name="T89" fmla="*/ 17 h 38"/>
                <a:gd name="T90" fmla="*/ 35 w 41"/>
                <a:gd name="T91" fmla="*/ 15 h 38"/>
                <a:gd name="T92" fmla="*/ 36 w 41"/>
                <a:gd name="T93" fmla="*/ 13 h 38"/>
                <a:gd name="T94" fmla="*/ 37 w 41"/>
                <a:gd name="T95" fmla="*/ 11 h 38"/>
                <a:gd name="T96" fmla="*/ 38 w 41"/>
                <a:gd name="T97" fmla="*/ 10 h 38"/>
                <a:gd name="T98" fmla="*/ 39 w 41"/>
                <a:gd name="T99" fmla="*/ 7 h 38"/>
                <a:gd name="T100" fmla="*/ 40 w 41"/>
                <a:gd name="T101" fmla="*/ 6 h 38"/>
                <a:gd name="T102" fmla="*/ 40 w 41"/>
                <a:gd name="T103" fmla="*/ 4 h 3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1" h="38">
                  <a:moveTo>
                    <a:pt x="39" y="3"/>
                  </a:moveTo>
                  <a:lnTo>
                    <a:pt x="38" y="2"/>
                  </a:lnTo>
                  <a:lnTo>
                    <a:pt x="37" y="1"/>
                  </a:lnTo>
                  <a:lnTo>
                    <a:pt x="36" y="1"/>
                  </a:lnTo>
                  <a:lnTo>
                    <a:pt x="35" y="1"/>
                  </a:lnTo>
                  <a:lnTo>
                    <a:pt x="34" y="1"/>
                  </a:lnTo>
                  <a:lnTo>
                    <a:pt x="33" y="0"/>
                  </a:lnTo>
                  <a:lnTo>
                    <a:pt x="32" y="0"/>
                  </a:lnTo>
                  <a:lnTo>
                    <a:pt x="31" y="0"/>
                  </a:lnTo>
                  <a:lnTo>
                    <a:pt x="28" y="0"/>
                  </a:lnTo>
                  <a:lnTo>
                    <a:pt x="27" y="0"/>
                  </a:lnTo>
                  <a:lnTo>
                    <a:pt x="26" y="1"/>
                  </a:lnTo>
                  <a:lnTo>
                    <a:pt x="24" y="1"/>
                  </a:lnTo>
                  <a:lnTo>
                    <a:pt x="23" y="1"/>
                  </a:lnTo>
                  <a:lnTo>
                    <a:pt x="21" y="2"/>
                  </a:lnTo>
                  <a:lnTo>
                    <a:pt x="20" y="2"/>
                  </a:lnTo>
                  <a:lnTo>
                    <a:pt x="19" y="2"/>
                  </a:lnTo>
                  <a:lnTo>
                    <a:pt x="17" y="2"/>
                  </a:lnTo>
                  <a:lnTo>
                    <a:pt x="15" y="3"/>
                  </a:lnTo>
                  <a:lnTo>
                    <a:pt x="14" y="4"/>
                  </a:lnTo>
                  <a:lnTo>
                    <a:pt x="13" y="4"/>
                  </a:lnTo>
                  <a:lnTo>
                    <a:pt x="11" y="5"/>
                  </a:lnTo>
                  <a:lnTo>
                    <a:pt x="9" y="5"/>
                  </a:lnTo>
                  <a:lnTo>
                    <a:pt x="8" y="6"/>
                  </a:lnTo>
                  <a:lnTo>
                    <a:pt x="7" y="6"/>
                  </a:lnTo>
                  <a:lnTo>
                    <a:pt x="6" y="7"/>
                  </a:lnTo>
                  <a:lnTo>
                    <a:pt x="4" y="8"/>
                  </a:lnTo>
                  <a:lnTo>
                    <a:pt x="4" y="10"/>
                  </a:lnTo>
                  <a:lnTo>
                    <a:pt x="3" y="11"/>
                  </a:lnTo>
                  <a:lnTo>
                    <a:pt x="2" y="12"/>
                  </a:lnTo>
                  <a:lnTo>
                    <a:pt x="1" y="13"/>
                  </a:lnTo>
                  <a:lnTo>
                    <a:pt x="1" y="14"/>
                  </a:lnTo>
                  <a:lnTo>
                    <a:pt x="0" y="15"/>
                  </a:lnTo>
                  <a:lnTo>
                    <a:pt x="0" y="16"/>
                  </a:lnTo>
                  <a:lnTo>
                    <a:pt x="0" y="17"/>
                  </a:lnTo>
                  <a:lnTo>
                    <a:pt x="0" y="18"/>
                  </a:lnTo>
                  <a:lnTo>
                    <a:pt x="0" y="19"/>
                  </a:lnTo>
                  <a:lnTo>
                    <a:pt x="0" y="20"/>
                  </a:lnTo>
                  <a:lnTo>
                    <a:pt x="0" y="21"/>
                  </a:lnTo>
                  <a:lnTo>
                    <a:pt x="0" y="22"/>
                  </a:lnTo>
                  <a:lnTo>
                    <a:pt x="0" y="23"/>
                  </a:lnTo>
                  <a:lnTo>
                    <a:pt x="1" y="23"/>
                  </a:lnTo>
                  <a:lnTo>
                    <a:pt x="1" y="24"/>
                  </a:lnTo>
                  <a:lnTo>
                    <a:pt x="2" y="25"/>
                  </a:lnTo>
                  <a:lnTo>
                    <a:pt x="3" y="26"/>
                  </a:lnTo>
                  <a:lnTo>
                    <a:pt x="3" y="27"/>
                  </a:lnTo>
                  <a:lnTo>
                    <a:pt x="4" y="27"/>
                  </a:lnTo>
                  <a:lnTo>
                    <a:pt x="4" y="29"/>
                  </a:lnTo>
                  <a:lnTo>
                    <a:pt x="5" y="30"/>
                  </a:lnTo>
                  <a:lnTo>
                    <a:pt x="6" y="31"/>
                  </a:lnTo>
                  <a:lnTo>
                    <a:pt x="6" y="32"/>
                  </a:lnTo>
                  <a:lnTo>
                    <a:pt x="7" y="32"/>
                  </a:lnTo>
                  <a:lnTo>
                    <a:pt x="8" y="32"/>
                  </a:lnTo>
                  <a:lnTo>
                    <a:pt x="9" y="33"/>
                  </a:lnTo>
                  <a:lnTo>
                    <a:pt x="11" y="34"/>
                  </a:lnTo>
                  <a:lnTo>
                    <a:pt x="12" y="35"/>
                  </a:lnTo>
                  <a:lnTo>
                    <a:pt x="13" y="35"/>
                  </a:lnTo>
                  <a:lnTo>
                    <a:pt x="13" y="36"/>
                  </a:lnTo>
                  <a:lnTo>
                    <a:pt x="14" y="36"/>
                  </a:lnTo>
                  <a:lnTo>
                    <a:pt x="15" y="36"/>
                  </a:lnTo>
                  <a:lnTo>
                    <a:pt x="16" y="36"/>
                  </a:lnTo>
                  <a:lnTo>
                    <a:pt x="16" y="37"/>
                  </a:lnTo>
                  <a:lnTo>
                    <a:pt x="17" y="37"/>
                  </a:lnTo>
                  <a:lnTo>
                    <a:pt x="18" y="37"/>
                  </a:lnTo>
                  <a:lnTo>
                    <a:pt x="19" y="37"/>
                  </a:lnTo>
                  <a:lnTo>
                    <a:pt x="20" y="37"/>
                  </a:lnTo>
                  <a:lnTo>
                    <a:pt x="21" y="37"/>
                  </a:lnTo>
                  <a:lnTo>
                    <a:pt x="22" y="37"/>
                  </a:lnTo>
                  <a:lnTo>
                    <a:pt x="22" y="36"/>
                  </a:lnTo>
                  <a:lnTo>
                    <a:pt x="23" y="36"/>
                  </a:lnTo>
                  <a:lnTo>
                    <a:pt x="24" y="36"/>
                  </a:lnTo>
                  <a:lnTo>
                    <a:pt x="24" y="35"/>
                  </a:lnTo>
                  <a:lnTo>
                    <a:pt x="25" y="35"/>
                  </a:lnTo>
                  <a:lnTo>
                    <a:pt x="25" y="34"/>
                  </a:lnTo>
                  <a:lnTo>
                    <a:pt x="25" y="33"/>
                  </a:lnTo>
                  <a:lnTo>
                    <a:pt x="25" y="32"/>
                  </a:lnTo>
                  <a:lnTo>
                    <a:pt x="25" y="31"/>
                  </a:lnTo>
                  <a:lnTo>
                    <a:pt x="25" y="30"/>
                  </a:lnTo>
                  <a:lnTo>
                    <a:pt x="26" y="30"/>
                  </a:lnTo>
                  <a:lnTo>
                    <a:pt x="27" y="27"/>
                  </a:lnTo>
                  <a:lnTo>
                    <a:pt x="27" y="26"/>
                  </a:lnTo>
                  <a:lnTo>
                    <a:pt x="28" y="25"/>
                  </a:lnTo>
                  <a:lnTo>
                    <a:pt x="28" y="23"/>
                  </a:lnTo>
                  <a:lnTo>
                    <a:pt x="29" y="22"/>
                  </a:lnTo>
                  <a:lnTo>
                    <a:pt x="29" y="21"/>
                  </a:lnTo>
                  <a:lnTo>
                    <a:pt x="31" y="20"/>
                  </a:lnTo>
                  <a:lnTo>
                    <a:pt x="32" y="19"/>
                  </a:lnTo>
                  <a:lnTo>
                    <a:pt x="32" y="18"/>
                  </a:lnTo>
                  <a:lnTo>
                    <a:pt x="33" y="17"/>
                  </a:lnTo>
                  <a:lnTo>
                    <a:pt x="34" y="17"/>
                  </a:lnTo>
                  <a:lnTo>
                    <a:pt x="34" y="15"/>
                  </a:lnTo>
                  <a:lnTo>
                    <a:pt x="35" y="15"/>
                  </a:lnTo>
                  <a:lnTo>
                    <a:pt x="36" y="14"/>
                  </a:lnTo>
                  <a:lnTo>
                    <a:pt x="36" y="13"/>
                  </a:lnTo>
                  <a:lnTo>
                    <a:pt x="37" y="12"/>
                  </a:lnTo>
                  <a:lnTo>
                    <a:pt x="37" y="11"/>
                  </a:lnTo>
                  <a:lnTo>
                    <a:pt x="38" y="11"/>
                  </a:lnTo>
                  <a:lnTo>
                    <a:pt x="38" y="10"/>
                  </a:lnTo>
                  <a:lnTo>
                    <a:pt x="39" y="8"/>
                  </a:lnTo>
                  <a:lnTo>
                    <a:pt x="39" y="7"/>
                  </a:lnTo>
                  <a:lnTo>
                    <a:pt x="40" y="7"/>
                  </a:lnTo>
                  <a:lnTo>
                    <a:pt x="40" y="6"/>
                  </a:lnTo>
                  <a:lnTo>
                    <a:pt x="40" y="5"/>
                  </a:lnTo>
                  <a:lnTo>
                    <a:pt x="40" y="4"/>
                  </a:lnTo>
                  <a:lnTo>
                    <a:pt x="39" y="3"/>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305" name="Freeform 551"/>
            <p:cNvSpPr>
              <a:spLocks/>
            </p:cNvSpPr>
            <p:nvPr/>
          </p:nvSpPr>
          <p:spPr bwMode="auto">
            <a:xfrm>
              <a:off x="1369" y="1562"/>
              <a:ext cx="31" cy="26"/>
            </a:xfrm>
            <a:custGeom>
              <a:avLst/>
              <a:gdLst>
                <a:gd name="T0" fmla="*/ 2 w 31"/>
                <a:gd name="T1" fmla="*/ 0 h 26"/>
                <a:gd name="T2" fmla="*/ 4 w 31"/>
                <a:gd name="T3" fmla="*/ 0 h 26"/>
                <a:gd name="T4" fmla="*/ 6 w 31"/>
                <a:gd name="T5" fmla="*/ 0 h 26"/>
                <a:gd name="T6" fmla="*/ 5 w 31"/>
                <a:gd name="T7" fmla="*/ 1 h 26"/>
                <a:gd name="T8" fmla="*/ 4 w 31"/>
                <a:gd name="T9" fmla="*/ 2 h 26"/>
                <a:gd name="T10" fmla="*/ 2 w 31"/>
                <a:gd name="T11" fmla="*/ 2 h 26"/>
                <a:gd name="T12" fmla="*/ 1 w 31"/>
                <a:gd name="T13" fmla="*/ 4 h 26"/>
                <a:gd name="T14" fmla="*/ 0 w 31"/>
                <a:gd name="T15" fmla="*/ 5 h 26"/>
                <a:gd name="T16" fmla="*/ 0 w 31"/>
                <a:gd name="T17" fmla="*/ 8 h 26"/>
                <a:gd name="T18" fmla="*/ 0 w 31"/>
                <a:gd name="T19" fmla="*/ 10 h 26"/>
                <a:gd name="T20" fmla="*/ 0 w 31"/>
                <a:gd name="T21" fmla="*/ 12 h 26"/>
                <a:gd name="T22" fmla="*/ 1 w 31"/>
                <a:gd name="T23" fmla="*/ 14 h 26"/>
                <a:gd name="T24" fmla="*/ 2 w 31"/>
                <a:gd name="T25" fmla="*/ 16 h 26"/>
                <a:gd name="T26" fmla="*/ 4 w 31"/>
                <a:gd name="T27" fmla="*/ 18 h 26"/>
                <a:gd name="T28" fmla="*/ 6 w 31"/>
                <a:gd name="T29" fmla="*/ 20 h 26"/>
                <a:gd name="T30" fmla="*/ 7 w 31"/>
                <a:gd name="T31" fmla="*/ 21 h 26"/>
                <a:gd name="T32" fmla="*/ 9 w 31"/>
                <a:gd name="T33" fmla="*/ 22 h 26"/>
                <a:gd name="T34" fmla="*/ 11 w 31"/>
                <a:gd name="T35" fmla="*/ 22 h 26"/>
                <a:gd name="T36" fmla="*/ 12 w 31"/>
                <a:gd name="T37" fmla="*/ 23 h 26"/>
                <a:gd name="T38" fmla="*/ 14 w 31"/>
                <a:gd name="T39" fmla="*/ 23 h 26"/>
                <a:gd name="T40" fmla="*/ 17 w 31"/>
                <a:gd name="T41" fmla="*/ 23 h 26"/>
                <a:gd name="T42" fmla="*/ 19 w 31"/>
                <a:gd name="T43" fmla="*/ 24 h 26"/>
                <a:gd name="T44" fmla="*/ 21 w 31"/>
                <a:gd name="T45" fmla="*/ 24 h 26"/>
                <a:gd name="T46" fmla="*/ 23 w 31"/>
                <a:gd name="T47" fmla="*/ 25 h 26"/>
                <a:gd name="T48" fmla="*/ 25 w 31"/>
                <a:gd name="T49" fmla="*/ 25 h 26"/>
                <a:gd name="T50" fmla="*/ 27 w 31"/>
                <a:gd name="T51" fmla="*/ 24 h 26"/>
                <a:gd name="T52" fmla="*/ 28 w 31"/>
                <a:gd name="T53" fmla="*/ 23 h 26"/>
                <a:gd name="T54" fmla="*/ 29 w 31"/>
                <a:gd name="T55" fmla="*/ 22 h 26"/>
                <a:gd name="T56" fmla="*/ 30 w 31"/>
                <a:gd name="T57" fmla="*/ 21 h 26"/>
                <a:gd name="T58" fmla="*/ 30 w 31"/>
                <a:gd name="T59" fmla="*/ 18 h 26"/>
                <a:gd name="T60" fmla="*/ 29 w 31"/>
                <a:gd name="T61" fmla="*/ 17 h 26"/>
                <a:gd name="T62" fmla="*/ 29 w 31"/>
                <a:gd name="T63" fmla="*/ 15 h 26"/>
                <a:gd name="T64" fmla="*/ 29 w 31"/>
                <a:gd name="T65" fmla="*/ 13 h 26"/>
                <a:gd name="T66" fmla="*/ 29 w 31"/>
                <a:gd name="T67" fmla="*/ 11 h 26"/>
                <a:gd name="T68" fmla="*/ 29 w 31"/>
                <a:gd name="T69" fmla="*/ 9 h 26"/>
                <a:gd name="T70" fmla="*/ 29 w 31"/>
                <a:gd name="T71" fmla="*/ 7 h 26"/>
                <a:gd name="T72" fmla="*/ 28 w 31"/>
                <a:gd name="T73" fmla="*/ 3 h 26"/>
                <a:gd name="T74" fmla="*/ 26 w 31"/>
                <a:gd name="T75" fmla="*/ 2 h 26"/>
                <a:gd name="T76" fmla="*/ 24 w 31"/>
                <a:gd name="T77" fmla="*/ 1 h 26"/>
                <a:gd name="T78" fmla="*/ 22 w 31"/>
                <a:gd name="T79" fmla="*/ 1 h 26"/>
                <a:gd name="T80" fmla="*/ 20 w 31"/>
                <a:gd name="T81" fmla="*/ 1 h 26"/>
                <a:gd name="T82" fmla="*/ 18 w 31"/>
                <a:gd name="T83" fmla="*/ 0 h 26"/>
                <a:gd name="T84" fmla="*/ 16 w 31"/>
                <a:gd name="T85" fmla="*/ 0 h 26"/>
                <a:gd name="T86" fmla="*/ 12 w 31"/>
                <a:gd name="T87" fmla="*/ 0 h 26"/>
                <a:gd name="T88" fmla="*/ 10 w 31"/>
                <a:gd name="T89" fmla="*/ 0 h 26"/>
                <a:gd name="T90" fmla="*/ 8 w 31"/>
                <a:gd name="T91" fmla="*/ 1 h 26"/>
                <a:gd name="T92" fmla="*/ 6 w 31"/>
                <a:gd name="T93" fmla="*/ 1 h 26"/>
                <a:gd name="T94" fmla="*/ 4 w 31"/>
                <a:gd name="T95" fmla="*/ 1 h 26"/>
                <a:gd name="T96" fmla="*/ 2 w 31"/>
                <a:gd name="T97" fmla="*/ 1 h 2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1" h="26">
                  <a:moveTo>
                    <a:pt x="2" y="1"/>
                  </a:moveTo>
                  <a:lnTo>
                    <a:pt x="2" y="0"/>
                  </a:lnTo>
                  <a:lnTo>
                    <a:pt x="3" y="0"/>
                  </a:lnTo>
                  <a:lnTo>
                    <a:pt x="4" y="0"/>
                  </a:lnTo>
                  <a:lnTo>
                    <a:pt x="5" y="0"/>
                  </a:lnTo>
                  <a:lnTo>
                    <a:pt x="6" y="0"/>
                  </a:lnTo>
                  <a:lnTo>
                    <a:pt x="6" y="1"/>
                  </a:lnTo>
                  <a:lnTo>
                    <a:pt x="5" y="1"/>
                  </a:lnTo>
                  <a:lnTo>
                    <a:pt x="4" y="1"/>
                  </a:lnTo>
                  <a:lnTo>
                    <a:pt x="4" y="2"/>
                  </a:lnTo>
                  <a:lnTo>
                    <a:pt x="3" y="2"/>
                  </a:lnTo>
                  <a:lnTo>
                    <a:pt x="2" y="2"/>
                  </a:lnTo>
                  <a:lnTo>
                    <a:pt x="2" y="3"/>
                  </a:lnTo>
                  <a:lnTo>
                    <a:pt x="1" y="4"/>
                  </a:lnTo>
                  <a:lnTo>
                    <a:pt x="1" y="5"/>
                  </a:lnTo>
                  <a:lnTo>
                    <a:pt x="0" y="5"/>
                  </a:lnTo>
                  <a:lnTo>
                    <a:pt x="0" y="7"/>
                  </a:lnTo>
                  <a:lnTo>
                    <a:pt x="0" y="8"/>
                  </a:lnTo>
                  <a:lnTo>
                    <a:pt x="0" y="9"/>
                  </a:lnTo>
                  <a:lnTo>
                    <a:pt x="0" y="10"/>
                  </a:lnTo>
                  <a:lnTo>
                    <a:pt x="0" y="11"/>
                  </a:lnTo>
                  <a:lnTo>
                    <a:pt x="0" y="12"/>
                  </a:lnTo>
                  <a:lnTo>
                    <a:pt x="0" y="13"/>
                  </a:lnTo>
                  <a:lnTo>
                    <a:pt x="1" y="14"/>
                  </a:lnTo>
                  <a:lnTo>
                    <a:pt x="2" y="15"/>
                  </a:lnTo>
                  <a:lnTo>
                    <a:pt x="2" y="16"/>
                  </a:lnTo>
                  <a:lnTo>
                    <a:pt x="3" y="17"/>
                  </a:lnTo>
                  <a:lnTo>
                    <a:pt x="4" y="18"/>
                  </a:lnTo>
                  <a:lnTo>
                    <a:pt x="5" y="20"/>
                  </a:lnTo>
                  <a:lnTo>
                    <a:pt x="6" y="20"/>
                  </a:lnTo>
                  <a:lnTo>
                    <a:pt x="6" y="21"/>
                  </a:lnTo>
                  <a:lnTo>
                    <a:pt x="7" y="21"/>
                  </a:lnTo>
                  <a:lnTo>
                    <a:pt x="8" y="21"/>
                  </a:lnTo>
                  <a:lnTo>
                    <a:pt x="9" y="22"/>
                  </a:lnTo>
                  <a:lnTo>
                    <a:pt x="10" y="22"/>
                  </a:lnTo>
                  <a:lnTo>
                    <a:pt x="11" y="22"/>
                  </a:lnTo>
                  <a:lnTo>
                    <a:pt x="12" y="22"/>
                  </a:lnTo>
                  <a:lnTo>
                    <a:pt x="12" y="23"/>
                  </a:lnTo>
                  <a:lnTo>
                    <a:pt x="13" y="23"/>
                  </a:lnTo>
                  <a:lnTo>
                    <a:pt x="14" y="23"/>
                  </a:lnTo>
                  <a:lnTo>
                    <a:pt x="16" y="23"/>
                  </a:lnTo>
                  <a:lnTo>
                    <a:pt x="17" y="23"/>
                  </a:lnTo>
                  <a:lnTo>
                    <a:pt x="18" y="23"/>
                  </a:lnTo>
                  <a:lnTo>
                    <a:pt x="19" y="24"/>
                  </a:lnTo>
                  <a:lnTo>
                    <a:pt x="20" y="24"/>
                  </a:lnTo>
                  <a:lnTo>
                    <a:pt x="21" y="24"/>
                  </a:lnTo>
                  <a:lnTo>
                    <a:pt x="22" y="24"/>
                  </a:lnTo>
                  <a:lnTo>
                    <a:pt x="23" y="25"/>
                  </a:lnTo>
                  <a:lnTo>
                    <a:pt x="24" y="25"/>
                  </a:lnTo>
                  <a:lnTo>
                    <a:pt x="25" y="25"/>
                  </a:lnTo>
                  <a:lnTo>
                    <a:pt x="26" y="24"/>
                  </a:lnTo>
                  <a:lnTo>
                    <a:pt x="27" y="24"/>
                  </a:lnTo>
                  <a:lnTo>
                    <a:pt x="27" y="23"/>
                  </a:lnTo>
                  <a:lnTo>
                    <a:pt x="28" y="23"/>
                  </a:lnTo>
                  <a:lnTo>
                    <a:pt x="29" y="23"/>
                  </a:lnTo>
                  <a:lnTo>
                    <a:pt x="29" y="22"/>
                  </a:lnTo>
                  <a:lnTo>
                    <a:pt x="29" y="21"/>
                  </a:lnTo>
                  <a:lnTo>
                    <a:pt x="30" y="21"/>
                  </a:lnTo>
                  <a:lnTo>
                    <a:pt x="30" y="20"/>
                  </a:lnTo>
                  <a:lnTo>
                    <a:pt x="30" y="18"/>
                  </a:lnTo>
                  <a:lnTo>
                    <a:pt x="30" y="17"/>
                  </a:lnTo>
                  <a:lnTo>
                    <a:pt x="29" y="17"/>
                  </a:lnTo>
                  <a:lnTo>
                    <a:pt x="29" y="16"/>
                  </a:lnTo>
                  <a:lnTo>
                    <a:pt x="29" y="15"/>
                  </a:lnTo>
                  <a:lnTo>
                    <a:pt x="29" y="14"/>
                  </a:lnTo>
                  <a:lnTo>
                    <a:pt x="29" y="13"/>
                  </a:lnTo>
                  <a:lnTo>
                    <a:pt x="29" y="12"/>
                  </a:lnTo>
                  <a:lnTo>
                    <a:pt x="29" y="11"/>
                  </a:lnTo>
                  <a:lnTo>
                    <a:pt x="29" y="10"/>
                  </a:lnTo>
                  <a:lnTo>
                    <a:pt x="29" y="9"/>
                  </a:lnTo>
                  <a:lnTo>
                    <a:pt x="29" y="8"/>
                  </a:lnTo>
                  <a:lnTo>
                    <a:pt x="29" y="7"/>
                  </a:lnTo>
                  <a:lnTo>
                    <a:pt x="29" y="5"/>
                  </a:lnTo>
                  <a:lnTo>
                    <a:pt x="28" y="3"/>
                  </a:lnTo>
                  <a:lnTo>
                    <a:pt x="27" y="3"/>
                  </a:lnTo>
                  <a:lnTo>
                    <a:pt x="26" y="2"/>
                  </a:lnTo>
                  <a:lnTo>
                    <a:pt x="25" y="2"/>
                  </a:lnTo>
                  <a:lnTo>
                    <a:pt x="24" y="1"/>
                  </a:lnTo>
                  <a:lnTo>
                    <a:pt x="23" y="1"/>
                  </a:lnTo>
                  <a:lnTo>
                    <a:pt x="22" y="1"/>
                  </a:lnTo>
                  <a:lnTo>
                    <a:pt x="21" y="1"/>
                  </a:lnTo>
                  <a:lnTo>
                    <a:pt x="20" y="1"/>
                  </a:lnTo>
                  <a:lnTo>
                    <a:pt x="19" y="1"/>
                  </a:lnTo>
                  <a:lnTo>
                    <a:pt x="18" y="0"/>
                  </a:lnTo>
                  <a:lnTo>
                    <a:pt x="17" y="0"/>
                  </a:lnTo>
                  <a:lnTo>
                    <a:pt x="16" y="0"/>
                  </a:lnTo>
                  <a:lnTo>
                    <a:pt x="14" y="0"/>
                  </a:lnTo>
                  <a:lnTo>
                    <a:pt x="12" y="0"/>
                  </a:lnTo>
                  <a:lnTo>
                    <a:pt x="11" y="0"/>
                  </a:lnTo>
                  <a:lnTo>
                    <a:pt x="10" y="0"/>
                  </a:lnTo>
                  <a:lnTo>
                    <a:pt x="9" y="0"/>
                  </a:lnTo>
                  <a:lnTo>
                    <a:pt x="8" y="1"/>
                  </a:lnTo>
                  <a:lnTo>
                    <a:pt x="7" y="1"/>
                  </a:lnTo>
                  <a:lnTo>
                    <a:pt x="6" y="1"/>
                  </a:lnTo>
                  <a:lnTo>
                    <a:pt x="5" y="1"/>
                  </a:lnTo>
                  <a:lnTo>
                    <a:pt x="4" y="1"/>
                  </a:lnTo>
                  <a:lnTo>
                    <a:pt x="3" y="1"/>
                  </a:lnTo>
                  <a:lnTo>
                    <a:pt x="2" y="1"/>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306" name="Freeform 552"/>
            <p:cNvSpPr>
              <a:spLocks/>
            </p:cNvSpPr>
            <p:nvPr/>
          </p:nvSpPr>
          <p:spPr bwMode="auto">
            <a:xfrm>
              <a:off x="1385" y="1587"/>
              <a:ext cx="32" cy="18"/>
            </a:xfrm>
            <a:custGeom>
              <a:avLst/>
              <a:gdLst>
                <a:gd name="T0" fmla="*/ 8 w 32"/>
                <a:gd name="T1" fmla="*/ 1 h 18"/>
                <a:gd name="T2" fmla="*/ 7 w 32"/>
                <a:gd name="T3" fmla="*/ 2 h 18"/>
                <a:gd name="T4" fmla="*/ 5 w 32"/>
                <a:gd name="T5" fmla="*/ 2 h 18"/>
                <a:gd name="T6" fmla="*/ 4 w 32"/>
                <a:gd name="T7" fmla="*/ 3 h 18"/>
                <a:gd name="T8" fmla="*/ 3 w 32"/>
                <a:gd name="T9" fmla="*/ 4 h 18"/>
                <a:gd name="T10" fmla="*/ 2 w 32"/>
                <a:gd name="T11" fmla="*/ 5 h 18"/>
                <a:gd name="T12" fmla="*/ 2 w 32"/>
                <a:gd name="T13" fmla="*/ 7 h 18"/>
                <a:gd name="T14" fmla="*/ 0 w 32"/>
                <a:gd name="T15" fmla="*/ 9 h 18"/>
                <a:gd name="T16" fmla="*/ 0 w 32"/>
                <a:gd name="T17" fmla="*/ 11 h 18"/>
                <a:gd name="T18" fmla="*/ 0 w 32"/>
                <a:gd name="T19" fmla="*/ 13 h 18"/>
                <a:gd name="T20" fmla="*/ 0 w 32"/>
                <a:gd name="T21" fmla="*/ 15 h 18"/>
                <a:gd name="T22" fmla="*/ 2 w 32"/>
                <a:gd name="T23" fmla="*/ 16 h 18"/>
                <a:gd name="T24" fmla="*/ 3 w 32"/>
                <a:gd name="T25" fmla="*/ 17 h 18"/>
                <a:gd name="T26" fmla="*/ 5 w 32"/>
                <a:gd name="T27" fmla="*/ 17 h 18"/>
                <a:gd name="T28" fmla="*/ 7 w 32"/>
                <a:gd name="T29" fmla="*/ 17 h 18"/>
                <a:gd name="T30" fmla="*/ 9 w 32"/>
                <a:gd name="T31" fmla="*/ 17 h 18"/>
                <a:gd name="T32" fmla="*/ 11 w 32"/>
                <a:gd name="T33" fmla="*/ 17 h 18"/>
                <a:gd name="T34" fmla="*/ 13 w 32"/>
                <a:gd name="T35" fmla="*/ 17 h 18"/>
                <a:gd name="T36" fmla="*/ 16 w 32"/>
                <a:gd name="T37" fmla="*/ 17 h 18"/>
                <a:gd name="T38" fmla="*/ 17 w 32"/>
                <a:gd name="T39" fmla="*/ 16 h 18"/>
                <a:gd name="T40" fmla="*/ 19 w 32"/>
                <a:gd name="T41" fmla="*/ 16 h 18"/>
                <a:gd name="T42" fmla="*/ 20 w 32"/>
                <a:gd name="T43" fmla="*/ 15 h 18"/>
                <a:gd name="T44" fmla="*/ 21 w 32"/>
                <a:gd name="T45" fmla="*/ 14 h 18"/>
                <a:gd name="T46" fmla="*/ 23 w 32"/>
                <a:gd name="T47" fmla="*/ 14 h 18"/>
                <a:gd name="T48" fmla="*/ 24 w 32"/>
                <a:gd name="T49" fmla="*/ 13 h 18"/>
                <a:gd name="T50" fmla="*/ 25 w 32"/>
                <a:gd name="T51" fmla="*/ 12 h 18"/>
                <a:gd name="T52" fmla="*/ 27 w 32"/>
                <a:gd name="T53" fmla="*/ 11 h 18"/>
                <a:gd name="T54" fmla="*/ 29 w 32"/>
                <a:gd name="T55" fmla="*/ 10 h 18"/>
                <a:gd name="T56" fmla="*/ 30 w 32"/>
                <a:gd name="T57" fmla="*/ 9 h 18"/>
                <a:gd name="T58" fmla="*/ 31 w 32"/>
                <a:gd name="T59" fmla="*/ 8 h 18"/>
                <a:gd name="T60" fmla="*/ 31 w 32"/>
                <a:gd name="T61" fmla="*/ 6 h 18"/>
                <a:gd name="T62" fmla="*/ 29 w 32"/>
                <a:gd name="T63" fmla="*/ 4 h 18"/>
                <a:gd name="T64" fmla="*/ 27 w 32"/>
                <a:gd name="T65" fmla="*/ 2 h 18"/>
                <a:gd name="T66" fmla="*/ 25 w 32"/>
                <a:gd name="T67" fmla="*/ 2 h 18"/>
                <a:gd name="T68" fmla="*/ 24 w 32"/>
                <a:gd name="T69" fmla="*/ 1 h 18"/>
                <a:gd name="T70" fmla="*/ 22 w 32"/>
                <a:gd name="T71" fmla="*/ 0 h 18"/>
                <a:gd name="T72" fmla="*/ 20 w 32"/>
                <a:gd name="T73" fmla="*/ 0 h 18"/>
                <a:gd name="T74" fmla="*/ 18 w 32"/>
                <a:gd name="T75" fmla="*/ 0 h 18"/>
                <a:gd name="T76" fmla="*/ 16 w 32"/>
                <a:gd name="T77" fmla="*/ 0 h 18"/>
                <a:gd name="T78" fmla="*/ 13 w 32"/>
                <a:gd name="T79" fmla="*/ 0 h 18"/>
                <a:gd name="T80" fmla="*/ 11 w 32"/>
                <a:gd name="T81" fmla="*/ 1 h 1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2" h="18">
                  <a:moveTo>
                    <a:pt x="10" y="1"/>
                  </a:moveTo>
                  <a:lnTo>
                    <a:pt x="8" y="1"/>
                  </a:lnTo>
                  <a:lnTo>
                    <a:pt x="8" y="2"/>
                  </a:lnTo>
                  <a:lnTo>
                    <a:pt x="7" y="2"/>
                  </a:lnTo>
                  <a:lnTo>
                    <a:pt x="6" y="2"/>
                  </a:lnTo>
                  <a:lnTo>
                    <a:pt x="5" y="2"/>
                  </a:lnTo>
                  <a:lnTo>
                    <a:pt x="5" y="3"/>
                  </a:lnTo>
                  <a:lnTo>
                    <a:pt x="4" y="3"/>
                  </a:lnTo>
                  <a:lnTo>
                    <a:pt x="4" y="4"/>
                  </a:lnTo>
                  <a:lnTo>
                    <a:pt x="3" y="4"/>
                  </a:lnTo>
                  <a:lnTo>
                    <a:pt x="3" y="5"/>
                  </a:lnTo>
                  <a:lnTo>
                    <a:pt x="2" y="5"/>
                  </a:lnTo>
                  <a:lnTo>
                    <a:pt x="2" y="6"/>
                  </a:lnTo>
                  <a:lnTo>
                    <a:pt x="2" y="7"/>
                  </a:lnTo>
                  <a:lnTo>
                    <a:pt x="1" y="8"/>
                  </a:lnTo>
                  <a:lnTo>
                    <a:pt x="0" y="9"/>
                  </a:lnTo>
                  <a:lnTo>
                    <a:pt x="0" y="10"/>
                  </a:lnTo>
                  <a:lnTo>
                    <a:pt x="0" y="11"/>
                  </a:lnTo>
                  <a:lnTo>
                    <a:pt x="0" y="12"/>
                  </a:lnTo>
                  <a:lnTo>
                    <a:pt x="0" y="13"/>
                  </a:lnTo>
                  <a:lnTo>
                    <a:pt x="0" y="14"/>
                  </a:lnTo>
                  <a:lnTo>
                    <a:pt x="0" y="15"/>
                  </a:lnTo>
                  <a:lnTo>
                    <a:pt x="1" y="15"/>
                  </a:lnTo>
                  <a:lnTo>
                    <a:pt x="2" y="16"/>
                  </a:lnTo>
                  <a:lnTo>
                    <a:pt x="2" y="17"/>
                  </a:lnTo>
                  <a:lnTo>
                    <a:pt x="3" y="17"/>
                  </a:lnTo>
                  <a:lnTo>
                    <a:pt x="4" y="17"/>
                  </a:lnTo>
                  <a:lnTo>
                    <a:pt x="5" y="17"/>
                  </a:lnTo>
                  <a:lnTo>
                    <a:pt x="6" y="17"/>
                  </a:lnTo>
                  <a:lnTo>
                    <a:pt x="7" y="17"/>
                  </a:lnTo>
                  <a:lnTo>
                    <a:pt x="8" y="17"/>
                  </a:lnTo>
                  <a:lnTo>
                    <a:pt x="9" y="17"/>
                  </a:lnTo>
                  <a:lnTo>
                    <a:pt x="10" y="17"/>
                  </a:lnTo>
                  <a:lnTo>
                    <a:pt x="11" y="17"/>
                  </a:lnTo>
                  <a:lnTo>
                    <a:pt x="12" y="17"/>
                  </a:lnTo>
                  <a:lnTo>
                    <a:pt x="13" y="17"/>
                  </a:lnTo>
                  <a:lnTo>
                    <a:pt x="14" y="17"/>
                  </a:lnTo>
                  <a:lnTo>
                    <a:pt x="16" y="17"/>
                  </a:lnTo>
                  <a:lnTo>
                    <a:pt x="16" y="16"/>
                  </a:lnTo>
                  <a:lnTo>
                    <a:pt x="17" y="16"/>
                  </a:lnTo>
                  <a:lnTo>
                    <a:pt x="18" y="16"/>
                  </a:lnTo>
                  <a:lnTo>
                    <a:pt x="19" y="16"/>
                  </a:lnTo>
                  <a:lnTo>
                    <a:pt x="19" y="15"/>
                  </a:lnTo>
                  <a:lnTo>
                    <a:pt x="20" y="15"/>
                  </a:lnTo>
                  <a:lnTo>
                    <a:pt x="21" y="15"/>
                  </a:lnTo>
                  <a:lnTo>
                    <a:pt x="21" y="14"/>
                  </a:lnTo>
                  <a:lnTo>
                    <a:pt x="22" y="14"/>
                  </a:lnTo>
                  <a:lnTo>
                    <a:pt x="23" y="14"/>
                  </a:lnTo>
                  <a:lnTo>
                    <a:pt x="23" y="13"/>
                  </a:lnTo>
                  <a:lnTo>
                    <a:pt x="24" y="13"/>
                  </a:lnTo>
                  <a:lnTo>
                    <a:pt x="25" y="13"/>
                  </a:lnTo>
                  <a:lnTo>
                    <a:pt x="25" y="12"/>
                  </a:lnTo>
                  <a:lnTo>
                    <a:pt x="26" y="12"/>
                  </a:lnTo>
                  <a:lnTo>
                    <a:pt x="27" y="11"/>
                  </a:lnTo>
                  <a:lnTo>
                    <a:pt x="28" y="11"/>
                  </a:lnTo>
                  <a:lnTo>
                    <a:pt x="29" y="10"/>
                  </a:lnTo>
                  <a:lnTo>
                    <a:pt x="29" y="9"/>
                  </a:lnTo>
                  <a:lnTo>
                    <a:pt x="30" y="9"/>
                  </a:lnTo>
                  <a:lnTo>
                    <a:pt x="31" y="9"/>
                  </a:lnTo>
                  <a:lnTo>
                    <a:pt x="31" y="8"/>
                  </a:lnTo>
                  <a:lnTo>
                    <a:pt x="31" y="7"/>
                  </a:lnTo>
                  <a:lnTo>
                    <a:pt x="31" y="6"/>
                  </a:lnTo>
                  <a:lnTo>
                    <a:pt x="30" y="4"/>
                  </a:lnTo>
                  <a:lnTo>
                    <a:pt x="29" y="4"/>
                  </a:lnTo>
                  <a:lnTo>
                    <a:pt x="28" y="3"/>
                  </a:lnTo>
                  <a:lnTo>
                    <a:pt x="27" y="2"/>
                  </a:lnTo>
                  <a:lnTo>
                    <a:pt x="26" y="2"/>
                  </a:lnTo>
                  <a:lnTo>
                    <a:pt x="25" y="2"/>
                  </a:lnTo>
                  <a:lnTo>
                    <a:pt x="25" y="1"/>
                  </a:lnTo>
                  <a:lnTo>
                    <a:pt x="24" y="1"/>
                  </a:lnTo>
                  <a:lnTo>
                    <a:pt x="23" y="1"/>
                  </a:lnTo>
                  <a:lnTo>
                    <a:pt x="22" y="0"/>
                  </a:lnTo>
                  <a:lnTo>
                    <a:pt x="21" y="0"/>
                  </a:lnTo>
                  <a:lnTo>
                    <a:pt x="20" y="0"/>
                  </a:lnTo>
                  <a:lnTo>
                    <a:pt x="19" y="0"/>
                  </a:lnTo>
                  <a:lnTo>
                    <a:pt x="18" y="0"/>
                  </a:lnTo>
                  <a:lnTo>
                    <a:pt x="17" y="0"/>
                  </a:lnTo>
                  <a:lnTo>
                    <a:pt x="16" y="0"/>
                  </a:lnTo>
                  <a:lnTo>
                    <a:pt x="14" y="0"/>
                  </a:lnTo>
                  <a:lnTo>
                    <a:pt x="13" y="0"/>
                  </a:lnTo>
                  <a:lnTo>
                    <a:pt x="12" y="0"/>
                  </a:lnTo>
                  <a:lnTo>
                    <a:pt x="11" y="1"/>
                  </a:lnTo>
                  <a:lnTo>
                    <a:pt x="10" y="1"/>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307" name="Freeform 553"/>
            <p:cNvSpPr>
              <a:spLocks/>
            </p:cNvSpPr>
            <p:nvPr/>
          </p:nvSpPr>
          <p:spPr bwMode="auto">
            <a:xfrm>
              <a:off x="1466" y="1560"/>
              <a:ext cx="38" cy="20"/>
            </a:xfrm>
            <a:custGeom>
              <a:avLst/>
              <a:gdLst>
                <a:gd name="T0" fmla="*/ 0 w 38"/>
                <a:gd name="T1" fmla="*/ 9 h 20"/>
                <a:gd name="T2" fmla="*/ 0 w 38"/>
                <a:gd name="T3" fmla="*/ 11 h 20"/>
                <a:gd name="T4" fmla="*/ 0 w 38"/>
                <a:gd name="T5" fmla="*/ 13 h 20"/>
                <a:gd name="T6" fmla="*/ 1 w 38"/>
                <a:gd name="T7" fmla="*/ 14 h 20"/>
                <a:gd name="T8" fmla="*/ 3 w 38"/>
                <a:gd name="T9" fmla="*/ 15 h 20"/>
                <a:gd name="T10" fmla="*/ 4 w 38"/>
                <a:gd name="T11" fmla="*/ 17 h 20"/>
                <a:gd name="T12" fmla="*/ 6 w 38"/>
                <a:gd name="T13" fmla="*/ 18 h 20"/>
                <a:gd name="T14" fmla="*/ 8 w 38"/>
                <a:gd name="T15" fmla="*/ 18 h 20"/>
                <a:gd name="T16" fmla="*/ 9 w 38"/>
                <a:gd name="T17" fmla="*/ 19 h 20"/>
                <a:gd name="T18" fmla="*/ 11 w 38"/>
                <a:gd name="T19" fmla="*/ 19 h 20"/>
                <a:gd name="T20" fmla="*/ 13 w 38"/>
                <a:gd name="T21" fmla="*/ 19 h 20"/>
                <a:gd name="T22" fmla="*/ 15 w 38"/>
                <a:gd name="T23" fmla="*/ 19 h 20"/>
                <a:gd name="T24" fmla="*/ 17 w 38"/>
                <a:gd name="T25" fmla="*/ 19 h 20"/>
                <a:gd name="T26" fmla="*/ 21 w 38"/>
                <a:gd name="T27" fmla="*/ 19 h 20"/>
                <a:gd name="T28" fmla="*/ 23 w 38"/>
                <a:gd name="T29" fmla="*/ 19 h 20"/>
                <a:gd name="T30" fmla="*/ 25 w 38"/>
                <a:gd name="T31" fmla="*/ 19 h 20"/>
                <a:gd name="T32" fmla="*/ 27 w 38"/>
                <a:gd name="T33" fmla="*/ 19 h 20"/>
                <a:gd name="T34" fmla="*/ 29 w 38"/>
                <a:gd name="T35" fmla="*/ 19 h 20"/>
                <a:gd name="T36" fmla="*/ 31 w 38"/>
                <a:gd name="T37" fmla="*/ 18 h 20"/>
                <a:gd name="T38" fmla="*/ 32 w 38"/>
                <a:gd name="T39" fmla="*/ 17 h 20"/>
                <a:gd name="T40" fmla="*/ 34 w 38"/>
                <a:gd name="T41" fmla="*/ 17 h 20"/>
                <a:gd name="T42" fmla="*/ 34 w 38"/>
                <a:gd name="T43" fmla="*/ 15 h 20"/>
                <a:gd name="T44" fmla="*/ 35 w 38"/>
                <a:gd name="T45" fmla="*/ 14 h 20"/>
                <a:gd name="T46" fmla="*/ 36 w 38"/>
                <a:gd name="T47" fmla="*/ 13 h 20"/>
                <a:gd name="T48" fmla="*/ 37 w 38"/>
                <a:gd name="T49" fmla="*/ 12 h 20"/>
                <a:gd name="T50" fmla="*/ 37 w 38"/>
                <a:gd name="T51" fmla="*/ 10 h 20"/>
                <a:gd name="T52" fmla="*/ 37 w 38"/>
                <a:gd name="T53" fmla="*/ 8 h 20"/>
                <a:gd name="T54" fmla="*/ 36 w 38"/>
                <a:gd name="T55" fmla="*/ 6 h 20"/>
                <a:gd name="T56" fmla="*/ 36 w 38"/>
                <a:gd name="T57" fmla="*/ 4 h 20"/>
                <a:gd name="T58" fmla="*/ 35 w 38"/>
                <a:gd name="T59" fmla="*/ 3 h 20"/>
                <a:gd name="T60" fmla="*/ 33 w 38"/>
                <a:gd name="T61" fmla="*/ 2 h 20"/>
                <a:gd name="T62" fmla="*/ 31 w 38"/>
                <a:gd name="T63" fmla="*/ 1 h 20"/>
                <a:gd name="T64" fmla="*/ 28 w 38"/>
                <a:gd name="T65" fmla="*/ 1 h 20"/>
                <a:gd name="T66" fmla="*/ 25 w 38"/>
                <a:gd name="T67" fmla="*/ 1 h 20"/>
                <a:gd name="T68" fmla="*/ 23 w 38"/>
                <a:gd name="T69" fmla="*/ 0 h 20"/>
                <a:gd name="T70" fmla="*/ 21 w 38"/>
                <a:gd name="T71" fmla="*/ 0 h 20"/>
                <a:gd name="T72" fmla="*/ 19 w 38"/>
                <a:gd name="T73" fmla="*/ 0 h 20"/>
                <a:gd name="T74" fmla="*/ 16 w 38"/>
                <a:gd name="T75" fmla="*/ 0 h 20"/>
                <a:gd name="T76" fmla="*/ 14 w 38"/>
                <a:gd name="T77" fmla="*/ 1 h 20"/>
                <a:gd name="T78" fmla="*/ 12 w 38"/>
                <a:gd name="T79" fmla="*/ 1 h 20"/>
                <a:gd name="T80" fmla="*/ 10 w 38"/>
                <a:gd name="T81" fmla="*/ 1 h 20"/>
                <a:gd name="T82" fmla="*/ 8 w 38"/>
                <a:gd name="T83" fmla="*/ 2 h 20"/>
                <a:gd name="T84" fmla="*/ 6 w 38"/>
                <a:gd name="T85" fmla="*/ 3 h 20"/>
                <a:gd name="T86" fmla="*/ 4 w 38"/>
                <a:gd name="T87" fmla="*/ 5 h 20"/>
                <a:gd name="T88" fmla="*/ 3 w 38"/>
                <a:gd name="T89" fmla="*/ 6 h 20"/>
                <a:gd name="T90" fmla="*/ 1 w 38"/>
                <a:gd name="T91" fmla="*/ 7 h 2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8" h="20">
                  <a:moveTo>
                    <a:pt x="1" y="8"/>
                  </a:moveTo>
                  <a:lnTo>
                    <a:pt x="0" y="9"/>
                  </a:lnTo>
                  <a:lnTo>
                    <a:pt x="0" y="10"/>
                  </a:lnTo>
                  <a:lnTo>
                    <a:pt x="0" y="11"/>
                  </a:lnTo>
                  <a:lnTo>
                    <a:pt x="0" y="12"/>
                  </a:lnTo>
                  <a:lnTo>
                    <a:pt x="0" y="13"/>
                  </a:lnTo>
                  <a:lnTo>
                    <a:pt x="1" y="13"/>
                  </a:lnTo>
                  <a:lnTo>
                    <a:pt x="1" y="14"/>
                  </a:lnTo>
                  <a:lnTo>
                    <a:pt x="2" y="15"/>
                  </a:lnTo>
                  <a:lnTo>
                    <a:pt x="3" y="15"/>
                  </a:lnTo>
                  <a:lnTo>
                    <a:pt x="3" y="16"/>
                  </a:lnTo>
                  <a:lnTo>
                    <a:pt x="4" y="17"/>
                  </a:lnTo>
                  <a:lnTo>
                    <a:pt x="5" y="17"/>
                  </a:lnTo>
                  <a:lnTo>
                    <a:pt x="6" y="18"/>
                  </a:lnTo>
                  <a:lnTo>
                    <a:pt x="7" y="18"/>
                  </a:lnTo>
                  <a:lnTo>
                    <a:pt x="8" y="18"/>
                  </a:lnTo>
                  <a:lnTo>
                    <a:pt x="9" y="18"/>
                  </a:lnTo>
                  <a:lnTo>
                    <a:pt x="9" y="19"/>
                  </a:lnTo>
                  <a:lnTo>
                    <a:pt x="10" y="19"/>
                  </a:lnTo>
                  <a:lnTo>
                    <a:pt x="11" y="19"/>
                  </a:lnTo>
                  <a:lnTo>
                    <a:pt x="12" y="19"/>
                  </a:lnTo>
                  <a:lnTo>
                    <a:pt x="13" y="19"/>
                  </a:lnTo>
                  <a:lnTo>
                    <a:pt x="14" y="19"/>
                  </a:lnTo>
                  <a:lnTo>
                    <a:pt x="15" y="19"/>
                  </a:lnTo>
                  <a:lnTo>
                    <a:pt x="16" y="19"/>
                  </a:lnTo>
                  <a:lnTo>
                    <a:pt x="17" y="19"/>
                  </a:lnTo>
                  <a:lnTo>
                    <a:pt x="20" y="19"/>
                  </a:lnTo>
                  <a:lnTo>
                    <a:pt x="21" y="19"/>
                  </a:lnTo>
                  <a:lnTo>
                    <a:pt x="22" y="19"/>
                  </a:lnTo>
                  <a:lnTo>
                    <a:pt x="23" y="19"/>
                  </a:lnTo>
                  <a:lnTo>
                    <a:pt x="24" y="19"/>
                  </a:lnTo>
                  <a:lnTo>
                    <a:pt x="25" y="19"/>
                  </a:lnTo>
                  <a:lnTo>
                    <a:pt x="26" y="19"/>
                  </a:lnTo>
                  <a:lnTo>
                    <a:pt x="27" y="19"/>
                  </a:lnTo>
                  <a:lnTo>
                    <a:pt x="28" y="19"/>
                  </a:lnTo>
                  <a:lnTo>
                    <a:pt x="29" y="19"/>
                  </a:lnTo>
                  <a:lnTo>
                    <a:pt x="30" y="19"/>
                  </a:lnTo>
                  <a:lnTo>
                    <a:pt x="31" y="18"/>
                  </a:lnTo>
                  <a:lnTo>
                    <a:pt x="32" y="18"/>
                  </a:lnTo>
                  <a:lnTo>
                    <a:pt x="32" y="17"/>
                  </a:lnTo>
                  <a:lnTo>
                    <a:pt x="33" y="17"/>
                  </a:lnTo>
                  <a:lnTo>
                    <a:pt x="34" y="17"/>
                  </a:lnTo>
                  <a:lnTo>
                    <a:pt x="34" y="16"/>
                  </a:lnTo>
                  <a:lnTo>
                    <a:pt x="34" y="15"/>
                  </a:lnTo>
                  <a:lnTo>
                    <a:pt x="35" y="15"/>
                  </a:lnTo>
                  <a:lnTo>
                    <a:pt x="35" y="14"/>
                  </a:lnTo>
                  <a:lnTo>
                    <a:pt x="36" y="14"/>
                  </a:lnTo>
                  <a:lnTo>
                    <a:pt x="36" y="13"/>
                  </a:lnTo>
                  <a:lnTo>
                    <a:pt x="36" y="12"/>
                  </a:lnTo>
                  <a:lnTo>
                    <a:pt x="37" y="12"/>
                  </a:lnTo>
                  <a:lnTo>
                    <a:pt x="37" y="11"/>
                  </a:lnTo>
                  <a:lnTo>
                    <a:pt x="37" y="10"/>
                  </a:lnTo>
                  <a:lnTo>
                    <a:pt x="37" y="9"/>
                  </a:lnTo>
                  <a:lnTo>
                    <a:pt x="37" y="8"/>
                  </a:lnTo>
                  <a:lnTo>
                    <a:pt x="37" y="7"/>
                  </a:lnTo>
                  <a:lnTo>
                    <a:pt x="36" y="6"/>
                  </a:lnTo>
                  <a:lnTo>
                    <a:pt x="36" y="5"/>
                  </a:lnTo>
                  <a:lnTo>
                    <a:pt x="36" y="4"/>
                  </a:lnTo>
                  <a:lnTo>
                    <a:pt x="35" y="4"/>
                  </a:lnTo>
                  <a:lnTo>
                    <a:pt x="35" y="3"/>
                  </a:lnTo>
                  <a:lnTo>
                    <a:pt x="34" y="3"/>
                  </a:lnTo>
                  <a:lnTo>
                    <a:pt x="33" y="2"/>
                  </a:lnTo>
                  <a:lnTo>
                    <a:pt x="32" y="1"/>
                  </a:lnTo>
                  <a:lnTo>
                    <a:pt x="31" y="1"/>
                  </a:lnTo>
                  <a:lnTo>
                    <a:pt x="30" y="1"/>
                  </a:lnTo>
                  <a:lnTo>
                    <a:pt x="28" y="1"/>
                  </a:lnTo>
                  <a:lnTo>
                    <a:pt x="26" y="1"/>
                  </a:lnTo>
                  <a:lnTo>
                    <a:pt x="25" y="1"/>
                  </a:lnTo>
                  <a:lnTo>
                    <a:pt x="24" y="0"/>
                  </a:lnTo>
                  <a:lnTo>
                    <a:pt x="23" y="0"/>
                  </a:lnTo>
                  <a:lnTo>
                    <a:pt x="22" y="0"/>
                  </a:lnTo>
                  <a:lnTo>
                    <a:pt x="21" y="0"/>
                  </a:lnTo>
                  <a:lnTo>
                    <a:pt x="20" y="0"/>
                  </a:lnTo>
                  <a:lnTo>
                    <a:pt x="19" y="0"/>
                  </a:lnTo>
                  <a:lnTo>
                    <a:pt x="17" y="0"/>
                  </a:lnTo>
                  <a:lnTo>
                    <a:pt x="16" y="0"/>
                  </a:lnTo>
                  <a:lnTo>
                    <a:pt x="15" y="1"/>
                  </a:lnTo>
                  <a:lnTo>
                    <a:pt x="14" y="1"/>
                  </a:lnTo>
                  <a:lnTo>
                    <a:pt x="13" y="1"/>
                  </a:lnTo>
                  <a:lnTo>
                    <a:pt x="12" y="1"/>
                  </a:lnTo>
                  <a:lnTo>
                    <a:pt x="11" y="1"/>
                  </a:lnTo>
                  <a:lnTo>
                    <a:pt x="10" y="1"/>
                  </a:lnTo>
                  <a:lnTo>
                    <a:pt x="9" y="2"/>
                  </a:lnTo>
                  <a:lnTo>
                    <a:pt x="8" y="2"/>
                  </a:lnTo>
                  <a:lnTo>
                    <a:pt x="7" y="3"/>
                  </a:lnTo>
                  <a:lnTo>
                    <a:pt x="6" y="3"/>
                  </a:lnTo>
                  <a:lnTo>
                    <a:pt x="5" y="4"/>
                  </a:lnTo>
                  <a:lnTo>
                    <a:pt x="4" y="5"/>
                  </a:lnTo>
                  <a:lnTo>
                    <a:pt x="3" y="5"/>
                  </a:lnTo>
                  <a:lnTo>
                    <a:pt x="3" y="6"/>
                  </a:lnTo>
                  <a:lnTo>
                    <a:pt x="2" y="7"/>
                  </a:lnTo>
                  <a:lnTo>
                    <a:pt x="1" y="7"/>
                  </a:lnTo>
                  <a:lnTo>
                    <a:pt x="1" y="8"/>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308" name="Freeform 554"/>
            <p:cNvSpPr>
              <a:spLocks/>
            </p:cNvSpPr>
            <p:nvPr/>
          </p:nvSpPr>
          <p:spPr bwMode="auto">
            <a:xfrm>
              <a:off x="1502" y="1534"/>
              <a:ext cx="38" cy="26"/>
            </a:xfrm>
            <a:custGeom>
              <a:avLst/>
              <a:gdLst>
                <a:gd name="T0" fmla="*/ 0 w 38"/>
                <a:gd name="T1" fmla="*/ 13 h 26"/>
                <a:gd name="T2" fmla="*/ 0 w 38"/>
                <a:gd name="T3" fmla="*/ 15 h 26"/>
                <a:gd name="T4" fmla="*/ 0 w 38"/>
                <a:gd name="T5" fmla="*/ 17 h 26"/>
                <a:gd name="T6" fmla="*/ 1 w 38"/>
                <a:gd name="T7" fmla="*/ 18 h 26"/>
                <a:gd name="T8" fmla="*/ 2 w 38"/>
                <a:gd name="T9" fmla="*/ 19 h 26"/>
                <a:gd name="T10" fmla="*/ 4 w 38"/>
                <a:gd name="T11" fmla="*/ 21 h 26"/>
                <a:gd name="T12" fmla="*/ 6 w 38"/>
                <a:gd name="T13" fmla="*/ 22 h 26"/>
                <a:gd name="T14" fmla="*/ 7 w 38"/>
                <a:gd name="T15" fmla="*/ 23 h 26"/>
                <a:gd name="T16" fmla="*/ 9 w 38"/>
                <a:gd name="T17" fmla="*/ 24 h 26"/>
                <a:gd name="T18" fmla="*/ 11 w 38"/>
                <a:gd name="T19" fmla="*/ 24 h 26"/>
                <a:gd name="T20" fmla="*/ 13 w 38"/>
                <a:gd name="T21" fmla="*/ 24 h 26"/>
                <a:gd name="T22" fmla="*/ 15 w 38"/>
                <a:gd name="T23" fmla="*/ 25 h 26"/>
                <a:gd name="T24" fmla="*/ 17 w 38"/>
                <a:gd name="T25" fmla="*/ 24 h 26"/>
                <a:gd name="T26" fmla="*/ 19 w 38"/>
                <a:gd name="T27" fmla="*/ 24 h 26"/>
                <a:gd name="T28" fmla="*/ 21 w 38"/>
                <a:gd name="T29" fmla="*/ 24 h 26"/>
                <a:gd name="T30" fmla="*/ 23 w 38"/>
                <a:gd name="T31" fmla="*/ 24 h 26"/>
                <a:gd name="T32" fmla="*/ 25 w 38"/>
                <a:gd name="T33" fmla="*/ 24 h 26"/>
                <a:gd name="T34" fmla="*/ 27 w 38"/>
                <a:gd name="T35" fmla="*/ 24 h 26"/>
                <a:gd name="T36" fmla="*/ 29 w 38"/>
                <a:gd name="T37" fmla="*/ 24 h 26"/>
                <a:gd name="T38" fmla="*/ 30 w 38"/>
                <a:gd name="T39" fmla="*/ 23 h 26"/>
                <a:gd name="T40" fmla="*/ 32 w 38"/>
                <a:gd name="T41" fmla="*/ 23 h 26"/>
                <a:gd name="T42" fmla="*/ 34 w 38"/>
                <a:gd name="T43" fmla="*/ 23 h 26"/>
                <a:gd name="T44" fmla="*/ 35 w 38"/>
                <a:gd name="T45" fmla="*/ 21 h 26"/>
                <a:gd name="T46" fmla="*/ 36 w 38"/>
                <a:gd name="T47" fmla="*/ 20 h 26"/>
                <a:gd name="T48" fmla="*/ 37 w 38"/>
                <a:gd name="T49" fmla="*/ 19 h 26"/>
                <a:gd name="T50" fmla="*/ 37 w 38"/>
                <a:gd name="T51" fmla="*/ 17 h 26"/>
                <a:gd name="T52" fmla="*/ 37 w 38"/>
                <a:gd name="T53" fmla="*/ 15 h 26"/>
                <a:gd name="T54" fmla="*/ 37 w 38"/>
                <a:gd name="T55" fmla="*/ 13 h 26"/>
                <a:gd name="T56" fmla="*/ 36 w 38"/>
                <a:gd name="T57" fmla="*/ 10 h 26"/>
                <a:gd name="T58" fmla="*/ 37 w 38"/>
                <a:gd name="T59" fmla="*/ 9 h 26"/>
                <a:gd name="T60" fmla="*/ 37 w 38"/>
                <a:gd name="T61" fmla="*/ 7 h 26"/>
                <a:gd name="T62" fmla="*/ 37 w 38"/>
                <a:gd name="T63" fmla="*/ 5 h 26"/>
                <a:gd name="T64" fmla="*/ 37 w 38"/>
                <a:gd name="T65" fmla="*/ 3 h 26"/>
                <a:gd name="T66" fmla="*/ 37 w 38"/>
                <a:gd name="T67" fmla="*/ 1 h 26"/>
                <a:gd name="T68" fmla="*/ 35 w 38"/>
                <a:gd name="T69" fmla="*/ 1 h 26"/>
                <a:gd name="T70" fmla="*/ 33 w 38"/>
                <a:gd name="T71" fmla="*/ 1 h 26"/>
                <a:gd name="T72" fmla="*/ 31 w 38"/>
                <a:gd name="T73" fmla="*/ 1 h 26"/>
                <a:gd name="T74" fmla="*/ 28 w 38"/>
                <a:gd name="T75" fmla="*/ 2 h 26"/>
                <a:gd name="T76" fmla="*/ 26 w 38"/>
                <a:gd name="T77" fmla="*/ 2 h 26"/>
                <a:gd name="T78" fmla="*/ 23 w 38"/>
                <a:gd name="T79" fmla="*/ 2 h 26"/>
                <a:gd name="T80" fmla="*/ 21 w 38"/>
                <a:gd name="T81" fmla="*/ 2 h 26"/>
                <a:gd name="T82" fmla="*/ 18 w 38"/>
                <a:gd name="T83" fmla="*/ 3 h 26"/>
                <a:gd name="T84" fmla="*/ 15 w 38"/>
                <a:gd name="T85" fmla="*/ 3 h 26"/>
                <a:gd name="T86" fmla="*/ 13 w 38"/>
                <a:gd name="T87" fmla="*/ 4 h 26"/>
                <a:gd name="T88" fmla="*/ 10 w 38"/>
                <a:gd name="T89" fmla="*/ 4 h 26"/>
                <a:gd name="T90" fmla="*/ 8 w 38"/>
                <a:gd name="T91" fmla="*/ 5 h 26"/>
                <a:gd name="T92" fmla="*/ 6 w 38"/>
                <a:gd name="T93" fmla="*/ 6 h 26"/>
                <a:gd name="T94" fmla="*/ 4 w 38"/>
                <a:gd name="T95" fmla="*/ 8 h 26"/>
                <a:gd name="T96" fmla="*/ 2 w 38"/>
                <a:gd name="T97" fmla="*/ 10 h 26"/>
                <a:gd name="T98" fmla="*/ 1 w 38"/>
                <a:gd name="T99" fmla="*/ 13 h 2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8" h="26">
                  <a:moveTo>
                    <a:pt x="1" y="13"/>
                  </a:moveTo>
                  <a:lnTo>
                    <a:pt x="0" y="13"/>
                  </a:lnTo>
                  <a:lnTo>
                    <a:pt x="0" y="14"/>
                  </a:lnTo>
                  <a:lnTo>
                    <a:pt x="0" y="15"/>
                  </a:lnTo>
                  <a:lnTo>
                    <a:pt x="0" y="16"/>
                  </a:lnTo>
                  <a:lnTo>
                    <a:pt x="0" y="17"/>
                  </a:lnTo>
                  <a:lnTo>
                    <a:pt x="0" y="18"/>
                  </a:lnTo>
                  <a:lnTo>
                    <a:pt x="1" y="18"/>
                  </a:lnTo>
                  <a:lnTo>
                    <a:pt x="1" y="19"/>
                  </a:lnTo>
                  <a:lnTo>
                    <a:pt x="2" y="19"/>
                  </a:lnTo>
                  <a:lnTo>
                    <a:pt x="2" y="20"/>
                  </a:lnTo>
                  <a:lnTo>
                    <a:pt x="4" y="21"/>
                  </a:lnTo>
                  <a:lnTo>
                    <a:pt x="5" y="22"/>
                  </a:lnTo>
                  <a:lnTo>
                    <a:pt x="6" y="22"/>
                  </a:lnTo>
                  <a:lnTo>
                    <a:pt x="6" y="23"/>
                  </a:lnTo>
                  <a:lnTo>
                    <a:pt x="7" y="23"/>
                  </a:lnTo>
                  <a:lnTo>
                    <a:pt x="8" y="23"/>
                  </a:lnTo>
                  <a:lnTo>
                    <a:pt x="9" y="24"/>
                  </a:lnTo>
                  <a:lnTo>
                    <a:pt x="10" y="24"/>
                  </a:lnTo>
                  <a:lnTo>
                    <a:pt x="11" y="24"/>
                  </a:lnTo>
                  <a:lnTo>
                    <a:pt x="12" y="24"/>
                  </a:lnTo>
                  <a:lnTo>
                    <a:pt x="13" y="24"/>
                  </a:lnTo>
                  <a:lnTo>
                    <a:pt x="14" y="25"/>
                  </a:lnTo>
                  <a:lnTo>
                    <a:pt x="15" y="25"/>
                  </a:lnTo>
                  <a:lnTo>
                    <a:pt x="16" y="25"/>
                  </a:lnTo>
                  <a:lnTo>
                    <a:pt x="17" y="24"/>
                  </a:lnTo>
                  <a:lnTo>
                    <a:pt x="18" y="24"/>
                  </a:lnTo>
                  <a:lnTo>
                    <a:pt x="19" y="24"/>
                  </a:lnTo>
                  <a:lnTo>
                    <a:pt x="20" y="24"/>
                  </a:lnTo>
                  <a:lnTo>
                    <a:pt x="21" y="24"/>
                  </a:lnTo>
                  <a:lnTo>
                    <a:pt x="22" y="24"/>
                  </a:lnTo>
                  <a:lnTo>
                    <a:pt x="23" y="24"/>
                  </a:lnTo>
                  <a:lnTo>
                    <a:pt x="24" y="24"/>
                  </a:lnTo>
                  <a:lnTo>
                    <a:pt x="25" y="24"/>
                  </a:lnTo>
                  <a:lnTo>
                    <a:pt x="26" y="24"/>
                  </a:lnTo>
                  <a:lnTo>
                    <a:pt x="27" y="24"/>
                  </a:lnTo>
                  <a:lnTo>
                    <a:pt x="28" y="24"/>
                  </a:lnTo>
                  <a:lnTo>
                    <a:pt x="29" y="24"/>
                  </a:lnTo>
                  <a:lnTo>
                    <a:pt x="30" y="24"/>
                  </a:lnTo>
                  <a:lnTo>
                    <a:pt x="30" y="23"/>
                  </a:lnTo>
                  <a:lnTo>
                    <a:pt x="31" y="23"/>
                  </a:lnTo>
                  <a:lnTo>
                    <a:pt x="32" y="23"/>
                  </a:lnTo>
                  <a:lnTo>
                    <a:pt x="33" y="23"/>
                  </a:lnTo>
                  <a:lnTo>
                    <a:pt x="34" y="23"/>
                  </a:lnTo>
                  <a:lnTo>
                    <a:pt x="34" y="22"/>
                  </a:lnTo>
                  <a:lnTo>
                    <a:pt x="35" y="21"/>
                  </a:lnTo>
                  <a:lnTo>
                    <a:pt x="36" y="21"/>
                  </a:lnTo>
                  <a:lnTo>
                    <a:pt x="36" y="20"/>
                  </a:lnTo>
                  <a:lnTo>
                    <a:pt x="36" y="19"/>
                  </a:lnTo>
                  <a:lnTo>
                    <a:pt x="37" y="19"/>
                  </a:lnTo>
                  <a:lnTo>
                    <a:pt x="37" y="18"/>
                  </a:lnTo>
                  <a:lnTo>
                    <a:pt x="37" y="17"/>
                  </a:lnTo>
                  <a:lnTo>
                    <a:pt x="37" y="16"/>
                  </a:lnTo>
                  <a:lnTo>
                    <a:pt x="37" y="15"/>
                  </a:lnTo>
                  <a:lnTo>
                    <a:pt x="37" y="14"/>
                  </a:lnTo>
                  <a:lnTo>
                    <a:pt x="37" y="13"/>
                  </a:lnTo>
                  <a:lnTo>
                    <a:pt x="36" y="11"/>
                  </a:lnTo>
                  <a:lnTo>
                    <a:pt x="36" y="10"/>
                  </a:lnTo>
                  <a:lnTo>
                    <a:pt x="36" y="9"/>
                  </a:lnTo>
                  <a:lnTo>
                    <a:pt x="37" y="9"/>
                  </a:lnTo>
                  <a:lnTo>
                    <a:pt x="37" y="8"/>
                  </a:lnTo>
                  <a:lnTo>
                    <a:pt x="37" y="7"/>
                  </a:lnTo>
                  <a:lnTo>
                    <a:pt x="37" y="6"/>
                  </a:lnTo>
                  <a:lnTo>
                    <a:pt x="37" y="5"/>
                  </a:lnTo>
                  <a:lnTo>
                    <a:pt x="37" y="4"/>
                  </a:lnTo>
                  <a:lnTo>
                    <a:pt x="37" y="3"/>
                  </a:lnTo>
                  <a:lnTo>
                    <a:pt x="37" y="2"/>
                  </a:lnTo>
                  <a:lnTo>
                    <a:pt x="37" y="1"/>
                  </a:lnTo>
                  <a:lnTo>
                    <a:pt x="37" y="0"/>
                  </a:lnTo>
                  <a:lnTo>
                    <a:pt x="35" y="1"/>
                  </a:lnTo>
                  <a:lnTo>
                    <a:pt x="34" y="1"/>
                  </a:lnTo>
                  <a:lnTo>
                    <a:pt x="33" y="1"/>
                  </a:lnTo>
                  <a:lnTo>
                    <a:pt x="32" y="1"/>
                  </a:lnTo>
                  <a:lnTo>
                    <a:pt x="31" y="1"/>
                  </a:lnTo>
                  <a:lnTo>
                    <a:pt x="30" y="2"/>
                  </a:lnTo>
                  <a:lnTo>
                    <a:pt x="28" y="2"/>
                  </a:lnTo>
                  <a:lnTo>
                    <a:pt x="27" y="2"/>
                  </a:lnTo>
                  <a:lnTo>
                    <a:pt x="26" y="2"/>
                  </a:lnTo>
                  <a:lnTo>
                    <a:pt x="24" y="2"/>
                  </a:lnTo>
                  <a:lnTo>
                    <a:pt x="23" y="2"/>
                  </a:lnTo>
                  <a:lnTo>
                    <a:pt x="22" y="2"/>
                  </a:lnTo>
                  <a:lnTo>
                    <a:pt x="21" y="2"/>
                  </a:lnTo>
                  <a:lnTo>
                    <a:pt x="19" y="2"/>
                  </a:lnTo>
                  <a:lnTo>
                    <a:pt x="18" y="3"/>
                  </a:lnTo>
                  <a:lnTo>
                    <a:pt x="17" y="3"/>
                  </a:lnTo>
                  <a:lnTo>
                    <a:pt x="15" y="3"/>
                  </a:lnTo>
                  <a:lnTo>
                    <a:pt x="14" y="3"/>
                  </a:lnTo>
                  <a:lnTo>
                    <a:pt x="13" y="4"/>
                  </a:lnTo>
                  <a:lnTo>
                    <a:pt x="12" y="4"/>
                  </a:lnTo>
                  <a:lnTo>
                    <a:pt x="10" y="4"/>
                  </a:lnTo>
                  <a:lnTo>
                    <a:pt x="9" y="5"/>
                  </a:lnTo>
                  <a:lnTo>
                    <a:pt x="8" y="5"/>
                  </a:lnTo>
                  <a:lnTo>
                    <a:pt x="7" y="6"/>
                  </a:lnTo>
                  <a:lnTo>
                    <a:pt x="6" y="6"/>
                  </a:lnTo>
                  <a:lnTo>
                    <a:pt x="5" y="7"/>
                  </a:lnTo>
                  <a:lnTo>
                    <a:pt x="4" y="8"/>
                  </a:lnTo>
                  <a:lnTo>
                    <a:pt x="3" y="8"/>
                  </a:lnTo>
                  <a:lnTo>
                    <a:pt x="2" y="10"/>
                  </a:lnTo>
                  <a:lnTo>
                    <a:pt x="1" y="10"/>
                  </a:lnTo>
                  <a:lnTo>
                    <a:pt x="1" y="13"/>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309" name="Freeform 555"/>
            <p:cNvSpPr>
              <a:spLocks/>
            </p:cNvSpPr>
            <p:nvPr/>
          </p:nvSpPr>
          <p:spPr bwMode="auto">
            <a:xfrm>
              <a:off x="1548" y="1524"/>
              <a:ext cx="33" cy="22"/>
            </a:xfrm>
            <a:custGeom>
              <a:avLst/>
              <a:gdLst>
                <a:gd name="T0" fmla="*/ 1 w 33"/>
                <a:gd name="T1" fmla="*/ 4 h 22"/>
                <a:gd name="T2" fmla="*/ 0 w 33"/>
                <a:gd name="T3" fmla="*/ 5 h 22"/>
                <a:gd name="T4" fmla="*/ 0 w 33"/>
                <a:gd name="T5" fmla="*/ 7 h 22"/>
                <a:gd name="T6" fmla="*/ 1 w 33"/>
                <a:gd name="T7" fmla="*/ 8 h 22"/>
                <a:gd name="T8" fmla="*/ 1 w 33"/>
                <a:gd name="T9" fmla="*/ 11 h 22"/>
                <a:gd name="T10" fmla="*/ 2 w 33"/>
                <a:gd name="T11" fmla="*/ 12 h 22"/>
                <a:gd name="T12" fmla="*/ 3 w 33"/>
                <a:gd name="T13" fmla="*/ 14 h 22"/>
                <a:gd name="T14" fmla="*/ 4 w 33"/>
                <a:gd name="T15" fmla="*/ 15 h 22"/>
                <a:gd name="T16" fmla="*/ 5 w 33"/>
                <a:gd name="T17" fmla="*/ 16 h 22"/>
                <a:gd name="T18" fmla="*/ 7 w 33"/>
                <a:gd name="T19" fmla="*/ 17 h 22"/>
                <a:gd name="T20" fmla="*/ 8 w 33"/>
                <a:gd name="T21" fmla="*/ 18 h 22"/>
                <a:gd name="T22" fmla="*/ 9 w 33"/>
                <a:gd name="T23" fmla="*/ 19 h 22"/>
                <a:gd name="T24" fmla="*/ 10 w 33"/>
                <a:gd name="T25" fmla="*/ 20 h 22"/>
                <a:gd name="T26" fmla="*/ 12 w 33"/>
                <a:gd name="T27" fmla="*/ 20 h 22"/>
                <a:gd name="T28" fmla="*/ 14 w 33"/>
                <a:gd name="T29" fmla="*/ 20 h 22"/>
                <a:gd name="T30" fmla="*/ 16 w 33"/>
                <a:gd name="T31" fmla="*/ 20 h 22"/>
                <a:gd name="T32" fmla="*/ 18 w 33"/>
                <a:gd name="T33" fmla="*/ 20 h 22"/>
                <a:gd name="T34" fmla="*/ 20 w 33"/>
                <a:gd name="T35" fmla="*/ 21 h 22"/>
                <a:gd name="T36" fmla="*/ 22 w 33"/>
                <a:gd name="T37" fmla="*/ 21 h 22"/>
                <a:gd name="T38" fmla="*/ 24 w 33"/>
                <a:gd name="T39" fmla="*/ 21 h 22"/>
                <a:gd name="T40" fmla="*/ 26 w 33"/>
                <a:gd name="T41" fmla="*/ 21 h 22"/>
                <a:gd name="T42" fmla="*/ 28 w 33"/>
                <a:gd name="T43" fmla="*/ 21 h 22"/>
                <a:gd name="T44" fmla="*/ 29 w 33"/>
                <a:gd name="T45" fmla="*/ 20 h 22"/>
                <a:gd name="T46" fmla="*/ 30 w 33"/>
                <a:gd name="T47" fmla="*/ 19 h 22"/>
                <a:gd name="T48" fmla="*/ 31 w 33"/>
                <a:gd name="T49" fmla="*/ 18 h 22"/>
                <a:gd name="T50" fmla="*/ 31 w 33"/>
                <a:gd name="T51" fmla="*/ 16 h 22"/>
                <a:gd name="T52" fmla="*/ 32 w 33"/>
                <a:gd name="T53" fmla="*/ 15 h 22"/>
                <a:gd name="T54" fmla="*/ 31 w 33"/>
                <a:gd name="T55" fmla="*/ 14 h 22"/>
                <a:gd name="T56" fmla="*/ 31 w 33"/>
                <a:gd name="T57" fmla="*/ 12 h 22"/>
                <a:gd name="T58" fmla="*/ 31 w 33"/>
                <a:gd name="T59" fmla="*/ 9 h 22"/>
                <a:gd name="T60" fmla="*/ 31 w 33"/>
                <a:gd name="T61" fmla="*/ 7 h 22"/>
                <a:gd name="T62" fmla="*/ 28 w 33"/>
                <a:gd name="T63" fmla="*/ 5 h 22"/>
                <a:gd name="T64" fmla="*/ 25 w 33"/>
                <a:gd name="T65" fmla="*/ 3 h 22"/>
                <a:gd name="T66" fmla="*/ 23 w 33"/>
                <a:gd name="T67" fmla="*/ 2 h 22"/>
                <a:gd name="T68" fmla="*/ 21 w 33"/>
                <a:gd name="T69" fmla="*/ 1 h 22"/>
                <a:gd name="T70" fmla="*/ 18 w 33"/>
                <a:gd name="T71" fmla="*/ 1 h 22"/>
                <a:gd name="T72" fmla="*/ 16 w 33"/>
                <a:gd name="T73" fmla="*/ 0 h 22"/>
                <a:gd name="T74" fmla="*/ 14 w 33"/>
                <a:gd name="T75" fmla="*/ 0 h 22"/>
                <a:gd name="T76" fmla="*/ 12 w 33"/>
                <a:gd name="T77" fmla="*/ 0 h 22"/>
                <a:gd name="T78" fmla="*/ 9 w 33"/>
                <a:gd name="T79" fmla="*/ 0 h 22"/>
                <a:gd name="T80" fmla="*/ 7 w 33"/>
                <a:gd name="T81" fmla="*/ 0 h 22"/>
                <a:gd name="T82" fmla="*/ 5 w 33"/>
                <a:gd name="T83" fmla="*/ 0 h 22"/>
                <a:gd name="T84" fmla="*/ 4 w 33"/>
                <a:gd name="T85" fmla="*/ 1 h 22"/>
                <a:gd name="T86" fmla="*/ 2 w 33"/>
                <a:gd name="T87" fmla="*/ 2 h 2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3" h="22">
                  <a:moveTo>
                    <a:pt x="1" y="3"/>
                  </a:moveTo>
                  <a:lnTo>
                    <a:pt x="1" y="4"/>
                  </a:lnTo>
                  <a:lnTo>
                    <a:pt x="0" y="4"/>
                  </a:lnTo>
                  <a:lnTo>
                    <a:pt x="0" y="5"/>
                  </a:lnTo>
                  <a:lnTo>
                    <a:pt x="0" y="6"/>
                  </a:lnTo>
                  <a:lnTo>
                    <a:pt x="0" y="7"/>
                  </a:lnTo>
                  <a:lnTo>
                    <a:pt x="1" y="7"/>
                  </a:lnTo>
                  <a:lnTo>
                    <a:pt x="1" y="8"/>
                  </a:lnTo>
                  <a:lnTo>
                    <a:pt x="1" y="9"/>
                  </a:lnTo>
                  <a:lnTo>
                    <a:pt x="1" y="11"/>
                  </a:lnTo>
                  <a:lnTo>
                    <a:pt x="2" y="11"/>
                  </a:lnTo>
                  <a:lnTo>
                    <a:pt x="2" y="12"/>
                  </a:lnTo>
                  <a:lnTo>
                    <a:pt x="3" y="13"/>
                  </a:lnTo>
                  <a:lnTo>
                    <a:pt x="3" y="14"/>
                  </a:lnTo>
                  <a:lnTo>
                    <a:pt x="4" y="14"/>
                  </a:lnTo>
                  <a:lnTo>
                    <a:pt x="4" y="15"/>
                  </a:lnTo>
                  <a:lnTo>
                    <a:pt x="5" y="15"/>
                  </a:lnTo>
                  <a:lnTo>
                    <a:pt x="5" y="16"/>
                  </a:lnTo>
                  <a:lnTo>
                    <a:pt x="6" y="17"/>
                  </a:lnTo>
                  <a:lnTo>
                    <a:pt x="7" y="17"/>
                  </a:lnTo>
                  <a:lnTo>
                    <a:pt x="7" y="18"/>
                  </a:lnTo>
                  <a:lnTo>
                    <a:pt x="8" y="18"/>
                  </a:lnTo>
                  <a:lnTo>
                    <a:pt x="8" y="19"/>
                  </a:lnTo>
                  <a:lnTo>
                    <a:pt x="9" y="19"/>
                  </a:lnTo>
                  <a:lnTo>
                    <a:pt x="10" y="19"/>
                  </a:lnTo>
                  <a:lnTo>
                    <a:pt x="10" y="20"/>
                  </a:lnTo>
                  <a:lnTo>
                    <a:pt x="11" y="20"/>
                  </a:lnTo>
                  <a:lnTo>
                    <a:pt x="12" y="20"/>
                  </a:lnTo>
                  <a:lnTo>
                    <a:pt x="13" y="20"/>
                  </a:lnTo>
                  <a:lnTo>
                    <a:pt x="14" y="20"/>
                  </a:lnTo>
                  <a:lnTo>
                    <a:pt x="15" y="20"/>
                  </a:lnTo>
                  <a:lnTo>
                    <a:pt x="16" y="20"/>
                  </a:lnTo>
                  <a:lnTo>
                    <a:pt x="17" y="20"/>
                  </a:lnTo>
                  <a:lnTo>
                    <a:pt x="18" y="20"/>
                  </a:lnTo>
                  <a:lnTo>
                    <a:pt x="19" y="21"/>
                  </a:lnTo>
                  <a:lnTo>
                    <a:pt x="20" y="21"/>
                  </a:lnTo>
                  <a:lnTo>
                    <a:pt x="21" y="21"/>
                  </a:lnTo>
                  <a:lnTo>
                    <a:pt x="22" y="21"/>
                  </a:lnTo>
                  <a:lnTo>
                    <a:pt x="23" y="21"/>
                  </a:lnTo>
                  <a:lnTo>
                    <a:pt x="24" y="21"/>
                  </a:lnTo>
                  <a:lnTo>
                    <a:pt x="25" y="21"/>
                  </a:lnTo>
                  <a:lnTo>
                    <a:pt x="26" y="21"/>
                  </a:lnTo>
                  <a:lnTo>
                    <a:pt x="27" y="21"/>
                  </a:lnTo>
                  <a:lnTo>
                    <a:pt x="28" y="21"/>
                  </a:lnTo>
                  <a:lnTo>
                    <a:pt x="28" y="20"/>
                  </a:lnTo>
                  <a:lnTo>
                    <a:pt x="29" y="20"/>
                  </a:lnTo>
                  <a:lnTo>
                    <a:pt x="30" y="20"/>
                  </a:lnTo>
                  <a:lnTo>
                    <a:pt x="30" y="19"/>
                  </a:lnTo>
                  <a:lnTo>
                    <a:pt x="30" y="18"/>
                  </a:lnTo>
                  <a:lnTo>
                    <a:pt x="31" y="18"/>
                  </a:lnTo>
                  <a:lnTo>
                    <a:pt x="31" y="17"/>
                  </a:lnTo>
                  <a:lnTo>
                    <a:pt x="31" y="16"/>
                  </a:lnTo>
                  <a:lnTo>
                    <a:pt x="32" y="16"/>
                  </a:lnTo>
                  <a:lnTo>
                    <a:pt x="32" y="15"/>
                  </a:lnTo>
                  <a:lnTo>
                    <a:pt x="32" y="14"/>
                  </a:lnTo>
                  <a:lnTo>
                    <a:pt x="31" y="14"/>
                  </a:lnTo>
                  <a:lnTo>
                    <a:pt x="31" y="13"/>
                  </a:lnTo>
                  <a:lnTo>
                    <a:pt x="31" y="12"/>
                  </a:lnTo>
                  <a:lnTo>
                    <a:pt x="31" y="11"/>
                  </a:lnTo>
                  <a:lnTo>
                    <a:pt x="31" y="9"/>
                  </a:lnTo>
                  <a:lnTo>
                    <a:pt x="31" y="8"/>
                  </a:lnTo>
                  <a:lnTo>
                    <a:pt x="31" y="7"/>
                  </a:lnTo>
                  <a:lnTo>
                    <a:pt x="30" y="6"/>
                  </a:lnTo>
                  <a:lnTo>
                    <a:pt x="28" y="5"/>
                  </a:lnTo>
                  <a:lnTo>
                    <a:pt x="27" y="4"/>
                  </a:lnTo>
                  <a:lnTo>
                    <a:pt x="25" y="3"/>
                  </a:lnTo>
                  <a:lnTo>
                    <a:pt x="23" y="3"/>
                  </a:lnTo>
                  <a:lnTo>
                    <a:pt x="23" y="2"/>
                  </a:lnTo>
                  <a:lnTo>
                    <a:pt x="21" y="2"/>
                  </a:lnTo>
                  <a:lnTo>
                    <a:pt x="21" y="1"/>
                  </a:lnTo>
                  <a:lnTo>
                    <a:pt x="19" y="1"/>
                  </a:lnTo>
                  <a:lnTo>
                    <a:pt x="18" y="1"/>
                  </a:lnTo>
                  <a:lnTo>
                    <a:pt x="17" y="1"/>
                  </a:lnTo>
                  <a:lnTo>
                    <a:pt x="16" y="0"/>
                  </a:lnTo>
                  <a:lnTo>
                    <a:pt x="15" y="0"/>
                  </a:lnTo>
                  <a:lnTo>
                    <a:pt x="14" y="0"/>
                  </a:lnTo>
                  <a:lnTo>
                    <a:pt x="13" y="0"/>
                  </a:lnTo>
                  <a:lnTo>
                    <a:pt x="12" y="0"/>
                  </a:lnTo>
                  <a:lnTo>
                    <a:pt x="11" y="0"/>
                  </a:lnTo>
                  <a:lnTo>
                    <a:pt x="9" y="0"/>
                  </a:lnTo>
                  <a:lnTo>
                    <a:pt x="8" y="0"/>
                  </a:lnTo>
                  <a:lnTo>
                    <a:pt x="7" y="0"/>
                  </a:lnTo>
                  <a:lnTo>
                    <a:pt x="6" y="0"/>
                  </a:lnTo>
                  <a:lnTo>
                    <a:pt x="5" y="0"/>
                  </a:lnTo>
                  <a:lnTo>
                    <a:pt x="5" y="1"/>
                  </a:lnTo>
                  <a:lnTo>
                    <a:pt x="4" y="1"/>
                  </a:lnTo>
                  <a:lnTo>
                    <a:pt x="3" y="1"/>
                  </a:lnTo>
                  <a:lnTo>
                    <a:pt x="2" y="2"/>
                  </a:lnTo>
                  <a:lnTo>
                    <a:pt x="1" y="3"/>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310" name="Freeform 556"/>
            <p:cNvSpPr>
              <a:spLocks/>
            </p:cNvSpPr>
            <p:nvPr/>
          </p:nvSpPr>
          <p:spPr bwMode="auto">
            <a:xfrm>
              <a:off x="1552" y="1502"/>
              <a:ext cx="38" cy="19"/>
            </a:xfrm>
            <a:custGeom>
              <a:avLst/>
              <a:gdLst>
                <a:gd name="T0" fmla="*/ 1 w 38"/>
                <a:gd name="T1" fmla="*/ 7 h 19"/>
                <a:gd name="T2" fmla="*/ 1 w 38"/>
                <a:gd name="T3" fmla="*/ 10 h 19"/>
                <a:gd name="T4" fmla="*/ 0 w 38"/>
                <a:gd name="T5" fmla="*/ 11 h 19"/>
                <a:gd name="T6" fmla="*/ 1 w 38"/>
                <a:gd name="T7" fmla="*/ 12 h 19"/>
                <a:gd name="T8" fmla="*/ 2 w 38"/>
                <a:gd name="T9" fmla="*/ 14 h 19"/>
                <a:gd name="T10" fmla="*/ 3 w 38"/>
                <a:gd name="T11" fmla="*/ 15 h 19"/>
                <a:gd name="T12" fmla="*/ 5 w 38"/>
                <a:gd name="T13" fmla="*/ 15 h 19"/>
                <a:gd name="T14" fmla="*/ 7 w 38"/>
                <a:gd name="T15" fmla="*/ 15 h 19"/>
                <a:gd name="T16" fmla="*/ 9 w 38"/>
                <a:gd name="T17" fmla="*/ 16 h 19"/>
                <a:gd name="T18" fmla="*/ 11 w 38"/>
                <a:gd name="T19" fmla="*/ 16 h 19"/>
                <a:gd name="T20" fmla="*/ 13 w 38"/>
                <a:gd name="T21" fmla="*/ 16 h 19"/>
                <a:gd name="T22" fmla="*/ 15 w 38"/>
                <a:gd name="T23" fmla="*/ 16 h 19"/>
                <a:gd name="T24" fmla="*/ 17 w 38"/>
                <a:gd name="T25" fmla="*/ 16 h 19"/>
                <a:gd name="T26" fmla="*/ 19 w 38"/>
                <a:gd name="T27" fmla="*/ 17 h 19"/>
                <a:gd name="T28" fmla="*/ 21 w 38"/>
                <a:gd name="T29" fmla="*/ 17 h 19"/>
                <a:gd name="T30" fmla="*/ 23 w 38"/>
                <a:gd name="T31" fmla="*/ 17 h 19"/>
                <a:gd name="T32" fmla="*/ 25 w 38"/>
                <a:gd name="T33" fmla="*/ 18 h 19"/>
                <a:gd name="T34" fmla="*/ 27 w 38"/>
                <a:gd name="T35" fmla="*/ 17 h 19"/>
                <a:gd name="T36" fmla="*/ 29 w 38"/>
                <a:gd name="T37" fmla="*/ 17 h 19"/>
                <a:gd name="T38" fmla="*/ 31 w 38"/>
                <a:gd name="T39" fmla="*/ 16 h 19"/>
                <a:gd name="T40" fmla="*/ 32 w 38"/>
                <a:gd name="T41" fmla="*/ 15 h 19"/>
                <a:gd name="T42" fmla="*/ 33 w 38"/>
                <a:gd name="T43" fmla="*/ 14 h 19"/>
                <a:gd name="T44" fmla="*/ 34 w 38"/>
                <a:gd name="T45" fmla="*/ 12 h 19"/>
                <a:gd name="T46" fmla="*/ 35 w 38"/>
                <a:gd name="T47" fmla="*/ 11 h 19"/>
                <a:gd name="T48" fmla="*/ 35 w 38"/>
                <a:gd name="T49" fmla="*/ 8 h 19"/>
                <a:gd name="T50" fmla="*/ 36 w 38"/>
                <a:gd name="T51" fmla="*/ 6 h 19"/>
                <a:gd name="T52" fmla="*/ 37 w 38"/>
                <a:gd name="T53" fmla="*/ 4 h 19"/>
                <a:gd name="T54" fmla="*/ 37 w 38"/>
                <a:gd name="T55" fmla="*/ 2 h 19"/>
                <a:gd name="T56" fmla="*/ 37 w 38"/>
                <a:gd name="T57" fmla="*/ 0 h 19"/>
                <a:gd name="T58" fmla="*/ 34 w 38"/>
                <a:gd name="T59" fmla="*/ 0 h 19"/>
                <a:gd name="T60" fmla="*/ 32 w 38"/>
                <a:gd name="T61" fmla="*/ 0 h 19"/>
                <a:gd name="T62" fmla="*/ 30 w 38"/>
                <a:gd name="T63" fmla="*/ 0 h 19"/>
                <a:gd name="T64" fmla="*/ 28 w 38"/>
                <a:gd name="T65" fmla="*/ 0 h 19"/>
                <a:gd name="T66" fmla="*/ 26 w 38"/>
                <a:gd name="T67" fmla="*/ 0 h 19"/>
                <a:gd name="T68" fmla="*/ 24 w 38"/>
                <a:gd name="T69" fmla="*/ 0 h 19"/>
                <a:gd name="T70" fmla="*/ 21 w 38"/>
                <a:gd name="T71" fmla="*/ 0 h 19"/>
                <a:gd name="T72" fmla="*/ 19 w 38"/>
                <a:gd name="T73" fmla="*/ 1 h 19"/>
                <a:gd name="T74" fmla="*/ 17 w 38"/>
                <a:gd name="T75" fmla="*/ 1 h 19"/>
                <a:gd name="T76" fmla="*/ 14 w 38"/>
                <a:gd name="T77" fmla="*/ 1 h 19"/>
                <a:gd name="T78" fmla="*/ 12 w 38"/>
                <a:gd name="T79" fmla="*/ 2 h 19"/>
                <a:gd name="T80" fmla="*/ 10 w 38"/>
                <a:gd name="T81" fmla="*/ 2 h 19"/>
                <a:gd name="T82" fmla="*/ 7 w 38"/>
                <a:gd name="T83" fmla="*/ 4 h 19"/>
                <a:gd name="T84" fmla="*/ 5 w 38"/>
                <a:gd name="T85" fmla="*/ 5 h 19"/>
                <a:gd name="T86" fmla="*/ 3 w 38"/>
                <a:gd name="T87" fmla="*/ 6 h 1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8" h="19">
                  <a:moveTo>
                    <a:pt x="2" y="7"/>
                  </a:moveTo>
                  <a:lnTo>
                    <a:pt x="1" y="7"/>
                  </a:lnTo>
                  <a:lnTo>
                    <a:pt x="1" y="8"/>
                  </a:lnTo>
                  <a:lnTo>
                    <a:pt x="1" y="10"/>
                  </a:lnTo>
                  <a:lnTo>
                    <a:pt x="0" y="10"/>
                  </a:lnTo>
                  <a:lnTo>
                    <a:pt x="0" y="11"/>
                  </a:lnTo>
                  <a:lnTo>
                    <a:pt x="0" y="12"/>
                  </a:lnTo>
                  <a:lnTo>
                    <a:pt x="1" y="12"/>
                  </a:lnTo>
                  <a:lnTo>
                    <a:pt x="1" y="13"/>
                  </a:lnTo>
                  <a:lnTo>
                    <a:pt x="2" y="14"/>
                  </a:lnTo>
                  <a:lnTo>
                    <a:pt x="3" y="14"/>
                  </a:lnTo>
                  <a:lnTo>
                    <a:pt x="3" y="15"/>
                  </a:lnTo>
                  <a:lnTo>
                    <a:pt x="4" y="15"/>
                  </a:lnTo>
                  <a:lnTo>
                    <a:pt x="5" y="15"/>
                  </a:lnTo>
                  <a:lnTo>
                    <a:pt x="6" y="15"/>
                  </a:lnTo>
                  <a:lnTo>
                    <a:pt x="7" y="15"/>
                  </a:lnTo>
                  <a:lnTo>
                    <a:pt x="8" y="16"/>
                  </a:lnTo>
                  <a:lnTo>
                    <a:pt x="9" y="16"/>
                  </a:lnTo>
                  <a:lnTo>
                    <a:pt x="10" y="16"/>
                  </a:lnTo>
                  <a:lnTo>
                    <a:pt x="11" y="16"/>
                  </a:lnTo>
                  <a:lnTo>
                    <a:pt x="12" y="16"/>
                  </a:lnTo>
                  <a:lnTo>
                    <a:pt x="13" y="16"/>
                  </a:lnTo>
                  <a:lnTo>
                    <a:pt x="14" y="16"/>
                  </a:lnTo>
                  <a:lnTo>
                    <a:pt x="15" y="16"/>
                  </a:lnTo>
                  <a:lnTo>
                    <a:pt x="16" y="16"/>
                  </a:lnTo>
                  <a:lnTo>
                    <a:pt x="17" y="16"/>
                  </a:lnTo>
                  <a:lnTo>
                    <a:pt x="18" y="17"/>
                  </a:lnTo>
                  <a:lnTo>
                    <a:pt x="19" y="17"/>
                  </a:lnTo>
                  <a:lnTo>
                    <a:pt x="20" y="17"/>
                  </a:lnTo>
                  <a:lnTo>
                    <a:pt x="21" y="17"/>
                  </a:lnTo>
                  <a:lnTo>
                    <a:pt x="22" y="17"/>
                  </a:lnTo>
                  <a:lnTo>
                    <a:pt x="23" y="17"/>
                  </a:lnTo>
                  <a:lnTo>
                    <a:pt x="24" y="17"/>
                  </a:lnTo>
                  <a:lnTo>
                    <a:pt x="25" y="18"/>
                  </a:lnTo>
                  <a:lnTo>
                    <a:pt x="26" y="18"/>
                  </a:lnTo>
                  <a:lnTo>
                    <a:pt x="27" y="17"/>
                  </a:lnTo>
                  <a:lnTo>
                    <a:pt x="28" y="17"/>
                  </a:lnTo>
                  <a:lnTo>
                    <a:pt x="29" y="17"/>
                  </a:lnTo>
                  <a:lnTo>
                    <a:pt x="30" y="17"/>
                  </a:lnTo>
                  <a:lnTo>
                    <a:pt x="31" y="16"/>
                  </a:lnTo>
                  <a:lnTo>
                    <a:pt x="31" y="15"/>
                  </a:lnTo>
                  <a:lnTo>
                    <a:pt x="32" y="15"/>
                  </a:lnTo>
                  <a:lnTo>
                    <a:pt x="33" y="15"/>
                  </a:lnTo>
                  <a:lnTo>
                    <a:pt x="33" y="14"/>
                  </a:lnTo>
                  <a:lnTo>
                    <a:pt x="34" y="13"/>
                  </a:lnTo>
                  <a:lnTo>
                    <a:pt x="34" y="12"/>
                  </a:lnTo>
                  <a:lnTo>
                    <a:pt x="35" y="12"/>
                  </a:lnTo>
                  <a:lnTo>
                    <a:pt x="35" y="11"/>
                  </a:lnTo>
                  <a:lnTo>
                    <a:pt x="35" y="10"/>
                  </a:lnTo>
                  <a:lnTo>
                    <a:pt x="35" y="8"/>
                  </a:lnTo>
                  <a:lnTo>
                    <a:pt x="36" y="7"/>
                  </a:lnTo>
                  <a:lnTo>
                    <a:pt x="36" y="6"/>
                  </a:lnTo>
                  <a:lnTo>
                    <a:pt x="36" y="5"/>
                  </a:lnTo>
                  <a:lnTo>
                    <a:pt x="37" y="4"/>
                  </a:lnTo>
                  <a:lnTo>
                    <a:pt x="37" y="3"/>
                  </a:lnTo>
                  <a:lnTo>
                    <a:pt x="37" y="2"/>
                  </a:lnTo>
                  <a:lnTo>
                    <a:pt x="37" y="1"/>
                  </a:lnTo>
                  <a:lnTo>
                    <a:pt x="37" y="0"/>
                  </a:lnTo>
                  <a:lnTo>
                    <a:pt x="35" y="0"/>
                  </a:lnTo>
                  <a:lnTo>
                    <a:pt x="34" y="0"/>
                  </a:lnTo>
                  <a:lnTo>
                    <a:pt x="33" y="0"/>
                  </a:lnTo>
                  <a:lnTo>
                    <a:pt x="32" y="0"/>
                  </a:lnTo>
                  <a:lnTo>
                    <a:pt x="31" y="0"/>
                  </a:lnTo>
                  <a:lnTo>
                    <a:pt x="30" y="0"/>
                  </a:lnTo>
                  <a:lnTo>
                    <a:pt x="29" y="0"/>
                  </a:lnTo>
                  <a:lnTo>
                    <a:pt x="28" y="0"/>
                  </a:lnTo>
                  <a:lnTo>
                    <a:pt x="27" y="0"/>
                  </a:lnTo>
                  <a:lnTo>
                    <a:pt x="26" y="0"/>
                  </a:lnTo>
                  <a:lnTo>
                    <a:pt x="25" y="0"/>
                  </a:lnTo>
                  <a:lnTo>
                    <a:pt x="24" y="0"/>
                  </a:lnTo>
                  <a:lnTo>
                    <a:pt x="23" y="0"/>
                  </a:lnTo>
                  <a:lnTo>
                    <a:pt x="21" y="0"/>
                  </a:lnTo>
                  <a:lnTo>
                    <a:pt x="20" y="0"/>
                  </a:lnTo>
                  <a:lnTo>
                    <a:pt x="19" y="1"/>
                  </a:lnTo>
                  <a:lnTo>
                    <a:pt x="18" y="1"/>
                  </a:lnTo>
                  <a:lnTo>
                    <a:pt x="17" y="1"/>
                  </a:lnTo>
                  <a:lnTo>
                    <a:pt x="15" y="1"/>
                  </a:lnTo>
                  <a:lnTo>
                    <a:pt x="14" y="1"/>
                  </a:lnTo>
                  <a:lnTo>
                    <a:pt x="13" y="2"/>
                  </a:lnTo>
                  <a:lnTo>
                    <a:pt x="12" y="2"/>
                  </a:lnTo>
                  <a:lnTo>
                    <a:pt x="11" y="2"/>
                  </a:lnTo>
                  <a:lnTo>
                    <a:pt x="10" y="2"/>
                  </a:lnTo>
                  <a:lnTo>
                    <a:pt x="9" y="3"/>
                  </a:lnTo>
                  <a:lnTo>
                    <a:pt x="7" y="4"/>
                  </a:lnTo>
                  <a:lnTo>
                    <a:pt x="6" y="4"/>
                  </a:lnTo>
                  <a:lnTo>
                    <a:pt x="5" y="5"/>
                  </a:lnTo>
                  <a:lnTo>
                    <a:pt x="4" y="5"/>
                  </a:lnTo>
                  <a:lnTo>
                    <a:pt x="3" y="6"/>
                  </a:lnTo>
                  <a:lnTo>
                    <a:pt x="2" y="7"/>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311" name="Freeform 557"/>
            <p:cNvSpPr>
              <a:spLocks/>
            </p:cNvSpPr>
            <p:nvPr/>
          </p:nvSpPr>
          <p:spPr bwMode="auto">
            <a:xfrm>
              <a:off x="1585" y="1527"/>
              <a:ext cx="26" cy="22"/>
            </a:xfrm>
            <a:custGeom>
              <a:avLst/>
              <a:gdLst>
                <a:gd name="T0" fmla="*/ 9 w 26"/>
                <a:gd name="T1" fmla="*/ 0 h 22"/>
                <a:gd name="T2" fmla="*/ 7 w 26"/>
                <a:gd name="T3" fmla="*/ 0 h 22"/>
                <a:gd name="T4" fmla="*/ 5 w 26"/>
                <a:gd name="T5" fmla="*/ 1 h 22"/>
                <a:gd name="T6" fmla="*/ 3 w 26"/>
                <a:gd name="T7" fmla="*/ 1 h 22"/>
                <a:gd name="T8" fmla="*/ 2 w 26"/>
                <a:gd name="T9" fmla="*/ 2 h 22"/>
                <a:gd name="T10" fmla="*/ 2 w 26"/>
                <a:gd name="T11" fmla="*/ 4 h 22"/>
                <a:gd name="T12" fmla="*/ 1 w 26"/>
                <a:gd name="T13" fmla="*/ 6 h 22"/>
                <a:gd name="T14" fmla="*/ 0 w 26"/>
                <a:gd name="T15" fmla="*/ 7 h 22"/>
                <a:gd name="T16" fmla="*/ 0 w 26"/>
                <a:gd name="T17" fmla="*/ 9 h 22"/>
                <a:gd name="T18" fmla="*/ 1 w 26"/>
                <a:gd name="T19" fmla="*/ 10 h 22"/>
                <a:gd name="T20" fmla="*/ 1 w 26"/>
                <a:gd name="T21" fmla="*/ 12 h 22"/>
                <a:gd name="T22" fmla="*/ 2 w 26"/>
                <a:gd name="T23" fmla="*/ 13 h 22"/>
                <a:gd name="T24" fmla="*/ 3 w 26"/>
                <a:gd name="T25" fmla="*/ 14 h 22"/>
                <a:gd name="T26" fmla="*/ 4 w 26"/>
                <a:gd name="T27" fmla="*/ 15 h 22"/>
                <a:gd name="T28" fmla="*/ 5 w 26"/>
                <a:gd name="T29" fmla="*/ 17 h 22"/>
                <a:gd name="T30" fmla="*/ 6 w 26"/>
                <a:gd name="T31" fmla="*/ 18 h 22"/>
                <a:gd name="T32" fmla="*/ 8 w 26"/>
                <a:gd name="T33" fmla="*/ 18 h 22"/>
                <a:gd name="T34" fmla="*/ 10 w 26"/>
                <a:gd name="T35" fmla="*/ 19 h 22"/>
                <a:gd name="T36" fmla="*/ 13 w 26"/>
                <a:gd name="T37" fmla="*/ 19 h 22"/>
                <a:gd name="T38" fmla="*/ 15 w 26"/>
                <a:gd name="T39" fmla="*/ 20 h 22"/>
                <a:gd name="T40" fmla="*/ 17 w 26"/>
                <a:gd name="T41" fmla="*/ 20 h 22"/>
                <a:gd name="T42" fmla="*/ 18 w 26"/>
                <a:gd name="T43" fmla="*/ 21 h 22"/>
                <a:gd name="T44" fmla="*/ 20 w 26"/>
                <a:gd name="T45" fmla="*/ 21 h 22"/>
                <a:gd name="T46" fmla="*/ 22 w 26"/>
                <a:gd name="T47" fmla="*/ 21 h 22"/>
                <a:gd name="T48" fmla="*/ 23 w 26"/>
                <a:gd name="T49" fmla="*/ 20 h 22"/>
                <a:gd name="T50" fmla="*/ 25 w 26"/>
                <a:gd name="T51" fmla="*/ 19 h 22"/>
                <a:gd name="T52" fmla="*/ 25 w 26"/>
                <a:gd name="T53" fmla="*/ 17 h 22"/>
                <a:gd name="T54" fmla="*/ 24 w 26"/>
                <a:gd name="T55" fmla="*/ 14 h 22"/>
                <a:gd name="T56" fmla="*/ 23 w 26"/>
                <a:gd name="T57" fmla="*/ 13 h 22"/>
                <a:gd name="T58" fmla="*/ 22 w 26"/>
                <a:gd name="T59" fmla="*/ 12 h 22"/>
                <a:gd name="T60" fmla="*/ 21 w 26"/>
                <a:gd name="T61" fmla="*/ 10 h 22"/>
                <a:gd name="T62" fmla="*/ 20 w 26"/>
                <a:gd name="T63" fmla="*/ 9 h 22"/>
                <a:gd name="T64" fmla="*/ 19 w 26"/>
                <a:gd name="T65" fmla="*/ 7 h 22"/>
                <a:gd name="T66" fmla="*/ 18 w 26"/>
                <a:gd name="T67" fmla="*/ 6 h 22"/>
                <a:gd name="T68" fmla="*/ 17 w 26"/>
                <a:gd name="T69" fmla="*/ 3 h 22"/>
                <a:gd name="T70" fmla="*/ 15 w 26"/>
                <a:gd name="T71" fmla="*/ 2 h 22"/>
                <a:gd name="T72" fmla="*/ 14 w 26"/>
                <a:gd name="T73" fmla="*/ 1 h 22"/>
                <a:gd name="T74" fmla="*/ 11 w 26"/>
                <a:gd name="T75" fmla="*/ 1 h 2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6" h="22">
                  <a:moveTo>
                    <a:pt x="10" y="1"/>
                  </a:moveTo>
                  <a:lnTo>
                    <a:pt x="9" y="0"/>
                  </a:lnTo>
                  <a:lnTo>
                    <a:pt x="8" y="0"/>
                  </a:lnTo>
                  <a:lnTo>
                    <a:pt x="7" y="0"/>
                  </a:lnTo>
                  <a:lnTo>
                    <a:pt x="6" y="0"/>
                  </a:lnTo>
                  <a:lnTo>
                    <a:pt x="5" y="1"/>
                  </a:lnTo>
                  <a:lnTo>
                    <a:pt x="4" y="1"/>
                  </a:lnTo>
                  <a:lnTo>
                    <a:pt x="3" y="1"/>
                  </a:lnTo>
                  <a:lnTo>
                    <a:pt x="3" y="2"/>
                  </a:lnTo>
                  <a:lnTo>
                    <a:pt x="2" y="2"/>
                  </a:lnTo>
                  <a:lnTo>
                    <a:pt x="2" y="3"/>
                  </a:lnTo>
                  <a:lnTo>
                    <a:pt x="2" y="4"/>
                  </a:lnTo>
                  <a:lnTo>
                    <a:pt x="1" y="4"/>
                  </a:lnTo>
                  <a:lnTo>
                    <a:pt x="1" y="6"/>
                  </a:lnTo>
                  <a:lnTo>
                    <a:pt x="0" y="6"/>
                  </a:lnTo>
                  <a:lnTo>
                    <a:pt x="0" y="7"/>
                  </a:lnTo>
                  <a:lnTo>
                    <a:pt x="0" y="8"/>
                  </a:lnTo>
                  <a:lnTo>
                    <a:pt x="0" y="9"/>
                  </a:lnTo>
                  <a:lnTo>
                    <a:pt x="0" y="10"/>
                  </a:lnTo>
                  <a:lnTo>
                    <a:pt x="1" y="10"/>
                  </a:lnTo>
                  <a:lnTo>
                    <a:pt x="1" y="11"/>
                  </a:lnTo>
                  <a:lnTo>
                    <a:pt x="1" y="12"/>
                  </a:lnTo>
                  <a:lnTo>
                    <a:pt x="2" y="12"/>
                  </a:lnTo>
                  <a:lnTo>
                    <a:pt x="2" y="13"/>
                  </a:lnTo>
                  <a:lnTo>
                    <a:pt x="2" y="14"/>
                  </a:lnTo>
                  <a:lnTo>
                    <a:pt x="3" y="14"/>
                  </a:lnTo>
                  <a:lnTo>
                    <a:pt x="3" y="15"/>
                  </a:lnTo>
                  <a:lnTo>
                    <a:pt x="4" y="15"/>
                  </a:lnTo>
                  <a:lnTo>
                    <a:pt x="4" y="17"/>
                  </a:lnTo>
                  <a:lnTo>
                    <a:pt x="5" y="17"/>
                  </a:lnTo>
                  <a:lnTo>
                    <a:pt x="6" y="17"/>
                  </a:lnTo>
                  <a:lnTo>
                    <a:pt x="6" y="18"/>
                  </a:lnTo>
                  <a:lnTo>
                    <a:pt x="7" y="18"/>
                  </a:lnTo>
                  <a:lnTo>
                    <a:pt x="8" y="18"/>
                  </a:lnTo>
                  <a:lnTo>
                    <a:pt x="9" y="19"/>
                  </a:lnTo>
                  <a:lnTo>
                    <a:pt x="10" y="19"/>
                  </a:lnTo>
                  <a:lnTo>
                    <a:pt x="11" y="19"/>
                  </a:lnTo>
                  <a:lnTo>
                    <a:pt x="13" y="19"/>
                  </a:lnTo>
                  <a:lnTo>
                    <a:pt x="14" y="20"/>
                  </a:lnTo>
                  <a:lnTo>
                    <a:pt x="15" y="20"/>
                  </a:lnTo>
                  <a:lnTo>
                    <a:pt x="16" y="20"/>
                  </a:lnTo>
                  <a:lnTo>
                    <a:pt x="17" y="20"/>
                  </a:lnTo>
                  <a:lnTo>
                    <a:pt x="17" y="21"/>
                  </a:lnTo>
                  <a:lnTo>
                    <a:pt x="18" y="21"/>
                  </a:lnTo>
                  <a:lnTo>
                    <a:pt x="19" y="21"/>
                  </a:lnTo>
                  <a:lnTo>
                    <a:pt x="20" y="21"/>
                  </a:lnTo>
                  <a:lnTo>
                    <a:pt x="21" y="21"/>
                  </a:lnTo>
                  <a:lnTo>
                    <a:pt x="22" y="21"/>
                  </a:lnTo>
                  <a:lnTo>
                    <a:pt x="23" y="21"/>
                  </a:lnTo>
                  <a:lnTo>
                    <a:pt x="23" y="20"/>
                  </a:lnTo>
                  <a:lnTo>
                    <a:pt x="24" y="20"/>
                  </a:lnTo>
                  <a:lnTo>
                    <a:pt x="25" y="19"/>
                  </a:lnTo>
                  <a:lnTo>
                    <a:pt x="25" y="18"/>
                  </a:lnTo>
                  <a:lnTo>
                    <a:pt x="25" y="17"/>
                  </a:lnTo>
                  <a:lnTo>
                    <a:pt x="24" y="15"/>
                  </a:lnTo>
                  <a:lnTo>
                    <a:pt x="24" y="14"/>
                  </a:lnTo>
                  <a:lnTo>
                    <a:pt x="23" y="14"/>
                  </a:lnTo>
                  <a:lnTo>
                    <a:pt x="23" y="13"/>
                  </a:lnTo>
                  <a:lnTo>
                    <a:pt x="23" y="12"/>
                  </a:lnTo>
                  <a:lnTo>
                    <a:pt x="22" y="12"/>
                  </a:lnTo>
                  <a:lnTo>
                    <a:pt x="22" y="11"/>
                  </a:lnTo>
                  <a:lnTo>
                    <a:pt x="21" y="10"/>
                  </a:lnTo>
                  <a:lnTo>
                    <a:pt x="21" y="9"/>
                  </a:lnTo>
                  <a:lnTo>
                    <a:pt x="20" y="9"/>
                  </a:lnTo>
                  <a:lnTo>
                    <a:pt x="20" y="8"/>
                  </a:lnTo>
                  <a:lnTo>
                    <a:pt x="19" y="7"/>
                  </a:lnTo>
                  <a:lnTo>
                    <a:pt x="19" y="6"/>
                  </a:lnTo>
                  <a:lnTo>
                    <a:pt x="18" y="6"/>
                  </a:lnTo>
                  <a:lnTo>
                    <a:pt x="17" y="4"/>
                  </a:lnTo>
                  <a:lnTo>
                    <a:pt x="17" y="3"/>
                  </a:lnTo>
                  <a:lnTo>
                    <a:pt x="16" y="3"/>
                  </a:lnTo>
                  <a:lnTo>
                    <a:pt x="15" y="2"/>
                  </a:lnTo>
                  <a:lnTo>
                    <a:pt x="14" y="2"/>
                  </a:lnTo>
                  <a:lnTo>
                    <a:pt x="14" y="1"/>
                  </a:lnTo>
                  <a:lnTo>
                    <a:pt x="13" y="1"/>
                  </a:lnTo>
                  <a:lnTo>
                    <a:pt x="11" y="1"/>
                  </a:lnTo>
                  <a:lnTo>
                    <a:pt x="10" y="1"/>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312" name="Freeform 558"/>
            <p:cNvSpPr>
              <a:spLocks/>
            </p:cNvSpPr>
            <p:nvPr/>
          </p:nvSpPr>
          <p:spPr bwMode="auto">
            <a:xfrm>
              <a:off x="1561" y="1461"/>
              <a:ext cx="22" cy="36"/>
            </a:xfrm>
            <a:custGeom>
              <a:avLst/>
              <a:gdLst>
                <a:gd name="T0" fmla="*/ 2 w 22"/>
                <a:gd name="T1" fmla="*/ 22 h 36"/>
                <a:gd name="T2" fmla="*/ 1 w 22"/>
                <a:gd name="T3" fmla="*/ 24 h 36"/>
                <a:gd name="T4" fmla="*/ 0 w 22"/>
                <a:gd name="T5" fmla="*/ 25 h 36"/>
                <a:gd name="T6" fmla="*/ 0 w 22"/>
                <a:gd name="T7" fmla="*/ 28 h 36"/>
                <a:gd name="T8" fmla="*/ 0 w 22"/>
                <a:gd name="T9" fmla="*/ 30 h 36"/>
                <a:gd name="T10" fmla="*/ 2 w 22"/>
                <a:gd name="T11" fmla="*/ 32 h 36"/>
                <a:gd name="T12" fmla="*/ 4 w 22"/>
                <a:gd name="T13" fmla="*/ 33 h 36"/>
                <a:gd name="T14" fmla="*/ 5 w 22"/>
                <a:gd name="T15" fmla="*/ 34 h 36"/>
                <a:gd name="T16" fmla="*/ 7 w 22"/>
                <a:gd name="T17" fmla="*/ 34 h 36"/>
                <a:gd name="T18" fmla="*/ 8 w 22"/>
                <a:gd name="T19" fmla="*/ 35 h 36"/>
                <a:gd name="T20" fmla="*/ 10 w 22"/>
                <a:gd name="T21" fmla="*/ 35 h 36"/>
                <a:gd name="T22" fmla="*/ 12 w 22"/>
                <a:gd name="T23" fmla="*/ 35 h 36"/>
                <a:gd name="T24" fmla="*/ 14 w 22"/>
                <a:gd name="T25" fmla="*/ 34 h 36"/>
                <a:gd name="T26" fmla="*/ 16 w 22"/>
                <a:gd name="T27" fmla="*/ 34 h 36"/>
                <a:gd name="T28" fmla="*/ 18 w 22"/>
                <a:gd name="T29" fmla="*/ 32 h 36"/>
                <a:gd name="T30" fmla="*/ 19 w 22"/>
                <a:gd name="T31" fmla="*/ 31 h 36"/>
                <a:gd name="T32" fmla="*/ 20 w 22"/>
                <a:gd name="T33" fmla="*/ 29 h 36"/>
                <a:gd name="T34" fmla="*/ 21 w 22"/>
                <a:gd name="T35" fmla="*/ 27 h 36"/>
                <a:gd name="T36" fmla="*/ 21 w 22"/>
                <a:gd name="T37" fmla="*/ 24 h 36"/>
                <a:gd name="T38" fmla="*/ 21 w 22"/>
                <a:gd name="T39" fmla="*/ 22 h 36"/>
                <a:gd name="T40" fmla="*/ 21 w 22"/>
                <a:gd name="T41" fmla="*/ 20 h 36"/>
                <a:gd name="T42" fmla="*/ 21 w 22"/>
                <a:gd name="T43" fmla="*/ 18 h 36"/>
                <a:gd name="T44" fmla="*/ 20 w 22"/>
                <a:gd name="T45" fmla="*/ 16 h 36"/>
                <a:gd name="T46" fmla="*/ 20 w 22"/>
                <a:gd name="T47" fmla="*/ 14 h 36"/>
                <a:gd name="T48" fmla="*/ 20 w 22"/>
                <a:gd name="T49" fmla="*/ 12 h 36"/>
                <a:gd name="T50" fmla="*/ 20 w 22"/>
                <a:gd name="T51" fmla="*/ 8 h 36"/>
                <a:gd name="T52" fmla="*/ 20 w 22"/>
                <a:gd name="T53" fmla="*/ 6 h 36"/>
                <a:gd name="T54" fmla="*/ 19 w 22"/>
                <a:gd name="T55" fmla="*/ 3 h 36"/>
                <a:gd name="T56" fmla="*/ 20 w 22"/>
                <a:gd name="T57" fmla="*/ 1 h 36"/>
                <a:gd name="T58" fmla="*/ 18 w 22"/>
                <a:gd name="T59" fmla="*/ 0 h 36"/>
                <a:gd name="T60" fmla="*/ 16 w 22"/>
                <a:gd name="T61" fmla="*/ 0 h 36"/>
                <a:gd name="T62" fmla="*/ 14 w 22"/>
                <a:gd name="T63" fmla="*/ 0 h 36"/>
                <a:gd name="T64" fmla="*/ 12 w 22"/>
                <a:gd name="T65" fmla="*/ 2 h 36"/>
                <a:gd name="T66" fmla="*/ 10 w 22"/>
                <a:gd name="T67" fmla="*/ 4 h 36"/>
                <a:gd name="T68" fmla="*/ 9 w 22"/>
                <a:gd name="T69" fmla="*/ 6 h 36"/>
                <a:gd name="T70" fmla="*/ 8 w 22"/>
                <a:gd name="T71" fmla="*/ 8 h 36"/>
                <a:gd name="T72" fmla="*/ 7 w 22"/>
                <a:gd name="T73" fmla="*/ 11 h 36"/>
                <a:gd name="T74" fmla="*/ 6 w 22"/>
                <a:gd name="T75" fmla="*/ 13 h 36"/>
                <a:gd name="T76" fmla="*/ 5 w 22"/>
                <a:gd name="T77" fmla="*/ 15 h 36"/>
                <a:gd name="T78" fmla="*/ 4 w 22"/>
                <a:gd name="T79" fmla="*/ 17 h 36"/>
                <a:gd name="T80" fmla="*/ 3 w 22"/>
                <a:gd name="T81" fmla="*/ 19 h 36"/>
                <a:gd name="T82" fmla="*/ 2 w 22"/>
                <a:gd name="T83" fmla="*/ 21 h 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2" h="36">
                  <a:moveTo>
                    <a:pt x="2" y="21"/>
                  </a:moveTo>
                  <a:lnTo>
                    <a:pt x="2" y="22"/>
                  </a:lnTo>
                  <a:lnTo>
                    <a:pt x="1" y="23"/>
                  </a:lnTo>
                  <a:lnTo>
                    <a:pt x="1" y="24"/>
                  </a:lnTo>
                  <a:lnTo>
                    <a:pt x="0" y="24"/>
                  </a:lnTo>
                  <a:lnTo>
                    <a:pt x="0" y="25"/>
                  </a:lnTo>
                  <a:lnTo>
                    <a:pt x="0" y="27"/>
                  </a:lnTo>
                  <a:lnTo>
                    <a:pt x="0" y="28"/>
                  </a:lnTo>
                  <a:lnTo>
                    <a:pt x="0" y="29"/>
                  </a:lnTo>
                  <a:lnTo>
                    <a:pt x="0" y="30"/>
                  </a:lnTo>
                  <a:lnTo>
                    <a:pt x="1" y="31"/>
                  </a:lnTo>
                  <a:lnTo>
                    <a:pt x="2" y="32"/>
                  </a:lnTo>
                  <a:lnTo>
                    <a:pt x="3" y="33"/>
                  </a:lnTo>
                  <a:lnTo>
                    <a:pt x="4" y="33"/>
                  </a:lnTo>
                  <a:lnTo>
                    <a:pt x="4" y="34"/>
                  </a:lnTo>
                  <a:lnTo>
                    <a:pt x="5" y="34"/>
                  </a:lnTo>
                  <a:lnTo>
                    <a:pt x="6" y="34"/>
                  </a:lnTo>
                  <a:lnTo>
                    <a:pt x="7" y="34"/>
                  </a:lnTo>
                  <a:lnTo>
                    <a:pt x="8" y="34"/>
                  </a:lnTo>
                  <a:lnTo>
                    <a:pt x="8" y="35"/>
                  </a:lnTo>
                  <a:lnTo>
                    <a:pt x="9" y="35"/>
                  </a:lnTo>
                  <a:lnTo>
                    <a:pt x="10" y="35"/>
                  </a:lnTo>
                  <a:lnTo>
                    <a:pt x="11" y="35"/>
                  </a:lnTo>
                  <a:lnTo>
                    <a:pt x="12" y="35"/>
                  </a:lnTo>
                  <a:lnTo>
                    <a:pt x="13" y="35"/>
                  </a:lnTo>
                  <a:lnTo>
                    <a:pt x="14" y="34"/>
                  </a:lnTo>
                  <a:lnTo>
                    <a:pt x="15" y="34"/>
                  </a:lnTo>
                  <a:lnTo>
                    <a:pt x="16" y="34"/>
                  </a:lnTo>
                  <a:lnTo>
                    <a:pt x="17" y="34"/>
                  </a:lnTo>
                  <a:lnTo>
                    <a:pt x="18" y="32"/>
                  </a:lnTo>
                  <a:lnTo>
                    <a:pt x="19" y="32"/>
                  </a:lnTo>
                  <a:lnTo>
                    <a:pt x="19" y="31"/>
                  </a:lnTo>
                  <a:lnTo>
                    <a:pt x="20" y="30"/>
                  </a:lnTo>
                  <a:lnTo>
                    <a:pt x="20" y="29"/>
                  </a:lnTo>
                  <a:lnTo>
                    <a:pt x="21" y="28"/>
                  </a:lnTo>
                  <a:lnTo>
                    <a:pt x="21" y="27"/>
                  </a:lnTo>
                  <a:lnTo>
                    <a:pt x="21" y="25"/>
                  </a:lnTo>
                  <a:lnTo>
                    <a:pt x="21" y="24"/>
                  </a:lnTo>
                  <a:lnTo>
                    <a:pt x="21" y="23"/>
                  </a:lnTo>
                  <a:lnTo>
                    <a:pt x="21" y="22"/>
                  </a:lnTo>
                  <a:lnTo>
                    <a:pt x="21" y="21"/>
                  </a:lnTo>
                  <a:lnTo>
                    <a:pt x="21" y="20"/>
                  </a:lnTo>
                  <a:lnTo>
                    <a:pt x="21" y="19"/>
                  </a:lnTo>
                  <a:lnTo>
                    <a:pt x="21" y="18"/>
                  </a:lnTo>
                  <a:lnTo>
                    <a:pt x="21" y="17"/>
                  </a:lnTo>
                  <a:lnTo>
                    <a:pt x="20" y="16"/>
                  </a:lnTo>
                  <a:lnTo>
                    <a:pt x="20" y="15"/>
                  </a:lnTo>
                  <a:lnTo>
                    <a:pt x="20" y="14"/>
                  </a:lnTo>
                  <a:lnTo>
                    <a:pt x="20" y="13"/>
                  </a:lnTo>
                  <a:lnTo>
                    <a:pt x="20" y="12"/>
                  </a:lnTo>
                  <a:lnTo>
                    <a:pt x="20" y="11"/>
                  </a:lnTo>
                  <a:lnTo>
                    <a:pt x="20" y="8"/>
                  </a:lnTo>
                  <a:lnTo>
                    <a:pt x="20" y="7"/>
                  </a:lnTo>
                  <a:lnTo>
                    <a:pt x="20" y="6"/>
                  </a:lnTo>
                  <a:lnTo>
                    <a:pt x="19" y="4"/>
                  </a:lnTo>
                  <a:lnTo>
                    <a:pt x="19" y="3"/>
                  </a:lnTo>
                  <a:lnTo>
                    <a:pt x="20" y="2"/>
                  </a:lnTo>
                  <a:lnTo>
                    <a:pt x="20" y="1"/>
                  </a:lnTo>
                  <a:lnTo>
                    <a:pt x="20" y="0"/>
                  </a:lnTo>
                  <a:lnTo>
                    <a:pt x="18" y="0"/>
                  </a:lnTo>
                  <a:lnTo>
                    <a:pt x="17" y="0"/>
                  </a:lnTo>
                  <a:lnTo>
                    <a:pt x="16" y="0"/>
                  </a:lnTo>
                  <a:lnTo>
                    <a:pt x="15" y="0"/>
                  </a:lnTo>
                  <a:lnTo>
                    <a:pt x="14" y="0"/>
                  </a:lnTo>
                  <a:lnTo>
                    <a:pt x="13" y="1"/>
                  </a:lnTo>
                  <a:lnTo>
                    <a:pt x="12" y="2"/>
                  </a:lnTo>
                  <a:lnTo>
                    <a:pt x="11" y="3"/>
                  </a:lnTo>
                  <a:lnTo>
                    <a:pt x="10" y="4"/>
                  </a:lnTo>
                  <a:lnTo>
                    <a:pt x="10" y="5"/>
                  </a:lnTo>
                  <a:lnTo>
                    <a:pt x="9" y="6"/>
                  </a:lnTo>
                  <a:lnTo>
                    <a:pt x="8" y="7"/>
                  </a:lnTo>
                  <a:lnTo>
                    <a:pt x="8" y="8"/>
                  </a:lnTo>
                  <a:lnTo>
                    <a:pt x="7" y="10"/>
                  </a:lnTo>
                  <a:lnTo>
                    <a:pt x="7" y="11"/>
                  </a:lnTo>
                  <a:lnTo>
                    <a:pt x="6" y="12"/>
                  </a:lnTo>
                  <a:lnTo>
                    <a:pt x="6" y="13"/>
                  </a:lnTo>
                  <a:lnTo>
                    <a:pt x="6" y="14"/>
                  </a:lnTo>
                  <a:lnTo>
                    <a:pt x="5" y="15"/>
                  </a:lnTo>
                  <a:lnTo>
                    <a:pt x="5" y="16"/>
                  </a:lnTo>
                  <a:lnTo>
                    <a:pt x="4" y="17"/>
                  </a:lnTo>
                  <a:lnTo>
                    <a:pt x="4" y="18"/>
                  </a:lnTo>
                  <a:lnTo>
                    <a:pt x="3" y="19"/>
                  </a:lnTo>
                  <a:lnTo>
                    <a:pt x="3" y="20"/>
                  </a:lnTo>
                  <a:lnTo>
                    <a:pt x="2" y="21"/>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313" name="Freeform 559"/>
            <p:cNvSpPr>
              <a:spLocks/>
            </p:cNvSpPr>
            <p:nvPr/>
          </p:nvSpPr>
          <p:spPr bwMode="auto">
            <a:xfrm>
              <a:off x="1548" y="1437"/>
              <a:ext cx="30" cy="34"/>
            </a:xfrm>
            <a:custGeom>
              <a:avLst/>
              <a:gdLst>
                <a:gd name="T0" fmla="*/ 1 w 30"/>
                <a:gd name="T1" fmla="*/ 18 h 34"/>
                <a:gd name="T2" fmla="*/ 0 w 30"/>
                <a:gd name="T3" fmla="*/ 19 h 34"/>
                <a:gd name="T4" fmla="*/ 0 w 30"/>
                <a:gd name="T5" fmla="*/ 21 h 34"/>
                <a:gd name="T6" fmla="*/ 0 w 30"/>
                <a:gd name="T7" fmla="*/ 23 h 34"/>
                <a:gd name="T8" fmla="*/ 1 w 30"/>
                <a:gd name="T9" fmla="*/ 24 h 34"/>
                <a:gd name="T10" fmla="*/ 1 w 30"/>
                <a:gd name="T11" fmla="*/ 26 h 34"/>
                <a:gd name="T12" fmla="*/ 2 w 30"/>
                <a:gd name="T13" fmla="*/ 27 h 34"/>
                <a:gd name="T14" fmla="*/ 3 w 30"/>
                <a:gd name="T15" fmla="*/ 29 h 34"/>
                <a:gd name="T16" fmla="*/ 4 w 30"/>
                <a:gd name="T17" fmla="*/ 30 h 34"/>
                <a:gd name="T18" fmla="*/ 5 w 30"/>
                <a:gd name="T19" fmla="*/ 31 h 34"/>
                <a:gd name="T20" fmla="*/ 7 w 30"/>
                <a:gd name="T21" fmla="*/ 32 h 34"/>
                <a:gd name="T22" fmla="*/ 9 w 30"/>
                <a:gd name="T23" fmla="*/ 32 h 34"/>
                <a:gd name="T24" fmla="*/ 10 w 30"/>
                <a:gd name="T25" fmla="*/ 33 h 34"/>
                <a:gd name="T26" fmla="*/ 12 w 30"/>
                <a:gd name="T27" fmla="*/ 33 h 34"/>
                <a:gd name="T28" fmla="*/ 14 w 30"/>
                <a:gd name="T29" fmla="*/ 33 h 34"/>
                <a:gd name="T30" fmla="*/ 16 w 30"/>
                <a:gd name="T31" fmla="*/ 33 h 34"/>
                <a:gd name="T32" fmla="*/ 18 w 30"/>
                <a:gd name="T33" fmla="*/ 32 h 34"/>
                <a:gd name="T34" fmla="*/ 20 w 30"/>
                <a:gd name="T35" fmla="*/ 32 h 34"/>
                <a:gd name="T36" fmla="*/ 21 w 30"/>
                <a:gd name="T37" fmla="*/ 31 h 34"/>
                <a:gd name="T38" fmla="*/ 23 w 30"/>
                <a:gd name="T39" fmla="*/ 30 h 34"/>
                <a:gd name="T40" fmla="*/ 24 w 30"/>
                <a:gd name="T41" fmla="*/ 29 h 34"/>
                <a:gd name="T42" fmla="*/ 25 w 30"/>
                <a:gd name="T43" fmla="*/ 28 h 34"/>
                <a:gd name="T44" fmla="*/ 26 w 30"/>
                <a:gd name="T45" fmla="*/ 27 h 34"/>
                <a:gd name="T46" fmla="*/ 27 w 30"/>
                <a:gd name="T47" fmla="*/ 26 h 34"/>
                <a:gd name="T48" fmla="*/ 27 w 30"/>
                <a:gd name="T49" fmla="*/ 24 h 34"/>
                <a:gd name="T50" fmla="*/ 27 w 30"/>
                <a:gd name="T51" fmla="*/ 22 h 34"/>
                <a:gd name="T52" fmla="*/ 27 w 30"/>
                <a:gd name="T53" fmla="*/ 20 h 34"/>
                <a:gd name="T54" fmla="*/ 28 w 30"/>
                <a:gd name="T55" fmla="*/ 18 h 34"/>
                <a:gd name="T56" fmla="*/ 28 w 30"/>
                <a:gd name="T57" fmla="*/ 16 h 34"/>
                <a:gd name="T58" fmla="*/ 29 w 30"/>
                <a:gd name="T59" fmla="*/ 14 h 34"/>
                <a:gd name="T60" fmla="*/ 29 w 30"/>
                <a:gd name="T61" fmla="*/ 12 h 34"/>
                <a:gd name="T62" fmla="*/ 29 w 30"/>
                <a:gd name="T63" fmla="*/ 10 h 34"/>
                <a:gd name="T64" fmla="*/ 29 w 30"/>
                <a:gd name="T65" fmla="*/ 8 h 34"/>
                <a:gd name="T66" fmla="*/ 28 w 30"/>
                <a:gd name="T67" fmla="*/ 6 h 34"/>
                <a:gd name="T68" fmla="*/ 28 w 30"/>
                <a:gd name="T69" fmla="*/ 4 h 34"/>
                <a:gd name="T70" fmla="*/ 28 w 30"/>
                <a:gd name="T71" fmla="*/ 2 h 34"/>
                <a:gd name="T72" fmla="*/ 28 w 30"/>
                <a:gd name="T73" fmla="*/ 0 h 34"/>
                <a:gd name="T74" fmla="*/ 25 w 30"/>
                <a:gd name="T75" fmla="*/ 1 h 34"/>
                <a:gd name="T76" fmla="*/ 23 w 30"/>
                <a:gd name="T77" fmla="*/ 2 h 34"/>
                <a:gd name="T78" fmla="*/ 21 w 30"/>
                <a:gd name="T79" fmla="*/ 3 h 34"/>
                <a:gd name="T80" fmla="*/ 19 w 30"/>
                <a:gd name="T81" fmla="*/ 4 h 34"/>
                <a:gd name="T82" fmla="*/ 17 w 30"/>
                <a:gd name="T83" fmla="*/ 5 h 34"/>
                <a:gd name="T84" fmla="*/ 15 w 30"/>
                <a:gd name="T85" fmla="*/ 5 h 34"/>
                <a:gd name="T86" fmla="*/ 13 w 30"/>
                <a:gd name="T87" fmla="*/ 6 h 34"/>
                <a:gd name="T88" fmla="*/ 11 w 30"/>
                <a:gd name="T89" fmla="*/ 7 h 34"/>
                <a:gd name="T90" fmla="*/ 9 w 30"/>
                <a:gd name="T91" fmla="*/ 8 h 34"/>
                <a:gd name="T92" fmla="*/ 7 w 30"/>
                <a:gd name="T93" fmla="*/ 9 h 34"/>
                <a:gd name="T94" fmla="*/ 5 w 30"/>
                <a:gd name="T95" fmla="*/ 11 h 34"/>
                <a:gd name="T96" fmla="*/ 3 w 30"/>
                <a:gd name="T97" fmla="*/ 13 h 34"/>
                <a:gd name="T98" fmla="*/ 2 w 30"/>
                <a:gd name="T99" fmla="*/ 15 h 34"/>
                <a:gd name="T100" fmla="*/ 1 w 30"/>
                <a:gd name="T101" fmla="*/ 17 h 3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0" h="34">
                  <a:moveTo>
                    <a:pt x="1" y="17"/>
                  </a:moveTo>
                  <a:lnTo>
                    <a:pt x="1" y="18"/>
                  </a:lnTo>
                  <a:lnTo>
                    <a:pt x="0" y="18"/>
                  </a:lnTo>
                  <a:lnTo>
                    <a:pt x="0" y="19"/>
                  </a:lnTo>
                  <a:lnTo>
                    <a:pt x="0" y="20"/>
                  </a:lnTo>
                  <a:lnTo>
                    <a:pt x="0" y="21"/>
                  </a:lnTo>
                  <a:lnTo>
                    <a:pt x="0" y="22"/>
                  </a:lnTo>
                  <a:lnTo>
                    <a:pt x="0" y="23"/>
                  </a:lnTo>
                  <a:lnTo>
                    <a:pt x="0" y="24"/>
                  </a:lnTo>
                  <a:lnTo>
                    <a:pt x="1" y="24"/>
                  </a:lnTo>
                  <a:lnTo>
                    <a:pt x="1" y="25"/>
                  </a:lnTo>
                  <a:lnTo>
                    <a:pt x="1" y="26"/>
                  </a:lnTo>
                  <a:lnTo>
                    <a:pt x="1" y="27"/>
                  </a:lnTo>
                  <a:lnTo>
                    <a:pt x="2" y="27"/>
                  </a:lnTo>
                  <a:lnTo>
                    <a:pt x="2" y="28"/>
                  </a:lnTo>
                  <a:lnTo>
                    <a:pt x="3" y="29"/>
                  </a:lnTo>
                  <a:lnTo>
                    <a:pt x="3" y="30"/>
                  </a:lnTo>
                  <a:lnTo>
                    <a:pt x="4" y="30"/>
                  </a:lnTo>
                  <a:lnTo>
                    <a:pt x="5" y="30"/>
                  </a:lnTo>
                  <a:lnTo>
                    <a:pt x="5" y="31"/>
                  </a:lnTo>
                  <a:lnTo>
                    <a:pt x="6" y="32"/>
                  </a:lnTo>
                  <a:lnTo>
                    <a:pt x="7" y="32"/>
                  </a:lnTo>
                  <a:lnTo>
                    <a:pt x="8" y="32"/>
                  </a:lnTo>
                  <a:lnTo>
                    <a:pt x="9" y="32"/>
                  </a:lnTo>
                  <a:lnTo>
                    <a:pt x="9" y="33"/>
                  </a:lnTo>
                  <a:lnTo>
                    <a:pt x="10" y="33"/>
                  </a:lnTo>
                  <a:lnTo>
                    <a:pt x="11" y="33"/>
                  </a:lnTo>
                  <a:lnTo>
                    <a:pt x="12" y="33"/>
                  </a:lnTo>
                  <a:lnTo>
                    <a:pt x="13" y="33"/>
                  </a:lnTo>
                  <a:lnTo>
                    <a:pt x="14" y="33"/>
                  </a:lnTo>
                  <a:lnTo>
                    <a:pt x="15" y="33"/>
                  </a:lnTo>
                  <a:lnTo>
                    <a:pt x="16" y="33"/>
                  </a:lnTo>
                  <a:lnTo>
                    <a:pt x="17" y="33"/>
                  </a:lnTo>
                  <a:lnTo>
                    <a:pt x="18" y="32"/>
                  </a:lnTo>
                  <a:lnTo>
                    <a:pt x="19" y="32"/>
                  </a:lnTo>
                  <a:lnTo>
                    <a:pt x="20" y="32"/>
                  </a:lnTo>
                  <a:lnTo>
                    <a:pt x="21" y="32"/>
                  </a:lnTo>
                  <a:lnTo>
                    <a:pt x="21" y="31"/>
                  </a:lnTo>
                  <a:lnTo>
                    <a:pt x="22" y="31"/>
                  </a:lnTo>
                  <a:lnTo>
                    <a:pt x="23" y="30"/>
                  </a:lnTo>
                  <a:lnTo>
                    <a:pt x="24" y="30"/>
                  </a:lnTo>
                  <a:lnTo>
                    <a:pt x="24" y="29"/>
                  </a:lnTo>
                  <a:lnTo>
                    <a:pt x="25" y="29"/>
                  </a:lnTo>
                  <a:lnTo>
                    <a:pt x="25" y="28"/>
                  </a:lnTo>
                  <a:lnTo>
                    <a:pt x="26" y="28"/>
                  </a:lnTo>
                  <a:lnTo>
                    <a:pt x="26" y="27"/>
                  </a:lnTo>
                  <a:lnTo>
                    <a:pt x="26" y="26"/>
                  </a:lnTo>
                  <a:lnTo>
                    <a:pt x="27" y="26"/>
                  </a:lnTo>
                  <a:lnTo>
                    <a:pt x="27" y="25"/>
                  </a:lnTo>
                  <a:lnTo>
                    <a:pt x="27" y="24"/>
                  </a:lnTo>
                  <a:lnTo>
                    <a:pt x="27" y="23"/>
                  </a:lnTo>
                  <a:lnTo>
                    <a:pt x="27" y="22"/>
                  </a:lnTo>
                  <a:lnTo>
                    <a:pt x="27" y="21"/>
                  </a:lnTo>
                  <a:lnTo>
                    <a:pt x="27" y="20"/>
                  </a:lnTo>
                  <a:lnTo>
                    <a:pt x="28" y="20"/>
                  </a:lnTo>
                  <a:lnTo>
                    <a:pt x="28" y="18"/>
                  </a:lnTo>
                  <a:lnTo>
                    <a:pt x="28" y="17"/>
                  </a:lnTo>
                  <a:lnTo>
                    <a:pt x="28" y="16"/>
                  </a:lnTo>
                  <a:lnTo>
                    <a:pt x="29" y="15"/>
                  </a:lnTo>
                  <a:lnTo>
                    <a:pt x="29" y="14"/>
                  </a:lnTo>
                  <a:lnTo>
                    <a:pt x="29" y="13"/>
                  </a:lnTo>
                  <a:lnTo>
                    <a:pt x="29" y="12"/>
                  </a:lnTo>
                  <a:lnTo>
                    <a:pt x="29" y="11"/>
                  </a:lnTo>
                  <a:lnTo>
                    <a:pt x="29" y="10"/>
                  </a:lnTo>
                  <a:lnTo>
                    <a:pt x="29" y="9"/>
                  </a:lnTo>
                  <a:lnTo>
                    <a:pt x="29" y="8"/>
                  </a:lnTo>
                  <a:lnTo>
                    <a:pt x="28" y="7"/>
                  </a:lnTo>
                  <a:lnTo>
                    <a:pt x="28" y="6"/>
                  </a:lnTo>
                  <a:lnTo>
                    <a:pt x="28" y="5"/>
                  </a:lnTo>
                  <a:lnTo>
                    <a:pt x="28" y="4"/>
                  </a:lnTo>
                  <a:lnTo>
                    <a:pt x="28" y="3"/>
                  </a:lnTo>
                  <a:lnTo>
                    <a:pt x="28" y="2"/>
                  </a:lnTo>
                  <a:lnTo>
                    <a:pt x="28" y="1"/>
                  </a:lnTo>
                  <a:lnTo>
                    <a:pt x="28" y="0"/>
                  </a:lnTo>
                  <a:lnTo>
                    <a:pt x="26" y="1"/>
                  </a:lnTo>
                  <a:lnTo>
                    <a:pt x="25" y="1"/>
                  </a:lnTo>
                  <a:lnTo>
                    <a:pt x="24" y="2"/>
                  </a:lnTo>
                  <a:lnTo>
                    <a:pt x="23" y="2"/>
                  </a:lnTo>
                  <a:lnTo>
                    <a:pt x="22" y="2"/>
                  </a:lnTo>
                  <a:lnTo>
                    <a:pt x="21" y="3"/>
                  </a:lnTo>
                  <a:lnTo>
                    <a:pt x="19" y="3"/>
                  </a:lnTo>
                  <a:lnTo>
                    <a:pt x="19" y="4"/>
                  </a:lnTo>
                  <a:lnTo>
                    <a:pt x="17" y="4"/>
                  </a:lnTo>
                  <a:lnTo>
                    <a:pt x="17" y="5"/>
                  </a:lnTo>
                  <a:lnTo>
                    <a:pt x="16" y="5"/>
                  </a:lnTo>
                  <a:lnTo>
                    <a:pt x="15" y="5"/>
                  </a:lnTo>
                  <a:lnTo>
                    <a:pt x="14" y="6"/>
                  </a:lnTo>
                  <a:lnTo>
                    <a:pt x="13" y="6"/>
                  </a:lnTo>
                  <a:lnTo>
                    <a:pt x="12" y="7"/>
                  </a:lnTo>
                  <a:lnTo>
                    <a:pt x="11" y="7"/>
                  </a:lnTo>
                  <a:lnTo>
                    <a:pt x="10" y="8"/>
                  </a:lnTo>
                  <a:lnTo>
                    <a:pt x="9" y="8"/>
                  </a:lnTo>
                  <a:lnTo>
                    <a:pt x="8" y="9"/>
                  </a:lnTo>
                  <a:lnTo>
                    <a:pt x="7" y="9"/>
                  </a:lnTo>
                  <a:lnTo>
                    <a:pt x="6" y="10"/>
                  </a:lnTo>
                  <a:lnTo>
                    <a:pt x="5" y="11"/>
                  </a:lnTo>
                  <a:lnTo>
                    <a:pt x="4" y="12"/>
                  </a:lnTo>
                  <a:lnTo>
                    <a:pt x="3" y="13"/>
                  </a:lnTo>
                  <a:lnTo>
                    <a:pt x="3" y="14"/>
                  </a:lnTo>
                  <a:lnTo>
                    <a:pt x="2" y="15"/>
                  </a:lnTo>
                  <a:lnTo>
                    <a:pt x="2" y="16"/>
                  </a:lnTo>
                  <a:lnTo>
                    <a:pt x="1" y="17"/>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314" name="Freeform 560"/>
            <p:cNvSpPr>
              <a:spLocks/>
            </p:cNvSpPr>
            <p:nvPr/>
          </p:nvSpPr>
          <p:spPr bwMode="auto">
            <a:xfrm>
              <a:off x="1384" y="1642"/>
              <a:ext cx="34" cy="19"/>
            </a:xfrm>
            <a:custGeom>
              <a:avLst/>
              <a:gdLst>
                <a:gd name="T0" fmla="*/ 11 w 34"/>
                <a:gd name="T1" fmla="*/ 0 h 19"/>
                <a:gd name="T2" fmla="*/ 9 w 34"/>
                <a:gd name="T3" fmla="*/ 0 h 19"/>
                <a:gd name="T4" fmla="*/ 7 w 34"/>
                <a:gd name="T5" fmla="*/ 0 h 19"/>
                <a:gd name="T6" fmla="*/ 5 w 34"/>
                <a:gd name="T7" fmla="*/ 0 h 19"/>
                <a:gd name="T8" fmla="*/ 3 w 34"/>
                <a:gd name="T9" fmla="*/ 1 h 19"/>
                <a:gd name="T10" fmla="*/ 2 w 34"/>
                <a:gd name="T11" fmla="*/ 2 h 19"/>
                <a:gd name="T12" fmla="*/ 1 w 34"/>
                <a:gd name="T13" fmla="*/ 3 h 19"/>
                <a:gd name="T14" fmla="*/ 0 w 34"/>
                <a:gd name="T15" fmla="*/ 4 h 19"/>
                <a:gd name="T16" fmla="*/ 0 w 34"/>
                <a:gd name="T17" fmla="*/ 6 h 19"/>
                <a:gd name="T18" fmla="*/ 0 w 34"/>
                <a:gd name="T19" fmla="*/ 8 h 19"/>
                <a:gd name="T20" fmla="*/ 2 w 34"/>
                <a:gd name="T21" fmla="*/ 9 h 19"/>
                <a:gd name="T22" fmla="*/ 2 w 34"/>
                <a:gd name="T23" fmla="*/ 11 h 19"/>
                <a:gd name="T24" fmla="*/ 3 w 34"/>
                <a:gd name="T25" fmla="*/ 12 h 19"/>
                <a:gd name="T26" fmla="*/ 5 w 34"/>
                <a:gd name="T27" fmla="*/ 13 h 19"/>
                <a:gd name="T28" fmla="*/ 6 w 34"/>
                <a:gd name="T29" fmla="*/ 14 h 19"/>
                <a:gd name="T30" fmla="*/ 8 w 34"/>
                <a:gd name="T31" fmla="*/ 14 h 19"/>
                <a:gd name="T32" fmla="*/ 9 w 34"/>
                <a:gd name="T33" fmla="*/ 15 h 19"/>
                <a:gd name="T34" fmla="*/ 11 w 34"/>
                <a:gd name="T35" fmla="*/ 16 h 19"/>
                <a:gd name="T36" fmla="*/ 13 w 34"/>
                <a:gd name="T37" fmla="*/ 16 h 19"/>
                <a:gd name="T38" fmla="*/ 15 w 34"/>
                <a:gd name="T39" fmla="*/ 17 h 19"/>
                <a:gd name="T40" fmla="*/ 17 w 34"/>
                <a:gd name="T41" fmla="*/ 18 h 19"/>
                <a:gd name="T42" fmla="*/ 19 w 34"/>
                <a:gd name="T43" fmla="*/ 18 h 19"/>
                <a:gd name="T44" fmla="*/ 21 w 34"/>
                <a:gd name="T45" fmla="*/ 18 h 19"/>
                <a:gd name="T46" fmla="*/ 23 w 34"/>
                <a:gd name="T47" fmla="*/ 18 h 19"/>
                <a:gd name="T48" fmla="*/ 24 w 34"/>
                <a:gd name="T49" fmla="*/ 17 h 19"/>
                <a:gd name="T50" fmla="*/ 26 w 34"/>
                <a:gd name="T51" fmla="*/ 16 h 19"/>
                <a:gd name="T52" fmla="*/ 28 w 34"/>
                <a:gd name="T53" fmla="*/ 15 h 19"/>
                <a:gd name="T54" fmla="*/ 30 w 34"/>
                <a:gd name="T55" fmla="*/ 13 h 19"/>
                <a:gd name="T56" fmla="*/ 31 w 34"/>
                <a:gd name="T57" fmla="*/ 12 h 19"/>
                <a:gd name="T58" fmla="*/ 32 w 34"/>
                <a:gd name="T59" fmla="*/ 10 h 19"/>
                <a:gd name="T60" fmla="*/ 33 w 34"/>
                <a:gd name="T61" fmla="*/ 9 h 19"/>
                <a:gd name="T62" fmla="*/ 33 w 34"/>
                <a:gd name="T63" fmla="*/ 7 h 19"/>
                <a:gd name="T64" fmla="*/ 33 w 34"/>
                <a:gd name="T65" fmla="*/ 5 h 19"/>
                <a:gd name="T66" fmla="*/ 32 w 34"/>
                <a:gd name="T67" fmla="*/ 3 h 19"/>
                <a:gd name="T68" fmla="*/ 31 w 34"/>
                <a:gd name="T69" fmla="*/ 4 h 19"/>
                <a:gd name="T70" fmla="*/ 29 w 34"/>
                <a:gd name="T71" fmla="*/ 4 h 19"/>
                <a:gd name="T72" fmla="*/ 28 w 34"/>
                <a:gd name="T73" fmla="*/ 5 h 19"/>
                <a:gd name="T74" fmla="*/ 26 w 34"/>
                <a:gd name="T75" fmla="*/ 4 h 19"/>
                <a:gd name="T76" fmla="*/ 24 w 34"/>
                <a:gd name="T77" fmla="*/ 4 h 19"/>
                <a:gd name="T78" fmla="*/ 23 w 34"/>
                <a:gd name="T79" fmla="*/ 3 h 19"/>
                <a:gd name="T80" fmla="*/ 21 w 34"/>
                <a:gd name="T81" fmla="*/ 3 h 19"/>
                <a:gd name="T82" fmla="*/ 19 w 34"/>
                <a:gd name="T83" fmla="*/ 2 h 19"/>
                <a:gd name="T84" fmla="*/ 18 w 34"/>
                <a:gd name="T85" fmla="*/ 1 h 19"/>
                <a:gd name="T86" fmla="*/ 16 w 34"/>
                <a:gd name="T87" fmla="*/ 1 h 19"/>
                <a:gd name="T88" fmla="*/ 14 w 34"/>
                <a:gd name="T89" fmla="*/ 0 h 19"/>
                <a:gd name="T90" fmla="*/ 12 w 34"/>
                <a:gd name="T91" fmla="*/ 0 h 1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4" h="19">
                  <a:moveTo>
                    <a:pt x="12" y="0"/>
                  </a:moveTo>
                  <a:lnTo>
                    <a:pt x="11" y="0"/>
                  </a:lnTo>
                  <a:lnTo>
                    <a:pt x="10" y="0"/>
                  </a:lnTo>
                  <a:lnTo>
                    <a:pt x="9" y="0"/>
                  </a:lnTo>
                  <a:lnTo>
                    <a:pt x="8" y="0"/>
                  </a:lnTo>
                  <a:lnTo>
                    <a:pt x="7" y="0"/>
                  </a:lnTo>
                  <a:lnTo>
                    <a:pt x="6" y="0"/>
                  </a:lnTo>
                  <a:lnTo>
                    <a:pt x="5" y="0"/>
                  </a:lnTo>
                  <a:lnTo>
                    <a:pt x="4" y="1"/>
                  </a:lnTo>
                  <a:lnTo>
                    <a:pt x="3" y="1"/>
                  </a:lnTo>
                  <a:lnTo>
                    <a:pt x="3" y="2"/>
                  </a:lnTo>
                  <a:lnTo>
                    <a:pt x="2" y="2"/>
                  </a:lnTo>
                  <a:lnTo>
                    <a:pt x="2" y="3"/>
                  </a:lnTo>
                  <a:lnTo>
                    <a:pt x="1" y="3"/>
                  </a:lnTo>
                  <a:lnTo>
                    <a:pt x="1" y="4"/>
                  </a:lnTo>
                  <a:lnTo>
                    <a:pt x="0" y="4"/>
                  </a:lnTo>
                  <a:lnTo>
                    <a:pt x="0" y="5"/>
                  </a:lnTo>
                  <a:lnTo>
                    <a:pt x="0" y="6"/>
                  </a:lnTo>
                  <a:lnTo>
                    <a:pt x="0" y="7"/>
                  </a:lnTo>
                  <a:lnTo>
                    <a:pt x="0" y="8"/>
                  </a:lnTo>
                  <a:lnTo>
                    <a:pt x="1" y="9"/>
                  </a:lnTo>
                  <a:lnTo>
                    <a:pt x="2" y="9"/>
                  </a:lnTo>
                  <a:lnTo>
                    <a:pt x="2" y="10"/>
                  </a:lnTo>
                  <a:lnTo>
                    <a:pt x="2" y="11"/>
                  </a:lnTo>
                  <a:lnTo>
                    <a:pt x="3" y="11"/>
                  </a:lnTo>
                  <a:lnTo>
                    <a:pt x="3" y="12"/>
                  </a:lnTo>
                  <a:lnTo>
                    <a:pt x="4" y="12"/>
                  </a:lnTo>
                  <a:lnTo>
                    <a:pt x="5" y="13"/>
                  </a:lnTo>
                  <a:lnTo>
                    <a:pt x="6" y="13"/>
                  </a:lnTo>
                  <a:lnTo>
                    <a:pt x="6" y="14"/>
                  </a:lnTo>
                  <a:lnTo>
                    <a:pt x="7" y="14"/>
                  </a:lnTo>
                  <a:lnTo>
                    <a:pt x="8" y="14"/>
                  </a:lnTo>
                  <a:lnTo>
                    <a:pt x="8" y="15"/>
                  </a:lnTo>
                  <a:lnTo>
                    <a:pt x="9" y="15"/>
                  </a:lnTo>
                  <a:lnTo>
                    <a:pt x="10" y="15"/>
                  </a:lnTo>
                  <a:lnTo>
                    <a:pt x="11" y="16"/>
                  </a:lnTo>
                  <a:lnTo>
                    <a:pt x="12" y="16"/>
                  </a:lnTo>
                  <a:lnTo>
                    <a:pt x="13" y="16"/>
                  </a:lnTo>
                  <a:lnTo>
                    <a:pt x="14" y="17"/>
                  </a:lnTo>
                  <a:lnTo>
                    <a:pt x="15" y="17"/>
                  </a:lnTo>
                  <a:lnTo>
                    <a:pt x="16" y="18"/>
                  </a:lnTo>
                  <a:lnTo>
                    <a:pt x="17" y="18"/>
                  </a:lnTo>
                  <a:lnTo>
                    <a:pt x="18" y="18"/>
                  </a:lnTo>
                  <a:lnTo>
                    <a:pt x="19" y="18"/>
                  </a:lnTo>
                  <a:lnTo>
                    <a:pt x="20" y="18"/>
                  </a:lnTo>
                  <a:lnTo>
                    <a:pt x="21" y="18"/>
                  </a:lnTo>
                  <a:lnTo>
                    <a:pt x="22" y="18"/>
                  </a:lnTo>
                  <a:lnTo>
                    <a:pt x="23" y="18"/>
                  </a:lnTo>
                  <a:lnTo>
                    <a:pt x="24" y="18"/>
                  </a:lnTo>
                  <a:lnTo>
                    <a:pt x="24" y="17"/>
                  </a:lnTo>
                  <a:lnTo>
                    <a:pt x="25" y="17"/>
                  </a:lnTo>
                  <a:lnTo>
                    <a:pt x="26" y="16"/>
                  </a:lnTo>
                  <a:lnTo>
                    <a:pt x="27" y="16"/>
                  </a:lnTo>
                  <a:lnTo>
                    <a:pt x="28" y="15"/>
                  </a:lnTo>
                  <a:lnTo>
                    <a:pt x="29" y="14"/>
                  </a:lnTo>
                  <a:lnTo>
                    <a:pt x="30" y="13"/>
                  </a:lnTo>
                  <a:lnTo>
                    <a:pt x="30" y="12"/>
                  </a:lnTo>
                  <a:lnTo>
                    <a:pt x="31" y="12"/>
                  </a:lnTo>
                  <a:lnTo>
                    <a:pt x="31" y="11"/>
                  </a:lnTo>
                  <a:lnTo>
                    <a:pt x="32" y="10"/>
                  </a:lnTo>
                  <a:lnTo>
                    <a:pt x="32" y="9"/>
                  </a:lnTo>
                  <a:lnTo>
                    <a:pt x="33" y="9"/>
                  </a:lnTo>
                  <a:lnTo>
                    <a:pt x="33" y="8"/>
                  </a:lnTo>
                  <a:lnTo>
                    <a:pt x="33" y="7"/>
                  </a:lnTo>
                  <a:lnTo>
                    <a:pt x="33" y="6"/>
                  </a:lnTo>
                  <a:lnTo>
                    <a:pt x="33" y="5"/>
                  </a:lnTo>
                  <a:lnTo>
                    <a:pt x="33" y="4"/>
                  </a:lnTo>
                  <a:lnTo>
                    <a:pt x="32" y="3"/>
                  </a:lnTo>
                  <a:lnTo>
                    <a:pt x="31" y="3"/>
                  </a:lnTo>
                  <a:lnTo>
                    <a:pt x="31" y="4"/>
                  </a:lnTo>
                  <a:lnTo>
                    <a:pt x="30" y="4"/>
                  </a:lnTo>
                  <a:lnTo>
                    <a:pt x="29" y="4"/>
                  </a:lnTo>
                  <a:lnTo>
                    <a:pt x="28" y="4"/>
                  </a:lnTo>
                  <a:lnTo>
                    <a:pt x="28" y="5"/>
                  </a:lnTo>
                  <a:lnTo>
                    <a:pt x="27" y="4"/>
                  </a:lnTo>
                  <a:lnTo>
                    <a:pt x="26" y="4"/>
                  </a:lnTo>
                  <a:lnTo>
                    <a:pt x="25" y="4"/>
                  </a:lnTo>
                  <a:lnTo>
                    <a:pt x="24" y="4"/>
                  </a:lnTo>
                  <a:lnTo>
                    <a:pt x="23" y="4"/>
                  </a:lnTo>
                  <a:lnTo>
                    <a:pt x="23" y="3"/>
                  </a:lnTo>
                  <a:lnTo>
                    <a:pt x="22" y="3"/>
                  </a:lnTo>
                  <a:lnTo>
                    <a:pt x="21" y="3"/>
                  </a:lnTo>
                  <a:lnTo>
                    <a:pt x="20" y="2"/>
                  </a:lnTo>
                  <a:lnTo>
                    <a:pt x="19" y="2"/>
                  </a:lnTo>
                  <a:lnTo>
                    <a:pt x="19" y="1"/>
                  </a:lnTo>
                  <a:lnTo>
                    <a:pt x="18" y="1"/>
                  </a:lnTo>
                  <a:lnTo>
                    <a:pt x="17" y="1"/>
                  </a:lnTo>
                  <a:lnTo>
                    <a:pt x="16" y="1"/>
                  </a:lnTo>
                  <a:lnTo>
                    <a:pt x="15" y="0"/>
                  </a:lnTo>
                  <a:lnTo>
                    <a:pt x="14" y="0"/>
                  </a:lnTo>
                  <a:lnTo>
                    <a:pt x="13" y="0"/>
                  </a:lnTo>
                  <a:lnTo>
                    <a:pt x="12" y="0"/>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315" name="Freeform 561"/>
            <p:cNvSpPr>
              <a:spLocks/>
            </p:cNvSpPr>
            <p:nvPr/>
          </p:nvSpPr>
          <p:spPr bwMode="auto">
            <a:xfrm>
              <a:off x="1372" y="1657"/>
              <a:ext cx="34" cy="33"/>
            </a:xfrm>
            <a:custGeom>
              <a:avLst/>
              <a:gdLst>
                <a:gd name="T0" fmla="*/ 1 w 34"/>
                <a:gd name="T1" fmla="*/ 1 h 33"/>
                <a:gd name="T2" fmla="*/ 0 w 34"/>
                <a:gd name="T3" fmla="*/ 2 h 33"/>
                <a:gd name="T4" fmla="*/ 0 w 34"/>
                <a:gd name="T5" fmla="*/ 4 h 33"/>
                <a:gd name="T6" fmla="*/ 0 w 34"/>
                <a:gd name="T7" fmla="*/ 6 h 33"/>
                <a:gd name="T8" fmla="*/ 0 w 34"/>
                <a:gd name="T9" fmla="*/ 9 h 33"/>
                <a:gd name="T10" fmla="*/ 0 w 34"/>
                <a:gd name="T11" fmla="*/ 11 h 33"/>
                <a:gd name="T12" fmla="*/ 0 w 34"/>
                <a:gd name="T13" fmla="*/ 13 h 33"/>
                <a:gd name="T14" fmla="*/ 0 w 34"/>
                <a:gd name="T15" fmla="*/ 15 h 33"/>
                <a:gd name="T16" fmla="*/ 0 w 34"/>
                <a:gd name="T17" fmla="*/ 18 h 33"/>
                <a:gd name="T18" fmla="*/ 1 w 34"/>
                <a:gd name="T19" fmla="*/ 19 h 33"/>
                <a:gd name="T20" fmla="*/ 1 w 34"/>
                <a:gd name="T21" fmla="*/ 21 h 33"/>
                <a:gd name="T22" fmla="*/ 1 w 34"/>
                <a:gd name="T23" fmla="*/ 23 h 33"/>
                <a:gd name="T24" fmla="*/ 3 w 34"/>
                <a:gd name="T25" fmla="*/ 25 h 33"/>
                <a:gd name="T26" fmla="*/ 4 w 34"/>
                <a:gd name="T27" fmla="*/ 27 h 33"/>
                <a:gd name="T28" fmla="*/ 6 w 34"/>
                <a:gd name="T29" fmla="*/ 29 h 33"/>
                <a:gd name="T30" fmla="*/ 7 w 34"/>
                <a:gd name="T31" fmla="*/ 30 h 33"/>
                <a:gd name="T32" fmla="*/ 9 w 34"/>
                <a:gd name="T33" fmla="*/ 31 h 33"/>
                <a:gd name="T34" fmla="*/ 11 w 34"/>
                <a:gd name="T35" fmla="*/ 32 h 33"/>
                <a:gd name="T36" fmla="*/ 13 w 34"/>
                <a:gd name="T37" fmla="*/ 32 h 33"/>
                <a:gd name="T38" fmla="*/ 15 w 34"/>
                <a:gd name="T39" fmla="*/ 32 h 33"/>
                <a:gd name="T40" fmla="*/ 18 w 34"/>
                <a:gd name="T41" fmla="*/ 32 h 33"/>
                <a:gd name="T42" fmla="*/ 20 w 34"/>
                <a:gd name="T43" fmla="*/ 32 h 33"/>
                <a:gd name="T44" fmla="*/ 22 w 34"/>
                <a:gd name="T45" fmla="*/ 32 h 33"/>
                <a:gd name="T46" fmla="*/ 24 w 34"/>
                <a:gd name="T47" fmla="*/ 32 h 33"/>
                <a:gd name="T48" fmla="*/ 26 w 34"/>
                <a:gd name="T49" fmla="*/ 31 h 33"/>
                <a:gd name="T50" fmla="*/ 28 w 34"/>
                <a:gd name="T51" fmla="*/ 30 h 33"/>
                <a:gd name="T52" fmla="*/ 30 w 34"/>
                <a:gd name="T53" fmla="*/ 28 h 33"/>
                <a:gd name="T54" fmla="*/ 32 w 34"/>
                <a:gd name="T55" fmla="*/ 26 h 33"/>
                <a:gd name="T56" fmla="*/ 33 w 34"/>
                <a:gd name="T57" fmla="*/ 24 h 33"/>
                <a:gd name="T58" fmla="*/ 33 w 34"/>
                <a:gd name="T59" fmla="*/ 22 h 33"/>
                <a:gd name="T60" fmla="*/ 33 w 34"/>
                <a:gd name="T61" fmla="*/ 20 h 33"/>
                <a:gd name="T62" fmla="*/ 33 w 34"/>
                <a:gd name="T63" fmla="*/ 18 h 33"/>
                <a:gd name="T64" fmla="*/ 32 w 34"/>
                <a:gd name="T65" fmla="*/ 15 h 33"/>
                <a:gd name="T66" fmla="*/ 32 w 34"/>
                <a:gd name="T67" fmla="*/ 13 h 33"/>
                <a:gd name="T68" fmla="*/ 31 w 34"/>
                <a:gd name="T69" fmla="*/ 11 h 33"/>
                <a:gd name="T70" fmla="*/ 31 w 34"/>
                <a:gd name="T71" fmla="*/ 9 h 33"/>
                <a:gd name="T72" fmla="*/ 29 w 34"/>
                <a:gd name="T73" fmla="*/ 8 h 33"/>
                <a:gd name="T74" fmla="*/ 27 w 34"/>
                <a:gd name="T75" fmla="*/ 8 h 33"/>
                <a:gd name="T76" fmla="*/ 25 w 34"/>
                <a:gd name="T77" fmla="*/ 7 h 33"/>
                <a:gd name="T78" fmla="*/ 23 w 34"/>
                <a:gd name="T79" fmla="*/ 5 h 33"/>
                <a:gd name="T80" fmla="*/ 21 w 34"/>
                <a:gd name="T81" fmla="*/ 5 h 33"/>
                <a:gd name="T82" fmla="*/ 20 w 34"/>
                <a:gd name="T83" fmla="*/ 3 h 33"/>
                <a:gd name="T84" fmla="*/ 17 w 34"/>
                <a:gd name="T85" fmla="*/ 2 h 33"/>
                <a:gd name="T86" fmla="*/ 14 w 34"/>
                <a:gd name="T87" fmla="*/ 1 h 33"/>
                <a:gd name="T88" fmla="*/ 12 w 34"/>
                <a:gd name="T89" fmla="*/ 1 h 33"/>
                <a:gd name="T90" fmla="*/ 10 w 34"/>
                <a:gd name="T91" fmla="*/ 0 h 33"/>
                <a:gd name="T92" fmla="*/ 8 w 34"/>
                <a:gd name="T93" fmla="*/ 0 h 33"/>
                <a:gd name="T94" fmla="*/ 6 w 34"/>
                <a:gd name="T95" fmla="*/ 0 h 33"/>
                <a:gd name="T96" fmla="*/ 4 w 34"/>
                <a:gd name="T97" fmla="*/ 0 h 33"/>
                <a:gd name="T98" fmla="*/ 2 w 34"/>
                <a:gd name="T99" fmla="*/ 1 h 3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4" h="33">
                  <a:moveTo>
                    <a:pt x="2" y="1"/>
                  </a:moveTo>
                  <a:lnTo>
                    <a:pt x="1" y="1"/>
                  </a:lnTo>
                  <a:lnTo>
                    <a:pt x="1" y="2"/>
                  </a:lnTo>
                  <a:lnTo>
                    <a:pt x="0" y="2"/>
                  </a:lnTo>
                  <a:lnTo>
                    <a:pt x="0" y="3"/>
                  </a:lnTo>
                  <a:lnTo>
                    <a:pt x="0" y="4"/>
                  </a:lnTo>
                  <a:lnTo>
                    <a:pt x="0" y="5"/>
                  </a:lnTo>
                  <a:lnTo>
                    <a:pt x="0" y="6"/>
                  </a:lnTo>
                  <a:lnTo>
                    <a:pt x="0" y="7"/>
                  </a:lnTo>
                  <a:lnTo>
                    <a:pt x="0" y="9"/>
                  </a:lnTo>
                  <a:lnTo>
                    <a:pt x="0" y="10"/>
                  </a:lnTo>
                  <a:lnTo>
                    <a:pt x="0" y="11"/>
                  </a:lnTo>
                  <a:lnTo>
                    <a:pt x="0" y="12"/>
                  </a:lnTo>
                  <a:lnTo>
                    <a:pt x="0" y="13"/>
                  </a:lnTo>
                  <a:lnTo>
                    <a:pt x="0" y="14"/>
                  </a:lnTo>
                  <a:lnTo>
                    <a:pt x="0" y="15"/>
                  </a:lnTo>
                  <a:lnTo>
                    <a:pt x="0" y="17"/>
                  </a:lnTo>
                  <a:lnTo>
                    <a:pt x="0" y="18"/>
                  </a:lnTo>
                  <a:lnTo>
                    <a:pt x="1" y="18"/>
                  </a:lnTo>
                  <a:lnTo>
                    <a:pt x="1" y="19"/>
                  </a:lnTo>
                  <a:lnTo>
                    <a:pt x="1" y="20"/>
                  </a:lnTo>
                  <a:lnTo>
                    <a:pt x="1" y="21"/>
                  </a:lnTo>
                  <a:lnTo>
                    <a:pt x="1" y="22"/>
                  </a:lnTo>
                  <a:lnTo>
                    <a:pt x="1" y="23"/>
                  </a:lnTo>
                  <a:lnTo>
                    <a:pt x="2" y="24"/>
                  </a:lnTo>
                  <a:lnTo>
                    <a:pt x="3" y="25"/>
                  </a:lnTo>
                  <a:lnTo>
                    <a:pt x="3" y="26"/>
                  </a:lnTo>
                  <a:lnTo>
                    <a:pt x="4" y="27"/>
                  </a:lnTo>
                  <a:lnTo>
                    <a:pt x="5" y="28"/>
                  </a:lnTo>
                  <a:lnTo>
                    <a:pt x="6" y="29"/>
                  </a:lnTo>
                  <a:lnTo>
                    <a:pt x="7" y="29"/>
                  </a:lnTo>
                  <a:lnTo>
                    <a:pt x="7" y="30"/>
                  </a:lnTo>
                  <a:lnTo>
                    <a:pt x="8" y="30"/>
                  </a:lnTo>
                  <a:lnTo>
                    <a:pt x="9" y="31"/>
                  </a:lnTo>
                  <a:lnTo>
                    <a:pt x="10" y="31"/>
                  </a:lnTo>
                  <a:lnTo>
                    <a:pt x="11" y="32"/>
                  </a:lnTo>
                  <a:lnTo>
                    <a:pt x="12" y="32"/>
                  </a:lnTo>
                  <a:lnTo>
                    <a:pt x="13" y="32"/>
                  </a:lnTo>
                  <a:lnTo>
                    <a:pt x="14" y="32"/>
                  </a:lnTo>
                  <a:lnTo>
                    <a:pt x="15" y="32"/>
                  </a:lnTo>
                  <a:lnTo>
                    <a:pt x="17" y="32"/>
                  </a:lnTo>
                  <a:lnTo>
                    <a:pt x="18" y="32"/>
                  </a:lnTo>
                  <a:lnTo>
                    <a:pt x="19" y="32"/>
                  </a:lnTo>
                  <a:lnTo>
                    <a:pt x="20" y="32"/>
                  </a:lnTo>
                  <a:lnTo>
                    <a:pt x="21" y="32"/>
                  </a:lnTo>
                  <a:lnTo>
                    <a:pt x="22" y="32"/>
                  </a:lnTo>
                  <a:lnTo>
                    <a:pt x="23" y="32"/>
                  </a:lnTo>
                  <a:lnTo>
                    <a:pt x="24" y="32"/>
                  </a:lnTo>
                  <a:lnTo>
                    <a:pt x="25" y="31"/>
                  </a:lnTo>
                  <a:lnTo>
                    <a:pt x="26" y="31"/>
                  </a:lnTo>
                  <a:lnTo>
                    <a:pt x="27" y="30"/>
                  </a:lnTo>
                  <a:lnTo>
                    <a:pt x="28" y="30"/>
                  </a:lnTo>
                  <a:lnTo>
                    <a:pt x="29" y="29"/>
                  </a:lnTo>
                  <a:lnTo>
                    <a:pt x="30" y="28"/>
                  </a:lnTo>
                  <a:lnTo>
                    <a:pt x="31" y="28"/>
                  </a:lnTo>
                  <a:lnTo>
                    <a:pt x="32" y="26"/>
                  </a:lnTo>
                  <a:lnTo>
                    <a:pt x="32" y="25"/>
                  </a:lnTo>
                  <a:lnTo>
                    <a:pt x="33" y="24"/>
                  </a:lnTo>
                  <a:lnTo>
                    <a:pt x="33" y="23"/>
                  </a:lnTo>
                  <a:lnTo>
                    <a:pt x="33" y="22"/>
                  </a:lnTo>
                  <a:lnTo>
                    <a:pt x="33" y="21"/>
                  </a:lnTo>
                  <a:lnTo>
                    <a:pt x="33" y="20"/>
                  </a:lnTo>
                  <a:lnTo>
                    <a:pt x="33" y="19"/>
                  </a:lnTo>
                  <a:lnTo>
                    <a:pt x="33" y="18"/>
                  </a:lnTo>
                  <a:lnTo>
                    <a:pt x="32" y="17"/>
                  </a:lnTo>
                  <a:lnTo>
                    <a:pt x="32" y="15"/>
                  </a:lnTo>
                  <a:lnTo>
                    <a:pt x="32" y="14"/>
                  </a:lnTo>
                  <a:lnTo>
                    <a:pt x="32" y="13"/>
                  </a:lnTo>
                  <a:lnTo>
                    <a:pt x="31" y="12"/>
                  </a:lnTo>
                  <a:lnTo>
                    <a:pt x="31" y="11"/>
                  </a:lnTo>
                  <a:lnTo>
                    <a:pt x="31" y="10"/>
                  </a:lnTo>
                  <a:lnTo>
                    <a:pt x="31" y="9"/>
                  </a:lnTo>
                  <a:lnTo>
                    <a:pt x="30" y="9"/>
                  </a:lnTo>
                  <a:lnTo>
                    <a:pt x="29" y="8"/>
                  </a:lnTo>
                  <a:lnTo>
                    <a:pt x="28" y="8"/>
                  </a:lnTo>
                  <a:lnTo>
                    <a:pt x="27" y="8"/>
                  </a:lnTo>
                  <a:lnTo>
                    <a:pt x="26" y="7"/>
                  </a:lnTo>
                  <a:lnTo>
                    <a:pt x="25" y="7"/>
                  </a:lnTo>
                  <a:lnTo>
                    <a:pt x="24" y="6"/>
                  </a:lnTo>
                  <a:lnTo>
                    <a:pt x="23" y="5"/>
                  </a:lnTo>
                  <a:lnTo>
                    <a:pt x="22" y="5"/>
                  </a:lnTo>
                  <a:lnTo>
                    <a:pt x="21" y="5"/>
                  </a:lnTo>
                  <a:lnTo>
                    <a:pt x="20" y="4"/>
                  </a:lnTo>
                  <a:lnTo>
                    <a:pt x="20" y="3"/>
                  </a:lnTo>
                  <a:lnTo>
                    <a:pt x="18" y="3"/>
                  </a:lnTo>
                  <a:lnTo>
                    <a:pt x="17" y="2"/>
                  </a:lnTo>
                  <a:lnTo>
                    <a:pt x="15" y="2"/>
                  </a:lnTo>
                  <a:lnTo>
                    <a:pt x="14" y="1"/>
                  </a:lnTo>
                  <a:lnTo>
                    <a:pt x="13" y="1"/>
                  </a:lnTo>
                  <a:lnTo>
                    <a:pt x="12" y="1"/>
                  </a:lnTo>
                  <a:lnTo>
                    <a:pt x="11" y="0"/>
                  </a:lnTo>
                  <a:lnTo>
                    <a:pt x="10" y="0"/>
                  </a:lnTo>
                  <a:lnTo>
                    <a:pt x="9" y="0"/>
                  </a:lnTo>
                  <a:lnTo>
                    <a:pt x="8" y="0"/>
                  </a:lnTo>
                  <a:lnTo>
                    <a:pt x="7" y="0"/>
                  </a:lnTo>
                  <a:lnTo>
                    <a:pt x="6" y="0"/>
                  </a:lnTo>
                  <a:lnTo>
                    <a:pt x="5" y="0"/>
                  </a:lnTo>
                  <a:lnTo>
                    <a:pt x="4" y="0"/>
                  </a:lnTo>
                  <a:lnTo>
                    <a:pt x="3" y="1"/>
                  </a:lnTo>
                  <a:lnTo>
                    <a:pt x="2" y="1"/>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316" name="Freeform 562"/>
            <p:cNvSpPr>
              <a:spLocks/>
            </p:cNvSpPr>
            <p:nvPr/>
          </p:nvSpPr>
          <p:spPr bwMode="auto">
            <a:xfrm>
              <a:off x="1331" y="1680"/>
              <a:ext cx="41" cy="16"/>
            </a:xfrm>
            <a:custGeom>
              <a:avLst/>
              <a:gdLst>
                <a:gd name="T0" fmla="*/ 6 w 41"/>
                <a:gd name="T1" fmla="*/ 6 h 16"/>
                <a:gd name="T2" fmla="*/ 5 w 41"/>
                <a:gd name="T3" fmla="*/ 7 h 16"/>
                <a:gd name="T4" fmla="*/ 3 w 41"/>
                <a:gd name="T5" fmla="*/ 7 h 16"/>
                <a:gd name="T6" fmla="*/ 2 w 41"/>
                <a:gd name="T7" fmla="*/ 8 h 16"/>
                <a:gd name="T8" fmla="*/ 1 w 41"/>
                <a:gd name="T9" fmla="*/ 9 h 16"/>
                <a:gd name="T10" fmla="*/ 0 w 41"/>
                <a:gd name="T11" fmla="*/ 10 h 16"/>
                <a:gd name="T12" fmla="*/ 1 w 41"/>
                <a:gd name="T13" fmla="*/ 12 h 16"/>
                <a:gd name="T14" fmla="*/ 2 w 41"/>
                <a:gd name="T15" fmla="*/ 13 h 16"/>
                <a:gd name="T16" fmla="*/ 4 w 41"/>
                <a:gd name="T17" fmla="*/ 14 h 16"/>
                <a:gd name="T18" fmla="*/ 6 w 41"/>
                <a:gd name="T19" fmla="*/ 15 h 16"/>
                <a:gd name="T20" fmla="*/ 8 w 41"/>
                <a:gd name="T21" fmla="*/ 15 h 16"/>
                <a:gd name="T22" fmla="*/ 10 w 41"/>
                <a:gd name="T23" fmla="*/ 15 h 16"/>
                <a:gd name="T24" fmla="*/ 12 w 41"/>
                <a:gd name="T25" fmla="*/ 15 h 16"/>
                <a:gd name="T26" fmla="*/ 14 w 41"/>
                <a:gd name="T27" fmla="*/ 15 h 16"/>
                <a:gd name="T28" fmla="*/ 16 w 41"/>
                <a:gd name="T29" fmla="*/ 15 h 16"/>
                <a:gd name="T30" fmla="*/ 19 w 41"/>
                <a:gd name="T31" fmla="*/ 15 h 16"/>
                <a:gd name="T32" fmla="*/ 21 w 41"/>
                <a:gd name="T33" fmla="*/ 15 h 16"/>
                <a:gd name="T34" fmla="*/ 24 w 41"/>
                <a:gd name="T35" fmla="*/ 15 h 16"/>
                <a:gd name="T36" fmla="*/ 26 w 41"/>
                <a:gd name="T37" fmla="*/ 14 h 16"/>
                <a:gd name="T38" fmla="*/ 29 w 41"/>
                <a:gd name="T39" fmla="*/ 14 h 16"/>
                <a:gd name="T40" fmla="*/ 31 w 41"/>
                <a:gd name="T41" fmla="*/ 14 h 16"/>
                <a:gd name="T42" fmla="*/ 33 w 41"/>
                <a:gd name="T43" fmla="*/ 14 h 16"/>
                <a:gd name="T44" fmla="*/ 34 w 41"/>
                <a:gd name="T45" fmla="*/ 13 h 16"/>
                <a:gd name="T46" fmla="*/ 36 w 41"/>
                <a:gd name="T47" fmla="*/ 13 h 16"/>
                <a:gd name="T48" fmla="*/ 37 w 41"/>
                <a:gd name="T49" fmla="*/ 12 h 16"/>
                <a:gd name="T50" fmla="*/ 38 w 41"/>
                <a:gd name="T51" fmla="*/ 11 h 16"/>
                <a:gd name="T52" fmla="*/ 39 w 41"/>
                <a:gd name="T53" fmla="*/ 10 h 16"/>
                <a:gd name="T54" fmla="*/ 40 w 41"/>
                <a:gd name="T55" fmla="*/ 9 h 16"/>
                <a:gd name="T56" fmla="*/ 40 w 41"/>
                <a:gd name="T57" fmla="*/ 7 h 16"/>
                <a:gd name="T58" fmla="*/ 40 w 41"/>
                <a:gd name="T59" fmla="*/ 5 h 16"/>
                <a:gd name="T60" fmla="*/ 40 w 41"/>
                <a:gd name="T61" fmla="*/ 3 h 16"/>
                <a:gd name="T62" fmla="*/ 40 w 41"/>
                <a:gd name="T63" fmla="*/ 1 h 16"/>
                <a:gd name="T64" fmla="*/ 38 w 41"/>
                <a:gd name="T65" fmla="*/ 0 h 16"/>
                <a:gd name="T66" fmla="*/ 36 w 41"/>
                <a:gd name="T67" fmla="*/ 0 h 16"/>
                <a:gd name="T68" fmla="*/ 34 w 41"/>
                <a:gd name="T69" fmla="*/ 0 h 16"/>
                <a:gd name="T70" fmla="*/ 32 w 41"/>
                <a:gd name="T71" fmla="*/ 1 h 16"/>
                <a:gd name="T72" fmla="*/ 30 w 41"/>
                <a:gd name="T73" fmla="*/ 1 h 16"/>
                <a:gd name="T74" fmla="*/ 28 w 41"/>
                <a:gd name="T75" fmla="*/ 1 h 16"/>
                <a:gd name="T76" fmla="*/ 24 w 41"/>
                <a:gd name="T77" fmla="*/ 1 h 16"/>
                <a:gd name="T78" fmla="*/ 22 w 41"/>
                <a:gd name="T79" fmla="*/ 1 h 16"/>
                <a:gd name="T80" fmla="*/ 20 w 41"/>
                <a:gd name="T81" fmla="*/ 1 h 16"/>
                <a:gd name="T82" fmla="*/ 18 w 41"/>
                <a:gd name="T83" fmla="*/ 2 h 16"/>
                <a:gd name="T84" fmla="*/ 16 w 41"/>
                <a:gd name="T85" fmla="*/ 2 h 16"/>
                <a:gd name="T86" fmla="*/ 13 w 41"/>
                <a:gd name="T87" fmla="*/ 3 h 16"/>
                <a:gd name="T88" fmla="*/ 10 w 41"/>
                <a:gd name="T89" fmla="*/ 4 h 16"/>
                <a:gd name="T90" fmla="*/ 8 w 41"/>
                <a:gd name="T91" fmla="*/ 5 h 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1" h="16">
                  <a:moveTo>
                    <a:pt x="7" y="6"/>
                  </a:moveTo>
                  <a:lnTo>
                    <a:pt x="6" y="6"/>
                  </a:lnTo>
                  <a:lnTo>
                    <a:pt x="5" y="6"/>
                  </a:lnTo>
                  <a:lnTo>
                    <a:pt x="5" y="7"/>
                  </a:lnTo>
                  <a:lnTo>
                    <a:pt x="4" y="7"/>
                  </a:lnTo>
                  <a:lnTo>
                    <a:pt x="3" y="7"/>
                  </a:lnTo>
                  <a:lnTo>
                    <a:pt x="3" y="8"/>
                  </a:lnTo>
                  <a:lnTo>
                    <a:pt x="2" y="8"/>
                  </a:lnTo>
                  <a:lnTo>
                    <a:pt x="2" y="9"/>
                  </a:lnTo>
                  <a:lnTo>
                    <a:pt x="1" y="9"/>
                  </a:lnTo>
                  <a:lnTo>
                    <a:pt x="1" y="10"/>
                  </a:lnTo>
                  <a:lnTo>
                    <a:pt x="0" y="10"/>
                  </a:lnTo>
                  <a:lnTo>
                    <a:pt x="0" y="11"/>
                  </a:lnTo>
                  <a:lnTo>
                    <a:pt x="1" y="12"/>
                  </a:lnTo>
                  <a:lnTo>
                    <a:pt x="1" y="13"/>
                  </a:lnTo>
                  <a:lnTo>
                    <a:pt x="2" y="13"/>
                  </a:lnTo>
                  <a:lnTo>
                    <a:pt x="3" y="14"/>
                  </a:lnTo>
                  <a:lnTo>
                    <a:pt x="4" y="14"/>
                  </a:lnTo>
                  <a:lnTo>
                    <a:pt x="5" y="15"/>
                  </a:lnTo>
                  <a:lnTo>
                    <a:pt x="6" y="15"/>
                  </a:lnTo>
                  <a:lnTo>
                    <a:pt x="7" y="15"/>
                  </a:lnTo>
                  <a:lnTo>
                    <a:pt x="8" y="15"/>
                  </a:lnTo>
                  <a:lnTo>
                    <a:pt x="9" y="15"/>
                  </a:lnTo>
                  <a:lnTo>
                    <a:pt x="10" y="15"/>
                  </a:lnTo>
                  <a:lnTo>
                    <a:pt x="11" y="15"/>
                  </a:lnTo>
                  <a:lnTo>
                    <a:pt x="12" y="15"/>
                  </a:lnTo>
                  <a:lnTo>
                    <a:pt x="13" y="15"/>
                  </a:lnTo>
                  <a:lnTo>
                    <a:pt x="14" y="15"/>
                  </a:lnTo>
                  <a:lnTo>
                    <a:pt x="15" y="15"/>
                  </a:lnTo>
                  <a:lnTo>
                    <a:pt x="16" y="15"/>
                  </a:lnTo>
                  <a:lnTo>
                    <a:pt x="18" y="15"/>
                  </a:lnTo>
                  <a:lnTo>
                    <a:pt x="19" y="15"/>
                  </a:lnTo>
                  <a:lnTo>
                    <a:pt x="20" y="15"/>
                  </a:lnTo>
                  <a:lnTo>
                    <a:pt x="21" y="15"/>
                  </a:lnTo>
                  <a:lnTo>
                    <a:pt x="22" y="15"/>
                  </a:lnTo>
                  <a:lnTo>
                    <a:pt x="24" y="15"/>
                  </a:lnTo>
                  <a:lnTo>
                    <a:pt x="25" y="14"/>
                  </a:lnTo>
                  <a:lnTo>
                    <a:pt x="26" y="14"/>
                  </a:lnTo>
                  <a:lnTo>
                    <a:pt x="27" y="14"/>
                  </a:lnTo>
                  <a:lnTo>
                    <a:pt x="29" y="14"/>
                  </a:lnTo>
                  <a:lnTo>
                    <a:pt x="30" y="14"/>
                  </a:lnTo>
                  <a:lnTo>
                    <a:pt x="31" y="14"/>
                  </a:lnTo>
                  <a:lnTo>
                    <a:pt x="32" y="14"/>
                  </a:lnTo>
                  <a:lnTo>
                    <a:pt x="33" y="14"/>
                  </a:lnTo>
                  <a:lnTo>
                    <a:pt x="34" y="14"/>
                  </a:lnTo>
                  <a:lnTo>
                    <a:pt x="34" y="13"/>
                  </a:lnTo>
                  <a:lnTo>
                    <a:pt x="35" y="13"/>
                  </a:lnTo>
                  <a:lnTo>
                    <a:pt x="36" y="13"/>
                  </a:lnTo>
                  <a:lnTo>
                    <a:pt x="37" y="13"/>
                  </a:lnTo>
                  <a:lnTo>
                    <a:pt x="37" y="12"/>
                  </a:lnTo>
                  <a:lnTo>
                    <a:pt x="38" y="12"/>
                  </a:lnTo>
                  <a:lnTo>
                    <a:pt x="38" y="11"/>
                  </a:lnTo>
                  <a:lnTo>
                    <a:pt x="39" y="11"/>
                  </a:lnTo>
                  <a:lnTo>
                    <a:pt x="39" y="10"/>
                  </a:lnTo>
                  <a:lnTo>
                    <a:pt x="39" y="9"/>
                  </a:lnTo>
                  <a:lnTo>
                    <a:pt x="40" y="9"/>
                  </a:lnTo>
                  <a:lnTo>
                    <a:pt x="40" y="8"/>
                  </a:lnTo>
                  <a:lnTo>
                    <a:pt x="40" y="7"/>
                  </a:lnTo>
                  <a:lnTo>
                    <a:pt x="40" y="6"/>
                  </a:lnTo>
                  <a:lnTo>
                    <a:pt x="40" y="5"/>
                  </a:lnTo>
                  <a:lnTo>
                    <a:pt x="40" y="4"/>
                  </a:lnTo>
                  <a:lnTo>
                    <a:pt x="40" y="3"/>
                  </a:lnTo>
                  <a:lnTo>
                    <a:pt x="40" y="2"/>
                  </a:lnTo>
                  <a:lnTo>
                    <a:pt x="40" y="1"/>
                  </a:lnTo>
                  <a:lnTo>
                    <a:pt x="40" y="0"/>
                  </a:lnTo>
                  <a:lnTo>
                    <a:pt x="38" y="0"/>
                  </a:lnTo>
                  <a:lnTo>
                    <a:pt x="37" y="0"/>
                  </a:lnTo>
                  <a:lnTo>
                    <a:pt x="36" y="0"/>
                  </a:lnTo>
                  <a:lnTo>
                    <a:pt x="35" y="0"/>
                  </a:lnTo>
                  <a:lnTo>
                    <a:pt x="34" y="0"/>
                  </a:lnTo>
                  <a:lnTo>
                    <a:pt x="33" y="1"/>
                  </a:lnTo>
                  <a:lnTo>
                    <a:pt x="32" y="1"/>
                  </a:lnTo>
                  <a:lnTo>
                    <a:pt x="31" y="1"/>
                  </a:lnTo>
                  <a:lnTo>
                    <a:pt x="30" y="1"/>
                  </a:lnTo>
                  <a:lnTo>
                    <a:pt x="29" y="1"/>
                  </a:lnTo>
                  <a:lnTo>
                    <a:pt x="28" y="1"/>
                  </a:lnTo>
                  <a:lnTo>
                    <a:pt x="26" y="1"/>
                  </a:lnTo>
                  <a:lnTo>
                    <a:pt x="24" y="1"/>
                  </a:lnTo>
                  <a:lnTo>
                    <a:pt x="23" y="1"/>
                  </a:lnTo>
                  <a:lnTo>
                    <a:pt x="22" y="1"/>
                  </a:lnTo>
                  <a:lnTo>
                    <a:pt x="21" y="1"/>
                  </a:lnTo>
                  <a:lnTo>
                    <a:pt x="20" y="1"/>
                  </a:lnTo>
                  <a:lnTo>
                    <a:pt x="19" y="1"/>
                  </a:lnTo>
                  <a:lnTo>
                    <a:pt x="18" y="2"/>
                  </a:lnTo>
                  <a:lnTo>
                    <a:pt x="17" y="2"/>
                  </a:lnTo>
                  <a:lnTo>
                    <a:pt x="16" y="2"/>
                  </a:lnTo>
                  <a:lnTo>
                    <a:pt x="14" y="3"/>
                  </a:lnTo>
                  <a:lnTo>
                    <a:pt x="13" y="3"/>
                  </a:lnTo>
                  <a:lnTo>
                    <a:pt x="12" y="3"/>
                  </a:lnTo>
                  <a:lnTo>
                    <a:pt x="10" y="4"/>
                  </a:lnTo>
                  <a:lnTo>
                    <a:pt x="9" y="5"/>
                  </a:lnTo>
                  <a:lnTo>
                    <a:pt x="8" y="5"/>
                  </a:lnTo>
                  <a:lnTo>
                    <a:pt x="7" y="6"/>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317" name="Freeform 563"/>
            <p:cNvSpPr>
              <a:spLocks/>
            </p:cNvSpPr>
            <p:nvPr/>
          </p:nvSpPr>
          <p:spPr bwMode="auto">
            <a:xfrm>
              <a:off x="1761" y="1692"/>
              <a:ext cx="54" cy="29"/>
            </a:xfrm>
            <a:custGeom>
              <a:avLst/>
              <a:gdLst>
                <a:gd name="T0" fmla="*/ 3 w 54"/>
                <a:gd name="T1" fmla="*/ 4 h 29"/>
                <a:gd name="T2" fmla="*/ 2 w 54"/>
                <a:gd name="T3" fmla="*/ 5 h 29"/>
                <a:gd name="T4" fmla="*/ 1 w 54"/>
                <a:gd name="T5" fmla="*/ 6 h 29"/>
                <a:gd name="T6" fmla="*/ 1 w 54"/>
                <a:gd name="T7" fmla="*/ 8 h 29"/>
                <a:gd name="T8" fmla="*/ 0 w 54"/>
                <a:gd name="T9" fmla="*/ 9 h 29"/>
                <a:gd name="T10" fmla="*/ 0 w 54"/>
                <a:gd name="T11" fmla="*/ 11 h 29"/>
                <a:gd name="T12" fmla="*/ 1 w 54"/>
                <a:gd name="T13" fmla="*/ 12 h 29"/>
                <a:gd name="T14" fmla="*/ 3 w 54"/>
                <a:gd name="T15" fmla="*/ 16 h 29"/>
                <a:gd name="T16" fmla="*/ 5 w 54"/>
                <a:gd name="T17" fmla="*/ 18 h 29"/>
                <a:gd name="T18" fmla="*/ 6 w 54"/>
                <a:gd name="T19" fmla="*/ 20 h 29"/>
                <a:gd name="T20" fmla="*/ 8 w 54"/>
                <a:gd name="T21" fmla="*/ 22 h 29"/>
                <a:gd name="T22" fmla="*/ 11 w 54"/>
                <a:gd name="T23" fmla="*/ 23 h 29"/>
                <a:gd name="T24" fmla="*/ 13 w 54"/>
                <a:gd name="T25" fmla="*/ 24 h 29"/>
                <a:gd name="T26" fmla="*/ 16 w 54"/>
                <a:gd name="T27" fmla="*/ 25 h 29"/>
                <a:gd name="T28" fmla="*/ 18 w 54"/>
                <a:gd name="T29" fmla="*/ 26 h 29"/>
                <a:gd name="T30" fmla="*/ 21 w 54"/>
                <a:gd name="T31" fmla="*/ 26 h 29"/>
                <a:gd name="T32" fmla="*/ 24 w 54"/>
                <a:gd name="T33" fmla="*/ 27 h 29"/>
                <a:gd name="T34" fmla="*/ 28 w 54"/>
                <a:gd name="T35" fmla="*/ 27 h 29"/>
                <a:gd name="T36" fmla="*/ 31 w 54"/>
                <a:gd name="T37" fmla="*/ 28 h 29"/>
                <a:gd name="T38" fmla="*/ 34 w 54"/>
                <a:gd name="T39" fmla="*/ 28 h 29"/>
                <a:gd name="T40" fmla="*/ 37 w 54"/>
                <a:gd name="T41" fmla="*/ 27 h 29"/>
                <a:gd name="T42" fmla="*/ 41 w 54"/>
                <a:gd name="T43" fmla="*/ 27 h 29"/>
                <a:gd name="T44" fmla="*/ 44 w 54"/>
                <a:gd name="T45" fmla="*/ 27 h 29"/>
                <a:gd name="T46" fmla="*/ 46 w 54"/>
                <a:gd name="T47" fmla="*/ 26 h 29"/>
                <a:gd name="T48" fmla="*/ 48 w 54"/>
                <a:gd name="T49" fmla="*/ 26 h 29"/>
                <a:gd name="T50" fmla="*/ 49 w 54"/>
                <a:gd name="T51" fmla="*/ 25 h 29"/>
                <a:gd name="T52" fmla="*/ 50 w 54"/>
                <a:gd name="T53" fmla="*/ 24 h 29"/>
                <a:gd name="T54" fmla="*/ 51 w 54"/>
                <a:gd name="T55" fmla="*/ 23 h 29"/>
                <a:gd name="T56" fmla="*/ 52 w 54"/>
                <a:gd name="T57" fmla="*/ 22 h 29"/>
                <a:gd name="T58" fmla="*/ 53 w 54"/>
                <a:gd name="T59" fmla="*/ 20 h 29"/>
                <a:gd name="T60" fmla="*/ 53 w 54"/>
                <a:gd name="T61" fmla="*/ 18 h 29"/>
                <a:gd name="T62" fmla="*/ 53 w 54"/>
                <a:gd name="T63" fmla="*/ 16 h 29"/>
                <a:gd name="T64" fmla="*/ 53 w 54"/>
                <a:gd name="T65" fmla="*/ 13 h 29"/>
                <a:gd name="T66" fmla="*/ 52 w 54"/>
                <a:gd name="T67" fmla="*/ 11 h 29"/>
                <a:gd name="T68" fmla="*/ 51 w 54"/>
                <a:gd name="T69" fmla="*/ 10 h 29"/>
                <a:gd name="T70" fmla="*/ 50 w 54"/>
                <a:gd name="T71" fmla="*/ 9 h 29"/>
                <a:gd name="T72" fmla="*/ 48 w 54"/>
                <a:gd name="T73" fmla="*/ 7 h 29"/>
                <a:gd name="T74" fmla="*/ 47 w 54"/>
                <a:gd name="T75" fmla="*/ 6 h 29"/>
                <a:gd name="T76" fmla="*/ 45 w 54"/>
                <a:gd name="T77" fmla="*/ 6 h 29"/>
                <a:gd name="T78" fmla="*/ 44 w 54"/>
                <a:gd name="T79" fmla="*/ 5 h 29"/>
                <a:gd name="T80" fmla="*/ 42 w 54"/>
                <a:gd name="T81" fmla="*/ 5 h 29"/>
                <a:gd name="T82" fmla="*/ 40 w 54"/>
                <a:gd name="T83" fmla="*/ 5 h 29"/>
                <a:gd name="T84" fmla="*/ 38 w 54"/>
                <a:gd name="T85" fmla="*/ 5 h 29"/>
                <a:gd name="T86" fmla="*/ 37 w 54"/>
                <a:gd name="T87" fmla="*/ 4 h 29"/>
                <a:gd name="T88" fmla="*/ 35 w 54"/>
                <a:gd name="T89" fmla="*/ 4 h 29"/>
                <a:gd name="T90" fmla="*/ 36 w 54"/>
                <a:gd name="T91" fmla="*/ 3 h 29"/>
                <a:gd name="T92" fmla="*/ 38 w 54"/>
                <a:gd name="T93" fmla="*/ 3 h 29"/>
                <a:gd name="T94" fmla="*/ 40 w 54"/>
                <a:gd name="T95" fmla="*/ 3 h 29"/>
                <a:gd name="T96" fmla="*/ 42 w 54"/>
                <a:gd name="T97" fmla="*/ 4 h 29"/>
                <a:gd name="T98" fmla="*/ 40 w 54"/>
                <a:gd name="T99" fmla="*/ 3 h 29"/>
                <a:gd name="T100" fmla="*/ 38 w 54"/>
                <a:gd name="T101" fmla="*/ 3 h 29"/>
                <a:gd name="T102" fmla="*/ 35 w 54"/>
                <a:gd name="T103" fmla="*/ 2 h 29"/>
                <a:gd name="T104" fmla="*/ 32 w 54"/>
                <a:gd name="T105" fmla="*/ 1 h 29"/>
                <a:gd name="T106" fmla="*/ 29 w 54"/>
                <a:gd name="T107" fmla="*/ 1 h 29"/>
                <a:gd name="T108" fmla="*/ 27 w 54"/>
                <a:gd name="T109" fmla="*/ 1 h 29"/>
                <a:gd name="T110" fmla="*/ 22 w 54"/>
                <a:gd name="T111" fmla="*/ 0 h 29"/>
                <a:gd name="T112" fmla="*/ 20 w 54"/>
                <a:gd name="T113" fmla="*/ 0 h 29"/>
                <a:gd name="T114" fmla="*/ 16 w 54"/>
                <a:gd name="T115" fmla="*/ 0 h 29"/>
                <a:gd name="T116" fmla="*/ 14 w 54"/>
                <a:gd name="T117" fmla="*/ 1 h 29"/>
                <a:gd name="T118" fmla="*/ 10 w 54"/>
                <a:gd name="T119" fmla="*/ 1 h 29"/>
                <a:gd name="T120" fmla="*/ 8 w 54"/>
                <a:gd name="T121" fmla="*/ 2 h 29"/>
                <a:gd name="T122" fmla="*/ 5 w 54"/>
                <a:gd name="T123" fmla="*/ 3 h 2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4" h="29">
                  <a:moveTo>
                    <a:pt x="4" y="4"/>
                  </a:moveTo>
                  <a:lnTo>
                    <a:pt x="3" y="4"/>
                  </a:lnTo>
                  <a:lnTo>
                    <a:pt x="3" y="5"/>
                  </a:lnTo>
                  <a:lnTo>
                    <a:pt x="2" y="5"/>
                  </a:lnTo>
                  <a:lnTo>
                    <a:pt x="2" y="6"/>
                  </a:lnTo>
                  <a:lnTo>
                    <a:pt x="1" y="6"/>
                  </a:lnTo>
                  <a:lnTo>
                    <a:pt x="1" y="7"/>
                  </a:lnTo>
                  <a:lnTo>
                    <a:pt x="1" y="8"/>
                  </a:lnTo>
                  <a:lnTo>
                    <a:pt x="0" y="8"/>
                  </a:lnTo>
                  <a:lnTo>
                    <a:pt x="0" y="9"/>
                  </a:lnTo>
                  <a:lnTo>
                    <a:pt x="0" y="10"/>
                  </a:lnTo>
                  <a:lnTo>
                    <a:pt x="0" y="11"/>
                  </a:lnTo>
                  <a:lnTo>
                    <a:pt x="1" y="11"/>
                  </a:lnTo>
                  <a:lnTo>
                    <a:pt x="1" y="12"/>
                  </a:lnTo>
                  <a:lnTo>
                    <a:pt x="2" y="15"/>
                  </a:lnTo>
                  <a:lnTo>
                    <a:pt x="3" y="16"/>
                  </a:lnTo>
                  <a:lnTo>
                    <a:pt x="4" y="17"/>
                  </a:lnTo>
                  <a:lnTo>
                    <a:pt x="5" y="18"/>
                  </a:lnTo>
                  <a:lnTo>
                    <a:pt x="6" y="19"/>
                  </a:lnTo>
                  <a:lnTo>
                    <a:pt x="6" y="20"/>
                  </a:lnTo>
                  <a:lnTo>
                    <a:pt x="8" y="21"/>
                  </a:lnTo>
                  <a:lnTo>
                    <a:pt x="8" y="22"/>
                  </a:lnTo>
                  <a:lnTo>
                    <a:pt x="10" y="22"/>
                  </a:lnTo>
                  <a:lnTo>
                    <a:pt x="11" y="23"/>
                  </a:lnTo>
                  <a:lnTo>
                    <a:pt x="12" y="24"/>
                  </a:lnTo>
                  <a:lnTo>
                    <a:pt x="13" y="24"/>
                  </a:lnTo>
                  <a:lnTo>
                    <a:pt x="14" y="25"/>
                  </a:lnTo>
                  <a:lnTo>
                    <a:pt x="16" y="25"/>
                  </a:lnTo>
                  <a:lnTo>
                    <a:pt x="17" y="26"/>
                  </a:lnTo>
                  <a:lnTo>
                    <a:pt x="18" y="26"/>
                  </a:lnTo>
                  <a:lnTo>
                    <a:pt x="19" y="26"/>
                  </a:lnTo>
                  <a:lnTo>
                    <a:pt x="21" y="26"/>
                  </a:lnTo>
                  <a:lnTo>
                    <a:pt x="22" y="27"/>
                  </a:lnTo>
                  <a:lnTo>
                    <a:pt x="24" y="27"/>
                  </a:lnTo>
                  <a:lnTo>
                    <a:pt x="25" y="27"/>
                  </a:lnTo>
                  <a:lnTo>
                    <a:pt x="28" y="27"/>
                  </a:lnTo>
                  <a:lnTo>
                    <a:pt x="29" y="28"/>
                  </a:lnTo>
                  <a:lnTo>
                    <a:pt x="31" y="28"/>
                  </a:lnTo>
                  <a:lnTo>
                    <a:pt x="33" y="28"/>
                  </a:lnTo>
                  <a:lnTo>
                    <a:pt x="34" y="28"/>
                  </a:lnTo>
                  <a:lnTo>
                    <a:pt x="36" y="28"/>
                  </a:lnTo>
                  <a:lnTo>
                    <a:pt x="37" y="27"/>
                  </a:lnTo>
                  <a:lnTo>
                    <a:pt x="39" y="27"/>
                  </a:lnTo>
                  <a:lnTo>
                    <a:pt x="41" y="27"/>
                  </a:lnTo>
                  <a:lnTo>
                    <a:pt x="43" y="27"/>
                  </a:lnTo>
                  <a:lnTo>
                    <a:pt x="44" y="27"/>
                  </a:lnTo>
                  <a:lnTo>
                    <a:pt x="45" y="27"/>
                  </a:lnTo>
                  <a:lnTo>
                    <a:pt x="46" y="26"/>
                  </a:lnTo>
                  <a:lnTo>
                    <a:pt x="47" y="26"/>
                  </a:lnTo>
                  <a:lnTo>
                    <a:pt x="48" y="26"/>
                  </a:lnTo>
                  <a:lnTo>
                    <a:pt x="49" y="26"/>
                  </a:lnTo>
                  <a:lnTo>
                    <a:pt x="49" y="25"/>
                  </a:lnTo>
                  <a:lnTo>
                    <a:pt x="50" y="25"/>
                  </a:lnTo>
                  <a:lnTo>
                    <a:pt x="50" y="24"/>
                  </a:lnTo>
                  <a:lnTo>
                    <a:pt x="51" y="24"/>
                  </a:lnTo>
                  <a:lnTo>
                    <a:pt x="51" y="23"/>
                  </a:lnTo>
                  <a:lnTo>
                    <a:pt x="52" y="23"/>
                  </a:lnTo>
                  <a:lnTo>
                    <a:pt x="52" y="22"/>
                  </a:lnTo>
                  <a:lnTo>
                    <a:pt x="53" y="22"/>
                  </a:lnTo>
                  <a:lnTo>
                    <a:pt x="53" y="20"/>
                  </a:lnTo>
                  <a:lnTo>
                    <a:pt x="53" y="19"/>
                  </a:lnTo>
                  <a:lnTo>
                    <a:pt x="53" y="18"/>
                  </a:lnTo>
                  <a:lnTo>
                    <a:pt x="53" y="17"/>
                  </a:lnTo>
                  <a:lnTo>
                    <a:pt x="53" y="16"/>
                  </a:lnTo>
                  <a:lnTo>
                    <a:pt x="53" y="15"/>
                  </a:lnTo>
                  <a:lnTo>
                    <a:pt x="53" y="13"/>
                  </a:lnTo>
                  <a:lnTo>
                    <a:pt x="52" y="12"/>
                  </a:lnTo>
                  <a:lnTo>
                    <a:pt x="52" y="11"/>
                  </a:lnTo>
                  <a:lnTo>
                    <a:pt x="51" y="11"/>
                  </a:lnTo>
                  <a:lnTo>
                    <a:pt x="51" y="10"/>
                  </a:lnTo>
                  <a:lnTo>
                    <a:pt x="51" y="9"/>
                  </a:lnTo>
                  <a:lnTo>
                    <a:pt x="50" y="9"/>
                  </a:lnTo>
                  <a:lnTo>
                    <a:pt x="49" y="8"/>
                  </a:lnTo>
                  <a:lnTo>
                    <a:pt x="48" y="7"/>
                  </a:lnTo>
                  <a:lnTo>
                    <a:pt x="47" y="7"/>
                  </a:lnTo>
                  <a:lnTo>
                    <a:pt x="47" y="6"/>
                  </a:lnTo>
                  <a:lnTo>
                    <a:pt x="46" y="6"/>
                  </a:lnTo>
                  <a:lnTo>
                    <a:pt x="45" y="6"/>
                  </a:lnTo>
                  <a:lnTo>
                    <a:pt x="45" y="5"/>
                  </a:lnTo>
                  <a:lnTo>
                    <a:pt x="44" y="5"/>
                  </a:lnTo>
                  <a:lnTo>
                    <a:pt x="43" y="5"/>
                  </a:lnTo>
                  <a:lnTo>
                    <a:pt x="42" y="5"/>
                  </a:lnTo>
                  <a:lnTo>
                    <a:pt x="41" y="5"/>
                  </a:lnTo>
                  <a:lnTo>
                    <a:pt x="40" y="5"/>
                  </a:lnTo>
                  <a:lnTo>
                    <a:pt x="39" y="5"/>
                  </a:lnTo>
                  <a:lnTo>
                    <a:pt x="38" y="5"/>
                  </a:lnTo>
                  <a:lnTo>
                    <a:pt x="37" y="5"/>
                  </a:lnTo>
                  <a:lnTo>
                    <a:pt x="37" y="4"/>
                  </a:lnTo>
                  <a:lnTo>
                    <a:pt x="36" y="4"/>
                  </a:lnTo>
                  <a:lnTo>
                    <a:pt x="35" y="4"/>
                  </a:lnTo>
                  <a:lnTo>
                    <a:pt x="35" y="3"/>
                  </a:lnTo>
                  <a:lnTo>
                    <a:pt x="36" y="3"/>
                  </a:lnTo>
                  <a:lnTo>
                    <a:pt x="37" y="3"/>
                  </a:lnTo>
                  <a:lnTo>
                    <a:pt x="38" y="3"/>
                  </a:lnTo>
                  <a:lnTo>
                    <a:pt x="39" y="3"/>
                  </a:lnTo>
                  <a:lnTo>
                    <a:pt x="40" y="3"/>
                  </a:lnTo>
                  <a:lnTo>
                    <a:pt x="41" y="3"/>
                  </a:lnTo>
                  <a:lnTo>
                    <a:pt x="42" y="4"/>
                  </a:lnTo>
                  <a:lnTo>
                    <a:pt x="41" y="3"/>
                  </a:lnTo>
                  <a:lnTo>
                    <a:pt x="40" y="3"/>
                  </a:lnTo>
                  <a:lnTo>
                    <a:pt x="39" y="3"/>
                  </a:lnTo>
                  <a:lnTo>
                    <a:pt x="38" y="3"/>
                  </a:lnTo>
                  <a:lnTo>
                    <a:pt x="37" y="2"/>
                  </a:lnTo>
                  <a:lnTo>
                    <a:pt x="35" y="2"/>
                  </a:lnTo>
                  <a:lnTo>
                    <a:pt x="33" y="1"/>
                  </a:lnTo>
                  <a:lnTo>
                    <a:pt x="32" y="1"/>
                  </a:lnTo>
                  <a:lnTo>
                    <a:pt x="31" y="1"/>
                  </a:lnTo>
                  <a:lnTo>
                    <a:pt x="29" y="1"/>
                  </a:lnTo>
                  <a:lnTo>
                    <a:pt x="28" y="1"/>
                  </a:lnTo>
                  <a:lnTo>
                    <a:pt x="27" y="1"/>
                  </a:lnTo>
                  <a:lnTo>
                    <a:pt x="24" y="1"/>
                  </a:lnTo>
                  <a:lnTo>
                    <a:pt x="22" y="0"/>
                  </a:lnTo>
                  <a:lnTo>
                    <a:pt x="21" y="0"/>
                  </a:lnTo>
                  <a:lnTo>
                    <a:pt x="20" y="0"/>
                  </a:lnTo>
                  <a:lnTo>
                    <a:pt x="18" y="0"/>
                  </a:lnTo>
                  <a:lnTo>
                    <a:pt x="16" y="0"/>
                  </a:lnTo>
                  <a:lnTo>
                    <a:pt x="15" y="0"/>
                  </a:lnTo>
                  <a:lnTo>
                    <a:pt x="14" y="1"/>
                  </a:lnTo>
                  <a:lnTo>
                    <a:pt x="12" y="1"/>
                  </a:lnTo>
                  <a:lnTo>
                    <a:pt x="10" y="1"/>
                  </a:lnTo>
                  <a:lnTo>
                    <a:pt x="9" y="1"/>
                  </a:lnTo>
                  <a:lnTo>
                    <a:pt x="8" y="2"/>
                  </a:lnTo>
                  <a:lnTo>
                    <a:pt x="6" y="2"/>
                  </a:lnTo>
                  <a:lnTo>
                    <a:pt x="5" y="3"/>
                  </a:lnTo>
                  <a:lnTo>
                    <a:pt x="4" y="4"/>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318" name="Freeform 564"/>
            <p:cNvSpPr>
              <a:spLocks/>
            </p:cNvSpPr>
            <p:nvPr/>
          </p:nvSpPr>
          <p:spPr bwMode="auto">
            <a:xfrm>
              <a:off x="1824" y="1681"/>
              <a:ext cx="29" cy="23"/>
            </a:xfrm>
            <a:custGeom>
              <a:avLst/>
              <a:gdLst>
                <a:gd name="T0" fmla="*/ 10 w 29"/>
                <a:gd name="T1" fmla="*/ 1 h 23"/>
                <a:gd name="T2" fmla="*/ 9 w 29"/>
                <a:gd name="T3" fmla="*/ 0 h 23"/>
                <a:gd name="T4" fmla="*/ 7 w 29"/>
                <a:gd name="T5" fmla="*/ 0 h 23"/>
                <a:gd name="T6" fmla="*/ 5 w 29"/>
                <a:gd name="T7" fmla="*/ 0 h 23"/>
                <a:gd name="T8" fmla="*/ 3 w 29"/>
                <a:gd name="T9" fmla="*/ 0 h 23"/>
                <a:gd name="T10" fmla="*/ 2 w 29"/>
                <a:gd name="T11" fmla="*/ 1 h 23"/>
                <a:gd name="T12" fmla="*/ 1 w 29"/>
                <a:gd name="T13" fmla="*/ 2 h 23"/>
                <a:gd name="T14" fmla="*/ 0 w 29"/>
                <a:gd name="T15" fmla="*/ 3 h 23"/>
                <a:gd name="T16" fmla="*/ 0 w 29"/>
                <a:gd name="T17" fmla="*/ 5 h 23"/>
                <a:gd name="T18" fmla="*/ 0 w 29"/>
                <a:gd name="T19" fmla="*/ 7 h 23"/>
                <a:gd name="T20" fmla="*/ 1 w 29"/>
                <a:gd name="T21" fmla="*/ 8 h 23"/>
                <a:gd name="T22" fmla="*/ 2 w 29"/>
                <a:gd name="T23" fmla="*/ 9 h 23"/>
                <a:gd name="T24" fmla="*/ 3 w 29"/>
                <a:gd name="T25" fmla="*/ 12 h 23"/>
                <a:gd name="T26" fmla="*/ 4 w 29"/>
                <a:gd name="T27" fmla="*/ 13 h 23"/>
                <a:gd name="T28" fmla="*/ 6 w 29"/>
                <a:gd name="T29" fmla="*/ 14 h 23"/>
                <a:gd name="T30" fmla="*/ 8 w 29"/>
                <a:gd name="T31" fmla="*/ 15 h 23"/>
                <a:gd name="T32" fmla="*/ 10 w 29"/>
                <a:gd name="T33" fmla="*/ 15 h 23"/>
                <a:gd name="T34" fmla="*/ 11 w 29"/>
                <a:gd name="T35" fmla="*/ 16 h 23"/>
                <a:gd name="T36" fmla="*/ 12 w 29"/>
                <a:gd name="T37" fmla="*/ 17 h 23"/>
                <a:gd name="T38" fmla="*/ 14 w 29"/>
                <a:gd name="T39" fmla="*/ 18 h 23"/>
                <a:gd name="T40" fmla="*/ 15 w 29"/>
                <a:gd name="T41" fmla="*/ 19 h 23"/>
                <a:gd name="T42" fmla="*/ 16 w 29"/>
                <a:gd name="T43" fmla="*/ 20 h 23"/>
                <a:gd name="T44" fmla="*/ 17 w 29"/>
                <a:gd name="T45" fmla="*/ 22 h 23"/>
                <a:gd name="T46" fmla="*/ 19 w 29"/>
                <a:gd name="T47" fmla="*/ 22 h 23"/>
                <a:gd name="T48" fmla="*/ 20 w 29"/>
                <a:gd name="T49" fmla="*/ 21 h 23"/>
                <a:gd name="T50" fmla="*/ 22 w 29"/>
                <a:gd name="T51" fmla="*/ 21 h 23"/>
                <a:gd name="T52" fmla="*/ 23 w 29"/>
                <a:gd name="T53" fmla="*/ 20 h 23"/>
                <a:gd name="T54" fmla="*/ 24 w 29"/>
                <a:gd name="T55" fmla="*/ 18 h 23"/>
                <a:gd name="T56" fmla="*/ 25 w 29"/>
                <a:gd name="T57" fmla="*/ 17 h 23"/>
                <a:gd name="T58" fmla="*/ 26 w 29"/>
                <a:gd name="T59" fmla="*/ 16 h 23"/>
                <a:gd name="T60" fmla="*/ 27 w 29"/>
                <a:gd name="T61" fmla="*/ 15 h 23"/>
                <a:gd name="T62" fmla="*/ 28 w 29"/>
                <a:gd name="T63" fmla="*/ 14 h 23"/>
                <a:gd name="T64" fmla="*/ 28 w 29"/>
                <a:gd name="T65" fmla="*/ 12 h 23"/>
                <a:gd name="T66" fmla="*/ 26 w 29"/>
                <a:gd name="T67" fmla="*/ 9 h 23"/>
                <a:gd name="T68" fmla="*/ 25 w 29"/>
                <a:gd name="T69" fmla="*/ 7 h 23"/>
                <a:gd name="T70" fmla="*/ 24 w 29"/>
                <a:gd name="T71" fmla="*/ 6 h 23"/>
                <a:gd name="T72" fmla="*/ 23 w 29"/>
                <a:gd name="T73" fmla="*/ 5 h 23"/>
                <a:gd name="T74" fmla="*/ 21 w 29"/>
                <a:gd name="T75" fmla="*/ 4 h 23"/>
                <a:gd name="T76" fmla="*/ 20 w 29"/>
                <a:gd name="T77" fmla="*/ 3 h 23"/>
                <a:gd name="T78" fmla="*/ 18 w 29"/>
                <a:gd name="T79" fmla="*/ 3 h 23"/>
                <a:gd name="T80" fmla="*/ 16 w 29"/>
                <a:gd name="T81" fmla="*/ 2 h 23"/>
                <a:gd name="T82" fmla="*/ 14 w 29"/>
                <a:gd name="T83" fmla="*/ 1 h 23"/>
                <a:gd name="T84" fmla="*/ 12 w 29"/>
                <a:gd name="T85" fmla="*/ 1 h 2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9" h="23">
                  <a:moveTo>
                    <a:pt x="12" y="1"/>
                  </a:moveTo>
                  <a:lnTo>
                    <a:pt x="10" y="1"/>
                  </a:lnTo>
                  <a:lnTo>
                    <a:pt x="10" y="0"/>
                  </a:lnTo>
                  <a:lnTo>
                    <a:pt x="9" y="0"/>
                  </a:lnTo>
                  <a:lnTo>
                    <a:pt x="8" y="0"/>
                  </a:lnTo>
                  <a:lnTo>
                    <a:pt x="7" y="0"/>
                  </a:lnTo>
                  <a:lnTo>
                    <a:pt x="6" y="0"/>
                  </a:lnTo>
                  <a:lnTo>
                    <a:pt x="5" y="0"/>
                  </a:lnTo>
                  <a:lnTo>
                    <a:pt x="4" y="0"/>
                  </a:lnTo>
                  <a:lnTo>
                    <a:pt x="3" y="0"/>
                  </a:lnTo>
                  <a:lnTo>
                    <a:pt x="3" y="1"/>
                  </a:lnTo>
                  <a:lnTo>
                    <a:pt x="2" y="1"/>
                  </a:lnTo>
                  <a:lnTo>
                    <a:pt x="1" y="1"/>
                  </a:lnTo>
                  <a:lnTo>
                    <a:pt x="1" y="2"/>
                  </a:lnTo>
                  <a:lnTo>
                    <a:pt x="0" y="2"/>
                  </a:lnTo>
                  <a:lnTo>
                    <a:pt x="0" y="3"/>
                  </a:lnTo>
                  <a:lnTo>
                    <a:pt x="0" y="4"/>
                  </a:lnTo>
                  <a:lnTo>
                    <a:pt x="0" y="5"/>
                  </a:lnTo>
                  <a:lnTo>
                    <a:pt x="0" y="6"/>
                  </a:lnTo>
                  <a:lnTo>
                    <a:pt x="0" y="7"/>
                  </a:lnTo>
                  <a:lnTo>
                    <a:pt x="1" y="7"/>
                  </a:lnTo>
                  <a:lnTo>
                    <a:pt x="1" y="8"/>
                  </a:lnTo>
                  <a:lnTo>
                    <a:pt x="2" y="8"/>
                  </a:lnTo>
                  <a:lnTo>
                    <a:pt x="2" y="9"/>
                  </a:lnTo>
                  <a:lnTo>
                    <a:pt x="3" y="10"/>
                  </a:lnTo>
                  <a:lnTo>
                    <a:pt x="3" y="12"/>
                  </a:lnTo>
                  <a:lnTo>
                    <a:pt x="4" y="12"/>
                  </a:lnTo>
                  <a:lnTo>
                    <a:pt x="4" y="13"/>
                  </a:lnTo>
                  <a:lnTo>
                    <a:pt x="5" y="13"/>
                  </a:lnTo>
                  <a:lnTo>
                    <a:pt x="6" y="14"/>
                  </a:lnTo>
                  <a:lnTo>
                    <a:pt x="7" y="14"/>
                  </a:lnTo>
                  <a:lnTo>
                    <a:pt x="8" y="15"/>
                  </a:lnTo>
                  <a:lnTo>
                    <a:pt x="9" y="15"/>
                  </a:lnTo>
                  <a:lnTo>
                    <a:pt x="10" y="15"/>
                  </a:lnTo>
                  <a:lnTo>
                    <a:pt x="10" y="16"/>
                  </a:lnTo>
                  <a:lnTo>
                    <a:pt x="11" y="16"/>
                  </a:lnTo>
                  <a:lnTo>
                    <a:pt x="12" y="16"/>
                  </a:lnTo>
                  <a:lnTo>
                    <a:pt x="12" y="17"/>
                  </a:lnTo>
                  <a:lnTo>
                    <a:pt x="13" y="18"/>
                  </a:lnTo>
                  <a:lnTo>
                    <a:pt x="14" y="18"/>
                  </a:lnTo>
                  <a:lnTo>
                    <a:pt x="14" y="19"/>
                  </a:lnTo>
                  <a:lnTo>
                    <a:pt x="15" y="19"/>
                  </a:lnTo>
                  <a:lnTo>
                    <a:pt x="15" y="20"/>
                  </a:lnTo>
                  <a:lnTo>
                    <a:pt x="16" y="20"/>
                  </a:lnTo>
                  <a:lnTo>
                    <a:pt x="16" y="21"/>
                  </a:lnTo>
                  <a:lnTo>
                    <a:pt x="17" y="22"/>
                  </a:lnTo>
                  <a:lnTo>
                    <a:pt x="18" y="22"/>
                  </a:lnTo>
                  <a:lnTo>
                    <a:pt x="19" y="22"/>
                  </a:lnTo>
                  <a:lnTo>
                    <a:pt x="20" y="22"/>
                  </a:lnTo>
                  <a:lnTo>
                    <a:pt x="20" y="21"/>
                  </a:lnTo>
                  <a:lnTo>
                    <a:pt x="21" y="21"/>
                  </a:lnTo>
                  <a:lnTo>
                    <a:pt x="22" y="21"/>
                  </a:lnTo>
                  <a:lnTo>
                    <a:pt x="22" y="20"/>
                  </a:lnTo>
                  <a:lnTo>
                    <a:pt x="23" y="20"/>
                  </a:lnTo>
                  <a:lnTo>
                    <a:pt x="24" y="19"/>
                  </a:lnTo>
                  <a:lnTo>
                    <a:pt x="24" y="18"/>
                  </a:lnTo>
                  <a:lnTo>
                    <a:pt x="25" y="18"/>
                  </a:lnTo>
                  <a:lnTo>
                    <a:pt x="25" y="17"/>
                  </a:lnTo>
                  <a:lnTo>
                    <a:pt x="26" y="17"/>
                  </a:lnTo>
                  <a:lnTo>
                    <a:pt x="26" y="16"/>
                  </a:lnTo>
                  <a:lnTo>
                    <a:pt x="26" y="15"/>
                  </a:lnTo>
                  <a:lnTo>
                    <a:pt x="27" y="15"/>
                  </a:lnTo>
                  <a:lnTo>
                    <a:pt x="27" y="14"/>
                  </a:lnTo>
                  <a:lnTo>
                    <a:pt x="28" y="14"/>
                  </a:lnTo>
                  <a:lnTo>
                    <a:pt x="28" y="13"/>
                  </a:lnTo>
                  <a:lnTo>
                    <a:pt x="28" y="12"/>
                  </a:lnTo>
                  <a:lnTo>
                    <a:pt x="27" y="12"/>
                  </a:lnTo>
                  <a:lnTo>
                    <a:pt x="26" y="9"/>
                  </a:lnTo>
                  <a:lnTo>
                    <a:pt x="25" y="8"/>
                  </a:lnTo>
                  <a:lnTo>
                    <a:pt x="25" y="7"/>
                  </a:lnTo>
                  <a:lnTo>
                    <a:pt x="24" y="7"/>
                  </a:lnTo>
                  <a:lnTo>
                    <a:pt x="24" y="6"/>
                  </a:lnTo>
                  <a:lnTo>
                    <a:pt x="23" y="6"/>
                  </a:lnTo>
                  <a:lnTo>
                    <a:pt x="23" y="5"/>
                  </a:lnTo>
                  <a:lnTo>
                    <a:pt x="22" y="5"/>
                  </a:lnTo>
                  <a:lnTo>
                    <a:pt x="21" y="4"/>
                  </a:lnTo>
                  <a:lnTo>
                    <a:pt x="20" y="4"/>
                  </a:lnTo>
                  <a:lnTo>
                    <a:pt x="20" y="3"/>
                  </a:lnTo>
                  <a:lnTo>
                    <a:pt x="19" y="3"/>
                  </a:lnTo>
                  <a:lnTo>
                    <a:pt x="18" y="3"/>
                  </a:lnTo>
                  <a:lnTo>
                    <a:pt x="17" y="2"/>
                  </a:lnTo>
                  <a:lnTo>
                    <a:pt x="16" y="2"/>
                  </a:lnTo>
                  <a:lnTo>
                    <a:pt x="15" y="2"/>
                  </a:lnTo>
                  <a:lnTo>
                    <a:pt x="14" y="1"/>
                  </a:lnTo>
                  <a:lnTo>
                    <a:pt x="13" y="1"/>
                  </a:lnTo>
                  <a:lnTo>
                    <a:pt x="12" y="1"/>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319" name="Freeform 565"/>
            <p:cNvSpPr>
              <a:spLocks/>
            </p:cNvSpPr>
            <p:nvPr/>
          </p:nvSpPr>
          <p:spPr bwMode="auto">
            <a:xfrm>
              <a:off x="1795" y="1680"/>
              <a:ext cx="37" cy="20"/>
            </a:xfrm>
            <a:custGeom>
              <a:avLst/>
              <a:gdLst>
                <a:gd name="T0" fmla="*/ 8 w 37"/>
                <a:gd name="T1" fmla="*/ 0 h 20"/>
                <a:gd name="T2" fmla="*/ 6 w 37"/>
                <a:gd name="T3" fmla="*/ 1 h 20"/>
                <a:gd name="T4" fmla="*/ 5 w 37"/>
                <a:gd name="T5" fmla="*/ 2 h 20"/>
                <a:gd name="T6" fmla="*/ 3 w 37"/>
                <a:gd name="T7" fmla="*/ 2 h 20"/>
                <a:gd name="T8" fmla="*/ 1 w 37"/>
                <a:gd name="T9" fmla="*/ 4 h 20"/>
                <a:gd name="T10" fmla="*/ 0 w 37"/>
                <a:gd name="T11" fmla="*/ 6 h 20"/>
                <a:gd name="T12" fmla="*/ 0 w 37"/>
                <a:gd name="T13" fmla="*/ 8 h 20"/>
                <a:gd name="T14" fmla="*/ 1 w 37"/>
                <a:gd name="T15" fmla="*/ 10 h 20"/>
                <a:gd name="T16" fmla="*/ 2 w 37"/>
                <a:gd name="T17" fmla="*/ 12 h 20"/>
                <a:gd name="T18" fmla="*/ 4 w 37"/>
                <a:gd name="T19" fmla="*/ 13 h 20"/>
                <a:gd name="T20" fmla="*/ 5 w 37"/>
                <a:gd name="T21" fmla="*/ 14 h 20"/>
                <a:gd name="T22" fmla="*/ 7 w 37"/>
                <a:gd name="T23" fmla="*/ 15 h 20"/>
                <a:gd name="T24" fmla="*/ 9 w 37"/>
                <a:gd name="T25" fmla="*/ 16 h 20"/>
                <a:gd name="T26" fmla="*/ 11 w 37"/>
                <a:gd name="T27" fmla="*/ 16 h 20"/>
                <a:gd name="T28" fmla="*/ 13 w 37"/>
                <a:gd name="T29" fmla="*/ 17 h 20"/>
                <a:gd name="T30" fmla="*/ 15 w 37"/>
                <a:gd name="T31" fmla="*/ 17 h 20"/>
                <a:gd name="T32" fmla="*/ 17 w 37"/>
                <a:gd name="T33" fmla="*/ 18 h 20"/>
                <a:gd name="T34" fmla="*/ 20 w 37"/>
                <a:gd name="T35" fmla="*/ 18 h 20"/>
                <a:gd name="T36" fmla="*/ 22 w 37"/>
                <a:gd name="T37" fmla="*/ 18 h 20"/>
                <a:gd name="T38" fmla="*/ 24 w 37"/>
                <a:gd name="T39" fmla="*/ 19 h 20"/>
                <a:gd name="T40" fmla="*/ 26 w 37"/>
                <a:gd name="T41" fmla="*/ 19 h 20"/>
                <a:gd name="T42" fmla="*/ 28 w 37"/>
                <a:gd name="T43" fmla="*/ 18 h 20"/>
                <a:gd name="T44" fmla="*/ 30 w 37"/>
                <a:gd name="T45" fmla="*/ 18 h 20"/>
                <a:gd name="T46" fmla="*/ 32 w 37"/>
                <a:gd name="T47" fmla="*/ 17 h 20"/>
                <a:gd name="T48" fmla="*/ 34 w 37"/>
                <a:gd name="T49" fmla="*/ 17 h 20"/>
                <a:gd name="T50" fmla="*/ 35 w 37"/>
                <a:gd name="T51" fmla="*/ 16 h 20"/>
                <a:gd name="T52" fmla="*/ 35 w 37"/>
                <a:gd name="T53" fmla="*/ 14 h 20"/>
                <a:gd name="T54" fmla="*/ 36 w 37"/>
                <a:gd name="T55" fmla="*/ 13 h 20"/>
                <a:gd name="T56" fmla="*/ 35 w 37"/>
                <a:gd name="T57" fmla="*/ 12 h 20"/>
                <a:gd name="T58" fmla="*/ 34 w 37"/>
                <a:gd name="T59" fmla="*/ 11 h 20"/>
                <a:gd name="T60" fmla="*/ 33 w 37"/>
                <a:gd name="T61" fmla="*/ 10 h 20"/>
                <a:gd name="T62" fmla="*/ 33 w 37"/>
                <a:gd name="T63" fmla="*/ 7 h 20"/>
                <a:gd name="T64" fmla="*/ 31 w 37"/>
                <a:gd name="T65" fmla="*/ 5 h 20"/>
                <a:gd name="T66" fmla="*/ 30 w 37"/>
                <a:gd name="T67" fmla="*/ 4 h 20"/>
                <a:gd name="T68" fmla="*/ 29 w 37"/>
                <a:gd name="T69" fmla="*/ 2 h 20"/>
                <a:gd name="T70" fmla="*/ 27 w 37"/>
                <a:gd name="T71" fmla="*/ 2 h 20"/>
                <a:gd name="T72" fmla="*/ 26 w 37"/>
                <a:gd name="T73" fmla="*/ 1 h 20"/>
                <a:gd name="T74" fmla="*/ 25 w 37"/>
                <a:gd name="T75" fmla="*/ 0 h 20"/>
                <a:gd name="T76" fmla="*/ 23 w 37"/>
                <a:gd name="T77" fmla="*/ 0 h 20"/>
                <a:gd name="T78" fmla="*/ 21 w 37"/>
                <a:gd name="T79" fmla="*/ 0 h 20"/>
                <a:gd name="T80" fmla="*/ 19 w 37"/>
                <a:gd name="T81" fmla="*/ 0 h 20"/>
                <a:gd name="T82" fmla="*/ 16 w 37"/>
                <a:gd name="T83" fmla="*/ 0 h 20"/>
                <a:gd name="T84" fmla="*/ 14 w 37"/>
                <a:gd name="T85" fmla="*/ 0 h 20"/>
                <a:gd name="T86" fmla="*/ 12 w 37"/>
                <a:gd name="T87" fmla="*/ 0 h 20"/>
                <a:gd name="T88" fmla="*/ 10 w 37"/>
                <a:gd name="T89" fmla="*/ 0 h 2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7" h="20">
                  <a:moveTo>
                    <a:pt x="10" y="0"/>
                  </a:moveTo>
                  <a:lnTo>
                    <a:pt x="8" y="0"/>
                  </a:lnTo>
                  <a:lnTo>
                    <a:pt x="7" y="1"/>
                  </a:lnTo>
                  <a:lnTo>
                    <a:pt x="6" y="1"/>
                  </a:lnTo>
                  <a:lnTo>
                    <a:pt x="5" y="1"/>
                  </a:lnTo>
                  <a:lnTo>
                    <a:pt x="5" y="2"/>
                  </a:lnTo>
                  <a:lnTo>
                    <a:pt x="4" y="2"/>
                  </a:lnTo>
                  <a:lnTo>
                    <a:pt x="3" y="2"/>
                  </a:lnTo>
                  <a:lnTo>
                    <a:pt x="2" y="3"/>
                  </a:lnTo>
                  <a:lnTo>
                    <a:pt x="1" y="4"/>
                  </a:lnTo>
                  <a:lnTo>
                    <a:pt x="0" y="5"/>
                  </a:lnTo>
                  <a:lnTo>
                    <a:pt x="0" y="6"/>
                  </a:lnTo>
                  <a:lnTo>
                    <a:pt x="0" y="7"/>
                  </a:lnTo>
                  <a:lnTo>
                    <a:pt x="0" y="8"/>
                  </a:lnTo>
                  <a:lnTo>
                    <a:pt x="1" y="8"/>
                  </a:lnTo>
                  <a:lnTo>
                    <a:pt x="1" y="10"/>
                  </a:lnTo>
                  <a:lnTo>
                    <a:pt x="2" y="11"/>
                  </a:lnTo>
                  <a:lnTo>
                    <a:pt x="2" y="12"/>
                  </a:lnTo>
                  <a:lnTo>
                    <a:pt x="3" y="12"/>
                  </a:lnTo>
                  <a:lnTo>
                    <a:pt x="4" y="13"/>
                  </a:lnTo>
                  <a:lnTo>
                    <a:pt x="5" y="13"/>
                  </a:lnTo>
                  <a:lnTo>
                    <a:pt x="5" y="14"/>
                  </a:lnTo>
                  <a:lnTo>
                    <a:pt x="6" y="14"/>
                  </a:lnTo>
                  <a:lnTo>
                    <a:pt x="7" y="15"/>
                  </a:lnTo>
                  <a:lnTo>
                    <a:pt x="8" y="15"/>
                  </a:lnTo>
                  <a:lnTo>
                    <a:pt x="9" y="16"/>
                  </a:lnTo>
                  <a:lnTo>
                    <a:pt x="10" y="16"/>
                  </a:lnTo>
                  <a:lnTo>
                    <a:pt x="11" y="16"/>
                  </a:lnTo>
                  <a:lnTo>
                    <a:pt x="12" y="17"/>
                  </a:lnTo>
                  <a:lnTo>
                    <a:pt x="13" y="17"/>
                  </a:lnTo>
                  <a:lnTo>
                    <a:pt x="14" y="17"/>
                  </a:lnTo>
                  <a:lnTo>
                    <a:pt x="15" y="17"/>
                  </a:lnTo>
                  <a:lnTo>
                    <a:pt x="16" y="17"/>
                  </a:lnTo>
                  <a:lnTo>
                    <a:pt x="17" y="18"/>
                  </a:lnTo>
                  <a:lnTo>
                    <a:pt x="19" y="18"/>
                  </a:lnTo>
                  <a:lnTo>
                    <a:pt x="20" y="18"/>
                  </a:lnTo>
                  <a:lnTo>
                    <a:pt x="21" y="18"/>
                  </a:lnTo>
                  <a:lnTo>
                    <a:pt x="22" y="18"/>
                  </a:lnTo>
                  <a:lnTo>
                    <a:pt x="23" y="19"/>
                  </a:lnTo>
                  <a:lnTo>
                    <a:pt x="24" y="19"/>
                  </a:lnTo>
                  <a:lnTo>
                    <a:pt x="25" y="19"/>
                  </a:lnTo>
                  <a:lnTo>
                    <a:pt x="26" y="19"/>
                  </a:lnTo>
                  <a:lnTo>
                    <a:pt x="27" y="19"/>
                  </a:lnTo>
                  <a:lnTo>
                    <a:pt x="28" y="18"/>
                  </a:lnTo>
                  <a:lnTo>
                    <a:pt x="29" y="18"/>
                  </a:lnTo>
                  <a:lnTo>
                    <a:pt x="30" y="18"/>
                  </a:lnTo>
                  <a:lnTo>
                    <a:pt x="31" y="18"/>
                  </a:lnTo>
                  <a:lnTo>
                    <a:pt x="32" y="17"/>
                  </a:lnTo>
                  <a:lnTo>
                    <a:pt x="33" y="17"/>
                  </a:lnTo>
                  <a:lnTo>
                    <a:pt x="34" y="17"/>
                  </a:lnTo>
                  <a:lnTo>
                    <a:pt x="34" y="16"/>
                  </a:lnTo>
                  <a:lnTo>
                    <a:pt x="35" y="16"/>
                  </a:lnTo>
                  <a:lnTo>
                    <a:pt x="35" y="15"/>
                  </a:lnTo>
                  <a:lnTo>
                    <a:pt x="35" y="14"/>
                  </a:lnTo>
                  <a:lnTo>
                    <a:pt x="36" y="14"/>
                  </a:lnTo>
                  <a:lnTo>
                    <a:pt x="36" y="13"/>
                  </a:lnTo>
                  <a:lnTo>
                    <a:pt x="35" y="13"/>
                  </a:lnTo>
                  <a:lnTo>
                    <a:pt x="35" y="12"/>
                  </a:lnTo>
                  <a:lnTo>
                    <a:pt x="35" y="11"/>
                  </a:lnTo>
                  <a:lnTo>
                    <a:pt x="34" y="11"/>
                  </a:lnTo>
                  <a:lnTo>
                    <a:pt x="33" y="11"/>
                  </a:lnTo>
                  <a:lnTo>
                    <a:pt x="33" y="10"/>
                  </a:lnTo>
                  <a:lnTo>
                    <a:pt x="33" y="8"/>
                  </a:lnTo>
                  <a:lnTo>
                    <a:pt x="33" y="7"/>
                  </a:lnTo>
                  <a:lnTo>
                    <a:pt x="33" y="6"/>
                  </a:lnTo>
                  <a:lnTo>
                    <a:pt x="31" y="5"/>
                  </a:lnTo>
                  <a:lnTo>
                    <a:pt x="31" y="4"/>
                  </a:lnTo>
                  <a:lnTo>
                    <a:pt x="30" y="4"/>
                  </a:lnTo>
                  <a:lnTo>
                    <a:pt x="29" y="3"/>
                  </a:lnTo>
                  <a:lnTo>
                    <a:pt x="29" y="2"/>
                  </a:lnTo>
                  <a:lnTo>
                    <a:pt x="28" y="2"/>
                  </a:lnTo>
                  <a:lnTo>
                    <a:pt x="27" y="2"/>
                  </a:lnTo>
                  <a:lnTo>
                    <a:pt x="27" y="1"/>
                  </a:lnTo>
                  <a:lnTo>
                    <a:pt x="26" y="1"/>
                  </a:lnTo>
                  <a:lnTo>
                    <a:pt x="25" y="1"/>
                  </a:lnTo>
                  <a:lnTo>
                    <a:pt x="25" y="0"/>
                  </a:lnTo>
                  <a:lnTo>
                    <a:pt x="24" y="0"/>
                  </a:lnTo>
                  <a:lnTo>
                    <a:pt x="23" y="0"/>
                  </a:lnTo>
                  <a:lnTo>
                    <a:pt x="22" y="0"/>
                  </a:lnTo>
                  <a:lnTo>
                    <a:pt x="21" y="0"/>
                  </a:lnTo>
                  <a:lnTo>
                    <a:pt x="20" y="0"/>
                  </a:lnTo>
                  <a:lnTo>
                    <a:pt x="19" y="0"/>
                  </a:lnTo>
                  <a:lnTo>
                    <a:pt x="17" y="0"/>
                  </a:lnTo>
                  <a:lnTo>
                    <a:pt x="16" y="0"/>
                  </a:lnTo>
                  <a:lnTo>
                    <a:pt x="15" y="0"/>
                  </a:lnTo>
                  <a:lnTo>
                    <a:pt x="14" y="0"/>
                  </a:lnTo>
                  <a:lnTo>
                    <a:pt x="13" y="0"/>
                  </a:lnTo>
                  <a:lnTo>
                    <a:pt x="12" y="0"/>
                  </a:lnTo>
                  <a:lnTo>
                    <a:pt x="11" y="0"/>
                  </a:lnTo>
                  <a:lnTo>
                    <a:pt x="10" y="0"/>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320" name="Freeform 566"/>
            <p:cNvSpPr>
              <a:spLocks/>
            </p:cNvSpPr>
            <p:nvPr/>
          </p:nvSpPr>
          <p:spPr bwMode="auto">
            <a:xfrm>
              <a:off x="1289" y="1688"/>
              <a:ext cx="39" cy="26"/>
            </a:xfrm>
            <a:custGeom>
              <a:avLst/>
              <a:gdLst>
                <a:gd name="T0" fmla="*/ 35 w 39"/>
                <a:gd name="T1" fmla="*/ 1 h 26"/>
                <a:gd name="T2" fmla="*/ 33 w 39"/>
                <a:gd name="T3" fmla="*/ 0 h 26"/>
                <a:gd name="T4" fmla="*/ 31 w 39"/>
                <a:gd name="T5" fmla="*/ 0 h 26"/>
                <a:gd name="T6" fmla="*/ 29 w 39"/>
                <a:gd name="T7" fmla="*/ 0 h 26"/>
                <a:gd name="T8" fmla="*/ 27 w 39"/>
                <a:gd name="T9" fmla="*/ 0 h 26"/>
                <a:gd name="T10" fmla="*/ 24 w 39"/>
                <a:gd name="T11" fmla="*/ 0 h 26"/>
                <a:gd name="T12" fmla="*/ 21 w 39"/>
                <a:gd name="T13" fmla="*/ 0 h 26"/>
                <a:gd name="T14" fmla="*/ 18 w 39"/>
                <a:gd name="T15" fmla="*/ 1 h 26"/>
                <a:gd name="T16" fmla="*/ 15 w 39"/>
                <a:gd name="T17" fmla="*/ 2 h 26"/>
                <a:gd name="T18" fmla="*/ 13 w 39"/>
                <a:gd name="T19" fmla="*/ 3 h 26"/>
                <a:gd name="T20" fmla="*/ 10 w 39"/>
                <a:gd name="T21" fmla="*/ 4 h 26"/>
                <a:gd name="T22" fmla="*/ 8 w 39"/>
                <a:gd name="T23" fmla="*/ 5 h 26"/>
                <a:gd name="T24" fmla="*/ 6 w 39"/>
                <a:gd name="T25" fmla="*/ 7 h 26"/>
                <a:gd name="T26" fmla="*/ 4 w 39"/>
                <a:gd name="T27" fmla="*/ 8 h 26"/>
                <a:gd name="T28" fmla="*/ 2 w 39"/>
                <a:gd name="T29" fmla="*/ 10 h 26"/>
                <a:gd name="T30" fmla="*/ 1 w 39"/>
                <a:gd name="T31" fmla="*/ 13 h 26"/>
                <a:gd name="T32" fmla="*/ 0 w 39"/>
                <a:gd name="T33" fmla="*/ 14 h 26"/>
                <a:gd name="T34" fmla="*/ 0 w 39"/>
                <a:gd name="T35" fmla="*/ 16 h 26"/>
                <a:gd name="T36" fmla="*/ 0 w 39"/>
                <a:gd name="T37" fmla="*/ 18 h 26"/>
                <a:gd name="T38" fmla="*/ 1 w 39"/>
                <a:gd name="T39" fmla="*/ 19 h 26"/>
                <a:gd name="T40" fmla="*/ 2 w 39"/>
                <a:gd name="T41" fmla="*/ 21 h 26"/>
                <a:gd name="T42" fmla="*/ 3 w 39"/>
                <a:gd name="T43" fmla="*/ 22 h 26"/>
                <a:gd name="T44" fmla="*/ 4 w 39"/>
                <a:gd name="T45" fmla="*/ 23 h 26"/>
                <a:gd name="T46" fmla="*/ 6 w 39"/>
                <a:gd name="T47" fmla="*/ 24 h 26"/>
                <a:gd name="T48" fmla="*/ 8 w 39"/>
                <a:gd name="T49" fmla="*/ 24 h 26"/>
                <a:gd name="T50" fmla="*/ 10 w 39"/>
                <a:gd name="T51" fmla="*/ 25 h 26"/>
                <a:gd name="T52" fmla="*/ 12 w 39"/>
                <a:gd name="T53" fmla="*/ 24 h 26"/>
                <a:gd name="T54" fmla="*/ 14 w 39"/>
                <a:gd name="T55" fmla="*/ 24 h 26"/>
                <a:gd name="T56" fmla="*/ 16 w 39"/>
                <a:gd name="T57" fmla="*/ 24 h 26"/>
                <a:gd name="T58" fmla="*/ 18 w 39"/>
                <a:gd name="T59" fmla="*/ 24 h 26"/>
                <a:gd name="T60" fmla="*/ 21 w 39"/>
                <a:gd name="T61" fmla="*/ 24 h 26"/>
                <a:gd name="T62" fmla="*/ 23 w 39"/>
                <a:gd name="T63" fmla="*/ 24 h 26"/>
                <a:gd name="T64" fmla="*/ 25 w 39"/>
                <a:gd name="T65" fmla="*/ 25 h 26"/>
                <a:gd name="T66" fmla="*/ 27 w 39"/>
                <a:gd name="T67" fmla="*/ 25 h 26"/>
                <a:gd name="T68" fmla="*/ 28 w 39"/>
                <a:gd name="T69" fmla="*/ 24 h 26"/>
                <a:gd name="T70" fmla="*/ 30 w 39"/>
                <a:gd name="T71" fmla="*/ 24 h 26"/>
                <a:gd name="T72" fmla="*/ 32 w 39"/>
                <a:gd name="T73" fmla="*/ 23 h 26"/>
                <a:gd name="T74" fmla="*/ 33 w 39"/>
                <a:gd name="T75" fmla="*/ 22 h 26"/>
                <a:gd name="T76" fmla="*/ 34 w 39"/>
                <a:gd name="T77" fmla="*/ 21 h 26"/>
                <a:gd name="T78" fmla="*/ 35 w 39"/>
                <a:gd name="T79" fmla="*/ 20 h 26"/>
                <a:gd name="T80" fmla="*/ 35 w 39"/>
                <a:gd name="T81" fmla="*/ 18 h 26"/>
                <a:gd name="T82" fmla="*/ 35 w 39"/>
                <a:gd name="T83" fmla="*/ 16 h 26"/>
                <a:gd name="T84" fmla="*/ 35 w 39"/>
                <a:gd name="T85" fmla="*/ 14 h 26"/>
                <a:gd name="T86" fmla="*/ 35 w 39"/>
                <a:gd name="T87" fmla="*/ 11 h 26"/>
                <a:gd name="T88" fmla="*/ 36 w 39"/>
                <a:gd name="T89" fmla="*/ 9 h 26"/>
                <a:gd name="T90" fmla="*/ 37 w 39"/>
                <a:gd name="T91" fmla="*/ 8 h 26"/>
                <a:gd name="T92" fmla="*/ 37 w 39"/>
                <a:gd name="T93" fmla="*/ 6 h 26"/>
                <a:gd name="T94" fmla="*/ 37 w 39"/>
                <a:gd name="T95" fmla="*/ 4 h 26"/>
                <a:gd name="T96" fmla="*/ 37 w 39"/>
                <a:gd name="T97" fmla="*/ 3 h 2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9" h="26">
                  <a:moveTo>
                    <a:pt x="37" y="2"/>
                  </a:moveTo>
                  <a:lnTo>
                    <a:pt x="35" y="1"/>
                  </a:lnTo>
                  <a:lnTo>
                    <a:pt x="34" y="1"/>
                  </a:lnTo>
                  <a:lnTo>
                    <a:pt x="33" y="0"/>
                  </a:lnTo>
                  <a:lnTo>
                    <a:pt x="32" y="0"/>
                  </a:lnTo>
                  <a:lnTo>
                    <a:pt x="31" y="0"/>
                  </a:lnTo>
                  <a:lnTo>
                    <a:pt x="30" y="0"/>
                  </a:lnTo>
                  <a:lnTo>
                    <a:pt x="29" y="0"/>
                  </a:lnTo>
                  <a:lnTo>
                    <a:pt x="28" y="0"/>
                  </a:lnTo>
                  <a:lnTo>
                    <a:pt x="27" y="0"/>
                  </a:lnTo>
                  <a:lnTo>
                    <a:pt x="25" y="0"/>
                  </a:lnTo>
                  <a:lnTo>
                    <a:pt x="24" y="0"/>
                  </a:lnTo>
                  <a:lnTo>
                    <a:pt x="23" y="0"/>
                  </a:lnTo>
                  <a:lnTo>
                    <a:pt x="21" y="0"/>
                  </a:lnTo>
                  <a:lnTo>
                    <a:pt x="20" y="1"/>
                  </a:lnTo>
                  <a:lnTo>
                    <a:pt x="18" y="1"/>
                  </a:lnTo>
                  <a:lnTo>
                    <a:pt x="17" y="1"/>
                  </a:lnTo>
                  <a:lnTo>
                    <a:pt x="15" y="2"/>
                  </a:lnTo>
                  <a:lnTo>
                    <a:pt x="14" y="2"/>
                  </a:lnTo>
                  <a:lnTo>
                    <a:pt x="13" y="3"/>
                  </a:lnTo>
                  <a:lnTo>
                    <a:pt x="12" y="3"/>
                  </a:lnTo>
                  <a:lnTo>
                    <a:pt x="10" y="4"/>
                  </a:lnTo>
                  <a:lnTo>
                    <a:pt x="9" y="4"/>
                  </a:lnTo>
                  <a:lnTo>
                    <a:pt x="8" y="5"/>
                  </a:lnTo>
                  <a:lnTo>
                    <a:pt x="7" y="6"/>
                  </a:lnTo>
                  <a:lnTo>
                    <a:pt x="6" y="7"/>
                  </a:lnTo>
                  <a:lnTo>
                    <a:pt x="5" y="7"/>
                  </a:lnTo>
                  <a:lnTo>
                    <a:pt x="4" y="8"/>
                  </a:lnTo>
                  <a:lnTo>
                    <a:pt x="3" y="9"/>
                  </a:lnTo>
                  <a:lnTo>
                    <a:pt x="2" y="10"/>
                  </a:lnTo>
                  <a:lnTo>
                    <a:pt x="2" y="11"/>
                  </a:lnTo>
                  <a:lnTo>
                    <a:pt x="1" y="13"/>
                  </a:lnTo>
                  <a:lnTo>
                    <a:pt x="1" y="14"/>
                  </a:lnTo>
                  <a:lnTo>
                    <a:pt x="0" y="14"/>
                  </a:lnTo>
                  <a:lnTo>
                    <a:pt x="0" y="15"/>
                  </a:lnTo>
                  <a:lnTo>
                    <a:pt x="0" y="16"/>
                  </a:lnTo>
                  <a:lnTo>
                    <a:pt x="0" y="17"/>
                  </a:lnTo>
                  <a:lnTo>
                    <a:pt x="0" y="18"/>
                  </a:lnTo>
                  <a:lnTo>
                    <a:pt x="1" y="18"/>
                  </a:lnTo>
                  <a:lnTo>
                    <a:pt x="1" y="19"/>
                  </a:lnTo>
                  <a:lnTo>
                    <a:pt x="2" y="20"/>
                  </a:lnTo>
                  <a:lnTo>
                    <a:pt x="2" y="21"/>
                  </a:lnTo>
                  <a:lnTo>
                    <a:pt x="3" y="21"/>
                  </a:lnTo>
                  <a:lnTo>
                    <a:pt x="3" y="22"/>
                  </a:lnTo>
                  <a:lnTo>
                    <a:pt x="4" y="22"/>
                  </a:lnTo>
                  <a:lnTo>
                    <a:pt x="4" y="23"/>
                  </a:lnTo>
                  <a:lnTo>
                    <a:pt x="5" y="23"/>
                  </a:lnTo>
                  <a:lnTo>
                    <a:pt x="6" y="24"/>
                  </a:lnTo>
                  <a:lnTo>
                    <a:pt x="7" y="24"/>
                  </a:lnTo>
                  <a:lnTo>
                    <a:pt x="8" y="24"/>
                  </a:lnTo>
                  <a:lnTo>
                    <a:pt x="9" y="24"/>
                  </a:lnTo>
                  <a:lnTo>
                    <a:pt x="10" y="25"/>
                  </a:lnTo>
                  <a:lnTo>
                    <a:pt x="11" y="24"/>
                  </a:lnTo>
                  <a:lnTo>
                    <a:pt x="12" y="24"/>
                  </a:lnTo>
                  <a:lnTo>
                    <a:pt x="13" y="24"/>
                  </a:lnTo>
                  <a:lnTo>
                    <a:pt x="14" y="24"/>
                  </a:lnTo>
                  <a:lnTo>
                    <a:pt x="15" y="24"/>
                  </a:lnTo>
                  <a:lnTo>
                    <a:pt x="16" y="24"/>
                  </a:lnTo>
                  <a:lnTo>
                    <a:pt x="17" y="24"/>
                  </a:lnTo>
                  <a:lnTo>
                    <a:pt x="18" y="24"/>
                  </a:lnTo>
                  <a:lnTo>
                    <a:pt x="20" y="24"/>
                  </a:lnTo>
                  <a:lnTo>
                    <a:pt x="21" y="24"/>
                  </a:lnTo>
                  <a:lnTo>
                    <a:pt x="22" y="24"/>
                  </a:lnTo>
                  <a:lnTo>
                    <a:pt x="23" y="24"/>
                  </a:lnTo>
                  <a:lnTo>
                    <a:pt x="24" y="24"/>
                  </a:lnTo>
                  <a:lnTo>
                    <a:pt x="25" y="25"/>
                  </a:lnTo>
                  <a:lnTo>
                    <a:pt x="26" y="25"/>
                  </a:lnTo>
                  <a:lnTo>
                    <a:pt x="27" y="25"/>
                  </a:lnTo>
                  <a:lnTo>
                    <a:pt x="27" y="24"/>
                  </a:lnTo>
                  <a:lnTo>
                    <a:pt x="28" y="24"/>
                  </a:lnTo>
                  <a:lnTo>
                    <a:pt x="29" y="24"/>
                  </a:lnTo>
                  <a:lnTo>
                    <a:pt x="30" y="24"/>
                  </a:lnTo>
                  <a:lnTo>
                    <a:pt x="31" y="23"/>
                  </a:lnTo>
                  <a:lnTo>
                    <a:pt x="32" y="23"/>
                  </a:lnTo>
                  <a:lnTo>
                    <a:pt x="32" y="22"/>
                  </a:lnTo>
                  <a:lnTo>
                    <a:pt x="33" y="22"/>
                  </a:lnTo>
                  <a:lnTo>
                    <a:pt x="33" y="21"/>
                  </a:lnTo>
                  <a:lnTo>
                    <a:pt x="34" y="21"/>
                  </a:lnTo>
                  <a:lnTo>
                    <a:pt x="34" y="20"/>
                  </a:lnTo>
                  <a:lnTo>
                    <a:pt x="35" y="20"/>
                  </a:lnTo>
                  <a:lnTo>
                    <a:pt x="35" y="19"/>
                  </a:lnTo>
                  <a:lnTo>
                    <a:pt x="35" y="18"/>
                  </a:lnTo>
                  <a:lnTo>
                    <a:pt x="35" y="17"/>
                  </a:lnTo>
                  <a:lnTo>
                    <a:pt x="35" y="16"/>
                  </a:lnTo>
                  <a:lnTo>
                    <a:pt x="35" y="15"/>
                  </a:lnTo>
                  <a:lnTo>
                    <a:pt x="35" y="14"/>
                  </a:lnTo>
                  <a:lnTo>
                    <a:pt x="35" y="13"/>
                  </a:lnTo>
                  <a:lnTo>
                    <a:pt x="35" y="11"/>
                  </a:lnTo>
                  <a:lnTo>
                    <a:pt x="36" y="10"/>
                  </a:lnTo>
                  <a:lnTo>
                    <a:pt x="36" y="9"/>
                  </a:lnTo>
                  <a:lnTo>
                    <a:pt x="36" y="8"/>
                  </a:lnTo>
                  <a:lnTo>
                    <a:pt x="37" y="8"/>
                  </a:lnTo>
                  <a:lnTo>
                    <a:pt x="37" y="7"/>
                  </a:lnTo>
                  <a:lnTo>
                    <a:pt x="37" y="6"/>
                  </a:lnTo>
                  <a:lnTo>
                    <a:pt x="37" y="5"/>
                  </a:lnTo>
                  <a:lnTo>
                    <a:pt x="37" y="4"/>
                  </a:lnTo>
                  <a:lnTo>
                    <a:pt x="38" y="4"/>
                  </a:lnTo>
                  <a:lnTo>
                    <a:pt x="37" y="3"/>
                  </a:lnTo>
                  <a:lnTo>
                    <a:pt x="37" y="2"/>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321" name="Freeform 567"/>
            <p:cNvSpPr>
              <a:spLocks/>
            </p:cNvSpPr>
            <p:nvPr/>
          </p:nvSpPr>
          <p:spPr bwMode="auto">
            <a:xfrm>
              <a:off x="1255" y="1695"/>
              <a:ext cx="30" cy="30"/>
            </a:xfrm>
            <a:custGeom>
              <a:avLst/>
              <a:gdLst>
                <a:gd name="T0" fmla="*/ 7 w 30"/>
                <a:gd name="T1" fmla="*/ 1 h 30"/>
                <a:gd name="T2" fmla="*/ 6 w 30"/>
                <a:gd name="T3" fmla="*/ 2 h 30"/>
                <a:gd name="T4" fmla="*/ 4 w 30"/>
                <a:gd name="T5" fmla="*/ 2 h 30"/>
                <a:gd name="T6" fmla="*/ 4 w 30"/>
                <a:gd name="T7" fmla="*/ 4 h 30"/>
                <a:gd name="T8" fmla="*/ 2 w 30"/>
                <a:gd name="T9" fmla="*/ 5 h 30"/>
                <a:gd name="T10" fmla="*/ 2 w 30"/>
                <a:gd name="T11" fmla="*/ 7 h 30"/>
                <a:gd name="T12" fmla="*/ 1 w 30"/>
                <a:gd name="T13" fmla="*/ 8 h 30"/>
                <a:gd name="T14" fmla="*/ 1 w 30"/>
                <a:gd name="T15" fmla="*/ 10 h 30"/>
                <a:gd name="T16" fmla="*/ 1 w 30"/>
                <a:gd name="T17" fmla="*/ 12 h 30"/>
                <a:gd name="T18" fmla="*/ 0 w 30"/>
                <a:gd name="T19" fmla="*/ 13 h 30"/>
                <a:gd name="T20" fmla="*/ 0 w 30"/>
                <a:gd name="T21" fmla="*/ 16 h 30"/>
                <a:gd name="T22" fmla="*/ 0 w 30"/>
                <a:gd name="T23" fmla="*/ 18 h 30"/>
                <a:gd name="T24" fmla="*/ 0 w 30"/>
                <a:gd name="T25" fmla="*/ 20 h 30"/>
                <a:gd name="T26" fmla="*/ 1 w 30"/>
                <a:gd name="T27" fmla="*/ 21 h 30"/>
                <a:gd name="T28" fmla="*/ 2 w 30"/>
                <a:gd name="T29" fmla="*/ 22 h 30"/>
                <a:gd name="T30" fmla="*/ 2 w 30"/>
                <a:gd name="T31" fmla="*/ 24 h 30"/>
                <a:gd name="T32" fmla="*/ 3 w 30"/>
                <a:gd name="T33" fmla="*/ 25 h 30"/>
                <a:gd name="T34" fmla="*/ 5 w 30"/>
                <a:gd name="T35" fmla="*/ 26 h 30"/>
                <a:gd name="T36" fmla="*/ 7 w 30"/>
                <a:gd name="T37" fmla="*/ 27 h 30"/>
                <a:gd name="T38" fmla="*/ 9 w 30"/>
                <a:gd name="T39" fmla="*/ 28 h 30"/>
                <a:gd name="T40" fmla="*/ 11 w 30"/>
                <a:gd name="T41" fmla="*/ 29 h 30"/>
                <a:gd name="T42" fmla="*/ 13 w 30"/>
                <a:gd name="T43" fmla="*/ 29 h 30"/>
                <a:gd name="T44" fmla="*/ 16 w 30"/>
                <a:gd name="T45" fmla="*/ 29 h 30"/>
                <a:gd name="T46" fmla="*/ 18 w 30"/>
                <a:gd name="T47" fmla="*/ 29 h 30"/>
                <a:gd name="T48" fmla="*/ 20 w 30"/>
                <a:gd name="T49" fmla="*/ 29 h 30"/>
                <a:gd name="T50" fmla="*/ 22 w 30"/>
                <a:gd name="T51" fmla="*/ 29 h 30"/>
                <a:gd name="T52" fmla="*/ 24 w 30"/>
                <a:gd name="T53" fmla="*/ 28 h 30"/>
                <a:gd name="T54" fmla="*/ 25 w 30"/>
                <a:gd name="T55" fmla="*/ 27 h 30"/>
                <a:gd name="T56" fmla="*/ 26 w 30"/>
                <a:gd name="T57" fmla="*/ 26 h 30"/>
                <a:gd name="T58" fmla="*/ 28 w 30"/>
                <a:gd name="T59" fmla="*/ 25 h 30"/>
                <a:gd name="T60" fmla="*/ 29 w 30"/>
                <a:gd name="T61" fmla="*/ 23 h 30"/>
                <a:gd name="T62" fmla="*/ 29 w 30"/>
                <a:gd name="T63" fmla="*/ 21 h 30"/>
                <a:gd name="T64" fmla="*/ 29 w 30"/>
                <a:gd name="T65" fmla="*/ 19 h 30"/>
                <a:gd name="T66" fmla="*/ 29 w 30"/>
                <a:gd name="T67" fmla="*/ 17 h 30"/>
                <a:gd name="T68" fmla="*/ 29 w 30"/>
                <a:gd name="T69" fmla="*/ 15 h 30"/>
                <a:gd name="T70" fmla="*/ 28 w 30"/>
                <a:gd name="T71" fmla="*/ 12 h 30"/>
                <a:gd name="T72" fmla="*/ 27 w 30"/>
                <a:gd name="T73" fmla="*/ 11 h 30"/>
                <a:gd name="T74" fmla="*/ 27 w 30"/>
                <a:gd name="T75" fmla="*/ 9 h 30"/>
                <a:gd name="T76" fmla="*/ 24 w 30"/>
                <a:gd name="T77" fmla="*/ 8 h 30"/>
                <a:gd name="T78" fmla="*/ 23 w 30"/>
                <a:gd name="T79" fmla="*/ 7 h 30"/>
                <a:gd name="T80" fmla="*/ 22 w 30"/>
                <a:gd name="T81" fmla="*/ 6 h 30"/>
                <a:gd name="T82" fmla="*/ 20 w 30"/>
                <a:gd name="T83" fmla="*/ 4 h 30"/>
                <a:gd name="T84" fmla="*/ 19 w 30"/>
                <a:gd name="T85" fmla="*/ 3 h 30"/>
                <a:gd name="T86" fmla="*/ 17 w 30"/>
                <a:gd name="T87" fmla="*/ 2 h 30"/>
                <a:gd name="T88" fmla="*/ 15 w 30"/>
                <a:gd name="T89" fmla="*/ 2 h 30"/>
                <a:gd name="T90" fmla="*/ 13 w 30"/>
                <a:gd name="T91" fmla="*/ 1 h 30"/>
                <a:gd name="T92" fmla="*/ 11 w 30"/>
                <a:gd name="T93" fmla="*/ 1 h 30"/>
                <a:gd name="T94" fmla="*/ 10 w 30"/>
                <a:gd name="T95" fmla="*/ 0 h 30"/>
                <a:gd name="T96" fmla="*/ 9 w 30"/>
                <a:gd name="T97" fmla="*/ 1 h 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0" h="30">
                  <a:moveTo>
                    <a:pt x="8" y="1"/>
                  </a:moveTo>
                  <a:lnTo>
                    <a:pt x="7" y="1"/>
                  </a:lnTo>
                  <a:lnTo>
                    <a:pt x="6" y="1"/>
                  </a:lnTo>
                  <a:lnTo>
                    <a:pt x="6" y="2"/>
                  </a:lnTo>
                  <a:lnTo>
                    <a:pt x="5" y="2"/>
                  </a:lnTo>
                  <a:lnTo>
                    <a:pt x="4" y="2"/>
                  </a:lnTo>
                  <a:lnTo>
                    <a:pt x="4" y="3"/>
                  </a:lnTo>
                  <a:lnTo>
                    <a:pt x="4" y="4"/>
                  </a:lnTo>
                  <a:lnTo>
                    <a:pt x="3" y="4"/>
                  </a:lnTo>
                  <a:lnTo>
                    <a:pt x="2" y="5"/>
                  </a:lnTo>
                  <a:lnTo>
                    <a:pt x="2" y="6"/>
                  </a:lnTo>
                  <a:lnTo>
                    <a:pt x="2" y="7"/>
                  </a:lnTo>
                  <a:lnTo>
                    <a:pt x="2" y="8"/>
                  </a:lnTo>
                  <a:lnTo>
                    <a:pt x="1" y="8"/>
                  </a:lnTo>
                  <a:lnTo>
                    <a:pt x="1" y="9"/>
                  </a:lnTo>
                  <a:lnTo>
                    <a:pt x="1" y="10"/>
                  </a:lnTo>
                  <a:lnTo>
                    <a:pt x="1" y="11"/>
                  </a:lnTo>
                  <a:lnTo>
                    <a:pt x="1" y="12"/>
                  </a:lnTo>
                  <a:lnTo>
                    <a:pt x="0" y="12"/>
                  </a:lnTo>
                  <a:lnTo>
                    <a:pt x="0" y="13"/>
                  </a:lnTo>
                  <a:lnTo>
                    <a:pt x="0" y="15"/>
                  </a:lnTo>
                  <a:lnTo>
                    <a:pt x="0" y="16"/>
                  </a:lnTo>
                  <a:lnTo>
                    <a:pt x="0" y="17"/>
                  </a:lnTo>
                  <a:lnTo>
                    <a:pt x="0" y="18"/>
                  </a:lnTo>
                  <a:lnTo>
                    <a:pt x="0" y="19"/>
                  </a:lnTo>
                  <a:lnTo>
                    <a:pt x="0" y="20"/>
                  </a:lnTo>
                  <a:lnTo>
                    <a:pt x="1" y="20"/>
                  </a:lnTo>
                  <a:lnTo>
                    <a:pt x="1" y="21"/>
                  </a:lnTo>
                  <a:lnTo>
                    <a:pt x="1" y="22"/>
                  </a:lnTo>
                  <a:lnTo>
                    <a:pt x="2" y="22"/>
                  </a:lnTo>
                  <a:lnTo>
                    <a:pt x="2" y="23"/>
                  </a:lnTo>
                  <a:lnTo>
                    <a:pt x="2" y="24"/>
                  </a:lnTo>
                  <a:lnTo>
                    <a:pt x="3" y="24"/>
                  </a:lnTo>
                  <a:lnTo>
                    <a:pt x="3" y="25"/>
                  </a:lnTo>
                  <a:lnTo>
                    <a:pt x="4" y="25"/>
                  </a:lnTo>
                  <a:lnTo>
                    <a:pt x="5" y="26"/>
                  </a:lnTo>
                  <a:lnTo>
                    <a:pt x="6" y="27"/>
                  </a:lnTo>
                  <a:lnTo>
                    <a:pt x="7" y="27"/>
                  </a:lnTo>
                  <a:lnTo>
                    <a:pt x="8" y="28"/>
                  </a:lnTo>
                  <a:lnTo>
                    <a:pt x="9" y="28"/>
                  </a:lnTo>
                  <a:lnTo>
                    <a:pt x="10" y="29"/>
                  </a:lnTo>
                  <a:lnTo>
                    <a:pt x="11" y="29"/>
                  </a:lnTo>
                  <a:lnTo>
                    <a:pt x="12" y="29"/>
                  </a:lnTo>
                  <a:lnTo>
                    <a:pt x="13" y="29"/>
                  </a:lnTo>
                  <a:lnTo>
                    <a:pt x="15" y="29"/>
                  </a:lnTo>
                  <a:lnTo>
                    <a:pt x="16" y="29"/>
                  </a:lnTo>
                  <a:lnTo>
                    <a:pt x="17" y="29"/>
                  </a:lnTo>
                  <a:lnTo>
                    <a:pt x="18" y="29"/>
                  </a:lnTo>
                  <a:lnTo>
                    <a:pt x="19" y="29"/>
                  </a:lnTo>
                  <a:lnTo>
                    <a:pt x="20" y="29"/>
                  </a:lnTo>
                  <a:lnTo>
                    <a:pt x="21" y="29"/>
                  </a:lnTo>
                  <a:lnTo>
                    <a:pt x="22" y="29"/>
                  </a:lnTo>
                  <a:lnTo>
                    <a:pt x="23" y="28"/>
                  </a:lnTo>
                  <a:lnTo>
                    <a:pt x="24" y="28"/>
                  </a:lnTo>
                  <a:lnTo>
                    <a:pt x="24" y="27"/>
                  </a:lnTo>
                  <a:lnTo>
                    <a:pt x="25" y="27"/>
                  </a:lnTo>
                  <a:lnTo>
                    <a:pt x="26" y="27"/>
                  </a:lnTo>
                  <a:lnTo>
                    <a:pt x="26" y="26"/>
                  </a:lnTo>
                  <a:lnTo>
                    <a:pt x="27" y="26"/>
                  </a:lnTo>
                  <a:lnTo>
                    <a:pt x="28" y="25"/>
                  </a:lnTo>
                  <a:lnTo>
                    <a:pt x="29" y="24"/>
                  </a:lnTo>
                  <a:lnTo>
                    <a:pt x="29" y="23"/>
                  </a:lnTo>
                  <a:lnTo>
                    <a:pt x="29" y="22"/>
                  </a:lnTo>
                  <a:lnTo>
                    <a:pt x="29" y="21"/>
                  </a:lnTo>
                  <a:lnTo>
                    <a:pt x="29" y="20"/>
                  </a:lnTo>
                  <a:lnTo>
                    <a:pt x="29" y="19"/>
                  </a:lnTo>
                  <a:lnTo>
                    <a:pt x="29" y="18"/>
                  </a:lnTo>
                  <a:lnTo>
                    <a:pt x="29" y="17"/>
                  </a:lnTo>
                  <a:lnTo>
                    <a:pt x="29" y="16"/>
                  </a:lnTo>
                  <a:lnTo>
                    <a:pt x="29" y="15"/>
                  </a:lnTo>
                  <a:lnTo>
                    <a:pt x="28" y="13"/>
                  </a:lnTo>
                  <a:lnTo>
                    <a:pt x="28" y="12"/>
                  </a:lnTo>
                  <a:lnTo>
                    <a:pt x="28" y="11"/>
                  </a:lnTo>
                  <a:lnTo>
                    <a:pt x="27" y="11"/>
                  </a:lnTo>
                  <a:lnTo>
                    <a:pt x="27" y="10"/>
                  </a:lnTo>
                  <a:lnTo>
                    <a:pt x="27" y="9"/>
                  </a:lnTo>
                  <a:lnTo>
                    <a:pt x="25" y="8"/>
                  </a:lnTo>
                  <a:lnTo>
                    <a:pt x="24" y="8"/>
                  </a:lnTo>
                  <a:lnTo>
                    <a:pt x="24" y="7"/>
                  </a:lnTo>
                  <a:lnTo>
                    <a:pt x="23" y="7"/>
                  </a:lnTo>
                  <a:lnTo>
                    <a:pt x="23" y="6"/>
                  </a:lnTo>
                  <a:lnTo>
                    <a:pt x="22" y="6"/>
                  </a:lnTo>
                  <a:lnTo>
                    <a:pt x="21" y="5"/>
                  </a:lnTo>
                  <a:lnTo>
                    <a:pt x="20" y="4"/>
                  </a:lnTo>
                  <a:lnTo>
                    <a:pt x="19" y="4"/>
                  </a:lnTo>
                  <a:lnTo>
                    <a:pt x="19" y="3"/>
                  </a:lnTo>
                  <a:lnTo>
                    <a:pt x="18" y="3"/>
                  </a:lnTo>
                  <a:lnTo>
                    <a:pt x="17" y="2"/>
                  </a:lnTo>
                  <a:lnTo>
                    <a:pt x="16" y="2"/>
                  </a:lnTo>
                  <a:lnTo>
                    <a:pt x="15" y="2"/>
                  </a:lnTo>
                  <a:lnTo>
                    <a:pt x="15" y="1"/>
                  </a:lnTo>
                  <a:lnTo>
                    <a:pt x="13" y="1"/>
                  </a:lnTo>
                  <a:lnTo>
                    <a:pt x="12" y="1"/>
                  </a:lnTo>
                  <a:lnTo>
                    <a:pt x="11" y="1"/>
                  </a:lnTo>
                  <a:lnTo>
                    <a:pt x="11" y="0"/>
                  </a:lnTo>
                  <a:lnTo>
                    <a:pt x="10" y="0"/>
                  </a:lnTo>
                  <a:lnTo>
                    <a:pt x="9" y="0"/>
                  </a:lnTo>
                  <a:lnTo>
                    <a:pt x="9" y="1"/>
                  </a:lnTo>
                  <a:lnTo>
                    <a:pt x="8" y="1"/>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322" name="Freeform 568"/>
            <p:cNvSpPr>
              <a:spLocks/>
            </p:cNvSpPr>
            <p:nvPr/>
          </p:nvSpPr>
          <p:spPr bwMode="auto">
            <a:xfrm>
              <a:off x="1508" y="1667"/>
              <a:ext cx="29" cy="25"/>
            </a:xfrm>
            <a:custGeom>
              <a:avLst/>
              <a:gdLst>
                <a:gd name="T0" fmla="*/ 6 w 29"/>
                <a:gd name="T1" fmla="*/ 1 h 25"/>
                <a:gd name="T2" fmla="*/ 5 w 29"/>
                <a:gd name="T3" fmla="*/ 2 h 25"/>
                <a:gd name="T4" fmla="*/ 3 w 29"/>
                <a:gd name="T5" fmla="*/ 4 h 25"/>
                <a:gd name="T6" fmla="*/ 2 w 29"/>
                <a:gd name="T7" fmla="*/ 6 h 25"/>
                <a:gd name="T8" fmla="*/ 1 w 29"/>
                <a:gd name="T9" fmla="*/ 8 h 25"/>
                <a:gd name="T10" fmla="*/ 1 w 29"/>
                <a:gd name="T11" fmla="*/ 10 h 25"/>
                <a:gd name="T12" fmla="*/ 0 w 29"/>
                <a:gd name="T13" fmla="*/ 12 h 25"/>
                <a:gd name="T14" fmla="*/ 0 w 29"/>
                <a:gd name="T15" fmla="*/ 14 h 25"/>
                <a:gd name="T16" fmla="*/ 0 w 29"/>
                <a:gd name="T17" fmla="*/ 16 h 25"/>
                <a:gd name="T18" fmla="*/ 0 w 29"/>
                <a:gd name="T19" fmla="*/ 18 h 25"/>
                <a:gd name="T20" fmla="*/ 1 w 29"/>
                <a:gd name="T21" fmla="*/ 19 h 25"/>
                <a:gd name="T22" fmla="*/ 1 w 29"/>
                <a:gd name="T23" fmla="*/ 21 h 25"/>
                <a:gd name="T24" fmla="*/ 3 w 29"/>
                <a:gd name="T25" fmla="*/ 23 h 25"/>
                <a:gd name="T26" fmla="*/ 4 w 29"/>
                <a:gd name="T27" fmla="*/ 24 h 25"/>
                <a:gd name="T28" fmla="*/ 6 w 29"/>
                <a:gd name="T29" fmla="*/ 24 h 25"/>
                <a:gd name="T30" fmla="*/ 8 w 29"/>
                <a:gd name="T31" fmla="*/ 24 h 25"/>
                <a:gd name="T32" fmla="*/ 10 w 29"/>
                <a:gd name="T33" fmla="*/ 24 h 25"/>
                <a:gd name="T34" fmla="*/ 12 w 29"/>
                <a:gd name="T35" fmla="*/ 24 h 25"/>
                <a:gd name="T36" fmla="*/ 15 w 29"/>
                <a:gd name="T37" fmla="*/ 23 h 25"/>
                <a:gd name="T38" fmla="*/ 16 w 29"/>
                <a:gd name="T39" fmla="*/ 22 h 25"/>
                <a:gd name="T40" fmla="*/ 18 w 29"/>
                <a:gd name="T41" fmla="*/ 22 h 25"/>
                <a:gd name="T42" fmla="*/ 20 w 29"/>
                <a:gd name="T43" fmla="*/ 22 h 25"/>
                <a:gd name="T44" fmla="*/ 21 w 29"/>
                <a:gd name="T45" fmla="*/ 20 h 25"/>
                <a:gd name="T46" fmla="*/ 22 w 29"/>
                <a:gd name="T47" fmla="*/ 19 h 25"/>
                <a:gd name="T48" fmla="*/ 23 w 29"/>
                <a:gd name="T49" fmla="*/ 18 h 25"/>
                <a:gd name="T50" fmla="*/ 24 w 29"/>
                <a:gd name="T51" fmla="*/ 17 h 25"/>
                <a:gd name="T52" fmla="*/ 26 w 29"/>
                <a:gd name="T53" fmla="*/ 16 h 25"/>
                <a:gd name="T54" fmla="*/ 26 w 29"/>
                <a:gd name="T55" fmla="*/ 14 h 25"/>
                <a:gd name="T56" fmla="*/ 27 w 29"/>
                <a:gd name="T57" fmla="*/ 13 h 25"/>
                <a:gd name="T58" fmla="*/ 27 w 29"/>
                <a:gd name="T59" fmla="*/ 11 h 25"/>
                <a:gd name="T60" fmla="*/ 28 w 29"/>
                <a:gd name="T61" fmla="*/ 10 h 25"/>
                <a:gd name="T62" fmla="*/ 28 w 29"/>
                <a:gd name="T63" fmla="*/ 8 h 25"/>
                <a:gd name="T64" fmla="*/ 28 w 29"/>
                <a:gd name="T65" fmla="*/ 6 h 25"/>
                <a:gd name="T66" fmla="*/ 26 w 29"/>
                <a:gd name="T67" fmla="*/ 6 h 25"/>
                <a:gd name="T68" fmla="*/ 24 w 29"/>
                <a:gd name="T69" fmla="*/ 5 h 25"/>
                <a:gd name="T70" fmla="*/ 22 w 29"/>
                <a:gd name="T71" fmla="*/ 5 h 25"/>
                <a:gd name="T72" fmla="*/ 20 w 29"/>
                <a:gd name="T73" fmla="*/ 4 h 25"/>
                <a:gd name="T74" fmla="*/ 18 w 29"/>
                <a:gd name="T75" fmla="*/ 3 h 25"/>
                <a:gd name="T76" fmla="*/ 16 w 29"/>
                <a:gd name="T77" fmla="*/ 2 h 25"/>
                <a:gd name="T78" fmla="*/ 13 w 29"/>
                <a:gd name="T79" fmla="*/ 1 h 25"/>
                <a:gd name="T80" fmla="*/ 12 w 29"/>
                <a:gd name="T81" fmla="*/ 0 h 25"/>
                <a:gd name="T82" fmla="*/ 10 w 29"/>
                <a:gd name="T83" fmla="*/ 0 h 25"/>
                <a:gd name="T84" fmla="*/ 8 w 29"/>
                <a:gd name="T85" fmla="*/ 0 h 2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9" h="25">
                  <a:moveTo>
                    <a:pt x="8" y="0"/>
                  </a:moveTo>
                  <a:lnTo>
                    <a:pt x="6" y="1"/>
                  </a:lnTo>
                  <a:lnTo>
                    <a:pt x="6" y="2"/>
                  </a:lnTo>
                  <a:lnTo>
                    <a:pt x="5" y="2"/>
                  </a:lnTo>
                  <a:lnTo>
                    <a:pt x="4" y="3"/>
                  </a:lnTo>
                  <a:lnTo>
                    <a:pt x="3" y="4"/>
                  </a:lnTo>
                  <a:lnTo>
                    <a:pt x="3" y="5"/>
                  </a:lnTo>
                  <a:lnTo>
                    <a:pt x="2" y="6"/>
                  </a:lnTo>
                  <a:lnTo>
                    <a:pt x="2" y="7"/>
                  </a:lnTo>
                  <a:lnTo>
                    <a:pt x="1" y="8"/>
                  </a:lnTo>
                  <a:lnTo>
                    <a:pt x="1" y="9"/>
                  </a:lnTo>
                  <a:lnTo>
                    <a:pt x="1" y="10"/>
                  </a:lnTo>
                  <a:lnTo>
                    <a:pt x="1" y="11"/>
                  </a:lnTo>
                  <a:lnTo>
                    <a:pt x="0" y="12"/>
                  </a:lnTo>
                  <a:lnTo>
                    <a:pt x="0" y="13"/>
                  </a:lnTo>
                  <a:lnTo>
                    <a:pt x="0" y="14"/>
                  </a:lnTo>
                  <a:lnTo>
                    <a:pt x="0" y="15"/>
                  </a:lnTo>
                  <a:lnTo>
                    <a:pt x="0" y="16"/>
                  </a:lnTo>
                  <a:lnTo>
                    <a:pt x="0" y="17"/>
                  </a:lnTo>
                  <a:lnTo>
                    <a:pt x="0" y="18"/>
                  </a:lnTo>
                  <a:lnTo>
                    <a:pt x="1" y="18"/>
                  </a:lnTo>
                  <a:lnTo>
                    <a:pt x="1" y="19"/>
                  </a:lnTo>
                  <a:lnTo>
                    <a:pt x="1" y="20"/>
                  </a:lnTo>
                  <a:lnTo>
                    <a:pt x="1" y="21"/>
                  </a:lnTo>
                  <a:lnTo>
                    <a:pt x="2" y="22"/>
                  </a:lnTo>
                  <a:lnTo>
                    <a:pt x="3" y="23"/>
                  </a:lnTo>
                  <a:lnTo>
                    <a:pt x="3" y="24"/>
                  </a:lnTo>
                  <a:lnTo>
                    <a:pt x="4" y="24"/>
                  </a:lnTo>
                  <a:lnTo>
                    <a:pt x="5" y="24"/>
                  </a:lnTo>
                  <a:lnTo>
                    <a:pt x="6" y="24"/>
                  </a:lnTo>
                  <a:lnTo>
                    <a:pt x="7" y="24"/>
                  </a:lnTo>
                  <a:lnTo>
                    <a:pt x="8" y="24"/>
                  </a:lnTo>
                  <a:lnTo>
                    <a:pt x="9" y="24"/>
                  </a:lnTo>
                  <a:lnTo>
                    <a:pt x="10" y="24"/>
                  </a:lnTo>
                  <a:lnTo>
                    <a:pt x="11" y="24"/>
                  </a:lnTo>
                  <a:lnTo>
                    <a:pt x="12" y="24"/>
                  </a:lnTo>
                  <a:lnTo>
                    <a:pt x="13" y="23"/>
                  </a:lnTo>
                  <a:lnTo>
                    <a:pt x="15" y="23"/>
                  </a:lnTo>
                  <a:lnTo>
                    <a:pt x="16" y="23"/>
                  </a:lnTo>
                  <a:lnTo>
                    <a:pt x="16" y="22"/>
                  </a:lnTo>
                  <a:lnTo>
                    <a:pt x="17" y="22"/>
                  </a:lnTo>
                  <a:lnTo>
                    <a:pt x="18" y="22"/>
                  </a:lnTo>
                  <a:lnTo>
                    <a:pt x="19" y="22"/>
                  </a:lnTo>
                  <a:lnTo>
                    <a:pt x="20" y="22"/>
                  </a:lnTo>
                  <a:lnTo>
                    <a:pt x="20" y="21"/>
                  </a:lnTo>
                  <a:lnTo>
                    <a:pt x="21" y="20"/>
                  </a:lnTo>
                  <a:lnTo>
                    <a:pt x="22" y="20"/>
                  </a:lnTo>
                  <a:lnTo>
                    <a:pt x="22" y="19"/>
                  </a:lnTo>
                  <a:lnTo>
                    <a:pt x="23" y="19"/>
                  </a:lnTo>
                  <a:lnTo>
                    <a:pt x="23" y="18"/>
                  </a:lnTo>
                  <a:lnTo>
                    <a:pt x="24" y="18"/>
                  </a:lnTo>
                  <a:lnTo>
                    <a:pt x="24" y="17"/>
                  </a:lnTo>
                  <a:lnTo>
                    <a:pt x="25" y="16"/>
                  </a:lnTo>
                  <a:lnTo>
                    <a:pt x="26" y="16"/>
                  </a:lnTo>
                  <a:lnTo>
                    <a:pt x="26" y="15"/>
                  </a:lnTo>
                  <a:lnTo>
                    <a:pt x="26" y="14"/>
                  </a:lnTo>
                  <a:lnTo>
                    <a:pt x="27" y="14"/>
                  </a:lnTo>
                  <a:lnTo>
                    <a:pt x="27" y="13"/>
                  </a:lnTo>
                  <a:lnTo>
                    <a:pt x="27" y="12"/>
                  </a:lnTo>
                  <a:lnTo>
                    <a:pt x="27" y="11"/>
                  </a:lnTo>
                  <a:lnTo>
                    <a:pt x="27" y="10"/>
                  </a:lnTo>
                  <a:lnTo>
                    <a:pt x="28" y="10"/>
                  </a:lnTo>
                  <a:lnTo>
                    <a:pt x="28" y="9"/>
                  </a:lnTo>
                  <a:lnTo>
                    <a:pt x="28" y="8"/>
                  </a:lnTo>
                  <a:lnTo>
                    <a:pt x="28" y="7"/>
                  </a:lnTo>
                  <a:lnTo>
                    <a:pt x="28" y="6"/>
                  </a:lnTo>
                  <a:lnTo>
                    <a:pt x="27" y="6"/>
                  </a:lnTo>
                  <a:lnTo>
                    <a:pt x="26" y="6"/>
                  </a:lnTo>
                  <a:lnTo>
                    <a:pt x="24" y="6"/>
                  </a:lnTo>
                  <a:lnTo>
                    <a:pt x="24" y="5"/>
                  </a:lnTo>
                  <a:lnTo>
                    <a:pt x="23" y="5"/>
                  </a:lnTo>
                  <a:lnTo>
                    <a:pt x="22" y="5"/>
                  </a:lnTo>
                  <a:lnTo>
                    <a:pt x="21" y="4"/>
                  </a:lnTo>
                  <a:lnTo>
                    <a:pt x="20" y="4"/>
                  </a:lnTo>
                  <a:lnTo>
                    <a:pt x="19" y="3"/>
                  </a:lnTo>
                  <a:lnTo>
                    <a:pt x="18" y="3"/>
                  </a:lnTo>
                  <a:lnTo>
                    <a:pt x="17" y="2"/>
                  </a:lnTo>
                  <a:lnTo>
                    <a:pt x="16" y="2"/>
                  </a:lnTo>
                  <a:lnTo>
                    <a:pt x="15" y="1"/>
                  </a:lnTo>
                  <a:lnTo>
                    <a:pt x="13" y="1"/>
                  </a:lnTo>
                  <a:lnTo>
                    <a:pt x="13" y="0"/>
                  </a:lnTo>
                  <a:lnTo>
                    <a:pt x="12" y="0"/>
                  </a:lnTo>
                  <a:lnTo>
                    <a:pt x="11" y="0"/>
                  </a:lnTo>
                  <a:lnTo>
                    <a:pt x="10" y="0"/>
                  </a:lnTo>
                  <a:lnTo>
                    <a:pt x="9" y="0"/>
                  </a:lnTo>
                  <a:lnTo>
                    <a:pt x="8" y="0"/>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323" name="Freeform 569"/>
            <p:cNvSpPr>
              <a:spLocks/>
            </p:cNvSpPr>
            <p:nvPr/>
          </p:nvSpPr>
          <p:spPr bwMode="auto">
            <a:xfrm>
              <a:off x="1505" y="1694"/>
              <a:ext cx="32" cy="21"/>
            </a:xfrm>
            <a:custGeom>
              <a:avLst/>
              <a:gdLst>
                <a:gd name="T0" fmla="*/ 11 w 32"/>
                <a:gd name="T1" fmla="*/ 0 h 21"/>
                <a:gd name="T2" fmla="*/ 9 w 32"/>
                <a:gd name="T3" fmla="*/ 0 h 21"/>
                <a:gd name="T4" fmla="*/ 8 w 32"/>
                <a:gd name="T5" fmla="*/ 1 h 21"/>
                <a:gd name="T6" fmla="*/ 6 w 32"/>
                <a:gd name="T7" fmla="*/ 1 h 21"/>
                <a:gd name="T8" fmla="*/ 5 w 32"/>
                <a:gd name="T9" fmla="*/ 2 h 21"/>
                <a:gd name="T10" fmla="*/ 4 w 32"/>
                <a:gd name="T11" fmla="*/ 3 h 21"/>
                <a:gd name="T12" fmla="*/ 3 w 32"/>
                <a:gd name="T13" fmla="*/ 4 h 21"/>
                <a:gd name="T14" fmla="*/ 2 w 32"/>
                <a:gd name="T15" fmla="*/ 5 h 21"/>
                <a:gd name="T16" fmla="*/ 1 w 32"/>
                <a:gd name="T17" fmla="*/ 7 h 21"/>
                <a:gd name="T18" fmla="*/ 1 w 32"/>
                <a:gd name="T19" fmla="*/ 9 h 21"/>
                <a:gd name="T20" fmla="*/ 0 w 32"/>
                <a:gd name="T21" fmla="*/ 11 h 21"/>
                <a:gd name="T22" fmla="*/ 1 w 32"/>
                <a:gd name="T23" fmla="*/ 12 h 21"/>
                <a:gd name="T24" fmla="*/ 1 w 32"/>
                <a:gd name="T25" fmla="*/ 14 h 21"/>
                <a:gd name="T26" fmla="*/ 2 w 32"/>
                <a:gd name="T27" fmla="*/ 15 h 21"/>
                <a:gd name="T28" fmla="*/ 4 w 32"/>
                <a:gd name="T29" fmla="*/ 16 h 21"/>
                <a:gd name="T30" fmla="*/ 5 w 32"/>
                <a:gd name="T31" fmla="*/ 17 h 21"/>
                <a:gd name="T32" fmla="*/ 7 w 32"/>
                <a:gd name="T33" fmla="*/ 17 h 21"/>
                <a:gd name="T34" fmla="*/ 8 w 32"/>
                <a:gd name="T35" fmla="*/ 18 h 21"/>
                <a:gd name="T36" fmla="*/ 10 w 32"/>
                <a:gd name="T37" fmla="*/ 18 h 21"/>
                <a:gd name="T38" fmla="*/ 12 w 32"/>
                <a:gd name="T39" fmla="*/ 18 h 21"/>
                <a:gd name="T40" fmla="*/ 14 w 32"/>
                <a:gd name="T41" fmla="*/ 18 h 21"/>
                <a:gd name="T42" fmla="*/ 17 w 32"/>
                <a:gd name="T43" fmla="*/ 18 h 21"/>
                <a:gd name="T44" fmla="*/ 18 w 32"/>
                <a:gd name="T45" fmla="*/ 19 h 21"/>
                <a:gd name="T46" fmla="*/ 20 w 32"/>
                <a:gd name="T47" fmla="*/ 19 h 21"/>
                <a:gd name="T48" fmla="*/ 21 w 32"/>
                <a:gd name="T49" fmla="*/ 20 h 21"/>
                <a:gd name="T50" fmla="*/ 23 w 32"/>
                <a:gd name="T51" fmla="*/ 20 h 21"/>
                <a:gd name="T52" fmla="*/ 25 w 32"/>
                <a:gd name="T53" fmla="*/ 20 h 21"/>
                <a:gd name="T54" fmla="*/ 26 w 32"/>
                <a:gd name="T55" fmla="*/ 19 h 21"/>
                <a:gd name="T56" fmla="*/ 27 w 32"/>
                <a:gd name="T57" fmla="*/ 18 h 21"/>
                <a:gd name="T58" fmla="*/ 29 w 32"/>
                <a:gd name="T59" fmla="*/ 17 h 21"/>
                <a:gd name="T60" fmla="*/ 30 w 32"/>
                <a:gd name="T61" fmla="*/ 16 h 21"/>
                <a:gd name="T62" fmla="*/ 30 w 32"/>
                <a:gd name="T63" fmla="*/ 14 h 21"/>
                <a:gd name="T64" fmla="*/ 30 w 32"/>
                <a:gd name="T65" fmla="*/ 12 h 21"/>
                <a:gd name="T66" fmla="*/ 30 w 32"/>
                <a:gd name="T67" fmla="*/ 9 h 21"/>
                <a:gd name="T68" fmla="*/ 31 w 32"/>
                <a:gd name="T69" fmla="*/ 8 h 21"/>
                <a:gd name="T70" fmla="*/ 31 w 32"/>
                <a:gd name="T71" fmla="*/ 6 h 21"/>
                <a:gd name="T72" fmla="*/ 31 w 32"/>
                <a:gd name="T73" fmla="*/ 4 h 21"/>
                <a:gd name="T74" fmla="*/ 30 w 32"/>
                <a:gd name="T75" fmla="*/ 3 h 21"/>
                <a:gd name="T76" fmla="*/ 28 w 32"/>
                <a:gd name="T77" fmla="*/ 3 h 21"/>
                <a:gd name="T78" fmla="*/ 26 w 32"/>
                <a:gd name="T79" fmla="*/ 2 h 21"/>
                <a:gd name="T80" fmla="*/ 25 w 32"/>
                <a:gd name="T81" fmla="*/ 1 h 21"/>
                <a:gd name="T82" fmla="*/ 23 w 32"/>
                <a:gd name="T83" fmla="*/ 1 h 21"/>
                <a:gd name="T84" fmla="*/ 21 w 32"/>
                <a:gd name="T85" fmla="*/ 1 h 21"/>
                <a:gd name="T86" fmla="*/ 20 w 32"/>
                <a:gd name="T87" fmla="*/ 0 h 21"/>
                <a:gd name="T88" fmla="*/ 18 w 32"/>
                <a:gd name="T89" fmla="*/ 0 h 21"/>
                <a:gd name="T90" fmla="*/ 16 w 32"/>
                <a:gd name="T91" fmla="*/ 0 h 21"/>
                <a:gd name="T92" fmla="*/ 13 w 32"/>
                <a:gd name="T93" fmla="*/ 0 h 2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2" h="21">
                  <a:moveTo>
                    <a:pt x="12" y="0"/>
                  </a:moveTo>
                  <a:lnTo>
                    <a:pt x="11" y="0"/>
                  </a:lnTo>
                  <a:lnTo>
                    <a:pt x="10" y="0"/>
                  </a:lnTo>
                  <a:lnTo>
                    <a:pt x="9" y="0"/>
                  </a:lnTo>
                  <a:lnTo>
                    <a:pt x="9" y="1"/>
                  </a:lnTo>
                  <a:lnTo>
                    <a:pt x="8" y="1"/>
                  </a:lnTo>
                  <a:lnTo>
                    <a:pt x="7" y="1"/>
                  </a:lnTo>
                  <a:lnTo>
                    <a:pt x="6" y="1"/>
                  </a:lnTo>
                  <a:lnTo>
                    <a:pt x="6" y="2"/>
                  </a:lnTo>
                  <a:lnTo>
                    <a:pt x="5" y="2"/>
                  </a:lnTo>
                  <a:lnTo>
                    <a:pt x="5" y="3"/>
                  </a:lnTo>
                  <a:lnTo>
                    <a:pt x="4" y="3"/>
                  </a:lnTo>
                  <a:lnTo>
                    <a:pt x="4" y="4"/>
                  </a:lnTo>
                  <a:lnTo>
                    <a:pt x="3" y="4"/>
                  </a:lnTo>
                  <a:lnTo>
                    <a:pt x="3" y="5"/>
                  </a:lnTo>
                  <a:lnTo>
                    <a:pt x="2" y="5"/>
                  </a:lnTo>
                  <a:lnTo>
                    <a:pt x="2" y="6"/>
                  </a:lnTo>
                  <a:lnTo>
                    <a:pt x="1" y="7"/>
                  </a:lnTo>
                  <a:lnTo>
                    <a:pt x="1" y="8"/>
                  </a:lnTo>
                  <a:lnTo>
                    <a:pt x="1" y="9"/>
                  </a:lnTo>
                  <a:lnTo>
                    <a:pt x="0" y="9"/>
                  </a:lnTo>
                  <a:lnTo>
                    <a:pt x="0" y="11"/>
                  </a:lnTo>
                  <a:lnTo>
                    <a:pt x="0" y="12"/>
                  </a:lnTo>
                  <a:lnTo>
                    <a:pt x="1" y="12"/>
                  </a:lnTo>
                  <a:lnTo>
                    <a:pt x="1" y="13"/>
                  </a:lnTo>
                  <a:lnTo>
                    <a:pt x="1" y="14"/>
                  </a:lnTo>
                  <a:lnTo>
                    <a:pt x="2" y="14"/>
                  </a:lnTo>
                  <a:lnTo>
                    <a:pt x="2" y="15"/>
                  </a:lnTo>
                  <a:lnTo>
                    <a:pt x="3" y="16"/>
                  </a:lnTo>
                  <a:lnTo>
                    <a:pt x="4" y="16"/>
                  </a:lnTo>
                  <a:lnTo>
                    <a:pt x="4" y="17"/>
                  </a:lnTo>
                  <a:lnTo>
                    <a:pt x="5" y="17"/>
                  </a:lnTo>
                  <a:lnTo>
                    <a:pt x="6" y="17"/>
                  </a:lnTo>
                  <a:lnTo>
                    <a:pt x="7" y="17"/>
                  </a:lnTo>
                  <a:lnTo>
                    <a:pt x="8" y="17"/>
                  </a:lnTo>
                  <a:lnTo>
                    <a:pt x="8" y="18"/>
                  </a:lnTo>
                  <a:lnTo>
                    <a:pt x="9" y="18"/>
                  </a:lnTo>
                  <a:lnTo>
                    <a:pt x="10" y="18"/>
                  </a:lnTo>
                  <a:lnTo>
                    <a:pt x="11" y="18"/>
                  </a:lnTo>
                  <a:lnTo>
                    <a:pt x="12" y="18"/>
                  </a:lnTo>
                  <a:lnTo>
                    <a:pt x="13" y="18"/>
                  </a:lnTo>
                  <a:lnTo>
                    <a:pt x="14" y="18"/>
                  </a:lnTo>
                  <a:lnTo>
                    <a:pt x="16" y="18"/>
                  </a:lnTo>
                  <a:lnTo>
                    <a:pt x="17" y="18"/>
                  </a:lnTo>
                  <a:lnTo>
                    <a:pt x="17" y="19"/>
                  </a:lnTo>
                  <a:lnTo>
                    <a:pt x="18" y="19"/>
                  </a:lnTo>
                  <a:lnTo>
                    <a:pt x="19" y="19"/>
                  </a:lnTo>
                  <a:lnTo>
                    <a:pt x="20" y="19"/>
                  </a:lnTo>
                  <a:lnTo>
                    <a:pt x="21" y="19"/>
                  </a:lnTo>
                  <a:lnTo>
                    <a:pt x="21" y="20"/>
                  </a:lnTo>
                  <a:lnTo>
                    <a:pt x="22" y="20"/>
                  </a:lnTo>
                  <a:lnTo>
                    <a:pt x="23" y="20"/>
                  </a:lnTo>
                  <a:lnTo>
                    <a:pt x="24" y="20"/>
                  </a:lnTo>
                  <a:lnTo>
                    <a:pt x="25" y="20"/>
                  </a:lnTo>
                  <a:lnTo>
                    <a:pt x="25" y="19"/>
                  </a:lnTo>
                  <a:lnTo>
                    <a:pt x="26" y="19"/>
                  </a:lnTo>
                  <a:lnTo>
                    <a:pt x="27" y="19"/>
                  </a:lnTo>
                  <a:lnTo>
                    <a:pt x="27" y="18"/>
                  </a:lnTo>
                  <a:lnTo>
                    <a:pt x="28" y="18"/>
                  </a:lnTo>
                  <a:lnTo>
                    <a:pt x="29" y="17"/>
                  </a:lnTo>
                  <a:lnTo>
                    <a:pt x="29" y="16"/>
                  </a:lnTo>
                  <a:lnTo>
                    <a:pt x="30" y="16"/>
                  </a:lnTo>
                  <a:lnTo>
                    <a:pt x="30" y="15"/>
                  </a:lnTo>
                  <a:lnTo>
                    <a:pt x="30" y="14"/>
                  </a:lnTo>
                  <a:lnTo>
                    <a:pt x="30" y="13"/>
                  </a:lnTo>
                  <a:lnTo>
                    <a:pt x="30" y="12"/>
                  </a:lnTo>
                  <a:lnTo>
                    <a:pt x="30" y="11"/>
                  </a:lnTo>
                  <a:lnTo>
                    <a:pt x="30" y="9"/>
                  </a:lnTo>
                  <a:lnTo>
                    <a:pt x="31" y="9"/>
                  </a:lnTo>
                  <a:lnTo>
                    <a:pt x="31" y="8"/>
                  </a:lnTo>
                  <a:lnTo>
                    <a:pt x="31" y="7"/>
                  </a:lnTo>
                  <a:lnTo>
                    <a:pt x="31" y="6"/>
                  </a:lnTo>
                  <a:lnTo>
                    <a:pt x="31" y="5"/>
                  </a:lnTo>
                  <a:lnTo>
                    <a:pt x="31" y="4"/>
                  </a:lnTo>
                  <a:lnTo>
                    <a:pt x="31" y="3"/>
                  </a:lnTo>
                  <a:lnTo>
                    <a:pt x="30" y="3"/>
                  </a:lnTo>
                  <a:lnTo>
                    <a:pt x="29" y="3"/>
                  </a:lnTo>
                  <a:lnTo>
                    <a:pt x="28" y="3"/>
                  </a:lnTo>
                  <a:lnTo>
                    <a:pt x="27" y="2"/>
                  </a:lnTo>
                  <a:lnTo>
                    <a:pt x="26" y="2"/>
                  </a:lnTo>
                  <a:lnTo>
                    <a:pt x="25" y="2"/>
                  </a:lnTo>
                  <a:lnTo>
                    <a:pt x="25" y="1"/>
                  </a:lnTo>
                  <a:lnTo>
                    <a:pt x="24" y="1"/>
                  </a:lnTo>
                  <a:lnTo>
                    <a:pt x="23" y="1"/>
                  </a:lnTo>
                  <a:lnTo>
                    <a:pt x="22" y="1"/>
                  </a:lnTo>
                  <a:lnTo>
                    <a:pt x="21" y="1"/>
                  </a:lnTo>
                  <a:lnTo>
                    <a:pt x="21" y="0"/>
                  </a:lnTo>
                  <a:lnTo>
                    <a:pt x="20" y="0"/>
                  </a:lnTo>
                  <a:lnTo>
                    <a:pt x="19" y="0"/>
                  </a:lnTo>
                  <a:lnTo>
                    <a:pt x="18" y="0"/>
                  </a:lnTo>
                  <a:lnTo>
                    <a:pt x="17" y="0"/>
                  </a:lnTo>
                  <a:lnTo>
                    <a:pt x="16" y="0"/>
                  </a:lnTo>
                  <a:lnTo>
                    <a:pt x="14" y="0"/>
                  </a:lnTo>
                  <a:lnTo>
                    <a:pt x="13" y="0"/>
                  </a:lnTo>
                  <a:lnTo>
                    <a:pt x="12" y="0"/>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324" name="Freeform 570"/>
            <p:cNvSpPr>
              <a:spLocks/>
            </p:cNvSpPr>
            <p:nvPr/>
          </p:nvSpPr>
          <p:spPr bwMode="auto">
            <a:xfrm>
              <a:off x="1210" y="1699"/>
              <a:ext cx="40" cy="23"/>
            </a:xfrm>
            <a:custGeom>
              <a:avLst/>
              <a:gdLst>
                <a:gd name="T0" fmla="*/ 11 w 40"/>
                <a:gd name="T1" fmla="*/ 0 h 23"/>
                <a:gd name="T2" fmla="*/ 8 w 40"/>
                <a:gd name="T3" fmla="*/ 0 h 23"/>
                <a:gd name="T4" fmla="*/ 6 w 40"/>
                <a:gd name="T5" fmla="*/ 0 h 23"/>
                <a:gd name="T6" fmla="*/ 4 w 40"/>
                <a:gd name="T7" fmla="*/ 0 h 23"/>
                <a:gd name="T8" fmla="*/ 3 w 40"/>
                <a:gd name="T9" fmla="*/ 1 h 23"/>
                <a:gd name="T10" fmla="*/ 1 w 40"/>
                <a:gd name="T11" fmla="*/ 2 h 23"/>
                <a:gd name="T12" fmla="*/ 1 w 40"/>
                <a:gd name="T13" fmla="*/ 4 h 23"/>
                <a:gd name="T14" fmla="*/ 0 w 40"/>
                <a:gd name="T15" fmla="*/ 5 h 23"/>
                <a:gd name="T16" fmla="*/ 0 w 40"/>
                <a:gd name="T17" fmla="*/ 7 h 23"/>
                <a:gd name="T18" fmla="*/ 0 w 40"/>
                <a:gd name="T19" fmla="*/ 9 h 23"/>
                <a:gd name="T20" fmla="*/ 1 w 40"/>
                <a:gd name="T21" fmla="*/ 12 h 23"/>
                <a:gd name="T22" fmla="*/ 2 w 40"/>
                <a:gd name="T23" fmla="*/ 14 h 23"/>
                <a:gd name="T24" fmla="*/ 3 w 40"/>
                <a:gd name="T25" fmla="*/ 15 h 23"/>
                <a:gd name="T26" fmla="*/ 4 w 40"/>
                <a:gd name="T27" fmla="*/ 17 h 23"/>
                <a:gd name="T28" fmla="*/ 5 w 40"/>
                <a:gd name="T29" fmla="*/ 18 h 23"/>
                <a:gd name="T30" fmla="*/ 7 w 40"/>
                <a:gd name="T31" fmla="*/ 18 h 23"/>
                <a:gd name="T32" fmla="*/ 8 w 40"/>
                <a:gd name="T33" fmla="*/ 19 h 23"/>
                <a:gd name="T34" fmla="*/ 11 w 40"/>
                <a:gd name="T35" fmla="*/ 19 h 23"/>
                <a:gd name="T36" fmla="*/ 13 w 40"/>
                <a:gd name="T37" fmla="*/ 19 h 23"/>
                <a:gd name="T38" fmla="*/ 15 w 40"/>
                <a:gd name="T39" fmla="*/ 20 h 23"/>
                <a:gd name="T40" fmla="*/ 16 w 40"/>
                <a:gd name="T41" fmla="*/ 21 h 23"/>
                <a:gd name="T42" fmla="*/ 18 w 40"/>
                <a:gd name="T43" fmla="*/ 21 h 23"/>
                <a:gd name="T44" fmla="*/ 20 w 40"/>
                <a:gd name="T45" fmla="*/ 21 h 23"/>
                <a:gd name="T46" fmla="*/ 21 w 40"/>
                <a:gd name="T47" fmla="*/ 22 h 23"/>
                <a:gd name="T48" fmla="*/ 23 w 40"/>
                <a:gd name="T49" fmla="*/ 22 h 23"/>
                <a:gd name="T50" fmla="*/ 25 w 40"/>
                <a:gd name="T51" fmla="*/ 22 h 23"/>
                <a:gd name="T52" fmla="*/ 27 w 40"/>
                <a:gd name="T53" fmla="*/ 22 h 23"/>
                <a:gd name="T54" fmla="*/ 30 w 40"/>
                <a:gd name="T55" fmla="*/ 21 h 23"/>
                <a:gd name="T56" fmla="*/ 32 w 40"/>
                <a:gd name="T57" fmla="*/ 21 h 23"/>
                <a:gd name="T58" fmla="*/ 34 w 40"/>
                <a:gd name="T59" fmla="*/ 21 h 23"/>
                <a:gd name="T60" fmla="*/ 36 w 40"/>
                <a:gd name="T61" fmla="*/ 20 h 23"/>
                <a:gd name="T62" fmla="*/ 37 w 40"/>
                <a:gd name="T63" fmla="*/ 19 h 23"/>
                <a:gd name="T64" fmla="*/ 38 w 40"/>
                <a:gd name="T65" fmla="*/ 18 h 23"/>
                <a:gd name="T66" fmla="*/ 38 w 40"/>
                <a:gd name="T67" fmla="*/ 16 h 23"/>
                <a:gd name="T68" fmla="*/ 38 w 40"/>
                <a:gd name="T69" fmla="*/ 14 h 23"/>
                <a:gd name="T70" fmla="*/ 38 w 40"/>
                <a:gd name="T71" fmla="*/ 12 h 23"/>
                <a:gd name="T72" fmla="*/ 38 w 40"/>
                <a:gd name="T73" fmla="*/ 9 h 23"/>
                <a:gd name="T74" fmla="*/ 39 w 40"/>
                <a:gd name="T75" fmla="*/ 8 h 23"/>
                <a:gd name="T76" fmla="*/ 38 w 40"/>
                <a:gd name="T77" fmla="*/ 7 h 23"/>
                <a:gd name="T78" fmla="*/ 36 w 40"/>
                <a:gd name="T79" fmla="*/ 4 h 23"/>
                <a:gd name="T80" fmla="*/ 34 w 40"/>
                <a:gd name="T81" fmla="*/ 2 h 23"/>
                <a:gd name="T82" fmla="*/ 32 w 40"/>
                <a:gd name="T83" fmla="*/ 1 h 23"/>
                <a:gd name="T84" fmla="*/ 30 w 40"/>
                <a:gd name="T85" fmla="*/ 0 h 23"/>
                <a:gd name="T86" fmla="*/ 27 w 40"/>
                <a:gd name="T87" fmla="*/ 0 h 23"/>
                <a:gd name="T88" fmla="*/ 25 w 40"/>
                <a:gd name="T89" fmla="*/ 0 h 23"/>
                <a:gd name="T90" fmla="*/ 23 w 40"/>
                <a:gd name="T91" fmla="*/ 0 h 23"/>
                <a:gd name="T92" fmla="*/ 21 w 40"/>
                <a:gd name="T93" fmla="*/ 0 h 23"/>
                <a:gd name="T94" fmla="*/ 19 w 40"/>
                <a:gd name="T95" fmla="*/ 0 h 23"/>
                <a:gd name="T96" fmla="*/ 17 w 40"/>
                <a:gd name="T97" fmla="*/ 0 h 23"/>
                <a:gd name="T98" fmla="*/ 15 w 40"/>
                <a:gd name="T99" fmla="*/ 0 h 23"/>
                <a:gd name="T100" fmla="*/ 12 w 40"/>
                <a:gd name="T101" fmla="*/ 0 h 2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0" h="23">
                  <a:moveTo>
                    <a:pt x="12" y="0"/>
                  </a:moveTo>
                  <a:lnTo>
                    <a:pt x="11" y="0"/>
                  </a:lnTo>
                  <a:lnTo>
                    <a:pt x="9" y="0"/>
                  </a:lnTo>
                  <a:lnTo>
                    <a:pt x="8" y="0"/>
                  </a:lnTo>
                  <a:lnTo>
                    <a:pt x="7" y="0"/>
                  </a:lnTo>
                  <a:lnTo>
                    <a:pt x="6" y="0"/>
                  </a:lnTo>
                  <a:lnTo>
                    <a:pt x="5" y="0"/>
                  </a:lnTo>
                  <a:lnTo>
                    <a:pt x="4" y="0"/>
                  </a:lnTo>
                  <a:lnTo>
                    <a:pt x="3" y="0"/>
                  </a:lnTo>
                  <a:lnTo>
                    <a:pt x="3" y="1"/>
                  </a:lnTo>
                  <a:lnTo>
                    <a:pt x="2" y="2"/>
                  </a:lnTo>
                  <a:lnTo>
                    <a:pt x="1" y="2"/>
                  </a:lnTo>
                  <a:lnTo>
                    <a:pt x="1" y="3"/>
                  </a:lnTo>
                  <a:lnTo>
                    <a:pt x="1" y="4"/>
                  </a:lnTo>
                  <a:lnTo>
                    <a:pt x="0" y="4"/>
                  </a:lnTo>
                  <a:lnTo>
                    <a:pt x="0" y="5"/>
                  </a:lnTo>
                  <a:lnTo>
                    <a:pt x="0" y="6"/>
                  </a:lnTo>
                  <a:lnTo>
                    <a:pt x="0" y="7"/>
                  </a:lnTo>
                  <a:lnTo>
                    <a:pt x="0" y="8"/>
                  </a:lnTo>
                  <a:lnTo>
                    <a:pt x="0" y="9"/>
                  </a:lnTo>
                  <a:lnTo>
                    <a:pt x="0" y="10"/>
                  </a:lnTo>
                  <a:lnTo>
                    <a:pt x="1" y="12"/>
                  </a:lnTo>
                  <a:lnTo>
                    <a:pt x="1" y="13"/>
                  </a:lnTo>
                  <a:lnTo>
                    <a:pt x="2" y="14"/>
                  </a:lnTo>
                  <a:lnTo>
                    <a:pt x="2" y="15"/>
                  </a:lnTo>
                  <a:lnTo>
                    <a:pt x="3" y="15"/>
                  </a:lnTo>
                  <a:lnTo>
                    <a:pt x="3" y="16"/>
                  </a:lnTo>
                  <a:lnTo>
                    <a:pt x="4" y="17"/>
                  </a:lnTo>
                  <a:lnTo>
                    <a:pt x="5" y="17"/>
                  </a:lnTo>
                  <a:lnTo>
                    <a:pt x="5" y="18"/>
                  </a:lnTo>
                  <a:lnTo>
                    <a:pt x="6" y="18"/>
                  </a:lnTo>
                  <a:lnTo>
                    <a:pt x="7" y="18"/>
                  </a:lnTo>
                  <a:lnTo>
                    <a:pt x="8" y="18"/>
                  </a:lnTo>
                  <a:lnTo>
                    <a:pt x="8" y="19"/>
                  </a:lnTo>
                  <a:lnTo>
                    <a:pt x="9" y="19"/>
                  </a:lnTo>
                  <a:lnTo>
                    <a:pt x="11" y="19"/>
                  </a:lnTo>
                  <a:lnTo>
                    <a:pt x="12" y="19"/>
                  </a:lnTo>
                  <a:lnTo>
                    <a:pt x="13" y="19"/>
                  </a:lnTo>
                  <a:lnTo>
                    <a:pt x="14" y="20"/>
                  </a:lnTo>
                  <a:lnTo>
                    <a:pt x="15" y="20"/>
                  </a:lnTo>
                  <a:lnTo>
                    <a:pt x="16" y="20"/>
                  </a:lnTo>
                  <a:lnTo>
                    <a:pt x="16" y="21"/>
                  </a:lnTo>
                  <a:lnTo>
                    <a:pt x="17" y="21"/>
                  </a:lnTo>
                  <a:lnTo>
                    <a:pt x="18" y="21"/>
                  </a:lnTo>
                  <a:lnTo>
                    <a:pt x="19" y="21"/>
                  </a:lnTo>
                  <a:lnTo>
                    <a:pt x="20" y="21"/>
                  </a:lnTo>
                  <a:lnTo>
                    <a:pt x="20" y="22"/>
                  </a:lnTo>
                  <a:lnTo>
                    <a:pt x="21" y="22"/>
                  </a:lnTo>
                  <a:lnTo>
                    <a:pt x="22" y="22"/>
                  </a:lnTo>
                  <a:lnTo>
                    <a:pt x="23" y="22"/>
                  </a:lnTo>
                  <a:lnTo>
                    <a:pt x="24" y="22"/>
                  </a:lnTo>
                  <a:lnTo>
                    <a:pt x="25" y="22"/>
                  </a:lnTo>
                  <a:lnTo>
                    <a:pt x="26" y="22"/>
                  </a:lnTo>
                  <a:lnTo>
                    <a:pt x="27" y="22"/>
                  </a:lnTo>
                  <a:lnTo>
                    <a:pt x="28" y="22"/>
                  </a:lnTo>
                  <a:lnTo>
                    <a:pt x="30" y="21"/>
                  </a:lnTo>
                  <a:lnTo>
                    <a:pt x="31" y="21"/>
                  </a:lnTo>
                  <a:lnTo>
                    <a:pt x="32" y="21"/>
                  </a:lnTo>
                  <a:lnTo>
                    <a:pt x="33" y="21"/>
                  </a:lnTo>
                  <a:lnTo>
                    <a:pt x="34" y="21"/>
                  </a:lnTo>
                  <a:lnTo>
                    <a:pt x="35" y="20"/>
                  </a:lnTo>
                  <a:lnTo>
                    <a:pt x="36" y="20"/>
                  </a:lnTo>
                  <a:lnTo>
                    <a:pt x="36" y="19"/>
                  </a:lnTo>
                  <a:lnTo>
                    <a:pt x="37" y="19"/>
                  </a:lnTo>
                  <a:lnTo>
                    <a:pt x="37" y="18"/>
                  </a:lnTo>
                  <a:lnTo>
                    <a:pt x="38" y="18"/>
                  </a:lnTo>
                  <a:lnTo>
                    <a:pt x="38" y="17"/>
                  </a:lnTo>
                  <a:lnTo>
                    <a:pt x="38" y="16"/>
                  </a:lnTo>
                  <a:lnTo>
                    <a:pt x="38" y="15"/>
                  </a:lnTo>
                  <a:lnTo>
                    <a:pt x="38" y="14"/>
                  </a:lnTo>
                  <a:lnTo>
                    <a:pt x="38" y="13"/>
                  </a:lnTo>
                  <a:lnTo>
                    <a:pt x="38" y="12"/>
                  </a:lnTo>
                  <a:lnTo>
                    <a:pt x="38" y="10"/>
                  </a:lnTo>
                  <a:lnTo>
                    <a:pt x="38" y="9"/>
                  </a:lnTo>
                  <a:lnTo>
                    <a:pt x="38" y="8"/>
                  </a:lnTo>
                  <a:lnTo>
                    <a:pt x="39" y="8"/>
                  </a:lnTo>
                  <a:lnTo>
                    <a:pt x="39" y="7"/>
                  </a:lnTo>
                  <a:lnTo>
                    <a:pt x="38" y="7"/>
                  </a:lnTo>
                  <a:lnTo>
                    <a:pt x="38" y="6"/>
                  </a:lnTo>
                  <a:lnTo>
                    <a:pt x="36" y="4"/>
                  </a:lnTo>
                  <a:lnTo>
                    <a:pt x="35" y="3"/>
                  </a:lnTo>
                  <a:lnTo>
                    <a:pt x="34" y="2"/>
                  </a:lnTo>
                  <a:lnTo>
                    <a:pt x="33" y="2"/>
                  </a:lnTo>
                  <a:lnTo>
                    <a:pt x="32" y="1"/>
                  </a:lnTo>
                  <a:lnTo>
                    <a:pt x="31" y="1"/>
                  </a:lnTo>
                  <a:lnTo>
                    <a:pt x="30" y="0"/>
                  </a:lnTo>
                  <a:lnTo>
                    <a:pt x="28" y="0"/>
                  </a:lnTo>
                  <a:lnTo>
                    <a:pt x="27" y="0"/>
                  </a:lnTo>
                  <a:lnTo>
                    <a:pt x="26" y="0"/>
                  </a:lnTo>
                  <a:lnTo>
                    <a:pt x="25" y="0"/>
                  </a:lnTo>
                  <a:lnTo>
                    <a:pt x="24" y="0"/>
                  </a:lnTo>
                  <a:lnTo>
                    <a:pt x="23" y="0"/>
                  </a:lnTo>
                  <a:lnTo>
                    <a:pt x="22" y="0"/>
                  </a:lnTo>
                  <a:lnTo>
                    <a:pt x="21" y="0"/>
                  </a:lnTo>
                  <a:lnTo>
                    <a:pt x="20" y="0"/>
                  </a:lnTo>
                  <a:lnTo>
                    <a:pt x="19" y="0"/>
                  </a:lnTo>
                  <a:lnTo>
                    <a:pt x="18" y="0"/>
                  </a:lnTo>
                  <a:lnTo>
                    <a:pt x="17" y="0"/>
                  </a:lnTo>
                  <a:lnTo>
                    <a:pt x="16" y="0"/>
                  </a:lnTo>
                  <a:lnTo>
                    <a:pt x="15" y="0"/>
                  </a:lnTo>
                  <a:lnTo>
                    <a:pt x="14" y="0"/>
                  </a:lnTo>
                  <a:lnTo>
                    <a:pt x="12" y="0"/>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325" name="Freeform 571"/>
            <p:cNvSpPr>
              <a:spLocks/>
            </p:cNvSpPr>
            <p:nvPr/>
          </p:nvSpPr>
          <p:spPr bwMode="auto">
            <a:xfrm>
              <a:off x="1162" y="1691"/>
              <a:ext cx="40" cy="30"/>
            </a:xfrm>
            <a:custGeom>
              <a:avLst/>
              <a:gdLst>
                <a:gd name="T0" fmla="*/ 31 w 40"/>
                <a:gd name="T1" fmla="*/ 2 h 30"/>
                <a:gd name="T2" fmla="*/ 29 w 40"/>
                <a:gd name="T3" fmla="*/ 2 h 30"/>
                <a:gd name="T4" fmla="*/ 27 w 40"/>
                <a:gd name="T5" fmla="*/ 1 h 30"/>
                <a:gd name="T6" fmla="*/ 25 w 40"/>
                <a:gd name="T7" fmla="*/ 1 h 30"/>
                <a:gd name="T8" fmla="*/ 23 w 40"/>
                <a:gd name="T9" fmla="*/ 0 h 30"/>
                <a:gd name="T10" fmla="*/ 21 w 40"/>
                <a:gd name="T11" fmla="*/ 0 h 30"/>
                <a:gd name="T12" fmla="*/ 20 w 40"/>
                <a:gd name="T13" fmla="*/ 1 h 30"/>
                <a:gd name="T14" fmla="*/ 17 w 40"/>
                <a:gd name="T15" fmla="*/ 1 h 30"/>
                <a:gd name="T16" fmla="*/ 16 w 40"/>
                <a:gd name="T17" fmla="*/ 2 h 30"/>
                <a:gd name="T18" fmla="*/ 14 w 40"/>
                <a:gd name="T19" fmla="*/ 2 h 30"/>
                <a:gd name="T20" fmla="*/ 12 w 40"/>
                <a:gd name="T21" fmla="*/ 2 h 30"/>
                <a:gd name="T22" fmla="*/ 11 w 40"/>
                <a:gd name="T23" fmla="*/ 3 h 30"/>
                <a:gd name="T24" fmla="*/ 9 w 40"/>
                <a:gd name="T25" fmla="*/ 4 h 30"/>
                <a:gd name="T26" fmla="*/ 8 w 40"/>
                <a:gd name="T27" fmla="*/ 5 h 30"/>
                <a:gd name="T28" fmla="*/ 6 w 40"/>
                <a:gd name="T29" fmla="*/ 6 h 30"/>
                <a:gd name="T30" fmla="*/ 4 w 40"/>
                <a:gd name="T31" fmla="*/ 7 h 30"/>
                <a:gd name="T32" fmla="*/ 3 w 40"/>
                <a:gd name="T33" fmla="*/ 8 h 30"/>
                <a:gd name="T34" fmla="*/ 2 w 40"/>
                <a:gd name="T35" fmla="*/ 9 h 30"/>
                <a:gd name="T36" fmla="*/ 1 w 40"/>
                <a:gd name="T37" fmla="*/ 10 h 30"/>
                <a:gd name="T38" fmla="*/ 1 w 40"/>
                <a:gd name="T39" fmla="*/ 12 h 30"/>
                <a:gd name="T40" fmla="*/ 0 w 40"/>
                <a:gd name="T41" fmla="*/ 13 h 30"/>
                <a:gd name="T42" fmla="*/ 0 w 40"/>
                <a:gd name="T43" fmla="*/ 16 h 30"/>
                <a:gd name="T44" fmla="*/ 1 w 40"/>
                <a:gd name="T45" fmla="*/ 17 h 30"/>
                <a:gd name="T46" fmla="*/ 2 w 40"/>
                <a:gd name="T47" fmla="*/ 19 h 30"/>
                <a:gd name="T48" fmla="*/ 4 w 40"/>
                <a:gd name="T49" fmla="*/ 20 h 30"/>
                <a:gd name="T50" fmla="*/ 5 w 40"/>
                <a:gd name="T51" fmla="*/ 21 h 30"/>
                <a:gd name="T52" fmla="*/ 7 w 40"/>
                <a:gd name="T53" fmla="*/ 21 h 30"/>
                <a:gd name="T54" fmla="*/ 9 w 40"/>
                <a:gd name="T55" fmla="*/ 22 h 30"/>
                <a:gd name="T56" fmla="*/ 11 w 40"/>
                <a:gd name="T57" fmla="*/ 22 h 30"/>
                <a:gd name="T58" fmla="*/ 13 w 40"/>
                <a:gd name="T59" fmla="*/ 22 h 30"/>
                <a:gd name="T60" fmla="*/ 16 w 40"/>
                <a:gd name="T61" fmla="*/ 22 h 30"/>
                <a:gd name="T62" fmla="*/ 17 w 40"/>
                <a:gd name="T63" fmla="*/ 23 h 30"/>
                <a:gd name="T64" fmla="*/ 20 w 40"/>
                <a:gd name="T65" fmla="*/ 23 h 30"/>
                <a:gd name="T66" fmla="*/ 22 w 40"/>
                <a:gd name="T67" fmla="*/ 23 h 30"/>
                <a:gd name="T68" fmla="*/ 24 w 40"/>
                <a:gd name="T69" fmla="*/ 24 h 30"/>
                <a:gd name="T70" fmla="*/ 26 w 40"/>
                <a:gd name="T71" fmla="*/ 25 h 30"/>
                <a:gd name="T72" fmla="*/ 27 w 40"/>
                <a:gd name="T73" fmla="*/ 26 h 30"/>
                <a:gd name="T74" fmla="*/ 29 w 40"/>
                <a:gd name="T75" fmla="*/ 26 h 30"/>
                <a:gd name="T76" fmla="*/ 30 w 40"/>
                <a:gd name="T77" fmla="*/ 27 h 30"/>
                <a:gd name="T78" fmla="*/ 32 w 40"/>
                <a:gd name="T79" fmla="*/ 27 h 30"/>
                <a:gd name="T80" fmla="*/ 33 w 40"/>
                <a:gd name="T81" fmla="*/ 28 h 30"/>
                <a:gd name="T82" fmla="*/ 35 w 40"/>
                <a:gd name="T83" fmla="*/ 28 h 30"/>
                <a:gd name="T84" fmla="*/ 36 w 40"/>
                <a:gd name="T85" fmla="*/ 29 h 30"/>
                <a:gd name="T86" fmla="*/ 37 w 40"/>
                <a:gd name="T87" fmla="*/ 27 h 30"/>
                <a:gd name="T88" fmla="*/ 38 w 40"/>
                <a:gd name="T89" fmla="*/ 26 h 30"/>
                <a:gd name="T90" fmla="*/ 39 w 40"/>
                <a:gd name="T91" fmla="*/ 24 h 30"/>
                <a:gd name="T92" fmla="*/ 39 w 40"/>
                <a:gd name="T93" fmla="*/ 22 h 30"/>
                <a:gd name="T94" fmla="*/ 39 w 40"/>
                <a:gd name="T95" fmla="*/ 20 h 30"/>
                <a:gd name="T96" fmla="*/ 39 w 40"/>
                <a:gd name="T97" fmla="*/ 18 h 30"/>
                <a:gd name="T98" fmla="*/ 39 w 40"/>
                <a:gd name="T99" fmla="*/ 16 h 30"/>
                <a:gd name="T100" fmla="*/ 39 w 40"/>
                <a:gd name="T101" fmla="*/ 13 h 30"/>
                <a:gd name="T102" fmla="*/ 38 w 40"/>
                <a:gd name="T103" fmla="*/ 12 h 30"/>
                <a:gd name="T104" fmla="*/ 37 w 40"/>
                <a:gd name="T105" fmla="*/ 10 h 30"/>
                <a:gd name="T106" fmla="*/ 37 w 40"/>
                <a:gd name="T107" fmla="*/ 8 h 30"/>
                <a:gd name="T108" fmla="*/ 36 w 40"/>
                <a:gd name="T109" fmla="*/ 7 h 30"/>
                <a:gd name="T110" fmla="*/ 34 w 40"/>
                <a:gd name="T111" fmla="*/ 5 h 30"/>
                <a:gd name="T112" fmla="*/ 32 w 40"/>
                <a:gd name="T113" fmla="*/ 4 h 3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0" h="30">
                  <a:moveTo>
                    <a:pt x="32" y="4"/>
                  </a:moveTo>
                  <a:lnTo>
                    <a:pt x="31" y="2"/>
                  </a:lnTo>
                  <a:lnTo>
                    <a:pt x="30" y="2"/>
                  </a:lnTo>
                  <a:lnTo>
                    <a:pt x="29" y="2"/>
                  </a:lnTo>
                  <a:lnTo>
                    <a:pt x="28" y="2"/>
                  </a:lnTo>
                  <a:lnTo>
                    <a:pt x="27" y="1"/>
                  </a:lnTo>
                  <a:lnTo>
                    <a:pt x="26" y="1"/>
                  </a:lnTo>
                  <a:lnTo>
                    <a:pt x="25" y="1"/>
                  </a:lnTo>
                  <a:lnTo>
                    <a:pt x="24" y="0"/>
                  </a:lnTo>
                  <a:lnTo>
                    <a:pt x="23" y="0"/>
                  </a:lnTo>
                  <a:lnTo>
                    <a:pt x="22" y="0"/>
                  </a:lnTo>
                  <a:lnTo>
                    <a:pt x="21" y="0"/>
                  </a:lnTo>
                  <a:lnTo>
                    <a:pt x="21" y="1"/>
                  </a:lnTo>
                  <a:lnTo>
                    <a:pt x="20" y="1"/>
                  </a:lnTo>
                  <a:lnTo>
                    <a:pt x="18" y="1"/>
                  </a:lnTo>
                  <a:lnTo>
                    <a:pt x="17" y="1"/>
                  </a:lnTo>
                  <a:lnTo>
                    <a:pt x="16" y="1"/>
                  </a:lnTo>
                  <a:lnTo>
                    <a:pt x="16" y="2"/>
                  </a:lnTo>
                  <a:lnTo>
                    <a:pt x="15" y="2"/>
                  </a:lnTo>
                  <a:lnTo>
                    <a:pt x="14" y="2"/>
                  </a:lnTo>
                  <a:lnTo>
                    <a:pt x="13" y="2"/>
                  </a:lnTo>
                  <a:lnTo>
                    <a:pt x="12" y="2"/>
                  </a:lnTo>
                  <a:lnTo>
                    <a:pt x="12" y="3"/>
                  </a:lnTo>
                  <a:lnTo>
                    <a:pt x="11" y="3"/>
                  </a:lnTo>
                  <a:lnTo>
                    <a:pt x="10" y="4"/>
                  </a:lnTo>
                  <a:lnTo>
                    <a:pt x="9" y="4"/>
                  </a:lnTo>
                  <a:lnTo>
                    <a:pt x="8" y="4"/>
                  </a:lnTo>
                  <a:lnTo>
                    <a:pt x="8" y="5"/>
                  </a:lnTo>
                  <a:lnTo>
                    <a:pt x="7" y="6"/>
                  </a:lnTo>
                  <a:lnTo>
                    <a:pt x="6" y="6"/>
                  </a:lnTo>
                  <a:lnTo>
                    <a:pt x="5" y="7"/>
                  </a:lnTo>
                  <a:lnTo>
                    <a:pt x="4" y="7"/>
                  </a:lnTo>
                  <a:lnTo>
                    <a:pt x="4" y="8"/>
                  </a:lnTo>
                  <a:lnTo>
                    <a:pt x="3" y="8"/>
                  </a:lnTo>
                  <a:lnTo>
                    <a:pt x="3" y="9"/>
                  </a:lnTo>
                  <a:lnTo>
                    <a:pt x="2" y="9"/>
                  </a:lnTo>
                  <a:lnTo>
                    <a:pt x="2" y="10"/>
                  </a:lnTo>
                  <a:lnTo>
                    <a:pt x="1" y="10"/>
                  </a:lnTo>
                  <a:lnTo>
                    <a:pt x="1" y="11"/>
                  </a:lnTo>
                  <a:lnTo>
                    <a:pt x="1" y="12"/>
                  </a:lnTo>
                  <a:lnTo>
                    <a:pt x="0" y="12"/>
                  </a:lnTo>
                  <a:lnTo>
                    <a:pt x="0" y="13"/>
                  </a:lnTo>
                  <a:lnTo>
                    <a:pt x="0" y="15"/>
                  </a:lnTo>
                  <a:lnTo>
                    <a:pt x="0" y="16"/>
                  </a:lnTo>
                  <a:lnTo>
                    <a:pt x="1" y="16"/>
                  </a:lnTo>
                  <a:lnTo>
                    <a:pt x="1" y="17"/>
                  </a:lnTo>
                  <a:lnTo>
                    <a:pt x="2" y="18"/>
                  </a:lnTo>
                  <a:lnTo>
                    <a:pt x="2" y="19"/>
                  </a:lnTo>
                  <a:lnTo>
                    <a:pt x="3" y="20"/>
                  </a:lnTo>
                  <a:lnTo>
                    <a:pt x="4" y="20"/>
                  </a:lnTo>
                  <a:lnTo>
                    <a:pt x="4" y="21"/>
                  </a:lnTo>
                  <a:lnTo>
                    <a:pt x="5" y="21"/>
                  </a:lnTo>
                  <a:lnTo>
                    <a:pt x="6" y="21"/>
                  </a:lnTo>
                  <a:lnTo>
                    <a:pt x="7" y="21"/>
                  </a:lnTo>
                  <a:lnTo>
                    <a:pt x="8" y="22"/>
                  </a:lnTo>
                  <a:lnTo>
                    <a:pt x="9" y="22"/>
                  </a:lnTo>
                  <a:lnTo>
                    <a:pt x="10" y="22"/>
                  </a:lnTo>
                  <a:lnTo>
                    <a:pt x="11" y="22"/>
                  </a:lnTo>
                  <a:lnTo>
                    <a:pt x="12" y="22"/>
                  </a:lnTo>
                  <a:lnTo>
                    <a:pt x="13" y="22"/>
                  </a:lnTo>
                  <a:lnTo>
                    <a:pt x="14" y="22"/>
                  </a:lnTo>
                  <a:lnTo>
                    <a:pt x="16" y="22"/>
                  </a:lnTo>
                  <a:lnTo>
                    <a:pt x="16" y="23"/>
                  </a:lnTo>
                  <a:lnTo>
                    <a:pt x="17" y="23"/>
                  </a:lnTo>
                  <a:lnTo>
                    <a:pt x="18" y="23"/>
                  </a:lnTo>
                  <a:lnTo>
                    <a:pt x="20" y="23"/>
                  </a:lnTo>
                  <a:lnTo>
                    <a:pt x="21" y="23"/>
                  </a:lnTo>
                  <a:lnTo>
                    <a:pt x="22" y="23"/>
                  </a:lnTo>
                  <a:lnTo>
                    <a:pt x="23" y="24"/>
                  </a:lnTo>
                  <a:lnTo>
                    <a:pt x="24" y="24"/>
                  </a:lnTo>
                  <a:lnTo>
                    <a:pt x="25" y="25"/>
                  </a:lnTo>
                  <a:lnTo>
                    <a:pt x="26" y="25"/>
                  </a:lnTo>
                  <a:lnTo>
                    <a:pt x="27" y="25"/>
                  </a:lnTo>
                  <a:lnTo>
                    <a:pt x="27" y="26"/>
                  </a:lnTo>
                  <a:lnTo>
                    <a:pt x="28" y="26"/>
                  </a:lnTo>
                  <a:lnTo>
                    <a:pt x="29" y="26"/>
                  </a:lnTo>
                  <a:lnTo>
                    <a:pt x="29" y="27"/>
                  </a:lnTo>
                  <a:lnTo>
                    <a:pt x="30" y="27"/>
                  </a:lnTo>
                  <a:lnTo>
                    <a:pt x="31" y="27"/>
                  </a:lnTo>
                  <a:lnTo>
                    <a:pt x="32" y="27"/>
                  </a:lnTo>
                  <a:lnTo>
                    <a:pt x="32" y="28"/>
                  </a:lnTo>
                  <a:lnTo>
                    <a:pt x="33" y="28"/>
                  </a:lnTo>
                  <a:lnTo>
                    <a:pt x="34" y="28"/>
                  </a:lnTo>
                  <a:lnTo>
                    <a:pt x="35" y="28"/>
                  </a:lnTo>
                  <a:lnTo>
                    <a:pt x="35" y="29"/>
                  </a:lnTo>
                  <a:lnTo>
                    <a:pt x="36" y="29"/>
                  </a:lnTo>
                  <a:lnTo>
                    <a:pt x="37" y="29"/>
                  </a:lnTo>
                  <a:lnTo>
                    <a:pt x="37" y="27"/>
                  </a:lnTo>
                  <a:lnTo>
                    <a:pt x="38" y="27"/>
                  </a:lnTo>
                  <a:lnTo>
                    <a:pt x="38" y="26"/>
                  </a:lnTo>
                  <a:lnTo>
                    <a:pt x="39" y="25"/>
                  </a:lnTo>
                  <a:lnTo>
                    <a:pt x="39" y="24"/>
                  </a:lnTo>
                  <a:lnTo>
                    <a:pt x="39" y="23"/>
                  </a:lnTo>
                  <a:lnTo>
                    <a:pt x="39" y="22"/>
                  </a:lnTo>
                  <a:lnTo>
                    <a:pt x="39" y="21"/>
                  </a:lnTo>
                  <a:lnTo>
                    <a:pt x="39" y="20"/>
                  </a:lnTo>
                  <a:lnTo>
                    <a:pt x="39" y="19"/>
                  </a:lnTo>
                  <a:lnTo>
                    <a:pt x="39" y="18"/>
                  </a:lnTo>
                  <a:lnTo>
                    <a:pt x="39" y="17"/>
                  </a:lnTo>
                  <a:lnTo>
                    <a:pt x="39" y="16"/>
                  </a:lnTo>
                  <a:lnTo>
                    <a:pt x="39" y="15"/>
                  </a:lnTo>
                  <a:lnTo>
                    <a:pt x="39" y="13"/>
                  </a:lnTo>
                  <a:lnTo>
                    <a:pt x="39" y="12"/>
                  </a:lnTo>
                  <a:lnTo>
                    <a:pt x="38" y="12"/>
                  </a:lnTo>
                  <a:lnTo>
                    <a:pt x="38" y="11"/>
                  </a:lnTo>
                  <a:lnTo>
                    <a:pt x="37" y="10"/>
                  </a:lnTo>
                  <a:lnTo>
                    <a:pt x="37" y="9"/>
                  </a:lnTo>
                  <a:lnTo>
                    <a:pt x="37" y="8"/>
                  </a:lnTo>
                  <a:lnTo>
                    <a:pt x="36" y="8"/>
                  </a:lnTo>
                  <a:lnTo>
                    <a:pt x="36" y="7"/>
                  </a:lnTo>
                  <a:lnTo>
                    <a:pt x="35" y="6"/>
                  </a:lnTo>
                  <a:lnTo>
                    <a:pt x="34" y="5"/>
                  </a:lnTo>
                  <a:lnTo>
                    <a:pt x="33" y="4"/>
                  </a:lnTo>
                  <a:lnTo>
                    <a:pt x="32" y="4"/>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326" name="Freeform 572"/>
            <p:cNvSpPr>
              <a:spLocks/>
            </p:cNvSpPr>
            <p:nvPr/>
          </p:nvSpPr>
          <p:spPr bwMode="auto">
            <a:xfrm>
              <a:off x="1127" y="1707"/>
              <a:ext cx="40" cy="17"/>
            </a:xfrm>
            <a:custGeom>
              <a:avLst/>
              <a:gdLst>
                <a:gd name="T0" fmla="*/ 14 w 40"/>
                <a:gd name="T1" fmla="*/ 1 h 17"/>
                <a:gd name="T2" fmla="*/ 13 w 40"/>
                <a:gd name="T3" fmla="*/ 2 h 17"/>
                <a:gd name="T4" fmla="*/ 11 w 40"/>
                <a:gd name="T5" fmla="*/ 2 h 17"/>
                <a:gd name="T6" fmla="*/ 8 w 40"/>
                <a:gd name="T7" fmla="*/ 3 h 17"/>
                <a:gd name="T8" fmla="*/ 6 w 40"/>
                <a:gd name="T9" fmla="*/ 3 h 17"/>
                <a:gd name="T10" fmla="*/ 5 w 40"/>
                <a:gd name="T11" fmla="*/ 4 h 17"/>
                <a:gd name="T12" fmla="*/ 3 w 40"/>
                <a:gd name="T13" fmla="*/ 5 h 17"/>
                <a:gd name="T14" fmla="*/ 2 w 40"/>
                <a:gd name="T15" fmla="*/ 7 h 17"/>
                <a:gd name="T16" fmla="*/ 1 w 40"/>
                <a:gd name="T17" fmla="*/ 8 h 17"/>
                <a:gd name="T18" fmla="*/ 0 w 40"/>
                <a:gd name="T19" fmla="*/ 9 h 17"/>
                <a:gd name="T20" fmla="*/ 0 w 40"/>
                <a:gd name="T21" fmla="*/ 11 h 17"/>
                <a:gd name="T22" fmla="*/ 2 w 40"/>
                <a:gd name="T23" fmla="*/ 11 h 17"/>
                <a:gd name="T24" fmla="*/ 3 w 40"/>
                <a:gd name="T25" fmla="*/ 12 h 17"/>
                <a:gd name="T26" fmla="*/ 5 w 40"/>
                <a:gd name="T27" fmla="*/ 13 h 17"/>
                <a:gd name="T28" fmla="*/ 7 w 40"/>
                <a:gd name="T29" fmla="*/ 13 h 17"/>
                <a:gd name="T30" fmla="*/ 9 w 40"/>
                <a:gd name="T31" fmla="*/ 14 h 17"/>
                <a:gd name="T32" fmla="*/ 12 w 40"/>
                <a:gd name="T33" fmla="*/ 14 h 17"/>
                <a:gd name="T34" fmla="*/ 14 w 40"/>
                <a:gd name="T35" fmla="*/ 14 h 17"/>
                <a:gd name="T36" fmla="*/ 16 w 40"/>
                <a:gd name="T37" fmla="*/ 14 h 17"/>
                <a:gd name="T38" fmla="*/ 19 w 40"/>
                <a:gd name="T39" fmla="*/ 15 h 17"/>
                <a:gd name="T40" fmla="*/ 22 w 40"/>
                <a:gd name="T41" fmla="*/ 15 h 17"/>
                <a:gd name="T42" fmla="*/ 24 w 40"/>
                <a:gd name="T43" fmla="*/ 15 h 17"/>
                <a:gd name="T44" fmla="*/ 27 w 40"/>
                <a:gd name="T45" fmla="*/ 15 h 17"/>
                <a:gd name="T46" fmla="*/ 28 w 40"/>
                <a:gd name="T47" fmla="*/ 16 h 17"/>
                <a:gd name="T48" fmla="*/ 30 w 40"/>
                <a:gd name="T49" fmla="*/ 15 h 17"/>
                <a:gd name="T50" fmla="*/ 32 w 40"/>
                <a:gd name="T51" fmla="*/ 15 h 17"/>
                <a:gd name="T52" fmla="*/ 34 w 40"/>
                <a:gd name="T53" fmla="*/ 14 h 17"/>
                <a:gd name="T54" fmla="*/ 35 w 40"/>
                <a:gd name="T55" fmla="*/ 13 h 17"/>
                <a:gd name="T56" fmla="*/ 36 w 40"/>
                <a:gd name="T57" fmla="*/ 12 h 17"/>
                <a:gd name="T58" fmla="*/ 37 w 40"/>
                <a:gd name="T59" fmla="*/ 11 h 17"/>
                <a:gd name="T60" fmla="*/ 38 w 40"/>
                <a:gd name="T61" fmla="*/ 9 h 17"/>
                <a:gd name="T62" fmla="*/ 39 w 40"/>
                <a:gd name="T63" fmla="*/ 8 h 17"/>
                <a:gd name="T64" fmla="*/ 39 w 40"/>
                <a:gd name="T65" fmla="*/ 6 h 17"/>
                <a:gd name="T66" fmla="*/ 38 w 40"/>
                <a:gd name="T67" fmla="*/ 4 h 17"/>
                <a:gd name="T68" fmla="*/ 36 w 40"/>
                <a:gd name="T69" fmla="*/ 3 h 17"/>
                <a:gd name="T70" fmla="*/ 35 w 40"/>
                <a:gd name="T71" fmla="*/ 2 h 17"/>
                <a:gd name="T72" fmla="*/ 34 w 40"/>
                <a:gd name="T73" fmla="*/ 1 h 17"/>
                <a:gd name="T74" fmla="*/ 32 w 40"/>
                <a:gd name="T75" fmla="*/ 1 h 17"/>
                <a:gd name="T76" fmla="*/ 30 w 40"/>
                <a:gd name="T77" fmla="*/ 1 h 17"/>
                <a:gd name="T78" fmla="*/ 27 w 40"/>
                <a:gd name="T79" fmla="*/ 0 h 17"/>
                <a:gd name="T80" fmla="*/ 25 w 40"/>
                <a:gd name="T81" fmla="*/ 0 h 17"/>
                <a:gd name="T82" fmla="*/ 23 w 40"/>
                <a:gd name="T83" fmla="*/ 0 h 17"/>
                <a:gd name="T84" fmla="*/ 21 w 40"/>
                <a:gd name="T85" fmla="*/ 1 h 17"/>
                <a:gd name="T86" fmla="*/ 19 w 40"/>
                <a:gd name="T87" fmla="*/ 1 h 17"/>
                <a:gd name="T88" fmla="*/ 17 w 40"/>
                <a:gd name="T89" fmla="*/ 1 h 1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0" h="17">
                  <a:moveTo>
                    <a:pt x="16" y="1"/>
                  </a:moveTo>
                  <a:lnTo>
                    <a:pt x="14" y="1"/>
                  </a:lnTo>
                  <a:lnTo>
                    <a:pt x="13" y="1"/>
                  </a:lnTo>
                  <a:lnTo>
                    <a:pt x="13" y="2"/>
                  </a:lnTo>
                  <a:lnTo>
                    <a:pt x="12" y="2"/>
                  </a:lnTo>
                  <a:lnTo>
                    <a:pt x="11" y="2"/>
                  </a:lnTo>
                  <a:lnTo>
                    <a:pt x="9" y="3"/>
                  </a:lnTo>
                  <a:lnTo>
                    <a:pt x="8" y="3"/>
                  </a:lnTo>
                  <a:lnTo>
                    <a:pt x="7" y="3"/>
                  </a:lnTo>
                  <a:lnTo>
                    <a:pt x="6" y="3"/>
                  </a:lnTo>
                  <a:lnTo>
                    <a:pt x="6" y="4"/>
                  </a:lnTo>
                  <a:lnTo>
                    <a:pt x="5" y="4"/>
                  </a:lnTo>
                  <a:lnTo>
                    <a:pt x="4" y="5"/>
                  </a:lnTo>
                  <a:lnTo>
                    <a:pt x="3" y="5"/>
                  </a:lnTo>
                  <a:lnTo>
                    <a:pt x="2" y="6"/>
                  </a:lnTo>
                  <a:lnTo>
                    <a:pt x="2" y="7"/>
                  </a:lnTo>
                  <a:lnTo>
                    <a:pt x="1" y="7"/>
                  </a:lnTo>
                  <a:lnTo>
                    <a:pt x="1" y="8"/>
                  </a:lnTo>
                  <a:lnTo>
                    <a:pt x="0" y="8"/>
                  </a:lnTo>
                  <a:lnTo>
                    <a:pt x="0" y="9"/>
                  </a:lnTo>
                  <a:lnTo>
                    <a:pt x="0" y="10"/>
                  </a:lnTo>
                  <a:lnTo>
                    <a:pt x="0" y="11"/>
                  </a:lnTo>
                  <a:lnTo>
                    <a:pt x="1" y="11"/>
                  </a:lnTo>
                  <a:lnTo>
                    <a:pt x="2" y="11"/>
                  </a:lnTo>
                  <a:lnTo>
                    <a:pt x="2" y="12"/>
                  </a:lnTo>
                  <a:lnTo>
                    <a:pt x="3" y="12"/>
                  </a:lnTo>
                  <a:lnTo>
                    <a:pt x="4" y="13"/>
                  </a:lnTo>
                  <a:lnTo>
                    <a:pt x="5" y="13"/>
                  </a:lnTo>
                  <a:lnTo>
                    <a:pt x="6" y="13"/>
                  </a:lnTo>
                  <a:lnTo>
                    <a:pt x="7" y="13"/>
                  </a:lnTo>
                  <a:lnTo>
                    <a:pt x="8" y="13"/>
                  </a:lnTo>
                  <a:lnTo>
                    <a:pt x="9" y="14"/>
                  </a:lnTo>
                  <a:lnTo>
                    <a:pt x="11" y="14"/>
                  </a:lnTo>
                  <a:lnTo>
                    <a:pt x="12" y="14"/>
                  </a:lnTo>
                  <a:lnTo>
                    <a:pt x="13" y="14"/>
                  </a:lnTo>
                  <a:lnTo>
                    <a:pt x="14" y="14"/>
                  </a:lnTo>
                  <a:lnTo>
                    <a:pt x="15" y="14"/>
                  </a:lnTo>
                  <a:lnTo>
                    <a:pt x="16" y="14"/>
                  </a:lnTo>
                  <a:lnTo>
                    <a:pt x="17" y="14"/>
                  </a:lnTo>
                  <a:lnTo>
                    <a:pt x="19" y="15"/>
                  </a:lnTo>
                  <a:lnTo>
                    <a:pt x="21" y="15"/>
                  </a:lnTo>
                  <a:lnTo>
                    <a:pt x="22" y="15"/>
                  </a:lnTo>
                  <a:lnTo>
                    <a:pt x="23" y="15"/>
                  </a:lnTo>
                  <a:lnTo>
                    <a:pt x="24" y="15"/>
                  </a:lnTo>
                  <a:lnTo>
                    <a:pt x="25" y="15"/>
                  </a:lnTo>
                  <a:lnTo>
                    <a:pt x="27" y="15"/>
                  </a:lnTo>
                  <a:lnTo>
                    <a:pt x="28" y="15"/>
                  </a:lnTo>
                  <a:lnTo>
                    <a:pt x="28" y="16"/>
                  </a:lnTo>
                  <a:lnTo>
                    <a:pt x="30" y="16"/>
                  </a:lnTo>
                  <a:lnTo>
                    <a:pt x="30" y="15"/>
                  </a:lnTo>
                  <a:lnTo>
                    <a:pt x="31" y="15"/>
                  </a:lnTo>
                  <a:lnTo>
                    <a:pt x="32" y="15"/>
                  </a:lnTo>
                  <a:lnTo>
                    <a:pt x="33" y="14"/>
                  </a:lnTo>
                  <a:lnTo>
                    <a:pt x="34" y="14"/>
                  </a:lnTo>
                  <a:lnTo>
                    <a:pt x="34" y="13"/>
                  </a:lnTo>
                  <a:lnTo>
                    <a:pt x="35" y="13"/>
                  </a:lnTo>
                  <a:lnTo>
                    <a:pt x="36" y="13"/>
                  </a:lnTo>
                  <a:lnTo>
                    <a:pt x="36" y="12"/>
                  </a:lnTo>
                  <a:lnTo>
                    <a:pt x="36" y="11"/>
                  </a:lnTo>
                  <a:lnTo>
                    <a:pt x="37" y="11"/>
                  </a:lnTo>
                  <a:lnTo>
                    <a:pt x="38" y="10"/>
                  </a:lnTo>
                  <a:lnTo>
                    <a:pt x="38" y="9"/>
                  </a:lnTo>
                  <a:lnTo>
                    <a:pt x="38" y="8"/>
                  </a:lnTo>
                  <a:lnTo>
                    <a:pt x="39" y="8"/>
                  </a:lnTo>
                  <a:lnTo>
                    <a:pt x="39" y="7"/>
                  </a:lnTo>
                  <a:lnTo>
                    <a:pt x="39" y="6"/>
                  </a:lnTo>
                  <a:lnTo>
                    <a:pt x="39" y="5"/>
                  </a:lnTo>
                  <a:lnTo>
                    <a:pt x="38" y="4"/>
                  </a:lnTo>
                  <a:lnTo>
                    <a:pt x="37" y="4"/>
                  </a:lnTo>
                  <a:lnTo>
                    <a:pt x="36" y="3"/>
                  </a:lnTo>
                  <a:lnTo>
                    <a:pt x="35" y="3"/>
                  </a:lnTo>
                  <a:lnTo>
                    <a:pt x="35" y="2"/>
                  </a:lnTo>
                  <a:lnTo>
                    <a:pt x="34" y="2"/>
                  </a:lnTo>
                  <a:lnTo>
                    <a:pt x="34" y="1"/>
                  </a:lnTo>
                  <a:lnTo>
                    <a:pt x="33" y="1"/>
                  </a:lnTo>
                  <a:lnTo>
                    <a:pt x="32" y="1"/>
                  </a:lnTo>
                  <a:lnTo>
                    <a:pt x="31" y="1"/>
                  </a:lnTo>
                  <a:lnTo>
                    <a:pt x="30" y="1"/>
                  </a:lnTo>
                  <a:lnTo>
                    <a:pt x="28" y="0"/>
                  </a:lnTo>
                  <a:lnTo>
                    <a:pt x="27" y="0"/>
                  </a:lnTo>
                  <a:lnTo>
                    <a:pt x="26" y="0"/>
                  </a:lnTo>
                  <a:lnTo>
                    <a:pt x="25" y="0"/>
                  </a:lnTo>
                  <a:lnTo>
                    <a:pt x="24" y="0"/>
                  </a:lnTo>
                  <a:lnTo>
                    <a:pt x="23" y="0"/>
                  </a:lnTo>
                  <a:lnTo>
                    <a:pt x="22" y="0"/>
                  </a:lnTo>
                  <a:lnTo>
                    <a:pt x="21" y="1"/>
                  </a:lnTo>
                  <a:lnTo>
                    <a:pt x="20" y="1"/>
                  </a:lnTo>
                  <a:lnTo>
                    <a:pt x="19" y="1"/>
                  </a:lnTo>
                  <a:lnTo>
                    <a:pt x="18" y="1"/>
                  </a:lnTo>
                  <a:lnTo>
                    <a:pt x="17" y="1"/>
                  </a:lnTo>
                  <a:lnTo>
                    <a:pt x="16" y="1"/>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327" name="Freeform 573"/>
            <p:cNvSpPr>
              <a:spLocks/>
            </p:cNvSpPr>
            <p:nvPr/>
          </p:nvSpPr>
          <p:spPr bwMode="auto">
            <a:xfrm>
              <a:off x="1932" y="1670"/>
              <a:ext cx="42" cy="20"/>
            </a:xfrm>
            <a:custGeom>
              <a:avLst/>
              <a:gdLst>
                <a:gd name="T0" fmla="*/ 4 w 42"/>
                <a:gd name="T1" fmla="*/ 1 h 20"/>
                <a:gd name="T2" fmla="*/ 2 w 42"/>
                <a:gd name="T3" fmla="*/ 1 h 20"/>
                <a:gd name="T4" fmla="*/ 1 w 42"/>
                <a:gd name="T5" fmla="*/ 2 h 20"/>
                <a:gd name="T6" fmla="*/ 0 w 42"/>
                <a:gd name="T7" fmla="*/ 3 h 20"/>
                <a:gd name="T8" fmla="*/ 0 w 42"/>
                <a:gd name="T9" fmla="*/ 5 h 20"/>
                <a:gd name="T10" fmla="*/ 0 w 42"/>
                <a:gd name="T11" fmla="*/ 7 h 20"/>
                <a:gd name="T12" fmla="*/ 0 w 42"/>
                <a:gd name="T13" fmla="*/ 10 h 20"/>
                <a:gd name="T14" fmla="*/ 1 w 42"/>
                <a:gd name="T15" fmla="*/ 11 h 20"/>
                <a:gd name="T16" fmla="*/ 2 w 42"/>
                <a:gd name="T17" fmla="*/ 12 h 20"/>
                <a:gd name="T18" fmla="*/ 4 w 42"/>
                <a:gd name="T19" fmla="*/ 13 h 20"/>
                <a:gd name="T20" fmla="*/ 5 w 42"/>
                <a:gd name="T21" fmla="*/ 15 h 20"/>
                <a:gd name="T22" fmla="*/ 6 w 42"/>
                <a:gd name="T23" fmla="*/ 16 h 20"/>
                <a:gd name="T24" fmla="*/ 8 w 42"/>
                <a:gd name="T25" fmla="*/ 17 h 20"/>
                <a:gd name="T26" fmla="*/ 10 w 42"/>
                <a:gd name="T27" fmla="*/ 17 h 20"/>
                <a:gd name="T28" fmla="*/ 11 w 42"/>
                <a:gd name="T29" fmla="*/ 18 h 20"/>
                <a:gd name="T30" fmla="*/ 13 w 42"/>
                <a:gd name="T31" fmla="*/ 19 h 20"/>
                <a:gd name="T32" fmla="*/ 15 w 42"/>
                <a:gd name="T33" fmla="*/ 19 h 20"/>
                <a:gd name="T34" fmla="*/ 17 w 42"/>
                <a:gd name="T35" fmla="*/ 19 h 20"/>
                <a:gd name="T36" fmla="*/ 19 w 42"/>
                <a:gd name="T37" fmla="*/ 19 h 20"/>
                <a:gd name="T38" fmla="*/ 22 w 42"/>
                <a:gd name="T39" fmla="*/ 19 h 20"/>
                <a:gd name="T40" fmla="*/ 24 w 42"/>
                <a:gd name="T41" fmla="*/ 19 h 20"/>
                <a:gd name="T42" fmla="*/ 26 w 42"/>
                <a:gd name="T43" fmla="*/ 19 h 20"/>
                <a:gd name="T44" fmla="*/ 28 w 42"/>
                <a:gd name="T45" fmla="*/ 19 h 20"/>
                <a:gd name="T46" fmla="*/ 30 w 42"/>
                <a:gd name="T47" fmla="*/ 19 h 20"/>
                <a:gd name="T48" fmla="*/ 32 w 42"/>
                <a:gd name="T49" fmla="*/ 18 h 20"/>
                <a:gd name="T50" fmla="*/ 34 w 42"/>
                <a:gd name="T51" fmla="*/ 18 h 20"/>
                <a:gd name="T52" fmla="*/ 35 w 42"/>
                <a:gd name="T53" fmla="*/ 17 h 20"/>
                <a:gd name="T54" fmla="*/ 37 w 42"/>
                <a:gd name="T55" fmla="*/ 16 h 20"/>
                <a:gd name="T56" fmla="*/ 39 w 42"/>
                <a:gd name="T57" fmla="*/ 15 h 20"/>
                <a:gd name="T58" fmla="*/ 40 w 42"/>
                <a:gd name="T59" fmla="*/ 13 h 20"/>
                <a:gd name="T60" fmla="*/ 41 w 42"/>
                <a:gd name="T61" fmla="*/ 12 h 20"/>
                <a:gd name="T62" fmla="*/ 41 w 42"/>
                <a:gd name="T63" fmla="*/ 10 h 20"/>
                <a:gd name="T64" fmla="*/ 39 w 42"/>
                <a:gd name="T65" fmla="*/ 7 h 20"/>
                <a:gd name="T66" fmla="*/ 37 w 42"/>
                <a:gd name="T67" fmla="*/ 7 h 20"/>
                <a:gd name="T68" fmla="*/ 35 w 42"/>
                <a:gd name="T69" fmla="*/ 6 h 20"/>
                <a:gd name="T70" fmla="*/ 33 w 42"/>
                <a:gd name="T71" fmla="*/ 5 h 20"/>
                <a:gd name="T72" fmla="*/ 31 w 42"/>
                <a:gd name="T73" fmla="*/ 4 h 20"/>
                <a:gd name="T74" fmla="*/ 29 w 42"/>
                <a:gd name="T75" fmla="*/ 4 h 20"/>
                <a:gd name="T76" fmla="*/ 27 w 42"/>
                <a:gd name="T77" fmla="*/ 3 h 20"/>
                <a:gd name="T78" fmla="*/ 25 w 42"/>
                <a:gd name="T79" fmla="*/ 2 h 20"/>
                <a:gd name="T80" fmla="*/ 23 w 42"/>
                <a:gd name="T81" fmla="*/ 2 h 20"/>
                <a:gd name="T82" fmla="*/ 18 w 42"/>
                <a:gd name="T83" fmla="*/ 1 h 20"/>
                <a:gd name="T84" fmla="*/ 16 w 42"/>
                <a:gd name="T85" fmla="*/ 0 h 20"/>
                <a:gd name="T86" fmla="*/ 13 w 42"/>
                <a:gd name="T87" fmla="*/ 0 h 20"/>
                <a:gd name="T88" fmla="*/ 11 w 42"/>
                <a:gd name="T89" fmla="*/ 0 h 20"/>
                <a:gd name="T90" fmla="*/ 8 w 42"/>
                <a:gd name="T91" fmla="*/ 0 h 20"/>
                <a:gd name="T92" fmla="*/ 5 w 42"/>
                <a:gd name="T93" fmla="*/ 1 h 2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2" h="20">
                  <a:moveTo>
                    <a:pt x="5" y="1"/>
                  </a:moveTo>
                  <a:lnTo>
                    <a:pt x="4" y="1"/>
                  </a:lnTo>
                  <a:lnTo>
                    <a:pt x="3" y="1"/>
                  </a:lnTo>
                  <a:lnTo>
                    <a:pt x="2" y="1"/>
                  </a:lnTo>
                  <a:lnTo>
                    <a:pt x="2" y="2"/>
                  </a:lnTo>
                  <a:lnTo>
                    <a:pt x="1" y="2"/>
                  </a:lnTo>
                  <a:lnTo>
                    <a:pt x="0" y="2"/>
                  </a:lnTo>
                  <a:lnTo>
                    <a:pt x="0" y="3"/>
                  </a:lnTo>
                  <a:lnTo>
                    <a:pt x="0" y="4"/>
                  </a:lnTo>
                  <a:lnTo>
                    <a:pt x="0" y="5"/>
                  </a:lnTo>
                  <a:lnTo>
                    <a:pt x="0" y="6"/>
                  </a:lnTo>
                  <a:lnTo>
                    <a:pt x="0" y="7"/>
                  </a:lnTo>
                  <a:lnTo>
                    <a:pt x="0" y="8"/>
                  </a:lnTo>
                  <a:lnTo>
                    <a:pt x="0" y="10"/>
                  </a:lnTo>
                  <a:lnTo>
                    <a:pt x="1" y="10"/>
                  </a:lnTo>
                  <a:lnTo>
                    <a:pt x="1" y="11"/>
                  </a:lnTo>
                  <a:lnTo>
                    <a:pt x="2" y="11"/>
                  </a:lnTo>
                  <a:lnTo>
                    <a:pt x="2" y="12"/>
                  </a:lnTo>
                  <a:lnTo>
                    <a:pt x="3" y="13"/>
                  </a:lnTo>
                  <a:lnTo>
                    <a:pt x="4" y="13"/>
                  </a:lnTo>
                  <a:lnTo>
                    <a:pt x="4" y="14"/>
                  </a:lnTo>
                  <a:lnTo>
                    <a:pt x="5" y="15"/>
                  </a:lnTo>
                  <a:lnTo>
                    <a:pt x="6" y="15"/>
                  </a:lnTo>
                  <a:lnTo>
                    <a:pt x="6" y="16"/>
                  </a:lnTo>
                  <a:lnTo>
                    <a:pt x="7" y="16"/>
                  </a:lnTo>
                  <a:lnTo>
                    <a:pt x="8" y="17"/>
                  </a:lnTo>
                  <a:lnTo>
                    <a:pt x="9" y="17"/>
                  </a:lnTo>
                  <a:lnTo>
                    <a:pt x="10" y="17"/>
                  </a:lnTo>
                  <a:lnTo>
                    <a:pt x="10" y="18"/>
                  </a:lnTo>
                  <a:lnTo>
                    <a:pt x="11" y="18"/>
                  </a:lnTo>
                  <a:lnTo>
                    <a:pt x="12" y="18"/>
                  </a:lnTo>
                  <a:lnTo>
                    <a:pt x="13" y="19"/>
                  </a:lnTo>
                  <a:lnTo>
                    <a:pt x="14" y="19"/>
                  </a:lnTo>
                  <a:lnTo>
                    <a:pt x="15" y="19"/>
                  </a:lnTo>
                  <a:lnTo>
                    <a:pt x="16" y="19"/>
                  </a:lnTo>
                  <a:lnTo>
                    <a:pt x="17" y="19"/>
                  </a:lnTo>
                  <a:lnTo>
                    <a:pt x="18" y="19"/>
                  </a:lnTo>
                  <a:lnTo>
                    <a:pt x="19" y="19"/>
                  </a:lnTo>
                  <a:lnTo>
                    <a:pt x="21" y="19"/>
                  </a:lnTo>
                  <a:lnTo>
                    <a:pt x="22" y="19"/>
                  </a:lnTo>
                  <a:lnTo>
                    <a:pt x="23" y="19"/>
                  </a:lnTo>
                  <a:lnTo>
                    <a:pt x="24" y="19"/>
                  </a:lnTo>
                  <a:lnTo>
                    <a:pt x="25" y="19"/>
                  </a:lnTo>
                  <a:lnTo>
                    <a:pt x="26" y="19"/>
                  </a:lnTo>
                  <a:lnTo>
                    <a:pt x="27" y="19"/>
                  </a:lnTo>
                  <a:lnTo>
                    <a:pt x="28" y="19"/>
                  </a:lnTo>
                  <a:lnTo>
                    <a:pt x="29" y="19"/>
                  </a:lnTo>
                  <a:lnTo>
                    <a:pt x="30" y="19"/>
                  </a:lnTo>
                  <a:lnTo>
                    <a:pt x="31" y="19"/>
                  </a:lnTo>
                  <a:lnTo>
                    <a:pt x="32" y="18"/>
                  </a:lnTo>
                  <a:lnTo>
                    <a:pt x="33" y="18"/>
                  </a:lnTo>
                  <a:lnTo>
                    <a:pt x="34" y="18"/>
                  </a:lnTo>
                  <a:lnTo>
                    <a:pt x="34" y="17"/>
                  </a:lnTo>
                  <a:lnTo>
                    <a:pt x="35" y="17"/>
                  </a:lnTo>
                  <a:lnTo>
                    <a:pt x="36" y="17"/>
                  </a:lnTo>
                  <a:lnTo>
                    <a:pt x="37" y="16"/>
                  </a:lnTo>
                  <a:lnTo>
                    <a:pt x="38" y="15"/>
                  </a:lnTo>
                  <a:lnTo>
                    <a:pt x="39" y="15"/>
                  </a:lnTo>
                  <a:lnTo>
                    <a:pt x="39" y="14"/>
                  </a:lnTo>
                  <a:lnTo>
                    <a:pt x="40" y="13"/>
                  </a:lnTo>
                  <a:lnTo>
                    <a:pt x="41" y="13"/>
                  </a:lnTo>
                  <a:lnTo>
                    <a:pt x="41" y="12"/>
                  </a:lnTo>
                  <a:lnTo>
                    <a:pt x="41" y="11"/>
                  </a:lnTo>
                  <a:lnTo>
                    <a:pt x="41" y="10"/>
                  </a:lnTo>
                  <a:lnTo>
                    <a:pt x="41" y="8"/>
                  </a:lnTo>
                  <a:lnTo>
                    <a:pt x="39" y="7"/>
                  </a:lnTo>
                  <a:lnTo>
                    <a:pt x="38" y="7"/>
                  </a:lnTo>
                  <a:lnTo>
                    <a:pt x="37" y="7"/>
                  </a:lnTo>
                  <a:lnTo>
                    <a:pt x="36" y="6"/>
                  </a:lnTo>
                  <a:lnTo>
                    <a:pt x="35" y="6"/>
                  </a:lnTo>
                  <a:lnTo>
                    <a:pt x="33" y="6"/>
                  </a:lnTo>
                  <a:lnTo>
                    <a:pt x="33" y="5"/>
                  </a:lnTo>
                  <a:lnTo>
                    <a:pt x="32" y="5"/>
                  </a:lnTo>
                  <a:lnTo>
                    <a:pt x="31" y="4"/>
                  </a:lnTo>
                  <a:lnTo>
                    <a:pt x="30" y="4"/>
                  </a:lnTo>
                  <a:lnTo>
                    <a:pt x="29" y="4"/>
                  </a:lnTo>
                  <a:lnTo>
                    <a:pt x="28" y="3"/>
                  </a:lnTo>
                  <a:lnTo>
                    <a:pt x="27" y="3"/>
                  </a:lnTo>
                  <a:lnTo>
                    <a:pt x="26" y="2"/>
                  </a:lnTo>
                  <a:lnTo>
                    <a:pt x="25" y="2"/>
                  </a:lnTo>
                  <a:lnTo>
                    <a:pt x="24" y="2"/>
                  </a:lnTo>
                  <a:lnTo>
                    <a:pt x="23" y="2"/>
                  </a:lnTo>
                  <a:lnTo>
                    <a:pt x="21" y="1"/>
                  </a:lnTo>
                  <a:lnTo>
                    <a:pt x="18" y="1"/>
                  </a:lnTo>
                  <a:lnTo>
                    <a:pt x="17" y="0"/>
                  </a:lnTo>
                  <a:lnTo>
                    <a:pt x="16" y="0"/>
                  </a:lnTo>
                  <a:lnTo>
                    <a:pt x="15" y="0"/>
                  </a:lnTo>
                  <a:lnTo>
                    <a:pt x="13" y="0"/>
                  </a:lnTo>
                  <a:lnTo>
                    <a:pt x="12" y="0"/>
                  </a:lnTo>
                  <a:lnTo>
                    <a:pt x="11" y="0"/>
                  </a:lnTo>
                  <a:lnTo>
                    <a:pt x="9" y="0"/>
                  </a:lnTo>
                  <a:lnTo>
                    <a:pt x="8" y="0"/>
                  </a:lnTo>
                  <a:lnTo>
                    <a:pt x="6" y="0"/>
                  </a:lnTo>
                  <a:lnTo>
                    <a:pt x="5" y="1"/>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328" name="Freeform 574"/>
            <p:cNvSpPr>
              <a:spLocks/>
            </p:cNvSpPr>
            <p:nvPr/>
          </p:nvSpPr>
          <p:spPr bwMode="auto">
            <a:xfrm>
              <a:off x="1982" y="1680"/>
              <a:ext cx="28" cy="31"/>
            </a:xfrm>
            <a:custGeom>
              <a:avLst/>
              <a:gdLst>
                <a:gd name="T0" fmla="*/ 8 w 28"/>
                <a:gd name="T1" fmla="*/ 1 h 31"/>
                <a:gd name="T2" fmla="*/ 6 w 28"/>
                <a:gd name="T3" fmla="*/ 1 h 31"/>
                <a:gd name="T4" fmla="*/ 4 w 28"/>
                <a:gd name="T5" fmla="*/ 2 h 31"/>
                <a:gd name="T6" fmla="*/ 3 w 28"/>
                <a:gd name="T7" fmla="*/ 3 h 31"/>
                <a:gd name="T8" fmla="*/ 3 w 28"/>
                <a:gd name="T9" fmla="*/ 6 h 31"/>
                <a:gd name="T10" fmla="*/ 2 w 28"/>
                <a:gd name="T11" fmla="*/ 8 h 31"/>
                <a:gd name="T12" fmla="*/ 1 w 28"/>
                <a:gd name="T13" fmla="*/ 10 h 31"/>
                <a:gd name="T14" fmla="*/ 1 w 28"/>
                <a:gd name="T15" fmla="*/ 12 h 31"/>
                <a:gd name="T16" fmla="*/ 0 w 28"/>
                <a:gd name="T17" fmla="*/ 13 h 31"/>
                <a:gd name="T18" fmla="*/ 0 w 28"/>
                <a:gd name="T19" fmla="*/ 16 h 31"/>
                <a:gd name="T20" fmla="*/ 0 w 28"/>
                <a:gd name="T21" fmla="*/ 18 h 31"/>
                <a:gd name="T22" fmla="*/ 1 w 28"/>
                <a:gd name="T23" fmla="*/ 19 h 31"/>
                <a:gd name="T24" fmla="*/ 1 w 28"/>
                <a:gd name="T25" fmla="*/ 21 h 31"/>
                <a:gd name="T26" fmla="*/ 2 w 28"/>
                <a:gd name="T27" fmla="*/ 23 h 31"/>
                <a:gd name="T28" fmla="*/ 3 w 28"/>
                <a:gd name="T29" fmla="*/ 24 h 31"/>
                <a:gd name="T30" fmla="*/ 4 w 28"/>
                <a:gd name="T31" fmla="*/ 27 h 31"/>
                <a:gd name="T32" fmla="*/ 6 w 28"/>
                <a:gd name="T33" fmla="*/ 29 h 31"/>
                <a:gd name="T34" fmla="*/ 7 w 28"/>
                <a:gd name="T35" fmla="*/ 30 h 31"/>
                <a:gd name="T36" fmla="*/ 9 w 28"/>
                <a:gd name="T37" fmla="*/ 30 h 31"/>
                <a:gd name="T38" fmla="*/ 11 w 28"/>
                <a:gd name="T39" fmla="*/ 30 h 31"/>
                <a:gd name="T40" fmla="*/ 13 w 28"/>
                <a:gd name="T41" fmla="*/ 30 h 31"/>
                <a:gd name="T42" fmla="*/ 15 w 28"/>
                <a:gd name="T43" fmla="*/ 29 h 31"/>
                <a:gd name="T44" fmla="*/ 17 w 28"/>
                <a:gd name="T45" fmla="*/ 29 h 31"/>
                <a:gd name="T46" fmla="*/ 19 w 28"/>
                <a:gd name="T47" fmla="*/ 28 h 31"/>
                <a:gd name="T48" fmla="*/ 20 w 28"/>
                <a:gd name="T49" fmla="*/ 27 h 31"/>
                <a:gd name="T50" fmla="*/ 22 w 28"/>
                <a:gd name="T51" fmla="*/ 27 h 31"/>
                <a:gd name="T52" fmla="*/ 23 w 28"/>
                <a:gd name="T53" fmla="*/ 24 h 31"/>
                <a:gd name="T54" fmla="*/ 24 w 28"/>
                <a:gd name="T55" fmla="*/ 23 h 31"/>
                <a:gd name="T56" fmla="*/ 25 w 28"/>
                <a:gd name="T57" fmla="*/ 22 h 31"/>
                <a:gd name="T58" fmla="*/ 26 w 28"/>
                <a:gd name="T59" fmla="*/ 21 h 31"/>
                <a:gd name="T60" fmla="*/ 27 w 28"/>
                <a:gd name="T61" fmla="*/ 20 h 31"/>
                <a:gd name="T62" fmla="*/ 27 w 28"/>
                <a:gd name="T63" fmla="*/ 18 h 31"/>
                <a:gd name="T64" fmla="*/ 27 w 28"/>
                <a:gd name="T65" fmla="*/ 16 h 31"/>
                <a:gd name="T66" fmla="*/ 27 w 28"/>
                <a:gd name="T67" fmla="*/ 13 h 31"/>
                <a:gd name="T68" fmla="*/ 26 w 28"/>
                <a:gd name="T69" fmla="*/ 12 h 31"/>
                <a:gd name="T70" fmla="*/ 24 w 28"/>
                <a:gd name="T71" fmla="*/ 11 h 31"/>
                <a:gd name="T72" fmla="*/ 23 w 28"/>
                <a:gd name="T73" fmla="*/ 9 h 31"/>
                <a:gd name="T74" fmla="*/ 21 w 28"/>
                <a:gd name="T75" fmla="*/ 9 h 31"/>
                <a:gd name="T76" fmla="*/ 20 w 28"/>
                <a:gd name="T77" fmla="*/ 7 h 31"/>
                <a:gd name="T78" fmla="*/ 19 w 28"/>
                <a:gd name="T79" fmla="*/ 4 h 31"/>
                <a:gd name="T80" fmla="*/ 17 w 28"/>
                <a:gd name="T81" fmla="*/ 3 h 31"/>
                <a:gd name="T82" fmla="*/ 15 w 28"/>
                <a:gd name="T83" fmla="*/ 2 h 31"/>
                <a:gd name="T84" fmla="*/ 14 w 28"/>
                <a:gd name="T85" fmla="*/ 1 h 31"/>
                <a:gd name="T86" fmla="*/ 12 w 28"/>
                <a:gd name="T87" fmla="*/ 1 h 31"/>
                <a:gd name="T88" fmla="*/ 11 w 28"/>
                <a:gd name="T89" fmla="*/ 0 h 31"/>
                <a:gd name="T90" fmla="*/ 9 w 28"/>
                <a:gd name="T91" fmla="*/ 1 h 3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8" h="31">
                  <a:moveTo>
                    <a:pt x="9" y="1"/>
                  </a:moveTo>
                  <a:lnTo>
                    <a:pt x="8" y="1"/>
                  </a:lnTo>
                  <a:lnTo>
                    <a:pt x="7" y="1"/>
                  </a:lnTo>
                  <a:lnTo>
                    <a:pt x="6" y="1"/>
                  </a:lnTo>
                  <a:lnTo>
                    <a:pt x="5" y="2"/>
                  </a:lnTo>
                  <a:lnTo>
                    <a:pt x="4" y="2"/>
                  </a:lnTo>
                  <a:lnTo>
                    <a:pt x="4" y="3"/>
                  </a:lnTo>
                  <a:lnTo>
                    <a:pt x="3" y="3"/>
                  </a:lnTo>
                  <a:lnTo>
                    <a:pt x="3" y="4"/>
                  </a:lnTo>
                  <a:lnTo>
                    <a:pt x="3" y="6"/>
                  </a:lnTo>
                  <a:lnTo>
                    <a:pt x="2" y="7"/>
                  </a:lnTo>
                  <a:lnTo>
                    <a:pt x="2" y="8"/>
                  </a:lnTo>
                  <a:lnTo>
                    <a:pt x="1" y="9"/>
                  </a:lnTo>
                  <a:lnTo>
                    <a:pt x="1" y="10"/>
                  </a:lnTo>
                  <a:lnTo>
                    <a:pt x="1" y="11"/>
                  </a:lnTo>
                  <a:lnTo>
                    <a:pt x="1" y="12"/>
                  </a:lnTo>
                  <a:lnTo>
                    <a:pt x="1" y="13"/>
                  </a:lnTo>
                  <a:lnTo>
                    <a:pt x="0" y="13"/>
                  </a:lnTo>
                  <a:lnTo>
                    <a:pt x="0" y="14"/>
                  </a:lnTo>
                  <a:lnTo>
                    <a:pt x="0" y="16"/>
                  </a:lnTo>
                  <a:lnTo>
                    <a:pt x="0" y="17"/>
                  </a:lnTo>
                  <a:lnTo>
                    <a:pt x="0" y="18"/>
                  </a:lnTo>
                  <a:lnTo>
                    <a:pt x="0" y="19"/>
                  </a:lnTo>
                  <a:lnTo>
                    <a:pt x="1" y="19"/>
                  </a:lnTo>
                  <a:lnTo>
                    <a:pt x="1" y="20"/>
                  </a:lnTo>
                  <a:lnTo>
                    <a:pt x="1" y="21"/>
                  </a:lnTo>
                  <a:lnTo>
                    <a:pt x="1" y="22"/>
                  </a:lnTo>
                  <a:lnTo>
                    <a:pt x="2" y="23"/>
                  </a:lnTo>
                  <a:lnTo>
                    <a:pt x="2" y="24"/>
                  </a:lnTo>
                  <a:lnTo>
                    <a:pt x="3" y="24"/>
                  </a:lnTo>
                  <a:lnTo>
                    <a:pt x="3" y="26"/>
                  </a:lnTo>
                  <a:lnTo>
                    <a:pt x="4" y="27"/>
                  </a:lnTo>
                  <a:lnTo>
                    <a:pt x="5" y="28"/>
                  </a:lnTo>
                  <a:lnTo>
                    <a:pt x="6" y="29"/>
                  </a:lnTo>
                  <a:lnTo>
                    <a:pt x="7" y="29"/>
                  </a:lnTo>
                  <a:lnTo>
                    <a:pt x="7" y="30"/>
                  </a:lnTo>
                  <a:lnTo>
                    <a:pt x="8" y="30"/>
                  </a:lnTo>
                  <a:lnTo>
                    <a:pt x="9" y="30"/>
                  </a:lnTo>
                  <a:lnTo>
                    <a:pt x="10" y="30"/>
                  </a:lnTo>
                  <a:lnTo>
                    <a:pt x="11" y="30"/>
                  </a:lnTo>
                  <a:lnTo>
                    <a:pt x="12" y="30"/>
                  </a:lnTo>
                  <a:lnTo>
                    <a:pt x="13" y="30"/>
                  </a:lnTo>
                  <a:lnTo>
                    <a:pt x="14" y="30"/>
                  </a:lnTo>
                  <a:lnTo>
                    <a:pt x="15" y="29"/>
                  </a:lnTo>
                  <a:lnTo>
                    <a:pt x="16" y="29"/>
                  </a:lnTo>
                  <a:lnTo>
                    <a:pt x="17" y="29"/>
                  </a:lnTo>
                  <a:lnTo>
                    <a:pt x="18" y="29"/>
                  </a:lnTo>
                  <a:lnTo>
                    <a:pt x="19" y="28"/>
                  </a:lnTo>
                  <a:lnTo>
                    <a:pt x="20" y="28"/>
                  </a:lnTo>
                  <a:lnTo>
                    <a:pt x="20" y="27"/>
                  </a:lnTo>
                  <a:lnTo>
                    <a:pt x="21" y="27"/>
                  </a:lnTo>
                  <a:lnTo>
                    <a:pt x="22" y="27"/>
                  </a:lnTo>
                  <a:lnTo>
                    <a:pt x="23" y="26"/>
                  </a:lnTo>
                  <a:lnTo>
                    <a:pt x="23" y="24"/>
                  </a:lnTo>
                  <a:lnTo>
                    <a:pt x="24" y="24"/>
                  </a:lnTo>
                  <a:lnTo>
                    <a:pt x="24" y="23"/>
                  </a:lnTo>
                  <a:lnTo>
                    <a:pt x="25" y="23"/>
                  </a:lnTo>
                  <a:lnTo>
                    <a:pt x="25" y="22"/>
                  </a:lnTo>
                  <a:lnTo>
                    <a:pt x="25" y="21"/>
                  </a:lnTo>
                  <a:lnTo>
                    <a:pt x="26" y="21"/>
                  </a:lnTo>
                  <a:lnTo>
                    <a:pt x="26" y="20"/>
                  </a:lnTo>
                  <a:lnTo>
                    <a:pt x="27" y="20"/>
                  </a:lnTo>
                  <a:lnTo>
                    <a:pt x="27" y="19"/>
                  </a:lnTo>
                  <a:lnTo>
                    <a:pt x="27" y="18"/>
                  </a:lnTo>
                  <a:lnTo>
                    <a:pt x="27" y="17"/>
                  </a:lnTo>
                  <a:lnTo>
                    <a:pt x="27" y="16"/>
                  </a:lnTo>
                  <a:lnTo>
                    <a:pt x="27" y="14"/>
                  </a:lnTo>
                  <a:lnTo>
                    <a:pt x="27" y="13"/>
                  </a:lnTo>
                  <a:lnTo>
                    <a:pt x="26" y="13"/>
                  </a:lnTo>
                  <a:lnTo>
                    <a:pt x="26" y="12"/>
                  </a:lnTo>
                  <a:lnTo>
                    <a:pt x="25" y="12"/>
                  </a:lnTo>
                  <a:lnTo>
                    <a:pt x="24" y="11"/>
                  </a:lnTo>
                  <a:lnTo>
                    <a:pt x="23" y="10"/>
                  </a:lnTo>
                  <a:lnTo>
                    <a:pt x="23" y="9"/>
                  </a:lnTo>
                  <a:lnTo>
                    <a:pt x="22" y="9"/>
                  </a:lnTo>
                  <a:lnTo>
                    <a:pt x="21" y="9"/>
                  </a:lnTo>
                  <a:lnTo>
                    <a:pt x="21" y="8"/>
                  </a:lnTo>
                  <a:lnTo>
                    <a:pt x="20" y="7"/>
                  </a:lnTo>
                  <a:lnTo>
                    <a:pt x="19" y="6"/>
                  </a:lnTo>
                  <a:lnTo>
                    <a:pt x="19" y="4"/>
                  </a:lnTo>
                  <a:lnTo>
                    <a:pt x="18" y="4"/>
                  </a:lnTo>
                  <a:lnTo>
                    <a:pt x="17" y="3"/>
                  </a:lnTo>
                  <a:lnTo>
                    <a:pt x="16" y="2"/>
                  </a:lnTo>
                  <a:lnTo>
                    <a:pt x="15" y="2"/>
                  </a:lnTo>
                  <a:lnTo>
                    <a:pt x="15" y="1"/>
                  </a:lnTo>
                  <a:lnTo>
                    <a:pt x="14" y="1"/>
                  </a:lnTo>
                  <a:lnTo>
                    <a:pt x="13" y="1"/>
                  </a:lnTo>
                  <a:lnTo>
                    <a:pt x="12" y="1"/>
                  </a:lnTo>
                  <a:lnTo>
                    <a:pt x="11" y="1"/>
                  </a:lnTo>
                  <a:lnTo>
                    <a:pt x="11" y="0"/>
                  </a:lnTo>
                  <a:lnTo>
                    <a:pt x="10" y="0"/>
                  </a:lnTo>
                  <a:lnTo>
                    <a:pt x="9" y="1"/>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329" name="Freeform 575"/>
            <p:cNvSpPr>
              <a:spLocks/>
            </p:cNvSpPr>
            <p:nvPr/>
          </p:nvSpPr>
          <p:spPr bwMode="auto">
            <a:xfrm>
              <a:off x="2022" y="1701"/>
              <a:ext cx="28" cy="20"/>
            </a:xfrm>
            <a:custGeom>
              <a:avLst/>
              <a:gdLst>
                <a:gd name="T0" fmla="*/ 13 w 28"/>
                <a:gd name="T1" fmla="*/ 3 h 20"/>
                <a:gd name="T2" fmla="*/ 12 w 28"/>
                <a:gd name="T3" fmla="*/ 2 h 20"/>
                <a:gd name="T4" fmla="*/ 10 w 28"/>
                <a:gd name="T5" fmla="*/ 2 h 20"/>
                <a:gd name="T6" fmla="*/ 8 w 28"/>
                <a:gd name="T7" fmla="*/ 1 h 20"/>
                <a:gd name="T8" fmla="*/ 6 w 28"/>
                <a:gd name="T9" fmla="*/ 0 h 20"/>
                <a:gd name="T10" fmla="*/ 4 w 28"/>
                <a:gd name="T11" fmla="*/ 0 h 20"/>
                <a:gd name="T12" fmla="*/ 3 w 28"/>
                <a:gd name="T13" fmla="*/ 1 h 20"/>
                <a:gd name="T14" fmla="*/ 2 w 28"/>
                <a:gd name="T15" fmla="*/ 2 h 20"/>
                <a:gd name="T16" fmla="*/ 1 w 28"/>
                <a:gd name="T17" fmla="*/ 3 h 20"/>
                <a:gd name="T18" fmla="*/ 0 w 28"/>
                <a:gd name="T19" fmla="*/ 4 h 20"/>
                <a:gd name="T20" fmla="*/ 0 w 28"/>
                <a:gd name="T21" fmla="*/ 6 h 20"/>
                <a:gd name="T22" fmla="*/ 0 w 28"/>
                <a:gd name="T23" fmla="*/ 8 h 20"/>
                <a:gd name="T24" fmla="*/ 1 w 28"/>
                <a:gd name="T25" fmla="*/ 10 h 20"/>
                <a:gd name="T26" fmla="*/ 2 w 28"/>
                <a:gd name="T27" fmla="*/ 11 h 20"/>
                <a:gd name="T28" fmla="*/ 3 w 28"/>
                <a:gd name="T29" fmla="*/ 13 h 20"/>
                <a:gd name="T30" fmla="*/ 5 w 28"/>
                <a:gd name="T31" fmla="*/ 13 h 20"/>
                <a:gd name="T32" fmla="*/ 6 w 28"/>
                <a:gd name="T33" fmla="*/ 14 h 20"/>
                <a:gd name="T34" fmla="*/ 8 w 28"/>
                <a:gd name="T35" fmla="*/ 14 h 20"/>
                <a:gd name="T36" fmla="*/ 10 w 28"/>
                <a:gd name="T37" fmla="*/ 14 h 20"/>
                <a:gd name="T38" fmla="*/ 11 w 28"/>
                <a:gd name="T39" fmla="*/ 15 h 20"/>
                <a:gd name="T40" fmla="*/ 13 w 28"/>
                <a:gd name="T41" fmla="*/ 15 h 20"/>
                <a:gd name="T42" fmla="*/ 14 w 28"/>
                <a:gd name="T43" fmla="*/ 16 h 20"/>
                <a:gd name="T44" fmla="*/ 16 w 28"/>
                <a:gd name="T45" fmla="*/ 16 h 20"/>
                <a:gd name="T46" fmla="*/ 17 w 28"/>
                <a:gd name="T47" fmla="*/ 17 h 20"/>
                <a:gd name="T48" fmla="*/ 18 w 28"/>
                <a:gd name="T49" fmla="*/ 18 h 20"/>
                <a:gd name="T50" fmla="*/ 20 w 28"/>
                <a:gd name="T51" fmla="*/ 18 h 20"/>
                <a:gd name="T52" fmla="*/ 21 w 28"/>
                <a:gd name="T53" fmla="*/ 18 h 20"/>
                <a:gd name="T54" fmla="*/ 23 w 28"/>
                <a:gd name="T55" fmla="*/ 18 h 20"/>
                <a:gd name="T56" fmla="*/ 25 w 28"/>
                <a:gd name="T57" fmla="*/ 17 h 20"/>
                <a:gd name="T58" fmla="*/ 26 w 28"/>
                <a:gd name="T59" fmla="*/ 16 h 20"/>
                <a:gd name="T60" fmla="*/ 27 w 28"/>
                <a:gd name="T61" fmla="*/ 15 h 20"/>
                <a:gd name="T62" fmla="*/ 27 w 28"/>
                <a:gd name="T63" fmla="*/ 13 h 20"/>
                <a:gd name="T64" fmla="*/ 26 w 28"/>
                <a:gd name="T65" fmla="*/ 11 h 20"/>
                <a:gd name="T66" fmla="*/ 25 w 28"/>
                <a:gd name="T67" fmla="*/ 10 h 20"/>
                <a:gd name="T68" fmla="*/ 24 w 28"/>
                <a:gd name="T69" fmla="*/ 8 h 20"/>
                <a:gd name="T70" fmla="*/ 23 w 28"/>
                <a:gd name="T71" fmla="*/ 7 h 20"/>
                <a:gd name="T72" fmla="*/ 21 w 28"/>
                <a:gd name="T73" fmla="*/ 6 h 20"/>
                <a:gd name="T74" fmla="*/ 20 w 28"/>
                <a:gd name="T75" fmla="*/ 5 h 20"/>
                <a:gd name="T76" fmla="*/ 18 w 28"/>
                <a:gd name="T77" fmla="*/ 4 h 20"/>
                <a:gd name="T78" fmla="*/ 16 w 28"/>
                <a:gd name="T79" fmla="*/ 4 h 20"/>
                <a:gd name="T80" fmla="*/ 14 w 28"/>
                <a:gd name="T81" fmla="*/ 3 h 2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8" h="20">
                  <a:moveTo>
                    <a:pt x="14" y="3"/>
                  </a:moveTo>
                  <a:lnTo>
                    <a:pt x="13" y="3"/>
                  </a:lnTo>
                  <a:lnTo>
                    <a:pt x="13" y="2"/>
                  </a:lnTo>
                  <a:lnTo>
                    <a:pt x="12" y="2"/>
                  </a:lnTo>
                  <a:lnTo>
                    <a:pt x="11" y="2"/>
                  </a:lnTo>
                  <a:lnTo>
                    <a:pt x="10" y="2"/>
                  </a:lnTo>
                  <a:lnTo>
                    <a:pt x="9" y="1"/>
                  </a:lnTo>
                  <a:lnTo>
                    <a:pt x="8" y="1"/>
                  </a:lnTo>
                  <a:lnTo>
                    <a:pt x="7" y="1"/>
                  </a:lnTo>
                  <a:lnTo>
                    <a:pt x="6" y="0"/>
                  </a:lnTo>
                  <a:lnTo>
                    <a:pt x="5" y="0"/>
                  </a:lnTo>
                  <a:lnTo>
                    <a:pt x="4" y="0"/>
                  </a:lnTo>
                  <a:lnTo>
                    <a:pt x="4" y="1"/>
                  </a:lnTo>
                  <a:lnTo>
                    <a:pt x="3" y="1"/>
                  </a:lnTo>
                  <a:lnTo>
                    <a:pt x="2" y="1"/>
                  </a:lnTo>
                  <a:lnTo>
                    <a:pt x="2" y="2"/>
                  </a:lnTo>
                  <a:lnTo>
                    <a:pt x="1" y="2"/>
                  </a:lnTo>
                  <a:lnTo>
                    <a:pt x="1" y="3"/>
                  </a:lnTo>
                  <a:lnTo>
                    <a:pt x="0" y="3"/>
                  </a:lnTo>
                  <a:lnTo>
                    <a:pt x="0" y="4"/>
                  </a:lnTo>
                  <a:lnTo>
                    <a:pt x="0" y="5"/>
                  </a:lnTo>
                  <a:lnTo>
                    <a:pt x="0" y="6"/>
                  </a:lnTo>
                  <a:lnTo>
                    <a:pt x="0" y="7"/>
                  </a:lnTo>
                  <a:lnTo>
                    <a:pt x="0" y="8"/>
                  </a:lnTo>
                  <a:lnTo>
                    <a:pt x="1" y="8"/>
                  </a:lnTo>
                  <a:lnTo>
                    <a:pt x="1" y="10"/>
                  </a:lnTo>
                  <a:lnTo>
                    <a:pt x="1" y="11"/>
                  </a:lnTo>
                  <a:lnTo>
                    <a:pt x="2" y="11"/>
                  </a:lnTo>
                  <a:lnTo>
                    <a:pt x="2" y="12"/>
                  </a:lnTo>
                  <a:lnTo>
                    <a:pt x="3" y="13"/>
                  </a:lnTo>
                  <a:lnTo>
                    <a:pt x="4" y="13"/>
                  </a:lnTo>
                  <a:lnTo>
                    <a:pt x="5" y="13"/>
                  </a:lnTo>
                  <a:lnTo>
                    <a:pt x="5" y="14"/>
                  </a:lnTo>
                  <a:lnTo>
                    <a:pt x="6" y="14"/>
                  </a:lnTo>
                  <a:lnTo>
                    <a:pt x="7" y="14"/>
                  </a:lnTo>
                  <a:lnTo>
                    <a:pt x="8" y="14"/>
                  </a:lnTo>
                  <a:lnTo>
                    <a:pt x="9" y="14"/>
                  </a:lnTo>
                  <a:lnTo>
                    <a:pt x="10" y="14"/>
                  </a:lnTo>
                  <a:lnTo>
                    <a:pt x="10" y="15"/>
                  </a:lnTo>
                  <a:lnTo>
                    <a:pt x="11" y="15"/>
                  </a:lnTo>
                  <a:lnTo>
                    <a:pt x="12" y="15"/>
                  </a:lnTo>
                  <a:lnTo>
                    <a:pt x="13" y="15"/>
                  </a:lnTo>
                  <a:lnTo>
                    <a:pt x="14" y="15"/>
                  </a:lnTo>
                  <a:lnTo>
                    <a:pt x="14" y="16"/>
                  </a:lnTo>
                  <a:lnTo>
                    <a:pt x="15" y="16"/>
                  </a:lnTo>
                  <a:lnTo>
                    <a:pt x="16" y="16"/>
                  </a:lnTo>
                  <a:lnTo>
                    <a:pt x="16" y="17"/>
                  </a:lnTo>
                  <a:lnTo>
                    <a:pt x="17" y="17"/>
                  </a:lnTo>
                  <a:lnTo>
                    <a:pt x="18" y="17"/>
                  </a:lnTo>
                  <a:lnTo>
                    <a:pt x="18" y="18"/>
                  </a:lnTo>
                  <a:lnTo>
                    <a:pt x="19" y="18"/>
                  </a:lnTo>
                  <a:lnTo>
                    <a:pt x="20" y="18"/>
                  </a:lnTo>
                  <a:lnTo>
                    <a:pt x="21" y="19"/>
                  </a:lnTo>
                  <a:lnTo>
                    <a:pt x="21" y="18"/>
                  </a:lnTo>
                  <a:lnTo>
                    <a:pt x="22" y="18"/>
                  </a:lnTo>
                  <a:lnTo>
                    <a:pt x="23" y="18"/>
                  </a:lnTo>
                  <a:lnTo>
                    <a:pt x="24" y="17"/>
                  </a:lnTo>
                  <a:lnTo>
                    <a:pt x="25" y="17"/>
                  </a:lnTo>
                  <a:lnTo>
                    <a:pt x="25" y="16"/>
                  </a:lnTo>
                  <a:lnTo>
                    <a:pt x="26" y="16"/>
                  </a:lnTo>
                  <a:lnTo>
                    <a:pt x="26" y="15"/>
                  </a:lnTo>
                  <a:lnTo>
                    <a:pt x="27" y="15"/>
                  </a:lnTo>
                  <a:lnTo>
                    <a:pt x="27" y="14"/>
                  </a:lnTo>
                  <a:lnTo>
                    <a:pt x="27" y="13"/>
                  </a:lnTo>
                  <a:lnTo>
                    <a:pt x="26" y="12"/>
                  </a:lnTo>
                  <a:lnTo>
                    <a:pt x="26" y="11"/>
                  </a:lnTo>
                  <a:lnTo>
                    <a:pt x="26" y="10"/>
                  </a:lnTo>
                  <a:lnTo>
                    <a:pt x="25" y="10"/>
                  </a:lnTo>
                  <a:lnTo>
                    <a:pt x="25" y="8"/>
                  </a:lnTo>
                  <a:lnTo>
                    <a:pt x="24" y="8"/>
                  </a:lnTo>
                  <a:lnTo>
                    <a:pt x="24" y="7"/>
                  </a:lnTo>
                  <a:lnTo>
                    <a:pt x="23" y="7"/>
                  </a:lnTo>
                  <a:lnTo>
                    <a:pt x="22" y="6"/>
                  </a:lnTo>
                  <a:lnTo>
                    <a:pt x="21" y="6"/>
                  </a:lnTo>
                  <a:lnTo>
                    <a:pt x="20" y="6"/>
                  </a:lnTo>
                  <a:lnTo>
                    <a:pt x="20" y="5"/>
                  </a:lnTo>
                  <a:lnTo>
                    <a:pt x="19" y="5"/>
                  </a:lnTo>
                  <a:lnTo>
                    <a:pt x="18" y="4"/>
                  </a:lnTo>
                  <a:lnTo>
                    <a:pt x="17" y="4"/>
                  </a:lnTo>
                  <a:lnTo>
                    <a:pt x="16" y="4"/>
                  </a:lnTo>
                  <a:lnTo>
                    <a:pt x="15" y="3"/>
                  </a:lnTo>
                  <a:lnTo>
                    <a:pt x="14" y="3"/>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grpSp>
      <p:sp>
        <p:nvSpPr>
          <p:cNvPr id="330" name="Rectangle 576"/>
          <p:cNvSpPr>
            <a:spLocks noChangeArrowheads="1"/>
          </p:cNvSpPr>
          <p:nvPr/>
        </p:nvSpPr>
        <p:spPr bwMode="auto">
          <a:xfrm>
            <a:off x="7324272" y="987969"/>
            <a:ext cx="1692275" cy="27463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900" tIns="44450" rIns="88900" bIns="44450" anchor="ctr">
            <a:spAutoFit/>
          </a:bodyPr>
          <a:lstStyle>
            <a:lvl1pPr defTabSz="703263">
              <a:spcBef>
                <a:spcPct val="20000"/>
              </a:spcBef>
              <a:buChar char="•"/>
              <a:defRPr sz="3200">
                <a:solidFill>
                  <a:schemeClr val="tx1"/>
                </a:solidFill>
                <a:latin typeface="Arial" panose="020B0604020202020204" pitchFamily="34" charset="0"/>
              </a:defRPr>
            </a:lvl1pPr>
            <a:lvl2pPr marL="549275" indent="-285750" defTabSz="703263">
              <a:spcBef>
                <a:spcPct val="20000"/>
              </a:spcBef>
              <a:buChar char="–"/>
              <a:defRPr sz="2800">
                <a:solidFill>
                  <a:schemeClr val="tx1"/>
                </a:solidFill>
                <a:latin typeface="Arial" panose="020B0604020202020204" pitchFamily="34" charset="0"/>
              </a:defRPr>
            </a:lvl2pPr>
            <a:lvl3pPr marL="1096963" indent="-228600" defTabSz="703263">
              <a:spcBef>
                <a:spcPct val="20000"/>
              </a:spcBef>
              <a:buChar char="•"/>
              <a:defRPr sz="2400">
                <a:solidFill>
                  <a:schemeClr val="tx1"/>
                </a:solidFill>
                <a:latin typeface="Arial" panose="020B0604020202020204" pitchFamily="34" charset="0"/>
              </a:defRPr>
            </a:lvl3pPr>
            <a:lvl4pPr marL="1646238" indent="-228600" defTabSz="703263">
              <a:spcBef>
                <a:spcPct val="20000"/>
              </a:spcBef>
              <a:buChar char="–"/>
              <a:defRPr sz="2000">
                <a:solidFill>
                  <a:schemeClr val="tx1"/>
                </a:solidFill>
                <a:latin typeface="Arial" panose="020B0604020202020204" pitchFamily="34" charset="0"/>
              </a:defRPr>
            </a:lvl4pPr>
            <a:lvl5pPr marL="2193925" indent="-228600" defTabSz="703263">
              <a:spcBef>
                <a:spcPct val="20000"/>
              </a:spcBef>
              <a:buChar char="»"/>
              <a:defRPr sz="2000">
                <a:solidFill>
                  <a:schemeClr val="tx1"/>
                </a:solidFill>
                <a:latin typeface="Arial" panose="020B0604020202020204" pitchFamily="34" charset="0"/>
              </a:defRPr>
            </a:lvl5pPr>
            <a:lvl6pPr marL="2651125" indent="-228600" defTabSz="703263" eaLnBrk="0" fontAlgn="base" hangingPunct="0">
              <a:spcBef>
                <a:spcPct val="20000"/>
              </a:spcBef>
              <a:spcAft>
                <a:spcPct val="0"/>
              </a:spcAft>
              <a:buChar char="»"/>
              <a:defRPr sz="2000">
                <a:solidFill>
                  <a:schemeClr val="tx1"/>
                </a:solidFill>
                <a:latin typeface="Arial" panose="020B0604020202020204" pitchFamily="34" charset="0"/>
              </a:defRPr>
            </a:lvl6pPr>
            <a:lvl7pPr marL="3108325" indent="-228600" defTabSz="703263" eaLnBrk="0" fontAlgn="base" hangingPunct="0">
              <a:spcBef>
                <a:spcPct val="20000"/>
              </a:spcBef>
              <a:spcAft>
                <a:spcPct val="0"/>
              </a:spcAft>
              <a:buChar char="»"/>
              <a:defRPr sz="2000">
                <a:solidFill>
                  <a:schemeClr val="tx1"/>
                </a:solidFill>
                <a:latin typeface="Arial" panose="020B0604020202020204" pitchFamily="34" charset="0"/>
              </a:defRPr>
            </a:lvl7pPr>
            <a:lvl8pPr marL="3565525" indent="-228600" defTabSz="703263" eaLnBrk="0" fontAlgn="base" hangingPunct="0">
              <a:spcBef>
                <a:spcPct val="20000"/>
              </a:spcBef>
              <a:spcAft>
                <a:spcPct val="0"/>
              </a:spcAft>
              <a:buChar char="»"/>
              <a:defRPr sz="2000">
                <a:solidFill>
                  <a:schemeClr val="tx1"/>
                </a:solidFill>
                <a:latin typeface="Arial" panose="020B0604020202020204" pitchFamily="34" charset="0"/>
              </a:defRPr>
            </a:lvl8pPr>
            <a:lvl9pPr marL="4022725" indent="-228600" defTabSz="703263"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76000"/>
              </a:lnSpc>
              <a:spcBef>
                <a:spcPct val="30000"/>
              </a:spcBef>
              <a:buFontTx/>
              <a:buNone/>
            </a:pPr>
            <a:r>
              <a:rPr lang="en-IN" altLang="en-US" sz="1500" b="1" dirty="0" smtClean="0"/>
              <a:t>Flux</a:t>
            </a:r>
            <a:endParaRPr lang="en-US" altLang="en-US" sz="1500" b="1" dirty="0"/>
          </a:p>
        </p:txBody>
      </p:sp>
      <p:sp>
        <p:nvSpPr>
          <p:cNvPr id="331" name="Rectangle 577"/>
          <p:cNvSpPr>
            <a:spLocks noChangeArrowheads="1"/>
          </p:cNvSpPr>
          <p:nvPr/>
        </p:nvSpPr>
        <p:spPr bwMode="auto">
          <a:xfrm>
            <a:off x="9988097" y="987969"/>
            <a:ext cx="1692275" cy="27463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900" tIns="44450" rIns="88900" bIns="44450" anchor="ctr">
            <a:spAutoFit/>
          </a:bodyPr>
          <a:lstStyle>
            <a:lvl1pPr defTabSz="703263">
              <a:spcBef>
                <a:spcPct val="20000"/>
              </a:spcBef>
              <a:buChar char="•"/>
              <a:defRPr sz="3200">
                <a:solidFill>
                  <a:schemeClr val="tx1"/>
                </a:solidFill>
                <a:latin typeface="Arial" panose="020B0604020202020204" pitchFamily="34" charset="0"/>
              </a:defRPr>
            </a:lvl1pPr>
            <a:lvl2pPr marL="549275" indent="-285750" defTabSz="703263">
              <a:spcBef>
                <a:spcPct val="20000"/>
              </a:spcBef>
              <a:buChar char="–"/>
              <a:defRPr sz="2800">
                <a:solidFill>
                  <a:schemeClr val="tx1"/>
                </a:solidFill>
                <a:latin typeface="Arial" panose="020B0604020202020204" pitchFamily="34" charset="0"/>
              </a:defRPr>
            </a:lvl2pPr>
            <a:lvl3pPr marL="1096963" indent="-228600" defTabSz="703263">
              <a:spcBef>
                <a:spcPct val="20000"/>
              </a:spcBef>
              <a:buChar char="•"/>
              <a:defRPr sz="2400">
                <a:solidFill>
                  <a:schemeClr val="tx1"/>
                </a:solidFill>
                <a:latin typeface="Arial" panose="020B0604020202020204" pitchFamily="34" charset="0"/>
              </a:defRPr>
            </a:lvl3pPr>
            <a:lvl4pPr marL="1646238" indent="-228600" defTabSz="703263">
              <a:spcBef>
                <a:spcPct val="20000"/>
              </a:spcBef>
              <a:buChar char="–"/>
              <a:defRPr sz="2000">
                <a:solidFill>
                  <a:schemeClr val="tx1"/>
                </a:solidFill>
                <a:latin typeface="Arial" panose="020B0604020202020204" pitchFamily="34" charset="0"/>
              </a:defRPr>
            </a:lvl4pPr>
            <a:lvl5pPr marL="2193925" indent="-228600" defTabSz="703263">
              <a:spcBef>
                <a:spcPct val="20000"/>
              </a:spcBef>
              <a:buChar char="»"/>
              <a:defRPr sz="2000">
                <a:solidFill>
                  <a:schemeClr val="tx1"/>
                </a:solidFill>
                <a:latin typeface="Arial" panose="020B0604020202020204" pitchFamily="34" charset="0"/>
              </a:defRPr>
            </a:lvl5pPr>
            <a:lvl6pPr marL="2651125" indent="-228600" defTabSz="703263" eaLnBrk="0" fontAlgn="base" hangingPunct="0">
              <a:spcBef>
                <a:spcPct val="20000"/>
              </a:spcBef>
              <a:spcAft>
                <a:spcPct val="0"/>
              </a:spcAft>
              <a:buChar char="»"/>
              <a:defRPr sz="2000">
                <a:solidFill>
                  <a:schemeClr val="tx1"/>
                </a:solidFill>
                <a:latin typeface="Arial" panose="020B0604020202020204" pitchFamily="34" charset="0"/>
              </a:defRPr>
            </a:lvl6pPr>
            <a:lvl7pPr marL="3108325" indent="-228600" defTabSz="703263" eaLnBrk="0" fontAlgn="base" hangingPunct="0">
              <a:spcBef>
                <a:spcPct val="20000"/>
              </a:spcBef>
              <a:spcAft>
                <a:spcPct val="0"/>
              </a:spcAft>
              <a:buChar char="»"/>
              <a:defRPr sz="2000">
                <a:solidFill>
                  <a:schemeClr val="tx1"/>
                </a:solidFill>
                <a:latin typeface="Arial" panose="020B0604020202020204" pitchFamily="34" charset="0"/>
              </a:defRPr>
            </a:lvl7pPr>
            <a:lvl8pPr marL="3565525" indent="-228600" defTabSz="703263" eaLnBrk="0" fontAlgn="base" hangingPunct="0">
              <a:spcBef>
                <a:spcPct val="20000"/>
              </a:spcBef>
              <a:spcAft>
                <a:spcPct val="0"/>
              </a:spcAft>
              <a:buChar char="»"/>
              <a:defRPr sz="2000">
                <a:solidFill>
                  <a:schemeClr val="tx1"/>
                </a:solidFill>
                <a:latin typeface="Arial" panose="020B0604020202020204" pitchFamily="34" charset="0"/>
              </a:defRPr>
            </a:lvl8pPr>
            <a:lvl9pPr marL="4022725" indent="-228600" defTabSz="703263"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76000"/>
              </a:lnSpc>
              <a:spcBef>
                <a:spcPct val="30000"/>
              </a:spcBef>
              <a:buFontTx/>
              <a:buNone/>
            </a:pPr>
            <a:r>
              <a:rPr lang="en-US" altLang="en-US" sz="1500" b="1" dirty="0"/>
              <a:t> </a:t>
            </a:r>
            <a:r>
              <a:rPr lang="en-US" altLang="en-US" sz="1500" b="1" dirty="0" smtClean="0"/>
              <a:t>Ore</a:t>
            </a:r>
            <a:endParaRPr lang="en-US" altLang="en-US" sz="1500" b="1" dirty="0"/>
          </a:p>
        </p:txBody>
      </p:sp>
      <p:sp>
        <p:nvSpPr>
          <p:cNvPr id="332" name="Rectangle 578"/>
          <p:cNvSpPr>
            <a:spLocks noChangeArrowheads="1"/>
          </p:cNvSpPr>
          <p:nvPr/>
        </p:nvSpPr>
        <p:spPr bwMode="auto">
          <a:xfrm>
            <a:off x="3939722" y="1489575"/>
            <a:ext cx="1223962" cy="26520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900" tIns="44450" rIns="88900" bIns="44450" anchor="ctr">
            <a:spAutoFit/>
          </a:bodyPr>
          <a:lstStyle>
            <a:lvl1pPr defTabSz="703263">
              <a:spcBef>
                <a:spcPct val="20000"/>
              </a:spcBef>
              <a:buChar char="•"/>
              <a:defRPr sz="3200">
                <a:solidFill>
                  <a:schemeClr val="tx1"/>
                </a:solidFill>
                <a:latin typeface="Arial" panose="020B0604020202020204" pitchFamily="34" charset="0"/>
              </a:defRPr>
            </a:lvl1pPr>
            <a:lvl2pPr marL="549275" indent="-285750" defTabSz="703263">
              <a:spcBef>
                <a:spcPct val="20000"/>
              </a:spcBef>
              <a:buChar char="–"/>
              <a:defRPr sz="2800">
                <a:solidFill>
                  <a:schemeClr val="tx1"/>
                </a:solidFill>
                <a:latin typeface="Arial" panose="020B0604020202020204" pitchFamily="34" charset="0"/>
              </a:defRPr>
            </a:lvl2pPr>
            <a:lvl3pPr marL="1096963" indent="-228600" defTabSz="703263">
              <a:spcBef>
                <a:spcPct val="20000"/>
              </a:spcBef>
              <a:buChar char="•"/>
              <a:defRPr sz="2400">
                <a:solidFill>
                  <a:schemeClr val="tx1"/>
                </a:solidFill>
                <a:latin typeface="Arial" panose="020B0604020202020204" pitchFamily="34" charset="0"/>
              </a:defRPr>
            </a:lvl3pPr>
            <a:lvl4pPr marL="1646238" indent="-228600" defTabSz="703263">
              <a:spcBef>
                <a:spcPct val="20000"/>
              </a:spcBef>
              <a:buChar char="–"/>
              <a:defRPr sz="2000">
                <a:solidFill>
                  <a:schemeClr val="tx1"/>
                </a:solidFill>
                <a:latin typeface="Arial" panose="020B0604020202020204" pitchFamily="34" charset="0"/>
              </a:defRPr>
            </a:lvl4pPr>
            <a:lvl5pPr marL="2193925" indent="-228600" defTabSz="703263">
              <a:spcBef>
                <a:spcPct val="20000"/>
              </a:spcBef>
              <a:buChar char="»"/>
              <a:defRPr sz="2000">
                <a:solidFill>
                  <a:schemeClr val="tx1"/>
                </a:solidFill>
                <a:latin typeface="Arial" panose="020B0604020202020204" pitchFamily="34" charset="0"/>
              </a:defRPr>
            </a:lvl5pPr>
            <a:lvl6pPr marL="2651125" indent="-228600" defTabSz="703263" eaLnBrk="0" fontAlgn="base" hangingPunct="0">
              <a:spcBef>
                <a:spcPct val="20000"/>
              </a:spcBef>
              <a:spcAft>
                <a:spcPct val="0"/>
              </a:spcAft>
              <a:buChar char="»"/>
              <a:defRPr sz="2000">
                <a:solidFill>
                  <a:schemeClr val="tx1"/>
                </a:solidFill>
                <a:latin typeface="Arial" panose="020B0604020202020204" pitchFamily="34" charset="0"/>
              </a:defRPr>
            </a:lvl6pPr>
            <a:lvl7pPr marL="3108325" indent="-228600" defTabSz="703263" eaLnBrk="0" fontAlgn="base" hangingPunct="0">
              <a:spcBef>
                <a:spcPct val="20000"/>
              </a:spcBef>
              <a:spcAft>
                <a:spcPct val="0"/>
              </a:spcAft>
              <a:buChar char="»"/>
              <a:defRPr sz="2000">
                <a:solidFill>
                  <a:schemeClr val="tx1"/>
                </a:solidFill>
                <a:latin typeface="Arial" panose="020B0604020202020204" pitchFamily="34" charset="0"/>
              </a:defRPr>
            </a:lvl7pPr>
            <a:lvl8pPr marL="3565525" indent="-228600" defTabSz="703263" eaLnBrk="0" fontAlgn="base" hangingPunct="0">
              <a:spcBef>
                <a:spcPct val="20000"/>
              </a:spcBef>
              <a:spcAft>
                <a:spcPct val="0"/>
              </a:spcAft>
              <a:buChar char="»"/>
              <a:defRPr sz="2000">
                <a:solidFill>
                  <a:schemeClr val="tx1"/>
                </a:solidFill>
                <a:latin typeface="Arial" panose="020B0604020202020204" pitchFamily="34" charset="0"/>
              </a:defRPr>
            </a:lvl8pPr>
            <a:lvl9pPr marL="4022725" indent="-228600" defTabSz="703263"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76000"/>
              </a:lnSpc>
              <a:spcBef>
                <a:spcPct val="30000"/>
              </a:spcBef>
              <a:buFontTx/>
              <a:buNone/>
            </a:pPr>
            <a:r>
              <a:rPr lang="en-US" altLang="en-US" sz="1500" b="1" dirty="0"/>
              <a:t> </a:t>
            </a:r>
            <a:r>
              <a:rPr lang="cs-CZ" altLang="en-US" sz="1500" b="1" dirty="0" smtClean="0"/>
              <a:t>0</a:t>
            </a:r>
            <a:r>
              <a:rPr lang="en-IN" altLang="en-US" sz="1500" b="1" dirty="0" smtClean="0"/>
              <a:t>.</a:t>
            </a:r>
            <a:r>
              <a:rPr lang="cs-CZ" altLang="en-US" sz="1500" b="1" dirty="0" smtClean="0"/>
              <a:t>35 – 0</a:t>
            </a:r>
            <a:r>
              <a:rPr lang="en-IN" altLang="en-US" sz="1500" b="1" dirty="0" smtClean="0"/>
              <a:t>.</a:t>
            </a:r>
            <a:r>
              <a:rPr lang="cs-CZ" altLang="en-US" sz="1500" b="1" dirty="0" smtClean="0"/>
              <a:t>6t</a:t>
            </a:r>
            <a:endParaRPr lang="en-US" altLang="en-US" sz="1500" b="1" dirty="0"/>
          </a:p>
        </p:txBody>
      </p:sp>
      <p:sp>
        <p:nvSpPr>
          <p:cNvPr id="333" name="Rectangle 579"/>
          <p:cNvSpPr>
            <a:spLocks noChangeArrowheads="1"/>
          </p:cNvSpPr>
          <p:nvPr/>
        </p:nvSpPr>
        <p:spPr bwMode="auto">
          <a:xfrm>
            <a:off x="6821034" y="1562600"/>
            <a:ext cx="863600" cy="26520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900" tIns="44450" rIns="88900" bIns="44450" anchor="ctr">
            <a:spAutoFit/>
          </a:bodyPr>
          <a:lstStyle>
            <a:lvl1pPr defTabSz="703263">
              <a:spcBef>
                <a:spcPct val="20000"/>
              </a:spcBef>
              <a:buChar char="•"/>
              <a:defRPr sz="3200">
                <a:solidFill>
                  <a:schemeClr val="tx1"/>
                </a:solidFill>
                <a:latin typeface="Arial" panose="020B0604020202020204" pitchFamily="34" charset="0"/>
              </a:defRPr>
            </a:lvl1pPr>
            <a:lvl2pPr marL="549275" indent="-285750" defTabSz="703263">
              <a:spcBef>
                <a:spcPct val="20000"/>
              </a:spcBef>
              <a:buChar char="–"/>
              <a:defRPr sz="2800">
                <a:solidFill>
                  <a:schemeClr val="tx1"/>
                </a:solidFill>
                <a:latin typeface="Arial" panose="020B0604020202020204" pitchFamily="34" charset="0"/>
              </a:defRPr>
            </a:lvl2pPr>
            <a:lvl3pPr marL="1096963" indent="-228600" defTabSz="703263">
              <a:spcBef>
                <a:spcPct val="20000"/>
              </a:spcBef>
              <a:buChar char="•"/>
              <a:defRPr sz="2400">
                <a:solidFill>
                  <a:schemeClr val="tx1"/>
                </a:solidFill>
                <a:latin typeface="Arial" panose="020B0604020202020204" pitchFamily="34" charset="0"/>
              </a:defRPr>
            </a:lvl3pPr>
            <a:lvl4pPr marL="1646238" indent="-228600" defTabSz="703263">
              <a:spcBef>
                <a:spcPct val="20000"/>
              </a:spcBef>
              <a:buChar char="–"/>
              <a:defRPr sz="2000">
                <a:solidFill>
                  <a:schemeClr val="tx1"/>
                </a:solidFill>
                <a:latin typeface="Arial" panose="020B0604020202020204" pitchFamily="34" charset="0"/>
              </a:defRPr>
            </a:lvl4pPr>
            <a:lvl5pPr marL="2193925" indent="-228600" defTabSz="703263">
              <a:spcBef>
                <a:spcPct val="20000"/>
              </a:spcBef>
              <a:buChar char="»"/>
              <a:defRPr sz="2000">
                <a:solidFill>
                  <a:schemeClr val="tx1"/>
                </a:solidFill>
                <a:latin typeface="Arial" panose="020B0604020202020204" pitchFamily="34" charset="0"/>
              </a:defRPr>
            </a:lvl5pPr>
            <a:lvl6pPr marL="2651125" indent="-228600" defTabSz="703263" eaLnBrk="0" fontAlgn="base" hangingPunct="0">
              <a:spcBef>
                <a:spcPct val="20000"/>
              </a:spcBef>
              <a:spcAft>
                <a:spcPct val="0"/>
              </a:spcAft>
              <a:buChar char="»"/>
              <a:defRPr sz="2000">
                <a:solidFill>
                  <a:schemeClr val="tx1"/>
                </a:solidFill>
                <a:latin typeface="Arial" panose="020B0604020202020204" pitchFamily="34" charset="0"/>
              </a:defRPr>
            </a:lvl6pPr>
            <a:lvl7pPr marL="3108325" indent="-228600" defTabSz="703263" eaLnBrk="0" fontAlgn="base" hangingPunct="0">
              <a:spcBef>
                <a:spcPct val="20000"/>
              </a:spcBef>
              <a:spcAft>
                <a:spcPct val="0"/>
              </a:spcAft>
              <a:buChar char="»"/>
              <a:defRPr sz="2000">
                <a:solidFill>
                  <a:schemeClr val="tx1"/>
                </a:solidFill>
                <a:latin typeface="Arial" panose="020B0604020202020204" pitchFamily="34" charset="0"/>
              </a:defRPr>
            </a:lvl7pPr>
            <a:lvl8pPr marL="3565525" indent="-228600" defTabSz="703263" eaLnBrk="0" fontAlgn="base" hangingPunct="0">
              <a:spcBef>
                <a:spcPct val="20000"/>
              </a:spcBef>
              <a:spcAft>
                <a:spcPct val="0"/>
              </a:spcAft>
              <a:buChar char="»"/>
              <a:defRPr sz="2000">
                <a:solidFill>
                  <a:schemeClr val="tx1"/>
                </a:solidFill>
                <a:latin typeface="Arial" panose="020B0604020202020204" pitchFamily="34" charset="0"/>
              </a:defRPr>
            </a:lvl8pPr>
            <a:lvl9pPr marL="4022725" indent="-228600" defTabSz="703263"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76000"/>
              </a:lnSpc>
              <a:spcBef>
                <a:spcPct val="30000"/>
              </a:spcBef>
              <a:buFontTx/>
              <a:buNone/>
            </a:pPr>
            <a:r>
              <a:rPr lang="en-US" altLang="en-US" sz="1500" b="1" dirty="0"/>
              <a:t> </a:t>
            </a:r>
            <a:r>
              <a:rPr lang="cs-CZ" altLang="en-US" sz="1500" b="1" dirty="0" smtClean="0"/>
              <a:t>0</a:t>
            </a:r>
            <a:r>
              <a:rPr lang="en-IN" altLang="en-US" sz="1500" b="1" dirty="0" smtClean="0"/>
              <a:t>.</a:t>
            </a:r>
            <a:r>
              <a:rPr lang="cs-CZ" altLang="en-US" sz="1500" b="1" dirty="0" smtClean="0"/>
              <a:t>4t</a:t>
            </a:r>
            <a:endParaRPr lang="en-US" altLang="en-US" sz="1500" b="1" dirty="0"/>
          </a:p>
        </p:txBody>
      </p:sp>
      <p:sp>
        <p:nvSpPr>
          <p:cNvPr id="334" name="Rectangle 580"/>
          <p:cNvSpPr>
            <a:spLocks noChangeArrowheads="1"/>
          </p:cNvSpPr>
          <p:nvPr/>
        </p:nvSpPr>
        <p:spPr bwMode="auto">
          <a:xfrm>
            <a:off x="9268959" y="1562600"/>
            <a:ext cx="1008063" cy="26520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900" tIns="44450" rIns="88900" bIns="44450" anchor="ctr">
            <a:spAutoFit/>
          </a:bodyPr>
          <a:lstStyle>
            <a:lvl1pPr defTabSz="703263">
              <a:spcBef>
                <a:spcPct val="20000"/>
              </a:spcBef>
              <a:buChar char="•"/>
              <a:defRPr sz="3200">
                <a:solidFill>
                  <a:schemeClr val="tx1"/>
                </a:solidFill>
                <a:latin typeface="Arial" panose="020B0604020202020204" pitchFamily="34" charset="0"/>
              </a:defRPr>
            </a:lvl1pPr>
            <a:lvl2pPr marL="549275" indent="-285750" defTabSz="703263">
              <a:spcBef>
                <a:spcPct val="20000"/>
              </a:spcBef>
              <a:buChar char="–"/>
              <a:defRPr sz="2800">
                <a:solidFill>
                  <a:schemeClr val="tx1"/>
                </a:solidFill>
                <a:latin typeface="Arial" panose="020B0604020202020204" pitchFamily="34" charset="0"/>
              </a:defRPr>
            </a:lvl2pPr>
            <a:lvl3pPr marL="1096963" indent="-228600" defTabSz="703263">
              <a:spcBef>
                <a:spcPct val="20000"/>
              </a:spcBef>
              <a:buChar char="•"/>
              <a:defRPr sz="2400">
                <a:solidFill>
                  <a:schemeClr val="tx1"/>
                </a:solidFill>
                <a:latin typeface="Arial" panose="020B0604020202020204" pitchFamily="34" charset="0"/>
              </a:defRPr>
            </a:lvl3pPr>
            <a:lvl4pPr marL="1646238" indent="-228600" defTabSz="703263">
              <a:spcBef>
                <a:spcPct val="20000"/>
              </a:spcBef>
              <a:buChar char="–"/>
              <a:defRPr sz="2000">
                <a:solidFill>
                  <a:schemeClr val="tx1"/>
                </a:solidFill>
                <a:latin typeface="Arial" panose="020B0604020202020204" pitchFamily="34" charset="0"/>
              </a:defRPr>
            </a:lvl4pPr>
            <a:lvl5pPr marL="2193925" indent="-228600" defTabSz="703263">
              <a:spcBef>
                <a:spcPct val="20000"/>
              </a:spcBef>
              <a:buChar char="»"/>
              <a:defRPr sz="2000">
                <a:solidFill>
                  <a:schemeClr val="tx1"/>
                </a:solidFill>
                <a:latin typeface="Arial" panose="020B0604020202020204" pitchFamily="34" charset="0"/>
              </a:defRPr>
            </a:lvl5pPr>
            <a:lvl6pPr marL="2651125" indent="-228600" defTabSz="703263" eaLnBrk="0" fontAlgn="base" hangingPunct="0">
              <a:spcBef>
                <a:spcPct val="20000"/>
              </a:spcBef>
              <a:spcAft>
                <a:spcPct val="0"/>
              </a:spcAft>
              <a:buChar char="»"/>
              <a:defRPr sz="2000">
                <a:solidFill>
                  <a:schemeClr val="tx1"/>
                </a:solidFill>
                <a:latin typeface="Arial" panose="020B0604020202020204" pitchFamily="34" charset="0"/>
              </a:defRPr>
            </a:lvl6pPr>
            <a:lvl7pPr marL="3108325" indent="-228600" defTabSz="703263" eaLnBrk="0" fontAlgn="base" hangingPunct="0">
              <a:spcBef>
                <a:spcPct val="20000"/>
              </a:spcBef>
              <a:spcAft>
                <a:spcPct val="0"/>
              </a:spcAft>
              <a:buChar char="»"/>
              <a:defRPr sz="2000">
                <a:solidFill>
                  <a:schemeClr val="tx1"/>
                </a:solidFill>
                <a:latin typeface="Arial" panose="020B0604020202020204" pitchFamily="34" charset="0"/>
              </a:defRPr>
            </a:lvl7pPr>
            <a:lvl8pPr marL="3565525" indent="-228600" defTabSz="703263" eaLnBrk="0" fontAlgn="base" hangingPunct="0">
              <a:spcBef>
                <a:spcPct val="20000"/>
              </a:spcBef>
              <a:spcAft>
                <a:spcPct val="0"/>
              </a:spcAft>
              <a:buChar char="»"/>
              <a:defRPr sz="2000">
                <a:solidFill>
                  <a:schemeClr val="tx1"/>
                </a:solidFill>
                <a:latin typeface="Arial" panose="020B0604020202020204" pitchFamily="34" charset="0"/>
              </a:defRPr>
            </a:lvl8pPr>
            <a:lvl9pPr marL="4022725" indent="-228600" defTabSz="703263"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76000"/>
              </a:lnSpc>
              <a:spcBef>
                <a:spcPct val="30000"/>
              </a:spcBef>
              <a:buFontTx/>
              <a:buNone/>
            </a:pPr>
            <a:r>
              <a:rPr lang="en-US" altLang="en-US" sz="1500" b="1" dirty="0"/>
              <a:t> </a:t>
            </a:r>
            <a:r>
              <a:rPr lang="cs-CZ" altLang="en-US" sz="1500" b="1" dirty="0" smtClean="0"/>
              <a:t>2t</a:t>
            </a:r>
            <a:endParaRPr lang="en-US" altLang="en-US" sz="1500" b="1" dirty="0"/>
          </a:p>
        </p:txBody>
      </p:sp>
      <p:sp>
        <p:nvSpPr>
          <p:cNvPr id="335" name="Line 583"/>
          <p:cNvSpPr>
            <a:spLocks noChangeShapeType="1"/>
          </p:cNvSpPr>
          <p:nvPr/>
        </p:nvSpPr>
        <p:spPr bwMode="auto">
          <a:xfrm>
            <a:off x="8006897" y="2140494"/>
            <a:ext cx="0" cy="574675"/>
          </a:xfrm>
          <a:prstGeom prst="line">
            <a:avLst/>
          </a:prstGeom>
          <a:noFill/>
          <a:ln w="22225">
            <a:solidFill>
              <a:srgbClr val="808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336" name="Rectangle 584"/>
          <p:cNvSpPr>
            <a:spLocks noChangeArrowheads="1"/>
          </p:cNvSpPr>
          <p:nvPr/>
        </p:nvSpPr>
        <p:spPr bwMode="auto">
          <a:xfrm>
            <a:off x="5532613" y="5150394"/>
            <a:ext cx="986168"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500" b="1" dirty="0">
                <a:sym typeface="Symbol" panose="05050102010706020507" pitchFamily="18" charset="2"/>
              </a:rPr>
              <a:t>3.5 t</a:t>
            </a:r>
            <a:r>
              <a:rPr lang="cs-CZ" altLang="en-US" sz="1500" b="1" dirty="0">
                <a:sym typeface="Symbol" panose="05050102010706020507" pitchFamily="18" charset="2"/>
              </a:rPr>
              <a:t> </a:t>
            </a:r>
            <a:r>
              <a:rPr lang="en-IN" altLang="en-US" sz="1500" b="1" dirty="0" smtClean="0">
                <a:sym typeface="Symbol" panose="05050102010706020507" pitchFamily="18" charset="2"/>
              </a:rPr>
              <a:t>Gas</a:t>
            </a:r>
            <a:endParaRPr lang="cs-CZ" altLang="en-US" sz="1500" b="1" dirty="0">
              <a:sym typeface="Symbol" panose="05050102010706020507" pitchFamily="18" charset="2"/>
            </a:endParaRPr>
          </a:p>
        </p:txBody>
      </p:sp>
      <p:graphicFrame>
        <p:nvGraphicFramePr>
          <p:cNvPr id="337" name="Group 417"/>
          <p:cNvGraphicFramePr>
            <a:graphicFrameLocks noGrp="1"/>
          </p:cNvGraphicFramePr>
          <p:nvPr>
            <p:extLst>
              <p:ext uri="{D42A27DB-BD31-4B8C-83A1-F6EECF244321}">
                <p14:modId xmlns:p14="http://schemas.microsoft.com/office/powerpoint/2010/main" val="3642956000"/>
              </p:ext>
            </p:extLst>
          </p:nvPr>
        </p:nvGraphicFramePr>
        <p:xfrm>
          <a:off x="289561" y="3262907"/>
          <a:ext cx="4915878" cy="953875"/>
        </p:xfrm>
        <a:graphic>
          <a:graphicData uri="http://schemas.openxmlformats.org/drawingml/2006/table">
            <a:tbl>
              <a:tblPr/>
              <a:tblGrid>
                <a:gridCol w="819313"/>
                <a:gridCol w="819313"/>
                <a:gridCol w="819313"/>
                <a:gridCol w="819313"/>
                <a:gridCol w="819313"/>
                <a:gridCol w="819313"/>
              </a:tblGrid>
              <a:tr h="505430">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400" b="0" i="0" u="none" strike="noStrike" cap="none" normalizeH="0" baseline="0" dirty="0" smtClean="0">
                          <a:ln>
                            <a:noFill/>
                          </a:ln>
                          <a:solidFill>
                            <a:schemeClr val="tx1"/>
                          </a:solidFill>
                          <a:effectLst/>
                          <a:latin typeface="Arial" panose="020B0604020202020204" pitchFamily="34" charset="0"/>
                        </a:rPr>
                        <a:t>Fe</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400" b="0" i="0" u="none" strike="noStrike" cap="none" normalizeH="0" baseline="0" smtClean="0">
                          <a:ln>
                            <a:noFill/>
                          </a:ln>
                          <a:solidFill>
                            <a:schemeClr val="tx1"/>
                          </a:solidFill>
                          <a:effectLst/>
                          <a:latin typeface="Arial" panose="020B0604020202020204" pitchFamily="34" charset="0"/>
                        </a:rPr>
                        <a:t>C</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400" b="0" i="0" u="none" strike="noStrike" cap="none" normalizeH="0" baseline="0" smtClean="0">
                          <a:ln>
                            <a:noFill/>
                          </a:ln>
                          <a:solidFill>
                            <a:schemeClr val="tx1"/>
                          </a:solidFill>
                          <a:effectLst/>
                          <a:latin typeface="Arial" panose="020B0604020202020204" pitchFamily="34" charset="0"/>
                        </a:rPr>
                        <a:t>Si</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400" b="0" i="0" u="none" strike="noStrike" cap="none" normalizeH="0" baseline="0" dirty="0" smtClean="0">
                          <a:ln>
                            <a:noFill/>
                          </a:ln>
                          <a:solidFill>
                            <a:schemeClr val="tx1"/>
                          </a:solidFill>
                          <a:effectLst/>
                          <a:latin typeface="Arial" panose="020B0604020202020204" pitchFamily="34" charset="0"/>
                        </a:rPr>
                        <a:t>Mn</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400" b="0" i="0" u="none" strike="noStrike" cap="none" normalizeH="0" baseline="0" smtClean="0">
                          <a:ln>
                            <a:noFill/>
                          </a:ln>
                          <a:solidFill>
                            <a:schemeClr val="tx1"/>
                          </a:solidFill>
                          <a:effectLst/>
                          <a:latin typeface="Arial" panose="020B0604020202020204" pitchFamily="34" charset="0"/>
                        </a:rPr>
                        <a:t>P</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400" b="0" i="0" u="none" strike="noStrike" cap="none" normalizeH="0" baseline="0" smtClean="0">
                          <a:ln>
                            <a:noFill/>
                          </a:ln>
                          <a:solidFill>
                            <a:schemeClr val="tx1"/>
                          </a:solidFill>
                          <a:effectLst/>
                          <a:latin typeface="Arial" panose="020B0604020202020204" pitchFamily="34" charset="0"/>
                        </a:rPr>
                        <a:t>S</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8445">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100" b="0" i="0" u="none" strike="noStrike" cap="none" normalizeH="0" baseline="0" smtClean="0">
                          <a:ln>
                            <a:noFill/>
                          </a:ln>
                          <a:solidFill>
                            <a:schemeClr val="tx1"/>
                          </a:solidFill>
                          <a:effectLst/>
                          <a:latin typeface="Myriad Pro" pitchFamily="34" charset="0"/>
                        </a:rPr>
                        <a:t>90-95% </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100" b="1" i="0" u="none" strike="noStrike" cap="none" normalizeH="0" baseline="0" dirty="0" smtClean="0">
                          <a:ln>
                            <a:noFill/>
                          </a:ln>
                          <a:solidFill>
                            <a:schemeClr val="tx1"/>
                          </a:solidFill>
                          <a:effectLst/>
                          <a:latin typeface="Myriad Pro" pitchFamily="34" charset="0"/>
                        </a:rPr>
                        <a:t>3</a:t>
                      </a:r>
                      <a:r>
                        <a:rPr kumimoji="0" lang="en-IN" sz="1100" b="1" i="0" u="none" strike="noStrike" cap="none" normalizeH="0" baseline="0" dirty="0" smtClean="0">
                          <a:ln>
                            <a:noFill/>
                          </a:ln>
                          <a:solidFill>
                            <a:schemeClr val="tx1"/>
                          </a:solidFill>
                          <a:effectLst/>
                          <a:latin typeface="Myriad Pro" pitchFamily="34" charset="0"/>
                        </a:rPr>
                        <a:t>.</a:t>
                      </a:r>
                      <a:r>
                        <a:rPr kumimoji="0" lang="cs-CZ" sz="1100" b="1" i="0" u="none" strike="noStrike" cap="none" normalizeH="0" baseline="0" dirty="0" smtClean="0">
                          <a:ln>
                            <a:noFill/>
                          </a:ln>
                          <a:solidFill>
                            <a:schemeClr val="tx1"/>
                          </a:solidFill>
                          <a:effectLst/>
                          <a:latin typeface="Myriad Pro" pitchFamily="34" charset="0"/>
                        </a:rPr>
                        <a:t>0-4</a:t>
                      </a:r>
                      <a:r>
                        <a:rPr kumimoji="0" lang="en-IN" sz="1100" b="1" i="0" u="none" strike="noStrike" cap="none" normalizeH="0" baseline="0" dirty="0" smtClean="0">
                          <a:ln>
                            <a:noFill/>
                          </a:ln>
                          <a:solidFill>
                            <a:schemeClr val="tx1"/>
                          </a:solidFill>
                          <a:effectLst/>
                          <a:latin typeface="Myriad Pro" pitchFamily="34" charset="0"/>
                        </a:rPr>
                        <a:t>.</a:t>
                      </a:r>
                      <a:r>
                        <a:rPr kumimoji="0" lang="cs-CZ" sz="1100" b="1" i="0" u="none" strike="noStrike" cap="none" normalizeH="0" baseline="0" dirty="0" smtClean="0">
                          <a:ln>
                            <a:noFill/>
                          </a:ln>
                          <a:solidFill>
                            <a:schemeClr val="tx1"/>
                          </a:solidFill>
                          <a:effectLst/>
                          <a:latin typeface="Myriad Pro" pitchFamily="34" charset="0"/>
                        </a:rPr>
                        <a:t>3%</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100" b="0" i="0" u="none" strike="noStrike" cap="none" normalizeH="0" baseline="0" dirty="0" smtClean="0">
                          <a:ln>
                            <a:noFill/>
                          </a:ln>
                          <a:solidFill>
                            <a:schemeClr val="tx1"/>
                          </a:solidFill>
                          <a:effectLst/>
                          <a:latin typeface="Myriad Pro" pitchFamily="34" charset="0"/>
                        </a:rPr>
                        <a:t>0</a:t>
                      </a:r>
                      <a:r>
                        <a:rPr kumimoji="0" lang="en-IN" sz="1100" b="0" i="0" u="none" strike="noStrike" cap="none" normalizeH="0" baseline="0" dirty="0" smtClean="0">
                          <a:ln>
                            <a:noFill/>
                          </a:ln>
                          <a:solidFill>
                            <a:schemeClr val="tx1"/>
                          </a:solidFill>
                          <a:effectLst/>
                          <a:latin typeface="Myriad Pro" pitchFamily="34" charset="0"/>
                        </a:rPr>
                        <a:t>.</a:t>
                      </a:r>
                      <a:r>
                        <a:rPr kumimoji="0" lang="cs-CZ" sz="1100" b="0" i="0" u="none" strike="noStrike" cap="none" normalizeH="0" baseline="0" dirty="0" smtClean="0">
                          <a:ln>
                            <a:noFill/>
                          </a:ln>
                          <a:solidFill>
                            <a:schemeClr val="tx1"/>
                          </a:solidFill>
                          <a:effectLst/>
                          <a:latin typeface="Myriad Pro" pitchFamily="34" charset="0"/>
                        </a:rPr>
                        <a:t>5-3</a:t>
                      </a:r>
                      <a:r>
                        <a:rPr kumimoji="0" lang="en-IN" sz="1100" b="0" i="0" u="none" strike="noStrike" cap="none" normalizeH="0" baseline="0" dirty="0" smtClean="0">
                          <a:ln>
                            <a:noFill/>
                          </a:ln>
                          <a:solidFill>
                            <a:schemeClr val="tx1"/>
                          </a:solidFill>
                          <a:effectLst/>
                          <a:latin typeface="Myriad Pro" pitchFamily="34" charset="0"/>
                        </a:rPr>
                        <a:t>.</a:t>
                      </a:r>
                      <a:r>
                        <a:rPr kumimoji="0" lang="cs-CZ" sz="1100" b="0" i="0" u="none" strike="noStrike" cap="none" normalizeH="0" baseline="0" dirty="0" smtClean="0">
                          <a:ln>
                            <a:noFill/>
                          </a:ln>
                          <a:solidFill>
                            <a:schemeClr val="tx1"/>
                          </a:solidFill>
                          <a:effectLst/>
                          <a:latin typeface="Myriad Pro" pitchFamily="34" charset="0"/>
                        </a:rPr>
                        <a:t>0%</a:t>
                      </a:r>
                      <a:r>
                        <a:rPr kumimoji="0" lang="cs-CZ" sz="1400" b="0" i="0" u="none" strike="noStrike" cap="none" normalizeH="0" baseline="0" dirty="0" smtClean="0">
                          <a:ln>
                            <a:noFill/>
                          </a:ln>
                          <a:solidFill>
                            <a:schemeClr val="tx1"/>
                          </a:solidFill>
                          <a:effectLst/>
                          <a:latin typeface="Arial" panose="020B0604020202020204" pitchFamily="34" charset="0"/>
                        </a:rPr>
                        <a:t> </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100" b="0" i="0" u="none" strike="noStrike" cap="none" normalizeH="0" baseline="0" dirty="0" smtClean="0">
                          <a:ln>
                            <a:noFill/>
                          </a:ln>
                          <a:solidFill>
                            <a:schemeClr val="tx1"/>
                          </a:solidFill>
                          <a:effectLst/>
                          <a:latin typeface="Arial" panose="020B0604020202020204" pitchFamily="34" charset="0"/>
                        </a:rPr>
                        <a:t>0</a:t>
                      </a:r>
                      <a:r>
                        <a:rPr kumimoji="0" lang="en-IN" sz="1100" b="0" i="0" u="none" strike="noStrike" cap="none" normalizeH="0" baseline="0" dirty="0" smtClean="0">
                          <a:ln>
                            <a:noFill/>
                          </a:ln>
                          <a:solidFill>
                            <a:schemeClr val="tx1"/>
                          </a:solidFill>
                          <a:effectLst/>
                          <a:latin typeface="Arial" panose="020B0604020202020204" pitchFamily="34" charset="0"/>
                        </a:rPr>
                        <a:t>.</a:t>
                      </a:r>
                      <a:r>
                        <a:rPr kumimoji="0" lang="cs-CZ" sz="1100" b="0" i="0" u="none" strike="noStrike" cap="none" normalizeH="0" baseline="0" dirty="0" smtClean="0">
                          <a:ln>
                            <a:noFill/>
                          </a:ln>
                          <a:solidFill>
                            <a:schemeClr val="tx1"/>
                          </a:solidFill>
                          <a:effectLst/>
                          <a:latin typeface="Arial" panose="020B0604020202020204" pitchFamily="34" charset="0"/>
                        </a:rPr>
                        <a:t>5-3</a:t>
                      </a:r>
                      <a:r>
                        <a:rPr kumimoji="0" lang="en-IN" sz="1100" b="0" i="0" u="none" strike="noStrike" cap="none" normalizeH="0" baseline="0" dirty="0" smtClean="0">
                          <a:ln>
                            <a:noFill/>
                          </a:ln>
                          <a:solidFill>
                            <a:schemeClr val="tx1"/>
                          </a:solidFill>
                          <a:effectLst/>
                          <a:latin typeface="Arial" panose="020B0604020202020204" pitchFamily="34" charset="0"/>
                        </a:rPr>
                        <a:t>.</a:t>
                      </a:r>
                      <a:r>
                        <a:rPr kumimoji="0" lang="cs-CZ" sz="1100" b="0" i="0" u="none" strike="noStrike" cap="none" normalizeH="0" baseline="0" dirty="0" smtClean="0">
                          <a:ln>
                            <a:noFill/>
                          </a:ln>
                          <a:solidFill>
                            <a:schemeClr val="tx1"/>
                          </a:solidFill>
                          <a:effectLst/>
                          <a:latin typeface="Arial" panose="020B0604020202020204" pitchFamily="34" charset="0"/>
                        </a:rPr>
                        <a:t>0%</a:t>
                      </a:r>
                      <a:r>
                        <a:rPr kumimoji="0" lang="cs-CZ" sz="1400" b="0" i="0" u="none" strike="noStrike" cap="none" normalizeH="0" baseline="0" dirty="0" smtClean="0">
                          <a:ln>
                            <a:noFill/>
                          </a:ln>
                          <a:solidFill>
                            <a:schemeClr val="tx1"/>
                          </a:solidFill>
                          <a:effectLst/>
                          <a:latin typeface="Arial" panose="020B0604020202020204" pitchFamily="34" charset="0"/>
                        </a:rPr>
                        <a:t> </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100" b="0" i="0" u="none" strike="noStrike" cap="none" normalizeH="0" baseline="0" dirty="0" smtClean="0">
                          <a:ln>
                            <a:noFill/>
                          </a:ln>
                          <a:solidFill>
                            <a:schemeClr val="tx1"/>
                          </a:solidFill>
                          <a:effectLst/>
                          <a:latin typeface="Myriad Pro" pitchFamily="34" charset="0"/>
                        </a:rPr>
                        <a:t>0</a:t>
                      </a:r>
                      <a:r>
                        <a:rPr kumimoji="0" lang="en-IN" sz="1100" b="0" i="0" u="none" strike="noStrike" cap="none" normalizeH="0" baseline="0" dirty="0" smtClean="0">
                          <a:ln>
                            <a:noFill/>
                          </a:ln>
                          <a:solidFill>
                            <a:schemeClr val="tx1"/>
                          </a:solidFill>
                          <a:effectLst/>
                          <a:latin typeface="Myriad Pro" pitchFamily="34" charset="0"/>
                        </a:rPr>
                        <a:t>.</a:t>
                      </a:r>
                      <a:r>
                        <a:rPr kumimoji="0" lang="cs-CZ" sz="1100" b="0" i="0" u="none" strike="noStrike" cap="none" normalizeH="0" baseline="0" dirty="0" smtClean="0">
                          <a:ln>
                            <a:noFill/>
                          </a:ln>
                          <a:solidFill>
                            <a:schemeClr val="tx1"/>
                          </a:solidFill>
                          <a:effectLst/>
                          <a:latin typeface="Myriad Pro" pitchFamily="34" charset="0"/>
                        </a:rPr>
                        <a:t>05-2%</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100" b="1" i="0" u="none" strike="noStrike" cap="none" normalizeH="0" baseline="0" dirty="0" smtClean="0">
                          <a:ln>
                            <a:noFill/>
                          </a:ln>
                          <a:solidFill>
                            <a:schemeClr val="tx1"/>
                          </a:solidFill>
                          <a:effectLst/>
                          <a:latin typeface="Myriad Pro" pitchFamily="34" charset="0"/>
                        </a:rPr>
                        <a:t>do 0</a:t>
                      </a:r>
                      <a:r>
                        <a:rPr kumimoji="0" lang="en-IN" sz="1100" b="1" i="0" u="none" strike="noStrike" cap="none" normalizeH="0" baseline="0" dirty="0" smtClean="0">
                          <a:ln>
                            <a:noFill/>
                          </a:ln>
                          <a:solidFill>
                            <a:schemeClr val="tx1"/>
                          </a:solidFill>
                          <a:effectLst/>
                          <a:latin typeface="Myriad Pro" pitchFamily="34" charset="0"/>
                        </a:rPr>
                        <a:t>.</a:t>
                      </a:r>
                      <a:r>
                        <a:rPr kumimoji="0" lang="cs-CZ" sz="1100" b="1" i="0" u="none" strike="noStrike" cap="none" normalizeH="0" baseline="0" dirty="0" smtClean="0">
                          <a:ln>
                            <a:noFill/>
                          </a:ln>
                          <a:solidFill>
                            <a:schemeClr val="tx1"/>
                          </a:solidFill>
                          <a:effectLst/>
                          <a:latin typeface="Myriad Pro" pitchFamily="34" charset="0"/>
                        </a:rPr>
                        <a:t>1%</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38" name="Rectangle 400"/>
          <p:cNvSpPr>
            <a:spLocks noChangeArrowheads="1"/>
          </p:cNvSpPr>
          <p:nvPr/>
        </p:nvSpPr>
        <p:spPr bwMode="auto">
          <a:xfrm>
            <a:off x="1252681" y="2784225"/>
            <a:ext cx="2513013" cy="3635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har char="•"/>
              <a:defRPr sz="3200">
                <a:solidFill>
                  <a:schemeClr val="tx1"/>
                </a:solidFill>
                <a:latin typeface="Arial" panose="020B0604020202020204" pitchFamily="34" charset="0"/>
              </a:defRPr>
            </a:lvl1pPr>
            <a:lvl2pPr marL="571500" indent="-285750" defTabSz="762000">
              <a:spcBef>
                <a:spcPct val="20000"/>
              </a:spcBef>
              <a:buChar char="–"/>
              <a:defRPr sz="2800">
                <a:solidFill>
                  <a:schemeClr val="tx1"/>
                </a:solidFill>
                <a:latin typeface="Arial" panose="020B0604020202020204" pitchFamily="34" charset="0"/>
              </a:defRPr>
            </a:lvl2pPr>
            <a:lvl3pPr marL="1143000" indent="-228600" defTabSz="762000">
              <a:spcBef>
                <a:spcPct val="20000"/>
              </a:spcBef>
              <a:buChar char="•"/>
              <a:defRPr sz="2400">
                <a:solidFill>
                  <a:schemeClr val="tx1"/>
                </a:solidFill>
                <a:latin typeface="Arial" panose="020B0604020202020204" pitchFamily="34" charset="0"/>
              </a:defRPr>
            </a:lvl3pPr>
            <a:lvl4pPr marL="1714500" indent="-228600" defTabSz="762000">
              <a:spcBef>
                <a:spcPct val="20000"/>
              </a:spcBef>
              <a:buChar char="–"/>
              <a:defRPr sz="2000">
                <a:solidFill>
                  <a:schemeClr val="tx1"/>
                </a:solidFill>
                <a:latin typeface="Arial" panose="020B0604020202020204" pitchFamily="34" charset="0"/>
              </a:defRPr>
            </a:lvl4pPr>
            <a:lvl5pPr marL="2286000" indent="-228600" defTabSz="762000">
              <a:spcBef>
                <a:spcPct val="20000"/>
              </a:spcBef>
              <a:buChar char="»"/>
              <a:defRPr sz="2000">
                <a:solidFill>
                  <a:schemeClr val="tx1"/>
                </a:solidFill>
                <a:latin typeface="Arial" panose="020B0604020202020204" pitchFamily="34" charset="0"/>
              </a:defRPr>
            </a:lvl5pPr>
            <a:lvl6pPr marL="27432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6pPr>
            <a:lvl7pPr marL="32004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7pPr>
            <a:lvl8pPr marL="36576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8pPr>
            <a:lvl9pPr marL="41148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0000"/>
              </a:lnSpc>
              <a:spcBef>
                <a:spcPct val="0"/>
              </a:spcBef>
              <a:buFontTx/>
              <a:buNone/>
            </a:pPr>
            <a:r>
              <a:rPr lang="cs-CZ" altLang="en-US" sz="2000" b="1" dirty="0">
                <a:solidFill>
                  <a:schemeClr val="tx2"/>
                </a:solidFill>
                <a:latin typeface="Myriad Apple" pitchFamily="2" charset="0"/>
              </a:rPr>
              <a:t>Chemical composition</a:t>
            </a:r>
            <a:endParaRPr lang="en-US" altLang="en-US" sz="3000" b="1" dirty="0">
              <a:solidFill>
                <a:schemeClr val="tx2"/>
              </a:solidFill>
              <a:latin typeface="Myriad Apple" pitchFamily="2" charset="0"/>
            </a:endParaRPr>
          </a:p>
        </p:txBody>
      </p:sp>
    </p:spTree>
    <p:extLst>
      <p:ext uri="{BB962C8B-B14F-4D97-AF65-F5344CB8AC3E}">
        <p14:creationId xmlns:p14="http://schemas.microsoft.com/office/powerpoint/2010/main" val="21111979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31790" y="6473916"/>
            <a:ext cx="4114800" cy="365125"/>
          </a:xfrm>
        </p:spPr>
        <p:txBody>
          <a:bodyPr/>
          <a:lstStyle/>
          <a:p>
            <a:r>
              <a:rPr lang="en-IN" dirty="0" smtClean="0"/>
              <a:t>THEIS PRECISION STEEL INDIA PVT. LTD., NAVSARI, GUJARAT</a:t>
            </a:r>
            <a:endParaRPr lang="en-IN" dirty="0"/>
          </a:p>
        </p:txBody>
      </p:sp>
      <p:sp>
        <p:nvSpPr>
          <p:cNvPr id="5" name="Slide Number Placeholder 4"/>
          <p:cNvSpPr>
            <a:spLocks noGrp="1"/>
          </p:cNvSpPr>
          <p:nvPr>
            <p:ph type="sldNum" sz="quarter" idx="12"/>
          </p:nvPr>
        </p:nvSpPr>
        <p:spPr/>
        <p:txBody>
          <a:bodyPr/>
          <a:lstStyle/>
          <a:p>
            <a:fld id="{F9D62937-8916-4DC5-967C-71DD0BAB9A83}" type="slidenum">
              <a:rPr lang="en-IN" smtClean="0"/>
              <a:t>11</a:t>
            </a:fld>
            <a:endParaRPr lang="en-IN"/>
          </a:p>
        </p:txBody>
      </p:sp>
      <p:sp>
        <p:nvSpPr>
          <p:cNvPr id="6" name="Rectangle 3"/>
          <p:cNvSpPr>
            <a:spLocks noChangeArrowheads="1"/>
          </p:cNvSpPr>
          <p:nvPr/>
        </p:nvSpPr>
        <p:spPr bwMode="auto">
          <a:xfrm>
            <a:off x="4246590" y="674006"/>
            <a:ext cx="4052392" cy="5052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har char="•"/>
              <a:defRPr sz="3200">
                <a:solidFill>
                  <a:schemeClr val="tx1"/>
                </a:solidFill>
                <a:latin typeface="Arial" panose="020B0604020202020204" pitchFamily="34" charset="0"/>
              </a:defRPr>
            </a:lvl1pPr>
            <a:lvl2pPr marL="571500" indent="-285750" defTabSz="762000">
              <a:spcBef>
                <a:spcPct val="20000"/>
              </a:spcBef>
              <a:buChar char="–"/>
              <a:defRPr sz="2800">
                <a:solidFill>
                  <a:schemeClr val="tx1"/>
                </a:solidFill>
                <a:latin typeface="Arial" panose="020B0604020202020204" pitchFamily="34" charset="0"/>
              </a:defRPr>
            </a:lvl2pPr>
            <a:lvl3pPr marL="1143000" indent="-228600" defTabSz="762000">
              <a:spcBef>
                <a:spcPct val="20000"/>
              </a:spcBef>
              <a:buChar char="•"/>
              <a:defRPr sz="2400">
                <a:solidFill>
                  <a:schemeClr val="tx1"/>
                </a:solidFill>
                <a:latin typeface="Arial" panose="020B0604020202020204" pitchFamily="34" charset="0"/>
              </a:defRPr>
            </a:lvl3pPr>
            <a:lvl4pPr marL="1714500" indent="-228600" defTabSz="762000">
              <a:spcBef>
                <a:spcPct val="20000"/>
              </a:spcBef>
              <a:buChar char="–"/>
              <a:defRPr sz="2000">
                <a:solidFill>
                  <a:schemeClr val="tx1"/>
                </a:solidFill>
                <a:latin typeface="Arial" panose="020B0604020202020204" pitchFamily="34" charset="0"/>
              </a:defRPr>
            </a:lvl4pPr>
            <a:lvl5pPr marL="2286000" indent="-228600" defTabSz="762000">
              <a:spcBef>
                <a:spcPct val="20000"/>
              </a:spcBef>
              <a:buChar char="»"/>
              <a:defRPr sz="2000">
                <a:solidFill>
                  <a:schemeClr val="tx1"/>
                </a:solidFill>
                <a:latin typeface="Arial" panose="020B0604020202020204" pitchFamily="34" charset="0"/>
              </a:defRPr>
            </a:lvl5pPr>
            <a:lvl6pPr marL="27432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6pPr>
            <a:lvl7pPr marL="32004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7pPr>
            <a:lvl8pPr marL="36576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8pPr>
            <a:lvl9pPr marL="41148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0000"/>
              </a:lnSpc>
              <a:spcBef>
                <a:spcPct val="0"/>
              </a:spcBef>
              <a:buFontTx/>
              <a:buNone/>
            </a:pPr>
            <a:r>
              <a:rPr lang="cs-CZ" altLang="en-US" sz="2400" b="1" dirty="0">
                <a:solidFill>
                  <a:schemeClr val="tx2"/>
                </a:solidFill>
                <a:latin typeface="Myriad Apple" pitchFamily="2" charset="0"/>
              </a:rPr>
              <a:t>Pig Iron is being casted </a:t>
            </a:r>
            <a:r>
              <a:rPr lang="cs-CZ" altLang="en-US" sz="2400" b="1" dirty="0" smtClean="0">
                <a:solidFill>
                  <a:schemeClr val="tx2"/>
                </a:solidFill>
                <a:latin typeface="Myriad Apple" pitchFamily="2" charset="0"/>
              </a:rPr>
              <a:t>to</a:t>
            </a:r>
            <a:r>
              <a:rPr lang="cs-CZ" altLang="en-US" sz="3000" b="1" dirty="0" smtClean="0">
                <a:solidFill>
                  <a:schemeClr val="tx2"/>
                </a:solidFill>
                <a:latin typeface="Myriad Apple" pitchFamily="2" charset="0"/>
              </a:rPr>
              <a:t> </a:t>
            </a:r>
            <a:endParaRPr lang="en-US" altLang="en-US" sz="3000" b="1" dirty="0">
              <a:solidFill>
                <a:schemeClr val="tx2"/>
              </a:solidFill>
              <a:latin typeface="Myriad Apple" pitchFamily="2" charset="0"/>
            </a:endParaRPr>
          </a:p>
        </p:txBody>
      </p:sp>
      <p:sp>
        <p:nvSpPr>
          <p:cNvPr id="7" name="AutoShape 31"/>
          <p:cNvSpPr>
            <a:spLocks noChangeArrowheads="1"/>
          </p:cNvSpPr>
          <p:nvPr/>
        </p:nvSpPr>
        <p:spPr bwMode="auto">
          <a:xfrm rot="8623911">
            <a:off x="4059736" y="1244600"/>
            <a:ext cx="719138" cy="263525"/>
          </a:xfrm>
          <a:prstGeom prst="rightArrow">
            <a:avLst>
              <a:gd name="adj1" fmla="val 50000"/>
              <a:gd name="adj2" fmla="val 68223"/>
            </a:avLst>
          </a:prstGeom>
          <a:solidFill>
            <a:srgbClr val="0000FF"/>
          </a:solidFill>
          <a:ln w="9525" algn="ctr">
            <a:solidFill>
              <a:srgbClr val="0000FF"/>
            </a:solidFill>
            <a:miter lim="800000"/>
            <a:headEnd/>
            <a:tailEnd/>
          </a:ln>
          <a:effectLst>
            <a:outerShdw dist="107763" dir="13500000" algn="ctr" rotWithShape="0">
              <a:schemeClr val="bg2">
                <a:alpha val="50000"/>
              </a:schemeClr>
            </a:outerShdw>
          </a:effec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en-US"/>
          </a:p>
        </p:txBody>
      </p:sp>
      <p:sp>
        <p:nvSpPr>
          <p:cNvPr id="8" name="Rectangle 32"/>
          <p:cNvSpPr>
            <a:spLocks noChangeArrowheads="1"/>
          </p:cNvSpPr>
          <p:nvPr/>
        </p:nvSpPr>
        <p:spPr bwMode="auto">
          <a:xfrm>
            <a:off x="3096124" y="1592263"/>
            <a:ext cx="923925" cy="4175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har char="•"/>
              <a:defRPr sz="3200">
                <a:solidFill>
                  <a:schemeClr val="tx1"/>
                </a:solidFill>
                <a:latin typeface="Arial" panose="020B0604020202020204" pitchFamily="34" charset="0"/>
              </a:defRPr>
            </a:lvl1pPr>
            <a:lvl2pPr marL="571500" indent="-285750" defTabSz="762000">
              <a:spcBef>
                <a:spcPct val="20000"/>
              </a:spcBef>
              <a:buChar char="–"/>
              <a:defRPr sz="2800">
                <a:solidFill>
                  <a:schemeClr val="tx1"/>
                </a:solidFill>
                <a:latin typeface="Arial" panose="020B0604020202020204" pitchFamily="34" charset="0"/>
              </a:defRPr>
            </a:lvl2pPr>
            <a:lvl3pPr marL="1143000" indent="-228600" defTabSz="762000">
              <a:spcBef>
                <a:spcPct val="20000"/>
              </a:spcBef>
              <a:buChar char="•"/>
              <a:defRPr sz="2400">
                <a:solidFill>
                  <a:schemeClr val="tx1"/>
                </a:solidFill>
                <a:latin typeface="Arial" panose="020B0604020202020204" pitchFamily="34" charset="0"/>
              </a:defRPr>
            </a:lvl3pPr>
            <a:lvl4pPr marL="1714500" indent="-228600" defTabSz="762000">
              <a:spcBef>
                <a:spcPct val="20000"/>
              </a:spcBef>
              <a:buChar char="–"/>
              <a:defRPr sz="2000">
                <a:solidFill>
                  <a:schemeClr val="tx1"/>
                </a:solidFill>
                <a:latin typeface="Arial" panose="020B0604020202020204" pitchFamily="34" charset="0"/>
              </a:defRPr>
            </a:lvl4pPr>
            <a:lvl5pPr marL="2286000" indent="-228600" defTabSz="762000">
              <a:spcBef>
                <a:spcPct val="20000"/>
              </a:spcBef>
              <a:buChar char="»"/>
              <a:defRPr sz="2000">
                <a:solidFill>
                  <a:schemeClr val="tx1"/>
                </a:solidFill>
                <a:latin typeface="Arial" panose="020B0604020202020204" pitchFamily="34" charset="0"/>
              </a:defRPr>
            </a:lvl5pPr>
            <a:lvl6pPr marL="27432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6pPr>
            <a:lvl7pPr marL="32004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7pPr>
            <a:lvl8pPr marL="36576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8pPr>
            <a:lvl9pPr marL="41148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0000"/>
              </a:lnSpc>
              <a:spcBef>
                <a:spcPct val="0"/>
              </a:spcBef>
              <a:buFontTx/>
              <a:buNone/>
            </a:pPr>
            <a:r>
              <a:rPr lang="cs-CZ" altLang="en-US" sz="2400" b="1">
                <a:solidFill>
                  <a:schemeClr val="tx2"/>
                </a:solidFill>
                <a:latin typeface="Myriad Apple" pitchFamily="2" charset="0"/>
              </a:rPr>
              <a:t>ingot </a:t>
            </a:r>
            <a:endParaRPr lang="en-US" altLang="en-US" sz="3000" b="1">
              <a:solidFill>
                <a:schemeClr val="tx2"/>
              </a:solidFill>
              <a:latin typeface="Myriad Apple" pitchFamily="2" charset="0"/>
            </a:endParaRPr>
          </a:p>
        </p:txBody>
      </p:sp>
      <p:pic>
        <p:nvPicPr>
          <p:cNvPr id="9" name="Picture 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3599" y="1952625"/>
            <a:ext cx="3313112" cy="209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5399" y="4833938"/>
            <a:ext cx="2016125"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1" name="Object 35"/>
          <p:cNvGraphicFramePr>
            <a:graphicFrameLocks noChangeAspect="1"/>
          </p:cNvGraphicFramePr>
          <p:nvPr>
            <p:extLst>
              <p:ext uri="{D42A27DB-BD31-4B8C-83A1-F6EECF244321}">
                <p14:modId xmlns:p14="http://schemas.microsoft.com/office/powerpoint/2010/main" val="1025154472"/>
              </p:ext>
            </p:extLst>
          </p:nvPr>
        </p:nvGraphicFramePr>
        <p:xfrm>
          <a:off x="2303961" y="4041775"/>
          <a:ext cx="649288" cy="792163"/>
        </p:xfrm>
        <a:graphic>
          <a:graphicData uri="http://schemas.openxmlformats.org/presentationml/2006/ole">
            <mc:AlternateContent xmlns:mc="http://schemas.openxmlformats.org/markup-compatibility/2006">
              <mc:Choice xmlns:v="urn:schemas-microsoft-com:vml" Requires="v">
                <p:oleObj spid="_x0000_s1053" name="Image" r:id="rId5" imgW="1079365" imgH="1739683" progId="Photoshop.Image.8">
                  <p:embed/>
                </p:oleObj>
              </mc:Choice>
              <mc:Fallback>
                <p:oleObj name="Image" r:id="rId5" imgW="1079365" imgH="1739683" progId="Photoshop.Image.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03961" y="4041775"/>
                        <a:ext cx="649288"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2" name="Picture 36" descr="17"/>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68011" y="1881188"/>
            <a:ext cx="3314700" cy="209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37"/>
          <p:cNvSpPr>
            <a:spLocks noChangeArrowheads="1"/>
          </p:cNvSpPr>
          <p:nvPr/>
        </p:nvSpPr>
        <p:spPr bwMode="auto">
          <a:xfrm>
            <a:off x="7199811" y="1520825"/>
            <a:ext cx="2136775"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har char="•"/>
              <a:defRPr sz="3200">
                <a:solidFill>
                  <a:schemeClr val="tx1"/>
                </a:solidFill>
                <a:latin typeface="Arial" panose="020B0604020202020204" pitchFamily="34" charset="0"/>
              </a:defRPr>
            </a:lvl1pPr>
            <a:lvl2pPr marL="571500" indent="-285750" defTabSz="762000">
              <a:spcBef>
                <a:spcPct val="20000"/>
              </a:spcBef>
              <a:buChar char="–"/>
              <a:defRPr sz="2800">
                <a:solidFill>
                  <a:schemeClr val="tx1"/>
                </a:solidFill>
                <a:latin typeface="Arial" panose="020B0604020202020204" pitchFamily="34" charset="0"/>
              </a:defRPr>
            </a:lvl2pPr>
            <a:lvl3pPr marL="1143000" indent="-228600" defTabSz="762000">
              <a:spcBef>
                <a:spcPct val="20000"/>
              </a:spcBef>
              <a:buChar char="•"/>
              <a:defRPr sz="2400">
                <a:solidFill>
                  <a:schemeClr val="tx1"/>
                </a:solidFill>
                <a:latin typeface="Arial" panose="020B0604020202020204" pitchFamily="34" charset="0"/>
              </a:defRPr>
            </a:lvl3pPr>
            <a:lvl4pPr marL="1714500" indent="-228600" defTabSz="762000">
              <a:spcBef>
                <a:spcPct val="20000"/>
              </a:spcBef>
              <a:buChar char="–"/>
              <a:defRPr sz="2000">
                <a:solidFill>
                  <a:schemeClr val="tx1"/>
                </a:solidFill>
                <a:latin typeface="Arial" panose="020B0604020202020204" pitchFamily="34" charset="0"/>
              </a:defRPr>
            </a:lvl4pPr>
            <a:lvl5pPr marL="2286000" indent="-228600" defTabSz="762000">
              <a:spcBef>
                <a:spcPct val="20000"/>
              </a:spcBef>
              <a:buChar char="»"/>
              <a:defRPr sz="2000">
                <a:solidFill>
                  <a:schemeClr val="tx1"/>
                </a:solidFill>
                <a:latin typeface="Arial" panose="020B0604020202020204" pitchFamily="34" charset="0"/>
              </a:defRPr>
            </a:lvl5pPr>
            <a:lvl6pPr marL="27432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6pPr>
            <a:lvl7pPr marL="32004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7pPr>
            <a:lvl8pPr marL="36576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8pPr>
            <a:lvl9pPr marL="41148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0000"/>
              </a:lnSpc>
              <a:spcBef>
                <a:spcPct val="0"/>
              </a:spcBef>
              <a:buFontTx/>
              <a:buNone/>
            </a:pPr>
            <a:r>
              <a:rPr lang="cs-CZ" altLang="en-US" sz="1800" b="1"/>
              <a:t>TORPEDO LADLE</a:t>
            </a:r>
            <a:endParaRPr lang="en-US" altLang="en-US" sz="1800" b="1"/>
          </a:p>
        </p:txBody>
      </p:sp>
      <p:sp>
        <p:nvSpPr>
          <p:cNvPr id="14" name="AutoShape 38"/>
          <p:cNvSpPr>
            <a:spLocks noChangeArrowheads="1"/>
          </p:cNvSpPr>
          <p:nvPr/>
        </p:nvSpPr>
        <p:spPr bwMode="auto">
          <a:xfrm rot="2355213">
            <a:off x="7849099" y="1160463"/>
            <a:ext cx="720725" cy="263525"/>
          </a:xfrm>
          <a:prstGeom prst="rightArrow">
            <a:avLst>
              <a:gd name="adj1" fmla="val 50000"/>
              <a:gd name="adj2" fmla="val 68373"/>
            </a:avLst>
          </a:prstGeom>
          <a:solidFill>
            <a:srgbClr val="0000FF"/>
          </a:solidFill>
          <a:ln w="9525" algn="ctr">
            <a:solidFill>
              <a:srgbClr val="0000FF"/>
            </a:solidFill>
            <a:miter lim="800000"/>
            <a:headEnd/>
            <a:tailEnd/>
          </a:ln>
          <a:effectLst>
            <a:outerShdw dist="107763" dir="13500000" algn="ctr" rotWithShape="0">
              <a:schemeClr val="bg2">
                <a:alpha val="50000"/>
              </a:schemeClr>
            </a:outerShdw>
          </a:effec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en-US"/>
          </a:p>
        </p:txBody>
      </p:sp>
      <p:pic>
        <p:nvPicPr>
          <p:cNvPr id="15" name="Picture 39" descr="torpedo.jpg (7287 bytes)"/>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68011" y="4257675"/>
            <a:ext cx="3314700" cy="209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Line 40"/>
          <p:cNvSpPr>
            <a:spLocks noChangeShapeType="1"/>
          </p:cNvSpPr>
          <p:nvPr/>
        </p:nvSpPr>
        <p:spPr bwMode="auto">
          <a:xfrm rot="5400000">
            <a:off x="3527130" y="3825082"/>
            <a:ext cx="4897437" cy="0"/>
          </a:xfrm>
          <a:prstGeom prst="line">
            <a:avLst/>
          </a:prstGeom>
          <a:noFill/>
          <a:ln w="3175" cmpd="thinThick">
            <a:solidFill>
              <a:srgbClr val="FF3300"/>
            </a:solidFill>
            <a:round/>
            <a:headEnd/>
            <a:tailEnd/>
          </a:ln>
          <a:effectLst/>
          <a:scene3d>
            <a:camera prst="legacyPerspectiveTopRight"/>
            <a:lightRig rig="legacyFlat4" dir="t"/>
          </a:scene3d>
          <a:sp3d extrusionH="150800" prstMaterial="legacyMatte">
            <a:bevelT w="13500" h="13500" prst="angle"/>
            <a:bevelB w="13500" h="13500" prst="angle"/>
            <a:extrusionClr>
              <a:srgbClr val="FF3300"/>
            </a:extrusionClr>
            <a:contourClr>
              <a:srgbClr val="FF3300"/>
            </a:contourClr>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IN"/>
          </a:p>
        </p:txBody>
      </p:sp>
      <p:sp>
        <p:nvSpPr>
          <p:cNvPr id="18" name="Rectangle 42"/>
          <p:cNvSpPr>
            <a:spLocks noChangeArrowheads="1"/>
          </p:cNvSpPr>
          <p:nvPr/>
        </p:nvSpPr>
        <p:spPr bwMode="auto">
          <a:xfrm>
            <a:off x="338747" y="155443"/>
            <a:ext cx="4022769" cy="4221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har char="•"/>
              <a:defRPr sz="3200">
                <a:solidFill>
                  <a:schemeClr val="tx1"/>
                </a:solidFill>
                <a:latin typeface="Arial" panose="020B0604020202020204" pitchFamily="34" charset="0"/>
              </a:defRPr>
            </a:lvl1pPr>
            <a:lvl2pPr marL="571500" indent="-285750" defTabSz="762000">
              <a:spcBef>
                <a:spcPct val="20000"/>
              </a:spcBef>
              <a:buChar char="–"/>
              <a:defRPr sz="2800">
                <a:solidFill>
                  <a:schemeClr val="tx1"/>
                </a:solidFill>
                <a:latin typeface="Arial" panose="020B0604020202020204" pitchFamily="34" charset="0"/>
              </a:defRPr>
            </a:lvl2pPr>
            <a:lvl3pPr marL="1143000" indent="-228600" defTabSz="762000">
              <a:spcBef>
                <a:spcPct val="20000"/>
              </a:spcBef>
              <a:buChar char="•"/>
              <a:defRPr sz="2400">
                <a:solidFill>
                  <a:schemeClr val="tx1"/>
                </a:solidFill>
                <a:latin typeface="Arial" panose="020B0604020202020204" pitchFamily="34" charset="0"/>
              </a:defRPr>
            </a:lvl3pPr>
            <a:lvl4pPr marL="1714500" indent="-228600" defTabSz="762000">
              <a:spcBef>
                <a:spcPct val="20000"/>
              </a:spcBef>
              <a:buChar char="–"/>
              <a:defRPr sz="2000">
                <a:solidFill>
                  <a:schemeClr val="tx1"/>
                </a:solidFill>
                <a:latin typeface="Arial" panose="020B0604020202020204" pitchFamily="34" charset="0"/>
              </a:defRPr>
            </a:lvl4pPr>
            <a:lvl5pPr marL="2286000" indent="-228600" defTabSz="762000">
              <a:spcBef>
                <a:spcPct val="20000"/>
              </a:spcBef>
              <a:buChar char="»"/>
              <a:defRPr sz="2000">
                <a:solidFill>
                  <a:schemeClr val="tx1"/>
                </a:solidFill>
                <a:latin typeface="Arial" panose="020B0604020202020204" pitchFamily="34" charset="0"/>
              </a:defRPr>
            </a:lvl5pPr>
            <a:lvl6pPr marL="27432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6pPr>
            <a:lvl7pPr marL="32004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7pPr>
            <a:lvl8pPr marL="36576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8pPr>
            <a:lvl9pPr marL="41148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9pPr>
          </a:lstStyle>
          <a:p>
            <a:pPr marL="457200" indent="-457200">
              <a:lnSpc>
                <a:spcPct val="90000"/>
              </a:lnSpc>
              <a:spcBef>
                <a:spcPct val="0"/>
              </a:spcBef>
              <a:buFont typeface="Wingdings" panose="05000000000000000000" pitchFamily="2" charset="2"/>
              <a:buChar char="q"/>
            </a:pPr>
            <a:r>
              <a:rPr lang="en-IN" altLang="en-US" sz="2400" b="1" dirty="0" smtClean="0">
                <a:solidFill>
                  <a:schemeClr val="tx2"/>
                </a:solidFill>
                <a:latin typeface="Times New Roman" panose="02020603050405020304" pitchFamily="18" charset="0"/>
                <a:cs typeface="Times New Roman" panose="02020603050405020304" pitchFamily="18" charset="0"/>
              </a:rPr>
              <a:t>Product of Blast Furnace</a:t>
            </a:r>
            <a:r>
              <a:rPr lang="cs-CZ" altLang="en-US" sz="2400" b="1" dirty="0" smtClean="0">
                <a:solidFill>
                  <a:schemeClr val="tx2"/>
                </a:solidFill>
                <a:latin typeface="Times New Roman" panose="02020603050405020304" pitchFamily="18" charset="0"/>
                <a:cs typeface="Times New Roman" panose="02020603050405020304" pitchFamily="18" charset="0"/>
              </a:rPr>
              <a:t> </a:t>
            </a:r>
            <a:endParaRPr lang="en-US" altLang="en-US" sz="2400" b="1"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63278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70275" y="6390277"/>
            <a:ext cx="4114800" cy="365125"/>
          </a:xfrm>
        </p:spPr>
        <p:txBody>
          <a:bodyPr/>
          <a:lstStyle/>
          <a:p>
            <a:r>
              <a:rPr lang="en-IN" smtClean="0"/>
              <a:t>THEIS PRECISION STEEL INDIA PVT. LTD., NAVSARI, GUJARAT</a:t>
            </a:r>
            <a:endParaRPr lang="en-IN"/>
          </a:p>
        </p:txBody>
      </p:sp>
      <p:sp>
        <p:nvSpPr>
          <p:cNvPr id="5" name="Slide Number Placeholder 4"/>
          <p:cNvSpPr>
            <a:spLocks noGrp="1"/>
          </p:cNvSpPr>
          <p:nvPr>
            <p:ph type="sldNum" sz="quarter" idx="12"/>
          </p:nvPr>
        </p:nvSpPr>
        <p:spPr/>
        <p:txBody>
          <a:bodyPr/>
          <a:lstStyle/>
          <a:p>
            <a:fld id="{F9D62937-8916-4DC5-967C-71DD0BAB9A83}" type="slidenum">
              <a:rPr lang="en-IN" smtClean="0"/>
              <a:t>12</a:t>
            </a:fld>
            <a:endParaRPr lang="en-IN"/>
          </a:p>
        </p:txBody>
      </p:sp>
      <p:sp>
        <p:nvSpPr>
          <p:cNvPr id="6" name="Rectangle 42"/>
          <p:cNvSpPr>
            <a:spLocks noChangeArrowheads="1"/>
          </p:cNvSpPr>
          <p:nvPr/>
        </p:nvSpPr>
        <p:spPr bwMode="auto">
          <a:xfrm>
            <a:off x="338747" y="377511"/>
            <a:ext cx="4879607" cy="4221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har char="•"/>
              <a:defRPr sz="3200">
                <a:solidFill>
                  <a:schemeClr val="tx1"/>
                </a:solidFill>
                <a:latin typeface="Arial" panose="020B0604020202020204" pitchFamily="34" charset="0"/>
              </a:defRPr>
            </a:lvl1pPr>
            <a:lvl2pPr marL="571500" indent="-285750" defTabSz="762000">
              <a:spcBef>
                <a:spcPct val="20000"/>
              </a:spcBef>
              <a:buChar char="–"/>
              <a:defRPr sz="2800">
                <a:solidFill>
                  <a:schemeClr val="tx1"/>
                </a:solidFill>
                <a:latin typeface="Arial" panose="020B0604020202020204" pitchFamily="34" charset="0"/>
              </a:defRPr>
            </a:lvl2pPr>
            <a:lvl3pPr marL="1143000" indent="-228600" defTabSz="762000">
              <a:spcBef>
                <a:spcPct val="20000"/>
              </a:spcBef>
              <a:buChar char="•"/>
              <a:defRPr sz="2400">
                <a:solidFill>
                  <a:schemeClr val="tx1"/>
                </a:solidFill>
                <a:latin typeface="Arial" panose="020B0604020202020204" pitchFamily="34" charset="0"/>
              </a:defRPr>
            </a:lvl3pPr>
            <a:lvl4pPr marL="1714500" indent="-228600" defTabSz="762000">
              <a:spcBef>
                <a:spcPct val="20000"/>
              </a:spcBef>
              <a:buChar char="–"/>
              <a:defRPr sz="2000">
                <a:solidFill>
                  <a:schemeClr val="tx1"/>
                </a:solidFill>
                <a:latin typeface="Arial" panose="020B0604020202020204" pitchFamily="34" charset="0"/>
              </a:defRPr>
            </a:lvl4pPr>
            <a:lvl5pPr marL="2286000" indent="-228600" defTabSz="762000">
              <a:spcBef>
                <a:spcPct val="20000"/>
              </a:spcBef>
              <a:buChar char="»"/>
              <a:defRPr sz="2000">
                <a:solidFill>
                  <a:schemeClr val="tx1"/>
                </a:solidFill>
                <a:latin typeface="Arial" panose="020B0604020202020204" pitchFamily="34" charset="0"/>
              </a:defRPr>
            </a:lvl5pPr>
            <a:lvl6pPr marL="27432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6pPr>
            <a:lvl7pPr marL="32004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7pPr>
            <a:lvl8pPr marL="36576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8pPr>
            <a:lvl9pPr marL="41148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9pPr>
          </a:lstStyle>
          <a:p>
            <a:pPr marL="457200" indent="-457200">
              <a:lnSpc>
                <a:spcPct val="90000"/>
              </a:lnSpc>
              <a:spcBef>
                <a:spcPct val="0"/>
              </a:spcBef>
              <a:buFont typeface="Wingdings" panose="05000000000000000000" pitchFamily="2" charset="2"/>
              <a:buChar char="q"/>
            </a:pPr>
            <a:r>
              <a:rPr lang="en-IN" altLang="en-US" sz="2400" b="1" dirty="0" smtClean="0">
                <a:solidFill>
                  <a:schemeClr val="tx2"/>
                </a:solidFill>
                <a:latin typeface="Times New Roman" panose="02020603050405020304" pitchFamily="18" charset="0"/>
                <a:cs typeface="Times New Roman" panose="02020603050405020304" pitchFamily="18" charset="0"/>
              </a:rPr>
              <a:t>Other Product of Blast Furnace</a:t>
            </a:r>
            <a:r>
              <a:rPr lang="cs-CZ" altLang="en-US" sz="2400" b="1" dirty="0" smtClean="0">
                <a:solidFill>
                  <a:schemeClr val="tx2"/>
                </a:solidFill>
                <a:latin typeface="Times New Roman" panose="02020603050405020304" pitchFamily="18" charset="0"/>
                <a:cs typeface="Times New Roman" panose="02020603050405020304" pitchFamily="18" charset="0"/>
              </a:rPr>
              <a:t> </a:t>
            </a:r>
            <a:endParaRPr lang="en-US" altLang="en-US" sz="2400" b="1" dirty="0">
              <a:solidFill>
                <a:schemeClr val="tx2"/>
              </a:solidFill>
              <a:latin typeface="Times New Roman" panose="02020603050405020304" pitchFamily="18" charset="0"/>
              <a:cs typeface="Times New Roman" panose="02020603050405020304" pitchFamily="18" charset="0"/>
            </a:endParaRPr>
          </a:p>
        </p:txBody>
      </p:sp>
      <p:sp>
        <p:nvSpPr>
          <p:cNvPr id="8" name="Rectangle 3"/>
          <p:cNvSpPr>
            <a:spLocks noChangeArrowheads="1"/>
          </p:cNvSpPr>
          <p:nvPr/>
        </p:nvSpPr>
        <p:spPr bwMode="auto">
          <a:xfrm>
            <a:off x="1711750" y="1818352"/>
            <a:ext cx="831850" cy="4175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lgn="l" defTabSz="762000">
              <a:defRPr>
                <a:solidFill>
                  <a:schemeClr val="tx1"/>
                </a:solidFill>
                <a:latin typeface="Arial" panose="020B0604020202020204" pitchFamily="34" charset="0"/>
              </a:defRPr>
            </a:lvl1pPr>
            <a:lvl2pPr marL="571500" algn="l" defTabSz="762000">
              <a:defRPr>
                <a:solidFill>
                  <a:schemeClr val="tx1"/>
                </a:solidFill>
                <a:latin typeface="Arial" panose="020B0604020202020204" pitchFamily="34" charset="0"/>
              </a:defRPr>
            </a:lvl2pPr>
            <a:lvl3pPr marL="1143000" algn="l" defTabSz="762000">
              <a:defRPr>
                <a:solidFill>
                  <a:schemeClr val="tx1"/>
                </a:solidFill>
                <a:latin typeface="Arial" panose="020B0604020202020204" pitchFamily="34" charset="0"/>
              </a:defRPr>
            </a:lvl3pPr>
            <a:lvl4pPr marL="1714500" algn="l" defTabSz="762000">
              <a:defRPr>
                <a:solidFill>
                  <a:schemeClr val="tx1"/>
                </a:solidFill>
                <a:latin typeface="Arial" panose="020B0604020202020204" pitchFamily="34" charset="0"/>
              </a:defRPr>
            </a:lvl4pPr>
            <a:lvl5pPr marL="2286000" algn="l" defTabSz="762000">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pPr>
              <a:lnSpc>
                <a:spcPct val="90000"/>
              </a:lnSpc>
              <a:defRPr/>
            </a:pPr>
            <a:r>
              <a:rPr lang="cs-CZ" sz="2400" b="1" dirty="0" smtClean="0">
                <a:solidFill>
                  <a:srgbClr val="990000"/>
                </a:solidFill>
                <a:effectLst>
                  <a:outerShdw blurRad="38100" dist="38100" dir="2700000" algn="tl">
                    <a:srgbClr val="C0C0C0"/>
                  </a:outerShdw>
                </a:effectLst>
                <a:latin typeface="Myriad Apple" pitchFamily="2" charset="0"/>
              </a:rPr>
              <a:t>Slags</a:t>
            </a:r>
            <a:endParaRPr lang="en-US" sz="3000" b="1" dirty="0" smtClean="0">
              <a:solidFill>
                <a:schemeClr val="tx2"/>
              </a:solidFill>
              <a:latin typeface="Myriad Apple" pitchFamily="2" charset="0"/>
            </a:endParaRPr>
          </a:p>
        </p:txBody>
      </p:sp>
      <p:graphicFrame>
        <p:nvGraphicFramePr>
          <p:cNvPr id="9" name="Group 41"/>
          <p:cNvGraphicFramePr>
            <a:graphicFrameLocks noGrp="1"/>
          </p:cNvGraphicFramePr>
          <p:nvPr>
            <p:extLst>
              <p:ext uri="{D42A27DB-BD31-4B8C-83A1-F6EECF244321}">
                <p14:modId xmlns:p14="http://schemas.microsoft.com/office/powerpoint/2010/main" val="427732596"/>
              </p:ext>
            </p:extLst>
          </p:nvPr>
        </p:nvGraphicFramePr>
        <p:xfrm>
          <a:off x="4038600" y="1391467"/>
          <a:ext cx="6096000" cy="1277938"/>
        </p:xfrm>
        <a:graphic>
          <a:graphicData uri="http://schemas.openxmlformats.org/drawingml/2006/table">
            <a:tbl>
              <a:tblPr/>
              <a:tblGrid>
                <a:gridCol w="1016000"/>
                <a:gridCol w="1016000"/>
                <a:gridCol w="1016000"/>
                <a:gridCol w="3048000"/>
              </a:tblGrid>
              <a:tr h="703235">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000" b="0" i="0" u="none" strike="noStrike" cap="none" normalizeH="0" baseline="0" dirty="0" smtClean="0">
                          <a:ln>
                            <a:noFill/>
                          </a:ln>
                          <a:solidFill>
                            <a:schemeClr val="tx1"/>
                          </a:solidFill>
                          <a:effectLst/>
                          <a:latin typeface="Arial" panose="020B0604020202020204" pitchFamily="34" charset="0"/>
                        </a:rPr>
                        <a:t>SiO</a:t>
                      </a:r>
                      <a:r>
                        <a:rPr kumimoji="0" lang="cs-CZ" sz="2000" b="0" i="0" u="none" strike="noStrike" cap="none" normalizeH="0" baseline="-25000" dirty="0" smtClean="0">
                          <a:ln>
                            <a:noFill/>
                          </a:ln>
                          <a:solidFill>
                            <a:schemeClr val="tx1"/>
                          </a:solidFill>
                          <a:effectLst/>
                          <a:latin typeface="Arial" panose="020B0604020202020204" pitchFamily="34" charset="0"/>
                        </a:rPr>
                        <a:t>2</a:t>
                      </a:r>
                      <a:endParaRPr kumimoji="0" lang="cs-CZ" sz="2000" b="0" i="0" u="none" strike="noStrike" cap="none" normalizeH="0" baseline="0" dirty="0" smtClean="0">
                        <a:ln>
                          <a:noFill/>
                        </a:ln>
                        <a:solidFill>
                          <a:schemeClr val="tx1"/>
                        </a:solidFill>
                        <a:effectLst/>
                        <a:latin typeface="Arial" panose="020B0604020202020204" pitchFamily="34" charset="0"/>
                      </a:endParaRPr>
                    </a:p>
                  </a:txBody>
                  <a:tcPr marL="90000" marR="90000" marT="46802" marB="46802"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000" b="0" i="0" u="none" strike="noStrike" cap="none" normalizeH="0" baseline="0" smtClean="0">
                          <a:ln>
                            <a:noFill/>
                          </a:ln>
                          <a:solidFill>
                            <a:schemeClr val="tx1"/>
                          </a:solidFill>
                          <a:effectLst/>
                          <a:latin typeface="Arial" panose="020B0604020202020204" pitchFamily="34" charset="0"/>
                        </a:rPr>
                        <a:t>CaO</a:t>
                      </a:r>
                    </a:p>
                  </a:txBody>
                  <a:tcPr marL="90000" marR="90000" marT="46802" marB="4680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000" b="0" i="0" u="none" strike="noStrike" cap="none" normalizeH="0" baseline="0" smtClean="0">
                          <a:ln>
                            <a:noFill/>
                          </a:ln>
                          <a:solidFill>
                            <a:schemeClr val="tx1"/>
                          </a:solidFill>
                          <a:effectLst/>
                          <a:latin typeface="Arial" panose="020B0604020202020204" pitchFamily="34" charset="0"/>
                        </a:rPr>
                        <a:t>Al</a:t>
                      </a:r>
                      <a:r>
                        <a:rPr kumimoji="0" lang="cs-CZ" sz="2000" b="0" i="0" u="none" strike="noStrike" cap="none" normalizeH="0" baseline="-25000" smtClean="0">
                          <a:ln>
                            <a:noFill/>
                          </a:ln>
                          <a:solidFill>
                            <a:schemeClr val="tx1"/>
                          </a:solidFill>
                          <a:effectLst/>
                          <a:latin typeface="Arial" panose="020B0604020202020204" pitchFamily="34" charset="0"/>
                        </a:rPr>
                        <a:t>2</a:t>
                      </a:r>
                      <a:r>
                        <a:rPr kumimoji="0" lang="cs-CZ" sz="2000" b="0" i="0" u="none" strike="noStrike" cap="none" normalizeH="0" baseline="0" smtClean="0">
                          <a:ln>
                            <a:noFill/>
                          </a:ln>
                          <a:solidFill>
                            <a:schemeClr val="tx1"/>
                          </a:solidFill>
                          <a:effectLst/>
                          <a:latin typeface="Arial" panose="020B0604020202020204" pitchFamily="34" charset="0"/>
                        </a:rPr>
                        <a:t>O</a:t>
                      </a:r>
                      <a:r>
                        <a:rPr kumimoji="0" lang="cs-CZ" sz="2000" b="0" i="0" u="none" strike="noStrike" cap="none" normalizeH="0" baseline="-25000" smtClean="0">
                          <a:ln>
                            <a:noFill/>
                          </a:ln>
                          <a:solidFill>
                            <a:schemeClr val="tx1"/>
                          </a:solidFill>
                          <a:effectLst/>
                          <a:latin typeface="Arial" panose="020B0604020202020204" pitchFamily="34" charset="0"/>
                        </a:rPr>
                        <a:t>3</a:t>
                      </a:r>
                      <a:endParaRPr kumimoji="0" lang="cs-CZ" sz="2000" b="0" i="0" u="none" strike="noStrike" cap="none" normalizeH="0" baseline="0" smtClean="0">
                        <a:ln>
                          <a:noFill/>
                        </a:ln>
                        <a:solidFill>
                          <a:schemeClr val="tx1"/>
                        </a:solidFill>
                        <a:effectLst/>
                        <a:latin typeface="Arial" panose="020B0604020202020204" pitchFamily="34" charset="0"/>
                      </a:endParaRPr>
                    </a:p>
                  </a:txBody>
                  <a:tcPr marL="90000" marR="90000" marT="46802" marB="4680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000" b="0" i="0" u="none" strike="noStrike" cap="none" normalizeH="0" baseline="0" dirty="0" smtClean="0">
                          <a:ln>
                            <a:noFill/>
                          </a:ln>
                          <a:solidFill>
                            <a:schemeClr val="tx1"/>
                          </a:solidFill>
                          <a:effectLst/>
                          <a:latin typeface="Arial" panose="020B0604020202020204" pitchFamily="34" charset="0"/>
                        </a:rPr>
                        <a:t>MgO, MnO, FeO, CaS, MnS, P</a:t>
                      </a:r>
                      <a:r>
                        <a:rPr kumimoji="0" lang="cs-CZ" sz="2000" b="0" i="0" u="none" strike="noStrike" cap="none" normalizeH="0" baseline="-25000" dirty="0" smtClean="0">
                          <a:ln>
                            <a:noFill/>
                          </a:ln>
                          <a:solidFill>
                            <a:schemeClr val="tx1"/>
                          </a:solidFill>
                          <a:effectLst/>
                          <a:latin typeface="Arial" panose="020B0604020202020204" pitchFamily="34" charset="0"/>
                        </a:rPr>
                        <a:t>2</a:t>
                      </a:r>
                      <a:r>
                        <a:rPr kumimoji="0" lang="cs-CZ" sz="2000" b="0" i="0" u="none" strike="noStrike" cap="none" normalizeH="0" baseline="0" dirty="0" smtClean="0">
                          <a:ln>
                            <a:noFill/>
                          </a:ln>
                          <a:solidFill>
                            <a:schemeClr val="tx1"/>
                          </a:solidFill>
                          <a:effectLst/>
                          <a:latin typeface="Arial" panose="020B0604020202020204" pitchFamily="34" charset="0"/>
                        </a:rPr>
                        <a:t>O</a:t>
                      </a:r>
                      <a:r>
                        <a:rPr kumimoji="0" lang="cs-CZ" sz="2000" b="0" i="0" u="none" strike="noStrike" cap="none" normalizeH="0" baseline="-25000" dirty="0" smtClean="0">
                          <a:ln>
                            <a:noFill/>
                          </a:ln>
                          <a:solidFill>
                            <a:schemeClr val="tx1"/>
                          </a:solidFill>
                          <a:effectLst/>
                          <a:latin typeface="Arial" panose="020B0604020202020204" pitchFamily="34" charset="0"/>
                        </a:rPr>
                        <a:t>5</a:t>
                      </a:r>
                      <a:r>
                        <a:rPr kumimoji="0" lang="cs-CZ" sz="2000" b="0" i="0" u="none" strike="noStrike" cap="none" normalizeH="0" baseline="0" dirty="0" smtClean="0">
                          <a:ln>
                            <a:noFill/>
                          </a:ln>
                          <a:solidFill>
                            <a:schemeClr val="tx1"/>
                          </a:solidFill>
                          <a:effectLst/>
                          <a:latin typeface="Arial" panose="020B0604020202020204" pitchFamily="34" charset="0"/>
                        </a:rPr>
                        <a:t>, BaS, atd.</a:t>
                      </a:r>
                    </a:p>
                  </a:txBody>
                  <a:tcPr marL="90000" marR="90000" marT="46802" marB="46802"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4703">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600" b="0" i="0" u="none" strike="noStrike" cap="none" normalizeH="0" baseline="0" smtClean="0">
                          <a:ln>
                            <a:noFill/>
                          </a:ln>
                          <a:solidFill>
                            <a:schemeClr val="tx1"/>
                          </a:solidFill>
                          <a:effectLst/>
                          <a:latin typeface="Myriad Pro" pitchFamily="34" charset="0"/>
                        </a:rPr>
                        <a:t>26-40% </a:t>
                      </a:r>
                    </a:p>
                  </a:txBody>
                  <a:tcPr marL="90000" marR="90000" marT="46802" marB="46802"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600" b="0" i="0" u="none" strike="noStrike" cap="none" normalizeH="0" baseline="0" smtClean="0">
                          <a:ln>
                            <a:noFill/>
                          </a:ln>
                          <a:solidFill>
                            <a:schemeClr val="tx1"/>
                          </a:solidFill>
                          <a:effectLst/>
                          <a:latin typeface="Myriad Pro" pitchFamily="34" charset="0"/>
                        </a:rPr>
                        <a:t>36-48%</a:t>
                      </a:r>
                    </a:p>
                  </a:txBody>
                  <a:tcPr marL="90000" marR="90000" marT="46802" marB="4680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600" b="0" i="0" u="none" strike="noStrike" cap="none" normalizeH="0" baseline="0" smtClean="0">
                          <a:ln>
                            <a:noFill/>
                          </a:ln>
                          <a:solidFill>
                            <a:schemeClr val="tx1"/>
                          </a:solidFill>
                          <a:effectLst/>
                          <a:latin typeface="Myriad Pro" pitchFamily="34" charset="0"/>
                        </a:rPr>
                        <a:t>10-20%</a:t>
                      </a:r>
                      <a:r>
                        <a:rPr kumimoji="0" lang="cs-CZ" sz="2000" b="0" i="0" u="none" strike="noStrike" cap="none" normalizeH="0" baseline="0" smtClean="0">
                          <a:ln>
                            <a:noFill/>
                          </a:ln>
                          <a:solidFill>
                            <a:schemeClr val="tx1"/>
                          </a:solidFill>
                          <a:effectLst/>
                          <a:latin typeface="Arial" panose="020B0604020202020204" pitchFamily="34" charset="0"/>
                        </a:rPr>
                        <a:t> </a:t>
                      </a:r>
                    </a:p>
                  </a:txBody>
                  <a:tcPr marL="90000" marR="90000" marT="46802" marB="4680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600" b="1" i="0" u="none" strike="noStrike" cap="none" normalizeH="0" baseline="0" dirty="0" smtClean="0">
                          <a:ln>
                            <a:noFill/>
                          </a:ln>
                          <a:solidFill>
                            <a:schemeClr val="tx1"/>
                          </a:solidFill>
                          <a:effectLst/>
                          <a:latin typeface="Myriad Pro" pitchFamily="34" charset="0"/>
                        </a:rPr>
                        <a:t>negligible</a:t>
                      </a:r>
                    </a:p>
                  </a:txBody>
                  <a:tcPr marL="90000" marR="90000" marT="46802" marB="46802"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 name="Rectangle 27"/>
          <p:cNvSpPr>
            <a:spLocks noChangeArrowheads="1"/>
          </p:cNvSpPr>
          <p:nvPr/>
        </p:nvSpPr>
        <p:spPr bwMode="auto">
          <a:xfrm>
            <a:off x="5548312" y="802522"/>
            <a:ext cx="2605088" cy="5000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har char="•"/>
              <a:defRPr sz="3200">
                <a:solidFill>
                  <a:schemeClr val="tx1"/>
                </a:solidFill>
                <a:latin typeface="Arial" panose="020B0604020202020204" pitchFamily="34" charset="0"/>
              </a:defRPr>
            </a:lvl1pPr>
            <a:lvl2pPr marL="571500" indent="-285750" defTabSz="762000">
              <a:spcBef>
                <a:spcPct val="20000"/>
              </a:spcBef>
              <a:buChar char="–"/>
              <a:defRPr sz="2800">
                <a:solidFill>
                  <a:schemeClr val="tx1"/>
                </a:solidFill>
                <a:latin typeface="Arial" panose="020B0604020202020204" pitchFamily="34" charset="0"/>
              </a:defRPr>
            </a:lvl2pPr>
            <a:lvl3pPr marL="1143000" indent="-228600" defTabSz="762000">
              <a:spcBef>
                <a:spcPct val="20000"/>
              </a:spcBef>
              <a:buChar char="•"/>
              <a:defRPr sz="2400">
                <a:solidFill>
                  <a:schemeClr val="tx1"/>
                </a:solidFill>
                <a:latin typeface="Arial" panose="020B0604020202020204" pitchFamily="34" charset="0"/>
              </a:defRPr>
            </a:lvl3pPr>
            <a:lvl4pPr marL="1714500" indent="-228600" defTabSz="762000">
              <a:spcBef>
                <a:spcPct val="20000"/>
              </a:spcBef>
              <a:buChar char="–"/>
              <a:defRPr sz="2000">
                <a:solidFill>
                  <a:schemeClr val="tx1"/>
                </a:solidFill>
                <a:latin typeface="Arial" panose="020B0604020202020204" pitchFamily="34" charset="0"/>
              </a:defRPr>
            </a:lvl4pPr>
            <a:lvl5pPr marL="2286000" indent="-228600" defTabSz="762000">
              <a:spcBef>
                <a:spcPct val="20000"/>
              </a:spcBef>
              <a:buChar char="»"/>
              <a:defRPr sz="2000">
                <a:solidFill>
                  <a:schemeClr val="tx1"/>
                </a:solidFill>
                <a:latin typeface="Arial" panose="020B0604020202020204" pitchFamily="34" charset="0"/>
              </a:defRPr>
            </a:lvl5pPr>
            <a:lvl6pPr marL="27432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6pPr>
            <a:lvl7pPr marL="32004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7pPr>
            <a:lvl8pPr marL="36576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8pPr>
            <a:lvl9pPr marL="41148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0000"/>
              </a:lnSpc>
              <a:spcBef>
                <a:spcPct val="0"/>
              </a:spcBef>
              <a:buFontTx/>
              <a:buNone/>
            </a:pPr>
            <a:r>
              <a:rPr lang="cs-CZ" altLang="en-US" sz="2000" b="1" dirty="0">
                <a:solidFill>
                  <a:schemeClr val="tx2"/>
                </a:solidFill>
                <a:latin typeface="Myriad Apple" pitchFamily="2" charset="0"/>
              </a:rPr>
              <a:t>Chemical composition</a:t>
            </a:r>
            <a:r>
              <a:rPr lang="cs-CZ" altLang="en-US" sz="3000" b="1" dirty="0">
                <a:solidFill>
                  <a:schemeClr val="tx2"/>
                </a:solidFill>
                <a:latin typeface="Myriad Apple" pitchFamily="2" charset="0"/>
              </a:rPr>
              <a:t> </a:t>
            </a:r>
            <a:endParaRPr lang="en-US" altLang="en-US" sz="3000" b="1" dirty="0">
              <a:solidFill>
                <a:schemeClr val="tx2"/>
              </a:solidFill>
              <a:latin typeface="Myriad Apple" pitchFamily="2" charset="0"/>
            </a:endParaRPr>
          </a:p>
        </p:txBody>
      </p:sp>
      <p:sp>
        <p:nvSpPr>
          <p:cNvPr id="11" name="AutoShape 28"/>
          <p:cNvSpPr>
            <a:spLocks noChangeArrowheads="1"/>
          </p:cNvSpPr>
          <p:nvPr/>
        </p:nvSpPr>
        <p:spPr bwMode="auto">
          <a:xfrm>
            <a:off x="3088913" y="1948528"/>
            <a:ext cx="792163" cy="287337"/>
          </a:xfrm>
          <a:prstGeom prst="rightArrow">
            <a:avLst>
              <a:gd name="adj1" fmla="val 50000"/>
              <a:gd name="adj2" fmla="val 68923"/>
            </a:avLst>
          </a:prstGeom>
          <a:solidFill>
            <a:srgbClr val="0000FF"/>
          </a:solidFill>
          <a:ln w="9525" algn="ctr">
            <a:solidFill>
              <a:srgbClr val="0000FF"/>
            </a:solidFill>
            <a:miter lim="800000"/>
            <a:headEnd/>
            <a:tailEnd/>
          </a:ln>
          <a:effectLst>
            <a:outerShdw dist="107763" dir="13500000" algn="ctr" rotWithShape="0">
              <a:schemeClr val="bg2">
                <a:alpha val="50000"/>
              </a:schemeClr>
            </a:outerShdw>
          </a:effec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en-US"/>
          </a:p>
        </p:txBody>
      </p:sp>
      <p:sp>
        <p:nvSpPr>
          <p:cNvPr id="15" name="Rectangle 3"/>
          <p:cNvSpPr>
            <a:spLocks noChangeArrowheads="1"/>
          </p:cNvSpPr>
          <p:nvPr/>
        </p:nvSpPr>
        <p:spPr bwMode="auto">
          <a:xfrm>
            <a:off x="1191050" y="3972890"/>
            <a:ext cx="1873250" cy="4175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l" defTabSz="762000">
              <a:defRPr>
                <a:solidFill>
                  <a:schemeClr val="tx1"/>
                </a:solidFill>
                <a:latin typeface="Arial" panose="020B0604020202020204" pitchFamily="34" charset="0"/>
              </a:defRPr>
            </a:lvl1pPr>
            <a:lvl2pPr marL="571500" algn="l" defTabSz="762000">
              <a:defRPr>
                <a:solidFill>
                  <a:schemeClr val="tx1"/>
                </a:solidFill>
                <a:latin typeface="Arial" panose="020B0604020202020204" pitchFamily="34" charset="0"/>
              </a:defRPr>
            </a:lvl2pPr>
            <a:lvl3pPr marL="1143000" algn="l" defTabSz="762000">
              <a:defRPr>
                <a:solidFill>
                  <a:schemeClr val="tx1"/>
                </a:solidFill>
                <a:latin typeface="Arial" panose="020B0604020202020204" pitchFamily="34" charset="0"/>
              </a:defRPr>
            </a:lvl3pPr>
            <a:lvl4pPr marL="1714500" algn="l" defTabSz="762000">
              <a:defRPr>
                <a:solidFill>
                  <a:schemeClr val="tx1"/>
                </a:solidFill>
                <a:latin typeface="Arial" panose="020B0604020202020204" pitchFamily="34" charset="0"/>
              </a:defRPr>
            </a:lvl4pPr>
            <a:lvl5pPr marL="2286000" algn="l" defTabSz="762000">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pPr>
              <a:lnSpc>
                <a:spcPct val="90000"/>
              </a:lnSpc>
              <a:defRPr/>
            </a:pPr>
            <a:r>
              <a:rPr lang="cs-CZ" sz="2400" b="1" dirty="0" smtClean="0">
                <a:solidFill>
                  <a:srgbClr val="990000"/>
                </a:solidFill>
                <a:effectLst>
                  <a:outerShdw blurRad="38100" dist="38100" dir="2700000" algn="tl">
                    <a:srgbClr val="C0C0C0"/>
                  </a:outerShdw>
                </a:effectLst>
                <a:latin typeface="Myriad Apple" pitchFamily="2" charset="0"/>
              </a:rPr>
              <a:t>Stock gas</a:t>
            </a:r>
            <a:endParaRPr lang="en-US" sz="3000" b="1" dirty="0" smtClean="0">
              <a:solidFill>
                <a:schemeClr val="tx2"/>
              </a:solidFill>
              <a:latin typeface="Myriad Apple" pitchFamily="2" charset="0"/>
            </a:endParaRPr>
          </a:p>
        </p:txBody>
      </p:sp>
      <p:sp>
        <p:nvSpPr>
          <p:cNvPr id="16" name="Rectangle 21"/>
          <p:cNvSpPr>
            <a:spLocks noChangeArrowheads="1"/>
          </p:cNvSpPr>
          <p:nvPr/>
        </p:nvSpPr>
        <p:spPr bwMode="auto">
          <a:xfrm>
            <a:off x="5664200" y="2772105"/>
            <a:ext cx="2605087" cy="5000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har char="•"/>
              <a:defRPr sz="3200">
                <a:solidFill>
                  <a:schemeClr val="tx1"/>
                </a:solidFill>
                <a:latin typeface="Arial" panose="020B0604020202020204" pitchFamily="34" charset="0"/>
              </a:defRPr>
            </a:lvl1pPr>
            <a:lvl2pPr marL="571500" indent="-285750" defTabSz="762000">
              <a:spcBef>
                <a:spcPct val="20000"/>
              </a:spcBef>
              <a:buChar char="–"/>
              <a:defRPr sz="2800">
                <a:solidFill>
                  <a:schemeClr val="tx1"/>
                </a:solidFill>
                <a:latin typeface="Arial" panose="020B0604020202020204" pitchFamily="34" charset="0"/>
              </a:defRPr>
            </a:lvl2pPr>
            <a:lvl3pPr marL="1143000" indent="-228600" defTabSz="762000">
              <a:spcBef>
                <a:spcPct val="20000"/>
              </a:spcBef>
              <a:buChar char="•"/>
              <a:defRPr sz="2400">
                <a:solidFill>
                  <a:schemeClr val="tx1"/>
                </a:solidFill>
                <a:latin typeface="Arial" panose="020B0604020202020204" pitchFamily="34" charset="0"/>
              </a:defRPr>
            </a:lvl3pPr>
            <a:lvl4pPr marL="1714500" indent="-228600" defTabSz="762000">
              <a:spcBef>
                <a:spcPct val="20000"/>
              </a:spcBef>
              <a:buChar char="–"/>
              <a:defRPr sz="2000">
                <a:solidFill>
                  <a:schemeClr val="tx1"/>
                </a:solidFill>
                <a:latin typeface="Arial" panose="020B0604020202020204" pitchFamily="34" charset="0"/>
              </a:defRPr>
            </a:lvl4pPr>
            <a:lvl5pPr marL="2286000" indent="-228600" defTabSz="762000">
              <a:spcBef>
                <a:spcPct val="20000"/>
              </a:spcBef>
              <a:buChar char="»"/>
              <a:defRPr sz="2000">
                <a:solidFill>
                  <a:schemeClr val="tx1"/>
                </a:solidFill>
                <a:latin typeface="Arial" panose="020B0604020202020204" pitchFamily="34" charset="0"/>
              </a:defRPr>
            </a:lvl5pPr>
            <a:lvl6pPr marL="27432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6pPr>
            <a:lvl7pPr marL="32004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7pPr>
            <a:lvl8pPr marL="36576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8pPr>
            <a:lvl9pPr marL="41148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0000"/>
              </a:lnSpc>
              <a:spcBef>
                <a:spcPct val="0"/>
              </a:spcBef>
              <a:buFontTx/>
              <a:buNone/>
            </a:pPr>
            <a:r>
              <a:rPr lang="cs-CZ" altLang="en-US" sz="2000" b="1">
                <a:solidFill>
                  <a:schemeClr val="tx2"/>
                </a:solidFill>
                <a:latin typeface="Myriad Apple" pitchFamily="2" charset="0"/>
              </a:rPr>
              <a:t>Chemical composition</a:t>
            </a:r>
            <a:r>
              <a:rPr lang="cs-CZ" altLang="en-US" sz="3000" b="1">
                <a:solidFill>
                  <a:schemeClr val="tx2"/>
                </a:solidFill>
                <a:latin typeface="Myriad Apple" pitchFamily="2" charset="0"/>
              </a:rPr>
              <a:t> </a:t>
            </a:r>
            <a:endParaRPr lang="en-US" altLang="en-US" sz="3000" b="1">
              <a:solidFill>
                <a:schemeClr val="tx2"/>
              </a:solidFill>
              <a:latin typeface="Myriad Apple" pitchFamily="2" charset="0"/>
            </a:endParaRPr>
          </a:p>
        </p:txBody>
      </p:sp>
      <p:graphicFrame>
        <p:nvGraphicFramePr>
          <p:cNvPr id="17" name="Group 62"/>
          <p:cNvGraphicFramePr>
            <a:graphicFrameLocks noGrp="1"/>
          </p:cNvGraphicFramePr>
          <p:nvPr>
            <p:extLst>
              <p:ext uri="{D42A27DB-BD31-4B8C-83A1-F6EECF244321}">
                <p14:modId xmlns:p14="http://schemas.microsoft.com/office/powerpoint/2010/main" val="1835425923"/>
              </p:ext>
            </p:extLst>
          </p:nvPr>
        </p:nvGraphicFramePr>
        <p:xfrm>
          <a:off x="4367212" y="3419805"/>
          <a:ext cx="4967288" cy="1228826"/>
        </p:xfrm>
        <a:graphic>
          <a:graphicData uri="http://schemas.openxmlformats.org/drawingml/2006/table">
            <a:tbl>
              <a:tblPr/>
              <a:tblGrid>
                <a:gridCol w="984250"/>
                <a:gridCol w="984250"/>
                <a:gridCol w="984250"/>
                <a:gridCol w="982663"/>
                <a:gridCol w="1031875"/>
              </a:tblGrid>
              <a:tr h="647566">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000" b="0" i="0" u="none" strike="noStrike" cap="none" normalizeH="0" baseline="0" dirty="0" smtClean="0">
                          <a:ln>
                            <a:noFill/>
                          </a:ln>
                          <a:solidFill>
                            <a:schemeClr val="tx1"/>
                          </a:solidFill>
                          <a:effectLst/>
                          <a:latin typeface="Arial" panose="020B0604020202020204" pitchFamily="34" charset="0"/>
                        </a:rPr>
                        <a:t>CO</a:t>
                      </a:r>
                      <a:r>
                        <a:rPr kumimoji="0" lang="cs-CZ" sz="2000" b="0" i="0" u="none" strike="noStrike" cap="none" normalizeH="0" baseline="-25000" dirty="0" smtClean="0">
                          <a:ln>
                            <a:noFill/>
                          </a:ln>
                          <a:solidFill>
                            <a:schemeClr val="tx1"/>
                          </a:solidFill>
                          <a:effectLst/>
                          <a:latin typeface="Arial" panose="020B0604020202020204" pitchFamily="34" charset="0"/>
                        </a:rPr>
                        <a:t>2</a:t>
                      </a:r>
                      <a:endParaRPr kumimoji="0" lang="cs-CZ" sz="2000" b="0" i="0" u="none" strike="noStrike" cap="none" normalizeH="0" baseline="0" dirty="0" smtClean="0">
                        <a:ln>
                          <a:noFill/>
                        </a:ln>
                        <a:solidFill>
                          <a:schemeClr val="tx1"/>
                        </a:solidFill>
                        <a:effectLst/>
                        <a:latin typeface="Arial" panose="020B0604020202020204" pitchFamily="34" charset="0"/>
                      </a:endParaRPr>
                    </a:p>
                  </a:txBody>
                  <a:tcPr marL="90000" marR="90000" marT="46790" marB="4679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000" b="0" i="0" u="none" strike="noStrike" cap="none" normalizeH="0" baseline="0" smtClean="0">
                          <a:ln>
                            <a:noFill/>
                          </a:ln>
                          <a:solidFill>
                            <a:schemeClr val="tx1"/>
                          </a:solidFill>
                          <a:effectLst/>
                          <a:latin typeface="Arial" panose="020B0604020202020204" pitchFamily="34" charset="0"/>
                        </a:rPr>
                        <a:t>CO</a:t>
                      </a:r>
                    </a:p>
                  </a:txBody>
                  <a:tcPr marL="90000" marR="90000" marT="46790" marB="4679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000" b="0" i="0" u="none" strike="noStrike" cap="none" normalizeH="0" baseline="0" smtClean="0">
                          <a:ln>
                            <a:noFill/>
                          </a:ln>
                          <a:solidFill>
                            <a:schemeClr val="tx1"/>
                          </a:solidFill>
                          <a:effectLst/>
                          <a:latin typeface="Arial" panose="020B0604020202020204" pitchFamily="34" charset="0"/>
                        </a:rPr>
                        <a:t>H</a:t>
                      </a:r>
                      <a:r>
                        <a:rPr kumimoji="0" lang="cs-CZ" sz="2000" b="0" i="0" u="none" strike="noStrike" cap="none" normalizeH="0" baseline="-25000" smtClean="0">
                          <a:ln>
                            <a:noFill/>
                          </a:ln>
                          <a:solidFill>
                            <a:schemeClr val="tx1"/>
                          </a:solidFill>
                          <a:effectLst/>
                          <a:latin typeface="Arial" panose="020B0604020202020204" pitchFamily="34" charset="0"/>
                        </a:rPr>
                        <a:t>2</a:t>
                      </a:r>
                      <a:endParaRPr kumimoji="0" lang="cs-CZ" sz="2000" b="0" i="0" u="none" strike="noStrike" cap="none" normalizeH="0" baseline="0" smtClean="0">
                        <a:ln>
                          <a:noFill/>
                        </a:ln>
                        <a:solidFill>
                          <a:schemeClr val="tx1"/>
                        </a:solidFill>
                        <a:effectLst/>
                        <a:latin typeface="Arial" panose="020B0604020202020204" pitchFamily="34" charset="0"/>
                      </a:endParaRPr>
                    </a:p>
                  </a:txBody>
                  <a:tcPr marL="90000" marR="90000" marT="46790" marB="4679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000" b="0" i="0" u="none" strike="noStrike" cap="none" normalizeH="0" baseline="0" smtClean="0">
                          <a:ln>
                            <a:noFill/>
                          </a:ln>
                          <a:solidFill>
                            <a:schemeClr val="tx1"/>
                          </a:solidFill>
                          <a:effectLst/>
                          <a:latin typeface="Arial" panose="020B0604020202020204" pitchFamily="34" charset="0"/>
                        </a:rPr>
                        <a:t>CH</a:t>
                      </a:r>
                      <a:r>
                        <a:rPr kumimoji="0" lang="cs-CZ" sz="2000" b="0" i="0" u="none" strike="noStrike" cap="none" normalizeH="0" baseline="-25000" smtClean="0">
                          <a:ln>
                            <a:noFill/>
                          </a:ln>
                          <a:solidFill>
                            <a:schemeClr val="tx1"/>
                          </a:solidFill>
                          <a:effectLst/>
                          <a:latin typeface="Arial" panose="020B0604020202020204" pitchFamily="34" charset="0"/>
                        </a:rPr>
                        <a:t>4</a:t>
                      </a:r>
                      <a:endParaRPr kumimoji="0" lang="cs-CZ" sz="2000" b="0" i="0" u="none" strike="noStrike" cap="none" normalizeH="0" baseline="0" smtClean="0">
                        <a:ln>
                          <a:noFill/>
                        </a:ln>
                        <a:solidFill>
                          <a:schemeClr val="tx1"/>
                        </a:solidFill>
                        <a:effectLst/>
                        <a:latin typeface="Arial" panose="020B0604020202020204" pitchFamily="34" charset="0"/>
                      </a:endParaRPr>
                    </a:p>
                  </a:txBody>
                  <a:tcPr marL="90000" marR="90000" marT="46790" marB="4679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000" b="0" i="0" u="none" strike="noStrike" cap="none" normalizeH="0" baseline="0" smtClean="0">
                          <a:ln>
                            <a:noFill/>
                          </a:ln>
                          <a:solidFill>
                            <a:schemeClr val="tx1"/>
                          </a:solidFill>
                          <a:effectLst/>
                          <a:latin typeface="Arial" panose="020B0604020202020204" pitchFamily="34" charset="0"/>
                        </a:rPr>
                        <a:t>N</a:t>
                      </a:r>
                      <a:r>
                        <a:rPr kumimoji="0" lang="cs-CZ" sz="2000" b="0" i="0" u="none" strike="noStrike" cap="none" normalizeH="0" baseline="-25000" smtClean="0">
                          <a:ln>
                            <a:noFill/>
                          </a:ln>
                          <a:solidFill>
                            <a:schemeClr val="tx1"/>
                          </a:solidFill>
                          <a:effectLst/>
                          <a:latin typeface="Arial" panose="020B0604020202020204" pitchFamily="34" charset="0"/>
                        </a:rPr>
                        <a:t>2</a:t>
                      </a:r>
                      <a:endParaRPr kumimoji="0" lang="cs-CZ" sz="2000" b="0" i="0" u="none" strike="noStrike" cap="none" normalizeH="0" baseline="0" smtClean="0">
                        <a:ln>
                          <a:noFill/>
                        </a:ln>
                        <a:solidFill>
                          <a:schemeClr val="tx1"/>
                        </a:solidFill>
                        <a:effectLst/>
                        <a:latin typeface="Arial" panose="020B0604020202020204" pitchFamily="34" charset="0"/>
                      </a:endParaRPr>
                    </a:p>
                  </a:txBody>
                  <a:tcPr marL="90000" marR="90000" marT="46790" marB="4679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159">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600" b="0" i="0" u="none" strike="noStrike" cap="none" normalizeH="0" baseline="0" smtClean="0">
                          <a:ln>
                            <a:noFill/>
                          </a:ln>
                          <a:solidFill>
                            <a:schemeClr val="tx1"/>
                          </a:solidFill>
                          <a:effectLst/>
                          <a:latin typeface="Myriad Pro" pitchFamily="34" charset="0"/>
                        </a:rPr>
                        <a:t>8-14% </a:t>
                      </a:r>
                    </a:p>
                  </a:txBody>
                  <a:tcPr marL="90000" marR="90000" marT="46790" marB="4679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600" b="0" i="0" u="none" strike="noStrike" cap="none" normalizeH="0" baseline="0" dirty="0" smtClean="0">
                          <a:ln>
                            <a:noFill/>
                          </a:ln>
                          <a:solidFill>
                            <a:schemeClr val="tx1"/>
                          </a:solidFill>
                          <a:effectLst/>
                          <a:latin typeface="Myriad Pro" pitchFamily="34" charset="0"/>
                        </a:rPr>
                        <a:t>23-32%</a:t>
                      </a:r>
                    </a:p>
                  </a:txBody>
                  <a:tcPr marL="90000" marR="90000" marT="46790" marB="4679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600" b="0" i="0" u="none" strike="noStrike" cap="none" normalizeH="0" baseline="0" smtClean="0">
                          <a:ln>
                            <a:noFill/>
                          </a:ln>
                          <a:solidFill>
                            <a:schemeClr val="tx1"/>
                          </a:solidFill>
                          <a:effectLst/>
                          <a:latin typeface="Myriad Pro" pitchFamily="34" charset="0"/>
                        </a:rPr>
                        <a:t>1-4%</a:t>
                      </a:r>
                      <a:r>
                        <a:rPr kumimoji="0" lang="cs-CZ" sz="2000" b="0" i="0" u="none" strike="noStrike" cap="none" normalizeH="0" baseline="0" smtClean="0">
                          <a:ln>
                            <a:noFill/>
                          </a:ln>
                          <a:solidFill>
                            <a:schemeClr val="tx1"/>
                          </a:solidFill>
                          <a:effectLst/>
                          <a:latin typeface="Arial" panose="020B0604020202020204" pitchFamily="34" charset="0"/>
                        </a:rPr>
                        <a:t> </a:t>
                      </a:r>
                    </a:p>
                  </a:txBody>
                  <a:tcPr marL="90000" marR="90000" marT="46790" marB="4679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600" b="0" i="0" u="none" strike="noStrike" cap="none" normalizeH="0" baseline="0" smtClean="0">
                          <a:ln>
                            <a:noFill/>
                          </a:ln>
                          <a:solidFill>
                            <a:schemeClr val="tx1"/>
                          </a:solidFill>
                          <a:effectLst/>
                          <a:latin typeface="Myriad Pro" pitchFamily="34" charset="0"/>
                        </a:rPr>
                        <a:t>0,2-0,4%</a:t>
                      </a:r>
                    </a:p>
                  </a:txBody>
                  <a:tcPr marL="90000" marR="90000" marT="46790" marB="4679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600" b="0" i="0" u="none" strike="noStrike" cap="none" normalizeH="0" baseline="0" smtClean="0">
                          <a:ln>
                            <a:noFill/>
                          </a:ln>
                          <a:solidFill>
                            <a:schemeClr val="tx1"/>
                          </a:solidFill>
                          <a:effectLst/>
                          <a:latin typeface="Myriad Pro" pitchFamily="34" charset="0"/>
                        </a:rPr>
                        <a:t>55-60%</a:t>
                      </a:r>
                    </a:p>
                  </a:txBody>
                  <a:tcPr marL="90000" marR="90000" marT="46790" marB="4679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8" name="AutoShape 28"/>
          <p:cNvSpPr>
            <a:spLocks noChangeArrowheads="1"/>
          </p:cNvSpPr>
          <p:nvPr/>
        </p:nvSpPr>
        <p:spPr bwMode="auto">
          <a:xfrm>
            <a:off x="3088913" y="4103066"/>
            <a:ext cx="792163" cy="287337"/>
          </a:xfrm>
          <a:prstGeom prst="rightArrow">
            <a:avLst>
              <a:gd name="adj1" fmla="val 50000"/>
              <a:gd name="adj2" fmla="val 68923"/>
            </a:avLst>
          </a:prstGeom>
          <a:solidFill>
            <a:srgbClr val="0000FF"/>
          </a:solidFill>
          <a:ln w="9525" algn="ctr">
            <a:solidFill>
              <a:srgbClr val="0000FF"/>
            </a:solidFill>
            <a:miter lim="800000"/>
            <a:headEnd/>
            <a:tailEnd/>
          </a:ln>
          <a:effectLst>
            <a:outerShdw dist="107763" dir="13500000" algn="ctr" rotWithShape="0">
              <a:schemeClr val="bg2">
                <a:alpha val="50000"/>
              </a:schemeClr>
            </a:outerShdw>
          </a:effec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en-US"/>
          </a:p>
        </p:txBody>
      </p:sp>
    </p:spTree>
    <p:extLst>
      <p:ext uri="{BB962C8B-B14F-4D97-AF65-F5344CB8AC3E}">
        <p14:creationId xmlns:p14="http://schemas.microsoft.com/office/powerpoint/2010/main" val="38782120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0" y="6356350"/>
            <a:ext cx="4114800" cy="365125"/>
          </a:xfrm>
        </p:spPr>
        <p:txBody>
          <a:bodyPr/>
          <a:lstStyle/>
          <a:p>
            <a:r>
              <a:rPr lang="en-IN" dirty="0" smtClean="0"/>
              <a:t>THEIS PRECISION STEEL INDIA PVT. LTD., NAVSARI, GUJARAT</a:t>
            </a:r>
            <a:endParaRPr lang="en-IN" dirty="0"/>
          </a:p>
        </p:txBody>
      </p:sp>
      <p:sp>
        <p:nvSpPr>
          <p:cNvPr id="5" name="Slide Number Placeholder 4"/>
          <p:cNvSpPr>
            <a:spLocks noGrp="1"/>
          </p:cNvSpPr>
          <p:nvPr>
            <p:ph type="sldNum" sz="quarter" idx="12"/>
          </p:nvPr>
        </p:nvSpPr>
        <p:spPr/>
        <p:txBody>
          <a:bodyPr/>
          <a:lstStyle/>
          <a:p>
            <a:fld id="{F9D62937-8916-4DC5-967C-71DD0BAB9A83}" type="slidenum">
              <a:rPr lang="en-IN" smtClean="0"/>
              <a:t>13</a:t>
            </a:fld>
            <a:endParaRPr lang="en-IN"/>
          </a:p>
        </p:txBody>
      </p:sp>
      <p:sp>
        <p:nvSpPr>
          <p:cNvPr id="6" name="TextBox 5"/>
          <p:cNvSpPr txBox="1"/>
          <p:nvPr/>
        </p:nvSpPr>
        <p:spPr>
          <a:xfrm>
            <a:off x="352696" y="391886"/>
            <a:ext cx="6028373" cy="369332"/>
          </a:xfrm>
          <a:prstGeom prst="rect">
            <a:avLst/>
          </a:prstGeom>
          <a:noFill/>
        </p:spPr>
        <p:txBody>
          <a:bodyPr wrap="square" rtlCol="0">
            <a:spAutoFit/>
          </a:bodyPr>
          <a:lstStyle/>
          <a:p>
            <a:pPr marL="285750" indent="-285750">
              <a:buFont typeface="Wingdings" panose="05000000000000000000" pitchFamily="2" charset="2"/>
              <a:buChar char="v"/>
            </a:pPr>
            <a:r>
              <a:rPr lang="en-IN" b="1" dirty="0" smtClean="0">
                <a:latin typeface="Times New Roman" panose="02020603050405020304" pitchFamily="18" charset="0"/>
                <a:cs typeface="Times New Roman" panose="02020603050405020304" pitchFamily="18" charset="0"/>
              </a:rPr>
              <a:t>History of Steel making :</a:t>
            </a:r>
            <a:endParaRPr lang="en-IN" b="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7046" y="880255"/>
            <a:ext cx="8168640" cy="5126673"/>
          </a:xfrm>
          <a:prstGeom prst="rect">
            <a:avLst/>
          </a:prstGeom>
        </p:spPr>
      </p:pic>
    </p:spTree>
    <p:extLst>
      <p:ext uri="{BB962C8B-B14F-4D97-AF65-F5344CB8AC3E}">
        <p14:creationId xmlns:p14="http://schemas.microsoft.com/office/powerpoint/2010/main" val="2919208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06680" y="6356349"/>
            <a:ext cx="4114800" cy="365125"/>
          </a:xfrm>
        </p:spPr>
        <p:txBody>
          <a:bodyPr/>
          <a:lstStyle/>
          <a:p>
            <a:r>
              <a:rPr lang="en-IN" smtClean="0"/>
              <a:t>THEIS PRECISION STEEL INDIA PVT. LTD., NAVSARI, GUJARAT</a:t>
            </a:r>
            <a:endParaRPr lang="en-IN"/>
          </a:p>
        </p:txBody>
      </p:sp>
      <p:sp>
        <p:nvSpPr>
          <p:cNvPr id="5" name="Slide Number Placeholder 4"/>
          <p:cNvSpPr>
            <a:spLocks noGrp="1"/>
          </p:cNvSpPr>
          <p:nvPr>
            <p:ph type="sldNum" sz="quarter" idx="12"/>
          </p:nvPr>
        </p:nvSpPr>
        <p:spPr/>
        <p:txBody>
          <a:bodyPr/>
          <a:lstStyle/>
          <a:p>
            <a:fld id="{F9D62937-8916-4DC5-967C-71DD0BAB9A83}" type="slidenum">
              <a:rPr lang="en-IN" smtClean="0"/>
              <a:t>14</a:t>
            </a:fld>
            <a:endParaRPr lang="en-IN"/>
          </a:p>
        </p:txBody>
      </p:sp>
      <p:sp>
        <p:nvSpPr>
          <p:cNvPr id="6" name="TextBox 5"/>
          <p:cNvSpPr txBox="1"/>
          <p:nvPr/>
        </p:nvSpPr>
        <p:spPr>
          <a:xfrm>
            <a:off x="352696" y="391886"/>
            <a:ext cx="6028373" cy="369332"/>
          </a:xfrm>
          <a:prstGeom prst="rect">
            <a:avLst/>
          </a:prstGeom>
          <a:noFill/>
        </p:spPr>
        <p:txBody>
          <a:bodyPr wrap="square" rtlCol="0">
            <a:spAutoFit/>
          </a:bodyPr>
          <a:lstStyle/>
          <a:p>
            <a:pPr marL="285750" indent="-285750">
              <a:buFont typeface="Wingdings" panose="05000000000000000000" pitchFamily="2" charset="2"/>
              <a:buChar char="v"/>
            </a:pPr>
            <a:r>
              <a:rPr lang="en-IN" b="1" dirty="0" smtClean="0">
                <a:latin typeface="Times New Roman" panose="02020603050405020304" pitchFamily="18" charset="0"/>
                <a:cs typeface="Times New Roman" panose="02020603050405020304" pitchFamily="18" charset="0"/>
              </a:rPr>
              <a:t>Introduction of Steel making furnaces :</a:t>
            </a:r>
            <a:endParaRPr lang="en-IN"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1641564" y="862149"/>
            <a:ext cx="6178731" cy="369332"/>
          </a:xfrm>
          <a:prstGeom prst="rect">
            <a:avLst/>
          </a:prstGeom>
          <a:noFill/>
        </p:spPr>
        <p:txBody>
          <a:bodyPr wrap="square" rtlCol="0">
            <a:spAutoFit/>
          </a:bodyPr>
          <a:lstStyle/>
          <a:p>
            <a:r>
              <a:rPr lang="en-IN" dirty="0" smtClean="0"/>
              <a:t>- There are three core root  for production of steel. </a:t>
            </a:r>
            <a:endParaRPr lang="en-IN" dirty="0"/>
          </a:p>
        </p:txBody>
      </p:sp>
      <p:sp>
        <p:nvSpPr>
          <p:cNvPr id="8" name="TextBox 7"/>
          <p:cNvSpPr txBox="1"/>
          <p:nvPr/>
        </p:nvSpPr>
        <p:spPr>
          <a:xfrm>
            <a:off x="3104603" y="1445622"/>
            <a:ext cx="6178731" cy="3970318"/>
          </a:xfrm>
          <a:prstGeom prst="rect">
            <a:avLst/>
          </a:prstGeom>
          <a:noFill/>
        </p:spPr>
        <p:txBody>
          <a:bodyPr wrap="square" rtlCol="0">
            <a:spAutoFit/>
          </a:bodyPr>
          <a:lstStyle/>
          <a:p>
            <a:pPr marL="342900" indent="-342900">
              <a:buAutoNum type="arabicPeriod"/>
            </a:pPr>
            <a:r>
              <a:rPr lang="en-IN" dirty="0" smtClean="0"/>
              <a:t>Open Hearth Process</a:t>
            </a:r>
          </a:p>
          <a:p>
            <a:pPr marL="342900" indent="-342900">
              <a:buAutoNum type="arabicPeriod"/>
            </a:pPr>
            <a:endParaRPr lang="en-IN" dirty="0"/>
          </a:p>
          <a:p>
            <a:pPr marL="342900" indent="-342900">
              <a:buAutoNum type="arabicPeriod"/>
            </a:pPr>
            <a:endParaRPr lang="en-IN" dirty="0" smtClean="0"/>
          </a:p>
          <a:p>
            <a:pPr marL="342900" indent="-342900">
              <a:buAutoNum type="arabicPeriod"/>
            </a:pPr>
            <a:endParaRPr lang="en-IN" dirty="0"/>
          </a:p>
          <a:p>
            <a:pPr marL="342900" indent="-342900">
              <a:buAutoNum type="arabicPeriod"/>
            </a:pPr>
            <a:endParaRPr lang="en-IN" dirty="0" smtClean="0"/>
          </a:p>
          <a:p>
            <a:pPr marL="342900" indent="-342900">
              <a:buAutoNum type="arabicPeriod"/>
            </a:pPr>
            <a:endParaRPr lang="en-IN" dirty="0"/>
          </a:p>
          <a:p>
            <a:pPr marL="342900" indent="-342900">
              <a:buAutoNum type="arabicPeriod"/>
            </a:pPr>
            <a:r>
              <a:rPr lang="en-IN" dirty="0" smtClean="0"/>
              <a:t>Basic Oxygen Process</a:t>
            </a:r>
          </a:p>
          <a:p>
            <a:pPr marL="342900" indent="-342900">
              <a:buAutoNum type="arabicPeriod"/>
            </a:pPr>
            <a:endParaRPr lang="en-IN" dirty="0"/>
          </a:p>
          <a:p>
            <a:pPr marL="342900" indent="-342900">
              <a:buAutoNum type="arabicPeriod"/>
            </a:pPr>
            <a:endParaRPr lang="en-IN" dirty="0" smtClean="0"/>
          </a:p>
          <a:p>
            <a:pPr marL="342900" indent="-342900">
              <a:buAutoNum type="arabicPeriod"/>
            </a:pPr>
            <a:endParaRPr lang="en-IN" dirty="0"/>
          </a:p>
          <a:p>
            <a:pPr marL="342900" indent="-342900">
              <a:buAutoNum type="arabicPeriod"/>
            </a:pPr>
            <a:endParaRPr lang="en-IN" dirty="0" smtClean="0"/>
          </a:p>
          <a:p>
            <a:pPr marL="342900" indent="-342900">
              <a:buAutoNum type="arabicPeriod"/>
            </a:pPr>
            <a:endParaRPr lang="en-IN" dirty="0"/>
          </a:p>
          <a:p>
            <a:pPr marL="342900" indent="-342900">
              <a:buAutoNum type="arabicPeriod"/>
            </a:pPr>
            <a:endParaRPr lang="en-IN" dirty="0" smtClean="0"/>
          </a:p>
          <a:p>
            <a:pPr marL="342900" indent="-342900">
              <a:buAutoNum type="arabicPeriod"/>
            </a:pPr>
            <a:r>
              <a:rPr lang="en-IN" dirty="0" smtClean="0"/>
              <a:t>Electric Arc Furnace</a:t>
            </a:r>
            <a:endParaRPr lang="en-IN" dirty="0"/>
          </a:p>
        </p:txBody>
      </p:sp>
    </p:spTree>
    <p:extLst>
      <p:ext uri="{BB962C8B-B14F-4D97-AF65-F5344CB8AC3E}">
        <p14:creationId xmlns:p14="http://schemas.microsoft.com/office/powerpoint/2010/main" val="3955530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0" y="6356349"/>
            <a:ext cx="4114800" cy="365125"/>
          </a:xfrm>
        </p:spPr>
        <p:txBody>
          <a:bodyPr/>
          <a:lstStyle/>
          <a:p>
            <a:r>
              <a:rPr lang="en-IN" smtClean="0"/>
              <a:t>THEIS PRECISION STEEL INDIA PVT. LTD., NAVSARI, GUJARAT</a:t>
            </a:r>
            <a:endParaRPr lang="en-IN"/>
          </a:p>
        </p:txBody>
      </p:sp>
      <p:sp>
        <p:nvSpPr>
          <p:cNvPr id="5" name="Slide Number Placeholder 4"/>
          <p:cNvSpPr>
            <a:spLocks noGrp="1"/>
          </p:cNvSpPr>
          <p:nvPr>
            <p:ph type="sldNum" sz="quarter" idx="12"/>
          </p:nvPr>
        </p:nvSpPr>
        <p:spPr/>
        <p:txBody>
          <a:bodyPr/>
          <a:lstStyle/>
          <a:p>
            <a:fld id="{F9D62937-8916-4DC5-967C-71DD0BAB9A83}" type="slidenum">
              <a:rPr lang="en-IN" smtClean="0"/>
              <a:t>15</a:t>
            </a:fld>
            <a:endParaRPr lang="en-IN"/>
          </a:p>
        </p:txBody>
      </p:sp>
      <p:sp>
        <p:nvSpPr>
          <p:cNvPr id="6" name="TextBox 5"/>
          <p:cNvSpPr txBox="1"/>
          <p:nvPr/>
        </p:nvSpPr>
        <p:spPr>
          <a:xfrm>
            <a:off x="230776" y="182880"/>
            <a:ext cx="6178731" cy="461665"/>
          </a:xfrm>
          <a:prstGeom prst="rect">
            <a:avLst/>
          </a:prstGeom>
          <a:noFill/>
        </p:spPr>
        <p:txBody>
          <a:bodyPr wrap="square" rtlCol="0">
            <a:spAutoFit/>
          </a:bodyPr>
          <a:lstStyle/>
          <a:p>
            <a:pPr marL="285750" indent="-285750">
              <a:buFont typeface="Wingdings" panose="05000000000000000000" pitchFamily="2" charset="2"/>
              <a:buChar char="v"/>
            </a:pPr>
            <a:r>
              <a:rPr lang="en-IN" sz="2400" b="1" dirty="0" smtClean="0"/>
              <a:t>Open Hearth Process :</a:t>
            </a:r>
            <a:endParaRPr lang="en-IN" sz="2400" b="1" dirty="0"/>
          </a:p>
        </p:txBody>
      </p:sp>
      <p:sp>
        <p:nvSpPr>
          <p:cNvPr id="8" name="Text Box 3"/>
          <p:cNvSpPr txBox="1">
            <a:spLocks noChangeArrowheads="1"/>
          </p:cNvSpPr>
          <p:nvPr/>
        </p:nvSpPr>
        <p:spPr bwMode="auto">
          <a:xfrm>
            <a:off x="230776" y="1479550"/>
            <a:ext cx="7922624"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Clr>
                <a:srgbClr val="FF0000"/>
              </a:buClr>
              <a:buFontTx/>
              <a:buChar char="•"/>
            </a:pPr>
            <a:r>
              <a:rPr lang="cs-CZ" altLang="en-US" sz="1800" b="1" dirty="0">
                <a:latin typeface="+mj-lt"/>
                <a:cs typeface="Times New Roman" panose="02020603050405020304" pitchFamily="18" charset="0"/>
              </a:rPr>
              <a:t>The </a:t>
            </a:r>
            <a:r>
              <a:rPr lang="cs-CZ" altLang="en-US" sz="1800" b="1" dirty="0">
                <a:latin typeface="+mj-lt"/>
              </a:rPr>
              <a:t>Converter</a:t>
            </a:r>
            <a:r>
              <a:rPr lang="cs-CZ" altLang="en-US" sz="1800" b="1" dirty="0">
                <a:solidFill>
                  <a:srgbClr val="66FF66"/>
                </a:solidFill>
                <a:latin typeface="+mj-lt"/>
                <a:cs typeface="Times New Roman" panose="02020603050405020304" pitchFamily="18" charset="0"/>
              </a:rPr>
              <a:t> </a:t>
            </a:r>
            <a:endParaRPr lang="cs-CZ" altLang="en-US" sz="1800" b="1" dirty="0">
              <a:solidFill>
                <a:srgbClr val="66FF66"/>
              </a:solidFill>
              <a:latin typeface="+mj-lt"/>
            </a:endParaRPr>
          </a:p>
          <a:p>
            <a:pPr eaLnBrk="1" hangingPunct="1">
              <a:buClr>
                <a:srgbClr val="FF0000"/>
              </a:buClr>
              <a:buFontTx/>
              <a:buChar char="•"/>
            </a:pPr>
            <a:r>
              <a:rPr lang="cs-CZ" altLang="en-US" sz="1800" b="1" dirty="0">
                <a:latin typeface="+mj-lt"/>
              </a:rPr>
              <a:t>Melted high carbon iron (pig iron</a:t>
            </a:r>
            <a:r>
              <a:rPr lang="cs-CZ" altLang="en-US" sz="1800" b="1" dirty="0" smtClean="0">
                <a:latin typeface="+mj-lt"/>
              </a:rPr>
              <a:t>)</a:t>
            </a:r>
            <a:r>
              <a:rPr lang="en-IN" altLang="en-US" sz="1800" b="1" dirty="0" smtClean="0">
                <a:latin typeface="+mj-lt"/>
              </a:rPr>
              <a:t> </a:t>
            </a:r>
            <a:r>
              <a:rPr lang="cs-CZ" altLang="en-US" sz="1800" b="1" dirty="0" smtClean="0">
                <a:latin typeface="+mj-lt"/>
              </a:rPr>
              <a:t>+ bottom </a:t>
            </a:r>
            <a:r>
              <a:rPr lang="cs-CZ" altLang="en-US" sz="1800" b="1" dirty="0">
                <a:latin typeface="+mj-lt"/>
              </a:rPr>
              <a:t>injected air </a:t>
            </a:r>
          </a:p>
          <a:p>
            <a:pPr eaLnBrk="1" hangingPunct="1">
              <a:buClr>
                <a:srgbClr val="FF0000"/>
              </a:buClr>
              <a:buFontTx/>
              <a:buChar char="•"/>
            </a:pPr>
            <a:r>
              <a:rPr lang="cs-CZ" altLang="en-US" sz="1800" b="1" dirty="0">
                <a:latin typeface="+mj-lt"/>
              </a:rPr>
              <a:t>Fast r</a:t>
            </a:r>
            <a:r>
              <a:rPr lang="en-US" altLang="en-US" sz="1800" b="1" dirty="0" err="1">
                <a:latin typeface="+mj-lt"/>
              </a:rPr>
              <a:t>eaction</a:t>
            </a:r>
            <a:r>
              <a:rPr lang="en-US" altLang="en-US" sz="1800" b="1" dirty="0">
                <a:latin typeface="+mj-lt"/>
              </a:rPr>
              <a:t>:</a:t>
            </a:r>
            <a:endParaRPr lang="cs-CZ" altLang="en-US" sz="1800" b="1" dirty="0">
              <a:latin typeface="+mj-lt"/>
            </a:endParaRPr>
          </a:p>
          <a:p>
            <a:pPr eaLnBrk="1" hangingPunct="1">
              <a:buClr>
                <a:srgbClr val="FF0000"/>
              </a:buClr>
            </a:pPr>
            <a:r>
              <a:rPr lang="cs-CZ" altLang="en-US" sz="1800" b="1" dirty="0">
                <a:latin typeface="+mj-lt"/>
              </a:rPr>
              <a:t>   </a:t>
            </a:r>
            <a:r>
              <a:rPr lang="cs-CZ" altLang="en-US" sz="1800" dirty="0">
                <a:latin typeface="+mj-lt"/>
              </a:rPr>
              <a:t>   </a:t>
            </a:r>
            <a:r>
              <a:rPr lang="en-US" altLang="en-US" sz="1800" dirty="0">
                <a:solidFill>
                  <a:srgbClr val="FF0000"/>
                </a:solidFill>
                <a:latin typeface="+mj-lt"/>
                <a:ea typeface="Arial Unicode MS" panose="020B0604020202020204" pitchFamily="34" charset="-128"/>
                <a:cs typeface="Arial Unicode MS" panose="020B0604020202020204" pitchFamily="34" charset="-128"/>
              </a:rPr>
              <a:t>[</a:t>
            </a:r>
            <a:r>
              <a:rPr lang="en-US" altLang="en-US" sz="1800" b="1" dirty="0">
                <a:solidFill>
                  <a:srgbClr val="FF0000"/>
                </a:solidFill>
                <a:latin typeface="+mj-lt"/>
                <a:ea typeface="Arial Unicode MS" panose="020B0604020202020204" pitchFamily="34" charset="-128"/>
                <a:cs typeface="Arial Unicode MS" panose="020B0604020202020204" pitchFamily="34" charset="-128"/>
              </a:rPr>
              <a:t>Fe-C</a:t>
            </a:r>
            <a:r>
              <a:rPr lang="en-US" altLang="en-US" sz="1800" dirty="0">
                <a:solidFill>
                  <a:srgbClr val="FF0000"/>
                </a:solidFill>
                <a:latin typeface="+mj-lt"/>
                <a:ea typeface="Arial Unicode MS" panose="020B0604020202020204" pitchFamily="34" charset="-128"/>
                <a:cs typeface="Arial Unicode MS" panose="020B0604020202020204" pitchFamily="34" charset="-128"/>
              </a:rPr>
              <a:t>]</a:t>
            </a:r>
            <a:r>
              <a:rPr lang="en-US" altLang="en-US" sz="1800" b="1" dirty="0">
                <a:latin typeface="+mj-lt"/>
                <a:ea typeface="Arial Unicode MS" panose="020B0604020202020204" pitchFamily="34" charset="-128"/>
                <a:cs typeface="Arial Unicode MS" panose="020B0604020202020204" pitchFamily="34" charset="-128"/>
              </a:rPr>
              <a:t> + </a:t>
            </a:r>
            <a:r>
              <a:rPr lang="en-US" altLang="en-US" sz="1800" dirty="0">
                <a:solidFill>
                  <a:schemeClr val="accent1"/>
                </a:solidFill>
                <a:latin typeface="+mj-lt"/>
                <a:ea typeface="Arial Unicode MS" panose="020B0604020202020204" pitchFamily="34" charset="-128"/>
                <a:cs typeface="Arial Unicode MS" panose="020B0604020202020204" pitchFamily="34" charset="-128"/>
              </a:rPr>
              <a:t>{</a:t>
            </a:r>
            <a:r>
              <a:rPr lang="en-US" altLang="en-US" sz="1800" b="1" dirty="0">
                <a:solidFill>
                  <a:schemeClr val="accent1"/>
                </a:solidFill>
                <a:latin typeface="+mj-lt"/>
                <a:ea typeface="Arial Unicode MS" panose="020B0604020202020204" pitchFamily="34" charset="-128"/>
                <a:cs typeface="Arial Unicode MS" panose="020B0604020202020204" pitchFamily="34" charset="-128"/>
              </a:rPr>
              <a:t>O</a:t>
            </a:r>
            <a:r>
              <a:rPr lang="en-US" altLang="en-US" sz="1800" b="1" baseline="-30000" dirty="0">
                <a:solidFill>
                  <a:schemeClr val="accent1"/>
                </a:solidFill>
                <a:latin typeface="+mj-lt"/>
                <a:ea typeface="Arial Unicode MS" panose="020B0604020202020204" pitchFamily="34" charset="-128"/>
                <a:cs typeface="Arial Unicode MS" panose="020B0604020202020204" pitchFamily="34" charset="-128"/>
              </a:rPr>
              <a:t>2 </a:t>
            </a:r>
            <a:r>
              <a:rPr lang="en-US" altLang="en-US" sz="1800" dirty="0">
                <a:solidFill>
                  <a:schemeClr val="accent1"/>
                </a:solidFill>
                <a:latin typeface="+mj-lt"/>
              </a:rPr>
              <a:t>}</a:t>
            </a:r>
            <a:r>
              <a:rPr lang="en-US" altLang="en-US" sz="1800" b="1" dirty="0">
                <a:latin typeface="+mj-lt"/>
                <a:ea typeface="Arial Unicode MS" panose="020B0604020202020204" pitchFamily="34" charset="-128"/>
                <a:cs typeface="Arial Unicode MS" panose="020B0604020202020204" pitchFamily="34" charset="-128"/>
              </a:rPr>
              <a:t> →  </a:t>
            </a:r>
            <a:r>
              <a:rPr lang="en-US" altLang="en-US" sz="1800" dirty="0">
                <a:solidFill>
                  <a:srgbClr val="FF0000"/>
                </a:solidFill>
                <a:latin typeface="+mj-lt"/>
                <a:ea typeface="Arial Unicode MS" panose="020B0604020202020204" pitchFamily="34" charset="-128"/>
                <a:cs typeface="Arial Unicode MS" panose="020B0604020202020204" pitchFamily="34" charset="-128"/>
              </a:rPr>
              <a:t>[</a:t>
            </a:r>
            <a:r>
              <a:rPr lang="en-US" altLang="en-US" sz="1800" b="1" dirty="0">
                <a:solidFill>
                  <a:srgbClr val="FF0000"/>
                </a:solidFill>
                <a:latin typeface="+mj-lt"/>
                <a:ea typeface="Arial Unicode MS" panose="020B0604020202020204" pitchFamily="34" charset="-128"/>
                <a:cs typeface="Arial Unicode MS" panose="020B0604020202020204" pitchFamily="34" charset="-128"/>
              </a:rPr>
              <a:t>Fe</a:t>
            </a:r>
            <a:r>
              <a:rPr lang="en-US" altLang="en-US" sz="1800" dirty="0">
                <a:solidFill>
                  <a:srgbClr val="FF0000"/>
                </a:solidFill>
                <a:latin typeface="+mj-lt"/>
                <a:ea typeface="Arial Unicode MS" panose="020B0604020202020204" pitchFamily="34" charset="-128"/>
                <a:cs typeface="Arial Unicode MS" panose="020B0604020202020204" pitchFamily="34" charset="-128"/>
              </a:rPr>
              <a:t>]</a:t>
            </a:r>
            <a:r>
              <a:rPr lang="en-US" altLang="en-US" sz="1800" b="1" dirty="0">
                <a:latin typeface="+mj-lt"/>
                <a:ea typeface="Arial Unicode MS" panose="020B0604020202020204" pitchFamily="34" charset="-128"/>
                <a:cs typeface="Arial Unicode MS" panose="020B0604020202020204" pitchFamily="34" charset="-128"/>
              </a:rPr>
              <a:t> + </a:t>
            </a:r>
            <a:r>
              <a:rPr lang="en-US" altLang="en-US" sz="1800" dirty="0">
                <a:solidFill>
                  <a:schemeClr val="accent1"/>
                </a:solidFill>
                <a:latin typeface="+mj-lt"/>
                <a:ea typeface="Arial Unicode MS" panose="020B0604020202020204" pitchFamily="34" charset="-128"/>
                <a:cs typeface="Arial Unicode MS" panose="020B0604020202020204" pitchFamily="34" charset="-128"/>
              </a:rPr>
              <a:t>{</a:t>
            </a:r>
            <a:r>
              <a:rPr lang="en-US" altLang="en-US" sz="1800" b="1" dirty="0">
                <a:solidFill>
                  <a:schemeClr val="accent1"/>
                </a:solidFill>
                <a:latin typeface="+mj-lt"/>
                <a:ea typeface="Arial Unicode MS" panose="020B0604020202020204" pitchFamily="34" charset="-128"/>
                <a:cs typeface="Arial Unicode MS" panose="020B0604020202020204" pitchFamily="34" charset="-128"/>
              </a:rPr>
              <a:t>CO</a:t>
            </a:r>
            <a:r>
              <a:rPr lang="en-US" altLang="en-US" sz="1800" b="1" baseline="-30000" dirty="0">
                <a:solidFill>
                  <a:schemeClr val="accent1"/>
                </a:solidFill>
                <a:latin typeface="+mj-lt"/>
                <a:ea typeface="Arial Unicode MS" panose="020B0604020202020204" pitchFamily="34" charset="-128"/>
                <a:cs typeface="Arial Unicode MS" panose="020B0604020202020204" pitchFamily="34" charset="-128"/>
              </a:rPr>
              <a:t> </a:t>
            </a:r>
            <a:r>
              <a:rPr lang="en-US" altLang="en-US" sz="1800" dirty="0">
                <a:solidFill>
                  <a:schemeClr val="accent1"/>
                </a:solidFill>
                <a:latin typeface="+mj-lt"/>
              </a:rPr>
              <a:t>}</a:t>
            </a:r>
          </a:p>
          <a:p>
            <a:pPr eaLnBrk="1" hangingPunct="1">
              <a:buClr>
                <a:srgbClr val="FF0000"/>
              </a:buClr>
            </a:pPr>
            <a:r>
              <a:rPr lang="en-US" altLang="en-US" sz="1800" dirty="0">
                <a:solidFill>
                  <a:schemeClr val="accent1"/>
                </a:solidFill>
                <a:latin typeface="+mj-lt"/>
              </a:rPr>
              <a:t>  </a:t>
            </a:r>
            <a:r>
              <a:rPr lang="en-US" altLang="en-US" sz="1800" b="1" dirty="0">
                <a:latin typeface="+mj-lt"/>
              </a:rPr>
              <a:t>Minor reaction</a:t>
            </a:r>
            <a:r>
              <a:rPr lang="en-US" altLang="en-US" sz="1800" b="1" dirty="0">
                <a:latin typeface="+mj-lt"/>
                <a:ea typeface="Arial Unicode MS" panose="020B0604020202020204" pitchFamily="34" charset="-128"/>
                <a:cs typeface="Arial Unicode MS" panose="020B0604020202020204" pitchFamily="34" charset="-128"/>
              </a:rPr>
              <a:t> </a:t>
            </a:r>
            <a:r>
              <a:rPr lang="en-US" altLang="en-US" sz="1800" b="1" dirty="0" smtClean="0">
                <a:latin typeface="+mj-lt"/>
                <a:ea typeface="Arial Unicode MS" panose="020B0604020202020204" pitchFamily="34" charset="-128"/>
                <a:cs typeface="Arial Unicode MS" panose="020B0604020202020204" pitchFamily="34" charset="-128"/>
              </a:rPr>
              <a:t>:</a:t>
            </a:r>
            <a:endParaRPr lang="en-US" altLang="en-US" sz="1800" b="1" dirty="0">
              <a:latin typeface="+mj-lt"/>
              <a:ea typeface="Arial Unicode MS" panose="020B0604020202020204" pitchFamily="34" charset="-128"/>
              <a:cs typeface="Arial Unicode MS" panose="020B0604020202020204" pitchFamily="34" charset="-128"/>
            </a:endParaRPr>
          </a:p>
          <a:p>
            <a:pPr eaLnBrk="1" hangingPunct="1">
              <a:buClr>
                <a:srgbClr val="FF0000"/>
              </a:buClr>
            </a:pPr>
            <a:r>
              <a:rPr lang="en-US" altLang="en-US" sz="1800" dirty="0">
                <a:solidFill>
                  <a:srgbClr val="FF0000"/>
                </a:solidFill>
                <a:latin typeface="+mj-lt"/>
                <a:ea typeface="Arial Unicode MS" panose="020B0604020202020204" pitchFamily="34" charset="-128"/>
                <a:cs typeface="Arial Unicode MS" panose="020B0604020202020204" pitchFamily="34" charset="-128"/>
              </a:rPr>
              <a:t>      [</a:t>
            </a:r>
            <a:r>
              <a:rPr lang="en-US" altLang="en-US" sz="1800" b="1" dirty="0">
                <a:solidFill>
                  <a:srgbClr val="FF0000"/>
                </a:solidFill>
                <a:latin typeface="+mj-lt"/>
                <a:ea typeface="Arial Unicode MS" panose="020B0604020202020204" pitchFamily="34" charset="-128"/>
                <a:cs typeface="Arial Unicode MS" panose="020B0604020202020204" pitchFamily="34" charset="-128"/>
              </a:rPr>
              <a:t>Fe</a:t>
            </a:r>
            <a:r>
              <a:rPr lang="en-US" altLang="en-US" sz="1800" dirty="0">
                <a:solidFill>
                  <a:srgbClr val="FF0000"/>
                </a:solidFill>
                <a:latin typeface="+mj-lt"/>
                <a:ea typeface="Arial Unicode MS" panose="020B0604020202020204" pitchFamily="34" charset="-128"/>
                <a:cs typeface="Arial Unicode MS" panose="020B0604020202020204" pitchFamily="34" charset="-128"/>
              </a:rPr>
              <a:t>]</a:t>
            </a:r>
            <a:r>
              <a:rPr lang="en-US" altLang="en-US" sz="1800" b="1" dirty="0">
                <a:latin typeface="+mj-lt"/>
                <a:ea typeface="Arial Unicode MS" panose="020B0604020202020204" pitchFamily="34" charset="-128"/>
                <a:cs typeface="Arial Unicode MS" panose="020B0604020202020204" pitchFamily="34" charset="-128"/>
              </a:rPr>
              <a:t> + </a:t>
            </a:r>
            <a:r>
              <a:rPr lang="en-US" altLang="en-US" sz="1800" dirty="0">
                <a:solidFill>
                  <a:schemeClr val="accent1"/>
                </a:solidFill>
                <a:latin typeface="+mj-lt"/>
                <a:ea typeface="Arial Unicode MS" panose="020B0604020202020204" pitchFamily="34" charset="-128"/>
                <a:cs typeface="Arial Unicode MS" panose="020B0604020202020204" pitchFamily="34" charset="-128"/>
              </a:rPr>
              <a:t>{</a:t>
            </a:r>
            <a:r>
              <a:rPr lang="en-US" altLang="en-US" sz="1800" b="1" dirty="0">
                <a:solidFill>
                  <a:schemeClr val="accent1"/>
                </a:solidFill>
                <a:latin typeface="+mj-lt"/>
                <a:ea typeface="Arial Unicode MS" panose="020B0604020202020204" pitchFamily="34" charset="-128"/>
                <a:cs typeface="Arial Unicode MS" panose="020B0604020202020204" pitchFamily="34" charset="-128"/>
              </a:rPr>
              <a:t>O</a:t>
            </a:r>
            <a:r>
              <a:rPr lang="en-US" altLang="en-US" sz="1800" b="1" baseline="-30000" dirty="0">
                <a:solidFill>
                  <a:schemeClr val="accent1"/>
                </a:solidFill>
                <a:latin typeface="+mj-lt"/>
                <a:ea typeface="Arial Unicode MS" panose="020B0604020202020204" pitchFamily="34" charset="-128"/>
                <a:cs typeface="Arial Unicode MS" panose="020B0604020202020204" pitchFamily="34" charset="-128"/>
              </a:rPr>
              <a:t>2 </a:t>
            </a:r>
            <a:r>
              <a:rPr lang="en-US" altLang="en-US" sz="1800" dirty="0">
                <a:solidFill>
                  <a:schemeClr val="accent1"/>
                </a:solidFill>
                <a:latin typeface="+mj-lt"/>
              </a:rPr>
              <a:t>}</a:t>
            </a:r>
            <a:r>
              <a:rPr lang="en-US" altLang="en-US" sz="1800" b="1" dirty="0">
                <a:latin typeface="+mj-lt"/>
                <a:ea typeface="Arial Unicode MS" panose="020B0604020202020204" pitchFamily="34" charset="-128"/>
                <a:cs typeface="Arial Unicode MS" panose="020B0604020202020204" pitchFamily="34" charset="-128"/>
              </a:rPr>
              <a:t> →  </a:t>
            </a:r>
            <a:r>
              <a:rPr lang="en-US" altLang="en-US" sz="1800" dirty="0">
                <a:solidFill>
                  <a:srgbClr val="996633"/>
                </a:solidFill>
                <a:latin typeface="+mj-lt"/>
                <a:ea typeface="Arial Unicode MS" panose="020B0604020202020204" pitchFamily="34" charset="-128"/>
                <a:cs typeface="Arial Unicode MS" panose="020B0604020202020204" pitchFamily="34" charset="-128"/>
              </a:rPr>
              <a:t>(</a:t>
            </a:r>
            <a:r>
              <a:rPr lang="en-US" altLang="en-US" sz="1800" b="1" dirty="0" err="1">
                <a:solidFill>
                  <a:srgbClr val="996633"/>
                </a:solidFill>
                <a:latin typeface="+mj-lt"/>
                <a:ea typeface="Arial Unicode MS" panose="020B0604020202020204" pitchFamily="34" charset="-128"/>
                <a:cs typeface="Arial Unicode MS" panose="020B0604020202020204" pitchFamily="34" charset="-128"/>
              </a:rPr>
              <a:t>FeO</a:t>
            </a:r>
            <a:r>
              <a:rPr lang="en-US" altLang="en-US" sz="1800" dirty="0">
                <a:solidFill>
                  <a:srgbClr val="996633"/>
                </a:solidFill>
                <a:latin typeface="+mj-lt"/>
                <a:ea typeface="Arial Unicode MS" panose="020B0604020202020204" pitchFamily="34" charset="-128"/>
                <a:cs typeface="Arial Unicode MS" panose="020B0604020202020204" pitchFamily="34" charset="-128"/>
              </a:rPr>
              <a:t>)</a:t>
            </a:r>
            <a:endParaRPr lang="cs-CZ" altLang="en-US" sz="1800" dirty="0">
              <a:solidFill>
                <a:srgbClr val="996633"/>
              </a:solidFill>
              <a:latin typeface="+mj-lt"/>
            </a:endParaRPr>
          </a:p>
          <a:p>
            <a:pPr eaLnBrk="1" hangingPunct="1">
              <a:buClr>
                <a:srgbClr val="FF0000"/>
              </a:buClr>
              <a:buFontTx/>
              <a:buChar char="•"/>
            </a:pPr>
            <a:r>
              <a:rPr lang="cs-CZ" altLang="en-US" sz="1800" b="1" dirty="0">
                <a:latin typeface="+mj-lt"/>
              </a:rPr>
              <a:t>Liquid steel product</a:t>
            </a:r>
          </a:p>
          <a:p>
            <a:pPr eaLnBrk="1" hangingPunct="1">
              <a:buClr>
                <a:srgbClr val="FF0000"/>
              </a:buClr>
              <a:buFontTx/>
              <a:buChar char="•"/>
            </a:pPr>
            <a:r>
              <a:rPr lang="cs-CZ" altLang="en-US" sz="1800" b="1" dirty="0">
                <a:latin typeface="+mj-lt"/>
              </a:rPr>
              <a:t>SiO</a:t>
            </a:r>
            <a:r>
              <a:rPr lang="cs-CZ" altLang="en-US" sz="1800" b="1" baseline="-25000" dirty="0">
                <a:latin typeface="+mj-lt"/>
              </a:rPr>
              <a:t>2</a:t>
            </a:r>
            <a:r>
              <a:rPr lang="cs-CZ" altLang="en-US" sz="1800" b="1" dirty="0">
                <a:latin typeface="+mj-lt"/>
              </a:rPr>
              <a:t> lining (acidic)</a:t>
            </a:r>
          </a:p>
          <a:p>
            <a:pPr indent="-285750">
              <a:spcBef>
                <a:spcPct val="50000"/>
              </a:spcBef>
              <a:buClr>
                <a:srgbClr val="FF0000"/>
              </a:buClr>
              <a:buFontTx/>
              <a:buChar char="•"/>
            </a:pPr>
            <a:r>
              <a:rPr lang="cs-CZ" altLang="en-US" sz="1800" b="1" dirty="0">
                <a:latin typeface="+mj-lt"/>
              </a:rPr>
              <a:t>Melted iron (pig iron + scrap</a:t>
            </a:r>
            <a:r>
              <a:rPr lang="cs-CZ" altLang="en-US" sz="1800" b="1" dirty="0" smtClean="0">
                <a:latin typeface="+mj-lt"/>
              </a:rPr>
              <a:t>)</a:t>
            </a:r>
            <a:r>
              <a:rPr lang="en-IN" altLang="en-US" sz="1800" b="1" dirty="0" smtClean="0">
                <a:latin typeface="+mj-lt"/>
              </a:rPr>
              <a:t> </a:t>
            </a:r>
            <a:r>
              <a:rPr lang="cs-CZ" altLang="en-US" sz="1800" b="1" dirty="0" smtClean="0">
                <a:latin typeface="+mj-lt"/>
              </a:rPr>
              <a:t>+ </a:t>
            </a:r>
            <a:r>
              <a:rPr lang="cs-CZ" altLang="en-US" sz="1800" b="1" dirty="0">
                <a:latin typeface="+mj-lt"/>
              </a:rPr>
              <a:t>hot air </a:t>
            </a:r>
            <a:r>
              <a:rPr lang="cs-CZ" altLang="en-US" sz="1800" b="1" dirty="0" smtClean="0">
                <a:latin typeface="+mj-lt"/>
              </a:rPr>
              <a:t>+ </a:t>
            </a:r>
            <a:r>
              <a:rPr lang="cs-CZ" altLang="en-US" sz="1800" b="1" dirty="0">
                <a:latin typeface="+mj-lt"/>
              </a:rPr>
              <a:t>flue </a:t>
            </a:r>
            <a:r>
              <a:rPr lang="cs-CZ" altLang="en-US" sz="1800" b="1" dirty="0" smtClean="0">
                <a:latin typeface="+mj-lt"/>
              </a:rPr>
              <a:t>gas</a:t>
            </a:r>
            <a:r>
              <a:rPr lang="en-IN" altLang="en-US" sz="1800" b="1" dirty="0" smtClean="0">
                <a:latin typeface="+mj-lt"/>
              </a:rPr>
              <a:t> </a:t>
            </a:r>
          </a:p>
          <a:p>
            <a:pPr>
              <a:spcBef>
                <a:spcPct val="50000"/>
              </a:spcBef>
              <a:buClr>
                <a:srgbClr val="FF0000"/>
              </a:buClr>
            </a:pPr>
            <a:r>
              <a:rPr lang="en-IN" altLang="en-US" sz="1800" b="1" dirty="0">
                <a:latin typeface="+mj-lt"/>
              </a:rPr>
              <a:t> </a:t>
            </a:r>
            <a:r>
              <a:rPr lang="en-IN" altLang="en-US" sz="1800" b="1" dirty="0" smtClean="0">
                <a:latin typeface="+mj-lt"/>
              </a:rPr>
              <a:t>     </a:t>
            </a:r>
            <a:r>
              <a:rPr lang="cs-CZ" altLang="en-US" sz="1800" b="1" dirty="0" smtClean="0">
                <a:latin typeface="+mj-lt"/>
              </a:rPr>
              <a:t>+ </a:t>
            </a:r>
            <a:r>
              <a:rPr lang="cs-CZ" altLang="en-US" sz="1800" b="1" dirty="0">
                <a:latin typeface="+mj-lt"/>
              </a:rPr>
              <a:t>magnesite </a:t>
            </a:r>
            <a:r>
              <a:rPr lang="cs-CZ" altLang="en-US" sz="1800" b="1" dirty="0" smtClean="0">
                <a:latin typeface="+mj-lt"/>
              </a:rPr>
              <a:t>lining </a:t>
            </a:r>
            <a:r>
              <a:rPr lang="cs-CZ" altLang="en-US" sz="1800" b="1" dirty="0">
                <a:latin typeface="+mj-lt"/>
              </a:rPr>
              <a:t>+ CaO </a:t>
            </a:r>
            <a:r>
              <a:rPr lang="cs-CZ" altLang="en-US" sz="1800" b="1" dirty="0" smtClean="0">
                <a:latin typeface="+mj-lt"/>
              </a:rPr>
              <a:t>powder</a:t>
            </a:r>
            <a:endParaRPr lang="en-IN" altLang="en-US" sz="1800" b="1" dirty="0">
              <a:latin typeface="+mj-lt"/>
            </a:endParaRPr>
          </a:p>
          <a:p>
            <a:endParaRPr lang="cs-CZ" altLang="en-US" sz="1800" dirty="0"/>
          </a:p>
        </p:txBody>
      </p:sp>
      <p:graphicFrame>
        <p:nvGraphicFramePr>
          <p:cNvPr id="10" name="Object 3"/>
          <p:cNvGraphicFramePr>
            <a:graphicFrameLocks noChangeAspect="1"/>
          </p:cNvGraphicFramePr>
          <p:nvPr>
            <p:extLst>
              <p:ext uri="{D42A27DB-BD31-4B8C-83A1-F6EECF244321}">
                <p14:modId xmlns:p14="http://schemas.microsoft.com/office/powerpoint/2010/main" val="180740958"/>
              </p:ext>
            </p:extLst>
          </p:nvPr>
        </p:nvGraphicFramePr>
        <p:xfrm>
          <a:off x="5558170" y="1054100"/>
          <a:ext cx="6435059" cy="4267220"/>
        </p:xfrm>
        <a:graphic>
          <a:graphicData uri="http://schemas.openxmlformats.org/presentationml/2006/ole">
            <mc:AlternateContent xmlns:mc="http://schemas.openxmlformats.org/markup-compatibility/2006">
              <mc:Choice xmlns:v="urn:schemas-microsoft-com:vml" Requires="v">
                <p:oleObj spid="_x0000_s2069" name="Fotografie" r:id="rId3" imgW="5315692" imgH="3524742" progId="MSPhotoEd.3">
                  <p:embed/>
                </p:oleObj>
              </mc:Choice>
              <mc:Fallback>
                <p:oleObj name="Fotografie" r:id="rId3" imgW="5315692" imgH="3524742"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8170" y="1054100"/>
                        <a:ext cx="6435059" cy="4267220"/>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24045187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226255" y="6354103"/>
            <a:ext cx="4114800" cy="365125"/>
          </a:xfrm>
        </p:spPr>
        <p:txBody>
          <a:bodyPr/>
          <a:lstStyle/>
          <a:p>
            <a:r>
              <a:rPr lang="en-IN" dirty="0" smtClean="0"/>
              <a:t>THEIS PRECISION STEEL INDIA PVT. LTD., NAVSARI, GUJARAT</a:t>
            </a:r>
            <a:endParaRPr lang="en-IN" dirty="0"/>
          </a:p>
        </p:txBody>
      </p:sp>
      <p:sp>
        <p:nvSpPr>
          <p:cNvPr id="5" name="Slide Number Placeholder 4"/>
          <p:cNvSpPr>
            <a:spLocks noGrp="1"/>
          </p:cNvSpPr>
          <p:nvPr>
            <p:ph type="sldNum" sz="quarter" idx="12"/>
          </p:nvPr>
        </p:nvSpPr>
        <p:spPr/>
        <p:txBody>
          <a:bodyPr/>
          <a:lstStyle/>
          <a:p>
            <a:fld id="{F9D62937-8916-4DC5-967C-71DD0BAB9A83}" type="slidenum">
              <a:rPr lang="en-IN" smtClean="0"/>
              <a:t>16</a:t>
            </a:fld>
            <a:endParaRPr lang="en-IN"/>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6592" y="312124"/>
            <a:ext cx="8705703" cy="5803802"/>
          </a:xfrm>
          <a:prstGeom prst="rect">
            <a:avLst/>
          </a:prstGeom>
        </p:spPr>
      </p:pic>
    </p:spTree>
    <p:extLst>
      <p:ext uri="{BB962C8B-B14F-4D97-AF65-F5344CB8AC3E}">
        <p14:creationId xmlns:p14="http://schemas.microsoft.com/office/powerpoint/2010/main" val="29306068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0" y="6364151"/>
            <a:ext cx="4114800" cy="365125"/>
          </a:xfrm>
        </p:spPr>
        <p:txBody>
          <a:bodyPr/>
          <a:lstStyle/>
          <a:p>
            <a:r>
              <a:rPr lang="en-IN" dirty="0" smtClean="0"/>
              <a:t>THEIS PRECISION STEEL INDIA PVT. LTD., NAVSARI, GUJARAT</a:t>
            </a:r>
            <a:endParaRPr lang="en-IN" dirty="0"/>
          </a:p>
        </p:txBody>
      </p:sp>
      <p:sp>
        <p:nvSpPr>
          <p:cNvPr id="5" name="Slide Number Placeholder 4"/>
          <p:cNvSpPr>
            <a:spLocks noGrp="1"/>
          </p:cNvSpPr>
          <p:nvPr>
            <p:ph type="sldNum" sz="quarter" idx="12"/>
          </p:nvPr>
        </p:nvSpPr>
        <p:spPr/>
        <p:txBody>
          <a:bodyPr/>
          <a:lstStyle/>
          <a:p>
            <a:fld id="{F9D62937-8916-4DC5-967C-71DD0BAB9A83}" type="slidenum">
              <a:rPr lang="en-IN" smtClean="0"/>
              <a:t>17</a:t>
            </a:fld>
            <a:endParaRPr lang="en-IN"/>
          </a:p>
        </p:txBody>
      </p:sp>
      <p:sp>
        <p:nvSpPr>
          <p:cNvPr id="6" name="TextBox 5"/>
          <p:cNvSpPr txBox="1"/>
          <p:nvPr/>
        </p:nvSpPr>
        <p:spPr>
          <a:xfrm>
            <a:off x="230776" y="182880"/>
            <a:ext cx="6178731" cy="400110"/>
          </a:xfrm>
          <a:prstGeom prst="rect">
            <a:avLst/>
          </a:prstGeom>
          <a:noFill/>
        </p:spPr>
        <p:txBody>
          <a:bodyPr wrap="square" rtlCol="0">
            <a:spAutoFit/>
          </a:bodyPr>
          <a:lstStyle/>
          <a:p>
            <a:pPr marL="285750" indent="-285750">
              <a:buFont typeface="Wingdings" panose="05000000000000000000" pitchFamily="2" charset="2"/>
              <a:buChar char="v"/>
            </a:pPr>
            <a:r>
              <a:rPr lang="en-IN" sz="2000" b="1" dirty="0" smtClean="0"/>
              <a:t>Basic Oxygen Process:</a:t>
            </a:r>
            <a:endParaRPr lang="en-IN" sz="2000" b="1" dirty="0"/>
          </a:p>
        </p:txBody>
      </p:sp>
      <p:sp>
        <p:nvSpPr>
          <p:cNvPr id="2" name="Rectangle 1"/>
          <p:cNvSpPr/>
          <p:nvPr/>
        </p:nvSpPr>
        <p:spPr>
          <a:xfrm>
            <a:off x="622300" y="4471718"/>
            <a:ext cx="6096000" cy="646331"/>
          </a:xfrm>
          <a:prstGeom prst="rect">
            <a:avLst/>
          </a:prstGeom>
        </p:spPr>
        <p:txBody>
          <a:bodyPr>
            <a:spAutoFit/>
          </a:bodyPr>
          <a:lstStyle/>
          <a:p>
            <a:r>
              <a:rPr lang="en-US" altLang="en-US" dirty="0">
                <a:solidFill>
                  <a:srgbClr val="FF0000"/>
                </a:solidFill>
                <a:latin typeface="Arial" panose="020B0604020202020204" pitchFamily="34" charset="0"/>
                <a:ea typeface="Arial Unicode MS" panose="020B0604020202020204" pitchFamily="34" charset="-128"/>
                <a:cs typeface="Arial Unicode MS" panose="020B0604020202020204" pitchFamily="34" charset="-128"/>
              </a:rPr>
              <a:t>[</a:t>
            </a:r>
            <a:r>
              <a:rPr lang="en-US" altLang="en-US" b="1" dirty="0">
                <a:solidFill>
                  <a:srgbClr val="FF0000"/>
                </a:solidFill>
                <a:latin typeface="Arial" panose="020B0604020202020204" pitchFamily="34" charset="0"/>
                <a:ea typeface="Arial Unicode MS" panose="020B0604020202020204" pitchFamily="34" charset="-128"/>
                <a:cs typeface="Arial Unicode MS" panose="020B0604020202020204" pitchFamily="34" charset="-128"/>
              </a:rPr>
              <a:t>Fe-C</a:t>
            </a:r>
            <a:r>
              <a:rPr lang="en-US" altLang="en-US" dirty="0">
                <a:solidFill>
                  <a:srgbClr val="FF0000"/>
                </a:solidFill>
                <a:latin typeface="Arial" panose="020B0604020202020204" pitchFamily="34" charset="0"/>
                <a:ea typeface="Arial Unicode MS" panose="020B0604020202020204" pitchFamily="34" charset="-128"/>
                <a:cs typeface="Arial Unicode MS" panose="020B0604020202020204" pitchFamily="34" charset="-128"/>
              </a:rPr>
              <a:t>]</a:t>
            </a:r>
            <a:r>
              <a:rPr lang="en-US" altLang="en-US" b="1" dirty="0">
                <a:latin typeface="Arial" panose="020B0604020202020204" pitchFamily="34" charset="0"/>
                <a:ea typeface="Arial Unicode MS" panose="020B0604020202020204" pitchFamily="34" charset="-128"/>
                <a:cs typeface="Arial Unicode MS" panose="020B0604020202020204" pitchFamily="34" charset="-128"/>
              </a:rPr>
              <a:t> + </a:t>
            </a:r>
            <a:r>
              <a:rPr lang="en-US" altLang="en-US" dirty="0">
                <a:solidFill>
                  <a:schemeClr val="accent1"/>
                </a:solidFill>
                <a:latin typeface="Arial" panose="020B0604020202020204" pitchFamily="34" charset="0"/>
                <a:ea typeface="Arial Unicode MS" panose="020B0604020202020204" pitchFamily="34" charset="-128"/>
                <a:cs typeface="Arial Unicode MS" panose="020B0604020202020204" pitchFamily="34" charset="-128"/>
              </a:rPr>
              <a:t>{</a:t>
            </a:r>
            <a:r>
              <a:rPr lang="en-US" altLang="en-US" b="1" dirty="0">
                <a:solidFill>
                  <a:schemeClr val="accent1"/>
                </a:solidFill>
                <a:latin typeface="Arial" panose="020B0604020202020204" pitchFamily="34" charset="0"/>
                <a:ea typeface="Arial Unicode MS" panose="020B0604020202020204" pitchFamily="34" charset="-128"/>
                <a:cs typeface="Arial Unicode MS" panose="020B0604020202020204" pitchFamily="34" charset="-128"/>
              </a:rPr>
              <a:t>O</a:t>
            </a:r>
            <a:r>
              <a:rPr lang="en-US" altLang="en-US" b="1" baseline="-30000" dirty="0">
                <a:solidFill>
                  <a:schemeClr val="accent1"/>
                </a:solidFill>
                <a:latin typeface="Arial" panose="020B0604020202020204" pitchFamily="34" charset="0"/>
                <a:ea typeface="Arial Unicode MS" panose="020B0604020202020204" pitchFamily="34" charset="-128"/>
                <a:cs typeface="Arial Unicode MS" panose="020B0604020202020204" pitchFamily="34" charset="-128"/>
              </a:rPr>
              <a:t>2 </a:t>
            </a:r>
            <a:r>
              <a:rPr lang="en-US" altLang="en-US" dirty="0">
                <a:solidFill>
                  <a:schemeClr val="accent1"/>
                </a:solidFill>
                <a:latin typeface="Arial" panose="020B0604020202020204" pitchFamily="34" charset="0"/>
              </a:rPr>
              <a:t>}</a:t>
            </a:r>
            <a:r>
              <a:rPr lang="en-US" altLang="en-US" b="1" dirty="0">
                <a:latin typeface="Arial" panose="020B0604020202020204" pitchFamily="34" charset="0"/>
                <a:ea typeface="Arial Unicode MS" panose="020B0604020202020204" pitchFamily="34" charset="-128"/>
                <a:cs typeface="Arial Unicode MS" panose="020B0604020202020204" pitchFamily="34" charset="-128"/>
              </a:rPr>
              <a:t> →  </a:t>
            </a:r>
            <a:r>
              <a:rPr lang="en-US" altLang="en-US" dirty="0">
                <a:solidFill>
                  <a:srgbClr val="FF0000"/>
                </a:solidFill>
                <a:latin typeface="Arial" panose="020B0604020202020204" pitchFamily="34" charset="0"/>
                <a:ea typeface="Arial Unicode MS" panose="020B0604020202020204" pitchFamily="34" charset="-128"/>
                <a:cs typeface="Arial Unicode MS" panose="020B0604020202020204" pitchFamily="34" charset="-128"/>
              </a:rPr>
              <a:t>[</a:t>
            </a:r>
            <a:r>
              <a:rPr lang="en-US" altLang="en-US" b="1" dirty="0">
                <a:solidFill>
                  <a:srgbClr val="FF0000"/>
                </a:solidFill>
                <a:latin typeface="Arial" panose="020B0604020202020204" pitchFamily="34" charset="0"/>
                <a:ea typeface="Arial Unicode MS" panose="020B0604020202020204" pitchFamily="34" charset="-128"/>
                <a:cs typeface="Arial Unicode MS" panose="020B0604020202020204" pitchFamily="34" charset="-128"/>
              </a:rPr>
              <a:t>Fe</a:t>
            </a:r>
            <a:r>
              <a:rPr lang="en-US" altLang="en-US" dirty="0">
                <a:solidFill>
                  <a:srgbClr val="FF0000"/>
                </a:solidFill>
                <a:latin typeface="Arial" panose="020B0604020202020204" pitchFamily="34" charset="0"/>
                <a:ea typeface="Arial Unicode MS" panose="020B0604020202020204" pitchFamily="34" charset="-128"/>
                <a:cs typeface="Arial Unicode MS" panose="020B0604020202020204" pitchFamily="34" charset="-128"/>
              </a:rPr>
              <a:t>]</a:t>
            </a:r>
            <a:r>
              <a:rPr lang="en-US" altLang="en-US" b="1" dirty="0">
                <a:latin typeface="Arial" panose="020B0604020202020204" pitchFamily="34" charset="0"/>
                <a:ea typeface="Arial Unicode MS" panose="020B0604020202020204" pitchFamily="34" charset="-128"/>
                <a:cs typeface="Arial Unicode MS" panose="020B0604020202020204" pitchFamily="34" charset="-128"/>
              </a:rPr>
              <a:t> + </a:t>
            </a:r>
            <a:r>
              <a:rPr lang="en-US" altLang="en-US" dirty="0">
                <a:solidFill>
                  <a:schemeClr val="accent1"/>
                </a:solidFill>
                <a:latin typeface="Arial" panose="020B0604020202020204" pitchFamily="34" charset="0"/>
                <a:ea typeface="Arial Unicode MS" panose="020B0604020202020204" pitchFamily="34" charset="-128"/>
                <a:cs typeface="Arial Unicode MS" panose="020B0604020202020204" pitchFamily="34" charset="-128"/>
              </a:rPr>
              <a:t>{</a:t>
            </a:r>
            <a:r>
              <a:rPr lang="en-US" altLang="en-US" b="1" dirty="0">
                <a:solidFill>
                  <a:schemeClr val="accent1"/>
                </a:solidFill>
                <a:latin typeface="Arial" panose="020B0604020202020204" pitchFamily="34" charset="0"/>
                <a:ea typeface="Arial Unicode MS" panose="020B0604020202020204" pitchFamily="34" charset="-128"/>
                <a:cs typeface="Arial Unicode MS" panose="020B0604020202020204" pitchFamily="34" charset="-128"/>
              </a:rPr>
              <a:t>CO</a:t>
            </a:r>
            <a:r>
              <a:rPr lang="en-US" altLang="en-US" b="1" baseline="-30000" dirty="0">
                <a:solidFill>
                  <a:schemeClr val="accent1"/>
                </a:solidFill>
                <a:latin typeface="Arial" panose="020B0604020202020204" pitchFamily="34" charset="0"/>
                <a:ea typeface="Arial Unicode MS" panose="020B0604020202020204" pitchFamily="34" charset="-128"/>
                <a:cs typeface="Arial Unicode MS" panose="020B0604020202020204" pitchFamily="34" charset="-128"/>
              </a:rPr>
              <a:t> </a:t>
            </a:r>
            <a:r>
              <a:rPr lang="en-US" altLang="en-US" dirty="0">
                <a:solidFill>
                  <a:schemeClr val="accent1"/>
                </a:solidFill>
                <a:latin typeface="Arial" panose="020B0604020202020204" pitchFamily="34" charset="0"/>
              </a:rPr>
              <a:t>}</a:t>
            </a:r>
            <a:r>
              <a:rPr lang="cs-CZ" altLang="en-US" dirty="0">
                <a:solidFill>
                  <a:schemeClr val="accent1"/>
                </a:solidFill>
                <a:latin typeface="Arial" panose="020B0604020202020204" pitchFamily="34" charset="0"/>
              </a:rPr>
              <a:t/>
            </a:r>
            <a:br>
              <a:rPr lang="cs-CZ" altLang="en-US" dirty="0">
                <a:solidFill>
                  <a:schemeClr val="accent1"/>
                </a:solidFill>
                <a:latin typeface="Arial" panose="020B0604020202020204" pitchFamily="34" charset="0"/>
              </a:rPr>
            </a:br>
            <a:r>
              <a:rPr lang="en-US" altLang="en-US" dirty="0">
                <a:solidFill>
                  <a:srgbClr val="FF0000"/>
                </a:solidFill>
                <a:latin typeface="Arial" panose="020B0604020202020204" pitchFamily="34" charset="0"/>
                <a:ea typeface="Arial Unicode MS" panose="020B0604020202020204" pitchFamily="34" charset="-128"/>
                <a:cs typeface="Arial Unicode MS" panose="020B0604020202020204" pitchFamily="34" charset="-128"/>
              </a:rPr>
              <a:t>[</a:t>
            </a:r>
            <a:r>
              <a:rPr lang="en-US" altLang="en-US" b="1" dirty="0">
                <a:solidFill>
                  <a:srgbClr val="FF0000"/>
                </a:solidFill>
                <a:latin typeface="Arial" panose="020B0604020202020204" pitchFamily="34" charset="0"/>
                <a:ea typeface="Arial Unicode MS" panose="020B0604020202020204" pitchFamily="34" charset="-128"/>
                <a:cs typeface="Arial Unicode MS" panose="020B0604020202020204" pitchFamily="34" charset="-128"/>
              </a:rPr>
              <a:t>Fe-</a:t>
            </a:r>
            <a:r>
              <a:rPr lang="cs-CZ" altLang="en-US" b="1" dirty="0">
                <a:solidFill>
                  <a:srgbClr val="FF0000"/>
                </a:solidFill>
                <a:latin typeface="Arial" panose="020B0604020202020204" pitchFamily="34" charset="0"/>
              </a:rPr>
              <a:t>P-S-Si</a:t>
            </a:r>
            <a:r>
              <a:rPr lang="en-US" altLang="en-US" dirty="0">
                <a:solidFill>
                  <a:srgbClr val="FF0000"/>
                </a:solidFill>
                <a:latin typeface="Arial" panose="020B0604020202020204" pitchFamily="34" charset="0"/>
                <a:ea typeface="Arial Unicode MS" panose="020B0604020202020204" pitchFamily="34" charset="-128"/>
                <a:cs typeface="Arial Unicode MS" panose="020B0604020202020204" pitchFamily="34" charset="-128"/>
              </a:rPr>
              <a:t>]</a:t>
            </a:r>
            <a:r>
              <a:rPr lang="en-US" altLang="en-US" b="1" dirty="0">
                <a:latin typeface="Arial" panose="020B0604020202020204" pitchFamily="34" charset="0"/>
                <a:ea typeface="Arial Unicode MS" panose="020B0604020202020204" pitchFamily="34" charset="-128"/>
                <a:cs typeface="Arial Unicode MS" panose="020B0604020202020204" pitchFamily="34" charset="-128"/>
              </a:rPr>
              <a:t> + </a:t>
            </a:r>
            <a:r>
              <a:rPr lang="en-US" altLang="en-US" dirty="0">
                <a:solidFill>
                  <a:schemeClr val="accent1"/>
                </a:solidFill>
                <a:latin typeface="Arial" panose="020B0604020202020204" pitchFamily="34" charset="0"/>
                <a:ea typeface="Arial Unicode MS" panose="020B0604020202020204" pitchFamily="34" charset="-128"/>
                <a:cs typeface="Arial Unicode MS" panose="020B0604020202020204" pitchFamily="34" charset="-128"/>
              </a:rPr>
              <a:t>{</a:t>
            </a:r>
            <a:r>
              <a:rPr lang="en-US" altLang="en-US" b="1" dirty="0">
                <a:solidFill>
                  <a:schemeClr val="accent1"/>
                </a:solidFill>
                <a:latin typeface="Arial" panose="020B0604020202020204" pitchFamily="34" charset="0"/>
                <a:ea typeface="Arial Unicode MS" panose="020B0604020202020204" pitchFamily="34" charset="-128"/>
                <a:cs typeface="Arial Unicode MS" panose="020B0604020202020204" pitchFamily="34" charset="-128"/>
              </a:rPr>
              <a:t>O</a:t>
            </a:r>
            <a:r>
              <a:rPr lang="en-US" altLang="en-US" b="1" baseline="-30000" dirty="0">
                <a:solidFill>
                  <a:schemeClr val="accent1"/>
                </a:solidFill>
                <a:latin typeface="Arial" panose="020B0604020202020204" pitchFamily="34" charset="0"/>
                <a:ea typeface="Arial Unicode MS" panose="020B0604020202020204" pitchFamily="34" charset="-128"/>
                <a:cs typeface="Arial Unicode MS" panose="020B0604020202020204" pitchFamily="34" charset="-128"/>
              </a:rPr>
              <a:t>2 </a:t>
            </a:r>
            <a:r>
              <a:rPr lang="en-US" altLang="en-US" dirty="0">
                <a:solidFill>
                  <a:schemeClr val="accent1"/>
                </a:solidFill>
                <a:latin typeface="Arial" panose="020B0604020202020204" pitchFamily="34" charset="0"/>
              </a:rPr>
              <a:t>}</a:t>
            </a:r>
            <a:r>
              <a:rPr lang="en-US" altLang="en-US" b="1" dirty="0">
                <a:latin typeface="Arial" panose="020B0604020202020204" pitchFamily="34" charset="0"/>
                <a:ea typeface="Arial Unicode MS" panose="020B0604020202020204" pitchFamily="34" charset="-128"/>
                <a:cs typeface="Arial Unicode MS" panose="020B0604020202020204" pitchFamily="34" charset="-128"/>
              </a:rPr>
              <a:t> </a:t>
            </a:r>
            <a:r>
              <a:rPr lang="cs-CZ" altLang="en-US" b="1" dirty="0">
                <a:latin typeface="Arial" panose="020B0604020202020204" pitchFamily="34" charset="0"/>
              </a:rPr>
              <a:t>+ </a:t>
            </a:r>
            <a:r>
              <a:rPr lang="en-US" altLang="en-US" dirty="0">
                <a:solidFill>
                  <a:schemeClr val="bg2"/>
                </a:solidFill>
                <a:latin typeface="Arial" panose="020B0604020202020204" pitchFamily="34" charset="0"/>
              </a:rPr>
              <a:t>&lt;</a:t>
            </a:r>
            <a:r>
              <a:rPr lang="en-US" altLang="en-US" b="1" dirty="0" err="1">
                <a:solidFill>
                  <a:schemeClr val="bg2"/>
                </a:solidFill>
                <a:latin typeface="Arial" panose="020B0604020202020204" pitchFamily="34" charset="0"/>
              </a:rPr>
              <a:t>CaO</a:t>
            </a:r>
            <a:r>
              <a:rPr lang="en-US" altLang="en-US" dirty="0">
                <a:solidFill>
                  <a:schemeClr val="bg2"/>
                </a:solidFill>
                <a:latin typeface="Arial" panose="020B0604020202020204" pitchFamily="34" charset="0"/>
              </a:rPr>
              <a:t>&gt;</a:t>
            </a:r>
            <a:r>
              <a:rPr lang="en-US" altLang="en-US" b="1" dirty="0">
                <a:latin typeface="Arial" panose="020B0604020202020204" pitchFamily="34" charset="0"/>
              </a:rPr>
              <a:t> </a:t>
            </a:r>
            <a:r>
              <a:rPr lang="en-US" altLang="en-US" b="1" dirty="0">
                <a:latin typeface="Arial" panose="020B0604020202020204" pitchFamily="34" charset="0"/>
                <a:ea typeface="Arial Unicode MS" panose="020B0604020202020204" pitchFamily="34" charset="-128"/>
                <a:cs typeface="Arial Unicode MS" panose="020B0604020202020204" pitchFamily="34" charset="-128"/>
              </a:rPr>
              <a:t>→</a:t>
            </a:r>
            <a:r>
              <a:rPr lang="en-US" altLang="en-US" b="1" dirty="0">
                <a:latin typeface="Arial" panose="020B0604020202020204" pitchFamily="34" charset="0"/>
              </a:rPr>
              <a:t> </a:t>
            </a:r>
            <a:r>
              <a:rPr lang="en-US" altLang="en-US" dirty="0">
                <a:solidFill>
                  <a:srgbClr val="FF0000"/>
                </a:solidFill>
                <a:latin typeface="Arial" panose="020B0604020202020204" pitchFamily="34" charset="0"/>
                <a:ea typeface="Arial Unicode MS" panose="020B0604020202020204" pitchFamily="34" charset="-128"/>
                <a:cs typeface="Arial Unicode MS" panose="020B0604020202020204" pitchFamily="34" charset="-128"/>
              </a:rPr>
              <a:t>[</a:t>
            </a:r>
            <a:r>
              <a:rPr lang="en-US" altLang="en-US" b="1" dirty="0">
                <a:solidFill>
                  <a:srgbClr val="FF0000"/>
                </a:solidFill>
                <a:latin typeface="Arial" panose="020B0604020202020204" pitchFamily="34" charset="0"/>
                <a:ea typeface="Arial Unicode MS" panose="020B0604020202020204" pitchFamily="34" charset="-128"/>
                <a:cs typeface="Arial Unicode MS" panose="020B0604020202020204" pitchFamily="34" charset="-128"/>
              </a:rPr>
              <a:t>Fe</a:t>
            </a:r>
            <a:r>
              <a:rPr lang="en-US" altLang="en-US" dirty="0">
                <a:solidFill>
                  <a:srgbClr val="FF0000"/>
                </a:solidFill>
                <a:latin typeface="Arial" panose="020B0604020202020204" pitchFamily="34" charset="0"/>
                <a:ea typeface="Arial Unicode MS" panose="020B0604020202020204" pitchFamily="34" charset="-128"/>
                <a:cs typeface="Arial Unicode MS" panose="020B0604020202020204" pitchFamily="34" charset="-128"/>
              </a:rPr>
              <a:t>]</a:t>
            </a:r>
            <a:r>
              <a:rPr lang="en-US" altLang="en-US" b="1" dirty="0">
                <a:latin typeface="Arial" panose="020B0604020202020204" pitchFamily="34" charset="0"/>
                <a:ea typeface="Arial Unicode MS" panose="020B0604020202020204" pitchFamily="34" charset="-128"/>
                <a:cs typeface="Arial Unicode MS" panose="020B0604020202020204" pitchFamily="34" charset="-128"/>
              </a:rPr>
              <a:t> + </a:t>
            </a:r>
            <a:r>
              <a:rPr lang="en-US" altLang="en-US" dirty="0">
                <a:solidFill>
                  <a:srgbClr val="996633"/>
                </a:solidFill>
                <a:latin typeface="Arial" panose="020B0604020202020204" pitchFamily="34" charset="0"/>
                <a:ea typeface="Arial Unicode MS" panose="020B0604020202020204" pitchFamily="34" charset="-128"/>
                <a:cs typeface="Arial Unicode MS" panose="020B0604020202020204" pitchFamily="34" charset="-128"/>
              </a:rPr>
              <a:t>(</a:t>
            </a:r>
            <a:r>
              <a:rPr lang="cs-CZ" altLang="en-US" b="1" dirty="0">
                <a:solidFill>
                  <a:srgbClr val="996633"/>
                </a:solidFill>
                <a:latin typeface="Arial" panose="020B0604020202020204" pitchFamily="34" charset="0"/>
              </a:rPr>
              <a:t>P,S,Si in slag</a:t>
            </a:r>
            <a:r>
              <a:rPr lang="en-US" altLang="en-US" dirty="0">
                <a:solidFill>
                  <a:srgbClr val="996633"/>
                </a:solidFill>
                <a:latin typeface="Arial" panose="020B0604020202020204" pitchFamily="34" charset="0"/>
                <a:ea typeface="Arial Unicode MS" panose="020B0604020202020204" pitchFamily="34" charset="-128"/>
                <a:cs typeface="Arial Unicode MS" panose="020B0604020202020204" pitchFamily="34" charset="-128"/>
              </a:rPr>
              <a:t>)</a:t>
            </a:r>
            <a:endParaRPr lang="en-IN" dirty="0"/>
          </a:p>
        </p:txBody>
      </p:sp>
      <p:sp>
        <p:nvSpPr>
          <p:cNvPr id="9" name="Rectangle 3"/>
          <p:cNvSpPr txBox="1">
            <a:spLocks noChangeArrowheads="1"/>
          </p:cNvSpPr>
          <p:nvPr/>
        </p:nvSpPr>
        <p:spPr>
          <a:xfrm>
            <a:off x="355600" y="1402527"/>
            <a:ext cx="7848600" cy="3276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cs-CZ" altLang="en-US" sz="2400" b="1" dirty="0" smtClean="0">
                <a:latin typeface="Arial" panose="020B0604020202020204" pitchFamily="34" charset="0"/>
              </a:rPr>
              <a:t>Liquid pig iron from blast furnace</a:t>
            </a:r>
            <a:r>
              <a:rPr lang="cs-CZ" altLang="en-US" sz="2400" dirty="0" smtClean="0">
                <a:latin typeface="Arial" panose="020B0604020202020204" pitchFamily="34" charset="0"/>
              </a:rPr>
              <a:t> </a:t>
            </a:r>
            <a:r>
              <a:rPr lang="en-IN" altLang="en-US" sz="2400" dirty="0" smtClean="0">
                <a:latin typeface="Arial" panose="020B0604020202020204" pitchFamily="34" charset="0"/>
              </a:rPr>
              <a:t>                     </a:t>
            </a:r>
            <a:r>
              <a:rPr lang="cs-CZ" altLang="en-US" sz="2400" dirty="0" smtClean="0">
                <a:latin typeface="Arial" panose="020B0604020202020204" pitchFamily="34" charset="0"/>
              </a:rPr>
              <a:t>		</a:t>
            </a:r>
            <a:r>
              <a:rPr lang="cs-CZ" altLang="en-US" sz="2000" dirty="0" smtClean="0">
                <a:latin typeface="Arial" panose="020B0604020202020204" pitchFamily="34" charset="0"/>
              </a:rPr>
              <a:t>(higher content of C, Si, P, S,…)</a:t>
            </a:r>
          </a:p>
          <a:p>
            <a:r>
              <a:rPr lang="cs-CZ" altLang="en-US" sz="2400" b="1" dirty="0" smtClean="0">
                <a:latin typeface="Arial" panose="020B0604020202020204" pitchFamily="34" charset="0"/>
              </a:rPr>
              <a:t>Steel scrap</a:t>
            </a:r>
            <a:r>
              <a:rPr lang="cs-CZ" altLang="en-US" sz="2400" dirty="0" smtClean="0">
                <a:latin typeface="Arial" panose="020B0604020202020204" pitchFamily="34" charset="0"/>
              </a:rPr>
              <a:t> 						</a:t>
            </a:r>
            <a:r>
              <a:rPr lang="cs-CZ" altLang="en-US" sz="2000" dirty="0" smtClean="0">
                <a:latin typeface="Arial" panose="020B0604020202020204" pitchFamily="34" charset="0"/>
              </a:rPr>
              <a:t>(variable composition - also Cu, Zn, Pb, Cd,…)</a:t>
            </a:r>
          </a:p>
          <a:p>
            <a:r>
              <a:rPr lang="cs-CZ" altLang="en-US" sz="2400" b="1" dirty="0" smtClean="0">
                <a:latin typeface="Arial" panose="020B0604020202020204" pitchFamily="34" charset="0"/>
              </a:rPr>
              <a:t>Iron from direct reduction process</a:t>
            </a:r>
            <a:r>
              <a:rPr lang="cs-CZ" altLang="en-US" sz="2000" dirty="0" smtClean="0">
                <a:latin typeface="Arial" panose="020B0604020202020204" pitchFamily="34" charset="0"/>
              </a:rPr>
              <a:t> 		</a:t>
            </a:r>
            <a:r>
              <a:rPr lang="en-IN" altLang="en-US" sz="2000" dirty="0" smtClean="0">
                <a:latin typeface="Arial" panose="020B0604020202020204" pitchFamily="34" charset="0"/>
              </a:rPr>
              <a:t>        </a:t>
            </a:r>
            <a:r>
              <a:rPr lang="cs-CZ" altLang="en-US" sz="2000" dirty="0" smtClean="0">
                <a:latin typeface="Arial" panose="020B0604020202020204" pitchFamily="34" charset="0"/>
              </a:rPr>
              <a:t>(bloom, sponge, briquettes – quite pure Fe) </a:t>
            </a:r>
            <a:endParaRPr lang="cs-CZ" altLang="en-US" sz="2400" dirty="0" smtClean="0">
              <a:latin typeface="Arial" panose="020B0604020202020204" pitchFamily="34" charset="0"/>
            </a:endParaRPr>
          </a:p>
        </p:txBody>
      </p:sp>
      <p:sp>
        <p:nvSpPr>
          <p:cNvPr id="11" name="Text Box 4"/>
          <p:cNvSpPr txBox="1">
            <a:spLocks noChangeArrowheads="1"/>
          </p:cNvSpPr>
          <p:nvPr/>
        </p:nvSpPr>
        <p:spPr bwMode="auto">
          <a:xfrm>
            <a:off x="4921849" y="1424560"/>
            <a:ext cx="1600200" cy="2316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spcBef>
                <a:spcPct val="50000"/>
              </a:spcBef>
            </a:pPr>
            <a:r>
              <a:rPr lang="cs-CZ" altLang="en-US" sz="2000" b="1" dirty="0">
                <a:latin typeface="Arial" panose="020B0604020202020204" pitchFamily="34" charset="0"/>
              </a:rPr>
              <a:t>30-40%</a:t>
            </a:r>
            <a:endParaRPr lang="cs-CZ" altLang="en-US" sz="1100" b="1" dirty="0">
              <a:latin typeface="Arial" panose="020B0604020202020204" pitchFamily="34" charset="0"/>
            </a:endParaRPr>
          </a:p>
          <a:p>
            <a:pPr algn="r" eaLnBrk="1" hangingPunct="1">
              <a:spcBef>
                <a:spcPct val="50000"/>
              </a:spcBef>
            </a:pPr>
            <a:endParaRPr lang="cs-CZ" altLang="en-US" sz="1200" b="1" dirty="0">
              <a:latin typeface="Arial" panose="020B0604020202020204" pitchFamily="34" charset="0"/>
            </a:endParaRPr>
          </a:p>
          <a:p>
            <a:pPr algn="r" eaLnBrk="1" hangingPunct="1">
              <a:spcBef>
                <a:spcPct val="50000"/>
              </a:spcBef>
            </a:pPr>
            <a:r>
              <a:rPr lang="cs-CZ" altLang="en-US" sz="2000" b="1" dirty="0">
                <a:latin typeface="Arial" panose="020B0604020202020204" pitchFamily="34" charset="0"/>
              </a:rPr>
              <a:t>60-70%</a:t>
            </a:r>
          </a:p>
          <a:p>
            <a:pPr algn="r" eaLnBrk="1" hangingPunct="1">
              <a:spcBef>
                <a:spcPct val="50000"/>
              </a:spcBef>
            </a:pPr>
            <a:endParaRPr lang="cs-CZ" altLang="en-US" sz="1100" b="1" dirty="0">
              <a:latin typeface="Arial" panose="020B0604020202020204" pitchFamily="34" charset="0"/>
            </a:endParaRPr>
          </a:p>
          <a:p>
            <a:pPr algn="r" eaLnBrk="1" hangingPunct="1">
              <a:spcBef>
                <a:spcPct val="50000"/>
              </a:spcBef>
            </a:pPr>
            <a:endParaRPr lang="en-US" altLang="en-US" sz="2000" b="1" dirty="0" smtClean="0">
              <a:latin typeface="Arial" panose="020B0604020202020204" pitchFamily="34" charset="0"/>
            </a:endParaRPr>
          </a:p>
          <a:p>
            <a:pPr algn="r" eaLnBrk="1" hangingPunct="1">
              <a:spcBef>
                <a:spcPct val="50000"/>
              </a:spcBef>
            </a:pPr>
            <a:r>
              <a:rPr lang="en-US" altLang="en-US" sz="2000" b="1" dirty="0" smtClean="0">
                <a:latin typeface="Arial" panose="020B0604020202020204" pitchFamily="34" charset="0"/>
              </a:rPr>
              <a:t>&lt; </a:t>
            </a:r>
            <a:r>
              <a:rPr lang="en-US" altLang="en-US" sz="2000" b="1" dirty="0">
                <a:latin typeface="Arial" panose="020B0604020202020204" pitchFamily="34" charset="0"/>
              </a:rPr>
              <a:t>10</a:t>
            </a:r>
            <a:r>
              <a:rPr lang="cs-CZ" altLang="en-US" sz="2000" b="1" dirty="0">
                <a:latin typeface="Arial" panose="020B0604020202020204" pitchFamily="34" charset="0"/>
              </a:rPr>
              <a:t>%</a:t>
            </a:r>
            <a:endParaRPr lang="cs-CZ" altLang="en-US" sz="2000" dirty="0">
              <a:latin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9507" y="428095"/>
            <a:ext cx="5415882" cy="5488946"/>
          </a:xfrm>
          <a:prstGeom prst="rect">
            <a:avLst/>
          </a:prstGeom>
        </p:spPr>
      </p:pic>
    </p:spTree>
    <p:extLst>
      <p:ext uri="{BB962C8B-B14F-4D97-AF65-F5344CB8AC3E}">
        <p14:creationId xmlns:p14="http://schemas.microsoft.com/office/powerpoint/2010/main" val="544097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300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slide(fromBottom)">
                                      <p:cBhvr>
                                        <p:cTn id="7" dur="500"/>
                                        <p:tgtEl>
                                          <p:spTgt spid="11">
                                            <p:txEl>
                                              <p:pRg st="0" end="0"/>
                                            </p:txEl>
                                          </p:spTgt>
                                        </p:tgtEl>
                                      </p:cBhvr>
                                    </p:animEffect>
                                  </p:childTnLst>
                                </p:cTn>
                              </p:par>
                            </p:childTnLst>
                          </p:cTn>
                        </p:par>
                        <p:par>
                          <p:cTn id="8" fill="hold">
                            <p:stCondLst>
                              <p:cond delay="3500"/>
                            </p:stCondLst>
                            <p:childTnLst>
                              <p:par>
                                <p:cTn id="9" presetID="12" presetClass="entr" presetSubtype="4" fill="hold" grpId="0" nodeType="afterEffect">
                                  <p:stCondLst>
                                    <p:cond delay="3000"/>
                                  </p:stCondLst>
                                  <p:childTnLst>
                                    <p:set>
                                      <p:cBhvr>
                                        <p:cTn id="10" dur="1" fill="hold">
                                          <p:stCondLst>
                                            <p:cond delay="0"/>
                                          </p:stCondLst>
                                        </p:cTn>
                                        <p:tgtEl>
                                          <p:spTgt spid="11">
                                            <p:txEl>
                                              <p:pRg st="2" end="2"/>
                                            </p:txEl>
                                          </p:spTgt>
                                        </p:tgtEl>
                                        <p:attrNameLst>
                                          <p:attrName>style.visibility</p:attrName>
                                        </p:attrNameLst>
                                      </p:cBhvr>
                                      <p:to>
                                        <p:strVal val="visible"/>
                                      </p:to>
                                    </p:set>
                                    <p:animEffect transition="in" filter="slide(fromBottom)">
                                      <p:cBhvr>
                                        <p:cTn id="11" dur="500"/>
                                        <p:tgtEl>
                                          <p:spTgt spid="11">
                                            <p:txEl>
                                              <p:pRg st="2" end="2"/>
                                            </p:txEl>
                                          </p:spTgt>
                                        </p:tgtEl>
                                      </p:cBhvr>
                                    </p:animEffect>
                                  </p:childTnLst>
                                </p:cTn>
                              </p:par>
                            </p:childTnLst>
                          </p:cTn>
                        </p:par>
                        <p:par>
                          <p:cTn id="12" fill="hold">
                            <p:stCondLst>
                              <p:cond delay="7000"/>
                            </p:stCondLst>
                            <p:childTnLst>
                              <p:par>
                                <p:cTn id="13" presetID="12" presetClass="entr" presetSubtype="4" fill="hold" grpId="0" nodeType="afterEffect">
                                  <p:stCondLst>
                                    <p:cond delay="3000"/>
                                  </p:stCondLst>
                                  <p:childTnLst>
                                    <p:set>
                                      <p:cBhvr>
                                        <p:cTn id="14" dur="1" fill="hold">
                                          <p:stCondLst>
                                            <p:cond delay="0"/>
                                          </p:stCondLst>
                                        </p:cTn>
                                        <p:tgtEl>
                                          <p:spTgt spid="11">
                                            <p:txEl>
                                              <p:pRg st="5" end="5"/>
                                            </p:txEl>
                                          </p:spTgt>
                                        </p:tgtEl>
                                        <p:attrNameLst>
                                          <p:attrName>style.visibility</p:attrName>
                                        </p:attrNameLst>
                                      </p:cBhvr>
                                      <p:to>
                                        <p:strVal val="visible"/>
                                      </p:to>
                                    </p:set>
                                    <p:animEffect transition="in" filter="slide(fromBottom)">
                                      <p:cBhvr>
                                        <p:cTn id="15"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utoUpdateAnimBg="0" advAuto="300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35646" y="6230181"/>
            <a:ext cx="4114800" cy="365125"/>
          </a:xfrm>
        </p:spPr>
        <p:txBody>
          <a:bodyPr/>
          <a:lstStyle/>
          <a:p>
            <a:r>
              <a:rPr lang="en-IN" dirty="0" smtClean="0"/>
              <a:t>THEIS PRECISION STEEL INDIA PVT. LTD., NAVSARI, GUJARAT</a:t>
            </a:r>
            <a:endParaRPr lang="en-IN" dirty="0"/>
          </a:p>
        </p:txBody>
      </p:sp>
      <p:sp>
        <p:nvSpPr>
          <p:cNvPr id="5" name="Slide Number Placeholder 4"/>
          <p:cNvSpPr>
            <a:spLocks noGrp="1"/>
          </p:cNvSpPr>
          <p:nvPr>
            <p:ph type="sldNum" sz="quarter" idx="12"/>
          </p:nvPr>
        </p:nvSpPr>
        <p:spPr>
          <a:xfrm>
            <a:off x="9009771" y="6347656"/>
            <a:ext cx="2743200" cy="365125"/>
          </a:xfrm>
        </p:spPr>
        <p:txBody>
          <a:bodyPr/>
          <a:lstStyle/>
          <a:p>
            <a:fld id="{F9D62937-8916-4DC5-967C-71DD0BAB9A83}" type="slidenum">
              <a:rPr lang="en-IN" smtClean="0"/>
              <a:t>18</a:t>
            </a:fld>
            <a:endParaRPr lang="en-IN" dirty="0"/>
          </a:p>
        </p:txBody>
      </p:sp>
      <p:grpSp>
        <p:nvGrpSpPr>
          <p:cNvPr id="6" name="Group 1053"/>
          <p:cNvGrpSpPr>
            <a:grpSpLocks/>
          </p:cNvGrpSpPr>
          <p:nvPr/>
        </p:nvGrpSpPr>
        <p:grpSpPr bwMode="auto">
          <a:xfrm>
            <a:off x="1542171" y="861256"/>
            <a:ext cx="1131888" cy="1828800"/>
            <a:chOff x="192" y="528"/>
            <a:chExt cx="713" cy="1152"/>
          </a:xfrm>
        </p:grpSpPr>
        <p:pic>
          <p:nvPicPr>
            <p:cNvPr id="7" name="Picture 1031" descr="steel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 y="528"/>
              <a:ext cx="713"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043"/>
            <p:cNvSpPr txBox="1">
              <a:spLocks noChangeArrowheads="1"/>
            </p:cNvSpPr>
            <p:nvPr/>
          </p:nvSpPr>
          <p:spPr bwMode="auto">
            <a:xfrm>
              <a:off x="192" y="1392"/>
              <a:ext cx="61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cs-CZ" altLang="en-US" b="1">
                  <a:latin typeface="Arial" panose="020B0604020202020204" pitchFamily="34" charset="0"/>
                </a:rPr>
                <a:t>Ladle</a:t>
              </a:r>
            </a:p>
          </p:txBody>
        </p:sp>
      </p:grpSp>
      <p:grpSp>
        <p:nvGrpSpPr>
          <p:cNvPr id="9" name="Group 1057"/>
          <p:cNvGrpSpPr>
            <a:grpSpLocks/>
          </p:cNvGrpSpPr>
          <p:nvPr/>
        </p:nvGrpSpPr>
        <p:grpSpPr bwMode="auto">
          <a:xfrm>
            <a:off x="6868235" y="4366456"/>
            <a:ext cx="1608137" cy="1981200"/>
            <a:chOff x="3547" y="2736"/>
            <a:chExt cx="1013" cy="1248"/>
          </a:xfrm>
        </p:grpSpPr>
        <p:pic>
          <p:nvPicPr>
            <p:cNvPr id="10" name="Picture 1035" descr="steel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7" y="2736"/>
              <a:ext cx="1013" cy="1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046"/>
            <p:cNvSpPr txBox="1">
              <a:spLocks noChangeArrowheads="1"/>
            </p:cNvSpPr>
            <p:nvPr/>
          </p:nvSpPr>
          <p:spPr bwMode="auto">
            <a:xfrm>
              <a:off x="3600" y="3696"/>
              <a:ext cx="57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cs-CZ" altLang="en-US" b="1">
                  <a:latin typeface="Arial" panose="020B0604020202020204" pitchFamily="34" charset="0"/>
                </a:rPr>
                <a:t>Steel</a:t>
              </a:r>
            </a:p>
          </p:txBody>
        </p:sp>
      </p:grpSp>
      <p:grpSp>
        <p:nvGrpSpPr>
          <p:cNvPr id="12" name="Group 1054"/>
          <p:cNvGrpSpPr>
            <a:grpSpLocks/>
          </p:cNvGrpSpPr>
          <p:nvPr/>
        </p:nvGrpSpPr>
        <p:grpSpPr bwMode="auto">
          <a:xfrm>
            <a:off x="2761371" y="861256"/>
            <a:ext cx="2171700" cy="2008188"/>
            <a:chOff x="960" y="528"/>
            <a:chExt cx="1368" cy="1265"/>
          </a:xfrm>
        </p:grpSpPr>
        <p:pic>
          <p:nvPicPr>
            <p:cNvPr id="13" name="Picture 1032" descr="steel1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0" y="576"/>
              <a:ext cx="1368" cy="1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1048"/>
            <p:cNvSpPr txBox="1">
              <a:spLocks noChangeArrowheads="1"/>
            </p:cNvSpPr>
            <p:nvPr/>
          </p:nvSpPr>
          <p:spPr bwMode="auto">
            <a:xfrm>
              <a:off x="1248" y="528"/>
              <a:ext cx="65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cs-CZ" altLang="en-US" b="1">
                  <a:latin typeface="Arial" panose="020B0604020202020204" pitchFamily="34" charset="0"/>
                </a:rPr>
                <a:t>Scrap</a:t>
              </a:r>
            </a:p>
          </p:txBody>
        </p:sp>
      </p:grpSp>
      <p:grpSp>
        <p:nvGrpSpPr>
          <p:cNvPr id="15" name="Group 1058"/>
          <p:cNvGrpSpPr>
            <a:grpSpLocks/>
          </p:cNvGrpSpPr>
          <p:nvPr/>
        </p:nvGrpSpPr>
        <p:grpSpPr bwMode="auto">
          <a:xfrm>
            <a:off x="8530346" y="4290256"/>
            <a:ext cx="1663700" cy="2057400"/>
            <a:chOff x="4594" y="2688"/>
            <a:chExt cx="1048" cy="1296"/>
          </a:xfrm>
        </p:grpSpPr>
        <p:pic>
          <p:nvPicPr>
            <p:cNvPr id="16" name="Picture 1041" descr="steel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94" y="2688"/>
              <a:ext cx="1048" cy="1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1049"/>
            <p:cNvSpPr txBox="1">
              <a:spLocks noChangeArrowheads="1"/>
            </p:cNvSpPr>
            <p:nvPr/>
          </p:nvSpPr>
          <p:spPr bwMode="auto">
            <a:xfrm>
              <a:off x="4896" y="3696"/>
              <a:ext cx="52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cs-CZ" altLang="en-US" b="1">
                  <a:latin typeface="Arial" panose="020B0604020202020204" pitchFamily="34" charset="0"/>
                </a:rPr>
                <a:t>Slag</a:t>
              </a:r>
            </a:p>
          </p:txBody>
        </p:sp>
      </p:grpSp>
      <p:grpSp>
        <p:nvGrpSpPr>
          <p:cNvPr id="18" name="Group 1056"/>
          <p:cNvGrpSpPr>
            <a:grpSpLocks/>
          </p:cNvGrpSpPr>
          <p:nvPr/>
        </p:nvGrpSpPr>
        <p:grpSpPr bwMode="auto">
          <a:xfrm>
            <a:off x="2913771" y="2309056"/>
            <a:ext cx="4495800" cy="2533650"/>
            <a:chOff x="1056" y="1440"/>
            <a:chExt cx="2832" cy="1596"/>
          </a:xfrm>
        </p:grpSpPr>
        <p:pic>
          <p:nvPicPr>
            <p:cNvPr id="19" name="Picture 1034" descr="steel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36" y="1920"/>
              <a:ext cx="749" cy="1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Box 1045"/>
            <p:cNvSpPr txBox="1">
              <a:spLocks noChangeArrowheads="1"/>
            </p:cNvSpPr>
            <p:nvPr/>
          </p:nvSpPr>
          <p:spPr bwMode="auto">
            <a:xfrm>
              <a:off x="1056" y="2400"/>
              <a:ext cx="145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cs-CZ" altLang="en-US" b="1">
                  <a:latin typeface="Arial" panose="020B0604020202020204" pitchFamily="34" charset="0"/>
                </a:rPr>
                <a:t>Oxygen tuyere</a:t>
              </a:r>
            </a:p>
          </p:txBody>
        </p:sp>
        <p:sp>
          <p:nvSpPr>
            <p:cNvPr id="21" name="Text Box 1047"/>
            <p:cNvSpPr txBox="1">
              <a:spLocks noChangeArrowheads="1"/>
            </p:cNvSpPr>
            <p:nvPr/>
          </p:nvSpPr>
          <p:spPr bwMode="auto">
            <a:xfrm>
              <a:off x="2928" y="1440"/>
              <a:ext cx="960"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cs-CZ" altLang="en-US" b="1">
                  <a:latin typeface="Arial" panose="020B0604020202020204" pitchFamily="34" charset="0"/>
                </a:rPr>
                <a:t>Oxygen Lance</a:t>
              </a:r>
            </a:p>
          </p:txBody>
        </p:sp>
        <p:sp>
          <p:nvSpPr>
            <p:cNvPr id="22" name="Line 1050"/>
            <p:cNvSpPr>
              <a:spLocks noChangeShapeType="1"/>
            </p:cNvSpPr>
            <p:nvPr/>
          </p:nvSpPr>
          <p:spPr bwMode="auto">
            <a:xfrm>
              <a:off x="2544" y="2544"/>
              <a:ext cx="384" cy="0"/>
            </a:xfrm>
            <a:prstGeom prst="line">
              <a:avLst/>
            </a:prstGeom>
            <a:noFill/>
            <a:ln w="28575">
              <a:solidFill>
                <a:srgbClr val="3333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grpSp>
      <p:sp>
        <p:nvSpPr>
          <p:cNvPr id="23" name="Rectangle 1052"/>
          <p:cNvSpPr>
            <a:spLocks noGrp="1" noChangeArrowheads="1"/>
          </p:cNvSpPr>
          <p:nvPr>
            <p:ph type="title" idx="4294967295"/>
          </p:nvPr>
        </p:nvSpPr>
        <p:spPr>
          <a:xfrm>
            <a:off x="7523871" y="861256"/>
            <a:ext cx="2971800" cy="2438400"/>
          </a:xfrm>
        </p:spPr>
        <p:txBody>
          <a:bodyPr>
            <a:normAutofit fontScale="90000"/>
          </a:bodyPr>
          <a:lstStyle/>
          <a:p>
            <a:pPr algn="r" eaLnBrk="1" hangingPunct="1"/>
            <a:r>
              <a:rPr lang="cs-CZ" altLang="en-US" sz="3200" b="1" dirty="0">
                <a:latin typeface="Arial" panose="020B0604020202020204" pitchFamily="34" charset="0"/>
              </a:rPr>
              <a:t>BOS</a:t>
            </a:r>
            <a:br>
              <a:rPr lang="cs-CZ" altLang="en-US" sz="3200" b="1" dirty="0">
                <a:latin typeface="Arial" panose="020B0604020202020204" pitchFamily="34" charset="0"/>
              </a:rPr>
            </a:br>
            <a:r>
              <a:rPr lang="cs-CZ" altLang="en-US" sz="1600" b="1" dirty="0">
                <a:solidFill>
                  <a:srgbClr val="3333FF"/>
                </a:solidFill>
                <a:latin typeface="Arial" panose="020B0604020202020204" pitchFamily="34" charset="0"/>
              </a:rPr>
              <a:t>Steel batch 200 000 kg </a:t>
            </a:r>
            <a:br>
              <a:rPr lang="cs-CZ" altLang="en-US" sz="1600" b="1" dirty="0">
                <a:solidFill>
                  <a:srgbClr val="3333FF"/>
                </a:solidFill>
                <a:latin typeface="Arial" panose="020B0604020202020204" pitchFamily="34" charset="0"/>
              </a:rPr>
            </a:br>
            <a:r>
              <a:rPr lang="cs-CZ" altLang="en-US" sz="1600" b="1" dirty="0">
                <a:solidFill>
                  <a:srgbClr val="3333FF"/>
                </a:solidFill>
                <a:latin typeface="Arial" panose="020B0604020202020204" pitchFamily="34" charset="0"/>
              </a:rPr>
              <a:t> O</a:t>
            </a:r>
            <a:r>
              <a:rPr lang="cs-CZ" altLang="en-US" sz="1600" b="1" baseline="-25000" dirty="0">
                <a:solidFill>
                  <a:srgbClr val="3333FF"/>
                </a:solidFill>
                <a:latin typeface="Arial" panose="020B0604020202020204" pitchFamily="34" charset="0"/>
              </a:rPr>
              <a:t>2</a:t>
            </a:r>
            <a:r>
              <a:rPr lang="cs-CZ" altLang="en-US" sz="1600" b="1" dirty="0">
                <a:solidFill>
                  <a:srgbClr val="3333FF"/>
                </a:solidFill>
                <a:latin typeface="Arial" panose="020B0604020202020204" pitchFamily="34" charset="0"/>
              </a:rPr>
              <a:t> : 500 normal </a:t>
            </a:r>
            <a:r>
              <a:rPr lang="cs-CZ" altLang="en-US" sz="1600" b="1" dirty="0">
                <a:solidFill>
                  <a:srgbClr val="3333FF"/>
                </a:solidFill>
                <a:latin typeface="Arial" panose="020B0604020202020204" pitchFamily="34" charset="0"/>
                <a:cs typeface="Times New Roman" panose="02020603050405020304" pitchFamily="18" charset="0"/>
              </a:rPr>
              <a:t>m</a:t>
            </a:r>
            <a:r>
              <a:rPr lang="cs-CZ" altLang="en-US" sz="1600" b="1" baseline="30000" dirty="0">
                <a:solidFill>
                  <a:srgbClr val="3333FF"/>
                </a:solidFill>
                <a:latin typeface="Arial" panose="020B0604020202020204" pitchFamily="34" charset="0"/>
                <a:cs typeface="Times New Roman" panose="02020603050405020304" pitchFamily="18" charset="0"/>
              </a:rPr>
              <a:t>3</a:t>
            </a:r>
            <a:r>
              <a:rPr lang="cs-CZ" altLang="en-US" sz="1600" b="1" dirty="0">
                <a:solidFill>
                  <a:srgbClr val="3333FF"/>
                </a:solidFill>
                <a:latin typeface="Arial" panose="020B0604020202020204" pitchFamily="34" charset="0"/>
                <a:cs typeface="Times New Roman" panose="02020603050405020304" pitchFamily="18" charset="0"/>
              </a:rPr>
              <a:t>/min</a:t>
            </a:r>
            <a:r>
              <a:rPr lang="cs-CZ" altLang="en-US" sz="1600" b="1" dirty="0">
                <a:solidFill>
                  <a:srgbClr val="3333FF"/>
                </a:solidFill>
                <a:latin typeface="Arial" panose="020B0604020202020204" pitchFamily="34" charset="0"/>
              </a:rPr>
              <a:t> </a:t>
            </a:r>
            <a:br>
              <a:rPr lang="cs-CZ" altLang="en-US" sz="1600" b="1" dirty="0">
                <a:solidFill>
                  <a:srgbClr val="3333FF"/>
                </a:solidFill>
                <a:latin typeface="Arial" panose="020B0604020202020204" pitchFamily="34" charset="0"/>
              </a:rPr>
            </a:br>
            <a:r>
              <a:rPr lang="cs-CZ" altLang="en-US" sz="1600" b="1" dirty="0">
                <a:solidFill>
                  <a:srgbClr val="3333FF"/>
                </a:solidFill>
                <a:latin typeface="Arial" panose="020B0604020202020204" pitchFamily="34" charset="0"/>
              </a:rPr>
              <a:t>20 min</a:t>
            </a:r>
            <a:br>
              <a:rPr lang="cs-CZ" altLang="en-US" sz="1600" b="1" dirty="0">
                <a:solidFill>
                  <a:srgbClr val="3333FF"/>
                </a:solidFill>
                <a:latin typeface="Arial" panose="020B0604020202020204" pitchFamily="34" charset="0"/>
              </a:rPr>
            </a:br>
            <a:r>
              <a:rPr lang="cs-CZ" altLang="en-US" sz="1600" b="1" dirty="0">
                <a:solidFill>
                  <a:srgbClr val="3333FF"/>
                </a:solidFill>
                <a:latin typeface="Arial" panose="020B0604020202020204" pitchFamily="34" charset="0"/>
              </a:rPr>
              <a:t> Superficial velocity 1.5 m/s</a:t>
            </a:r>
            <a:br>
              <a:rPr lang="cs-CZ" altLang="en-US" sz="1600" b="1" dirty="0">
                <a:solidFill>
                  <a:srgbClr val="3333FF"/>
                </a:solidFill>
                <a:latin typeface="Arial" panose="020B0604020202020204" pitchFamily="34" charset="0"/>
              </a:rPr>
            </a:br>
            <a:r>
              <a:rPr lang="cs-CZ" altLang="en-US" sz="1600" b="1" dirty="0">
                <a:solidFill>
                  <a:srgbClr val="3333FF"/>
                </a:solidFill>
                <a:latin typeface="Arial" panose="020B0604020202020204" pitchFamily="34" charset="0"/>
                <a:cs typeface="Times New Roman" panose="02020603050405020304" pitchFamily="18" charset="0"/>
              </a:rPr>
              <a:t>250 vvm</a:t>
            </a:r>
            <a:r>
              <a:rPr lang="cs-CZ" altLang="en-US" sz="1600" b="1" dirty="0">
                <a:solidFill>
                  <a:srgbClr val="3333FF"/>
                </a:solidFill>
                <a:latin typeface="Arial" panose="020B0604020202020204" pitchFamily="34" charset="0"/>
              </a:rPr>
              <a:t> </a:t>
            </a:r>
            <a:br>
              <a:rPr lang="cs-CZ" altLang="en-US" sz="1600" b="1" dirty="0">
                <a:solidFill>
                  <a:srgbClr val="3333FF"/>
                </a:solidFill>
                <a:latin typeface="Arial" panose="020B0604020202020204" pitchFamily="34" charset="0"/>
              </a:rPr>
            </a:br>
            <a:r>
              <a:rPr lang="cs-CZ" altLang="en-US" sz="1600" b="1" dirty="0">
                <a:solidFill>
                  <a:srgbClr val="3333FF"/>
                </a:solidFill>
                <a:latin typeface="Arial" panose="020B0604020202020204" pitchFamily="34" charset="0"/>
              </a:rPr>
              <a:t>Gas power input </a:t>
            </a:r>
            <a:r>
              <a:rPr lang="cs-CZ" altLang="en-US" sz="1600" b="1" dirty="0">
                <a:solidFill>
                  <a:srgbClr val="3333FF"/>
                </a:solidFill>
                <a:latin typeface="Arial" panose="020B0604020202020204" pitchFamily="34" charset="0"/>
                <a:cs typeface="Times New Roman" panose="02020603050405020304" pitchFamily="18" charset="0"/>
              </a:rPr>
              <a:t>60 kW/m</a:t>
            </a:r>
            <a:r>
              <a:rPr lang="cs-CZ" altLang="en-US" sz="1600" b="1" baseline="30000" dirty="0">
                <a:solidFill>
                  <a:srgbClr val="3333FF"/>
                </a:solidFill>
                <a:latin typeface="Arial" panose="020B0604020202020204" pitchFamily="34" charset="0"/>
                <a:cs typeface="Times New Roman" panose="02020603050405020304" pitchFamily="18" charset="0"/>
              </a:rPr>
              <a:t>3</a:t>
            </a:r>
            <a:r>
              <a:rPr lang="cs-CZ" altLang="en-US" sz="1600" b="1" dirty="0">
                <a:solidFill>
                  <a:srgbClr val="3333FF"/>
                </a:solidFill>
                <a:latin typeface="Arial" panose="020B0604020202020204" pitchFamily="34" charset="0"/>
                <a:cs typeface="Times New Roman" panose="02020603050405020304" pitchFamily="18" charset="0"/>
              </a:rPr>
              <a:t> </a:t>
            </a:r>
            <a:r>
              <a:rPr lang="cs-CZ" altLang="en-US" sz="1600" b="1" dirty="0">
                <a:solidFill>
                  <a:srgbClr val="3333FF"/>
                </a:solidFill>
                <a:latin typeface="Arial" panose="020B0604020202020204" pitchFamily="34" charset="0"/>
              </a:rPr>
              <a:t>(or</a:t>
            </a:r>
            <a:r>
              <a:rPr lang="cs-CZ" altLang="en-US" sz="1600" b="1" dirty="0">
                <a:solidFill>
                  <a:srgbClr val="3333FF"/>
                </a:solidFill>
                <a:latin typeface="Arial" panose="020B0604020202020204" pitchFamily="34" charset="0"/>
                <a:cs typeface="Times New Roman" panose="02020603050405020304" pitchFamily="18" charset="0"/>
              </a:rPr>
              <a:t> 8 W/kg</a:t>
            </a:r>
            <a:r>
              <a:rPr lang="cs-CZ" altLang="en-US" sz="1600" b="1" dirty="0">
                <a:solidFill>
                  <a:srgbClr val="3333FF"/>
                </a:solidFill>
                <a:latin typeface="Arial" panose="020B0604020202020204" pitchFamily="34" charset="0"/>
              </a:rPr>
              <a:t>) </a:t>
            </a:r>
            <a:br>
              <a:rPr lang="cs-CZ" altLang="en-US" sz="1600" b="1" dirty="0">
                <a:solidFill>
                  <a:srgbClr val="3333FF"/>
                </a:solidFill>
                <a:latin typeface="Arial" panose="020B0604020202020204" pitchFamily="34" charset="0"/>
              </a:rPr>
            </a:br>
            <a:r>
              <a:rPr lang="cs-CZ" altLang="en-US" sz="1600" b="1" dirty="0">
                <a:solidFill>
                  <a:srgbClr val="3333FF"/>
                </a:solidFill>
                <a:latin typeface="Arial" panose="020B0604020202020204" pitchFamily="34" charset="0"/>
              </a:rPr>
              <a:t>Mixing time 10-100 s</a:t>
            </a:r>
            <a:br>
              <a:rPr lang="cs-CZ" altLang="en-US" sz="1600" b="1" dirty="0">
                <a:solidFill>
                  <a:srgbClr val="3333FF"/>
                </a:solidFill>
                <a:latin typeface="Arial" panose="020B0604020202020204" pitchFamily="34" charset="0"/>
              </a:rPr>
            </a:br>
            <a:r>
              <a:rPr lang="cs-CZ" altLang="en-US" sz="1600" b="1" dirty="0">
                <a:solidFill>
                  <a:srgbClr val="3333FF"/>
                </a:solidFill>
                <a:latin typeface="Arial" panose="020B0604020202020204" pitchFamily="34" charset="0"/>
              </a:rPr>
              <a:t/>
            </a:r>
            <a:br>
              <a:rPr lang="cs-CZ" altLang="en-US" sz="1600" b="1" dirty="0">
                <a:solidFill>
                  <a:srgbClr val="3333FF"/>
                </a:solidFill>
                <a:latin typeface="Arial" panose="020B0604020202020204" pitchFamily="34" charset="0"/>
              </a:rPr>
            </a:br>
            <a:r>
              <a:rPr lang="cs-CZ" altLang="en-US" sz="1600" b="1" dirty="0">
                <a:solidFill>
                  <a:srgbClr val="3333FF"/>
                </a:solidFill>
                <a:latin typeface="Arial" panose="020B0604020202020204" pitchFamily="34" charset="0"/>
              </a:rPr>
              <a:t>Whole cycle 50 min </a:t>
            </a:r>
            <a:br>
              <a:rPr lang="cs-CZ" altLang="en-US" sz="1600" b="1" dirty="0">
                <a:solidFill>
                  <a:srgbClr val="3333FF"/>
                </a:solidFill>
                <a:latin typeface="Arial" panose="020B0604020202020204" pitchFamily="34" charset="0"/>
              </a:rPr>
            </a:br>
            <a:r>
              <a:rPr lang="cs-CZ" altLang="en-US" sz="1600" b="1" dirty="0">
                <a:solidFill>
                  <a:srgbClr val="3333FF"/>
                </a:solidFill>
                <a:latin typeface="Arial" panose="020B0604020202020204" pitchFamily="34" charset="0"/>
              </a:rPr>
              <a:t/>
            </a:r>
            <a:br>
              <a:rPr lang="cs-CZ" altLang="en-US" sz="1600" b="1" dirty="0">
                <a:solidFill>
                  <a:srgbClr val="3333FF"/>
                </a:solidFill>
                <a:latin typeface="Arial" panose="020B0604020202020204" pitchFamily="34" charset="0"/>
              </a:rPr>
            </a:br>
            <a:endParaRPr lang="cs-CZ" altLang="en-US" sz="1600" b="1" dirty="0">
              <a:solidFill>
                <a:srgbClr val="3333FF"/>
              </a:solidFill>
              <a:latin typeface="Arial" panose="020B0604020202020204" pitchFamily="34" charset="0"/>
            </a:endParaRPr>
          </a:p>
        </p:txBody>
      </p:sp>
      <p:grpSp>
        <p:nvGrpSpPr>
          <p:cNvPr id="24" name="Group 1055"/>
          <p:cNvGrpSpPr>
            <a:grpSpLocks/>
          </p:cNvGrpSpPr>
          <p:nvPr/>
        </p:nvGrpSpPr>
        <p:grpSpPr bwMode="auto">
          <a:xfrm>
            <a:off x="3980571" y="1089856"/>
            <a:ext cx="2057400" cy="2617788"/>
            <a:chOff x="1728" y="672"/>
            <a:chExt cx="1296" cy="1649"/>
          </a:xfrm>
        </p:grpSpPr>
        <p:pic>
          <p:nvPicPr>
            <p:cNvPr id="25" name="Picture 1033" descr="steel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28" y="1248"/>
              <a:ext cx="1094" cy="1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 Box 1044"/>
            <p:cNvSpPr txBox="1">
              <a:spLocks noChangeArrowheads="1"/>
            </p:cNvSpPr>
            <p:nvPr/>
          </p:nvSpPr>
          <p:spPr bwMode="auto">
            <a:xfrm>
              <a:off x="2304" y="672"/>
              <a:ext cx="720"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cs-CZ" altLang="en-US" b="1">
                  <a:latin typeface="Arial" panose="020B0604020202020204" pitchFamily="34" charset="0"/>
                </a:rPr>
                <a:t>Liquid steel</a:t>
              </a:r>
            </a:p>
          </p:txBody>
        </p:sp>
      </p:grpSp>
      <p:sp>
        <p:nvSpPr>
          <p:cNvPr id="27" name="TextBox 26"/>
          <p:cNvSpPr txBox="1"/>
          <p:nvPr/>
        </p:nvSpPr>
        <p:spPr>
          <a:xfrm>
            <a:off x="230776" y="182880"/>
            <a:ext cx="6178731" cy="400110"/>
          </a:xfrm>
          <a:prstGeom prst="rect">
            <a:avLst/>
          </a:prstGeom>
          <a:noFill/>
        </p:spPr>
        <p:txBody>
          <a:bodyPr wrap="square" rtlCol="0">
            <a:spAutoFit/>
          </a:bodyPr>
          <a:lstStyle/>
          <a:p>
            <a:pPr marL="285750" indent="-285750">
              <a:buFont typeface="Wingdings" panose="05000000000000000000" pitchFamily="2" charset="2"/>
              <a:buChar char="v"/>
            </a:pPr>
            <a:r>
              <a:rPr lang="en-IN" sz="2000" b="1" dirty="0" smtClean="0"/>
              <a:t>Operation over-view of Basic Oxygen Process:</a:t>
            </a:r>
            <a:endParaRPr lang="en-IN" sz="2000" b="1" dirty="0"/>
          </a:p>
        </p:txBody>
      </p:sp>
    </p:spTree>
    <p:extLst>
      <p:ext uri="{BB962C8B-B14F-4D97-AF65-F5344CB8AC3E}">
        <p14:creationId xmlns:p14="http://schemas.microsoft.com/office/powerpoint/2010/main" val="1469435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0-#ppt_w/2"/>
                                          </p:val>
                                        </p:tav>
                                        <p:tav tm="100000">
                                          <p:val>
                                            <p:strVal val="#ppt_x"/>
                                          </p:val>
                                        </p:tav>
                                      </p:tavLst>
                                    </p:anim>
                                    <p:anim calcmode="lin" valueType="num">
                                      <p:cBhvr additive="base">
                                        <p:cTn id="20"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0-#ppt_h/2"/>
                                          </p:val>
                                        </p:tav>
                                        <p:tav tm="100000">
                                          <p:val>
                                            <p:strVal val="#ppt_y"/>
                                          </p:val>
                                        </p:tav>
                                      </p:tavLst>
                                    </p:anim>
                                  </p:childTnLst>
                                </p:cTn>
                              </p:par>
                            </p:childTnLst>
                          </p:cTn>
                        </p:par>
                        <p:par>
                          <p:cTn id="27" fill="hold">
                            <p:stCondLst>
                              <p:cond delay="500"/>
                            </p:stCondLst>
                            <p:childTnLst>
                              <p:par>
                                <p:cTn id="28" presetID="2" presetClass="entr" presetSubtype="1"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additive="base">
                                        <p:cTn id="30" dur="500" fill="hold"/>
                                        <p:tgtEl>
                                          <p:spTgt spid="23"/>
                                        </p:tgtEl>
                                        <p:attrNameLst>
                                          <p:attrName>ppt_x</p:attrName>
                                        </p:attrNameLst>
                                      </p:cBhvr>
                                      <p:tavLst>
                                        <p:tav tm="0">
                                          <p:val>
                                            <p:strVal val="#ppt_x"/>
                                          </p:val>
                                        </p:tav>
                                        <p:tav tm="100000">
                                          <p:val>
                                            <p:strVal val="#ppt_x"/>
                                          </p:val>
                                        </p:tav>
                                      </p:tavLst>
                                    </p:anim>
                                    <p:anim calcmode="lin" valueType="num">
                                      <p:cBhvr additive="base">
                                        <p:cTn id="31"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1+#ppt_w/2"/>
                                          </p:val>
                                        </p:tav>
                                        <p:tav tm="100000">
                                          <p:val>
                                            <p:strVal val="#ppt_x"/>
                                          </p:val>
                                        </p:tav>
                                      </p:tavLst>
                                    </p:anim>
                                    <p:anim calcmode="lin" valueType="num">
                                      <p:cBhvr additive="base">
                                        <p:cTn id="37" dur="500" fill="hold"/>
                                        <p:tgtEl>
                                          <p:spTgt spid="9"/>
                                        </p:tgtEl>
                                        <p:attrNameLst>
                                          <p:attrName>ppt_y</p:attrName>
                                        </p:attrNameLst>
                                      </p:cBhvr>
                                      <p:tavLst>
                                        <p:tav tm="0">
                                          <p:val>
                                            <p:strVal val="#ppt_y"/>
                                          </p:val>
                                        </p:tav>
                                        <p:tav tm="100000">
                                          <p:val>
                                            <p:strVal val="#ppt_y"/>
                                          </p:val>
                                        </p:tav>
                                      </p:tavLst>
                                    </p:anim>
                                  </p:childTnLst>
                                </p:cTn>
                              </p:par>
                            </p:childTnLst>
                          </p:cTn>
                        </p:par>
                        <p:par>
                          <p:cTn id="38" fill="hold">
                            <p:stCondLst>
                              <p:cond delay="500"/>
                            </p:stCondLst>
                            <p:childTnLst>
                              <p:par>
                                <p:cTn id="39" presetID="2" presetClass="entr" presetSubtype="2" fill="hold" nodeType="afterEffect">
                                  <p:stCondLst>
                                    <p:cond delay="100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1+#ppt_w/2"/>
                                          </p:val>
                                        </p:tav>
                                        <p:tav tm="100000">
                                          <p:val>
                                            <p:strVal val="#ppt_x"/>
                                          </p:val>
                                        </p:tav>
                                      </p:tavLst>
                                    </p:anim>
                                    <p:anim calcmode="lin" valueType="num">
                                      <p:cBhvr additive="base">
                                        <p:cTn id="42"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230776" y="6356350"/>
            <a:ext cx="4114800" cy="365125"/>
          </a:xfrm>
        </p:spPr>
        <p:txBody>
          <a:bodyPr/>
          <a:lstStyle/>
          <a:p>
            <a:r>
              <a:rPr lang="en-IN" smtClean="0"/>
              <a:t>THEIS PRECISION STEEL INDIA PVT. LTD., NAVSARI, GUJARAT</a:t>
            </a:r>
            <a:endParaRPr lang="en-IN"/>
          </a:p>
        </p:txBody>
      </p:sp>
      <p:sp>
        <p:nvSpPr>
          <p:cNvPr id="5" name="Slide Number Placeholder 4"/>
          <p:cNvSpPr>
            <a:spLocks noGrp="1"/>
          </p:cNvSpPr>
          <p:nvPr>
            <p:ph type="sldNum" sz="quarter" idx="12"/>
          </p:nvPr>
        </p:nvSpPr>
        <p:spPr/>
        <p:txBody>
          <a:bodyPr/>
          <a:lstStyle/>
          <a:p>
            <a:fld id="{F9D62937-8916-4DC5-967C-71DD0BAB9A83}" type="slidenum">
              <a:rPr lang="en-IN" smtClean="0"/>
              <a:t>19</a:t>
            </a:fld>
            <a:endParaRPr lang="en-IN"/>
          </a:p>
        </p:txBody>
      </p:sp>
      <p:sp>
        <p:nvSpPr>
          <p:cNvPr id="6" name="TextBox 5"/>
          <p:cNvSpPr txBox="1"/>
          <p:nvPr/>
        </p:nvSpPr>
        <p:spPr>
          <a:xfrm>
            <a:off x="230776" y="182880"/>
            <a:ext cx="6178731" cy="400110"/>
          </a:xfrm>
          <a:prstGeom prst="rect">
            <a:avLst/>
          </a:prstGeom>
          <a:noFill/>
        </p:spPr>
        <p:txBody>
          <a:bodyPr wrap="square" rtlCol="0">
            <a:spAutoFit/>
          </a:bodyPr>
          <a:lstStyle/>
          <a:p>
            <a:pPr marL="285750" indent="-285750">
              <a:buFont typeface="Wingdings" panose="05000000000000000000" pitchFamily="2" charset="2"/>
              <a:buChar char="v"/>
            </a:pPr>
            <a:r>
              <a:rPr lang="en-IN" sz="2000" b="1" dirty="0" smtClean="0"/>
              <a:t>Electric Arc Furnace :</a:t>
            </a:r>
            <a:endParaRPr lang="en-IN" sz="2000" b="1"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4222" y="724194"/>
            <a:ext cx="8950569" cy="5490952"/>
          </a:xfrm>
          <a:prstGeom prst="rect">
            <a:avLst/>
          </a:prstGeom>
        </p:spPr>
      </p:pic>
    </p:spTree>
    <p:extLst>
      <p:ext uri="{BB962C8B-B14F-4D97-AF65-F5344CB8AC3E}">
        <p14:creationId xmlns:p14="http://schemas.microsoft.com/office/powerpoint/2010/main" val="29102505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6132" y="337458"/>
            <a:ext cx="8825658" cy="864326"/>
          </a:xfrm>
        </p:spPr>
        <p:txBody>
          <a:bodyPr/>
          <a:lstStyle/>
          <a:p>
            <a:pPr marL="571500" indent="-571500" algn="l">
              <a:buFont typeface="Wingdings" panose="05000000000000000000" pitchFamily="2" charset="2"/>
              <a:buChar char="q"/>
            </a:pPr>
            <a:r>
              <a:rPr lang="en-IN" sz="3600" dirty="0">
                <a:latin typeface="Times New Roman" panose="02020603050405020304" pitchFamily="18" charset="0"/>
                <a:cs typeface="Times New Roman" panose="02020603050405020304" pitchFamily="18" charset="0"/>
              </a:rPr>
              <a:t>C</a:t>
            </a:r>
            <a:r>
              <a:rPr lang="en-IN" sz="3600" dirty="0" smtClean="0">
                <a:latin typeface="Times New Roman" panose="02020603050405020304" pitchFamily="18" charset="0"/>
                <a:cs typeface="Times New Roman" panose="02020603050405020304" pitchFamily="18" charset="0"/>
              </a:rPr>
              <a:t>ontents</a:t>
            </a:r>
            <a:endParaRPr lang="en-IN" sz="36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207206" y="1332411"/>
            <a:ext cx="8825658" cy="4167051"/>
          </a:xfrm>
        </p:spPr>
        <p:txBody>
          <a:bodyPr>
            <a:normAutofit/>
          </a:bodyPr>
          <a:lstStyle/>
          <a:p>
            <a:pPr marL="457200" indent="-457200" algn="l">
              <a:buAutoNum type="arabicPeriod"/>
            </a:pPr>
            <a:r>
              <a:rPr lang="en-IN" dirty="0" smtClean="0"/>
              <a:t>History of iron making</a:t>
            </a:r>
          </a:p>
          <a:p>
            <a:pPr marL="457200" indent="-457200" algn="l">
              <a:buAutoNum type="arabicPeriod"/>
            </a:pPr>
            <a:r>
              <a:rPr lang="en-IN" dirty="0" smtClean="0"/>
              <a:t>Flow diagram of iron making to steel making</a:t>
            </a:r>
          </a:p>
          <a:p>
            <a:pPr marL="457200" indent="-457200" algn="l">
              <a:buAutoNum type="arabicPeriod"/>
            </a:pPr>
            <a:r>
              <a:rPr lang="en-IN" dirty="0" smtClean="0"/>
              <a:t>Different Section of Iron making</a:t>
            </a:r>
          </a:p>
          <a:p>
            <a:pPr marL="457200" indent="-457200" algn="l">
              <a:buAutoNum type="arabicPeriod"/>
            </a:pPr>
            <a:r>
              <a:rPr lang="en-IN" dirty="0" smtClean="0"/>
              <a:t>Basics of  Blast Furnace (Introduction to blast furnace)</a:t>
            </a:r>
          </a:p>
          <a:p>
            <a:pPr marL="457200" indent="-457200" algn="l">
              <a:buAutoNum type="arabicPeriod"/>
            </a:pPr>
            <a:r>
              <a:rPr lang="en-IN" dirty="0" smtClean="0"/>
              <a:t>History of Steel Making</a:t>
            </a:r>
          </a:p>
          <a:p>
            <a:pPr marL="457200" indent="-457200" algn="l">
              <a:buAutoNum type="arabicPeriod"/>
            </a:pPr>
            <a:r>
              <a:rPr lang="en-IN" dirty="0" smtClean="0"/>
              <a:t>Introduction of Steel Making Furnaces</a:t>
            </a:r>
          </a:p>
          <a:p>
            <a:pPr marL="457200" indent="-457200" algn="l">
              <a:buAutoNum type="arabicPeriod"/>
            </a:pPr>
            <a:r>
              <a:rPr lang="en-IN" dirty="0" smtClean="0"/>
              <a:t>Ladle treatment / degassing treatment </a:t>
            </a:r>
          </a:p>
          <a:p>
            <a:pPr marL="457200" indent="-457200" algn="l">
              <a:buAutoNum type="arabicPeriod"/>
            </a:pPr>
            <a:r>
              <a:rPr lang="en-IN" dirty="0" smtClean="0"/>
              <a:t>Continuous casting process</a:t>
            </a:r>
          </a:p>
          <a:p>
            <a:pPr marL="457200" indent="-457200" algn="l">
              <a:buAutoNum type="arabicPeriod"/>
            </a:pPr>
            <a:r>
              <a:rPr lang="en-IN" dirty="0" smtClean="0"/>
              <a:t>Hot rolling</a:t>
            </a:r>
          </a:p>
          <a:p>
            <a:pPr marL="457200" indent="-457200" algn="l">
              <a:buAutoNum type="arabicPeriod"/>
            </a:pPr>
            <a:endParaRPr lang="en-IN" dirty="0"/>
          </a:p>
        </p:txBody>
      </p:sp>
    </p:spTree>
    <p:extLst>
      <p:ext uri="{BB962C8B-B14F-4D97-AF65-F5344CB8AC3E}">
        <p14:creationId xmlns:p14="http://schemas.microsoft.com/office/powerpoint/2010/main" val="15698745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27782" y="6356350"/>
            <a:ext cx="4114800" cy="365125"/>
          </a:xfrm>
        </p:spPr>
        <p:txBody>
          <a:bodyPr/>
          <a:lstStyle/>
          <a:p>
            <a:r>
              <a:rPr lang="en-IN" smtClean="0"/>
              <a:t>THEIS PRECISION STEEL INDIA PVT. LTD., NAVSARI, GUJARAT</a:t>
            </a:r>
            <a:endParaRPr lang="en-IN"/>
          </a:p>
        </p:txBody>
      </p:sp>
      <p:sp>
        <p:nvSpPr>
          <p:cNvPr id="5" name="Slide Number Placeholder 4"/>
          <p:cNvSpPr>
            <a:spLocks noGrp="1"/>
          </p:cNvSpPr>
          <p:nvPr>
            <p:ph type="sldNum" sz="quarter" idx="12"/>
          </p:nvPr>
        </p:nvSpPr>
        <p:spPr/>
        <p:txBody>
          <a:bodyPr/>
          <a:lstStyle/>
          <a:p>
            <a:fld id="{F9D62937-8916-4DC5-967C-71DD0BAB9A83}" type="slidenum">
              <a:rPr lang="en-IN" smtClean="0"/>
              <a:t>20</a:t>
            </a:fld>
            <a:endParaRPr lang="en-IN"/>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128" y="570692"/>
            <a:ext cx="12078872" cy="4986046"/>
          </a:xfrm>
          <a:prstGeom prst="rect">
            <a:avLst/>
          </a:prstGeom>
        </p:spPr>
      </p:pic>
    </p:spTree>
    <p:extLst>
      <p:ext uri="{BB962C8B-B14F-4D97-AF65-F5344CB8AC3E}">
        <p14:creationId xmlns:p14="http://schemas.microsoft.com/office/powerpoint/2010/main" val="16328103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27782" y="6356350"/>
            <a:ext cx="4114800" cy="365125"/>
          </a:xfrm>
        </p:spPr>
        <p:txBody>
          <a:bodyPr/>
          <a:lstStyle/>
          <a:p>
            <a:r>
              <a:rPr lang="en-IN" smtClean="0"/>
              <a:t>THEIS PRECISION STEEL INDIA PVT. LTD., NAVSARI, GUJARAT</a:t>
            </a:r>
            <a:endParaRPr lang="en-IN"/>
          </a:p>
        </p:txBody>
      </p:sp>
      <p:sp>
        <p:nvSpPr>
          <p:cNvPr id="5" name="Slide Number Placeholder 4"/>
          <p:cNvSpPr>
            <a:spLocks noGrp="1"/>
          </p:cNvSpPr>
          <p:nvPr>
            <p:ph type="sldNum" sz="quarter" idx="12"/>
          </p:nvPr>
        </p:nvSpPr>
        <p:spPr/>
        <p:txBody>
          <a:bodyPr/>
          <a:lstStyle/>
          <a:p>
            <a:fld id="{F9D62937-8916-4DC5-967C-71DD0BAB9A83}" type="slidenum">
              <a:rPr lang="en-IN" smtClean="0"/>
              <a:t>21</a:t>
            </a:fld>
            <a:endParaRPr lang="en-IN"/>
          </a:p>
        </p:txBody>
      </p:sp>
      <p:pic>
        <p:nvPicPr>
          <p:cNvPr id="7" name="Picture 4" descr="ns0001f3.jpg (112449 by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880382" y="328247"/>
            <a:ext cx="8389034" cy="576163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0639188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296594" y="6356350"/>
            <a:ext cx="4114800" cy="365125"/>
          </a:xfrm>
        </p:spPr>
        <p:txBody>
          <a:bodyPr/>
          <a:lstStyle/>
          <a:p>
            <a:r>
              <a:rPr lang="en-IN" smtClean="0"/>
              <a:t>THEIS PRECISION STEEL INDIA PVT. LTD., NAVSARI, GUJARAT</a:t>
            </a:r>
            <a:endParaRPr lang="en-IN"/>
          </a:p>
        </p:txBody>
      </p:sp>
      <p:sp>
        <p:nvSpPr>
          <p:cNvPr id="5" name="Slide Number Placeholder 4"/>
          <p:cNvSpPr>
            <a:spLocks noGrp="1"/>
          </p:cNvSpPr>
          <p:nvPr>
            <p:ph type="sldNum" sz="quarter" idx="12"/>
          </p:nvPr>
        </p:nvSpPr>
        <p:spPr/>
        <p:txBody>
          <a:bodyPr/>
          <a:lstStyle/>
          <a:p>
            <a:fld id="{F9D62937-8916-4DC5-967C-71DD0BAB9A83}" type="slidenum">
              <a:rPr lang="en-IN" smtClean="0"/>
              <a:t>22</a:t>
            </a:fld>
            <a:endParaRPr lang="en-IN"/>
          </a:p>
        </p:txBody>
      </p:sp>
      <p:pic>
        <p:nvPicPr>
          <p:cNvPr id="7" name="Picture 3" descr="fig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2544" y="337624"/>
            <a:ext cx="9440594" cy="561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37065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19743" y="6356350"/>
            <a:ext cx="4114800" cy="365125"/>
          </a:xfrm>
        </p:spPr>
        <p:txBody>
          <a:bodyPr/>
          <a:lstStyle/>
          <a:p>
            <a:r>
              <a:rPr lang="en-IN" dirty="0" smtClean="0"/>
              <a:t>THEIS PRECISION STEEL INDIA PVT. LTD., NAVSARI, GUJARAT</a:t>
            </a:r>
            <a:endParaRPr lang="en-IN" dirty="0"/>
          </a:p>
        </p:txBody>
      </p:sp>
      <p:sp>
        <p:nvSpPr>
          <p:cNvPr id="5" name="Slide Number Placeholder 4"/>
          <p:cNvSpPr>
            <a:spLocks noGrp="1"/>
          </p:cNvSpPr>
          <p:nvPr>
            <p:ph type="sldNum" sz="quarter" idx="12"/>
          </p:nvPr>
        </p:nvSpPr>
        <p:spPr/>
        <p:txBody>
          <a:bodyPr/>
          <a:lstStyle/>
          <a:p>
            <a:fld id="{F9D62937-8916-4DC5-967C-71DD0BAB9A83}" type="slidenum">
              <a:rPr lang="en-IN" smtClean="0"/>
              <a:t>23</a:t>
            </a:fld>
            <a:endParaRPr lang="en-IN"/>
          </a:p>
        </p:txBody>
      </p:sp>
      <p:sp>
        <p:nvSpPr>
          <p:cNvPr id="6" name="TextBox 5"/>
          <p:cNvSpPr txBox="1"/>
          <p:nvPr/>
        </p:nvSpPr>
        <p:spPr>
          <a:xfrm>
            <a:off x="230776" y="182880"/>
            <a:ext cx="6178731" cy="369332"/>
          </a:xfrm>
          <a:prstGeom prst="rect">
            <a:avLst/>
          </a:prstGeom>
          <a:noFill/>
        </p:spPr>
        <p:txBody>
          <a:bodyPr wrap="square" rtlCol="0">
            <a:spAutoFit/>
          </a:bodyPr>
          <a:lstStyle/>
          <a:p>
            <a:pPr marL="285750" indent="-285750">
              <a:buFont typeface="Wingdings" panose="05000000000000000000" pitchFamily="2" charset="2"/>
              <a:buChar char="v"/>
            </a:pPr>
            <a:r>
              <a:rPr lang="en-IN" dirty="0" smtClean="0"/>
              <a:t>Ladle Treatment :</a:t>
            </a:r>
            <a:endParaRPr lang="en-IN"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4093"/>
          <a:stretch/>
        </p:blipFill>
        <p:spPr>
          <a:xfrm>
            <a:off x="1850586" y="552212"/>
            <a:ext cx="9117842" cy="5808134"/>
          </a:xfrm>
          <a:prstGeom prst="rect">
            <a:avLst/>
          </a:prstGeom>
        </p:spPr>
      </p:pic>
    </p:spTree>
    <p:extLst>
      <p:ext uri="{BB962C8B-B14F-4D97-AF65-F5344CB8AC3E}">
        <p14:creationId xmlns:p14="http://schemas.microsoft.com/office/powerpoint/2010/main" val="8735281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19743" y="6356350"/>
            <a:ext cx="4114800" cy="365125"/>
          </a:xfrm>
        </p:spPr>
        <p:txBody>
          <a:bodyPr/>
          <a:lstStyle/>
          <a:p>
            <a:r>
              <a:rPr lang="en-IN" dirty="0" smtClean="0"/>
              <a:t>THEIS PRECISION STEEL INDIA PVT. LTD., NAVSARI, GUJARAT</a:t>
            </a:r>
            <a:endParaRPr lang="en-IN" dirty="0"/>
          </a:p>
        </p:txBody>
      </p:sp>
      <p:sp>
        <p:nvSpPr>
          <p:cNvPr id="5" name="Slide Number Placeholder 4"/>
          <p:cNvSpPr>
            <a:spLocks noGrp="1"/>
          </p:cNvSpPr>
          <p:nvPr>
            <p:ph type="sldNum" sz="quarter" idx="12"/>
          </p:nvPr>
        </p:nvSpPr>
        <p:spPr/>
        <p:txBody>
          <a:bodyPr/>
          <a:lstStyle/>
          <a:p>
            <a:fld id="{F9D62937-8916-4DC5-967C-71DD0BAB9A83}" type="slidenum">
              <a:rPr lang="en-IN" smtClean="0"/>
              <a:t>24</a:t>
            </a:fld>
            <a:endParaRPr lang="en-IN"/>
          </a:p>
        </p:txBody>
      </p:sp>
      <p:sp>
        <p:nvSpPr>
          <p:cNvPr id="6" name="TextBox 5"/>
          <p:cNvSpPr txBox="1"/>
          <p:nvPr/>
        </p:nvSpPr>
        <p:spPr>
          <a:xfrm>
            <a:off x="230776" y="182880"/>
            <a:ext cx="6178731" cy="369332"/>
          </a:xfrm>
          <a:prstGeom prst="rect">
            <a:avLst/>
          </a:prstGeom>
          <a:noFill/>
        </p:spPr>
        <p:txBody>
          <a:bodyPr wrap="square" rtlCol="0">
            <a:spAutoFit/>
          </a:bodyPr>
          <a:lstStyle/>
          <a:p>
            <a:pPr marL="285750" indent="-285750">
              <a:buFont typeface="Wingdings" panose="05000000000000000000" pitchFamily="2" charset="2"/>
              <a:buChar char="v"/>
            </a:pPr>
            <a:r>
              <a:rPr lang="en-IN" dirty="0" smtClean="0"/>
              <a:t>Ladle / Tundish Treatment :</a:t>
            </a:r>
            <a:endParaRPr lang="en-IN"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7013" y="226963"/>
            <a:ext cx="4426023" cy="6494512"/>
          </a:xfrm>
          <a:prstGeom prst="rect">
            <a:avLst/>
          </a:prstGeom>
        </p:spPr>
      </p:pic>
    </p:spTree>
    <p:extLst>
      <p:ext uri="{BB962C8B-B14F-4D97-AF65-F5344CB8AC3E}">
        <p14:creationId xmlns:p14="http://schemas.microsoft.com/office/powerpoint/2010/main" val="30329127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230776" y="6356350"/>
            <a:ext cx="4114800" cy="365125"/>
          </a:xfrm>
        </p:spPr>
        <p:txBody>
          <a:bodyPr/>
          <a:lstStyle/>
          <a:p>
            <a:r>
              <a:rPr lang="en-IN" dirty="0" smtClean="0"/>
              <a:t>THEIS PRECISION STEEL INDIA PVT. LTD., NAVSARI, GUJARAT</a:t>
            </a:r>
            <a:endParaRPr lang="en-IN" dirty="0"/>
          </a:p>
        </p:txBody>
      </p:sp>
      <p:sp>
        <p:nvSpPr>
          <p:cNvPr id="5" name="Slide Number Placeholder 4"/>
          <p:cNvSpPr>
            <a:spLocks noGrp="1"/>
          </p:cNvSpPr>
          <p:nvPr>
            <p:ph type="sldNum" sz="quarter" idx="12"/>
          </p:nvPr>
        </p:nvSpPr>
        <p:spPr/>
        <p:txBody>
          <a:bodyPr/>
          <a:lstStyle/>
          <a:p>
            <a:fld id="{F9D62937-8916-4DC5-967C-71DD0BAB9A83}" type="slidenum">
              <a:rPr lang="en-IN" smtClean="0"/>
              <a:t>25</a:t>
            </a:fld>
            <a:endParaRPr lang="en-IN"/>
          </a:p>
        </p:txBody>
      </p:sp>
      <p:sp>
        <p:nvSpPr>
          <p:cNvPr id="6" name="TextBox 5"/>
          <p:cNvSpPr txBox="1"/>
          <p:nvPr/>
        </p:nvSpPr>
        <p:spPr>
          <a:xfrm>
            <a:off x="230776" y="182880"/>
            <a:ext cx="6178731" cy="369332"/>
          </a:xfrm>
          <a:prstGeom prst="rect">
            <a:avLst/>
          </a:prstGeom>
          <a:noFill/>
        </p:spPr>
        <p:txBody>
          <a:bodyPr wrap="square" rtlCol="0">
            <a:spAutoFit/>
          </a:bodyPr>
          <a:lstStyle/>
          <a:p>
            <a:pPr marL="285750" indent="-285750">
              <a:buFont typeface="Wingdings" panose="05000000000000000000" pitchFamily="2" charset="2"/>
              <a:buChar char="v"/>
            </a:pPr>
            <a:r>
              <a:rPr lang="en-IN" dirty="0" smtClean="0"/>
              <a:t>Continues Casting of Steel:</a:t>
            </a:r>
            <a:endParaRPr lang="en-IN"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3163" y="489339"/>
            <a:ext cx="8601368" cy="5929884"/>
          </a:xfrm>
          <a:prstGeom prst="rect">
            <a:avLst/>
          </a:prstGeom>
        </p:spPr>
      </p:pic>
    </p:spTree>
    <p:extLst>
      <p:ext uri="{BB962C8B-B14F-4D97-AF65-F5344CB8AC3E}">
        <p14:creationId xmlns:p14="http://schemas.microsoft.com/office/powerpoint/2010/main" val="12354931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230776" y="6356350"/>
            <a:ext cx="4114800" cy="365125"/>
          </a:xfrm>
        </p:spPr>
        <p:txBody>
          <a:bodyPr/>
          <a:lstStyle/>
          <a:p>
            <a:r>
              <a:rPr lang="en-IN" dirty="0" smtClean="0"/>
              <a:t>THEIS PRECISION STEEL INDIA PVT. LTD., NAVSARI, GUJARAT</a:t>
            </a:r>
            <a:endParaRPr lang="en-IN" dirty="0"/>
          </a:p>
        </p:txBody>
      </p:sp>
      <p:sp>
        <p:nvSpPr>
          <p:cNvPr id="5" name="Slide Number Placeholder 4"/>
          <p:cNvSpPr>
            <a:spLocks noGrp="1"/>
          </p:cNvSpPr>
          <p:nvPr>
            <p:ph type="sldNum" sz="quarter" idx="12"/>
          </p:nvPr>
        </p:nvSpPr>
        <p:spPr/>
        <p:txBody>
          <a:bodyPr/>
          <a:lstStyle/>
          <a:p>
            <a:fld id="{F9D62937-8916-4DC5-967C-71DD0BAB9A83}" type="slidenum">
              <a:rPr lang="en-IN" smtClean="0"/>
              <a:t>26</a:t>
            </a:fld>
            <a:endParaRPr lang="en-IN"/>
          </a:p>
        </p:txBody>
      </p:sp>
      <p:sp>
        <p:nvSpPr>
          <p:cNvPr id="6" name="TextBox 5"/>
          <p:cNvSpPr txBox="1"/>
          <p:nvPr/>
        </p:nvSpPr>
        <p:spPr>
          <a:xfrm>
            <a:off x="230776" y="182880"/>
            <a:ext cx="6178731" cy="369332"/>
          </a:xfrm>
          <a:prstGeom prst="rect">
            <a:avLst/>
          </a:prstGeom>
          <a:noFill/>
        </p:spPr>
        <p:txBody>
          <a:bodyPr wrap="square" rtlCol="0">
            <a:spAutoFit/>
          </a:bodyPr>
          <a:lstStyle/>
          <a:p>
            <a:pPr marL="285750" indent="-285750">
              <a:buFont typeface="Wingdings" panose="05000000000000000000" pitchFamily="2" charset="2"/>
              <a:buChar char="v"/>
            </a:pPr>
            <a:r>
              <a:rPr lang="en-IN" dirty="0" smtClean="0"/>
              <a:t>Continues Casting of Steel:</a:t>
            </a:r>
            <a:endParaRPr lang="en-IN"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682" y="563630"/>
            <a:ext cx="6180406" cy="5818626"/>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b="1371"/>
          <a:stretch/>
        </p:blipFill>
        <p:spPr>
          <a:xfrm>
            <a:off x="6409507" y="552212"/>
            <a:ext cx="5713443" cy="5830044"/>
          </a:xfrm>
          <a:prstGeom prst="rect">
            <a:avLst/>
          </a:prstGeom>
        </p:spPr>
      </p:pic>
    </p:spTree>
    <p:extLst>
      <p:ext uri="{BB962C8B-B14F-4D97-AF65-F5344CB8AC3E}">
        <p14:creationId xmlns:p14="http://schemas.microsoft.com/office/powerpoint/2010/main" val="5725050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230776" y="6356350"/>
            <a:ext cx="4114800" cy="365125"/>
          </a:xfrm>
        </p:spPr>
        <p:txBody>
          <a:bodyPr/>
          <a:lstStyle/>
          <a:p>
            <a:r>
              <a:rPr lang="en-IN" dirty="0" smtClean="0"/>
              <a:t>THEIS PRECISION STEEL INDIA PVT. LTD., NAVSARI, GUJARAT</a:t>
            </a:r>
            <a:endParaRPr lang="en-IN" dirty="0"/>
          </a:p>
        </p:txBody>
      </p:sp>
      <p:sp>
        <p:nvSpPr>
          <p:cNvPr id="5" name="Slide Number Placeholder 4"/>
          <p:cNvSpPr>
            <a:spLocks noGrp="1"/>
          </p:cNvSpPr>
          <p:nvPr>
            <p:ph type="sldNum" sz="quarter" idx="12"/>
          </p:nvPr>
        </p:nvSpPr>
        <p:spPr/>
        <p:txBody>
          <a:bodyPr/>
          <a:lstStyle/>
          <a:p>
            <a:fld id="{F9D62937-8916-4DC5-967C-71DD0BAB9A83}" type="slidenum">
              <a:rPr lang="en-IN" smtClean="0"/>
              <a:t>27</a:t>
            </a:fld>
            <a:endParaRPr lang="en-IN"/>
          </a:p>
        </p:txBody>
      </p:sp>
      <p:sp>
        <p:nvSpPr>
          <p:cNvPr id="6" name="TextBox 5"/>
          <p:cNvSpPr txBox="1"/>
          <p:nvPr/>
        </p:nvSpPr>
        <p:spPr>
          <a:xfrm>
            <a:off x="230776" y="182880"/>
            <a:ext cx="6178731" cy="369332"/>
          </a:xfrm>
          <a:prstGeom prst="rect">
            <a:avLst/>
          </a:prstGeom>
          <a:noFill/>
        </p:spPr>
        <p:txBody>
          <a:bodyPr wrap="square" rtlCol="0">
            <a:spAutoFit/>
          </a:bodyPr>
          <a:lstStyle/>
          <a:p>
            <a:pPr marL="285750" indent="-285750">
              <a:buFont typeface="Wingdings" panose="05000000000000000000" pitchFamily="2" charset="2"/>
              <a:buChar char="v"/>
            </a:pPr>
            <a:r>
              <a:rPr lang="en-IN" dirty="0" smtClean="0"/>
              <a:t>Hot rolling of steel:</a:t>
            </a:r>
            <a:endParaRPr lang="en-IN"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2407" y="508185"/>
            <a:ext cx="7559793" cy="5892192"/>
          </a:xfrm>
          <a:prstGeom prst="rect">
            <a:avLst/>
          </a:prstGeom>
        </p:spPr>
      </p:pic>
    </p:spTree>
    <p:extLst>
      <p:ext uri="{BB962C8B-B14F-4D97-AF65-F5344CB8AC3E}">
        <p14:creationId xmlns:p14="http://schemas.microsoft.com/office/powerpoint/2010/main" val="18367938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230776" y="6356350"/>
            <a:ext cx="4114800" cy="365125"/>
          </a:xfrm>
        </p:spPr>
        <p:txBody>
          <a:bodyPr/>
          <a:lstStyle/>
          <a:p>
            <a:r>
              <a:rPr lang="en-IN" dirty="0" smtClean="0"/>
              <a:t>THEIS PRECISION STEEL INDIA PVT. LTD., NAVSARI, GUJARAT</a:t>
            </a:r>
            <a:endParaRPr lang="en-IN" dirty="0"/>
          </a:p>
        </p:txBody>
      </p:sp>
      <p:sp>
        <p:nvSpPr>
          <p:cNvPr id="5" name="Slide Number Placeholder 4"/>
          <p:cNvSpPr>
            <a:spLocks noGrp="1"/>
          </p:cNvSpPr>
          <p:nvPr>
            <p:ph type="sldNum" sz="quarter" idx="12"/>
          </p:nvPr>
        </p:nvSpPr>
        <p:spPr/>
        <p:txBody>
          <a:bodyPr/>
          <a:lstStyle/>
          <a:p>
            <a:fld id="{F9D62937-8916-4DC5-967C-71DD0BAB9A83}" type="slidenum">
              <a:rPr lang="en-IN" smtClean="0"/>
              <a:t>28</a:t>
            </a:fld>
            <a:endParaRPr lang="en-IN"/>
          </a:p>
        </p:txBody>
      </p:sp>
      <p:sp>
        <p:nvSpPr>
          <p:cNvPr id="6" name="TextBox 5"/>
          <p:cNvSpPr txBox="1"/>
          <p:nvPr/>
        </p:nvSpPr>
        <p:spPr>
          <a:xfrm>
            <a:off x="230776" y="182880"/>
            <a:ext cx="6178731" cy="369332"/>
          </a:xfrm>
          <a:prstGeom prst="rect">
            <a:avLst/>
          </a:prstGeom>
          <a:noFill/>
        </p:spPr>
        <p:txBody>
          <a:bodyPr wrap="square" rtlCol="0">
            <a:spAutoFit/>
          </a:bodyPr>
          <a:lstStyle/>
          <a:p>
            <a:pPr marL="285750" indent="-285750">
              <a:buFont typeface="Wingdings" panose="05000000000000000000" pitchFamily="2" charset="2"/>
              <a:buChar char="v"/>
            </a:pPr>
            <a:r>
              <a:rPr lang="en-IN" dirty="0" smtClean="0"/>
              <a:t>Hot rolling Product :</a:t>
            </a:r>
            <a:endParaRPr lang="en-IN"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7726" t="4538" r="7796" b="16399"/>
          <a:stretch/>
        </p:blipFill>
        <p:spPr>
          <a:xfrm>
            <a:off x="230776" y="1319349"/>
            <a:ext cx="5341786" cy="3534006"/>
          </a:xfrm>
          <a:prstGeom prst="rect">
            <a:avLst/>
          </a:prstGeom>
        </p:spPr>
      </p:pic>
      <p:pic>
        <p:nvPicPr>
          <p:cNvPr id="7" name="Picture 1036" descr="fig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685469" y="1319349"/>
            <a:ext cx="5756752" cy="35340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24654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685800" y="501734"/>
            <a:ext cx="10515600" cy="61508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endParaRPr lang="en-IN" sz="6000" dirty="0" smtClean="0">
              <a:latin typeface="Times New Roman" panose="02020603050405020304" pitchFamily="18" charset="0"/>
              <a:cs typeface="Times New Roman" panose="02020603050405020304" pitchFamily="18" charset="0"/>
            </a:endParaRPr>
          </a:p>
          <a:p>
            <a:pPr>
              <a:buFont typeface="Arial" panose="020B0604020202020204" pitchFamily="34" charset="0"/>
              <a:buNone/>
            </a:pPr>
            <a:endParaRPr lang="en-IN" sz="6000" dirty="0">
              <a:latin typeface="Times New Roman" panose="02020603050405020304" pitchFamily="18" charset="0"/>
              <a:cs typeface="Times New Roman" panose="02020603050405020304" pitchFamily="18" charset="0"/>
            </a:endParaRPr>
          </a:p>
          <a:p>
            <a:pPr>
              <a:buFont typeface="Arial" panose="020B0604020202020204" pitchFamily="34" charset="0"/>
              <a:buNone/>
            </a:pPr>
            <a:r>
              <a:rPr lang="en-IN" sz="6000" dirty="0" smtClean="0">
                <a:latin typeface="Times New Roman" panose="02020603050405020304" pitchFamily="18" charset="0"/>
                <a:cs typeface="Times New Roman" panose="02020603050405020304" pitchFamily="18" charset="0"/>
              </a:rPr>
              <a:t>Thank You….for attention</a:t>
            </a:r>
          </a:p>
          <a:p>
            <a:pPr>
              <a:buFont typeface="Arial" panose="020B0604020202020204" pitchFamily="34" charset="0"/>
              <a:buNone/>
            </a:pPr>
            <a:endParaRPr lang="en-IN" sz="6000" dirty="0" smtClean="0">
              <a:latin typeface="Times New Roman" panose="02020603050405020304" pitchFamily="18" charset="0"/>
              <a:cs typeface="Times New Roman" panose="02020603050405020304" pitchFamily="18" charset="0"/>
            </a:endParaRPr>
          </a:p>
          <a:p>
            <a:pPr>
              <a:buFont typeface="Arial" panose="020B0604020202020204" pitchFamily="34" charset="0"/>
              <a:buNone/>
            </a:pPr>
            <a:r>
              <a:rPr lang="en-IN" sz="6000" dirty="0" smtClean="0">
                <a:latin typeface="Times New Roman" panose="02020603050405020304" pitchFamily="18" charset="0"/>
                <a:cs typeface="Times New Roman" panose="02020603050405020304" pitchFamily="18" charset="0"/>
              </a:rPr>
              <a:t>        Any Questions….??</a:t>
            </a:r>
          </a:p>
        </p:txBody>
      </p:sp>
      <p:pic>
        <p:nvPicPr>
          <p:cNvPr id="2" name="Picture 1"/>
          <p:cNvPicPr>
            <a:picLocks noChangeAspect="1"/>
          </p:cNvPicPr>
          <p:nvPr/>
        </p:nvPicPr>
        <p:blipFill rotWithShape="1">
          <a:blip r:embed="rId2"/>
          <a:srcRect l="59293" t="25037" r="22741" b="41580"/>
          <a:stretch/>
        </p:blipFill>
        <p:spPr>
          <a:xfrm>
            <a:off x="8834845" y="478673"/>
            <a:ext cx="3357155" cy="3506979"/>
          </a:xfrm>
          <a:prstGeom prst="rect">
            <a:avLst/>
          </a:prstGeom>
        </p:spPr>
      </p:pic>
    </p:spTree>
    <p:extLst>
      <p:ext uri="{BB962C8B-B14F-4D97-AF65-F5344CB8AC3E}">
        <p14:creationId xmlns:p14="http://schemas.microsoft.com/office/powerpoint/2010/main" val="26272648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IN" smtClean="0"/>
              <a:t>THEIS PRECISION STEEL INDIA PVT. LTD., NAVSARI, GUJARAT</a:t>
            </a:r>
            <a:endParaRPr lang="en-IN"/>
          </a:p>
        </p:txBody>
      </p:sp>
      <p:sp>
        <p:nvSpPr>
          <p:cNvPr id="5" name="Slide Number Placeholder 4"/>
          <p:cNvSpPr>
            <a:spLocks noGrp="1"/>
          </p:cNvSpPr>
          <p:nvPr>
            <p:ph type="sldNum" sz="quarter" idx="12"/>
          </p:nvPr>
        </p:nvSpPr>
        <p:spPr/>
        <p:txBody>
          <a:bodyPr/>
          <a:lstStyle/>
          <a:p>
            <a:fld id="{F9D62937-8916-4DC5-967C-71DD0BAB9A83}" type="slidenum">
              <a:rPr lang="en-IN" smtClean="0"/>
              <a:t>3</a:t>
            </a:fld>
            <a:endParaRPr lang="en-IN"/>
          </a:p>
        </p:txBody>
      </p:sp>
      <p:sp>
        <p:nvSpPr>
          <p:cNvPr id="6" name="TextBox 5"/>
          <p:cNvSpPr txBox="1"/>
          <p:nvPr/>
        </p:nvSpPr>
        <p:spPr>
          <a:xfrm>
            <a:off x="352696" y="391886"/>
            <a:ext cx="6028373" cy="369332"/>
          </a:xfrm>
          <a:prstGeom prst="rect">
            <a:avLst/>
          </a:prstGeom>
          <a:noFill/>
        </p:spPr>
        <p:txBody>
          <a:bodyPr wrap="square" rtlCol="0">
            <a:spAutoFit/>
          </a:bodyPr>
          <a:lstStyle/>
          <a:p>
            <a:pPr marL="285750" indent="-285750">
              <a:buFont typeface="Wingdings" panose="05000000000000000000" pitchFamily="2" charset="2"/>
              <a:buChar char="v"/>
            </a:pPr>
            <a:r>
              <a:rPr lang="en-IN" b="1" dirty="0" smtClean="0">
                <a:latin typeface="Times New Roman" panose="02020603050405020304" pitchFamily="18" charset="0"/>
                <a:cs typeface="Times New Roman" panose="02020603050405020304" pitchFamily="18" charset="0"/>
              </a:rPr>
              <a:t>History of Iron making :</a:t>
            </a:r>
            <a:endParaRPr lang="en-IN" b="1" dirty="0">
              <a:latin typeface="Times New Roman" panose="02020603050405020304" pitchFamily="18" charset="0"/>
              <a:cs typeface="Times New Roman" panose="02020603050405020304" pitchFamily="18" charset="0"/>
            </a:endParaRPr>
          </a:p>
        </p:txBody>
      </p:sp>
      <p:sp>
        <p:nvSpPr>
          <p:cNvPr id="7" name="Rectangle 2"/>
          <p:cNvSpPr>
            <a:spLocks noGrp="1" noChangeArrowheads="1"/>
          </p:cNvSpPr>
          <p:nvPr>
            <p:ph type="title"/>
          </p:nvPr>
        </p:nvSpPr>
        <p:spPr>
          <a:xfrm>
            <a:off x="114300" y="391886"/>
            <a:ext cx="6117688" cy="5867400"/>
          </a:xfrm>
        </p:spPr>
        <p:txBody>
          <a:bodyPr>
            <a:normAutofit/>
          </a:bodyPr>
          <a:lstStyle/>
          <a:p>
            <a:pPr>
              <a:defRPr/>
            </a:pPr>
            <a:r>
              <a:rPr lang="en-US" sz="1800" dirty="0" smtClean="0">
                <a:solidFill>
                  <a:srgbClr val="000000"/>
                </a:solidFill>
                <a:latin typeface="Arial" panose="020B0604020202020204" pitchFamily="34" charset="0"/>
              </a:rPr>
              <a:t>1. 3500BC </a:t>
            </a:r>
            <a:r>
              <a:rPr lang="en-US" sz="1800" dirty="0">
                <a:solidFill>
                  <a:srgbClr val="000000"/>
                </a:solidFill>
                <a:latin typeface="Arial" panose="020B0604020202020204" pitchFamily="34" charset="0"/>
              </a:rPr>
              <a:t>Beads in Ancient Egypt for </a:t>
            </a:r>
            <a:r>
              <a:rPr lang="en-US" sz="1800" dirty="0" smtClean="0">
                <a:solidFill>
                  <a:srgbClr val="000000"/>
                </a:solidFill>
                <a:latin typeface="Arial" panose="020B0604020202020204" pitchFamily="34" charset="0"/>
              </a:rPr>
              <a:t>iron.</a:t>
            </a:r>
            <a:br>
              <a:rPr lang="en-US" sz="1800" dirty="0" smtClean="0">
                <a:solidFill>
                  <a:srgbClr val="000000"/>
                </a:solidFill>
                <a:latin typeface="Arial" panose="020B0604020202020204" pitchFamily="34" charset="0"/>
              </a:rPr>
            </a:br>
            <a:r>
              <a:rPr lang="en-US" sz="1800" dirty="0" smtClean="0">
                <a:solidFill>
                  <a:srgbClr val="000000"/>
                </a:solidFill>
                <a:latin typeface="Arial" panose="020B0604020202020204" pitchFamily="34" charset="0"/>
              </a:rPr>
              <a:t>2. First </a:t>
            </a:r>
            <a:r>
              <a:rPr lang="en-US" sz="1800" dirty="0">
                <a:solidFill>
                  <a:srgbClr val="000000"/>
                </a:solidFill>
                <a:latin typeface="Arial" panose="020B0604020202020204" pitchFamily="34" charset="0"/>
              </a:rPr>
              <a:t>Iron Production 3000BC Syria and </a:t>
            </a:r>
            <a:r>
              <a:rPr lang="en-US" sz="1800" dirty="0" smtClean="0">
                <a:solidFill>
                  <a:srgbClr val="000000"/>
                </a:solidFill>
                <a:latin typeface="Arial" panose="020B0604020202020204" pitchFamily="34" charset="0"/>
              </a:rPr>
              <a:t>Mesopotamia </a:t>
            </a:r>
            <a:r>
              <a:rPr lang="en-US" altLang="en-US" sz="1800" dirty="0" smtClean="0">
                <a:solidFill>
                  <a:srgbClr val="000000"/>
                </a:solidFill>
                <a:latin typeface="Arial" panose="020B0604020202020204" pitchFamily="34" charset="0"/>
              </a:rPr>
              <a:t>the comparatively advanced technique of hardening iron weapons by heat treatment was known to the Greeks about 1000 BC.</a:t>
            </a:r>
            <a:r>
              <a:rPr lang="en-US" altLang="en-US" sz="1800" dirty="0" smtClean="0">
                <a:solidFill>
                  <a:schemeClr val="tx1"/>
                </a:solidFill>
                <a:latin typeface="Maiandra GD" panose="020E0502030308020204" pitchFamily="34" charset="0"/>
              </a:rPr>
              <a:t/>
            </a:r>
            <a:br>
              <a:rPr lang="en-US" altLang="en-US" sz="1800" dirty="0" smtClean="0">
                <a:solidFill>
                  <a:schemeClr val="tx1"/>
                </a:solidFill>
                <a:latin typeface="Maiandra GD" panose="020E0502030308020204" pitchFamily="34" charset="0"/>
              </a:rPr>
            </a:br>
            <a:r>
              <a:rPr lang="en-US" altLang="en-US" sz="1800" dirty="0" smtClean="0">
                <a:solidFill>
                  <a:schemeClr val="tx1"/>
                </a:solidFill>
                <a:latin typeface="Maiandra GD" panose="020E0502030308020204" pitchFamily="34" charset="0"/>
              </a:rPr>
              <a:t>3. </a:t>
            </a:r>
            <a:r>
              <a:rPr lang="en-US" altLang="en-US" sz="1800" dirty="0" smtClean="0">
                <a:solidFill>
                  <a:srgbClr val="000000"/>
                </a:solidFill>
                <a:latin typeface="Arial" panose="020B0604020202020204" pitchFamily="34" charset="0"/>
              </a:rPr>
              <a:t>They were made by heating a mass of iron ore and charcoal in a forge or furnace having a forced draft. </a:t>
            </a:r>
            <a:br>
              <a:rPr lang="en-US" altLang="en-US" sz="1800" dirty="0" smtClean="0">
                <a:solidFill>
                  <a:srgbClr val="000000"/>
                </a:solidFill>
                <a:latin typeface="Arial" panose="020B0604020202020204" pitchFamily="34" charset="0"/>
              </a:rPr>
            </a:br>
            <a:r>
              <a:rPr lang="en-US" altLang="en-US" sz="1800" dirty="0" smtClean="0">
                <a:solidFill>
                  <a:srgbClr val="000000"/>
                </a:solidFill>
                <a:latin typeface="Arial" panose="020B0604020202020204" pitchFamily="34" charset="0"/>
              </a:rPr>
              <a:t>4. The iron produced under these conditions usually contained about 3 percent of slag particles and 0.1 percent of other impurities. Occasionally this technique of </a:t>
            </a:r>
            <a:r>
              <a:rPr lang="en-US" altLang="en-US" sz="1800" dirty="0" err="1" smtClean="0">
                <a:solidFill>
                  <a:srgbClr val="000000"/>
                </a:solidFill>
                <a:latin typeface="Arial" panose="020B0604020202020204" pitchFamily="34" charset="0"/>
              </a:rPr>
              <a:t>iron`making</a:t>
            </a:r>
            <a:r>
              <a:rPr lang="en-US" altLang="en-US" sz="1800" dirty="0" smtClean="0">
                <a:solidFill>
                  <a:srgbClr val="000000"/>
                </a:solidFill>
                <a:latin typeface="Arial" panose="020B0604020202020204" pitchFamily="34" charset="0"/>
              </a:rPr>
              <a:t> produced, by accident, a true steel rather than wrought iron. </a:t>
            </a:r>
            <a:br>
              <a:rPr lang="en-US" altLang="en-US" sz="1800" dirty="0" smtClean="0">
                <a:solidFill>
                  <a:srgbClr val="000000"/>
                </a:solidFill>
                <a:latin typeface="Arial" panose="020B0604020202020204" pitchFamily="34" charset="0"/>
              </a:rPr>
            </a:br>
            <a:r>
              <a:rPr lang="en-US" altLang="en-US" sz="1800" dirty="0" smtClean="0">
                <a:solidFill>
                  <a:srgbClr val="000000"/>
                </a:solidFill>
                <a:latin typeface="Arial" panose="020B0604020202020204" pitchFamily="34" charset="0"/>
              </a:rPr>
              <a:t>5. Ironworkers learned to make steel by heating wrought iron and charcoal in clay boxes for a period of several days. By this process the iron absorbed enough carbon to become a true steel.</a:t>
            </a:r>
            <a:br>
              <a:rPr lang="en-US" altLang="en-US" sz="1800" dirty="0" smtClean="0">
                <a:solidFill>
                  <a:srgbClr val="000000"/>
                </a:solidFill>
                <a:latin typeface="Arial" panose="020B0604020202020204" pitchFamily="34" charset="0"/>
              </a:rPr>
            </a:br>
            <a:endParaRPr lang="en-US" altLang="en-US" dirty="0" smtClean="0">
              <a:solidFill>
                <a:schemeClr val="tx1"/>
              </a:solidFill>
              <a:latin typeface="Maiandra GD" panose="020E0502030308020204" pitchFamily="34" charset="0"/>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23915"/>
          <a:stretch/>
        </p:blipFill>
        <p:spPr>
          <a:xfrm>
            <a:off x="6720305" y="956603"/>
            <a:ext cx="4477577" cy="3818951"/>
          </a:xfrm>
          <a:prstGeom prst="rect">
            <a:avLst/>
          </a:prstGeom>
        </p:spPr>
      </p:pic>
    </p:spTree>
    <p:extLst>
      <p:ext uri="{BB962C8B-B14F-4D97-AF65-F5344CB8AC3E}">
        <p14:creationId xmlns:p14="http://schemas.microsoft.com/office/powerpoint/2010/main" val="3242743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85057" y="6356349"/>
            <a:ext cx="4114800" cy="365125"/>
          </a:xfrm>
        </p:spPr>
        <p:txBody>
          <a:bodyPr/>
          <a:lstStyle/>
          <a:p>
            <a:r>
              <a:rPr lang="en-IN" smtClean="0"/>
              <a:t>THEIS PRECISION STEEL INDIA PVT. LTD., NAVSARI, GUJARAT</a:t>
            </a:r>
            <a:endParaRPr lang="en-IN"/>
          </a:p>
        </p:txBody>
      </p:sp>
      <p:sp>
        <p:nvSpPr>
          <p:cNvPr id="5" name="Slide Number Placeholder 4"/>
          <p:cNvSpPr>
            <a:spLocks noGrp="1"/>
          </p:cNvSpPr>
          <p:nvPr>
            <p:ph type="sldNum" sz="quarter" idx="12"/>
          </p:nvPr>
        </p:nvSpPr>
        <p:spPr/>
        <p:txBody>
          <a:bodyPr/>
          <a:lstStyle/>
          <a:p>
            <a:fld id="{F9D62937-8916-4DC5-967C-71DD0BAB9A83}" type="slidenum">
              <a:rPr lang="en-IN" smtClean="0"/>
              <a:t>4</a:t>
            </a:fld>
            <a:endParaRPr lang="en-IN"/>
          </a:p>
        </p:txBody>
      </p:sp>
      <p:grpSp>
        <p:nvGrpSpPr>
          <p:cNvPr id="6" name="Group 2"/>
          <p:cNvGrpSpPr>
            <a:grpSpLocks/>
          </p:cNvGrpSpPr>
          <p:nvPr/>
        </p:nvGrpSpPr>
        <p:grpSpPr bwMode="auto">
          <a:xfrm>
            <a:off x="1259839" y="1022349"/>
            <a:ext cx="8923338" cy="5334000"/>
            <a:chOff x="64" y="678"/>
            <a:chExt cx="5621" cy="3360"/>
          </a:xfrm>
        </p:grpSpPr>
        <p:grpSp>
          <p:nvGrpSpPr>
            <p:cNvPr id="7" name="Group 3"/>
            <p:cNvGrpSpPr>
              <a:grpSpLocks/>
            </p:cNvGrpSpPr>
            <p:nvPr/>
          </p:nvGrpSpPr>
          <p:grpSpPr bwMode="auto">
            <a:xfrm>
              <a:off x="64" y="678"/>
              <a:ext cx="5464" cy="3360"/>
              <a:chOff x="64" y="678"/>
              <a:chExt cx="5464" cy="3360"/>
            </a:xfrm>
          </p:grpSpPr>
          <p:grpSp>
            <p:nvGrpSpPr>
              <p:cNvPr id="130" name="Group 4"/>
              <p:cNvGrpSpPr>
                <a:grpSpLocks/>
              </p:cNvGrpSpPr>
              <p:nvPr/>
            </p:nvGrpSpPr>
            <p:grpSpPr bwMode="auto">
              <a:xfrm>
                <a:off x="64" y="678"/>
                <a:ext cx="5443" cy="3360"/>
                <a:chOff x="64" y="678"/>
                <a:chExt cx="5443" cy="3360"/>
              </a:xfrm>
            </p:grpSpPr>
            <p:grpSp>
              <p:nvGrpSpPr>
                <p:cNvPr id="143" name="Group 5"/>
                <p:cNvGrpSpPr>
                  <a:grpSpLocks/>
                </p:cNvGrpSpPr>
                <p:nvPr/>
              </p:nvGrpSpPr>
              <p:grpSpPr bwMode="auto">
                <a:xfrm>
                  <a:off x="64" y="678"/>
                  <a:ext cx="5443" cy="3360"/>
                  <a:chOff x="64" y="678"/>
                  <a:chExt cx="5443" cy="3360"/>
                </a:xfrm>
              </p:grpSpPr>
              <p:grpSp>
                <p:nvGrpSpPr>
                  <p:cNvPr id="145" name="Group 6"/>
                  <p:cNvGrpSpPr>
                    <a:grpSpLocks/>
                  </p:cNvGrpSpPr>
                  <p:nvPr/>
                </p:nvGrpSpPr>
                <p:grpSpPr bwMode="auto">
                  <a:xfrm>
                    <a:off x="64" y="678"/>
                    <a:ext cx="5443" cy="3360"/>
                    <a:chOff x="64" y="678"/>
                    <a:chExt cx="5443" cy="3360"/>
                  </a:xfrm>
                </p:grpSpPr>
                <p:grpSp>
                  <p:nvGrpSpPr>
                    <p:cNvPr id="147" name="Group 7"/>
                    <p:cNvGrpSpPr>
                      <a:grpSpLocks/>
                    </p:cNvGrpSpPr>
                    <p:nvPr/>
                  </p:nvGrpSpPr>
                  <p:grpSpPr bwMode="auto">
                    <a:xfrm>
                      <a:off x="64" y="678"/>
                      <a:ext cx="3501" cy="3265"/>
                      <a:chOff x="64" y="678"/>
                      <a:chExt cx="3501" cy="3265"/>
                    </a:xfrm>
                  </p:grpSpPr>
                  <p:grpSp>
                    <p:nvGrpSpPr>
                      <p:cNvPr id="150" name="Group 8"/>
                      <p:cNvGrpSpPr>
                        <a:grpSpLocks/>
                      </p:cNvGrpSpPr>
                      <p:nvPr/>
                    </p:nvGrpSpPr>
                    <p:grpSpPr bwMode="auto">
                      <a:xfrm>
                        <a:off x="64" y="678"/>
                        <a:ext cx="3501" cy="3265"/>
                        <a:chOff x="64" y="678"/>
                        <a:chExt cx="3501" cy="3265"/>
                      </a:xfrm>
                    </p:grpSpPr>
                    <p:grpSp>
                      <p:nvGrpSpPr>
                        <p:cNvPr id="152" name="Group 9"/>
                        <p:cNvGrpSpPr>
                          <a:grpSpLocks/>
                        </p:cNvGrpSpPr>
                        <p:nvPr/>
                      </p:nvGrpSpPr>
                      <p:grpSpPr bwMode="auto">
                        <a:xfrm>
                          <a:off x="64" y="678"/>
                          <a:ext cx="3501" cy="3087"/>
                          <a:chOff x="64" y="678"/>
                          <a:chExt cx="3501" cy="3087"/>
                        </a:xfrm>
                      </p:grpSpPr>
                      <p:grpSp>
                        <p:nvGrpSpPr>
                          <p:cNvPr id="157" name="Group 10"/>
                          <p:cNvGrpSpPr>
                            <a:grpSpLocks/>
                          </p:cNvGrpSpPr>
                          <p:nvPr/>
                        </p:nvGrpSpPr>
                        <p:grpSpPr bwMode="auto">
                          <a:xfrm>
                            <a:off x="64" y="678"/>
                            <a:ext cx="3501" cy="3087"/>
                            <a:chOff x="64" y="678"/>
                            <a:chExt cx="3501" cy="3087"/>
                          </a:xfrm>
                        </p:grpSpPr>
                        <p:grpSp>
                          <p:nvGrpSpPr>
                            <p:cNvPr id="170" name="Group 11"/>
                            <p:cNvGrpSpPr>
                              <a:grpSpLocks/>
                            </p:cNvGrpSpPr>
                            <p:nvPr/>
                          </p:nvGrpSpPr>
                          <p:grpSpPr bwMode="auto">
                            <a:xfrm>
                              <a:off x="64" y="678"/>
                              <a:ext cx="2383" cy="3087"/>
                              <a:chOff x="64" y="678"/>
                              <a:chExt cx="2383" cy="3087"/>
                            </a:xfrm>
                          </p:grpSpPr>
                          <p:grpSp>
                            <p:nvGrpSpPr>
                              <p:cNvPr id="197" name="Group 12"/>
                              <p:cNvGrpSpPr>
                                <a:grpSpLocks/>
                              </p:cNvGrpSpPr>
                              <p:nvPr/>
                            </p:nvGrpSpPr>
                            <p:grpSpPr bwMode="auto">
                              <a:xfrm>
                                <a:off x="64" y="678"/>
                                <a:ext cx="2383" cy="3087"/>
                                <a:chOff x="64" y="678"/>
                                <a:chExt cx="2383" cy="3087"/>
                              </a:xfrm>
                            </p:grpSpPr>
                            <p:grpSp>
                              <p:nvGrpSpPr>
                                <p:cNvPr id="200" name="Group 13"/>
                                <p:cNvGrpSpPr>
                                  <a:grpSpLocks/>
                                </p:cNvGrpSpPr>
                                <p:nvPr/>
                              </p:nvGrpSpPr>
                              <p:grpSpPr bwMode="auto">
                                <a:xfrm>
                                  <a:off x="64" y="1189"/>
                                  <a:ext cx="2383" cy="2460"/>
                                  <a:chOff x="64" y="1189"/>
                                  <a:chExt cx="2383" cy="2460"/>
                                </a:xfrm>
                              </p:grpSpPr>
                              <p:grpSp>
                                <p:nvGrpSpPr>
                                  <p:cNvPr id="211" name="Group 14"/>
                                  <p:cNvGrpSpPr>
                                    <a:grpSpLocks/>
                                  </p:cNvGrpSpPr>
                                  <p:nvPr/>
                                </p:nvGrpSpPr>
                                <p:grpSpPr bwMode="auto">
                                  <a:xfrm>
                                    <a:off x="64" y="1189"/>
                                    <a:ext cx="2383" cy="2118"/>
                                    <a:chOff x="64" y="1189"/>
                                    <a:chExt cx="2383" cy="2118"/>
                                  </a:xfrm>
                                </p:grpSpPr>
                                <p:grpSp>
                                  <p:nvGrpSpPr>
                                    <p:cNvPr id="214" name="Group 15"/>
                                    <p:cNvGrpSpPr>
                                      <a:grpSpLocks/>
                                    </p:cNvGrpSpPr>
                                    <p:nvPr/>
                                  </p:nvGrpSpPr>
                                  <p:grpSpPr bwMode="auto">
                                    <a:xfrm>
                                      <a:off x="64" y="1189"/>
                                      <a:ext cx="1999" cy="2118"/>
                                      <a:chOff x="64" y="1189"/>
                                      <a:chExt cx="1999" cy="2118"/>
                                    </a:xfrm>
                                  </p:grpSpPr>
                                  <p:grpSp>
                                    <p:nvGrpSpPr>
                                      <p:cNvPr id="216" name="Group 16"/>
                                      <p:cNvGrpSpPr>
                                        <a:grpSpLocks/>
                                      </p:cNvGrpSpPr>
                                      <p:nvPr/>
                                    </p:nvGrpSpPr>
                                    <p:grpSpPr bwMode="auto">
                                      <a:xfrm>
                                        <a:off x="64" y="1189"/>
                                        <a:ext cx="1457" cy="2118"/>
                                        <a:chOff x="64" y="1189"/>
                                        <a:chExt cx="1457" cy="2118"/>
                                      </a:xfrm>
                                    </p:grpSpPr>
                                    <p:grpSp>
                                      <p:nvGrpSpPr>
                                        <p:cNvPr id="231" name="Group 17"/>
                                        <p:cNvGrpSpPr>
                                          <a:grpSpLocks/>
                                        </p:cNvGrpSpPr>
                                        <p:nvPr/>
                                      </p:nvGrpSpPr>
                                      <p:grpSpPr bwMode="auto">
                                        <a:xfrm>
                                          <a:off x="661" y="2122"/>
                                          <a:ext cx="165" cy="80"/>
                                          <a:chOff x="661" y="2122"/>
                                          <a:chExt cx="165" cy="80"/>
                                        </a:xfrm>
                                      </p:grpSpPr>
                                      <p:sp>
                                        <p:nvSpPr>
                                          <p:cNvPr id="250" name="AutoShape 18"/>
                                          <p:cNvSpPr>
                                            <a:spLocks noChangeArrowheads="1"/>
                                          </p:cNvSpPr>
                                          <p:nvPr/>
                                        </p:nvSpPr>
                                        <p:spPr bwMode="auto">
                                          <a:xfrm rot="16200000" flipH="1">
                                            <a:off x="654" y="2129"/>
                                            <a:ext cx="80" cy="65"/>
                                          </a:xfrm>
                                          <a:prstGeom prst="parallelogram">
                                            <a:avLst>
                                              <a:gd name="adj" fmla="val 67687"/>
                                            </a:avLst>
                                          </a:prstGeom>
                                          <a:solidFill>
                                            <a:srgbClr val="EAEAEA"/>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IN" altLang="en-US"/>
                                          </a:p>
                                        </p:txBody>
                                      </p:sp>
                                      <p:sp>
                                        <p:nvSpPr>
                                          <p:cNvPr id="251" name="AutoShape 19"/>
                                          <p:cNvSpPr>
                                            <a:spLocks noChangeArrowheads="1"/>
                                          </p:cNvSpPr>
                                          <p:nvPr/>
                                        </p:nvSpPr>
                                        <p:spPr bwMode="auto">
                                          <a:xfrm rot="5400000">
                                            <a:off x="754" y="2129"/>
                                            <a:ext cx="80" cy="65"/>
                                          </a:xfrm>
                                          <a:prstGeom prst="parallelogram">
                                            <a:avLst>
                                              <a:gd name="adj" fmla="val 67687"/>
                                            </a:avLst>
                                          </a:prstGeom>
                                          <a:solidFill>
                                            <a:srgbClr val="EAEAEA"/>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IN" altLang="en-US"/>
                                          </a:p>
                                        </p:txBody>
                                      </p:sp>
                                    </p:grpSp>
                                    <p:sp>
                                      <p:nvSpPr>
                                        <p:cNvPr id="232" name="AutoShape 20"/>
                                        <p:cNvSpPr>
                                          <a:spLocks noChangeArrowheads="1"/>
                                        </p:cNvSpPr>
                                        <p:nvPr/>
                                      </p:nvSpPr>
                                      <p:spPr bwMode="auto">
                                        <a:xfrm>
                                          <a:off x="186" y="1361"/>
                                          <a:ext cx="251" cy="205"/>
                                        </a:xfrm>
                                        <a:prstGeom prst="triangle">
                                          <a:avLst>
                                            <a:gd name="adj" fmla="val 50000"/>
                                          </a:avLst>
                                        </a:prstGeom>
                                        <a:solidFill>
                                          <a:srgbClr val="96969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IN" altLang="en-US"/>
                                        </a:p>
                                      </p:txBody>
                                    </p:sp>
                                    <p:sp>
                                      <p:nvSpPr>
                                        <p:cNvPr id="233" name="Text Box 21"/>
                                        <p:cNvSpPr txBox="1">
                                          <a:spLocks noChangeArrowheads="1"/>
                                        </p:cNvSpPr>
                                        <p:nvPr/>
                                      </p:nvSpPr>
                                      <p:spPr bwMode="auto">
                                        <a:xfrm>
                                          <a:off x="64" y="1536"/>
                                          <a:ext cx="47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ja-JP" sz="1200" b="1">
                                              <a:ea typeface="Osaka" charset="-128"/>
                                            </a:rPr>
                                            <a:t>Iron ore</a:t>
                                          </a:r>
                                        </a:p>
                                      </p:txBody>
                                    </p:sp>
                                    <p:sp>
                                      <p:nvSpPr>
                                        <p:cNvPr id="234" name="AutoShape 22"/>
                                        <p:cNvSpPr>
                                          <a:spLocks noChangeArrowheads="1"/>
                                        </p:cNvSpPr>
                                        <p:nvPr/>
                                      </p:nvSpPr>
                                      <p:spPr bwMode="auto">
                                        <a:xfrm>
                                          <a:off x="450" y="1372"/>
                                          <a:ext cx="176" cy="131"/>
                                        </a:xfrm>
                                        <a:prstGeom prst="triangle">
                                          <a:avLst>
                                            <a:gd name="adj" fmla="val 50000"/>
                                          </a:avLst>
                                        </a:prstGeom>
                                        <a:solidFill>
                                          <a:srgbClr val="80808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IN" altLang="en-US"/>
                                        </a:p>
                                      </p:txBody>
                                    </p:sp>
                                    <p:sp>
                                      <p:nvSpPr>
                                        <p:cNvPr id="235" name="Text Box 23"/>
                                        <p:cNvSpPr txBox="1">
                                          <a:spLocks noChangeArrowheads="1"/>
                                        </p:cNvSpPr>
                                        <p:nvPr/>
                                      </p:nvSpPr>
                                      <p:spPr bwMode="auto">
                                        <a:xfrm>
                                          <a:off x="351" y="1189"/>
                                          <a:ext cx="37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ja-JP" sz="1200" b="1">
                                              <a:ea typeface="Osaka" charset="-128"/>
                                            </a:rPr>
                                            <a:t>Pellet</a:t>
                                          </a:r>
                                        </a:p>
                                      </p:txBody>
                                    </p:sp>
                                    <p:sp>
                                      <p:nvSpPr>
                                        <p:cNvPr id="236" name="AutoShape 24" descr="市松模様 (大)"/>
                                        <p:cNvSpPr>
                                          <a:spLocks noChangeArrowheads="1"/>
                                        </p:cNvSpPr>
                                        <p:nvPr/>
                                      </p:nvSpPr>
                                      <p:spPr bwMode="auto">
                                        <a:xfrm>
                                          <a:off x="1048" y="1393"/>
                                          <a:ext cx="206" cy="173"/>
                                        </a:xfrm>
                                        <a:prstGeom prst="triangle">
                                          <a:avLst>
                                            <a:gd name="adj" fmla="val 50000"/>
                                          </a:avLst>
                                        </a:prstGeom>
                                        <a:pattFill prst="lgCheck">
                                          <a:fgClr>
                                            <a:srgbClr val="EAEAEA"/>
                                          </a:fgClr>
                                          <a:bgClr>
                                            <a:srgbClr val="C0C0C0"/>
                                          </a:bgClr>
                                        </a:patt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IN" altLang="en-US"/>
                                        </a:p>
                                      </p:txBody>
                                    </p:sp>
                                    <p:sp>
                                      <p:nvSpPr>
                                        <p:cNvPr id="237" name="Text Box 25"/>
                                        <p:cNvSpPr txBox="1">
                                          <a:spLocks noChangeArrowheads="1"/>
                                        </p:cNvSpPr>
                                        <p:nvPr/>
                                      </p:nvSpPr>
                                      <p:spPr bwMode="auto">
                                        <a:xfrm>
                                          <a:off x="925" y="1538"/>
                                          <a:ext cx="59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ja-JP" sz="1200" b="1">
                                              <a:ea typeface="Osaka" charset="-128"/>
                                            </a:rPr>
                                            <a:t>Limestone</a:t>
                                          </a:r>
                                        </a:p>
                                      </p:txBody>
                                    </p:sp>
                                    <p:sp>
                                      <p:nvSpPr>
                                        <p:cNvPr id="238" name="AutoShape 26"/>
                                        <p:cNvSpPr>
                                          <a:spLocks noChangeArrowheads="1"/>
                                        </p:cNvSpPr>
                                        <p:nvPr/>
                                      </p:nvSpPr>
                                      <p:spPr bwMode="auto">
                                        <a:xfrm>
                                          <a:off x="833" y="1356"/>
                                          <a:ext cx="257" cy="210"/>
                                        </a:xfrm>
                                        <a:prstGeom prst="triangle">
                                          <a:avLst>
                                            <a:gd name="adj" fmla="val 50000"/>
                                          </a:avLst>
                                        </a:prstGeom>
                                        <a:solidFill>
                                          <a:srgbClr val="996633"/>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IN" altLang="en-US"/>
                                        </a:p>
                                      </p:txBody>
                                    </p:sp>
                                    <p:sp>
                                      <p:nvSpPr>
                                        <p:cNvPr id="239" name="Text Box 27"/>
                                        <p:cNvSpPr txBox="1">
                                          <a:spLocks noChangeArrowheads="1"/>
                                        </p:cNvSpPr>
                                        <p:nvPr/>
                                      </p:nvSpPr>
                                      <p:spPr bwMode="auto">
                                        <a:xfrm>
                                          <a:off x="785" y="1196"/>
                                          <a:ext cx="35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ja-JP" sz="1200" b="1">
                                              <a:ea typeface="Osaka" charset="-128"/>
                                            </a:rPr>
                                            <a:t>Coke</a:t>
                                          </a:r>
                                        </a:p>
                                      </p:txBody>
                                    </p:sp>
                                    <p:sp>
                                      <p:nvSpPr>
                                        <p:cNvPr id="240" name="AutoShape 28" descr="小波"/>
                                        <p:cNvSpPr>
                                          <a:spLocks noChangeArrowheads="1"/>
                                        </p:cNvSpPr>
                                        <p:nvPr/>
                                      </p:nvSpPr>
                                      <p:spPr bwMode="auto">
                                        <a:xfrm>
                                          <a:off x="578" y="1299"/>
                                          <a:ext cx="324" cy="267"/>
                                        </a:xfrm>
                                        <a:prstGeom prst="triangle">
                                          <a:avLst>
                                            <a:gd name="adj" fmla="val 50000"/>
                                          </a:avLst>
                                        </a:prstGeom>
                                        <a:pattFill prst="wave">
                                          <a:fgClr>
                                            <a:srgbClr val="996600"/>
                                          </a:fgClr>
                                          <a:bgClr>
                                            <a:srgbClr val="5F5F5F"/>
                                          </a:bgClr>
                                        </a:patt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IN" altLang="en-US"/>
                                        </a:p>
                                      </p:txBody>
                                    </p:sp>
                                    <p:sp>
                                      <p:nvSpPr>
                                        <p:cNvPr id="241" name="Text Box 29"/>
                                        <p:cNvSpPr txBox="1">
                                          <a:spLocks noChangeArrowheads="1"/>
                                        </p:cNvSpPr>
                                        <p:nvPr/>
                                      </p:nvSpPr>
                                      <p:spPr bwMode="auto">
                                        <a:xfrm>
                                          <a:off x="489" y="1535"/>
                                          <a:ext cx="50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ja-JP" sz="1200" b="1">
                                              <a:ea typeface="Osaka" charset="-128"/>
                                            </a:rPr>
                                            <a:t>Sintered</a:t>
                                          </a:r>
                                        </a:p>
                                        <a:p>
                                          <a:pPr eaLnBrk="1" hangingPunct="1"/>
                                          <a:r>
                                            <a:rPr lang="en-US" altLang="ja-JP" sz="1200" b="1">
                                              <a:ea typeface="Osaka" charset="-128"/>
                                            </a:rPr>
                                            <a:t>ore</a:t>
                                          </a:r>
                                        </a:p>
                                      </p:txBody>
                                    </p:sp>
                                    <p:sp>
                                      <p:nvSpPr>
                                        <p:cNvPr id="242" name="Freeform 30"/>
                                        <p:cNvSpPr>
                                          <a:spLocks noChangeAspect="1"/>
                                        </p:cNvSpPr>
                                        <p:nvPr/>
                                      </p:nvSpPr>
                                      <p:spPr bwMode="auto">
                                        <a:xfrm>
                                          <a:off x="427" y="2633"/>
                                          <a:ext cx="236" cy="90"/>
                                        </a:xfrm>
                                        <a:custGeom>
                                          <a:avLst/>
                                          <a:gdLst>
                                            <a:gd name="T0" fmla="*/ 45 w 915"/>
                                            <a:gd name="T1" fmla="*/ 90 h 349"/>
                                            <a:gd name="T2" fmla="*/ 236 w 915"/>
                                            <a:gd name="T3" fmla="*/ 90 h 349"/>
                                            <a:gd name="T4" fmla="*/ 236 w 915"/>
                                            <a:gd name="T5" fmla="*/ 58 h 349"/>
                                            <a:gd name="T6" fmla="*/ 88 w 915"/>
                                            <a:gd name="T7" fmla="*/ 58 h 349"/>
                                            <a:gd name="T8" fmla="*/ 89 w 915"/>
                                            <a:gd name="T9" fmla="*/ 53 h 349"/>
                                            <a:gd name="T10" fmla="*/ 90 w 915"/>
                                            <a:gd name="T11" fmla="*/ 49 h 349"/>
                                            <a:gd name="T12" fmla="*/ 90 w 915"/>
                                            <a:gd name="T13" fmla="*/ 43 h 349"/>
                                            <a:gd name="T14" fmla="*/ 90 w 915"/>
                                            <a:gd name="T15" fmla="*/ 37 h 349"/>
                                            <a:gd name="T16" fmla="*/ 88 w 915"/>
                                            <a:gd name="T17" fmla="*/ 31 h 349"/>
                                            <a:gd name="T18" fmla="*/ 86 w 915"/>
                                            <a:gd name="T19" fmla="*/ 26 h 349"/>
                                            <a:gd name="T20" fmla="*/ 84 w 915"/>
                                            <a:gd name="T21" fmla="*/ 22 h 349"/>
                                            <a:gd name="T22" fmla="*/ 82 w 915"/>
                                            <a:gd name="T23" fmla="*/ 19 h 349"/>
                                            <a:gd name="T24" fmla="*/ 78 w 915"/>
                                            <a:gd name="T25" fmla="*/ 14 h 349"/>
                                            <a:gd name="T26" fmla="*/ 72 w 915"/>
                                            <a:gd name="T27" fmla="*/ 9 h 349"/>
                                            <a:gd name="T28" fmla="*/ 67 w 915"/>
                                            <a:gd name="T29" fmla="*/ 5 h 349"/>
                                            <a:gd name="T30" fmla="*/ 62 w 915"/>
                                            <a:gd name="T31" fmla="*/ 3 h 349"/>
                                            <a:gd name="T32" fmla="*/ 57 w 915"/>
                                            <a:gd name="T33" fmla="*/ 2 h 349"/>
                                            <a:gd name="T34" fmla="*/ 50 w 915"/>
                                            <a:gd name="T35" fmla="*/ 0 h 349"/>
                                            <a:gd name="T36" fmla="*/ 42 w 915"/>
                                            <a:gd name="T37" fmla="*/ 0 h 349"/>
                                            <a:gd name="T38" fmla="*/ 35 w 915"/>
                                            <a:gd name="T39" fmla="*/ 1 h 349"/>
                                            <a:gd name="T40" fmla="*/ 29 w 915"/>
                                            <a:gd name="T41" fmla="*/ 3 h 349"/>
                                            <a:gd name="T42" fmla="*/ 23 w 915"/>
                                            <a:gd name="T43" fmla="*/ 6 h 349"/>
                                            <a:gd name="T44" fmla="*/ 18 w 915"/>
                                            <a:gd name="T45" fmla="*/ 9 h 349"/>
                                            <a:gd name="T46" fmla="*/ 14 w 915"/>
                                            <a:gd name="T47" fmla="*/ 13 h 349"/>
                                            <a:gd name="T48" fmla="*/ 9 w 915"/>
                                            <a:gd name="T49" fmla="*/ 17 h 349"/>
                                            <a:gd name="T50" fmla="*/ 5 w 915"/>
                                            <a:gd name="T51" fmla="*/ 25 h 349"/>
                                            <a:gd name="T52" fmla="*/ 3 w 915"/>
                                            <a:gd name="T53" fmla="*/ 29 h 349"/>
                                            <a:gd name="T54" fmla="*/ 1 w 915"/>
                                            <a:gd name="T55" fmla="*/ 36 h 349"/>
                                            <a:gd name="T56" fmla="*/ 0 w 915"/>
                                            <a:gd name="T57" fmla="*/ 42 h 349"/>
                                            <a:gd name="T58" fmla="*/ 0 w 915"/>
                                            <a:gd name="T59" fmla="*/ 49 h 349"/>
                                            <a:gd name="T60" fmla="*/ 1 w 915"/>
                                            <a:gd name="T61" fmla="*/ 54 h 349"/>
                                            <a:gd name="T62" fmla="*/ 3 w 915"/>
                                            <a:gd name="T63" fmla="*/ 60 h 349"/>
                                            <a:gd name="T64" fmla="*/ 5 w 915"/>
                                            <a:gd name="T65" fmla="*/ 64 h 349"/>
                                            <a:gd name="T66" fmla="*/ 6 w 915"/>
                                            <a:gd name="T67" fmla="*/ 67 h 349"/>
                                            <a:gd name="T68" fmla="*/ 11 w 915"/>
                                            <a:gd name="T69" fmla="*/ 74 h 349"/>
                                            <a:gd name="T70" fmla="*/ 17 w 915"/>
                                            <a:gd name="T71" fmla="*/ 80 h 349"/>
                                            <a:gd name="T72" fmla="*/ 24 w 915"/>
                                            <a:gd name="T73" fmla="*/ 85 h 349"/>
                                            <a:gd name="T74" fmla="*/ 31 w 915"/>
                                            <a:gd name="T75" fmla="*/ 88 h 349"/>
                                            <a:gd name="T76" fmla="*/ 36 w 915"/>
                                            <a:gd name="T77" fmla="*/ 89 h 349"/>
                                            <a:gd name="T78" fmla="*/ 45 w 915"/>
                                            <a:gd name="T79" fmla="*/ 90 h 34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915" h="349">
                                              <a:moveTo>
                                                <a:pt x="176" y="349"/>
                                              </a:moveTo>
                                              <a:lnTo>
                                                <a:pt x="915" y="349"/>
                                              </a:lnTo>
                                              <a:lnTo>
                                                <a:pt x="915" y="226"/>
                                              </a:lnTo>
                                              <a:lnTo>
                                                <a:pt x="342" y="226"/>
                                              </a:lnTo>
                                              <a:lnTo>
                                                <a:pt x="347" y="205"/>
                                              </a:lnTo>
                                              <a:lnTo>
                                                <a:pt x="350" y="190"/>
                                              </a:lnTo>
                                              <a:lnTo>
                                                <a:pt x="350" y="168"/>
                                              </a:lnTo>
                                              <a:lnTo>
                                                <a:pt x="348" y="144"/>
                                              </a:lnTo>
                                              <a:lnTo>
                                                <a:pt x="341" y="120"/>
                                              </a:lnTo>
                                              <a:lnTo>
                                                <a:pt x="333" y="99"/>
                                              </a:lnTo>
                                              <a:lnTo>
                                                <a:pt x="326" y="87"/>
                                              </a:lnTo>
                                              <a:lnTo>
                                                <a:pt x="317" y="75"/>
                                              </a:lnTo>
                                              <a:lnTo>
                                                <a:pt x="302" y="54"/>
                                              </a:lnTo>
                                              <a:lnTo>
                                                <a:pt x="279" y="34"/>
                                              </a:lnTo>
                                              <a:lnTo>
                                                <a:pt x="258" y="21"/>
                                              </a:lnTo>
                                              <a:lnTo>
                                                <a:pt x="240" y="13"/>
                                              </a:lnTo>
                                              <a:lnTo>
                                                <a:pt x="221" y="6"/>
                                              </a:lnTo>
                                              <a:lnTo>
                                                <a:pt x="194" y="0"/>
                                              </a:lnTo>
                                              <a:lnTo>
                                                <a:pt x="162" y="0"/>
                                              </a:lnTo>
                                              <a:lnTo>
                                                <a:pt x="134" y="4"/>
                                              </a:lnTo>
                                              <a:lnTo>
                                                <a:pt x="113" y="12"/>
                                              </a:lnTo>
                                              <a:lnTo>
                                                <a:pt x="89" y="22"/>
                                              </a:lnTo>
                                              <a:lnTo>
                                                <a:pt x="71" y="36"/>
                                              </a:lnTo>
                                              <a:lnTo>
                                                <a:pt x="54" y="51"/>
                                              </a:lnTo>
                                              <a:lnTo>
                                                <a:pt x="35" y="67"/>
                                              </a:lnTo>
                                              <a:lnTo>
                                                <a:pt x="20" y="97"/>
                                              </a:lnTo>
                                              <a:lnTo>
                                                <a:pt x="12" y="112"/>
                                              </a:lnTo>
                                              <a:lnTo>
                                                <a:pt x="5" y="138"/>
                                              </a:lnTo>
                                              <a:lnTo>
                                                <a:pt x="0" y="163"/>
                                              </a:lnTo>
                                              <a:lnTo>
                                                <a:pt x="0" y="190"/>
                                              </a:lnTo>
                                              <a:lnTo>
                                                <a:pt x="3" y="211"/>
                                              </a:lnTo>
                                              <a:lnTo>
                                                <a:pt x="11" y="232"/>
                                              </a:lnTo>
                                              <a:lnTo>
                                                <a:pt x="18" y="247"/>
                                              </a:lnTo>
                                              <a:lnTo>
                                                <a:pt x="24" y="261"/>
                                              </a:lnTo>
                                              <a:lnTo>
                                                <a:pt x="41" y="288"/>
                                              </a:lnTo>
                                              <a:lnTo>
                                                <a:pt x="66" y="312"/>
                                              </a:lnTo>
                                              <a:lnTo>
                                                <a:pt x="93" y="330"/>
                                              </a:lnTo>
                                              <a:lnTo>
                                                <a:pt x="120" y="340"/>
                                              </a:lnTo>
                                              <a:lnTo>
                                                <a:pt x="140" y="346"/>
                                              </a:lnTo>
                                              <a:lnTo>
                                                <a:pt x="176" y="349"/>
                                              </a:lnTo>
                                              <a:close/>
                                            </a:path>
                                          </a:pathLst>
                                        </a:custGeom>
                                        <a:solidFill>
                                          <a:srgbClr val="EAEAEA"/>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43" name="Freeform 31"/>
                                        <p:cNvSpPr>
                                          <a:spLocks noChangeAspect="1"/>
                                        </p:cNvSpPr>
                                        <p:nvPr/>
                                      </p:nvSpPr>
                                      <p:spPr bwMode="auto">
                                        <a:xfrm flipH="1">
                                          <a:off x="827" y="2633"/>
                                          <a:ext cx="236" cy="90"/>
                                        </a:xfrm>
                                        <a:custGeom>
                                          <a:avLst/>
                                          <a:gdLst>
                                            <a:gd name="T0" fmla="*/ 45 w 915"/>
                                            <a:gd name="T1" fmla="*/ 90 h 349"/>
                                            <a:gd name="T2" fmla="*/ 236 w 915"/>
                                            <a:gd name="T3" fmla="*/ 90 h 349"/>
                                            <a:gd name="T4" fmla="*/ 236 w 915"/>
                                            <a:gd name="T5" fmla="*/ 58 h 349"/>
                                            <a:gd name="T6" fmla="*/ 88 w 915"/>
                                            <a:gd name="T7" fmla="*/ 58 h 349"/>
                                            <a:gd name="T8" fmla="*/ 89 w 915"/>
                                            <a:gd name="T9" fmla="*/ 53 h 349"/>
                                            <a:gd name="T10" fmla="*/ 90 w 915"/>
                                            <a:gd name="T11" fmla="*/ 49 h 349"/>
                                            <a:gd name="T12" fmla="*/ 90 w 915"/>
                                            <a:gd name="T13" fmla="*/ 43 h 349"/>
                                            <a:gd name="T14" fmla="*/ 90 w 915"/>
                                            <a:gd name="T15" fmla="*/ 37 h 349"/>
                                            <a:gd name="T16" fmla="*/ 88 w 915"/>
                                            <a:gd name="T17" fmla="*/ 31 h 349"/>
                                            <a:gd name="T18" fmla="*/ 86 w 915"/>
                                            <a:gd name="T19" fmla="*/ 26 h 349"/>
                                            <a:gd name="T20" fmla="*/ 84 w 915"/>
                                            <a:gd name="T21" fmla="*/ 22 h 349"/>
                                            <a:gd name="T22" fmla="*/ 82 w 915"/>
                                            <a:gd name="T23" fmla="*/ 19 h 349"/>
                                            <a:gd name="T24" fmla="*/ 78 w 915"/>
                                            <a:gd name="T25" fmla="*/ 14 h 349"/>
                                            <a:gd name="T26" fmla="*/ 72 w 915"/>
                                            <a:gd name="T27" fmla="*/ 9 h 349"/>
                                            <a:gd name="T28" fmla="*/ 67 w 915"/>
                                            <a:gd name="T29" fmla="*/ 5 h 349"/>
                                            <a:gd name="T30" fmla="*/ 62 w 915"/>
                                            <a:gd name="T31" fmla="*/ 3 h 349"/>
                                            <a:gd name="T32" fmla="*/ 57 w 915"/>
                                            <a:gd name="T33" fmla="*/ 2 h 349"/>
                                            <a:gd name="T34" fmla="*/ 50 w 915"/>
                                            <a:gd name="T35" fmla="*/ 0 h 349"/>
                                            <a:gd name="T36" fmla="*/ 42 w 915"/>
                                            <a:gd name="T37" fmla="*/ 0 h 349"/>
                                            <a:gd name="T38" fmla="*/ 35 w 915"/>
                                            <a:gd name="T39" fmla="*/ 1 h 349"/>
                                            <a:gd name="T40" fmla="*/ 29 w 915"/>
                                            <a:gd name="T41" fmla="*/ 3 h 349"/>
                                            <a:gd name="T42" fmla="*/ 23 w 915"/>
                                            <a:gd name="T43" fmla="*/ 6 h 349"/>
                                            <a:gd name="T44" fmla="*/ 18 w 915"/>
                                            <a:gd name="T45" fmla="*/ 9 h 349"/>
                                            <a:gd name="T46" fmla="*/ 14 w 915"/>
                                            <a:gd name="T47" fmla="*/ 13 h 349"/>
                                            <a:gd name="T48" fmla="*/ 9 w 915"/>
                                            <a:gd name="T49" fmla="*/ 17 h 349"/>
                                            <a:gd name="T50" fmla="*/ 5 w 915"/>
                                            <a:gd name="T51" fmla="*/ 25 h 349"/>
                                            <a:gd name="T52" fmla="*/ 3 w 915"/>
                                            <a:gd name="T53" fmla="*/ 29 h 349"/>
                                            <a:gd name="T54" fmla="*/ 1 w 915"/>
                                            <a:gd name="T55" fmla="*/ 36 h 349"/>
                                            <a:gd name="T56" fmla="*/ 0 w 915"/>
                                            <a:gd name="T57" fmla="*/ 42 h 349"/>
                                            <a:gd name="T58" fmla="*/ 0 w 915"/>
                                            <a:gd name="T59" fmla="*/ 49 h 349"/>
                                            <a:gd name="T60" fmla="*/ 1 w 915"/>
                                            <a:gd name="T61" fmla="*/ 54 h 349"/>
                                            <a:gd name="T62" fmla="*/ 3 w 915"/>
                                            <a:gd name="T63" fmla="*/ 60 h 349"/>
                                            <a:gd name="T64" fmla="*/ 5 w 915"/>
                                            <a:gd name="T65" fmla="*/ 64 h 349"/>
                                            <a:gd name="T66" fmla="*/ 6 w 915"/>
                                            <a:gd name="T67" fmla="*/ 67 h 349"/>
                                            <a:gd name="T68" fmla="*/ 11 w 915"/>
                                            <a:gd name="T69" fmla="*/ 74 h 349"/>
                                            <a:gd name="T70" fmla="*/ 17 w 915"/>
                                            <a:gd name="T71" fmla="*/ 80 h 349"/>
                                            <a:gd name="T72" fmla="*/ 24 w 915"/>
                                            <a:gd name="T73" fmla="*/ 85 h 349"/>
                                            <a:gd name="T74" fmla="*/ 31 w 915"/>
                                            <a:gd name="T75" fmla="*/ 88 h 349"/>
                                            <a:gd name="T76" fmla="*/ 36 w 915"/>
                                            <a:gd name="T77" fmla="*/ 89 h 349"/>
                                            <a:gd name="T78" fmla="*/ 45 w 915"/>
                                            <a:gd name="T79" fmla="*/ 90 h 34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915" h="349">
                                              <a:moveTo>
                                                <a:pt x="176" y="349"/>
                                              </a:moveTo>
                                              <a:lnTo>
                                                <a:pt x="915" y="349"/>
                                              </a:lnTo>
                                              <a:lnTo>
                                                <a:pt x="915" y="226"/>
                                              </a:lnTo>
                                              <a:lnTo>
                                                <a:pt x="342" y="226"/>
                                              </a:lnTo>
                                              <a:lnTo>
                                                <a:pt x="347" y="205"/>
                                              </a:lnTo>
                                              <a:lnTo>
                                                <a:pt x="350" y="190"/>
                                              </a:lnTo>
                                              <a:lnTo>
                                                <a:pt x="350" y="168"/>
                                              </a:lnTo>
                                              <a:lnTo>
                                                <a:pt x="348" y="144"/>
                                              </a:lnTo>
                                              <a:lnTo>
                                                <a:pt x="341" y="120"/>
                                              </a:lnTo>
                                              <a:lnTo>
                                                <a:pt x="333" y="99"/>
                                              </a:lnTo>
                                              <a:lnTo>
                                                <a:pt x="326" y="87"/>
                                              </a:lnTo>
                                              <a:lnTo>
                                                <a:pt x="317" y="75"/>
                                              </a:lnTo>
                                              <a:lnTo>
                                                <a:pt x="302" y="54"/>
                                              </a:lnTo>
                                              <a:lnTo>
                                                <a:pt x="279" y="34"/>
                                              </a:lnTo>
                                              <a:lnTo>
                                                <a:pt x="258" y="21"/>
                                              </a:lnTo>
                                              <a:lnTo>
                                                <a:pt x="240" y="13"/>
                                              </a:lnTo>
                                              <a:lnTo>
                                                <a:pt x="221" y="6"/>
                                              </a:lnTo>
                                              <a:lnTo>
                                                <a:pt x="194" y="0"/>
                                              </a:lnTo>
                                              <a:lnTo>
                                                <a:pt x="162" y="0"/>
                                              </a:lnTo>
                                              <a:lnTo>
                                                <a:pt x="134" y="4"/>
                                              </a:lnTo>
                                              <a:lnTo>
                                                <a:pt x="113" y="12"/>
                                              </a:lnTo>
                                              <a:lnTo>
                                                <a:pt x="89" y="22"/>
                                              </a:lnTo>
                                              <a:lnTo>
                                                <a:pt x="71" y="36"/>
                                              </a:lnTo>
                                              <a:lnTo>
                                                <a:pt x="54" y="51"/>
                                              </a:lnTo>
                                              <a:lnTo>
                                                <a:pt x="35" y="67"/>
                                              </a:lnTo>
                                              <a:lnTo>
                                                <a:pt x="20" y="97"/>
                                              </a:lnTo>
                                              <a:lnTo>
                                                <a:pt x="12" y="112"/>
                                              </a:lnTo>
                                              <a:lnTo>
                                                <a:pt x="5" y="138"/>
                                              </a:lnTo>
                                              <a:lnTo>
                                                <a:pt x="0" y="163"/>
                                              </a:lnTo>
                                              <a:lnTo>
                                                <a:pt x="0" y="190"/>
                                              </a:lnTo>
                                              <a:lnTo>
                                                <a:pt x="3" y="211"/>
                                              </a:lnTo>
                                              <a:lnTo>
                                                <a:pt x="11" y="232"/>
                                              </a:lnTo>
                                              <a:lnTo>
                                                <a:pt x="18" y="247"/>
                                              </a:lnTo>
                                              <a:lnTo>
                                                <a:pt x="24" y="261"/>
                                              </a:lnTo>
                                              <a:lnTo>
                                                <a:pt x="41" y="288"/>
                                              </a:lnTo>
                                              <a:lnTo>
                                                <a:pt x="66" y="312"/>
                                              </a:lnTo>
                                              <a:lnTo>
                                                <a:pt x="93" y="330"/>
                                              </a:lnTo>
                                              <a:lnTo>
                                                <a:pt x="120" y="340"/>
                                              </a:lnTo>
                                              <a:lnTo>
                                                <a:pt x="140" y="346"/>
                                              </a:lnTo>
                                              <a:lnTo>
                                                <a:pt x="176" y="349"/>
                                              </a:lnTo>
                                              <a:close/>
                                            </a:path>
                                          </a:pathLst>
                                        </a:custGeom>
                                        <a:solidFill>
                                          <a:srgbClr val="EAEAEA"/>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44" name="Freeform 32"/>
                                        <p:cNvSpPr>
                                          <a:spLocks/>
                                        </p:cNvSpPr>
                                        <p:nvPr/>
                                      </p:nvSpPr>
                                      <p:spPr bwMode="auto">
                                        <a:xfrm>
                                          <a:off x="536" y="2084"/>
                                          <a:ext cx="417" cy="930"/>
                                        </a:xfrm>
                                        <a:custGeom>
                                          <a:avLst/>
                                          <a:gdLst>
                                            <a:gd name="T0" fmla="*/ 90 w 417"/>
                                            <a:gd name="T1" fmla="*/ 222 h 930"/>
                                            <a:gd name="T2" fmla="*/ 0 w 417"/>
                                            <a:gd name="T3" fmla="*/ 537 h 930"/>
                                            <a:gd name="T4" fmla="*/ 0 w 417"/>
                                            <a:gd name="T5" fmla="*/ 565 h 930"/>
                                            <a:gd name="T6" fmla="*/ 90 w 417"/>
                                            <a:gd name="T7" fmla="*/ 769 h 930"/>
                                            <a:gd name="T8" fmla="*/ 90 w 417"/>
                                            <a:gd name="T9" fmla="*/ 789 h 930"/>
                                            <a:gd name="T10" fmla="*/ 0 w 417"/>
                                            <a:gd name="T11" fmla="*/ 883 h 930"/>
                                            <a:gd name="T12" fmla="*/ 21 w 417"/>
                                            <a:gd name="T13" fmla="*/ 930 h 930"/>
                                            <a:gd name="T14" fmla="*/ 399 w 417"/>
                                            <a:gd name="T15" fmla="*/ 930 h 930"/>
                                            <a:gd name="T16" fmla="*/ 417 w 417"/>
                                            <a:gd name="T17" fmla="*/ 883 h 930"/>
                                            <a:gd name="T18" fmla="*/ 325 w 417"/>
                                            <a:gd name="T19" fmla="*/ 789 h 930"/>
                                            <a:gd name="T20" fmla="*/ 325 w 417"/>
                                            <a:gd name="T21" fmla="*/ 769 h 930"/>
                                            <a:gd name="T22" fmla="*/ 417 w 417"/>
                                            <a:gd name="T23" fmla="*/ 565 h 930"/>
                                            <a:gd name="T24" fmla="*/ 417 w 417"/>
                                            <a:gd name="T25" fmla="*/ 537 h 930"/>
                                            <a:gd name="T26" fmla="*/ 325 w 417"/>
                                            <a:gd name="T27" fmla="*/ 222 h 930"/>
                                            <a:gd name="T28" fmla="*/ 325 w 417"/>
                                            <a:gd name="T29" fmla="*/ 0 h 930"/>
                                            <a:gd name="T30" fmla="*/ 291 w 417"/>
                                            <a:gd name="T31" fmla="*/ 0 h 930"/>
                                            <a:gd name="T32" fmla="*/ 291 w 417"/>
                                            <a:gd name="T33" fmla="*/ 222 h 930"/>
                                            <a:gd name="T34" fmla="*/ 382 w 417"/>
                                            <a:gd name="T35" fmla="*/ 537 h 930"/>
                                            <a:gd name="T36" fmla="*/ 382 w 417"/>
                                            <a:gd name="T37" fmla="*/ 565 h 930"/>
                                            <a:gd name="T38" fmla="*/ 291 w 417"/>
                                            <a:gd name="T39" fmla="*/ 769 h 930"/>
                                            <a:gd name="T40" fmla="*/ 291 w 417"/>
                                            <a:gd name="T41" fmla="*/ 789 h 930"/>
                                            <a:gd name="T42" fmla="*/ 291 w 417"/>
                                            <a:gd name="T43" fmla="*/ 859 h 930"/>
                                            <a:gd name="T44" fmla="*/ 126 w 417"/>
                                            <a:gd name="T45" fmla="*/ 859 h 930"/>
                                            <a:gd name="T46" fmla="*/ 126 w 417"/>
                                            <a:gd name="T47" fmla="*/ 789 h 930"/>
                                            <a:gd name="T48" fmla="*/ 126 w 417"/>
                                            <a:gd name="T49" fmla="*/ 769 h 930"/>
                                            <a:gd name="T50" fmla="*/ 34 w 417"/>
                                            <a:gd name="T51" fmla="*/ 565 h 930"/>
                                            <a:gd name="T52" fmla="*/ 34 w 417"/>
                                            <a:gd name="T53" fmla="*/ 537 h 930"/>
                                            <a:gd name="T54" fmla="*/ 126 w 417"/>
                                            <a:gd name="T55" fmla="*/ 222 h 930"/>
                                            <a:gd name="T56" fmla="*/ 126 w 417"/>
                                            <a:gd name="T57" fmla="*/ 0 h 930"/>
                                            <a:gd name="T58" fmla="*/ 90 w 417"/>
                                            <a:gd name="T59" fmla="*/ 0 h 930"/>
                                            <a:gd name="T60" fmla="*/ 90 w 417"/>
                                            <a:gd name="T61" fmla="*/ 222 h 93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17" h="930">
                                              <a:moveTo>
                                                <a:pt x="90" y="222"/>
                                              </a:moveTo>
                                              <a:lnTo>
                                                <a:pt x="0" y="537"/>
                                              </a:lnTo>
                                              <a:lnTo>
                                                <a:pt x="0" y="565"/>
                                              </a:lnTo>
                                              <a:lnTo>
                                                <a:pt x="90" y="769"/>
                                              </a:lnTo>
                                              <a:lnTo>
                                                <a:pt x="90" y="789"/>
                                              </a:lnTo>
                                              <a:lnTo>
                                                <a:pt x="0" y="883"/>
                                              </a:lnTo>
                                              <a:lnTo>
                                                <a:pt x="21" y="930"/>
                                              </a:lnTo>
                                              <a:lnTo>
                                                <a:pt x="399" y="930"/>
                                              </a:lnTo>
                                              <a:lnTo>
                                                <a:pt x="417" y="883"/>
                                              </a:lnTo>
                                              <a:lnTo>
                                                <a:pt x="325" y="789"/>
                                              </a:lnTo>
                                              <a:lnTo>
                                                <a:pt x="325" y="769"/>
                                              </a:lnTo>
                                              <a:lnTo>
                                                <a:pt x="417" y="565"/>
                                              </a:lnTo>
                                              <a:lnTo>
                                                <a:pt x="417" y="537"/>
                                              </a:lnTo>
                                              <a:lnTo>
                                                <a:pt x="325" y="222"/>
                                              </a:lnTo>
                                              <a:lnTo>
                                                <a:pt x="325" y="0"/>
                                              </a:lnTo>
                                              <a:lnTo>
                                                <a:pt x="291" y="0"/>
                                              </a:lnTo>
                                              <a:lnTo>
                                                <a:pt x="291" y="222"/>
                                              </a:lnTo>
                                              <a:lnTo>
                                                <a:pt x="382" y="537"/>
                                              </a:lnTo>
                                              <a:lnTo>
                                                <a:pt x="382" y="565"/>
                                              </a:lnTo>
                                              <a:lnTo>
                                                <a:pt x="291" y="769"/>
                                              </a:lnTo>
                                              <a:lnTo>
                                                <a:pt x="291" y="789"/>
                                              </a:lnTo>
                                              <a:lnTo>
                                                <a:pt x="291" y="859"/>
                                              </a:lnTo>
                                              <a:lnTo>
                                                <a:pt x="126" y="859"/>
                                              </a:lnTo>
                                              <a:lnTo>
                                                <a:pt x="126" y="789"/>
                                              </a:lnTo>
                                              <a:lnTo>
                                                <a:pt x="126" y="769"/>
                                              </a:lnTo>
                                              <a:lnTo>
                                                <a:pt x="34" y="565"/>
                                              </a:lnTo>
                                              <a:lnTo>
                                                <a:pt x="34" y="537"/>
                                              </a:lnTo>
                                              <a:lnTo>
                                                <a:pt x="126" y="222"/>
                                              </a:lnTo>
                                              <a:lnTo>
                                                <a:pt x="126" y="0"/>
                                              </a:lnTo>
                                              <a:lnTo>
                                                <a:pt x="90" y="0"/>
                                              </a:lnTo>
                                              <a:lnTo>
                                                <a:pt x="90" y="222"/>
                                              </a:lnTo>
                                              <a:close/>
                                            </a:path>
                                          </a:pathLst>
                                        </a:custGeom>
                                        <a:solidFill>
                                          <a:srgbClr val="EAEAEA"/>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45" name="Freeform 33"/>
                                        <p:cNvSpPr>
                                          <a:spLocks/>
                                        </p:cNvSpPr>
                                        <p:nvPr/>
                                      </p:nvSpPr>
                                      <p:spPr bwMode="auto">
                                        <a:xfrm>
                                          <a:off x="570" y="2306"/>
                                          <a:ext cx="348" cy="637"/>
                                        </a:xfrm>
                                        <a:custGeom>
                                          <a:avLst/>
                                          <a:gdLst>
                                            <a:gd name="T0" fmla="*/ 257 w 348"/>
                                            <a:gd name="T1" fmla="*/ 0 h 637"/>
                                            <a:gd name="T2" fmla="*/ 348 w 348"/>
                                            <a:gd name="T3" fmla="*/ 315 h 637"/>
                                            <a:gd name="T4" fmla="*/ 348 w 348"/>
                                            <a:gd name="T5" fmla="*/ 343 h 637"/>
                                            <a:gd name="T6" fmla="*/ 257 w 348"/>
                                            <a:gd name="T7" fmla="*/ 547 h 637"/>
                                            <a:gd name="T8" fmla="*/ 257 w 348"/>
                                            <a:gd name="T9" fmla="*/ 567 h 637"/>
                                            <a:gd name="T10" fmla="*/ 257 w 348"/>
                                            <a:gd name="T11" fmla="*/ 637 h 637"/>
                                            <a:gd name="T12" fmla="*/ 92 w 348"/>
                                            <a:gd name="T13" fmla="*/ 637 h 637"/>
                                            <a:gd name="T14" fmla="*/ 92 w 348"/>
                                            <a:gd name="T15" fmla="*/ 567 h 637"/>
                                            <a:gd name="T16" fmla="*/ 92 w 348"/>
                                            <a:gd name="T17" fmla="*/ 547 h 637"/>
                                            <a:gd name="T18" fmla="*/ 0 w 348"/>
                                            <a:gd name="T19" fmla="*/ 343 h 637"/>
                                            <a:gd name="T20" fmla="*/ 0 w 348"/>
                                            <a:gd name="T21" fmla="*/ 315 h 637"/>
                                            <a:gd name="T22" fmla="*/ 92 w 348"/>
                                            <a:gd name="T23" fmla="*/ 0 h 637"/>
                                            <a:gd name="T24" fmla="*/ 257 w 348"/>
                                            <a:gd name="T25" fmla="*/ 0 h 6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48" h="637">
                                              <a:moveTo>
                                                <a:pt x="257" y="0"/>
                                              </a:moveTo>
                                              <a:lnTo>
                                                <a:pt x="348" y="315"/>
                                              </a:lnTo>
                                              <a:lnTo>
                                                <a:pt x="348" y="343"/>
                                              </a:lnTo>
                                              <a:lnTo>
                                                <a:pt x="257" y="547"/>
                                              </a:lnTo>
                                              <a:lnTo>
                                                <a:pt x="257" y="567"/>
                                              </a:lnTo>
                                              <a:lnTo>
                                                <a:pt x="257" y="637"/>
                                              </a:lnTo>
                                              <a:lnTo>
                                                <a:pt x="92" y="637"/>
                                              </a:lnTo>
                                              <a:lnTo>
                                                <a:pt x="92" y="567"/>
                                              </a:lnTo>
                                              <a:lnTo>
                                                <a:pt x="92" y="547"/>
                                              </a:lnTo>
                                              <a:lnTo>
                                                <a:pt x="0" y="343"/>
                                              </a:lnTo>
                                              <a:lnTo>
                                                <a:pt x="0" y="315"/>
                                              </a:lnTo>
                                              <a:lnTo>
                                                <a:pt x="92" y="0"/>
                                              </a:lnTo>
                                              <a:lnTo>
                                                <a:pt x="257" y="0"/>
                                              </a:lnTo>
                                              <a:close/>
                                            </a:path>
                                          </a:pathLst>
                                        </a:custGeom>
                                        <a:solidFill>
                                          <a:srgbClr val="FF3300"/>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46" name="Text Box 34"/>
                                        <p:cNvSpPr txBox="1">
                                          <a:spLocks noChangeArrowheads="1"/>
                                        </p:cNvSpPr>
                                        <p:nvPr/>
                                      </p:nvSpPr>
                                      <p:spPr bwMode="auto">
                                        <a:xfrm>
                                          <a:off x="387" y="3019"/>
                                          <a:ext cx="7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ja-JP" sz="1200" b="1">
                                              <a:ea typeface="Osaka" charset="-128"/>
                                            </a:rPr>
                                            <a:t>Blast furnace</a:t>
                                          </a:r>
                                        </a:p>
                                        <a:p>
                                          <a:pPr eaLnBrk="1" hangingPunct="1"/>
                                          <a:r>
                                            <a:rPr lang="en-US" altLang="ja-JP" sz="1200" b="1">
                                              <a:ea typeface="Osaka" charset="-128"/>
                                            </a:rPr>
                                            <a:t>(BF)</a:t>
                                          </a:r>
                                        </a:p>
                                      </p:txBody>
                                    </p:sp>
                                    <p:cxnSp>
                                      <p:nvCxnSpPr>
                                        <p:cNvPr id="247" name="AutoShape 35"/>
                                        <p:cNvCxnSpPr>
                                          <a:cxnSpLocks noChangeShapeType="1"/>
                                        </p:cNvCxnSpPr>
                                        <p:nvPr/>
                                      </p:nvCxnSpPr>
                                      <p:spPr bwMode="auto">
                                        <a:xfrm rot="16200000" flipH="1">
                                          <a:off x="733" y="1320"/>
                                          <a:ext cx="1" cy="846"/>
                                        </a:xfrm>
                                        <a:prstGeom prst="bentConnector3">
                                          <a:avLst>
                                            <a:gd name="adj1" fmla="val 14400000"/>
                                          </a:avLst>
                                        </a:prstGeom>
                                        <a:noFill/>
                                        <a:ln w="28575">
                                          <a:solidFill>
                                            <a:schemeClr val="hlink"/>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8" name="AutoShape 36"/>
                                        <p:cNvCxnSpPr>
                                          <a:cxnSpLocks noChangeShapeType="1"/>
                                        </p:cNvCxnSpPr>
                                        <p:nvPr/>
                                      </p:nvCxnSpPr>
                                      <p:spPr bwMode="auto">
                                        <a:xfrm rot="16200000" flipH="1">
                                          <a:off x="742" y="1376"/>
                                          <a:ext cx="1" cy="420"/>
                                        </a:xfrm>
                                        <a:prstGeom prst="bentConnector3">
                                          <a:avLst>
                                            <a:gd name="adj1" fmla="val 29999995"/>
                                          </a:avLst>
                                        </a:prstGeom>
                                        <a:noFill/>
                                        <a:ln w="28575">
                                          <a:solidFill>
                                            <a:schemeClr val="hlink"/>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9" name="AutoShape 37"/>
                                        <p:cNvCxnSpPr>
                                          <a:cxnSpLocks noChangeShapeType="1"/>
                                        </p:cNvCxnSpPr>
                                        <p:nvPr/>
                                      </p:nvCxnSpPr>
                                      <p:spPr bwMode="auto">
                                        <a:xfrm flipH="1">
                                          <a:off x="748" y="1790"/>
                                          <a:ext cx="1" cy="273"/>
                                        </a:xfrm>
                                        <a:prstGeom prst="straightConnector1">
                                          <a:avLst/>
                                        </a:prstGeom>
                                        <a:noFill/>
                                        <a:ln w="28575">
                                          <a:solidFill>
                                            <a:schemeClr val="hlink"/>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17" name="Group 38"/>
                                      <p:cNvGrpSpPr>
                                        <a:grpSpLocks/>
                                      </p:cNvGrpSpPr>
                                      <p:nvPr/>
                                    </p:nvGrpSpPr>
                                    <p:grpSpPr bwMode="auto">
                                      <a:xfrm>
                                        <a:off x="1667" y="2007"/>
                                        <a:ext cx="396" cy="518"/>
                                        <a:chOff x="1667" y="2007"/>
                                        <a:chExt cx="396" cy="518"/>
                                      </a:xfrm>
                                    </p:grpSpPr>
                                    <p:sp>
                                      <p:nvSpPr>
                                        <p:cNvPr id="220" name="AutoShape 39"/>
                                        <p:cNvSpPr>
                                          <a:spLocks noChangeArrowheads="1"/>
                                        </p:cNvSpPr>
                                        <p:nvPr/>
                                      </p:nvSpPr>
                                      <p:spPr bwMode="auto">
                                        <a:xfrm flipV="1">
                                          <a:off x="1831" y="2230"/>
                                          <a:ext cx="66" cy="45"/>
                                        </a:xfrm>
                                        <a:custGeom>
                                          <a:avLst/>
                                          <a:gdLst>
                                            <a:gd name="T0" fmla="*/ 58 w 21600"/>
                                            <a:gd name="T1" fmla="*/ 23 h 21600"/>
                                            <a:gd name="T2" fmla="*/ 33 w 21600"/>
                                            <a:gd name="T3" fmla="*/ 45 h 21600"/>
                                            <a:gd name="T4" fmla="*/ 8 w 21600"/>
                                            <a:gd name="T5" fmla="*/ 23 h 21600"/>
                                            <a:gd name="T6" fmla="*/ 33 w 21600"/>
                                            <a:gd name="T7" fmla="*/ 0 h 21600"/>
                                            <a:gd name="T8" fmla="*/ 0 60000 65536"/>
                                            <a:gd name="T9" fmla="*/ 0 60000 65536"/>
                                            <a:gd name="T10" fmla="*/ 0 60000 65536"/>
                                            <a:gd name="T11" fmla="*/ 0 60000 65536"/>
                                            <a:gd name="T12" fmla="*/ 4255 w 21600"/>
                                            <a:gd name="T13" fmla="*/ 4320 h 21600"/>
                                            <a:gd name="T14" fmla="*/ 17345 w 21600"/>
                                            <a:gd name="T15" fmla="*/ 17280 h 21600"/>
                                          </a:gdLst>
                                          <a:ahLst/>
                                          <a:cxnLst>
                                            <a:cxn ang="T8">
                                              <a:pos x="T0" y="T1"/>
                                            </a:cxn>
                                            <a:cxn ang="T9">
                                              <a:pos x="T2" y="T3"/>
                                            </a:cxn>
                                            <a:cxn ang="T10">
                                              <a:pos x="T4" y="T5"/>
                                            </a:cxn>
                                            <a:cxn ang="T11">
                                              <a:pos x="T6" y="T7"/>
                                            </a:cxn>
                                          </a:cxnLst>
                                          <a:rect l="T12" t="T13" r="T14" b="T15"/>
                                          <a:pathLst>
                                            <a:path w="21600" h="21600">
                                              <a:moveTo>
                                                <a:pt x="0" y="0"/>
                                              </a:moveTo>
                                              <a:lnTo>
                                                <a:pt x="4909" y="21600"/>
                                              </a:lnTo>
                                              <a:lnTo>
                                                <a:pt x="16691" y="21600"/>
                                              </a:lnTo>
                                              <a:lnTo>
                                                <a:pt x="21600" y="0"/>
                                              </a:lnTo>
                                              <a:lnTo>
                                                <a:pt x="0" y="0"/>
                                              </a:lnTo>
                                              <a:close/>
                                            </a:path>
                                          </a:pathLst>
                                        </a:custGeom>
                                        <a:solidFill>
                                          <a:srgbClr val="FFFFCC"/>
                                        </a:solidFill>
                                        <a:ln w="12700">
                                          <a:solidFill>
                                            <a:srgbClr val="FF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grpSp>
                                      <p:nvGrpSpPr>
                                        <p:cNvPr id="221" name="Group 40"/>
                                        <p:cNvGrpSpPr>
                                          <a:grpSpLocks/>
                                        </p:cNvGrpSpPr>
                                        <p:nvPr/>
                                      </p:nvGrpSpPr>
                                      <p:grpSpPr bwMode="auto">
                                        <a:xfrm>
                                          <a:off x="1667" y="2007"/>
                                          <a:ext cx="396" cy="476"/>
                                          <a:chOff x="1667" y="2007"/>
                                          <a:chExt cx="396" cy="476"/>
                                        </a:xfrm>
                                      </p:grpSpPr>
                                      <p:sp>
                                        <p:nvSpPr>
                                          <p:cNvPr id="227" name="Freeform 41"/>
                                          <p:cNvSpPr>
                                            <a:spLocks/>
                                          </p:cNvSpPr>
                                          <p:nvPr/>
                                        </p:nvSpPr>
                                        <p:spPr bwMode="auto">
                                          <a:xfrm>
                                            <a:off x="1715" y="2214"/>
                                            <a:ext cx="300" cy="219"/>
                                          </a:xfrm>
                                          <a:custGeom>
                                            <a:avLst/>
                                            <a:gdLst>
                                              <a:gd name="T0" fmla="*/ 0 w 300"/>
                                              <a:gd name="T1" fmla="*/ 23 h 219"/>
                                              <a:gd name="T2" fmla="*/ 0 w 300"/>
                                              <a:gd name="T3" fmla="*/ 165 h 219"/>
                                              <a:gd name="T4" fmla="*/ 7 w 300"/>
                                              <a:gd name="T5" fmla="*/ 180 h 219"/>
                                              <a:gd name="T6" fmla="*/ 31 w 300"/>
                                              <a:gd name="T7" fmla="*/ 198 h 219"/>
                                              <a:gd name="T8" fmla="*/ 69 w 300"/>
                                              <a:gd name="T9" fmla="*/ 210 h 219"/>
                                              <a:gd name="T10" fmla="*/ 102 w 300"/>
                                              <a:gd name="T11" fmla="*/ 215 h 219"/>
                                              <a:gd name="T12" fmla="*/ 144 w 300"/>
                                              <a:gd name="T13" fmla="*/ 219 h 219"/>
                                              <a:gd name="T14" fmla="*/ 178 w 300"/>
                                              <a:gd name="T15" fmla="*/ 218 h 219"/>
                                              <a:gd name="T16" fmla="*/ 225 w 300"/>
                                              <a:gd name="T17" fmla="*/ 213 h 219"/>
                                              <a:gd name="T18" fmla="*/ 265 w 300"/>
                                              <a:gd name="T19" fmla="*/ 200 h 219"/>
                                              <a:gd name="T20" fmla="*/ 292 w 300"/>
                                              <a:gd name="T21" fmla="*/ 182 h 219"/>
                                              <a:gd name="T22" fmla="*/ 300 w 300"/>
                                              <a:gd name="T23" fmla="*/ 165 h 219"/>
                                              <a:gd name="T24" fmla="*/ 300 w 300"/>
                                              <a:gd name="T25" fmla="*/ 23 h 219"/>
                                              <a:gd name="T26" fmla="*/ 226 w 300"/>
                                              <a:gd name="T27" fmla="*/ 29 h 219"/>
                                              <a:gd name="T28" fmla="*/ 150 w 300"/>
                                              <a:gd name="T29" fmla="*/ 80 h 219"/>
                                              <a:gd name="T30" fmla="*/ 51 w 300"/>
                                              <a:gd name="T31" fmla="*/ 20 h 219"/>
                                              <a:gd name="T32" fmla="*/ 0 w 300"/>
                                              <a:gd name="T33" fmla="*/ 23 h 2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00" h="219">
                                                <a:moveTo>
                                                  <a:pt x="0" y="23"/>
                                                </a:moveTo>
                                                <a:lnTo>
                                                  <a:pt x="0" y="165"/>
                                                </a:lnTo>
                                                <a:lnTo>
                                                  <a:pt x="7" y="180"/>
                                                </a:lnTo>
                                                <a:lnTo>
                                                  <a:pt x="31" y="198"/>
                                                </a:lnTo>
                                                <a:lnTo>
                                                  <a:pt x="69" y="210"/>
                                                </a:lnTo>
                                                <a:lnTo>
                                                  <a:pt x="102" y="215"/>
                                                </a:lnTo>
                                                <a:lnTo>
                                                  <a:pt x="144" y="219"/>
                                                </a:lnTo>
                                                <a:lnTo>
                                                  <a:pt x="178" y="218"/>
                                                </a:lnTo>
                                                <a:lnTo>
                                                  <a:pt x="225" y="213"/>
                                                </a:lnTo>
                                                <a:lnTo>
                                                  <a:pt x="265" y="200"/>
                                                </a:lnTo>
                                                <a:lnTo>
                                                  <a:pt x="292" y="182"/>
                                                </a:lnTo>
                                                <a:lnTo>
                                                  <a:pt x="300" y="165"/>
                                                </a:lnTo>
                                                <a:lnTo>
                                                  <a:pt x="300" y="23"/>
                                                </a:lnTo>
                                                <a:cubicBezTo>
                                                  <a:pt x="288" y="0"/>
                                                  <a:pt x="251" y="20"/>
                                                  <a:pt x="226" y="29"/>
                                                </a:cubicBezTo>
                                                <a:cubicBezTo>
                                                  <a:pt x="201" y="38"/>
                                                  <a:pt x="179" y="81"/>
                                                  <a:pt x="150" y="80"/>
                                                </a:cubicBezTo>
                                                <a:cubicBezTo>
                                                  <a:pt x="121" y="79"/>
                                                  <a:pt x="76" y="30"/>
                                                  <a:pt x="51" y="20"/>
                                                </a:cubicBezTo>
                                                <a:cubicBezTo>
                                                  <a:pt x="26" y="10"/>
                                                  <a:pt x="11" y="22"/>
                                                  <a:pt x="0" y="23"/>
                                                </a:cubicBezTo>
                                                <a:close/>
                                              </a:path>
                                            </a:pathLst>
                                          </a:custGeom>
                                          <a:solidFill>
                                            <a:srgbClr val="EAEAEA"/>
                                          </a:solidFill>
                                          <a:ln w="12700" cap="flat" cmpd="sng">
                                            <a:solidFill>
                                              <a:srgbClr val="EAEAEA"/>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28" name="Freeform 42"/>
                                          <p:cNvSpPr>
                                            <a:spLocks/>
                                          </p:cNvSpPr>
                                          <p:nvPr/>
                                        </p:nvSpPr>
                                        <p:spPr bwMode="auto">
                                          <a:xfrm>
                                            <a:off x="1952" y="2007"/>
                                            <a:ext cx="94" cy="128"/>
                                          </a:xfrm>
                                          <a:custGeom>
                                            <a:avLst/>
                                            <a:gdLst>
                                              <a:gd name="T0" fmla="*/ 52 w 94"/>
                                              <a:gd name="T1" fmla="*/ 128 h 128"/>
                                              <a:gd name="T2" fmla="*/ 0 w 94"/>
                                              <a:gd name="T3" fmla="*/ 0 h 128"/>
                                              <a:gd name="T4" fmla="*/ 49 w 94"/>
                                              <a:gd name="T5" fmla="*/ 0 h 128"/>
                                              <a:gd name="T6" fmla="*/ 94 w 94"/>
                                              <a:gd name="T7" fmla="*/ 111 h 128"/>
                                              <a:gd name="T8" fmla="*/ 52 w 94"/>
                                              <a:gd name="T9" fmla="*/ 128 h 1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4" h="128">
                                                <a:moveTo>
                                                  <a:pt x="52" y="128"/>
                                                </a:moveTo>
                                                <a:lnTo>
                                                  <a:pt x="0" y="0"/>
                                                </a:lnTo>
                                                <a:lnTo>
                                                  <a:pt x="49" y="0"/>
                                                </a:lnTo>
                                                <a:lnTo>
                                                  <a:pt x="94" y="111"/>
                                                </a:lnTo>
                                                <a:lnTo>
                                                  <a:pt x="52" y="128"/>
                                                </a:lnTo>
                                                <a:close/>
                                              </a:path>
                                            </a:pathLst>
                                          </a:custGeom>
                                          <a:solidFill>
                                            <a:srgbClr val="FFCC99"/>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29" name="Freeform 43"/>
                                          <p:cNvSpPr>
                                            <a:spLocks/>
                                          </p:cNvSpPr>
                                          <p:nvPr/>
                                        </p:nvSpPr>
                                        <p:spPr bwMode="auto">
                                          <a:xfrm>
                                            <a:off x="1715" y="2250"/>
                                            <a:ext cx="300" cy="183"/>
                                          </a:xfrm>
                                          <a:custGeom>
                                            <a:avLst/>
                                            <a:gdLst>
                                              <a:gd name="T0" fmla="*/ 0 w 300"/>
                                              <a:gd name="T1" fmla="*/ 20 h 183"/>
                                              <a:gd name="T2" fmla="*/ 0 w 300"/>
                                              <a:gd name="T3" fmla="*/ 129 h 183"/>
                                              <a:gd name="T4" fmla="*/ 7 w 300"/>
                                              <a:gd name="T5" fmla="*/ 144 h 183"/>
                                              <a:gd name="T6" fmla="*/ 31 w 300"/>
                                              <a:gd name="T7" fmla="*/ 162 h 183"/>
                                              <a:gd name="T8" fmla="*/ 69 w 300"/>
                                              <a:gd name="T9" fmla="*/ 174 h 183"/>
                                              <a:gd name="T10" fmla="*/ 102 w 300"/>
                                              <a:gd name="T11" fmla="*/ 179 h 183"/>
                                              <a:gd name="T12" fmla="*/ 144 w 300"/>
                                              <a:gd name="T13" fmla="*/ 183 h 183"/>
                                              <a:gd name="T14" fmla="*/ 178 w 300"/>
                                              <a:gd name="T15" fmla="*/ 182 h 183"/>
                                              <a:gd name="T16" fmla="*/ 225 w 300"/>
                                              <a:gd name="T17" fmla="*/ 177 h 183"/>
                                              <a:gd name="T18" fmla="*/ 265 w 300"/>
                                              <a:gd name="T19" fmla="*/ 164 h 183"/>
                                              <a:gd name="T20" fmla="*/ 292 w 300"/>
                                              <a:gd name="T21" fmla="*/ 146 h 183"/>
                                              <a:gd name="T22" fmla="*/ 300 w 300"/>
                                              <a:gd name="T23" fmla="*/ 129 h 183"/>
                                              <a:gd name="T24" fmla="*/ 300 w 300"/>
                                              <a:gd name="T25" fmla="*/ 20 h 183"/>
                                              <a:gd name="T26" fmla="*/ 231 w 300"/>
                                              <a:gd name="T27" fmla="*/ 8 h 183"/>
                                              <a:gd name="T28" fmla="*/ 150 w 300"/>
                                              <a:gd name="T29" fmla="*/ 45 h 183"/>
                                              <a:gd name="T30" fmla="*/ 54 w 300"/>
                                              <a:gd name="T31" fmla="*/ 9 h 183"/>
                                              <a:gd name="T32" fmla="*/ 0 w 300"/>
                                              <a:gd name="T33" fmla="*/ 20 h 1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00" h="183">
                                                <a:moveTo>
                                                  <a:pt x="0" y="20"/>
                                                </a:moveTo>
                                                <a:lnTo>
                                                  <a:pt x="0" y="129"/>
                                                </a:lnTo>
                                                <a:lnTo>
                                                  <a:pt x="7" y="144"/>
                                                </a:lnTo>
                                                <a:lnTo>
                                                  <a:pt x="31" y="162"/>
                                                </a:lnTo>
                                                <a:lnTo>
                                                  <a:pt x="69" y="174"/>
                                                </a:lnTo>
                                                <a:lnTo>
                                                  <a:pt x="102" y="179"/>
                                                </a:lnTo>
                                                <a:lnTo>
                                                  <a:pt x="144" y="183"/>
                                                </a:lnTo>
                                                <a:lnTo>
                                                  <a:pt x="178" y="182"/>
                                                </a:lnTo>
                                                <a:lnTo>
                                                  <a:pt x="225" y="177"/>
                                                </a:lnTo>
                                                <a:lnTo>
                                                  <a:pt x="265" y="164"/>
                                                </a:lnTo>
                                                <a:lnTo>
                                                  <a:pt x="292" y="146"/>
                                                </a:lnTo>
                                                <a:lnTo>
                                                  <a:pt x="300" y="129"/>
                                                </a:lnTo>
                                                <a:lnTo>
                                                  <a:pt x="300" y="20"/>
                                                </a:lnTo>
                                                <a:cubicBezTo>
                                                  <a:pt x="289" y="0"/>
                                                  <a:pt x="256" y="4"/>
                                                  <a:pt x="231" y="8"/>
                                                </a:cubicBezTo>
                                                <a:cubicBezTo>
                                                  <a:pt x="206" y="12"/>
                                                  <a:pt x="179" y="45"/>
                                                  <a:pt x="150" y="45"/>
                                                </a:cubicBezTo>
                                                <a:cubicBezTo>
                                                  <a:pt x="121" y="45"/>
                                                  <a:pt x="79" y="13"/>
                                                  <a:pt x="54" y="9"/>
                                                </a:cubicBezTo>
                                                <a:cubicBezTo>
                                                  <a:pt x="29" y="5"/>
                                                  <a:pt x="11" y="18"/>
                                                  <a:pt x="0" y="20"/>
                                                </a:cubicBezTo>
                                                <a:close/>
                                              </a:path>
                                            </a:pathLst>
                                          </a:custGeom>
                                          <a:solidFill>
                                            <a:srgbClr val="FF3300"/>
                                          </a:solidFill>
                                          <a:ln w="12700" cap="flat" cmpd="sng">
                                            <a:solidFill>
                                              <a:srgbClr val="FF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30" name="Freeform 44"/>
                                          <p:cNvSpPr>
                                            <a:spLocks/>
                                          </p:cNvSpPr>
                                          <p:nvPr/>
                                        </p:nvSpPr>
                                        <p:spPr bwMode="auto">
                                          <a:xfrm>
                                            <a:off x="1667" y="2007"/>
                                            <a:ext cx="396" cy="476"/>
                                          </a:xfrm>
                                          <a:custGeom>
                                            <a:avLst/>
                                            <a:gdLst>
                                              <a:gd name="T0" fmla="*/ 0 w 396"/>
                                              <a:gd name="T1" fmla="*/ 153 h 476"/>
                                              <a:gd name="T2" fmla="*/ 63 w 396"/>
                                              <a:gd name="T3" fmla="*/ 0 h 476"/>
                                              <a:gd name="T4" fmla="*/ 111 w 396"/>
                                              <a:gd name="T5" fmla="*/ 0 h 476"/>
                                              <a:gd name="T6" fmla="*/ 48 w 396"/>
                                              <a:gd name="T7" fmla="*/ 153 h 476"/>
                                              <a:gd name="T8" fmla="*/ 48 w 396"/>
                                              <a:gd name="T9" fmla="*/ 372 h 476"/>
                                              <a:gd name="T10" fmla="*/ 55 w 396"/>
                                              <a:gd name="T11" fmla="*/ 387 h 476"/>
                                              <a:gd name="T12" fmla="*/ 79 w 396"/>
                                              <a:gd name="T13" fmla="*/ 405 h 476"/>
                                              <a:gd name="T14" fmla="*/ 117 w 396"/>
                                              <a:gd name="T15" fmla="*/ 417 h 476"/>
                                              <a:gd name="T16" fmla="*/ 150 w 396"/>
                                              <a:gd name="T17" fmla="*/ 422 h 476"/>
                                              <a:gd name="T18" fmla="*/ 192 w 396"/>
                                              <a:gd name="T19" fmla="*/ 426 h 476"/>
                                              <a:gd name="T20" fmla="*/ 226 w 396"/>
                                              <a:gd name="T21" fmla="*/ 425 h 476"/>
                                              <a:gd name="T22" fmla="*/ 273 w 396"/>
                                              <a:gd name="T23" fmla="*/ 420 h 476"/>
                                              <a:gd name="T24" fmla="*/ 313 w 396"/>
                                              <a:gd name="T25" fmla="*/ 407 h 476"/>
                                              <a:gd name="T26" fmla="*/ 340 w 396"/>
                                              <a:gd name="T27" fmla="*/ 389 h 476"/>
                                              <a:gd name="T28" fmla="*/ 348 w 396"/>
                                              <a:gd name="T29" fmla="*/ 372 h 476"/>
                                              <a:gd name="T30" fmla="*/ 348 w 396"/>
                                              <a:gd name="T31" fmla="*/ 246 h 476"/>
                                              <a:gd name="T32" fmla="*/ 348 w 396"/>
                                              <a:gd name="T33" fmla="*/ 153 h 476"/>
                                              <a:gd name="T34" fmla="*/ 348 w 396"/>
                                              <a:gd name="T35" fmla="*/ 147 h 476"/>
                                              <a:gd name="T36" fmla="*/ 388 w 396"/>
                                              <a:gd name="T37" fmla="*/ 132 h 476"/>
                                              <a:gd name="T38" fmla="*/ 396 w 396"/>
                                              <a:gd name="T39" fmla="*/ 153 h 476"/>
                                              <a:gd name="T40" fmla="*/ 396 w 396"/>
                                              <a:gd name="T41" fmla="*/ 263 h 476"/>
                                              <a:gd name="T42" fmla="*/ 396 w 396"/>
                                              <a:gd name="T43" fmla="*/ 404 h 476"/>
                                              <a:gd name="T44" fmla="*/ 393 w 396"/>
                                              <a:gd name="T45" fmla="*/ 416 h 476"/>
                                              <a:gd name="T46" fmla="*/ 378 w 396"/>
                                              <a:gd name="T47" fmla="*/ 432 h 476"/>
                                              <a:gd name="T48" fmla="*/ 355 w 396"/>
                                              <a:gd name="T49" fmla="*/ 446 h 476"/>
                                              <a:gd name="T50" fmla="*/ 327 w 396"/>
                                              <a:gd name="T51" fmla="*/ 458 h 476"/>
                                              <a:gd name="T52" fmla="*/ 295 w 396"/>
                                              <a:gd name="T53" fmla="*/ 465 h 476"/>
                                              <a:gd name="T54" fmla="*/ 265 w 396"/>
                                              <a:gd name="T55" fmla="*/ 471 h 476"/>
                                              <a:gd name="T56" fmla="*/ 210 w 396"/>
                                              <a:gd name="T57" fmla="*/ 476 h 476"/>
                                              <a:gd name="T58" fmla="*/ 178 w 396"/>
                                              <a:gd name="T59" fmla="*/ 476 h 476"/>
                                              <a:gd name="T60" fmla="*/ 145 w 396"/>
                                              <a:gd name="T61" fmla="*/ 473 h 476"/>
                                              <a:gd name="T62" fmla="*/ 106 w 396"/>
                                              <a:gd name="T63" fmla="*/ 467 h 476"/>
                                              <a:gd name="T64" fmla="*/ 70 w 396"/>
                                              <a:gd name="T65" fmla="*/ 458 h 476"/>
                                              <a:gd name="T66" fmla="*/ 43 w 396"/>
                                              <a:gd name="T67" fmla="*/ 447 h 476"/>
                                              <a:gd name="T68" fmla="*/ 22 w 396"/>
                                              <a:gd name="T69" fmla="*/ 435 h 476"/>
                                              <a:gd name="T70" fmla="*/ 6 w 396"/>
                                              <a:gd name="T71" fmla="*/ 420 h 476"/>
                                              <a:gd name="T72" fmla="*/ 0 w 396"/>
                                              <a:gd name="T73" fmla="*/ 404 h 476"/>
                                              <a:gd name="T74" fmla="*/ 0 w 396"/>
                                              <a:gd name="T75" fmla="*/ 153 h 47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96" h="476">
                                                <a:moveTo>
                                                  <a:pt x="0" y="153"/>
                                                </a:moveTo>
                                                <a:lnTo>
                                                  <a:pt x="63" y="0"/>
                                                </a:lnTo>
                                                <a:lnTo>
                                                  <a:pt x="111" y="0"/>
                                                </a:lnTo>
                                                <a:lnTo>
                                                  <a:pt x="48" y="153"/>
                                                </a:lnTo>
                                                <a:lnTo>
                                                  <a:pt x="48" y="372"/>
                                                </a:lnTo>
                                                <a:lnTo>
                                                  <a:pt x="55" y="387"/>
                                                </a:lnTo>
                                                <a:lnTo>
                                                  <a:pt x="79" y="405"/>
                                                </a:lnTo>
                                                <a:lnTo>
                                                  <a:pt x="117" y="417"/>
                                                </a:lnTo>
                                                <a:lnTo>
                                                  <a:pt x="150" y="422"/>
                                                </a:lnTo>
                                                <a:lnTo>
                                                  <a:pt x="192" y="426"/>
                                                </a:lnTo>
                                                <a:lnTo>
                                                  <a:pt x="226" y="425"/>
                                                </a:lnTo>
                                                <a:lnTo>
                                                  <a:pt x="273" y="420"/>
                                                </a:lnTo>
                                                <a:lnTo>
                                                  <a:pt x="313" y="407"/>
                                                </a:lnTo>
                                                <a:lnTo>
                                                  <a:pt x="340" y="389"/>
                                                </a:lnTo>
                                                <a:lnTo>
                                                  <a:pt x="348" y="372"/>
                                                </a:lnTo>
                                                <a:lnTo>
                                                  <a:pt x="348" y="246"/>
                                                </a:lnTo>
                                                <a:lnTo>
                                                  <a:pt x="348" y="153"/>
                                                </a:lnTo>
                                                <a:lnTo>
                                                  <a:pt x="348" y="147"/>
                                                </a:lnTo>
                                                <a:lnTo>
                                                  <a:pt x="388" y="132"/>
                                                </a:lnTo>
                                                <a:lnTo>
                                                  <a:pt x="396" y="153"/>
                                                </a:lnTo>
                                                <a:lnTo>
                                                  <a:pt x="396" y="263"/>
                                                </a:lnTo>
                                                <a:lnTo>
                                                  <a:pt x="396" y="404"/>
                                                </a:lnTo>
                                                <a:lnTo>
                                                  <a:pt x="393" y="416"/>
                                                </a:lnTo>
                                                <a:lnTo>
                                                  <a:pt x="378" y="432"/>
                                                </a:lnTo>
                                                <a:lnTo>
                                                  <a:pt x="355" y="446"/>
                                                </a:lnTo>
                                                <a:lnTo>
                                                  <a:pt x="327" y="458"/>
                                                </a:lnTo>
                                                <a:lnTo>
                                                  <a:pt x="295" y="465"/>
                                                </a:lnTo>
                                                <a:lnTo>
                                                  <a:pt x="265" y="471"/>
                                                </a:lnTo>
                                                <a:lnTo>
                                                  <a:pt x="210" y="476"/>
                                                </a:lnTo>
                                                <a:lnTo>
                                                  <a:pt x="178" y="476"/>
                                                </a:lnTo>
                                                <a:lnTo>
                                                  <a:pt x="145" y="473"/>
                                                </a:lnTo>
                                                <a:lnTo>
                                                  <a:pt x="106" y="467"/>
                                                </a:lnTo>
                                                <a:lnTo>
                                                  <a:pt x="70" y="458"/>
                                                </a:lnTo>
                                                <a:lnTo>
                                                  <a:pt x="43" y="447"/>
                                                </a:lnTo>
                                                <a:lnTo>
                                                  <a:pt x="22" y="435"/>
                                                </a:lnTo>
                                                <a:lnTo>
                                                  <a:pt x="6" y="420"/>
                                                </a:lnTo>
                                                <a:lnTo>
                                                  <a:pt x="0" y="404"/>
                                                </a:lnTo>
                                                <a:lnTo>
                                                  <a:pt x="0" y="153"/>
                                                </a:lnTo>
                                                <a:close/>
                                              </a:path>
                                            </a:pathLst>
                                          </a:custGeom>
                                          <a:solidFill>
                                            <a:srgbClr val="FFCC99"/>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grpSp>
                                    <p:sp>
                                      <p:nvSpPr>
                                        <p:cNvPr id="222" name="Freeform 45"/>
                                        <p:cNvSpPr>
                                          <a:spLocks/>
                                        </p:cNvSpPr>
                                        <p:nvPr/>
                                      </p:nvSpPr>
                                      <p:spPr bwMode="auto">
                                        <a:xfrm>
                                          <a:off x="1847" y="2007"/>
                                          <a:ext cx="36" cy="224"/>
                                        </a:xfrm>
                                        <a:custGeom>
                                          <a:avLst/>
                                          <a:gdLst>
                                            <a:gd name="T0" fmla="*/ 36 w 36"/>
                                            <a:gd name="T1" fmla="*/ 0 h 224"/>
                                            <a:gd name="T2" fmla="*/ 36 w 36"/>
                                            <a:gd name="T3" fmla="*/ 224 h 224"/>
                                            <a:gd name="T4" fmla="*/ 0 w 36"/>
                                            <a:gd name="T5" fmla="*/ 224 h 224"/>
                                            <a:gd name="T6" fmla="*/ 0 w 36"/>
                                            <a:gd name="T7" fmla="*/ 0 h 2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224">
                                              <a:moveTo>
                                                <a:pt x="36" y="0"/>
                                              </a:moveTo>
                                              <a:lnTo>
                                                <a:pt x="36" y="224"/>
                                              </a:lnTo>
                                              <a:lnTo>
                                                <a:pt x="0" y="224"/>
                                              </a:lnTo>
                                              <a:lnTo>
                                                <a:pt x="0" y="0"/>
                                              </a:lnTo>
                                            </a:path>
                                          </a:pathLst>
                                        </a:custGeom>
                                        <a:solidFill>
                                          <a:srgbClr val="DDDDDD"/>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23" name="Freeform 46"/>
                                        <p:cNvSpPr>
                                          <a:spLocks/>
                                        </p:cNvSpPr>
                                        <p:nvPr/>
                                      </p:nvSpPr>
                                      <p:spPr bwMode="auto">
                                        <a:xfrm>
                                          <a:off x="1762" y="2355"/>
                                          <a:ext cx="38" cy="59"/>
                                        </a:xfrm>
                                        <a:custGeom>
                                          <a:avLst/>
                                          <a:gdLst>
                                            <a:gd name="T0" fmla="*/ 10 w 38"/>
                                            <a:gd name="T1" fmla="*/ 59 h 59"/>
                                            <a:gd name="T2" fmla="*/ 28 w 38"/>
                                            <a:gd name="T3" fmla="*/ 59 h 59"/>
                                            <a:gd name="T4" fmla="*/ 37 w 38"/>
                                            <a:gd name="T5" fmla="*/ 30 h 59"/>
                                            <a:gd name="T6" fmla="*/ 22 w 38"/>
                                            <a:gd name="T7" fmla="*/ 0 h 59"/>
                                            <a:gd name="T8" fmla="*/ 2 w 38"/>
                                            <a:gd name="T9" fmla="*/ 30 h 59"/>
                                            <a:gd name="T10" fmla="*/ 10 w 38"/>
                                            <a:gd name="T11" fmla="*/ 59 h 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 h="59">
                                              <a:moveTo>
                                                <a:pt x="10" y="59"/>
                                              </a:moveTo>
                                              <a:lnTo>
                                                <a:pt x="28" y="59"/>
                                              </a:lnTo>
                                              <a:cubicBezTo>
                                                <a:pt x="32" y="54"/>
                                                <a:pt x="38" y="40"/>
                                                <a:pt x="37" y="30"/>
                                              </a:cubicBezTo>
                                              <a:cubicBezTo>
                                                <a:pt x="36" y="20"/>
                                                <a:pt x="28" y="0"/>
                                                <a:pt x="22" y="0"/>
                                              </a:cubicBezTo>
                                              <a:cubicBezTo>
                                                <a:pt x="16" y="0"/>
                                                <a:pt x="4" y="20"/>
                                                <a:pt x="2" y="30"/>
                                              </a:cubicBezTo>
                                              <a:cubicBezTo>
                                                <a:pt x="0" y="40"/>
                                                <a:pt x="8" y="53"/>
                                                <a:pt x="10" y="59"/>
                                              </a:cubicBezTo>
                                              <a:close/>
                                            </a:path>
                                          </a:pathLst>
                                        </a:custGeom>
                                        <a:solidFill>
                                          <a:srgbClr val="FFFF66"/>
                                        </a:solidFill>
                                        <a:ln w="12700" cap="flat" cmpd="sng">
                                          <a:solidFill>
                                            <a:srgbClr val="FFFF6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24" name="Freeform 47"/>
                                        <p:cNvSpPr>
                                          <a:spLocks/>
                                        </p:cNvSpPr>
                                        <p:nvPr/>
                                      </p:nvSpPr>
                                      <p:spPr bwMode="auto">
                                        <a:xfrm>
                                          <a:off x="1840" y="2355"/>
                                          <a:ext cx="38" cy="59"/>
                                        </a:xfrm>
                                        <a:custGeom>
                                          <a:avLst/>
                                          <a:gdLst>
                                            <a:gd name="T0" fmla="*/ 10 w 38"/>
                                            <a:gd name="T1" fmla="*/ 59 h 59"/>
                                            <a:gd name="T2" fmla="*/ 28 w 38"/>
                                            <a:gd name="T3" fmla="*/ 59 h 59"/>
                                            <a:gd name="T4" fmla="*/ 37 w 38"/>
                                            <a:gd name="T5" fmla="*/ 30 h 59"/>
                                            <a:gd name="T6" fmla="*/ 22 w 38"/>
                                            <a:gd name="T7" fmla="*/ 0 h 59"/>
                                            <a:gd name="T8" fmla="*/ 2 w 38"/>
                                            <a:gd name="T9" fmla="*/ 30 h 59"/>
                                            <a:gd name="T10" fmla="*/ 10 w 38"/>
                                            <a:gd name="T11" fmla="*/ 59 h 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 h="59">
                                              <a:moveTo>
                                                <a:pt x="10" y="59"/>
                                              </a:moveTo>
                                              <a:lnTo>
                                                <a:pt x="28" y="59"/>
                                              </a:lnTo>
                                              <a:cubicBezTo>
                                                <a:pt x="32" y="54"/>
                                                <a:pt x="38" y="40"/>
                                                <a:pt x="37" y="30"/>
                                              </a:cubicBezTo>
                                              <a:cubicBezTo>
                                                <a:pt x="36" y="20"/>
                                                <a:pt x="28" y="0"/>
                                                <a:pt x="22" y="0"/>
                                              </a:cubicBezTo>
                                              <a:cubicBezTo>
                                                <a:pt x="16" y="0"/>
                                                <a:pt x="4" y="20"/>
                                                <a:pt x="2" y="30"/>
                                              </a:cubicBezTo>
                                              <a:cubicBezTo>
                                                <a:pt x="0" y="40"/>
                                                <a:pt x="8" y="53"/>
                                                <a:pt x="10" y="59"/>
                                              </a:cubicBezTo>
                                              <a:close/>
                                            </a:path>
                                          </a:pathLst>
                                        </a:custGeom>
                                        <a:solidFill>
                                          <a:srgbClr val="FFFF66"/>
                                        </a:solidFill>
                                        <a:ln w="12700" cap="flat" cmpd="sng">
                                          <a:solidFill>
                                            <a:srgbClr val="FFFF6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25" name="Freeform 48"/>
                                        <p:cNvSpPr>
                                          <a:spLocks/>
                                        </p:cNvSpPr>
                                        <p:nvPr/>
                                      </p:nvSpPr>
                                      <p:spPr bwMode="auto">
                                        <a:xfrm>
                                          <a:off x="1920" y="2355"/>
                                          <a:ext cx="38" cy="59"/>
                                        </a:xfrm>
                                        <a:custGeom>
                                          <a:avLst/>
                                          <a:gdLst>
                                            <a:gd name="T0" fmla="*/ 10 w 38"/>
                                            <a:gd name="T1" fmla="*/ 59 h 59"/>
                                            <a:gd name="T2" fmla="*/ 28 w 38"/>
                                            <a:gd name="T3" fmla="*/ 59 h 59"/>
                                            <a:gd name="T4" fmla="*/ 37 w 38"/>
                                            <a:gd name="T5" fmla="*/ 30 h 59"/>
                                            <a:gd name="T6" fmla="*/ 22 w 38"/>
                                            <a:gd name="T7" fmla="*/ 0 h 59"/>
                                            <a:gd name="T8" fmla="*/ 2 w 38"/>
                                            <a:gd name="T9" fmla="*/ 30 h 59"/>
                                            <a:gd name="T10" fmla="*/ 10 w 38"/>
                                            <a:gd name="T11" fmla="*/ 59 h 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 h="59">
                                              <a:moveTo>
                                                <a:pt x="10" y="59"/>
                                              </a:moveTo>
                                              <a:lnTo>
                                                <a:pt x="28" y="59"/>
                                              </a:lnTo>
                                              <a:cubicBezTo>
                                                <a:pt x="32" y="54"/>
                                                <a:pt x="38" y="40"/>
                                                <a:pt x="37" y="30"/>
                                              </a:cubicBezTo>
                                              <a:cubicBezTo>
                                                <a:pt x="36" y="20"/>
                                                <a:pt x="28" y="0"/>
                                                <a:pt x="22" y="0"/>
                                              </a:cubicBezTo>
                                              <a:cubicBezTo>
                                                <a:pt x="16" y="0"/>
                                                <a:pt x="4" y="20"/>
                                                <a:pt x="2" y="30"/>
                                              </a:cubicBezTo>
                                              <a:cubicBezTo>
                                                <a:pt x="0" y="40"/>
                                                <a:pt x="8" y="53"/>
                                                <a:pt x="10" y="59"/>
                                              </a:cubicBezTo>
                                              <a:close/>
                                            </a:path>
                                          </a:pathLst>
                                        </a:custGeom>
                                        <a:solidFill>
                                          <a:srgbClr val="FFFF66"/>
                                        </a:solidFill>
                                        <a:ln w="12700" cap="flat" cmpd="sng">
                                          <a:solidFill>
                                            <a:srgbClr val="FFFF6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26" name="Freeform 49"/>
                                        <p:cNvSpPr>
                                          <a:spLocks/>
                                        </p:cNvSpPr>
                                        <p:nvPr/>
                                      </p:nvSpPr>
                                      <p:spPr bwMode="auto">
                                        <a:xfrm>
                                          <a:off x="1751" y="2414"/>
                                          <a:ext cx="274" cy="111"/>
                                        </a:xfrm>
                                        <a:custGeom>
                                          <a:avLst/>
                                          <a:gdLst>
                                            <a:gd name="T0" fmla="*/ 274 w 274"/>
                                            <a:gd name="T1" fmla="*/ 84 h 111"/>
                                            <a:gd name="T2" fmla="*/ 198 w 274"/>
                                            <a:gd name="T3" fmla="*/ 84 h 111"/>
                                            <a:gd name="T4" fmla="*/ 198 w 274"/>
                                            <a:gd name="T5" fmla="*/ 0 h 111"/>
                                            <a:gd name="T6" fmla="*/ 180 w 274"/>
                                            <a:gd name="T7" fmla="*/ 0 h 111"/>
                                            <a:gd name="T8" fmla="*/ 180 w 274"/>
                                            <a:gd name="T9" fmla="*/ 84 h 111"/>
                                            <a:gd name="T10" fmla="*/ 118 w 274"/>
                                            <a:gd name="T11" fmla="*/ 84 h 111"/>
                                            <a:gd name="T12" fmla="*/ 118 w 274"/>
                                            <a:gd name="T13" fmla="*/ 0 h 111"/>
                                            <a:gd name="T14" fmla="*/ 100 w 274"/>
                                            <a:gd name="T15" fmla="*/ 0 h 111"/>
                                            <a:gd name="T16" fmla="*/ 100 w 274"/>
                                            <a:gd name="T17" fmla="*/ 84 h 111"/>
                                            <a:gd name="T18" fmla="*/ 39 w 274"/>
                                            <a:gd name="T19" fmla="*/ 84 h 111"/>
                                            <a:gd name="T20" fmla="*/ 39 w 274"/>
                                            <a:gd name="T21" fmla="*/ 0 h 111"/>
                                            <a:gd name="T22" fmla="*/ 21 w 274"/>
                                            <a:gd name="T23" fmla="*/ 0 h 111"/>
                                            <a:gd name="T24" fmla="*/ 21 w 274"/>
                                            <a:gd name="T25" fmla="*/ 84 h 111"/>
                                            <a:gd name="T26" fmla="*/ 0 w 274"/>
                                            <a:gd name="T27" fmla="*/ 84 h 111"/>
                                            <a:gd name="T28" fmla="*/ 0 w 274"/>
                                            <a:gd name="T29" fmla="*/ 111 h 111"/>
                                            <a:gd name="T30" fmla="*/ 274 w 274"/>
                                            <a:gd name="T31" fmla="*/ 111 h 11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74" h="111">
                                              <a:moveTo>
                                                <a:pt x="274" y="84"/>
                                              </a:moveTo>
                                              <a:lnTo>
                                                <a:pt x="198" y="84"/>
                                              </a:lnTo>
                                              <a:lnTo>
                                                <a:pt x="198" y="0"/>
                                              </a:lnTo>
                                              <a:lnTo>
                                                <a:pt x="180" y="0"/>
                                              </a:lnTo>
                                              <a:lnTo>
                                                <a:pt x="180" y="84"/>
                                              </a:lnTo>
                                              <a:lnTo>
                                                <a:pt x="118" y="84"/>
                                              </a:lnTo>
                                              <a:lnTo>
                                                <a:pt x="118" y="0"/>
                                              </a:lnTo>
                                              <a:lnTo>
                                                <a:pt x="100" y="0"/>
                                              </a:lnTo>
                                              <a:lnTo>
                                                <a:pt x="100" y="84"/>
                                              </a:lnTo>
                                              <a:lnTo>
                                                <a:pt x="39" y="84"/>
                                              </a:lnTo>
                                              <a:lnTo>
                                                <a:pt x="39" y="0"/>
                                              </a:lnTo>
                                              <a:lnTo>
                                                <a:pt x="21" y="0"/>
                                              </a:lnTo>
                                              <a:lnTo>
                                                <a:pt x="21" y="84"/>
                                              </a:lnTo>
                                              <a:lnTo>
                                                <a:pt x="0" y="84"/>
                                              </a:lnTo>
                                              <a:lnTo>
                                                <a:pt x="0" y="111"/>
                                              </a:lnTo>
                                              <a:lnTo>
                                                <a:pt x="274" y="111"/>
                                              </a:lnTo>
                                            </a:path>
                                          </a:pathLst>
                                        </a:custGeom>
                                        <a:solidFill>
                                          <a:srgbClr val="FFCC00"/>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grpSp>
                                  <p:sp>
                                    <p:nvSpPr>
                                      <p:cNvPr id="218" name="Text Box 50"/>
                                      <p:cNvSpPr txBox="1">
                                        <a:spLocks noChangeArrowheads="1"/>
                                      </p:cNvSpPr>
                                      <p:nvPr/>
                                    </p:nvSpPr>
                                    <p:spPr bwMode="auto">
                                      <a:xfrm>
                                        <a:off x="889" y="2206"/>
                                        <a:ext cx="55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ja-JP" sz="1200" b="1">
                                            <a:ea typeface="Osaka" charset="-128"/>
                                          </a:rPr>
                                          <a:t>Hot metal</a:t>
                                        </a:r>
                                      </a:p>
                                    </p:txBody>
                                  </p:sp>
                                  <p:cxnSp>
                                    <p:nvCxnSpPr>
                                      <p:cNvPr id="219" name="AutoShape 51"/>
                                      <p:cNvCxnSpPr>
                                        <a:cxnSpLocks noChangeShapeType="1"/>
                                      </p:cNvCxnSpPr>
                                      <p:nvPr/>
                                    </p:nvCxnSpPr>
                                    <p:spPr bwMode="auto">
                                      <a:xfrm>
                                        <a:off x="933" y="2368"/>
                                        <a:ext cx="697" cy="0"/>
                                      </a:xfrm>
                                      <a:prstGeom prst="straightConnector1">
                                        <a:avLst/>
                                      </a:prstGeom>
                                      <a:noFill/>
                                      <a:ln w="28575">
                                        <a:solidFill>
                                          <a:schemeClr val="hlink"/>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15" name="Text Box 52"/>
                                    <p:cNvSpPr txBox="1">
                                      <a:spLocks noChangeArrowheads="1"/>
                                    </p:cNvSpPr>
                                    <p:nvPr/>
                                  </p:nvSpPr>
                                  <p:spPr bwMode="auto">
                                    <a:xfrm>
                                      <a:off x="1340" y="2522"/>
                                      <a:ext cx="110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ja-JP" sz="1200" b="1">
                                          <a:ea typeface="Osaka" charset="-128"/>
                                        </a:rPr>
                                        <a:t>Basic oxygen furnace</a:t>
                                      </a:r>
                                    </a:p>
                                    <a:p>
                                      <a:pPr eaLnBrk="1" hangingPunct="1"/>
                                      <a:r>
                                        <a:rPr lang="en-US" altLang="ja-JP" sz="1200" b="1">
                                          <a:ea typeface="Osaka" charset="-128"/>
                                        </a:rPr>
                                        <a:t>(BOF)</a:t>
                                      </a:r>
                                    </a:p>
                                  </p:txBody>
                                </p:sp>
                              </p:grpSp>
                              <p:sp>
                                <p:nvSpPr>
                                  <p:cNvPr id="212" name="AutoShape 53" descr="うろこ"/>
                                  <p:cNvSpPr>
                                    <a:spLocks noChangeArrowheads="1"/>
                                  </p:cNvSpPr>
                                  <p:nvPr/>
                                </p:nvSpPr>
                                <p:spPr bwMode="auto">
                                  <a:xfrm>
                                    <a:off x="865" y="3272"/>
                                    <a:ext cx="244" cy="209"/>
                                  </a:xfrm>
                                  <a:prstGeom prst="triangle">
                                    <a:avLst>
                                      <a:gd name="adj" fmla="val 50000"/>
                                    </a:avLst>
                                  </a:prstGeom>
                                  <a:pattFill prst="shingle">
                                    <a:fgClr>
                                      <a:schemeClr val="tx1"/>
                                    </a:fgClr>
                                    <a:bgClr>
                                      <a:srgbClr val="EAEAEA"/>
                                    </a:bgClr>
                                  </a:patt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IN" altLang="en-US"/>
                                  </a:p>
                                </p:txBody>
                              </p:sp>
                              <p:sp>
                                <p:nvSpPr>
                                  <p:cNvPr id="213" name="Text Box 54"/>
                                  <p:cNvSpPr txBox="1">
                                    <a:spLocks noChangeArrowheads="1"/>
                                  </p:cNvSpPr>
                                  <p:nvPr/>
                                </p:nvSpPr>
                                <p:spPr bwMode="auto">
                                  <a:xfrm>
                                    <a:off x="801" y="3476"/>
                                    <a:ext cx="38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ja-JP" sz="1200" b="1">
                                        <a:ea typeface="Osaka" charset="-128"/>
                                      </a:rPr>
                                      <a:t>Scrap</a:t>
                                    </a:r>
                                  </a:p>
                                </p:txBody>
                              </p:sp>
                            </p:grpSp>
                            <p:sp>
                              <p:nvSpPr>
                                <p:cNvPr id="201" name="AutoShape 55"/>
                                <p:cNvSpPr>
                                  <a:spLocks noChangeArrowheads="1"/>
                                </p:cNvSpPr>
                                <p:nvPr/>
                              </p:nvSpPr>
                              <p:spPr bwMode="auto">
                                <a:xfrm>
                                  <a:off x="258" y="678"/>
                                  <a:ext cx="960" cy="207"/>
                                </a:xfrm>
                                <a:prstGeom prst="roundRect">
                                  <a:avLst>
                                    <a:gd name="adj"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ja-JP" sz="1200" b="1">
                                      <a:ea typeface="Osaka" charset="-128"/>
                                    </a:rPr>
                                    <a:t>Iron making</a:t>
                                  </a:r>
                                </a:p>
                              </p:txBody>
                            </p:sp>
                            <p:grpSp>
                              <p:nvGrpSpPr>
                                <p:cNvPr id="202" name="Group 56"/>
                                <p:cNvGrpSpPr>
                                  <a:grpSpLocks/>
                                </p:cNvGrpSpPr>
                                <p:nvPr/>
                              </p:nvGrpSpPr>
                              <p:grpSpPr bwMode="auto">
                                <a:xfrm>
                                  <a:off x="1620" y="3130"/>
                                  <a:ext cx="536" cy="350"/>
                                  <a:chOff x="1620" y="3130"/>
                                  <a:chExt cx="536" cy="350"/>
                                </a:xfrm>
                              </p:grpSpPr>
                              <p:sp>
                                <p:nvSpPr>
                                  <p:cNvPr id="205" name="Freeform 57"/>
                                  <p:cNvSpPr>
                                    <a:spLocks/>
                                  </p:cNvSpPr>
                                  <p:nvPr/>
                                </p:nvSpPr>
                                <p:spPr bwMode="auto">
                                  <a:xfrm>
                                    <a:off x="1620" y="3345"/>
                                    <a:ext cx="536" cy="135"/>
                                  </a:xfrm>
                                  <a:custGeom>
                                    <a:avLst/>
                                    <a:gdLst>
                                      <a:gd name="T0" fmla="*/ 0 w 536"/>
                                      <a:gd name="T1" fmla="*/ 66 h 135"/>
                                      <a:gd name="T2" fmla="*/ 0 w 536"/>
                                      <a:gd name="T3" fmla="*/ 0 h 135"/>
                                      <a:gd name="T4" fmla="*/ 41 w 536"/>
                                      <a:gd name="T5" fmla="*/ 0 h 135"/>
                                      <a:gd name="T6" fmla="*/ 41 w 536"/>
                                      <a:gd name="T7" fmla="*/ 51 h 135"/>
                                      <a:gd name="T8" fmla="*/ 182 w 536"/>
                                      <a:gd name="T9" fmla="*/ 95 h 135"/>
                                      <a:gd name="T10" fmla="*/ 311 w 536"/>
                                      <a:gd name="T11" fmla="*/ 95 h 135"/>
                                      <a:gd name="T12" fmla="*/ 455 w 536"/>
                                      <a:gd name="T13" fmla="*/ 51 h 135"/>
                                      <a:gd name="T14" fmla="*/ 455 w 536"/>
                                      <a:gd name="T15" fmla="*/ 0 h 135"/>
                                      <a:gd name="T16" fmla="*/ 536 w 536"/>
                                      <a:gd name="T17" fmla="*/ 0 h 135"/>
                                      <a:gd name="T18" fmla="*/ 536 w 536"/>
                                      <a:gd name="T19" fmla="*/ 27 h 135"/>
                                      <a:gd name="T20" fmla="*/ 495 w 536"/>
                                      <a:gd name="T21" fmla="*/ 27 h 135"/>
                                      <a:gd name="T22" fmla="*/ 495 w 536"/>
                                      <a:gd name="T23" fmla="*/ 66 h 135"/>
                                      <a:gd name="T24" fmla="*/ 311 w 536"/>
                                      <a:gd name="T25" fmla="*/ 135 h 135"/>
                                      <a:gd name="T26" fmla="*/ 182 w 536"/>
                                      <a:gd name="T27" fmla="*/ 135 h 135"/>
                                      <a:gd name="T28" fmla="*/ 0 w 536"/>
                                      <a:gd name="T29" fmla="*/ 66 h 13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36" h="135">
                                        <a:moveTo>
                                          <a:pt x="0" y="66"/>
                                        </a:moveTo>
                                        <a:lnTo>
                                          <a:pt x="0" y="0"/>
                                        </a:lnTo>
                                        <a:lnTo>
                                          <a:pt x="41" y="0"/>
                                        </a:lnTo>
                                        <a:lnTo>
                                          <a:pt x="41" y="51"/>
                                        </a:lnTo>
                                        <a:lnTo>
                                          <a:pt x="182" y="95"/>
                                        </a:lnTo>
                                        <a:lnTo>
                                          <a:pt x="311" y="95"/>
                                        </a:lnTo>
                                        <a:lnTo>
                                          <a:pt x="455" y="51"/>
                                        </a:lnTo>
                                        <a:lnTo>
                                          <a:pt x="455" y="0"/>
                                        </a:lnTo>
                                        <a:lnTo>
                                          <a:pt x="536" y="0"/>
                                        </a:lnTo>
                                        <a:lnTo>
                                          <a:pt x="536" y="27"/>
                                        </a:lnTo>
                                        <a:lnTo>
                                          <a:pt x="495" y="27"/>
                                        </a:lnTo>
                                        <a:lnTo>
                                          <a:pt x="495" y="66"/>
                                        </a:lnTo>
                                        <a:lnTo>
                                          <a:pt x="311" y="135"/>
                                        </a:lnTo>
                                        <a:lnTo>
                                          <a:pt x="182" y="135"/>
                                        </a:lnTo>
                                        <a:lnTo>
                                          <a:pt x="0" y="66"/>
                                        </a:lnTo>
                                        <a:close/>
                                      </a:path>
                                    </a:pathLst>
                                  </a:custGeom>
                                  <a:solidFill>
                                    <a:srgbClr val="EAEAEA"/>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06" name="Freeform 58"/>
                                  <p:cNvSpPr>
                                    <a:spLocks/>
                                  </p:cNvSpPr>
                                  <p:nvPr/>
                                </p:nvSpPr>
                                <p:spPr bwMode="auto">
                                  <a:xfrm>
                                    <a:off x="1661" y="3378"/>
                                    <a:ext cx="414" cy="62"/>
                                  </a:xfrm>
                                  <a:custGeom>
                                    <a:avLst/>
                                    <a:gdLst>
                                      <a:gd name="T0" fmla="*/ 0 w 414"/>
                                      <a:gd name="T1" fmla="*/ 0 h 62"/>
                                      <a:gd name="T2" fmla="*/ 0 w 414"/>
                                      <a:gd name="T3" fmla="*/ 18 h 62"/>
                                      <a:gd name="T4" fmla="*/ 141 w 414"/>
                                      <a:gd name="T5" fmla="*/ 62 h 62"/>
                                      <a:gd name="T6" fmla="*/ 270 w 414"/>
                                      <a:gd name="T7" fmla="*/ 62 h 62"/>
                                      <a:gd name="T8" fmla="*/ 414 w 414"/>
                                      <a:gd name="T9" fmla="*/ 18 h 62"/>
                                      <a:gd name="T10" fmla="*/ 414 w 414"/>
                                      <a:gd name="T11" fmla="*/ 0 h 62"/>
                                      <a:gd name="T12" fmla="*/ 0 w 414"/>
                                      <a:gd name="T13" fmla="*/ 0 h 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4" h="62">
                                        <a:moveTo>
                                          <a:pt x="0" y="0"/>
                                        </a:moveTo>
                                        <a:lnTo>
                                          <a:pt x="0" y="18"/>
                                        </a:lnTo>
                                        <a:lnTo>
                                          <a:pt x="141" y="62"/>
                                        </a:lnTo>
                                        <a:lnTo>
                                          <a:pt x="270" y="62"/>
                                        </a:lnTo>
                                        <a:lnTo>
                                          <a:pt x="414" y="18"/>
                                        </a:lnTo>
                                        <a:lnTo>
                                          <a:pt x="414" y="0"/>
                                        </a:lnTo>
                                        <a:lnTo>
                                          <a:pt x="0" y="0"/>
                                        </a:lnTo>
                                        <a:close/>
                                      </a:path>
                                    </a:pathLst>
                                  </a:custGeom>
                                  <a:solidFill>
                                    <a:srgbClr val="FF3300"/>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07" name="Freeform 59"/>
                                  <p:cNvSpPr>
                                    <a:spLocks/>
                                  </p:cNvSpPr>
                                  <p:nvPr/>
                                </p:nvSpPr>
                                <p:spPr bwMode="auto">
                                  <a:xfrm>
                                    <a:off x="1620" y="3180"/>
                                    <a:ext cx="495" cy="135"/>
                                  </a:xfrm>
                                  <a:custGeom>
                                    <a:avLst/>
                                    <a:gdLst>
                                      <a:gd name="T0" fmla="*/ 0 w 495"/>
                                      <a:gd name="T1" fmla="*/ 69 h 135"/>
                                      <a:gd name="T2" fmla="*/ 0 w 495"/>
                                      <a:gd name="T3" fmla="*/ 135 h 135"/>
                                      <a:gd name="T4" fmla="*/ 41 w 495"/>
                                      <a:gd name="T5" fmla="*/ 135 h 135"/>
                                      <a:gd name="T6" fmla="*/ 41 w 495"/>
                                      <a:gd name="T7" fmla="*/ 84 h 135"/>
                                      <a:gd name="T8" fmla="*/ 182 w 495"/>
                                      <a:gd name="T9" fmla="*/ 40 h 135"/>
                                      <a:gd name="T10" fmla="*/ 311 w 495"/>
                                      <a:gd name="T11" fmla="*/ 40 h 135"/>
                                      <a:gd name="T12" fmla="*/ 455 w 495"/>
                                      <a:gd name="T13" fmla="*/ 84 h 135"/>
                                      <a:gd name="T14" fmla="*/ 455 w 495"/>
                                      <a:gd name="T15" fmla="*/ 135 h 135"/>
                                      <a:gd name="T16" fmla="*/ 495 w 495"/>
                                      <a:gd name="T17" fmla="*/ 135 h 135"/>
                                      <a:gd name="T18" fmla="*/ 495 w 495"/>
                                      <a:gd name="T19" fmla="*/ 108 h 135"/>
                                      <a:gd name="T20" fmla="*/ 495 w 495"/>
                                      <a:gd name="T21" fmla="*/ 69 h 135"/>
                                      <a:gd name="T22" fmla="*/ 311 w 495"/>
                                      <a:gd name="T23" fmla="*/ 0 h 135"/>
                                      <a:gd name="T24" fmla="*/ 182 w 495"/>
                                      <a:gd name="T25" fmla="*/ 0 h 135"/>
                                      <a:gd name="T26" fmla="*/ 0 w 495"/>
                                      <a:gd name="T27" fmla="*/ 69 h 1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95" h="135">
                                        <a:moveTo>
                                          <a:pt x="0" y="69"/>
                                        </a:moveTo>
                                        <a:lnTo>
                                          <a:pt x="0" y="135"/>
                                        </a:lnTo>
                                        <a:lnTo>
                                          <a:pt x="41" y="135"/>
                                        </a:lnTo>
                                        <a:lnTo>
                                          <a:pt x="41" y="84"/>
                                        </a:lnTo>
                                        <a:lnTo>
                                          <a:pt x="182" y="40"/>
                                        </a:lnTo>
                                        <a:lnTo>
                                          <a:pt x="311" y="40"/>
                                        </a:lnTo>
                                        <a:lnTo>
                                          <a:pt x="455" y="84"/>
                                        </a:lnTo>
                                        <a:lnTo>
                                          <a:pt x="455" y="135"/>
                                        </a:lnTo>
                                        <a:lnTo>
                                          <a:pt x="495" y="135"/>
                                        </a:lnTo>
                                        <a:lnTo>
                                          <a:pt x="495" y="108"/>
                                        </a:lnTo>
                                        <a:lnTo>
                                          <a:pt x="495" y="69"/>
                                        </a:lnTo>
                                        <a:lnTo>
                                          <a:pt x="311" y="0"/>
                                        </a:lnTo>
                                        <a:lnTo>
                                          <a:pt x="182" y="0"/>
                                        </a:lnTo>
                                        <a:lnTo>
                                          <a:pt x="0" y="69"/>
                                        </a:lnTo>
                                        <a:close/>
                                      </a:path>
                                    </a:pathLst>
                                  </a:custGeom>
                                  <a:solidFill>
                                    <a:srgbClr val="EAEAEA"/>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08" name="Rectangle 60"/>
                                  <p:cNvSpPr>
                                    <a:spLocks noChangeArrowheads="1"/>
                                  </p:cNvSpPr>
                                  <p:nvPr/>
                                </p:nvSpPr>
                                <p:spPr bwMode="auto">
                                  <a:xfrm rot="5400000">
                                    <a:off x="1753" y="3204"/>
                                    <a:ext cx="163" cy="16"/>
                                  </a:xfrm>
                                  <a:prstGeom prst="rect">
                                    <a:avLst/>
                                  </a:prstGeom>
                                  <a:solidFill>
                                    <a:srgbClr val="96969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IN" altLang="en-US"/>
                                  </a:p>
                                </p:txBody>
                              </p:sp>
                              <p:sp>
                                <p:nvSpPr>
                                  <p:cNvPr id="209" name="Rectangle 61"/>
                                  <p:cNvSpPr>
                                    <a:spLocks noChangeArrowheads="1"/>
                                  </p:cNvSpPr>
                                  <p:nvPr/>
                                </p:nvSpPr>
                                <p:spPr bwMode="auto">
                                  <a:xfrm rot="5400000">
                                    <a:off x="1783" y="3204"/>
                                    <a:ext cx="163" cy="16"/>
                                  </a:xfrm>
                                  <a:prstGeom prst="rect">
                                    <a:avLst/>
                                  </a:prstGeom>
                                  <a:solidFill>
                                    <a:srgbClr val="96969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IN" altLang="en-US"/>
                                  </a:p>
                                </p:txBody>
                              </p:sp>
                              <p:sp>
                                <p:nvSpPr>
                                  <p:cNvPr id="210" name="Rectangle 62"/>
                                  <p:cNvSpPr>
                                    <a:spLocks noChangeArrowheads="1"/>
                                  </p:cNvSpPr>
                                  <p:nvPr/>
                                </p:nvSpPr>
                                <p:spPr bwMode="auto">
                                  <a:xfrm rot="5400000">
                                    <a:off x="1813" y="3204"/>
                                    <a:ext cx="163" cy="16"/>
                                  </a:xfrm>
                                  <a:prstGeom prst="rect">
                                    <a:avLst/>
                                  </a:prstGeom>
                                  <a:solidFill>
                                    <a:srgbClr val="96969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IN" altLang="en-US"/>
                                  </a:p>
                                </p:txBody>
                              </p:sp>
                            </p:grpSp>
                            <p:sp>
                              <p:nvSpPr>
                                <p:cNvPr id="203" name="Text Box 63"/>
                                <p:cNvSpPr txBox="1">
                                  <a:spLocks noChangeArrowheads="1"/>
                                </p:cNvSpPr>
                                <p:nvPr/>
                              </p:nvSpPr>
                              <p:spPr bwMode="auto">
                                <a:xfrm>
                                  <a:off x="1371" y="3477"/>
                                  <a:ext cx="100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ja-JP" sz="1200" b="1">
                                      <a:ea typeface="Osaka" charset="-128"/>
                                    </a:rPr>
                                    <a:t>Electric arc furnace</a:t>
                                  </a:r>
                                </a:p>
                                <a:p>
                                  <a:pPr eaLnBrk="1" hangingPunct="1"/>
                                  <a:r>
                                    <a:rPr lang="en-US" altLang="ja-JP" sz="1200" b="1">
                                      <a:ea typeface="Osaka" charset="-128"/>
                                    </a:rPr>
                                    <a:t>(EAF)</a:t>
                                  </a:r>
                                </a:p>
                              </p:txBody>
                            </p:sp>
                            <p:cxnSp>
                              <p:nvCxnSpPr>
                                <p:cNvPr id="204" name="AutoShape 64"/>
                                <p:cNvCxnSpPr>
                                  <a:cxnSpLocks noChangeShapeType="1"/>
                                </p:cNvCxnSpPr>
                                <p:nvPr/>
                              </p:nvCxnSpPr>
                              <p:spPr bwMode="auto">
                                <a:xfrm flipV="1">
                                  <a:off x="1107" y="3328"/>
                                  <a:ext cx="499" cy="1"/>
                                </a:xfrm>
                                <a:prstGeom prst="straightConnector1">
                                  <a:avLst/>
                                </a:prstGeom>
                                <a:noFill/>
                                <a:ln w="28575">
                                  <a:solidFill>
                                    <a:schemeClr val="hlink"/>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98" name="AutoShape 65"/>
                              <p:cNvCxnSpPr>
                                <a:cxnSpLocks noChangeShapeType="1"/>
                              </p:cNvCxnSpPr>
                              <p:nvPr/>
                            </p:nvCxnSpPr>
                            <p:spPr bwMode="auto">
                              <a:xfrm flipV="1">
                                <a:off x="1205" y="2424"/>
                                <a:ext cx="0" cy="847"/>
                              </a:xfrm>
                              <a:prstGeom prst="straightConnector1">
                                <a:avLst/>
                              </a:prstGeom>
                              <a:noFill/>
                              <a:ln w="28575">
                                <a:solidFill>
                                  <a:schemeClr val="hlink"/>
                                </a:solidFill>
                                <a:prstDash val="dash"/>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9" name="AutoShape 66"/>
                              <p:cNvCxnSpPr>
                                <a:cxnSpLocks noChangeShapeType="1"/>
                              </p:cNvCxnSpPr>
                              <p:nvPr/>
                            </p:nvCxnSpPr>
                            <p:spPr bwMode="auto">
                              <a:xfrm flipV="1">
                                <a:off x="1352" y="2424"/>
                                <a:ext cx="0" cy="847"/>
                              </a:xfrm>
                              <a:prstGeom prst="straightConnector1">
                                <a:avLst/>
                              </a:prstGeom>
                              <a:noFill/>
                              <a:ln w="28575">
                                <a:solidFill>
                                  <a:schemeClr val="hlink"/>
                                </a:solidFill>
                                <a:prstDash val="dash"/>
                                <a:round/>
                                <a:headEnd type="triangl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71" name="AutoShape 67"/>
                            <p:cNvSpPr>
                              <a:spLocks noChangeArrowheads="1"/>
                            </p:cNvSpPr>
                            <p:nvPr/>
                          </p:nvSpPr>
                          <p:spPr bwMode="auto">
                            <a:xfrm>
                              <a:off x="1315" y="678"/>
                              <a:ext cx="960" cy="207"/>
                            </a:xfrm>
                            <a:prstGeom prst="roundRect">
                              <a:avLst>
                                <a:gd name="adj"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ja-JP" sz="1200" b="1">
                                  <a:ea typeface="Osaka" charset="-128"/>
                                </a:rPr>
                                <a:t>Steel making</a:t>
                              </a:r>
                            </a:p>
                          </p:txBody>
                        </p:sp>
                        <p:grpSp>
                          <p:nvGrpSpPr>
                            <p:cNvPr id="172" name="Group 68"/>
                            <p:cNvGrpSpPr>
                              <a:grpSpLocks/>
                            </p:cNvGrpSpPr>
                            <p:nvPr/>
                          </p:nvGrpSpPr>
                          <p:grpSpPr bwMode="auto">
                            <a:xfrm>
                              <a:off x="2455" y="1016"/>
                              <a:ext cx="912" cy="614"/>
                              <a:chOff x="2455" y="1016"/>
                              <a:chExt cx="912" cy="614"/>
                            </a:xfrm>
                          </p:grpSpPr>
                          <p:sp>
                            <p:nvSpPr>
                              <p:cNvPr id="177" name="Rectangle 69"/>
                              <p:cNvSpPr>
                                <a:spLocks noChangeArrowheads="1"/>
                              </p:cNvSpPr>
                              <p:nvPr/>
                            </p:nvSpPr>
                            <p:spPr bwMode="auto">
                              <a:xfrm>
                                <a:off x="2660" y="1560"/>
                                <a:ext cx="27" cy="69"/>
                              </a:xfrm>
                              <a:prstGeom prst="rect">
                                <a:avLst/>
                              </a:prstGeom>
                              <a:solidFill>
                                <a:srgbClr val="DDDDDD"/>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IN" altLang="en-US"/>
                              </a:p>
                            </p:txBody>
                          </p:sp>
                          <p:sp>
                            <p:nvSpPr>
                              <p:cNvPr id="178" name="Rectangle 70"/>
                              <p:cNvSpPr>
                                <a:spLocks noChangeArrowheads="1"/>
                              </p:cNvSpPr>
                              <p:nvPr/>
                            </p:nvSpPr>
                            <p:spPr bwMode="auto">
                              <a:xfrm>
                                <a:off x="2700" y="1560"/>
                                <a:ext cx="27" cy="69"/>
                              </a:xfrm>
                              <a:prstGeom prst="rect">
                                <a:avLst/>
                              </a:prstGeom>
                              <a:solidFill>
                                <a:srgbClr val="DDDDDD"/>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IN" altLang="en-US"/>
                              </a:p>
                            </p:txBody>
                          </p:sp>
                          <p:sp>
                            <p:nvSpPr>
                              <p:cNvPr id="179" name="Rectangle 71"/>
                              <p:cNvSpPr>
                                <a:spLocks noChangeArrowheads="1"/>
                              </p:cNvSpPr>
                              <p:nvPr/>
                            </p:nvSpPr>
                            <p:spPr bwMode="auto">
                              <a:xfrm>
                                <a:off x="2740" y="1560"/>
                                <a:ext cx="27" cy="69"/>
                              </a:xfrm>
                              <a:prstGeom prst="rect">
                                <a:avLst/>
                              </a:prstGeom>
                              <a:solidFill>
                                <a:srgbClr val="DDDDDD"/>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IN" altLang="en-US"/>
                              </a:p>
                            </p:txBody>
                          </p:sp>
                          <p:sp>
                            <p:nvSpPr>
                              <p:cNvPr id="180" name="Rectangle 72"/>
                              <p:cNvSpPr>
                                <a:spLocks noChangeArrowheads="1"/>
                              </p:cNvSpPr>
                              <p:nvPr/>
                            </p:nvSpPr>
                            <p:spPr bwMode="auto">
                              <a:xfrm>
                                <a:off x="2774" y="1560"/>
                                <a:ext cx="27" cy="69"/>
                              </a:xfrm>
                              <a:prstGeom prst="rect">
                                <a:avLst/>
                              </a:prstGeom>
                              <a:solidFill>
                                <a:srgbClr val="DDDDDD"/>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IN" altLang="en-US"/>
                              </a:p>
                            </p:txBody>
                          </p:sp>
                          <p:sp>
                            <p:nvSpPr>
                              <p:cNvPr id="181" name="Oval 73"/>
                              <p:cNvSpPr>
                                <a:spLocks noChangeAspect="1" noChangeArrowheads="1"/>
                              </p:cNvSpPr>
                              <p:nvPr/>
                            </p:nvSpPr>
                            <p:spPr bwMode="auto">
                              <a:xfrm flipV="1">
                                <a:off x="2840" y="1603"/>
                                <a:ext cx="27" cy="27"/>
                              </a:xfrm>
                              <a:prstGeom prst="ellipse">
                                <a:avLst/>
                              </a:prstGeom>
                              <a:solidFill>
                                <a:srgbClr val="DDDDDD"/>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IN" altLang="en-US"/>
                              </a:p>
                            </p:txBody>
                          </p:sp>
                          <p:sp>
                            <p:nvSpPr>
                              <p:cNvPr id="182" name="Oval 74"/>
                              <p:cNvSpPr>
                                <a:spLocks noChangeAspect="1" noChangeArrowheads="1"/>
                              </p:cNvSpPr>
                              <p:nvPr/>
                            </p:nvSpPr>
                            <p:spPr bwMode="auto">
                              <a:xfrm flipV="1">
                                <a:off x="2916" y="1603"/>
                                <a:ext cx="27" cy="27"/>
                              </a:xfrm>
                              <a:prstGeom prst="ellipse">
                                <a:avLst/>
                              </a:prstGeom>
                              <a:solidFill>
                                <a:srgbClr val="DDDDDD"/>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IN" altLang="en-US"/>
                              </a:p>
                            </p:txBody>
                          </p:sp>
                          <p:sp>
                            <p:nvSpPr>
                              <p:cNvPr id="183" name="Oval 75"/>
                              <p:cNvSpPr>
                                <a:spLocks noChangeAspect="1" noChangeArrowheads="1"/>
                              </p:cNvSpPr>
                              <p:nvPr/>
                            </p:nvSpPr>
                            <p:spPr bwMode="auto">
                              <a:xfrm flipV="1">
                                <a:off x="2976" y="1603"/>
                                <a:ext cx="27" cy="27"/>
                              </a:xfrm>
                              <a:prstGeom prst="ellipse">
                                <a:avLst/>
                              </a:prstGeom>
                              <a:solidFill>
                                <a:srgbClr val="DDDDDD"/>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IN" altLang="en-US"/>
                              </a:p>
                            </p:txBody>
                          </p:sp>
                          <p:sp>
                            <p:nvSpPr>
                              <p:cNvPr id="184" name="Oval 76"/>
                              <p:cNvSpPr>
                                <a:spLocks noChangeAspect="1" noChangeArrowheads="1"/>
                              </p:cNvSpPr>
                              <p:nvPr/>
                            </p:nvSpPr>
                            <p:spPr bwMode="auto">
                              <a:xfrm flipV="1">
                                <a:off x="3048" y="1603"/>
                                <a:ext cx="27" cy="27"/>
                              </a:xfrm>
                              <a:prstGeom prst="ellipse">
                                <a:avLst/>
                              </a:prstGeom>
                              <a:solidFill>
                                <a:srgbClr val="DDDDDD"/>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IN" altLang="en-US"/>
                              </a:p>
                            </p:txBody>
                          </p:sp>
                          <p:sp>
                            <p:nvSpPr>
                              <p:cNvPr id="185" name="Oval 77"/>
                              <p:cNvSpPr>
                                <a:spLocks noChangeAspect="1" noChangeArrowheads="1"/>
                              </p:cNvSpPr>
                              <p:nvPr/>
                            </p:nvSpPr>
                            <p:spPr bwMode="auto">
                              <a:xfrm flipV="1">
                                <a:off x="3128" y="1603"/>
                                <a:ext cx="27" cy="27"/>
                              </a:xfrm>
                              <a:prstGeom prst="ellipse">
                                <a:avLst/>
                              </a:prstGeom>
                              <a:solidFill>
                                <a:srgbClr val="DDDDDD"/>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IN" altLang="en-US"/>
                              </a:p>
                            </p:txBody>
                          </p:sp>
                          <p:sp>
                            <p:nvSpPr>
                              <p:cNvPr id="186" name="Oval 78"/>
                              <p:cNvSpPr>
                                <a:spLocks noChangeAspect="1" noChangeArrowheads="1"/>
                              </p:cNvSpPr>
                              <p:nvPr/>
                            </p:nvSpPr>
                            <p:spPr bwMode="auto">
                              <a:xfrm flipV="1">
                                <a:off x="3188" y="1603"/>
                                <a:ext cx="27" cy="27"/>
                              </a:xfrm>
                              <a:prstGeom prst="ellipse">
                                <a:avLst/>
                              </a:prstGeom>
                              <a:solidFill>
                                <a:srgbClr val="DDDDDD"/>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IN" altLang="en-US"/>
                              </a:p>
                            </p:txBody>
                          </p:sp>
                          <p:sp>
                            <p:nvSpPr>
                              <p:cNvPr id="187" name="Oval 79"/>
                              <p:cNvSpPr>
                                <a:spLocks noChangeAspect="1" noChangeArrowheads="1"/>
                              </p:cNvSpPr>
                              <p:nvPr/>
                            </p:nvSpPr>
                            <p:spPr bwMode="auto">
                              <a:xfrm flipV="1">
                                <a:off x="3260" y="1603"/>
                                <a:ext cx="27" cy="27"/>
                              </a:xfrm>
                              <a:prstGeom prst="ellipse">
                                <a:avLst/>
                              </a:prstGeom>
                              <a:solidFill>
                                <a:srgbClr val="DDDDDD"/>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IN" altLang="en-US"/>
                              </a:p>
                            </p:txBody>
                          </p:sp>
                          <p:sp>
                            <p:nvSpPr>
                              <p:cNvPr id="188" name="Oval 80"/>
                              <p:cNvSpPr>
                                <a:spLocks noChangeAspect="1" noChangeArrowheads="1"/>
                              </p:cNvSpPr>
                              <p:nvPr/>
                            </p:nvSpPr>
                            <p:spPr bwMode="auto">
                              <a:xfrm flipV="1">
                                <a:off x="3340" y="1603"/>
                                <a:ext cx="27" cy="27"/>
                              </a:xfrm>
                              <a:prstGeom prst="ellipse">
                                <a:avLst/>
                              </a:prstGeom>
                              <a:solidFill>
                                <a:srgbClr val="DDDDDD"/>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IN" altLang="en-US"/>
                              </a:p>
                            </p:txBody>
                          </p:sp>
                          <p:sp>
                            <p:nvSpPr>
                              <p:cNvPr id="189" name="Rectangle 81"/>
                              <p:cNvSpPr>
                                <a:spLocks noChangeArrowheads="1"/>
                              </p:cNvSpPr>
                              <p:nvPr/>
                            </p:nvSpPr>
                            <p:spPr bwMode="auto">
                              <a:xfrm rot="2807452">
                                <a:off x="2562" y="1516"/>
                                <a:ext cx="27" cy="69"/>
                              </a:xfrm>
                              <a:prstGeom prst="rect">
                                <a:avLst/>
                              </a:prstGeom>
                              <a:solidFill>
                                <a:srgbClr val="DDDDDD"/>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IN" altLang="en-US"/>
                              </a:p>
                            </p:txBody>
                          </p:sp>
                          <p:sp>
                            <p:nvSpPr>
                              <p:cNvPr id="190" name="Freeform 82"/>
                              <p:cNvSpPr>
                                <a:spLocks noChangeAspect="1"/>
                              </p:cNvSpPr>
                              <p:nvPr/>
                            </p:nvSpPr>
                            <p:spPr bwMode="auto">
                              <a:xfrm>
                                <a:off x="2455" y="1016"/>
                                <a:ext cx="196" cy="188"/>
                              </a:xfrm>
                              <a:custGeom>
                                <a:avLst/>
                                <a:gdLst>
                                  <a:gd name="T0" fmla="*/ 16 w 196"/>
                                  <a:gd name="T1" fmla="*/ 25 h 188"/>
                                  <a:gd name="T2" fmla="*/ 47 w 196"/>
                                  <a:gd name="T3" fmla="*/ 172 h 188"/>
                                  <a:gd name="T4" fmla="*/ 77 w 196"/>
                                  <a:gd name="T5" fmla="*/ 172 h 188"/>
                                  <a:gd name="T6" fmla="*/ 119 w 196"/>
                                  <a:gd name="T7" fmla="*/ 172 h 188"/>
                                  <a:gd name="T8" fmla="*/ 149 w 196"/>
                                  <a:gd name="T9" fmla="*/ 172 h 188"/>
                                  <a:gd name="T10" fmla="*/ 180 w 196"/>
                                  <a:gd name="T11" fmla="*/ 25 h 188"/>
                                  <a:gd name="T12" fmla="*/ 180 w 196"/>
                                  <a:gd name="T13" fmla="*/ 0 h 188"/>
                                  <a:gd name="T14" fmla="*/ 196 w 196"/>
                                  <a:gd name="T15" fmla="*/ 0 h 188"/>
                                  <a:gd name="T16" fmla="*/ 196 w 196"/>
                                  <a:gd name="T17" fmla="*/ 26 h 188"/>
                                  <a:gd name="T18" fmla="*/ 166 w 196"/>
                                  <a:gd name="T19" fmla="*/ 173 h 188"/>
                                  <a:gd name="T20" fmla="*/ 166 w 196"/>
                                  <a:gd name="T21" fmla="*/ 188 h 188"/>
                                  <a:gd name="T22" fmla="*/ 33 w 196"/>
                                  <a:gd name="T23" fmla="*/ 188 h 188"/>
                                  <a:gd name="T24" fmla="*/ 33 w 196"/>
                                  <a:gd name="T25" fmla="*/ 173 h 188"/>
                                  <a:gd name="T26" fmla="*/ 0 w 196"/>
                                  <a:gd name="T27" fmla="*/ 26 h 188"/>
                                  <a:gd name="T28" fmla="*/ 0 w 196"/>
                                  <a:gd name="T29" fmla="*/ 0 h 188"/>
                                  <a:gd name="T30" fmla="*/ 16 w 196"/>
                                  <a:gd name="T31" fmla="*/ 0 h 188"/>
                                  <a:gd name="T32" fmla="*/ 16 w 196"/>
                                  <a:gd name="T33" fmla="*/ 25 h 1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6" h="188">
                                    <a:moveTo>
                                      <a:pt x="16" y="25"/>
                                    </a:moveTo>
                                    <a:lnTo>
                                      <a:pt x="47" y="172"/>
                                    </a:lnTo>
                                    <a:lnTo>
                                      <a:pt x="77" y="172"/>
                                    </a:lnTo>
                                    <a:lnTo>
                                      <a:pt x="119" y="172"/>
                                    </a:lnTo>
                                    <a:lnTo>
                                      <a:pt x="149" y="172"/>
                                    </a:lnTo>
                                    <a:lnTo>
                                      <a:pt x="180" y="25"/>
                                    </a:lnTo>
                                    <a:lnTo>
                                      <a:pt x="180" y="0"/>
                                    </a:lnTo>
                                    <a:lnTo>
                                      <a:pt x="196" y="0"/>
                                    </a:lnTo>
                                    <a:lnTo>
                                      <a:pt x="196" y="26"/>
                                    </a:lnTo>
                                    <a:lnTo>
                                      <a:pt x="166" y="173"/>
                                    </a:lnTo>
                                    <a:lnTo>
                                      <a:pt x="166" y="188"/>
                                    </a:lnTo>
                                    <a:lnTo>
                                      <a:pt x="33" y="188"/>
                                    </a:lnTo>
                                    <a:lnTo>
                                      <a:pt x="33" y="173"/>
                                    </a:lnTo>
                                    <a:lnTo>
                                      <a:pt x="0" y="26"/>
                                    </a:lnTo>
                                    <a:lnTo>
                                      <a:pt x="0" y="0"/>
                                    </a:lnTo>
                                    <a:lnTo>
                                      <a:pt x="16" y="0"/>
                                    </a:lnTo>
                                    <a:lnTo>
                                      <a:pt x="16" y="25"/>
                                    </a:lnTo>
                                    <a:close/>
                                  </a:path>
                                </a:pathLst>
                              </a:custGeom>
                              <a:solidFill>
                                <a:srgbClr val="808080"/>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91" name="Freeform 83"/>
                              <p:cNvSpPr>
                                <a:spLocks noChangeAspect="1"/>
                              </p:cNvSpPr>
                              <p:nvPr/>
                            </p:nvSpPr>
                            <p:spPr bwMode="auto">
                              <a:xfrm>
                                <a:off x="2494" y="1216"/>
                                <a:ext cx="120" cy="96"/>
                              </a:xfrm>
                              <a:custGeom>
                                <a:avLst/>
                                <a:gdLst>
                                  <a:gd name="T0" fmla="*/ 15 w 120"/>
                                  <a:gd name="T1" fmla="*/ 0 h 96"/>
                                  <a:gd name="T2" fmla="*/ 14 w 120"/>
                                  <a:gd name="T3" fmla="*/ 10 h 96"/>
                                  <a:gd name="T4" fmla="*/ 27 w 120"/>
                                  <a:gd name="T5" fmla="*/ 80 h 96"/>
                                  <a:gd name="T6" fmla="*/ 46 w 120"/>
                                  <a:gd name="T7" fmla="*/ 80 h 96"/>
                                  <a:gd name="T8" fmla="*/ 73 w 120"/>
                                  <a:gd name="T9" fmla="*/ 80 h 96"/>
                                  <a:gd name="T10" fmla="*/ 90 w 120"/>
                                  <a:gd name="T11" fmla="*/ 80 h 96"/>
                                  <a:gd name="T12" fmla="*/ 104 w 120"/>
                                  <a:gd name="T13" fmla="*/ 10 h 96"/>
                                  <a:gd name="T14" fmla="*/ 105 w 120"/>
                                  <a:gd name="T15" fmla="*/ 0 h 96"/>
                                  <a:gd name="T16" fmla="*/ 120 w 120"/>
                                  <a:gd name="T17" fmla="*/ 0 h 96"/>
                                  <a:gd name="T18" fmla="*/ 120 w 120"/>
                                  <a:gd name="T19" fmla="*/ 10 h 96"/>
                                  <a:gd name="T20" fmla="*/ 106 w 120"/>
                                  <a:gd name="T21" fmla="*/ 81 h 96"/>
                                  <a:gd name="T22" fmla="*/ 106 w 120"/>
                                  <a:gd name="T23" fmla="*/ 96 h 96"/>
                                  <a:gd name="T24" fmla="*/ 15 w 120"/>
                                  <a:gd name="T25" fmla="*/ 96 h 96"/>
                                  <a:gd name="T26" fmla="*/ 15 w 120"/>
                                  <a:gd name="T27" fmla="*/ 81 h 96"/>
                                  <a:gd name="T28" fmla="*/ 0 w 120"/>
                                  <a:gd name="T29" fmla="*/ 10 h 96"/>
                                  <a:gd name="T30" fmla="*/ 0 w 120"/>
                                  <a:gd name="T31" fmla="*/ 0 h 96"/>
                                  <a:gd name="T32" fmla="*/ 15 w 120"/>
                                  <a:gd name="T33" fmla="*/ 0 h 9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0" h="96">
                                    <a:moveTo>
                                      <a:pt x="15" y="0"/>
                                    </a:moveTo>
                                    <a:lnTo>
                                      <a:pt x="14" y="10"/>
                                    </a:lnTo>
                                    <a:lnTo>
                                      <a:pt x="27" y="80"/>
                                    </a:lnTo>
                                    <a:lnTo>
                                      <a:pt x="46" y="80"/>
                                    </a:lnTo>
                                    <a:lnTo>
                                      <a:pt x="73" y="80"/>
                                    </a:lnTo>
                                    <a:lnTo>
                                      <a:pt x="90" y="80"/>
                                    </a:lnTo>
                                    <a:lnTo>
                                      <a:pt x="104" y="10"/>
                                    </a:lnTo>
                                    <a:lnTo>
                                      <a:pt x="105" y="0"/>
                                    </a:lnTo>
                                    <a:lnTo>
                                      <a:pt x="120" y="0"/>
                                    </a:lnTo>
                                    <a:lnTo>
                                      <a:pt x="120" y="10"/>
                                    </a:lnTo>
                                    <a:lnTo>
                                      <a:pt x="106" y="81"/>
                                    </a:lnTo>
                                    <a:lnTo>
                                      <a:pt x="106" y="96"/>
                                    </a:lnTo>
                                    <a:lnTo>
                                      <a:pt x="15" y="96"/>
                                    </a:lnTo>
                                    <a:lnTo>
                                      <a:pt x="15" y="81"/>
                                    </a:lnTo>
                                    <a:lnTo>
                                      <a:pt x="0" y="10"/>
                                    </a:lnTo>
                                    <a:lnTo>
                                      <a:pt x="0" y="0"/>
                                    </a:lnTo>
                                    <a:lnTo>
                                      <a:pt x="15" y="0"/>
                                    </a:lnTo>
                                    <a:close/>
                                  </a:path>
                                </a:pathLst>
                              </a:custGeom>
                              <a:solidFill>
                                <a:srgbClr val="808080"/>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92" name="Freeform 84"/>
                              <p:cNvSpPr>
                                <a:spLocks noChangeAspect="1"/>
                              </p:cNvSpPr>
                              <p:nvPr/>
                            </p:nvSpPr>
                            <p:spPr bwMode="auto">
                              <a:xfrm>
                                <a:off x="2513" y="1322"/>
                                <a:ext cx="81" cy="94"/>
                              </a:xfrm>
                              <a:custGeom>
                                <a:avLst/>
                                <a:gdLst>
                                  <a:gd name="T0" fmla="*/ 16 w 81"/>
                                  <a:gd name="T1" fmla="*/ 0 h 94"/>
                                  <a:gd name="T2" fmla="*/ 16 w 81"/>
                                  <a:gd name="T3" fmla="*/ 11 h 94"/>
                                  <a:gd name="T4" fmla="*/ 29 w 81"/>
                                  <a:gd name="T5" fmla="*/ 78 h 94"/>
                                  <a:gd name="T6" fmla="*/ 50 w 81"/>
                                  <a:gd name="T7" fmla="*/ 78 h 94"/>
                                  <a:gd name="T8" fmla="*/ 64 w 81"/>
                                  <a:gd name="T9" fmla="*/ 11 h 94"/>
                                  <a:gd name="T10" fmla="*/ 64 w 81"/>
                                  <a:gd name="T11" fmla="*/ 0 h 94"/>
                                  <a:gd name="T12" fmla="*/ 81 w 81"/>
                                  <a:gd name="T13" fmla="*/ 0 h 94"/>
                                  <a:gd name="T14" fmla="*/ 81 w 81"/>
                                  <a:gd name="T15" fmla="*/ 12 h 94"/>
                                  <a:gd name="T16" fmla="*/ 67 w 81"/>
                                  <a:gd name="T17" fmla="*/ 78 h 94"/>
                                  <a:gd name="T18" fmla="*/ 67 w 81"/>
                                  <a:gd name="T19" fmla="*/ 94 h 94"/>
                                  <a:gd name="T20" fmla="*/ 15 w 81"/>
                                  <a:gd name="T21" fmla="*/ 94 h 94"/>
                                  <a:gd name="T22" fmla="*/ 15 w 81"/>
                                  <a:gd name="T23" fmla="*/ 78 h 94"/>
                                  <a:gd name="T24" fmla="*/ 0 w 81"/>
                                  <a:gd name="T25" fmla="*/ 12 h 94"/>
                                  <a:gd name="T26" fmla="*/ 0 w 81"/>
                                  <a:gd name="T27" fmla="*/ 0 h 94"/>
                                  <a:gd name="T28" fmla="*/ 16 w 81"/>
                                  <a:gd name="T29" fmla="*/ 0 h 9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1" h="94">
                                    <a:moveTo>
                                      <a:pt x="16" y="0"/>
                                    </a:moveTo>
                                    <a:lnTo>
                                      <a:pt x="16" y="11"/>
                                    </a:lnTo>
                                    <a:lnTo>
                                      <a:pt x="29" y="78"/>
                                    </a:lnTo>
                                    <a:lnTo>
                                      <a:pt x="50" y="78"/>
                                    </a:lnTo>
                                    <a:lnTo>
                                      <a:pt x="64" y="11"/>
                                    </a:lnTo>
                                    <a:lnTo>
                                      <a:pt x="64" y="0"/>
                                    </a:lnTo>
                                    <a:lnTo>
                                      <a:pt x="81" y="0"/>
                                    </a:lnTo>
                                    <a:lnTo>
                                      <a:pt x="81" y="12"/>
                                    </a:lnTo>
                                    <a:lnTo>
                                      <a:pt x="67" y="78"/>
                                    </a:lnTo>
                                    <a:lnTo>
                                      <a:pt x="67" y="94"/>
                                    </a:lnTo>
                                    <a:lnTo>
                                      <a:pt x="15" y="94"/>
                                    </a:lnTo>
                                    <a:lnTo>
                                      <a:pt x="15" y="78"/>
                                    </a:lnTo>
                                    <a:lnTo>
                                      <a:pt x="0" y="12"/>
                                    </a:lnTo>
                                    <a:lnTo>
                                      <a:pt x="0" y="0"/>
                                    </a:lnTo>
                                    <a:lnTo>
                                      <a:pt x="16" y="0"/>
                                    </a:lnTo>
                                    <a:close/>
                                  </a:path>
                                </a:pathLst>
                              </a:custGeom>
                              <a:solidFill>
                                <a:srgbClr val="808080"/>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93" name="Freeform 85"/>
                              <p:cNvSpPr>
                                <a:spLocks noChangeAspect="1"/>
                              </p:cNvSpPr>
                              <p:nvPr/>
                            </p:nvSpPr>
                            <p:spPr bwMode="auto">
                              <a:xfrm>
                                <a:off x="2471" y="1041"/>
                                <a:ext cx="340" cy="563"/>
                              </a:xfrm>
                              <a:custGeom>
                                <a:avLst/>
                                <a:gdLst>
                                  <a:gd name="T0" fmla="*/ 0 w 633"/>
                                  <a:gd name="T1" fmla="*/ 0 h 1048"/>
                                  <a:gd name="T2" fmla="*/ 31 w 633"/>
                                  <a:gd name="T3" fmla="*/ 147 h 1048"/>
                                  <a:gd name="T4" fmla="*/ 61 w 633"/>
                                  <a:gd name="T5" fmla="*/ 147 h 1048"/>
                                  <a:gd name="T6" fmla="*/ 61 w 633"/>
                                  <a:gd name="T7" fmla="*/ 185 h 1048"/>
                                  <a:gd name="T8" fmla="*/ 37 w 633"/>
                                  <a:gd name="T9" fmla="*/ 185 h 1048"/>
                                  <a:gd name="T10" fmla="*/ 50 w 633"/>
                                  <a:gd name="T11" fmla="*/ 255 h 1048"/>
                                  <a:gd name="T12" fmla="*/ 69 w 633"/>
                                  <a:gd name="T13" fmla="*/ 255 h 1048"/>
                                  <a:gd name="T14" fmla="*/ 69 w 633"/>
                                  <a:gd name="T15" fmla="*/ 292 h 1048"/>
                                  <a:gd name="T16" fmla="*/ 58 w 633"/>
                                  <a:gd name="T17" fmla="*/ 292 h 1048"/>
                                  <a:gd name="T18" fmla="*/ 71 w 633"/>
                                  <a:gd name="T19" fmla="*/ 359 h 1048"/>
                                  <a:gd name="T20" fmla="*/ 71 w 633"/>
                                  <a:gd name="T21" fmla="*/ 456 h 1048"/>
                                  <a:gd name="T22" fmla="*/ 73 w 633"/>
                                  <a:gd name="T23" fmla="*/ 469 h 1048"/>
                                  <a:gd name="T24" fmla="*/ 74 w 633"/>
                                  <a:gd name="T25" fmla="*/ 479 h 1048"/>
                                  <a:gd name="T26" fmla="*/ 78 w 633"/>
                                  <a:gd name="T27" fmla="*/ 494 h 1048"/>
                                  <a:gd name="T28" fmla="*/ 84 w 633"/>
                                  <a:gd name="T29" fmla="*/ 504 h 1048"/>
                                  <a:gd name="T30" fmla="*/ 90 w 633"/>
                                  <a:gd name="T31" fmla="*/ 516 h 1048"/>
                                  <a:gd name="T32" fmla="*/ 102 w 633"/>
                                  <a:gd name="T33" fmla="*/ 530 h 1048"/>
                                  <a:gd name="T34" fmla="*/ 111 w 633"/>
                                  <a:gd name="T35" fmla="*/ 539 h 1048"/>
                                  <a:gd name="T36" fmla="*/ 119 w 633"/>
                                  <a:gd name="T37" fmla="*/ 544 h 1048"/>
                                  <a:gd name="T38" fmla="*/ 129 w 633"/>
                                  <a:gd name="T39" fmla="*/ 552 h 1048"/>
                                  <a:gd name="T40" fmla="*/ 144 w 633"/>
                                  <a:gd name="T41" fmla="*/ 558 h 1048"/>
                                  <a:gd name="T42" fmla="*/ 160 w 633"/>
                                  <a:gd name="T43" fmla="*/ 562 h 1048"/>
                                  <a:gd name="T44" fmla="*/ 179 w 633"/>
                                  <a:gd name="T45" fmla="*/ 563 h 1048"/>
                                  <a:gd name="T46" fmla="*/ 340 w 633"/>
                                  <a:gd name="T47" fmla="*/ 563 h 1048"/>
                                  <a:gd name="T48" fmla="*/ 340 w 633"/>
                                  <a:gd name="T49" fmla="*/ 543 h 1048"/>
                                  <a:gd name="T50" fmla="*/ 200 w 633"/>
                                  <a:gd name="T51" fmla="*/ 543 h 1048"/>
                                  <a:gd name="T52" fmla="*/ 186 w 633"/>
                                  <a:gd name="T53" fmla="*/ 542 h 1048"/>
                                  <a:gd name="T54" fmla="*/ 170 w 633"/>
                                  <a:gd name="T55" fmla="*/ 540 h 1048"/>
                                  <a:gd name="T56" fmla="*/ 155 w 633"/>
                                  <a:gd name="T57" fmla="*/ 533 h 1048"/>
                                  <a:gd name="T58" fmla="*/ 139 w 633"/>
                                  <a:gd name="T59" fmla="*/ 526 h 1048"/>
                                  <a:gd name="T60" fmla="*/ 129 w 633"/>
                                  <a:gd name="T61" fmla="*/ 516 h 1048"/>
                                  <a:gd name="T62" fmla="*/ 115 w 633"/>
                                  <a:gd name="T63" fmla="*/ 503 h 1048"/>
                                  <a:gd name="T64" fmla="*/ 108 w 633"/>
                                  <a:gd name="T65" fmla="*/ 492 h 1048"/>
                                  <a:gd name="T66" fmla="*/ 100 w 633"/>
                                  <a:gd name="T67" fmla="*/ 478 h 1048"/>
                                  <a:gd name="T68" fmla="*/ 95 w 633"/>
                                  <a:gd name="T69" fmla="*/ 463 h 1048"/>
                                  <a:gd name="T70" fmla="*/ 92 w 633"/>
                                  <a:gd name="T71" fmla="*/ 450 h 1048"/>
                                  <a:gd name="T72" fmla="*/ 92 w 633"/>
                                  <a:gd name="T73" fmla="*/ 437 h 1048"/>
                                  <a:gd name="T74" fmla="*/ 92 w 633"/>
                                  <a:gd name="T75" fmla="*/ 359 h 1048"/>
                                  <a:gd name="T76" fmla="*/ 106 w 633"/>
                                  <a:gd name="T77" fmla="*/ 292 h 1048"/>
                                  <a:gd name="T78" fmla="*/ 96 w 633"/>
                                  <a:gd name="T79" fmla="*/ 292 h 1048"/>
                                  <a:gd name="T80" fmla="*/ 96 w 633"/>
                                  <a:gd name="T81" fmla="*/ 255 h 1048"/>
                                  <a:gd name="T82" fmla="*/ 113 w 633"/>
                                  <a:gd name="T83" fmla="*/ 255 h 1048"/>
                                  <a:gd name="T84" fmla="*/ 127 w 633"/>
                                  <a:gd name="T85" fmla="*/ 185 h 1048"/>
                                  <a:gd name="T86" fmla="*/ 103 w 633"/>
                                  <a:gd name="T87" fmla="*/ 185 h 1048"/>
                                  <a:gd name="T88" fmla="*/ 103 w 633"/>
                                  <a:gd name="T89" fmla="*/ 147 h 1048"/>
                                  <a:gd name="T90" fmla="*/ 133 w 633"/>
                                  <a:gd name="T91" fmla="*/ 147 h 1048"/>
                                  <a:gd name="T92" fmla="*/ 164 w 633"/>
                                  <a:gd name="T93" fmla="*/ 0 h 1048"/>
                                  <a:gd name="T94" fmla="*/ 0 w 633"/>
                                  <a:gd name="T95" fmla="*/ 0 h 10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33" h="1048">
                                    <a:moveTo>
                                      <a:pt x="0" y="0"/>
                                    </a:moveTo>
                                    <a:lnTo>
                                      <a:pt x="57" y="273"/>
                                    </a:lnTo>
                                    <a:lnTo>
                                      <a:pt x="114" y="273"/>
                                    </a:lnTo>
                                    <a:lnTo>
                                      <a:pt x="114" y="345"/>
                                    </a:lnTo>
                                    <a:lnTo>
                                      <a:pt x="69" y="345"/>
                                    </a:lnTo>
                                    <a:lnTo>
                                      <a:pt x="94" y="474"/>
                                    </a:lnTo>
                                    <a:lnTo>
                                      <a:pt x="129" y="474"/>
                                    </a:lnTo>
                                    <a:lnTo>
                                      <a:pt x="129" y="544"/>
                                    </a:lnTo>
                                    <a:lnTo>
                                      <a:pt x="108" y="544"/>
                                    </a:lnTo>
                                    <a:lnTo>
                                      <a:pt x="133" y="669"/>
                                    </a:lnTo>
                                    <a:lnTo>
                                      <a:pt x="133" y="849"/>
                                    </a:lnTo>
                                    <a:lnTo>
                                      <a:pt x="135" y="873"/>
                                    </a:lnTo>
                                    <a:lnTo>
                                      <a:pt x="138" y="892"/>
                                    </a:lnTo>
                                    <a:lnTo>
                                      <a:pt x="145" y="919"/>
                                    </a:lnTo>
                                    <a:lnTo>
                                      <a:pt x="156" y="939"/>
                                    </a:lnTo>
                                    <a:lnTo>
                                      <a:pt x="168" y="961"/>
                                    </a:lnTo>
                                    <a:lnTo>
                                      <a:pt x="190" y="987"/>
                                    </a:lnTo>
                                    <a:lnTo>
                                      <a:pt x="207" y="1003"/>
                                    </a:lnTo>
                                    <a:lnTo>
                                      <a:pt x="222" y="1012"/>
                                    </a:lnTo>
                                    <a:lnTo>
                                      <a:pt x="241" y="1027"/>
                                    </a:lnTo>
                                    <a:lnTo>
                                      <a:pt x="268" y="1038"/>
                                    </a:lnTo>
                                    <a:lnTo>
                                      <a:pt x="298" y="1047"/>
                                    </a:lnTo>
                                    <a:lnTo>
                                      <a:pt x="334" y="1048"/>
                                    </a:lnTo>
                                    <a:lnTo>
                                      <a:pt x="633" y="1048"/>
                                    </a:lnTo>
                                    <a:lnTo>
                                      <a:pt x="633" y="1011"/>
                                    </a:lnTo>
                                    <a:lnTo>
                                      <a:pt x="372" y="1011"/>
                                    </a:lnTo>
                                    <a:lnTo>
                                      <a:pt x="346" y="1009"/>
                                    </a:lnTo>
                                    <a:lnTo>
                                      <a:pt x="316" y="1005"/>
                                    </a:lnTo>
                                    <a:lnTo>
                                      <a:pt x="288" y="993"/>
                                    </a:lnTo>
                                    <a:lnTo>
                                      <a:pt x="259" y="979"/>
                                    </a:lnTo>
                                    <a:lnTo>
                                      <a:pt x="240" y="961"/>
                                    </a:lnTo>
                                    <a:lnTo>
                                      <a:pt x="214" y="937"/>
                                    </a:lnTo>
                                    <a:lnTo>
                                      <a:pt x="201" y="915"/>
                                    </a:lnTo>
                                    <a:lnTo>
                                      <a:pt x="186" y="889"/>
                                    </a:lnTo>
                                    <a:lnTo>
                                      <a:pt x="177" y="862"/>
                                    </a:lnTo>
                                    <a:lnTo>
                                      <a:pt x="172" y="838"/>
                                    </a:lnTo>
                                    <a:lnTo>
                                      <a:pt x="171" y="813"/>
                                    </a:lnTo>
                                    <a:lnTo>
                                      <a:pt x="171" y="669"/>
                                    </a:lnTo>
                                    <a:lnTo>
                                      <a:pt x="198" y="544"/>
                                    </a:lnTo>
                                    <a:lnTo>
                                      <a:pt x="178" y="544"/>
                                    </a:lnTo>
                                    <a:lnTo>
                                      <a:pt x="178" y="474"/>
                                    </a:lnTo>
                                    <a:lnTo>
                                      <a:pt x="211" y="474"/>
                                    </a:lnTo>
                                    <a:lnTo>
                                      <a:pt x="237" y="345"/>
                                    </a:lnTo>
                                    <a:lnTo>
                                      <a:pt x="192" y="345"/>
                                    </a:lnTo>
                                    <a:lnTo>
                                      <a:pt x="192" y="273"/>
                                    </a:lnTo>
                                    <a:lnTo>
                                      <a:pt x="247" y="273"/>
                                    </a:lnTo>
                                    <a:lnTo>
                                      <a:pt x="306" y="0"/>
                                    </a:lnTo>
                                    <a:lnTo>
                                      <a:pt x="0" y="0"/>
                                    </a:lnTo>
                                    <a:close/>
                                  </a:path>
                                </a:pathLst>
                              </a:custGeom>
                              <a:solidFill>
                                <a:srgbClr val="FF3300"/>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94" name="Rectangle 86"/>
                              <p:cNvSpPr>
                                <a:spLocks noChangeArrowheads="1"/>
                              </p:cNvSpPr>
                              <p:nvPr/>
                            </p:nvSpPr>
                            <p:spPr bwMode="auto">
                              <a:xfrm>
                                <a:off x="2843" y="1584"/>
                                <a:ext cx="98" cy="20"/>
                              </a:xfrm>
                              <a:prstGeom prst="rect">
                                <a:avLst/>
                              </a:prstGeom>
                              <a:solidFill>
                                <a:srgbClr val="FF33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IN" altLang="en-US"/>
                              </a:p>
                            </p:txBody>
                          </p:sp>
                          <p:sp>
                            <p:nvSpPr>
                              <p:cNvPr id="195" name="Rectangle 87"/>
                              <p:cNvSpPr>
                                <a:spLocks noChangeArrowheads="1"/>
                              </p:cNvSpPr>
                              <p:nvPr/>
                            </p:nvSpPr>
                            <p:spPr bwMode="auto">
                              <a:xfrm>
                                <a:off x="2973" y="1584"/>
                                <a:ext cx="181" cy="20"/>
                              </a:xfrm>
                              <a:prstGeom prst="rect">
                                <a:avLst/>
                              </a:prstGeom>
                              <a:solidFill>
                                <a:srgbClr val="FF33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IN" altLang="en-US"/>
                              </a:p>
                            </p:txBody>
                          </p:sp>
                          <p:sp>
                            <p:nvSpPr>
                              <p:cNvPr id="196" name="Rectangle 88"/>
                              <p:cNvSpPr>
                                <a:spLocks noChangeArrowheads="1"/>
                              </p:cNvSpPr>
                              <p:nvPr/>
                            </p:nvSpPr>
                            <p:spPr bwMode="auto">
                              <a:xfrm>
                                <a:off x="3185" y="1584"/>
                                <a:ext cx="181" cy="20"/>
                              </a:xfrm>
                              <a:prstGeom prst="rect">
                                <a:avLst/>
                              </a:prstGeom>
                              <a:solidFill>
                                <a:srgbClr val="FF33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IN" altLang="en-US"/>
                              </a:p>
                            </p:txBody>
                          </p:sp>
                        </p:grpSp>
                        <p:sp>
                          <p:nvSpPr>
                            <p:cNvPr id="173" name="AutoShape 89"/>
                            <p:cNvSpPr>
                              <a:spLocks noChangeArrowheads="1"/>
                            </p:cNvSpPr>
                            <p:nvPr/>
                          </p:nvSpPr>
                          <p:spPr bwMode="auto">
                            <a:xfrm>
                              <a:off x="2407" y="678"/>
                              <a:ext cx="960" cy="207"/>
                            </a:xfrm>
                            <a:prstGeom prst="roundRect">
                              <a:avLst>
                                <a:gd name="adj"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ja-JP" sz="1200" b="1">
                                  <a:ea typeface="Osaka" charset="-128"/>
                                </a:rPr>
                                <a:t>Continuous casting</a:t>
                              </a:r>
                            </a:p>
                          </p:txBody>
                        </p:sp>
                        <p:sp>
                          <p:nvSpPr>
                            <p:cNvPr id="174" name="Rectangle 90"/>
                            <p:cNvSpPr>
                              <a:spLocks noChangeArrowheads="1"/>
                            </p:cNvSpPr>
                            <p:nvPr/>
                          </p:nvSpPr>
                          <p:spPr bwMode="auto">
                            <a:xfrm>
                              <a:off x="2678" y="1962"/>
                              <a:ext cx="506" cy="117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IN" altLang="en-US"/>
                            </a:p>
                          </p:txBody>
                        </p:sp>
                        <p:sp>
                          <p:nvSpPr>
                            <p:cNvPr id="175" name="Text Box 91"/>
                            <p:cNvSpPr txBox="1">
                              <a:spLocks noChangeArrowheads="1"/>
                            </p:cNvSpPr>
                            <p:nvPr/>
                          </p:nvSpPr>
                          <p:spPr bwMode="auto">
                            <a:xfrm>
                              <a:off x="3151" y="1926"/>
                              <a:ext cx="414"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algn="l" eaLnBrk="1" hangingPunct="1"/>
                              <a:r>
                                <a:rPr lang="en-US" altLang="ja-JP" sz="1200" b="1">
                                  <a:ea typeface="Osaka" charset="-128"/>
                                </a:rPr>
                                <a:t>Hot</a:t>
                              </a:r>
                            </a:p>
                            <a:p>
                              <a:pPr algn="l" eaLnBrk="1" hangingPunct="1"/>
                              <a:r>
                                <a:rPr lang="en-US" altLang="ja-JP" sz="1200" b="1">
                                  <a:ea typeface="Osaka" charset="-128"/>
                                </a:rPr>
                                <a:t>direct</a:t>
                              </a:r>
                            </a:p>
                            <a:p>
                              <a:pPr algn="l" eaLnBrk="1" hangingPunct="1"/>
                              <a:r>
                                <a:rPr lang="en-US" altLang="ja-JP" sz="1200" b="1">
                                  <a:ea typeface="Osaka" charset="-128"/>
                                </a:rPr>
                                <a:t>rolling</a:t>
                              </a:r>
                            </a:p>
                            <a:p>
                              <a:pPr algn="l" eaLnBrk="1" hangingPunct="1"/>
                              <a:r>
                                <a:rPr lang="en-US" altLang="ja-JP" sz="1200" b="1">
                                  <a:ea typeface="Osaka" charset="-128"/>
                                </a:rPr>
                                <a:t>(HDR)</a:t>
                              </a:r>
                            </a:p>
                          </p:txBody>
                        </p:sp>
                        <p:cxnSp>
                          <p:nvCxnSpPr>
                            <p:cNvPr id="176" name="AutoShape 92"/>
                            <p:cNvCxnSpPr>
                              <a:cxnSpLocks noChangeShapeType="1"/>
                            </p:cNvCxnSpPr>
                            <p:nvPr/>
                          </p:nvCxnSpPr>
                          <p:spPr bwMode="auto">
                            <a:xfrm>
                              <a:off x="2935" y="1668"/>
                              <a:ext cx="0" cy="277"/>
                            </a:xfrm>
                            <a:prstGeom prst="straightConnector1">
                              <a:avLst/>
                            </a:prstGeom>
                            <a:noFill/>
                            <a:ln w="28575">
                              <a:solidFill>
                                <a:schemeClr val="hlink"/>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58" name="Freeform 93"/>
                          <p:cNvSpPr>
                            <a:spLocks/>
                          </p:cNvSpPr>
                          <p:nvPr/>
                        </p:nvSpPr>
                        <p:spPr bwMode="auto">
                          <a:xfrm>
                            <a:off x="2792" y="2006"/>
                            <a:ext cx="309" cy="138"/>
                          </a:xfrm>
                          <a:custGeom>
                            <a:avLst/>
                            <a:gdLst>
                              <a:gd name="T0" fmla="*/ 0 w 309"/>
                              <a:gd name="T1" fmla="*/ 115 h 138"/>
                              <a:gd name="T2" fmla="*/ 54 w 309"/>
                              <a:gd name="T3" fmla="*/ 138 h 138"/>
                              <a:gd name="T4" fmla="*/ 309 w 309"/>
                              <a:gd name="T5" fmla="*/ 25 h 138"/>
                              <a:gd name="T6" fmla="*/ 259 w 309"/>
                              <a:gd name="T7" fmla="*/ 0 h 138"/>
                              <a:gd name="T8" fmla="*/ 0 w 309"/>
                              <a:gd name="T9" fmla="*/ 115 h 1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9" h="138">
                                <a:moveTo>
                                  <a:pt x="0" y="115"/>
                                </a:moveTo>
                                <a:lnTo>
                                  <a:pt x="54" y="138"/>
                                </a:lnTo>
                                <a:lnTo>
                                  <a:pt x="309" y="25"/>
                                </a:lnTo>
                                <a:lnTo>
                                  <a:pt x="259" y="0"/>
                                </a:lnTo>
                                <a:lnTo>
                                  <a:pt x="0" y="115"/>
                                </a:lnTo>
                                <a:close/>
                              </a:path>
                            </a:pathLst>
                          </a:custGeom>
                          <a:solidFill>
                            <a:srgbClr val="FF6600"/>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59" name="Freeform 94"/>
                          <p:cNvSpPr>
                            <a:spLocks/>
                          </p:cNvSpPr>
                          <p:nvPr/>
                        </p:nvSpPr>
                        <p:spPr bwMode="auto">
                          <a:xfrm>
                            <a:off x="2792" y="2121"/>
                            <a:ext cx="54" cy="68"/>
                          </a:xfrm>
                          <a:custGeom>
                            <a:avLst/>
                            <a:gdLst>
                              <a:gd name="T0" fmla="*/ 0 w 54"/>
                              <a:gd name="T1" fmla="*/ 0 h 68"/>
                              <a:gd name="T2" fmla="*/ 54 w 54"/>
                              <a:gd name="T3" fmla="*/ 23 h 68"/>
                              <a:gd name="T4" fmla="*/ 54 w 54"/>
                              <a:gd name="T5" fmla="*/ 68 h 68"/>
                              <a:gd name="T6" fmla="*/ 0 w 54"/>
                              <a:gd name="T7" fmla="*/ 47 h 68"/>
                              <a:gd name="T8" fmla="*/ 0 w 54"/>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68">
                                <a:moveTo>
                                  <a:pt x="0" y="0"/>
                                </a:moveTo>
                                <a:lnTo>
                                  <a:pt x="54" y="23"/>
                                </a:lnTo>
                                <a:lnTo>
                                  <a:pt x="54" y="68"/>
                                </a:lnTo>
                                <a:lnTo>
                                  <a:pt x="0" y="47"/>
                                </a:lnTo>
                                <a:lnTo>
                                  <a:pt x="0" y="0"/>
                                </a:lnTo>
                                <a:close/>
                              </a:path>
                            </a:pathLst>
                          </a:custGeom>
                          <a:solidFill>
                            <a:srgbClr val="FF6600"/>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60" name="Freeform 95"/>
                          <p:cNvSpPr>
                            <a:spLocks/>
                          </p:cNvSpPr>
                          <p:nvPr/>
                        </p:nvSpPr>
                        <p:spPr bwMode="auto">
                          <a:xfrm>
                            <a:off x="2846" y="2031"/>
                            <a:ext cx="255" cy="158"/>
                          </a:xfrm>
                          <a:custGeom>
                            <a:avLst/>
                            <a:gdLst>
                              <a:gd name="T0" fmla="*/ 255 w 255"/>
                              <a:gd name="T1" fmla="*/ 0 h 158"/>
                              <a:gd name="T2" fmla="*/ 0 w 255"/>
                              <a:gd name="T3" fmla="*/ 113 h 158"/>
                              <a:gd name="T4" fmla="*/ 0 w 255"/>
                              <a:gd name="T5" fmla="*/ 158 h 158"/>
                              <a:gd name="T6" fmla="*/ 255 w 255"/>
                              <a:gd name="T7" fmla="*/ 47 h 158"/>
                              <a:gd name="T8" fmla="*/ 255 w 255"/>
                              <a:gd name="T9" fmla="*/ 0 h 1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5" h="158">
                                <a:moveTo>
                                  <a:pt x="255" y="0"/>
                                </a:moveTo>
                                <a:lnTo>
                                  <a:pt x="0" y="113"/>
                                </a:lnTo>
                                <a:lnTo>
                                  <a:pt x="0" y="158"/>
                                </a:lnTo>
                                <a:lnTo>
                                  <a:pt x="255" y="47"/>
                                </a:lnTo>
                                <a:lnTo>
                                  <a:pt x="255" y="0"/>
                                </a:lnTo>
                                <a:close/>
                              </a:path>
                            </a:pathLst>
                          </a:custGeom>
                          <a:solidFill>
                            <a:srgbClr val="FF6600"/>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61" name="Text Box 96"/>
                          <p:cNvSpPr txBox="1">
                            <a:spLocks noChangeArrowheads="1"/>
                          </p:cNvSpPr>
                          <p:nvPr/>
                        </p:nvSpPr>
                        <p:spPr bwMode="auto">
                          <a:xfrm>
                            <a:off x="2773" y="2175"/>
                            <a:ext cx="35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algn="l" eaLnBrk="1" hangingPunct="1"/>
                            <a:r>
                              <a:rPr lang="en-US" altLang="ja-JP" sz="1200" b="1">
                                <a:ea typeface="Osaka" charset="-128"/>
                              </a:rPr>
                              <a:t>Billet</a:t>
                            </a:r>
                          </a:p>
                        </p:txBody>
                      </p:sp>
                      <p:sp>
                        <p:nvSpPr>
                          <p:cNvPr id="162" name="Freeform 97"/>
                          <p:cNvSpPr>
                            <a:spLocks/>
                          </p:cNvSpPr>
                          <p:nvPr/>
                        </p:nvSpPr>
                        <p:spPr bwMode="auto">
                          <a:xfrm>
                            <a:off x="2751" y="2369"/>
                            <a:ext cx="381" cy="166"/>
                          </a:xfrm>
                          <a:custGeom>
                            <a:avLst/>
                            <a:gdLst>
                              <a:gd name="T0" fmla="*/ 296 w 381"/>
                              <a:gd name="T1" fmla="*/ 0 h 166"/>
                              <a:gd name="T2" fmla="*/ 0 w 381"/>
                              <a:gd name="T3" fmla="*/ 132 h 166"/>
                              <a:gd name="T4" fmla="*/ 84 w 381"/>
                              <a:gd name="T5" fmla="*/ 166 h 166"/>
                              <a:gd name="T6" fmla="*/ 381 w 381"/>
                              <a:gd name="T7" fmla="*/ 36 h 166"/>
                              <a:gd name="T8" fmla="*/ 296 w 381"/>
                              <a:gd name="T9" fmla="*/ 0 h 1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1" h="166">
                                <a:moveTo>
                                  <a:pt x="296" y="0"/>
                                </a:moveTo>
                                <a:lnTo>
                                  <a:pt x="0" y="132"/>
                                </a:lnTo>
                                <a:lnTo>
                                  <a:pt x="84" y="166"/>
                                </a:lnTo>
                                <a:lnTo>
                                  <a:pt x="381" y="36"/>
                                </a:lnTo>
                                <a:lnTo>
                                  <a:pt x="296" y="0"/>
                                </a:lnTo>
                                <a:close/>
                              </a:path>
                            </a:pathLst>
                          </a:custGeom>
                          <a:solidFill>
                            <a:srgbClr val="FF6600"/>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63" name="Freeform 98"/>
                          <p:cNvSpPr>
                            <a:spLocks/>
                          </p:cNvSpPr>
                          <p:nvPr/>
                        </p:nvSpPr>
                        <p:spPr bwMode="auto">
                          <a:xfrm>
                            <a:off x="2751" y="2501"/>
                            <a:ext cx="84" cy="111"/>
                          </a:xfrm>
                          <a:custGeom>
                            <a:avLst/>
                            <a:gdLst>
                              <a:gd name="T0" fmla="*/ 0 w 84"/>
                              <a:gd name="T1" fmla="*/ 78 h 111"/>
                              <a:gd name="T2" fmla="*/ 0 w 84"/>
                              <a:gd name="T3" fmla="*/ 0 h 111"/>
                              <a:gd name="T4" fmla="*/ 84 w 84"/>
                              <a:gd name="T5" fmla="*/ 34 h 111"/>
                              <a:gd name="T6" fmla="*/ 84 w 84"/>
                              <a:gd name="T7" fmla="*/ 111 h 111"/>
                              <a:gd name="T8" fmla="*/ 0 w 84"/>
                              <a:gd name="T9" fmla="*/ 78 h 1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111">
                                <a:moveTo>
                                  <a:pt x="0" y="78"/>
                                </a:moveTo>
                                <a:lnTo>
                                  <a:pt x="0" y="0"/>
                                </a:lnTo>
                                <a:lnTo>
                                  <a:pt x="84" y="34"/>
                                </a:lnTo>
                                <a:lnTo>
                                  <a:pt x="84" y="111"/>
                                </a:lnTo>
                                <a:lnTo>
                                  <a:pt x="0" y="78"/>
                                </a:lnTo>
                                <a:close/>
                              </a:path>
                            </a:pathLst>
                          </a:custGeom>
                          <a:solidFill>
                            <a:srgbClr val="FF6600"/>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64" name="Freeform 99"/>
                          <p:cNvSpPr>
                            <a:spLocks/>
                          </p:cNvSpPr>
                          <p:nvPr/>
                        </p:nvSpPr>
                        <p:spPr bwMode="auto">
                          <a:xfrm>
                            <a:off x="2835" y="2405"/>
                            <a:ext cx="297" cy="207"/>
                          </a:xfrm>
                          <a:custGeom>
                            <a:avLst/>
                            <a:gdLst>
                              <a:gd name="T0" fmla="*/ 297 w 297"/>
                              <a:gd name="T1" fmla="*/ 78 h 207"/>
                              <a:gd name="T2" fmla="*/ 297 w 297"/>
                              <a:gd name="T3" fmla="*/ 0 h 207"/>
                              <a:gd name="T4" fmla="*/ 0 w 297"/>
                              <a:gd name="T5" fmla="*/ 130 h 207"/>
                              <a:gd name="T6" fmla="*/ 0 w 297"/>
                              <a:gd name="T7" fmla="*/ 207 h 207"/>
                              <a:gd name="T8" fmla="*/ 297 w 297"/>
                              <a:gd name="T9" fmla="*/ 78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7" h="207">
                                <a:moveTo>
                                  <a:pt x="297" y="78"/>
                                </a:moveTo>
                                <a:lnTo>
                                  <a:pt x="297" y="0"/>
                                </a:lnTo>
                                <a:lnTo>
                                  <a:pt x="0" y="130"/>
                                </a:lnTo>
                                <a:lnTo>
                                  <a:pt x="0" y="207"/>
                                </a:lnTo>
                                <a:lnTo>
                                  <a:pt x="297" y="78"/>
                                </a:lnTo>
                                <a:close/>
                              </a:path>
                            </a:pathLst>
                          </a:custGeom>
                          <a:solidFill>
                            <a:srgbClr val="FF6600"/>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65" name="Text Box 100"/>
                          <p:cNvSpPr txBox="1">
                            <a:spLocks noChangeArrowheads="1"/>
                          </p:cNvSpPr>
                          <p:nvPr/>
                        </p:nvSpPr>
                        <p:spPr bwMode="auto">
                          <a:xfrm>
                            <a:off x="2755" y="2595"/>
                            <a:ext cx="41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algn="l" eaLnBrk="1" hangingPunct="1"/>
                            <a:r>
                              <a:rPr lang="en-US" altLang="ja-JP" sz="1200" b="1">
                                <a:ea typeface="Osaka" charset="-128"/>
                              </a:rPr>
                              <a:t>Bloom</a:t>
                            </a:r>
                          </a:p>
                        </p:txBody>
                      </p:sp>
                      <p:sp>
                        <p:nvSpPr>
                          <p:cNvPr id="166" name="Freeform 101"/>
                          <p:cNvSpPr>
                            <a:spLocks/>
                          </p:cNvSpPr>
                          <p:nvPr/>
                        </p:nvSpPr>
                        <p:spPr bwMode="auto">
                          <a:xfrm>
                            <a:off x="2768" y="2786"/>
                            <a:ext cx="373" cy="169"/>
                          </a:xfrm>
                          <a:custGeom>
                            <a:avLst/>
                            <a:gdLst>
                              <a:gd name="T0" fmla="*/ 213 w 373"/>
                              <a:gd name="T1" fmla="*/ 0 h 169"/>
                              <a:gd name="T2" fmla="*/ 0 w 373"/>
                              <a:gd name="T3" fmla="*/ 96 h 169"/>
                              <a:gd name="T4" fmla="*/ 160 w 373"/>
                              <a:gd name="T5" fmla="*/ 169 h 169"/>
                              <a:gd name="T6" fmla="*/ 373 w 373"/>
                              <a:gd name="T7" fmla="*/ 73 h 169"/>
                              <a:gd name="T8" fmla="*/ 213 w 373"/>
                              <a:gd name="T9" fmla="*/ 0 h 1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3" h="169">
                                <a:moveTo>
                                  <a:pt x="213" y="0"/>
                                </a:moveTo>
                                <a:lnTo>
                                  <a:pt x="0" y="96"/>
                                </a:lnTo>
                                <a:lnTo>
                                  <a:pt x="160" y="169"/>
                                </a:lnTo>
                                <a:lnTo>
                                  <a:pt x="373" y="73"/>
                                </a:lnTo>
                                <a:lnTo>
                                  <a:pt x="213" y="0"/>
                                </a:lnTo>
                                <a:close/>
                              </a:path>
                            </a:pathLst>
                          </a:custGeom>
                          <a:solidFill>
                            <a:srgbClr val="FF6600"/>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67" name="Freeform 102"/>
                          <p:cNvSpPr>
                            <a:spLocks/>
                          </p:cNvSpPr>
                          <p:nvPr/>
                        </p:nvSpPr>
                        <p:spPr bwMode="auto">
                          <a:xfrm>
                            <a:off x="2768" y="2882"/>
                            <a:ext cx="160" cy="123"/>
                          </a:xfrm>
                          <a:custGeom>
                            <a:avLst/>
                            <a:gdLst>
                              <a:gd name="T0" fmla="*/ 0 w 160"/>
                              <a:gd name="T1" fmla="*/ 49 h 123"/>
                              <a:gd name="T2" fmla="*/ 0 w 160"/>
                              <a:gd name="T3" fmla="*/ 0 h 123"/>
                              <a:gd name="T4" fmla="*/ 160 w 160"/>
                              <a:gd name="T5" fmla="*/ 73 h 123"/>
                              <a:gd name="T6" fmla="*/ 160 w 160"/>
                              <a:gd name="T7" fmla="*/ 123 h 123"/>
                              <a:gd name="T8" fmla="*/ 0 w 160"/>
                              <a:gd name="T9" fmla="*/ 49 h 1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0" h="123">
                                <a:moveTo>
                                  <a:pt x="0" y="49"/>
                                </a:moveTo>
                                <a:lnTo>
                                  <a:pt x="0" y="0"/>
                                </a:lnTo>
                                <a:lnTo>
                                  <a:pt x="160" y="73"/>
                                </a:lnTo>
                                <a:lnTo>
                                  <a:pt x="160" y="123"/>
                                </a:lnTo>
                                <a:lnTo>
                                  <a:pt x="0" y="49"/>
                                </a:lnTo>
                                <a:close/>
                              </a:path>
                            </a:pathLst>
                          </a:custGeom>
                          <a:solidFill>
                            <a:srgbClr val="FF6600"/>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68" name="Freeform 103"/>
                          <p:cNvSpPr>
                            <a:spLocks/>
                          </p:cNvSpPr>
                          <p:nvPr/>
                        </p:nvSpPr>
                        <p:spPr bwMode="auto">
                          <a:xfrm>
                            <a:off x="2928" y="2859"/>
                            <a:ext cx="213" cy="146"/>
                          </a:xfrm>
                          <a:custGeom>
                            <a:avLst/>
                            <a:gdLst>
                              <a:gd name="T0" fmla="*/ 213 w 213"/>
                              <a:gd name="T1" fmla="*/ 50 h 146"/>
                              <a:gd name="T2" fmla="*/ 213 w 213"/>
                              <a:gd name="T3" fmla="*/ 0 h 146"/>
                              <a:gd name="T4" fmla="*/ 0 w 213"/>
                              <a:gd name="T5" fmla="*/ 96 h 146"/>
                              <a:gd name="T6" fmla="*/ 0 w 213"/>
                              <a:gd name="T7" fmla="*/ 146 h 146"/>
                              <a:gd name="T8" fmla="*/ 213 w 213"/>
                              <a:gd name="T9" fmla="*/ 50 h 1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3" h="146">
                                <a:moveTo>
                                  <a:pt x="213" y="50"/>
                                </a:moveTo>
                                <a:lnTo>
                                  <a:pt x="213" y="0"/>
                                </a:lnTo>
                                <a:lnTo>
                                  <a:pt x="0" y="96"/>
                                </a:lnTo>
                                <a:lnTo>
                                  <a:pt x="0" y="146"/>
                                </a:lnTo>
                                <a:lnTo>
                                  <a:pt x="213" y="50"/>
                                </a:lnTo>
                                <a:close/>
                              </a:path>
                            </a:pathLst>
                          </a:custGeom>
                          <a:solidFill>
                            <a:srgbClr val="FF6600"/>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69" name="Text Box 104"/>
                          <p:cNvSpPr txBox="1">
                            <a:spLocks noChangeArrowheads="1"/>
                          </p:cNvSpPr>
                          <p:nvPr/>
                        </p:nvSpPr>
                        <p:spPr bwMode="auto">
                          <a:xfrm>
                            <a:off x="2773" y="2979"/>
                            <a:ext cx="31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algn="l" eaLnBrk="1" hangingPunct="1"/>
                            <a:r>
                              <a:rPr lang="en-US" altLang="ja-JP" sz="1200" b="1">
                                <a:ea typeface="Osaka" charset="-128"/>
                              </a:rPr>
                              <a:t>Slab</a:t>
                            </a:r>
                          </a:p>
                        </p:txBody>
                      </p:sp>
                    </p:grpSp>
                    <p:sp>
                      <p:nvSpPr>
                        <p:cNvPr id="153" name="Rectangle 105"/>
                        <p:cNvSpPr>
                          <a:spLocks noChangeArrowheads="1"/>
                        </p:cNvSpPr>
                        <p:nvPr/>
                      </p:nvSpPr>
                      <p:spPr bwMode="auto">
                        <a:xfrm>
                          <a:off x="2729" y="3750"/>
                          <a:ext cx="474" cy="27"/>
                        </a:xfrm>
                        <a:prstGeom prst="rect">
                          <a:avLst/>
                        </a:prstGeom>
                        <a:solidFill>
                          <a:srgbClr val="EAEAEA"/>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IN" altLang="en-US"/>
                        </a:p>
                      </p:txBody>
                    </p:sp>
                    <p:sp>
                      <p:nvSpPr>
                        <p:cNvPr id="154" name="Freeform 106"/>
                        <p:cNvSpPr>
                          <a:spLocks/>
                        </p:cNvSpPr>
                        <p:nvPr/>
                      </p:nvSpPr>
                      <p:spPr bwMode="auto">
                        <a:xfrm>
                          <a:off x="2729" y="3539"/>
                          <a:ext cx="471" cy="166"/>
                        </a:xfrm>
                        <a:custGeom>
                          <a:avLst/>
                          <a:gdLst>
                            <a:gd name="T0" fmla="*/ 0 w 471"/>
                            <a:gd name="T1" fmla="*/ 166 h 166"/>
                            <a:gd name="T2" fmla="*/ 0 w 471"/>
                            <a:gd name="T3" fmla="*/ 0 h 166"/>
                            <a:gd name="T4" fmla="*/ 340 w 471"/>
                            <a:gd name="T5" fmla="*/ 0 h 166"/>
                            <a:gd name="T6" fmla="*/ 471 w 471"/>
                            <a:gd name="T7" fmla="*/ 166 h 166"/>
                            <a:gd name="T8" fmla="*/ 444 w 471"/>
                            <a:gd name="T9" fmla="*/ 166 h 166"/>
                            <a:gd name="T10" fmla="*/ 340 w 471"/>
                            <a:gd name="T11" fmla="*/ 27 h 166"/>
                            <a:gd name="T12" fmla="*/ 27 w 471"/>
                            <a:gd name="T13" fmla="*/ 27 h 166"/>
                            <a:gd name="T14" fmla="*/ 27 w 471"/>
                            <a:gd name="T15" fmla="*/ 166 h 166"/>
                            <a:gd name="T16" fmla="*/ 0 w 471"/>
                            <a:gd name="T17" fmla="*/ 166 h 1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1" h="166">
                              <a:moveTo>
                                <a:pt x="0" y="166"/>
                              </a:moveTo>
                              <a:lnTo>
                                <a:pt x="0" y="0"/>
                              </a:lnTo>
                              <a:lnTo>
                                <a:pt x="340" y="0"/>
                              </a:lnTo>
                              <a:lnTo>
                                <a:pt x="471" y="166"/>
                              </a:lnTo>
                              <a:lnTo>
                                <a:pt x="444" y="166"/>
                              </a:lnTo>
                              <a:lnTo>
                                <a:pt x="340" y="27"/>
                              </a:lnTo>
                              <a:lnTo>
                                <a:pt x="27" y="27"/>
                              </a:lnTo>
                              <a:lnTo>
                                <a:pt x="27" y="166"/>
                              </a:lnTo>
                              <a:lnTo>
                                <a:pt x="0" y="166"/>
                              </a:lnTo>
                              <a:close/>
                            </a:path>
                          </a:pathLst>
                        </a:custGeom>
                        <a:solidFill>
                          <a:srgbClr val="EAEAEA"/>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55" name="Rectangle 107"/>
                        <p:cNvSpPr>
                          <a:spLocks noChangeArrowheads="1"/>
                        </p:cNvSpPr>
                        <p:nvPr/>
                      </p:nvSpPr>
                      <p:spPr bwMode="auto">
                        <a:xfrm>
                          <a:off x="2945" y="3700"/>
                          <a:ext cx="174" cy="50"/>
                        </a:xfrm>
                        <a:prstGeom prst="rect">
                          <a:avLst/>
                        </a:prstGeom>
                        <a:solidFill>
                          <a:srgbClr val="FF505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IN" altLang="en-US"/>
                        </a:p>
                      </p:txBody>
                    </p:sp>
                    <p:sp>
                      <p:nvSpPr>
                        <p:cNvPr id="156" name="Text Box 108"/>
                        <p:cNvSpPr txBox="1">
                          <a:spLocks noChangeArrowheads="1"/>
                        </p:cNvSpPr>
                        <p:nvPr/>
                      </p:nvSpPr>
                      <p:spPr bwMode="auto">
                        <a:xfrm>
                          <a:off x="2604" y="3770"/>
                          <a:ext cx="95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algn="l" eaLnBrk="1" hangingPunct="1"/>
                          <a:r>
                            <a:rPr lang="en-US" altLang="ja-JP" sz="1200" b="1">
                              <a:ea typeface="Osaka" charset="-128"/>
                            </a:rPr>
                            <a:t>Reheating furnace</a:t>
                          </a:r>
                        </a:p>
                      </p:txBody>
                    </p:sp>
                  </p:grpSp>
                  <p:cxnSp>
                    <p:nvCxnSpPr>
                      <p:cNvPr id="151" name="AutoShape 109"/>
                      <p:cNvCxnSpPr>
                        <a:cxnSpLocks noChangeShapeType="1"/>
                      </p:cNvCxnSpPr>
                      <p:nvPr/>
                    </p:nvCxnSpPr>
                    <p:spPr bwMode="auto">
                      <a:xfrm>
                        <a:off x="2223" y="2368"/>
                        <a:ext cx="1" cy="954"/>
                      </a:xfrm>
                      <a:prstGeom prst="bentConnector3">
                        <a:avLst>
                          <a:gd name="adj1" fmla="val 19800000"/>
                        </a:avLst>
                      </a:prstGeom>
                      <a:noFill/>
                      <a:ln w="28575">
                        <a:solidFill>
                          <a:schemeClr val="hlink"/>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48" name="Text Box 110"/>
                    <p:cNvSpPr txBox="1">
                      <a:spLocks noChangeArrowheads="1"/>
                    </p:cNvSpPr>
                    <p:nvPr/>
                  </p:nvSpPr>
                  <p:spPr bwMode="auto">
                    <a:xfrm>
                      <a:off x="4799" y="3865"/>
                      <a:ext cx="70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algn="l" eaLnBrk="1" hangingPunct="1"/>
                      <a:r>
                        <a:rPr lang="en-US" altLang="ja-JP" sz="1200" b="1">
                          <a:ea typeface="Osaka" charset="-128"/>
                        </a:rPr>
                        <a:t>Steel casting</a:t>
                      </a:r>
                    </a:p>
                  </p:txBody>
                </p:sp>
                <p:cxnSp>
                  <p:nvCxnSpPr>
                    <p:cNvPr id="149" name="AutoShape 111"/>
                    <p:cNvCxnSpPr>
                      <a:cxnSpLocks noChangeShapeType="1"/>
                    </p:cNvCxnSpPr>
                    <p:nvPr/>
                  </p:nvCxnSpPr>
                  <p:spPr bwMode="auto">
                    <a:xfrm rot="16200000" flipH="1">
                      <a:off x="2546" y="1700"/>
                      <a:ext cx="2265" cy="2240"/>
                    </a:xfrm>
                    <a:prstGeom prst="bentConnector2">
                      <a:avLst/>
                    </a:prstGeom>
                    <a:noFill/>
                    <a:ln w="28575">
                      <a:solidFill>
                        <a:schemeClr val="hlink"/>
                      </a:solidFill>
                      <a:miter lim="800000"/>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46" name="AutoShape 112"/>
                  <p:cNvCxnSpPr>
                    <a:cxnSpLocks noChangeShapeType="1"/>
                  </p:cNvCxnSpPr>
                  <p:nvPr/>
                </p:nvCxnSpPr>
                <p:spPr bwMode="auto">
                  <a:xfrm>
                    <a:off x="2421" y="2550"/>
                    <a:ext cx="138" cy="0"/>
                  </a:xfrm>
                  <a:prstGeom prst="straightConnector1">
                    <a:avLst/>
                  </a:prstGeom>
                  <a:noFill/>
                  <a:ln w="2857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44" name="AutoShape 113"/>
                <p:cNvCxnSpPr>
                  <a:cxnSpLocks noChangeShapeType="1"/>
                </p:cNvCxnSpPr>
                <p:nvPr/>
              </p:nvCxnSpPr>
              <p:spPr bwMode="auto">
                <a:xfrm>
                  <a:off x="2930" y="3152"/>
                  <a:ext cx="0" cy="364"/>
                </a:xfrm>
                <a:prstGeom prst="straightConnector1">
                  <a:avLst/>
                </a:prstGeom>
                <a:noFill/>
                <a:ln w="28575">
                  <a:solidFill>
                    <a:schemeClr val="hlink"/>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31" name="AutoShape 114"/>
              <p:cNvSpPr>
                <a:spLocks noChangeArrowheads="1"/>
              </p:cNvSpPr>
              <p:nvPr/>
            </p:nvSpPr>
            <p:spPr bwMode="auto">
              <a:xfrm>
                <a:off x="3471" y="678"/>
                <a:ext cx="960" cy="207"/>
              </a:xfrm>
              <a:prstGeom prst="roundRect">
                <a:avLst>
                  <a:gd name="adj"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ja-JP" sz="1200" b="1">
                    <a:ea typeface="Osaka" charset="-128"/>
                  </a:rPr>
                  <a:t>Rolling</a:t>
                </a:r>
              </a:p>
            </p:txBody>
          </p:sp>
          <p:grpSp>
            <p:nvGrpSpPr>
              <p:cNvPr id="132" name="Group 115"/>
              <p:cNvGrpSpPr>
                <a:grpSpLocks/>
              </p:cNvGrpSpPr>
              <p:nvPr/>
            </p:nvGrpSpPr>
            <p:grpSpPr bwMode="auto">
              <a:xfrm>
                <a:off x="3725" y="3570"/>
                <a:ext cx="433" cy="150"/>
                <a:chOff x="3725" y="3570"/>
                <a:chExt cx="433" cy="150"/>
              </a:xfrm>
            </p:grpSpPr>
            <p:sp>
              <p:nvSpPr>
                <p:cNvPr id="136" name="AutoShape 116"/>
                <p:cNvSpPr>
                  <a:spLocks noChangeArrowheads="1"/>
                </p:cNvSpPr>
                <p:nvPr/>
              </p:nvSpPr>
              <p:spPr bwMode="auto">
                <a:xfrm>
                  <a:off x="3725" y="3613"/>
                  <a:ext cx="433" cy="63"/>
                </a:xfrm>
                <a:prstGeom prst="roundRect">
                  <a:avLst>
                    <a:gd name="adj" fmla="val 19046"/>
                  </a:avLst>
                </a:prstGeom>
                <a:solidFill>
                  <a:srgbClr val="FFCC99"/>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IN" altLang="en-US"/>
                </a:p>
              </p:txBody>
            </p:sp>
            <p:sp>
              <p:nvSpPr>
                <p:cNvPr id="137" name="Oval 117"/>
                <p:cNvSpPr>
                  <a:spLocks noChangeAspect="1" noChangeArrowheads="1"/>
                </p:cNvSpPr>
                <p:nvPr/>
              </p:nvSpPr>
              <p:spPr bwMode="auto">
                <a:xfrm>
                  <a:off x="3854" y="3570"/>
                  <a:ext cx="44" cy="44"/>
                </a:xfrm>
                <a:prstGeom prst="ellipse">
                  <a:avLst/>
                </a:prstGeom>
                <a:solidFill>
                  <a:srgbClr val="EAEAEA"/>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IN" altLang="en-US"/>
                </a:p>
              </p:txBody>
            </p:sp>
            <p:sp>
              <p:nvSpPr>
                <p:cNvPr id="138" name="Oval 118"/>
                <p:cNvSpPr>
                  <a:spLocks noChangeAspect="1" noChangeArrowheads="1"/>
                </p:cNvSpPr>
                <p:nvPr/>
              </p:nvSpPr>
              <p:spPr bwMode="auto">
                <a:xfrm>
                  <a:off x="3897" y="3587"/>
                  <a:ext cx="27" cy="27"/>
                </a:xfrm>
                <a:prstGeom prst="ellipse">
                  <a:avLst/>
                </a:prstGeom>
                <a:solidFill>
                  <a:srgbClr val="EAEAEA"/>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IN" altLang="en-US"/>
                </a:p>
              </p:txBody>
            </p:sp>
            <p:sp>
              <p:nvSpPr>
                <p:cNvPr id="139" name="Oval 119"/>
                <p:cNvSpPr>
                  <a:spLocks noChangeAspect="1" noChangeArrowheads="1"/>
                </p:cNvSpPr>
                <p:nvPr/>
              </p:nvSpPr>
              <p:spPr bwMode="auto">
                <a:xfrm flipH="1">
                  <a:off x="3872" y="3676"/>
                  <a:ext cx="44" cy="44"/>
                </a:xfrm>
                <a:prstGeom prst="ellipse">
                  <a:avLst/>
                </a:prstGeom>
                <a:solidFill>
                  <a:srgbClr val="EAEAEA"/>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IN" altLang="en-US"/>
                </a:p>
              </p:txBody>
            </p:sp>
            <p:sp>
              <p:nvSpPr>
                <p:cNvPr id="140" name="Oval 120"/>
                <p:cNvSpPr>
                  <a:spLocks noChangeAspect="1" noChangeArrowheads="1"/>
                </p:cNvSpPr>
                <p:nvPr/>
              </p:nvSpPr>
              <p:spPr bwMode="auto">
                <a:xfrm flipH="1">
                  <a:off x="3846" y="3677"/>
                  <a:ext cx="27" cy="27"/>
                </a:xfrm>
                <a:prstGeom prst="ellipse">
                  <a:avLst/>
                </a:prstGeom>
                <a:solidFill>
                  <a:srgbClr val="EAEAEA"/>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IN" altLang="en-US"/>
                </a:p>
              </p:txBody>
            </p:sp>
            <p:sp>
              <p:nvSpPr>
                <p:cNvPr id="141" name="Rectangle 121"/>
                <p:cNvSpPr>
                  <a:spLocks noChangeArrowheads="1"/>
                </p:cNvSpPr>
                <p:nvPr/>
              </p:nvSpPr>
              <p:spPr bwMode="auto">
                <a:xfrm>
                  <a:off x="4064" y="3627"/>
                  <a:ext cx="94" cy="35"/>
                </a:xfrm>
                <a:prstGeom prst="rect">
                  <a:avLst/>
                </a:prstGeom>
                <a:solidFill>
                  <a:srgbClr val="EAEAEA"/>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IN" altLang="en-US"/>
                </a:p>
              </p:txBody>
            </p:sp>
            <p:sp>
              <p:nvSpPr>
                <p:cNvPr id="142" name="Oval 122"/>
                <p:cNvSpPr>
                  <a:spLocks noChangeAspect="1" noChangeArrowheads="1"/>
                </p:cNvSpPr>
                <p:nvPr/>
              </p:nvSpPr>
              <p:spPr bwMode="auto">
                <a:xfrm>
                  <a:off x="4033" y="3627"/>
                  <a:ext cx="62" cy="34"/>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IN" altLang="en-US"/>
                </a:p>
              </p:txBody>
            </p:sp>
          </p:grpSp>
          <p:sp>
            <p:nvSpPr>
              <p:cNvPr id="133" name="Text Box 123"/>
              <p:cNvSpPr txBox="1">
                <a:spLocks noChangeArrowheads="1"/>
              </p:cNvSpPr>
              <p:nvPr/>
            </p:nvSpPr>
            <p:spPr bwMode="auto">
              <a:xfrm>
                <a:off x="3607" y="3696"/>
                <a:ext cx="97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ja-JP" sz="1200" b="1">
                    <a:ea typeface="Osaka" charset="-128"/>
                  </a:rPr>
                  <a:t>Seamless pipe mill</a:t>
                </a:r>
              </a:p>
            </p:txBody>
          </p:sp>
          <p:sp>
            <p:nvSpPr>
              <p:cNvPr id="134" name="Text Box 124"/>
              <p:cNvSpPr txBox="1">
                <a:spLocks noChangeArrowheads="1"/>
              </p:cNvSpPr>
              <p:nvPr/>
            </p:nvSpPr>
            <p:spPr bwMode="auto">
              <a:xfrm>
                <a:off x="4799" y="3557"/>
                <a:ext cx="72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algn="l" eaLnBrk="1" hangingPunct="1"/>
                <a:r>
                  <a:rPr lang="en-US" altLang="ja-JP" sz="1200" b="1">
                    <a:ea typeface="Osaka" charset="-128"/>
                  </a:rPr>
                  <a:t>Seamless pip</a:t>
                </a:r>
              </a:p>
            </p:txBody>
          </p:sp>
          <p:cxnSp>
            <p:nvCxnSpPr>
              <p:cNvPr id="135" name="AutoShape 125"/>
              <p:cNvCxnSpPr>
                <a:cxnSpLocks noChangeShapeType="1"/>
              </p:cNvCxnSpPr>
              <p:nvPr/>
            </p:nvCxnSpPr>
            <p:spPr bwMode="auto">
              <a:xfrm>
                <a:off x="4186" y="3644"/>
                <a:ext cx="613" cy="0"/>
              </a:xfrm>
              <a:prstGeom prst="straightConnector1">
                <a:avLst/>
              </a:prstGeom>
              <a:noFill/>
              <a:ln w="28575">
                <a:solidFill>
                  <a:schemeClr val="hlink"/>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8" name="Text Box 126"/>
            <p:cNvSpPr txBox="1">
              <a:spLocks noChangeArrowheads="1"/>
            </p:cNvSpPr>
            <p:nvPr/>
          </p:nvSpPr>
          <p:spPr bwMode="auto">
            <a:xfrm>
              <a:off x="3664" y="3304"/>
              <a:ext cx="87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ja-JP" sz="1200" b="1">
                  <a:ea typeface="Osaka" charset="-128"/>
                </a:rPr>
                <a:t>Welded pipe mill</a:t>
              </a:r>
            </a:p>
          </p:txBody>
        </p:sp>
        <p:grpSp>
          <p:nvGrpSpPr>
            <p:cNvPr id="9" name="Group 127"/>
            <p:cNvGrpSpPr>
              <a:grpSpLocks/>
            </p:cNvGrpSpPr>
            <p:nvPr/>
          </p:nvGrpSpPr>
          <p:grpSpPr bwMode="auto">
            <a:xfrm>
              <a:off x="3716" y="3206"/>
              <a:ext cx="519" cy="87"/>
              <a:chOff x="3716" y="3206"/>
              <a:chExt cx="519" cy="87"/>
            </a:xfrm>
          </p:grpSpPr>
          <p:sp>
            <p:nvSpPr>
              <p:cNvPr id="121" name="Rectangle 128"/>
              <p:cNvSpPr>
                <a:spLocks noChangeArrowheads="1"/>
              </p:cNvSpPr>
              <p:nvPr/>
            </p:nvSpPr>
            <p:spPr bwMode="auto">
              <a:xfrm>
                <a:off x="3821" y="3266"/>
                <a:ext cx="56" cy="27"/>
              </a:xfrm>
              <a:prstGeom prst="rect">
                <a:avLst/>
              </a:prstGeom>
              <a:solidFill>
                <a:srgbClr val="EAEAEA"/>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IN" altLang="en-US"/>
              </a:p>
            </p:txBody>
          </p:sp>
          <p:sp>
            <p:nvSpPr>
              <p:cNvPr id="122" name="Rectangle 129"/>
              <p:cNvSpPr>
                <a:spLocks noChangeArrowheads="1"/>
              </p:cNvSpPr>
              <p:nvPr/>
            </p:nvSpPr>
            <p:spPr bwMode="auto">
              <a:xfrm>
                <a:off x="3910" y="3266"/>
                <a:ext cx="56" cy="27"/>
              </a:xfrm>
              <a:prstGeom prst="rect">
                <a:avLst/>
              </a:prstGeom>
              <a:solidFill>
                <a:srgbClr val="EAEAEA"/>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IN" altLang="en-US"/>
              </a:p>
            </p:txBody>
          </p:sp>
          <p:sp>
            <p:nvSpPr>
              <p:cNvPr id="123" name="AutoShape 130"/>
              <p:cNvSpPr>
                <a:spLocks noChangeArrowheads="1"/>
              </p:cNvSpPr>
              <p:nvPr/>
            </p:nvSpPr>
            <p:spPr bwMode="auto">
              <a:xfrm>
                <a:off x="3820" y="3222"/>
                <a:ext cx="415" cy="43"/>
              </a:xfrm>
              <a:prstGeom prst="roundRect">
                <a:avLst>
                  <a:gd name="adj" fmla="val 50000"/>
                </a:avLst>
              </a:prstGeom>
              <a:solidFill>
                <a:srgbClr val="CC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IN" altLang="en-US"/>
              </a:p>
            </p:txBody>
          </p:sp>
          <p:sp>
            <p:nvSpPr>
              <p:cNvPr id="124" name="Freeform 131"/>
              <p:cNvSpPr>
                <a:spLocks/>
              </p:cNvSpPr>
              <p:nvPr/>
            </p:nvSpPr>
            <p:spPr bwMode="auto">
              <a:xfrm>
                <a:off x="3716" y="3222"/>
                <a:ext cx="432" cy="54"/>
              </a:xfrm>
              <a:custGeom>
                <a:avLst/>
                <a:gdLst>
                  <a:gd name="T0" fmla="*/ 0 w 432"/>
                  <a:gd name="T1" fmla="*/ 0 h 54"/>
                  <a:gd name="T2" fmla="*/ 432 w 432"/>
                  <a:gd name="T3" fmla="*/ 0 h 54"/>
                  <a:gd name="T4" fmla="*/ 58 w 432"/>
                  <a:gd name="T5" fmla="*/ 54 h 54"/>
                  <a:gd name="T6" fmla="*/ 0 w 432"/>
                  <a:gd name="T7" fmla="*/ 0 h 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2" h="54">
                    <a:moveTo>
                      <a:pt x="0" y="0"/>
                    </a:moveTo>
                    <a:lnTo>
                      <a:pt x="432" y="0"/>
                    </a:lnTo>
                    <a:lnTo>
                      <a:pt x="58" y="54"/>
                    </a:lnTo>
                    <a:lnTo>
                      <a:pt x="0" y="0"/>
                    </a:lnTo>
                    <a:close/>
                  </a:path>
                </a:pathLst>
              </a:custGeom>
              <a:solidFill>
                <a:srgbClr val="33CC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25" name="Oval 132"/>
              <p:cNvSpPr>
                <a:spLocks noChangeAspect="1" noChangeArrowheads="1"/>
              </p:cNvSpPr>
              <p:nvPr/>
            </p:nvSpPr>
            <p:spPr bwMode="auto">
              <a:xfrm>
                <a:off x="4149" y="3222"/>
                <a:ext cx="44" cy="44"/>
              </a:xfrm>
              <a:prstGeom prst="ellipse">
                <a:avLst/>
              </a:prstGeom>
              <a:solidFill>
                <a:srgbClr val="DDDDDD"/>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IN" altLang="en-US"/>
              </a:p>
            </p:txBody>
          </p:sp>
          <p:sp>
            <p:nvSpPr>
              <p:cNvPr id="126" name="Oval 133"/>
              <p:cNvSpPr>
                <a:spLocks noChangeAspect="1" noChangeArrowheads="1"/>
              </p:cNvSpPr>
              <p:nvPr/>
            </p:nvSpPr>
            <p:spPr bwMode="auto">
              <a:xfrm>
                <a:off x="4067" y="3232"/>
                <a:ext cx="44" cy="44"/>
              </a:xfrm>
              <a:prstGeom prst="ellipse">
                <a:avLst/>
              </a:prstGeom>
              <a:solidFill>
                <a:srgbClr val="DDDDDD"/>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IN" altLang="en-US"/>
              </a:p>
            </p:txBody>
          </p:sp>
          <p:sp>
            <p:nvSpPr>
              <p:cNvPr id="127" name="Oval 134"/>
              <p:cNvSpPr>
                <a:spLocks noChangeAspect="1" noChangeArrowheads="1"/>
              </p:cNvSpPr>
              <p:nvPr/>
            </p:nvSpPr>
            <p:spPr bwMode="auto">
              <a:xfrm>
                <a:off x="3987" y="3243"/>
                <a:ext cx="44" cy="44"/>
              </a:xfrm>
              <a:prstGeom prst="ellipse">
                <a:avLst/>
              </a:prstGeom>
              <a:solidFill>
                <a:srgbClr val="DDDDDD"/>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IN" altLang="en-US"/>
              </a:p>
            </p:txBody>
          </p:sp>
          <p:sp>
            <p:nvSpPr>
              <p:cNvPr id="128" name="Freeform 135"/>
              <p:cNvSpPr>
                <a:spLocks noChangeAspect="1"/>
              </p:cNvSpPr>
              <p:nvPr/>
            </p:nvSpPr>
            <p:spPr bwMode="auto">
              <a:xfrm>
                <a:off x="3790" y="3206"/>
                <a:ext cx="65" cy="55"/>
              </a:xfrm>
              <a:custGeom>
                <a:avLst/>
                <a:gdLst>
                  <a:gd name="T0" fmla="*/ 43 w 413"/>
                  <a:gd name="T1" fmla="*/ 55 h 384"/>
                  <a:gd name="T2" fmla="*/ 10 w 413"/>
                  <a:gd name="T3" fmla="*/ 38 h 384"/>
                  <a:gd name="T4" fmla="*/ 6 w 413"/>
                  <a:gd name="T5" fmla="*/ 35 h 384"/>
                  <a:gd name="T6" fmla="*/ 4 w 413"/>
                  <a:gd name="T7" fmla="*/ 33 h 384"/>
                  <a:gd name="T8" fmla="*/ 3 w 413"/>
                  <a:gd name="T9" fmla="*/ 31 h 384"/>
                  <a:gd name="T10" fmla="*/ 1 w 413"/>
                  <a:gd name="T11" fmla="*/ 27 h 384"/>
                  <a:gd name="T12" fmla="*/ 0 w 413"/>
                  <a:gd name="T13" fmla="*/ 24 h 384"/>
                  <a:gd name="T14" fmla="*/ 0 w 413"/>
                  <a:gd name="T15" fmla="*/ 22 h 384"/>
                  <a:gd name="T16" fmla="*/ 0 w 413"/>
                  <a:gd name="T17" fmla="*/ 20 h 384"/>
                  <a:gd name="T18" fmla="*/ 0 w 413"/>
                  <a:gd name="T19" fmla="*/ 17 h 384"/>
                  <a:gd name="T20" fmla="*/ 1 w 413"/>
                  <a:gd name="T21" fmla="*/ 14 h 384"/>
                  <a:gd name="T22" fmla="*/ 3 w 413"/>
                  <a:gd name="T23" fmla="*/ 12 h 384"/>
                  <a:gd name="T24" fmla="*/ 4 w 413"/>
                  <a:gd name="T25" fmla="*/ 9 h 384"/>
                  <a:gd name="T26" fmla="*/ 6 w 413"/>
                  <a:gd name="T27" fmla="*/ 7 h 384"/>
                  <a:gd name="T28" fmla="*/ 10 w 413"/>
                  <a:gd name="T29" fmla="*/ 4 h 384"/>
                  <a:gd name="T30" fmla="*/ 14 w 413"/>
                  <a:gd name="T31" fmla="*/ 2 h 384"/>
                  <a:gd name="T32" fmla="*/ 18 w 413"/>
                  <a:gd name="T33" fmla="*/ 1 h 384"/>
                  <a:gd name="T34" fmla="*/ 22 w 413"/>
                  <a:gd name="T35" fmla="*/ 0 h 384"/>
                  <a:gd name="T36" fmla="*/ 25 w 413"/>
                  <a:gd name="T37" fmla="*/ 0 h 384"/>
                  <a:gd name="T38" fmla="*/ 28 w 413"/>
                  <a:gd name="T39" fmla="*/ 0 h 384"/>
                  <a:gd name="T40" fmla="*/ 30 w 413"/>
                  <a:gd name="T41" fmla="*/ 1 h 384"/>
                  <a:gd name="T42" fmla="*/ 33 w 413"/>
                  <a:gd name="T43" fmla="*/ 2 h 384"/>
                  <a:gd name="T44" fmla="*/ 65 w 413"/>
                  <a:gd name="T45" fmla="*/ 18 h 384"/>
                  <a:gd name="T46" fmla="*/ 43 w 413"/>
                  <a:gd name="T47" fmla="*/ 55 h 38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13" h="384">
                    <a:moveTo>
                      <a:pt x="275" y="384"/>
                    </a:moveTo>
                    <a:lnTo>
                      <a:pt x="65" y="268"/>
                    </a:lnTo>
                    <a:lnTo>
                      <a:pt x="41" y="247"/>
                    </a:lnTo>
                    <a:lnTo>
                      <a:pt x="27" y="231"/>
                    </a:lnTo>
                    <a:lnTo>
                      <a:pt x="17" y="214"/>
                    </a:lnTo>
                    <a:lnTo>
                      <a:pt x="6" y="190"/>
                    </a:lnTo>
                    <a:lnTo>
                      <a:pt x="3" y="169"/>
                    </a:lnTo>
                    <a:lnTo>
                      <a:pt x="2" y="153"/>
                    </a:lnTo>
                    <a:lnTo>
                      <a:pt x="0" y="138"/>
                    </a:lnTo>
                    <a:lnTo>
                      <a:pt x="3" y="118"/>
                    </a:lnTo>
                    <a:lnTo>
                      <a:pt x="9" y="96"/>
                    </a:lnTo>
                    <a:lnTo>
                      <a:pt x="17" y="82"/>
                    </a:lnTo>
                    <a:lnTo>
                      <a:pt x="26" y="66"/>
                    </a:lnTo>
                    <a:lnTo>
                      <a:pt x="39" y="46"/>
                    </a:lnTo>
                    <a:lnTo>
                      <a:pt x="63" y="27"/>
                    </a:lnTo>
                    <a:lnTo>
                      <a:pt x="89" y="12"/>
                    </a:lnTo>
                    <a:lnTo>
                      <a:pt x="114" y="4"/>
                    </a:lnTo>
                    <a:lnTo>
                      <a:pt x="138" y="0"/>
                    </a:lnTo>
                    <a:lnTo>
                      <a:pt x="162" y="0"/>
                    </a:lnTo>
                    <a:lnTo>
                      <a:pt x="179" y="3"/>
                    </a:lnTo>
                    <a:lnTo>
                      <a:pt x="192" y="9"/>
                    </a:lnTo>
                    <a:lnTo>
                      <a:pt x="207" y="13"/>
                    </a:lnTo>
                    <a:lnTo>
                      <a:pt x="413" y="127"/>
                    </a:lnTo>
                    <a:lnTo>
                      <a:pt x="275" y="384"/>
                    </a:lnTo>
                    <a:close/>
                  </a:path>
                </a:pathLst>
              </a:custGeom>
              <a:solidFill>
                <a:srgbClr val="DDDDDD"/>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29" name="Oval 136"/>
              <p:cNvSpPr>
                <a:spLocks noChangeAspect="1" noChangeArrowheads="1"/>
              </p:cNvSpPr>
              <p:nvPr/>
            </p:nvSpPr>
            <p:spPr bwMode="auto">
              <a:xfrm>
                <a:off x="3821" y="3220"/>
                <a:ext cx="44" cy="44"/>
              </a:xfrm>
              <a:prstGeom prst="ellipse">
                <a:avLst/>
              </a:prstGeom>
              <a:solidFill>
                <a:srgbClr val="DDDDDD"/>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IN" altLang="en-US"/>
              </a:p>
            </p:txBody>
          </p:sp>
        </p:grpSp>
        <p:cxnSp>
          <p:nvCxnSpPr>
            <p:cNvPr id="10" name="AutoShape 137"/>
            <p:cNvCxnSpPr>
              <a:cxnSpLocks noChangeShapeType="1"/>
            </p:cNvCxnSpPr>
            <p:nvPr/>
          </p:nvCxnSpPr>
          <p:spPr bwMode="auto">
            <a:xfrm flipV="1">
              <a:off x="4258" y="3247"/>
              <a:ext cx="541" cy="1"/>
            </a:xfrm>
            <a:prstGeom prst="straightConnector1">
              <a:avLst/>
            </a:prstGeom>
            <a:noFill/>
            <a:ln w="28575">
              <a:solidFill>
                <a:schemeClr val="hlink"/>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Text Box 138"/>
            <p:cNvSpPr txBox="1">
              <a:spLocks noChangeArrowheads="1"/>
            </p:cNvSpPr>
            <p:nvPr/>
          </p:nvSpPr>
          <p:spPr bwMode="auto">
            <a:xfrm>
              <a:off x="4799" y="3103"/>
              <a:ext cx="88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algn="l" eaLnBrk="1" hangingPunct="1"/>
              <a:r>
                <a:rPr lang="en-US" altLang="ja-JP" sz="1200" b="1">
                  <a:ea typeface="Osaka" charset="-128"/>
                </a:rPr>
                <a:t>Welded pipe</a:t>
              </a:r>
            </a:p>
            <a:p>
              <a:pPr algn="l" eaLnBrk="1" hangingPunct="1"/>
              <a:r>
                <a:rPr lang="en-US" altLang="ja-JP" sz="1200" b="1">
                  <a:ea typeface="Osaka" charset="-128"/>
                </a:rPr>
                <a:t>Butt welded pipe</a:t>
              </a:r>
            </a:p>
          </p:txBody>
        </p:sp>
        <p:grpSp>
          <p:nvGrpSpPr>
            <p:cNvPr id="12" name="Group 139"/>
            <p:cNvGrpSpPr>
              <a:grpSpLocks/>
            </p:cNvGrpSpPr>
            <p:nvPr/>
          </p:nvGrpSpPr>
          <p:grpSpPr bwMode="auto">
            <a:xfrm>
              <a:off x="3718" y="2782"/>
              <a:ext cx="498" cy="163"/>
              <a:chOff x="3690" y="2782"/>
              <a:chExt cx="498" cy="163"/>
            </a:xfrm>
          </p:grpSpPr>
          <p:sp>
            <p:nvSpPr>
              <p:cNvPr id="97" name="Rectangle 140"/>
              <p:cNvSpPr>
                <a:spLocks noChangeArrowheads="1"/>
              </p:cNvSpPr>
              <p:nvPr/>
            </p:nvSpPr>
            <p:spPr bwMode="auto">
              <a:xfrm>
                <a:off x="3796" y="2782"/>
                <a:ext cx="285" cy="163"/>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IN" altLang="en-US"/>
              </a:p>
            </p:txBody>
          </p:sp>
          <p:sp>
            <p:nvSpPr>
              <p:cNvPr id="98" name="Rectangle 141"/>
              <p:cNvSpPr>
                <a:spLocks noChangeArrowheads="1"/>
              </p:cNvSpPr>
              <p:nvPr/>
            </p:nvSpPr>
            <p:spPr bwMode="auto">
              <a:xfrm>
                <a:off x="3805" y="2787"/>
                <a:ext cx="61" cy="152"/>
              </a:xfrm>
              <a:prstGeom prst="rect">
                <a:avLst/>
              </a:prstGeom>
              <a:solidFill>
                <a:srgbClr val="EAEAEA"/>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IN" altLang="en-US"/>
              </a:p>
            </p:txBody>
          </p:sp>
          <p:sp>
            <p:nvSpPr>
              <p:cNvPr id="99" name="Rectangle 142"/>
              <p:cNvSpPr>
                <a:spLocks noChangeArrowheads="1"/>
              </p:cNvSpPr>
              <p:nvPr/>
            </p:nvSpPr>
            <p:spPr bwMode="auto">
              <a:xfrm>
                <a:off x="3873" y="2787"/>
                <a:ext cx="61" cy="152"/>
              </a:xfrm>
              <a:prstGeom prst="rect">
                <a:avLst/>
              </a:prstGeom>
              <a:solidFill>
                <a:srgbClr val="EAEAEA"/>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IN" altLang="en-US"/>
              </a:p>
            </p:txBody>
          </p:sp>
          <p:sp>
            <p:nvSpPr>
              <p:cNvPr id="100" name="Rectangle 143"/>
              <p:cNvSpPr>
                <a:spLocks noChangeArrowheads="1"/>
              </p:cNvSpPr>
              <p:nvPr/>
            </p:nvSpPr>
            <p:spPr bwMode="auto">
              <a:xfrm>
                <a:off x="3943" y="2787"/>
                <a:ext cx="61" cy="152"/>
              </a:xfrm>
              <a:prstGeom prst="rect">
                <a:avLst/>
              </a:prstGeom>
              <a:solidFill>
                <a:srgbClr val="EAEAEA"/>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IN" altLang="en-US"/>
              </a:p>
            </p:txBody>
          </p:sp>
          <p:sp>
            <p:nvSpPr>
              <p:cNvPr id="101" name="Rectangle 144"/>
              <p:cNvSpPr>
                <a:spLocks noChangeArrowheads="1"/>
              </p:cNvSpPr>
              <p:nvPr/>
            </p:nvSpPr>
            <p:spPr bwMode="auto">
              <a:xfrm>
                <a:off x="4013" y="2787"/>
                <a:ext cx="61" cy="152"/>
              </a:xfrm>
              <a:prstGeom prst="rect">
                <a:avLst/>
              </a:prstGeom>
              <a:solidFill>
                <a:srgbClr val="EAEAEA"/>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IN" altLang="en-US"/>
              </a:p>
            </p:txBody>
          </p:sp>
          <p:sp>
            <p:nvSpPr>
              <p:cNvPr id="102" name="Oval 145"/>
              <p:cNvSpPr>
                <a:spLocks noChangeAspect="1" noChangeArrowheads="1"/>
              </p:cNvSpPr>
              <p:nvPr/>
            </p:nvSpPr>
            <p:spPr bwMode="auto">
              <a:xfrm>
                <a:off x="3821" y="2832"/>
                <a:ext cx="31" cy="31"/>
              </a:xfrm>
              <a:prstGeom prst="ellipse">
                <a:avLst/>
              </a:prstGeom>
              <a:solidFill>
                <a:srgbClr val="F8F8F8"/>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IN" altLang="en-US"/>
              </a:p>
            </p:txBody>
          </p:sp>
          <p:sp>
            <p:nvSpPr>
              <p:cNvPr id="103" name="Oval 146"/>
              <p:cNvSpPr>
                <a:spLocks noChangeAspect="1" noChangeArrowheads="1"/>
              </p:cNvSpPr>
              <p:nvPr/>
            </p:nvSpPr>
            <p:spPr bwMode="auto">
              <a:xfrm>
                <a:off x="3821" y="2800"/>
                <a:ext cx="31" cy="31"/>
              </a:xfrm>
              <a:prstGeom prst="ellipse">
                <a:avLst/>
              </a:prstGeom>
              <a:solidFill>
                <a:srgbClr val="F8F8F8"/>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IN" altLang="en-US"/>
              </a:p>
            </p:txBody>
          </p:sp>
          <p:sp>
            <p:nvSpPr>
              <p:cNvPr id="104" name="Oval 147"/>
              <p:cNvSpPr>
                <a:spLocks noChangeAspect="1" noChangeArrowheads="1"/>
              </p:cNvSpPr>
              <p:nvPr/>
            </p:nvSpPr>
            <p:spPr bwMode="auto">
              <a:xfrm>
                <a:off x="3821" y="2864"/>
                <a:ext cx="31" cy="31"/>
              </a:xfrm>
              <a:prstGeom prst="ellipse">
                <a:avLst/>
              </a:prstGeom>
              <a:solidFill>
                <a:srgbClr val="F8F8F8"/>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IN" altLang="en-US"/>
              </a:p>
            </p:txBody>
          </p:sp>
          <p:sp>
            <p:nvSpPr>
              <p:cNvPr id="105" name="Oval 148"/>
              <p:cNvSpPr>
                <a:spLocks noChangeAspect="1" noChangeArrowheads="1"/>
              </p:cNvSpPr>
              <p:nvPr/>
            </p:nvSpPr>
            <p:spPr bwMode="auto">
              <a:xfrm>
                <a:off x="3821" y="2894"/>
                <a:ext cx="31" cy="31"/>
              </a:xfrm>
              <a:prstGeom prst="ellipse">
                <a:avLst/>
              </a:prstGeom>
              <a:solidFill>
                <a:srgbClr val="F8F8F8"/>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IN" altLang="en-US"/>
              </a:p>
            </p:txBody>
          </p:sp>
          <p:sp>
            <p:nvSpPr>
              <p:cNvPr id="106" name="Oval 149"/>
              <p:cNvSpPr>
                <a:spLocks noChangeAspect="1" noChangeArrowheads="1"/>
              </p:cNvSpPr>
              <p:nvPr/>
            </p:nvSpPr>
            <p:spPr bwMode="auto">
              <a:xfrm>
                <a:off x="3889" y="2832"/>
                <a:ext cx="31" cy="31"/>
              </a:xfrm>
              <a:prstGeom prst="ellipse">
                <a:avLst/>
              </a:prstGeom>
              <a:solidFill>
                <a:srgbClr val="F8F8F8"/>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IN" altLang="en-US"/>
              </a:p>
            </p:txBody>
          </p:sp>
          <p:sp>
            <p:nvSpPr>
              <p:cNvPr id="107" name="Oval 150"/>
              <p:cNvSpPr>
                <a:spLocks noChangeAspect="1" noChangeArrowheads="1"/>
              </p:cNvSpPr>
              <p:nvPr/>
            </p:nvSpPr>
            <p:spPr bwMode="auto">
              <a:xfrm>
                <a:off x="3889" y="2800"/>
                <a:ext cx="31" cy="31"/>
              </a:xfrm>
              <a:prstGeom prst="ellipse">
                <a:avLst/>
              </a:prstGeom>
              <a:solidFill>
                <a:srgbClr val="F8F8F8"/>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IN" altLang="en-US"/>
              </a:p>
            </p:txBody>
          </p:sp>
          <p:sp>
            <p:nvSpPr>
              <p:cNvPr id="108" name="Oval 151"/>
              <p:cNvSpPr>
                <a:spLocks noChangeAspect="1" noChangeArrowheads="1"/>
              </p:cNvSpPr>
              <p:nvPr/>
            </p:nvSpPr>
            <p:spPr bwMode="auto">
              <a:xfrm>
                <a:off x="3889" y="2864"/>
                <a:ext cx="31" cy="31"/>
              </a:xfrm>
              <a:prstGeom prst="ellipse">
                <a:avLst/>
              </a:prstGeom>
              <a:solidFill>
                <a:srgbClr val="F8F8F8"/>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IN" altLang="en-US"/>
              </a:p>
            </p:txBody>
          </p:sp>
          <p:sp>
            <p:nvSpPr>
              <p:cNvPr id="109" name="Oval 152"/>
              <p:cNvSpPr>
                <a:spLocks noChangeAspect="1" noChangeArrowheads="1"/>
              </p:cNvSpPr>
              <p:nvPr/>
            </p:nvSpPr>
            <p:spPr bwMode="auto">
              <a:xfrm>
                <a:off x="3889" y="2894"/>
                <a:ext cx="31" cy="31"/>
              </a:xfrm>
              <a:prstGeom prst="ellipse">
                <a:avLst/>
              </a:prstGeom>
              <a:solidFill>
                <a:srgbClr val="F8F8F8"/>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IN" altLang="en-US"/>
              </a:p>
            </p:txBody>
          </p:sp>
          <p:sp>
            <p:nvSpPr>
              <p:cNvPr id="110" name="Oval 153"/>
              <p:cNvSpPr>
                <a:spLocks noChangeAspect="1" noChangeArrowheads="1"/>
              </p:cNvSpPr>
              <p:nvPr/>
            </p:nvSpPr>
            <p:spPr bwMode="auto">
              <a:xfrm>
                <a:off x="3959" y="2832"/>
                <a:ext cx="31" cy="31"/>
              </a:xfrm>
              <a:prstGeom prst="ellipse">
                <a:avLst/>
              </a:prstGeom>
              <a:solidFill>
                <a:srgbClr val="F8F8F8"/>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IN" altLang="en-US"/>
              </a:p>
            </p:txBody>
          </p:sp>
          <p:sp>
            <p:nvSpPr>
              <p:cNvPr id="111" name="Oval 154"/>
              <p:cNvSpPr>
                <a:spLocks noChangeAspect="1" noChangeArrowheads="1"/>
              </p:cNvSpPr>
              <p:nvPr/>
            </p:nvSpPr>
            <p:spPr bwMode="auto">
              <a:xfrm>
                <a:off x="3959" y="2800"/>
                <a:ext cx="31" cy="31"/>
              </a:xfrm>
              <a:prstGeom prst="ellipse">
                <a:avLst/>
              </a:prstGeom>
              <a:solidFill>
                <a:srgbClr val="F8F8F8"/>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IN" altLang="en-US"/>
              </a:p>
            </p:txBody>
          </p:sp>
          <p:sp>
            <p:nvSpPr>
              <p:cNvPr id="112" name="Oval 155"/>
              <p:cNvSpPr>
                <a:spLocks noChangeAspect="1" noChangeArrowheads="1"/>
              </p:cNvSpPr>
              <p:nvPr/>
            </p:nvSpPr>
            <p:spPr bwMode="auto">
              <a:xfrm>
                <a:off x="3959" y="2864"/>
                <a:ext cx="31" cy="31"/>
              </a:xfrm>
              <a:prstGeom prst="ellipse">
                <a:avLst/>
              </a:prstGeom>
              <a:solidFill>
                <a:srgbClr val="F8F8F8"/>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IN" altLang="en-US"/>
              </a:p>
            </p:txBody>
          </p:sp>
          <p:sp>
            <p:nvSpPr>
              <p:cNvPr id="113" name="Oval 156"/>
              <p:cNvSpPr>
                <a:spLocks noChangeAspect="1" noChangeArrowheads="1"/>
              </p:cNvSpPr>
              <p:nvPr/>
            </p:nvSpPr>
            <p:spPr bwMode="auto">
              <a:xfrm>
                <a:off x="3959" y="2894"/>
                <a:ext cx="31" cy="31"/>
              </a:xfrm>
              <a:prstGeom prst="ellipse">
                <a:avLst/>
              </a:prstGeom>
              <a:solidFill>
                <a:srgbClr val="F8F8F8"/>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IN" altLang="en-US"/>
              </a:p>
            </p:txBody>
          </p:sp>
          <p:sp>
            <p:nvSpPr>
              <p:cNvPr id="114" name="Oval 157"/>
              <p:cNvSpPr>
                <a:spLocks noChangeAspect="1" noChangeArrowheads="1"/>
              </p:cNvSpPr>
              <p:nvPr/>
            </p:nvSpPr>
            <p:spPr bwMode="auto">
              <a:xfrm>
                <a:off x="4029" y="2832"/>
                <a:ext cx="31" cy="31"/>
              </a:xfrm>
              <a:prstGeom prst="ellipse">
                <a:avLst/>
              </a:prstGeom>
              <a:solidFill>
                <a:srgbClr val="F8F8F8"/>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IN" altLang="en-US"/>
              </a:p>
            </p:txBody>
          </p:sp>
          <p:sp>
            <p:nvSpPr>
              <p:cNvPr id="115" name="Oval 158"/>
              <p:cNvSpPr>
                <a:spLocks noChangeAspect="1" noChangeArrowheads="1"/>
              </p:cNvSpPr>
              <p:nvPr/>
            </p:nvSpPr>
            <p:spPr bwMode="auto">
              <a:xfrm>
                <a:off x="4029" y="2800"/>
                <a:ext cx="31" cy="31"/>
              </a:xfrm>
              <a:prstGeom prst="ellipse">
                <a:avLst/>
              </a:prstGeom>
              <a:solidFill>
                <a:srgbClr val="F8F8F8"/>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IN" altLang="en-US"/>
              </a:p>
            </p:txBody>
          </p:sp>
          <p:sp>
            <p:nvSpPr>
              <p:cNvPr id="116" name="Oval 159"/>
              <p:cNvSpPr>
                <a:spLocks noChangeAspect="1" noChangeArrowheads="1"/>
              </p:cNvSpPr>
              <p:nvPr/>
            </p:nvSpPr>
            <p:spPr bwMode="auto">
              <a:xfrm>
                <a:off x="4029" y="2864"/>
                <a:ext cx="31" cy="31"/>
              </a:xfrm>
              <a:prstGeom prst="ellipse">
                <a:avLst/>
              </a:prstGeom>
              <a:solidFill>
                <a:srgbClr val="F8F8F8"/>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IN" altLang="en-US"/>
              </a:p>
            </p:txBody>
          </p:sp>
          <p:sp>
            <p:nvSpPr>
              <p:cNvPr id="117" name="Oval 160"/>
              <p:cNvSpPr>
                <a:spLocks noChangeAspect="1" noChangeArrowheads="1"/>
              </p:cNvSpPr>
              <p:nvPr/>
            </p:nvSpPr>
            <p:spPr bwMode="auto">
              <a:xfrm>
                <a:off x="4029" y="2894"/>
                <a:ext cx="31" cy="31"/>
              </a:xfrm>
              <a:prstGeom prst="ellipse">
                <a:avLst/>
              </a:prstGeom>
              <a:solidFill>
                <a:srgbClr val="F8F8F8"/>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IN" altLang="en-US"/>
              </a:p>
            </p:txBody>
          </p:sp>
          <p:cxnSp>
            <p:nvCxnSpPr>
              <p:cNvPr id="118" name="AutoShape 161"/>
              <p:cNvCxnSpPr>
                <a:cxnSpLocks noChangeShapeType="1"/>
              </p:cNvCxnSpPr>
              <p:nvPr/>
            </p:nvCxnSpPr>
            <p:spPr bwMode="auto">
              <a:xfrm>
                <a:off x="3725" y="2863"/>
                <a:ext cx="429" cy="1"/>
              </a:xfrm>
              <a:prstGeom prst="straightConnector1">
                <a:avLst/>
              </a:prstGeom>
              <a:noFill/>
              <a:ln w="12700">
                <a:solidFill>
                  <a:srgbClr val="CC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9" name="Oval 162"/>
              <p:cNvSpPr>
                <a:spLocks noChangeAspect="1" noChangeArrowheads="1"/>
              </p:cNvSpPr>
              <p:nvPr/>
            </p:nvSpPr>
            <p:spPr bwMode="auto">
              <a:xfrm>
                <a:off x="3690" y="2863"/>
                <a:ext cx="69" cy="69"/>
              </a:xfrm>
              <a:prstGeom prst="ellipse">
                <a:avLst/>
              </a:prstGeom>
              <a:solidFill>
                <a:srgbClr val="CC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IN" altLang="en-US"/>
              </a:p>
            </p:txBody>
          </p:sp>
          <p:sp>
            <p:nvSpPr>
              <p:cNvPr id="120" name="Oval 163"/>
              <p:cNvSpPr>
                <a:spLocks noChangeAspect="1" noChangeArrowheads="1"/>
              </p:cNvSpPr>
              <p:nvPr/>
            </p:nvSpPr>
            <p:spPr bwMode="auto">
              <a:xfrm>
                <a:off x="4119" y="2864"/>
                <a:ext cx="69" cy="69"/>
              </a:xfrm>
              <a:prstGeom prst="ellipse">
                <a:avLst/>
              </a:prstGeom>
              <a:solidFill>
                <a:srgbClr val="CC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IN" altLang="en-US"/>
              </a:p>
            </p:txBody>
          </p:sp>
        </p:grpSp>
        <p:sp>
          <p:nvSpPr>
            <p:cNvPr id="13" name="Text Box 164"/>
            <p:cNvSpPr txBox="1">
              <a:spLocks noChangeArrowheads="1"/>
            </p:cNvSpPr>
            <p:nvPr/>
          </p:nvSpPr>
          <p:spPr bwMode="auto">
            <a:xfrm>
              <a:off x="3562" y="2933"/>
              <a:ext cx="121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ja-JP" sz="1200" b="1">
                  <a:ea typeface="Osaka" charset="-128"/>
                </a:rPr>
                <a:t>Cold rolling tandem mill</a:t>
              </a:r>
            </a:p>
          </p:txBody>
        </p:sp>
        <p:sp>
          <p:nvSpPr>
            <p:cNvPr id="14" name="Text Box 165"/>
            <p:cNvSpPr txBox="1">
              <a:spLocks noChangeArrowheads="1"/>
            </p:cNvSpPr>
            <p:nvPr/>
          </p:nvSpPr>
          <p:spPr bwMode="auto">
            <a:xfrm>
              <a:off x="4799" y="2654"/>
              <a:ext cx="878"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algn="l" eaLnBrk="1" hangingPunct="1"/>
              <a:r>
                <a:rPr lang="en-US" altLang="ja-JP" sz="1200" b="1">
                  <a:ea typeface="Osaka" charset="-128"/>
                </a:rPr>
                <a:t>Cold rolled coil</a:t>
              </a:r>
            </a:p>
            <a:p>
              <a:pPr algn="l" eaLnBrk="1" hangingPunct="1"/>
              <a:r>
                <a:rPr lang="en-US" altLang="ja-JP" sz="1200" b="1">
                  <a:ea typeface="Osaka" charset="-128"/>
                </a:rPr>
                <a:t>and sheet</a:t>
              </a:r>
            </a:p>
            <a:p>
              <a:pPr algn="l" eaLnBrk="1" hangingPunct="1"/>
              <a:r>
                <a:rPr lang="en-US" altLang="ja-JP" sz="1200" b="1">
                  <a:ea typeface="Osaka" charset="-128"/>
                </a:rPr>
                <a:t>(also for plating)</a:t>
              </a:r>
            </a:p>
          </p:txBody>
        </p:sp>
        <p:cxnSp>
          <p:nvCxnSpPr>
            <p:cNvPr id="15" name="AutoShape 166"/>
            <p:cNvCxnSpPr>
              <a:cxnSpLocks noChangeShapeType="1"/>
            </p:cNvCxnSpPr>
            <p:nvPr/>
          </p:nvCxnSpPr>
          <p:spPr bwMode="auto">
            <a:xfrm>
              <a:off x="4255" y="2858"/>
              <a:ext cx="544" cy="0"/>
            </a:xfrm>
            <a:prstGeom prst="straightConnector1">
              <a:avLst/>
            </a:prstGeom>
            <a:noFill/>
            <a:ln w="28575">
              <a:solidFill>
                <a:schemeClr val="hlink"/>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Text Box 167"/>
            <p:cNvSpPr txBox="1">
              <a:spLocks noChangeArrowheads="1"/>
            </p:cNvSpPr>
            <p:nvPr/>
          </p:nvSpPr>
          <p:spPr bwMode="auto">
            <a:xfrm>
              <a:off x="3609" y="2467"/>
              <a:ext cx="70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ja-JP" sz="1200" b="1">
                  <a:ea typeface="Osaka" charset="-128"/>
                </a:rPr>
                <a:t>Hot strip mill</a:t>
              </a:r>
            </a:p>
          </p:txBody>
        </p:sp>
        <p:grpSp>
          <p:nvGrpSpPr>
            <p:cNvPr id="17" name="Group 168"/>
            <p:cNvGrpSpPr>
              <a:grpSpLocks/>
            </p:cNvGrpSpPr>
            <p:nvPr/>
          </p:nvGrpSpPr>
          <p:grpSpPr bwMode="auto">
            <a:xfrm>
              <a:off x="3734" y="2293"/>
              <a:ext cx="527" cy="163"/>
              <a:chOff x="3722" y="2293"/>
              <a:chExt cx="527" cy="163"/>
            </a:xfrm>
          </p:grpSpPr>
          <p:sp>
            <p:nvSpPr>
              <p:cNvPr id="64" name="Rectangle 169"/>
              <p:cNvSpPr>
                <a:spLocks noChangeArrowheads="1"/>
              </p:cNvSpPr>
              <p:nvPr/>
            </p:nvSpPr>
            <p:spPr bwMode="auto">
              <a:xfrm>
                <a:off x="3722" y="2293"/>
                <a:ext cx="421" cy="163"/>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IN" altLang="en-US"/>
              </a:p>
            </p:txBody>
          </p:sp>
          <p:sp>
            <p:nvSpPr>
              <p:cNvPr id="65" name="Rectangle 170"/>
              <p:cNvSpPr>
                <a:spLocks noChangeArrowheads="1"/>
              </p:cNvSpPr>
              <p:nvPr/>
            </p:nvSpPr>
            <p:spPr bwMode="auto">
              <a:xfrm>
                <a:off x="3726" y="2299"/>
                <a:ext cx="61" cy="152"/>
              </a:xfrm>
              <a:prstGeom prst="rect">
                <a:avLst/>
              </a:prstGeom>
              <a:solidFill>
                <a:srgbClr val="EAEAEA"/>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IN" altLang="en-US"/>
              </a:p>
            </p:txBody>
          </p:sp>
          <p:sp>
            <p:nvSpPr>
              <p:cNvPr id="66" name="Rectangle 171"/>
              <p:cNvSpPr>
                <a:spLocks noChangeArrowheads="1"/>
              </p:cNvSpPr>
              <p:nvPr/>
            </p:nvSpPr>
            <p:spPr bwMode="auto">
              <a:xfrm>
                <a:off x="3798" y="2299"/>
                <a:ext cx="61" cy="152"/>
              </a:xfrm>
              <a:prstGeom prst="rect">
                <a:avLst/>
              </a:prstGeom>
              <a:solidFill>
                <a:srgbClr val="EAEAEA"/>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IN" altLang="en-US"/>
              </a:p>
            </p:txBody>
          </p:sp>
          <p:sp>
            <p:nvSpPr>
              <p:cNvPr id="67" name="Rectangle 172"/>
              <p:cNvSpPr>
                <a:spLocks noChangeArrowheads="1"/>
              </p:cNvSpPr>
              <p:nvPr/>
            </p:nvSpPr>
            <p:spPr bwMode="auto">
              <a:xfrm>
                <a:off x="3866" y="2299"/>
                <a:ext cx="61" cy="152"/>
              </a:xfrm>
              <a:prstGeom prst="rect">
                <a:avLst/>
              </a:prstGeom>
              <a:solidFill>
                <a:srgbClr val="EAEAEA"/>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IN" altLang="en-US"/>
              </a:p>
            </p:txBody>
          </p:sp>
          <p:sp>
            <p:nvSpPr>
              <p:cNvPr id="68" name="Rectangle 173"/>
              <p:cNvSpPr>
                <a:spLocks noChangeArrowheads="1"/>
              </p:cNvSpPr>
              <p:nvPr/>
            </p:nvSpPr>
            <p:spPr bwMode="auto">
              <a:xfrm>
                <a:off x="3934" y="2299"/>
                <a:ext cx="61" cy="152"/>
              </a:xfrm>
              <a:prstGeom prst="rect">
                <a:avLst/>
              </a:prstGeom>
              <a:solidFill>
                <a:srgbClr val="EAEAEA"/>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IN" altLang="en-US"/>
              </a:p>
            </p:txBody>
          </p:sp>
          <p:sp>
            <p:nvSpPr>
              <p:cNvPr id="69" name="Rectangle 174"/>
              <p:cNvSpPr>
                <a:spLocks noChangeArrowheads="1"/>
              </p:cNvSpPr>
              <p:nvPr/>
            </p:nvSpPr>
            <p:spPr bwMode="auto">
              <a:xfrm>
                <a:off x="4004" y="2299"/>
                <a:ext cx="61" cy="152"/>
              </a:xfrm>
              <a:prstGeom prst="rect">
                <a:avLst/>
              </a:prstGeom>
              <a:solidFill>
                <a:srgbClr val="EAEAEA"/>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IN" altLang="en-US"/>
              </a:p>
            </p:txBody>
          </p:sp>
          <p:sp>
            <p:nvSpPr>
              <p:cNvPr id="70" name="Rectangle 175"/>
              <p:cNvSpPr>
                <a:spLocks noChangeArrowheads="1"/>
              </p:cNvSpPr>
              <p:nvPr/>
            </p:nvSpPr>
            <p:spPr bwMode="auto">
              <a:xfrm>
                <a:off x="4076" y="2299"/>
                <a:ext cx="61" cy="152"/>
              </a:xfrm>
              <a:prstGeom prst="rect">
                <a:avLst/>
              </a:prstGeom>
              <a:solidFill>
                <a:srgbClr val="EAEAEA"/>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IN" altLang="en-US"/>
              </a:p>
            </p:txBody>
          </p:sp>
          <p:sp>
            <p:nvSpPr>
              <p:cNvPr id="71" name="Oval 176"/>
              <p:cNvSpPr>
                <a:spLocks noChangeAspect="1" noChangeArrowheads="1"/>
              </p:cNvSpPr>
              <p:nvPr/>
            </p:nvSpPr>
            <p:spPr bwMode="auto">
              <a:xfrm>
                <a:off x="3742" y="2344"/>
                <a:ext cx="31" cy="31"/>
              </a:xfrm>
              <a:prstGeom prst="ellipse">
                <a:avLst/>
              </a:prstGeom>
              <a:solidFill>
                <a:srgbClr val="F8F8F8"/>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IN" altLang="en-US"/>
              </a:p>
            </p:txBody>
          </p:sp>
          <p:sp>
            <p:nvSpPr>
              <p:cNvPr id="72" name="Oval 177"/>
              <p:cNvSpPr>
                <a:spLocks noChangeAspect="1" noChangeArrowheads="1"/>
              </p:cNvSpPr>
              <p:nvPr/>
            </p:nvSpPr>
            <p:spPr bwMode="auto">
              <a:xfrm>
                <a:off x="3742" y="2312"/>
                <a:ext cx="31" cy="31"/>
              </a:xfrm>
              <a:prstGeom prst="ellipse">
                <a:avLst/>
              </a:prstGeom>
              <a:solidFill>
                <a:srgbClr val="F8F8F8"/>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IN" altLang="en-US"/>
              </a:p>
            </p:txBody>
          </p:sp>
          <p:sp>
            <p:nvSpPr>
              <p:cNvPr id="73" name="Oval 178"/>
              <p:cNvSpPr>
                <a:spLocks noChangeAspect="1" noChangeArrowheads="1"/>
              </p:cNvSpPr>
              <p:nvPr/>
            </p:nvSpPr>
            <p:spPr bwMode="auto">
              <a:xfrm>
                <a:off x="3742" y="2376"/>
                <a:ext cx="31" cy="31"/>
              </a:xfrm>
              <a:prstGeom prst="ellipse">
                <a:avLst/>
              </a:prstGeom>
              <a:solidFill>
                <a:srgbClr val="F8F8F8"/>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IN" altLang="en-US"/>
              </a:p>
            </p:txBody>
          </p:sp>
          <p:sp>
            <p:nvSpPr>
              <p:cNvPr id="74" name="Oval 179"/>
              <p:cNvSpPr>
                <a:spLocks noChangeAspect="1" noChangeArrowheads="1"/>
              </p:cNvSpPr>
              <p:nvPr/>
            </p:nvSpPr>
            <p:spPr bwMode="auto">
              <a:xfrm>
                <a:off x="3742" y="2406"/>
                <a:ext cx="31" cy="31"/>
              </a:xfrm>
              <a:prstGeom prst="ellipse">
                <a:avLst/>
              </a:prstGeom>
              <a:solidFill>
                <a:srgbClr val="F8F8F8"/>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IN" altLang="en-US"/>
              </a:p>
            </p:txBody>
          </p:sp>
          <p:sp>
            <p:nvSpPr>
              <p:cNvPr id="75" name="Oval 180"/>
              <p:cNvSpPr>
                <a:spLocks noChangeAspect="1" noChangeArrowheads="1"/>
              </p:cNvSpPr>
              <p:nvPr/>
            </p:nvSpPr>
            <p:spPr bwMode="auto">
              <a:xfrm>
                <a:off x="3814" y="2344"/>
                <a:ext cx="31" cy="31"/>
              </a:xfrm>
              <a:prstGeom prst="ellipse">
                <a:avLst/>
              </a:prstGeom>
              <a:solidFill>
                <a:srgbClr val="F8F8F8"/>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IN" altLang="en-US"/>
              </a:p>
            </p:txBody>
          </p:sp>
          <p:sp>
            <p:nvSpPr>
              <p:cNvPr id="76" name="Oval 181"/>
              <p:cNvSpPr>
                <a:spLocks noChangeAspect="1" noChangeArrowheads="1"/>
              </p:cNvSpPr>
              <p:nvPr/>
            </p:nvSpPr>
            <p:spPr bwMode="auto">
              <a:xfrm>
                <a:off x="3814" y="2312"/>
                <a:ext cx="31" cy="31"/>
              </a:xfrm>
              <a:prstGeom prst="ellipse">
                <a:avLst/>
              </a:prstGeom>
              <a:solidFill>
                <a:srgbClr val="F8F8F8"/>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IN" altLang="en-US"/>
              </a:p>
            </p:txBody>
          </p:sp>
          <p:sp>
            <p:nvSpPr>
              <p:cNvPr id="77" name="Oval 182"/>
              <p:cNvSpPr>
                <a:spLocks noChangeAspect="1" noChangeArrowheads="1"/>
              </p:cNvSpPr>
              <p:nvPr/>
            </p:nvSpPr>
            <p:spPr bwMode="auto">
              <a:xfrm>
                <a:off x="3814" y="2376"/>
                <a:ext cx="31" cy="31"/>
              </a:xfrm>
              <a:prstGeom prst="ellipse">
                <a:avLst/>
              </a:prstGeom>
              <a:solidFill>
                <a:srgbClr val="F8F8F8"/>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IN" altLang="en-US"/>
              </a:p>
            </p:txBody>
          </p:sp>
          <p:sp>
            <p:nvSpPr>
              <p:cNvPr id="78" name="Oval 183"/>
              <p:cNvSpPr>
                <a:spLocks noChangeAspect="1" noChangeArrowheads="1"/>
              </p:cNvSpPr>
              <p:nvPr/>
            </p:nvSpPr>
            <p:spPr bwMode="auto">
              <a:xfrm>
                <a:off x="3814" y="2406"/>
                <a:ext cx="31" cy="31"/>
              </a:xfrm>
              <a:prstGeom prst="ellipse">
                <a:avLst/>
              </a:prstGeom>
              <a:solidFill>
                <a:srgbClr val="F8F8F8"/>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IN" altLang="en-US"/>
              </a:p>
            </p:txBody>
          </p:sp>
          <p:sp>
            <p:nvSpPr>
              <p:cNvPr id="79" name="Oval 184"/>
              <p:cNvSpPr>
                <a:spLocks noChangeAspect="1" noChangeArrowheads="1"/>
              </p:cNvSpPr>
              <p:nvPr/>
            </p:nvSpPr>
            <p:spPr bwMode="auto">
              <a:xfrm>
                <a:off x="3882" y="2344"/>
                <a:ext cx="31" cy="31"/>
              </a:xfrm>
              <a:prstGeom prst="ellipse">
                <a:avLst/>
              </a:prstGeom>
              <a:solidFill>
                <a:srgbClr val="F8F8F8"/>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IN" altLang="en-US"/>
              </a:p>
            </p:txBody>
          </p:sp>
          <p:sp>
            <p:nvSpPr>
              <p:cNvPr id="80" name="Oval 185"/>
              <p:cNvSpPr>
                <a:spLocks noChangeAspect="1" noChangeArrowheads="1"/>
              </p:cNvSpPr>
              <p:nvPr/>
            </p:nvSpPr>
            <p:spPr bwMode="auto">
              <a:xfrm>
                <a:off x="3882" y="2312"/>
                <a:ext cx="31" cy="31"/>
              </a:xfrm>
              <a:prstGeom prst="ellipse">
                <a:avLst/>
              </a:prstGeom>
              <a:solidFill>
                <a:srgbClr val="F8F8F8"/>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IN" altLang="en-US"/>
              </a:p>
            </p:txBody>
          </p:sp>
          <p:sp>
            <p:nvSpPr>
              <p:cNvPr id="81" name="Oval 186"/>
              <p:cNvSpPr>
                <a:spLocks noChangeAspect="1" noChangeArrowheads="1"/>
              </p:cNvSpPr>
              <p:nvPr/>
            </p:nvSpPr>
            <p:spPr bwMode="auto">
              <a:xfrm>
                <a:off x="3882" y="2376"/>
                <a:ext cx="31" cy="31"/>
              </a:xfrm>
              <a:prstGeom prst="ellipse">
                <a:avLst/>
              </a:prstGeom>
              <a:solidFill>
                <a:srgbClr val="F8F8F8"/>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IN" altLang="en-US"/>
              </a:p>
            </p:txBody>
          </p:sp>
          <p:sp>
            <p:nvSpPr>
              <p:cNvPr id="82" name="Oval 187"/>
              <p:cNvSpPr>
                <a:spLocks noChangeAspect="1" noChangeArrowheads="1"/>
              </p:cNvSpPr>
              <p:nvPr/>
            </p:nvSpPr>
            <p:spPr bwMode="auto">
              <a:xfrm>
                <a:off x="3882" y="2406"/>
                <a:ext cx="31" cy="31"/>
              </a:xfrm>
              <a:prstGeom prst="ellipse">
                <a:avLst/>
              </a:prstGeom>
              <a:solidFill>
                <a:srgbClr val="F8F8F8"/>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IN" altLang="en-US"/>
              </a:p>
            </p:txBody>
          </p:sp>
          <p:sp>
            <p:nvSpPr>
              <p:cNvPr id="83" name="Oval 188"/>
              <p:cNvSpPr>
                <a:spLocks noChangeAspect="1" noChangeArrowheads="1"/>
              </p:cNvSpPr>
              <p:nvPr/>
            </p:nvSpPr>
            <p:spPr bwMode="auto">
              <a:xfrm>
                <a:off x="3950" y="2344"/>
                <a:ext cx="31" cy="31"/>
              </a:xfrm>
              <a:prstGeom prst="ellipse">
                <a:avLst/>
              </a:prstGeom>
              <a:solidFill>
                <a:srgbClr val="F8F8F8"/>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IN" altLang="en-US"/>
              </a:p>
            </p:txBody>
          </p:sp>
          <p:sp>
            <p:nvSpPr>
              <p:cNvPr id="84" name="Oval 189"/>
              <p:cNvSpPr>
                <a:spLocks noChangeAspect="1" noChangeArrowheads="1"/>
              </p:cNvSpPr>
              <p:nvPr/>
            </p:nvSpPr>
            <p:spPr bwMode="auto">
              <a:xfrm>
                <a:off x="3950" y="2312"/>
                <a:ext cx="31" cy="31"/>
              </a:xfrm>
              <a:prstGeom prst="ellipse">
                <a:avLst/>
              </a:prstGeom>
              <a:solidFill>
                <a:srgbClr val="F8F8F8"/>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IN" altLang="en-US"/>
              </a:p>
            </p:txBody>
          </p:sp>
          <p:sp>
            <p:nvSpPr>
              <p:cNvPr id="85" name="Oval 190"/>
              <p:cNvSpPr>
                <a:spLocks noChangeAspect="1" noChangeArrowheads="1"/>
              </p:cNvSpPr>
              <p:nvPr/>
            </p:nvSpPr>
            <p:spPr bwMode="auto">
              <a:xfrm>
                <a:off x="3950" y="2376"/>
                <a:ext cx="31" cy="31"/>
              </a:xfrm>
              <a:prstGeom prst="ellipse">
                <a:avLst/>
              </a:prstGeom>
              <a:solidFill>
                <a:srgbClr val="F8F8F8"/>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IN" altLang="en-US"/>
              </a:p>
            </p:txBody>
          </p:sp>
          <p:sp>
            <p:nvSpPr>
              <p:cNvPr id="86" name="Oval 191"/>
              <p:cNvSpPr>
                <a:spLocks noChangeAspect="1" noChangeArrowheads="1"/>
              </p:cNvSpPr>
              <p:nvPr/>
            </p:nvSpPr>
            <p:spPr bwMode="auto">
              <a:xfrm>
                <a:off x="3950" y="2406"/>
                <a:ext cx="31" cy="31"/>
              </a:xfrm>
              <a:prstGeom prst="ellipse">
                <a:avLst/>
              </a:prstGeom>
              <a:solidFill>
                <a:srgbClr val="F8F8F8"/>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IN" altLang="en-US"/>
              </a:p>
            </p:txBody>
          </p:sp>
          <p:sp>
            <p:nvSpPr>
              <p:cNvPr id="87" name="Oval 192"/>
              <p:cNvSpPr>
                <a:spLocks noChangeAspect="1" noChangeArrowheads="1"/>
              </p:cNvSpPr>
              <p:nvPr/>
            </p:nvSpPr>
            <p:spPr bwMode="auto">
              <a:xfrm>
                <a:off x="4020" y="2344"/>
                <a:ext cx="31" cy="31"/>
              </a:xfrm>
              <a:prstGeom prst="ellipse">
                <a:avLst/>
              </a:prstGeom>
              <a:solidFill>
                <a:srgbClr val="F8F8F8"/>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IN" altLang="en-US"/>
              </a:p>
            </p:txBody>
          </p:sp>
          <p:sp>
            <p:nvSpPr>
              <p:cNvPr id="88" name="Oval 193"/>
              <p:cNvSpPr>
                <a:spLocks noChangeAspect="1" noChangeArrowheads="1"/>
              </p:cNvSpPr>
              <p:nvPr/>
            </p:nvSpPr>
            <p:spPr bwMode="auto">
              <a:xfrm>
                <a:off x="4020" y="2312"/>
                <a:ext cx="31" cy="31"/>
              </a:xfrm>
              <a:prstGeom prst="ellipse">
                <a:avLst/>
              </a:prstGeom>
              <a:solidFill>
                <a:srgbClr val="F8F8F8"/>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IN" altLang="en-US"/>
              </a:p>
            </p:txBody>
          </p:sp>
          <p:sp>
            <p:nvSpPr>
              <p:cNvPr id="89" name="Oval 194"/>
              <p:cNvSpPr>
                <a:spLocks noChangeAspect="1" noChangeArrowheads="1"/>
              </p:cNvSpPr>
              <p:nvPr/>
            </p:nvSpPr>
            <p:spPr bwMode="auto">
              <a:xfrm>
                <a:off x="4020" y="2376"/>
                <a:ext cx="31" cy="31"/>
              </a:xfrm>
              <a:prstGeom prst="ellipse">
                <a:avLst/>
              </a:prstGeom>
              <a:solidFill>
                <a:srgbClr val="F8F8F8"/>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IN" altLang="en-US"/>
              </a:p>
            </p:txBody>
          </p:sp>
          <p:sp>
            <p:nvSpPr>
              <p:cNvPr id="90" name="Oval 195"/>
              <p:cNvSpPr>
                <a:spLocks noChangeAspect="1" noChangeArrowheads="1"/>
              </p:cNvSpPr>
              <p:nvPr/>
            </p:nvSpPr>
            <p:spPr bwMode="auto">
              <a:xfrm>
                <a:off x="4020" y="2406"/>
                <a:ext cx="31" cy="31"/>
              </a:xfrm>
              <a:prstGeom prst="ellipse">
                <a:avLst/>
              </a:prstGeom>
              <a:solidFill>
                <a:srgbClr val="F8F8F8"/>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IN" altLang="en-US"/>
              </a:p>
            </p:txBody>
          </p:sp>
          <p:sp>
            <p:nvSpPr>
              <p:cNvPr id="91" name="Oval 196"/>
              <p:cNvSpPr>
                <a:spLocks noChangeAspect="1" noChangeArrowheads="1"/>
              </p:cNvSpPr>
              <p:nvPr/>
            </p:nvSpPr>
            <p:spPr bwMode="auto">
              <a:xfrm>
                <a:off x="4092" y="2344"/>
                <a:ext cx="31" cy="31"/>
              </a:xfrm>
              <a:prstGeom prst="ellipse">
                <a:avLst/>
              </a:prstGeom>
              <a:solidFill>
                <a:srgbClr val="F8F8F8"/>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IN" altLang="en-US"/>
              </a:p>
            </p:txBody>
          </p:sp>
          <p:sp>
            <p:nvSpPr>
              <p:cNvPr id="92" name="Oval 197"/>
              <p:cNvSpPr>
                <a:spLocks noChangeAspect="1" noChangeArrowheads="1"/>
              </p:cNvSpPr>
              <p:nvPr/>
            </p:nvSpPr>
            <p:spPr bwMode="auto">
              <a:xfrm>
                <a:off x="4092" y="2312"/>
                <a:ext cx="31" cy="31"/>
              </a:xfrm>
              <a:prstGeom prst="ellipse">
                <a:avLst/>
              </a:prstGeom>
              <a:solidFill>
                <a:srgbClr val="F8F8F8"/>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IN" altLang="en-US"/>
              </a:p>
            </p:txBody>
          </p:sp>
          <p:sp>
            <p:nvSpPr>
              <p:cNvPr id="93" name="Oval 198"/>
              <p:cNvSpPr>
                <a:spLocks noChangeAspect="1" noChangeArrowheads="1"/>
              </p:cNvSpPr>
              <p:nvPr/>
            </p:nvSpPr>
            <p:spPr bwMode="auto">
              <a:xfrm>
                <a:off x="4092" y="2376"/>
                <a:ext cx="31" cy="31"/>
              </a:xfrm>
              <a:prstGeom prst="ellipse">
                <a:avLst/>
              </a:prstGeom>
              <a:solidFill>
                <a:srgbClr val="F8F8F8"/>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IN" altLang="en-US"/>
              </a:p>
            </p:txBody>
          </p:sp>
          <p:sp>
            <p:nvSpPr>
              <p:cNvPr id="94" name="Oval 199"/>
              <p:cNvSpPr>
                <a:spLocks noChangeAspect="1" noChangeArrowheads="1"/>
              </p:cNvSpPr>
              <p:nvPr/>
            </p:nvSpPr>
            <p:spPr bwMode="auto">
              <a:xfrm>
                <a:off x="4092" y="2406"/>
                <a:ext cx="31" cy="31"/>
              </a:xfrm>
              <a:prstGeom prst="ellipse">
                <a:avLst/>
              </a:prstGeom>
              <a:solidFill>
                <a:srgbClr val="F8F8F8"/>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IN" altLang="en-US"/>
              </a:p>
            </p:txBody>
          </p:sp>
          <p:cxnSp>
            <p:nvCxnSpPr>
              <p:cNvPr id="95" name="AutoShape 200"/>
              <p:cNvCxnSpPr>
                <a:cxnSpLocks noChangeShapeType="1"/>
              </p:cNvCxnSpPr>
              <p:nvPr/>
            </p:nvCxnSpPr>
            <p:spPr bwMode="auto">
              <a:xfrm flipV="1">
                <a:off x="3722" y="2374"/>
                <a:ext cx="493" cy="1"/>
              </a:xfrm>
              <a:prstGeom prst="straightConnector1">
                <a:avLst/>
              </a:prstGeom>
              <a:noFill/>
              <a:ln w="12700">
                <a:solidFill>
                  <a:srgbClr val="FF5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6" name="Oval 201"/>
              <p:cNvSpPr>
                <a:spLocks noChangeAspect="1" noChangeArrowheads="1"/>
              </p:cNvSpPr>
              <p:nvPr/>
            </p:nvSpPr>
            <p:spPr bwMode="auto">
              <a:xfrm>
                <a:off x="4180" y="2374"/>
                <a:ext cx="69" cy="69"/>
              </a:xfrm>
              <a:prstGeom prst="ellipse">
                <a:avLst/>
              </a:prstGeom>
              <a:solidFill>
                <a:srgbClr val="FF505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IN" altLang="en-US"/>
              </a:p>
            </p:txBody>
          </p:sp>
        </p:grpSp>
        <p:sp>
          <p:nvSpPr>
            <p:cNvPr id="18" name="Text Box 202"/>
            <p:cNvSpPr txBox="1">
              <a:spLocks noChangeArrowheads="1"/>
            </p:cNvSpPr>
            <p:nvPr/>
          </p:nvSpPr>
          <p:spPr bwMode="auto">
            <a:xfrm>
              <a:off x="4799" y="2229"/>
              <a:ext cx="75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algn="l" eaLnBrk="1" hangingPunct="1"/>
              <a:r>
                <a:rPr lang="en-US" altLang="ja-JP" sz="1200" b="1">
                  <a:ea typeface="Osaka" charset="-128"/>
                </a:rPr>
                <a:t>Hot rolled coil</a:t>
              </a:r>
            </a:p>
            <a:p>
              <a:pPr algn="l" eaLnBrk="1" hangingPunct="1"/>
              <a:r>
                <a:rPr lang="en-US" altLang="ja-JP" sz="1200" b="1">
                  <a:ea typeface="Osaka" charset="-128"/>
                </a:rPr>
                <a:t>and sheet</a:t>
              </a:r>
            </a:p>
          </p:txBody>
        </p:sp>
        <p:cxnSp>
          <p:nvCxnSpPr>
            <p:cNvPr id="19" name="AutoShape 203"/>
            <p:cNvCxnSpPr>
              <a:cxnSpLocks noChangeShapeType="1"/>
            </p:cNvCxnSpPr>
            <p:nvPr/>
          </p:nvCxnSpPr>
          <p:spPr bwMode="auto">
            <a:xfrm>
              <a:off x="4276" y="2373"/>
              <a:ext cx="523" cy="0"/>
            </a:xfrm>
            <a:prstGeom prst="straightConnector1">
              <a:avLst/>
            </a:prstGeom>
            <a:noFill/>
            <a:ln w="28575">
              <a:solidFill>
                <a:schemeClr val="hlink"/>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AutoShape 204"/>
            <p:cNvSpPr>
              <a:spLocks noChangeArrowheads="1"/>
            </p:cNvSpPr>
            <p:nvPr/>
          </p:nvSpPr>
          <p:spPr bwMode="auto">
            <a:xfrm>
              <a:off x="4591" y="678"/>
              <a:ext cx="960" cy="207"/>
            </a:xfrm>
            <a:prstGeom prst="roundRect">
              <a:avLst>
                <a:gd name="adj"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ja-JP" sz="1200" b="1">
                  <a:ea typeface="Osaka" charset="-128"/>
                </a:rPr>
                <a:t>Main products</a:t>
              </a:r>
            </a:p>
          </p:txBody>
        </p:sp>
        <p:sp>
          <p:nvSpPr>
            <p:cNvPr id="21" name="Text Box 205"/>
            <p:cNvSpPr txBox="1">
              <a:spLocks noChangeArrowheads="1"/>
            </p:cNvSpPr>
            <p:nvPr/>
          </p:nvSpPr>
          <p:spPr bwMode="auto">
            <a:xfrm>
              <a:off x="3696" y="2005"/>
              <a:ext cx="53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ja-JP" sz="1200" b="1">
                  <a:ea typeface="Osaka" charset="-128"/>
                </a:rPr>
                <a:t>Plate mill</a:t>
              </a:r>
            </a:p>
          </p:txBody>
        </p:sp>
        <p:sp>
          <p:nvSpPr>
            <p:cNvPr id="22" name="Text Box 206"/>
            <p:cNvSpPr txBox="1">
              <a:spLocks noChangeArrowheads="1"/>
            </p:cNvSpPr>
            <p:nvPr/>
          </p:nvSpPr>
          <p:spPr bwMode="auto">
            <a:xfrm>
              <a:off x="4799" y="1837"/>
              <a:ext cx="34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algn="l" eaLnBrk="1" hangingPunct="1"/>
              <a:r>
                <a:rPr lang="en-US" altLang="ja-JP" sz="1200" b="1">
                  <a:ea typeface="Osaka" charset="-128"/>
                </a:rPr>
                <a:t>Plate</a:t>
              </a:r>
            </a:p>
          </p:txBody>
        </p:sp>
        <p:sp>
          <p:nvSpPr>
            <p:cNvPr id="23" name="Freeform 207"/>
            <p:cNvSpPr>
              <a:spLocks/>
            </p:cNvSpPr>
            <p:nvPr/>
          </p:nvSpPr>
          <p:spPr bwMode="auto">
            <a:xfrm>
              <a:off x="3725" y="1881"/>
              <a:ext cx="432" cy="74"/>
            </a:xfrm>
            <a:custGeom>
              <a:avLst/>
              <a:gdLst>
                <a:gd name="T0" fmla="*/ 0 w 432"/>
                <a:gd name="T1" fmla="*/ 74 h 74"/>
                <a:gd name="T2" fmla="*/ 0 w 432"/>
                <a:gd name="T3" fmla="*/ 0 h 74"/>
                <a:gd name="T4" fmla="*/ 282 w 432"/>
                <a:gd name="T5" fmla="*/ 0 h 74"/>
                <a:gd name="T6" fmla="*/ 282 w 432"/>
                <a:gd name="T7" fmla="*/ 20 h 74"/>
                <a:gd name="T8" fmla="*/ 432 w 432"/>
                <a:gd name="T9" fmla="*/ 20 h 74"/>
                <a:gd name="T10" fmla="*/ 432 w 432"/>
                <a:gd name="T11" fmla="*/ 56 h 74"/>
                <a:gd name="T12" fmla="*/ 282 w 432"/>
                <a:gd name="T13" fmla="*/ 56 h 74"/>
                <a:gd name="T14" fmla="*/ 282 w 432"/>
                <a:gd name="T15" fmla="*/ 74 h 74"/>
                <a:gd name="T16" fmla="*/ 0 w 432"/>
                <a:gd name="T17" fmla="*/ 74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2" h="74">
                  <a:moveTo>
                    <a:pt x="0" y="74"/>
                  </a:moveTo>
                  <a:lnTo>
                    <a:pt x="0" y="0"/>
                  </a:lnTo>
                  <a:lnTo>
                    <a:pt x="282" y="0"/>
                  </a:lnTo>
                  <a:lnTo>
                    <a:pt x="282" y="20"/>
                  </a:lnTo>
                  <a:lnTo>
                    <a:pt x="432" y="20"/>
                  </a:lnTo>
                  <a:lnTo>
                    <a:pt x="432" y="56"/>
                  </a:lnTo>
                  <a:lnTo>
                    <a:pt x="282" y="56"/>
                  </a:lnTo>
                  <a:lnTo>
                    <a:pt x="282" y="74"/>
                  </a:lnTo>
                  <a:lnTo>
                    <a:pt x="0" y="74"/>
                  </a:lnTo>
                  <a:close/>
                </a:path>
              </a:pathLst>
            </a:custGeom>
            <a:solidFill>
              <a:srgbClr val="FF5050"/>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4" name="Oval 208"/>
            <p:cNvSpPr>
              <a:spLocks noChangeAspect="1" noChangeArrowheads="1"/>
            </p:cNvSpPr>
            <p:nvPr/>
          </p:nvSpPr>
          <p:spPr bwMode="auto">
            <a:xfrm flipV="1">
              <a:off x="3977" y="1964"/>
              <a:ext cx="59" cy="59"/>
            </a:xfrm>
            <a:prstGeom prst="ellipse">
              <a:avLst/>
            </a:prstGeom>
            <a:solidFill>
              <a:srgbClr val="EAEAEA"/>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IN" altLang="en-US"/>
            </a:p>
          </p:txBody>
        </p:sp>
        <p:sp>
          <p:nvSpPr>
            <p:cNvPr id="25" name="Oval 209"/>
            <p:cNvSpPr>
              <a:spLocks noChangeAspect="1" noChangeArrowheads="1"/>
            </p:cNvSpPr>
            <p:nvPr/>
          </p:nvSpPr>
          <p:spPr bwMode="auto">
            <a:xfrm flipV="1">
              <a:off x="3989" y="1929"/>
              <a:ext cx="35" cy="35"/>
            </a:xfrm>
            <a:prstGeom prst="ellipse">
              <a:avLst/>
            </a:prstGeom>
            <a:solidFill>
              <a:srgbClr val="EAEAEA"/>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IN" altLang="en-US"/>
            </a:p>
          </p:txBody>
        </p:sp>
        <p:sp>
          <p:nvSpPr>
            <p:cNvPr id="26" name="Oval 210"/>
            <p:cNvSpPr>
              <a:spLocks noChangeAspect="1" noChangeArrowheads="1"/>
            </p:cNvSpPr>
            <p:nvPr/>
          </p:nvSpPr>
          <p:spPr bwMode="auto">
            <a:xfrm>
              <a:off x="3977" y="1813"/>
              <a:ext cx="59" cy="59"/>
            </a:xfrm>
            <a:prstGeom prst="ellipse">
              <a:avLst/>
            </a:prstGeom>
            <a:solidFill>
              <a:srgbClr val="EAEAEA"/>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IN" altLang="en-US"/>
            </a:p>
          </p:txBody>
        </p:sp>
        <p:sp>
          <p:nvSpPr>
            <p:cNvPr id="27" name="Oval 211"/>
            <p:cNvSpPr>
              <a:spLocks noChangeAspect="1" noChangeArrowheads="1"/>
            </p:cNvSpPr>
            <p:nvPr/>
          </p:nvSpPr>
          <p:spPr bwMode="auto">
            <a:xfrm>
              <a:off x="3989" y="1872"/>
              <a:ext cx="35" cy="35"/>
            </a:xfrm>
            <a:prstGeom prst="ellipse">
              <a:avLst/>
            </a:prstGeom>
            <a:solidFill>
              <a:srgbClr val="EAEAEA"/>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IN" altLang="en-US"/>
            </a:p>
          </p:txBody>
        </p:sp>
        <p:cxnSp>
          <p:nvCxnSpPr>
            <p:cNvPr id="28" name="AutoShape 212"/>
            <p:cNvCxnSpPr>
              <a:cxnSpLocks noChangeShapeType="1"/>
            </p:cNvCxnSpPr>
            <p:nvPr/>
          </p:nvCxnSpPr>
          <p:spPr bwMode="auto">
            <a:xfrm flipV="1">
              <a:off x="4178" y="1918"/>
              <a:ext cx="621" cy="1"/>
            </a:xfrm>
            <a:prstGeom prst="straightConnector1">
              <a:avLst/>
            </a:prstGeom>
            <a:noFill/>
            <a:ln w="28575">
              <a:solidFill>
                <a:schemeClr val="hlink"/>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Text Box 213"/>
            <p:cNvSpPr txBox="1">
              <a:spLocks noChangeArrowheads="1"/>
            </p:cNvSpPr>
            <p:nvPr/>
          </p:nvSpPr>
          <p:spPr bwMode="auto">
            <a:xfrm>
              <a:off x="3621" y="1620"/>
              <a:ext cx="69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ja-JP" sz="1200" b="1">
                  <a:ea typeface="Osaka" charset="-128"/>
                </a:rPr>
                <a:t>Wire rod mill</a:t>
              </a:r>
            </a:p>
          </p:txBody>
        </p:sp>
        <p:sp>
          <p:nvSpPr>
            <p:cNvPr id="30" name="Text Box 214"/>
            <p:cNvSpPr txBox="1">
              <a:spLocks noChangeArrowheads="1"/>
            </p:cNvSpPr>
            <p:nvPr/>
          </p:nvSpPr>
          <p:spPr bwMode="auto">
            <a:xfrm>
              <a:off x="4799" y="1469"/>
              <a:ext cx="50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algn="l" eaLnBrk="1" hangingPunct="1"/>
              <a:r>
                <a:rPr lang="en-US" altLang="ja-JP" sz="1200" b="1">
                  <a:ea typeface="Osaka" charset="-128"/>
                </a:rPr>
                <a:t>Wire rod</a:t>
              </a:r>
            </a:p>
          </p:txBody>
        </p:sp>
        <p:cxnSp>
          <p:nvCxnSpPr>
            <p:cNvPr id="31" name="AutoShape 215"/>
            <p:cNvCxnSpPr>
              <a:cxnSpLocks noChangeShapeType="1"/>
            </p:cNvCxnSpPr>
            <p:nvPr/>
          </p:nvCxnSpPr>
          <p:spPr bwMode="auto">
            <a:xfrm>
              <a:off x="4178" y="1556"/>
              <a:ext cx="621" cy="0"/>
            </a:xfrm>
            <a:prstGeom prst="straightConnector1">
              <a:avLst/>
            </a:prstGeom>
            <a:noFill/>
            <a:ln w="28575">
              <a:solidFill>
                <a:schemeClr val="hlink"/>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Rectangle 216"/>
            <p:cNvSpPr>
              <a:spLocks noChangeArrowheads="1"/>
            </p:cNvSpPr>
            <p:nvPr/>
          </p:nvSpPr>
          <p:spPr bwMode="auto">
            <a:xfrm>
              <a:off x="3740" y="1517"/>
              <a:ext cx="111" cy="65"/>
            </a:xfrm>
            <a:prstGeom prst="rect">
              <a:avLst/>
            </a:prstGeom>
            <a:solidFill>
              <a:srgbClr val="FF66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IN" altLang="en-US"/>
            </a:p>
          </p:txBody>
        </p:sp>
        <p:sp>
          <p:nvSpPr>
            <p:cNvPr id="33" name="Oval 217"/>
            <p:cNvSpPr>
              <a:spLocks noChangeAspect="1" noChangeArrowheads="1"/>
            </p:cNvSpPr>
            <p:nvPr/>
          </p:nvSpPr>
          <p:spPr bwMode="auto">
            <a:xfrm flipV="1">
              <a:off x="4087" y="1594"/>
              <a:ext cx="34" cy="18"/>
            </a:xfrm>
            <a:prstGeom prst="ellipse">
              <a:avLst/>
            </a:prstGeom>
            <a:noFill/>
            <a:ln w="12700">
              <a:solidFill>
                <a:srgbClr val="FF6600"/>
              </a:solidFill>
              <a:round/>
              <a:headEnd/>
              <a:tailEnd/>
            </a:ln>
            <a:effectLst/>
            <a:extLst>
              <a:ext uri="{909E8E84-426E-40DD-AFC4-6F175D3DCCD1}">
                <a14:hiddenFill xmlns:a14="http://schemas.microsoft.com/office/drawing/2010/main">
                  <a:solidFill>
                    <a:srgbClr val="FF66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IN" altLang="en-US"/>
            </a:p>
          </p:txBody>
        </p:sp>
        <p:sp>
          <p:nvSpPr>
            <p:cNvPr id="34" name="Oval 218"/>
            <p:cNvSpPr>
              <a:spLocks noChangeAspect="1" noChangeArrowheads="1"/>
            </p:cNvSpPr>
            <p:nvPr/>
          </p:nvSpPr>
          <p:spPr bwMode="auto">
            <a:xfrm flipV="1">
              <a:off x="4087" y="1586"/>
              <a:ext cx="34" cy="18"/>
            </a:xfrm>
            <a:prstGeom prst="ellipse">
              <a:avLst/>
            </a:prstGeom>
            <a:noFill/>
            <a:ln w="12700">
              <a:solidFill>
                <a:srgbClr val="FF6600"/>
              </a:solidFill>
              <a:round/>
              <a:headEnd/>
              <a:tailEnd/>
            </a:ln>
            <a:effectLst/>
            <a:extLst>
              <a:ext uri="{909E8E84-426E-40DD-AFC4-6F175D3DCCD1}">
                <a14:hiddenFill xmlns:a14="http://schemas.microsoft.com/office/drawing/2010/main">
                  <a:solidFill>
                    <a:srgbClr val="FF66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IN" altLang="en-US"/>
            </a:p>
          </p:txBody>
        </p:sp>
        <p:sp>
          <p:nvSpPr>
            <p:cNvPr id="35" name="Oval 219"/>
            <p:cNvSpPr>
              <a:spLocks noChangeAspect="1" noChangeArrowheads="1"/>
            </p:cNvSpPr>
            <p:nvPr/>
          </p:nvSpPr>
          <p:spPr bwMode="auto">
            <a:xfrm flipV="1">
              <a:off x="4087" y="1580"/>
              <a:ext cx="34" cy="18"/>
            </a:xfrm>
            <a:prstGeom prst="ellipse">
              <a:avLst/>
            </a:prstGeom>
            <a:noFill/>
            <a:ln w="12700">
              <a:solidFill>
                <a:srgbClr val="FF6600"/>
              </a:solidFill>
              <a:round/>
              <a:headEnd/>
              <a:tailEnd/>
            </a:ln>
            <a:effectLst/>
            <a:extLst>
              <a:ext uri="{909E8E84-426E-40DD-AFC4-6F175D3DCCD1}">
                <a14:hiddenFill xmlns:a14="http://schemas.microsoft.com/office/drawing/2010/main">
                  <a:solidFill>
                    <a:srgbClr val="FF66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IN" altLang="en-US"/>
            </a:p>
          </p:txBody>
        </p:sp>
        <p:sp>
          <p:nvSpPr>
            <p:cNvPr id="36" name="Oval 220"/>
            <p:cNvSpPr>
              <a:spLocks noChangeAspect="1" noChangeArrowheads="1"/>
            </p:cNvSpPr>
            <p:nvPr/>
          </p:nvSpPr>
          <p:spPr bwMode="auto">
            <a:xfrm flipV="1">
              <a:off x="4087" y="1574"/>
              <a:ext cx="34" cy="18"/>
            </a:xfrm>
            <a:prstGeom prst="ellipse">
              <a:avLst/>
            </a:prstGeom>
            <a:noFill/>
            <a:ln w="12700">
              <a:solidFill>
                <a:srgbClr val="FF6600"/>
              </a:solidFill>
              <a:round/>
              <a:headEnd/>
              <a:tailEnd/>
            </a:ln>
            <a:effectLst/>
            <a:extLst>
              <a:ext uri="{909E8E84-426E-40DD-AFC4-6F175D3DCCD1}">
                <a14:hiddenFill xmlns:a14="http://schemas.microsoft.com/office/drawing/2010/main">
                  <a:solidFill>
                    <a:srgbClr val="FF66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IN" altLang="en-US"/>
            </a:p>
          </p:txBody>
        </p:sp>
        <p:sp>
          <p:nvSpPr>
            <p:cNvPr id="37" name="Oval 221"/>
            <p:cNvSpPr>
              <a:spLocks noChangeAspect="1" noChangeArrowheads="1"/>
            </p:cNvSpPr>
            <p:nvPr/>
          </p:nvSpPr>
          <p:spPr bwMode="auto">
            <a:xfrm flipV="1">
              <a:off x="4087" y="1568"/>
              <a:ext cx="34" cy="18"/>
            </a:xfrm>
            <a:prstGeom prst="ellipse">
              <a:avLst/>
            </a:prstGeom>
            <a:noFill/>
            <a:ln w="12700">
              <a:solidFill>
                <a:srgbClr val="FF6600"/>
              </a:solidFill>
              <a:round/>
              <a:headEnd/>
              <a:tailEnd/>
            </a:ln>
            <a:effectLst/>
            <a:extLst>
              <a:ext uri="{909E8E84-426E-40DD-AFC4-6F175D3DCCD1}">
                <a14:hiddenFill xmlns:a14="http://schemas.microsoft.com/office/drawing/2010/main">
                  <a:solidFill>
                    <a:srgbClr val="FF66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IN" altLang="en-US"/>
            </a:p>
          </p:txBody>
        </p:sp>
        <p:sp>
          <p:nvSpPr>
            <p:cNvPr id="38" name="Oval 222"/>
            <p:cNvSpPr>
              <a:spLocks noChangeAspect="1" noChangeArrowheads="1"/>
            </p:cNvSpPr>
            <p:nvPr/>
          </p:nvSpPr>
          <p:spPr bwMode="auto">
            <a:xfrm flipV="1">
              <a:off x="4087" y="1562"/>
              <a:ext cx="34" cy="18"/>
            </a:xfrm>
            <a:prstGeom prst="ellipse">
              <a:avLst/>
            </a:prstGeom>
            <a:noFill/>
            <a:ln w="12700">
              <a:solidFill>
                <a:srgbClr val="FF6600"/>
              </a:solidFill>
              <a:round/>
              <a:headEnd/>
              <a:tailEnd/>
            </a:ln>
            <a:effectLst/>
            <a:extLst>
              <a:ext uri="{909E8E84-426E-40DD-AFC4-6F175D3DCCD1}">
                <a14:hiddenFill xmlns:a14="http://schemas.microsoft.com/office/drawing/2010/main">
                  <a:solidFill>
                    <a:srgbClr val="FF66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IN" altLang="en-US"/>
            </a:p>
          </p:txBody>
        </p:sp>
        <p:sp>
          <p:nvSpPr>
            <p:cNvPr id="39" name="Oval 223"/>
            <p:cNvSpPr>
              <a:spLocks noChangeAspect="1" noChangeArrowheads="1"/>
            </p:cNvSpPr>
            <p:nvPr/>
          </p:nvSpPr>
          <p:spPr bwMode="auto">
            <a:xfrm flipV="1">
              <a:off x="4087" y="1556"/>
              <a:ext cx="34" cy="18"/>
            </a:xfrm>
            <a:prstGeom prst="ellipse">
              <a:avLst/>
            </a:prstGeom>
            <a:noFill/>
            <a:ln w="12700">
              <a:solidFill>
                <a:srgbClr val="FF6600"/>
              </a:solidFill>
              <a:round/>
              <a:headEnd/>
              <a:tailEnd/>
            </a:ln>
            <a:effectLst/>
            <a:extLst>
              <a:ext uri="{909E8E84-426E-40DD-AFC4-6F175D3DCCD1}">
                <a14:hiddenFill xmlns:a14="http://schemas.microsoft.com/office/drawing/2010/main">
                  <a:solidFill>
                    <a:srgbClr val="FF66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IN" altLang="en-US"/>
            </a:p>
          </p:txBody>
        </p:sp>
        <p:sp>
          <p:nvSpPr>
            <p:cNvPr id="40" name="Oval 224"/>
            <p:cNvSpPr>
              <a:spLocks noChangeAspect="1" noChangeArrowheads="1"/>
            </p:cNvSpPr>
            <p:nvPr/>
          </p:nvSpPr>
          <p:spPr bwMode="auto">
            <a:xfrm flipV="1">
              <a:off x="4087" y="1550"/>
              <a:ext cx="34" cy="18"/>
            </a:xfrm>
            <a:prstGeom prst="ellipse">
              <a:avLst/>
            </a:prstGeom>
            <a:noFill/>
            <a:ln w="12700">
              <a:solidFill>
                <a:srgbClr val="FF6600"/>
              </a:solidFill>
              <a:round/>
              <a:headEnd/>
              <a:tailEnd/>
            </a:ln>
            <a:effectLst/>
            <a:extLst>
              <a:ext uri="{909E8E84-426E-40DD-AFC4-6F175D3DCCD1}">
                <a14:hiddenFill xmlns:a14="http://schemas.microsoft.com/office/drawing/2010/main">
                  <a:solidFill>
                    <a:srgbClr val="FF66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IN" altLang="en-US"/>
            </a:p>
          </p:txBody>
        </p:sp>
        <p:cxnSp>
          <p:nvCxnSpPr>
            <p:cNvPr id="41" name="AutoShape 225"/>
            <p:cNvCxnSpPr>
              <a:cxnSpLocks noChangeShapeType="1"/>
            </p:cNvCxnSpPr>
            <p:nvPr/>
          </p:nvCxnSpPr>
          <p:spPr bwMode="auto">
            <a:xfrm>
              <a:off x="3851" y="1550"/>
              <a:ext cx="252" cy="0"/>
            </a:xfrm>
            <a:prstGeom prst="straightConnector1">
              <a:avLst/>
            </a:prstGeom>
            <a:noFill/>
            <a:ln w="127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 name="Oval 226"/>
            <p:cNvSpPr>
              <a:spLocks noChangeAspect="1" noChangeArrowheads="1"/>
            </p:cNvSpPr>
            <p:nvPr/>
          </p:nvSpPr>
          <p:spPr bwMode="auto">
            <a:xfrm flipV="1">
              <a:off x="3822" y="1553"/>
              <a:ext cx="59" cy="59"/>
            </a:xfrm>
            <a:prstGeom prst="ellipse">
              <a:avLst/>
            </a:prstGeom>
            <a:solidFill>
              <a:srgbClr val="EAEAEA"/>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IN" altLang="en-US"/>
            </a:p>
          </p:txBody>
        </p:sp>
        <p:sp>
          <p:nvSpPr>
            <p:cNvPr id="43" name="Oval 227"/>
            <p:cNvSpPr>
              <a:spLocks noChangeAspect="1" noChangeArrowheads="1"/>
            </p:cNvSpPr>
            <p:nvPr/>
          </p:nvSpPr>
          <p:spPr bwMode="auto">
            <a:xfrm flipV="1">
              <a:off x="3900" y="1553"/>
              <a:ext cx="59" cy="59"/>
            </a:xfrm>
            <a:prstGeom prst="ellipse">
              <a:avLst/>
            </a:prstGeom>
            <a:solidFill>
              <a:srgbClr val="EAEAEA"/>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IN" altLang="en-US"/>
            </a:p>
          </p:txBody>
        </p:sp>
        <p:sp>
          <p:nvSpPr>
            <p:cNvPr id="44" name="Oval 228"/>
            <p:cNvSpPr>
              <a:spLocks noChangeAspect="1" noChangeArrowheads="1"/>
            </p:cNvSpPr>
            <p:nvPr/>
          </p:nvSpPr>
          <p:spPr bwMode="auto">
            <a:xfrm flipV="1">
              <a:off x="3822" y="1487"/>
              <a:ext cx="59" cy="59"/>
            </a:xfrm>
            <a:prstGeom prst="ellipse">
              <a:avLst/>
            </a:prstGeom>
            <a:solidFill>
              <a:srgbClr val="EAEAEA"/>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IN" altLang="en-US"/>
            </a:p>
          </p:txBody>
        </p:sp>
        <p:sp>
          <p:nvSpPr>
            <p:cNvPr id="45" name="Oval 229"/>
            <p:cNvSpPr>
              <a:spLocks noChangeAspect="1" noChangeArrowheads="1"/>
            </p:cNvSpPr>
            <p:nvPr/>
          </p:nvSpPr>
          <p:spPr bwMode="auto">
            <a:xfrm flipV="1">
              <a:off x="3900" y="1487"/>
              <a:ext cx="59" cy="59"/>
            </a:xfrm>
            <a:prstGeom prst="ellipse">
              <a:avLst/>
            </a:prstGeom>
            <a:solidFill>
              <a:srgbClr val="EAEAEA"/>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IN" altLang="en-US"/>
            </a:p>
          </p:txBody>
        </p:sp>
        <p:sp>
          <p:nvSpPr>
            <p:cNvPr id="46" name="Text Box 230"/>
            <p:cNvSpPr txBox="1">
              <a:spLocks noChangeArrowheads="1"/>
            </p:cNvSpPr>
            <p:nvPr/>
          </p:nvSpPr>
          <p:spPr bwMode="auto">
            <a:xfrm>
              <a:off x="3591" y="1235"/>
              <a:ext cx="65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ja-JP" sz="1200" b="1">
                  <a:ea typeface="Osaka" charset="-128"/>
                </a:rPr>
                <a:t>Section mill</a:t>
              </a:r>
            </a:p>
          </p:txBody>
        </p:sp>
        <p:sp>
          <p:nvSpPr>
            <p:cNvPr id="47" name="Freeform 231"/>
            <p:cNvSpPr>
              <a:spLocks/>
            </p:cNvSpPr>
            <p:nvPr/>
          </p:nvSpPr>
          <p:spPr bwMode="auto">
            <a:xfrm>
              <a:off x="3722" y="1115"/>
              <a:ext cx="435" cy="75"/>
            </a:xfrm>
            <a:custGeom>
              <a:avLst/>
              <a:gdLst>
                <a:gd name="T0" fmla="*/ 0 w 435"/>
                <a:gd name="T1" fmla="*/ 75 h 75"/>
                <a:gd name="T2" fmla="*/ 0 w 435"/>
                <a:gd name="T3" fmla="*/ 0 h 75"/>
                <a:gd name="T4" fmla="*/ 306 w 435"/>
                <a:gd name="T5" fmla="*/ 0 h 75"/>
                <a:gd name="T6" fmla="*/ 306 w 435"/>
                <a:gd name="T7" fmla="*/ 18 h 75"/>
                <a:gd name="T8" fmla="*/ 435 w 435"/>
                <a:gd name="T9" fmla="*/ 18 h 75"/>
                <a:gd name="T10" fmla="*/ 435 w 435"/>
                <a:gd name="T11" fmla="*/ 57 h 75"/>
                <a:gd name="T12" fmla="*/ 306 w 435"/>
                <a:gd name="T13" fmla="*/ 57 h 75"/>
                <a:gd name="T14" fmla="*/ 306 w 435"/>
                <a:gd name="T15" fmla="*/ 75 h 75"/>
                <a:gd name="T16" fmla="*/ 0 w 435"/>
                <a:gd name="T17" fmla="*/ 75 h 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5" h="75">
                  <a:moveTo>
                    <a:pt x="0" y="75"/>
                  </a:moveTo>
                  <a:lnTo>
                    <a:pt x="0" y="0"/>
                  </a:lnTo>
                  <a:lnTo>
                    <a:pt x="306" y="0"/>
                  </a:lnTo>
                  <a:lnTo>
                    <a:pt x="306" y="18"/>
                  </a:lnTo>
                  <a:lnTo>
                    <a:pt x="435" y="18"/>
                  </a:lnTo>
                  <a:lnTo>
                    <a:pt x="435" y="57"/>
                  </a:lnTo>
                  <a:lnTo>
                    <a:pt x="306" y="57"/>
                  </a:lnTo>
                  <a:lnTo>
                    <a:pt x="306" y="75"/>
                  </a:lnTo>
                  <a:lnTo>
                    <a:pt x="0" y="75"/>
                  </a:lnTo>
                  <a:close/>
                </a:path>
              </a:pathLst>
            </a:custGeom>
            <a:solidFill>
              <a:srgbClr val="FF6600"/>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8" name="Oval 232"/>
            <p:cNvSpPr>
              <a:spLocks noChangeAspect="1" noChangeArrowheads="1"/>
            </p:cNvSpPr>
            <p:nvPr/>
          </p:nvSpPr>
          <p:spPr bwMode="auto">
            <a:xfrm flipV="1">
              <a:off x="3981" y="1161"/>
              <a:ext cx="86" cy="86"/>
            </a:xfrm>
            <a:prstGeom prst="ellipse">
              <a:avLst/>
            </a:prstGeom>
            <a:solidFill>
              <a:srgbClr val="F8F8F8"/>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IN" altLang="en-US"/>
            </a:p>
          </p:txBody>
        </p:sp>
        <p:sp>
          <p:nvSpPr>
            <p:cNvPr id="49" name="Oval 233"/>
            <p:cNvSpPr>
              <a:spLocks noChangeAspect="1" noChangeArrowheads="1"/>
            </p:cNvSpPr>
            <p:nvPr/>
          </p:nvSpPr>
          <p:spPr bwMode="auto">
            <a:xfrm flipV="1">
              <a:off x="3981" y="1057"/>
              <a:ext cx="86" cy="86"/>
            </a:xfrm>
            <a:prstGeom prst="ellipse">
              <a:avLst/>
            </a:prstGeom>
            <a:solidFill>
              <a:srgbClr val="F8F8F8"/>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IN" altLang="en-US"/>
            </a:p>
          </p:txBody>
        </p:sp>
        <p:cxnSp>
          <p:nvCxnSpPr>
            <p:cNvPr id="50" name="AutoShape 234"/>
            <p:cNvCxnSpPr>
              <a:cxnSpLocks noChangeShapeType="1"/>
            </p:cNvCxnSpPr>
            <p:nvPr/>
          </p:nvCxnSpPr>
          <p:spPr bwMode="auto">
            <a:xfrm>
              <a:off x="4171" y="1153"/>
              <a:ext cx="628" cy="193"/>
            </a:xfrm>
            <a:prstGeom prst="bentConnector3">
              <a:avLst>
                <a:gd name="adj1" fmla="val 9394"/>
              </a:avLst>
            </a:prstGeom>
            <a:noFill/>
            <a:ln w="28575">
              <a:solidFill>
                <a:schemeClr val="hlink"/>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AutoShape 235"/>
            <p:cNvCxnSpPr>
              <a:cxnSpLocks noChangeShapeType="1"/>
            </p:cNvCxnSpPr>
            <p:nvPr/>
          </p:nvCxnSpPr>
          <p:spPr bwMode="auto">
            <a:xfrm>
              <a:off x="4171" y="1153"/>
              <a:ext cx="628" cy="67"/>
            </a:xfrm>
            <a:prstGeom prst="bentConnector3">
              <a:avLst>
                <a:gd name="adj1" fmla="val 9394"/>
              </a:avLst>
            </a:prstGeom>
            <a:noFill/>
            <a:ln w="28575">
              <a:solidFill>
                <a:schemeClr val="hlink"/>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AutoShape 236"/>
            <p:cNvCxnSpPr>
              <a:cxnSpLocks noChangeShapeType="1"/>
            </p:cNvCxnSpPr>
            <p:nvPr/>
          </p:nvCxnSpPr>
          <p:spPr bwMode="auto">
            <a:xfrm flipV="1">
              <a:off x="4171" y="1098"/>
              <a:ext cx="628" cy="55"/>
            </a:xfrm>
            <a:prstGeom prst="bentConnector3">
              <a:avLst>
                <a:gd name="adj1" fmla="val 9394"/>
              </a:avLst>
            </a:prstGeom>
            <a:noFill/>
            <a:ln w="28575">
              <a:solidFill>
                <a:schemeClr val="hlink"/>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AutoShape 237"/>
            <p:cNvCxnSpPr>
              <a:cxnSpLocks noChangeShapeType="1"/>
            </p:cNvCxnSpPr>
            <p:nvPr/>
          </p:nvCxnSpPr>
          <p:spPr bwMode="auto">
            <a:xfrm flipV="1">
              <a:off x="4171" y="974"/>
              <a:ext cx="628" cy="179"/>
            </a:xfrm>
            <a:prstGeom prst="bentConnector3">
              <a:avLst>
                <a:gd name="adj1" fmla="val 9394"/>
              </a:avLst>
            </a:prstGeom>
            <a:noFill/>
            <a:ln w="28575">
              <a:solidFill>
                <a:schemeClr val="hlink"/>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4" name="Text Box 238"/>
            <p:cNvSpPr txBox="1">
              <a:spLocks noChangeArrowheads="1"/>
            </p:cNvSpPr>
            <p:nvPr/>
          </p:nvSpPr>
          <p:spPr bwMode="auto">
            <a:xfrm>
              <a:off x="4799" y="1259"/>
              <a:ext cx="27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algn="l" eaLnBrk="1" hangingPunct="1"/>
              <a:r>
                <a:rPr lang="en-US" altLang="ja-JP" sz="1200" b="1">
                  <a:ea typeface="Osaka" charset="-128"/>
                </a:rPr>
                <a:t>Bar</a:t>
              </a:r>
            </a:p>
          </p:txBody>
        </p:sp>
        <p:sp>
          <p:nvSpPr>
            <p:cNvPr id="55" name="Text Box 239"/>
            <p:cNvSpPr txBox="1">
              <a:spLocks noChangeArrowheads="1"/>
            </p:cNvSpPr>
            <p:nvPr/>
          </p:nvSpPr>
          <p:spPr bwMode="auto">
            <a:xfrm>
              <a:off x="4799" y="1133"/>
              <a:ext cx="40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algn="l" eaLnBrk="1" hangingPunct="1"/>
              <a:r>
                <a:rPr lang="en-US" altLang="ja-JP" sz="1200" b="1">
                  <a:ea typeface="Osaka" charset="-128"/>
                </a:rPr>
                <a:t>Shape</a:t>
              </a:r>
            </a:p>
          </p:txBody>
        </p:sp>
        <p:sp>
          <p:nvSpPr>
            <p:cNvPr id="56" name="Text Box 240"/>
            <p:cNvSpPr txBox="1">
              <a:spLocks noChangeArrowheads="1"/>
            </p:cNvSpPr>
            <p:nvPr/>
          </p:nvSpPr>
          <p:spPr bwMode="auto">
            <a:xfrm>
              <a:off x="4799" y="1011"/>
              <a:ext cx="57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algn="l" eaLnBrk="1" hangingPunct="1"/>
              <a:r>
                <a:rPr lang="en-US" altLang="ja-JP" sz="1200" b="1">
                  <a:ea typeface="Osaka" charset="-128"/>
                </a:rPr>
                <a:t>Sheet pile</a:t>
              </a:r>
            </a:p>
          </p:txBody>
        </p:sp>
        <p:sp>
          <p:nvSpPr>
            <p:cNvPr id="57" name="Text Box 241"/>
            <p:cNvSpPr txBox="1">
              <a:spLocks noChangeArrowheads="1"/>
            </p:cNvSpPr>
            <p:nvPr/>
          </p:nvSpPr>
          <p:spPr bwMode="auto">
            <a:xfrm>
              <a:off x="4799" y="887"/>
              <a:ext cx="29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kumimoji="1" sz="2400">
                  <a:solidFill>
                    <a:schemeClr val="tx1"/>
                  </a:solidFill>
                  <a:latin typeface="Arial" panose="020B0604020202020204" pitchFamily="34" charset="0"/>
                  <a:ea typeface="ＭＳ Ｐゴシック" panose="020B0600070205080204" pitchFamily="34" charset="-128"/>
                </a:defRPr>
              </a:lvl1pPr>
              <a:lvl2pPr marL="742950" indent="-285750" algn="ctr">
                <a:defRPr kumimoji="1" sz="2400">
                  <a:solidFill>
                    <a:schemeClr val="tx1"/>
                  </a:solidFill>
                  <a:latin typeface="Arial" panose="020B0604020202020204" pitchFamily="34" charset="0"/>
                  <a:ea typeface="ＭＳ Ｐゴシック" panose="020B0600070205080204" pitchFamily="34" charset="-128"/>
                </a:defRPr>
              </a:lvl2pPr>
              <a:lvl3pPr marL="1143000" indent="-228600" algn="ctr">
                <a:defRPr kumimoji="1" sz="2400">
                  <a:solidFill>
                    <a:schemeClr val="tx1"/>
                  </a:solidFill>
                  <a:latin typeface="Arial" panose="020B0604020202020204" pitchFamily="34" charset="0"/>
                  <a:ea typeface="ＭＳ Ｐゴシック" panose="020B0600070205080204" pitchFamily="34" charset="-128"/>
                </a:defRPr>
              </a:lvl3pPr>
              <a:lvl4pPr marL="1600200" indent="-228600" algn="ctr">
                <a:defRPr kumimoji="1" sz="2400">
                  <a:solidFill>
                    <a:schemeClr val="tx1"/>
                  </a:solidFill>
                  <a:latin typeface="Arial" panose="020B0604020202020204" pitchFamily="34" charset="0"/>
                  <a:ea typeface="ＭＳ Ｐゴシック" panose="020B0600070205080204" pitchFamily="34" charset="-128"/>
                </a:defRPr>
              </a:lvl4pPr>
              <a:lvl5pPr marL="2057400" indent="-228600" algn="ctr">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algn="l" eaLnBrk="1" hangingPunct="1"/>
              <a:r>
                <a:rPr lang="en-US" altLang="ja-JP" sz="1200" b="1">
                  <a:ea typeface="Osaka" charset="-128"/>
                </a:rPr>
                <a:t>Rail</a:t>
              </a:r>
            </a:p>
          </p:txBody>
        </p:sp>
        <p:cxnSp>
          <p:nvCxnSpPr>
            <p:cNvPr id="58" name="AutoShape 242"/>
            <p:cNvCxnSpPr>
              <a:cxnSpLocks noChangeShapeType="1"/>
            </p:cNvCxnSpPr>
            <p:nvPr/>
          </p:nvCxnSpPr>
          <p:spPr bwMode="auto">
            <a:xfrm flipV="1">
              <a:off x="3198" y="3147"/>
              <a:ext cx="324" cy="470"/>
            </a:xfrm>
            <a:prstGeom prst="bentConnector3">
              <a:avLst>
                <a:gd name="adj1" fmla="val 50000"/>
              </a:avLst>
            </a:prstGeom>
            <a:noFill/>
            <a:ln w="28575">
              <a:solidFill>
                <a:schemeClr val="hlink"/>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AutoShape 243"/>
            <p:cNvCxnSpPr>
              <a:cxnSpLocks noChangeShapeType="1"/>
            </p:cNvCxnSpPr>
            <p:nvPr/>
          </p:nvCxnSpPr>
          <p:spPr bwMode="auto">
            <a:xfrm rot="10800000" flipH="1" flipV="1">
              <a:off x="3712" y="1151"/>
              <a:ext cx="1" cy="787"/>
            </a:xfrm>
            <a:prstGeom prst="bentConnector3">
              <a:avLst>
                <a:gd name="adj1" fmla="val -18200005"/>
              </a:avLst>
            </a:prstGeom>
            <a:noFill/>
            <a:ln w="28575">
              <a:solidFill>
                <a:schemeClr val="hlink"/>
              </a:solidFill>
              <a:miter lim="800000"/>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AutoShape 244"/>
            <p:cNvCxnSpPr>
              <a:cxnSpLocks noChangeShapeType="1"/>
            </p:cNvCxnSpPr>
            <p:nvPr/>
          </p:nvCxnSpPr>
          <p:spPr bwMode="auto">
            <a:xfrm rot="10800000" flipH="1" flipV="1">
              <a:off x="3713" y="1554"/>
              <a:ext cx="1" cy="818"/>
            </a:xfrm>
            <a:prstGeom prst="bentConnector3">
              <a:avLst>
                <a:gd name="adj1" fmla="val -18300005"/>
              </a:avLst>
            </a:prstGeom>
            <a:noFill/>
            <a:ln w="28575">
              <a:solidFill>
                <a:schemeClr val="hlink"/>
              </a:solidFill>
              <a:miter lim="800000"/>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AutoShape 245"/>
            <p:cNvCxnSpPr>
              <a:cxnSpLocks noChangeShapeType="1"/>
            </p:cNvCxnSpPr>
            <p:nvPr/>
          </p:nvCxnSpPr>
          <p:spPr bwMode="auto">
            <a:xfrm rot="10800000" flipH="1" flipV="1">
              <a:off x="3713" y="1938"/>
              <a:ext cx="1" cy="1709"/>
            </a:xfrm>
            <a:prstGeom prst="bentConnector3">
              <a:avLst>
                <a:gd name="adj1" fmla="val -18300005"/>
              </a:avLst>
            </a:prstGeom>
            <a:noFill/>
            <a:ln w="28575">
              <a:solidFill>
                <a:schemeClr val="hlink"/>
              </a:solidFill>
              <a:miter lim="800000"/>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AutoShape 246"/>
            <p:cNvCxnSpPr>
              <a:cxnSpLocks noChangeShapeType="1"/>
            </p:cNvCxnSpPr>
            <p:nvPr/>
          </p:nvCxnSpPr>
          <p:spPr bwMode="auto">
            <a:xfrm rot="5400000">
              <a:off x="3876" y="2197"/>
              <a:ext cx="485" cy="837"/>
            </a:xfrm>
            <a:prstGeom prst="bentConnector4">
              <a:avLst>
                <a:gd name="adj1" fmla="val 63917"/>
                <a:gd name="adj2" fmla="val 112903"/>
              </a:avLst>
            </a:prstGeom>
            <a:noFill/>
            <a:ln w="28575">
              <a:solidFill>
                <a:schemeClr val="hlink"/>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AutoShape 247"/>
            <p:cNvCxnSpPr>
              <a:cxnSpLocks noChangeShapeType="1"/>
            </p:cNvCxnSpPr>
            <p:nvPr/>
          </p:nvCxnSpPr>
          <p:spPr bwMode="auto">
            <a:xfrm rot="10800000" flipH="1" flipV="1">
              <a:off x="3700" y="2858"/>
              <a:ext cx="1" cy="392"/>
            </a:xfrm>
            <a:prstGeom prst="bentConnector3">
              <a:avLst>
                <a:gd name="adj1" fmla="val -10700005"/>
              </a:avLst>
            </a:prstGeom>
            <a:noFill/>
            <a:ln w="28575">
              <a:solidFill>
                <a:schemeClr val="hlink"/>
              </a:solidFill>
              <a:miter lim="800000"/>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 name="TextBox 1"/>
          <p:cNvSpPr txBox="1"/>
          <p:nvPr/>
        </p:nvSpPr>
        <p:spPr>
          <a:xfrm>
            <a:off x="640079" y="248194"/>
            <a:ext cx="6028373" cy="369332"/>
          </a:xfrm>
          <a:prstGeom prst="rect">
            <a:avLst/>
          </a:prstGeom>
          <a:noFill/>
        </p:spPr>
        <p:txBody>
          <a:bodyPr wrap="square" rtlCol="0">
            <a:spAutoFit/>
          </a:bodyPr>
          <a:lstStyle/>
          <a:p>
            <a:pPr marL="285750" indent="-285750">
              <a:buFont typeface="Wingdings" panose="05000000000000000000" pitchFamily="2" charset="2"/>
              <a:buChar char="v"/>
            </a:pPr>
            <a:r>
              <a:rPr lang="en-IN" b="1" dirty="0" smtClean="0">
                <a:latin typeface="Times New Roman" panose="02020603050405020304" pitchFamily="18" charset="0"/>
                <a:cs typeface="Times New Roman" panose="02020603050405020304" pitchFamily="18" charset="0"/>
              </a:rPr>
              <a:t>General flow diagram of Iron – Steel making process :</a:t>
            </a:r>
            <a:endParaRPr lang="en-IN"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64389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15686" y="6356350"/>
            <a:ext cx="4114800" cy="365125"/>
          </a:xfrm>
        </p:spPr>
        <p:txBody>
          <a:bodyPr/>
          <a:lstStyle/>
          <a:p>
            <a:r>
              <a:rPr lang="en-IN" dirty="0" smtClean="0"/>
              <a:t>THEIS PRECISION STEEL INDIA PVT. LTD., NAVSARI, GUJARAT</a:t>
            </a:r>
            <a:endParaRPr lang="en-IN" dirty="0"/>
          </a:p>
        </p:txBody>
      </p:sp>
      <p:sp>
        <p:nvSpPr>
          <p:cNvPr id="5" name="Slide Number Placeholder 4"/>
          <p:cNvSpPr>
            <a:spLocks noGrp="1"/>
          </p:cNvSpPr>
          <p:nvPr>
            <p:ph type="sldNum" sz="quarter" idx="12"/>
          </p:nvPr>
        </p:nvSpPr>
        <p:spPr/>
        <p:txBody>
          <a:bodyPr/>
          <a:lstStyle/>
          <a:p>
            <a:fld id="{F9D62937-8916-4DC5-967C-71DD0BAB9A83}" type="slidenum">
              <a:rPr lang="en-IN" smtClean="0"/>
              <a:t>5</a:t>
            </a:fld>
            <a:endParaRPr lang="en-IN"/>
          </a:p>
        </p:txBody>
      </p:sp>
      <p:sp>
        <p:nvSpPr>
          <p:cNvPr id="484" name="Line 2"/>
          <p:cNvSpPr>
            <a:spLocks noChangeShapeType="1"/>
          </p:cNvSpPr>
          <p:nvPr/>
        </p:nvSpPr>
        <p:spPr bwMode="auto">
          <a:xfrm>
            <a:off x="8098427" y="3617641"/>
            <a:ext cx="965200" cy="1587"/>
          </a:xfrm>
          <a:prstGeom prst="line">
            <a:avLst/>
          </a:prstGeom>
          <a:noFill/>
          <a:ln w="25400">
            <a:solidFill>
              <a:srgbClr val="FF81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485" name="Freeform 3"/>
          <p:cNvSpPr>
            <a:spLocks/>
          </p:cNvSpPr>
          <p:nvPr/>
        </p:nvSpPr>
        <p:spPr bwMode="auto">
          <a:xfrm>
            <a:off x="4459877" y="3611291"/>
            <a:ext cx="1800225" cy="1587"/>
          </a:xfrm>
          <a:custGeom>
            <a:avLst/>
            <a:gdLst>
              <a:gd name="T0" fmla="*/ 1798760 w 1229"/>
              <a:gd name="T1" fmla="*/ 0 h 1"/>
              <a:gd name="T2" fmla="*/ 1356394 w 1229"/>
              <a:gd name="T3" fmla="*/ 0 h 1"/>
              <a:gd name="T4" fmla="*/ 1540957 w 1229"/>
              <a:gd name="T5" fmla="*/ 0 h 1"/>
              <a:gd name="T6" fmla="*/ 0 w 1229"/>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29" h="1">
                <a:moveTo>
                  <a:pt x="1228" y="0"/>
                </a:moveTo>
                <a:lnTo>
                  <a:pt x="926" y="0"/>
                </a:lnTo>
                <a:lnTo>
                  <a:pt x="1052" y="0"/>
                </a:lnTo>
                <a:lnTo>
                  <a:pt x="0" y="0"/>
                </a:lnTo>
              </a:path>
            </a:pathLst>
          </a:custGeom>
          <a:noFill/>
          <a:ln w="50800" cap="rnd"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86" name="Freeform 4"/>
          <p:cNvSpPr>
            <a:spLocks/>
          </p:cNvSpPr>
          <p:nvPr/>
        </p:nvSpPr>
        <p:spPr bwMode="auto">
          <a:xfrm>
            <a:off x="2081802" y="2223816"/>
            <a:ext cx="4505325" cy="1625600"/>
          </a:xfrm>
          <a:custGeom>
            <a:avLst/>
            <a:gdLst>
              <a:gd name="T0" fmla="*/ 0 w 3075"/>
              <a:gd name="T1" fmla="*/ 1611313 h 1024"/>
              <a:gd name="T2" fmla="*/ 1312771 w 3075"/>
              <a:gd name="T3" fmla="*/ 1624013 h 1024"/>
              <a:gd name="T4" fmla="*/ 4503860 w 3075"/>
              <a:gd name="T5" fmla="*/ 0 h 1024"/>
              <a:gd name="T6" fmla="*/ 0 60000 65536"/>
              <a:gd name="T7" fmla="*/ 0 60000 65536"/>
              <a:gd name="T8" fmla="*/ 0 60000 65536"/>
            </a:gdLst>
            <a:ahLst/>
            <a:cxnLst>
              <a:cxn ang="T6">
                <a:pos x="T0" y="T1"/>
              </a:cxn>
              <a:cxn ang="T7">
                <a:pos x="T2" y="T3"/>
              </a:cxn>
              <a:cxn ang="T8">
                <a:pos x="T4" y="T5"/>
              </a:cxn>
            </a:cxnLst>
            <a:rect l="0" t="0" r="r" b="b"/>
            <a:pathLst>
              <a:path w="3075" h="1024">
                <a:moveTo>
                  <a:pt x="0" y="1015"/>
                </a:moveTo>
                <a:lnTo>
                  <a:pt x="896" y="1023"/>
                </a:lnTo>
                <a:lnTo>
                  <a:pt x="3074" y="0"/>
                </a:lnTo>
              </a:path>
            </a:pathLst>
          </a:custGeom>
          <a:noFill/>
          <a:ln w="25400" cap="rnd" cmpd="sng">
            <a:solidFill>
              <a:srgbClr val="81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87" name="Oval 5"/>
          <p:cNvSpPr>
            <a:spLocks noChangeArrowheads="1"/>
          </p:cNvSpPr>
          <p:nvPr/>
        </p:nvSpPr>
        <p:spPr bwMode="auto">
          <a:xfrm>
            <a:off x="3639140" y="3933553"/>
            <a:ext cx="23812" cy="26988"/>
          </a:xfrm>
          <a:prstGeom prst="ellipse">
            <a:avLst/>
          </a:prstGeom>
          <a:solidFill>
            <a:srgbClr val="810000"/>
          </a:solidFill>
          <a:ln w="12700">
            <a:solidFill>
              <a:srgbClr val="81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en-US"/>
          </a:p>
        </p:txBody>
      </p:sp>
      <p:sp>
        <p:nvSpPr>
          <p:cNvPr id="488" name="Line 6"/>
          <p:cNvSpPr>
            <a:spLocks noChangeShapeType="1"/>
          </p:cNvSpPr>
          <p:nvPr/>
        </p:nvSpPr>
        <p:spPr bwMode="auto">
          <a:xfrm flipH="1">
            <a:off x="2153240" y="4035153"/>
            <a:ext cx="1279525" cy="1588"/>
          </a:xfrm>
          <a:prstGeom prst="line">
            <a:avLst/>
          </a:prstGeom>
          <a:noFill/>
          <a:ln w="12700">
            <a:solidFill>
              <a:srgbClr val="81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489" name="Oval 7"/>
          <p:cNvSpPr>
            <a:spLocks noChangeArrowheads="1"/>
          </p:cNvSpPr>
          <p:nvPr/>
        </p:nvSpPr>
        <p:spPr bwMode="auto">
          <a:xfrm>
            <a:off x="2154827" y="4036741"/>
            <a:ext cx="23813" cy="26987"/>
          </a:xfrm>
          <a:prstGeom prst="ellipse">
            <a:avLst/>
          </a:prstGeom>
          <a:solidFill>
            <a:srgbClr val="810000"/>
          </a:solidFill>
          <a:ln w="12700">
            <a:solidFill>
              <a:srgbClr val="81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en-US"/>
          </a:p>
        </p:txBody>
      </p:sp>
      <p:sp>
        <p:nvSpPr>
          <p:cNvPr id="490" name="Freeform 8"/>
          <p:cNvSpPr>
            <a:spLocks/>
          </p:cNvSpPr>
          <p:nvPr/>
        </p:nvSpPr>
        <p:spPr bwMode="auto">
          <a:xfrm>
            <a:off x="2186577" y="3978003"/>
            <a:ext cx="22225" cy="44450"/>
          </a:xfrm>
          <a:custGeom>
            <a:avLst/>
            <a:gdLst>
              <a:gd name="T0" fmla="*/ 8890 w 15"/>
              <a:gd name="T1" fmla="*/ 42863 h 28"/>
              <a:gd name="T2" fmla="*/ 0 w 15"/>
              <a:gd name="T3" fmla="*/ 0 h 28"/>
              <a:gd name="T4" fmla="*/ 20743 w 15"/>
              <a:gd name="T5" fmla="*/ 0 h 28"/>
              <a:gd name="T6" fmla="*/ 8890 w 15"/>
              <a:gd name="T7" fmla="*/ 42863 h 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28">
                <a:moveTo>
                  <a:pt x="6" y="27"/>
                </a:moveTo>
                <a:lnTo>
                  <a:pt x="0" y="0"/>
                </a:lnTo>
                <a:lnTo>
                  <a:pt x="14" y="0"/>
                </a:lnTo>
                <a:lnTo>
                  <a:pt x="6" y="27"/>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91" name="Line 9"/>
          <p:cNvSpPr>
            <a:spLocks noChangeShapeType="1"/>
          </p:cNvSpPr>
          <p:nvPr/>
        </p:nvSpPr>
        <p:spPr bwMode="auto">
          <a:xfrm>
            <a:off x="2197690" y="3882753"/>
            <a:ext cx="1587" cy="10953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492" name="Freeform 10"/>
          <p:cNvSpPr>
            <a:spLocks/>
          </p:cNvSpPr>
          <p:nvPr/>
        </p:nvSpPr>
        <p:spPr bwMode="auto">
          <a:xfrm>
            <a:off x="2137365" y="3379516"/>
            <a:ext cx="163512" cy="284162"/>
          </a:xfrm>
          <a:custGeom>
            <a:avLst/>
            <a:gdLst>
              <a:gd name="T0" fmla="*/ 0 w 112"/>
              <a:gd name="T1" fmla="*/ 0 h 179"/>
              <a:gd name="T2" fmla="*/ 162052 w 112"/>
              <a:gd name="T3" fmla="*/ 0 h 179"/>
              <a:gd name="T4" fmla="*/ 162052 w 112"/>
              <a:gd name="T5" fmla="*/ 173037 h 179"/>
              <a:gd name="T6" fmla="*/ 39418 w 112"/>
              <a:gd name="T7" fmla="*/ 282575 h 179"/>
              <a:gd name="T8" fmla="*/ 0 w 112"/>
              <a:gd name="T9" fmla="*/ 173037 h 179"/>
              <a:gd name="T10" fmla="*/ 0 w 112"/>
              <a:gd name="T11" fmla="*/ 0 h 1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179">
                <a:moveTo>
                  <a:pt x="0" y="0"/>
                </a:moveTo>
                <a:lnTo>
                  <a:pt x="111" y="0"/>
                </a:lnTo>
                <a:lnTo>
                  <a:pt x="111" y="109"/>
                </a:lnTo>
                <a:lnTo>
                  <a:pt x="27" y="178"/>
                </a:lnTo>
                <a:lnTo>
                  <a:pt x="0" y="109"/>
                </a:lnTo>
                <a:lnTo>
                  <a:pt x="0" y="0"/>
                </a:lnTo>
              </a:path>
            </a:pathLst>
          </a:custGeom>
          <a:solidFill>
            <a:srgbClr val="FFBF18"/>
          </a:solidFill>
          <a:ln w="12700" cap="rnd" cmpd="sng">
            <a:solidFill>
              <a:srgbClr val="C2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93" name="Freeform 11"/>
          <p:cNvSpPr>
            <a:spLocks/>
          </p:cNvSpPr>
          <p:nvPr/>
        </p:nvSpPr>
        <p:spPr bwMode="auto">
          <a:xfrm>
            <a:off x="2156415" y="3701778"/>
            <a:ext cx="84137" cy="66675"/>
          </a:xfrm>
          <a:custGeom>
            <a:avLst/>
            <a:gdLst>
              <a:gd name="T0" fmla="*/ 0 w 57"/>
              <a:gd name="T1" fmla="*/ 0 h 42"/>
              <a:gd name="T2" fmla="*/ 82661 w 57"/>
              <a:gd name="T3" fmla="*/ 20638 h 42"/>
              <a:gd name="T4" fmla="*/ 41330 w 57"/>
              <a:gd name="T5" fmla="*/ 65088 h 42"/>
              <a:gd name="T6" fmla="*/ 0 w 57"/>
              <a:gd name="T7" fmla="*/ 0 h 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 h="42">
                <a:moveTo>
                  <a:pt x="0" y="0"/>
                </a:moveTo>
                <a:lnTo>
                  <a:pt x="56" y="13"/>
                </a:lnTo>
                <a:lnTo>
                  <a:pt x="28" y="41"/>
                </a:lnTo>
                <a:lnTo>
                  <a:pt x="0" y="0"/>
                </a:lnTo>
              </a:path>
            </a:pathLst>
          </a:custGeom>
          <a:solidFill>
            <a:srgbClr val="FFBF18"/>
          </a:solidFill>
          <a:ln w="12700" cap="rnd" cmpd="sng">
            <a:solidFill>
              <a:srgbClr val="C2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94" name="Line 12"/>
          <p:cNvSpPr>
            <a:spLocks noChangeShapeType="1"/>
          </p:cNvSpPr>
          <p:nvPr/>
        </p:nvSpPr>
        <p:spPr bwMode="auto">
          <a:xfrm flipV="1">
            <a:off x="2259602" y="3679553"/>
            <a:ext cx="0" cy="60325"/>
          </a:xfrm>
          <a:prstGeom prst="line">
            <a:avLst/>
          </a:prstGeom>
          <a:noFill/>
          <a:ln w="12700">
            <a:solidFill>
              <a:srgbClr val="C2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495" name="Line 13"/>
          <p:cNvSpPr>
            <a:spLocks noChangeShapeType="1"/>
          </p:cNvSpPr>
          <p:nvPr/>
        </p:nvSpPr>
        <p:spPr bwMode="auto">
          <a:xfrm flipV="1">
            <a:off x="2197690" y="3752578"/>
            <a:ext cx="0" cy="7937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496" name="Line 14"/>
          <p:cNvSpPr>
            <a:spLocks noChangeShapeType="1"/>
          </p:cNvSpPr>
          <p:nvPr/>
        </p:nvSpPr>
        <p:spPr bwMode="auto">
          <a:xfrm flipH="1" flipV="1">
            <a:off x="2224677" y="3663678"/>
            <a:ext cx="49213" cy="5397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497" name="Freeform 15"/>
          <p:cNvSpPr>
            <a:spLocks/>
          </p:cNvSpPr>
          <p:nvPr/>
        </p:nvSpPr>
        <p:spPr bwMode="auto">
          <a:xfrm>
            <a:off x="2156415" y="3681141"/>
            <a:ext cx="84137" cy="44450"/>
          </a:xfrm>
          <a:custGeom>
            <a:avLst/>
            <a:gdLst>
              <a:gd name="T0" fmla="*/ 82661 w 57"/>
              <a:gd name="T1" fmla="*/ 42863 h 28"/>
              <a:gd name="T2" fmla="*/ 82661 w 57"/>
              <a:gd name="T3" fmla="*/ 22225 h 28"/>
              <a:gd name="T4" fmla="*/ 0 w 57"/>
              <a:gd name="T5" fmla="*/ 0 h 28"/>
              <a:gd name="T6" fmla="*/ 0 w 57"/>
              <a:gd name="T7" fmla="*/ 22225 h 28"/>
              <a:gd name="T8" fmla="*/ 82661 w 57"/>
              <a:gd name="T9" fmla="*/ 42863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28">
                <a:moveTo>
                  <a:pt x="56" y="27"/>
                </a:moveTo>
                <a:lnTo>
                  <a:pt x="56" y="14"/>
                </a:lnTo>
                <a:lnTo>
                  <a:pt x="0" y="0"/>
                </a:lnTo>
                <a:lnTo>
                  <a:pt x="0" y="14"/>
                </a:lnTo>
                <a:lnTo>
                  <a:pt x="56" y="27"/>
                </a:lnTo>
              </a:path>
            </a:pathLst>
          </a:custGeom>
          <a:solidFill>
            <a:srgbClr val="FFFFFF"/>
          </a:solidFill>
          <a:ln w="12700" cap="rnd" cmpd="sng">
            <a:solidFill>
              <a:srgbClr val="C2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98" name="Line 16"/>
          <p:cNvSpPr>
            <a:spLocks noChangeShapeType="1"/>
          </p:cNvSpPr>
          <p:nvPr/>
        </p:nvSpPr>
        <p:spPr bwMode="auto">
          <a:xfrm>
            <a:off x="2258015" y="3730353"/>
            <a:ext cx="1587" cy="4603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499" name="Freeform 17"/>
          <p:cNvSpPr>
            <a:spLocks/>
          </p:cNvSpPr>
          <p:nvPr/>
        </p:nvSpPr>
        <p:spPr bwMode="auto">
          <a:xfrm>
            <a:off x="2248490" y="3774803"/>
            <a:ext cx="20637" cy="44450"/>
          </a:xfrm>
          <a:custGeom>
            <a:avLst/>
            <a:gdLst>
              <a:gd name="T0" fmla="*/ 8844 w 14"/>
              <a:gd name="T1" fmla="*/ 42863 h 28"/>
              <a:gd name="T2" fmla="*/ 0 w 14"/>
              <a:gd name="T3" fmla="*/ 0 h 28"/>
              <a:gd name="T4" fmla="*/ 19163 w 14"/>
              <a:gd name="T5" fmla="*/ 0 h 28"/>
              <a:gd name="T6" fmla="*/ 8844 w 14"/>
              <a:gd name="T7" fmla="*/ 42863 h 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28">
                <a:moveTo>
                  <a:pt x="6" y="27"/>
                </a:moveTo>
                <a:lnTo>
                  <a:pt x="0" y="0"/>
                </a:lnTo>
                <a:lnTo>
                  <a:pt x="13" y="0"/>
                </a:lnTo>
                <a:lnTo>
                  <a:pt x="6" y="27"/>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00" name="Freeform 18"/>
          <p:cNvSpPr>
            <a:spLocks/>
          </p:cNvSpPr>
          <p:nvPr/>
        </p:nvSpPr>
        <p:spPr bwMode="auto">
          <a:xfrm>
            <a:off x="2346915" y="3978003"/>
            <a:ext cx="22225" cy="44450"/>
          </a:xfrm>
          <a:custGeom>
            <a:avLst/>
            <a:gdLst>
              <a:gd name="T0" fmla="*/ 10372 w 15"/>
              <a:gd name="T1" fmla="*/ 42863 h 28"/>
              <a:gd name="T2" fmla="*/ 0 w 15"/>
              <a:gd name="T3" fmla="*/ 0 h 28"/>
              <a:gd name="T4" fmla="*/ 20743 w 15"/>
              <a:gd name="T5" fmla="*/ 0 h 28"/>
              <a:gd name="T6" fmla="*/ 10372 w 15"/>
              <a:gd name="T7" fmla="*/ 42863 h 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28">
                <a:moveTo>
                  <a:pt x="7" y="27"/>
                </a:moveTo>
                <a:lnTo>
                  <a:pt x="0" y="0"/>
                </a:lnTo>
                <a:lnTo>
                  <a:pt x="14" y="0"/>
                </a:lnTo>
                <a:lnTo>
                  <a:pt x="7" y="27"/>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01" name="Line 19"/>
          <p:cNvSpPr>
            <a:spLocks noChangeShapeType="1"/>
          </p:cNvSpPr>
          <p:nvPr/>
        </p:nvSpPr>
        <p:spPr bwMode="auto">
          <a:xfrm>
            <a:off x="2356440" y="3882753"/>
            <a:ext cx="1587" cy="10953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502" name="Freeform 20"/>
          <p:cNvSpPr>
            <a:spLocks/>
          </p:cNvSpPr>
          <p:nvPr/>
        </p:nvSpPr>
        <p:spPr bwMode="auto">
          <a:xfrm>
            <a:off x="2297702" y="3379516"/>
            <a:ext cx="163513" cy="284162"/>
          </a:xfrm>
          <a:custGeom>
            <a:avLst/>
            <a:gdLst>
              <a:gd name="T0" fmla="*/ 0 w 112"/>
              <a:gd name="T1" fmla="*/ 0 h 179"/>
              <a:gd name="T2" fmla="*/ 162053 w 112"/>
              <a:gd name="T3" fmla="*/ 0 h 179"/>
              <a:gd name="T4" fmla="*/ 162053 w 112"/>
              <a:gd name="T5" fmla="*/ 173037 h 179"/>
              <a:gd name="T6" fmla="*/ 40878 w 112"/>
              <a:gd name="T7" fmla="*/ 282575 h 179"/>
              <a:gd name="T8" fmla="*/ 0 w 112"/>
              <a:gd name="T9" fmla="*/ 173037 h 179"/>
              <a:gd name="T10" fmla="*/ 0 w 112"/>
              <a:gd name="T11" fmla="*/ 0 h 1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179">
                <a:moveTo>
                  <a:pt x="0" y="0"/>
                </a:moveTo>
                <a:lnTo>
                  <a:pt x="111" y="0"/>
                </a:lnTo>
                <a:lnTo>
                  <a:pt x="111" y="109"/>
                </a:lnTo>
                <a:lnTo>
                  <a:pt x="28" y="178"/>
                </a:lnTo>
                <a:lnTo>
                  <a:pt x="0" y="109"/>
                </a:lnTo>
                <a:lnTo>
                  <a:pt x="0" y="0"/>
                </a:lnTo>
              </a:path>
            </a:pathLst>
          </a:custGeom>
          <a:solidFill>
            <a:srgbClr val="FFBF18"/>
          </a:solidFill>
          <a:ln w="12700" cap="rnd" cmpd="sng">
            <a:solidFill>
              <a:srgbClr val="C2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03" name="Freeform 21"/>
          <p:cNvSpPr>
            <a:spLocks/>
          </p:cNvSpPr>
          <p:nvPr/>
        </p:nvSpPr>
        <p:spPr bwMode="auto">
          <a:xfrm>
            <a:off x="2316752" y="3701778"/>
            <a:ext cx="82550" cy="66675"/>
          </a:xfrm>
          <a:custGeom>
            <a:avLst/>
            <a:gdLst>
              <a:gd name="T0" fmla="*/ 0 w 56"/>
              <a:gd name="T1" fmla="*/ 0 h 42"/>
              <a:gd name="T2" fmla="*/ 81076 w 56"/>
              <a:gd name="T3" fmla="*/ 20638 h 42"/>
              <a:gd name="T4" fmla="*/ 39801 w 56"/>
              <a:gd name="T5" fmla="*/ 65088 h 42"/>
              <a:gd name="T6" fmla="*/ 0 w 56"/>
              <a:gd name="T7" fmla="*/ 0 h 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 h="42">
                <a:moveTo>
                  <a:pt x="0" y="0"/>
                </a:moveTo>
                <a:lnTo>
                  <a:pt x="55" y="13"/>
                </a:lnTo>
                <a:lnTo>
                  <a:pt x="27" y="41"/>
                </a:lnTo>
                <a:lnTo>
                  <a:pt x="0" y="0"/>
                </a:lnTo>
              </a:path>
            </a:pathLst>
          </a:custGeom>
          <a:solidFill>
            <a:srgbClr val="FFBF18"/>
          </a:solidFill>
          <a:ln w="12700" cap="rnd" cmpd="sng">
            <a:solidFill>
              <a:srgbClr val="C2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04" name="Line 22"/>
          <p:cNvSpPr>
            <a:spLocks noChangeShapeType="1"/>
          </p:cNvSpPr>
          <p:nvPr/>
        </p:nvSpPr>
        <p:spPr bwMode="auto">
          <a:xfrm flipV="1">
            <a:off x="2419940" y="3679553"/>
            <a:ext cx="0" cy="60325"/>
          </a:xfrm>
          <a:prstGeom prst="line">
            <a:avLst/>
          </a:prstGeom>
          <a:noFill/>
          <a:ln w="12700">
            <a:solidFill>
              <a:srgbClr val="C2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505" name="Line 23"/>
          <p:cNvSpPr>
            <a:spLocks noChangeShapeType="1"/>
          </p:cNvSpPr>
          <p:nvPr/>
        </p:nvSpPr>
        <p:spPr bwMode="auto">
          <a:xfrm flipV="1">
            <a:off x="2356440" y="3752578"/>
            <a:ext cx="0" cy="7937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506" name="Line 24"/>
          <p:cNvSpPr>
            <a:spLocks noChangeShapeType="1"/>
          </p:cNvSpPr>
          <p:nvPr/>
        </p:nvSpPr>
        <p:spPr bwMode="auto">
          <a:xfrm flipH="1" flipV="1">
            <a:off x="2381840" y="3663678"/>
            <a:ext cx="49212" cy="5397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507" name="Freeform 25"/>
          <p:cNvSpPr>
            <a:spLocks/>
          </p:cNvSpPr>
          <p:nvPr/>
        </p:nvSpPr>
        <p:spPr bwMode="auto">
          <a:xfrm>
            <a:off x="2316752" y="3681141"/>
            <a:ext cx="82550" cy="44450"/>
          </a:xfrm>
          <a:custGeom>
            <a:avLst/>
            <a:gdLst>
              <a:gd name="T0" fmla="*/ 81076 w 56"/>
              <a:gd name="T1" fmla="*/ 42863 h 28"/>
              <a:gd name="T2" fmla="*/ 81076 w 56"/>
              <a:gd name="T3" fmla="*/ 22225 h 28"/>
              <a:gd name="T4" fmla="*/ 0 w 56"/>
              <a:gd name="T5" fmla="*/ 0 h 28"/>
              <a:gd name="T6" fmla="*/ 0 w 56"/>
              <a:gd name="T7" fmla="*/ 22225 h 28"/>
              <a:gd name="T8" fmla="*/ 81076 w 56"/>
              <a:gd name="T9" fmla="*/ 42863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28">
                <a:moveTo>
                  <a:pt x="55" y="27"/>
                </a:moveTo>
                <a:lnTo>
                  <a:pt x="55" y="14"/>
                </a:lnTo>
                <a:lnTo>
                  <a:pt x="0" y="0"/>
                </a:lnTo>
                <a:lnTo>
                  <a:pt x="0" y="14"/>
                </a:lnTo>
                <a:lnTo>
                  <a:pt x="55" y="27"/>
                </a:lnTo>
              </a:path>
            </a:pathLst>
          </a:custGeom>
          <a:solidFill>
            <a:srgbClr val="FFFFFF"/>
          </a:solidFill>
          <a:ln w="12700" cap="rnd" cmpd="sng">
            <a:solidFill>
              <a:srgbClr val="C2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08" name="Line 26"/>
          <p:cNvSpPr>
            <a:spLocks noChangeShapeType="1"/>
          </p:cNvSpPr>
          <p:nvPr/>
        </p:nvSpPr>
        <p:spPr bwMode="auto">
          <a:xfrm>
            <a:off x="2418352" y="3730353"/>
            <a:ext cx="1588" cy="4603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509" name="Freeform 27"/>
          <p:cNvSpPr>
            <a:spLocks/>
          </p:cNvSpPr>
          <p:nvPr/>
        </p:nvSpPr>
        <p:spPr bwMode="auto">
          <a:xfrm>
            <a:off x="2408827" y="3774803"/>
            <a:ext cx="20638" cy="44450"/>
          </a:xfrm>
          <a:custGeom>
            <a:avLst/>
            <a:gdLst>
              <a:gd name="T0" fmla="*/ 8845 w 14"/>
              <a:gd name="T1" fmla="*/ 42863 h 28"/>
              <a:gd name="T2" fmla="*/ 0 w 14"/>
              <a:gd name="T3" fmla="*/ 0 h 28"/>
              <a:gd name="T4" fmla="*/ 19164 w 14"/>
              <a:gd name="T5" fmla="*/ 0 h 28"/>
              <a:gd name="T6" fmla="*/ 8845 w 14"/>
              <a:gd name="T7" fmla="*/ 42863 h 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28">
                <a:moveTo>
                  <a:pt x="6" y="27"/>
                </a:moveTo>
                <a:lnTo>
                  <a:pt x="0" y="0"/>
                </a:lnTo>
                <a:lnTo>
                  <a:pt x="13" y="0"/>
                </a:lnTo>
                <a:lnTo>
                  <a:pt x="6" y="27"/>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10" name="Freeform 28"/>
          <p:cNvSpPr>
            <a:spLocks/>
          </p:cNvSpPr>
          <p:nvPr/>
        </p:nvSpPr>
        <p:spPr bwMode="auto">
          <a:xfrm>
            <a:off x="2512015" y="3978003"/>
            <a:ext cx="20637" cy="44450"/>
          </a:xfrm>
          <a:custGeom>
            <a:avLst/>
            <a:gdLst>
              <a:gd name="T0" fmla="*/ 8844 w 14"/>
              <a:gd name="T1" fmla="*/ 42863 h 28"/>
              <a:gd name="T2" fmla="*/ 0 w 14"/>
              <a:gd name="T3" fmla="*/ 0 h 28"/>
              <a:gd name="T4" fmla="*/ 19163 w 14"/>
              <a:gd name="T5" fmla="*/ 0 h 28"/>
              <a:gd name="T6" fmla="*/ 8844 w 14"/>
              <a:gd name="T7" fmla="*/ 42863 h 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28">
                <a:moveTo>
                  <a:pt x="6" y="27"/>
                </a:moveTo>
                <a:lnTo>
                  <a:pt x="0" y="0"/>
                </a:lnTo>
                <a:lnTo>
                  <a:pt x="13" y="0"/>
                </a:lnTo>
                <a:lnTo>
                  <a:pt x="6" y="27"/>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11" name="Line 29"/>
          <p:cNvSpPr>
            <a:spLocks noChangeShapeType="1"/>
          </p:cNvSpPr>
          <p:nvPr/>
        </p:nvSpPr>
        <p:spPr bwMode="auto">
          <a:xfrm>
            <a:off x="2521540" y="3882753"/>
            <a:ext cx="1587" cy="10953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512" name="Freeform 30"/>
          <p:cNvSpPr>
            <a:spLocks/>
          </p:cNvSpPr>
          <p:nvPr/>
        </p:nvSpPr>
        <p:spPr bwMode="auto">
          <a:xfrm>
            <a:off x="2462802" y="3379516"/>
            <a:ext cx="161925" cy="284162"/>
          </a:xfrm>
          <a:custGeom>
            <a:avLst/>
            <a:gdLst>
              <a:gd name="T0" fmla="*/ 0 w 111"/>
              <a:gd name="T1" fmla="*/ 0 h 179"/>
              <a:gd name="T2" fmla="*/ 160466 w 111"/>
              <a:gd name="T3" fmla="*/ 0 h 179"/>
              <a:gd name="T4" fmla="*/ 160466 w 111"/>
              <a:gd name="T5" fmla="*/ 173037 h 179"/>
              <a:gd name="T6" fmla="*/ 39387 w 111"/>
              <a:gd name="T7" fmla="*/ 282575 h 179"/>
              <a:gd name="T8" fmla="*/ 0 w 111"/>
              <a:gd name="T9" fmla="*/ 173037 h 179"/>
              <a:gd name="T10" fmla="*/ 0 w 111"/>
              <a:gd name="T11" fmla="*/ 0 h 1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1" h="179">
                <a:moveTo>
                  <a:pt x="0" y="0"/>
                </a:moveTo>
                <a:lnTo>
                  <a:pt x="110" y="0"/>
                </a:lnTo>
                <a:lnTo>
                  <a:pt x="110" y="109"/>
                </a:lnTo>
                <a:lnTo>
                  <a:pt x="27" y="178"/>
                </a:lnTo>
                <a:lnTo>
                  <a:pt x="0" y="109"/>
                </a:lnTo>
                <a:lnTo>
                  <a:pt x="0" y="0"/>
                </a:lnTo>
              </a:path>
            </a:pathLst>
          </a:custGeom>
          <a:solidFill>
            <a:srgbClr val="FFBF18"/>
          </a:solidFill>
          <a:ln w="12700" cap="rnd" cmpd="sng">
            <a:solidFill>
              <a:srgbClr val="C2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13" name="Freeform 31"/>
          <p:cNvSpPr>
            <a:spLocks/>
          </p:cNvSpPr>
          <p:nvPr/>
        </p:nvSpPr>
        <p:spPr bwMode="auto">
          <a:xfrm>
            <a:off x="2481852" y="3701778"/>
            <a:ext cx="82550" cy="66675"/>
          </a:xfrm>
          <a:custGeom>
            <a:avLst/>
            <a:gdLst>
              <a:gd name="T0" fmla="*/ 0 w 56"/>
              <a:gd name="T1" fmla="*/ 0 h 42"/>
              <a:gd name="T2" fmla="*/ 81076 w 56"/>
              <a:gd name="T3" fmla="*/ 20638 h 42"/>
              <a:gd name="T4" fmla="*/ 39801 w 56"/>
              <a:gd name="T5" fmla="*/ 65088 h 42"/>
              <a:gd name="T6" fmla="*/ 0 w 56"/>
              <a:gd name="T7" fmla="*/ 0 h 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 h="42">
                <a:moveTo>
                  <a:pt x="0" y="0"/>
                </a:moveTo>
                <a:lnTo>
                  <a:pt x="55" y="13"/>
                </a:lnTo>
                <a:lnTo>
                  <a:pt x="27" y="41"/>
                </a:lnTo>
                <a:lnTo>
                  <a:pt x="0" y="0"/>
                </a:lnTo>
              </a:path>
            </a:pathLst>
          </a:custGeom>
          <a:solidFill>
            <a:srgbClr val="FFBF18"/>
          </a:solidFill>
          <a:ln w="12700" cap="rnd" cmpd="sng">
            <a:solidFill>
              <a:srgbClr val="C2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14" name="Line 32"/>
          <p:cNvSpPr>
            <a:spLocks noChangeShapeType="1"/>
          </p:cNvSpPr>
          <p:nvPr/>
        </p:nvSpPr>
        <p:spPr bwMode="auto">
          <a:xfrm flipV="1">
            <a:off x="2583452" y="3679553"/>
            <a:ext cx="0" cy="60325"/>
          </a:xfrm>
          <a:prstGeom prst="line">
            <a:avLst/>
          </a:prstGeom>
          <a:noFill/>
          <a:ln w="12700">
            <a:solidFill>
              <a:srgbClr val="C2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515" name="Line 33"/>
          <p:cNvSpPr>
            <a:spLocks noChangeShapeType="1"/>
          </p:cNvSpPr>
          <p:nvPr/>
        </p:nvSpPr>
        <p:spPr bwMode="auto">
          <a:xfrm flipV="1">
            <a:off x="2521540" y="3752578"/>
            <a:ext cx="0" cy="7937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516" name="Line 34"/>
          <p:cNvSpPr>
            <a:spLocks noChangeShapeType="1"/>
          </p:cNvSpPr>
          <p:nvPr/>
        </p:nvSpPr>
        <p:spPr bwMode="auto">
          <a:xfrm flipH="1" flipV="1">
            <a:off x="2545352" y="3663678"/>
            <a:ext cx="50800" cy="5397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517" name="Freeform 35"/>
          <p:cNvSpPr>
            <a:spLocks/>
          </p:cNvSpPr>
          <p:nvPr/>
        </p:nvSpPr>
        <p:spPr bwMode="auto">
          <a:xfrm>
            <a:off x="2481852" y="3681141"/>
            <a:ext cx="82550" cy="44450"/>
          </a:xfrm>
          <a:custGeom>
            <a:avLst/>
            <a:gdLst>
              <a:gd name="T0" fmla="*/ 81076 w 56"/>
              <a:gd name="T1" fmla="*/ 42863 h 28"/>
              <a:gd name="T2" fmla="*/ 81076 w 56"/>
              <a:gd name="T3" fmla="*/ 22225 h 28"/>
              <a:gd name="T4" fmla="*/ 0 w 56"/>
              <a:gd name="T5" fmla="*/ 0 h 28"/>
              <a:gd name="T6" fmla="*/ 0 w 56"/>
              <a:gd name="T7" fmla="*/ 22225 h 28"/>
              <a:gd name="T8" fmla="*/ 81076 w 56"/>
              <a:gd name="T9" fmla="*/ 42863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28">
                <a:moveTo>
                  <a:pt x="55" y="27"/>
                </a:moveTo>
                <a:lnTo>
                  <a:pt x="55" y="14"/>
                </a:lnTo>
                <a:lnTo>
                  <a:pt x="0" y="0"/>
                </a:lnTo>
                <a:lnTo>
                  <a:pt x="0" y="14"/>
                </a:lnTo>
                <a:lnTo>
                  <a:pt x="55" y="27"/>
                </a:lnTo>
              </a:path>
            </a:pathLst>
          </a:custGeom>
          <a:solidFill>
            <a:srgbClr val="FFFFFF"/>
          </a:solidFill>
          <a:ln w="12700" cap="rnd" cmpd="sng">
            <a:solidFill>
              <a:srgbClr val="C2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18" name="Line 36"/>
          <p:cNvSpPr>
            <a:spLocks noChangeShapeType="1"/>
          </p:cNvSpPr>
          <p:nvPr/>
        </p:nvSpPr>
        <p:spPr bwMode="auto">
          <a:xfrm>
            <a:off x="2583452" y="3730353"/>
            <a:ext cx="0" cy="4603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519" name="Freeform 37"/>
          <p:cNvSpPr>
            <a:spLocks/>
          </p:cNvSpPr>
          <p:nvPr/>
        </p:nvSpPr>
        <p:spPr bwMode="auto">
          <a:xfrm>
            <a:off x="2570752" y="3774803"/>
            <a:ext cx="23813" cy="44450"/>
          </a:xfrm>
          <a:custGeom>
            <a:avLst/>
            <a:gdLst>
              <a:gd name="T0" fmla="*/ 10418 w 16"/>
              <a:gd name="T1" fmla="*/ 42863 h 28"/>
              <a:gd name="T2" fmla="*/ 0 w 16"/>
              <a:gd name="T3" fmla="*/ 0 h 28"/>
              <a:gd name="T4" fmla="*/ 22325 w 16"/>
              <a:gd name="T5" fmla="*/ 0 h 28"/>
              <a:gd name="T6" fmla="*/ 10418 w 16"/>
              <a:gd name="T7" fmla="*/ 42863 h 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 h="28">
                <a:moveTo>
                  <a:pt x="7" y="27"/>
                </a:moveTo>
                <a:lnTo>
                  <a:pt x="0" y="0"/>
                </a:lnTo>
                <a:lnTo>
                  <a:pt x="15" y="0"/>
                </a:lnTo>
                <a:lnTo>
                  <a:pt x="7" y="27"/>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20" name="Freeform 38"/>
          <p:cNvSpPr>
            <a:spLocks/>
          </p:cNvSpPr>
          <p:nvPr/>
        </p:nvSpPr>
        <p:spPr bwMode="auto">
          <a:xfrm>
            <a:off x="2673940" y="3978003"/>
            <a:ext cx="22225" cy="44450"/>
          </a:xfrm>
          <a:custGeom>
            <a:avLst/>
            <a:gdLst>
              <a:gd name="T0" fmla="*/ 10372 w 15"/>
              <a:gd name="T1" fmla="*/ 42863 h 28"/>
              <a:gd name="T2" fmla="*/ 0 w 15"/>
              <a:gd name="T3" fmla="*/ 0 h 28"/>
              <a:gd name="T4" fmla="*/ 20743 w 15"/>
              <a:gd name="T5" fmla="*/ 0 h 28"/>
              <a:gd name="T6" fmla="*/ 10372 w 15"/>
              <a:gd name="T7" fmla="*/ 42863 h 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28">
                <a:moveTo>
                  <a:pt x="7" y="27"/>
                </a:moveTo>
                <a:lnTo>
                  <a:pt x="0" y="0"/>
                </a:lnTo>
                <a:lnTo>
                  <a:pt x="14" y="0"/>
                </a:lnTo>
                <a:lnTo>
                  <a:pt x="7" y="27"/>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21" name="Line 39"/>
          <p:cNvSpPr>
            <a:spLocks noChangeShapeType="1"/>
          </p:cNvSpPr>
          <p:nvPr/>
        </p:nvSpPr>
        <p:spPr bwMode="auto">
          <a:xfrm>
            <a:off x="2683465" y="3882753"/>
            <a:ext cx="1587" cy="10953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522" name="Freeform 40"/>
          <p:cNvSpPr>
            <a:spLocks/>
          </p:cNvSpPr>
          <p:nvPr/>
        </p:nvSpPr>
        <p:spPr bwMode="auto">
          <a:xfrm>
            <a:off x="2623140" y="3379516"/>
            <a:ext cx="163512" cy="284162"/>
          </a:xfrm>
          <a:custGeom>
            <a:avLst/>
            <a:gdLst>
              <a:gd name="T0" fmla="*/ 0 w 111"/>
              <a:gd name="T1" fmla="*/ 0 h 179"/>
              <a:gd name="T2" fmla="*/ 162039 w 111"/>
              <a:gd name="T3" fmla="*/ 0 h 179"/>
              <a:gd name="T4" fmla="*/ 162039 w 111"/>
              <a:gd name="T5" fmla="*/ 173037 h 179"/>
              <a:gd name="T6" fmla="*/ 39773 w 111"/>
              <a:gd name="T7" fmla="*/ 282575 h 179"/>
              <a:gd name="T8" fmla="*/ 0 w 111"/>
              <a:gd name="T9" fmla="*/ 173037 h 179"/>
              <a:gd name="T10" fmla="*/ 0 w 111"/>
              <a:gd name="T11" fmla="*/ 0 h 1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1" h="179">
                <a:moveTo>
                  <a:pt x="0" y="0"/>
                </a:moveTo>
                <a:lnTo>
                  <a:pt x="110" y="0"/>
                </a:lnTo>
                <a:lnTo>
                  <a:pt x="110" y="109"/>
                </a:lnTo>
                <a:lnTo>
                  <a:pt x="27" y="178"/>
                </a:lnTo>
                <a:lnTo>
                  <a:pt x="0" y="109"/>
                </a:lnTo>
                <a:lnTo>
                  <a:pt x="0" y="0"/>
                </a:lnTo>
              </a:path>
            </a:pathLst>
          </a:custGeom>
          <a:solidFill>
            <a:srgbClr val="FFBF18"/>
          </a:solidFill>
          <a:ln w="12700" cap="rnd" cmpd="sng">
            <a:solidFill>
              <a:srgbClr val="C2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23" name="Freeform 41"/>
          <p:cNvSpPr>
            <a:spLocks/>
          </p:cNvSpPr>
          <p:nvPr/>
        </p:nvSpPr>
        <p:spPr bwMode="auto">
          <a:xfrm>
            <a:off x="2642190" y="3701778"/>
            <a:ext cx="84137" cy="66675"/>
          </a:xfrm>
          <a:custGeom>
            <a:avLst/>
            <a:gdLst>
              <a:gd name="T0" fmla="*/ 0 w 57"/>
              <a:gd name="T1" fmla="*/ 0 h 42"/>
              <a:gd name="T2" fmla="*/ 82661 w 57"/>
              <a:gd name="T3" fmla="*/ 20638 h 42"/>
              <a:gd name="T4" fmla="*/ 42807 w 57"/>
              <a:gd name="T5" fmla="*/ 65088 h 42"/>
              <a:gd name="T6" fmla="*/ 0 w 57"/>
              <a:gd name="T7" fmla="*/ 0 h 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 h="42">
                <a:moveTo>
                  <a:pt x="0" y="0"/>
                </a:moveTo>
                <a:lnTo>
                  <a:pt x="56" y="13"/>
                </a:lnTo>
                <a:lnTo>
                  <a:pt x="29" y="41"/>
                </a:lnTo>
                <a:lnTo>
                  <a:pt x="0" y="0"/>
                </a:lnTo>
              </a:path>
            </a:pathLst>
          </a:custGeom>
          <a:solidFill>
            <a:srgbClr val="FFBF18"/>
          </a:solidFill>
          <a:ln w="12700" cap="rnd" cmpd="sng">
            <a:solidFill>
              <a:srgbClr val="C2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24" name="Line 42"/>
          <p:cNvSpPr>
            <a:spLocks noChangeShapeType="1"/>
          </p:cNvSpPr>
          <p:nvPr/>
        </p:nvSpPr>
        <p:spPr bwMode="auto">
          <a:xfrm flipV="1">
            <a:off x="2745377" y="3679553"/>
            <a:ext cx="0" cy="60325"/>
          </a:xfrm>
          <a:prstGeom prst="line">
            <a:avLst/>
          </a:prstGeom>
          <a:noFill/>
          <a:ln w="12700">
            <a:solidFill>
              <a:srgbClr val="C2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525" name="Line 43"/>
          <p:cNvSpPr>
            <a:spLocks noChangeShapeType="1"/>
          </p:cNvSpPr>
          <p:nvPr/>
        </p:nvSpPr>
        <p:spPr bwMode="auto">
          <a:xfrm flipV="1">
            <a:off x="2683465" y="3752578"/>
            <a:ext cx="0" cy="7937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526" name="Line 44"/>
          <p:cNvSpPr>
            <a:spLocks noChangeShapeType="1"/>
          </p:cNvSpPr>
          <p:nvPr/>
        </p:nvSpPr>
        <p:spPr bwMode="auto">
          <a:xfrm flipH="1" flipV="1">
            <a:off x="2708865" y="3663678"/>
            <a:ext cx="49212" cy="5397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527" name="Freeform 45"/>
          <p:cNvSpPr>
            <a:spLocks/>
          </p:cNvSpPr>
          <p:nvPr/>
        </p:nvSpPr>
        <p:spPr bwMode="auto">
          <a:xfrm>
            <a:off x="2642190" y="3681141"/>
            <a:ext cx="84137" cy="44450"/>
          </a:xfrm>
          <a:custGeom>
            <a:avLst/>
            <a:gdLst>
              <a:gd name="T0" fmla="*/ 82661 w 57"/>
              <a:gd name="T1" fmla="*/ 42863 h 28"/>
              <a:gd name="T2" fmla="*/ 82661 w 57"/>
              <a:gd name="T3" fmla="*/ 22225 h 28"/>
              <a:gd name="T4" fmla="*/ 0 w 57"/>
              <a:gd name="T5" fmla="*/ 0 h 28"/>
              <a:gd name="T6" fmla="*/ 0 w 57"/>
              <a:gd name="T7" fmla="*/ 22225 h 28"/>
              <a:gd name="T8" fmla="*/ 82661 w 57"/>
              <a:gd name="T9" fmla="*/ 42863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28">
                <a:moveTo>
                  <a:pt x="56" y="27"/>
                </a:moveTo>
                <a:lnTo>
                  <a:pt x="56" y="14"/>
                </a:lnTo>
                <a:lnTo>
                  <a:pt x="0" y="0"/>
                </a:lnTo>
                <a:lnTo>
                  <a:pt x="0" y="14"/>
                </a:lnTo>
                <a:lnTo>
                  <a:pt x="56" y="27"/>
                </a:lnTo>
              </a:path>
            </a:pathLst>
          </a:custGeom>
          <a:solidFill>
            <a:srgbClr val="FFFFFF"/>
          </a:solidFill>
          <a:ln w="12700" cap="rnd" cmpd="sng">
            <a:solidFill>
              <a:srgbClr val="C2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28" name="Line 46"/>
          <p:cNvSpPr>
            <a:spLocks noChangeShapeType="1"/>
          </p:cNvSpPr>
          <p:nvPr/>
        </p:nvSpPr>
        <p:spPr bwMode="auto">
          <a:xfrm>
            <a:off x="2745377" y="3730353"/>
            <a:ext cx="1588" cy="4603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529" name="Freeform 47"/>
          <p:cNvSpPr>
            <a:spLocks/>
          </p:cNvSpPr>
          <p:nvPr/>
        </p:nvSpPr>
        <p:spPr bwMode="auto">
          <a:xfrm>
            <a:off x="2734265" y="3774803"/>
            <a:ext cx="20637" cy="44450"/>
          </a:xfrm>
          <a:custGeom>
            <a:avLst/>
            <a:gdLst>
              <a:gd name="T0" fmla="*/ 9631 w 15"/>
              <a:gd name="T1" fmla="*/ 42863 h 28"/>
              <a:gd name="T2" fmla="*/ 0 w 15"/>
              <a:gd name="T3" fmla="*/ 0 h 28"/>
              <a:gd name="T4" fmla="*/ 19261 w 15"/>
              <a:gd name="T5" fmla="*/ 0 h 28"/>
              <a:gd name="T6" fmla="*/ 9631 w 15"/>
              <a:gd name="T7" fmla="*/ 42863 h 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28">
                <a:moveTo>
                  <a:pt x="7" y="27"/>
                </a:moveTo>
                <a:lnTo>
                  <a:pt x="0" y="0"/>
                </a:lnTo>
                <a:lnTo>
                  <a:pt x="14" y="0"/>
                </a:lnTo>
                <a:lnTo>
                  <a:pt x="7" y="27"/>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30" name="Freeform 48"/>
          <p:cNvSpPr>
            <a:spLocks/>
          </p:cNvSpPr>
          <p:nvPr/>
        </p:nvSpPr>
        <p:spPr bwMode="auto">
          <a:xfrm>
            <a:off x="2834277" y="3978003"/>
            <a:ext cx="22225" cy="44450"/>
          </a:xfrm>
          <a:custGeom>
            <a:avLst/>
            <a:gdLst>
              <a:gd name="T0" fmla="*/ 10372 w 15"/>
              <a:gd name="T1" fmla="*/ 42863 h 28"/>
              <a:gd name="T2" fmla="*/ 0 w 15"/>
              <a:gd name="T3" fmla="*/ 0 h 28"/>
              <a:gd name="T4" fmla="*/ 20743 w 15"/>
              <a:gd name="T5" fmla="*/ 0 h 28"/>
              <a:gd name="T6" fmla="*/ 10372 w 15"/>
              <a:gd name="T7" fmla="*/ 42863 h 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28">
                <a:moveTo>
                  <a:pt x="7" y="27"/>
                </a:moveTo>
                <a:lnTo>
                  <a:pt x="0" y="0"/>
                </a:lnTo>
                <a:lnTo>
                  <a:pt x="14" y="0"/>
                </a:lnTo>
                <a:lnTo>
                  <a:pt x="7" y="27"/>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31" name="Line 49"/>
          <p:cNvSpPr>
            <a:spLocks noChangeShapeType="1"/>
          </p:cNvSpPr>
          <p:nvPr/>
        </p:nvSpPr>
        <p:spPr bwMode="auto">
          <a:xfrm>
            <a:off x="2846977" y="3882753"/>
            <a:ext cx="1588" cy="10953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532" name="Freeform 50"/>
          <p:cNvSpPr>
            <a:spLocks/>
          </p:cNvSpPr>
          <p:nvPr/>
        </p:nvSpPr>
        <p:spPr bwMode="auto">
          <a:xfrm>
            <a:off x="2785065" y="3379516"/>
            <a:ext cx="161925" cy="284162"/>
          </a:xfrm>
          <a:custGeom>
            <a:avLst/>
            <a:gdLst>
              <a:gd name="T0" fmla="*/ 0 w 111"/>
              <a:gd name="T1" fmla="*/ 0 h 179"/>
              <a:gd name="T2" fmla="*/ 160466 w 111"/>
              <a:gd name="T3" fmla="*/ 0 h 179"/>
              <a:gd name="T4" fmla="*/ 160466 w 111"/>
              <a:gd name="T5" fmla="*/ 173037 h 179"/>
              <a:gd name="T6" fmla="*/ 40846 w 111"/>
              <a:gd name="T7" fmla="*/ 282575 h 179"/>
              <a:gd name="T8" fmla="*/ 0 w 111"/>
              <a:gd name="T9" fmla="*/ 173037 h 179"/>
              <a:gd name="T10" fmla="*/ 0 w 111"/>
              <a:gd name="T11" fmla="*/ 0 h 1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1" h="179">
                <a:moveTo>
                  <a:pt x="0" y="0"/>
                </a:moveTo>
                <a:lnTo>
                  <a:pt x="110" y="0"/>
                </a:lnTo>
                <a:lnTo>
                  <a:pt x="110" y="109"/>
                </a:lnTo>
                <a:lnTo>
                  <a:pt x="28" y="178"/>
                </a:lnTo>
                <a:lnTo>
                  <a:pt x="0" y="109"/>
                </a:lnTo>
                <a:lnTo>
                  <a:pt x="0" y="0"/>
                </a:lnTo>
              </a:path>
            </a:pathLst>
          </a:custGeom>
          <a:solidFill>
            <a:srgbClr val="FFBF18"/>
          </a:solidFill>
          <a:ln w="12700" cap="rnd" cmpd="sng">
            <a:solidFill>
              <a:srgbClr val="C2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33" name="Freeform 51"/>
          <p:cNvSpPr>
            <a:spLocks/>
          </p:cNvSpPr>
          <p:nvPr/>
        </p:nvSpPr>
        <p:spPr bwMode="auto">
          <a:xfrm>
            <a:off x="2805702" y="3701778"/>
            <a:ext cx="82550" cy="66675"/>
          </a:xfrm>
          <a:custGeom>
            <a:avLst/>
            <a:gdLst>
              <a:gd name="T0" fmla="*/ 0 w 56"/>
              <a:gd name="T1" fmla="*/ 0 h 42"/>
              <a:gd name="T2" fmla="*/ 81076 w 56"/>
              <a:gd name="T3" fmla="*/ 20638 h 42"/>
              <a:gd name="T4" fmla="*/ 39801 w 56"/>
              <a:gd name="T5" fmla="*/ 65088 h 42"/>
              <a:gd name="T6" fmla="*/ 0 w 56"/>
              <a:gd name="T7" fmla="*/ 0 h 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 h="42">
                <a:moveTo>
                  <a:pt x="0" y="0"/>
                </a:moveTo>
                <a:lnTo>
                  <a:pt x="55" y="13"/>
                </a:lnTo>
                <a:lnTo>
                  <a:pt x="27" y="41"/>
                </a:lnTo>
                <a:lnTo>
                  <a:pt x="0" y="0"/>
                </a:lnTo>
              </a:path>
            </a:pathLst>
          </a:custGeom>
          <a:solidFill>
            <a:srgbClr val="FFBF18"/>
          </a:solidFill>
          <a:ln w="12700" cap="rnd" cmpd="sng">
            <a:solidFill>
              <a:srgbClr val="C2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34" name="Line 52"/>
          <p:cNvSpPr>
            <a:spLocks noChangeShapeType="1"/>
          </p:cNvSpPr>
          <p:nvPr/>
        </p:nvSpPr>
        <p:spPr bwMode="auto">
          <a:xfrm flipV="1">
            <a:off x="2907302" y="3679553"/>
            <a:ext cx="0" cy="60325"/>
          </a:xfrm>
          <a:prstGeom prst="line">
            <a:avLst/>
          </a:prstGeom>
          <a:noFill/>
          <a:ln w="12700">
            <a:solidFill>
              <a:srgbClr val="C2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535" name="Line 53"/>
          <p:cNvSpPr>
            <a:spLocks noChangeShapeType="1"/>
          </p:cNvSpPr>
          <p:nvPr/>
        </p:nvSpPr>
        <p:spPr bwMode="auto">
          <a:xfrm flipV="1">
            <a:off x="2846977" y="3752578"/>
            <a:ext cx="0" cy="7937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536" name="Line 54"/>
          <p:cNvSpPr>
            <a:spLocks noChangeShapeType="1"/>
          </p:cNvSpPr>
          <p:nvPr/>
        </p:nvSpPr>
        <p:spPr bwMode="auto">
          <a:xfrm flipH="1" flipV="1">
            <a:off x="2870790" y="3663678"/>
            <a:ext cx="50800" cy="5397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537" name="Freeform 55"/>
          <p:cNvSpPr>
            <a:spLocks/>
          </p:cNvSpPr>
          <p:nvPr/>
        </p:nvSpPr>
        <p:spPr bwMode="auto">
          <a:xfrm>
            <a:off x="2805702" y="3681141"/>
            <a:ext cx="82550" cy="44450"/>
          </a:xfrm>
          <a:custGeom>
            <a:avLst/>
            <a:gdLst>
              <a:gd name="T0" fmla="*/ 81076 w 56"/>
              <a:gd name="T1" fmla="*/ 42863 h 28"/>
              <a:gd name="T2" fmla="*/ 81076 w 56"/>
              <a:gd name="T3" fmla="*/ 22225 h 28"/>
              <a:gd name="T4" fmla="*/ 0 w 56"/>
              <a:gd name="T5" fmla="*/ 0 h 28"/>
              <a:gd name="T6" fmla="*/ 0 w 56"/>
              <a:gd name="T7" fmla="*/ 22225 h 28"/>
              <a:gd name="T8" fmla="*/ 81076 w 56"/>
              <a:gd name="T9" fmla="*/ 42863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28">
                <a:moveTo>
                  <a:pt x="55" y="27"/>
                </a:moveTo>
                <a:lnTo>
                  <a:pt x="55" y="14"/>
                </a:lnTo>
                <a:lnTo>
                  <a:pt x="0" y="0"/>
                </a:lnTo>
                <a:lnTo>
                  <a:pt x="0" y="14"/>
                </a:lnTo>
                <a:lnTo>
                  <a:pt x="55" y="27"/>
                </a:lnTo>
              </a:path>
            </a:pathLst>
          </a:custGeom>
          <a:solidFill>
            <a:srgbClr val="FFFFFF"/>
          </a:solidFill>
          <a:ln w="12700" cap="rnd" cmpd="sng">
            <a:solidFill>
              <a:srgbClr val="C2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38" name="Line 56"/>
          <p:cNvSpPr>
            <a:spLocks noChangeShapeType="1"/>
          </p:cNvSpPr>
          <p:nvPr/>
        </p:nvSpPr>
        <p:spPr bwMode="auto">
          <a:xfrm>
            <a:off x="2907302" y="3730353"/>
            <a:ext cx="1588" cy="4603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539" name="Freeform 57"/>
          <p:cNvSpPr>
            <a:spLocks/>
          </p:cNvSpPr>
          <p:nvPr/>
        </p:nvSpPr>
        <p:spPr bwMode="auto">
          <a:xfrm>
            <a:off x="2896190" y="3774803"/>
            <a:ext cx="20637" cy="44450"/>
          </a:xfrm>
          <a:custGeom>
            <a:avLst/>
            <a:gdLst>
              <a:gd name="T0" fmla="*/ 10319 w 14"/>
              <a:gd name="T1" fmla="*/ 42863 h 28"/>
              <a:gd name="T2" fmla="*/ 0 w 14"/>
              <a:gd name="T3" fmla="*/ 0 h 28"/>
              <a:gd name="T4" fmla="*/ 19163 w 14"/>
              <a:gd name="T5" fmla="*/ 0 h 28"/>
              <a:gd name="T6" fmla="*/ 10319 w 14"/>
              <a:gd name="T7" fmla="*/ 42863 h 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28">
                <a:moveTo>
                  <a:pt x="7" y="27"/>
                </a:moveTo>
                <a:lnTo>
                  <a:pt x="0" y="0"/>
                </a:lnTo>
                <a:lnTo>
                  <a:pt x="13" y="0"/>
                </a:lnTo>
                <a:lnTo>
                  <a:pt x="7" y="27"/>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40" name="Freeform 58"/>
          <p:cNvSpPr>
            <a:spLocks/>
          </p:cNvSpPr>
          <p:nvPr/>
        </p:nvSpPr>
        <p:spPr bwMode="auto">
          <a:xfrm>
            <a:off x="2997790" y="3978003"/>
            <a:ext cx="20637" cy="44450"/>
          </a:xfrm>
          <a:custGeom>
            <a:avLst/>
            <a:gdLst>
              <a:gd name="T0" fmla="*/ 10319 w 14"/>
              <a:gd name="T1" fmla="*/ 42863 h 28"/>
              <a:gd name="T2" fmla="*/ 0 w 14"/>
              <a:gd name="T3" fmla="*/ 0 h 28"/>
              <a:gd name="T4" fmla="*/ 19163 w 14"/>
              <a:gd name="T5" fmla="*/ 0 h 28"/>
              <a:gd name="T6" fmla="*/ 10319 w 14"/>
              <a:gd name="T7" fmla="*/ 42863 h 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28">
                <a:moveTo>
                  <a:pt x="7" y="27"/>
                </a:moveTo>
                <a:lnTo>
                  <a:pt x="0" y="0"/>
                </a:lnTo>
                <a:lnTo>
                  <a:pt x="13" y="0"/>
                </a:lnTo>
                <a:lnTo>
                  <a:pt x="7" y="27"/>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41" name="Line 59"/>
          <p:cNvSpPr>
            <a:spLocks noChangeShapeType="1"/>
          </p:cNvSpPr>
          <p:nvPr/>
        </p:nvSpPr>
        <p:spPr bwMode="auto">
          <a:xfrm>
            <a:off x="3008902" y="3882753"/>
            <a:ext cx="1588" cy="10953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542" name="Freeform 60"/>
          <p:cNvSpPr>
            <a:spLocks/>
          </p:cNvSpPr>
          <p:nvPr/>
        </p:nvSpPr>
        <p:spPr bwMode="auto">
          <a:xfrm>
            <a:off x="2945402" y="3379516"/>
            <a:ext cx="165100" cy="284162"/>
          </a:xfrm>
          <a:custGeom>
            <a:avLst/>
            <a:gdLst>
              <a:gd name="T0" fmla="*/ 0 w 112"/>
              <a:gd name="T1" fmla="*/ 0 h 179"/>
              <a:gd name="T2" fmla="*/ 163626 w 112"/>
              <a:gd name="T3" fmla="*/ 0 h 179"/>
              <a:gd name="T4" fmla="*/ 163626 w 112"/>
              <a:gd name="T5" fmla="*/ 173037 h 179"/>
              <a:gd name="T6" fmla="*/ 41275 w 112"/>
              <a:gd name="T7" fmla="*/ 282575 h 179"/>
              <a:gd name="T8" fmla="*/ 0 w 112"/>
              <a:gd name="T9" fmla="*/ 173037 h 179"/>
              <a:gd name="T10" fmla="*/ 0 w 112"/>
              <a:gd name="T11" fmla="*/ 0 h 1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179">
                <a:moveTo>
                  <a:pt x="0" y="0"/>
                </a:moveTo>
                <a:lnTo>
                  <a:pt x="111" y="0"/>
                </a:lnTo>
                <a:lnTo>
                  <a:pt x="111" y="109"/>
                </a:lnTo>
                <a:lnTo>
                  <a:pt x="28" y="178"/>
                </a:lnTo>
                <a:lnTo>
                  <a:pt x="0" y="109"/>
                </a:lnTo>
                <a:lnTo>
                  <a:pt x="0" y="0"/>
                </a:lnTo>
              </a:path>
            </a:pathLst>
          </a:custGeom>
          <a:solidFill>
            <a:srgbClr val="FFBF18"/>
          </a:solidFill>
          <a:ln w="12700" cap="rnd" cmpd="sng">
            <a:solidFill>
              <a:srgbClr val="C2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43" name="Freeform 61"/>
          <p:cNvSpPr>
            <a:spLocks/>
          </p:cNvSpPr>
          <p:nvPr/>
        </p:nvSpPr>
        <p:spPr bwMode="auto">
          <a:xfrm>
            <a:off x="2967627" y="3701778"/>
            <a:ext cx="82550" cy="66675"/>
          </a:xfrm>
          <a:custGeom>
            <a:avLst/>
            <a:gdLst>
              <a:gd name="T0" fmla="*/ 0 w 56"/>
              <a:gd name="T1" fmla="*/ 0 h 42"/>
              <a:gd name="T2" fmla="*/ 81076 w 56"/>
              <a:gd name="T3" fmla="*/ 20638 h 42"/>
              <a:gd name="T4" fmla="*/ 41275 w 56"/>
              <a:gd name="T5" fmla="*/ 65088 h 42"/>
              <a:gd name="T6" fmla="*/ 0 w 56"/>
              <a:gd name="T7" fmla="*/ 0 h 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 h="42">
                <a:moveTo>
                  <a:pt x="0" y="0"/>
                </a:moveTo>
                <a:lnTo>
                  <a:pt x="55" y="13"/>
                </a:lnTo>
                <a:lnTo>
                  <a:pt x="28" y="41"/>
                </a:lnTo>
                <a:lnTo>
                  <a:pt x="0" y="0"/>
                </a:lnTo>
              </a:path>
            </a:pathLst>
          </a:custGeom>
          <a:solidFill>
            <a:srgbClr val="FFBF18"/>
          </a:solidFill>
          <a:ln w="12700" cap="rnd" cmpd="sng">
            <a:solidFill>
              <a:srgbClr val="C2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44" name="Line 62"/>
          <p:cNvSpPr>
            <a:spLocks noChangeShapeType="1"/>
          </p:cNvSpPr>
          <p:nvPr/>
        </p:nvSpPr>
        <p:spPr bwMode="auto">
          <a:xfrm flipV="1">
            <a:off x="3070815" y="3679553"/>
            <a:ext cx="0" cy="60325"/>
          </a:xfrm>
          <a:prstGeom prst="line">
            <a:avLst/>
          </a:prstGeom>
          <a:noFill/>
          <a:ln w="12700">
            <a:solidFill>
              <a:srgbClr val="C2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545" name="Line 63"/>
          <p:cNvSpPr>
            <a:spLocks noChangeShapeType="1"/>
          </p:cNvSpPr>
          <p:nvPr/>
        </p:nvSpPr>
        <p:spPr bwMode="auto">
          <a:xfrm flipV="1">
            <a:off x="3007315" y="3752578"/>
            <a:ext cx="0" cy="7937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546" name="Line 64"/>
          <p:cNvSpPr>
            <a:spLocks noChangeShapeType="1"/>
          </p:cNvSpPr>
          <p:nvPr/>
        </p:nvSpPr>
        <p:spPr bwMode="auto">
          <a:xfrm flipH="1" flipV="1">
            <a:off x="3032715" y="3663678"/>
            <a:ext cx="49212" cy="5397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547" name="Freeform 65"/>
          <p:cNvSpPr>
            <a:spLocks/>
          </p:cNvSpPr>
          <p:nvPr/>
        </p:nvSpPr>
        <p:spPr bwMode="auto">
          <a:xfrm>
            <a:off x="2967627" y="3681141"/>
            <a:ext cx="82550" cy="44450"/>
          </a:xfrm>
          <a:custGeom>
            <a:avLst/>
            <a:gdLst>
              <a:gd name="T0" fmla="*/ 81076 w 56"/>
              <a:gd name="T1" fmla="*/ 42863 h 28"/>
              <a:gd name="T2" fmla="*/ 81076 w 56"/>
              <a:gd name="T3" fmla="*/ 22225 h 28"/>
              <a:gd name="T4" fmla="*/ 0 w 56"/>
              <a:gd name="T5" fmla="*/ 0 h 28"/>
              <a:gd name="T6" fmla="*/ 0 w 56"/>
              <a:gd name="T7" fmla="*/ 22225 h 28"/>
              <a:gd name="T8" fmla="*/ 81076 w 56"/>
              <a:gd name="T9" fmla="*/ 42863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28">
                <a:moveTo>
                  <a:pt x="55" y="27"/>
                </a:moveTo>
                <a:lnTo>
                  <a:pt x="55" y="14"/>
                </a:lnTo>
                <a:lnTo>
                  <a:pt x="0" y="0"/>
                </a:lnTo>
                <a:lnTo>
                  <a:pt x="0" y="14"/>
                </a:lnTo>
                <a:lnTo>
                  <a:pt x="55" y="27"/>
                </a:lnTo>
              </a:path>
            </a:pathLst>
          </a:custGeom>
          <a:solidFill>
            <a:srgbClr val="FFFFFF"/>
          </a:solidFill>
          <a:ln w="12700" cap="rnd" cmpd="sng">
            <a:solidFill>
              <a:srgbClr val="C2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48" name="Line 66"/>
          <p:cNvSpPr>
            <a:spLocks noChangeShapeType="1"/>
          </p:cNvSpPr>
          <p:nvPr/>
        </p:nvSpPr>
        <p:spPr bwMode="auto">
          <a:xfrm>
            <a:off x="3067640" y="3730353"/>
            <a:ext cx="1587" cy="4603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549" name="Freeform 67"/>
          <p:cNvSpPr>
            <a:spLocks/>
          </p:cNvSpPr>
          <p:nvPr/>
        </p:nvSpPr>
        <p:spPr bwMode="auto">
          <a:xfrm>
            <a:off x="3059702" y="3774803"/>
            <a:ext cx="19050" cy="44450"/>
          </a:xfrm>
          <a:custGeom>
            <a:avLst/>
            <a:gdLst>
              <a:gd name="T0" fmla="*/ 8164 w 14"/>
              <a:gd name="T1" fmla="*/ 42863 h 28"/>
              <a:gd name="T2" fmla="*/ 0 w 14"/>
              <a:gd name="T3" fmla="*/ 0 h 28"/>
              <a:gd name="T4" fmla="*/ 17689 w 14"/>
              <a:gd name="T5" fmla="*/ 0 h 28"/>
              <a:gd name="T6" fmla="*/ 8164 w 14"/>
              <a:gd name="T7" fmla="*/ 42863 h 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28">
                <a:moveTo>
                  <a:pt x="6" y="27"/>
                </a:moveTo>
                <a:lnTo>
                  <a:pt x="0" y="0"/>
                </a:lnTo>
                <a:lnTo>
                  <a:pt x="13" y="0"/>
                </a:lnTo>
                <a:lnTo>
                  <a:pt x="6" y="27"/>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50" name="Freeform 68"/>
          <p:cNvSpPr>
            <a:spLocks/>
          </p:cNvSpPr>
          <p:nvPr/>
        </p:nvSpPr>
        <p:spPr bwMode="auto">
          <a:xfrm>
            <a:off x="3159715" y="3978003"/>
            <a:ext cx="20637" cy="44450"/>
          </a:xfrm>
          <a:custGeom>
            <a:avLst/>
            <a:gdLst>
              <a:gd name="T0" fmla="*/ 10319 w 14"/>
              <a:gd name="T1" fmla="*/ 42863 h 28"/>
              <a:gd name="T2" fmla="*/ 0 w 14"/>
              <a:gd name="T3" fmla="*/ 0 h 28"/>
              <a:gd name="T4" fmla="*/ 19163 w 14"/>
              <a:gd name="T5" fmla="*/ 0 h 28"/>
              <a:gd name="T6" fmla="*/ 10319 w 14"/>
              <a:gd name="T7" fmla="*/ 42863 h 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28">
                <a:moveTo>
                  <a:pt x="7" y="27"/>
                </a:moveTo>
                <a:lnTo>
                  <a:pt x="0" y="0"/>
                </a:lnTo>
                <a:lnTo>
                  <a:pt x="13" y="0"/>
                </a:lnTo>
                <a:lnTo>
                  <a:pt x="7" y="27"/>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51" name="Line 69"/>
          <p:cNvSpPr>
            <a:spLocks noChangeShapeType="1"/>
          </p:cNvSpPr>
          <p:nvPr/>
        </p:nvSpPr>
        <p:spPr bwMode="auto">
          <a:xfrm>
            <a:off x="3170827" y="3882753"/>
            <a:ext cx="1588" cy="10953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552" name="Freeform 70"/>
          <p:cNvSpPr>
            <a:spLocks/>
          </p:cNvSpPr>
          <p:nvPr/>
        </p:nvSpPr>
        <p:spPr bwMode="auto">
          <a:xfrm>
            <a:off x="3108915" y="3379516"/>
            <a:ext cx="163512" cy="284162"/>
          </a:xfrm>
          <a:custGeom>
            <a:avLst/>
            <a:gdLst>
              <a:gd name="T0" fmla="*/ 0 w 112"/>
              <a:gd name="T1" fmla="*/ 0 h 179"/>
              <a:gd name="T2" fmla="*/ 162052 w 112"/>
              <a:gd name="T3" fmla="*/ 0 h 179"/>
              <a:gd name="T4" fmla="*/ 162052 w 112"/>
              <a:gd name="T5" fmla="*/ 173037 h 179"/>
              <a:gd name="T6" fmla="*/ 40878 w 112"/>
              <a:gd name="T7" fmla="*/ 282575 h 179"/>
              <a:gd name="T8" fmla="*/ 0 w 112"/>
              <a:gd name="T9" fmla="*/ 173037 h 179"/>
              <a:gd name="T10" fmla="*/ 0 w 112"/>
              <a:gd name="T11" fmla="*/ 0 h 1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179">
                <a:moveTo>
                  <a:pt x="0" y="0"/>
                </a:moveTo>
                <a:lnTo>
                  <a:pt x="111" y="0"/>
                </a:lnTo>
                <a:lnTo>
                  <a:pt x="111" y="109"/>
                </a:lnTo>
                <a:lnTo>
                  <a:pt x="28" y="178"/>
                </a:lnTo>
                <a:lnTo>
                  <a:pt x="0" y="109"/>
                </a:lnTo>
                <a:lnTo>
                  <a:pt x="0" y="0"/>
                </a:lnTo>
              </a:path>
            </a:pathLst>
          </a:custGeom>
          <a:solidFill>
            <a:srgbClr val="FFBF18"/>
          </a:solidFill>
          <a:ln w="12700" cap="rnd" cmpd="sng">
            <a:solidFill>
              <a:srgbClr val="C2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53" name="Freeform 71"/>
          <p:cNvSpPr>
            <a:spLocks/>
          </p:cNvSpPr>
          <p:nvPr/>
        </p:nvSpPr>
        <p:spPr bwMode="auto">
          <a:xfrm>
            <a:off x="3129552" y="3701778"/>
            <a:ext cx="82550" cy="66675"/>
          </a:xfrm>
          <a:custGeom>
            <a:avLst/>
            <a:gdLst>
              <a:gd name="T0" fmla="*/ 0 w 57"/>
              <a:gd name="T1" fmla="*/ 0 h 42"/>
              <a:gd name="T2" fmla="*/ 81102 w 57"/>
              <a:gd name="T3" fmla="*/ 20638 h 42"/>
              <a:gd name="T4" fmla="*/ 40551 w 57"/>
              <a:gd name="T5" fmla="*/ 65088 h 42"/>
              <a:gd name="T6" fmla="*/ 0 w 57"/>
              <a:gd name="T7" fmla="*/ 0 h 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 h="42">
                <a:moveTo>
                  <a:pt x="0" y="0"/>
                </a:moveTo>
                <a:lnTo>
                  <a:pt x="56" y="13"/>
                </a:lnTo>
                <a:lnTo>
                  <a:pt x="28" y="41"/>
                </a:lnTo>
                <a:lnTo>
                  <a:pt x="0" y="0"/>
                </a:lnTo>
              </a:path>
            </a:pathLst>
          </a:custGeom>
          <a:solidFill>
            <a:srgbClr val="FFBF18"/>
          </a:solidFill>
          <a:ln w="12700" cap="rnd" cmpd="sng">
            <a:solidFill>
              <a:srgbClr val="C2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54" name="Line 72"/>
          <p:cNvSpPr>
            <a:spLocks noChangeShapeType="1"/>
          </p:cNvSpPr>
          <p:nvPr/>
        </p:nvSpPr>
        <p:spPr bwMode="auto">
          <a:xfrm flipV="1">
            <a:off x="3231152" y="3679553"/>
            <a:ext cx="0" cy="60325"/>
          </a:xfrm>
          <a:prstGeom prst="line">
            <a:avLst/>
          </a:prstGeom>
          <a:noFill/>
          <a:ln w="12700">
            <a:solidFill>
              <a:srgbClr val="C2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555" name="Line 73"/>
          <p:cNvSpPr>
            <a:spLocks noChangeShapeType="1"/>
          </p:cNvSpPr>
          <p:nvPr/>
        </p:nvSpPr>
        <p:spPr bwMode="auto">
          <a:xfrm flipV="1">
            <a:off x="3170827" y="3752578"/>
            <a:ext cx="0" cy="7937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556" name="Line 74"/>
          <p:cNvSpPr>
            <a:spLocks noChangeShapeType="1"/>
          </p:cNvSpPr>
          <p:nvPr/>
        </p:nvSpPr>
        <p:spPr bwMode="auto">
          <a:xfrm flipH="1" flipV="1">
            <a:off x="3194640" y="3663678"/>
            <a:ext cx="50800" cy="5397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557" name="Freeform 75"/>
          <p:cNvSpPr>
            <a:spLocks/>
          </p:cNvSpPr>
          <p:nvPr/>
        </p:nvSpPr>
        <p:spPr bwMode="auto">
          <a:xfrm>
            <a:off x="3129552" y="3681141"/>
            <a:ext cx="82550" cy="44450"/>
          </a:xfrm>
          <a:custGeom>
            <a:avLst/>
            <a:gdLst>
              <a:gd name="T0" fmla="*/ 81102 w 57"/>
              <a:gd name="T1" fmla="*/ 42863 h 28"/>
              <a:gd name="T2" fmla="*/ 81102 w 57"/>
              <a:gd name="T3" fmla="*/ 22225 h 28"/>
              <a:gd name="T4" fmla="*/ 0 w 57"/>
              <a:gd name="T5" fmla="*/ 0 h 28"/>
              <a:gd name="T6" fmla="*/ 0 w 57"/>
              <a:gd name="T7" fmla="*/ 22225 h 28"/>
              <a:gd name="T8" fmla="*/ 81102 w 57"/>
              <a:gd name="T9" fmla="*/ 42863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28">
                <a:moveTo>
                  <a:pt x="56" y="27"/>
                </a:moveTo>
                <a:lnTo>
                  <a:pt x="56" y="14"/>
                </a:lnTo>
                <a:lnTo>
                  <a:pt x="0" y="0"/>
                </a:lnTo>
                <a:lnTo>
                  <a:pt x="0" y="14"/>
                </a:lnTo>
                <a:lnTo>
                  <a:pt x="56" y="27"/>
                </a:lnTo>
              </a:path>
            </a:pathLst>
          </a:custGeom>
          <a:solidFill>
            <a:srgbClr val="FFFFFF"/>
          </a:solidFill>
          <a:ln w="12700" cap="rnd" cmpd="sng">
            <a:solidFill>
              <a:srgbClr val="C2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58" name="Line 76"/>
          <p:cNvSpPr>
            <a:spLocks noChangeShapeType="1"/>
          </p:cNvSpPr>
          <p:nvPr/>
        </p:nvSpPr>
        <p:spPr bwMode="auto">
          <a:xfrm>
            <a:off x="3231152" y="3730353"/>
            <a:ext cx="0" cy="4603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559" name="Freeform 77"/>
          <p:cNvSpPr>
            <a:spLocks/>
          </p:cNvSpPr>
          <p:nvPr/>
        </p:nvSpPr>
        <p:spPr bwMode="auto">
          <a:xfrm>
            <a:off x="3220040" y="3774803"/>
            <a:ext cx="22225" cy="44450"/>
          </a:xfrm>
          <a:custGeom>
            <a:avLst/>
            <a:gdLst>
              <a:gd name="T0" fmla="*/ 8890 w 15"/>
              <a:gd name="T1" fmla="*/ 42863 h 28"/>
              <a:gd name="T2" fmla="*/ 0 w 15"/>
              <a:gd name="T3" fmla="*/ 0 h 28"/>
              <a:gd name="T4" fmla="*/ 20743 w 15"/>
              <a:gd name="T5" fmla="*/ 0 h 28"/>
              <a:gd name="T6" fmla="*/ 8890 w 15"/>
              <a:gd name="T7" fmla="*/ 42863 h 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28">
                <a:moveTo>
                  <a:pt x="6" y="27"/>
                </a:moveTo>
                <a:lnTo>
                  <a:pt x="0" y="0"/>
                </a:lnTo>
                <a:lnTo>
                  <a:pt x="14" y="0"/>
                </a:lnTo>
                <a:lnTo>
                  <a:pt x="6" y="27"/>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60" name="Freeform 78"/>
          <p:cNvSpPr>
            <a:spLocks/>
          </p:cNvSpPr>
          <p:nvPr/>
        </p:nvSpPr>
        <p:spPr bwMode="auto">
          <a:xfrm>
            <a:off x="3323227" y="3978003"/>
            <a:ext cx="20638" cy="44450"/>
          </a:xfrm>
          <a:custGeom>
            <a:avLst/>
            <a:gdLst>
              <a:gd name="T0" fmla="*/ 8845 w 14"/>
              <a:gd name="T1" fmla="*/ 42863 h 28"/>
              <a:gd name="T2" fmla="*/ 0 w 14"/>
              <a:gd name="T3" fmla="*/ 0 h 28"/>
              <a:gd name="T4" fmla="*/ 19164 w 14"/>
              <a:gd name="T5" fmla="*/ 0 h 28"/>
              <a:gd name="T6" fmla="*/ 8845 w 14"/>
              <a:gd name="T7" fmla="*/ 42863 h 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28">
                <a:moveTo>
                  <a:pt x="6" y="27"/>
                </a:moveTo>
                <a:lnTo>
                  <a:pt x="0" y="0"/>
                </a:lnTo>
                <a:lnTo>
                  <a:pt x="13" y="0"/>
                </a:lnTo>
                <a:lnTo>
                  <a:pt x="6" y="27"/>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61" name="Line 79"/>
          <p:cNvSpPr>
            <a:spLocks noChangeShapeType="1"/>
          </p:cNvSpPr>
          <p:nvPr/>
        </p:nvSpPr>
        <p:spPr bwMode="auto">
          <a:xfrm>
            <a:off x="3331165" y="3882753"/>
            <a:ext cx="1587" cy="10953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562" name="Freeform 80"/>
          <p:cNvSpPr>
            <a:spLocks/>
          </p:cNvSpPr>
          <p:nvPr/>
        </p:nvSpPr>
        <p:spPr bwMode="auto">
          <a:xfrm>
            <a:off x="3270840" y="3379516"/>
            <a:ext cx="163512" cy="284162"/>
          </a:xfrm>
          <a:custGeom>
            <a:avLst/>
            <a:gdLst>
              <a:gd name="T0" fmla="*/ 0 w 111"/>
              <a:gd name="T1" fmla="*/ 0 h 179"/>
              <a:gd name="T2" fmla="*/ 162039 w 111"/>
              <a:gd name="T3" fmla="*/ 0 h 179"/>
              <a:gd name="T4" fmla="*/ 162039 w 111"/>
              <a:gd name="T5" fmla="*/ 173037 h 179"/>
              <a:gd name="T6" fmla="*/ 39773 w 111"/>
              <a:gd name="T7" fmla="*/ 282575 h 179"/>
              <a:gd name="T8" fmla="*/ 0 w 111"/>
              <a:gd name="T9" fmla="*/ 173037 h 179"/>
              <a:gd name="T10" fmla="*/ 0 w 111"/>
              <a:gd name="T11" fmla="*/ 0 h 1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1" h="179">
                <a:moveTo>
                  <a:pt x="0" y="0"/>
                </a:moveTo>
                <a:lnTo>
                  <a:pt x="110" y="0"/>
                </a:lnTo>
                <a:lnTo>
                  <a:pt x="110" y="109"/>
                </a:lnTo>
                <a:lnTo>
                  <a:pt x="27" y="178"/>
                </a:lnTo>
                <a:lnTo>
                  <a:pt x="0" y="109"/>
                </a:lnTo>
                <a:lnTo>
                  <a:pt x="0" y="0"/>
                </a:lnTo>
              </a:path>
            </a:pathLst>
          </a:custGeom>
          <a:solidFill>
            <a:srgbClr val="FFBF18"/>
          </a:solidFill>
          <a:ln w="12700" cap="rnd" cmpd="sng">
            <a:solidFill>
              <a:srgbClr val="C2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63" name="Freeform 81"/>
          <p:cNvSpPr>
            <a:spLocks/>
          </p:cNvSpPr>
          <p:nvPr/>
        </p:nvSpPr>
        <p:spPr bwMode="auto">
          <a:xfrm>
            <a:off x="3291477" y="3701778"/>
            <a:ext cx="84138" cy="66675"/>
          </a:xfrm>
          <a:custGeom>
            <a:avLst/>
            <a:gdLst>
              <a:gd name="T0" fmla="*/ 0 w 57"/>
              <a:gd name="T1" fmla="*/ 0 h 42"/>
              <a:gd name="T2" fmla="*/ 82662 w 57"/>
              <a:gd name="T3" fmla="*/ 20638 h 42"/>
              <a:gd name="T4" fmla="*/ 39855 w 57"/>
              <a:gd name="T5" fmla="*/ 65088 h 42"/>
              <a:gd name="T6" fmla="*/ 0 w 57"/>
              <a:gd name="T7" fmla="*/ 0 h 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 h="42">
                <a:moveTo>
                  <a:pt x="0" y="0"/>
                </a:moveTo>
                <a:lnTo>
                  <a:pt x="56" y="13"/>
                </a:lnTo>
                <a:lnTo>
                  <a:pt x="27" y="41"/>
                </a:lnTo>
                <a:lnTo>
                  <a:pt x="0" y="0"/>
                </a:lnTo>
              </a:path>
            </a:pathLst>
          </a:custGeom>
          <a:solidFill>
            <a:srgbClr val="FFBF18"/>
          </a:solidFill>
          <a:ln w="12700" cap="rnd" cmpd="sng">
            <a:solidFill>
              <a:srgbClr val="C2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64" name="Line 82"/>
          <p:cNvSpPr>
            <a:spLocks noChangeShapeType="1"/>
          </p:cNvSpPr>
          <p:nvPr/>
        </p:nvSpPr>
        <p:spPr bwMode="auto">
          <a:xfrm flipV="1">
            <a:off x="3394665" y="3679553"/>
            <a:ext cx="0" cy="60325"/>
          </a:xfrm>
          <a:prstGeom prst="line">
            <a:avLst/>
          </a:prstGeom>
          <a:noFill/>
          <a:ln w="12700">
            <a:solidFill>
              <a:srgbClr val="C2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565" name="Line 83"/>
          <p:cNvSpPr>
            <a:spLocks noChangeShapeType="1"/>
          </p:cNvSpPr>
          <p:nvPr/>
        </p:nvSpPr>
        <p:spPr bwMode="auto">
          <a:xfrm flipV="1">
            <a:off x="3329577" y="3752578"/>
            <a:ext cx="0" cy="7937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566" name="Line 84"/>
          <p:cNvSpPr>
            <a:spLocks noChangeShapeType="1"/>
          </p:cNvSpPr>
          <p:nvPr/>
        </p:nvSpPr>
        <p:spPr bwMode="auto">
          <a:xfrm flipH="1" flipV="1">
            <a:off x="3358152" y="3663678"/>
            <a:ext cx="49213" cy="5397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567" name="Freeform 85"/>
          <p:cNvSpPr>
            <a:spLocks/>
          </p:cNvSpPr>
          <p:nvPr/>
        </p:nvSpPr>
        <p:spPr bwMode="auto">
          <a:xfrm>
            <a:off x="3291477" y="3681141"/>
            <a:ext cx="84138" cy="44450"/>
          </a:xfrm>
          <a:custGeom>
            <a:avLst/>
            <a:gdLst>
              <a:gd name="T0" fmla="*/ 82662 w 57"/>
              <a:gd name="T1" fmla="*/ 42863 h 28"/>
              <a:gd name="T2" fmla="*/ 82662 w 57"/>
              <a:gd name="T3" fmla="*/ 22225 h 28"/>
              <a:gd name="T4" fmla="*/ 0 w 57"/>
              <a:gd name="T5" fmla="*/ 0 h 28"/>
              <a:gd name="T6" fmla="*/ 0 w 57"/>
              <a:gd name="T7" fmla="*/ 22225 h 28"/>
              <a:gd name="T8" fmla="*/ 82662 w 57"/>
              <a:gd name="T9" fmla="*/ 42863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28">
                <a:moveTo>
                  <a:pt x="56" y="27"/>
                </a:moveTo>
                <a:lnTo>
                  <a:pt x="56" y="14"/>
                </a:lnTo>
                <a:lnTo>
                  <a:pt x="0" y="0"/>
                </a:lnTo>
                <a:lnTo>
                  <a:pt x="0" y="14"/>
                </a:lnTo>
                <a:lnTo>
                  <a:pt x="56" y="27"/>
                </a:lnTo>
              </a:path>
            </a:pathLst>
          </a:custGeom>
          <a:solidFill>
            <a:srgbClr val="FFFFFF"/>
          </a:solidFill>
          <a:ln w="12700" cap="rnd" cmpd="sng">
            <a:solidFill>
              <a:srgbClr val="C2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68" name="Line 86"/>
          <p:cNvSpPr>
            <a:spLocks noChangeShapeType="1"/>
          </p:cNvSpPr>
          <p:nvPr/>
        </p:nvSpPr>
        <p:spPr bwMode="auto">
          <a:xfrm>
            <a:off x="3393077" y="3730353"/>
            <a:ext cx="1588" cy="4603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569" name="Freeform 87"/>
          <p:cNvSpPr>
            <a:spLocks/>
          </p:cNvSpPr>
          <p:nvPr/>
        </p:nvSpPr>
        <p:spPr bwMode="auto">
          <a:xfrm>
            <a:off x="3381965" y="3774803"/>
            <a:ext cx="22225" cy="44450"/>
          </a:xfrm>
          <a:custGeom>
            <a:avLst/>
            <a:gdLst>
              <a:gd name="T0" fmla="*/ 11113 w 16"/>
              <a:gd name="T1" fmla="*/ 42863 h 28"/>
              <a:gd name="T2" fmla="*/ 0 w 16"/>
              <a:gd name="T3" fmla="*/ 0 h 28"/>
              <a:gd name="T4" fmla="*/ 20836 w 16"/>
              <a:gd name="T5" fmla="*/ 0 h 28"/>
              <a:gd name="T6" fmla="*/ 11113 w 16"/>
              <a:gd name="T7" fmla="*/ 42863 h 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 h="28">
                <a:moveTo>
                  <a:pt x="8" y="27"/>
                </a:moveTo>
                <a:lnTo>
                  <a:pt x="0" y="0"/>
                </a:lnTo>
                <a:lnTo>
                  <a:pt x="15" y="0"/>
                </a:lnTo>
                <a:lnTo>
                  <a:pt x="8" y="27"/>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70" name="Line 88"/>
          <p:cNvSpPr>
            <a:spLocks noChangeShapeType="1"/>
          </p:cNvSpPr>
          <p:nvPr/>
        </p:nvSpPr>
        <p:spPr bwMode="auto">
          <a:xfrm flipH="1">
            <a:off x="3397840" y="3958953"/>
            <a:ext cx="257175" cy="57150"/>
          </a:xfrm>
          <a:prstGeom prst="line">
            <a:avLst/>
          </a:prstGeom>
          <a:noFill/>
          <a:ln w="12700">
            <a:solidFill>
              <a:srgbClr val="81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571" name="Freeform 89"/>
          <p:cNvSpPr>
            <a:spLocks/>
          </p:cNvSpPr>
          <p:nvPr/>
        </p:nvSpPr>
        <p:spPr bwMode="auto">
          <a:xfrm>
            <a:off x="3651840" y="3898628"/>
            <a:ext cx="41275" cy="46038"/>
          </a:xfrm>
          <a:custGeom>
            <a:avLst/>
            <a:gdLst>
              <a:gd name="T0" fmla="*/ 0 w 28"/>
              <a:gd name="T1" fmla="*/ 0 h 29"/>
              <a:gd name="T2" fmla="*/ 25060 w 28"/>
              <a:gd name="T3" fmla="*/ 14288 h 29"/>
              <a:gd name="T4" fmla="*/ 39801 w 28"/>
              <a:gd name="T5" fmla="*/ 44450 h 29"/>
              <a:gd name="T6" fmla="*/ 0 60000 65536"/>
              <a:gd name="T7" fmla="*/ 0 60000 65536"/>
              <a:gd name="T8" fmla="*/ 0 60000 65536"/>
            </a:gdLst>
            <a:ahLst/>
            <a:cxnLst>
              <a:cxn ang="T6">
                <a:pos x="T0" y="T1"/>
              </a:cxn>
              <a:cxn ang="T7">
                <a:pos x="T2" y="T3"/>
              </a:cxn>
              <a:cxn ang="T8">
                <a:pos x="T4" y="T5"/>
              </a:cxn>
            </a:cxnLst>
            <a:rect l="0" t="0" r="r" b="b"/>
            <a:pathLst>
              <a:path w="28" h="29">
                <a:moveTo>
                  <a:pt x="0" y="0"/>
                </a:moveTo>
                <a:lnTo>
                  <a:pt x="17" y="9"/>
                </a:lnTo>
                <a:lnTo>
                  <a:pt x="27" y="2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72" name="Freeform 90"/>
          <p:cNvSpPr>
            <a:spLocks/>
          </p:cNvSpPr>
          <p:nvPr/>
        </p:nvSpPr>
        <p:spPr bwMode="auto">
          <a:xfrm>
            <a:off x="3683590" y="3968478"/>
            <a:ext cx="22225" cy="44450"/>
          </a:xfrm>
          <a:custGeom>
            <a:avLst/>
            <a:gdLst>
              <a:gd name="T0" fmla="*/ 11853 w 15"/>
              <a:gd name="T1" fmla="*/ 42863 h 28"/>
              <a:gd name="T2" fmla="*/ 20743 w 15"/>
              <a:gd name="T3" fmla="*/ 0 h 28"/>
              <a:gd name="T4" fmla="*/ 0 w 15"/>
              <a:gd name="T5" fmla="*/ 0 h 28"/>
              <a:gd name="T6" fmla="*/ 11853 w 15"/>
              <a:gd name="T7" fmla="*/ 42863 h 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28">
                <a:moveTo>
                  <a:pt x="8" y="27"/>
                </a:moveTo>
                <a:lnTo>
                  <a:pt x="14" y="0"/>
                </a:lnTo>
                <a:lnTo>
                  <a:pt x="0" y="0"/>
                </a:lnTo>
                <a:lnTo>
                  <a:pt x="8" y="27"/>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73" name="Line 91"/>
          <p:cNvSpPr>
            <a:spLocks noChangeShapeType="1"/>
          </p:cNvSpPr>
          <p:nvPr/>
        </p:nvSpPr>
        <p:spPr bwMode="auto">
          <a:xfrm>
            <a:off x="3691527" y="3965303"/>
            <a:ext cx="1588"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574" name="Line 92"/>
          <p:cNvSpPr>
            <a:spLocks noChangeShapeType="1"/>
          </p:cNvSpPr>
          <p:nvPr/>
        </p:nvSpPr>
        <p:spPr bwMode="auto">
          <a:xfrm flipH="1">
            <a:off x="4115390" y="4028803"/>
            <a:ext cx="1370012" cy="1588"/>
          </a:xfrm>
          <a:prstGeom prst="line">
            <a:avLst/>
          </a:prstGeom>
          <a:noFill/>
          <a:ln w="50800">
            <a:solidFill>
              <a:srgbClr val="FF81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575" name="Freeform 93"/>
          <p:cNvSpPr>
            <a:spLocks/>
          </p:cNvSpPr>
          <p:nvPr/>
        </p:nvSpPr>
        <p:spPr bwMode="auto">
          <a:xfrm>
            <a:off x="5296490" y="3084241"/>
            <a:ext cx="288925" cy="1004887"/>
          </a:xfrm>
          <a:custGeom>
            <a:avLst/>
            <a:gdLst>
              <a:gd name="T0" fmla="*/ 0 w 197"/>
              <a:gd name="T1" fmla="*/ 109537 h 633"/>
              <a:gd name="T2" fmla="*/ 57198 w 197"/>
              <a:gd name="T3" fmla="*/ 26987 h 633"/>
              <a:gd name="T4" fmla="*/ 142263 w 197"/>
              <a:gd name="T5" fmla="*/ 0 h 633"/>
              <a:gd name="T6" fmla="*/ 186261 w 197"/>
              <a:gd name="T7" fmla="*/ 6350 h 633"/>
              <a:gd name="T8" fmla="*/ 227327 w 197"/>
              <a:gd name="T9" fmla="*/ 26987 h 633"/>
              <a:gd name="T10" fmla="*/ 285992 w 197"/>
              <a:gd name="T11" fmla="*/ 111125 h 633"/>
              <a:gd name="T12" fmla="*/ 287458 w 197"/>
              <a:gd name="T13" fmla="*/ 109537 h 633"/>
              <a:gd name="T14" fmla="*/ 287458 w 197"/>
              <a:gd name="T15" fmla="*/ 1003300 h 633"/>
              <a:gd name="T16" fmla="*/ 0 w 197"/>
              <a:gd name="T17" fmla="*/ 1003300 h 633"/>
              <a:gd name="T18" fmla="*/ 0 w 197"/>
              <a:gd name="T19" fmla="*/ 114300 h 633"/>
              <a:gd name="T20" fmla="*/ 0 w 197"/>
              <a:gd name="T21" fmla="*/ 109537 h 6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7" h="633">
                <a:moveTo>
                  <a:pt x="0" y="69"/>
                </a:moveTo>
                <a:lnTo>
                  <a:pt x="39" y="17"/>
                </a:lnTo>
                <a:lnTo>
                  <a:pt x="97" y="0"/>
                </a:lnTo>
                <a:lnTo>
                  <a:pt x="127" y="4"/>
                </a:lnTo>
                <a:lnTo>
                  <a:pt x="155" y="17"/>
                </a:lnTo>
                <a:lnTo>
                  <a:pt x="195" y="70"/>
                </a:lnTo>
                <a:lnTo>
                  <a:pt x="196" y="69"/>
                </a:lnTo>
                <a:lnTo>
                  <a:pt x="196" y="632"/>
                </a:lnTo>
                <a:lnTo>
                  <a:pt x="0" y="632"/>
                </a:lnTo>
                <a:lnTo>
                  <a:pt x="0" y="72"/>
                </a:lnTo>
                <a:lnTo>
                  <a:pt x="0" y="69"/>
                </a:lnTo>
              </a:path>
            </a:pathLst>
          </a:custGeom>
          <a:solidFill>
            <a:srgbClr val="FFBF18"/>
          </a:solidFill>
          <a:ln w="12700" cap="rnd" cmpd="sng">
            <a:solidFill>
              <a:srgbClr val="81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76" name="Freeform 94"/>
          <p:cNvSpPr>
            <a:spLocks/>
          </p:cNvSpPr>
          <p:nvPr/>
        </p:nvSpPr>
        <p:spPr bwMode="auto">
          <a:xfrm>
            <a:off x="4848815" y="3084241"/>
            <a:ext cx="288925" cy="1004887"/>
          </a:xfrm>
          <a:custGeom>
            <a:avLst/>
            <a:gdLst>
              <a:gd name="T0" fmla="*/ 0 w 198"/>
              <a:gd name="T1" fmla="*/ 109537 h 633"/>
              <a:gd name="T2" fmla="*/ 56909 w 198"/>
              <a:gd name="T3" fmla="*/ 26987 h 633"/>
              <a:gd name="T4" fmla="*/ 141544 w 198"/>
              <a:gd name="T5" fmla="*/ 0 h 633"/>
              <a:gd name="T6" fmla="*/ 185321 w 198"/>
              <a:gd name="T7" fmla="*/ 6350 h 633"/>
              <a:gd name="T8" fmla="*/ 227638 w 198"/>
              <a:gd name="T9" fmla="*/ 26987 h 633"/>
              <a:gd name="T10" fmla="*/ 287466 w 198"/>
              <a:gd name="T11" fmla="*/ 111125 h 633"/>
              <a:gd name="T12" fmla="*/ 287466 w 198"/>
              <a:gd name="T13" fmla="*/ 109537 h 633"/>
              <a:gd name="T14" fmla="*/ 287466 w 198"/>
              <a:gd name="T15" fmla="*/ 1003300 h 633"/>
              <a:gd name="T16" fmla="*/ 0 w 198"/>
              <a:gd name="T17" fmla="*/ 1003300 h 633"/>
              <a:gd name="T18" fmla="*/ 0 w 198"/>
              <a:gd name="T19" fmla="*/ 114300 h 633"/>
              <a:gd name="T20" fmla="*/ 0 w 198"/>
              <a:gd name="T21" fmla="*/ 109537 h 6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8" h="633">
                <a:moveTo>
                  <a:pt x="0" y="69"/>
                </a:moveTo>
                <a:lnTo>
                  <a:pt x="39" y="17"/>
                </a:lnTo>
                <a:lnTo>
                  <a:pt x="97" y="0"/>
                </a:lnTo>
                <a:lnTo>
                  <a:pt x="127" y="4"/>
                </a:lnTo>
                <a:lnTo>
                  <a:pt x="156" y="17"/>
                </a:lnTo>
                <a:lnTo>
                  <a:pt x="197" y="70"/>
                </a:lnTo>
                <a:lnTo>
                  <a:pt x="197" y="69"/>
                </a:lnTo>
                <a:lnTo>
                  <a:pt x="197" y="632"/>
                </a:lnTo>
                <a:lnTo>
                  <a:pt x="0" y="632"/>
                </a:lnTo>
                <a:lnTo>
                  <a:pt x="0" y="72"/>
                </a:lnTo>
                <a:lnTo>
                  <a:pt x="0" y="69"/>
                </a:lnTo>
              </a:path>
            </a:pathLst>
          </a:custGeom>
          <a:solidFill>
            <a:srgbClr val="FFBF18"/>
          </a:solidFill>
          <a:ln w="12700" cap="rnd" cmpd="sng">
            <a:solidFill>
              <a:srgbClr val="81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77" name="Freeform 95"/>
          <p:cNvSpPr>
            <a:spLocks/>
          </p:cNvSpPr>
          <p:nvPr/>
        </p:nvSpPr>
        <p:spPr bwMode="auto">
          <a:xfrm>
            <a:off x="4394790" y="3084241"/>
            <a:ext cx="288925" cy="1004887"/>
          </a:xfrm>
          <a:custGeom>
            <a:avLst/>
            <a:gdLst>
              <a:gd name="T0" fmla="*/ 0 w 197"/>
              <a:gd name="T1" fmla="*/ 109537 h 633"/>
              <a:gd name="T2" fmla="*/ 57198 w 197"/>
              <a:gd name="T3" fmla="*/ 26987 h 633"/>
              <a:gd name="T4" fmla="*/ 143729 w 197"/>
              <a:gd name="T5" fmla="*/ 0 h 633"/>
              <a:gd name="T6" fmla="*/ 186261 w 197"/>
              <a:gd name="T7" fmla="*/ 6350 h 633"/>
              <a:gd name="T8" fmla="*/ 227327 w 197"/>
              <a:gd name="T9" fmla="*/ 26987 h 633"/>
              <a:gd name="T10" fmla="*/ 285992 w 197"/>
              <a:gd name="T11" fmla="*/ 111125 h 633"/>
              <a:gd name="T12" fmla="*/ 287458 w 197"/>
              <a:gd name="T13" fmla="*/ 109537 h 633"/>
              <a:gd name="T14" fmla="*/ 287458 w 197"/>
              <a:gd name="T15" fmla="*/ 1003300 h 633"/>
              <a:gd name="T16" fmla="*/ 0 w 197"/>
              <a:gd name="T17" fmla="*/ 1003300 h 633"/>
              <a:gd name="T18" fmla="*/ 0 w 197"/>
              <a:gd name="T19" fmla="*/ 114300 h 633"/>
              <a:gd name="T20" fmla="*/ 0 w 197"/>
              <a:gd name="T21" fmla="*/ 109537 h 6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7" h="633">
                <a:moveTo>
                  <a:pt x="0" y="69"/>
                </a:moveTo>
                <a:lnTo>
                  <a:pt x="39" y="17"/>
                </a:lnTo>
                <a:lnTo>
                  <a:pt x="98" y="0"/>
                </a:lnTo>
                <a:lnTo>
                  <a:pt x="127" y="4"/>
                </a:lnTo>
                <a:lnTo>
                  <a:pt x="155" y="17"/>
                </a:lnTo>
                <a:lnTo>
                  <a:pt x="195" y="70"/>
                </a:lnTo>
                <a:lnTo>
                  <a:pt x="196" y="69"/>
                </a:lnTo>
                <a:lnTo>
                  <a:pt x="196" y="632"/>
                </a:lnTo>
                <a:lnTo>
                  <a:pt x="0" y="632"/>
                </a:lnTo>
                <a:lnTo>
                  <a:pt x="0" y="72"/>
                </a:lnTo>
                <a:lnTo>
                  <a:pt x="0" y="69"/>
                </a:lnTo>
              </a:path>
            </a:pathLst>
          </a:custGeom>
          <a:solidFill>
            <a:srgbClr val="FFBF18"/>
          </a:solidFill>
          <a:ln w="12700" cap="rnd" cmpd="sng">
            <a:solidFill>
              <a:srgbClr val="81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78" name="Freeform 96"/>
          <p:cNvSpPr>
            <a:spLocks/>
          </p:cNvSpPr>
          <p:nvPr/>
        </p:nvSpPr>
        <p:spPr bwMode="auto">
          <a:xfrm>
            <a:off x="4116977" y="2922316"/>
            <a:ext cx="95250" cy="1174750"/>
          </a:xfrm>
          <a:custGeom>
            <a:avLst/>
            <a:gdLst>
              <a:gd name="T0" fmla="*/ 93785 w 65"/>
              <a:gd name="T1" fmla="*/ 1173163 h 740"/>
              <a:gd name="T2" fmla="*/ 80596 w 65"/>
              <a:gd name="T3" fmla="*/ 0 h 740"/>
              <a:gd name="T4" fmla="*/ 13188 w 65"/>
              <a:gd name="T5" fmla="*/ 0 h 740"/>
              <a:gd name="T6" fmla="*/ 0 w 65"/>
              <a:gd name="T7" fmla="*/ 1173163 h 740"/>
              <a:gd name="T8" fmla="*/ 93785 w 65"/>
              <a:gd name="T9" fmla="*/ 1173163 h 7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740">
                <a:moveTo>
                  <a:pt x="64" y="739"/>
                </a:moveTo>
                <a:lnTo>
                  <a:pt x="55" y="0"/>
                </a:lnTo>
                <a:lnTo>
                  <a:pt x="9" y="0"/>
                </a:lnTo>
                <a:lnTo>
                  <a:pt x="0" y="739"/>
                </a:lnTo>
                <a:lnTo>
                  <a:pt x="64" y="739"/>
                </a:lnTo>
              </a:path>
            </a:pathLst>
          </a:custGeom>
          <a:solidFill>
            <a:srgbClr val="FFBF18"/>
          </a:solidFill>
          <a:ln w="12700" cap="rnd" cmpd="sng">
            <a:solidFill>
              <a:srgbClr val="81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79" name="Line 97"/>
          <p:cNvSpPr>
            <a:spLocks noChangeShapeType="1"/>
          </p:cNvSpPr>
          <p:nvPr/>
        </p:nvSpPr>
        <p:spPr bwMode="auto">
          <a:xfrm flipV="1">
            <a:off x="5479052" y="3293791"/>
            <a:ext cx="0" cy="803275"/>
          </a:xfrm>
          <a:prstGeom prst="line">
            <a:avLst/>
          </a:prstGeom>
          <a:noFill/>
          <a:ln w="12700">
            <a:solidFill>
              <a:srgbClr val="81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580" name="Rectangle 98"/>
          <p:cNvSpPr>
            <a:spLocks noChangeArrowheads="1"/>
          </p:cNvSpPr>
          <p:nvPr/>
        </p:nvSpPr>
        <p:spPr bwMode="auto">
          <a:xfrm>
            <a:off x="5307602" y="3317603"/>
            <a:ext cx="171450" cy="638175"/>
          </a:xfrm>
          <a:prstGeom prst="rect">
            <a:avLst/>
          </a:prstGeom>
          <a:solidFill>
            <a:srgbClr val="00FF00"/>
          </a:solidFill>
          <a:ln w="12700">
            <a:solidFill>
              <a:srgbClr val="81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en-US"/>
          </a:p>
        </p:txBody>
      </p:sp>
      <p:sp>
        <p:nvSpPr>
          <p:cNvPr id="581" name="Line 99"/>
          <p:cNvSpPr>
            <a:spLocks noChangeShapeType="1"/>
          </p:cNvSpPr>
          <p:nvPr/>
        </p:nvSpPr>
        <p:spPr bwMode="auto">
          <a:xfrm flipV="1">
            <a:off x="5037727" y="3293791"/>
            <a:ext cx="0" cy="803275"/>
          </a:xfrm>
          <a:prstGeom prst="line">
            <a:avLst/>
          </a:prstGeom>
          <a:noFill/>
          <a:ln w="12700">
            <a:solidFill>
              <a:srgbClr val="81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582" name="Rectangle 100"/>
          <p:cNvSpPr>
            <a:spLocks noChangeArrowheads="1"/>
          </p:cNvSpPr>
          <p:nvPr/>
        </p:nvSpPr>
        <p:spPr bwMode="auto">
          <a:xfrm>
            <a:off x="4864690" y="3317603"/>
            <a:ext cx="173037" cy="638175"/>
          </a:xfrm>
          <a:prstGeom prst="rect">
            <a:avLst/>
          </a:prstGeom>
          <a:solidFill>
            <a:srgbClr val="00FF00"/>
          </a:solidFill>
          <a:ln w="12700">
            <a:solidFill>
              <a:srgbClr val="81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en-US"/>
          </a:p>
        </p:txBody>
      </p:sp>
      <p:sp>
        <p:nvSpPr>
          <p:cNvPr id="583" name="Line 101"/>
          <p:cNvSpPr>
            <a:spLocks noChangeShapeType="1"/>
          </p:cNvSpPr>
          <p:nvPr/>
        </p:nvSpPr>
        <p:spPr bwMode="auto">
          <a:xfrm flipV="1">
            <a:off x="4580527" y="3293791"/>
            <a:ext cx="0" cy="803275"/>
          </a:xfrm>
          <a:prstGeom prst="line">
            <a:avLst/>
          </a:prstGeom>
          <a:noFill/>
          <a:ln w="12700">
            <a:solidFill>
              <a:srgbClr val="81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584" name="Rectangle 102"/>
          <p:cNvSpPr>
            <a:spLocks noChangeArrowheads="1"/>
          </p:cNvSpPr>
          <p:nvPr/>
        </p:nvSpPr>
        <p:spPr bwMode="auto">
          <a:xfrm>
            <a:off x="4407490" y="3317603"/>
            <a:ext cx="171450" cy="638175"/>
          </a:xfrm>
          <a:prstGeom prst="rect">
            <a:avLst/>
          </a:prstGeom>
          <a:solidFill>
            <a:srgbClr val="00FF00"/>
          </a:solidFill>
          <a:ln w="12700">
            <a:solidFill>
              <a:srgbClr val="81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en-US"/>
          </a:p>
        </p:txBody>
      </p:sp>
      <p:sp>
        <p:nvSpPr>
          <p:cNvPr id="585" name="Freeform 103"/>
          <p:cNvSpPr>
            <a:spLocks/>
          </p:cNvSpPr>
          <p:nvPr/>
        </p:nvSpPr>
        <p:spPr bwMode="auto">
          <a:xfrm>
            <a:off x="2392952" y="4154216"/>
            <a:ext cx="2090738" cy="655637"/>
          </a:xfrm>
          <a:custGeom>
            <a:avLst/>
            <a:gdLst>
              <a:gd name="T0" fmla="*/ 0 w 1426"/>
              <a:gd name="T1" fmla="*/ 654050 h 413"/>
              <a:gd name="T2" fmla="*/ 1026309 w 1426"/>
              <a:gd name="T3" fmla="*/ 650875 h 413"/>
              <a:gd name="T4" fmla="*/ 1026309 w 1426"/>
              <a:gd name="T5" fmla="*/ 238125 h 413"/>
              <a:gd name="T6" fmla="*/ 2089272 w 1426"/>
              <a:gd name="T7" fmla="*/ 238125 h 413"/>
              <a:gd name="T8" fmla="*/ 2089272 w 1426"/>
              <a:gd name="T9" fmla="*/ 0 h 4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26" h="413">
                <a:moveTo>
                  <a:pt x="0" y="412"/>
                </a:moveTo>
                <a:lnTo>
                  <a:pt x="700" y="410"/>
                </a:lnTo>
                <a:lnTo>
                  <a:pt x="700" y="150"/>
                </a:lnTo>
                <a:lnTo>
                  <a:pt x="1425" y="150"/>
                </a:lnTo>
                <a:lnTo>
                  <a:pt x="1425" y="0"/>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86" name="Freeform 104"/>
          <p:cNvSpPr>
            <a:spLocks/>
          </p:cNvSpPr>
          <p:nvPr/>
        </p:nvSpPr>
        <p:spPr bwMode="auto">
          <a:xfrm>
            <a:off x="4448765" y="4092303"/>
            <a:ext cx="68262" cy="147638"/>
          </a:xfrm>
          <a:custGeom>
            <a:avLst/>
            <a:gdLst>
              <a:gd name="T0" fmla="*/ 0 w 47"/>
              <a:gd name="T1" fmla="*/ 146050 h 93"/>
              <a:gd name="T2" fmla="*/ 33405 w 47"/>
              <a:gd name="T3" fmla="*/ 0 h 93"/>
              <a:gd name="T4" fmla="*/ 66810 w 47"/>
              <a:gd name="T5" fmla="*/ 146050 h 93"/>
              <a:gd name="T6" fmla="*/ 0 w 47"/>
              <a:gd name="T7" fmla="*/ 146050 h 9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93">
                <a:moveTo>
                  <a:pt x="0" y="92"/>
                </a:moveTo>
                <a:lnTo>
                  <a:pt x="23" y="0"/>
                </a:lnTo>
                <a:lnTo>
                  <a:pt x="46" y="92"/>
                </a:lnTo>
                <a:lnTo>
                  <a:pt x="0" y="92"/>
                </a:lnTo>
              </a:path>
            </a:pathLst>
          </a:custGeom>
          <a:solidFill>
            <a:schemeClr val="tx2"/>
          </a:solidFill>
          <a:ln w="254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87" name="Freeform 105"/>
          <p:cNvSpPr>
            <a:spLocks/>
          </p:cNvSpPr>
          <p:nvPr/>
        </p:nvSpPr>
        <p:spPr bwMode="auto">
          <a:xfrm>
            <a:off x="4774202" y="4566966"/>
            <a:ext cx="142875" cy="47625"/>
          </a:xfrm>
          <a:custGeom>
            <a:avLst/>
            <a:gdLst>
              <a:gd name="T0" fmla="*/ 27700 w 98"/>
              <a:gd name="T1" fmla="*/ 0 h 30"/>
              <a:gd name="T2" fmla="*/ 0 w 98"/>
              <a:gd name="T3" fmla="*/ 46038 h 30"/>
              <a:gd name="T4" fmla="*/ 141417 w 98"/>
              <a:gd name="T5" fmla="*/ 46038 h 30"/>
              <a:gd name="T6" fmla="*/ 116633 w 98"/>
              <a:gd name="T7" fmla="*/ 4763 h 30"/>
              <a:gd name="T8" fmla="*/ 27700 w 98"/>
              <a:gd name="T9" fmla="*/ 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 h="30">
                <a:moveTo>
                  <a:pt x="19" y="0"/>
                </a:moveTo>
                <a:lnTo>
                  <a:pt x="0" y="29"/>
                </a:lnTo>
                <a:lnTo>
                  <a:pt x="97" y="29"/>
                </a:lnTo>
                <a:lnTo>
                  <a:pt x="80" y="3"/>
                </a:lnTo>
                <a:lnTo>
                  <a:pt x="19" y="0"/>
                </a:lnTo>
              </a:path>
            </a:pathLst>
          </a:custGeom>
          <a:solidFill>
            <a:srgbClr val="0000FF"/>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88" name="Rectangle 106"/>
          <p:cNvSpPr>
            <a:spLocks noChangeArrowheads="1"/>
          </p:cNvSpPr>
          <p:nvPr/>
        </p:nvSpPr>
        <p:spPr bwMode="auto">
          <a:xfrm>
            <a:off x="5304427" y="3301728"/>
            <a:ext cx="17463" cy="9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en-US"/>
          </a:p>
        </p:txBody>
      </p:sp>
      <p:sp>
        <p:nvSpPr>
          <p:cNvPr id="589" name="Rectangle 107"/>
          <p:cNvSpPr>
            <a:spLocks noChangeArrowheads="1"/>
          </p:cNvSpPr>
          <p:nvPr/>
        </p:nvSpPr>
        <p:spPr bwMode="auto">
          <a:xfrm>
            <a:off x="4853577" y="3309666"/>
            <a:ext cx="17463" cy="9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en-US"/>
          </a:p>
        </p:txBody>
      </p:sp>
      <p:sp>
        <p:nvSpPr>
          <p:cNvPr id="590" name="Rectangle 108"/>
          <p:cNvSpPr>
            <a:spLocks noChangeArrowheads="1"/>
          </p:cNvSpPr>
          <p:nvPr/>
        </p:nvSpPr>
        <p:spPr bwMode="auto">
          <a:xfrm>
            <a:off x="4382090" y="3304903"/>
            <a:ext cx="17462" cy="9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en-US"/>
          </a:p>
        </p:txBody>
      </p:sp>
      <p:sp>
        <p:nvSpPr>
          <p:cNvPr id="591" name="Freeform 109"/>
          <p:cNvSpPr>
            <a:spLocks/>
          </p:cNvSpPr>
          <p:nvPr/>
        </p:nvSpPr>
        <p:spPr bwMode="auto">
          <a:xfrm>
            <a:off x="5040902" y="3889103"/>
            <a:ext cx="23813" cy="190500"/>
          </a:xfrm>
          <a:custGeom>
            <a:avLst/>
            <a:gdLst>
              <a:gd name="T0" fmla="*/ 0 w 16"/>
              <a:gd name="T1" fmla="*/ 0 h 120"/>
              <a:gd name="T2" fmla="*/ 22325 w 16"/>
              <a:gd name="T3" fmla="*/ 41275 h 120"/>
              <a:gd name="T4" fmla="*/ 22325 w 16"/>
              <a:gd name="T5" fmla="*/ 188913 h 120"/>
              <a:gd name="T6" fmla="*/ 0 60000 65536"/>
              <a:gd name="T7" fmla="*/ 0 60000 65536"/>
              <a:gd name="T8" fmla="*/ 0 60000 65536"/>
            </a:gdLst>
            <a:ahLst/>
            <a:cxnLst>
              <a:cxn ang="T6">
                <a:pos x="T0" y="T1"/>
              </a:cxn>
              <a:cxn ang="T7">
                <a:pos x="T2" y="T3"/>
              </a:cxn>
              <a:cxn ang="T8">
                <a:pos x="T4" y="T5"/>
              </a:cxn>
            </a:cxnLst>
            <a:rect l="0" t="0" r="r" b="b"/>
            <a:pathLst>
              <a:path w="16" h="120">
                <a:moveTo>
                  <a:pt x="0" y="0"/>
                </a:moveTo>
                <a:lnTo>
                  <a:pt x="15" y="26"/>
                </a:lnTo>
                <a:lnTo>
                  <a:pt x="15" y="119"/>
                </a:lnTo>
              </a:path>
            </a:pathLst>
          </a:custGeom>
          <a:noFill/>
          <a:ln w="12700" cap="rnd" cmpd="sng">
            <a:solidFill>
              <a:srgbClr val="81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92" name="Freeform 110"/>
          <p:cNvSpPr>
            <a:spLocks/>
          </p:cNvSpPr>
          <p:nvPr/>
        </p:nvSpPr>
        <p:spPr bwMode="auto">
          <a:xfrm>
            <a:off x="5109165" y="3889103"/>
            <a:ext cx="23812" cy="190500"/>
          </a:xfrm>
          <a:custGeom>
            <a:avLst/>
            <a:gdLst>
              <a:gd name="T0" fmla="*/ 22324 w 16"/>
              <a:gd name="T1" fmla="*/ 0 h 120"/>
              <a:gd name="T2" fmla="*/ 0 w 16"/>
              <a:gd name="T3" fmla="*/ 41275 h 120"/>
              <a:gd name="T4" fmla="*/ 0 w 16"/>
              <a:gd name="T5" fmla="*/ 188913 h 120"/>
              <a:gd name="T6" fmla="*/ 0 60000 65536"/>
              <a:gd name="T7" fmla="*/ 0 60000 65536"/>
              <a:gd name="T8" fmla="*/ 0 60000 65536"/>
            </a:gdLst>
            <a:ahLst/>
            <a:cxnLst>
              <a:cxn ang="T6">
                <a:pos x="T0" y="T1"/>
              </a:cxn>
              <a:cxn ang="T7">
                <a:pos x="T2" y="T3"/>
              </a:cxn>
              <a:cxn ang="T8">
                <a:pos x="T4" y="T5"/>
              </a:cxn>
            </a:cxnLst>
            <a:rect l="0" t="0" r="r" b="b"/>
            <a:pathLst>
              <a:path w="16" h="120">
                <a:moveTo>
                  <a:pt x="15" y="0"/>
                </a:moveTo>
                <a:lnTo>
                  <a:pt x="0" y="26"/>
                </a:lnTo>
                <a:lnTo>
                  <a:pt x="0" y="119"/>
                </a:lnTo>
              </a:path>
            </a:pathLst>
          </a:custGeom>
          <a:noFill/>
          <a:ln w="12700" cap="rnd" cmpd="sng">
            <a:solidFill>
              <a:srgbClr val="81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93" name="Freeform 111"/>
          <p:cNvSpPr>
            <a:spLocks/>
          </p:cNvSpPr>
          <p:nvPr/>
        </p:nvSpPr>
        <p:spPr bwMode="auto">
          <a:xfrm>
            <a:off x="5483815" y="3887516"/>
            <a:ext cx="25400" cy="190500"/>
          </a:xfrm>
          <a:custGeom>
            <a:avLst/>
            <a:gdLst>
              <a:gd name="T0" fmla="*/ 0 w 17"/>
              <a:gd name="T1" fmla="*/ 0 h 120"/>
              <a:gd name="T2" fmla="*/ 23906 w 17"/>
              <a:gd name="T3" fmla="*/ 41275 h 120"/>
              <a:gd name="T4" fmla="*/ 23906 w 17"/>
              <a:gd name="T5" fmla="*/ 188913 h 120"/>
              <a:gd name="T6" fmla="*/ 0 60000 65536"/>
              <a:gd name="T7" fmla="*/ 0 60000 65536"/>
              <a:gd name="T8" fmla="*/ 0 60000 65536"/>
            </a:gdLst>
            <a:ahLst/>
            <a:cxnLst>
              <a:cxn ang="T6">
                <a:pos x="T0" y="T1"/>
              </a:cxn>
              <a:cxn ang="T7">
                <a:pos x="T2" y="T3"/>
              </a:cxn>
              <a:cxn ang="T8">
                <a:pos x="T4" y="T5"/>
              </a:cxn>
            </a:cxnLst>
            <a:rect l="0" t="0" r="r" b="b"/>
            <a:pathLst>
              <a:path w="17" h="120">
                <a:moveTo>
                  <a:pt x="0" y="0"/>
                </a:moveTo>
                <a:lnTo>
                  <a:pt x="16" y="26"/>
                </a:lnTo>
                <a:lnTo>
                  <a:pt x="16" y="119"/>
                </a:lnTo>
              </a:path>
            </a:pathLst>
          </a:custGeom>
          <a:noFill/>
          <a:ln w="12700" cap="rnd" cmpd="sng">
            <a:solidFill>
              <a:srgbClr val="81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94" name="Freeform 112"/>
          <p:cNvSpPr>
            <a:spLocks/>
          </p:cNvSpPr>
          <p:nvPr/>
        </p:nvSpPr>
        <p:spPr bwMode="auto">
          <a:xfrm>
            <a:off x="5553665" y="3887516"/>
            <a:ext cx="22225" cy="190500"/>
          </a:xfrm>
          <a:custGeom>
            <a:avLst/>
            <a:gdLst>
              <a:gd name="T0" fmla="*/ 20836 w 16"/>
              <a:gd name="T1" fmla="*/ 0 h 120"/>
              <a:gd name="T2" fmla="*/ 0 w 16"/>
              <a:gd name="T3" fmla="*/ 41275 h 120"/>
              <a:gd name="T4" fmla="*/ 0 w 16"/>
              <a:gd name="T5" fmla="*/ 188913 h 120"/>
              <a:gd name="T6" fmla="*/ 0 60000 65536"/>
              <a:gd name="T7" fmla="*/ 0 60000 65536"/>
              <a:gd name="T8" fmla="*/ 0 60000 65536"/>
            </a:gdLst>
            <a:ahLst/>
            <a:cxnLst>
              <a:cxn ang="T6">
                <a:pos x="T0" y="T1"/>
              </a:cxn>
              <a:cxn ang="T7">
                <a:pos x="T2" y="T3"/>
              </a:cxn>
              <a:cxn ang="T8">
                <a:pos x="T4" y="T5"/>
              </a:cxn>
            </a:cxnLst>
            <a:rect l="0" t="0" r="r" b="b"/>
            <a:pathLst>
              <a:path w="16" h="120">
                <a:moveTo>
                  <a:pt x="15" y="0"/>
                </a:moveTo>
                <a:lnTo>
                  <a:pt x="0" y="26"/>
                </a:lnTo>
                <a:lnTo>
                  <a:pt x="0" y="119"/>
                </a:lnTo>
              </a:path>
            </a:pathLst>
          </a:custGeom>
          <a:noFill/>
          <a:ln w="12700" cap="rnd" cmpd="sng">
            <a:solidFill>
              <a:srgbClr val="81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95" name="Freeform 113"/>
          <p:cNvSpPr>
            <a:spLocks/>
          </p:cNvSpPr>
          <p:nvPr/>
        </p:nvSpPr>
        <p:spPr bwMode="auto">
          <a:xfrm>
            <a:off x="4583702" y="3889103"/>
            <a:ext cx="25400" cy="190500"/>
          </a:xfrm>
          <a:custGeom>
            <a:avLst/>
            <a:gdLst>
              <a:gd name="T0" fmla="*/ 0 w 17"/>
              <a:gd name="T1" fmla="*/ 0 h 120"/>
              <a:gd name="T2" fmla="*/ 23906 w 17"/>
              <a:gd name="T3" fmla="*/ 41275 h 120"/>
              <a:gd name="T4" fmla="*/ 23906 w 17"/>
              <a:gd name="T5" fmla="*/ 188913 h 120"/>
              <a:gd name="T6" fmla="*/ 0 60000 65536"/>
              <a:gd name="T7" fmla="*/ 0 60000 65536"/>
              <a:gd name="T8" fmla="*/ 0 60000 65536"/>
            </a:gdLst>
            <a:ahLst/>
            <a:cxnLst>
              <a:cxn ang="T6">
                <a:pos x="T0" y="T1"/>
              </a:cxn>
              <a:cxn ang="T7">
                <a:pos x="T2" y="T3"/>
              </a:cxn>
              <a:cxn ang="T8">
                <a:pos x="T4" y="T5"/>
              </a:cxn>
            </a:cxnLst>
            <a:rect l="0" t="0" r="r" b="b"/>
            <a:pathLst>
              <a:path w="17" h="120">
                <a:moveTo>
                  <a:pt x="0" y="0"/>
                </a:moveTo>
                <a:lnTo>
                  <a:pt x="16" y="26"/>
                </a:lnTo>
                <a:lnTo>
                  <a:pt x="16" y="119"/>
                </a:lnTo>
              </a:path>
            </a:pathLst>
          </a:custGeom>
          <a:noFill/>
          <a:ln w="12700" cap="rnd" cmpd="sng">
            <a:solidFill>
              <a:srgbClr val="81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96" name="Freeform 114"/>
          <p:cNvSpPr>
            <a:spLocks/>
          </p:cNvSpPr>
          <p:nvPr/>
        </p:nvSpPr>
        <p:spPr bwMode="auto">
          <a:xfrm>
            <a:off x="4655140" y="3889103"/>
            <a:ext cx="23812" cy="190500"/>
          </a:xfrm>
          <a:custGeom>
            <a:avLst/>
            <a:gdLst>
              <a:gd name="T0" fmla="*/ 22324 w 16"/>
              <a:gd name="T1" fmla="*/ 0 h 120"/>
              <a:gd name="T2" fmla="*/ 0 w 16"/>
              <a:gd name="T3" fmla="*/ 41275 h 120"/>
              <a:gd name="T4" fmla="*/ 0 w 16"/>
              <a:gd name="T5" fmla="*/ 188913 h 120"/>
              <a:gd name="T6" fmla="*/ 0 60000 65536"/>
              <a:gd name="T7" fmla="*/ 0 60000 65536"/>
              <a:gd name="T8" fmla="*/ 0 60000 65536"/>
            </a:gdLst>
            <a:ahLst/>
            <a:cxnLst>
              <a:cxn ang="T6">
                <a:pos x="T0" y="T1"/>
              </a:cxn>
              <a:cxn ang="T7">
                <a:pos x="T2" y="T3"/>
              </a:cxn>
              <a:cxn ang="T8">
                <a:pos x="T4" y="T5"/>
              </a:cxn>
            </a:cxnLst>
            <a:rect l="0" t="0" r="r" b="b"/>
            <a:pathLst>
              <a:path w="16" h="120">
                <a:moveTo>
                  <a:pt x="15" y="0"/>
                </a:moveTo>
                <a:lnTo>
                  <a:pt x="0" y="26"/>
                </a:lnTo>
                <a:lnTo>
                  <a:pt x="0" y="119"/>
                </a:lnTo>
              </a:path>
            </a:pathLst>
          </a:custGeom>
          <a:noFill/>
          <a:ln w="12700" cap="rnd" cmpd="sng">
            <a:solidFill>
              <a:srgbClr val="81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97" name="Freeform 115"/>
          <p:cNvSpPr>
            <a:spLocks/>
          </p:cNvSpPr>
          <p:nvPr/>
        </p:nvSpPr>
        <p:spPr bwMode="auto">
          <a:xfrm>
            <a:off x="4801190" y="4101828"/>
            <a:ext cx="277812" cy="409575"/>
          </a:xfrm>
          <a:custGeom>
            <a:avLst/>
            <a:gdLst>
              <a:gd name="T0" fmla="*/ 0 w 189"/>
              <a:gd name="T1" fmla="*/ 407988 h 258"/>
              <a:gd name="T2" fmla="*/ 276342 w 189"/>
              <a:gd name="T3" fmla="*/ 407988 h 258"/>
              <a:gd name="T4" fmla="*/ 276342 w 189"/>
              <a:gd name="T5" fmla="*/ 0 h 258"/>
              <a:gd name="T6" fmla="*/ 0 60000 65536"/>
              <a:gd name="T7" fmla="*/ 0 60000 65536"/>
              <a:gd name="T8" fmla="*/ 0 60000 65536"/>
            </a:gdLst>
            <a:ahLst/>
            <a:cxnLst>
              <a:cxn ang="T6">
                <a:pos x="T0" y="T1"/>
              </a:cxn>
              <a:cxn ang="T7">
                <a:pos x="T2" y="T3"/>
              </a:cxn>
              <a:cxn ang="T8">
                <a:pos x="T4" y="T5"/>
              </a:cxn>
            </a:cxnLst>
            <a:rect l="0" t="0" r="r" b="b"/>
            <a:pathLst>
              <a:path w="189" h="258">
                <a:moveTo>
                  <a:pt x="0" y="257"/>
                </a:moveTo>
                <a:lnTo>
                  <a:pt x="188" y="257"/>
                </a:lnTo>
                <a:lnTo>
                  <a:pt x="188" y="0"/>
                </a:lnTo>
              </a:path>
            </a:pathLst>
          </a:custGeom>
          <a:noFill/>
          <a:ln w="25400" cap="rnd" cmpd="sng">
            <a:solidFill>
              <a:srgbClr val="00FF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98" name="Freeform 116"/>
          <p:cNvSpPr>
            <a:spLocks/>
          </p:cNvSpPr>
          <p:nvPr/>
        </p:nvSpPr>
        <p:spPr bwMode="auto">
          <a:xfrm>
            <a:off x="5042490" y="4039916"/>
            <a:ext cx="69850" cy="147637"/>
          </a:xfrm>
          <a:custGeom>
            <a:avLst/>
            <a:gdLst>
              <a:gd name="T0" fmla="*/ 0 w 47"/>
              <a:gd name="T1" fmla="*/ 146050 h 93"/>
              <a:gd name="T2" fmla="*/ 34182 w 47"/>
              <a:gd name="T3" fmla="*/ 0 h 93"/>
              <a:gd name="T4" fmla="*/ 68364 w 47"/>
              <a:gd name="T5" fmla="*/ 146050 h 93"/>
              <a:gd name="T6" fmla="*/ 0 w 47"/>
              <a:gd name="T7" fmla="*/ 146050 h 9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93">
                <a:moveTo>
                  <a:pt x="0" y="92"/>
                </a:moveTo>
                <a:lnTo>
                  <a:pt x="23" y="0"/>
                </a:lnTo>
                <a:lnTo>
                  <a:pt x="46" y="92"/>
                </a:lnTo>
                <a:lnTo>
                  <a:pt x="0" y="92"/>
                </a:lnTo>
              </a:path>
            </a:pathLst>
          </a:custGeom>
          <a:solidFill>
            <a:srgbClr val="00FFFF"/>
          </a:solidFill>
          <a:ln w="25400" cap="rnd" cmpd="sng">
            <a:solidFill>
              <a:srgbClr val="00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99" name="Freeform 117"/>
          <p:cNvSpPr>
            <a:spLocks/>
          </p:cNvSpPr>
          <p:nvPr/>
        </p:nvSpPr>
        <p:spPr bwMode="auto">
          <a:xfrm>
            <a:off x="5117102" y="4101828"/>
            <a:ext cx="565150" cy="1287463"/>
          </a:xfrm>
          <a:custGeom>
            <a:avLst/>
            <a:gdLst>
              <a:gd name="T0" fmla="*/ 563737 w 400"/>
              <a:gd name="T1" fmla="*/ 1284119 h 385"/>
              <a:gd name="T2" fmla="*/ 563737 w 400"/>
              <a:gd name="T3" fmla="*/ 859423 h 385"/>
              <a:gd name="T4" fmla="*/ 0 w 400"/>
              <a:gd name="T5" fmla="*/ 859423 h 385"/>
              <a:gd name="T6" fmla="*/ 0 w 400"/>
              <a:gd name="T7" fmla="*/ 0 h 38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00" h="385">
                <a:moveTo>
                  <a:pt x="399" y="384"/>
                </a:moveTo>
                <a:lnTo>
                  <a:pt x="399" y="257"/>
                </a:lnTo>
                <a:lnTo>
                  <a:pt x="0" y="257"/>
                </a:lnTo>
                <a:lnTo>
                  <a:pt x="0" y="0"/>
                </a:lnTo>
              </a:path>
            </a:pathLst>
          </a:custGeom>
          <a:noFill/>
          <a:ln w="25400" cap="rnd" cmpd="sng">
            <a:solidFill>
              <a:srgbClr val="FF81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600" name="Freeform 118"/>
          <p:cNvSpPr>
            <a:spLocks/>
          </p:cNvSpPr>
          <p:nvPr/>
        </p:nvSpPr>
        <p:spPr bwMode="auto">
          <a:xfrm>
            <a:off x="5080590" y="4039916"/>
            <a:ext cx="71437" cy="147637"/>
          </a:xfrm>
          <a:custGeom>
            <a:avLst/>
            <a:gdLst>
              <a:gd name="T0" fmla="*/ 0 w 48"/>
              <a:gd name="T1" fmla="*/ 146050 h 93"/>
              <a:gd name="T2" fmla="*/ 34230 w 48"/>
              <a:gd name="T3" fmla="*/ 0 h 93"/>
              <a:gd name="T4" fmla="*/ 69949 w 48"/>
              <a:gd name="T5" fmla="*/ 146050 h 93"/>
              <a:gd name="T6" fmla="*/ 0 w 48"/>
              <a:gd name="T7" fmla="*/ 146050 h 9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93">
                <a:moveTo>
                  <a:pt x="0" y="92"/>
                </a:moveTo>
                <a:lnTo>
                  <a:pt x="23" y="0"/>
                </a:lnTo>
                <a:lnTo>
                  <a:pt x="47" y="92"/>
                </a:lnTo>
                <a:lnTo>
                  <a:pt x="0" y="92"/>
                </a:lnTo>
              </a:path>
            </a:pathLst>
          </a:custGeom>
          <a:solidFill>
            <a:srgbClr val="FF8100"/>
          </a:solidFill>
          <a:ln w="25400" cap="rnd" cmpd="sng">
            <a:solidFill>
              <a:srgbClr val="FF81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601" name="Oval 119"/>
          <p:cNvSpPr>
            <a:spLocks noChangeArrowheads="1"/>
          </p:cNvSpPr>
          <p:nvPr/>
        </p:nvSpPr>
        <p:spPr bwMode="auto">
          <a:xfrm>
            <a:off x="4786902" y="4447903"/>
            <a:ext cx="123825" cy="134938"/>
          </a:xfrm>
          <a:prstGeom prst="ellipse">
            <a:avLst/>
          </a:prstGeom>
          <a:solidFill>
            <a:srgbClr val="0000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en-US"/>
          </a:p>
        </p:txBody>
      </p:sp>
      <p:sp>
        <p:nvSpPr>
          <p:cNvPr id="602" name="Oval 120"/>
          <p:cNvSpPr>
            <a:spLocks noChangeArrowheads="1"/>
          </p:cNvSpPr>
          <p:nvPr/>
        </p:nvSpPr>
        <p:spPr bwMode="auto">
          <a:xfrm>
            <a:off x="5063127" y="3523978"/>
            <a:ext cx="49213" cy="403225"/>
          </a:xfrm>
          <a:prstGeom prst="ellipse">
            <a:avLst/>
          </a:prstGeom>
          <a:solidFill>
            <a:srgbClr val="FF0000"/>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en-US"/>
          </a:p>
        </p:txBody>
      </p:sp>
      <p:sp>
        <p:nvSpPr>
          <p:cNvPr id="603" name="Oval 121"/>
          <p:cNvSpPr>
            <a:spLocks noChangeArrowheads="1"/>
          </p:cNvSpPr>
          <p:nvPr/>
        </p:nvSpPr>
        <p:spPr bwMode="auto">
          <a:xfrm>
            <a:off x="5079002" y="3749403"/>
            <a:ext cx="15875" cy="165100"/>
          </a:xfrm>
          <a:prstGeom prst="ellipse">
            <a:avLst/>
          </a:prstGeom>
          <a:solidFill>
            <a:srgbClr val="FFFF00"/>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en-US"/>
          </a:p>
        </p:txBody>
      </p:sp>
      <p:sp>
        <p:nvSpPr>
          <p:cNvPr id="604" name="Oval 122"/>
          <p:cNvSpPr>
            <a:spLocks noChangeArrowheads="1"/>
          </p:cNvSpPr>
          <p:nvPr/>
        </p:nvSpPr>
        <p:spPr bwMode="auto">
          <a:xfrm>
            <a:off x="5507627" y="3523978"/>
            <a:ext cx="47625" cy="403225"/>
          </a:xfrm>
          <a:prstGeom prst="ellipse">
            <a:avLst/>
          </a:prstGeom>
          <a:solidFill>
            <a:srgbClr val="FF0000"/>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en-US"/>
          </a:p>
        </p:txBody>
      </p:sp>
      <p:sp>
        <p:nvSpPr>
          <p:cNvPr id="605" name="Oval 123"/>
          <p:cNvSpPr>
            <a:spLocks noChangeArrowheads="1"/>
          </p:cNvSpPr>
          <p:nvPr/>
        </p:nvSpPr>
        <p:spPr bwMode="auto">
          <a:xfrm>
            <a:off x="5521915" y="3749403"/>
            <a:ext cx="15875" cy="165100"/>
          </a:xfrm>
          <a:prstGeom prst="ellipse">
            <a:avLst/>
          </a:prstGeom>
          <a:solidFill>
            <a:srgbClr val="FFFF00"/>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en-US"/>
          </a:p>
        </p:txBody>
      </p:sp>
      <p:sp>
        <p:nvSpPr>
          <p:cNvPr id="606" name="Line 124"/>
          <p:cNvSpPr>
            <a:spLocks noChangeShapeType="1"/>
          </p:cNvSpPr>
          <p:nvPr/>
        </p:nvSpPr>
        <p:spPr bwMode="auto">
          <a:xfrm flipH="1">
            <a:off x="4632915" y="3611291"/>
            <a:ext cx="171450" cy="1587"/>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07" name="Rectangle 125"/>
          <p:cNvSpPr>
            <a:spLocks noChangeArrowheads="1"/>
          </p:cNvSpPr>
          <p:nvPr/>
        </p:nvSpPr>
        <p:spPr bwMode="auto">
          <a:xfrm>
            <a:off x="4623390" y="3577953"/>
            <a:ext cx="53975" cy="71438"/>
          </a:xfrm>
          <a:prstGeom prst="rect">
            <a:avLst/>
          </a:prstGeom>
          <a:solidFill>
            <a:srgbClr val="FFBF18"/>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en-US"/>
          </a:p>
        </p:txBody>
      </p:sp>
      <p:sp>
        <p:nvSpPr>
          <p:cNvPr id="608" name="Line 126"/>
          <p:cNvSpPr>
            <a:spLocks noChangeShapeType="1"/>
          </p:cNvSpPr>
          <p:nvPr/>
        </p:nvSpPr>
        <p:spPr bwMode="auto">
          <a:xfrm>
            <a:off x="4831352" y="4028803"/>
            <a:ext cx="26988" cy="1588"/>
          </a:xfrm>
          <a:prstGeom prst="line">
            <a:avLst/>
          </a:prstGeom>
          <a:noFill/>
          <a:ln w="50800">
            <a:solidFill>
              <a:srgbClr val="FF81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09" name="Rectangle 127"/>
          <p:cNvSpPr>
            <a:spLocks noChangeArrowheads="1"/>
          </p:cNvSpPr>
          <p:nvPr/>
        </p:nvSpPr>
        <p:spPr bwMode="auto">
          <a:xfrm>
            <a:off x="4856752" y="3998641"/>
            <a:ext cx="49213" cy="73025"/>
          </a:xfrm>
          <a:prstGeom prst="rect">
            <a:avLst/>
          </a:prstGeom>
          <a:solidFill>
            <a:srgbClr val="FFBF18"/>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en-US"/>
          </a:p>
        </p:txBody>
      </p:sp>
      <p:sp>
        <p:nvSpPr>
          <p:cNvPr id="610" name="Line 128"/>
          <p:cNvSpPr>
            <a:spLocks noChangeShapeType="1"/>
          </p:cNvSpPr>
          <p:nvPr/>
        </p:nvSpPr>
        <p:spPr bwMode="auto">
          <a:xfrm>
            <a:off x="5279027" y="4028803"/>
            <a:ext cx="25400" cy="1588"/>
          </a:xfrm>
          <a:prstGeom prst="line">
            <a:avLst/>
          </a:prstGeom>
          <a:noFill/>
          <a:ln w="50800">
            <a:solidFill>
              <a:srgbClr val="FF81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11" name="Rectangle 129"/>
          <p:cNvSpPr>
            <a:spLocks noChangeArrowheads="1"/>
          </p:cNvSpPr>
          <p:nvPr/>
        </p:nvSpPr>
        <p:spPr bwMode="auto">
          <a:xfrm>
            <a:off x="5304427" y="3998641"/>
            <a:ext cx="47625" cy="73025"/>
          </a:xfrm>
          <a:prstGeom prst="rect">
            <a:avLst/>
          </a:prstGeom>
          <a:solidFill>
            <a:srgbClr val="FFBF18"/>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en-US"/>
          </a:p>
        </p:txBody>
      </p:sp>
      <p:sp>
        <p:nvSpPr>
          <p:cNvPr id="612" name="Freeform 130"/>
          <p:cNvSpPr>
            <a:spLocks/>
          </p:cNvSpPr>
          <p:nvPr/>
        </p:nvSpPr>
        <p:spPr bwMode="auto">
          <a:xfrm>
            <a:off x="6364877" y="2731816"/>
            <a:ext cx="479425" cy="1357312"/>
          </a:xfrm>
          <a:custGeom>
            <a:avLst/>
            <a:gdLst>
              <a:gd name="T0" fmla="*/ 284430 w 327"/>
              <a:gd name="T1" fmla="*/ 20637 h 855"/>
              <a:gd name="T2" fmla="*/ 284430 w 327"/>
              <a:gd name="T3" fmla="*/ 0 h 855"/>
              <a:gd name="T4" fmla="*/ 186199 w 327"/>
              <a:gd name="T5" fmla="*/ 0 h 855"/>
              <a:gd name="T6" fmla="*/ 186199 w 327"/>
              <a:gd name="T7" fmla="*/ 11112 h 855"/>
              <a:gd name="T8" fmla="*/ 73307 w 327"/>
              <a:gd name="T9" fmla="*/ 141287 h 855"/>
              <a:gd name="T10" fmla="*/ 73307 w 327"/>
              <a:gd name="T11" fmla="*/ 249237 h 855"/>
              <a:gd name="T12" fmla="*/ 0 w 327"/>
              <a:gd name="T13" fmla="*/ 801687 h 855"/>
              <a:gd name="T14" fmla="*/ 0 w 327"/>
              <a:gd name="T15" fmla="*/ 898525 h 855"/>
              <a:gd name="T16" fmla="*/ 14661 w 327"/>
              <a:gd name="T17" fmla="*/ 1009650 h 855"/>
              <a:gd name="T18" fmla="*/ 1466 w 327"/>
              <a:gd name="T19" fmla="*/ 1355725 h 855"/>
              <a:gd name="T20" fmla="*/ 477959 w 327"/>
              <a:gd name="T21" fmla="*/ 1355725 h 855"/>
              <a:gd name="T22" fmla="*/ 463298 w 327"/>
              <a:gd name="T23" fmla="*/ 1004887 h 855"/>
              <a:gd name="T24" fmla="*/ 477959 w 327"/>
              <a:gd name="T25" fmla="*/ 898525 h 855"/>
              <a:gd name="T26" fmla="*/ 477959 w 327"/>
              <a:gd name="T27" fmla="*/ 801687 h 855"/>
              <a:gd name="T28" fmla="*/ 401720 w 327"/>
              <a:gd name="T29" fmla="*/ 246062 h 855"/>
              <a:gd name="T30" fmla="*/ 401720 w 327"/>
              <a:gd name="T31" fmla="*/ 141287 h 855"/>
              <a:gd name="T32" fmla="*/ 284430 w 327"/>
              <a:gd name="T33" fmla="*/ 20637 h 8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27" h="855">
                <a:moveTo>
                  <a:pt x="194" y="13"/>
                </a:moveTo>
                <a:lnTo>
                  <a:pt x="194" y="0"/>
                </a:lnTo>
                <a:lnTo>
                  <a:pt x="127" y="0"/>
                </a:lnTo>
                <a:lnTo>
                  <a:pt x="127" y="7"/>
                </a:lnTo>
                <a:lnTo>
                  <a:pt x="50" y="89"/>
                </a:lnTo>
                <a:lnTo>
                  <a:pt x="50" y="157"/>
                </a:lnTo>
                <a:lnTo>
                  <a:pt x="0" y="505"/>
                </a:lnTo>
                <a:lnTo>
                  <a:pt x="0" y="566"/>
                </a:lnTo>
                <a:lnTo>
                  <a:pt x="10" y="636"/>
                </a:lnTo>
                <a:lnTo>
                  <a:pt x="1" y="854"/>
                </a:lnTo>
                <a:lnTo>
                  <a:pt x="326" y="854"/>
                </a:lnTo>
                <a:lnTo>
                  <a:pt x="316" y="633"/>
                </a:lnTo>
                <a:lnTo>
                  <a:pt x="326" y="566"/>
                </a:lnTo>
                <a:lnTo>
                  <a:pt x="326" y="505"/>
                </a:lnTo>
                <a:lnTo>
                  <a:pt x="274" y="155"/>
                </a:lnTo>
                <a:lnTo>
                  <a:pt x="274" y="89"/>
                </a:lnTo>
                <a:lnTo>
                  <a:pt x="194" y="13"/>
                </a:lnTo>
              </a:path>
            </a:pathLst>
          </a:custGeom>
          <a:solidFill>
            <a:srgbClr val="FFBF18"/>
          </a:solidFill>
          <a:ln w="12700" cap="rnd" cmpd="sng">
            <a:solidFill>
              <a:srgbClr val="81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613" name="Freeform 131"/>
          <p:cNvSpPr>
            <a:spLocks/>
          </p:cNvSpPr>
          <p:nvPr/>
        </p:nvSpPr>
        <p:spPr bwMode="auto">
          <a:xfrm>
            <a:off x="6347415" y="2030141"/>
            <a:ext cx="261937" cy="776287"/>
          </a:xfrm>
          <a:custGeom>
            <a:avLst/>
            <a:gdLst>
              <a:gd name="T0" fmla="*/ 147797 w 179"/>
              <a:gd name="T1" fmla="*/ 774700 h 489"/>
              <a:gd name="T2" fmla="*/ 0 w 179"/>
              <a:gd name="T3" fmla="*/ 679450 h 489"/>
              <a:gd name="T4" fmla="*/ 0 w 179"/>
              <a:gd name="T5" fmla="*/ 184150 h 489"/>
              <a:gd name="T6" fmla="*/ 260474 w 179"/>
              <a:gd name="T7" fmla="*/ 0 h 48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9" h="489">
                <a:moveTo>
                  <a:pt x="101" y="488"/>
                </a:moveTo>
                <a:lnTo>
                  <a:pt x="0" y="428"/>
                </a:lnTo>
                <a:lnTo>
                  <a:pt x="0" y="116"/>
                </a:lnTo>
                <a:lnTo>
                  <a:pt x="178" y="0"/>
                </a:lnTo>
              </a:path>
            </a:pathLst>
          </a:custGeom>
          <a:noFill/>
          <a:ln w="50800" cap="rnd" cmpd="sng">
            <a:solidFill>
              <a:srgbClr val="FF81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614" name="Freeform 132"/>
          <p:cNvSpPr>
            <a:spLocks/>
          </p:cNvSpPr>
          <p:nvPr/>
        </p:nvSpPr>
        <p:spPr bwMode="auto">
          <a:xfrm>
            <a:off x="6593477" y="2030141"/>
            <a:ext cx="258763" cy="776287"/>
          </a:xfrm>
          <a:custGeom>
            <a:avLst/>
            <a:gdLst>
              <a:gd name="T0" fmla="*/ 109645 w 177"/>
              <a:gd name="T1" fmla="*/ 774700 h 489"/>
              <a:gd name="T2" fmla="*/ 257301 w 177"/>
              <a:gd name="T3" fmla="*/ 679450 h 489"/>
              <a:gd name="T4" fmla="*/ 257301 w 177"/>
              <a:gd name="T5" fmla="*/ 184150 h 489"/>
              <a:gd name="T6" fmla="*/ 0 w 177"/>
              <a:gd name="T7" fmla="*/ 0 h 48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7" h="489">
                <a:moveTo>
                  <a:pt x="75" y="488"/>
                </a:moveTo>
                <a:lnTo>
                  <a:pt x="176" y="428"/>
                </a:lnTo>
                <a:lnTo>
                  <a:pt x="176" y="116"/>
                </a:lnTo>
                <a:lnTo>
                  <a:pt x="0" y="0"/>
                </a:lnTo>
              </a:path>
            </a:pathLst>
          </a:custGeom>
          <a:noFill/>
          <a:ln w="50800" cap="rnd" cmpd="sng">
            <a:solidFill>
              <a:srgbClr val="FF81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615" name="Line 133"/>
          <p:cNvSpPr>
            <a:spLocks noChangeShapeType="1"/>
          </p:cNvSpPr>
          <p:nvPr/>
        </p:nvSpPr>
        <p:spPr bwMode="auto">
          <a:xfrm flipV="1">
            <a:off x="6604590" y="1607866"/>
            <a:ext cx="0" cy="485775"/>
          </a:xfrm>
          <a:prstGeom prst="line">
            <a:avLst/>
          </a:prstGeom>
          <a:noFill/>
          <a:ln w="50800">
            <a:solidFill>
              <a:srgbClr val="FF81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16" name="Line 134"/>
          <p:cNvSpPr>
            <a:spLocks noChangeShapeType="1"/>
          </p:cNvSpPr>
          <p:nvPr/>
        </p:nvSpPr>
        <p:spPr bwMode="auto">
          <a:xfrm>
            <a:off x="6601415" y="1853928"/>
            <a:ext cx="760412" cy="798513"/>
          </a:xfrm>
          <a:prstGeom prst="line">
            <a:avLst/>
          </a:prstGeom>
          <a:noFill/>
          <a:ln w="50800">
            <a:solidFill>
              <a:srgbClr val="FF81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17" name="Line 135"/>
          <p:cNvSpPr>
            <a:spLocks noChangeShapeType="1"/>
          </p:cNvSpPr>
          <p:nvPr/>
        </p:nvSpPr>
        <p:spPr bwMode="auto">
          <a:xfrm flipH="1">
            <a:off x="7355477" y="2633391"/>
            <a:ext cx="1588" cy="303212"/>
          </a:xfrm>
          <a:prstGeom prst="line">
            <a:avLst/>
          </a:prstGeom>
          <a:noFill/>
          <a:ln w="50800">
            <a:solidFill>
              <a:srgbClr val="FF81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18" name="Line 136"/>
          <p:cNvSpPr>
            <a:spLocks noChangeShapeType="1"/>
          </p:cNvSpPr>
          <p:nvPr/>
        </p:nvSpPr>
        <p:spPr bwMode="auto">
          <a:xfrm flipV="1">
            <a:off x="7984127" y="3008041"/>
            <a:ext cx="0" cy="252412"/>
          </a:xfrm>
          <a:prstGeom prst="line">
            <a:avLst/>
          </a:prstGeom>
          <a:noFill/>
          <a:ln w="50800">
            <a:solidFill>
              <a:srgbClr val="FF81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19" name="Line 137"/>
          <p:cNvSpPr>
            <a:spLocks noChangeShapeType="1"/>
          </p:cNvSpPr>
          <p:nvPr/>
        </p:nvSpPr>
        <p:spPr bwMode="auto">
          <a:xfrm flipV="1">
            <a:off x="6345827" y="1642791"/>
            <a:ext cx="0" cy="611187"/>
          </a:xfrm>
          <a:prstGeom prst="line">
            <a:avLst/>
          </a:prstGeom>
          <a:noFill/>
          <a:ln w="25400">
            <a:solidFill>
              <a:srgbClr val="FF81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20" name="Line 138"/>
          <p:cNvSpPr>
            <a:spLocks noChangeShapeType="1"/>
          </p:cNvSpPr>
          <p:nvPr/>
        </p:nvSpPr>
        <p:spPr bwMode="auto">
          <a:xfrm flipV="1">
            <a:off x="6849065" y="2074591"/>
            <a:ext cx="0" cy="217487"/>
          </a:xfrm>
          <a:prstGeom prst="line">
            <a:avLst/>
          </a:prstGeom>
          <a:noFill/>
          <a:ln w="25400">
            <a:solidFill>
              <a:srgbClr val="FF81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21" name="Line 139"/>
          <p:cNvSpPr>
            <a:spLocks noChangeShapeType="1"/>
          </p:cNvSpPr>
          <p:nvPr/>
        </p:nvSpPr>
        <p:spPr bwMode="auto">
          <a:xfrm flipH="1" flipV="1">
            <a:off x="6850652" y="1633266"/>
            <a:ext cx="0" cy="465137"/>
          </a:xfrm>
          <a:prstGeom prst="line">
            <a:avLst/>
          </a:prstGeom>
          <a:noFill/>
          <a:ln w="25400">
            <a:solidFill>
              <a:srgbClr val="FF81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22" name="Freeform 140"/>
          <p:cNvSpPr>
            <a:spLocks/>
          </p:cNvSpPr>
          <p:nvPr/>
        </p:nvSpPr>
        <p:spPr bwMode="auto">
          <a:xfrm>
            <a:off x="7871415" y="3185841"/>
            <a:ext cx="225425" cy="944562"/>
          </a:xfrm>
          <a:custGeom>
            <a:avLst/>
            <a:gdLst>
              <a:gd name="T0" fmla="*/ 0 w 154"/>
              <a:gd name="T1" fmla="*/ 942975 h 595"/>
              <a:gd name="T2" fmla="*/ 0 w 154"/>
              <a:gd name="T3" fmla="*/ 114300 h 595"/>
              <a:gd name="T4" fmla="*/ 76118 w 154"/>
              <a:gd name="T5" fmla="*/ 0 h 595"/>
              <a:gd name="T6" fmla="*/ 150771 w 154"/>
              <a:gd name="T7" fmla="*/ 0 h 595"/>
              <a:gd name="T8" fmla="*/ 223961 w 154"/>
              <a:gd name="T9" fmla="*/ 114300 h 595"/>
              <a:gd name="T10" fmla="*/ 223961 w 154"/>
              <a:gd name="T11" fmla="*/ 942975 h 595"/>
              <a:gd name="T12" fmla="*/ 0 w 154"/>
              <a:gd name="T13" fmla="*/ 942975 h 5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4" h="595">
                <a:moveTo>
                  <a:pt x="0" y="594"/>
                </a:moveTo>
                <a:lnTo>
                  <a:pt x="0" y="72"/>
                </a:lnTo>
                <a:lnTo>
                  <a:pt x="52" y="0"/>
                </a:lnTo>
                <a:lnTo>
                  <a:pt x="103" y="0"/>
                </a:lnTo>
                <a:lnTo>
                  <a:pt x="153" y="72"/>
                </a:lnTo>
                <a:lnTo>
                  <a:pt x="153" y="594"/>
                </a:lnTo>
                <a:lnTo>
                  <a:pt x="0" y="594"/>
                </a:lnTo>
              </a:path>
            </a:pathLst>
          </a:custGeom>
          <a:solidFill>
            <a:srgbClr val="FFBF18"/>
          </a:solidFill>
          <a:ln w="12700" cap="rnd" cmpd="sng">
            <a:solidFill>
              <a:srgbClr val="81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623" name="Freeform 141"/>
          <p:cNvSpPr>
            <a:spLocks/>
          </p:cNvSpPr>
          <p:nvPr/>
        </p:nvSpPr>
        <p:spPr bwMode="auto">
          <a:xfrm>
            <a:off x="7877765" y="3539853"/>
            <a:ext cx="211137" cy="134938"/>
          </a:xfrm>
          <a:custGeom>
            <a:avLst/>
            <a:gdLst>
              <a:gd name="T0" fmla="*/ 1466 w 144"/>
              <a:gd name="T1" fmla="*/ 0 h 85"/>
              <a:gd name="T2" fmla="*/ 209671 w 144"/>
              <a:gd name="T3" fmla="*/ 0 h 85"/>
              <a:gd name="T4" fmla="*/ 209671 w 144"/>
              <a:gd name="T5" fmla="*/ 12700 h 85"/>
              <a:gd name="T6" fmla="*/ 99704 w 144"/>
              <a:gd name="T7" fmla="*/ 133350 h 85"/>
              <a:gd name="T8" fmla="*/ 0 w 144"/>
              <a:gd name="T9" fmla="*/ 22225 h 85"/>
              <a:gd name="T10" fmla="*/ 1466 w 144"/>
              <a:gd name="T11" fmla="*/ 0 h 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4" h="85">
                <a:moveTo>
                  <a:pt x="1" y="0"/>
                </a:moveTo>
                <a:lnTo>
                  <a:pt x="143" y="0"/>
                </a:lnTo>
                <a:lnTo>
                  <a:pt x="143" y="8"/>
                </a:lnTo>
                <a:lnTo>
                  <a:pt x="68" y="84"/>
                </a:lnTo>
                <a:lnTo>
                  <a:pt x="0" y="14"/>
                </a:lnTo>
                <a:lnTo>
                  <a:pt x="1"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624" name="Rectangle 142"/>
          <p:cNvSpPr>
            <a:spLocks noChangeArrowheads="1"/>
          </p:cNvSpPr>
          <p:nvPr/>
        </p:nvSpPr>
        <p:spPr bwMode="auto">
          <a:xfrm>
            <a:off x="6320427" y="1591991"/>
            <a:ext cx="49213" cy="10795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en-US"/>
          </a:p>
        </p:txBody>
      </p:sp>
      <p:sp>
        <p:nvSpPr>
          <p:cNvPr id="625" name="Freeform 143"/>
          <p:cNvSpPr>
            <a:spLocks/>
          </p:cNvSpPr>
          <p:nvPr/>
        </p:nvSpPr>
        <p:spPr bwMode="auto">
          <a:xfrm>
            <a:off x="6320427" y="1591991"/>
            <a:ext cx="50800" cy="109537"/>
          </a:xfrm>
          <a:custGeom>
            <a:avLst/>
            <a:gdLst>
              <a:gd name="T0" fmla="*/ 0 w 34"/>
              <a:gd name="T1" fmla="*/ 107950 h 69"/>
              <a:gd name="T2" fmla="*/ 49306 w 34"/>
              <a:gd name="T3" fmla="*/ 107950 h 69"/>
              <a:gd name="T4" fmla="*/ 0 w 34"/>
              <a:gd name="T5" fmla="*/ 0 h 69"/>
              <a:gd name="T6" fmla="*/ 49306 w 34"/>
              <a:gd name="T7" fmla="*/ 0 h 69"/>
              <a:gd name="T8" fmla="*/ 0 w 34"/>
              <a:gd name="T9" fmla="*/ 10795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69">
                <a:moveTo>
                  <a:pt x="0" y="68"/>
                </a:moveTo>
                <a:lnTo>
                  <a:pt x="33" y="68"/>
                </a:lnTo>
                <a:lnTo>
                  <a:pt x="0" y="0"/>
                </a:lnTo>
                <a:lnTo>
                  <a:pt x="33" y="0"/>
                </a:lnTo>
                <a:lnTo>
                  <a:pt x="0" y="68"/>
                </a:lnTo>
              </a:path>
            </a:pathLst>
          </a:custGeom>
          <a:solidFill>
            <a:schemeClr val="bg1"/>
          </a:solidFill>
          <a:ln w="12700" cap="rnd" cmpd="sng">
            <a:solidFill>
              <a:srgbClr val="FF81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626" name="Line 144"/>
          <p:cNvSpPr>
            <a:spLocks noChangeShapeType="1"/>
          </p:cNvSpPr>
          <p:nvPr/>
        </p:nvSpPr>
        <p:spPr bwMode="auto">
          <a:xfrm flipH="1" flipV="1">
            <a:off x="7868240" y="3554141"/>
            <a:ext cx="127000" cy="138112"/>
          </a:xfrm>
          <a:prstGeom prst="line">
            <a:avLst/>
          </a:prstGeom>
          <a:noFill/>
          <a:ln w="12700">
            <a:solidFill>
              <a:srgbClr val="81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27" name="Line 145"/>
          <p:cNvSpPr>
            <a:spLocks noChangeShapeType="1"/>
          </p:cNvSpPr>
          <p:nvPr/>
        </p:nvSpPr>
        <p:spPr bwMode="auto">
          <a:xfrm flipH="1">
            <a:off x="7298327" y="3008041"/>
            <a:ext cx="703263" cy="4762"/>
          </a:xfrm>
          <a:prstGeom prst="line">
            <a:avLst/>
          </a:prstGeom>
          <a:noFill/>
          <a:ln w="50800">
            <a:solidFill>
              <a:srgbClr val="FF81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28" name="Freeform 146"/>
          <p:cNvSpPr>
            <a:spLocks/>
          </p:cNvSpPr>
          <p:nvPr/>
        </p:nvSpPr>
        <p:spPr bwMode="auto">
          <a:xfrm>
            <a:off x="7164977" y="2946128"/>
            <a:ext cx="373063" cy="709613"/>
          </a:xfrm>
          <a:custGeom>
            <a:avLst/>
            <a:gdLst>
              <a:gd name="T0" fmla="*/ 149225 w 255"/>
              <a:gd name="T1" fmla="*/ 0 h 447"/>
              <a:gd name="T2" fmla="*/ 222375 w 255"/>
              <a:gd name="T3" fmla="*/ 0 h 447"/>
              <a:gd name="T4" fmla="*/ 371600 w 255"/>
              <a:gd name="T5" fmla="*/ 247650 h 447"/>
              <a:gd name="T6" fmla="*/ 371600 w 255"/>
              <a:gd name="T7" fmla="*/ 461963 h 447"/>
              <a:gd name="T8" fmla="*/ 222375 w 255"/>
              <a:gd name="T9" fmla="*/ 708025 h 447"/>
              <a:gd name="T10" fmla="*/ 149225 w 255"/>
              <a:gd name="T11" fmla="*/ 708025 h 447"/>
              <a:gd name="T12" fmla="*/ 0 w 255"/>
              <a:gd name="T13" fmla="*/ 461963 h 447"/>
              <a:gd name="T14" fmla="*/ 0 w 255"/>
              <a:gd name="T15" fmla="*/ 247650 h 447"/>
              <a:gd name="T16" fmla="*/ 149225 w 255"/>
              <a:gd name="T17" fmla="*/ 0 h 4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5" h="447">
                <a:moveTo>
                  <a:pt x="102" y="0"/>
                </a:moveTo>
                <a:lnTo>
                  <a:pt x="152" y="0"/>
                </a:lnTo>
                <a:lnTo>
                  <a:pt x="254" y="156"/>
                </a:lnTo>
                <a:lnTo>
                  <a:pt x="254" y="291"/>
                </a:lnTo>
                <a:lnTo>
                  <a:pt x="152" y="446"/>
                </a:lnTo>
                <a:lnTo>
                  <a:pt x="102" y="446"/>
                </a:lnTo>
                <a:lnTo>
                  <a:pt x="0" y="291"/>
                </a:lnTo>
                <a:lnTo>
                  <a:pt x="0" y="156"/>
                </a:lnTo>
                <a:lnTo>
                  <a:pt x="102" y="0"/>
                </a:lnTo>
              </a:path>
            </a:pathLst>
          </a:custGeom>
          <a:solidFill>
            <a:srgbClr val="FFBF18"/>
          </a:solidFill>
          <a:ln w="12700" cap="rnd" cmpd="sng">
            <a:solidFill>
              <a:srgbClr val="81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629" name="Line 147"/>
          <p:cNvSpPr>
            <a:spLocks noChangeShapeType="1"/>
          </p:cNvSpPr>
          <p:nvPr/>
        </p:nvSpPr>
        <p:spPr bwMode="auto">
          <a:xfrm flipH="1">
            <a:off x="7261815" y="2944541"/>
            <a:ext cx="73025" cy="346075"/>
          </a:xfrm>
          <a:prstGeom prst="line">
            <a:avLst/>
          </a:prstGeom>
          <a:noFill/>
          <a:ln w="12700">
            <a:solidFill>
              <a:srgbClr val="81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30" name="Line 148"/>
          <p:cNvSpPr>
            <a:spLocks noChangeShapeType="1"/>
          </p:cNvSpPr>
          <p:nvPr/>
        </p:nvSpPr>
        <p:spPr bwMode="auto">
          <a:xfrm>
            <a:off x="7368177" y="2955653"/>
            <a:ext cx="77788" cy="344488"/>
          </a:xfrm>
          <a:prstGeom prst="line">
            <a:avLst/>
          </a:prstGeom>
          <a:noFill/>
          <a:ln w="12700">
            <a:solidFill>
              <a:srgbClr val="81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31" name="Freeform 149"/>
          <p:cNvSpPr>
            <a:spLocks/>
          </p:cNvSpPr>
          <p:nvPr/>
        </p:nvSpPr>
        <p:spPr bwMode="auto">
          <a:xfrm>
            <a:off x="6498227" y="2546078"/>
            <a:ext cx="209550" cy="200025"/>
          </a:xfrm>
          <a:custGeom>
            <a:avLst/>
            <a:gdLst>
              <a:gd name="T0" fmla="*/ 208085 w 143"/>
              <a:gd name="T1" fmla="*/ 0 h 126"/>
              <a:gd name="T2" fmla="*/ 1465 w 143"/>
              <a:gd name="T3" fmla="*/ 0 h 126"/>
              <a:gd name="T4" fmla="*/ 0 w 143"/>
              <a:gd name="T5" fmla="*/ 38100 h 126"/>
              <a:gd name="T6" fmla="*/ 67408 w 143"/>
              <a:gd name="T7" fmla="*/ 104775 h 126"/>
              <a:gd name="T8" fmla="*/ 80596 w 143"/>
              <a:gd name="T9" fmla="*/ 104775 h 126"/>
              <a:gd name="T10" fmla="*/ 79131 w 143"/>
              <a:gd name="T11" fmla="*/ 198438 h 126"/>
              <a:gd name="T12" fmla="*/ 127488 w 143"/>
              <a:gd name="T13" fmla="*/ 198438 h 126"/>
              <a:gd name="T14" fmla="*/ 127488 w 143"/>
              <a:gd name="T15" fmla="*/ 98425 h 126"/>
              <a:gd name="T16" fmla="*/ 127488 w 143"/>
              <a:gd name="T17" fmla="*/ 106363 h 126"/>
              <a:gd name="T18" fmla="*/ 140677 w 143"/>
              <a:gd name="T19" fmla="*/ 106363 h 126"/>
              <a:gd name="T20" fmla="*/ 208085 w 143"/>
              <a:gd name="T21" fmla="*/ 39688 h 126"/>
              <a:gd name="T22" fmla="*/ 208085 w 143"/>
              <a:gd name="T23" fmla="*/ 0 h 1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3" h="126">
                <a:moveTo>
                  <a:pt x="142" y="0"/>
                </a:moveTo>
                <a:lnTo>
                  <a:pt x="1" y="0"/>
                </a:lnTo>
                <a:lnTo>
                  <a:pt x="0" y="24"/>
                </a:lnTo>
                <a:lnTo>
                  <a:pt x="46" y="66"/>
                </a:lnTo>
                <a:lnTo>
                  <a:pt x="55" y="66"/>
                </a:lnTo>
                <a:lnTo>
                  <a:pt x="54" y="125"/>
                </a:lnTo>
                <a:lnTo>
                  <a:pt x="87" y="125"/>
                </a:lnTo>
                <a:lnTo>
                  <a:pt x="87" y="62"/>
                </a:lnTo>
                <a:lnTo>
                  <a:pt x="87" y="67"/>
                </a:lnTo>
                <a:lnTo>
                  <a:pt x="96" y="67"/>
                </a:lnTo>
                <a:lnTo>
                  <a:pt x="142" y="25"/>
                </a:lnTo>
                <a:lnTo>
                  <a:pt x="142" y="0"/>
                </a:lnTo>
              </a:path>
            </a:pathLst>
          </a:custGeom>
          <a:solidFill>
            <a:srgbClr val="FFBF18"/>
          </a:solidFill>
          <a:ln w="12700" cap="rnd" cmpd="sng">
            <a:solidFill>
              <a:srgbClr val="81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632" name="Freeform 150"/>
          <p:cNvSpPr>
            <a:spLocks/>
          </p:cNvSpPr>
          <p:nvPr/>
        </p:nvSpPr>
        <p:spPr bwMode="auto">
          <a:xfrm>
            <a:off x="6545852" y="2568303"/>
            <a:ext cx="41275" cy="44450"/>
          </a:xfrm>
          <a:custGeom>
            <a:avLst/>
            <a:gdLst>
              <a:gd name="T0" fmla="*/ 39852 w 29"/>
              <a:gd name="T1" fmla="*/ 6350 h 28"/>
              <a:gd name="T2" fmla="*/ 32735 w 29"/>
              <a:gd name="T3" fmla="*/ 0 h 28"/>
              <a:gd name="T4" fmla="*/ 0 w 29"/>
              <a:gd name="T5" fmla="*/ 36513 h 28"/>
              <a:gd name="T6" fmla="*/ 4270 w 29"/>
              <a:gd name="T7" fmla="*/ 42863 h 28"/>
              <a:gd name="T8" fmla="*/ 39852 w 29"/>
              <a:gd name="T9" fmla="*/ 635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8">
                <a:moveTo>
                  <a:pt x="28" y="4"/>
                </a:moveTo>
                <a:lnTo>
                  <a:pt x="23" y="0"/>
                </a:lnTo>
                <a:lnTo>
                  <a:pt x="0" y="23"/>
                </a:lnTo>
                <a:lnTo>
                  <a:pt x="3" y="27"/>
                </a:lnTo>
                <a:lnTo>
                  <a:pt x="28" y="4"/>
                </a:lnTo>
              </a:path>
            </a:pathLst>
          </a:custGeom>
          <a:solidFill>
            <a:srgbClr val="8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633" name="Freeform 151"/>
          <p:cNvSpPr>
            <a:spLocks/>
          </p:cNvSpPr>
          <p:nvPr/>
        </p:nvSpPr>
        <p:spPr bwMode="auto">
          <a:xfrm>
            <a:off x="6582365" y="2566716"/>
            <a:ext cx="38100" cy="42862"/>
          </a:xfrm>
          <a:custGeom>
            <a:avLst/>
            <a:gdLst>
              <a:gd name="T0" fmla="*/ 36635 w 26"/>
              <a:gd name="T1" fmla="*/ 9525 h 27"/>
              <a:gd name="T2" fmla="*/ 29308 w 26"/>
              <a:gd name="T3" fmla="*/ 0 h 27"/>
              <a:gd name="T4" fmla="*/ 0 w 26"/>
              <a:gd name="T5" fmla="*/ 31750 h 27"/>
              <a:gd name="T6" fmla="*/ 5862 w 26"/>
              <a:gd name="T7" fmla="*/ 41275 h 27"/>
              <a:gd name="T8" fmla="*/ 36635 w 26"/>
              <a:gd name="T9" fmla="*/ 9525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27">
                <a:moveTo>
                  <a:pt x="25" y="6"/>
                </a:moveTo>
                <a:lnTo>
                  <a:pt x="20" y="0"/>
                </a:lnTo>
                <a:lnTo>
                  <a:pt x="0" y="20"/>
                </a:lnTo>
                <a:lnTo>
                  <a:pt x="4" y="26"/>
                </a:lnTo>
                <a:lnTo>
                  <a:pt x="25" y="6"/>
                </a:lnTo>
              </a:path>
            </a:pathLst>
          </a:custGeom>
          <a:solidFill>
            <a:srgbClr val="80FFFF"/>
          </a:solidFill>
          <a:ln w="12700" cap="rnd" cmpd="sng">
            <a:solidFill>
              <a:srgbClr val="81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634" name="Freeform 152"/>
          <p:cNvSpPr>
            <a:spLocks/>
          </p:cNvSpPr>
          <p:nvPr/>
        </p:nvSpPr>
        <p:spPr bwMode="auto">
          <a:xfrm>
            <a:off x="6458540" y="2360341"/>
            <a:ext cx="133350" cy="104775"/>
          </a:xfrm>
          <a:custGeom>
            <a:avLst/>
            <a:gdLst>
              <a:gd name="T0" fmla="*/ 131885 w 91"/>
              <a:gd name="T1" fmla="*/ 38100 h 66"/>
              <a:gd name="T2" fmla="*/ 130419 w 91"/>
              <a:gd name="T3" fmla="*/ 38100 h 66"/>
              <a:gd name="T4" fmla="*/ 82062 w 91"/>
              <a:gd name="T5" fmla="*/ 7938 h 66"/>
              <a:gd name="T6" fmla="*/ 73269 w 91"/>
              <a:gd name="T7" fmla="*/ 55563 h 66"/>
              <a:gd name="T8" fmla="*/ 64477 w 91"/>
              <a:gd name="T9" fmla="*/ 53975 h 66"/>
              <a:gd name="T10" fmla="*/ 74735 w 91"/>
              <a:gd name="T11" fmla="*/ 3175 h 66"/>
              <a:gd name="T12" fmla="*/ 68873 w 91"/>
              <a:gd name="T13" fmla="*/ 0 h 66"/>
              <a:gd name="T14" fmla="*/ 0 w 91"/>
              <a:gd name="T15" fmla="*/ 66675 h 66"/>
              <a:gd name="T16" fmla="*/ 0 w 91"/>
              <a:gd name="T17" fmla="*/ 103188 h 66"/>
              <a:gd name="T18" fmla="*/ 131885 w 91"/>
              <a:gd name="T19" fmla="*/ 103188 h 66"/>
              <a:gd name="T20" fmla="*/ 131885 w 91"/>
              <a:gd name="T21" fmla="*/ 38100 h 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1" h="66">
                <a:moveTo>
                  <a:pt x="90" y="24"/>
                </a:moveTo>
                <a:lnTo>
                  <a:pt x="89" y="24"/>
                </a:lnTo>
                <a:lnTo>
                  <a:pt x="56" y="5"/>
                </a:lnTo>
                <a:lnTo>
                  <a:pt x="50" y="35"/>
                </a:lnTo>
                <a:lnTo>
                  <a:pt x="44" y="34"/>
                </a:lnTo>
                <a:lnTo>
                  <a:pt x="51" y="2"/>
                </a:lnTo>
                <a:lnTo>
                  <a:pt x="47" y="0"/>
                </a:lnTo>
                <a:lnTo>
                  <a:pt x="0" y="42"/>
                </a:lnTo>
                <a:lnTo>
                  <a:pt x="0" y="65"/>
                </a:lnTo>
                <a:lnTo>
                  <a:pt x="90" y="65"/>
                </a:lnTo>
                <a:lnTo>
                  <a:pt x="90" y="24"/>
                </a:lnTo>
              </a:path>
            </a:pathLst>
          </a:custGeom>
          <a:solidFill>
            <a:srgbClr val="FFBF18"/>
          </a:solidFill>
          <a:ln w="12700" cap="rnd" cmpd="sng">
            <a:solidFill>
              <a:srgbClr val="81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635" name="Freeform 153"/>
          <p:cNvSpPr>
            <a:spLocks/>
          </p:cNvSpPr>
          <p:nvPr/>
        </p:nvSpPr>
        <p:spPr bwMode="auto">
          <a:xfrm>
            <a:off x="6614115" y="2360341"/>
            <a:ext cx="133350" cy="166687"/>
          </a:xfrm>
          <a:custGeom>
            <a:avLst/>
            <a:gdLst>
              <a:gd name="T0" fmla="*/ 114300 w 91"/>
              <a:gd name="T1" fmla="*/ 160337 h 105"/>
              <a:gd name="T2" fmla="*/ 112835 w 91"/>
              <a:gd name="T3" fmla="*/ 160337 h 105"/>
              <a:gd name="T4" fmla="*/ 131885 w 91"/>
              <a:gd name="T5" fmla="*/ 131762 h 105"/>
              <a:gd name="T6" fmla="*/ 131885 w 91"/>
              <a:gd name="T7" fmla="*/ 65087 h 105"/>
              <a:gd name="T8" fmla="*/ 65942 w 91"/>
              <a:gd name="T9" fmla="*/ 0 h 105"/>
              <a:gd name="T10" fmla="*/ 51288 w 91"/>
              <a:gd name="T11" fmla="*/ 7937 h 105"/>
              <a:gd name="T12" fmla="*/ 54219 w 91"/>
              <a:gd name="T13" fmla="*/ 17462 h 105"/>
              <a:gd name="T14" fmla="*/ 14654 w 91"/>
              <a:gd name="T15" fmla="*/ 42862 h 105"/>
              <a:gd name="T16" fmla="*/ 8792 w 91"/>
              <a:gd name="T17" fmla="*/ 33337 h 105"/>
              <a:gd name="T18" fmla="*/ 0 w 91"/>
              <a:gd name="T19" fmla="*/ 38100 h 105"/>
              <a:gd name="T20" fmla="*/ 0 w 91"/>
              <a:gd name="T21" fmla="*/ 134937 h 105"/>
              <a:gd name="T22" fmla="*/ 23446 w 91"/>
              <a:gd name="T23" fmla="*/ 165100 h 105"/>
              <a:gd name="T24" fmla="*/ 114300 w 91"/>
              <a:gd name="T25" fmla="*/ 160337 h 1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5">
                <a:moveTo>
                  <a:pt x="78" y="101"/>
                </a:moveTo>
                <a:lnTo>
                  <a:pt x="77" y="101"/>
                </a:lnTo>
                <a:lnTo>
                  <a:pt x="90" y="83"/>
                </a:lnTo>
                <a:lnTo>
                  <a:pt x="90" y="41"/>
                </a:lnTo>
                <a:lnTo>
                  <a:pt x="45" y="0"/>
                </a:lnTo>
                <a:lnTo>
                  <a:pt x="35" y="5"/>
                </a:lnTo>
                <a:lnTo>
                  <a:pt x="37" y="11"/>
                </a:lnTo>
                <a:lnTo>
                  <a:pt x="10" y="27"/>
                </a:lnTo>
                <a:lnTo>
                  <a:pt x="6" y="21"/>
                </a:lnTo>
                <a:lnTo>
                  <a:pt x="0" y="24"/>
                </a:lnTo>
                <a:lnTo>
                  <a:pt x="0" y="85"/>
                </a:lnTo>
                <a:lnTo>
                  <a:pt x="16" y="104"/>
                </a:lnTo>
                <a:lnTo>
                  <a:pt x="78" y="101"/>
                </a:lnTo>
              </a:path>
            </a:pathLst>
          </a:custGeom>
          <a:solidFill>
            <a:srgbClr val="FFBF18"/>
          </a:solidFill>
          <a:ln w="12700" cap="rnd" cmpd="sng">
            <a:solidFill>
              <a:srgbClr val="81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636" name="Freeform 154"/>
          <p:cNvSpPr>
            <a:spLocks/>
          </p:cNvSpPr>
          <p:nvPr/>
        </p:nvSpPr>
        <p:spPr bwMode="auto">
          <a:xfrm>
            <a:off x="6583952" y="2485753"/>
            <a:ext cx="149225" cy="304800"/>
          </a:xfrm>
          <a:custGeom>
            <a:avLst/>
            <a:gdLst>
              <a:gd name="T0" fmla="*/ 147762 w 102"/>
              <a:gd name="T1" fmla="*/ 26988 h 192"/>
              <a:gd name="T2" fmla="*/ 96557 w 102"/>
              <a:gd name="T3" fmla="*/ 0 h 192"/>
              <a:gd name="T4" fmla="*/ 46816 w 102"/>
              <a:gd name="T5" fmla="*/ 28575 h 192"/>
              <a:gd name="T6" fmla="*/ 65835 w 102"/>
              <a:gd name="T7" fmla="*/ 58738 h 192"/>
              <a:gd name="T8" fmla="*/ 52668 w 102"/>
              <a:gd name="T9" fmla="*/ 79375 h 192"/>
              <a:gd name="T10" fmla="*/ 61446 w 102"/>
              <a:gd name="T11" fmla="*/ 90488 h 192"/>
              <a:gd name="T12" fmla="*/ 27797 w 102"/>
              <a:gd name="T13" fmla="*/ 127000 h 192"/>
              <a:gd name="T14" fmla="*/ 13167 w 102"/>
              <a:gd name="T15" fmla="*/ 161925 h 192"/>
              <a:gd name="T16" fmla="*/ 4389 w 102"/>
              <a:gd name="T17" fmla="*/ 198438 h 192"/>
              <a:gd name="T18" fmla="*/ 0 w 102"/>
              <a:gd name="T19" fmla="*/ 277813 h 192"/>
              <a:gd name="T20" fmla="*/ 30723 w 102"/>
              <a:gd name="T21" fmla="*/ 303213 h 192"/>
              <a:gd name="T22" fmla="*/ 30723 w 102"/>
              <a:gd name="T23" fmla="*/ 230188 h 192"/>
              <a:gd name="T24" fmla="*/ 39501 w 102"/>
              <a:gd name="T25" fmla="*/ 157163 h 192"/>
              <a:gd name="T26" fmla="*/ 83390 w 102"/>
              <a:gd name="T27" fmla="*/ 111125 h 192"/>
              <a:gd name="T28" fmla="*/ 147762 w 102"/>
              <a:gd name="T29" fmla="*/ 26988 h 19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2" h="192">
                <a:moveTo>
                  <a:pt x="101" y="17"/>
                </a:moveTo>
                <a:lnTo>
                  <a:pt x="66" y="0"/>
                </a:lnTo>
                <a:lnTo>
                  <a:pt x="32" y="18"/>
                </a:lnTo>
                <a:lnTo>
                  <a:pt x="45" y="37"/>
                </a:lnTo>
                <a:lnTo>
                  <a:pt x="36" y="50"/>
                </a:lnTo>
                <a:lnTo>
                  <a:pt x="42" y="57"/>
                </a:lnTo>
                <a:lnTo>
                  <a:pt x="19" y="80"/>
                </a:lnTo>
                <a:lnTo>
                  <a:pt x="9" y="102"/>
                </a:lnTo>
                <a:lnTo>
                  <a:pt x="3" y="125"/>
                </a:lnTo>
                <a:lnTo>
                  <a:pt x="0" y="175"/>
                </a:lnTo>
                <a:lnTo>
                  <a:pt x="21" y="191"/>
                </a:lnTo>
                <a:lnTo>
                  <a:pt x="21" y="145"/>
                </a:lnTo>
                <a:lnTo>
                  <a:pt x="27" y="99"/>
                </a:lnTo>
                <a:lnTo>
                  <a:pt x="57" y="70"/>
                </a:lnTo>
                <a:lnTo>
                  <a:pt x="101" y="17"/>
                </a:lnTo>
              </a:path>
            </a:pathLst>
          </a:custGeom>
          <a:solidFill>
            <a:srgbClr val="40008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637" name="Freeform 155"/>
          <p:cNvSpPr>
            <a:spLocks/>
          </p:cNvSpPr>
          <p:nvPr/>
        </p:nvSpPr>
        <p:spPr bwMode="auto">
          <a:xfrm>
            <a:off x="6583952" y="2485753"/>
            <a:ext cx="149225" cy="304800"/>
          </a:xfrm>
          <a:custGeom>
            <a:avLst/>
            <a:gdLst>
              <a:gd name="T0" fmla="*/ 147762 w 102"/>
              <a:gd name="T1" fmla="*/ 26988 h 192"/>
              <a:gd name="T2" fmla="*/ 96557 w 102"/>
              <a:gd name="T3" fmla="*/ 0 h 192"/>
              <a:gd name="T4" fmla="*/ 46816 w 102"/>
              <a:gd name="T5" fmla="*/ 28575 h 192"/>
              <a:gd name="T6" fmla="*/ 65835 w 102"/>
              <a:gd name="T7" fmla="*/ 58738 h 192"/>
              <a:gd name="T8" fmla="*/ 52668 w 102"/>
              <a:gd name="T9" fmla="*/ 79375 h 192"/>
              <a:gd name="T10" fmla="*/ 61446 w 102"/>
              <a:gd name="T11" fmla="*/ 90488 h 192"/>
              <a:gd name="T12" fmla="*/ 27797 w 102"/>
              <a:gd name="T13" fmla="*/ 127000 h 192"/>
              <a:gd name="T14" fmla="*/ 13167 w 102"/>
              <a:gd name="T15" fmla="*/ 161925 h 192"/>
              <a:gd name="T16" fmla="*/ 4389 w 102"/>
              <a:gd name="T17" fmla="*/ 198438 h 192"/>
              <a:gd name="T18" fmla="*/ 0 w 102"/>
              <a:gd name="T19" fmla="*/ 277813 h 192"/>
              <a:gd name="T20" fmla="*/ 30723 w 102"/>
              <a:gd name="T21" fmla="*/ 303213 h 192"/>
              <a:gd name="T22" fmla="*/ 30723 w 102"/>
              <a:gd name="T23" fmla="*/ 230188 h 192"/>
              <a:gd name="T24" fmla="*/ 39501 w 102"/>
              <a:gd name="T25" fmla="*/ 157163 h 192"/>
              <a:gd name="T26" fmla="*/ 83390 w 102"/>
              <a:gd name="T27" fmla="*/ 111125 h 192"/>
              <a:gd name="T28" fmla="*/ 147762 w 102"/>
              <a:gd name="T29" fmla="*/ 26988 h 19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2" h="192">
                <a:moveTo>
                  <a:pt x="101" y="17"/>
                </a:moveTo>
                <a:lnTo>
                  <a:pt x="66" y="0"/>
                </a:lnTo>
                <a:lnTo>
                  <a:pt x="32" y="18"/>
                </a:lnTo>
                <a:lnTo>
                  <a:pt x="45" y="37"/>
                </a:lnTo>
                <a:lnTo>
                  <a:pt x="36" y="50"/>
                </a:lnTo>
                <a:lnTo>
                  <a:pt x="42" y="57"/>
                </a:lnTo>
                <a:lnTo>
                  <a:pt x="19" y="80"/>
                </a:lnTo>
                <a:lnTo>
                  <a:pt x="9" y="102"/>
                </a:lnTo>
                <a:lnTo>
                  <a:pt x="3" y="125"/>
                </a:lnTo>
                <a:lnTo>
                  <a:pt x="0" y="175"/>
                </a:lnTo>
                <a:lnTo>
                  <a:pt x="21" y="191"/>
                </a:lnTo>
                <a:lnTo>
                  <a:pt x="21" y="145"/>
                </a:lnTo>
                <a:lnTo>
                  <a:pt x="27" y="99"/>
                </a:lnTo>
                <a:lnTo>
                  <a:pt x="57" y="70"/>
                </a:lnTo>
                <a:lnTo>
                  <a:pt x="101" y="1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638" name="Freeform 156"/>
          <p:cNvSpPr>
            <a:spLocks/>
          </p:cNvSpPr>
          <p:nvPr/>
        </p:nvSpPr>
        <p:spPr bwMode="auto">
          <a:xfrm>
            <a:off x="6458540" y="2417491"/>
            <a:ext cx="133350" cy="182562"/>
          </a:xfrm>
          <a:custGeom>
            <a:avLst/>
            <a:gdLst>
              <a:gd name="T0" fmla="*/ 131885 w 91"/>
              <a:gd name="T1" fmla="*/ 31750 h 115"/>
              <a:gd name="T2" fmla="*/ 89388 w 91"/>
              <a:gd name="T3" fmla="*/ 0 h 115"/>
              <a:gd name="T4" fmla="*/ 0 w 91"/>
              <a:gd name="T5" fmla="*/ 39687 h 115"/>
              <a:gd name="T6" fmla="*/ 0 w 91"/>
              <a:gd name="T7" fmla="*/ 76200 h 115"/>
              <a:gd name="T8" fmla="*/ 79131 w 91"/>
              <a:gd name="T9" fmla="*/ 180975 h 115"/>
              <a:gd name="T10" fmla="*/ 114300 w 91"/>
              <a:gd name="T11" fmla="*/ 144462 h 115"/>
              <a:gd name="T12" fmla="*/ 112835 w 91"/>
              <a:gd name="T13" fmla="*/ 150812 h 115"/>
              <a:gd name="T14" fmla="*/ 98181 w 91"/>
              <a:gd name="T15" fmla="*/ 127000 h 115"/>
              <a:gd name="T16" fmla="*/ 131885 w 91"/>
              <a:gd name="T17" fmla="*/ 76200 h 115"/>
              <a:gd name="T18" fmla="*/ 131885 w 91"/>
              <a:gd name="T19" fmla="*/ 31750 h 1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1" h="115">
                <a:moveTo>
                  <a:pt x="90" y="20"/>
                </a:moveTo>
                <a:lnTo>
                  <a:pt x="61" y="0"/>
                </a:lnTo>
                <a:lnTo>
                  <a:pt x="0" y="25"/>
                </a:lnTo>
                <a:lnTo>
                  <a:pt x="0" y="48"/>
                </a:lnTo>
                <a:lnTo>
                  <a:pt x="54" y="114"/>
                </a:lnTo>
                <a:lnTo>
                  <a:pt x="78" y="91"/>
                </a:lnTo>
                <a:lnTo>
                  <a:pt x="77" y="95"/>
                </a:lnTo>
                <a:lnTo>
                  <a:pt x="67" y="80"/>
                </a:lnTo>
                <a:lnTo>
                  <a:pt x="90" y="48"/>
                </a:lnTo>
                <a:lnTo>
                  <a:pt x="90" y="20"/>
                </a:lnTo>
              </a:path>
            </a:pathLst>
          </a:custGeom>
          <a:solidFill>
            <a:srgbClr val="C2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639" name="Freeform 157"/>
          <p:cNvSpPr>
            <a:spLocks/>
          </p:cNvSpPr>
          <p:nvPr/>
        </p:nvSpPr>
        <p:spPr bwMode="auto">
          <a:xfrm>
            <a:off x="6458540" y="2417491"/>
            <a:ext cx="133350" cy="182562"/>
          </a:xfrm>
          <a:custGeom>
            <a:avLst/>
            <a:gdLst>
              <a:gd name="T0" fmla="*/ 131885 w 91"/>
              <a:gd name="T1" fmla="*/ 31750 h 115"/>
              <a:gd name="T2" fmla="*/ 89388 w 91"/>
              <a:gd name="T3" fmla="*/ 0 h 115"/>
              <a:gd name="T4" fmla="*/ 0 w 91"/>
              <a:gd name="T5" fmla="*/ 39687 h 115"/>
              <a:gd name="T6" fmla="*/ 0 w 91"/>
              <a:gd name="T7" fmla="*/ 76200 h 115"/>
              <a:gd name="T8" fmla="*/ 79131 w 91"/>
              <a:gd name="T9" fmla="*/ 180975 h 115"/>
              <a:gd name="T10" fmla="*/ 114300 w 91"/>
              <a:gd name="T11" fmla="*/ 144462 h 115"/>
              <a:gd name="T12" fmla="*/ 112835 w 91"/>
              <a:gd name="T13" fmla="*/ 150812 h 115"/>
              <a:gd name="T14" fmla="*/ 98181 w 91"/>
              <a:gd name="T15" fmla="*/ 127000 h 115"/>
              <a:gd name="T16" fmla="*/ 131885 w 91"/>
              <a:gd name="T17" fmla="*/ 76200 h 115"/>
              <a:gd name="T18" fmla="*/ 131885 w 91"/>
              <a:gd name="T19" fmla="*/ 31750 h 1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1" h="115">
                <a:moveTo>
                  <a:pt x="90" y="20"/>
                </a:moveTo>
                <a:lnTo>
                  <a:pt x="61" y="0"/>
                </a:lnTo>
                <a:lnTo>
                  <a:pt x="0" y="25"/>
                </a:lnTo>
                <a:lnTo>
                  <a:pt x="0" y="48"/>
                </a:lnTo>
                <a:lnTo>
                  <a:pt x="54" y="114"/>
                </a:lnTo>
                <a:lnTo>
                  <a:pt x="78" y="91"/>
                </a:lnTo>
                <a:lnTo>
                  <a:pt x="77" y="95"/>
                </a:lnTo>
                <a:lnTo>
                  <a:pt x="67" y="80"/>
                </a:lnTo>
                <a:lnTo>
                  <a:pt x="90" y="48"/>
                </a:lnTo>
                <a:lnTo>
                  <a:pt x="90" y="20"/>
                </a:lnTo>
              </a:path>
            </a:pathLst>
          </a:custGeom>
          <a:noFill/>
          <a:ln w="12700" cap="rnd" cmpd="sng">
            <a:solidFill>
              <a:srgbClr val="81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640" name="Freeform 158"/>
          <p:cNvSpPr>
            <a:spLocks/>
          </p:cNvSpPr>
          <p:nvPr/>
        </p:nvSpPr>
        <p:spPr bwMode="auto">
          <a:xfrm>
            <a:off x="6625227" y="2677841"/>
            <a:ext cx="39688" cy="65087"/>
          </a:xfrm>
          <a:custGeom>
            <a:avLst/>
            <a:gdLst>
              <a:gd name="T0" fmla="*/ 0 w 27"/>
              <a:gd name="T1" fmla="*/ 3175 h 41"/>
              <a:gd name="T2" fmla="*/ 0 w 27"/>
              <a:gd name="T3" fmla="*/ 0 h 41"/>
              <a:gd name="T4" fmla="*/ 29399 w 27"/>
              <a:gd name="T5" fmla="*/ 0 h 41"/>
              <a:gd name="T6" fmla="*/ 38218 w 27"/>
              <a:gd name="T7" fmla="*/ 63500 h 41"/>
              <a:gd name="T8" fmla="*/ 0 w 27"/>
              <a:gd name="T9" fmla="*/ 63500 h 41"/>
              <a:gd name="T10" fmla="*/ 0 w 27"/>
              <a:gd name="T11" fmla="*/ 58737 h 41"/>
              <a:gd name="T12" fmla="*/ 35278 w 27"/>
              <a:gd name="T13" fmla="*/ 58737 h 41"/>
              <a:gd name="T14" fmla="*/ 26459 w 27"/>
              <a:gd name="T15" fmla="*/ 3175 h 41"/>
              <a:gd name="T16" fmla="*/ 0 w 27"/>
              <a:gd name="T17" fmla="*/ 3175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 h="41">
                <a:moveTo>
                  <a:pt x="0" y="2"/>
                </a:moveTo>
                <a:lnTo>
                  <a:pt x="0" y="0"/>
                </a:lnTo>
                <a:lnTo>
                  <a:pt x="20" y="0"/>
                </a:lnTo>
                <a:lnTo>
                  <a:pt x="26" y="40"/>
                </a:lnTo>
                <a:lnTo>
                  <a:pt x="0" y="40"/>
                </a:lnTo>
                <a:lnTo>
                  <a:pt x="0" y="37"/>
                </a:lnTo>
                <a:lnTo>
                  <a:pt x="24" y="37"/>
                </a:lnTo>
                <a:lnTo>
                  <a:pt x="18" y="2"/>
                </a:lnTo>
                <a:lnTo>
                  <a:pt x="0" y="2"/>
                </a:lnTo>
              </a:path>
            </a:pathLst>
          </a:custGeom>
          <a:solidFill>
            <a:srgbClr val="000000"/>
          </a:solidFill>
          <a:ln w="12700" cap="rnd" cmpd="sng">
            <a:solidFill>
              <a:srgbClr val="81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641" name="Rectangle 159"/>
          <p:cNvSpPr>
            <a:spLocks noChangeArrowheads="1"/>
          </p:cNvSpPr>
          <p:nvPr/>
        </p:nvSpPr>
        <p:spPr bwMode="auto">
          <a:xfrm>
            <a:off x="6623640" y="2649266"/>
            <a:ext cx="4762" cy="82550"/>
          </a:xfrm>
          <a:prstGeom prst="rect">
            <a:avLst/>
          </a:prstGeom>
          <a:solidFill>
            <a:srgbClr val="000000"/>
          </a:solidFill>
          <a:ln w="12700">
            <a:solidFill>
              <a:srgbClr val="81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en-US"/>
          </a:p>
        </p:txBody>
      </p:sp>
      <p:sp>
        <p:nvSpPr>
          <p:cNvPr id="642" name="Freeform 160"/>
          <p:cNvSpPr>
            <a:spLocks/>
          </p:cNvSpPr>
          <p:nvPr/>
        </p:nvSpPr>
        <p:spPr bwMode="auto">
          <a:xfrm>
            <a:off x="6614115" y="2357166"/>
            <a:ext cx="136525" cy="242887"/>
          </a:xfrm>
          <a:custGeom>
            <a:avLst/>
            <a:gdLst>
              <a:gd name="T0" fmla="*/ 52848 w 93"/>
              <a:gd name="T1" fmla="*/ 241300 h 153"/>
              <a:gd name="T2" fmla="*/ 51380 w 93"/>
              <a:gd name="T3" fmla="*/ 239712 h 153"/>
              <a:gd name="T4" fmla="*/ 132121 w 93"/>
              <a:gd name="T5" fmla="*/ 134937 h 153"/>
              <a:gd name="T6" fmla="*/ 132121 w 93"/>
              <a:gd name="T7" fmla="*/ 71437 h 153"/>
              <a:gd name="T8" fmla="*/ 66060 w 93"/>
              <a:gd name="T9" fmla="*/ 4762 h 153"/>
              <a:gd name="T10" fmla="*/ 2936 w 93"/>
              <a:gd name="T11" fmla="*/ 41275 h 153"/>
              <a:gd name="T12" fmla="*/ 2936 w 93"/>
              <a:gd name="T13" fmla="*/ 134937 h 153"/>
              <a:gd name="T14" fmla="*/ 39636 w 93"/>
              <a:gd name="T15" fmla="*/ 187325 h 153"/>
              <a:gd name="T16" fmla="*/ 23488 w 93"/>
              <a:gd name="T17" fmla="*/ 209550 h 153"/>
              <a:gd name="T18" fmla="*/ 19084 w 93"/>
              <a:gd name="T19" fmla="*/ 207962 h 153"/>
              <a:gd name="T20" fmla="*/ 35232 w 93"/>
              <a:gd name="T21" fmla="*/ 187325 h 153"/>
              <a:gd name="T22" fmla="*/ 0 w 93"/>
              <a:gd name="T23" fmla="*/ 136525 h 153"/>
              <a:gd name="T24" fmla="*/ 0 w 93"/>
              <a:gd name="T25" fmla="*/ 39687 h 153"/>
              <a:gd name="T26" fmla="*/ 66060 w 93"/>
              <a:gd name="T27" fmla="*/ 0 h 153"/>
              <a:gd name="T28" fmla="*/ 135057 w 93"/>
              <a:gd name="T29" fmla="*/ 68262 h 153"/>
              <a:gd name="T30" fmla="*/ 135057 w 93"/>
              <a:gd name="T31" fmla="*/ 136525 h 153"/>
              <a:gd name="T32" fmla="*/ 52848 w 93"/>
              <a:gd name="T33" fmla="*/ 241300 h 1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3" h="153">
                <a:moveTo>
                  <a:pt x="36" y="152"/>
                </a:moveTo>
                <a:lnTo>
                  <a:pt x="35" y="151"/>
                </a:lnTo>
                <a:lnTo>
                  <a:pt x="90" y="85"/>
                </a:lnTo>
                <a:lnTo>
                  <a:pt x="90" y="45"/>
                </a:lnTo>
                <a:lnTo>
                  <a:pt x="45" y="3"/>
                </a:lnTo>
                <a:lnTo>
                  <a:pt x="2" y="26"/>
                </a:lnTo>
                <a:lnTo>
                  <a:pt x="2" y="85"/>
                </a:lnTo>
                <a:lnTo>
                  <a:pt x="27" y="118"/>
                </a:lnTo>
                <a:lnTo>
                  <a:pt x="16" y="132"/>
                </a:lnTo>
                <a:lnTo>
                  <a:pt x="13" y="131"/>
                </a:lnTo>
                <a:lnTo>
                  <a:pt x="24" y="118"/>
                </a:lnTo>
                <a:lnTo>
                  <a:pt x="0" y="86"/>
                </a:lnTo>
                <a:lnTo>
                  <a:pt x="0" y="25"/>
                </a:lnTo>
                <a:lnTo>
                  <a:pt x="45" y="0"/>
                </a:lnTo>
                <a:lnTo>
                  <a:pt x="92" y="43"/>
                </a:lnTo>
                <a:lnTo>
                  <a:pt x="92" y="86"/>
                </a:lnTo>
                <a:lnTo>
                  <a:pt x="36" y="152"/>
                </a:lnTo>
              </a:path>
            </a:pathLst>
          </a:custGeom>
          <a:solidFill>
            <a:srgbClr val="000000"/>
          </a:solidFill>
          <a:ln w="12700" cap="rnd" cmpd="sng">
            <a:solidFill>
              <a:srgbClr val="81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643" name="Freeform 161"/>
          <p:cNvSpPr>
            <a:spLocks/>
          </p:cNvSpPr>
          <p:nvPr/>
        </p:nvSpPr>
        <p:spPr bwMode="auto">
          <a:xfrm>
            <a:off x="6625227" y="2546078"/>
            <a:ext cx="84138" cy="107950"/>
          </a:xfrm>
          <a:custGeom>
            <a:avLst/>
            <a:gdLst>
              <a:gd name="T0" fmla="*/ 0 w 57"/>
              <a:gd name="T1" fmla="*/ 106363 h 68"/>
              <a:gd name="T2" fmla="*/ 0 w 57"/>
              <a:gd name="T3" fmla="*/ 101600 h 68"/>
              <a:gd name="T4" fmla="*/ 13285 w 57"/>
              <a:gd name="T5" fmla="*/ 101600 h 68"/>
              <a:gd name="T6" fmla="*/ 78234 w 57"/>
              <a:gd name="T7" fmla="*/ 36513 h 68"/>
              <a:gd name="T8" fmla="*/ 78234 w 57"/>
              <a:gd name="T9" fmla="*/ 0 h 68"/>
              <a:gd name="T10" fmla="*/ 82662 w 57"/>
              <a:gd name="T11" fmla="*/ 0 h 68"/>
              <a:gd name="T12" fmla="*/ 82662 w 57"/>
              <a:gd name="T13" fmla="*/ 39688 h 68"/>
              <a:gd name="T14" fmla="*/ 13285 w 57"/>
              <a:gd name="T15" fmla="*/ 106363 h 68"/>
              <a:gd name="T16" fmla="*/ 0 w 57"/>
              <a:gd name="T17" fmla="*/ 106363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 h="68">
                <a:moveTo>
                  <a:pt x="0" y="67"/>
                </a:moveTo>
                <a:lnTo>
                  <a:pt x="0" y="64"/>
                </a:lnTo>
                <a:lnTo>
                  <a:pt x="9" y="64"/>
                </a:lnTo>
                <a:lnTo>
                  <a:pt x="53" y="23"/>
                </a:lnTo>
                <a:lnTo>
                  <a:pt x="53" y="0"/>
                </a:lnTo>
                <a:lnTo>
                  <a:pt x="56" y="0"/>
                </a:lnTo>
                <a:lnTo>
                  <a:pt x="56" y="25"/>
                </a:lnTo>
                <a:lnTo>
                  <a:pt x="9" y="67"/>
                </a:lnTo>
                <a:lnTo>
                  <a:pt x="0" y="67"/>
                </a:lnTo>
              </a:path>
            </a:pathLst>
          </a:custGeom>
          <a:solidFill>
            <a:srgbClr val="000000"/>
          </a:solidFill>
          <a:ln w="12700" cap="rnd" cmpd="sng">
            <a:solidFill>
              <a:srgbClr val="81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644" name="Freeform 162"/>
          <p:cNvSpPr>
            <a:spLocks/>
          </p:cNvSpPr>
          <p:nvPr/>
        </p:nvSpPr>
        <p:spPr bwMode="auto">
          <a:xfrm>
            <a:off x="6623640" y="2368278"/>
            <a:ext cx="50800" cy="38100"/>
          </a:xfrm>
          <a:custGeom>
            <a:avLst/>
            <a:gdLst>
              <a:gd name="T0" fmla="*/ 40341 w 34"/>
              <a:gd name="T1" fmla="*/ 3175 h 24"/>
              <a:gd name="T2" fmla="*/ 43329 w 34"/>
              <a:gd name="T3" fmla="*/ 0 h 24"/>
              <a:gd name="T4" fmla="*/ 49306 w 34"/>
              <a:gd name="T5" fmla="*/ 9525 h 24"/>
              <a:gd name="T6" fmla="*/ 4482 w 34"/>
              <a:gd name="T7" fmla="*/ 36513 h 24"/>
              <a:gd name="T8" fmla="*/ 0 w 34"/>
              <a:gd name="T9" fmla="*/ 26988 h 24"/>
              <a:gd name="T10" fmla="*/ 2988 w 34"/>
              <a:gd name="T11" fmla="*/ 25400 h 24"/>
              <a:gd name="T12" fmla="*/ 7471 w 34"/>
              <a:gd name="T13" fmla="*/ 31750 h 24"/>
              <a:gd name="T14" fmla="*/ 43329 w 34"/>
              <a:gd name="T15" fmla="*/ 7938 h 24"/>
              <a:gd name="T16" fmla="*/ 40341 w 34"/>
              <a:gd name="T17" fmla="*/ 3175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 h="24">
                <a:moveTo>
                  <a:pt x="27" y="2"/>
                </a:moveTo>
                <a:lnTo>
                  <a:pt x="29" y="0"/>
                </a:lnTo>
                <a:lnTo>
                  <a:pt x="33" y="6"/>
                </a:lnTo>
                <a:lnTo>
                  <a:pt x="3" y="23"/>
                </a:lnTo>
                <a:lnTo>
                  <a:pt x="0" y="17"/>
                </a:lnTo>
                <a:lnTo>
                  <a:pt x="2" y="16"/>
                </a:lnTo>
                <a:lnTo>
                  <a:pt x="5" y="20"/>
                </a:lnTo>
                <a:lnTo>
                  <a:pt x="29" y="5"/>
                </a:lnTo>
                <a:lnTo>
                  <a:pt x="27" y="2"/>
                </a:lnTo>
              </a:path>
            </a:pathLst>
          </a:custGeom>
          <a:solidFill>
            <a:srgbClr val="000000"/>
          </a:solidFill>
          <a:ln w="12700" cap="rnd" cmpd="sng">
            <a:solidFill>
              <a:srgbClr val="81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645" name="Freeform 163"/>
          <p:cNvSpPr>
            <a:spLocks/>
          </p:cNvSpPr>
          <p:nvPr/>
        </p:nvSpPr>
        <p:spPr bwMode="auto">
          <a:xfrm>
            <a:off x="6626815" y="2554016"/>
            <a:ext cx="25400" cy="25400"/>
          </a:xfrm>
          <a:custGeom>
            <a:avLst/>
            <a:gdLst>
              <a:gd name="T0" fmla="*/ 23906 w 17"/>
              <a:gd name="T1" fmla="*/ 22225 h 16"/>
              <a:gd name="T2" fmla="*/ 19424 w 17"/>
              <a:gd name="T3" fmla="*/ 23813 h 16"/>
              <a:gd name="T4" fmla="*/ 0 w 17"/>
              <a:gd name="T5" fmla="*/ 4763 h 16"/>
              <a:gd name="T6" fmla="*/ 2988 w 17"/>
              <a:gd name="T7" fmla="*/ 0 h 16"/>
              <a:gd name="T8" fmla="*/ 23906 w 17"/>
              <a:gd name="T9" fmla="*/ 2222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6">
                <a:moveTo>
                  <a:pt x="16" y="14"/>
                </a:moveTo>
                <a:lnTo>
                  <a:pt x="13" y="15"/>
                </a:lnTo>
                <a:lnTo>
                  <a:pt x="0" y="3"/>
                </a:lnTo>
                <a:lnTo>
                  <a:pt x="2" y="0"/>
                </a:lnTo>
                <a:lnTo>
                  <a:pt x="16" y="14"/>
                </a:lnTo>
              </a:path>
            </a:pathLst>
          </a:custGeom>
          <a:solidFill>
            <a:srgbClr val="000000"/>
          </a:solidFill>
          <a:ln w="12700" cap="rnd" cmpd="sng">
            <a:solidFill>
              <a:srgbClr val="81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646" name="Freeform 164"/>
          <p:cNvSpPr>
            <a:spLocks/>
          </p:cNvSpPr>
          <p:nvPr/>
        </p:nvSpPr>
        <p:spPr bwMode="auto">
          <a:xfrm>
            <a:off x="6623640" y="2595291"/>
            <a:ext cx="46037" cy="52387"/>
          </a:xfrm>
          <a:custGeom>
            <a:avLst/>
            <a:gdLst>
              <a:gd name="T0" fmla="*/ 43067 w 31"/>
              <a:gd name="T1" fmla="*/ 0 h 33"/>
              <a:gd name="T2" fmla="*/ 44552 w 31"/>
              <a:gd name="T3" fmla="*/ 3175 h 33"/>
              <a:gd name="T4" fmla="*/ 1485 w 31"/>
              <a:gd name="T5" fmla="*/ 50800 h 33"/>
              <a:gd name="T6" fmla="*/ 0 w 31"/>
              <a:gd name="T7" fmla="*/ 49212 h 33"/>
              <a:gd name="T8" fmla="*/ 43067 w 31"/>
              <a:gd name="T9" fmla="*/ 0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33">
                <a:moveTo>
                  <a:pt x="29" y="0"/>
                </a:moveTo>
                <a:lnTo>
                  <a:pt x="30" y="2"/>
                </a:lnTo>
                <a:lnTo>
                  <a:pt x="1" y="32"/>
                </a:lnTo>
                <a:lnTo>
                  <a:pt x="0" y="31"/>
                </a:lnTo>
                <a:lnTo>
                  <a:pt x="29" y="0"/>
                </a:lnTo>
              </a:path>
            </a:pathLst>
          </a:custGeom>
          <a:solidFill>
            <a:srgbClr val="000000"/>
          </a:solidFill>
          <a:ln w="12700" cap="rnd" cmpd="sng">
            <a:solidFill>
              <a:srgbClr val="81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647" name="Freeform 165"/>
          <p:cNvSpPr>
            <a:spLocks/>
          </p:cNvSpPr>
          <p:nvPr/>
        </p:nvSpPr>
        <p:spPr bwMode="auto">
          <a:xfrm>
            <a:off x="6541090" y="2677841"/>
            <a:ext cx="41275" cy="65087"/>
          </a:xfrm>
          <a:custGeom>
            <a:avLst/>
            <a:gdLst>
              <a:gd name="T0" fmla="*/ 39801 w 28"/>
              <a:gd name="T1" fmla="*/ 0 h 41"/>
              <a:gd name="T2" fmla="*/ 39801 w 28"/>
              <a:gd name="T3" fmla="*/ 3175 h 41"/>
              <a:gd name="T4" fmla="*/ 11793 w 28"/>
              <a:gd name="T5" fmla="*/ 3175 h 41"/>
              <a:gd name="T6" fmla="*/ 4422 w 28"/>
              <a:gd name="T7" fmla="*/ 58737 h 41"/>
              <a:gd name="T8" fmla="*/ 39801 w 28"/>
              <a:gd name="T9" fmla="*/ 58737 h 41"/>
              <a:gd name="T10" fmla="*/ 39801 w 28"/>
              <a:gd name="T11" fmla="*/ 63500 h 41"/>
              <a:gd name="T12" fmla="*/ 0 w 28"/>
              <a:gd name="T13" fmla="*/ 63500 h 41"/>
              <a:gd name="T14" fmla="*/ 10319 w 28"/>
              <a:gd name="T15" fmla="*/ 0 h 41"/>
              <a:gd name="T16" fmla="*/ 39801 w 28"/>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41">
                <a:moveTo>
                  <a:pt x="27" y="0"/>
                </a:moveTo>
                <a:lnTo>
                  <a:pt x="27" y="2"/>
                </a:lnTo>
                <a:lnTo>
                  <a:pt x="8" y="2"/>
                </a:lnTo>
                <a:lnTo>
                  <a:pt x="3" y="37"/>
                </a:lnTo>
                <a:lnTo>
                  <a:pt x="27" y="37"/>
                </a:lnTo>
                <a:lnTo>
                  <a:pt x="27" y="40"/>
                </a:lnTo>
                <a:lnTo>
                  <a:pt x="0" y="40"/>
                </a:lnTo>
                <a:lnTo>
                  <a:pt x="7" y="0"/>
                </a:lnTo>
                <a:lnTo>
                  <a:pt x="27" y="0"/>
                </a:lnTo>
              </a:path>
            </a:pathLst>
          </a:custGeom>
          <a:solidFill>
            <a:srgbClr val="000000"/>
          </a:solidFill>
          <a:ln w="12700" cap="rnd" cmpd="sng">
            <a:solidFill>
              <a:srgbClr val="81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648" name="Rectangle 166"/>
          <p:cNvSpPr>
            <a:spLocks noChangeArrowheads="1"/>
          </p:cNvSpPr>
          <p:nvPr/>
        </p:nvSpPr>
        <p:spPr bwMode="auto">
          <a:xfrm>
            <a:off x="6577602" y="2650853"/>
            <a:ext cx="4763" cy="82550"/>
          </a:xfrm>
          <a:prstGeom prst="rect">
            <a:avLst/>
          </a:prstGeom>
          <a:solidFill>
            <a:srgbClr val="000000"/>
          </a:solidFill>
          <a:ln w="12700">
            <a:solidFill>
              <a:srgbClr val="81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en-US"/>
          </a:p>
        </p:txBody>
      </p:sp>
      <p:sp>
        <p:nvSpPr>
          <p:cNvPr id="649" name="Rectangle 167"/>
          <p:cNvSpPr>
            <a:spLocks noChangeArrowheads="1"/>
          </p:cNvSpPr>
          <p:nvPr/>
        </p:nvSpPr>
        <p:spPr bwMode="auto">
          <a:xfrm>
            <a:off x="6563315" y="2544491"/>
            <a:ext cx="77787" cy="3175"/>
          </a:xfrm>
          <a:prstGeom prst="rect">
            <a:avLst/>
          </a:prstGeom>
          <a:solidFill>
            <a:srgbClr val="000000"/>
          </a:solidFill>
          <a:ln w="12700">
            <a:solidFill>
              <a:srgbClr val="81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en-US"/>
          </a:p>
        </p:txBody>
      </p:sp>
      <p:sp>
        <p:nvSpPr>
          <p:cNvPr id="650" name="Freeform 168"/>
          <p:cNvSpPr>
            <a:spLocks/>
          </p:cNvSpPr>
          <p:nvPr/>
        </p:nvSpPr>
        <p:spPr bwMode="auto">
          <a:xfrm>
            <a:off x="6496640" y="2546078"/>
            <a:ext cx="85725" cy="107950"/>
          </a:xfrm>
          <a:custGeom>
            <a:avLst/>
            <a:gdLst>
              <a:gd name="T0" fmla="*/ 84247 w 58"/>
              <a:gd name="T1" fmla="*/ 101600 h 68"/>
              <a:gd name="T2" fmla="*/ 84247 w 58"/>
              <a:gd name="T3" fmla="*/ 106363 h 68"/>
              <a:gd name="T4" fmla="*/ 69467 w 58"/>
              <a:gd name="T5" fmla="*/ 106363 h 68"/>
              <a:gd name="T6" fmla="*/ 0 w 58"/>
              <a:gd name="T7" fmla="*/ 39688 h 68"/>
              <a:gd name="T8" fmla="*/ 0 w 58"/>
              <a:gd name="T9" fmla="*/ 0 h 68"/>
              <a:gd name="T10" fmla="*/ 4434 w 58"/>
              <a:gd name="T11" fmla="*/ 0 h 68"/>
              <a:gd name="T12" fmla="*/ 4434 w 58"/>
              <a:gd name="T13" fmla="*/ 36513 h 68"/>
              <a:gd name="T14" fmla="*/ 72423 w 58"/>
              <a:gd name="T15" fmla="*/ 101600 h 68"/>
              <a:gd name="T16" fmla="*/ 84247 w 58"/>
              <a:gd name="T17" fmla="*/ 101600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8" h="68">
                <a:moveTo>
                  <a:pt x="57" y="64"/>
                </a:moveTo>
                <a:lnTo>
                  <a:pt x="57" y="67"/>
                </a:lnTo>
                <a:lnTo>
                  <a:pt x="47" y="67"/>
                </a:lnTo>
                <a:lnTo>
                  <a:pt x="0" y="25"/>
                </a:lnTo>
                <a:lnTo>
                  <a:pt x="0" y="0"/>
                </a:lnTo>
                <a:lnTo>
                  <a:pt x="3" y="0"/>
                </a:lnTo>
                <a:lnTo>
                  <a:pt x="3" y="23"/>
                </a:lnTo>
                <a:lnTo>
                  <a:pt x="49" y="64"/>
                </a:lnTo>
                <a:lnTo>
                  <a:pt x="57" y="64"/>
                </a:lnTo>
              </a:path>
            </a:pathLst>
          </a:custGeom>
          <a:solidFill>
            <a:srgbClr val="000000"/>
          </a:solidFill>
          <a:ln w="12700" cap="rnd" cmpd="sng">
            <a:solidFill>
              <a:srgbClr val="81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651" name="Freeform 169"/>
          <p:cNvSpPr>
            <a:spLocks/>
          </p:cNvSpPr>
          <p:nvPr/>
        </p:nvSpPr>
        <p:spPr bwMode="auto">
          <a:xfrm>
            <a:off x="6520452" y="2365103"/>
            <a:ext cx="20638" cy="53975"/>
          </a:xfrm>
          <a:custGeom>
            <a:avLst/>
            <a:gdLst>
              <a:gd name="T0" fmla="*/ 19164 w 14"/>
              <a:gd name="T1" fmla="*/ 1588 h 34"/>
              <a:gd name="T2" fmla="*/ 19164 w 14"/>
              <a:gd name="T3" fmla="*/ 6350 h 34"/>
              <a:gd name="T4" fmla="*/ 13267 w 14"/>
              <a:gd name="T5" fmla="*/ 4763 h 34"/>
              <a:gd name="T6" fmla="*/ 5897 w 14"/>
              <a:gd name="T7" fmla="*/ 47625 h 34"/>
              <a:gd name="T8" fmla="*/ 11793 w 14"/>
              <a:gd name="T9" fmla="*/ 49213 h 34"/>
              <a:gd name="T10" fmla="*/ 11793 w 14"/>
              <a:gd name="T11" fmla="*/ 52388 h 34"/>
              <a:gd name="T12" fmla="*/ 0 w 14"/>
              <a:gd name="T13" fmla="*/ 50800 h 34"/>
              <a:gd name="T14" fmla="*/ 10319 w 14"/>
              <a:gd name="T15" fmla="*/ 0 h 34"/>
              <a:gd name="T16" fmla="*/ 19164 w 14"/>
              <a:gd name="T17" fmla="*/ 1588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 h="34">
                <a:moveTo>
                  <a:pt x="13" y="1"/>
                </a:moveTo>
                <a:lnTo>
                  <a:pt x="13" y="4"/>
                </a:lnTo>
                <a:lnTo>
                  <a:pt x="9" y="3"/>
                </a:lnTo>
                <a:lnTo>
                  <a:pt x="4" y="30"/>
                </a:lnTo>
                <a:lnTo>
                  <a:pt x="8" y="31"/>
                </a:lnTo>
                <a:lnTo>
                  <a:pt x="8" y="33"/>
                </a:lnTo>
                <a:lnTo>
                  <a:pt x="0" y="32"/>
                </a:lnTo>
                <a:lnTo>
                  <a:pt x="7" y="0"/>
                </a:lnTo>
                <a:lnTo>
                  <a:pt x="13" y="1"/>
                </a:lnTo>
              </a:path>
            </a:pathLst>
          </a:custGeom>
          <a:solidFill>
            <a:srgbClr val="000000"/>
          </a:solidFill>
          <a:ln w="12700" cap="rnd" cmpd="sng">
            <a:solidFill>
              <a:srgbClr val="81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652" name="Freeform 170"/>
          <p:cNvSpPr>
            <a:spLocks/>
          </p:cNvSpPr>
          <p:nvPr/>
        </p:nvSpPr>
        <p:spPr bwMode="auto">
          <a:xfrm>
            <a:off x="6536327" y="2560366"/>
            <a:ext cx="39688" cy="41275"/>
          </a:xfrm>
          <a:custGeom>
            <a:avLst/>
            <a:gdLst>
              <a:gd name="T0" fmla="*/ 2940 w 27"/>
              <a:gd name="T1" fmla="*/ 39688 h 26"/>
              <a:gd name="T2" fmla="*/ 0 w 27"/>
              <a:gd name="T3" fmla="*/ 36513 h 26"/>
              <a:gd name="T4" fmla="*/ 33808 w 27"/>
              <a:gd name="T5" fmla="*/ 0 h 26"/>
              <a:gd name="T6" fmla="*/ 38218 w 27"/>
              <a:gd name="T7" fmla="*/ 3175 h 26"/>
              <a:gd name="T8" fmla="*/ 2940 w 27"/>
              <a:gd name="T9" fmla="*/ 39688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26">
                <a:moveTo>
                  <a:pt x="2" y="25"/>
                </a:moveTo>
                <a:lnTo>
                  <a:pt x="0" y="23"/>
                </a:lnTo>
                <a:lnTo>
                  <a:pt x="23" y="0"/>
                </a:lnTo>
                <a:lnTo>
                  <a:pt x="26" y="2"/>
                </a:lnTo>
                <a:lnTo>
                  <a:pt x="2" y="25"/>
                </a:lnTo>
              </a:path>
            </a:pathLst>
          </a:custGeom>
          <a:solidFill>
            <a:srgbClr val="000000"/>
          </a:solidFill>
          <a:ln w="12700" cap="rnd" cmpd="sng">
            <a:solidFill>
              <a:srgbClr val="81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653" name="Freeform 171"/>
          <p:cNvSpPr>
            <a:spLocks/>
          </p:cNvSpPr>
          <p:nvPr/>
        </p:nvSpPr>
        <p:spPr bwMode="auto">
          <a:xfrm>
            <a:off x="6533152" y="2593703"/>
            <a:ext cx="50800" cy="52388"/>
          </a:xfrm>
          <a:custGeom>
            <a:avLst/>
            <a:gdLst>
              <a:gd name="T0" fmla="*/ 0 w 34"/>
              <a:gd name="T1" fmla="*/ 3175 h 33"/>
              <a:gd name="T2" fmla="*/ 2988 w 34"/>
              <a:gd name="T3" fmla="*/ 0 h 33"/>
              <a:gd name="T4" fmla="*/ 49306 w 34"/>
              <a:gd name="T5" fmla="*/ 47625 h 33"/>
              <a:gd name="T6" fmla="*/ 46318 w 34"/>
              <a:gd name="T7" fmla="*/ 50800 h 33"/>
              <a:gd name="T8" fmla="*/ 0 w 34"/>
              <a:gd name="T9" fmla="*/ 3175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3">
                <a:moveTo>
                  <a:pt x="0" y="2"/>
                </a:moveTo>
                <a:lnTo>
                  <a:pt x="2" y="0"/>
                </a:lnTo>
                <a:lnTo>
                  <a:pt x="33" y="30"/>
                </a:lnTo>
                <a:lnTo>
                  <a:pt x="31" y="32"/>
                </a:lnTo>
                <a:lnTo>
                  <a:pt x="0" y="2"/>
                </a:lnTo>
              </a:path>
            </a:pathLst>
          </a:custGeom>
          <a:solidFill>
            <a:srgbClr val="000000"/>
          </a:solidFill>
          <a:ln w="12700" cap="rnd" cmpd="sng">
            <a:solidFill>
              <a:srgbClr val="81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654" name="Freeform 172"/>
          <p:cNvSpPr>
            <a:spLocks/>
          </p:cNvSpPr>
          <p:nvPr/>
        </p:nvSpPr>
        <p:spPr bwMode="auto">
          <a:xfrm>
            <a:off x="6528390" y="2368278"/>
            <a:ext cx="15875" cy="50800"/>
          </a:xfrm>
          <a:custGeom>
            <a:avLst/>
            <a:gdLst>
              <a:gd name="T0" fmla="*/ 9525 w 10"/>
              <a:gd name="T1" fmla="*/ 0 h 32"/>
              <a:gd name="T2" fmla="*/ 14288 w 10"/>
              <a:gd name="T3" fmla="*/ 0 h 32"/>
              <a:gd name="T4" fmla="*/ 4763 w 10"/>
              <a:gd name="T5" fmla="*/ 49213 h 32"/>
              <a:gd name="T6" fmla="*/ 0 w 10"/>
              <a:gd name="T7" fmla="*/ 47625 h 32"/>
              <a:gd name="T8" fmla="*/ 9525 w 10"/>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32">
                <a:moveTo>
                  <a:pt x="6" y="0"/>
                </a:moveTo>
                <a:lnTo>
                  <a:pt x="9" y="0"/>
                </a:lnTo>
                <a:lnTo>
                  <a:pt x="3" y="31"/>
                </a:lnTo>
                <a:lnTo>
                  <a:pt x="0" y="30"/>
                </a:lnTo>
                <a:lnTo>
                  <a:pt x="6" y="0"/>
                </a:lnTo>
              </a:path>
            </a:pathLst>
          </a:custGeom>
          <a:solidFill>
            <a:srgbClr val="000000"/>
          </a:solidFill>
          <a:ln w="12700" cap="rnd" cmpd="sng">
            <a:solidFill>
              <a:srgbClr val="81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655" name="Freeform 173"/>
          <p:cNvSpPr>
            <a:spLocks/>
          </p:cNvSpPr>
          <p:nvPr/>
        </p:nvSpPr>
        <p:spPr bwMode="auto">
          <a:xfrm>
            <a:off x="6550615" y="2396853"/>
            <a:ext cx="44450" cy="173038"/>
          </a:xfrm>
          <a:custGeom>
            <a:avLst/>
            <a:gdLst>
              <a:gd name="T0" fmla="*/ 38523 w 30"/>
              <a:gd name="T1" fmla="*/ 0 h 109"/>
              <a:gd name="T2" fmla="*/ 42968 w 30"/>
              <a:gd name="T3" fmla="*/ 0 h 109"/>
              <a:gd name="T4" fmla="*/ 42968 w 30"/>
              <a:gd name="T5" fmla="*/ 98425 h 109"/>
              <a:gd name="T6" fmla="*/ 7408 w 30"/>
              <a:gd name="T7" fmla="*/ 146050 h 109"/>
              <a:gd name="T8" fmla="*/ 22225 w 30"/>
              <a:gd name="T9" fmla="*/ 168275 h 109"/>
              <a:gd name="T10" fmla="*/ 19262 w 30"/>
              <a:gd name="T11" fmla="*/ 171450 h 109"/>
              <a:gd name="T12" fmla="*/ 0 w 30"/>
              <a:gd name="T13" fmla="*/ 146050 h 109"/>
              <a:gd name="T14" fmla="*/ 38523 w 30"/>
              <a:gd name="T15" fmla="*/ 95250 h 109"/>
              <a:gd name="T16" fmla="*/ 38523 w 30"/>
              <a:gd name="T17" fmla="*/ 0 h 1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 h="109">
                <a:moveTo>
                  <a:pt x="26" y="0"/>
                </a:moveTo>
                <a:lnTo>
                  <a:pt x="29" y="0"/>
                </a:lnTo>
                <a:lnTo>
                  <a:pt x="29" y="62"/>
                </a:lnTo>
                <a:lnTo>
                  <a:pt x="5" y="92"/>
                </a:lnTo>
                <a:lnTo>
                  <a:pt x="15" y="106"/>
                </a:lnTo>
                <a:lnTo>
                  <a:pt x="13" y="108"/>
                </a:lnTo>
                <a:lnTo>
                  <a:pt x="0" y="92"/>
                </a:lnTo>
                <a:lnTo>
                  <a:pt x="26" y="60"/>
                </a:lnTo>
                <a:lnTo>
                  <a:pt x="26" y="0"/>
                </a:lnTo>
              </a:path>
            </a:pathLst>
          </a:custGeom>
          <a:solidFill>
            <a:srgbClr val="000000"/>
          </a:solidFill>
          <a:ln w="12700" cap="rnd" cmpd="sng">
            <a:solidFill>
              <a:srgbClr val="81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656" name="Freeform 174"/>
          <p:cNvSpPr>
            <a:spLocks/>
          </p:cNvSpPr>
          <p:nvPr/>
        </p:nvSpPr>
        <p:spPr bwMode="auto">
          <a:xfrm>
            <a:off x="6455365" y="2357166"/>
            <a:ext cx="87312" cy="244475"/>
          </a:xfrm>
          <a:custGeom>
            <a:avLst/>
            <a:gdLst>
              <a:gd name="T0" fmla="*/ 85832 w 59"/>
              <a:gd name="T1" fmla="*/ 239713 h 154"/>
              <a:gd name="T2" fmla="*/ 81393 w 59"/>
              <a:gd name="T3" fmla="*/ 242888 h 154"/>
              <a:gd name="T4" fmla="*/ 0 w 59"/>
              <a:gd name="T5" fmla="*/ 138113 h 154"/>
              <a:gd name="T6" fmla="*/ 0 w 59"/>
              <a:gd name="T7" fmla="*/ 68263 h 154"/>
              <a:gd name="T8" fmla="*/ 71033 w 59"/>
              <a:gd name="T9" fmla="*/ 0 h 154"/>
              <a:gd name="T10" fmla="*/ 84352 w 59"/>
              <a:gd name="T11" fmla="*/ 7938 h 154"/>
              <a:gd name="T12" fmla="*/ 82872 w 59"/>
              <a:gd name="T13" fmla="*/ 11113 h 154"/>
              <a:gd name="T14" fmla="*/ 71033 w 59"/>
              <a:gd name="T15" fmla="*/ 4763 h 154"/>
              <a:gd name="T16" fmla="*/ 4440 w 59"/>
              <a:gd name="T17" fmla="*/ 71438 h 154"/>
              <a:gd name="T18" fmla="*/ 4440 w 59"/>
              <a:gd name="T19" fmla="*/ 134938 h 154"/>
              <a:gd name="T20" fmla="*/ 85832 w 59"/>
              <a:gd name="T21" fmla="*/ 239713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9" h="154">
                <a:moveTo>
                  <a:pt x="58" y="151"/>
                </a:moveTo>
                <a:lnTo>
                  <a:pt x="55" y="153"/>
                </a:lnTo>
                <a:lnTo>
                  <a:pt x="0" y="87"/>
                </a:lnTo>
                <a:lnTo>
                  <a:pt x="0" y="43"/>
                </a:lnTo>
                <a:lnTo>
                  <a:pt x="48" y="0"/>
                </a:lnTo>
                <a:lnTo>
                  <a:pt x="57" y="5"/>
                </a:lnTo>
                <a:lnTo>
                  <a:pt x="56" y="7"/>
                </a:lnTo>
                <a:lnTo>
                  <a:pt x="48" y="3"/>
                </a:lnTo>
                <a:lnTo>
                  <a:pt x="3" y="45"/>
                </a:lnTo>
                <a:lnTo>
                  <a:pt x="3" y="85"/>
                </a:lnTo>
                <a:lnTo>
                  <a:pt x="58" y="151"/>
                </a:lnTo>
              </a:path>
            </a:pathLst>
          </a:custGeom>
          <a:solidFill>
            <a:srgbClr val="000000"/>
          </a:solidFill>
          <a:ln w="12700" cap="rnd" cmpd="sng">
            <a:solidFill>
              <a:srgbClr val="81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657" name="Freeform 175"/>
          <p:cNvSpPr>
            <a:spLocks/>
          </p:cNvSpPr>
          <p:nvPr/>
        </p:nvSpPr>
        <p:spPr bwMode="auto">
          <a:xfrm>
            <a:off x="6579190" y="2390503"/>
            <a:ext cx="14287" cy="11113"/>
          </a:xfrm>
          <a:custGeom>
            <a:avLst/>
            <a:gdLst>
              <a:gd name="T0" fmla="*/ 0 w 10"/>
              <a:gd name="T1" fmla="*/ 3175 h 7"/>
              <a:gd name="T2" fmla="*/ 1429 w 10"/>
              <a:gd name="T3" fmla="*/ 0 h 7"/>
              <a:gd name="T4" fmla="*/ 12858 w 10"/>
              <a:gd name="T5" fmla="*/ 4763 h 7"/>
              <a:gd name="T6" fmla="*/ 8572 w 10"/>
              <a:gd name="T7" fmla="*/ 9525 h 7"/>
              <a:gd name="T8" fmla="*/ 0 w 10"/>
              <a:gd name="T9" fmla="*/ 3175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7">
                <a:moveTo>
                  <a:pt x="0" y="2"/>
                </a:moveTo>
                <a:lnTo>
                  <a:pt x="1" y="0"/>
                </a:lnTo>
                <a:lnTo>
                  <a:pt x="9" y="3"/>
                </a:lnTo>
                <a:lnTo>
                  <a:pt x="6" y="6"/>
                </a:lnTo>
                <a:lnTo>
                  <a:pt x="0" y="2"/>
                </a:lnTo>
              </a:path>
            </a:pathLst>
          </a:custGeom>
          <a:solidFill>
            <a:srgbClr val="000000"/>
          </a:solidFill>
          <a:ln w="12700" cap="rnd" cmpd="sng">
            <a:solidFill>
              <a:srgbClr val="81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658" name="Freeform 176"/>
          <p:cNvSpPr>
            <a:spLocks/>
          </p:cNvSpPr>
          <p:nvPr/>
        </p:nvSpPr>
        <p:spPr bwMode="auto">
          <a:xfrm>
            <a:off x="6556965" y="2744516"/>
            <a:ext cx="101600" cy="96837"/>
          </a:xfrm>
          <a:custGeom>
            <a:avLst/>
            <a:gdLst>
              <a:gd name="T0" fmla="*/ 20614 w 69"/>
              <a:gd name="T1" fmla="*/ 4762 h 61"/>
              <a:gd name="T2" fmla="*/ 0 w 69"/>
              <a:gd name="T3" fmla="*/ 30162 h 61"/>
              <a:gd name="T4" fmla="*/ 83930 w 69"/>
              <a:gd name="T5" fmla="*/ 95250 h 61"/>
              <a:gd name="T6" fmla="*/ 100128 w 69"/>
              <a:gd name="T7" fmla="*/ 76200 h 61"/>
              <a:gd name="T8" fmla="*/ 29449 w 69"/>
              <a:gd name="T9" fmla="*/ 19050 h 61"/>
              <a:gd name="T10" fmla="*/ 27977 w 69"/>
              <a:gd name="T11" fmla="*/ 0 h 61"/>
              <a:gd name="T12" fmla="*/ 20614 w 69"/>
              <a:gd name="T13" fmla="*/ 4762 h 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 h="61">
                <a:moveTo>
                  <a:pt x="14" y="3"/>
                </a:moveTo>
                <a:lnTo>
                  <a:pt x="0" y="19"/>
                </a:lnTo>
                <a:lnTo>
                  <a:pt x="57" y="60"/>
                </a:lnTo>
                <a:lnTo>
                  <a:pt x="68" y="48"/>
                </a:lnTo>
                <a:lnTo>
                  <a:pt x="20" y="12"/>
                </a:lnTo>
                <a:lnTo>
                  <a:pt x="19" y="0"/>
                </a:lnTo>
                <a:lnTo>
                  <a:pt x="14" y="3"/>
                </a:lnTo>
              </a:path>
            </a:pathLst>
          </a:custGeom>
          <a:solidFill>
            <a:srgbClr val="000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659" name="Freeform 177"/>
          <p:cNvSpPr>
            <a:spLocks/>
          </p:cNvSpPr>
          <p:nvPr/>
        </p:nvSpPr>
        <p:spPr bwMode="auto">
          <a:xfrm>
            <a:off x="6552202" y="2739753"/>
            <a:ext cx="107950" cy="106363"/>
          </a:xfrm>
          <a:custGeom>
            <a:avLst/>
            <a:gdLst>
              <a:gd name="T0" fmla="*/ 30634 w 74"/>
              <a:gd name="T1" fmla="*/ 1588 h 67"/>
              <a:gd name="T2" fmla="*/ 33552 w 74"/>
              <a:gd name="T3" fmla="*/ 6350 h 67"/>
              <a:gd name="T4" fmla="*/ 24799 w 74"/>
              <a:gd name="T5" fmla="*/ 11113 h 67"/>
              <a:gd name="T6" fmla="*/ 7294 w 74"/>
              <a:gd name="T7" fmla="*/ 31750 h 67"/>
              <a:gd name="T8" fmla="*/ 87527 w 74"/>
              <a:gd name="T9" fmla="*/ 98425 h 67"/>
              <a:gd name="T10" fmla="*/ 100656 w 74"/>
              <a:gd name="T11" fmla="*/ 80963 h 67"/>
              <a:gd name="T12" fmla="*/ 30634 w 74"/>
              <a:gd name="T13" fmla="*/ 23813 h 67"/>
              <a:gd name="T14" fmla="*/ 30634 w 74"/>
              <a:gd name="T15" fmla="*/ 7938 h 67"/>
              <a:gd name="T16" fmla="*/ 24799 w 74"/>
              <a:gd name="T17" fmla="*/ 11113 h 67"/>
              <a:gd name="T18" fmla="*/ 5835 w 74"/>
              <a:gd name="T19" fmla="*/ 34925 h 67"/>
              <a:gd name="T20" fmla="*/ 2918 w 74"/>
              <a:gd name="T21" fmla="*/ 31750 h 67"/>
              <a:gd name="T22" fmla="*/ 23341 w 74"/>
              <a:gd name="T23" fmla="*/ 6350 h 67"/>
              <a:gd name="T24" fmla="*/ 35011 w 74"/>
              <a:gd name="T25" fmla="*/ 0 h 67"/>
              <a:gd name="T26" fmla="*/ 35011 w 74"/>
              <a:gd name="T27" fmla="*/ 22225 h 67"/>
              <a:gd name="T28" fmla="*/ 106491 w 74"/>
              <a:gd name="T29" fmla="*/ 79375 h 67"/>
              <a:gd name="T30" fmla="*/ 88986 w 74"/>
              <a:gd name="T31" fmla="*/ 104775 h 67"/>
              <a:gd name="T32" fmla="*/ 0 w 74"/>
              <a:gd name="T33" fmla="*/ 33338 h 67"/>
              <a:gd name="T34" fmla="*/ 23341 w 74"/>
              <a:gd name="T35" fmla="*/ 6350 h 67"/>
              <a:gd name="T36" fmla="*/ 30634 w 74"/>
              <a:gd name="T37" fmla="*/ 1588 h 6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4" h="67">
                <a:moveTo>
                  <a:pt x="21" y="1"/>
                </a:moveTo>
                <a:lnTo>
                  <a:pt x="23" y="4"/>
                </a:lnTo>
                <a:lnTo>
                  <a:pt x="17" y="7"/>
                </a:lnTo>
                <a:lnTo>
                  <a:pt x="5" y="20"/>
                </a:lnTo>
                <a:lnTo>
                  <a:pt x="60" y="62"/>
                </a:lnTo>
                <a:lnTo>
                  <a:pt x="69" y="51"/>
                </a:lnTo>
                <a:lnTo>
                  <a:pt x="21" y="15"/>
                </a:lnTo>
                <a:lnTo>
                  <a:pt x="21" y="5"/>
                </a:lnTo>
                <a:lnTo>
                  <a:pt x="17" y="7"/>
                </a:lnTo>
                <a:lnTo>
                  <a:pt x="4" y="22"/>
                </a:lnTo>
                <a:lnTo>
                  <a:pt x="2" y="20"/>
                </a:lnTo>
                <a:lnTo>
                  <a:pt x="16" y="4"/>
                </a:lnTo>
                <a:lnTo>
                  <a:pt x="24" y="0"/>
                </a:lnTo>
                <a:lnTo>
                  <a:pt x="24" y="14"/>
                </a:lnTo>
                <a:lnTo>
                  <a:pt x="73" y="50"/>
                </a:lnTo>
                <a:lnTo>
                  <a:pt x="61" y="66"/>
                </a:lnTo>
                <a:lnTo>
                  <a:pt x="0" y="21"/>
                </a:lnTo>
                <a:lnTo>
                  <a:pt x="16" y="4"/>
                </a:lnTo>
                <a:lnTo>
                  <a:pt x="21" y="1"/>
                </a:lnTo>
              </a:path>
            </a:pathLst>
          </a:custGeom>
          <a:solidFill>
            <a:srgbClr val="810000"/>
          </a:solidFill>
          <a:ln w="12700" cap="rnd" cmpd="sng">
            <a:solidFill>
              <a:srgbClr val="81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660" name="Freeform 178"/>
          <p:cNvSpPr>
            <a:spLocks/>
          </p:cNvSpPr>
          <p:nvPr/>
        </p:nvSpPr>
        <p:spPr bwMode="auto">
          <a:xfrm>
            <a:off x="6547440" y="2546078"/>
            <a:ext cx="60325" cy="69850"/>
          </a:xfrm>
          <a:custGeom>
            <a:avLst/>
            <a:gdLst>
              <a:gd name="T0" fmla="*/ 54440 w 41"/>
              <a:gd name="T1" fmla="*/ 0 h 44"/>
              <a:gd name="T2" fmla="*/ 58854 w 41"/>
              <a:gd name="T3" fmla="*/ 0 h 44"/>
              <a:gd name="T4" fmla="*/ 58854 w 41"/>
              <a:gd name="T5" fmla="*/ 12700 h 44"/>
              <a:gd name="T6" fmla="*/ 2943 w 41"/>
              <a:gd name="T7" fmla="*/ 68263 h 44"/>
              <a:gd name="T8" fmla="*/ 0 w 41"/>
              <a:gd name="T9" fmla="*/ 65088 h 44"/>
              <a:gd name="T10" fmla="*/ 54440 w 41"/>
              <a:gd name="T11" fmla="*/ 11113 h 44"/>
              <a:gd name="T12" fmla="*/ 54440 w 41"/>
              <a:gd name="T13" fmla="*/ 0 h 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44">
                <a:moveTo>
                  <a:pt x="37" y="0"/>
                </a:moveTo>
                <a:lnTo>
                  <a:pt x="40" y="0"/>
                </a:lnTo>
                <a:lnTo>
                  <a:pt x="40" y="8"/>
                </a:lnTo>
                <a:lnTo>
                  <a:pt x="2" y="43"/>
                </a:lnTo>
                <a:lnTo>
                  <a:pt x="0" y="41"/>
                </a:lnTo>
                <a:lnTo>
                  <a:pt x="37" y="7"/>
                </a:lnTo>
                <a:lnTo>
                  <a:pt x="37" y="0"/>
                </a:lnTo>
              </a:path>
            </a:pathLst>
          </a:custGeom>
          <a:solidFill>
            <a:srgbClr val="000000"/>
          </a:solidFill>
          <a:ln w="12700" cap="rnd" cmpd="sng">
            <a:solidFill>
              <a:srgbClr val="81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661" name="Freeform 179"/>
          <p:cNvSpPr>
            <a:spLocks/>
          </p:cNvSpPr>
          <p:nvPr/>
        </p:nvSpPr>
        <p:spPr bwMode="auto">
          <a:xfrm>
            <a:off x="6542677" y="2565128"/>
            <a:ext cx="47625" cy="47625"/>
          </a:xfrm>
          <a:custGeom>
            <a:avLst/>
            <a:gdLst>
              <a:gd name="T0" fmla="*/ 46182 w 33"/>
              <a:gd name="T1" fmla="*/ 6350 h 30"/>
              <a:gd name="T2" fmla="*/ 44739 w 33"/>
              <a:gd name="T3" fmla="*/ 11113 h 30"/>
              <a:gd name="T4" fmla="*/ 37523 w 33"/>
              <a:gd name="T5" fmla="*/ 4763 h 30"/>
              <a:gd name="T6" fmla="*/ 0 w 33"/>
              <a:gd name="T7" fmla="*/ 46038 h 30"/>
              <a:gd name="T8" fmla="*/ 0 w 33"/>
              <a:gd name="T9" fmla="*/ 41275 h 30"/>
              <a:gd name="T10" fmla="*/ 4330 w 33"/>
              <a:gd name="T11" fmla="*/ 41275 h 30"/>
              <a:gd name="T12" fmla="*/ 4330 w 33"/>
              <a:gd name="T13" fmla="*/ 42863 h 30"/>
              <a:gd name="T14" fmla="*/ 0 w 33"/>
              <a:gd name="T15" fmla="*/ 38100 h 30"/>
              <a:gd name="T16" fmla="*/ 37523 w 33"/>
              <a:gd name="T17" fmla="*/ 0 h 30"/>
              <a:gd name="T18" fmla="*/ 46182 w 33"/>
              <a:gd name="T19" fmla="*/ 6350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 h="30">
                <a:moveTo>
                  <a:pt x="32" y="4"/>
                </a:moveTo>
                <a:lnTo>
                  <a:pt x="31" y="7"/>
                </a:lnTo>
                <a:lnTo>
                  <a:pt x="26" y="3"/>
                </a:lnTo>
                <a:lnTo>
                  <a:pt x="0" y="29"/>
                </a:lnTo>
                <a:lnTo>
                  <a:pt x="0" y="26"/>
                </a:lnTo>
                <a:lnTo>
                  <a:pt x="3" y="26"/>
                </a:lnTo>
                <a:lnTo>
                  <a:pt x="3" y="27"/>
                </a:lnTo>
                <a:lnTo>
                  <a:pt x="0" y="24"/>
                </a:lnTo>
                <a:lnTo>
                  <a:pt x="26" y="0"/>
                </a:lnTo>
                <a:lnTo>
                  <a:pt x="32" y="4"/>
                </a:lnTo>
              </a:path>
            </a:pathLst>
          </a:custGeom>
          <a:solidFill>
            <a:srgbClr val="000000"/>
          </a:solidFill>
          <a:ln w="12700" cap="rnd" cmpd="sng">
            <a:solidFill>
              <a:srgbClr val="81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662" name="Freeform 180"/>
          <p:cNvSpPr>
            <a:spLocks/>
          </p:cNvSpPr>
          <p:nvPr/>
        </p:nvSpPr>
        <p:spPr bwMode="auto">
          <a:xfrm>
            <a:off x="6580777" y="2557191"/>
            <a:ext cx="41275" cy="55562"/>
          </a:xfrm>
          <a:custGeom>
            <a:avLst/>
            <a:gdLst>
              <a:gd name="T0" fmla="*/ 21349 w 29"/>
              <a:gd name="T1" fmla="*/ 3175 h 35"/>
              <a:gd name="T2" fmla="*/ 24196 w 29"/>
              <a:gd name="T3" fmla="*/ 0 h 35"/>
              <a:gd name="T4" fmla="*/ 39852 w 29"/>
              <a:gd name="T5" fmla="*/ 19050 h 35"/>
              <a:gd name="T6" fmla="*/ 8540 w 29"/>
              <a:gd name="T7" fmla="*/ 53975 h 35"/>
              <a:gd name="T8" fmla="*/ 0 w 29"/>
              <a:gd name="T9" fmla="*/ 44450 h 35"/>
              <a:gd name="T10" fmla="*/ 29889 w 29"/>
              <a:gd name="T11" fmla="*/ 9525 h 35"/>
              <a:gd name="T12" fmla="*/ 32735 w 29"/>
              <a:gd name="T13" fmla="*/ 12700 h 35"/>
              <a:gd name="T14" fmla="*/ 5693 w 29"/>
              <a:gd name="T15" fmla="*/ 44450 h 35"/>
              <a:gd name="T16" fmla="*/ 8540 w 29"/>
              <a:gd name="T17" fmla="*/ 47625 h 35"/>
              <a:gd name="T18" fmla="*/ 34159 w 29"/>
              <a:gd name="T19" fmla="*/ 19050 h 35"/>
              <a:gd name="T20" fmla="*/ 21349 w 29"/>
              <a:gd name="T21" fmla="*/ 3175 h 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 h="35">
                <a:moveTo>
                  <a:pt x="15" y="2"/>
                </a:moveTo>
                <a:lnTo>
                  <a:pt x="17" y="0"/>
                </a:lnTo>
                <a:lnTo>
                  <a:pt x="28" y="12"/>
                </a:lnTo>
                <a:lnTo>
                  <a:pt x="6" y="34"/>
                </a:lnTo>
                <a:lnTo>
                  <a:pt x="0" y="28"/>
                </a:lnTo>
                <a:lnTo>
                  <a:pt x="21" y="6"/>
                </a:lnTo>
                <a:lnTo>
                  <a:pt x="23" y="8"/>
                </a:lnTo>
                <a:lnTo>
                  <a:pt x="4" y="28"/>
                </a:lnTo>
                <a:lnTo>
                  <a:pt x="6" y="30"/>
                </a:lnTo>
                <a:lnTo>
                  <a:pt x="24" y="12"/>
                </a:lnTo>
                <a:lnTo>
                  <a:pt x="15" y="2"/>
                </a:lnTo>
              </a:path>
            </a:pathLst>
          </a:custGeom>
          <a:solidFill>
            <a:srgbClr val="000000"/>
          </a:solidFill>
          <a:ln w="12700" cap="rnd" cmpd="sng">
            <a:solidFill>
              <a:srgbClr val="81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663" name="Line 181"/>
          <p:cNvSpPr>
            <a:spLocks noChangeShapeType="1"/>
          </p:cNvSpPr>
          <p:nvPr/>
        </p:nvSpPr>
        <p:spPr bwMode="auto">
          <a:xfrm flipH="1">
            <a:off x="6545852" y="2746103"/>
            <a:ext cx="74613" cy="1588"/>
          </a:xfrm>
          <a:prstGeom prst="line">
            <a:avLst/>
          </a:prstGeom>
          <a:noFill/>
          <a:ln w="25400">
            <a:solidFill>
              <a:srgbClr val="81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64" name="Line 182"/>
          <p:cNvSpPr>
            <a:spLocks noChangeShapeType="1"/>
          </p:cNvSpPr>
          <p:nvPr/>
        </p:nvSpPr>
        <p:spPr bwMode="auto">
          <a:xfrm flipH="1">
            <a:off x="6526802" y="2754041"/>
            <a:ext cx="84138" cy="20637"/>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65" name="Freeform 183"/>
          <p:cNvSpPr>
            <a:spLocks/>
          </p:cNvSpPr>
          <p:nvPr/>
        </p:nvSpPr>
        <p:spPr bwMode="auto">
          <a:xfrm>
            <a:off x="6502990" y="2271441"/>
            <a:ext cx="119062" cy="88900"/>
          </a:xfrm>
          <a:custGeom>
            <a:avLst/>
            <a:gdLst>
              <a:gd name="T0" fmla="*/ 117610 w 82"/>
              <a:gd name="T1" fmla="*/ 0 h 56"/>
              <a:gd name="T2" fmla="*/ 116158 w 82"/>
              <a:gd name="T3" fmla="*/ 0 h 56"/>
              <a:gd name="T4" fmla="*/ 1452 w 82"/>
              <a:gd name="T5" fmla="*/ 0 h 56"/>
              <a:gd name="T6" fmla="*/ 0 w 82"/>
              <a:gd name="T7" fmla="*/ 38100 h 56"/>
              <a:gd name="T8" fmla="*/ 36299 w 82"/>
              <a:gd name="T9" fmla="*/ 71438 h 56"/>
              <a:gd name="T10" fmla="*/ 36299 w 82"/>
              <a:gd name="T11" fmla="*/ 82550 h 56"/>
              <a:gd name="T12" fmla="*/ 58079 w 82"/>
              <a:gd name="T13" fmla="*/ 87313 h 56"/>
              <a:gd name="T14" fmla="*/ 82763 w 82"/>
              <a:gd name="T15" fmla="*/ 82550 h 56"/>
              <a:gd name="T16" fmla="*/ 82763 w 82"/>
              <a:gd name="T17" fmla="*/ 71438 h 56"/>
              <a:gd name="T18" fmla="*/ 117610 w 82"/>
              <a:gd name="T19" fmla="*/ 38100 h 56"/>
              <a:gd name="T20" fmla="*/ 117610 w 82"/>
              <a:gd name="T21" fmla="*/ 0 h 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2" h="56">
                <a:moveTo>
                  <a:pt x="81" y="0"/>
                </a:moveTo>
                <a:lnTo>
                  <a:pt x="80" y="0"/>
                </a:lnTo>
                <a:lnTo>
                  <a:pt x="1" y="0"/>
                </a:lnTo>
                <a:lnTo>
                  <a:pt x="0" y="24"/>
                </a:lnTo>
                <a:lnTo>
                  <a:pt x="25" y="45"/>
                </a:lnTo>
                <a:lnTo>
                  <a:pt x="25" y="52"/>
                </a:lnTo>
                <a:lnTo>
                  <a:pt x="40" y="55"/>
                </a:lnTo>
                <a:lnTo>
                  <a:pt x="57" y="52"/>
                </a:lnTo>
                <a:lnTo>
                  <a:pt x="57" y="45"/>
                </a:lnTo>
                <a:lnTo>
                  <a:pt x="81" y="24"/>
                </a:lnTo>
                <a:lnTo>
                  <a:pt x="81" y="0"/>
                </a:lnTo>
              </a:path>
            </a:pathLst>
          </a:custGeom>
          <a:solidFill>
            <a:srgbClr val="FFBF18"/>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666" name="Freeform 184"/>
          <p:cNvSpPr>
            <a:spLocks/>
          </p:cNvSpPr>
          <p:nvPr/>
        </p:nvSpPr>
        <p:spPr bwMode="auto">
          <a:xfrm>
            <a:off x="6583952" y="2271441"/>
            <a:ext cx="39688" cy="80962"/>
          </a:xfrm>
          <a:custGeom>
            <a:avLst/>
            <a:gdLst>
              <a:gd name="T0" fmla="*/ 4252 w 28"/>
              <a:gd name="T1" fmla="*/ 79375 h 51"/>
              <a:gd name="T2" fmla="*/ 0 w 28"/>
              <a:gd name="T3" fmla="*/ 79375 h 51"/>
              <a:gd name="T4" fmla="*/ 0 w 28"/>
              <a:gd name="T5" fmla="*/ 69850 h 51"/>
              <a:gd name="T6" fmla="*/ 35436 w 28"/>
              <a:gd name="T7" fmla="*/ 36512 h 51"/>
              <a:gd name="T8" fmla="*/ 35436 w 28"/>
              <a:gd name="T9" fmla="*/ 0 h 51"/>
              <a:gd name="T10" fmla="*/ 38271 w 28"/>
              <a:gd name="T11" fmla="*/ 0 h 51"/>
              <a:gd name="T12" fmla="*/ 38271 w 28"/>
              <a:gd name="T13" fmla="*/ 38100 h 51"/>
              <a:gd name="T14" fmla="*/ 4252 w 28"/>
              <a:gd name="T15" fmla="*/ 71437 h 51"/>
              <a:gd name="T16" fmla="*/ 4252 w 28"/>
              <a:gd name="T17" fmla="*/ 79375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51">
                <a:moveTo>
                  <a:pt x="3" y="50"/>
                </a:moveTo>
                <a:lnTo>
                  <a:pt x="0" y="50"/>
                </a:lnTo>
                <a:lnTo>
                  <a:pt x="0" y="44"/>
                </a:lnTo>
                <a:lnTo>
                  <a:pt x="25" y="23"/>
                </a:lnTo>
                <a:lnTo>
                  <a:pt x="25" y="0"/>
                </a:lnTo>
                <a:lnTo>
                  <a:pt x="27" y="0"/>
                </a:lnTo>
                <a:lnTo>
                  <a:pt x="27" y="24"/>
                </a:lnTo>
                <a:lnTo>
                  <a:pt x="3" y="45"/>
                </a:lnTo>
                <a:lnTo>
                  <a:pt x="3" y="50"/>
                </a:lnTo>
              </a:path>
            </a:pathLst>
          </a:custGeom>
          <a:solidFill>
            <a:srgbClr val="000000"/>
          </a:solidFill>
          <a:ln w="12700" cap="rnd" cmpd="sng">
            <a:solidFill>
              <a:srgbClr val="81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667" name="Freeform 185"/>
          <p:cNvSpPr>
            <a:spLocks/>
          </p:cNvSpPr>
          <p:nvPr/>
        </p:nvSpPr>
        <p:spPr bwMode="auto">
          <a:xfrm>
            <a:off x="6502990" y="2271441"/>
            <a:ext cx="41275" cy="80962"/>
          </a:xfrm>
          <a:custGeom>
            <a:avLst/>
            <a:gdLst>
              <a:gd name="T0" fmla="*/ 39801 w 28"/>
              <a:gd name="T1" fmla="*/ 79375 h 51"/>
              <a:gd name="T2" fmla="*/ 36853 w 28"/>
              <a:gd name="T3" fmla="*/ 79375 h 51"/>
              <a:gd name="T4" fmla="*/ 36853 w 28"/>
              <a:gd name="T5" fmla="*/ 71437 h 51"/>
              <a:gd name="T6" fmla="*/ 0 w 28"/>
              <a:gd name="T7" fmla="*/ 38100 h 51"/>
              <a:gd name="T8" fmla="*/ 0 w 28"/>
              <a:gd name="T9" fmla="*/ 0 h 51"/>
              <a:gd name="T10" fmla="*/ 4422 w 28"/>
              <a:gd name="T11" fmla="*/ 0 h 51"/>
              <a:gd name="T12" fmla="*/ 4422 w 28"/>
              <a:gd name="T13" fmla="*/ 36512 h 51"/>
              <a:gd name="T14" fmla="*/ 39801 w 28"/>
              <a:gd name="T15" fmla="*/ 69850 h 51"/>
              <a:gd name="T16" fmla="*/ 39801 w 28"/>
              <a:gd name="T17" fmla="*/ 79375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51">
                <a:moveTo>
                  <a:pt x="27" y="50"/>
                </a:moveTo>
                <a:lnTo>
                  <a:pt x="25" y="50"/>
                </a:lnTo>
                <a:lnTo>
                  <a:pt x="25" y="45"/>
                </a:lnTo>
                <a:lnTo>
                  <a:pt x="0" y="24"/>
                </a:lnTo>
                <a:lnTo>
                  <a:pt x="0" y="0"/>
                </a:lnTo>
                <a:lnTo>
                  <a:pt x="3" y="0"/>
                </a:lnTo>
                <a:lnTo>
                  <a:pt x="3" y="23"/>
                </a:lnTo>
                <a:lnTo>
                  <a:pt x="27" y="44"/>
                </a:lnTo>
                <a:lnTo>
                  <a:pt x="27" y="50"/>
                </a:lnTo>
              </a:path>
            </a:pathLst>
          </a:custGeom>
          <a:solidFill>
            <a:srgbClr val="000000"/>
          </a:solidFill>
          <a:ln w="12700" cap="rnd" cmpd="sng">
            <a:solidFill>
              <a:srgbClr val="81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668" name="Freeform 186"/>
          <p:cNvSpPr>
            <a:spLocks/>
          </p:cNvSpPr>
          <p:nvPr/>
        </p:nvSpPr>
        <p:spPr bwMode="auto">
          <a:xfrm>
            <a:off x="6564902" y="2353991"/>
            <a:ext cx="22225" cy="7937"/>
          </a:xfrm>
          <a:custGeom>
            <a:avLst/>
            <a:gdLst>
              <a:gd name="T0" fmla="*/ 20743 w 15"/>
              <a:gd name="T1" fmla="*/ 0 h 5"/>
              <a:gd name="T2" fmla="*/ 20743 w 15"/>
              <a:gd name="T3" fmla="*/ 3175 h 5"/>
              <a:gd name="T4" fmla="*/ 1482 w 15"/>
              <a:gd name="T5" fmla="*/ 6350 h 5"/>
              <a:gd name="T6" fmla="*/ 0 w 15"/>
              <a:gd name="T7" fmla="*/ 3175 h 5"/>
              <a:gd name="T8" fmla="*/ 20743 w 15"/>
              <a:gd name="T9" fmla="*/ 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5">
                <a:moveTo>
                  <a:pt x="14" y="0"/>
                </a:moveTo>
                <a:lnTo>
                  <a:pt x="14" y="2"/>
                </a:lnTo>
                <a:lnTo>
                  <a:pt x="1" y="4"/>
                </a:lnTo>
                <a:lnTo>
                  <a:pt x="0" y="2"/>
                </a:lnTo>
                <a:lnTo>
                  <a:pt x="14" y="0"/>
                </a:lnTo>
              </a:path>
            </a:pathLst>
          </a:custGeom>
          <a:solidFill>
            <a:srgbClr val="000000"/>
          </a:solidFill>
          <a:ln w="12700" cap="rnd" cmpd="sng">
            <a:solidFill>
              <a:srgbClr val="81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669" name="Freeform 187"/>
          <p:cNvSpPr>
            <a:spLocks/>
          </p:cNvSpPr>
          <p:nvPr/>
        </p:nvSpPr>
        <p:spPr bwMode="auto">
          <a:xfrm>
            <a:off x="6541090" y="2353991"/>
            <a:ext cx="19050" cy="7937"/>
          </a:xfrm>
          <a:custGeom>
            <a:avLst/>
            <a:gdLst>
              <a:gd name="T0" fmla="*/ 17585 w 13"/>
              <a:gd name="T1" fmla="*/ 3175 h 5"/>
              <a:gd name="T2" fmla="*/ 17585 w 13"/>
              <a:gd name="T3" fmla="*/ 6350 h 5"/>
              <a:gd name="T4" fmla="*/ 0 w 13"/>
              <a:gd name="T5" fmla="*/ 3175 h 5"/>
              <a:gd name="T6" fmla="*/ 0 w 13"/>
              <a:gd name="T7" fmla="*/ 0 h 5"/>
              <a:gd name="T8" fmla="*/ 17585 w 13"/>
              <a:gd name="T9" fmla="*/ 3175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5">
                <a:moveTo>
                  <a:pt x="12" y="2"/>
                </a:moveTo>
                <a:lnTo>
                  <a:pt x="12" y="4"/>
                </a:lnTo>
                <a:lnTo>
                  <a:pt x="0" y="2"/>
                </a:lnTo>
                <a:lnTo>
                  <a:pt x="0" y="0"/>
                </a:lnTo>
                <a:lnTo>
                  <a:pt x="12" y="2"/>
                </a:lnTo>
              </a:path>
            </a:pathLst>
          </a:custGeom>
          <a:solidFill>
            <a:srgbClr val="000000"/>
          </a:solidFill>
          <a:ln w="12700" cap="rnd" cmpd="sng">
            <a:solidFill>
              <a:srgbClr val="81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670" name="Freeform 188"/>
          <p:cNvSpPr>
            <a:spLocks/>
          </p:cNvSpPr>
          <p:nvPr/>
        </p:nvSpPr>
        <p:spPr bwMode="auto">
          <a:xfrm>
            <a:off x="6834777" y="3925616"/>
            <a:ext cx="420688" cy="604837"/>
          </a:xfrm>
          <a:custGeom>
            <a:avLst/>
            <a:gdLst>
              <a:gd name="T0" fmla="*/ 0 w 287"/>
              <a:gd name="T1" fmla="*/ 0 h 381"/>
              <a:gd name="T2" fmla="*/ 419222 w 287"/>
              <a:gd name="T3" fmla="*/ 95250 h 381"/>
              <a:gd name="T4" fmla="*/ 419222 w 287"/>
              <a:gd name="T5" fmla="*/ 603250 h 381"/>
              <a:gd name="T6" fmla="*/ 0 60000 65536"/>
              <a:gd name="T7" fmla="*/ 0 60000 65536"/>
              <a:gd name="T8" fmla="*/ 0 60000 65536"/>
            </a:gdLst>
            <a:ahLst/>
            <a:cxnLst>
              <a:cxn ang="T6">
                <a:pos x="T0" y="T1"/>
              </a:cxn>
              <a:cxn ang="T7">
                <a:pos x="T2" y="T3"/>
              </a:cxn>
              <a:cxn ang="T8">
                <a:pos x="T4" y="T5"/>
              </a:cxn>
            </a:cxnLst>
            <a:rect l="0" t="0" r="r" b="b"/>
            <a:pathLst>
              <a:path w="287" h="381">
                <a:moveTo>
                  <a:pt x="0" y="0"/>
                </a:moveTo>
                <a:lnTo>
                  <a:pt x="286" y="60"/>
                </a:lnTo>
                <a:lnTo>
                  <a:pt x="286" y="380"/>
                </a:lnTo>
              </a:path>
            </a:pathLst>
          </a:custGeom>
          <a:noFill/>
          <a:ln w="25400" cap="rnd"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671" name="Freeform 189"/>
          <p:cNvSpPr>
            <a:spLocks/>
          </p:cNvSpPr>
          <p:nvPr/>
        </p:nvSpPr>
        <p:spPr bwMode="auto">
          <a:xfrm>
            <a:off x="7220540" y="4444728"/>
            <a:ext cx="68262" cy="147638"/>
          </a:xfrm>
          <a:custGeom>
            <a:avLst/>
            <a:gdLst>
              <a:gd name="T0" fmla="*/ 66810 w 47"/>
              <a:gd name="T1" fmla="*/ 0 h 93"/>
              <a:gd name="T2" fmla="*/ 33405 w 47"/>
              <a:gd name="T3" fmla="*/ 146050 h 93"/>
              <a:gd name="T4" fmla="*/ 0 w 47"/>
              <a:gd name="T5" fmla="*/ 0 h 93"/>
              <a:gd name="T6" fmla="*/ 66810 w 47"/>
              <a:gd name="T7" fmla="*/ 0 h 9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93">
                <a:moveTo>
                  <a:pt x="46" y="0"/>
                </a:moveTo>
                <a:lnTo>
                  <a:pt x="23" y="92"/>
                </a:lnTo>
                <a:lnTo>
                  <a:pt x="0" y="0"/>
                </a:lnTo>
                <a:lnTo>
                  <a:pt x="46" y="0"/>
                </a:lnTo>
              </a:path>
            </a:pathLst>
          </a:custGeom>
          <a:solidFill>
            <a:srgbClr val="FFFF00"/>
          </a:solidFill>
          <a:ln w="25400" cap="rnd" cmpd="sng">
            <a:solidFill>
              <a:srgbClr val="FF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672" name="Freeform 190"/>
          <p:cNvSpPr>
            <a:spLocks/>
          </p:cNvSpPr>
          <p:nvPr/>
        </p:nvSpPr>
        <p:spPr bwMode="auto">
          <a:xfrm>
            <a:off x="6690315" y="4108178"/>
            <a:ext cx="544512" cy="407988"/>
          </a:xfrm>
          <a:custGeom>
            <a:avLst/>
            <a:gdLst>
              <a:gd name="T0" fmla="*/ 542999 w 360"/>
              <a:gd name="T1" fmla="*/ 0 h 289"/>
              <a:gd name="T2" fmla="*/ 0 w 360"/>
              <a:gd name="T3" fmla="*/ 234346 h 289"/>
              <a:gd name="T4" fmla="*/ 0 w 360"/>
              <a:gd name="T5" fmla="*/ 406576 h 289"/>
              <a:gd name="T6" fmla="*/ 0 60000 65536"/>
              <a:gd name="T7" fmla="*/ 0 60000 65536"/>
              <a:gd name="T8" fmla="*/ 0 60000 65536"/>
            </a:gdLst>
            <a:ahLst/>
            <a:cxnLst>
              <a:cxn ang="T6">
                <a:pos x="T0" y="T1"/>
              </a:cxn>
              <a:cxn ang="T7">
                <a:pos x="T2" y="T3"/>
              </a:cxn>
              <a:cxn ang="T8">
                <a:pos x="T4" y="T5"/>
              </a:cxn>
            </a:cxnLst>
            <a:rect l="0" t="0" r="r" b="b"/>
            <a:pathLst>
              <a:path w="360" h="289">
                <a:moveTo>
                  <a:pt x="359" y="0"/>
                </a:moveTo>
                <a:lnTo>
                  <a:pt x="0" y="166"/>
                </a:lnTo>
                <a:lnTo>
                  <a:pt x="0" y="288"/>
                </a:lnTo>
              </a:path>
            </a:pathLst>
          </a:custGeom>
          <a:noFill/>
          <a:ln w="25400" cap="rnd" cmpd="sng">
            <a:solidFill>
              <a:srgbClr val="FF81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673" name="Freeform 191"/>
          <p:cNvSpPr>
            <a:spLocks/>
          </p:cNvSpPr>
          <p:nvPr/>
        </p:nvSpPr>
        <p:spPr bwMode="auto">
          <a:xfrm>
            <a:off x="6656977" y="4430441"/>
            <a:ext cx="68263" cy="147637"/>
          </a:xfrm>
          <a:custGeom>
            <a:avLst/>
            <a:gdLst>
              <a:gd name="T0" fmla="*/ 66811 w 47"/>
              <a:gd name="T1" fmla="*/ 0 h 93"/>
              <a:gd name="T2" fmla="*/ 33405 w 47"/>
              <a:gd name="T3" fmla="*/ 146050 h 93"/>
              <a:gd name="T4" fmla="*/ 0 w 47"/>
              <a:gd name="T5" fmla="*/ 0 h 93"/>
              <a:gd name="T6" fmla="*/ 66811 w 47"/>
              <a:gd name="T7" fmla="*/ 0 h 9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93">
                <a:moveTo>
                  <a:pt x="46" y="0"/>
                </a:moveTo>
                <a:lnTo>
                  <a:pt x="23" y="92"/>
                </a:lnTo>
                <a:lnTo>
                  <a:pt x="0" y="0"/>
                </a:lnTo>
                <a:lnTo>
                  <a:pt x="46" y="0"/>
                </a:lnTo>
              </a:path>
            </a:pathLst>
          </a:custGeom>
          <a:solidFill>
            <a:srgbClr val="FF8100"/>
          </a:solidFill>
          <a:ln w="25400" cap="rnd" cmpd="sng">
            <a:solidFill>
              <a:srgbClr val="FF81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674" name="Rectangle 192"/>
          <p:cNvSpPr>
            <a:spLocks noChangeArrowheads="1"/>
          </p:cNvSpPr>
          <p:nvPr/>
        </p:nvSpPr>
        <p:spPr bwMode="auto">
          <a:xfrm>
            <a:off x="6583952" y="1591991"/>
            <a:ext cx="47625" cy="10795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en-US"/>
          </a:p>
        </p:txBody>
      </p:sp>
      <p:sp>
        <p:nvSpPr>
          <p:cNvPr id="675" name="Freeform 193"/>
          <p:cNvSpPr>
            <a:spLocks/>
          </p:cNvSpPr>
          <p:nvPr/>
        </p:nvSpPr>
        <p:spPr bwMode="auto">
          <a:xfrm>
            <a:off x="6583952" y="1591991"/>
            <a:ext cx="49213" cy="109537"/>
          </a:xfrm>
          <a:custGeom>
            <a:avLst/>
            <a:gdLst>
              <a:gd name="T0" fmla="*/ 0 w 34"/>
              <a:gd name="T1" fmla="*/ 107950 h 69"/>
              <a:gd name="T2" fmla="*/ 47766 w 34"/>
              <a:gd name="T3" fmla="*/ 107950 h 69"/>
              <a:gd name="T4" fmla="*/ 0 w 34"/>
              <a:gd name="T5" fmla="*/ 0 h 69"/>
              <a:gd name="T6" fmla="*/ 47766 w 34"/>
              <a:gd name="T7" fmla="*/ 0 h 69"/>
              <a:gd name="T8" fmla="*/ 0 w 34"/>
              <a:gd name="T9" fmla="*/ 10795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69">
                <a:moveTo>
                  <a:pt x="0" y="68"/>
                </a:moveTo>
                <a:lnTo>
                  <a:pt x="33" y="68"/>
                </a:lnTo>
                <a:lnTo>
                  <a:pt x="0" y="0"/>
                </a:lnTo>
                <a:lnTo>
                  <a:pt x="33" y="0"/>
                </a:lnTo>
                <a:lnTo>
                  <a:pt x="0" y="68"/>
                </a:lnTo>
              </a:path>
            </a:pathLst>
          </a:custGeom>
          <a:solidFill>
            <a:schemeClr val="bg1"/>
          </a:solidFill>
          <a:ln w="12700" cap="rnd" cmpd="sng">
            <a:solidFill>
              <a:srgbClr val="FF81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676" name="Rectangle 194"/>
          <p:cNvSpPr>
            <a:spLocks noChangeArrowheads="1"/>
          </p:cNvSpPr>
          <p:nvPr/>
        </p:nvSpPr>
        <p:spPr bwMode="auto">
          <a:xfrm>
            <a:off x="6825252" y="1591991"/>
            <a:ext cx="49213" cy="10795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en-US"/>
          </a:p>
        </p:txBody>
      </p:sp>
      <p:sp>
        <p:nvSpPr>
          <p:cNvPr id="677" name="Freeform 195"/>
          <p:cNvSpPr>
            <a:spLocks/>
          </p:cNvSpPr>
          <p:nvPr/>
        </p:nvSpPr>
        <p:spPr bwMode="auto">
          <a:xfrm>
            <a:off x="6825252" y="1591991"/>
            <a:ext cx="50800" cy="109537"/>
          </a:xfrm>
          <a:custGeom>
            <a:avLst/>
            <a:gdLst>
              <a:gd name="T0" fmla="*/ 0 w 35"/>
              <a:gd name="T1" fmla="*/ 107950 h 69"/>
              <a:gd name="T2" fmla="*/ 49349 w 35"/>
              <a:gd name="T3" fmla="*/ 107950 h 69"/>
              <a:gd name="T4" fmla="*/ 0 w 35"/>
              <a:gd name="T5" fmla="*/ 0 h 69"/>
              <a:gd name="T6" fmla="*/ 49349 w 35"/>
              <a:gd name="T7" fmla="*/ 0 h 69"/>
              <a:gd name="T8" fmla="*/ 0 w 35"/>
              <a:gd name="T9" fmla="*/ 10795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69">
                <a:moveTo>
                  <a:pt x="0" y="68"/>
                </a:moveTo>
                <a:lnTo>
                  <a:pt x="34" y="68"/>
                </a:lnTo>
                <a:lnTo>
                  <a:pt x="0" y="0"/>
                </a:lnTo>
                <a:lnTo>
                  <a:pt x="34" y="0"/>
                </a:lnTo>
                <a:lnTo>
                  <a:pt x="0" y="68"/>
                </a:lnTo>
              </a:path>
            </a:pathLst>
          </a:custGeom>
          <a:solidFill>
            <a:schemeClr val="bg1"/>
          </a:solidFill>
          <a:ln w="12700" cap="rnd" cmpd="sng">
            <a:solidFill>
              <a:srgbClr val="FF81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678" name="Line 196"/>
          <p:cNvSpPr>
            <a:spLocks noChangeShapeType="1"/>
          </p:cNvSpPr>
          <p:nvPr/>
        </p:nvSpPr>
        <p:spPr bwMode="auto">
          <a:xfrm flipH="1">
            <a:off x="7966665" y="3546203"/>
            <a:ext cx="138112" cy="111125"/>
          </a:xfrm>
          <a:prstGeom prst="line">
            <a:avLst/>
          </a:prstGeom>
          <a:noFill/>
          <a:ln w="12700">
            <a:solidFill>
              <a:srgbClr val="81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79" name="Rectangle 197"/>
          <p:cNvSpPr>
            <a:spLocks noChangeArrowheads="1"/>
          </p:cNvSpPr>
          <p:nvPr/>
        </p:nvSpPr>
        <p:spPr bwMode="auto">
          <a:xfrm>
            <a:off x="7952377" y="3520803"/>
            <a:ext cx="60325" cy="196850"/>
          </a:xfrm>
          <a:prstGeom prst="rect">
            <a:avLst/>
          </a:prstGeom>
          <a:solidFill>
            <a:srgbClr val="FFBF18"/>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en-US"/>
          </a:p>
        </p:txBody>
      </p:sp>
      <p:sp>
        <p:nvSpPr>
          <p:cNvPr id="680" name="Freeform 198"/>
          <p:cNvSpPr>
            <a:spLocks/>
          </p:cNvSpPr>
          <p:nvPr/>
        </p:nvSpPr>
        <p:spPr bwMode="auto">
          <a:xfrm>
            <a:off x="7922215" y="3517628"/>
            <a:ext cx="30162" cy="233363"/>
          </a:xfrm>
          <a:custGeom>
            <a:avLst/>
            <a:gdLst>
              <a:gd name="T0" fmla="*/ 28654 w 20"/>
              <a:gd name="T1" fmla="*/ 0 h 147"/>
              <a:gd name="T2" fmla="*/ 28654 w 20"/>
              <a:gd name="T3" fmla="*/ 133350 h 147"/>
              <a:gd name="T4" fmla="*/ 0 w 20"/>
              <a:gd name="T5" fmla="*/ 231775 h 147"/>
              <a:gd name="T6" fmla="*/ 0 60000 65536"/>
              <a:gd name="T7" fmla="*/ 0 60000 65536"/>
              <a:gd name="T8" fmla="*/ 0 60000 65536"/>
            </a:gdLst>
            <a:ahLst/>
            <a:cxnLst>
              <a:cxn ang="T6">
                <a:pos x="T0" y="T1"/>
              </a:cxn>
              <a:cxn ang="T7">
                <a:pos x="T2" y="T3"/>
              </a:cxn>
              <a:cxn ang="T8">
                <a:pos x="T4" y="T5"/>
              </a:cxn>
            </a:cxnLst>
            <a:rect l="0" t="0" r="r" b="b"/>
            <a:pathLst>
              <a:path w="20" h="147">
                <a:moveTo>
                  <a:pt x="19" y="0"/>
                </a:moveTo>
                <a:lnTo>
                  <a:pt x="19" y="84"/>
                </a:lnTo>
                <a:lnTo>
                  <a:pt x="0" y="146"/>
                </a:lnTo>
              </a:path>
            </a:pathLst>
          </a:custGeom>
          <a:noFill/>
          <a:ln w="12700" cap="rnd" cmpd="sng">
            <a:solidFill>
              <a:srgbClr val="81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681" name="Freeform 199"/>
          <p:cNvSpPr>
            <a:spLocks/>
          </p:cNvSpPr>
          <p:nvPr/>
        </p:nvSpPr>
        <p:spPr bwMode="auto">
          <a:xfrm>
            <a:off x="8012702" y="3517628"/>
            <a:ext cx="28575" cy="233363"/>
          </a:xfrm>
          <a:custGeom>
            <a:avLst/>
            <a:gdLst>
              <a:gd name="T0" fmla="*/ 0 w 20"/>
              <a:gd name="T1" fmla="*/ 0 h 147"/>
              <a:gd name="T2" fmla="*/ 0 w 20"/>
              <a:gd name="T3" fmla="*/ 133350 h 147"/>
              <a:gd name="T4" fmla="*/ 27146 w 20"/>
              <a:gd name="T5" fmla="*/ 231775 h 147"/>
              <a:gd name="T6" fmla="*/ 0 60000 65536"/>
              <a:gd name="T7" fmla="*/ 0 60000 65536"/>
              <a:gd name="T8" fmla="*/ 0 60000 65536"/>
            </a:gdLst>
            <a:ahLst/>
            <a:cxnLst>
              <a:cxn ang="T6">
                <a:pos x="T0" y="T1"/>
              </a:cxn>
              <a:cxn ang="T7">
                <a:pos x="T2" y="T3"/>
              </a:cxn>
              <a:cxn ang="T8">
                <a:pos x="T4" y="T5"/>
              </a:cxn>
            </a:cxnLst>
            <a:rect l="0" t="0" r="r" b="b"/>
            <a:pathLst>
              <a:path w="20" h="147">
                <a:moveTo>
                  <a:pt x="0" y="0"/>
                </a:moveTo>
                <a:lnTo>
                  <a:pt x="0" y="84"/>
                </a:lnTo>
                <a:lnTo>
                  <a:pt x="19" y="146"/>
                </a:lnTo>
              </a:path>
            </a:pathLst>
          </a:custGeom>
          <a:noFill/>
          <a:ln w="12700" cap="rnd" cmpd="sng">
            <a:solidFill>
              <a:srgbClr val="81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682" name="Freeform 200"/>
          <p:cNvSpPr>
            <a:spLocks/>
          </p:cNvSpPr>
          <p:nvPr/>
        </p:nvSpPr>
        <p:spPr bwMode="auto">
          <a:xfrm>
            <a:off x="7939677" y="3676378"/>
            <a:ext cx="82550" cy="103188"/>
          </a:xfrm>
          <a:custGeom>
            <a:avLst/>
            <a:gdLst>
              <a:gd name="T0" fmla="*/ 41275 w 56"/>
              <a:gd name="T1" fmla="*/ 0 h 65"/>
              <a:gd name="T2" fmla="*/ 0 w 56"/>
              <a:gd name="T3" fmla="*/ 101600 h 65"/>
              <a:gd name="T4" fmla="*/ 81076 w 56"/>
              <a:gd name="T5" fmla="*/ 101600 h 65"/>
              <a:gd name="T6" fmla="*/ 41275 w 56"/>
              <a:gd name="T7" fmla="*/ 0 h 6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 h="65">
                <a:moveTo>
                  <a:pt x="28" y="0"/>
                </a:moveTo>
                <a:lnTo>
                  <a:pt x="0" y="64"/>
                </a:lnTo>
                <a:lnTo>
                  <a:pt x="55" y="64"/>
                </a:lnTo>
                <a:lnTo>
                  <a:pt x="28" y="0"/>
                </a:lnTo>
              </a:path>
            </a:pathLst>
          </a:custGeom>
          <a:solidFill>
            <a:srgbClr val="810000"/>
          </a:solidFill>
          <a:ln w="12700" cap="rnd" cmpd="sng">
            <a:solidFill>
              <a:srgbClr val="81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683" name="Freeform 201"/>
          <p:cNvSpPr>
            <a:spLocks/>
          </p:cNvSpPr>
          <p:nvPr/>
        </p:nvSpPr>
        <p:spPr bwMode="auto">
          <a:xfrm>
            <a:off x="7877765" y="3822428"/>
            <a:ext cx="211137" cy="142875"/>
          </a:xfrm>
          <a:custGeom>
            <a:avLst/>
            <a:gdLst>
              <a:gd name="T0" fmla="*/ 0 w 144"/>
              <a:gd name="T1" fmla="*/ 0 h 90"/>
              <a:gd name="T2" fmla="*/ 209671 w 144"/>
              <a:gd name="T3" fmla="*/ 0 h 90"/>
              <a:gd name="T4" fmla="*/ 209671 w 144"/>
              <a:gd name="T5" fmla="*/ 31750 h 90"/>
              <a:gd name="T6" fmla="*/ 104102 w 144"/>
              <a:gd name="T7" fmla="*/ 141288 h 90"/>
              <a:gd name="T8" fmla="*/ 0 w 144"/>
              <a:gd name="T9" fmla="*/ 25400 h 90"/>
              <a:gd name="T10" fmla="*/ 0 w 144"/>
              <a:gd name="T11" fmla="*/ 0 h 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4" h="90">
                <a:moveTo>
                  <a:pt x="0" y="0"/>
                </a:moveTo>
                <a:lnTo>
                  <a:pt x="143" y="0"/>
                </a:lnTo>
                <a:lnTo>
                  <a:pt x="143" y="20"/>
                </a:lnTo>
                <a:lnTo>
                  <a:pt x="71" y="89"/>
                </a:lnTo>
                <a:lnTo>
                  <a:pt x="0" y="16"/>
                </a:lnTo>
                <a:lnTo>
                  <a:pt x="0"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684" name="Line 202"/>
          <p:cNvSpPr>
            <a:spLocks noChangeShapeType="1"/>
          </p:cNvSpPr>
          <p:nvPr/>
        </p:nvSpPr>
        <p:spPr bwMode="auto">
          <a:xfrm flipH="1">
            <a:off x="7976190" y="3841478"/>
            <a:ext cx="120650" cy="117475"/>
          </a:xfrm>
          <a:prstGeom prst="line">
            <a:avLst/>
          </a:prstGeom>
          <a:noFill/>
          <a:ln w="12700">
            <a:solidFill>
              <a:srgbClr val="81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85" name="Line 203"/>
          <p:cNvSpPr>
            <a:spLocks noChangeShapeType="1"/>
          </p:cNvSpPr>
          <p:nvPr/>
        </p:nvSpPr>
        <p:spPr bwMode="auto">
          <a:xfrm flipH="1" flipV="1">
            <a:off x="7866652" y="3841478"/>
            <a:ext cx="109538" cy="114300"/>
          </a:xfrm>
          <a:prstGeom prst="line">
            <a:avLst/>
          </a:prstGeom>
          <a:noFill/>
          <a:ln w="12700">
            <a:solidFill>
              <a:srgbClr val="81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86" name="Line 204"/>
          <p:cNvSpPr>
            <a:spLocks noChangeShapeType="1"/>
          </p:cNvSpPr>
          <p:nvPr/>
        </p:nvSpPr>
        <p:spPr bwMode="auto">
          <a:xfrm>
            <a:off x="7979365" y="3789091"/>
            <a:ext cx="1587" cy="227012"/>
          </a:xfrm>
          <a:prstGeom prst="line">
            <a:avLst/>
          </a:prstGeom>
          <a:noFill/>
          <a:ln w="12700">
            <a:solidFill>
              <a:srgbClr val="81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87" name="Rectangle 205"/>
          <p:cNvSpPr>
            <a:spLocks noChangeArrowheads="1"/>
          </p:cNvSpPr>
          <p:nvPr/>
        </p:nvSpPr>
        <p:spPr bwMode="auto">
          <a:xfrm>
            <a:off x="7971427" y="4004991"/>
            <a:ext cx="19050" cy="77787"/>
          </a:xfrm>
          <a:prstGeom prst="rect">
            <a:avLst/>
          </a:prstGeom>
          <a:solidFill>
            <a:srgbClr val="FFBF18"/>
          </a:solidFill>
          <a:ln w="12700">
            <a:solidFill>
              <a:srgbClr val="81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en-US"/>
          </a:p>
        </p:txBody>
      </p:sp>
      <p:sp>
        <p:nvSpPr>
          <p:cNvPr id="688" name="Freeform 206"/>
          <p:cNvSpPr>
            <a:spLocks/>
          </p:cNvSpPr>
          <p:nvPr/>
        </p:nvSpPr>
        <p:spPr bwMode="auto">
          <a:xfrm>
            <a:off x="7212602" y="3471591"/>
            <a:ext cx="277813" cy="173037"/>
          </a:xfrm>
          <a:custGeom>
            <a:avLst/>
            <a:gdLst>
              <a:gd name="T0" fmla="*/ 0 w 189"/>
              <a:gd name="T1" fmla="*/ 0 h 109"/>
              <a:gd name="T2" fmla="*/ 276343 w 189"/>
              <a:gd name="T3" fmla="*/ 0 h 109"/>
              <a:gd name="T4" fmla="*/ 171979 w 189"/>
              <a:gd name="T5" fmla="*/ 171450 h 109"/>
              <a:gd name="T6" fmla="*/ 102894 w 189"/>
              <a:gd name="T7" fmla="*/ 171450 h 109"/>
              <a:gd name="T8" fmla="*/ 0 w 189"/>
              <a:gd name="T9" fmla="*/ 0 h 1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9" h="109">
                <a:moveTo>
                  <a:pt x="0" y="0"/>
                </a:moveTo>
                <a:lnTo>
                  <a:pt x="188" y="0"/>
                </a:lnTo>
                <a:lnTo>
                  <a:pt x="117" y="108"/>
                </a:lnTo>
                <a:lnTo>
                  <a:pt x="70" y="108"/>
                </a:lnTo>
                <a:lnTo>
                  <a:pt x="0" y="0"/>
                </a:lnTo>
              </a:path>
            </a:pathLst>
          </a:custGeom>
          <a:solidFill>
            <a:srgbClr val="C0C0C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689" name="Freeform 207"/>
          <p:cNvSpPr>
            <a:spLocks/>
          </p:cNvSpPr>
          <p:nvPr/>
        </p:nvSpPr>
        <p:spPr bwMode="auto">
          <a:xfrm>
            <a:off x="6774452" y="3636691"/>
            <a:ext cx="179388" cy="158750"/>
          </a:xfrm>
          <a:custGeom>
            <a:avLst/>
            <a:gdLst>
              <a:gd name="T0" fmla="*/ 141469 w 123"/>
              <a:gd name="T1" fmla="*/ 0 h 100"/>
              <a:gd name="T2" fmla="*/ 140010 w 123"/>
              <a:gd name="T3" fmla="*/ 0 h 100"/>
              <a:gd name="T4" fmla="*/ 94799 w 123"/>
              <a:gd name="T5" fmla="*/ 123825 h 100"/>
              <a:gd name="T6" fmla="*/ 0 w 123"/>
              <a:gd name="T7" fmla="*/ 131763 h 100"/>
              <a:gd name="T8" fmla="*/ 0 w 123"/>
              <a:gd name="T9" fmla="*/ 152400 h 100"/>
              <a:gd name="T10" fmla="*/ 148761 w 123"/>
              <a:gd name="T11" fmla="*/ 157163 h 100"/>
              <a:gd name="T12" fmla="*/ 150219 w 123"/>
              <a:gd name="T13" fmla="*/ 144463 h 100"/>
              <a:gd name="T14" fmla="*/ 161887 w 123"/>
              <a:gd name="T15" fmla="*/ 144463 h 100"/>
              <a:gd name="T16" fmla="*/ 161887 w 123"/>
              <a:gd name="T17" fmla="*/ 133350 h 100"/>
              <a:gd name="T18" fmla="*/ 148761 w 123"/>
              <a:gd name="T19" fmla="*/ 133350 h 100"/>
              <a:gd name="T20" fmla="*/ 148761 w 123"/>
              <a:gd name="T21" fmla="*/ 120650 h 100"/>
              <a:gd name="T22" fmla="*/ 137093 w 123"/>
              <a:gd name="T23" fmla="*/ 120650 h 100"/>
              <a:gd name="T24" fmla="*/ 177930 w 123"/>
              <a:gd name="T25" fmla="*/ 11113 h 100"/>
              <a:gd name="T26" fmla="*/ 141469 w 123"/>
              <a:gd name="T27" fmla="*/ 0 h 1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3" h="100">
                <a:moveTo>
                  <a:pt x="97" y="0"/>
                </a:moveTo>
                <a:lnTo>
                  <a:pt x="96" y="0"/>
                </a:lnTo>
                <a:lnTo>
                  <a:pt x="65" y="78"/>
                </a:lnTo>
                <a:lnTo>
                  <a:pt x="0" y="83"/>
                </a:lnTo>
                <a:lnTo>
                  <a:pt x="0" y="96"/>
                </a:lnTo>
                <a:lnTo>
                  <a:pt x="102" y="99"/>
                </a:lnTo>
                <a:lnTo>
                  <a:pt x="103" y="91"/>
                </a:lnTo>
                <a:lnTo>
                  <a:pt x="111" y="91"/>
                </a:lnTo>
                <a:lnTo>
                  <a:pt x="111" y="84"/>
                </a:lnTo>
                <a:lnTo>
                  <a:pt x="102" y="84"/>
                </a:lnTo>
                <a:lnTo>
                  <a:pt x="102" y="76"/>
                </a:lnTo>
                <a:lnTo>
                  <a:pt x="94" y="76"/>
                </a:lnTo>
                <a:lnTo>
                  <a:pt x="122" y="7"/>
                </a:lnTo>
                <a:lnTo>
                  <a:pt x="97" y="0"/>
                </a:lnTo>
              </a:path>
            </a:pathLst>
          </a:custGeom>
          <a:solidFill>
            <a:srgbClr val="FFBF18"/>
          </a:solidFill>
          <a:ln w="12700" cap="rnd" cmpd="sng">
            <a:solidFill>
              <a:srgbClr val="81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690" name="Oval 208"/>
          <p:cNvSpPr>
            <a:spLocks noChangeArrowheads="1"/>
          </p:cNvSpPr>
          <p:nvPr/>
        </p:nvSpPr>
        <p:spPr bwMode="auto">
          <a:xfrm>
            <a:off x="6885577" y="3557316"/>
            <a:ext cx="112713" cy="119062"/>
          </a:xfrm>
          <a:prstGeom prst="ellipse">
            <a:avLst/>
          </a:prstGeom>
          <a:solidFill>
            <a:srgbClr val="FFBF18"/>
          </a:solidFill>
          <a:ln w="12700">
            <a:solidFill>
              <a:srgbClr val="81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en-US"/>
          </a:p>
        </p:txBody>
      </p:sp>
      <p:sp>
        <p:nvSpPr>
          <p:cNvPr id="691" name="Freeform 209"/>
          <p:cNvSpPr>
            <a:spLocks/>
          </p:cNvSpPr>
          <p:nvPr/>
        </p:nvSpPr>
        <p:spPr bwMode="auto">
          <a:xfrm>
            <a:off x="6260102" y="3636691"/>
            <a:ext cx="180975" cy="158750"/>
          </a:xfrm>
          <a:custGeom>
            <a:avLst/>
            <a:gdLst>
              <a:gd name="T0" fmla="*/ 36784 w 123"/>
              <a:gd name="T1" fmla="*/ 0 h 100"/>
              <a:gd name="T2" fmla="*/ 38255 w 123"/>
              <a:gd name="T3" fmla="*/ 0 h 100"/>
              <a:gd name="T4" fmla="*/ 83866 w 123"/>
              <a:gd name="T5" fmla="*/ 123825 h 100"/>
              <a:gd name="T6" fmla="*/ 179504 w 123"/>
              <a:gd name="T7" fmla="*/ 131763 h 100"/>
              <a:gd name="T8" fmla="*/ 178032 w 123"/>
              <a:gd name="T9" fmla="*/ 152400 h 100"/>
              <a:gd name="T10" fmla="*/ 29427 w 123"/>
              <a:gd name="T11" fmla="*/ 157163 h 100"/>
              <a:gd name="T12" fmla="*/ 27955 w 123"/>
              <a:gd name="T13" fmla="*/ 144463 h 100"/>
              <a:gd name="T14" fmla="*/ 14713 w 123"/>
              <a:gd name="T15" fmla="*/ 144463 h 100"/>
              <a:gd name="T16" fmla="*/ 14713 w 123"/>
              <a:gd name="T17" fmla="*/ 133350 h 100"/>
              <a:gd name="T18" fmla="*/ 29427 w 123"/>
              <a:gd name="T19" fmla="*/ 133350 h 100"/>
              <a:gd name="T20" fmla="*/ 29427 w 123"/>
              <a:gd name="T21" fmla="*/ 120650 h 100"/>
              <a:gd name="T22" fmla="*/ 41198 w 123"/>
              <a:gd name="T23" fmla="*/ 120650 h 100"/>
              <a:gd name="T24" fmla="*/ 0 w 123"/>
              <a:gd name="T25" fmla="*/ 11113 h 100"/>
              <a:gd name="T26" fmla="*/ 36784 w 123"/>
              <a:gd name="T27" fmla="*/ 0 h 1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3" h="100">
                <a:moveTo>
                  <a:pt x="25" y="0"/>
                </a:moveTo>
                <a:lnTo>
                  <a:pt x="26" y="0"/>
                </a:lnTo>
                <a:lnTo>
                  <a:pt x="57" y="78"/>
                </a:lnTo>
                <a:lnTo>
                  <a:pt x="122" y="83"/>
                </a:lnTo>
                <a:lnTo>
                  <a:pt x="121" y="96"/>
                </a:lnTo>
                <a:lnTo>
                  <a:pt x="20" y="99"/>
                </a:lnTo>
                <a:lnTo>
                  <a:pt x="19" y="91"/>
                </a:lnTo>
                <a:lnTo>
                  <a:pt x="10" y="91"/>
                </a:lnTo>
                <a:lnTo>
                  <a:pt x="10" y="84"/>
                </a:lnTo>
                <a:lnTo>
                  <a:pt x="20" y="84"/>
                </a:lnTo>
                <a:lnTo>
                  <a:pt x="20" y="76"/>
                </a:lnTo>
                <a:lnTo>
                  <a:pt x="28" y="76"/>
                </a:lnTo>
                <a:lnTo>
                  <a:pt x="0" y="7"/>
                </a:lnTo>
                <a:lnTo>
                  <a:pt x="25" y="0"/>
                </a:lnTo>
              </a:path>
            </a:pathLst>
          </a:custGeom>
          <a:solidFill>
            <a:srgbClr val="FFBF18"/>
          </a:solidFill>
          <a:ln w="12700" cap="rnd" cmpd="sng">
            <a:solidFill>
              <a:srgbClr val="81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692" name="Oval 210"/>
          <p:cNvSpPr>
            <a:spLocks noChangeArrowheads="1"/>
          </p:cNvSpPr>
          <p:nvPr/>
        </p:nvSpPr>
        <p:spPr bwMode="auto">
          <a:xfrm>
            <a:off x="6217240" y="3557316"/>
            <a:ext cx="109537" cy="119062"/>
          </a:xfrm>
          <a:prstGeom prst="ellipse">
            <a:avLst/>
          </a:prstGeom>
          <a:solidFill>
            <a:srgbClr val="FFBF18"/>
          </a:solidFill>
          <a:ln w="12700">
            <a:solidFill>
              <a:srgbClr val="81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en-US"/>
          </a:p>
        </p:txBody>
      </p:sp>
      <p:sp>
        <p:nvSpPr>
          <p:cNvPr id="693" name="Line 211"/>
          <p:cNvSpPr>
            <a:spLocks noChangeShapeType="1"/>
          </p:cNvSpPr>
          <p:nvPr/>
        </p:nvSpPr>
        <p:spPr bwMode="auto">
          <a:xfrm>
            <a:off x="8006352" y="3352528"/>
            <a:ext cx="258763" cy="1588"/>
          </a:xfrm>
          <a:prstGeom prst="line">
            <a:avLst/>
          </a:prstGeom>
          <a:noFill/>
          <a:ln w="127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94" name="Line 212"/>
          <p:cNvSpPr>
            <a:spLocks noChangeShapeType="1"/>
          </p:cNvSpPr>
          <p:nvPr/>
        </p:nvSpPr>
        <p:spPr bwMode="auto">
          <a:xfrm>
            <a:off x="7982540" y="3385866"/>
            <a:ext cx="1587" cy="1587"/>
          </a:xfrm>
          <a:prstGeom prst="line">
            <a:avLst/>
          </a:prstGeom>
          <a:noFill/>
          <a:ln w="127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95" name="Line 213"/>
          <p:cNvSpPr>
            <a:spLocks noChangeShapeType="1"/>
          </p:cNvSpPr>
          <p:nvPr/>
        </p:nvSpPr>
        <p:spPr bwMode="auto">
          <a:xfrm flipH="1">
            <a:off x="7977777" y="3347766"/>
            <a:ext cx="34925" cy="36512"/>
          </a:xfrm>
          <a:prstGeom prst="line">
            <a:avLst/>
          </a:prstGeom>
          <a:noFill/>
          <a:ln w="127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96" name="Freeform 214"/>
          <p:cNvSpPr>
            <a:spLocks/>
          </p:cNvSpPr>
          <p:nvPr/>
        </p:nvSpPr>
        <p:spPr bwMode="auto">
          <a:xfrm>
            <a:off x="9631952" y="3409678"/>
            <a:ext cx="400050" cy="685800"/>
          </a:xfrm>
          <a:custGeom>
            <a:avLst/>
            <a:gdLst>
              <a:gd name="T0" fmla="*/ 0 w 273"/>
              <a:gd name="T1" fmla="*/ 74613 h 432"/>
              <a:gd name="T2" fmla="*/ 79131 w 273"/>
              <a:gd name="T3" fmla="*/ 19050 h 432"/>
              <a:gd name="T4" fmla="*/ 197827 w 273"/>
              <a:gd name="T5" fmla="*/ 0 h 432"/>
              <a:gd name="T6" fmla="*/ 228600 w 273"/>
              <a:gd name="T7" fmla="*/ 0 h 432"/>
              <a:gd name="T8" fmla="*/ 259373 w 273"/>
              <a:gd name="T9" fmla="*/ 3175 h 432"/>
              <a:gd name="T10" fmla="*/ 316523 w 273"/>
              <a:gd name="T11" fmla="*/ 17463 h 432"/>
              <a:gd name="T12" fmla="*/ 397119 w 273"/>
              <a:gd name="T13" fmla="*/ 76200 h 432"/>
              <a:gd name="T14" fmla="*/ 398585 w 273"/>
              <a:gd name="T15" fmla="*/ 74613 h 432"/>
              <a:gd name="T16" fmla="*/ 398585 w 273"/>
              <a:gd name="T17" fmla="*/ 684213 h 432"/>
              <a:gd name="T18" fmla="*/ 0 w 273"/>
              <a:gd name="T19" fmla="*/ 684213 h 432"/>
              <a:gd name="T20" fmla="*/ 0 w 273"/>
              <a:gd name="T21" fmla="*/ 77788 h 432"/>
              <a:gd name="T22" fmla="*/ 0 w 273"/>
              <a:gd name="T23" fmla="*/ 74613 h 4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3" h="432">
                <a:moveTo>
                  <a:pt x="0" y="47"/>
                </a:moveTo>
                <a:lnTo>
                  <a:pt x="54" y="12"/>
                </a:lnTo>
                <a:lnTo>
                  <a:pt x="135" y="0"/>
                </a:lnTo>
                <a:lnTo>
                  <a:pt x="156" y="0"/>
                </a:lnTo>
                <a:lnTo>
                  <a:pt x="177" y="2"/>
                </a:lnTo>
                <a:lnTo>
                  <a:pt x="216" y="11"/>
                </a:lnTo>
                <a:lnTo>
                  <a:pt x="271" y="48"/>
                </a:lnTo>
                <a:lnTo>
                  <a:pt x="272" y="47"/>
                </a:lnTo>
                <a:lnTo>
                  <a:pt x="272" y="431"/>
                </a:lnTo>
                <a:lnTo>
                  <a:pt x="0" y="431"/>
                </a:lnTo>
                <a:lnTo>
                  <a:pt x="0" y="49"/>
                </a:lnTo>
                <a:lnTo>
                  <a:pt x="0" y="47"/>
                </a:lnTo>
              </a:path>
            </a:pathLst>
          </a:custGeom>
          <a:solidFill>
            <a:srgbClr val="FFBF18"/>
          </a:solidFill>
          <a:ln w="12700" cap="rnd" cmpd="sng">
            <a:solidFill>
              <a:srgbClr val="81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697" name="Freeform 215"/>
          <p:cNvSpPr>
            <a:spLocks/>
          </p:cNvSpPr>
          <p:nvPr/>
        </p:nvSpPr>
        <p:spPr bwMode="auto">
          <a:xfrm>
            <a:off x="5691777" y="3623991"/>
            <a:ext cx="3381375" cy="1778000"/>
          </a:xfrm>
          <a:custGeom>
            <a:avLst/>
            <a:gdLst>
              <a:gd name="T0" fmla="*/ 3373602 w 435"/>
              <a:gd name="T1" fmla="*/ 0 h 663"/>
              <a:gd name="T2" fmla="*/ 3373602 w 435"/>
              <a:gd name="T3" fmla="*/ 1775318 h 663"/>
              <a:gd name="T4" fmla="*/ 0 w 435"/>
              <a:gd name="T5" fmla="*/ 1775318 h 663"/>
              <a:gd name="T6" fmla="*/ 0 60000 65536"/>
              <a:gd name="T7" fmla="*/ 0 60000 65536"/>
              <a:gd name="T8" fmla="*/ 0 60000 65536"/>
            </a:gdLst>
            <a:ahLst/>
            <a:cxnLst>
              <a:cxn ang="T6">
                <a:pos x="T0" y="T1"/>
              </a:cxn>
              <a:cxn ang="T7">
                <a:pos x="T2" y="T3"/>
              </a:cxn>
              <a:cxn ang="T8">
                <a:pos x="T4" y="T5"/>
              </a:cxn>
            </a:cxnLst>
            <a:rect l="0" t="0" r="r" b="b"/>
            <a:pathLst>
              <a:path w="435" h="663">
                <a:moveTo>
                  <a:pt x="434" y="0"/>
                </a:moveTo>
                <a:lnTo>
                  <a:pt x="434" y="662"/>
                </a:lnTo>
                <a:lnTo>
                  <a:pt x="0" y="662"/>
                </a:lnTo>
              </a:path>
            </a:pathLst>
          </a:custGeom>
          <a:noFill/>
          <a:ln w="25400" cap="rnd" cmpd="sng">
            <a:solidFill>
              <a:srgbClr val="FF81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698" name="Line 216"/>
          <p:cNvSpPr>
            <a:spLocks noChangeShapeType="1"/>
          </p:cNvSpPr>
          <p:nvPr/>
        </p:nvSpPr>
        <p:spPr bwMode="auto">
          <a:xfrm>
            <a:off x="9068390" y="4009753"/>
            <a:ext cx="547687" cy="1588"/>
          </a:xfrm>
          <a:prstGeom prst="line">
            <a:avLst/>
          </a:prstGeom>
          <a:noFill/>
          <a:ln w="25400">
            <a:solidFill>
              <a:srgbClr val="FF81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99" name="Line 217"/>
          <p:cNvSpPr>
            <a:spLocks noChangeShapeType="1"/>
          </p:cNvSpPr>
          <p:nvPr/>
        </p:nvSpPr>
        <p:spPr bwMode="auto">
          <a:xfrm flipV="1">
            <a:off x="9362077" y="3015978"/>
            <a:ext cx="0" cy="1022350"/>
          </a:xfrm>
          <a:prstGeom prst="line">
            <a:avLst/>
          </a:prstGeom>
          <a:noFill/>
          <a:ln w="25400">
            <a:solidFill>
              <a:srgbClr val="FF81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700" name="Freeform 218"/>
          <p:cNvSpPr>
            <a:spLocks/>
          </p:cNvSpPr>
          <p:nvPr/>
        </p:nvSpPr>
        <p:spPr bwMode="auto">
          <a:xfrm>
            <a:off x="9327152" y="2990578"/>
            <a:ext cx="69850" cy="147638"/>
          </a:xfrm>
          <a:custGeom>
            <a:avLst/>
            <a:gdLst>
              <a:gd name="T0" fmla="*/ 0 w 47"/>
              <a:gd name="T1" fmla="*/ 146050 h 93"/>
              <a:gd name="T2" fmla="*/ 34182 w 47"/>
              <a:gd name="T3" fmla="*/ 0 h 93"/>
              <a:gd name="T4" fmla="*/ 68364 w 47"/>
              <a:gd name="T5" fmla="*/ 146050 h 93"/>
              <a:gd name="T6" fmla="*/ 0 w 47"/>
              <a:gd name="T7" fmla="*/ 146050 h 9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93">
                <a:moveTo>
                  <a:pt x="0" y="92"/>
                </a:moveTo>
                <a:lnTo>
                  <a:pt x="23" y="0"/>
                </a:lnTo>
                <a:lnTo>
                  <a:pt x="46" y="92"/>
                </a:lnTo>
                <a:lnTo>
                  <a:pt x="0" y="92"/>
                </a:lnTo>
              </a:path>
            </a:pathLst>
          </a:custGeom>
          <a:solidFill>
            <a:srgbClr val="FF8100"/>
          </a:solidFill>
          <a:ln w="25400" cap="rnd" cmpd="sng">
            <a:solidFill>
              <a:srgbClr val="FF81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701" name="Rectangle 219"/>
          <p:cNvSpPr>
            <a:spLocks noChangeArrowheads="1"/>
          </p:cNvSpPr>
          <p:nvPr/>
        </p:nvSpPr>
        <p:spPr bwMode="auto">
          <a:xfrm>
            <a:off x="9331915" y="3789091"/>
            <a:ext cx="49212" cy="10636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en-US"/>
          </a:p>
        </p:txBody>
      </p:sp>
      <p:sp>
        <p:nvSpPr>
          <p:cNvPr id="702" name="Freeform 220"/>
          <p:cNvSpPr>
            <a:spLocks/>
          </p:cNvSpPr>
          <p:nvPr/>
        </p:nvSpPr>
        <p:spPr bwMode="auto">
          <a:xfrm>
            <a:off x="9331915" y="3789091"/>
            <a:ext cx="50800" cy="107950"/>
          </a:xfrm>
          <a:custGeom>
            <a:avLst/>
            <a:gdLst>
              <a:gd name="T0" fmla="*/ 0 w 34"/>
              <a:gd name="T1" fmla="*/ 106363 h 68"/>
              <a:gd name="T2" fmla="*/ 49306 w 34"/>
              <a:gd name="T3" fmla="*/ 106363 h 68"/>
              <a:gd name="T4" fmla="*/ 0 w 34"/>
              <a:gd name="T5" fmla="*/ 0 h 68"/>
              <a:gd name="T6" fmla="*/ 49306 w 34"/>
              <a:gd name="T7" fmla="*/ 0 h 68"/>
              <a:gd name="T8" fmla="*/ 0 w 34"/>
              <a:gd name="T9" fmla="*/ 106363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68">
                <a:moveTo>
                  <a:pt x="0" y="67"/>
                </a:moveTo>
                <a:lnTo>
                  <a:pt x="33" y="67"/>
                </a:lnTo>
                <a:lnTo>
                  <a:pt x="0" y="0"/>
                </a:lnTo>
                <a:lnTo>
                  <a:pt x="33" y="0"/>
                </a:lnTo>
                <a:lnTo>
                  <a:pt x="0" y="67"/>
                </a:lnTo>
              </a:path>
            </a:pathLst>
          </a:custGeom>
          <a:solidFill>
            <a:schemeClr val="bg1"/>
          </a:solidFill>
          <a:ln w="12700" cap="rnd" cmpd="sng">
            <a:solidFill>
              <a:srgbClr val="FF81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703" name="Rectangle 221"/>
          <p:cNvSpPr>
            <a:spLocks noChangeArrowheads="1"/>
          </p:cNvSpPr>
          <p:nvPr/>
        </p:nvSpPr>
        <p:spPr bwMode="auto">
          <a:xfrm>
            <a:off x="9463677" y="3982766"/>
            <a:ext cx="98425" cy="508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en-US"/>
          </a:p>
        </p:txBody>
      </p:sp>
      <p:sp>
        <p:nvSpPr>
          <p:cNvPr id="704" name="Freeform 222"/>
          <p:cNvSpPr>
            <a:spLocks/>
          </p:cNvSpPr>
          <p:nvPr/>
        </p:nvSpPr>
        <p:spPr bwMode="auto">
          <a:xfrm>
            <a:off x="9463677" y="3982766"/>
            <a:ext cx="100013" cy="52387"/>
          </a:xfrm>
          <a:custGeom>
            <a:avLst/>
            <a:gdLst>
              <a:gd name="T0" fmla="*/ 0 w 68"/>
              <a:gd name="T1" fmla="*/ 0 h 33"/>
              <a:gd name="T2" fmla="*/ 0 w 68"/>
              <a:gd name="T3" fmla="*/ 50800 h 33"/>
              <a:gd name="T4" fmla="*/ 98542 w 68"/>
              <a:gd name="T5" fmla="*/ 0 h 33"/>
              <a:gd name="T6" fmla="*/ 98542 w 68"/>
              <a:gd name="T7" fmla="*/ 50800 h 33"/>
              <a:gd name="T8" fmla="*/ 0 w 68"/>
              <a:gd name="T9" fmla="*/ 0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 h="33">
                <a:moveTo>
                  <a:pt x="0" y="0"/>
                </a:moveTo>
                <a:lnTo>
                  <a:pt x="0" y="32"/>
                </a:lnTo>
                <a:lnTo>
                  <a:pt x="67" y="0"/>
                </a:lnTo>
                <a:lnTo>
                  <a:pt x="67" y="32"/>
                </a:lnTo>
                <a:lnTo>
                  <a:pt x="0" y="0"/>
                </a:lnTo>
              </a:path>
            </a:pathLst>
          </a:custGeom>
          <a:solidFill>
            <a:schemeClr val="bg1"/>
          </a:solidFill>
          <a:ln w="12700" cap="rnd" cmpd="sng">
            <a:solidFill>
              <a:srgbClr val="FF81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705" name="Rectangle 223"/>
          <p:cNvSpPr>
            <a:spLocks noChangeArrowheads="1"/>
          </p:cNvSpPr>
          <p:nvPr/>
        </p:nvSpPr>
        <p:spPr bwMode="auto">
          <a:xfrm>
            <a:off x="9154115" y="3987528"/>
            <a:ext cx="92075" cy="47625"/>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en-US"/>
          </a:p>
        </p:txBody>
      </p:sp>
      <p:sp>
        <p:nvSpPr>
          <p:cNvPr id="706" name="Line 224"/>
          <p:cNvSpPr>
            <a:spLocks noChangeShapeType="1"/>
          </p:cNvSpPr>
          <p:nvPr/>
        </p:nvSpPr>
        <p:spPr bwMode="auto">
          <a:xfrm>
            <a:off x="9154115" y="4011341"/>
            <a:ext cx="1587" cy="3175"/>
          </a:xfrm>
          <a:prstGeom prst="line">
            <a:avLst/>
          </a:prstGeom>
          <a:noFill/>
          <a:ln w="12700">
            <a:solidFill>
              <a:srgbClr val="FF81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707" name="Line 225"/>
          <p:cNvSpPr>
            <a:spLocks noChangeShapeType="1"/>
          </p:cNvSpPr>
          <p:nvPr/>
        </p:nvSpPr>
        <p:spPr bwMode="auto">
          <a:xfrm>
            <a:off x="9246190" y="4011341"/>
            <a:ext cx="1587" cy="4762"/>
          </a:xfrm>
          <a:prstGeom prst="line">
            <a:avLst/>
          </a:prstGeom>
          <a:noFill/>
          <a:ln w="12700">
            <a:solidFill>
              <a:srgbClr val="FF81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708" name="Line 226"/>
          <p:cNvSpPr>
            <a:spLocks noChangeShapeType="1"/>
          </p:cNvSpPr>
          <p:nvPr/>
        </p:nvSpPr>
        <p:spPr bwMode="auto">
          <a:xfrm flipH="1">
            <a:off x="9155702" y="4011341"/>
            <a:ext cx="90488" cy="3175"/>
          </a:xfrm>
          <a:prstGeom prst="line">
            <a:avLst/>
          </a:prstGeom>
          <a:noFill/>
          <a:ln w="12700">
            <a:solidFill>
              <a:srgbClr val="FF81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709" name="Oval 227"/>
          <p:cNvSpPr>
            <a:spLocks noChangeArrowheads="1"/>
          </p:cNvSpPr>
          <p:nvPr/>
        </p:nvSpPr>
        <p:spPr bwMode="auto">
          <a:xfrm>
            <a:off x="9193802" y="4004991"/>
            <a:ext cx="9525" cy="12700"/>
          </a:xfrm>
          <a:prstGeom prst="ellipse">
            <a:avLst/>
          </a:prstGeom>
          <a:solidFill>
            <a:schemeClr val="bg1"/>
          </a:solidFill>
          <a:ln w="12700">
            <a:solidFill>
              <a:srgbClr val="FF81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en-US"/>
          </a:p>
        </p:txBody>
      </p:sp>
      <p:sp>
        <p:nvSpPr>
          <p:cNvPr id="710" name="Line 228"/>
          <p:cNvSpPr>
            <a:spLocks noChangeShapeType="1"/>
          </p:cNvSpPr>
          <p:nvPr/>
        </p:nvSpPr>
        <p:spPr bwMode="auto">
          <a:xfrm flipV="1">
            <a:off x="9198565" y="3920853"/>
            <a:ext cx="0" cy="98425"/>
          </a:xfrm>
          <a:prstGeom prst="line">
            <a:avLst/>
          </a:prstGeom>
          <a:noFill/>
          <a:ln w="12700">
            <a:solidFill>
              <a:srgbClr val="FF81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711" name="Line 229"/>
          <p:cNvSpPr>
            <a:spLocks noChangeShapeType="1"/>
          </p:cNvSpPr>
          <p:nvPr/>
        </p:nvSpPr>
        <p:spPr bwMode="auto">
          <a:xfrm>
            <a:off x="9181102" y="3936728"/>
            <a:ext cx="33338" cy="1588"/>
          </a:xfrm>
          <a:prstGeom prst="line">
            <a:avLst/>
          </a:prstGeom>
          <a:noFill/>
          <a:ln w="12700">
            <a:solidFill>
              <a:srgbClr val="FF81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712" name="Freeform 230"/>
          <p:cNvSpPr>
            <a:spLocks/>
          </p:cNvSpPr>
          <p:nvPr/>
        </p:nvSpPr>
        <p:spPr bwMode="auto">
          <a:xfrm>
            <a:off x="9160465" y="3898628"/>
            <a:ext cx="71437" cy="38100"/>
          </a:xfrm>
          <a:custGeom>
            <a:avLst/>
            <a:gdLst>
              <a:gd name="T0" fmla="*/ 69949 w 48"/>
              <a:gd name="T1" fmla="*/ 36513 h 24"/>
              <a:gd name="T2" fmla="*/ 59531 w 48"/>
              <a:gd name="T3" fmla="*/ 11113 h 24"/>
              <a:gd name="T4" fmla="*/ 34230 w 48"/>
              <a:gd name="T5" fmla="*/ 0 h 24"/>
              <a:gd name="T6" fmla="*/ 10418 w 48"/>
              <a:gd name="T7" fmla="*/ 9525 h 24"/>
              <a:gd name="T8" fmla="*/ 0 w 48"/>
              <a:gd name="T9" fmla="*/ 36513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24">
                <a:moveTo>
                  <a:pt x="47" y="23"/>
                </a:moveTo>
                <a:lnTo>
                  <a:pt x="40" y="7"/>
                </a:lnTo>
                <a:lnTo>
                  <a:pt x="23" y="0"/>
                </a:lnTo>
                <a:lnTo>
                  <a:pt x="7" y="6"/>
                </a:lnTo>
                <a:lnTo>
                  <a:pt x="0" y="23"/>
                </a:lnTo>
              </a:path>
            </a:pathLst>
          </a:custGeom>
          <a:solidFill>
            <a:schemeClr val="bg1"/>
          </a:solidFill>
          <a:ln w="12700" cap="rnd" cmpd="sng">
            <a:solidFill>
              <a:srgbClr val="FF81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713" name="Rectangle 231"/>
          <p:cNvSpPr>
            <a:spLocks noChangeArrowheads="1"/>
          </p:cNvSpPr>
          <p:nvPr/>
        </p:nvSpPr>
        <p:spPr bwMode="auto">
          <a:xfrm>
            <a:off x="9022352" y="4397103"/>
            <a:ext cx="95250" cy="101600"/>
          </a:xfrm>
          <a:prstGeom prst="rect">
            <a:avLst/>
          </a:prstGeom>
          <a:solidFill>
            <a:srgbClr val="FFBF18"/>
          </a:solidFill>
          <a:ln w="12700">
            <a:solidFill>
              <a:srgbClr val="81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en-US"/>
          </a:p>
        </p:txBody>
      </p:sp>
      <p:sp>
        <p:nvSpPr>
          <p:cNvPr id="714" name="Line 232"/>
          <p:cNvSpPr>
            <a:spLocks noChangeShapeType="1"/>
          </p:cNvSpPr>
          <p:nvPr/>
        </p:nvSpPr>
        <p:spPr bwMode="auto">
          <a:xfrm flipH="1">
            <a:off x="9196977" y="4451078"/>
            <a:ext cx="638175" cy="158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715" name="Freeform 233"/>
          <p:cNvSpPr>
            <a:spLocks/>
          </p:cNvSpPr>
          <p:nvPr/>
        </p:nvSpPr>
        <p:spPr bwMode="auto">
          <a:xfrm>
            <a:off x="9171577" y="4414566"/>
            <a:ext cx="136525" cy="74612"/>
          </a:xfrm>
          <a:custGeom>
            <a:avLst/>
            <a:gdLst>
              <a:gd name="T0" fmla="*/ 135057 w 93"/>
              <a:gd name="T1" fmla="*/ 73025 h 47"/>
              <a:gd name="T2" fmla="*/ 0 w 93"/>
              <a:gd name="T3" fmla="*/ 36512 h 47"/>
              <a:gd name="T4" fmla="*/ 135057 w 93"/>
              <a:gd name="T5" fmla="*/ 0 h 47"/>
              <a:gd name="T6" fmla="*/ 135057 w 93"/>
              <a:gd name="T7" fmla="*/ 73025 h 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3" h="47">
                <a:moveTo>
                  <a:pt x="92" y="46"/>
                </a:moveTo>
                <a:lnTo>
                  <a:pt x="0" y="23"/>
                </a:lnTo>
                <a:lnTo>
                  <a:pt x="92" y="0"/>
                </a:lnTo>
                <a:lnTo>
                  <a:pt x="92" y="46"/>
                </a:lnTo>
              </a:path>
            </a:pathLst>
          </a:custGeom>
          <a:solidFill>
            <a:schemeClr val="tx2"/>
          </a:solidFill>
          <a:ln w="254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716" name="Freeform 234"/>
          <p:cNvSpPr>
            <a:spLocks/>
          </p:cNvSpPr>
          <p:nvPr/>
        </p:nvSpPr>
        <p:spPr bwMode="auto">
          <a:xfrm>
            <a:off x="2335802" y="4727303"/>
            <a:ext cx="171450" cy="180975"/>
          </a:xfrm>
          <a:custGeom>
            <a:avLst/>
            <a:gdLst>
              <a:gd name="T0" fmla="*/ 0 w 117"/>
              <a:gd name="T1" fmla="*/ 0 h 114"/>
              <a:gd name="T2" fmla="*/ 0 w 117"/>
              <a:gd name="T3" fmla="*/ 179388 h 114"/>
              <a:gd name="T4" fmla="*/ 169985 w 117"/>
              <a:gd name="T5" fmla="*/ 134938 h 114"/>
              <a:gd name="T6" fmla="*/ 169985 w 117"/>
              <a:gd name="T7" fmla="*/ 39688 h 114"/>
              <a:gd name="T8" fmla="*/ 0 w 117"/>
              <a:gd name="T9" fmla="*/ 0 h 1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 h="114">
                <a:moveTo>
                  <a:pt x="0" y="0"/>
                </a:moveTo>
                <a:lnTo>
                  <a:pt x="0" y="113"/>
                </a:lnTo>
                <a:lnTo>
                  <a:pt x="116" y="85"/>
                </a:lnTo>
                <a:lnTo>
                  <a:pt x="116" y="25"/>
                </a:lnTo>
                <a:lnTo>
                  <a:pt x="0" y="0"/>
                </a:lnTo>
              </a:path>
            </a:pathLst>
          </a:custGeom>
          <a:solidFill>
            <a:srgbClr val="FFBF18"/>
          </a:solidFill>
          <a:ln w="12700" cap="rnd" cmpd="sng">
            <a:solidFill>
              <a:srgbClr val="81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717" name="Oval 235"/>
          <p:cNvSpPr>
            <a:spLocks noChangeArrowheads="1"/>
          </p:cNvSpPr>
          <p:nvPr/>
        </p:nvSpPr>
        <p:spPr bwMode="auto">
          <a:xfrm>
            <a:off x="2388190" y="4765403"/>
            <a:ext cx="4762" cy="44450"/>
          </a:xfrm>
          <a:prstGeom prst="ellipse">
            <a:avLst/>
          </a:prstGeom>
          <a:solidFill>
            <a:srgbClr val="FFBF18"/>
          </a:solidFill>
          <a:ln w="12700">
            <a:solidFill>
              <a:srgbClr val="81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en-US"/>
          </a:p>
        </p:txBody>
      </p:sp>
      <p:sp>
        <p:nvSpPr>
          <p:cNvPr id="718" name="Oval 236"/>
          <p:cNvSpPr>
            <a:spLocks noChangeArrowheads="1"/>
          </p:cNvSpPr>
          <p:nvPr/>
        </p:nvSpPr>
        <p:spPr bwMode="auto">
          <a:xfrm>
            <a:off x="2388190" y="4824141"/>
            <a:ext cx="4762" cy="42862"/>
          </a:xfrm>
          <a:prstGeom prst="ellipse">
            <a:avLst/>
          </a:prstGeom>
          <a:solidFill>
            <a:srgbClr val="FFBF18"/>
          </a:solidFill>
          <a:ln w="12700">
            <a:solidFill>
              <a:srgbClr val="81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en-US"/>
          </a:p>
        </p:txBody>
      </p:sp>
      <p:sp>
        <p:nvSpPr>
          <p:cNvPr id="719" name="Oval 237"/>
          <p:cNvSpPr>
            <a:spLocks noChangeArrowheads="1"/>
          </p:cNvSpPr>
          <p:nvPr/>
        </p:nvSpPr>
        <p:spPr bwMode="auto">
          <a:xfrm>
            <a:off x="2365965" y="4811441"/>
            <a:ext cx="47625" cy="11112"/>
          </a:xfrm>
          <a:prstGeom prst="ellipse">
            <a:avLst/>
          </a:prstGeom>
          <a:solidFill>
            <a:srgbClr val="810000"/>
          </a:solidFill>
          <a:ln w="12700">
            <a:solidFill>
              <a:srgbClr val="81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en-US"/>
          </a:p>
        </p:txBody>
      </p:sp>
      <p:sp>
        <p:nvSpPr>
          <p:cNvPr id="720" name="Freeform 238"/>
          <p:cNvSpPr>
            <a:spLocks/>
          </p:cNvSpPr>
          <p:nvPr/>
        </p:nvSpPr>
        <p:spPr bwMode="auto">
          <a:xfrm>
            <a:off x="6402977" y="2906441"/>
            <a:ext cx="398463" cy="1066800"/>
          </a:xfrm>
          <a:custGeom>
            <a:avLst/>
            <a:gdLst>
              <a:gd name="T0" fmla="*/ 76177 w 272"/>
              <a:gd name="T1" fmla="*/ 0 h 672"/>
              <a:gd name="T2" fmla="*/ 76177 w 272"/>
              <a:gd name="T3" fmla="*/ 100013 h 672"/>
              <a:gd name="T4" fmla="*/ 0 w 272"/>
              <a:gd name="T5" fmla="*/ 628650 h 672"/>
              <a:gd name="T6" fmla="*/ 0 w 272"/>
              <a:gd name="T7" fmla="*/ 714375 h 672"/>
              <a:gd name="T8" fmla="*/ 20509 w 272"/>
              <a:gd name="T9" fmla="*/ 814388 h 672"/>
              <a:gd name="T10" fmla="*/ 20509 w 272"/>
              <a:gd name="T11" fmla="*/ 1065213 h 672"/>
              <a:gd name="T12" fmla="*/ 380884 w 272"/>
              <a:gd name="T13" fmla="*/ 1065213 h 672"/>
              <a:gd name="T14" fmla="*/ 380884 w 272"/>
              <a:gd name="T15" fmla="*/ 814388 h 672"/>
              <a:gd name="T16" fmla="*/ 396998 w 272"/>
              <a:gd name="T17" fmla="*/ 731838 h 672"/>
              <a:gd name="T18" fmla="*/ 396998 w 272"/>
              <a:gd name="T19" fmla="*/ 638175 h 672"/>
              <a:gd name="T20" fmla="*/ 320821 w 272"/>
              <a:gd name="T21" fmla="*/ 104775 h 672"/>
              <a:gd name="T22" fmla="*/ 320821 w 272"/>
              <a:gd name="T23" fmla="*/ 0 h 672"/>
              <a:gd name="T24" fmla="*/ 210951 w 272"/>
              <a:gd name="T25" fmla="*/ 44450 h 672"/>
              <a:gd name="T26" fmla="*/ 76177 w 272"/>
              <a:gd name="T27" fmla="*/ 0 h 67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72" h="672">
                <a:moveTo>
                  <a:pt x="52" y="0"/>
                </a:moveTo>
                <a:lnTo>
                  <a:pt x="52" y="63"/>
                </a:lnTo>
                <a:lnTo>
                  <a:pt x="0" y="396"/>
                </a:lnTo>
                <a:lnTo>
                  <a:pt x="0" y="450"/>
                </a:lnTo>
                <a:lnTo>
                  <a:pt x="14" y="513"/>
                </a:lnTo>
                <a:lnTo>
                  <a:pt x="14" y="671"/>
                </a:lnTo>
                <a:lnTo>
                  <a:pt x="260" y="671"/>
                </a:lnTo>
                <a:lnTo>
                  <a:pt x="260" y="513"/>
                </a:lnTo>
                <a:lnTo>
                  <a:pt x="271" y="461"/>
                </a:lnTo>
                <a:lnTo>
                  <a:pt x="271" y="402"/>
                </a:lnTo>
                <a:lnTo>
                  <a:pt x="219" y="66"/>
                </a:lnTo>
                <a:lnTo>
                  <a:pt x="219" y="0"/>
                </a:lnTo>
                <a:lnTo>
                  <a:pt x="144" y="28"/>
                </a:lnTo>
                <a:lnTo>
                  <a:pt x="52" y="0"/>
                </a:lnTo>
              </a:path>
            </a:pathLst>
          </a:custGeom>
          <a:gradFill rotWithShape="1">
            <a:gsLst>
              <a:gs pos="0">
                <a:srgbClr val="F8BFBC"/>
              </a:gs>
              <a:gs pos="100000">
                <a:srgbClr val="DA2C14"/>
              </a:gs>
            </a:gsLst>
            <a:lin ang="5400000" scaled="1"/>
          </a:gra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721" name="Freeform 239"/>
          <p:cNvSpPr>
            <a:spLocks/>
          </p:cNvSpPr>
          <p:nvPr/>
        </p:nvSpPr>
        <p:spPr bwMode="auto">
          <a:xfrm>
            <a:off x="6404565" y="2901678"/>
            <a:ext cx="219075" cy="1071563"/>
          </a:xfrm>
          <a:custGeom>
            <a:avLst/>
            <a:gdLst>
              <a:gd name="T0" fmla="*/ 39434 w 150"/>
              <a:gd name="T1" fmla="*/ 0 h 675"/>
              <a:gd name="T2" fmla="*/ 71565 w 150"/>
              <a:gd name="T3" fmla="*/ 6350 h 675"/>
              <a:gd name="T4" fmla="*/ 71565 w 150"/>
              <a:gd name="T5" fmla="*/ 98425 h 675"/>
              <a:gd name="T6" fmla="*/ 0 w 150"/>
              <a:gd name="T7" fmla="*/ 638175 h 675"/>
              <a:gd name="T8" fmla="*/ 0 w 150"/>
              <a:gd name="T9" fmla="*/ 725488 h 675"/>
              <a:gd name="T10" fmla="*/ 18987 w 150"/>
              <a:gd name="T11" fmla="*/ 820738 h 675"/>
              <a:gd name="T12" fmla="*/ 18987 w 150"/>
              <a:gd name="T13" fmla="*/ 1069975 h 675"/>
              <a:gd name="T14" fmla="*/ 217615 w 150"/>
              <a:gd name="T15" fmla="*/ 1069975 h 67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675">
                <a:moveTo>
                  <a:pt x="27" y="0"/>
                </a:moveTo>
                <a:lnTo>
                  <a:pt x="49" y="4"/>
                </a:lnTo>
                <a:lnTo>
                  <a:pt x="49" y="62"/>
                </a:lnTo>
                <a:lnTo>
                  <a:pt x="0" y="402"/>
                </a:lnTo>
                <a:lnTo>
                  <a:pt x="0" y="457"/>
                </a:lnTo>
                <a:lnTo>
                  <a:pt x="13" y="517"/>
                </a:lnTo>
                <a:lnTo>
                  <a:pt x="13" y="674"/>
                </a:lnTo>
                <a:lnTo>
                  <a:pt x="149" y="674"/>
                </a:lnTo>
              </a:path>
            </a:pathLst>
          </a:custGeom>
          <a:noFill/>
          <a:ln w="12700" cap="rnd" cmpd="sng">
            <a:solidFill>
              <a:srgbClr val="81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722" name="Freeform 240"/>
          <p:cNvSpPr>
            <a:spLocks/>
          </p:cNvSpPr>
          <p:nvPr/>
        </p:nvSpPr>
        <p:spPr bwMode="auto">
          <a:xfrm>
            <a:off x="6582365" y="2901678"/>
            <a:ext cx="220662" cy="1071563"/>
          </a:xfrm>
          <a:custGeom>
            <a:avLst/>
            <a:gdLst>
              <a:gd name="T0" fmla="*/ 178283 w 151"/>
              <a:gd name="T1" fmla="*/ 0 h 675"/>
              <a:gd name="T2" fmla="*/ 146134 w 151"/>
              <a:gd name="T3" fmla="*/ 6350 h 675"/>
              <a:gd name="T4" fmla="*/ 146134 w 151"/>
              <a:gd name="T5" fmla="*/ 98425 h 675"/>
              <a:gd name="T6" fmla="*/ 219201 w 151"/>
              <a:gd name="T7" fmla="*/ 638175 h 675"/>
              <a:gd name="T8" fmla="*/ 219201 w 151"/>
              <a:gd name="T9" fmla="*/ 725488 h 675"/>
              <a:gd name="T10" fmla="*/ 200203 w 151"/>
              <a:gd name="T11" fmla="*/ 820738 h 675"/>
              <a:gd name="T12" fmla="*/ 200203 w 151"/>
              <a:gd name="T13" fmla="*/ 1069975 h 675"/>
              <a:gd name="T14" fmla="*/ 0 w 151"/>
              <a:gd name="T15" fmla="*/ 1069975 h 67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1" h="675">
                <a:moveTo>
                  <a:pt x="122" y="0"/>
                </a:moveTo>
                <a:lnTo>
                  <a:pt x="100" y="4"/>
                </a:lnTo>
                <a:lnTo>
                  <a:pt x="100" y="62"/>
                </a:lnTo>
                <a:lnTo>
                  <a:pt x="150" y="402"/>
                </a:lnTo>
                <a:lnTo>
                  <a:pt x="150" y="457"/>
                </a:lnTo>
                <a:lnTo>
                  <a:pt x="137" y="517"/>
                </a:lnTo>
                <a:lnTo>
                  <a:pt x="137" y="674"/>
                </a:lnTo>
                <a:lnTo>
                  <a:pt x="0" y="674"/>
                </a:lnTo>
              </a:path>
            </a:pathLst>
          </a:custGeom>
          <a:noFill/>
          <a:ln w="12700" cap="rnd" cmpd="sng">
            <a:solidFill>
              <a:srgbClr val="81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723" name="Rectangle 241"/>
          <p:cNvSpPr>
            <a:spLocks noChangeArrowheads="1"/>
          </p:cNvSpPr>
          <p:nvPr/>
        </p:nvSpPr>
        <p:spPr bwMode="auto">
          <a:xfrm>
            <a:off x="2129427" y="3049316"/>
            <a:ext cx="1184275"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har char="•"/>
              <a:defRPr sz="3200">
                <a:solidFill>
                  <a:schemeClr val="tx1"/>
                </a:solidFill>
                <a:latin typeface="Arial" panose="020B0604020202020204" pitchFamily="34" charset="0"/>
              </a:defRPr>
            </a:lvl1pPr>
            <a:lvl2pPr marL="571500" indent="-285750" defTabSz="762000">
              <a:spcBef>
                <a:spcPct val="20000"/>
              </a:spcBef>
              <a:buChar char="–"/>
              <a:defRPr sz="2800">
                <a:solidFill>
                  <a:schemeClr val="tx1"/>
                </a:solidFill>
                <a:latin typeface="Arial" panose="020B0604020202020204" pitchFamily="34" charset="0"/>
              </a:defRPr>
            </a:lvl2pPr>
            <a:lvl3pPr marL="1143000" indent="-228600" defTabSz="762000">
              <a:spcBef>
                <a:spcPct val="20000"/>
              </a:spcBef>
              <a:buChar char="•"/>
              <a:defRPr sz="2400">
                <a:solidFill>
                  <a:schemeClr val="tx1"/>
                </a:solidFill>
                <a:latin typeface="Arial" panose="020B0604020202020204" pitchFamily="34" charset="0"/>
              </a:defRPr>
            </a:lvl3pPr>
            <a:lvl4pPr marL="1714500" indent="-228600" defTabSz="762000">
              <a:spcBef>
                <a:spcPct val="20000"/>
              </a:spcBef>
              <a:buChar char="–"/>
              <a:defRPr sz="2000">
                <a:solidFill>
                  <a:schemeClr val="tx1"/>
                </a:solidFill>
                <a:latin typeface="Arial" panose="020B0604020202020204" pitchFamily="34" charset="0"/>
              </a:defRPr>
            </a:lvl4pPr>
            <a:lvl5pPr marL="2286000" indent="-228600" defTabSz="762000">
              <a:spcBef>
                <a:spcPct val="20000"/>
              </a:spcBef>
              <a:buChar char="»"/>
              <a:defRPr sz="2000">
                <a:solidFill>
                  <a:schemeClr val="tx1"/>
                </a:solidFill>
                <a:latin typeface="Arial" panose="020B0604020202020204" pitchFamily="34" charset="0"/>
              </a:defRPr>
            </a:lvl5pPr>
            <a:lvl6pPr marL="27432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6pPr>
            <a:lvl7pPr marL="32004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7pPr>
            <a:lvl8pPr marL="36576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8pPr>
            <a:lvl9pPr marL="41148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1">
                <a:solidFill>
                  <a:srgbClr val="000000"/>
                </a:solidFill>
              </a:rPr>
              <a:t>Stock House</a:t>
            </a:r>
          </a:p>
        </p:txBody>
      </p:sp>
      <p:sp>
        <p:nvSpPr>
          <p:cNvPr id="724" name="Rectangle 242"/>
          <p:cNvSpPr>
            <a:spLocks noChangeArrowheads="1"/>
          </p:cNvSpPr>
          <p:nvPr/>
        </p:nvSpPr>
        <p:spPr bwMode="auto">
          <a:xfrm>
            <a:off x="4269377" y="2771503"/>
            <a:ext cx="1497013"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har char="•"/>
              <a:defRPr sz="3200">
                <a:solidFill>
                  <a:schemeClr val="tx1"/>
                </a:solidFill>
                <a:latin typeface="Arial" panose="020B0604020202020204" pitchFamily="34" charset="0"/>
              </a:defRPr>
            </a:lvl1pPr>
            <a:lvl2pPr marL="571500" indent="-285750" defTabSz="762000">
              <a:spcBef>
                <a:spcPct val="20000"/>
              </a:spcBef>
              <a:buChar char="–"/>
              <a:defRPr sz="2800">
                <a:solidFill>
                  <a:schemeClr val="tx1"/>
                </a:solidFill>
                <a:latin typeface="Arial" panose="020B0604020202020204" pitchFamily="34" charset="0"/>
              </a:defRPr>
            </a:lvl2pPr>
            <a:lvl3pPr marL="1143000" indent="-228600" defTabSz="762000">
              <a:spcBef>
                <a:spcPct val="20000"/>
              </a:spcBef>
              <a:buChar char="•"/>
              <a:defRPr sz="2400">
                <a:solidFill>
                  <a:schemeClr val="tx1"/>
                </a:solidFill>
                <a:latin typeface="Arial" panose="020B0604020202020204" pitchFamily="34" charset="0"/>
              </a:defRPr>
            </a:lvl3pPr>
            <a:lvl4pPr marL="1714500" indent="-228600" defTabSz="762000">
              <a:spcBef>
                <a:spcPct val="20000"/>
              </a:spcBef>
              <a:buChar char="–"/>
              <a:defRPr sz="2000">
                <a:solidFill>
                  <a:schemeClr val="tx1"/>
                </a:solidFill>
                <a:latin typeface="Arial" panose="020B0604020202020204" pitchFamily="34" charset="0"/>
              </a:defRPr>
            </a:lvl4pPr>
            <a:lvl5pPr marL="2286000" indent="-228600" defTabSz="762000">
              <a:spcBef>
                <a:spcPct val="20000"/>
              </a:spcBef>
              <a:buChar char="»"/>
              <a:defRPr sz="2000">
                <a:solidFill>
                  <a:schemeClr val="tx1"/>
                </a:solidFill>
                <a:latin typeface="Arial" panose="020B0604020202020204" pitchFamily="34" charset="0"/>
              </a:defRPr>
            </a:lvl5pPr>
            <a:lvl6pPr marL="27432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6pPr>
            <a:lvl7pPr marL="32004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7pPr>
            <a:lvl8pPr marL="36576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8pPr>
            <a:lvl9pPr marL="41148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1">
                <a:solidFill>
                  <a:srgbClr val="000000"/>
                </a:solidFill>
              </a:rPr>
              <a:t>Hot Blast Stoves</a:t>
            </a:r>
          </a:p>
        </p:txBody>
      </p:sp>
      <p:sp>
        <p:nvSpPr>
          <p:cNvPr id="725" name="Rectangle 243"/>
          <p:cNvSpPr>
            <a:spLocks noChangeArrowheads="1"/>
          </p:cNvSpPr>
          <p:nvPr/>
        </p:nvSpPr>
        <p:spPr bwMode="auto">
          <a:xfrm>
            <a:off x="7384052" y="2668316"/>
            <a:ext cx="1239838"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har char="•"/>
              <a:defRPr sz="3200">
                <a:solidFill>
                  <a:schemeClr val="tx1"/>
                </a:solidFill>
                <a:latin typeface="Arial" panose="020B0604020202020204" pitchFamily="34" charset="0"/>
              </a:defRPr>
            </a:lvl1pPr>
            <a:lvl2pPr marL="571500" indent="-285750" defTabSz="762000">
              <a:spcBef>
                <a:spcPct val="20000"/>
              </a:spcBef>
              <a:buChar char="–"/>
              <a:defRPr sz="2800">
                <a:solidFill>
                  <a:schemeClr val="tx1"/>
                </a:solidFill>
                <a:latin typeface="Arial" panose="020B0604020202020204" pitchFamily="34" charset="0"/>
              </a:defRPr>
            </a:lvl2pPr>
            <a:lvl3pPr marL="1143000" indent="-228600" defTabSz="762000">
              <a:spcBef>
                <a:spcPct val="20000"/>
              </a:spcBef>
              <a:buChar char="•"/>
              <a:defRPr sz="2400">
                <a:solidFill>
                  <a:schemeClr val="tx1"/>
                </a:solidFill>
                <a:latin typeface="Arial" panose="020B0604020202020204" pitchFamily="34" charset="0"/>
              </a:defRPr>
            </a:lvl3pPr>
            <a:lvl4pPr marL="1714500" indent="-228600" defTabSz="762000">
              <a:spcBef>
                <a:spcPct val="20000"/>
              </a:spcBef>
              <a:buChar char="–"/>
              <a:defRPr sz="2000">
                <a:solidFill>
                  <a:schemeClr val="tx1"/>
                </a:solidFill>
                <a:latin typeface="Arial" panose="020B0604020202020204" pitchFamily="34" charset="0"/>
              </a:defRPr>
            </a:lvl4pPr>
            <a:lvl5pPr marL="2286000" indent="-228600" defTabSz="762000">
              <a:spcBef>
                <a:spcPct val="20000"/>
              </a:spcBef>
              <a:buChar char="»"/>
              <a:defRPr sz="2000">
                <a:solidFill>
                  <a:schemeClr val="tx1"/>
                </a:solidFill>
                <a:latin typeface="Arial" panose="020B0604020202020204" pitchFamily="34" charset="0"/>
              </a:defRPr>
            </a:lvl5pPr>
            <a:lvl6pPr marL="27432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6pPr>
            <a:lvl7pPr marL="32004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7pPr>
            <a:lvl8pPr marL="36576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8pPr>
            <a:lvl9pPr marL="41148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1">
                <a:solidFill>
                  <a:srgbClr val="000000"/>
                </a:solidFill>
              </a:rPr>
              <a:t>Gas Cleaning</a:t>
            </a:r>
          </a:p>
        </p:txBody>
      </p:sp>
      <p:sp>
        <p:nvSpPr>
          <p:cNvPr id="726" name="Rectangle 244"/>
          <p:cNvSpPr>
            <a:spLocks noChangeArrowheads="1"/>
          </p:cNvSpPr>
          <p:nvPr/>
        </p:nvSpPr>
        <p:spPr bwMode="auto">
          <a:xfrm>
            <a:off x="7566615" y="4158978"/>
            <a:ext cx="906462"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har char="•"/>
              <a:defRPr sz="3200">
                <a:solidFill>
                  <a:schemeClr val="tx1"/>
                </a:solidFill>
                <a:latin typeface="Arial" panose="020B0604020202020204" pitchFamily="34" charset="0"/>
              </a:defRPr>
            </a:lvl1pPr>
            <a:lvl2pPr marL="571500" indent="-285750" defTabSz="762000">
              <a:spcBef>
                <a:spcPct val="20000"/>
              </a:spcBef>
              <a:buChar char="–"/>
              <a:defRPr sz="2800">
                <a:solidFill>
                  <a:schemeClr val="tx1"/>
                </a:solidFill>
                <a:latin typeface="Arial" panose="020B0604020202020204" pitchFamily="34" charset="0"/>
              </a:defRPr>
            </a:lvl2pPr>
            <a:lvl3pPr marL="1143000" indent="-228600" defTabSz="762000">
              <a:spcBef>
                <a:spcPct val="20000"/>
              </a:spcBef>
              <a:buChar char="•"/>
              <a:defRPr sz="2400">
                <a:solidFill>
                  <a:schemeClr val="tx1"/>
                </a:solidFill>
                <a:latin typeface="Arial" panose="020B0604020202020204" pitchFamily="34" charset="0"/>
              </a:defRPr>
            </a:lvl3pPr>
            <a:lvl4pPr marL="1714500" indent="-228600" defTabSz="762000">
              <a:spcBef>
                <a:spcPct val="20000"/>
              </a:spcBef>
              <a:buChar char="–"/>
              <a:defRPr sz="2000">
                <a:solidFill>
                  <a:schemeClr val="tx1"/>
                </a:solidFill>
                <a:latin typeface="Arial" panose="020B0604020202020204" pitchFamily="34" charset="0"/>
              </a:defRPr>
            </a:lvl4pPr>
            <a:lvl5pPr marL="2286000" indent="-228600" defTabSz="762000">
              <a:spcBef>
                <a:spcPct val="20000"/>
              </a:spcBef>
              <a:buChar char="»"/>
              <a:defRPr sz="2000">
                <a:solidFill>
                  <a:schemeClr val="tx1"/>
                </a:solidFill>
                <a:latin typeface="Arial" panose="020B0604020202020204" pitchFamily="34" charset="0"/>
              </a:defRPr>
            </a:lvl5pPr>
            <a:lvl6pPr marL="27432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6pPr>
            <a:lvl7pPr marL="32004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7pPr>
            <a:lvl8pPr marL="36576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8pPr>
            <a:lvl9pPr marL="41148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1">
                <a:solidFill>
                  <a:srgbClr val="000000"/>
                </a:solidFill>
              </a:rPr>
              <a:t>Scrubber</a:t>
            </a:r>
          </a:p>
        </p:txBody>
      </p:sp>
      <p:sp>
        <p:nvSpPr>
          <p:cNvPr id="728" name="Rectangle 246"/>
          <p:cNvSpPr>
            <a:spLocks noChangeArrowheads="1"/>
          </p:cNvSpPr>
          <p:nvPr/>
        </p:nvSpPr>
        <p:spPr bwMode="auto">
          <a:xfrm>
            <a:off x="5002802" y="2069828"/>
            <a:ext cx="1258888"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har char="•"/>
              <a:defRPr sz="3200">
                <a:solidFill>
                  <a:schemeClr val="tx1"/>
                </a:solidFill>
                <a:latin typeface="Arial" panose="020B0604020202020204" pitchFamily="34" charset="0"/>
              </a:defRPr>
            </a:lvl1pPr>
            <a:lvl2pPr marL="571500" indent="-285750" defTabSz="762000">
              <a:spcBef>
                <a:spcPct val="20000"/>
              </a:spcBef>
              <a:buChar char="–"/>
              <a:defRPr sz="2800">
                <a:solidFill>
                  <a:schemeClr val="tx1"/>
                </a:solidFill>
                <a:latin typeface="Arial" panose="020B0604020202020204" pitchFamily="34" charset="0"/>
              </a:defRPr>
            </a:lvl2pPr>
            <a:lvl3pPr marL="1143000" indent="-228600" defTabSz="762000">
              <a:spcBef>
                <a:spcPct val="20000"/>
              </a:spcBef>
              <a:buChar char="•"/>
              <a:defRPr sz="2400">
                <a:solidFill>
                  <a:schemeClr val="tx1"/>
                </a:solidFill>
                <a:latin typeface="Arial" panose="020B0604020202020204" pitchFamily="34" charset="0"/>
              </a:defRPr>
            </a:lvl3pPr>
            <a:lvl4pPr marL="1714500" indent="-228600" defTabSz="762000">
              <a:spcBef>
                <a:spcPct val="20000"/>
              </a:spcBef>
              <a:buChar char="–"/>
              <a:defRPr sz="2000">
                <a:solidFill>
                  <a:schemeClr val="tx1"/>
                </a:solidFill>
                <a:latin typeface="Arial" panose="020B0604020202020204" pitchFamily="34" charset="0"/>
              </a:defRPr>
            </a:lvl4pPr>
            <a:lvl5pPr marL="2286000" indent="-228600" defTabSz="762000">
              <a:spcBef>
                <a:spcPct val="20000"/>
              </a:spcBef>
              <a:buChar char="»"/>
              <a:defRPr sz="2000">
                <a:solidFill>
                  <a:schemeClr val="tx1"/>
                </a:solidFill>
                <a:latin typeface="Arial" panose="020B0604020202020204" pitchFamily="34" charset="0"/>
              </a:defRPr>
            </a:lvl5pPr>
            <a:lvl6pPr marL="27432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6pPr>
            <a:lvl7pPr marL="32004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7pPr>
            <a:lvl8pPr marL="36576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8pPr>
            <a:lvl9pPr marL="41148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1">
                <a:solidFill>
                  <a:srgbClr val="000000"/>
                </a:solidFill>
              </a:rPr>
              <a:t>Bell Less Top</a:t>
            </a:r>
          </a:p>
        </p:txBody>
      </p:sp>
      <p:sp>
        <p:nvSpPr>
          <p:cNvPr id="729" name="Rectangle 247"/>
          <p:cNvSpPr>
            <a:spLocks noChangeArrowheads="1"/>
          </p:cNvSpPr>
          <p:nvPr/>
        </p:nvSpPr>
        <p:spPr bwMode="auto">
          <a:xfrm>
            <a:off x="1838915" y="4997178"/>
            <a:ext cx="731837"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har char="•"/>
              <a:defRPr sz="3200">
                <a:solidFill>
                  <a:schemeClr val="tx1"/>
                </a:solidFill>
                <a:latin typeface="Arial" panose="020B0604020202020204" pitchFamily="34" charset="0"/>
              </a:defRPr>
            </a:lvl1pPr>
            <a:lvl2pPr marL="571500" indent="-285750" defTabSz="762000">
              <a:spcBef>
                <a:spcPct val="20000"/>
              </a:spcBef>
              <a:buChar char="–"/>
              <a:defRPr sz="2800">
                <a:solidFill>
                  <a:schemeClr val="tx1"/>
                </a:solidFill>
                <a:latin typeface="Arial" panose="020B0604020202020204" pitchFamily="34" charset="0"/>
              </a:defRPr>
            </a:lvl2pPr>
            <a:lvl3pPr marL="1143000" indent="-228600" defTabSz="762000">
              <a:spcBef>
                <a:spcPct val="20000"/>
              </a:spcBef>
              <a:buChar char="•"/>
              <a:defRPr sz="2400">
                <a:solidFill>
                  <a:schemeClr val="tx1"/>
                </a:solidFill>
                <a:latin typeface="Arial" panose="020B0604020202020204" pitchFamily="34" charset="0"/>
              </a:defRPr>
            </a:lvl3pPr>
            <a:lvl4pPr marL="1714500" indent="-228600" defTabSz="762000">
              <a:spcBef>
                <a:spcPct val="20000"/>
              </a:spcBef>
              <a:buChar char="–"/>
              <a:defRPr sz="2000">
                <a:solidFill>
                  <a:schemeClr val="tx1"/>
                </a:solidFill>
                <a:latin typeface="Arial" panose="020B0604020202020204" pitchFamily="34" charset="0"/>
              </a:defRPr>
            </a:lvl4pPr>
            <a:lvl5pPr marL="2286000" indent="-228600" defTabSz="762000">
              <a:spcBef>
                <a:spcPct val="20000"/>
              </a:spcBef>
              <a:buChar char="»"/>
              <a:defRPr sz="2000">
                <a:solidFill>
                  <a:schemeClr val="tx1"/>
                </a:solidFill>
                <a:latin typeface="Arial" panose="020B0604020202020204" pitchFamily="34" charset="0"/>
              </a:defRPr>
            </a:lvl5pPr>
            <a:lvl6pPr marL="27432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6pPr>
            <a:lvl7pPr marL="32004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7pPr>
            <a:lvl8pPr marL="36576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8pPr>
            <a:lvl9pPr marL="41148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1">
                <a:solidFill>
                  <a:srgbClr val="000000"/>
                </a:solidFill>
              </a:rPr>
              <a:t>Blower</a:t>
            </a:r>
          </a:p>
        </p:txBody>
      </p:sp>
      <p:sp>
        <p:nvSpPr>
          <p:cNvPr id="730" name="Rectangle 248"/>
          <p:cNvSpPr>
            <a:spLocks noChangeArrowheads="1"/>
          </p:cNvSpPr>
          <p:nvPr/>
        </p:nvSpPr>
        <p:spPr bwMode="auto">
          <a:xfrm>
            <a:off x="3659777" y="4676503"/>
            <a:ext cx="1422400"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har char="•"/>
              <a:defRPr sz="3200">
                <a:solidFill>
                  <a:schemeClr val="tx1"/>
                </a:solidFill>
                <a:latin typeface="Arial" panose="020B0604020202020204" pitchFamily="34" charset="0"/>
              </a:defRPr>
            </a:lvl1pPr>
            <a:lvl2pPr marL="571500" indent="-285750" defTabSz="762000">
              <a:spcBef>
                <a:spcPct val="20000"/>
              </a:spcBef>
              <a:buChar char="–"/>
              <a:defRPr sz="2800">
                <a:solidFill>
                  <a:schemeClr val="tx1"/>
                </a:solidFill>
                <a:latin typeface="Arial" panose="020B0604020202020204" pitchFamily="34" charset="0"/>
              </a:defRPr>
            </a:lvl2pPr>
            <a:lvl3pPr marL="1143000" indent="-228600" defTabSz="762000">
              <a:spcBef>
                <a:spcPct val="20000"/>
              </a:spcBef>
              <a:buChar char="•"/>
              <a:defRPr sz="2400">
                <a:solidFill>
                  <a:schemeClr val="tx1"/>
                </a:solidFill>
                <a:latin typeface="Arial" panose="020B0604020202020204" pitchFamily="34" charset="0"/>
              </a:defRPr>
            </a:lvl3pPr>
            <a:lvl4pPr marL="1714500" indent="-228600" defTabSz="762000">
              <a:spcBef>
                <a:spcPct val="20000"/>
              </a:spcBef>
              <a:buChar char="–"/>
              <a:defRPr sz="2000">
                <a:solidFill>
                  <a:schemeClr val="tx1"/>
                </a:solidFill>
                <a:latin typeface="Arial" panose="020B0604020202020204" pitchFamily="34" charset="0"/>
              </a:defRPr>
            </a:lvl4pPr>
            <a:lvl5pPr marL="2286000" indent="-228600" defTabSz="762000">
              <a:spcBef>
                <a:spcPct val="20000"/>
              </a:spcBef>
              <a:buChar char="»"/>
              <a:defRPr sz="2000">
                <a:solidFill>
                  <a:schemeClr val="tx1"/>
                </a:solidFill>
                <a:latin typeface="Arial" panose="020B0604020202020204" pitchFamily="34" charset="0"/>
              </a:defRPr>
            </a:lvl5pPr>
            <a:lvl6pPr marL="27432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6pPr>
            <a:lvl7pPr marL="32004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7pPr>
            <a:lvl8pPr marL="36576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8pPr>
            <a:lvl9pPr marL="41148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1">
                <a:solidFill>
                  <a:srgbClr val="000000"/>
                </a:solidFill>
              </a:rPr>
              <a:t>Combustion Air</a:t>
            </a:r>
          </a:p>
        </p:txBody>
      </p:sp>
      <p:sp>
        <p:nvSpPr>
          <p:cNvPr id="731" name="Rectangle 249"/>
          <p:cNvSpPr>
            <a:spLocks noChangeArrowheads="1"/>
          </p:cNvSpPr>
          <p:nvPr/>
        </p:nvSpPr>
        <p:spPr bwMode="auto">
          <a:xfrm>
            <a:off x="6168027" y="4616178"/>
            <a:ext cx="1368425"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har char="•"/>
              <a:defRPr sz="3200">
                <a:solidFill>
                  <a:schemeClr val="tx1"/>
                </a:solidFill>
                <a:latin typeface="Arial" panose="020B0604020202020204" pitchFamily="34" charset="0"/>
              </a:defRPr>
            </a:lvl1pPr>
            <a:lvl2pPr marL="571500" indent="-285750" defTabSz="762000">
              <a:spcBef>
                <a:spcPct val="20000"/>
              </a:spcBef>
              <a:buChar char="–"/>
              <a:defRPr sz="2800">
                <a:solidFill>
                  <a:schemeClr val="tx1"/>
                </a:solidFill>
                <a:latin typeface="Arial" panose="020B0604020202020204" pitchFamily="34" charset="0"/>
              </a:defRPr>
            </a:lvl2pPr>
            <a:lvl3pPr marL="1143000" indent="-228600" defTabSz="762000">
              <a:spcBef>
                <a:spcPct val="20000"/>
              </a:spcBef>
              <a:buChar char="•"/>
              <a:defRPr sz="2400">
                <a:solidFill>
                  <a:schemeClr val="tx1"/>
                </a:solidFill>
                <a:latin typeface="Arial" panose="020B0604020202020204" pitchFamily="34" charset="0"/>
              </a:defRPr>
            </a:lvl3pPr>
            <a:lvl4pPr marL="1714500" indent="-228600" defTabSz="762000">
              <a:spcBef>
                <a:spcPct val="20000"/>
              </a:spcBef>
              <a:buChar char="–"/>
              <a:defRPr sz="2000">
                <a:solidFill>
                  <a:schemeClr val="tx1"/>
                </a:solidFill>
                <a:latin typeface="Arial" panose="020B0604020202020204" pitchFamily="34" charset="0"/>
              </a:defRPr>
            </a:lvl4pPr>
            <a:lvl5pPr marL="2286000" indent="-228600" defTabSz="762000">
              <a:spcBef>
                <a:spcPct val="20000"/>
              </a:spcBef>
              <a:buChar char="»"/>
              <a:defRPr sz="2000">
                <a:solidFill>
                  <a:schemeClr val="tx1"/>
                </a:solidFill>
                <a:latin typeface="Arial" panose="020B0604020202020204" pitchFamily="34" charset="0"/>
              </a:defRPr>
            </a:lvl5pPr>
            <a:lvl6pPr marL="27432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6pPr>
            <a:lvl7pPr marL="32004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7pPr>
            <a:lvl8pPr marL="36576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8pPr>
            <a:lvl9pPr marL="41148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1">
                <a:solidFill>
                  <a:srgbClr val="000000"/>
                </a:solidFill>
              </a:rPr>
              <a:t>Slag, Hot Metal</a:t>
            </a:r>
          </a:p>
        </p:txBody>
      </p:sp>
      <p:sp>
        <p:nvSpPr>
          <p:cNvPr id="732" name="Rectangle 250"/>
          <p:cNvSpPr>
            <a:spLocks noChangeArrowheads="1"/>
          </p:cNvSpPr>
          <p:nvPr/>
        </p:nvSpPr>
        <p:spPr bwMode="auto">
          <a:xfrm>
            <a:off x="9366840" y="3108053"/>
            <a:ext cx="1000125"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har char="•"/>
              <a:defRPr sz="3200">
                <a:solidFill>
                  <a:schemeClr val="tx1"/>
                </a:solidFill>
                <a:latin typeface="Arial" panose="020B0604020202020204" pitchFamily="34" charset="0"/>
              </a:defRPr>
            </a:lvl1pPr>
            <a:lvl2pPr marL="571500" indent="-285750" defTabSz="762000">
              <a:spcBef>
                <a:spcPct val="20000"/>
              </a:spcBef>
              <a:buChar char="–"/>
              <a:defRPr sz="2800">
                <a:solidFill>
                  <a:schemeClr val="tx1"/>
                </a:solidFill>
                <a:latin typeface="Arial" panose="020B0604020202020204" pitchFamily="34" charset="0"/>
              </a:defRPr>
            </a:lvl2pPr>
            <a:lvl3pPr marL="1143000" indent="-228600" defTabSz="762000">
              <a:spcBef>
                <a:spcPct val="20000"/>
              </a:spcBef>
              <a:buChar char="•"/>
              <a:defRPr sz="2400">
                <a:solidFill>
                  <a:schemeClr val="tx1"/>
                </a:solidFill>
                <a:latin typeface="Arial" panose="020B0604020202020204" pitchFamily="34" charset="0"/>
              </a:defRPr>
            </a:lvl3pPr>
            <a:lvl4pPr marL="1714500" indent="-228600" defTabSz="762000">
              <a:spcBef>
                <a:spcPct val="20000"/>
              </a:spcBef>
              <a:buChar char="–"/>
              <a:defRPr sz="2000">
                <a:solidFill>
                  <a:schemeClr val="tx1"/>
                </a:solidFill>
                <a:latin typeface="Arial" panose="020B0604020202020204" pitchFamily="34" charset="0"/>
              </a:defRPr>
            </a:lvl4pPr>
            <a:lvl5pPr marL="2286000" indent="-228600" defTabSz="762000">
              <a:spcBef>
                <a:spcPct val="20000"/>
              </a:spcBef>
              <a:buChar char="»"/>
              <a:defRPr sz="2000">
                <a:solidFill>
                  <a:schemeClr val="tx1"/>
                </a:solidFill>
                <a:latin typeface="Arial" panose="020B0604020202020204" pitchFamily="34" charset="0"/>
              </a:defRPr>
            </a:lvl5pPr>
            <a:lvl6pPr marL="27432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6pPr>
            <a:lvl7pPr marL="32004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7pPr>
            <a:lvl8pPr marL="36576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8pPr>
            <a:lvl9pPr marL="41148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1">
                <a:solidFill>
                  <a:srgbClr val="000000"/>
                </a:solidFill>
              </a:rPr>
              <a:t>Gasholder</a:t>
            </a:r>
          </a:p>
        </p:txBody>
      </p:sp>
      <p:sp>
        <p:nvSpPr>
          <p:cNvPr id="733" name="Rectangle 251"/>
          <p:cNvSpPr>
            <a:spLocks noChangeArrowheads="1"/>
          </p:cNvSpPr>
          <p:nvPr/>
        </p:nvSpPr>
        <p:spPr bwMode="auto">
          <a:xfrm>
            <a:off x="9155702" y="4533628"/>
            <a:ext cx="1449388"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har char="•"/>
              <a:defRPr sz="3200">
                <a:solidFill>
                  <a:schemeClr val="tx1"/>
                </a:solidFill>
                <a:latin typeface="Arial" panose="020B0604020202020204" pitchFamily="34" charset="0"/>
              </a:defRPr>
            </a:lvl1pPr>
            <a:lvl2pPr marL="571500" indent="-285750" defTabSz="762000">
              <a:spcBef>
                <a:spcPct val="20000"/>
              </a:spcBef>
              <a:buChar char="–"/>
              <a:defRPr sz="2800">
                <a:solidFill>
                  <a:schemeClr val="tx1"/>
                </a:solidFill>
                <a:latin typeface="Arial" panose="020B0604020202020204" pitchFamily="34" charset="0"/>
              </a:defRPr>
            </a:lvl2pPr>
            <a:lvl3pPr marL="1143000" indent="-228600" defTabSz="762000">
              <a:spcBef>
                <a:spcPct val="20000"/>
              </a:spcBef>
              <a:buChar char="•"/>
              <a:defRPr sz="2400">
                <a:solidFill>
                  <a:schemeClr val="tx1"/>
                </a:solidFill>
                <a:latin typeface="Arial" panose="020B0604020202020204" pitchFamily="34" charset="0"/>
              </a:defRPr>
            </a:lvl3pPr>
            <a:lvl4pPr marL="1714500" indent="-228600" defTabSz="762000">
              <a:spcBef>
                <a:spcPct val="20000"/>
              </a:spcBef>
              <a:buChar char="–"/>
              <a:defRPr sz="2000">
                <a:solidFill>
                  <a:schemeClr val="tx1"/>
                </a:solidFill>
                <a:latin typeface="Arial" panose="020B0604020202020204" pitchFamily="34" charset="0"/>
              </a:defRPr>
            </a:lvl4pPr>
            <a:lvl5pPr marL="2286000" indent="-228600" defTabSz="762000">
              <a:spcBef>
                <a:spcPct val="20000"/>
              </a:spcBef>
              <a:buChar char="»"/>
              <a:defRPr sz="2000">
                <a:solidFill>
                  <a:schemeClr val="tx1"/>
                </a:solidFill>
                <a:latin typeface="Arial" panose="020B0604020202020204" pitchFamily="34" charset="0"/>
              </a:defRPr>
            </a:lvl5pPr>
            <a:lvl6pPr marL="27432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6pPr>
            <a:lvl7pPr marL="32004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7pPr>
            <a:lvl8pPr marL="36576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8pPr>
            <a:lvl9pPr marL="41148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1">
                <a:solidFill>
                  <a:srgbClr val="000000"/>
                </a:solidFill>
              </a:rPr>
              <a:t>Enrichment Gas</a:t>
            </a:r>
          </a:p>
        </p:txBody>
      </p:sp>
      <p:sp>
        <p:nvSpPr>
          <p:cNvPr id="734" name="Rectangle 252"/>
          <p:cNvSpPr>
            <a:spLocks noChangeArrowheads="1"/>
          </p:cNvSpPr>
          <p:nvPr/>
        </p:nvSpPr>
        <p:spPr bwMode="auto">
          <a:xfrm>
            <a:off x="5736227" y="5400403"/>
            <a:ext cx="1809750"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defTabSz="762000">
              <a:spcBef>
                <a:spcPct val="20000"/>
              </a:spcBef>
              <a:buChar char="•"/>
              <a:defRPr sz="3200">
                <a:solidFill>
                  <a:schemeClr val="tx1"/>
                </a:solidFill>
                <a:latin typeface="Arial" panose="020B0604020202020204" pitchFamily="34" charset="0"/>
              </a:defRPr>
            </a:lvl1pPr>
            <a:lvl2pPr marL="571500" indent="-285750" defTabSz="762000">
              <a:spcBef>
                <a:spcPct val="20000"/>
              </a:spcBef>
              <a:buChar char="–"/>
              <a:defRPr sz="2800">
                <a:solidFill>
                  <a:schemeClr val="tx1"/>
                </a:solidFill>
                <a:latin typeface="Arial" panose="020B0604020202020204" pitchFamily="34" charset="0"/>
              </a:defRPr>
            </a:lvl2pPr>
            <a:lvl3pPr marL="1143000" indent="-228600" defTabSz="762000">
              <a:spcBef>
                <a:spcPct val="20000"/>
              </a:spcBef>
              <a:buChar char="•"/>
              <a:defRPr sz="2400">
                <a:solidFill>
                  <a:schemeClr val="tx1"/>
                </a:solidFill>
                <a:latin typeface="Arial" panose="020B0604020202020204" pitchFamily="34" charset="0"/>
              </a:defRPr>
            </a:lvl3pPr>
            <a:lvl4pPr marL="1714500" indent="-228600" defTabSz="762000">
              <a:spcBef>
                <a:spcPct val="20000"/>
              </a:spcBef>
              <a:buChar char="–"/>
              <a:defRPr sz="2000">
                <a:solidFill>
                  <a:schemeClr val="tx1"/>
                </a:solidFill>
                <a:latin typeface="Arial" panose="020B0604020202020204" pitchFamily="34" charset="0"/>
              </a:defRPr>
            </a:lvl4pPr>
            <a:lvl5pPr marL="2286000" indent="-228600" defTabSz="762000">
              <a:spcBef>
                <a:spcPct val="20000"/>
              </a:spcBef>
              <a:buChar char="»"/>
              <a:defRPr sz="2000">
                <a:solidFill>
                  <a:schemeClr val="tx1"/>
                </a:solidFill>
                <a:latin typeface="Arial" panose="020B0604020202020204" pitchFamily="34" charset="0"/>
              </a:defRPr>
            </a:lvl5pPr>
            <a:lvl6pPr marL="27432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6pPr>
            <a:lvl7pPr marL="32004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7pPr>
            <a:lvl8pPr marL="36576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8pPr>
            <a:lvl9pPr marL="41148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1">
                <a:solidFill>
                  <a:srgbClr val="000000"/>
                </a:solidFill>
              </a:rPr>
              <a:t>Combustion Gas</a:t>
            </a:r>
          </a:p>
        </p:txBody>
      </p:sp>
      <p:sp>
        <p:nvSpPr>
          <p:cNvPr id="735" name="Line 253"/>
          <p:cNvSpPr>
            <a:spLocks noChangeShapeType="1"/>
          </p:cNvSpPr>
          <p:nvPr/>
        </p:nvSpPr>
        <p:spPr bwMode="auto">
          <a:xfrm flipH="1" flipV="1">
            <a:off x="7980952" y="3320778"/>
            <a:ext cx="20638" cy="30163"/>
          </a:xfrm>
          <a:prstGeom prst="line">
            <a:avLst/>
          </a:prstGeom>
          <a:noFill/>
          <a:ln w="127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736" name="Text Box 254"/>
          <p:cNvSpPr txBox="1">
            <a:spLocks noChangeArrowheads="1"/>
          </p:cNvSpPr>
          <p:nvPr/>
        </p:nvSpPr>
        <p:spPr bwMode="auto">
          <a:xfrm>
            <a:off x="1830977" y="2314303"/>
            <a:ext cx="762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de-DE" altLang="en-US" sz="1400" b="1"/>
              <a:t>Sinter</a:t>
            </a:r>
            <a:endParaRPr lang="de-AT" altLang="en-US" sz="1400" b="1"/>
          </a:p>
        </p:txBody>
      </p:sp>
      <p:sp>
        <p:nvSpPr>
          <p:cNvPr id="737" name="Text Box 255"/>
          <p:cNvSpPr txBox="1">
            <a:spLocks noChangeArrowheads="1"/>
          </p:cNvSpPr>
          <p:nvPr/>
        </p:nvSpPr>
        <p:spPr bwMode="auto">
          <a:xfrm>
            <a:off x="3202577" y="2314303"/>
            <a:ext cx="762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de-DE" altLang="en-US" sz="1400" b="1"/>
              <a:t>Coke</a:t>
            </a:r>
            <a:endParaRPr lang="de-AT" altLang="en-US" sz="1400" b="1"/>
          </a:p>
        </p:txBody>
      </p:sp>
      <p:grpSp>
        <p:nvGrpSpPr>
          <p:cNvPr id="738" name="Group 256"/>
          <p:cNvGrpSpPr>
            <a:grpSpLocks/>
          </p:cNvGrpSpPr>
          <p:nvPr/>
        </p:nvGrpSpPr>
        <p:grpSpPr bwMode="auto">
          <a:xfrm>
            <a:off x="1678577" y="1704703"/>
            <a:ext cx="1143000" cy="533400"/>
            <a:chOff x="3031" y="1428"/>
            <a:chExt cx="938" cy="297"/>
          </a:xfrm>
        </p:grpSpPr>
        <p:sp>
          <p:nvSpPr>
            <p:cNvPr id="739" name="Freeform 257"/>
            <p:cNvSpPr>
              <a:spLocks/>
            </p:cNvSpPr>
            <p:nvPr/>
          </p:nvSpPr>
          <p:spPr bwMode="auto">
            <a:xfrm>
              <a:off x="3031" y="1428"/>
              <a:ext cx="938" cy="297"/>
            </a:xfrm>
            <a:custGeom>
              <a:avLst/>
              <a:gdLst>
                <a:gd name="T0" fmla="*/ 24 w 938"/>
                <a:gd name="T1" fmla="*/ 275 h 297"/>
                <a:gd name="T2" fmla="*/ 51 w 938"/>
                <a:gd name="T3" fmla="*/ 260 h 297"/>
                <a:gd name="T4" fmla="*/ 81 w 938"/>
                <a:gd name="T5" fmla="*/ 247 h 297"/>
                <a:gd name="T6" fmla="*/ 110 w 938"/>
                <a:gd name="T7" fmla="*/ 235 h 297"/>
                <a:gd name="T8" fmla="*/ 139 w 938"/>
                <a:gd name="T9" fmla="*/ 220 h 297"/>
                <a:gd name="T10" fmla="*/ 164 w 938"/>
                <a:gd name="T11" fmla="*/ 202 h 297"/>
                <a:gd name="T12" fmla="*/ 185 w 938"/>
                <a:gd name="T13" fmla="*/ 180 h 297"/>
                <a:gd name="T14" fmla="*/ 199 w 938"/>
                <a:gd name="T15" fmla="*/ 167 h 297"/>
                <a:gd name="T16" fmla="*/ 215 w 938"/>
                <a:gd name="T17" fmla="*/ 155 h 297"/>
                <a:gd name="T18" fmla="*/ 231 w 938"/>
                <a:gd name="T19" fmla="*/ 144 h 297"/>
                <a:gd name="T20" fmla="*/ 249 w 938"/>
                <a:gd name="T21" fmla="*/ 134 h 297"/>
                <a:gd name="T22" fmla="*/ 267 w 938"/>
                <a:gd name="T23" fmla="*/ 125 h 297"/>
                <a:gd name="T24" fmla="*/ 297 w 938"/>
                <a:gd name="T25" fmla="*/ 110 h 297"/>
                <a:gd name="T26" fmla="*/ 323 w 938"/>
                <a:gd name="T27" fmla="*/ 92 h 297"/>
                <a:gd name="T28" fmla="*/ 350 w 938"/>
                <a:gd name="T29" fmla="*/ 72 h 297"/>
                <a:gd name="T30" fmla="*/ 375 w 938"/>
                <a:gd name="T31" fmla="*/ 52 h 297"/>
                <a:gd name="T32" fmla="*/ 400 w 938"/>
                <a:gd name="T33" fmla="*/ 31 h 297"/>
                <a:gd name="T34" fmla="*/ 427 w 938"/>
                <a:gd name="T35" fmla="*/ 14 h 297"/>
                <a:gd name="T36" fmla="*/ 455 w 938"/>
                <a:gd name="T37" fmla="*/ 2 h 297"/>
                <a:gd name="T38" fmla="*/ 471 w 938"/>
                <a:gd name="T39" fmla="*/ 1 h 297"/>
                <a:gd name="T40" fmla="*/ 490 w 938"/>
                <a:gd name="T41" fmla="*/ 3 h 297"/>
                <a:gd name="T42" fmla="*/ 512 w 938"/>
                <a:gd name="T43" fmla="*/ 8 h 297"/>
                <a:gd name="T44" fmla="*/ 533 w 938"/>
                <a:gd name="T45" fmla="*/ 14 h 297"/>
                <a:gd name="T46" fmla="*/ 551 w 938"/>
                <a:gd name="T47" fmla="*/ 20 h 297"/>
                <a:gd name="T48" fmla="*/ 564 w 938"/>
                <a:gd name="T49" fmla="*/ 26 h 297"/>
                <a:gd name="T50" fmla="*/ 578 w 938"/>
                <a:gd name="T51" fmla="*/ 34 h 297"/>
                <a:gd name="T52" fmla="*/ 589 w 938"/>
                <a:gd name="T53" fmla="*/ 43 h 297"/>
                <a:gd name="T54" fmla="*/ 600 w 938"/>
                <a:gd name="T55" fmla="*/ 51 h 297"/>
                <a:gd name="T56" fmla="*/ 608 w 938"/>
                <a:gd name="T57" fmla="*/ 59 h 297"/>
                <a:gd name="T58" fmla="*/ 616 w 938"/>
                <a:gd name="T59" fmla="*/ 69 h 297"/>
                <a:gd name="T60" fmla="*/ 622 w 938"/>
                <a:gd name="T61" fmla="*/ 80 h 297"/>
                <a:gd name="T62" fmla="*/ 630 w 938"/>
                <a:gd name="T63" fmla="*/ 94 h 297"/>
                <a:gd name="T64" fmla="*/ 639 w 938"/>
                <a:gd name="T65" fmla="*/ 108 h 297"/>
                <a:gd name="T66" fmla="*/ 650 w 938"/>
                <a:gd name="T67" fmla="*/ 123 h 297"/>
                <a:gd name="T68" fmla="*/ 663 w 938"/>
                <a:gd name="T69" fmla="*/ 137 h 297"/>
                <a:gd name="T70" fmla="*/ 675 w 938"/>
                <a:gd name="T71" fmla="*/ 149 h 297"/>
                <a:gd name="T72" fmla="*/ 688 w 938"/>
                <a:gd name="T73" fmla="*/ 156 h 297"/>
                <a:gd name="T74" fmla="*/ 709 w 938"/>
                <a:gd name="T75" fmla="*/ 162 h 297"/>
                <a:gd name="T76" fmla="*/ 729 w 938"/>
                <a:gd name="T77" fmla="*/ 165 h 297"/>
                <a:gd name="T78" fmla="*/ 749 w 938"/>
                <a:gd name="T79" fmla="*/ 168 h 297"/>
                <a:gd name="T80" fmla="*/ 769 w 938"/>
                <a:gd name="T81" fmla="*/ 170 h 297"/>
                <a:gd name="T82" fmla="*/ 789 w 938"/>
                <a:gd name="T83" fmla="*/ 175 h 297"/>
                <a:gd name="T84" fmla="*/ 806 w 938"/>
                <a:gd name="T85" fmla="*/ 182 h 297"/>
                <a:gd name="T86" fmla="*/ 826 w 938"/>
                <a:gd name="T87" fmla="*/ 195 h 297"/>
                <a:gd name="T88" fmla="*/ 841 w 938"/>
                <a:gd name="T89" fmla="*/ 203 h 297"/>
                <a:gd name="T90" fmla="*/ 857 w 938"/>
                <a:gd name="T91" fmla="*/ 211 h 297"/>
                <a:gd name="T92" fmla="*/ 873 w 938"/>
                <a:gd name="T93" fmla="*/ 219 h 297"/>
                <a:gd name="T94" fmla="*/ 888 w 938"/>
                <a:gd name="T95" fmla="*/ 228 h 297"/>
                <a:gd name="T96" fmla="*/ 901 w 938"/>
                <a:gd name="T97" fmla="*/ 238 h 297"/>
                <a:gd name="T98" fmla="*/ 913 w 938"/>
                <a:gd name="T99" fmla="*/ 250 h 297"/>
                <a:gd name="T100" fmla="*/ 918 w 938"/>
                <a:gd name="T101" fmla="*/ 257 h 297"/>
                <a:gd name="T102" fmla="*/ 922 w 938"/>
                <a:gd name="T103" fmla="*/ 264 h 297"/>
                <a:gd name="T104" fmla="*/ 925 w 938"/>
                <a:gd name="T105" fmla="*/ 272 h 297"/>
                <a:gd name="T106" fmla="*/ 929 w 938"/>
                <a:gd name="T107" fmla="*/ 278 h 297"/>
                <a:gd name="T108" fmla="*/ 933 w 938"/>
                <a:gd name="T109" fmla="*/ 285 h 297"/>
                <a:gd name="T110" fmla="*/ 937 w 938"/>
                <a:gd name="T111" fmla="*/ 292 h 297"/>
                <a:gd name="T112" fmla="*/ 860 w 938"/>
                <a:gd name="T113" fmla="*/ 295 h 297"/>
                <a:gd name="T114" fmla="*/ 692 w 938"/>
                <a:gd name="T115" fmla="*/ 295 h 297"/>
                <a:gd name="T116" fmla="*/ 499 w 938"/>
                <a:gd name="T117" fmla="*/ 296 h 297"/>
                <a:gd name="T118" fmla="*/ 307 w 938"/>
                <a:gd name="T119" fmla="*/ 296 h 297"/>
                <a:gd name="T120" fmla="*/ 142 w 938"/>
                <a:gd name="T121" fmla="*/ 296 h 297"/>
                <a:gd name="T122" fmla="*/ 32 w 938"/>
                <a:gd name="T123" fmla="*/ 295 h 29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938" h="297">
                  <a:moveTo>
                    <a:pt x="0" y="295"/>
                  </a:moveTo>
                  <a:lnTo>
                    <a:pt x="9" y="286"/>
                  </a:lnTo>
                  <a:lnTo>
                    <a:pt x="14" y="282"/>
                  </a:lnTo>
                  <a:lnTo>
                    <a:pt x="18" y="278"/>
                  </a:lnTo>
                  <a:lnTo>
                    <a:pt x="24" y="275"/>
                  </a:lnTo>
                  <a:lnTo>
                    <a:pt x="30" y="272"/>
                  </a:lnTo>
                  <a:lnTo>
                    <a:pt x="35" y="268"/>
                  </a:lnTo>
                  <a:lnTo>
                    <a:pt x="41" y="266"/>
                  </a:lnTo>
                  <a:lnTo>
                    <a:pt x="46" y="263"/>
                  </a:lnTo>
                  <a:lnTo>
                    <a:pt x="51" y="260"/>
                  </a:lnTo>
                  <a:lnTo>
                    <a:pt x="57" y="257"/>
                  </a:lnTo>
                  <a:lnTo>
                    <a:pt x="63" y="254"/>
                  </a:lnTo>
                  <a:lnTo>
                    <a:pt x="69" y="251"/>
                  </a:lnTo>
                  <a:lnTo>
                    <a:pt x="74" y="249"/>
                  </a:lnTo>
                  <a:lnTo>
                    <a:pt x="81" y="247"/>
                  </a:lnTo>
                  <a:lnTo>
                    <a:pt x="87" y="244"/>
                  </a:lnTo>
                  <a:lnTo>
                    <a:pt x="92" y="242"/>
                  </a:lnTo>
                  <a:lnTo>
                    <a:pt x="98" y="239"/>
                  </a:lnTo>
                  <a:lnTo>
                    <a:pt x="104" y="237"/>
                  </a:lnTo>
                  <a:lnTo>
                    <a:pt x="110" y="235"/>
                  </a:lnTo>
                  <a:lnTo>
                    <a:pt x="116" y="232"/>
                  </a:lnTo>
                  <a:lnTo>
                    <a:pt x="121" y="229"/>
                  </a:lnTo>
                  <a:lnTo>
                    <a:pt x="127" y="226"/>
                  </a:lnTo>
                  <a:lnTo>
                    <a:pt x="133" y="223"/>
                  </a:lnTo>
                  <a:lnTo>
                    <a:pt x="139" y="220"/>
                  </a:lnTo>
                  <a:lnTo>
                    <a:pt x="144" y="217"/>
                  </a:lnTo>
                  <a:lnTo>
                    <a:pt x="149" y="213"/>
                  </a:lnTo>
                  <a:lnTo>
                    <a:pt x="154" y="210"/>
                  </a:lnTo>
                  <a:lnTo>
                    <a:pt x="159" y="206"/>
                  </a:lnTo>
                  <a:lnTo>
                    <a:pt x="164" y="202"/>
                  </a:lnTo>
                  <a:lnTo>
                    <a:pt x="168" y="197"/>
                  </a:lnTo>
                  <a:lnTo>
                    <a:pt x="173" y="193"/>
                  </a:lnTo>
                  <a:lnTo>
                    <a:pt x="178" y="187"/>
                  </a:lnTo>
                  <a:lnTo>
                    <a:pt x="181" y="183"/>
                  </a:lnTo>
                  <a:lnTo>
                    <a:pt x="185" y="180"/>
                  </a:lnTo>
                  <a:lnTo>
                    <a:pt x="188" y="177"/>
                  </a:lnTo>
                  <a:lnTo>
                    <a:pt x="191" y="174"/>
                  </a:lnTo>
                  <a:lnTo>
                    <a:pt x="194" y="172"/>
                  </a:lnTo>
                  <a:lnTo>
                    <a:pt x="196" y="169"/>
                  </a:lnTo>
                  <a:lnTo>
                    <a:pt x="199" y="167"/>
                  </a:lnTo>
                  <a:lnTo>
                    <a:pt x="202" y="164"/>
                  </a:lnTo>
                  <a:lnTo>
                    <a:pt x="205" y="162"/>
                  </a:lnTo>
                  <a:lnTo>
                    <a:pt x="208" y="160"/>
                  </a:lnTo>
                  <a:lnTo>
                    <a:pt x="212" y="157"/>
                  </a:lnTo>
                  <a:lnTo>
                    <a:pt x="215" y="155"/>
                  </a:lnTo>
                  <a:lnTo>
                    <a:pt x="218" y="152"/>
                  </a:lnTo>
                  <a:lnTo>
                    <a:pt x="221" y="150"/>
                  </a:lnTo>
                  <a:lnTo>
                    <a:pt x="224" y="148"/>
                  </a:lnTo>
                  <a:lnTo>
                    <a:pt x="228" y="146"/>
                  </a:lnTo>
                  <a:lnTo>
                    <a:pt x="231" y="144"/>
                  </a:lnTo>
                  <a:lnTo>
                    <a:pt x="235" y="142"/>
                  </a:lnTo>
                  <a:lnTo>
                    <a:pt x="239" y="140"/>
                  </a:lnTo>
                  <a:lnTo>
                    <a:pt x="242" y="138"/>
                  </a:lnTo>
                  <a:lnTo>
                    <a:pt x="245" y="136"/>
                  </a:lnTo>
                  <a:lnTo>
                    <a:pt x="249" y="134"/>
                  </a:lnTo>
                  <a:lnTo>
                    <a:pt x="253" y="132"/>
                  </a:lnTo>
                  <a:lnTo>
                    <a:pt x="256" y="130"/>
                  </a:lnTo>
                  <a:lnTo>
                    <a:pt x="260" y="128"/>
                  </a:lnTo>
                  <a:lnTo>
                    <a:pt x="263" y="126"/>
                  </a:lnTo>
                  <a:lnTo>
                    <a:pt x="267" y="125"/>
                  </a:lnTo>
                  <a:lnTo>
                    <a:pt x="271" y="123"/>
                  </a:lnTo>
                  <a:lnTo>
                    <a:pt x="275" y="121"/>
                  </a:lnTo>
                  <a:lnTo>
                    <a:pt x="279" y="120"/>
                  </a:lnTo>
                  <a:lnTo>
                    <a:pt x="291" y="114"/>
                  </a:lnTo>
                  <a:lnTo>
                    <a:pt x="297" y="110"/>
                  </a:lnTo>
                  <a:lnTo>
                    <a:pt x="302" y="107"/>
                  </a:lnTo>
                  <a:lnTo>
                    <a:pt x="308" y="103"/>
                  </a:lnTo>
                  <a:lnTo>
                    <a:pt x="313" y="100"/>
                  </a:lnTo>
                  <a:lnTo>
                    <a:pt x="318" y="96"/>
                  </a:lnTo>
                  <a:lnTo>
                    <a:pt x="323" y="92"/>
                  </a:lnTo>
                  <a:lnTo>
                    <a:pt x="328" y="89"/>
                  </a:lnTo>
                  <a:lnTo>
                    <a:pt x="334" y="85"/>
                  </a:lnTo>
                  <a:lnTo>
                    <a:pt x="340" y="81"/>
                  </a:lnTo>
                  <a:lnTo>
                    <a:pt x="345" y="77"/>
                  </a:lnTo>
                  <a:lnTo>
                    <a:pt x="350" y="72"/>
                  </a:lnTo>
                  <a:lnTo>
                    <a:pt x="355" y="68"/>
                  </a:lnTo>
                  <a:lnTo>
                    <a:pt x="360" y="64"/>
                  </a:lnTo>
                  <a:lnTo>
                    <a:pt x="365" y="60"/>
                  </a:lnTo>
                  <a:lnTo>
                    <a:pt x="370" y="56"/>
                  </a:lnTo>
                  <a:lnTo>
                    <a:pt x="375" y="52"/>
                  </a:lnTo>
                  <a:lnTo>
                    <a:pt x="379" y="48"/>
                  </a:lnTo>
                  <a:lnTo>
                    <a:pt x="385" y="44"/>
                  </a:lnTo>
                  <a:lnTo>
                    <a:pt x="389" y="40"/>
                  </a:lnTo>
                  <a:lnTo>
                    <a:pt x="396" y="35"/>
                  </a:lnTo>
                  <a:lnTo>
                    <a:pt x="400" y="31"/>
                  </a:lnTo>
                  <a:lnTo>
                    <a:pt x="406" y="27"/>
                  </a:lnTo>
                  <a:lnTo>
                    <a:pt x="411" y="24"/>
                  </a:lnTo>
                  <a:lnTo>
                    <a:pt x="416" y="20"/>
                  </a:lnTo>
                  <a:lnTo>
                    <a:pt x="421" y="17"/>
                  </a:lnTo>
                  <a:lnTo>
                    <a:pt x="427" y="14"/>
                  </a:lnTo>
                  <a:lnTo>
                    <a:pt x="432" y="11"/>
                  </a:lnTo>
                  <a:lnTo>
                    <a:pt x="438" y="8"/>
                  </a:lnTo>
                  <a:lnTo>
                    <a:pt x="444" y="5"/>
                  </a:lnTo>
                  <a:lnTo>
                    <a:pt x="450" y="3"/>
                  </a:lnTo>
                  <a:lnTo>
                    <a:pt x="455" y="2"/>
                  </a:lnTo>
                  <a:lnTo>
                    <a:pt x="457" y="1"/>
                  </a:lnTo>
                  <a:lnTo>
                    <a:pt x="460" y="1"/>
                  </a:lnTo>
                  <a:lnTo>
                    <a:pt x="463" y="0"/>
                  </a:lnTo>
                  <a:lnTo>
                    <a:pt x="467" y="0"/>
                  </a:lnTo>
                  <a:lnTo>
                    <a:pt x="471" y="1"/>
                  </a:lnTo>
                  <a:lnTo>
                    <a:pt x="474" y="1"/>
                  </a:lnTo>
                  <a:lnTo>
                    <a:pt x="478" y="1"/>
                  </a:lnTo>
                  <a:lnTo>
                    <a:pt x="482" y="2"/>
                  </a:lnTo>
                  <a:lnTo>
                    <a:pt x="486" y="2"/>
                  </a:lnTo>
                  <a:lnTo>
                    <a:pt x="490" y="3"/>
                  </a:lnTo>
                  <a:lnTo>
                    <a:pt x="496" y="4"/>
                  </a:lnTo>
                  <a:lnTo>
                    <a:pt x="500" y="5"/>
                  </a:lnTo>
                  <a:lnTo>
                    <a:pt x="504" y="6"/>
                  </a:lnTo>
                  <a:lnTo>
                    <a:pt x="508" y="7"/>
                  </a:lnTo>
                  <a:lnTo>
                    <a:pt x="512" y="8"/>
                  </a:lnTo>
                  <a:lnTo>
                    <a:pt x="516" y="9"/>
                  </a:lnTo>
                  <a:lnTo>
                    <a:pt x="521" y="10"/>
                  </a:lnTo>
                  <a:lnTo>
                    <a:pt x="525" y="11"/>
                  </a:lnTo>
                  <a:lnTo>
                    <a:pt x="529" y="12"/>
                  </a:lnTo>
                  <a:lnTo>
                    <a:pt x="533" y="14"/>
                  </a:lnTo>
                  <a:lnTo>
                    <a:pt x="537" y="15"/>
                  </a:lnTo>
                  <a:lnTo>
                    <a:pt x="540" y="16"/>
                  </a:lnTo>
                  <a:lnTo>
                    <a:pt x="544" y="18"/>
                  </a:lnTo>
                  <a:lnTo>
                    <a:pt x="548" y="19"/>
                  </a:lnTo>
                  <a:lnTo>
                    <a:pt x="551" y="20"/>
                  </a:lnTo>
                  <a:lnTo>
                    <a:pt x="554" y="21"/>
                  </a:lnTo>
                  <a:lnTo>
                    <a:pt x="557" y="22"/>
                  </a:lnTo>
                  <a:lnTo>
                    <a:pt x="560" y="24"/>
                  </a:lnTo>
                  <a:lnTo>
                    <a:pt x="562" y="25"/>
                  </a:lnTo>
                  <a:lnTo>
                    <a:pt x="564" y="26"/>
                  </a:lnTo>
                  <a:lnTo>
                    <a:pt x="569" y="28"/>
                  </a:lnTo>
                  <a:lnTo>
                    <a:pt x="571" y="30"/>
                  </a:lnTo>
                  <a:lnTo>
                    <a:pt x="574" y="31"/>
                  </a:lnTo>
                  <a:lnTo>
                    <a:pt x="576" y="33"/>
                  </a:lnTo>
                  <a:lnTo>
                    <a:pt x="578" y="34"/>
                  </a:lnTo>
                  <a:lnTo>
                    <a:pt x="581" y="36"/>
                  </a:lnTo>
                  <a:lnTo>
                    <a:pt x="583" y="38"/>
                  </a:lnTo>
                  <a:lnTo>
                    <a:pt x="585" y="39"/>
                  </a:lnTo>
                  <a:lnTo>
                    <a:pt x="587" y="41"/>
                  </a:lnTo>
                  <a:lnTo>
                    <a:pt x="589" y="43"/>
                  </a:lnTo>
                  <a:lnTo>
                    <a:pt x="591" y="44"/>
                  </a:lnTo>
                  <a:lnTo>
                    <a:pt x="593" y="46"/>
                  </a:lnTo>
                  <a:lnTo>
                    <a:pt x="595" y="47"/>
                  </a:lnTo>
                  <a:lnTo>
                    <a:pt x="597" y="49"/>
                  </a:lnTo>
                  <a:lnTo>
                    <a:pt x="600" y="51"/>
                  </a:lnTo>
                  <a:lnTo>
                    <a:pt x="602" y="52"/>
                  </a:lnTo>
                  <a:lnTo>
                    <a:pt x="603" y="54"/>
                  </a:lnTo>
                  <a:lnTo>
                    <a:pt x="605" y="56"/>
                  </a:lnTo>
                  <a:lnTo>
                    <a:pt x="606" y="57"/>
                  </a:lnTo>
                  <a:lnTo>
                    <a:pt x="608" y="59"/>
                  </a:lnTo>
                  <a:lnTo>
                    <a:pt x="610" y="61"/>
                  </a:lnTo>
                  <a:lnTo>
                    <a:pt x="611" y="63"/>
                  </a:lnTo>
                  <a:lnTo>
                    <a:pt x="613" y="65"/>
                  </a:lnTo>
                  <a:lnTo>
                    <a:pt x="614" y="67"/>
                  </a:lnTo>
                  <a:lnTo>
                    <a:pt x="616" y="69"/>
                  </a:lnTo>
                  <a:lnTo>
                    <a:pt x="617" y="71"/>
                  </a:lnTo>
                  <a:lnTo>
                    <a:pt x="618" y="73"/>
                  </a:lnTo>
                  <a:lnTo>
                    <a:pt x="620" y="75"/>
                  </a:lnTo>
                  <a:lnTo>
                    <a:pt x="621" y="78"/>
                  </a:lnTo>
                  <a:lnTo>
                    <a:pt x="622" y="80"/>
                  </a:lnTo>
                  <a:lnTo>
                    <a:pt x="624" y="83"/>
                  </a:lnTo>
                  <a:lnTo>
                    <a:pt x="626" y="87"/>
                  </a:lnTo>
                  <a:lnTo>
                    <a:pt x="627" y="89"/>
                  </a:lnTo>
                  <a:lnTo>
                    <a:pt x="629" y="91"/>
                  </a:lnTo>
                  <a:lnTo>
                    <a:pt x="630" y="94"/>
                  </a:lnTo>
                  <a:lnTo>
                    <a:pt x="632" y="97"/>
                  </a:lnTo>
                  <a:lnTo>
                    <a:pt x="634" y="99"/>
                  </a:lnTo>
                  <a:lnTo>
                    <a:pt x="635" y="102"/>
                  </a:lnTo>
                  <a:lnTo>
                    <a:pt x="637" y="105"/>
                  </a:lnTo>
                  <a:lnTo>
                    <a:pt x="639" y="108"/>
                  </a:lnTo>
                  <a:lnTo>
                    <a:pt x="641" y="112"/>
                  </a:lnTo>
                  <a:lnTo>
                    <a:pt x="643" y="114"/>
                  </a:lnTo>
                  <a:lnTo>
                    <a:pt x="646" y="118"/>
                  </a:lnTo>
                  <a:lnTo>
                    <a:pt x="648" y="120"/>
                  </a:lnTo>
                  <a:lnTo>
                    <a:pt x="650" y="123"/>
                  </a:lnTo>
                  <a:lnTo>
                    <a:pt x="653" y="126"/>
                  </a:lnTo>
                  <a:lnTo>
                    <a:pt x="655" y="129"/>
                  </a:lnTo>
                  <a:lnTo>
                    <a:pt x="658" y="132"/>
                  </a:lnTo>
                  <a:lnTo>
                    <a:pt x="660" y="134"/>
                  </a:lnTo>
                  <a:lnTo>
                    <a:pt x="663" y="137"/>
                  </a:lnTo>
                  <a:lnTo>
                    <a:pt x="665" y="140"/>
                  </a:lnTo>
                  <a:lnTo>
                    <a:pt x="668" y="142"/>
                  </a:lnTo>
                  <a:lnTo>
                    <a:pt x="670" y="144"/>
                  </a:lnTo>
                  <a:lnTo>
                    <a:pt x="673" y="147"/>
                  </a:lnTo>
                  <a:lnTo>
                    <a:pt x="675" y="149"/>
                  </a:lnTo>
                  <a:lnTo>
                    <a:pt x="678" y="150"/>
                  </a:lnTo>
                  <a:lnTo>
                    <a:pt x="681" y="152"/>
                  </a:lnTo>
                  <a:lnTo>
                    <a:pt x="683" y="154"/>
                  </a:lnTo>
                  <a:lnTo>
                    <a:pt x="685" y="155"/>
                  </a:lnTo>
                  <a:lnTo>
                    <a:pt x="688" y="156"/>
                  </a:lnTo>
                  <a:lnTo>
                    <a:pt x="690" y="158"/>
                  </a:lnTo>
                  <a:lnTo>
                    <a:pt x="693" y="158"/>
                  </a:lnTo>
                  <a:lnTo>
                    <a:pt x="700" y="160"/>
                  </a:lnTo>
                  <a:lnTo>
                    <a:pt x="705" y="161"/>
                  </a:lnTo>
                  <a:lnTo>
                    <a:pt x="709" y="162"/>
                  </a:lnTo>
                  <a:lnTo>
                    <a:pt x="713" y="162"/>
                  </a:lnTo>
                  <a:lnTo>
                    <a:pt x="717" y="163"/>
                  </a:lnTo>
                  <a:lnTo>
                    <a:pt x="721" y="164"/>
                  </a:lnTo>
                  <a:lnTo>
                    <a:pt x="725" y="164"/>
                  </a:lnTo>
                  <a:lnTo>
                    <a:pt x="729" y="165"/>
                  </a:lnTo>
                  <a:lnTo>
                    <a:pt x="733" y="165"/>
                  </a:lnTo>
                  <a:lnTo>
                    <a:pt x="737" y="166"/>
                  </a:lnTo>
                  <a:lnTo>
                    <a:pt x="741" y="166"/>
                  </a:lnTo>
                  <a:lnTo>
                    <a:pt x="745" y="167"/>
                  </a:lnTo>
                  <a:lnTo>
                    <a:pt x="749" y="168"/>
                  </a:lnTo>
                  <a:lnTo>
                    <a:pt x="753" y="168"/>
                  </a:lnTo>
                  <a:lnTo>
                    <a:pt x="758" y="169"/>
                  </a:lnTo>
                  <a:lnTo>
                    <a:pt x="762" y="169"/>
                  </a:lnTo>
                  <a:lnTo>
                    <a:pt x="765" y="170"/>
                  </a:lnTo>
                  <a:lnTo>
                    <a:pt x="769" y="170"/>
                  </a:lnTo>
                  <a:lnTo>
                    <a:pt x="773" y="171"/>
                  </a:lnTo>
                  <a:lnTo>
                    <a:pt x="777" y="172"/>
                  </a:lnTo>
                  <a:lnTo>
                    <a:pt x="781" y="173"/>
                  </a:lnTo>
                  <a:lnTo>
                    <a:pt x="785" y="174"/>
                  </a:lnTo>
                  <a:lnTo>
                    <a:pt x="789" y="175"/>
                  </a:lnTo>
                  <a:lnTo>
                    <a:pt x="792" y="176"/>
                  </a:lnTo>
                  <a:lnTo>
                    <a:pt x="796" y="178"/>
                  </a:lnTo>
                  <a:lnTo>
                    <a:pt x="799" y="179"/>
                  </a:lnTo>
                  <a:lnTo>
                    <a:pt x="803" y="181"/>
                  </a:lnTo>
                  <a:lnTo>
                    <a:pt x="806" y="182"/>
                  </a:lnTo>
                  <a:lnTo>
                    <a:pt x="811" y="184"/>
                  </a:lnTo>
                  <a:lnTo>
                    <a:pt x="814" y="187"/>
                  </a:lnTo>
                  <a:lnTo>
                    <a:pt x="818" y="190"/>
                  </a:lnTo>
                  <a:lnTo>
                    <a:pt x="823" y="193"/>
                  </a:lnTo>
                  <a:lnTo>
                    <a:pt x="826" y="195"/>
                  </a:lnTo>
                  <a:lnTo>
                    <a:pt x="829" y="197"/>
                  </a:lnTo>
                  <a:lnTo>
                    <a:pt x="832" y="199"/>
                  </a:lnTo>
                  <a:lnTo>
                    <a:pt x="835" y="200"/>
                  </a:lnTo>
                  <a:lnTo>
                    <a:pt x="838" y="202"/>
                  </a:lnTo>
                  <a:lnTo>
                    <a:pt x="841" y="203"/>
                  </a:lnTo>
                  <a:lnTo>
                    <a:pt x="844" y="205"/>
                  </a:lnTo>
                  <a:lnTo>
                    <a:pt x="847" y="207"/>
                  </a:lnTo>
                  <a:lnTo>
                    <a:pt x="850" y="208"/>
                  </a:lnTo>
                  <a:lnTo>
                    <a:pt x="854" y="210"/>
                  </a:lnTo>
                  <a:lnTo>
                    <a:pt x="857" y="211"/>
                  </a:lnTo>
                  <a:lnTo>
                    <a:pt x="861" y="213"/>
                  </a:lnTo>
                  <a:lnTo>
                    <a:pt x="864" y="215"/>
                  </a:lnTo>
                  <a:lnTo>
                    <a:pt x="867" y="216"/>
                  </a:lnTo>
                  <a:lnTo>
                    <a:pt x="870" y="218"/>
                  </a:lnTo>
                  <a:lnTo>
                    <a:pt x="873" y="219"/>
                  </a:lnTo>
                  <a:lnTo>
                    <a:pt x="877" y="221"/>
                  </a:lnTo>
                  <a:lnTo>
                    <a:pt x="879" y="223"/>
                  </a:lnTo>
                  <a:lnTo>
                    <a:pt x="883" y="224"/>
                  </a:lnTo>
                  <a:lnTo>
                    <a:pt x="885" y="226"/>
                  </a:lnTo>
                  <a:lnTo>
                    <a:pt x="888" y="228"/>
                  </a:lnTo>
                  <a:lnTo>
                    <a:pt x="891" y="230"/>
                  </a:lnTo>
                  <a:lnTo>
                    <a:pt x="894" y="232"/>
                  </a:lnTo>
                  <a:lnTo>
                    <a:pt x="897" y="234"/>
                  </a:lnTo>
                  <a:lnTo>
                    <a:pt x="899" y="236"/>
                  </a:lnTo>
                  <a:lnTo>
                    <a:pt x="901" y="238"/>
                  </a:lnTo>
                  <a:lnTo>
                    <a:pt x="904" y="240"/>
                  </a:lnTo>
                  <a:lnTo>
                    <a:pt x="906" y="243"/>
                  </a:lnTo>
                  <a:lnTo>
                    <a:pt x="908" y="245"/>
                  </a:lnTo>
                  <a:lnTo>
                    <a:pt x="912" y="248"/>
                  </a:lnTo>
                  <a:lnTo>
                    <a:pt x="913" y="250"/>
                  </a:lnTo>
                  <a:lnTo>
                    <a:pt x="914" y="251"/>
                  </a:lnTo>
                  <a:lnTo>
                    <a:pt x="915" y="253"/>
                  </a:lnTo>
                  <a:lnTo>
                    <a:pt x="916" y="254"/>
                  </a:lnTo>
                  <a:lnTo>
                    <a:pt x="917" y="255"/>
                  </a:lnTo>
                  <a:lnTo>
                    <a:pt x="918" y="257"/>
                  </a:lnTo>
                  <a:lnTo>
                    <a:pt x="918" y="258"/>
                  </a:lnTo>
                  <a:lnTo>
                    <a:pt x="919" y="260"/>
                  </a:lnTo>
                  <a:lnTo>
                    <a:pt x="920" y="262"/>
                  </a:lnTo>
                  <a:lnTo>
                    <a:pt x="921" y="263"/>
                  </a:lnTo>
                  <a:lnTo>
                    <a:pt x="922" y="264"/>
                  </a:lnTo>
                  <a:lnTo>
                    <a:pt x="922" y="266"/>
                  </a:lnTo>
                  <a:lnTo>
                    <a:pt x="923" y="267"/>
                  </a:lnTo>
                  <a:lnTo>
                    <a:pt x="924" y="269"/>
                  </a:lnTo>
                  <a:lnTo>
                    <a:pt x="925" y="270"/>
                  </a:lnTo>
                  <a:lnTo>
                    <a:pt x="925" y="272"/>
                  </a:lnTo>
                  <a:lnTo>
                    <a:pt x="926" y="273"/>
                  </a:lnTo>
                  <a:lnTo>
                    <a:pt x="927" y="274"/>
                  </a:lnTo>
                  <a:lnTo>
                    <a:pt x="928" y="276"/>
                  </a:lnTo>
                  <a:lnTo>
                    <a:pt x="928" y="277"/>
                  </a:lnTo>
                  <a:lnTo>
                    <a:pt x="929" y="278"/>
                  </a:lnTo>
                  <a:lnTo>
                    <a:pt x="930" y="280"/>
                  </a:lnTo>
                  <a:lnTo>
                    <a:pt x="930" y="281"/>
                  </a:lnTo>
                  <a:lnTo>
                    <a:pt x="931" y="282"/>
                  </a:lnTo>
                  <a:lnTo>
                    <a:pt x="932" y="284"/>
                  </a:lnTo>
                  <a:lnTo>
                    <a:pt x="933" y="285"/>
                  </a:lnTo>
                  <a:lnTo>
                    <a:pt x="934" y="286"/>
                  </a:lnTo>
                  <a:lnTo>
                    <a:pt x="934" y="288"/>
                  </a:lnTo>
                  <a:lnTo>
                    <a:pt x="935" y="289"/>
                  </a:lnTo>
                  <a:lnTo>
                    <a:pt x="936" y="290"/>
                  </a:lnTo>
                  <a:lnTo>
                    <a:pt x="937" y="292"/>
                  </a:lnTo>
                  <a:lnTo>
                    <a:pt x="937" y="293"/>
                  </a:lnTo>
                  <a:lnTo>
                    <a:pt x="937" y="294"/>
                  </a:lnTo>
                  <a:lnTo>
                    <a:pt x="937" y="295"/>
                  </a:lnTo>
                  <a:lnTo>
                    <a:pt x="887" y="295"/>
                  </a:lnTo>
                  <a:lnTo>
                    <a:pt x="860" y="295"/>
                  </a:lnTo>
                  <a:lnTo>
                    <a:pt x="830" y="295"/>
                  </a:lnTo>
                  <a:lnTo>
                    <a:pt x="797" y="295"/>
                  </a:lnTo>
                  <a:lnTo>
                    <a:pt x="764" y="295"/>
                  </a:lnTo>
                  <a:lnTo>
                    <a:pt x="728" y="295"/>
                  </a:lnTo>
                  <a:lnTo>
                    <a:pt x="692" y="295"/>
                  </a:lnTo>
                  <a:lnTo>
                    <a:pt x="655" y="295"/>
                  </a:lnTo>
                  <a:lnTo>
                    <a:pt x="616" y="295"/>
                  </a:lnTo>
                  <a:lnTo>
                    <a:pt x="577" y="295"/>
                  </a:lnTo>
                  <a:lnTo>
                    <a:pt x="538" y="295"/>
                  </a:lnTo>
                  <a:lnTo>
                    <a:pt x="499" y="296"/>
                  </a:lnTo>
                  <a:lnTo>
                    <a:pt x="459" y="296"/>
                  </a:lnTo>
                  <a:lnTo>
                    <a:pt x="420" y="296"/>
                  </a:lnTo>
                  <a:lnTo>
                    <a:pt x="381" y="296"/>
                  </a:lnTo>
                  <a:lnTo>
                    <a:pt x="344" y="296"/>
                  </a:lnTo>
                  <a:lnTo>
                    <a:pt x="307" y="296"/>
                  </a:lnTo>
                  <a:lnTo>
                    <a:pt x="270" y="296"/>
                  </a:lnTo>
                  <a:lnTo>
                    <a:pt x="236" y="296"/>
                  </a:lnTo>
                  <a:lnTo>
                    <a:pt x="203" y="296"/>
                  </a:lnTo>
                  <a:lnTo>
                    <a:pt x="171" y="296"/>
                  </a:lnTo>
                  <a:lnTo>
                    <a:pt x="142" y="296"/>
                  </a:lnTo>
                  <a:lnTo>
                    <a:pt x="114" y="296"/>
                  </a:lnTo>
                  <a:lnTo>
                    <a:pt x="90" y="296"/>
                  </a:lnTo>
                  <a:lnTo>
                    <a:pt x="67" y="296"/>
                  </a:lnTo>
                  <a:lnTo>
                    <a:pt x="48" y="295"/>
                  </a:lnTo>
                  <a:lnTo>
                    <a:pt x="32" y="295"/>
                  </a:lnTo>
                  <a:lnTo>
                    <a:pt x="18" y="295"/>
                  </a:lnTo>
                  <a:lnTo>
                    <a:pt x="8" y="295"/>
                  </a:lnTo>
                  <a:lnTo>
                    <a:pt x="2" y="295"/>
                  </a:lnTo>
                  <a:lnTo>
                    <a:pt x="0" y="295"/>
                  </a:lnTo>
                </a:path>
              </a:pathLst>
            </a:custGeom>
            <a:solidFill>
              <a:srgbClr val="FF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740" name="Freeform 258"/>
            <p:cNvSpPr>
              <a:spLocks/>
            </p:cNvSpPr>
            <p:nvPr/>
          </p:nvSpPr>
          <p:spPr bwMode="auto">
            <a:xfrm>
              <a:off x="3343" y="1578"/>
              <a:ext cx="33" cy="30"/>
            </a:xfrm>
            <a:custGeom>
              <a:avLst/>
              <a:gdLst>
                <a:gd name="T0" fmla="*/ 6 w 33"/>
                <a:gd name="T1" fmla="*/ 0 h 30"/>
                <a:gd name="T2" fmla="*/ 4 w 33"/>
                <a:gd name="T3" fmla="*/ 1 h 30"/>
                <a:gd name="T4" fmla="*/ 3 w 33"/>
                <a:gd name="T5" fmla="*/ 2 h 30"/>
                <a:gd name="T6" fmla="*/ 2 w 33"/>
                <a:gd name="T7" fmla="*/ 3 h 30"/>
                <a:gd name="T8" fmla="*/ 1 w 33"/>
                <a:gd name="T9" fmla="*/ 4 h 30"/>
                <a:gd name="T10" fmla="*/ 1 w 33"/>
                <a:gd name="T11" fmla="*/ 6 h 30"/>
                <a:gd name="T12" fmla="*/ 1 w 33"/>
                <a:gd name="T13" fmla="*/ 8 h 30"/>
                <a:gd name="T14" fmla="*/ 0 w 33"/>
                <a:gd name="T15" fmla="*/ 10 h 30"/>
                <a:gd name="T16" fmla="*/ 1 w 33"/>
                <a:gd name="T17" fmla="*/ 11 h 30"/>
                <a:gd name="T18" fmla="*/ 1 w 33"/>
                <a:gd name="T19" fmla="*/ 13 h 30"/>
                <a:gd name="T20" fmla="*/ 2 w 33"/>
                <a:gd name="T21" fmla="*/ 16 h 30"/>
                <a:gd name="T22" fmla="*/ 3 w 33"/>
                <a:gd name="T23" fmla="*/ 17 h 30"/>
                <a:gd name="T24" fmla="*/ 3 w 33"/>
                <a:gd name="T25" fmla="*/ 19 h 30"/>
                <a:gd name="T26" fmla="*/ 4 w 33"/>
                <a:gd name="T27" fmla="*/ 20 h 30"/>
                <a:gd name="T28" fmla="*/ 5 w 33"/>
                <a:gd name="T29" fmla="*/ 22 h 30"/>
                <a:gd name="T30" fmla="*/ 6 w 33"/>
                <a:gd name="T31" fmla="*/ 23 h 30"/>
                <a:gd name="T32" fmla="*/ 7 w 33"/>
                <a:gd name="T33" fmla="*/ 24 h 30"/>
                <a:gd name="T34" fmla="*/ 8 w 33"/>
                <a:gd name="T35" fmla="*/ 25 h 30"/>
                <a:gd name="T36" fmla="*/ 9 w 33"/>
                <a:gd name="T37" fmla="*/ 26 h 30"/>
                <a:gd name="T38" fmla="*/ 11 w 33"/>
                <a:gd name="T39" fmla="*/ 27 h 30"/>
                <a:gd name="T40" fmla="*/ 12 w 33"/>
                <a:gd name="T41" fmla="*/ 28 h 30"/>
                <a:gd name="T42" fmla="*/ 14 w 33"/>
                <a:gd name="T43" fmla="*/ 28 h 30"/>
                <a:gd name="T44" fmla="*/ 17 w 33"/>
                <a:gd name="T45" fmla="*/ 29 h 30"/>
                <a:gd name="T46" fmla="*/ 19 w 33"/>
                <a:gd name="T47" fmla="*/ 29 h 30"/>
                <a:gd name="T48" fmla="*/ 21 w 33"/>
                <a:gd name="T49" fmla="*/ 29 h 30"/>
                <a:gd name="T50" fmla="*/ 22 w 33"/>
                <a:gd name="T51" fmla="*/ 28 h 30"/>
                <a:gd name="T52" fmla="*/ 24 w 33"/>
                <a:gd name="T53" fmla="*/ 28 h 30"/>
                <a:gd name="T54" fmla="*/ 26 w 33"/>
                <a:gd name="T55" fmla="*/ 27 h 30"/>
                <a:gd name="T56" fmla="*/ 26 w 33"/>
                <a:gd name="T57" fmla="*/ 25 h 30"/>
                <a:gd name="T58" fmla="*/ 27 w 33"/>
                <a:gd name="T59" fmla="*/ 24 h 30"/>
                <a:gd name="T60" fmla="*/ 28 w 33"/>
                <a:gd name="T61" fmla="*/ 22 h 30"/>
                <a:gd name="T62" fmla="*/ 29 w 33"/>
                <a:gd name="T63" fmla="*/ 21 h 30"/>
                <a:gd name="T64" fmla="*/ 30 w 33"/>
                <a:gd name="T65" fmla="*/ 20 h 30"/>
                <a:gd name="T66" fmla="*/ 30 w 33"/>
                <a:gd name="T67" fmla="*/ 18 h 30"/>
                <a:gd name="T68" fmla="*/ 31 w 33"/>
                <a:gd name="T69" fmla="*/ 17 h 30"/>
                <a:gd name="T70" fmla="*/ 32 w 33"/>
                <a:gd name="T71" fmla="*/ 16 h 30"/>
                <a:gd name="T72" fmla="*/ 32 w 33"/>
                <a:gd name="T73" fmla="*/ 13 h 30"/>
                <a:gd name="T74" fmla="*/ 32 w 33"/>
                <a:gd name="T75" fmla="*/ 11 h 30"/>
                <a:gd name="T76" fmla="*/ 32 w 33"/>
                <a:gd name="T77" fmla="*/ 9 h 30"/>
                <a:gd name="T78" fmla="*/ 31 w 33"/>
                <a:gd name="T79" fmla="*/ 7 h 30"/>
                <a:gd name="T80" fmla="*/ 29 w 33"/>
                <a:gd name="T81" fmla="*/ 7 h 30"/>
                <a:gd name="T82" fmla="*/ 28 w 33"/>
                <a:gd name="T83" fmla="*/ 6 h 30"/>
                <a:gd name="T84" fmla="*/ 27 w 33"/>
                <a:gd name="T85" fmla="*/ 5 h 30"/>
                <a:gd name="T86" fmla="*/ 25 w 33"/>
                <a:gd name="T87" fmla="*/ 5 h 30"/>
                <a:gd name="T88" fmla="*/ 24 w 33"/>
                <a:gd name="T89" fmla="*/ 4 h 30"/>
                <a:gd name="T90" fmla="*/ 22 w 33"/>
                <a:gd name="T91" fmla="*/ 3 h 30"/>
                <a:gd name="T92" fmla="*/ 20 w 33"/>
                <a:gd name="T93" fmla="*/ 2 h 30"/>
                <a:gd name="T94" fmla="*/ 19 w 33"/>
                <a:gd name="T95" fmla="*/ 1 h 30"/>
                <a:gd name="T96" fmla="*/ 17 w 33"/>
                <a:gd name="T97" fmla="*/ 1 h 30"/>
                <a:gd name="T98" fmla="*/ 13 w 33"/>
                <a:gd name="T99" fmla="*/ 0 h 30"/>
                <a:gd name="T100" fmla="*/ 11 w 33"/>
                <a:gd name="T101" fmla="*/ 0 h 30"/>
                <a:gd name="T102" fmla="*/ 9 w 33"/>
                <a:gd name="T103" fmla="*/ 0 h 30"/>
                <a:gd name="T104" fmla="*/ 7 w 33"/>
                <a:gd name="T105" fmla="*/ 0 h 3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3" h="30">
                  <a:moveTo>
                    <a:pt x="7" y="0"/>
                  </a:moveTo>
                  <a:lnTo>
                    <a:pt x="6" y="0"/>
                  </a:lnTo>
                  <a:lnTo>
                    <a:pt x="5" y="1"/>
                  </a:lnTo>
                  <a:lnTo>
                    <a:pt x="4" y="1"/>
                  </a:lnTo>
                  <a:lnTo>
                    <a:pt x="3" y="1"/>
                  </a:lnTo>
                  <a:lnTo>
                    <a:pt x="3" y="2"/>
                  </a:lnTo>
                  <a:lnTo>
                    <a:pt x="3" y="3"/>
                  </a:lnTo>
                  <a:lnTo>
                    <a:pt x="2" y="3"/>
                  </a:lnTo>
                  <a:lnTo>
                    <a:pt x="2" y="4"/>
                  </a:lnTo>
                  <a:lnTo>
                    <a:pt x="1" y="4"/>
                  </a:lnTo>
                  <a:lnTo>
                    <a:pt x="1" y="5"/>
                  </a:lnTo>
                  <a:lnTo>
                    <a:pt x="1" y="6"/>
                  </a:lnTo>
                  <a:lnTo>
                    <a:pt x="1" y="7"/>
                  </a:lnTo>
                  <a:lnTo>
                    <a:pt x="1" y="8"/>
                  </a:lnTo>
                  <a:lnTo>
                    <a:pt x="0" y="9"/>
                  </a:lnTo>
                  <a:lnTo>
                    <a:pt x="0" y="10"/>
                  </a:lnTo>
                  <a:lnTo>
                    <a:pt x="0" y="11"/>
                  </a:lnTo>
                  <a:lnTo>
                    <a:pt x="1" y="11"/>
                  </a:lnTo>
                  <a:lnTo>
                    <a:pt x="1" y="12"/>
                  </a:lnTo>
                  <a:lnTo>
                    <a:pt x="1" y="13"/>
                  </a:lnTo>
                  <a:lnTo>
                    <a:pt x="1" y="15"/>
                  </a:lnTo>
                  <a:lnTo>
                    <a:pt x="2" y="16"/>
                  </a:lnTo>
                  <a:lnTo>
                    <a:pt x="2" y="17"/>
                  </a:lnTo>
                  <a:lnTo>
                    <a:pt x="3" y="17"/>
                  </a:lnTo>
                  <a:lnTo>
                    <a:pt x="3" y="18"/>
                  </a:lnTo>
                  <a:lnTo>
                    <a:pt x="3" y="19"/>
                  </a:lnTo>
                  <a:lnTo>
                    <a:pt x="4" y="19"/>
                  </a:lnTo>
                  <a:lnTo>
                    <a:pt x="4" y="20"/>
                  </a:lnTo>
                  <a:lnTo>
                    <a:pt x="5" y="21"/>
                  </a:lnTo>
                  <a:lnTo>
                    <a:pt x="5" y="22"/>
                  </a:lnTo>
                  <a:lnTo>
                    <a:pt x="6" y="22"/>
                  </a:lnTo>
                  <a:lnTo>
                    <a:pt x="6" y="23"/>
                  </a:lnTo>
                  <a:lnTo>
                    <a:pt x="6" y="24"/>
                  </a:lnTo>
                  <a:lnTo>
                    <a:pt x="7" y="24"/>
                  </a:lnTo>
                  <a:lnTo>
                    <a:pt x="7" y="25"/>
                  </a:lnTo>
                  <a:lnTo>
                    <a:pt x="8" y="25"/>
                  </a:lnTo>
                  <a:lnTo>
                    <a:pt x="8" y="26"/>
                  </a:lnTo>
                  <a:lnTo>
                    <a:pt x="9" y="26"/>
                  </a:lnTo>
                  <a:lnTo>
                    <a:pt x="10" y="27"/>
                  </a:lnTo>
                  <a:lnTo>
                    <a:pt x="11" y="27"/>
                  </a:lnTo>
                  <a:lnTo>
                    <a:pt x="11" y="28"/>
                  </a:lnTo>
                  <a:lnTo>
                    <a:pt x="12" y="28"/>
                  </a:lnTo>
                  <a:lnTo>
                    <a:pt x="13" y="28"/>
                  </a:lnTo>
                  <a:lnTo>
                    <a:pt x="14" y="28"/>
                  </a:lnTo>
                  <a:lnTo>
                    <a:pt x="15" y="29"/>
                  </a:lnTo>
                  <a:lnTo>
                    <a:pt x="17" y="29"/>
                  </a:lnTo>
                  <a:lnTo>
                    <a:pt x="18" y="29"/>
                  </a:lnTo>
                  <a:lnTo>
                    <a:pt x="19" y="29"/>
                  </a:lnTo>
                  <a:lnTo>
                    <a:pt x="20" y="29"/>
                  </a:lnTo>
                  <a:lnTo>
                    <a:pt x="21" y="29"/>
                  </a:lnTo>
                  <a:lnTo>
                    <a:pt x="22" y="29"/>
                  </a:lnTo>
                  <a:lnTo>
                    <a:pt x="22" y="28"/>
                  </a:lnTo>
                  <a:lnTo>
                    <a:pt x="23" y="28"/>
                  </a:lnTo>
                  <a:lnTo>
                    <a:pt x="24" y="28"/>
                  </a:lnTo>
                  <a:lnTo>
                    <a:pt x="25" y="27"/>
                  </a:lnTo>
                  <a:lnTo>
                    <a:pt x="26" y="27"/>
                  </a:lnTo>
                  <a:lnTo>
                    <a:pt x="26" y="26"/>
                  </a:lnTo>
                  <a:lnTo>
                    <a:pt x="26" y="25"/>
                  </a:lnTo>
                  <a:lnTo>
                    <a:pt x="27" y="25"/>
                  </a:lnTo>
                  <a:lnTo>
                    <a:pt x="27" y="24"/>
                  </a:lnTo>
                  <a:lnTo>
                    <a:pt x="28" y="23"/>
                  </a:lnTo>
                  <a:lnTo>
                    <a:pt x="28" y="22"/>
                  </a:lnTo>
                  <a:lnTo>
                    <a:pt x="28" y="21"/>
                  </a:lnTo>
                  <a:lnTo>
                    <a:pt x="29" y="21"/>
                  </a:lnTo>
                  <a:lnTo>
                    <a:pt x="29" y="20"/>
                  </a:lnTo>
                  <a:lnTo>
                    <a:pt x="30" y="20"/>
                  </a:lnTo>
                  <a:lnTo>
                    <a:pt x="30" y="19"/>
                  </a:lnTo>
                  <a:lnTo>
                    <a:pt x="30" y="18"/>
                  </a:lnTo>
                  <a:lnTo>
                    <a:pt x="31" y="18"/>
                  </a:lnTo>
                  <a:lnTo>
                    <a:pt x="31" y="17"/>
                  </a:lnTo>
                  <a:lnTo>
                    <a:pt x="32" y="17"/>
                  </a:lnTo>
                  <a:lnTo>
                    <a:pt x="32" y="16"/>
                  </a:lnTo>
                  <a:lnTo>
                    <a:pt x="32" y="15"/>
                  </a:lnTo>
                  <a:lnTo>
                    <a:pt x="32" y="13"/>
                  </a:lnTo>
                  <a:lnTo>
                    <a:pt x="32" y="12"/>
                  </a:lnTo>
                  <a:lnTo>
                    <a:pt x="32" y="11"/>
                  </a:lnTo>
                  <a:lnTo>
                    <a:pt x="32" y="10"/>
                  </a:lnTo>
                  <a:lnTo>
                    <a:pt x="32" y="9"/>
                  </a:lnTo>
                  <a:lnTo>
                    <a:pt x="32" y="8"/>
                  </a:lnTo>
                  <a:lnTo>
                    <a:pt x="31" y="7"/>
                  </a:lnTo>
                  <a:lnTo>
                    <a:pt x="30" y="7"/>
                  </a:lnTo>
                  <a:lnTo>
                    <a:pt x="29" y="7"/>
                  </a:lnTo>
                  <a:lnTo>
                    <a:pt x="29" y="6"/>
                  </a:lnTo>
                  <a:lnTo>
                    <a:pt x="28" y="6"/>
                  </a:lnTo>
                  <a:lnTo>
                    <a:pt x="27" y="6"/>
                  </a:lnTo>
                  <a:lnTo>
                    <a:pt x="27" y="5"/>
                  </a:lnTo>
                  <a:lnTo>
                    <a:pt x="26" y="5"/>
                  </a:lnTo>
                  <a:lnTo>
                    <a:pt x="25" y="5"/>
                  </a:lnTo>
                  <a:lnTo>
                    <a:pt x="25" y="4"/>
                  </a:lnTo>
                  <a:lnTo>
                    <a:pt x="24" y="4"/>
                  </a:lnTo>
                  <a:lnTo>
                    <a:pt x="23" y="3"/>
                  </a:lnTo>
                  <a:lnTo>
                    <a:pt x="22" y="3"/>
                  </a:lnTo>
                  <a:lnTo>
                    <a:pt x="21" y="2"/>
                  </a:lnTo>
                  <a:lnTo>
                    <a:pt x="20" y="2"/>
                  </a:lnTo>
                  <a:lnTo>
                    <a:pt x="20" y="1"/>
                  </a:lnTo>
                  <a:lnTo>
                    <a:pt x="19" y="1"/>
                  </a:lnTo>
                  <a:lnTo>
                    <a:pt x="18" y="1"/>
                  </a:lnTo>
                  <a:lnTo>
                    <a:pt x="17" y="1"/>
                  </a:lnTo>
                  <a:lnTo>
                    <a:pt x="15" y="0"/>
                  </a:lnTo>
                  <a:lnTo>
                    <a:pt x="13" y="0"/>
                  </a:lnTo>
                  <a:lnTo>
                    <a:pt x="12" y="0"/>
                  </a:lnTo>
                  <a:lnTo>
                    <a:pt x="11" y="0"/>
                  </a:lnTo>
                  <a:lnTo>
                    <a:pt x="10" y="0"/>
                  </a:lnTo>
                  <a:lnTo>
                    <a:pt x="9" y="0"/>
                  </a:lnTo>
                  <a:lnTo>
                    <a:pt x="8" y="0"/>
                  </a:lnTo>
                  <a:lnTo>
                    <a:pt x="7"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741" name="Freeform 259"/>
            <p:cNvSpPr>
              <a:spLocks/>
            </p:cNvSpPr>
            <p:nvPr/>
          </p:nvSpPr>
          <p:spPr bwMode="auto">
            <a:xfrm>
              <a:off x="3230" y="1608"/>
              <a:ext cx="33" cy="32"/>
            </a:xfrm>
            <a:custGeom>
              <a:avLst/>
              <a:gdLst>
                <a:gd name="T0" fmla="*/ 6 w 33"/>
                <a:gd name="T1" fmla="*/ 0 h 32"/>
                <a:gd name="T2" fmla="*/ 5 w 33"/>
                <a:gd name="T3" fmla="*/ 1 h 32"/>
                <a:gd name="T4" fmla="*/ 3 w 33"/>
                <a:gd name="T5" fmla="*/ 2 h 32"/>
                <a:gd name="T6" fmla="*/ 2 w 33"/>
                <a:gd name="T7" fmla="*/ 3 h 32"/>
                <a:gd name="T8" fmla="*/ 1 w 33"/>
                <a:gd name="T9" fmla="*/ 4 h 32"/>
                <a:gd name="T10" fmla="*/ 1 w 33"/>
                <a:gd name="T11" fmla="*/ 6 h 32"/>
                <a:gd name="T12" fmla="*/ 0 w 33"/>
                <a:gd name="T13" fmla="*/ 7 h 32"/>
                <a:gd name="T14" fmla="*/ 0 w 33"/>
                <a:gd name="T15" fmla="*/ 10 h 32"/>
                <a:gd name="T16" fmla="*/ 0 w 33"/>
                <a:gd name="T17" fmla="*/ 12 h 32"/>
                <a:gd name="T18" fmla="*/ 0 w 33"/>
                <a:gd name="T19" fmla="*/ 14 h 32"/>
                <a:gd name="T20" fmla="*/ 1 w 33"/>
                <a:gd name="T21" fmla="*/ 15 h 32"/>
                <a:gd name="T22" fmla="*/ 2 w 33"/>
                <a:gd name="T23" fmla="*/ 17 h 32"/>
                <a:gd name="T24" fmla="*/ 3 w 33"/>
                <a:gd name="T25" fmla="*/ 19 h 32"/>
                <a:gd name="T26" fmla="*/ 4 w 33"/>
                <a:gd name="T27" fmla="*/ 21 h 32"/>
                <a:gd name="T28" fmla="*/ 5 w 33"/>
                <a:gd name="T29" fmla="*/ 22 h 32"/>
                <a:gd name="T30" fmla="*/ 6 w 33"/>
                <a:gd name="T31" fmla="*/ 24 h 32"/>
                <a:gd name="T32" fmla="*/ 7 w 33"/>
                <a:gd name="T33" fmla="*/ 26 h 32"/>
                <a:gd name="T34" fmla="*/ 8 w 33"/>
                <a:gd name="T35" fmla="*/ 27 h 32"/>
                <a:gd name="T36" fmla="*/ 10 w 33"/>
                <a:gd name="T37" fmla="*/ 28 h 32"/>
                <a:gd name="T38" fmla="*/ 12 w 33"/>
                <a:gd name="T39" fmla="*/ 29 h 32"/>
                <a:gd name="T40" fmla="*/ 13 w 33"/>
                <a:gd name="T41" fmla="*/ 30 h 32"/>
                <a:gd name="T42" fmla="*/ 15 w 33"/>
                <a:gd name="T43" fmla="*/ 30 h 32"/>
                <a:gd name="T44" fmla="*/ 17 w 33"/>
                <a:gd name="T45" fmla="*/ 31 h 32"/>
                <a:gd name="T46" fmla="*/ 19 w 33"/>
                <a:gd name="T47" fmla="*/ 31 h 32"/>
                <a:gd name="T48" fmla="*/ 21 w 33"/>
                <a:gd name="T49" fmla="*/ 31 h 32"/>
                <a:gd name="T50" fmla="*/ 22 w 33"/>
                <a:gd name="T51" fmla="*/ 30 h 32"/>
                <a:gd name="T52" fmla="*/ 24 w 33"/>
                <a:gd name="T53" fmla="*/ 29 h 32"/>
                <a:gd name="T54" fmla="*/ 25 w 33"/>
                <a:gd name="T55" fmla="*/ 28 h 32"/>
                <a:gd name="T56" fmla="*/ 26 w 33"/>
                <a:gd name="T57" fmla="*/ 27 h 32"/>
                <a:gd name="T58" fmla="*/ 27 w 33"/>
                <a:gd name="T59" fmla="*/ 26 h 32"/>
                <a:gd name="T60" fmla="*/ 27 w 33"/>
                <a:gd name="T61" fmla="*/ 24 h 32"/>
                <a:gd name="T62" fmla="*/ 28 w 33"/>
                <a:gd name="T63" fmla="*/ 22 h 32"/>
                <a:gd name="T64" fmla="*/ 29 w 33"/>
                <a:gd name="T65" fmla="*/ 21 h 32"/>
                <a:gd name="T66" fmla="*/ 30 w 33"/>
                <a:gd name="T67" fmla="*/ 19 h 32"/>
                <a:gd name="T68" fmla="*/ 31 w 33"/>
                <a:gd name="T69" fmla="*/ 18 h 32"/>
                <a:gd name="T70" fmla="*/ 31 w 33"/>
                <a:gd name="T71" fmla="*/ 16 h 32"/>
                <a:gd name="T72" fmla="*/ 32 w 33"/>
                <a:gd name="T73" fmla="*/ 15 h 32"/>
                <a:gd name="T74" fmla="*/ 32 w 33"/>
                <a:gd name="T75" fmla="*/ 13 h 32"/>
                <a:gd name="T76" fmla="*/ 32 w 33"/>
                <a:gd name="T77" fmla="*/ 11 h 32"/>
                <a:gd name="T78" fmla="*/ 31 w 33"/>
                <a:gd name="T79" fmla="*/ 9 h 32"/>
                <a:gd name="T80" fmla="*/ 29 w 33"/>
                <a:gd name="T81" fmla="*/ 7 h 32"/>
                <a:gd name="T82" fmla="*/ 28 w 33"/>
                <a:gd name="T83" fmla="*/ 6 h 32"/>
                <a:gd name="T84" fmla="*/ 26 w 33"/>
                <a:gd name="T85" fmla="*/ 6 h 32"/>
                <a:gd name="T86" fmla="*/ 25 w 33"/>
                <a:gd name="T87" fmla="*/ 5 h 32"/>
                <a:gd name="T88" fmla="*/ 23 w 33"/>
                <a:gd name="T89" fmla="*/ 4 h 32"/>
                <a:gd name="T90" fmla="*/ 21 w 33"/>
                <a:gd name="T91" fmla="*/ 2 h 32"/>
                <a:gd name="T92" fmla="*/ 19 w 33"/>
                <a:gd name="T93" fmla="*/ 2 h 32"/>
                <a:gd name="T94" fmla="*/ 18 w 33"/>
                <a:gd name="T95" fmla="*/ 1 h 32"/>
                <a:gd name="T96" fmla="*/ 15 w 33"/>
                <a:gd name="T97" fmla="*/ 0 h 32"/>
                <a:gd name="T98" fmla="*/ 13 w 33"/>
                <a:gd name="T99" fmla="*/ 0 h 32"/>
                <a:gd name="T100" fmla="*/ 10 w 33"/>
                <a:gd name="T101" fmla="*/ 0 h 32"/>
                <a:gd name="T102" fmla="*/ 8 w 33"/>
                <a:gd name="T103" fmla="*/ 0 h 3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3" h="32">
                  <a:moveTo>
                    <a:pt x="7" y="0"/>
                  </a:moveTo>
                  <a:lnTo>
                    <a:pt x="6" y="0"/>
                  </a:lnTo>
                  <a:lnTo>
                    <a:pt x="5" y="0"/>
                  </a:lnTo>
                  <a:lnTo>
                    <a:pt x="5" y="1"/>
                  </a:lnTo>
                  <a:lnTo>
                    <a:pt x="4" y="1"/>
                  </a:lnTo>
                  <a:lnTo>
                    <a:pt x="3" y="2"/>
                  </a:lnTo>
                  <a:lnTo>
                    <a:pt x="2" y="2"/>
                  </a:lnTo>
                  <a:lnTo>
                    <a:pt x="2" y="3"/>
                  </a:lnTo>
                  <a:lnTo>
                    <a:pt x="2" y="4"/>
                  </a:lnTo>
                  <a:lnTo>
                    <a:pt x="1" y="4"/>
                  </a:lnTo>
                  <a:lnTo>
                    <a:pt x="1" y="5"/>
                  </a:lnTo>
                  <a:lnTo>
                    <a:pt x="1" y="6"/>
                  </a:lnTo>
                  <a:lnTo>
                    <a:pt x="1" y="7"/>
                  </a:lnTo>
                  <a:lnTo>
                    <a:pt x="0" y="7"/>
                  </a:lnTo>
                  <a:lnTo>
                    <a:pt x="0" y="9"/>
                  </a:lnTo>
                  <a:lnTo>
                    <a:pt x="0" y="10"/>
                  </a:lnTo>
                  <a:lnTo>
                    <a:pt x="0" y="11"/>
                  </a:lnTo>
                  <a:lnTo>
                    <a:pt x="0" y="12"/>
                  </a:lnTo>
                  <a:lnTo>
                    <a:pt x="0" y="13"/>
                  </a:lnTo>
                  <a:lnTo>
                    <a:pt x="0" y="14"/>
                  </a:lnTo>
                  <a:lnTo>
                    <a:pt x="1" y="14"/>
                  </a:lnTo>
                  <a:lnTo>
                    <a:pt x="1" y="15"/>
                  </a:lnTo>
                  <a:lnTo>
                    <a:pt x="1" y="16"/>
                  </a:lnTo>
                  <a:lnTo>
                    <a:pt x="2" y="17"/>
                  </a:lnTo>
                  <a:lnTo>
                    <a:pt x="3" y="18"/>
                  </a:lnTo>
                  <a:lnTo>
                    <a:pt x="3" y="19"/>
                  </a:lnTo>
                  <a:lnTo>
                    <a:pt x="4" y="20"/>
                  </a:lnTo>
                  <a:lnTo>
                    <a:pt x="4" y="21"/>
                  </a:lnTo>
                  <a:lnTo>
                    <a:pt x="5" y="21"/>
                  </a:lnTo>
                  <a:lnTo>
                    <a:pt x="5" y="22"/>
                  </a:lnTo>
                  <a:lnTo>
                    <a:pt x="5" y="24"/>
                  </a:lnTo>
                  <a:lnTo>
                    <a:pt x="6" y="24"/>
                  </a:lnTo>
                  <a:lnTo>
                    <a:pt x="6" y="25"/>
                  </a:lnTo>
                  <a:lnTo>
                    <a:pt x="7" y="26"/>
                  </a:lnTo>
                  <a:lnTo>
                    <a:pt x="7" y="27"/>
                  </a:lnTo>
                  <a:lnTo>
                    <a:pt x="8" y="27"/>
                  </a:lnTo>
                  <a:lnTo>
                    <a:pt x="9" y="28"/>
                  </a:lnTo>
                  <a:lnTo>
                    <a:pt x="10" y="28"/>
                  </a:lnTo>
                  <a:lnTo>
                    <a:pt x="11" y="29"/>
                  </a:lnTo>
                  <a:lnTo>
                    <a:pt x="12" y="29"/>
                  </a:lnTo>
                  <a:lnTo>
                    <a:pt x="12" y="30"/>
                  </a:lnTo>
                  <a:lnTo>
                    <a:pt x="13" y="30"/>
                  </a:lnTo>
                  <a:lnTo>
                    <a:pt x="14" y="30"/>
                  </a:lnTo>
                  <a:lnTo>
                    <a:pt x="15" y="30"/>
                  </a:lnTo>
                  <a:lnTo>
                    <a:pt x="17" y="30"/>
                  </a:lnTo>
                  <a:lnTo>
                    <a:pt x="17" y="31"/>
                  </a:lnTo>
                  <a:lnTo>
                    <a:pt x="18" y="31"/>
                  </a:lnTo>
                  <a:lnTo>
                    <a:pt x="19" y="31"/>
                  </a:lnTo>
                  <a:lnTo>
                    <a:pt x="20" y="31"/>
                  </a:lnTo>
                  <a:lnTo>
                    <a:pt x="21" y="31"/>
                  </a:lnTo>
                  <a:lnTo>
                    <a:pt x="21" y="30"/>
                  </a:lnTo>
                  <a:lnTo>
                    <a:pt x="22" y="30"/>
                  </a:lnTo>
                  <a:lnTo>
                    <a:pt x="23" y="30"/>
                  </a:lnTo>
                  <a:lnTo>
                    <a:pt x="24" y="29"/>
                  </a:lnTo>
                  <a:lnTo>
                    <a:pt x="25" y="29"/>
                  </a:lnTo>
                  <a:lnTo>
                    <a:pt x="25" y="28"/>
                  </a:lnTo>
                  <a:lnTo>
                    <a:pt x="26" y="28"/>
                  </a:lnTo>
                  <a:lnTo>
                    <a:pt x="26" y="27"/>
                  </a:lnTo>
                  <a:lnTo>
                    <a:pt x="26" y="26"/>
                  </a:lnTo>
                  <a:lnTo>
                    <a:pt x="27" y="26"/>
                  </a:lnTo>
                  <a:lnTo>
                    <a:pt x="27" y="25"/>
                  </a:lnTo>
                  <a:lnTo>
                    <a:pt x="27" y="24"/>
                  </a:lnTo>
                  <a:lnTo>
                    <a:pt x="28" y="24"/>
                  </a:lnTo>
                  <a:lnTo>
                    <a:pt x="28" y="22"/>
                  </a:lnTo>
                  <a:lnTo>
                    <a:pt x="28" y="21"/>
                  </a:lnTo>
                  <a:lnTo>
                    <a:pt x="29" y="21"/>
                  </a:lnTo>
                  <a:lnTo>
                    <a:pt x="29" y="20"/>
                  </a:lnTo>
                  <a:lnTo>
                    <a:pt x="30" y="19"/>
                  </a:lnTo>
                  <a:lnTo>
                    <a:pt x="30" y="18"/>
                  </a:lnTo>
                  <a:lnTo>
                    <a:pt x="31" y="18"/>
                  </a:lnTo>
                  <a:lnTo>
                    <a:pt x="31" y="17"/>
                  </a:lnTo>
                  <a:lnTo>
                    <a:pt x="31" y="16"/>
                  </a:lnTo>
                  <a:lnTo>
                    <a:pt x="32" y="16"/>
                  </a:lnTo>
                  <a:lnTo>
                    <a:pt x="32" y="15"/>
                  </a:lnTo>
                  <a:lnTo>
                    <a:pt x="32" y="14"/>
                  </a:lnTo>
                  <a:lnTo>
                    <a:pt x="32" y="13"/>
                  </a:lnTo>
                  <a:lnTo>
                    <a:pt x="32" y="12"/>
                  </a:lnTo>
                  <a:lnTo>
                    <a:pt x="32" y="11"/>
                  </a:lnTo>
                  <a:lnTo>
                    <a:pt x="32" y="10"/>
                  </a:lnTo>
                  <a:lnTo>
                    <a:pt x="31" y="9"/>
                  </a:lnTo>
                  <a:lnTo>
                    <a:pt x="30" y="9"/>
                  </a:lnTo>
                  <a:lnTo>
                    <a:pt x="29" y="7"/>
                  </a:lnTo>
                  <a:lnTo>
                    <a:pt x="28" y="7"/>
                  </a:lnTo>
                  <a:lnTo>
                    <a:pt x="28" y="6"/>
                  </a:lnTo>
                  <a:lnTo>
                    <a:pt x="27" y="6"/>
                  </a:lnTo>
                  <a:lnTo>
                    <a:pt x="26" y="6"/>
                  </a:lnTo>
                  <a:lnTo>
                    <a:pt x="26" y="5"/>
                  </a:lnTo>
                  <a:lnTo>
                    <a:pt x="25" y="5"/>
                  </a:lnTo>
                  <a:lnTo>
                    <a:pt x="24" y="4"/>
                  </a:lnTo>
                  <a:lnTo>
                    <a:pt x="23" y="4"/>
                  </a:lnTo>
                  <a:lnTo>
                    <a:pt x="22" y="3"/>
                  </a:lnTo>
                  <a:lnTo>
                    <a:pt x="21" y="2"/>
                  </a:lnTo>
                  <a:lnTo>
                    <a:pt x="20" y="2"/>
                  </a:lnTo>
                  <a:lnTo>
                    <a:pt x="19" y="2"/>
                  </a:lnTo>
                  <a:lnTo>
                    <a:pt x="18" y="2"/>
                  </a:lnTo>
                  <a:lnTo>
                    <a:pt x="18" y="1"/>
                  </a:lnTo>
                  <a:lnTo>
                    <a:pt x="17" y="1"/>
                  </a:lnTo>
                  <a:lnTo>
                    <a:pt x="15" y="0"/>
                  </a:lnTo>
                  <a:lnTo>
                    <a:pt x="14" y="0"/>
                  </a:lnTo>
                  <a:lnTo>
                    <a:pt x="13" y="0"/>
                  </a:lnTo>
                  <a:lnTo>
                    <a:pt x="11" y="0"/>
                  </a:lnTo>
                  <a:lnTo>
                    <a:pt x="10" y="0"/>
                  </a:lnTo>
                  <a:lnTo>
                    <a:pt x="9" y="0"/>
                  </a:lnTo>
                  <a:lnTo>
                    <a:pt x="8" y="0"/>
                  </a:lnTo>
                  <a:lnTo>
                    <a:pt x="7"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742" name="Freeform 260"/>
            <p:cNvSpPr>
              <a:spLocks/>
            </p:cNvSpPr>
            <p:nvPr/>
          </p:nvSpPr>
          <p:spPr bwMode="auto">
            <a:xfrm>
              <a:off x="3461" y="1575"/>
              <a:ext cx="33" cy="30"/>
            </a:xfrm>
            <a:custGeom>
              <a:avLst/>
              <a:gdLst>
                <a:gd name="T0" fmla="*/ 6 w 33"/>
                <a:gd name="T1" fmla="*/ 0 h 30"/>
                <a:gd name="T2" fmla="*/ 4 w 33"/>
                <a:gd name="T3" fmla="*/ 0 h 30"/>
                <a:gd name="T4" fmla="*/ 3 w 33"/>
                <a:gd name="T5" fmla="*/ 1 h 30"/>
                <a:gd name="T6" fmla="*/ 2 w 33"/>
                <a:gd name="T7" fmla="*/ 3 h 30"/>
                <a:gd name="T8" fmla="*/ 1 w 33"/>
                <a:gd name="T9" fmla="*/ 4 h 30"/>
                <a:gd name="T10" fmla="*/ 0 w 33"/>
                <a:gd name="T11" fmla="*/ 5 h 30"/>
                <a:gd name="T12" fmla="*/ 0 w 33"/>
                <a:gd name="T13" fmla="*/ 7 h 30"/>
                <a:gd name="T14" fmla="*/ 0 w 33"/>
                <a:gd name="T15" fmla="*/ 9 h 30"/>
                <a:gd name="T16" fmla="*/ 0 w 33"/>
                <a:gd name="T17" fmla="*/ 11 h 30"/>
                <a:gd name="T18" fmla="*/ 0 w 33"/>
                <a:gd name="T19" fmla="*/ 13 h 30"/>
                <a:gd name="T20" fmla="*/ 1 w 33"/>
                <a:gd name="T21" fmla="*/ 15 h 30"/>
                <a:gd name="T22" fmla="*/ 1 w 33"/>
                <a:gd name="T23" fmla="*/ 17 h 30"/>
                <a:gd name="T24" fmla="*/ 2 w 33"/>
                <a:gd name="T25" fmla="*/ 18 h 30"/>
                <a:gd name="T26" fmla="*/ 4 w 33"/>
                <a:gd name="T27" fmla="*/ 20 h 30"/>
                <a:gd name="T28" fmla="*/ 4 w 33"/>
                <a:gd name="T29" fmla="*/ 22 h 30"/>
                <a:gd name="T30" fmla="*/ 5 w 33"/>
                <a:gd name="T31" fmla="*/ 23 h 30"/>
                <a:gd name="T32" fmla="*/ 6 w 33"/>
                <a:gd name="T33" fmla="*/ 24 h 30"/>
                <a:gd name="T34" fmla="*/ 7 w 33"/>
                <a:gd name="T35" fmla="*/ 25 h 30"/>
                <a:gd name="T36" fmla="*/ 8 w 33"/>
                <a:gd name="T37" fmla="*/ 26 h 30"/>
                <a:gd name="T38" fmla="*/ 9 w 33"/>
                <a:gd name="T39" fmla="*/ 27 h 30"/>
                <a:gd name="T40" fmla="*/ 11 w 33"/>
                <a:gd name="T41" fmla="*/ 27 h 30"/>
                <a:gd name="T42" fmla="*/ 13 w 33"/>
                <a:gd name="T43" fmla="*/ 28 h 30"/>
                <a:gd name="T44" fmla="*/ 14 w 33"/>
                <a:gd name="T45" fmla="*/ 29 h 30"/>
                <a:gd name="T46" fmla="*/ 17 w 33"/>
                <a:gd name="T47" fmla="*/ 29 h 30"/>
                <a:gd name="T48" fmla="*/ 19 w 33"/>
                <a:gd name="T49" fmla="*/ 29 h 30"/>
                <a:gd name="T50" fmla="*/ 21 w 33"/>
                <a:gd name="T51" fmla="*/ 29 h 30"/>
                <a:gd name="T52" fmla="*/ 23 w 33"/>
                <a:gd name="T53" fmla="*/ 28 h 30"/>
                <a:gd name="T54" fmla="*/ 25 w 33"/>
                <a:gd name="T55" fmla="*/ 27 h 30"/>
                <a:gd name="T56" fmla="*/ 26 w 33"/>
                <a:gd name="T57" fmla="*/ 26 h 30"/>
                <a:gd name="T58" fmla="*/ 26 w 33"/>
                <a:gd name="T59" fmla="*/ 24 h 30"/>
                <a:gd name="T60" fmla="*/ 27 w 33"/>
                <a:gd name="T61" fmla="*/ 23 h 30"/>
                <a:gd name="T62" fmla="*/ 28 w 33"/>
                <a:gd name="T63" fmla="*/ 21 h 30"/>
                <a:gd name="T64" fmla="*/ 29 w 33"/>
                <a:gd name="T65" fmla="*/ 20 h 30"/>
                <a:gd name="T66" fmla="*/ 30 w 33"/>
                <a:gd name="T67" fmla="*/ 18 h 30"/>
                <a:gd name="T68" fmla="*/ 31 w 33"/>
                <a:gd name="T69" fmla="*/ 17 h 30"/>
                <a:gd name="T70" fmla="*/ 31 w 33"/>
                <a:gd name="T71" fmla="*/ 15 h 30"/>
                <a:gd name="T72" fmla="*/ 32 w 33"/>
                <a:gd name="T73" fmla="*/ 13 h 30"/>
                <a:gd name="T74" fmla="*/ 32 w 33"/>
                <a:gd name="T75" fmla="*/ 11 h 30"/>
                <a:gd name="T76" fmla="*/ 32 w 33"/>
                <a:gd name="T77" fmla="*/ 9 h 30"/>
                <a:gd name="T78" fmla="*/ 31 w 33"/>
                <a:gd name="T79" fmla="*/ 7 h 30"/>
                <a:gd name="T80" fmla="*/ 29 w 33"/>
                <a:gd name="T81" fmla="*/ 7 h 30"/>
                <a:gd name="T82" fmla="*/ 28 w 33"/>
                <a:gd name="T83" fmla="*/ 6 h 30"/>
                <a:gd name="T84" fmla="*/ 26 w 33"/>
                <a:gd name="T85" fmla="*/ 5 h 30"/>
                <a:gd name="T86" fmla="*/ 25 w 33"/>
                <a:gd name="T87" fmla="*/ 4 h 30"/>
                <a:gd name="T88" fmla="*/ 23 w 33"/>
                <a:gd name="T89" fmla="*/ 4 h 30"/>
                <a:gd name="T90" fmla="*/ 22 w 33"/>
                <a:gd name="T91" fmla="*/ 3 h 30"/>
                <a:gd name="T92" fmla="*/ 20 w 33"/>
                <a:gd name="T93" fmla="*/ 2 h 30"/>
                <a:gd name="T94" fmla="*/ 18 w 33"/>
                <a:gd name="T95" fmla="*/ 1 h 30"/>
                <a:gd name="T96" fmla="*/ 17 w 33"/>
                <a:gd name="T97" fmla="*/ 0 h 30"/>
                <a:gd name="T98" fmla="*/ 14 w 33"/>
                <a:gd name="T99" fmla="*/ 0 h 30"/>
                <a:gd name="T100" fmla="*/ 12 w 33"/>
                <a:gd name="T101" fmla="*/ 0 h 30"/>
                <a:gd name="T102" fmla="*/ 10 w 33"/>
                <a:gd name="T103" fmla="*/ 0 h 30"/>
                <a:gd name="T104" fmla="*/ 7 w 33"/>
                <a:gd name="T105" fmla="*/ 0 h 3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3" h="30">
                  <a:moveTo>
                    <a:pt x="7" y="0"/>
                  </a:moveTo>
                  <a:lnTo>
                    <a:pt x="6" y="0"/>
                  </a:lnTo>
                  <a:lnTo>
                    <a:pt x="5" y="0"/>
                  </a:lnTo>
                  <a:lnTo>
                    <a:pt x="4" y="0"/>
                  </a:lnTo>
                  <a:lnTo>
                    <a:pt x="4" y="1"/>
                  </a:lnTo>
                  <a:lnTo>
                    <a:pt x="3" y="1"/>
                  </a:lnTo>
                  <a:lnTo>
                    <a:pt x="2" y="2"/>
                  </a:lnTo>
                  <a:lnTo>
                    <a:pt x="2" y="3"/>
                  </a:lnTo>
                  <a:lnTo>
                    <a:pt x="1" y="3"/>
                  </a:lnTo>
                  <a:lnTo>
                    <a:pt x="1" y="4"/>
                  </a:lnTo>
                  <a:lnTo>
                    <a:pt x="0" y="4"/>
                  </a:lnTo>
                  <a:lnTo>
                    <a:pt x="0" y="5"/>
                  </a:lnTo>
                  <a:lnTo>
                    <a:pt x="0" y="6"/>
                  </a:lnTo>
                  <a:lnTo>
                    <a:pt x="0" y="7"/>
                  </a:lnTo>
                  <a:lnTo>
                    <a:pt x="0" y="8"/>
                  </a:lnTo>
                  <a:lnTo>
                    <a:pt x="0" y="9"/>
                  </a:lnTo>
                  <a:lnTo>
                    <a:pt x="0" y="10"/>
                  </a:lnTo>
                  <a:lnTo>
                    <a:pt x="0" y="11"/>
                  </a:lnTo>
                  <a:lnTo>
                    <a:pt x="0" y="12"/>
                  </a:lnTo>
                  <a:lnTo>
                    <a:pt x="0" y="13"/>
                  </a:lnTo>
                  <a:lnTo>
                    <a:pt x="0" y="15"/>
                  </a:lnTo>
                  <a:lnTo>
                    <a:pt x="1" y="15"/>
                  </a:lnTo>
                  <a:lnTo>
                    <a:pt x="1" y="16"/>
                  </a:lnTo>
                  <a:lnTo>
                    <a:pt x="1" y="17"/>
                  </a:lnTo>
                  <a:lnTo>
                    <a:pt x="2" y="17"/>
                  </a:lnTo>
                  <a:lnTo>
                    <a:pt x="2" y="18"/>
                  </a:lnTo>
                  <a:lnTo>
                    <a:pt x="3" y="19"/>
                  </a:lnTo>
                  <a:lnTo>
                    <a:pt x="4" y="20"/>
                  </a:lnTo>
                  <a:lnTo>
                    <a:pt x="4" y="21"/>
                  </a:lnTo>
                  <a:lnTo>
                    <a:pt x="4" y="22"/>
                  </a:lnTo>
                  <a:lnTo>
                    <a:pt x="5" y="22"/>
                  </a:lnTo>
                  <a:lnTo>
                    <a:pt x="5" y="23"/>
                  </a:lnTo>
                  <a:lnTo>
                    <a:pt x="6" y="23"/>
                  </a:lnTo>
                  <a:lnTo>
                    <a:pt x="6" y="24"/>
                  </a:lnTo>
                  <a:lnTo>
                    <a:pt x="6" y="25"/>
                  </a:lnTo>
                  <a:lnTo>
                    <a:pt x="7" y="25"/>
                  </a:lnTo>
                  <a:lnTo>
                    <a:pt x="8" y="25"/>
                  </a:lnTo>
                  <a:lnTo>
                    <a:pt x="8" y="26"/>
                  </a:lnTo>
                  <a:lnTo>
                    <a:pt x="9" y="26"/>
                  </a:lnTo>
                  <a:lnTo>
                    <a:pt x="9" y="27"/>
                  </a:lnTo>
                  <a:lnTo>
                    <a:pt x="10" y="27"/>
                  </a:lnTo>
                  <a:lnTo>
                    <a:pt x="11" y="27"/>
                  </a:lnTo>
                  <a:lnTo>
                    <a:pt x="12" y="28"/>
                  </a:lnTo>
                  <a:lnTo>
                    <a:pt x="13" y="28"/>
                  </a:lnTo>
                  <a:lnTo>
                    <a:pt x="14" y="28"/>
                  </a:lnTo>
                  <a:lnTo>
                    <a:pt x="14" y="29"/>
                  </a:lnTo>
                  <a:lnTo>
                    <a:pt x="15" y="29"/>
                  </a:lnTo>
                  <a:lnTo>
                    <a:pt x="17" y="29"/>
                  </a:lnTo>
                  <a:lnTo>
                    <a:pt x="18" y="29"/>
                  </a:lnTo>
                  <a:lnTo>
                    <a:pt x="19" y="29"/>
                  </a:lnTo>
                  <a:lnTo>
                    <a:pt x="20" y="29"/>
                  </a:lnTo>
                  <a:lnTo>
                    <a:pt x="21" y="29"/>
                  </a:lnTo>
                  <a:lnTo>
                    <a:pt x="22" y="28"/>
                  </a:lnTo>
                  <a:lnTo>
                    <a:pt x="23" y="28"/>
                  </a:lnTo>
                  <a:lnTo>
                    <a:pt x="24" y="27"/>
                  </a:lnTo>
                  <a:lnTo>
                    <a:pt x="25" y="27"/>
                  </a:lnTo>
                  <a:lnTo>
                    <a:pt x="25" y="26"/>
                  </a:lnTo>
                  <a:lnTo>
                    <a:pt x="26" y="26"/>
                  </a:lnTo>
                  <a:lnTo>
                    <a:pt x="26" y="25"/>
                  </a:lnTo>
                  <a:lnTo>
                    <a:pt x="26" y="24"/>
                  </a:lnTo>
                  <a:lnTo>
                    <a:pt x="27" y="24"/>
                  </a:lnTo>
                  <a:lnTo>
                    <a:pt x="27" y="23"/>
                  </a:lnTo>
                  <a:lnTo>
                    <a:pt x="27" y="22"/>
                  </a:lnTo>
                  <a:lnTo>
                    <a:pt x="28" y="21"/>
                  </a:lnTo>
                  <a:lnTo>
                    <a:pt x="28" y="20"/>
                  </a:lnTo>
                  <a:lnTo>
                    <a:pt x="29" y="20"/>
                  </a:lnTo>
                  <a:lnTo>
                    <a:pt x="29" y="19"/>
                  </a:lnTo>
                  <a:lnTo>
                    <a:pt x="30" y="18"/>
                  </a:lnTo>
                  <a:lnTo>
                    <a:pt x="30" y="17"/>
                  </a:lnTo>
                  <a:lnTo>
                    <a:pt x="31" y="17"/>
                  </a:lnTo>
                  <a:lnTo>
                    <a:pt x="31" y="16"/>
                  </a:lnTo>
                  <a:lnTo>
                    <a:pt x="31" y="15"/>
                  </a:lnTo>
                  <a:lnTo>
                    <a:pt x="32" y="15"/>
                  </a:lnTo>
                  <a:lnTo>
                    <a:pt x="32" y="13"/>
                  </a:lnTo>
                  <a:lnTo>
                    <a:pt x="32" y="12"/>
                  </a:lnTo>
                  <a:lnTo>
                    <a:pt x="32" y="11"/>
                  </a:lnTo>
                  <a:lnTo>
                    <a:pt x="32" y="10"/>
                  </a:lnTo>
                  <a:lnTo>
                    <a:pt x="32" y="9"/>
                  </a:lnTo>
                  <a:lnTo>
                    <a:pt x="32" y="8"/>
                  </a:lnTo>
                  <a:lnTo>
                    <a:pt x="31" y="7"/>
                  </a:lnTo>
                  <a:lnTo>
                    <a:pt x="30" y="7"/>
                  </a:lnTo>
                  <a:lnTo>
                    <a:pt x="29" y="7"/>
                  </a:lnTo>
                  <a:lnTo>
                    <a:pt x="29" y="6"/>
                  </a:lnTo>
                  <a:lnTo>
                    <a:pt x="28" y="6"/>
                  </a:lnTo>
                  <a:lnTo>
                    <a:pt x="27" y="6"/>
                  </a:lnTo>
                  <a:lnTo>
                    <a:pt x="26" y="5"/>
                  </a:lnTo>
                  <a:lnTo>
                    <a:pt x="25" y="5"/>
                  </a:lnTo>
                  <a:lnTo>
                    <a:pt x="25" y="4"/>
                  </a:lnTo>
                  <a:lnTo>
                    <a:pt x="24" y="4"/>
                  </a:lnTo>
                  <a:lnTo>
                    <a:pt x="23" y="4"/>
                  </a:lnTo>
                  <a:lnTo>
                    <a:pt x="23" y="3"/>
                  </a:lnTo>
                  <a:lnTo>
                    <a:pt x="22" y="3"/>
                  </a:lnTo>
                  <a:lnTo>
                    <a:pt x="21" y="2"/>
                  </a:lnTo>
                  <a:lnTo>
                    <a:pt x="20" y="2"/>
                  </a:lnTo>
                  <a:lnTo>
                    <a:pt x="19" y="1"/>
                  </a:lnTo>
                  <a:lnTo>
                    <a:pt x="18" y="1"/>
                  </a:lnTo>
                  <a:lnTo>
                    <a:pt x="17" y="1"/>
                  </a:lnTo>
                  <a:lnTo>
                    <a:pt x="17" y="0"/>
                  </a:lnTo>
                  <a:lnTo>
                    <a:pt x="15" y="0"/>
                  </a:lnTo>
                  <a:lnTo>
                    <a:pt x="14" y="0"/>
                  </a:lnTo>
                  <a:lnTo>
                    <a:pt x="13" y="0"/>
                  </a:lnTo>
                  <a:lnTo>
                    <a:pt x="12" y="0"/>
                  </a:lnTo>
                  <a:lnTo>
                    <a:pt x="11" y="0"/>
                  </a:lnTo>
                  <a:lnTo>
                    <a:pt x="10" y="0"/>
                  </a:lnTo>
                  <a:lnTo>
                    <a:pt x="8" y="0"/>
                  </a:lnTo>
                  <a:lnTo>
                    <a:pt x="7"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743" name="Freeform 261"/>
            <p:cNvSpPr>
              <a:spLocks/>
            </p:cNvSpPr>
            <p:nvPr/>
          </p:nvSpPr>
          <p:spPr bwMode="auto">
            <a:xfrm>
              <a:off x="3510" y="1429"/>
              <a:ext cx="32" cy="29"/>
            </a:xfrm>
            <a:custGeom>
              <a:avLst/>
              <a:gdLst>
                <a:gd name="T0" fmla="*/ 6 w 32"/>
                <a:gd name="T1" fmla="*/ 1 h 29"/>
                <a:gd name="T2" fmla="*/ 4 w 32"/>
                <a:gd name="T3" fmla="*/ 1 h 29"/>
                <a:gd name="T4" fmla="*/ 3 w 32"/>
                <a:gd name="T5" fmla="*/ 2 h 29"/>
                <a:gd name="T6" fmla="*/ 2 w 32"/>
                <a:gd name="T7" fmla="*/ 3 h 29"/>
                <a:gd name="T8" fmla="*/ 2 w 32"/>
                <a:gd name="T9" fmla="*/ 5 h 29"/>
                <a:gd name="T10" fmla="*/ 1 w 32"/>
                <a:gd name="T11" fmla="*/ 6 h 29"/>
                <a:gd name="T12" fmla="*/ 0 w 32"/>
                <a:gd name="T13" fmla="*/ 7 h 29"/>
                <a:gd name="T14" fmla="*/ 0 w 32"/>
                <a:gd name="T15" fmla="*/ 9 h 29"/>
                <a:gd name="T16" fmla="*/ 0 w 32"/>
                <a:gd name="T17" fmla="*/ 11 h 29"/>
                <a:gd name="T18" fmla="*/ 0 w 32"/>
                <a:gd name="T19" fmla="*/ 13 h 29"/>
                <a:gd name="T20" fmla="*/ 1 w 32"/>
                <a:gd name="T21" fmla="*/ 14 h 29"/>
                <a:gd name="T22" fmla="*/ 2 w 32"/>
                <a:gd name="T23" fmla="*/ 15 h 29"/>
                <a:gd name="T24" fmla="*/ 3 w 32"/>
                <a:gd name="T25" fmla="*/ 16 h 29"/>
                <a:gd name="T26" fmla="*/ 3 w 32"/>
                <a:gd name="T27" fmla="*/ 18 h 29"/>
                <a:gd name="T28" fmla="*/ 4 w 32"/>
                <a:gd name="T29" fmla="*/ 19 h 29"/>
                <a:gd name="T30" fmla="*/ 5 w 32"/>
                <a:gd name="T31" fmla="*/ 20 h 29"/>
                <a:gd name="T32" fmla="*/ 6 w 32"/>
                <a:gd name="T33" fmla="*/ 21 h 29"/>
                <a:gd name="T34" fmla="*/ 7 w 32"/>
                <a:gd name="T35" fmla="*/ 23 h 29"/>
                <a:gd name="T36" fmla="*/ 9 w 32"/>
                <a:gd name="T37" fmla="*/ 24 h 29"/>
                <a:gd name="T38" fmla="*/ 10 w 32"/>
                <a:gd name="T39" fmla="*/ 25 h 29"/>
                <a:gd name="T40" fmla="*/ 11 w 32"/>
                <a:gd name="T41" fmla="*/ 26 h 29"/>
                <a:gd name="T42" fmla="*/ 13 w 32"/>
                <a:gd name="T43" fmla="*/ 27 h 29"/>
                <a:gd name="T44" fmla="*/ 15 w 32"/>
                <a:gd name="T45" fmla="*/ 27 h 29"/>
                <a:gd name="T46" fmla="*/ 16 w 32"/>
                <a:gd name="T47" fmla="*/ 28 h 29"/>
                <a:gd name="T48" fmla="*/ 18 w 32"/>
                <a:gd name="T49" fmla="*/ 28 h 29"/>
                <a:gd name="T50" fmla="*/ 20 w 32"/>
                <a:gd name="T51" fmla="*/ 28 h 29"/>
                <a:gd name="T52" fmla="*/ 21 w 32"/>
                <a:gd name="T53" fmla="*/ 27 h 29"/>
                <a:gd name="T54" fmla="*/ 23 w 32"/>
                <a:gd name="T55" fmla="*/ 26 h 29"/>
                <a:gd name="T56" fmla="*/ 24 w 32"/>
                <a:gd name="T57" fmla="*/ 25 h 29"/>
                <a:gd name="T58" fmla="*/ 25 w 32"/>
                <a:gd name="T59" fmla="*/ 24 h 29"/>
                <a:gd name="T60" fmla="*/ 26 w 32"/>
                <a:gd name="T61" fmla="*/ 23 h 29"/>
                <a:gd name="T62" fmla="*/ 27 w 32"/>
                <a:gd name="T63" fmla="*/ 21 h 29"/>
                <a:gd name="T64" fmla="*/ 28 w 32"/>
                <a:gd name="T65" fmla="*/ 20 h 29"/>
                <a:gd name="T66" fmla="*/ 28 w 32"/>
                <a:gd name="T67" fmla="*/ 18 h 29"/>
                <a:gd name="T68" fmla="*/ 29 w 32"/>
                <a:gd name="T69" fmla="*/ 17 h 29"/>
                <a:gd name="T70" fmla="*/ 30 w 32"/>
                <a:gd name="T71" fmla="*/ 15 h 29"/>
                <a:gd name="T72" fmla="*/ 31 w 32"/>
                <a:gd name="T73" fmla="*/ 14 h 29"/>
                <a:gd name="T74" fmla="*/ 31 w 32"/>
                <a:gd name="T75" fmla="*/ 12 h 29"/>
                <a:gd name="T76" fmla="*/ 31 w 32"/>
                <a:gd name="T77" fmla="*/ 10 h 29"/>
                <a:gd name="T78" fmla="*/ 30 w 32"/>
                <a:gd name="T79" fmla="*/ 8 h 29"/>
                <a:gd name="T80" fmla="*/ 28 w 32"/>
                <a:gd name="T81" fmla="*/ 7 h 29"/>
                <a:gd name="T82" fmla="*/ 26 w 32"/>
                <a:gd name="T83" fmla="*/ 6 h 29"/>
                <a:gd name="T84" fmla="*/ 24 w 32"/>
                <a:gd name="T85" fmla="*/ 5 h 29"/>
                <a:gd name="T86" fmla="*/ 22 w 32"/>
                <a:gd name="T87" fmla="*/ 4 h 29"/>
                <a:gd name="T88" fmla="*/ 21 w 32"/>
                <a:gd name="T89" fmla="*/ 3 h 29"/>
                <a:gd name="T90" fmla="*/ 19 w 32"/>
                <a:gd name="T91" fmla="*/ 2 h 29"/>
                <a:gd name="T92" fmla="*/ 18 w 32"/>
                <a:gd name="T93" fmla="*/ 1 h 29"/>
                <a:gd name="T94" fmla="*/ 16 w 32"/>
                <a:gd name="T95" fmla="*/ 1 h 29"/>
                <a:gd name="T96" fmla="*/ 14 w 32"/>
                <a:gd name="T97" fmla="*/ 1 h 29"/>
                <a:gd name="T98" fmla="*/ 13 w 32"/>
                <a:gd name="T99" fmla="*/ 0 h 29"/>
                <a:gd name="T100" fmla="*/ 11 w 32"/>
                <a:gd name="T101" fmla="*/ 0 h 29"/>
                <a:gd name="T102" fmla="*/ 9 w 32"/>
                <a:gd name="T103" fmla="*/ 0 h 29"/>
                <a:gd name="T104" fmla="*/ 7 w 32"/>
                <a:gd name="T105" fmla="*/ 1 h 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2" h="29">
                  <a:moveTo>
                    <a:pt x="7" y="1"/>
                  </a:moveTo>
                  <a:lnTo>
                    <a:pt x="6" y="1"/>
                  </a:lnTo>
                  <a:lnTo>
                    <a:pt x="5" y="1"/>
                  </a:lnTo>
                  <a:lnTo>
                    <a:pt x="4" y="1"/>
                  </a:lnTo>
                  <a:lnTo>
                    <a:pt x="4" y="2"/>
                  </a:lnTo>
                  <a:lnTo>
                    <a:pt x="3" y="2"/>
                  </a:lnTo>
                  <a:lnTo>
                    <a:pt x="3" y="3"/>
                  </a:lnTo>
                  <a:lnTo>
                    <a:pt x="2" y="3"/>
                  </a:lnTo>
                  <a:lnTo>
                    <a:pt x="2" y="4"/>
                  </a:lnTo>
                  <a:lnTo>
                    <a:pt x="2" y="5"/>
                  </a:lnTo>
                  <a:lnTo>
                    <a:pt x="1" y="5"/>
                  </a:lnTo>
                  <a:lnTo>
                    <a:pt x="1" y="6"/>
                  </a:lnTo>
                  <a:lnTo>
                    <a:pt x="1" y="7"/>
                  </a:lnTo>
                  <a:lnTo>
                    <a:pt x="0" y="7"/>
                  </a:lnTo>
                  <a:lnTo>
                    <a:pt x="0" y="8"/>
                  </a:lnTo>
                  <a:lnTo>
                    <a:pt x="0" y="9"/>
                  </a:lnTo>
                  <a:lnTo>
                    <a:pt x="0" y="10"/>
                  </a:lnTo>
                  <a:lnTo>
                    <a:pt x="0" y="11"/>
                  </a:lnTo>
                  <a:lnTo>
                    <a:pt x="0" y="12"/>
                  </a:lnTo>
                  <a:lnTo>
                    <a:pt x="0" y="13"/>
                  </a:lnTo>
                  <a:lnTo>
                    <a:pt x="1" y="13"/>
                  </a:lnTo>
                  <a:lnTo>
                    <a:pt x="1" y="14"/>
                  </a:lnTo>
                  <a:lnTo>
                    <a:pt x="2" y="14"/>
                  </a:lnTo>
                  <a:lnTo>
                    <a:pt x="2" y="15"/>
                  </a:lnTo>
                  <a:lnTo>
                    <a:pt x="2" y="16"/>
                  </a:lnTo>
                  <a:lnTo>
                    <a:pt x="3" y="16"/>
                  </a:lnTo>
                  <a:lnTo>
                    <a:pt x="3" y="17"/>
                  </a:lnTo>
                  <a:lnTo>
                    <a:pt x="3" y="18"/>
                  </a:lnTo>
                  <a:lnTo>
                    <a:pt x="4" y="18"/>
                  </a:lnTo>
                  <a:lnTo>
                    <a:pt x="4" y="19"/>
                  </a:lnTo>
                  <a:lnTo>
                    <a:pt x="4" y="20"/>
                  </a:lnTo>
                  <a:lnTo>
                    <a:pt x="5" y="20"/>
                  </a:lnTo>
                  <a:lnTo>
                    <a:pt x="5" y="21"/>
                  </a:lnTo>
                  <a:lnTo>
                    <a:pt x="6" y="21"/>
                  </a:lnTo>
                  <a:lnTo>
                    <a:pt x="6" y="22"/>
                  </a:lnTo>
                  <a:lnTo>
                    <a:pt x="7" y="23"/>
                  </a:lnTo>
                  <a:lnTo>
                    <a:pt x="8" y="24"/>
                  </a:lnTo>
                  <a:lnTo>
                    <a:pt x="9" y="24"/>
                  </a:lnTo>
                  <a:lnTo>
                    <a:pt x="9" y="25"/>
                  </a:lnTo>
                  <a:lnTo>
                    <a:pt x="10" y="25"/>
                  </a:lnTo>
                  <a:lnTo>
                    <a:pt x="10" y="26"/>
                  </a:lnTo>
                  <a:lnTo>
                    <a:pt x="11" y="26"/>
                  </a:lnTo>
                  <a:lnTo>
                    <a:pt x="12" y="26"/>
                  </a:lnTo>
                  <a:lnTo>
                    <a:pt x="13" y="27"/>
                  </a:lnTo>
                  <a:lnTo>
                    <a:pt x="14" y="27"/>
                  </a:lnTo>
                  <a:lnTo>
                    <a:pt x="15" y="27"/>
                  </a:lnTo>
                  <a:lnTo>
                    <a:pt x="16" y="27"/>
                  </a:lnTo>
                  <a:lnTo>
                    <a:pt x="16" y="28"/>
                  </a:lnTo>
                  <a:lnTo>
                    <a:pt x="17" y="28"/>
                  </a:lnTo>
                  <a:lnTo>
                    <a:pt x="18" y="28"/>
                  </a:lnTo>
                  <a:lnTo>
                    <a:pt x="19" y="28"/>
                  </a:lnTo>
                  <a:lnTo>
                    <a:pt x="20" y="28"/>
                  </a:lnTo>
                  <a:lnTo>
                    <a:pt x="20" y="27"/>
                  </a:lnTo>
                  <a:lnTo>
                    <a:pt x="21" y="27"/>
                  </a:lnTo>
                  <a:lnTo>
                    <a:pt x="22" y="27"/>
                  </a:lnTo>
                  <a:lnTo>
                    <a:pt x="23" y="26"/>
                  </a:lnTo>
                  <a:lnTo>
                    <a:pt x="24" y="26"/>
                  </a:lnTo>
                  <a:lnTo>
                    <a:pt x="24" y="25"/>
                  </a:lnTo>
                  <a:lnTo>
                    <a:pt x="25" y="25"/>
                  </a:lnTo>
                  <a:lnTo>
                    <a:pt x="25" y="24"/>
                  </a:lnTo>
                  <a:lnTo>
                    <a:pt x="26" y="24"/>
                  </a:lnTo>
                  <a:lnTo>
                    <a:pt x="26" y="23"/>
                  </a:lnTo>
                  <a:lnTo>
                    <a:pt x="26" y="22"/>
                  </a:lnTo>
                  <a:lnTo>
                    <a:pt x="27" y="21"/>
                  </a:lnTo>
                  <a:lnTo>
                    <a:pt x="27" y="20"/>
                  </a:lnTo>
                  <a:lnTo>
                    <a:pt x="28" y="20"/>
                  </a:lnTo>
                  <a:lnTo>
                    <a:pt x="28" y="19"/>
                  </a:lnTo>
                  <a:lnTo>
                    <a:pt x="28" y="18"/>
                  </a:lnTo>
                  <a:lnTo>
                    <a:pt x="29" y="18"/>
                  </a:lnTo>
                  <a:lnTo>
                    <a:pt x="29" y="17"/>
                  </a:lnTo>
                  <a:lnTo>
                    <a:pt x="30" y="16"/>
                  </a:lnTo>
                  <a:lnTo>
                    <a:pt x="30" y="15"/>
                  </a:lnTo>
                  <a:lnTo>
                    <a:pt x="30" y="14"/>
                  </a:lnTo>
                  <a:lnTo>
                    <a:pt x="31" y="14"/>
                  </a:lnTo>
                  <a:lnTo>
                    <a:pt x="31" y="13"/>
                  </a:lnTo>
                  <a:lnTo>
                    <a:pt x="31" y="12"/>
                  </a:lnTo>
                  <a:lnTo>
                    <a:pt x="31" y="11"/>
                  </a:lnTo>
                  <a:lnTo>
                    <a:pt x="31" y="10"/>
                  </a:lnTo>
                  <a:lnTo>
                    <a:pt x="31" y="9"/>
                  </a:lnTo>
                  <a:lnTo>
                    <a:pt x="30" y="8"/>
                  </a:lnTo>
                  <a:lnTo>
                    <a:pt x="29" y="8"/>
                  </a:lnTo>
                  <a:lnTo>
                    <a:pt x="28" y="7"/>
                  </a:lnTo>
                  <a:lnTo>
                    <a:pt x="27" y="7"/>
                  </a:lnTo>
                  <a:lnTo>
                    <a:pt x="26" y="6"/>
                  </a:lnTo>
                  <a:lnTo>
                    <a:pt x="25" y="5"/>
                  </a:lnTo>
                  <a:lnTo>
                    <a:pt x="24" y="5"/>
                  </a:lnTo>
                  <a:lnTo>
                    <a:pt x="23" y="4"/>
                  </a:lnTo>
                  <a:lnTo>
                    <a:pt x="22" y="4"/>
                  </a:lnTo>
                  <a:lnTo>
                    <a:pt x="22" y="3"/>
                  </a:lnTo>
                  <a:lnTo>
                    <a:pt x="21" y="3"/>
                  </a:lnTo>
                  <a:lnTo>
                    <a:pt x="20" y="3"/>
                  </a:lnTo>
                  <a:lnTo>
                    <a:pt x="19" y="2"/>
                  </a:lnTo>
                  <a:lnTo>
                    <a:pt x="18" y="2"/>
                  </a:lnTo>
                  <a:lnTo>
                    <a:pt x="18" y="1"/>
                  </a:lnTo>
                  <a:lnTo>
                    <a:pt x="17" y="1"/>
                  </a:lnTo>
                  <a:lnTo>
                    <a:pt x="16" y="1"/>
                  </a:lnTo>
                  <a:lnTo>
                    <a:pt x="15" y="1"/>
                  </a:lnTo>
                  <a:lnTo>
                    <a:pt x="14" y="1"/>
                  </a:lnTo>
                  <a:lnTo>
                    <a:pt x="14" y="0"/>
                  </a:lnTo>
                  <a:lnTo>
                    <a:pt x="13" y="0"/>
                  </a:lnTo>
                  <a:lnTo>
                    <a:pt x="12" y="0"/>
                  </a:lnTo>
                  <a:lnTo>
                    <a:pt x="11" y="0"/>
                  </a:lnTo>
                  <a:lnTo>
                    <a:pt x="10" y="0"/>
                  </a:lnTo>
                  <a:lnTo>
                    <a:pt x="9" y="0"/>
                  </a:lnTo>
                  <a:lnTo>
                    <a:pt x="8" y="0"/>
                  </a:lnTo>
                  <a:lnTo>
                    <a:pt x="7" y="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744" name="Freeform 262"/>
            <p:cNvSpPr>
              <a:spLocks/>
            </p:cNvSpPr>
            <p:nvPr/>
          </p:nvSpPr>
          <p:spPr bwMode="auto">
            <a:xfrm>
              <a:off x="3610" y="1483"/>
              <a:ext cx="32" cy="30"/>
            </a:xfrm>
            <a:custGeom>
              <a:avLst/>
              <a:gdLst>
                <a:gd name="T0" fmla="*/ 6 w 32"/>
                <a:gd name="T1" fmla="*/ 1 h 30"/>
                <a:gd name="T2" fmla="*/ 4 w 32"/>
                <a:gd name="T3" fmla="*/ 1 h 30"/>
                <a:gd name="T4" fmla="*/ 3 w 32"/>
                <a:gd name="T5" fmla="*/ 2 h 30"/>
                <a:gd name="T6" fmla="*/ 2 w 32"/>
                <a:gd name="T7" fmla="*/ 4 h 30"/>
                <a:gd name="T8" fmla="*/ 1 w 32"/>
                <a:gd name="T9" fmla="*/ 5 h 30"/>
                <a:gd name="T10" fmla="*/ 0 w 32"/>
                <a:gd name="T11" fmla="*/ 7 h 30"/>
                <a:gd name="T12" fmla="*/ 0 w 32"/>
                <a:gd name="T13" fmla="*/ 9 h 30"/>
                <a:gd name="T14" fmla="*/ 0 w 32"/>
                <a:gd name="T15" fmla="*/ 11 h 30"/>
                <a:gd name="T16" fmla="*/ 0 w 32"/>
                <a:gd name="T17" fmla="*/ 13 h 30"/>
                <a:gd name="T18" fmla="*/ 1 w 32"/>
                <a:gd name="T19" fmla="*/ 15 h 30"/>
                <a:gd name="T20" fmla="*/ 2 w 32"/>
                <a:gd name="T21" fmla="*/ 16 h 30"/>
                <a:gd name="T22" fmla="*/ 2 w 32"/>
                <a:gd name="T23" fmla="*/ 18 h 30"/>
                <a:gd name="T24" fmla="*/ 4 w 32"/>
                <a:gd name="T25" fmla="*/ 20 h 30"/>
                <a:gd name="T26" fmla="*/ 5 w 32"/>
                <a:gd name="T27" fmla="*/ 21 h 30"/>
                <a:gd name="T28" fmla="*/ 6 w 32"/>
                <a:gd name="T29" fmla="*/ 23 h 30"/>
                <a:gd name="T30" fmla="*/ 7 w 32"/>
                <a:gd name="T31" fmla="*/ 24 h 30"/>
                <a:gd name="T32" fmla="*/ 8 w 32"/>
                <a:gd name="T33" fmla="*/ 25 h 30"/>
                <a:gd name="T34" fmla="*/ 10 w 32"/>
                <a:gd name="T35" fmla="*/ 26 h 30"/>
                <a:gd name="T36" fmla="*/ 11 w 32"/>
                <a:gd name="T37" fmla="*/ 27 h 30"/>
                <a:gd name="T38" fmla="*/ 13 w 32"/>
                <a:gd name="T39" fmla="*/ 28 h 30"/>
                <a:gd name="T40" fmla="*/ 15 w 32"/>
                <a:gd name="T41" fmla="*/ 28 h 30"/>
                <a:gd name="T42" fmla="*/ 16 w 32"/>
                <a:gd name="T43" fmla="*/ 29 h 30"/>
                <a:gd name="T44" fmla="*/ 18 w 32"/>
                <a:gd name="T45" fmla="*/ 29 h 30"/>
                <a:gd name="T46" fmla="*/ 20 w 32"/>
                <a:gd name="T47" fmla="*/ 29 h 30"/>
                <a:gd name="T48" fmla="*/ 21 w 32"/>
                <a:gd name="T49" fmla="*/ 28 h 30"/>
                <a:gd name="T50" fmla="*/ 22 w 32"/>
                <a:gd name="T51" fmla="*/ 27 h 30"/>
                <a:gd name="T52" fmla="*/ 24 w 32"/>
                <a:gd name="T53" fmla="*/ 27 h 30"/>
                <a:gd name="T54" fmla="*/ 24 w 32"/>
                <a:gd name="T55" fmla="*/ 25 h 30"/>
                <a:gd name="T56" fmla="*/ 25 w 32"/>
                <a:gd name="T57" fmla="*/ 24 h 30"/>
                <a:gd name="T58" fmla="*/ 26 w 32"/>
                <a:gd name="T59" fmla="*/ 23 h 30"/>
                <a:gd name="T60" fmla="*/ 27 w 32"/>
                <a:gd name="T61" fmla="*/ 21 h 30"/>
                <a:gd name="T62" fmla="*/ 28 w 32"/>
                <a:gd name="T63" fmla="*/ 20 h 30"/>
                <a:gd name="T64" fmla="*/ 28 w 32"/>
                <a:gd name="T65" fmla="*/ 18 h 30"/>
                <a:gd name="T66" fmla="*/ 29 w 32"/>
                <a:gd name="T67" fmla="*/ 17 h 30"/>
                <a:gd name="T68" fmla="*/ 30 w 32"/>
                <a:gd name="T69" fmla="*/ 16 h 30"/>
                <a:gd name="T70" fmla="*/ 30 w 32"/>
                <a:gd name="T71" fmla="*/ 14 h 30"/>
                <a:gd name="T72" fmla="*/ 31 w 32"/>
                <a:gd name="T73" fmla="*/ 13 h 30"/>
                <a:gd name="T74" fmla="*/ 31 w 32"/>
                <a:gd name="T75" fmla="*/ 11 h 30"/>
                <a:gd name="T76" fmla="*/ 31 w 32"/>
                <a:gd name="T77" fmla="*/ 9 h 30"/>
                <a:gd name="T78" fmla="*/ 29 w 32"/>
                <a:gd name="T79" fmla="*/ 8 h 30"/>
                <a:gd name="T80" fmla="*/ 28 w 32"/>
                <a:gd name="T81" fmla="*/ 7 h 30"/>
                <a:gd name="T82" fmla="*/ 26 w 32"/>
                <a:gd name="T83" fmla="*/ 6 h 30"/>
                <a:gd name="T84" fmla="*/ 25 w 32"/>
                <a:gd name="T85" fmla="*/ 5 h 30"/>
                <a:gd name="T86" fmla="*/ 23 w 32"/>
                <a:gd name="T87" fmla="*/ 5 h 30"/>
                <a:gd name="T88" fmla="*/ 22 w 32"/>
                <a:gd name="T89" fmla="*/ 4 h 30"/>
                <a:gd name="T90" fmla="*/ 20 w 32"/>
                <a:gd name="T91" fmla="*/ 3 h 30"/>
                <a:gd name="T92" fmla="*/ 18 w 32"/>
                <a:gd name="T93" fmla="*/ 2 h 30"/>
                <a:gd name="T94" fmla="*/ 16 w 32"/>
                <a:gd name="T95" fmla="*/ 1 h 30"/>
                <a:gd name="T96" fmla="*/ 14 w 32"/>
                <a:gd name="T97" fmla="*/ 1 h 30"/>
                <a:gd name="T98" fmla="*/ 12 w 32"/>
                <a:gd name="T99" fmla="*/ 0 h 30"/>
                <a:gd name="T100" fmla="*/ 8 w 32"/>
                <a:gd name="T101" fmla="*/ 0 h 3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2" h="30">
                  <a:moveTo>
                    <a:pt x="7" y="1"/>
                  </a:moveTo>
                  <a:lnTo>
                    <a:pt x="6" y="1"/>
                  </a:lnTo>
                  <a:lnTo>
                    <a:pt x="5" y="1"/>
                  </a:lnTo>
                  <a:lnTo>
                    <a:pt x="4" y="1"/>
                  </a:lnTo>
                  <a:lnTo>
                    <a:pt x="4" y="2"/>
                  </a:lnTo>
                  <a:lnTo>
                    <a:pt x="3" y="2"/>
                  </a:lnTo>
                  <a:lnTo>
                    <a:pt x="2" y="3"/>
                  </a:lnTo>
                  <a:lnTo>
                    <a:pt x="2" y="4"/>
                  </a:lnTo>
                  <a:lnTo>
                    <a:pt x="1" y="4"/>
                  </a:lnTo>
                  <a:lnTo>
                    <a:pt x="1" y="5"/>
                  </a:lnTo>
                  <a:lnTo>
                    <a:pt x="1" y="6"/>
                  </a:lnTo>
                  <a:lnTo>
                    <a:pt x="0" y="7"/>
                  </a:lnTo>
                  <a:lnTo>
                    <a:pt x="0" y="8"/>
                  </a:lnTo>
                  <a:lnTo>
                    <a:pt x="0" y="9"/>
                  </a:lnTo>
                  <a:lnTo>
                    <a:pt x="0" y="10"/>
                  </a:lnTo>
                  <a:lnTo>
                    <a:pt x="0" y="11"/>
                  </a:lnTo>
                  <a:lnTo>
                    <a:pt x="0" y="12"/>
                  </a:lnTo>
                  <a:lnTo>
                    <a:pt x="0" y="13"/>
                  </a:lnTo>
                  <a:lnTo>
                    <a:pt x="0" y="14"/>
                  </a:lnTo>
                  <a:lnTo>
                    <a:pt x="1" y="15"/>
                  </a:lnTo>
                  <a:lnTo>
                    <a:pt x="1" y="16"/>
                  </a:lnTo>
                  <a:lnTo>
                    <a:pt x="2" y="16"/>
                  </a:lnTo>
                  <a:lnTo>
                    <a:pt x="2" y="17"/>
                  </a:lnTo>
                  <a:lnTo>
                    <a:pt x="2" y="18"/>
                  </a:lnTo>
                  <a:lnTo>
                    <a:pt x="3" y="19"/>
                  </a:lnTo>
                  <a:lnTo>
                    <a:pt x="4" y="20"/>
                  </a:lnTo>
                  <a:lnTo>
                    <a:pt x="4" y="21"/>
                  </a:lnTo>
                  <a:lnTo>
                    <a:pt x="5" y="21"/>
                  </a:lnTo>
                  <a:lnTo>
                    <a:pt x="5" y="22"/>
                  </a:lnTo>
                  <a:lnTo>
                    <a:pt x="6" y="23"/>
                  </a:lnTo>
                  <a:lnTo>
                    <a:pt x="6" y="24"/>
                  </a:lnTo>
                  <a:lnTo>
                    <a:pt x="7" y="24"/>
                  </a:lnTo>
                  <a:lnTo>
                    <a:pt x="7" y="25"/>
                  </a:lnTo>
                  <a:lnTo>
                    <a:pt x="8" y="25"/>
                  </a:lnTo>
                  <a:lnTo>
                    <a:pt x="9" y="26"/>
                  </a:lnTo>
                  <a:lnTo>
                    <a:pt x="10" y="26"/>
                  </a:lnTo>
                  <a:lnTo>
                    <a:pt x="10" y="27"/>
                  </a:lnTo>
                  <a:lnTo>
                    <a:pt x="11" y="27"/>
                  </a:lnTo>
                  <a:lnTo>
                    <a:pt x="12" y="27"/>
                  </a:lnTo>
                  <a:lnTo>
                    <a:pt x="13" y="28"/>
                  </a:lnTo>
                  <a:lnTo>
                    <a:pt x="14" y="28"/>
                  </a:lnTo>
                  <a:lnTo>
                    <a:pt x="15" y="28"/>
                  </a:lnTo>
                  <a:lnTo>
                    <a:pt x="15" y="29"/>
                  </a:lnTo>
                  <a:lnTo>
                    <a:pt x="16" y="29"/>
                  </a:lnTo>
                  <a:lnTo>
                    <a:pt x="17" y="29"/>
                  </a:lnTo>
                  <a:lnTo>
                    <a:pt x="18" y="29"/>
                  </a:lnTo>
                  <a:lnTo>
                    <a:pt x="19" y="29"/>
                  </a:lnTo>
                  <a:lnTo>
                    <a:pt x="20" y="29"/>
                  </a:lnTo>
                  <a:lnTo>
                    <a:pt x="20" y="28"/>
                  </a:lnTo>
                  <a:lnTo>
                    <a:pt x="21" y="28"/>
                  </a:lnTo>
                  <a:lnTo>
                    <a:pt x="22" y="28"/>
                  </a:lnTo>
                  <a:lnTo>
                    <a:pt x="22" y="27"/>
                  </a:lnTo>
                  <a:lnTo>
                    <a:pt x="23" y="27"/>
                  </a:lnTo>
                  <a:lnTo>
                    <a:pt x="24" y="27"/>
                  </a:lnTo>
                  <a:lnTo>
                    <a:pt x="24" y="26"/>
                  </a:lnTo>
                  <a:lnTo>
                    <a:pt x="24" y="25"/>
                  </a:lnTo>
                  <a:lnTo>
                    <a:pt x="25" y="25"/>
                  </a:lnTo>
                  <a:lnTo>
                    <a:pt x="25" y="24"/>
                  </a:lnTo>
                  <a:lnTo>
                    <a:pt x="26" y="24"/>
                  </a:lnTo>
                  <a:lnTo>
                    <a:pt x="26" y="23"/>
                  </a:lnTo>
                  <a:lnTo>
                    <a:pt x="26" y="22"/>
                  </a:lnTo>
                  <a:lnTo>
                    <a:pt x="27" y="21"/>
                  </a:lnTo>
                  <a:lnTo>
                    <a:pt x="27" y="20"/>
                  </a:lnTo>
                  <a:lnTo>
                    <a:pt x="28" y="20"/>
                  </a:lnTo>
                  <a:lnTo>
                    <a:pt x="28" y="19"/>
                  </a:lnTo>
                  <a:lnTo>
                    <a:pt x="28" y="18"/>
                  </a:lnTo>
                  <a:lnTo>
                    <a:pt x="29" y="18"/>
                  </a:lnTo>
                  <a:lnTo>
                    <a:pt x="29" y="17"/>
                  </a:lnTo>
                  <a:lnTo>
                    <a:pt x="30" y="17"/>
                  </a:lnTo>
                  <a:lnTo>
                    <a:pt x="30" y="16"/>
                  </a:lnTo>
                  <a:lnTo>
                    <a:pt x="30" y="15"/>
                  </a:lnTo>
                  <a:lnTo>
                    <a:pt x="30" y="14"/>
                  </a:lnTo>
                  <a:lnTo>
                    <a:pt x="31" y="14"/>
                  </a:lnTo>
                  <a:lnTo>
                    <a:pt x="31" y="13"/>
                  </a:lnTo>
                  <a:lnTo>
                    <a:pt x="31" y="12"/>
                  </a:lnTo>
                  <a:lnTo>
                    <a:pt x="31" y="11"/>
                  </a:lnTo>
                  <a:lnTo>
                    <a:pt x="31" y="10"/>
                  </a:lnTo>
                  <a:lnTo>
                    <a:pt x="31" y="9"/>
                  </a:lnTo>
                  <a:lnTo>
                    <a:pt x="30" y="8"/>
                  </a:lnTo>
                  <a:lnTo>
                    <a:pt x="29" y="8"/>
                  </a:lnTo>
                  <a:lnTo>
                    <a:pt x="28" y="8"/>
                  </a:lnTo>
                  <a:lnTo>
                    <a:pt x="28" y="7"/>
                  </a:lnTo>
                  <a:lnTo>
                    <a:pt x="27" y="7"/>
                  </a:lnTo>
                  <a:lnTo>
                    <a:pt x="26" y="6"/>
                  </a:lnTo>
                  <a:lnTo>
                    <a:pt x="25" y="6"/>
                  </a:lnTo>
                  <a:lnTo>
                    <a:pt x="25" y="5"/>
                  </a:lnTo>
                  <a:lnTo>
                    <a:pt x="24" y="5"/>
                  </a:lnTo>
                  <a:lnTo>
                    <a:pt x="23" y="5"/>
                  </a:lnTo>
                  <a:lnTo>
                    <a:pt x="23" y="4"/>
                  </a:lnTo>
                  <a:lnTo>
                    <a:pt x="22" y="4"/>
                  </a:lnTo>
                  <a:lnTo>
                    <a:pt x="21" y="3"/>
                  </a:lnTo>
                  <a:lnTo>
                    <a:pt x="20" y="3"/>
                  </a:lnTo>
                  <a:lnTo>
                    <a:pt x="19" y="2"/>
                  </a:lnTo>
                  <a:lnTo>
                    <a:pt x="18" y="2"/>
                  </a:lnTo>
                  <a:lnTo>
                    <a:pt x="17" y="1"/>
                  </a:lnTo>
                  <a:lnTo>
                    <a:pt x="16" y="1"/>
                  </a:lnTo>
                  <a:lnTo>
                    <a:pt x="15" y="1"/>
                  </a:lnTo>
                  <a:lnTo>
                    <a:pt x="14" y="1"/>
                  </a:lnTo>
                  <a:lnTo>
                    <a:pt x="13" y="0"/>
                  </a:lnTo>
                  <a:lnTo>
                    <a:pt x="12" y="0"/>
                  </a:lnTo>
                  <a:lnTo>
                    <a:pt x="10" y="0"/>
                  </a:lnTo>
                  <a:lnTo>
                    <a:pt x="8" y="0"/>
                  </a:lnTo>
                  <a:lnTo>
                    <a:pt x="7" y="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745" name="Freeform 263"/>
            <p:cNvSpPr>
              <a:spLocks/>
            </p:cNvSpPr>
            <p:nvPr/>
          </p:nvSpPr>
          <p:spPr bwMode="auto">
            <a:xfrm>
              <a:off x="3542" y="1528"/>
              <a:ext cx="38" cy="25"/>
            </a:xfrm>
            <a:custGeom>
              <a:avLst/>
              <a:gdLst>
                <a:gd name="T0" fmla="*/ 0 w 38"/>
                <a:gd name="T1" fmla="*/ 16 h 25"/>
                <a:gd name="T2" fmla="*/ 0 w 38"/>
                <a:gd name="T3" fmla="*/ 18 h 25"/>
                <a:gd name="T4" fmla="*/ 1 w 38"/>
                <a:gd name="T5" fmla="*/ 19 h 25"/>
                <a:gd name="T6" fmla="*/ 2 w 38"/>
                <a:gd name="T7" fmla="*/ 20 h 25"/>
                <a:gd name="T8" fmla="*/ 3 w 38"/>
                <a:gd name="T9" fmla="*/ 21 h 25"/>
                <a:gd name="T10" fmla="*/ 5 w 38"/>
                <a:gd name="T11" fmla="*/ 22 h 25"/>
                <a:gd name="T12" fmla="*/ 6 w 38"/>
                <a:gd name="T13" fmla="*/ 23 h 25"/>
                <a:gd name="T14" fmla="*/ 8 w 38"/>
                <a:gd name="T15" fmla="*/ 24 h 25"/>
                <a:gd name="T16" fmla="*/ 10 w 38"/>
                <a:gd name="T17" fmla="*/ 24 h 25"/>
                <a:gd name="T18" fmla="*/ 12 w 38"/>
                <a:gd name="T19" fmla="*/ 24 h 25"/>
                <a:gd name="T20" fmla="*/ 14 w 38"/>
                <a:gd name="T21" fmla="*/ 23 h 25"/>
                <a:gd name="T22" fmla="*/ 16 w 38"/>
                <a:gd name="T23" fmla="*/ 23 h 25"/>
                <a:gd name="T24" fmla="*/ 19 w 38"/>
                <a:gd name="T25" fmla="*/ 23 h 25"/>
                <a:gd name="T26" fmla="*/ 21 w 38"/>
                <a:gd name="T27" fmla="*/ 23 h 25"/>
                <a:gd name="T28" fmla="*/ 23 w 38"/>
                <a:gd name="T29" fmla="*/ 23 h 25"/>
                <a:gd name="T30" fmla="*/ 25 w 38"/>
                <a:gd name="T31" fmla="*/ 23 h 25"/>
                <a:gd name="T32" fmla="*/ 27 w 38"/>
                <a:gd name="T33" fmla="*/ 23 h 25"/>
                <a:gd name="T34" fmla="*/ 29 w 38"/>
                <a:gd name="T35" fmla="*/ 23 h 25"/>
                <a:gd name="T36" fmla="*/ 31 w 38"/>
                <a:gd name="T37" fmla="*/ 22 h 25"/>
                <a:gd name="T38" fmla="*/ 32 w 38"/>
                <a:gd name="T39" fmla="*/ 21 h 25"/>
                <a:gd name="T40" fmla="*/ 34 w 38"/>
                <a:gd name="T41" fmla="*/ 21 h 25"/>
                <a:gd name="T42" fmla="*/ 35 w 38"/>
                <a:gd name="T43" fmla="*/ 19 h 25"/>
                <a:gd name="T44" fmla="*/ 36 w 38"/>
                <a:gd name="T45" fmla="*/ 18 h 25"/>
                <a:gd name="T46" fmla="*/ 37 w 38"/>
                <a:gd name="T47" fmla="*/ 17 h 25"/>
                <a:gd name="T48" fmla="*/ 37 w 38"/>
                <a:gd name="T49" fmla="*/ 15 h 25"/>
                <a:gd name="T50" fmla="*/ 37 w 38"/>
                <a:gd name="T51" fmla="*/ 13 h 25"/>
                <a:gd name="T52" fmla="*/ 37 w 38"/>
                <a:gd name="T53" fmla="*/ 10 h 25"/>
                <a:gd name="T54" fmla="*/ 37 w 38"/>
                <a:gd name="T55" fmla="*/ 8 h 25"/>
                <a:gd name="T56" fmla="*/ 37 w 38"/>
                <a:gd name="T57" fmla="*/ 6 h 25"/>
                <a:gd name="T58" fmla="*/ 36 w 38"/>
                <a:gd name="T59" fmla="*/ 5 h 25"/>
                <a:gd name="T60" fmla="*/ 35 w 38"/>
                <a:gd name="T61" fmla="*/ 4 h 25"/>
                <a:gd name="T62" fmla="*/ 34 w 38"/>
                <a:gd name="T63" fmla="*/ 3 h 25"/>
                <a:gd name="T64" fmla="*/ 32 w 38"/>
                <a:gd name="T65" fmla="*/ 2 h 25"/>
                <a:gd name="T66" fmla="*/ 30 w 38"/>
                <a:gd name="T67" fmla="*/ 2 h 25"/>
                <a:gd name="T68" fmla="*/ 28 w 38"/>
                <a:gd name="T69" fmla="*/ 3 h 25"/>
                <a:gd name="T70" fmla="*/ 26 w 38"/>
                <a:gd name="T71" fmla="*/ 3 h 25"/>
                <a:gd name="T72" fmla="*/ 25 w 38"/>
                <a:gd name="T73" fmla="*/ 4 h 25"/>
                <a:gd name="T74" fmla="*/ 23 w 38"/>
                <a:gd name="T75" fmla="*/ 4 h 25"/>
                <a:gd name="T76" fmla="*/ 22 w 38"/>
                <a:gd name="T77" fmla="*/ 3 h 25"/>
                <a:gd name="T78" fmla="*/ 21 w 38"/>
                <a:gd name="T79" fmla="*/ 2 h 25"/>
                <a:gd name="T80" fmla="*/ 20 w 38"/>
                <a:gd name="T81" fmla="*/ 1 h 25"/>
                <a:gd name="T82" fmla="*/ 19 w 38"/>
                <a:gd name="T83" fmla="*/ 0 h 25"/>
                <a:gd name="T84" fmla="*/ 16 w 38"/>
                <a:gd name="T85" fmla="*/ 1 h 25"/>
                <a:gd name="T86" fmla="*/ 14 w 38"/>
                <a:gd name="T87" fmla="*/ 2 h 25"/>
                <a:gd name="T88" fmla="*/ 12 w 38"/>
                <a:gd name="T89" fmla="*/ 3 h 25"/>
                <a:gd name="T90" fmla="*/ 10 w 38"/>
                <a:gd name="T91" fmla="*/ 4 h 25"/>
                <a:gd name="T92" fmla="*/ 8 w 38"/>
                <a:gd name="T93" fmla="*/ 5 h 25"/>
                <a:gd name="T94" fmla="*/ 6 w 38"/>
                <a:gd name="T95" fmla="*/ 6 h 25"/>
                <a:gd name="T96" fmla="*/ 4 w 38"/>
                <a:gd name="T97" fmla="*/ 7 h 25"/>
                <a:gd name="T98" fmla="*/ 3 w 38"/>
                <a:gd name="T99" fmla="*/ 8 h 25"/>
                <a:gd name="T100" fmla="*/ 2 w 38"/>
                <a:gd name="T101" fmla="*/ 10 h 25"/>
                <a:gd name="T102" fmla="*/ 1 w 38"/>
                <a:gd name="T103" fmla="*/ 11 h 25"/>
                <a:gd name="T104" fmla="*/ 0 w 38"/>
                <a:gd name="T105" fmla="*/ 14 h 2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8" h="25">
                  <a:moveTo>
                    <a:pt x="0" y="15"/>
                  </a:moveTo>
                  <a:lnTo>
                    <a:pt x="0" y="16"/>
                  </a:lnTo>
                  <a:lnTo>
                    <a:pt x="0" y="17"/>
                  </a:lnTo>
                  <a:lnTo>
                    <a:pt x="0" y="18"/>
                  </a:lnTo>
                  <a:lnTo>
                    <a:pt x="0" y="19"/>
                  </a:lnTo>
                  <a:lnTo>
                    <a:pt x="1" y="19"/>
                  </a:lnTo>
                  <a:lnTo>
                    <a:pt x="1" y="20"/>
                  </a:lnTo>
                  <a:lnTo>
                    <a:pt x="2" y="20"/>
                  </a:lnTo>
                  <a:lnTo>
                    <a:pt x="2" y="21"/>
                  </a:lnTo>
                  <a:lnTo>
                    <a:pt x="3" y="21"/>
                  </a:lnTo>
                  <a:lnTo>
                    <a:pt x="4" y="22"/>
                  </a:lnTo>
                  <a:lnTo>
                    <a:pt x="5" y="22"/>
                  </a:lnTo>
                  <a:lnTo>
                    <a:pt x="5" y="23"/>
                  </a:lnTo>
                  <a:lnTo>
                    <a:pt x="6" y="23"/>
                  </a:lnTo>
                  <a:lnTo>
                    <a:pt x="7" y="23"/>
                  </a:lnTo>
                  <a:lnTo>
                    <a:pt x="8" y="24"/>
                  </a:lnTo>
                  <a:lnTo>
                    <a:pt x="9" y="24"/>
                  </a:lnTo>
                  <a:lnTo>
                    <a:pt x="10" y="24"/>
                  </a:lnTo>
                  <a:lnTo>
                    <a:pt x="11" y="24"/>
                  </a:lnTo>
                  <a:lnTo>
                    <a:pt x="12" y="24"/>
                  </a:lnTo>
                  <a:lnTo>
                    <a:pt x="13" y="24"/>
                  </a:lnTo>
                  <a:lnTo>
                    <a:pt x="14" y="23"/>
                  </a:lnTo>
                  <a:lnTo>
                    <a:pt x="15" y="23"/>
                  </a:lnTo>
                  <a:lnTo>
                    <a:pt x="16" y="23"/>
                  </a:lnTo>
                  <a:lnTo>
                    <a:pt x="17" y="23"/>
                  </a:lnTo>
                  <a:lnTo>
                    <a:pt x="19" y="23"/>
                  </a:lnTo>
                  <a:lnTo>
                    <a:pt x="20" y="23"/>
                  </a:lnTo>
                  <a:lnTo>
                    <a:pt x="21" y="23"/>
                  </a:lnTo>
                  <a:lnTo>
                    <a:pt x="22" y="23"/>
                  </a:lnTo>
                  <a:lnTo>
                    <a:pt x="23" y="23"/>
                  </a:lnTo>
                  <a:lnTo>
                    <a:pt x="24" y="23"/>
                  </a:lnTo>
                  <a:lnTo>
                    <a:pt x="25" y="23"/>
                  </a:lnTo>
                  <a:lnTo>
                    <a:pt x="26" y="23"/>
                  </a:lnTo>
                  <a:lnTo>
                    <a:pt x="27" y="23"/>
                  </a:lnTo>
                  <a:lnTo>
                    <a:pt x="28" y="23"/>
                  </a:lnTo>
                  <a:lnTo>
                    <a:pt x="29" y="23"/>
                  </a:lnTo>
                  <a:lnTo>
                    <a:pt x="30" y="22"/>
                  </a:lnTo>
                  <a:lnTo>
                    <a:pt x="31" y="22"/>
                  </a:lnTo>
                  <a:lnTo>
                    <a:pt x="32" y="22"/>
                  </a:lnTo>
                  <a:lnTo>
                    <a:pt x="32" y="21"/>
                  </a:lnTo>
                  <a:lnTo>
                    <a:pt x="33" y="21"/>
                  </a:lnTo>
                  <a:lnTo>
                    <a:pt x="34" y="21"/>
                  </a:lnTo>
                  <a:lnTo>
                    <a:pt x="35" y="20"/>
                  </a:lnTo>
                  <a:lnTo>
                    <a:pt x="35" y="19"/>
                  </a:lnTo>
                  <a:lnTo>
                    <a:pt x="36" y="19"/>
                  </a:lnTo>
                  <a:lnTo>
                    <a:pt x="36" y="18"/>
                  </a:lnTo>
                  <a:lnTo>
                    <a:pt x="36" y="17"/>
                  </a:lnTo>
                  <a:lnTo>
                    <a:pt x="37" y="17"/>
                  </a:lnTo>
                  <a:lnTo>
                    <a:pt x="37" y="16"/>
                  </a:lnTo>
                  <a:lnTo>
                    <a:pt x="37" y="15"/>
                  </a:lnTo>
                  <a:lnTo>
                    <a:pt x="37" y="14"/>
                  </a:lnTo>
                  <a:lnTo>
                    <a:pt x="37" y="13"/>
                  </a:lnTo>
                  <a:lnTo>
                    <a:pt x="37" y="11"/>
                  </a:lnTo>
                  <a:lnTo>
                    <a:pt x="37" y="10"/>
                  </a:lnTo>
                  <a:lnTo>
                    <a:pt x="37" y="9"/>
                  </a:lnTo>
                  <a:lnTo>
                    <a:pt x="37" y="8"/>
                  </a:lnTo>
                  <a:lnTo>
                    <a:pt x="37" y="7"/>
                  </a:lnTo>
                  <a:lnTo>
                    <a:pt x="37" y="6"/>
                  </a:lnTo>
                  <a:lnTo>
                    <a:pt x="36" y="6"/>
                  </a:lnTo>
                  <a:lnTo>
                    <a:pt x="36" y="5"/>
                  </a:lnTo>
                  <a:lnTo>
                    <a:pt x="36" y="4"/>
                  </a:lnTo>
                  <a:lnTo>
                    <a:pt x="35" y="4"/>
                  </a:lnTo>
                  <a:lnTo>
                    <a:pt x="35" y="3"/>
                  </a:lnTo>
                  <a:lnTo>
                    <a:pt x="34" y="3"/>
                  </a:lnTo>
                  <a:lnTo>
                    <a:pt x="33" y="2"/>
                  </a:lnTo>
                  <a:lnTo>
                    <a:pt x="32" y="2"/>
                  </a:lnTo>
                  <a:lnTo>
                    <a:pt x="31" y="2"/>
                  </a:lnTo>
                  <a:lnTo>
                    <a:pt x="30" y="2"/>
                  </a:lnTo>
                  <a:lnTo>
                    <a:pt x="29" y="2"/>
                  </a:lnTo>
                  <a:lnTo>
                    <a:pt x="28" y="3"/>
                  </a:lnTo>
                  <a:lnTo>
                    <a:pt x="27" y="3"/>
                  </a:lnTo>
                  <a:lnTo>
                    <a:pt x="26" y="3"/>
                  </a:lnTo>
                  <a:lnTo>
                    <a:pt x="25" y="3"/>
                  </a:lnTo>
                  <a:lnTo>
                    <a:pt x="25" y="4"/>
                  </a:lnTo>
                  <a:lnTo>
                    <a:pt x="24" y="4"/>
                  </a:lnTo>
                  <a:lnTo>
                    <a:pt x="23" y="4"/>
                  </a:lnTo>
                  <a:lnTo>
                    <a:pt x="23" y="3"/>
                  </a:lnTo>
                  <a:lnTo>
                    <a:pt x="22" y="3"/>
                  </a:lnTo>
                  <a:lnTo>
                    <a:pt x="21" y="3"/>
                  </a:lnTo>
                  <a:lnTo>
                    <a:pt x="21" y="2"/>
                  </a:lnTo>
                  <a:lnTo>
                    <a:pt x="20" y="2"/>
                  </a:lnTo>
                  <a:lnTo>
                    <a:pt x="20" y="1"/>
                  </a:lnTo>
                  <a:lnTo>
                    <a:pt x="19" y="1"/>
                  </a:lnTo>
                  <a:lnTo>
                    <a:pt x="19" y="0"/>
                  </a:lnTo>
                  <a:lnTo>
                    <a:pt x="17" y="1"/>
                  </a:lnTo>
                  <a:lnTo>
                    <a:pt x="16" y="1"/>
                  </a:lnTo>
                  <a:lnTo>
                    <a:pt x="15" y="2"/>
                  </a:lnTo>
                  <a:lnTo>
                    <a:pt x="14" y="2"/>
                  </a:lnTo>
                  <a:lnTo>
                    <a:pt x="13" y="2"/>
                  </a:lnTo>
                  <a:lnTo>
                    <a:pt x="12" y="3"/>
                  </a:lnTo>
                  <a:lnTo>
                    <a:pt x="11" y="4"/>
                  </a:lnTo>
                  <a:lnTo>
                    <a:pt x="10" y="4"/>
                  </a:lnTo>
                  <a:lnTo>
                    <a:pt x="9" y="4"/>
                  </a:lnTo>
                  <a:lnTo>
                    <a:pt x="8" y="5"/>
                  </a:lnTo>
                  <a:lnTo>
                    <a:pt x="7" y="6"/>
                  </a:lnTo>
                  <a:lnTo>
                    <a:pt x="6" y="6"/>
                  </a:lnTo>
                  <a:lnTo>
                    <a:pt x="5" y="7"/>
                  </a:lnTo>
                  <a:lnTo>
                    <a:pt x="4" y="7"/>
                  </a:lnTo>
                  <a:lnTo>
                    <a:pt x="4" y="8"/>
                  </a:lnTo>
                  <a:lnTo>
                    <a:pt x="3" y="8"/>
                  </a:lnTo>
                  <a:lnTo>
                    <a:pt x="2" y="9"/>
                  </a:lnTo>
                  <a:lnTo>
                    <a:pt x="2" y="10"/>
                  </a:lnTo>
                  <a:lnTo>
                    <a:pt x="1" y="10"/>
                  </a:lnTo>
                  <a:lnTo>
                    <a:pt x="1" y="11"/>
                  </a:lnTo>
                  <a:lnTo>
                    <a:pt x="0" y="13"/>
                  </a:lnTo>
                  <a:lnTo>
                    <a:pt x="0" y="14"/>
                  </a:lnTo>
                  <a:lnTo>
                    <a:pt x="0" y="15"/>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746" name="Freeform 264"/>
            <p:cNvSpPr>
              <a:spLocks/>
            </p:cNvSpPr>
            <p:nvPr/>
          </p:nvSpPr>
          <p:spPr bwMode="auto">
            <a:xfrm>
              <a:off x="3600" y="1626"/>
              <a:ext cx="38" cy="22"/>
            </a:xfrm>
            <a:custGeom>
              <a:avLst/>
              <a:gdLst>
                <a:gd name="T0" fmla="*/ 0 w 38"/>
                <a:gd name="T1" fmla="*/ 13 h 22"/>
                <a:gd name="T2" fmla="*/ 0 w 38"/>
                <a:gd name="T3" fmla="*/ 15 h 22"/>
                <a:gd name="T4" fmla="*/ 1 w 38"/>
                <a:gd name="T5" fmla="*/ 16 h 22"/>
                <a:gd name="T6" fmla="*/ 2 w 38"/>
                <a:gd name="T7" fmla="*/ 17 h 22"/>
                <a:gd name="T8" fmla="*/ 3 w 38"/>
                <a:gd name="T9" fmla="*/ 18 h 22"/>
                <a:gd name="T10" fmla="*/ 4 w 38"/>
                <a:gd name="T11" fmla="*/ 19 h 22"/>
                <a:gd name="T12" fmla="*/ 5 w 38"/>
                <a:gd name="T13" fmla="*/ 20 h 22"/>
                <a:gd name="T14" fmla="*/ 7 w 38"/>
                <a:gd name="T15" fmla="*/ 20 h 22"/>
                <a:gd name="T16" fmla="*/ 8 w 38"/>
                <a:gd name="T17" fmla="*/ 21 h 22"/>
                <a:gd name="T18" fmla="*/ 10 w 38"/>
                <a:gd name="T19" fmla="*/ 21 h 22"/>
                <a:gd name="T20" fmla="*/ 12 w 38"/>
                <a:gd name="T21" fmla="*/ 21 h 22"/>
                <a:gd name="T22" fmla="*/ 14 w 38"/>
                <a:gd name="T23" fmla="*/ 21 h 22"/>
                <a:gd name="T24" fmla="*/ 15 w 38"/>
                <a:gd name="T25" fmla="*/ 20 h 22"/>
                <a:gd name="T26" fmla="*/ 17 w 38"/>
                <a:gd name="T27" fmla="*/ 20 h 22"/>
                <a:gd name="T28" fmla="*/ 21 w 38"/>
                <a:gd name="T29" fmla="*/ 20 h 22"/>
                <a:gd name="T30" fmla="*/ 23 w 38"/>
                <a:gd name="T31" fmla="*/ 20 h 22"/>
                <a:gd name="T32" fmla="*/ 25 w 38"/>
                <a:gd name="T33" fmla="*/ 20 h 22"/>
                <a:gd name="T34" fmla="*/ 27 w 38"/>
                <a:gd name="T35" fmla="*/ 20 h 22"/>
                <a:gd name="T36" fmla="*/ 29 w 38"/>
                <a:gd name="T37" fmla="*/ 20 h 22"/>
                <a:gd name="T38" fmla="*/ 31 w 38"/>
                <a:gd name="T39" fmla="*/ 20 h 22"/>
                <a:gd name="T40" fmla="*/ 32 w 38"/>
                <a:gd name="T41" fmla="*/ 19 h 22"/>
                <a:gd name="T42" fmla="*/ 33 w 38"/>
                <a:gd name="T43" fmla="*/ 18 h 22"/>
                <a:gd name="T44" fmla="*/ 35 w 38"/>
                <a:gd name="T45" fmla="*/ 17 h 22"/>
                <a:gd name="T46" fmla="*/ 36 w 38"/>
                <a:gd name="T47" fmla="*/ 16 h 22"/>
                <a:gd name="T48" fmla="*/ 37 w 38"/>
                <a:gd name="T49" fmla="*/ 15 h 22"/>
                <a:gd name="T50" fmla="*/ 37 w 38"/>
                <a:gd name="T51" fmla="*/ 13 h 22"/>
                <a:gd name="T52" fmla="*/ 37 w 38"/>
                <a:gd name="T53" fmla="*/ 11 h 22"/>
                <a:gd name="T54" fmla="*/ 37 w 38"/>
                <a:gd name="T55" fmla="*/ 9 h 22"/>
                <a:gd name="T56" fmla="*/ 37 w 38"/>
                <a:gd name="T57" fmla="*/ 7 h 22"/>
                <a:gd name="T58" fmla="*/ 37 w 38"/>
                <a:gd name="T59" fmla="*/ 5 h 22"/>
                <a:gd name="T60" fmla="*/ 36 w 38"/>
                <a:gd name="T61" fmla="*/ 4 h 22"/>
                <a:gd name="T62" fmla="*/ 34 w 38"/>
                <a:gd name="T63" fmla="*/ 3 h 22"/>
                <a:gd name="T64" fmla="*/ 32 w 38"/>
                <a:gd name="T65" fmla="*/ 1 h 22"/>
                <a:gd name="T66" fmla="*/ 30 w 38"/>
                <a:gd name="T67" fmla="*/ 2 h 22"/>
                <a:gd name="T68" fmla="*/ 28 w 38"/>
                <a:gd name="T69" fmla="*/ 2 h 22"/>
                <a:gd name="T70" fmla="*/ 27 w 38"/>
                <a:gd name="T71" fmla="*/ 3 h 22"/>
                <a:gd name="T72" fmla="*/ 25 w 38"/>
                <a:gd name="T73" fmla="*/ 3 h 22"/>
                <a:gd name="T74" fmla="*/ 23 w 38"/>
                <a:gd name="T75" fmla="*/ 3 h 22"/>
                <a:gd name="T76" fmla="*/ 22 w 38"/>
                <a:gd name="T77" fmla="*/ 2 h 22"/>
                <a:gd name="T78" fmla="*/ 21 w 38"/>
                <a:gd name="T79" fmla="*/ 1 h 22"/>
                <a:gd name="T80" fmla="*/ 20 w 38"/>
                <a:gd name="T81" fmla="*/ 0 h 22"/>
                <a:gd name="T82" fmla="*/ 17 w 38"/>
                <a:gd name="T83" fmla="*/ 0 h 22"/>
                <a:gd name="T84" fmla="*/ 16 w 38"/>
                <a:gd name="T85" fmla="*/ 1 h 22"/>
                <a:gd name="T86" fmla="*/ 14 w 38"/>
                <a:gd name="T87" fmla="*/ 2 h 22"/>
                <a:gd name="T88" fmla="*/ 12 w 38"/>
                <a:gd name="T89" fmla="*/ 3 h 22"/>
                <a:gd name="T90" fmla="*/ 10 w 38"/>
                <a:gd name="T91" fmla="*/ 3 h 22"/>
                <a:gd name="T92" fmla="*/ 8 w 38"/>
                <a:gd name="T93" fmla="*/ 4 h 22"/>
                <a:gd name="T94" fmla="*/ 7 w 38"/>
                <a:gd name="T95" fmla="*/ 5 h 22"/>
                <a:gd name="T96" fmla="*/ 6 w 38"/>
                <a:gd name="T97" fmla="*/ 6 h 22"/>
                <a:gd name="T98" fmla="*/ 4 w 38"/>
                <a:gd name="T99" fmla="*/ 7 h 22"/>
                <a:gd name="T100" fmla="*/ 2 w 38"/>
                <a:gd name="T101" fmla="*/ 9 h 22"/>
                <a:gd name="T102" fmla="*/ 1 w 38"/>
                <a:gd name="T103" fmla="*/ 11 h 22"/>
                <a:gd name="T104" fmla="*/ 0 w 38"/>
                <a:gd name="T105" fmla="*/ 12 h 2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8" h="22">
                  <a:moveTo>
                    <a:pt x="0" y="12"/>
                  </a:moveTo>
                  <a:lnTo>
                    <a:pt x="0" y="13"/>
                  </a:lnTo>
                  <a:lnTo>
                    <a:pt x="0" y="14"/>
                  </a:lnTo>
                  <a:lnTo>
                    <a:pt x="0" y="15"/>
                  </a:lnTo>
                  <a:lnTo>
                    <a:pt x="0" y="16"/>
                  </a:lnTo>
                  <a:lnTo>
                    <a:pt x="1" y="16"/>
                  </a:lnTo>
                  <a:lnTo>
                    <a:pt x="1" y="17"/>
                  </a:lnTo>
                  <a:lnTo>
                    <a:pt x="2" y="17"/>
                  </a:lnTo>
                  <a:lnTo>
                    <a:pt x="2" y="18"/>
                  </a:lnTo>
                  <a:lnTo>
                    <a:pt x="3" y="18"/>
                  </a:lnTo>
                  <a:lnTo>
                    <a:pt x="3" y="19"/>
                  </a:lnTo>
                  <a:lnTo>
                    <a:pt x="4" y="19"/>
                  </a:lnTo>
                  <a:lnTo>
                    <a:pt x="4" y="20"/>
                  </a:lnTo>
                  <a:lnTo>
                    <a:pt x="5" y="20"/>
                  </a:lnTo>
                  <a:lnTo>
                    <a:pt x="6" y="20"/>
                  </a:lnTo>
                  <a:lnTo>
                    <a:pt x="7" y="20"/>
                  </a:lnTo>
                  <a:lnTo>
                    <a:pt x="7" y="21"/>
                  </a:lnTo>
                  <a:lnTo>
                    <a:pt x="8" y="21"/>
                  </a:lnTo>
                  <a:lnTo>
                    <a:pt x="9" y="21"/>
                  </a:lnTo>
                  <a:lnTo>
                    <a:pt x="10" y="21"/>
                  </a:lnTo>
                  <a:lnTo>
                    <a:pt x="11" y="21"/>
                  </a:lnTo>
                  <a:lnTo>
                    <a:pt x="12" y="21"/>
                  </a:lnTo>
                  <a:lnTo>
                    <a:pt x="13" y="21"/>
                  </a:lnTo>
                  <a:lnTo>
                    <a:pt x="14" y="21"/>
                  </a:lnTo>
                  <a:lnTo>
                    <a:pt x="15" y="21"/>
                  </a:lnTo>
                  <a:lnTo>
                    <a:pt x="15" y="20"/>
                  </a:lnTo>
                  <a:lnTo>
                    <a:pt x="16" y="20"/>
                  </a:lnTo>
                  <a:lnTo>
                    <a:pt x="17" y="20"/>
                  </a:lnTo>
                  <a:lnTo>
                    <a:pt x="19" y="20"/>
                  </a:lnTo>
                  <a:lnTo>
                    <a:pt x="21" y="20"/>
                  </a:lnTo>
                  <a:lnTo>
                    <a:pt x="22" y="20"/>
                  </a:lnTo>
                  <a:lnTo>
                    <a:pt x="23" y="20"/>
                  </a:lnTo>
                  <a:lnTo>
                    <a:pt x="24" y="20"/>
                  </a:lnTo>
                  <a:lnTo>
                    <a:pt x="25" y="20"/>
                  </a:lnTo>
                  <a:lnTo>
                    <a:pt x="26" y="20"/>
                  </a:lnTo>
                  <a:lnTo>
                    <a:pt x="27" y="20"/>
                  </a:lnTo>
                  <a:lnTo>
                    <a:pt x="28" y="20"/>
                  </a:lnTo>
                  <a:lnTo>
                    <a:pt x="29" y="20"/>
                  </a:lnTo>
                  <a:lnTo>
                    <a:pt x="30" y="20"/>
                  </a:lnTo>
                  <a:lnTo>
                    <a:pt x="31" y="20"/>
                  </a:lnTo>
                  <a:lnTo>
                    <a:pt x="31" y="19"/>
                  </a:lnTo>
                  <a:lnTo>
                    <a:pt x="32" y="19"/>
                  </a:lnTo>
                  <a:lnTo>
                    <a:pt x="33" y="19"/>
                  </a:lnTo>
                  <a:lnTo>
                    <a:pt x="33" y="18"/>
                  </a:lnTo>
                  <a:lnTo>
                    <a:pt x="34" y="18"/>
                  </a:lnTo>
                  <a:lnTo>
                    <a:pt x="35" y="17"/>
                  </a:lnTo>
                  <a:lnTo>
                    <a:pt x="35" y="16"/>
                  </a:lnTo>
                  <a:lnTo>
                    <a:pt x="36" y="16"/>
                  </a:lnTo>
                  <a:lnTo>
                    <a:pt x="36" y="15"/>
                  </a:lnTo>
                  <a:lnTo>
                    <a:pt x="37" y="15"/>
                  </a:lnTo>
                  <a:lnTo>
                    <a:pt x="37" y="14"/>
                  </a:lnTo>
                  <a:lnTo>
                    <a:pt x="37" y="13"/>
                  </a:lnTo>
                  <a:lnTo>
                    <a:pt x="37" y="12"/>
                  </a:lnTo>
                  <a:lnTo>
                    <a:pt x="37" y="11"/>
                  </a:lnTo>
                  <a:lnTo>
                    <a:pt x="37" y="10"/>
                  </a:lnTo>
                  <a:lnTo>
                    <a:pt x="37" y="9"/>
                  </a:lnTo>
                  <a:lnTo>
                    <a:pt x="37" y="8"/>
                  </a:lnTo>
                  <a:lnTo>
                    <a:pt x="37" y="7"/>
                  </a:lnTo>
                  <a:lnTo>
                    <a:pt x="37" y="6"/>
                  </a:lnTo>
                  <a:lnTo>
                    <a:pt x="37" y="5"/>
                  </a:lnTo>
                  <a:lnTo>
                    <a:pt x="36" y="5"/>
                  </a:lnTo>
                  <a:lnTo>
                    <a:pt x="36" y="4"/>
                  </a:lnTo>
                  <a:lnTo>
                    <a:pt x="35" y="3"/>
                  </a:lnTo>
                  <a:lnTo>
                    <a:pt x="34" y="3"/>
                  </a:lnTo>
                  <a:lnTo>
                    <a:pt x="33" y="2"/>
                  </a:lnTo>
                  <a:lnTo>
                    <a:pt x="32" y="1"/>
                  </a:lnTo>
                  <a:lnTo>
                    <a:pt x="31" y="1"/>
                  </a:lnTo>
                  <a:lnTo>
                    <a:pt x="30" y="2"/>
                  </a:lnTo>
                  <a:lnTo>
                    <a:pt x="29" y="2"/>
                  </a:lnTo>
                  <a:lnTo>
                    <a:pt x="28" y="2"/>
                  </a:lnTo>
                  <a:lnTo>
                    <a:pt x="27" y="2"/>
                  </a:lnTo>
                  <a:lnTo>
                    <a:pt x="27" y="3"/>
                  </a:lnTo>
                  <a:lnTo>
                    <a:pt x="26" y="3"/>
                  </a:lnTo>
                  <a:lnTo>
                    <a:pt x="25" y="3"/>
                  </a:lnTo>
                  <a:lnTo>
                    <a:pt x="24" y="3"/>
                  </a:lnTo>
                  <a:lnTo>
                    <a:pt x="23" y="3"/>
                  </a:lnTo>
                  <a:lnTo>
                    <a:pt x="22" y="3"/>
                  </a:lnTo>
                  <a:lnTo>
                    <a:pt x="22" y="2"/>
                  </a:lnTo>
                  <a:lnTo>
                    <a:pt x="21" y="2"/>
                  </a:lnTo>
                  <a:lnTo>
                    <a:pt x="21" y="1"/>
                  </a:lnTo>
                  <a:lnTo>
                    <a:pt x="20" y="1"/>
                  </a:lnTo>
                  <a:lnTo>
                    <a:pt x="20" y="0"/>
                  </a:lnTo>
                  <a:lnTo>
                    <a:pt x="19" y="0"/>
                  </a:lnTo>
                  <a:lnTo>
                    <a:pt x="17" y="0"/>
                  </a:lnTo>
                  <a:lnTo>
                    <a:pt x="17" y="1"/>
                  </a:lnTo>
                  <a:lnTo>
                    <a:pt x="16" y="1"/>
                  </a:lnTo>
                  <a:lnTo>
                    <a:pt x="15" y="1"/>
                  </a:lnTo>
                  <a:lnTo>
                    <a:pt x="14" y="2"/>
                  </a:lnTo>
                  <a:lnTo>
                    <a:pt x="13" y="2"/>
                  </a:lnTo>
                  <a:lnTo>
                    <a:pt x="12" y="3"/>
                  </a:lnTo>
                  <a:lnTo>
                    <a:pt x="11" y="3"/>
                  </a:lnTo>
                  <a:lnTo>
                    <a:pt x="10" y="3"/>
                  </a:lnTo>
                  <a:lnTo>
                    <a:pt x="9" y="4"/>
                  </a:lnTo>
                  <a:lnTo>
                    <a:pt x="8" y="4"/>
                  </a:lnTo>
                  <a:lnTo>
                    <a:pt x="8" y="5"/>
                  </a:lnTo>
                  <a:lnTo>
                    <a:pt x="7" y="5"/>
                  </a:lnTo>
                  <a:lnTo>
                    <a:pt x="6" y="5"/>
                  </a:lnTo>
                  <a:lnTo>
                    <a:pt x="6" y="6"/>
                  </a:lnTo>
                  <a:lnTo>
                    <a:pt x="5" y="6"/>
                  </a:lnTo>
                  <a:lnTo>
                    <a:pt x="4" y="7"/>
                  </a:lnTo>
                  <a:lnTo>
                    <a:pt x="3" y="8"/>
                  </a:lnTo>
                  <a:lnTo>
                    <a:pt x="2" y="9"/>
                  </a:lnTo>
                  <a:lnTo>
                    <a:pt x="1" y="10"/>
                  </a:lnTo>
                  <a:lnTo>
                    <a:pt x="1" y="11"/>
                  </a:lnTo>
                  <a:lnTo>
                    <a:pt x="0" y="11"/>
                  </a:lnTo>
                  <a:lnTo>
                    <a:pt x="0" y="1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747" name="Freeform 265"/>
            <p:cNvSpPr>
              <a:spLocks/>
            </p:cNvSpPr>
            <p:nvPr/>
          </p:nvSpPr>
          <p:spPr bwMode="auto">
            <a:xfrm>
              <a:off x="3685" y="1630"/>
              <a:ext cx="37" cy="22"/>
            </a:xfrm>
            <a:custGeom>
              <a:avLst/>
              <a:gdLst>
                <a:gd name="T0" fmla="*/ 0 w 37"/>
                <a:gd name="T1" fmla="*/ 13 h 22"/>
                <a:gd name="T2" fmla="*/ 0 w 37"/>
                <a:gd name="T3" fmla="*/ 15 h 22"/>
                <a:gd name="T4" fmla="*/ 1 w 37"/>
                <a:gd name="T5" fmla="*/ 16 h 22"/>
                <a:gd name="T6" fmla="*/ 2 w 37"/>
                <a:gd name="T7" fmla="*/ 18 h 22"/>
                <a:gd name="T8" fmla="*/ 3 w 37"/>
                <a:gd name="T9" fmla="*/ 19 h 22"/>
                <a:gd name="T10" fmla="*/ 5 w 37"/>
                <a:gd name="T11" fmla="*/ 20 h 22"/>
                <a:gd name="T12" fmla="*/ 7 w 37"/>
                <a:gd name="T13" fmla="*/ 20 h 22"/>
                <a:gd name="T14" fmla="*/ 8 w 37"/>
                <a:gd name="T15" fmla="*/ 21 h 22"/>
                <a:gd name="T16" fmla="*/ 10 w 37"/>
                <a:gd name="T17" fmla="*/ 21 h 22"/>
                <a:gd name="T18" fmla="*/ 12 w 37"/>
                <a:gd name="T19" fmla="*/ 21 h 22"/>
                <a:gd name="T20" fmla="*/ 14 w 37"/>
                <a:gd name="T21" fmla="*/ 21 h 22"/>
                <a:gd name="T22" fmla="*/ 15 w 37"/>
                <a:gd name="T23" fmla="*/ 20 h 22"/>
                <a:gd name="T24" fmla="*/ 17 w 37"/>
                <a:gd name="T25" fmla="*/ 20 h 22"/>
                <a:gd name="T26" fmla="*/ 19 w 37"/>
                <a:gd name="T27" fmla="*/ 20 h 22"/>
                <a:gd name="T28" fmla="*/ 21 w 37"/>
                <a:gd name="T29" fmla="*/ 20 h 22"/>
                <a:gd name="T30" fmla="*/ 23 w 37"/>
                <a:gd name="T31" fmla="*/ 20 h 22"/>
                <a:gd name="T32" fmla="*/ 25 w 37"/>
                <a:gd name="T33" fmla="*/ 20 h 22"/>
                <a:gd name="T34" fmla="*/ 27 w 37"/>
                <a:gd name="T35" fmla="*/ 20 h 22"/>
                <a:gd name="T36" fmla="*/ 29 w 37"/>
                <a:gd name="T37" fmla="*/ 20 h 22"/>
                <a:gd name="T38" fmla="*/ 30 w 37"/>
                <a:gd name="T39" fmla="*/ 19 h 22"/>
                <a:gd name="T40" fmla="*/ 32 w 37"/>
                <a:gd name="T41" fmla="*/ 18 h 22"/>
                <a:gd name="T42" fmla="*/ 34 w 37"/>
                <a:gd name="T43" fmla="*/ 17 h 22"/>
                <a:gd name="T44" fmla="*/ 35 w 37"/>
                <a:gd name="T45" fmla="*/ 16 h 22"/>
                <a:gd name="T46" fmla="*/ 36 w 37"/>
                <a:gd name="T47" fmla="*/ 14 h 22"/>
                <a:gd name="T48" fmla="*/ 36 w 37"/>
                <a:gd name="T49" fmla="*/ 12 h 22"/>
                <a:gd name="T50" fmla="*/ 36 w 37"/>
                <a:gd name="T51" fmla="*/ 10 h 22"/>
                <a:gd name="T52" fmla="*/ 36 w 37"/>
                <a:gd name="T53" fmla="*/ 8 h 22"/>
                <a:gd name="T54" fmla="*/ 36 w 37"/>
                <a:gd name="T55" fmla="*/ 6 h 22"/>
                <a:gd name="T56" fmla="*/ 35 w 37"/>
                <a:gd name="T57" fmla="*/ 5 h 22"/>
                <a:gd name="T58" fmla="*/ 35 w 37"/>
                <a:gd name="T59" fmla="*/ 3 h 22"/>
                <a:gd name="T60" fmla="*/ 33 w 37"/>
                <a:gd name="T61" fmla="*/ 3 h 22"/>
                <a:gd name="T62" fmla="*/ 32 w 37"/>
                <a:gd name="T63" fmla="*/ 2 h 22"/>
                <a:gd name="T64" fmla="*/ 30 w 37"/>
                <a:gd name="T65" fmla="*/ 1 h 22"/>
                <a:gd name="T66" fmla="*/ 29 w 37"/>
                <a:gd name="T67" fmla="*/ 2 h 22"/>
                <a:gd name="T68" fmla="*/ 27 w 37"/>
                <a:gd name="T69" fmla="*/ 2 h 22"/>
                <a:gd name="T70" fmla="*/ 26 w 37"/>
                <a:gd name="T71" fmla="*/ 3 h 22"/>
                <a:gd name="T72" fmla="*/ 24 w 37"/>
                <a:gd name="T73" fmla="*/ 3 h 22"/>
                <a:gd name="T74" fmla="*/ 22 w 37"/>
                <a:gd name="T75" fmla="*/ 3 h 22"/>
                <a:gd name="T76" fmla="*/ 21 w 37"/>
                <a:gd name="T77" fmla="*/ 2 h 22"/>
                <a:gd name="T78" fmla="*/ 20 w 37"/>
                <a:gd name="T79" fmla="*/ 1 h 22"/>
                <a:gd name="T80" fmla="*/ 19 w 37"/>
                <a:gd name="T81" fmla="*/ 0 h 22"/>
                <a:gd name="T82" fmla="*/ 17 w 37"/>
                <a:gd name="T83" fmla="*/ 0 h 22"/>
                <a:gd name="T84" fmla="*/ 16 w 37"/>
                <a:gd name="T85" fmla="*/ 1 h 22"/>
                <a:gd name="T86" fmla="*/ 14 w 37"/>
                <a:gd name="T87" fmla="*/ 2 h 22"/>
                <a:gd name="T88" fmla="*/ 12 w 37"/>
                <a:gd name="T89" fmla="*/ 3 h 22"/>
                <a:gd name="T90" fmla="*/ 10 w 37"/>
                <a:gd name="T91" fmla="*/ 3 h 22"/>
                <a:gd name="T92" fmla="*/ 8 w 37"/>
                <a:gd name="T93" fmla="*/ 5 h 22"/>
                <a:gd name="T94" fmla="*/ 6 w 37"/>
                <a:gd name="T95" fmla="*/ 5 h 22"/>
                <a:gd name="T96" fmla="*/ 5 w 37"/>
                <a:gd name="T97" fmla="*/ 6 h 22"/>
                <a:gd name="T98" fmla="*/ 4 w 37"/>
                <a:gd name="T99" fmla="*/ 7 h 22"/>
                <a:gd name="T100" fmla="*/ 2 w 37"/>
                <a:gd name="T101" fmla="*/ 9 h 22"/>
                <a:gd name="T102" fmla="*/ 1 w 37"/>
                <a:gd name="T103" fmla="*/ 11 h 22"/>
                <a:gd name="T104" fmla="*/ 0 w 37"/>
                <a:gd name="T105" fmla="*/ 12 h 2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7" h="22">
                  <a:moveTo>
                    <a:pt x="0" y="12"/>
                  </a:moveTo>
                  <a:lnTo>
                    <a:pt x="0" y="13"/>
                  </a:lnTo>
                  <a:lnTo>
                    <a:pt x="0" y="14"/>
                  </a:lnTo>
                  <a:lnTo>
                    <a:pt x="0" y="15"/>
                  </a:lnTo>
                  <a:lnTo>
                    <a:pt x="0" y="16"/>
                  </a:lnTo>
                  <a:lnTo>
                    <a:pt x="1" y="16"/>
                  </a:lnTo>
                  <a:lnTo>
                    <a:pt x="1" y="17"/>
                  </a:lnTo>
                  <a:lnTo>
                    <a:pt x="2" y="18"/>
                  </a:lnTo>
                  <a:lnTo>
                    <a:pt x="3" y="18"/>
                  </a:lnTo>
                  <a:lnTo>
                    <a:pt x="3" y="19"/>
                  </a:lnTo>
                  <a:lnTo>
                    <a:pt x="4" y="19"/>
                  </a:lnTo>
                  <a:lnTo>
                    <a:pt x="5" y="20"/>
                  </a:lnTo>
                  <a:lnTo>
                    <a:pt x="6" y="20"/>
                  </a:lnTo>
                  <a:lnTo>
                    <a:pt x="7" y="20"/>
                  </a:lnTo>
                  <a:lnTo>
                    <a:pt x="7" y="21"/>
                  </a:lnTo>
                  <a:lnTo>
                    <a:pt x="8" y="21"/>
                  </a:lnTo>
                  <a:lnTo>
                    <a:pt x="9" y="21"/>
                  </a:lnTo>
                  <a:lnTo>
                    <a:pt x="10" y="21"/>
                  </a:lnTo>
                  <a:lnTo>
                    <a:pt x="11" y="21"/>
                  </a:lnTo>
                  <a:lnTo>
                    <a:pt x="12" y="21"/>
                  </a:lnTo>
                  <a:lnTo>
                    <a:pt x="13" y="21"/>
                  </a:lnTo>
                  <a:lnTo>
                    <a:pt x="14" y="21"/>
                  </a:lnTo>
                  <a:lnTo>
                    <a:pt x="15" y="21"/>
                  </a:lnTo>
                  <a:lnTo>
                    <a:pt x="15" y="20"/>
                  </a:lnTo>
                  <a:lnTo>
                    <a:pt x="16" y="20"/>
                  </a:lnTo>
                  <a:lnTo>
                    <a:pt x="17" y="20"/>
                  </a:lnTo>
                  <a:lnTo>
                    <a:pt x="18" y="20"/>
                  </a:lnTo>
                  <a:lnTo>
                    <a:pt x="19" y="20"/>
                  </a:lnTo>
                  <a:lnTo>
                    <a:pt x="20" y="20"/>
                  </a:lnTo>
                  <a:lnTo>
                    <a:pt x="21" y="20"/>
                  </a:lnTo>
                  <a:lnTo>
                    <a:pt x="22" y="20"/>
                  </a:lnTo>
                  <a:lnTo>
                    <a:pt x="23" y="20"/>
                  </a:lnTo>
                  <a:lnTo>
                    <a:pt x="24" y="20"/>
                  </a:lnTo>
                  <a:lnTo>
                    <a:pt x="25" y="20"/>
                  </a:lnTo>
                  <a:lnTo>
                    <a:pt x="26" y="20"/>
                  </a:lnTo>
                  <a:lnTo>
                    <a:pt x="27" y="20"/>
                  </a:lnTo>
                  <a:lnTo>
                    <a:pt x="28" y="20"/>
                  </a:lnTo>
                  <a:lnTo>
                    <a:pt x="29" y="20"/>
                  </a:lnTo>
                  <a:lnTo>
                    <a:pt x="30" y="20"/>
                  </a:lnTo>
                  <a:lnTo>
                    <a:pt x="30" y="19"/>
                  </a:lnTo>
                  <a:lnTo>
                    <a:pt x="31" y="19"/>
                  </a:lnTo>
                  <a:lnTo>
                    <a:pt x="32" y="18"/>
                  </a:lnTo>
                  <a:lnTo>
                    <a:pt x="33" y="18"/>
                  </a:lnTo>
                  <a:lnTo>
                    <a:pt x="34" y="17"/>
                  </a:lnTo>
                  <a:lnTo>
                    <a:pt x="34" y="16"/>
                  </a:lnTo>
                  <a:lnTo>
                    <a:pt x="35" y="16"/>
                  </a:lnTo>
                  <a:lnTo>
                    <a:pt x="35" y="15"/>
                  </a:lnTo>
                  <a:lnTo>
                    <a:pt x="36" y="14"/>
                  </a:lnTo>
                  <a:lnTo>
                    <a:pt x="36" y="13"/>
                  </a:lnTo>
                  <a:lnTo>
                    <a:pt x="36" y="12"/>
                  </a:lnTo>
                  <a:lnTo>
                    <a:pt x="36" y="11"/>
                  </a:lnTo>
                  <a:lnTo>
                    <a:pt x="36" y="10"/>
                  </a:lnTo>
                  <a:lnTo>
                    <a:pt x="36" y="9"/>
                  </a:lnTo>
                  <a:lnTo>
                    <a:pt x="36" y="8"/>
                  </a:lnTo>
                  <a:lnTo>
                    <a:pt x="36" y="7"/>
                  </a:lnTo>
                  <a:lnTo>
                    <a:pt x="36" y="6"/>
                  </a:lnTo>
                  <a:lnTo>
                    <a:pt x="36" y="5"/>
                  </a:lnTo>
                  <a:lnTo>
                    <a:pt x="35" y="5"/>
                  </a:lnTo>
                  <a:lnTo>
                    <a:pt x="35" y="4"/>
                  </a:lnTo>
                  <a:lnTo>
                    <a:pt x="35" y="3"/>
                  </a:lnTo>
                  <a:lnTo>
                    <a:pt x="34" y="3"/>
                  </a:lnTo>
                  <a:lnTo>
                    <a:pt x="33" y="3"/>
                  </a:lnTo>
                  <a:lnTo>
                    <a:pt x="33" y="2"/>
                  </a:lnTo>
                  <a:lnTo>
                    <a:pt x="32" y="2"/>
                  </a:lnTo>
                  <a:lnTo>
                    <a:pt x="31" y="1"/>
                  </a:lnTo>
                  <a:lnTo>
                    <a:pt x="30" y="1"/>
                  </a:lnTo>
                  <a:lnTo>
                    <a:pt x="29" y="1"/>
                  </a:lnTo>
                  <a:lnTo>
                    <a:pt x="29" y="2"/>
                  </a:lnTo>
                  <a:lnTo>
                    <a:pt x="28" y="2"/>
                  </a:lnTo>
                  <a:lnTo>
                    <a:pt x="27" y="2"/>
                  </a:lnTo>
                  <a:lnTo>
                    <a:pt x="26" y="2"/>
                  </a:lnTo>
                  <a:lnTo>
                    <a:pt x="26" y="3"/>
                  </a:lnTo>
                  <a:lnTo>
                    <a:pt x="25" y="3"/>
                  </a:lnTo>
                  <a:lnTo>
                    <a:pt x="24" y="3"/>
                  </a:lnTo>
                  <a:lnTo>
                    <a:pt x="23" y="3"/>
                  </a:lnTo>
                  <a:lnTo>
                    <a:pt x="22" y="3"/>
                  </a:lnTo>
                  <a:lnTo>
                    <a:pt x="21" y="3"/>
                  </a:lnTo>
                  <a:lnTo>
                    <a:pt x="21" y="2"/>
                  </a:lnTo>
                  <a:lnTo>
                    <a:pt x="20" y="2"/>
                  </a:lnTo>
                  <a:lnTo>
                    <a:pt x="20" y="1"/>
                  </a:lnTo>
                  <a:lnTo>
                    <a:pt x="19" y="1"/>
                  </a:lnTo>
                  <a:lnTo>
                    <a:pt x="19" y="0"/>
                  </a:lnTo>
                  <a:lnTo>
                    <a:pt x="18" y="0"/>
                  </a:lnTo>
                  <a:lnTo>
                    <a:pt x="17" y="0"/>
                  </a:lnTo>
                  <a:lnTo>
                    <a:pt x="17" y="1"/>
                  </a:lnTo>
                  <a:lnTo>
                    <a:pt x="16" y="1"/>
                  </a:lnTo>
                  <a:lnTo>
                    <a:pt x="15" y="1"/>
                  </a:lnTo>
                  <a:lnTo>
                    <a:pt x="14" y="2"/>
                  </a:lnTo>
                  <a:lnTo>
                    <a:pt x="13" y="2"/>
                  </a:lnTo>
                  <a:lnTo>
                    <a:pt x="12" y="3"/>
                  </a:lnTo>
                  <a:lnTo>
                    <a:pt x="11" y="3"/>
                  </a:lnTo>
                  <a:lnTo>
                    <a:pt x="10" y="3"/>
                  </a:lnTo>
                  <a:lnTo>
                    <a:pt x="9" y="4"/>
                  </a:lnTo>
                  <a:lnTo>
                    <a:pt x="8" y="5"/>
                  </a:lnTo>
                  <a:lnTo>
                    <a:pt x="7" y="5"/>
                  </a:lnTo>
                  <a:lnTo>
                    <a:pt x="6" y="5"/>
                  </a:lnTo>
                  <a:lnTo>
                    <a:pt x="6" y="6"/>
                  </a:lnTo>
                  <a:lnTo>
                    <a:pt x="5" y="6"/>
                  </a:lnTo>
                  <a:lnTo>
                    <a:pt x="5" y="7"/>
                  </a:lnTo>
                  <a:lnTo>
                    <a:pt x="4" y="7"/>
                  </a:lnTo>
                  <a:lnTo>
                    <a:pt x="3" y="8"/>
                  </a:lnTo>
                  <a:lnTo>
                    <a:pt x="2" y="9"/>
                  </a:lnTo>
                  <a:lnTo>
                    <a:pt x="1" y="10"/>
                  </a:lnTo>
                  <a:lnTo>
                    <a:pt x="1" y="11"/>
                  </a:lnTo>
                  <a:lnTo>
                    <a:pt x="0" y="11"/>
                  </a:lnTo>
                  <a:lnTo>
                    <a:pt x="0" y="1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748" name="Freeform 266"/>
            <p:cNvSpPr>
              <a:spLocks/>
            </p:cNvSpPr>
            <p:nvPr/>
          </p:nvSpPr>
          <p:spPr bwMode="auto">
            <a:xfrm>
              <a:off x="3595" y="1512"/>
              <a:ext cx="55" cy="22"/>
            </a:xfrm>
            <a:custGeom>
              <a:avLst/>
              <a:gdLst>
                <a:gd name="T0" fmla="*/ 16 w 55"/>
                <a:gd name="T1" fmla="*/ 0 h 22"/>
                <a:gd name="T2" fmla="*/ 15 w 55"/>
                <a:gd name="T3" fmla="*/ 1 h 22"/>
                <a:gd name="T4" fmla="*/ 12 w 55"/>
                <a:gd name="T5" fmla="*/ 1 h 22"/>
                <a:gd name="T6" fmla="*/ 10 w 55"/>
                <a:gd name="T7" fmla="*/ 2 h 22"/>
                <a:gd name="T8" fmla="*/ 8 w 55"/>
                <a:gd name="T9" fmla="*/ 3 h 22"/>
                <a:gd name="T10" fmla="*/ 6 w 55"/>
                <a:gd name="T11" fmla="*/ 4 h 22"/>
                <a:gd name="T12" fmla="*/ 4 w 55"/>
                <a:gd name="T13" fmla="*/ 5 h 22"/>
                <a:gd name="T14" fmla="*/ 3 w 55"/>
                <a:gd name="T15" fmla="*/ 6 h 22"/>
                <a:gd name="T16" fmla="*/ 2 w 55"/>
                <a:gd name="T17" fmla="*/ 7 h 22"/>
                <a:gd name="T18" fmla="*/ 1 w 55"/>
                <a:gd name="T19" fmla="*/ 8 h 22"/>
                <a:gd name="T20" fmla="*/ 1 w 55"/>
                <a:gd name="T21" fmla="*/ 10 h 22"/>
                <a:gd name="T22" fmla="*/ 0 w 55"/>
                <a:gd name="T23" fmla="*/ 12 h 22"/>
                <a:gd name="T24" fmla="*/ 1 w 55"/>
                <a:gd name="T25" fmla="*/ 13 h 22"/>
                <a:gd name="T26" fmla="*/ 2 w 55"/>
                <a:gd name="T27" fmla="*/ 14 h 22"/>
                <a:gd name="T28" fmla="*/ 3 w 55"/>
                <a:gd name="T29" fmla="*/ 15 h 22"/>
                <a:gd name="T30" fmla="*/ 4 w 55"/>
                <a:gd name="T31" fmla="*/ 16 h 22"/>
                <a:gd name="T32" fmla="*/ 5 w 55"/>
                <a:gd name="T33" fmla="*/ 17 h 22"/>
                <a:gd name="T34" fmla="*/ 7 w 55"/>
                <a:gd name="T35" fmla="*/ 18 h 22"/>
                <a:gd name="T36" fmla="*/ 9 w 55"/>
                <a:gd name="T37" fmla="*/ 18 h 22"/>
                <a:gd name="T38" fmla="*/ 11 w 55"/>
                <a:gd name="T39" fmla="*/ 18 h 22"/>
                <a:gd name="T40" fmla="*/ 14 w 55"/>
                <a:gd name="T41" fmla="*/ 18 h 22"/>
                <a:gd name="T42" fmla="*/ 16 w 55"/>
                <a:gd name="T43" fmla="*/ 18 h 22"/>
                <a:gd name="T44" fmla="*/ 18 w 55"/>
                <a:gd name="T45" fmla="*/ 18 h 22"/>
                <a:gd name="T46" fmla="*/ 20 w 55"/>
                <a:gd name="T47" fmla="*/ 18 h 22"/>
                <a:gd name="T48" fmla="*/ 22 w 55"/>
                <a:gd name="T49" fmla="*/ 18 h 22"/>
                <a:gd name="T50" fmla="*/ 25 w 55"/>
                <a:gd name="T51" fmla="*/ 19 h 22"/>
                <a:gd name="T52" fmla="*/ 27 w 55"/>
                <a:gd name="T53" fmla="*/ 19 h 22"/>
                <a:gd name="T54" fmla="*/ 29 w 55"/>
                <a:gd name="T55" fmla="*/ 19 h 22"/>
                <a:gd name="T56" fmla="*/ 30 w 55"/>
                <a:gd name="T57" fmla="*/ 20 h 22"/>
                <a:gd name="T58" fmla="*/ 32 w 55"/>
                <a:gd name="T59" fmla="*/ 20 h 22"/>
                <a:gd name="T60" fmla="*/ 34 w 55"/>
                <a:gd name="T61" fmla="*/ 20 h 22"/>
                <a:gd name="T62" fmla="*/ 36 w 55"/>
                <a:gd name="T63" fmla="*/ 20 h 22"/>
                <a:gd name="T64" fmla="*/ 37 w 55"/>
                <a:gd name="T65" fmla="*/ 21 h 22"/>
                <a:gd name="T66" fmla="*/ 39 w 55"/>
                <a:gd name="T67" fmla="*/ 21 h 22"/>
                <a:gd name="T68" fmla="*/ 42 w 55"/>
                <a:gd name="T69" fmla="*/ 20 h 22"/>
                <a:gd name="T70" fmla="*/ 44 w 55"/>
                <a:gd name="T71" fmla="*/ 20 h 22"/>
                <a:gd name="T72" fmla="*/ 46 w 55"/>
                <a:gd name="T73" fmla="*/ 19 h 22"/>
                <a:gd name="T74" fmla="*/ 48 w 55"/>
                <a:gd name="T75" fmla="*/ 19 h 22"/>
                <a:gd name="T76" fmla="*/ 49 w 55"/>
                <a:gd name="T77" fmla="*/ 18 h 22"/>
                <a:gd name="T78" fmla="*/ 50 w 55"/>
                <a:gd name="T79" fmla="*/ 17 h 22"/>
                <a:gd name="T80" fmla="*/ 51 w 55"/>
                <a:gd name="T81" fmla="*/ 16 h 22"/>
                <a:gd name="T82" fmla="*/ 52 w 55"/>
                <a:gd name="T83" fmla="*/ 15 h 22"/>
                <a:gd name="T84" fmla="*/ 53 w 55"/>
                <a:gd name="T85" fmla="*/ 13 h 22"/>
                <a:gd name="T86" fmla="*/ 53 w 55"/>
                <a:gd name="T87" fmla="*/ 11 h 22"/>
                <a:gd name="T88" fmla="*/ 54 w 55"/>
                <a:gd name="T89" fmla="*/ 10 h 22"/>
                <a:gd name="T90" fmla="*/ 54 w 55"/>
                <a:gd name="T91" fmla="*/ 8 h 22"/>
                <a:gd name="T92" fmla="*/ 51 w 55"/>
                <a:gd name="T93" fmla="*/ 7 h 22"/>
                <a:gd name="T94" fmla="*/ 49 w 55"/>
                <a:gd name="T95" fmla="*/ 7 h 22"/>
                <a:gd name="T96" fmla="*/ 47 w 55"/>
                <a:gd name="T97" fmla="*/ 6 h 22"/>
                <a:gd name="T98" fmla="*/ 44 w 55"/>
                <a:gd name="T99" fmla="*/ 6 h 22"/>
                <a:gd name="T100" fmla="*/ 42 w 55"/>
                <a:gd name="T101" fmla="*/ 5 h 22"/>
                <a:gd name="T102" fmla="*/ 39 w 55"/>
                <a:gd name="T103" fmla="*/ 4 h 22"/>
                <a:gd name="T104" fmla="*/ 36 w 55"/>
                <a:gd name="T105" fmla="*/ 4 h 22"/>
                <a:gd name="T106" fmla="*/ 33 w 55"/>
                <a:gd name="T107" fmla="*/ 3 h 22"/>
                <a:gd name="T108" fmla="*/ 31 w 55"/>
                <a:gd name="T109" fmla="*/ 3 h 22"/>
                <a:gd name="T110" fmla="*/ 29 w 55"/>
                <a:gd name="T111" fmla="*/ 2 h 22"/>
                <a:gd name="T112" fmla="*/ 26 w 55"/>
                <a:gd name="T113" fmla="*/ 2 h 22"/>
                <a:gd name="T114" fmla="*/ 24 w 55"/>
                <a:gd name="T115" fmla="*/ 1 h 22"/>
                <a:gd name="T116" fmla="*/ 21 w 55"/>
                <a:gd name="T117" fmla="*/ 0 h 22"/>
                <a:gd name="T118" fmla="*/ 18 w 55"/>
                <a:gd name="T119" fmla="*/ 0 h 2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5" h="22">
                  <a:moveTo>
                    <a:pt x="17" y="0"/>
                  </a:moveTo>
                  <a:lnTo>
                    <a:pt x="16" y="0"/>
                  </a:lnTo>
                  <a:lnTo>
                    <a:pt x="15" y="0"/>
                  </a:lnTo>
                  <a:lnTo>
                    <a:pt x="15" y="1"/>
                  </a:lnTo>
                  <a:lnTo>
                    <a:pt x="14" y="1"/>
                  </a:lnTo>
                  <a:lnTo>
                    <a:pt x="12" y="1"/>
                  </a:lnTo>
                  <a:lnTo>
                    <a:pt x="11" y="2"/>
                  </a:lnTo>
                  <a:lnTo>
                    <a:pt x="10" y="2"/>
                  </a:lnTo>
                  <a:lnTo>
                    <a:pt x="9" y="2"/>
                  </a:lnTo>
                  <a:lnTo>
                    <a:pt x="8" y="3"/>
                  </a:lnTo>
                  <a:lnTo>
                    <a:pt x="7" y="4"/>
                  </a:lnTo>
                  <a:lnTo>
                    <a:pt x="6" y="4"/>
                  </a:lnTo>
                  <a:lnTo>
                    <a:pt x="5" y="5"/>
                  </a:lnTo>
                  <a:lnTo>
                    <a:pt x="4" y="5"/>
                  </a:lnTo>
                  <a:lnTo>
                    <a:pt x="4" y="6"/>
                  </a:lnTo>
                  <a:lnTo>
                    <a:pt x="3" y="6"/>
                  </a:lnTo>
                  <a:lnTo>
                    <a:pt x="3" y="7"/>
                  </a:lnTo>
                  <a:lnTo>
                    <a:pt x="2" y="7"/>
                  </a:lnTo>
                  <a:lnTo>
                    <a:pt x="2" y="8"/>
                  </a:lnTo>
                  <a:lnTo>
                    <a:pt x="1" y="8"/>
                  </a:lnTo>
                  <a:lnTo>
                    <a:pt x="1" y="9"/>
                  </a:lnTo>
                  <a:lnTo>
                    <a:pt x="1" y="10"/>
                  </a:lnTo>
                  <a:lnTo>
                    <a:pt x="0" y="11"/>
                  </a:lnTo>
                  <a:lnTo>
                    <a:pt x="0" y="12"/>
                  </a:lnTo>
                  <a:lnTo>
                    <a:pt x="1" y="12"/>
                  </a:lnTo>
                  <a:lnTo>
                    <a:pt x="1" y="13"/>
                  </a:lnTo>
                  <a:lnTo>
                    <a:pt x="1" y="14"/>
                  </a:lnTo>
                  <a:lnTo>
                    <a:pt x="2" y="14"/>
                  </a:lnTo>
                  <a:lnTo>
                    <a:pt x="2" y="15"/>
                  </a:lnTo>
                  <a:lnTo>
                    <a:pt x="3" y="15"/>
                  </a:lnTo>
                  <a:lnTo>
                    <a:pt x="3" y="16"/>
                  </a:lnTo>
                  <a:lnTo>
                    <a:pt x="4" y="16"/>
                  </a:lnTo>
                  <a:lnTo>
                    <a:pt x="5" y="16"/>
                  </a:lnTo>
                  <a:lnTo>
                    <a:pt x="5" y="17"/>
                  </a:lnTo>
                  <a:lnTo>
                    <a:pt x="6" y="17"/>
                  </a:lnTo>
                  <a:lnTo>
                    <a:pt x="7" y="18"/>
                  </a:lnTo>
                  <a:lnTo>
                    <a:pt x="8" y="18"/>
                  </a:lnTo>
                  <a:lnTo>
                    <a:pt x="9" y="18"/>
                  </a:lnTo>
                  <a:lnTo>
                    <a:pt x="10" y="18"/>
                  </a:lnTo>
                  <a:lnTo>
                    <a:pt x="11" y="18"/>
                  </a:lnTo>
                  <a:lnTo>
                    <a:pt x="12" y="18"/>
                  </a:lnTo>
                  <a:lnTo>
                    <a:pt x="14" y="18"/>
                  </a:lnTo>
                  <a:lnTo>
                    <a:pt x="15" y="18"/>
                  </a:lnTo>
                  <a:lnTo>
                    <a:pt x="16" y="18"/>
                  </a:lnTo>
                  <a:lnTo>
                    <a:pt x="17" y="18"/>
                  </a:lnTo>
                  <a:lnTo>
                    <a:pt x="18" y="18"/>
                  </a:lnTo>
                  <a:lnTo>
                    <a:pt x="19" y="18"/>
                  </a:lnTo>
                  <a:lnTo>
                    <a:pt x="20" y="18"/>
                  </a:lnTo>
                  <a:lnTo>
                    <a:pt x="21" y="18"/>
                  </a:lnTo>
                  <a:lnTo>
                    <a:pt x="22" y="18"/>
                  </a:lnTo>
                  <a:lnTo>
                    <a:pt x="23" y="19"/>
                  </a:lnTo>
                  <a:lnTo>
                    <a:pt x="25" y="19"/>
                  </a:lnTo>
                  <a:lnTo>
                    <a:pt x="26" y="19"/>
                  </a:lnTo>
                  <a:lnTo>
                    <a:pt x="27" y="19"/>
                  </a:lnTo>
                  <a:lnTo>
                    <a:pt x="28" y="19"/>
                  </a:lnTo>
                  <a:lnTo>
                    <a:pt x="29" y="19"/>
                  </a:lnTo>
                  <a:lnTo>
                    <a:pt x="29" y="20"/>
                  </a:lnTo>
                  <a:lnTo>
                    <a:pt x="30" y="20"/>
                  </a:lnTo>
                  <a:lnTo>
                    <a:pt x="31" y="20"/>
                  </a:lnTo>
                  <a:lnTo>
                    <a:pt x="32" y="20"/>
                  </a:lnTo>
                  <a:lnTo>
                    <a:pt x="33" y="20"/>
                  </a:lnTo>
                  <a:lnTo>
                    <a:pt x="34" y="20"/>
                  </a:lnTo>
                  <a:lnTo>
                    <a:pt x="35" y="20"/>
                  </a:lnTo>
                  <a:lnTo>
                    <a:pt x="36" y="20"/>
                  </a:lnTo>
                  <a:lnTo>
                    <a:pt x="37" y="20"/>
                  </a:lnTo>
                  <a:lnTo>
                    <a:pt x="37" y="21"/>
                  </a:lnTo>
                  <a:lnTo>
                    <a:pt x="38" y="21"/>
                  </a:lnTo>
                  <a:lnTo>
                    <a:pt x="39" y="21"/>
                  </a:lnTo>
                  <a:lnTo>
                    <a:pt x="41" y="21"/>
                  </a:lnTo>
                  <a:lnTo>
                    <a:pt x="42" y="20"/>
                  </a:lnTo>
                  <a:lnTo>
                    <a:pt x="43" y="20"/>
                  </a:lnTo>
                  <a:lnTo>
                    <a:pt x="44" y="20"/>
                  </a:lnTo>
                  <a:lnTo>
                    <a:pt x="45" y="20"/>
                  </a:lnTo>
                  <a:lnTo>
                    <a:pt x="46" y="19"/>
                  </a:lnTo>
                  <a:lnTo>
                    <a:pt x="47" y="19"/>
                  </a:lnTo>
                  <a:lnTo>
                    <a:pt x="48" y="19"/>
                  </a:lnTo>
                  <a:lnTo>
                    <a:pt x="48" y="18"/>
                  </a:lnTo>
                  <a:lnTo>
                    <a:pt x="49" y="18"/>
                  </a:lnTo>
                  <a:lnTo>
                    <a:pt x="50" y="18"/>
                  </a:lnTo>
                  <a:lnTo>
                    <a:pt x="50" y="17"/>
                  </a:lnTo>
                  <a:lnTo>
                    <a:pt x="51" y="17"/>
                  </a:lnTo>
                  <a:lnTo>
                    <a:pt x="51" y="16"/>
                  </a:lnTo>
                  <a:lnTo>
                    <a:pt x="52" y="16"/>
                  </a:lnTo>
                  <a:lnTo>
                    <a:pt x="52" y="15"/>
                  </a:lnTo>
                  <a:lnTo>
                    <a:pt x="52" y="14"/>
                  </a:lnTo>
                  <a:lnTo>
                    <a:pt x="53" y="13"/>
                  </a:lnTo>
                  <a:lnTo>
                    <a:pt x="53" y="12"/>
                  </a:lnTo>
                  <a:lnTo>
                    <a:pt x="53" y="11"/>
                  </a:lnTo>
                  <a:lnTo>
                    <a:pt x="54" y="11"/>
                  </a:lnTo>
                  <a:lnTo>
                    <a:pt x="54" y="10"/>
                  </a:lnTo>
                  <a:lnTo>
                    <a:pt x="54" y="9"/>
                  </a:lnTo>
                  <a:lnTo>
                    <a:pt x="54" y="8"/>
                  </a:lnTo>
                  <a:lnTo>
                    <a:pt x="52" y="7"/>
                  </a:lnTo>
                  <a:lnTo>
                    <a:pt x="51" y="7"/>
                  </a:lnTo>
                  <a:lnTo>
                    <a:pt x="50" y="7"/>
                  </a:lnTo>
                  <a:lnTo>
                    <a:pt x="49" y="7"/>
                  </a:lnTo>
                  <a:lnTo>
                    <a:pt x="48" y="6"/>
                  </a:lnTo>
                  <a:lnTo>
                    <a:pt x="47" y="6"/>
                  </a:lnTo>
                  <a:lnTo>
                    <a:pt x="46" y="6"/>
                  </a:lnTo>
                  <a:lnTo>
                    <a:pt x="44" y="6"/>
                  </a:lnTo>
                  <a:lnTo>
                    <a:pt x="43" y="5"/>
                  </a:lnTo>
                  <a:lnTo>
                    <a:pt x="42" y="5"/>
                  </a:lnTo>
                  <a:lnTo>
                    <a:pt x="41" y="5"/>
                  </a:lnTo>
                  <a:lnTo>
                    <a:pt x="39" y="4"/>
                  </a:lnTo>
                  <a:lnTo>
                    <a:pt x="37" y="4"/>
                  </a:lnTo>
                  <a:lnTo>
                    <a:pt x="36" y="4"/>
                  </a:lnTo>
                  <a:lnTo>
                    <a:pt x="35" y="4"/>
                  </a:lnTo>
                  <a:lnTo>
                    <a:pt x="33" y="3"/>
                  </a:lnTo>
                  <a:lnTo>
                    <a:pt x="32" y="3"/>
                  </a:lnTo>
                  <a:lnTo>
                    <a:pt x="31" y="3"/>
                  </a:lnTo>
                  <a:lnTo>
                    <a:pt x="30" y="2"/>
                  </a:lnTo>
                  <a:lnTo>
                    <a:pt x="29" y="2"/>
                  </a:lnTo>
                  <a:lnTo>
                    <a:pt x="27" y="2"/>
                  </a:lnTo>
                  <a:lnTo>
                    <a:pt x="26" y="2"/>
                  </a:lnTo>
                  <a:lnTo>
                    <a:pt x="25" y="1"/>
                  </a:lnTo>
                  <a:lnTo>
                    <a:pt x="24" y="1"/>
                  </a:lnTo>
                  <a:lnTo>
                    <a:pt x="23" y="1"/>
                  </a:lnTo>
                  <a:lnTo>
                    <a:pt x="21" y="0"/>
                  </a:lnTo>
                  <a:lnTo>
                    <a:pt x="19" y="0"/>
                  </a:lnTo>
                  <a:lnTo>
                    <a:pt x="18" y="0"/>
                  </a:lnTo>
                  <a:lnTo>
                    <a:pt x="17"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749" name="Freeform 267"/>
            <p:cNvSpPr>
              <a:spLocks/>
            </p:cNvSpPr>
            <p:nvPr/>
          </p:nvSpPr>
          <p:spPr bwMode="auto">
            <a:xfrm>
              <a:off x="3552" y="1504"/>
              <a:ext cx="41" cy="27"/>
            </a:xfrm>
            <a:custGeom>
              <a:avLst/>
              <a:gdLst>
                <a:gd name="T0" fmla="*/ 13 w 41"/>
                <a:gd name="T1" fmla="*/ 1 h 27"/>
                <a:gd name="T2" fmla="*/ 11 w 41"/>
                <a:gd name="T3" fmla="*/ 1 h 27"/>
                <a:gd name="T4" fmla="*/ 10 w 41"/>
                <a:gd name="T5" fmla="*/ 0 h 27"/>
                <a:gd name="T6" fmla="*/ 8 w 41"/>
                <a:gd name="T7" fmla="*/ 1 h 27"/>
                <a:gd name="T8" fmla="*/ 7 w 41"/>
                <a:gd name="T9" fmla="*/ 2 h 27"/>
                <a:gd name="T10" fmla="*/ 5 w 41"/>
                <a:gd name="T11" fmla="*/ 2 h 27"/>
                <a:gd name="T12" fmla="*/ 4 w 41"/>
                <a:gd name="T13" fmla="*/ 3 h 27"/>
                <a:gd name="T14" fmla="*/ 3 w 41"/>
                <a:gd name="T15" fmla="*/ 4 h 27"/>
                <a:gd name="T16" fmla="*/ 2 w 41"/>
                <a:gd name="T17" fmla="*/ 5 h 27"/>
                <a:gd name="T18" fmla="*/ 1 w 41"/>
                <a:gd name="T19" fmla="*/ 6 h 27"/>
                <a:gd name="T20" fmla="*/ 1 w 41"/>
                <a:gd name="T21" fmla="*/ 8 h 27"/>
                <a:gd name="T22" fmla="*/ 0 w 41"/>
                <a:gd name="T23" fmla="*/ 10 h 27"/>
                <a:gd name="T24" fmla="*/ 1 w 41"/>
                <a:gd name="T25" fmla="*/ 11 h 27"/>
                <a:gd name="T26" fmla="*/ 1 w 41"/>
                <a:gd name="T27" fmla="*/ 13 h 27"/>
                <a:gd name="T28" fmla="*/ 2 w 41"/>
                <a:gd name="T29" fmla="*/ 14 h 27"/>
                <a:gd name="T30" fmla="*/ 3 w 41"/>
                <a:gd name="T31" fmla="*/ 15 h 27"/>
                <a:gd name="T32" fmla="*/ 4 w 41"/>
                <a:gd name="T33" fmla="*/ 16 h 27"/>
                <a:gd name="T34" fmla="*/ 5 w 41"/>
                <a:gd name="T35" fmla="*/ 17 h 27"/>
                <a:gd name="T36" fmla="*/ 7 w 41"/>
                <a:gd name="T37" fmla="*/ 17 h 27"/>
                <a:gd name="T38" fmla="*/ 8 w 41"/>
                <a:gd name="T39" fmla="*/ 18 h 27"/>
                <a:gd name="T40" fmla="*/ 10 w 41"/>
                <a:gd name="T41" fmla="*/ 18 h 27"/>
                <a:gd name="T42" fmla="*/ 11 w 41"/>
                <a:gd name="T43" fmla="*/ 19 h 27"/>
                <a:gd name="T44" fmla="*/ 13 w 41"/>
                <a:gd name="T45" fmla="*/ 20 h 27"/>
                <a:gd name="T46" fmla="*/ 15 w 41"/>
                <a:gd name="T47" fmla="*/ 21 h 27"/>
                <a:gd name="T48" fmla="*/ 17 w 41"/>
                <a:gd name="T49" fmla="*/ 22 h 27"/>
                <a:gd name="T50" fmla="*/ 18 w 41"/>
                <a:gd name="T51" fmla="*/ 23 h 27"/>
                <a:gd name="T52" fmla="*/ 19 w 41"/>
                <a:gd name="T53" fmla="*/ 24 h 27"/>
                <a:gd name="T54" fmla="*/ 21 w 41"/>
                <a:gd name="T55" fmla="*/ 24 h 27"/>
                <a:gd name="T56" fmla="*/ 22 w 41"/>
                <a:gd name="T57" fmla="*/ 25 h 27"/>
                <a:gd name="T58" fmla="*/ 24 w 41"/>
                <a:gd name="T59" fmla="*/ 25 h 27"/>
                <a:gd name="T60" fmla="*/ 26 w 41"/>
                <a:gd name="T61" fmla="*/ 25 h 27"/>
                <a:gd name="T62" fmla="*/ 28 w 41"/>
                <a:gd name="T63" fmla="*/ 25 h 27"/>
                <a:gd name="T64" fmla="*/ 30 w 41"/>
                <a:gd name="T65" fmla="*/ 25 h 27"/>
                <a:gd name="T66" fmla="*/ 32 w 41"/>
                <a:gd name="T67" fmla="*/ 25 h 27"/>
                <a:gd name="T68" fmla="*/ 34 w 41"/>
                <a:gd name="T69" fmla="*/ 25 h 27"/>
                <a:gd name="T70" fmla="*/ 36 w 41"/>
                <a:gd name="T71" fmla="*/ 25 h 27"/>
                <a:gd name="T72" fmla="*/ 38 w 41"/>
                <a:gd name="T73" fmla="*/ 25 h 27"/>
                <a:gd name="T74" fmla="*/ 39 w 41"/>
                <a:gd name="T75" fmla="*/ 25 h 27"/>
                <a:gd name="T76" fmla="*/ 40 w 41"/>
                <a:gd name="T77" fmla="*/ 23 h 27"/>
                <a:gd name="T78" fmla="*/ 40 w 41"/>
                <a:gd name="T79" fmla="*/ 21 h 27"/>
                <a:gd name="T80" fmla="*/ 39 w 41"/>
                <a:gd name="T81" fmla="*/ 19 h 27"/>
                <a:gd name="T82" fmla="*/ 39 w 41"/>
                <a:gd name="T83" fmla="*/ 17 h 27"/>
                <a:gd name="T84" fmla="*/ 37 w 41"/>
                <a:gd name="T85" fmla="*/ 16 h 27"/>
                <a:gd name="T86" fmla="*/ 36 w 41"/>
                <a:gd name="T87" fmla="*/ 14 h 27"/>
                <a:gd name="T88" fmla="*/ 35 w 41"/>
                <a:gd name="T89" fmla="*/ 12 h 27"/>
                <a:gd name="T90" fmla="*/ 33 w 41"/>
                <a:gd name="T91" fmla="*/ 11 h 27"/>
                <a:gd name="T92" fmla="*/ 31 w 41"/>
                <a:gd name="T93" fmla="*/ 10 h 27"/>
                <a:gd name="T94" fmla="*/ 29 w 41"/>
                <a:gd name="T95" fmla="*/ 8 h 27"/>
                <a:gd name="T96" fmla="*/ 26 w 41"/>
                <a:gd name="T97" fmla="*/ 7 h 27"/>
                <a:gd name="T98" fmla="*/ 24 w 41"/>
                <a:gd name="T99" fmla="*/ 6 h 27"/>
                <a:gd name="T100" fmla="*/ 21 w 41"/>
                <a:gd name="T101" fmla="*/ 5 h 27"/>
                <a:gd name="T102" fmla="*/ 19 w 41"/>
                <a:gd name="T103" fmla="*/ 4 h 27"/>
                <a:gd name="T104" fmla="*/ 16 w 41"/>
                <a:gd name="T105" fmla="*/ 2 h 27"/>
                <a:gd name="T106" fmla="*/ 13 w 41"/>
                <a:gd name="T107" fmla="*/ 2 h 2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1" h="27">
                  <a:moveTo>
                    <a:pt x="13" y="2"/>
                  </a:moveTo>
                  <a:lnTo>
                    <a:pt x="13" y="1"/>
                  </a:lnTo>
                  <a:lnTo>
                    <a:pt x="12" y="1"/>
                  </a:lnTo>
                  <a:lnTo>
                    <a:pt x="11" y="1"/>
                  </a:lnTo>
                  <a:lnTo>
                    <a:pt x="11" y="0"/>
                  </a:lnTo>
                  <a:lnTo>
                    <a:pt x="10" y="0"/>
                  </a:lnTo>
                  <a:lnTo>
                    <a:pt x="9" y="0"/>
                  </a:lnTo>
                  <a:lnTo>
                    <a:pt x="8" y="1"/>
                  </a:lnTo>
                  <a:lnTo>
                    <a:pt x="7" y="1"/>
                  </a:lnTo>
                  <a:lnTo>
                    <a:pt x="7" y="2"/>
                  </a:lnTo>
                  <a:lnTo>
                    <a:pt x="6" y="2"/>
                  </a:lnTo>
                  <a:lnTo>
                    <a:pt x="5" y="2"/>
                  </a:lnTo>
                  <a:lnTo>
                    <a:pt x="5" y="3"/>
                  </a:lnTo>
                  <a:lnTo>
                    <a:pt x="4" y="3"/>
                  </a:lnTo>
                  <a:lnTo>
                    <a:pt x="4" y="4"/>
                  </a:lnTo>
                  <a:lnTo>
                    <a:pt x="3" y="4"/>
                  </a:lnTo>
                  <a:lnTo>
                    <a:pt x="3" y="5"/>
                  </a:lnTo>
                  <a:lnTo>
                    <a:pt x="2" y="5"/>
                  </a:lnTo>
                  <a:lnTo>
                    <a:pt x="2" y="6"/>
                  </a:lnTo>
                  <a:lnTo>
                    <a:pt x="1" y="6"/>
                  </a:lnTo>
                  <a:lnTo>
                    <a:pt x="1" y="7"/>
                  </a:lnTo>
                  <a:lnTo>
                    <a:pt x="1" y="8"/>
                  </a:lnTo>
                  <a:lnTo>
                    <a:pt x="0" y="9"/>
                  </a:lnTo>
                  <a:lnTo>
                    <a:pt x="0" y="10"/>
                  </a:lnTo>
                  <a:lnTo>
                    <a:pt x="0" y="11"/>
                  </a:lnTo>
                  <a:lnTo>
                    <a:pt x="1" y="11"/>
                  </a:lnTo>
                  <a:lnTo>
                    <a:pt x="1" y="12"/>
                  </a:lnTo>
                  <a:lnTo>
                    <a:pt x="1" y="13"/>
                  </a:lnTo>
                  <a:lnTo>
                    <a:pt x="1" y="14"/>
                  </a:lnTo>
                  <a:lnTo>
                    <a:pt x="2" y="14"/>
                  </a:lnTo>
                  <a:lnTo>
                    <a:pt x="2" y="15"/>
                  </a:lnTo>
                  <a:lnTo>
                    <a:pt x="3" y="15"/>
                  </a:lnTo>
                  <a:lnTo>
                    <a:pt x="3" y="16"/>
                  </a:lnTo>
                  <a:lnTo>
                    <a:pt x="4" y="16"/>
                  </a:lnTo>
                  <a:lnTo>
                    <a:pt x="5" y="16"/>
                  </a:lnTo>
                  <a:lnTo>
                    <a:pt x="5" y="17"/>
                  </a:lnTo>
                  <a:lnTo>
                    <a:pt x="6" y="17"/>
                  </a:lnTo>
                  <a:lnTo>
                    <a:pt x="7" y="17"/>
                  </a:lnTo>
                  <a:lnTo>
                    <a:pt x="7" y="18"/>
                  </a:lnTo>
                  <a:lnTo>
                    <a:pt x="8" y="18"/>
                  </a:lnTo>
                  <a:lnTo>
                    <a:pt x="9" y="18"/>
                  </a:lnTo>
                  <a:lnTo>
                    <a:pt x="10" y="18"/>
                  </a:lnTo>
                  <a:lnTo>
                    <a:pt x="10" y="19"/>
                  </a:lnTo>
                  <a:lnTo>
                    <a:pt x="11" y="19"/>
                  </a:lnTo>
                  <a:lnTo>
                    <a:pt x="12" y="20"/>
                  </a:lnTo>
                  <a:lnTo>
                    <a:pt x="13" y="20"/>
                  </a:lnTo>
                  <a:lnTo>
                    <a:pt x="14" y="21"/>
                  </a:lnTo>
                  <a:lnTo>
                    <a:pt x="15" y="21"/>
                  </a:lnTo>
                  <a:lnTo>
                    <a:pt x="16" y="22"/>
                  </a:lnTo>
                  <a:lnTo>
                    <a:pt x="17" y="22"/>
                  </a:lnTo>
                  <a:lnTo>
                    <a:pt x="17" y="23"/>
                  </a:lnTo>
                  <a:lnTo>
                    <a:pt x="18" y="23"/>
                  </a:lnTo>
                  <a:lnTo>
                    <a:pt x="19" y="23"/>
                  </a:lnTo>
                  <a:lnTo>
                    <a:pt x="19" y="24"/>
                  </a:lnTo>
                  <a:lnTo>
                    <a:pt x="20" y="24"/>
                  </a:lnTo>
                  <a:lnTo>
                    <a:pt x="21" y="24"/>
                  </a:lnTo>
                  <a:lnTo>
                    <a:pt x="22" y="24"/>
                  </a:lnTo>
                  <a:lnTo>
                    <a:pt x="22" y="25"/>
                  </a:lnTo>
                  <a:lnTo>
                    <a:pt x="23" y="25"/>
                  </a:lnTo>
                  <a:lnTo>
                    <a:pt x="24" y="25"/>
                  </a:lnTo>
                  <a:lnTo>
                    <a:pt x="25" y="25"/>
                  </a:lnTo>
                  <a:lnTo>
                    <a:pt x="26" y="25"/>
                  </a:lnTo>
                  <a:lnTo>
                    <a:pt x="27" y="25"/>
                  </a:lnTo>
                  <a:lnTo>
                    <a:pt x="28" y="25"/>
                  </a:lnTo>
                  <a:lnTo>
                    <a:pt x="29" y="25"/>
                  </a:lnTo>
                  <a:lnTo>
                    <a:pt x="30" y="25"/>
                  </a:lnTo>
                  <a:lnTo>
                    <a:pt x="31" y="25"/>
                  </a:lnTo>
                  <a:lnTo>
                    <a:pt x="32" y="25"/>
                  </a:lnTo>
                  <a:lnTo>
                    <a:pt x="33" y="25"/>
                  </a:lnTo>
                  <a:lnTo>
                    <a:pt x="34" y="25"/>
                  </a:lnTo>
                  <a:lnTo>
                    <a:pt x="35" y="25"/>
                  </a:lnTo>
                  <a:lnTo>
                    <a:pt x="36" y="25"/>
                  </a:lnTo>
                  <a:lnTo>
                    <a:pt x="37" y="25"/>
                  </a:lnTo>
                  <a:lnTo>
                    <a:pt x="38" y="25"/>
                  </a:lnTo>
                  <a:lnTo>
                    <a:pt x="39" y="26"/>
                  </a:lnTo>
                  <a:lnTo>
                    <a:pt x="39" y="25"/>
                  </a:lnTo>
                  <a:lnTo>
                    <a:pt x="40" y="25"/>
                  </a:lnTo>
                  <a:lnTo>
                    <a:pt x="40" y="23"/>
                  </a:lnTo>
                  <a:lnTo>
                    <a:pt x="40" y="22"/>
                  </a:lnTo>
                  <a:lnTo>
                    <a:pt x="40" y="21"/>
                  </a:lnTo>
                  <a:lnTo>
                    <a:pt x="39" y="20"/>
                  </a:lnTo>
                  <a:lnTo>
                    <a:pt x="39" y="19"/>
                  </a:lnTo>
                  <a:lnTo>
                    <a:pt x="39" y="18"/>
                  </a:lnTo>
                  <a:lnTo>
                    <a:pt x="39" y="17"/>
                  </a:lnTo>
                  <a:lnTo>
                    <a:pt x="38" y="16"/>
                  </a:lnTo>
                  <a:lnTo>
                    <a:pt x="37" y="16"/>
                  </a:lnTo>
                  <a:lnTo>
                    <a:pt x="37" y="15"/>
                  </a:lnTo>
                  <a:lnTo>
                    <a:pt x="36" y="14"/>
                  </a:lnTo>
                  <a:lnTo>
                    <a:pt x="35" y="13"/>
                  </a:lnTo>
                  <a:lnTo>
                    <a:pt x="35" y="12"/>
                  </a:lnTo>
                  <a:lnTo>
                    <a:pt x="34" y="12"/>
                  </a:lnTo>
                  <a:lnTo>
                    <a:pt x="33" y="11"/>
                  </a:lnTo>
                  <a:lnTo>
                    <a:pt x="32" y="10"/>
                  </a:lnTo>
                  <a:lnTo>
                    <a:pt x="31" y="10"/>
                  </a:lnTo>
                  <a:lnTo>
                    <a:pt x="29" y="9"/>
                  </a:lnTo>
                  <a:lnTo>
                    <a:pt x="29" y="8"/>
                  </a:lnTo>
                  <a:lnTo>
                    <a:pt x="27" y="8"/>
                  </a:lnTo>
                  <a:lnTo>
                    <a:pt x="26" y="7"/>
                  </a:lnTo>
                  <a:lnTo>
                    <a:pt x="25" y="6"/>
                  </a:lnTo>
                  <a:lnTo>
                    <a:pt x="24" y="6"/>
                  </a:lnTo>
                  <a:lnTo>
                    <a:pt x="23" y="5"/>
                  </a:lnTo>
                  <a:lnTo>
                    <a:pt x="21" y="5"/>
                  </a:lnTo>
                  <a:lnTo>
                    <a:pt x="20" y="4"/>
                  </a:lnTo>
                  <a:lnTo>
                    <a:pt x="19" y="4"/>
                  </a:lnTo>
                  <a:lnTo>
                    <a:pt x="17" y="3"/>
                  </a:lnTo>
                  <a:lnTo>
                    <a:pt x="16" y="2"/>
                  </a:lnTo>
                  <a:lnTo>
                    <a:pt x="15" y="2"/>
                  </a:lnTo>
                  <a:lnTo>
                    <a:pt x="13" y="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750" name="Freeform 268"/>
            <p:cNvSpPr>
              <a:spLocks/>
            </p:cNvSpPr>
            <p:nvPr/>
          </p:nvSpPr>
          <p:spPr bwMode="auto">
            <a:xfrm>
              <a:off x="3537" y="1635"/>
              <a:ext cx="34" cy="25"/>
            </a:xfrm>
            <a:custGeom>
              <a:avLst/>
              <a:gdLst>
                <a:gd name="T0" fmla="*/ 0 w 34"/>
                <a:gd name="T1" fmla="*/ 6 h 25"/>
                <a:gd name="T2" fmla="*/ 0 w 34"/>
                <a:gd name="T3" fmla="*/ 8 h 25"/>
                <a:gd name="T4" fmla="*/ 1 w 34"/>
                <a:gd name="T5" fmla="*/ 10 h 25"/>
                <a:gd name="T6" fmla="*/ 2 w 34"/>
                <a:gd name="T7" fmla="*/ 12 h 25"/>
                <a:gd name="T8" fmla="*/ 3 w 34"/>
                <a:gd name="T9" fmla="*/ 14 h 25"/>
                <a:gd name="T10" fmla="*/ 4 w 34"/>
                <a:gd name="T11" fmla="*/ 16 h 25"/>
                <a:gd name="T12" fmla="*/ 5 w 34"/>
                <a:gd name="T13" fmla="*/ 17 h 25"/>
                <a:gd name="T14" fmla="*/ 6 w 34"/>
                <a:gd name="T15" fmla="*/ 19 h 25"/>
                <a:gd name="T16" fmla="*/ 7 w 34"/>
                <a:gd name="T17" fmla="*/ 20 h 25"/>
                <a:gd name="T18" fmla="*/ 9 w 34"/>
                <a:gd name="T19" fmla="*/ 21 h 25"/>
                <a:gd name="T20" fmla="*/ 11 w 34"/>
                <a:gd name="T21" fmla="*/ 22 h 25"/>
                <a:gd name="T22" fmla="*/ 14 w 34"/>
                <a:gd name="T23" fmla="*/ 23 h 25"/>
                <a:gd name="T24" fmla="*/ 16 w 34"/>
                <a:gd name="T25" fmla="*/ 24 h 25"/>
                <a:gd name="T26" fmla="*/ 18 w 34"/>
                <a:gd name="T27" fmla="*/ 24 h 25"/>
                <a:gd name="T28" fmla="*/ 20 w 34"/>
                <a:gd name="T29" fmla="*/ 24 h 25"/>
                <a:gd name="T30" fmla="*/ 22 w 34"/>
                <a:gd name="T31" fmla="*/ 24 h 25"/>
                <a:gd name="T32" fmla="*/ 24 w 34"/>
                <a:gd name="T33" fmla="*/ 24 h 25"/>
                <a:gd name="T34" fmla="*/ 25 w 34"/>
                <a:gd name="T35" fmla="*/ 23 h 25"/>
                <a:gd name="T36" fmla="*/ 27 w 34"/>
                <a:gd name="T37" fmla="*/ 23 h 25"/>
                <a:gd name="T38" fmla="*/ 28 w 34"/>
                <a:gd name="T39" fmla="*/ 22 h 25"/>
                <a:gd name="T40" fmla="*/ 30 w 34"/>
                <a:gd name="T41" fmla="*/ 21 h 25"/>
                <a:gd name="T42" fmla="*/ 31 w 34"/>
                <a:gd name="T43" fmla="*/ 20 h 25"/>
                <a:gd name="T44" fmla="*/ 32 w 34"/>
                <a:gd name="T45" fmla="*/ 18 h 25"/>
                <a:gd name="T46" fmla="*/ 33 w 34"/>
                <a:gd name="T47" fmla="*/ 17 h 25"/>
                <a:gd name="T48" fmla="*/ 33 w 34"/>
                <a:gd name="T49" fmla="*/ 15 h 25"/>
                <a:gd name="T50" fmla="*/ 33 w 34"/>
                <a:gd name="T51" fmla="*/ 13 h 25"/>
                <a:gd name="T52" fmla="*/ 32 w 34"/>
                <a:gd name="T53" fmla="*/ 12 h 25"/>
                <a:gd name="T54" fmla="*/ 33 w 34"/>
                <a:gd name="T55" fmla="*/ 11 h 25"/>
                <a:gd name="T56" fmla="*/ 33 w 34"/>
                <a:gd name="T57" fmla="*/ 9 h 25"/>
                <a:gd name="T58" fmla="*/ 33 w 34"/>
                <a:gd name="T59" fmla="*/ 7 h 25"/>
                <a:gd name="T60" fmla="*/ 33 w 34"/>
                <a:gd name="T61" fmla="*/ 5 h 25"/>
                <a:gd name="T62" fmla="*/ 30 w 34"/>
                <a:gd name="T63" fmla="*/ 3 h 25"/>
                <a:gd name="T64" fmla="*/ 28 w 34"/>
                <a:gd name="T65" fmla="*/ 2 h 25"/>
                <a:gd name="T66" fmla="*/ 26 w 34"/>
                <a:gd name="T67" fmla="*/ 2 h 25"/>
                <a:gd name="T68" fmla="*/ 24 w 34"/>
                <a:gd name="T69" fmla="*/ 1 h 25"/>
                <a:gd name="T70" fmla="*/ 22 w 34"/>
                <a:gd name="T71" fmla="*/ 0 h 25"/>
                <a:gd name="T72" fmla="*/ 20 w 34"/>
                <a:gd name="T73" fmla="*/ 0 h 25"/>
                <a:gd name="T74" fmla="*/ 18 w 34"/>
                <a:gd name="T75" fmla="*/ 0 h 25"/>
                <a:gd name="T76" fmla="*/ 16 w 34"/>
                <a:gd name="T77" fmla="*/ 0 h 25"/>
                <a:gd name="T78" fmla="*/ 12 w 34"/>
                <a:gd name="T79" fmla="*/ 0 h 25"/>
                <a:gd name="T80" fmla="*/ 10 w 34"/>
                <a:gd name="T81" fmla="*/ 0 h 25"/>
                <a:gd name="T82" fmla="*/ 8 w 34"/>
                <a:gd name="T83" fmla="*/ 1 h 25"/>
                <a:gd name="T84" fmla="*/ 6 w 34"/>
                <a:gd name="T85" fmla="*/ 2 h 25"/>
                <a:gd name="T86" fmla="*/ 4 w 34"/>
                <a:gd name="T87" fmla="*/ 3 h 25"/>
                <a:gd name="T88" fmla="*/ 1 w 34"/>
                <a:gd name="T89" fmla="*/ 5 h 2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4" h="25">
                  <a:moveTo>
                    <a:pt x="1" y="5"/>
                  </a:moveTo>
                  <a:lnTo>
                    <a:pt x="0" y="6"/>
                  </a:lnTo>
                  <a:lnTo>
                    <a:pt x="0" y="7"/>
                  </a:lnTo>
                  <a:lnTo>
                    <a:pt x="0" y="8"/>
                  </a:lnTo>
                  <a:lnTo>
                    <a:pt x="0" y="9"/>
                  </a:lnTo>
                  <a:lnTo>
                    <a:pt x="1" y="10"/>
                  </a:lnTo>
                  <a:lnTo>
                    <a:pt x="1" y="11"/>
                  </a:lnTo>
                  <a:lnTo>
                    <a:pt x="2" y="12"/>
                  </a:lnTo>
                  <a:lnTo>
                    <a:pt x="2" y="13"/>
                  </a:lnTo>
                  <a:lnTo>
                    <a:pt x="3" y="14"/>
                  </a:lnTo>
                  <a:lnTo>
                    <a:pt x="3" y="15"/>
                  </a:lnTo>
                  <a:lnTo>
                    <a:pt x="4" y="16"/>
                  </a:lnTo>
                  <a:lnTo>
                    <a:pt x="4" y="17"/>
                  </a:lnTo>
                  <a:lnTo>
                    <a:pt x="5" y="17"/>
                  </a:lnTo>
                  <a:lnTo>
                    <a:pt x="5" y="18"/>
                  </a:lnTo>
                  <a:lnTo>
                    <a:pt x="6" y="19"/>
                  </a:lnTo>
                  <a:lnTo>
                    <a:pt x="6" y="20"/>
                  </a:lnTo>
                  <a:lnTo>
                    <a:pt x="7" y="20"/>
                  </a:lnTo>
                  <a:lnTo>
                    <a:pt x="8" y="21"/>
                  </a:lnTo>
                  <a:lnTo>
                    <a:pt x="9" y="21"/>
                  </a:lnTo>
                  <a:lnTo>
                    <a:pt x="10" y="22"/>
                  </a:lnTo>
                  <a:lnTo>
                    <a:pt x="11" y="22"/>
                  </a:lnTo>
                  <a:lnTo>
                    <a:pt x="12" y="23"/>
                  </a:lnTo>
                  <a:lnTo>
                    <a:pt x="14" y="23"/>
                  </a:lnTo>
                  <a:lnTo>
                    <a:pt x="15" y="23"/>
                  </a:lnTo>
                  <a:lnTo>
                    <a:pt x="16" y="24"/>
                  </a:lnTo>
                  <a:lnTo>
                    <a:pt x="17" y="24"/>
                  </a:lnTo>
                  <a:lnTo>
                    <a:pt x="18" y="24"/>
                  </a:lnTo>
                  <a:lnTo>
                    <a:pt x="19" y="24"/>
                  </a:lnTo>
                  <a:lnTo>
                    <a:pt x="20" y="24"/>
                  </a:lnTo>
                  <a:lnTo>
                    <a:pt x="21" y="24"/>
                  </a:lnTo>
                  <a:lnTo>
                    <a:pt x="22" y="24"/>
                  </a:lnTo>
                  <a:lnTo>
                    <a:pt x="23" y="24"/>
                  </a:lnTo>
                  <a:lnTo>
                    <a:pt x="24" y="24"/>
                  </a:lnTo>
                  <a:lnTo>
                    <a:pt x="24" y="23"/>
                  </a:lnTo>
                  <a:lnTo>
                    <a:pt x="25" y="23"/>
                  </a:lnTo>
                  <a:lnTo>
                    <a:pt x="26" y="23"/>
                  </a:lnTo>
                  <a:lnTo>
                    <a:pt x="27" y="23"/>
                  </a:lnTo>
                  <a:lnTo>
                    <a:pt x="27" y="22"/>
                  </a:lnTo>
                  <a:lnTo>
                    <a:pt x="28" y="22"/>
                  </a:lnTo>
                  <a:lnTo>
                    <a:pt x="29" y="21"/>
                  </a:lnTo>
                  <a:lnTo>
                    <a:pt x="30" y="21"/>
                  </a:lnTo>
                  <a:lnTo>
                    <a:pt x="30" y="20"/>
                  </a:lnTo>
                  <a:lnTo>
                    <a:pt x="31" y="20"/>
                  </a:lnTo>
                  <a:lnTo>
                    <a:pt x="32" y="19"/>
                  </a:lnTo>
                  <a:lnTo>
                    <a:pt x="32" y="18"/>
                  </a:lnTo>
                  <a:lnTo>
                    <a:pt x="32" y="17"/>
                  </a:lnTo>
                  <a:lnTo>
                    <a:pt x="33" y="17"/>
                  </a:lnTo>
                  <a:lnTo>
                    <a:pt x="33" y="16"/>
                  </a:lnTo>
                  <a:lnTo>
                    <a:pt x="33" y="15"/>
                  </a:lnTo>
                  <a:lnTo>
                    <a:pt x="33" y="14"/>
                  </a:lnTo>
                  <a:lnTo>
                    <a:pt x="33" y="13"/>
                  </a:lnTo>
                  <a:lnTo>
                    <a:pt x="32" y="13"/>
                  </a:lnTo>
                  <a:lnTo>
                    <a:pt x="32" y="12"/>
                  </a:lnTo>
                  <a:lnTo>
                    <a:pt x="32" y="11"/>
                  </a:lnTo>
                  <a:lnTo>
                    <a:pt x="33" y="11"/>
                  </a:lnTo>
                  <a:lnTo>
                    <a:pt x="33" y="10"/>
                  </a:lnTo>
                  <a:lnTo>
                    <a:pt x="33" y="9"/>
                  </a:lnTo>
                  <a:lnTo>
                    <a:pt x="33" y="8"/>
                  </a:lnTo>
                  <a:lnTo>
                    <a:pt x="33" y="7"/>
                  </a:lnTo>
                  <a:lnTo>
                    <a:pt x="33" y="6"/>
                  </a:lnTo>
                  <a:lnTo>
                    <a:pt x="33" y="5"/>
                  </a:lnTo>
                  <a:lnTo>
                    <a:pt x="31" y="4"/>
                  </a:lnTo>
                  <a:lnTo>
                    <a:pt x="30" y="3"/>
                  </a:lnTo>
                  <a:lnTo>
                    <a:pt x="29" y="3"/>
                  </a:lnTo>
                  <a:lnTo>
                    <a:pt x="28" y="2"/>
                  </a:lnTo>
                  <a:lnTo>
                    <a:pt x="27" y="2"/>
                  </a:lnTo>
                  <a:lnTo>
                    <a:pt x="26" y="2"/>
                  </a:lnTo>
                  <a:lnTo>
                    <a:pt x="26" y="1"/>
                  </a:lnTo>
                  <a:lnTo>
                    <a:pt x="24" y="1"/>
                  </a:lnTo>
                  <a:lnTo>
                    <a:pt x="23" y="0"/>
                  </a:lnTo>
                  <a:lnTo>
                    <a:pt x="22" y="0"/>
                  </a:lnTo>
                  <a:lnTo>
                    <a:pt x="21" y="0"/>
                  </a:lnTo>
                  <a:lnTo>
                    <a:pt x="20" y="0"/>
                  </a:lnTo>
                  <a:lnTo>
                    <a:pt x="19" y="0"/>
                  </a:lnTo>
                  <a:lnTo>
                    <a:pt x="18" y="0"/>
                  </a:lnTo>
                  <a:lnTo>
                    <a:pt x="17" y="0"/>
                  </a:lnTo>
                  <a:lnTo>
                    <a:pt x="16" y="0"/>
                  </a:lnTo>
                  <a:lnTo>
                    <a:pt x="14" y="0"/>
                  </a:lnTo>
                  <a:lnTo>
                    <a:pt x="12" y="0"/>
                  </a:lnTo>
                  <a:lnTo>
                    <a:pt x="11" y="0"/>
                  </a:lnTo>
                  <a:lnTo>
                    <a:pt x="10" y="0"/>
                  </a:lnTo>
                  <a:lnTo>
                    <a:pt x="9" y="1"/>
                  </a:lnTo>
                  <a:lnTo>
                    <a:pt x="8" y="1"/>
                  </a:lnTo>
                  <a:lnTo>
                    <a:pt x="7" y="2"/>
                  </a:lnTo>
                  <a:lnTo>
                    <a:pt x="6" y="2"/>
                  </a:lnTo>
                  <a:lnTo>
                    <a:pt x="5" y="2"/>
                  </a:lnTo>
                  <a:lnTo>
                    <a:pt x="4" y="3"/>
                  </a:lnTo>
                  <a:lnTo>
                    <a:pt x="2" y="4"/>
                  </a:lnTo>
                  <a:lnTo>
                    <a:pt x="1" y="5"/>
                  </a:lnTo>
                </a:path>
              </a:pathLst>
            </a:custGeom>
            <a:solidFill>
              <a:srgbClr val="FF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751" name="Freeform 269"/>
            <p:cNvSpPr>
              <a:spLocks/>
            </p:cNvSpPr>
            <p:nvPr/>
          </p:nvSpPr>
          <p:spPr bwMode="auto">
            <a:xfrm>
              <a:off x="3575" y="1631"/>
              <a:ext cx="33" cy="36"/>
            </a:xfrm>
            <a:custGeom>
              <a:avLst/>
              <a:gdLst>
                <a:gd name="T0" fmla="*/ 1 w 33"/>
                <a:gd name="T1" fmla="*/ 20 h 36"/>
                <a:gd name="T2" fmla="*/ 0 w 33"/>
                <a:gd name="T3" fmla="*/ 21 h 36"/>
                <a:gd name="T4" fmla="*/ 0 w 33"/>
                <a:gd name="T5" fmla="*/ 23 h 36"/>
                <a:gd name="T6" fmla="*/ 1 w 33"/>
                <a:gd name="T7" fmla="*/ 25 h 36"/>
                <a:gd name="T8" fmla="*/ 1 w 33"/>
                <a:gd name="T9" fmla="*/ 27 h 36"/>
                <a:gd name="T10" fmla="*/ 2 w 33"/>
                <a:gd name="T11" fmla="*/ 28 h 36"/>
                <a:gd name="T12" fmla="*/ 4 w 33"/>
                <a:gd name="T13" fmla="*/ 30 h 36"/>
                <a:gd name="T14" fmla="*/ 6 w 33"/>
                <a:gd name="T15" fmla="*/ 32 h 36"/>
                <a:gd name="T16" fmla="*/ 7 w 33"/>
                <a:gd name="T17" fmla="*/ 33 h 36"/>
                <a:gd name="T18" fmla="*/ 9 w 33"/>
                <a:gd name="T19" fmla="*/ 34 h 36"/>
                <a:gd name="T20" fmla="*/ 11 w 33"/>
                <a:gd name="T21" fmla="*/ 34 h 36"/>
                <a:gd name="T22" fmla="*/ 12 w 33"/>
                <a:gd name="T23" fmla="*/ 35 h 36"/>
                <a:gd name="T24" fmla="*/ 14 w 33"/>
                <a:gd name="T25" fmla="*/ 35 h 36"/>
                <a:gd name="T26" fmla="*/ 17 w 33"/>
                <a:gd name="T27" fmla="*/ 35 h 36"/>
                <a:gd name="T28" fmla="*/ 19 w 33"/>
                <a:gd name="T29" fmla="*/ 34 h 36"/>
                <a:gd name="T30" fmla="*/ 21 w 33"/>
                <a:gd name="T31" fmla="*/ 34 h 36"/>
                <a:gd name="T32" fmla="*/ 23 w 33"/>
                <a:gd name="T33" fmla="*/ 34 h 36"/>
                <a:gd name="T34" fmla="*/ 25 w 33"/>
                <a:gd name="T35" fmla="*/ 34 h 36"/>
                <a:gd name="T36" fmla="*/ 26 w 33"/>
                <a:gd name="T37" fmla="*/ 33 h 36"/>
                <a:gd name="T38" fmla="*/ 28 w 33"/>
                <a:gd name="T39" fmla="*/ 33 h 36"/>
                <a:gd name="T40" fmla="*/ 29 w 33"/>
                <a:gd name="T41" fmla="*/ 32 h 36"/>
                <a:gd name="T42" fmla="*/ 30 w 33"/>
                <a:gd name="T43" fmla="*/ 31 h 36"/>
                <a:gd name="T44" fmla="*/ 31 w 33"/>
                <a:gd name="T45" fmla="*/ 30 h 36"/>
                <a:gd name="T46" fmla="*/ 31 w 33"/>
                <a:gd name="T47" fmla="*/ 27 h 36"/>
                <a:gd name="T48" fmla="*/ 32 w 33"/>
                <a:gd name="T49" fmla="*/ 25 h 36"/>
                <a:gd name="T50" fmla="*/ 32 w 33"/>
                <a:gd name="T51" fmla="*/ 23 h 36"/>
                <a:gd name="T52" fmla="*/ 32 w 33"/>
                <a:gd name="T53" fmla="*/ 21 h 36"/>
                <a:gd name="T54" fmla="*/ 32 w 33"/>
                <a:gd name="T55" fmla="*/ 19 h 36"/>
                <a:gd name="T56" fmla="*/ 31 w 33"/>
                <a:gd name="T57" fmla="*/ 17 h 36"/>
                <a:gd name="T58" fmla="*/ 30 w 33"/>
                <a:gd name="T59" fmla="*/ 14 h 36"/>
                <a:gd name="T60" fmla="*/ 29 w 33"/>
                <a:gd name="T61" fmla="*/ 12 h 36"/>
                <a:gd name="T62" fmla="*/ 28 w 33"/>
                <a:gd name="T63" fmla="*/ 11 h 36"/>
                <a:gd name="T64" fmla="*/ 27 w 33"/>
                <a:gd name="T65" fmla="*/ 9 h 36"/>
                <a:gd name="T66" fmla="*/ 25 w 33"/>
                <a:gd name="T67" fmla="*/ 7 h 36"/>
                <a:gd name="T68" fmla="*/ 24 w 33"/>
                <a:gd name="T69" fmla="*/ 6 h 36"/>
                <a:gd name="T70" fmla="*/ 23 w 33"/>
                <a:gd name="T71" fmla="*/ 4 h 36"/>
                <a:gd name="T72" fmla="*/ 21 w 33"/>
                <a:gd name="T73" fmla="*/ 2 h 36"/>
                <a:gd name="T74" fmla="*/ 20 w 33"/>
                <a:gd name="T75" fmla="*/ 0 h 36"/>
                <a:gd name="T76" fmla="*/ 18 w 33"/>
                <a:gd name="T77" fmla="*/ 0 h 36"/>
                <a:gd name="T78" fmla="*/ 14 w 33"/>
                <a:gd name="T79" fmla="*/ 0 h 36"/>
                <a:gd name="T80" fmla="*/ 12 w 33"/>
                <a:gd name="T81" fmla="*/ 1 h 36"/>
                <a:gd name="T82" fmla="*/ 11 w 33"/>
                <a:gd name="T83" fmla="*/ 2 h 36"/>
                <a:gd name="T84" fmla="*/ 9 w 33"/>
                <a:gd name="T85" fmla="*/ 3 h 36"/>
                <a:gd name="T86" fmla="*/ 7 w 33"/>
                <a:gd name="T87" fmla="*/ 5 h 36"/>
                <a:gd name="T88" fmla="*/ 5 w 33"/>
                <a:gd name="T89" fmla="*/ 7 h 36"/>
                <a:gd name="T90" fmla="*/ 4 w 33"/>
                <a:gd name="T91" fmla="*/ 8 h 36"/>
                <a:gd name="T92" fmla="*/ 4 w 33"/>
                <a:gd name="T93" fmla="*/ 10 h 36"/>
                <a:gd name="T94" fmla="*/ 3 w 33"/>
                <a:gd name="T95" fmla="*/ 12 h 36"/>
                <a:gd name="T96" fmla="*/ 2 w 33"/>
                <a:gd name="T97" fmla="*/ 14 h 36"/>
                <a:gd name="T98" fmla="*/ 2 w 33"/>
                <a:gd name="T99" fmla="*/ 16 h 36"/>
                <a:gd name="T100" fmla="*/ 1 w 33"/>
                <a:gd name="T101" fmla="*/ 18 h 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3" h="36">
                  <a:moveTo>
                    <a:pt x="1" y="19"/>
                  </a:moveTo>
                  <a:lnTo>
                    <a:pt x="1" y="20"/>
                  </a:lnTo>
                  <a:lnTo>
                    <a:pt x="1" y="21"/>
                  </a:lnTo>
                  <a:lnTo>
                    <a:pt x="0" y="21"/>
                  </a:lnTo>
                  <a:lnTo>
                    <a:pt x="0" y="22"/>
                  </a:lnTo>
                  <a:lnTo>
                    <a:pt x="0" y="23"/>
                  </a:lnTo>
                  <a:lnTo>
                    <a:pt x="0" y="24"/>
                  </a:lnTo>
                  <a:lnTo>
                    <a:pt x="1" y="25"/>
                  </a:lnTo>
                  <a:lnTo>
                    <a:pt x="1" y="26"/>
                  </a:lnTo>
                  <a:lnTo>
                    <a:pt x="1" y="27"/>
                  </a:lnTo>
                  <a:lnTo>
                    <a:pt x="2" y="27"/>
                  </a:lnTo>
                  <a:lnTo>
                    <a:pt x="2" y="28"/>
                  </a:lnTo>
                  <a:lnTo>
                    <a:pt x="3" y="29"/>
                  </a:lnTo>
                  <a:lnTo>
                    <a:pt x="4" y="30"/>
                  </a:lnTo>
                  <a:lnTo>
                    <a:pt x="5" y="31"/>
                  </a:lnTo>
                  <a:lnTo>
                    <a:pt x="6" y="32"/>
                  </a:lnTo>
                  <a:lnTo>
                    <a:pt x="7" y="32"/>
                  </a:lnTo>
                  <a:lnTo>
                    <a:pt x="7" y="33"/>
                  </a:lnTo>
                  <a:lnTo>
                    <a:pt x="8" y="33"/>
                  </a:lnTo>
                  <a:lnTo>
                    <a:pt x="9" y="34"/>
                  </a:lnTo>
                  <a:lnTo>
                    <a:pt x="10" y="34"/>
                  </a:lnTo>
                  <a:lnTo>
                    <a:pt x="11" y="34"/>
                  </a:lnTo>
                  <a:lnTo>
                    <a:pt x="12" y="34"/>
                  </a:lnTo>
                  <a:lnTo>
                    <a:pt x="12" y="35"/>
                  </a:lnTo>
                  <a:lnTo>
                    <a:pt x="13" y="35"/>
                  </a:lnTo>
                  <a:lnTo>
                    <a:pt x="14" y="35"/>
                  </a:lnTo>
                  <a:lnTo>
                    <a:pt x="15" y="35"/>
                  </a:lnTo>
                  <a:lnTo>
                    <a:pt x="17" y="35"/>
                  </a:lnTo>
                  <a:lnTo>
                    <a:pt x="18" y="35"/>
                  </a:lnTo>
                  <a:lnTo>
                    <a:pt x="19" y="34"/>
                  </a:lnTo>
                  <a:lnTo>
                    <a:pt x="20" y="34"/>
                  </a:lnTo>
                  <a:lnTo>
                    <a:pt x="21" y="34"/>
                  </a:lnTo>
                  <a:lnTo>
                    <a:pt x="22" y="34"/>
                  </a:lnTo>
                  <a:lnTo>
                    <a:pt x="23" y="34"/>
                  </a:lnTo>
                  <a:lnTo>
                    <a:pt x="24" y="34"/>
                  </a:lnTo>
                  <a:lnTo>
                    <a:pt x="25" y="34"/>
                  </a:lnTo>
                  <a:lnTo>
                    <a:pt x="25" y="33"/>
                  </a:lnTo>
                  <a:lnTo>
                    <a:pt x="26" y="33"/>
                  </a:lnTo>
                  <a:lnTo>
                    <a:pt x="27" y="33"/>
                  </a:lnTo>
                  <a:lnTo>
                    <a:pt x="28" y="33"/>
                  </a:lnTo>
                  <a:lnTo>
                    <a:pt x="28" y="32"/>
                  </a:lnTo>
                  <a:lnTo>
                    <a:pt x="29" y="32"/>
                  </a:lnTo>
                  <a:lnTo>
                    <a:pt x="29" y="31"/>
                  </a:lnTo>
                  <a:lnTo>
                    <a:pt x="30" y="31"/>
                  </a:lnTo>
                  <a:lnTo>
                    <a:pt x="30" y="30"/>
                  </a:lnTo>
                  <a:lnTo>
                    <a:pt x="31" y="30"/>
                  </a:lnTo>
                  <a:lnTo>
                    <a:pt x="31" y="29"/>
                  </a:lnTo>
                  <a:lnTo>
                    <a:pt x="31" y="27"/>
                  </a:lnTo>
                  <a:lnTo>
                    <a:pt x="31" y="26"/>
                  </a:lnTo>
                  <a:lnTo>
                    <a:pt x="32" y="25"/>
                  </a:lnTo>
                  <a:lnTo>
                    <a:pt x="32" y="24"/>
                  </a:lnTo>
                  <a:lnTo>
                    <a:pt x="32" y="23"/>
                  </a:lnTo>
                  <a:lnTo>
                    <a:pt x="32" y="22"/>
                  </a:lnTo>
                  <a:lnTo>
                    <a:pt x="32" y="21"/>
                  </a:lnTo>
                  <a:lnTo>
                    <a:pt x="32" y="20"/>
                  </a:lnTo>
                  <a:lnTo>
                    <a:pt x="32" y="19"/>
                  </a:lnTo>
                  <a:lnTo>
                    <a:pt x="31" y="18"/>
                  </a:lnTo>
                  <a:lnTo>
                    <a:pt x="31" y="17"/>
                  </a:lnTo>
                  <a:lnTo>
                    <a:pt x="31" y="16"/>
                  </a:lnTo>
                  <a:lnTo>
                    <a:pt x="30" y="14"/>
                  </a:lnTo>
                  <a:lnTo>
                    <a:pt x="29" y="13"/>
                  </a:lnTo>
                  <a:lnTo>
                    <a:pt x="29" y="12"/>
                  </a:lnTo>
                  <a:lnTo>
                    <a:pt x="28" y="12"/>
                  </a:lnTo>
                  <a:lnTo>
                    <a:pt x="28" y="11"/>
                  </a:lnTo>
                  <a:lnTo>
                    <a:pt x="27" y="10"/>
                  </a:lnTo>
                  <a:lnTo>
                    <a:pt x="27" y="9"/>
                  </a:lnTo>
                  <a:lnTo>
                    <a:pt x="26" y="8"/>
                  </a:lnTo>
                  <a:lnTo>
                    <a:pt x="25" y="7"/>
                  </a:lnTo>
                  <a:lnTo>
                    <a:pt x="25" y="6"/>
                  </a:lnTo>
                  <a:lnTo>
                    <a:pt x="24" y="6"/>
                  </a:lnTo>
                  <a:lnTo>
                    <a:pt x="23" y="5"/>
                  </a:lnTo>
                  <a:lnTo>
                    <a:pt x="23" y="4"/>
                  </a:lnTo>
                  <a:lnTo>
                    <a:pt x="22" y="3"/>
                  </a:lnTo>
                  <a:lnTo>
                    <a:pt x="21" y="2"/>
                  </a:lnTo>
                  <a:lnTo>
                    <a:pt x="21" y="1"/>
                  </a:lnTo>
                  <a:lnTo>
                    <a:pt x="20" y="0"/>
                  </a:lnTo>
                  <a:lnTo>
                    <a:pt x="19" y="0"/>
                  </a:lnTo>
                  <a:lnTo>
                    <a:pt x="18" y="0"/>
                  </a:lnTo>
                  <a:lnTo>
                    <a:pt x="15" y="0"/>
                  </a:lnTo>
                  <a:lnTo>
                    <a:pt x="14" y="0"/>
                  </a:lnTo>
                  <a:lnTo>
                    <a:pt x="13" y="1"/>
                  </a:lnTo>
                  <a:lnTo>
                    <a:pt x="12" y="1"/>
                  </a:lnTo>
                  <a:lnTo>
                    <a:pt x="12" y="2"/>
                  </a:lnTo>
                  <a:lnTo>
                    <a:pt x="11" y="2"/>
                  </a:lnTo>
                  <a:lnTo>
                    <a:pt x="10" y="2"/>
                  </a:lnTo>
                  <a:lnTo>
                    <a:pt x="9" y="3"/>
                  </a:lnTo>
                  <a:lnTo>
                    <a:pt x="8" y="4"/>
                  </a:lnTo>
                  <a:lnTo>
                    <a:pt x="7" y="5"/>
                  </a:lnTo>
                  <a:lnTo>
                    <a:pt x="6" y="6"/>
                  </a:lnTo>
                  <a:lnTo>
                    <a:pt x="5" y="7"/>
                  </a:lnTo>
                  <a:lnTo>
                    <a:pt x="5" y="8"/>
                  </a:lnTo>
                  <a:lnTo>
                    <a:pt x="4" y="8"/>
                  </a:lnTo>
                  <a:lnTo>
                    <a:pt x="4" y="9"/>
                  </a:lnTo>
                  <a:lnTo>
                    <a:pt x="4" y="10"/>
                  </a:lnTo>
                  <a:lnTo>
                    <a:pt x="3" y="11"/>
                  </a:lnTo>
                  <a:lnTo>
                    <a:pt x="3" y="12"/>
                  </a:lnTo>
                  <a:lnTo>
                    <a:pt x="2" y="13"/>
                  </a:lnTo>
                  <a:lnTo>
                    <a:pt x="2" y="14"/>
                  </a:lnTo>
                  <a:lnTo>
                    <a:pt x="2" y="15"/>
                  </a:lnTo>
                  <a:lnTo>
                    <a:pt x="2" y="16"/>
                  </a:lnTo>
                  <a:lnTo>
                    <a:pt x="1" y="17"/>
                  </a:lnTo>
                  <a:lnTo>
                    <a:pt x="1" y="18"/>
                  </a:lnTo>
                  <a:lnTo>
                    <a:pt x="1" y="19"/>
                  </a:lnTo>
                </a:path>
              </a:pathLst>
            </a:custGeom>
            <a:solidFill>
              <a:srgbClr val="FF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752" name="Freeform 270"/>
            <p:cNvSpPr>
              <a:spLocks/>
            </p:cNvSpPr>
            <p:nvPr/>
          </p:nvSpPr>
          <p:spPr bwMode="auto">
            <a:xfrm>
              <a:off x="3661" y="1635"/>
              <a:ext cx="31" cy="35"/>
            </a:xfrm>
            <a:custGeom>
              <a:avLst/>
              <a:gdLst>
                <a:gd name="T0" fmla="*/ 0 w 31"/>
                <a:gd name="T1" fmla="*/ 19 h 35"/>
                <a:gd name="T2" fmla="*/ 0 w 31"/>
                <a:gd name="T3" fmla="*/ 21 h 35"/>
                <a:gd name="T4" fmla="*/ 0 w 31"/>
                <a:gd name="T5" fmla="*/ 23 h 35"/>
                <a:gd name="T6" fmla="*/ 0 w 31"/>
                <a:gd name="T7" fmla="*/ 25 h 35"/>
                <a:gd name="T8" fmla="*/ 1 w 31"/>
                <a:gd name="T9" fmla="*/ 27 h 35"/>
                <a:gd name="T10" fmla="*/ 2 w 31"/>
                <a:gd name="T11" fmla="*/ 28 h 35"/>
                <a:gd name="T12" fmla="*/ 4 w 31"/>
                <a:gd name="T13" fmla="*/ 29 h 35"/>
                <a:gd name="T14" fmla="*/ 5 w 31"/>
                <a:gd name="T15" fmla="*/ 31 h 35"/>
                <a:gd name="T16" fmla="*/ 7 w 31"/>
                <a:gd name="T17" fmla="*/ 32 h 35"/>
                <a:gd name="T18" fmla="*/ 8 w 31"/>
                <a:gd name="T19" fmla="*/ 33 h 35"/>
                <a:gd name="T20" fmla="*/ 10 w 31"/>
                <a:gd name="T21" fmla="*/ 33 h 35"/>
                <a:gd name="T22" fmla="*/ 12 w 31"/>
                <a:gd name="T23" fmla="*/ 33 h 35"/>
                <a:gd name="T24" fmla="*/ 14 w 31"/>
                <a:gd name="T25" fmla="*/ 34 h 35"/>
                <a:gd name="T26" fmla="*/ 16 w 31"/>
                <a:gd name="T27" fmla="*/ 34 h 35"/>
                <a:gd name="T28" fmla="*/ 18 w 31"/>
                <a:gd name="T29" fmla="*/ 33 h 35"/>
                <a:gd name="T30" fmla="*/ 20 w 31"/>
                <a:gd name="T31" fmla="*/ 33 h 35"/>
                <a:gd name="T32" fmla="*/ 22 w 31"/>
                <a:gd name="T33" fmla="*/ 33 h 35"/>
                <a:gd name="T34" fmla="*/ 23 w 31"/>
                <a:gd name="T35" fmla="*/ 32 h 35"/>
                <a:gd name="T36" fmla="*/ 25 w 31"/>
                <a:gd name="T37" fmla="*/ 32 h 35"/>
                <a:gd name="T38" fmla="*/ 26 w 31"/>
                <a:gd name="T39" fmla="*/ 31 h 35"/>
                <a:gd name="T40" fmla="*/ 27 w 31"/>
                <a:gd name="T41" fmla="*/ 30 h 35"/>
                <a:gd name="T42" fmla="*/ 28 w 31"/>
                <a:gd name="T43" fmla="*/ 29 h 35"/>
                <a:gd name="T44" fmla="*/ 29 w 31"/>
                <a:gd name="T45" fmla="*/ 28 h 35"/>
                <a:gd name="T46" fmla="*/ 29 w 31"/>
                <a:gd name="T47" fmla="*/ 25 h 35"/>
                <a:gd name="T48" fmla="*/ 30 w 31"/>
                <a:gd name="T49" fmla="*/ 23 h 35"/>
                <a:gd name="T50" fmla="*/ 30 w 31"/>
                <a:gd name="T51" fmla="*/ 21 h 35"/>
                <a:gd name="T52" fmla="*/ 30 w 31"/>
                <a:gd name="T53" fmla="*/ 19 h 35"/>
                <a:gd name="T54" fmla="*/ 30 w 31"/>
                <a:gd name="T55" fmla="*/ 17 h 35"/>
                <a:gd name="T56" fmla="*/ 29 w 31"/>
                <a:gd name="T57" fmla="*/ 16 h 35"/>
                <a:gd name="T58" fmla="*/ 28 w 31"/>
                <a:gd name="T59" fmla="*/ 14 h 35"/>
                <a:gd name="T60" fmla="*/ 27 w 31"/>
                <a:gd name="T61" fmla="*/ 12 h 35"/>
                <a:gd name="T62" fmla="*/ 26 w 31"/>
                <a:gd name="T63" fmla="*/ 11 h 35"/>
                <a:gd name="T64" fmla="*/ 25 w 31"/>
                <a:gd name="T65" fmla="*/ 9 h 35"/>
                <a:gd name="T66" fmla="*/ 24 w 31"/>
                <a:gd name="T67" fmla="*/ 7 h 35"/>
                <a:gd name="T68" fmla="*/ 22 w 31"/>
                <a:gd name="T69" fmla="*/ 6 h 35"/>
                <a:gd name="T70" fmla="*/ 21 w 31"/>
                <a:gd name="T71" fmla="*/ 4 h 35"/>
                <a:gd name="T72" fmla="*/ 20 w 31"/>
                <a:gd name="T73" fmla="*/ 2 h 35"/>
                <a:gd name="T74" fmla="*/ 19 w 31"/>
                <a:gd name="T75" fmla="*/ 1 h 35"/>
                <a:gd name="T76" fmla="*/ 18 w 31"/>
                <a:gd name="T77" fmla="*/ 0 h 35"/>
                <a:gd name="T78" fmla="*/ 16 w 31"/>
                <a:gd name="T79" fmla="*/ 0 h 35"/>
                <a:gd name="T80" fmla="*/ 13 w 31"/>
                <a:gd name="T81" fmla="*/ 0 h 35"/>
                <a:gd name="T82" fmla="*/ 11 w 31"/>
                <a:gd name="T83" fmla="*/ 1 h 35"/>
                <a:gd name="T84" fmla="*/ 9 w 31"/>
                <a:gd name="T85" fmla="*/ 2 h 35"/>
                <a:gd name="T86" fmla="*/ 8 w 31"/>
                <a:gd name="T87" fmla="*/ 4 h 35"/>
                <a:gd name="T88" fmla="*/ 6 w 31"/>
                <a:gd name="T89" fmla="*/ 4 h 35"/>
                <a:gd name="T90" fmla="*/ 5 w 31"/>
                <a:gd name="T91" fmla="*/ 6 h 35"/>
                <a:gd name="T92" fmla="*/ 4 w 31"/>
                <a:gd name="T93" fmla="*/ 8 h 35"/>
                <a:gd name="T94" fmla="*/ 3 w 31"/>
                <a:gd name="T95" fmla="*/ 10 h 35"/>
                <a:gd name="T96" fmla="*/ 2 w 31"/>
                <a:gd name="T97" fmla="*/ 12 h 35"/>
                <a:gd name="T98" fmla="*/ 1 w 31"/>
                <a:gd name="T99" fmla="*/ 14 h 35"/>
                <a:gd name="T100" fmla="*/ 0 w 31"/>
                <a:gd name="T101" fmla="*/ 16 h 35"/>
                <a:gd name="T102" fmla="*/ 0 w 31"/>
                <a:gd name="T103" fmla="*/ 18 h 3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1" h="35">
                  <a:moveTo>
                    <a:pt x="0" y="18"/>
                  </a:moveTo>
                  <a:lnTo>
                    <a:pt x="0" y="19"/>
                  </a:lnTo>
                  <a:lnTo>
                    <a:pt x="0" y="20"/>
                  </a:lnTo>
                  <a:lnTo>
                    <a:pt x="0" y="21"/>
                  </a:lnTo>
                  <a:lnTo>
                    <a:pt x="0" y="22"/>
                  </a:lnTo>
                  <a:lnTo>
                    <a:pt x="0" y="23"/>
                  </a:lnTo>
                  <a:lnTo>
                    <a:pt x="0" y="24"/>
                  </a:lnTo>
                  <a:lnTo>
                    <a:pt x="0" y="25"/>
                  </a:lnTo>
                  <a:lnTo>
                    <a:pt x="1" y="26"/>
                  </a:lnTo>
                  <a:lnTo>
                    <a:pt x="1" y="27"/>
                  </a:lnTo>
                  <a:lnTo>
                    <a:pt x="2" y="27"/>
                  </a:lnTo>
                  <a:lnTo>
                    <a:pt x="2" y="28"/>
                  </a:lnTo>
                  <a:lnTo>
                    <a:pt x="3" y="29"/>
                  </a:lnTo>
                  <a:lnTo>
                    <a:pt x="4" y="29"/>
                  </a:lnTo>
                  <a:lnTo>
                    <a:pt x="4" y="30"/>
                  </a:lnTo>
                  <a:lnTo>
                    <a:pt x="5" y="31"/>
                  </a:lnTo>
                  <a:lnTo>
                    <a:pt x="6" y="31"/>
                  </a:lnTo>
                  <a:lnTo>
                    <a:pt x="7" y="32"/>
                  </a:lnTo>
                  <a:lnTo>
                    <a:pt x="8" y="32"/>
                  </a:lnTo>
                  <a:lnTo>
                    <a:pt x="8" y="33"/>
                  </a:lnTo>
                  <a:lnTo>
                    <a:pt x="9" y="33"/>
                  </a:lnTo>
                  <a:lnTo>
                    <a:pt x="10" y="33"/>
                  </a:lnTo>
                  <a:lnTo>
                    <a:pt x="11" y="33"/>
                  </a:lnTo>
                  <a:lnTo>
                    <a:pt x="12" y="33"/>
                  </a:lnTo>
                  <a:lnTo>
                    <a:pt x="13" y="34"/>
                  </a:lnTo>
                  <a:lnTo>
                    <a:pt x="14" y="34"/>
                  </a:lnTo>
                  <a:lnTo>
                    <a:pt x="15" y="34"/>
                  </a:lnTo>
                  <a:lnTo>
                    <a:pt x="16" y="34"/>
                  </a:lnTo>
                  <a:lnTo>
                    <a:pt x="17" y="33"/>
                  </a:lnTo>
                  <a:lnTo>
                    <a:pt x="18" y="33"/>
                  </a:lnTo>
                  <a:lnTo>
                    <a:pt x="19" y="33"/>
                  </a:lnTo>
                  <a:lnTo>
                    <a:pt x="20" y="33"/>
                  </a:lnTo>
                  <a:lnTo>
                    <a:pt x="21" y="33"/>
                  </a:lnTo>
                  <a:lnTo>
                    <a:pt x="22" y="33"/>
                  </a:lnTo>
                  <a:lnTo>
                    <a:pt x="23" y="33"/>
                  </a:lnTo>
                  <a:lnTo>
                    <a:pt x="23" y="32"/>
                  </a:lnTo>
                  <a:lnTo>
                    <a:pt x="24" y="32"/>
                  </a:lnTo>
                  <a:lnTo>
                    <a:pt x="25" y="32"/>
                  </a:lnTo>
                  <a:lnTo>
                    <a:pt x="26" y="32"/>
                  </a:lnTo>
                  <a:lnTo>
                    <a:pt x="26" y="31"/>
                  </a:lnTo>
                  <a:lnTo>
                    <a:pt x="27" y="31"/>
                  </a:lnTo>
                  <a:lnTo>
                    <a:pt x="27" y="30"/>
                  </a:lnTo>
                  <a:lnTo>
                    <a:pt x="28" y="30"/>
                  </a:lnTo>
                  <a:lnTo>
                    <a:pt x="28" y="29"/>
                  </a:lnTo>
                  <a:lnTo>
                    <a:pt x="28" y="28"/>
                  </a:lnTo>
                  <a:lnTo>
                    <a:pt x="29" y="28"/>
                  </a:lnTo>
                  <a:lnTo>
                    <a:pt x="29" y="26"/>
                  </a:lnTo>
                  <a:lnTo>
                    <a:pt x="29" y="25"/>
                  </a:lnTo>
                  <a:lnTo>
                    <a:pt x="30" y="24"/>
                  </a:lnTo>
                  <a:lnTo>
                    <a:pt x="30" y="23"/>
                  </a:lnTo>
                  <a:lnTo>
                    <a:pt x="30" y="22"/>
                  </a:lnTo>
                  <a:lnTo>
                    <a:pt x="30" y="21"/>
                  </a:lnTo>
                  <a:lnTo>
                    <a:pt x="30" y="20"/>
                  </a:lnTo>
                  <a:lnTo>
                    <a:pt x="30" y="19"/>
                  </a:lnTo>
                  <a:lnTo>
                    <a:pt x="30" y="18"/>
                  </a:lnTo>
                  <a:lnTo>
                    <a:pt x="30" y="17"/>
                  </a:lnTo>
                  <a:lnTo>
                    <a:pt x="29" y="17"/>
                  </a:lnTo>
                  <a:lnTo>
                    <a:pt x="29" y="16"/>
                  </a:lnTo>
                  <a:lnTo>
                    <a:pt x="28" y="16"/>
                  </a:lnTo>
                  <a:lnTo>
                    <a:pt x="28" y="14"/>
                  </a:lnTo>
                  <a:lnTo>
                    <a:pt x="27" y="13"/>
                  </a:lnTo>
                  <a:lnTo>
                    <a:pt x="27" y="12"/>
                  </a:lnTo>
                  <a:lnTo>
                    <a:pt x="26" y="12"/>
                  </a:lnTo>
                  <a:lnTo>
                    <a:pt x="26" y="11"/>
                  </a:lnTo>
                  <a:lnTo>
                    <a:pt x="26" y="10"/>
                  </a:lnTo>
                  <a:lnTo>
                    <a:pt x="25" y="9"/>
                  </a:lnTo>
                  <a:lnTo>
                    <a:pt x="24" y="8"/>
                  </a:lnTo>
                  <a:lnTo>
                    <a:pt x="24" y="7"/>
                  </a:lnTo>
                  <a:lnTo>
                    <a:pt x="23" y="6"/>
                  </a:lnTo>
                  <a:lnTo>
                    <a:pt x="22" y="6"/>
                  </a:lnTo>
                  <a:lnTo>
                    <a:pt x="22" y="5"/>
                  </a:lnTo>
                  <a:lnTo>
                    <a:pt x="21" y="4"/>
                  </a:lnTo>
                  <a:lnTo>
                    <a:pt x="20" y="3"/>
                  </a:lnTo>
                  <a:lnTo>
                    <a:pt x="20" y="2"/>
                  </a:lnTo>
                  <a:lnTo>
                    <a:pt x="19" y="2"/>
                  </a:lnTo>
                  <a:lnTo>
                    <a:pt x="19" y="1"/>
                  </a:lnTo>
                  <a:lnTo>
                    <a:pt x="18" y="1"/>
                  </a:lnTo>
                  <a:lnTo>
                    <a:pt x="18" y="0"/>
                  </a:lnTo>
                  <a:lnTo>
                    <a:pt x="17" y="0"/>
                  </a:lnTo>
                  <a:lnTo>
                    <a:pt x="16" y="0"/>
                  </a:lnTo>
                  <a:lnTo>
                    <a:pt x="14" y="0"/>
                  </a:lnTo>
                  <a:lnTo>
                    <a:pt x="13" y="0"/>
                  </a:lnTo>
                  <a:lnTo>
                    <a:pt x="12" y="0"/>
                  </a:lnTo>
                  <a:lnTo>
                    <a:pt x="11" y="1"/>
                  </a:lnTo>
                  <a:lnTo>
                    <a:pt x="10" y="2"/>
                  </a:lnTo>
                  <a:lnTo>
                    <a:pt x="9" y="2"/>
                  </a:lnTo>
                  <a:lnTo>
                    <a:pt x="8" y="3"/>
                  </a:lnTo>
                  <a:lnTo>
                    <a:pt x="8" y="4"/>
                  </a:lnTo>
                  <a:lnTo>
                    <a:pt x="7" y="4"/>
                  </a:lnTo>
                  <a:lnTo>
                    <a:pt x="6" y="4"/>
                  </a:lnTo>
                  <a:lnTo>
                    <a:pt x="6" y="5"/>
                  </a:lnTo>
                  <a:lnTo>
                    <a:pt x="5" y="6"/>
                  </a:lnTo>
                  <a:lnTo>
                    <a:pt x="4" y="7"/>
                  </a:lnTo>
                  <a:lnTo>
                    <a:pt x="4" y="8"/>
                  </a:lnTo>
                  <a:lnTo>
                    <a:pt x="3" y="9"/>
                  </a:lnTo>
                  <a:lnTo>
                    <a:pt x="3" y="10"/>
                  </a:lnTo>
                  <a:lnTo>
                    <a:pt x="2" y="11"/>
                  </a:lnTo>
                  <a:lnTo>
                    <a:pt x="2" y="12"/>
                  </a:lnTo>
                  <a:lnTo>
                    <a:pt x="1" y="13"/>
                  </a:lnTo>
                  <a:lnTo>
                    <a:pt x="1" y="14"/>
                  </a:lnTo>
                  <a:lnTo>
                    <a:pt x="1" y="15"/>
                  </a:lnTo>
                  <a:lnTo>
                    <a:pt x="0" y="16"/>
                  </a:lnTo>
                  <a:lnTo>
                    <a:pt x="0" y="17"/>
                  </a:lnTo>
                  <a:lnTo>
                    <a:pt x="0" y="18"/>
                  </a:lnTo>
                </a:path>
              </a:pathLst>
            </a:custGeom>
            <a:solidFill>
              <a:srgbClr val="FF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753" name="Freeform 271"/>
            <p:cNvSpPr>
              <a:spLocks/>
            </p:cNvSpPr>
            <p:nvPr/>
          </p:nvSpPr>
          <p:spPr bwMode="auto">
            <a:xfrm>
              <a:off x="3584" y="1604"/>
              <a:ext cx="30" cy="23"/>
            </a:xfrm>
            <a:custGeom>
              <a:avLst/>
              <a:gdLst>
                <a:gd name="T0" fmla="*/ 0 w 30"/>
                <a:gd name="T1" fmla="*/ 4 h 23"/>
                <a:gd name="T2" fmla="*/ 0 w 30"/>
                <a:gd name="T3" fmla="*/ 6 h 23"/>
                <a:gd name="T4" fmla="*/ 1 w 30"/>
                <a:gd name="T5" fmla="*/ 7 h 23"/>
                <a:gd name="T6" fmla="*/ 2 w 30"/>
                <a:gd name="T7" fmla="*/ 9 h 23"/>
                <a:gd name="T8" fmla="*/ 3 w 30"/>
                <a:gd name="T9" fmla="*/ 12 h 23"/>
                <a:gd name="T10" fmla="*/ 4 w 30"/>
                <a:gd name="T11" fmla="*/ 14 h 23"/>
                <a:gd name="T12" fmla="*/ 5 w 30"/>
                <a:gd name="T13" fmla="*/ 15 h 23"/>
                <a:gd name="T14" fmla="*/ 6 w 30"/>
                <a:gd name="T15" fmla="*/ 16 h 23"/>
                <a:gd name="T16" fmla="*/ 7 w 30"/>
                <a:gd name="T17" fmla="*/ 17 h 23"/>
                <a:gd name="T18" fmla="*/ 8 w 30"/>
                <a:gd name="T19" fmla="*/ 18 h 23"/>
                <a:gd name="T20" fmla="*/ 10 w 30"/>
                <a:gd name="T21" fmla="*/ 19 h 23"/>
                <a:gd name="T22" fmla="*/ 11 w 30"/>
                <a:gd name="T23" fmla="*/ 20 h 23"/>
                <a:gd name="T24" fmla="*/ 12 w 30"/>
                <a:gd name="T25" fmla="*/ 21 h 23"/>
                <a:gd name="T26" fmla="*/ 14 w 30"/>
                <a:gd name="T27" fmla="*/ 21 h 23"/>
                <a:gd name="T28" fmla="*/ 16 w 30"/>
                <a:gd name="T29" fmla="*/ 21 h 23"/>
                <a:gd name="T30" fmla="*/ 17 w 30"/>
                <a:gd name="T31" fmla="*/ 21 h 23"/>
                <a:gd name="T32" fmla="*/ 19 w 30"/>
                <a:gd name="T33" fmla="*/ 21 h 23"/>
                <a:gd name="T34" fmla="*/ 21 w 30"/>
                <a:gd name="T35" fmla="*/ 21 h 23"/>
                <a:gd name="T36" fmla="*/ 22 w 30"/>
                <a:gd name="T37" fmla="*/ 20 h 23"/>
                <a:gd name="T38" fmla="*/ 23 w 30"/>
                <a:gd name="T39" fmla="*/ 19 h 23"/>
                <a:gd name="T40" fmla="*/ 25 w 30"/>
                <a:gd name="T41" fmla="*/ 18 h 23"/>
                <a:gd name="T42" fmla="*/ 26 w 30"/>
                <a:gd name="T43" fmla="*/ 17 h 23"/>
                <a:gd name="T44" fmla="*/ 26 w 30"/>
                <a:gd name="T45" fmla="*/ 15 h 23"/>
                <a:gd name="T46" fmla="*/ 27 w 30"/>
                <a:gd name="T47" fmla="*/ 14 h 23"/>
                <a:gd name="T48" fmla="*/ 27 w 30"/>
                <a:gd name="T49" fmla="*/ 12 h 23"/>
                <a:gd name="T50" fmla="*/ 28 w 30"/>
                <a:gd name="T51" fmla="*/ 10 h 23"/>
                <a:gd name="T52" fmla="*/ 29 w 30"/>
                <a:gd name="T53" fmla="*/ 8 h 23"/>
                <a:gd name="T54" fmla="*/ 28 w 30"/>
                <a:gd name="T55" fmla="*/ 6 h 23"/>
                <a:gd name="T56" fmla="*/ 28 w 30"/>
                <a:gd name="T57" fmla="*/ 4 h 23"/>
                <a:gd name="T58" fmla="*/ 26 w 30"/>
                <a:gd name="T59" fmla="*/ 4 h 23"/>
                <a:gd name="T60" fmla="*/ 24 w 30"/>
                <a:gd name="T61" fmla="*/ 4 h 23"/>
                <a:gd name="T62" fmla="*/ 23 w 30"/>
                <a:gd name="T63" fmla="*/ 3 h 23"/>
                <a:gd name="T64" fmla="*/ 21 w 30"/>
                <a:gd name="T65" fmla="*/ 3 h 23"/>
                <a:gd name="T66" fmla="*/ 19 w 30"/>
                <a:gd name="T67" fmla="*/ 2 h 23"/>
                <a:gd name="T68" fmla="*/ 17 w 30"/>
                <a:gd name="T69" fmla="*/ 2 h 23"/>
                <a:gd name="T70" fmla="*/ 15 w 30"/>
                <a:gd name="T71" fmla="*/ 2 h 23"/>
                <a:gd name="T72" fmla="*/ 14 w 30"/>
                <a:gd name="T73" fmla="*/ 1 h 23"/>
                <a:gd name="T74" fmla="*/ 12 w 30"/>
                <a:gd name="T75" fmla="*/ 1 h 23"/>
                <a:gd name="T76" fmla="*/ 10 w 30"/>
                <a:gd name="T77" fmla="*/ 1 h 23"/>
                <a:gd name="T78" fmla="*/ 8 w 30"/>
                <a:gd name="T79" fmla="*/ 0 h 23"/>
                <a:gd name="T80" fmla="*/ 6 w 30"/>
                <a:gd name="T81" fmla="*/ 1 h 23"/>
                <a:gd name="T82" fmla="*/ 4 w 30"/>
                <a:gd name="T83" fmla="*/ 1 h 23"/>
                <a:gd name="T84" fmla="*/ 2 w 30"/>
                <a:gd name="T85" fmla="*/ 2 h 2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0" h="23">
                  <a:moveTo>
                    <a:pt x="1" y="3"/>
                  </a:moveTo>
                  <a:lnTo>
                    <a:pt x="0" y="4"/>
                  </a:lnTo>
                  <a:lnTo>
                    <a:pt x="0" y="5"/>
                  </a:lnTo>
                  <a:lnTo>
                    <a:pt x="0" y="6"/>
                  </a:lnTo>
                  <a:lnTo>
                    <a:pt x="1" y="6"/>
                  </a:lnTo>
                  <a:lnTo>
                    <a:pt x="1" y="7"/>
                  </a:lnTo>
                  <a:lnTo>
                    <a:pt x="2" y="8"/>
                  </a:lnTo>
                  <a:lnTo>
                    <a:pt x="2" y="9"/>
                  </a:lnTo>
                  <a:lnTo>
                    <a:pt x="2" y="10"/>
                  </a:lnTo>
                  <a:lnTo>
                    <a:pt x="3" y="12"/>
                  </a:lnTo>
                  <a:lnTo>
                    <a:pt x="3" y="13"/>
                  </a:lnTo>
                  <a:lnTo>
                    <a:pt x="4" y="14"/>
                  </a:lnTo>
                  <a:lnTo>
                    <a:pt x="4" y="15"/>
                  </a:lnTo>
                  <a:lnTo>
                    <a:pt x="5" y="15"/>
                  </a:lnTo>
                  <a:lnTo>
                    <a:pt x="5" y="16"/>
                  </a:lnTo>
                  <a:lnTo>
                    <a:pt x="6" y="16"/>
                  </a:lnTo>
                  <a:lnTo>
                    <a:pt x="6" y="17"/>
                  </a:lnTo>
                  <a:lnTo>
                    <a:pt x="7" y="17"/>
                  </a:lnTo>
                  <a:lnTo>
                    <a:pt x="7" y="18"/>
                  </a:lnTo>
                  <a:lnTo>
                    <a:pt x="8" y="18"/>
                  </a:lnTo>
                  <a:lnTo>
                    <a:pt x="9" y="19"/>
                  </a:lnTo>
                  <a:lnTo>
                    <a:pt x="10" y="19"/>
                  </a:lnTo>
                  <a:lnTo>
                    <a:pt x="10" y="20"/>
                  </a:lnTo>
                  <a:lnTo>
                    <a:pt x="11" y="20"/>
                  </a:lnTo>
                  <a:lnTo>
                    <a:pt x="12" y="20"/>
                  </a:lnTo>
                  <a:lnTo>
                    <a:pt x="12" y="21"/>
                  </a:lnTo>
                  <a:lnTo>
                    <a:pt x="13" y="21"/>
                  </a:lnTo>
                  <a:lnTo>
                    <a:pt x="14" y="21"/>
                  </a:lnTo>
                  <a:lnTo>
                    <a:pt x="15" y="21"/>
                  </a:lnTo>
                  <a:lnTo>
                    <a:pt x="16" y="21"/>
                  </a:lnTo>
                  <a:lnTo>
                    <a:pt x="16" y="22"/>
                  </a:lnTo>
                  <a:lnTo>
                    <a:pt x="17" y="21"/>
                  </a:lnTo>
                  <a:lnTo>
                    <a:pt x="18" y="21"/>
                  </a:lnTo>
                  <a:lnTo>
                    <a:pt x="19" y="21"/>
                  </a:lnTo>
                  <a:lnTo>
                    <a:pt x="20" y="21"/>
                  </a:lnTo>
                  <a:lnTo>
                    <a:pt x="21" y="21"/>
                  </a:lnTo>
                  <a:lnTo>
                    <a:pt x="21" y="20"/>
                  </a:lnTo>
                  <a:lnTo>
                    <a:pt x="22" y="20"/>
                  </a:lnTo>
                  <a:lnTo>
                    <a:pt x="23" y="20"/>
                  </a:lnTo>
                  <a:lnTo>
                    <a:pt x="23" y="19"/>
                  </a:lnTo>
                  <a:lnTo>
                    <a:pt x="24" y="19"/>
                  </a:lnTo>
                  <a:lnTo>
                    <a:pt x="25" y="18"/>
                  </a:lnTo>
                  <a:lnTo>
                    <a:pt x="25" y="17"/>
                  </a:lnTo>
                  <a:lnTo>
                    <a:pt x="26" y="17"/>
                  </a:lnTo>
                  <a:lnTo>
                    <a:pt x="26" y="16"/>
                  </a:lnTo>
                  <a:lnTo>
                    <a:pt x="26" y="15"/>
                  </a:lnTo>
                  <a:lnTo>
                    <a:pt x="27" y="15"/>
                  </a:lnTo>
                  <a:lnTo>
                    <a:pt x="27" y="14"/>
                  </a:lnTo>
                  <a:lnTo>
                    <a:pt x="27" y="13"/>
                  </a:lnTo>
                  <a:lnTo>
                    <a:pt x="27" y="12"/>
                  </a:lnTo>
                  <a:lnTo>
                    <a:pt x="28" y="12"/>
                  </a:lnTo>
                  <a:lnTo>
                    <a:pt x="28" y="10"/>
                  </a:lnTo>
                  <a:lnTo>
                    <a:pt x="28" y="9"/>
                  </a:lnTo>
                  <a:lnTo>
                    <a:pt x="29" y="8"/>
                  </a:lnTo>
                  <a:lnTo>
                    <a:pt x="29" y="7"/>
                  </a:lnTo>
                  <a:lnTo>
                    <a:pt x="28" y="6"/>
                  </a:lnTo>
                  <a:lnTo>
                    <a:pt x="28" y="5"/>
                  </a:lnTo>
                  <a:lnTo>
                    <a:pt x="28" y="4"/>
                  </a:lnTo>
                  <a:lnTo>
                    <a:pt x="27" y="4"/>
                  </a:lnTo>
                  <a:lnTo>
                    <a:pt x="26" y="4"/>
                  </a:lnTo>
                  <a:lnTo>
                    <a:pt x="25" y="4"/>
                  </a:lnTo>
                  <a:lnTo>
                    <a:pt x="24" y="4"/>
                  </a:lnTo>
                  <a:lnTo>
                    <a:pt x="23" y="4"/>
                  </a:lnTo>
                  <a:lnTo>
                    <a:pt x="23" y="3"/>
                  </a:lnTo>
                  <a:lnTo>
                    <a:pt x="22" y="3"/>
                  </a:lnTo>
                  <a:lnTo>
                    <a:pt x="21" y="3"/>
                  </a:lnTo>
                  <a:lnTo>
                    <a:pt x="20" y="3"/>
                  </a:lnTo>
                  <a:lnTo>
                    <a:pt x="19" y="2"/>
                  </a:lnTo>
                  <a:lnTo>
                    <a:pt x="18" y="2"/>
                  </a:lnTo>
                  <a:lnTo>
                    <a:pt x="17" y="2"/>
                  </a:lnTo>
                  <a:lnTo>
                    <a:pt x="16" y="2"/>
                  </a:lnTo>
                  <a:lnTo>
                    <a:pt x="15" y="2"/>
                  </a:lnTo>
                  <a:lnTo>
                    <a:pt x="15" y="1"/>
                  </a:lnTo>
                  <a:lnTo>
                    <a:pt x="14" y="1"/>
                  </a:lnTo>
                  <a:lnTo>
                    <a:pt x="13" y="1"/>
                  </a:lnTo>
                  <a:lnTo>
                    <a:pt x="12" y="1"/>
                  </a:lnTo>
                  <a:lnTo>
                    <a:pt x="11" y="1"/>
                  </a:lnTo>
                  <a:lnTo>
                    <a:pt x="10" y="1"/>
                  </a:lnTo>
                  <a:lnTo>
                    <a:pt x="9" y="0"/>
                  </a:lnTo>
                  <a:lnTo>
                    <a:pt x="8" y="0"/>
                  </a:lnTo>
                  <a:lnTo>
                    <a:pt x="8" y="1"/>
                  </a:lnTo>
                  <a:lnTo>
                    <a:pt x="6" y="1"/>
                  </a:lnTo>
                  <a:lnTo>
                    <a:pt x="5" y="1"/>
                  </a:lnTo>
                  <a:lnTo>
                    <a:pt x="4" y="1"/>
                  </a:lnTo>
                  <a:lnTo>
                    <a:pt x="3" y="2"/>
                  </a:lnTo>
                  <a:lnTo>
                    <a:pt x="2" y="2"/>
                  </a:lnTo>
                  <a:lnTo>
                    <a:pt x="1" y="3"/>
                  </a:lnTo>
                </a:path>
              </a:pathLst>
            </a:custGeom>
            <a:solidFill>
              <a:srgbClr val="FF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754" name="Freeform 272"/>
            <p:cNvSpPr>
              <a:spLocks/>
            </p:cNvSpPr>
            <p:nvPr/>
          </p:nvSpPr>
          <p:spPr bwMode="auto">
            <a:xfrm>
              <a:off x="3640" y="1700"/>
              <a:ext cx="32" cy="22"/>
            </a:xfrm>
            <a:custGeom>
              <a:avLst/>
              <a:gdLst>
                <a:gd name="T0" fmla="*/ 0 w 32"/>
                <a:gd name="T1" fmla="*/ 3 h 22"/>
                <a:gd name="T2" fmla="*/ 0 w 32"/>
                <a:gd name="T3" fmla="*/ 5 h 22"/>
                <a:gd name="T4" fmla="*/ 1 w 32"/>
                <a:gd name="T5" fmla="*/ 6 h 22"/>
                <a:gd name="T6" fmla="*/ 2 w 32"/>
                <a:gd name="T7" fmla="*/ 7 h 22"/>
                <a:gd name="T8" fmla="*/ 2 w 32"/>
                <a:gd name="T9" fmla="*/ 9 h 22"/>
                <a:gd name="T10" fmla="*/ 3 w 32"/>
                <a:gd name="T11" fmla="*/ 12 h 22"/>
                <a:gd name="T12" fmla="*/ 4 w 32"/>
                <a:gd name="T13" fmla="*/ 13 h 22"/>
                <a:gd name="T14" fmla="*/ 5 w 32"/>
                <a:gd name="T15" fmla="*/ 15 h 22"/>
                <a:gd name="T16" fmla="*/ 6 w 32"/>
                <a:gd name="T17" fmla="*/ 16 h 22"/>
                <a:gd name="T18" fmla="*/ 7 w 32"/>
                <a:gd name="T19" fmla="*/ 17 h 22"/>
                <a:gd name="T20" fmla="*/ 8 w 32"/>
                <a:gd name="T21" fmla="*/ 18 h 22"/>
                <a:gd name="T22" fmla="*/ 10 w 32"/>
                <a:gd name="T23" fmla="*/ 18 h 22"/>
                <a:gd name="T24" fmla="*/ 11 w 32"/>
                <a:gd name="T25" fmla="*/ 19 h 22"/>
                <a:gd name="T26" fmla="*/ 13 w 32"/>
                <a:gd name="T27" fmla="*/ 20 h 22"/>
                <a:gd name="T28" fmla="*/ 16 w 32"/>
                <a:gd name="T29" fmla="*/ 21 h 22"/>
                <a:gd name="T30" fmla="*/ 18 w 32"/>
                <a:gd name="T31" fmla="*/ 21 h 22"/>
                <a:gd name="T32" fmla="*/ 20 w 32"/>
                <a:gd name="T33" fmla="*/ 21 h 22"/>
                <a:gd name="T34" fmla="*/ 22 w 32"/>
                <a:gd name="T35" fmla="*/ 20 h 22"/>
                <a:gd name="T36" fmla="*/ 24 w 32"/>
                <a:gd name="T37" fmla="*/ 20 h 22"/>
                <a:gd name="T38" fmla="*/ 25 w 32"/>
                <a:gd name="T39" fmla="*/ 19 h 22"/>
                <a:gd name="T40" fmla="*/ 27 w 32"/>
                <a:gd name="T41" fmla="*/ 18 h 22"/>
                <a:gd name="T42" fmla="*/ 28 w 32"/>
                <a:gd name="T43" fmla="*/ 17 h 22"/>
                <a:gd name="T44" fmla="*/ 29 w 32"/>
                <a:gd name="T45" fmla="*/ 16 h 22"/>
                <a:gd name="T46" fmla="*/ 29 w 32"/>
                <a:gd name="T47" fmla="*/ 14 h 22"/>
                <a:gd name="T48" fmla="*/ 30 w 32"/>
                <a:gd name="T49" fmla="*/ 12 h 22"/>
                <a:gd name="T50" fmla="*/ 31 w 32"/>
                <a:gd name="T51" fmla="*/ 9 h 22"/>
                <a:gd name="T52" fmla="*/ 31 w 32"/>
                <a:gd name="T53" fmla="*/ 7 h 22"/>
                <a:gd name="T54" fmla="*/ 31 w 32"/>
                <a:gd name="T55" fmla="*/ 5 h 22"/>
                <a:gd name="T56" fmla="*/ 29 w 32"/>
                <a:gd name="T57" fmla="*/ 3 h 22"/>
                <a:gd name="T58" fmla="*/ 27 w 32"/>
                <a:gd name="T59" fmla="*/ 3 h 22"/>
                <a:gd name="T60" fmla="*/ 25 w 32"/>
                <a:gd name="T61" fmla="*/ 3 h 22"/>
                <a:gd name="T62" fmla="*/ 23 w 32"/>
                <a:gd name="T63" fmla="*/ 2 h 22"/>
                <a:gd name="T64" fmla="*/ 21 w 32"/>
                <a:gd name="T65" fmla="*/ 2 h 22"/>
                <a:gd name="T66" fmla="*/ 19 w 32"/>
                <a:gd name="T67" fmla="*/ 1 h 22"/>
                <a:gd name="T68" fmla="*/ 17 w 32"/>
                <a:gd name="T69" fmla="*/ 1 h 22"/>
                <a:gd name="T70" fmla="*/ 14 w 32"/>
                <a:gd name="T71" fmla="*/ 1 h 22"/>
                <a:gd name="T72" fmla="*/ 12 w 32"/>
                <a:gd name="T73" fmla="*/ 0 h 22"/>
                <a:gd name="T74" fmla="*/ 10 w 32"/>
                <a:gd name="T75" fmla="*/ 0 h 22"/>
                <a:gd name="T76" fmla="*/ 8 w 32"/>
                <a:gd name="T77" fmla="*/ 0 h 22"/>
                <a:gd name="T78" fmla="*/ 5 w 32"/>
                <a:gd name="T79" fmla="*/ 1 h 22"/>
                <a:gd name="T80" fmla="*/ 3 w 32"/>
                <a:gd name="T81" fmla="*/ 1 h 22"/>
                <a:gd name="T82" fmla="*/ 2 w 32"/>
                <a:gd name="T83" fmla="*/ 2 h 2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2" h="22">
                  <a:moveTo>
                    <a:pt x="1" y="3"/>
                  </a:moveTo>
                  <a:lnTo>
                    <a:pt x="0" y="3"/>
                  </a:lnTo>
                  <a:lnTo>
                    <a:pt x="0" y="4"/>
                  </a:lnTo>
                  <a:lnTo>
                    <a:pt x="0" y="5"/>
                  </a:lnTo>
                  <a:lnTo>
                    <a:pt x="1" y="5"/>
                  </a:lnTo>
                  <a:lnTo>
                    <a:pt x="1" y="6"/>
                  </a:lnTo>
                  <a:lnTo>
                    <a:pt x="1" y="7"/>
                  </a:lnTo>
                  <a:lnTo>
                    <a:pt x="2" y="7"/>
                  </a:lnTo>
                  <a:lnTo>
                    <a:pt x="2" y="8"/>
                  </a:lnTo>
                  <a:lnTo>
                    <a:pt x="2" y="9"/>
                  </a:lnTo>
                  <a:lnTo>
                    <a:pt x="2" y="11"/>
                  </a:lnTo>
                  <a:lnTo>
                    <a:pt x="3" y="12"/>
                  </a:lnTo>
                  <a:lnTo>
                    <a:pt x="3" y="13"/>
                  </a:lnTo>
                  <a:lnTo>
                    <a:pt x="4" y="13"/>
                  </a:lnTo>
                  <a:lnTo>
                    <a:pt x="4" y="14"/>
                  </a:lnTo>
                  <a:lnTo>
                    <a:pt x="5" y="15"/>
                  </a:lnTo>
                  <a:lnTo>
                    <a:pt x="5" y="16"/>
                  </a:lnTo>
                  <a:lnTo>
                    <a:pt x="6" y="16"/>
                  </a:lnTo>
                  <a:lnTo>
                    <a:pt x="7" y="16"/>
                  </a:lnTo>
                  <a:lnTo>
                    <a:pt x="7" y="17"/>
                  </a:lnTo>
                  <a:lnTo>
                    <a:pt x="8" y="17"/>
                  </a:lnTo>
                  <a:lnTo>
                    <a:pt x="8" y="18"/>
                  </a:lnTo>
                  <a:lnTo>
                    <a:pt x="9" y="18"/>
                  </a:lnTo>
                  <a:lnTo>
                    <a:pt x="10" y="18"/>
                  </a:lnTo>
                  <a:lnTo>
                    <a:pt x="10" y="19"/>
                  </a:lnTo>
                  <a:lnTo>
                    <a:pt x="11" y="19"/>
                  </a:lnTo>
                  <a:lnTo>
                    <a:pt x="12" y="20"/>
                  </a:lnTo>
                  <a:lnTo>
                    <a:pt x="13" y="20"/>
                  </a:lnTo>
                  <a:lnTo>
                    <a:pt x="14" y="20"/>
                  </a:lnTo>
                  <a:lnTo>
                    <a:pt x="16" y="21"/>
                  </a:lnTo>
                  <a:lnTo>
                    <a:pt x="17" y="21"/>
                  </a:lnTo>
                  <a:lnTo>
                    <a:pt x="18" y="21"/>
                  </a:lnTo>
                  <a:lnTo>
                    <a:pt x="19" y="21"/>
                  </a:lnTo>
                  <a:lnTo>
                    <a:pt x="20" y="21"/>
                  </a:lnTo>
                  <a:lnTo>
                    <a:pt x="21" y="21"/>
                  </a:lnTo>
                  <a:lnTo>
                    <a:pt x="22" y="20"/>
                  </a:lnTo>
                  <a:lnTo>
                    <a:pt x="23" y="20"/>
                  </a:lnTo>
                  <a:lnTo>
                    <a:pt x="24" y="20"/>
                  </a:lnTo>
                  <a:lnTo>
                    <a:pt x="25" y="20"/>
                  </a:lnTo>
                  <a:lnTo>
                    <a:pt x="25" y="19"/>
                  </a:lnTo>
                  <a:lnTo>
                    <a:pt x="26" y="18"/>
                  </a:lnTo>
                  <a:lnTo>
                    <a:pt x="27" y="18"/>
                  </a:lnTo>
                  <a:lnTo>
                    <a:pt x="27" y="17"/>
                  </a:lnTo>
                  <a:lnTo>
                    <a:pt x="28" y="17"/>
                  </a:lnTo>
                  <a:lnTo>
                    <a:pt x="28" y="16"/>
                  </a:lnTo>
                  <a:lnTo>
                    <a:pt x="29" y="16"/>
                  </a:lnTo>
                  <a:lnTo>
                    <a:pt x="29" y="15"/>
                  </a:lnTo>
                  <a:lnTo>
                    <a:pt x="29" y="14"/>
                  </a:lnTo>
                  <a:lnTo>
                    <a:pt x="29" y="13"/>
                  </a:lnTo>
                  <a:lnTo>
                    <a:pt x="30" y="12"/>
                  </a:lnTo>
                  <a:lnTo>
                    <a:pt x="30" y="11"/>
                  </a:lnTo>
                  <a:lnTo>
                    <a:pt x="31" y="9"/>
                  </a:lnTo>
                  <a:lnTo>
                    <a:pt x="31" y="8"/>
                  </a:lnTo>
                  <a:lnTo>
                    <a:pt x="31" y="7"/>
                  </a:lnTo>
                  <a:lnTo>
                    <a:pt x="31" y="6"/>
                  </a:lnTo>
                  <a:lnTo>
                    <a:pt x="31" y="5"/>
                  </a:lnTo>
                  <a:lnTo>
                    <a:pt x="31" y="4"/>
                  </a:lnTo>
                  <a:lnTo>
                    <a:pt x="29" y="3"/>
                  </a:lnTo>
                  <a:lnTo>
                    <a:pt x="28" y="3"/>
                  </a:lnTo>
                  <a:lnTo>
                    <a:pt x="27" y="3"/>
                  </a:lnTo>
                  <a:lnTo>
                    <a:pt x="26" y="3"/>
                  </a:lnTo>
                  <a:lnTo>
                    <a:pt x="25" y="3"/>
                  </a:lnTo>
                  <a:lnTo>
                    <a:pt x="24" y="3"/>
                  </a:lnTo>
                  <a:lnTo>
                    <a:pt x="23" y="2"/>
                  </a:lnTo>
                  <a:lnTo>
                    <a:pt x="22" y="2"/>
                  </a:lnTo>
                  <a:lnTo>
                    <a:pt x="21" y="2"/>
                  </a:lnTo>
                  <a:lnTo>
                    <a:pt x="20" y="1"/>
                  </a:lnTo>
                  <a:lnTo>
                    <a:pt x="19" y="1"/>
                  </a:lnTo>
                  <a:lnTo>
                    <a:pt x="18" y="1"/>
                  </a:lnTo>
                  <a:lnTo>
                    <a:pt x="17" y="1"/>
                  </a:lnTo>
                  <a:lnTo>
                    <a:pt x="16" y="1"/>
                  </a:lnTo>
                  <a:lnTo>
                    <a:pt x="14" y="1"/>
                  </a:lnTo>
                  <a:lnTo>
                    <a:pt x="13" y="0"/>
                  </a:lnTo>
                  <a:lnTo>
                    <a:pt x="12" y="0"/>
                  </a:lnTo>
                  <a:lnTo>
                    <a:pt x="11" y="0"/>
                  </a:lnTo>
                  <a:lnTo>
                    <a:pt x="10" y="0"/>
                  </a:lnTo>
                  <a:lnTo>
                    <a:pt x="9" y="0"/>
                  </a:lnTo>
                  <a:lnTo>
                    <a:pt x="8" y="0"/>
                  </a:lnTo>
                  <a:lnTo>
                    <a:pt x="6" y="0"/>
                  </a:lnTo>
                  <a:lnTo>
                    <a:pt x="5" y="1"/>
                  </a:lnTo>
                  <a:lnTo>
                    <a:pt x="4" y="1"/>
                  </a:lnTo>
                  <a:lnTo>
                    <a:pt x="3" y="1"/>
                  </a:lnTo>
                  <a:lnTo>
                    <a:pt x="2" y="1"/>
                  </a:lnTo>
                  <a:lnTo>
                    <a:pt x="2" y="2"/>
                  </a:lnTo>
                  <a:lnTo>
                    <a:pt x="1" y="3"/>
                  </a:lnTo>
                </a:path>
              </a:pathLst>
            </a:custGeom>
            <a:solidFill>
              <a:srgbClr val="FF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755" name="Freeform 273"/>
            <p:cNvSpPr>
              <a:spLocks/>
            </p:cNvSpPr>
            <p:nvPr/>
          </p:nvSpPr>
          <p:spPr bwMode="auto">
            <a:xfrm>
              <a:off x="3795" y="1697"/>
              <a:ext cx="31" cy="22"/>
            </a:xfrm>
            <a:custGeom>
              <a:avLst/>
              <a:gdLst>
                <a:gd name="T0" fmla="*/ 0 w 31"/>
                <a:gd name="T1" fmla="*/ 3 h 22"/>
                <a:gd name="T2" fmla="*/ 0 w 31"/>
                <a:gd name="T3" fmla="*/ 5 h 22"/>
                <a:gd name="T4" fmla="*/ 1 w 31"/>
                <a:gd name="T5" fmla="*/ 7 h 22"/>
                <a:gd name="T6" fmla="*/ 2 w 31"/>
                <a:gd name="T7" fmla="*/ 8 h 22"/>
                <a:gd name="T8" fmla="*/ 2 w 31"/>
                <a:gd name="T9" fmla="*/ 11 h 22"/>
                <a:gd name="T10" fmla="*/ 3 w 31"/>
                <a:gd name="T11" fmla="*/ 12 h 22"/>
                <a:gd name="T12" fmla="*/ 4 w 31"/>
                <a:gd name="T13" fmla="*/ 14 h 22"/>
                <a:gd name="T14" fmla="*/ 6 w 31"/>
                <a:gd name="T15" fmla="*/ 16 h 22"/>
                <a:gd name="T16" fmla="*/ 8 w 31"/>
                <a:gd name="T17" fmla="*/ 17 h 22"/>
                <a:gd name="T18" fmla="*/ 9 w 31"/>
                <a:gd name="T19" fmla="*/ 19 h 22"/>
                <a:gd name="T20" fmla="*/ 11 w 31"/>
                <a:gd name="T21" fmla="*/ 19 h 22"/>
                <a:gd name="T22" fmla="*/ 12 w 31"/>
                <a:gd name="T23" fmla="*/ 20 h 22"/>
                <a:gd name="T24" fmla="*/ 14 w 31"/>
                <a:gd name="T25" fmla="*/ 20 h 22"/>
                <a:gd name="T26" fmla="*/ 17 w 31"/>
                <a:gd name="T27" fmla="*/ 21 h 22"/>
                <a:gd name="T28" fmla="*/ 19 w 31"/>
                <a:gd name="T29" fmla="*/ 21 h 22"/>
                <a:gd name="T30" fmla="*/ 21 w 31"/>
                <a:gd name="T31" fmla="*/ 21 h 22"/>
                <a:gd name="T32" fmla="*/ 22 w 31"/>
                <a:gd name="T33" fmla="*/ 20 h 22"/>
                <a:gd name="T34" fmla="*/ 24 w 31"/>
                <a:gd name="T35" fmla="*/ 19 h 22"/>
                <a:gd name="T36" fmla="*/ 25 w 31"/>
                <a:gd name="T37" fmla="*/ 18 h 22"/>
                <a:gd name="T38" fmla="*/ 26 w 31"/>
                <a:gd name="T39" fmla="*/ 17 h 22"/>
                <a:gd name="T40" fmla="*/ 28 w 31"/>
                <a:gd name="T41" fmla="*/ 16 h 22"/>
                <a:gd name="T42" fmla="*/ 28 w 31"/>
                <a:gd name="T43" fmla="*/ 14 h 22"/>
                <a:gd name="T44" fmla="*/ 29 w 31"/>
                <a:gd name="T45" fmla="*/ 13 h 22"/>
                <a:gd name="T46" fmla="*/ 30 w 31"/>
                <a:gd name="T47" fmla="*/ 11 h 22"/>
                <a:gd name="T48" fmla="*/ 30 w 31"/>
                <a:gd name="T49" fmla="*/ 8 h 22"/>
                <a:gd name="T50" fmla="*/ 30 w 31"/>
                <a:gd name="T51" fmla="*/ 6 h 22"/>
                <a:gd name="T52" fmla="*/ 30 w 31"/>
                <a:gd name="T53" fmla="*/ 4 h 22"/>
                <a:gd name="T54" fmla="*/ 27 w 31"/>
                <a:gd name="T55" fmla="*/ 3 h 22"/>
                <a:gd name="T56" fmla="*/ 25 w 31"/>
                <a:gd name="T57" fmla="*/ 3 h 22"/>
                <a:gd name="T58" fmla="*/ 22 w 31"/>
                <a:gd name="T59" fmla="*/ 2 h 22"/>
                <a:gd name="T60" fmla="*/ 20 w 31"/>
                <a:gd name="T61" fmla="*/ 1 h 22"/>
                <a:gd name="T62" fmla="*/ 18 w 31"/>
                <a:gd name="T63" fmla="*/ 1 h 22"/>
                <a:gd name="T64" fmla="*/ 16 w 31"/>
                <a:gd name="T65" fmla="*/ 0 h 22"/>
                <a:gd name="T66" fmla="*/ 13 w 31"/>
                <a:gd name="T67" fmla="*/ 0 h 22"/>
                <a:gd name="T68" fmla="*/ 11 w 31"/>
                <a:gd name="T69" fmla="*/ 0 h 22"/>
                <a:gd name="T70" fmla="*/ 9 w 31"/>
                <a:gd name="T71" fmla="*/ 0 h 22"/>
                <a:gd name="T72" fmla="*/ 7 w 31"/>
                <a:gd name="T73" fmla="*/ 0 h 22"/>
                <a:gd name="T74" fmla="*/ 5 w 31"/>
                <a:gd name="T75" fmla="*/ 0 h 22"/>
                <a:gd name="T76" fmla="*/ 3 w 31"/>
                <a:gd name="T77" fmla="*/ 1 h 22"/>
                <a:gd name="T78" fmla="*/ 1 w 31"/>
                <a:gd name="T79" fmla="*/ 2 h 2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1" h="22">
                  <a:moveTo>
                    <a:pt x="1" y="2"/>
                  </a:moveTo>
                  <a:lnTo>
                    <a:pt x="0" y="3"/>
                  </a:lnTo>
                  <a:lnTo>
                    <a:pt x="0" y="4"/>
                  </a:lnTo>
                  <a:lnTo>
                    <a:pt x="0" y="5"/>
                  </a:lnTo>
                  <a:lnTo>
                    <a:pt x="1" y="6"/>
                  </a:lnTo>
                  <a:lnTo>
                    <a:pt x="1" y="7"/>
                  </a:lnTo>
                  <a:lnTo>
                    <a:pt x="1" y="8"/>
                  </a:lnTo>
                  <a:lnTo>
                    <a:pt x="2" y="8"/>
                  </a:lnTo>
                  <a:lnTo>
                    <a:pt x="2" y="9"/>
                  </a:lnTo>
                  <a:lnTo>
                    <a:pt x="2" y="11"/>
                  </a:lnTo>
                  <a:lnTo>
                    <a:pt x="3" y="11"/>
                  </a:lnTo>
                  <a:lnTo>
                    <a:pt x="3" y="12"/>
                  </a:lnTo>
                  <a:lnTo>
                    <a:pt x="3" y="13"/>
                  </a:lnTo>
                  <a:lnTo>
                    <a:pt x="4" y="14"/>
                  </a:lnTo>
                  <a:lnTo>
                    <a:pt x="5" y="15"/>
                  </a:lnTo>
                  <a:lnTo>
                    <a:pt x="6" y="16"/>
                  </a:lnTo>
                  <a:lnTo>
                    <a:pt x="7" y="17"/>
                  </a:lnTo>
                  <a:lnTo>
                    <a:pt x="8" y="17"/>
                  </a:lnTo>
                  <a:lnTo>
                    <a:pt x="9" y="18"/>
                  </a:lnTo>
                  <a:lnTo>
                    <a:pt x="9" y="19"/>
                  </a:lnTo>
                  <a:lnTo>
                    <a:pt x="10" y="19"/>
                  </a:lnTo>
                  <a:lnTo>
                    <a:pt x="11" y="19"/>
                  </a:lnTo>
                  <a:lnTo>
                    <a:pt x="12" y="19"/>
                  </a:lnTo>
                  <a:lnTo>
                    <a:pt x="12" y="20"/>
                  </a:lnTo>
                  <a:lnTo>
                    <a:pt x="13" y="20"/>
                  </a:lnTo>
                  <a:lnTo>
                    <a:pt x="14" y="20"/>
                  </a:lnTo>
                  <a:lnTo>
                    <a:pt x="16" y="21"/>
                  </a:lnTo>
                  <a:lnTo>
                    <a:pt x="17" y="21"/>
                  </a:lnTo>
                  <a:lnTo>
                    <a:pt x="18" y="21"/>
                  </a:lnTo>
                  <a:lnTo>
                    <a:pt x="19" y="21"/>
                  </a:lnTo>
                  <a:lnTo>
                    <a:pt x="20" y="21"/>
                  </a:lnTo>
                  <a:lnTo>
                    <a:pt x="21" y="21"/>
                  </a:lnTo>
                  <a:lnTo>
                    <a:pt x="21" y="20"/>
                  </a:lnTo>
                  <a:lnTo>
                    <a:pt x="22" y="20"/>
                  </a:lnTo>
                  <a:lnTo>
                    <a:pt x="23" y="19"/>
                  </a:lnTo>
                  <a:lnTo>
                    <a:pt x="24" y="19"/>
                  </a:lnTo>
                  <a:lnTo>
                    <a:pt x="25" y="19"/>
                  </a:lnTo>
                  <a:lnTo>
                    <a:pt x="25" y="18"/>
                  </a:lnTo>
                  <a:lnTo>
                    <a:pt x="26" y="18"/>
                  </a:lnTo>
                  <a:lnTo>
                    <a:pt x="26" y="17"/>
                  </a:lnTo>
                  <a:lnTo>
                    <a:pt x="27" y="17"/>
                  </a:lnTo>
                  <a:lnTo>
                    <a:pt x="28" y="16"/>
                  </a:lnTo>
                  <a:lnTo>
                    <a:pt x="28" y="15"/>
                  </a:lnTo>
                  <a:lnTo>
                    <a:pt x="28" y="14"/>
                  </a:lnTo>
                  <a:lnTo>
                    <a:pt x="29" y="14"/>
                  </a:lnTo>
                  <a:lnTo>
                    <a:pt x="29" y="13"/>
                  </a:lnTo>
                  <a:lnTo>
                    <a:pt x="29" y="12"/>
                  </a:lnTo>
                  <a:lnTo>
                    <a:pt x="30" y="11"/>
                  </a:lnTo>
                  <a:lnTo>
                    <a:pt x="30" y="9"/>
                  </a:lnTo>
                  <a:lnTo>
                    <a:pt x="30" y="8"/>
                  </a:lnTo>
                  <a:lnTo>
                    <a:pt x="30" y="7"/>
                  </a:lnTo>
                  <a:lnTo>
                    <a:pt x="30" y="6"/>
                  </a:lnTo>
                  <a:lnTo>
                    <a:pt x="30" y="5"/>
                  </a:lnTo>
                  <a:lnTo>
                    <a:pt x="30" y="4"/>
                  </a:lnTo>
                  <a:lnTo>
                    <a:pt x="28" y="3"/>
                  </a:lnTo>
                  <a:lnTo>
                    <a:pt x="27" y="3"/>
                  </a:lnTo>
                  <a:lnTo>
                    <a:pt x="26" y="3"/>
                  </a:lnTo>
                  <a:lnTo>
                    <a:pt x="25" y="3"/>
                  </a:lnTo>
                  <a:lnTo>
                    <a:pt x="24" y="2"/>
                  </a:lnTo>
                  <a:lnTo>
                    <a:pt x="22" y="2"/>
                  </a:lnTo>
                  <a:lnTo>
                    <a:pt x="21" y="2"/>
                  </a:lnTo>
                  <a:lnTo>
                    <a:pt x="20" y="1"/>
                  </a:lnTo>
                  <a:lnTo>
                    <a:pt x="19" y="1"/>
                  </a:lnTo>
                  <a:lnTo>
                    <a:pt x="18" y="1"/>
                  </a:lnTo>
                  <a:lnTo>
                    <a:pt x="17" y="0"/>
                  </a:lnTo>
                  <a:lnTo>
                    <a:pt x="16" y="0"/>
                  </a:lnTo>
                  <a:lnTo>
                    <a:pt x="14" y="0"/>
                  </a:lnTo>
                  <a:lnTo>
                    <a:pt x="13" y="0"/>
                  </a:lnTo>
                  <a:lnTo>
                    <a:pt x="12" y="0"/>
                  </a:lnTo>
                  <a:lnTo>
                    <a:pt x="11" y="0"/>
                  </a:lnTo>
                  <a:lnTo>
                    <a:pt x="10" y="0"/>
                  </a:lnTo>
                  <a:lnTo>
                    <a:pt x="9" y="0"/>
                  </a:lnTo>
                  <a:lnTo>
                    <a:pt x="8" y="0"/>
                  </a:lnTo>
                  <a:lnTo>
                    <a:pt x="7" y="0"/>
                  </a:lnTo>
                  <a:lnTo>
                    <a:pt x="6" y="0"/>
                  </a:lnTo>
                  <a:lnTo>
                    <a:pt x="5" y="0"/>
                  </a:lnTo>
                  <a:lnTo>
                    <a:pt x="4" y="0"/>
                  </a:lnTo>
                  <a:lnTo>
                    <a:pt x="3" y="1"/>
                  </a:lnTo>
                  <a:lnTo>
                    <a:pt x="2" y="1"/>
                  </a:lnTo>
                  <a:lnTo>
                    <a:pt x="1" y="2"/>
                  </a:lnTo>
                </a:path>
              </a:pathLst>
            </a:custGeom>
            <a:solidFill>
              <a:srgbClr val="FF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756" name="Freeform 274"/>
            <p:cNvSpPr>
              <a:spLocks/>
            </p:cNvSpPr>
            <p:nvPr/>
          </p:nvSpPr>
          <p:spPr bwMode="auto">
            <a:xfrm>
              <a:off x="3606" y="1644"/>
              <a:ext cx="31" cy="24"/>
            </a:xfrm>
            <a:custGeom>
              <a:avLst/>
              <a:gdLst>
                <a:gd name="T0" fmla="*/ 6 w 31"/>
                <a:gd name="T1" fmla="*/ 1 h 24"/>
                <a:gd name="T2" fmla="*/ 4 w 31"/>
                <a:gd name="T3" fmla="*/ 2 h 24"/>
                <a:gd name="T4" fmla="*/ 3 w 31"/>
                <a:gd name="T5" fmla="*/ 3 h 24"/>
                <a:gd name="T6" fmla="*/ 2 w 31"/>
                <a:gd name="T7" fmla="*/ 4 h 24"/>
                <a:gd name="T8" fmla="*/ 1 w 31"/>
                <a:gd name="T9" fmla="*/ 5 h 24"/>
                <a:gd name="T10" fmla="*/ 0 w 31"/>
                <a:gd name="T11" fmla="*/ 6 h 24"/>
                <a:gd name="T12" fmla="*/ 0 w 31"/>
                <a:gd name="T13" fmla="*/ 8 h 24"/>
                <a:gd name="T14" fmla="*/ 0 w 31"/>
                <a:gd name="T15" fmla="*/ 10 h 24"/>
                <a:gd name="T16" fmla="*/ 1 w 31"/>
                <a:gd name="T17" fmla="*/ 13 h 24"/>
                <a:gd name="T18" fmla="*/ 2 w 31"/>
                <a:gd name="T19" fmla="*/ 14 h 24"/>
                <a:gd name="T20" fmla="*/ 3 w 31"/>
                <a:gd name="T21" fmla="*/ 15 h 24"/>
                <a:gd name="T22" fmla="*/ 5 w 31"/>
                <a:gd name="T23" fmla="*/ 15 h 24"/>
                <a:gd name="T24" fmla="*/ 6 w 31"/>
                <a:gd name="T25" fmla="*/ 16 h 24"/>
                <a:gd name="T26" fmla="*/ 8 w 31"/>
                <a:gd name="T27" fmla="*/ 17 h 24"/>
                <a:gd name="T28" fmla="*/ 10 w 31"/>
                <a:gd name="T29" fmla="*/ 18 h 24"/>
                <a:gd name="T30" fmla="*/ 11 w 31"/>
                <a:gd name="T31" fmla="*/ 19 h 24"/>
                <a:gd name="T32" fmla="*/ 12 w 31"/>
                <a:gd name="T33" fmla="*/ 20 h 24"/>
                <a:gd name="T34" fmla="*/ 14 w 31"/>
                <a:gd name="T35" fmla="*/ 20 h 24"/>
                <a:gd name="T36" fmla="*/ 16 w 31"/>
                <a:gd name="T37" fmla="*/ 21 h 24"/>
                <a:gd name="T38" fmla="*/ 17 w 31"/>
                <a:gd name="T39" fmla="*/ 22 h 24"/>
                <a:gd name="T40" fmla="*/ 19 w 31"/>
                <a:gd name="T41" fmla="*/ 22 h 24"/>
                <a:gd name="T42" fmla="*/ 20 w 31"/>
                <a:gd name="T43" fmla="*/ 23 h 24"/>
                <a:gd name="T44" fmla="*/ 22 w 31"/>
                <a:gd name="T45" fmla="*/ 23 h 24"/>
                <a:gd name="T46" fmla="*/ 23 w 31"/>
                <a:gd name="T47" fmla="*/ 22 h 24"/>
                <a:gd name="T48" fmla="*/ 25 w 31"/>
                <a:gd name="T49" fmla="*/ 21 h 24"/>
                <a:gd name="T50" fmla="*/ 26 w 31"/>
                <a:gd name="T51" fmla="*/ 20 h 24"/>
                <a:gd name="T52" fmla="*/ 27 w 31"/>
                <a:gd name="T53" fmla="*/ 19 h 24"/>
                <a:gd name="T54" fmla="*/ 27 w 31"/>
                <a:gd name="T55" fmla="*/ 17 h 24"/>
                <a:gd name="T56" fmla="*/ 27 w 31"/>
                <a:gd name="T57" fmla="*/ 15 h 24"/>
                <a:gd name="T58" fmla="*/ 27 w 31"/>
                <a:gd name="T59" fmla="*/ 13 h 24"/>
                <a:gd name="T60" fmla="*/ 28 w 31"/>
                <a:gd name="T61" fmla="*/ 10 h 24"/>
                <a:gd name="T62" fmla="*/ 29 w 31"/>
                <a:gd name="T63" fmla="*/ 9 h 24"/>
                <a:gd name="T64" fmla="*/ 29 w 31"/>
                <a:gd name="T65" fmla="*/ 7 h 24"/>
                <a:gd name="T66" fmla="*/ 30 w 31"/>
                <a:gd name="T67" fmla="*/ 6 h 24"/>
                <a:gd name="T68" fmla="*/ 28 w 31"/>
                <a:gd name="T69" fmla="*/ 5 h 24"/>
                <a:gd name="T70" fmla="*/ 26 w 31"/>
                <a:gd name="T71" fmla="*/ 4 h 24"/>
                <a:gd name="T72" fmla="*/ 25 w 31"/>
                <a:gd name="T73" fmla="*/ 3 h 24"/>
                <a:gd name="T74" fmla="*/ 23 w 31"/>
                <a:gd name="T75" fmla="*/ 3 h 24"/>
                <a:gd name="T76" fmla="*/ 22 w 31"/>
                <a:gd name="T77" fmla="*/ 2 h 24"/>
                <a:gd name="T78" fmla="*/ 20 w 31"/>
                <a:gd name="T79" fmla="*/ 2 h 24"/>
                <a:gd name="T80" fmla="*/ 18 w 31"/>
                <a:gd name="T81" fmla="*/ 1 h 24"/>
                <a:gd name="T82" fmla="*/ 16 w 31"/>
                <a:gd name="T83" fmla="*/ 1 h 24"/>
                <a:gd name="T84" fmla="*/ 13 w 31"/>
                <a:gd name="T85" fmla="*/ 0 h 24"/>
                <a:gd name="T86" fmla="*/ 11 w 31"/>
                <a:gd name="T87" fmla="*/ 0 h 24"/>
                <a:gd name="T88" fmla="*/ 9 w 31"/>
                <a:gd name="T89" fmla="*/ 1 h 24"/>
                <a:gd name="T90" fmla="*/ 7 w 31"/>
                <a:gd name="T91" fmla="*/ 1 h 2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1" h="24">
                  <a:moveTo>
                    <a:pt x="7" y="1"/>
                  </a:moveTo>
                  <a:lnTo>
                    <a:pt x="6" y="1"/>
                  </a:lnTo>
                  <a:lnTo>
                    <a:pt x="5" y="2"/>
                  </a:lnTo>
                  <a:lnTo>
                    <a:pt x="4" y="2"/>
                  </a:lnTo>
                  <a:lnTo>
                    <a:pt x="3" y="2"/>
                  </a:lnTo>
                  <a:lnTo>
                    <a:pt x="3" y="3"/>
                  </a:lnTo>
                  <a:lnTo>
                    <a:pt x="2" y="3"/>
                  </a:lnTo>
                  <a:lnTo>
                    <a:pt x="2" y="4"/>
                  </a:lnTo>
                  <a:lnTo>
                    <a:pt x="1" y="4"/>
                  </a:lnTo>
                  <a:lnTo>
                    <a:pt x="1" y="5"/>
                  </a:lnTo>
                  <a:lnTo>
                    <a:pt x="0" y="5"/>
                  </a:lnTo>
                  <a:lnTo>
                    <a:pt x="0" y="6"/>
                  </a:lnTo>
                  <a:lnTo>
                    <a:pt x="0" y="7"/>
                  </a:lnTo>
                  <a:lnTo>
                    <a:pt x="0" y="8"/>
                  </a:lnTo>
                  <a:lnTo>
                    <a:pt x="0" y="9"/>
                  </a:lnTo>
                  <a:lnTo>
                    <a:pt x="0" y="10"/>
                  </a:lnTo>
                  <a:lnTo>
                    <a:pt x="0" y="12"/>
                  </a:lnTo>
                  <a:lnTo>
                    <a:pt x="1" y="13"/>
                  </a:lnTo>
                  <a:lnTo>
                    <a:pt x="2" y="13"/>
                  </a:lnTo>
                  <a:lnTo>
                    <a:pt x="2" y="14"/>
                  </a:lnTo>
                  <a:lnTo>
                    <a:pt x="3" y="14"/>
                  </a:lnTo>
                  <a:lnTo>
                    <a:pt x="3" y="15"/>
                  </a:lnTo>
                  <a:lnTo>
                    <a:pt x="4" y="15"/>
                  </a:lnTo>
                  <a:lnTo>
                    <a:pt x="5" y="15"/>
                  </a:lnTo>
                  <a:lnTo>
                    <a:pt x="5" y="16"/>
                  </a:lnTo>
                  <a:lnTo>
                    <a:pt x="6" y="16"/>
                  </a:lnTo>
                  <a:lnTo>
                    <a:pt x="7" y="17"/>
                  </a:lnTo>
                  <a:lnTo>
                    <a:pt x="8" y="17"/>
                  </a:lnTo>
                  <a:lnTo>
                    <a:pt x="9" y="18"/>
                  </a:lnTo>
                  <a:lnTo>
                    <a:pt x="10" y="18"/>
                  </a:lnTo>
                  <a:lnTo>
                    <a:pt x="10" y="19"/>
                  </a:lnTo>
                  <a:lnTo>
                    <a:pt x="11" y="19"/>
                  </a:lnTo>
                  <a:lnTo>
                    <a:pt x="12" y="19"/>
                  </a:lnTo>
                  <a:lnTo>
                    <a:pt x="12" y="20"/>
                  </a:lnTo>
                  <a:lnTo>
                    <a:pt x="13" y="20"/>
                  </a:lnTo>
                  <a:lnTo>
                    <a:pt x="14" y="20"/>
                  </a:lnTo>
                  <a:lnTo>
                    <a:pt x="14" y="21"/>
                  </a:lnTo>
                  <a:lnTo>
                    <a:pt x="16" y="21"/>
                  </a:lnTo>
                  <a:lnTo>
                    <a:pt x="17" y="21"/>
                  </a:lnTo>
                  <a:lnTo>
                    <a:pt x="17" y="22"/>
                  </a:lnTo>
                  <a:lnTo>
                    <a:pt x="18" y="22"/>
                  </a:lnTo>
                  <a:lnTo>
                    <a:pt x="19" y="22"/>
                  </a:lnTo>
                  <a:lnTo>
                    <a:pt x="19" y="23"/>
                  </a:lnTo>
                  <a:lnTo>
                    <a:pt x="20" y="23"/>
                  </a:lnTo>
                  <a:lnTo>
                    <a:pt x="21" y="23"/>
                  </a:lnTo>
                  <a:lnTo>
                    <a:pt x="22" y="23"/>
                  </a:lnTo>
                  <a:lnTo>
                    <a:pt x="23" y="23"/>
                  </a:lnTo>
                  <a:lnTo>
                    <a:pt x="23" y="22"/>
                  </a:lnTo>
                  <a:lnTo>
                    <a:pt x="24" y="22"/>
                  </a:lnTo>
                  <a:lnTo>
                    <a:pt x="25" y="21"/>
                  </a:lnTo>
                  <a:lnTo>
                    <a:pt x="26" y="21"/>
                  </a:lnTo>
                  <a:lnTo>
                    <a:pt x="26" y="20"/>
                  </a:lnTo>
                  <a:lnTo>
                    <a:pt x="27" y="20"/>
                  </a:lnTo>
                  <a:lnTo>
                    <a:pt x="27" y="19"/>
                  </a:lnTo>
                  <a:lnTo>
                    <a:pt x="27" y="18"/>
                  </a:lnTo>
                  <a:lnTo>
                    <a:pt x="27" y="17"/>
                  </a:lnTo>
                  <a:lnTo>
                    <a:pt x="27" y="16"/>
                  </a:lnTo>
                  <a:lnTo>
                    <a:pt x="27" y="15"/>
                  </a:lnTo>
                  <a:lnTo>
                    <a:pt x="27" y="14"/>
                  </a:lnTo>
                  <a:lnTo>
                    <a:pt x="27" y="13"/>
                  </a:lnTo>
                  <a:lnTo>
                    <a:pt x="28" y="12"/>
                  </a:lnTo>
                  <a:lnTo>
                    <a:pt x="28" y="10"/>
                  </a:lnTo>
                  <a:lnTo>
                    <a:pt x="28" y="9"/>
                  </a:lnTo>
                  <a:lnTo>
                    <a:pt x="29" y="9"/>
                  </a:lnTo>
                  <a:lnTo>
                    <a:pt x="29" y="8"/>
                  </a:lnTo>
                  <a:lnTo>
                    <a:pt x="29" y="7"/>
                  </a:lnTo>
                  <a:lnTo>
                    <a:pt x="29" y="6"/>
                  </a:lnTo>
                  <a:lnTo>
                    <a:pt x="30" y="6"/>
                  </a:lnTo>
                  <a:lnTo>
                    <a:pt x="29" y="5"/>
                  </a:lnTo>
                  <a:lnTo>
                    <a:pt x="28" y="5"/>
                  </a:lnTo>
                  <a:lnTo>
                    <a:pt x="27" y="4"/>
                  </a:lnTo>
                  <a:lnTo>
                    <a:pt x="26" y="4"/>
                  </a:lnTo>
                  <a:lnTo>
                    <a:pt x="25" y="4"/>
                  </a:lnTo>
                  <a:lnTo>
                    <a:pt x="25" y="3"/>
                  </a:lnTo>
                  <a:lnTo>
                    <a:pt x="24" y="3"/>
                  </a:lnTo>
                  <a:lnTo>
                    <a:pt x="23" y="3"/>
                  </a:lnTo>
                  <a:lnTo>
                    <a:pt x="23" y="2"/>
                  </a:lnTo>
                  <a:lnTo>
                    <a:pt x="22" y="2"/>
                  </a:lnTo>
                  <a:lnTo>
                    <a:pt x="21" y="2"/>
                  </a:lnTo>
                  <a:lnTo>
                    <a:pt x="20" y="2"/>
                  </a:lnTo>
                  <a:lnTo>
                    <a:pt x="19" y="1"/>
                  </a:lnTo>
                  <a:lnTo>
                    <a:pt x="18" y="1"/>
                  </a:lnTo>
                  <a:lnTo>
                    <a:pt x="17" y="1"/>
                  </a:lnTo>
                  <a:lnTo>
                    <a:pt x="16" y="1"/>
                  </a:lnTo>
                  <a:lnTo>
                    <a:pt x="14" y="0"/>
                  </a:lnTo>
                  <a:lnTo>
                    <a:pt x="13" y="0"/>
                  </a:lnTo>
                  <a:lnTo>
                    <a:pt x="12" y="0"/>
                  </a:lnTo>
                  <a:lnTo>
                    <a:pt x="11" y="0"/>
                  </a:lnTo>
                  <a:lnTo>
                    <a:pt x="10" y="0"/>
                  </a:lnTo>
                  <a:lnTo>
                    <a:pt x="9" y="1"/>
                  </a:lnTo>
                  <a:lnTo>
                    <a:pt x="8" y="1"/>
                  </a:lnTo>
                  <a:lnTo>
                    <a:pt x="7" y="1"/>
                  </a:lnTo>
                </a:path>
              </a:pathLst>
            </a:custGeom>
            <a:solidFill>
              <a:srgbClr val="FF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757" name="Freeform 275"/>
            <p:cNvSpPr>
              <a:spLocks/>
            </p:cNvSpPr>
            <p:nvPr/>
          </p:nvSpPr>
          <p:spPr bwMode="auto">
            <a:xfrm>
              <a:off x="3689" y="1648"/>
              <a:ext cx="32" cy="23"/>
            </a:xfrm>
            <a:custGeom>
              <a:avLst/>
              <a:gdLst>
                <a:gd name="T0" fmla="*/ 7 w 32"/>
                <a:gd name="T1" fmla="*/ 1 h 23"/>
                <a:gd name="T2" fmla="*/ 5 w 32"/>
                <a:gd name="T3" fmla="*/ 2 h 23"/>
                <a:gd name="T4" fmla="*/ 4 w 32"/>
                <a:gd name="T5" fmla="*/ 3 h 23"/>
                <a:gd name="T6" fmla="*/ 3 w 32"/>
                <a:gd name="T7" fmla="*/ 4 h 23"/>
                <a:gd name="T8" fmla="*/ 2 w 32"/>
                <a:gd name="T9" fmla="*/ 5 h 23"/>
                <a:gd name="T10" fmla="*/ 1 w 32"/>
                <a:gd name="T11" fmla="*/ 6 h 23"/>
                <a:gd name="T12" fmla="*/ 0 w 32"/>
                <a:gd name="T13" fmla="*/ 7 h 23"/>
                <a:gd name="T14" fmla="*/ 0 w 32"/>
                <a:gd name="T15" fmla="*/ 9 h 23"/>
                <a:gd name="T16" fmla="*/ 1 w 32"/>
                <a:gd name="T17" fmla="*/ 11 h 23"/>
                <a:gd name="T18" fmla="*/ 2 w 32"/>
                <a:gd name="T19" fmla="*/ 12 h 23"/>
                <a:gd name="T20" fmla="*/ 3 w 32"/>
                <a:gd name="T21" fmla="*/ 13 h 23"/>
                <a:gd name="T22" fmla="*/ 4 w 32"/>
                <a:gd name="T23" fmla="*/ 14 h 23"/>
                <a:gd name="T24" fmla="*/ 6 w 32"/>
                <a:gd name="T25" fmla="*/ 14 h 23"/>
                <a:gd name="T26" fmla="*/ 7 w 32"/>
                <a:gd name="T27" fmla="*/ 15 h 23"/>
                <a:gd name="T28" fmla="*/ 9 w 32"/>
                <a:gd name="T29" fmla="*/ 16 h 23"/>
                <a:gd name="T30" fmla="*/ 11 w 32"/>
                <a:gd name="T31" fmla="*/ 17 h 23"/>
                <a:gd name="T32" fmla="*/ 12 w 32"/>
                <a:gd name="T33" fmla="*/ 18 h 23"/>
                <a:gd name="T34" fmla="*/ 13 w 32"/>
                <a:gd name="T35" fmla="*/ 19 h 23"/>
                <a:gd name="T36" fmla="*/ 16 w 32"/>
                <a:gd name="T37" fmla="*/ 20 h 23"/>
                <a:gd name="T38" fmla="*/ 18 w 32"/>
                <a:gd name="T39" fmla="*/ 21 h 23"/>
                <a:gd name="T40" fmla="*/ 20 w 32"/>
                <a:gd name="T41" fmla="*/ 21 h 23"/>
                <a:gd name="T42" fmla="*/ 22 w 32"/>
                <a:gd name="T43" fmla="*/ 22 h 23"/>
                <a:gd name="T44" fmla="*/ 23 w 32"/>
                <a:gd name="T45" fmla="*/ 21 h 23"/>
                <a:gd name="T46" fmla="*/ 25 w 32"/>
                <a:gd name="T47" fmla="*/ 21 h 23"/>
                <a:gd name="T48" fmla="*/ 27 w 32"/>
                <a:gd name="T49" fmla="*/ 20 h 23"/>
                <a:gd name="T50" fmla="*/ 27 w 32"/>
                <a:gd name="T51" fmla="*/ 18 h 23"/>
                <a:gd name="T52" fmla="*/ 28 w 32"/>
                <a:gd name="T53" fmla="*/ 17 h 23"/>
                <a:gd name="T54" fmla="*/ 28 w 32"/>
                <a:gd name="T55" fmla="*/ 15 h 23"/>
                <a:gd name="T56" fmla="*/ 28 w 32"/>
                <a:gd name="T57" fmla="*/ 13 h 23"/>
                <a:gd name="T58" fmla="*/ 29 w 32"/>
                <a:gd name="T59" fmla="*/ 12 h 23"/>
                <a:gd name="T60" fmla="*/ 29 w 32"/>
                <a:gd name="T61" fmla="*/ 10 h 23"/>
                <a:gd name="T62" fmla="*/ 30 w 32"/>
                <a:gd name="T63" fmla="*/ 8 h 23"/>
                <a:gd name="T64" fmla="*/ 31 w 32"/>
                <a:gd name="T65" fmla="*/ 7 h 23"/>
                <a:gd name="T66" fmla="*/ 30 w 32"/>
                <a:gd name="T67" fmla="*/ 5 h 23"/>
                <a:gd name="T68" fmla="*/ 29 w 32"/>
                <a:gd name="T69" fmla="*/ 4 h 23"/>
                <a:gd name="T70" fmla="*/ 27 w 32"/>
                <a:gd name="T71" fmla="*/ 4 h 23"/>
                <a:gd name="T72" fmla="*/ 25 w 32"/>
                <a:gd name="T73" fmla="*/ 3 h 23"/>
                <a:gd name="T74" fmla="*/ 24 w 32"/>
                <a:gd name="T75" fmla="*/ 2 h 23"/>
                <a:gd name="T76" fmla="*/ 22 w 32"/>
                <a:gd name="T77" fmla="*/ 2 h 23"/>
                <a:gd name="T78" fmla="*/ 20 w 32"/>
                <a:gd name="T79" fmla="*/ 1 h 23"/>
                <a:gd name="T80" fmla="*/ 18 w 32"/>
                <a:gd name="T81" fmla="*/ 1 h 23"/>
                <a:gd name="T82" fmla="*/ 17 w 32"/>
                <a:gd name="T83" fmla="*/ 0 h 23"/>
                <a:gd name="T84" fmla="*/ 14 w 32"/>
                <a:gd name="T85" fmla="*/ 0 h 23"/>
                <a:gd name="T86" fmla="*/ 12 w 32"/>
                <a:gd name="T87" fmla="*/ 0 h 23"/>
                <a:gd name="T88" fmla="*/ 10 w 32"/>
                <a:gd name="T89" fmla="*/ 1 h 23"/>
                <a:gd name="T90" fmla="*/ 8 w 32"/>
                <a:gd name="T91" fmla="*/ 1 h 2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2" h="23">
                  <a:moveTo>
                    <a:pt x="8" y="1"/>
                  </a:moveTo>
                  <a:lnTo>
                    <a:pt x="7" y="1"/>
                  </a:lnTo>
                  <a:lnTo>
                    <a:pt x="6" y="2"/>
                  </a:lnTo>
                  <a:lnTo>
                    <a:pt x="5" y="2"/>
                  </a:lnTo>
                  <a:lnTo>
                    <a:pt x="4" y="2"/>
                  </a:lnTo>
                  <a:lnTo>
                    <a:pt x="4" y="3"/>
                  </a:lnTo>
                  <a:lnTo>
                    <a:pt x="3" y="3"/>
                  </a:lnTo>
                  <a:lnTo>
                    <a:pt x="3" y="4"/>
                  </a:lnTo>
                  <a:lnTo>
                    <a:pt x="2" y="4"/>
                  </a:lnTo>
                  <a:lnTo>
                    <a:pt x="2" y="5"/>
                  </a:lnTo>
                  <a:lnTo>
                    <a:pt x="1" y="5"/>
                  </a:lnTo>
                  <a:lnTo>
                    <a:pt x="1" y="6"/>
                  </a:lnTo>
                  <a:lnTo>
                    <a:pt x="0" y="6"/>
                  </a:lnTo>
                  <a:lnTo>
                    <a:pt x="0" y="7"/>
                  </a:lnTo>
                  <a:lnTo>
                    <a:pt x="0" y="8"/>
                  </a:lnTo>
                  <a:lnTo>
                    <a:pt x="0" y="9"/>
                  </a:lnTo>
                  <a:lnTo>
                    <a:pt x="0" y="10"/>
                  </a:lnTo>
                  <a:lnTo>
                    <a:pt x="1" y="11"/>
                  </a:lnTo>
                  <a:lnTo>
                    <a:pt x="1" y="12"/>
                  </a:lnTo>
                  <a:lnTo>
                    <a:pt x="2" y="12"/>
                  </a:lnTo>
                  <a:lnTo>
                    <a:pt x="2" y="13"/>
                  </a:lnTo>
                  <a:lnTo>
                    <a:pt x="3" y="13"/>
                  </a:lnTo>
                  <a:lnTo>
                    <a:pt x="4" y="13"/>
                  </a:lnTo>
                  <a:lnTo>
                    <a:pt x="4" y="14"/>
                  </a:lnTo>
                  <a:lnTo>
                    <a:pt x="5" y="14"/>
                  </a:lnTo>
                  <a:lnTo>
                    <a:pt x="6" y="14"/>
                  </a:lnTo>
                  <a:lnTo>
                    <a:pt x="6" y="15"/>
                  </a:lnTo>
                  <a:lnTo>
                    <a:pt x="7" y="15"/>
                  </a:lnTo>
                  <a:lnTo>
                    <a:pt x="8" y="16"/>
                  </a:lnTo>
                  <a:lnTo>
                    <a:pt x="9" y="16"/>
                  </a:lnTo>
                  <a:lnTo>
                    <a:pt x="10" y="17"/>
                  </a:lnTo>
                  <a:lnTo>
                    <a:pt x="11" y="17"/>
                  </a:lnTo>
                  <a:lnTo>
                    <a:pt x="11" y="18"/>
                  </a:lnTo>
                  <a:lnTo>
                    <a:pt x="12" y="18"/>
                  </a:lnTo>
                  <a:lnTo>
                    <a:pt x="13" y="18"/>
                  </a:lnTo>
                  <a:lnTo>
                    <a:pt x="13" y="19"/>
                  </a:lnTo>
                  <a:lnTo>
                    <a:pt x="14" y="19"/>
                  </a:lnTo>
                  <a:lnTo>
                    <a:pt x="16" y="20"/>
                  </a:lnTo>
                  <a:lnTo>
                    <a:pt x="17" y="20"/>
                  </a:lnTo>
                  <a:lnTo>
                    <a:pt x="18" y="21"/>
                  </a:lnTo>
                  <a:lnTo>
                    <a:pt x="19" y="21"/>
                  </a:lnTo>
                  <a:lnTo>
                    <a:pt x="20" y="21"/>
                  </a:lnTo>
                  <a:lnTo>
                    <a:pt x="21" y="22"/>
                  </a:lnTo>
                  <a:lnTo>
                    <a:pt x="22" y="22"/>
                  </a:lnTo>
                  <a:lnTo>
                    <a:pt x="23" y="22"/>
                  </a:lnTo>
                  <a:lnTo>
                    <a:pt x="23" y="21"/>
                  </a:lnTo>
                  <a:lnTo>
                    <a:pt x="24" y="21"/>
                  </a:lnTo>
                  <a:lnTo>
                    <a:pt x="25" y="21"/>
                  </a:lnTo>
                  <a:lnTo>
                    <a:pt x="26" y="20"/>
                  </a:lnTo>
                  <a:lnTo>
                    <a:pt x="27" y="20"/>
                  </a:lnTo>
                  <a:lnTo>
                    <a:pt x="27" y="19"/>
                  </a:lnTo>
                  <a:lnTo>
                    <a:pt x="27" y="18"/>
                  </a:lnTo>
                  <a:lnTo>
                    <a:pt x="28" y="18"/>
                  </a:lnTo>
                  <a:lnTo>
                    <a:pt x="28" y="17"/>
                  </a:lnTo>
                  <a:lnTo>
                    <a:pt x="28" y="16"/>
                  </a:lnTo>
                  <a:lnTo>
                    <a:pt x="28" y="15"/>
                  </a:lnTo>
                  <a:lnTo>
                    <a:pt x="28" y="14"/>
                  </a:lnTo>
                  <a:lnTo>
                    <a:pt x="28" y="13"/>
                  </a:lnTo>
                  <a:lnTo>
                    <a:pt x="28" y="12"/>
                  </a:lnTo>
                  <a:lnTo>
                    <a:pt x="29" y="12"/>
                  </a:lnTo>
                  <a:lnTo>
                    <a:pt x="29" y="11"/>
                  </a:lnTo>
                  <a:lnTo>
                    <a:pt x="29" y="10"/>
                  </a:lnTo>
                  <a:lnTo>
                    <a:pt x="29" y="9"/>
                  </a:lnTo>
                  <a:lnTo>
                    <a:pt x="30" y="8"/>
                  </a:lnTo>
                  <a:lnTo>
                    <a:pt x="30" y="7"/>
                  </a:lnTo>
                  <a:lnTo>
                    <a:pt x="31" y="7"/>
                  </a:lnTo>
                  <a:lnTo>
                    <a:pt x="31" y="6"/>
                  </a:lnTo>
                  <a:lnTo>
                    <a:pt x="30" y="5"/>
                  </a:lnTo>
                  <a:lnTo>
                    <a:pt x="29" y="5"/>
                  </a:lnTo>
                  <a:lnTo>
                    <a:pt x="29" y="4"/>
                  </a:lnTo>
                  <a:lnTo>
                    <a:pt x="28" y="4"/>
                  </a:lnTo>
                  <a:lnTo>
                    <a:pt x="27" y="4"/>
                  </a:lnTo>
                  <a:lnTo>
                    <a:pt x="26" y="4"/>
                  </a:lnTo>
                  <a:lnTo>
                    <a:pt x="25" y="3"/>
                  </a:lnTo>
                  <a:lnTo>
                    <a:pt x="24" y="3"/>
                  </a:lnTo>
                  <a:lnTo>
                    <a:pt x="24" y="2"/>
                  </a:lnTo>
                  <a:lnTo>
                    <a:pt x="23" y="2"/>
                  </a:lnTo>
                  <a:lnTo>
                    <a:pt x="22" y="2"/>
                  </a:lnTo>
                  <a:lnTo>
                    <a:pt x="21" y="2"/>
                  </a:lnTo>
                  <a:lnTo>
                    <a:pt x="20" y="1"/>
                  </a:lnTo>
                  <a:lnTo>
                    <a:pt x="19" y="1"/>
                  </a:lnTo>
                  <a:lnTo>
                    <a:pt x="18" y="1"/>
                  </a:lnTo>
                  <a:lnTo>
                    <a:pt x="17" y="1"/>
                  </a:lnTo>
                  <a:lnTo>
                    <a:pt x="17" y="0"/>
                  </a:lnTo>
                  <a:lnTo>
                    <a:pt x="16" y="0"/>
                  </a:lnTo>
                  <a:lnTo>
                    <a:pt x="14" y="0"/>
                  </a:lnTo>
                  <a:lnTo>
                    <a:pt x="13" y="0"/>
                  </a:lnTo>
                  <a:lnTo>
                    <a:pt x="12" y="0"/>
                  </a:lnTo>
                  <a:lnTo>
                    <a:pt x="11" y="0"/>
                  </a:lnTo>
                  <a:lnTo>
                    <a:pt x="10" y="1"/>
                  </a:lnTo>
                  <a:lnTo>
                    <a:pt x="9" y="1"/>
                  </a:lnTo>
                  <a:lnTo>
                    <a:pt x="8" y="1"/>
                  </a:lnTo>
                </a:path>
              </a:pathLst>
            </a:custGeom>
            <a:solidFill>
              <a:srgbClr val="FF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758" name="Freeform 276"/>
            <p:cNvSpPr>
              <a:spLocks/>
            </p:cNvSpPr>
            <p:nvPr/>
          </p:nvSpPr>
          <p:spPr bwMode="auto">
            <a:xfrm>
              <a:off x="3568" y="1559"/>
              <a:ext cx="28" cy="34"/>
            </a:xfrm>
            <a:custGeom>
              <a:avLst/>
              <a:gdLst>
                <a:gd name="T0" fmla="*/ 1 w 28"/>
                <a:gd name="T1" fmla="*/ 27 h 34"/>
                <a:gd name="T2" fmla="*/ 0 w 28"/>
                <a:gd name="T3" fmla="*/ 28 h 34"/>
                <a:gd name="T4" fmla="*/ 1 w 28"/>
                <a:gd name="T5" fmla="*/ 29 h 34"/>
                <a:gd name="T6" fmla="*/ 1 w 28"/>
                <a:gd name="T7" fmla="*/ 31 h 34"/>
                <a:gd name="T8" fmla="*/ 2 w 28"/>
                <a:gd name="T9" fmla="*/ 32 h 34"/>
                <a:gd name="T10" fmla="*/ 3 w 28"/>
                <a:gd name="T11" fmla="*/ 33 h 34"/>
                <a:gd name="T12" fmla="*/ 5 w 28"/>
                <a:gd name="T13" fmla="*/ 33 h 34"/>
                <a:gd name="T14" fmla="*/ 6 w 28"/>
                <a:gd name="T15" fmla="*/ 32 h 34"/>
                <a:gd name="T16" fmla="*/ 7 w 28"/>
                <a:gd name="T17" fmla="*/ 31 h 34"/>
                <a:gd name="T18" fmla="*/ 9 w 28"/>
                <a:gd name="T19" fmla="*/ 31 h 34"/>
                <a:gd name="T20" fmla="*/ 11 w 28"/>
                <a:gd name="T21" fmla="*/ 30 h 34"/>
                <a:gd name="T22" fmla="*/ 13 w 28"/>
                <a:gd name="T23" fmla="*/ 29 h 34"/>
                <a:gd name="T24" fmla="*/ 15 w 28"/>
                <a:gd name="T25" fmla="*/ 28 h 34"/>
                <a:gd name="T26" fmla="*/ 17 w 28"/>
                <a:gd name="T27" fmla="*/ 27 h 34"/>
                <a:gd name="T28" fmla="*/ 19 w 28"/>
                <a:gd name="T29" fmla="*/ 27 h 34"/>
                <a:gd name="T30" fmla="*/ 20 w 28"/>
                <a:gd name="T31" fmla="*/ 26 h 34"/>
                <a:gd name="T32" fmla="*/ 22 w 28"/>
                <a:gd name="T33" fmla="*/ 24 h 34"/>
                <a:gd name="T34" fmla="*/ 23 w 28"/>
                <a:gd name="T35" fmla="*/ 22 h 34"/>
                <a:gd name="T36" fmla="*/ 24 w 28"/>
                <a:gd name="T37" fmla="*/ 21 h 34"/>
                <a:gd name="T38" fmla="*/ 25 w 28"/>
                <a:gd name="T39" fmla="*/ 19 h 34"/>
                <a:gd name="T40" fmla="*/ 26 w 28"/>
                <a:gd name="T41" fmla="*/ 17 h 34"/>
                <a:gd name="T42" fmla="*/ 27 w 28"/>
                <a:gd name="T43" fmla="*/ 15 h 34"/>
                <a:gd name="T44" fmla="*/ 27 w 28"/>
                <a:gd name="T45" fmla="*/ 13 h 34"/>
                <a:gd name="T46" fmla="*/ 27 w 28"/>
                <a:gd name="T47" fmla="*/ 11 h 34"/>
                <a:gd name="T48" fmla="*/ 26 w 28"/>
                <a:gd name="T49" fmla="*/ 10 h 34"/>
                <a:gd name="T50" fmla="*/ 26 w 28"/>
                <a:gd name="T51" fmla="*/ 8 h 34"/>
                <a:gd name="T52" fmla="*/ 25 w 28"/>
                <a:gd name="T53" fmla="*/ 6 h 34"/>
                <a:gd name="T54" fmla="*/ 24 w 28"/>
                <a:gd name="T55" fmla="*/ 5 h 34"/>
                <a:gd name="T56" fmla="*/ 23 w 28"/>
                <a:gd name="T57" fmla="*/ 4 h 34"/>
                <a:gd name="T58" fmla="*/ 21 w 28"/>
                <a:gd name="T59" fmla="*/ 3 h 34"/>
                <a:gd name="T60" fmla="*/ 20 w 28"/>
                <a:gd name="T61" fmla="*/ 2 h 34"/>
                <a:gd name="T62" fmla="*/ 18 w 28"/>
                <a:gd name="T63" fmla="*/ 1 h 34"/>
                <a:gd name="T64" fmla="*/ 16 w 28"/>
                <a:gd name="T65" fmla="*/ 0 h 34"/>
                <a:gd name="T66" fmla="*/ 14 w 28"/>
                <a:gd name="T67" fmla="*/ 0 h 34"/>
                <a:gd name="T68" fmla="*/ 12 w 28"/>
                <a:gd name="T69" fmla="*/ 0 h 34"/>
                <a:gd name="T70" fmla="*/ 10 w 28"/>
                <a:gd name="T71" fmla="*/ 0 h 34"/>
                <a:gd name="T72" fmla="*/ 8 w 28"/>
                <a:gd name="T73" fmla="*/ 0 h 34"/>
                <a:gd name="T74" fmla="*/ 8 w 28"/>
                <a:gd name="T75" fmla="*/ 2 h 34"/>
                <a:gd name="T76" fmla="*/ 8 w 28"/>
                <a:gd name="T77" fmla="*/ 5 h 34"/>
                <a:gd name="T78" fmla="*/ 7 w 28"/>
                <a:gd name="T79" fmla="*/ 7 h 34"/>
                <a:gd name="T80" fmla="*/ 7 w 28"/>
                <a:gd name="T81" fmla="*/ 9 h 34"/>
                <a:gd name="T82" fmla="*/ 7 w 28"/>
                <a:gd name="T83" fmla="*/ 11 h 34"/>
                <a:gd name="T84" fmla="*/ 7 w 28"/>
                <a:gd name="T85" fmla="*/ 13 h 34"/>
                <a:gd name="T86" fmla="*/ 7 w 28"/>
                <a:gd name="T87" fmla="*/ 15 h 34"/>
                <a:gd name="T88" fmla="*/ 6 w 28"/>
                <a:gd name="T89" fmla="*/ 17 h 34"/>
                <a:gd name="T90" fmla="*/ 6 w 28"/>
                <a:gd name="T91" fmla="*/ 19 h 34"/>
                <a:gd name="T92" fmla="*/ 5 w 28"/>
                <a:gd name="T93" fmla="*/ 21 h 34"/>
                <a:gd name="T94" fmla="*/ 4 w 28"/>
                <a:gd name="T95" fmla="*/ 23 h 34"/>
                <a:gd name="T96" fmla="*/ 3 w 28"/>
                <a:gd name="T97" fmla="*/ 25 h 34"/>
                <a:gd name="T98" fmla="*/ 2 w 28"/>
                <a:gd name="T99" fmla="*/ 27 h 3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8" h="34">
                  <a:moveTo>
                    <a:pt x="2" y="27"/>
                  </a:moveTo>
                  <a:lnTo>
                    <a:pt x="1" y="27"/>
                  </a:lnTo>
                  <a:lnTo>
                    <a:pt x="0" y="27"/>
                  </a:lnTo>
                  <a:lnTo>
                    <a:pt x="0" y="28"/>
                  </a:lnTo>
                  <a:lnTo>
                    <a:pt x="0" y="29"/>
                  </a:lnTo>
                  <a:lnTo>
                    <a:pt x="1" y="29"/>
                  </a:lnTo>
                  <a:lnTo>
                    <a:pt x="1" y="30"/>
                  </a:lnTo>
                  <a:lnTo>
                    <a:pt x="1" y="31"/>
                  </a:lnTo>
                  <a:lnTo>
                    <a:pt x="2" y="31"/>
                  </a:lnTo>
                  <a:lnTo>
                    <a:pt x="2" y="32"/>
                  </a:lnTo>
                  <a:lnTo>
                    <a:pt x="3" y="32"/>
                  </a:lnTo>
                  <a:lnTo>
                    <a:pt x="3" y="33"/>
                  </a:lnTo>
                  <a:lnTo>
                    <a:pt x="4" y="33"/>
                  </a:lnTo>
                  <a:lnTo>
                    <a:pt x="5" y="33"/>
                  </a:lnTo>
                  <a:lnTo>
                    <a:pt x="5" y="32"/>
                  </a:lnTo>
                  <a:lnTo>
                    <a:pt x="6" y="32"/>
                  </a:lnTo>
                  <a:lnTo>
                    <a:pt x="7" y="32"/>
                  </a:lnTo>
                  <a:lnTo>
                    <a:pt x="7" y="31"/>
                  </a:lnTo>
                  <a:lnTo>
                    <a:pt x="8" y="31"/>
                  </a:lnTo>
                  <a:lnTo>
                    <a:pt x="9" y="31"/>
                  </a:lnTo>
                  <a:lnTo>
                    <a:pt x="10" y="30"/>
                  </a:lnTo>
                  <a:lnTo>
                    <a:pt x="11" y="30"/>
                  </a:lnTo>
                  <a:lnTo>
                    <a:pt x="12" y="29"/>
                  </a:lnTo>
                  <a:lnTo>
                    <a:pt x="13" y="29"/>
                  </a:lnTo>
                  <a:lnTo>
                    <a:pt x="14" y="28"/>
                  </a:lnTo>
                  <a:lnTo>
                    <a:pt x="15" y="28"/>
                  </a:lnTo>
                  <a:lnTo>
                    <a:pt x="16" y="28"/>
                  </a:lnTo>
                  <a:lnTo>
                    <a:pt x="17" y="27"/>
                  </a:lnTo>
                  <a:lnTo>
                    <a:pt x="18" y="27"/>
                  </a:lnTo>
                  <a:lnTo>
                    <a:pt x="19" y="27"/>
                  </a:lnTo>
                  <a:lnTo>
                    <a:pt x="19" y="26"/>
                  </a:lnTo>
                  <a:lnTo>
                    <a:pt x="20" y="26"/>
                  </a:lnTo>
                  <a:lnTo>
                    <a:pt x="21" y="25"/>
                  </a:lnTo>
                  <a:lnTo>
                    <a:pt x="22" y="24"/>
                  </a:lnTo>
                  <a:lnTo>
                    <a:pt x="23" y="23"/>
                  </a:lnTo>
                  <a:lnTo>
                    <a:pt x="23" y="22"/>
                  </a:lnTo>
                  <a:lnTo>
                    <a:pt x="24" y="22"/>
                  </a:lnTo>
                  <a:lnTo>
                    <a:pt x="24" y="21"/>
                  </a:lnTo>
                  <a:lnTo>
                    <a:pt x="25" y="20"/>
                  </a:lnTo>
                  <a:lnTo>
                    <a:pt x="25" y="19"/>
                  </a:lnTo>
                  <a:lnTo>
                    <a:pt x="26" y="18"/>
                  </a:lnTo>
                  <a:lnTo>
                    <a:pt x="26" y="17"/>
                  </a:lnTo>
                  <a:lnTo>
                    <a:pt x="27" y="17"/>
                  </a:lnTo>
                  <a:lnTo>
                    <a:pt x="27" y="15"/>
                  </a:lnTo>
                  <a:lnTo>
                    <a:pt x="27" y="14"/>
                  </a:lnTo>
                  <a:lnTo>
                    <a:pt x="27" y="13"/>
                  </a:lnTo>
                  <a:lnTo>
                    <a:pt x="27" y="12"/>
                  </a:lnTo>
                  <a:lnTo>
                    <a:pt x="27" y="11"/>
                  </a:lnTo>
                  <a:lnTo>
                    <a:pt x="27" y="10"/>
                  </a:lnTo>
                  <a:lnTo>
                    <a:pt x="26" y="10"/>
                  </a:lnTo>
                  <a:lnTo>
                    <a:pt x="26" y="9"/>
                  </a:lnTo>
                  <a:lnTo>
                    <a:pt x="26" y="8"/>
                  </a:lnTo>
                  <a:lnTo>
                    <a:pt x="25" y="8"/>
                  </a:lnTo>
                  <a:lnTo>
                    <a:pt x="25" y="6"/>
                  </a:lnTo>
                  <a:lnTo>
                    <a:pt x="24" y="6"/>
                  </a:lnTo>
                  <a:lnTo>
                    <a:pt x="24" y="5"/>
                  </a:lnTo>
                  <a:lnTo>
                    <a:pt x="23" y="5"/>
                  </a:lnTo>
                  <a:lnTo>
                    <a:pt x="23" y="4"/>
                  </a:lnTo>
                  <a:lnTo>
                    <a:pt x="22" y="4"/>
                  </a:lnTo>
                  <a:lnTo>
                    <a:pt x="21" y="3"/>
                  </a:lnTo>
                  <a:lnTo>
                    <a:pt x="21" y="2"/>
                  </a:lnTo>
                  <a:lnTo>
                    <a:pt x="20" y="2"/>
                  </a:lnTo>
                  <a:lnTo>
                    <a:pt x="19" y="2"/>
                  </a:lnTo>
                  <a:lnTo>
                    <a:pt x="18" y="1"/>
                  </a:lnTo>
                  <a:lnTo>
                    <a:pt x="17" y="1"/>
                  </a:lnTo>
                  <a:lnTo>
                    <a:pt x="16" y="0"/>
                  </a:lnTo>
                  <a:lnTo>
                    <a:pt x="15" y="0"/>
                  </a:lnTo>
                  <a:lnTo>
                    <a:pt x="14" y="0"/>
                  </a:lnTo>
                  <a:lnTo>
                    <a:pt x="13" y="0"/>
                  </a:lnTo>
                  <a:lnTo>
                    <a:pt x="12" y="0"/>
                  </a:lnTo>
                  <a:lnTo>
                    <a:pt x="11" y="0"/>
                  </a:lnTo>
                  <a:lnTo>
                    <a:pt x="10" y="0"/>
                  </a:lnTo>
                  <a:lnTo>
                    <a:pt x="9" y="0"/>
                  </a:lnTo>
                  <a:lnTo>
                    <a:pt x="8" y="0"/>
                  </a:lnTo>
                  <a:lnTo>
                    <a:pt x="8" y="1"/>
                  </a:lnTo>
                  <a:lnTo>
                    <a:pt x="8" y="2"/>
                  </a:lnTo>
                  <a:lnTo>
                    <a:pt x="8" y="3"/>
                  </a:lnTo>
                  <a:lnTo>
                    <a:pt x="8" y="5"/>
                  </a:lnTo>
                  <a:lnTo>
                    <a:pt x="8" y="6"/>
                  </a:lnTo>
                  <a:lnTo>
                    <a:pt x="7" y="7"/>
                  </a:lnTo>
                  <a:lnTo>
                    <a:pt x="7" y="8"/>
                  </a:lnTo>
                  <a:lnTo>
                    <a:pt x="7" y="9"/>
                  </a:lnTo>
                  <a:lnTo>
                    <a:pt x="7" y="10"/>
                  </a:lnTo>
                  <a:lnTo>
                    <a:pt x="7" y="11"/>
                  </a:lnTo>
                  <a:lnTo>
                    <a:pt x="7" y="12"/>
                  </a:lnTo>
                  <a:lnTo>
                    <a:pt x="7" y="13"/>
                  </a:lnTo>
                  <a:lnTo>
                    <a:pt x="7" y="14"/>
                  </a:lnTo>
                  <a:lnTo>
                    <a:pt x="7" y="15"/>
                  </a:lnTo>
                  <a:lnTo>
                    <a:pt x="7" y="17"/>
                  </a:lnTo>
                  <a:lnTo>
                    <a:pt x="6" y="17"/>
                  </a:lnTo>
                  <a:lnTo>
                    <a:pt x="6" y="18"/>
                  </a:lnTo>
                  <a:lnTo>
                    <a:pt x="6" y="19"/>
                  </a:lnTo>
                  <a:lnTo>
                    <a:pt x="5" y="20"/>
                  </a:lnTo>
                  <a:lnTo>
                    <a:pt x="5" y="21"/>
                  </a:lnTo>
                  <a:lnTo>
                    <a:pt x="5" y="22"/>
                  </a:lnTo>
                  <a:lnTo>
                    <a:pt x="4" y="23"/>
                  </a:lnTo>
                  <a:lnTo>
                    <a:pt x="3" y="24"/>
                  </a:lnTo>
                  <a:lnTo>
                    <a:pt x="3" y="25"/>
                  </a:lnTo>
                  <a:lnTo>
                    <a:pt x="3" y="26"/>
                  </a:lnTo>
                  <a:lnTo>
                    <a:pt x="2" y="27"/>
                  </a:lnTo>
                </a:path>
              </a:pathLst>
            </a:custGeom>
            <a:solidFill>
              <a:srgbClr val="FF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759" name="Freeform 277"/>
            <p:cNvSpPr>
              <a:spLocks/>
            </p:cNvSpPr>
            <p:nvPr/>
          </p:nvSpPr>
          <p:spPr bwMode="auto">
            <a:xfrm>
              <a:off x="3625" y="1654"/>
              <a:ext cx="29" cy="33"/>
            </a:xfrm>
            <a:custGeom>
              <a:avLst/>
              <a:gdLst>
                <a:gd name="T0" fmla="*/ 1 w 29"/>
                <a:gd name="T1" fmla="*/ 26 h 33"/>
                <a:gd name="T2" fmla="*/ 1 w 29"/>
                <a:gd name="T3" fmla="*/ 28 h 33"/>
                <a:gd name="T4" fmla="*/ 1 w 29"/>
                <a:gd name="T5" fmla="*/ 28 h 33"/>
                <a:gd name="T6" fmla="*/ 1 w 29"/>
                <a:gd name="T7" fmla="*/ 30 h 33"/>
                <a:gd name="T8" fmla="*/ 2 w 29"/>
                <a:gd name="T9" fmla="*/ 31 h 33"/>
                <a:gd name="T10" fmla="*/ 3 w 29"/>
                <a:gd name="T11" fmla="*/ 32 h 33"/>
                <a:gd name="T12" fmla="*/ 5 w 29"/>
                <a:gd name="T13" fmla="*/ 32 h 33"/>
                <a:gd name="T14" fmla="*/ 7 w 29"/>
                <a:gd name="T15" fmla="*/ 32 h 33"/>
                <a:gd name="T16" fmla="*/ 8 w 29"/>
                <a:gd name="T17" fmla="*/ 31 h 33"/>
                <a:gd name="T18" fmla="*/ 10 w 29"/>
                <a:gd name="T19" fmla="*/ 30 h 33"/>
                <a:gd name="T20" fmla="*/ 11 w 29"/>
                <a:gd name="T21" fmla="*/ 29 h 33"/>
                <a:gd name="T22" fmla="*/ 13 w 29"/>
                <a:gd name="T23" fmla="*/ 28 h 33"/>
                <a:gd name="T24" fmla="*/ 16 w 29"/>
                <a:gd name="T25" fmla="*/ 28 h 33"/>
                <a:gd name="T26" fmla="*/ 17 w 29"/>
                <a:gd name="T27" fmla="*/ 27 h 33"/>
                <a:gd name="T28" fmla="*/ 19 w 29"/>
                <a:gd name="T29" fmla="*/ 27 h 33"/>
                <a:gd name="T30" fmla="*/ 20 w 29"/>
                <a:gd name="T31" fmla="*/ 26 h 33"/>
                <a:gd name="T32" fmla="*/ 21 w 29"/>
                <a:gd name="T33" fmla="*/ 25 h 33"/>
                <a:gd name="T34" fmla="*/ 22 w 29"/>
                <a:gd name="T35" fmla="*/ 24 h 33"/>
                <a:gd name="T36" fmla="*/ 24 w 29"/>
                <a:gd name="T37" fmla="*/ 24 h 33"/>
                <a:gd name="T38" fmla="*/ 25 w 29"/>
                <a:gd name="T39" fmla="*/ 21 h 33"/>
                <a:gd name="T40" fmla="*/ 26 w 29"/>
                <a:gd name="T41" fmla="*/ 19 h 33"/>
                <a:gd name="T42" fmla="*/ 27 w 29"/>
                <a:gd name="T43" fmla="*/ 17 h 33"/>
                <a:gd name="T44" fmla="*/ 28 w 29"/>
                <a:gd name="T45" fmla="*/ 15 h 33"/>
                <a:gd name="T46" fmla="*/ 28 w 29"/>
                <a:gd name="T47" fmla="*/ 13 h 33"/>
                <a:gd name="T48" fmla="*/ 28 w 29"/>
                <a:gd name="T49" fmla="*/ 11 h 33"/>
                <a:gd name="T50" fmla="*/ 27 w 29"/>
                <a:gd name="T51" fmla="*/ 9 h 33"/>
                <a:gd name="T52" fmla="*/ 26 w 29"/>
                <a:gd name="T53" fmla="*/ 7 h 33"/>
                <a:gd name="T54" fmla="*/ 25 w 29"/>
                <a:gd name="T55" fmla="*/ 6 h 33"/>
                <a:gd name="T56" fmla="*/ 24 w 29"/>
                <a:gd name="T57" fmla="*/ 4 h 33"/>
                <a:gd name="T58" fmla="*/ 22 w 29"/>
                <a:gd name="T59" fmla="*/ 3 h 33"/>
                <a:gd name="T60" fmla="*/ 20 w 29"/>
                <a:gd name="T61" fmla="*/ 2 h 33"/>
                <a:gd name="T62" fmla="*/ 18 w 29"/>
                <a:gd name="T63" fmla="*/ 1 h 33"/>
                <a:gd name="T64" fmla="*/ 16 w 29"/>
                <a:gd name="T65" fmla="*/ 0 h 33"/>
                <a:gd name="T66" fmla="*/ 13 w 29"/>
                <a:gd name="T67" fmla="*/ 0 h 33"/>
                <a:gd name="T68" fmla="*/ 11 w 29"/>
                <a:gd name="T69" fmla="*/ 0 h 33"/>
                <a:gd name="T70" fmla="*/ 9 w 29"/>
                <a:gd name="T71" fmla="*/ 0 h 33"/>
                <a:gd name="T72" fmla="*/ 8 w 29"/>
                <a:gd name="T73" fmla="*/ 1 h 33"/>
                <a:gd name="T74" fmla="*/ 8 w 29"/>
                <a:gd name="T75" fmla="*/ 3 h 33"/>
                <a:gd name="T76" fmla="*/ 9 w 29"/>
                <a:gd name="T77" fmla="*/ 4 h 33"/>
                <a:gd name="T78" fmla="*/ 8 w 29"/>
                <a:gd name="T79" fmla="*/ 7 h 33"/>
                <a:gd name="T80" fmla="*/ 8 w 29"/>
                <a:gd name="T81" fmla="*/ 9 h 33"/>
                <a:gd name="T82" fmla="*/ 8 w 29"/>
                <a:gd name="T83" fmla="*/ 11 h 33"/>
                <a:gd name="T84" fmla="*/ 7 w 29"/>
                <a:gd name="T85" fmla="*/ 12 h 33"/>
                <a:gd name="T86" fmla="*/ 7 w 29"/>
                <a:gd name="T87" fmla="*/ 14 h 33"/>
                <a:gd name="T88" fmla="*/ 7 w 29"/>
                <a:gd name="T89" fmla="*/ 16 h 33"/>
                <a:gd name="T90" fmla="*/ 7 w 29"/>
                <a:gd name="T91" fmla="*/ 18 h 33"/>
                <a:gd name="T92" fmla="*/ 6 w 29"/>
                <a:gd name="T93" fmla="*/ 19 h 33"/>
                <a:gd name="T94" fmla="*/ 5 w 29"/>
                <a:gd name="T95" fmla="*/ 20 h 33"/>
                <a:gd name="T96" fmla="*/ 5 w 29"/>
                <a:gd name="T97" fmla="*/ 22 h 33"/>
                <a:gd name="T98" fmla="*/ 3 w 29"/>
                <a:gd name="T99" fmla="*/ 24 h 33"/>
                <a:gd name="T100" fmla="*/ 2 w 29"/>
                <a:gd name="T101" fmla="*/ 26 h 3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9" h="33">
                  <a:moveTo>
                    <a:pt x="2" y="26"/>
                  </a:moveTo>
                  <a:lnTo>
                    <a:pt x="1" y="26"/>
                  </a:lnTo>
                  <a:lnTo>
                    <a:pt x="1" y="27"/>
                  </a:lnTo>
                  <a:lnTo>
                    <a:pt x="1" y="28"/>
                  </a:lnTo>
                  <a:lnTo>
                    <a:pt x="0" y="28"/>
                  </a:lnTo>
                  <a:lnTo>
                    <a:pt x="1" y="28"/>
                  </a:lnTo>
                  <a:lnTo>
                    <a:pt x="1" y="29"/>
                  </a:lnTo>
                  <a:lnTo>
                    <a:pt x="1" y="30"/>
                  </a:lnTo>
                  <a:lnTo>
                    <a:pt x="2" y="30"/>
                  </a:lnTo>
                  <a:lnTo>
                    <a:pt x="2" y="31"/>
                  </a:lnTo>
                  <a:lnTo>
                    <a:pt x="3" y="31"/>
                  </a:lnTo>
                  <a:lnTo>
                    <a:pt x="3" y="32"/>
                  </a:lnTo>
                  <a:lnTo>
                    <a:pt x="4" y="32"/>
                  </a:lnTo>
                  <a:lnTo>
                    <a:pt x="5" y="32"/>
                  </a:lnTo>
                  <a:lnTo>
                    <a:pt x="6" y="32"/>
                  </a:lnTo>
                  <a:lnTo>
                    <a:pt x="7" y="32"/>
                  </a:lnTo>
                  <a:lnTo>
                    <a:pt x="7" y="31"/>
                  </a:lnTo>
                  <a:lnTo>
                    <a:pt x="8" y="31"/>
                  </a:lnTo>
                  <a:lnTo>
                    <a:pt x="9" y="30"/>
                  </a:lnTo>
                  <a:lnTo>
                    <a:pt x="10" y="30"/>
                  </a:lnTo>
                  <a:lnTo>
                    <a:pt x="11" y="30"/>
                  </a:lnTo>
                  <a:lnTo>
                    <a:pt x="11" y="29"/>
                  </a:lnTo>
                  <a:lnTo>
                    <a:pt x="12" y="29"/>
                  </a:lnTo>
                  <a:lnTo>
                    <a:pt x="13" y="28"/>
                  </a:lnTo>
                  <a:lnTo>
                    <a:pt x="15" y="28"/>
                  </a:lnTo>
                  <a:lnTo>
                    <a:pt x="16" y="28"/>
                  </a:lnTo>
                  <a:lnTo>
                    <a:pt x="16" y="27"/>
                  </a:lnTo>
                  <a:lnTo>
                    <a:pt x="17" y="27"/>
                  </a:lnTo>
                  <a:lnTo>
                    <a:pt x="18" y="27"/>
                  </a:lnTo>
                  <a:lnTo>
                    <a:pt x="19" y="27"/>
                  </a:lnTo>
                  <a:lnTo>
                    <a:pt x="19" y="26"/>
                  </a:lnTo>
                  <a:lnTo>
                    <a:pt x="20" y="26"/>
                  </a:lnTo>
                  <a:lnTo>
                    <a:pt x="21" y="26"/>
                  </a:lnTo>
                  <a:lnTo>
                    <a:pt x="21" y="25"/>
                  </a:lnTo>
                  <a:lnTo>
                    <a:pt x="22" y="25"/>
                  </a:lnTo>
                  <a:lnTo>
                    <a:pt x="22" y="24"/>
                  </a:lnTo>
                  <a:lnTo>
                    <a:pt x="23" y="24"/>
                  </a:lnTo>
                  <a:lnTo>
                    <a:pt x="24" y="24"/>
                  </a:lnTo>
                  <a:lnTo>
                    <a:pt x="24" y="22"/>
                  </a:lnTo>
                  <a:lnTo>
                    <a:pt x="25" y="21"/>
                  </a:lnTo>
                  <a:lnTo>
                    <a:pt x="26" y="20"/>
                  </a:lnTo>
                  <a:lnTo>
                    <a:pt x="26" y="19"/>
                  </a:lnTo>
                  <a:lnTo>
                    <a:pt x="27" y="18"/>
                  </a:lnTo>
                  <a:lnTo>
                    <a:pt x="27" y="17"/>
                  </a:lnTo>
                  <a:lnTo>
                    <a:pt x="28" y="16"/>
                  </a:lnTo>
                  <a:lnTo>
                    <a:pt x="28" y="15"/>
                  </a:lnTo>
                  <a:lnTo>
                    <a:pt x="28" y="14"/>
                  </a:lnTo>
                  <a:lnTo>
                    <a:pt x="28" y="13"/>
                  </a:lnTo>
                  <a:lnTo>
                    <a:pt x="28" y="12"/>
                  </a:lnTo>
                  <a:lnTo>
                    <a:pt x="28" y="11"/>
                  </a:lnTo>
                  <a:lnTo>
                    <a:pt x="28" y="10"/>
                  </a:lnTo>
                  <a:lnTo>
                    <a:pt x="27" y="9"/>
                  </a:lnTo>
                  <a:lnTo>
                    <a:pt x="27" y="8"/>
                  </a:lnTo>
                  <a:lnTo>
                    <a:pt x="26" y="7"/>
                  </a:lnTo>
                  <a:lnTo>
                    <a:pt x="26" y="6"/>
                  </a:lnTo>
                  <a:lnTo>
                    <a:pt x="25" y="6"/>
                  </a:lnTo>
                  <a:lnTo>
                    <a:pt x="24" y="5"/>
                  </a:lnTo>
                  <a:lnTo>
                    <a:pt x="24" y="4"/>
                  </a:lnTo>
                  <a:lnTo>
                    <a:pt x="23" y="4"/>
                  </a:lnTo>
                  <a:lnTo>
                    <a:pt x="22" y="3"/>
                  </a:lnTo>
                  <a:lnTo>
                    <a:pt x="21" y="2"/>
                  </a:lnTo>
                  <a:lnTo>
                    <a:pt x="20" y="2"/>
                  </a:lnTo>
                  <a:lnTo>
                    <a:pt x="19" y="1"/>
                  </a:lnTo>
                  <a:lnTo>
                    <a:pt x="18" y="1"/>
                  </a:lnTo>
                  <a:lnTo>
                    <a:pt x="17" y="0"/>
                  </a:lnTo>
                  <a:lnTo>
                    <a:pt x="16" y="0"/>
                  </a:lnTo>
                  <a:lnTo>
                    <a:pt x="15" y="0"/>
                  </a:lnTo>
                  <a:lnTo>
                    <a:pt x="13" y="0"/>
                  </a:lnTo>
                  <a:lnTo>
                    <a:pt x="12" y="0"/>
                  </a:lnTo>
                  <a:lnTo>
                    <a:pt x="11" y="0"/>
                  </a:lnTo>
                  <a:lnTo>
                    <a:pt x="10" y="0"/>
                  </a:lnTo>
                  <a:lnTo>
                    <a:pt x="9" y="0"/>
                  </a:lnTo>
                  <a:lnTo>
                    <a:pt x="9" y="1"/>
                  </a:lnTo>
                  <a:lnTo>
                    <a:pt x="8" y="1"/>
                  </a:lnTo>
                  <a:lnTo>
                    <a:pt x="8" y="2"/>
                  </a:lnTo>
                  <a:lnTo>
                    <a:pt x="8" y="3"/>
                  </a:lnTo>
                  <a:lnTo>
                    <a:pt x="8" y="4"/>
                  </a:lnTo>
                  <a:lnTo>
                    <a:pt x="9" y="4"/>
                  </a:lnTo>
                  <a:lnTo>
                    <a:pt x="8" y="6"/>
                  </a:lnTo>
                  <a:lnTo>
                    <a:pt x="8" y="7"/>
                  </a:lnTo>
                  <a:lnTo>
                    <a:pt x="8" y="8"/>
                  </a:lnTo>
                  <a:lnTo>
                    <a:pt x="8" y="9"/>
                  </a:lnTo>
                  <a:lnTo>
                    <a:pt x="8" y="10"/>
                  </a:lnTo>
                  <a:lnTo>
                    <a:pt x="8" y="11"/>
                  </a:lnTo>
                  <a:lnTo>
                    <a:pt x="7" y="11"/>
                  </a:lnTo>
                  <a:lnTo>
                    <a:pt x="7" y="12"/>
                  </a:lnTo>
                  <a:lnTo>
                    <a:pt x="7" y="13"/>
                  </a:lnTo>
                  <a:lnTo>
                    <a:pt x="7" y="14"/>
                  </a:lnTo>
                  <a:lnTo>
                    <a:pt x="7" y="15"/>
                  </a:lnTo>
                  <a:lnTo>
                    <a:pt x="7" y="16"/>
                  </a:lnTo>
                  <a:lnTo>
                    <a:pt x="7" y="17"/>
                  </a:lnTo>
                  <a:lnTo>
                    <a:pt x="7" y="18"/>
                  </a:lnTo>
                  <a:lnTo>
                    <a:pt x="6" y="18"/>
                  </a:lnTo>
                  <a:lnTo>
                    <a:pt x="6" y="19"/>
                  </a:lnTo>
                  <a:lnTo>
                    <a:pt x="6" y="20"/>
                  </a:lnTo>
                  <a:lnTo>
                    <a:pt x="5" y="20"/>
                  </a:lnTo>
                  <a:lnTo>
                    <a:pt x="5" y="21"/>
                  </a:lnTo>
                  <a:lnTo>
                    <a:pt x="5" y="22"/>
                  </a:lnTo>
                  <a:lnTo>
                    <a:pt x="4" y="23"/>
                  </a:lnTo>
                  <a:lnTo>
                    <a:pt x="3" y="24"/>
                  </a:lnTo>
                  <a:lnTo>
                    <a:pt x="3" y="25"/>
                  </a:lnTo>
                  <a:lnTo>
                    <a:pt x="2" y="26"/>
                  </a:lnTo>
                </a:path>
              </a:pathLst>
            </a:custGeom>
            <a:solidFill>
              <a:srgbClr val="FF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760" name="Freeform 278"/>
            <p:cNvSpPr>
              <a:spLocks/>
            </p:cNvSpPr>
            <p:nvPr/>
          </p:nvSpPr>
          <p:spPr bwMode="auto">
            <a:xfrm>
              <a:off x="3590" y="1581"/>
              <a:ext cx="27" cy="23"/>
            </a:xfrm>
            <a:custGeom>
              <a:avLst/>
              <a:gdLst>
                <a:gd name="T0" fmla="*/ 4 w 27"/>
                <a:gd name="T1" fmla="*/ 1 h 23"/>
                <a:gd name="T2" fmla="*/ 3 w 27"/>
                <a:gd name="T3" fmla="*/ 2 h 23"/>
                <a:gd name="T4" fmla="*/ 2 w 27"/>
                <a:gd name="T5" fmla="*/ 3 h 23"/>
                <a:gd name="T6" fmla="*/ 1 w 27"/>
                <a:gd name="T7" fmla="*/ 4 h 23"/>
                <a:gd name="T8" fmla="*/ 0 w 27"/>
                <a:gd name="T9" fmla="*/ 5 h 23"/>
                <a:gd name="T10" fmla="*/ 0 w 27"/>
                <a:gd name="T11" fmla="*/ 7 h 23"/>
                <a:gd name="T12" fmla="*/ 0 w 27"/>
                <a:gd name="T13" fmla="*/ 9 h 23"/>
                <a:gd name="T14" fmla="*/ 0 w 27"/>
                <a:gd name="T15" fmla="*/ 11 h 23"/>
                <a:gd name="T16" fmla="*/ 1 w 27"/>
                <a:gd name="T17" fmla="*/ 13 h 23"/>
                <a:gd name="T18" fmla="*/ 2 w 27"/>
                <a:gd name="T19" fmla="*/ 14 h 23"/>
                <a:gd name="T20" fmla="*/ 3 w 27"/>
                <a:gd name="T21" fmla="*/ 15 h 23"/>
                <a:gd name="T22" fmla="*/ 4 w 27"/>
                <a:gd name="T23" fmla="*/ 17 h 23"/>
                <a:gd name="T24" fmla="*/ 5 w 27"/>
                <a:gd name="T25" fmla="*/ 18 h 23"/>
                <a:gd name="T26" fmla="*/ 7 w 27"/>
                <a:gd name="T27" fmla="*/ 19 h 23"/>
                <a:gd name="T28" fmla="*/ 8 w 27"/>
                <a:gd name="T29" fmla="*/ 20 h 23"/>
                <a:gd name="T30" fmla="*/ 9 w 27"/>
                <a:gd name="T31" fmla="*/ 21 h 23"/>
                <a:gd name="T32" fmla="*/ 11 w 27"/>
                <a:gd name="T33" fmla="*/ 21 h 23"/>
                <a:gd name="T34" fmla="*/ 12 w 27"/>
                <a:gd name="T35" fmla="*/ 22 h 23"/>
                <a:gd name="T36" fmla="*/ 15 w 27"/>
                <a:gd name="T37" fmla="*/ 22 h 23"/>
                <a:gd name="T38" fmla="*/ 17 w 27"/>
                <a:gd name="T39" fmla="*/ 22 h 23"/>
                <a:gd name="T40" fmla="*/ 19 w 27"/>
                <a:gd name="T41" fmla="*/ 21 h 23"/>
                <a:gd name="T42" fmla="*/ 20 w 27"/>
                <a:gd name="T43" fmla="*/ 20 h 23"/>
                <a:gd name="T44" fmla="*/ 21 w 27"/>
                <a:gd name="T45" fmla="*/ 19 h 23"/>
                <a:gd name="T46" fmla="*/ 21 w 27"/>
                <a:gd name="T47" fmla="*/ 17 h 23"/>
                <a:gd name="T48" fmla="*/ 22 w 27"/>
                <a:gd name="T49" fmla="*/ 16 h 23"/>
                <a:gd name="T50" fmla="*/ 23 w 27"/>
                <a:gd name="T51" fmla="*/ 15 h 23"/>
                <a:gd name="T52" fmla="*/ 24 w 27"/>
                <a:gd name="T53" fmla="*/ 13 h 23"/>
                <a:gd name="T54" fmla="*/ 26 w 27"/>
                <a:gd name="T55" fmla="*/ 12 h 23"/>
                <a:gd name="T56" fmla="*/ 26 w 27"/>
                <a:gd name="T57" fmla="*/ 10 h 23"/>
                <a:gd name="T58" fmla="*/ 25 w 27"/>
                <a:gd name="T59" fmla="*/ 7 h 23"/>
                <a:gd name="T60" fmla="*/ 24 w 27"/>
                <a:gd name="T61" fmla="*/ 6 h 23"/>
                <a:gd name="T62" fmla="*/ 22 w 27"/>
                <a:gd name="T63" fmla="*/ 4 h 23"/>
                <a:gd name="T64" fmla="*/ 20 w 27"/>
                <a:gd name="T65" fmla="*/ 3 h 23"/>
                <a:gd name="T66" fmla="*/ 18 w 27"/>
                <a:gd name="T67" fmla="*/ 2 h 23"/>
                <a:gd name="T68" fmla="*/ 17 w 27"/>
                <a:gd name="T69" fmla="*/ 1 h 23"/>
                <a:gd name="T70" fmla="*/ 15 w 27"/>
                <a:gd name="T71" fmla="*/ 1 h 23"/>
                <a:gd name="T72" fmla="*/ 12 w 27"/>
                <a:gd name="T73" fmla="*/ 0 h 23"/>
                <a:gd name="T74" fmla="*/ 10 w 27"/>
                <a:gd name="T75" fmla="*/ 0 h 23"/>
                <a:gd name="T76" fmla="*/ 8 w 27"/>
                <a:gd name="T77" fmla="*/ 0 h 23"/>
                <a:gd name="T78" fmla="*/ 6 w 27"/>
                <a:gd name="T79" fmla="*/ 0 h 23"/>
                <a:gd name="T80" fmla="*/ 5 w 27"/>
                <a:gd name="T81" fmla="*/ 1 h 2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7" h="23">
                  <a:moveTo>
                    <a:pt x="5" y="1"/>
                  </a:moveTo>
                  <a:lnTo>
                    <a:pt x="4" y="1"/>
                  </a:lnTo>
                  <a:lnTo>
                    <a:pt x="3" y="1"/>
                  </a:lnTo>
                  <a:lnTo>
                    <a:pt x="3" y="2"/>
                  </a:lnTo>
                  <a:lnTo>
                    <a:pt x="2" y="2"/>
                  </a:lnTo>
                  <a:lnTo>
                    <a:pt x="2" y="3"/>
                  </a:lnTo>
                  <a:lnTo>
                    <a:pt x="1" y="3"/>
                  </a:lnTo>
                  <a:lnTo>
                    <a:pt x="1" y="4"/>
                  </a:lnTo>
                  <a:lnTo>
                    <a:pt x="1" y="5"/>
                  </a:lnTo>
                  <a:lnTo>
                    <a:pt x="0" y="5"/>
                  </a:lnTo>
                  <a:lnTo>
                    <a:pt x="0" y="6"/>
                  </a:lnTo>
                  <a:lnTo>
                    <a:pt x="0" y="7"/>
                  </a:lnTo>
                  <a:lnTo>
                    <a:pt x="0" y="8"/>
                  </a:lnTo>
                  <a:lnTo>
                    <a:pt x="0" y="9"/>
                  </a:lnTo>
                  <a:lnTo>
                    <a:pt x="0" y="10"/>
                  </a:lnTo>
                  <a:lnTo>
                    <a:pt x="0" y="11"/>
                  </a:lnTo>
                  <a:lnTo>
                    <a:pt x="1" y="12"/>
                  </a:lnTo>
                  <a:lnTo>
                    <a:pt x="1" y="13"/>
                  </a:lnTo>
                  <a:lnTo>
                    <a:pt x="1" y="14"/>
                  </a:lnTo>
                  <a:lnTo>
                    <a:pt x="2" y="14"/>
                  </a:lnTo>
                  <a:lnTo>
                    <a:pt x="2" y="15"/>
                  </a:lnTo>
                  <a:lnTo>
                    <a:pt x="3" y="15"/>
                  </a:lnTo>
                  <a:lnTo>
                    <a:pt x="3" y="16"/>
                  </a:lnTo>
                  <a:lnTo>
                    <a:pt x="4" y="17"/>
                  </a:lnTo>
                  <a:lnTo>
                    <a:pt x="5" y="17"/>
                  </a:lnTo>
                  <a:lnTo>
                    <a:pt x="5" y="18"/>
                  </a:lnTo>
                  <a:lnTo>
                    <a:pt x="6" y="19"/>
                  </a:lnTo>
                  <a:lnTo>
                    <a:pt x="7" y="19"/>
                  </a:lnTo>
                  <a:lnTo>
                    <a:pt x="7" y="20"/>
                  </a:lnTo>
                  <a:lnTo>
                    <a:pt x="8" y="20"/>
                  </a:lnTo>
                  <a:lnTo>
                    <a:pt x="9" y="20"/>
                  </a:lnTo>
                  <a:lnTo>
                    <a:pt x="9" y="21"/>
                  </a:lnTo>
                  <a:lnTo>
                    <a:pt x="10" y="21"/>
                  </a:lnTo>
                  <a:lnTo>
                    <a:pt x="11" y="21"/>
                  </a:lnTo>
                  <a:lnTo>
                    <a:pt x="11" y="22"/>
                  </a:lnTo>
                  <a:lnTo>
                    <a:pt x="12" y="22"/>
                  </a:lnTo>
                  <a:lnTo>
                    <a:pt x="14" y="22"/>
                  </a:lnTo>
                  <a:lnTo>
                    <a:pt x="15" y="22"/>
                  </a:lnTo>
                  <a:lnTo>
                    <a:pt x="16" y="22"/>
                  </a:lnTo>
                  <a:lnTo>
                    <a:pt x="17" y="22"/>
                  </a:lnTo>
                  <a:lnTo>
                    <a:pt x="18" y="21"/>
                  </a:lnTo>
                  <a:lnTo>
                    <a:pt x="19" y="21"/>
                  </a:lnTo>
                  <a:lnTo>
                    <a:pt x="19" y="20"/>
                  </a:lnTo>
                  <a:lnTo>
                    <a:pt x="20" y="20"/>
                  </a:lnTo>
                  <a:lnTo>
                    <a:pt x="20" y="19"/>
                  </a:lnTo>
                  <a:lnTo>
                    <a:pt x="21" y="19"/>
                  </a:lnTo>
                  <a:lnTo>
                    <a:pt x="21" y="18"/>
                  </a:lnTo>
                  <a:lnTo>
                    <a:pt x="21" y="17"/>
                  </a:lnTo>
                  <a:lnTo>
                    <a:pt x="22" y="17"/>
                  </a:lnTo>
                  <a:lnTo>
                    <a:pt x="22" y="16"/>
                  </a:lnTo>
                  <a:lnTo>
                    <a:pt x="22" y="15"/>
                  </a:lnTo>
                  <a:lnTo>
                    <a:pt x="23" y="15"/>
                  </a:lnTo>
                  <a:lnTo>
                    <a:pt x="24" y="14"/>
                  </a:lnTo>
                  <a:lnTo>
                    <a:pt x="24" y="13"/>
                  </a:lnTo>
                  <a:lnTo>
                    <a:pt x="25" y="13"/>
                  </a:lnTo>
                  <a:lnTo>
                    <a:pt x="26" y="12"/>
                  </a:lnTo>
                  <a:lnTo>
                    <a:pt x="26" y="11"/>
                  </a:lnTo>
                  <a:lnTo>
                    <a:pt x="26" y="10"/>
                  </a:lnTo>
                  <a:lnTo>
                    <a:pt x="26" y="9"/>
                  </a:lnTo>
                  <a:lnTo>
                    <a:pt x="25" y="7"/>
                  </a:lnTo>
                  <a:lnTo>
                    <a:pt x="24" y="7"/>
                  </a:lnTo>
                  <a:lnTo>
                    <a:pt x="24" y="6"/>
                  </a:lnTo>
                  <a:lnTo>
                    <a:pt x="23" y="5"/>
                  </a:lnTo>
                  <a:lnTo>
                    <a:pt x="22" y="4"/>
                  </a:lnTo>
                  <a:lnTo>
                    <a:pt x="21" y="3"/>
                  </a:lnTo>
                  <a:lnTo>
                    <a:pt x="20" y="3"/>
                  </a:lnTo>
                  <a:lnTo>
                    <a:pt x="19" y="2"/>
                  </a:lnTo>
                  <a:lnTo>
                    <a:pt x="18" y="2"/>
                  </a:lnTo>
                  <a:lnTo>
                    <a:pt x="18" y="1"/>
                  </a:lnTo>
                  <a:lnTo>
                    <a:pt x="17" y="1"/>
                  </a:lnTo>
                  <a:lnTo>
                    <a:pt x="16" y="1"/>
                  </a:lnTo>
                  <a:lnTo>
                    <a:pt x="15" y="1"/>
                  </a:lnTo>
                  <a:lnTo>
                    <a:pt x="14" y="0"/>
                  </a:lnTo>
                  <a:lnTo>
                    <a:pt x="12" y="0"/>
                  </a:lnTo>
                  <a:lnTo>
                    <a:pt x="11" y="0"/>
                  </a:lnTo>
                  <a:lnTo>
                    <a:pt x="10" y="0"/>
                  </a:lnTo>
                  <a:lnTo>
                    <a:pt x="9" y="0"/>
                  </a:lnTo>
                  <a:lnTo>
                    <a:pt x="8" y="0"/>
                  </a:lnTo>
                  <a:lnTo>
                    <a:pt x="7" y="0"/>
                  </a:lnTo>
                  <a:lnTo>
                    <a:pt x="6" y="0"/>
                  </a:lnTo>
                  <a:lnTo>
                    <a:pt x="5" y="0"/>
                  </a:lnTo>
                  <a:lnTo>
                    <a:pt x="5" y="1"/>
                  </a:lnTo>
                </a:path>
              </a:pathLst>
            </a:custGeom>
            <a:solidFill>
              <a:srgbClr val="FF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761" name="Freeform 279"/>
            <p:cNvSpPr>
              <a:spLocks/>
            </p:cNvSpPr>
            <p:nvPr/>
          </p:nvSpPr>
          <p:spPr bwMode="auto">
            <a:xfrm>
              <a:off x="3648" y="1675"/>
              <a:ext cx="27" cy="24"/>
            </a:xfrm>
            <a:custGeom>
              <a:avLst/>
              <a:gdLst>
                <a:gd name="T0" fmla="*/ 4 w 27"/>
                <a:gd name="T1" fmla="*/ 1 h 24"/>
                <a:gd name="T2" fmla="*/ 3 w 27"/>
                <a:gd name="T3" fmla="*/ 2 h 24"/>
                <a:gd name="T4" fmla="*/ 2 w 27"/>
                <a:gd name="T5" fmla="*/ 3 h 24"/>
                <a:gd name="T6" fmla="*/ 1 w 27"/>
                <a:gd name="T7" fmla="*/ 4 h 24"/>
                <a:gd name="T8" fmla="*/ 1 w 27"/>
                <a:gd name="T9" fmla="*/ 6 h 24"/>
                <a:gd name="T10" fmla="*/ 1 w 27"/>
                <a:gd name="T11" fmla="*/ 8 h 24"/>
                <a:gd name="T12" fmla="*/ 0 w 27"/>
                <a:gd name="T13" fmla="*/ 10 h 24"/>
                <a:gd name="T14" fmla="*/ 1 w 27"/>
                <a:gd name="T15" fmla="*/ 12 h 24"/>
                <a:gd name="T16" fmla="*/ 1 w 27"/>
                <a:gd name="T17" fmla="*/ 14 h 24"/>
                <a:gd name="T18" fmla="*/ 2 w 27"/>
                <a:gd name="T19" fmla="*/ 16 h 24"/>
                <a:gd name="T20" fmla="*/ 3 w 27"/>
                <a:gd name="T21" fmla="*/ 17 h 24"/>
                <a:gd name="T22" fmla="*/ 4 w 27"/>
                <a:gd name="T23" fmla="*/ 18 h 24"/>
                <a:gd name="T24" fmla="*/ 5 w 27"/>
                <a:gd name="T25" fmla="*/ 19 h 24"/>
                <a:gd name="T26" fmla="*/ 7 w 27"/>
                <a:gd name="T27" fmla="*/ 20 h 24"/>
                <a:gd name="T28" fmla="*/ 8 w 27"/>
                <a:gd name="T29" fmla="*/ 21 h 24"/>
                <a:gd name="T30" fmla="*/ 10 w 27"/>
                <a:gd name="T31" fmla="*/ 22 h 24"/>
                <a:gd name="T32" fmla="*/ 12 w 27"/>
                <a:gd name="T33" fmla="*/ 23 h 24"/>
                <a:gd name="T34" fmla="*/ 14 w 27"/>
                <a:gd name="T35" fmla="*/ 23 h 24"/>
                <a:gd name="T36" fmla="*/ 16 w 27"/>
                <a:gd name="T37" fmla="*/ 23 h 24"/>
                <a:gd name="T38" fmla="*/ 17 w 27"/>
                <a:gd name="T39" fmla="*/ 22 h 24"/>
                <a:gd name="T40" fmla="*/ 19 w 27"/>
                <a:gd name="T41" fmla="*/ 22 h 24"/>
                <a:gd name="T42" fmla="*/ 20 w 27"/>
                <a:gd name="T43" fmla="*/ 20 h 24"/>
                <a:gd name="T44" fmla="*/ 21 w 27"/>
                <a:gd name="T45" fmla="*/ 19 h 24"/>
                <a:gd name="T46" fmla="*/ 21 w 27"/>
                <a:gd name="T47" fmla="*/ 17 h 24"/>
                <a:gd name="T48" fmla="*/ 22 w 27"/>
                <a:gd name="T49" fmla="*/ 16 h 24"/>
                <a:gd name="T50" fmla="*/ 23 w 27"/>
                <a:gd name="T51" fmla="*/ 15 h 24"/>
                <a:gd name="T52" fmla="*/ 24 w 27"/>
                <a:gd name="T53" fmla="*/ 14 h 24"/>
                <a:gd name="T54" fmla="*/ 25 w 27"/>
                <a:gd name="T55" fmla="*/ 13 h 24"/>
                <a:gd name="T56" fmla="*/ 26 w 27"/>
                <a:gd name="T57" fmla="*/ 12 h 24"/>
                <a:gd name="T58" fmla="*/ 26 w 27"/>
                <a:gd name="T59" fmla="*/ 9 h 24"/>
                <a:gd name="T60" fmla="*/ 24 w 27"/>
                <a:gd name="T61" fmla="*/ 7 h 24"/>
                <a:gd name="T62" fmla="*/ 23 w 27"/>
                <a:gd name="T63" fmla="*/ 6 h 24"/>
                <a:gd name="T64" fmla="*/ 22 w 27"/>
                <a:gd name="T65" fmla="*/ 5 h 24"/>
                <a:gd name="T66" fmla="*/ 21 w 27"/>
                <a:gd name="T67" fmla="*/ 4 h 24"/>
                <a:gd name="T68" fmla="*/ 19 w 27"/>
                <a:gd name="T69" fmla="*/ 3 h 24"/>
                <a:gd name="T70" fmla="*/ 18 w 27"/>
                <a:gd name="T71" fmla="*/ 2 h 24"/>
                <a:gd name="T72" fmla="*/ 17 w 27"/>
                <a:gd name="T73" fmla="*/ 1 h 24"/>
                <a:gd name="T74" fmla="*/ 15 w 27"/>
                <a:gd name="T75" fmla="*/ 1 h 24"/>
                <a:gd name="T76" fmla="*/ 13 w 27"/>
                <a:gd name="T77" fmla="*/ 1 h 24"/>
                <a:gd name="T78" fmla="*/ 11 w 27"/>
                <a:gd name="T79" fmla="*/ 0 h 24"/>
                <a:gd name="T80" fmla="*/ 9 w 27"/>
                <a:gd name="T81" fmla="*/ 0 h 24"/>
                <a:gd name="T82" fmla="*/ 7 w 27"/>
                <a:gd name="T83" fmla="*/ 0 h 24"/>
                <a:gd name="T84" fmla="*/ 6 w 27"/>
                <a:gd name="T85" fmla="*/ 1 h 2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7" h="24">
                  <a:moveTo>
                    <a:pt x="5" y="1"/>
                  </a:moveTo>
                  <a:lnTo>
                    <a:pt x="4" y="1"/>
                  </a:lnTo>
                  <a:lnTo>
                    <a:pt x="3" y="1"/>
                  </a:lnTo>
                  <a:lnTo>
                    <a:pt x="3" y="2"/>
                  </a:lnTo>
                  <a:lnTo>
                    <a:pt x="3" y="3"/>
                  </a:lnTo>
                  <a:lnTo>
                    <a:pt x="2" y="3"/>
                  </a:lnTo>
                  <a:lnTo>
                    <a:pt x="2" y="4"/>
                  </a:lnTo>
                  <a:lnTo>
                    <a:pt x="1" y="4"/>
                  </a:lnTo>
                  <a:lnTo>
                    <a:pt x="1" y="5"/>
                  </a:lnTo>
                  <a:lnTo>
                    <a:pt x="1" y="6"/>
                  </a:lnTo>
                  <a:lnTo>
                    <a:pt x="1" y="7"/>
                  </a:lnTo>
                  <a:lnTo>
                    <a:pt x="1" y="8"/>
                  </a:lnTo>
                  <a:lnTo>
                    <a:pt x="0" y="9"/>
                  </a:lnTo>
                  <a:lnTo>
                    <a:pt x="0" y="10"/>
                  </a:lnTo>
                  <a:lnTo>
                    <a:pt x="0" y="12"/>
                  </a:lnTo>
                  <a:lnTo>
                    <a:pt x="1" y="12"/>
                  </a:lnTo>
                  <a:lnTo>
                    <a:pt x="1" y="13"/>
                  </a:lnTo>
                  <a:lnTo>
                    <a:pt x="1" y="14"/>
                  </a:lnTo>
                  <a:lnTo>
                    <a:pt x="1" y="15"/>
                  </a:lnTo>
                  <a:lnTo>
                    <a:pt x="2" y="16"/>
                  </a:lnTo>
                  <a:lnTo>
                    <a:pt x="3" y="16"/>
                  </a:lnTo>
                  <a:lnTo>
                    <a:pt x="3" y="17"/>
                  </a:lnTo>
                  <a:lnTo>
                    <a:pt x="3" y="18"/>
                  </a:lnTo>
                  <a:lnTo>
                    <a:pt x="4" y="18"/>
                  </a:lnTo>
                  <a:lnTo>
                    <a:pt x="5" y="18"/>
                  </a:lnTo>
                  <a:lnTo>
                    <a:pt x="5" y="19"/>
                  </a:lnTo>
                  <a:lnTo>
                    <a:pt x="6" y="20"/>
                  </a:lnTo>
                  <a:lnTo>
                    <a:pt x="7" y="20"/>
                  </a:lnTo>
                  <a:lnTo>
                    <a:pt x="7" y="21"/>
                  </a:lnTo>
                  <a:lnTo>
                    <a:pt x="8" y="21"/>
                  </a:lnTo>
                  <a:lnTo>
                    <a:pt x="9" y="22"/>
                  </a:lnTo>
                  <a:lnTo>
                    <a:pt x="10" y="22"/>
                  </a:lnTo>
                  <a:lnTo>
                    <a:pt x="11" y="23"/>
                  </a:lnTo>
                  <a:lnTo>
                    <a:pt x="12" y="23"/>
                  </a:lnTo>
                  <a:lnTo>
                    <a:pt x="13" y="23"/>
                  </a:lnTo>
                  <a:lnTo>
                    <a:pt x="14" y="23"/>
                  </a:lnTo>
                  <a:lnTo>
                    <a:pt x="15" y="23"/>
                  </a:lnTo>
                  <a:lnTo>
                    <a:pt x="16" y="23"/>
                  </a:lnTo>
                  <a:lnTo>
                    <a:pt x="17" y="23"/>
                  </a:lnTo>
                  <a:lnTo>
                    <a:pt x="17" y="22"/>
                  </a:lnTo>
                  <a:lnTo>
                    <a:pt x="18" y="22"/>
                  </a:lnTo>
                  <a:lnTo>
                    <a:pt x="19" y="22"/>
                  </a:lnTo>
                  <a:lnTo>
                    <a:pt x="19" y="21"/>
                  </a:lnTo>
                  <a:lnTo>
                    <a:pt x="20" y="20"/>
                  </a:lnTo>
                  <a:lnTo>
                    <a:pt x="20" y="19"/>
                  </a:lnTo>
                  <a:lnTo>
                    <a:pt x="21" y="19"/>
                  </a:lnTo>
                  <a:lnTo>
                    <a:pt x="21" y="18"/>
                  </a:lnTo>
                  <a:lnTo>
                    <a:pt x="21" y="17"/>
                  </a:lnTo>
                  <a:lnTo>
                    <a:pt x="22" y="17"/>
                  </a:lnTo>
                  <a:lnTo>
                    <a:pt x="22" y="16"/>
                  </a:lnTo>
                  <a:lnTo>
                    <a:pt x="23" y="16"/>
                  </a:lnTo>
                  <a:lnTo>
                    <a:pt x="23" y="15"/>
                  </a:lnTo>
                  <a:lnTo>
                    <a:pt x="24" y="15"/>
                  </a:lnTo>
                  <a:lnTo>
                    <a:pt x="24" y="14"/>
                  </a:lnTo>
                  <a:lnTo>
                    <a:pt x="25" y="14"/>
                  </a:lnTo>
                  <a:lnTo>
                    <a:pt x="25" y="13"/>
                  </a:lnTo>
                  <a:lnTo>
                    <a:pt x="25" y="12"/>
                  </a:lnTo>
                  <a:lnTo>
                    <a:pt x="26" y="12"/>
                  </a:lnTo>
                  <a:lnTo>
                    <a:pt x="26" y="10"/>
                  </a:lnTo>
                  <a:lnTo>
                    <a:pt x="26" y="9"/>
                  </a:lnTo>
                  <a:lnTo>
                    <a:pt x="25" y="8"/>
                  </a:lnTo>
                  <a:lnTo>
                    <a:pt x="24" y="7"/>
                  </a:lnTo>
                  <a:lnTo>
                    <a:pt x="23" y="7"/>
                  </a:lnTo>
                  <a:lnTo>
                    <a:pt x="23" y="6"/>
                  </a:lnTo>
                  <a:lnTo>
                    <a:pt x="23" y="5"/>
                  </a:lnTo>
                  <a:lnTo>
                    <a:pt x="22" y="5"/>
                  </a:lnTo>
                  <a:lnTo>
                    <a:pt x="21" y="5"/>
                  </a:lnTo>
                  <a:lnTo>
                    <a:pt x="21" y="4"/>
                  </a:lnTo>
                  <a:lnTo>
                    <a:pt x="20" y="4"/>
                  </a:lnTo>
                  <a:lnTo>
                    <a:pt x="19" y="3"/>
                  </a:lnTo>
                  <a:lnTo>
                    <a:pt x="18" y="3"/>
                  </a:lnTo>
                  <a:lnTo>
                    <a:pt x="18" y="2"/>
                  </a:lnTo>
                  <a:lnTo>
                    <a:pt x="17" y="2"/>
                  </a:lnTo>
                  <a:lnTo>
                    <a:pt x="17" y="1"/>
                  </a:lnTo>
                  <a:lnTo>
                    <a:pt x="16" y="1"/>
                  </a:lnTo>
                  <a:lnTo>
                    <a:pt x="15" y="1"/>
                  </a:lnTo>
                  <a:lnTo>
                    <a:pt x="14" y="1"/>
                  </a:lnTo>
                  <a:lnTo>
                    <a:pt x="13" y="1"/>
                  </a:lnTo>
                  <a:lnTo>
                    <a:pt x="12" y="0"/>
                  </a:lnTo>
                  <a:lnTo>
                    <a:pt x="11" y="0"/>
                  </a:lnTo>
                  <a:lnTo>
                    <a:pt x="10" y="0"/>
                  </a:lnTo>
                  <a:lnTo>
                    <a:pt x="9" y="0"/>
                  </a:lnTo>
                  <a:lnTo>
                    <a:pt x="8" y="0"/>
                  </a:lnTo>
                  <a:lnTo>
                    <a:pt x="7" y="0"/>
                  </a:lnTo>
                  <a:lnTo>
                    <a:pt x="7" y="1"/>
                  </a:lnTo>
                  <a:lnTo>
                    <a:pt x="6" y="1"/>
                  </a:lnTo>
                  <a:lnTo>
                    <a:pt x="5" y="1"/>
                  </a:lnTo>
                </a:path>
              </a:pathLst>
            </a:custGeom>
            <a:solidFill>
              <a:srgbClr val="FF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762" name="Freeform 280"/>
            <p:cNvSpPr>
              <a:spLocks/>
            </p:cNvSpPr>
            <p:nvPr/>
          </p:nvSpPr>
          <p:spPr bwMode="auto">
            <a:xfrm>
              <a:off x="3803" y="1672"/>
              <a:ext cx="26" cy="24"/>
            </a:xfrm>
            <a:custGeom>
              <a:avLst/>
              <a:gdLst>
                <a:gd name="T0" fmla="*/ 4 w 26"/>
                <a:gd name="T1" fmla="*/ 1 h 24"/>
                <a:gd name="T2" fmla="*/ 3 w 26"/>
                <a:gd name="T3" fmla="*/ 2 h 24"/>
                <a:gd name="T4" fmla="*/ 2 w 26"/>
                <a:gd name="T5" fmla="*/ 3 h 24"/>
                <a:gd name="T6" fmla="*/ 1 w 26"/>
                <a:gd name="T7" fmla="*/ 4 h 24"/>
                <a:gd name="T8" fmla="*/ 0 w 26"/>
                <a:gd name="T9" fmla="*/ 5 h 24"/>
                <a:gd name="T10" fmla="*/ 0 w 26"/>
                <a:gd name="T11" fmla="*/ 7 h 24"/>
                <a:gd name="T12" fmla="*/ 0 w 26"/>
                <a:gd name="T13" fmla="*/ 9 h 24"/>
                <a:gd name="T14" fmla="*/ 0 w 26"/>
                <a:gd name="T15" fmla="*/ 12 h 24"/>
                <a:gd name="T16" fmla="*/ 0 w 26"/>
                <a:gd name="T17" fmla="*/ 14 h 24"/>
                <a:gd name="T18" fmla="*/ 1 w 26"/>
                <a:gd name="T19" fmla="*/ 15 h 24"/>
                <a:gd name="T20" fmla="*/ 2 w 26"/>
                <a:gd name="T21" fmla="*/ 16 h 24"/>
                <a:gd name="T22" fmla="*/ 3 w 26"/>
                <a:gd name="T23" fmla="*/ 17 h 24"/>
                <a:gd name="T24" fmla="*/ 4 w 26"/>
                <a:gd name="T25" fmla="*/ 19 h 24"/>
                <a:gd name="T26" fmla="*/ 6 w 26"/>
                <a:gd name="T27" fmla="*/ 20 h 24"/>
                <a:gd name="T28" fmla="*/ 8 w 26"/>
                <a:gd name="T29" fmla="*/ 21 h 24"/>
                <a:gd name="T30" fmla="*/ 9 w 26"/>
                <a:gd name="T31" fmla="*/ 22 h 24"/>
                <a:gd name="T32" fmla="*/ 11 w 26"/>
                <a:gd name="T33" fmla="*/ 23 h 24"/>
                <a:gd name="T34" fmla="*/ 13 w 26"/>
                <a:gd name="T35" fmla="*/ 23 h 24"/>
                <a:gd name="T36" fmla="*/ 15 w 26"/>
                <a:gd name="T37" fmla="*/ 23 h 24"/>
                <a:gd name="T38" fmla="*/ 17 w 26"/>
                <a:gd name="T39" fmla="*/ 23 h 24"/>
                <a:gd name="T40" fmla="*/ 18 w 26"/>
                <a:gd name="T41" fmla="*/ 22 h 24"/>
                <a:gd name="T42" fmla="*/ 19 w 26"/>
                <a:gd name="T43" fmla="*/ 21 h 24"/>
                <a:gd name="T44" fmla="*/ 20 w 26"/>
                <a:gd name="T45" fmla="*/ 20 h 24"/>
                <a:gd name="T46" fmla="*/ 20 w 26"/>
                <a:gd name="T47" fmla="*/ 18 h 24"/>
                <a:gd name="T48" fmla="*/ 22 w 26"/>
                <a:gd name="T49" fmla="*/ 16 h 24"/>
                <a:gd name="T50" fmla="*/ 23 w 26"/>
                <a:gd name="T51" fmla="*/ 15 h 24"/>
                <a:gd name="T52" fmla="*/ 24 w 26"/>
                <a:gd name="T53" fmla="*/ 13 h 24"/>
                <a:gd name="T54" fmla="*/ 25 w 26"/>
                <a:gd name="T55" fmla="*/ 12 h 24"/>
                <a:gd name="T56" fmla="*/ 24 w 26"/>
                <a:gd name="T57" fmla="*/ 8 h 24"/>
                <a:gd name="T58" fmla="*/ 22 w 26"/>
                <a:gd name="T59" fmla="*/ 6 h 24"/>
                <a:gd name="T60" fmla="*/ 20 w 26"/>
                <a:gd name="T61" fmla="*/ 4 h 24"/>
                <a:gd name="T62" fmla="*/ 18 w 26"/>
                <a:gd name="T63" fmla="*/ 3 h 24"/>
                <a:gd name="T64" fmla="*/ 17 w 26"/>
                <a:gd name="T65" fmla="*/ 2 h 24"/>
                <a:gd name="T66" fmla="*/ 15 w 26"/>
                <a:gd name="T67" fmla="*/ 1 h 24"/>
                <a:gd name="T68" fmla="*/ 13 w 26"/>
                <a:gd name="T69" fmla="*/ 0 h 24"/>
                <a:gd name="T70" fmla="*/ 11 w 26"/>
                <a:gd name="T71" fmla="*/ 0 h 24"/>
                <a:gd name="T72" fmla="*/ 9 w 26"/>
                <a:gd name="T73" fmla="*/ 0 h 24"/>
                <a:gd name="T74" fmla="*/ 7 w 26"/>
                <a:gd name="T75" fmla="*/ 0 h 24"/>
                <a:gd name="T76" fmla="*/ 5 w 26"/>
                <a:gd name="T77" fmla="*/ 0 h 2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6" h="24">
                  <a:moveTo>
                    <a:pt x="5" y="1"/>
                  </a:moveTo>
                  <a:lnTo>
                    <a:pt x="4" y="1"/>
                  </a:lnTo>
                  <a:lnTo>
                    <a:pt x="3" y="1"/>
                  </a:lnTo>
                  <a:lnTo>
                    <a:pt x="3" y="2"/>
                  </a:lnTo>
                  <a:lnTo>
                    <a:pt x="2" y="2"/>
                  </a:lnTo>
                  <a:lnTo>
                    <a:pt x="2" y="3"/>
                  </a:lnTo>
                  <a:lnTo>
                    <a:pt x="1" y="3"/>
                  </a:lnTo>
                  <a:lnTo>
                    <a:pt x="1" y="4"/>
                  </a:lnTo>
                  <a:lnTo>
                    <a:pt x="0" y="4"/>
                  </a:lnTo>
                  <a:lnTo>
                    <a:pt x="0" y="5"/>
                  </a:lnTo>
                  <a:lnTo>
                    <a:pt x="0" y="6"/>
                  </a:lnTo>
                  <a:lnTo>
                    <a:pt x="0" y="7"/>
                  </a:lnTo>
                  <a:lnTo>
                    <a:pt x="0" y="8"/>
                  </a:lnTo>
                  <a:lnTo>
                    <a:pt x="0" y="9"/>
                  </a:lnTo>
                  <a:lnTo>
                    <a:pt x="0" y="10"/>
                  </a:lnTo>
                  <a:lnTo>
                    <a:pt x="0" y="12"/>
                  </a:lnTo>
                  <a:lnTo>
                    <a:pt x="0" y="13"/>
                  </a:lnTo>
                  <a:lnTo>
                    <a:pt x="0" y="14"/>
                  </a:lnTo>
                  <a:lnTo>
                    <a:pt x="1" y="14"/>
                  </a:lnTo>
                  <a:lnTo>
                    <a:pt x="1" y="15"/>
                  </a:lnTo>
                  <a:lnTo>
                    <a:pt x="2" y="15"/>
                  </a:lnTo>
                  <a:lnTo>
                    <a:pt x="2" y="16"/>
                  </a:lnTo>
                  <a:lnTo>
                    <a:pt x="2" y="17"/>
                  </a:lnTo>
                  <a:lnTo>
                    <a:pt x="3" y="17"/>
                  </a:lnTo>
                  <a:lnTo>
                    <a:pt x="4" y="18"/>
                  </a:lnTo>
                  <a:lnTo>
                    <a:pt x="4" y="19"/>
                  </a:lnTo>
                  <a:lnTo>
                    <a:pt x="5" y="19"/>
                  </a:lnTo>
                  <a:lnTo>
                    <a:pt x="6" y="20"/>
                  </a:lnTo>
                  <a:lnTo>
                    <a:pt x="7" y="21"/>
                  </a:lnTo>
                  <a:lnTo>
                    <a:pt x="8" y="21"/>
                  </a:lnTo>
                  <a:lnTo>
                    <a:pt x="8" y="22"/>
                  </a:lnTo>
                  <a:lnTo>
                    <a:pt x="9" y="22"/>
                  </a:lnTo>
                  <a:lnTo>
                    <a:pt x="10" y="23"/>
                  </a:lnTo>
                  <a:lnTo>
                    <a:pt x="11" y="23"/>
                  </a:lnTo>
                  <a:lnTo>
                    <a:pt x="12" y="23"/>
                  </a:lnTo>
                  <a:lnTo>
                    <a:pt x="13" y="23"/>
                  </a:lnTo>
                  <a:lnTo>
                    <a:pt x="14" y="23"/>
                  </a:lnTo>
                  <a:lnTo>
                    <a:pt x="15" y="23"/>
                  </a:lnTo>
                  <a:lnTo>
                    <a:pt x="16" y="23"/>
                  </a:lnTo>
                  <a:lnTo>
                    <a:pt x="17" y="23"/>
                  </a:lnTo>
                  <a:lnTo>
                    <a:pt x="17" y="22"/>
                  </a:lnTo>
                  <a:lnTo>
                    <a:pt x="18" y="22"/>
                  </a:lnTo>
                  <a:lnTo>
                    <a:pt x="18" y="21"/>
                  </a:lnTo>
                  <a:lnTo>
                    <a:pt x="19" y="21"/>
                  </a:lnTo>
                  <a:lnTo>
                    <a:pt x="19" y="20"/>
                  </a:lnTo>
                  <a:lnTo>
                    <a:pt x="20" y="20"/>
                  </a:lnTo>
                  <a:lnTo>
                    <a:pt x="20" y="19"/>
                  </a:lnTo>
                  <a:lnTo>
                    <a:pt x="20" y="18"/>
                  </a:lnTo>
                  <a:lnTo>
                    <a:pt x="21" y="17"/>
                  </a:lnTo>
                  <a:lnTo>
                    <a:pt x="22" y="16"/>
                  </a:lnTo>
                  <a:lnTo>
                    <a:pt x="22" y="15"/>
                  </a:lnTo>
                  <a:lnTo>
                    <a:pt x="23" y="15"/>
                  </a:lnTo>
                  <a:lnTo>
                    <a:pt x="24" y="14"/>
                  </a:lnTo>
                  <a:lnTo>
                    <a:pt x="24" y="13"/>
                  </a:lnTo>
                  <a:lnTo>
                    <a:pt x="25" y="13"/>
                  </a:lnTo>
                  <a:lnTo>
                    <a:pt x="25" y="12"/>
                  </a:lnTo>
                  <a:lnTo>
                    <a:pt x="25" y="10"/>
                  </a:lnTo>
                  <a:lnTo>
                    <a:pt x="24" y="8"/>
                  </a:lnTo>
                  <a:lnTo>
                    <a:pt x="23" y="7"/>
                  </a:lnTo>
                  <a:lnTo>
                    <a:pt x="22" y="6"/>
                  </a:lnTo>
                  <a:lnTo>
                    <a:pt x="21" y="5"/>
                  </a:lnTo>
                  <a:lnTo>
                    <a:pt x="20" y="4"/>
                  </a:lnTo>
                  <a:lnTo>
                    <a:pt x="19" y="3"/>
                  </a:lnTo>
                  <a:lnTo>
                    <a:pt x="18" y="3"/>
                  </a:lnTo>
                  <a:lnTo>
                    <a:pt x="18" y="2"/>
                  </a:lnTo>
                  <a:lnTo>
                    <a:pt x="17" y="2"/>
                  </a:lnTo>
                  <a:lnTo>
                    <a:pt x="16" y="2"/>
                  </a:lnTo>
                  <a:lnTo>
                    <a:pt x="15" y="1"/>
                  </a:lnTo>
                  <a:lnTo>
                    <a:pt x="14" y="1"/>
                  </a:lnTo>
                  <a:lnTo>
                    <a:pt x="13" y="0"/>
                  </a:lnTo>
                  <a:lnTo>
                    <a:pt x="12" y="0"/>
                  </a:lnTo>
                  <a:lnTo>
                    <a:pt x="11" y="0"/>
                  </a:lnTo>
                  <a:lnTo>
                    <a:pt x="10" y="0"/>
                  </a:lnTo>
                  <a:lnTo>
                    <a:pt x="9" y="0"/>
                  </a:lnTo>
                  <a:lnTo>
                    <a:pt x="8" y="0"/>
                  </a:lnTo>
                  <a:lnTo>
                    <a:pt x="7" y="0"/>
                  </a:lnTo>
                  <a:lnTo>
                    <a:pt x="6" y="0"/>
                  </a:lnTo>
                  <a:lnTo>
                    <a:pt x="5" y="0"/>
                  </a:lnTo>
                  <a:lnTo>
                    <a:pt x="5" y="1"/>
                  </a:lnTo>
                </a:path>
              </a:pathLst>
            </a:custGeom>
            <a:solidFill>
              <a:srgbClr val="FF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763" name="Freeform 281"/>
            <p:cNvSpPr>
              <a:spLocks/>
            </p:cNvSpPr>
            <p:nvPr/>
          </p:nvSpPr>
          <p:spPr bwMode="auto">
            <a:xfrm>
              <a:off x="3600" y="1560"/>
              <a:ext cx="30" cy="25"/>
            </a:xfrm>
            <a:custGeom>
              <a:avLst/>
              <a:gdLst>
                <a:gd name="T0" fmla="*/ 6 w 30"/>
                <a:gd name="T1" fmla="*/ 1 h 25"/>
                <a:gd name="T2" fmla="*/ 4 w 30"/>
                <a:gd name="T3" fmla="*/ 1 h 25"/>
                <a:gd name="T4" fmla="*/ 2 w 30"/>
                <a:gd name="T5" fmla="*/ 2 h 25"/>
                <a:gd name="T6" fmla="*/ 1 w 30"/>
                <a:gd name="T7" fmla="*/ 3 h 25"/>
                <a:gd name="T8" fmla="*/ 0 w 30"/>
                <a:gd name="T9" fmla="*/ 4 h 25"/>
                <a:gd name="T10" fmla="*/ 0 w 30"/>
                <a:gd name="T11" fmla="*/ 7 h 25"/>
                <a:gd name="T12" fmla="*/ 0 w 30"/>
                <a:gd name="T13" fmla="*/ 9 h 25"/>
                <a:gd name="T14" fmla="*/ 0 w 30"/>
                <a:gd name="T15" fmla="*/ 11 h 25"/>
                <a:gd name="T16" fmla="*/ 1 w 30"/>
                <a:gd name="T17" fmla="*/ 13 h 25"/>
                <a:gd name="T18" fmla="*/ 2 w 30"/>
                <a:gd name="T19" fmla="*/ 14 h 25"/>
                <a:gd name="T20" fmla="*/ 3 w 30"/>
                <a:gd name="T21" fmla="*/ 16 h 25"/>
                <a:gd name="T22" fmla="*/ 4 w 30"/>
                <a:gd name="T23" fmla="*/ 19 h 25"/>
                <a:gd name="T24" fmla="*/ 6 w 30"/>
                <a:gd name="T25" fmla="*/ 20 h 25"/>
                <a:gd name="T26" fmla="*/ 7 w 30"/>
                <a:gd name="T27" fmla="*/ 21 h 25"/>
                <a:gd name="T28" fmla="*/ 9 w 30"/>
                <a:gd name="T29" fmla="*/ 22 h 25"/>
                <a:gd name="T30" fmla="*/ 11 w 30"/>
                <a:gd name="T31" fmla="*/ 23 h 25"/>
                <a:gd name="T32" fmla="*/ 13 w 30"/>
                <a:gd name="T33" fmla="*/ 23 h 25"/>
                <a:gd name="T34" fmla="*/ 14 w 30"/>
                <a:gd name="T35" fmla="*/ 24 h 25"/>
                <a:gd name="T36" fmla="*/ 16 w 30"/>
                <a:gd name="T37" fmla="*/ 24 h 25"/>
                <a:gd name="T38" fmla="*/ 18 w 30"/>
                <a:gd name="T39" fmla="*/ 24 h 25"/>
                <a:gd name="T40" fmla="*/ 20 w 30"/>
                <a:gd name="T41" fmla="*/ 24 h 25"/>
                <a:gd name="T42" fmla="*/ 22 w 30"/>
                <a:gd name="T43" fmla="*/ 24 h 25"/>
                <a:gd name="T44" fmla="*/ 23 w 30"/>
                <a:gd name="T45" fmla="*/ 23 h 25"/>
                <a:gd name="T46" fmla="*/ 24 w 30"/>
                <a:gd name="T47" fmla="*/ 22 h 25"/>
                <a:gd name="T48" fmla="*/ 26 w 30"/>
                <a:gd name="T49" fmla="*/ 21 h 25"/>
                <a:gd name="T50" fmla="*/ 28 w 30"/>
                <a:gd name="T51" fmla="*/ 19 h 25"/>
                <a:gd name="T52" fmla="*/ 29 w 30"/>
                <a:gd name="T53" fmla="*/ 16 h 25"/>
                <a:gd name="T54" fmla="*/ 29 w 30"/>
                <a:gd name="T55" fmla="*/ 14 h 25"/>
                <a:gd name="T56" fmla="*/ 29 w 30"/>
                <a:gd name="T57" fmla="*/ 12 h 25"/>
                <a:gd name="T58" fmla="*/ 29 w 30"/>
                <a:gd name="T59" fmla="*/ 10 h 25"/>
                <a:gd name="T60" fmla="*/ 28 w 30"/>
                <a:gd name="T61" fmla="*/ 9 h 25"/>
                <a:gd name="T62" fmla="*/ 27 w 30"/>
                <a:gd name="T63" fmla="*/ 8 h 25"/>
                <a:gd name="T64" fmla="*/ 26 w 30"/>
                <a:gd name="T65" fmla="*/ 5 h 25"/>
                <a:gd name="T66" fmla="*/ 24 w 30"/>
                <a:gd name="T67" fmla="*/ 4 h 25"/>
                <a:gd name="T68" fmla="*/ 22 w 30"/>
                <a:gd name="T69" fmla="*/ 3 h 25"/>
                <a:gd name="T70" fmla="*/ 20 w 30"/>
                <a:gd name="T71" fmla="*/ 2 h 25"/>
                <a:gd name="T72" fmla="*/ 19 w 30"/>
                <a:gd name="T73" fmla="*/ 1 h 25"/>
                <a:gd name="T74" fmla="*/ 17 w 30"/>
                <a:gd name="T75" fmla="*/ 1 h 25"/>
                <a:gd name="T76" fmla="*/ 15 w 30"/>
                <a:gd name="T77" fmla="*/ 1 h 25"/>
                <a:gd name="T78" fmla="*/ 13 w 30"/>
                <a:gd name="T79" fmla="*/ 0 h 25"/>
                <a:gd name="T80" fmla="*/ 11 w 30"/>
                <a:gd name="T81" fmla="*/ 1 h 25"/>
                <a:gd name="T82" fmla="*/ 9 w 30"/>
                <a:gd name="T83" fmla="*/ 1 h 25"/>
                <a:gd name="T84" fmla="*/ 7 w 30"/>
                <a:gd name="T85" fmla="*/ 1 h 2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0" h="25">
                  <a:moveTo>
                    <a:pt x="7" y="1"/>
                  </a:moveTo>
                  <a:lnTo>
                    <a:pt x="6" y="1"/>
                  </a:lnTo>
                  <a:lnTo>
                    <a:pt x="5" y="1"/>
                  </a:lnTo>
                  <a:lnTo>
                    <a:pt x="4" y="1"/>
                  </a:lnTo>
                  <a:lnTo>
                    <a:pt x="3" y="1"/>
                  </a:lnTo>
                  <a:lnTo>
                    <a:pt x="2" y="2"/>
                  </a:lnTo>
                  <a:lnTo>
                    <a:pt x="2" y="3"/>
                  </a:lnTo>
                  <a:lnTo>
                    <a:pt x="1" y="3"/>
                  </a:lnTo>
                  <a:lnTo>
                    <a:pt x="1" y="4"/>
                  </a:lnTo>
                  <a:lnTo>
                    <a:pt x="0" y="4"/>
                  </a:lnTo>
                  <a:lnTo>
                    <a:pt x="0" y="5"/>
                  </a:lnTo>
                  <a:lnTo>
                    <a:pt x="0" y="7"/>
                  </a:lnTo>
                  <a:lnTo>
                    <a:pt x="0" y="8"/>
                  </a:lnTo>
                  <a:lnTo>
                    <a:pt x="0" y="9"/>
                  </a:lnTo>
                  <a:lnTo>
                    <a:pt x="0" y="10"/>
                  </a:lnTo>
                  <a:lnTo>
                    <a:pt x="0" y="11"/>
                  </a:lnTo>
                  <a:lnTo>
                    <a:pt x="1" y="12"/>
                  </a:lnTo>
                  <a:lnTo>
                    <a:pt x="1" y="13"/>
                  </a:lnTo>
                  <a:lnTo>
                    <a:pt x="2" y="13"/>
                  </a:lnTo>
                  <a:lnTo>
                    <a:pt x="2" y="14"/>
                  </a:lnTo>
                  <a:lnTo>
                    <a:pt x="2" y="15"/>
                  </a:lnTo>
                  <a:lnTo>
                    <a:pt x="3" y="16"/>
                  </a:lnTo>
                  <a:lnTo>
                    <a:pt x="4" y="17"/>
                  </a:lnTo>
                  <a:lnTo>
                    <a:pt x="4" y="19"/>
                  </a:lnTo>
                  <a:lnTo>
                    <a:pt x="5" y="19"/>
                  </a:lnTo>
                  <a:lnTo>
                    <a:pt x="6" y="20"/>
                  </a:lnTo>
                  <a:lnTo>
                    <a:pt x="6" y="21"/>
                  </a:lnTo>
                  <a:lnTo>
                    <a:pt x="7" y="21"/>
                  </a:lnTo>
                  <a:lnTo>
                    <a:pt x="8" y="22"/>
                  </a:lnTo>
                  <a:lnTo>
                    <a:pt x="9" y="22"/>
                  </a:lnTo>
                  <a:lnTo>
                    <a:pt x="10" y="23"/>
                  </a:lnTo>
                  <a:lnTo>
                    <a:pt x="11" y="23"/>
                  </a:lnTo>
                  <a:lnTo>
                    <a:pt x="12" y="23"/>
                  </a:lnTo>
                  <a:lnTo>
                    <a:pt x="13" y="23"/>
                  </a:lnTo>
                  <a:lnTo>
                    <a:pt x="14" y="23"/>
                  </a:lnTo>
                  <a:lnTo>
                    <a:pt x="14" y="24"/>
                  </a:lnTo>
                  <a:lnTo>
                    <a:pt x="15" y="24"/>
                  </a:lnTo>
                  <a:lnTo>
                    <a:pt x="16" y="24"/>
                  </a:lnTo>
                  <a:lnTo>
                    <a:pt x="17" y="24"/>
                  </a:lnTo>
                  <a:lnTo>
                    <a:pt x="18" y="24"/>
                  </a:lnTo>
                  <a:lnTo>
                    <a:pt x="19" y="24"/>
                  </a:lnTo>
                  <a:lnTo>
                    <a:pt x="20" y="24"/>
                  </a:lnTo>
                  <a:lnTo>
                    <a:pt x="21" y="24"/>
                  </a:lnTo>
                  <a:lnTo>
                    <a:pt x="22" y="24"/>
                  </a:lnTo>
                  <a:lnTo>
                    <a:pt x="22" y="23"/>
                  </a:lnTo>
                  <a:lnTo>
                    <a:pt x="23" y="23"/>
                  </a:lnTo>
                  <a:lnTo>
                    <a:pt x="24" y="23"/>
                  </a:lnTo>
                  <a:lnTo>
                    <a:pt x="24" y="22"/>
                  </a:lnTo>
                  <a:lnTo>
                    <a:pt x="25" y="22"/>
                  </a:lnTo>
                  <a:lnTo>
                    <a:pt x="26" y="21"/>
                  </a:lnTo>
                  <a:lnTo>
                    <a:pt x="27" y="20"/>
                  </a:lnTo>
                  <a:lnTo>
                    <a:pt x="28" y="19"/>
                  </a:lnTo>
                  <a:lnTo>
                    <a:pt x="28" y="17"/>
                  </a:lnTo>
                  <a:lnTo>
                    <a:pt x="29" y="16"/>
                  </a:lnTo>
                  <a:lnTo>
                    <a:pt x="29" y="15"/>
                  </a:lnTo>
                  <a:lnTo>
                    <a:pt x="29" y="14"/>
                  </a:lnTo>
                  <a:lnTo>
                    <a:pt x="29" y="13"/>
                  </a:lnTo>
                  <a:lnTo>
                    <a:pt x="29" y="12"/>
                  </a:lnTo>
                  <a:lnTo>
                    <a:pt x="29" y="11"/>
                  </a:lnTo>
                  <a:lnTo>
                    <a:pt x="29" y="10"/>
                  </a:lnTo>
                  <a:lnTo>
                    <a:pt x="29" y="9"/>
                  </a:lnTo>
                  <a:lnTo>
                    <a:pt x="28" y="9"/>
                  </a:lnTo>
                  <a:lnTo>
                    <a:pt x="28" y="8"/>
                  </a:lnTo>
                  <a:lnTo>
                    <a:pt x="27" y="8"/>
                  </a:lnTo>
                  <a:lnTo>
                    <a:pt x="27" y="7"/>
                  </a:lnTo>
                  <a:lnTo>
                    <a:pt x="26" y="5"/>
                  </a:lnTo>
                  <a:lnTo>
                    <a:pt x="25" y="4"/>
                  </a:lnTo>
                  <a:lnTo>
                    <a:pt x="24" y="4"/>
                  </a:lnTo>
                  <a:lnTo>
                    <a:pt x="23" y="3"/>
                  </a:lnTo>
                  <a:lnTo>
                    <a:pt x="22" y="3"/>
                  </a:lnTo>
                  <a:lnTo>
                    <a:pt x="21" y="2"/>
                  </a:lnTo>
                  <a:lnTo>
                    <a:pt x="20" y="2"/>
                  </a:lnTo>
                  <a:lnTo>
                    <a:pt x="20" y="1"/>
                  </a:lnTo>
                  <a:lnTo>
                    <a:pt x="19" y="1"/>
                  </a:lnTo>
                  <a:lnTo>
                    <a:pt x="18" y="1"/>
                  </a:lnTo>
                  <a:lnTo>
                    <a:pt x="17" y="1"/>
                  </a:lnTo>
                  <a:lnTo>
                    <a:pt x="16" y="1"/>
                  </a:lnTo>
                  <a:lnTo>
                    <a:pt x="15" y="1"/>
                  </a:lnTo>
                  <a:lnTo>
                    <a:pt x="14" y="0"/>
                  </a:lnTo>
                  <a:lnTo>
                    <a:pt x="13" y="0"/>
                  </a:lnTo>
                  <a:lnTo>
                    <a:pt x="12" y="0"/>
                  </a:lnTo>
                  <a:lnTo>
                    <a:pt x="11" y="1"/>
                  </a:lnTo>
                  <a:lnTo>
                    <a:pt x="10" y="1"/>
                  </a:lnTo>
                  <a:lnTo>
                    <a:pt x="9" y="1"/>
                  </a:lnTo>
                  <a:lnTo>
                    <a:pt x="8" y="1"/>
                  </a:lnTo>
                  <a:lnTo>
                    <a:pt x="7" y="1"/>
                  </a:lnTo>
                </a:path>
              </a:pathLst>
            </a:custGeom>
            <a:solidFill>
              <a:srgbClr val="FF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764" name="Freeform 282"/>
            <p:cNvSpPr>
              <a:spLocks/>
            </p:cNvSpPr>
            <p:nvPr/>
          </p:nvSpPr>
          <p:spPr bwMode="auto">
            <a:xfrm>
              <a:off x="3586" y="1532"/>
              <a:ext cx="25" cy="27"/>
            </a:xfrm>
            <a:custGeom>
              <a:avLst/>
              <a:gdLst>
                <a:gd name="T0" fmla="*/ 6 w 25"/>
                <a:gd name="T1" fmla="*/ 1 h 27"/>
                <a:gd name="T2" fmla="*/ 4 w 25"/>
                <a:gd name="T3" fmla="*/ 2 h 27"/>
                <a:gd name="T4" fmla="*/ 4 w 25"/>
                <a:gd name="T5" fmla="*/ 4 h 27"/>
                <a:gd name="T6" fmla="*/ 3 w 25"/>
                <a:gd name="T7" fmla="*/ 7 h 27"/>
                <a:gd name="T8" fmla="*/ 2 w 25"/>
                <a:gd name="T9" fmla="*/ 8 h 27"/>
                <a:gd name="T10" fmla="*/ 2 w 25"/>
                <a:gd name="T11" fmla="*/ 10 h 27"/>
                <a:gd name="T12" fmla="*/ 1 w 25"/>
                <a:gd name="T13" fmla="*/ 12 h 27"/>
                <a:gd name="T14" fmla="*/ 0 w 25"/>
                <a:gd name="T15" fmla="*/ 13 h 27"/>
                <a:gd name="T16" fmla="*/ 0 w 25"/>
                <a:gd name="T17" fmla="*/ 15 h 27"/>
                <a:gd name="T18" fmla="*/ 0 w 25"/>
                <a:gd name="T19" fmla="*/ 17 h 27"/>
                <a:gd name="T20" fmla="*/ 1 w 25"/>
                <a:gd name="T21" fmla="*/ 18 h 27"/>
                <a:gd name="T22" fmla="*/ 2 w 25"/>
                <a:gd name="T23" fmla="*/ 20 h 27"/>
                <a:gd name="T24" fmla="*/ 2 w 25"/>
                <a:gd name="T25" fmla="*/ 22 h 27"/>
                <a:gd name="T26" fmla="*/ 3 w 25"/>
                <a:gd name="T27" fmla="*/ 23 h 27"/>
                <a:gd name="T28" fmla="*/ 4 w 25"/>
                <a:gd name="T29" fmla="*/ 24 h 27"/>
                <a:gd name="T30" fmla="*/ 6 w 25"/>
                <a:gd name="T31" fmla="*/ 24 h 27"/>
                <a:gd name="T32" fmla="*/ 7 w 25"/>
                <a:gd name="T33" fmla="*/ 25 h 27"/>
                <a:gd name="T34" fmla="*/ 9 w 25"/>
                <a:gd name="T35" fmla="*/ 25 h 27"/>
                <a:gd name="T36" fmla="*/ 11 w 25"/>
                <a:gd name="T37" fmla="*/ 26 h 27"/>
                <a:gd name="T38" fmla="*/ 13 w 25"/>
                <a:gd name="T39" fmla="*/ 26 h 27"/>
                <a:gd name="T40" fmla="*/ 15 w 25"/>
                <a:gd name="T41" fmla="*/ 26 h 27"/>
                <a:gd name="T42" fmla="*/ 17 w 25"/>
                <a:gd name="T43" fmla="*/ 26 h 27"/>
                <a:gd name="T44" fmla="*/ 18 w 25"/>
                <a:gd name="T45" fmla="*/ 25 h 27"/>
                <a:gd name="T46" fmla="*/ 20 w 25"/>
                <a:gd name="T47" fmla="*/ 25 h 27"/>
                <a:gd name="T48" fmla="*/ 21 w 25"/>
                <a:gd name="T49" fmla="*/ 24 h 27"/>
                <a:gd name="T50" fmla="*/ 22 w 25"/>
                <a:gd name="T51" fmla="*/ 23 h 27"/>
                <a:gd name="T52" fmla="*/ 23 w 25"/>
                <a:gd name="T53" fmla="*/ 21 h 27"/>
                <a:gd name="T54" fmla="*/ 24 w 25"/>
                <a:gd name="T55" fmla="*/ 20 h 27"/>
                <a:gd name="T56" fmla="*/ 24 w 25"/>
                <a:gd name="T57" fmla="*/ 17 h 27"/>
                <a:gd name="T58" fmla="*/ 24 w 25"/>
                <a:gd name="T59" fmla="*/ 15 h 27"/>
                <a:gd name="T60" fmla="*/ 24 w 25"/>
                <a:gd name="T61" fmla="*/ 13 h 27"/>
                <a:gd name="T62" fmla="*/ 24 w 25"/>
                <a:gd name="T63" fmla="*/ 11 h 27"/>
                <a:gd name="T64" fmla="*/ 24 w 25"/>
                <a:gd name="T65" fmla="*/ 9 h 27"/>
                <a:gd name="T66" fmla="*/ 23 w 25"/>
                <a:gd name="T67" fmla="*/ 7 h 27"/>
                <a:gd name="T68" fmla="*/ 22 w 25"/>
                <a:gd name="T69" fmla="*/ 5 h 27"/>
                <a:gd name="T70" fmla="*/ 20 w 25"/>
                <a:gd name="T71" fmla="*/ 4 h 27"/>
                <a:gd name="T72" fmla="*/ 19 w 25"/>
                <a:gd name="T73" fmla="*/ 3 h 27"/>
                <a:gd name="T74" fmla="*/ 17 w 25"/>
                <a:gd name="T75" fmla="*/ 2 h 27"/>
                <a:gd name="T76" fmla="*/ 16 w 25"/>
                <a:gd name="T77" fmla="*/ 1 h 27"/>
                <a:gd name="T78" fmla="*/ 14 w 25"/>
                <a:gd name="T79" fmla="*/ 1 h 27"/>
                <a:gd name="T80" fmla="*/ 12 w 25"/>
                <a:gd name="T81" fmla="*/ 0 h 27"/>
                <a:gd name="T82" fmla="*/ 10 w 25"/>
                <a:gd name="T83" fmla="*/ 0 h 27"/>
                <a:gd name="T84" fmla="*/ 8 w 25"/>
                <a:gd name="T85" fmla="*/ 0 h 27"/>
                <a:gd name="T86" fmla="*/ 7 w 25"/>
                <a:gd name="T87" fmla="*/ 1 h 2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5" h="27">
                  <a:moveTo>
                    <a:pt x="7" y="1"/>
                  </a:moveTo>
                  <a:lnTo>
                    <a:pt x="6" y="1"/>
                  </a:lnTo>
                  <a:lnTo>
                    <a:pt x="5" y="2"/>
                  </a:lnTo>
                  <a:lnTo>
                    <a:pt x="4" y="2"/>
                  </a:lnTo>
                  <a:lnTo>
                    <a:pt x="4" y="3"/>
                  </a:lnTo>
                  <a:lnTo>
                    <a:pt x="4" y="4"/>
                  </a:lnTo>
                  <a:lnTo>
                    <a:pt x="4" y="5"/>
                  </a:lnTo>
                  <a:lnTo>
                    <a:pt x="3" y="7"/>
                  </a:lnTo>
                  <a:lnTo>
                    <a:pt x="3" y="8"/>
                  </a:lnTo>
                  <a:lnTo>
                    <a:pt x="2" y="8"/>
                  </a:lnTo>
                  <a:lnTo>
                    <a:pt x="2" y="9"/>
                  </a:lnTo>
                  <a:lnTo>
                    <a:pt x="2" y="10"/>
                  </a:lnTo>
                  <a:lnTo>
                    <a:pt x="1" y="11"/>
                  </a:lnTo>
                  <a:lnTo>
                    <a:pt x="1" y="12"/>
                  </a:lnTo>
                  <a:lnTo>
                    <a:pt x="1" y="13"/>
                  </a:lnTo>
                  <a:lnTo>
                    <a:pt x="0" y="13"/>
                  </a:lnTo>
                  <a:lnTo>
                    <a:pt x="0" y="14"/>
                  </a:lnTo>
                  <a:lnTo>
                    <a:pt x="0" y="15"/>
                  </a:lnTo>
                  <a:lnTo>
                    <a:pt x="0" y="16"/>
                  </a:lnTo>
                  <a:lnTo>
                    <a:pt x="0" y="17"/>
                  </a:lnTo>
                  <a:lnTo>
                    <a:pt x="1" y="17"/>
                  </a:lnTo>
                  <a:lnTo>
                    <a:pt x="1" y="18"/>
                  </a:lnTo>
                  <a:lnTo>
                    <a:pt x="1" y="20"/>
                  </a:lnTo>
                  <a:lnTo>
                    <a:pt x="2" y="20"/>
                  </a:lnTo>
                  <a:lnTo>
                    <a:pt x="2" y="21"/>
                  </a:lnTo>
                  <a:lnTo>
                    <a:pt x="2" y="22"/>
                  </a:lnTo>
                  <a:lnTo>
                    <a:pt x="3" y="22"/>
                  </a:lnTo>
                  <a:lnTo>
                    <a:pt x="3" y="23"/>
                  </a:lnTo>
                  <a:lnTo>
                    <a:pt x="4" y="23"/>
                  </a:lnTo>
                  <a:lnTo>
                    <a:pt x="4" y="24"/>
                  </a:lnTo>
                  <a:lnTo>
                    <a:pt x="5" y="24"/>
                  </a:lnTo>
                  <a:lnTo>
                    <a:pt x="6" y="24"/>
                  </a:lnTo>
                  <a:lnTo>
                    <a:pt x="6" y="25"/>
                  </a:lnTo>
                  <a:lnTo>
                    <a:pt x="7" y="25"/>
                  </a:lnTo>
                  <a:lnTo>
                    <a:pt x="8" y="25"/>
                  </a:lnTo>
                  <a:lnTo>
                    <a:pt x="9" y="25"/>
                  </a:lnTo>
                  <a:lnTo>
                    <a:pt x="10" y="26"/>
                  </a:lnTo>
                  <a:lnTo>
                    <a:pt x="11" y="26"/>
                  </a:lnTo>
                  <a:lnTo>
                    <a:pt x="12" y="26"/>
                  </a:lnTo>
                  <a:lnTo>
                    <a:pt x="13" y="26"/>
                  </a:lnTo>
                  <a:lnTo>
                    <a:pt x="14" y="26"/>
                  </a:lnTo>
                  <a:lnTo>
                    <a:pt x="15" y="26"/>
                  </a:lnTo>
                  <a:lnTo>
                    <a:pt x="16" y="26"/>
                  </a:lnTo>
                  <a:lnTo>
                    <a:pt x="17" y="26"/>
                  </a:lnTo>
                  <a:lnTo>
                    <a:pt x="18" y="26"/>
                  </a:lnTo>
                  <a:lnTo>
                    <a:pt x="18" y="25"/>
                  </a:lnTo>
                  <a:lnTo>
                    <a:pt x="19" y="25"/>
                  </a:lnTo>
                  <a:lnTo>
                    <a:pt x="20" y="25"/>
                  </a:lnTo>
                  <a:lnTo>
                    <a:pt x="20" y="24"/>
                  </a:lnTo>
                  <a:lnTo>
                    <a:pt x="21" y="24"/>
                  </a:lnTo>
                  <a:lnTo>
                    <a:pt x="22" y="24"/>
                  </a:lnTo>
                  <a:lnTo>
                    <a:pt x="22" y="23"/>
                  </a:lnTo>
                  <a:lnTo>
                    <a:pt x="23" y="22"/>
                  </a:lnTo>
                  <a:lnTo>
                    <a:pt x="23" y="21"/>
                  </a:lnTo>
                  <a:lnTo>
                    <a:pt x="24" y="21"/>
                  </a:lnTo>
                  <a:lnTo>
                    <a:pt x="24" y="20"/>
                  </a:lnTo>
                  <a:lnTo>
                    <a:pt x="24" y="18"/>
                  </a:lnTo>
                  <a:lnTo>
                    <a:pt x="24" y="17"/>
                  </a:lnTo>
                  <a:lnTo>
                    <a:pt x="24" y="16"/>
                  </a:lnTo>
                  <a:lnTo>
                    <a:pt x="24" y="15"/>
                  </a:lnTo>
                  <a:lnTo>
                    <a:pt x="24" y="14"/>
                  </a:lnTo>
                  <a:lnTo>
                    <a:pt x="24" y="13"/>
                  </a:lnTo>
                  <a:lnTo>
                    <a:pt x="24" y="12"/>
                  </a:lnTo>
                  <a:lnTo>
                    <a:pt x="24" y="11"/>
                  </a:lnTo>
                  <a:lnTo>
                    <a:pt x="24" y="10"/>
                  </a:lnTo>
                  <a:lnTo>
                    <a:pt x="24" y="9"/>
                  </a:lnTo>
                  <a:lnTo>
                    <a:pt x="23" y="8"/>
                  </a:lnTo>
                  <a:lnTo>
                    <a:pt x="23" y="7"/>
                  </a:lnTo>
                  <a:lnTo>
                    <a:pt x="22" y="7"/>
                  </a:lnTo>
                  <a:lnTo>
                    <a:pt x="22" y="5"/>
                  </a:lnTo>
                  <a:lnTo>
                    <a:pt x="21" y="4"/>
                  </a:lnTo>
                  <a:lnTo>
                    <a:pt x="20" y="4"/>
                  </a:lnTo>
                  <a:lnTo>
                    <a:pt x="20" y="3"/>
                  </a:lnTo>
                  <a:lnTo>
                    <a:pt x="19" y="3"/>
                  </a:lnTo>
                  <a:lnTo>
                    <a:pt x="18" y="2"/>
                  </a:lnTo>
                  <a:lnTo>
                    <a:pt x="17" y="2"/>
                  </a:lnTo>
                  <a:lnTo>
                    <a:pt x="16" y="2"/>
                  </a:lnTo>
                  <a:lnTo>
                    <a:pt x="16" y="1"/>
                  </a:lnTo>
                  <a:lnTo>
                    <a:pt x="15" y="1"/>
                  </a:lnTo>
                  <a:lnTo>
                    <a:pt x="14" y="1"/>
                  </a:lnTo>
                  <a:lnTo>
                    <a:pt x="13" y="0"/>
                  </a:lnTo>
                  <a:lnTo>
                    <a:pt x="12" y="0"/>
                  </a:lnTo>
                  <a:lnTo>
                    <a:pt x="11" y="0"/>
                  </a:lnTo>
                  <a:lnTo>
                    <a:pt x="10" y="0"/>
                  </a:lnTo>
                  <a:lnTo>
                    <a:pt x="9" y="0"/>
                  </a:lnTo>
                  <a:lnTo>
                    <a:pt x="8" y="0"/>
                  </a:lnTo>
                  <a:lnTo>
                    <a:pt x="8" y="1"/>
                  </a:lnTo>
                  <a:lnTo>
                    <a:pt x="7" y="1"/>
                  </a:lnTo>
                </a:path>
              </a:pathLst>
            </a:custGeom>
            <a:solidFill>
              <a:srgbClr val="FF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765" name="Freeform 283"/>
            <p:cNvSpPr>
              <a:spLocks/>
            </p:cNvSpPr>
            <p:nvPr/>
          </p:nvSpPr>
          <p:spPr bwMode="auto">
            <a:xfrm>
              <a:off x="3642" y="1630"/>
              <a:ext cx="26" cy="23"/>
            </a:xfrm>
            <a:custGeom>
              <a:avLst/>
              <a:gdLst>
                <a:gd name="T0" fmla="*/ 6 w 26"/>
                <a:gd name="T1" fmla="*/ 1 h 23"/>
                <a:gd name="T2" fmla="*/ 5 w 26"/>
                <a:gd name="T3" fmla="*/ 2 h 23"/>
                <a:gd name="T4" fmla="*/ 4 w 26"/>
                <a:gd name="T5" fmla="*/ 3 h 23"/>
                <a:gd name="T6" fmla="*/ 4 w 26"/>
                <a:gd name="T7" fmla="*/ 5 h 23"/>
                <a:gd name="T8" fmla="*/ 3 w 26"/>
                <a:gd name="T9" fmla="*/ 7 h 23"/>
                <a:gd name="T10" fmla="*/ 2 w 26"/>
                <a:gd name="T11" fmla="*/ 8 h 23"/>
                <a:gd name="T12" fmla="*/ 1 w 26"/>
                <a:gd name="T13" fmla="*/ 10 h 23"/>
                <a:gd name="T14" fmla="*/ 0 w 26"/>
                <a:gd name="T15" fmla="*/ 12 h 23"/>
                <a:gd name="T16" fmla="*/ 1 w 26"/>
                <a:gd name="T17" fmla="*/ 14 h 23"/>
                <a:gd name="T18" fmla="*/ 1 w 26"/>
                <a:gd name="T19" fmla="*/ 16 h 23"/>
                <a:gd name="T20" fmla="*/ 2 w 26"/>
                <a:gd name="T21" fmla="*/ 17 h 23"/>
                <a:gd name="T22" fmla="*/ 3 w 26"/>
                <a:gd name="T23" fmla="*/ 18 h 23"/>
                <a:gd name="T24" fmla="*/ 4 w 26"/>
                <a:gd name="T25" fmla="*/ 19 h 23"/>
                <a:gd name="T26" fmla="*/ 5 w 26"/>
                <a:gd name="T27" fmla="*/ 20 h 23"/>
                <a:gd name="T28" fmla="*/ 7 w 26"/>
                <a:gd name="T29" fmla="*/ 21 h 23"/>
                <a:gd name="T30" fmla="*/ 8 w 26"/>
                <a:gd name="T31" fmla="*/ 22 h 23"/>
                <a:gd name="T32" fmla="*/ 10 w 26"/>
                <a:gd name="T33" fmla="*/ 22 h 23"/>
                <a:gd name="T34" fmla="*/ 13 w 26"/>
                <a:gd name="T35" fmla="*/ 22 h 23"/>
                <a:gd name="T36" fmla="*/ 15 w 26"/>
                <a:gd name="T37" fmla="*/ 22 h 23"/>
                <a:gd name="T38" fmla="*/ 17 w 26"/>
                <a:gd name="T39" fmla="*/ 22 h 23"/>
                <a:gd name="T40" fmla="*/ 19 w 26"/>
                <a:gd name="T41" fmla="*/ 22 h 23"/>
                <a:gd name="T42" fmla="*/ 20 w 26"/>
                <a:gd name="T43" fmla="*/ 21 h 23"/>
                <a:gd name="T44" fmla="*/ 22 w 26"/>
                <a:gd name="T45" fmla="*/ 20 h 23"/>
                <a:gd name="T46" fmla="*/ 23 w 26"/>
                <a:gd name="T47" fmla="*/ 19 h 23"/>
                <a:gd name="T48" fmla="*/ 24 w 26"/>
                <a:gd name="T49" fmla="*/ 18 h 23"/>
                <a:gd name="T50" fmla="*/ 25 w 26"/>
                <a:gd name="T51" fmla="*/ 17 h 23"/>
                <a:gd name="T52" fmla="*/ 25 w 26"/>
                <a:gd name="T53" fmla="*/ 15 h 23"/>
                <a:gd name="T54" fmla="*/ 25 w 26"/>
                <a:gd name="T55" fmla="*/ 13 h 23"/>
                <a:gd name="T56" fmla="*/ 25 w 26"/>
                <a:gd name="T57" fmla="*/ 11 h 23"/>
                <a:gd name="T58" fmla="*/ 25 w 26"/>
                <a:gd name="T59" fmla="*/ 9 h 23"/>
                <a:gd name="T60" fmla="*/ 25 w 26"/>
                <a:gd name="T61" fmla="*/ 7 h 23"/>
                <a:gd name="T62" fmla="*/ 24 w 26"/>
                <a:gd name="T63" fmla="*/ 5 h 23"/>
                <a:gd name="T64" fmla="*/ 23 w 26"/>
                <a:gd name="T65" fmla="*/ 4 h 23"/>
                <a:gd name="T66" fmla="*/ 22 w 26"/>
                <a:gd name="T67" fmla="*/ 3 h 23"/>
                <a:gd name="T68" fmla="*/ 20 w 26"/>
                <a:gd name="T69" fmla="*/ 2 h 23"/>
                <a:gd name="T70" fmla="*/ 19 w 26"/>
                <a:gd name="T71" fmla="*/ 1 h 23"/>
                <a:gd name="T72" fmla="*/ 17 w 26"/>
                <a:gd name="T73" fmla="*/ 1 h 23"/>
                <a:gd name="T74" fmla="*/ 15 w 26"/>
                <a:gd name="T75" fmla="*/ 0 h 23"/>
                <a:gd name="T76" fmla="*/ 13 w 26"/>
                <a:gd name="T77" fmla="*/ 0 h 23"/>
                <a:gd name="T78" fmla="*/ 10 w 26"/>
                <a:gd name="T79" fmla="*/ 0 h 23"/>
                <a:gd name="T80" fmla="*/ 8 w 26"/>
                <a:gd name="T81" fmla="*/ 0 h 23"/>
                <a:gd name="T82" fmla="*/ 7 w 26"/>
                <a:gd name="T83" fmla="*/ 1 h 2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6" h="23">
                  <a:moveTo>
                    <a:pt x="7" y="1"/>
                  </a:moveTo>
                  <a:lnTo>
                    <a:pt x="6" y="1"/>
                  </a:lnTo>
                  <a:lnTo>
                    <a:pt x="5" y="1"/>
                  </a:lnTo>
                  <a:lnTo>
                    <a:pt x="5" y="2"/>
                  </a:lnTo>
                  <a:lnTo>
                    <a:pt x="4" y="2"/>
                  </a:lnTo>
                  <a:lnTo>
                    <a:pt x="4" y="3"/>
                  </a:lnTo>
                  <a:lnTo>
                    <a:pt x="4" y="4"/>
                  </a:lnTo>
                  <a:lnTo>
                    <a:pt x="4" y="5"/>
                  </a:lnTo>
                  <a:lnTo>
                    <a:pt x="3" y="6"/>
                  </a:lnTo>
                  <a:lnTo>
                    <a:pt x="3" y="7"/>
                  </a:lnTo>
                  <a:lnTo>
                    <a:pt x="2" y="7"/>
                  </a:lnTo>
                  <a:lnTo>
                    <a:pt x="2" y="8"/>
                  </a:lnTo>
                  <a:lnTo>
                    <a:pt x="2" y="9"/>
                  </a:lnTo>
                  <a:lnTo>
                    <a:pt x="1" y="10"/>
                  </a:lnTo>
                  <a:lnTo>
                    <a:pt x="1" y="11"/>
                  </a:lnTo>
                  <a:lnTo>
                    <a:pt x="0" y="12"/>
                  </a:lnTo>
                  <a:lnTo>
                    <a:pt x="0" y="13"/>
                  </a:lnTo>
                  <a:lnTo>
                    <a:pt x="1" y="14"/>
                  </a:lnTo>
                  <a:lnTo>
                    <a:pt x="1" y="15"/>
                  </a:lnTo>
                  <a:lnTo>
                    <a:pt x="1" y="16"/>
                  </a:lnTo>
                  <a:lnTo>
                    <a:pt x="2" y="16"/>
                  </a:lnTo>
                  <a:lnTo>
                    <a:pt x="2" y="17"/>
                  </a:lnTo>
                  <a:lnTo>
                    <a:pt x="2" y="18"/>
                  </a:lnTo>
                  <a:lnTo>
                    <a:pt x="3" y="18"/>
                  </a:lnTo>
                  <a:lnTo>
                    <a:pt x="3" y="19"/>
                  </a:lnTo>
                  <a:lnTo>
                    <a:pt x="4" y="19"/>
                  </a:lnTo>
                  <a:lnTo>
                    <a:pt x="4" y="20"/>
                  </a:lnTo>
                  <a:lnTo>
                    <a:pt x="5" y="20"/>
                  </a:lnTo>
                  <a:lnTo>
                    <a:pt x="6" y="21"/>
                  </a:lnTo>
                  <a:lnTo>
                    <a:pt x="7" y="21"/>
                  </a:lnTo>
                  <a:lnTo>
                    <a:pt x="8" y="21"/>
                  </a:lnTo>
                  <a:lnTo>
                    <a:pt x="8" y="22"/>
                  </a:lnTo>
                  <a:lnTo>
                    <a:pt x="9" y="22"/>
                  </a:lnTo>
                  <a:lnTo>
                    <a:pt x="10" y="22"/>
                  </a:lnTo>
                  <a:lnTo>
                    <a:pt x="11" y="22"/>
                  </a:lnTo>
                  <a:lnTo>
                    <a:pt x="13" y="22"/>
                  </a:lnTo>
                  <a:lnTo>
                    <a:pt x="14" y="22"/>
                  </a:lnTo>
                  <a:lnTo>
                    <a:pt x="15" y="22"/>
                  </a:lnTo>
                  <a:lnTo>
                    <a:pt x="16" y="22"/>
                  </a:lnTo>
                  <a:lnTo>
                    <a:pt x="17" y="22"/>
                  </a:lnTo>
                  <a:lnTo>
                    <a:pt x="18" y="22"/>
                  </a:lnTo>
                  <a:lnTo>
                    <a:pt x="19" y="22"/>
                  </a:lnTo>
                  <a:lnTo>
                    <a:pt x="20" y="22"/>
                  </a:lnTo>
                  <a:lnTo>
                    <a:pt x="20" y="21"/>
                  </a:lnTo>
                  <a:lnTo>
                    <a:pt x="21" y="21"/>
                  </a:lnTo>
                  <a:lnTo>
                    <a:pt x="22" y="20"/>
                  </a:lnTo>
                  <a:lnTo>
                    <a:pt x="23" y="20"/>
                  </a:lnTo>
                  <a:lnTo>
                    <a:pt x="23" y="19"/>
                  </a:lnTo>
                  <a:lnTo>
                    <a:pt x="24" y="19"/>
                  </a:lnTo>
                  <a:lnTo>
                    <a:pt x="24" y="18"/>
                  </a:lnTo>
                  <a:lnTo>
                    <a:pt x="25" y="18"/>
                  </a:lnTo>
                  <a:lnTo>
                    <a:pt x="25" y="17"/>
                  </a:lnTo>
                  <a:lnTo>
                    <a:pt x="25" y="16"/>
                  </a:lnTo>
                  <a:lnTo>
                    <a:pt x="25" y="15"/>
                  </a:lnTo>
                  <a:lnTo>
                    <a:pt x="25" y="14"/>
                  </a:lnTo>
                  <a:lnTo>
                    <a:pt x="25" y="13"/>
                  </a:lnTo>
                  <a:lnTo>
                    <a:pt x="25" y="12"/>
                  </a:lnTo>
                  <a:lnTo>
                    <a:pt x="25" y="11"/>
                  </a:lnTo>
                  <a:lnTo>
                    <a:pt x="25" y="10"/>
                  </a:lnTo>
                  <a:lnTo>
                    <a:pt x="25" y="9"/>
                  </a:lnTo>
                  <a:lnTo>
                    <a:pt x="25" y="8"/>
                  </a:lnTo>
                  <a:lnTo>
                    <a:pt x="25" y="7"/>
                  </a:lnTo>
                  <a:lnTo>
                    <a:pt x="24" y="6"/>
                  </a:lnTo>
                  <a:lnTo>
                    <a:pt x="24" y="5"/>
                  </a:lnTo>
                  <a:lnTo>
                    <a:pt x="23" y="5"/>
                  </a:lnTo>
                  <a:lnTo>
                    <a:pt x="23" y="4"/>
                  </a:lnTo>
                  <a:lnTo>
                    <a:pt x="22" y="4"/>
                  </a:lnTo>
                  <a:lnTo>
                    <a:pt x="22" y="3"/>
                  </a:lnTo>
                  <a:lnTo>
                    <a:pt x="21" y="3"/>
                  </a:lnTo>
                  <a:lnTo>
                    <a:pt x="20" y="2"/>
                  </a:lnTo>
                  <a:lnTo>
                    <a:pt x="19" y="2"/>
                  </a:lnTo>
                  <a:lnTo>
                    <a:pt x="19" y="1"/>
                  </a:lnTo>
                  <a:lnTo>
                    <a:pt x="18" y="1"/>
                  </a:lnTo>
                  <a:lnTo>
                    <a:pt x="17" y="1"/>
                  </a:lnTo>
                  <a:lnTo>
                    <a:pt x="16" y="0"/>
                  </a:lnTo>
                  <a:lnTo>
                    <a:pt x="15" y="0"/>
                  </a:lnTo>
                  <a:lnTo>
                    <a:pt x="14" y="0"/>
                  </a:lnTo>
                  <a:lnTo>
                    <a:pt x="13" y="0"/>
                  </a:lnTo>
                  <a:lnTo>
                    <a:pt x="11" y="0"/>
                  </a:lnTo>
                  <a:lnTo>
                    <a:pt x="10" y="0"/>
                  </a:lnTo>
                  <a:lnTo>
                    <a:pt x="9" y="0"/>
                  </a:lnTo>
                  <a:lnTo>
                    <a:pt x="8" y="0"/>
                  </a:lnTo>
                  <a:lnTo>
                    <a:pt x="7" y="0"/>
                  </a:lnTo>
                  <a:lnTo>
                    <a:pt x="7" y="1"/>
                  </a:lnTo>
                </a:path>
              </a:pathLst>
            </a:custGeom>
            <a:solidFill>
              <a:srgbClr val="FF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766" name="Freeform 284"/>
            <p:cNvSpPr>
              <a:spLocks/>
            </p:cNvSpPr>
            <p:nvPr/>
          </p:nvSpPr>
          <p:spPr bwMode="auto">
            <a:xfrm>
              <a:off x="3555" y="1619"/>
              <a:ext cx="33" cy="16"/>
            </a:xfrm>
            <a:custGeom>
              <a:avLst/>
              <a:gdLst>
                <a:gd name="T0" fmla="*/ 8 w 33"/>
                <a:gd name="T1" fmla="*/ 0 h 16"/>
                <a:gd name="T2" fmla="*/ 6 w 33"/>
                <a:gd name="T3" fmla="*/ 0 h 16"/>
                <a:gd name="T4" fmla="*/ 5 w 33"/>
                <a:gd name="T5" fmla="*/ 1 h 16"/>
                <a:gd name="T6" fmla="*/ 3 w 33"/>
                <a:gd name="T7" fmla="*/ 1 h 16"/>
                <a:gd name="T8" fmla="*/ 2 w 33"/>
                <a:gd name="T9" fmla="*/ 2 h 16"/>
                <a:gd name="T10" fmla="*/ 1 w 33"/>
                <a:gd name="T11" fmla="*/ 3 h 16"/>
                <a:gd name="T12" fmla="*/ 0 w 33"/>
                <a:gd name="T13" fmla="*/ 4 h 16"/>
                <a:gd name="T14" fmla="*/ 0 w 33"/>
                <a:gd name="T15" fmla="*/ 6 h 16"/>
                <a:gd name="T16" fmla="*/ 1 w 33"/>
                <a:gd name="T17" fmla="*/ 8 h 16"/>
                <a:gd name="T18" fmla="*/ 3 w 33"/>
                <a:gd name="T19" fmla="*/ 9 h 16"/>
                <a:gd name="T20" fmla="*/ 5 w 33"/>
                <a:gd name="T21" fmla="*/ 11 h 16"/>
                <a:gd name="T22" fmla="*/ 7 w 33"/>
                <a:gd name="T23" fmla="*/ 12 h 16"/>
                <a:gd name="T24" fmla="*/ 8 w 33"/>
                <a:gd name="T25" fmla="*/ 13 h 16"/>
                <a:gd name="T26" fmla="*/ 10 w 33"/>
                <a:gd name="T27" fmla="*/ 14 h 16"/>
                <a:gd name="T28" fmla="*/ 12 w 33"/>
                <a:gd name="T29" fmla="*/ 14 h 16"/>
                <a:gd name="T30" fmla="*/ 14 w 33"/>
                <a:gd name="T31" fmla="*/ 15 h 16"/>
                <a:gd name="T32" fmla="*/ 17 w 33"/>
                <a:gd name="T33" fmla="*/ 15 h 16"/>
                <a:gd name="T34" fmla="*/ 19 w 33"/>
                <a:gd name="T35" fmla="*/ 15 h 16"/>
                <a:gd name="T36" fmla="*/ 21 w 33"/>
                <a:gd name="T37" fmla="*/ 15 h 16"/>
                <a:gd name="T38" fmla="*/ 23 w 33"/>
                <a:gd name="T39" fmla="*/ 15 h 16"/>
                <a:gd name="T40" fmla="*/ 25 w 33"/>
                <a:gd name="T41" fmla="*/ 15 h 16"/>
                <a:gd name="T42" fmla="*/ 28 w 33"/>
                <a:gd name="T43" fmla="*/ 14 h 16"/>
                <a:gd name="T44" fmla="*/ 30 w 33"/>
                <a:gd name="T45" fmla="*/ 13 h 16"/>
                <a:gd name="T46" fmla="*/ 31 w 33"/>
                <a:gd name="T47" fmla="*/ 11 h 16"/>
                <a:gd name="T48" fmla="*/ 32 w 33"/>
                <a:gd name="T49" fmla="*/ 10 h 16"/>
                <a:gd name="T50" fmla="*/ 32 w 33"/>
                <a:gd name="T51" fmla="*/ 8 h 16"/>
                <a:gd name="T52" fmla="*/ 31 w 33"/>
                <a:gd name="T53" fmla="*/ 8 h 16"/>
                <a:gd name="T54" fmla="*/ 30 w 33"/>
                <a:gd name="T55" fmla="*/ 7 h 16"/>
                <a:gd name="T56" fmla="*/ 29 w 33"/>
                <a:gd name="T57" fmla="*/ 5 h 16"/>
                <a:gd name="T58" fmla="*/ 28 w 33"/>
                <a:gd name="T59" fmla="*/ 4 h 16"/>
                <a:gd name="T60" fmla="*/ 26 w 33"/>
                <a:gd name="T61" fmla="*/ 2 h 16"/>
                <a:gd name="T62" fmla="*/ 24 w 33"/>
                <a:gd name="T63" fmla="*/ 1 h 16"/>
                <a:gd name="T64" fmla="*/ 22 w 33"/>
                <a:gd name="T65" fmla="*/ 1 h 16"/>
                <a:gd name="T66" fmla="*/ 20 w 33"/>
                <a:gd name="T67" fmla="*/ 0 h 16"/>
                <a:gd name="T68" fmla="*/ 18 w 33"/>
                <a:gd name="T69" fmla="*/ 0 h 16"/>
                <a:gd name="T70" fmla="*/ 15 w 33"/>
                <a:gd name="T71" fmla="*/ 0 h 16"/>
                <a:gd name="T72" fmla="*/ 13 w 33"/>
                <a:gd name="T73" fmla="*/ 0 h 16"/>
                <a:gd name="T74" fmla="*/ 11 w 33"/>
                <a:gd name="T75" fmla="*/ 0 h 16"/>
                <a:gd name="T76" fmla="*/ 9 w 33"/>
                <a:gd name="T77" fmla="*/ 0 h 1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3" h="16">
                  <a:moveTo>
                    <a:pt x="9" y="0"/>
                  </a:moveTo>
                  <a:lnTo>
                    <a:pt x="8" y="0"/>
                  </a:lnTo>
                  <a:lnTo>
                    <a:pt x="7" y="0"/>
                  </a:lnTo>
                  <a:lnTo>
                    <a:pt x="6" y="0"/>
                  </a:lnTo>
                  <a:lnTo>
                    <a:pt x="5" y="0"/>
                  </a:lnTo>
                  <a:lnTo>
                    <a:pt x="5" y="1"/>
                  </a:lnTo>
                  <a:lnTo>
                    <a:pt x="4" y="1"/>
                  </a:lnTo>
                  <a:lnTo>
                    <a:pt x="3" y="1"/>
                  </a:lnTo>
                  <a:lnTo>
                    <a:pt x="2" y="1"/>
                  </a:lnTo>
                  <a:lnTo>
                    <a:pt x="2" y="2"/>
                  </a:lnTo>
                  <a:lnTo>
                    <a:pt x="1" y="2"/>
                  </a:lnTo>
                  <a:lnTo>
                    <a:pt x="1" y="3"/>
                  </a:lnTo>
                  <a:lnTo>
                    <a:pt x="0" y="3"/>
                  </a:lnTo>
                  <a:lnTo>
                    <a:pt x="0" y="4"/>
                  </a:lnTo>
                  <a:lnTo>
                    <a:pt x="0" y="5"/>
                  </a:lnTo>
                  <a:lnTo>
                    <a:pt x="0" y="6"/>
                  </a:lnTo>
                  <a:lnTo>
                    <a:pt x="0" y="7"/>
                  </a:lnTo>
                  <a:lnTo>
                    <a:pt x="1" y="8"/>
                  </a:lnTo>
                  <a:lnTo>
                    <a:pt x="2" y="9"/>
                  </a:lnTo>
                  <a:lnTo>
                    <a:pt x="3" y="9"/>
                  </a:lnTo>
                  <a:lnTo>
                    <a:pt x="4" y="10"/>
                  </a:lnTo>
                  <a:lnTo>
                    <a:pt x="5" y="11"/>
                  </a:lnTo>
                  <a:lnTo>
                    <a:pt x="6" y="12"/>
                  </a:lnTo>
                  <a:lnTo>
                    <a:pt x="7" y="12"/>
                  </a:lnTo>
                  <a:lnTo>
                    <a:pt x="8" y="12"/>
                  </a:lnTo>
                  <a:lnTo>
                    <a:pt x="8" y="13"/>
                  </a:lnTo>
                  <a:lnTo>
                    <a:pt x="10" y="13"/>
                  </a:lnTo>
                  <a:lnTo>
                    <a:pt x="10" y="14"/>
                  </a:lnTo>
                  <a:lnTo>
                    <a:pt x="11" y="14"/>
                  </a:lnTo>
                  <a:lnTo>
                    <a:pt x="12" y="14"/>
                  </a:lnTo>
                  <a:lnTo>
                    <a:pt x="13" y="14"/>
                  </a:lnTo>
                  <a:lnTo>
                    <a:pt x="14" y="15"/>
                  </a:lnTo>
                  <a:lnTo>
                    <a:pt x="15" y="15"/>
                  </a:lnTo>
                  <a:lnTo>
                    <a:pt x="17" y="15"/>
                  </a:lnTo>
                  <a:lnTo>
                    <a:pt x="18" y="15"/>
                  </a:lnTo>
                  <a:lnTo>
                    <a:pt x="19" y="15"/>
                  </a:lnTo>
                  <a:lnTo>
                    <a:pt x="20" y="15"/>
                  </a:lnTo>
                  <a:lnTo>
                    <a:pt x="21" y="15"/>
                  </a:lnTo>
                  <a:lnTo>
                    <a:pt x="22" y="15"/>
                  </a:lnTo>
                  <a:lnTo>
                    <a:pt x="23" y="15"/>
                  </a:lnTo>
                  <a:lnTo>
                    <a:pt x="24" y="15"/>
                  </a:lnTo>
                  <a:lnTo>
                    <a:pt x="25" y="15"/>
                  </a:lnTo>
                  <a:lnTo>
                    <a:pt x="27" y="14"/>
                  </a:lnTo>
                  <a:lnTo>
                    <a:pt x="28" y="14"/>
                  </a:lnTo>
                  <a:lnTo>
                    <a:pt x="29" y="14"/>
                  </a:lnTo>
                  <a:lnTo>
                    <a:pt x="30" y="13"/>
                  </a:lnTo>
                  <a:lnTo>
                    <a:pt x="31" y="12"/>
                  </a:lnTo>
                  <a:lnTo>
                    <a:pt x="31" y="11"/>
                  </a:lnTo>
                  <a:lnTo>
                    <a:pt x="32" y="11"/>
                  </a:lnTo>
                  <a:lnTo>
                    <a:pt x="32" y="10"/>
                  </a:lnTo>
                  <a:lnTo>
                    <a:pt x="32" y="9"/>
                  </a:lnTo>
                  <a:lnTo>
                    <a:pt x="32" y="8"/>
                  </a:lnTo>
                  <a:lnTo>
                    <a:pt x="31" y="7"/>
                  </a:lnTo>
                  <a:lnTo>
                    <a:pt x="31" y="8"/>
                  </a:lnTo>
                  <a:lnTo>
                    <a:pt x="30" y="8"/>
                  </a:lnTo>
                  <a:lnTo>
                    <a:pt x="30" y="7"/>
                  </a:lnTo>
                  <a:lnTo>
                    <a:pt x="30" y="6"/>
                  </a:lnTo>
                  <a:lnTo>
                    <a:pt x="29" y="5"/>
                  </a:lnTo>
                  <a:lnTo>
                    <a:pt x="29" y="4"/>
                  </a:lnTo>
                  <a:lnTo>
                    <a:pt x="28" y="4"/>
                  </a:lnTo>
                  <a:lnTo>
                    <a:pt x="27" y="3"/>
                  </a:lnTo>
                  <a:lnTo>
                    <a:pt x="26" y="2"/>
                  </a:lnTo>
                  <a:lnTo>
                    <a:pt x="25" y="2"/>
                  </a:lnTo>
                  <a:lnTo>
                    <a:pt x="24" y="1"/>
                  </a:lnTo>
                  <a:lnTo>
                    <a:pt x="23" y="1"/>
                  </a:lnTo>
                  <a:lnTo>
                    <a:pt x="22" y="1"/>
                  </a:lnTo>
                  <a:lnTo>
                    <a:pt x="21" y="0"/>
                  </a:lnTo>
                  <a:lnTo>
                    <a:pt x="20" y="0"/>
                  </a:lnTo>
                  <a:lnTo>
                    <a:pt x="19" y="0"/>
                  </a:lnTo>
                  <a:lnTo>
                    <a:pt x="18" y="0"/>
                  </a:lnTo>
                  <a:lnTo>
                    <a:pt x="17" y="0"/>
                  </a:lnTo>
                  <a:lnTo>
                    <a:pt x="15" y="0"/>
                  </a:lnTo>
                  <a:lnTo>
                    <a:pt x="14" y="0"/>
                  </a:lnTo>
                  <a:lnTo>
                    <a:pt x="13" y="0"/>
                  </a:lnTo>
                  <a:lnTo>
                    <a:pt x="12" y="0"/>
                  </a:lnTo>
                  <a:lnTo>
                    <a:pt x="11" y="0"/>
                  </a:lnTo>
                  <a:lnTo>
                    <a:pt x="10" y="0"/>
                  </a:lnTo>
                  <a:lnTo>
                    <a:pt x="9" y="0"/>
                  </a:lnTo>
                </a:path>
              </a:pathLst>
            </a:custGeom>
            <a:solidFill>
              <a:srgbClr val="FF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767" name="Freeform 285"/>
            <p:cNvSpPr>
              <a:spLocks/>
            </p:cNvSpPr>
            <p:nvPr/>
          </p:nvSpPr>
          <p:spPr bwMode="auto">
            <a:xfrm>
              <a:off x="3604" y="1471"/>
              <a:ext cx="34" cy="17"/>
            </a:xfrm>
            <a:custGeom>
              <a:avLst/>
              <a:gdLst>
                <a:gd name="T0" fmla="*/ 8 w 34"/>
                <a:gd name="T1" fmla="*/ 0 h 17"/>
                <a:gd name="T2" fmla="*/ 6 w 34"/>
                <a:gd name="T3" fmla="*/ 0 h 17"/>
                <a:gd name="T4" fmla="*/ 4 w 34"/>
                <a:gd name="T5" fmla="*/ 0 h 17"/>
                <a:gd name="T6" fmla="*/ 2 w 34"/>
                <a:gd name="T7" fmla="*/ 1 h 17"/>
                <a:gd name="T8" fmla="*/ 1 w 34"/>
                <a:gd name="T9" fmla="*/ 2 h 17"/>
                <a:gd name="T10" fmla="*/ 0 w 34"/>
                <a:gd name="T11" fmla="*/ 4 h 17"/>
                <a:gd name="T12" fmla="*/ 0 w 34"/>
                <a:gd name="T13" fmla="*/ 6 h 17"/>
                <a:gd name="T14" fmla="*/ 1 w 34"/>
                <a:gd name="T15" fmla="*/ 7 h 17"/>
                <a:gd name="T16" fmla="*/ 3 w 34"/>
                <a:gd name="T17" fmla="*/ 10 h 17"/>
                <a:gd name="T18" fmla="*/ 5 w 34"/>
                <a:gd name="T19" fmla="*/ 11 h 17"/>
                <a:gd name="T20" fmla="*/ 6 w 34"/>
                <a:gd name="T21" fmla="*/ 13 h 17"/>
                <a:gd name="T22" fmla="*/ 8 w 34"/>
                <a:gd name="T23" fmla="*/ 13 h 17"/>
                <a:gd name="T24" fmla="*/ 10 w 34"/>
                <a:gd name="T25" fmla="*/ 14 h 17"/>
                <a:gd name="T26" fmla="*/ 12 w 34"/>
                <a:gd name="T27" fmla="*/ 15 h 17"/>
                <a:gd name="T28" fmla="*/ 14 w 34"/>
                <a:gd name="T29" fmla="*/ 15 h 17"/>
                <a:gd name="T30" fmla="*/ 17 w 34"/>
                <a:gd name="T31" fmla="*/ 16 h 17"/>
                <a:gd name="T32" fmla="*/ 20 w 34"/>
                <a:gd name="T33" fmla="*/ 16 h 17"/>
                <a:gd name="T34" fmla="*/ 22 w 34"/>
                <a:gd name="T35" fmla="*/ 16 h 17"/>
                <a:gd name="T36" fmla="*/ 24 w 34"/>
                <a:gd name="T37" fmla="*/ 16 h 17"/>
                <a:gd name="T38" fmla="*/ 26 w 34"/>
                <a:gd name="T39" fmla="*/ 15 h 17"/>
                <a:gd name="T40" fmla="*/ 28 w 34"/>
                <a:gd name="T41" fmla="*/ 15 h 17"/>
                <a:gd name="T42" fmla="*/ 31 w 34"/>
                <a:gd name="T43" fmla="*/ 14 h 17"/>
                <a:gd name="T44" fmla="*/ 32 w 34"/>
                <a:gd name="T45" fmla="*/ 12 h 17"/>
                <a:gd name="T46" fmla="*/ 33 w 34"/>
                <a:gd name="T47" fmla="*/ 11 h 17"/>
                <a:gd name="T48" fmla="*/ 33 w 34"/>
                <a:gd name="T49" fmla="*/ 9 h 17"/>
                <a:gd name="T50" fmla="*/ 32 w 34"/>
                <a:gd name="T51" fmla="*/ 7 h 17"/>
                <a:gd name="T52" fmla="*/ 30 w 34"/>
                <a:gd name="T53" fmla="*/ 7 h 17"/>
                <a:gd name="T54" fmla="*/ 31 w 34"/>
                <a:gd name="T55" fmla="*/ 6 h 17"/>
                <a:gd name="T56" fmla="*/ 28 w 34"/>
                <a:gd name="T57" fmla="*/ 3 h 17"/>
                <a:gd name="T58" fmla="*/ 26 w 34"/>
                <a:gd name="T59" fmla="*/ 2 h 17"/>
                <a:gd name="T60" fmla="*/ 24 w 34"/>
                <a:gd name="T61" fmla="*/ 1 h 17"/>
                <a:gd name="T62" fmla="*/ 22 w 34"/>
                <a:gd name="T63" fmla="*/ 0 h 17"/>
                <a:gd name="T64" fmla="*/ 20 w 34"/>
                <a:gd name="T65" fmla="*/ 0 h 17"/>
                <a:gd name="T66" fmla="*/ 18 w 34"/>
                <a:gd name="T67" fmla="*/ 0 h 17"/>
                <a:gd name="T68" fmla="*/ 15 w 34"/>
                <a:gd name="T69" fmla="*/ 0 h 17"/>
                <a:gd name="T70" fmla="*/ 13 w 34"/>
                <a:gd name="T71" fmla="*/ 0 h 17"/>
                <a:gd name="T72" fmla="*/ 11 w 34"/>
                <a:gd name="T73" fmla="*/ 0 h 17"/>
                <a:gd name="T74" fmla="*/ 9 w 34"/>
                <a:gd name="T75" fmla="*/ 0 h 1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4" h="17">
                  <a:moveTo>
                    <a:pt x="9" y="0"/>
                  </a:moveTo>
                  <a:lnTo>
                    <a:pt x="8" y="0"/>
                  </a:lnTo>
                  <a:lnTo>
                    <a:pt x="7" y="0"/>
                  </a:lnTo>
                  <a:lnTo>
                    <a:pt x="6" y="0"/>
                  </a:lnTo>
                  <a:lnTo>
                    <a:pt x="5" y="0"/>
                  </a:lnTo>
                  <a:lnTo>
                    <a:pt x="4" y="0"/>
                  </a:lnTo>
                  <a:lnTo>
                    <a:pt x="3" y="1"/>
                  </a:lnTo>
                  <a:lnTo>
                    <a:pt x="2" y="1"/>
                  </a:lnTo>
                  <a:lnTo>
                    <a:pt x="2" y="2"/>
                  </a:lnTo>
                  <a:lnTo>
                    <a:pt x="1" y="2"/>
                  </a:lnTo>
                  <a:lnTo>
                    <a:pt x="1" y="3"/>
                  </a:lnTo>
                  <a:lnTo>
                    <a:pt x="0" y="4"/>
                  </a:lnTo>
                  <a:lnTo>
                    <a:pt x="0" y="5"/>
                  </a:lnTo>
                  <a:lnTo>
                    <a:pt x="0" y="6"/>
                  </a:lnTo>
                  <a:lnTo>
                    <a:pt x="1" y="6"/>
                  </a:lnTo>
                  <a:lnTo>
                    <a:pt x="1" y="7"/>
                  </a:lnTo>
                  <a:lnTo>
                    <a:pt x="2" y="9"/>
                  </a:lnTo>
                  <a:lnTo>
                    <a:pt x="3" y="10"/>
                  </a:lnTo>
                  <a:lnTo>
                    <a:pt x="4" y="11"/>
                  </a:lnTo>
                  <a:lnTo>
                    <a:pt x="5" y="11"/>
                  </a:lnTo>
                  <a:lnTo>
                    <a:pt x="6" y="12"/>
                  </a:lnTo>
                  <a:lnTo>
                    <a:pt x="6" y="13"/>
                  </a:lnTo>
                  <a:lnTo>
                    <a:pt x="7" y="13"/>
                  </a:lnTo>
                  <a:lnTo>
                    <a:pt x="8" y="13"/>
                  </a:lnTo>
                  <a:lnTo>
                    <a:pt x="9" y="14"/>
                  </a:lnTo>
                  <a:lnTo>
                    <a:pt x="10" y="14"/>
                  </a:lnTo>
                  <a:lnTo>
                    <a:pt x="11" y="15"/>
                  </a:lnTo>
                  <a:lnTo>
                    <a:pt x="12" y="15"/>
                  </a:lnTo>
                  <a:lnTo>
                    <a:pt x="13" y="15"/>
                  </a:lnTo>
                  <a:lnTo>
                    <a:pt x="14" y="15"/>
                  </a:lnTo>
                  <a:lnTo>
                    <a:pt x="15" y="16"/>
                  </a:lnTo>
                  <a:lnTo>
                    <a:pt x="17" y="16"/>
                  </a:lnTo>
                  <a:lnTo>
                    <a:pt x="19" y="16"/>
                  </a:lnTo>
                  <a:lnTo>
                    <a:pt x="20" y="16"/>
                  </a:lnTo>
                  <a:lnTo>
                    <a:pt x="21" y="16"/>
                  </a:lnTo>
                  <a:lnTo>
                    <a:pt x="22" y="16"/>
                  </a:lnTo>
                  <a:lnTo>
                    <a:pt x="23" y="16"/>
                  </a:lnTo>
                  <a:lnTo>
                    <a:pt x="24" y="16"/>
                  </a:lnTo>
                  <a:lnTo>
                    <a:pt x="25" y="15"/>
                  </a:lnTo>
                  <a:lnTo>
                    <a:pt x="26" y="15"/>
                  </a:lnTo>
                  <a:lnTo>
                    <a:pt x="27" y="15"/>
                  </a:lnTo>
                  <a:lnTo>
                    <a:pt x="28" y="15"/>
                  </a:lnTo>
                  <a:lnTo>
                    <a:pt x="29" y="14"/>
                  </a:lnTo>
                  <a:lnTo>
                    <a:pt x="31" y="14"/>
                  </a:lnTo>
                  <a:lnTo>
                    <a:pt x="31" y="13"/>
                  </a:lnTo>
                  <a:lnTo>
                    <a:pt x="32" y="12"/>
                  </a:lnTo>
                  <a:lnTo>
                    <a:pt x="32" y="11"/>
                  </a:lnTo>
                  <a:lnTo>
                    <a:pt x="33" y="11"/>
                  </a:lnTo>
                  <a:lnTo>
                    <a:pt x="33" y="10"/>
                  </a:lnTo>
                  <a:lnTo>
                    <a:pt x="33" y="9"/>
                  </a:lnTo>
                  <a:lnTo>
                    <a:pt x="32" y="9"/>
                  </a:lnTo>
                  <a:lnTo>
                    <a:pt x="32" y="7"/>
                  </a:lnTo>
                  <a:lnTo>
                    <a:pt x="31" y="7"/>
                  </a:lnTo>
                  <a:lnTo>
                    <a:pt x="30" y="7"/>
                  </a:lnTo>
                  <a:lnTo>
                    <a:pt x="30" y="6"/>
                  </a:lnTo>
                  <a:lnTo>
                    <a:pt x="31" y="6"/>
                  </a:lnTo>
                  <a:lnTo>
                    <a:pt x="29" y="4"/>
                  </a:lnTo>
                  <a:lnTo>
                    <a:pt x="28" y="3"/>
                  </a:lnTo>
                  <a:lnTo>
                    <a:pt x="27" y="2"/>
                  </a:lnTo>
                  <a:lnTo>
                    <a:pt x="26" y="2"/>
                  </a:lnTo>
                  <a:lnTo>
                    <a:pt x="25" y="1"/>
                  </a:lnTo>
                  <a:lnTo>
                    <a:pt x="24" y="1"/>
                  </a:lnTo>
                  <a:lnTo>
                    <a:pt x="23" y="0"/>
                  </a:lnTo>
                  <a:lnTo>
                    <a:pt x="22" y="0"/>
                  </a:lnTo>
                  <a:lnTo>
                    <a:pt x="21" y="0"/>
                  </a:lnTo>
                  <a:lnTo>
                    <a:pt x="20" y="0"/>
                  </a:lnTo>
                  <a:lnTo>
                    <a:pt x="19" y="0"/>
                  </a:lnTo>
                  <a:lnTo>
                    <a:pt x="18" y="0"/>
                  </a:lnTo>
                  <a:lnTo>
                    <a:pt x="17" y="0"/>
                  </a:lnTo>
                  <a:lnTo>
                    <a:pt x="15" y="0"/>
                  </a:lnTo>
                  <a:lnTo>
                    <a:pt x="14" y="0"/>
                  </a:lnTo>
                  <a:lnTo>
                    <a:pt x="13" y="0"/>
                  </a:lnTo>
                  <a:lnTo>
                    <a:pt x="12" y="0"/>
                  </a:lnTo>
                  <a:lnTo>
                    <a:pt x="11" y="0"/>
                  </a:lnTo>
                  <a:lnTo>
                    <a:pt x="10" y="0"/>
                  </a:lnTo>
                  <a:lnTo>
                    <a:pt x="9" y="0"/>
                  </a:lnTo>
                </a:path>
              </a:pathLst>
            </a:custGeom>
            <a:solidFill>
              <a:srgbClr val="FF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768" name="Freeform 286"/>
            <p:cNvSpPr>
              <a:spLocks/>
            </p:cNvSpPr>
            <p:nvPr/>
          </p:nvSpPr>
          <p:spPr bwMode="auto">
            <a:xfrm>
              <a:off x="3557" y="1590"/>
              <a:ext cx="29" cy="22"/>
            </a:xfrm>
            <a:custGeom>
              <a:avLst/>
              <a:gdLst>
                <a:gd name="T0" fmla="*/ 3 w 29"/>
                <a:gd name="T1" fmla="*/ 6 h 22"/>
                <a:gd name="T2" fmla="*/ 2 w 29"/>
                <a:gd name="T3" fmla="*/ 7 h 22"/>
                <a:gd name="T4" fmla="*/ 1 w 29"/>
                <a:gd name="T5" fmla="*/ 8 h 22"/>
                <a:gd name="T6" fmla="*/ 0 w 29"/>
                <a:gd name="T7" fmla="*/ 9 h 22"/>
                <a:gd name="T8" fmla="*/ 0 w 29"/>
                <a:gd name="T9" fmla="*/ 12 h 22"/>
                <a:gd name="T10" fmla="*/ 0 w 29"/>
                <a:gd name="T11" fmla="*/ 14 h 22"/>
                <a:gd name="T12" fmla="*/ 1 w 29"/>
                <a:gd name="T13" fmla="*/ 15 h 22"/>
                <a:gd name="T14" fmla="*/ 2 w 29"/>
                <a:gd name="T15" fmla="*/ 16 h 22"/>
                <a:gd name="T16" fmla="*/ 4 w 29"/>
                <a:gd name="T17" fmla="*/ 17 h 22"/>
                <a:gd name="T18" fmla="*/ 5 w 29"/>
                <a:gd name="T19" fmla="*/ 18 h 22"/>
                <a:gd name="T20" fmla="*/ 7 w 29"/>
                <a:gd name="T21" fmla="*/ 19 h 22"/>
                <a:gd name="T22" fmla="*/ 9 w 29"/>
                <a:gd name="T23" fmla="*/ 20 h 22"/>
                <a:gd name="T24" fmla="*/ 11 w 29"/>
                <a:gd name="T25" fmla="*/ 21 h 22"/>
                <a:gd name="T26" fmla="*/ 13 w 29"/>
                <a:gd name="T27" fmla="*/ 21 h 22"/>
                <a:gd name="T28" fmla="*/ 16 w 29"/>
                <a:gd name="T29" fmla="*/ 21 h 22"/>
                <a:gd name="T30" fmla="*/ 18 w 29"/>
                <a:gd name="T31" fmla="*/ 21 h 22"/>
                <a:gd name="T32" fmla="*/ 20 w 29"/>
                <a:gd name="T33" fmla="*/ 20 h 22"/>
                <a:gd name="T34" fmla="*/ 22 w 29"/>
                <a:gd name="T35" fmla="*/ 20 h 22"/>
                <a:gd name="T36" fmla="*/ 23 w 29"/>
                <a:gd name="T37" fmla="*/ 19 h 22"/>
                <a:gd name="T38" fmla="*/ 25 w 29"/>
                <a:gd name="T39" fmla="*/ 18 h 22"/>
                <a:gd name="T40" fmla="*/ 26 w 29"/>
                <a:gd name="T41" fmla="*/ 16 h 22"/>
                <a:gd name="T42" fmla="*/ 27 w 29"/>
                <a:gd name="T43" fmla="*/ 15 h 22"/>
                <a:gd name="T44" fmla="*/ 27 w 29"/>
                <a:gd name="T45" fmla="*/ 13 h 22"/>
                <a:gd name="T46" fmla="*/ 28 w 29"/>
                <a:gd name="T47" fmla="*/ 12 h 22"/>
                <a:gd name="T48" fmla="*/ 28 w 29"/>
                <a:gd name="T49" fmla="*/ 9 h 22"/>
                <a:gd name="T50" fmla="*/ 28 w 29"/>
                <a:gd name="T51" fmla="*/ 7 h 22"/>
                <a:gd name="T52" fmla="*/ 28 w 29"/>
                <a:gd name="T53" fmla="*/ 5 h 22"/>
                <a:gd name="T54" fmla="*/ 28 w 29"/>
                <a:gd name="T55" fmla="*/ 3 h 22"/>
                <a:gd name="T56" fmla="*/ 27 w 29"/>
                <a:gd name="T57" fmla="*/ 2 h 22"/>
                <a:gd name="T58" fmla="*/ 24 w 29"/>
                <a:gd name="T59" fmla="*/ 0 h 22"/>
                <a:gd name="T60" fmla="*/ 22 w 29"/>
                <a:gd name="T61" fmla="*/ 0 h 22"/>
                <a:gd name="T62" fmla="*/ 20 w 29"/>
                <a:gd name="T63" fmla="*/ 0 h 22"/>
                <a:gd name="T64" fmla="*/ 18 w 29"/>
                <a:gd name="T65" fmla="*/ 0 h 22"/>
                <a:gd name="T66" fmla="*/ 16 w 29"/>
                <a:gd name="T67" fmla="*/ 0 h 22"/>
                <a:gd name="T68" fmla="*/ 15 w 29"/>
                <a:gd name="T69" fmla="*/ 1 h 22"/>
                <a:gd name="T70" fmla="*/ 12 w 29"/>
                <a:gd name="T71" fmla="*/ 2 h 22"/>
                <a:gd name="T72" fmla="*/ 10 w 29"/>
                <a:gd name="T73" fmla="*/ 2 h 22"/>
                <a:gd name="T74" fmla="*/ 8 w 29"/>
                <a:gd name="T75" fmla="*/ 3 h 22"/>
                <a:gd name="T76" fmla="*/ 7 w 29"/>
                <a:gd name="T77" fmla="*/ 4 h 22"/>
                <a:gd name="T78" fmla="*/ 5 w 29"/>
                <a:gd name="T79" fmla="*/ 5 h 22"/>
                <a:gd name="T80" fmla="*/ 4 w 29"/>
                <a:gd name="T81" fmla="*/ 6 h 2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9" h="22">
                  <a:moveTo>
                    <a:pt x="4" y="6"/>
                  </a:moveTo>
                  <a:lnTo>
                    <a:pt x="3" y="6"/>
                  </a:lnTo>
                  <a:lnTo>
                    <a:pt x="2" y="6"/>
                  </a:lnTo>
                  <a:lnTo>
                    <a:pt x="2" y="7"/>
                  </a:lnTo>
                  <a:lnTo>
                    <a:pt x="1" y="7"/>
                  </a:lnTo>
                  <a:lnTo>
                    <a:pt x="1" y="8"/>
                  </a:lnTo>
                  <a:lnTo>
                    <a:pt x="0" y="8"/>
                  </a:lnTo>
                  <a:lnTo>
                    <a:pt x="0" y="9"/>
                  </a:lnTo>
                  <a:lnTo>
                    <a:pt x="0" y="11"/>
                  </a:lnTo>
                  <a:lnTo>
                    <a:pt x="0" y="12"/>
                  </a:lnTo>
                  <a:lnTo>
                    <a:pt x="0" y="13"/>
                  </a:lnTo>
                  <a:lnTo>
                    <a:pt x="0" y="14"/>
                  </a:lnTo>
                  <a:lnTo>
                    <a:pt x="1" y="14"/>
                  </a:lnTo>
                  <a:lnTo>
                    <a:pt x="1" y="15"/>
                  </a:lnTo>
                  <a:lnTo>
                    <a:pt x="2" y="15"/>
                  </a:lnTo>
                  <a:lnTo>
                    <a:pt x="2" y="16"/>
                  </a:lnTo>
                  <a:lnTo>
                    <a:pt x="3" y="17"/>
                  </a:lnTo>
                  <a:lnTo>
                    <a:pt x="4" y="17"/>
                  </a:lnTo>
                  <a:lnTo>
                    <a:pt x="4" y="18"/>
                  </a:lnTo>
                  <a:lnTo>
                    <a:pt x="5" y="18"/>
                  </a:lnTo>
                  <a:lnTo>
                    <a:pt x="6" y="19"/>
                  </a:lnTo>
                  <a:lnTo>
                    <a:pt x="7" y="19"/>
                  </a:lnTo>
                  <a:lnTo>
                    <a:pt x="8" y="20"/>
                  </a:lnTo>
                  <a:lnTo>
                    <a:pt x="9" y="20"/>
                  </a:lnTo>
                  <a:lnTo>
                    <a:pt x="10" y="21"/>
                  </a:lnTo>
                  <a:lnTo>
                    <a:pt x="11" y="21"/>
                  </a:lnTo>
                  <a:lnTo>
                    <a:pt x="12" y="21"/>
                  </a:lnTo>
                  <a:lnTo>
                    <a:pt x="13" y="21"/>
                  </a:lnTo>
                  <a:lnTo>
                    <a:pt x="15" y="21"/>
                  </a:lnTo>
                  <a:lnTo>
                    <a:pt x="16" y="21"/>
                  </a:lnTo>
                  <a:lnTo>
                    <a:pt x="17" y="21"/>
                  </a:lnTo>
                  <a:lnTo>
                    <a:pt x="18" y="21"/>
                  </a:lnTo>
                  <a:lnTo>
                    <a:pt x="19" y="21"/>
                  </a:lnTo>
                  <a:lnTo>
                    <a:pt x="20" y="20"/>
                  </a:lnTo>
                  <a:lnTo>
                    <a:pt x="21" y="20"/>
                  </a:lnTo>
                  <a:lnTo>
                    <a:pt x="22" y="20"/>
                  </a:lnTo>
                  <a:lnTo>
                    <a:pt x="22" y="19"/>
                  </a:lnTo>
                  <a:lnTo>
                    <a:pt x="23" y="19"/>
                  </a:lnTo>
                  <a:lnTo>
                    <a:pt x="24" y="18"/>
                  </a:lnTo>
                  <a:lnTo>
                    <a:pt x="25" y="18"/>
                  </a:lnTo>
                  <a:lnTo>
                    <a:pt x="25" y="17"/>
                  </a:lnTo>
                  <a:lnTo>
                    <a:pt x="26" y="16"/>
                  </a:lnTo>
                  <a:lnTo>
                    <a:pt x="26" y="15"/>
                  </a:lnTo>
                  <a:lnTo>
                    <a:pt x="27" y="15"/>
                  </a:lnTo>
                  <a:lnTo>
                    <a:pt x="27" y="14"/>
                  </a:lnTo>
                  <a:lnTo>
                    <a:pt x="27" y="13"/>
                  </a:lnTo>
                  <a:lnTo>
                    <a:pt x="28" y="13"/>
                  </a:lnTo>
                  <a:lnTo>
                    <a:pt x="28" y="12"/>
                  </a:lnTo>
                  <a:lnTo>
                    <a:pt x="28" y="11"/>
                  </a:lnTo>
                  <a:lnTo>
                    <a:pt x="28" y="9"/>
                  </a:lnTo>
                  <a:lnTo>
                    <a:pt x="28" y="8"/>
                  </a:lnTo>
                  <a:lnTo>
                    <a:pt x="28" y="7"/>
                  </a:lnTo>
                  <a:lnTo>
                    <a:pt x="28" y="6"/>
                  </a:lnTo>
                  <a:lnTo>
                    <a:pt x="28" y="5"/>
                  </a:lnTo>
                  <a:lnTo>
                    <a:pt x="28" y="4"/>
                  </a:lnTo>
                  <a:lnTo>
                    <a:pt x="28" y="3"/>
                  </a:lnTo>
                  <a:lnTo>
                    <a:pt x="28" y="2"/>
                  </a:lnTo>
                  <a:lnTo>
                    <a:pt x="27" y="2"/>
                  </a:lnTo>
                  <a:lnTo>
                    <a:pt x="25" y="1"/>
                  </a:lnTo>
                  <a:lnTo>
                    <a:pt x="24" y="0"/>
                  </a:lnTo>
                  <a:lnTo>
                    <a:pt x="23" y="0"/>
                  </a:lnTo>
                  <a:lnTo>
                    <a:pt x="22" y="0"/>
                  </a:lnTo>
                  <a:lnTo>
                    <a:pt x="21" y="0"/>
                  </a:lnTo>
                  <a:lnTo>
                    <a:pt x="20" y="0"/>
                  </a:lnTo>
                  <a:lnTo>
                    <a:pt x="19" y="0"/>
                  </a:lnTo>
                  <a:lnTo>
                    <a:pt x="18" y="0"/>
                  </a:lnTo>
                  <a:lnTo>
                    <a:pt x="17" y="0"/>
                  </a:lnTo>
                  <a:lnTo>
                    <a:pt x="16" y="0"/>
                  </a:lnTo>
                  <a:lnTo>
                    <a:pt x="16" y="1"/>
                  </a:lnTo>
                  <a:lnTo>
                    <a:pt x="15" y="1"/>
                  </a:lnTo>
                  <a:lnTo>
                    <a:pt x="13" y="1"/>
                  </a:lnTo>
                  <a:lnTo>
                    <a:pt x="12" y="2"/>
                  </a:lnTo>
                  <a:lnTo>
                    <a:pt x="11" y="2"/>
                  </a:lnTo>
                  <a:lnTo>
                    <a:pt x="10" y="2"/>
                  </a:lnTo>
                  <a:lnTo>
                    <a:pt x="9" y="3"/>
                  </a:lnTo>
                  <a:lnTo>
                    <a:pt x="8" y="3"/>
                  </a:lnTo>
                  <a:lnTo>
                    <a:pt x="8" y="4"/>
                  </a:lnTo>
                  <a:lnTo>
                    <a:pt x="7" y="4"/>
                  </a:lnTo>
                  <a:lnTo>
                    <a:pt x="6" y="4"/>
                  </a:lnTo>
                  <a:lnTo>
                    <a:pt x="5" y="5"/>
                  </a:lnTo>
                  <a:lnTo>
                    <a:pt x="4" y="5"/>
                  </a:lnTo>
                  <a:lnTo>
                    <a:pt x="4" y="6"/>
                  </a:lnTo>
                </a:path>
              </a:pathLst>
            </a:custGeom>
            <a:solidFill>
              <a:srgbClr val="FF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769" name="Freeform 287"/>
            <p:cNvSpPr>
              <a:spLocks/>
            </p:cNvSpPr>
            <p:nvPr/>
          </p:nvSpPr>
          <p:spPr bwMode="auto">
            <a:xfrm>
              <a:off x="3613" y="1684"/>
              <a:ext cx="30" cy="23"/>
            </a:xfrm>
            <a:custGeom>
              <a:avLst/>
              <a:gdLst>
                <a:gd name="T0" fmla="*/ 3 w 30"/>
                <a:gd name="T1" fmla="*/ 7 h 23"/>
                <a:gd name="T2" fmla="*/ 2 w 30"/>
                <a:gd name="T3" fmla="*/ 8 h 23"/>
                <a:gd name="T4" fmla="*/ 1 w 30"/>
                <a:gd name="T5" fmla="*/ 9 h 23"/>
                <a:gd name="T6" fmla="*/ 0 w 30"/>
                <a:gd name="T7" fmla="*/ 11 h 23"/>
                <a:gd name="T8" fmla="*/ 0 w 30"/>
                <a:gd name="T9" fmla="*/ 13 h 23"/>
                <a:gd name="T10" fmla="*/ 1 w 30"/>
                <a:gd name="T11" fmla="*/ 15 h 23"/>
                <a:gd name="T12" fmla="*/ 2 w 30"/>
                <a:gd name="T13" fmla="*/ 17 h 23"/>
                <a:gd name="T14" fmla="*/ 4 w 30"/>
                <a:gd name="T15" fmla="*/ 18 h 23"/>
                <a:gd name="T16" fmla="*/ 5 w 30"/>
                <a:gd name="T17" fmla="*/ 19 h 23"/>
                <a:gd name="T18" fmla="*/ 6 w 30"/>
                <a:gd name="T19" fmla="*/ 20 h 23"/>
                <a:gd name="T20" fmla="*/ 7 w 30"/>
                <a:gd name="T21" fmla="*/ 21 h 23"/>
                <a:gd name="T22" fmla="*/ 9 w 30"/>
                <a:gd name="T23" fmla="*/ 22 h 23"/>
                <a:gd name="T24" fmla="*/ 11 w 30"/>
                <a:gd name="T25" fmla="*/ 22 h 23"/>
                <a:gd name="T26" fmla="*/ 13 w 30"/>
                <a:gd name="T27" fmla="*/ 22 h 23"/>
                <a:gd name="T28" fmla="*/ 16 w 30"/>
                <a:gd name="T29" fmla="*/ 22 h 23"/>
                <a:gd name="T30" fmla="*/ 18 w 30"/>
                <a:gd name="T31" fmla="*/ 22 h 23"/>
                <a:gd name="T32" fmla="*/ 20 w 30"/>
                <a:gd name="T33" fmla="*/ 22 h 23"/>
                <a:gd name="T34" fmla="*/ 21 w 30"/>
                <a:gd name="T35" fmla="*/ 21 h 23"/>
                <a:gd name="T36" fmla="*/ 23 w 30"/>
                <a:gd name="T37" fmla="*/ 21 h 23"/>
                <a:gd name="T38" fmla="*/ 24 w 30"/>
                <a:gd name="T39" fmla="*/ 20 h 23"/>
                <a:gd name="T40" fmla="*/ 25 w 30"/>
                <a:gd name="T41" fmla="*/ 19 h 23"/>
                <a:gd name="T42" fmla="*/ 26 w 30"/>
                <a:gd name="T43" fmla="*/ 18 h 23"/>
                <a:gd name="T44" fmla="*/ 27 w 30"/>
                <a:gd name="T45" fmla="*/ 17 h 23"/>
                <a:gd name="T46" fmla="*/ 28 w 30"/>
                <a:gd name="T47" fmla="*/ 14 h 23"/>
                <a:gd name="T48" fmla="*/ 28 w 30"/>
                <a:gd name="T49" fmla="*/ 12 h 23"/>
                <a:gd name="T50" fmla="*/ 29 w 30"/>
                <a:gd name="T51" fmla="*/ 11 h 23"/>
                <a:gd name="T52" fmla="*/ 28 w 30"/>
                <a:gd name="T53" fmla="*/ 10 h 23"/>
                <a:gd name="T54" fmla="*/ 28 w 30"/>
                <a:gd name="T55" fmla="*/ 8 h 23"/>
                <a:gd name="T56" fmla="*/ 28 w 30"/>
                <a:gd name="T57" fmla="*/ 6 h 23"/>
                <a:gd name="T58" fmla="*/ 28 w 30"/>
                <a:gd name="T59" fmla="*/ 3 h 23"/>
                <a:gd name="T60" fmla="*/ 27 w 30"/>
                <a:gd name="T61" fmla="*/ 2 h 23"/>
                <a:gd name="T62" fmla="*/ 24 w 30"/>
                <a:gd name="T63" fmla="*/ 1 h 23"/>
                <a:gd name="T64" fmla="*/ 22 w 30"/>
                <a:gd name="T65" fmla="*/ 0 h 23"/>
                <a:gd name="T66" fmla="*/ 20 w 30"/>
                <a:gd name="T67" fmla="*/ 0 h 23"/>
                <a:gd name="T68" fmla="*/ 18 w 30"/>
                <a:gd name="T69" fmla="*/ 0 h 23"/>
                <a:gd name="T70" fmla="*/ 16 w 30"/>
                <a:gd name="T71" fmla="*/ 1 h 23"/>
                <a:gd name="T72" fmla="*/ 15 w 30"/>
                <a:gd name="T73" fmla="*/ 2 h 23"/>
                <a:gd name="T74" fmla="*/ 12 w 30"/>
                <a:gd name="T75" fmla="*/ 2 h 23"/>
                <a:gd name="T76" fmla="*/ 10 w 30"/>
                <a:gd name="T77" fmla="*/ 3 h 23"/>
                <a:gd name="T78" fmla="*/ 8 w 30"/>
                <a:gd name="T79" fmla="*/ 4 h 23"/>
                <a:gd name="T80" fmla="*/ 6 w 30"/>
                <a:gd name="T81" fmla="*/ 6 h 23"/>
                <a:gd name="T82" fmla="*/ 4 w 30"/>
                <a:gd name="T83" fmla="*/ 7 h 2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0" h="23">
                  <a:moveTo>
                    <a:pt x="4" y="7"/>
                  </a:moveTo>
                  <a:lnTo>
                    <a:pt x="3" y="7"/>
                  </a:lnTo>
                  <a:lnTo>
                    <a:pt x="3" y="8"/>
                  </a:lnTo>
                  <a:lnTo>
                    <a:pt x="2" y="8"/>
                  </a:lnTo>
                  <a:lnTo>
                    <a:pt x="1" y="8"/>
                  </a:lnTo>
                  <a:lnTo>
                    <a:pt x="1" y="9"/>
                  </a:lnTo>
                  <a:lnTo>
                    <a:pt x="1" y="10"/>
                  </a:lnTo>
                  <a:lnTo>
                    <a:pt x="0" y="11"/>
                  </a:lnTo>
                  <a:lnTo>
                    <a:pt x="0" y="12"/>
                  </a:lnTo>
                  <a:lnTo>
                    <a:pt x="0" y="13"/>
                  </a:lnTo>
                  <a:lnTo>
                    <a:pt x="1" y="14"/>
                  </a:lnTo>
                  <a:lnTo>
                    <a:pt x="1" y="15"/>
                  </a:lnTo>
                  <a:lnTo>
                    <a:pt x="2" y="15"/>
                  </a:lnTo>
                  <a:lnTo>
                    <a:pt x="2" y="17"/>
                  </a:lnTo>
                  <a:lnTo>
                    <a:pt x="3" y="18"/>
                  </a:lnTo>
                  <a:lnTo>
                    <a:pt x="4" y="18"/>
                  </a:lnTo>
                  <a:lnTo>
                    <a:pt x="4" y="19"/>
                  </a:lnTo>
                  <a:lnTo>
                    <a:pt x="5" y="19"/>
                  </a:lnTo>
                  <a:lnTo>
                    <a:pt x="5" y="20"/>
                  </a:lnTo>
                  <a:lnTo>
                    <a:pt x="6" y="20"/>
                  </a:lnTo>
                  <a:lnTo>
                    <a:pt x="7" y="20"/>
                  </a:lnTo>
                  <a:lnTo>
                    <a:pt x="7" y="21"/>
                  </a:lnTo>
                  <a:lnTo>
                    <a:pt x="8" y="21"/>
                  </a:lnTo>
                  <a:lnTo>
                    <a:pt x="9" y="22"/>
                  </a:lnTo>
                  <a:lnTo>
                    <a:pt x="10" y="22"/>
                  </a:lnTo>
                  <a:lnTo>
                    <a:pt x="11" y="22"/>
                  </a:lnTo>
                  <a:lnTo>
                    <a:pt x="12" y="22"/>
                  </a:lnTo>
                  <a:lnTo>
                    <a:pt x="13" y="22"/>
                  </a:lnTo>
                  <a:lnTo>
                    <a:pt x="15" y="22"/>
                  </a:lnTo>
                  <a:lnTo>
                    <a:pt x="16" y="22"/>
                  </a:lnTo>
                  <a:lnTo>
                    <a:pt x="17" y="22"/>
                  </a:lnTo>
                  <a:lnTo>
                    <a:pt x="18" y="22"/>
                  </a:lnTo>
                  <a:lnTo>
                    <a:pt x="19" y="22"/>
                  </a:lnTo>
                  <a:lnTo>
                    <a:pt x="20" y="22"/>
                  </a:lnTo>
                  <a:lnTo>
                    <a:pt x="21" y="22"/>
                  </a:lnTo>
                  <a:lnTo>
                    <a:pt x="21" y="21"/>
                  </a:lnTo>
                  <a:lnTo>
                    <a:pt x="22" y="21"/>
                  </a:lnTo>
                  <a:lnTo>
                    <a:pt x="23" y="21"/>
                  </a:lnTo>
                  <a:lnTo>
                    <a:pt x="23" y="20"/>
                  </a:lnTo>
                  <a:lnTo>
                    <a:pt x="24" y="20"/>
                  </a:lnTo>
                  <a:lnTo>
                    <a:pt x="24" y="19"/>
                  </a:lnTo>
                  <a:lnTo>
                    <a:pt x="25" y="19"/>
                  </a:lnTo>
                  <a:lnTo>
                    <a:pt x="25" y="18"/>
                  </a:lnTo>
                  <a:lnTo>
                    <a:pt x="26" y="18"/>
                  </a:lnTo>
                  <a:lnTo>
                    <a:pt x="26" y="17"/>
                  </a:lnTo>
                  <a:lnTo>
                    <a:pt x="27" y="17"/>
                  </a:lnTo>
                  <a:lnTo>
                    <a:pt x="27" y="15"/>
                  </a:lnTo>
                  <a:lnTo>
                    <a:pt x="28" y="14"/>
                  </a:lnTo>
                  <a:lnTo>
                    <a:pt x="28" y="13"/>
                  </a:lnTo>
                  <a:lnTo>
                    <a:pt x="28" y="12"/>
                  </a:lnTo>
                  <a:lnTo>
                    <a:pt x="29" y="12"/>
                  </a:lnTo>
                  <a:lnTo>
                    <a:pt x="29" y="11"/>
                  </a:lnTo>
                  <a:lnTo>
                    <a:pt x="28" y="11"/>
                  </a:lnTo>
                  <a:lnTo>
                    <a:pt x="28" y="10"/>
                  </a:lnTo>
                  <a:lnTo>
                    <a:pt x="28" y="9"/>
                  </a:lnTo>
                  <a:lnTo>
                    <a:pt x="28" y="8"/>
                  </a:lnTo>
                  <a:lnTo>
                    <a:pt x="28" y="7"/>
                  </a:lnTo>
                  <a:lnTo>
                    <a:pt x="28" y="6"/>
                  </a:lnTo>
                  <a:lnTo>
                    <a:pt x="28" y="4"/>
                  </a:lnTo>
                  <a:lnTo>
                    <a:pt x="28" y="3"/>
                  </a:lnTo>
                  <a:lnTo>
                    <a:pt x="28" y="2"/>
                  </a:lnTo>
                  <a:lnTo>
                    <a:pt x="27" y="2"/>
                  </a:lnTo>
                  <a:lnTo>
                    <a:pt x="25" y="1"/>
                  </a:lnTo>
                  <a:lnTo>
                    <a:pt x="24" y="1"/>
                  </a:lnTo>
                  <a:lnTo>
                    <a:pt x="23" y="0"/>
                  </a:lnTo>
                  <a:lnTo>
                    <a:pt x="22" y="0"/>
                  </a:lnTo>
                  <a:lnTo>
                    <a:pt x="21" y="0"/>
                  </a:lnTo>
                  <a:lnTo>
                    <a:pt x="20" y="0"/>
                  </a:lnTo>
                  <a:lnTo>
                    <a:pt x="19" y="0"/>
                  </a:lnTo>
                  <a:lnTo>
                    <a:pt x="18" y="0"/>
                  </a:lnTo>
                  <a:lnTo>
                    <a:pt x="17" y="1"/>
                  </a:lnTo>
                  <a:lnTo>
                    <a:pt x="16" y="1"/>
                  </a:lnTo>
                  <a:lnTo>
                    <a:pt x="15" y="1"/>
                  </a:lnTo>
                  <a:lnTo>
                    <a:pt x="15" y="2"/>
                  </a:lnTo>
                  <a:lnTo>
                    <a:pt x="13" y="2"/>
                  </a:lnTo>
                  <a:lnTo>
                    <a:pt x="12" y="2"/>
                  </a:lnTo>
                  <a:lnTo>
                    <a:pt x="11" y="3"/>
                  </a:lnTo>
                  <a:lnTo>
                    <a:pt x="10" y="3"/>
                  </a:lnTo>
                  <a:lnTo>
                    <a:pt x="9" y="3"/>
                  </a:lnTo>
                  <a:lnTo>
                    <a:pt x="8" y="4"/>
                  </a:lnTo>
                  <a:lnTo>
                    <a:pt x="7" y="4"/>
                  </a:lnTo>
                  <a:lnTo>
                    <a:pt x="6" y="6"/>
                  </a:lnTo>
                  <a:lnTo>
                    <a:pt x="5" y="7"/>
                  </a:lnTo>
                  <a:lnTo>
                    <a:pt x="4" y="7"/>
                  </a:lnTo>
                </a:path>
              </a:pathLst>
            </a:custGeom>
            <a:solidFill>
              <a:srgbClr val="FF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770" name="Freeform 288"/>
            <p:cNvSpPr>
              <a:spLocks/>
            </p:cNvSpPr>
            <p:nvPr/>
          </p:nvSpPr>
          <p:spPr bwMode="auto">
            <a:xfrm>
              <a:off x="3768" y="1681"/>
              <a:ext cx="30" cy="22"/>
            </a:xfrm>
            <a:custGeom>
              <a:avLst/>
              <a:gdLst>
                <a:gd name="T0" fmla="*/ 2 w 30"/>
                <a:gd name="T1" fmla="*/ 6 h 22"/>
                <a:gd name="T2" fmla="*/ 1 w 30"/>
                <a:gd name="T3" fmla="*/ 7 h 22"/>
                <a:gd name="T4" fmla="*/ 0 w 30"/>
                <a:gd name="T5" fmla="*/ 8 h 22"/>
                <a:gd name="T6" fmla="*/ 0 w 30"/>
                <a:gd name="T7" fmla="*/ 11 h 22"/>
                <a:gd name="T8" fmla="*/ 0 w 30"/>
                <a:gd name="T9" fmla="*/ 13 h 22"/>
                <a:gd name="T10" fmla="*/ 1 w 30"/>
                <a:gd name="T11" fmla="*/ 14 h 22"/>
                <a:gd name="T12" fmla="*/ 2 w 30"/>
                <a:gd name="T13" fmla="*/ 16 h 22"/>
                <a:gd name="T14" fmla="*/ 4 w 30"/>
                <a:gd name="T15" fmla="*/ 18 h 22"/>
                <a:gd name="T16" fmla="*/ 5 w 30"/>
                <a:gd name="T17" fmla="*/ 19 h 22"/>
                <a:gd name="T18" fmla="*/ 6 w 30"/>
                <a:gd name="T19" fmla="*/ 20 h 22"/>
                <a:gd name="T20" fmla="*/ 9 w 30"/>
                <a:gd name="T21" fmla="*/ 20 h 22"/>
                <a:gd name="T22" fmla="*/ 10 w 30"/>
                <a:gd name="T23" fmla="*/ 21 h 22"/>
                <a:gd name="T24" fmla="*/ 12 w 30"/>
                <a:gd name="T25" fmla="*/ 21 h 22"/>
                <a:gd name="T26" fmla="*/ 14 w 30"/>
                <a:gd name="T27" fmla="*/ 21 h 22"/>
                <a:gd name="T28" fmla="*/ 16 w 30"/>
                <a:gd name="T29" fmla="*/ 21 h 22"/>
                <a:gd name="T30" fmla="*/ 18 w 30"/>
                <a:gd name="T31" fmla="*/ 21 h 22"/>
                <a:gd name="T32" fmla="*/ 20 w 30"/>
                <a:gd name="T33" fmla="*/ 20 h 22"/>
                <a:gd name="T34" fmla="*/ 23 w 30"/>
                <a:gd name="T35" fmla="*/ 20 h 22"/>
                <a:gd name="T36" fmla="*/ 24 w 30"/>
                <a:gd name="T37" fmla="*/ 19 h 22"/>
                <a:gd name="T38" fmla="*/ 26 w 30"/>
                <a:gd name="T39" fmla="*/ 17 h 22"/>
                <a:gd name="T40" fmla="*/ 28 w 30"/>
                <a:gd name="T41" fmla="*/ 15 h 22"/>
                <a:gd name="T42" fmla="*/ 29 w 30"/>
                <a:gd name="T43" fmla="*/ 13 h 22"/>
                <a:gd name="T44" fmla="*/ 29 w 30"/>
                <a:gd name="T45" fmla="*/ 11 h 22"/>
                <a:gd name="T46" fmla="*/ 29 w 30"/>
                <a:gd name="T47" fmla="*/ 8 h 22"/>
                <a:gd name="T48" fmla="*/ 29 w 30"/>
                <a:gd name="T49" fmla="*/ 6 h 22"/>
                <a:gd name="T50" fmla="*/ 29 w 30"/>
                <a:gd name="T51" fmla="*/ 4 h 22"/>
                <a:gd name="T52" fmla="*/ 28 w 30"/>
                <a:gd name="T53" fmla="*/ 3 h 22"/>
                <a:gd name="T54" fmla="*/ 27 w 30"/>
                <a:gd name="T55" fmla="*/ 2 h 22"/>
                <a:gd name="T56" fmla="*/ 25 w 30"/>
                <a:gd name="T57" fmla="*/ 1 h 22"/>
                <a:gd name="T58" fmla="*/ 23 w 30"/>
                <a:gd name="T59" fmla="*/ 0 h 22"/>
                <a:gd name="T60" fmla="*/ 20 w 30"/>
                <a:gd name="T61" fmla="*/ 0 h 22"/>
                <a:gd name="T62" fmla="*/ 18 w 30"/>
                <a:gd name="T63" fmla="*/ 0 h 22"/>
                <a:gd name="T64" fmla="*/ 17 w 30"/>
                <a:gd name="T65" fmla="*/ 1 h 22"/>
                <a:gd name="T66" fmla="*/ 15 w 30"/>
                <a:gd name="T67" fmla="*/ 1 h 22"/>
                <a:gd name="T68" fmla="*/ 13 w 30"/>
                <a:gd name="T69" fmla="*/ 2 h 22"/>
                <a:gd name="T70" fmla="*/ 11 w 30"/>
                <a:gd name="T71" fmla="*/ 3 h 22"/>
                <a:gd name="T72" fmla="*/ 9 w 30"/>
                <a:gd name="T73" fmla="*/ 3 h 22"/>
                <a:gd name="T74" fmla="*/ 6 w 30"/>
                <a:gd name="T75" fmla="*/ 5 h 22"/>
                <a:gd name="T76" fmla="*/ 4 w 30"/>
                <a:gd name="T77" fmla="*/ 5 h 2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0" h="22">
                  <a:moveTo>
                    <a:pt x="3" y="6"/>
                  </a:moveTo>
                  <a:lnTo>
                    <a:pt x="2" y="6"/>
                  </a:lnTo>
                  <a:lnTo>
                    <a:pt x="2" y="7"/>
                  </a:lnTo>
                  <a:lnTo>
                    <a:pt x="1" y="7"/>
                  </a:lnTo>
                  <a:lnTo>
                    <a:pt x="1" y="8"/>
                  </a:lnTo>
                  <a:lnTo>
                    <a:pt x="0" y="8"/>
                  </a:lnTo>
                  <a:lnTo>
                    <a:pt x="0" y="9"/>
                  </a:lnTo>
                  <a:lnTo>
                    <a:pt x="0" y="11"/>
                  </a:lnTo>
                  <a:lnTo>
                    <a:pt x="0" y="12"/>
                  </a:lnTo>
                  <a:lnTo>
                    <a:pt x="0" y="13"/>
                  </a:lnTo>
                  <a:lnTo>
                    <a:pt x="0" y="14"/>
                  </a:lnTo>
                  <a:lnTo>
                    <a:pt x="1" y="14"/>
                  </a:lnTo>
                  <a:lnTo>
                    <a:pt x="1" y="15"/>
                  </a:lnTo>
                  <a:lnTo>
                    <a:pt x="2" y="16"/>
                  </a:lnTo>
                  <a:lnTo>
                    <a:pt x="3" y="17"/>
                  </a:lnTo>
                  <a:lnTo>
                    <a:pt x="4" y="18"/>
                  </a:lnTo>
                  <a:lnTo>
                    <a:pt x="5" y="18"/>
                  </a:lnTo>
                  <a:lnTo>
                    <a:pt x="5" y="19"/>
                  </a:lnTo>
                  <a:lnTo>
                    <a:pt x="6" y="19"/>
                  </a:lnTo>
                  <a:lnTo>
                    <a:pt x="6" y="20"/>
                  </a:lnTo>
                  <a:lnTo>
                    <a:pt x="8" y="20"/>
                  </a:lnTo>
                  <a:lnTo>
                    <a:pt x="9" y="20"/>
                  </a:lnTo>
                  <a:lnTo>
                    <a:pt x="10" y="20"/>
                  </a:lnTo>
                  <a:lnTo>
                    <a:pt x="10" y="21"/>
                  </a:lnTo>
                  <a:lnTo>
                    <a:pt x="11" y="21"/>
                  </a:lnTo>
                  <a:lnTo>
                    <a:pt x="12" y="21"/>
                  </a:lnTo>
                  <a:lnTo>
                    <a:pt x="13" y="21"/>
                  </a:lnTo>
                  <a:lnTo>
                    <a:pt x="14" y="21"/>
                  </a:lnTo>
                  <a:lnTo>
                    <a:pt x="15" y="21"/>
                  </a:lnTo>
                  <a:lnTo>
                    <a:pt x="16" y="21"/>
                  </a:lnTo>
                  <a:lnTo>
                    <a:pt x="17" y="21"/>
                  </a:lnTo>
                  <a:lnTo>
                    <a:pt x="18" y="21"/>
                  </a:lnTo>
                  <a:lnTo>
                    <a:pt x="19" y="21"/>
                  </a:lnTo>
                  <a:lnTo>
                    <a:pt x="20" y="20"/>
                  </a:lnTo>
                  <a:lnTo>
                    <a:pt x="21" y="20"/>
                  </a:lnTo>
                  <a:lnTo>
                    <a:pt x="23" y="20"/>
                  </a:lnTo>
                  <a:lnTo>
                    <a:pt x="23" y="19"/>
                  </a:lnTo>
                  <a:lnTo>
                    <a:pt x="24" y="19"/>
                  </a:lnTo>
                  <a:lnTo>
                    <a:pt x="25" y="18"/>
                  </a:lnTo>
                  <a:lnTo>
                    <a:pt x="26" y="17"/>
                  </a:lnTo>
                  <a:lnTo>
                    <a:pt x="27" y="16"/>
                  </a:lnTo>
                  <a:lnTo>
                    <a:pt x="28" y="15"/>
                  </a:lnTo>
                  <a:lnTo>
                    <a:pt x="28" y="14"/>
                  </a:lnTo>
                  <a:lnTo>
                    <a:pt x="29" y="13"/>
                  </a:lnTo>
                  <a:lnTo>
                    <a:pt x="29" y="12"/>
                  </a:lnTo>
                  <a:lnTo>
                    <a:pt x="29" y="11"/>
                  </a:lnTo>
                  <a:lnTo>
                    <a:pt x="29" y="9"/>
                  </a:lnTo>
                  <a:lnTo>
                    <a:pt x="29" y="8"/>
                  </a:lnTo>
                  <a:lnTo>
                    <a:pt x="29" y="7"/>
                  </a:lnTo>
                  <a:lnTo>
                    <a:pt x="29" y="6"/>
                  </a:lnTo>
                  <a:lnTo>
                    <a:pt x="29" y="5"/>
                  </a:lnTo>
                  <a:lnTo>
                    <a:pt x="29" y="4"/>
                  </a:lnTo>
                  <a:lnTo>
                    <a:pt x="29" y="3"/>
                  </a:lnTo>
                  <a:lnTo>
                    <a:pt x="28" y="3"/>
                  </a:lnTo>
                  <a:lnTo>
                    <a:pt x="28" y="2"/>
                  </a:lnTo>
                  <a:lnTo>
                    <a:pt x="27" y="2"/>
                  </a:lnTo>
                  <a:lnTo>
                    <a:pt x="26" y="1"/>
                  </a:lnTo>
                  <a:lnTo>
                    <a:pt x="25" y="1"/>
                  </a:lnTo>
                  <a:lnTo>
                    <a:pt x="24" y="0"/>
                  </a:lnTo>
                  <a:lnTo>
                    <a:pt x="23" y="0"/>
                  </a:lnTo>
                  <a:lnTo>
                    <a:pt x="21" y="0"/>
                  </a:lnTo>
                  <a:lnTo>
                    <a:pt x="20" y="0"/>
                  </a:lnTo>
                  <a:lnTo>
                    <a:pt x="19" y="0"/>
                  </a:lnTo>
                  <a:lnTo>
                    <a:pt x="18" y="0"/>
                  </a:lnTo>
                  <a:lnTo>
                    <a:pt x="17" y="0"/>
                  </a:lnTo>
                  <a:lnTo>
                    <a:pt x="17" y="1"/>
                  </a:lnTo>
                  <a:lnTo>
                    <a:pt x="16" y="1"/>
                  </a:lnTo>
                  <a:lnTo>
                    <a:pt x="15" y="1"/>
                  </a:lnTo>
                  <a:lnTo>
                    <a:pt x="14" y="1"/>
                  </a:lnTo>
                  <a:lnTo>
                    <a:pt x="13" y="2"/>
                  </a:lnTo>
                  <a:lnTo>
                    <a:pt x="12" y="2"/>
                  </a:lnTo>
                  <a:lnTo>
                    <a:pt x="11" y="3"/>
                  </a:lnTo>
                  <a:lnTo>
                    <a:pt x="10" y="3"/>
                  </a:lnTo>
                  <a:lnTo>
                    <a:pt x="9" y="3"/>
                  </a:lnTo>
                  <a:lnTo>
                    <a:pt x="8" y="4"/>
                  </a:lnTo>
                  <a:lnTo>
                    <a:pt x="6" y="5"/>
                  </a:lnTo>
                  <a:lnTo>
                    <a:pt x="5" y="5"/>
                  </a:lnTo>
                  <a:lnTo>
                    <a:pt x="4" y="5"/>
                  </a:lnTo>
                  <a:lnTo>
                    <a:pt x="3" y="6"/>
                  </a:lnTo>
                </a:path>
              </a:pathLst>
            </a:custGeom>
            <a:solidFill>
              <a:srgbClr val="FF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771" name="Freeform 289"/>
            <p:cNvSpPr>
              <a:spLocks/>
            </p:cNvSpPr>
            <p:nvPr/>
          </p:nvSpPr>
          <p:spPr bwMode="auto">
            <a:xfrm>
              <a:off x="3530" y="1551"/>
              <a:ext cx="40" cy="38"/>
            </a:xfrm>
            <a:custGeom>
              <a:avLst/>
              <a:gdLst>
                <a:gd name="T0" fmla="*/ 37 w 40"/>
                <a:gd name="T1" fmla="*/ 2 h 38"/>
                <a:gd name="T2" fmla="*/ 35 w 40"/>
                <a:gd name="T3" fmla="*/ 1 h 38"/>
                <a:gd name="T4" fmla="*/ 33 w 40"/>
                <a:gd name="T5" fmla="*/ 1 h 38"/>
                <a:gd name="T6" fmla="*/ 31 w 40"/>
                <a:gd name="T7" fmla="*/ 0 h 38"/>
                <a:gd name="T8" fmla="*/ 29 w 40"/>
                <a:gd name="T9" fmla="*/ 0 h 38"/>
                <a:gd name="T10" fmla="*/ 26 w 40"/>
                <a:gd name="T11" fmla="*/ 1 h 38"/>
                <a:gd name="T12" fmla="*/ 23 w 40"/>
                <a:gd name="T13" fmla="*/ 1 h 38"/>
                <a:gd name="T14" fmla="*/ 20 w 40"/>
                <a:gd name="T15" fmla="*/ 2 h 38"/>
                <a:gd name="T16" fmla="*/ 16 w 40"/>
                <a:gd name="T17" fmla="*/ 2 h 38"/>
                <a:gd name="T18" fmla="*/ 14 w 40"/>
                <a:gd name="T19" fmla="*/ 4 h 38"/>
                <a:gd name="T20" fmla="*/ 11 w 40"/>
                <a:gd name="T21" fmla="*/ 5 h 38"/>
                <a:gd name="T22" fmla="*/ 8 w 40"/>
                <a:gd name="T23" fmla="*/ 6 h 38"/>
                <a:gd name="T24" fmla="*/ 6 w 40"/>
                <a:gd name="T25" fmla="*/ 7 h 38"/>
                <a:gd name="T26" fmla="*/ 4 w 40"/>
                <a:gd name="T27" fmla="*/ 10 h 38"/>
                <a:gd name="T28" fmla="*/ 2 w 40"/>
                <a:gd name="T29" fmla="*/ 12 h 38"/>
                <a:gd name="T30" fmla="*/ 1 w 40"/>
                <a:gd name="T31" fmla="*/ 14 h 38"/>
                <a:gd name="T32" fmla="*/ 0 w 40"/>
                <a:gd name="T33" fmla="*/ 16 h 38"/>
                <a:gd name="T34" fmla="*/ 0 w 40"/>
                <a:gd name="T35" fmla="*/ 18 h 38"/>
                <a:gd name="T36" fmla="*/ 0 w 40"/>
                <a:gd name="T37" fmla="*/ 20 h 38"/>
                <a:gd name="T38" fmla="*/ 1 w 40"/>
                <a:gd name="T39" fmla="*/ 22 h 38"/>
                <a:gd name="T40" fmla="*/ 2 w 40"/>
                <a:gd name="T41" fmla="*/ 24 h 38"/>
                <a:gd name="T42" fmla="*/ 3 w 40"/>
                <a:gd name="T43" fmla="*/ 26 h 38"/>
                <a:gd name="T44" fmla="*/ 4 w 40"/>
                <a:gd name="T45" fmla="*/ 29 h 38"/>
                <a:gd name="T46" fmla="*/ 6 w 40"/>
                <a:gd name="T47" fmla="*/ 30 h 38"/>
                <a:gd name="T48" fmla="*/ 7 w 40"/>
                <a:gd name="T49" fmla="*/ 32 h 38"/>
                <a:gd name="T50" fmla="*/ 9 w 40"/>
                <a:gd name="T51" fmla="*/ 33 h 38"/>
                <a:gd name="T52" fmla="*/ 11 w 40"/>
                <a:gd name="T53" fmla="*/ 34 h 38"/>
                <a:gd name="T54" fmla="*/ 12 w 40"/>
                <a:gd name="T55" fmla="*/ 35 h 38"/>
                <a:gd name="T56" fmla="*/ 13 w 40"/>
                <a:gd name="T57" fmla="*/ 36 h 38"/>
                <a:gd name="T58" fmla="*/ 15 w 40"/>
                <a:gd name="T59" fmla="*/ 36 h 38"/>
                <a:gd name="T60" fmla="*/ 16 w 40"/>
                <a:gd name="T61" fmla="*/ 37 h 38"/>
                <a:gd name="T62" fmla="*/ 18 w 40"/>
                <a:gd name="T63" fmla="*/ 37 h 38"/>
                <a:gd name="T64" fmla="*/ 21 w 40"/>
                <a:gd name="T65" fmla="*/ 37 h 38"/>
                <a:gd name="T66" fmla="*/ 23 w 40"/>
                <a:gd name="T67" fmla="*/ 36 h 38"/>
                <a:gd name="T68" fmla="*/ 25 w 40"/>
                <a:gd name="T69" fmla="*/ 35 h 38"/>
                <a:gd name="T70" fmla="*/ 25 w 40"/>
                <a:gd name="T71" fmla="*/ 33 h 38"/>
                <a:gd name="T72" fmla="*/ 25 w 40"/>
                <a:gd name="T73" fmla="*/ 31 h 38"/>
                <a:gd name="T74" fmla="*/ 26 w 40"/>
                <a:gd name="T75" fmla="*/ 30 h 38"/>
                <a:gd name="T76" fmla="*/ 27 w 40"/>
                <a:gd name="T77" fmla="*/ 26 h 38"/>
                <a:gd name="T78" fmla="*/ 29 w 40"/>
                <a:gd name="T79" fmla="*/ 23 h 38"/>
                <a:gd name="T80" fmla="*/ 30 w 40"/>
                <a:gd name="T81" fmla="*/ 21 h 38"/>
                <a:gd name="T82" fmla="*/ 31 w 40"/>
                <a:gd name="T83" fmla="*/ 19 h 38"/>
                <a:gd name="T84" fmla="*/ 32 w 40"/>
                <a:gd name="T85" fmla="*/ 17 h 38"/>
                <a:gd name="T86" fmla="*/ 33 w 40"/>
                <a:gd name="T87" fmla="*/ 15 h 38"/>
                <a:gd name="T88" fmla="*/ 35 w 40"/>
                <a:gd name="T89" fmla="*/ 14 h 38"/>
                <a:gd name="T90" fmla="*/ 36 w 40"/>
                <a:gd name="T91" fmla="*/ 12 h 38"/>
                <a:gd name="T92" fmla="*/ 37 w 40"/>
                <a:gd name="T93" fmla="*/ 10 h 38"/>
                <a:gd name="T94" fmla="*/ 38 w 40"/>
                <a:gd name="T95" fmla="*/ 7 h 38"/>
                <a:gd name="T96" fmla="*/ 39 w 40"/>
                <a:gd name="T97" fmla="*/ 6 h 38"/>
                <a:gd name="T98" fmla="*/ 39 w 40"/>
                <a:gd name="T99" fmla="*/ 4 h 3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0" h="38">
                  <a:moveTo>
                    <a:pt x="38" y="3"/>
                  </a:moveTo>
                  <a:lnTo>
                    <a:pt x="37" y="2"/>
                  </a:lnTo>
                  <a:lnTo>
                    <a:pt x="36" y="1"/>
                  </a:lnTo>
                  <a:lnTo>
                    <a:pt x="35" y="1"/>
                  </a:lnTo>
                  <a:lnTo>
                    <a:pt x="34" y="1"/>
                  </a:lnTo>
                  <a:lnTo>
                    <a:pt x="33" y="1"/>
                  </a:lnTo>
                  <a:lnTo>
                    <a:pt x="32" y="0"/>
                  </a:lnTo>
                  <a:lnTo>
                    <a:pt x="31" y="0"/>
                  </a:lnTo>
                  <a:lnTo>
                    <a:pt x="30" y="0"/>
                  </a:lnTo>
                  <a:lnTo>
                    <a:pt x="29" y="0"/>
                  </a:lnTo>
                  <a:lnTo>
                    <a:pt x="27" y="0"/>
                  </a:lnTo>
                  <a:lnTo>
                    <a:pt x="26" y="1"/>
                  </a:lnTo>
                  <a:lnTo>
                    <a:pt x="25" y="1"/>
                  </a:lnTo>
                  <a:lnTo>
                    <a:pt x="23" y="1"/>
                  </a:lnTo>
                  <a:lnTo>
                    <a:pt x="22" y="2"/>
                  </a:lnTo>
                  <a:lnTo>
                    <a:pt x="20" y="2"/>
                  </a:lnTo>
                  <a:lnTo>
                    <a:pt x="18" y="2"/>
                  </a:lnTo>
                  <a:lnTo>
                    <a:pt x="16" y="2"/>
                  </a:lnTo>
                  <a:lnTo>
                    <a:pt x="15" y="3"/>
                  </a:lnTo>
                  <a:lnTo>
                    <a:pt x="14" y="4"/>
                  </a:lnTo>
                  <a:lnTo>
                    <a:pt x="12" y="4"/>
                  </a:lnTo>
                  <a:lnTo>
                    <a:pt x="11" y="5"/>
                  </a:lnTo>
                  <a:lnTo>
                    <a:pt x="10" y="5"/>
                  </a:lnTo>
                  <a:lnTo>
                    <a:pt x="8" y="6"/>
                  </a:lnTo>
                  <a:lnTo>
                    <a:pt x="7" y="6"/>
                  </a:lnTo>
                  <a:lnTo>
                    <a:pt x="6" y="7"/>
                  </a:lnTo>
                  <a:lnTo>
                    <a:pt x="5" y="8"/>
                  </a:lnTo>
                  <a:lnTo>
                    <a:pt x="4" y="10"/>
                  </a:lnTo>
                  <a:lnTo>
                    <a:pt x="3" y="11"/>
                  </a:lnTo>
                  <a:lnTo>
                    <a:pt x="2" y="12"/>
                  </a:lnTo>
                  <a:lnTo>
                    <a:pt x="2" y="13"/>
                  </a:lnTo>
                  <a:lnTo>
                    <a:pt x="1" y="14"/>
                  </a:lnTo>
                  <a:lnTo>
                    <a:pt x="0" y="15"/>
                  </a:lnTo>
                  <a:lnTo>
                    <a:pt x="0" y="16"/>
                  </a:lnTo>
                  <a:lnTo>
                    <a:pt x="0" y="17"/>
                  </a:lnTo>
                  <a:lnTo>
                    <a:pt x="0" y="18"/>
                  </a:lnTo>
                  <a:lnTo>
                    <a:pt x="0" y="19"/>
                  </a:lnTo>
                  <a:lnTo>
                    <a:pt x="0" y="20"/>
                  </a:lnTo>
                  <a:lnTo>
                    <a:pt x="0" y="21"/>
                  </a:lnTo>
                  <a:lnTo>
                    <a:pt x="1" y="22"/>
                  </a:lnTo>
                  <a:lnTo>
                    <a:pt x="1" y="23"/>
                  </a:lnTo>
                  <a:lnTo>
                    <a:pt x="2" y="24"/>
                  </a:lnTo>
                  <a:lnTo>
                    <a:pt x="2" y="25"/>
                  </a:lnTo>
                  <a:lnTo>
                    <a:pt x="3" y="26"/>
                  </a:lnTo>
                  <a:lnTo>
                    <a:pt x="4" y="27"/>
                  </a:lnTo>
                  <a:lnTo>
                    <a:pt x="4" y="29"/>
                  </a:lnTo>
                  <a:lnTo>
                    <a:pt x="5" y="30"/>
                  </a:lnTo>
                  <a:lnTo>
                    <a:pt x="6" y="30"/>
                  </a:lnTo>
                  <a:lnTo>
                    <a:pt x="6" y="31"/>
                  </a:lnTo>
                  <a:lnTo>
                    <a:pt x="7" y="32"/>
                  </a:lnTo>
                  <a:lnTo>
                    <a:pt x="8" y="32"/>
                  </a:lnTo>
                  <a:lnTo>
                    <a:pt x="9" y="33"/>
                  </a:lnTo>
                  <a:lnTo>
                    <a:pt x="10" y="34"/>
                  </a:lnTo>
                  <a:lnTo>
                    <a:pt x="11" y="34"/>
                  </a:lnTo>
                  <a:lnTo>
                    <a:pt x="11" y="35"/>
                  </a:lnTo>
                  <a:lnTo>
                    <a:pt x="12" y="35"/>
                  </a:lnTo>
                  <a:lnTo>
                    <a:pt x="12" y="36"/>
                  </a:lnTo>
                  <a:lnTo>
                    <a:pt x="13" y="36"/>
                  </a:lnTo>
                  <a:lnTo>
                    <a:pt x="14" y="36"/>
                  </a:lnTo>
                  <a:lnTo>
                    <a:pt x="15" y="36"/>
                  </a:lnTo>
                  <a:lnTo>
                    <a:pt x="15" y="37"/>
                  </a:lnTo>
                  <a:lnTo>
                    <a:pt x="16" y="37"/>
                  </a:lnTo>
                  <a:lnTo>
                    <a:pt x="17" y="37"/>
                  </a:lnTo>
                  <a:lnTo>
                    <a:pt x="18" y="37"/>
                  </a:lnTo>
                  <a:lnTo>
                    <a:pt x="20" y="37"/>
                  </a:lnTo>
                  <a:lnTo>
                    <a:pt x="21" y="37"/>
                  </a:lnTo>
                  <a:lnTo>
                    <a:pt x="22" y="37"/>
                  </a:lnTo>
                  <a:lnTo>
                    <a:pt x="23" y="36"/>
                  </a:lnTo>
                  <a:lnTo>
                    <a:pt x="24" y="36"/>
                  </a:lnTo>
                  <a:lnTo>
                    <a:pt x="25" y="35"/>
                  </a:lnTo>
                  <a:lnTo>
                    <a:pt x="25" y="34"/>
                  </a:lnTo>
                  <a:lnTo>
                    <a:pt x="25" y="33"/>
                  </a:lnTo>
                  <a:lnTo>
                    <a:pt x="25" y="32"/>
                  </a:lnTo>
                  <a:lnTo>
                    <a:pt x="25" y="31"/>
                  </a:lnTo>
                  <a:lnTo>
                    <a:pt x="25" y="30"/>
                  </a:lnTo>
                  <a:lnTo>
                    <a:pt x="26" y="30"/>
                  </a:lnTo>
                  <a:lnTo>
                    <a:pt x="27" y="27"/>
                  </a:lnTo>
                  <a:lnTo>
                    <a:pt x="27" y="26"/>
                  </a:lnTo>
                  <a:lnTo>
                    <a:pt x="28" y="25"/>
                  </a:lnTo>
                  <a:lnTo>
                    <a:pt x="29" y="23"/>
                  </a:lnTo>
                  <a:lnTo>
                    <a:pt x="29" y="22"/>
                  </a:lnTo>
                  <a:lnTo>
                    <a:pt x="30" y="21"/>
                  </a:lnTo>
                  <a:lnTo>
                    <a:pt x="30" y="20"/>
                  </a:lnTo>
                  <a:lnTo>
                    <a:pt x="31" y="19"/>
                  </a:lnTo>
                  <a:lnTo>
                    <a:pt x="32" y="18"/>
                  </a:lnTo>
                  <a:lnTo>
                    <a:pt x="32" y="17"/>
                  </a:lnTo>
                  <a:lnTo>
                    <a:pt x="33" y="17"/>
                  </a:lnTo>
                  <a:lnTo>
                    <a:pt x="33" y="15"/>
                  </a:lnTo>
                  <a:lnTo>
                    <a:pt x="34" y="15"/>
                  </a:lnTo>
                  <a:lnTo>
                    <a:pt x="35" y="14"/>
                  </a:lnTo>
                  <a:lnTo>
                    <a:pt x="35" y="13"/>
                  </a:lnTo>
                  <a:lnTo>
                    <a:pt x="36" y="12"/>
                  </a:lnTo>
                  <a:lnTo>
                    <a:pt x="37" y="11"/>
                  </a:lnTo>
                  <a:lnTo>
                    <a:pt x="37" y="10"/>
                  </a:lnTo>
                  <a:lnTo>
                    <a:pt x="38" y="8"/>
                  </a:lnTo>
                  <a:lnTo>
                    <a:pt x="38" y="7"/>
                  </a:lnTo>
                  <a:lnTo>
                    <a:pt x="39" y="7"/>
                  </a:lnTo>
                  <a:lnTo>
                    <a:pt x="39" y="6"/>
                  </a:lnTo>
                  <a:lnTo>
                    <a:pt x="39" y="5"/>
                  </a:lnTo>
                  <a:lnTo>
                    <a:pt x="39" y="4"/>
                  </a:lnTo>
                  <a:lnTo>
                    <a:pt x="38" y="3"/>
                  </a:lnTo>
                </a:path>
              </a:pathLst>
            </a:custGeom>
            <a:solidFill>
              <a:srgbClr val="FF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772" name="Freeform 290"/>
            <p:cNvSpPr>
              <a:spLocks/>
            </p:cNvSpPr>
            <p:nvPr/>
          </p:nvSpPr>
          <p:spPr bwMode="auto">
            <a:xfrm>
              <a:off x="3645" y="1548"/>
              <a:ext cx="41" cy="35"/>
            </a:xfrm>
            <a:custGeom>
              <a:avLst/>
              <a:gdLst>
                <a:gd name="T0" fmla="*/ 38 w 41"/>
                <a:gd name="T1" fmla="*/ 1 h 35"/>
                <a:gd name="T2" fmla="*/ 36 w 41"/>
                <a:gd name="T3" fmla="*/ 1 h 35"/>
                <a:gd name="T4" fmla="*/ 34 w 41"/>
                <a:gd name="T5" fmla="*/ 0 h 35"/>
                <a:gd name="T6" fmla="*/ 32 w 41"/>
                <a:gd name="T7" fmla="*/ 0 h 35"/>
                <a:gd name="T8" fmla="*/ 28 w 41"/>
                <a:gd name="T9" fmla="*/ 0 h 35"/>
                <a:gd name="T10" fmla="*/ 26 w 41"/>
                <a:gd name="T11" fmla="*/ 0 h 35"/>
                <a:gd name="T12" fmla="*/ 23 w 41"/>
                <a:gd name="T13" fmla="*/ 1 h 35"/>
                <a:gd name="T14" fmla="*/ 20 w 41"/>
                <a:gd name="T15" fmla="*/ 1 h 35"/>
                <a:gd name="T16" fmla="*/ 17 w 41"/>
                <a:gd name="T17" fmla="*/ 2 h 35"/>
                <a:gd name="T18" fmla="*/ 14 w 41"/>
                <a:gd name="T19" fmla="*/ 3 h 35"/>
                <a:gd name="T20" fmla="*/ 12 w 41"/>
                <a:gd name="T21" fmla="*/ 4 h 35"/>
                <a:gd name="T22" fmla="*/ 8 w 41"/>
                <a:gd name="T23" fmla="*/ 6 h 35"/>
                <a:gd name="T24" fmla="*/ 6 w 41"/>
                <a:gd name="T25" fmla="*/ 7 h 35"/>
                <a:gd name="T26" fmla="*/ 4 w 41"/>
                <a:gd name="T27" fmla="*/ 8 h 35"/>
                <a:gd name="T28" fmla="*/ 2 w 41"/>
                <a:gd name="T29" fmla="*/ 10 h 35"/>
                <a:gd name="T30" fmla="*/ 1 w 41"/>
                <a:gd name="T31" fmla="*/ 12 h 35"/>
                <a:gd name="T32" fmla="*/ 0 w 41"/>
                <a:gd name="T33" fmla="*/ 14 h 35"/>
                <a:gd name="T34" fmla="*/ 0 w 41"/>
                <a:gd name="T35" fmla="*/ 16 h 35"/>
                <a:gd name="T36" fmla="*/ 0 w 41"/>
                <a:gd name="T37" fmla="*/ 18 h 35"/>
                <a:gd name="T38" fmla="*/ 0 w 41"/>
                <a:gd name="T39" fmla="*/ 20 h 35"/>
                <a:gd name="T40" fmla="*/ 1 w 41"/>
                <a:gd name="T41" fmla="*/ 21 h 35"/>
                <a:gd name="T42" fmla="*/ 2 w 41"/>
                <a:gd name="T43" fmla="*/ 23 h 35"/>
                <a:gd name="T44" fmla="*/ 3 w 41"/>
                <a:gd name="T45" fmla="*/ 25 h 35"/>
                <a:gd name="T46" fmla="*/ 4 w 41"/>
                <a:gd name="T47" fmla="*/ 26 h 35"/>
                <a:gd name="T48" fmla="*/ 5 w 41"/>
                <a:gd name="T49" fmla="*/ 27 h 35"/>
                <a:gd name="T50" fmla="*/ 6 w 41"/>
                <a:gd name="T51" fmla="*/ 28 h 35"/>
                <a:gd name="T52" fmla="*/ 7 w 41"/>
                <a:gd name="T53" fmla="*/ 30 h 35"/>
                <a:gd name="T54" fmla="*/ 9 w 41"/>
                <a:gd name="T55" fmla="*/ 31 h 35"/>
                <a:gd name="T56" fmla="*/ 12 w 41"/>
                <a:gd name="T57" fmla="*/ 32 h 35"/>
                <a:gd name="T58" fmla="*/ 14 w 41"/>
                <a:gd name="T59" fmla="*/ 33 h 35"/>
                <a:gd name="T60" fmla="*/ 15 w 41"/>
                <a:gd name="T61" fmla="*/ 34 h 35"/>
                <a:gd name="T62" fmla="*/ 17 w 41"/>
                <a:gd name="T63" fmla="*/ 34 h 35"/>
                <a:gd name="T64" fmla="*/ 19 w 41"/>
                <a:gd name="T65" fmla="*/ 34 h 35"/>
                <a:gd name="T66" fmla="*/ 21 w 41"/>
                <a:gd name="T67" fmla="*/ 34 h 35"/>
                <a:gd name="T68" fmla="*/ 23 w 41"/>
                <a:gd name="T69" fmla="*/ 34 h 35"/>
                <a:gd name="T70" fmla="*/ 24 w 41"/>
                <a:gd name="T71" fmla="*/ 32 h 35"/>
                <a:gd name="T72" fmla="*/ 25 w 41"/>
                <a:gd name="T73" fmla="*/ 31 h 35"/>
                <a:gd name="T74" fmla="*/ 25 w 41"/>
                <a:gd name="T75" fmla="*/ 29 h 35"/>
                <a:gd name="T76" fmla="*/ 26 w 41"/>
                <a:gd name="T77" fmla="*/ 28 h 35"/>
                <a:gd name="T78" fmla="*/ 27 w 41"/>
                <a:gd name="T79" fmla="*/ 24 h 35"/>
                <a:gd name="T80" fmla="*/ 28 w 41"/>
                <a:gd name="T81" fmla="*/ 22 h 35"/>
                <a:gd name="T82" fmla="*/ 31 w 41"/>
                <a:gd name="T83" fmla="*/ 20 h 35"/>
                <a:gd name="T84" fmla="*/ 32 w 41"/>
                <a:gd name="T85" fmla="*/ 18 h 35"/>
                <a:gd name="T86" fmla="*/ 33 w 41"/>
                <a:gd name="T87" fmla="*/ 16 h 35"/>
                <a:gd name="T88" fmla="*/ 34 w 41"/>
                <a:gd name="T89" fmla="*/ 14 h 35"/>
                <a:gd name="T90" fmla="*/ 36 w 41"/>
                <a:gd name="T91" fmla="*/ 12 h 35"/>
                <a:gd name="T92" fmla="*/ 37 w 41"/>
                <a:gd name="T93" fmla="*/ 10 h 35"/>
                <a:gd name="T94" fmla="*/ 39 w 41"/>
                <a:gd name="T95" fmla="*/ 8 h 35"/>
                <a:gd name="T96" fmla="*/ 39 w 41"/>
                <a:gd name="T97" fmla="*/ 6 h 35"/>
                <a:gd name="T98" fmla="*/ 40 w 41"/>
                <a:gd name="T99" fmla="*/ 5 h 35"/>
                <a:gd name="T100" fmla="*/ 39 w 41"/>
                <a:gd name="T101" fmla="*/ 3 h 3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1" h="35">
                  <a:moveTo>
                    <a:pt x="39" y="2"/>
                  </a:moveTo>
                  <a:lnTo>
                    <a:pt x="38" y="1"/>
                  </a:lnTo>
                  <a:lnTo>
                    <a:pt x="37" y="1"/>
                  </a:lnTo>
                  <a:lnTo>
                    <a:pt x="36" y="1"/>
                  </a:lnTo>
                  <a:lnTo>
                    <a:pt x="35" y="0"/>
                  </a:lnTo>
                  <a:lnTo>
                    <a:pt x="34" y="0"/>
                  </a:lnTo>
                  <a:lnTo>
                    <a:pt x="33" y="0"/>
                  </a:lnTo>
                  <a:lnTo>
                    <a:pt x="32" y="0"/>
                  </a:lnTo>
                  <a:lnTo>
                    <a:pt x="31" y="0"/>
                  </a:lnTo>
                  <a:lnTo>
                    <a:pt x="28" y="0"/>
                  </a:lnTo>
                  <a:lnTo>
                    <a:pt x="27" y="0"/>
                  </a:lnTo>
                  <a:lnTo>
                    <a:pt x="26" y="0"/>
                  </a:lnTo>
                  <a:lnTo>
                    <a:pt x="24" y="0"/>
                  </a:lnTo>
                  <a:lnTo>
                    <a:pt x="23" y="1"/>
                  </a:lnTo>
                  <a:lnTo>
                    <a:pt x="22" y="1"/>
                  </a:lnTo>
                  <a:lnTo>
                    <a:pt x="20" y="1"/>
                  </a:lnTo>
                  <a:lnTo>
                    <a:pt x="19" y="2"/>
                  </a:lnTo>
                  <a:lnTo>
                    <a:pt x="17" y="2"/>
                  </a:lnTo>
                  <a:lnTo>
                    <a:pt x="16" y="2"/>
                  </a:lnTo>
                  <a:lnTo>
                    <a:pt x="14" y="3"/>
                  </a:lnTo>
                  <a:lnTo>
                    <a:pt x="13" y="4"/>
                  </a:lnTo>
                  <a:lnTo>
                    <a:pt x="12" y="4"/>
                  </a:lnTo>
                  <a:lnTo>
                    <a:pt x="9" y="5"/>
                  </a:lnTo>
                  <a:lnTo>
                    <a:pt x="8" y="6"/>
                  </a:lnTo>
                  <a:lnTo>
                    <a:pt x="7" y="6"/>
                  </a:lnTo>
                  <a:lnTo>
                    <a:pt x="6" y="7"/>
                  </a:lnTo>
                  <a:lnTo>
                    <a:pt x="5" y="8"/>
                  </a:lnTo>
                  <a:lnTo>
                    <a:pt x="4" y="8"/>
                  </a:lnTo>
                  <a:lnTo>
                    <a:pt x="3" y="9"/>
                  </a:lnTo>
                  <a:lnTo>
                    <a:pt x="2" y="10"/>
                  </a:lnTo>
                  <a:lnTo>
                    <a:pt x="2" y="11"/>
                  </a:lnTo>
                  <a:lnTo>
                    <a:pt x="1" y="12"/>
                  </a:lnTo>
                  <a:lnTo>
                    <a:pt x="1" y="14"/>
                  </a:lnTo>
                  <a:lnTo>
                    <a:pt x="0" y="14"/>
                  </a:lnTo>
                  <a:lnTo>
                    <a:pt x="0" y="15"/>
                  </a:lnTo>
                  <a:lnTo>
                    <a:pt x="0" y="16"/>
                  </a:lnTo>
                  <a:lnTo>
                    <a:pt x="0" y="17"/>
                  </a:lnTo>
                  <a:lnTo>
                    <a:pt x="0" y="18"/>
                  </a:lnTo>
                  <a:lnTo>
                    <a:pt x="0" y="19"/>
                  </a:lnTo>
                  <a:lnTo>
                    <a:pt x="0" y="20"/>
                  </a:lnTo>
                  <a:lnTo>
                    <a:pt x="1" y="20"/>
                  </a:lnTo>
                  <a:lnTo>
                    <a:pt x="1" y="21"/>
                  </a:lnTo>
                  <a:lnTo>
                    <a:pt x="1" y="22"/>
                  </a:lnTo>
                  <a:lnTo>
                    <a:pt x="2" y="23"/>
                  </a:lnTo>
                  <a:lnTo>
                    <a:pt x="2" y="24"/>
                  </a:lnTo>
                  <a:lnTo>
                    <a:pt x="3" y="25"/>
                  </a:lnTo>
                  <a:lnTo>
                    <a:pt x="3" y="26"/>
                  </a:lnTo>
                  <a:lnTo>
                    <a:pt x="4" y="26"/>
                  </a:lnTo>
                  <a:lnTo>
                    <a:pt x="4" y="27"/>
                  </a:lnTo>
                  <a:lnTo>
                    <a:pt x="5" y="27"/>
                  </a:lnTo>
                  <a:lnTo>
                    <a:pt x="5" y="28"/>
                  </a:lnTo>
                  <a:lnTo>
                    <a:pt x="6" y="28"/>
                  </a:lnTo>
                  <a:lnTo>
                    <a:pt x="7" y="29"/>
                  </a:lnTo>
                  <a:lnTo>
                    <a:pt x="7" y="30"/>
                  </a:lnTo>
                  <a:lnTo>
                    <a:pt x="8" y="30"/>
                  </a:lnTo>
                  <a:lnTo>
                    <a:pt x="9" y="31"/>
                  </a:lnTo>
                  <a:lnTo>
                    <a:pt x="11" y="31"/>
                  </a:lnTo>
                  <a:lnTo>
                    <a:pt x="12" y="32"/>
                  </a:lnTo>
                  <a:lnTo>
                    <a:pt x="13" y="33"/>
                  </a:lnTo>
                  <a:lnTo>
                    <a:pt x="14" y="33"/>
                  </a:lnTo>
                  <a:lnTo>
                    <a:pt x="14" y="34"/>
                  </a:lnTo>
                  <a:lnTo>
                    <a:pt x="15" y="34"/>
                  </a:lnTo>
                  <a:lnTo>
                    <a:pt x="16" y="34"/>
                  </a:lnTo>
                  <a:lnTo>
                    <a:pt x="17" y="34"/>
                  </a:lnTo>
                  <a:lnTo>
                    <a:pt x="18" y="34"/>
                  </a:lnTo>
                  <a:lnTo>
                    <a:pt x="19" y="34"/>
                  </a:lnTo>
                  <a:lnTo>
                    <a:pt x="20" y="34"/>
                  </a:lnTo>
                  <a:lnTo>
                    <a:pt x="21" y="34"/>
                  </a:lnTo>
                  <a:lnTo>
                    <a:pt x="22" y="34"/>
                  </a:lnTo>
                  <a:lnTo>
                    <a:pt x="23" y="34"/>
                  </a:lnTo>
                  <a:lnTo>
                    <a:pt x="24" y="33"/>
                  </a:lnTo>
                  <a:lnTo>
                    <a:pt x="24" y="32"/>
                  </a:lnTo>
                  <a:lnTo>
                    <a:pt x="25" y="32"/>
                  </a:lnTo>
                  <a:lnTo>
                    <a:pt x="25" y="31"/>
                  </a:lnTo>
                  <a:lnTo>
                    <a:pt x="25" y="30"/>
                  </a:lnTo>
                  <a:lnTo>
                    <a:pt x="25" y="29"/>
                  </a:lnTo>
                  <a:lnTo>
                    <a:pt x="25" y="28"/>
                  </a:lnTo>
                  <a:lnTo>
                    <a:pt x="26" y="28"/>
                  </a:lnTo>
                  <a:lnTo>
                    <a:pt x="26" y="25"/>
                  </a:lnTo>
                  <a:lnTo>
                    <a:pt x="27" y="24"/>
                  </a:lnTo>
                  <a:lnTo>
                    <a:pt x="28" y="23"/>
                  </a:lnTo>
                  <a:lnTo>
                    <a:pt x="28" y="22"/>
                  </a:lnTo>
                  <a:lnTo>
                    <a:pt x="29" y="21"/>
                  </a:lnTo>
                  <a:lnTo>
                    <a:pt x="31" y="20"/>
                  </a:lnTo>
                  <a:lnTo>
                    <a:pt x="31" y="19"/>
                  </a:lnTo>
                  <a:lnTo>
                    <a:pt x="32" y="18"/>
                  </a:lnTo>
                  <a:lnTo>
                    <a:pt x="33" y="17"/>
                  </a:lnTo>
                  <a:lnTo>
                    <a:pt x="33" y="16"/>
                  </a:lnTo>
                  <a:lnTo>
                    <a:pt x="34" y="15"/>
                  </a:lnTo>
                  <a:lnTo>
                    <a:pt x="34" y="14"/>
                  </a:lnTo>
                  <a:lnTo>
                    <a:pt x="35" y="13"/>
                  </a:lnTo>
                  <a:lnTo>
                    <a:pt x="36" y="12"/>
                  </a:lnTo>
                  <a:lnTo>
                    <a:pt x="37" y="11"/>
                  </a:lnTo>
                  <a:lnTo>
                    <a:pt x="37" y="10"/>
                  </a:lnTo>
                  <a:lnTo>
                    <a:pt x="38" y="9"/>
                  </a:lnTo>
                  <a:lnTo>
                    <a:pt x="39" y="8"/>
                  </a:lnTo>
                  <a:lnTo>
                    <a:pt x="39" y="7"/>
                  </a:lnTo>
                  <a:lnTo>
                    <a:pt x="39" y="6"/>
                  </a:lnTo>
                  <a:lnTo>
                    <a:pt x="40" y="6"/>
                  </a:lnTo>
                  <a:lnTo>
                    <a:pt x="40" y="5"/>
                  </a:lnTo>
                  <a:lnTo>
                    <a:pt x="40" y="4"/>
                  </a:lnTo>
                  <a:lnTo>
                    <a:pt x="39" y="3"/>
                  </a:lnTo>
                  <a:lnTo>
                    <a:pt x="39" y="2"/>
                  </a:lnTo>
                </a:path>
              </a:pathLst>
            </a:custGeom>
            <a:solidFill>
              <a:srgbClr val="FF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773" name="Freeform 291"/>
            <p:cNvSpPr>
              <a:spLocks/>
            </p:cNvSpPr>
            <p:nvPr/>
          </p:nvSpPr>
          <p:spPr bwMode="auto">
            <a:xfrm>
              <a:off x="3622" y="1531"/>
              <a:ext cx="22" cy="35"/>
            </a:xfrm>
            <a:custGeom>
              <a:avLst/>
              <a:gdLst>
                <a:gd name="T0" fmla="*/ 2 w 22"/>
                <a:gd name="T1" fmla="*/ 22 h 35"/>
                <a:gd name="T2" fmla="*/ 1 w 22"/>
                <a:gd name="T3" fmla="*/ 24 h 35"/>
                <a:gd name="T4" fmla="*/ 0 w 22"/>
                <a:gd name="T5" fmla="*/ 25 h 35"/>
                <a:gd name="T6" fmla="*/ 0 w 22"/>
                <a:gd name="T7" fmla="*/ 27 h 35"/>
                <a:gd name="T8" fmla="*/ 0 w 22"/>
                <a:gd name="T9" fmla="*/ 29 h 35"/>
                <a:gd name="T10" fmla="*/ 1 w 22"/>
                <a:gd name="T11" fmla="*/ 30 h 35"/>
                <a:gd name="T12" fmla="*/ 2 w 22"/>
                <a:gd name="T13" fmla="*/ 32 h 35"/>
                <a:gd name="T14" fmla="*/ 4 w 22"/>
                <a:gd name="T15" fmla="*/ 32 h 35"/>
                <a:gd name="T16" fmla="*/ 5 w 22"/>
                <a:gd name="T17" fmla="*/ 33 h 35"/>
                <a:gd name="T18" fmla="*/ 6 w 22"/>
                <a:gd name="T19" fmla="*/ 34 h 35"/>
                <a:gd name="T20" fmla="*/ 8 w 22"/>
                <a:gd name="T21" fmla="*/ 34 h 35"/>
                <a:gd name="T22" fmla="*/ 10 w 22"/>
                <a:gd name="T23" fmla="*/ 34 h 35"/>
                <a:gd name="T24" fmla="*/ 12 w 22"/>
                <a:gd name="T25" fmla="*/ 34 h 35"/>
                <a:gd name="T26" fmla="*/ 14 w 22"/>
                <a:gd name="T27" fmla="*/ 34 h 35"/>
                <a:gd name="T28" fmla="*/ 16 w 22"/>
                <a:gd name="T29" fmla="*/ 33 h 35"/>
                <a:gd name="T30" fmla="*/ 18 w 22"/>
                <a:gd name="T31" fmla="*/ 31 h 35"/>
                <a:gd name="T32" fmla="*/ 20 w 22"/>
                <a:gd name="T33" fmla="*/ 30 h 35"/>
                <a:gd name="T34" fmla="*/ 20 w 22"/>
                <a:gd name="T35" fmla="*/ 28 h 35"/>
                <a:gd name="T36" fmla="*/ 21 w 22"/>
                <a:gd name="T37" fmla="*/ 26 h 35"/>
                <a:gd name="T38" fmla="*/ 21 w 22"/>
                <a:gd name="T39" fmla="*/ 24 h 35"/>
                <a:gd name="T40" fmla="*/ 21 w 22"/>
                <a:gd name="T41" fmla="*/ 22 h 35"/>
                <a:gd name="T42" fmla="*/ 21 w 22"/>
                <a:gd name="T43" fmla="*/ 20 h 35"/>
                <a:gd name="T44" fmla="*/ 20 w 22"/>
                <a:gd name="T45" fmla="*/ 18 h 35"/>
                <a:gd name="T46" fmla="*/ 20 w 22"/>
                <a:gd name="T47" fmla="*/ 15 h 35"/>
                <a:gd name="T48" fmla="*/ 20 w 22"/>
                <a:gd name="T49" fmla="*/ 13 h 35"/>
                <a:gd name="T50" fmla="*/ 20 w 22"/>
                <a:gd name="T51" fmla="*/ 11 h 35"/>
                <a:gd name="T52" fmla="*/ 20 w 22"/>
                <a:gd name="T53" fmla="*/ 9 h 35"/>
                <a:gd name="T54" fmla="*/ 19 w 22"/>
                <a:gd name="T55" fmla="*/ 6 h 35"/>
                <a:gd name="T56" fmla="*/ 19 w 22"/>
                <a:gd name="T57" fmla="*/ 3 h 35"/>
                <a:gd name="T58" fmla="*/ 20 w 22"/>
                <a:gd name="T59" fmla="*/ 1 h 35"/>
                <a:gd name="T60" fmla="*/ 17 w 22"/>
                <a:gd name="T61" fmla="*/ 0 h 35"/>
                <a:gd name="T62" fmla="*/ 15 w 22"/>
                <a:gd name="T63" fmla="*/ 0 h 35"/>
                <a:gd name="T64" fmla="*/ 13 w 22"/>
                <a:gd name="T65" fmla="*/ 1 h 35"/>
                <a:gd name="T66" fmla="*/ 12 w 22"/>
                <a:gd name="T67" fmla="*/ 3 h 35"/>
                <a:gd name="T68" fmla="*/ 10 w 22"/>
                <a:gd name="T69" fmla="*/ 4 h 35"/>
                <a:gd name="T70" fmla="*/ 9 w 22"/>
                <a:gd name="T71" fmla="*/ 6 h 35"/>
                <a:gd name="T72" fmla="*/ 8 w 22"/>
                <a:gd name="T73" fmla="*/ 7 h 35"/>
                <a:gd name="T74" fmla="*/ 7 w 22"/>
                <a:gd name="T75" fmla="*/ 9 h 35"/>
                <a:gd name="T76" fmla="*/ 6 w 22"/>
                <a:gd name="T77" fmla="*/ 11 h 35"/>
                <a:gd name="T78" fmla="*/ 6 w 22"/>
                <a:gd name="T79" fmla="*/ 13 h 35"/>
                <a:gd name="T80" fmla="*/ 5 w 22"/>
                <a:gd name="T81" fmla="*/ 15 h 35"/>
                <a:gd name="T82" fmla="*/ 4 w 22"/>
                <a:gd name="T83" fmla="*/ 18 h 35"/>
                <a:gd name="T84" fmla="*/ 3 w 22"/>
                <a:gd name="T85" fmla="*/ 20 h 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2" h="35">
                  <a:moveTo>
                    <a:pt x="2" y="21"/>
                  </a:moveTo>
                  <a:lnTo>
                    <a:pt x="2" y="22"/>
                  </a:lnTo>
                  <a:lnTo>
                    <a:pt x="1" y="23"/>
                  </a:lnTo>
                  <a:lnTo>
                    <a:pt x="1" y="24"/>
                  </a:lnTo>
                  <a:lnTo>
                    <a:pt x="0" y="24"/>
                  </a:lnTo>
                  <a:lnTo>
                    <a:pt x="0" y="25"/>
                  </a:lnTo>
                  <a:lnTo>
                    <a:pt x="0" y="26"/>
                  </a:lnTo>
                  <a:lnTo>
                    <a:pt x="0" y="27"/>
                  </a:lnTo>
                  <a:lnTo>
                    <a:pt x="0" y="28"/>
                  </a:lnTo>
                  <a:lnTo>
                    <a:pt x="0" y="29"/>
                  </a:lnTo>
                  <a:lnTo>
                    <a:pt x="0" y="30"/>
                  </a:lnTo>
                  <a:lnTo>
                    <a:pt x="1" y="30"/>
                  </a:lnTo>
                  <a:lnTo>
                    <a:pt x="2" y="31"/>
                  </a:lnTo>
                  <a:lnTo>
                    <a:pt x="2" y="32"/>
                  </a:lnTo>
                  <a:lnTo>
                    <a:pt x="3" y="32"/>
                  </a:lnTo>
                  <a:lnTo>
                    <a:pt x="4" y="32"/>
                  </a:lnTo>
                  <a:lnTo>
                    <a:pt x="4" y="33"/>
                  </a:lnTo>
                  <a:lnTo>
                    <a:pt x="5" y="33"/>
                  </a:lnTo>
                  <a:lnTo>
                    <a:pt x="6" y="33"/>
                  </a:lnTo>
                  <a:lnTo>
                    <a:pt x="6" y="34"/>
                  </a:lnTo>
                  <a:lnTo>
                    <a:pt x="7" y="34"/>
                  </a:lnTo>
                  <a:lnTo>
                    <a:pt x="8" y="34"/>
                  </a:lnTo>
                  <a:lnTo>
                    <a:pt x="9" y="34"/>
                  </a:lnTo>
                  <a:lnTo>
                    <a:pt x="10" y="34"/>
                  </a:lnTo>
                  <a:lnTo>
                    <a:pt x="11" y="34"/>
                  </a:lnTo>
                  <a:lnTo>
                    <a:pt x="12" y="34"/>
                  </a:lnTo>
                  <a:lnTo>
                    <a:pt x="13" y="34"/>
                  </a:lnTo>
                  <a:lnTo>
                    <a:pt x="14" y="34"/>
                  </a:lnTo>
                  <a:lnTo>
                    <a:pt x="15" y="33"/>
                  </a:lnTo>
                  <a:lnTo>
                    <a:pt x="16" y="33"/>
                  </a:lnTo>
                  <a:lnTo>
                    <a:pt x="18" y="32"/>
                  </a:lnTo>
                  <a:lnTo>
                    <a:pt x="18" y="31"/>
                  </a:lnTo>
                  <a:lnTo>
                    <a:pt x="19" y="30"/>
                  </a:lnTo>
                  <a:lnTo>
                    <a:pt x="20" y="30"/>
                  </a:lnTo>
                  <a:lnTo>
                    <a:pt x="20" y="29"/>
                  </a:lnTo>
                  <a:lnTo>
                    <a:pt x="20" y="28"/>
                  </a:lnTo>
                  <a:lnTo>
                    <a:pt x="21" y="27"/>
                  </a:lnTo>
                  <a:lnTo>
                    <a:pt x="21" y="26"/>
                  </a:lnTo>
                  <a:lnTo>
                    <a:pt x="21" y="25"/>
                  </a:lnTo>
                  <a:lnTo>
                    <a:pt x="21" y="24"/>
                  </a:lnTo>
                  <a:lnTo>
                    <a:pt x="21" y="23"/>
                  </a:lnTo>
                  <a:lnTo>
                    <a:pt x="21" y="22"/>
                  </a:lnTo>
                  <a:lnTo>
                    <a:pt x="21" y="21"/>
                  </a:lnTo>
                  <a:lnTo>
                    <a:pt x="21" y="20"/>
                  </a:lnTo>
                  <a:lnTo>
                    <a:pt x="21" y="19"/>
                  </a:lnTo>
                  <a:lnTo>
                    <a:pt x="20" y="18"/>
                  </a:lnTo>
                  <a:lnTo>
                    <a:pt x="20" y="16"/>
                  </a:lnTo>
                  <a:lnTo>
                    <a:pt x="20" y="15"/>
                  </a:lnTo>
                  <a:lnTo>
                    <a:pt x="20" y="14"/>
                  </a:lnTo>
                  <a:lnTo>
                    <a:pt x="20" y="13"/>
                  </a:lnTo>
                  <a:lnTo>
                    <a:pt x="20" y="12"/>
                  </a:lnTo>
                  <a:lnTo>
                    <a:pt x="20" y="11"/>
                  </a:lnTo>
                  <a:lnTo>
                    <a:pt x="20" y="10"/>
                  </a:lnTo>
                  <a:lnTo>
                    <a:pt x="20" y="9"/>
                  </a:lnTo>
                  <a:lnTo>
                    <a:pt x="19" y="7"/>
                  </a:lnTo>
                  <a:lnTo>
                    <a:pt x="19" y="6"/>
                  </a:lnTo>
                  <a:lnTo>
                    <a:pt x="19" y="5"/>
                  </a:lnTo>
                  <a:lnTo>
                    <a:pt x="19" y="3"/>
                  </a:lnTo>
                  <a:lnTo>
                    <a:pt x="20" y="2"/>
                  </a:lnTo>
                  <a:lnTo>
                    <a:pt x="20" y="1"/>
                  </a:lnTo>
                  <a:lnTo>
                    <a:pt x="18" y="0"/>
                  </a:lnTo>
                  <a:lnTo>
                    <a:pt x="17" y="0"/>
                  </a:lnTo>
                  <a:lnTo>
                    <a:pt x="16" y="0"/>
                  </a:lnTo>
                  <a:lnTo>
                    <a:pt x="15" y="0"/>
                  </a:lnTo>
                  <a:lnTo>
                    <a:pt x="14" y="1"/>
                  </a:lnTo>
                  <a:lnTo>
                    <a:pt x="13" y="1"/>
                  </a:lnTo>
                  <a:lnTo>
                    <a:pt x="12" y="2"/>
                  </a:lnTo>
                  <a:lnTo>
                    <a:pt x="12" y="3"/>
                  </a:lnTo>
                  <a:lnTo>
                    <a:pt x="11" y="3"/>
                  </a:lnTo>
                  <a:lnTo>
                    <a:pt x="10" y="4"/>
                  </a:lnTo>
                  <a:lnTo>
                    <a:pt x="10" y="5"/>
                  </a:lnTo>
                  <a:lnTo>
                    <a:pt x="9" y="6"/>
                  </a:lnTo>
                  <a:lnTo>
                    <a:pt x="9" y="7"/>
                  </a:lnTo>
                  <a:lnTo>
                    <a:pt x="8" y="7"/>
                  </a:lnTo>
                  <a:lnTo>
                    <a:pt x="8" y="8"/>
                  </a:lnTo>
                  <a:lnTo>
                    <a:pt x="7" y="9"/>
                  </a:lnTo>
                  <a:lnTo>
                    <a:pt x="7" y="10"/>
                  </a:lnTo>
                  <a:lnTo>
                    <a:pt x="6" y="11"/>
                  </a:lnTo>
                  <a:lnTo>
                    <a:pt x="6" y="12"/>
                  </a:lnTo>
                  <a:lnTo>
                    <a:pt x="6" y="13"/>
                  </a:lnTo>
                  <a:lnTo>
                    <a:pt x="5" y="14"/>
                  </a:lnTo>
                  <a:lnTo>
                    <a:pt x="5" y="15"/>
                  </a:lnTo>
                  <a:lnTo>
                    <a:pt x="4" y="16"/>
                  </a:lnTo>
                  <a:lnTo>
                    <a:pt x="4" y="18"/>
                  </a:lnTo>
                  <a:lnTo>
                    <a:pt x="3" y="19"/>
                  </a:lnTo>
                  <a:lnTo>
                    <a:pt x="3" y="20"/>
                  </a:lnTo>
                  <a:lnTo>
                    <a:pt x="2" y="2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774" name="Freeform 292"/>
            <p:cNvSpPr>
              <a:spLocks/>
            </p:cNvSpPr>
            <p:nvPr/>
          </p:nvSpPr>
          <p:spPr bwMode="auto">
            <a:xfrm>
              <a:off x="3279" y="1701"/>
              <a:ext cx="33" cy="22"/>
            </a:xfrm>
            <a:custGeom>
              <a:avLst/>
              <a:gdLst>
                <a:gd name="T0" fmla="*/ 32 w 33"/>
                <a:gd name="T1" fmla="*/ 3 h 22"/>
                <a:gd name="T2" fmla="*/ 31 w 33"/>
                <a:gd name="T3" fmla="*/ 2 h 22"/>
                <a:gd name="T4" fmla="*/ 29 w 33"/>
                <a:gd name="T5" fmla="*/ 2 h 22"/>
                <a:gd name="T6" fmla="*/ 28 w 33"/>
                <a:gd name="T7" fmla="*/ 1 h 22"/>
                <a:gd name="T8" fmla="*/ 26 w 33"/>
                <a:gd name="T9" fmla="*/ 1 h 22"/>
                <a:gd name="T10" fmla="*/ 24 w 33"/>
                <a:gd name="T11" fmla="*/ 0 h 22"/>
                <a:gd name="T12" fmla="*/ 22 w 33"/>
                <a:gd name="T13" fmla="*/ 0 h 22"/>
                <a:gd name="T14" fmla="*/ 20 w 33"/>
                <a:gd name="T15" fmla="*/ 0 h 22"/>
                <a:gd name="T16" fmla="*/ 18 w 33"/>
                <a:gd name="T17" fmla="*/ 0 h 22"/>
                <a:gd name="T18" fmla="*/ 15 w 33"/>
                <a:gd name="T19" fmla="*/ 1 h 22"/>
                <a:gd name="T20" fmla="*/ 13 w 33"/>
                <a:gd name="T21" fmla="*/ 1 h 22"/>
                <a:gd name="T22" fmla="*/ 11 w 33"/>
                <a:gd name="T23" fmla="*/ 2 h 22"/>
                <a:gd name="T24" fmla="*/ 9 w 33"/>
                <a:gd name="T25" fmla="*/ 2 h 22"/>
                <a:gd name="T26" fmla="*/ 8 w 33"/>
                <a:gd name="T27" fmla="*/ 3 h 22"/>
                <a:gd name="T28" fmla="*/ 7 w 33"/>
                <a:gd name="T29" fmla="*/ 4 h 22"/>
                <a:gd name="T30" fmla="*/ 5 w 33"/>
                <a:gd name="T31" fmla="*/ 4 h 22"/>
                <a:gd name="T32" fmla="*/ 3 w 33"/>
                <a:gd name="T33" fmla="*/ 5 h 22"/>
                <a:gd name="T34" fmla="*/ 2 w 33"/>
                <a:gd name="T35" fmla="*/ 6 h 22"/>
                <a:gd name="T36" fmla="*/ 1 w 33"/>
                <a:gd name="T37" fmla="*/ 7 h 22"/>
                <a:gd name="T38" fmla="*/ 1 w 33"/>
                <a:gd name="T39" fmla="*/ 9 h 22"/>
                <a:gd name="T40" fmla="*/ 0 w 33"/>
                <a:gd name="T41" fmla="*/ 11 h 22"/>
                <a:gd name="T42" fmla="*/ 0 w 33"/>
                <a:gd name="T43" fmla="*/ 13 h 22"/>
                <a:gd name="T44" fmla="*/ 1 w 33"/>
                <a:gd name="T45" fmla="*/ 15 h 22"/>
                <a:gd name="T46" fmla="*/ 2 w 33"/>
                <a:gd name="T47" fmla="*/ 16 h 22"/>
                <a:gd name="T48" fmla="*/ 3 w 33"/>
                <a:gd name="T49" fmla="*/ 17 h 22"/>
                <a:gd name="T50" fmla="*/ 5 w 33"/>
                <a:gd name="T51" fmla="*/ 17 h 22"/>
                <a:gd name="T52" fmla="*/ 7 w 33"/>
                <a:gd name="T53" fmla="*/ 17 h 22"/>
                <a:gd name="T54" fmla="*/ 9 w 33"/>
                <a:gd name="T55" fmla="*/ 18 h 22"/>
                <a:gd name="T56" fmla="*/ 11 w 33"/>
                <a:gd name="T57" fmla="*/ 19 h 22"/>
                <a:gd name="T58" fmla="*/ 13 w 33"/>
                <a:gd name="T59" fmla="*/ 19 h 22"/>
                <a:gd name="T60" fmla="*/ 14 w 33"/>
                <a:gd name="T61" fmla="*/ 20 h 22"/>
                <a:gd name="T62" fmla="*/ 17 w 33"/>
                <a:gd name="T63" fmla="*/ 20 h 22"/>
                <a:gd name="T64" fmla="*/ 19 w 33"/>
                <a:gd name="T65" fmla="*/ 21 h 22"/>
                <a:gd name="T66" fmla="*/ 21 w 33"/>
                <a:gd name="T67" fmla="*/ 21 h 22"/>
                <a:gd name="T68" fmla="*/ 23 w 33"/>
                <a:gd name="T69" fmla="*/ 21 h 22"/>
                <a:gd name="T70" fmla="*/ 24 w 33"/>
                <a:gd name="T71" fmla="*/ 20 h 22"/>
                <a:gd name="T72" fmla="*/ 25 w 33"/>
                <a:gd name="T73" fmla="*/ 19 h 22"/>
                <a:gd name="T74" fmla="*/ 26 w 33"/>
                <a:gd name="T75" fmla="*/ 18 h 22"/>
                <a:gd name="T76" fmla="*/ 27 w 33"/>
                <a:gd name="T77" fmla="*/ 17 h 22"/>
                <a:gd name="T78" fmla="*/ 28 w 33"/>
                <a:gd name="T79" fmla="*/ 16 h 22"/>
                <a:gd name="T80" fmla="*/ 29 w 33"/>
                <a:gd name="T81" fmla="*/ 15 h 22"/>
                <a:gd name="T82" fmla="*/ 30 w 33"/>
                <a:gd name="T83" fmla="*/ 13 h 22"/>
                <a:gd name="T84" fmla="*/ 31 w 33"/>
                <a:gd name="T85" fmla="*/ 12 h 22"/>
                <a:gd name="T86" fmla="*/ 32 w 33"/>
                <a:gd name="T87" fmla="*/ 11 h 22"/>
                <a:gd name="T88" fmla="*/ 32 w 33"/>
                <a:gd name="T89" fmla="*/ 8 h 22"/>
                <a:gd name="T90" fmla="*/ 32 w 33"/>
                <a:gd name="T91" fmla="*/ 6 h 22"/>
                <a:gd name="T92" fmla="*/ 32 w 33"/>
                <a:gd name="T93" fmla="*/ 4 h 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3" h="22">
                  <a:moveTo>
                    <a:pt x="32" y="4"/>
                  </a:moveTo>
                  <a:lnTo>
                    <a:pt x="32" y="3"/>
                  </a:lnTo>
                  <a:lnTo>
                    <a:pt x="31" y="3"/>
                  </a:lnTo>
                  <a:lnTo>
                    <a:pt x="31" y="2"/>
                  </a:lnTo>
                  <a:lnTo>
                    <a:pt x="30" y="2"/>
                  </a:lnTo>
                  <a:lnTo>
                    <a:pt x="29" y="2"/>
                  </a:lnTo>
                  <a:lnTo>
                    <a:pt x="29" y="1"/>
                  </a:lnTo>
                  <a:lnTo>
                    <a:pt x="28" y="1"/>
                  </a:lnTo>
                  <a:lnTo>
                    <a:pt x="27" y="1"/>
                  </a:lnTo>
                  <a:lnTo>
                    <a:pt x="26" y="1"/>
                  </a:lnTo>
                  <a:lnTo>
                    <a:pt x="25" y="0"/>
                  </a:lnTo>
                  <a:lnTo>
                    <a:pt x="24" y="0"/>
                  </a:lnTo>
                  <a:lnTo>
                    <a:pt x="23" y="0"/>
                  </a:lnTo>
                  <a:lnTo>
                    <a:pt x="22" y="0"/>
                  </a:lnTo>
                  <a:lnTo>
                    <a:pt x="21" y="0"/>
                  </a:lnTo>
                  <a:lnTo>
                    <a:pt x="20" y="0"/>
                  </a:lnTo>
                  <a:lnTo>
                    <a:pt x="19" y="0"/>
                  </a:lnTo>
                  <a:lnTo>
                    <a:pt x="18" y="0"/>
                  </a:lnTo>
                  <a:lnTo>
                    <a:pt x="17" y="0"/>
                  </a:lnTo>
                  <a:lnTo>
                    <a:pt x="15" y="1"/>
                  </a:lnTo>
                  <a:lnTo>
                    <a:pt x="14" y="1"/>
                  </a:lnTo>
                  <a:lnTo>
                    <a:pt x="13" y="1"/>
                  </a:lnTo>
                  <a:lnTo>
                    <a:pt x="12" y="2"/>
                  </a:lnTo>
                  <a:lnTo>
                    <a:pt x="11" y="2"/>
                  </a:lnTo>
                  <a:lnTo>
                    <a:pt x="10" y="2"/>
                  </a:lnTo>
                  <a:lnTo>
                    <a:pt x="9" y="2"/>
                  </a:lnTo>
                  <a:lnTo>
                    <a:pt x="9" y="3"/>
                  </a:lnTo>
                  <a:lnTo>
                    <a:pt x="8" y="3"/>
                  </a:lnTo>
                  <a:lnTo>
                    <a:pt x="7" y="3"/>
                  </a:lnTo>
                  <a:lnTo>
                    <a:pt x="7" y="4"/>
                  </a:lnTo>
                  <a:lnTo>
                    <a:pt x="6" y="4"/>
                  </a:lnTo>
                  <a:lnTo>
                    <a:pt x="5" y="4"/>
                  </a:lnTo>
                  <a:lnTo>
                    <a:pt x="4" y="5"/>
                  </a:lnTo>
                  <a:lnTo>
                    <a:pt x="3" y="5"/>
                  </a:lnTo>
                  <a:lnTo>
                    <a:pt x="3" y="6"/>
                  </a:lnTo>
                  <a:lnTo>
                    <a:pt x="2" y="6"/>
                  </a:lnTo>
                  <a:lnTo>
                    <a:pt x="2" y="7"/>
                  </a:lnTo>
                  <a:lnTo>
                    <a:pt x="1" y="7"/>
                  </a:lnTo>
                  <a:lnTo>
                    <a:pt x="1" y="8"/>
                  </a:lnTo>
                  <a:lnTo>
                    <a:pt x="1" y="9"/>
                  </a:lnTo>
                  <a:lnTo>
                    <a:pt x="0" y="9"/>
                  </a:lnTo>
                  <a:lnTo>
                    <a:pt x="0" y="11"/>
                  </a:lnTo>
                  <a:lnTo>
                    <a:pt x="0" y="12"/>
                  </a:lnTo>
                  <a:lnTo>
                    <a:pt x="0" y="13"/>
                  </a:lnTo>
                  <a:lnTo>
                    <a:pt x="1" y="14"/>
                  </a:lnTo>
                  <a:lnTo>
                    <a:pt x="1" y="15"/>
                  </a:lnTo>
                  <a:lnTo>
                    <a:pt x="2" y="15"/>
                  </a:lnTo>
                  <a:lnTo>
                    <a:pt x="2" y="16"/>
                  </a:lnTo>
                  <a:lnTo>
                    <a:pt x="3" y="16"/>
                  </a:lnTo>
                  <a:lnTo>
                    <a:pt x="3" y="17"/>
                  </a:lnTo>
                  <a:lnTo>
                    <a:pt x="4" y="17"/>
                  </a:lnTo>
                  <a:lnTo>
                    <a:pt x="5" y="17"/>
                  </a:lnTo>
                  <a:lnTo>
                    <a:pt x="6" y="17"/>
                  </a:lnTo>
                  <a:lnTo>
                    <a:pt x="7" y="17"/>
                  </a:lnTo>
                  <a:lnTo>
                    <a:pt x="8" y="18"/>
                  </a:lnTo>
                  <a:lnTo>
                    <a:pt x="9" y="18"/>
                  </a:lnTo>
                  <a:lnTo>
                    <a:pt x="10" y="19"/>
                  </a:lnTo>
                  <a:lnTo>
                    <a:pt x="11" y="19"/>
                  </a:lnTo>
                  <a:lnTo>
                    <a:pt x="12" y="19"/>
                  </a:lnTo>
                  <a:lnTo>
                    <a:pt x="13" y="19"/>
                  </a:lnTo>
                  <a:lnTo>
                    <a:pt x="13" y="20"/>
                  </a:lnTo>
                  <a:lnTo>
                    <a:pt x="14" y="20"/>
                  </a:lnTo>
                  <a:lnTo>
                    <a:pt x="15" y="20"/>
                  </a:lnTo>
                  <a:lnTo>
                    <a:pt x="17" y="20"/>
                  </a:lnTo>
                  <a:lnTo>
                    <a:pt x="18" y="21"/>
                  </a:lnTo>
                  <a:lnTo>
                    <a:pt x="19" y="21"/>
                  </a:lnTo>
                  <a:lnTo>
                    <a:pt x="20" y="21"/>
                  </a:lnTo>
                  <a:lnTo>
                    <a:pt x="21" y="21"/>
                  </a:lnTo>
                  <a:lnTo>
                    <a:pt x="22" y="21"/>
                  </a:lnTo>
                  <a:lnTo>
                    <a:pt x="23" y="21"/>
                  </a:lnTo>
                  <a:lnTo>
                    <a:pt x="24" y="21"/>
                  </a:lnTo>
                  <a:lnTo>
                    <a:pt x="24" y="20"/>
                  </a:lnTo>
                  <a:lnTo>
                    <a:pt x="24" y="19"/>
                  </a:lnTo>
                  <a:lnTo>
                    <a:pt x="25" y="19"/>
                  </a:lnTo>
                  <a:lnTo>
                    <a:pt x="25" y="18"/>
                  </a:lnTo>
                  <a:lnTo>
                    <a:pt x="26" y="18"/>
                  </a:lnTo>
                  <a:lnTo>
                    <a:pt x="26" y="17"/>
                  </a:lnTo>
                  <a:lnTo>
                    <a:pt x="27" y="17"/>
                  </a:lnTo>
                  <a:lnTo>
                    <a:pt x="27" y="16"/>
                  </a:lnTo>
                  <a:lnTo>
                    <a:pt x="28" y="16"/>
                  </a:lnTo>
                  <a:lnTo>
                    <a:pt x="28" y="15"/>
                  </a:lnTo>
                  <a:lnTo>
                    <a:pt x="29" y="15"/>
                  </a:lnTo>
                  <a:lnTo>
                    <a:pt x="30" y="14"/>
                  </a:lnTo>
                  <a:lnTo>
                    <a:pt x="30" y="13"/>
                  </a:lnTo>
                  <a:lnTo>
                    <a:pt x="31" y="13"/>
                  </a:lnTo>
                  <a:lnTo>
                    <a:pt x="31" y="12"/>
                  </a:lnTo>
                  <a:lnTo>
                    <a:pt x="31" y="11"/>
                  </a:lnTo>
                  <a:lnTo>
                    <a:pt x="32" y="11"/>
                  </a:lnTo>
                  <a:lnTo>
                    <a:pt x="32" y="9"/>
                  </a:lnTo>
                  <a:lnTo>
                    <a:pt x="32" y="8"/>
                  </a:lnTo>
                  <a:lnTo>
                    <a:pt x="32" y="7"/>
                  </a:lnTo>
                  <a:lnTo>
                    <a:pt x="32" y="6"/>
                  </a:lnTo>
                  <a:lnTo>
                    <a:pt x="32" y="5"/>
                  </a:lnTo>
                  <a:lnTo>
                    <a:pt x="32" y="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775" name="Freeform 293"/>
            <p:cNvSpPr>
              <a:spLocks/>
            </p:cNvSpPr>
            <p:nvPr/>
          </p:nvSpPr>
          <p:spPr bwMode="auto">
            <a:xfrm>
              <a:off x="3515" y="1670"/>
              <a:ext cx="27" cy="36"/>
            </a:xfrm>
            <a:custGeom>
              <a:avLst/>
              <a:gdLst>
                <a:gd name="T0" fmla="*/ 9 w 27"/>
                <a:gd name="T1" fmla="*/ 0 h 36"/>
                <a:gd name="T2" fmla="*/ 7 w 27"/>
                <a:gd name="T3" fmla="*/ 0 h 36"/>
                <a:gd name="T4" fmla="*/ 6 w 27"/>
                <a:gd name="T5" fmla="*/ 1 h 36"/>
                <a:gd name="T6" fmla="*/ 4 w 27"/>
                <a:gd name="T7" fmla="*/ 2 h 36"/>
                <a:gd name="T8" fmla="*/ 3 w 27"/>
                <a:gd name="T9" fmla="*/ 3 h 36"/>
                <a:gd name="T10" fmla="*/ 2 w 27"/>
                <a:gd name="T11" fmla="*/ 4 h 36"/>
                <a:gd name="T12" fmla="*/ 1 w 27"/>
                <a:gd name="T13" fmla="*/ 5 h 36"/>
                <a:gd name="T14" fmla="*/ 0 w 27"/>
                <a:gd name="T15" fmla="*/ 6 h 36"/>
                <a:gd name="T16" fmla="*/ 0 w 27"/>
                <a:gd name="T17" fmla="*/ 8 h 36"/>
                <a:gd name="T18" fmla="*/ 0 w 27"/>
                <a:gd name="T19" fmla="*/ 11 h 36"/>
                <a:gd name="T20" fmla="*/ 0 w 27"/>
                <a:gd name="T21" fmla="*/ 13 h 36"/>
                <a:gd name="T22" fmla="*/ 1 w 27"/>
                <a:gd name="T23" fmla="*/ 15 h 36"/>
                <a:gd name="T24" fmla="*/ 1 w 27"/>
                <a:gd name="T25" fmla="*/ 17 h 36"/>
                <a:gd name="T26" fmla="*/ 1 w 27"/>
                <a:gd name="T27" fmla="*/ 20 h 36"/>
                <a:gd name="T28" fmla="*/ 1 w 27"/>
                <a:gd name="T29" fmla="*/ 22 h 36"/>
                <a:gd name="T30" fmla="*/ 1 w 27"/>
                <a:gd name="T31" fmla="*/ 24 h 36"/>
                <a:gd name="T32" fmla="*/ 1 w 27"/>
                <a:gd name="T33" fmla="*/ 27 h 36"/>
                <a:gd name="T34" fmla="*/ 2 w 27"/>
                <a:gd name="T35" fmla="*/ 29 h 36"/>
                <a:gd name="T36" fmla="*/ 3 w 27"/>
                <a:gd name="T37" fmla="*/ 30 h 36"/>
                <a:gd name="T38" fmla="*/ 4 w 27"/>
                <a:gd name="T39" fmla="*/ 31 h 36"/>
                <a:gd name="T40" fmla="*/ 5 w 27"/>
                <a:gd name="T41" fmla="*/ 32 h 36"/>
                <a:gd name="T42" fmla="*/ 6 w 27"/>
                <a:gd name="T43" fmla="*/ 33 h 36"/>
                <a:gd name="T44" fmla="*/ 7 w 27"/>
                <a:gd name="T45" fmla="*/ 34 h 36"/>
                <a:gd name="T46" fmla="*/ 9 w 27"/>
                <a:gd name="T47" fmla="*/ 34 h 36"/>
                <a:gd name="T48" fmla="*/ 11 w 27"/>
                <a:gd name="T49" fmla="*/ 34 h 36"/>
                <a:gd name="T50" fmla="*/ 14 w 27"/>
                <a:gd name="T51" fmla="*/ 34 h 36"/>
                <a:gd name="T52" fmla="*/ 15 w 27"/>
                <a:gd name="T53" fmla="*/ 35 h 36"/>
                <a:gd name="T54" fmla="*/ 17 w 27"/>
                <a:gd name="T55" fmla="*/ 35 h 36"/>
                <a:gd name="T56" fmla="*/ 18 w 27"/>
                <a:gd name="T57" fmla="*/ 34 h 36"/>
                <a:gd name="T58" fmla="*/ 20 w 27"/>
                <a:gd name="T59" fmla="*/ 34 h 36"/>
                <a:gd name="T60" fmla="*/ 22 w 27"/>
                <a:gd name="T61" fmla="*/ 33 h 36"/>
                <a:gd name="T62" fmla="*/ 23 w 27"/>
                <a:gd name="T63" fmla="*/ 32 h 36"/>
                <a:gd name="T64" fmla="*/ 24 w 27"/>
                <a:gd name="T65" fmla="*/ 30 h 36"/>
                <a:gd name="T66" fmla="*/ 24 w 27"/>
                <a:gd name="T67" fmla="*/ 28 h 36"/>
                <a:gd name="T68" fmla="*/ 23 w 27"/>
                <a:gd name="T69" fmla="*/ 25 h 36"/>
                <a:gd name="T70" fmla="*/ 22 w 27"/>
                <a:gd name="T71" fmla="*/ 23 h 36"/>
                <a:gd name="T72" fmla="*/ 22 w 27"/>
                <a:gd name="T73" fmla="*/ 21 h 36"/>
                <a:gd name="T74" fmla="*/ 23 w 27"/>
                <a:gd name="T75" fmla="*/ 20 h 36"/>
                <a:gd name="T76" fmla="*/ 24 w 27"/>
                <a:gd name="T77" fmla="*/ 19 h 36"/>
                <a:gd name="T78" fmla="*/ 25 w 27"/>
                <a:gd name="T79" fmla="*/ 18 h 36"/>
                <a:gd name="T80" fmla="*/ 26 w 27"/>
                <a:gd name="T81" fmla="*/ 17 h 36"/>
                <a:gd name="T82" fmla="*/ 25 w 27"/>
                <a:gd name="T83" fmla="*/ 16 h 36"/>
                <a:gd name="T84" fmla="*/ 24 w 27"/>
                <a:gd name="T85" fmla="*/ 14 h 36"/>
                <a:gd name="T86" fmla="*/ 22 w 27"/>
                <a:gd name="T87" fmla="*/ 12 h 36"/>
                <a:gd name="T88" fmla="*/ 22 w 27"/>
                <a:gd name="T89" fmla="*/ 10 h 36"/>
                <a:gd name="T90" fmla="*/ 20 w 27"/>
                <a:gd name="T91" fmla="*/ 7 h 36"/>
                <a:gd name="T92" fmla="*/ 19 w 27"/>
                <a:gd name="T93" fmla="*/ 6 h 36"/>
                <a:gd name="T94" fmla="*/ 18 w 27"/>
                <a:gd name="T95" fmla="*/ 4 h 36"/>
                <a:gd name="T96" fmla="*/ 16 w 27"/>
                <a:gd name="T97" fmla="*/ 3 h 36"/>
                <a:gd name="T98" fmla="*/ 15 w 27"/>
                <a:gd name="T99" fmla="*/ 2 h 36"/>
                <a:gd name="T100" fmla="*/ 12 w 27"/>
                <a:gd name="T101" fmla="*/ 1 h 36"/>
                <a:gd name="T102" fmla="*/ 10 w 27"/>
                <a:gd name="T103" fmla="*/ 0 h 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7" h="36">
                  <a:moveTo>
                    <a:pt x="10" y="0"/>
                  </a:moveTo>
                  <a:lnTo>
                    <a:pt x="9" y="0"/>
                  </a:lnTo>
                  <a:lnTo>
                    <a:pt x="8" y="0"/>
                  </a:lnTo>
                  <a:lnTo>
                    <a:pt x="7" y="0"/>
                  </a:lnTo>
                  <a:lnTo>
                    <a:pt x="6" y="0"/>
                  </a:lnTo>
                  <a:lnTo>
                    <a:pt x="6" y="1"/>
                  </a:lnTo>
                  <a:lnTo>
                    <a:pt x="5" y="1"/>
                  </a:lnTo>
                  <a:lnTo>
                    <a:pt x="4" y="2"/>
                  </a:lnTo>
                  <a:lnTo>
                    <a:pt x="3" y="2"/>
                  </a:lnTo>
                  <a:lnTo>
                    <a:pt x="3" y="3"/>
                  </a:lnTo>
                  <a:lnTo>
                    <a:pt x="2" y="3"/>
                  </a:lnTo>
                  <a:lnTo>
                    <a:pt x="2" y="4"/>
                  </a:lnTo>
                  <a:lnTo>
                    <a:pt x="1" y="4"/>
                  </a:lnTo>
                  <a:lnTo>
                    <a:pt x="1" y="5"/>
                  </a:lnTo>
                  <a:lnTo>
                    <a:pt x="1" y="6"/>
                  </a:lnTo>
                  <a:lnTo>
                    <a:pt x="0" y="6"/>
                  </a:lnTo>
                  <a:lnTo>
                    <a:pt x="0" y="7"/>
                  </a:lnTo>
                  <a:lnTo>
                    <a:pt x="0" y="8"/>
                  </a:lnTo>
                  <a:lnTo>
                    <a:pt x="0" y="10"/>
                  </a:lnTo>
                  <a:lnTo>
                    <a:pt x="0" y="11"/>
                  </a:lnTo>
                  <a:lnTo>
                    <a:pt x="0" y="12"/>
                  </a:lnTo>
                  <a:lnTo>
                    <a:pt x="0" y="13"/>
                  </a:lnTo>
                  <a:lnTo>
                    <a:pt x="0" y="14"/>
                  </a:lnTo>
                  <a:lnTo>
                    <a:pt x="1" y="15"/>
                  </a:lnTo>
                  <a:lnTo>
                    <a:pt x="1" y="16"/>
                  </a:lnTo>
                  <a:lnTo>
                    <a:pt x="1" y="17"/>
                  </a:lnTo>
                  <a:lnTo>
                    <a:pt x="1" y="19"/>
                  </a:lnTo>
                  <a:lnTo>
                    <a:pt x="1" y="20"/>
                  </a:lnTo>
                  <a:lnTo>
                    <a:pt x="1" y="21"/>
                  </a:lnTo>
                  <a:lnTo>
                    <a:pt x="1" y="22"/>
                  </a:lnTo>
                  <a:lnTo>
                    <a:pt x="1" y="23"/>
                  </a:lnTo>
                  <a:lnTo>
                    <a:pt x="1" y="24"/>
                  </a:lnTo>
                  <a:lnTo>
                    <a:pt x="1" y="25"/>
                  </a:lnTo>
                  <a:lnTo>
                    <a:pt x="1" y="27"/>
                  </a:lnTo>
                  <a:lnTo>
                    <a:pt x="1" y="28"/>
                  </a:lnTo>
                  <a:lnTo>
                    <a:pt x="2" y="29"/>
                  </a:lnTo>
                  <a:lnTo>
                    <a:pt x="2" y="30"/>
                  </a:lnTo>
                  <a:lnTo>
                    <a:pt x="3" y="30"/>
                  </a:lnTo>
                  <a:lnTo>
                    <a:pt x="3" y="31"/>
                  </a:lnTo>
                  <a:lnTo>
                    <a:pt x="4" y="31"/>
                  </a:lnTo>
                  <a:lnTo>
                    <a:pt x="4" y="32"/>
                  </a:lnTo>
                  <a:lnTo>
                    <a:pt x="5" y="32"/>
                  </a:lnTo>
                  <a:lnTo>
                    <a:pt x="5" y="33"/>
                  </a:lnTo>
                  <a:lnTo>
                    <a:pt x="6" y="33"/>
                  </a:lnTo>
                  <a:lnTo>
                    <a:pt x="6" y="34"/>
                  </a:lnTo>
                  <a:lnTo>
                    <a:pt x="7" y="34"/>
                  </a:lnTo>
                  <a:lnTo>
                    <a:pt x="8" y="34"/>
                  </a:lnTo>
                  <a:lnTo>
                    <a:pt x="9" y="34"/>
                  </a:lnTo>
                  <a:lnTo>
                    <a:pt x="10" y="34"/>
                  </a:lnTo>
                  <a:lnTo>
                    <a:pt x="11" y="34"/>
                  </a:lnTo>
                  <a:lnTo>
                    <a:pt x="12" y="34"/>
                  </a:lnTo>
                  <a:lnTo>
                    <a:pt x="14" y="34"/>
                  </a:lnTo>
                  <a:lnTo>
                    <a:pt x="14" y="35"/>
                  </a:lnTo>
                  <a:lnTo>
                    <a:pt x="15" y="35"/>
                  </a:lnTo>
                  <a:lnTo>
                    <a:pt x="16" y="35"/>
                  </a:lnTo>
                  <a:lnTo>
                    <a:pt x="17" y="35"/>
                  </a:lnTo>
                  <a:lnTo>
                    <a:pt x="17" y="34"/>
                  </a:lnTo>
                  <a:lnTo>
                    <a:pt x="18" y="34"/>
                  </a:lnTo>
                  <a:lnTo>
                    <a:pt x="19" y="34"/>
                  </a:lnTo>
                  <a:lnTo>
                    <a:pt x="20" y="34"/>
                  </a:lnTo>
                  <a:lnTo>
                    <a:pt x="21" y="34"/>
                  </a:lnTo>
                  <a:lnTo>
                    <a:pt x="22" y="33"/>
                  </a:lnTo>
                  <a:lnTo>
                    <a:pt x="22" y="32"/>
                  </a:lnTo>
                  <a:lnTo>
                    <a:pt x="23" y="32"/>
                  </a:lnTo>
                  <a:lnTo>
                    <a:pt x="24" y="31"/>
                  </a:lnTo>
                  <a:lnTo>
                    <a:pt x="24" y="30"/>
                  </a:lnTo>
                  <a:lnTo>
                    <a:pt x="24" y="29"/>
                  </a:lnTo>
                  <a:lnTo>
                    <a:pt x="24" y="28"/>
                  </a:lnTo>
                  <a:lnTo>
                    <a:pt x="23" y="27"/>
                  </a:lnTo>
                  <a:lnTo>
                    <a:pt x="23" y="25"/>
                  </a:lnTo>
                  <a:lnTo>
                    <a:pt x="23" y="24"/>
                  </a:lnTo>
                  <a:lnTo>
                    <a:pt x="22" y="23"/>
                  </a:lnTo>
                  <a:lnTo>
                    <a:pt x="22" y="22"/>
                  </a:lnTo>
                  <a:lnTo>
                    <a:pt x="22" y="21"/>
                  </a:lnTo>
                  <a:lnTo>
                    <a:pt x="23" y="21"/>
                  </a:lnTo>
                  <a:lnTo>
                    <a:pt x="23" y="20"/>
                  </a:lnTo>
                  <a:lnTo>
                    <a:pt x="23" y="19"/>
                  </a:lnTo>
                  <a:lnTo>
                    <a:pt x="24" y="19"/>
                  </a:lnTo>
                  <a:lnTo>
                    <a:pt x="24" y="18"/>
                  </a:lnTo>
                  <a:lnTo>
                    <a:pt x="25" y="18"/>
                  </a:lnTo>
                  <a:lnTo>
                    <a:pt x="25" y="17"/>
                  </a:lnTo>
                  <a:lnTo>
                    <a:pt x="26" y="17"/>
                  </a:lnTo>
                  <a:lnTo>
                    <a:pt x="25" y="17"/>
                  </a:lnTo>
                  <a:lnTo>
                    <a:pt x="25" y="16"/>
                  </a:lnTo>
                  <a:lnTo>
                    <a:pt x="24" y="15"/>
                  </a:lnTo>
                  <a:lnTo>
                    <a:pt x="24" y="14"/>
                  </a:lnTo>
                  <a:lnTo>
                    <a:pt x="23" y="13"/>
                  </a:lnTo>
                  <a:lnTo>
                    <a:pt x="22" y="12"/>
                  </a:lnTo>
                  <a:lnTo>
                    <a:pt x="22" y="11"/>
                  </a:lnTo>
                  <a:lnTo>
                    <a:pt x="22" y="10"/>
                  </a:lnTo>
                  <a:lnTo>
                    <a:pt x="21" y="8"/>
                  </a:lnTo>
                  <a:lnTo>
                    <a:pt x="20" y="7"/>
                  </a:lnTo>
                  <a:lnTo>
                    <a:pt x="20" y="6"/>
                  </a:lnTo>
                  <a:lnTo>
                    <a:pt x="19" y="6"/>
                  </a:lnTo>
                  <a:lnTo>
                    <a:pt x="18" y="5"/>
                  </a:lnTo>
                  <a:lnTo>
                    <a:pt x="18" y="4"/>
                  </a:lnTo>
                  <a:lnTo>
                    <a:pt x="17" y="3"/>
                  </a:lnTo>
                  <a:lnTo>
                    <a:pt x="16" y="3"/>
                  </a:lnTo>
                  <a:lnTo>
                    <a:pt x="16" y="2"/>
                  </a:lnTo>
                  <a:lnTo>
                    <a:pt x="15" y="2"/>
                  </a:lnTo>
                  <a:lnTo>
                    <a:pt x="14" y="1"/>
                  </a:lnTo>
                  <a:lnTo>
                    <a:pt x="12" y="1"/>
                  </a:lnTo>
                  <a:lnTo>
                    <a:pt x="11" y="0"/>
                  </a:lnTo>
                  <a:lnTo>
                    <a:pt x="1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776" name="Freeform 294"/>
            <p:cNvSpPr>
              <a:spLocks/>
            </p:cNvSpPr>
            <p:nvPr/>
          </p:nvSpPr>
          <p:spPr bwMode="auto">
            <a:xfrm>
              <a:off x="3620" y="1574"/>
              <a:ext cx="25" cy="48"/>
            </a:xfrm>
            <a:custGeom>
              <a:avLst/>
              <a:gdLst>
                <a:gd name="T0" fmla="*/ 23 w 25"/>
                <a:gd name="T1" fmla="*/ 13 h 48"/>
                <a:gd name="T2" fmla="*/ 22 w 25"/>
                <a:gd name="T3" fmla="*/ 12 h 48"/>
                <a:gd name="T4" fmla="*/ 22 w 25"/>
                <a:gd name="T5" fmla="*/ 10 h 48"/>
                <a:gd name="T6" fmla="*/ 21 w 25"/>
                <a:gd name="T7" fmla="*/ 9 h 48"/>
                <a:gd name="T8" fmla="*/ 20 w 25"/>
                <a:gd name="T9" fmla="*/ 7 h 48"/>
                <a:gd name="T10" fmla="*/ 19 w 25"/>
                <a:gd name="T11" fmla="*/ 5 h 48"/>
                <a:gd name="T12" fmla="*/ 18 w 25"/>
                <a:gd name="T13" fmla="*/ 4 h 48"/>
                <a:gd name="T14" fmla="*/ 16 w 25"/>
                <a:gd name="T15" fmla="*/ 2 h 48"/>
                <a:gd name="T16" fmla="*/ 14 w 25"/>
                <a:gd name="T17" fmla="*/ 1 h 48"/>
                <a:gd name="T18" fmla="*/ 12 w 25"/>
                <a:gd name="T19" fmla="*/ 0 h 48"/>
                <a:gd name="T20" fmla="*/ 10 w 25"/>
                <a:gd name="T21" fmla="*/ 0 h 48"/>
                <a:gd name="T22" fmla="*/ 8 w 25"/>
                <a:gd name="T23" fmla="*/ 0 h 48"/>
                <a:gd name="T24" fmla="*/ 7 w 25"/>
                <a:gd name="T25" fmla="*/ 1 h 48"/>
                <a:gd name="T26" fmla="*/ 6 w 25"/>
                <a:gd name="T27" fmla="*/ 3 h 48"/>
                <a:gd name="T28" fmla="*/ 4 w 25"/>
                <a:gd name="T29" fmla="*/ 5 h 48"/>
                <a:gd name="T30" fmla="*/ 3 w 25"/>
                <a:gd name="T31" fmla="*/ 7 h 48"/>
                <a:gd name="T32" fmla="*/ 3 w 25"/>
                <a:gd name="T33" fmla="*/ 9 h 48"/>
                <a:gd name="T34" fmla="*/ 3 w 25"/>
                <a:gd name="T35" fmla="*/ 11 h 48"/>
                <a:gd name="T36" fmla="*/ 3 w 25"/>
                <a:gd name="T37" fmla="*/ 13 h 48"/>
                <a:gd name="T38" fmla="*/ 3 w 25"/>
                <a:gd name="T39" fmla="*/ 15 h 48"/>
                <a:gd name="T40" fmla="*/ 3 w 25"/>
                <a:gd name="T41" fmla="*/ 17 h 48"/>
                <a:gd name="T42" fmla="*/ 3 w 25"/>
                <a:gd name="T43" fmla="*/ 19 h 48"/>
                <a:gd name="T44" fmla="*/ 2 w 25"/>
                <a:gd name="T45" fmla="*/ 22 h 48"/>
                <a:gd name="T46" fmla="*/ 2 w 25"/>
                <a:gd name="T47" fmla="*/ 24 h 48"/>
                <a:gd name="T48" fmla="*/ 2 w 25"/>
                <a:gd name="T49" fmla="*/ 26 h 48"/>
                <a:gd name="T50" fmla="*/ 1 w 25"/>
                <a:gd name="T51" fmla="*/ 27 h 48"/>
                <a:gd name="T52" fmla="*/ 1 w 25"/>
                <a:gd name="T53" fmla="*/ 29 h 48"/>
                <a:gd name="T54" fmla="*/ 0 w 25"/>
                <a:gd name="T55" fmla="*/ 30 h 48"/>
                <a:gd name="T56" fmla="*/ 0 w 25"/>
                <a:gd name="T57" fmla="*/ 32 h 48"/>
                <a:gd name="T58" fmla="*/ 0 w 25"/>
                <a:gd name="T59" fmla="*/ 34 h 48"/>
                <a:gd name="T60" fmla="*/ 0 w 25"/>
                <a:gd name="T61" fmla="*/ 36 h 48"/>
                <a:gd name="T62" fmla="*/ 1 w 25"/>
                <a:gd name="T63" fmla="*/ 38 h 48"/>
                <a:gd name="T64" fmla="*/ 2 w 25"/>
                <a:gd name="T65" fmla="*/ 40 h 48"/>
                <a:gd name="T66" fmla="*/ 3 w 25"/>
                <a:gd name="T67" fmla="*/ 42 h 48"/>
                <a:gd name="T68" fmla="*/ 4 w 25"/>
                <a:gd name="T69" fmla="*/ 43 h 48"/>
                <a:gd name="T70" fmla="*/ 5 w 25"/>
                <a:gd name="T71" fmla="*/ 44 h 48"/>
                <a:gd name="T72" fmla="*/ 6 w 25"/>
                <a:gd name="T73" fmla="*/ 45 h 48"/>
                <a:gd name="T74" fmla="*/ 8 w 25"/>
                <a:gd name="T75" fmla="*/ 45 h 48"/>
                <a:gd name="T76" fmla="*/ 10 w 25"/>
                <a:gd name="T77" fmla="*/ 46 h 48"/>
                <a:gd name="T78" fmla="*/ 12 w 25"/>
                <a:gd name="T79" fmla="*/ 47 h 48"/>
                <a:gd name="T80" fmla="*/ 14 w 25"/>
                <a:gd name="T81" fmla="*/ 47 h 48"/>
                <a:gd name="T82" fmla="*/ 15 w 25"/>
                <a:gd name="T83" fmla="*/ 45 h 48"/>
                <a:gd name="T84" fmla="*/ 16 w 25"/>
                <a:gd name="T85" fmla="*/ 43 h 48"/>
                <a:gd name="T86" fmla="*/ 16 w 25"/>
                <a:gd name="T87" fmla="*/ 41 h 48"/>
                <a:gd name="T88" fmla="*/ 17 w 25"/>
                <a:gd name="T89" fmla="*/ 39 h 48"/>
                <a:gd name="T90" fmla="*/ 18 w 25"/>
                <a:gd name="T91" fmla="*/ 37 h 48"/>
                <a:gd name="T92" fmla="*/ 18 w 25"/>
                <a:gd name="T93" fmla="*/ 35 h 48"/>
                <a:gd name="T94" fmla="*/ 19 w 25"/>
                <a:gd name="T95" fmla="*/ 32 h 48"/>
                <a:gd name="T96" fmla="*/ 19 w 25"/>
                <a:gd name="T97" fmla="*/ 30 h 48"/>
                <a:gd name="T98" fmla="*/ 20 w 25"/>
                <a:gd name="T99" fmla="*/ 28 h 48"/>
                <a:gd name="T100" fmla="*/ 20 w 25"/>
                <a:gd name="T101" fmla="*/ 25 h 48"/>
                <a:gd name="T102" fmla="*/ 21 w 25"/>
                <a:gd name="T103" fmla="*/ 23 h 48"/>
                <a:gd name="T104" fmla="*/ 22 w 25"/>
                <a:gd name="T105" fmla="*/ 21 h 48"/>
                <a:gd name="T106" fmla="*/ 22 w 25"/>
                <a:gd name="T107" fmla="*/ 19 h 48"/>
                <a:gd name="T108" fmla="*/ 23 w 25"/>
                <a:gd name="T109" fmla="*/ 17 h 48"/>
                <a:gd name="T110" fmla="*/ 23 w 25"/>
                <a:gd name="T111" fmla="*/ 15 h 48"/>
                <a:gd name="T112" fmla="*/ 24 w 25"/>
                <a:gd name="T113" fmla="*/ 14 h 4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5" h="48">
                  <a:moveTo>
                    <a:pt x="24" y="14"/>
                  </a:moveTo>
                  <a:lnTo>
                    <a:pt x="23" y="13"/>
                  </a:lnTo>
                  <a:lnTo>
                    <a:pt x="23" y="12"/>
                  </a:lnTo>
                  <a:lnTo>
                    <a:pt x="22" y="12"/>
                  </a:lnTo>
                  <a:lnTo>
                    <a:pt x="22" y="11"/>
                  </a:lnTo>
                  <a:lnTo>
                    <a:pt x="22" y="10"/>
                  </a:lnTo>
                  <a:lnTo>
                    <a:pt x="21" y="10"/>
                  </a:lnTo>
                  <a:lnTo>
                    <a:pt x="21" y="9"/>
                  </a:lnTo>
                  <a:lnTo>
                    <a:pt x="20" y="8"/>
                  </a:lnTo>
                  <a:lnTo>
                    <a:pt x="20" y="7"/>
                  </a:lnTo>
                  <a:lnTo>
                    <a:pt x="19" y="6"/>
                  </a:lnTo>
                  <a:lnTo>
                    <a:pt x="19" y="5"/>
                  </a:lnTo>
                  <a:lnTo>
                    <a:pt x="18" y="5"/>
                  </a:lnTo>
                  <a:lnTo>
                    <a:pt x="18" y="4"/>
                  </a:lnTo>
                  <a:lnTo>
                    <a:pt x="17" y="3"/>
                  </a:lnTo>
                  <a:lnTo>
                    <a:pt x="16" y="2"/>
                  </a:lnTo>
                  <a:lnTo>
                    <a:pt x="15" y="1"/>
                  </a:lnTo>
                  <a:lnTo>
                    <a:pt x="14" y="1"/>
                  </a:lnTo>
                  <a:lnTo>
                    <a:pt x="13" y="0"/>
                  </a:lnTo>
                  <a:lnTo>
                    <a:pt x="12" y="0"/>
                  </a:lnTo>
                  <a:lnTo>
                    <a:pt x="11" y="0"/>
                  </a:lnTo>
                  <a:lnTo>
                    <a:pt x="10" y="0"/>
                  </a:lnTo>
                  <a:lnTo>
                    <a:pt x="9" y="0"/>
                  </a:lnTo>
                  <a:lnTo>
                    <a:pt x="8" y="0"/>
                  </a:lnTo>
                  <a:lnTo>
                    <a:pt x="8" y="1"/>
                  </a:lnTo>
                  <a:lnTo>
                    <a:pt x="7" y="1"/>
                  </a:lnTo>
                  <a:lnTo>
                    <a:pt x="6" y="2"/>
                  </a:lnTo>
                  <a:lnTo>
                    <a:pt x="6" y="3"/>
                  </a:lnTo>
                  <a:lnTo>
                    <a:pt x="5" y="4"/>
                  </a:lnTo>
                  <a:lnTo>
                    <a:pt x="4" y="5"/>
                  </a:lnTo>
                  <a:lnTo>
                    <a:pt x="4" y="6"/>
                  </a:lnTo>
                  <a:lnTo>
                    <a:pt x="3" y="7"/>
                  </a:lnTo>
                  <a:lnTo>
                    <a:pt x="3" y="8"/>
                  </a:lnTo>
                  <a:lnTo>
                    <a:pt x="3" y="9"/>
                  </a:lnTo>
                  <a:lnTo>
                    <a:pt x="3" y="10"/>
                  </a:lnTo>
                  <a:lnTo>
                    <a:pt x="3" y="11"/>
                  </a:lnTo>
                  <a:lnTo>
                    <a:pt x="3" y="12"/>
                  </a:lnTo>
                  <a:lnTo>
                    <a:pt x="3" y="13"/>
                  </a:lnTo>
                  <a:lnTo>
                    <a:pt x="3" y="14"/>
                  </a:lnTo>
                  <a:lnTo>
                    <a:pt x="3" y="15"/>
                  </a:lnTo>
                  <a:lnTo>
                    <a:pt x="3" y="16"/>
                  </a:lnTo>
                  <a:lnTo>
                    <a:pt x="3" y="17"/>
                  </a:lnTo>
                  <a:lnTo>
                    <a:pt x="3" y="18"/>
                  </a:lnTo>
                  <a:lnTo>
                    <a:pt x="3" y="19"/>
                  </a:lnTo>
                  <a:lnTo>
                    <a:pt x="2" y="21"/>
                  </a:lnTo>
                  <a:lnTo>
                    <a:pt x="2" y="22"/>
                  </a:lnTo>
                  <a:lnTo>
                    <a:pt x="2" y="23"/>
                  </a:lnTo>
                  <a:lnTo>
                    <a:pt x="2" y="24"/>
                  </a:lnTo>
                  <a:lnTo>
                    <a:pt x="2" y="25"/>
                  </a:lnTo>
                  <a:lnTo>
                    <a:pt x="2" y="26"/>
                  </a:lnTo>
                  <a:lnTo>
                    <a:pt x="2" y="27"/>
                  </a:lnTo>
                  <a:lnTo>
                    <a:pt x="1" y="27"/>
                  </a:lnTo>
                  <a:lnTo>
                    <a:pt x="1" y="28"/>
                  </a:lnTo>
                  <a:lnTo>
                    <a:pt x="1" y="29"/>
                  </a:lnTo>
                  <a:lnTo>
                    <a:pt x="1" y="30"/>
                  </a:lnTo>
                  <a:lnTo>
                    <a:pt x="0" y="30"/>
                  </a:lnTo>
                  <a:lnTo>
                    <a:pt x="0" y="31"/>
                  </a:lnTo>
                  <a:lnTo>
                    <a:pt x="0" y="32"/>
                  </a:lnTo>
                  <a:lnTo>
                    <a:pt x="0" y="33"/>
                  </a:lnTo>
                  <a:lnTo>
                    <a:pt x="0" y="34"/>
                  </a:lnTo>
                  <a:lnTo>
                    <a:pt x="0" y="35"/>
                  </a:lnTo>
                  <a:lnTo>
                    <a:pt x="0" y="36"/>
                  </a:lnTo>
                  <a:lnTo>
                    <a:pt x="1" y="37"/>
                  </a:lnTo>
                  <a:lnTo>
                    <a:pt x="1" y="38"/>
                  </a:lnTo>
                  <a:lnTo>
                    <a:pt x="2" y="39"/>
                  </a:lnTo>
                  <a:lnTo>
                    <a:pt x="2" y="40"/>
                  </a:lnTo>
                  <a:lnTo>
                    <a:pt x="3" y="41"/>
                  </a:lnTo>
                  <a:lnTo>
                    <a:pt x="3" y="42"/>
                  </a:lnTo>
                  <a:lnTo>
                    <a:pt x="4" y="42"/>
                  </a:lnTo>
                  <a:lnTo>
                    <a:pt x="4" y="43"/>
                  </a:lnTo>
                  <a:lnTo>
                    <a:pt x="5" y="43"/>
                  </a:lnTo>
                  <a:lnTo>
                    <a:pt x="5" y="44"/>
                  </a:lnTo>
                  <a:lnTo>
                    <a:pt x="6" y="44"/>
                  </a:lnTo>
                  <a:lnTo>
                    <a:pt x="6" y="45"/>
                  </a:lnTo>
                  <a:lnTo>
                    <a:pt x="7" y="45"/>
                  </a:lnTo>
                  <a:lnTo>
                    <a:pt x="8" y="45"/>
                  </a:lnTo>
                  <a:lnTo>
                    <a:pt x="9" y="45"/>
                  </a:lnTo>
                  <a:lnTo>
                    <a:pt x="10" y="46"/>
                  </a:lnTo>
                  <a:lnTo>
                    <a:pt x="11" y="46"/>
                  </a:lnTo>
                  <a:lnTo>
                    <a:pt x="12" y="47"/>
                  </a:lnTo>
                  <a:lnTo>
                    <a:pt x="13" y="47"/>
                  </a:lnTo>
                  <a:lnTo>
                    <a:pt x="14" y="47"/>
                  </a:lnTo>
                  <a:lnTo>
                    <a:pt x="15" y="47"/>
                  </a:lnTo>
                  <a:lnTo>
                    <a:pt x="15" y="45"/>
                  </a:lnTo>
                  <a:lnTo>
                    <a:pt x="16" y="44"/>
                  </a:lnTo>
                  <a:lnTo>
                    <a:pt x="16" y="43"/>
                  </a:lnTo>
                  <a:lnTo>
                    <a:pt x="16" y="42"/>
                  </a:lnTo>
                  <a:lnTo>
                    <a:pt x="16" y="41"/>
                  </a:lnTo>
                  <a:lnTo>
                    <a:pt x="16" y="40"/>
                  </a:lnTo>
                  <a:lnTo>
                    <a:pt x="17" y="39"/>
                  </a:lnTo>
                  <a:lnTo>
                    <a:pt x="17" y="38"/>
                  </a:lnTo>
                  <a:lnTo>
                    <a:pt x="18" y="37"/>
                  </a:lnTo>
                  <a:lnTo>
                    <a:pt x="18" y="36"/>
                  </a:lnTo>
                  <a:lnTo>
                    <a:pt x="18" y="35"/>
                  </a:lnTo>
                  <a:lnTo>
                    <a:pt x="18" y="33"/>
                  </a:lnTo>
                  <a:lnTo>
                    <a:pt x="19" y="32"/>
                  </a:lnTo>
                  <a:lnTo>
                    <a:pt x="19" y="31"/>
                  </a:lnTo>
                  <a:lnTo>
                    <a:pt x="19" y="30"/>
                  </a:lnTo>
                  <a:lnTo>
                    <a:pt x="20" y="29"/>
                  </a:lnTo>
                  <a:lnTo>
                    <a:pt x="20" y="28"/>
                  </a:lnTo>
                  <a:lnTo>
                    <a:pt x="20" y="27"/>
                  </a:lnTo>
                  <a:lnTo>
                    <a:pt x="20" y="25"/>
                  </a:lnTo>
                  <a:lnTo>
                    <a:pt x="21" y="24"/>
                  </a:lnTo>
                  <a:lnTo>
                    <a:pt x="21" y="23"/>
                  </a:lnTo>
                  <a:lnTo>
                    <a:pt x="21" y="22"/>
                  </a:lnTo>
                  <a:lnTo>
                    <a:pt x="22" y="21"/>
                  </a:lnTo>
                  <a:lnTo>
                    <a:pt x="22" y="20"/>
                  </a:lnTo>
                  <a:lnTo>
                    <a:pt x="22" y="19"/>
                  </a:lnTo>
                  <a:lnTo>
                    <a:pt x="22" y="18"/>
                  </a:lnTo>
                  <a:lnTo>
                    <a:pt x="23" y="17"/>
                  </a:lnTo>
                  <a:lnTo>
                    <a:pt x="23" y="16"/>
                  </a:lnTo>
                  <a:lnTo>
                    <a:pt x="23" y="15"/>
                  </a:lnTo>
                  <a:lnTo>
                    <a:pt x="24" y="15"/>
                  </a:lnTo>
                  <a:lnTo>
                    <a:pt x="24" y="1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777" name="Freeform 295"/>
            <p:cNvSpPr>
              <a:spLocks/>
            </p:cNvSpPr>
            <p:nvPr/>
          </p:nvSpPr>
          <p:spPr bwMode="auto">
            <a:xfrm>
              <a:off x="3539" y="1679"/>
              <a:ext cx="29" cy="37"/>
            </a:xfrm>
            <a:custGeom>
              <a:avLst/>
              <a:gdLst>
                <a:gd name="T0" fmla="*/ 27 w 29"/>
                <a:gd name="T1" fmla="*/ 12 h 37"/>
                <a:gd name="T2" fmla="*/ 28 w 29"/>
                <a:gd name="T3" fmla="*/ 11 h 37"/>
                <a:gd name="T4" fmla="*/ 28 w 29"/>
                <a:gd name="T5" fmla="*/ 9 h 37"/>
                <a:gd name="T6" fmla="*/ 28 w 29"/>
                <a:gd name="T7" fmla="*/ 7 h 37"/>
                <a:gd name="T8" fmla="*/ 26 w 29"/>
                <a:gd name="T9" fmla="*/ 6 h 37"/>
                <a:gd name="T10" fmla="*/ 25 w 29"/>
                <a:gd name="T11" fmla="*/ 4 h 37"/>
                <a:gd name="T12" fmla="*/ 24 w 29"/>
                <a:gd name="T13" fmla="*/ 3 h 37"/>
                <a:gd name="T14" fmla="*/ 22 w 29"/>
                <a:gd name="T15" fmla="*/ 2 h 37"/>
                <a:gd name="T16" fmla="*/ 20 w 29"/>
                <a:gd name="T17" fmla="*/ 1 h 37"/>
                <a:gd name="T18" fmla="*/ 18 w 29"/>
                <a:gd name="T19" fmla="*/ 1 h 37"/>
                <a:gd name="T20" fmla="*/ 17 w 29"/>
                <a:gd name="T21" fmla="*/ 0 h 37"/>
                <a:gd name="T22" fmla="*/ 16 w 29"/>
                <a:gd name="T23" fmla="*/ 1 h 37"/>
                <a:gd name="T24" fmla="*/ 14 w 29"/>
                <a:gd name="T25" fmla="*/ 1 h 37"/>
                <a:gd name="T26" fmla="*/ 13 w 29"/>
                <a:gd name="T27" fmla="*/ 2 h 37"/>
                <a:gd name="T28" fmla="*/ 12 w 29"/>
                <a:gd name="T29" fmla="*/ 3 h 37"/>
                <a:gd name="T30" fmla="*/ 10 w 29"/>
                <a:gd name="T31" fmla="*/ 5 h 37"/>
                <a:gd name="T32" fmla="*/ 9 w 29"/>
                <a:gd name="T33" fmla="*/ 7 h 37"/>
                <a:gd name="T34" fmla="*/ 8 w 29"/>
                <a:gd name="T35" fmla="*/ 9 h 37"/>
                <a:gd name="T36" fmla="*/ 7 w 29"/>
                <a:gd name="T37" fmla="*/ 11 h 37"/>
                <a:gd name="T38" fmla="*/ 6 w 29"/>
                <a:gd name="T39" fmla="*/ 12 h 37"/>
                <a:gd name="T40" fmla="*/ 6 w 29"/>
                <a:gd name="T41" fmla="*/ 14 h 37"/>
                <a:gd name="T42" fmla="*/ 5 w 29"/>
                <a:gd name="T43" fmla="*/ 15 h 37"/>
                <a:gd name="T44" fmla="*/ 4 w 29"/>
                <a:gd name="T45" fmla="*/ 16 h 37"/>
                <a:gd name="T46" fmla="*/ 3 w 29"/>
                <a:gd name="T47" fmla="*/ 18 h 37"/>
                <a:gd name="T48" fmla="*/ 2 w 29"/>
                <a:gd name="T49" fmla="*/ 19 h 37"/>
                <a:gd name="T50" fmla="*/ 1 w 29"/>
                <a:gd name="T51" fmla="*/ 21 h 37"/>
                <a:gd name="T52" fmla="*/ 1 w 29"/>
                <a:gd name="T53" fmla="*/ 23 h 37"/>
                <a:gd name="T54" fmla="*/ 1 w 29"/>
                <a:gd name="T55" fmla="*/ 25 h 37"/>
                <a:gd name="T56" fmla="*/ 1 w 29"/>
                <a:gd name="T57" fmla="*/ 27 h 37"/>
                <a:gd name="T58" fmla="*/ 1 w 29"/>
                <a:gd name="T59" fmla="*/ 29 h 37"/>
                <a:gd name="T60" fmla="*/ 1 w 29"/>
                <a:gd name="T61" fmla="*/ 31 h 37"/>
                <a:gd name="T62" fmla="*/ 1 w 29"/>
                <a:gd name="T63" fmla="*/ 33 h 37"/>
                <a:gd name="T64" fmla="*/ 1 w 29"/>
                <a:gd name="T65" fmla="*/ 35 h 37"/>
                <a:gd name="T66" fmla="*/ 0 w 29"/>
                <a:gd name="T67" fmla="*/ 36 h 37"/>
                <a:gd name="T68" fmla="*/ 3 w 29"/>
                <a:gd name="T69" fmla="*/ 36 h 37"/>
                <a:gd name="T70" fmla="*/ 6 w 29"/>
                <a:gd name="T71" fmla="*/ 36 h 37"/>
                <a:gd name="T72" fmla="*/ 10 w 29"/>
                <a:gd name="T73" fmla="*/ 35 h 37"/>
                <a:gd name="T74" fmla="*/ 13 w 29"/>
                <a:gd name="T75" fmla="*/ 33 h 37"/>
                <a:gd name="T76" fmla="*/ 15 w 29"/>
                <a:gd name="T77" fmla="*/ 32 h 37"/>
                <a:gd name="T78" fmla="*/ 16 w 29"/>
                <a:gd name="T79" fmla="*/ 30 h 37"/>
                <a:gd name="T80" fmla="*/ 18 w 29"/>
                <a:gd name="T81" fmla="*/ 28 h 37"/>
                <a:gd name="T82" fmla="*/ 19 w 29"/>
                <a:gd name="T83" fmla="*/ 26 h 37"/>
                <a:gd name="T84" fmla="*/ 21 w 29"/>
                <a:gd name="T85" fmla="*/ 24 h 37"/>
                <a:gd name="T86" fmla="*/ 22 w 29"/>
                <a:gd name="T87" fmla="*/ 22 h 37"/>
                <a:gd name="T88" fmla="*/ 23 w 29"/>
                <a:gd name="T89" fmla="*/ 20 h 37"/>
                <a:gd name="T90" fmla="*/ 24 w 29"/>
                <a:gd name="T91" fmla="*/ 17 h 37"/>
                <a:gd name="T92" fmla="*/ 26 w 29"/>
                <a:gd name="T93" fmla="*/ 15 h 37"/>
                <a:gd name="T94" fmla="*/ 27 w 29"/>
                <a:gd name="T95" fmla="*/ 13 h 3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9" h="37">
                  <a:moveTo>
                    <a:pt x="27" y="13"/>
                  </a:moveTo>
                  <a:lnTo>
                    <a:pt x="27" y="12"/>
                  </a:lnTo>
                  <a:lnTo>
                    <a:pt x="28" y="12"/>
                  </a:lnTo>
                  <a:lnTo>
                    <a:pt x="28" y="11"/>
                  </a:lnTo>
                  <a:lnTo>
                    <a:pt x="28" y="10"/>
                  </a:lnTo>
                  <a:lnTo>
                    <a:pt x="28" y="9"/>
                  </a:lnTo>
                  <a:lnTo>
                    <a:pt x="28" y="8"/>
                  </a:lnTo>
                  <a:lnTo>
                    <a:pt x="28" y="7"/>
                  </a:lnTo>
                  <a:lnTo>
                    <a:pt x="27" y="7"/>
                  </a:lnTo>
                  <a:lnTo>
                    <a:pt x="26" y="6"/>
                  </a:lnTo>
                  <a:lnTo>
                    <a:pt x="26" y="5"/>
                  </a:lnTo>
                  <a:lnTo>
                    <a:pt x="25" y="4"/>
                  </a:lnTo>
                  <a:lnTo>
                    <a:pt x="24" y="4"/>
                  </a:lnTo>
                  <a:lnTo>
                    <a:pt x="24" y="3"/>
                  </a:lnTo>
                  <a:lnTo>
                    <a:pt x="23" y="2"/>
                  </a:lnTo>
                  <a:lnTo>
                    <a:pt x="22" y="2"/>
                  </a:lnTo>
                  <a:lnTo>
                    <a:pt x="21" y="1"/>
                  </a:lnTo>
                  <a:lnTo>
                    <a:pt x="20" y="1"/>
                  </a:lnTo>
                  <a:lnTo>
                    <a:pt x="19" y="1"/>
                  </a:lnTo>
                  <a:lnTo>
                    <a:pt x="18" y="1"/>
                  </a:lnTo>
                  <a:lnTo>
                    <a:pt x="18" y="0"/>
                  </a:lnTo>
                  <a:lnTo>
                    <a:pt x="17" y="0"/>
                  </a:lnTo>
                  <a:lnTo>
                    <a:pt x="17" y="1"/>
                  </a:lnTo>
                  <a:lnTo>
                    <a:pt x="16" y="1"/>
                  </a:lnTo>
                  <a:lnTo>
                    <a:pt x="15" y="1"/>
                  </a:lnTo>
                  <a:lnTo>
                    <a:pt x="14" y="1"/>
                  </a:lnTo>
                  <a:lnTo>
                    <a:pt x="14" y="2"/>
                  </a:lnTo>
                  <a:lnTo>
                    <a:pt x="13" y="2"/>
                  </a:lnTo>
                  <a:lnTo>
                    <a:pt x="12" y="2"/>
                  </a:lnTo>
                  <a:lnTo>
                    <a:pt x="12" y="3"/>
                  </a:lnTo>
                  <a:lnTo>
                    <a:pt x="11" y="4"/>
                  </a:lnTo>
                  <a:lnTo>
                    <a:pt x="10" y="5"/>
                  </a:lnTo>
                  <a:lnTo>
                    <a:pt x="10" y="6"/>
                  </a:lnTo>
                  <a:lnTo>
                    <a:pt x="9" y="7"/>
                  </a:lnTo>
                  <a:lnTo>
                    <a:pt x="9" y="8"/>
                  </a:lnTo>
                  <a:lnTo>
                    <a:pt x="8" y="9"/>
                  </a:lnTo>
                  <a:lnTo>
                    <a:pt x="8" y="10"/>
                  </a:lnTo>
                  <a:lnTo>
                    <a:pt x="7" y="11"/>
                  </a:lnTo>
                  <a:lnTo>
                    <a:pt x="7" y="12"/>
                  </a:lnTo>
                  <a:lnTo>
                    <a:pt x="6" y="12"/>
                  </a:lnTo>
                  <a:lnTo>
                    <a:pt x="6" y="13"/>
                  </a:lnTo>
                  <a:lnTo>
                    <a:pt x="6" y="14"/>
                  </a:lnTo>
                  <a:lnTo>
                    <a:pt x="5" y="14"/>
                  </a:lnTo>
                  <a:lnTo>
                    <a:pt x="5" y="15"/>
                  </a:lnTo>
                  <a:lnTo>
                    <a:pt x="4" y="15"/>
                  </a:lnTo>
                  <a:lnTo>
                    <a:pt x="4" y="16"/>
                  </a:lnTo>
                  <a:lnTo>
                    <a:pt x="3" y="17"/>
                  </a:lnTo>
                  <a:lnTo>
                    <a:pt x="3" y="18"/>
                  </a:lnTo>
                  <a:lnTo>
                    <a:pt x="2" y="18"/>
                  </a:lnTo>
                  <a:lnTo>
                    <a:pt x="2" y="19"/>
                  </a:lnTo>
                  <a:lnTo>
                    <a:pt x="2" y="20"/>
                  </a:lnTo>
                  <a:lnTo>
                    <a:pt x="1" y="21"/>
                  </a:lnTo>
                  <a:lnTo>
                    <a:pt x="1" y="22"/>
                  </a:lnTo>
                  <a:lnTo>
                    <a:pt x="1" y="23"/>
                  </a:lnTo>
                  <a:lnTo>
                    <a:pt x="1" y="24"/>
                  </a:lnTo>
                  <a:lnTo>
                    <a:pt x="1" y="25"/>
                  </a:lnTo>
                  <a:lnTo>
                    <a:pt x="1" y="26"/>
                  </a:lnTo>
                  <a:lnTo>
                    <a:pt x="1" y="27"/>
                  </a:lnTo>
                  <a:lnTo>
                    <a:pt x="1" y="28"/>
                  </a:lnTo>
                  <a:lnTo>
                    <a:pt x="1" y="29"/>
                  </a:lnTo>
                  <a:lnTo>
                    <a:pt x="1" y="30"/>
                  </a:lnTo>
                  <a:lnTo>
                    <a:pt x="1" y="31"/>
                  </a:lnTo>
                  <a:lnTo>
                    <a:pt x="1" y="32"/>
                  </a:lnTo>
                  <a:lnTo>
                    <a:pt x="1" y="33"/>
                  </a:lnTo>
                  <a:lnTo>
                    <a:pt x="1" y="34"/>
                  </a:lnTo>
                  <a:lnTo>
                    <a:pt x="1" y="35"/>
                  </a:lnTo>
                  <a:lnTo>
                    <a:pt x="0" y="35"/>
                  </a:lnTo>
                  <a:lnTo>
                    <a:pt x="0" y="36"/>
                  </a:lnTo>
                  <a:lnTo>
                    <a:pt x="1" y="36"/>
                  </a:lnTo>
                  <a:lnTo>
                    <a:pt x="3" y="36"/>
                  </a:lnTo>
                  <a:lnTo>
                    <a:pt x="4" y="36"/>
                  </a:lnTo>
                  <a:lnTo>
                    <a:pt x="6" y="36"/>
                  </a:lnTo>
                  <a:lnTo>
                    <a:pt x="8" y="36"/>
                  </a:lnTo>
                  <a:lnTo>
                    <a:pt x="10" y="35"/>
                  </a:lnTo>
                  <a:lnTo>
                    <a:pt x="12" y="34"/>
                  </a:lnTo>
                  <a:lnTo>
                    <a:pt x="13" y="33"/>
                  </a:lnTo>
                  <a:lnTo>
                    <a:pt x="14" y="32"/>
                  </a:lnTo>
                  <a:lnTo>
                    <a:pt x="15" y="32"/>
                  </a:lnTo>
                  <a:lnTo>
                    <a:pt x="16" y="31"/>
                  </a:lnTo>
                  <a:lnTo>
                    <a:pt x="16" y="30"/>
                  </a:lnTo>
                  <a:lnTo>
                    <a:pt x="17" y="29"/>
                  </a:lnTo>
                  <a:lnTo>
                    <a:pt x="18" y="28"/>
                  </a:lnTo>
                  <a:lnTo>
                    <a:pt x="18" y="27"/>
                  </a:lnTo>
                  <a:lnTo>
                    <a:pt x="19" y="26"/>
                  </a:lnTo>
                  <a:lnTo>
                    <a:pt x="20" y="25"/>
                  </a:lnTo>
                  <a:lnTo>
                    <a:pt x="21" y="24"/>
                  </a:lnTo>
                  <a:lnTo>
                    <a:pt x="21" y="23"/>
                  </a:lnTo>
                  <a:lnTo>
                    <a:pt x="22" y="22"/>
                  </a:lnTo>
                  <a:lnTo>
                    <a:pt x="23" y="21"/>
                  </a:lnTo>
                  <a:lnTo>
                    <a:pt x="23" y="20"/>
                  </a:lnTo>
                  <a:lnTo>
                    <a:pt x="24" y="18"/>
                  </a:lnTo>
                  <a:lnTo>
                    <a:pt x="24" y="17"/>
                  </a:lnTo>
                  <a:lnTo>
                    <a:pt x="25" y="16"/>
                  </a:lnTo>
                  <a:lnTo>
                    <a:pt x="26" y="15"/>
                  </a:lnTo>
                  <a:lnTo>
                    <a:pt x="26" y="14"/>
                  </a:lnTo>
                  <a:lnTo>
                    <a:pt x="27" y="13"/>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778" name="Freeform 296"/>
            <p:cNvSpPr>
              <a:spLocks/>
            </p:cNvSpPr>
            <p:nvPr/>
          </p:nvSpPr>
          <p:spPr bwMode="auto">
            <a:xfrm>
              <a:off x="3395" y="1666"/>
              <a:ext cx="29" cy="30"/>
            </a:xfrm>
            <a:custGeom>
              <a:avLst/>
              <a:gdLst>
                <a:gd name="T0" fmla="*/ 21 w 29"/>
                <a:gd name="T1" fmla="*/ 1 h 30"/>
                <a:gd name="T2" fmla="*/ 20 w 29"/>
                <a:gd name="T3" fmla="*/ 0 h 30"/>
                <a:gd name="T4" fmla="*/ 18 w 29"/>
                <a:gd name="T5" fmla="*/ 0 h 30"/>
                <a:gd name="T6" fmla="*/ 17 w 29"/>
                <a:gd name="T7" fmla="*/ 1 h 30"/>
                <a:gd name="T8" fmla="*/ 14 w 29"/>
                <a:gd name="T9" fmla="*/ 1 h 30"/>
                <a:gd name="T10" fmla="*/ 13 w 29"/>
                <a:gd name="T11" fmla="*/ 2 h 30"/>
                <a:gd name="T12" fmla="*/ 11 w 29"/>
                <a:gd name="T13" fmla="*/ 2 h 30"/>
                <a:gd name="T14" fmla="*/ 10 w 29"/>
                <a:gd name="T15" fmla="*/ 3 h 30"/>
                <a:gd name="T16" fmla="*/ 8 w 29"/>
                <a:gd name="T17" fmla="*/ 3 h 30"/>
                <a:gd name="T18" fmla="*/ 7 w 29"/>
                <a:gd name="T19" fmla="*/ 4 h 30"/>
                <a:gd name="T20" fmla="*/ 6 w 29"/>
                <a:gd name="T21" fmla="*/ 5 h 30"/>
                <a:gd name="T22" fmla="*/ 5 w 29"/>
                <a:gd name="T23" fmla="*/ 6 h 30"/>
                <a:gd name="T24" fmla="*/ 3 w 29"/>
                <a:gd name="T25" fmla="*/ 7 h 30"/>
                <a:gd name="T26" fmla="*/ 3 w 29"/>
                <a:gd name="T27" fmla="*/ 9 h 30"/>
                <a:gd name="T28" fmla="*/ 2 w 29"/>
                <a:gd name="T29" fmla="*/ 10 h 30"/>
                <a:gd name="T30" fmla="*/ 1 w 29"/>
                <a:gd name="T31" fmla="*/ 12 h 30"/>
                <a:gd name="T32" fmla="*/ 1 w 29"/>
                <a:gd name="T33" fmla="*/ 14 h 30"/>
                <a:gd name="T34" fmla="*/ 0 w 29"/>
                <a:gd name="T35" fmla="*/ 16 h 30"/>
                <a:gd name="T36" fmla="*/ 0 w 29"/>
                <a:gd name="T37" fmla="*/ 18 h 30"/>
                <a:gd name="T38" fmla="*/ 0 w 29"/>
                <a:gd name="T39" fmla="*/ 20 h 30"/>
                <a:gd name="T40" fmla="*/ 0 w 29"/>
                <a:gd name="T41" fmla="*/ 22 h 30"/>
                <a:gd name="T42" fmla="*/ 1 w 29"/>
                <a:gd name="T43" fmla="*/ 23 h 30"/>
                <a:gd name="T44" fmla="*/ 2 w 29"/>
                <a:gd name="T45" fmla="*/ 25 h 30"/>
                <a:gd name="T46" fmla="*/ 3 w 29"/>
                <a:gd name="T47" fmla="*/ 26 h 30"/>
                <a:gd name="T48" fmla="*/ 4 w 29"/>
                <a:gd name="T49" fmla="*/ 27 h 30"/>
                <a:gd name="T50" fmla="*/ 5 w 29"/>
                <a:gd name="T51" fmla="*/ 29 h 30"/>
                <a:gd name="T52" fmla="*/ 7 w 29"/>
                <a:gd name="T53" fmla="*/ 29 h 30"/>
                <a:gd name="T54" fmla="*/ 9 w 29"/>
                <a:gd name="T55" fmla="*/ 29 h 30"/>
                <a:gd name="T56" fmla="*/ 11 w 29"/>
                <a:gd name="T57" fmla="*/ 29 h 30"/>
                <a:gd name="T58" fmla="*/ 13 w 29"/>
                <a:gd name="T59" fmla="*/ 29 h 30"/>
                <a:gd name="T60" fmla="*/ 15 w 29"/>
                <a:gd name="T61" fmla="*/ 29 h 30"/>
                <a:gd name="T62" fmla="*/ 17 w 29"/>
                <a:gd name="T63" fmla="*/ 29 h 30"/>
                <a:gd name="T64" fmla="*/ 19 w 29"/>
                <a:gd name="T65" fmla="*/ 29 h 30"/>
                <a:gd name="T66" fmla="*/ 21 w 29"/>
                <a:gd name="T67" fmla="*/ 29 h 30"/>
                <a:gd name="T68" fmla="*/ 23 w 29"/>
                <a:gd name="T69" fmla="*/ 28 h 30"/>
                <a:gd name="T70" fmla="*/ 25 w 29"/>
                <a:gd name="T71" fmla="*/ 26 h 30"/>
                <a:gd name="T72" fmla="*/ 26 w 29"/>
                <a:gd name="T73" fmla="*/ 24 h 30"/>
                <a:gd name="T74" fmla="*/ 27 w 29"/>
                <a:gd name="T75" fmla="*/ 22 h 30"/>
                <a:gd name="T76" fmla="*/ 27 w 29"/>
                <a:gd name="T77" fmla="*/ 20 h 30"/>
                <a:gd name="T78" fmla="*/ 27 w 29"/>
                <a:gd name="T79" fmla="*/ 18 h 30"/>
                <a:gd name="T80" fmla="*/ 28 w 29"/>
                <a:gd name="T81" fmla="*/ 16 h 30"/>
                <a:gd name="T82" fmla="*/ 28 w 29"/>
                <a:gd name="T83" fmla="*/ 14 h 30"/>
                <a:gd name="T84" fmla="*/ 27 w 29"/>
                <a:gd name="T85" fmla="*/ 12 h 30"/>
                <a:gd name="T86" fmla="*/ 27 w 29"/>
                <a:gd name="T87" fmla="*/ 10 h 30"/>
                <a:gd name="T88" fmla="*/ 27 w 29"/>
                <a:gd name="T89" fmla="*/ 8 h 30"/>
                <a:gd name="T90" fmla="*/ 26 w 29"/>
                <a:gd name="T91" fmla="*/ 6 h 30"/>
                <a:gd name="T92" fmla="*/ 25 w 29"/>
                <a:gd name="T93" fmla="*/ 4 h 30"/>
                <a:gd name="T94" fmla="*/ 23 w 29"/>
                <a:gd name="T95" fmla="*/ 2 h 30"/>
                <a:gd name="T96" fmla="*/ 22 w 29"/>
                <a:gd name="T97" fmla="*/ 1 h 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9" h="30">
                  <a:moveTo>
                    <a:pt x="22" y="1"/>
                  </a:moveTo>
                  <a:lnTo>
                    <a:pt x="21" y="1"/>
                  </a:lnTo>
                  <a:lnTo>
                    <a:pt x="21" y="0"/>
                  </a:lnTo>
                  <a:lnTo>
                    <a:pt x="20" y="0"/>
                  </a:lnTo>
                  <a:lnTo>
                    <a:pt x="19" y="0"/>
                  </a:lnTo>
                  <a:lnTo>
                    <a:pt x="18" y="0"/>
                  </a:lnTo>
                  <a:lnTo>
                    <a:pt x="17" y="0"/>
                  </a:lnTo>
                  <a:lnTo>
                    <a:pt x="17" y="1"/>
                  </a:lnTo>
                  <a:lnTo>
                    <a:pt x="16" y="1"/>
                  </a:lnTo>
                  <a:lnTo>
                    <a:pt x="14" y="1"/>
                  </a:lnTo>
                  <a:lnTo>
                    <a:pt x="13" y="1"/>
                  </a:lnTo>
                  <a:lnTo>
                    <a:pt x="13" y="2"/>
                  </a:lnTo>
                  <a:lnTo>
                    <a:pt x="12" y="2"/>
                  </a:lnTo>
                  <a:lnTo>
                    <a:pt x="11" y="2"/>
                  </a:lnTo>
                  <a:lnTo>
                    <a:pt x="11" y="3"/>
                  </a:lnTo>
                  <a:lnTo>
                    <a:pt x="10" y="3"/>
                  </a:lnTo>
                  <a:lnTo>
                    <a:pt x="9" y="3"/>
                  </a:lnTo>
                  <a:lnTo>
                    <a:pt x="8" y="3"/>
                  </a:lnTo>
                  <a:lnTo>
                    <a:pt x="8" y="4"/>
                  </a:lnTo>
                  <a:lnTo>
                    <a:pt x="7" y="4"/>
                  </a:lnTo>
                  <a:lnTo>
                    <a:pt x="7" y="5"/>
                  </a:lnTo>
                  <a:lnTo>
                    <a:pt x="6" y="5"/>
                  </a:lnTo>
                  <a:lnTo>
                    <a:pt x="5" y="5"/>
                  </a:lnTo>
                  <a:lnTo>
                    <a:pt x="5" y="6"/>
                  </a:lnTo>
                  <a:lnTo>
                    <a:pt x="4" y="7"/>
                  </a:lnTo>
                  <a:lnTo>
                    <a:pt x="3" y="7"/>
                  </a:lnTo>
                  <a:lnTo>
                    <a:pt x="3" y="8"/>
                  </a:lnTo>
                  <a:lnTo>
                    <a:pt x="3" y="9"/>
                  </a:lnTo>
                  <a:lnTo>
                    <a:pt x="2" y="9"/>
                  </a:lnTo>
                  <a:lnTo>
                    <a:pt x="2" y="10"/>
                  </a:lnTo>
                  <a:lnTo>
                    <a:pt x="2" y="11"/>
                  </a:lnTo>
                  <a:lnTo>
                    <a:pt x="1" y="12"/>
                  </a:lnTo>
                  <a:lnTo>
                    <a:pt x="1" y="13"/>
                  </a:lnTo>
                  <a:lnTo>
                    <a:pt x="1" y="14"/>
                  </a:lnTo>
                  <a:lnTo>
                    <a:pt x="0" y="15"/>
                  </a:lnTo>
                  <a:lnTo>
                    <a:pt x="0" y="16"/>
                  </a:lnTo>
                  <a:lnTo>
                    <a:pt x="0" y="17"/>
                  </a:lnTo>
                  <a:lnTo>
                    <a:pt x="0" y="18"/>
                  </a:lnTo>
                  <a:lnTo>
                    <a:pt x="0" y="19"/>
                  </a:lnTo>
                  <a:lnTo>
                    <a:pt x="0" y="20"/>
                  </a:lnTo>
                  <a:lnTo>
                    <a:pt x="0" y="21"/>
                  </a:lnTo>
                  <a:lnTo>
                    <a:pt x="0" y="22"/>
                  </a:lnTo>
                  <a:lnTo>
                    <a:pt x="1" y="22"/>
                  </a:lnTo>
                  <a:lnTo>
                    <a:pt x="1" y="23"/>
                  </a:lnTo>
                  <a:lnTo>
                    <a:pt x="1" y="24"/>
                  </a:lnTo>
                  <a:lnTo>
                    <a:pt x="2" y="25"/>
                  </a:lnTo>
                  <a:lnTo>
                    <a:pt x="2" y="26"/>
                  </a:lnTo>
                  <a:lnTo>
                    <a:pt x="3" y="26"/>
                  </a:lnTo>
                  <a:lnTo>
                    <a:pt x="3" y="27"/>
                  </a:lnTo>
                  <a:lnTo>
                    <a:pt x="4" y="27"/>
                  </a:lnTo>
                  <a:lnTo>
                    <a:pt x="5" y="28"/>
                  </a:lnTo>
                  <a:lnTo>
                    <a:pt x="5" y="29"/>
                  </a:lnTo>
                  <a:lnTo>
                    <a:pt x="6" y="29"/>
                  </a:lnTo>
                  <a:lnTo>
                    <a:pt x="7" y="29"/>
                  </a:lnTo>
                  <a:lnTo>
                    <a:pt x="8" y="29"/>
                  </a:lnTo>
                  <a:lnTo>
                    <a:pt x="9" y="29"/>
                  </a:lnTo>
                  <a:lnTo>
                    <a:pt x="10" y="29"/>
                  </a:lnTo>
                  <a:lnTo>
                    <a:pt x="11" y="29"/>
                  </a:lnTo>
                  <a:lnTo>
                    <a:pt x="12" y="29"/>
                  </a:lnTo>
                  <a:lnTo>
                    <a:pt x="13" y="29"/>
                  </a:lnTo>
                  <a:lnTo>
                    <a:pt x="14" y="29"/>
                  </a:lnTo>
                  <a:lnTo>
                    <a:pt x="15" y="29"/>
                  </a:lnTo>
                  <a:lnTo>
                    <a:pt x="16" y="29"/>
                  </a:lnTo>
                  <a:lnTo>
                    <a:pt x="17" y="29"/>
                  </a:lnTo>
                  <a:lnTo>
                    <a:pt x="18" y="29"/>
                  </a:lnTo>
                  <a:lnTo>
                    <a:pt x="19" y="29"/>
                  </a:lnTo>
                  <a:lnTo>
                    <a:pt x="20" y="29"/>
                  </a:lnTo>
                  <a:lnTo>
                    <a:pt x="21" y="29"/>
                  </a:lnTo>
                  <a:lnTo>
                    <a:pt x="22" y="29"/>
                  </a:lnTo>
                  <a:lnTo>
                    <a:pt x="23" y="28"/>
                  </a:lnTo>
                  <a:lnTo>
                    <a:pt x="24" y="27"/>
                  </a:lnTo>
                  <a:lnTo>
                    <a:pt x="25" y="26"/>
                  </a:lnTo>
                  <a:lnTo>
                    <a:pt x="25" y="25"/>
                  </a:lnTo>
                  <a:lnTo>
                    <a:pt x="26" y="24"/>
                  </a:lnTo>
                  <a:lnTo>
                    <a:pt x="26" y="23"/>
                  </a:lnTo>
                  <a:lnTo>
                    <a:pt x="27" y="22"/>
                  </a:lnTo>
                  <a:lnTo>
                    <a:pt x="27" y="21"/>
                  </a:lnTo>
                  <a:lnTo>
                    <a:pt x="27" y="20"/>
                  </a:lnTo>
                  <a:lnTo>
                    <a:pt x="27" y="19"/>
                  </a:lnTo>
                  <a:lnTo>
                    <a:pt x="27" y="18"/>
                  </a:lnTo>
                  <a:lnTo>
                    <a:pt x="27" y="17"/>
                  </a:lnTo>
                  <a:lnTo>
                    <a:pt x="28" y="16"/>
                  </a:lnTo>
                  <a:lnTo>
                    <a:pt x="28" y="15"/>
                  </a:lnTo>
                  <a:lnTo>
                    <a:pt x="28" y="14"/>
                  </a:lnTo>
                  <a:lnTo>
                    <a:pt x="27" y="13"/>
                  </a:lnTo>
                  <a:lnTo>
                    <a:pt x="27" y="12"/>
                  </a:lnTo>
                  <a:lnTo>
                    <a:pt x="27" y="11"/>
                  </a:lnTo>
                  <a:lnTo>
                    <a:pt x="27" y="10"/>
                  </a:lnTo>
                  <a:lnTo>
                    <a:pt x="27" y="9"/>
                  </a:lnTo>
                  <a:lnTo>
                    <a:pt x="27" y="8"/>
                  </a:lnTo>
                  <a:lnTo>
                    <a:pt x="26" y="7"/>
                  </a:lnTo>
                  <a:lnTo>
                    <a:pt x="26" y="6"/>
                  </a:lnTo>
                  <a:lnTo>
                    <a:pt x="25" y="5"/>
                  </a:lnTo>
                  <a:lnTo>
                    <a:pt x="25" y="4"/>
                  </a:lnTo>
                  <a:lnTo>
                    <a:pt x="24" y="3"/>
                  </a:lnTo>
                  <a:lnTo>
                    <a:pt x="23" y="2"/>
                  </a:lnTo>
                  <a:lnTo>
                    <a:pt x="23" y="1"/>
                  </a:lnTo>
                  <a:lnTo>
                    <a:pt x="22" y="1"/>
                  </a:lnTo>
                </a:path>
              </a:pathLst>
            </a:custGeom>
            <a:solidFill>
              <a:srgbClr val="FF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779" name="Freeform 297"/>
            <p:cNvSpPr>
              <a:spLocks/>
            </p:cNvSpPr>
            <p:nvPr/>
          </p:nvSpPr>
          <p:spPr bwMode="auto">
            <a:xfrm>
              <a:off x="3388" y="1701"/>
              <a:ext cx="41" cy="22"/>
            </a:xfrm>
            <a:custGeom>
              <a:avLst/>
              <a:gdLst>
                <a:gd name="T0" fmla="*/ 17 w 41"/>
                <a:gd name="T1" fmla="*/ 0 h 22"/>
                <a:gd name="T2" fmla="*/ 15 w 41"/>
                <a:gd name="T3" fmla="*/ 0 h 22"/>
                <a:gd name="T4" fmla="*/ 13 w 41"/>
                <a:gd name="T5" fmla="*/ 0 h 22"/>
                <a:gd name="T6" fmla="*/ 11 w 41"/>
                <a:gd name="T7" fmla="*/ 0 h 22"/>
                <a:gd name="T8" fmla="*/ 9 w 41"/>
                <a:gd name="T9" fmla="*/ 0 h 22"/>
                <a:gd name="T10" fmla="*/ 7 w 41"/>
                <a:gd name="T11" fmla="*/ 1 h 22"/>
                <a:gd name="T12" fmla="*/ 4 w 41"/>
                <a:gd name="T13" fmla="*/ 3 h 22"/>
                <a:gd name="T14" fmla="*/ 3 w 41"/>
                <a:gd name="T15" fmla="*/ 4 h 22"/>
                <a:gd name="T16" fmla="*/ 2 w 41"/>
                <a:gd name="T17" fmla="*/ 6 h 22"/>
                <a:gd name="T18" fmla="*/ 1 w 41"/>
                <a:gd name="T19" fmla="*/ 7 h 22"/>
                <a:gd name="T20" fmla="*/ 0 w 41"/>
                <a:gd name="T21" fmla="*/ 8 h 22"/>
                <a:gd name="T22" fmla="*/ 0 w 41"/>
                <a:gd name="T23" fmla="*/ 11 h 22"/>
                <a:gd name="T24" fmla="*/ 1 w 41"/>
                <a:gd name="T25" fmla="*/ 12 h 22"/>
                <a:gd name="T26" fmla="*/ 1 w 41"/>
                <a:gd name="T27" fmla="*/ 14 h 22"/>
                <a:gd name="T28" fmla="*/ 2 w 41"/>
                <a:gd name="T29" fmla="*/ 15 h 22"/>
                <a:gd name="T30" fmla="*/ 2 w 41"/>
                <a:gd name="T31" fmla="*/ 17 h 22"/>
                <a:gd name="T32" fmla="*/ 3 w 41"/>
                <a:gd name="T33" fmla="*/ 18 h 22"/>
                <a:gd name="T34" fmla="*/ 4 w 41"/>
                <a:gd name="T35" fmla="*/ 19 h 22"/>
                <a:gd name="T36" fmla="*/ 6 w 41"/>
                <a:gd name="T37" fmla="*/ 19 h 22"/>
                <a:gd name="T38" fmla="*/ 9 w 41"/>
                <a:gd name="T39" fmla="*/ 20 h 22"/>
                <a:gd name="T40" fmla="*/ 11 w 41"/>
                <a:gd name="T41" fmla="*/ 20 h 22"/>
                <a:gd name="T42" fmla="*/ 13 w 41"/>
                <a:gd name="T43" fmla="*/ 20 h 22"/>
                <a:gd name="T44" fmla="*/ 15 w 41"/>
                <a:gd name="T45" fmla="*/ 21 h 22"/>
                <a:gd name="T46" fmla="*/ 16 w 41"/>
                <a:gd name="T47" fmla="*/ 20 h 22"/>
                <a:gd name="T48" fmla="*/ 19 w 41"/>
                <a:gd name="T49" fmla="*/ 20 h 22"/>
                <a:gd name="T50" fmla="*/ 21 w 41"/>
                <a:gd name="T51" fmla="*/ 20 h 22"/>
                <a:gd name="T52" fmla="*/ 23 w 41"/>
                <a:gd name="T53" fmla="*/ 19 h 22"/>
                <a:gd name="T54" fmla="*/ 25 w 41"/>
                <a:gd name="T55" fmla="*/ 19 h 22"/>
                <a:gd name="T56" fmla="*/ 27 w 41"/>
                <a:gd name="T57" fmla="*/ 18 h 22"/>
                <a:gd name="T58" fmla="*/ 29 w 41"/>
                <a:gd name="T59" fmla="*/ 17 h 22"/>
                <a:gd name="T60" fmla="*/ 31 w 41"/>
                <a:gd name="T61" fmla="*/ 17 h 22"/>
                <a:gd name="T62" fmla="*/ 33 w 41"/>
                <a:gd name="T63" fmla="*/ 15 h 22"/>
                <a:gd name="T64" fmla="*/ 35 w 41"/>
                <a:gd name="T65" fmla="*/ 15 h 22"/>
                <a:gd name="T66" fmla="*/ 37 w 41"/>
                <a:gd name="T67" fmla="*/ 14 h 22"/>
                <a:gd name="T68" fmla="*/ 38 w 41"/>
                <a:gd name="T69" fmla="*/ 13 h 22"/>
                <a:gd name="T70" fmla="*/ 39 w 41"/>
                <a:gd name="T71" fmla="*/ 12 h 22"/>
                <a:gd name="T72" fmla="*/ 40 w 41"/>
                <a:gd name="T73" fmla="*/ 11 h 22"/>
                <a:gd name="T74" fmla="*/ 39 w 41"/>
                <a:gd name="T75" fmla="*/ 8 h 22"/>
                <a:gd name="T76" fmla="*/ 38 w 41"/>
                <a:gd name="T77" fmla="*/ 7 h 22"/>
                <a:gd name="T78" fmla="*/ 36 w 41"/>
                <a:gd name="T79" fmla="*/ 6 h 22"/>
                <a:gd name="T80" fmla="*/ 35 w 41"/>
                <a:gd name="T81" fmla="*/ 5 h 22"/>
                <a:gd name="T82" fmla="*/ 34 w 41"/>
                <a:gd name="T83" fmla="*/ 4 h 22"/>
                <a:gd name="T84" fmla="*/ 32 w 41"/>
                <a:gd name="T85" fmla="*/ 3 h 22"/>
                <a:gd name="T86" fmla="*/ 30 w 41"/>
                <a:gd name="T87" fmla="*/ 2 h 22"/>
                <a:gd name="T88" fmla="*/ 28 w 41"/>
                <a:gd name="T89" fmla="*/ 2 h 22"/>
                <a:gd name="T90" fmla="*/ 26 w 41"/>
                <a:gd name="T91" fmla="*/ 1 h 22"/>
                <a:gd name="T92" fmla="*/ 22 w 41"/>
                <a:gd name="T93" fmla="*/ 0 h 22"/>
                <a:gd name="T94" fmla="*/ 19 w 41"/>
                <a:gd name="T95" fmla="*/ 0 h 2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41" h="22">
                  <a:moveTo>
                    <a:pt x="18" y="0"/>
                  </a:moveTo>
                  <a:lnTo>
                    <a:pt x="17" y="0"/>
                  </a:lnTo>
                  <a:lnTo>
                    <a:pt x="16" y="0"/>
                  </a:lnTo>
                  <a:lnTo>
                    <a:pt x="15" y="0"/>
                  </a:lnTo>
                  <a:lnTo>
                    <a:pt x="14" y="0"/>
                  </a:lnTo>
                  <a:lnTo>
                    <a:pt x="13" y="0"/>
                  </a:lnTo>
                  <a:lnTo>
                    <a:pt x="12" y="0"/>
                  </a:lnTo>
                  <a:lnTo>
                    <a:pt x="11" y="0"/>
                  </a:lnTo>
                  <a:lnTo>
                    <a:pt x="10" y="0"/>
                  </a:lnTo>
                  <a:lnTo>
                    <a:pt x="9" y="0"/>
                  </a:lnTo>
                  <a:lnTo>
                    <a:pt x="8" y="1"/>
                  </a:lnTo>
                  <a:lnTo>
                    <a:pt x="7" y="1"/>
                  </a:lnTo>
                  <a:lnTo>
                    <a:pt x="6" y="2"/>
                  </a:lnTo>
                  <a:lnTo>
                    <a:pt x="4" y="3"/>
                  </a:lnTo>
                  <a:lnTo>
                    <a:pt x="4" y="4"/>
                  </a:lnTo>
                  <a:lnTo>
                    <a:pt x="3" y="4"/>
                  </a:lnTo>
                  <a:lnTo>
                    <a:pt x="2" y="5"/>
                  </a:lnTo>
                  <a:lnTo>
                    <a:pt x="2" y="6"/>
                  </a:lnTo>
                  <a:lnTo>
                    <a:pt x="1" y="6"/>
                  </a:lnTo>
                  <a:lnTo>
                    <a:pt x="1" y="7"/>
                  </a:lnTo>
                  <a:lnTo>
                    <a:pt x="1" y="8"/>
                  </a:lnTo>
                  <a:lnTo>
                    <a:pt x="0" y="8"/>
                  </a:lnTo>
                  <a:lnTo>
                    <a:pt x="0" y="9"/>
                  </a:lnTo>
                  <a:lnTo>
                    <a:pt x="0" y="11"/>
                  </a:lnTo>
                  <a:lnTo>
                    <a:pt x="1" y="11"/>
                  </a:lnTo>
                  <a:lnTo>
                    <a:pt x="1" y="12"/>
                  </a:lnTo>
                  <a:lnTo>
                    <a:pt x="1" y="13"/>
                  </a:lnTo>
                  <a:lnTo>
                    <a:pt x="1" y="14"/>
                  </a:lnTo>
                  <a:lnTo>
                    <a:pt x="2" y="14"/>
                  </a:lnTo>
                  <a:lnTo>
                    <a:pt x="2" y="15"/>
                  </a:lnTo>
                  <a:lnTo>
                    <a:pt x="2" y="16"/>
                  </a:lnTo>
                  <a:lnTo>
                    <a:pt x="2" y="17"/>
                  </a:lnTo>
                  <a:lnTo>
                    <a:pt x="3" y="17"/>
                  </a:lnTo>
                  <a:lnTo>
                    <a:pt x="3" y="18"/>
                  </a:lnTo>
                  <a:lnTo>
                    <a:pt x="4" y="18"/>
                  </a:lnTo>
                  <a:lnTo>
                    <a:pt x="4" y="19"/>
                  </a:lnTo>
                  <a:lnTo>
                    <a:pt x="5" y="19"/>
                  </a:lnTo>
                  <a:lnTo>
                    <a:pt x="6" y="19"/>
                  </a:lnTo>
                  <a:lnTo>
                    <a:pt x="7" y="20"/>
                  </a:lnTo>
                  <a:lnTo>
                    <a:pt x="9" y="20"/>
                  </a:lnTo>
                  <a:lnTo>
                    <a:pt x="10" y="20"/>
                  </a:lnTo>
                  <a:lnTo>
                    <a:pt x="11" y="20"/>
                  </a:lnTo>
                  <a:lnTo>
                    <a:pt x="12" y="20"/>
                  </a:lnTo>
                  <a:lnTo>
                    <a:pt x="13" y="20"/>
                  </a:lnTo>
                  <a:lnTo>
                    <a:pt x="14" y="21"/>
                  </a:lnTo>
                  <a:lnTo>
                    <a:pt x="15" y="21"/>
                  </a:lnTo>
                  <a:lnTo>
                    <a:pt x="16" y="21"/>
                  </a:lnTo>
                  <a:lnTo>
                    <a:pt x="16" y="20"/>
                  </a:lnTo>
                  <a:lnTo>
                    <a:pt x="18" y="20"/>
                  </a:lnTo>
                  <a:lnTo>
                    <a:pt x="19" y="20"/>
                  </a:lnTo>
                  <a:lnTo>
                    <a:pt x="20" y="20"/>
                  </a:lnTo>
                  <a:lnTo>
                    <a:pt x="21" y="20"/>
                  </a:lnTo>
                  <a:lnTo>
                    <a:pt x="22" y="20"/>
                  </a:lnTo>
                  <a:lnTo>
                    <a:pt x="23" y="19"/>
                  </a:lnTo>
                  <a:lnTo>
                    <a:pt x="24" y="19"/>
                  </a:lnTo>
                  <a:lnTo>
                    <a:pt x="25" y="19"/>
                  </a:lnTo>
                  <a:lnTo>
                    <a:pt x="26" y="18"/>
                  </a:lnTo>
                  <a:lnTo>
                    <a:pt x="27" y="18"/>
                  </a:lnTo>
                  <a:lnTo>
                    <a:pt x="28" y="17"/>
                  </a:lnTo>
                  <a:lnTo>
                    <a:pt x="29" y="17"/>
                  </a:lnTo>
                  <a:lnTo>
                    <a:pt x="30" y="17"/>
                  </a:lnTo>
                  <a:lnTo>
                    <a:pt x="31" y="17"/>
                  </a:lnTo>
                  <a:lnTo>
                    <a:pt x="32" y="16"/>
                  </a:lnTo>
                  <a:lnTo>
                    <a:pt x="33" y="15"/>
                  </a:lnTo>
                  <a:lnTo>
                    <a:pt x="34" y="15"/>
                  </a:lnTo>
                  <a:lnTo>
                    <a:pt x="35" y="15"/>
                  </a:lnTo>
                  <a:lnTo>
                    <a:pt x="36" y="14"/>
                  </a:lnTo>
                  <a:lnTo>
                    <a:pt x="37" y="14"/>
                  </a:lnTo>
                  <a:lnTo>
                    <a:pt x="37" y="13"/>
                  </a:lnTo>
                  <a:lnTo>
                    <a:pt x="38" y="13"/>
                  </a:lnTo>
                  <a:lnTo>
                    <a:pt x="39" y="13"/>
                  </a:lnTo>
                  <a:lnTo>
                    <a:pt x="39" y="12"/>
                  </a:lnTo>
                  <a:lnTo>
                    <a:pt x="40" y="12"/>
                  </a:lnTo>
                  <a:lnTo>
                    <a:pt x="40" y="11"/>
                  </a:lnTo>
                  <a:lnTo>
                    <a:pt x="39" y="9"/>
                  </a:lnTo>
                  <a:lnTo>
                    <a:pt x="39" y="8"/>
                  </a:lnTo>
                  <a:lnTo>
                    <a:pt x="38" y="8"/>
                  </a:lnTo>
                  <a:lnTo>
                    <a:pt x="38" y="7"/>
                  </a:lnTo>
                  <a:lnTo>
                    <a:pt x="37" y="6"/>
                  </a:lnTo>
                  <a:lnTo>
                    <a:pt x="36" y="6"/>
                  </a:lnTo>
                  <a:lnTo>
                    <a:pt x="36" y="5"/>
                  </a:lnTo>
                  <a:lnTo>
                    <a:pt x="35" y="5"/>
                  </a:lnTo>
                  <a:lnTo>
                    <a:pt x="35" y="4"/>
                  </a:lnTo>
                  <a:lnTo>
                    <a:pt x="34" y="4"/>
                  </a:lnTo>
                  <a:lnTo>
                    <a:pt x="33" y="4"/>
                  </a:lnTo>
                  <a:lnTo>
                    <a:pt x="32" y="3"/>
                  </a:lnTo>
                  <a:lnTo>
                    <a:pt x="31" y="2"/>
                  </a:lnTo>
                  <a:lnTo>
                    <a:pt x="30" y="2"/>
                  </a:lnTo>
                  <a:lnTo>
                    <a:pt x="29" y="2"/>
                  </a:lnTo>
                  <a:lnTo>
                    <a:pt x="28" y="2"/>
                  </a:lnTo>
                  <a:lnTo>
                    <a:pt x="27" y="2"/>
                  </a:lnTo>
                  <a:lnTo>
                    <a:pt x="26" y="1"/>
                  </a:lnTo>
                  <a:lnTo>
                    <a:pt x="24" y="1"/>
                  </a:lnTo>
                  <a:lnTo>
                    <a:pt x="22" y="0"/>
                  </a:lnTo>
                  <a:lnTo>
                    <a:pt x="20" y="0"/>
                  </a:lnTo>
                  <a:lnTo>
                    <a:pt x="19" y="0"/>
                  </a:lnTo>
                  <a:lnTo>
                    <a:pt x="18" y="0"/>
                  </a:lnTo>
                </a:path>
              </a:pathLst>
            </a:custGeom>
            <a:solidFill>
              <a:srgbClr val="FF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780" name="Freeform 298"/>
            <p:cNvSpPr>
              <a:spLocks/>
            </p:cNvSpPr>
            <p:nvPr/>
          </p:nvSpPr>
          <p:spPr bwMode="auto">
            <a:xfrm>
              <a:off x="3447" y="1691"/>
              <a:ext cx="25" cy="28"/>
            </a:xfrm>
            <a:custGeom>
              <a:avLst/>
              <a:gdLst>
                <a:gd name="T0" fmla="*/ 20 w 25"/>
                <a:gd name="T1" fmla="*/ 0 h 28"/>
                <a:gd name="T2" fmla="*/ 18 w 25"/>
                <a:gd name="T3" fmla="*/ 0 h 28"/>
                <a:gd name="T4" fmla="*/ 16 w 25"/>
                <a:gd name="T5" fmla="*/ 0 h 28"/>
                <a:gd name="T6" fmla="*/ 14 w 25"/>
                <a:gd name="T7" fmla="*/ 1 h 28"/>
                <a:gd name="T8" fmla="*/ 13 w 25"/>
                <a:gd name="T9" fmla="*/ 2 h 28"/>
                <a:gd name="T10" fmla="*/ 10 w 25"/>
                <a:gd name="T11" fmla="*/ 2 h 28"/>
                <a:gd name="T12" fmla="*/ 9 w 25"/>
                <a:gd name="T13" fmla="*/ 3 h 28"/>
                <a:gd name="T14" fmla="*/ 8 w 25"/>
                <a:gd name="T15" fmla="*/ 4 h 28"/>
                <a:gd name="T16" fmla="*/ 6 w 25"/>
                <a:gd name="T17" fmla="*/ 4 h 28"/>
                <a:gd name="T18" fmla="*/ 5 w 25"/>
                <a:gd name="T19" fmla="*/ 5 h 28"/>
                <a:gd name="T20" fmla="*/ 4 w 25"/>
                <a:gd name="T21" fmla="*/ 7 h 28"/>
                <a:gd name="T22" fmla="*/ 3 w 25"/>
                <a:gd name="T23" fmla="*/ 9 h 28"/>
                <a:gd name="T24" fmla="*/ 1 w 25"/>
                <a:gd name="T25" fmla="*/ 10 h 28"/>
                <a:gd name="T26" fmla="*/ 1 w 25"/>
                <a:gd name="T27" fmla="*/ 12 h 28"/>
                <a:gd name="T28" fmla="*/ 0 w 25"/>
                <a:gd name="T29" fmla="*/ 15 h 28"/>
                <a:gd name="T30" fmla="*/ 0 w 25"/>
                <a:gd name="T31" fmla="*/ 17 h 28"/>
                <a:gd name="T32" fmla="*/ 1 w 25"/>
                <a:gd name="T33" fmla="*/ 19 h 28"/>
                <a:gd name="T34" fmla="*/ 1 w 25"/>
                <a:gd name="T35" fmla="*/ 21 h 28"/>
                <a:gd name="T36" fmla="*/ 3 w 25"/>
                <a:gd name="T37" fmla="*/ 22 h 28"/>
                <a:gd name="T38" fmla="*/ 4 w 25"/>
                <a:gd name="T39" fmla="*/ 23 h 28"/>
                <a:gd name="T40" fmla="*/ 5 w 25"/>
                <a:gd name="T41" fmla="*/ 24 h 28"/>
                <a:gd name="T42" fmla="*/ 6 w 25"/>
                <a:gd name="T43" fmla="*/ 25 h 28"/>
                <a:gd name="T44" fmla="*/ 8 w 25"/>
                <a:gd name="T45" fmla="*/ 25 h 28"/>
                <a:gd name="T46" fmla="*/ 10 w 25"/>
                <a:gd name="T47" fmla="*/ 26 h 28"/>
                <a:gd name="T48" fmla="*/ 13 w 25"/>
                <a:gd name="T49" fmla="*/ 27 h 28"/>
                <a:gd name="T50" fmla="*/ 15 w 25"/>
                <a:gd name="T51" fmla="*/ 27 h 28"/>
                <a:gd name="T52" fmla="*/ 17 w 25"/>
                <a:gd name="T53" fmla="*/ 27 h 28"/>
                <a:gd name="T54" fmla="*/ 19 w 25"/>
                <a:gd name="T55" fmla="*/ 27 h 28"/>
                <a:gd name="T56" fmla="*/ 20 w 25"/>
                <a:gd name="T57" fmla="*/ 25 h 28"/>
                <a:gd name="T58" fmla="*/ 20 w 25"/>
                <a:gd name="T59" fmla="*/ 23 h 28"/>
                <a:gd name="T60" fmla="*/ 21 w 25"/>
                <a:gd name="T61" fmla="*/ 21 h 28"/>
                <a:gd name="T62" fmla="*/ 21 w 25"/>
                <a:gd name="T63" fmla="*/ 19 h 28"/>
                <a:gd name="T64" fmla="*/ 22 w 25"/>
                <a:gd name="T65" fmla="*/ 16 h 28"/>
                <a:gd name="T66" fmla="*/ 23 w 25"/>
                <a:gd name="T67" fmla="*/ 14 h 28"/>
                <a:gd name="T68" fmla="*/ 23 w 25"/>
                <a:gd name="T69" fmla="*/ 11 h 28"/>
                <a:gd name="T70" fmla="*/ 24 w 25"/>
                <a:gd name="T71" fmla="*/ 10 h 28"/>
                <a:gd name="T72" fmla="*/ 24 w 25"/>
                <a:gd name="T73" fmla="*/ 7 h 28"/>
                <a:gd name="T74" fmla="*/ 24 w 25"/>
                <a:gd name="T75" fmla="*/ 5 h 28"/>
                <a:gd name="T76" fmla="*/ 23 w 25"/>
                <a:gd name="T77" fmla="*/ 3 h 28"/>
                <a:gd name="T78" fmla="*/ 22 w 25"/>
                <a:gd name="T79" fmla="*/ 1 h 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5" h="28">
                  <a:moveTo>
                    <a:pt x="21" y="0"/>
                  </a:moveTo>
                  <a:lnTo>
                    <a:pt x="20" y="0"/>
                  </a:lnTo>
                  <a:lnTo>
                    <a:pt x="19" y="0"/>
                  </a:lnTo>
                  <a:lnTo>
                    <a:pt x="18" y="0"/>
                  </a:lnTo>
                  <a:lnTo>
                    <a:pt x="17" y="0"/>
                  </a:lnTo>
                  <a:lnTo>
                    <a:pt x="16" y="0"/>
                  </a:lnTo>
                  <a:lnTo>
                    <a:pt x="15" y="1"/>
                  </a:lnTo>
                  <a:lnTo>
                    <a:pt x="14" y="1"/>
                  </a:lnTo>
                  <a:lnTo>
                    <a:pt x="13" y="1"/>
                  </a:lnTo>
                  <a:lnTo>
                    <a:pt x="13" y="2"/>
                  </a:lnTo>
                  <a:lnTo>
                    <a:pt x="11" y="2"/>
                  </a:lnTo>
                  <a:lnTo>
                    <a:pt x="10" y="2"/>
                  </a:lnTo>
                  <a:lnTo>
                    <a:pt x="9" y="2"/>
                  </a:lnTo>
                  <a:lnTo>
                    <a:pt x="9" y="3"/>
                  </a:lnTo>
                  <a:lnTo>
                    <a:pt x="8" y="3"/>
                  </a:lnTo>
                  <a:lnTo>
                    <a:pt x="8" y="4"/>
                  </a:lnTo>
                  <a:lnTo>
                    <a:pt x="7" y="4"/>
                  </a:lnTo>
                  <a:lnTo>
                    <a:pt x="6" y="4"/>
                  </a:lnTo>
                  <a:lnTo>
                    <a:pt x="6" y="5"/>
                  </a:lnTo>
                  <a:lnTo>
                    <a:pt x="5" y="5"/>
                  </a:lnTo>
                  <a:lnTo>
                    <a:pt x="5" y="6"/>
                  </a:lnTo>
                  <a:lnTo>
                    <a:pt x="4" y="7"/>
                  </a:lnTo>
                  <a:lnTo>
                    <a:pt x="3" y="8"/>
                  </a:lnTo>
                  <a:lnTo>
                    <a:pt x="3" y="9"/>
                  </a:lnTo>
                  <a:lnTo>
                    <a:pt x="2" y="10"/>
                  </a:lnTo>
                  <a:lnTo>
                    <a:pt x="1" y="10"/>
                  </a:lnTo>
                  <a:lnTo>
                    <a:pt x="1" y="11"/>
                  </a:lnTo>
                  <a:lnTo>
                    <a:pt x="1" y="12"/>
                  </a:lnTo>
                  <a:lnTo>
                    <a:pt x="0" y="14"/>
                  </a:lnTo>
                  <a:lnTo>
                    <a:pt x="0" y="15"/>
                  </a:lnTo>
                  <a:lnTo>
                    <a:pt x="0" y="16"/>
                  </a:lnTo>
                  <a:lnTo>
                    <a:pt x="0" y="17"/>
                  </a:lnTo>
                  <a:lnTo>
                    <a:pt x="1" y="18"/>
                  </a:lnTo>
                  <a:lnTo>
                    <a:pt x="1" y="19"/>
                  </a:lnTo>
                  <a:lnTo>
                    <a:pt x="1" y="20"/>
                  </a:lnTo>
                  <a:lnTo>
                    <a:pt x="1" y="21"/>
                  </a:lnTo>
                  <a:lnTo>
                    <a:pt x="2" y="21"/>
                  </a:lnTo>
                  <a:lnTo>
                    <a:pt x="3" y="22"/>
                  </a:lnTo>
                  <a:lnTo>
                    <a:pt x="3" y="23"/>
                  </a:lnTo>
                  <a:lnTo>
                    <a:pt x="4" y="23"/>
                  </a:lnTo>
                  <a:lnTo>
                    <a:pt x="4" y="24"/>
                  </a:lnTo>
                  <a:lnTo>
                    <a:pt x="5" y="24"/>
                  </a:lnTo>
                  <a:lnTo>
                    <a:pt x="5" y="25"/>
                  </a:lnTo>
                  <a:lnTo>
                    <a:pt x="6" y="25"/>
                  </a:lnTo>
                  <a:lnTo>
                    <a:pt x="7" y="25"/>
                  </a:lnTo>
                  <a:lnTo>
                    <a:pt x="8" y="25"/>
                  </a:lnTo>
                  <a:lnTo>
                    <a:pt x="9" y="26"/>
                  </a:lnTo>
                  <a:lnTo>
                    <a:pt x="10" y="26"/>
                  </a:lnTo>
                  <a:lnTo>
                    <a:pt x="11" y="27"/>
                  </a:lnTo>
                  <a:lnTo>
                    <a:pt x="13" y="27"/>
                  </a:lnTo>
                  <a:lnTo>
                    <a:pt x="14" y="27"/>
                  </a:lnTo>
                  <a:lnTo>
                    <a:pt x="15" y="27"/>
                  </a:lnTo>
                  <a:lnTo>
                    <a:pt x="16" y="27"/>
                  </a:lnTo>
                  <a:lnTo>
                    <a:pt x="17" y="27"/>
                  </a:lnTo>
                  <a:lnTo>
                    <a:pt x="18" y="27"/>
                  </a:lnTo>
                  <a:lnTo>
                    <a:pt x="19" y="27"/>
                  </a:lnTo>
                  <a:lnTo>
                    <a:pt x="20" y="27"/>
                  </a:lnTo>
                  <a:lnTo>
                    <a:pt x="20" y="25"/>
                  </a:lnTo>
                  <a:lnTo>
                    <a:pt x="20" y="24"/>
                  </a:lnTo>
                  <a:lnTo>
                    <a:pt x="20" y="23"/>
                  </a:lnTo>
                  <a:lnTo>
                    <a:pt x="20" y="22"/>
                  </a:lnTo>
                  <a:lnTo>
                    <a:pt x="21" y="21"/>
                  </a:lnTo>
                  <a:lnTo>
                    <a:pt x="21" y="20"/>
                  </a:lnTo>
                  <a:lnTo>
                    <a:pt x="21" y="19"/>
                  </a:lnTo>
                  <a:lnTo>
                    <a:pt x="22" y="17"/>
                  </a:lnTo>
                  <a:lnTo>
                    <a:pt x="22" y="16"/>
                  </a:lnTo>
                  <a:lnTo>
                    <a:pt x="22" y="15"/>
                  </a:lnTo>
                  <a:lnTo>
                    <a:pt x="23" y="14"/>
                  </a:lnTo>
                  <a:lnTo>
                    <a:pt x="23" y="12"/>
                  </a:lnTo>
                  <a:lnTo>
                    <a:pt x="23" y="11"/>
                  </a:lnTo>
                  <a:lnTo>
                    <a:pt x="23" y="10"/>
                  </a:lnTo>
                  <a:lnTo>
                    <a:pt x="24" y="10"/>
                  </a:lnTo>
                  <a:lnTo>
                    <a:pt x="24" y="8"/>
                  </a:lnTo>
                  <a:lnTo>
                    <a:pt x="24" y="7"/>
                  </a:lnTo>
                  <a:lnTo>
                    <a:pt x="24" y="6"/>
                  </a:lnTo>
                  <a:lnTo>
                    <a:pt x="24" y="5"/>
                  </a:lnTo>
                  <a:lnTo>
                    <a:pt x="23" y="4"/>
                  </a:lnTo>
                  <a:lnTo>
                    <a:pt x="23" y="3"/>
                  </a:lnTo>
                  <a:lnTo>
                    <a:pt x="22" y="2"/>
                  </a:lnTo>
                  <a:lnTo>
                    <a:pt x="22" y="1"/>
                  </a:lnTo>
                  <a:lnTo>
                    <a:pt x="21" y="0"/>
                  </a:lnTo>
                </a:path>
              </a:pathLst>
            </a:custGeom>
            <a:solidFill>
              <a:srgbClr val="FF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781" name="Freeform 299"/>
            <p:cNvSpPr>
              <a:spLocks/>
            </p:cNvSpPr>
            <p:nvPr/>
          </p:nvSpPr>
          <p:spPr bwMode="auto">
            <a:xfrm>
              <a:off x="3588" y="1693"/>
              <a:ext cx="24" cy="29"/>
            </a:xfrm>
            <a:custGeom>
              <a:avLst/>
              <a:gdLst>
                <a:gd name="T0" fmla="*/ 22 w 24"/>
                <a:gd name="T1" fmla="*/ 6 h 29"/>
                <a:gd name="T2" fmla="*/ 22 w 24"/>
                <a:gd name="T3" fmla="*/ 4 h 29"/>
                <a:gd name="T4" fmla="*/ 21 w 24"/>
                <a:gd name="T5" fmla="*/ 3 h 29"/>
                <a:gd name="T6" fmla="*/ 19 w 24"/>
                <a:gd name="T7" fmla="*/ 1 h 29"/>
                <a:gd name="T8" fmla="*/ 18 w 24"/>
                <a:gd name="T9" fmla="*/ 0 h 29"/>
                <a:gd name="T10" fmla="*/ 16 w 24"/>
                <a:gd name="T11" fmla="*/ 0 h 29"/>
                <a:gd name="T12" fmla="*/ 14 w 24"/>
                <a:gd name="T13" fmla="*/ 0 h 29"/>
                <a:gd name="T14" fmla="*/ 12 w 24"/>
                <a:gd name="T15" fmla="*/ 0 h 29"/>
                <a:gd name="T16" fmla="*/ 10 w 24"/>
                <a:gd name="T17" fmla="*/ 1 h 29"/>
                <a:gd name="T18" fmla="*/ 9 w 24"/>
                <a:gd name="T19" fmla="*/ 2 h 29"/>
                <a:gd name="T20" fmla="*/ 8 w 24"/>
                <a:gd name="T21" fmla="*/ 4 h 29"/>
                <a:gd name="T22" fmla="*/ 7 w 24"/>
                <a:gd name="T23" fmla="*/ 5 h 29"/>
                <a:gd name="T24" fmla="*/ 6 w 24"/>
                <a:gd name="T25" fmla="*/ 6 h 29"/>
                <a:gd name="T26" fmla="*/ 6 w 24"/>
                <a:gd name="T27" fmla="*/ 8 h 29"/>
                <a:gd name="T28" fmla="*/ 4 w 24"/>
                <a:gd name="T29" fmla="*/ 10 h 29"/>
                <a:gd name="T30" fmla="*/ 3 w 24"/>
                <a:gd name="T31" fmla="*/ 11 h 29"/>
                <a:gd name="T32" fmla="*/ 2 w 24"/>
                <a:gd name="T33" fmla="*/ 12 h 29"/>
                <a:gd name="T34" fmla="*/ 2 w 24"/>
                <a:gd name="T35" fmla="*/ 15 h 29"/>
                <a:gd name="T36" fmla="*/ 1 w 24"/>
                <a:gd name="T37" fmla="*/ 16 h 29"/>
                <a:gd name="T38" fmla="*/ 0 w 24"/>
                <a:gd name="T39" fmla="*/ 17 h 29"/>
                <a:gd name="T40" fmla="*/ 0 w 24"/>
                <a:gd name="T41" fmla="*/ 19 h 29"/>
                <a:gd name="T42" fmla="*/ 0 w 24"/>
                <a:gd name="T43" fmla="*/ 21 h 29"/>
                <a:gd name="T44" fmla="*/ 1 w 24"/>
                <a:gd name="T45" fmla="*/ 23 h 29"/>
                <a:gd name="T46" fmla="*/ 2 w 24"/>
                <a:gd name="T47" fmla="*/ 24 h 29"/>
                <a:gd name="T48" fmla="*/ 4 w 24"/>
                <a:gd name="T49" fmla="*/ 24 h 29"/>
                <a:gd name="T50" fmla="*/ 6 w 24"/>
                <a:gd name="T51" fmla="*/ 25 h 29"/>
                <a:gd name="T52" fmla="*/ 8 w 24"/>
                <a:gd name="T53" fmla="*/ 25 h 29"/>
                <a:gd name="T54" fmla="*/ 10 w 24"/>
                <a:gd name="T55" fmla="*/ 25 h 29"/>
                <a:gd name="T56" fmla="*/ 12 w 24"/>
                <a:gd name="T57" fmla="*/ 25 h 29"/>
                <a:gd name="T58" fmla="*/ 14 w 24"/>
                <a:gd name="T59" fmla="*/ 25 h 29"/>
                <a:gd name="T60" fmla="*/ 15 w 24"/>
                <a:gd name="T61" fmla="*/ 26 h 29"/>
                <a:gd name="T62" fmla="*/ 16 w 24"/>
                <a:gd name="T63" fmla="*/ 27 h 29"/>
                <a:gd name="T64" fmla="*/ 18 w 24"/>
                <a:gd name="T65" fmla="*/ 27 h 29"/>
                <a:gd name="T66" fmla="*/ 18 w 24"/>
                <a:gd name="T67" fmla="*/ 27 h 29"/>
                <a:gd name="T68" fmla="*/ 19 w 24"/>
                <a:gd name="T69" fmla="*/ 25 h 29"/>
                <a:gd name="T70" fmla="*/ 20 w 24"/>
                <a:gd name="T71" fmla="*/ 23 h 29"/>
                <a:gd name="T72" fmla="*/ 21 w 24"/>
                <a:gd name="T73" fmla="*/ 21 h 29"/>
                <a:gd name="T74" fmla="*/ 22 w 24"/>
                <a:gd name="T75" fmla="*/ 19 h 29"/>
                <a:gd name="T76" fmla="*/ 22 w 24"/>
                <a:gd name="T77" fmla="*/ 17 h 29"/>
                <a:gd name="T78" fmla="*/ 23 w 24"/>
                <a:gd name="T79" fmla="*/ 16 h 29"/>
                <a:gd name="T80" fmla="*/ 23 w 24"/>
                <a:gd name="T81" fmla="*/ 13 h 29"/>
                <a:gd name="T82" fmla="*/ 23 w 24"/>
                <a:gd name="T83" fmla="*/ 11 h 29"/>
                <a:gd name="T84" fmla="*/ 23 w 24"/>
                <a:gd name="T85" fmla="*/ 9 h 29"/>
                <a:gd name="T86" fmla="*/ 23 w 24"/>
                <a:gd name="T87" fmla="*/ 7 h 2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4" h="29">
                  <a:moveTo>
                    <a:pt x="23" y="7"/>
                  </a:moveTo>
                  <a:lnTo>
                    <a:pt x="22" y="6"/>
                  </a:lnTo>
                  <a:lnTo>
                    <a:pt x="22" y="5"/>
                  </a:lnTo>
                  <a:lnTo>
                    <a:pt x="22" y="4"/>
                  </a:lnTo>
                  <a:lnTo>
                    <a:pt x="21" y="4"/>
                  </a:lnTo>
                  <a:lnTo>
                    <a:pt x="21" y="3"/>
                  </a:lnTo>
                  <a:lnTo>
                    <a:pt x="20" y="2"/>
                  </a:lnTo>
                  <a:lnTo>
                    <a:pt x="19" y="1"/>
                  </a:lnTo>
                  <a:lnTo>
                    <a:pt x="18" y="1"/>
                  </a:lnTo>
                  <a:lnTo>
                    <a:pt x="18" y="0"/>
                  </a:lnTo>
                  <a:lnTo>
                    <a:pt x="17" y="0"/>
                  </a:lnTo>
                  <a:lnTo>
                    <a:pt x="16" y="0"/>
                  </a:lnTo>
                  <a:lnTo>
                    <a:pt x="15" y="0"/>
                  </a:lnTo>
                  <a:lnTo>
                    <a:pt x="14" y="0"/>
                  </a:lnTo>
                  <a:lnTo>
                    <a:pt x="13" y="0"/>
                  </a:lnTo>
                  <a:lnTo>
                    <a:pt x="12" y="0"/>
                  </a:lnTo>
                  <a:lnTo>
                    <a:pt x="11" y="1"/>
                  </a:lnTo>
                  <a:lnTo>
                    <a:pt x="10" y="1"/>
                  </a:lnTo>
                  <a:lnTo>
                    <a:pt x="10" y="2"/>
                  </a:lnTo>
                  <a:lnTo>
                    <a:pt x="9" y="2"/>
                  </a:lnTo>
                  <a:lnTo>
                    <a:pt x="9" y="3"/>
                  </a:lnTo>
                  <a:lnTo>
                    <a:pt x="8" y="4"/>
                  </a:lnTo>
                  <a:lnTo>
                    <a:pt x="8" y="5"/>
                  </a:lnTo>
                  <a:lnTo>
                    <a:pt x="7" y="5"/>
                  </a:lnTo>
                  <a:lnTo>
                    <a:pt x="7" y="6"/>
                  </a:lnTo>
                  <a:lnTo>
                    <a:pt x="6" y="6"/>
                  </a:lnTo>
                  <a:lnTo>
                    <a:pt x="6" y="7"/>
                  </a:lnTo>
                  <a:lnTo>
                    <a:pt x="6" y="8"/>
                  </a:lnTo>
                  <a:lnTo>
                    <a:pt x="5" y="9"/>
                  </a:lnTo>
                  <a:lnTo>
                    <a:pt x="4" y="10"/>
                  </a:lnTo>
                  <a:lnTo>
                    <a:pt x="4" y="11"/>
                  </a:lnTo>
                  <a:lnTo>
                    <a:pt x="3" y="11"/>
                  </a:lnTo>
                  <a:lnTo>
                    <a:pt x="3" y="12"/>
                  </a:lnTo>
                  <a:lnTo>
                    <a:pt x="2" y="12"/>
                  </a:lnTo>
                  <a:lnTo>
                    <a:pt x="2" y="13"/>
                  </a:lnTo>
                  <a:lnTo>
                    <a:pt x="2" y="15"/>
                  </a:lnTo>
                  <a:lnTo>
                    <a:pt x="1" y="15"/>
                  </a:lnTo>
                  <a:lnTo>
                    <a:pt x="1" y="16"/>
                  </a:lnTo>
                  <a:lnTo>
                    <a:pt x="0" y="16"/>
                  </a:lnTo>
                  <a:lnTo>
                    <a:pt x="0" y="17"/>
                  </a:lnTo>
                  <a:lnTo>
                    <a:pt x="0" y="18"/>
                  </a:lnTo>
                  <a:lnTo>
                    <a:pt x="0" y="19"/>
                  </a:lnTo>
                  <a:lnTo>
                    <a:pt x="0" y="20"/>
                  </a:lnTo>
                  <a:lnTo>
                    <a:pt x="0" y="21"/>
                  </a:lnTo>
                  <a:lnTo>
                    <a:pt x="1" y="22"/>
                  </a:lnTo>
                  <a:lnTo>
                    <a:pt x="1" y="23"/>
                  </a:lnTo>
                  <a:lnTo>
                    <a:pt x="2" y="23"/>
                  </a:lnTo>
                  <a:lnTo>
                    <a:pt x="2" y="24"/>
                  </a:lnTo>
                  <a:lnTo>
                    <a:pt x="3" y="24"/>
                  </a:lnTo>
                  <a:lnTo>
                    <a:pt x="4" y="24"/>
                  </a:lnTo>
                  <a:lnTo>
                    <a:pt x="5" y="25"/>
                  </a:lnTo>
                  <a:lnTo>
                    <a:pt x="6" y="25"/>
                  </a:lnTo>
                  <a:lnTo>
                    <a:pt x="7" y="25"/>
                  </a:lnTo>
                  <a:lnTo>
                    <a:pt x="8" y="25"/>
                  </a:lnTo>
                  <a:lnTo>
                    <a:pt x="9" y="25"/>
                  </a:lnTo>
                  <a:lnTo>
                    <a:pt x="10" y="25"/>
                  </a:lnTo>
                  <a:lnTo>
                    <a:pt x="11" y="25"/>
                  </a:lnTo>
                  <a:lnTo>
                    <a:pt x="12" y="25"/>
                  </a:lnTo>
                  <a:lnTo>
                    <a:pt x="13" y="25"/>
                  </a:lnTo>
                  <a:lnTo>
                    <a:pt x="14" y="25"/>
                  </a:lnTo>
                  <a:lnTo>
                    <a:pt x="14" y="26"/>
                  </a:lnTo>
                  <a:lnTo>
                    <a:pt x="15" y="26"/>
                  </a:lnTo>
                  <a:lnTo>
                    <a:pt x="16" y="26"/>
                  </a:lnTo>
                  <a:lnTo>
                    <a:pt x="16" y="27"/>
                  </a:lnTo>
                  <a:lnTo>
                    <a:pt x="17" y="27"/>
                  </a:lnTo>
                  <a:lnTo>
                    <a:pt x="18" y="27"/>
                  </a:lnTo>
                  <a:lnTo>
                    <a:pt x="18" y="28"/>
                  </a:lnTo>
                  <a:lnTo>
                    <a:pt x="18" y="27"/>
                  </a:lnTo>
                  <a:lnTo>
                    <a:pt x="18" y="26"/>
                  </a:lnTo>
                  <a:lnTo>
                    <a:pt x="19" y="25"/>
                  </a:lnTo>
                  <a:lnTo>
                    <a:pt x="19" y="24"/>
                  </a:lnTo>
                  <a:lnTo>
                    <a:pt x="20" y="23"/>
                  </a:lnTo>
                  <a:lnTo>
                    <a:pt x="20" y="22"/>
                  </a:lnTo>
                  <a:lnTo>
                    <a:pt x="21" y="21"/>
                  </a:lnTo>
                  <a:lnTo>
                    <a:pt x="21" y="20"/>
                  </a:lnTo>
                  <a:lnTo>
                    <a:pt x="22" y="19"/>
                  </a:lnTo>
                  <a:lnTo>
                    <a:pt x="22" y="18"/>
                  </a:lnTo>
                  <a:lnTo>
                    <a:pt x="22" y="17"/>
                  </a:lnTo>
                  <a:lnTo>
                    <a:pt x="23" y="17"/>
                  </a:lnTo>
                  <a:lnTo>
                    <a:pt x="23" y="16"/>
                  </a:lnTo>
                  <a:lnTo>
                    <a:pt x="23" y="15"/>
                  </a:lnTo>
                  <a:lnTo>
                    <a:pt x="23" y="13"/>
                  </a:lnTo>
                  <a:lnTo>
                    <a:pt x="23" y="12"/>
                  </a:lnTo>
                  <a:lnTo>
                    <a:pt x="23" y="11"/>
                  </a:lnTo>
                  <a:lnTo>
                    <a:pt x="23" y="10"/>
                  </a:lnTo>
                  <a:lnTo>
                    <a:pt x="23" y="9"/>
                  </a:lnTo>
                  <a:lnTo>
                    <a:pt x="23" y="8"/>
                  </a:lnTo>
                  <a:lnTo>
                    <a:pt x="23" y="7"/>
                  </a:lnTo>
                </a:path>
              </a:pathLst>
            </a:custGeom>
            <a:solidFill>
              <a:srgbClr val="FF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782" name="Freeform 300"/>
            <p:cNvSpPr>
              <a:spLocks/>
            </p:cNvSpPr>
            <p:nvPr/>
          </p:nvSpPr>
          <p:spPr bwMode="auto">
            <a:xfrm>
              <a:off x="3471" y="1694"/>
              <a:ext cx="38" cy="26"/>
            </a:xfrm>
            <a:custGeom>
              <a:avLst/>
              <a:gdLst>
                <a:gd name="T0" fmla="*/ 6 w 38"/>
                <a:gd name="T1" fmla="*/ 1 h 26"/>
                <a:gd name="T2" fmla="*/ 4 w 38"/>
                <a:gd name="T3" fmla="*/ 0 h 26"/>
                <a:gd name="T4" fmla="*/ 3 w 38"/>
                <a:gd name="T5" fmla="*/ 1 h 26"/>
                <a:gd name="T6" fmla="*/ 2 w 38"/>
                <a:gd name="T7" fmla="*/ 2 h 26"/>
                <a:gd name="T8" fmla="*/ 0 w 38"/>
                <a:gd name="T9" fmla="*/ 2 h 26"/>
                <a:gd name="T10" fmla="*/ 0 w 38"/>
                <a:gd name="T11" fmla="*/ 4 h 26"/>
                <a:gd name="T12" fmla="*/ 0 w 38"/>
                <a:gd name="T13" fmla="*/ 6 h 26"/>
                <a:gd name="T14" fmla="*/ 1 w 38"/>
                <a:gd name="T15" fmla="*/ 7 h 26"/>
                <a:gd name="T16" fmla="*/ 2 w 38"/>
                <a:gd name="T17" fmla="*/ 8 h 26"/>
                <a:gd name="T18" fmla="*/ 3 w 38"/>
                <a:gd name="T19" fmla="*/ 9 h 26"/>
                <a:gd name="T20" fmla="*/ 4 w 38"/>
                <a:gd name="T21" fmla="*/ 11 h 26"/>
                <a:gd name="T22" fmla="*/ 4 w 38"/>
                <a:gd name="T23" fmla="*/ 14 h 26"/>
                <a:gd name="T24" fmla="*/ 5 w 38"/>
                <a:gd name="T25" fmla="*/ 15 h 26"/>
                <a:gd name="T26" fmla="*/ 6 w 38"/>
                <a:gd name="T27" fmla="*/ 17 h 26"/>
                <a:gd name="T28" fmla="*/ 7 w 38"/>
                <a:gd name="T29" fmla="*/ 19 h 26"/>
                <a:gd name="T30" fmla="*/ 9 w 38"/>
                <a:gd name="T31" fmla="*/ 21 h 26"/>
                <a:gd name="T32" fmla="*/ 10 w 38"/>
                <a:gd name="T33" fmla="*/ 22 h 26"/>
                <a:gd name="T34" fmla="*/ 12 w 38"/>
                <a:gd name="T35" fmla="*/ 22 h 26"/>
                <a:gd name="T36" fmla="*/ 13 w 38"/>
                <a:gd name="T37" fmla="*/ 23 h 26"/>
                <a:gd name="T38" fmla="*/ 15 w 38"/>
                <a:gd name="T39" fmla="*/ 24 h 26"/>
                <a:gd name="T40" fmla="*/ 17 w 38"/>
                <a:gd name="T41" fmla="*/ 25 h 26"/>
                <a:gd name="T42" fmla="*/ 20 w 38"/>
                <a:gd name="T43" fmla="*/ 25 h 26"/>
                <a:gd name="T44" fmla="*/ 22 w 38"/>
                <a:gd name="T45" fmla="*/ 25 h 26"/>
                <a:gd name="T46" fmla="*/ 24 w 38"/>
                <a:gd name="T47" fmla="*/ 25 h 26"/>
                <a:gd name="T48" fmla="*/ 26 w 38"/>
                <a:gd name="T49" fmla="*/ 24 h 26"/>
                <a:gd name="T50" fmla="*/ 28 w 38"/>
                <a:gd name="T51" fmla="*/ 24 h 26"/>
                <a:gd name="T52" fmla="*/ 30 w 38"/>
                <a:gd name="T53" fmla="*/ 22 h 26"/>
                <a:gd name="T54" fmla="*/ 31 w 38"/>
                <a:gd name="T55" fmla="*/ 21 h 26"/>
                <a:gd name="T56" fmla="*/ 33 w 38"/>
                <a:gd name="T57" fmla="*/ 20 h 26"/>
                <a:gd name="T58" fmla="*/ 34 w 38"/>
                <a:gd name="T59" fmla="*/ 18 h 26"/>
                <a:gd name="T60" fmla="*/ 35 w 38"/>
                <a:gd name="T61" fmla="*/ 16 h 26"/>
                <a:gd name="T62" fmla="*/ 36 w 38"/>
                <a:gd name="T63" fmla="*/ 14 h 26"/>
                <a:gd name="T64" fmla="*/ 37 w 38"/>
                <a:gd name="T65" fmla="*/ 11 h 26"/>
                <a:gd name="T66" fmla="*/ 37 w 38"/>
                <a:gd name="T67" fmla="*/ 9 h 26"/>
                <a:gd name="T68" fmla="*/ 36 w 38"/>
                <a:gd name="T69" fmla="*/ 8 h 26"/>
                <a:gd name="T70" fmla="*/ 35 w 38"/>
                <a:gd name="T71" fmla="*/ 7 h 26"/>
                <a:gd name="T72" fmla="*/ 33 w 38"/>
                <a:gd name="T73" fmla="*/ 7 h 26"/>
                <a:gd name="T74" fmla="*/ 29 w 38"/>
                <a:gd name="T75" fmla="*/ 7 h 26"/>
                <a:gd name="T76" fmla="*/ 27 w 38"/>
                <a:gd name="T77" fmla="*/ 7 h 26"/>
                <a:gd name="T78" fmla="*/ 25 w 38"/>
                <a:gd name="T79" fmla="*/ 7 h 26"/>
                <a:gd name="T80" fmla="*/ 23 w 38"/>
                <a:gd name="T81" fmla="*/ 7 h 26"/>
                <a:gd name="T82" fmla="*/ 21 w 38"/>
                <a:gd name="T83" fmla="*/ 6 h 26"/>
                <a:gd name="T84" fmla="*/ 19 w 38"/>
                <a:gd name="T85" fmla="*/ 6 h 26"/>
                <a:gd name="T86" fmla="*/ 16 w 38"/>
                <a:gd name="T87" fmla="*/ 6 h 26"/>
                <a:gd name="T88" fmla="*/ 15 w 38"/>
                <a:gd name="T89" fmla="*/ 5 h 26"/>
                <a:gd name="T90" fmla="*/ 13 w 38"/>
                <a:gd name="T91" fmla="*/ 5 h 26"/>
                <a:gd name="T92" fmla="*/ 11 w 38"/>
                <a:gd name="T93" fmla="*/ 4 h 26"/>
                <a:gd name="T94" fmla="*/ 9 w 38"/>
                <a:gd name="T95" fmla="*/ 3 h 26"/>
                <a:gd name="T96" fmla="*/ 7 w 38"/>
                <a:gd name="T97" fmla="*/ 2 h 2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8" h="26">
                  <a:moveTo>
                    <a:pt x="6" y="2"/>
                  </a:moveTo>
                  <a:lnTo>
                    <a:pt x="6" y="1"/>
                  </a:lnTo>
                  <a:lnTo>
                    <a:pt x="5" y="0"/>
                  </a:lnTo>
                  <a:lnTo>
                    <a:pt x="4" y="0"/>
                  </a:lnTo>
                  <a:lnTo>
                    <a:pt x="3" y="0"/>
                  </a:lnTo>
                  <a:lnTo>
                    <a:pt x="3" y="1"/>
                  </a:lnTo>
                  <a:lnTo>
                    <a:pt x="2" y="1"/>
                  </a:lnTo>
                  <a:lnTo>
                    <a:pt x="2" y="2"/>
                  </a:lnTo>
                  <a:lnTo>
                    <a:pt x="1" y="2"/>
                  </a:lnTo>
                  <a:lnTo>
                    <a:pt x="0" y="2"/>
                  </a:lnTo>
                  <a:lnTo>
                    <a:pt x="0" y="3"/>
                  </a:lnTo>
                  <a:lnTo>
                    <a:pt x="0" y="4"/>
                  </a:lnTo>
                  <a:lnTo>
                    <a:pt x="0" y="5"/>
                  </a:lnTo>
                  <a:lnTo>
                    <a:pt x="0" y="6"/>
                  </a:lnTo>
                  <a:lnTo>
                    <a:pt x="1" y="6"/>
                  </a:lnTo>
                  <a:lnTo>
                    <a:pt x="1" y="7"/>
                  </a:lnTo>
                  <a:lnTo>
                    <a:pt x="2" y="7"/>
                  </a:lnTo>
                  <a:lnTo>
                    <a:pt x="2" y="8"/>
                  </a:lnTo>
                  <a:lnTo>
                    <a:pt x="2" y="9"/>
                  </a:lnTo>
                  <a:lnTo>
                    <a:pt x="3" y="9"/>
                  </a:lnTo>
                  <a:lnTo>
                    <a:pt x="3" y="10"/>
                  </a:lnTo>
                  <a:lnTo>
                    <a:pt x="4" y="11"/>
                  </a:lnTo>
                  <a:lnTo>
                    <a:pt x="4" y="13"/>
                  </a:lnTo>
                  <a:lnTo>
                    <a:pt x="4" y="14"/>
                  </a:lnTo>
                  <a:lnTo>
                    <a:pt x="4" y="15"/>
                  </a:lnTo>
                  <a:lnTo>
                    <a:pt x="5" y="15"/>
                  </a:lnTo>
                  <a:lnTo>
                    <a:pt x="5" y="16"/>
                  </a:lnTo>
                  <a:lnTo>
                    <a:pt x="6" y="17"/>
                  </a:lnTo>
                  <a:lnTo>
                    <a:pt x="6" y="18"/>
                  </a:lnTo>
                  <a:lnTo>
                    <a:pt x="7" y="19"/>
                  </a:lnTo>
                  <a:lnTo>
                    <a:pt x="8" y="20"/>
                  </a:lnTo>
                  <a:lnTo>
                    <a:pt x="9" y="21"/>
                  </a:lnTo>
                  <a:lnTo>
                    <a:pt x="10" y="21"/>
                  </a:lnTo>
                  <a:lnTo>
                    <a:pt x="10" y="22"/>
                  </a:lnTo>
                  <a:lnTo>
                    <a:pt x="11" y="22"/>
                  </a:lnTo>
                  <a:lnTo>
                    <a:pt x="12" y="22"/>
                  </a:lnTo>
                  <a:lnTo>
                    <a:pt x="12" y="23"/>
                  </a:lnTo>
                  <a:lnTo>
                    <a:pt x="13" y="23"/>
                  </a:lnTo>
                  <a:lnTo>
                    <a:pt x="14" y="24"/>
                  </a:lnTo>
                  <a:lnTo>
                    <a:pt x="15" y="24"/>
                  </a:lnTo>
                  <a:lnTo>
                    <a:pt x="16" y="24"/>
                  </a:lnTo>
                  <a:lnTo>
                    <a:pt x="17" y="25"/>
                  </a:lnTo>
                  <a:lnTo>
                    <a:pt x="19" y="25"/>
                  </a:lnTo>
                  <a:lnTo>
                    <a:pt x="20" y="25"/>
                  </a:lnTo>
                  <a:lnTo>
                    <a:pt x="21" y="25"/>
                  </a:lnTo>
                  <a:lnTo>
                    <a:pt x="22" y="25"/>
                  </a:lnTo>
                  <a:lnTo>
                    <a:pt x="23" y="25"/>
                  </a:lnTo>
                  <a:lnTo>
                    <a:pt x="24" y="25"/>
                  </a:lnTo>
                  <a:lnTo>
                    <a:pt x="25" y="25"/>
                  </a:lnTo>
                  <a:lnTo>
                    <a:pt x="26" y="24"/>
                  </a:lnTo>
                  <a:lnTo>
                    <a:pt x="27" y="24"/>
                  </a:lnTo>
                  <a:lnTo>
                    <a:pt x="28" y="24"/>
                  </a:lnTo>
                  <a:lnTo>
                    <a:pt x="29" y="23"/>
                  </a:lnTo>
                  <a:lnTo>
                    <a:pt x="30" y="22"/>
                  </a:lnTo>
                  <a:lnTo>
                    <a:pt x="31" y="22"/>
                  </a:lnTo>
                  <a:lnTo>
                    <a:pt x="31" y="21"/>
                  </a:lnTo>
                  <a:lnTo>
                    <a:pt x="32" y="20"/>
                  </a:lnTo>
                  <a:lnTo>
                    <a:pt x="33" y="20"/>
                  </a:lnTo>
                  <a:lnTo>
                    <a:pt x="33" y="19"/>
                  </a:lnTo>
                  <a:lnTo>
                    <a:pt x="34" y="18"/>
                  </a:lnTo>
                  <a:lnTo>
                    <a:pt x="35" y="17"/>
                  </a:lnTo>
                  <a:lnTo>
                    <a:pt x="35" y="16"/>
                  </a:lnTo>
                  <a:lnTo>
                    <a:pt x="36" y="15"/>
                  </a:lnTo>
                  <a:lnTo>
                    <a:pt x="36" y="14"/>
                  </a:lnTo>
                  <a:lnTo>
                    <a:pt x="36" y="13"/>
                  </a:lnTo>
                  <a:lnTo>
                    <a:pt x="37" y="11"/>
                  </a:lnTo>
                  <a:lnTo>
                    <a:pt x="37" y="10"/>
                  </a:lnTo>
                  <a:lnTo>
                    <a:pt x="37" y="9"/>
                  </a:lnTo>
                  <a:lnTo>
                    <a:pt x="36" y="9"/>
                  </a:lnTo>
                  <a:lnTo>
                    <a:pt x="36" y="8"/>
                  </a:lnTo>
                  <a:lnTo>
                    <a:pt x="36" y="7"/>
                  </a:lnTo>
                  <a:lnTo>
                    <a:pt x="35" y="7"/>
                  </a:lnTo>
                  <a:lnTo>
                    <a:pt x="34" y="7"/>
                  </a:lnTo>
                  <a:lnTo>
                    <a:pt x="33" y="7"/>
                  </a:lnTo>
                  <a:lnTo>
                    <a:pt x="30" y="7"/>
                  </a:lnTo>
                  <a:lnTo>
                    <a:pt x="29" y="7"/>
                  </a:lnTo>
                  <a:lnTo>
                    <a:pt x="28" y="7"/>
                  </a:lnTo>
                  <a:lnTo>
                    <a:pt x="27" y="7"/>
                  </a:lnTo>
                  <a:lnTo>
                    <a:pt x="26" y="7"/>
                  </a:lnTo>
                  <a:lnTo>
                    <a:pt x="25" y="7"/>
                  </a:lnTo>
                  <a:lnTo>
                    <a:pt x="24" y="7"/>
                  </a:lnTo>
                  <a:lnTo>
                    <a:pt x="23" y="7"/>
                  </a:lnTo>
                  <a:lnTo>
                    <a:pt x="22" y="6"/>
                  </a:lnTo>
                  <a:lnTo>
                    <a:pt x="21" y="6"/>
                  </a:lnTo>
                  <a:lnTo>
                    <a:pt x="20" y="6"/>
                  </a:lnTo>
                  <a:lnTo>
                    <a:pt x="19" y="6"/>
                  </a:lnTo>
                  <a:lnTo>
                    <a:pt x="17" y="6"/>
                  </a:lnTo>
                  <a:lnTo>
                    <a:pt x="16" y="6"/>
                  </a:lnTo>
                  <a:lnTo>
                    <a:pt x="16" y="5"/>
                  </a:lnTo>
                  <a:lnTo>
                    <a:pt x="15" y="5"/>
                  </a:lnTo>
                  <a:lnTo>
                    <a:pt x="14" y="5"/>
                  </a:lnTo>
                  <a:lnTo>
                    <a:pt x="13" y="5"/>
                  </a:lnTo>
                  <a:lnTo>
                    <a:pt x="12" y="4"/>
                  </a:lnTo>
                  <a:lnTo>
                    <a:pt x="11" y="4"/>
                  </a:lnTo>
                  <a:lnTo>
                    <a:pt x="10" y="3"/>
                  </a:lnTo>
                  <a:lnTo>
                    <a:pt x="9" y="3"/>
                  </a:lnTo>
                  <a:lnTo>
                    <a:pt x="8" y="3"/>
                  </a:lnTo>
                  <a:lnTo>
                    <a:pt x="7" y="2"/>
                  </a:lnTo>
                  <a:lnTo>
                    <a:pt x="6" y="2"/>
                  </a:lnTo>
                </a:path>
              </a:pathLst>
            </a:custGeom>
            <a:solidFill>
              <a:srgbClr val="FF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783" name="Freeform 301"/>
            <p:cNvSpPr>
              <a:spLocks/>
            </p:cNvSpPr>
            <p:nvPr/>
          </p:nvSpPr>
          <p:spPr bwMode="auto">
            <a:xfrm>
              <a:off x="3561" y="1659"/>
              <a:ext cx="26" cy="24"/>
            </a:xfrm>
            <a:custGeom>
              <a:avLst/>
              <a:gdLst>
                <a:gd name="T0" fmla="*/ 24 w 26"/>
                <a:gd name="T1" fmla="*/ 4 h 24"/>
                <a:gd name="T2" fmla="*/ 23 w 26"/>
                <a:gd name="T3" fmla="*/ 3 h 24"/>
                <a:gd name="T4" fmla="*/ 22 w 26"/>
                <a:gd name="T5" fmla="*/ 1 h 24"/>
                <a:gd name="T6" fmla="*/ 20 w 26"/>
                <a:gd name="T7" fmla="*/ 1 h 24"/>
                <a:gd name="T8" fmla="*/ 18 w 26"/>
                <a:gd name="T9" fmla="*/ 1 h 24"/>
                <a:gd name="T10" fmla="*/ 15 w 26"/>
                <a:gd name="T11" fmla="*/ 0 h 24"/>
                <a:gd name="T12" fmla="*/ 13 w 26"/>
                <a:gd name="T13" fmla="*/ 0 h 24"/>
                <a:gd name="T14" fmla="*/ 10 w 26"/>
                <a:gd name="T15" fmla="*/ 1 h 24"/>
                <a:gd name="T16" fmla="*/ 8 w 26"/>
                <a:gd name="T17" fmla="*/ 1 h 24"/>
                <a:gd name="T18" fmla="*/ 7 w 26"/>
                <a:gd name="T19" fmla="*/ 2 h 24"/>
                <a:gd name="T20" fmla="*/ 6 w 26"/>
                <a:gd name="T21" fmla="*/ 3 h 24"/>
                <a:gd name="T22" fmla="*/ 5 w 26"/>
                <a:gd name="T23" fmla="*/ 5 h 24"/>
                <a:gd name="T24" fmla="*/ 3 w 26"/>
                <a:gd name="T25" fmla="*/ 6 h 24"/>
                <a:gd name="T26" fmla="*/ 2 w 26"/>
                <a:gd name="T27" fmla="*/ 8 h 24"/>
                <a:gd name="T28" fmla="*/ 1 w 26"/>
                <a:gd name="T29" fmla="*/ 9 h 24"/>
                <a:gd name="T30" fmla="*/ 0 w 26"/>
                <a:gd name="T31" fmla="*/ 10 h 24"/>
                <a:gd name="T32" fmla="*/ 0 w 26"/>
                <a:gd name="T33" fmla="*/ 12 h 24"/>
                <a:gd name="T34" fmla="*/ 0 w 26"/>
                <a:gd name="T35" fmla="*/ 14 h 24"/>
                <a:gd name="T36" fmla="*/ 0 w 26"/>
                <a:gd name="T37" fmla="*/ 16 h 24"/>
                <a:gd name="T38" fmla="*/ 1 w 26"/>
                <a:gd name="T39" fmla="*/ 17 h 24"/>
                <a:gd name="T40" fmla="*/ 3 w 26"/>
                <a:gd name="T41" fmla="*/ 17 h 24"/>
                <a:gd name="T42" fmla="*/ 4 w 26"/>
                <a:gd name="T43" fmla="*/ 18 h 24"/>
                <a:gd name="T44" fmla="*/ 5 w 26"/>
                <a:gd name="T45" fmla="*/ 19 h 24"/>
                <a:gd name="T46" fmla="*/ 7 w 26"/>
                <a:gd name="T47" fmla="*/ 19 h 24"/>
                <a:gd name="T48" fmla="*/ 8 w 26"/>
                <a:gd name="T49" fmla="*/ 21 h 24"/>
                <a:gd name="T50" fmla="*/ 10 w 26"/>
                <a:gd name="T51" fmla="*/ 21 h 24"/>
                <a:gd name="T52" fmla="*/ 11 w 26"/>
                <a:gd name="T53" fmla="*/ 22 h 24"/>
                <a:gd name="T54" fmla="*/ 14 w 26"/>
                <a:gd name="T55" fmla="*/ 23 h 24"/>
                <a:gd name="T56" fmla="*/ 17 w 26"/>
                <a:gd name="T57" fmla="*/ 22 h 24"/>
                <a:gd name="T58" fmla="*/ 18 w 26"/>
                <a:gd name="T59" fmla="*/ 21 h 24"/>
                <a:gd name="T60" fmla="*/ 19 w 26"/>
                <a:gd name="T61" fmla="*/ 20 h 24"/>
                <a:gd name="T62" fmla="*/ 21 w 26"/>
                <a:gd name="T63" fmla="*/ 19 h 24"/>
                <a:gd name="T64" fmla="*/ 22 w 26"/>
                <a:gd name="T65" fmla="*/ 17 h 24"/>
                <a:gd name="T66" fmla="*/ 23 w 26"/>
                <a:gd name="T67" fmla="*/ 15 h 24"/>
                <a:gd name="T68" fmla="*/ 24 w 26"/>
                <a:gd name="T69" fmla="*/ 14 h 24"/>
                <a:gd name="T70" fmla="*/ 25 w 26"/>
                <a:gd name="T71" fmla="*/ 13 h 24"/>
                <a:gd name="T72" fmla="*/ 25 w 26"/>
                <a:gd name="T73" fmla="*/ 11 h 24"/>
                <a:gd name="T74" fmla="*/ 25 w 26"/>
                <a:gd name="T75" fmla="*/ 9 h 24"/>
                <a:gd name="T76" fmla="*/ 25 w 26"/>
                <a:gd name="T77" fmla="*/ 7 h 24"/>
                <a:gd name="T78" fmla="*/ 25 w 26"/>
                <a:gd name="T79" fmla="*/ 5 h 2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6" h="24">
                  <a:moveTo>
                    <a:pt x="25" y="5"/>
                  </a:moveTo>
                  <a:lnTo>
                    <a:pt x="24" y="4"/>
                  </a:lnTo>
                  <a:lnTo>
                    <a:pt x="24" y="3"/>
                  </a:lnTo>
                  <a:lnTo>
                    <a:pt x="23" y="3"/>
                  </a:lnTo>
                  <a:lnTo>
                    <a:pt x="23" y="2"/>
                  </a:lnTo>
                  <a:lnTo>
                    <a:pt x="22" y="1"/>
                  </a:lnTo>
                  <a:lnTo>
                    <a:pt x="21" y="1"/>
                  </a:lnTo>
                  <a:lnTo>
                    <a:pt x="20" y="1"/>
                  </a:lnTo>
                  <a:lnTo>
                    <a:pt x="19" y="1"/>
                  </a:lnTo>
                  <a:lnTo>
                    <a:pt x="18" y="1"/>
                  </a:lnTo>
                  <a:lnTo>
                    <a:pt x="17" y="1"/>
                  </a:lnTo>
                  <a:lnTo>
                    <a:pt x="15" y="0"/>
                  </a:lnTo>
                  <a:lnTo>
                    <a:pt x="14" y="0"/>
                  </a:lnTo>
                  <a:lnTo>
                    <a:pt x="13" y="0"/>
                  </a:lnTo>
                  <a:lnTo>
                    <a:pt x="11" y="1"/>
                  </a:lnTo>
                  <a:lnTo>
                    <a:pt x="10" y="1"/>
                  </a:lnTo>
                  <a:lnTo>
                    <a:pt x="9" y="1"/>
                  </a:lnTo>
                  <a:lnTo>
                    <a:pt x="8" y="1"/>
                  </a:lnTo>
                  <a:lnTo>
                    <a:pt x="8" y="2"/>
                  </a:lnTo>
                  <a:lnTo>
                    <a:pt x="7" y="2"/>
                  </a:lnTo>
                  <a:lnTo>
                    <a:pt x="7" y="3"/>
                  </a:lnTo>
                  <a:lnTo>
                    <a:pt x="6" y="3"/>
                  </a:lnTo>
                  <a:lnTo>
                    <a:pt x="5" y="4"/>
                  </a:lnTo>
                  <a:lnTo>
                    <a:pt x="5" y="5"/>
                  </a:lnTo>
                  <a:lnTo>
                    <a:pt x="4" y="5"/>
                  </a:lnTo>
                  <a:lnTo>
                    <a:pt x="3" y="6"/>
                  </a:lnTo>
                  <a:lnTo>
                    <a:pt x="2" y="7"/>
                  </a:lnTo>
                  <a:lnTo>
                    <a:pt x="2" y="8"/>
                  </a:lnTo>
                  <a:lnTo>
                    <a:pt x="1" y="8"/>
                  </a:lnTo>
                  <a:lnTo>
                    <a:pt x="1" y="9"/>
                  </a:lnTo>
                  <a:lnTo>
                    <a:pt x="0" y="9"/>
                  </a:lnTo>
                  <a:lnTo>
                    <a:pt x="0" y="10"/>
                  </a:lnTo>
                  <a:lnTo>
                    <a:pt x="0" y="11"/>
                  </a:lnTo>
                  <a:lnTo>
                    <a:pt x="0" y="12"/>
                  </a:lnTo>
                  <a:lnTo>
                    <a:pt x="0" y="13"/>
                  </a:lnTo>
                  <a:lnTo>
                    <a:pt x="0" y="14"/>
                  </a:lnTo>
                  <a:lnTo>
                    <a:pt x="0" y="15"/>
                  </a:lnTo>
                  <a:lnTo>
                    <a:pt x="0" y="16"/>
                  </a:lnTo>
                  <a:lnTo>
                    <a:pt x="1" y="16"/>
                  </a:lnTo>
                  <a:lnTo>
                    <a:pt x="1" y="17"/>
                  </a:lnTo>
                  <a:lnTo>
                    <a:pt x="2" y="17"/>
                  </a:lnTo>
                  <a:lnTo>
                    <a:pt x="3" y="17"/>
                  </a:lnTo>
                  <a:lnTo>
                    <a:pt x="3" y="18"/>
                  </a:lnTo>
                  <a:lnTo>
                    <a:pt x="4" y="18"/>
                  </a:lnTo>
                  <a:lnTo>
                    <a:pt x="5" y="18"/>
                  </a:lnTo>
                  <a:lnTo>
                    <a:pt x="5" y="19"/>
                  </a:lnTo>
                  <a:lnTo>
                    <a:pt x="6" y="19"/>
                  </a:lnTo>
                  <a:lnTo>
                    <a:pt x="7" y="19"/>
                  </a:lnTo>
                  <a:lnTo>
                    <a:pt x="8" y="20"/>
                  </a:lnTo>
                  <a:lnTo>
                    <a:pt x="8" y="21"/>
                  </a:lnTo>
                  <a:lnTo>
                    <a:pt x="9" y="21"/>
                  </a:lnTo>
                  <a:lnTo>
                    <a:pt x="10" y="21"/>
                  </a:lnTo>
                  <a:lnTo>
                    <a:pt x="10" y="22"/>
                  </a:lnTo>
                  <a:lnTo>
                    <a:pt x="11" y="22"/>
                  </a:lnTo>
                  <a:lnTo>
                    <a:pt x="13" y="23"/>
                  </a:lnTo>
                  <a:lnTo>
                    <a:pt x="14" y="23"/>
                  </a:lnTo>
                  <a:lnTo>
                    <a:pt x="15" y="23"/>
                  </a:lnTo>
                  <a:lnTo>
                    <a:pt x="17" y="22"/>
                  </a:lnTo>
                  <a:lnTo>
                    <a:pt x="17" y="21"/>
                  </a:lnTo>
                  <a:lnTo>
                    <a:pt x="18" y="21"/>
                  </a:lnTo>
                  <a:lnTo>
                    <a:pt x="19" y="21"/>
                  </a:lnTo>
                  <a:lnTo>
                    <a:pt x="19" y="20"/>
                  </a:lnTo>
                  <a:lnTo>
                    <a:pt x="20" y="19"/>
                  </a:lnTo>
                  <a:lnTo>
                    <a:pt x="21" y="19"/>
                  </a:lnTo>
                  <a:lnTo>
                    <a:pt x="21" y="18"/>
                  </a:lnTo>
                  <a:lnTo>
                    <a:pt x="22" y="17"/>
                  </a:lnTo>
                  <a:lnTo>
                    <a:pt x="23" y="16"/>
                  </a:lnTo>
                  <a:lnTo>
                    <a:pt x="23" y="15"/>
                  </a:lnTo>
                  <a:lnTo>
                    <a:pt x="24" y="15"/>
                  </a:lnTo>
                  <a:lnTo>
                    <a:pt x="24" y="14"/>
                  </a:lnTo>
                  <a:lnTo>
                    <a:pt x="24" y="13"/>
                  </a:lnTo>
                  <a:lnTo>
                    <a:pt x="25" y="13"/>
                  </a:lnTo>
                  <a:lnTo>
                    <a:pt x="25" y="12"/>
                  </a:lnTo>
                  <a:lnTo>
                    <a:pt x="25" y="11"/>
                  </a:lnTo>
                  <a:lnTo>
                    <a:pt x="25" y="10"/>
                  </a:lnTo>
                  <a:lnTo>
                    <a:pt x="25" y="9"/>
                  </a:lnTo>
                  <a:lnTo>
                    <a:pt x="25" y="8"/>
                  </a:lnTo>
                  <a:lnTo>
                    <a:pt x="25" y="7"/>
                  </a:lnTo>
                  <a:lnTo>
                    <a:pt x="25" y="6"/>
                  </a:lnTo>
                  <a:lnTo>
                    <a:pt x="25" y="5"/>
                  </a:lnTo>
                </a:path>
              </a:pathLst>
            </a:custGeom>
            <a:solidFill>
              <a:srgbClr val="FF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784" name="Freeform 302"/>
            <p:cNvSpPr>
              <a:spLocks/>
            </p:cNvSpPr>
            <p:nvPr/>
          </p:nvSpPr>
          <p:spPr bwMode="auto">
            <a:xfrm>
              <a:off x="3562" y="1694"/>
              <a:ext cx="27" cy="28"/>
            </a:xfrm>
            <a:custGeom>
              <a:avLst/>
              <a:gdLst>
                <a:gd name="T0" fmla="*/ 25 w 27"/>
                <a:gd name="T1" fmla="*/ 5 h 28"/>
                <a:gd name="T2" fmla="*/ 25 w 27"/>
                <a:gd name="T3" fmla="*/ 3 h 28"/>
                <a:gd name="T4" fmla="*/ 24 w 27"/>
                <a:gd name="T5" fmla="*/ 2 h 28"/>
                <a:gd name="T6" fmla="*/ 22 w 27"/>
                <a:gd name="T7" fmla="*/ 1 h 28"/>
                <a:gd name="T8" fmla="*/ 20 w 27"/>
                <a:gd name="T9" fmla="*/ 0 h 28"/>
                <a:gd name="T10" fmla="*/ 18 w 27"/>
                <a:gd name="T11" fmla="*/ 0 h 28"/>
                <a:gd name="T12" fmla="*/ 16 w 27"/>
                <a:gd name="T13" fmla="*/ 0 h 28"/>
                <a:gd name="T14" fmla="*/ 14 w 27"/>
                <a:gd name="T15" fmla="*/ 0 h 28"/>
                <a:gd name="T16" fmla="*/ 12 w 27"/>
                <a:gd name="T17" fmla="*/ 1 h 28"/>
                <a:gd name="T18" fmla="*/ 10 w 27"/>
                <a:gd name="T19" fmla="*/ 2 h 28"/>
                <a:gd name="T20" fmla="*/ 8 w 27"/>
                <a:gd name="T21" fmla="*/ 3 h 28"/>
                <a:gd name="T22" fmla="*/ 6 w 27"/>
                <a:gd name="T23" fmla="*/ 4 h 28"/>
                <a:gd name="T24" fmla="*/ 5 w 27"/>
                <a:gd name="T25" fmla="*/ 5 h 28"/>
                <a:gd name="T26" fmla="*/ 4 w 27"/>
                <a:gd name="T27" fmla="*/ 6 h 28"/>
                <a:gd name="T28" fmla="*/ 3 w 27"/>
                <a:gd name="T29" fmla="*/ 7 h 28"/>
                <a:gd name="T30" fmla="*/ 2 w 27"/>
                <a:gd name="T31" fmla="*/ 9 h 28"/>
                <a:gd name="T32" fmla="*/ 1 w 27"/>
                <a:gd name="T33" fmla="*/ 11 h 28"/>
                <a:gd name="T34" fmla="*/ 1 w 27"/>
                <a:gd name="T35" fmla="*/ 14 h 28"/>
                <a:gd name="T36" fmla="*/ 1 w 27"/>
                <a:gd name="T37" fmla="*/ 16 h 28"/>
                <a:gd name="T38" fmla="*/ 0 w 27"/>
                <a:gd name="T39" fmla="*/ 17 h 28"/>
                <a:gd name="T40" fmla="*/ 0 w 27"/>
                <a:gd name="T41" fmla="*/ 19 h 28"/>
                <a:gd name="T42" fmla="*/ 1 w 27"/>
                <a:gd name="T43" fmla="*/ 20 h 28"/>
                <a:gd name="T44" fmla="*/ 1 w 27"/>
                <a:gd name="T45" fmla="*/ 22 h 28"/>
                <a:gd name="T46" fmla="*/ 3 w 27"/>
                <a:gd name="T47" fmla="*/ 23 h 28"/>
                <a:gd name="T48" fmla="*/ 4 w 27"/>
                <a:gd name="T49" fmla="*/ 24 h 28"/>
                <a:gd name="T50" fmla="*/ 5 w 27"/>
                <a:gd name="T51" fmla="*/ 25 h 28"/>
                <a:gd name="T52" fmla="*/ 6 w 27"/>
                <a:gd name="T53" fmla="*/ 26 h 28"/>
                <a:gd name="T54" fmla="*/ 8 w 27"/>
                <a:gd name="T55" fmla="*/ 26 h 28"/>
                <a:gd name="T56" fmla="*/ 9 w 27"/>
                <a:gd name="T57" fmla="*/ 27 h 28"/>
                <a:gd name="T58" fmla="*/ 11 w 27"/>
                <a:gd name="T59" fmla="*/ 27 h 28"/>
                <a:gd name="T60" fmla="*/ 14 w 27"/>
                <a:gd name="T61" fmla="*/ 27 h 28"/>
                <a:gd name="T62" fmla="*/ 16 w 27"/>
                <a:gd name="T63" fmla="*/ 27 h 28"/>
                <a:gd name="T64" fmla="*/ 17 w 27"/>
                <a:gd name="T65" fmla="*/ 26 h 28"/>
                <a:gd name="T66" fmla="*/ 18 w 27"/>
                <a:gd name="T67" fmla="*/ 25 h 28"/>
                <a:gd name="T68" fmla="*/ 20 w 27"/>
                <a:gd name="T69" fmla="*/ 24 h 28"/>
                <a:gd name="T70" fmla="*/ 21 w 27"/>
                <a:gd name="T71" fmla="*/ 23 h 28"/>
                <a:gd name="T72" fmla="*/ 22 w 27"/>
                <a:gd name="T73" fmla="*/ 22 h 28"/>
                <a:gd name="T74" fmla="*/ 23 w 27"/>
                <a:gd name="T75" fmla="*/ 20 h 28"/>
                <a:gd name="T76" fmla="*/ 24 w 27"/>
                <a:gd name="T77" fmla="*/ 19 h 28"/>
                <a:gd name="T78" fmla="*/ 24 w 27"/>
                <a:gd name="T79" fmla="*/ 17 h 28"/>
                <a:gd name="T80" fmla="*/ 25 w 27"/>
                <a:gd name="T81" fmla="*/ 16 h 28"/>
                <a:gd name="T82" fmla="*/ 25 w 27"/>
                <a:gd name="T83" fmla="*/ 14 h 28"/>
                <a:gd name="T84" fmla="*/ 26 w 27"/>
                <a:gd name="T85" fmla="*/ 11 h 28"/>
                <a:gd name="T86" fmla="*/ 25 w 27"/>
                <a:gd name="T87" fmla="*/ 9 h 28"/>
                <a:gd name="T88" fmla="*/ 25 w 27"/>
                <a:gd name="T89" fmla="*/ 7 h 2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7" h="28">
                  <a:moveTo>
                    <a:pt x="25" y="6"/>
                  </a:moveTo>
                  <a:lnTo>
                    <a:pt x="25" y="5"/>
                  </a:lnTo>
                  <a:lnTo>
                    <a:pt x="25" y="4"/>
                  </a:lnTo>
                  <a:lnTo>
                    <a:pt x="25" y="3"/>
                  </a:lnTo>
                  <a:lnTo>
                    <a:pt x="24" y="3"/>
                  </a:lnTo>
                  <a:lnTo>
                    <a:pt x="24" y="2"/>
                  </a:lnTo>
                  <a:lnTo>
                    <a:pt x="23" y="1"/>
                  </a:lnTo>
                  <a:lnTo>
                    <a:pt x="22" y="1"/>
                  </a:lnTo>
                  <a:lnTo>
                    <a:pt x="21" y="0"/>
                  </a:lnTo>
                  <a:lnTo>
                    <a:pt x="20" y="0"/>
                  </a:lnTo>
                  <a:lnTo>
                    <a:pt x="19" y="0"/>
                  </a:lnTo>
                  <a:lnTo>
                    <a:pt x="18" y="0"/>
                  </a:lnTo>
                  <a:lnTo>
                    <a:pt x="17" y="0"/>
                  </a:lnTo>
                  <a:lnTo>
                    <a:pt x="16" y="0"/>
                  </a:lnTo>
                  <a:lnTo>
                    <a:pt x="15" y="0"/>
                  </a:lnTo>
                  <a:lnTo>
                    <a:pt x="14" y="0"/>
                  </a:lnTo>
                  <a:lnTo>
                    <a:pt x="14" y="1"/>
                  </a:lnTo>
                  <a:lnTo>
                    <a:pt x="12" y="1"/>
                  </a:lnTo>
                  <a:lnTo>
                    <a:pt x="11" y="1"/>
                  </a:lnTo>
                  <a:lnTo>
                    <a:pt x="10" y="2"/>
                  </a:lnTo>
                  <a:lnTo>
                    <a:pt x="9" y="2"/>
                  </a:lnTo>
                  <a:lnTo>
                    <a:pt x="8" y="3"/>
                  </a:lnTo>
                  <a:lnTo>
                    <a:pt x="7" y="3"/>
                  </a:lnTo>
                  <a:lnTo>
                    <a:pt x="6" y="4"/>
                  </a:lnTo>
                  <a:lnTo>
                    <a:pt x="5" y="4"/>
                  </a:lnTo>
                  <a:lnTo>
                    <a:pt x="5" y="5"/>
                  </a:lnTo>
                  <a:lnTo>
                    <a:pt x="4" y="5"/>
                  </a:lnTo>
                  <a:lnTo>
                    <a:pt x="4" y="6"/>
                  </a:lnTo>
                  <a:lnTo>
                    <a:pt x="3" y="6"/>
                  </a:lnTo>
                  <a:lnTo>
                    <a:pt x="3" y="7"/>
                  </a:lnTo>
                  <a:lnTo>
                    <a:pt x="2" y="8"/>
                  </a:lnTo>
                  <a:lnTo>
                    <a:pt x="2" y="9"/>
                  </a:lnTo>
                  <a:lnTo>
                    <a:pt x="1" y="10"/>
                  </a:lnTo>
                  <a:lnTo>
                    <a:pt x="1" y="11"/>
                  </a:lnTo>
                  <a:lnTo>
                    <a:pt x="1" y="12"/>
                  </a:lnTo>
                  <a:lnTo>
                    <a:pt x="1" y="14"/>
                  </a:lnTo>
                  <a:lnTo>
                    <a:pt x="1" y="15"/>
                  </a:lnTo>
                  <a:lnTo>
                    <a:pt x="1" y="16"/>
                  </a:lnTo>
                  <a:lnTo>
                    <a:pt x="0" y="16"/>
                  </a:lnTo>
                  <a:lnTo>
                    <a:pt x="0" y="17"/>
                  </a:lnTo>
                  <a:lnTo>
                    <a:pt x="0" y="18"/>
                  </a:lnTo>
                  <a:lnTo>
                    <a:pt x="0" y="19"/>
                  </a:lnTo>
                  <a:lnTo>
                    <a:pt x="1" y="19"/>
                  </a:lnTo>
                  <a:lnTo>
                    <a:pt x="1" y="20"/>
                  </a:lnTo>
                  <a:lnTo>
                    <a:pt x="1" y="21"/>
                  </a:lnTo>
                  <a:lnTo>
                    <a:pt x="1" y="22"/>
                  </a:lnTo>
                  <a:lnTo>
                    <a:pt x="2" y="22"/>
                  </a:lnTo>
                  <a:lnTo>
                    <a:pt x="3" y="23"/>
                  </a:lnTo>
                  <a:lnTo>
                    <a:pt x="3" y="24"/>
                  </a:lnTo>
                  <a:lnTo>
                    <a:pt x="4" y="24"/>
                  </a:lnTo>
                  <a:lnTo>
                    <a:pt x="5" y="24"/>
                  </a:lnTo>
                  <a:lnTo>
                    <a:pt x="5" y="25"/>
                  </a:lnTo>
                  <a:lnTo>
                    <a:pt x="6" y="25"/>
                  </a:lnTo>
                  <a:lnTo>
                    <a:pt x="6" y="26"/>
                  </a:lnTo>
                  <a:lnTo>
                    <a:pt x="7" y="26"/>
                  </a:lnTo>
                  <a:lnTo>
                    <a:pt x="8" y="26"/>
                  </a:lnTo>
                  <a:lnTo>
                    <a:pt x="9" y="26"/>
                  </a:lnTo>
                  <a:lnTo>
                    <a:pt x="9" y="27"/>
                  </a:lnTo>
                  <a:lnTo>
                    <a:pt x="10" y="27"/>
                  </a:lnTo>
                  <a:lnTo>
                    <a:pt x="11" y="27"/>
                  </a:lnTo>
                  <a:lnTo>
                    <a:pt x="12" y="27"/>
                  </a:lnTo>
                  <a:lnTo>
                    <a:pt x="14" y="27"/>
                  </a:lnTo>
                  <a:lnTo>
                    <a:pt x="15" y="27"/>
                  </a:lnTo>
                  <a:lnTo>
                    <a:pt x="16" y="27"/>
                  </a:lnTo>
                  <a:lnTo>
                    <a:pt x="16" y="26"/>
                  </a:lnTo>
                  <a:lnTo>
                    <a:pt x="17" y="26"/>
                  </a:lnTo>
                  <a:lnTo>
                    <a:pt x="18" y="26"/>
                  </a:lnTo>
                  <a:lnTo>
                    <a:pt x="18" y="25"/>
                  </a:lnTo>
                  <a:lnTo>
                    <a:pt x="19" y="25"/>
                  </a:lnTo>
                  <a:lnTo>
                    <a:pt x="20" y="24"/>
                  </a:lnTo>
                  <a:lnTo>
                    <a:pt x="21" y="24"/>
                  </a:lnTo>
                  <a:lnTo>
                    <a:pt x="21" y="23"/>
                  </a:lnTo>
                  <a:lnTo>
                    <a:pt x="22" y="23"/>
                  </a:lnTo>
                  <a:lnTo>
                    <a:pt x="22" y="22"/>
                  </a:lnTo>
                  <a:lnTo>
                    <a:pt x="22" y="21"/>
                  </a:lnTo>
                  <a:lnTo>
                    <a:pt x="23" y="20"/>
                  </a:lnTo>
                  <a:lnTo>
                    <a:pt x="23" y="19"/>
                  </a:lnTo>
                  <a:lnTo>
                    <a:pt x="24" y="19"/>
                  </a:lnTo>
                  <a:lnTo>
                    <a:pt x="24" y="18"/>
                  </a:lnTo>
                  <a:lnTo>
                    <a:pt x="24" y="17"/>
                  </a:lnTo>
                  <a:lnTo>
                    <a:pt x="25" y="17"/>
                  </a:lnTo>
                  <a:lnTo>
                    <a:pt x="25" y="16"/>
                  </a:lnTo>
                  <a:lnTo>
                    <a:pt x="25" y="15"/>
                  </a:lnTo>
                  <a:lnTo>
                    <a:pt x="25" y="14"/>
                  </a:lnTo>
                  <a:lnTo>
                    <a:pt x="25" y="12"/>
                  </a:lnTo>
                  <a:lnTo>
                    <a:pt x="26" y="11"/>
                  </a:lnTo>
                  <a:lnTo>
                    <a:pt x="25" y="10"/>
                  </a:lnTo>
                  <a:lnTo>
                    <a:pt x="25" y="9"/>
                  </a:lnTo>
                  <a:lnTo>
                    <a:pt x="25" y="8"/>
                  </a:lnTo>
                  <a:lnTo>
                    <a:pt x="25" y="7"/>
                  </a:lnTo>
                  <a:lnTo>
                    <a:pt x="25" y="6"/>
                  </a:lnTo>
                </a:path>
              </a:pathLst>
            </a:custGeom>
            <a:solidFill>
              <a:srgbClr val="FF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785" name="Freeform 303"/>
            <p:cNvSpPr>
              <a:spLocks/>
            </p:cNvSpPr>
            <p:nvPr/>
          </p:nvSpPr>
          <p:spPr bwMode="auto">
            <a:xfrm>
              <a:off x="3509" y="1712"/>
              <a:ext cx="28" cy="13"/>
            </a:xfrm>
            <a:custGeom>
              <a:avLst/>
              <a:gdLst>
                <a:gd name="T0" fmla="*/ 26 w 28"/>
                <a:gd name="T1" fmla="*/ 3 h 13"/>
                <a:gd name="T2" fmla="*/ 25 w 28"/>
                <a:gd name="T3" fmla="*/ 2 h 13"/>
                <a:gd name="T4" fmla="*/ 24 w 28"/>
                <a:gd name="T5" fmla="*/ 1 h 13"/>
                <a:gd name="T6" fmla="*/ 22 w 28"/>
                <a:gd name="T7" fmla="*/ 1 h 13"/>
                <a:gd name="T8" fmla="*/ 20 w 28"/>
                <a:gd name="T9" fmla="*/ 1 h 13"/>
                <a:gd name="T10" fmla="*/ 18 w 28"/>
                <a:gd name="T11" fmla="*/ 1 h 13"/>
                <a:gd name="T12" fmla="*/ 16 w 28"/>
                <a:gd name="T13" fmla="*/ 0 h 13"/>
                <a:gd name="T14" fmla="*/ 14 w 28"/>
                <a:gd name="T15" fmla="*/ 0 h 13"/>
                <a:gd name="T16" fmla="*/ 11 w 28"/>
                <a:gd name="T17" fmla="*/ 0 h 13"/>
                <a:gd name="T18" fmla="*/ 9 w 28"/>
                <a:gd name="T19" fmla="*/ 0 h 13"/>
                <a:gd name="T20" fmla="*/ 7 w 28"/>
                <a:gd name="T21" fmla="*/ 0 h 13"/>
                <a:gd name="T22" fmla="*/ 5 w 28"/>
                <a:gd name="T23" fmla="*/ 1 h 13"/>
                <a:gd name="T24" fmla="*/ 3 w 28"/>
                <a:gd name="T25" fmla="*/ 1 h 13"/>
                <a:gd name="T26" fmla="*/ 2 w 28"/>
                <a:gd name="T27" fmla="*/ 3 h 13"/>
                <a:gd name="T28" fmla="*/ 1 w 28"/>
                <a:gd name="T29" fmla="*/ 4 h 13"/>
                <a:gd name="T30" fmla="*/ 0 w 28"/>
                <a:gd name="T31" fmla="*/ 6 h 13"/>
                <a:gd name="T32" fmla="*/ 0 w 28"/>
                <a:gd name="T33" fmla="*/ 8 h 13"/>
                <a:gd name="T34" fmla="*/ 1 w 28"/>
                <a:gd name="T35" fmla="*/ 9 h 13"/>
                <a:gd name="T36" fmla="*/ 2 w 28"/>
                <a:gd name="T37" fmla="*/ 10 h 13"/>
                <a:gd name="T38" fmla="*/ 3 w 28"/>
                <a:gd name="T39" fmla="*/ 11 h 13"/>
                <a:gd name="T40" fmla="*/ 4 w 28"/>
                <a:gd name="T41" fmla="*/ 12 h 13"/>
                <a:gd name="T42" fmla="*/ 6 w 28"/>
                <a:gd name="T43" fmla="*/ 12 h 13"/>
                <a:gd name="T44" fmla="*/ 8 w 28"/>
                <a:gd name="T45" fmla="*/ 12 h 13"/>
                <a:gd name="T46" fmla="*/ 10 w 28"/>
                <a:gd name="T47" fmla="*/ 12 h 13"/>
                <a:gd name="T48" fmla="*/ 12 w 28"/>
                <a:gd name="T49" fmla="*/ 12 h 13"/>
                <a:gd name="T50" fmla="*/ 15 w 28"/>
                <a:gd name="T51" fmla="*/ 12 h 13"/>
                <a:gd name="T52" fmla="*/ 17 w 28"/>
                <a:gd name="T53" fmla="*/ 12 h 13"/>
                <a:gd name="T54" fmla="*/ 19 w 28"/>
                <a:gd name="T55" fmla="*/ 12 h 13"/>
                <a:gd name="T56" fmla="*/ 21 w 28"/>
                <a:gd name="T57" fmla="*/ 12 h 13"/>
                <a:gd name="T58" fmla="*/ 22 w 28"/>
                <a:gd name="T59" fmla="*/ 11 h 13"/>
                <a:gd name="T60" fmla="*/ 24 w 28"/>
                <a:gd name="T61" fmla="*/ 10 h 13"/>
                <a:gd name="T62" fmla="*/ 25 w 28"/>
                <a:gd name="T63" fmla="*/ 9 h 13"/>
                <a:gd name="T64" fmla="*/ 26 w 28"/>
                <a:gd name="T65" fmla="*/ 7 h 13"/>
                <a:gd name="T66" fmla="*/ 27 w 28"/>
                <a:gd name="T67" fmla="*/ 6 h 13"/>
                <a:gd name="T68" fmla="*/ 27 w 28"/>
                <a:gd name="T69" fmla="*/ 4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8" h="13">
                  <a:moveTo>
                    <a:pt x="27" y="3"/>
                  </a:moveTo>
                  <a:lnTo>
                    <a:pt x="26" y="3"/>
                  </a:lnTo>
                  <a:lnTo>
                    <a:pt x="26" y="2"/>
                  </a:lnTo>
                  <a:lnTo>
                    <a:pt x="25" y="2"/>
                  </a:lnTo>
                  <a:lnTo>
                    <a:pt x="24" y="2"/>
                  </a:lnTo>
                  <a:lnTo>
                    <a:pt x="24" y="1"/>
                  </a:lnTo>
                  <a:lnTo>
                    <a:pt x="23" y="1"/>
                  </a:lnTo>
                  <a:lnTo>
                    <a:pt x="22" y="1"/>
                  </a:lnTo>
                  <a:lnTo>
                    <a:pt x="21" y="1"/>
                  </a:lnTo>
                  <a:lnTo>
                    <a:pt x="20" y="1"/>
                  </a:lnTo>
                  <a:lnTo>
                    <a:pt x="19" y="1"/>
                  </a:lnTo>
                  <a:lnTo>
                    <a:pt x="18" y="1"/>
                  </a:lnTo>
                  <a:lnTo>
                    <a:pt x="17" y="0"/>
                  </a:lnTo>
                  <a:lnTo>
                    <a:pt x="16" y="0"/>
                  </a:lnTo>
                  <a:lnTo>
                    <a:pt x="15" y="0"/>
                  </a:lnTo>
                  <a:lnTo>
                    <a:pt x="14" y="0"/>
                  </a:lnTo>
                  <a:lnTo>
                    <a:pt x="12" y="0"/>
                  </a:lnTo>
                  <a:lnTo>
                    <a:pt x="11" y="0"/>
                  </a:lnTo>
                  <a:lnTo>
                    <a:pt x="10" y="0"/>
                  </a:lnTo>
                  <a:lnTo>
                    <a:pt x="9" y="0"/>
                  </a:lnTo>
                  <a:lnTo>
                    <a:pt x="8" y="0"/>
                  </a:lnTo>
                  <a:lnTo>
                    <a:pt x="7" y="0"/>
                  </a:lnTo>
                  <a:lnTo>
                    <a:pt x="6" y="0"/>
                  </a:lnTo>
                  <a:lnTo>
                    <a:pt x="5" y="1"/>
                  </a:lnTo>
                  <a:lnTo>
                    <a:pt x="4" y="1"/>
                  </a:lnTo>
                  <a:lnTo>
                    <a:pt x="3" y="1"/>
                  </a:lnTo>
                  <a:lnTo>
                    <a:pt x="2" y="2"/>
                  </a:lnTo>
                  <a:lnTo>
                    <a:pt x="2" y="3"/>
                  </a:lnTo>
                  <a:lnTo>
                    <a:pt x="1" y="3"/>
                  </a:lnTo>
                  <a:lnTo>
                    <a:pt x="1" y="4"/>
                  </a:lnTo>
                  <a:lnTo>
                    <a:pt x="1" y="5"/>
                  </a:lnTo>
                  <a:lnTo>
                    <a:pt x="0" y="6"/>
                  </a:lnTo>
                  <a:lnTo>
                    <a:pt x="0" y="7"/>
                  </a:lnTo>
                  <a:lnTo>
                    <a:pt x="0" y="8"/>
                  </a:lnTo>
                  <a:lnTo>
                    <a:pt x="1" y="8"/>
                  </a:lnTo>
                  <a:lnTo>
                    <a:pt x="1" y="9"/>
                  </a:lnTo>
                  <a:lnTo>
                    <a:pt x="1" y="10"/>
                  </a:lnTo>
                  <a:lnTo>
                    <a:pt x="2" y="10"/>
                  </a:lnTo>
                  <a:lnTo>
                    <a:pt x="3" y="10"/>
                  </a:lnTo>
                  <a:lnTo>
                    <a:pt x="3" y="11"/>
                  </a:lnTo>
                  <a:lnTo>
                    <a:pt x="4" y="11"/>
                  </a:lnTo>
                  <a:lnTo>
                    <a:pt x="4" y="12"/>
                  </a:lnTo>
                  <a:lnTo>
                    <a:pt x="5" y="12"/>
                  </a:lnTo>
                  <a:lnTo>
                    <a:pt x="6" y="12"/>
                  </a:lnTo>
                  <a:lnTo>
                    <a:pt x="7" y="12"/>
                  </a:lnTo>
                  <a:lnTo>
                    <a:pt x="8" y="12"/>
                  </a:lnTo>
                  <a:lnTo>
                    <a:pt x="9" y="12"/>
                  </a:lnTo>
                  <a:lnTo>
                    <a:pt x="10" y="12"/>
                  </a:lnTo>
                  <a:lnTo>
                    <a:pt x="11" y="12"/>
                  </a:lnTo>
                  <a:lnTo>
                    <a:pt x="12" y="12"/>
                  </a:lnTo>
                  <a:lnTo>
                    <a:pt x="14" y="12"/>
                  </a:lnTo>
                  <a:lnTo>
                    <a:pt x="15" y="12"/>
                  </a:lnTo>
                  <a:lnTo>
                    <a:pt x="16" y="12"/>
                  </a:lnTo>
                  <a:lnTo>
                    <a:pt x="17" y="12"/>
                  </a:lnTo>
                  <a:lnTo>
                    <a:pt x="18" y="12"/>
                  </a:lnTo>
                  <a:lnTo>
                    <a:pt x="19" y="12"/>
                  </a:lnTo>
                  <a:lnTo>
                    <a:pt x="20" y="12"/>
                  </a:lnTo>
                  <a:lnTo>
                    <a:pt x="21" y="12"/>
                  </a:lnTo>
                  <a:lnTo>
                    <a:pt x="21" y="11"/>
                  </a:lnTo>
                  <a:lnTo>
                    <a:pt x="22" y="11"/>
                  </a:lnTo>
                  <a:lnTo>
                    <a:pt x="23" y="10"/>
                  </a:lnTo>
                  <a:lnTo>
                    <a:pt x="24" y="10"/>
                  </a:lnTo>
                  <a:lnTo>
                    <a:pt x="24" y="9"/>
                  </a:lnTo>
                  <a:lnTo>
                    <a:pt x="25" y="9"/>
                  </a:lnTo>
                  <a:lnTo>
                    <a:pt x="26" y="8"/>
                  </a:lnTo>
                  <a:lnTo>
                    <a:pt x="26" y="7"/>
                  </a:lnTo>
                  <a:lnTo>
                    <a:pt x="27" y="7"/>
                  </a:lnTo>
                  <a:lnTo>
                    <a:pt x="27" y="6"/>
                  </a:lnTo>
                  <a:lnTo>
                    <a:pt x="27" y="5"/>
                  </a:lnTo>
                  <a:lnTo>
                    <a:pt x="27" y="4"/>
                  </a:lnTo>
                  <a:lnTo>
                    <a:pt x="27" y="3"/>
                  </a:lnTo>
                </a:path>
              </a:pathLst>
            </a:custGeom>
            <a:solidFill>
              <a:srgbClr val="FF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786" name="Freeform 304"/>
            <p:cNvSpPr>
              <a:spLocks/>
            </p:cNvSpPr>
            <p:nvPr/>
          </p:nvSpPr>
          <p:spPr bwMode="auto">
            <a:xfrm>
              <a:off x="3423" y="1681"/>
              <a:ext cx="19" cy="32"/>
            </a:xfrm>
            <a:custGeom>
              <a:avLst/>
              <a:gdLst>
                <a:gd name="T0" fmla="*/ 18 w 19"/>
                <a:gd name="T1" fmla="*/ 8 h 32"/>
                <a:gd name="T2" fmla="*/ 18 w 19"/>
                <a:gd name="T3" fmla="*/ 6 h 32"/>
                <a:gd name="T4" fmla="*/ 18 w 19"/>
                <a:gd name="T5" fmla="*/ 3 h 32"/>
                <a:gd name="T6" fmla="*/ 17 w 19"/>
                <a:gd name="T7" fmla="*/ 2 h 32"/>
                <a:gd name="T8" fmla="*/ 16 w 19"/>
                <a:gd name="T9" fmla="*/ 1 h 32"/>
                <a:gd name="T10" fmla="*/ 14 w 19"/>
                <a:gd name="T11" fmla="*/ 1 h 32"/>
                <a:gd name="T12" fmla="*/ 13 w 19"/>
                <a:gd name="T13" fmla="*/ 0 h 32"/>
                <a:gd name="T14" fmla="*/ 11 w 19"/>
                <a:gd name="T15" fmla="*/ 0 h 32"/>
                <a:gd name="T16" fmla="*/ 10 w 19"/>
                <a:gd name="T17" fmla="*/ 1 h 32"/>
                <a:gd name="T18" fmla="*/ 7 w 19"/>
                <a:gd name="T19" fmla="*/ 3 h 32"/>
                <a:gd name="T20" fmla="*/ 5 w 19"/>
                <a:gd name="T21" fmla="*/ 4 h 32"/>
                <a:gd name="T22" fmla="*/ 4 w 19"/>
                <a:gd name="T23" fmla="*/ 6 h 32"/>
                <a:gd name="T24" fmla="*/ 3 w 19"/>
                <a:gd name="T25" fmla="*/ 8 h 32"/>
                <a:gd name="T26" fmla="*/ 2 w 19"/>
                <a:gd name="T27" fmla="*/ 10 h 32"/>
                <a:gd name="T28" fmla="*/ 1 w 19"/>
                <a:gd name="T29" fmla="*/ 13 h 32"/>
                <a:gd name="T30" fmla="*/ 1 w 19"/>
                <a:gd name="T31" fmla="*/ 16 h 32"/>
                <a:gd name="T32" fmla="*/ 0 w 19"/>
                <a:gd name="T33" fmla="*/ 17 h 32"/>
                <a:gd name="T34" fmla="*/ 0 w 19"/>
                <a:gd name="T35" fmla="*/ 20 h 32"/>
                <a:gd name="T36" fmla="*/ 1 w 19"/>
                <a:gd name="T37" fmla="*/ 22 h 32"/>
                <a:gd name="T38" fmla="*/ 1 w 19"/>
                <a:gd name="T39" fmla="*/ 25 h 32"/>
                <a:gd name="T40" fmla="*/ 2 w 19"/>
                <a:gd name="T41" fmla="*/ 28 h 32"/>
                <a:gd name="T42" fmla="*/ 3 w 19"/>
                <a:gd name="T43" fmla="*/ 30 h 32"/>
                <a:gd name="T44" fmla="*/ 5 w 19"/>
                <a:gd name="T45" fmla="*/ 30 h 32"/>
                <a:gd name="T46" fmla="*/ 6 w 19"/>
                <a:gd name="T47" fmla="*/ 31 h 32"/>
                <a:gd name="T48" fmla="*/ 8 w 19"/>
                <a:gd name="T49" fmla="*/ 31 h 32"/>
                <a:gd name="T50" fmla="*/ 10 w 19"/>
                <a:gd name="T51" fmla="*/ 30 h 32"/>
                <a:gd name="T52" fmla="*/ 11 w 19"/>
                <a:gd name="T53" fmla="*/ 29 h 32"/>
                <a:gd name="T54" fmla="*/ 12 w 19"/>
                <a:gd name="T55" fmla="*/ 30 h 32"/>
                <a:gd name="T56" fmla="*/ 14 w 19"/>
                <a:gd name="T57" fmla="*/ 28 h 32"/>
                <a:gd name="T58" fmla="*/ 15 w 19"/>
                <a:gd name="T59" fmla="*/ 27 h 32"/>
                <a:gd name="T60" fmla="*/ 16 w 19"/>
                <a:gd name="T61" fmla="*/ 25 h 32"/>
                <a:gd name="T62" fmla="*/ 17 w 19"/>
                <a:gd name="T63" fmla="*/ 23 h 32"/>
                <a:gd name="T64" fmla="*/ 18 w 19"/>
                <a:gd name="T65" fmla="*/ 21 h 32"/>
                <a:gd name="T66" fmla="*/ 18 w 19"/>
                <a:gd name="T67" fmla="*/ 19 h 32"/>
                <a:gd name="T68" fmla="*/ 18 w 19"/>
                <a:gd name="T69" fmla="*/ 17 h 32"/>
                <a:gd name="T70" fmla="*/ 18 w 19"/>
                <a:gd name="T71" fmla="*/ 14 h 32"/>
                <a:gd name="T72" fmla="*/ 18 w 19"/>
                <a:gd name="T73" fmla="*/ 12 h 32"/>
                <a:gd name="T74" fmla="*/ 18 w 19"/>
                <a:gd name="T75" fmla="*/ 10 h 3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 h="32">
                  <a:moveTo>
                    <a:pt x="18" y="9"/>
                  </a:moveTo>
                  <a:lnTo>
                    <a:pt x="18" y="8"/>
                  </a:lnTo>
                  <a:lnTo>
                    <a:pt x="18" y="7"/>
                  </a:lnTo>
                  <a:lnTo>
                    <a:pt x="18" y="6"/>
                  </a:lnTo>
                  <a:lnTo>
                    <a:pt x="18" y="4"/>
                  </a:lnTo>
                  <a:lnTo>
                    <a:pt x="18" y="3"/>
                  </a:lnTo>
                  <a:lnTo>
                    <a:pt x="17" y="3"/>
                  </a:lnTo>
                  <a:lnTo>
                    <a:pt x="17" y="2"/>
                  </a:lnTo>
                  <a:lnTo>
                    <a:pt x="16" y="2"/>
                  </a:lnTo>
                  <a:lnTo>
                    <a:pt x="16" y="1"/>
                  </a:lnTo>
                  <a:lnTo>
                    <a:pt x="15" y="1"/>
                  </a:lnTo>
                  <a:lnTo>
                    <a:pt x="14" y="1"/>
                  </a:lnTo>
                  <a:lnTo>
                    <a:pt x="14" y="0"/>
                  </a:lnTo>
                  <a:lnTo>
                    <a:pt x="13" y="0"/>
                  </a:lnTo>
                  <a:lnTo>
                    <a:pt x="12" y="0"/>
                  </a:lnTo>
                  <a:lnTo>
                    <a:pt x="11" y="0"/>
                  </a:lnTo>
                  <a:lnTo>
                    <a:pt x="11" y="1"/>
                  </a:lnTo>
                  <a:lnTo>
                    <a:pt x="10" y="1"/>
                  </a:lnTo>
                  <a:lnTo>
                    <a:pt x="7" y="2"/>
                  </a:lnTo>
                  <a:lnTo>
                    <a:pt x="7" y="3"/>
                  </a:lnTo>
                  <a:lnTo>
                    <a:pt x="6" y="3"/>
                  </a:lnTo>
                  <a:lnTo>
                    <a:pt x="5" y="4"/>
                  </a:lnTo>
                  <a:lnTo>
                    <a:pt x="5" y="6"/>
                  </a:lnTo>
                  <a:lnTo>
                    <a:pt x="4" y="6"/>
                  </a:lnTo>
                  <a:lnTo>
                    <a:pt x="4" y="7"/>
                  </a:lnTo>
                  <a:lnTo>
                    <a:pt x="3" y="8"/>
                  </a:lnTo>
                  <a:lnTo>
                    <a:pt x="3" y="9"/>
                  </a:lnTo>
                  <a:lnTo>
                    <a:pt x="2" y="10"/>
                  </a:lnTo>
                  <a:lnTo>
                    <a:pt x="1" y="12"/>
                  </a:lnTo>
                  <a:lnTo>
                    <a:pt x="1" y="13"/>
                  </a:lnTo>
                  <a:lnTo>
                    <a:pt x="1" y="14"/>
                  </a:lnTo>
                  <a:lnTo>
                    <a:pt x="1" y="16"/>
                  </a:lnTo>
                  <a:lnTo>
                    <a:pt x="1" y="17"/>
                  </a:lnTo>
                  <a:lnTo>
                    <a:pt x="0" y="17"/>
                  </a:lnTo>
                  <a:lnTo>
                    <a:pt x="0" y="19"/>
                  </a:lnTo>
                  <a:lnTo>
                    <a:pt x="0" y="20"/>
                  </a:lnTo>
                  <a:lnTo>
                    <a:pt x="0" y="21"/>
                  </a:lnTo>
                  <a:lnTo>
                    <a:pt x="1" y="22"/>
                  </a:lnTo>
                  <a:lnTo>
                    <a:pt x="1" y="23"/>
                  </a:lnTo>
                  <a:lnTo>
                    <a:pt x="1" y="25"/>
                  </a:lnTo>
                  <a:lnTo>
                    <a:pt x="2" y="27"/>
                  </a:lnTo>
                  <a:lnTo>
                    <a:pt x="2" y="28"/>
                  </a:lnTo>
                  <a:lnTo>
                    <a:pt x="3" y="29"/>
                  </a:lnTo>
                  <a:lnTo>
                    <a:pt x="3" y="30"/>
                  </a:lnTo>
                  <a:lnTo>
                    <a:pt x="4" y="30"/>
                  </a:lnTo>
                  <a:lnTo>
                    <a:pt x="5" y="30"/>
                  </a:lnTo>
                  <a:lnTo>
                    <a:pt x="5" y="31"/>
                  </a:lnTo>
                  <a:lnTo>
                    <a:pt x="6" y="31"/>
                  </a:lnTo>
                  <a:lnTo>
                    <a:pt x="7" y="31"/>
                  </a:lnTo>
                  <a:lnTo>
                    <a:pt x="8" y="31"/>
                  </a:lnTo>
                  <a:lnTo>
                    <a:pt x="10" y="31"/>
                  </a:lnTo>
                  <a:lnTo>
                    <a:pt x="10" y="30"/>
                  </a:lnTo>
                  <a:lnTo>
                    <a:pt x="10" y="29"/>
                  </a:lnTo>
                  <a:lnTo>
                    <a:pt x="11" y="29"/>
                  </a:lnTo>
                  <a:lnTo>
                    <a:pt x="12" y="29"/>
                  </a:lnTo>
                  <a:lnTo>
                    <a:pt x="12" y="30"/>
                  </a:lnTo>
                  <a:lnTo>
                    <a:pt x="13" y="28"/>
                  </a:lnTo>
                  <a:lnTo>
                    <a:pt x="14" y="28"/>
                  </a:lnTo>
                  <a:lnTo>
                    <a:pt x="14" y="27"/>
                  </a:lnTo>
                  <a:lnTo>
                    <a:pt x="15" y="27"/>
                  </a:lnTo>
                  <a:lnTo>
                    <a:pt x="15" y="25"/>
                  </a:lnTo>
                  <a:lnTo>
                    <a:pt x="16" y="25"/>
                  </a:lnTo>
                  <a:lnTo>
                    <a:pt x="16" y="24"/>
                  </a:lnTo>
                  <a:lnTo>
                    <a:pt x="17" y="23"/>
                  </a:lnTo>
                  <a:lnTo>
                    <a:pt x="17" y="22"/>
                  </a:lnTo>
                  <a:lnTo>
                    <a:pt x="18" y="21"/>
                  </a:lnTo>
                  <a:lnTo>
                    <a:pt x="18" y="20"/>
                  </a:lnTo>
                  <a:lnTo>
                    <a:pt x="18" y="19"/>
                  </a:lnTo>
                  <a:lnTo>
                    <a:pt x="18" y="18"/>
                  </a:lnTo>
                  <a:lnTo>
                    <a:pt x="18" y="17"/>
                  </a:lnTo>
                  <a:lnTo>
                    <a:pt x="18" y="16"/>
                  </a:lnTo>
                  <a:lnTo>
                    <a:pt x="18" y="14"/>
                  </a:lnTo>
                  <a:lnTo>
                    <a:pt x="18" y="13"/>
                  </a:lnTo>
                  <a:lnTo>
                    <a:pt x="18" y="12"/>
                  </a:lnTo>
                  <a:lnTo>
                    <a:pt x="18" y="11"/>
                  </a:lnTo>
                  <a:lnTo>
                    <a:pt x="18" y="10"/>
                  </a:lnTo>
                  <a:lnTo>
                    <a:pt x="18" y="9"/>
                  </a:lnTo>
                </a:path>
              </a:pathLst>
            </a:custGeom>
            <a:solidFill>
              <a:srgbClr val="FF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787" name="Freeform 305"/>
            <p:cNvSpPr>
              <a:spLocks/>
            </p:cNvSpPr>
            <p:nvPr/>
          </p:nvSpPr>
          <p:spPr bwMode="auto">
            <a:xfrm>
              <a:off x="3449" y="1667"/>
              <a:ext cx="25" cy="27"/>
            </a:xfrm>
            <a:custGeom>
              <a:avLst/>
              <a:gdLst>
                <a:gd name="T0" fmla="*/ 17 w 25"/>
                <a:gd name="T1" fmla="*/ 3 h 27"/>
                <a:gd name="T2" fmla="*/ 16 w 25"/>
                <a:gd name="T3" fmla="*/ 2 h 27"/>
                <a:gd name="T4" fmla="*/ 15 w 25"/>
                <a:gd name="T5" fmla="*/ 1 h 27"/>
                <a:gd name="T6" fmla="*/ 13 w 25"/>
                <a:gd name="T7" fmla="*/ 1 h 27"/>
                <a:gd name="T8" fmla="*/ 11 w 25"/>
                <a:gd name="T9" fmla="*/ 0 h 27"/>
                <a:gd name="T10" fmla="*/ 10 w 25"/>
                <a:gd name="T11" fmla="*/ 1 h 27"/>
                <a:gd name="T12" fmla="*/ 8 w 25"/>
                <a:gd name="T13" fmla="*/ 1 h 27"/>
                <a:gd name="T14" fmla="*/ 7 w 25"/>
                <a:gd name="T15" fmla="*/ 2 h 27"/>
                <a:gd name="T16" fmla="*/ 5 w 25"/>
                <a:gd name="T17" fmla="*/ 3 h 27"/>
                <a:gd name="T18" fmla="*/ 4 w 25"/>
                <a:gd name="T19" fmla="*/ 4 h 27"/>
                <a:gd name="T20" fmla="*/ 3 w 25"/>
                <a:gd name="T21" fmla="*/ 5 h 27"/>
                <a:gd name="T22" fmla="*/ 2 w 25"/>
                <a:gd name="T23" fmla="*/ 6 h 27"/>
                <a:gd name="T24" fmla="*/ 1 w 25"/>
                <a:gd name="T25" fmla="*/ 8 h 27"/>
                <a:gd name="T26" fmla="*/ 1 w 25"/>
                <a:gd name="T27" fmla="*/ 10 h 27"/>
                <a:gd name="T28" fmla="*/ 0 w 25"/>
                <a:gd name="T29" fmla="*/ 12 h 27"/>
                <a:gd name="T30" fmla="*/ 0 w 25"/>
                <a:gd name="T31" fmla="*/ 15 h 27"/>
                <a:gd name="T32" fmla="*/ 1 w 25"/>
                <a:gd name="T33" fmla="*/ 17 h 27"/>
                <a:gd name="T34" fmla="*/ 1 w 25"/>
                <a:gd name="T35" fmla="*/ 19 h 27"/>
                <a:gd name="T36" fmla="*/ 2 w 25"/>
                <a:gd name="T37" fmla="*/ 20 h 27"/>
                <a:gd name="T38" fmla="*/ 3 w 25"/>
                <a:gd name="T39" fmla="*/ 21 h 27"/>
                <a:gd name="T40" fmla="*/ 4 w 25"/>
                <a:gd name="T41" fmla="*/ 22 h 27"/>
                <a:gd name="T42" fmla="*/ 5 w 25"/>
                <a:gd name="T43" fmla="*/ 23 h 27"/>
                <a:gd name="T44" fmla="*/ 7 w 25"/>
                <a:gd name="T45" fmla="*/ 24 h 27"/>
                <a:gd name="T46" fmla="*/ 8 w 25"/>
                <a:gd name="T47" fmla="*/ 25 h 27"/>
                <a:gd name="T48" fmla="*/ 9 w 25"/>
                <a:gd name="T49" fmla="*/ 26 h 27"/>
                <a:gd name="T50" fmla="*/ 11 w 25"/>
                <a:gd name="T51" fmla="*/ 26 h 27"/>
                <a:gd name="T52" fmla="*/ 14 w 25"/>
                <a:gd name="T53" fmla="*/ 26 h 27"/>
                <a:gd name="T54" fmla="*/ 16 w 25"/>
                <a:gd name="T55" fmla="*/ 26 h 27"/>
                <a:gd name="T56" fmla="*/ 18 w 25"/>
                <a:gd name="T57" fmla="*/ 26 h 27"/>
                <a:gd name="T58" fmla="*/ 20 w 25"/>
                <a:gd name="T59" fmla="*/ 26 h 27"/>
                <a:gd name="T60" fmla="*/ 21 w 25"/>
                <a:gd name="T61" fmla="*/ 25 h 27"/>
                <a:gd name="T62" fmla="*/ 22 w 25"/>
                <a:gd name="T63" fmla="*/ 24 h 27"/>
                <a:gd name="T64" fmla="*/ 23 w 25"/>
                <a:gd name="T65" fmla="*/ 22 h 27"/>
                <a:gd name="T66" fmla="*/ 24 w 25"/>
                <a:gd name="T67" fmla="*/ 21 h 27"/>
                <a:gd name="T68" fmla="*/ 24 w 25"/>
                <a:gd name="T69" fmla="*/ 19 h 27"/>
                <a:gd name="T70" fmla="*/ 24 w 25"/>
                <a:gd name="T71" fmla="*/ 17 h 27"/>
                <a:gd name="T72" fmla="*/ 23 w 25"/>
                <a:gd name="T73" fmla="*/ 16 h 27"/>
                <a:gd name="T74" fmla="*/ 23 w 25"/>
                <a:gd name="T75" fmla="*/ 14 h 27"/>
                <a:gd name="T76" fmla="*/ 22 w 25"/>
                <a:gd name="T77" fmla="*/ 11 h 27"/>
                <a:gd name="T78" fmla="*/ 21 w 25"/>
                <a:gd name="T79" fmla="*/ 9 h 27"/>
                <a:gd name="T80" fmla="*/ 20 w 25"/>
                <a:gd name="T81" fmla="*/ 8 h 27"/>
                <a:gd name="T82" fmla="*/ 19 w 25"/>
                <a:gd name="T83" fmla="*/ 7 h 27"/>
                <a:gd name="T84" fmla="*/ 18 w 25"/>
                <a:gd name="T85" fmla="*/ 5 h 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5" h="27">
                  <a:moveTo>
                    <a:pt x="18" y="4"/>
                  </a:moveTo>
                  <a:lnTo>
                    <a:pt x="17" y="3"/>
                  </a:lnTo>
                  <a:lnTo>
                    <a:pt x="17" y="2"/>
                  </a:lnTo>
                  <a:lnTo>
                    <a:pt x="16" y="2"/>
                  </a:lnTo>
                  <a:lnTo>
                    <a:pt x="16" y="1"/>
                  </a:lnTo>
                  <a:lnTo>
                    <a:pt x="15" y="1"/>
                  </a:lnTo>
                  <a:lnTo>
                    <a:pt x="14" y="1"/>
                  </a:lnTo>
                  <a:lnTo>
                    <a:pt x="13" y="1"/>
                  </a:lnTo>
                  <a:lnTo>
                    <a:pt x="11" y="1"/>
                  </a:lnTo>
                  <a:lnTo>
                    <a:pt x="11" y="0"/>
                  </a:lnTo>
                  <a:lnTo>
                    <a:pt x="10" y="0"/>
                  </a:lnTo>
                  <a:lnTo>
                    <a:pt x="10" y="1"/>
                  </a:lnTo>
                  <a:lnTo>
                    <a:pt x="9" y="1"/>
                  </a:lnTo>
                  <a:lnTo>
                    <a:pt x="8" y="1"/>
                  </a:lnTo>
                  <a:lnTo>
                    <a:pt x="7" y="1"/>
                  </a:lnTo>
                  <a:lnTo>
                    <a:pt x="7" y="2"/>
                  </a:lnTo>
                  <a:lnTo>
                    <a:pt x="6" y="3"/>
                  </a:lnTo>
                  <a:lnTo>
                    <a:pt x="5" y="3"/>
                  </a:lnTo>
                  <a:lnTo>
                    <a:pt x="5" y="4"/>
                  </a:lnTo>
                  <a:lnTo>
                    <a:pt x="4" y="4"/>
                  </a:lnTo>
                  <a:lnTo>
                    <a:pt x="4" y="5"/>
                  </a:lnTo>
                  <a:lnTo>
                    <a:pt x="3" y="5"/>
                  </a:lnTo>
                  <a:lnTo>
                    <a:pt x="3" y="6"/>
                  </a:lnTo>
                  <a:lnTo>
                    <a:pt x="2" y="6"/>
                  </a:lnTo>
                  <a:lnTo>
                    <a:pt x="2" y="7"/>
                  </a:lnTo>
                  <a:lnTo>
                    <a:pt x="1" y="8"/>
                  </a:lnTo>
                  <a:lnTo>
                    <a:pt x="1" y="9"/>
                  </a:lnTo>
                  <a:lnTo>
                    <a:pt x="1" y="10"/>
                  </a:lnTo>
                  <a:lnTo>
                    <a:pt x="1" y="11"/>
                  </a:lnTo>
                  <a:lnTo>
                    <a:pt x="0" y="12"/>
                  </a:lnTo>
                  <a:lnTo>
                    <a:pt x="0" y="14"/>
                  </a:lnTo>
                  <a:lnTo>
                    <a:pt x="0" y="15"/>
                  </a:lnTo>
                  <a:lnTo>
                    <a:pt x="1" y="16"/>
                  </a:lnTo>
                  <a:lnTo>
                    <a:pt x="1" y="17"/>
                  </a:lnTo>
                  <a:lnTo>
                    <a:pt x="1" y="18"/>
                  </a:lnTo>
                  <a:lnTo>
                    <a:pt x="1" y="19"/>
                  </a:lnTo>
                  <a:lnTo>
                    <a:pt x="1" y="20"/>
                  </a:lnTo>
                  <a:lnTo>
                    <a:pt x="2" y="20"/>
                  </a:lnTo>
                  <a:lnTo>
                    <a:pt x="2" y="21"/>
                  </a:lnTo>
                  <a:lnTo>
                    <a:pt x="3" y="21"/>
                  </a:lnTo>
                  <a:lnTo>
                    <a:pt x="3" y="22"/>
                  </a:lnTo>
                  <a:lnTo>
                    <a:pt x="4" y="22"/>
                  </a:lnTo>
                  <a:lnTo>
                    <a:pt x="4" y="23"/>
                  </a:lnTo>
                  <a:lnTo>
                    <a:pt x="5" y="23"/>
                  </a:lnTo>
                  <a:lnTo>
                    <a:pt x="6" y="24"/>
                  </a:lnTo>
                  <a:lnTo>
                    <a:pt x="7" y="24"/>
                  </a:lnTo>
                  <a:lnTo>
                    <a:pt x="7" y="25"/>
                  </a:lnTo>
                  <a:lnTo>
                    <a:pt x="8" y="25"/>
                  </a:lnTo>
                  <a:lnTo>
                    <a:pt x="9" y="25"/>
                  </a:lnTo>
                  <a:lnTo>
                    <a:pt x="9" y="26"/>
                  </a:lnTo>
                  <a:lnTo>
                    <a:pt x="10" y="26"/>
                  </a:lnTo>
                  <a:lnTo>
                    <a:pt x="11" y="26"/>
                  </a:lnTo>
                  <a:lnTo>
                    <a:pt x="13" y="26"/>
                  </a:lnTo>
                  <a:lnTo>
                    <a:pt x="14" y="26"/>
                  </a:lnTo>
                  <a:lnTo>
                    <a:pt x="15" y="26"/>
                  </a:lnTo>
                  <a:lnTo>
                    <a:pt x="16" y="26"/>
                  </a:lnTo>
                  <a:lnTo>
                    <a:pt x="17" y="26"/>
                  </a:lnTo>
                  <a:lnTo>
                    <a:pt x="18" y="26"/>
                  </a:lnTo>
                  <a:lnTo>
                    <a:pt x="19" y="26"/>
                  </a:lnTo>
                  <a:lnTo>
                    <a:pt x="20" y="26"/>
                  </a:lnTo>
                  <a:lnTo>
                    <a:pt x="20" y="25"/>
                  </a:lnTo>
                  <a:lnTo>
                    <a:pt x="21" y="25"/>
                  </a:lnTo>
                  <a:lnTo>
                    <a:pt x="22" y="25"/>
                  </a:lnTo>
                  <a:lnTo>
                    <a:pt x="22" y="24"/>
                  </a:lnTo>
                  <a:lnTo>
                    <a:pt x="22" y="23"/>
                  </a:lnTo>
                  <a:lnTo>
                    <a:pt x="23" y="22"/>
                  </a:lnTo>
                  <a:lnTo>
                    <a:pt x="23" y="21"/>
                  </a:lnTo>
                  <a:lnTo>
                    <a:pt x="24" y="21"/>
                  </a:lnTo>
                  <a:lnTo>
                    <a:pt x="24" y="20"/>
                  </a:lnTo>
                  <a:lnTo>
                    <a:pt x="24" y="19"/>
                  </a:lnTo>
                  <a:lnTo>
                    <a:pt x="24" y="18"/>
                  </a:lnTo>
                  <a:lnTo>
                    <a:pt x="24" y="17"/>
                  </a:lnTo>
                  <a:lnTo>
                    <a:pt x="24" y="16"/>
                  </a:lnTo>
                  <a:lnTo>
                    <a:pt x="23" y="16"/>
                  </a:lnTo>
                  <a:lnTo>
                    <a:pt x="23" y="15"/>
                  </a:lnTo>
                  <a:lnTo>
                    <a:pt x="23" y="14"/>
                  </a:lnTo>
                  <a:lnTo>
                    <a:pt x="22" y="12"/>
                  </a:lnTo>
                  <a:lnTo>
                    <a:pt x="22" y="11"/>
                  </a:lnTo>
                  <a:lnTo>
                    <a:pt x="21" y="10"/>
                  </a:lnTo>
                  <a:lnTo>
                    <a:pt x="21" y="9"/>
                  </a:lnTo>
                  <a:lnTo>
                    <a:pt x="20" y="9"/>
                  </a:lnTo>
                  <a:lnTo>
                    <a:pt x="20" y="8"/>
                  </a:lnTo>
                  <a:lnTo>
                    <a:pt x="20" y="7"/>
                  </a:lnTo>
                  <a:lnTo>
                    <a:pt x="19" y="7"/>
                  </a:lnTo>
                  <a:lnTo>
                    <a:pt x="19" y="6"/>
                  </a:lnTo>
                  <a:lnTo>
                    <a:pt x="18" y="5"/>
                  </a:lnTo>
                  <a:lnTo>
                    <a:pt x="18" y="4"/>
                  </a:lnTo>
                </a:path>
              </a:pathLst>
            </a:custGeom>
            <a:solidFill>
              <a:srgbClr val="FF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788" name="Freeform 306"/>
            <p:cNvSpPr>
              <a:spLocks/>
            </p:cNvSpPr>
            <p:nvPr/>
          </p:nvSpPr>
          <p:spPr bwMode="auto">
            <a:xfrm>
              <a:off x="3476" y="1660"/>
              <a:ext cx="40" cy="36"/>
            </a:xfrm>
            <a:custGeom>
              <a:avLst/>
              <a:gdLst>
                <a:gd name="T0" fmla="*/ 38 w 40"/>
                <a:gd name="T1" fmla="*/ 33 h 36"/>
                <a:gd name="T2" fmla="*/ 38 w 40"/>
                <a:gd name="T3" fmla="*/ 31 h 36"/>
                <a:gd name="T4" fmla="*/ 39 w 40"/>
                <a:gd name="T5" fmla="*/ 29 h 36"/>
                <a:gd name="T6" fmla="*/ 39 w 40"/>
                <a:gd name="T7" fmla="*/ 27 h 36"/>
                <a:gd name="T8" fmla="*/ 39 w 40"/>
                <a:gd name="T9" fmla="*/ 24 h 36"/>
                <a:gd name="T10" fmla="*/ 38 w 40"/>
                <a:gd name="T11" fmla="*/ 22 h 36"/>
                <a:gd name="T12" fmla="*/ 38 w 40"/>
                <a:gd name="T13" fmla="*/ 19 h 36"/>
                <a:gd name="T14" fmla="*/ 37 w 40"/>
                <a:gd name="T15" fmla="*/ 16 h 36"/>
                <a:gd name="T16" fmla="*/ 36 w 40"/>
                <a:gd name="T17" fmla="*/ 13 h 36"/>
                <a:gd name="T18" fmla="*/ 35 w 40"/>
                <a:gd name="T19" fmla="*/ 10 h 36"/>
                <a:gd name="T20" fmla="*/ 34 w 40"/>
                <a:gd name="T21" fmla="*/ 8 h 36"/>
                <a:gd name="T22" fmla="*/ 32 w 40"/>
                <a:gd name="T23" fmla="*/ 6 h 36"/>
                <a:gd name="T24" fmla="*/ 30 w 40"/>
                <a:gd name="T25" fmla="*/ 4 h 36"/>
                <a:gd name="T26" fmla="*/ 29 w 40"/>
                <a:gd name="T27" fmla="*/ 2 h 36"/>
                <a:gd name="T28" fmla="*/ 27 w 40"/>
                <a:gd name="T29" fmla="*/ 1 h 36"/>
                <a:gd name="T30" fmla="*/ 24 w 40"/>
                <a:gd name="T31" fmla="*/ 0 h 36"/>
                <a:gd name="T32" fmla="*/ 22 w 40"/>
                <a:gd name="T33" fmla="*/ 0 h 36"/>
                <a:gd name="T34" fmla="*/ 20 w 40"/>
                <a:gd name="T35" fmla="*/ 0 h 36"/>
                <a:gd name="T36" fmla="*/ 17 w 40"/>
                <a:gd name="T37" fmla="*/ 0 h 36"/>
                <a:gd name="T38" fmla="*/ 15 w 40"/>
                <a:gd name="T39" fmla="*/ 0 h 36"/>
                <a:gd name="T40" fmla="*/ 13 w 40"/>
                <a:gd name="T41" fmla="*/ 1 h 36"/>
                <a:gd name="T42" fmla="*/ 11 w 40"/>
                <a:gd name="T43" fmla="*/ 2 h 36"/>
                <a:gd name="T44" fmla="*/ 9 w 40"/>
                <a:gd name="T45" fmla="*/ 3 h 36"/>
                <a:gd name="T46" fmla="*/ 8 w 40"/>
                <a:gd name="T47" fmla="*/ 4 h 36"/>
                <a:gd name="T48" fmla="*/ 7 w 40"/>
                <a:gd name="T49" fmla="*/ 5 h 36"/>
                <a:gd name="T50" fmla="*/ 5 w 40"/>
                <a:gd name="T51" fmla="*/ 6 h 36"/>
                <a:gd name="T52" fmla="*/ 4 w 40"/>
                <a:gd name="T53" fmla="*/ 8 h 36"/>
                <a:gd name="T54" fmla="*/ 3 w 40"/>
                <a:gd name="T55" fmla="*/ 9 h 36"/>
                <a:gd name="T56" fmla="*/ 1 w 40"/>
                <a:gd name="T57" fmla="*/ 11 h 36"/>
                <a:gd name="T58" fmla="*/ 1 w 40"/>
                <a:gd name="T59" fmla="*/ 13 h 36"/>
                <a:gd name="T60" fmla="*/ 0 w 40"/>
                <a:gd name="T61" fmla="*/ 14 h 36"/>
                <a:gd name="T62" fmla="*/ 0 w 40"/>
                <a:gd name="T63" fmla="*/ 16 h 36"/>
                <a:gd name="T64" fmla="*/ 0 w 40"/>
                <a:gd name="T65" fmla="*/ 19 h 36"/>
                <a:gd name="T66" fmla="*/ 1 w 40"/>
                <a:gd name="T67" fmla="*/ 21 h 36"/>
                <a:gd name="T68" fmla="*/ 2 w 40"/>
                <a:gd name="T69" fmla="*/ 22 h 36"/>
                <a:gd name="T70" fmla="*/ 4 w 40"/>
                <a:gd name="T71" fmla="*/ 23 h 36"/>
                <a:gd name="T72" fmla="*/ 6 w 40"/>
                <a:gd name="T73" fmla="*/ 23 h 36"/>
                <a:gd name="T74" fmla="*/ 8 w 40"/>
                <a:gd name="T75" fmla="*/ 23 h 36"/>
                <a:gd name="T76" fmla="*/ 11 w 40"/>
                <a:gd name="T77" fmla="*/ 24 h 36"/>
                <a:gd name="T78" fmla="*/ 14 w 40"/>
                <a:gd name="T79" fmla="*/ 25 h 36"/>
                <a:gd name="T80" fmla="*/ 16 w 40"/>
                <a:gd name="T81" fmla="*/ 26 h 36"/>
                <a:gd name="T82" fmla="*/ 20 w 40"/>
                <a:gd name="T83" fmla="*/ 27 h 36"/>
                <a:gd name="T84" fmla="*/ 22 w 40"/>
                <a:gd name="T85" fmla="*/ 29 h 36"/>
                <a:gd name="T86" fmla="*/ 24 w 40"/>
                <a:gd name="T87" fmla="*/ 31 h 36"/>
                <a:gd name="T88" fmla="*/ 26 w 40"/>
                <a:gd name="T89" fmla="*/ 31 h 36"/>
                <a:gd name="T90" fmla="*/ 28 w 40"/>
                <a:gd name="T91" fmla="*/ 33 h 36"/>
                <a:gd name="T92" fmla="*/ 30 w 40"/>
                <a:gd name="T93" fmla="*/ 33 h 36"/>
                <a:gd name="T94" fmla="*/ 31 w 40"/>
                <a:gd name="T95" fmla="*/ 34 h 36"/>
                <a:gd name="T96" fmla="*/ 32 w 40"/>
                <a:gd name="T97" fmla="*/ 35 h 36"/>
                <a:gd name="T98" fmla="*/ 34 w 40"/>
                <a:gd name="T99" fmla="*/ 35 h 36"/>
                <a:gd name="T100" fmla="*/ 36 w 40"/>
                <a:gd name="T101" fmla="*/ 35 h 36"/>
                <a:gd name="T102" fmla="*/ 37 w 40"/>
                <a:gd name="T103" fmla="*/ 34 h 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0" h="36">
                  <a:moveTo>
                    <a:pt x="37" y="34"/>
                  </a:moveTo>
                  <a:lnTo>
                    <a:pt x="38" y="33"/>
                  </a:lnTo>
                  <a:lnTo>
                    <a:pt x="38" y="32"/>
                  </a:lnTo>
                  <a:lnTo>
                    <a:pt x="38" y="31"/>
                  </a:lnTo>
                  <a:lnTo>
                    <a:pt x="39" y="30"/>
                  </a:lnTo>
                  <a:lnTo>
                    <a:pt x="39" y="29"/>
                  </a:lnTo>
                  <a:lnTo>
                    <a:pt x="39" y="28"/>
                  </a:lnTo>
                  <a:lnTo>
                    <a:pt x="39" y="27"/>
                  </a:lnTo>
                  <a:lnTo>
                    <a:pt x="39" y="25"/>
                  </a:lnTo>
                  <a:lnTo>
                    <a:pt x="39" y="24"/>
                  </a:lnTo>
                  <a:lnTo>
                    <a:pt x="39" y="23"/>
                  </a:lnTo>
                  <a:lnTo>
                    <a:pt x="38" y="22"/>
                  </a:lnTo>
                  <a:lnTo>
                    <a:pt x="38" y="21"/>
                  </a:lnTo>
                  <a:lnTo>
                    <a:pt x="38" y="19"/>
                  </a:lnTo>
                  <a:lnTo>
                    <a:pt x="38" y="18"/>
                  </a:lnTo>
                  <a:lnTo>
                    <a:pt x="37" y="16"/>
                  </a:lnTo>
                  <a:lnTo>
                    <a:pt x="37" y="14"/>
                  </a:lnTo>
                  <a:lnTo>
                    <a:pt x="36" y="13"/>
                  </a:lnTo>
                  <a:lnTo>
                    <a:pt x="36" y="12"/>
                  </a:lnTo>
                  <a:lnTo>
                    <a:pt x="35" y="10"/>
                  </a:lnTo>
                  <a:lnTo>
                    <a:pt x="34" y="9"/>
                  </a:lnTo>
                  <a:lnTo>
                    <a:pt x="34" y="8"/>
                  </a:lnTo>
                  <a:lnTo>
                    <a:pt x="33" y="7"/>
                  </a:lnTo>
                  <a:lnTo>
                    <a:pt x="32" y="6"/>
                  </a:lnTo>
                  <a:lnTo>
                    <a:pt x="32" y="5"/>
                  </a:lnTo>
                  <a:lnTo>
                    <a:pt x="30" y="4"/>
                  </a:lnTo>
                  <a:lnTo>
                    <a:pt x="30" y="3"/>
                  </a:lnTo>
                  <a:lnTo>
                    <a:pt x="29" y="2"/>
                  </a:lnTo>
                  <a:lnTo>
                    <a:pt x="28" y="2"/>
                  </a:lnTo>
                  <a:lnTo>
                    <a:pt x="27" y="1"/>
                  </a:lnTo>
                  <a:lnTo>
                    <a:pt x="26" y="1"/>
                  </a:lnTo>
                  <a:lnTo>
                    <a:pt x="24" y="0"/>
                  </a:lnTo>
                  <a:lnTo>
                    <a:pt x="23" y="0"/>
                  </a:lnTo>
                  <a:lnTo>
                    <a:pt x="22" y="0"/>
                  </a:lnTo>
                  <a:lnTo>
                    <a:pt x="21" y="0"/>
                  </a:lnTo>
                  <a:lnTo>
                    <a:pt x="20" y="0"/>
                  </a:lnTo>
                  <a:lnTo>
                    <a:pt x="18" y="0"/>
                  </a:lnTo>
                  <a:lnTo>
                    <a:pt x="17" y="0"/>
                  </a:lnTo>
                  <a:lnTo>
                    <a:pt x="16" y="0"/>
                  </a:lnTo>
                  <a:lnTo>
                    <a:pt x="15" y="0"/>
                  </a:lnTo>
                  <a:lnTo>
                    <a:pt x="14" y="1"/>
                  </a:lnTo>
                  <a:lnTo>
                    <a:pt x="13" y="1"/>
                  </a:lnTo>
                  <a:lnTo>
                    <a:pt x="12" y="2"/>
                  </a:lnTo>
                  <a:lnTo>
                    <a:pt x="11" y="2"/>
                  </a:lnTo>
                  <a:lnTo>
                    <a:pt x="10" y="3"/>
                  </a:lnTo>
                  <a:lnTo>
                    <a:pt x="9" y="3"/>
                  </a:lnTo>
                  <a:lnTo>
                    <a:pt x="9" y="4"/>
                  </a:lnTo>
                  <a:lnTo>
                    <a:pt x="8" y="4"/>
                  </a:lnTo>
                  <a:lnTo>
                    <a:pt x="7" y="4"/>
                  </a:lnTo>
                  <a:lnTo>
                    <a:pt x="7" y="5"/>
                  </a:lnTo>
                  <a:lnTo>
                    <a:pt x="6" y="6"/>
                  </a:lnTo>
                  <a:lnTo>
                    <a:pt x="5" y="6"/>
                  </a:lnTo>
                  <a:lnTo>
                    <a:pt x="5" y="7"/>
                  </a:lnTo>
                  <a:lnTo>
                    <a:pt x="4" y="8"/>
                  </a:lnTo>
                  <a:lnTo>
                    <a:pt x="3" y="8"/>
                  </a:lnTo>
                  <a:lnTo>
                    <a:pt x="3" y="9"/>
                  </a:lnTo>
                  <a:lnTo>
                    <a:pt x="2" y="10"/>
                  </a:lnTo>
                  <a:lnTo>
                    <a:pt x="1" y="11"/>
                  </a:lnTo>
                  <a:lnTo>
                    <a:pt x="1" y="12"/>
                  </a:lnTo>
                  <a:lnTo>
                    <a:pt x="1" y="13"/>
                  </a:lnTo>
                  <a:lnTo>
                    <a:pt x="0" y="13"/>
                  </a:lnTo>
                  <a:lnTo>
                    <a:pt x="0" y="14"/>
                  </a:lnTo>
                  <a:lnTo>
                    <a:pt x="0" y="15"/>
                  </a:lnTo>
                  <a:lnTo>
                    <a:pt x="0" y="16"/>
                  </a:lnTo>
                  <a:lnTo>
                    <a:pt x="0" y="18"/>
                  </a:lnTo>
                  <a:lnTo>
                    <a:pt x="0" y="19"/>
                  </a:lnTo>
                  <a:lnTo>
                    <a:pt x="1" y="20"/>
                  </a:lnTo>
                  <a:lnTo>
                    <a:pt x="1" y="21"/>
                  </a:lnTo>
                  <a:lnTo>
                    <a:pt x="1" y="22"/>
                  </a:lnTo>
                  <a:lnTo>
                    <a:pt x="2" y="22"/>
                  </a:lnTo>
                  <a:lnTo>
                    <a:pt x="3" y="22"/>
                  </a:lnTo>
                  <a:lnTo>
                    <a:pt x="4" y="23"/>
                  </a:lnTo>
                  <a:lnTo>
                    <a:pt x="5" y="23"/>
                  </a:lnTo>
                  <a:lnTo>
                    <a:pt x="6" y="23"/>
                  </a:lnTo>
                  <a:lnTo>
                    <a:pt x="7" y="23"/>
                  </a:lnTo>
                  <a:lnTo>
                    <a:pt x="8" y="23"/>
                  </a:lnTo>
                  <a:lnTo>
                    <a:pt x="10" y="24"/>
                  </a:lnTo>
                  <a:lnTo>
                    <a:pt x="11" y="24"/>
                  </a:lnTo>
                  <a:lnTo>
                    <a:pt x="13" y="25"/>
                  </a:lnTo>
                  <a:lnTo>
                    <a:pt x="14" y="25"/>
                  </a:lnTo>
                  <a:lnTo>
                    <a:pt x="15" y="26"/>
                  </a:lnTo>
                  <a:lnTo>
                    <a:pt x="16" y="26"/>
                  </a:lnTo>
                  <a:lnTo>
                    <a:pt x="17" y="27"/>
                  </a:lnTo>
                  <a:lnTo>
                    <a:pt x="20" y="27"/>
                  </a:lnTo>
                  <a:lnTo>
                    <a:pt x="20" y="28"/>
                  </a:lnTo>
                  <a:lnTo>
                    <a:pt x="22" y="29"/>
                  </a:lnTo>
                  <a:lnTo>
                    <a:pt x="24" y="30"/>
                  </a:lnTo>
                  <a:lnTo>
                    <a:pt x="24" y="31"/>
                  </a:lnTo>
                  <a:lnTo>
                    <a:pt x="25" y="31"/>
                  </a:lnTo>
                  <a:lnTo>
                    <a:pt x="26" y="31"/>
                  </a:lnTo>
                  <a:lnTo>
                    <a:pt x="27" y="32"/>
                  </a:lnTo>
                  <a:lnTo>
                    <a:pt x="28" y="33"/>
                  </a:lnTo>
                  <a:lnTo>
                    <a:pt x="29" y="33"/>
                  </a:lnTo>
                  <a:lnTo>
                    <a:pt x="30" y="33"/>
                  </a:lnTo>
                  <a:lnTo>
                    <a:pt x="30" y="34"/>
                  </a:lnTo>
                  <a:lnTo>
                    <a:pt x="31" y="34"/>
                  </a:lnTo>
                  <a:lnTo>
                    <a:pt x="32" y="34"/>
                  </a:lnTo>
                  <a:lnTo>
                    <a:pt x="32" y="35"/>
                  </a:lnTo>
                  <a:lnTo>
                    <a:pt x="33" y="35"/>
                  </a:lnTo>
                  <a:lnTo>
                    <a:pt x="34" y="35"/>
                  </a:lnTo>
                  <a:lnTo>
                    <a:pt x="35" y="35"/>
                  </a:lnTo>
                  <a:lnTo>
                    <a:pt x="36" y="35"/>
                  </a:lnTo>
                  <a:lnTo>
                    <a:pt x="36" y="34"/>
                  </a:lnTo>
                  <a:lnTo>
                    <a:pt x="37" y="34"/>
                  </a:lnTo>
                </a:path>
              </a:pathLst>
            </a:custGeom>
            <a:solidFill>
              <a:srgbClr val="FF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789" name="Freeform 307"/>
            <p:cNvSpPr>
              <a:spLocks/>
            </p:cNvSpPr>
            <p:nvPr/>
          </p:nvSpPr>
          <p:spPr bwMode="auto">
            <a:xfrm>
              <a:off x="3588" y="1667"/>
              <a:ext cx="38" cy="20"/>
            </a:xfrm>
            <a:custGeom>
              <a:avLst/>
              <a:gdLst>
                <a:gd name="T0" fmla="*/ 14 w 38"/>
                <a:gd name="T1" fmla="*/ 2 h 20"/>
                <a:gd name="T2" fmla="*/ 13 w 38"/>
                <a:gd name="T3" fmla="*/ 1 h 20"/>
                <a:gd name="T4" fmla="*/ 11 w 38"/>
                <a:gd name="T5" fmla="*/ 1 h 20"/>
                <a:gd name="T6" fmla="*/ 10 w 38"/>
                <a:gd name="T7" fmla="*/ 0 h 20"/>
                <a:gd name="T8" fmla="*/ 8 w 38"/>
                <a:gd name="T9" fmla="*/ 0 h 20"/>
                <a:gd name="T10" fmla="*/ 6 w 38"/>
                <a:gd name="T11" fmla="*/ 0 h 20"/>
                <a:gd name="T12" fmla="*/ 4 w 38"/>
                <a:gd name="T13" fmla="*/ 1 h 20"/>
                <a:gd name="T14" fmla="*/ 3 w 38"/>
                <a:gd name="T15" fmla="*/ 2 h 20"/>
                <a:gd name="T16" fmla="*/ 2 w 38"/>
                <a:gd name="T17" fmla="*/ 4 h 20"/>
                <a:gd name="T18" fmla="*/ 1 w 38"/>
                <a:gd name="T19" fmla="*/ 6 h 20"/>
                <a:gd name="T20" fmla="*/ 1 w 38"/>
                <a:gd name="T21" fmla="*/ 8 h 20"/>
                <a:gd name="T22" fmla="*/ 0 w 38"/>
                <a:gd name="T23" fmla="*/ 10 h 20"/>
                <a:gd name="T24" fmla="*/ 1 w 38"/>
                <a:gd name="T25" fmla="*/ 11 h 20"/>
                <a:gd name="T26" fmla="*/ 1 w 38"/>
                <a:gd name="T27" fmla="*/ 13 h 20"/>
                <a:gd name="T28" fmla="*/ 2 w 38"/>
                <a:gd name="T29" fmla="*/ 14 h 20"/>
                <a:gd name="T30" fmla="*/ 4 w 38"/>
                <a:gd name="T31" fmla="*/ 16 h 20"/>
                <a:gd name="T32" fmla="*/ 5 w 38"/>
                <a:gd name="T33" fmla="*/ 17 h 20"/>
                <a:gd name="T34" fmla="*/ 6 w 38"/>
                <a:gd name="T35" fmla="*/ 18 h 20"/>
                <a:gd name="T36" fmla="*/ 8 w 38"/>
                <a:gd name="T37" fmla="*/ 19 h 20"/>
                <a:gd name="T38" fmla="*/ 10 w 38"/>
                <a:gd name="T39" fmla="*/ 19 h 20"/>
                <a:gd name="T40" fmla="*/ 12 w 38"/>
                <a:gd name="T41" fmla="*/ 19 h 20"/>
                <a:gd name="T42" fmla="*/ 14 w 38"/>
                <a:gd name="T43" fmla="*/ 19 h 20"/>
                <a:gd name="T44" fmla="*/ 16 w 38"/>
                <a:gd name="T45" fmla="*/ 19 h 20"/>
                <a:gd name="T46" fmla="*/ 18 w 38"/>
                <a:gd name="T47" fmla="*/ 19 h 20"/>
                <a:gd name="T48" fmla="*/ 20 w 38"/>
                <a:gd name="T49" fmla="*/ 18 h 20"/>
                <a:gd name="T50" fmla="*/ 22 w 38"/>
                <a:gd name="T51" fmla="*/ 18 h 20"/>
                <a:gd name="T52" fmla="*/ 25 w 38"/>
                <a:gd name="T53" fmla="*/ 18 h 20"/>
                <a:gd name="T54" fmla="*/ 28 w 38"/>
                <a:gd name="T55" fmla="*/ 18 h 20"/>
                <a:gd name="T56" fmla="*/ 30 w 38"/>
                <a:gd name="T57" fmla="*/ 17 h 20"/>
                <a:gd name="T58" fmla="*/ 34 w 38"/>
                <a:gd name="T59" fmla="*/ 17 h 20"/>
                <a:gd name="T60" fmla="*/ 36 w 38"/>
                <a:gd name="T61" fmla="*/ 18 h 20"/>
                <a:gd name="T62" fmla="*/ 37 w 38"/>
                <a:gd name="T63" fmla="*/ 16 h 20"/>
                <a:gd name="T64" fmla="*/ 37 w 38"/>
                <a:gd name="T65" fmla="*/ 14 h 20"/>
                <a:gd name="T66" fmla="*/ 36 w 38"/>
                <a:gd name="T67" fmla="*/ 12 h 20"/>
                <a:gd name="T68" fmla="*/ 34 w 38"/>
                <a:gd name="T69" fmla="*/ 11 h 20"/>
                <a:gd name="T70" fmla="*/ 33 w 38"/>
                <a:gd name="T71" fmla="*/ 9 h 20"/>
                <a:gd name="T72" fmla="*/ 30 w 38"/>
                <a:gd name="T73" fmla="*/ 8 h 20"/>
                <a:gd name="T74" fmla="*/ 28 w 38"/>
                <a:gd name="T75" fmla="*/ 7 h 20"/>
                <a:gd name="T76" fmla="*/ 26 w 38"/>
                <a:gd name="T77" fmla="*/ 6 h 20"/>
                <a:gd name="T78" fmla="*/ 24 w 38"/>
                <a:gd name="T79" fmla="*/ 5 h 20"/>
                <a:gd name="T80" fmla="*/ 20 w 38"/>
                <a:gd name="T81" fmla="*/ 4 h 20"/>
                <a:gd name="T82" fmla="*/ 18 w 38"/>
                <a:gd name="T83" fmla="*/ 3 h 20"/>
                <a:gd name="T84" fmla="*/ 16 w 38"/>
                <a:gd name="T85" fmla="*/ 3 h 2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8" h="20">
                  <a:moveTo>
                    <a:pt x="15" y="2"/>
                  </a:moveTo>
                  <a:lnTo>
                    <a:pt x="14" y="2"/>
                  </a:lnTo>
                  <a:lnTo>
                    <a:pt x="14" y="1"/>
                  </a:lnTo>
                  <a:lnTo>
                    <a:pt x="13" y="1"/>
                  </a:lnTo>
                  <a:lnTo>
                    <a:pt x="12" y="1"/>
                  </a:lnTo>
                  <a:lnTo>
                    <a:pt x="11" y="1"/>
                  </a:lnTo>
                  <a:lnTo>
                    <a:pt x="11" y="0"/>
                  </a:lnTo>
                  <a:lnTo>
                    <a:pt x="10" y="0"/>
                  </a:lnTo>
                  <a:lnTo>
                    <a:pt x="9" y="0"/>
                  </a:lnTo>
                  <a:lnTo>
                    <a:pt x="8" y="0"/>
                  </a:lnTo>
                  <a:lnTo>
                    <a:pt x="7" y="0"/>
                  </a:lnTo>
                  <a:lnTo>
                    <a:pt x="6" y="0"/>
                  </a:lnTo>
                  <a:lnTo>
                    <a:pt x="6" y="1"/>
                  </a:lnTo>
                  <a:lnTo>
                    <a:pt x="4" y="1"/>
                  </a:lnTo>
                  <a:lnTo>
                    <a:pt x="4" y="2"/>
                  </a:lnTo>
                  <a:lnTo>
                    <a:pt x="3" y="2"/>
                  </a:lnTo>
                  <a:lnTo>
                    <a:pt x="3" y="3"/>
                  </a:lnTo>
                  <a:lnTo>
                    <a:pt x="2" y="4"/>
                  </a:lnTo>
                  <a:lnTo>
                    <a:pt x="2" y="5"/>
                  </a:lnTo>
                  <a:lnTo>
                    <a:pt x="1" y="6"/>
                  </a:lnTo>
                  <a:lnTo>
                    <a:pt x="1" y="7"/>
                  </a:lnTo>
                  <a:lnTo>
                    <a:pt x="1" y="8"/>
                  </a:lnTo>
                  <a:lnTo>
                    <a:pt x="0" y="9"/>
                  </a:lnTo>
                  <a:lnTo>
                    <a:pt x="0" y="10"/>
                  </a:lnTo>
                  <a:lnTo>
                    <a:pt x="0" y="11"/>
                  </a:lnTo>
                  <a:lnTo>
                    <a:pt x="1" y="11"/>
                  </a:lnTo>
                  <a:lnTo>
                    <a:pt x="1" y="12"/>
                  </a:lnTo>
                  <a:lnTo>
                    <a:pt x="1" y="13"/>
                  </a:lnTo>
                  <a:lnTo>
                    <a:pt x="2" y="13"/>
                  </a:lnTo>
                  <a:lnTo>
                    <a:pt x="2" y="14"/>
                  </a:lnTo>
                  <a:lnTo>
                    <a:pt x="2" y="15"/>
                  </a:lnTo>
                  <a:lnTo>
                    <a:pt x="4" y="16"/>
                  </a:lnTo>
                  <a:lnTo>
                    <a:pt x="4" y="17"/>
                  </a:lnTo>
                  <a:lnTo>
                    <a:pt x="5" y="17"/>
                  </a:lnTo>
                  <a:lnTo>
                    <a:pt x="6" y="17"/>
                  </a:lnTo>
                  <a:lnTo>
                    <a:pt x="6" y="18"/>
                  </a:lnTo>
                  <a:lnTo>
                    <a:pt x="7" y="18"/>
                  </a:lnTo>
                  <a:lnTo>
                    <a:pt x="8" y="19"/>
                  </a:lnTo>
                  <a:lnTo>
                    <a:pt x="9" y="19"/>
                  </a:lnTo>
                  <a:lnTo>
                    <a:pt x="10" y="19"/>
                  </a:lnTo>
                  <a:lnTo>
                    <a:pt x="11" y="19"/>
                  </a:lnTo>
                  <a:lnTo>
                    <a:pt x="12" y="19"/>
                  </a:lnTo>
                  <a:lnTo>
                    <a:pt x="13" y="19"/>
                  </a:lnTo>
                  <a:lnTo>
                    <a:pt x="14" y="19"/>
                  </a:lnTo>
                  <a:lnTo>
                    <a:pt x="15" y="19"/>
                  </a:lnTo>
                  <a:lnTo>
                    <a:pt x="16" y="19"/>
                  </a:lnTo>
                  <a:lnTo>
                    <a:pt x="17" y="19"/>
                  </a:lnTo>
                  <a:lnTo>
                    <a:pt x="18" y="19"/>
                  </a:lnTo>
                  <a:lnTo>
                    <a:pt x="19" y="19"/>
                  </a:lnTo>
                  <a:lnTo>
                    <a:pt x="20" y="18"/>
                  </a:lnTo>
                  <a:lnTo>
                    <a:pt x="21" y="18"/>
                  </a:lnTo>
                  <a:lnTo>
                    <a:pt x="22" y="18"/>
                  </a:lnTo>
                  <a:lnTo>
                    <a:pt x="24" y="18"/>
                  </a:lnTo>
                  <a:lnTo>
                    <a:pt x="25" y="18"/>
                  </a:lnTo>
                  <a:lnTo>
                    <a:pt x="26" y="18"/>
                  </a:lnTo>
                  <a:lnTo>
                    <a:pt x="28" y="18"/>
                  </a:lnTo>
                  <a:lnTo>
                    <a:pt x="29" y="17"/>
                  </a:lnTo>
                  <a:lnTo>
                    <a:pt x="30" y="17"/>
                  </a:lnTo>
                  <a:lnTo>
                    <a:pt x="32" y="17"/>
                  </a:lnTo>
                  <a:lnTo>
                    <a:pt x="34" y="17"/>
                  </a:lnTo>
                  <a:lnTo>
                    <a:pt x="35" y="18"/>
                  </a:lnTo>
                  <a:lnTo>
                    <a:pt x="36" y="18"/>
                  </a:lnTo>
                  <a:lnTo>
                    <a:pt x="37" y="18"/>
                  </a:lnTo>
                  <a:lnTo>
                    <a:pt x="37" y="16"/>
                  </a:lnTo>
                  <a:lnTo>
                    <a:pt x="37" y="15"/>
                  </a:lnTo>
                  <a:lnTo>
                    <a:pt x="37" y="14"/>
                  </a:lnTo>
                  <a:lnTo>
                    <a:pt x="36" y="13"/>
                  </a:lnTo>
                  <a:lnTo>
                    <a:pt x="36" y="12"/>
                  </a:lnTo>
                  <a:lnTo>
                    <a:pt x="35" y="11"/>
                  </a:lnTo>
                  <a:lnTo>
                    <a:pt x="34" y="11"/>
                  </a:lnTo>
                  <a:lnTo>
                    <a:pt x="34" y="10"/>
                  </a:lnTo>
                  <a:lnTo>
                    <a:pt x="33" y="9"/>
                  </a:lnTo>
                  <a:lnTo>
                    <a:pt x="32" y="9"/>
                  </a:lnTo>
                  <a:lnTo>
                    <a:pt x="30" y="8"/>
                  </a:lnTo>
                  <a:lnTo>
                    <a:pt x="29" y="7"/>
                  </a:lnTo>
                  <a:lnTo>
                    <a:pt x="28" y="7"/>
                  </a:lnTo>
                  <a:lnTo>
                    <a:pt x="27" y="7"/>
                  </a:lnTo>
                  <a:lnTo>
                    <a:pt x="26" y="6"/>
                  </a:lnTo>
                  <a:lnTo>
                    <a:pt x="25" y="6"/>
                  </a:lnTo>
                  <a:lnTo>
                    <a:pt x="24" y="5"/>
                  </a:lnTo>
                  <a:lnTo>
                    <a:pt x="22" y="5"/>
                  </a:lnTo>
                  <a:lnTo>
                    <a:pt x="20" y="4"/>
                  </a:lnTo>
                  <a:lnTo>
                    <a:pt x="19" y="4"/>
                  </a:lnTo>
                  <a:lnTo>
                    <a:pt x="18" y="3"/>
                  </a:lnTo>
                  <a:lnTo>
                    <a:pt x="17" y="3"/>
                  </a:lnTo>
                  <a:lnTo>
                    <a:pt x="16" y="3"/>
                  </a:lnTo>
                  <a:lnTo>
                    <a:pt x="15" y="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790" name="Freeform 308"/>
            <p:cNvSpPr>
              <a:spLocks/>
            </p:cNvSpPr>
            <p:nvPr/>
          </p:nvSpPr>
          <p:spPr bwMode="auto">
            <a:xfrm>
              <a:off x="3672" y="1671"/>
              <a:ext cx="38" cy="21"/>
            </a:xfrm>
            <a:custGeom>
              <a:avLst/>
              <a:gdLst>
                <a:gd name="T0" fmla="*/ 14 w 38"/>
                <a:gd name="T1" fmla="*/ 2 h 21"/>
                <a:gd name="T2" fmla="*/ 13 w 38"/>
                <a:gd name="T3" fmla="*/ 1 h 21"/>
                <a:gd name="T4" fmla="*/ 11 w 38"/>
                <a:gd name="T5" fmla="*/ 1 h 21"/>
                <a:gd name="T6" fmla="*/ 10 w 38"/>
                <a:gd name="T7" fmla="*/ 0 h 21"/>
                <a:gd name="T8" fmla="*/ 8 w 38"/>
                <a:gd name="T9" fmla="*/ 0 h 21"/>
                <a:gd name="T10" fmla="*/ 6 w 38"/>
                <a:gd name="T11" fmla="*/ 0 h 21"/>
                <a:gd name="T12" fmla="*/ 5 w 38"/>
                <a:gd name="T13" fmla="*/ 1 h 21"/>
                <a:gd name="T14" fmla="*/ 3 w 38"/>
                <a:gd name="T15" fmla="*/ 2 h 21"/>
                <a:gd name="T16" fmla="*/ 2 w 38"/>
                <a:gd name="T17" fmla="*/ 3 h 21"/>
                <a:gd name="T18" fmla="*/ 1 w 38"/>
                <a:gd name="T19" fmla="*/ 5 h 21"/>
                <a:gd name="T20" fmla="*/ 1 w 38"/>
                <a:gd name="T21" fmla="*/ 7 h 21"/>
                <a:gd name="T22" fmla="*/ 0 w 38"/>
                <a:gd name="T23" fmla="*/ 9 h 21"/>
                <a:gd name="T24" fmla="*/ 0 w 38"/>
                <a:gd name="T25" fmla="*/ 12 h 21"/>
                <a:gd name="T26" fmla="*/ 1 w 38"/>
                <a:gd name="T27" fmla="*/ 13 h 21"/>
                <a:gd name="T28" fmla="*/ 1 w 38"/>
                <a:gd name="T29" fmla="*/ 15 h 21"/>
                <a:gd name="T30" fmla="*/ 2 w 38"/>
                <a:gd name="T31" fmla="*/ 16 h 21"/>
                <a:gd name="T32" fmla="*/ 4 w 38"/>
                <a:gd name="T33" fmla="*/ 18 h 21"/>
                <a:gd name="T34" fmla="*/ 6 w 38"/>
                <a:gd name="T35" fmla="*/ 19 h 21"/>
                <a:gd name="T36" fmla="*/ 8 w 38"/>
                <a:gd name="T37" fmla="*/ 20 h 21"/>
                <a:gd name="T38" fmla="*/ 10 w 38"/>
                <a:gd name="T39" fmla="*/ 20 h 21"/>
                <a:gd name="T40" fmla="*/ 12 w 38"/>
                <a:gd name="T41" fmla="*/ 20 h 21"/>
                <a:gd name="T42" fmla="*/ 14 w 38"/>
                <a:gd name="T43" fmla="*/ 20 h 21"/>
                <a:gd name="T44" fmla="*/ 16 w 38"/>
                <a:gd name="T45" fmla="*/ 20 h 21"/>
                <a:gd name="T46" fmla="*/ 18 w 38"/>
                <a:gd name="T47" fmla="*/ 20 h 21"/>
                <a:gd name="T48" fmla="*/ 21 w 38"/>
                <a:gd name="T49" fmla="*/ 20 h 21"/>
                <a:gd name="T50" fmla="*/ 23 w 38"/>
                <a:gd name="T51" fmla="*/ 19 h 21"/>
                <a:gd name="T52" fmla="*/ 25 w 38"/>
                <a:gd name="T53" fmla="*/ 19 h 21"/>
                <a:gd name="T54" fmla="*/ 28 w 38"/>
                <a:gd name="T55" fmla="*/ 19 h 21"/>
                <a:gd name="T56" fmla="*/ 31 w 38"/>
                <a:gd name="T57" fmla="*/ 19 h 21"/>
                <a:gd name="T58" fmla="*/ 34 w 38"/>
                <a:gd name="T59" fmla="*/ 18 h 21"/>
                <a:gd name="T60" fmla="*/ 36 w 38"/>
                <a:gd name="T61" fmla="*/ 19 h 21"/>
                <a:gd name="T62" fmla="*/ 37 w 38"/>
                <a:gd name="T63" fmla="*/ 17 h 21"/>
                <a:gd name="T64" fmla="*/ 37 w 38"/>
                <a:gd name="T65" fmla="*/ 15 h 21"/>
                <a:gd name="T66" fmla="*/ 36 w 38"/>
                <a:gd name="T67" fmla="*/ 14 h 21"/>
                <a:gd name="T68" fmla="*/ 35 w 38"/>
                <a:gd name="T69" fmla="*/ 12 h 21"/>
                <a:gd name="T70" fmla="*/ 34 w 38"/>
                <a:gd name="T71" fmla="*/ 11 h 21"/>
                <a:gd name="T72" fmla="*/ 32 w 38"/>
                <a:gd name="T73" fmla="*/ 9 h 21"/>
                <a:gd name="T74" fmla="*/ 31 w 38"/>
                <a:gd name="T75" fmla="*/ 8 h 21"/>
                <a:gd name="T76" fmla="*/ 29 w 38"/>
                <a:gd name="T77" fmla="*/ 7 h 21"/>
                <a:gd name="T78" fmla="*/ 27 w 38"/>
                <a:gd name="T79" fmla="*/ 7 h 21"/>
                <a:gd name="T80" fmla="*/ 25 w 38"/>
                <a:gd name="T81" fmla="*/ 6 h 21"/>
                <a:gd name="T82" fmla="*/ 23 w 38"/>
                <a:gd name="T83" fmla="*/ 5 h 21"/>
                <a:gd name="T84" fmla="*/ 21 w 38"/>
                <a:gd name="T85" fmla="*/ 4 h 21"/>
                <a:gd name="T86" fmla="*/ 18 w 38"/>
                <a:gd name="T87" fmla="*/ 3 h 21"/>
                <a:gd name="T88" fmla="*/ 16 w 38"/>
                <a:gd name="T89" fmla="*/ 3 h 2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8" h="21">
                  <a:moveTo>
                    <a:pt x="15" y="2"/>
                  </a:moveTo>
                  <a:lnTo>
                    <a:pt x="14" y="2"/>
                  </a:lnTo>
                  <a:lnTo>
                    <a:pt x="14" y="1"/>
                  </a:lnTo>
                  <a:lnTo>
                    <a:pt x="13" y="1"/>
                  </a:lnTo>
                  <a:lnTo>
                    <a:pt x="12" y="1"/>
                  </a:lnTo>
                  <a:lnTo>
                    <a:pt x="11" y="1"/>
                  </a:lnTo>
                  <a:lnTo>
                    <a:pt x="11" y="0"/>
                  </a:lnTo>
                  <a:lnTo>
                    <a:pt x="10" y="0"/>
                  </a:lnTo>
                  <a:lnTo>
                    <a:pt x="9" y="0"/>
                  </a:lnTo>
                  <a:lnTo>
                    <a:pt x="8" y="0"/>
                  </a:lnTo>
                  <a:lnTo>
                    <a:pt x="7" y="0"/>
                  </a:lnTo>
                  <a:lnTo>
                    <a:pt x="6" y="0"/>
                  </a:lnTo>
                  <a:lnTo>
                    <a:pt x="5" y="0"/>
                  </a:lnTo>
                  <a:lnTo>
                    <a:pt x="5" y="1"/>
                  </a:lnTo>
                  <a:lnTo>
                    <a:pt x="4" y="1"/>
                  </a:lnTo>
                  <a:lnTo>
                    <a:pt x="3" y="2"/>
                  </a:lnTo>
                  <a:lnTo>
                    <a:pt x="3" y="3"/>
                  </a:lnTo>
                  <a:lnTo>
                    <a:pt x="2" y="3"/>
                  </a:lnTo>
                  <a:lnTo>
                    <a:pt x="2" y="4"/>
                  </a:lnTo>
                  <a:lnTo>
                    <a:pt x="1" y="5"/>
                  </a:lnTo>
                  <a:lnTo>
                    <a:pt x="1" y="6"/>
                  </a:lnTo>
                  <a:lnTo>
                    <a:pt x="1" y="7"/>
                  </a:lnTo>
                  <a:lnTo>
                    <a:pt x="1" y="8"/>
                  </a:lnTo>
                  <a:lnTo>
                    <a:pt x="0" y="9"/>
                  </a:lnTo>
                  <a:lnTo>
                    <a:pt x="0" y="11"/>
                  </a:lnTo>
                  <a:lnTo>
                    <a:pt x="0" y="12"/>
                  </a:lnTo>
                  <a:lnTo>
                    <a:pt x="1" y="12"/>
                  </a:lnTo>
                  <a:lnTo>
                    <a:pt x="1" y="13"/>
                  </a:lnTo>
                  <a:lnTo>
                    <a:pt x="1" y="14"/>
                  </a:lnTo>
                  <a:lnTo>
                    <a:pt x="1" y="15"/>
                  </a:lnTo>
                  <a:lnTo>
                    <a:pt x="2" y="15"/>
                  </a:lnTo>
                  <a:lnTo>
                    <a:pt x="2" y="16"/>
                  </a:lnTo>
                  <a:lnTo>
                    <a:pt x="3" y="17"/>
                  </a:lnTo>
                  <a:lnTo>
                    <a:pt x="4" y="18"/>
                  </a:lnTo>
                  <a:lnTo>
                    <a:pt x="5" y="18"/>
                  </a:lnTo>
                  <a:lnTo>
                    <a:pt x="6" y="19"/>
                  </a:lnTo>
                  <a:lnTo>
                    <a:pt x="7" y="19"/>
                  </a:lnTo>
                  <a:lnTo>
                    <a:pt x="8" y="20"/>
                  </a:lnTo>
                  <a:lnTo>
                    <a:pt x="9" y="20"/>
                  </a:lnTo>
                  <a:lnTo>
                    <a:pt x="10" y="20"/>
                  </a:lnTo>
                  <a:lnTo>
                    <a:pt x="11" y="20"/>
                  </a:lnTo>
                  <a:lnTo>
                    <a:pt x="12" y="20"/>
                  </a:lnTo>
                  <a:lnTo>
                    <a:pt x="13" y="20"/>
                  </a:lnTo>
                  <a:lnTo>
                    <a:pt x="14" y="20"/>
                  </a:lnTo>
                  <a:lnTo>
                    <a:pt x="15" y="20"/>
                  </a:lnTo>
                  <a:lnTo>
                    <a:pt x="16" y="20"/>
                  </a:lnTo>
                  <a:lnTo>
                    <a:pt x="17" y="20"/>
                  </a:lnTo>
                  <a:lnTo>
                    <a:pt x="18" y="20"/>
                  </a:lnTo>
                  <a:lnTo>
                    <a:pt x="19" y="20"/>
                  </a:lnTo>
                  <a:lnTo>
                    <a:pt x="21" y="20"/>
                  </a:lnTo>
                  <a:lnTo>
                    <a:pt x="21" y="19"/>
                  </a:lnTo>
                  <a:lnTo>
                    <a:pt x="23" y="19"/>
                  </a:lnTo>
                  <a:lnTo>
                    <a:pt x="24" y="19"/>
                  </a:lnTo>
                  <a:lnTo>
                    <a:pt x="25" y="19"/>
                  </a:lnTo>
                  <a:lnTo>
                    <a:pt x="27" y="19"/>
                  </a:lnTo>
                  <a:lnTo>
                    <a:pt x="28" y="19"/>
                  </a:lnTo>
                  <a:lnTo>
                    <a:pt x="29" y="19"/>
                  </a:lnTo>
                  <a:lnTo>
                    <a:pt x="31" y="19"/>
                  </a:lnTo>
                  <a:lnTo>
                    <a:pt x="32" y="18"/>
                  </a:lnTo>
                  <a:lnTo>
                    <a:pt x="34" y="18"/>
                  </a:lnTo>
                  <a:lnTo>
                    <a:pt x="35" y="19"/>
                  </a:lnTo>
                  <a:lnTo>
                    <a:pt x="36" y="19"/>
                  </a:lnTo>
                  <a:lnTo>
                    <a:pt x="37" y="19"/>
                  </a:lnTo>
                  <a:lnTo>
                    <a:pt x="37" y="17"/>
                  </a:lnTo>
                  <a:lnTo>
                    <a:pt x="37" y="16"/>
                  </a:lnTo>
                  <a:lnTo>
                    <a:pt x="37" y="15"/>
                  </a:lnTo>
                  <a:lnTo>
                    <a:pt x="37" y="14"/>
                  </a:lnTo>
                  <a:lnTo>
                    <a:pt x="36" y="14"/>
                  </a:lnTo>
                  <a:lnTo>
                    <a:pt x="36" y="13"/>
                  </a:lnTo>
                  <a:lnTo>
                    <a:pt x="35" y="12"/>
                  </a:lnTo>
                  <a:lnTo>
                    <a:pt x="34" y="12"/>
                  </a:lnTo>
                  <a:lnTo>
                    <a:pt x="34" y="11"/>
                  </a:lnTo>
                  <a:lnTo>
                    <a:pt x="33" y="9"/>
                  </a:lnTo>
                  <a:lnTo>
                    <a:pt x="32" y="9"/>
                  </a:lnTo>
                  <a:lnTo>
                    <a:pt x="31" y="9"/>
                  </a:lnTo>
                  <a:lnTo>
                    <a:pt x="31" y="8"/>
                  </a:lnTo>
                  <a:lnTo>
                    <a:pt x="30" y="8"/>
                  </a:lnTo>
                  <a:lnTo>
                    <a:pt x="29" y="7"/>
                  </a:lnTo>
                  <a:lnTo>
                    <a:pt x="28" y="7"/>
                  </a:lnTo>
                  <a:lnTo>
                    <a:pt x="27" y="7"/>
                  </a:lnTo>
                  <a:lnTo>
                    <a:pt x="26" y="6"/>
                  </a:lnTo>
                  <a:lnTo>
                    <a:pt x="25" y="6"/>
                  </a:lnTo>
                  <a:lnTo>
                    <a:pt x="24" y="5"/>
                  </a:lnTo>
                  <a:lnTo>
                    <a:pt x="23" y="5"/>
                  </a:lnTo>
                  <a:lnTo>
                    <a:pt x="22" y="5"/>
                  </a:lnTo>
                  <a:lnTo>
                    <a:pt x="21" y="4"/>
                  </a:lnTo>
                  <a:lnTo>
                    <a:pt x="19" y="4"/>
                  </a:lnTo>
                  <a:lnTo>
                    <a:pt x="18" y="3"/>
                  </a:lnTo>
                  <a:lnTo>
                    <a:pt x="17" y="3"/>
                  </a:lnTo>
                  <a:lnTo>
                    <a:pt x="16" y="3"/>
                  </a:lnTo>
                  <a:lnTo>
                    <a:pt x="15" y="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791" name="Freeform 309"/>
            <p:cNvSpPr>
              <a:spLocks/>
            </p:cNvSpPr>
            <p:nvPr/>
          </p:nvSpPr>
          <p:spPr bwMode="auto">
            <a:xfrm>
              <a:off x="3827" y="1668"/>
              <a:ext cx="38" cy="21"/>
            </a:xfrm>
            <a:custGeom>
              <a:avLst/>
              <a:gdLst>
                <a:gd name="T0" fmla="*/ 13 w 38"/>
                <a:gd name="T1" fmla="*/ 2 h 21"/>
                <a:gd name="T2" fmla="*/ 12 w 38"/>
                <a:gd name="T3" fmla="*/ 1 h 21"/>
                <a:gd name="T4" fmla="*/ 11 w 38"/>
                <a:gd name="T5" fmla="*/ 0 h 21"/>
                <a:gd name="T6" fmla="*/ 9 w 38"/>
                <a:gd name="T7" fmla="*/ 0 h 21"/>
                <a:gd name="T8" fmla="*/ 7 w 38"/>
                <a:gd name="T9" fmla="*/ 0 h 21"/>
                <a:gd name="T10" fmla="*/ 5 w 38"/>
                <a:gd name="T11" fmla="*/ 0 h 21"/>
                <a:gd name="T12" fmla="*/ 4 w 38"/>
                <a:gd name="T13" fmla="*/ 1 h 21"/>
                <a:gd name="T14" fmla="*/ 3 w 38"/>
                <a:gd name="T15" fmla="*/ 2 h 21"/>
                <a:gd name="T16" fmla="*/ 2 w 38"/>
                <a:gd name="T17" fmla="*/ 4 h 21"/>
                <a:gd name="T18" fmla="*/ 1 w 38"/>
                <a:gd name="T19" fmla="*/ 5 h 21"/>
                <a:gd name="T20" fmla="*/ 0 w 38"/>
                <a:gd name="T21" fmla="*/ 6 h 21"/>
                <a:gd name="T22" fmla="*/ 0 w 38"/>
                <a:gd name="T23" fmla="*/ 8 h 21"/>
                <a:gd name="T24" fmla="*/ 0 w 38"/>
                <a:gd name="T25" fmla="*/ 11 h 21"/>
                <a:gd name="T26" fmla="*/ 0 w 38"/>
                <a:gd name="T27" fmla="*/ 13 h 21"/>
                <a:gd name="T28" fmla="*/ 1 w 38"/>
                <a:gd name="T29" fmla="*/ 14 h 21"/>
                <a:gd name="T30" fmla="*/ 2 w 38"/>
                <a:gd name="T31" fmla="*/ 15 h 21"/>
                <a:gd name="T32" fmla="*/ 3 w 38"/>
                <a:gd name="T33" fmla="*/ 17 h 21"/>
                <a:gd name="T34" fmla="*/ 4 w 38"/>
                <a:gd name="T35" fmla="*/ 18 h 21"/>
                <a:gd name="T36" fmla="*/ 6 w 38"/>
                <a:gd name="T37" fmla="*/ 19 h 21"/>
                <a:gd name="T38" fmla="*/ 8 w 38"/>
                <a:gd name="T39" fmla="*/ 19 h 21"/>
                <a:gd name="T40" fmla="*/ 10 w 38"/>
                <a:gd name="T41" fmla="*/ 20 h 21"/>
                <a:gd name="T42" fmla="*/ 12 w 38"/>
                <a:gd name="T43" fmla="*/ 20 h 21"/>
                <a:gd name="T44" fmla="*/ 16 w 38"/>
                <a:gd name="T45" fmla="*/ 20 h 21"/>
                <a:gd name="T46" fmla="*/ 20 w 38"/>
                <a:gd name="T47" fmla="*/ 19 h 21"/>
                <a:gd name="T48" fmla="*/ 22 w 38"/>
                <a:gd name="T49" fmla="*/ 19 h 21"/>
                <a:gd name="T50" fmla="*/ 25 w 38"/>
                <a:gd name="T51" fmla="*/ 19 h 21"/>
                <a:gd name="T52" fmla="*/ 27 w 38"/>
                <a:gd name="T53" fmla="*/ 19 h 21"/>
                <a:gd name="T54" fmla="*/ 30 w 38"/>
                <a:gd name="T55" fmla="*/ 19 h 21"/>
                <a:gd name="T56" fmla="*/ 33 w 38"/>
                <a:gd name="T57" fmla="*/ 18 h 21"/>
                <a:gd name="T58" fmla="*/ 36 w 38"/>
                <a:gd name="T59" fmla="*/ 19 h 21"/>
                <a:gd name="T60" fmla="*/ 37 w 38"/>
                <a:gd name="T61" fmla="*/ 17 h 21"/>
                <a:gd name="T62" fmla="*/ 37 w 38"/>
                <a:gd name="T63" fmla="*/ 15 h 21"/>
                <a:gd name="T64" fmla="*/ 37 w 38"/>
                <a:gd name="T65" fmla="*/ 13 h 21"/>
                <a:gd name="T66" fmla="*/ 36 w 38"/>
                <a:gd name="T67" fmla="*/ 12 h 21"/>
                <a:gd name="T68" fmla="*/ 35 w 38"/>
                <a:gd name="T69" fmla="*/ 11 h 21"/>
                <a:gd name="T70" fmla="*/ 33 w 38"/>
                <a:gd name="T71" fmla="*/ 9 h 21"/>
                <a:gd name="T72" fmla="*/ 31 w 38"/>
                <a:gd name="T73" fmla="*/ 8 h 21"/>
                <a:gd name="T74" fmla="*/ 29 w 38"/>
                <a:gd name="T75" fmla="*/ 7 h 21"/>
                <a:gd name="T76" fmla="*/ 27 w 38"/>
                <a:gd name="T77" fmla="*/ 6 h 21"/>
                <a:gd name="T78" fmla="*/ 25 w 38"/>
                <a:gd name="T79" fmla="*/ 6 h 21"/>
                <a:gd name="T80" fmla="*/ 23 w 38"/>
                <a:gd name="T81" fmla="*/ 5 h 21"/>
                <a:gd name="T82" fmla="*/ 21 w 38"/>
                <a:gd name="T83" fmla="*/ 4 h 21"/>
                <a:gd name="T84" fmla="*/ 19 w 38"/>
                <a:gd name="T85" fmla="*/ 3 h 21"/>
                <a:gd name="T86" fmla="*/ 15 w 38"/>
                <a:gd name="T87" fmla="*/ 2 h 2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8" h="21">
                  <a:moveTo>
                    <a:pt x="14" y="2"/>
                  </a:moveTo>
                  <a:lnTo>
                    <a:pt x="13" y="2"/>
                  </a:lnTo>
                  <a:lnTo>
                    <a:pt x="13" y="1"/>
                  </a:lnTo>
                  <a:lnTo>
                    <a:pt x="12" y="1"/>
                  </a:lnTo>
                  <a:lnTo>
                    <a:pt x="11" y="1"/>
                  </a:lnTo>
                  <a:lnTo>
                    <a:pt x="11" y="0"/>
                  </a:lnTo>
                  <a:lnTo>
                    <a:pt x="10" y="0"/>
                  </a:lnTo>
                  <a:lnTo>
                    <a:pt x="9" y="0"/>
                  </a:lnTo>
                  <a:lnTo>
                    <a:pt x="8" y="0"/>
                  </a:lnTo>
                  <a:lnTo>
                    <a:pt x="7" y="0"/>
                  </a:lnTo>
                  <a:lnTo>
                    <a:pt x="6" y="0"/>
                  </a:lnTo>
                  <a:lnTo>
                    <a:pt x="5" y="0"/>
                  </a:lnTo>
                  <a:lnTo>
                    <a:pt x="5" y="1"/>
                  </a:lnTo>
                  <a:lnTo>
                    <a:pt x="4" y="1"/>
                  </a:lnTo>
                  <a:lnTo>
                    <a:pt x="4" y="2"/>
                  </a:lnTo>
                  <a:lnTo>
                    <a:pt x="3" y="2"/>
                  </a:lnTo>
                  <a:lnTo>
                    <a:pt x="2" y="3"/>
                  </a:lnTo>
                  <a:lnTo>
                    <a:pt x="2" y="4"/>
                  </a:lnTo>
                  <a:lnTo>
                    <a:pt x="1" y="4"/>
                  </a:lnTo>
                  <a:lnTo>
                    <a:pt x="1" y="5"/>
                  </a:lnTo>
                  <a:lnTo>
                    <a:pt x="1" y="6"/>
                  </a:lnTo>
                  <a:lnTo>
                    <a:pt x="0" y="6"/>
                  </a:lnTo>
                  <a:lnTo>
                    <a:pt x="0" y="7"/>
                  </a:lnTo>
                  <a:lnTo>
                    <a:pt x="0" y="8"/>
                  </a:lnTo>
                  <a:lnTo>
                    <a:pt x="0" y="9"/>
                  </a:lnTo>
                  <a:lnTo>
                    <a:pt x="0" y="11"/>
                  </a:lnTo>
                  <a:lnTo>
                    <a:pt x="0" y="12"/>
                  </a:lnTo>
                  <a:lnTo>
                    <a:pt x="0" y="13"/>
                  </a:lnTo>
                  <a:lnTo>
                    <a:pt x="0" y="14"/>
                  </a:lnTo>
                  <a:lnTo>
                    <a:pt x="1" y="14"/>
                  </a:lnTo>
                  <a:lnTo>
                    <a:pt x="1" y="15"/>
                  </a:lnTo>
                  <a:lnTo>
                    <a:pt x="2" y="15"/>
                  </a:lnTo>
                  <a:lnTo>
                    <a:pt x="2" y="16"/>
                  </a:lnTo>
                  <a:lnTo>
                    <a:pt x="3" y="17"/>
                  </a:lnTo>
                  <a:lnTo>
                    <a:pt x="4" y="17"/>
                  </a:lnTo>
                  <a:lnTo>
                    <a:pt x="4" y="18"/>
                  </a:lnTo>
                  <a:lnTo>
                    <a:pt x="5" y="18"/>
                  </a:lnTo>
                  <a:lnTo>
                    <a:pt x="6" y="19"/>
                  </a:lnTo>
                  <a:lnTo>
                    <a:pt x="7" y="19"/>
                  </a:lnTo>
                  <a:lnTo>
                    <a:pt x="8" y="19"/>
                  </a:lnTo>
                  <a:lnTo>
                    <a:pt x="9" y="20"/>
                  </a:lnTo>
                  <a:lnTo>
                    <a:pt x="10" y="20"/>
                  </a:lnTo>
                  <a:lnTo>
                    <a:pt x="11" y="20"/>
                  </a:lnTo>
                  <a:lnTo>
                    <a:pt x="12" y="20"/>
                  </a:lnTo>
                  <a:lnTo>
                    <a:pt x="14" y="20"/>
                  </a:lnTo>
                  <a:lnTo>
                    <a:pt x="16" y="20"/>
                  </a:lnTo>
                  <a:lnTo>
                    <a:pt x="19" y="19"/>
                  </a:lnTo>
                  <a:lnTo>
                    <a:pt x="20" y="19"/>
                  </a:lnTo>
                  <a:lnTo>
                    <a:pt x="21" y="19"/>
                  </a:lnTo>
                  <a:lnTo>
                    <a:pt x="22" y="19"/>
                  </a:lnTo>
                  <a:lnTo>
                    <a:pt x="23" y="19"/>
                  </a:lnTo>
                  <a:lnTo>
                    <a:pt x="25" y="19"/>
                  </a:lnTo>
                  <a:lnTo>
                    <a:pt x="26" y="19"/>
                  </a:lnTo>
                  <a:lnTo>
                    <a:pt x="27" y="19"/>
                  </a:lnTo>
                  <a:lnTo>
                    <a:pt x="28" y="19"/>
                  </a:lnTo>
                  <a:lnTo>
                    <a:pt x="30" y="19"/>
                  </a:lnTo>
                  <a:lnTo>
                    <a:pt x="31" y="19"/>
                  </a:lnTo>
                  <a:lnTo>
                    <a:pt x="33" y="18"/>
                  </a:lnTo>
                  <a:lnTo>
                    <a:pt x="34" y="18"/>
                  </a:lnTo>
                  <a:lnTo>
                    <a:pt x="36" y="19"/>
                  </a:lnTo>
                  <a:lnTo>
                    <a:pt x="37" y="19"/>
                  </a:lnTo>
                  <a:lnTo>
                    <a:pt x="37" y="17"/>
                  </a:lnTo>
                  <a:lnTo>
                    <a:pt x="37" y="16"/>
                  </a:lnTo>
                  <a:lnTo>
                    <a:pt x="37" y="15"/>
                  </a:lnTo>
                  <a:lnTo>
                    <a:pt x="37" y="14"/>
                  </a:lnTo>
                  <a:lnTo>
                    <a:pt x="37" y="13"/>
                  </a:lnTo>
                  <a:lnTo>
                    <a:pt x="36" y="13"/>
                  </a:lnTo>
                  <a:lnTo>
                    <a:pt x="36" y="12"/>
                  </a:lnTo>
                  <a:lnTo>
                    <a:pt x="35" y="12"/>
                  </a:lnTo>
                  <a:lnTo>
                    <a:pt x="35" y="11"/>
                  </a:lnTo>
                  <a:lnTo>
                    <a:pt x="34" y="11"/>
                  </a:lnTo>
                  <a:lnTo>
                    <a:pt x="33" y="9"/>
                  </a:lnTo>
                  <a:lnTo>
                    <a:pt x="32" y="8"/>
                  </a:lnTo>
                  <a:lnTo>
                    <a:pt x="31" y="8"/>
                  </a:lnTo>
                  <a:lnTo>
                    <a:pt x="30" y="8"/>
                  </a:lnTo>
                  <a:lnTo>
                    <a:pt x="29" y="7"/>
                  </a:lnTo>
                  <a:lnTo>
                    <a:pt x="28" y="7"/>
                  </a:lnTo>
                  <a:lnTo>
                    <a:pt x="27" y="6"/>
                  </a:lnTo>
                  <a:lnTo>
                    <a:pt x="26" y="6"/>
                  </a:lnTo>
                  <a:lnTo>
                    <a:pt x="25" y="6"/>
                  </a:lnTo>
                  <a:lnTo>
                    <a:pt x="24" y="5"/>
                  </a:lnTo>
                  <a:lnTo>
                    <a:pt x="23" y="5"/>
                  </a:lnTo>
                  <a:lnTo>
                    <a:pt x="22" y="4"/>
                  </a:lnTo>
                  <a:lnTo>
                    <a:pt x="21" y="4"/>
                  </a:lnTo>
                  <a:lnTo>
                    <a:pt x="20" y="4"/>
                  </a:lnTo>
                  <a:lnTo>
                    <a:pt x="19" y="3"/>
                  </a:lnTo>
                  <a:lnTo>
                    <a:pt x="16" y="3"/>
                  </a:lnTo>
                  <a:lnTo>
                    <a:pt x="15" y="2"/>
                  </a:lnTo>
                  <a:lnTo>
                    <a:pt x="14" y="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792" name="Freeform 310"/>
            <p:cNvSpPr>
              <a:spLocks/>
            </p:cNvSpPr>
            <p:nvPr/>
          </p:nvSpPr>
          <p:spPr bwMode="auto">
            <a:xfrm>
              <a:off x="3757" y="1608"/>
              <a:ext cx="32" cy="31"/>
            </a:xfrm>
            <a:custGeom>
              <a:avLst/>
              <a:gdLst>
                <a:gd name="T0" fmla="*/ 6 w 32"/>
                <a:gd name="T1" fmla="*/ 0 h 31"/>
                <a:gd name="T2" fmla="*/ 5 w 32"/>
                <a:gd name="T3" fmla="*/ 1 h 31"/>
                <a:gd name="T4" fmla="*/ 3 w 32"/>
                <a:gd name="T5" fmla="*/ 2 h 31"/>
                <a:gd name="T6" fmla="*/ 2 w 32"/>
                <a:gd name="T7" fmla="*/ 3 h 31"/>
                <a:gd name="T8" fmla="*/ 1 w 32"/>
                <a:gd name="T9" fmla="*/ 4 h 31"/>
                <a:gd name="T10" fmla="*/ 1 w 32"/>
                <a:gd name="T11" fmla="*/ 6 h 31"/>
                <a:gd name="T12" fmla="*/ 0 w 32"/>
                <a:gd name="T13" fmla="*/ 8 h 31"/>
                <a:gd name="T14" fmla="*/ 0 w 32"/>
                <a:gd name="T15" fmla="*/ 10 h 31"/>
                <a:gd name="T16" fmla="*/ 0 w 32"/>
                <a:gd name="T17" fmla="*/ 12 h 31"/>
                <a:gd name="T18" fmla="*/ 0 w 32"/>
                <a:gd name="T19" fmla="*/ 14 h 31"/>
                <a:gd name="T20" fmla="*/ 1 w 32"/>
                <a:gd name="T21" fmla="*/ 16 h 31"/>
                <a:gd name="T22" fmla="*/ 2 w 32"/>
                <a:gd name="T23" fmla="*/ 18 h 31"/>
                <a:gd name="T24" fmla="*/ 4 w 32"/>
                <a:gd name="T25" fmla="*/ 20 h 31"/>
                <a:gd name="T26" fmla="*/ 4 w 32"/>
                <a:gd name="T27" fmla="*/ 23 h 31"/>
                <a:gd name="T28" fmla="*/ 5 w 32"/>
                <a:gd name="T29" fmla="*/ 24 h 31"/>
                <a:gd name="T30" fmla="*/ 6 w 32"/>
                <a:gd name="T31" fmla="*/ 25 h 31"/>
                <a:gd name="T32" fmla="*/ 7 w 32"/>
                <a:gd name="T33" fmla="*/ 26 h 31"/>
                <a:gd name="T34" fmla="*/ 8 w 32"/>
                <a:gd name="T35" fmla="*/ 27 h 31"/>
                <a:gd name="T36" fmla="*/ 9 w 32"/>
                <a:gd name="T37" fmla="*/ 28 h 31"/>
                <a:gd name="T38" fmla="*/ 11 w 32"/>
                <a:gd name="T39" fmla="*/ 28 h 31"/>
                <a:gd name="T40" fmla="*/ 13 w 32"/>
                <a:gd name="T41" fmla="*/ 30 h 31"/>
                <a:gd name="T42" fmla="*/ 15 w 32"/>
                <a:gd name="T43" fmla="*/ 30 h 31"/>
                <a:gd name="T44" fmla="*/ 17 w 32"/>
                <a:gd name="T45" fmla="*/ 30 h 31"/>
                <a:gd name="T46" fmla="*/ 19 w 32"/>
                <a:gd name="T47" fmla="*/ 30 h 31"/>
                <a:gd name="T48" fmla="*/ 21 w 32"/>
                <a:gd name="T49" fmla="*/ 30 h 31"/>
                <a:gd name="T50" fmla="*/ 22 w 32"/>
                <a:gd name="T51" fmla="*/ 29 h 31"/>
                <a:gd name="T52" fmla="*/ 23 w 32"/>
                <a:gd name="T53" fmla="*/ 28 h 31"/>
                <a:gd name="T54" fmla="*/ 25 w 32"/>
                <a:gd name="T55" fmla="*/ 27 h 31"/>
                <a:gd name="T56" fmla="*/ 26 w 32"/>
                <a:gd name="T57" fmla="*/ 26 h 31"/>
                <a:gd name="T58" fmla="*/ 26 w 32"/>
                <a:gd name="T59" fmla="*/ 24 h 31"/>
                <a:gd name="T60" fmla="*/ 27 w 32"/>
                <a:gd name="T61" fmla="*/ 23 h 31"/>
                <a:gd name="T62" fmla="*/ 28 w 32"/>
                <a:gd name="T63" fmla="*/ 21 h 31"/>
                <a:gd name="T64" fmla="*/ 28 w 32"/>
                <a:gd name="T65" fmla="*/ 19 h 31"/>
                <a:gd name="T66" fmla="*/ 29 w 32"/>
                <a:gd name="T67" fmla="*/ 18 h 31"/>
                <a:gd name="T68" fmla="*/ 30 w 32"/>
                <a:gd name="T69" fmla="*/ 17 h 31"/>
                <a:gd name="T70" fmla="*/ 31 w 32"/>
                <a:gd name="T71" fmla="*/ 16 h 31"/>
                <a:gd name="T72" fmla="*/ 31 w 32"/>
                <a:gd name="T73" fmla="*/ 14 h 31"/>
                <a:gd name="T74" fmla="*/ 31 w 32"/>
                <a:gd name="T75" fmla="*/ 12 h 31"/>
                <a:gd name="T76" fmla="*/ 31 w 32"/>
                <a:gd name="T77" fmla="*/ 10 h 31"/>
                <a:gd name="T78" fmla="*/ 30 w 32"/>
                <a:gd name="T79" fmla="*/ 9 h 31"/>
                <a:gd name="T80" fmla="*/ 29 w 32"/>
                <a:gd name="T81" fmla="*/ 8 h 31"/>
                <a:gd name="T82" fmla="*/ 28 w 32"/>
                <a:gd name="T83" fmla="*/ 6 h 31"/>
                <a:gd name="T84" fmla="*/ 26 w 32"/>
                <a:gd name="T85" fmla="*/ 6 h 31"/>
                <a:gd name="T86" fmla="*/ 24 w 32"/>
                <a:gd name="T87" fmla="*/ 5 h 31"/>
                <a:gd name="T88" fmla="*/ 23 w 32"/>
                <a:gd name="T89" fmla="*/ 4 h 31"/>
                <a:gd name="T90" fmla="*/ 21 w 32"/>
                <a:gd name="T91" fmla="*/ 3 h 31"/>
                <a:gd name="T92" fmla="*/ 19 w 32"/>
                <a:gd name="T93" fmla="*/ 2 h 31"/>
                <a:gd name="T94" fmla="*/ 18 w 32"/>
                <a:gd name="T95" fmla="*/ 1 h 31"/>
                <a:gd name="T96" fmla="*/ 16 w 32"/>
                <a:gd name="T97" fmla="*/ 1 h 31"/>
                <a:gd name="T98" fmla="*/ 14 w 32"/>
                <a:gd name="T99" fmla="*/ 0 h 31"/>
                <a:gd name="T100" fmla="*/ 12 w 32"/>
                <a:gd name="T101" fmla="*/ 0 h 31"/>
                <a:gd name="T102" fmla="*/ 10 w 32"/>
                <a:gd name="T103" fmla="*/ 0 h 31"/>
                <a:gd name="T104" fmla="*/ 8 w 32"/>
                <a:gd name="T105" fmla="*/ 0 h 3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2" h="31">
                  <a:moveTo>
                    <a:pt x="7" y="0"/>
                  </a:moveTo>
                  <a:lnTo>
                    <a:pt x="6" y="0"/>
                  </a:lnTo>
                  <a:lnTo>
                    <a:pt x="5" y="0"/>
                  </a:lnTo>
                  <a:lnTo>
                    <a:pt x="5" y="1"/>
                  </a:lnTo>
                  <a:lnTo>
                    <a:pt x="4" y="1"/>
                  </a:lnTo>
                  <a:lnTo>
                    <a:pt x="3" y="2"/>
                  </a:lnTo>
                  <a:lnTo>
                    <a:pt x="2" y="2"/>
                  </a:lnTo>
                  <a:lnTo>
                    <a:pt x="2" y="3"/>
                  </a:lnTo>
                  <a:lnTo>
                    <a:pt x="2" y="4"/>
                  </a:lnTo>
                  <a:lnTo>
                    <a:pt x="1" y="4"/>
                  </a:lnTo>
                  <a:lnTo>
                    <a:pt x="1" y="5"/>
                  </a:lnTo>
                  <a:lnTo>
                    <a:pt x="1" y="6"/>
                  </a:lnTo>
                  <a:lnTo>
                    <a:pt x="0" y="6"/>
                  </a:lnTo>
                  <a:lnTo>
                    <a:pt x="0" y="8"/>
                  </a:lnTo>
                  <a:lnTo>
                    <a:pt x="0" y="9"/>
                  </a:lnTo>
                  <a:lnTo>
                    <a:pt x="0" y="10"/>
                  </a:lnTo>
                  <a:lnTo>
                    <a:pt x="0" y="11"/>
                  </a:lnTo>
                  <a:lnTo>
                    <a:pt x="0" y="12"/>
                  </a:lnTo>
                  <a:lnTo>
                    <a:pt x="0" y="13"/>
                  </a:lnTo>
                  <a:lnTo>
                    <a:pt x="0" y="14"/>
                  </a:lnTo>
                  <a:lnTo>
                    <a:pt x="1" y="15"/>
                  </a:lnTo>
                  <a:lnTo>
                    <a:pt x="1" y="16"/>
                  </a:lnTo>
                  <a:lnTo>
                    <a:pt x="2" y="17"/>
                  </a:lnTo>
                  <a:lnTo>
                    <a:pt x="2" y="18"/>
                  </a:lnTo>
                  <a:lnTo>
                    <a:pt x="3" y="19"/>
                  </a:lnTo>
                  <a:lnTo>
                    <a:pt x="4" y="20"/>
                  </a:lnTo>
                  <a:lnTo>
                    <a:pt x="4" y="21"/>
                  </a:lnTo>
                  <a:lnTo>
                    <a:pt x="4" y="23"/>
                  </a:lnTo>
                  <a:lnTo>
                    <a:pt x="5" y="23"/>
                  </a:lnTo>
                  <a:lnTo>
                    <a:pt x="5" y="24"/>
                  </a:lnTo>
                  <a:lnTo>
                    <a:pt x="6" y="24"/>
                  </a:lnTo>
                  <a:lnTo>
                    <a:pt x="6" y="25"/>
                  </a:lnTo>
                  <a:lnTo>
                    <a:pt x="6" y="26"/>
                  </a:lnTo>
                  <a:lnTo>
                    <a:pt x="7" y="26"/>
                  </a:lnTo>
                  <a:lnTo>
                    <a:pt x="8" y="26"/>
                  </a:lnTo>
                  <a:lnTo>
                    <a:pt x="8" y="27"/>
                  </a:lnTo>
                  <a:lnTo>
                    <a:pt x="9" y="27"/>
                  </a:lnTo>
                  <a:lnTo>
                    <a:pt x="9" y="28"/>
                  </a:lnTo>
                  <a:lnTo>
                    <a:pt x="10" y="28"/>
                  </a:lnTo>
                  <a:lnTo>
                    <a:pt x="11" y="28"/>
                  </a:lnTo>
                  <a:lnTo>
                    <a:pt x="12" y="29"/>
                  </a:lnTo>
                  <a:lnTo>
                    <a:pt x="13" y="30"/>
                  </a:lnTo>
                  <a:lnTo>
                    <a:pt x="14" y="30"/>
                  </a:lnTo>
                  <a:lnTo>
                    <a:pt x="15" y="30"/>
                  </a:lnTo>
                  <a:lnTo>
                    <a:pt x="16" y="30"/>
                  </a:lnTo>
                  <a:lnTo>
                    <a:pt x="17" y="30"/>
                  </a:lnTo>
                  <a:lnTo>
                    <a:pt x="18" y="30"/>
                  </a:lnTo>
                  <a:lnTo>
                    <a:pt x="19" y="30"/>
                  </a:lnTo>
                  <a:lnTo>
                    <a:pt x="20" y="30"/>
                  </a:lnTo>
                  <a:lnTo>
                    <a:pt x="21" y="30"/>
                  </a:lnTo>
                  <a:lnTo>
                    <a:pt x="22" y="30"/>
                  </a:lnTo>
                  <a:lnTo>
                    <a:pt x="22" y="29"/>
                  </a:lnTo>
                  <a:lnTo>
                    <a:pt x="23" y="29"/>
                  </a:lnTo>
                  <a:lnTo>
                    <a:pt x="23" y="28"/>
                  </a:lnTo>
                  <a:lnTo>
                    <a:pt x="24" y="28"/>
                  </a:lnTo>
                  <a:lnTo>
                    <a:pt x="25" y="27"/>
                  </a:lnTo>
                  <a:lnTo>
                    <a:pt x="25" y="26"/>
                  </a:lnTo>
                  <a:lnTo>
                    <a:pt x="26" y="26"/>
                  </a:lnTo>
                  <a:lnTo>
                    <a:pt x="26" y="25"/>
                  </a:lnTo>
                  <a:lnTo>
                    <a:pt x="26" y="24"/>
                  </a:lnTo>
                  <a:lnTo>
                    <a:pt x="27" y="24"/>
                  </a:lnTo>
                  <a:lnTo>
                    <a:pt x="27" y="23"/>
                  </a:lnTo>
                  <a:lnTo>
                    <a:pt x="27" y="21"/>
                  </a:lnTo>
                  <a:lnTo>
                    <a:pt x="28" y="21"/>
                  </a:lnTo>
                  <a:lnTo>
                    <a:pt x="28" y="20"/>
                  </a:lnTo>
                  <a:lnTo>
                    <a:pt x="28" y="19"/>
                  </a:lnTo>
                  <a:lnTo>
                    <a:pt x="29" y="19"/>
                  </a:lnTo>
                  <a:lnTo>
                    <a:pt x="29" y="18"/>
                  </a:lnTo>
                  <a:lnTo>
                    <a:pt x="30" y="18"/>
                  </a:lnTo>
                  <a:lnTo>
                    <a:pt x="30" y="17"/>
                  </a:lnTo>
                  <a:lnTo>
                    <a:pt x="30" y="16"/>
                  </a:lnTo>
                  <a:lnTo>
                    <a:pt x="31" y="16"/>
                  </a:lnTo>
                  <a:lnTo>
                    <a:pt x="31" y="15"/>
                  </a:lnTo>
                  <a:lnTo>
                    <a:pt x="31" y="14"/>
                  </a:lnTo>
                  <a:lnTo>
                    <a:pt x="31" y="13"/>
                  </a:lnTo>
                  <a:lnTo>
                    <a:pt x="31" y="12"/>
                  </a:lnTo>
                  <a:lnTo>
                    <a:pt x="31" y="11"/>
                  </a:lnTo>
                  <a:lnTo>
                    <a:pt x="31" y="10"/>
                  </a:lnTo>
                  <a:lnTo>
                    <a:pt x="31" y="9"/>
                  </a:lnTo>
                  <a:lnTo>
                    <a:pt x="30" y="9"/>
                  </a:lnTo>
                  <a:lnTo>
                    <a:pt x="29" y="9"/>
                  </a:lnTo>
                  <a:lnTo>
                    <a:pt x="29" y="8"/>
                  </a:lnTo>
                  <a:lnTo>
                    <a:pt x="28" y="8"/>
                  </a:lnTo>
                  <a:lnTo>
                    <a:pt x="28" y="6"/>
                  </a:lnTo>
                  <a:lnTo>
                    <a:pt x="27" y="6"/>
                  </a:lnTo>
                  <a:lnTo>
                    <a:pt x="26" y="6"/>
                  </a:lnTo>
                  <a:lnTo>
                    <a:pt x="25" y="5"/>
                  </a:lnTo>
                  <a:lnTo>
                    <a:pt x="24" y="5"/>
                  </a:lnTo>
                  <a:lnTo>
                    <a:pt x="24" y="4"/>
                  </a:lnTo>
                  <a:lnTo>
                    <a:pt x="23" y="4"/>
                  </a:lnTo>
                  <a:lnTo>
                    <a:pt x="22" y="4"/>
                  </a:lnTo>
                  <a:lnTo>
                    <a:pt x="21" y="3"/>
                  </a:lnTo>
                  <a:lnTo>
                    <a:pt x="20" y="2"/>
                  </a:lnTo>
                  <a:lnTo>
                    <a:pt x="19" y="2"/>
                  </a:lnTo>
                  <a:lnTo>
                    <a:pt x="18" y="2"/>
                  </a:lnTo>
                  <a:lnTo>
                    <a:pt x="18" y="1"/>
                  </a:lnTo>
                  <a:lnTo>
                    <a:pt x="17" y="1"/>
                  </a:lnTo>
                  <a:lnTo>
                    <a:pt x="16" y="1"/>
                  </a:lnTo>
                  <a:lnTo>
                    <a:pt x="15" y="0"/>
                  </a:lnTo>
                  <a:lnTo>
                    <a:pt x="14" y="0"/>
                  </a:lnTo>
                  <a:lnTo>
                    <a:pt x="13" y="0"/>
                  </a:lnTo>
                  <a:lnTo>
                    <a:pt x="12" y="0"/>
                  </a:lnTo>
                  <a:lnTo>
                    <a:pt x="11" y="0"/>
                  </a:lnTo>
                  <a:lnTo>
                    <a:pt x="10" y="0"/>
                  </a:lnTo>
                  <a:lnTo>
                    <a:pt x="9" y="0"/>
                  </a:lnTo>
                  <a:lnTo>
                    <a:pt x="8" y="0"/>
                  </a:lnTo>
                  <a:lnTo>
                    <a:pt x="7"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793" name="Freeform 311"/>
            <p:cNvSpPr>
              <a:spLocks/>
            </p:cNvSpPr>
            <p:nvPr/>
          </p:nvSpPr>
          <p:spPr bwMode="auto">
            <a:xfrm>
              <a:off x="3848" y="1641"/>
              <a:ext cx="32" cy="29"/>
            </a:xfrm>
            <a:custGeom>
              <a:avLst/>
              <a:gdLst>
                <a:gd name="T0" fmla="*/ 6 w 32"/>
                <a:gd name="T1" fmla="*/ 1 h 29"/>
                <a:gd name="T2" fmla="*/ 4 w 32"/>
                <a:gd name="T3" fmla="*/ 1 h 29"/>
                <a:gd name="T4" fmla="*/ 3 w 32"/>
                <a:gd name="T5" fmla="*/ 2 h 29"/>
                <a:gd name="T6" fmla="*/ 2 w 32"/>
                <a:gd name="T7" fmla="*/ 3 h 29"/>
                <a:gd name="T8" fmla="*/ 1 w 32"/>
                <a:gd name="T9" fmla="*/ 4 h 29"/>
                <a:gd name="T10" fmla="*/ 1 w 32"/>
                <a:gd name="T11" fmla="*/ 6 h 29"/>
                <a:gd name="T12" fmla="*/ 0 w 32"/>
                <a:gd name="T13" fmla="*/ 8 h 29"/>
                <a:gd name="T14" fmla="*/ 0 w 32"/>
                <a:gd name="T15" fmla="*/ 10 h 29"/>
                <a:gd name="T16" fmla="*/ 0 w 32"/>
                <a:gd name="T17" fmla="*/ 12 h 29"/>
                <a:gd name="T18" fmla="*/ 0 w 32"/>
                <a:gd name="T19" fmla="*/ 14 h 29"/>
                <a:gd name="T20" fmla="*/ 1 w 32"/>
                <a:gd name="T21" fmla="*/ 15 h 29"/>
                <a:gd name="T22" fmla="*/ 2 w 32"/>
                <a:gd name="T23" fmla="*/ 16 h 29"/>
                <a:gd name="T24" fmla="*/ 3 w 32"/>
                <a:gd name="T25" fmla="*/ 17 h 29"/>
                <a:gd name="T26" fmla="*/ 4 w 32"/>
                <a:gd name="T27" fmla="*/ 19 h 29"/>
                <a:gd name="T28" fmla="*/ 5 w 32"/>
                <a:gd name="T29" fmla="*/ 20 h 29"/>
                <a:gd name="T30" fmla="*/ 6 w 32"/>
                <a:gd name="T31" fmla="*/ 21 h 29"/>
                <a:gd name="T32" fmla="*/ 6 w 32"/>
                <a:gd name="T33" fmla="*/ 23 h 29"/>
                <a:gd name="T34" fmla="*/ 8 w 32"/>
                <a:gd name="T35" fmla="*/ 24 h 29"/>
                <a:gd name="T36" fmla="*/ 10 w 32"/>
                <a:gd name="T37" fmla="*/ 25 h 29"/>
                <a:gd name="T38" fmla="*/ 12 w 32"/>
                <a:gd name="T39" fmla="*/ 26 h 29"/>
                <a:gd name="T40" fmla="*/ 14 w 32"/>
                <a:gd name="T41" fmla="*/ 27 h 29"/>
                <a:gd name="T42" fmla="*/ 16 w 32"/>
                <a:gd name="T43" fmla="*/ 27 h 29"/>
                <a:gd name="T44" fmla="*/ 17 w 32"/>
                <a:gd name="T45" fmla="*/ 28 h 29"/>
                <a:gd name="T46" fmla="*/ 19 w 32"/>
                <a:gd name="T47" fmla="*/ 27 h 29"/>
                <a:gd name="T48" fmla="*/ 21 w 32"/>
                <a:gd name="T49" fmla="*/ 27 h 29"/>
                <a:gd name="T50" fmla="*/ 22 w 32"/>
                <a:gd name="T51" fmla="*/ 26 h 29"/>
                <a:gd name="T52" fmla="*/ 23 w 32"/>
                <a:gd name="T53" fmla="*/ 25 h 29"/>
                <a:gd name="T54" fmla="*/ 24 w 32"/>
                <a:gd name="T55" fmla="*/ 24 h 29"/>
                <a:gd name="T56" fmla="*/ 25 w 32"/>
                <a:gd name="T57" fmla="*/ 23 h 29"/>
                <a:gd name="T58" fmla="*/ 26 w 32"/>
                <a:gd name="T59" fmla="*/ 22 h 29"/>
                <a:gd name="T60" fmla="*/ 27 w 32"/>
                <a:gd name="T61" fmla="*/ 20 h 29"/>
                <a:gd name="T62" fmla="*/ 28 w 32"/>
                <a:gd name="T63" fmla="*/ 19 h 29"/>
                <a:gd name="T64" fmla="*/ 28 w 32"/>
                <a:gd name="T65" fmla="*/ 17 h 29"/>
                <a:gd name="T66" fmla="*/ 29 w 32"/>
                <a:gd name="T67" fmla="*/ 16 h 29"/>
                <a:gd name="T68" fmla="*/ 30 w 32"/>
                <a:gd name="T69" fmla="*/ 15 h 29"/>
                <a:gd name="T70" fmla="*/ 31 w 32"/>
                <a:gd name="T71" fmla="*/ 14 h 29"/>
                <a:gd name="T72" fmla="*/ 31 w 32"/>
                <a:gd name="T73" fmla="*/ 12 h 29"/>
                <a:gd name="T74" fmla="*/ 31 w 32"/>
                <a:gd name="T75" fmla="*/ 10 h 29"/>
                <a:gd name="T76" fmla="*/ 30 w 32"/>
                <a:gd name="T77" fmla="*/ 8 h 29"/>
                <a:gd name="T78" fmla="*/ 28 w 32"/>
                <a:gd name="T79" fmla="*/ 8 h 29"/>
                <a:gd name="T80" fmla="*/ 27 w 32"/>
                <a:gd name="T81" fmla="*/ 7 h 29"/>
                <a:gd name="T82" fmla="*/ 25 w 32"/>
                <a:gd name="T83" fmla="*/ 6 h 29"/>
                <a:gd name="T84" fmla="*/ 23 w 32"/>
                <a:gd name="T85" fmla="*/ 4 h 29"/>
                <a:gd name="T86" fmla="*/ 21 w 32"/>
                <a:gd name="T87" fmla="*/ 3 h 29"/>
                <a:gd name="T88" fmla="*/ 20 w 32"/>
                <a:gd name="T89" fmla="*/ 2 h 29"/>
                <a:gd name="T90" fmla="*/ 18 w 32"/>
                <a:gd name="T91" fmla="*/ 2 h 29"/>
                <a:gd name="T92" fmla="*/ 16 w 32"/>
                <a:gd name="T93" fmla="*/ 1 h 29"/>
                <a:gd name="T94" fmla="*/ 14 w 32"/>
                <a:gd name="T95" fmla="*/ 0 h 29"/>
                <a:gd name="T96" fmla="*/ 12 w 32"/>
                <a:gd name="T97" fmla="*/ 0 h 29"/>
                <a:gd name="T98" fmla="*/ 10 w 32"/>
                <a:gd name="T99" fmla="*/ 0 h 29"/>
                <a:gd name="T100" fmla="*/ 7 w 32"/>
                <a:gd name="T101" fmla="*/ 1 h 2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2" h="29">
                  <a:moveTo>
                    <a:pt x="7" y="1"/>
                  </a:moveTo>
                  <a:lnTo>
                    <a:pt x="6" y="1"/>
                  </a:lnTo>
                  <a:lnTo>
                    <a:pt x="5" y="1"/>
                  </a:lnTo>
                  <a:lnTo>
                    <a:pt x="4" y="1"/>
                  </a:lnTo>
                  <a:lnTo>
                    <a:pt x="4" y="2"/>
                  </a:lnTo>
                  <a:lnTo>
                    <a:pt x="3" y="2"/>
                  </a:lnTo>
                  <a:lnTo>
                    <a:pt x="2" y="2"/>
                  </a:lnTo>
                  <a:lnTo>
                    <a:pt x="2" y="3"/>
                  </a:lnTo>
                  <a:lnTo>
                    <a:pt x="2" y="4"/>
                  </a:lnTo>
                  <a:lnTo>
                    <a:pt x="1" y="4"/>
                  </a:lnTo>
                  <a:lnTo>
                    <a:pt x="1" y="5"/>
                  </a:lnTo>
                  <a:lnTo>
                    <a:pt x="1" y="6"/>
                  </a:lnTo>
                  <a:lnTo>
                    <a:pt x="0" y="7"/>
                  </a:lnTo>
                  <a:lnTo>
                    <a:pt x="0" y="8"/>
                  </a:lnTo>
                  <a:lnTo>
                    <a:pt x="0" y="9"/>
                  </a:lnTo>
                  <a:lnTo>
                    <a:pt x="0" y="10"/>
                  </a:lnTo>
                  <a:lnTo>
                    <a:pt x="0" y="11"/>
                  </a:lnTo>
                  <a:lnTo>
                    <a:pt x="0" y="12"/>
                  </a:lnTo>
                  <a:lnTo>
                    <a:pt x="0" y="13"/>
                  </a:lnTo>
                  <a:lnTo>
                    <a:pt x="0" y="14"/>
                  </a:lnTo>
                  <a:lnTo>
                    <a:pt x="1" y="14"/>
                  </a:lnTo>
                  <a:lnTo>
                    <a:pt x="1" y="15"/>
                  </a:lnTo>
                  <a:lnTo>
                    <a:pt x="2" y="15"/>
                  </a:lnTo>
                  <a:lnTo>
                    <a:pt x="2" y="16"/>
                  </a:lnTo>
                  <a:lnTo>
                    <a:pt x="2" y="17"/>
                  </a:lnTo>
                  <a:lnTo>
                    <a:pt x="3" y="17"/>
                  </a:lnTo>
                  <a:lnTo>
                    <a:pt x="3" y="18"/>
                  </a:lnTo>
                  <a:lnTo>
                    <a:pt x="4" y="19"/>
                  </a:lnTo>
                  <a:lnTo>
                    <a:pt x="4" y="20"/>
                  </a:lnTo>
                  <a:lnTo>
                    <a:pt x="5" y="20"/>
                  </a:lnTo>
                  <a:lnTo>
                    <a:pt x="5" y="21"/>
                  </a:lnTo>
                  <a:lnTo>
                    <a:pt x="6" y="21"/>
                  </a:lnTo>
                  <a:lnTo>
                    <a:pt x="6" y="22"/>
                  </a:lnTo>
                  <a:lnTo>
                    <a:pt x="6" y="23"/>
                  </a:lnTo>
                  <a:lnTo>
                    <a:pt x="7" y="23"/>
                  </a:lnTo>
                  <a:lnTo>
                    <a:pt x="8" y="24"/>
                  </a:lnTo>
                  <a:lnTo>
                    <a:pt x="9" y="25"/>
                  </a:lnTo>
                  <a:lnTo>
                    <a:pt x="10" y="25"/>
                  </a:lnTo>
                  <a:lnTo>
                    <a:pt x="11" y="26"/>
                  </a:lnTo>
                  <a:lnTo>
                    <a:pt x="12" y="26"/>
                  </a:lnTo>
                  <a:lnTo>
                    <a:pt x="13" y="27"/>
                  </a:lnTo>
                  <a:lnTo>
                    <a:pt x="14" y="27"/>
                  </a:lnTo>
                  <a:lnTo>
                    <a:pt x="15" y="27"/>
                  </a:lnTo>
                  <a:lnTo>
                    <a:pt x="16" y="27"/>
                  </a:lnTo>
                  <a:lnTo>
                    <a:pt x="17" y="27"/>
                  </a:lnTo>
                  <a:lnTo>
                    <a:pt x="17" y="28"/>
                  </a:lnTo>
                  <a:lnTo>
                    <a:pt x="18" y="27"/>
                  </a:lnTo>
                  <a:lnTo>
                    <a:pt x="19" y="27"/>
                  </a:lnTo>
                  <a:lnTo>
                    <a:pt x="20" y="27"/>
                  </a:lnTo>
                  <a:lnTo>
                    <a:pt x="21" y="27"/>
                  </a:lnTo>
                  <a:lnTo>
                    <a:pt x="22" y="27"/>
                  </a:lnTo>
                  <a:lnTo>
                    <a:pt x="22" y="26"/>
                  </a:lnTo>
                  <a:lnTo>
                    <a:pt x="23" y="26"/>
                  </a:lnTo>
                  <a:lnTo>
                    <a:pt x="23" y="25"/>
                  </a:lnTo>
                  <a:lnTo>
                    <a:pt x="24" y="25"/>
                  </a:lnTo>
                  <a:lnTo>
                    <a:pt x="24" y="24"/>
                  </a:lnTo>
                  <a:lnTo>
                    <a:pt x="25" y="24"/>
                  </a:lnTo>
                  <a:lnTo>
                    <a:pt x="25" y="23"/>
                  </a:lnTo>
                  <a:lnTo>
                    <a:pt x="26" y="23"/>
                  </a:lnTo>
                  <a:lnTo>
                    <a:pt x="26" y="22"/>
                  </a:lnTo>
                  <a:lnTo>
                    <a:pt x="26" y="21"/>
                  </a:lnTo>
                  <a:lnTo>
                    <a:pt x="27" y="20"/>
                  </a:lnTo>
                  <a:lnTo>
                    <a:pt x="27" y="19"/>
                  </a:lnTo>
                  <a:lnTo>
                    <a:pt x="28" y="19"/>
                  </a:lnTo>
                  <a:lnTo>
                    <a:pt x="28" y="18"/>
                  </a:lnTo>
                  <a:lnTo>
                    <a:pt x="28" y="17"/>
                  </a:lnTo>
                  <a:lnTo>
                    <a:pt x="29" y="17"/>
                  </a:lnTo>
                  <a:lnTo>
                    <a:pt x="29" y="16"/>
                  </a:lnTo>
                  <a:lnTo>
                    <a:pt x="30" y="16"/>
                  </a:lnTo>
                  <a:lnTo>
                    <a:pt x="30" y="15"/>
                  </a:lnTo>
                  <a:lnTo>
                    <a:pt x="30" y="14"/>
                  </a:lnTo>
                  <a:lnTo>
                    <a:pt x="31" y="14"/>
                  </a:lnTo>
                  <a:lnTo>
                    <a:pt x="31" y="13"/>
                  </a:lnTo>
                  <a:lnTo>
                    <a:pt x="31" y="12"/>
                  </a:lnTo>
                  <a:lnTo>
                    <a:pt x="31" y="11"/>
                  </a:lnTo>
                  <a:lnTo>
                    <a:pt x="31" y="10"/>
                  </a:lnTo>
                  <a:lnTo>
                    <a:pt x="31" y="9"/>
                  </a:lnTo>
                  <a:lnTo>
                    <a:pt x="30" y="8"/>
                  </a:lnTo>
                  <a:lnTo>
                    <a:pt x="29" y="8"/>
                  </a:lnTo>
                  <a:lnTo>
                    <a:pt x="28" y="8"/>
                  </a:lnTo>
                  <a:lnTo>
                    <a:pt x="28" y="7"/>
                  </a:lnTo>
                  <a:lnTo>
                    <a:pt x="27" y="7"/>
                  </a:lnTo>
                  <a:lnTo>
                    <a:pt x="26" y="6"/>
                  </a:lnTo>
                  <a:lnTo>
                    <a:pt x="25" y="6"/>
                  </a:lnTo>
                  <a:lnTo>
                    <a:pt x="24" y="5"/>
                  </a:lnTo>
                  <a:lnTo>
                    <a:pt x="23" y="4"/>
                  </a:lnTo>
                  <a:lnTo>
                    <a:pt x="22" y="4"/>
                  </a:lnTo>
                  <a:lnTo>
                    <a:pt x="21" y="3"/>
                  </a:lnTo>
                  <a:lnTo>
                    <a:pt x="20" y="3"/>
                  </a:lnTo>
                  <a:lnTo>
                    <a:pt x="20" y="2"/>
                  </a:lnTo>
                  <a:lnTo>
                    <a:pt x="19" y="2"/>
                  </a:lnTo>
                  <a:lnTo>
                    <a:pt x="18" y="2"/>
                  </a:lnTo>
                  <a:lnTo>
                    <a:pt x="17" y="2"/>
                  </a:lnTo>
                  <a:lnTo>
                    <a:pt x="16" y="1"/>
                  </a:lnTo>
                  <a:lnTo>
                    <a:pt x="15" y="1"/>
                  </a:lnTo>
                  <a:lnTo>
                    <a:pt x="14" y="0"/>
                  </a:lnTo>
                  <a:lnTo>
                    <a:pt x="13" y="0"/>
                  </a:lnTo>
                  <a:lnTo>
                    <a:pt x="12" y="0"/>
                  </a:lnTo>
                  <a:lnTo>
                    <a:pt x="11" y="0"/>
                  </a:lnTo>
                  <a:lnTo>
                    <a:pt x="10" y="0"/>
                  </a:lnTo>
                  <a:lnTo>
                    <a:pt x="8" y="0"/>
                  </a:lnTo>
                  <a:lnTo>
                    <a:pt x="7" y="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794" name="Freeform 312"/>
            <p:cNvSpPr>
              <a:spLocks/>
            </p:cNvSpPr>
            <p:nvPr/>
          </p:nvSpPr>
          <p:spPr bwMode="auto">
            <a:xfrm>
              <a:off x="3323" y="1600"/>
              <a:ext cx="34" cy="21"/>
            </a:xfrm>
            <a:custGeom>
              <a:avLst/>
              <a:gdLst>
                <a:gd name="T0" fmla="*/ 8 w 34"/>
                <a:gd name="T1" fmla="*/ 0 h 21"/>
                <a:gd name="T2" fmla="*/ 6 w 34"/>
                <a:gd name="T3" fmla="*/ 0 h 21"/>
                <a:gd name="T4" fmla="*/ 4 w 34"/>
                <a:gd name="T5" fmla="*/ 0 h 21"/>
                <a:gd name="T6" fmla="*/ 3 w 34"/>
                <a:gd name="T7" fmla="*/ 1 h 21"/>
                <a:gd name="T8" fmla="*/ 2 w 34"/>
                <a:gd name="T9" fmla="*/ 2 h 21"/>
                <a:gd name="T10" fmla="*/ 1 w 34"/>
                <a:gd name="T11" fmla="*/ 3 h 21"/>
                <a:gd name="T12" fmla="*/ 0 w 34"/>
                <a:gd name="T13" fmla="*/ 4 h 21"/>
                <a:gd name="T14" fmla="*/ 0 w 34"/>
                <a:gd name="T15" fmla="*/ 6 h 21"/>
                <a:gd name="T16" fmla="*/ 0 w 34"/>
                <a:gd name="T17" fmla="*/ 8 h 21"/>
                <a:gd name="T18" fmla="*/ 0 w 34"/>
                <a:gd name="T19" fmla="*/ 10 h 21"/>
                <a:gd name="T20" fmla="*/ 1 w 34"/>
                <a:gd name="T21" fmla="*/ 11 h 21"/>
                <a:gd name="T22" fmla="*/ 2 w 34"/>
                <a:gd name="T23" fmla="*/ 12 h 21"/>
                <a:gd name="T24" fmla="*/ 3 w 34"/>
                <a:gd name="T25" fmla="*/ 13 h 21"/>
                <a:gd name="T26" fmla="*/ 4 w 34"/>
                <a:gd name="T27" fmla="*/ 15 h 21"/>
                <a:gd name="T28" fmla="*/ 6 w 34"/>
                <a:gd name="T29" fmla="*/ 16 h 21"/>
                <a:gd name="T30" fmla="*/ 7 w 34"/>
                <a:gd name="T31" fmla="*/ 17 h 21"/>
                <a:gd name="T32" fmla="*/ 9 w 34"/>
                <a:gd name="T33" fmla="*/ 17 h 21"/>
                <a:gd name="T34" fmla="*/ 11 w 34"/>
                <a:gd name="T35" fmla="*/ 17 h 21"/>
                <a:gd name="T36" fmla="*/ 13 w 34"/>
                <a:gd name="T37" fmla="*/ 18 h 21"/>
                <a:gd name="T38" fmla="*/ 15 w 34"/>
                <a:gd name="T39" fmla="*/ 18 h 21"/>
                <a:gd name="T40" fmla="*/ 17 w 34"/>
                <a:gd name="T41" fmla="*/ 18 h 21"/>
                <a:gd name="T42" fmla="*/ 19 w 34"/>
                <a:gd name="T43" fmla="*/ 19 h 21"/>
                <a:gd name="T44" fmla="*/ 21 w 34"/>
                <a:gd name="T45" fmla="*/ 19 h 21"/>
                <a:gd name="T46" fmla="*/ 23 w 34"/>
                <a:gd name="T47" fmla="*/ 19 h 21"/>
                <a:gd name="T48" fmla="*/ 25 w 34"/>
                <a:gd name="T49" fmla="*/ 19 h 21"/>
                <a:gd name="T50" fmla="*/ 26 w 34"/>
                <a:gd name="T51" fmla="*/ 20 h 21"/>
                <a:gd name="T52" fmla="*/ 28 w 34"/>
                <a:gd name="T53" fmla="*/ 20 h 21"/>
                <a:gd name="T54" fmla="*/ 30 w 34"/>
                <a:gd name="T55" fmla="*/ 19 h 21"/>
                <a:gd name="T56" fmla="*/ 31 w 34"/>
                <a:gd name="T57" fmla="*/ 18 h 21"/>
                <a:gd name="T58" fmla="*/ 32 w 34"/>
                <a:gd name="T59" fmla="*/ 17 h 21"/>
                <a:gd name="T60" fmla="*/ 33 w 34"/>
                <a:gd name="T61" fmla="*/ 16 h 21"/>
                <a:gd name="T62" fmla="*/ 33 w 34"/>
                <a:gd name="T63" fmla="*/ 14 h 21"/>
                <a:gd name="T64" fmla="*/ 33 w 34"/>
                <a:gd name="T65" fmla="*/ 12 h 21"/>
                <a:gd name="T66" fmla="*/ 33 w 34"/>
                <a:gd name="T67" fmla="*/ 10 h 21"/>
                <a:gd name="T68" fmla="*/ 33 w 34"/>
                <a:gd name="T69" fmla="*/ 8 h 21"/>
                <a:gd name="T70" fmla="*/ 33 w 34"/>
                <a:gd name="T71" fmla="*/ 6 h 21"/>
                <a:gd name="T72" fmla="*/ 31 w 34"/>
                <a:gd name="T73" fmla="*/ 6 h 21"/>
                <a:gd name="T74" fmla="*/ 30 w 34"/>
                <a:gd name="T75" fmla="*/ 5 h 21"/>
                <a:gd name="T76" fmla="*/ 28 w 34"/>
                <a:gd name="T77" fmla="*/ 5 h 21"/>
                <a:gd name="T78" fmla="*/ 27 w 34"/>
                <a:gd name="T79" fmla="*/ 4 h 21"/>
                <a:gd name="T80" fmla="*/ 25 w 34"/>
                <a:gd name="T81" fmla="*/ 4 h 21"/>
                <a:gd name="T82" fmla="*/ 23 w 34"/>
                <a:gd name="T83" fmla="*/ 4 h 21"/>
                <a:gd name="T84" fmla="*/ 22 w 34"/>
                <a:gd name="T85" fmla="*/ 3 h 21"/>
                <a:gd name="T86" fmla="*/ 20 w 34"/>
                <a:gd name="T87" fmla="*/ 3 h 21"/>
                <a:gd name="T88" fmla="*/ 18 w 34"/>
                <a:gd name="T89" fmla="*/ 2 h 21"/>
                <a:gd name="T90" fmla="*/ 16 w 34"/>
                <a:gd name="T91" fmla="*/ 2 h 21"/>
                <a:gd name="T92" fmla="*/ 14 w 34"/>
                <a:gd name="T93" fmla="*/ 1 h 21"/>
                <a:gd name="T94" fmla="*/ 12 w 34"/>
                <a:gd name="T95" fmla="*/ 1 h 21"/>
                <a:gd name="T96" fmla="*/ 10 w 34"/>
                <a:gd name="T97" fmla="*/ 1 h 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4" h="21">
                  <a:moveTo>
                    <a:pt x="9" y="1"/>
                  </a:moveTo>
                  <a:lnTo>
                    <a:pt x="8" y="0"/>
                  </a:lnTo>
                  <a:lnTo>
                    <a:pt x="7" y="0"/>
                  </a:lnTo>
                  <a:lnTo>
                    <a:pt x="6" y="0"/>
                  </a:lnTo>
                  <a:lnTo>
                    <a:pt x="5" y="0"/>
                  </a:lnTo>
                  <a:lnTo>
                    <a:pt x="4" y="0"/>
                  </a:lnTo>
                  <a:lnTo>
                    <a:pt x="3" y="0"/>
                  </a:lnTo>
                  <a:lnTo>
                    <a:pt x="3" y="1"/>
                  </a:lnTo>
                  <a:lnTo>
                    <a:pt x="2" y="1"/>
                  </a:lnTo>
                  <a:lnTo>
                    <a:pt x="2" y="2"/>
                  </a:lnTo>
                  <a:lnTo>
                    <a:pt x="1" y="2"/>
                  </a:lnTo>
                  <a:lnTo>
                    <a:pt x="1" y="3"/>
                  </a:lnTo>
                  <a:lnTo>
                    <a:pt x="0" y="3"/>
                  </a:lnTo>
                  <a:lnTo>
                    <a:pt x="0" y="4"/>
                  </a:lnTo>
                  <a:lnTo>
                    <a:pt x="0" y="5"/>
                  </a:lnTo>
                  <a:lnTo>
                    <a:pt x="0" y="6"/>
                  </a:lnTo>
                  <a:lnTo>
                    <a:pt x="0" y="7"/>
                  </a:lnTo>
                  <a:lnTo>
                    <a:pt x="0" y="8"/>
                  </a:lnTo>
                  <a:lnTo>
                    <a:pt x="0" y="9"/>
                  </a:lnTo>
                  <a:lnTo>
                    <a:pt x="0" y="10"/>
                  </a:lnTo>
                  <a:lnTo>
                    <a:pt x="1" y="10"/>
                  </a:lnTo>
                  <a:lnTo>
                    <a:pt x="1" y="11"/>
                  </a:lnTo>
                  <a:lnTo>
                    <a:pt x="1" y="12"/>
                  </a:lnTo>
                  <a:lnTo>
                    <a:pt x="2" y="12"/>
                  </a:lnTo>
                  <a:lnTo>
                    <a:pt x="2" y="13"/>
                  </a:lnTo>
                  <a:lnTo>
                    <a:pt x="3" y="13"/>
                  </a:lnTo>
                  <a:lnTo>
                    <a:pt x="4" y="14"/>
                  </a:lnTo>
                  <a:lnTo>
                    <a:pt x="4" y="15"/>
                  </a:lnTo>
                  <a:lnTo>
                    <a:pt x="5" y="15"/>
                  </a:lnTo>
                  <a:lnTo>
                    <a:pt x="6" y="16"/>
                  </a:lnTo>
                  <a:lnTo>
                    <a:pt x="7" y="16"/>
                  </a:lnTo>
                  <a:lnTo>
                    <a:pt x="7" y="17"/>
                  </a:lnTo>
                  <a:lnTo>
                    <a:pt x="8" y="17"/>
                  </a:lnTo>
                  <a:lnTo>
                    <a:pt x="9" y="17"/>
                  </a:lnTo>
                  <a:lnTo>
                    <a:pt x="10" y="17"/>
                  </a:lnTo>
                  <a:lnTo>
                    <a:pt x="11" y="17"/>
                  </a:lnTo>
                  <a:lnTo>
                    <a:pt x="12" y="18"/>
                  </a:lnTo>
                  <a:lnTo>
                    <a:pt x="13" y="18"/>
                  </a:lnTo>
                  <a:lnTo>
                    <a:pt x="14" y="18"/>
                  </a:lnTo>
                  <a:lnTo>
                    <a:pt x="15" y="18"/>
                  </a:lnTo>
                  <a:lnTo>
                    <a:pt x="16" y="18"/>
                  </a:lnTo>
                  <a:lnTo>
                    <a:pt x="17" y="18"/>
                  </a:lnTo>
                  <a:lnTo>
                    <a:pt x="18" y="18"/>
                  </a:lnTo>
                  <a:lnTo>
                    <a:pt x="19" y="19"/>
                  </a:lnTo>
                  <a:lnTo>
                    <a:pt x="20" y="19"/>
                  </a:lnTo>
                  <a:lnTo>
                    <a:pt x="21" y="19"/>
                  </a:lnTo>
                  <a:lnTo>
                    <a:pt x="22" y="19"/>
                  </a:lnTo>
                  <a:lnTo>
                    <a:pt x="23" y="19"/>
                  </a:lnTo>
                  <a:lnTo>
                    <a:pt x="24" y="19"/>
                  </a:lnTo>
                  <a:lnTo>
                    <a:pt x="25" y="19"/>
                  </a:lnTo>
                  <a:lnTo>
                    <a:pt x="26" y="19"/>
                  </a:lnTo>
                  <a:lnTo>
                    <a:pt x="26" y="20"/>
                  </a:lnTo>
                  <a:lnTo>
                    <a:pt x="27" y="20"/>
                  </a:lnTo>
                  <a:lnTo>
                    <a:pt x="28" y="20"/>
                  </a:lnTo>
                  <a:lnTo>
                    <a:pt x="29" y="19"/>
                  </a:lnTo>
                  <a:lnTo>
                    <a:pt x="30" y="19"/>
                  </a:lnTo>
                  <a:lnTo>
                    <a:pt x="31" y="19"/>
                  </a:lnTo>
                  <a:lnTo>
                    <a:pt x="31" y="18"/>
                  </a:lnTo>
                  <a:lnTo>
                    <a:pt x="31" y="17"/>
                  </a:lnTo>
                  <a:lnTo>
                    <a:pt x="32" y="17"/>
                  </a:lnTo>
                  <a:lnTo>
                    <a:pt x="32" y="16"/>
                  </a:lnTo>
                  <a:lnTo>
                    <a:pt x="33" y="16"/>
                  </a:lnTo>
                  <a:lnTo>
                    <a:pt x="33" y="15"/>
                  </a:lnTo>
                  <a:lnTo>
                    <a:pt x="33" y="14"/>
                  </a:lnTo>
                  <a:lnTo>
                    <a:pt x="33" y="13"/>
                  </a:lnTo>
                  <a:lnTo>
                    <a:pt x="33" y="12"/>
                  </a:lnTo>
                  <a:lnTo>
                    <a:pt x="33" y="11"/>
                  </a:lnTo>
                  <a:lnTo>
                    <a:pt x="33" y="10"/>
                  </a:lnTo>
                  <a:lnTo>
                    <a:pt x="33" y="9"/>
                  </a:lnTo>
                  <a:lnTo>
                    <a:pt x="33" y="8"/>
                  </a:lnTo>
                  <a:lnTo>
                    <a:pt x="33" y="7"/>
                  </a:lnTo>
                  <a:lnTo>
                    <a:pt x="33" y="6"/>
                  </a:lnTo>
                  <a:lnTo>
                    <a:pt x="32" y="6"/>
                  </a:lnTo>
                  <a:lnTo>
                    <a:pt x="31" y="6"/>
                  </a:lnTo>
                  <a:lnTo>
                    <a:pt x="30" y="6"/>
                  </a:lnTo>
                  <a:lnTo>
                    <a:pt x="30" y="5"/>
                  </a:lnTo>
                  <a:lnTo>
                    <a:pt x="29" y="5"/>
                  </a:lnTo>
                  <a:lnTo>
                    <a:pt x="28" y="5"/>
                  </a:lnTo>
                  <a:lnTo>
                    <a:pt x="27" y="5"/>
                  </a:lnTo>
                  <a:lnTo>
                    <a:pt x="27" y="4"/>
                  </a:lnTo>
                  <a:lnTo>
                    <a:pt x="26" y="4"/>
                  </a:lnTo>
                  <a:lnTo>
                    <a:pt x="25" y="4"/>
                  </a:lnTo>
                  <a:lnTo>
                    <a:pt x="24" y="4"/>
                  </a:lnTo>
                  <a:lnTo>
                    <a:pt x="23" y="4"/>
                  </a:lnTo>
                  <a:lnTo>
                    <a:pt x="23" y="3"/>
                  </a:lnTo>
                  <a:lnTo>
                    <a:pt x="22" y="3"/>
                  </a:lnTo>
                  <a:lnTo>
                    <a:pt x="21" y="3"/>
                  </a:lnTo>
                  <a:lnTo>
                    <a:pt x="20" y="3"/>
                  </a:lnTo>
                  <a:lnTo>
                    <a:pt x="19" y="2"/>
                  </a:lnTo>
                  <a:lnTo>
                    <a:pt x="18" y="2"/>
                  </a:lnTo>
                  <a:lnTo>
                    <a:pt x="17" y="2"/>
                  </a:lnTo>
                  <a:lnTo>
                    <a:pt x="16" y="2"/>
                  </a:lnTo>
                  <a:lnTo>
                    <a:pt x="15" y="2"/>
                  </a:lnTo>
                  <a:lnTo>
                    <a:pt x="14" y="1"/>
                  </a:lnTo>
                  <a:lnTo>
                    <a:pt x="13" y="1"/>
                  </a:lnTo>
                  <a:lnTo>
                    <a:pt x="12" y="1"/>
                  </a:lnTo>
                  <a:lnTo>
                    <a:pt x="11" y="1"/>
                  </a:lnTo>
                  <a:lnTo>
                    <a:pt x="10" y="1"/>
                  </a:lnTo>
                  <a:lnTo>
                    <a:pt x="9" y="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795" name="Freeform 313"/>
            <p:cNvSpPr>
              <a:spLocks/>
            </p:cNvSpPr>
            <p:nvPr/>
          </p:nvSpPr>
          <p:spPr bwMode="auto">
            <a:xfrm>
              <a:off x="3209" y="1631"/>
              <a:ext cx="36" cy="20"/>
            </a:xfrm>
            <a:custGeom>
              <a:avLst/>
              <a:gdLst>
                <a:gd name="T0" fmla="*/ 9 w 36"/>
                <a:gd name="T1" fmla="*/ 0 h 20"/>
                <a:gd name="T2" fmla="*/ 7 w 36"/>
                <a:gd name="T3" fmla="*/ 0 h 20"/>
                <a:gd name="T4" fmla="*/ 5 w 36"/>
                <a:gd name="T5" fmla="*/ 0 h 20"/>
                <a:gd name="T6" fmla="*/ 3 w 36"/>
                <a:gd name="T7" fmla="*/ 0 h 20"/>
                <a:gd name="T8" fmla="*/ 2 w 36"/>
                <a:gd name="T9" fmla="*/ 2 h 20"/>
                <a:gd name="T10" fmla="*/ 1 w 36"/>
                <a:gd name="T11" fmla="*/ 3 h 20"/>
                <a:gd name="T12" fmla="*/ 1 w 36"/>
                <a:gd name="T13" fmla="*/ 5 h 20"/>
                <a:gd name="T14" fmla="*/ 0 w 36"/>
                <a:gd name="T15" fmla="*/ 6 h 20"/>
                <a:gd name="T16" fmla="*/ 0 w 36"/>
                <a:gd name="T17" fmla="*/ 8 h 20"/>
                <a:gd name="T18" fmla="*/ 1 w 36"/>
                <a:gd name="T19" fmla="*/ 10 h 20"/>
                <a:gd name="T20" fmla="*/ 2 w 36"/>
                <a:gd name="T21" fmla="*/ 12 h 20"/>
                <a:gd name="T22" fmla="*/ 3 w 36"/>
                <a:gd name="T23" fmla="*/ 13 h 20"/>
                <a:gd name="T24" fmla="*/ 4 w 36"/>
                <a:gd name="T25" fmla="*/ 14 h 20"/>
                <a:gd name="T26" fmla="*/ 6 w 36"/>
                <a:gd name="T27" fmla="*/ 15 h 20"/>
                <a:gd name="T28" fmla="*/ 8 w 36"/>
                <a:gd name="T29" fmla="*/ 16 h 20"/>
                <a:gd name="T30" fmla="*/ 10 w 36"/>
                <a:gd name="T31" fmla="*/ 17 h 20"/>
                <a:gd name="T32" fmla="*/ 12 w 36"/>
                <a:gd name="T33" fmla="*/ 17 h 20"/>
                <a:gd name="T34" fmla="*/ 14 w 36"/>
                <a:gd name="T35" fmla="*/ 17 h 20"/>
                <a:gd name="T36" fmla="*/ 16 w 36"/>
                <a:gd name="T37" fmla="*/ 17 h 20"/>
                <a:gd name="T38" fmla="*/ 19 w 36"/>
                <a:gd name="T39" fmla="*/ 17 h 20"/>
                <a:gd name="T40" fmla="*/ 21 w 36"/>
                <a:gd name="T41" fmla="*/ 18 h 20"/>
                <a:gd name="T42" fmla="*/ 23 w 36"/>
                <a:gd name="T43" fmla="*/ 18 h 20"/>
                <a:gd name="T44" fmla="*/ 25 w 36"/>
                <a:gd name="T45" fmla="*/ 18 h 20"/>
                <a:gd name="T46" fmla="*/ 26 w 36"/>
                <a:gd name="T47" fmla="*/ 19 h 20"/>
                <a:gd name="T48" fmla="*/ 28 w 36"/>
                <a:gd name="T49" fmla="*/ 19 h 20"/>
                <a:gd name="T50" fmla="*/ 30 w 36"/>
                <a:gd name="T51" fmla="*/ 19 h 20"/>
                <a:gd name="T52" fmla="*/ 31 w 36"/>
                <a:gd name="T53" fmla="*/ 18 h 20"/>
                <a:gd name="T54" fmla="*/ 32 w 36"/>
                <a:gd name="T55" fmla="*/ 17 h 20"/>
                <a:gd name="T56" fmla="*/ 33 w 36"/>
                <a:gd name="T57" fmla="*/ 16 h 20"/>
                <a:gd name="T58" fmla="*/ 34 w 36"/>
                <a:gd name="T59" fmla="*/ 15 h 20"/>
                <a:gd name="T60" fmla="*/ 34 w 36"/>
                <a:gd name="T61" fmla="*/ 13 h 20"/>
                <a:gd name="T62" fmla="*/ 35 w 36"/>
                <a:gd name="T63" fmla="*/ 12 h 20"/>
                <a:gd name="T64" fmla="*/ 35 w 36"/>
                <a:gd name="T65" fmla="*/ 10 h 20"/>
                <a:gd name="T66" fmla="*/ 35 w 36"/>
                <a:gd name="T67" fmla="*/ 8 h 20"/>
                <a:gd name="T68" fmla="*/ 35 w 36"/>
                <a:gd name="T69" fmla="*/ 6 h 20"/>
                <a:gd name="T70" fmla="*/ 33 w 36"/>
                <a:gd name="T71" fmla="*/ 5 h 20"/>
                <a:gd name="T72" fmla="*/ 31 w 36"/>
                <a:gd name="T73" fmla="*/ 5 h 20"/>
                <a:gd name="T74" fmla="*/ 30 w 36"/>
                <a:gd name="T75" fmla="*/ 4 h 20"/>
                <a:gd name="T76" fmla="*/ 28 w 36"/>
                <a:gd name="T77" fmla="*/ 4 h 20"/>
                <a:gd name="T78" fmla="*/ 26 w 36"/>
                <a:gd name="T79" fmla="*/ 3 h 20"/>
                <a:gd name="T80" fmla="*/ 24 w 36"/>
                <a:gd name="T81" fmla="*/ 2 h 20"/>
                <a:gd name="T82" fmla="*/ 22 w 36"/>
                <a:gd name="T83" fmla="*/ 2 h 20"/>
                <a:gd name="T84" fmla="*/ 20 w 36"/>
                <a:gd name="T85" fmla="*/ 2 h 20"/>
                <a:gd name="T86" fmla="*/ 18 w 36"/>
                <a:gd name="T87" fmla="*/ 1 h 20"/>
                <a:gd name="T88" fmla="*/ 15 w 36"/>
                <a:gd name="T89" fmla="*/ 1 h 20"/>
                <a:gd name="T90" fmla="*/ 13 w 36"/>
                <a:gd name="T91" fmla="*/ 0 h 20"/>
                <a:gd name="T92" fmla="*/ 11 w 36"/>
                <a:gd name="T93" fmla="*/ 0 h 2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6" h="20">
                  <a:moveTo>
                    <a:pt x="10" y="0"/>
                  </a:moveTo>
                  <a:lnTo>
                    <a:pt x="9" y="0"/>
                  </a:lnTo>
                  <a:lnTo>
                    <a:pt x="8" y="0"/>
                  </a:lnTo>
                  <a:lnTo>
                    <a:pt x="7" y="0"/>
                  </a:lnTo>
                  <a:lnTo>
                    <a:pt x="6" y="0"/>
                  </a:lnTo>
                  <a:lnTo>
                    <a:pt x="5" y="0"/>
                  </a:lnTo>
                  <a:lnTo>
                    <a:pt x="4" y="0"/>
                  </a:lnTo>
                  <a:lnTo>
                    <a:pt x="3" y="0"/>
                  </a:lnTo>
                  <a:lnTo>
                    <a:pt x="2" y="1"/>
                  </a:lnTo>
                  <a:lnTo>
                    <a:pt x="2" y="2"/>
                  </a:lnTo>
                  <a:lnTo>
                    <a:pt x="1" y="2"/>
                  </a:lnTo>
                  <a:lnTo>
                    <a:pt x="1" y="3"/>
                  </a:lnTo>
                  <a:lnTo>
                    <a:pt x="1" y="4"/>
                  </a:lnTo>
                  <a:lnTo>
                    <a:pt x="1" y="5"/>
                  </a:lnTo>
                  <a:lnTo>
                    <a:pt x="1" y="6"/>
                  </a:lnTo>
                  <a:lnTo>
                    <a:pt x="0" y="6"/>
                  </a:lnTo>
                  <a:lnTo>
                    <a:pt x="0" y="7"/>
                  </a:lnTo>
                  <a:lnTo>
                    <a:pt x="0" y="8"/>
                  </a:lnTo>
                  <a:lnTo>
                    <a:pt x="0" y="9"/>
                  </a:lnTo>
                  <a:lnTo>
                    <a:pt x="1" y="10"/>
                  </a:lnTo>
                  <a:lnTo>
                    <a:pt x="2" y="11"/>
                  </a:lnTo>
                  <a:lnTo>
                    <a:pt x="2" y="12"/>
                  </a:lnTo>
                  <a:lnTo>
                    <a:pt x="3" y="12"/>
                  </a:lnTo>
                  <a:lnTo>
                    <a:pt x="3" y="13"/>
                  </a:lnTo>
                  <a:lnTo>
                    <a:pt x="4" y="13"/>
                  </a:lnTo>
                  <a:lnTo>
                    <a:pt x="4" y="14"/>
                  </a:lnTo>
                  <a:lnTo>
                    <a:pt x="5" y="14"/>
                  </a:lnTo>
                  <a:lnTo>
                    <a:pt x="6" y="15"/>
                  </a:lnTo>
                  <a:lnTo>
                    <a:pt x="7" y="15"/>
                  </a:lnTo>
                  <a:lnTo>
                    <a:pt x="8" y="16"/>
                  </a:lnTo>
                  <a:lnTo>
                    <a:pt x="9" y="16"/>
                  </a:lnTo>
                  <a:lnTo>
                    <a:pt x="10" y="17"/>
                  </a:lnTo>
                  <a:lnTo>
                    <a:pt x="11" y="17"/>
                  </a:lnTo>
                  <a:lnTo>
                    <a:pt x="12" y="17"/>
                  </a:lnTo>
                  <a:lnTo>
                    <a:pt x="13" y="17"/>
                  </a:lnTo>
                  <a:lnTo>
                    <a:pt x="14" y="17"/>
                  </a:lnTo>
                  <a:lnTo>
                    <a:pt x="15" y="17"/>
                  </a:lnTo>
                  <a:lnTo>
                    <a:pt x="16" y="17"/>
                  </a:lnTo>
                  <a:lnTo>
                    <a:pt x="18" y="17"/>
                  </a:lnTo>
                  <a:lnTo>
                    <a:pt x="19" y="17"/>
                  </a:lnTo>
                  <a:lnTo>
                    <a:pt x="20" y="18"/>
                  </a:lnTo>
                  <a:lnTo>
                    <a:pt x="21" y="18"/>
                  </a:lnTo>
                  <a:lnTo>
                    <a:pt x="22" y="18"/>
                  </a:lnTo>
                  <a:lnTo>
                    <a:pt x="23" y="18"/>
                  </a:lnTo>
                  <a:lnTo>
                    <a:pt x="24" y="18"/>
                  </a:lnTo>
                  <a:lnTo>
                    <a:pt x="25" y="18"/>
                  </a:lnTo>
                  <a:lnTo>
                    <a:pt x="25" y="19"/>
                  </a:lnTo>
                  <a:lnTo>
                    <a:pt x="26" y="19"/>
                  </a:lnTo>
                  <a:lnTo>
                    <a:pt x="27" y="19"/>
                  </a:lnTo>
                  <a:lnTo>
                    <a:pt x="28" y="19"/>
                  </a:lnTo>
                  <a:lnTo>
                    <a:pt x="29" y="19"/>
                  </a:lnTo>
                  <a:lnTo>
                    <a:pt x="30" y="19"/>
                  </a:lnTo>
                  <a:lnTo>
                    <a:pt x="31" y="19"/>
                  </a:lnTo>
                  <a:lnTo>
                    <a:pt x="31" y="18"/>
                  </a:lnTo>
                  <a:lnTo>
                    <a:pt x="32" y="18"/>
                  </a:lnTo>
                  <a:lnTo>
                    <a:pt x="32" y="17"/>
                  </a:lnTo>
                  <a:lnTo>
                    <a:pt x="33" y="17"/>
                  </a:lnTo>
                  <a:lnTo>
                    <a:pt x="33" y="16"/>
                  </a:lnTo>
                  <a:lnTo>
                    <a:pt x="34" y="16"/>
                  </a:lnTo>
                  <a:lnTo>
                    <a:pt x="34" y="15"/>
                  </a:lnTo>
                  <a:lnTo>
                    <a:pt x="34" y="14"/>
                  </a:lnTo>
                  <a:lnTo>
                    <a:pt x="34" y="13"/>
                  </a:lnTo>
                  <a:lnTo>
                    <a:pt x="35" y="13"/>
                  </a:lnTo>
                  <a:lnTo>
                    <a:pt x="35" y="12"/>
                  </a:lnTo>
                  <a:lnTo>
                    <a:pt x="35" y="11"/>
                  </a:lnTo>
                  <a:lnTo>
                    <a:pt x="35" y="10"/>
                  </a:lnTo>
                  <a:lnTo>
                    <a:pt x="35" y="9"/>
                  </a:lnTo>
                  <a:lnTo>
                    <a:pt x="35" y="8"/>
                  </a:lnTo>
                  <a:lnTo>
                    <a:pt x="35" y="7"/>
                  </a:lnTo>
                  <a:lnTo>
                    <a:pt x="35" y="6"/>
                  </a:lnTo>
                  <a:lnTo>
                    <a:pt x="34" y="6"/>
                  </a:lnTo>
                  <a:lnTo>
                    <a:pt x="33" y="5"/>
                  </a:lnTo>
                  <a:lnTo>
                    <a:pt x="32" y="5"/>
                  </a:lnTo>
                  <a:lnTo>
                    <a:pt x="31" y="5"/>
                  </a:lnTo>
                  <a:lnTo>
                    <a:pt x="31" y="4"/>
                  </a:lnTo>
                  <a:lnTo>
                    <a:pt x="30" y="4"/>
                  </a:lnTo>
                  <a:lnTo>
                    <a:pt x="29" y="4"/>
                  </a:lnTo>
                  <a:lnTo>
                    <a:pt x="28" y="4"/>
                  </a:lnTo>
                  <a:lnTo>
                    <a:pt x="27" y="3"/>
                  </a:lnTo>
                  <a:lnTo>
                    <a:pt x="26" y="3"/>
                  </a:lnTo>
                  <a:lnTo>
                    <a:pt x="25" y="3"/>
                  </a:lnTo>
                  <a:lnTo>
                    <a:pt x="24" y="2"/>
                  </a:lnTo>
                  <a:lnTo>
                    <a:pt x="23" y="2"/>
                  </a:lnTo>
                  <a:lnTo>
                    <a:pt x="22" y="2"/>
                  </a:lnTo>
                  <a:lnTo>
                    <a:pt x="21" y="2"/>
                  </a:lnTo>
                  <a:lnTo>
                    <a:pt x="20" y="2"/>
                  </a:lnTo>
                  <a:lnTo>
                    <a:pt x="19" y="1"/>
                  </a:lnTo>
                  <a:lnTo>
                    <a:pt x="18" y="1"/>
                  </a:lnTo>
                  <a:lnTo>
                    <a:pt x="16" y="1"/>
                  </a:lnTo>
                  <a:lnTo>
                    <a:pt x="15" y="1"/>
                  </a:lnTo>
                  <a:lnTo>
                    <a:pt x="14" y="1"/>
                  </a:lnTo>
                  <a:lnTo>
                    <a:pt x="13" y="0"/>
                  </a:lnTo>
                  <a:lnTo>
                    <a:pt x="12" y="0"/>
                  </a:lnTo>
                  <a:lnTo>
                    <a:pt x="11" y="0"/>
                  </a:lnTo>
                  <a:lnTo>
                    <a:pt x="1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796" name="Freeform 314"/>
            <p:cNvSpPr>
              <a:spLocks/>
            </p:cNvSpPr>
            <p:nvPr/>
          </p:nvSpPr>
          <p:spPr bwMode="auto">
            <a:xfrm>
              <a:off x="3440" y="1597"/>
              <a:ext cx="35" cy="23"/>
            </a:xfrm>
            <a:custGeom>
              <a:avLst/>
              <a:gdLst>
                <a:gd name="T0" fmla="*/ 9 w 35"/>
                <a:gd name="T1" fmla="*/ 0 h 23"/>
                <a:gd name="T2" fmla="*/ 7 w 35"/>
                <a:gd name="T3" fmla="*/ 0 h 23"/>
                <a:gd name="T4" fmla="*/ 5 w 35"/>
                <a:gd name="T5" fmla="*/ 0 h 23"/>
                <a:gd name="T6" fmla="*/ 3 w 35"/>
                <a:gd name="T7" fmla="*/ 0 h 23"/>
                <a:gd name="T8" fmla="*/ 2 w 35"/>
                <a:gd name="T9" fmla="*/ 1 h 23"/>
                <a:gd name="T10" fmla="*/ 1 w 35"/>
                <a:gd name="T11" fmla="*/ 2 h 23"/>
                <a:gd name="T12" fmla="*/ 1 w 35"/>
                <a:gd name="T13" fmla="*/ 4 h 23"/>
                <a:gd name="T14" fmla="*/ 1 w 35"/>
                <a:gd name="T15" fmla="*/ 6 h 23"/>
                <a:gd name="T16" fmla="*/ 0 w 35"/>
                <a:gd name="T17" fmla="*/ 8 h 23"/>
                <a:gd name="T18" fmla="*/ 0 w 35"/>
                <a:gd name="T19" fmla="*/ 10 h 23"/>
                <a:gd name="T20" fmla="*/ 1 w 35"/>
                <a:gd name="T21" fmla="*/ 12 h 23"/>
                <a:gd name="T22" fmla="*/ 2 w 35"/>
                <a:gd name="T23" fmla="*/ 13 h 23"/>
                <a:gd name="T24" fmla="*/ 3 w 35"/>
                <a:gd name="T25" fmla="*/ 14 h 23"/>
                <a:gd name="T26" fmla="*/ 4 w 35"/>
                <a:gd name="T27" fmla="*/ 16 h 23"/>
                <a:gd name="T28" fmla="*/ 5 w 35"/>
                <a:gd name="T29" fmla="*/ 17 h 23"/>
                <a:gd name="T30" fmla="*/ 7 w 35"/>
                <a:gd name="T31" fmla="*/ 18 h 23"/>
                <a:gd name="T32" fmla="*/ 9 w 35"/>
                <a:gd name="T33" fmla="*/ 18 h 23"/>
                <a:gd name="T34" fmla="*/ 10 w 35"/>
                <a:gd name="T35" fmla="*/ 19 h 23"/>
                <a:gd name="T36" fmla="*/ 11 w 35"/>
                <a:gd name="T37" fmla="*/ 20 h 23"/>
                <a:gd name="T38" fmla="*/ 13 w 35"/>
                <a:gd name="T39" fmla="*/ 20 h 23"/>
                <a:gd name="T40" fmla="*/ 15 w 35"/>
                <a:gd name="T41" fmla="*/ 20 h 23"/>
                <a:gd name="T42" fmla="*/ 17 w 35"/>
                <a:gd name="T43" fmla="*/ 20 h 23"/>
                <a:gd name="T44" fmla="*/ 19 w 35"/>
                <a:gd name="T45" fmla="*/ 20 h 23"/>
                <a:gd name="T46" fmla="*/ 21 w 35"/>
                <a:gd name="T47" fmla="*/ 21 h 23"/>
                <a:gd name="T48" fmla="*/ 23 w 35"/>
                <a:gd name="T49" fmla="*/ 21 h 23"/>
                <a:gd name="T50" fmla="*/ 25 w 35"/>
                <a:gd name="T51" fmla="*/ 21 h 23"/>
                <a:gd name="T52" fmla="*/ 26 w 35"/>
                <a:gd name="T53" fmla="*/ 22 h 23"/>
                <a:gd name="T54" fmla="*/ 28 w 35"/>
                <a:gd name="T55" fmla="*/ 22 h 23"/>
                <a:gd name="T56" fmla="*/ 29 w 35"/>
                <a:gd name="T57" fmla="*/ 21 h 23"/>
                <a:gd name="T58" fmla="*/ 31 w 35"/>
                <a:gd name="T59" fmla="*/ 21 h 23"/>
                <a:gd name="T60" fmla="*/ 32 w 35"/>
                <a:gd name="T61" fmla="*/ 20 h 23"/>
                <a:gd name="T62" fmla="*/ 33 w 35"/>
                <a:gd name="T63" fmla="*/ 18 h 23"/>
                <a:gd name="T64" fmla="*/ 33 w 35"/>
                <a:gd name="T65" fmla="*/ 16 h 23"/>
                <a:gd name="T66" fmla="*/ 33 w 35"/>
                <a:gd name="T67" fmla="*/ 14 h 23"/>
                <a:gd name="T68" fmla="*/ 33 w 35"/>
                <a:gd name="T69" fmla="*/ 12 h 23"/>
                <a:gd name="T70" fmla="*/ 34 w 35"/>
                <a:gd name="T71" fmla="*/ 10 h 23"/>
                <a:gd name="T72" fmla="*/ 34 w 35"/>
                <a:gd name="T73" fmla="*/ 8 h 23"/>
                <a:gd name="T74" fmla="*/ 34 w 35"/>
                <a:gd name="T75" fmla="*/ 6 h 23"/>
                <a:gd name="T76" fmla="*/ 32 w 35"/>
                <a:gd name="T77" fmla="*/ 5 h 23"/>
                <a:gd name="T78" fmla="*/ 30 w 35"/>
                <a:gd name="T79" fmla="*/ 5 h 23"/>
                <a:gd name="T80" fmla="*/ 28 w 35"/>
                <a:gd name="T81" fmla="*/ 5 h 23"/>
                <a:gd name="T82" fmla="*/ 26 w 35"/>
                <a:gd name="T83" fmla="*/ 4 h 23"/>
                <a:gd name="T84" fmla="*/ 25 w 35"/>
                <a:gd name="T85" fmla="*/ 3 h 23"/>
                <a:gd name="T86" fmla="*/ 23 w 35"/>
                <a:gd name="T87" fmla="*/ 3 h 23"/>
                <a:gd name="T88" fmla="*/ 21 w 35"/>
                <a:gd name="T89" fmla="*/ 3 h 23"/>
                <a:gd name="T90" fmla="*/ 19 w 35"/>
                <a:gd name="T91" fmla="*/ 2 h 23"/>
                <a:gd name="T92" fmla="*/ 17 w 35"/>
                <a:gd name="T93" fmla="*/ 2 h 23"/>
                <a:gd name="T94" fmla="*/ 16 w 35"/>
                <a:gd name="T95" fmla="*/ 1 h 23"/>
                <a:gd name="T96" fmla="*/ 14 w 35"/>
                <a:gd name="T97" fmla="*/ 1 h 23"/>
                <a:gd name="T98" fmla="*/ 12 w 35"/>
                <a:gd name="T99" fmla="*/ 1 h 23"/>
                <a:gd name="T100" fmla="*/ 10 w 35"/>
                <a:gd name="T101" fmla="*/ 1 h 2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5" h="23">
                  <a:moveTo>
                    <a:pt x="10" y="1"/>
                  </a:moveTo>
                  <a:lnTo>
                    <a:pt x="9" y="0"/>
                  </a:lnTo>
                  <a:lnTo>
                    <a:pt x="8" y="0"/>
                  </a:lnTo>
                  <a:lnTo>
                    <a:pt x="7" y="0"/>
                  </a:lnTo>
                  <a:lnTo>
                    <a:pt x="6" y="0"/>
                  </a:lnTo>
                  <a:lnTo>
                    <a:pt x="5" y="0"/>
                  </a:lnTo>
                  <a:lnTo>
                    <a:pt x="4" y="0"/>
                  </a:lnTo>
                  <a:lnTo>
                    <a:pt x="3" y="0"/>
                  </a:lnTo>
                  <a:lnTo>
                    <a:pt x="3" y="1"/>
                  </a:lnTo>
                  <a:lnTo>
                    <a:pt x="2" y="1"/>
                  </a:lnTo>
                  <a:lnTo>
                    <a:pt x="2" y="2"/>
                  </a:lnTo>
                  <a:lnTo>
                    <a:pt x="1" y="2"/>
                  </a:lnTo>
                  <a:lnTo>
                    <a:pt x="1" y="3"/>
                  </a:lnTo>
                  <a:lnTo>
                    <a:pt x="1" y="4"/>
                  </a:lnTo>
                  <a:lnTo>
                    <a:pt x="1" y="5"/>
                  </a:lnTo>
                  <a:lnTo>
                    <a:pt x="1" y="6"/>
                  </a:lnTo>
                  <a:lnTo>
                    <a:pt x="0" y="7"/>
                  </a:lnTo>
                  <a:lnTo>
                    <a:pt x="0" y="8"/>
                  </a:lnTo>
                  <a:lnTo>
                    <a:pt x="0" y="9"/>
                  </a:lnTo>
                  <a:lnTo>
                    <a:pt x="0" y="10"/>
                  </a:lnTo>
                  <a:lnTo>
                    <a:pt x="1" y="10"/>
                  </a:lnTo>
                  <a:lnTo>
                    <a:pt x="1" y="12"/>
                  </a:lnTo>
                  <a:lnTo>
                    <a:pt x="1" y="13"/>
                  </a:lnTo>
                  <a:lnTo>
                    <a:pt x="2" y="13"/>
                  </a:lnTo>
                  <a:lnTo>
                    <a:pt x="2" y="14"/>
                  </a:lnTo>
                  <a:lnTo>
                    <a:pt x="3" y="14"/>
                  </a:lnTo>
                  <a:lnTo>
                    <a:pt x="3" y="15"/>
                  </a:lnTo>
                  <a:lnTo>
                    <a:pt x="4" y="16"/>
                  </a:lnTo>
                  <a:lnTo>
                    <a:pt x="5" y="16"/>
                  </a:lnTo>
                  <a:lnTo>
                    <a:pt x="5" y="17"/>
                  </a:lnTo>
                  <a:lnTo>
                    <a:pt x="6" y="17"/>
                  </a:lnTo>
                  <a:lnTo>
                    <a:pt x="7" y="18"/>
                  </a:lnTo>
                  <a:lnTo>
                    <a:pt x="8" y="18"/>
                  </a:lnTo>
                  <a:lnTo>
                    <a:pt x="9" y="18"/>
                  </a:lnTo>
                  <a:lnTo>
                    <a:pt x="9" y="19"/>
                  </a:lnTo>
                  <a:lnTo>
                    <a:pt x="10" y="19"/>
                  </a:lnTo>
                  <a:lnTo>
                    <a:pt x="11" y="19"/>
                  </a:lnTo>
                  <a:lnTo>
                    <a:pt x="11" y="20"/>
                  </a:lnTo>
                  <a:lnTo>
                    <a:pt x="12" y="20"/>
                  </a:lnTo>
                  <a:lnTo>
                    <a:pt x="13" y="20"/>
                  </a:lnTo>
                  <a:lnTo>
                    <a:pt x="14" y="20"/>
                  </a:lnTo>
                  <a:lnTo>
                    <a:pt x="15" y="20"/>
                  </a:lnTo>
                  <a:lnTo>
                    <a:pt x="16" y="20"/>
                  </a:lnTo>
                  <a:lnTo>
                    <a:pt x="17" y="20"/>
                  </a:lnTo>
                  <a:lnTo>
                    <a:pt x="18" y="20"/>
                  </a:lnTo>
                  <a:lnTo>
                    <a:pt x="19" y="20"/>
                  </a:lnTo>
                  <a:lnTo>
                    <a:pt x="20" y="20"/>
                  </a:lnTo>
                  <a:lnTo>
                    <a:pt x="21" y="21"/>
                  </a:lnTo>
                  <a:lnTo>
                    <a:pt x="22" y="21"/>
                  </a:lnTo>
                  <a:lnTo>
                    <a:pt x="23" y="21"/>
                  </a:lnTo>
                  <a:lnTo>
                    <a:pt x="24" y="21"/>
                  </a:lnTo>
                  <a:lnTo>
                    <a:pt x="25" y="21"/>
                  </a:lnTo>
                  <a:lnTo>
                    <a:pt x="26" y="21"/>
                  </a:lnTo>
                  <a:lnTo>
                    <a:pt x="26" y="22"/>
                  </a:lnTo>
                  <a:lnTo>
                    <a:pt x="27" y="22"/>
                  </a:lnTo>
                  <a:lnTo>
                    <a:pt x="28" y="22"/>
                  </a:lnTo>
                  <a:lnTo>
                    <a:pt x="29" y="22"/>
                  </a:lnTo>
                  <a:lnTo>
                    <a:pt x="29" y="21"/>
                  </a:lnTo>
                  <a:lnTo>
                    <a:pt x="30" y="21"/>
                  </a:lnTo>
                  <a:lnTo>
                    <a:pt x="31" y="21"/>
                  </a:lnTo>
                  <a:lnTo>
                    <a:pt x="31" y="20"/>
                  </a:lnTo>
                  <a:lnTo>
                    <a:pt x="32" y="20"/>
                  </a:lnTo>
                  <a:lnTo>
                    <a:pt x="32" y="19"/>
                  </a:lnTo>
                  <a:lnTo>
                    <a:pt x="33" y="18"/>
                  </a:lnTo>
                  <a:lnTo>
                    <a:pt x="33" y="17"/>
                  </a:lnTo>
                  <a:lnTo>
                    <a:pt x="33" y="16"/>
                  </a:lnTo>
                  <a:lnTo>
                    <a:pt x="33" y="15"/>
                  </a:lnTo>
                  <a:lnTo>
                    <a:pt x="33" y="14"/>
                  </a:lnTo>
                  <a:lnTo>
                    <a:pt x="33" y="13"/>
                  </a:lnTo>
                  <a:lnTo>
                    <a:pt x="33" y="12"/>
                  </a:lnTo>
                  <a:lnTo>
                    <a:pt x="34" y="12"/>
                  </a:lnTo>
                  <a:lnTo>
                    <a:pt x="34" y="10"/>
                  </a:lnTo>
                  <a:lnTo>
                    <a:pt x="34" y="9"/>
                  </a:lnTo>
                  <a:lnTo>
                    <a:pt x="34" y="8"/>
                  </a:lnTo>
                  <a:lnTo>
                    <a:pt x="34" y="7"/>
                  </a:lnTo>
                  <a:lnTo>
                    <a:pt x="34" y="6"/>
                  </a:lnTo>
                  <a:lnTo>
                    <a:pt x="33" y="6"/>
                  </a:lnTo>
                  <a:lnTo>
                    <a:pt x="32" y="5"/>
                  </a:lnTo>
                  <a:lnTo>
                    <a:pt x="31" y="5"/>
                  </a:lnTo>
                  <a:lnTo>
                    <a:pt x="30" y="5"/>
                  </a:lnTo>
                  <a:lnTo>
                    <a:pt x="29" y="5"/>
                  </a:lnTo>
                  <a:lnTo>
                    <a:pt x="28" y="5"/>
                  </a:lnTo>
                  <a:lnTo>
                    <a:pt x="27" y="4"/>
                  </a:lnTo>
                  <a:lnTo>
                    <a:pt x="26" y="4"/>
                  </a:lnTo>
                  <a:lnTo>
                    <a:pt x="25" y="4"/>
                  </a:lnTo>
                  <a:lnTo>
                    <a:pt x="25" y="3"/>
                  </a:lnTo>
                  <a:lnTo>
                    <a:pt x="24" y="3"/>
                  </a:lnTo>
                  <a:lnTo>
                    <a:pt x="23" y="3"/>
                  </a:lnTo>
                  <a:lnTo>
                    <a:pt x="22" y="3"/>
                  </a:lnTo>
                  <a:lnTo>
                    <a:pt x="21" y="3"/>
                  </a:lnTo>
                  <a:lnTo>
                    <a:pt x="20" y="2"/>
                  </a:lnTo>
                  <a:lnTo>
                    <a:pt x="19" y="2"/>
                  </a:lnTo>
                  <a:lnTo>
                    <a:pt x="18" y="2"/>
                  </a:lnTo>
                  <a:lnTo>
                    <a:pt x="17" y="2"/>
                  </a:lnTo>
                  <a:lnTo>
                    <a:pt x="17" y="1"/>
                  </a:lnTo>
                  <a:lnTo>
                    <a:pt x="16" y="1"/>
                  </a:lnTo>
                  <a:lnTo>
                    <a:pt x="15" y="1"/>
                  </a:lnTo>
                  <a:lnTo>
                    <a:pt x="14" y="1"/>
                  </a:lnTo>
                  <a:lnTo>
                    <a:pt x="13" y="1"/>
                  </a:lnTo>
                  <a:lnTo>
                    <a:pt x="12" y="1"/>
                  </a:lnTo>
                  <a:lnTo>
                    <a:pt x="11" y="1"/>
                  </a:lnTo>
                  <a:lnTo>
                    <a:pt x="10" y="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797" name="Freeform 315"/>
            <p:cNvSpPr>
              <a:spLocks/>
            </p:cNvSpPr>
            <p:nvPr/>
          </p:nvSpPr>
          <p:spPr bwMode="auto">
            <a:xfrm>
              <a:off x="3490" y="1450"/>
              <a:ext cx="34" cy="21"/>
            </a:xfrm>
            <a:custGeom>
              <a:avLst/>
              <a:gdLst>
                <a:gd name="T0" fmla="*/ 8 w 34"/>
                <a:gd name="T1" fmla="*/ 1 h 21"/>
                <a:gd name="T2" fmla="*/ 6 w 34"/>
                <a:gd name="T3" fmla="*/ 1 h 21"/>
                <a:gd name="T4" fmla="*/ 4 w 34"/>
                <a:gd name="T5" fmla="*/ 0 h 21"/>
                <a:gd name="T6" fmla="*/ 3 w 34"/>
                <a:gd name="T7" fmla="*/ 1 h 21"/>
                <a:gd name="T8" fmla="*/ 2 w 34"/>
                <a:gd name="T9" fmla="*/ 2 h 21"/>
                <a:gd name="T10" fmla="*/ 1 w 34"/>
                <a:gd name="T11" fmla="*/ 3 h 21"/>
                <a:gd name="T12" fmla="*/ 0 w 34"/>
                <a:gd name="T13" fmla="*/ 4 h 21"/>
                <a:gd name="T14" fmla="*/ 0 w 34"/>
                <a:gd name="T15" fmla="*/ 6 h 21"/>
                <a:gd name="T16" fmla="*/ 0 w 34"/>
                <a:gd name="T17" fmla="*/ 8 h 21"/>
                <a:gd name="T18" fmla="*/ 0 w 34"/>
                <a:gd name="T19" fmla="*/ 10 h 21"/>
                <a:gd name="T20" fmla="*/ 1 w 34"/>
                <a:gd name="T21" fmla="*/ 12 h 21"/>
                <a:gd name="T22" fmla="*/ 2 w 34"/>
                <a:gd name="T23" fmla="*/ 13 h 21"/>
                <a:gd name="T24" fmla="*/ 3 w 34"/>
                <a:gd name="T25" fmla="*/ 14 h 21"/>
                <a:gd name="T26" fmla="*/ 5 w 34"/>
                <a:gd name="T27" fmla="*/ 16 h 21"/>
                <a:gd name="T28" fmla="*/ 6 w 34"/>
                <a:gd name="T29" fmla="*/ 17 h 21"/>
                <a:gd name="T30" fmla="*/ 8 w 34"/>
                <a:gd name="T31" fmla="*/ 17 h 21"/>
                <a:gd name="T32" fmla="*/ 10 w 34"/>
                <a:gd name="T33" fmla="*/ 18 h 21"/>
                <a:gd name="T34" fmla="*/ 12 w 34"/>
                <a:gd name="T35" fmla="*/ 18 h 21"/>
                <a:gd name="T36" fmla="*/ 14 w 34"/>
                <a:gd name="T37" fmla="*/ 18 h 21"/>
                <a:gd name="T38" fmla="*/ 16 w 34"/>
                <a:gd name="T39" fmla="*/ 19 h 21"/>
                <a:gd name="T40" fmla="*/ 18 w 34"/>
                <a:gd name="T41" fmla="*/ 19 h 21"/>
                <a:gd name="T42" fmla="*/ 20 w 34"/>
                <a:gd name="T43" fmla="*/ 19 h 21"/>
                <a:gd name="T44" fmla="*/ 22 w 34"/>
                <a:gd name="T45" fmla="*/ 19 h 21"/>
                <a:gd name="T46" fmla="*/ 23 w 34"/>
                <a:gd name="T47" fmla="*/ 20 h 21"/>
                <a:gd name="T48" fmla="*/ 25 w 34"/>
                <a:gd name="T49" fmla="*/ 20 h 21"/>
                <a:gd name="T50" fmla="*/ 27 w 34"/>
                <a:gd name="T51" fmla="*/ 20 h 21"/>
                <a:gd name="T52" fmla="*/ 29 w 34"/>
                <a:gd name="T53" fmla="*/ 20 h 21"/>
                <a:gd name="T54" fmla="*/ 30 w 34"/>
                <a:gd name="T55" fmla="*/ 19 h 21"/>
                <a:gd name="T56" fmla="*/ 31 w 34"/>
                <a:gd name="T57" fmla="*/ 18 h 21"/>
                <a:gd name="T58" fmla="*/ 32 w 34"/>
                <a:gd name="T59" fmla="*/ 17 h 21"/>
                <a:gd name="T60" fmla="*/ 32 w 34"/>
                <a:gd name="T61" fmla="*/ 15 h 21"/>
                <a:gd name="T62" fmla="*/ 33 w 34"/>
                <a:gd name="T63" fmla="*/ 14 h 21"/>
                <a:gd name="T64" fmla="*/ 33 w 34"/>
                <a:gd name="T65" fmla="*/ 12 h 21"/>
                <a:gd name="T66" fmla="*/ 33 w 34"/>
                <a:gd name="T67" fmla="*/ 10 h 21"/>
                <a:gd name="T68" fmla="*/ 33 w 34"/>
                <a:gd name="T69" fmla="*/ 8 h 21"/>
                <a:gd name="T70" fmla="*/ 32 w 34"/>
                <a:gd name="T71" fmla="*/ 6 h 21"/>
                <a:gd name="T72" fmla="*/ 30 w 34"/>
                <a:gd name="T73" fmla="*/ 6 h 21"/>
                <a:gd name="T74" fmla="*/ 28 w 34"/>
                <a:gd name="T75" fmla="*/ 6 h 21"/>
                <a:gd name="T76" fmla="*/ 27 w 34"/>
                <a:gd name="T77" fmla="*/ 5 h 21"/>
                <a:gd name="T78" fmla="*/ 25 w 34"/>
                <a:gd name="T79" fmla="*/ 4 h 21"/>
                <a:gd name="T80" fmla="*/ 23 w 34"/>
                <a:gd name="T81" fmla="*/ 4 h 21"/>
                <a:gd name="T82" fmla="*/ 21 w 34"/>
                <a:gd name="T83" fmla="*/ 4 h 21"/>
                <a:gd name="T84" fmla="*/ 19 w 34"/>
                <a:gd name="T85" fmla="*/ 3 h 21"/>
                <a:gd name="T86" fmla="*/ 17 w 34"/>
                <a:gd name="T87" fmla="*/ 2 h 21"/>
                <a:gd name="T88" fmla="*/ 15 w 34"/>
                <a:gd name="T89" fmla="*/ 2 h 21"/>
                <a:gd name="T90" fmla="*/ 13 w 34"/>
                <a:gd name="T91" fmla="*/ 2 h 21"/>
                <a:gd name="T92" fmla="*/ 11 w 34"/>
                <a:gd name="T93" fmla="*/ 2 h 21"/>
                <a:gd name="T94" fmla="*/ 9 w 34"/>
                <a:gd name="T95" fmla="*/ 2 h 2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4" h="21">
                  <a:moveTo>
                    <a:pt x="9" y="2"/>
                  </a:moveTo>
                  <a:lnTo>
                    <a:pt x="8" y="1"/>
                  </a:lnTo>
                  <a:lnTo>
                    <a:pt x="7" y="1"/>
                  </a:lnTo>
                  <a:lnTo>
                    <a:pt x="6" y="1"/>
                  </a:lnTo>
                  <a:lnTo>
                    <a:pt x="5" y="0"/>
                  </a:lnTo>
                  <a:lnTo>
                    <a:pt x="4" y="0"/>
                  </a:lnTo>
                  <a:lnTo>
                    <a:pt x="4" y="1"/>
                  </a:lnTo>
                  <a:lnTo>
                    <a:pt x="3" y="1"/>
                  </a:lnTo>
                  <a:lnTo>
                    <a:pt x="3" y="2"/>
                  </a:lnTo>
                  <a:lnTo>
                    <a:pt x="2" y="2"/>
                  </a:lnTo>
                  <a:lnTo>
                    <a:pt x="1" y="2"/>
                  </a:lnTo>
                  <a:lnTo>
                    <a:pt x="1" y="3"/>
                  </a:lnTo>
                  <a:lnTo>
                    <a:pt x="0" y="3"/>
                  </a:lnTo>
                  <a:lnTo>
                    <a:pt x="0" y="4"/>
                  </a:lnTo>
                  <a:lnTo>
                    <a:pt x="0" y="5"/>
                  </a:lnTo>
                  <a:lnTo>
                    <a:pt x="0" y="6"/>
                  </a:lnTo>
                  <a:lnTo>
                    <a:pt x="0" y="7"/>
                  </a:lnTo>
                  <a:lnTo>
                    <a:pt x="0" y="8"/>
                  </a:lnTo>
                  <a:lnTo>
                    <a:pt x="0" y="9"/>
                  </a:lnTo>
                  <a:lnTo>
                    <a:pt x="0" y="10"/>
                  </a:lnTo>
                  <a:lnTo>
                    <a:pt x="0" y="11"/>
                  </a:lnTo>
                  <a:lnTo>
                    <a:pt x="1" y="12"/>
                  </a:lnTo>
                  <a:lnTo>
                    <a:pt x="1" y="13"/>
                  </a:lnTo>
                  <a:lnTo>
                    <a:pt x="2" y="13"/>
                  </a:lnTo>
                  <a:lnTo>
                    <a:pt x="2" y="14"/>
                  </a:lnTo>
                  <a:lnTo>
                    <a:pt x="3" y="14"/>
                  </a:lnTo>
                  <a:lnTo>
                    <a:pt x="4" y="15"/>
                  </a:lnTo>
                  <a:lnTo>
                    <a:pt x="5" y="16"/>
                  </a:lnTo>
                  <a:lnTo>
                    <a:pt x="6" y="16"/>
                  </a:lnTo>
                  <a:lnTo>
                    <a:pt x="6" y="17"/>
                  </a:lnTo>
                  <a:lnTo>
                    <a:pt x="7" y="17"/>
                  </a:lnTo>
                  <a:lnTo>
                    <a:pt x="8" y="17"/>
                  </a:lnTo>
                  <a:lnTo>
                    <a:pt x="9" y="17"/>
                  </a:lnTo>
                  <a:lnTo>
                    <a:pt x="10" y="18"/>
                  </a:lnTo>
                  <a:lnTo>
                    <a:pt x="11" y="18"/>
                  </a:lnTo>
                  <a:lnTo>
                    <a:pt x="12" y="18"/>
                  </a:lnTo>
                  <a:lnTo>
                    <a:pt x="13" y="18"/>
                  </a:lnTo>
                  <a:lnTo>
                    <a:pt x="14" y="18"/>
                  </a:lnTo>
                  <a:lnTo>
                    <a:pt x="15" y="19"/>
                  </a:lnTo>
                  <a:lnTo>
                    <a:pt x="16" y="19"/>
                  </a:lnTo>
                  <a:lnTo>
                    <a:pt x="17" y="19"/>
                  </a:lnTo>
                  <a:lnTo>
                    <a:pt x="18" y="19"/>
                  </a:lnTo>
                  <a:lnTo>
                    <a:pt x="19" y="19"/>
                  </a:lnTo>
                  <a:lnTo>
                    <a:pt x="20" y="19"/>
                  </a:lnTo>
                  <a:lnTo>
                    <a:pt x="21" y="19"/>
                  </a:lnTo>
                  <a:lnTo>
                    <a:pt x="22" y="19"/>
                  </a:lnTo>
                  <a:lnTo>
                    <a:pt x="23" y="19"/>
                  </a:lnTo>
                  <a:lnTo>
                    <a:pt x="23" y="20"/>
                  </a:lnTo>
                  <a:lnTo>
                    <a:pt x="24" y="20"/>
                  </a:lnTo>
                  <a:lnTo>
                    <a:pt x="25" y="20"/>
                  </a:lnTo>
                  <a:lnTo>
                    <a:pt x="26" y="20"/>
                  </a:lnTo>
                  <a:lnTo>
                    <a:pt x="27" y="20"/>
                  </a:lnTo>
                  <a:lnTo>
                    <a:pt x="28" y="20"/>
                  </a:lnTo>
                  <a:lnTo>
                    <a:pt x="29" y="20"/>
                  </a:lnTo>
                  <a:lnTo>
                    <a:pt x="29" y="19"/>
                  </a:lnTo>
                  <a:lnTo>
                    <a:pt x="30" y="19"/>
                  </a:lnTo>
                  <a:lnTo>
                    <a:pt x="31" y="19"/>
                  </a:lnTo>
                  <a:lnTo>
                    <a:pt x="31" y="18"/>
                  </a:lnTo>
                  <a:lnTo>
                    <a:pt x="32" y="18"/>
                  </a:lnTo>
                  <a:lnTo>
                    <a:pt x="32" y="17"/>
                  </a:lnTo>
                  <a:lnTo>
                    <a:pt x="32" y="16"/>
                  </a:lnTo>
                  <a:lnTo>
                    <a:pt x="32" y="15"/>
                  </a:lnTo>
                  <a:lnTo>
                    <a:pt x="32" y="14"/>
                  </a:lnTo>
                  <a:lnTo>
                    <a:pt x="33" y="14"/>
                  </a:lnTo>
                  <a:lnTo>
                    <a:pt x="33" y="13"/>
                  </a:lnTo>
                  <a:lnTo>
                    <a:pt x="33" y="12"/>
                  </a:lnTo>
                  <a:lnTo>
                    <a:pt x="33" y="11"/>
                  </a:lnTo>
                  <a:lnTo>
                    <a:pt x="33" y="10"/>
                  </a:lnTo>
                  <a:lnTo>
                    <a:pt x="33" y="9"/>
                  </a:lnTo>
                  <a:lnTo>
                    <a:pt x="33" y="8"/>
                  </a:lnTo>
                  <a:lnTo>
                    <a:pt x="33" y="7"/>
                  </a:lnTo>
                  <a:lnTo>
                    <a:pt x="32" y="6"/>
                  </a:lnTo>
                  <a:lnTo>
                    <a:pt x="31" y="6"/>
                  </a:lnTo>
                  <a:lnTo>
                    <a:pt x="30" y="6"/>
                  </a:lnTo>
                  <a:lnTo>
                    <a:pt x="29" y="6"/>
                  </a:lnTo>
                  <a:lnTo>
                    <a:pt x="28" y="6"/>
                  </a:lnTo>
                  <a:lnTo>
                    <a:pt x="28" y="5"/>
                  </a:lnTo>
                  <a:lnTo>
                    <a:pt x="27" y="5"/>
                  </a:lnTo>
                  <a:lnTo>
                    <a:pt x="26" y="5"/>
                  </a:lnTo>
                  <a:lnTo>
                    <a:pt x="25" y="4"/>
                  </a:lnTo>
                  <a:lnTo>
                    <a:pt x="24" y="4"/>
                  </a:lnTo>
                  <a:lnTo>
                    <a:pt x="23" y="4"/>
                  </a:lnTo>
                  <a:lnTo>
                    <a:pt x="22" y="4"/>
                  </a:lnTo>
                  <a:lnTo>
                    <a:pt x="21" y="4"/>
                  </a:lnTo>
                  <a:lnTo>
                    <a:pt x="20" y="3"/>
                  </a:lnTo>
                  <a:lnTo>
                    <a:pt x="19" y="3"/>
                  </a:lnTo>
                  <a:lnTo>
                    <a:pt x="18" y="3"/>
                  </a:lnTo>
                  <a:lnTo>
                    <a:pt x="17" y="2"/>
                  </a:lnTo>
                  <a:lnTo>
                    <a:pt x="16" y="2"/>
                  </a:lnTo>
                  <a:lnTo>
                    <a:pt x="15" y="2"/>
                  </a:lnTo>
                  <a:lnTo>
                    <a:pt x="14" y="2"/>
                  </a:lnTo>
                  <a:lnTo>
                    <a:pt x="13" y="2"/>
                  </a:lnTo>
                  <a:lnTo>
                    <a:pt x="12" y="2"/>
                  </a:lnTo>
                  <a:lnTo>
                    <a:pt x="11" y="2"/>
                  </a:lnTo>
                  <a:lnTo>
                    <a:pt x="10" y="2"/>
                  </a:lnTo>
                  <a:lnTo>
                    <a:pt x="9" y="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798" name="Freeform 316"/>
            <p:cNvSpPr>
              <a:spLocks/>
            </p:cNvSpPr>
            <p:nvPr/>
          </p:nvSpPr>
          <p:spPr bwMode="auto">
            <a:xfrm>
              <a:off x="3498" y="1498"/>
              <a:ext cx="37" cy="22"/>
            </a:xfrm>
            <a:custGeom>
              <a:avLst/>
              <a:gdLst>
                <a:gd name="T0" fmla="*/ 10 w 37"/>
                <a:gd name="T1" fmla="*/ 0 h 22"/>
                <a:gd name="T2" fmla="*/ 7 w 37"/>
                <a:gd name="T3" fmla="*/ 0 h 22"/>
                <a:gd name="T4" fmla="*/ 5 w 37"/>
                <a:gd name="T5" fmla="*/ 0 h 22"/>
                <a:gd name="T6" fmla="*/ 3 w 37"/>
                <a:gd name="T7" fmla="*/ 0 h 22"/>
                <a:gd name="T8" fmla="*/ 2 w 37"/>
                <a:gd name="T9" fmla="*/ 1 h 22"/>
                <a:gd name="T10" fmla="*/ 1 w 37"/>
                <a:gd name="T11" fmla="*/ 2 h 22"/>
                <a:gd name="T12" fmla="*/ 1 w 37"/>
                <a:gd name="T13" fmla="*/ 4 h 22"/>
                <a:gd name="T14" fmla="*/ 1 w 37"/>
                <a:gd name="T15" fmla="*/ 6 h 22"/>
                <a:gd name="T16" fmla="*/ 0 w 37"/>
                <a:gd name="T17" fmla="*/ 7 h 22"/>
                <a:gd name="T18" fmla="*/ 0 w 37"/>
                <a:gd name="T19" fmla="*/ 9 h 22"/>
                <a:gd name="T20" fmla="*/ 1 w 37"/>
                <a:gd name="T21" fmla="*/ 11 h 22"/>
                <a:gd name="T22" fmla="*/ 1 w 37"/>
                <a:gd name="T23" fmla="*/ 13 h 22"/>
                <a:gd name="T24" fmla="*/ 3 w 37"/>
                <a:gd name="T25" fmla="*/ 14 h 22"/>
                <a:gd name="T26" fmla="*/ 4 w 37"/>
                <a:gd name="T27" fmla="*/ 15 h 22"/>
                <a:gd name="T28" fmla="*/ 6 w 37"/>
                <a:gd name="T29" fmla="*/ 17 h 22"/>
                <a:gd name="T30" fmla="*/ 8 w 37"/>
                <a:gd name="T31" fmla="*/ 18 h 22"/>
                <a:gd name="T32" fmla="*/ 10 w 37"/>
                <a:gd name="T33" fmla="*/ 19 h 22"/>
                <a:gd name="T34" fmla="*/ 12 w 37"/>
                <a:gd name="T35" fmla="*/ 19 h 22"/>
                <a:gd name="T36" fmla="*/ 14 w 37"/>
                <a:gd name="T37" fmla="*/ 19 h 22"/>
                <a:gd name="T38" fmla="*/ 16 w 37"/>
                <a:gd name="T39" fmla="*/ 19 h 22"/>
                <a:gd name="T40" fmla="*/ 18 w 37"/>
                <a:gd name="T41" fmla="*/ 19 h 22"/>
                <a:gd name="T42" fmla="*/ 20 w 37"/>
                <a:gd name="T43" fmla="*/ 20 h 22"/>
                <a:gd name="T44" fmla="*/ 22 w 37"/>
                <a:gd name="T45" fmla="*/ 20 h 22"/>
                <a:gd name="T46" fmla="*/ 24 w 37"/>
                <a:gd name="T47" fmla="*/ 20 h 22"/>
                <a:gd name="T48" fmla="*/ 26 w 37"/>
                <a:gd name="T49" fmla="*/ 21 h 22"/>
                <a:gd name="T50" fmla="*/ 29 w 37"/>
                <a:gd name="T51" fmla="*/ 21 h 22"/>
                <a:gd name="T52" fmla="*/ 31 w 37"/>
                <a:gd name="T53" fmla="*/ 21 h 22"/>
                <a:gd name="T54" fmla="*/ 32 w 37"/>
                <a:gd name="T55" fmla="*/ 20 h 22"/>
                <a:gd name="T56" fmla="*/ 33 w 37"/>
                <a:gd name="T57" fmla="*/ 19 h 22"/>
                <a:gd name="T58" fmla="*/ 35 w 37"/>
                <a:gd name="T59" fmla="*/ 19 h 22"/>
                <a:gd name="T60" fmla="*/ 35 w 37"/>
                <a:gd name="T61" fmla="*/ 17 h 22"/>
                <a:gd name="T62" fmla="*/ 35 w 37"/>
                <a:gd name="T63" fmla="*/ 15 h 22"/>
                <a:gd name="T64" fmla="*/ 35 w 37"/>
                <a:gd name="T65" fmla="*/ 13 h 22"/>
                <a:gd name="T66" fmla="*/ 36 w 37"/>
                <a:gd name="T67" fmla="*/ 12 h 22"/>
                <a:gd name="T68" fmla="*/ 36 w 37"/>
                <a:gd name="T69" fmla="*/ 9 h 22"/>
                <a:gd name="T70" fmla="*/ 36 w 37"/>
                <a:gd name="T71" fmla="*/ 7 h 22"/>
                <a:gd name="T72" fmla="*/ 35 w 37"/>
                <a:gd name="T73" fmla="*/ 5 h 22"/>
                <a:gd name="T74" fmla="*/ 33 w 37"/>
                <a:gd name="T75" fmla="*/ 5 h 22"/>
                <a:gd name="T76" fmla="*/ 31 w 37"/>
                <a:gd name="T77" fmla="*/ 4 h 22"/>
                <a:gd name="T78" fmla="*/ 29 w 37"/>
                <a:gd name="T79" fmla="*/ 4 h 22"/>
                <a:gd name="T80" fmla="*/ 26 w 37"/>
                <a:gd name="T81" fmla="*/ 3 h 22"/>
                <a:gd name="T82" fmla="*/ 24 w 37"/>
                <a:gd name="T83" fmla="*/ 2 h 22"/>
                <a:gd name="T84" fmla="*/ 22 w 37"/>
                <a:gd name="T85" fmla="*/ 2 h 22"/>
                <a:gd name="T86" fmla="*/ 20 w 37"/>
                <a:gd name="T87" fmla="*/ 2 h 22"/>
                <a:gd name="T88" fmla="*/ 18 w 37"/>
                <a:gd name="T89" fmla="*/ 1 h 22"/>
                <a:gd name="T90" fmla="*/ 16 w 37"/>
                <a:gd name="T91" fmla="*/ 1 h 22"/>
                <a:gd name="T92" fmla="*/ 14 w 37"/>
                <a:gd name="T93" fmla="*/ 0 h 22"/>
                <a:gd name="T94" fmla="*/ 12 w 37"/>
                <a:gd name="T95" fmla="*/ 0 h 2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7" h="22">
                  <a:moveTo>
                    <a:pt x="11" y="0"/>
                  </a:moveTo>
                  <a:lnTo>
                    <a:pt x="10" y="0"/>
                  </a:lnTo>
                  <a:lnTo>
                    <a:pt x="8" y="0"/>
                  </a:lnTo>
                  <a:lnTo>
                    <a:pt x="7" y="0"/>
                  </a:lnTo>
                  <a:lnTo>
                    <a:pt x="6" y="0"/>
                  </a:lnTo>
                  <a:lnTo>
                    <a:pt x="5" y="0"/>
                  </a:lnTo>
                  <a:lnTo>
                    <a:pt x="4" y="0"/>
                  </a:lnTo>
                  <a:lnTo>
                    <a:pt x="3" y="0"/>
                  </a:lnTo>
                  <a:lnTo>
                    <a:pt x="3" y="1"/>
                  </a:lnTo>
                  <a:lnTo>
                    <a:pt x="2" y="1"/>
                  </a:lnTo>
                  <a:lnTo>
                    <a:pt x="2" y="2"/>
                  </a:lnTo>
                  <a:lnTo>
                    <a:pt x="1" y="2"/>
                  </a:lnTo>
                  <a:lnTo>
                    <a:pt x="1" y="3"/>
                  </a:lnTo>
                  <a:lnTo>
                    <a:pt x="1" y="4"/>
                  </a:lnTo>
                  <a:lnTo>
                    <a:pt x="1" y="5"/>
                  </a:lnTo>
                  <a:lnTo>
                    <a:pt x="1" y="6"/>
                  </a:lnTo>
                  <a:lnTo>
                    <a:pt x="0" y="6"/>
                  </a:lnTo>
                  <a:lnTo>
                    <a:pt x="0" y="7"/>
                  </a:lnTo>
                  <a:lnTo>
                    <a:pt x="0" y="8"/>
                  </a:lnTo>
                  <a:lnTo>
                    <a:pt x="0" y="9"/>
                  </a:lnTo>
                  <a:lnTo>
                    <a:pt x="1" y="9"/>
                  </a:lnTo>
                  <a:lnTo>
                    <a:pt x="1" y="11"/>
                  </a:lnTo>
                  <a:lnTo>
                    <a:pt x="1" y="12"/>
                  </a:lnTo>
                  <a:lnTo>
                    <a:pt x="1" y="13"/>
                  </a:lnTo>
                  <a:lnTo>
                    <a:pt x="2" y="13"/>
                  </a:lnTo>
                  <a:lnTo>
                    <a:pt x="3" y="14"/>
                  </a:lnTo>
                  <a:lnTo>
                    <a:pt x="3" y="15"/>
                  </a:lnTo>
                  <a:lnTo>
                    <a:pt x="4" y="15"/>
                  </a:lnTo>
                  <a:lnTo>
                    <a:pt x="5" y="16"/>
                  </a:lnTo>
                  <a:lnTo>
                    <a:pt x="6" y="17"/>
                  </a:lnTo>
                  <a:lnTo>
                    <a:pt x="7" y="17"/>
                  </a:lnTo>
                  <a:lnTo>
                    <a:pt x="8" y="18"/>
                  </a:lnTo>
                  <a:lnTo>
                    <a:pt x="10" y="18"/>
                  </a:lnTo>
                  <a:lnTo>
                    <a:pt x="10" y="19"/>
                  </a:lnTo>
                  <a:lnTo>
                    <a:pt x="11" y="19"/>
                  </a:lnTo>
                  <a:lnTo>
                    <a:pt x="12" y="19"/>
                  </a:lnTo>
                  <a:lnTo>
                    <a:pt x="13" y="19"/>
                  </a:lnTo>
                  <a:lnTo>
                    <a:pt x="14" y="19"/>
                  </a:lnTo>
                  <a:lnTo>
                    <a:pt x="15" y="19"/>
                  </a:lnTo>
                  <a:lnTo>
                    <a:pt x="16" y="19"/>
                  </a:lnTo>
                  <a:lnTo>
                    <a:pt x="17" y="19"/>
                  </a:lnTo>
                  <a:lnTo>
                    <a:pt x="18" y="19"/>
                  </a:lnTo>
                  <a:lnTo>
                    <a:pt x="19" y="19"/>
                  </a:lnTo>
                  <a:lnTo>
                    <a:pt x="20" y="20"/>
                  </a:lnTo>
                  <a:lnTo>
                    <a:pt x="21" y="20"/>
                  </a:lnTo>
                  <a:lnTo>
                    <a:pt x="22" y="20"/>
                  </a:lnTo>
                  <a:lnTo>
                    <a:pt x="23" y="20"/>
                  </a:lnTo>
                  <a:lnTo>
                    <a:pt x="24" y="20"/>
                  </a:lnTo>
                  <a:lnTo>
                    <a:pt x="25" y="21"/>
                  </a:lnTo>
                  <a:lnTo>
                    <a:pt x="26" y="21"/>
                  </a:lnTo>
                  <a:lnTo>
                    <a:pt x="28" y="21"/>
                  </a:lnTo>
                  <a:lnTo>
                    <a:pt x="29" y="21"/>
                  </a:lnTo>
                  <a:lnTo>
                    <a:pt x="30" y="21"/>
                  </a:lnTo>
                  <a:lnTo>
                    <a:pt x="31" y="21"/>
                  </a:lnTo>
                  <a:lnTo>
                    <a:pt x="32" y="21"/>
                  </a:lnTo>
                  <a:lnTo>
                    <a:pt x="32" y="20"/>
                  </a:lnTo>
                  <a:lnTo>
                    <a:pt x="33" y="20"/>
                  </a:lnTo>
                  <a:lnTo>
                    <a:pt x="33" y="19"/>
                  </a:lnTo>
                  <a:lnTo>
                    <a:pt x="34" y="19"/>
                  </a:lnTo>
                  <a:lnTo>
                    <a:pt x="35" y="19"/>
                  </a:lnTo>
                  <a:lnTo>
                    <a:pt x="35" y="18"/>
                  </a:lnTo>
                  <a:lnTo>
                    <a:pt x="35" y="17"/>
                  </a:lnTo>
                  <a:lnTo>
                    <a:pt x="35" y="16"/>
                  </a:lnTo>
                  <a:lnTo>
                    <a:pt x="35" y="15"/>
                  </a:lnTo>
                  <a:lnTo>
                    <a:pt x="35" y="14"/>
                  </a:lnTo>
                  <a:lnTo>
                    <a:pt x="35" y="13"/>
                  </a:lnTo>
                  <a:lnTo>
                    <a:pt x="35" y="12"/>
                  </a:lnTo>
                  <a:lnTo>
                    <a:pt x="36" y="12"/>
                  </a:lnTo>
                  <a:lnTo>
                    <a:pt x="36" y="11"/>
                  </a:lnTo>
                  <a:lnTo>
                    <a:pt x="36" y="9"/>
                  </a:lnTo>
                  <a:lnTo>
                    <a:pt x="36" y="8"/>
                  </a:lnTo>
                  <a:lnTo>
                    <a:pt x="36" y="7"/>
                  </a:lnTo>
                  <a:lnTo>
                    <a:pt x="36" y="6"/>
                  </a:lnTo>
                  <a:lnTo>
                    <a:pt x="35" y="5"/>
                  </a:lnTo>
                  <a:lnTo>
                    <a:pt x="34" y="5"/>
                  </a:lnTo>
                  <a:lnTo>
                    <a:pt x="33" y="5"/>
                  </a:lnTo>
                  <a:lnTo>
                    <a:pt x="32" y="4"/>
                  </a:lnTo>
                  <a:lnTo>
                    <a:pt x="31" y="4"/>
                  </a:lnTo>
                  <a:lnTo>
                    <a:pt x="30" y="4"/>
                  </a:lnTo>
                  <a:lnTo>
                    <a:pt x="29" y="4"/>
                  </a:lnTo>
                  <a:lnTo>
                    <a:pt x="28" y="3"/>
                  </a:lnTo>
                  <a:lnTo>
                    <a:pt x="26" y="3"/>
                  </a:lnTo>
                  <a:lnTo>
                    <a:pt x="25" y="3"/>
                  </a:lnTo>
                  <a:lnTo>
                    <a:pt x="24" y="2"/>
                  </a:lnTo>
                  <a:lnTo>
                    <a:pt x="23" y="2"/>
                  </a:lnTo>
                  <a:lnTo>
                    <a:pt x="22" y="2"/>
                  </a:lnTo>
                  <a:lnTo>
                    <a:pt x="21" y="2"/>
                  </a:lnTo>
                  <a:lnTo>
                    <a:pt x="20" y="2"/>
                  </a:lnTo>
                  <a:lnTo>
                    <a:pt x="19" y="2"/>
                  </a:lnTo>
                  <a:lnTo>
                    <a:pt x="18" y="1"/>
                  </a:lnTo>
                  <a:lnTo>
                    <a:pt x="17" y="1"/>
                  </a:lnTo>
                  <a:lnTo>
                    <a:pt x="16" y="1"/>
                  </a:lnTo>
                  <a:lnTo>
                    <a:pt x="15" y="1"/>
                  </a:lnTo>
                  <a:lnTo>
                    <a:pt x="14" y="0"/>
                  </a:lnTo>
                  <a:lnTo>
                    <a:pt x="13" y="0"/>
                  </a:lnTo>
                  <a:lnTo>
                    <a:pt x="12" y="0"/>
                  </a:lnTo>
                  <a:lnTo>
                    <a:pt x="11"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799" name="Freeform 317"/>
            <p:cNvSpPr>
              <a:spLocks/>
            </p:cNvSpPr>
            <p:nvPr/>
          </p:nvSpPr>
          <p:spPr bwMode="auto">
            <a:xfrm>
              <a:off x="3419" y="1495"/>
              <a:ext cx="35" cy="22"/>
            </a:xfrm>
            <a:custGeom>
              <a:avLst/>
              <a:gdLst>
                <a:gd name="T0" fmla="*/ 9 w 35"/>
                <a:gd name="T1" fmla="*/ 1 h 22"/>
                <a:gd name="T2" fmla="*/ 7 w 35"/>
                <a:gd name="T3" fmla="*/ 0 h 22"/>
                <a:gd name="T4" fmla="*/ 5 w 35"/>
                <a:gd name="T5" fmla="*/ 0 h 22"/>
                <a:gd name="T6" fmla="*/ 4 w 35"/>
                <a:gd name="T7" fmla="*/ 1 h 22"/>
                <a:gd name="T8" fmla="*/ 2 w 35"/>
                <a:gd name="T9" fmla="*/ 2 h 22"/>
                <a:gd name="T10" fmla="*/ 1 w 35"/>
                <a:gd name="T11" fmla="*/ 4 h 22"/>
                <a:gd name="T12" fmla="*/ 1 w 35"/>
                <a:gd name="T13" fmla="*/ 6 h 22"/>
                <a:gd name="T14" fmla="*/ 0 w 35"/>
                <a:gd name="T15" fmla="*/ 7 h 22"/>
                <a:gd name="T16" fmla="*/ 0 w 35"/>
                <a:gd name="T17" fmla="*/ 9 h 22"/>
                <a:gd name="T18" fmla="*/ 1 w 35"/>
                <a:gd name="T19" fmla="*/ 10 h 22"/>
                <a:gd name="T20" fmla="*/ 1 w 35"/>
                <a:gd name="T21" fmla="*/ 12 h 22"/>
                <a:gd name="T22" fmla="*/ 2 w 35"/>
                <a:gd name="T23" fmla="*/ 13 h 22"/>
                <a:gd name="T24" fmla="*/ 3 w 35"/>
                <a:gd name="T25" fmla="*/ 14 h 22"/>
                <a:gd name="T26" fmla="*/ 4 w 35"/>
                <a:gd name="T27" fmla="*/ 16 h 22"/>
                <a:gd name="T28" fmla="*/ 6 w 35"/>
                <a:gd name="T29" fmla="*/ 16 h 22"/>
                <a:gd name="T30" fmla="*/ 8 w 35"/>
                <a:gd name="T31" fmla="*/ 18 h 22"/>
                <a:gd name="T32" fmla="*/ 10 w 35"/>
                <a:gd name="T33" fmla="*/ 18 h 22"/>
                <a:gd name="T34" fmla="*/ 12 w 35"/>
                <a:gd name="T35" fmla="*/ 19 h 22"/>
                <a:gd name="T36" fmla="*/ 14 w 35"/>
                <a:gd name="T37" fmla="*/ 19 h 22"/>
                <a:gd name="T38" fmla="*/ 16 w 35"/>
                <a:gd name="T39" fmla="*/ 19 h 22"/>
                <a:gd name="T40" fmla="*/ 18 w 35"/>
                <a:gd name="T41" fmla="*/ 19 h 22"/>
                <a:gd name="T42" fmla="*/ 20 w 35"/>
                <a:gd name="T43" fmla="*/ 20 h 22"/>
                <a:gd name="T44" fmla="*/ 22 w 35"/>
                <a:gd name="T45" fmla="*/ 20 h 22"/>
                <a:gd name="T46" fmla="*/ 24 w 35"/>
                <a:gd name="T47" fmla="*/ 20 h 22"/>
                <a:gd name="T48" fmla="*/ 26 w 35"/>
                <a:gd name="T49" fmla="*/ 20 h 22"/>
                <a:gd name="T50" fmla="*/ 27 w 35"/>
                <a:gd name="T51" fmla="*/ 21 h 22"/>
                <a:gd name="T52" fmla="*/ 29 w 35"/>
                <a:gd name="T53" fmla="*/ 21 h 22"/>
                <a:gd name="T54" fmla="*/ 30 w 35"/>
                <a:gd name="T55" fmla="*/ 20 h 22"/>
                <a:gd name="T56" fmla="*/ 32 w 35"/>
                <a:gd name="T57" fmla="*/ 20 h 22"/>
                <a:gd name="T58" fmla="*/ 32 w 35"/>
                <a:gd name="T59" fmla="*/ 18 h 22"/>
                <a:gd name="T60" fmla="*/ 33 w 35"/>
                <a:gd name="T61" fmla="*/ 17 h 22"/>
                <a:gd name="T62" fmla="*/ 33 w 35"/>
                <a:gd name="T63" fmla="*/ 15 h 22"/>
                <a:gd name="T64" fmla="*/ 34 w 35"/>
                <a:gd name="T65" fmla="*/ 13 h 22"/>
                <a:gd name="T66" fmla="*/ 34 w 35"/>
                <a:gd name="T67" fmla="*/ 11 h 22"/>
                <a:gd name="T68" fmla="*/ 34 w 35"/>
                <a:gd name="T69" fmla="*/ 9 h 22"/>
                <a:gd name="T70" fmla="*/ 34 w 35"/>
                <a:gd name="T71" fmla="*/ 7 h 22"/>
                <a:gd name="T72" fmla="*/ 32 w 35"/>
                <a:gd name="T73" fmla="*/ 6 h 22"/>
                <a:gd name="T74" fmla="*/ 30 w 35"/>
                <a:gd name="T75" fmla="*/ 6 h 22"/>
                <a:gd name="T76" fmla="*/ 29 w 35"/>
                <a:gd name="T77" fmla="*/ 5 h 22"/>
                <a:gd name="T78" fmla="*/ 27 w 35"/>
                <a:gd name="T79" fmla="*/ 4 h 22"/>
                <a:gd name="T80" fmla="*/ 25 w 35"/>
                <a:gd name="T81" fmla="*/ 4 h 22"/>
                <a:gd name="T82" fmla="*/ 23 w 35"/>
                <a:gd name="T83" fmla="*/ 4 h 22"/>
                <a:gd name="T84" fmla="*/ 21 w 35"/>
                <a:gd name="T85" fmla="*/ 3 h 22"/>
                <a:gd name="T86" fmla="*/ 19 w 35"/>
                <a:gd name="T87" fmla="*/ 2 h 22"/>
                <a:gd name="T88" fmla="*/ 17 w 35"/>
                <a:gd name="T89" fmla="*/ 2 h 22"/>
                <a:gd name="T90" fmla="*/ 15 w 35"/>
                <a:gd name="T91" fmla="*/ 2 h 22"/>
                <a:gd name="T92" fmla="*/ 13 w 35"/>
                <a:gd name="T93" fmla="*/ 1 h 22"/>
                <a:gd name="T94" fmla="*/ 10 w 35"/>
                <a:gd name="T95" fmla="*/ 1 h 2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5" h="22">
                  <a:moveTo>
                    <a:pt x="10" y="1"/>
                  </a:moveTo>
                  <a:lnTo>
                    <a:pt x="9" y="1"/>
                  </a:lnTo>
                  <a:lnTo>
                    <a:pt x="8" y="1"/>
                  </a:lnTo>
                  <a:lnTo>
                    <a:pt x="7" y="0"/>
                  </a:lnTo>
                  <a:lnTo>
                    <a:pt x="6" y="0"/>
                  </a:lnTo>
                  <a:lnTo>
                    <a:pt x="5" y="0"/>
                  </a:lnTo>
                  <a:lnTo>
                    <a:pt x="4" y="0"/>
                  </a:lnTo>
                  <a:lnTo>
                    <a:pt x="4" y="1"/>
                  </a:lnTo>
                  <a:lnTo>
                    <a:pt x="3" y="1"/>
                  </a:lnTo>
                  <a:lnTo>
                    <a:pt x="2" y="2"/>
                  </a:lnTo>
                  <a:lnTo>
                    <a:pt x="1" y="3"/>
                  </a:lnTo>
                  <a:lnTo>
                    <a:pt x="1" y="4"/>
                  </a:lnTo>
                  <a:lnTo>
                    <a:pt x="1" y="5"/>
                  </a:lnTo>
                  <a:lnTo>
                    <a:pt x="1" y="6"/>
                  </a:lnTo>
                  <a:lnTo>
                    <a:pt x="1" y="7"/>
                  </a:lnTo>
                  <a:lnTo>
                    <a:pt x="0" y="7"/>
                  </a:lnTo>
                  <a:lnTo>
                    <a:pt x="0" y="8"/>
                  </a:lnTo>
                  <a:lnTo>
                    <a:pt x="0" y="9"/>
                  </a:lnTo>
                  <a:lnTo>
                    <a:pt x="0" y="10"/>
                  </a:lnTo>
                  <a:lnTo>
                    <a:pt x="1" y="10"/>
                  </a:lnTo>
                  <a:lnTo>
                    <a:pt x="1" y="11"/>
                  </a:lnTo>
                  <a:lnTo>
                    <a:pt x="1" y="12"/>
                  </a:lnTo>
                  <a:lnTo>
                    <a:pt x="2" y="12"/>
                  </a:lnTo>
                  <a:lnTo>
                    <a:pt x="2" y="13"/>
                  </a:lnTo>
                  <a:lnTo>
                    <a:pt x="2" y="14"/>
                  </a:lnTo>
                  <a:lnTo>
                    <a:pt x="3" y="14"/>
                  </a:lnTo>
                  <a:lnTo>
                    <a:pt x="4" y="15"/>
                  </a:lnTo>
                  <a:lnTo>
                    <a:pt x="4" y="16"/>
                  </a:lnTo>
                  <a:lnTo>
                    <a:pt x="5" y="16"/>
                  </a:lnTo>
                  <a:lnTo>
                    <a:pt x="6" y="16"/>
                  </a:lnTo>
                  <a:lnTo>
                    <a:pt x="7" y="17"/>
                  </a:lnTo>
                  <a:lnTo>
                    <a:pt x="8" y="18"/>
                  </a:lnTo>
                  <a:lnTo>
                    <a:pt x="9" y="18"/>
                  </a:lnTo>
                  <a:lnTo>
                    <a:pt x="10" y="18"/>
                  </a:lnTo>
                  <a:lnTo>
                    <a:pt x="11" y="18"/>
                  </a:lnTo>
                  <a:lnTo>
                    <a:pt x="12" y="19"/>
                  </a:lnTo>
                  <a:lnTo>
                    <a:pt x="13" y="19"/>
                  </a:lnTo>
                  <a:lnTo>
                    <a:pt x="14" y="19"/>
                  </a:lnTo>
                  <a:lnTo>
                    <a:pt x="15" y="19"/>
                  </a:lnTo>
                  <a:lnTo>
                    <a:pt x="16" y="19"/>
                  </a:lnTo>
                  <a:lnTo>
                    <a:pt x="17" y="19"/>
                  </a:lnTo>
                  <a:lnTo>
                    <a:pt x="18" y="19"/>
                  </a:lnTo>
                  <a:lnTo>
                    <a:pt x="19" y="20"/>
                  </a:lnTo>
                  <a:lnTo>
                    <a:pt x="20" y="20"/>
                  </a:lnTo>
                  <a:lnTo>
                    <a:pt x="21" y="20"/>
                  </a:lnTo>
                  <a:lnTo>
                    <a:pt x="22" y="20"/>
                  </a:lnTo>
                  <a:lnTo>
                    <a:pt x="23" y="20"/>
                  </a:lnTo>
                  <a:lnTo>
                    <a:pt x="24" y="20"/>
                  </a:lnTo>
                  <a:lnTo>
                    <a:pt x="25" y="20"/>
                  </a:lnTo>
                  <a:lnTo>
                    <a:pt x="26" y="20"/>
                  </a:lnTo>
                  <a:lnTo>
                    <a:pt x="26" y="21"/>
                  </a:lnTo>
                  <a:lnTo>
                    <a:pt x="27" y="21"/>
                  </a:lnTo>
                  <a:lnTo>
                    <a:pt x="28" y="21"/>
                  </a:lnTo>
                  <a:lnTo>
                    <a:pt x="29" y="21"/>
                  </a:lnTo>
                  <a:lnTo>
                    <a:pt x="29" y="20"/>
                  </a:lnTo>
                  <a:lnTo>
                    <a:pt x="30" y="20"/>
                  </a:lnTo>
                  <a:lnTo>
                    <a:pt x="31" y="20"/>
                  </a:lnTo>
                  <a:lnTo>
                    <a:pt x="32" y="20"/>
                  </a:lnTo>
                  <a:lnTo>
                    <a:pt x="32" y="19"/>
                  </a:lnTo>
                  <a:lnTo>
                    <a:pt x="32" y="18"/>
                  </a:lnTo>
                  <a:lnTo>
                    <a:pt x="33" y="18"/>
                  </a:lnTo>
                  <a:lnTo>
                    <a:pt x="33" y="17"/>
                  </a:lnTo>
                  <a:lnTo>
                    <a:pt x="33" y="16"/>
                  </a:lnTo>
                  <a:lnTo>
                    <a:pt x="33" y="15"/>
                  </a:lnTo>
                  <a:lnTo>
                    <a:pt x="34" y="14"/>
                  </a:lnTo>
                  <a:lnTo>
                    <a:pt x="34" y="13"/>
                  </a:lnTo>
                  <a:lnTo>
                    <a:pt x="34" y="12"/>
                  </a:lnTo>
                  <a:lnTo>
                    <a:pt x="34" y="11"/>
                  </a:lnTo>
                  <a:lnTo>
                    <a:pt x="34" y="10"/>
                  </a:lnTo>
                  <a:lnTo>
                    <a:pt x="34" y="9"/>
                  </a:lnTo>
                  <a:lnTo>
                    <a:pt x="34" y="8"/>
                  </a:lnTo>
                  <a:lnTo>
                    <a:pt x="34" y="7"/>
                  </a:lnTo>
                  <a:lnTo>
                    <a:pt x="33" y="6"/>
                  </a:lnTo>
                  <a:lnTo>
                    <a:pt x="32" y="6"/>
                  </a:lnTo>
                  <a:lnTo>
                    <a:pt x="31" y="6"/>
                  </a:lnTo>
                  <a:lnTo>
                    <a:pt x="30" y="6"/>
                  </a:lnTo>
                  <a:lnTo>
                    <a:pt x="30" y="5"/>
                  </a:lnTo>
                  <a:lnTo>
                    <a:pt x="29" y="5"/>
                  </a:lnTo>
                  <a:lnTo>
                    <a:pt x="28" y="5"/>
                  </a:lnTo>
                  <a:lnTo>
                    <a:pt x="27" y="4"/>
                  </a:lnTo>
                  <a:lnTo>
                    <a:pt x="26" y="4"/>
                  </a:lnTo>
                  <a:lnTo>
                    <a:pt x="25" y="4"/>
                  </a:lnTo>
                  <a:lnTo>
                    <a:pt x="24" y="4"/>
                  </a:lnTo>
                  <a:lnTo>
                    <a:pt x="23" y="4"/>
                  </a:lnTo>
                  <a:lnTo>
                    <a:pt x="22" y="3"/>
                  </a:lnTo>
                  <a:lnTo>
                    <a:pt x="21" y="3"/>
                  </a:lnTo>
                  <a:lnTo>
                    <a:pt x="20" y="3"/>
                  </a:lnTo>
                  <a:lnTo>
                    <a:pt x="19" y="2"/>
                  </a:lnTo>
                  <a:lnTo>
                    <a:pt x="18" y="2"/>
                  </a:lnTo>
                  <a:lnTo>
                    <a:pt x="17" y="2"/>
                  </a:lnTo>
                  <a:lnTo>
                    <a:pt x="16" y="2"/>
                  </a:lnTo>
                  <a:lnTo>
                    <a:pt x="15" y="2"/>
                  </a:lnTo>
                  <a:lnTo>
                    <a:pt x="14" y="2"/>
                  </a:lnTo>
                  <a:lnTo>
                    <a:pt x="13" y="1"/>
                  </a:lnTo>
                  <a:lnTo>
                    <a:pt x="12" y="1"/>
                  </a:lnTo>
                  <a:lnTo>
                    <a:pt x="10" y="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800" name="Freeform 318"/>
            <p:cNvSpPr>
              <a:spLocks/>
            </p:cNvSpPr>
            <p:nvPr/>
          </p:nvSpPr>
          <p:spPr bwMode="auto">
            <a:xfrm>
              <a:off x="3736" y="1630"/>
              <a:ext cx="35" cy="21"/>
            </a:xfrm>
            <a:custGeom>
              <a:avLst/>
              <a:gdLst>
                <a:gd name="T0" fmla="*/ 8 w 35"/>
                <a:gd name="T1" fmla="*/ 1 h 21"/>
                <a:gd name="T2" fmla="*/ 6 w 35"/>
                <a:gd name="T3" fmla="*/ 0 h 21"/>
                <a:gd name="T4" fmla="*/ 4 w 35"/>
                <a:gd name="T5" fmla="*/ 0 h 21"/>
                <a:gd name="T6" fmla="*/ 3 w 35"/>
                <a:gd name="T7" fmla="*/ 1 h 21"/>
                <a:gd name="T8" fmla="*/ 1 w 35"/>
                <a:gd name="T9" fmla="*/ 2 h 21"/>
                <a:gd name="T10" fmla="*/ 0 w 35"/>
                <a:gd name="T11" fmla="*/ 4 h 21"/>
                <a:gd name="T12" fmla="*/ 0 w 35"/>
                <a:gd name="T13" fmla="*/ 6 h 21"/>
                <a:gd name="T14" fmla="*/ 0 w 35"/>
                <a:gd name="T15" fmla="*/ 8 h 21"/>
                <a:gd name="T16" fmla="*/ 0 w 35"/>
                <a:gd name="T17" fmla="*/ 10 h 21"/>
                <a:gd name="T18" fmla="*/ 1 w 35"/>
                <a:gd name="T19" fmla="*/ 11 h 21"/>
                <a:gd name="T20" fmla="*/ 2 w 35"/>
                <a:gd name="T21" fmla="*/ 12 h 21"/>
                <a:gd name="T22" fmla="*/ 3 w 35"/>
                <a:gd name="T23" fmla="*/ 14 h 21"/>
                <a:gd name="T24" fmla="*/ 4 w 35"/>
                <a:gd name="T25" fmla="*/ 15 h 21"/>
                <a:gd name="T26" fmla="*/ 5 w 35"/>
                <a:gd name="T27" fmla="*/ 16 h 21"/>
                <a:gd name="T28" fmla="*/ 7 w 35"/>
                <a:gd name="T29" fmla="*/ 16 h 21"/>
                <a:gd name="T30" fmla="*/ 8 w 35"/>
                <a:gd name="T31" fmla="*/ 17 h 21"/>
                <a:gd name="T32" fmla="*/ 10 w 35"/>
                <a:gd name="T33" fmla="*/ 18 h 21"/>
                <a:gd name="T34" fmla="*/ 12 w 35"/>
                <a:gd name="T35" fmla="*/ 18 h 21"/>
                <a:gd name="T36" fmla="*/ 14 w 35"/>
                <a:gd name="T37" fmla="*/ 18 h 21"/>
                <a:gd name="T38" fmla="*/ 16 w 35"/>
                <a:gd name="T39" fmla="*/ 18 h 21"/>
                <a:gd name="T40" fmla="*/ 19 w 35"/>
                <a:gd name="T41" fmla="*/ 18 h 21"/>
                <a:gd name="T42" fmla="*/ 20 w 35"/>
                <a:gd name="T43" fmla="*/ 19 h 21"/>
                <a:gd name="T44" fmla="*/ 22 w 35"/>
                <a:gd name="T45" fmla="*/ 19 h 21"/>
                <a:gd name="T46" fmla="*/ 24 w 35"/>
                <a:gd name="T47" fmla="*/ 19 h 21"/>
                <a:gd name="T48" fmla="*/ 25 w 35"/>
                <a:gd name="T49" fmla="*/ 20 h 21"/>
                <a:gd name="T50" fmla="*/ 27 w 35"/>
                <a:gd name="T51" fmla="*/ 20 h 21"/>
                <a:gd name="T52" fmla="*/ 29 w 35"/>
                <a:gd name="T53" fmla="*/ 20 h 21"/>
                <a:gd name="T54" fmla="*/ 30 w 35"/>
                <a:gd name="T55" fmla="*/ 19 h 21"/>
                <a:gd name="T56" fmla="*/ 31 w 35"/>
                <a:gd name="T57" fmla="*/ 18 h 21"/>
                <a:gd name="T58" fmla="*/ 33 w 35"/>
                <a:gd name="T59" fmla="*/ 17 h 21"/>
                <a:gd name="T60" fmla="*/ 33 w 35"/>
                <a:gd name="T61" fmla="*/ 15 h 21"/>
                <a:gd name="T62" fmla="*/ 34 w 35"/>
                <a:gd name="T63" fmla="*/ 14 h 21"/>
                <a:gd name="T64" fmla="*/ 34 w 35"/>
                <a:gd name="T65" fmla="*/ 12 h 21"/>
                <a:gd name="T66" fmla="*/ 34 w 35"/>
                <a:gd name="T67" fmla="*/ 10 h 21"/>
                <a:gd name="T68" fmla="*/ 34 w 35"/>
                <a:gd name="T69" fmla="*/ 8 h 21"/>
                <a:gd name="T70" fmla="*/ 33 w 35"/>
                <a:gd name="T71" fmla="*/ 6 h 21"/>
                <a:gd name="T72" fmla="*/ 31 w 35"/>
                <a:gd name="T73" fmla="*/ 5 h 21"/>
                <a:gd name="T74" fmla="*/ 29 w 35"/>
                <a:gd name="T75" fmla="*/ 5 h 21"/>
                <a:gd name="T76" fmla="*/ 27 w 35"/>
                <a:gd name="T77" fmla="*/ 4 h 21"/>
                <a:gd name="T78" fmla="*/ 25 w 35"/>
                <a:gd name="T79" fmla="*/ 4 h 21"/>
                <a:gd name="T80" fmla="*/ 23 w 35"/>
                <a:gd name="T81" fmla="*/ 3 h 21"/>
                <a:gd name="T82" fmla="*/ 21 w 35"/>
                <a:gd name="T83" fmla="*/ 3 h 21"/>
                <a:gd name="T84" fmla="*/ 19 w 35"/>
                <a:gd name="T85" fmla="*/ 2 h 21"/>
                <a:gd name="T86" fmla="*/ 16 w 35"/>
                <a:gd name="T87" fmla="*/ 2 h 21"/>
                <a:gd name="T88" fmla="*/ 14 w 35"/>
                <a:gd name="T89" fmla="*/ 1 h 21"/>
                <a:gd name="T90" fmla="*/ 12 w 35"/>
                <a:gd name="T91" fmla="*/ 1 h 21"/>
                <a:gd name="T92" fmla="*/ 10 w 35"/>
                <a:gd name="T93" fmla="*/ 1 h 2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5" h="21">
                  <a:moveTo>
                    <a:pt x="9" y="1"/>
                  </a:moveTo>
                  <a:lnTo>
                    <a:pt x="8" y="1"/>
                  </a:lnTo>
                  <a:lnTo>
                    <a:pt x="7" y="1"/>
                  </a:lnTo>
                  <a:lnTo>
                    <a:pt x="6" y="0"/>
                  </a:lnTo>
                  <a:lnTo>
                    <a:pt x="5" y="0"/>
                  </a:lnTo>
                  <a:lnTo>
                    <a:pt x="4" y="0"/>
                  </a:lnTo>
                  <a:lnTo>
                    <a:pt x="4" y="1"/>
                  </a:lnTo>
                  <a:lnTo>
                    <a:pt x="3" y="1"/>
                  </a:lnTo>
                  <a:lnTo>
                    <a:pt x="2" y="1"/>
                  </a:lnTo>
                  <a:lnTo>
                    <a:pt x="1" y="2"/>
                  </a:lnTo>
                  <a:lnTo>
                    <a:pt x="0" y="3"/>
                  </a:lnTo>
                  <a:lnTo>
                    <a:pt x="0" y="4"/>
                  </a:lnTo>
                  <a:lnTo>
                    <a:pt x="0" y="5"/>
                  </a:lnTo>
                  <a:lnTo>
                    <a:pt x="0" y="6"/>
                  </a:lnTo>
                  <a:lnTo>
                    <a:pt x="0" y="7"/>
                  </a:lnTo>
                  <a:lnTo>
                    <a:pt x="0" y="8"/>
                  </a:lnTo>
                  <a:lnTo>
                    <a:pt x="0" y="9"/>
                  </a:lnTo>
                  <a:lnTo>
                    <a:pt x="0" y="10"/>
                  </a:lnTo>
                  <a:lnTo>
                    <a:pt x="0" y="11"/>
                  </a:lnTo>
                  <a:lnTo>
                    <a:pt x="1" y="11"/>
                  </a:lnTo>
                  <a:lnTo>
                    <a:pt x="1" y="12"/>
                  </a:lnTo>
                  <a:lnTo>
                    <a:pt x="2" y="12"/>
                  </a:lnTo>
                  <a:lnTo>
                    <a:pt x="2" y="13"/>
                  </a:lnTo>
                  <a:lnTo>
                    <a:pt x="3" y="14"/>
                  </a:lnTo>
                  <a:lnTo>
                    <a:pt x="4" y="14"/>
                  </a:lnTo>
                  <a:lnTo>
                    <a:pt x="4" y="15"/>
                  </a:lnTo>
                  <a:lnTo>
                    <a:pt x="5" y="15"/>
                  </a:lnTo>
                  <a:lnTo>
                    <a:pt x="5" y="16"/>
                  </a:lnTo>
                  <a:lnTo>
                    <a:pt x="6" y="16"/>
                  </a:lnTo>
                  <a:lnTo>
                    <a:pt x="7" y="16"/>
                  </a:lnTo>
                  <a:lnTo>
                    <a:pt x="7" y="17"/>
                  </a:lnTo>
                  <a:lnTo>
                    <a:pt x="8" y="17"/>
                  </a:lnTo>
                  <a:lnTo>
                    <a:pt x="9" y="17"/>
                  </a:lnTo>
                  <a:lnTo>
                    <a:pt x="10" y="18"/>
                  </a:lnTo>
                  <a:lnTo>
                    <a:pt x="11" y="18"/>
                  </a:lnTo>
                  <a:lnTo>
                    <a:pt x="12" y="18"/>
                  </a:lnTo>
                  <a:lnTo>
                    <a:pt x="13" y="18"/>
                  </a:lnTo>
                  <a:lnTo>
                    <a:pt x="14" y="18"/>
                  </a:lnTo>
                  <a:lnTo>
                    <a:pt x="15" y="18"/>
                  </a:lnTo>
                  <a:lnTo>
                    <a:pt x="16" y="18"/>
                  </a:lnTo>
                  <a:lnTo>
                    <a:pt x="18" y="18"/>
                  </a:lnTo>
                  <a:lnTo>
                    <a:pt x="19" y="18"/>
                  </a:lnTo>
                  <a:lnTo>
                    <a:pt x="19" y="19"/>
                  </a:lnTo>
                  <a:lnTo>
                    <a:pt x="20" y="19"/>
                  </a:lnTo>
                  <a:lnTo>
                    <a:pt x="21" y="19"/>
                  </a:lnTo>
                  <a:lnTo>
                    <a:pt x="22" y="19"/>
                  </a:lnTo>
                  <a:lnTo>
                    <a:pt x="23" y="19"/>
                  </a:lnTo>
                  <a:lnTo>
                    <a:pt x="24" y="19"/>
                  </a:lnTo>
                  <a:lnTo>
                    <a:pt x="25" y="19"/>
                  </a:lnTo>
                  <a:lnTo>
                    <a:pt x="25" y="20"/>
                  </a:lnTo>
                  <a:lnTo>
                    <a:pt x="26" y="20"/>
                  </a:lnTo>
                  <a:lnTo>
                    <a:pt x="27" y="20"/>
                  </a:lnTo>
                  <a:lnTo>
                    <a:pt x="28" y="20"/>
                  </a:lnTo>
                  <a:lnTo>
                    <a:pt x="29" y="20"/>
                  </a:lnTo>
                  <a:lnTo>
                    <a:pt x="30" y="20"/>
                  </a:lnTo>
                  <a:lnTo>
                    <a:pt x="30" y="19"/>
                  </a:lnTo>
                  <a:lnTo>
                    <a:pt x="31" y="19"/>
                  </a:lnTo>
                  <a:lnTo>
                    <a:pt x="31" y="18"/>
                  </a:lnTo>
                  <a:lnTo>
                    <a:pt x="32" y="18"/>
                  </a:lnTo>
                  <a:lnTo>
                    <a:pt x="33" y="17"/>
                  </a:lnTo>
                  <a:lnTo>
                    <a:pt x="33" y="16"/>
                  </a:lnTo>
                  <a:lnTo>
                    <a:pt x="33" y="15"/>
                  </a:lnTo>
                  <a:lnTo>
                    <a:pt x="33" y="14"/>
                  </a:lnTo>
                  <a:lnTo>
                    <a:pt x="34" y="14"/>
                  </a:lnTo>
                  <a:lnTo>
                    <a:pt x="34" y="13"/>
                  </a:lnTo>
                  <a:lnTo>
                    <a:pt x="34" y="12"/>
                  </a:lnTo>
                  <a:lnTo>
                    <a:pt x="34" y="11"/>
                  </a:lnTo>
                  <a:lnTo>
                    <a:pt x="34" y="10"/>
                  </a:lnTo>
                  <a:lnTo>
                    <a:pt x="34" y="9"/>
                  </a:lnTo>
                  <a:lnTo>
                    <a:pt x="34" y="8"/>
                  </a:lnTo>
                  <a:lnTo>
                    <a:pt x="34" y="7"/>
                  </a:lnTo>
                  <a:lnTo>
                    <a:pt x="33" y="6"/>
                  </a:lnTo>
                  <a:lnTo>
                    <a:pt x="32" y="6"/>
                  </a:lnTo>
                  <a:lnTo>
                    <a:pt x="31" y="5"/>
                  </a:lnTo>
                  <a:lnTo>
                    <a:pt x="30" y="5"/>
                  </a:lnTo>
                  <a:lnTo>
                    <a:pt x="29" y="5"/>
                  </a:lnTo>
                  <a:lnTo>
                    <a:pt x="28" y="5"/>
                  </a:lnTo>
                  <a:lnTo>
                    <a:pt x="27" y="4"/>
                  </a:lnTo>
                  <a:lnTo>
                    <a:pt x="26" y="4"/>
                  </a:lnTo>
                  <a:lnTo>
                    <a:pt x="25" y="4"/>
                  </a:lnTo>
                  <a:lnTo>
                    <a:pt x="24" y="3"/>
                  </a:lnTo>
                  <a:lnTo>
                    <a:pt x="23" y="3"/>
                  </a:lnTo>
                  <a:lnTo>
                    <a:pt x="22" y="3"/>
                  </a:lnTo>
                  <a:lnTo>
                    <a:pt x="21" y="3"/>
                  </a:lnTo>
                  <a:lnTo>
                    <a:pt x="20" y="3"/>
                  </a:lnTo>
                  <a:lnTo>
                    <a:pt x="19" y="2"/>
                  </a:lnTo>
                  <a:lnTo>
                    <a:pt x="18" y="2"/>
                  </a:lnTo>
                  <a:lnTo>
                    <a:pt x="16" y="2"/>
                  </a:lnTo>
                  <a:lnTo>
                    <a:pt x="15" y="2"/>
                  </a:lnTo>
                  <a:lnTo>
                    <a:pt x="14" y="1"/>
                  </a:lnTo>
                  <a:lnTo>
                    <a:pt x="13" y="1"/>
                  </a:lnTo>
                  <a:lnTo>
                    <a:pt x="12" y="1"/>
                  </a:lnTo>
                  <a:lnTo>
                    <a:pt x="11" y="1"/>
                  </a:lnTo>
                  <a:lnTo>
                    <a:pt x="10" y="1"/>
                  </a:lnTo>
                  <a:lnTo>
                    <a:pt x="9" y="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801" name="Freeform 319"/>
            <p:cNvSpPr>
              <a:spLocks/>
            </p:cNvSpPr>
            <p:nvPr/>
          </p:nvSpPr>
          <p:spPr bwMode="auto">
            <a:xfrm>
              <a:off x="3303" y="1620"/>
              <a:ext cx="43" cy="19"/>
            </a:xfrm>
            <a:custGeom>
              <a:avLst/>
              <a:gdLst>
                <a:gd name="T0" fmla="*/ 6 w 43"/>
                <a:gd name="T1" fmla="*/ 1 h 19"/>
                <a:gd name="T2" fmla="*/ 4 w 43"/>
                <a:gd name="T3" fmla="*/ 1 h 19"/>
                <a:gd name="T4" fmla="*/ 2 w 43"/>
                <a:gd name="T5" fmla="*/ 1 h 19"/>
                <a:gd name="T6" fmla="*/ 1 w 43"/>
                <a:gd name="T7" fmla="*/ 2 h 19"/>
                <a:gd name="T8" fmla="*/ 0 w 43"/>
                <a:gd name="T9" fmla="*/ 4 h 19"/>
                <a:gd name="T10" fmla="*/ 0 w 43"/>
                <a:gd name="T11" fmla="*/ 6 h 19"/>
                <a:gd name="T12" fmla="*/ 1 w 43"/>
                <a:gd name="T13" fmla="*/ 8 h 19"/>
                <a:gd name="T14" fmla="*/ 2 w 43"/>
                <a:gd name="T15" fmla="*/ 10 h 19"/>
                <a:gd name="T16" fmla="*/ 3 w 43"/>
                <a:gd name="T17" fmla="*/ 12 h 19"/>
                <a:gd name="T18" fmla="*/ 4 w 43"/>
                <a:gd name="T19" fmla="*/ 13 h 19"/>
                <a:gd name="T20" fmla="*/ 6 w 43"/>
                <a:gd name="T21" fmla="*/ 14 h 19"/>
                <a:gd name="T22" fmla="*/ 8 w 43"/>
                <a:gd name="T23" fmla="*/ 16 h 19"/>
                <a:gd name="T24" fmla="*/ 10 w 43"/>
                <a:gd name="T25" fmla="*/ 16 h 19"/>
                <a:gd name="T26" fmla="*/ 11 w 43"/>
                <a:gd name="T27" fmla="*/ 17 h 19"/>
                <a:gd name="T28" fmla="*/ 13 w 43"/>
                <a:gd name="T29" fmla="*/ 17 h 19"/>
                <a:gd name="T30" fmla="*/ 15 w 43"/>
                <a:gd name="T31" fmla="*/ 18 h 19"/>
                <a:gd name="T32" fmla="*/ 17 w 43"/>
                <a:gd name="T33" fmla="*/ 18 h 19"/>
                <a:gd name="T34" fmla="*/ 19 w 43"/>
                <a:gd name="T35" fmla="*/ 18 h 19"/>
                <a:gd name="T36" fmla="*/ 22 w 43"/>
                <a:gd name="T37" fmla="*/ 18 h 19"/>
                <a:gd name="T38" fmla="*/ 24 w 43"/>
                <a:gd name="T39" fmla="*/ 18 h 19"/>
                <a:gd name="T40" fmla="*/ 26 w 43"/>
                <a:gd name="T41" fmla="*/ 18 h 19"/>
                <a:gd name="T42" fmla="*/ 28 w 43"/>
                <a:gd name="T43" fmla="*/ 18 h 19"/>
                <a:gd name="T44" fmla="*/ 30 w 43"/>
                <a:gd name="T45" fmla="*/ 18 h 19"/>
                <a:gd name="T46" fmla="*/ 32 w 43"/>
                <a:gd name="T47" fmla="*/ 18 h 19"/>
                <a:gd name="T48" fmla="*/ 34 w 43"/>
                <a:gd name="T49" fmla="*/ 18 h 19"/>
                <a:gd name="T50" fmla="*/ 36 w 43"/>
                <a:gd name="T51" fmla="*/ 18 h 19"/>
                <a:gd name="T52" fmla="*/ 38 w 43"/>
                <a:gd name="T53" fmla="*/ 17 h 19"/>
                <a:gd name="T54" fmla="*/ 39 w 43"/>
                <a:gd name="T55" fmla="*/ 16 h 19"/>
                <a:gd name="T56" fmla="*/ 41 w 43"/>
                <a:gd name="T57" fmla="*/ 16 h 19"/>
                <a:gd name="T58" fmla="*/ 41 w 43"/>
                <a:gd name="T59" fmla="*/ 14 h 19"/>
                <a:gd name="T60" fmla="*/ 42 w 43"/>
                <a:gd name="T61" fmla="*/ 13 h 19"/>
                <a:gd name="T62" fmla="*/ 41 w 43"/>
                <a:gd name="T63" fmla="*/ 12 h 19"/>
                <a:gd name="T64" fmla="*/ 41 w 43"/>
                <a:gd name="T65" fmla="*/ 10 h 19"/>
                <a:gd name="T66" fmla="*/ 41 w 43"/>
                <a:gd name="T67" fmla="*/ 7 h 19"/>
                <a:gd name="T68" fmla="*/ 41 w 43"/>
                <a:gd name="T69" fmla="*/ 5 h 19"/>
                <a:gd name="T70" fmla="*/ 41 w 43"/>
                <a:gd name="T71" fmla="*/ 3 h 19"/>
                <a:gd name="T72" fmla="*/ 38 w 43"/>
                <a:gd name="T73" fmla="*/ 3 h 19"/>
                <a:gd name="T74" fmla="*/ 36 w 43"/>
                <a:gd name="T75" fmla="*/ 3 h 19"/>
                <a:gd name="T76" fmla="*/ 35 w 43"/>
                <a:gd name="T77" fmla="*/ 2 h 19"/>
                <a:gd name="T78" fmla="*/ 33 w 43"/>
                <a:gd name="T79" fmla="*/ 2 h 19"/>
                <a:gd name="T80" fmla="*/ 31 w 43"/>
                <a:gd name="T81" fmla="*/ 1 h 19"/>
                <a:gd name="T82" fmla="*/ 29 w 43"/>
                <a:gd name="T83" fmla="*/ 1 h 19"/>
                <a:gd name="T84" fmla="*/ 27 w 43"/>
                <a:gd name="T85" fmla="*/ 1 h 19"/>
                <a:gd name="T86" fmla="*/ 25 w 43"/>
                <a:gd name="T87" fmla="*/ 1 h 19"/>
                <a:gd name="T88" fmla="*/ 23 w 43"/>
                <a:gd name="T89" fmla="*/ 0 h 19"/>
                <a:gd name="T90" fmla="*/ 20 w 43"/>
                <a:gd name="T91" fmla="*/ 0 h 19"/>
                <a:gd name="T92" fmla="*/ 18 w 43"/>
                <a:gd name="T93" fmla="*/ 0 h 19"/>
                <a:gd name="T94" fmla="*/ 15 w 43"/>
                <a:gd name="T95" fmla="*/ 0 h 19"/>
                <a:gd name="T96" fmla="*/ 12 w 43"/>
                <a:gd name="T97" fmla="*/ 0 h 19"/>
                <a:gd name="T98" fmla="*/ 10 w 43"/>
                <a:gd name="T99" fmla="*/ 0 h 19"/>
                <a:gd name="T100" fmla="*/ 7 w 43"/>
                <a:gd name="T101" fmla="*/ 1 h 1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3" h="19">
                  <a:moveTo>
                    <a:pt x="7" y="1"/>
                  </a:moveTo>
                  <a:lnTo>
                    <a:pt x="6" y="1"/>
                  </a:lnTo>
                  <a:lnTo>
                    <a:pt x="5" y="1"/>
                  </a:lnTo>
                  <a:lnTo>
                    <a:pt x="4" y="1"/>
                  </a:lnTo>
                  <a:lnTo>
                    <a:pt x="3" y="1"/>
                  </a:lnTo>
                  <a:lnTo>
                    <a:pt x="2" y="1"/>
                  </a:lnTo>
                  <a:lnTo>
                    <a:pt x="2" y="2"/>
                  </a:lnTo>
                  <a:lnTo>
                    <a:pt x="1" y="2"/>
                  </a:lnTo>
                  <a:lnTo>
                    <a:pt x="1" y="3"/>
                  </a:lnTo>
                  <a:lnTo>
                    <a:pt x="0" y="4"/>
                  </a:lnTo>
                  <a:lnTo>
                    <a:pt x="0" y="5"/>
                  </a:lnTo>
                  <a:lnTo>
                    <a:pt x="0" y="6"/>
                  </a:lnTo>
                  <a:lnTo>
                    <a:pt x="0" y="7"/>
                  </a:lnTo>
                  <a:lnTo>
                    <a:pt x="1" y="8"/>
                  </a:lnTo>
                  <a:lnTo>
                    <a:pt x="1" y="10"/>
                  </a:lnTo>
                  <a:lnTo>
                    <a:pt x="2" y="10"/>
                  </a:lnTo>
                  <a:lnTo>
                    <a:pt x="2" y="11"/>
                  </a:lnTo>
                  <a:lnTo>
                    <a:pt x="3" y="12"/>
                  </a:lnTo>
                  <a:lnTo>
                    <a:pt x="4" y="12"/>
                  </a:lnTo>
                  <a:lnTo>
                    <a:pt x="4" y="13"/>
                  </a:lnTo>
                  <a:lnTo>
                    <a:pt x="5" y="14"/>
                  </a:lnTo>
                  <a:lnTo>
                    <a:pt x="6" y="14"/>
                  </a:lnTo>
                  <a:lnTo>
                    <a:pt x="7" y="15"/>
                  </a:lnTo>
                  <a:lnTo>
                    <a:pt x="8" y="16"/>
                  </a:lnTo>
                  <a:lnTo>
                    <a:pt x="9" y="16"/>
                  </a:lnTo>
                  <a:lnTo>
                    <a:pt x="10" y="16"/>
                  </a:lnTo>
                  <a:lnTo>
                    <a:pt x="10" y="17"/>
                  </a:lnTo>
                  <a:lnTo>
                    <a:pt x="11" y="17"/>
                  </a:lnTo>
                  <a:lnTo>
                    <a:pt x="12" y="17"/>
                  </a:lnTo>
                  <a:lnTo>
                    <a:pt x="13" y="17"/>
                  </a:lnTo>
                  <a:lnTo>
                    <a:pt x="14" y="18"/>
                  </a:lnTo>
                  <a:lnTo>
                    <a:pt x="15" y="18"/>
                  </a:lnTo>
                  <a:lnTo>
                    <a:pt x="16" y="18"/>
                  </a:lnTo>
                  <a:lnTo>
                    <a:pt x="17" y="18"/>
                  </a:lnTo>
                  <a:lnTo>
                    <a:pt x="18" y="18"/>
                  </a:lnTo>
                  <a:lnTo>
                    <a:pt x="19" y="18"/>
                  </a:lnTo>
                  <a:lnTo>
                    <a:pt x="20" y="18"/>
                  </a:lnTo>
                  <a:lnTo>
                    <a:pt x="22" y="18"/>
                  </a:lnTo>
                  <a:lnTo>
                    <a:pt x="23" y="18"/>
                  </a:lnTo>
                  <a:lnTo>
                    <a:pt x="24" y="18"/>
                  </a:lnTo>
                  <a:lnTo>
                    <a:pt x="25" y="18"/>
                  </a:lnTo>
                  <a:lnTo>
                    <a:pt x="26" y="18"/>
                  </a:lnTo>
                  <a:lnTo>
                    <a:pt x="27" y="18"/>
                  </a:lnTo>
                  <a:lnTo>
                    <a:pt x="28" y="18"/>
                  </a:lnTo>
                  <a:lnTo>
                    <a:pt x="29" y="18"/>
                  </a:lnTo>
                  <a:lnTo>
                    <a:pt x="30" y="18"/>
                  </a:lnTo>
                  <a:lnTo>
                    <a:pt x="31" y="18"/>
                  </a:lnTo>
                  <a:lnTo>
                    <a:pt x="32" y="18"/>
                  </a:lnTo>
                  <a:lnTo>
                    <a:pt x="33" y="18"/>
                  </a:lnTo>
                  <a:lnTo>
                    <a:pt x="34" y="18"/>
                  </a:lnTo>
                  <a:lnTo>
                    <a:pt x="35" y="18"/>
                  </a:lnTo>
                  <a:lnTo>
                    <a:pt x="36" y="18"/>
                  </a:lnTo>
                  <a:lnTo>
                    <a:pt x="37" y="18"/>
                  </a:lnTo>
                  <a:lnTo>
                    <a:pt x="38" y="17"/>
                  </a:lnTo>
                  <a:lnTo>
                    <a:pt x="39" y="17"/>
                  </a:lnTo>
                  <a:lnTo>
                    <a:pt x="39" y="16"/>
                  </a:lnTo>
                  <a:lnTo>
                    <a:pt x="40" y="16"/>
                  </a:lnTo>
                  <a:lnTo>
                    <a:pt x="41" y="16"/>
                  </a:lnTo>
                  <a:lnTo>
                    <a:pt x="41" y="15"/>
                  </a:lnTo>
                  <a:lnTo>
                    <a:pt x="41" y="14"/>
                  </a:lnTo>
                  <a:lnTo>
                    <a:pt x="42" y="14"/>
                  </a:lnTo>
                  <a:lnTo>
                    <a:pt x="42" y="13"/>
                  </a:lnTo>
                  <a:lnTo>
                    <a:pt x="41" y="13"/>
                  </a:lnTo>
                  <a:lnTo>
                    <a:pt x="41" y="12"/>
                  </a:lnTo>
                  <a:lnTo>
                    <a:pt x="41" y="11"/>
                  </a:lnTo>
                  <a:lnTo>
                    <a:pt x="41" y="10"/>
                  </a:lnTo>
                  <a:lnTo>
                    <a:pt x="41" y="8"/>
                  </a:lnTo>
                  <a:lnTo>
                    <a:pt x="41" y="7"/>
                  </a:lnTo>
                  <a:lnTo>
                    <a:pt x="41" y="6"/>
                  </a:lnTo>
                  <a:lnTo>
                    <a:pt x="41" y="5"/>
                  </a:lnTo>
                  <a:lnTo>
                    <a:pt x="41" y="4"/>
                  </a:lnTo>
                  <a:lnTo>
                    <a:pt x="41" y="3"/>
                  </a:lnTo>
                  <a:lnTo>
                    <a:pt x="39" y="3"/>
                  </a:lnTo>
                  <a:lnTo>
                    <a:pt x="38" y="3"/>
                  </a:lnTo>
                  <a:lnTo>
                    <a:pt x="37" y="3"/>
                  </a:lnTo>
                  <a:lnTo>
                    <a:pt x="36" y="3"/>
                  </a:lnTo>
                  <a:lnTo>
                    <a:pt x="35" y="3"/>
                  </a:lnTo>
                  <a:lnTo>
                    <a:pt x="35" y="2"/>
                  </a:lnTo>
                  <a:lnTo>
                    <a:pt x="34" y="2"/>
                  </a:lnTo>
                  <a:lnTo>
                    <a:pt x="33" y="2"/>
                  </a:lnTo>
                  <a:lnTo>
                    <a:pt x="32" y="2"/>
                  </a:lnTo>
                  <a:lnTo>
                    <a:pt x="31" y="1"/>
                  </a:lnTo>
                  <a:lnTo>
                    <a:pt x="30" y="1"/>
                  </a:lnTo>
                  <a:lnTo>
                    <a:pt x="29" y="1"/>
                  </a:lnTo>
                  <a:lnTo>
                    <a:pt x="28" y="1"/>
                  </a:lnTo>
                  <a:lnTo>
                    <a:pt x="27" y="1"/>
                  </a:lnTo>
                  <a:lnTo>
                    <a:pt x="26" y="1"/>
                  </a:lnTo>
                  <a:lnTo>
                    <a:pt x="25" y="1"/>
                  </a:lnTo>
                  <a:lnTo>
                    <a:pt x="24" y="0"/>
                  </a:lnTo>
                  <a:lnTo>
                    <a:pt x="23" y="0"/>
                  </a:lnTo>
                  <a:lnTo>
                    <a:pt x="22" y="0"/>
                  </a:lnTo>
                  <a:lnTo>
                    <a:pt x="20" y="0"/>
                  </a:lnTo>
                  <a:lnTo>
                    <a:pt x="19" y="0"/>
                  </a:lnTo>
                  <a:lnTo>
                    <a:pt x="18" y="0"/>
                  </a:lnTo>
                  <a:lnTo>
                    <a:pt x="16" y="0"/>
                  </a:lnTo>
                  <a:lnTo>
                    <a:pt x="15" y="0"/>
                  </a:lnTo>
                  <a:lnTo>
                    <a:pt x="14" y="0"/>
                  </a:lnTo>
                  <a:lnTo>
                    <a:pt x="12" y="0"/>
                  </a:lnTo>
                  <a:lnTo>
                    <a:pt x="11" y="0"/>
                  </a:lnTo>
                  <a:lnTo>
                    <a:pt x="10" y="0"/>
                  </a:lnTo>
                  <a:lnTo>
                    <a:pt x="8" y="1"/>
                  </a:lnTo>
                  <a:lnTo>
                    <a:pt x="7" y="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802" name="Freeform 320"/>
            <p:cNvSpPr>
              <a:spLocks/>
            </p:cNvSpPr>
            <p:nvPr/>
          </p:nvSpPr>
          <p:spPr bwMode="auto">
            <a:xfrm>
              <a:off x="3191" y="1648"/>
              <a:ext cx="41" cy="20"/>
            </a:xfrm>
            <a:custGeom>
              <a:avLst/>
              <a:gdLst>
                <a:gd name="T0" fmla="*/ 6 w 41"/>
                <a:gd name="T1" fmla="*/ 1 h 20"/>
                <a:gd name="T2" fmla="*/ 4 w 41"/>
                <a:gd name="T3" fmla="*/ 1 h 20"/>
                <a:gd name="T4" fmla="*/ 3 w 41"/>
                <a:gd name="T5" fmla="*/ 2 h 20"/>
                <a:gd name="T6" fmla="*/ 1 w 41"/>
                <a:gd name="T7" fmla="*/ 2 h 20"/>
                <a:gd name="T8" fmla="*/ 1 w 41"/>
                <a:gd name="T9" fmla="*/ 4 h 20"/>
                <a:gd name="T10" fmla="*/ 0 w 41"/>
                <a:gd name="T11" fmla="*/ 5 h 20"/>
                <a:gd name="T12" fmla="*/ 0 w 41"/>
                <a:gd name="T13" fmla="*/ 7 h 20"/>
                <a:gd name="T14" fmla="*/ 1 w 41"/>
                <a:gd name="T15" fmla="*/ 10 h 20"/>
                <a:gd name="T16" fmla="*/ 2 w 41"/>
                <a:gd name="T17" fmla="*/ 11 h 20"/>
                <a:gd name="T18" fmla="*/ 3 w 41"/>
                <a:gd name="T19" fmla="*/ 12 h 20"/>
                <a:gd name="T20" fmla="*/ 4 w 41"/>
                <a:gd name="T21" fmla="*/ 13 h 20"/>
                <a:gd name="T22" fmla="*/ 6 w 41"/>
                <a:gd name="T23" fmla="*/ 15 h 20"/>
                <a:gd name="T24" fmla="*/ 8 w 41"/>
                <a:gd name="T25" fmla="*/ 16 h 20"/>
                <a:gd name="T26" fmla="*/ 10 w 41"/>
                <a:gd name="T27" fmla="*/ 17 h 20"/>
                <a:gd name="T28" fmla="*/ 12 w 41"/>
                <a:gd name="T29" fmla="*/ 17 h 20"/>
                <a:gd name="T30" fmla="*/ 13 w 41"/>
                <a:gd name="T31" fmla="*/ 18 h 20"/>
                <a:gd name="T32" fmla="*/ 15 w 41"/>
                <a:gd name="T33" fmla="*/ 18 h 20"/>
                <a:gd name="T34" fmla="*/ 17 w 41"/>
                <a:gd name="T35" fmla="*/ 19 h 20"/>
                <a:gd name="T36" fmla="*/ 19 w 41"/>
                <a:gd name="T37" fmla="*/ 19 h 20"/>
                <a:gd name="T38" fmla="*/ 21 w 41"/>
                <a:gd name="T39" fmla="*/ 19 h 20"/>
                <a:gd name="T40" fmla="*/ 23 w 41"/>
                <a:gd name="T41" fmla="*/ 19 h 20"/>
                <a:gd name="T42" fmla="*/ 26 w 41"/>
                <a:gd name="T43" fmla="*/ 19 h 20"/>
                <a:gd name="T44" fmla="*/ 28 w 41"/>
                <a:gd name="T45" fmla="*/ 19 h 20"/>
                <a:gd name="T46" fmla="*/ 30 w 41"/>
                <a:gd name="T47" fmla="*/ 19 h 20"/>
                <a:gd name="T48" fmla="*/ 32 w 41"/>
                <a:gd name="T49" fmla="*/ 19 h 20"/>
                <a:gd name="T50" fmla="*/ 34 w 41"/>
                <a:gd name="T51" fmla="*/ 18 h 20"/>
                <a:gd name="T52" fmla="*/ 36 w 41"/>
                <a:gd name="T53" fmla="*/ 18 h 20"/>
                <a:gd name="T54" fmla="*/ 38 w 41"/>
                <a:gd name="T55" fmla="*/ 17 h 20"/>
                <a:gd name="T56" fmla="*/ 39 w 41"/>
                <a:gd name="T57" fmla="*/ 16 h 20"/>
                <a:gd name="T58" fmla="*/ 40 w 41"/>
                <a:gd name="T59" fmla="*/ 15 h 20"/>
                <a:gd name="T60" fmla="*/ 40 w 41"/>
                <a:gd name="T61" fmla="*/ 13 h 20"/>
                <a:gd name="T62" fmla="*/ 40 w 41"/>
                <a:gd name="T63" fmla="*/ 11 h 20"/>
                <a:gd name="T64" fmla="*/ 40 w 41"/>
                <a:gd name="T65" fmla="*/ 8 h 20"/>
                <a:gd name="T66" fmla="*/ 40 w 41"/>
                <a:gd name="T67" fmla="*/ 6 h 20"/>
                <a:gd name="T68" fmla="*/ 40 w 41"/>
                <a:gd name="T69" fmla="*/ 4 h 20"/>
                <a:gd name="T70" fmla="*/ 37 w 41"/>
                <a:gd name="T71" fmla="*/ 4 h 20"/>
                <a:gd name="T72" fmla="*/ 35 w 41"/>
                <a:gd name="T73" fmla="*/ 3 h 20"/>
                <a:gd name="T74" fmla="*/ 33 w 41"/>
                <a:gd name="T75" fmla="*/ 3 h 20"/>
                <a:gd name="T76" fmla="*/ 30 w 41"/>
                <a:gd name="T77" fmla="*/ 2 h 20"/>
                <a:gd name="T78" fmla="*/ 28 w 41"/>
                <a:gd name="T79" fmla="*/ 2 h 20"/>
                <a:gd name="T80" fmla="*/ 26 w 41"/>
                <a:gd name="T81" fmla="*/ 1 h 20"/>
                <a:gd name="T82" fmla="*/ 24 w 41"/>
                <a:gd name="T83" fmla="*/ 1 h 20"/>
                <a:gd name="T84" fmla="*/ 22 w 41"/>
                <a:gd name="T85" fmla="*/ 1 h 20"/>
                <a:gd name="T86" fmla="*/ 20 w 41"/>
                <a:gd name="T87" fmla="*/ 0 h 20"/>
                <a:gd name="T88" fmla="*/ 17 w 41"/>
                <a:gd name="T89" fmla="*/ 0 h 20"/>
                <a:gd name="T90" fmla="*/ 15 w 41"/>
                <a:gd name="T91" fmla="*/ 0 h 20"/>
                <a:gd name="T92" fmla="*/ 12 w 41"/>
                <a:gd name="T93" fmla="*/ 0 h 20"/>
                <a:gd name="T94" fmla="*/ 10 w 41"/>
                <a:gd name="T95" fmla="*/ 1 h 20"/>
                <a:gd name="T96" fmla="*/ 7 w 41"/>
                <a:gd name="T97" fmla="*/ 1 h 2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1" h="20">
                  <a:moveTo>
                    <a:pt x="7" y="1"/>
                  </a:moveTo>
                  <a:lnTo>
                    <a:pt x="6" y="1"/>
                  </a:lnTo>
                  <a:lnTo>
                    <a:pt x="5" y="1"/>
                  </a:lnTo>
                  <a:lnTo>
                    <a:pt x="4" y="1"/>
                  </a:lnTo>
                  <a:lnTo>
                    <a:pt x="4" y="2"/>
                  </a:lnTo>
                  <a:lnTo>
                    <a:pt x="3" y="2"/>
                  </a:lnTo>
                  <a:lnTo>
                    <a:pt x="2" y="2"/>
                  </a:lnTo>
                  <a:lnTo>
                    <a:pt x="1" y="2"/>
                  </a:lnTo>
                  <a:lnTo>
                    <a:pt x="1" y="3"/>
                  </a:lnTo>
                  <a:lnTo>
                    <a:pt x="1" y="4"/>
                  </a:lnTo>
                  <a:lnTo>
                    <a:pt x="0" y="4"/>
                  </a:lnTo>
                  <a:lnTo>
                    <a:pt x="0" y="5"/>
                  </a:lnTo>
                  <a:lnTo>
                    <a:pt x="0" y="6"/>
                  </a:lnTo>
                  <a:lnTo>
                    <a:pt x="0" y="7"/>
                  </a:lnTo>
                  <a:lnTo>
                    <a:pt x="0" y="8"/>
                  </a:lnTo>
                  <a:lnTo>
                    <a:pt x="1" y="10"/>
                  </a:lnTo>
                  <a:lnTo>
                    <a:pt x="1" y="11"/>
                  </a:lnTo>
                  <a:lnTo>
                    <a:pt x="2" y="11"/>
                  </a:lnTo>
                  <a:lnTo>
                    <a:pt x="2" y="12"/>
                  </a:lnTo>
                  <a:lnTo>
                    <a:pt x="3" y="12"/>
                  </a:lnTo>
                  <a:lnTo>
                    <a:pt x="3" y="13"/>
                  </a:lnTo>
                  <a:lnTo>
                    <a:pt x="4" y="13"/>
                  </a:lnTo>
                  <a:lnTo>
                    <a:pt x="5" y="14"/>
                  </a:lnTo>
                  <a:lnTo>
                    <a:pt x="6" y="15"/>
                  </a:lnTo>
                  <a:lnTo>
                    <a:pt x="7" y="15"/>
                  </a:lnTo>
                  <a:lnTo>
                    <a:pt x="8" y="16"/>
                  </a:lnTo>
                  <a:lnTo>
                    <a:pt x="9" y="17"/>
                  </a:lnTo>
                  <a:lnTo>
                    <a:pt x="10" y="17"/>
                  </a:lnTo>
                  <a:lnTo>
                    <a:pt x="11" y="17"/>
                  </a:lnTo>
                  <a:lnTo>
                    <a:pt x="12" y="17"/>
                  </a:lnTo>
                  <a:lnTo>
                    <a:pt x="12" y="18"/>
                  </a:lnTo>
                  <a:lnTo>
                    <a:pt x="13" y="18"/>
                  </a:lnTo>
                  <a:lnTo>
                    <a:pt x="14" y="18"/>
                  </a:lnTo>
                  <a:lnTo>
                    <a:pt x="15" y="18"/>
                  </a:lnTo>
                  <a:lnTo>
                    <a:pt x="16" y="18"/>
                  </a:lnTo>
                  <a:lnTo>
                    <a:pt x="17" y="19"/>
                  </a:lnTo>
                  <a:lnTo>
                    <a:pt x="18" y="19"/>
                  </a:lnTo>
                  <a:lnTo>
                    <a:pt x="19" y="19"/>
                  </a:lnTo>
                  <a:lnTo>
                    <a:pt x="20" y="19"/>
                  </a:lnTo>
                  <a:lnTo>
                    <a:pt x="21" y="19"/>
                  </a:lnTo>
                  <a:lnTo>
                    <a:pt x="22" y="19"/>
                  </a:lnTo>
                  <a:lnTo>
                    <a:pt x="23" y="19"/>
                  </a:lnTo>
                  <a:lnTo>
                    <a:pt x="24" y="19"/>
                  </a:lnTo>
                  <a:lnTo>
                    <a:pt x="26" y="19"/>
                  </a:lnTo>
                  <a:lnTo>
                    <a:pt x="27" y="19"/>
                  </a:lnTo>
                  <a:lnTo>
                    <a:pt x="28" y="19"/>
                  </a:lnTo>
                  <a:lnTo>
                    <a:pt x="29" y="19"/>
                  </a:lnTo>
                  <a:lnTo>
                    <a:pt x="30" y="19"/>
                  </a:lnTo>
                  <a:lnTo>
                    <a:pt x="31" y="19"/>
                  </a:lnTo>
                  <a:lnTo>
                    <a:pt x="32" y="19"/>
                  </a:lnTo>
                  <a:lnTo>
                    <a:pt x="33" y="19"/>
                  </a:lnTo>
                  <a:lnTo>
                    <a:pt x="34" y="18"/>
                  </a:lnTo>
                  <a:lnTo>
                    <a:pt x="35" y="18"/>
                  </a:lnTo>
                  <a:lnTo>
                    <a:pt x="36" y="18"/>
                  </a:lnTo>
                  <a:lnTo>
                    <a:pt x="37" y="18"/>
                  </a:lnTo>
                  <a:lnTo>
                    <a:pt x="38" y="17"/>
                  </a:lnTo>
                  <a:lnTo>
                    <a:pt x="39" y="17"/>
                  </a:lnTo>
                  <a:lnTo>
                    <a:pt x="39" y="16"/>
                  </a:lnTo>
                  <a:lnTo>
                    <a:pt x="40" y="16"/>
                  </a:lnTo>
                  <a:lnTo>
                    <a:pt x="40" y="15"/>
                  </a:lnTo>
                  <a:lnTo>
                    <a:pt x="40" y="14"/>
                  </a:lnTo>
                  <a:lnTo>
                    <a:pt x="40" y="13"/>
                  </a:lnTo>
                  <a:lnTo>
                    <a:pt x="40" y="12"/>
                  </a:lnTo>
                  <a:lnTo>
                    <a:pt x="40" y="11"/>
                  </a:lnTo>
                  <a:lnTo>
                    <a:pt x="40" y="10"/>
                  </a:lnTo>
                  <a:lnTo>
                    <a:pt x="40" y="8"/>
                  </a:lnTo>
                  <a:lnTo>
                    <a:pt x="40" y="7"/>
                  </a:lnTo>
                  <a:lnTo>
                    <a:pt x="40" y="6"/>
                  </a:lnTo>
                  <a:lnTo>
                    <a:pt x="40" y="5"/>
                  </a:lnTo>
                  <a:lnTo>
                    <a:pt x="40" y="4"/>
                  </a:lnTo>
                  <a:lnTo>
                    <a:pt x="38" y="4"/>
                  </a:lnTo>
                  <a:lnTo>
                    <a:pt x="37" y="4"/>
                  </a:lnTo>
                  <a:lnTo>
                    <a:pt x="36" y="3"/>
                  </a:lnTo>
                  <a:lnTo>
                    <a:pt x="35" y="3"/>
                  </a:lnTo>
                  <a:lnTo>
                    <a:pt x="34" y="3"/>
                  </a:lnTo>
                  <a:lnTo>
                    <a:pt x="33" y="3"/>
                  </a:lnTo>
                  <a:lnTo>
                    <a:pt x="32" y="2"/>
                  </a:lnTo>
                  <a:lnTo>
                    <a:pt x="30" y="2"/>
                  </a:lnTo>
                  <a:lnTo>
                    <a:pt x="29" y="2"/>
                  </a:lnTo>
                  <a:lnTo>
                    <a:pt x="28" y="2"/>
                  </a:lnTo>
                  <a:lnTo>
                    <a:pt x="27" y="1"/>
                  </a:lnTo>
                  <a:lnTo>
                    <a:pt x="26" y="1"/>
                  </a:lnTo>
                  <a:lnTo>
                    <a:pt x="25" y="1"/>
                  </a:lnTo>
                  <a:lnTo>
                    <a:pt x="24" y="1"/>
                  </a:lnTo>
                  <a:lnTo>
                    <a:pt x="23" y="1"/>
                  </a:lnTo>
                  <a:lnTo>
                    <a:pt x="22" y="1"/>
                  </a:lnTo>
                  <a:lnTo>
                    <a:pt x="21" y="0"/>
                  </a:lnTo>
                  <a:lnTo>
                    <a:pt x="20" y="0"/>
                  </a:lnTo>
                  <a:lnTo>
                    <a:pt x="18" y="0"/>
                  </a:lnTo>
                  <a:lnTo>
                    <a:pt x="17" y="0"/>
                  </a:lnTo>
                  <a:lnTo>
                    <a:pt x="16" y="0"/>
                  </a:lnTo>
                  <a:lnTo>
                    <a:pt x="15" y="0"/>
                  </a:lnTo>
                  <a:lnTo>
                    <a:pt x="14" y="0"/>
                  </a:lnTo>
                  <a:lnTo>
                    <a:pt x="12" y="0"/>
                  </a:lnTo>
                  <a:lnTo>
                    <a:pt x="11" y="0"/>
                  </a:lnTo>
                  <a:lnTo>
                    <a:pt x="10" y="1"/>
                  </a:lnTo>
                  <a:lnTo>
                    <a:pt x="8" y="1"/>
                  </a:lnTo>
                  <a:lnTo>
                    <a:pt x="7" y="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803" name="Freeform 321"/>
            <p:cNvSpPr>
              <a:spLocks/>
            </p:cNvSpPr>
            <p:nvPr/>
          </p:nvSpPr>
          <p:spPr bwMode="auto">
            <a:xfrm>
              <a:off x="3342" y="1652"/>
              <a:ext cx="42" cy="19"/>
            </a:xfrm>
            <a:custGeom>
              <a:avLst/>
              <a:gdLst>
                <a:gd name="T0" fmla="*/ 5 w 42"/>
                <a:gd name="T1" fmla="*/ 2 h 19"/>
                <a:gd name="T2" fmla="*/ 3 w 42"/>
                <a:gd name="T3" fmla="*/ 2 h 19"/>
                <a:gd name="T4" fmla="*/ 1 w 42"/>
                <a:gd name="T5" fmla="*/ 2 h 19"/>
                <a:gd name="T6" fmla="*/ 0 w 42"/>
                <a:gd name="T7" fmla="*/ 4 h 19"/>
                <a:gd name="T8" fmla="*/ 0 w 42"/>
                <a:gd name="T9" fmla="*/ 6 h 19"/>
                <a:gd name="T10" fmla="*/ 0 w 42"/>
                <a:gd name="T11" fmla="*/ 8 h 19"/>
                <a:gd name="T12" fmla="*/ 1 w 42"/>
                <a:gd name="T13" fmla="*/ 10 h 19"/>
                <a:gd name="T14" fmla="*/ 2 w 42"/>
                <a:gd name="T15" fmla="*/ 12 h 19"/>
                <a:gd name="T16" fmla="*/ 4 w 42"/>
                <a:gd name="T17" fmla="*/ 13 h 19"/>
                <a:gd name="T18" fmla="*/ 6 w 42"/>
                <a:gd name="T19" fmla="*/ 14 h 19"/>
                <a:gd name="T20" fmla="*/ 7 w 42"/>
                <a:gd name="T21" fmla="*/ 15 h 19"/>
                <a:gd name="T22" fmla="*/ 9 w 42"/>
                <a:gd name="T23" fmla="*/ 16 h 19"/>
                <a:gd name="T24" fmla="*/ 11 w 42"/>
                <a:gd name="T25" fmla="*/ 17 h 19"/>
                <a:gd name="T26" fmla="*/ 13 w 42"/>
                <a:gd name="T27" fmla="*/ 17 h 19"/>
                <a:gd name="T28" fmla="*/ 15 w 42"/>
                <a:gd name="T29" fmla="*/ 18 h 19"/>
                <a:gd name="T30" fmla="*/ 17 w 42"/>
                <a:gd name="T31" fmla="*/ 18 h 19"/>
                <a:gd name="T32" fmla="*/ 19 w 42"/>
                <a:gd name="T33" fmla="*/ 18 h 19"/>
                <a:gd name="T34" fmla="*/ 22 w 42"/>
                <a:gd name="T35" fmla="*/ 18 h 19"/>
                <a:gd name="T36" fmla="*/ 24 w 42"/>
                <a:gd name="T37" fmla="*/ 18 h 19"/>
                <a:gd name="T38" fmla="*/ 26 w 42"/>
                <a:gd name="T39" fmla="*/ 18 h 19"/>
                <a:gd name="T40" fmla="*/ 29 w 42"/>
                <a:gd name="T41" fmla="*/ 18 h 19"/>
                <a:gd name="T42" fmla="*/ 31 w 42"/>
                <a:gd name="T43" fmla="*/ 18 h 19"/>
                <a:gd name="T44" fmla="*/ 33 w 42"/>
                <a:gd name="T45" fmla="*/ 18 h 19"/>
                <a:gd name="T46" fmla="*/ 35 w 42"/>
                <a:gd name="T47" fmla="*/ 18 h 19"/>
                <a:gd name="T48" fmla="*/ 37 w 42"/>
                <a:gd name="T49" fmla="*/ 17 h 19"/>
                <a:gd name="T50" fmla="*/ 38 w 42"/>
                <a:gd name="T51" fmla="*/ 16 h 19"/>
                <a:gd name="T52" fmla="*/ 40 w 42"/>
                <a:gd name="T53" fmla="*/ 16 h 19"/>
                <a:gd name="T54" fmla="*/ 41 w 42"/>
                <a:gd name="T55" fmla="*/ 15 h 19"/>
                <a:gd name="T56" fmla="*/ 41 w 42"/>
                <a:gd name="T57" fmla="*/ 13 h 19"/>
                <a:gd name="T58" fmla="*/ 41 w 42"/>
                <a:gd name="T59" fmla="*/ 11 h 19"/>
                <a:gd name="T60" fmla="*/ 41 w 42"/>
                <a:gd name="T61" fmla="*/ 9 h 19"/>
                <a:gd name="T62" fmla="*/ 41 w 42"/>
                <a:gd name="T63" fmla="*/ 7 h 19"/>
                <a:gd name="T64" fmla="*/ 41 w 42"/>
                <a:gd name="T65" fmla="*/ 5 h 19"/>
                <a:gd name="T66" fmla="*/ 39 w 42"/>
                <a:gd name="T67" fmla="*/ 4 h 19"/>
                <a:gd name="T68" fmla="*/ 37 w 42"/>
                <a:gd name="T69" fmla="*/ 4 h 19"/>
                <a:gd name="T70" fmla="*/ 35 w 42"/>
                <a:gd name="T71" fmla="*/ 3 h 19"/>
                <a:gd name="T72" fmla="*/ 33 w 42"/>
                <a:gd name="T73" fmla="*/ 3 h 19"/>
                <a:gd name="T74" fmla="*/ 31 w 42"/>
                <a:gd name="T75" fmla="*/ 2 h 19"/>
                <a:gd name="T76" fmla="*/ 27 w 42"/>
                <a:gd name="T77" fmla="*/ 2 h 19"/>
                <a:gd name="T78" fmla="*/ 25 w 42"/>
                <a:gd name="T79" fmla="*/ 1 h 19"/>
                <a:gd name="T80" fmla="*/ 21 w 42"/>
                <a:gd name="T81" fmla="*/ 1 h 19"/>
                <a:gd name="T82" fmla="*/ 18 w 42"/>
                <a:gd name="T83" fmla="*/ 0 h 19"/>
                <a:gd name="T84" fmla="*/ 16 w 42"/>
                <a:gd name="T85" fmla="*/ 0 h 19"/>
                <a:gd name="T86" fmla="*/ 13 w 42"/>
                <a:gd name="T87" fmla="*/ 0 h 19"/>
                <a:gd name="T88" fmla="*/ 10 w 42"/>
                <a:gd name="T89" fmla="*/ 1 h 19"/>
                <a:gd name="T90" fmla="*/ 8 w 42"/>
                <a:gd name="T91" fmla="*/ 1 h 1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2" h="19">
                  <a:moveTo>
                    <a:pt x="6" y="2"/>
                  </a:moveTo>
                  <a:lnTo>
                    <a:pt x="5" y="2"/>
                  </a:lnTo>
                  <a:lnTo>
                    <a:pt x="4" y="2"/>
                  </a:lnTo>
                  <a:lnTo>
                    <a:pt x="3" y="2"/>
                  </a:lnTo>
                  <a:lnTo>
                    <a:pt x="2" y="2"/>
                  </a:lnTo>
                  <a:lnTo>
                    <a:pt x="1" y="2"/>
                  </a:lnTo>
                  <a:lnTo>
                    <a:pt x="1" y="3"/>
                  </a:lnTo>
                  <a:lnTo>
                    <a:pt x="0" y="4"/>
                  </a:lnTo>
                  <a:lnTo>
                    <a:pt x="0" y="5"/>
                  </a:lnTo>
                  <a:lnTo>
                    <a:pt x="0" y="6"/>
                  </a:lnTo>
                  <a:lnTo>
                    <a:pt x="0" y="7"/>
                  </a:lnTo>
                  <a:lnTo>
                    <a:pt x="0" y="8"/>
                  </a:lnTo>
                  <a:lnTo>
                    <a:pt x="0" y="9"/>
                  </a:lnTo>
                  <a:lnTo>
                    <a:pt x="1" y="10"/>
                  </a:lnTo>
                  <a:lnTo>
                    <a:pt x="2" y="11"/>
                  </a:lnTo>
                  <a:lnTo>
                    <a:pt x="2" y="12"/>
                  </a:lnTo>
                  <a:lnTo>
                    <a:pt x="3" y="12"/>
                  </a:lnTo>
                  <a:lnTo>
                    <a:pt x="4" y="13"/>
                  </a:lnTo>
                  <a:lnTo>
                    <a:pt x="5" y="14"/>
                  </a:lnTo>
                  <a:lnTo>
                    <a:pt x="6" y="14"/>
                  </a:lnTo>
                  <a:lnTo>
                    <a:pt x="6" y="15"/>
                  </a:lnTo>
                  <a:lnTo>
                    <a:pt x="7" y="15"/>
                  </a:lnTo>
                  <a:lnTo>
                    <a:pt x="8" y="16"/>
                  </a:lnTo>
                  <a:lnTo>
                    <a:pt x="9" y="16"/>
                  </a:lnTo>
                  <a:lnTo>
                    <a:pt x="10" y="16"/>
                  </a:lnTo>
                  <a:lnTo>
                    <a:pt x="11" y="17"/>
                  </a:lnTo>
                  <a:lnTo>
                    <a:pt x="12" y="17"/>
                  </a:lnTo>
                  <a:lnTo>
                    <a:pt x="13" y="17"/>
                  </a:lnTo>
                  <a:lnTo>
                    <a:pt x="14" y="17"/>
                  </a:lnTo>
                  <a:lnTo>
                    <a:pt x="15" y="18"/>
                  </a:lnTo>
                  <a:lnTo>
                    <a:pt x="16" y="18"/>
                  </a:lnTo>
                  <a:lnTo>
                    <a:pt x="17" y="18"/>
                  </a:lnTo>
                  <a:lnTo>
                    <a:pt x="18" y="18"/>
                  </a:lnTo>
                  <a:lnTo>
                    <a:pt x="19" y="18"/>
                  </a:lnTo>
                  <a:lnTo>
                    <a:pt x="21" y="18"/>
                  </a:lnTo>
                  <a:lnTo>
                    <a:pt x="22" y="18"/>
                  </a:lnTo>
                  <a:lnTo>
                    <a:pt x="23" y="18"/>
                  </a:lnTo>
                  <a:lnTo>
                    <a:pt x="24" y="18"/>
                  </a:lnTo>
                  <a:lnTo>
                    <a:pt x="25" y="18"/>
                  </a:lnTo>
                  <a:lnTo>
                    <a:pt x="26" y="18"/>
                  </a:lnTo>
                  <a:lnTo>
                    <a:pt x="27" y="18"/>
                  </a:lnTo>
                  <a:lnTo>
                    <a:pt x="29" y="18"/>
                  </a:lnTo>
                  <a:lnTo>
                    <a:pt x="30" y="18"/>
                  </a:lnTo>
                  <a:lnTo>
                    <a:pt x="31" y="18"/>
                  </a:lnTo>
                  <a:lnTo>
                    <a:pt x="32" y="18"/>
                  </a:lnTo>
                  <a:lnTo>
                    <a:pt x="33" y="18"/>
                  </a:lnTo>
                  <a:lnTo>
                    <a:pt x="34" y="18"/>
                  </a:lnTo>
                  <a:lnTo>
                    <a:pt x="35" y="18"/>
                  </a:lnTo>
                  <a:lnTo>
                    <a:pt x="36" y="17"/>
                  </a:lnTo>
                  <a:lnTo>
                    <a:pt x="37" y="17"/>
                  </a:lnTo>
                  <a:lnTo>
                    <a:pt x="38" y="17"/>
                  </a:lnTo>
                  <a:lnTo>
                    <a:pt x="38" y="16"/>
                  </a:lnTo>
                  <a:lnTo>
                    <a:pt x="39" y="16"/>
                  </a:lnTo>
                  <a:lnTo>
                    <a:pt x="40" y="16"/>
                  </a:lnTo>
                  <a:lnTo>
                    <a:pt x="40" y="15"/>
                  </a:lnTo>
                  <a:lnTo>
                    <a:pt x="41" y="15"/>
                  </a:lnTo>
                  <a:lnTo>
                    <a:pt x="41" y="14"/>
                  </a:lnTo>
                  <a:lnTo>
                    <a:pt x="41" y="13"/>
                  </a:lnTo>
                  <a:lnTo>
                    <a:pt x="41" y="12"/>
                  </a:lnTo>
                  <a:lnTo>
                    <a:pt x="41" y="11"/>
                  </a:lnTo>
                  <a:lnTo>
                    <a:pt x="41" y="10"/>
                  </a:lnTo>
                  <a:lnTo>
                    <a:pt x="41" y="9"/>
                  </a:lnTo>
                  <a:lnTo>
                    <a:pt x="41" y="8"/>
                  </a:lnTo>
                  <a:lnTo>
                    <a:pt x="41" y="7"/>
                  </a:lnTo>
                  <a:lnTo>
                    <a:pt x="41" y="6"/>
                  </a:lnTo>
                  <a:lnTo>
                    <a:pt x="41" y="5"/>
                  </a:lnTo>
                  <a:lnTo>
                    <a:pt x="41" y="4"/>
                  </a:lnTo>
                  <a:lnTo>
                    <a:pt x="39" y="4"/>
                  </a:lnTo>
                  <a:lnTo>
                    <a:pt x="38" y="4"/>
                  </a:lnTo>
                  <a:lnTo>
                    <a:pt x="37" y="4"/>
                  </a:lnTo>
                  <a:lnTo>
                    <a:pt x="36" y="4"/>
                  </a:lnTo>
                  <a:lnTo>
                    <a:pt x="35" y="3"/>
                  </a:lnTo>
                  <a:lnTo>
                    <a:pt x="34" y="3"/>
                  </a:lnTo>
                  <a:lnTo>
                    <a:pt x="33" y="3"/>
                  </a:lnTo>
                  <a:lnTo>
                    <a:pt x="32" y="2"/>
                  </a:lnTo>
                  <a:lnTo>
                    <a:pt x="31" y="2"/>
                  </a:lnTo>
                  <a:lnTo>
                    <a:pt x="29" y="2"/>
                  </a:lnTo>
                  <a:lnTo>
                    <a:pt x="27" y="2"/>
                  </a:lnTo>
                  <a:lnTo>
                    <a:pt x="26" y="1"/>
                  </a:lnTo>
                  <a:lnTo>
                    <a:pt x="25" y="1"/>
                  </a:lnTo>
                  <a:lnTo>
                    <a:pt x="23" y="1"/>
                  </a:lnTo>
                  <a:lnTo>
                    <a:pt x="21" y="1"/>
                  </a:lnTo>
                  <a:lnTo>
                    <a:pt x="19" y="1"/>
                  </a:lnTo>
                  <a:lnTo>
                    <a:pt x="18" y="0"/>
                  </a:lnTo>
                  <a:lnTo>
                    <a:pt x="17" y="0"/>
                  </a:lnTo>
                  <a:lnTo>
                    <a:pt x="16" y="0"/>
                  </a:lnTo>
                  <a:lnTo>
                    <a:pt x="14" y="0"/>
                  </a:lnTo>
                  <a:lnTo>
                    <a:pt x="13" y="0"/>
                  </a:lnTo>
                  <a:lnTo>
                    <a:pt x="12" y="1"/>
                  </a:lnTo>
                  <a:lnTo>
                    <a:pt x="10" y="1"/>
                  </a:lnTo>
                  <a:lnTo>
                    <a:pt x="9" y="1"/>
                  </a:lnTo>
                  <a:lnTo>
                    <a:pt x="8" y="1"/>
                  </a:lnTo>
                  <a:lnTo>
                    <a:pt x="6" y="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804" name="Freeform 322"/>
            <p:cNvSpPr>
              <a:spLocks/>
            </p:cNvSpPr>
            <p:nvPr/>
          </p:nvSpPr>
          <p:spPr bwMode="auto">
            <a:xfrm>
              <a:off x="3229" y="1682"/>
              <a:ext cx="43" cy="19"/>
            </a:xfrm>
            <a:custGeom>
              <a:avLst/>
              <a:gdLst>
                <a:gd name="T0" fmla="*/ 6 w 43"/>
                <a:gd name="T1" fmla="*/ 1 h 19"/>
                <a:gd name="T2" fmla="*/ 4 w 43"/>
                <a:gd name="T3" fmla="*/ 1 h 19"/>
                <a:gd name="T4" fmla="*/ 3 w 43"/>
                <a:gd name="T5" fmla="*/ 2 h 19"/>
                <a:gd name="T6" fmla="*/ 1 w 43"/>
                <a:gd name="T7" fmla="*/ 2 h 19"/>
                <a:gd name="T8" fmla="*/ 1 w 43"/>
                <a:gd name="T9" fmla="*/ 4 h 19"/>
                <a:gd name="T10" fmla="*/ 0 w 43"/>
                <a:gd name="T11" fmla="*/ 6 h 19"/>
                <a:gd name="T12" fmla="*/ 1 w 43"/>
                <a:gd name="T13" fmla="*/ 7 h 19"/>
                <a:gd name="T14" fmla="*/ 1 w 43"/>
                <a:gd name="T15" fmla="*/ 10 h 19"/>
                <a:gd name="T16" fmla="*/ 3 w 43"/>
                <a:gd name="T17" fmla="*/ 11 h 19"/>
                <a:gd name="T18" fmla="*/ 4 w 43"/>
                <a:gd name="T19" fmla="*/ 13 h 19"/>
                <a:gd name="T20" fmla="*/ 6 w 43"/>
                <a:gd name="T21" fmla="*/ 14 h 19"/>
                <a:gd name="T22" fmla="*/ 8 w 43"/>
                <a:gd name="T23" fmla="*/ 15 h 19"/>
                <a:gd name="T24" fmla="*/ 10 w 43"/>
                <a:gd name="T25" fmla="*/ 16 h 19"/>
                <a:gd name="T26" fmla="*/ 12 w 43"/>
                <a:gd name="T27" fmla="*/ 17 h 19"/>
                <a:gd name="T28" fmla="*/ 14 w 43"/>
                <a:gd name="T29" fmla="*/ 18 h 19"/>
                <a:gd name="T30" fmla="*/ 16 w 43"/>
                <a:gd name="T31" fmla="*/ 18 h 19"/>
                <a:gd name="T32" fmla="*/ 18 w 43"/>
                <a:gd name="T33" fmla="*/ 18 h 19"/>
                <a:gd name="T34" fmla="*/ 20 w 43"/>
                <a:gd name="T35" fmla="*/ 18 h 19"/>
                <a:gd name="T36" fmla="*/ 23 w 43"/>
                <a:gd name="T37" fmla="*/ 18 h 19"/>
                <a:gd name="T38" fmla="*/ 25 w 43"/>
                <a:gd name="T39" fmla="*/ 18 h 19"/>
                <a:gd name="T40" fmla="*/ 27 w 43"/>
                <a:gd name="T41" fmla="*/ 18 h 19"/>
                <a:gd name="T42" fmla="*/ 29 w 43"/>
                <a:gd name="T43" fmla="*/ 18 h 19"/>
                <a:gd name="T44" fmla="*/ 31 w 43"/>
                <a:gd name="T45" fmla="*/ 18 h 19"/>
                <a:gd name="T46" fmla="*/ 33 w 43"/>
                <a:gd name="T47" fmla="*/ 18 h 19"/>
                <a:gd name="T48" fmla="*/ 35 w 43"/>
                <a:gd name="T49" fmla="*/ 18 h 19"/>
                <a:gd name="T50" fmla="*/ 37 w 43"/>
                <a:gd name="T51" fmla="*/ 18 h 19"/>
                <a:gd name="T52" fmla="*/ 38 w 43"/>
                <a:gd name="T53" fmla="*/ 17 h 19"/>
                <a:gd name="T54" fmla="*/ 40 w 43"/>
                <a:gd name="T55" fmla="*/ 17 h 19"/>
                <a:gd name="T56" fmla="*/ 41 w 43"/>
                <a:gd name="T57" fmla="*/ 15 h 19"/>
                <a:gd name="T58" fmla="*/ 42 w 43"/>
                <a:gd name="T59" fmla="*/ 14 h 19"/>
                <a:gd name="T60" fmla="*/ 42 w 43"/>
                <a:gd name="T61" fmla="*/ 12 h 19"/>
                <a:gd name="T62" fmla="*/ 41 w 43"/>
                <a:gd name="T63" fmla="*/ 11 h 19"/>
                <a:gd name="T64" fmla="*/ 41 w 43"/>
                <a:gd name="T65" fmla="*/ 8 h 19"/>
                <a:gd name="T66" fmla="*/ 41 w 43"/>
                <a:gd name="T67" fmla="*/ 6 h 19"/>
                <a:gd name="T68" fmla="*/ 41 w 43"/>
                <a:gd name="T69" fmla="*/ 4 h 19"/>
                <a:gd name="T70" fmla="*/ 38 w 43"/>
                <a:gd name="T71" fmla="*/ 3 h 19"/>
                <a:gd name="T72" fmla="*/ 36 w 43"/>
                <a:gd name="T73" fmla="*/ 2 h 19"/>
                <a:gd name="T74" fmla="*/ 34 w 43"/>
                <a:gd name="T75" fmla="*/ 2 h 19"/>
                <a:gd name="T76" fmla="*/ 32 w 43"/>
                <a:gd name="T77" fmla="*/ 2 h 19"/>
                <a:gd name="T78" fmla="*/ 30 w 43"/>
                <a:gd name="T79" fmla="*/ 1 h 19"/>
                <a:gd name="T80" fmla="*/ 28 w 43"/>
                <a:gd name="T81" fmla="*/ 1 h 19"/>
                <a:gd name="T82" fmla="*/ 26 w 43"/>
                <a:gd name="T83" fmla="*/ 0 h 19"/>
                <a:gd name="T84" fmla="*/ 24 w 43"/>
                <a:gd name="T85" fmla="*/ 0 h 19"/>
                <a:gd name="T86" fmla="*/ 22 w 43"/>
                <a:gd name="T87" fmla="*/ 0 h 19"/>
                <a:gd name="T88" fmla="*/ 19 w 43"/>
                <a:gd name="T89" fmla="*/ 0 h 19"/>
                <a:gd name="T90" fmla="*/ 16 w 43"/>
                <a:gd name="T91" fmla="*/ 0 h 19"/>
                <a:gd name="T92" fmla="*/ 14 w 43"/>
                <a:gd name="T93" fmla="*/ 0 h 19"/>
                <a:gd name="T94" fmla="*/ 11 w 43"/>
                <a:gd name="T95" fmla="*/ 0 h 19"/>
                <a:gd name="T96" fmla="*/ 8 w 43"/>
                <a:gd name="T97" fmla="*/ 0 h 1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3" h="19">
                  <a:moveTo>
                    <a:pt x="7" y="1"/>
                  </a:moveTo>
                  <a:lnTo>
                    <a:pt x="6" y="1"/>
                  </a:lnTo>
                  <a:lnTo>
                    <a:pt x="5" y="1"/>
                  </a:lnTo>
                  <a:lnTo>
                    <a:pt x="4" y="1"/>
                  </a:lnTo>
                  <a:lnTo>
                    <a:pt x="3" y="1"/>
                  </a:lnTo>
                  <a:lnTo>
                    <a:pt x="3" y="2"/>
                  </a:lnTo>
                  <a:lnTo>
                    <a:pt x="2" y="2"/>
                  </a:lnTo>
                  <a:lnTo>
                    <a:pt x="1" y="2"/>
                  </a:lnTo>
                  <a:lnTo>
                    <a:pt x="1" y="3"/>
                  </a:lnTo>
                  <a:lnTo>
                    <a:pt x="1" y="4"/>
                  </a:lnTo>
                  <a:lnTo>
                    <a:pt x="0" y="5"/>
                  </a:lnTo>
                  <a:lnTo>
                    <a:pt x="0" y="6"/>
                  </a:lnTo>
                  <a:lnTo>
                    <a:pt x="1" y="6"/>
                  </a:lnTo>
                  <a:lnTo>
                    <a:pt x="1" y="7"/>
                  </a:lnTo>
                  <a:lnTo>
                    <a:pt x="1" y="8"/>
                  </a:lnTo>
                  <a:lnTo>
                    <a:pt x="1" y="10"/>
                  </a:lnTo>
                  <a:lnTo>
                    <a:pt x="2" y="11"/>
                  </a:lnTo>
                  <a:lnTo>
                    <a:pt x="3" y="11"/>
                  </a:lnTo>
                  <a:lnTo>
                    <a:pt x="3" y="12"/>
                  </a:lnTo>
                  <a:lnTo>
                    <a:pt x="4" y="13"/>
                  </a:lnTo>
                  <a:lnTo>
                    <a:pt x="5" y="13"/>
                  </a:lnTo>
                  <a:lnTo>
                    <a:pt x="6" y="14"/>
                  </a:lnTo>
                  <a:lnTo>
                    <a:pt x="7" y="15"/>
                  </a:lnTo>
                  <a:lnTo>
                    <a:pt x="8" y="15"/>
                  </a:lnTo>
                  <a:lnTo>
                    <a:pt x="9" y="16"/>
                  </a:lnTo>
                  <a:lnTo>
                    <a:pt x="10" y="16"/>
                  </a:lnTo>
                  <a:lnTo>
                    <a:pt x="11" y="17"/>
                  </a:lnTo>
                  <a:lnTo>
                    <a:pt x="12" y="17"/>
                  </a:lnTo>
                  <a:lnTo>
                    <a:pt x="13" y="17"/>
                  </a:lnTo>
                  <a:lnTo>
                    <a:pt x="14" y="18"/>
                  </a:lnTo>
                  <a:lnTo>
                    <a:pt x="15" y="18"/>
                  </a:lnTo>
                  <a:lnTo>
                    <a:pt x="16" y="18"/>
                  </a:lnTo>
                  <a:lnTo>
                    <a:pt x="17" y="18"/>
                  </a:lnTo>
                  <a:lnTo>
                    <a:pt x="18" y="18"/>
                  </a:lnTo>
                  <a:lnTo>
                    <a:pt x="19" y="18"/>
                  </a:lnTo>
                  <a:lnTo>
                    <a:pt x="20" y="18"/>
                  </a:lnTo>
                  <a:lnTo>
                    <a:pt x="22" y="18"/>
                  </a:lnTo>
                  <a:lnTo>
                    <a:pt x="23" y="18"/>
                  </a:lnTo>
                  <a:lnTo>
                    <a:pt x="24" y="18"/>
                  </a:lnTo>
                  <a:lnTo>
                    <a:pt x="25" y="18"/>
                  </a:lnTo>
                  <a:lnTo>
                    <a:pt x="26" y="18"/>
                  </a:lnTo>
                  <a:lnTo>
                    <a:pt x="27" y="18"/>
                  </a:lnTo>
                  <a:lnTo>
                    <a:pt x="28" y="18"/>
                  </a:lnTo>
                  <a:lnTo>
                    <a:pt x="29" y="18"/>
                  </a:lnTo>
                  <a:lnTo>
                    <a:pt x="30" y="18"/>
                  </a:lnTo>
                  <a:lnTo>
                    <a:pt x="31" y="18"/>
                  </a:lnTo>
                  <a:lnTo>
                    <a:pt x="32" y="18"/>
                  </a:lnTo>
                  <a:lnTo>
                    <a:pt x="33" y="18"/>
                  </a:lnTo>
                  <a:lnTo>
                    <a:pt x="34" y="18"/>
                  </a:lnTo>
                  <a:lnTo>
                    <a:pt x="35" y="18"/>
                  </a:lnTo>
                  <a:lnTo>
                    <a:pt x="36" y="18"/>
                  </a:lnTo>
                  <a:lnTo>
                    <a:pt x="37" y="18"/>
                  </a:lnTo>
                  <a:lnTo>
                    <a:pt x="38" y="18"/>
                  </a:lnTo>
                  <a:lnTo>
                    <a:pt x="38" y="17"/>
                  </a:lnTo>
                  <a:lnTo>
                    <a:pt x="39" y="17"/>
                  </a:lnTo>
                  <a:lnTo>
                    <a:pt x="40" y="17"/>
                  </a:lnTo>
                  <a:lnTo>
                    <a:pt x="40" y="16"/>
                  </a:lnTo>
                  <a:lnTo>
                    <a:pt x="41" y="15"/>
                  </a:lnTo>
                  <a:lnTo>
                    <a:pt x="42" y="15"/>
                  </a:lnTo>
                  <a:lnTo>
                    <a:pt x="42" y="14"/>
                  </a:lnTo>
                  <a:lnTo>
                    <a:pt x="42" y="13"/>
                  </a:lnTo>
                  <a:lnTo>
                    <a:pt x="42" y="12"/>
                  </a:lnTo>
                  <a:lnTo>
                    <a:pt x="41" y="12"/>
                  </a:lnTo>
                  <a:lnTo>
                    <a:pt x="41" y="11"/>
                  </a:lnTo>
                  <a:lnTo>
                    <a:pt x="41" y="10"/>
                  </a:lnTo>
                  <a:lnTo>
                    <a:pt x="41" y="8"/>
                  </a:lnTo>
                  <a:lnTo>
                    <a:pt x="41" y="7"/>
                  </a:lnTo>
                  <a:lnTo>
                    <a:pt x="41" y="6"/>
                  </a:lnTo>
                  <a:lnTo>
                    <a:pt x="41" y="5"/>
                  </a:lnTo>
                  <a:lnTo>
                    <a:pt x="41" y="4"/>
                  </a:lnTo>
                  <a:lnTo>
                    <a:pt x="39" y="3"/>
                  </a:lnTo>
                  <a:lnTo>
                    <a:pt x="38" y="3"/>
                  </a:lnTo>
                  <a:lnTo>
                    <a:pt x="37" y="3"/>
                  </a:lnTo>
                  <a:lnTo>
                    <a:pt x="36" y="2"/>
                  </a:lnTo>
                  <a:lnTo>
                    <a:pt x="35" y="2"/>
                  </a:lnTo>
                  <a:lnTo>
                    <a:pt x="34" y="2"/>
                  </a:lnTo>
                  <a:lnTo>
                    <a:pt x="33" y="2"/>
                  </a:lnTo>
                  <a:lnTo>
                    <a:pt x="32" y="2"/>
                  </a:lnTo>
                  <a:lnTo>
                    <a:pt x="31" y="2"/>
                  </a:lnTo>
                  <a:lnTo>
                    <a:pt x="30" y="1"/>
                  </a:lnTo>
                  <a:lnTo>
                    <a:pt x="29" y="1"/>
                  </a:lnTo>
                  <a:lnTo>
                    <a:pt x="28" y="1"/>
                  </a:lnTo>
                  <a:lnTo>
                    <a:pt x="27" y="1"/>
                  </a:lnTo>
                  <a:lnTo>
                    <a:pt x="26" y="0"/>
                  </a:lnTo>
                  <a:lnTo>
                    <a:pt x="25" y="0"/>
                  </a:lnTo>
                  <a:lnTo>
                    <a:pt x="24" y="0"/>
                  </a:lnTo>
                  <a:lnTo>
                    <a:pt x="23" y="0"/>
                  </a:lnTo>
                  <a:lnTo>
                    <a:pt x="22" y="0"/>
                  </a:lnTo>
                  <a:lnTo>
                    <a:pt x="20" y="0"/>
                  </a:lnTo>
                  <a:lnTo>
                    <a:pt x="19" y="0"/>
                  </a:lnTo>
                  <a:lnTo>
                    <a:pt x="17" y="0"/>
                  </a:lnTo>
                  <a:lnTo>
                    <a:pt x="16" y="0"/>
                  </a:lnTo>
                  <a:lnTo>
                    <a:pt x="15" y="0"/>
                  </a:lnTo>
                  <a:lnTo>
                    <a:pt x="14" y="0"/>
                  </a:lnTo>
                  <a:lnTo>
                    <a:pt x="13" y="0"/>
                  </a:lnTo>
                  <a:lnTo>
                    <a:pt x="11" y="0"/>
                  </a:lnTo>
                  <a:lnTo>
                    <a:pt x="10" y="0"/>
                  </a:lnTo>
                  <a:lnTo>
                    <a:pt x="8" y="0"/>
                  </a:lnTo>
                  <a:lnTo>
                    <a:pt x="7" y="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805" name="Freeform 323"/>
            <p:cNvSpPr>
              <a:spLocks/>
            </p:cNvSpPr>
            <p:nvPr/>
          </p:nvSpPr>
          <p:spPr bwMode="auto">
            <a:xfrm>
              <a:off x="3325" y="1631"/>
              <a:ext cx="43" cy="23"/>
            </a:xfrm>
            <a:custGeom>
              <a:avLst/>
              <a:gdLst>
                <a:gd name="T0" fmla="*/ 5 w 43"/>
                <a:gd name="T1" fmla="*/ 6 h 23"/>
                <a:gd name="T2" fmla="*/ 4 w 43"/>
                <a:gd name="T3" fmla="*/ 7 h 23"/>
                <a:gd name="T4" fmla="*/ 3 w 43"/>
                <a:gd name="T5" fmla="*/ 8 h 23"/>
                <a:gd name="T6" fmla="*/ 2 w 43"/>
                <a:gd name="T7" fmla="*/ 9 h 23"/>
                <a:gd name="T8" fmla="*/ 1 w 43"/>
                <a:gd name="T9" fmla="*/ 10 h 23"/>
                <a:gd name="T10" fmla="*/ 1 w 43"/>
                <a:gd name="T11" fmla="*/ 11 h 23"/>
                <a:gd name="T12" fmla="*/ 2 w 43"/>
                <a:gd name="T13" fmla="*/ 12 h 23"/>
                <a:gd name="T14" fmla="*/ 3 w 43"/>
                <a:gd name="T15" fmla="*/ 13 h 23"/>
                <a:gd name="T16" fmla="*/ 5 w 43"/>
                <a:gd name="T17" fmla="*/ 13 h 23"/>
                <a:gd name="T18" fmla="*/ 6 w 43"/>
                <a:gd name="T19" fmla="*/ 14 h 23"/>
                <a:gd name="T20" fmla="*/ 7 w 43"/>
                <a:gd name="T21" fmla="*/ 15 h 23"/>
                <a:gd name="T22" fmla="*/ 9 w 43"/>
                <a:gd name="T23" fmla="*/ 16 h 23"/>
                <a:gd name="T24" fmla="*/ 12 w 43"/>
                <a:gd name="T25" fmla="*/ 17 h 23"/>
                <a:gd name="T26" fmla="*/ 14 w 43"/>
                <a:gd name="T27" fmla="*/ 18 h 23"/>
                <a:gd name="T28" fmla="*/ 16 w 43"/>
                <a:gd name="T29" fmla="*/ 19 h 23"/>
                <a:gd name="T30" fmla="*/ 18 w 43"/>
                <a:gd name="T31" fmla="*/ 20 h 23"/>
                <a:gd name="T32" fmla="*/ 19 w 43"/>
                <a:gd name="T33" fmla="*/ 21 h 23"/>
                <a:gd name="T34" fmla="*/ 21 w 43"/>
                <a:gd name="T35" fmla="*/ 21 h 23"/>
                <a:gd name="T36" fmla="*/ 23 w 43"/>
                <a:gd name="T37" fmla="*/ 21 h 23"/>
                <a:gd name="T38" fmla="*/ 25 w 43"/>
                <a:gd name="T39" fmla="*/ 21 h 23"/>
                <a:gd name="T40" fmla="*/ 27 w 43"/>
                <a:gd name="T41" fmla="*/ 21 h 23"/>
                <a:gd name="T42" fmla="*/ 29 w 43"/>
                <a:gd name="T43" fmla="*/ 21 h 23"/>
                <a:gd name="T44" fmla="*/ 30 w 43"/>
                <a:gd name="T45" fmla="*/ 20 h 23"/>
                <a:gd name="T46" fmla="*/ 32 w 43"/>
                <a:gd name="T47" fmla="*/ 19 h 23"/>
                <a:gd name="T48" fmla="*/ 34 w 43"/>
                <a:gd name="T49" fmla="*/ 17 h 23"/>
                <a:gd name="T50" fmla="*/ 36 w 43"/>
                <a:gd name="T51" fmla="*/ 17 h 23"/>
                <a:gd name="T52" fmla="*/ 37 w 43"/>
                <a:gd name="T53" fmla="*/ 16 h 23"/>
                <a:gd name="T54" fmla="*/ 39 w 43"/>
                <a:gd name="T55" fmla="*/ 15 h 23"/>
                <a:gd name="T56" fmla="*/ 40 w 43"/>
                <a:gd name="T57" fmla="*/ 14 h 23"/>
                <a:gd name="T58" fmla="*/ 42 w 43"/>
                <a:gd name="T59" fmla="*/ 12 h 23"/>
                <a:gd name="T60" fmla="*/ 42 w 43"/>
                <a:gd name="T61" fmla="*/ 10 h 23"/>
                <a:gd name="T62" fmla="*/ 41 w 43"/>
                <a:gd name="T63" fmla="*/ 9 h 23"/>
                <a:gd name="T64" fmla="*/ 41 w 43"/>
                <a:gd name="T65" fmla="*/ 7 h 23"/>
                <a:gd name="T66" fmla="*/ 41 w 43"/>
                <a:gd name="T67" fmla="*/ 5 h 23"/>
                <a:gd name="T68" fmla="*/ 42 w 43"/>
                <a:gd name="T69" fmla="*/ 4 h 23"/>
                <a:gd name="T70" fmla="*/ 40 w 43"/>
                <a:gd name="T71" fmla="*/ 2 h 23"/>
                <a:gd name="T72" fmla="*/ 38 w 43"/>
                <a:gd name="T73" fmla="*/ 1 h 23"/>
                <a:gd name="T74" fmla="*/ 36 w 43"/>
                <a:gd name="T75" fmla="*/ 0 h 23"/>
                <a:gd name="T76" fmla="*/ 34 w 43"/>
                <a:gd name="T77" fmla="*/ 0 h 23"/>
                <a:gd name="T78" fmla="*/ 32 w 43"/>
                <a:gd name="T79" fmla="*/ 0 h 23"/>
                <a:gd name="T80" fmla="*/ 29 w 43"/>
                <a:gd name="T81" fmla="*/ 0 h 23"/>
                <a:gd name="T82" fmla="*/ 27 w 43"/>
                <a:gd name="T83" fmla="*/ 0 h 23"/>
                <a:gd name="T84" fmla="*/ 25 w 43"/>
                <a:gd name="T85" fmla="*/ 0 h 23"/>
                <a:gd name="T86" fmla="*/ 23 w 43"/>
                <a:gd name="T87" fmla="*/ 0 h 23"/>
                <a:gd name="T88" fmla="*/ 20 w 43"/>
                <a:gd name="T89" fmla="*/ 1 h 23"/>
                <a:gd name="T90" fmla="*/ 18 w 43"/>
                <a:gd name="T91" fmla="*/ 2 h 23"/>
                <a:gd name="T92" fmla="*/ 16 w 43"/>
                <a:gd name="T93" fmla="*/ 2 h 23"/>
                <a:gd name="T94" fmla="*/ 13 w 43"/>
                <a:gd name="T95" fmla="*/ 3 h 23"/>
                <a:gd name="T96" fmla="*/ 11 w 43"/>
                <a:gd name="T97" fmla="*/ 4 h 23"/>
                <a:gd name="T98" fmla="*/ 7 w 43"/>
                <a:gd name="T99" fmla="*/ 5 h 2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3" h="23">
                  <a:moveTo>
                    <a:pt x="6" y="6"/>
                  </a:moveTo>
                  <a:lnTo>
                    <a:pt x="5" y="6"/>
                  </a:lnTo>
                  <a:lnTo>
                    <a:pt x="4" y="6"/>
                  </a:lnTo>
                  <a:lnTo>
                    <a:pt x="4" y="7"/>
                  </a:lnTo>
                  <a:lnTo>
                    <a:pt x="3" y="7"/>
                  </a:lnTo>
                  <a:lnTo>
                    <a:pt x="3" y="8"/>
                  </a:lnTo>
                  <a:lnTo>
                    <a:pt x="2" y="8"/>
                  </a:lnTo>
                  <a:lnTo>
                    <a:pt x="2" y="9"/>
                  </a:lnTo>
                  <a:lnTo>
                    <a:pt x="2" y="10"/>
                  </a:lnTo>
                  <a:lnTo>
                    <a:pt x="1" y="10"/>
                  </a:lnTo>
                  <a:lnTo>
                    <a:pt x="0" y="11"/>
                  </a:lnTo>
                  <a:lnTo>
                    <a:pt x="1" y="11"/>
                  </a:lnTo>
                  <a:lnTo>
                    <a:pt x="2" y="11"/>
                  </a:lnTo>
                  <a:lnTo>
                    <a:pt x="2" y="12"/>
                  </a:lnTo>
                  <a:lnTo>
                    <a:pt x="3" y="12"/>
                  </a:lnTo>
                  <a:lnTo>
                    <a:pt x="3" y="13"/>
                  </a:lnTo>
                  <a:lnTo>
                    <a:pt x="4" y="13"/>
                  </a:lnTo>
                  <a:lnTo>
                    <a:pt x="5" y="13"/>
                  </a:lnTo>
                  <a:lnTo>
                    <a:pt x="5" y="14"/>
                  </a:lnTo>
                  <a:lnTo>
                    <a:pt x="6" y="14"/>
                  </a:lnTo>
                  <a:lnTo>
                    <a:pt x="6" y="15"/>
                  </a:lnTo>
                  <a:lnTo>
                    <a:pt x="7" y="15"/>
                  </a:lnTo>
                  <a:lnTo>
                    <a:pt x="8" y="15"/>
                  </a:lnTo>
                  <a:lnTo>
                    <a:pt x="9" y="16"/>
                  </a:lnTo>
                  <a:lnTo>
                    <a:pt x="11" y="16"/>
                  </a:lnTo>
                  <a:lnTo>
                    <a:pt x="12" y="17"/>
                  </a:lnTo>
                  <a:lnTo>
                    <a:pt x="13" y="17"/>
                  </a:lnTo>
                  <a:lnTo>
                    <a:pt x="14" y="18"/>
                  </a:lnTo>
                  <a:lnTo>
                    <a:pt x="15" y="18"/>
                  </a:lnTo>
                  <a:lnTo>
                    <a:pt x="16" y="19"/>
                  </a:lnTo>
                  <a:lnTo>
                    <a:pt x="17" y="19"/>
                  </a:lnTo>
                  <a:lnTo>
                    <a:pt x="18" y="20"/>
                  </a:lnTo>
                  <a:lnTo>
                    <a:pt x="19" y="20"/>
                  </a:lnTo>
                  <a:lnTo>
                    <a:pt x="19" y="21"/>
                  </a:lnTo>
                  <a:lnTo>
                    <a:pt x="20" y="21"/>
                  </a:lnTo>
                  <a:lnTo>
                    <a:pt x="21" y="21"/>
                  </a:lnTo>
                  <a:lnTo>
                    <a:pt x="22" y="21"/>
                  </a:lnTo>
                  <a:lnTo>
                    <a:pt x="23" y="21"/>
                  </a:lnTo>
                  <a:lnTo>
                    <a:pt x="24" y="22"/>
                  </a:lnTo>
                  <a:lnTo>
                    <a:pt x="25" y="21"/>
                  </a:lnTo>
                  <a:lnTo>
                    <a:pt x="26" y="21"/>
                  </a:lnTo>
                  <a:lnTo>
                    <a:pt x="27" y="21"/>
                  </a:lnTo>
                  <a:lnTo>
                    <a:pt x="28" y="21"/>
                  </a:lnTo>
                  <a:lnTo>
                    <a:pt x="29" y="21"/>
                  </a:lnTo>
                  <a:lnTo>
                    <a:pt x="29" y="20"/>
                  </a:lnTo>
                  <a:lnTo>
                    <a:pt x="30" y="20"/>
                  </a:lnTo>
                  <a:lnTo>
                    <a:pt x="30" y="19"/>
                  </a:lnTo>
                  <a:lnTo>
                    <a:pt x="32" y="19"/>
                  </a:lnTo>
                  <a:lnTo>
                    <a:pt x="33" y="18"/>
                  </a:lnTo>
                  <a:lnTo>
                    <a:pt x="34" y="17"/>
                  </a:lnTo>
                  <a:lnTo>
                    <a:pt x="35" y="17"/>
                  </a:lnTo>
                  <a:lnTo>
                    <a:pt x="36" y="17"/>
                  </a:lnTo>
                  <a:lnTo>
                    <a:pt x="36" y="16"/>
                  </a:lnTo>
                  <a:lnTo>
                    <a:pt x="37" y="16"/>
                  </a:lnTo>
                  <a:lnTo>
                    <a:pt x="38" y="16"/>
                  </a:lnTo>
                  <a:lnTo>
                    <a:pt x="39" y="15"/>
                  </a:lnTo>
                  <a:lnTo>
                    <a:pt x="40" y="15"/>
                  </a:lnTo>
                  <a:lnTo>
                    <a:pt x="40" y="14"/>
                  </a:lnTo>
                  <a:lnTo>
                    <a:pt x="41" y="13"/>
                  </a:lnTo>
                  <a:lnTo>
                    <a:pt x="42" y="12"/>
                  </a:lnTo>
                  <a:lnTo>
                    <a:pt x="42" y="11"/>
                  </a:lnTo>
                  <a:lnTo>
                    <a:pt x="42" y="10"/>
                  </a:lnTo>
                  <a:lnTo>
                    <a:pt x="42" y="9"/>
                  </a:lnTo>
                  <a:lnTo>
                    <a:pt x="41" y="9"/>
                  </a:lnTo>
                  <a:lnTo>
                    <a:pt x="41" y="8"/>
                  </a:lnTo>
                  <a:lnTo>
                    <a:pt x="41" y="7"/>
                  </a:lnTo>
                  <a:lnTo>
                    <a:pt x="41" y="6"/>
                  </a:lnTo>
                  <a:lnTo>
                    <a:pt x="41" y="5"/>
                  </a:lnTo>
                  <a:lnTo>
                    <a:pt x="41" y="4"/>
                  </a:lnTo>
                  <a:lnTo>
                    <a:pt x="42" y="4"/>
                  </a:lnTo>
                  <a:lnTo>
                    <a:pt x="41" y="3"/>
                  </a:lnTo>
                  <a:lnTo>
                    <a:pt x="40" y="2"/>
                  </a:lnTo>
                  <a:lnTo>
                    <a:pt x="39" y="2"/>
                  </a:lnTo>
                  <a:lnTo>
                    <a:pt x="38" y="1"/>
                  </a:lnTo>
                  <a:lnTo>
                    <a:pt x="37" y="1"/>
                  </a:lnTo>
                  <a:lnTo>
                    <a:pt x="36" y="0"/>
                  </a:lnTo>
                  <a:lnTo>
                    <a:pt x="35" y="0"/>
                  </a:lnTo>
                  <a:lnTo>
                    <a:pt x="34" y="0"/>
                  </a:lnTo>
                  <a:lnTo>
                    <a:pt x="33" y="0"/>
                  </a:lnTo>
                  <a:lnTo>
                    <a:pt x="32" y="0"/>
                  </a:lnTo>
                  <a:lnTo>
                    <a:pt x="30" y="0"/>
                  </a:lnTo>
                  <a:lnTo>
                    <a:pt x="29" y="0"/>
                  </a:lnTo>
                  <a:lnTo>
                    <a:pt x="28" y="0"/>
                  </a:lnTo>
                  <a:lnTo>
                    <a:pt x="27" y="0"/>
                  </a:lnTo>
                  <a:lnTo>
                    <a:pt x="26" y="0"/>
                  </a:lnTo>
                  <a:lnTo>
                    <a:pt x="25" y="0"/>
                  </a:lnTo>
                  <a:lnTo>
                    <a:pt x="24" y="0"/>
                  </a:lnTo>
                  <a:lnTo>
                    <a:pt x="23" y="0"/>
                  </a:lnTo>
                  <a:lnTo>
                    <a:pt x="21" y="1"/>
                  </a:lnTo>
                  <a:lnTo>
                    <a:pt x="20" y="1"/>
                  </a:lnTo>
                  <a:lnTo>
                    <a:pt x="19" y="1"/>
                  </a:lnTo>
                  <a:lnTo>
                    <a:pt x="18" y="2"/>
                  </a:lnTo>
                  <a:lnTo>
                    <a:pt x="17" y="2"/>
                  </a:lnTo>
                  <a:lnTo>
                    <a:pt x="16" y="2"/>
                  </a:lnTo>
                  <a:lnTo>
                    <a:pt x="15" y="3"/>
                  </a:lnTo>
                  <a:lnTo>
                    <a:pt x="13" y="3"/>
                  </a:lnTo>
                  <a:lnTo>
                    <a:pt x="12" y="4"/>
                  </a:lnTo>
                  <a:lnTo>
                    <a:pt x="11" y="4"/>
                  </a:lnTo>
                  <a:lnTo>
                    <a:pt x="8" y="5"/>
                  </a:lnTo>
                  <a:lnTo>
                    <a:pt x="7" y="5"/>
                  </a:lnTo>
                  <a:lnTo>
                    <a:pt x="6" y="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806" name="Freeform 324"/>
            <p:cNvSpPr>
              <a:spLocks/>
            </p:cNvSpPr>
            <p:nvPr/>
          </p:nvSpPr>
          <p:spPr bwMode="auto">
            <a:xfrm>
              <a:off x="3213" y="1659"/>
              <a:ext cx="42" cy="24"/>
            </a:xfrm>
            <a:custGeom>
              <a:avLst/>
              <a:gdLst>
                <a:gd name="T0" fmla="*/ 5 w 42"/>
                <a:gd name="T1" fmla="*/ 7 h 24"/>
                <a:gd name="T2" fmla="*/ 3 w 42"/>
                <a:gd name="T3" fmla="*/ 8 h 24"/>
                <a:gd name="T4" fmla="*/ 1 w 42"/>
                <a:gd name="T5" fmla="*/ 9 h 24"/>
                <a:gd name="T6" fmla="*/ 1 w 42"/>
                <a:gd name="T7" fmla="*/ 11 h 24"/>
                <a:gd name="T8" fmla="*/ 0 w 42"/>
                <a:gd name="T9" fmla="*/ 12 h 24"/>
                <a:gd name="T10" fmla="*/ 1 w 42"/>
                <a:gd name="T11" fmla="*/ 13 h 24"/>
                <a:gd name="T12" fmla="*/ 2 w 42"/>
                <a:gd name="T13" fmla="*/ 14 h 24"/>
                <a:gd name="T14" fmla="*/ 3 w 42"/>
                <a:gd name="T15" fmla="*/ 15 h 24"/>
                <a:gd name="T16" fmla="*/ 5 w 42"/>
                <a:gd name="T17" fmla="*/ 15 h 24"/>
                <a:gd name="T18" fmla="*/ 7 w 42"/>
                <a:gd name="T19" fmla="*/ 17 h 24"/>
                <a:gd name="T20" fmla="*/ 9 w 42"/>
                <a:gd name="T21" fmla="*/ 17 h 24"/>
                <a:gd name="T22" fmla="*/ 11 w 42"/>
                <a:gd name="T23" fmla="*/ 18 h 24"/>
                <a:gd name="T24" fmla="*/ 13 w 42"/>
                <a:gd name="T25" fmla="*/ 19 h 24"/>
                <a:gd name="T26" fmla="*/ 14 w 42"/>
                <a:gd name="T27" fmla="*/ 20 h 24"/>
                <a:gd name="T28" fmla="*/ 16 w 42"/>
                <a:gd name="T29" fmla="*/ 21 h 24"/>
                <a:gd name="T30" fmla="*/ 18 w 42"/>
                <a:gd name="T31" fmla="*/ 22 h 24"/>
                <a:gd name="T32" fmla="*/ 21 w 42"/>
                <a:gd name="T33" fmla="*/ 23 h 24"/>
                <a:gd name="T34" fmla="*/ 23 w 42"/>
                <a:gd name="T35" fmla="*/ 23 h 24"/>
                <a:gd name="T36" fmla="*/ 25 w 42"/>
                <a:gd name="T37" fmla="*/ 23 h 24"/>
                <a:gd name="T38" fmla="*/ 27 w 42"/>
                <a:gd name="T39" fmla="*/ 23 h 24"/>
                <a:gd name="T40" fmla="*/ 29 w 42"/>
                <a:gd name="T41" fmla="*/ 23 h 24"/>
                <a:gd name="T42" fmla="*/ 29 w 42"/>
                <a:gd name="T43" fmla="*/ 21 h 24"/>
                <a:gd name="T44" fmla="*/ 30 w 42"/>
                <a:gd name="T45" fmla="*/ 20 h 24"/>
                <a:gd name="T46" fmla="*/ 31 w 42"/>
                <a:gd name="T47" fmla="*/ 19 h 24"/>
                <a:gd name="T48" fmla="*/ 33 w 42"/>
                <a:gd name="T49" fmla="*/ 19 h 24"/>
                <a:gd name="T50" fmla="*/ 35 w 42"/>
                <a:gd name="T51" fmla="*/ 18 h 24"/>
                <a:gd name="T52" fmla="*/ 37 w 42"/>
                <a:gd name="T53" fmla="*/ 17 h 24"/>
                <a:gd name="T54" fmla="*/ 38 w 42"/>
                <a:gd name="T55" fmla="*/ 16 h 24"/>
                <a:gd name="T56" fmla="*/ 39 w 42"/>
                <a:gd name="T57" fmla="*/ 15 h 24"/>
                <a:gd name="T58" fmla="*/ 40 w 42"/>
                <a:gd name="T59" fmla="*/ 14 h 24"/>
                <a:gd name="T60" fmla="*/ 41 w 42"/>
                <a:gd name="T61" fmla="*/ 13 h 24"/>
                <a:gd name="T62" fmla="*/ 41 w 42"/>
                <a:gd name="T63" fmla="*/ 11 h 24"/>
                <a:gd name="T64" fmla="*/ 40 w 42"/>
                <a:gd name="T65" fmla="*/ 9 h 24"/>
                <a:gd name="T66" fmla="*/ 40 w 42"/>
                <a:gd name="T67" fmla="*/ 7 h 24"/>
                <a:gd name="T68" fmla="*/ 40 w 42"/>
                <a:gd name="T69" fmla="*/ 5 h 24"/>
                <a:gd name="T70" fmla="*/ 38 w 42"/>
                <a:gd name="T71" fmla="*/ 3 h 24"/>
                <a:gd name="T72" fmla="*/ 37 w 42"/>
                <a:gd name="T73" fmla="*/ 1 h 24"/>
                <a:gd name="T74" fmla="*/ 35 w 42"/>
                <a:gd name="T75" fmla="*/ 1 h 24"/>
                <a:gd name="T76" fmla="*/ 33 w 42"/>
                <a:gd name="T77" fmla="*/ 0 h 24"/>
                <a:gd name="T78" fmla="*/ 31 w 42"/>
                <a:gd name="T79" fmla="*/ 0 h 24"/>
                <a:gd name="T80" fmla="*/ 27 w 42"/>
                <a:gd name="T81" fmla="*/ 0 h 24"/>
                <a:gd name="T82" fmla="*/ 23 w 42"/>
                <a:gd name="T83" fmla="*/ 1 h 24"/>
                <a:gd name="T84" fmla="*/ 21 w 42"/>
                <a:gd name="T85" fmla="*/ 1 h 24"/>
                <a:gd name="T86" fmla="*/ 18 w 42"/>
                <a:gd name="T87" fmla="*/ 2 h 24"/>
                <a:gd name="T88" fmla="*/ 16 w 42"/>
                <a:gd name="T89" fmla="*/ 3 h 24"/>
                <a:gd name="T90" fmla="*/ 13 w 42"/>
                <a:gd name="T91" fmla="*/ 3 h 24"/>
                <a:gd name="T92" fmla="*/ 11 w 42"/>
                <a:gd name="T93" fmla="*/ 4 h 24"/>
                <a:gd name="T94" fmla="*/ 8 w 42"/>
                <a:gd name="T95" fmla="*/ 5 h 24"/>
                <a:gd name="T96" fmla="*/ 6 w 42"/>
                <a:gd name="T97" fmla="*/ 7 h 2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2" h="24">
                  <a:moveTo>
                    <a:pt x="6" y="7"/>
                  </a:moveTo>
                  <a:lnTo>
                    <a:pt x="5" y="7"/>
                  </a:lnTo>
                  <a:lnTo>
                    <a:pt x="4" y="7"/>
                  </a:lnTo>
                  <a:lnTo>
                    <a:pt x="3" y="8"/>
                  </a:lnTo>
                  <a:lnTo>
                    <a:pt x="2" y="9"/>
                  </a:lnTo>
                  <a:lnTo>
                    <a:pt x="1" y="9"/>
                  </a:lnTo>
                  <a:lnTo>
                    <a:pt x="1" y="10"/>
                  </a:lnTo>
                  <a:lnTo>
                    <a:pt x="1" y="11"/>
                  </a:lnTo>
                  <a:lnTo>
                    <a:pt x="0" y="11"/>
                  </a:lnTo>
                  <a:lnTo>
                    <a:pt x="0" y="12"/>
                  </a:lnTo>
                  <a:lnTo>
                    <a:pt x="0" y="13"/>
                  </a:lnTo>
                  <a:lnTo>
                    <a:pt x="1" y="13"/>
                  </a:lnTo>
                  <a:lnTo>
                    <a:pt x="2" y="13"/>
                  </a:lnTo>
                  <a:lnTo>
                    <a:pt x="2" y="14"/>
                  </a:lnTo>
                  <a:lnTo>
                    <a:pt x="3" y="14"/>
                  </a:lnTo>
                  <a:lnTo>
                    <a:pt x="3" y="15"/>
                  </a:lnTo>
                  <a:lnTo>
                    <a:pt x="4" y="15"/>
                  </a:lnTo>
                  <a:lnTo>
                    <a:pt x="5" y="15"/>
                  </a:lnTo>
                  <a:lnTo>
                    <a:pt x="6" y="16"/>
                  </a:lnTo>
                  <a:lnTo>
                    <a:pt x="7" y="17"/>
                  </a:lnTo>
                  <a:lnTo>
                    <a:pt x="8" y="17"/>
                  </a:lnTo>
                  <a:lnTo>
                    <a:pt x="9" y="17"/>
                  </a:lnTo>
                  <a:lnTo>
                    <a:pt x="10" y="18"/>
                  </a:lnTo>
                  <a:lnTo>
                    <a:pt x="11" y="18"/>
                  </a:lnTo>
                  <a:lnTo>
                    <a:pt x="12" y="19"/>
                  </a:lnTo>
                  <a:lnTo>
                    <a:pt x="13" y="19"/>
                  </a:lnTo>
                  <a:lnTo>
                    <a:pt x="14" y="19"/>
                  </a:lnTo>
                  <a:lnTo>
                    <a:pt x="14" y="20"/>
                  </a:lnTo>
                  <a:lnTo>
                    <a:pt x="15" y="20"/>
                  </a:lnTo>
                  <a:lnTo>
                    <a:pt x="16" y="21"/>
                  </a:lnTo>
                  <a:lnTo>
                    <a:pt x="17" y="21"/>
                  </a:lnTo>
                  <a:lnTo>
                    <a:pt x="18" y="22"/>
                  </a:lnTo>
                  <a:lnTo>
                    <a:pt x="19" y="22"/>
                  </a:lnTo>
                  <a:lnTo>
                    <a:pt x="21" y="23"/>
                  </a:lnTo>
                  <a:lnTo>
                    <a:pt x="22" y="23"/>
                  </a:lnTo>
                  <a:lnTo>
                    <a:pt x="23" y="23"/>
                  </a:lnTo>
                  <a:lnTo>
                    <a:pt x="24" y="23"/>
                  </a:lnTo>
                  <a:lnTo>
                    <a:pt x="25" y="23"/>
                  </a:lnTo>
                  <a:lnTo>
                    <a:pt x="26" y="23"/>
                  </a:lnTo>
                  <a:lnTo>
                    <a:pt x="27" y="23"/>
                  </a:lnTo>
                  <a:lnTo>
                    <a:pt x="28" y="23"/>
                  </a:lnTo>
                  <a:lnTo>
                    <a:pt x="29" y="23"/>
                  </a:lnTo>
                  <a:lnTo>
                    <a:pt x="29" y="22"/>
                  </a:lnTo>
                  <a:lnTo>
                    <a:pt x="29" y="21"/>
                  </a:lnTo>
                  <a:lnTo>
                    <a:pt x="30" y="21"/>
                  </a:lnTo>
                  <a:lnTo>
                    <a:pt x="30" y="20"/>
                  </a:lnTo>
                  <a:lnTo>
                    <a:pt x="31" y="20"/>
                  </a:lnTo>
                  <a:lnTo>
                    <a:pt x="31" y="19"/>
                  </a:lnTo>
                  <a:lnTo>
                    <a:pt x="32" y="19"/>
                  </a:lnTo>
                  <a:lnTo>
                    <a:pt x="33" y="19"/>
                  </a:lnTo>
                  <a:lnTo>
                    <a:pt x="34" y="18"/>
                  </a:lnTo>
                  <a:lnTo>
                    <a:pt x="35" y="18"/>
                  </a:lnTo>
                  <a:lnTo>
                    <a:pt x="36" y="17"/>
                  </a:lnTo>
                  <a:lnTo>
                    <a:pt x="37" y="17"/>
                  </a:lnTo>
                  <a:lnTo>
                    <a:pt x="38" y="17"/>
                  </a:lnTo>
                  <a:lnTo>
                    <a:pt x="38" y="16"/>
                  </a:lnTo>
                  <a:lnTo>
                    <a:pt x="39" y="16"/>
                  </a:lnTo>
                  <a:lnTo>
                    <a:pt x="39" y="15"/>
                  </a:lnTo>
                  <a:lnTo>
                    <a:pt x="40" y="15"/>
                  </a:lnTo>
                  <a:lnTo>
                    <a:pt x="40" y="14"/>
                  </a:lnTo>
                  <a:lnTo>
                    <a:pt x="40" y="13"/>
                  </a:lnTo>
                  <a:lnTo>
                    <a:pt x="41" y="13"/>
                  </a:lnTo>
                  <a:lnTo>
                    <a:pt x="41" y="12"/>
                  </a:lnTo>
                  <a:lnTo>
                    <a:pt x="41" y="11"/>
                  </a:lnTo>
                  <a:lnTo>
                    <a:pt x="41" y="10"/>
                  </a:lnTo>
                  <a:lnTo>
                    <a:pt x="40" y="9"/>
                  </a:lnTo>
                  <a:lnTo>
                    <a:pt x="40" y="8"/>
                  </a:lnTo>
                  <a:lnTo>
                    <a:pt x="40" y="7"/>
                  </a:lnTo>
                  <a:lnTo>
                    <a:pt x="40" y="6"/>
                  </a:lnTo>
                  <a:lnTo>
                    <a:pt x="40" y="5"/>
                  </a:lnTo>
                  <a:lnTo>
                    <a:pt x="40" y="4"/>
                  </a:lnTo>
                  <a:lnTo>
                    <a:pt x="38" y="3"/>
                  </a:lnTo>
                  <a:lnTo>
                    <a:pt x="37" y="2"/>
                  </a:lnTo>
                  <a:lnTo>
                    <a:pt x="37" y="1"/>
                  </a:lnTo>
                  <a:lnTo>
                    <a:pt x="36" y="1"/>
                  </a:lnTo>
                  <a:lnTo>
                    <a:pt x="35" y="1"/>
                  </a:lnTo>
                  <a:lnTo>
                    <a:pt x="34" y="1"/>
                  </a:lnTo>
                  <a:lnTo>
                    <a:pt x="33" y="0"/>
                  </a:lnTo>
                  <a:lnTo>
                    <a:pt x="32" y="0"/>
                  </a:lnTo>
                  <a:lnTo>
                    <a:pt x="31" y="0"/>
                  </a:lnTo>
                  <a:lnTo>
                    <a:pt x="29" y="0"/>
                  </a:lnTo>
                  <a:lnTo>
                    <a:pt x="27" y="0"/>
                  </a:lnTo>
                  <a:lnTo>
                    <a:pt x="25" y="0"/>
                  </a:lnTo>
                  <a:lnTo>
                    <a:pt x="23" y="1"/>
                  </a:lnTo>
                  <a:lnTo>
                    <a:pt x="22" y="1"/>
                  </a:lnTo>
                  <a:lnTo>
                    <a:pt x="21" y="1"/>
                  </a:lnTo>
                  <a:lnTo>
                    <a:pt x="19" y="1"/>
                  </a:lnTo>
                  <a:lnTo>
                    <a:pt x="18" y="2"/>
                  </a:lnTo>
                  <a:lnTo>
                    <a:pt x="17" y="2"/>
                  </a:lnTo>
                  <a:lnTo>
                    <a:pt x="16" y="3"/>
                  </a:lnTo>
                  <a:lnTo>
                    <a:pt x="14" y="3"/>
                  </a:lnTo>
                  <a:lnTo>
                    <a:pt x="13" y="3"/>
                  </a:lnTo>
                  <a:lnTo>
                    <a:pt x="12" y="4"/>
                  </a:lnTo>
                  <a:lnTo>
                    <a:pt x="11" y="4"/>
                  </a:lnTo>
                  <a:lnTo>
                    <a:pt x="10" y="5"/>
                  </a:lnTo>
                  <a:lnTo>
                    <a:pt x="8" y="5"/>
                  </a:lnTo>
                  <a:lnTo>
                    <a:pt x="7" y="6"/>
                  </a:lnTo>
                  <a:lnTo>
                    <a:pt x="6" y="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807" name="Freeform 325"/>
            <p:cNvSpPr>
              <a:spLocks/>
            </p:cNvSpPr>
            <p:nvPr/>
          </p:nvSpPr>
          <p:spPr bwMode="auto">
            <a:xfrm>
              <a:off x="3433" y="1619"/>
              <a:ext cx="42" cy="24"/>
            </a:xfrm>
            <a:custGeom>
              <a:avLst/>
              <a:gdLst>
                <a:gd name="T0" fmla="*/ 5 w 42"/>
                <a:gd name="T1" fmla="*/ 7 h 24"/>
                <a:gd name="T2" fmla="*/ 3 w 42"/>
                <a:gd name="T3" fmla="*/ 8 h 24"/>
                <a:gd name="T4" fmla="*/ 2 w 42"/>
                <a:gd name="T5" fmla="*/ 9 h 24"/>
                <a:gd name="T6" fmla="*/ 1 w 42"/>
                <a:gd name="T7" fmla="*/ 10 h 24"/>
                <a:gd name="T8" fmla="*/ 0 w 42"/>
                <a:gd name="T9" fmla="*/ 12 h 24"/>
                <a:gd name="T10" fmla="*/ 1 w 42"/>
                <a:gd name="T11" fmla="*/ 13 h 24"/>
                <a:gd name="T12" fmla="*/ 3 w 42"/>
                <a:gd name="T13" fmla="*/ 14 h 24"/>
                <a:gd name="T14" fmla="*/ 4 w 42"/>
                <a:gd name="T15" fmla="*/ 15 h 24"/>
                <a:gd name="T16" fmla="*/ 5 w 42"/>
                <a:gd name="T17" fmla="*/ 16 h 24"/>
                <a:gd name="T18" fmla="*/ 7 w 42"/>
                <a:gd name="T19" fmla="*/ 16 h 24"/>
                <a:gd name="T20" fmla="*/ 9 w 42"/>
                <a:gd name="T21" fmla="*/ 18 h 24"/>
                <a:gd name="T22" fmla="*/ 11 w 42"/>
                <a:gd name="T23" fmla="*/ 18 h 24"/>
                <a:gd name="T24" fmla="*/ 13 w 42"/>
                <a:gd name="T25" fmla="*/ 19 h 24"/>
                <a:gd name="T26" fmla="*/ 15 w 42"/>
                <a:gd name="T27" fmla="*/ 20 h 24"/>
                <a:gd name="T28" fmla="*/ 17 w 42"/>
                <a:gd name="T29" fmla="*/ 21 h 24"/>
                <a:gd name="T30" fmla="*/ 18 w 42"/>
                <a:gd name="T31" fmla="*/ 22 h 24"/>
                <a:gd name="T32" fmla="*/ 21 w 42"/>
                <a:gd name="T33" fmla="*/ 22 h 24"/>
                <a:gd name="T34" fmla="*/ 23 w 42"/>
                <a:gd name="T35" fmla="*/ 23 h 24"/>
                <a:gd name="T36" fmla="*/ 25 w 42"/>
                <a:gd name="T37" fmla="*/ 23 h 24"/>
                <a:gd name="T38" fmla="*/ 27 w 42"/>
                <a:gd name="T39" fmla="*/ 23 h 24"/>
                <a:gd name="T40" fmla="*/ 28 w 42"/>
                <a:gd name="T41" fmla="*/ 22 h 24"/>
                <a:gd name="T42" fmla="*/ 30 w 42"/>
                <a:gd name="T43" fmla="*/ 22 h 24"/>
                <a:gd name="T44" fmla="*/ 30 w 42"/>
                <a:gd name="T45" fmla="*/ 20 h 24"/>
                <a:gd name="T46" fmla="*/ 32 w 42"/>
                <a:gd name="T47" fmla="*/ 19 h 24"/>
                <a:gd name="T48" fmla="*/ 33 w 42"/>
                <a:gd name="T49" fmla="*/ 18 h 24"/>
                <a:gd name="T50" fmla="*/ 35 w 42"/>
                <a:gd name="T51" fmla="*/ 18 h 24"/>
                <a:gd name="T52" fmla="*/ 36 w 42"/>
                <a:gd name="T53" fmla="*/ 17 h 24"/>
                <a:gd name="T54" fmla="*/ 38 w 42"/>
                <a:gd name="T55" fmla="*/ 17 h 24"/>
                <a:gd name="T56" fmla="*/ 39 w 42"/>
                <a:gd name="T57" fmla="*/ 16 h 24"/>
                <a:gd name="T58" fmla="*/ 40 w 42"/>
                <a:gd name="T59" fmla="*/ 15 h 24"/>
                <a:gd name="T60" fmla="*/ 41 w 42"/>
                <a:gd name="T61" fmla="*/ 14 h 24"/>
                <a:gd name="T62" fmla="*/ 41 w 42"/>
                <a:gd name="T63" fmla="*/ 12 h 24"/>
                <a:gd name="T64" fmla="*/ 41 w 42"/>
                <a:gd name="T65" fmla="*/ 10 h 24"/>
                <a:gd name="T66" fmla="*/ 40 w 42"/>
                <a:gd name="T67" fmla="*/ 8 h 24"/>
                <a:gd name="T68" fmla="*/ 40 w 42"/>
                <a:gd name="T69" fmla="*/ 6 h 24"/>
                <a:gd name="T70" fmla="*/ 40 w 42"/>
                <a:gd name="T71" fmla="*/ 4 h 24"/>
                <a:gd name="T72" fmla="*/ 37 w 42"/>
                <a:gd name="T73" fmla="*/ 2 h 24"/>
                <a:gd name="T74" fmla="*/ 35 w 42"/>
                <a:gd name="T75" fmla="*/ 1 h 24"/>
                <a:gd name="T76" fmla="*/ 32 w 42"/>
                <a:gd name="T77" fmla="*/ 0 h 24"/>
                <a:gd name="T78" fmla="*/ 30 w 42"/>
                <a:gd name="T79" fmla="*/ 0 h 24"/>
                <a:gd name="T80" fmla="*/ 28 w 42"/>
                <a:gd name="T81" fmla="*/ 0 h 24"/>
                <a:gd name="T82" fmla="*/ 26 w 42"/>
                <a:gd name="T83" fmla="*/ 0 h 24"/>
                <a:gd name="T84" fmla="*/ 24 w 42"/>
                <a:gd name="T85" fmla="*/ 0 h 24"/>
                <a:gd name="T86" fmla="*/ 19 w 42"/>
                <a:gd name="T87" fmla="*/ 1 h 24"/>
                <a:gd name="T88" fmla="*/ 17 w 42"/>
                <a:gd name="T89" fmla="*/ 2 h 24"/>
                <a:gd name="T90" fmla="*/ 15 w 42"/>
                <a:gd name="T91" fmla="*/ 3 h 24"/>
                <a:gd name="T92" fmla="*/ 12 w 42"/>
                <a:gd name="T93" fmla="*/ 4 h 24"/>
                <a:gd name="T94" fmla="*/ 10 w 42"/>
                <a:gd name="T95" fmla="*/ 5 h 24"/>
                <a:gd name="T96" fmla="*/ 7 w 42"/>
                <a:gd name="T97" fmla="*/ 6 h 2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2" h="24">
                  <a:moveTo>
                    <a:pt x="6" y="7"/>
                  </a:moveTo>
                  <a:lnTo>
                    <a:pt x="5" y="7"/>
                  </a:lnTo>
                  <a:lnTo>
                    <a:pt x="4" y="8"/>
                  </a:lnTo>
                  <a:lnTo>
                    <a:pt x="3" y="8"/>
                  </a:lnTo>
                  <a:lnTo>
                    <a:pt x="3" y="9"/>
                  </a:lnTo>
                  <a:lnTo>
                    <a:pt x="2" y="9"/>
                  </a:lnTo>
                  <a:lnTo>
                    <a:pt x="2" y="10"/>
                  </a:lnTo>
                  <a:lnTo>
                    <a:pt x="1" y="10"/>
                  </a:lnTo>
                  <a:lnTo>
                    <a:pt x="1" y="11"/>
                  </a:lnTo>
                  <a:lnTo>
                    <a:pt x="0" y="12"/>
                  </a:lnTo>
                  <a:lnTo>
                    <a:pt x="1" y="12"/>
                  </a:lnTo>
                  <a:lnTo>
                    <a:pt x="1" y="13"/>
                  </a:lnTo>
                  <a:lnTo>
                    <a:pt x="2" y="13"/>
                  </a:lnTo>
                  <a:lnTo>
                    <a:pt x="3" y="14"/>
                  </a:lnTo>
                  <a:lnTo>
                    <a:pt x="4" y="14"/>
                  </a:lnTo>
                  <a:lnTo>
                    <a:pt x="4" y="15"/>
                  </a:lnTo>
                  <a:lnTo>
                    <a:pt x="5" y="15"/>
                  </a:lnTo>
                  <a:lnTo>
                    <a:pt x="5" y="16"/>
                  </a:lnTo>
                  <a:lnTo>
                    <a:pt x="6" y="16"/>
                  </a:lnTo>
                  <a:lnTo>
                    <a:pt x="7" y="16"/>
                  </a:lnTo>
                  <a:lnTo>
                    <a:pt x="8" y="17"/>
                  </a:lnTo>
                  <a:lnTo>
                    <a:pt x="9" y="18"/>
                  </a:lnTo>
                  <a:lnTo>
                    <a:pt x="10" y="18"/>
                  </a:lnTo>
                  <a:lnTo>
                    <a:pt x="11" y="18"/>
                  </a:lnTo>
                  <a:lnTo>
                    <a:pt x="12" y="19"/>
                  </a:lnTo>
                  <a:lnTo>
                    <a:pt x="13" y="19"/>
                  </a:lnTo>
                  <a:lnTo>
                    <a:pt x="14" y="20"/>
                  </a:lnTo>
                  <a:lnTo>
                    <a:pt x="15" y="20"/>
                  </a:lnTo>
                  <a:lnTo>
                    <a:pt x="16" y="21"/>
                  </a:lnTo>
                  <a:lnTo>
                    <a:pt x="17" y="21"/>
                  </a:lnTo>
                  <a:lnTo>
                    <a:pt x="17" y="22"/>
                  </a:lnTo>
                  <a:lnTo>
                    <a:pt x="18" y="22"/>
                  </a:lnTo>
                  <a:lnTo>
                    <a:pt x="19" y="22"/>
                  </a:lnTo>
                  <a:lnTo>
                    <a:pt x="21" y="22"/>
                  </a:lnTo>
                  <a:lnTo>
                    <a:pt x="22" y="23"/>
                  </a:lnTo>
                  <a:lnTo>
                    <a:pt x="23" y="23"/>
                  </a:lnTo>
                  <a:lnTo>
                    <a:pt x="24" y="23"/>
                  </a:lnTo>
                  <a:lnTo>
                    <a:pt x="25" y="23"/>
                  </a:lnTo>
                  <a:lnTo>
                    <a:pt x="26" y="23"/>
                  </a:lnTo>
                  <a:lnTo>
                    <a:pt x="27" y="23"/>
                  </a:lnTo>
                  <a:lnTo>
                    <a:pt x="28" y="23"/>
                  </a:lnTo>
                  <a:lnTo>
                    <a:pt x="28" y="22"/>
                  </a:lnTo>
                  <a:lnTo>
                    <a:pt x="29" y="22"/>
                  </a:lnTo>
                  <a:lnTo>
                    <a:pt x="30" y="22"/>
                  </a:lnTo>
                  <a:lnTo>
                    <a:pt x="30" y="21"/>
                  </a:lnTo>
                  <a:lnTo>
                    <a:pt x="30" y="20"/>
                  </a:lnTo>
                  <a:lnTo>
                    <a:pt x="31" y="20"/>
                  </a:lnTo>
                  <a:lnTo>
                    <a:pt x="32" y="19"/>
                  </a:lnTo>
                  <a:lnTo>
                    <a:pt x="33" y="19"/>
                  </a:lnTo>
                  <a:lnTo>
                    <a:pt x="33" y="18"/>
                  </a:lnTo>
                  <a:lnTo>
                    <a:pt x="34" y="18"/>
                  </a:lnTo>
                  <a:lnTo>
                    <a:pt x="35" y="18"/>
                  </a:lnTo>
                  <a:lnTo>
                    <a:pt x="36" y="18"/>
                  </a:lnTo>
                  <a:lnTo>
                    <a:pt x="36" y="17"/>
                  </a:lnTo>
                  <a:lnTo>
                    <a:pt x="37" y="17"/>
                  </a:lnTo>
                  <a:lnTo>
                    <a:pt x="38" y="17"/>
                  </a:lnTo>
                  <a:lnTo>
                    <a:pt x="38" y="16"/>
                  </a:lnTo>
                  <a:lnTo>
                    <a:pt x="39" y="16"/>
                  </a:lnTo>
                  <a:lnTo>
                    <a:pt x="40" y="16"/>
                  </a:lnTo>
                  <a:lnTo>
                    <a:pt x="40" y="15"/>
                  </a:lnTo>
                  <a:lnTo>
                    <a:pt x="40" y="14"/>
                  </a:lnTo>
                  <a:lnTo>
                    <a:pt x="41" y="14"/>
                  </a:lnTo>
                  <a:lnTo>
                    <a:pt x="41" y="13"/>
                  </a:lnTo>
                  <a:lnTo>
                    <a:pt x="41" y="12"/>
                  </a:lnTo>
                  <a:lnTo>
                    <a:pt x="41" y="11"/>
                  </a:lnTo>
                  <a:lnTo>
                    <a:pt x="41" y="10"/>
                  </a:lnTo>
                  <a:lnTo>
                    <a:pt x="40" y="9"/>
                  </a:lnTo>
                  <a:lnTo>
                    <a:pt x="40" y="8"/>
                  </a:lnTo>
                  <a:lnTo>
                    <a:pt x="40" y="7"/>
                  </a:lnTo>
                  <a:lnTo>
                    <a:pt x="40" y="6"/>
                  </a:lnTo>
                  <a:lnTo>
                    <a:pt x="40" y="5"/>
                  </a:lnTo>
                  <a:lnTo>
                    <a:pt x="40" y="4"/>
                  </a:lnTo>
                  <a:lnTo>
                    <a:pt x="38" y="2"/>
                  </a:lnTo>
                  <a:lnTo>
                    <a:pt x="37" y="2"/>
                  </a:lnTo>
                  <a:lnTo>
                    <a:pt x="36" y="1"/>
                  </a:lnTo>
                  <a:lnTo>
                    <a:pt x="35" y="1"/>
                  </a:lnTo>
                  <a:lnTo>
                    <a:pt x="34" y="0"/>
                  </a:lnTo>
                  <a:lnTo>
                    <a:pt x="32" y="0"/>
                  </a:lnTo>
                  <a:lnTo>
                    <a:pt x="31" y="0"/>
                  </a:lnTo>
                  <a:lnTo>
                    <a:pt x="30" y="0"/>
                  </a:lnTo>
                  <a:lnTo>
                    <a:pt x="29" y="0"/>
                  </a:lnTo>
                  <a:lnTo>
                    <a:pt x="28" y="0"/>
                  </a:lnTo>
                  <a:lnTo>
                    <a:pt x="27" y="0"/>
                  </a:lnTo>
                  <a:lnTo>
                    <a:pt x="26" y="0"/>
                  </a:lnTo>
                  <a:lnTo>
                    <a:pt x="25" y="0"/>
                  </a:lnTo>
                  <a:lnTo>
                    <a:pt x="24" y="0"/>
                  </a:lnTo>
                  <a:lnTo>
                    <a:pt x="22" y="1"/>
                  </a:lnTo>
                  <a:lnTo>
                    <a:pt x="19" y="1"/>
                  </a:lnTo>
                  <a:lnTo>
                    <a:pt x="18" y="2"/>
                  </a:lnTo>
                  <a:lnTo>
                    <a:pt x="17" y="2"/>
                  </a:lnTo>
                  <a:lnTo>
                    <a:pt x="16" y="2"/>
                  </a:lnTo>
                  <a:lnTo>
                    <a:pt x="15" y="3"/>
                  </a:lnTo>
                  <a:lnTo>
                    <a:pt x="13" y="3"/>
                  </a:lnTo>
                  <a:lnTo>
                    <a:pt x="12" y="4"/>
                  </a:lnTo>
                  <a:lnTo>
                    <a:pt x="11" y="4"/>
                  </a:lnTo>
                  <a:lnTo>
                    <a:pt x="10" y="5"/>
                  </a:lnTo>
                  <a:lnTo>
                    <a:pt x="9" y="6"/>
                  </a:lnTo>
                  <a:lnTo>
                    <a:pt x="7" y="6"/>
                  </a:lnTo>
                  <a:lnTo>
                    <a:pt x="6" y="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808" name="Freeform 326"/>
            <p:cNvSpPr>
              <a:spLocks/>
            </p:cNvSpPr>
            <p:nvPr/>
          </p:nvSpPr>
          <p:spPr bwMode="auto">
            <a:xfrm>
              <a:off x="3484" y="1470"/>
              <a:ext cx="41" cy="27"/>
            </a:xfrm>
            <a:custGeom>
              <a:avLst/>
              <a:gdLst>
                <a:gd name="T0" fmla="*/ 5 w 41"/>
                <a:gd name="T1" fmla="*/ 8 h 27"/>
                <a:gd name="T2" fmla="*/ 4 w 41"/>
                <a:gd name="T3" fmla="*/ 9 h 27"/>
                <a:gd name="T4" fmla="*/ 3 w 41"/>
                <a:gd name="T5" fmla="*/ 10 h 27"/>
                <a:gd name="T6" fmla="*/ 2 w 41"/>
                <a:gd name="T7" fmla="*/ 11 h 27"/>
                <a:gd name="T8" fmla="*/ 1 w 41"/>
                <a:gd name="T9" fmla="*/ 12 h 27"/>
                <a:gd name="T10" fmla="*/ 0 w 41"/>
                <a:gd name="T11" fmla="*/ 13 h 27"/>
                <a:gd name="T12" fmla="*/ 1 w 41"/>
                <a:gd name="T13" fmla="*/ 14 h 27"/>
                <a:gd name="T14" fmla="*/ 3 w 41"/>
                <a:gd name="T15" fmla="*/ 16 h 27"/>
                <a:gd name="T16" fmla="*/ 4 w 41"/>
                <a:gd name="T17" fmla="*/ 17 h 27"/>
                <a:gd name="T18" fmla="*/ 6 w 41"/>
                <a:gd name="T19" fmla="*/ 18 h 27"/>
                <a:gd name="T20" fmla="*/ 8 w 41"/>
                <a:gd name="T21" fmla="*/ 20 h 27"/>
                <a:gd name="T22" fmla="*/ 11 w 41"/>
                <a:gd name="T23" fmla="*/ 21 h 27"/>
                <a:gd name="T24" fmla="*/ 13 w 41"/>
                <a:gd name="T25" fmla="*/ 22 h 27"/>
                <a:gd name="T26" fmla="*/ 15 w 41"/>
                <a:gd name="T27" fmla="*/ 23 h 27"/>
                <a:gd name="T28" fmla="*/ 17 w 41"/>
                <a:gd name="T29" fmla="*/ 24 h 27"/>
                <a:gd name="T30" fmla="*/ 19 w 41"/>
                <a:gd name="T31" fmla="*/ 25 h 27"/>
                <a:gd name="T32" fmla="*/ 21 w 41"/>
                <a:gd name="T33" fmla="*/ 25 h 27"/>
                <a:gd name="T34" fmla="*/ 23 w 41"/>
                <a:gd name="T35" fmla="*/ 26 h 27"/>
                <a:gd name="T36" fmla="*/ 24 w 41"/>
                <a:gd name="T37" fmla="*/ 25 h 27"/>
                <a:gd name="T38" fmla="*/ 26 w 41"/>
                <a:gd name="T39" fmla="*/ 25 h 27"/>
                <a:gd name="T40" fmla="*/ 28 w 41"/>
                <a:gd name="T41" fmla="*/ 25 h 27"/>
                <a:gd name="T42" fmla="*/ 28 w 41"/>
                <a:gd name="T43" fmla="*/ 23 h 27"/>
                <a:gd name="T44" fmla="*/ 30 w 41"/>
                <a:gd name="T45" fmla="*/ 23 h 27"/>
                <a:gd name="T46" fmla="*/ 31 w 41"/>
                <a:gd name="T47" fmla="*/ 22 h 27"/>
                <a:gd name="T48" fmla="*/ 32 w 41"/>
                <a:gd name="T49" fmla="*/ 21 h 27"/>
                <a:gd name="T50" fmla="*/ 34 w 41"/>
                <a:gd name="T51" fmla="*/ 20 h 27"/>
                <a:gd name="T52" fmla="*/ 36 w 41"/>
                <a:gd name="T53" fmla="*/ 20 h 27"/>
                <a:gd name="T54" fmla="*/ 37 w 41"/>
                <a:gd name="T55" fmla="*/ 18 h 27"/>
                <a:gd name="T56" fmla="*/ 38 w 41"/>
                <a:gd name="T57" fmla="*/ 17 h 27"/>
                <a:gd name="T58" fmla="*/ 39 w 41"/>
                <a:gd name="T59" fmla="*/ 16 h 27"/>
                <a:gd name="T60" fmla="*/ 39 w 41"/>
                <a:gd name="T61" fmla="*/ 14 h 27"/>
                <a:gd name="T62" fmla="*/ 40 w 41"/>
                <a:gd name="T63" fmla="*/ 13 h 27"/>
                <a:gd name="T64" fmla="*/ 39 w 41"/>
                <a:gd name="T65" fmla="*/ 11 h 27"/>
                <a:gd name="T66" fmla="*/ 39 w 41"/>
                <a:gd name="T67" fmla="*/ 9 h 27"/>
                <a:gd name="T68" fmla="*/ 39 w 41"/>
                <a:gd name="T69" fmla="*/ 7 h 27"/>
                <a:gd name="T70" fmla="*/ 37 w 41"/>
                <a:gd name="T71" fmla="*/ 3 h 27"/>
                <a:gd name="T72" fmla="*/ 35 w 41"/>
                <a:gd name="T73" fmla="*/ 2 h 27"/>
                <a:gd name="T74" fmla="*/ 34 w 41"/>
                <a:gd name="T75" fmla="*/ 1 h 27"/>
                <a:gd name="T76" fmla="*/ 32 w 41"/>
                <a:gd name="T77" fmla="*/ 1 h 27"/>
                <a:gd name="T78" fmla="*/ 30 w 41"/>
                <a:gd name="T79" fmla="*/ 1 h 27"/>
                <a:gd name="T80" fmla="*/ 28 w 41"/>
                <a:gd name="T81" fmla="*/ 0 h 27"/>
                <a:gd name="T82" fmla="*/ 26 w 41"/>
                <a:gd name="T83" fmla="*/ 1 h 27"/>
                <a:gd name="T84" fmla="*/ 24 w 41"/>
                <a:gd name="T85" fmla="*/ 1 h 27"/>
                <a:gd name="T86" fmla="*/ 22 w 41"/>
                <a:gd name="T87" fmla="*/ 1 h 27"/>
                <a:gd name="T88" fmla="*/ 20 w 41"/>
                <a:gd name="T89" fmla="*/ 1 h 27"/>
                <a:gd name="T90" fmla="*/ 18 w 41"/>
                <a:gd name="T91" fmla="*/ 2 h 27"/>
                <a:gd name="T92" fmla="*/ 15 w 41"/>
                <a:gd name="T93" fmla="*/ 3 h 27"/>
                <a:gd name="T94" fmla="*/ 13 w 41"/>
                <a:gd name="T95" fmla="*/ 4 h 27"/>
                <a:gd name="T96" fmla="*/ 10 w 41"/>
                <a:gd name="T97" fmla="*/ 5 h 27"/>
                <a:gd name="T98" fmla="*/ 8 w 41"/>
                <a:gd name="T99" fmla="*/ 7 h 27"/>
                <a:gd name="T100" fmla="*/ 6 w 41"/>
                <a:gd name="T101" fmla="*/ 8 h 2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1" h="27">
                  <a:moveTo>
                    <a:pt x="6" y="8"/>
                  </a:moveTo>
                  <a:lnTo>
                    <a:pt x="5" y="8"/>
                  </a:lnTo>
                  <a:lnTo>
                    <a:pt x="4" y="8"/>
                  </a:lnTo>
                  <a:lnTo>
                    <a:pt x="4" y="9"/>
                  </a:lnTo>
                  <a:lnTo>
                    <a:pt x="3" y="9"/>
                  </a:lnTo>
                  <a:lnTo>
                    <a:pt x="3" y="10"/>
                  </a:lnTo>
                  <a:lnTo>
                    <a:pt x="2" y="10"/>
                  </a:lnTo>
                  <a:lnTo>
                    <a:pt x="2" y="11"/>
                  </a:lnTo>
                  <a:lnTo>
                    <a:pt x="1" y="11"/>
                  </a:lnTo>
                  <a:lnTo>
                    <a:pt x="1" y="12"/>
                  </a:lnTo>
                  <a:lnTo>
                    <a:pt x="0" y="12"/>
                  </a:lnTo>
                  <a:lnTo>
                    <a:pt x="0" y="13"/>
                  </a:lnTo>
                  <a:lnTo>
                    <a:pt x="0" y="14"/>
                  </a:lnTo>
                  <a:lnTo>
                    <a:pt x="1" y="14"/>
                  </a:lnTo>
                  <a:lnTo>
                    <a:pt x="2" y="15"/>
                  </a:lnTo>
                  <a:lnTo>
                    <a:pt x="3" y="16"/>
                  </a:lnTo>
                  <a:lnTo>
                    <a:pt x="4" y="16"/>
                  </a:lnTo>
                  <a:lnTo>
                    <a:pt x="4" y="17"/>
                  </a:lnTo>
                  <a:lnTo>
                    <a:pt x="5" y="17"/>
                  </a:lnTo>
                  <a:lnTo>
                    <a:pt x="6" y="18"/>
                  </a:lnTo>
                  <a:lnTo>
                    <a:pt x="7" y="18"/>
                  </a:lnTo>
                  <a:lnTo>
                    <a:pt x="8" y="20"/>
                  </a:lnTo>
                  <a:lnTo>
                    <a:pt x="10" y="21"/>
                  </a:lnTo>
                  <a:lnTo>
                    <a:pt x="11" y="21"/>
                  </a:lnTo>
                  <a:lnTo>
                    <a:pt x="12" y="22"/>
                  </a:lnTo>
                  <a:lnTo>
                    <a:pt x="13" y="22"/>
                  </a:lnTo>
                  <a:lnTo>
                    <a:pt x="14" y="23"/>
                  </a:lnTo>
                  <a:lnTo>
                    <a:pt x="15" y="23"/>
                  </a:lnTo>
                  <a:lnTo>
                    <a:pt x="16" y="24"/>
                  </a:lnTo>
                  <a:lnTo>
                    <a:pt x="17" y="24"/>
                  </a:lnTo>
                  <a:lnTo>
                    <a:pt x="18" y="25"/>
                  </a:lnTo>
                  <a:lnTo>
                    <a:pt x="19" y="25"/>
                  </a:lnTo>
                  <a:lnTo>
                    <a:pt x="20" y="25"/>
                  </a:lnTo>
                  <a:lnTo>
                    <a:pt x="21" y="25"/>
                  </a:lnTo>
                  <a:lnTo>
                    <a:pt x="22" y="25"/>
                  </a:lnTo>
                  <a:lnTo>
                    <a:pt x="23" y="26"/>
                  </a:lnTo>
                  <a:lnTo>
                    <a:pt x="23" y="25"/>
                  </a:lnTo>
                  <a:lnTo>
                    <a:pt x="24" y="25"/>
                  </a:lnTo>
                  <a:lnTo>
                    <a:pt x="25" y="25"/>
                  </a:lnTo>
                  <a:lnTo>
                    <a:pt x="26" y="25"/>
                  </a:lnTo>
                  <a:lnTo>
                    <a:pt x="27" y="25"/>
                  </a:lnTo>
                  <a:lnTo>
                    <a:pt x="28" y="25"/>
                  </a:lnTo>
                  <a:lnTo>
                    <a:pt x="28" y="24"/>
                  </a:lnTo>
                  <a:lnTo>
                    <a:pt x="28" y="23"/>
                  </a:lnTo>
                  <a:lnTo>
                    <a:pt x="29" y="23"/>
                  </a:lnTo>
                  <a:lnTo>
                    <a:pt x="30" y="23"/>
                  </a:lnTo>
                  <a:lnTo>
                    <a:pt x="30" y="22"/>
                  </a:lnTo>
                  <a:lnTo>
                    <a:pt x="31" y="22"/>
                  </a:lnTo>
                  <a:lnTo>
                    <a:pt x="31" y="21"/>
                  </a:lnTo>
                  <a:lnTo>
                    <a:pt x="32" y="21"/>
                  </a:lnTo>
                  <a:lnTo>
                    <a:pt x="33" y="21"/>
                  </a:lnTo>
                  <a:lnTo>
                    <a:pt x="34" y="20"/>
                  </a:lnTo>
                  <a:lnTo>
                    <a:pt x="35" y="20"/>
                  </a:lnTo>
                  <a:lnTo>
                    <a:pt x="36" y="20"/>
                  </a:lnTo>
                  <a:lnTo>
                    <a:pt x="36" y="18"/>
                  </a:lnTo>
                  <a:lnTo>
                    <a:pt x="37" y="18"/>
                  </a:lnTo>
                  <a:lnTo>
                    <a:pt x="38" y="18"/>
                  </a:lnTo>
                  <a:lnTo>
                    <a:pt x="38" y="17"/>
                  </a:lnTo>
                  <a:lnTo>
                    <a:pt x="38" y="16"/>
                  </a:lnTo>
                  <a:lnTo>
                    <a:pt x="39" y="16"/>
                  </a:lnTo>
                  <a:lnTo>
                    <a:pt x="39" y="15"/>
                  </a:lnTo>
                  <a:lnTo>
                    <a:pt x="39" y="14"/>
                  </a:lnTo>
                  <a:lnTo>
                    <a:pt x="40" y="14"/>
                  </a:lnTo>
                  <a:lnTo>
                    <a:pt x="40" y="13"/>
                  </a:lnTo>
                  <a:lnTo>
                    <a:pt x="39" y="12"/>
                  </a:lnTo>
                  <a:lnTo>
                    <a:pt x="39" y="11"/>
                  </a:lnTo>
                  <a:lnTo>
                    <a:pt x="39" y="10"/>
                  </a:lnTo>
                  <a:lnTo>
                    <a:pt x="39" y="9"/>
                  </a:lnTo>
                  <a:lnTo>
                    <a:pt x="39" y="8"/>
                  </a:lnTo>
                  <a:lnTo>
                    <a:pt x="39" y="7"/>
                  </a:lnTo>
                  <a:lnTo>
                    <a:pt x="39" y="5"/>
                  </a:lnTo>
                  <a:lnTo>
                    <a:pt x="37" y="3"/>
                  </a:lnTo>
                  <a:lnTo>
                    <a:pt x="36" y="3"/>
                  </a:lnTo>
                  <a:lnTo>
                    <a:pt x="35" y="2"/>
                  </a:lnTo>
                  <a:lnTo>
                    <a:pt x="34" y="2"/>
                  </a:lnTo>
                  <a:lnTo>
                    <a:pt x="34" y="1"/>
                  </a:lnTo>
                  <a:lnTo>
                    <a:pt x="33" y="1"/>
                  </a:lnTo>
                  <a:lnTo>
                    <a:pt x="32" y="1"/>
                  </a:lnTo>
                  <a:lnTo>
                    <a:pt x="31" y="1"/>
                  </a:lnTo>
                  <a:lnTo>
                    <a:pt x="30" y="1"/>
                  </a:lnTo>
                  <a:lnTo>
                    <a:pt x="29" y="1"/>
                  </a:lnTo>
                  <a:lnTo>
                    <a:pt x="28" y="0"/>
                  </a:lnTo>
                  <a:lnTo>
                    <a:pt x="27" y="0"/>
                  </a:lnTo>
                  <a:lnTo>
                    <a:pt x="26" y="1"/>
                  </a:lnTo>
                  <a:lnTo>
                    <a:pt x="25" y="1"/>
                  </a:lnTo>
                  <a:lnTo>
                    <a:pt x="24" y="1"/>
                  </a:lnTo>
                  <a:lnTo>
                    <a:pt x="23" y="1"/>
                  </a:lnTo>
                  <a:lnTo>
                    <a:pt x="22" y="1"/>
                  </a:lnTo>
                  <a:lnTo>
                    <a:pt x="21" y="1"/>
                  </a:lnTo>
                  <a:lnTo>
                    <a:pt x="20" y="1"/>
                  </a:lnTo>
                  <a:lnTo>
                    <a:pt x="19" y="2"/>
                  </a:lnTo>
                  <a:lnTo>
                    <a:pt x="18" y="2"/>
                  </a:lnTo>
                  <a:lnTo>
                    <a:pt x="16" y="3"/>
                  </a:lnTo>
                  <a:lnTo>
                    <a:pt x="15" y="3"/>
                  </a:lnTo>
                  <a:lnTo>
                    <a:pt x="14" y="3"/>
                  </a:lnTo>
                  <a:lnTo>
                    <a:pt x="13" y="4"/>
                  </a:lnTo>
                  <a:lnTo>
                    <a:pt x="12" y="4"/>
                  </a:lnTo>
                  <a:lnTo>
                    <a:pt x="10" y="5"/>
                  </a:lnTo>
                  <a:lnTo>
                    <a:pt x="9" y="5"/>
                  </a:lnTo>
                  <a:lnTo>
                    <a:pt x="8" y="7"/>
                  </a:lnTo>
                  <a:lnTo>
                    <a:pt x="7" y="7"/>
                  </a:lnTo>
                  <a:lnTo>
                    <a:pt x="6" y="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809" name="Freeform 327"/>
            <p:cNvSpPr>
              <a:spLocks/>
            </p:cNvSpPr>
            <p:nvPr/>
          </p:nvSpPr>
          <p:spPr bwMode="auto">
            <a:xfrm>
              <a:off x="3512" y="1517"/>
              <a:ext cx="42" cy="24"/>
            </a:xfrm>
            <a:custGeom>
              <a:avLst/>
              <a:gdLst>
                <a:gd name="T0" fmla="*/ 5 w 42"/>
                <a:gd name="T1" fmla="*/ 6 h 24"/>
                <a:gd name="T2" fmla="*/ 3 w 42"/>
                <a:gd name="T3" fmla="*/ 8 h 24"/>
                <a:gd name="T4" fmla="*/ 2 w 42"/>
                <a:gd name="T5" fmla="*/ 9 h 24"/>
                <a:gd name="T6" fmla="*/ 1 w 42"/>
                <a:gd name="T7" fmla="*/ 10 h 24"/>
                <a:gd name="T8" fmla="*/ 0 w 42"/>
                <a:gd name="T9" fmla="*/ 12 h 24"/>
                <a:gd name="T10" fmla="*/ 2 w 42"/>
                <a:gd name="T11" fmla="*/ 12 h 24"/>
                <a:gd name="T12" fmla="*/ 3 w 42"/>
                <a:gd name="T13" fmla="*/ 13 h 24"/>
                <a:gd name="T14" fmla="*/ 4 w 42"/>
                <a:gd name="T15" fmla="*/ 14 h 24"/>
                <a:gd name="T16" fmla="*/ 6 w 42"/>
                <a:gd name="T17" fmla="*/ 15 h 24"/>
                <a:gd name="T18" fmla="*/ 7 w 42"/>
                <a:gd name="T19" fmla="*/ 16 h 24"/>
                <a:gd name="T20" fmla="*/ 8 w 42"/>
                <a:gd name="T21" fmla="*/ 17 h 24"/>
                <a:gd name="T22" fmla="*/ 10 w 42"/>
                <a:gd name="T23" fmla="*/ 18 h 24"/>
                <a:gd name="T24" fmla="*/ 12 w 42"/>
                <a:gd name="T25" fmla="*/ 18 h 24"/>
                <a:gd name="T26" fmla="*/ 13 w 42"/>
                <a:gd name="T27" fmla="*/ 19 h 24"/>
                <a:gd name="T28" fmla="*/ 14 w 42"/>
                <a:gd name="T29" fmla="*/ 20 h 24"/>
                <a:gd name="T30" fmla="*/ 16 w 42"/>
                <a:gd name="T31" fmla="*/ 20 h 24"/>
                <a:gd name="T32" fmla="*/ 17 w 42"/>
                <a:gd name="T33" fmla="*/ 21 h 24"/>
                <a:gd name="T34" fmla="*/ 18 w 42"/>
                <a:gd name="T35" fmla="*/ 22 h 24"/>
                <a:gd name="T36" fmla="*/ 21 w 42"/>
                <a:gd name="T37" fmla="*/ 22 h 24"/>
                <a:gd name="T38" fmla="*/ 23 w 42"/>
                <a:gd name="T39" fmla="*/ 22 h 24"/>
                <a:gd name="T40" fmla="*/ 25 w 42"/>
                <a:gd name="T41" fmla="*/ 22 h 24"/>
                <a:gd name="T42" fmla="*/ 27 w 42"/>
                <a:gd name="T43" fmla="*/ 22 h 24"/>
                <a:gd name="T44" fmla="*/ 29 w 42"/>
                <a:gd name="T45" fmla="*/ 22 h 24"/>
                <a:gd name="T46" fmla="*/ 30 w 42"/>
                <a:gd name="T47" fmla="*/ 20 h 24"/>
                <a:gd name="T48" fmla="*/ 31 w 42"/>
                <a:gd name="T49" fmla="*/ 19 h 24"/>
                <a:gd name="T50" fmla="*/ 33 w 42"/>
                <a:gd name="T51" fmla="*/ 18 h 24"/>
                <a:gd name="T52" fmla="*/ 35 w 42"/>
                <a:gd name="T53" fmla="*/ 18 h 24"/>
                <a:gd name="T54" fmla="*/ 36 w 42"/>
                <a:gd name="T55" fmla="*/ 17 h 24"/>
                <a:gd name="T56" fmla="*/ 38 w 42"/>
                <a:gd name="T57" fmla="*/ 16 h 24"/>
                <a:gd name="T58" fmla="*/ 39 w 42"/>
                <a:gd name="T59" fmla="*/ 15 h 24"/>
                <a:gd name="T60" fmla="*/ 41 w 42"/>
                <a:gd name="T61" fmla="*/ 13 h 24"/>
                <a:gd name="T62" fmla="*/ 41 w 42"/>
                <a:gd name="T63" fmla="*/ 11 h 24"/>
                <a:gd name="T64" fmla="*/ 41 w 42"/>
                <a:gd name="T65" fmla="*/ 9 h 24"/>
                <a:gd name="T66" fmla="*/ 40 w 42"/>
                <a:gd name="T67" fmla="*/ 8 h 24"/>
                <a:gd name="T68" fmla="*/ 40 w 42"/>
                <a:gd name="T69" fmla="*/ 6 h 24"/>
                <a:gd name="T70" fmla="*/ 40 w 42"/>
                <a:gd name="T71" fmla="*/ 4 h 24"/>
                <a:gd name="T72" fmla="*/ 38 w 42"/>
                <a:gd name="T73" fmla="*/ 2 h 24"/>
                <a:gd name="T74" fmla="*/ 36 w 42"/>
                <a:gd name="T75" fmla="*/ 1 h 24"/>
                <a:gd name="T76" fmla="*/ 34 w 42"/>
                <a:gd name="T77" fmla="*/ 0 h 24"/>
                <a:gd name="T78" fmla="*/ 32 w 42"/>
                <a:gd name="T79" fmla="*/ 0 h 24"/>
                <a:gd name="T80" fmla="*/ 30 w 42"/>
                <a:gd name="T81" fmla="*/ 0 h 24"/>
                <a:gd name="T82" fmla="*/ 28 w 42"/>
                <a:gd name="T83" fmla="*/ 0 h 24"/>
                <a:gd name="T84" fmla="*/ 26 w 42"/>
                <a:gd name="T85" fmla="*/ 0 h 24"/>
                <a:gd name="T86" fmla="*/ 24 w 42"/>
                <a:gd name="T87" fmla="*/ 0 h 24"/>
                <a:gd name="T88" fmla="*/ 21 w 42"/>
                <a:gd name="T89" fmla="*/ 1 h 24"/>
                <a:gd name="T90" fmla="*/ 18 w 42"/>
                <a:gd name="T91" fmla="*/ 2 h 24"/>
                <a:gd name="T92" fmla="*/ 16 w 42"/>
                <a:gd name="T93" fmla="*/ 2 h 24"/>
                <a:gd name="T94" fmla="*/ 14 w 42"/>
                <a:gd name="T95" fmla="*/ 3 h 24"/>
                <a:gd name="T96" fmla="*/ 11 w 42"/>
                <a:gd name="T97" fmla="*/ 4 h 24"/>
                <a:gd name="T98" fmla="*/ 8 w 42"/>
                <a:gd name="T99" fmla="*/ 5 h 24"/>
                <a:gd name="T100" fmla="*/ 6 w 42"/>
                <a:gd name="T101" fmla="*/ 6 h 2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2" h="24">
                  <a:moveTo>
                    <a:pt x="6" y="6"/>
                  </a:moveTo>
                  <a:lnTo>
                    <a:pt x="5" y="6"/>
                  </a:lnTo>
                  <a:lnTo>
                    <a:pt x="4" y="7"/>
                  </a:lnTo>
                  <a:lnTo>
                    <a:pt x="3" y="8"/>
                  </a:lnTo>
                  <a:lnTo>
                    <a:pt x="2" y="8"/>
                  </a:lnTo>
                  <a:lnTo>
                    <a:pt x="2" y="9"/>
                  </a:lnTo>
                  <a:lnTo>
                    <a:pt x="2" y="10"/>
                  </a:lnTo>
                  <a:lnTo>
                    <a:pt x="1" y="10"/>
                  </a:lnTo>
                  <a:lnTo>
                    <a:pt x="0" y="11"/>
                  </a:lnTo>
                  <a:lnTo>
                    <a:pt x="0" y="12"/>
                  </a:lnTo>
                  <a:lnTo>
                    <a:pt x="1" y="12"/>
                  </a:lnTo>
                  <a:lnTo>
                    <a:pt x="2" y="12"/>
                  </a:lnTo>
                  <a:lnTo>
                    <a:pt x="2" y="13"/>
                  </a:lnTo>
                  <a:lnTo>
                    <a:pt x="3" y="13"/>
                  </a:lnTo>
                  <a:lnTo>
                    <a:pt x="3" y="14"/>
                  </a:lnTo>
                  <a:lnTo>
                    <a:pt x="4" y="14"/>
                  </a:lnTo>
                  <a:lnTo>
                    <a:pt x="5" y="15"/>
                  </a:lnTo>
                  <a:lnTo>
                    <a:pt x="6" y="15"/>
                  </a:lnTo>
                  <a:lnTo>
                    <a:pt x="6" y="16"/>
                  </a:lnTo>
                  <a:lnTo>
                    <a:pt x="7" y="16"/>
                  </a:lnTo>
                  <a:lnTo>
                    <a:pt x="8" y="16"/>
                  </a:lnTo>
                  <a:lnTo>
                    <a:pt x="8" y="17"/>
                  </a:lnTo>
                  <a:lnTo>
                    <a:pt x="9" y="17"/>
                  </a:lnTo>
                  <a:lnTo>
                    <a:pt x="10" y="18"/>
                  </a:lnTo>
                  <a:lnTo>
                    <a:pt x="11" y="18"/>
                  </a:lnTo>
                  <a:lnTo>
                    <a:pt x="12" y="18"/>
                  </a:lnTo>
                  <a:lnTo>
                    <a:pt x="12" y="19"/>
                  </a:lnTo>
                  <a:lnTo>
                    <a:pt x="13" y="19"/>
                  </a:lnTo>
                  <a:lnTo>
                    <a:pt x="14" y="19"/>
                  </a:lnTo>
                  <a:lnTo>
                    <a:pt x="14" y="20"/>
                  </a:lnTo>
                  <a:lnTo>
                    <a:pt x="15" y="20"/>
                  </a:lnTo>
                  <a:lnTo>
                    <a:pt x="16" y="20"/>
                  </a:lnTo>
                  <a:lnTo>
                    <a:pt x="16" y="21"/>
                  </a:lnTo>
                  <a:lnTo>
                    <a:pt x="17" y="21"/>
                  </a:lnTo>
                  <a:lnTo>
                    <a:pt x="18" y="21"/>
                  </a:lnTo>
                  <a:lnTo>
                    <a:pt x="18" y="22"/>
                  </a:lnTo>
                  <a:lnTo>
                    <a:pt x="19" y="22"/>
                  </a:lnTo>
                  <a:lnTo>
                    <a:pt x="21" y="22"/>
                  </a:lnTo>
                  <a:lnTo>
                    <a:pt x="22" y="22"/>
                  </a:lnTo>
                  <a:lnTo>
                    <a:pt x="23" y="22"/>
                  </a:lnTo>
                  <a:lnTo>
                    <a:pt x="24" y="23"/>
                  </a:lnTo>
                  <a:lnTo>
                    <a:pt x="25" y="22"/>
                  </a:lnTo>
                  <a:lnTo>
                    <a:pt x="26" y="22"/>
                  </a:lnTo>
                  <a:lnTo>
                    <a:pt x="27" y="22"/>
                  </a:lnTo>
                  <a:lnTo>
                    <a:pt x="28" y="22"/>
                  </a:lnTo>
                  <a:lnTo>
                    <a:pt x="29" y="22"/>
                  </a:lnTo>
                  <a:lnTo>
                    <a:pt x="30" y="21"/>
                  </a:lnTo>
                  <a:lnTo>
                    <a:pt x="30" y="20"/>
                  </a:lnTo>
                  <a:lnTo>
                    <a:pt x="31" y="20"/>
                  </a:lnTo>
                  <a:lnTo>
                    <a:pt x="31" y="19"/>
                  </a:lnTo>
                  <a:lnTo>
                    <a:pt x="32" y="19"/>
                  </a:lnTo>
                  <a:lnTo>
                    <a:pt x="33" y="18"/>
                  </a:lnTo>
                  <a:lnTo>
                    <a:pt x="34" y="18"/>
                  </a:lnTo>
                  <a:lnTo>
                    <a:pt x="35" y="18"/>
                  </a:lnTo>
                  <a:lnTo>
                    <a:pt x="36" y="18"/>
                  </a:lnTo>
                  <a:lnTo>
                    <a:pt x="36" y="17"/>
                  </a:lnTo>
                  <a:lnTo>
                    <a:pt x="37" y="17"/>
                  </a:lnTo>
                  <a:lnTo>
                    <a:pt x="38" y="16"/>
                  </a:lnTo>
                  <a:lnTo>
                    <a:pt x="39" y="16"/>
                  </a:lnTo>
                  <a:lnTo>
                    <a:pt x="39" y="15"/>
                  </a:lnTo>
                  <a:lnTo>
                    <a:pt x="40" y="14"/>
                  </a:lnTo>
                  <a:lnTo>
                    <a:pt x="41" y="13"/>
                  </a:lnTo>
                  <a:lnTo>
                    <a:pt x="41" y="12"/>
                  </a:lnTo>
                  <a:lnTo>
                    <a:pt x="41" y="11"/>
                  </a:lnTo>
                  <a:lnTo>
                    <a:pt x="41" y="10"/>
                  </a:lnTo>
                  <a:lnTo>
                    <a:pt x="41" y="9"/>
                  </a:lnTo>
                  <a:lnTo>
                    <a:pt x="40" y="9"/>
                  </a:lnTo>
                  <a:lnTo>
                    <a:pt x="40" y="8"/>
                  </a:lnTo>
                  <a:lnTo>
                    <a:pt x="40" y="7"/>
                  </a:lnTo>
                  <a:lnTo>
                    <a:pt x="40" y="6"/>
                  </a:lnTo>
                  <a:lnTo>
                    <a:pt x="40" y="5"/>
                  </a:lnTo>
                  <a:lnTo>
                    <a:pt x="40" y="4"/>
                  </a:lnTo>
                  <a:lnTo>
                    <a:pt x="39" y="2"/>
                  </a:lnTo>
                  <a:lnTo>
                    <a:pt x="38" y="2"/>
                  </a:lnTo>
                  <a:lnTo>
                    <a:pt x="37" y="1"/>
                  </a:lnTo>
                  <a:lnTo>
                    <a:pt x="36" y="1"/>
                  </a:lnTo>
                  <a:lnTo>
                    <a:pt x="35" y="1"/>
                  </a:lnTo>
                  <a:lnTo>
                    <a:pt x="34" y="0"/>
                  </a:lnTo>
                  <a:lnTo>
                    <a:pt x="33" y="0"/>
                  </a:lnTo>
                  <a:lnTo>
                    <a:pt x="32" y="0"/>
                  </a:lnTo>
                  <a:lnTo>
                    <a:pt x="31" y="0"/>
                  </a:lnTo>
                  <a:lnTo>
                    <a:pt x="30" y="0"/>
                  </a:lnTo>
                  <a:lnTo>
                    <a:pt x="29" y="0"/>
                  </a:lnTo>
                  <a:lnTo>
                    <a:pt x="28" y="0"/>
                  </a:lnTo>
                  <a:lnTo>
                    <a:pt x="27" y="0"/>
                  </a:lnTo>
                  <a:lnTo>
                    <a:pt x="26" y="0"/>
                  </a:lnTo>
                  <a:lnTo>
                    <a:pt x="25" y="0"/>
                  </a:lnTo>
                  <a:lnTo>
                    <a:pt x="24" y="0"/>
                  </a:lnTo>
                  <a:lnTo>
                    <a:pt x="23" y="0"/>
                  </a:lnTo>
                  <a:lnTo>
                    <a:pt x="21" y="1"/>
                  </a:lnTo>
                  <a:lnTo>
                    <a:pt x="19" y="1"/>
                  </a:lnTo>
                  <a:lnTo>
                    <a:pt x="18" y="2"/>
                  </a:lnTo>
                  <a:lnTo>
                    <a:pt x="17" y="2"/>
                  </a:lnTo>
                  <a:lnTo>
                    <a:pt x="16" y="2"/>
                  </a:lnTo>
                  <a:lnTo>
                    <a:pt x="15" y="3"/>
                  </a:lnTo>
                  <a:lnTo>
                    <a:pt x="14" y="3"/>
                  </a:lnTo>
                  <a:lnTo>
                    <a:pt x="12" y="4"/>
                  </a:lnTo>
                  <a:lnTo>
                    <a:pt x="11" y="4"/>
                  </a:lnTo>
                  <a:lnTo>
                    <a:pt x="10" y="4"/>
                  </a:lnTo>
                  <a:lnTo>
                    <a:pt x="8" y="5"/>
                  </a:lnTo>
                  <a:lnTo>
                    <a:pt x="7" y="6"/>
                  </a:lnTo>
                  <a:lnTo>
                    <a:pt x="6" y="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810" name="Freeform 328"/>
            <p:cNvSpPr>
              <a:spLocks/>
            </p:cNvSpPr>
            <p:nvPr/>
          </p:nvSpPr>
          <p:spPr bwMode="auto">
            <a:xfrm>
              <a:off x="3431" y="1512"/>
              <a:ext cx="42" cy="25"/>
            </a:xfrm>
            <a:custGeom>
              <a:avLst/>
              <a:gdLst>
                <a:gd name="T0" fmla="*/ 5 w 42"/>
                <a:gd name="T1" fmla="*/ 7 h 25"/>
                <a:gd name="T2" fmla="*/ 4 w 42"/>
                <a:gd name="T3" fmla="*/ 8 h 25"/>
                <a:gd name="T4" fmla="*/ 3 w 42"/>
                <a:gd name="T5" fmla="*/ 9 h 25"/>
                <a:gd name="T6" fmla="*/ 2 w 42"/>
                <a:gd name="T7" fmla="*/ 10 h 25"/>
                <a:gd name="T8" fmla="*/ 1 w 42"/>
                <a:gd name="T9" fmla="*/ 11 h 25"/>
                <a:gd name="T10" fmla="*/ 0 w 42"/>
                <a:gd name="T11" fmla="*/ 12 h 25"/>
                <a:gd name="T12" fmla="*/ 1 w 42"/>
                <a:gd name="T13" fmla="*/ 13 h 25"/>
                <a:gd name="T14" fmla="*/ 3 w 42"/>
                <a:gd name="T15" fmla="*/ 14 h 25"/>
                <a:gd name="T16" fmla="*/ 4 w 42"/>
                <a:gd name="T17" fmla="*/ 15 h 25"/>
                <a:gd name="T18" fmla="*/ 6 w 42"/>
                <a:gd name="T19" fmla="*/ 16 h 25"/>
                <a:gd name="T20" fmla="*/ 8 w 42"/>
                <a:gd name="T21" fmla="*/ 17 h 25"/>
                <a:gd name="T22" fmla="*/ 9 w 42"/>
                <a:gd name="T23" fmla="*/ 18 h 25"/>
                <a:gd name="T24" fmla="*/ 11 w 42"/>
                <a:gd name="T25" fmla="*/ 19 h 25"/>
                <a:gd name="T26" fmla="*/ 13 w 42"/>
                <a:gd name="T27" fmla="*/ 20 h 25"/>
                <a:gd name="T28" fmla="*/ 15 w 42"/>
                <a:gd name="T29" fmla="*/ 20 h 25"/>
                <a:gd name="T30" fmla="*/ 16 w 42"/>
                <a:gd name="T31" fmla="*/ 21 h 25"/>
                <a:gd name="T32" fmla="*/ 18 w 42"/>
                <a:gd name="T33" fmla="*/ 22 h 25"/>
                <a:gd name="T34" fmla="*/ 21 w 42"/>
                <a:gd name="T35" fmla="*/ 23 h 25"/>
                <a:gd name="T36" fmla="*/ 22 w 42"/>
                <a:gd name="T37" fmla="*/ 24 h 25"/>
                <a:gd name="T38" fmla="*/ 24 w 42"/>
                <a:gd name="T39" fmla="*/ 24 h 25"/>
                <a:gd name="T40" fmla="*/ 26 w 42"/>
                <a:gd name="T41" fmla="*/ 24 h 25"/>
                <a:gd name="T42" fmla="*/ 28 w 42"/>
                <a:gd name="T43" fmla="*/ 24 h 25"/>
                <a:gd name="T44" fmla="*/ 29 w 42"/>
                <a:gd name="T45" fmla="*/ 23 h 25"/>
                <a:gd name="T46" fmla="*/ 30 w 42"/>
                <a:gd name="T47" fmla="*/ 22 h 25"/>
                <a:gd name="T48" fmla="*/ 31 w 42"/>
                <a:gd name="T49" fmla="*/ 21 h 25"/>
                <a:gd name="T50" fmla="*/ 32 w 42"/>
                <a:gd name="T51" fmla="*/ 20 h 25"/>
                <a:gd name="T52" fmla="*/ 33 w 42"/>
                <a:gd name="T53" fmla="*/ 19 h 25"/>
                <a:gd name="T54" fmla="*/ 35 w 42"/>
                <a:gd name="T55" fmla="*/ 19 h 25"/>
                <a:gd name="T56" fmla="*/ 36 w 42"/>
                <a:gd name="T57" fmla="*/ 18 h 25"/>
                <a:gd name="T58" fmla="*/ 38 w 42"/>
                <a:gd name="T59" fmla="*/ 18 h 25"/>
                <a:gd name="T60" fmla="*/ 39 w 42"/>
                <a:gd name="T61" fmla="*/ 17 h 25"/>
                <a:gd name="T62" fmla="*/ 40 w 42"/>
                <a:gd name="T63" fmla="*/ 16 h 25"/>
                <a:gd name="T64" fmla="*/ 40 w 42"/>
                <a:gd name="T65" fmla="*/ 14 h 25"/>
                <a:gd name="T66" fmla="*/ 41 w 42"/>
                <a:gd name="T67" fmla="*/ 13 h 25"/>
                <a:gd name="T68" fmla="*/ 41 w 42"/>
                <a:gd name="T69" fmla="*/ 11 h 25"/>
                <a:gd name="T70" fmla="*/ 40 w 42"/>
                <a:gd name="T71" fmla="*/ 10 h 25"/>
                <a:gd name="T72" fmla="*/ 40 w 42"/>
                <a:gd name="T73" fmla="*/ 8 h 25"/>
                <a:gd name="T74" fmla="*/ 40 w 42"/>
                <a:gd name="T75" fmla="*/ 6 h 25"/>
                <a:gd name="T76" fmla="*/ 40 w 42"/>
                <a:gd name="T77" fmla="*/ 4 h 25"/>
                <a:gd name="T78" fmla="*/ 38 w 42"/>
                <a:gd name="T79" fmla="*/ 2 h 25"/>
                <a:gd name="T80" fmla="*/ 36 w 42"/>
                <a:gd name="T81" fmla="*/ 2 h 25"/>
                <a:gd name="T82" fmla="*/ 34 w 42"/>
                <a:gd name="T83" fmla="*/ 1 h 25"/>
                <a:gd name="T84" fmla="*/ 32 w 42"/>
                <a:gd name="T85" fmla="*/ 1 h 25"/>
                <a:gd name="T86" fmla="*/ 30 w 42"/>
                <a:gd name="T87" fmla="*/ 0 h 25"/>
                <a:gd name="T88" fmla="*/ 28 w 42"/>
                <a:gd name="T89" fmla="*/ 0 h 25"/>
                <a:gd name="T90" fmla="*/ 26 w 42"/>
                <a:gd name="T91" fmla="*/ 1 h 25"/>
                <a:gd name="T92" fmla="*/ 24 w 42"/>
                <a:gd name="T93" fmla="*/ 1 h 25"/>
                <a:gd name="T94" fmla="*/ 22 w 42"/>
                <a:gd name="T95" fmla="*/ 2 h 25"/>
                <a:gd name="T96" fmla="*/ 17 w 42"/>
                <a:gd name="T97" fmla="*/ 3 h 25"/>
                <a:gd name="T98" fmla="*/ 15 w 42"/>
                <a:gd name="T99" fmla="*/ 4 h 25"/>
                <a:gd name="T100" fmla="*/ 13 w 42"/>
                <a:gd name="T101" fmla="*/ 4 h 25"/>
                <a:gd name="T102" fmla="*/ 10 w 42"/>
                <a:gd name="T103" fmla="*/ 5 h 25"/>
                <a:gd name="T104" fmla="*/ 7 w 42"/>
                <a:gd name="T105" fmla="*/ 6 h 2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2" h="25">
                  <a:moveTo>
                    <a:pt x="6" y="7"/>
                  </a:moveTo>
                  <a:lnTo>
                    <a:pt x="5" y="7"/>
                  </a:lnTo>
                  <a:lnTo>
                    <a:pt x="5" y="8"/>
                  </a:lnTo>
                  <a:lnTo>
                    <a:pt x="4" y="8"/>
                  </a:lnTo>
                  <a:lnTo>
                    <a:pt x="3" y="8"/>
                  </a:lnTo>
                  <a:lnTo>
                    <a:pt x="3" y="9"/>
                  </a:lnTo>
                  <a:lnTo>
                    <a:pt x="3" y="10"/>
                  </a:lnTo>
                  <a:lnTo>
                    <a:pt x="2" y="10"/>
                  </a:lnTo>
                  <a:lnTo>
                    <a:pt x="1" y="10"/>
                  </a:lnTo>
                  <a:lnTo>
                    <a:pt x="1" y="11"/>
                  </a:lnTo>
                  <a:lnTo>
                    <a:pt x="1" y="12"/>
                  </a:lnTo>
                  <a:lnTo>
                    <a:pt x="0" y="12"/>
                  </a:lnTo>
                  <a:lnTo>
                    <a:pt x="1" y="12"/>
                  </a:lnTo>
                  <a:lnTo>
                    <a:pt x="1" y="13"/>
                  </a:lnTo>
                  <a:lnTo>
                    <a:pt x="2" y="14"/>
                  </a:lnTo>
                  <a:lnTo>
                    <a:pt x="3" y="14"/>
                  </a:lnTo>
                  <a:lnTo>
                    <a:pt x="3" y="15"/>
                  </a:lnTo>
                  <a:lnTo>
                    <a:pt x="4" y="15"/>
                  </a:lnTo>
                  <a:lnTo>
                    <a:pt x="5" y="16"/>
                  </a:lnTo>
                  <a:lnTo>
                    <a:pt x="6" y="16"/>
                  </a:lnTo>
                  <a:lnTo>
                    <a:pt x="7" y="17"/>
                  </a:lnTo>
                  <a:lnTo>
                    <a:pt x="8" y="17"/>
                  </a:lnTo>
                  <a:lnTo>
                    <a:pt x="8" y="18"/>
                  </a:lnTo>
                  <a:lnTo>
                    <a:pt x="9" y="18"/>
                  </a:lnTo>
                  <a:lnTo>
                    <a:pt x="11" y="18"/>
                  </a:lnTo>
                  <a:lnTo>
                    <a:pt x="11" y="19"/>
                  </a:lnTo>
                  <a:lnTo>
                    <a:pt x="12" y="19"/>
                  </a:lnTo>
                  <a:lnTo>
                    <a:pt x="13" y="20"/>
                  </a:lnTo>
                  <a:lnTo>
                    <a:pt x="14" y="20"/>
                  </a:lnTo>
                  <a:lnTo>
                    <a:pt x="15" y="20"/>
                  </a:lnTo>
                  <a:lnTo>
                    <a:pt x="15" y="21"/>
                  </a:lnTo>
                  <a:lnTo>
                    <a:pt x="16" y="21"/>
                  </a:lnTo>
                  <a:lnTo>
                    <a:pt x="17" y="22"/>
                  </a:lnTo>
                  <a:lnTo>
                    <a:pt x="18" y="22"/>
                  </a:lnTo>
                  <a:lnTo>
                    <a:pt x="19" y="23"/>
                  </a:lnTo>
                  <a:lnTo>
                    <a:pt x="21" y="23"/>
                  </a:lnTo>
                  <a:lnTo>
                    <a:pt x="22" y="23"/>
                  </a:lnTo>
                  <a:lnTo>
                    <a:pt x="22" y="24"/>
                  </a:lnTo>
                  <a:lnTo>
                    <a:pt x="23" y="24"/>
                  </a:lnTo>
                  <a:lnTo>
                    <a:pt x="24" y="24"/>
                  </a:lnTo>
                  <a:lnTo>
                    <a:pt x="25" y="24"/>
                  </a:lnTo>
                  <a:lnTo>
                    <a:pt x="26" y="24"/>
                  </a:lnTo>
                  <a:lnTo>
                    <a:pt x="27" y="24"/>
                  </a:lnTo>
                  <a:lnTo>
                    <a:pt x="28" y="24"/>
                  </a:lnTo>
                  <a:lnTo>
                    <a:pt x="28" y="23"/>
                  </a:lnTo>
                  <a:lnTo>
                    <a:pt x="29" y="23"/>
                  </a:lnTo>
                  <a:lnTo>
                    <a:pt x="29" y="22"/>
                  </a:lnTo>
                  <a:lnTo>
                    <a:pt x="30" y="22"/>
                  </a:lnTo>
                  <a:lnTo>
                    <a:pt x="30" y="21"/>
                  </a:lnTo>
                  <a:lnTo>
                    <a:pt x="31" y="21"/>
                  </a:lnTo>
                  <a:lnTo>
                    <a:pt x="32" y="21"/>
                  </a:lnTo>
                  <a:lnTo>
                    <a:pt x="32" y="20"/>
                  </a:lnTo>
                  <a:lnTo>
                    <a:pt x="33" y="20"/>
                  </a:lnTo>
                  <a:lnTo>
                    <a:pt x="33" y="19"/>
                  </a:lnTo>
                  <a:lnTo>
                    <a:pt x="34" y="19"/>
                  </a:lnTo>
                  <a:lnTo>
                    <a:pt x="35" y="19"/>
                  </a:lnTo>
                  <a:lnTo>
                    <a:pt x="35" y="18"/>
                  </a:lnTo>
                  <a:lnTo>
                    <a:pt x="36" y="18"/>
                  </a:lnTo>
                  <a:lnTo>
                    <a:pt x="37" y="18"/>
                  </a:lnTo>
                  <a:lnTo>
                    <a:pt x="38" y="18"/>
                  </a:lnTo>
                  <a:lnTo>
                    <a:pt x="38" y="17"/>
                  </a:lnTo>
                  <a:lnTo>
                    <a:pt x="39" y="17"/>
                  </a:lnTo>
                  <a:lnTo>
                    <a:pt x="39" y="16"/>
                  </a:lnTo>
                  <a:lnTo>
                    <a:pt x="40" y="16"/>
                  </a:lnTo>
                  <a:lnTo>
                    <a:pt x="40" y="15"/>
                  </a:lnTo>
                  <a:lnTo>
                    <a:pt x="40" y="14"/>
                  </a:lnTo>
                  <a:lnTo>
                    <a:pt x="41" y="14"/>
                  </a:lnTo>
                  <a:lnTo>
                    <a:pt x="41" y="13"/>
                  </a:lnTo>
                  <a:lnTo>
                    <a:pt x="41" y="12"/>
                  </a:lnTo>
                  <a:lnTo>
                    <a:pt x="41" y="11"/>
                  </a:lnTo>
                  <a:lnTo>
                    <a:pt x="41" y="10"/>
                  </a:lnTo>
                  <a:lnTo>
                    <a:pt x="40" y="10"/>
                  </a:lnTo>
                  <a:lnTo>
                    <a:pt x="40" y="9"/>
                  </a:lnTo>
                  <a:lnTo>
                    <a:pt x="40" y="8"/>
                  </a:lnTo>
                  <a:lnTo>
                    <a:pt x="40" y="7"/>
                  </a:lnTo>
                  <a:lnTo>
                    <a:pt x="40" y="6"/>
                  </a:lnTo>
                  <a:lnTo>
                    <a:pt x="40" y="5"/>
                  </a:lnTo>
                  <a:lnTo>
                    <a:pt x="40" y="4"/>
                  </a:lnTo>
                  <a:lnTo>
                    <a:pt x="39" y="3"/>
                  </a:lnTo>
                  <a:lnTo>
                    <a:pt x="38" y="2"/>
                  </a:lnTo>
                  <a:lnTo>
                    <a:pt x="37" y="2"/>
                  </a:lnTo>
                  <a:lnTo>
                    <a:pt x="36" y="2"/>
                  </a:lnTo>
                  <a:lnTo>
                    <a:pt x="35" y="2"/>
                  </a:lnTo>
                  <a:lnTo>
                    <a:pt x="34" y="1"/>
                  </a:lnTo>
                  <a:lnTo>
                    <a:pt x="33" y="1"/>
                  </a:lnTo>
                  <a:lnTo>
                    <a:pt x="32" y="1"/>
                  </a:lnTo>
                  <a:lnTo>
                    <a:pt x="31" y="0"/>
                  </a:lnTo>
                  <a:lnTo>
                    <a:pt x="30" y="0"/>
                  </a:lnTo>
                  <a:lnTo>
                    <a:pt x="29" y="0"/>
                  </a:lnTo>
                  <a:lnTo>
                    <a:pt x="28" y="0"/>
                  </a:lnTo>
                  <a:lnTo>
                    <a:pt x="27" y="1"/>
                  </a:lnTo>
                  <a:lnTo>
                    <a:pt x="26" y="1"/>
                  </a:lnTo>
                  <a:lnTo>
                    <a:pt x="25" y="1"/>
                  </a:lnTo>
                  <a:lnTo>
                    <a:pt x="24" y="1"/>
                  </a:lnTo>
                  <a:lnTo>
                    <a:pt x="23" y="1"/>
                  </a:lnTo>
                  <a:lnTo>
                    <a:pt x="22" y="2"/>
                  </a:lnTo>
                  <a:lnTo>
                    <a:pt x="19" y="2"/>
                  </a:lnTo>
                  <a:lnTo>
                    <a:pt x="17" y="3"/>
                  </a:lnTo>
                  <a:lnTo>
                    <a:pt x="16" y="3"/>
                  </a:lnTo>
                  <a:lnTo>
                    <a:pt x="15" y="4"/>
                  </a:lnTo>
                  <a:lnTo>
                    <a:pt x="14" y="4"/>
                  </a:lnTo>
                  <a:lnTo>
                    <a:pt x="13" y="4"/>
                  </a:lnTo>
                  <a:lnTo>
                    <a:pt x="11" y="5"/>
                  </a:lnTo>
                  <a:lnTo>
                    <a:pt x="10" y="5"/>
                  </a:lnTo>
                  <a:lnTo>
                    <a:pt x="9" y="6"/>
                  </a:lnTo>
                  <a:lnTo>
                    <a:pt x="7" y="6"/>
                  </a:lnTo>
                  <a:lnTo>
                    <a:pt x="6" y="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811" name="Freeform 329"/>
            <p:cNvSpPr>
              <a:spLocks/>
            </p:cNvSpPr>
            <p:nvPr/>
          </p:nvSpPr>
          <p:spPr bwMode="auto">
            <a:xfrm>
              <a:off x="3739" y="1658"/>
              <a:ext cx="42" cy="25"/>
            </a:xfrm>
            <a:custGeom>
              <a:avLst/>
              <a:gdLst>
                <a:gd name="T0" fmla="*/ 5 w 42"/>
                <a:gd name="T1" fmla="*/ 7 h 25"/>
                <a:gd name="T2" fmla="*/ 4 w 42"/>
                <a:gd name="T3" fmla="*/ 8 h 25"/>
                <a:gd name="T4" fmla="*/ 3 w 42"/>
                <a:gd name="T5" fmla="*/ 9 h 25"/>
                <a:gd name="T6" fmla="*/ 2 w 42"/>
                <a:gd name="T7" fmla="*/ 10 h 25"/>
                <a:gd name="T8" fmla="*/ 1 w 42"/>
                <a:gd name="T9" fmla="*/ 11 h 25"/>
                <a:gd name="T10" fmla="*/ 0 w 42"/>
                <a:gd name="T11" fmla="*/ 12 h 25"/>
                <a:gd name="T12" fmla="*/ 1 w 42"/>
                <a:gd name="T13" fmla="*/ 13 h 25"/>
                <a:gd name="T14" fmla="*/ 2 w 42"/>
                <a:gd name="T15" fmla="*/ 14 h 25"/>
                <a:gd name="T16" fmla="*/ 3 w 42"/>
                <a:gd name="T17" fmla="*/ 15 h 25"/>
                <a:gd name="T18" fmla="*/ 5 w 42"/>
                <a:gd name="T19" fmla="*/ 16 h 25"/>
                <a:gd name="T20" fmla="*/ 6 w 42"/>
                <a:gd name="T21" fmla="*/ 17 h 25"/>
                <a:gd name="T22" fmla="*/ 8 w 42"/>
                <a:gd name="T23" fmla="*/ 18 h 25"/>
                <a:gd name="T24" fmla="*/ 10 w 42"/>
                <a:gd name="T25" fmla="*/ 18 h 25"/>
                <a:gd name="T26" fmla="*/ 12 w 42"/>
                <a:gd name="T27" fmla="*/ 19 h 25"/>
                <a:gd name="T28" fmla="*/ 13 w 42"/>
                <a:gd name="T29" fmla="*/ 20 h 25"/>
                <a:gd name="T30" fmla="*/ 15 w 42"/>
                <a:gd name="T31" fmla="*/ 21 h 25"/>
                <a:gd name="T32" fmla="*/ 17 w 42"/>
                <a:gd name="T33" fmla="*/ 22 h 25"/>
                <a:gd name="T34" fmla="*/ 19 w 42"/>
                <a:gd name="T35" fmla="*/ 23 h 25"/>
                <a:gd name="T36" fmla="*/ 22 w 42"/>
                <a:gd name="T37" fmla="*/ 24 h 25"/>
                <a:gd name="T38" fmla="*/ 24 w 42"/>
                <a:gd name="T39" fmla="*/ 24 h 25"/>
                <a:gd name="T40" fmla="*/ 26 w 42"/>
                <a:gd name="T41" fmla="*/ 24 h 25"/>
                <a:gd name="T42" fmla="*/ 28 w 42"/>
                <a:gd name="T43" fmla="*/ 24 h 25"/>
                <a:gd name="T44" fmla="*/ 29 w 42"/>
                <a:gd name="T45" fmla="*/ 23 h 25"/>
                <a:gd name="T46" fmla="*/ 30 w 42"/>
                <a:gd name="T47" fmla="*/ 22 h 25"/>
                <a:gd name="T48" fmla="*/ 31 w 42"/>
                <a:gd name="T49" fmla="*/ 21 h 25"/>
                <a:gd name="T50" fmla="*/ 33 w 42"/>
                <a:gd name="T51" fmla="*/ 19 h 25"/>
                <a:gd name="T52" fmla="*/ 35 w 42"/>
                <a:gd name="T53" fmla="*/ 18 h 25"/>
                <a:gd name="T54" fmla="*/ 37 w 42"/>
                <a:gd name="T55" fmla="*/ 18 h 25"/>
                <a:gd name="T56" fmla="*/ 38 w 42"/>
                <a:gd name="T57" fmla="*/ 17 h 25"/>
                <a:gd name="T58" fmla="*/ 39 w 42"/>
                <a:gd name="T59" fmla="*/ 16 h 25"/>
                <a:gd name="T60" fmla="*/ 40 w 42"/>
                <a:gd name="T61" fmla="*/ 15 h 25"/>
                <a:gd name="T62" fmla="*/ 41 w 42"/>
                <a:gd name="T63" fmla="*/ 13 h 25"/>
                <a:gd name="T64" fmla="*/ 40 w 42"/>
                <a:gd name="T65" fmla="*/ 12 h 25"/>
                <a:gd name="T66" fmla="*/ 40 w 42"/>
                <a:gd name="T67" fmla="*/ 10 h 25"/>
                <a:gd name="T68" fmla="*/ 40 w 42"/>
                <a:gd name="T69" fmla="*/ 8 h 25"/>
                <a:gd name="T70" fmla="*/ 40 w 42"/>
                <a:gd name="T71" fmla="*/ 6 h 25"/>
                <a:gd name="T72" fmla="*/ 38 w 42"/>
                <a:gd name="T73" fmla="*/ 3 h 25"/>
                <a:gd name="T74" fmla="*/ 36 w 42"/>
                <a:gd name="T75" fmla="*/ 2 h 25"/>
                <a:gd name="T76" fmla="*/ 34 w 42"/>
                <a:gd name="T77" fmla="*/ 1 h 25"/>
                <a:gd name="T78" fmla="*/ 32 w 42"/>
                <a:gd name="T79" fmla="*/ 1 h 25"/>
                <a:gd name="T80" fmla="*/ 30 w 42"/>
                <a:gd name="T81" fmla="*/ 1 h 25"/>
                <a:gd name="T82" fmla="*/ 28 w 42"/>
                <a:gd name="T83" fmla="*/ 0 h 25"/>
                <a:gd name="T84" fmla="*/ 26 w 42"/>
                <a:gd name="T85" fmla="*/ 1 h 25"/>
                <a:gd name="T86" fmla="*/ 23 w 42"/>
                <a:gd name="T87" fmla="*/ 1 h 25"/>
                <a:gd name="T88" fmla="*/ 21 w 42"/>
                <a:gd name="T89" fmla="*/ 2 h 25"/>
                <a:gd name="T90" fmla="*/ 18 w 42"/>
                <a:gd name="T91" fmla="*/ 2 h 25"/>
                <a:gd name="T92" fmla="*/ 16 w 42"/>
                <a:gd name="T93" fmla="*/ 3 h 25"/>
                <a:gd name="T94" fmla="*/ 13 w 42"/>
                <a:gd name="T95" fmla="*/ 4 h 25"/>
                <a:gd name="T96" fmla="*/ 11 w 42"/>
                <a:gd name="T97" fmla="*/ 5 h 25"/>
                <a:gd name="T98" fmla="*/ 8 w 42"/>
                <a:gd name="T99" fmla="*/ 6 h 25"/>
                <a:gd name="T100" fmla="*/ 6 w 42"/>
                <a:gd name="T101" fmla="*/ 7 h 2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2" h="25">
                  <a:moveTo>
                    <a:pt x="6" y="7"/>
                  </a:moveTo>
                  <a:lnTo>
                    <a:pt x="5" y="7"/>
                  </a:lnTo>
                  <a:lnTo>
                    <a:pt x="5" y="8"/>
                  </a:lnTo>
                  <a:lnTo>
                    <a:pt x="4" y="8"/>
                  </a:lnTo>
                  <a:lnTo>
                    <a:pt x="3" y="8"/>
                  </a:lnTo>
                  <a:lnTo>
                    <a:pt x="3" y="9"/>
                  </a:lnTo>
                  <a:lnTo>
                    <a:pt x="2" y="9"/>
                  </a:lnTo>
                  <a:lnTo>
                    <a:pt x="2" y="10"/>
                  </a:lnTo>
                  <a:lnTo>
                    <a:pt x="1" y="10"/>
                  </a:lnTo>
                  <a:lnTo>
                    <a:pt x="1" y="11"/>
                  </a:lnTo>
                  <a:lnTo>
                    <a:pt x="1" y="12"/>
                  </a:lnTo>
                  <a:lnTo>
                    <a:pt x="0" y="12"/>
                  </a:lnTo>
                  <a:lnTo>
                    <a:pt x="0" y="13"/>
                  </a:lnTo>
                  <a:lnTo>
                    <a:pt x="1" y="13"/>
                  </a:lnTo>
                  <a:lnTo>
                    <a:pt x="1" y="14"/>
                  </a:lnTo>
                  <a:lnTo>
                    <a:pt x="2" y="14"/>
                  </a:lnTo>
                  <a:lnTo>
                    <a:pt x="3" y="14"/>
                  </a:lnTo>
                  <a:lnTo>
                    <a:pt x="3" y="15"/>
                  </a:lnTo>
                  <a:lnTo>
                    <a:pt x="4" y="15"/>
                  </a:lnTo>
                  <a:lnTo>
                    <a:pt x="5" y="16"/>
                  </a:lnTo>
                  <a:lnTo>
                    <a:pt x="6" y="16"/>
                  </a:lnTo>
                  <a:lnTo>
                    <a:pt x="6" y="17"/>
                  </a:lnTo>
                  <a:lnTo>
                    <a:pt x="7" y="17"/>
                  </a:lnTo>
                  <a:lnTo>
                    <a:pt x="8" y="18"/>
                  </a:lnTo>
                  <a:lnTo>
                    <a:pt x="9" y="18"/>
                  </a:lnTo>
                  <a:lnTo>
                    <a:pt x="10" y="18"/>
                  </a:lnTo>
                  <a:lnTo>
                    <a:pt x="11" y="19"/>
                  </a:lnTo>
                  <a:lnTo>
                    <a:pt x="12" y="19"/>
                  </a:lnTo>
                  <a:lnTo>
                    <a:pt x="12" y="20"/>
                  </a:lnTo>
                  <a:lnTo>
                    <a:pt x="13" y="20"/>
                  </a:lnTo>
                  <a:lnTo>
                    <a:pt x="14" y="20"/>
                  </a:lnTo>
                  <a:lnTo>
                    <a:pt x="15" y="21"/>
                  </a:lnTo>
                  <a:lnTo>
                    <a:pt x="16" y="22"/>
                  </a:lnTo>
                  <a:lnTo>
                    <a:pt x="17" y="22"/>
                  </a:lnTo>
                  <a:lnTo>
                    <a:pt x="18" y="23"/>
                  </a:lnTo>
                  <a:lnTo>
                    <a:pt x="19" y="23"/>
                  </a:lnTo>
                  <a:lnTo>
                    <a:pt x="21" y="23"/>
                  </a:lnTo>
                  <a:lnTo>
                    <a:pt x="22" y="24"/>
                  </a:lnTo>
                  <a:lnTo>
                    <a:pt x="23" y="24"/>
                  </a:lnTo>
                  <a:lnTo>
                    <a:pt x="24" y="24"/>
                  </a:lnTo>
                  <a:lnTo>
                    <a:pt x="25" y="24"/>
                  </a:lnTo>
                  <a:lnTo>
                    <a:pt x="26" y="24"/>
                  </a:lnTo>
                  <a:lnTo>
                    <a:pt x="27" y="24"/>
                  </a:lnTo>
                  <a:lnTo>
                    <a:pt x="28" y="24"/>
                  </a:lnTo>
                  <a:lnTo>
                    <a:pt x="28" y="23"/>
                  </a:lnTo>
                  <a:lnTo>
                    <a:pt x="29" y="23"/>
                  </a:lnTo>
                  <a:lnTo>
                    <a:pt x="29" y="22"/>
                  </a:lnTo>
                  <a:lnTo>
                    <a:pt x="30" y="22"/>
                  </a:lnTo>
                  <a:lnTo>
                    <a:pt x="30" y="21"/>
                  </a:lnTo>
                  <a:lnTo>
                    <a:pt x="31" y="21"/>
                  </a:lnTo>
                  <a:lnTo>
                    <a:pt x="32" y="20"/>
                  </a:lnTo>
                  <a:lnTo>
                    <a:pt x="33" y="19"/>
                  </a:lnTo>
                  <a:lnTo>
                    <a:pt x="34" y="19"/>
                  </a:lnTo>
                  <a:lnTo>
                    <a:pt x="35" y="18"/>
                  </a:lnTo>
                  <a:lnTo>
                    <a:pt x="36" y="18"/>
                  </a:lnTo>
                  <a:lnTo>
                    <a:pt x="37" y="18"/>
                  </a:lnTo>
                  <a:lnTo>
                    <a:pt x="38" y="18"/>
                  </a:lnTo>
                  <a:lnTo>
                    <a:pt x="38" y="17"/>
                  </a:lnTo>
                  <a:lnTo>
                    <a:pt x="39" y="17"/>
                  </a:lnTo>
                  <a:lnTo>
                    <a:pt x="39" y="16"/>
                  </a:lnTo>
                  <a:lnTo>
                    <a:pt x="40" y="16"/>
                  </a:lnTo>
                  <a:lnTo>
                    <a:pt x="40" y="15"/>
                  </a:lnTo>
                  <a:lnTo>
                    <a:pt x="40" y="14"/>
                  </a:lnTo>
                  <a:lnTo>
                    <a:pt x="41" y="13"/>
                  </a:lnTo>
                  <a:lnTo>
                    <a:pt x="41" y="12"/>
                  </a:lnTo>
                  <a:lnTo>
                    <a:pt x="40" y="12"/>
                  </a:lnTo>
                  <a:lnTo>
                    <a:pt x="40" y="11"/>
                  </a:lnTo>
                  <a:lnTo>
                    <a:pt x="40" y="10"/>
                  </a:lnTo>
                  <a:lnTo>
                    <a:pt x="40" y="9"/>
                  </a:lnTo>
                  <a:lnTo>
                    <a:pt x="40" y="8"/>
                  </a:lnTo>
                  <a:lnTo>
                    <a:pt x="40" y="7"/>
                  </a:lnTo>
                  <a:lnTo>
                    <a:pt x="40" y="6"/>
                  </a:lnTo>
                  <a:lnTo>
                    <a:pt x="40" y="5"/>
                  </a:lnTo>
                  <a:lnTo>
                    <a:pt x="38" y="3"/>
                  </a:lnTo>
                  <a:lnTo>
                    <a:pt x="37" y="3"/>
                  </a:lnTo>
                  <a:lnTo>
                    <a:pt x="36" y="2"/>
                  </a:lnTo>
                  <a:lnTo>
                    <a:pt x="35" y="2"/>
                  </a:lnTo>
                  <a:lnTo>
                    <a:pt x="34" y="1"/>
                  </a:lnTo>
                  <a:lnTo>
                    <a:pt x="33" y="1"/>
                  </a:lnTo>
                  <a:lnTo>
                    <a:pt x="32" y="1"/>
                  </a:lnTo>
                  <a:lnTo>
                    <a:pt x="31" y="1"/>
                  </a:lnTo>
                  <a:lnTo>
                    <a:pt x="30" y="1"/>
                  </a:lnTo>
                  <a:lnTo>
                    <a:pt x="29" y="0"/>
                  </a:lnTo>
                  <a:lnTo>
                    <a:pt x="28" y="0"/>
                  </a:lnTo>
                  <a:lnTo>
                    <a:pt x="28" y="1"/>
                  </a:lnTo>
                  <a:lnTo>
                    <a:pt x="26" y="1"/>
                  </a:lnTo>
                  <a:lnTo>
                    <a:pt x="24" y="1"/>
                  </a:lnTo>
                  <a:lnTo>
                    <a:pt x="23" y="1"/>
                  </a:lnTo>
                  <a:lnTo>
                    <a:pt x="22" y="1"/>
                  </a:lnTo>
                  <a:lnTo>
                    <a:pt x="21" y="2"/>
                  </a:lnTo>
                  <a:lnTo>
                    <a:pt x="19" y="2"/>
                  </a:lnTo>
                  <a:lnTo>
                    <a:pt x="18" y="2"/>
                  </a:lnTo>
                  <a:lnTo>
                    <a:pt x="17" y="3"/>
                  </a:lnTo>
                  <a:lnTo>
                    <a:pt x="16" y="3"/>
                  </a:lnTo>
                  <a:lnTo>
                    <a:pt x="15" y="4"/>
                  </a:lnTo>
                  <a:lnTo>
                    <a:pt x="13" y="4"/>
                  </a:lnTo>
                  <a:lnTo>
                    <a:pt x="12" y="4"/>
                  </a:lnTo>
                  <a:lnTo>
                    <a:pt x="11" y="5"/>
                  </a:lnTo>
                  <a:lnTo>
                    <a:pt x="9" y="5"/>
                  </a:lnTo>
                  <a:lnTo>
                    <a:pt x="8" y="6"/>
                  </a:lnTo>
                  <a:lnTo>
                    <a:pt x="7" y="6"/>
                  </a:lnTo>
                  <a:lnTo>
                    <a:pt x="6" y="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812" name="Freeform 330"/>
            <p:cNvSpPr>
              <a:spLocks/>
            </p:cNvSpPr>
            <p:nvPr/>
          </p:nvSpPr>
          <p:spPr bwMode="auto">
            <a:xfrm>
              <a:off x="3370" y="1626"/>
              <a:ext cx="38" cy="23"/>
            </a:xfrm>
            <a:custGeom>
              <a:avLst/>
              <a:gdLst>
                <a:gd name="T0" fmla="*/ 0 w 38"/>
                <a:gd name="T1" fmla="*/ 14 h 23"/>
                <a:gd name="T2" fmla="*/ 0 w 38"/>
                <a:gd name="T3" fmla="*/ 16 h 23"/>
                <a:gd name="T4" fmla="*/ 1 w 38"/>
                <a:gd name="T5" fmla="*/ 17 h 23"/>
                <a:gd name="T6" fmla="*/ 2 w 38"/>
                <a:gd name="T7" fmla="*/ 18 h 23"/>
                <a:gd name="T8" fmla="*/ 3 w 38"/>
                <a:gd name="T9" fmla="*/ 19 h 23"/>
                <a:gd name="T10" fmla="*/ 4 w 38"/>
                <a:gd name="T11" fmla="*/ 20 h 23"/>
                <a:gd name="T12" fmla="*/ 6 w 38"/>
                <a:gd name="T13" fmla="*/ 20 h 23"/>
                <a:gd name="T14" fmla="*/ 7 w 38"/>
                <a:gd name="T15" fmla="*/ 21 h 23"/>
                <a:gd name="T16" fmla="*/ 8 w 38"/>
                <a:gd name="T17" fmla="*/ 22 h 23"/>
                <a:gd name="T18" fmla="*/ 10 w 38"/>
                <a:gd name="T19" fmla="*/ 22 h 23"/>
                <a:gd name="T20" fmla="*/ 12 w 38"/>
                <a:gd name="T21" fmla="*/ 22 h 23"/>
                <a:gd name="T22" fmla="*/ 14 w 38"/>
                <a:gd name="T23" fmla="*/ 22 h 23"/>
                <a:gd name="T24" fmla="*/ 15 w 38"/>
                <a:gd name="T25" fmla="*/ 21 h 23"/>
                <a:gd name="T26" fmla="*/ 17 w 38"/>
                <a:gd name="T27" fmla="*/ 21 h 23"/>
                <a:gd name="T28" fmla="*/ 20 w 38"/>
                <a:gd name="T29" fmla="*/ 20 h 23"/>
                <a:gd name="T30" fmla="*/ 22 w 38"/>
                <a:gd name="T31" fmla="*/ 20 h 23"/>
                <a:gd name="T32" fmla="*/ 23 w 38"/>
                <a:gd name="T33" fmla="*/ 21 h 23"/>
                <a:gd name="T34" fmla="*/ 25 w 38"/>
                <a:gd name="T35" fmla="*/ 21 h 23"/>
                <a:gd name="T36" fmla="*/ 27 w 38"/>
                <a:gd name="T37" fmla="*/ 21 h 23"/>
                <a:gd name="T38" fmla="*/ 28 w 38"/>
                <a:gd name="T39" fmla="*/ 20 h 23"/>
                <a:gd name="T40" fmla="*/ 30 w 38"/>
                <a:gd name="T41" fmla="*/ 20 h 23"/>
                <a:gd name="T42" fmla="*/ 32 w 38"/>
                <a:gd name="T43" fmla="*/ 20 h 23"/>
                <a:gd name="T44" fmla="*/ 33 w 38"/>
                <a:gd name="T45" fmla="*/ 18 h 23"/>
                <a:gd name="T46" fmla="*/ 34 w 38"/>
                <a:gd name="T47" fmla="*/ 17 h 23"/>
                <a:gd name="T48" fmla="*/ 35 w 38"/>
                <a:gd name="T49" fmla="*/ 16 h 23"/>
                <a:gd name="T50" fmla="*/ 36 w 38"/>
                <a:gd name="T51" fmla="*/ 15 h 23"/>
                <a:gd name="T52" fmla="*/ 36 w 38"/>
                <a:gd name="T53" fmla="*/ 13 h 23"/>
                <a:gd name="T54" fmla="*/ 36 w 38"/>
                <a:gd name="T55" fmla="*/ 11 h 23"/>
                <a:gd name="T56" fmla="*/ 36 w 38"/>
                <a:gd name="T57" fmla="*/ 10 h 23"/>
                <a:gd name="T58" fmla="*/ 36 w 38"/>
                <a:gd name="T59" fmla="*/ 8 h 23"/>
                <a:gd name="T60" fmla="*/ 36 w 38"/>
                <a:gd name="T61" fmla="*/ 6 h 23"/>
                <a:gd name="T62" fmla="*/ 35 w 38"/>
                <a:gd name="T63" fmla="*/ 5 h 23"/>
                <a:gd name="T64" fmla="*/ 34 w 38"/>
                <a:gd name="T65" fmla="*/ 3 h 23"/>
                <a:gd name="T66" fmla="*/ 32 w 38"/>
                <a:gd name="T67" fmla="*/ 2 h 23"/>
                <a:gd name="T68" fmla="*/ 30 w 38"/>
                <a:gd name="T69" fmla="*/ 2 h 23"/>
                <a:gd name="T70" fmla="*/ 28 w 38"/>
                <a:gd name="T71" fmla="*/ 2 h 23"/>
                <a:gd name="T72" fmla="*/ 27 w 38"/>
                <a:gd name="T73" fmla="*/ 3 h 23"/>
                <a:gd name="T74" fmla="*/ 25 w 38"/>
                <a:gd name="T75" fmla="*/ 3 h 23"/>
                <a:gd name="T76" fmla="*/ 23 w 38"/>
                <a:gd name="T77" fmla="*/ 3 h 23"/>
                <a:gd name="T78" fmla="*/ 21 w 38"/>
                <a:gd name="T79" fmla="*/ 3 h 23"/>
                <a:gd name="T80" fmla="*/ 20 w 38"/>
                <a:gd name="T81" fmla="*/ 2 h 23"/>
                <a:gd name="T82" fmla="*/ 18 w 38"/>
                <a:gd name="T83" fmla="*/ 1 h 23"/>
                <a:gd name="T84" fmla="*/ 17 w 38"/>
                <a:gd name="T85" fmla="*/ 1 h 23"/>
                <a:gd name="T86" fmla="*/ 15 w 38"/>
                <a:gd name="T87" fmla="*/ 2 h 23"/>
                <a:gd name="T88" fmla="*/ 14 w 38"/>
                <a:gd name="T89" fmla="*/ 3 h 23"/>
                <a:gd name="T90" fmla="*/ 12 w 38"/>
                <a:gd name="T91" fmla="*/ 3 h 23"/>
                <a:gd name="T92" fmla="*/ 10 w 38"/>
                <a:gd name="T93" fmla="*/ 4 h 23"/>
                <a:gd name="T94" fmla="*/ 9 w 38"/>
                <a:gd name="T95" fmla="*/ 5 h 23"/>
                <a:gd name="T96" fmla="*/ 7 w 38"/>
                <a:gd name="T97" fmla="*/ 6 h 23"/>
                <a:gd name="T98" fmla="*/ 6 w 38"/>
                <a:gd name="T99" fmla="*/ 7 h 23"/>
                <a:gd name="T100" fmla="*/ 4 w 38"/>
                <a:gd name="T101" fmla="*/ 7 h 23"/>
                <a:gd name="T102" fmla="*/ 3 w 38"/>
                <a:gd name="T103" fmla="*/ 9 h 23"/>
                <a:gd name="T104" fmla="*/ 2 w 38"/>
                <a:gd name="T105" fmla="*/ 10 h 23"/>
                <a:gd name="T106" fmla="*/ 0 w 38"/>
                <a:gd name="T107" fmla="*/ 12 h 2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8" h="23">
                  <a:moveTo>
                    <a:pt x="0" y="13"/>
                  </a:moveTo>
                  <a:lnTo>
                    <a:pt x="0" y="14"/>
                  </a:lnTo>
                  <a:lnTo>
                    <a:pt x="0" y="15"/>
                  </a:lnTo>
                  <a:lnTo>
                    <a:pt x="0" y="16"/>
                  </a:lnTo>
                  <a:lnTo>
                    <a:pt x="1" y="16"/>
                  </a:lnTo>
                  <a:lnTo>
                    <a:pt x="1" y="17"/>
                  </a:lnTo>
                  <a:lnTo>
                    <a:pt x="2" y="17"/>
                  </a:lnTo>
                  <a:lnTo>
                    <a:pt x="2" y="18"/>
                  </a:lnTo>
                  <a:lnTo>
                    <a:pt x="3" y="18"/>
                  </a:lnTo>
                  <a:lnTo>
                    <a:pt x="3" y="19"/>
                  </a:lnTo>
                  <a:lnTo>
                    <a:pt x="4" y="19"/>
                  </a:lnTo>
                  <a:lnTo>
                    <a:pt x="4" y="20"/>
                  </a:lnTo>
                  <a:lnTo>
                    <a:pt x="5" y="20"/>
                  </a:lnTo>
                  <a:lnTo>
                    <a:pt x="6" y="20"/>
                  </a:lnTo>
                  <a:lnTo>
                    <a:pt x="6" y="21"/>
                  </a:lnTo>
                  <a:lnTo>
                    <a:pt x="7" y="21"/>
                  </a:lnTo>
                  <a:lnTo>
                    <a:pt x="8" y="21"/>
                  </a:lnTo>
                  <a:lnTo>
                    <a:pt x="8" y="22"/>
                  </a:lnTo>
                  <a:lnTo>
                    <a:pt x="9" y="22"/>
                  </a:lnTo>
                  <a:lnTo>
                    <a:pt x="10" y="22"/>
                  </a:lnTo>
                  <a:lnTo>
                    <a:pt x="11" y="22"/>
                  </a:lnTo>
                  <a:lnTo>
                    <a:pt x="12" y="22"/>
                  </a:lnTo>
                  <a:lnTo>
                    <a:pt x="13" y="22"/>
                  </a:lnTo>
                  <a:lnTo>
                    <a:pt x="14" y="22"/>
                  </a:lnTo>
                  <a:lnTo>
                    <a:pt x="14" y="21"/>
                  </a:lnTo>
                  <a:lnTo>
                    <a:pt x="15" y="21"/>
                  </a:lnTo>
                  <a:lnTo>
                    <a:pt x="16" y="21"/>
                  </a:lnTo>
                  <a:lnTo>
                    <a:pt x="17" y="21"/>
                  </a:lnTo>
                  <a:lnTo>
                    <a:pt x="18" y="21"/>
                  </a:lnTo>
                  <a:lnTo>
                    <a:pt x="20" y="20"/>
                  </a:lnTo>
                  <a:lnTo>
                    <a:pt x="21" y="20"/>
                  </a:lnTo>
                  <a:lnTo>
                    <a:pt x="22" y="20"/>
                  </a:lnTo>
                  <a:lnTo>
                    <a:pt x="23" y="20"/>
                  </a:lnTo>
                  <a:lnTo>
                    <a:pt x="23" y="21"/>
                  </a:lnTo>
                  <a:lnTo>
                    <a:pt x="24" y="21"/>
                  </a:lnTo>
                  <a:lnTo>
                    <a:pt x="25" y="21"/>
                  </a:lnTo>
                  <a:lnTo>
                    <a:pt x="26" y="21"/>
                  </a:lnTo>
                  <a:lnTo>
                    <a:pt x="27" y="21"/>
                  </a:lnTo>
                  <a:lnTo>
                    <a:pt x="28" y="21"/>
                  </a:lnTo>
                  <a:lnTo>
                    <a:pt x="28" y="20"/>
                  </a:lnTo>
                  <a:lnTo>
                    <a:pt x="29" y="20"/>
                  </a:lnTo>
                  <a:lnTo>
                    <a:pt x="30" y="20"/>
                  </a:lnTo>
                  <a:lnTo>
                    <a:pt x="31" y="20"/>
                  </a:lnTo>
                  <a:lnTo>
                    <a:pt x="32" y="20"/>
                  </a:lnTo>
                  <a:lnTo>
                    <a:pt x="32" y="19"/>
                  </a:lnTo>
                  <a:lnTo>
                    <a:pt x="33" y="18"/>
                  </a:lnTo>
                  <a:lnTo>
                    <a:pt x="34" y="18"/>
                  </a:lnTo>
                  <a:lnTo>
                    <a:pt x="34" y="17"/>
                  </a:lnTo>
                  <a:lnTo>
                    <a:pt x="35" y="17"/>
                  </a:lnTo>
                  <a:lnTo>
                    <a:pt x="35" y="16"/>
                  </a:lnTo>
                  <a:lnTo>
                    <a:pt x="36" y="16"/>
                  </a:lnTo>
                  <a:lnTo>
                    <a:pt x="36" y="15"/>
                  </a:lnTo>
                  <a:lnTo>
                    <a:pt x="36" y="14"/>
                  </a:lnTo>
                  <a:lnTo>
                    <a:pt x="36" y="13"/>
                  </a:lnTo>
                  <a:lnTo>
                    <a:pt x="36" y="12"/>
                  </a:lnTo>
                  <a:lnTo>
                    <a:pt x="36" y="11"/>
                  </a:lnTo>
                  <a:lnTo>
                    <a:pt x="37" y="11"/>
                  </a:lnTo>
                  <a:lnTo>
                    <a:pt x="36" y="10"/>
                  </a:lnTo>
                  <a:lnTo>
                    <a:pt x="36" y="9"/>
                  </a:lnTo>
                  <a:lnTo>
                    <a:pt x="36" y="8"/>
                  </a:lnTo>
                  <a:lnTo>
                    <a:pt x="36" y="7"/>
                  </a:lnTo>
                  <a:lnTo>
                    <a:pt x="36" y="6"/>
                  </a:lnTo>
                  <a:lnTo>
                    <a:pt x="36" y="5"/>
                  </a:lnTo>
                  <a:lnTo>
                    <a:pt x="35" y="5"/>
                  </a:lnTo>
                  <a:lnTo>
                    <a:pt x="35" y="4"/>
                  </a:lnTo>
                  <a:lnTo>
                    <a:pt x="34" y="3"/>
                  </a:lnTo>
                  <a:lnTo>
                    <a:pt x="33" y="2"/>
                  </a:lnTo>
                  <a:lnTo>
                    <a:pt x="32" y="2"/>
                  </a:lnTo>
                  <a:lnTo>
                    <a:pt x="31" y="2"/>
                  </a:lnTo>
                  <a:lnTo>
                    <a:pt x="30" y="2"/>
                  </a:lnTo>
                  <a:lnTo>
                    <a:pt x="29" y="2"/>
                  </a:lnTo>
                  <a:lnTo>
                    <a:pt x="28" y="2"/>
                  </a:lnTo>
                  <a:lnTo>
                    <a:pt x="28" y="3"/>
                  </a:lnTo>
                  <a:lnTo>
                    <a:pt x="27" y="3"/>
                  </a:lnTo>
                  <a:lnTo>
                    <a:pt x="26" y="3"/>
                  </a:lnTo>
                  <a:lnTo>
                    <a:pt x="25" y="3"/>
                  </a:lnTo>
                  <a:lnTo>
                    <a:pt x="24" y="3"/>
                  </a:lnTo>
                  <a:lnTo>
                    <a:pt x="23" y="3"/>
                  </a:lnTo>
                  <a:lnTo>
                    <a:pt x="22" y="3"/>
                  </a:lnTo>
                  <a:lnTo>
                    <a:pt x="21" y="3"/>
                  </a:lnTo>
                  <a:lnTo>
                    <a:pt x="20" y="3"/>
                  </a:lnTo>
                  <a:lnTo>
                    <a:pt x="20" y="2"/>
                  </a:lnTo>
                  <a:lnTo>
                    <a:pt x="19" y="1"/>
                  </a:lnTo>
                  <a:lnTo>
                    <a:pt x="18" y="1"/>
                  </a:lnTo>
                  <a:lnTo>
                    <a:pt x="18" y="0"/>
                  </a:lnTo>
                  <a:lnTo>
                    <a:pt x="17" y="1"/>
                  </a:lnTo>
                  <a:lnTo>
                    <a:pt x="16" y="1"/>
                  </a:lnTo>
                  <a:lnTo>
                    <a:pt x="15" y="2"/>
                  </a:lnTo>
                  <a:lnTo>
                    <a:pt x="14" y="2"/>
                  </a:lnTo>
                  <a:lnTo>
                    <a:pt x="14" y="3"/>
                  </a:lnTo>
                  <a:lnTo>
                    <a:pt x="13" y="3"/>
                  </a:lnTo>
                  <a:lnTo>
                    <a:pt x="12" y="3"/>
                  </a:lnTo>
                  <a:lnTo>
                    <a:pt x="11" y="4"/>
                  </a:lnTo>
                  <a:lnTo>
                    <a:pt x="10" y="4"/>
                  </a:lnTo>
                  <a:lnTo>
                    <a:pt x="10" y="5"/>
                  </a:lnTo>
                  <a:lnTo>
                    <a:pt x="9" y="5"/>
                  </a:lnTo>
                  <a:lnTo>
                    <a:pt x="8" y="5"/>
                  </a:lnTo>
                  <a:lnTo>
                    <a:pt x="7" y="6"/>
                  </a:lnTo>
                  <a:lnTo>
                    <a:pt x="6" y="6"/>
                  </a:lnTo>
                  <a:lnTo>
                    <a:pt x="6" y="7"/>
                  </a:lnTo>
                  <a:lnTo>
                    <a:pt x="5" y="7"/>
                  </a:lnTo>
                  <a:lnTo>
                    <a:pt x="4" y="7"/>
                  </a:lnTo>
                  <a:lnTo>
                    <a:pt x="4" y="8"/>
                  </a:lnTo>
                  <a:lnTo>
                    <a:pt x="3" y="9"/>
                  </a:lnTo>
                  <a:lnTo>
                    <a:pt x="2" y="9"/>
                  </a:lnTo>
                  <a:lnTo>
                    <a:pt x="2" y="10"/>
                  </a:lnTo>
                  <a:lnTo>
                    <a:pt x="1" y="11"/>
                  </a:lnTo>
                  <a:lnTo>
                    <a:pt x="0" y="12"/>
                  </a:lnTo>
                  <a:lnTo>
                    <a:pt x="0" y="13"/>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813" name="Freeform 331"/>
            <p:cNvSpPr>
              <a:spLocks/>
            </p:cNvSpPr>
            <p:nvPr/>
          </p:nvSpPr>
          <p:spPr bwMode="auto">
            <a:xfrm>
              <a:off x="3256" y="1655"/>
              <a:ext cx="38" cy="25"/>
            </a:xfrm>
            <a:custGeom>
              <a:avLst/>
              <a:gdLst>
                <a:gd name="T0" fmla="*/ 0 w 38"/>
                <a:gd name="T1" fmla="*/ 15 h 25"/>
                <a:gd name="T2" fmla="*/ 0 w 38"/>
                <a:gd name="T3" fmla="*/ 17 h 25"/>
                <a:gd name="T4" fmla="*/ 1 w 38"/>
                <a:gd name="T5" fmla="*/ 18 h 25"/>
                <a:gd name="T6" fmla="*/ 2 w 38"/>
                <a:gd name="T7" fmla="*/ 19 h 25"/>
                <a:gd name="T8" fmla="*/ 3 w 38"/>
                <a:gd name="T9" fmla="*/ 20 h 25"/>
                <a:gd name="T10" fmla="*/ 4 w 38"/>
                <a:gd name="T11" fmla="*/ 22 h 25"/>
                <a:gd name="T12" fmla="*/ 6 w 38"/>
                <a:gd name="T13" fmla="*/ 22 h 25"/>
                <a:gd name="T14" fmla="*/ 7 w 38"/>
                <a:gd name="T15" fmla="*/ 23 h 25"/>
                <a:gd name="T16" fmla="*/ 9 w 38"/>
                <a:gd name="T17" fmla="*/ 23 h 25"/>
                <a:gd name="T18" fmla="*/ 11 w 38"/>
                <a:gd name="T19" fmla="*/ 24 h 25"/>
                <a:gd name="T20" fmla="*/ 12 w 38"/>
                <a:gd name="T21" fmla="*/ 23 h 25"/>
                <a:gd name="T22" fmla="*/ 14 w 38"/>
                <a:gd name="T23" fmla="*/ 23 h 25"/>
                <a:gd name="T24" fmla="*/ 16 w 38"/>
                <a:gd name="T25" fmla="*/ 22 h 25"/>
                <a:gd name="T26" fmla="*/ 19 w 38"/>
                <a:gd name="T27" fmla="*/ 22 h 25"/>
                <a:gd name="T28" fmla="*/ 21 w 38"/>
                <a:gd name="T29" fmla="*/ 22 h 25"/>
                <a:gd name="T30" fmla="*/ 23 w 38"/>
                <a:gd name="T31" fmla="*/ 22 h 25"/>
                <a:gd name="T32" fmla="*/ 25 w 38"/>
                <a:gd name="T33" fmla="*/ 22 h 25"/>
                <a:gd name="T34" fmla="*/ 27 w 38"/>
                <a:gd name="T35" fmla="*/ 22 h 25"/>
                <a:gd name="T36" fmla="*/ 29 w 38"/>
                <a:gd name="T37" fmla="*/ 22 h 25"/>
                <a:gd name="T38" fmla="*/ 31 w 38"/>
                <a:gd name="T39" fmla="*/ 22 h 25"/>
                <a:gd name="T40" fmla="*/ 32 w 38"/>
                <a:gd name="T41" fmla="*/ 21 h 25"/>
                <a:gd name="T42" fmla="*/ 34 w 38"/>
                <a:gd name="T43" fmla="*/ 20 h 25"/>
                <a:gd name="T44" fmla="*/ 35 w 38"/>
                <a:gd name="T45" fmla="*/ 18 h 25"/>
                <a:gd name="T46" fmla="*/ 36 w 38"/>
                <a:gd name="T47" fmla="*/ 17 h 25"/>
                <a:gd name="T48" fmla="*/ 37 w 38"/>
                <a:gd name="T49" fmla="*/ 16 h 25"/>
                <a:gd name="T50" fmla="*/ 37 w 38"/>
                <a:gd name="T51" fmla="*/ 14 h 25"/>
                <a:gd name="T52" fmla="*/ 37 w 38"/>
                <a:gd name="T53" fmla="*/ 11 h 25"/>
                <a:gd name="T54" fmla="*/ 37 w 38"/>
                <a:gd name="T55" fmla="*/ 9 h 25"/>
                <a:gd name="T56" fmla="*/ 37 w 38"/>
                <a:gd name="T57" fmla="*/ 7 h 25"/>
                <a:gd name="T58" fmla="*/ 37 w 38"/>
                <a:gd name="T59" fmla="*/ 5 h 25"/>
                <a:gd name="T60" fmla="*/ 36 w 38"/>
                <a:gd name="T61" fmla="*/ 4 h 25"/>
                <a:gd name="T62" fmla="*/ 34 w 38"/>
                <a:gd name="T63" fmla="*/ 3 h 25"/>
                <a:gd name="T64" fmla="*/ 32 w 38"/>
                <a:gd name="T65" fmla="*/ 1 h 25"/>
                <a:gd name="T66" fmla="*/ 30 w 38"/>
                <a:gd name="T67" fmla="*/ 1 h 25"/>
                <a:gd name="T68" fmla="*/ 28 w 38"/>
                <a:gd name="T69" fmla="*/ 2 h 25"/>
                <a:gd name="T70" fmla="*/ 27 w 38"/>
                <a:gd name="T71" fmla="*/ 3 h 25"/>
                <a:gd name="T72" fmla="*/ 25 w 38"/>
                <a:gd name="T73" fmla="*/ 3 h 25"/>
                <a:gd name="T74" fmla="*/ 23 w 38"/>
                <a:gd name="T75" fmla="*/ 3 h 25"/>
                <a:gd name="T76" fmla="*/ 22 w 38"/>
                <a:gd name="T77" fmla="*/ 2 h 25"/>
                <a:gd name="T78" fmla="*/ 21 w 38"/>
                <a:gd name="T79" fmla="*/ 1 h 25"/>
                <a:gd name="T80" fmla="*/ 20 w 38"/>
                <a:gd name="T81" fmla="*/ 0 h 25"/>
                <a:gd name="T82" fmla="*/ 17 w 38"/>
                <a:gd name="T83" fmla="*/ 0 h 25"/>
                <a:gd name="T84" fmla="*/ 15 w 38"/>
                <a:gd name="T85" fmla="*/ 1 h 25"/>
                <a:gd name="T86" fmla="*/ 13 w 38"/>
                <a:gd name="T87" fmla="*/ 2 h 25"/>
                <a:gd name="T88" fmla="*/ 11 w 38"/>
                <a:gd name="T89" fmla="*/ 3 h 25"/>
                <a:gd name="T90" fmla="*/ 9 w 38"/>
                <a:gd name="T91" fmla="*/ 4 h 25"/>
                <a:gd name="T92" fmla="*/ 8 w 38"/>
                <a:gd name="T93" fmla="*/ 5 h 25"/>
                <a:gd name="T94" fmla="*/ 6 w 38"/>
                <a:gd name="T95" fmla="*/ 5 h 25"/>
                <a:gd name="T96" fmla="*/ 5 w 38"/>
                <a:gd name="T97" fmla="*/ 6 h 25"/>
                <a:gd name="T98" fmla="*/ 3 w 38"/>
                <a:gd name="T99" fmla="*/ 8 h 25"/>
                <a:gd name="T100" fmla="*/ 1 w 38"/>
                <a:gd name="T101" fmla="*/ 10 h 25"/>
                <a:gd name="T102" fmla="*/ 0 w 38"/>
                <a:gd name="T103" fmla="*/ 11 h 25"/>
                <a:gd name="T104" fmla="*/ 0 w 38"/>
                <a:gd name="T105" fmla="*/ 14 h 2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8" h="25">
                  <a:moveTo>
                    <a:pt x="0" y="14"/>
                  </a:moveTo>
                  <a:lnTo>
                    <a:pt x="0" y="15"/>
                  </a:lnTo>
                  <a:lnTo>
                    <a:pt x="0" y="16"/>
                  </a:lnTo>
                  <a:lnTo>
                    <a:pt x="0" y="17"/>
                  </a:lnTo>
                  <a:lnTo>
                    <a:pt x="0" y="18"/>
                  </a:lnTo>
                  <a:lnTo>
                    <a:pt x="1" y="18"/>
                  </a:lnTo>
                  <a:lnTo>
                    <a:pt x="1" y="19"/>
                  </a:lnTo>
                  <a:lnTo>
                    <a:pt x="2" y="19"/>
                  </a:lnTo>
                  <a:lnTo>
                    <a:pt x="2" y="20"/>
                  </a:lnTo>
                  <a:lnTo>
                    <a:pt x="3" y="20"/>
                  </a:lnTo>
                  <a:lnTo>
                    <a:pt x="4" y="21"/>
                  </a:lnTo>
                  <a:lnTo>
                    <a:pt x="4" y="22"/>
                  </a:lnTo>
                  <a:lnTo>
                    <a:pt x="5" y="22"/>
                  </a:lnTo>
                  <a:lnTo>
                    <a:pt x="6" y="22"/>
                  </a:lnTo>
                  <a:lnTo>
                    <a:pt x="7" y="22"/>
                  </a:lnTo>
                  <a:lnTo>
                    <a:pt x="7" y="23"/>
                  </a:lnTo>
                  <a:lnTo>
                    <a:pt x="8" y="23"/>
                  </a:lnTo>
                  <a:lnTo>
                    <a:pt x="9" y="23"/>
                  </a:lnTo>
                  <a:lnTo>
                    <a:pt x="10" y="24"/>
                  </a:lnTo>
                  <a:lnTo>
                    <a:pt x="11" y="24"/>
                  </a:lnTo>
                  <a:lnTo>
                    <a:pt x="12" y="24"/>
                  </a:lnTo>
                  <a:lnTo>
                    <a:pt x="12" y="23"/>
                  </a:lnTo>
                  <a:lnTo>
                    <a:pt x="13" y="23"/>
                  </a:lnTo>
                  <a:lnTo>
                    <a:pt x="14" y="23"/>
                  </a:lnTo>
                  <a:lnTo>
                    <a:pt x="15" y="23"/>
                  </a:lnTo>
                  <a:lnTo>
                    <a:pt x="16" y="22"/>
                  </a:lnTo>
                  <a:lnTo>
                    <a:pt x="17" y="22"/>
                  </a:lnTo>
                  <a:lnTo>
                    <a:pt x="19" y="22"/>
                  </a:lnTo>
                  <a:lnTo>
                    <a:pt x="20" y="22"/>
                  </a:lnTo>
                  <a:lnTo>
                    <a:pt x="21" y="22"/>
                  </a:lnTo>
                  <a:lnTo>
                    <a:pt x="22" y="22"/>
                  </a:lnTo>
                  <a:lnTo>
                    <a:pt x="23" y="22"/>
                  </a:lnTo>
                  <a:lnTo>
                    <a:pt x="24" y="22"/>
                  </a:lnTo>
                  <a:lnTo>
                    <a:pt x="25" y="22"/>
                  </a:lnTo>
                  <a:lnTo>
                    <a:pt x="26" y="22"/>
                  </a:lnTo>
                  <a:lnTo>
                    <a:pt x="27" y="22"/>
                  </a:lnTo>
                  <a:lnTo>
                    <a:pt x="28" y="22"/>
                  </a:lnTo>
                  <a:lnTo>
                    <a:pt x="29" y="22"/>
                  </a:lnTo>
                  <a:lnTo>
                    <a:pt x="30" y="22"/>
                  </a:lnTo>
                  <a:lnTo>
                    <a:pt x="31" y="22"/>
                  </a:lnTo>
                  <a:lnTo>
                    <a:pt x="31" y="21"/>
                  </a:lnTo>
                  <a:lnTo>
                    <a:pt x="32" y="21"/>
                  </a:lnTo>
                  <a:lnTo>
                    <a:pt x="33" y="20"/>
                  </a:lnTo>
                  <a:lnTo>
                    <a:pt x="34" y="20"/>
                  </a:lnTo>
                  <a:lnTo>
                    <a:pt x="35" y="19"/>
                  </a:lnTo>
                  <a:lnTo>
                    <a:pt x="35" y="18"/>
                  </a:lnTo>
                  <a:lnTo>
                    <a:pt x="36" y="18"/>
                  </a:lnTo>
                  <a:lnTo>
                    <a:pt x="36" y="17"/>
                  </a:lnTo>
                  <a:lnTo>
                    <a:pt x="37" y="17"/>
                  </a:lnTo>
                  <a:lnTo>
                    <a:pt x="37" y="16"/>
                  </a:lnTo>
                  <a:lnTo>
                    <a:pt x="37" y="15"/>
                  </a:lnTo>
                  <a:lnTo>
                    <a:pt x="37" y="14"/>
                  </a:lnTo>
                  <a:lnTo>
                    <a:pt x="37" y="13"/>
                  </a:lnTo>
                  <a:lnTo>
                    <a:pt x="37" y="11"/>
                  </a:lnTo>
                  <a:lnTo>
                    <a:pt x="37" y="10"/>
                  </a:lnTo>
                  <a:lnTo>
                    <a:pt x="37" y="9"/>
                  </a:lnTo>
                  <a:lnTo>
                    <a:pt x="37" y="8"/>
                  </a:lnTo>
                  <a:lnTo>
                    <a:pt x="37" y="7"/>
                  </a:lnTo>
                  <a:lnTo>
                    <a:pt x="37" y="6"/>
                  </a:lnTo>
                  <a:lnTo>
                    <a:pt x="37" y="5"/>
                  </a:lnTo>
                  <a:lnTo>
                    <a:pt x="36" y="5"/>
                  </a:lnTo>
                  <a:lnTo>
                    <a:pt x="36" y="4"/>
                  </a:lnTo>
                  <a:lnTo>
                    <a:pt x="35" y="3"/>
                  </a:lnTo>
                  <a:lnTo>
                    <a:pt x="34" y="3"/>
                  </a:lnTo>
                  <a:lnTo>
                    <a:pt x="33" y="2"/>
                  </a:lnTo>
                  <a:lnTo>
                    <a:pt x="32" y="1"/>
                  </a:lnTo>
                  <a:lnTo>
                    <a:pt x="31" y="1"/>
                  </a:lnTo>
                  <a:lnTo>
                    <a:pt x="30" y="1"/>
                  </a:lnTo>
                  <a:lnTo>
                    <a:pt x="29" y="2"/>
                  </a:lnTo>
                  <a:lnTo>
                    <a:pt x="28" y="2"/>
                  </a:lnTo>
                  <a:lnTo>
                    <a:pt x="27" y="2"/>
                  </a:lnTo>
                  <a:lnTo>
                    <a:pt x="27" y="3"/>
                  </a:lnTo>
                  <a:lnTo>
                    <a:pt x="26" y="3"/>
                  </a:lnTo>
                  <a:lnTo>
                    <a:pt x="25" y="3"/>
                  </a:lnTo>
                  <a:lnTo>
                    <a:pt x="24" y="3"/>
                  </a:lnTo>
                  <a:lnTo>
                    <a:pt x="23" y="3"/>
                  </a:lnTo>
                  <a:lnTo>
                    <a:pt x="22" y="3"/>
                  </a:lnTo>
                  <a:lnTo>
                    <a:pt x="22" y="2"/>
                  </a:lnTo>
                  <a:lnTo>
                    <a:pt x="21" y="2"/>
                  </a:lnTo>
                  <a:lnTo>
                    <a:pt x="21" y="1"/>
                  </a:lnTo>
                  <a:lnTo>
                    <a:pt x="20" y="1"/>
                  </a:lnTo>
                  <a:lnTo>
                    <a:pt x="20" y="0"/>
                  </a:lnTo>
                  <a:lnTo>
                    <a:pt x="19" y="0"/>
                  </a:lnTo>
                  <a:lnTo>
                    <a:pt x="17" y="0"/>
                  </a:lnTo>
                  <a:lnTo>
                    <a:pt x="16" y="1"/>
                  </a:lnTo>
                  <a:lnTo>
                    <a:pt x="15" y="1"/>
                  </a:lnTo>
                  <a:lnTo>
                    <a:pt x="14" y="2"/>
                  </a:lnTo>
                  <a:lnTo>
                    <a:pt x="13" y="2"/>
                  </a:lnTo>
                  <a:lnTo>
                    <a:pt x="12" y="3"/>
                  </a:lnTo>
                  <a:lnTo>
                    <a:pt x="11" y="3"/>
                  </a:lnTo>
                  <a:lnTo>
                    <a:pt x="10" y="3"/>
                  </a:lnTo>
                  <a:lnTo>
                    <a:pt x="9" y="4"/>
                  </a:lnTo>
                  <a:lnTo>
                    <a:pt x="8" y="4"/>
                  </a:lnTo>
                  <a:lnTo>
                    <a:pt x="8" y="5"/>
                  </a:lnTo>
                  <a:lnTo>
                    <a:pt x="7" y="5"/>
                  </a:lnTo>
                  <a:lnTo>
                    <a:pt x="6" y="5"/>
                  </a:lnTo>
                  <a:lnTo>
                    <a:pt x="6" y="6"/>
                  </a:lnTo>
                  <a:lnTo>
                    <a:pt x="5" y="6"/>
                  </a:lnTo>
                  <a:lnTo>
                    <a:pt x="4" y="7"/>
                  </a:lnTo>
                  <a:lnTo>
                    <a:pt x="3" y="8"/>
                  </a:lnTo>
                  <a:lnTo>
                    <a:pt x="2" y="9"/>
                  </a:lnTo>
                  <a:lnTo>
                    <a:pt x="1" y="10"/>
                  </a:lnTo>
                  <a:lnTo>
                    <a:pt x="1" y="11"/>
                  </a:lnTo>
                  <a:lnTo>
                    <a:pt x="0" y="11"/>
                  </a:lnTo>
                  <a:lnTo>
                    <a:pt x="0" y="13"/>
                  </a:lnTo>
                  <a:lnTo>
                    <a:pt x="0" y="1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814" name="Freeform 332"/>
            <p:cNvSpPr>
              <a:spLocks/>
            </p:cNvSpPr>
            <p:nvPr/>
          </p:nvSpPr>
          <p:spPr bwMode="auto">
            <a:xfrm>
              <a:off x="3486" y="1621"/>
              <a:ext cx="38" cy="25"/>
            </a:xfrm>
            <a:custGeom>
              <a:avLst/>
              <a:gdLst>
                <a:gd name="T0" fmla="*/ 0 w 38"/>
                <a:gd name="T1" fmla="*/ 15 h 25"/>
                <a:gd name="T2" fmla="*/ 1 w 38"/>
                <a:gd name="T3" fmla="*/ 17 h 25"/>
                <a:gd name="T4" fmla="*/ 2 w 38"/>
                <a:gd name="T5" fmla="*/ 18 h 25"/>
                <a:gd name="T6" fmla="*/ 2 w 38"/>
                <a:gd name="T7" fmla="*/ 20 h 25"/>
                <a:gd name="T8" fmla="*/ 3 w 38"/>
                <a:gd name="T9" fmla="*/ 21 h 25"/>
                <a:gd name="T10" fmla="*/ 5 w 38"/>
                <a:gd name="T11" fmla="*/ 22 h 25"/>
                <a:gd name="T12" fmla="*/ 6 w 38"/>
                <a:gd name="T13" fmla="*/ 23 h 25"/>
                <a:gd name="T14" fmla="*/ 8 w 38"/>
                <a:gd name="T15" fmla="*/ 23 h 25"/>
                <a:gd name="T16" fmla="*/ 10 w 38"/>
                <a:gd name="T17" fmla="*/ 24 h 25"/>
                <a:gd name="T18" fmla="*/ 12 w 38"/>
                <a:gd name="T19" fmla="*/ 24 h 25"/>
                <a:gd name="T20" fmla="*/ 14 w 38"/>
                <a:gd name="T21" fmla="*/ 23 h 25"/>
                <a:gd name="T22" fmla="*/ 16 w 38"/>
                <a:gd name="T23" fmla="*/ 23 h 25"/>
                <a:gd name="T24" fmla="*/ 18 w 38"/>
                <a:gd name="T25" fmla="*/ 23 h 25"/>
                <a:gd name="T26" fmla="*/ 20 w 38"/>
                <a:gd name="T27" fmla="*/ 23 h 25"/>
                <a:gd name="T28" fmla="*/ 22 w 38"/>
                <a:gd name="T29" fmla="*/ 23 h 25"/>
                <a:gd name="T30" fmla="*/ 24 w 38"/>
                <a:gd name="T31" fmla="*/ 23 h 25"/>
                <a:gd name="T32" fmla="*/ 26 w 38"/>
                <a:gd name="T33" fmla="*/ 23 h 25"/>
                <a:gd name="T34" fmla="*/ 28 w 38"/>
                <a:gd name="T35" fmla="*/ 23 h 25"/>
                <a:gd name="T36" fmla="*/ 29 w 38"/>
                <a:gd name="T37" fmla="*/ 22 h 25"/>
                <a:gd name="T38" fmla="*/ 31 w 38"/>
                <a:gd name="T39" fmla="*/ 22 h 25"/>
                <a:gd name="T40" fmla="*/ 33 w 38"/>
                <a:gd name="T41" fmla="*/ 21 h 25"/>
                <a:gd name="T42" fmla="*/ 34 w 38"/>
                <a:gd name="T43" fmla="*/ 20 h 25"/>
                <a:gd name="T44" fmla="*/ 35 w 38"/>
                <a:gd name="T45" fmla="*/ 19 h 25"/>
                <a:gd name="T46" fmla="*/ 36 w 38"/>
                <a:gd name="T47" fmla="*/ 17 h 25"/>
                <a:gd name="T48" fmla="*/ 37 w 38"/>
                <a:gd name="T49" fmla="*/ 16 h 25"/>
                <a:gd name="T50" fmla="*/ 37 w 38"/>
                <a:gd name="T51" fmla="*/ 14 h 25"/>
                <a:gd name="T52" fmla="*/ 37 w 38"/>
                <a:gd name="T53" fmla="*/ 11 h 25"/>
                <a:gd name="T54" fmla="*/ 37 w 38"/>
                <a:gd name="T55" fmla="*/ 9 h 25"/>
                <a:gd name="T56" fmla="*/ 37 w 38"/>
                <a:gd name="T57" fmla="*/ 7 h 25"/>
                <a:gd name="T58" fmla="*/ 36 w 38"/>
                <a:gd name="T59" fmla="*/ 6 h 25"/>
                <a:gd name="T60" fmla="*/ 36 w 38"/>
                <a:gd name="T61" fmla="*/ 4 h 25"/>
                <a:gd name="T62" fmla="*/ 34 w 38"/>
                <a:gd name="T63" fmla="*/ 3 h 25"/>
                <a:gd name="T64" fmla="*/ 32 w 38"/>
                <a:gd name="T65" fmla="*/ 2 h 25"/>
                <a:gd name="T66" fmla="*/ 30 w 38"/>
                <a:gd name="T67" fmla="*/ 2 h 25"/>
                <a:gd name="T68" fmla="*/ 28 w 38"/>
                <a:gd name="T69" fmla="*/ 2 h 25"/>
                <a:gd name="T70" fmla="*/ 27 w 38"/>
                <a:gd name="T71" fmla="*/ 3 h 25"/>
                <a:gd name="T72" fmla="*/ 25 w 38"/>
                <a:gd name="T73" fmla="*/ 3 h 25"/>
                <a:gd name="T74" fmla="*/ 23 w 38"/>
                <a:gd name="T75" fmla="*/ 3 h 25"/>
                <a:gd name="T76" fmla="*/ 22 w 38"/>
                <a:gd name="T77" fmla="*/ 2 h 25"/>
                <a:gd name="T78" fmla="*/ 20 w 38"/>
                <a:gd name="T79" fmla="*/ 2 h 25"/>
                <a:gd name="T80" fmla="*/ 20 w 38"/>
                <a:gd name="T81" fmla="*/ 0 h 25"/>
                <a:gd name="T82" fmla="*/ 18 w 38"/>
                <a:gd name="T83" fmla="*/ 0 h 25"/>
                <a:gd name="T84" fmla="*/ 16 w 38"/>
                <a:gd name="T85" fmla="*/ 2 h 25"/>
                <a:gd name="T86" fmla="*/ 14 w 38"/>
                <a:gd name="T87" fmla="*/ 2 h 25"/>
                <a:gd name="T88" fmla="*/ 12 w 38"/>
                <a:gd name="T89" fmla="*/ 3 h 25"/>
                <a:gd name="T90" fmla="*/ 10 w 38"/>
                <a:gd name="T91" fmla="*/ 4 h 25"/>
                <a:gd name="T92" fmla="*/ 8 w 38"/>
                <a:gd name="T93" fmla="*/ 5 h 25"/>
                <a:gd name="T94" fmla="*/ 7 w 38"/>
                <a:gd name="T95" fmla="*/ 6 h 25"/>
                <a:gd name="T96" fmla="*/ 6 w 38"/>
                <a:gd name="T97" fmla="*/ 7 h 25"/>
                <a:gd name="T98" fmla="*/ 4 w 38"/>
                <a:gd name="T99" fmla="*/ 8 h 25"/>
                <a:gd name="T100" fmla="*/ 2 w 38"/>
                <a:gd name="T101" fmla="*/ 10 h 25"/>
                <a:gd name="T102" fmla="*/ 1 w 38"/>
                <a:gd name="T103" fmla="*/ 13 h 25"/>
                <a:gd name="T104" fmla="*/ 1 w 38"/>
                <a:gd name="T105" fmla="*/ 15 h 2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8" h="25">
                  <a:moveTo>
                    <a:pt x="1" y="15"/>
                  </a:moveTo>
                  <a:lnTo>
                    <a:pt x="0" y="15"/>
                  </a:lnTo>
                  <a:lnTo>
                    <a:pt x="0" y="16"/>
                  </a:lnTo>
                  <a:lnTo>
                    <a:pt x="1" y="17"/>
                  </a:lnTo>
                  <a:lnTo>
                    <a:pt x="1" y="18"/>
                  </a:lnTo>
                  <a:lnTo>
                    <a:pt x="2" y="18"/>
                  </a:lnTo>
                  <a:lnTo>
                    <a:pt x="2" y="19"/>
                  </a:lnTo>
                  <a:lnTo>
                    <a:pt x="2" y="20"/>
                  </a:lnTo>
                  <a:lnTo>
                    <a:pt x="3" y="20"/>
                  </a:lnTo>
                  <a:lnTo>
                    <a:pt x="3" y="21"/>
                  </a:lnTo>
                  <a:lnTo>
                    <a:pt x="4" y="21"/>
                  </a:lnTo>
                  <a:lnTo>
                    <a:pt x="5" y="22"/>
                  </a:lnTo>
                  <a:lnTo>
                    <a:pt x="6" y="22"/>
                  </a:lnTo>
                  <a:lnTo>
                    <a:pt x="6" y="23"/>
                  </a:lnTo>
                  <a:lnTo>
                    <a:pt x="7" y="23"/>
                  </a:lnTo>
                  <a:lnTo>
                    <a:pt x="8" y="23"/>
                  </a:lnTo>
                  <a:lnTo>
                    <a:pt x="9" y="24"/>
                  </a:lnTo>
                  <a:lnTo>
                    <a:pt x="10" y="24"/>
                  </a:lnTo>
                  <a:lnTo>
                    <a:pt x="11" y="24"/>
                  </a:lnTo>
                  <a:lnTo>
                    <a:pt x="12" y="24"/>
                  </a:lnTo>
                  <a:lnTo>
                    <a:pt x="13" y="24"/>
                  </a:lnTo>
                  <a:lnTo>
                    <a:pt x="14" y="23"/>
                  </a:lnTo>
                  <a:lnTo>
                    <a:pt x="15" y="23"/>
                  </a:lnTo>
                  <a:lnTo>
                    <a:pt x="16" y="23"/>
                  </a:lnTo>
                  <a:lnTo>
                    <a:pt x="17" y="23"/>
                  </a:lnTo>
                  <a:lnTo>
                    <a:pt x="18" y="23"/>
                  </a:lnTo>
                  <a:lnTo>
                    <a:pt x="19" y="23"/>
                  </a:lnTo>
                  <a:lnTo>
                    <a:pt x="20" y="23"/>
                  </a:lnTo>
                  <a:lnTo>
                    <a:pt x="21" y="23"/>
                  </a:lnTo>
                  <a:lnTo>
                    <a:pt x="22" y="23"/>
                  </a:lnTo>
                  <a:lnTo>
                    <a:pt x="23" y="23"/>
                  </a:lnTo>
                  <a:lnTo>
                    <a:pt x="24" y="23"/>
                  </a:lnTo>
                  <a:lnTo>
                    <a:pt x="25" y="23"/>
                  </a:lnTo>
                  <a:lnTo>
                    <a:pt x="26" y="23"/>
                  </a:lnTo>
                  <a:lnTo>
                    <a:pt x="27" y="23"/>
                  </a:lnTo>
                  <a:lnTo>
                    <a:pt x="28" y="23"/>
                  </a:lnTo>
                  <a:lnTo>
                    <a:pt x="29" y="23"/>
                  </a:lnTo>
                  <a:lnTo>
                    <a:pt x="29" y="22"/>
                  </a:lnTo>
                  <a:lnTo>
                    <a:pt x="30" y="22"/>
                  </a:lnTo>
                  <a:lnTo>
                    <a:pt x="31" y="22"/>
                  </a:lnTo>
                  <a:lnTo>
                    <a:pt x="32" y="21"/>
                  </a:lnTo>
                  <a:lnTo>
                    <a:pt x="33" y="21"/>
                  </a:lnTo>
                  <a:lnTo>
                    <a:pt x="33" y="20"/>
                  </a:lnTo>
                  <a:lnTo>
                    <a:pt x="34" y="20"/>
                  </a:lnTo>
                  <a:lnTo>
                    <a:pt x="34" y="19"/>
                  </a:lnTo>
                  <a:lnTo>
                    <a:pt x="35" y="19"/>
                  </a:lnTo>
                  <a:lnTo>
                    <a:pt x="36" y="18"/>
                  </a:lnTo>
                  <a:lnTo>
                    <a:pt x="36" y="17"/>
                  </a:lnTo>
                  <a:lnTo>
                    <a:pt x="37" y="17"/>
                  </a:lnTo>
                  <a:lnTo>
                    <a:pt x="37" y="16"/>
                  </a:lnTo>
                  <a:lnTo>
                    <a:pt x="37" y="15"/>
                  </a:lnTo>
                  <a:lnTo>
                    <a:pt x="37" y="14"/>
                  </a:lnTo>
                  <a:lnTo>
                    <a:pt x="37" y="13"/>
                  </a:lnTo>
                  <a:lnTo>
                    <a:pt x="37" y="11"/>
                  </a:lnTo>
                  <a:lnTo>
                    <a:pt x="37" y="10"/>
                  </a:lnTo>
                  <a:lnTo>
                    <a:pt x="37" y="9"/>
                  </a:lnTo>
                  <a:lnTo>
                    <a:pt x="37" y="8"/>
                  </a:lnTo>
                  <a:lnTo>
                    <a:pt x="37" y="7"/>
                  </a:lnTo>
                  <a:lnTo>
                    <a:pt x="37" y="6"/>
                  </a:lnTo>
                  <a:lnTo>
                    <a:pt x="36" y="6"/>
                  </a:lnTo>
                  <a:lnTo>
                    <a:pt x="36" y="5"/>
                  </a:lnTo>
                  <a:lnTo>
                    <a:pt x="36" y="4"/>
                  </a:lnTo>
                  <a:lnTo>
                    <a:pt x="35" y="4"/>
                  </a:lnTo>
                  <a:lnTo>
                    <a:pt x="34" y="3"/>
                  </a:lnTo>
                  <a:lnTo>
                    <a:pt x="33" y="2"/>
                  </a:lnTo>
                  <a:lnTo>
                    <a:pt x="32" y="2"/>
                  </a:lnTo>
                  <a:lnTo>
                    <a:pt x="31" y="2"/>
                  </a:lnTo>
                  <a:lnTo>
                    <a:pt x="30" y="2"/>
                  </a:lnTo>
                  <a:lnTo>
                    <a:pt x="29" y="2"/>
                  </a:lnTo>
                  <a:lnTo>
                    <a:pt x="28" y="2"/>
                  </a:lnTo>
                  <a:lnTo>
                    <a:pt x="28" y="3"/>
                  </a:lnTo>
                  <a:lnTo>
                    <a:pt x="27" y="3"/>
                  </a:lnTo>
                  <a:lnTo>
                    <a:pt x="26" y="3"/>
                  </a:lnTo>
                  <a:lnTo>
                    <a:pt x="25" y="3"/>
                  </a:lnTo>
                  <a:lnTo>
                    <a:pt x="24" y="3"/>
                  </a:lnTo>
                  <a:lnTo>
                    <a:pt x="23" y="3"/>
                  </a:lnTo>
                  <a:lnTo>
                    <a:pt x="22" y="3"/>
                  </a:lnTo>
                  <a:lnTo>
                    <a:pt x="22" y="2"/>
                  </a:lnTo>
                  <a:lnTo>
                    <a:pt x="21" y="2"/>
                  </a:lnTo>
                  <a:lnTo>
                    <a:pt x="20" y="2"/>
                  </a:lnTo>
                  <a:lnTo>
                    <a:pt x="20" y="1"/>
                  </a:lnTo>
                  <a:lnTo>
                    <a:pt x="20" y="0"/>
                  </a:lnTo>
                  <a:lnTo>
                    <a:pt x="19" y="0"/>
                  </a:lnTo>
                  <a:lnTo>
                    <a:pt x="18" y="0"/>
                  </a:lnTo>
                  <a:lnTo>
                    <a:pt x="17" y="1"/>
                  </a:lnTo>
                  <a:lnTo>
                    <a:pt x="16" y="2"/>
                  </a:lnTo>
                  <a:lnTo>
                    <a:pt x="15" y="2"/>
                  </a:lnTo>
                  <a:lnTo>
                    <a:pt x="14" y="2"/>
                  </a:lnTo>
                  <a:lnTo>
                    <a:pt x="13" y="3"/>
                  </a:lnTo>
                  <a:lnTo>
                    <a:pt x="12" y="3"/>
                  </a:lnTo>
                  <a:lnTo>
                    <a:pt x="11" y="4"/>
                  </a:lnTo>
                  <a:lnTo>
                    <a:pt x="10" y="4"/>
                  </a:lnTo>
                  <a:lnTo>
                    <a:pt x="9" y="5"/>
                  </a:lnTo>
                  <a:lnTo>
                    <a:pt x="8" y="5"/>
                  </a:lnTo>
                  <a:lnTo>
                    <a:pt x="8" y="6"/>
                  </a:lnTo>
                  <a:lnTo>
                    <a:pt x="7" y="6"/>
                  </a:lnTo>
                  <a:lnTo>
                    <a:pt x="6" y="6"/>
                  </a:lnTo>
                  <a:lnTo>
                    <a:pt x="6" y="7"/>
                  </a:lnTo>
                  <a:lnTo>
                    <a:pt x="5" y="7"/>
                  </a:lnTo>
                  <a:lnTo>
                    <a:pt x="4" y="8"/>
                  </a:lnTo>
                  <a:lnTo>
                    <a:pt x="3" y="9"/>
                  </a:lnTo>
                  <a:lnTo>
                    <a:pt x="2" y="10"/>
                  </a:lnTo>
                  <a:lnTo>
                    <a:pt x="2" y="11"/>
                  </a:lnTo>
                  <a:lnTo>
                    <a:pt x="1" y="13"/>
                  </a:lnTo>
                  <a:lnTo>
                    <a:pt x="1" y="14"/>
                  </a:lnTo>
                  <a:lnTo>
                    <a:pt x="1" y="15"/>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815" name="Freeform 333"/>
            <p:cNvSpPr>
              <a:spLocks/>
            </p:cNvSpPr>
            <p:nvPr/>
          </p:nvSpPr>
          <p:spPr bwMode="auto">
            <a:xfrm>
              <a:off x="3536" y="1477"/>
              <a:ext cx="38" cy="22"/>
            </a:xfrm>
            <a:custGeom>
              <a:avLst/>
              <a:gdLst>
                <a:gd name="T0" fmla="*/ 0 w 38"/>
                <a:gd name="T1" fmla="*/ 14 h 22"/>
                <a:gd name="T2" fmla="*/ 1 w 38"/>
                <a:gd name="T3" fmla="*/ 16 h 22"/>
                <a:gd name="T4" fmla="*/ 2 w 38"/>
                <a:gd name="T5" fmla="*/ 17 h 22"/>
                <a:gd name="T6" fmla="*/ 3 w 38"/>
                <a:gd name="T7" fmla="*/ 18 h 22"/>
                <a:gd name="T8" fmla="*/ 4 w 38"/>
                <a:gd name="T9" fmla="*/ 19 h 22"/>
                <a:gd name="T10" fmla="*/ 6 w 38"/>
                <a:gd name="T11" fmla="*/ 20 h 22"/>
                <a:gd name="T12" fmla="*/ 7 w 38"/>
                <a:gd name="T13" fmla="*/ 21 h 22"/>
                <a:gd name="T14" fmla="*/ 9 w 38"/>
                <a:gd name="T15" fmla="*/ 21 h 22"/>
                <a:gd name="T16" fmla="*/ 11 w 38"/>
                <a:gd name="T17" fmla="*/ 21 h 22"/>
                <a:gd name="T18" fmla="*/ 13 w 38"/>
                <a:gd name="T19" fmla="*/ 21 h 22"/>
                <a:gd name="T20" fmla="*/ 15 w 38"/>
                <a:gd name="T21" fmla="*/ 21 h 22"/>
                <a:gd name="T22" fmla="*/ 17 w 38"/>
                <a:gd name="T23" fmla="*/ 21 h 22"/>
                <a:gd name="T24" fmla="*/ 19 w 38"/>
                <a:gd name="T25" fmla="*/ 20 h 22"/>
                <a:gd name="T26" fmla="*/ 21 w 38"/>
                <a:gd name="T27" fmla="*/ 20 h 22"/>
                <a:gd name="T28" fmla="*/ 23 w 38"/>
                <a:gd name="T29" fmla="*/ 20 h 22"/>
                <a:gd name="T30" fmla="*/ 25 w 38"/>
                <a:gd name="T31" fmla="*/ 20 h 22"/>
                <a:gd name="T32" fmla="*/ 27 w 38"/>
                <a:gd name="T33" fmla="*/ 20 h 22"/>
                <a:gd name="T34" fmla="*/ 29 w 38"/>
                <a:gd name="T35" fmla="*/ 20 h 22"/>
                <a:gd name="T36" fmla="*/ 30 w 38"/>
                <a:gd name="T37" fmla="*/ 19 h 22"/>
                <a:gd name="T38" fmla="*/ 32 w 38"/>
                <a:gd name="T39" fmla="*/ 19 h 22"/>
                <a:gd name="T40" fmla="*/ 33 w 38"/>
                <a:gd name="T41" fmla="*/ 18 h 22"/>
                <a:gd name="T42" fmla="*/ 35 w 38"/>
                <a:gd name="T43" fmla="*/ 17 h 22"/>
                <a:gd name="T44" fmla="*/ 35 w 38"/>
                <a:gd name="T45" fmla="*/ 15 h 22"/>
                <a:gd name="T46" fmla="*/ 36 w 38"/>
                <a:gd name="T47" fmla="*/ 14 h 22"/>
                <a:gd name="T48" fmla="*/ 36 w 38"/>
                <a:gd name="T49" fmla="*/ 12 h 22"/>
                <a:gd name="T50" fmla="*/ 37 w 38"/>
                <a:gd name="T51" fmla="*/ 11 h 22"/>
                <a:gd name="T52" fmla="*/ 36 w 38"/>
                <a:gd name="T53" fmla="*/ 9 h 22"/>
                <a:gd name="T54" fmla="*/ 36 w 38"/>
                <a:gd name="T55" fmla="*/ 7 h 22"/>
                <a:gd name="T56" fmla="*/ 36 w 38"/>
                <a:gd name="T57" fmla="*/ 5 h 22"/>
                <a:gd name="T58" fmla="*/ 35 w 38"/>
                <a:gd name="T59" fmla="*/ 4 h 22"/>
                <a:gd name="T60" fmla="*/ 34 w 38"/>
                <a:gd name="T61" fmla="*/ 3 h 22"/>
                <a:gd name="T62" fmla="*/ 33 w 38"/>
                <a:gd name="T63" fmla="*/ 2 h 22"/>
                <a:gd name="T64" fmla="*/ 31 w 38"/>
                <a:gd name="T65" fmla="*/ 2 h 22"/>
                <a:gd name="T66" fmla="*/ 29 w 38"/>
                <a:gd name="T67" fmla="*/ 2 h 22"/>
                <a:gd name="T68" fmla="*/ 27 w 38"/>
                <a:gd name="T69" fmla="*/ 2 h 22"/>
                <a:gd name="T70" fmla="*/ 25 w 38"/>
                <a:gd name="T71" fmla="*/ 2 h 22"/>
                <a:gd name="T72" fmla="*/ 24 w 38"/>
                <a:gd name="T73" fmla="*/ 3 h 22"/>
                <a:gd name="T74" fmla="*/ 23 w 38"/>
                <a:gd name="T75" fmla="*/ 2 h 22"/>
                <a:gd name="T76" fmla="*/ 21 w 38"/>
                <a:gd name="T77" fmla="*/ 2 h 22"/>
                <a:gd name="T78" fmla="*/ 19 w 38"/>
                <a:gd name="T79" fmla="*/ 2 h 22"/>
                <a:gd name="T80" fmla="*/ 19 w 38"/>
                <a:gd name="T81" fmla="*/ 0 h 22"/>
                <a:gd name="T82" fmla="*/ 17 w 38"/>
                <a:gd name="T83" fmla="*/ 0 h 22"/>
                <a:gd name="T84" fmla="*/ 16 w 38"/>
                <a:gd name="T85" fmla="*/ 1 h 22"/>
                <a:gd name="T86" fmla="*/ 15 w 38"/>
                <a:gd name="T87" fmla="*/ 2 h 22"/>
                <a:gd name="T88" fmla="*/ 13 w 38"/>
                <a:gd name="T89" fmla="*/ 2 h 22"/>
                <a:gd name="T90" fmla="*/ 11 w 38"/>
                <a:gd name="T91" fmla="*/ 3 h 22"/>
                <a:gd name="T92" fmla="*/ 9 w 38"/>
                <a:gd name="T93" fmla="*/ 4 h 22"/>
                <a:gd name="T94" fmla="*/ 7 w 38"/>
                <a:gd name="T95" fmla="*/ 5 h 22"/>
                <a:gd name="T96" fmla="*/ 6 w 38"/>
                <a:gd name="T97" fmla="*/ 6 h 22"/>
                <a:gd name="T98" fmla="*/ 5 w 38"/>
                <a:gd name="T99" fmla="*/ 7 h 22"/>
                <a:gd name="T100" fmla="*/ 3 w 38"/>
                <a:gd name="T101" fmla="*/ 8 h 22"/>
                <a:gd name="T102" fmla="*/ 2 w 38"/>
                <a:gd name="T103" fmla="*/ 10 h 22"/>
                <a:gd name="T104" fmla="*/ 1 w 38"/>
                <a:gd name="T105" fmla="*/ 11 h 22"/>
                <a:gd name="T106" fmla="*/ 0 w 38"/>
                <a:gd name="T107" fmla="*/ 13 h 2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8" h="22">
                  <a:moveTo>
                    <a:pt x="0" y="13"/>
                  </a:moveTo>
                  <a:lnTo>
                    <a:pt x="0" y="14"/>
                  </a:lnTo>
                  <a:lnTo>
                    <a:pt x="0" y="15"/>
                  </a:lnTo>
                  <a:lnTo>
                    <a:pt x="1" y="16"/>
                  </a:lnTo>
                  <a:lnTo>
                    <a:pt x="1" y="17"/>
                  </a:lnTo>
                  <a:lnTo>
                    <a:pt x="2" y="17"/>
                  </a:lnTo>
                  <a:lnTo>
                    <a:pt x="2" y="18"/>
                  </a:lnTo>
                  <a:lnTo>
                    <a:pt x="3" y="18"/>
                  </a:lnTo>
                  <a:lnTo>
                    <a:pt x="3" y="19"/>
                  </a:lnTo>
                  <a:lnTo>
                    <a:pt x="4" y="19"/>
                  </a:lnTo>
                  <a:lnTo>
                    <a:pt x="5" y="20"/>
                  </a:lnTo>
                  <a:lnTo>
                    <a:pt x="6" y="20"/>
                  </a:lnTo>
                  <a:lnTo>
                    <a:pt x="6" y="21"/>
                  </a:lnTo>
                  <a:lnTo>
                    <a:pt x="7" y="21"/>
                  </a:lnTo>
                  <a:lnTo>
                    <a:pt x="8" y="21"/>
                  </a:lnTo>
                  <a:lnTo>
                    <a:pt x="9" y="21"/>
                  </a:lnTo>
                  <a:lnTo>
                    <a:pt x="10" y="21"/>
                  </a:lnTo>
                  <a:lnTo>
                    <a:pt x="11" y="21"/>
                  </a:lnTo>
                  <a:lnTo>
                    <a:pt x="12" y="21"/>
                  </a:lnTo>
                  <a:lnTo>
                    <a:pt x="13" y="21"/>
                  </a:lnTo>
                  <a:lnTo>
                    <a:pt x="14" y="21"/>
                  </a:lnTo>
                  <a:lnTo>
                    <a:pt x="15" y="21"/>
                  </a:lnTo>
                  <a:lnTo>
                    <a:pt x="16" y="21"/>
                  </a:lnTo>
                  <a:lnTo>
                    <a:pt x="17" y="21"/>
                  </a:lnTo>
                  <a:lnTo>
                    <a:pt x="18" y="21"/>
                  </a:lnTo>
                  <a:lnTo>
                    <a:pt x="19" y="20"/>
                  </a:lnTo>
                  <a:lnTo>
                    <a:pt x="20" y="20"/>
                  </a:lnTo>
                  <a:lnTo>
                    <a:pt x="21" y="20"/>
                  </a:lnTo>
                  <a:lnTo>
                    <a:pt x="22" y="20"/>
                  </a:lnTo>
                  <a:lnTo>
                    <a:pt x="23" y="20"/>
                  </a:lnTo>
                  <a:lnTo>
                    <a:pt x="24" y="20"/>
                  </a:lnTo>
                  <a:lnTo>
                    <a:pt x="25" y="20"/>
                  </a:lnTo>
                  <a:lnTo>
                    <a:pt x="26" y="20"/>
                  </a:lnTo>
                  <a:lnTo>
                    <a:pt x="27" y="20"/>
                  </a:lnTo>
                  <a:lnTo>
                    <a:pt x="28" y="20"/>
                  </a:lnTo>
                  <a:lnTo>
                    <a:pt x="29" y="20"/>
                  </a:lnTo>
                  <a:lnTo>
                    <a:pt x="30" y="20"/>
                  </a:lnTo>
                  <a:lnTo>
                    <a:pt x="30" y="19"/>
                  </a:lnTo>
                  <a:lnTo>
                    <a:pt x="31" y="19"/>
                  </a:lnTo>
                  <a:lnTo>
                    <a:pt x="32" y="19"/>
                  </a:lnTo>
                  <a:lnTo>
                    <a:pt x="32" y="18"/>
                  </a:lnTo>
                  <a:lnTo>
                    <a:pt x="33" y="18"/>
                  </a:lnTo>
                  <a:lnTo>
                    <a:pt x="34" y="17"/>
                  </a:lnTo>
                  <a:lnTo>
                    <a:pt x="35" y="17"/>
                  </a:lnTo>
                  <a:lnTo>
                    <a:pt x="35" y="16"/>
                  </a:lnTo>
                  <a:lnTo>
                    <a:pt x="35" y="15"/>
                  </a:lnTo>
                  <a:lnTo>
                    <a:pt x="36" y="15"/>
                  </a:lnTo>
                  <a:lnTo>
                    <a:pt x="36" y="14"/>
                  </a:lnTo>
                  <a:lnTo>
                    <a:pt x="36" y="13"/>
                  </a:lnTo>
                  <a:lnTo>
                    <a:pt x="36" y="12"/>
                  </a:lnTo>
                  <a:lnTo>
                    <a:pt x="36" y="11"/>
                  </a:lnTo>
                  <a:lnTo>
                    <a:pt x="37" y="11"/>
                  </a:lnTo>
                  <a:lnTo>
                    <a:pt x="36" y="10"/>
                  </a:lnTo>
                  <a:lnTo>
                    <a:pt x="36" y="9"/>
                  </a:lnTo>
                  <a:lnTo>
                    <a:pt x="36" y="8"/>
                  </a:lnTo>
                  <a:lnTo>
                    <a:pt x="36" y="7"/>
                  </a:lnTo>
                  <a:lnTo>
                    <a:pt x="36" y="6"/>
                  </a:lnTo>
                  <a:lnTo>
                    <a:pt x="36" y="5"/>
                  </a:lnTo>
                  <a:lnTo>
                    <a:pt x="36" y="4"/>
                  </a:lnTo>
                  <a:lnTo>
                    <a:pt x="35" y="4"/>
                  </a:lnTo>
                  <a:lnTo>
                    <a:pt x="35" y="3"/>
                  </a:lnTo>
                  <a:lnTo>
                    <a:pt x="34" y="3"/>
                  </a:lnTo>
                  <a:lnTo>
                    <a:pt x="34" y="2"/>
                  </a:lnTo>
                  <a:lnTo>
                    <a:pt x="33" y="2"/>
                  </a:lnTo>
                  <a:lnTo>
                    <a:pt x="32" y="2"/>
                  </a:lnTo>
                  <a:lnTo>
                    <a:pt x="31" y="2"/>
                  </a:lnTo>
                  <a:lnTo>
                    <a:pt x="30" y="2"/>
                  </a:lnTo>
                  <a:lnTo>
                    <a:pt x="29" y="2"/>
                  </a:lnTo>
                  <a:lnTo>
                    <a:pt x="28" y="2"/>
                  </a:lnTo>
                  <a:lnTo>
                    <a:pt x="27" y="2"/>
                  </a:lnTo>
                  <a:lnTo>
                    <a:pt x="26" y="2"/>
                  </a:lnTo>
                  <a:lnTo>
                    <a:pt x="25" y="2"/>
                  </a:lnTo>
                  <a:lnTo>
                    <a:pt x="25" y="3"/>
                  </a:lnTo>
                  <a:lnTo>
                    <a:pt x="24" y="3"/>
                  </a:lnTo>
                  <a:lnTo>
                    <a:pt x="23" y="3"/>
                  </a:lnTo>
                  <a:lnTo>
                    <a:pt x="23" y="2"/>
                  </a:lnTo>
                  <a:lnTo>
                    <a:pt x="22" y="2"/>
                  </a:lnTo>
                  <a:lnTo>
                    <a:pt x="21" y="2"/>
                  </a:lnTo>
                  <a:lnTo>
                    <a:pt x="20" y="2"/>
                  </a:lnTo>
                  <a:lnTo>
                    <a:pt x="19" y="2"/>
                  </a:lnTo>
                  <a:lnTo>
                    <a:pt x="19" y="1"/>
                  </a:lnTo>
                  <a:lnTo>
                    <a:pt x="19" y="0"/>
                  </a:lnTo>
                  <a:lnTo>
                    <a:pt x="18" y="0"/>
                  </a:lnTo>
                  <a:lnTo>
                    <a:pt x="17" y="0"/>
                  </a:lnTo>
                  <a:lnTo>
                    <a:pt x="17" y="1"/>
                  </a:lnTo>
                  <a:lnTo>
                    <a:pt x="16" y="1"/>
                  </a:lnTo>
                  <a:lnTo>
                    <a:pt x="15" y="1"/>
                  </a:lnTo>
                  <a:lnTo>
                    <a:pt x="15" y="2"/>
                  </a:lnTo>
                  <a:lnTo>
                    <a:pt x="14" y="2"/>
                  </a:lnTo>
                  <a:lnTo>
                    <a:pt x="13" y="2"/>
                  </a:lnTo>
                  <a:lnTo>
                    <a:pt x="12" y="3"/>
                  </a:lnTo>
                  <a:lnTo>
                    <a:pt x="11" y="3"/>
                  </a:lnTo>
                  <a:lnTo>
                    <a:pt x="10" y="4"/>
                  </a:lnTo>
                  <a:lnTo>
                    <a:pt x="9" y="4"/>
                  </a:lnTo>
                  <a:lnTo>
                    <a:pt x="8" y="5"/>
                  </a:lnTo>
                  <a:lnTo>
                    <a:pt x="7" y="5"/>
                  </a:lnTo>
                  <a:lnTo>
                    <a:pt x="7" y="6"/>
                  </a:lnTo>
                  <a:lnTo>
                    <a:pt x="6" y="6"/>
                  </a:lnTo>
                  <a:lnTo>
                    <a:pt x="5" y="6"/>
                  </a:lnTo>
                  <a:lnTo>
                    <a:pt x="5" y="7"/>
                  </a:lnTo>
                  <a:lnTo>
                    <a:pt x="4" y="7"/>
                  </a:lnTo>
                  <a:lnTo>
                    <a:pt x="3" y="8"/>
                  </a:lnTo>
                  <a:lnTo>
                    <a:pt x="2" y="9"/>
                  </a:lnTo>
                  <a:lnTo>
                    <a:pt x="2" y="10"/>
                  </a:lnTo>
                  <a:lnTo>
                    <a:pt x="1" y="10"/>
                  </a:lnTo>
                  <a:lnTo>
                    <a:pt x="1" y="11"/>
                  </a:lnTo>
                  <a:lnTo>
                    <a:pt x="0" y="12"/>
                  </a:lnTo>
                  <a:lnTo>
                    <a:pt x="0" y="13"/>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816" name="Freeform 334"/>
            <p:cNvSpPr>
              <a:spLocks/>
            </p:cNvSpPr>
            <p:nvPr/>
          </p:nvSpPr>
          <p:spPr bwMode="auto">
            <a:xfrm>
              <a:off x="3782" y="1654"/>
              <a:ext cx="40" cy="25"/>
            </a:xfrm>
            <a:custGeom>
              <a:avLst/>
              <a:gdLst>
                <a:gd name="T0" fmla="*/ 0 w 40"/>
                <a:gd name="T1" fmla="*/ 16 h 25"/>
                <a:gd name="T2" fmla="*/ 0 w 40"/>
                <a:gd name="T3" fmla="*/ 18 h 25"/>
                <a:gd name="T4" fmla="*/ 1 w 40"/>
                <a:gd name="T5" fmla="*/ 19 h 25"/>
                <a:gd name="T6" fmla="*/ 2 w 40"/>
                <a:gd name="T7" fmla="*/ 20 h 25"/>
                <a:gd name="T8" fmla="*/ 4 w 40"/>
                <a:gd name="T9" fmla="*/ 21 h 25"/>
                <a:gd name="T10" fmla="*/ 5 w 40"/>
                <a:gd name="T11" fmla="*/ 22 h 25"/>
                <a:gd name="T12" fmla="*/ 7 w 40"/>
                <a:gd name="T13" fmla="*/ 23 h 25"/>
                <a:gd name="T14" fmla="*/ 8 w 40"/>
                <a:gd name="T15" fmla="*/ 24 h 25"/>
                <a:gd name="T16" fmla="*/ 11 w 40"/>
                <a:gd name="T17" fmla="*/ 24 h 25"/>
                <a:gd name="T18" fmla="*/ 13 w 40"/>
                <a:gd name="T19" fmla="*/ 24 h 25"/>
                <a:gd name="T20" fmla="*/ 15 w 40"/>
                <a:gd name="T21" fmla="*/ 23 h 25"/>
                <a:gd name="T22" fmla="*/ 17 w 40"/>
                <a:gd name="T23" fmla="*/ 23 h 25"/>
                <a:gd name="T24" fmla="*/ 19 w 40"/>
                <a:gd name="T25" fmla="*/ 23 h 25"/>
                <a:gd name="T26" fmla="*/ 21 w 40"/>
                <a:gd name="T27" fmla="*/ 23 h 25"/>
                <a:gd name="T28" fmla="*/ 23 w 40"/>
                <a:gd name="T29" fmla="*/ 23 h 25"/>
                <a:gd name="T30" fmla="*/ 25 w 40"/>
                <a:gd name="T31" fmla="*/ 23 h 25"/>
                <a:gd name="T32" fmla="*/ 27 w 40"/>
                <a:gd name="T33" fmla="*/ 23 h 25"/>
                <a:gd name="T34" fmla="*/ 30 w 40"/>
                <a:gd name="T35" fmla="*/ 23 h 25"/>
                <a:gd name="T36" fmla="*/ 31 w 40"/>
                <a:gd name="T37" fmla="*/ 22 h 25"/>
                <a:gd name="T38" fmla="*/ 33 w 40"/>
                <a:gd name="T39" fmla="*/ 22 h 25"/>
                <a:gd name="T40" fmla="*/ 34 w 40"/>
                <a:gd name="T41" fmla="*/ 21 h 25"/>
                <a:gd name="T42" fmla="*/ 36 w 40"/>
                <a:gd name="T43" fmla="*/ 20 h 25"/>
                <a:gd name="T44" fmla="*/ 37 w 40"/>
                <a:gd name="T45" fmla="*/ 19 h 25"/>
                <a:gd name="T46" fmla="*/ 38 w 40"/>
                <a:gd name="T47" fmla="*/ 17 h 25"/>
                <a:gd name="T48" fmla="*/ 38 w 40"/>
                <a:gd name="T49" fmla="*/ 15 h 25"/>
                <a:gd name="T50" fmla="*/ 38 w 40"/>
                <a:gd name="T51" fmla="*/ 13 h 25"/>
                <a:gd name="T52" fmla="*/ 39 w 40"/>
                <a:gd name="T53" fmla="*/ 11 h 25"/>
                <a:gd name="T54" fmla="*/ 38 w 40"/>
                <a:gd name="T55" fmla="*/ 9 h 25"/>
                <a:gd name="T56" fmla="*/ 38 w 40"/>
                <a:gd name="T57" fmla="*/ 7 h 25"/>
                <a:gd name="T58" fmla="*/ 38 w 40"/>
                <a:gd name="T59" fmla="*/ 5 h 25"/>
                <a:gd name="T60" fmla="*/ 37 w 40"/>
                <a:gd name="T61" fmla="*/ 4 h 25"/>
                <a:gd name="T62" fmla="*/ 36 w 40"/>
                <a:gd name="T63" fmla="*/ 3 h 25"/>
                <a:gd name="T64" fmla="*/ 34 w 40"/>
                <a:gd name="T65" fmla="*/ 2 h 25"/>
                <a:gd name="T66" fmla="*/ 32 w 40"/>
                <a:gd name="T67" fmla="*/ 2 h 25"/>
                <a:gd name="T68" fmla="*/ 30 w 40"/>
                <a:gd name="T69" fmla="*/ 3 h 25"/>
                <a:gd name="T70" fmla="*/ 27 w 40"/>
                <a:gd name="T71" fmla="*/ 3 h 25"/>
                <a:gd name="T72" fmla="*/ 26 w 40"/>
                <a:gd name="T73" fmla="*/ 4 h 25"/>
                <a:gd name="T74" fmla="*/ 24 w 40"/>
                <a:gd name="T75" fmla="*/ 4 h 25"/>
                <a:gd name="T76" fmla="*/ 23 w 40"/>
                <a:gd name="T77" fmla="*/ 3 h 25"/>
                <a:gd name="T78" fmla="*/ 21 w 40"/>
                <a:gd name="T79" fmla="*/ 2 h 25"/>
                <a:gd name="T80" fmla="*/ 20 w 40"/>
                <a:gd name="T81" fmla="*/ 1 h 25"/>
                <a:gd name="T82" fmla="*/ 18 w 40"/>
                <a:gd name="T83" fmla="*/ 1 h 25"/>
                <a:gd name="T84" fmla="*/ 16 w 40"/>
                <a:gd name="T85" fmla="*/ 2 h 25"/>
                <a:gd name="T86" fmla="*/ 14 w 40"/>
                <a:gd name="T87" fmla="*/ 3 h 25"/>
                <a:gd name="T88" fmla="*/ 12 w 40"/>
                <a:gd name="T89" fmla="*/ 4 h 25"/>
                <a:gd name="T90" fmla="*/ 9 w 40"/>
                <a:gd name="T91" fmla="*/ 5 h 25"/>
                <a:gd name="T92" fmla="*/ 7 w 40"/>
                <a:gd name="T93" fmla="*/ 6 h 25"/>
                <a:gd name="T94" fmla="*/ 6 w 40"/>
                <a:gd name="T95" fmla="*/ 7 h 25"/>
                <a:gd name="T96" fmla="*/ 5 w 40"/>
                <a:gd name="T97" fmla="*/ 8 h 25"/>
                <a:gd name="T98" fmla="*/ 3 w 40"/>
                <a:gd name="T99" fmla="*/ 8 h 25"/>
                <a:gd name="T100" fmla="*/ 2 w 40"/>
                <a:gd name="T101" fmla="*/ 10 h 25"/>
                <a:gd name="T102" fmla="*/ 1 w 40"/>
                <a:gd name="T103" fmla="*/ 11 h 25"/>
                <a:gd name="T104" fmla="*/ 0 w 40"/>
                <a:gd name="T105" fmla="*/ 13 h 25"/>
                <a:gd name="T106" fmla="*/ 0 w 40"/>
                <a:gd name="T107" fmla="*/ 15 h 2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0" h="25">
                  <a:moveTo>
                    <a:pt x="0" y="15"/>
                  </a:moveTo>
                  <a:lnTo>
                    <a:pt x="0" y="16"/>
                  </a:lnTo>
                  <a:lnTo>
                    <a:pt x="0" y="17"/>
                  </a:lnTo>
                  <a:lnTo>
                    <a:pt x="0" y="18"/>
                  </a:lnTo>
                  <a:lnTo>
                    <a:pt x="1" y="18"/>
                  </a:lnTo>
                  <a:lnTo>
                    <a:pt x="1" y="19"/>
                  </a:lnTo>
                  <a:lnTo>
                    <a:pt x="1" y="20"/>
                  </a:lnTo>
                  <a:lnTo>
                    <a:pt x="2" y="20"/>
                  </a:lnTo>
                  <a:lnTo>
                    <a:pt x="3" y="21"/>
                  </a:lnTo>
                  <a:lnTo>
                    <a:pt x="4" y="21"/>
                  </a:lnTo>
                  <a:lnTo>
                    <a:pt x="4" y="22"/>
                  </a:lnTo>
                  <a:lnTo>
                    <a:pt x="5" y="22"/>
                  </a:lnTo>
                  <a:lnTo>
                    <a:pt x="6" y="23"/>
                  </a:lnTo>
                  <a:lnTo>
                    <a:pt x="7" y="23"/>
                  </a:lnTo>
                  <a:lnTo>
                    <a:pt x="8" y="23"/>
                  </a:lnTo>
                  <a:lnTo>
                    <a:pt x="8" y="24"/>
                  </a:lnTo>
                  <a:lnTo>
                    <a:pt x="9" y="24"/>
                  </a:lnTo>
                  <a:lnTo>
                    <a:pt x="11" y="24"/>
                  </a:lnTo>
                  <a:lnTo>
                    <a:pt x="12" y="24"/>
                  </a:lnTo>
                  <a:lnTo>
                    <a:pt x="13" y="24"/>
                  </a:lnTo>
                  <a:lnTo>
                    <a:pt x="14" y="24"/>
                  </a:lnTo>
                  <a:lnTo>
                    <a:pt x="15" y="23"/>
                  </a:lnTo>
                  <a:lnTo>
                    <a:pt x="16" y="23"/>
                  </a:lnTo>
                  <a:lnTo>
                    <a:pt x="17" y="23"/>
                  </a:lnTo>
                  <a:lnTo>
                    <a:pt x="18" y="23"/>
                  </a:lnTo>
                  <a:lnTo>
                    <a:pt x="19" y="23"/>
                  </a:lnTo>
                  <a:lnTo>
                    <a:pt x="20" y="23"/>
                  </a:lnTo>
                  <a:lnTo>
                    <a:pt x="21" y="23"/>
                  </a:lnTo>
                  <a:lnTo>
                    <a:pt x="22" y="23"/>
                  </a:lnTo>
                  <a:lnTo>
                    <a:pt x="23" y="23"/>
                  </a:lnTo>
                  <a:lnTo>
                    <a:pt x="24" y="23"/>
                  </a:lnTo>
                  <a:lnTo>
                    <a:pt x="25" y="23"/>
                  </a:lnTo>
                  <a:lnTo>
                    <a:pt x="26" y="23"/>
                  </a:lnTo>
                  <a:lnTo>
                    <a:pt x="27" y="23"/>
                  </a:lnTo>
                  <a:lnTo>
                    <a:pt x="28" y="23"/>
                  </a:lnTo>
                  <a:lnTo>
                    <a:pt x="30" y="23"/>
                  </a:lnTo>
                  <a:lnTo>
                    <a:pt x="31" y="23"/>
                  </a:lnTo>
                  <a:lnTo>
                    <a:pt x="31" y="22"/>
                  </a:lnTo>
                  <a:lnTo>
                    <a:pt x="32" y="22"/>
                  </a:lnTo>
                  <a:lnTo>
                    <a:pt x="33" y="22"/>
                  </a:lnTo>
                  <a:lnTo>
                    <a:pt x="33" y="21"/>
                  </a:lnTo>
                  <a:lnTo>
                    <a:pt x="34" y="21"/>
                  </a:lnTo>
                  <a:lnTo>
                    <a:pt x="35" y="21"/>
                  </a:lnTo>
                  <a:lnTo>
                    <a:pt x="36" y="20"/>
                  </a:lnTo>
                  <a:lnTo>
                    <a:pt x="36" y="19"/>
                  </a:lnTo>
                  <a:lnTo>
                    <a:pt x="37" y="19"/>
                  </a:lnTo>
                  <a:lnTo>
                    <a:pt x="37" y="18"/>
                  </a:lnTo>
                  <a:lnTo>
                    <a:pt x="38" y="17"/>
                  </a:lnTo>
                  <a:lnTo>
                    <a:pt x="38" y="16"/>
                  </a:lnTo>
                  <a:lnTo>
                    <a:pt x="38" y="15"/>
                  </a:lnTo>
                  <a:lnTo>
                    <a:pt x="38" y="14"/>
                  </a:lnTo>
                  <a:lnTo>
                    <a:pt x="38" y="13"/>
                  </a:lnTo>
                  <a:lnTo>
                    <a:pt x="38" y="11"/>
                  </a:lnTo>
                  <a:lnTo>
                    <a:pt x="39" y="11"/>
                  </a:lnTo>
                  <a:lnTo>
                    <a:pt x="38" y="10"/>
                  </a:lnTo>
                  <a:lnTo>
                    <a:pt x="38" y="9"/>
                  </a:lnTo>
                  <a:lnTo>
                    <a:pt x="38" y="8"/>
                  </a:lnTo>
                  <a:lnTo>
                    <a:pt x="38" y="7"/>
                  </a:lnTo>
                  <a:lnTo>
                    <a:pt x="38" y="6"/>
                  </a:lnTo>
                  <a:lnTo>
                    <a:pt x="38" y="5"/>
                  </a:lnTo>
                  <a:lnTo>
                    <a:pt x="37" y="5"/>
                  </a:lnTo>
                  <a:lnTo>
                    <a:pt x="37" y="4"/>
                  </a:lnTo>
                  <a:lnTo>
                    <a:pt x="36" y="4"/>
                  </a:lnTo>
                  <a:lnTo>
                    <a:pt x="36" y="3"/>
                  </a:lnTo>
                  <a:lnTo>
                    <a:pt x="35" y="3"/>
                  </a:lnTo>
                  <a:lnTo>
                    <a:pt x="34" y="2"/>
                  </a:lnTo>
                  <a:lnTo>
                    <a:pt x="33" y="2"/>
                  </a:lnTo>
                  <a:lnTo>
                    <a:pt x="32" y="2"/>
                  </a:lnTo>
                  <a:lnTo>
                    <a:pt x="31" y="2"/>
                  </a:lnTo>
                  <a:lnTo>
                    <a:pt x="30" y="3"/>
                  </a:lnTo>
                  <a:lnTo>
                    <a:pt x="28" y="3"/>
                  </a:lnTo>
                  <a:lnTo>
                    <a:pt x="27" y="3"/>
                  </a:lnTo>
                  <a:lnTo>
                    <a:pt x="26" y="3"/>
                  </a:lnTo>
                  <a:lnTo>
                    <a:pt x="26" y="4"/>
                  </a:lnTo>
                  <a:lnTo>
                    <a:pt x="25" y="4"/>
                  </a:lnTo>
                  <a:lnTo>
                    <a:pt x="24" y="4"/>
                  </a:lnTo>
                  <a:lnTo>
                    <a:pt x="24" y="3"/>
                  </a:lnTo>
                  <a:lnTo>
                    <a:pt x="23" y="3"/>
                  </a:lnTo>
                  <a:lnTo>
                    <a:pt x="22" y="3"/>
                  </a:lnTo>
                  <a:lnTo>
                    <a:pt x="21" y="2"/>
                  </a:lnTo>
                  <a:lnTo>
                    <a:pt x="20" y="2"/>
                  </a:lnTo>
                  <a:lnTo>
                    <a:pt x="20" y="1"/>
                  </a:lnTo>
                  <a:lnTo>
                    <a:pt x="19" y="0"/>
                  </a:lnTo>
                  <a:lnTo>
                    <a:pt x="18" y="1"/>
                  </a:lnTo>
                  <a:lnTo>
                    <a:pt x="17" y="2"/>
                  </a:lnTo>
                  <a:lnTo>
                    <a:pt x="16" y="2"/>
                  </a:lnTo>
                  <a:lnTo>
                    <a:pt x="15" y="2"/>
                  </a:lnTo>
                  <a:lnTo>
                    <a:pt x="14" y="3"/>
                  </a:lnTo>
                  <a:lnTo>
                    <a:pt x="13" y="4"/>
                  </a:lnTo>
                  <a:lnTo>
                    <a:pt x="12" y="4"/>
                  </a:lnTo>
                  <a:lnTo>
                    <a:pt x="11" y="4"/>
                  </a:lnTo>
                  <a:lnTo>
                    <a:pt x="9" y="5"/>
                  </a:lnTo>
                  <a:lnTo>
                    <a:pt x="8" y="6"/>
                  </a:lnTo>
                  <a:lnTo>
                    <a:pt x="7" y="6"/>
                  </a:lnTo>
                  <a:lnTo>
                    <a:pt x="6" y="6"/>
                  </a:lnTo>
                  <a:lnTo>
                    <a:pt x="6" y="7"/>
                  </a:lnTo>
                  <a:lnTo>
                    <a:pt x="5" y="7"/>
                  </a:lnTo>
                  <a:lnTo>
                    <a:pt x="5" y="8"/>
                  </a:lnTo>
                  <a:lnTo>
                    <a:pt x="4" y="8"/>
                  </a:lnTo>
                  <a:lnTo>
                    <a:pt x="3" y="8"/>
                  </a:lnTo>
                  <a:lnTo>
                    <a:pt x="3" y="9"/>
                  </a:lnTo>
                  <a:lnTo>
                    <a:pt x="2" y="10"/>
                  </a:lnTo>
                  <a:lnTo>
                    <a:pt x="1" y="10"/>
                  </a:lnTo>
                  <a:lnTo>
                    <a:pt x="1" y="11"/>
                  </a:lnTo>
                  <a:lnTo>
                    <a:pt x="1" y="13"/>
                  </a:lnTo>
                  <a:lnTo>
                    <a:pt x="0" y="13"/>
                  </a:lnTo>
                  <a:lnTo>
                    <a:pt x="0" y="14"/>
                  </a:lnTo>
                  <a:lnTo>
                    <a:pt x="0" y="15"/>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817" name="Freeform 335"/>
            <p:cNvSpPr>
              <a:spLocks/>
            </p:cNvSpPr>
            <p:nvPr/>
          </p:nvSpPr>
          <p:spPr bwMode="auto">
            <a:xfrm>
              <a:off x="3394" y="1608"/>
              <a:ext cx="38" cy="31"/>
            </a:xfrm>
            <a:custGeom>
              <a:avLst/>
              <a:gdLst>
                <a:gd name="T0" fmla="*/ 20 w 38"/>
                <a:gd name="T1" fmla="*/ 26 h 31"/>
                <a:gd name="T2" fmla="*/ 21 w 38"/>
                <a:gd name="T3" fmla="*/ 27 h 31"/>
                <a:gd name="T4" fmla="*/ 22 w 38"/>
                <a:gd name="T5" fmla="*/ 28 h 31"/>
                <a:gd name="T6" fmla="*/ 23 w 38"/>
                <a:gd name="T7" fmla="*/ 29 h 31"/>
                <a:gd name="T8" fmla="*/ 24 w 38"/>
                <a:gd name="T9" fmla="*/ 30 h 31"/>
                <a:gd name="T10" fmla="*/ 26 w 38"/>
                <a:gd name="T11" fmla="*/ 30 h 31"/>
                <a:gd name="T12" fmla="*/ 28 w 38"/>
                <a:gd name="T13" fmla="*/ 30 h 31"/>
                <a:gd name="T14" fmla="*/ 30 w 38"/>
                <a:gd name="T15" fmla="*/ 29 h 31"/>
                <a:gd name="T16" fmla="*/ 31 w 38"/>
                <a:gd name="T17" fmla="*/ 28 h 31"/>
                <a:gd name="T18" fmla="*/ 32 w 38"/>
                <a:gd name="T19" fmla="*/ 27 h 31"/>
                <a:gd name="T20" fmla="*/ 33 w 38"/>
                <a:gd name="T21" fmla="*/ 26 h 31"/>
                <a:gd name="T22" fmla="*/ 34 w 38"/>
                <a:gd name="T23" fmla="*/ 25 h 31"/>
                <a:gd name="T24" fmla="*/ 35 w 38"/>
                <a:gd name="T25" fmla="*/ 24 h 31"/>
                <a:gd name="T26" fmla="*/ 35 w 38"/>
                <a:gd name="T27" fmla="*/ 21 h 31"/>
                <a:gd name="T28" fmla="*/ 36 w 38"/>
                <a:gd name="T29" fmla="*/ 20 h 31"/>
                <a:gd name="T30" fmla="*/ 36 w 38"/>
                <a:gd name="T31" fmla="*/ 18 h 31"/>
                <a:gd name="T32" fmla="*/ 37 w 38"/>
                <a:gd name="T33" fmla="*/ 17 h 31"/>
                <a:gd name="T34" fmla="*/ 37 w 38"/>
                <a:gd name="T35" fmla="*/ 15 h 31"/>
                <a:gd name="T36" fmla="*/ 37 w 38"/>
                <a:gd name="T37" fmla="*/ 13 h 31"/>
                <a:gd name="T38" fmla="*/ 36 w 38"/>
                <a:gd name="T39" fmla="*/ 11 h 31"/>
                <a:gd name="T40" fmla="*/ 35 w 38"/>
                <a:gd name="T41" fmla="*/ 10 h 31"/>
                <a:gd name="T42" fmla="*/ 34 w 38"/>
                <a:gd name="T43" fmla="*/ 9 h 31"/>
                <a:gd name="T44" fmla="*/ 33 w 38"/>
                <a:gd name="T45" fmla="*/ 8 h 31"/>
                <a:gd name="T46" fmla="*/ 32 w 38"/>
                <a:gd name="T47" fmla="*/ 6 h 31"/>
                <a:gd name="T48" fmla="*/ 30 w 38"/>
                <a:gd name="T49" fmla="*/ 5 h 31"/>
                <a:gd name="T50" fmla="*/ 29 w 38"/>
                <a:gd name="T51" fmla="*/ 4 h 31"/>
                <a:gd name="T52" fmla="*/ 26 w 38"/>
                <a:gd name="T53" fmla="*/ 3 h 31"/>
                <a:gd name="T54" fmla="*/ 24 w 38"/>
                <a:gd name="T55" fmla="*/ 2 h 31"/>
                <a:gd name="T56" fmla="*/ 22 w 38"/>
                <a:gd name="T57" fmla="*/ 2 h 31"/>
                <a:gd name="T58" fmla="*/ 21 w 38"/>
                <a:gd name="T59" fmla="*/ 1 h 31"/>
                <a:gd name="T60" fmla="*/ 19 w 38"/>
                <a:gd name="T61" fmla="*/ 1 h 31"/>
                <a:gd name="T62" fmla="*/ 17 w 38"/>
                <a:gd name="T63" fmla="*/ 1 h 31"/>
                <a:gd name="T64" fmla="*/ 15 w 38"/>
                <a:gd name="T65" fmla="*/ 1 h 31"/>
                <a:gd name="T66" fmla="*/ 13 w 38"/>
                <a:gd name="T67" fmla="*/ 1 h 31"/>
                <a:gd name="T68" fmla="*/ 12 w 38"/>
                <a:gd name="T69" fmla="*/ 0 h 31"/>
                <a:gd name="T70" fmla="*/ 10 w 38"/>
                <a:gd name="T71" fmla="*/ 1 h 31"/>
                <a:gd name="T72" fmla="*/ 7 w 38"/>
                <a:gd name="T73" fmla="*/ 1 h 31"/>
                <a:gd name="T74" fmla="*/ 5 w 38"/>
                <a:gd name="T75" fmla="*/ 1 h 31"/>
                <a:gd name="T76" fmla="*/ 4 w 38"/>
                <a:gd name="T77" fmla="*/ 2 h 31"/>
                <a:gd name="T78" fmla="*/ 2 w 38"/>
                <a:gd name="T79" fmla="*/ 2 h 31"/>
                <a:gd name="T80" fmla="*/ 1 w 38"/>
                <a:gd name="T81" fmla="*/ 3 h 31"/>
                <a:gd name="T82" fmla="*/ 0 w 38"/>
                <a:gd name="T83" fmla="*/ 4 h 31"/>
                <a:gd name="T84" fmla="*/ 0 w 38"/>
                <a:gd name="T85" fmla="*/ 6 h 31"/>
                <a:gd name="T86" fmla="*/ 0 w 38"/>
                <a:gd name="T87" fmla="*/ 9 h 31"/>
                <a:gd name="T88" fmla="*/ 2 w 38"/>
                <a:gd name="T89" fmla="*/ 10 h 31"/>
                <a:gd name="T90" fmla="*/ 3 w 38"/>
                <a:gd name="T91" fmla="*/ 11 h 31"/>
                <a:gd name="T92" fmla="*/ 4 w 38"/>
                <a:gd name="T93" fmla="*/ 13 h 31"/>
                <a:gd name="T94" fmla="*/ 6 w 38"/>
                <a:gd name="T95" fmla="*/ 14 h 31"/>
                <a:gd name="T96" fmla="*/ 8 w 38"/>
                <a:gd name="T97" fmla="*/ 15 h 31"/>
                <a:gd name="T98" fmla="*/ 10 w 38"/>
                <a:gd name="T99" fmla="*/ 17 h 31"/>
                <a:gd name="T100" fmla="*/ 12 w 38"/>
                <a:gd name="T101" fmla="*/ 18 h 31"/>
                <a:gd name="T102" fmla="*/ 14 w 38"/>
                <a:gd name="T103" fmla="*/ 20 h 31"/>
                <a:gd name="T104" fmla="*/ 16 w 38"/>
                <a:gd name="T105" fmla="*/ 21 h 31"/>
                <a:gd name="T106" fmla="*/ 18 w 38"/>
                <a:gd name="T107" fmla="*/ 24 h 3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8" h="31">
                  <a:moveTo>
                    <a:pt x="19" y="25"/>
                  </a:moveTo>
                  <a:lnTo>
                    <a:pt x="20" y="26"/>
                  </a:lnTo>
                  <a:lnTo>
                    <a:pt x="20" y="27"/>
                  </a:lnTo>
                  <a:lnTo>
                    <a:pt x="21" y="27"/>
                  </a:lnTo>
                  <a:lnTo>
                    <a:pt x="21" y="28"/>
                  </a:lnTo>
                  <a:lnTo>
                    <a:pt x="22" y="28"/>
                  </a:lnTo>
                  <a:lnTo>
                    <a:pt x="22" y="29"/>
                  </a:lnTo>
                  <a:lnTo>
                    <a:pt x="23" y="29"/>
                  </a:lnTo>
                  <a:lnTo>
                    <a:pt x="24" y="29"/>
                  </a:lnTo>
                  <a:lnTo>
                    <a:pt x="24" y="30"/>
                  </a:lnTo>
                  <a:lnTo>
                    <a:pt x="25" y="30"/>
                  </a:lnTo>
                  <a:lnTo>
                    <a:pt x="26" y="30"/>
                  </a:lnTo>
                  <a:lnTo>
                    <a:pt x="27" y="30"/>
                  </a:lnTo>
                  <a:lnTo>
                    <a:pt x="28" y="30"/>
                  </a:lnTo>
                  <a:lnTo>
                    <a:pt x="29" y="29"/>
                  </a:lnTo>
                  <a:lnTo>
                    <a:pt x="30" y="29"/>
                  </a:lnTo>
                  <a:lnTo>
                    <a:pt x="30" y="28"/>
                  </a:lnTo>
                  <a:lnTo>
                    <a:pt x="31" y="28"/>
                  </a:lnTo>
                  <a:lnTo>
                    <a:pt x="32" y="28"/>
                  </a:lnTo>
                  <a:lnTo>
                    <a:pt x="32" y="27"/>
                  </a:lnTo>
                  <a:lnTo>
                    <a:pt x="32" y="26"/>
                  </a:lnTo>
                  <a:lnTo>
                    <a:pt x="33" y="26"/>
                  </a:lnTo>
                  <a:lnTo>
                    <a:pt x="33" y="25"/>
                  </a:lnTo>
                  <a:lnTo>
                    <a:pt x="34" y="25"/>
                  </a:lnTo>
                  <a:lnTo>
                    <a:pt x="34" y="24"/>
                  </a:lnTo>
                  <a:lnTo>
                    <a:pt x="35" y="24"/>
                  </a:lnTo>
                  <a:lnTo>
                    <a:pt x="35" y="23"/>
                  </a:lnTo>
                  <a:lnTo>
                    <a:pt x="35" y="21"/>
                  </a:lnTo>
                  <a:lnTo>
                    <a:pt x="36" y="21"/>
                  </a:lnTo>
                  <a:lnTo>
                    <a:pt x="36" y="20"/>
                  </a:lnTo>
                  <a:lnTo>
                    <a:pt x="36" y="19"/>
                  </a:lnTo>
                  <a:lnTo>
                    <a:pt x="36" y="18"/>
                  </a:lnTo>
                  <a:lnTo>
                    <a:pt x="37" y="18"/>
                  </a:lnTo>
                  <a:lnTo>
                    <a:pt x="37" y="17"/>
                  </a:lnTo>
                  <a:lnTo>
                    <a:pt x="37" y="16"/>
                  </a:lnTo>
                  <a:lnTo>
                    <a:pt x="37" y="15"/>
                  </a:lnTo>
                  <a:lnTo>
                    <a:pt x="37" y="14"/>
                  </a:lnTo>
                  <a:lnTo>
                    <a:pt x="37" y="13"/>
                  </a:lnTo>
                  <a:lnTo>
                    <a:pt x="36" y="12"/>
                  </a:lnTo>
                  <a:lnTo>
                    <a:pt x="36" y="11"/>
                  </a:lnTo>
                  <a:lnTo>
                    <a:pt x="36" y="10"/>
                  </a:lnTo>
                  <a:lnTo>
                    <a:pt x="35" y="10"/>
                  </a:lnTo>
                  <a:lnTo>
                    <a:pt x="35" y="9"/>
                  </a:lnTo>
                  <a:lnTo>
                    <a:pt x="34" y="9"/>
                  </a:lnTo>
                  <a:lnTo>
                    <a:pt x="34" y="8"/>
                  </a:lnTo>
                  <a:lnTo>
                    <a:pt x="33" y="8"/>
                  </a:lnTo>
                  <a:lnTo>
                    <a:pt x="33" y="6"/>
                  </a:lnTo>
                  <a:lnTo>
                    <a:pt x="32" y="6"/>
                  </a:lnTo>
                  <a:lnTo>
                    <a:pt x="31" y="5"/>
                  </a:lnTo>
                  <a:lnTo>
                    <a:pt x="30" y="5"/>
                  </a:lnTo>
                  <a:lnTo>
                    <a:pt x="30" y="4"/>
                  </a:lnTo>
                  <a:lnTo>
                    <a:pt x="29" y="4"/>
                  </a:lnTo>
                  <a:lnTo>
                    <a:pt x="28" y="4"/>
                  </a:lnTo>
                  <a:lnTo>
                    <a:pt x="26" y="3"/>
                  </a:lnTo>
                  <a:lnTo>
                    <a:pt x="25" y="2"/>
                  </a:lnTo>
                  <a:lnTo>
                    <a:pt x="24" y="2"/>
                  </a:lnTo>
                  <a:lnTo>
                    <a:pt x="23" y="2"/>
                  </a:lnTo>
                  <a:lnTo>
                    <a:pt x="22" y="2"/>
                  </a:lnTo>
                  <a:lnTo>
                    <a:pt x="22" y="1"/>
                  </a:lnTo>
                  <a:lnTo>
                    <a:pt x="21" y="1"/>
                  </a:lnTo>
                  <a:lnTo>
                    <a:pt x="20" y="1"/>
                  </a:lnTo>
                  <a:lnTo>
                    <a:pt x="19" y="1"/>
                  </a:lnTo>
                  <a:lnTo>
                    <a:pt x="18" y="1"/>
                  </a:lnTo>
                  <a:lnTo>
                    <a:pt x="17" y="1"/>
                  </a:lnTo>
                  <a:lnTo>
                    <a:pt x="16" y="1"/>
                  </a:lnTo>
                  <a:lnTo>
                    <a:pt x="15" y="1"/>
                  </a:lnTo>
                  <a:lnTo>
                    <a:pt x="14" y="1"/>
                  </a:lnTo>
                  <a:lnTo>
                    <a:pt x="13" y="1"/>
                  </a:lnTo>
                  <a:lnTo>
                    <a:pt x="13" y="0"/>
                  </a:lnTo>
                  <a:lnTo>
                    <a:pt x="12" y="0"/>
                  </a:lnTo>
                  <a:lnTo>
                    <a:pt x="11" y="1"/>
                  </a:lnTo>
                  <a:lnTo>
                    <a:pt x="10" y="1"/>
                  </a:lnTo>
                  <a:lnTo>
                    <a:pt x="8" y="1"/>
                  </a:lnTo>
                  <a:lnTo>
                    <a:pt x="7" y="1"/>
                  </a:lnTo>
                  <a:lnTo>
                    <a:pt x="6" y="1"/>
                  </a:lnTo>
                  <a:lnTo>
                    <a:pt x="5" y="1"/>
                  </a:lnTo>
                  <a:lnTo>
                    <a:pt x="4" y="1"/>
                  </a:lnTo>
                  <a:lnTo>
                    <a:pt x="4" y="2"/>
                  </a:lnTo>
                  <a:lnTo>
                    <a:pt x="3" y="2"/>
                  </a:lnTo>
                  <a:lnTo>
                    <a:pt x="2" y="2"/>
                  </a:lnTo>
                  <a:lnTo>
                    <a:pt x="1" y="2"/>
                  </a:lnTo>
                  <a:lnTo>
                    <a:pt x="1" y="3"/>
                  </a:lnTo>
                  <a:lnTo>
                    <a:pt x="0" y="3"/>
                  </a:lnTo>
                  <a:lnTo>
                    <a:pt x="0" y="4"/>
                  </a:lnTo>
                  <a:lnTo>
                    <a:pt x="0" y="5"/>
                  </a:lnTo>
                  <a:lnTo>
                    <a:pt x="0" y="6"/>
                  </a:lnTo>
                  <a:lnTo>
                    <a:pt x="0" y="8"/>
                  </a:lnTo>
                  <a:lnTo>
                    <a:pt x="0" y="9"/>
                  </a:lnTo>
                  <a:lnTo>
                    <a:pt x="1" y="9"/>
                  </a:lnTo>
                  <a:lnTo>
                    <a:pt x="2" y="10"/>
                  </a:lnTo>
                  <a:lnTo>
                    <a:pt x="2" y="11"/>
                  </a:lnTo>
                  <a:lnTo>
                    <a:pt x="3" y="11"/>
                  </a:lnTo>
                  <a:lnTo>
                    <a:pt x="4" y="12"/>
                  </a:lnTo>
                  <a:lnTo>
                    <a:pt x="4" y="13"/>
                  </a:lnTo>
                  <a:lnTo>
                    <a:pt x="5" y="13"/>
                  </a:lnTo>
                  <a:lnTo>
                    <a:pt x="6" y="14"/>
                  </a:lnTo>
                  <a:lnTo>
                    <a:pt x="7" y="15"/>
                  </a:lnTo>
                  <a:lnTo>
                    <a:pt x="8" y="15"/>
                  </a:lnTo>
                  <a:lnTo>
                    <a:pt x="9" y="16"/>
                  </a:lnTo>
                  <a:lnTo>
                    <a:pt x="10" y="17"/>
                  </a:lnTo>
                  <a:lnTo>
                    <a:pt x="11" y="18"/>
                  </a:lnTo>
                  <a:lnTo>
                    <a:pt x="12" y="18"/>
                  </a:lnTo>
                  <a:lnTo>
                    <a:pt x="13" y="19"/>
                  </a:lnTo>
                  <a:lnTo>
                    <a:pt x="14" y="20"/>
                  </a:lnTo>
                  <a:lnTo>
                    <a:pt x="15" y="21"/>
                  </a:lnTo>
                  <a:lnTo>
                    <a:pt x="16" y="21"/>
                  </a:lnTo>
                  <a:lnTo>
                    <a:pt x="17" y="23"/>
                  </a:lnTo>
                  <a:lnTo>
                    <a:pt x="18" y="24"/>
                  </a:lnTo>
                  <a:lnTo>
                    <a:pt x="19" y="25"/>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818" name="Freeform 336"/>
            <p:cNvSpPr>
              <a:spLocks/>
            </p:cNvSpPr>
            <p:nvPr/>
          </p:nvSpPr>
          <p:spPr bwMode="auto">
            <a:xfrm>
              <a:off x="3444" y="1462"/>
              <a:ext cx="38" cy="30"/>
            </a:xfrm>
            <a:custGeom>
              <a:avLst/>
              <a:gdLst>
                <a:gd name="T0" fmla="*/ 19 w 38"/>
                <a:gd name="T1" fmla="*/ 24 h 30"/>
                <a:gd name="T2" fmla="*/ 20 w 38"/>
                <a:gd name="T3" fmla="*/ 25 h 30"/>
                <a:gd name="T4" fmla="*/ 21 w 38"/>
                <a:gd name="T5" fmla="*/ 26 h 30"/>
                <a:gd name="T6" fmla="*/ 22 w 38"/>
                <a:gd name="T7" fmla="*/ 27 h 30"/>
                <a:gd name="T8" fmla="*/ 23 w 38"/>
                <a:gd name="T9" fmla="*/ 28 h 30"/>
                <a:gd name="T10" fmla="*/ 24 w 38"/>
                <a:gd name="T11" fmla="*/ 29 h 30"/>
                <a:gd name="T12" fmla="*/ 26 w 38"/>
                <a:gd name="T13" fmla="*/ 29 h 30"/>
                <a:gd name="T14" fmla="*/ 28 w 38"/>
                <a:gd name="T15" fmla="*/ 29 h 30"/>
                <a:gd name="T16" fmla="*/ 29 w 38"/>
                <a:gd name="T17" fmla="*/ 28 h 30"/>
                <a:gd name="T18" fmla="*/ 30 w 38"/>
                <a:gd name="T19" fmla="*/ 27 h 30"/>
                <a:gd name="T20" fmla="*/ 31 w 38"/>
                <a:gd name="T21" fmla="*/ 26 h 30"/>
                <a:gd name="T22" fmla="*/ 32 w 38"/>
                <a:gd name="T23" fmla="*/ 25 h 30"/>
                <a:gd name="T24" fmla="*/ 33 w 38"/>
                <a:gd name="T25" fmla="*/ 24 h 30"/>
                <a:gd name="T26" fmla="*/ 34 w 38"/>
                <a:gd name="T27" fmla="*/ 23 h 30"/>
                <a:gd name="T28" fmla="*/ 35 w 38"/>
                <a:gd name="T29" fmla="*/ 22 h 30"/>
                <a:gd name="T30" fmla="*/ 35 w 38"/>
                <a:gd name="T31" fmla="*/ 20 h 30"/>
                <a:gd name="T32" fmla="*/ 36 w 38"/>
                <a:gd name="T33" fmla="*/ 19 h 30"/>
                <a:gd name="T34" fmla="*/ 36 w 38"/>
                <a:gd name="T35" fmla="*/ 17 h 30"/>
                <a:gd name="T36" fmla="*/ 37 w 38"/>
                <a:gd name="T37" fmla="*/ 15 h 30"/>
                <a:gd name="T38" fmla="*/ 37 w 38"/>
                <a:gd name="T39" fmla="*/ 12 h 30"/>
                <a:gd name="T40" fmla="*/ 35 w 38"/>
                <a:gd name="T41" fmla="*/ 10 h 30"/>
                <a:gd name="T42" fmla="*/ 35 w 38"/>
                <a:gd name="T43" fmla="*/ 8 h 30"/>
                <a:gd name="T44" fmla="*/ 33 w 38"/>
                <a:gd name="T45" fmla="*/ 7 h 30"/>
                <a:gd name="T46" fmla="*/ 32 w 38"/>
                <a:gd name="T47" fmla="*/ 6 h 30"/>
                <a:gd name="T48" fmla="*/ 30 w 38"/>
                <a:gd name="T49" fmla="*/ 5 h 30"/>
                <a:gd name="T50" fmla="*/ 29 w 38"/>
                <a:gd name="T51" fmla="*/ 4 h 30"/>
                <a:gd name="T52" fmla="*/ 27 w 38"/>
                <a:gd name="T53" fmla="*/ 4 h 30"/>
                <a:gd name="T54" fmla="*/ 25 w 38"/>
                <a:gd name="T55" fmla="*/ 2 h 30"/>
                <a:gd name="T56" fmla="*/ 23 w 38"/>
                <a:gd name="T57" fmla="*/ 2 h 30"/>
                <a:gd name="T58" fmla="*/ 22 w 38"/>
                <a:gd name="T59" fmla="*/ 1 h 30"/>
                <a:gd name="T60" fmla="*/ 20 w 38"/>
                <a:gd name="T61" fmla="*/ 1 h 30"/>
                <a:gd name="T62" fmla="*/ 18 w 38"/>
                <a:gd name="T63" fmla="*/ 1 h 30"/>
                <a:gd name="T64" fmla="*/ 16 w 38"/>
                <a:gd name="T65" fmla="*/ 1 h 30"/>
                <a:gd name="T66" fmla="*/ 14 w 38"/>
                <a:gd name="T67" fmla="*/ 0 h 30"/>
                <a:gd name="T68" fmla="*/ 12 w 38"/>
                <a:gd name="T69" fmla="*/ 0 h 30"/>
                <a:gd name="T70" fmla="*/ 10 w 38"/>
                <a:gd name="T71" fmla="*/ 0 h 30"/>
                <a:gd name="T72" fmla="*/ 9 w 38"/>
                <a:gd name="T73" fmla="*/ 1 h 30"/>
                <a:gd name="T74" fmla="*/ 7 w 38"/>
                <a:gd name="T75" fmla="*/ 1 h 30"/>
                <a:gd name="T76" fmla="*/ 5 w 38"/>
                <a:gd name="T77" fmla="*/ 1 h 30"/>
                <a:gd name="T78" fmla="*/ 3 w 38"/>
                <a:gd name="T79" fmla="*/ 1 h 30"/>
                <a:gd name="T80" fmla="*/ 1 w 38"/>
                <a:gd name="T81" fmla="*/ 2 h 30"/>
                <a:gd name="T82" fmla="*/ 0 w 38"/>
                <a:gd name="T83" fmla="*/ 3 h 30"/>
                <a:gd name="T84" fmla="*/ 0 w 38"/>
                <a:gd name="T85" fmla="*/ 5 h 30"/>
                <a:gd name="T86" fmla="*/ 0 w 38"/>
                <a:gd name="T87" fmla="*/ 7 h 30"/>
                <a:gd name="T88" fmla="*/ 1 w 38"/>
                <a:gd name="T89" fmla="*/ 9 h 30"/>
                <a:gd name="T90" fmla="*/ 2 w 38"/>
                <a:gd name="T91" fmla="*/ 10 h 30"/>
                <a:gd name="T92" fmla="*/ 3 w 38"/>
                <a:gd name="T93" fmla="*/ 11 h 30"/>
                <a:gd name="T94" fmla="*/ 5 w 38"/>
                <a:gd name="T95" fmla="*/ 12 h 30"/>
                <a:gd name="T96" fmla="*/ 7 w 38"/>
                <a:gd name="T97" fmla="*/ 13 h 30"/>
                <a:gd name="T98" fmla="*/ 9 w 38"/>
                <a:gd name="T99" fmla="*/ 15 h 30"/>
                <a:gd name="T100" fmla="*/ 10 w 38"/>
                <a:gd name="T101" fmla="*/ 17 h 30"/>
                <a:gd name="T102" fmla="*/ 12 w 38"/>
                <a:gd name="T103" fmla="*/ 18 h 30"/>
                <a:gd name="T104" fmla="*/ 15 w 38"/>
                <a:gd name="T105" fmla="*/ 20 h 30"/>
                <a:gd name="T106" fmla="*/ 16 w 38"/>
                <a:gd name="T107" fmla="*/ 21 h 30"/>
                <a:gd name="T108" fmla="*/ 18 w 38"/>
                <a:gd name="T109" fmla="*/ 23 h 3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8" h="30">
                  <a:moveTo>
                    <a:pt x="18" y="23"/>
                  </a:moveTo>
                  <a:lnTo>
                    <a:pt x="19" y="24"/>
                  </a:lnTo>
                  <a:lnTo>
                    <a:pt x="19" y="25"/>
                  </a:lnTo>
                  <a:lnTo>
                    <a:pt x="20" y="25"/>
                  </a:lnTo>
                  <a:lnTo>
                    <a:pt x="20" y="26"/>
                  </a:lnTo>
                  <a:lnTo>
                    <a:pt x="21" y="26"/>
                  </a:lnTo>
                  <a:lnTo>
                    <a:pt x="21" y="27"/>
                  </a:lnTo>
                  <a:lnTo>
                    <a:pt x="22" y="27"/>
                  </a:lnTo>
                  <a:lnTo>
                    <a:pt x="22" y="28"/>
                  </a:lnTo>
                  <a:lnTo>
                    <a:pt x="23" y="28"/>
                  </a:lnTo>
                  <a:lnTo>
                    <a:pt x="23" y="29"/>
                  </a:lnTo>
                  <a:lnTo>
                    <a:pt x="24" y="29"/>
                  </a:lnTo>
                  <a:lnTo>
                    <a:pt x="25" y="29"/>
                  </a:lnTo>
                  <a:lnTo>
                    <a:pt x="26" y="29"/>
                  </a:lnTo>
                  <a:lnTo>
                    <a:pt x="27" y="29"/>
                  </a:lnTo>
                  <a:lnTo>
                    <a:pt x="28" y="29"/>
                  </a:lnTo>
                  <a:lnTo>
                    <a:pt x="28" y="28"/>
                  </a:lnTo>
                  <a:lnTo>
                    <a:pt x="29" y="28"/>
                  </a:lnTo>
                  <a:lnTo>
                    <a:pt x="29" y="27"/>
                  </a:lnTo>
                  <a:lnTo>
                    <a:pt x="30" y="27"/>
                  </a:lnTo>
                  <a:lnTo>
                    <a:pt x="31" y="27"/>
                  </a:lnTo>
                  <a:lnTo>
                    <a:pt x="31" y="26"/>
                  </a:lnTo>
                  <a:lnTo>
                    <a:pt x="31" y="25"/>
                  </a:lnTo>
                  <a:lnTo>
                    <a:pt x="32" y="25"/>
                  </a:lnTo>
                  <a:lnTo>
                    <a:pt x="32" y="24"/>
                  </a:lnTo>
                  <a:lnTo>
                    <a:pt x="33" y="24"/>
                  </a:lnTo>
                  <a:lnTo>
                    <a:pt x="33" y="23"/>
                  </a:lnTo>
                  <a:lnTo>
                    <a:pt x="34" y="23"/>
                  </a:lnTo>
                  <a:lnTo>
                    <a:pt x="34" y="22"/>
                  </a:lnTo>
                  <a:lnTo>
                    <a:pt x="35" y="22"/>
                  </a:lnTo>
                  <a:lnTo>
                    <a:pt x="35" y="21"/>
                  </a:lnTo>
                  <a:lnTo>
                    <a:pt x="35" y="20"/>
                  </a:lnTo>
                  <a:lnTo>
                    <a:pt x="35" y="19"/>
                  </a:lnTo>
                  <a:lnTo>
                    <a:pt x="36" y="19"/>
                  </a:lnTo>
                  <a:lnTo>
                    <a:pt x="36" y="18"/>
                  </a:lnTo>
                  <a:lnTo>
                    <a:pt x="36" y="17"/>
                  </a:lnTo>
                  <a:lnTo>
                    <a:pt x="37" y="16"/>
                  </a:lnTo>
                  <a:lnTo>
                    <a:pt x="37" y="15"/>
                  </a:lnTo>
                  <a:lnTo>
                    <a:pt x="37" y="13"/>
                  </a:lnTo>
                  <a:lnTo>
                    <a:pt x="37" y="12"/>
                  </a:lnTo>
                  <a:lnTo>
                    <a:pt x="36" y="12"/>
                  </a:lnTo>
                  <a:lnTo>
                    <a:pt x="35" y="10"/>
                  </a:lnTo>
                  <a:lnTo>
                    <a:pt x="35" y="9"/>
                  </a:lnTo>
                  <a:lnTo>
                    <a:pt x="35" y="8"/>
                  </a:lnTo>
                  <a:lnTo>
                    <a:pt x="34" y="8"/>
                  </a:lnTo>
                  <a:lnTo>
                    <a:pt x="33" y="7"/>
                  </a:lnTo>
                  <a:lnTo>
                    <a:pt x="33" y="6"/>
                  </a:lnTo>
                  <a:lnTo>
                    <a:pt x="32" y="6"/>
                  </a:lnTo>
                  <a:lnTo>
                    <a:pt x="31" y="5"/>
                  </a:lnTo>
                  <a:lnTo>
                    <a:pt x="30" y="5"/>
                  </a:lnTo>
                  <a:lnTo>
                    <a:pt x="30" y="4"/>
                  </a:lnTo>
                  <a:lnTo>
                    <a:pt x="29" y="4"/>
                  </a:lnTo>
                  <a:lnTo>
                    <a:pt x="28" y="4"/>
                  </a:lnTo>
                  <a:lnTo>
                    <a:pt x="27" y="4"/>
                  </a:lnTo>
                  <a:lnTo>
                    <a:pt x="26" y="3"/>
                  </a:lnTo>
                  <a:lnTo>
                    <a:pt x="25" y="2"/>
                  </a:lnTo>
                  <a:lnTo>
                    <a:pt x="24" y="2"/>
                  </a:lnTo>
                  <a:lnTo>
                    <a:pt x="23" y="2"/>
                  </a:lnTo>
                  <a:lnTo>
                    <a:pt x="23" y="1"/>
                  </a:lnTo>
                  <a:lnTo>
                    <a:pt x="22" y="1"/>
                  </a:lnTo>
                  <a:lnTo>
                    <a:pt x="21" y="1"/>
                  </a:lnTo>
                  <a:lnTo>
                    <a:pt x="20" y="1"/>
                  </a:lnTo>
                  <a:lnTo>
                    <a:pt x="19" y="1"/>
                  </a:lnTo>
                  <a:lnTo>
                    <a:pt x="18" y="1"/>
                  </a:lnTo>
                  <a:lnTo>
                    <a:pt x="17" y="1"/>
                  </a:lnTo>
                  <a:lnTo>
                    <a:pt x="16" y="1"/>
                  </a:lnTo>
                  <a:lnTo>
                    <a:pt x="15" y="1"/>
                  </a:lnTo>
                  <a:lnTo>
                    <a:pt x="14" y="0"/>
                  </a:lnTo>
                  <a:lnTo>
                    <a:pt x="13" y="0"/>
                  </a:lnTo>
                  <a:lnTo>
                    <a:pt x="12" y="0"/>
                  </a:lnTo>
                  <a:lnTo>
                    <a:pt x="11" y="0"/>
                  </a:lnTo>
                  <a:lnTo>
                    <a:pt x="10" y="0"/>
                  </a:lnTo>
                  <a:lnTo>
                    <a:pt x="9" y="0"/>
                  </a:lnTo>
                  <a:lnTo>
                    <a:pt x="9" y="1"/>
                  </a:lnTo>
                  <a:lnTo>
                    <a:pt x="8" y="1"/>
                  </a:lnTo>
                  <a:lnTo>
                    <a:pt x="7" y="1"/>
                  </a:lnTo>
                  <a:lnTo>
                    <a:pt x="6" y="1"/>
                  </a:lnTo>
                  <a:lnTo>
                    <a:pt x="5" y="1"/>
                  </a:lnTo>
                  <a:lnTo>
                    <a:pt x="4" y="1"/>
                  </a:lnTo>
                  <a:lnTo>
                    <a:pt x="3" y="1"/>
                  </a:lnTo>
                  <a:lnTo>
                    <a:pt x="2" y="1"/>
                  </a:lnTo>
                  <a:lnTo>
                    <a:pt x="1" y="2"/>
                  </a:lnTo>
                  <a:lnTo>
                    <a:pt x="0" y="2"/>
                  </a:lnTo>
                  <a:lnTo>
                    <a:pt x="0" y="3"/>
                  </a:lnTo>
                  <a:lnTo>
                    <a:pt x="0" y="4"/>
                  </a:lnTo>
                  <a:lnTo>
                    <a:pt x="0" y="5"/>
                  </a:lnTo>
                  <a:lnTo>
                    <a:pt x="0" y="6"/>
                  </a:lnTo>
                  <a:lnTo>
                    <a:pt x="0" y="7"/>
                  </a:lnTo>
                  <a:lnTo>
                    <a:pt x="1" y="8"/>
                  </a:lnTo>
                  <a:lnTo>
                    <a:pt x="1" y="9"/>
                  </a:lnTo>
                  <a:lnTo>
                    <a:pt x="2" y="9"/>
                  </a:lnTo>
                  <a:lnTo>
                    <a:pt x="2" y="10"/>
                  </a:lnTo>
                  <a:lnTo>
                    <a:pt x="3" y="10"/>
                  </a:lnTo>
                  <a:lnTo>
                    <a:pt x="3" y="11"/>
                  </a:lnTo>
                  <a:lnTo>
                    <a:pt x="4" y="11"/>
                  </a:lnTo>
                  <a:lnTo>
                    <a:pt x="5" y="12"/>
                  </a:lnTo>
                  <a:lnTo>
                    <a:pt x="6" y="13"/>
                  </a:lnTo>
                  <a:lnTo>
                    <a:pt x="7" y="13"/>
                  </a:lnTo>
                  <a:lnTo>
                    <a:pt x="8" y="15"/>
                  </a:lnTo>
                  <a:lnTo>
                    <a:pt x="9" y="15"/>
                  </a:lnTo>
                  <a:lnTo>
                    <a:pt x="9" y="16"/>
                  </a:lnTo>
                  <a:lnTo>
                    <a:pt x="10" y="17"/>
                  </a:lnTo>
                  <a:lnTo>
                    <a:pt x="11" y="17"/>
                  </a:lnTo>
                  <a:lnTo>
                    <a:pt x="12" y="18"/>
                  </a:lnTo>
                  <a:lnTo>
                    <a:pt x="13" y="19"/>
                  </a:lnTo>
                  <a:lnTo>
                    <a:pt x="15" y="20"/>
                  </a:lnTo>
                  <a:lnTo>
                    <a:pt x="15" y="21"/>
                  </a:lnTo>
                  <a:lnTo>
                    <a:pt x="16" y="21"/>
                  </a:lnTo>
                  <a:lnTo>
                    <a:pt x="17" y="22"/>
                  </a:lnTo>
                  <a:lnTo>
                    <a:pt x="18" y="23"/>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819" name="Freeform 337"/>
            <p:cNvSpPr>
              <a:spLocks/>
            </p:cNvSpPr>
            <p:nvPr/>
          </p:nvSpPr>
          <p:spPr bwMode="auto">
            <a:xfrm>
              <a:off x="3293" y="1644"/>
              <a:ext cx="27" cy="24"/>
            </a:xfrm>
            <a:custGeom>
              <a:avLst/>
              <a:gdLst>
                <a:gd name="T0" fmla="*/ 14 w 27"/>
                <a:gd name="T1" fmla="*/ 19 h 24"/>
                <a:gd name="T2" fmla="*/ 15 w 27"/>
                <a:gd name="T3" fmla="*/ 20 h 24"/>
                <a:gd name="T4" fmla="*/ 16 w 27"/>
                <a:gd name="T5" fmla="*/ 21 h 24"/>
                <a:gd name="T6" fmla="*/ 18 w 27"/>
                <a:gd name="T7" fmla="*/ 23 h 24"/>
                <a:gd name="T8" fmla="*/ 20 w 27"/>
                <a:gd name="T9" fmla="*/ 23 h 24"/>
                <a:gd name="T10" fmla="*/ 21 w 27"/>
                <a:gd name="T11" fmla="*/ 22 h 24"/>
                <a:gd name="T12" fmla="*/ 22 w 27"/>
                <a:gd name="T13" fmla="*/ 21 h 24"/>
                <a:gd name="T14" fmla="*/ 23 w 27"/>
                <a:gd name="T15" fmla="*/ 20 h 24"/>
                <a:gd name="T16" fmla="*/ 23 w 27"/>
                <a:gd name="T17" fmla="*/ 18 h 24"/>
                <a:gd name="T18" fmla="*/ 24 w 27"/>
                <a:gd name="T19" fmla="*/ 17 h 24"/>
                <a:gd name="T20" fmla="*/ 25 w 27"/>
                <a:gd name="T21" fmla="*/ 16 h 24"/>
                <a:gd name="T22" fmla="*/ 25 w 27"/>
                <a:gd name="T23" fmla="*/ 14 h 24"/>
                <a:gd name="T24" fmla="*/ 26 w 27"/>
                <a:gd name="T25" fmla="*/ 13 h 24"/>
                <a:gd name="T26" fmla="*/ 26 w 27"/>
                <a:gd name="T27" fmla="*/ 11 h 24"/>
                <a:gd name="T28" fmla="*/ 26 w 27"/>
                <a:gd name="T29" fmla="*/ 9 h 24"/>
                <a:gd name="T30" fmla="*/ 25 w 27"/>
                <a:gd name="T31" fmla="*/ 8 h 24"/>
                <a:gd name="T32" fmla="*/ 24 w 27"/>
                <a:gd name="T33" fmla="*/ 6 h 24"/>
                <a:gd name="T34" fmla="*/ 23 w 27"/>
                <a:gd name="T35" fmla="*/ 5 h 24"/>
                <a:gd name="T36" fmla="*/ 22 w 27"/>
                <a:gd name="T37" fmla="*/ 4 h 24"/>
                <a:gd name="T38" fmla="*/ 20 w 27"/>
                <a:gd name="T39" fmla="*/ 3 h 24"/>
                <a:gd name="T40" fmla="*/ 18 w 27"/>
                <a:gd name="T41" fmla="*/ 2 h 24"/>
                <a:gd name="T42" fmla="*/ 17 w 27"/>
                <a:gd name="T43" fmla="*/ 1 h 24"/>
                <a:gd name="T44" fmla="*/ 15 w 27"/>
                <a:gd name="T45" fmla="*/ 1 h 24"/>
                <a:gd name="T46" fmla="*/ 14 w 27"/>
                <a:gd name="T47" fmla="*/ 0 h 24"/>
                <a:gd name="T48" fmla="*/ 11 w 27"/>
                <a:gd name="T49" fmla="*/ 0 h 24"/>
                <a:gd name="T50" fmla="*/ 9 w 27"/>
                <a:gd name="T51" fmla="*/ 0 h 24"/>
                <a:gd name="T52" fmla="*/ 7 w 27"/>
                <a:gd name="T53" fmla="*/ 0 h 24"/>
                <a:gd name="T54" fmla="*/ 5 w 27"/>
                <a:gd name="T55" fmla="*/ 0 h 24"/>
                <a:gd name="T56" fmla="*/ 4 w 27"/>
                <a:gd name="T57" fmla="*/ 1 h 24"/>
                <a:gd name="T58" fmla="*/ 2 w 27"/>
                <a:gd name="T59" fmla="*/ 1 h 24"/>
                <a:gd name="T60" fmla="*/ 1 w 27"/>
                <a:gd name="T61" fmla="*/ 2 h 24"/>
                <a:gd name="T62" fmla="*/ 0 w 27"/>
                <a:gd name="T63" fmla="*/ 3 h 24"/>
                <a:gd name="T64" fmla="*/ 0 w 27"/>
                <a:gd name="T65" fmla="*/ 5 h 24"/>
                <a:gd name="T66" fmla="*/ 1 w 27"/>
                <a:gd name="T67" fmla="*/ 6 h 24"/>
                <a:gd name="T68" fmla="*/ 2 w 27"/>
                <a:gd name="T69" fmla="*/ 8 h 24"/>
                <a:gd name="T70" fmla="*/ 3 w 27"/>
                <a:gd name="T71" fmla="*/ 9 h 24"/>
                <a:gd name="T72" fmla="*/ 4 w 27"/>
                <a:gd name="T73" fmla="*/ 10 h 24"/>
                <a:gd name="T74" fmla="*/ 5 w 27"/>
                <a:gd name="T75" fmla="*/ 11 h 24"/>
                <a:gd name="T76" fmla="*/ 7 w 27"/>
                <a:gd name="T77" fmla="*/ 12 h 24"/>
                <a:gd name="T78" fmla="*/ 8 w 27"/>
                <a:gd name="T79" fmla="*/ 14 h 24"/>
                <a:gd name="T80" fmla="*/ 10 w 27"/>
                <a:gd name="T81" fmla="*/ 15 h 24"/>
                <a:gd name="T82" fmla="*/ 12 w 27"/>
                <a:gd name="T83" fmla="*/ 17 h 2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7" h="24">
                  <a:moveTo>
                    <a:pt x="14" y="18"/>
                  </a:moveTo>
                  <a:lnTo>
                    <a:pt x="14" y="19"/>
                  </a:lnTo>
                  <a:lnTo>
                    <a:pt x="15" y="19"/>
                  </a:lnTo>
                  <a:lnTo>
                    <a:pt x="15" y="20"/>
                  </a:lnTo>
                  <a:lnTo>
                    <a:pt x="15" y="21"/>
                  </a:lnTo>
                  <a:lnTo>
                    <a:pt x="16" y="21"/>
                  </a:lnTo>
                  <a:lnTo>
                    <a:pt x="17" y="22"/>
                  </a:lnTo>
                  <a:lnTo>
                    <a:pt x="18" y="23"/>
                  </a:lnTo>
                  <a:lnTo>
                    <a:pt x="19" y="23"/>
                  </a:lnTo>
                  <a:lnTo>
                    <a:pt x="20" y="23"/>
                  </a:lnTo>
                  <a:lnTo>
                    <a:pt x="20" y="22"/>
                  </a:lnTo>
                  <a:lnTo>
                    <a:pt x="21" y="22"/>
                  </a:lnTo>
                  <a:lnTo>
                    <a:pt x="21" y="21"/>
                  </a:lnTo>
                  <a:lnTo>
                    <a:pt x="22" y="21"/>
                  </a:lnTo>
                  <a:lnTo>
                    <a:pt x="22" y="20"/>
                  </a:lnTo>
                  <a:lnTo>
                    <a:pt x="23" y="20"/>
                  </a:lnTo>
                  <a:lnTo>
                    <a:pt x="23" y="19"/>
                  </a:lnTo>
                  <a:lnTo>
                    <a:pt x="23" y="18"/>
                  </a:lnTo>
                  <a:lnTo>
                    <a:pt x="24" y="18"/>
                  </a:lnTo>
                  <a:lnTo>
                    <a:pt x="24" y="17"/>
                  </a:lnTo>
                  <a:lnTo>
                    <a:pt x="25" y="17"/>
                  </a:lnTo>
                  <a:lnTo>
                    <a:pt x="25" y="16"/>
                  </a:lnTo>
                  <a:lnTo>
                    <a:pt x="25" y="15"/>
                  </a:lnTo>
                  <a:lnTo>
                    <a:pt x="25" y="14"/>
                  </a:lnTo>
                  <a:lnTo>
                    <a:pt x="26" y="14"/>
                  </a:lnTo>
                  <a:lnTo>
                    <a:pt x="26" y="13"/>
                  </a:lnTo>
                  <a:lnTo>
                    <a:pt x="26" y="12"/>
                  </a:lnTo>
                  <a:lnTo>
                    <a:pt x="26" y="11"/>
                  </a:lnTo>
                  <a:lnTo>
                    <a:pt x="26" y="10"/>
                  </a:lnTo>
                  <a:lnTo>
                    <a:pt x="26" y="9"/>
                  </a:lnTo>
                  <a:lnTo>
                    <a:pt x="25" y="9"/>
                  </a:lnTo>
                  <a:lnTo>
                    <a:pt x="25" y="8"/>
                  </a:lnTo>
                  <a:lnTo>
                    <a:pt x="25" y="7"/>
                  </a:lnTo>
                  <a:lnTo>
                    <a:pt x="24" y="6"/>
                  </a:lnTo>
                  <a:lnTo>
                    <a:pt x="24" y="5"/>
                  </a:lnTo>
                  <a:lnTo>
                    <a:pt x="23" y="5"/>
                  </a:lnTo>
                  <a:lnTo>
                    <a:pt x="23" y="4"/>
                  </a:lnTo>
                  <a:lnTo>
                    <a:pt x="22" y="4"/>
                  </a:lnTo>
                  <a:lnTo>
                    <a:pt x="21" y="3"/>
                  </a:lnTo>
                  <a:lnTo>
                    <a:pt x="20" y="3"/>
                  </a:lnTo>
                  <a:lnTo>
                    <a:pt x="19" y="2"/>
                  </a:lnTo>
                  <a:lnTo>
                    <a:pt x="18" y="2"/>
                  </a:lnTo>
                  <a:lnTo>
                    <a:pt x="18" y="1"/>
                  </a:lnTo>
                  <a:lnTo>
                    <a:pt x="17" y="1"/>
                  </a:lnTo>
                  <a:lnTo>
                    <a:pt x="16" y="1"/>
                  </a:lnTo>
                  <a:lnTo>
                    <a:pt x="15" y="1"/>
                  </a:lnTo>
                  <a:lnTo>
                    <a:pt x="15" y="0"/>
                  </a:lnTo>
                  <a:lnTo>
                    <a:pt x="14" y="0"/>
                  </a:lnTo>
                  <a:lnTo>
                    <a:pt x="12" y="0"/>
                  </a:lnTo>
                  <a:lnTo>
                    <a:pt x="11" y="0"/>
                  </a:lnTo>
                  <a:lnTo>
                    <a:pt x="10" y="0"/>
                  </a:lnTo>
                  <a:lnTo>
                    <a:pt x="9" y="0"/>
                  </a:lnTo>
                  <a:lnTo>
                    <a:pt x="8" y="0"/>
                  </a:lnTo>
                  <a:lnTo>
                    <a:pt x="7" y="0"/>
                  </a:lnTo>
                  <a:lnTo>
                    <a:pt x="6" y="0"/>
                  </a:lnTo>
                  <a:lnTo>
                    <a:pt x="5" y="0"/>
                  </a:lnTo>
                  <a:lnTo>
                    <a:pt x="4" y="0"/>
                  </a:lnTo>
                  <a:lnTo>
                    <a:pt x="4" y="1"/>
                  </a:lnTo>
                  <a:lnTo>
                    <a:pt x="3" y="1"/>
                  </a:lnTo>
                  <a:lnTo>
                    <a:pt x="2" y="1"/>
                  </a:lnTo>
                  <a:lnTo>
                    <a:pt x="1" y="1"/>
                  </a:lnTo>
                  <a:lnTo>
                    <a:pt x="1" y="2"/>
                  </a:lnTo>
                  <a:lnTo>
                    <a:pt x="1" y="3"/>
                  </a:lnTo>
                  <a:lnTo>
                    <a:pt x="0" y="3"/>
                  </a:lnTo>
                  <a:lnTo>
                    <a:pt x="0" y="4"/>
                  </a:lnTo>
                  <a:lnTo>
                    <a:pt x="0" y="5"/>
                  </a:lnTo>
                  <a:lnTo>
                    <a:pt x="1" y="5"/>
                  </a:lnTo>
                  <a:lnTo>
                    <a:pt x="1" y="6"/>
                  </a:lnTo>
                  <a:lnTo>
                    <a:pt x="2" y="7"/>
                  </a:lnTo>
                  <a:lnTo>
                    <a:pt x="2" y="8"/>
                  </a:lnTo>
                  <a:lnTo>
                    <a:pt x="3" y="8"/>
                  </a:lnTo>
                  <a:lnTo>
                    <a:pt x="3" y="9"/>
                  </a:lnTo>
                  <a:lnTo>
                    <a:pt x="4" y="9"/>
                  </a:lnTo>
                  <a:lnTo>
                    <a:pt x="4" y="10"/>
                  </a:lnTo>
                  <a:lnTo>
                    <a:pt x="5" y="10"/>
                  </a:lnTo>
                  <a:lnTo>
                    <a:pt x="5" y="11"/>
                  </a:lnTo>
                  <a:lnTo>
                    <a:pt x="6" y="11"/>
                  </a:lnTo>
                  <a:lnTo>
                    <a:pt x="7" y="12"/>
                  </a:lnTo>
                  <a:lnTo>
                    <a:pt x="8" y="13"/>
                  </a:lnTo>
                  <a:lnTo>
                    <a:pt x="8" y="14"/>
                  </a:lnTo>
                  <a:lnTo>
                    <a:pt x="9" y="14"/>
                  </a:lnTo>
                  <a:lnTo>
                    <a:pt x="10" y="15"/>
                  </a:lnTo>
                  <a:lnTo>
                    <a:pt x="11" y="16"/>
                  </a:lnTo>
                  <a:lnTo>
                    <a:pt x="12" y="17"/>
                  </a:lnTo>
                  <a:lnTo>
                    <a:pt x="14" y="1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820" name="Freeform 338"/>
            <p:cNvSpPr>
              <a:spLocks/>
            </p:cNvSpPr>
            <p:nvPr/>
          </p:nvSpPr>
          <p:spPr bwMode="auto">
            <a:xfrm>
              <a:off x="3523" y="1605"/>
              <a:ext cx="27" cy="30"/>
            </a:xfrm>
            <a:custGeom>
              <a:avLst/>
              <a:gdLst>
                <a:gd name="T0" fmla="*/ 14 w 27"/>
                <a:gd name="T1" fmla="*/ 25 h 30"/>
                <a:gd name="T2" fmla="*/ 15 w 27"/>
                <a:gd name="T3" fmla="*/ 26 h 30"/>
                <a:gd name="T4" fmla="*/ 16 w 27"/>
                <a:gd name="T5" fmla="*/ 27 h 30"/>
                <a:gd name="T6" fmla="*/ 17 w 27"/>
                <a:gd name="T7" fmla="*/ 29 h 30"/>
                <a:gd name="T8" fmla="*/ 19 w 27"/>
                <a:gd name="T9" fmla="*/ 29 h 30"/>
                <a:gd name="T10" fmla="*/ 20 w 27"/>
                <a:gd name="T11" fmla="*/ 28 h 30"/>
                <a:gd name="T12" fmla="*/ 21 w 27"/>
                <a:gd name="T13" fmla="*/ 27 h 30"/>
                <a:gd name="T14" fmla="*/ 22 w 27"/>
                <a:gd name="T15" fmla="*/ 26 h 30"/>
                <a:gd name="T16" fmla="*/ 23 w 27"/>
                <a:gd name="T17" fmla="*/ 25 h 30"/>
                <a:gd name="T18" fmla="*/ 24 w 27"/>
                <a:gd name="T19" fmla="*/ 24 h 30"/>
                <a:gd name="T20" fmla="*/ 24 w 27"/>
                <a:gd name="T21" fmla="*/ 22 h 30"/>
                <a:gd name="T22" fmla="*/ 25 w 27"/>
                <a:gd name="T23" fmla="*/ 21 h 30"/>
                <a:gd name="T24" fmla="*/ 25 w 27"/>
                <a:gd name="T25" fmla="*/ 19 h 30"/>
                <a:gd name="T26" fmla="*/ 26 w 27"/>
                <a:gd name="T27" fmla="*/ 18 h 30"/>
                <a:gd name="T28" fmla="*/ 26 w 27"/>
                <a:gd name="T29" fmla="*/ 16 h 30"/>
                <a:gd name="T30" fmla="*/ 26 w 27"/>
                <a:gd name="T31" fmla="*/ 13 h 30"/>
                <a:gd name="T32" fmla="*/ 26 w 27"/>
                <a:gd name="T33" fmla="*/ 11 h 30"/>
                <a:gd name="T34" fmla="*/ 25 w 27"/>
                <a:gd name="T35" fmla="*/ 9 h 30"/>
                <a:gd name="T36" fmla="*/ 24 w 27"/>
                <a:gd name="T37" fmla="*/ 8 h 30"/>
                <a:gd name="T38" fmla="*/ 23 w 27"/>
                <a:gd name="T39" fmla="*/ 7 h 30"/>
                <a:gd name="T40" fmla="*/ 22 w 27"/>
                <a:gd name="T41" fmla="*/ 5 h 30"/>
                <a:gd name="T42" fmla="*/ 20 w 27"/>
                <a:gd name="T43" fmla="*/ 4 h 30"/>
                <a:gd name="T44" fmla="*/ 19 w 27"/>
                <a:gd name="T45" fmla="*/ 2 h 30"/>
                <a:gd name="T46" fmla="*/ 18 w 27"/>
                <a:gd name="T47" fmla="*/ 1 h 30"/>
                <a:gd name="T48" fmla="*/ 16 w 27"/>
                <a:gd name="T49" fmla="*/ 1 h 30"/>
                <a:gd name="T50" fmla="*/ 15 w 27"/>
                <a:gd name="T51" fmla="*/ 0 h 30"/>
                <a:gd name="T52" fmla="*/ 12 w 27"/>
                <a:gd name="T53" fmla="*/ 0 h 30"/>
                <a:gd name="T54" fmla="*/ 10 w 27"/>
                <a:gd name="T55" fmla="*/ 0 h 30"/>
                <a:gd name="T56" fmla="*/ 8 w 27"/>
                <a:gd name="T57" fmla="*/ 0 h 30"/>
                <a:gd name="T58" fmla="*/ 6 w 27"/>
                <a:gd name="T59" fmla="*/ 0 h 30"/>
                <a:gd name="T60" fmla="*/ 4 w 27"/>
                <a:gd name="T61" fmla="*/ 0 h 30"/>
                <a:gd name="T62" fmla="*/ 3 w 27"/>
                <a:gd name="T63" fmla="*/ 1 h 30"/>
                <a:gd name="T64" fmla="*/ 1 w 27"/>
                <a:gd name="T65" fmla="*/ 1 h 30"/>
                <a:gd name="T66" fmla="*/ 1 w 27"/>
                <a:gd name="T67" fmla="*/ 3 h 30"/>
                <a:gd name="T68" fmla="*/ 0 w 27"/>
                <a:gd name="T69" fmla="*/ 5 h 30"/>
                <a:gd name="T70" fmla="*/ 1 w 27"/>
                <a:gd name="T71" fmla="*/ 6 h 30"/>
                <a:gd name="T72" fmla="*/ 1 w 27"/>
                <a:gd name="T73" fmla="*/ 8 h 30"/>
                <a:gd name="T74" fmla="*/ 2 w 27"/>
                <a:gd name="T75" fmla="*/ 10 h 30"/>
                <a:gd name="T76" fmla="*/ 4 w 27"/>
                <a:gd name="T77" fmla="*/ 12 h 30"/>
                <a:gd name="T78" fmla="*/ 5 w 27"/>
                <a:gd name="T79" fmla="*/ 15 h 30"/>
                <a:gd name="T80" fmla="*/ 7 w 27"/>
                <a:gd name="T81" fmla="*/ 16 h 30"/>
                <a:gd name="T82" fmla="*/ 8 w 27"/>
                <a:gd name="T83" fmla="*/ 18 h 30"/>
                <a:gd name="T84" fmla="*/ 9 w 27"/>
                <a:gd name="T85" fmla="*/ 19 h 30"/>
                <a:gd name="T86" fmla="*/ 11 w 27"/>
                <a:gd name="T87" fmla="*/ 21 h 30"/>
                <a:gd name="T88" fmla="*/ 12 w 27"/>
                <a:gd name="T89" fmla="*/ 22 h 3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7" h="30">
                  <a:moveTo>
                    <a:pt x="14" y="24"/>
                  </a:moveTo>
                  <a:lnTo>
                    <a:pt x="14" y="25"/>
                  </a:lnTo>
                  <a:lnTo>
                    <a:pt x="14" y="26"/>
                  </a:lnTo>
                  <a:lnTo>
                    <a:pt x="15" y="26"/>
                  </a:lnTo>
                  <a:lnTo>
                    <a:pt x="15" y="27"/>
                  </a:lnTo>
                  <a:lnTo>
                    <a:pt x="16" y="27"/>
                  </a:lnTo>
                  <a:lnTo>
                    <a:pt x="16" y="28"/>
                  </a:lnTo>
                  <a:lnTo>
                    <a:pt x="17" y="29"/>
                  </a:lnTo>
                  <a:lnTo>
                    <a:pt x="18" y="29"/>
                  </a:lnTo>
                  <a:lnTo>
                    <a:pt x="19" y="29"/>
                  </a:lnTo>
                  <a:lnTo>
                    <a:pt x="20" y="29"/>
                  </a:lnTo>
                  <a:lnTo>
                    <a:pt x="20" y="28"/>
                  </a:lnTo>
                  <a:lnTo>
                    <a:pt x="21" y="28"/>
                  </a:lnTo>
                  <a:lnTo>
                    <a:pt x="21" y="27"/>
                  </a:lnTo>
                  <a:lnTo>
                    <a:pt x="22" y="27"/>
                  </a:lnTo>
                  <a:lnTo>
                    <a:pt x="22" y="26"/>
                  </a:lnTo>
                  <a:lnTo>
                    <a:pt x="22" y="25"/>
                  </a:lnTo>
                  <a:lnTo>
                    <a:pt x="23" y="25"/>
                  </a:lnTo>
                  <a:lnTo>
                    <a:pt x="23" y="24"/>
                  </a:lnTo>
                  <a:lnTo>
                    <a:pt x="24" y="24"/>
                  </a:lnTo>
                  <a:lnTo>
                    <a:pt x="24" y="23"/>
                  </a:lnTo>
                  <a:lnTo>
                    <a:pt x="24" y="22"/>
                  </a:lnTo>
                  <a:lnTo>
                    <a:pt x="24" y="21"/>
                  </a:lnTo>
                  <a:lnTo>
                    <a:pt x="25" y="21"/>
                  </a:lnTo>
                  <a:lnTo>
                    <a:pt x="25" y="20"/>
                  </a:lnTo>
                  <a:lnTo>
                    <a:pt x="25" y="19"/>
                  </a:lnTo>
                  <a:lnTo>
                    <a:pt x="25" y="18"/>
                  </a:lnTo>
                  <a:lnTo>
                    <a:pt x="26" y="18"/>
                  </a:lnTo>
                  <a:lnTo>
                    <a:pt x="26" y="17"/>
                  </a:lnTo>
                  <a:lnTo>
                    <a:pt x="26" y="16"/>
                  </a:lnTo>
                  <a:lnTo>
                    <a:pt x="26" y="15"/>
                  </a:lnTo>
                  <a:lnTo>
                    <a:pt x="26" y="13"/>
                  </a:lnTo>
                  <a:lnTo>
                    <a:pt x="26" y="12"/>
                  </a:lnTo>
                  <a:lnTo>
                    <a:pt x="26" y="11"/>
                  </a:lnTo>
                  <a:lnTo>
                    <a:pt x="25" y="10"/>
                  </a:lnTo>
                  <a:lnTo>
                    <a:pt x="25" y="9"/>
                  </a:lnTo>
                  <a:lnTo>
                    <a:pt x="24" y="9"/>
                  </a:lnTo>
                  <a:lnTo>
                    <a:pt x="24" y="8"/>
                  </a:lnTo>
                  <a:lnTo>
                    <a:pt x="24" y="7"/>
                  </a:lnTo>
                  <a:lnTo>
                    <a:pt x="23" y="7"/>
                  </a:lnTo>
                  <a:lnTo>
                    <a:pt x="23" y="6"/>
                  </a:lnTo>
                  <a:lnTo>
                    <a:pt x="22" y="5"/>
                  </a:lnTo>
                  <a:lnTo>
                    <a:pt x="21" y="4"/>
                  </a:lnTo>
                  <a:lnTo>
                    <a:pt x="20" y="4"/>
                  </a:lnTo>
                  <a:lnTo>
                    <a:pt x="20" y="3"/>
                  </a:lnTo>
                  <a:lnTo>
                    <a:pt x="19" y="2"/>
                  </a:lnTo>
                  <a:lnTo>
                    <a:pt x="18" y="2"/>
                  </a:lnTo>
                  <a:lnTo>
                    <a:pt x="18" y="1"/>
                  </a:lnTo>
                  <a:lnTo>
                    <a:pt x="17" y="1"/>
                  </a:lnTo>
                  <a:lnTo>
                    <a:pt x="16" y="1"/>
                  </a:lnTo>
                  <a:lnTo>
                    <a:pt x="15" y="1"/>
                  </a:lnTo>
                  <a:lnTo>
                    <a:pt x="15" y="0"/>
                  </a:lnTo>
                  <a:lnTo>
                    <a:pt x="14" y="0"/>
                  </a:lnTo>
                  <a:lnTo>
                    <a:pt x="12" y="0"/>
                  </a:lnTo>
                  <a:lnTo>
                    <a:pt x="11" y="0"/>
                  </a:lnTo>
                  <a:lnTo>
                    <a:pt x="10" y="0"/>
                  </a:lnTo>
                  <a:lnTo>
                    <a:pt x="9" y="0"/>
                  </a:lnTo>
                  <a:lnTo>
                    <a:pt x="8" y="0"/>
                  </a:lnTo>
                  <a:lnTo>
                    <a:pt x="7" y="0"/>
                  </a:lnTo>
                  <a:lnTo>
                    <a:pt x="6" y="0"/>
                  </a:lnTo>
                  <a:lnTo>
                    <a:pt x="5" y="0"/>
                  </a:lnTo>
                  <a:lnTo>
                    <a:pt x="4" y="0"/>
                  </a:lnTo>
                  <a:lnTo>
                    <a:pt x="3" y="0"/>
                  </a:lnTo>
                  <a:lnTo>
                    <a:pt x="3" y="1"/>
                  </a:lnTo>
                  <a:lnTo>
                    <a:pt x="2" y="1"/>
                  </a:lnTo>
                  <a:lnTo>
                    <a:pt x="1" y="1"/>
                  </a:lnTo>
                  <a:lnTo>
                    <a:pt x="1" y="2"/>
                  </a:lnTo>
                  <a:lnTo>
                    <a:pt x="1" y="3"/>
                  </a:lnTo>
                  <a:lnTo>
                    <a:pt x="0" y="4"/>
                  </a:lnTo>
                  <a:lnTo>
                    <a:pt x="0" y="5"/>
                  </a:lnTo>
                  <a:lnTo>
                    <a:pt x="0" y="6"/>
                  </a:lnTo>
                  <a:lnTo>
                    <a:pt x="1" y="6"/>
                  </a:lnTo>
                  <a:lnTo>
                    <a:pt x="1" y="7"/>
                  </a:lnTo>
                  <a:lnTo>
                    <a:pt x="1" y="8"/>
                  </a:lnTo>
                  <a:lnTo>
                    <a:pt x="2" y="9"/>
                  </a:lnTo>
                  <a:lnTo>
                    <a:pt x="2" y="10"/>
                  </a:lnTo>
                  <a:lnTo>
                    <a:pt x="3" y="11"/>
                  </a:lnTo>
                  <a:lnTo>
                    <a:pt x="4" y="12"/>
                  </a:lnTo>
                  <a:lnTo>
                    <a:pt x="5" y="13"/>
                  </a:lnTo>
                  <a:lnTo>
                    <a:pt x="5" y="15"/>
                  </a:lnTo>
                  <a:lnTo>
                    <a:pt x="6" y="15"/>
                  </a:lnTo>
                  <a:lnTo>
                    <a:pt x="7" y="16"/>
                  </a:lnTo>
                  <a:lnTo>
                    <a:pt x="8" y="17"/>
                  </a:lnTo>
                  <a:lnTo>
                    <a:pt x="8" y="18"/>
                  </a:lnTo>
                  <a:lnTo>
                    <a:pt x="9" y="18"/>
                  </a:lnTo>
                  <a:lnTo>
                    <a:pt x="9" y="19"/>
                  </a:lnTo>
                  <a:lnTo>
                    <a:pt x="10" y="20"/>
                  </a:lnTo>
                  <a:lnTo>
                    <a:pt x="11" y="21"/>
                  </a:lnTo>
                  <a:lnTo>
                    <a:pt x="11" y="22"/>
                  </a:lnTo>
                  <a:lnTo>
                    <a:pt x="12" y="22"/>
                  </a:lnTo>
                  <a:lnTo>
                    <a:pt x="14" y="2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821" name="Freeform 339"/>
            <p:cNvSpPr>
              <a:spLocks/>
            </p:cNvSpPr>
            <p:nvPr/>
          </p:nvSpPr>
          <p:spPr bwMode="auto">
            <a:xfrm>
              <a:off x="3573" y="1457"/>
              <a:ext cx="25" cy="31"/>
            </a:xfrm>
            <a:custGeom>
              <a:avLst/>
              <a:gdLst>
                <a:gd name="T0" fmla="*/ 12 w 25"/>
                <a:gd name="T1" fmla="*/ 25 h 31"/>
                <a:gd name="T2" fmla="*/ 13 w 25"/>
                <a:gd name="T3" fmla="*/ 26 h 31"/>
                <a:gd name="T4" fmla="*/ 14 w 25"/>
                <a:gd name="T5" fmla="*/ 27 h 31"/>
                <a:gd name="T6" fmla="*/ 14 w 25"/>
                <a:gd name="T7" fmla="*/ 29 h 31"/>
                <a:gd name="T8" fmla="*/ 16 w 25"/>
                <a:gd name="T9" fmla="*/ 29 h 31"/>
                <a:gd name="T10" fmla="*/ 17 w 25"/>
                <a:gd name="T11" fmla="*/ 30 h 31"/>
                <a:gd name="T12" fmla="*/ 18 w 25"/>
                <a:gd name="T13" fmla="*/ 29 h 31"/>
                <a:gd name="T14" fmla="*/ 19 w 25"/>
                <a:gd name="T15" fmla="*/ 28 h 31"/>
                <a:gd name="T16" fmla="*/ 20 w 25"/>
                <a:gd name="T17" fmla="*/ 27 h 31"/>
                <a:gd name="T18" fmla="*/ 21 w 25"/>
                <a:gd name="T19" fmla="*/ 25 h 31"/>
                <a:gd name="T20" fmla="*/ 22 w 25"/>
                <a:gd name="T21" fmla="*/ 24 h 31"/>
                <a:gd name="T22" fmla="*/ 22 w 25"/>
                <a:gd name="T23" fmla="*/ 22 h 31"/>
                <a:gd name="T24" fmla="*/ 23 w 25"/>
                <a:gd name="T25" fmla="*/ 21 h 31"/>
                <a:gd name="T26" fmla="*/ 24 w 25"/>
                <a:gd name="T27" fmla="*/ 19 h 31"/>
                <a:gd name="T28" fmla="*/ 24 w 25"/>
                <a:gd name="T29" fmla="*/ 17 h 31"/>
                <a:gd name="T30" fmla="*/ 24 w 25"/>
                <a:gd name="T31" fmla="*/ 14 h 31"/>
                <a:gd name="T32" fmla="*/ 24 w 25"/>
                <a:gd name="T33" fmla="*/ 12 h 31"/>
                <a:gd name="T34" fmla="*/ 23 w 25"/>
                <a:gd name="T35" fmla="*/ 10 h 31"/>
                <a:gd name="T36" fmla="*/ 22 w 25"/>
                <a:gd name="T37" fmla="*/ 8 h 31"/>
                <a:gd name="T38" fmla="*/ 21 w 25"/>
                <a:gd name="T39" fmla="*/ 6 h 31"/>
                <a:gd name="T40" fmla="*/ 20 w 25"/>
                <a:gd name="T41" fmla="*/ 5 h 31"/>
                <a:gd name="T42" fmla="*/ 18 w 25"/>
                <a:gd name="T43" fmla="*/ 4 h 31"/>
                <a:gd name="T44" fmla="*/ 16 w 25"/>
                <a:gd name="T45" fmla="*/ 2 h 31"/>
                <a:gd name="T46" fmla="*/ 14 w 25"/>
                <a:gd name="T47" fmla="*/ 2 h 31"/>
                <a:gd name="T48" fmla="*/ 13 w 25"/>
                <a:gd name="T49" fmla="*/ 1 h 31"/>
                <a:gd name="T50" fmla="*/ 11 w 25"/>
                <a:gd name="T51" fmla="*/ 1 h 31"/>
                <a:gd name="T52" fmla="*/ 10 w 25"/>
                <a:gd name="T53" fmla="*/ 0 h 31"/>
                <a:gd name="T54" fmla="*/ 8 w 25"/>
                <a:gd name="T55" fmla="*/ 0 h 31"/>
                <a:gd name="T56" fmla="*/ 6 w 25"/>
                <a:gd name="T57" fmla="*/ 0 h 31"/>
                <a:gd name="T58" fmla="*/ 5 w 25"/>
                <a:gd name="T59" fmla="*/ 1 h 31"/>
                <a:gd name="T60" fmla="*/ 3 w 25"/>
                <a:gd name="T61" fmla="*/ 1 h 31"/>
                <a:gd name="T62" fmla="*/ 2 w 25"/>
                <a:gd name="T63" fmla="*/ 2 h 31"/>
                <a:gd name="T64" fmla="*/ 0 w 25"/>
                <a:gd name="T65" fmla="*/ 2 h 31"/>
                <a:gd name="T66" fmla="*/ 0 w 25"/>
                <a:gd name="T67" fmla="*/ 4 h 31"/>
                <a:gd name="T68" fmla="*/ 0 w 25"/>
                <a:gd name="T69" fmla="*/ 6 h 31"/>
                <a:gd name="T70" fmla="*/ 0 w 25"/>
                <a:gd name="T71" fmla="*/ 8 h 31"/>
                <a:gd name="T72" fmla="*/ 1 w 25"/>
                <a:gd name="T73" fmla="*/ 10 h 31"/>
                <a:gd name="T74" fmla="*/ 2 w 25"/>
                <a:gd name="T75" fmla="*/ 11 h 31"/>
                <a:gd name="T76" fmla="*/ 3 w 25"/>
                <a:gd name="T77" fmla="*/ 12 h 31"/>
                <a:gd name="T78" fmla="*/ 4 w 25"/>
                <a:gd name="T79" fmla="*/ 13 h 31"/>
                <a:gd name="T80" fmla="*/ 5 w 25"/>
                <a:gd name="T81" fmla="*/ 14 h 31"/>
                <a:gd name="T82" fmla="*/ 6 w 25"/>
                <a:gd name="T83" fmla="*/ 17 h 31"/>
                <a:gd name="T84" fmla="*/ 8 w 25"/>
                <a:gd name="T85" fmla="*/ 19 h 31"/>
                <a:gd name="T86" fmla="*/ 9 w 25"/>
                <a:gd name="T87" fmla="*/ 21 h 31"/>
                <a:gd name="T88" fmla="*/ 10 w 25"/>
                <a:gd name="T89" fmla="*/ 22 h 31"/>
                <a:gd name="T90" fmla="*/ 12 w 25"/>
                <a:gd name="T91" fmla="*/ 24 h 3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5" h="31">
                  <a:moveTo>
                    <a:pt x="12" y="24"/>
                  </a:moveTo>
                  <a:lnTo>
                    <a:pt x="12" y="25"/>
                  </a:lnTo>
                  <a:lnTo>
                    <a:pt x="13" y="25"/>
                  </a:lnTo>
                  <a:lnTo>
                    <a:pt x="13" y="26"/>
                  </a:lnTo>
                  <a:lnTo>
                    <a:pt x="13" y="27"/>
                  </a:lnTo>
                  <a:lnTo>
                    <a:pt x="14" y="27"/>
                  </a:lnTo>
                  <a:lnTo>
                    <a:pt x="14" y="28"/>
                  </a:lnTo>
                  <a:lnTo>
                    <a:pt x="14" y="29"/>
                  </a:lnTo>
                  <a:lnTo>
                    <a:pt x="15" y="29"/>
                  </a:lnTo>
                  <a:lnTo>
                    <a:pt x="16" y="29"/>
                  </a:lnTo>
                  <a:lnTo>
                    <a:pt x="16" y="30"/>
                  </a:lnTo>
                  <a:lnTo>
                    <a:pt x="17" y="30"/>
                  </a:lnTo>
                  <a:lnTo>
                    <a:pt x="18" y="30"/>
                  </a:lnTo>
                  <a:lnTo>
                    <a:pt x="18" y="29"/>
                  </a:lnTo>
                  <a:lnTo>
                    <a:pt x="19" y="29"/>
                  </a:lnTo>
                  <a:lnTo>
                    <a:pt x="19" y="28"/>
                  </a:lnTo>
                  <a:lnTo>
                    <a:pt x="20" y="28"/>
                  </a:lnTo>
                  <a:lnTo>
                    <a:pt x="20" y="27"/>
                  </a:lnTo>
                  <a:lnTo>
                    <a:pt x="21" y="26"/>
                  </a:lnTo>
                  <a:lnTo>
                    <a:pt x="21" y="25"/>
                  </a:lnTo>
                  <a:lnTo>
                    <a:pt x="22" y="25"/>
                  </a:lnTo>
                  <a:lnTo>
                    <a:pt x="22" y="24"/>
                  </a:lnTo>
                  <a:lnTo>
                    <a:pt x="22" y="23"/>
                  </a:lnTo>
                  <a:lnTo>
                    <a:pt x="22" y="22"/>
                  </a:lnTo>
                  <a:lnTo>
                    <a:pt x="23" y="22"/>
                  </a:lnTo>
                  <a:lnTo>
                    <a:pt x="23" y="21"/>
                  </a:lnTo>
                  <a:lnTo>
                    <a:pt x="23" y="20"/>
                  </a:lnTo>
                  <a:lnTo>
                    <a:pt x="24" y="19"/>
                  </a:lnTo>
                  <a:lnTo>
                    <a:pt x="24" y="18"/>
                  </a:lnTo>
                  <a:lnTo>
                    <a:pt x="24" y="17"/>
                  </a:lnTo>
                  <a:lnTo>
                    <a:pt x="24" y="16"/>
                  </a:lnTo>
                  <a:lnTo>
                    <a:pt x="24" y="14"/>
                  </a:lnTo>
                  <a:lnTo>
                    <a:pt x="24" y="13"/>
                  </a:lnTo>
                  <a:lnTo>
                    <a:pt x="24" y="12"/>
                  </a:lnTo>
                  <a:lnTo>
                    <a:pt x="24" y="11"/>
                  </a:lnTo>
                  <a:lnTo>
                    <a:pt x="23" y="10"/>
                  </a:lnTo>
                  <a:lnTo>
                    <a:pt x="23" y="9"/>
                  </a:lnTo>
                  <a:lnTo>
                    <a:pt x="22" y="8"/>
                  </a:lnTo>
                  <a:lnTo>
                    <a:pt x="22" y="7"/>
                  </a:lnTo>
                  <a:lnTo>
                    <a:pt x="21" y="6"/>
                  </a:lnTo>
                  <a:lnTo>
                    <a:pt x="20" y="6"/>
                  </a:lnTo>
                  <a:lnTo>
                    <a:pt x="20" y="5"/>
                  </a:lnTo>
                  <a:lnTo>
                    <a:pt x="19" y="4"/>
                  </a:lnTo>
                  <a:lnTo>
                    <a:pt x="18" y="4"/>
                  </a:lnTo>
                  <a:lnTo>
                    <a:pt x="17" y="3"/>
                  </a:lnTo>
                  <a:lnTo>
                    <a:pt x="16" y="2"/>
                  </a:lnTo>
                  <a:lnTo>
                    <a:pt x="15" y="2"/>
                  </a:lnTo>
                  <a:lnTo>
                    <a:pt x="14" y="2"/>
                  </a:lnTo>
                  <a:lnTo>
                    <a:pt x="14" y="1"/>
                  </a:lnTo>
                  <a:lnTo>
                    <a:pt x="13" y="1"/>
                  </a:lnTo>
                  <a:lnTo>
                    <a:pt x="12" y="1"/>
                  </a:lnTo>
                  <a:lnTo>
                    <a:pt x="11" y="1"/>
                  </a:lnTo>
                  <a:lnTo>
                    <a:pt x="10" y="1"/>
                  </a:lnTo>
                  <a:lnTo>
                    <a:pt x="10" y="0"/>
                  </a:lnTo>
                  <a:lnTo>
                    <a:pt x="9" y="0"/>
                  </a:lnTo>
                  <a:lnTo>
                    <a:pt x="8" y="0"/>
                  </a:lnTo>
                  <a:lnTo>
                    <a:pt x="7" y="0"/>
                  </a:lnTo>
                  <a:lnTo>
                    <a:pt x="6" y="0"/>
                  </a:lnTo>
                  <a:lnTo>
                    <a:pt x="6" y="1"/>
                  </a:lnTo>
                  <a:lnTo>
                    <a:pt x="5" y="1"/>
                  </a:lnTo>
                  <a:lnTo>
                    <a:pt x="4" y="1"/>
                  </a:lnTo>
                  <a:lnTo>
                    <a:pt x="3" y="1"/>
                  </a:lnTo>
                  <a:lnTo>
                    <a:pt x="2" y="1"/>
                  </a:lnTo>
                  <a:lnTo>
                    <a:pt x="2" y="2"/>
                  </a:lnTo>
                  <a:lnTo>
                    <a:pt x="1" y="2"/>
                  </a:lnTo>
                  <a:lnTo>
                    <a:pt x="0" y="2"/>
                  </a:lnTo>
                  <a:lnTo>
                    <a:pt x="0" y="3"/>
                  </a:lnTo>
                  <a:lnTo>
                    <a:pt x="0" y="4"/>
                  </a:lnTo>
                  <a:lnTo>
                    <a:pt x="0" y="5"/>
                  </a:lnTo>
                  <a:lnTo>
                    <a:pt x="0" y="6"/>
                  </a:lnTo>
                  <a:lnTo>
                    <a:pt x="0" y="7"/>
                  </a:lnTo>
                  <a:lnTo>
                    <a:pt x="0" y="8"/>
                  </a:lnTo>
                  <a:lnTo>
                    <a:pt x="0" y="9"/>
                  </a:lnTo>
                  <a:lnTo>
                    <a:pt x="1" y="10"/>
                  </a:lnTo>
                  <a:lnTo>
                    <a:pt x="2" y="10"/>
                  </a:lnTo>
                  <a:lnTo>
                    <a:pt x="2" y="11"/>
                  </a:lnTo>
                  <a:lnTo>
                    <a:pt x="2" y="12"/>
                  </a:lnTo>
                  <a:lnTo>
                    <a:pt x="3" y="12"/>
                  </a:lnTo>
                  <a:lnTo>
                    <a:pt x="3" y="13"/>
                  </a:lnTo>
                  <a:lnTo>
                    <a:pt x="4" y="13"/>
                  </a:lnTo>
                  <a:lnTo>
                    <a:pt x="4" y="14"/>
                  </a:lnTo>
                  <a:lnTo>
                    <a:pt x="5" y="14"/>
                  </a:lnTo>
                  <a:lnTo>
                    <a:pt x="5" y="16"/>
                  </a:lnTo>
                  <a:lnTo>
                    <a:pt x="6" y="17"/>
                  </a:lnTo>
                  <a:lnTo>
                    <a:pt x="7" y="18"/>
                  </a:lnTo>
                  <a:lnTo>
                    <a:pt x="8" y="19"/>
                  </a:lnTo>
                  <a:lnTo>
                    <a:pt x="9" y="20"/>
                  </a:lnTo>
                  <a:lnTo>
                    <a:pt x="9" y="21"/>
                  </a:lnTo>
                  <a:lnTo>
                    <a:pt x="10" y="21"/>
                  </a:lnTo>
                  <a:lnTo>
                    <a:pt x="10" y="22"/>
                  </a:lnTo>
                  <a:lnTo>
                    <a:pt x="11" y="23"/>
                  </a:lnTo>
                  <a:lnTo>
                    <a:pt x="12" y="2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822" name="Freeform 340"/>
            <p:cNvSpPr>
              <a:spLocks/>
            </p:cNvSpPr>
            <p:nvPr/>
          </p:nvSpPr>
          <p:spPr bwMode="auto">
            <a:xfrm>
              <a:off x="3579" y="1485"/>
              <a:ext cx="26" cy="29"/>
            </a:xfrm>
            <a:custGeom>
              <a:avLst/>
              <a:gdLst>
                <a:gd name="T0" fmla="*/ 13 w 26"/>
                <a:gd name="T1" fmla="*/ 24 h 29"/>
                <a:gd name="T2" fmla="*/ 14 w 26"/>
                <a:gd name="T3" fmla="*/ 25 h 29"/>
                <a:gd name="T4" fmla="*/ 15 w 26"/>
                <a:gd name="T5" fmla="*/ 26 h 29"/>
                <a:gd name="T6" fmla="*/ 16 w 26"/>
                <a:gd name="T7" fmla="*/ 27 h 29"/>
                <a:gd name="T8" fmla="*/ 17 w 26"/>
                <a:gd name="T9" fmla="*/ 28 h 29"/>
                <a:gd name="T10" fmla="*/ 19 w 26"/>
                <a:gd name="T11" fmla="*/ 28 h 29"/>
                <a:gd name="T12" fmla="*/ 20 w 26"/>
                <a:gd name="T13" fmla="*/ 27 h 29"/>
                <a:gd name="T14" fmla="*/ 21 w 26"/>
                <a:gd name="T15" fmla="*/ 26 h 29"/>
                <a:gd name="T16" fmla="*/ 22 w 26"/>
                <a:gd name="T17" fmla="*/ 25 h 29"/>
                <a:gd name="T18" fmla="*/ 22 w 26"/>
                <a:gd name="T19" fmla="*/ 23 h 29"/>
                <a:gd name="T20" fmla="*/ 23 w 26"/>
                <a:gd name="T21" fmla="*/ 22 h 29"/>
                <a:gd name="T22" fmla="*/ 24 w 26"/>
                <a:gd name="T23" fmla="*/ 21 h 29"/>
                <a:gd name="T24" fmla="*/ 24 w 26"/>
                <a:gd name="T25" fmla="*/ 19 h 29"/>
                <a:gd name="T26" fmla="*/ 25 w 26"/>
                <a:gd name="T27" fmla="*/ 18 h 29"/>
                <a:gd name="T28" fmla="*/ 25 w 26"/>
                <a:gd name="T29" fmla="*/ 16 h 29"/>
                <a:gd name="T30" fmla="*/ 25 w 26"/>
                <a:gd name="T31" fmla="*/ 14 h 29"/>
                <a:gd name="T32" fmla="*/ 25 w 26"/>
                <a:gd name="T33" fmla="*/ 12 h 29"/>
                <a:gd name="T34" fmla="*/ 25 w 26"/>
                <a:gd name="T35" fmla="*/ 10 h 29"/>
                <a:gd name="T36" fmla="*/ 24 w 26"/>
                <a:gd name="T37" fmla="*/ 9 h 29"/>
                <a:gd name="T38" fmla="*/ 23 w 26"/>
                <a:gd name="T39" fmla="*/ 8 h 29"/>
                <a:gd name="T40" fmla="*/ 23 w 26"/>
                <a:gd name="T41" fmla="*/ 6 h 29"/>
                <a:gd name="T42" fmla="*/ 22 w 26"/>
                <a:gd name="T43" fmla="*/ 5 h 29"/>
                <a:gd name="T44" fmla="*/ 21 w 26"/>
                <a:gd name="T45" fmla="*/ 4 h 29"/>
                <a:gd name="T46" fmla="*/ 20 w 26"/>
                <a:gd name="T47" fmla="*/ 3 h 29"/>
                <a:gd name="T48" fmla="*/ 18 w 26"/>
                <a:gd name="T49" fmla="*/ 2 h 29"/>
                <a:gd name="T50" fmla="*/ 17 w 26"/>
                <a:gd name="T51" fmla="*/ 1 h 29"/>
                <a:gd name="T52" fmla="*/ 15 w 26"/>
                <a:gd name="T53" fmla="*/ 1 h 29"/>
                <a:gd name="T54" fmla="*/ 13 w 26"/>
                <a:gd name="T55" fmla="*/ 0 h 29"/>
                <a:gd name="T56" fmla="*/ 10 w 26"/>
                <a:gd name="T57" fmla="*/ 0 h 29"/>
                <a:gd name="T58" fmla="*/ 8 w 26"/>
                <a:gd name="T59" fmla="*/ 0 h 29"/>
                <a:gd name="T60" fmla="*/ 6 w 26"/>
                <a:gd name="T61" fmla="*/ 0 h 29"/>
                <a:gd name="T62" fmla="*/ 4 w 26"/>
                <a:gd name="T63" fmla="*/ 0 h 29"/>
                <a:gd name="T64" fmla="*/ 3 w 26"/>
                <a:gd name="T65" fmla="*/ 1 h 29"/>
                <a:gd name="T66" fmla="*/ 1 w 26"/>
                <a:gd name="T67" fmla="*/ 1 h 29"/>
                <a:gd name="T68" fmla="*/ 0 w 26"/>
                <a:gd name="T69" fmla="*/ 2 h 29"/>
                <a:gd name="T70" fmla="*/ 0 w 26"/>
                <a:gd name="T71" fmla="*/ 4 h 29"/>
                <a:gd name="T72" fmla="*/ 0 w 26"/>
                <a:gd name="T73" fmla="*/ 6 h 29"/>
                <a:gd name="T74" fmla="*/ 0 w 26"/>
                <a:gd name="T75" fmla="*/ 8 h 29"/>
                <a:gd name="T76" fmla="*/ 2 w 26"/>
                <a:gd name="T77" fmla="*/ 10 h 29"/>
                <a:gd name="T78" fmla="*/ 3 w 26"/>
                <a:gd name="T79" fmla="*/ 11 h 29"/>
                <a:gd name="T80" fmla="*/ 4 w 26"/>
                <a:gd name="T81" fmla="*/ 13 h 29"/>
                <a:gd name="T82" fmla="*/ 6 w 26"/>
                <a:gd name="T83" fmla="*/ 15 h 29"/>
                <a:gd name="T84" fmla="*/ 8 w 26"/>
                <a:gd name="T85" fmla="*/ 17 h 29"/>
                <a:gd name="T86" fmla="*/ 9 w 26"/>
                <a:gd name="T87" fmla="*/ 19 h 29"/>
                <a:gd name="T88" fmla="*/ 10 w 26"/>
                <a:gd name="T89" fmla="*/ 21 h 29"/>
                <a:gd name="T90" fmla="*/ 13 w 26"/>
                <a:gd name="T91" fmla="*/ 23 h 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6" h="29">
                  <a:moveTo>
                    <a:pt x="13" y="23"/>
                  </a:moveTo>
                  <a:lnTo>
                    <a:pt x="13" y="24"/>
                  </a:lnTo>
                  <a:lnTo>
                    <a:pt x="14" y="24"/>
                  </a:lnTo>
                  <a:lnTo>
                    <a:pt x="14" y="25"/>
                  </a:lnTo>
                  <a:lnTo>
                    <a:pt x="15" y="25"/>
                  </a:lnTo>
                  <a:lnTo>
                    <a:pt x="15" y="26"/>
                  </a:lnTo>
                  <a:lnTo>
                    <a:pt x="15" y="27"/>
                  </a:lnTo>
                  <a:lnTo>
                    <a:pt x="16" y="27"/>
                  </a:lnTo>
                  <a:lnTo>
                    <a:pt x="16" y="28"/>
                  </a:lnTo>
                  <a:lnTo>
                    <a:pt x="17" y="28"/>
                  </a:lnTo>
                  <a:lnTo>
                    <a:pt x="18" y="28"/>
                  </a:lnTo>
                  <a:lnTo>
                    <a:pt x="19" y="28"/>
                  </a:lnTo>
                  <a:lnTo>
                    <a:pt x="19" y="27"/>
                  </a:lnTo>
                  <a:lnTo>
                    <a:pt x="20" y="27"/>
                  </a:lnTo>
                  <a:lnTo>
                    <a:pt x="21" y="27"/>
                  </a:lnTo>
                  <a:lnTo>
                    <a:pt x="21" y="26"/>
                  </a:lnTo>
                  <a:lnTo>
                    <a:pt x="21" y="25"/>
                  </a:lnTo>
                  <a:lnTo>
                    <a:pt x="22" y="25"/>
                  </a:lnTo>
                  <a:lnTo>
                    <a:pt x="22" y="24"/>
                  </a:lnTo>
                  <a:lnTo>
                    <a:pt x="22" y="23"/>
                  </a:lnTo>
                  <a:lnTo>
                    <a:pt x="23" y="23"/>
                  </a:lnTo>
                  <a:lnTo>
                    <a:pt x="23" y="22"/>
                  </a:lnTo>
                  <a:lnTo>
                    <a:pt x="23" y="21"/>
                  </a:lnTo>
                  <a:lnTo>
                    <a:pt x="24" y="21"/>
                  </a:lnTo>
                  <a:lnTo>
                    <a:pt x="24" y="20"/>
                  </a:lnTo>
                  <a:lnTo>
                    <a:pt x="24" y="19"/>
                  </a:lnTo>
                  <a:lnTo>
                    <a:pt x="24" y="18"/>
                  </a:lnTo>
                  <a:lnTo>
                    <a:pt x="25" y="18"/>
                  </a:lnTo>
                  <a:lnTo>
                    <a:pt x="25" y="17"/>
                  </a:lnTo>
                  <a:lnTo>
                    <a:pt x="25" y="16"/>
                  </a:lnTo>
                  <a:lnTo>
                    <a:pt x="25" y="15"/>
                  </a:lnTo>
                  <a:lnTo>
                    <a:pt x="25" y="14"/>
                  </a:lnTo>
                  <a:lnTo>
                    <a:pt x="25" y="13"/>
                  </a:lnTo>
                  <a:lnTo>
                    <a:pt x="25" y="12"/>
                  </a:lnTo>
                  <a:lnTo>
                    <a:pt x="25" y="11"/>
                  </a:lnTo>
                  <a:lnTo>
                    <a:pt x="25" y="10"/>
                  </a:lnTo>
                  <a:lnTo>
                    <a:pt x="24" y="10"/>
                  </a:lnTo>
                  <a:lnTo>
                    <a:pt x="24" y="9"/>
                  </a:lnTo>
                  <a:lnTo>
                    <a:pt x="24" y="8"/>
                  </a:lnTo>
                  <a:lnTo>
                    <a:pt x="23" y="8"/>
                  </a:lnTo>
                  <a:lnTo>
                    <a:pt x="23" y="7"/>
                  </a:lnTo>
                  <a:lnTo>
                    <a:pt x="23" y="6"/>
                  </a:lnTo>
                  <a:lnTo>
                    <a:pt x="22" y="6"/>
                  </a:lnTo>
                  <a:lnTo>
                    <a:pt x="22" y="5"/>
                  </a:lnTo>
                  <a:lnTo>
                    <a:pt x="21" y="5"/>
                  </a:lnTo>
                  <a:lnTo>
                    <a:pt x="21" y="4"/>
                  </a:lnTo>
                  <a:lnTo>
                    <a:pt x="20" y="4"/>
                  </a:lnTo>
                  <a:lnTo>
                    <a:pt x="20" y="3"/>
                  </a:lnTo>
                  <a:lnTo>
                    <a:pt x="19" y="3"/>
                  </a:lnTo>
                  <a:lnTo>
                    <a:pt x="18" y="2"/>
                  </a:lnTo>
                  <a:lnTo>
                    <a:pt x="17" y="2"/>
                  </a:lnTo>
                  <a:lnTo>
                    <a:pt x="17" y="1"/>
                  </a:lnTo>
                  <a:lnTo>
                    <a:pt x="16" y="1"/>
                  </a:lnTo>
                  <a:lnTo>
                    <a:pt x="15" y="1"/>
                  </a:lnTo>
                  <a:lnTo>
                    <a:pt x="14" y="1"/>
                  </a:lnTo>
                  <a:lnTo>
                    <a:pt x="13" y="0"/>
                  </a:lnTo>
                  <a:lnTo>
                    <a:pt x="11" y="0"/>
                  </a:lnTo>
                  <a:lnTo>
                    <a:pt x="10" y="0"/>
                  </a:lnTo>
                  <a:lnTo>
                    <a:pt x="9" y="0"/>
                  </a:lnTo>
                  <a:lnTo>
                    <a:pt x="8" y="0"/>
                  </a:lnTo>
                  <a:lnTo>
                    <a:pt x="7" y="0"/>
                  </a:lnTo>
                  <a:lnTo>
                    <a:pt x="6" y="0"/>
                  </a:lnTo>
                  <a:lnTo>
                    <a:pt x="5" y="0"/>
                  </a:lnTo>
                  <a:lnTo>
                    <a:pt x="4" y="0"/>
                  </a:lnTo>
                  <a:lnTo>
                    <a:pt x="4" y="1"/>
                  </a:lnTo>
                  <a:lnTo>
                    <a:pt x="3" y="1"/>
                  </a:lnTo>
                  <a:lnTo>
                    <a:pt x="2" y="1"/>
                  </a:lnTo>
                  <a:lnTo>
                    <a:pt x="1" y="1"/>
                  </a:lnTo>
                  <a:lnTo>
                    <a:pt x="0" y="1"/>
                  </a:lnTo>
                  <a:lnTo>
                    <a:pt x="0" y="2"/>
                  </a:lnTo>
                  <a:lnTo>
                    <a:pt x="0" y="3"/>
                  </a:lnTo>
                  <a:lnTo>
                    <a:pt x="0" y="4"/>
                  </a:lnTo>
                  <a:lnTo>
                    <a:pt x="0" y="5"/>
                  </a:lnTo>
                  <a:lnTo>
                    <a:pt x="0" y="6"/>
                  </a:lnTo>
                  <a:lnTo>
                    <a:pt x="0" y="7"/>
                  </a:lnTo>
                  <a:lnTo>
                    <a:pt x="0" y="8"/>
                  </a:lnTo>
                  <a:lnTo>
                    <a:pt x="1" y="9"/>
                  </a:lnTo>
                  <a:lnTo>
                    <a:pt x="2" y="10"/>
                  </a:lnTo>
                  <a:lnTo>
                    <a:pt x="2" y="11"/>
                  </a:lnTo>
                  <a:lnTo>
                    <a:pt x="3" y="11"/>
                  </a:lnTo>
                  <a:lnTo>
                    <a:pt x="3" y="12"/>
                  </a:lnTo>
                  <a:lnTo>
                    <a:pt x="4" y="13"/>
                  </a:lnTo>
                  <a:lnTo>
                    <a:pt x="5" y="14"/>
                  </a:lnTo>
                  <a:lnTo>
                    <a:pt x="6" y="15"/>
                  </a:lnTo>
                  <a:lnTo>
                    <a:pt x="7" y="16"/>
                  </a:lnTo>
                  <a:lnTo>
                    <a:pt x="8" y="17"/>
                  </a:lnTo>
                  <a:lnTo>
                    <a:pt x="9" y="18"/>
                  </a:lnTo>
                  <a:lnTo>
                    <a:pt x="9" y="19"/>
                  </a:lnTo>
                  <a:lnTo>
                    <a:pt x="10" y="20"/>
                  </a:lnTo>
                  <a:lnTo>
                    <a:pt x="10" y="21"/>
                  </a:lnTo>
                  <a:lnTo>
                    <a:pt x="11" y="21"/>
                  </a:lnTo>
                  <a:lnTo>
                    <a:pt x="13" y="23"/>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823" name="Freeform 341"/>
            <p:cNvSpPr>
              <a:spLocks/>
            </p:cNvSpPr>
            <p:nvPr/>
          </p:nvSpPr>
          <p:spPr bwMode="auto">
            <a:xfrm>
              <a:off x="3456" y="1548"/>
              <a:ext cx="38" cy="27"/>
            </a:xfrm>
            <a:custGeom>
              <a:avLst/>
              <a:gdLst>
                <a:gd name="T0" fmla="*/ 20 w 38"/>
                <a:gd name="T1" fmla="*/ 22 h 27"/>
                <a:gd name="T2" fmla="*/ 21 w 38"/>
                <a:gd name="T3" fmla="*/ 24 h 27"/>
                <a:gd name="T4" fmla="*/ 22 w 38"/>
                <a:gd name="T5" fmla="*/ 25 h 27"/>
                <a:gd name="T6" fmla="*/ 24 w 38"/>
                <a:gd name="T7" fmla="*/ 26 h 27"/>
                <a:gd name="T8" fmla="*/ 26 w 38"/>
                <a:gd name="T9" fmla="*/ 26 h 27"/>
                <a:gd name="T10" fmla="*/ 28 w 38"/>
                <a:gd name="T11" fmla="*/ 26 h 27"/>
                <a:gd name="T12" fmla="*/ 30 w 38"/>
                <a:gd name="T13" fmla="*/ 25 h 27"/>
                <a:gd name="T14" fmla="*/ 31 w 38"/>
                <a:gd name="T15" fmla="*/ 23 h 27"/>
                <a:gd name="T16" fmla="*/ 32 w 38"/>
                <a:gd name="T17" fmla="*/ 22 h 27"/>
                <a:gd name="T18" fmla="*/ 33 w 38"/>
                <a:gd name="T19" fmla="*/ 21 h 27"/>
                <a:gd name="T20" fmla="*/ 34 w 38"/>
                <a:gd name="T21" fmla="*/ 20 h 27"/>
                <a:gd name="T22" fmla="*/ 35 w 38"/>
                <a:gd name="T23" fmla="*/ 19 h 27"/>
                <a:gd name="T24" fmla="*/ 36 w 38"/>
                <a:gd name="T25" fmla="*/ 18 h 27"/>
                <a:gd name="T26" fmla="*/ 36 w 38"/>
                <a:gd name="T27" fmla="*/ 16 h 27"/>
                <a:gd name="T28" fmla="*/ 37 w 38"/>
                <a:gd name="T29" fmla="*/ 15 h 27"/>
                <a:gd name="T30" fmla="*/ 37 w 38"/>
                <a:gd name="T31" fmla="*/ 13 h 27"/>
                <a:gd name="T32" fmla="*/ 37 w 38"/>
                <a:gd name="T33" fmla="*/ 11 h 27"/>
                <a:gd name="T34" fmla="*/ 36 w 38"/>
                <a:gd name="T35" fmla="*/ 9 h 27"/>
                <a:gd name="T36" fmla="*/ 35 w 38"/>
                <a:gd name="T37" fmla="*/ 8 h 27"/>
                <a:gd name="T38" fmla="*/ 34 w 38"/>
                <a:gd name="T39" fmla="*/ 6 h 27"/>
                <a:gd name="T40" fmla="*/ 33 w 38"/>
                <a:gd name="T41" fmla="*/ 5 h 27"/>
                <a:gd name="T42" fmla="*/ 31 w 38"/>
                <a:gd name="T43" fmla="*/ 4 h 27"/>
                <a:gd name="T44" fmla="*/ 29 w 38"/>
                <a:gd name="T45" fmla="*/ 4 h 27"/>
                <a:gd name="T46" fmla="*/ 28 w 38"/>
                <a:gd name="T47" fmla="*/ 3 h 27"/>
                <a:gd name="T48" fmla="*/ 26 w 38"/>
                <a:gd name="T49" fmla="*/ 2 h 27"/>
                <a:gd name="T50" fmla="*/ 25 w 38"/>
                <a:gd name="T51" fmla="*/ 1 h 27"/>
                <a:gd name="T52" fmla="*/ 23 w 38"/>
                <a:gd name="T53" fmla="*/ 1 h 27"/>
                <a:gd name="T54" fmla="*/ 22 w 38"/>
                <a:gd name="T55" fmla="*/ 0 h 27"/>
                <a:gd name="T56" fmla="*/ 20 w 38"/>
                <a:gd name="T57" fmla="*/ 0 h 27"/>
                <a:gd name="T58" fmla="*/ 18 w 38"/>
                <a:gd name="T59" fmla="*/ 0 h 27"/>
                <a:gd name="T60" fmla="*/ 16 w 38"/>
                <a:gd name="T61" fmla="*/ 0 h 27"/>
                <a:gd name="T62" fmla="*/ 14 w 38"/>
                <a:gd name="T63" fmla="*/ 0 h 27"/>
                <a:gd name="T64" fmla="*/ 12 w 38"/>
                <a:gd name="T65" fmla="*/ 0 h 27"/>
                <a:gd name="T66" fmla="*/ 10 w 38"/>
                <a:gd name="T67" fmla="*/ 0 h 27"/>
                <a:gd name="T68" fmla="*/ 8 w 38"/>
                <a:gd name="T69" fmla="*/ 0 h 27"/>
                <a:gd name="T70" fmla="*/ 6 w 38"/>
                <a:gd name="T71" fmla="*/ 0 h 27"/>
                <a:gd name="T72" fmla="*/ 4 w 38"/>
                <a:gd name="T73" fmla="*/ 0 h 27"/>
                <a:gd name="T74" fmla="*/ 2 w 38"/>
                <a:gd name="T75" fmla="*/ 1 h 27"/>
                <a:gd name="T76" fmla="*/ 1 w 38"/>
                <a:gd name="T77" fmla="*/ 2 h 27"/>
                <a:gd name="T78" fmla="*/ 0 w 38"/>
                <a:gd name="T79" fmla="*/ 4 h 27"/>
                <a:gd name="T80" fmla="*/ 0 w 38"/>
                <a:gd name="T81" fmla="*/ 6 h 27"/>
                <a:gd name="T82" fmla="*/ 1 w 38"/>
                <a:gd name="T83" fmla="*/ 7 h 27"/>
                <a:gd name="T84" fmla="*/ 2 w 38"/>
                <a:gd name="T85" fmla="*/ 8 h 27"/>
                <a:gd name="T86" fmla="*/ 3 w 38"/>
                <a:gd name="T87" fmla="*/ 10 h 27"/>
                <a:gd name="T88" fmla="*/ 5 w 38"/>
                <a:gd name="T89" fmla="*/ 10 h 27"/>
                <a:gd name="T90" fmla="*/ 6 w 38"/>
                <a:gd name="T91" fmla="*/ 12 h 27"/>
                <a:gd name="T92" fmla="*/ 7 w 38"/>
                <a:gd name="T93" fmla="*/ 13 h 27"/>
                <a:gd name="T94" fmla="*/ 9 w 38"/>
                <a:gd name="T95" fmla="*/ 13 h 27"/>
                <a:gd name="T96" fmla="*/ 11 w 38"/>
                <a:gd name="T97" fmla="*/ 14 h 27"/>
                <a:gd name="T98" fmla="*/ 12 w 38"/>
                <a:gd name="T99" fmla="*/ 15 h 27"/>
                <a:gd name="T100" fmla="*/ 14 w 38"/>
                <a:gd name="T101" fmla="*/ 17 h 27"/>
                <a:gd name="T102" fmla="*/ 16 w 38"/>
                <a:gd name="T103" fmla="*/ 18 h 27"/>
                <a:gd name="T104" fmla="*/ 19 w 38"/>
                <a:gd name="T105" fmla="*/ 21 h 2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8" h="27">
                  <a:moveTo>
                    <a:pt x="19" y="21"/>
                  </a:moveTo>
                  <a:lnTo>
                    <a:pt x="20" y="22"/>
                  </a:lnTo>
                  <a:lnTo>
                    <a:pt x="21" y="23"/>
                  </a:lnTo>
                  <a:lnTo>
                    <a:pt x="21" y="24"/>
                  </a:lnTo>
                  <a:lnTo>
                    <a:pt x="22" y="24"/>
                  </a:lnTo>
                  <a:lnTo>
                    <a:pt x="22" y="25"/>
                  </a:lnTo>
                  <a:lnTo>
                    <a:pt x="23" y="25"/>
                  </a:lnTo>
                  <a:lnTo>
                    <a:pt x="24" y="26"/>
                  </a:lnTo>
                  <a:lnTo>
                    <a:pt x="25" y="26"/>
                  </a:lnTo>
                  <a:lnTo>
                    <a:pt x="26" y="26"/>
                  </a:lnTo>
                  <a:lnTo>
                    <a:pt x="27" y="26"/>
                  </a:lnTo>
                  <a:lnTo>
                    <a:pt x="28" y="26"/>
                  </a:lnTo>
                  <a:lnTo>
                    <a:pt x="29" y="25"/>
                  </a:lnTo>
                  <a:lnTo>
                    <a:pt x="30" y="25"/>
                  </a:lnTo>
                  <a:lnTo>
                    <a:pt x="31" y="24"/>
                  </a:lnTo>
                  <a:lnTo>
                    <a:pt x="31" y="23"/>
                  </a:lnTo>
                  <a:lnTo>
                    <a:pt x="32" y="23"/>
                  </a:lnTo>
                  <a:lnTo>
                    <a:pt x="32" y="22"/>
                  </a:lnTo>
                  <a:lnTo>
                    <a:pt x="33" y="22"/>
                  </a:lnTo>
                  <a:lnTo>
                    <a:pt x="33" y="21"/>
                  </a:lnTo>
                  <a:lnTo>
                    <a:pt x="34" y="21"/>
                  </a:lnTo>
                  <a:lnTo>
                    <a:pt x="34" y="20"/>
                  </a:lnTo>
                  <a:lnTo>
                    <a:pt x="34" y="19"/>
                  </a:lnTo>
                  <a:lnTo>
                    <a:pt x="35" y="19"/>
                  </a:lnTo>
                  <a:lnTo>
                    <a:pt x="35" y="18"/>
                  </a:lnTo>
                  <a:lnTo>
                    <a:pt x="36" y="18"/>
                  </a:lnTo>
                  <a:lnTo>
                    <a:pt x="36" y="17"/>
                  </a:lnTo>
                  <a:lnTo>
                    <a:pt x="36" y="16"/>
                  </a:lnTo>
                  <a:lnTo>
                    <a:pt x="37" y="16"/>
                  </a:lnTo>
                  <a:lnTo>
                    <a:pt x="37" y="15"/>
                  </a:lnTo>
                  <a:lnTo>
                    <a:pt x="37" y="14"/>
                  </a:lnTo>
                  <a:lnTo>
                    <a:pt x="37" y="13"/>
                  </a:lnTo>
                  <a:lnTo>
                    <a:pt x="37" y="12"/>
                  </a:lnTo>
                  <a:lnTo>
                    <a:pt x="37" y="11"/>
                  </a:lnTo>
                  <a:lnTo>
                    <a:pt x="36" y="10"/>
                  </a:lnTo>
                  <a:lnTo>
                    <a:pt x="36" y="9"/>
                  </a:lnTo>
                  <a:lnTo>
                    <a:pt x="36" y="8"/>
                  </a:lnTo>
                  <a:lnTo>
                    <a:pt x="35" y="8"/>
                  </a:lnTo>
                  <a:lnTo>
                    <a:pt x="35" y="7"/>
                  </a:lnTo>
                  <a:lnTo>
                    <a:pt x="34" y="6"/>
                  </a:lnTo>
                  <a:lnTo>
                    <a:pt x="33" y="6"/>
                  </a:lnTo>
                  <a:lnTo>
                    <a:pt x="33" y="5"/>
                  </a:lnTo>
                  <a:lnTo>
                    <a:pt x="32" y="5"/>
                  </a:lnTo>
                  <a:lnTo>
                    <a:pt x="31" y="4"/>
                  </a:lnTo>
                  <a:lnTo>
                    <a:pt x="30" y="4"/>
                  </a:lnTo>
                  <a:lnTo>
                    <a:pt x="29" y="4"/>
                  </a:lnTo>
                  <a:lnTo>
                    <a:pt x="29" y="3"/>
                  </a:lnTo>
                  <a:lnTo>
                    <a:pt x="28" y="3"/>
                  </a:lnTo>
                  <a:lnTo>
                    <a:pt x="27" y="2"/>
                  </a:lnTo>
                  <a:lnTo>
                    <a:pt x="26" y="2"/>
                  </a:lnTo>
                  <a:lnTo>
                    <a:pt x="25" y="2"/>
                  </a:lnTo>
                  <a:lnTo>
                    <a:pt x="25" y="1"/>
                  </a:lnTo>
                  <a:lnTo>
                    <a:pt x="24" y="1"/>
                  </a:lnTo>
                  <a:lnTo>
                    <a:pt x="23" y="1"/>
                  </a:lnTo>
                  <a:lnTo>
                    <a:pt x="23" y="0"/>
                  </a:lnTo>
                  <a:lnTo>
                    <a:pt x="22" y="0"/>
                  </a:lnTo>
                  <a:lnTo>
                    <a:pt x="21" y="0"/>
                  </a:lnTo>
                  <a:lnTo>
                    <a:pt x="20" y="0"/>
                  </a:lnTo>
                  <a:lnTo>
                    <a:pt x="19" y="0"/>
                  </a:lnTo>
                  <a:lnTo>
                    <a:pt x="18" y="0"/>
                  </a:lnTo>
                  <a:lnTo>
                    <a:pt x="17" y="0"/>
                  </a:lnTo>
                  <a:lnTo>
                    <a:pt x="16" y="0"/>
                  </a:lnTo>
                  <a:lnTo>
                    <a:pt x="15" y="0"/>
                  </a:lnTo>
                  <a:lnTo>
                    <a:pt x="14" y="0"/>
                  </a:lnTo>
                  <a:lnTo>
                    <a:pt x="13" y="0"/>
                  </a:lnTo>
                  <a:lnTo>
                    <a:pt x="12" y="0"/>
                  </a:lnTo>
                  <a:lnTo>
                    <a:pt x="11" y="0"/>
                  </a:lnTo>
                  <a:lnTo>
                    <a:pt x="10" y="0"/>
                  </a:lnTo>
                  <a:lnTo>
                    <a:pt x="9" y="0"/>
                  </a:lnTo>
                  <a:lnTo>
                    <a:pt x="8" y="0"/>
                  </a:lnTo>
                  <a:lnTo>
                    <a:pt x="7" y="0"/>
                  </a:lnTo>
                  <a:lnTo>
                    <a:pt x="6" y="0"/>
                  </a:lnTo>
                  <a:lnTo>
                    <a:pt x="5" y="0"/>
                  </a:lnTo>
                  <a:lnTo>
                    <a:pt x="4" y="0"/>
                  </a:lnTo>
                  <a:lnTo>
                    <a:pt x="3" y="1"/>
                  </a:lnTo>
                  <a:lnTo>
                    <a:pt x="2" y="1"/>
                  </a:lnTo>
                  <a:lnTo>
                    <a:pt x="1" y="1"/>
                  </a:lnTo>
                  <a:lnTo>
                    <a:pt x="1" y="2"/>
                  </a:lnTo>
                  <a:lnTo>
                    <a:pt x="1" y="3"/>
                  </a:lnTo>
                  <a:lnTo>
                    <a:pt x="0" y="4"/>
                  </a:lnTo>
                  <a:lnTo>
                    <a:pt x="0" y="5"/>
                  </a:lnTo>
                  <a:lnTo>
                    <a:pt x="0" y="6"/>
                  </a:lnTo>
                  <a:lnTo>
                    <a:pt x="1" y="6"/>
                  </a:lnTo>
                  <a:lnTo>
                    <a:pt x="1" y="7"/>
                  </a:lnTo>
                  <a:lnTo>
                    <a:pt x="1" y="8"/>
                  </a:lnTo>
                  <a:lnTo>
                    <a:pt x="2" y="8"/>
                  </a:lnTo>
                  <a:lnTo>
                    <a:pt x="3" y="9"/>
                  </a:lnTo>
                  <a:lnTo>
                    <a:pt x="3" y="10"/>
                  </a:lnTo>
                  <a:lnTo>
                    <a:pt x="4" y="10"/>
                  </a:lnTo>
                  <a:lnTo>
                    <a:pt x="5" y="10"/>
                  </a:lnTo>
                  <a:lnTo>
                    <a:pt x="5" y="11"/>
                  </a:lnTo>
                  <a:lnTo>
                    <a:pt x="6" y="12"/>
                  </a:lnTo>
                  <a:lnTo>
                    <a:pt x="7" y="12"/>
                  </a:lnTo>
                  <a:lnTo>
                    <a:pt x="7" y="13"/>
                  </a:lnTo>
                  <a:lnTo>
                    <a:pt x="8" y="13"/>
                  </a:lnTo>
                  <a:lnTo>
                    <a:pt x="9" y="13"/>
                  </a:lnTo>
                  <a:lnTo>
                    <a:pt x="10" y="13"/>
                  </a:lnTo>
                  <a:lnTo>
                    <a:pt x="11" y="14"/>
                  </a:lnTo>
                  <a:lnTo>
                    <a:pt x="11" y="15"/>
                  </a:lnTo>
                  <a:lnTo>
                    <a:pt x="12" y="15"/>
                  </a:lnTo>
                  <a:lnTo>
                    <a:pt x="13" y="16"/>
                  </a:lnTo>
                  <a:lnTo>
                    <a:pt x="14" y="17"/>
                  </a:lnTo>
                  <a:lnTo>
                    <a:pt x="15" y="17"/>
                  </a:lnTo>
                  <a:lnTo>
                    <a:pt x="16" y="18"/>
                  </a:lnTo>
                  <a:lnTo>
                    <a:pt x="17" y="19"/>
                  </a:lnTo>
                  <a:lnTo>
                    <a:pt x="19" y="2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824" name="Freeform 342"/>
            <p:cNvSpPr>
              <a:spLocks/>
            </p:cNvSpPr>
            <p:nvPr/>
          </p:nvSpPr>
          <p:spPr bwMode="auto">
            <a:xfrm>
              <a:off x="3685" y="1612"/>
              <a:ext cx="39" cy="29"/>
            </a:xfrm>
            <a:custGeom>
              <a:avLst/>
              <a:gdLst>
                <a:gd name="T0" fmla="*/ 18 w 39"/>
                <a:gd name="T1" fmla="*/ 24 h 29"/>
                <a:gd name="T2" fmla="*/ 20 w 39"/>
                <a:gd name="T3" fmla="*/ 25 h 29"/>
                <a:gd name="T4" fmla="*/ 21 w 39"/>
                <a:gd name="T5" fmla="*/ 26 h 29"/>
                <a:gd name="T6" fmla="*/ 22 w 39"/>
                <a:gd name="T7" fmla="*/ 27 h 29"/>
                <a:gd name="T8" fmla="*/ 23 w 39"/>
                <a:gd name="T9" fmla="*/ 28 h 29"/>
                <a:gd name="T10" fmla="*/ 25 w 39"/>
                <a:gd name="T11" fmla="*/ 28 h 29"/>
                <a:gd name="T12" fmla="*/ 27 w 39"/>
                <a:gd name="T13" fmla="*/ 28 h 29"/>
                <a:gd name="T14" fmla="*/ 29 w 39"/>
                <a:gd name="T15" fmla="*/ 28 h 29"/>
                <a:gd name="T16" fmla="*/ 30 w 39"/>
                <a:gd name="T17" fmla="*/ 27 h 29"/>
                <a:gd name="T18" fmla="*/ 31 w 39"/>
                <a:gd name="T19" fmla="*/ 26 h 29"/>
                <a:gd name="T20" fmla="*/ 32 w 39"/>
                <a:gd name="T21" fmla="*/ 25 h 29"/>
                <a:gd name="T22" fmla="*/ 33 w 39"/>
                <a:gd name="T23" fmla="*/ 24 h 29"/>
                <a:gd name="T24" fmla="*/ 34 w 39"/>
                <a:gd name="T25" fmla="*/ 22 h 29"/>
                <a:gd name="T26" fmla="*/ 35 w 39"/>
                <a:gd name="T27" fmla="*/ 21 h 29"/>
                <a:gd name="T28" fmla="*/ 36 w 39"/>
                <a:gd name="T29" fmla="*/ 20 h 29"/>
                <a:gd name="T30" fmla="*/ 37 w 39"/>
                <a:gd name="T31" fmla="*/ 19 h 29"/>
                <a:gd name="T32" fmla="*/ 37 w 39"/>
                <a:gd name="T33" fmla="*/ 17 h 29"/>
                <a:gd name="T34" fmla="*/ 37 w 39"/>
                <a:gd name="T35" fmla="*/ 15 h 29"/>
                <a:gd name="T36" fmla="*/ 38 w 39"/>
                <a:gd name="T37" fmla="*/ 13 h 29"/>
                <a:gd name="T38" fmla="*/ 37 w 39"/>
                <a:gd name="T39" fmla="*/ 12 h 29"/>
                <a:gd name="T40" fmla="*/ 37 w 39"/>
                <a:gd name="T41" fmla="*/ 10 h 29"/>
                <a:gd name="T42" fmla="*/ 36 w 39"/>
                <a:gd name="T43" fmla="*/ 9 h 29"/>
                <a:gd name="T44" fmla="*/ 35 w 39"/>
                <a:gd name="T45" fmla="*/ 8 h 29"/>
                <a:gd name="T46" fmla="*/ 34 w 39"/>
                <a:gd name="T47" fmla="*/ 7 h 29"/>
                <a:gd name="T48" fmla="*/ 33 w 39"/>
                <a:gd name="T49" fmla="*/ 6 h 29"/>
                <a:gd name="T50" fmla="*/ 32 w 39"/>
                <a:gd name="T51" fmla="*/ 5 h 29"/>
                <a:gd name="T52" fmla="*/ 31 w 39"/>
                <a:gd name="T53" fmla="*/ 4 h 29"/>
                <a:gd name="T54" fmla="*/ 29 w 39"/>
                <a:gd name="T55" fmla="*/ 3 h 29"/>
                <a:gd name="T56" fmla="*/ 27 w 39"/>
                <a:gd name="T57" fmla="*/ 2 h 29"/>
                <a:gd name="T58" fmla="*/ 25 w 39"/>
                <a:gd name="T59" fmla="*/ 1 h 29"/>
                <a:gd name="T60" fmla="*/ 23 w 39"/>
                <a:gd name="T61" fmla="*/ 1 h 29"/>
                <a:gd name="T62" fmla="*/ 21 w 39"/>
                <a:gd name="T63" fmla="*/ 1 h 29"/>
                <a:gd name="T64" fmla="*/ 20 w 39"/>
                <a:gd name="T65" fmla="*/ 0 h 29"/>
                <a:gd name="T66" fmla="*/ 17 w 39"/>
                <a:gd name="T67" fmla="*/ 0 h 29"/>
                <a:gd name="T68" fmla="*/ 15 w 39"/>
                <a:gd name="T69" fmla="*/ 0 h 29"/>
                <a:gd name="T70" fmla="*/ 13 w 39"/>
                <a:gd name="T71" fmla="*/ 0 h 29"/>
                <a:gd name="T72" fmla="*/ 11 w 39"/>
                <a:gd name="T73" fmla="*/ 0 h 29"/>
                <a:gd name="T74" fmla="*/ 9 w 39"/>
                <a:gd name="T75" fmla="*/ 0 h 29"/>
                <a:gd name="T76" fmla="*/ 7 w 39"/>
                <a:gd name="T77" fmla="*/ 0 h 29"/>
                <a:gd name="T78" fmla="*/ 6 w 39"/>
                <a:gd name="T79" fmla="*/ 1 h 29"/>
                <a:gd name="T80" fmla="*/ 4 w 39"/>
                <a:gd name="T81" fmla="*/ 1 h 29"/>
                <a:gd name="T82" fmla="*/ 2 w 39"/>
                <a:gd name="T83" fmla="*/ 1 h 29"/>
                <a:gd name="T84" fmla="*/ 0 w 39"/>
                <a:gd name="T85" fmla="*/ 2 h 29"/>
                <a:gd name="T86" fmla="*/ 0 w 39"/>
                <a:gd name="T87" fmla="*/ 4 h 29"/>
                <a:gd name="T88" fmla="*/ 0 w 39"/>
                <a:gd name="T89" fmla="*/ 6 h 29"/>
                <a:gd name="T90" fmla="*/ 1 w 39"/>
                <a:gd name="T91" fmla="*/ 8 h 29"/>
                <a:gd name="T92" fmla="*/ 3 w 39"/>
                <a:gd name="T93" fmla="*/ 10 h 29"/>
                <a:gd name="T94" fmla="*/ 4 w 39"/>
                <a:gd name="T95" fmla="*/ 11 h 29"/>
                <a:gd name="T96" fmla="*/ 5 w 39"/>
                <a:gd name="T97" fmla="*/ 12 h 29"/>
                <a:gd name="T98" fmla="*/ 7 w 39"/>
                <a:gd name="T99" fmla="*/ 13 h 29"/>
                <a:gd name="T100" fmla="*/ 9 w 39"/>
                <a:gd name="T101" fmla="*/ 16 h 29"/>
                <a:gd name="T102" fmla="*/ 11 w 39"/>
                <a:gd name="T103" fmla="*/ 17 h 29"/>
                <a:gd name="T104" fmla="*/ 14 w 39"/>
                <a:gd name="T105" fmla="*/ 19 h 29"/>
                <a:gd name="T106" fmla="*/ 15 w 39"/>
                <a:gd name="T107" fmla="*/ 20 h 29"/>
                <a:gd name="T108" fmla="*/ 17 w 39"/>
                <a:gd name="T109" fmla="*/ 22 h 2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9" h="29">
                  <a:moveTo>
                    <a:pt x="18" y="23"/>
                  </a:moveTo>
                  <a:lnTo>
                    <a:pt x="18" y="24"/>
                  </a:lnTo>
                  <a:lnTo>
                    <a:pt x="20" y="24"/>
                  </a:lnTo>
                  <a:lnTo>
                    <a:pt x="20" y="25"/>
                  </a:lnTo>
                  <a:lnTo>
                    <a:pt x="21" y="25"/>
                  </a:lnTo>
                  <a:lnTo>
                    <a:pt x="21" y="26"/>
                  </a:lnTo>
                  <a:lnTo>
                    <a:pt x="22" y="26"/>
                  </a:lnTo>
                  <a:lnTo>
                    <a:pt x="22" y="27"/>
                  </a:lnTo>
                  <a:lnTo>
                    <a:pt x="23" y="27"/>
                  </a:lnTo>
                  <a:lnTo>
                    <a:pt x="23" y="28"/>
                  </a:lnTo>
                  <a:lnTo>
                    <a:pt x="24" y="28"/>
                  </a:lnTo>
                  <a:lnTo>
                    <a:pt x="25" y="28"/>
                  </a:lnTo>
                  <a:lnTo>
                    <a:pt x="26" y="28"/>
                  </a:lnTo>
                  <a:lnTo>
                    <a:pt x="27" y="28"/>
                  </a:lnTo>
                  <a:lnTo>
                    <a:pt x="28" y="28"/>
                  </a:lnTo>
                  <a:lnTo>
                    <a:pt x="29" y="28"/>
                  </a:lnTo>
                  <a:lnTo>
                    <a:pt x="30" y="28"/>
                  </a:lnTo>
                  <a:lnTo>
                    <a:pt x="30" y="27"/>
                  </a:lnTo>
                  <a:lnTo>
                    <a:pt x="31" y="27"/>
                  </a:lnTo>
                  <a:lnTo>
                    <a:pt x="31" y="26"/>
                  </a:lnTo>
                  <a:lnTo>
                    <a:pt x="32" y="26"/>
                  </a:lnTo>
                  <a:lnTo>
                    <a:pt x="32" y="25"/>
                  </a:lnTo>
                  <a:lnTo>
                    <a:pt x="33" y="25"/>
                  </a:lnTo>
                  <a:lnTo>
                    <a:pt x="33" y="24"/>
                  </a:lnTo>
                  <a:lnTo>
                    <a:pt x="34" y="23"/>
                  </a:lnTo>
                  <a:lnTo>
                    <a:pt x="34" y="22"/>
                  </a:lnTo>
                  <a:lnTo>
                    <a:pt x="35" y="22"/>
                  </a:lnTo>
                  <a:lnTo>
                    <a:pt x="35" y="21"/>
                  </a:lnTo>
                  <a:lnTo>
                    <a:pt x="36" y="21"/>
                  </a:lnTo>
                  <a:lnTo>
                    <a:pt x="36" y="20"/>
                  </a:lnTo>
                  <a:lnTo>
                    <a:pt x="37" y="20"/>
                  </a:lnTo>
                  <a:lnTo>
                    <a:pt x="37" y="19"/>
                  </a:lnTo>
                  <a:lnTo>
                    <a:pt x="37" y="18"/>
                  </a:lnTo>
                  <a:lnTo>
                    <a:pt x="37" y="17"/>
                  </a:lnTo>
                  <a:lnTo>
                    <a:pt x="37" y="16"/>
                  </a:lnTo>
                  <a:lnTo>
                    <a:pt x="37" y="15"/>
                  </a:lnTo>
                  <a:lnTo>
                    <a:pt x="37" y="13"/>
                  </a:lnTo>
                  <a:lnTo>
                    <a:pt x="38" y="13"/>
                  </a:lnTo>
                  <a:lnTo>
                    <a:pt x="37" y="13"/>
                  </a:lnTo>
                  <a:lnTo>
                    <a:pt x="37" y="12"/>
                  </a:lnTo>
                  <a:lnTo>
                    <a:pt x="37" y="11"/>
                  </a:lnTo>
                  <a:lnTo>
                    <a:pt x="37" y="10"/>
                  </a:lnTo>
                  <a:lnTo>
                    <a:pt x="37" y="9"/>
                  </a:lnTo>
                  <a:lnTo>
                    <a:pt x="36" y="9"/>
                  </a:lnTo>
                  <a:lnTo>
                    <a:pt x="36" y="8"/>
                  </a:lnTo>
                  <a:lnTo>
                    <a:pt x="35" y="8"/>
                  </a:lnTo>
                  <a:lnTo>
                    <a:pt x="35" y="7"/>
                  </a:lnTo>
                  <a:lnTo>
                    <a:pt x="34" y="7"/>
                  </a:lnTo>
                  <a:lnTo>
                    <a:pt x="34" y="6"/>
                  </a:lnTo>
                  <a:lnTo>
                    <a:pt x="33" y="6"/>
                  </a:lnTo>
                  <a:lnTo>
                    <a:pt x="33" y="5"/>
                  </a:lnTo>
                  <a:lnTo>
                    <a:pt x="32" y="5"/>
                  </a:lnTo>
                  <a:lnTo>
                    <a:pt x="31" y="5"/>
                  </a:lnTo>
                  <a:lnTo>
                    <a:pt x="31" y="4"/>
                  </a:lnTo>
                  <a:lnTo>
                    <a:pt x="30" y="4"/>
                  </a:lnTo>
                  <a:lnTo>
                    <a:pt x="29" y="3"/>
                  </a:lnTo>
                  <a:lnTo>
                    <a:pt x="28" y="3"/>
                  </a:lnTo>
                  <a:lnTo>
                    <a:pt x="27" y="2"/>
                  </a:lnTo>
                  <a:lnTo>
                    <a:pt x="26" y="2"/>
                  </a:lnTo>
                  <a:lnTo>
                    <a:pt x="25" y="1"/>
                  </a:lnTo>
                  <a:lnTo>
                    <a:pt x="24" y="1"/>
                  </a:lnTo>
                  <a:lnTo>
                    <a:pt x="23" y="1"/>
                  </a:lnTo>
                  <a:lnTo>
                    <a:pt x="22" y="1"/>
                  </a:lnTo>
                  <a:lnTo>
                    <a:pt x="21" y="1"/>
                  </a:lnTo>
                  <a:lnTo>
                    <a:pt x="20" y="1"/>
                  </a:lnTo>
                  <a:lnTo>
                    <a:pt x="20" y="0"/>
                  </a:lnTo>
                  <a:lnTo>
                    <a:pt x="18" y="0"/>
                  </a:lnTo>
                  <a:lnTo>
                    <a:pt x="17" y="0"/>
                  </a:lnTo>
                  <a:lnTo>
                    <a:pt x="16" y="0"/>
                  </a:lnTo>
                  <a:lnTo>
                    <a:pt x="15" y="0"/>
                  </a:lnTo>
                  <a:lnTo>
                    <a:pt x="14" y="0"/>
                  </a:lnTo>
                  <a:lnTo>
                    <a:pt x="13" y="0"/>
                  </a:lnTo>
                  <a:lnTo>
                    <a:pt x="12" y="0"/>
                  </a:lnTo>
                  <a:lnTo>
                    <a:pt x="11" y="0"/>
                  </a:lnTo>
                  <a:lnTo>
                    <a:pt x="10" y="0"/>
                  </a:lnTo>
                  <a:lnTo>
                    <a:pt x="9" y="0"/>
                  </a:lnTo>
                  <a:lnTo>
                    <a:pt x="8" y="0"/>
                  </a:lnTo>
                  <a:lnTo>
                    <a:pt x="7" y="0"/>
                  </a:lnTo>
                  <a:lnTo>
                    <a:pt x="6" y="0"/>
                  </a:lnTo>
                  <a:lnTo>
                    <a:pt x="6" y="1"/>
                  </a:lnTo>
                  <a:lnTo>
                    <a:pt x="5" y="1"/>
                  </a:lnTo>
                  <a:lnTo>
                    <a:pt x="4" y="1"/>
                  </a:lnTo>
                  <a:lnTo>
                    <a:pt x="3" y="1"/>
                  </a:lnTo>
                  <a:lnTo>
                    <a:pt x="2" y="1"/>
                  </a:lnTo>
                  <a:lnTo>
                    <a:pt x="1" y="1"/>
                  </a:lnTo>
                  <a:lnTo>
                    <a:pt x="0" y="2"/>
                  </a:lnTo>
                  <a:lnTo>
                    <a:pt x="0" y="3"/>
                  </a:lnTo>
                  <a:lnTo>
                    <a:pt x="0" y="4"/>
                  </a:lnTo>
                  <a:lnTo>
                    <a:pt x="0" y="5"/>
                  </a:lnTo>
                  <a:lnTo>
                    <a:pt x="0" y="6"/>
                  </a:lnTo>
                  <a:lnTo>
                    <a:pt x="0" y="7"/>
                  </a:lnTo>
                  <a:lnTo>
                    <a:pt x="1" y="8"/>
                  </a:lnTo>
                  <a:lnTo>
                    <a:pt x="2" y="9"/>
                  </a:lnTo>
                  <a:lnTo>
                    <a:pt x="3" y="10"/>
                  </a:lnTo>
                  <a:lnTo>
                    <a:pt x="3" y="11"/>
                  </a:lnTo>
                  <a:lnTo>
                    <a:pt x="4" y="11"/>
                  </a:lnTo>
                  <a:lnTo>
                    <a:pt x="5" y="11"/>
                  </a:lnTo>
                  <a:lnTo>
                    <a:pt x="5" y="12"/>
                  </a:lnTo>
                  <a:lnTo>
                    <a:pt x="6" y="13"/>
                  </a:lnTo>
                  <a:lnTo>
                    <a:pt x="7" y="13"/>
                  </a:lnTo>
                  <a:lnTo>
                    <a:pt x="8" y="15"/>
                  </a:lnTo>
                  <a:lnTo>
                    <a:pt x="9" y="16"/>
                  </a:lnTo>
                  <a:lnTo>
                    <a:pt x="10" y="16"/>
                  </a:lnTo>
                  <a:lnTo>
                    <a:pt x="11" y="17"/>
                  </a:lnTo>
                  <a:lnTo>
                    <a:pt x="12" y="18"/>
                  </a:lnTo>
                  <a:lnTo>
                    <a:pt x="14" y="19"/>
                  </a:lnTo>
                  <a:lnTo>
                    <a:pt x="14" y="20"/>
                  </a:lnTo>
                  <a:lnTo>
                    <a:pt x="15" y="20"/>
                  </a:lnTo>
                  <a:lnTo>
                    <a:pt x="16" y="21"/>
                  </a:lnTo>
                  <a:lnTo>
                    <a:pt x="17" y="22"/>
                  </a:lnTo>
                  <a:lnTo>
                    <a:pt x="18" y="23"/>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825" name="Freeform 343"/>
            <p:cNvSpPr>
              <a:spLocks/>
            </p:cNvSpPr>
            <p:nvPr/>
          </p:nvSpPr>
          <p:spPr bwMode="auto">
            <a:xfrm>
              <a:off x="3375" y="1544"/>
              <a:ext cx="40" cy="29"/>
            </a:xfrm>
            <a:custGeom>
              <a:avLst/>
              <a:gdLst>
                <a:gd name="T0" fmla="*/ 21 w 40"/>
                <a:gd name="T1" fmla="*/ 24 h 29"/>
                <a:gd name="T2" fmla="*/ 22 w 40"/>
                <a:gd name="T3" fmla="*/ 25 h 29"/>
                <a:gd name="T4" fmla="*/ 23 w 40"/>
                <a:gd name="T5" fmla="*/ 26 h 29"/>
                <a:gd name="T6" fmla="*/ 24 w 40"/>
                <a:gd name="T7" fmla="*/ 27 h 29"/>
                <a:gd name="T8" fmla="*/ 25 w 40"/>
                <a:gd name="T9" fmla="*/ 28 h 29"/>
                <a:gd name="T10" fmla="*/ 27 w 40"/>
                <a:gd name="T11" fmla="*/ 28 h 29"/>
                <a:gd name="T12" fmla="*/ 29 w 40"/>
                <a:gd name="T13" fmla="*/ 28 h 29"/>
                <a:gd name="T14" fmla="*/ 30 w 40"/>
                <a:gd name="T15" fmla="*/ 27 h 29"/>
                <a:gd name="T16" fmla="*/ 31 w 40"/>
                <a:gd name="T17" fmla="*/ 26 h 29"/>
                <a:gd name="T18" fmla="*/ 33 w 40"/>
                <a:gd name="T19" fmla="*/ 26 h 29"/>
                <a:gd name="T20" fmla="*/ 33 w 40"/>
                <a:gd name="T21" fmla="*/ 24 h 29"/>
                <a:gd name="T22" fmla="*/ 34 w 40"/>
                <a:gd name="T23" fmla="*/ 23 h 29"/>
                <a:gd name="T24" fmla="*/ 35 w 40"/>
                <a:gd name="T25" fmla="*/ 22 h 29"/>
                <a:gd name="T26" fmla="*/ 36 w 40"/>
                <a:gd name="T27" fmla="*/ 20 h 29"/>
                <a:gd name="T28" fmla="*/ 37 w 40"/>
                <a:gd name="T29" fmla="*/ 19 h 29"/>
                <a:gd name="T30" fmla="*/ 38 w 40"/>
                <a:gd name="T31" fmla="*/ 18 h 29"/>
                <a:gd name="T32" fmla="*/ 38 w 40"/>
                <a:gd name="T33" fmla="*/ 16 h 29"/>
                <a:gd name="T34" fmla="*/ 38 w 40"/>
                <a:gd name="T35" fmla="*/ 14 h 29"/>
                <a:gd name="T36" fmla="*/ 38 w 40"/>
                <a:gd name="T37" fmla="*/ 14 h 29"/>
                <a:gd name="T38" fmla="*/ 38 w 40"/>
                <a:gd name="T39" fmla="*/ 12 h 29"/>
                <a:gd name="T40" fmla="*/ 37 w 40"/>
                <a:gd name="T41" fmla="*/ 10 h 29"/>
                <a:gd name="T42" fmla="*/ 36 w 40"/>
                <a:gd name="T43" fmla="*/ 9 h 29"/>
                <a:gd name="T44" fmla="*/ 35 w 40"/>
                <a:gd name="T45" fmla="*/ 8 h 29"/>
                <a:gd name="T46" fmla="*/ 34 w 40"/>
                <a:gd name="T47" fmla="*/ 6 h 29"/>
                <a:gd name="T48" fmla="*/ 32 w 40"/>
                <a:gd name="T49" fmla="*/ 5 h 29"/>
                <a:gd name="T50" fmla="*/ 31 w 40"/>
                <a:gd name="T51" fmla="*/ 4 h 29"/>
                <a:gd name="T52" fmla="*/ 29 w 40"/>
                <a:gd name="T53" fmla="*/ 4 h 29"/>
                <a:gd name="T54" fmla="*/ 27 w 40"/>
                <a:gd name="T55" fmla="*/ 3 h 29"/>
                <a:gd name="T56" fmla="*/ 26 w 40"/>
                <a:gd name="T57" fmla="*/ 2 h 29"/>
                <a:gd name="T58" fmla="*/ 24 w 40"/>
                <a:gd name="T59" fmla="*/ 2 h 29"/>
                <a:gd name="T60" fmla="*/ 23 w 40"/>
                <a:gd name="T61" fmla="*/ 1 h 29"/>
                <a:gd name="T62" fmla="*/ 21 w 40"/>
                <a:gd name="T63" fmla="*/ 1 h 29"/>
                <a:gd name="T64" fmla="*/ 18 w 40"/>
                <a:gd name="T65" fmla="*/ 1 h 29"/>
                <a:gd name="T66" fmla="*/ 16 w 40"/>
                <a:gd name="T67" fmla="*/ 1 h 29"/>
                <a:gd name="T68" fmla="*/ 14 w 40"/>
                <a:gd name="T69" fmla="*/ 0 h 29"/>
                <a:gd name="T70" fmla="*/ 12 w 40"/>
                <a:gd name="T71" fmla="*/ 0 h 29"/>
                <a:gd name="T72" fmla="*/ 10 w 40"/>
                <a:gd name="T73" fmla="*/ 0 h 29"/>
                <a:gd name="T74" fmla="*/ 8 w 40"/>
                <a:gd name="T75" fmla="*/ 1 h 29"/>
                <a:gd name="T76" fmla="*/ 6 w 40"/>
                <a:gd name="T77" fmla="*/ 1 h 29"/>
                <a:gd name="T78" fmla="*/ 4 w 40"/>
                <a:gd name="T79" fmla="*/ 1 h 29"/>
                <a:gd name="T80" fmla="*/ 3 w 40"/>
                <a:gd name="T81" fmla="*/ 2 h 29"/>
                <a:gd name="T82" fmla="*/ 1 w 40"/>
                <a:gd name="T83" fmla="*/ 2 h 29"/>
                <a:gd name="T84" fmla="*/ 1 w 40"/>
                <a:gd name="T85" fmla="*/ 4 h 29"/>
                <a:gd name="T86" fmla="*/ 0 w 40"/>
                <a:gd name="T87" fmla="*/ 6 h 29"/>
                <a:gd name="T88" fmla="*/ 1 w 40"/>
                <a:gd name="T89" fmla="*/ 8 h 29"/>
                <a:gd name="T90" fmla="*/ 2 w 40"/>
                <a:gd name="T91" fmla="*/ 9 h 29"/>
                <a:gd name="T92" fmla="*/ 4 w 40"/>
                <a:gd name="T93" fmla="*/ 10 h 29"/>
                <a:gd name="T94" fmla="*/ 5 w 40"/>
                <a:gd name="T95" fmla="*/ 12 h 29"/>
                <a:gd name="T96" fmla="*/ 7 w 40"/>
                <a:gd name="T97" fmla="*/ 13 h 29"/>
                <a:gd name="T98" fmla="*/ 9 w 40"/>
                <a:gd name="T99" fmla="*/ 15 h 29"/>
                <a:gd name="T100" fmla="*/ 11 w 40"/>
                <a:gd name="T101" fmla="*/ 16 h 29"/>
                <a:gd name="T102" fmla="*/ 12 w 40"/>
                <a:gd name="T103" fmla="*/ 17 h 29"/>
                <a:gd name="T104" fmla="*/ 14 w 40"/>
                <a:gd name="T105" fmla="*/ 18 h 29"/>
                <a:gd name="T106" fmla="*/ 16 w 40"/>
                <a:gd name="T107" fmla="*/ 20 h 29"/>
                <a:gd name="T108" fmla="*/ 18 w 40"/>
                <a:gd name="T109" fmla="*/ 22 h 2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 h="29">
                  <a:moveTo>
                    <a:pt x="20" y="23"/>
                  </a:moveTo>
                  <a:lnTo>
                    <a:pt x="21" y="24"/>
                  </a:lnTo>
                  <a:lnTo>
                    <a:pt x="21" y="25"/>
                  </a:lnTo>
                  <a:lnTo>
                    <a:pt x="22" y="25"/>
                  </a:lnTo>
                  <a:lnTo>
                    <a:pt x="22" y="26"/>
                  </a:lnTo>
                  <a:lnTo>
                    <a:pt x="23" y="26"/>
                  </a:lnTo>
                  <a:lnTo>
                    <a:pt x="23" y="27"/>
                  </a:lnTo>
                  <a:lnTo>
                    <a:pt x="24" y="27"/>
                  </a:lnTo>
                  <a:lnTo>
                    <a:pt x="25" y="27"/>
                  </a:lnTo>
                  <a:lnTo>
                    <a:pt x="25" y="28"/>
                  </a:lnTo>
                  <a:lnTo>
                    <a:pt x="26" y="28"/>
                  </a:lnTo>
                  <a:lnTo>
                    <a:pt x="27" y="28"/>
                  </a:lnTo>
                  <a:lnTo>
                    <a:pt x="28" y="28"/>
                  </a:lnTo>
                  <a:lnTo>
                    <a:pt x="29" y="28"/>
                  </a:lnTo>
                  <a:lnTo>
                    <a:pt x="30" y="28"/>
                  </a:lnTo>
                  <a:lnTo>
                    <a:pt x="30" y="27"/>
                  </a:lnTo>
                  <a:lnTo>
                    <a:pt x="31" y="27"/>
                  </a:lnTo>
                  <a:lnTo>
                    <a:pt x="31" y="26"/>
                  </a:lnTo>
                  <a:lnTo>
                    <a:pt x="32" y="26"/>
                  </a:lnTo>
                  <a:lnTo>
                    <a:pt x="33" y="26"/>
                  </a:lnTo>
                  <a:lnTo>
                    <a:pt x="33" y="25"/>
                  </a:lnTo>
                  <a:lnTo>
                    <a:pt x="33" y="24"/>
                  </a:lnTo>
                  <a:lnTo>
                    <a:pt x="34" y="24"/>
                  </a:lnTo>
                  <a:lnTo>
                    <a:pt x="34" y="23"/>
                  </a:lnTo>
                  <a:lnTo>
                    <a:pt x="35" y="23"/>
                  </a:lnTo>
                  <a:lnTo>
                    <a:pt x="35" y="22"/>
                  </a:lnTo>
                  <a:lnTo>
                    <a:pt x="36" y="21"/>
                  </a:lnTo>
                  <a:lnTo>
                    <a:pt x="36" y="20"/>
                  </a:lnTo>
                  <a:lnTo>
                    <a:pt x="37" y="20"/>
                  </a:lnTo>
                  <a:lnTo>
                    <a:pt x="37" y="19"/>
                  </a:lnTo>
                  <a:lnTo>
                    <a:pt x="37" y="18"/>
                  </a:lnTo>
                  <a:lnTo>
                    <a:pt x="38" y="18"/>
                  </a:lnTo>
                  <a:lnTo>
                    <a:pt x="38" y="17"/>
                  </a:lnTo>
                  <a:lnTo>
                    <a:pt x="38" y="16"/>
                  </a:lnTo>
                  <a:lnTo>
                    <a:pt x="38" y="15"/>
                  </a:lnTo>
                  <a:lnTo>
                    <a:pt x="38" y="14"/>
                  </a:lnTo>
                  <a:lnTo>
                    <a:pt x="39" y="14"/>
                  </a:lnTo>
                  <a:lnTo>
                    <a:pt x="38" y="14"/>
                  </a:lnTo>
                  <a:lnTo>
                    <a:pt x="38" y="13"/>
                  </a:lnTo>
                  <a:lnTo>
                    <a:pt x="38" y="12"/>
                  </a:lnTo>
                  <a:lnTo>
                    <a:pt x="37" y="11"/>
                  </a:lnTo>
                  <a:lnTo>
                    <a:pt x="37" y="10"/>
                  </a:lnTo>
                  <a:lnTo>
                    <a:pt x="37" y="9"/>
                  </a:lnTo>
                  <a:lnTo>
                    <a:pt x="36" y="9"/>
                  </a:lnTo>
                  <a:lnTo>
                    <a:pt x="36" y="8"/>
                  </a:lnTo>
                  <a:lnTo>
                    <a:pt x="35" y="8"/>
                  </a:lnTo>
                  <a:lnTo>
                    <a:pt x="35" y="7"/>
                  </a:lnTo>
                  <a:lnTo>
                    <a:pt x="34" y="6"/>
                  </a:lnTo>
                  <a:lnTo>
                    <a:pt x="33" y="6"/>
                  </a:lnTo>
                  <a:lnTo>
                    <a:pt x="32" y="5"/>
                  </a:lnTo>
                  <a:lnTo>
                    <a:pt x="31" y="5"/>
                  </a:lnTo>
                  <a:lnTo>
                    <a:pt x="31" y="4"/>
                  </a:lnTo>
                  <a:lnTo>
                    <a:pt x="30" y="4"/>
                  </a:lnTo>
                  <a:lnTo>
                    <a:pt x="29" y="4"/>
                  </a:lnTo>
                  <a:lnTo>
                    <a:pt x="28" y="3"/>
                  </a:lnTo>
                  <a:lnTo>
                    <a:pt x="27" y="3"/>
                  </a:lnTo>
                  <a:lnTo>
                    <a:pt x="27" y="2"/>
                  </a:lnTo>
                  <a:lnTo>
                    <a:pt x="26" y="2"/>
                  </a:lnTo>
                  <a:lnTo>
                    <a:pt x="25" y="2"/>
                  </a:lnTo>
                  <a:lnTo>
                    <a:pt x="24" y="2"/>
                  </a:lnTo>
                  <a:lnTo>
                    <a:pt x="24" y="1"/>
                  </a:lnTo>
                  <a:lnTo>
                    <a:pt x="23" y="1"/>
                  </a:lnTo>
                  <a:lnTo>
                    <a:pt x="22" y="1"/>
                  </a:lnTo>
                  <a:lnTo>
                    <a:pt x="21" y="1"/>
                  </a:lnTo>
                  <a:lnTo>
                    <a:pt x="20" y="1"/>
                  </a:lnTo>
                  <a:lnTo>
                    <a:pt x="18" y="1"/>
                  </a:lnTo>
                  <a:lnTo>
                    <a:pt x="17" y="1"/>
                  </a:lnTo>
                  <a:lnTo>
                    <a:pt x="16" y="1"/>
                  </a:lnTo>
                  <a:lnTo>
                    <a:pt x="15" y="0"/>
                  </a:lnTo>
                  <a:lnTo>
                    <a:pt x="14" y="0"/>
                  </a:lnTo>
                  <a:lnTo>
                    <a:pt x="13" y="0"/>
                  </a:lnTo>
                  <a:lnTo>
                    <a:pt x="12" y="0"/>
                  </a:lnTo>
                  <a:lnTo>
                    <a:pt x="11" y="0"/>
                  </a:lnTo>
                  <a:lnTo>
                    <a:pt x="10" y="0"/>
                  </a:lnTo>
                  <a:lnTo>
                    <a:pt x="10" y="1"/>
                  </a:lnTo>
                  <a:lnTo>
                    <a:pt x="8" y="1"/>
                  </a:lnTo>
                  <a:lnTo>
                    <a:pt x="7" y="1"/>
                  </a:lnTo>
                  <a:lnTo>
                    <a:pt x="6" y="1"/>
                  </a:lnTo>
                  <a:lnTo>
                    <a:pt x="5" y="1"/>
                  </a:lnTo>
                  <a:lnTo>
                    <a:pt x="4" y="1"/>
                  </a:lnTo>
                  <a:lnTo>
                    <a:pt x="4" y="2"/>
                  </a:lnTo>
                  <a:lnTo>
                    <a:pt x="3" y="2"/>
                  </a:lnTo>
                  <a:lnTo>
                    <a:pt x="2" y="2"/>
                  </a:lnTo>
                  <a:lnTo>
                    <a:pt x="1" y="2"/>
                  </a:lnTo>
                  <a:lnTo>
                    <a:pt x="1" y="3"/>
                  </a:lnTo>
                  <a:lnTo>
                    <a:pt x="1" y="4"/>
                  </a:lnTo>
                  <a:lnTo>
                    <a:pt x="0" y="5"/>
                  </a:lnTo>
                  <a:lnTo>
                    <a:pt x="0" y="6"/>
                  </a:lnTo>
                  <a:lnTo>
                    <a:pt x="1" y="7"/>
                  </a:lnTo>
                  <a:lnTo>
                    <a:pt x="1" y="8"/>
                  </a:lnTo>
                  <a:lnTo>
                    <a:pt x="2" y="8"/>
                  </a:lnTo>
                  <a:lnTo>
                    <a:pt x="2" y="9"/>
                  </a:lnTo>
                  <a:lnTo>
                    <a:pt x="3" y="10"/>
                  </a:lnTo>
                  <a:lnTo>
                    <a:pt x="4" y="10"/>
                  </a:lnTo>
                  <a:lnTo>
                    <a:pt x="4" y="11"/>
                  </a:lnTo>
                  <a:lnTo>
                    <a:pt x="5" y="12"/>
                  </a:lnTo>
                  <a:lnTo>
                    <a:pt x="6" y="12"/>
                  </a:lnTo>
                  <a:lnTo>
                    <a:pt x="7" y="13"/>
                  </a:lnTo>
                  <a:lnTo>
                    <a:pt x="8" y="14"/>
                  </a:lnTo>
                  <a:lnTo>
                    <a:pt x="9" y="15"/>
                  </a:lnTo>
                  <a:lnTo>
                    <a:pt x="10" y="15"/>
                  </a:lnTo>
                  <a:lnTo>
                    <a:pt x="11" y="16"/>
                  </a:lnTo>
                  <a:lnTo>
                    <a:pt x="12" y="16"/>
                  </a:lnTo>
                  <a:lnTo>
                    <a:pt x="12" y="17"/>
                  </a:lnTo>
                  <a:lnTo>
                    <a:pt x="13" y="18"/>
                  </a:lnTo>
                  <a:lnTo>
                    <a:pt x="14" y="18"/>
                  </a:lnTo>
                  <a:lnTo>
                    <a:pt x="15" y="19"/>
                  </a:lnTo>
                  <a:lnTo>
                    <a:pt x="16" y="20"/>
                  </a:lnTo>
                  <a:lnTo>
                    <a:pt x="17" y="21"/>
                  </a:lnTo>
                  <a:lnTo>
                    <a:pt x="18" y="22"/>
                  </a:lnTo>
                  <a:lnTo>
                    <a:pt x="20" y="23"/>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826" name="Freeform 344"/>
            <p:cNvSpPr>
              <a:spLocks/>
            </p:cNvSpPr>
            <p:nvPr/>
          </p:nvSpPr>
          <p:spPr bwMode="auto">
            <a:xfrm>
              <a:off x="3807" y="1640"/>
              <a:ext cx="39" cy="28"/>
            </a:xfrm>
            <a:custGeom>
              <a:avLst/>
              <a:gdLst>
                <a:gd name="T0" fmla="*/ 20 w 39"/>
                <a:gd name="T1" fmla="*/ 22 h 28"/>
                <a:gd name="T2" fmla="*/ 21 w 39"/>
                <a:gd name="T3" fmla="*/ 23 h 28"/>
                <a:gd name="T4" fmla="*/ 22 w 39"/>
                <a:gd name="T5" fmla="*/ 24 h 28"/>
                <a:gd name="T6" fmla="*/ 23 w 39"/>
                <a:gd name="T7" fmla="*/ 25 h 28"/>
                <a:gd name="T8" fmla="*/ 24 w 39"/>
                <a:gd name="T9" fmla="*/ 26 h 28"/>
                <a:gd name="T10" fmla="*/ 26 w 39"/>
                <a:gd name="T11" fmla="*/ 26 h 28"/>
                <a:gd name="T12" fmla="*/ 27 w 39"/>
                <a:gd name="T13" fmla="*/ 27 h 28"/>
                <a:gd name="T14" fmla="*/ 28 w 39"/>
                <a:gd name="T15" fmla="*/ 26 h 28"/>
                <a:gd name="T16" fmla="*/ 30 w 39"/>
                <a:gd name="T17" fmla="*/ 25 h 28"/>
                <a:gd name="T18" fmla="*/ 32 w 39"/>
                <a:gd name="T19" fmla="*/ 24 h 28"/>
                <a:gd name="T20" fmla="*/ 33 w 39"/>
                <a:gd name="T21" fmla="*/ 23 h 28"/>
                <a:gd name="T22" fmla="*/ 34 w 39"/>
                <a:gd name="T23" fmla="*/ 21 h 28"/>
                <a:gd name="T24" fmla="*/ 36 w 39"/>
                <a:gd name="T25" fmla="*/ 19 h 28"/>
                <a:gd name="T26" fmla="*/ 37 w 39"/>
                <a:gd name="T27" fmla="*/ 17 h 28"/>
                <a:gd name="T28" fmla="*/ 37 w 39"/>
                <a:gd name="T29" fmla="*/ 15 h 28"/>
                <a:gd name="T30" fmla="*/ 38 w 39"/>
                <a:gd name="T31" fmla="*/ 14 h 28"/>
                <a:gd name="T32" fmla="*/ 38 w 39"/>
                <a:gd name="T33" fmla="*/ 12 h 28"/>
                <a:gd name="T34" fmla="*/ 37 w 39"/>
                <a:gd name="T35" fmla="*/ 10 h 28"/>
                <a:gd name="T36" fmla="*/ 36 w 39"/>
                <a:gd name="T37" fmla="*/ 8 h 28"/>
                <a:gd name="T38" fmla="*/ 35 w 39"/>
                <a:gd name="T39" fmla="*/ 6 h 28"/>
                <a:gd name="T40" fmla="*/ 33 w 39"/>
                <a:gd name="T41" fmla="*/ 5 h 28"/>
                <a:gd name="T42" fmla="*/ 32 w 39"/>
                <a:gd name="T43" fmla="*/ 4 h 28"/>
                <a:gd name="T44" fmla="*/ 30 w 39"/>
                <a:gd name="T45" fmla="*/ 4 h 28"/>
                <a:gd name="T46" fmla="*/ 29 w 39"/>
                <a:gd name="T47" fmla="*/ 3 h 28"/>
                <a:gd name="T48" fmla="*/ 27 w 39"/>
                <a:gd name="T49" fmla="*/ 2 h 28"/>
                <a:gd name="T50" fmla="*/ 26 w 39"/>
                <a:gd name="T51" fmla="*/ 1 h 28"/>
                <a:gd name="T52" fmla="*/ 24 w 39"/>
                <a:gd name="T53" fmla="*/ 1 h 28"/>
                <a:gd name="T54" fmla="*/ 22 w 39"/>
                <a:gd name="T55" fmla="*/ 0 h 28"/>
                <a:gd name="T56" fmla="*/ 20 w 39"/>
                <a:gd name="T57" fmla="*/ 0 h 28"/>
                <a:gd name="T58" fmla="*/ 17 w 39"/>
                <a:gd name="T59" fmla="*/ 0 h 28"/>
                <a:gd name="T60" fmla="*/ 15 w 39"/>
                <a:gd name="T61" fmla="*/ 0 h 28"/>
                <a:gd name="T62" fmla="*/ 13 w 39"/>
                <a:gd name="T63" fmla="*/ 0 h 28"/>
                <a:gd name="T64" fmla="*/ 11 w 39"/>
                <a:gd name="T65" fmla="*/ 0 h 28"/>
                <a:gd name="T66" fmla="*/ 9 w 39"/>
                <a:gd name="T67" fmla="*/ 0 h 28"/>
                <a:gd name="T68" fmla="*/ 7 w 39"/>
                <a:gd name="T69" fmla="*/ 0 h 28"/>
                <a:gd name="T70" fmla="*/ 5 w 39"/>
                <a:gd name="T71" fmla="*/ 0 h 28"/>
                <a:gd name="T72" fmla="*/ 3 w 39"/>
                <a:gd name="T73" fmla="*/ 1 h 28"/>
                <a:gd name="T74" fmla="*/ 1 w 39"/>
                <a:gd name="T75" fmla="*/ 1 h 28"/>
                <a:gd name="T76" fmla="*/ 1 w 39"/>
                <a:gd name="T77" fmla="*/ 3 h 28"/>
                <a:gd name="T78" fmla="*/ 0 w 39"/>
                <a:gd name="T79" fmla="*/ 5 h 28"/>
                <a:gd name="T80" fmla="*/ 1 w 39"/>
                <a:gd name="T81" fmla="*/ 7 h 28"/>
                <a:gd name="T82" fmla="*/ 2 w 39"/>
                <a:gd name="T83" fmla="*/ 9 h 28"/>
                <a:gd name="T84" fmla="*/ 3 w 39"/>
                <a:gd name="T85" fmla="*/ 10 h 28"/>
                <a:gd name="T86" fmla="*/ 4 w 39"/>
                <a:gd name="T87" fmla="*/ 11 h 28"/>
                <a:gd name="T88" fmla="*/ 5 w 39"/>
                <a:gd name="T89" fmla="*/ 12 h 28"/>
                <a:gd name="T90" fmla="*/ 7 w 39"/>
                <a:gd name="T91" fmla="*/ 13 h 28"/>
                <a:gd name="T92" fmla="*/ 9 w 39"/>
                <a:gd name="T93" fmla="*/ 14 h 28"/>
                <a:gd name="T94" fmla="*/ 11 w 39"/>
                <a:gd name="T95" fmla="*/ 15 h 28"/>
                <a:gd name="T96" fmla="*/ 13 w 39"/>
                <a:gd name="T97" fmla="*/ 16 h 28"/>
                <a:gd name="T98" fmla="*/ 15 w 39"/>
                <a:gd name="T99" fmla="*/ 18 h 28"/>
                <a:gd name="T100" fmla="*/ 17 w 39"/>
                <a:gd name="T101" fmla="*/ 19 h 28"/>
                <a:gd name="T102" fmla="*/ 20 w 39"/>
                <a:gd name="T103" fmla="*/ 21 h 2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9" h="28">
                  <a:moveTo>
                    <a:pt x="20" y="21"/>
                  </a:moveTo>
                  <a:lnTo>
                    <a:pt x="20" y="22"/>
                  </a:lnTo>
                  <a:lnTo>
                    <a:pt x="21" y="22"/>
                  </a:lnTo>
                  <a:lnTo>
                    <a:pt x="21" y="23"/>
                  </a:lnTo>
                  <a:lnTo>
                    <a:pt x="22" y="23"/>
                  </a:lnTo>
                  <a:lnTo>
                    <a:pt x="22" y="24"/>
                  </a:lnTo>
                  <a:lnTo>
                    <a:pt x="22" y="25"/>
                  </a:lnTo>
                  <a:lnTo>
                    <a:pt x="23" y="25"/>
                  </a:lnTo>
                  <a:lnTo>
                    <a:pt x="24" y="25"/>
                  </a:lnTo>
                  <a:lnTo>
                    <a:pt x="24" y="26"/>
                  </a:lnTo>
                  <a:lnTo>
                    <a:pt x="25" y="26"/>
                  </a:lnTo>
                  <a:lnTo>
                    <a:pt x="26" y="26"/>
                  </a:lnTo>
                  <a:lnTo>
                    <a:pt x="26" y="27"/>
                  </a:lnTo>
                  <a:lnTo>
                    <a:pt x="27" y="27"/>
                  </a:lnTo>
                  <a:lnTo>
                    <a:pt x="28" y="27"/>
                  </a:lnTo>
                  <a:lnTo>
                    <a:pt x="28" y="26"/>
                  </a:lnTo>
                  <a:lnTo>
                    <a:pt x="29" y="26"/>
                  </a:lnTo>
                  <a:lnTo>
                    <a:pt x="30" y="25"/>
                  </a:lnTo>
                  <a:lnTo>
                    <a:pt x="31" y="25"/>
                  </a:lnTo>
                  <a:lnTo>
                    <a:pt x="32" y="24"/>
                  </a:lnTo>
                  <a:lnTo>
                    <a:pt x="32" y="23"/>
                  </a:lnTo>
                  <a:lnTo>
                    <a:pt x="33" y="23"/>
                  </a:lnTo>
                  <a:lnTo>
                    <a:pt x="33" y="22"/>
                  </a:lnTo>
                  <a:lnTo>
                    <a:pt x="34" y="21"/>
                  </a:lnTo>
                  <a:lnTo>
                    <a:pt x="35" y="20"/>
                  </a:lnTo>
                  <a:lnTo>
                    <a:pt x="36" y="19"/>
                  </a:lnTo>
                  <a:lnTo>
                    <a:pt x="36" y="18"/>
                  </a:lnTo>
                  <a:lnTo>
                    <a:pt x="37" y="17"/>
                  </a:lnTo>
                  <a:lnTo>
                    <a:pt x="37" y="16"/>
                  </a:lnTo>
                  <a:lnTo>
                    <a:pt x="37" y="15"/>
                  </a:lnTo>
                  <a:lnTo>
                    <a:pt x="38" y="15"/>
                  </a:lnTo>
                  <a:lnTo>
                    <a:pt x="38" y="14"/>
                  </a:lnTo>
                  <a:lnTo>
                    <a:pt x="38" y="13"/>
                  </a:lnTo>
                  <a:lnTo>
                    <a:pt x="38" y="12"/>
                  </a:lnTo>
                  <a:lnTo>
                    <a:pt x="38" y="11"/>
                  </a:lnTo>
                  <a:lnTo>
                    <a:pt x="37" y="10"/>
                  </a:lnTo>
                  <a:lnTo>
                    <a:pt x="36" y="9"/>
                  </a:lnTo>
                  <a:lnTo>
                    <a:pt x="36" y="8"/>
                  </a:lnTo>
                  <a:lnTo>
                    <a:pt x="35" y="7"/>
                  </a:lnTo>
                  <a:lnTo>
                    <a:pt x="35" y="6"/>
                  </a:lnTo>
                  <a:lnTo>
                    <a:pt x="34" y="6"/>
                  </a:lnTo>
                  <a:lnTo>
                    <a:pt x="33" y="5"/>
                  </a:lnTo>
                  <a:lnTo>
                    <a:pt x="32" y="5"/>
                  </a:lnTo>
                  <a:lnTo>
                    <a:pt x="32" y="4"/>
                  </a:lnTo>
                  <a:lnTo>
                    <a:pt x="31" y="4"/>
                  </a:lnTo>
                  <a:lnTo>
                    <a:pt x="30" y="4"/>
                  </a:lnTo>
                  <a:lnTo>
                    <a:pt x="30" y="3"/>
                  </a:lnTo>
                  <a:lnTo>
                    <a:pt x="29" y="3"/>
                  </a:lnTo>
                  <a:lnTo>
                    <a:pt x="28" y="2"/>
                  </a:lnTo>
                  <a:lnTo>
                    <a:pt x="27" y="2"/>
                  </a:lnTo>
                  <a:lnTo>
                    <a:pt x="26" y="2"/>
                  </a:lnTo>
                  <a:lnTo>
                    <a:pt x="26" y="1"/>
                  </a:lnTo>
                  <a:lnTo>
                    <a:pt x="25" y="1"/>
                  </a:lnTo>
                  <a:lnTo>
                    <a:pt x="24" y="1"/>
                  </a:lnTo>
                  <a:lnTo>
                    <a:pt x="23" y="1"/>
                  </a:lnTo>
                  <a:lnTo>
                    <a:pt x="22" y="0"/>
                  </a:lnTo>
                  <a:lnTo>
                    <a:pt x="21" y="0"/>
                  </a:lnTo>
                  <a:lnTo>
                    <a:pt x="20" y="0"/>
                  </a:lnTo>
                  <a:lnTo>
                    <a:pt x="18" y="0"/>
                  </a:lnTo>
                  <a:lnTo>
                    <a:pt x="17" y="0"/>
                  </a:lnTo>
                  <a:lnTo>
                    <a:pt x="16" y="0"/>
                  </a:lnTo>
                  <a:lnTo>
                    <a:pt x="15" y="0"/>
                  </a:lnTo>
                  <a:lnTo>
                    <a:pt x="14" y="0"/>
                  </a:lnTo>
                  <a:lnTo>
                    <a:pt x="13" y="0"/>
                  </a:lnTo>
                  <a:lnTo>
                    <a:pt x="12" y="0"/>
                  </a:lnTo>
                  <a:lnTo>
                    <a:pt x="11" y="0"/>
                  </a:lnTo>
                  <a:lnTo>
                    <a:pt x="10" y="0"/>
                  </a:lnTo>
                  <a:lnTo>
                    <a:pt x="9" y="0"/>
                  </a:lnTo>
                  <a:lnTo>
                    <a:pt x="8" y="0"/>
                  </a:lnTo>
                  <a:lnTo>
                    <a:pt x="7" y="0"/>
                  </a:lnTo>
                  <a:lnTo>
                    <a:pt x="6" y="0"/>
                  </a:lnTo>
                  <a:lnTo>
                    <a:pt x="5" y="0"/>
                  </a:lnTo>
                  <a:lnTo>
                    <a:pt x="4" y="0"/>
                  </a:lnTo>
                  <a:lnTo>
                    <a:pt x="3" y="1"/>
                  </a:lnTo>
                  <a:lnTo>
                    <a:pt x="2" y="1"/>
                  </a:lnTo>
                  <a:lnTo>
                    <a:pt x="1" y="1"/>
                  </a:lnTo>
                  <a:lnTo>
                    <a:pt x="1" y="2"/>
                  </a:lnTo>
                  <a:lnTo>
                    <a:pt x="1" y="3"/>
                  </a:lnTo>
                  <a:lnTo>
                    <a:pt x="0" y="4"/>
                  </a:lnTo>
                  <a:lnTo>
                    <a:pt x="0" y="5"/>
                  </a:lnTo>
                  <a:lnTo>
                    <a:pt x="0" y="6"/>
                  </a:lnTo>
                  <a:lnTo>
                    <a:pt x="1" y="7"/>
                  </a:lnTo>
                  <a:lnTo>
                    <a:pt x="1" y="8"/>
                  </a:lnTo>
                  <a:lnTo>
                    <a:pt x="2" y="9"/>
                  </a:lnTo>
                  <a:lnTo>
                    <a:pt x="3" y="9"/>
                  </a:lnTo>
                  <a:lnTo>
                    <a:pt x="3" y="10"/>
                  </a:lnTo>
                  <a:lnTo>
                    <a:pt x="4" y="10"/>
                  </a:lnTo>
                  <a:lnTo>
                    <a:pt x="4" y="11"/>
                  </a:lnTo>
                  <a:lnTo>
                    <a:pt x="5" y="11"/>
                  </a:lnTo>
                  <a:lnTo>
                    <a:pt x="5" y="12"/>
                  </a:lnTo>
                  <a:lnTo>
                    <a:pt x="6" y="12"/>
                  </a:lnTo>
                  <a:lnTo>
                    <a:pt x="7" y="13"/>
                  </a:lnTo>
                  <a:lnTo>
                    <a:pt x="8" y="14"/>
                  </a:lnTo>
                  <a:lnTo>
                    <a:pt x="9" y="14"/>
                  </a:lnTo>
                  <a:lnTo>
                    <a:pt x="10" y="14"/>
                  </a:lnTo>
                  <a:lnTo>
                    <a:pt x="11" y="15"/>
                  </a:lnTo>
                  <a:lnTo>
                    <a:pt x="12" y="15"/>
                  </a:lnTo>
                  <a:lnTo>
                    <a:pt x="13" y="16"/>
                  </a:lnTo>
                  <a:lnTo>
                    <a:pt x="14" y="17"/>
                  </a:lnTo>
                  <a:lnTo>
                    <a:pt x="15" y="18"/>
                  </a:lnTo>
                  <a:lnTo>
                    <a:pt x="16" y="18"/>
                  </a:lnTo>
                  <a:lnTo>
                    <a:pt x="17" y="19"/>
                  </a:lnTo>
                  <a:lnTo>
                    <a:pt x="17" y="20"/>
                  </a:lnTo>
                  <a:lnTo>
                    <a:pt x="20" y="2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827" name="Freeform 345"/>
            <p:cNvSpPr>
              <a:spLocks/>
            </p:cNvSpPr>
            <p:nvPr/>
          </p:nvSpPr>
          <p:spPr bwMode="auto">
            <a:xfrm>
              <a:off x="3917" y="1680"/>
              <a:ext cx="30" cy="21"/>
            </a:xfrm>
            <a:custGeom>
              <a:avLst/>
              <a:gdLst>
                <a:gd name="T0" fmla="*/ 16 w 30"/>
                <a:gd name="T1" fmla="*/ 17 h 21"/>
                <a:gd name="T2" fmla="*/ 17 w 30"/>
                <a:gd name="T3" fmla="*/ 18 h 21"/>
                <a:gd name="T4" fmla="*/ 18 w 30"/>
                <a:gd name="T5" fmla="*/ 19 h 21"/>
                <a:gd name="T6" fmla="*/ 20 w 30"/>
                <a:gd name="T7" fmla="*/ 20 h 21"/>
                <a:gd name="T8" fmla="*/ 22 w 30"/>
                <a:gd name="T9" fmla="*/ 20 h 21"/>
                <a:gd name="T10" fmla="*/ 24 w 30"/>
                <a:gd name="T11" fmla="*/ 19 h 21"/>
                <a:gd name="T12" fmla="*/ 25 w 30"/>
                <a:gd name="T13" fmla="*/ 18 h 21"/>
                <a:gd name="T14" fmla="*/ 26 w 30"/>
                <a:gd name="T15" fmla="*/ 17 h 21"/>
                <a:gd name="T16" fmla="*/ 26 w 30"/>
                <a:gd name="T17" fmla="*/ 15 h 21"/>
                <a:gd name="T18" fmla="*/ 28 w 30"/>
                <a:gd name="T19" fmla="*/ 15 h 21"/>
                <a:gd name="T20" fmla="*/ 28 w 30"/>
                <a:gd name="T21" fmla="*/ 13 h 21"/>
                <a:gd name="T22" fmla="*/ 29 w 30"/>
                <a:gd name="T23" fmla="*/ 12 h 21"/>
                <a:gd name="T24" fmla="*/ 29 w 30"/>
                <a:gd name="T25" fmla="*/ 9 h 21"/>
                <a:gd name="T26" fmla="*/ 28 w 30"/>
                <a:gd name="T27" fmla="*/ 7 h 21"/>
                <a:gd name="T28" fmla="*/ 27 w 30"/>
                <a:gd name="T29" fmla="*/ 5 h 21"/>
                <a:gd name="T30" fmla="*/ 26 w 30"/>
                <a:gd name="T31" fmla="*/ 4 h 21"/>
                <a:gd name="T32" fmla="*/ 24 w 30"/>
                <a:gd name="T33" fmla="*/ 3 h 21"/>
                <a:gd name="T34" fmla="*/ 23 w 30"/>
                <a:gd name="T35" fmla="*/ 2 h 21"/>
                <a:gd name="T36" fmla="*/ 21 w 30"/>
                <a:gd name="T37" fmla="*/ 1 h 21"/>
                <a:gd name="T38" fmla="*/ 19 w 30"/>
                <a:gd name="T39" fmla="*/ 0 h 21"/>
                <a:gd name="T40" fmla="*/ 17 w 30"/>
                <a:gd name="T41" fmla="*/ 0 h 21"/>
                <a:gd name="T42" fmla="*/ 15 w 30"/>
                <a:gd name="T43" fmla="*/ 0 h 21"/>
                <a:gd name="T44" fmla="*/ 12 w 30"/>
                <a:gd name="T45" fmla="*/ 0 h 21"/>
                <a:gd name="T46" fmla="*/ 10 w 30"/>
                <a:gd name="T47" fmla="*/ 0 h 21"/>
                <a:gd name="T48" fmla="*/ 8 w 30"/>
                <a:gd name="T49" fmla="*/ 0 h 21"/>
                <a:gd name="T50" fmla="*/ 6 w 30"/>
                <a:gd name="T51" fmla="*/ 0 h 21"/>
                <a:gd name="T52" fmla="*/ 4 w 30"/>
                <a:gd name="T53" fmla="*/ 0 h 21"/>
                <a:gd name="T54" fmla="*/ 2 w 30"/>
                <a:gd name="T55" fmla="*/ 0 h 21"/>
                <a:gd name="T56" fmla="*/ 1 w 30"/>
                <a:gd name="T57" fmla="*/ 1 h 21"/>
                <a:gd name="T58" fmla="*/ 0 w 30"/>
                <a:gd name="T59" fmla="*/ 2 h 21"/>
                <a:gd name="T60" fmla="*/ 0 w 30"/>
                <a:gd name="T61" fmla="*/ 4 h 21"/>
                <a:gd name="T62" fmla="*/ 1 w 30"/>
                <a:gd name="T63" fmla="*/ 5 h 21"/>
                <a:gd name="T64" fmla="*/ 3 w 30"/>
                <a:gd name="T65" fmla="*/ 6 h 21"/>
                <a:gd name="T66" fmla="*/ 4 w 30"/>
                <a:gd name="T67" fmla="*/ 8 h 21"/>
                <a:gd name="T68" fmla="*/ 6 w 30"/>
                <a:gd name="T69" fmla="*/ 9 h 21"/>
                <a:gd name="T70" fmla="*/ 7 w 30"/>
                <a:gd name="T71" fmla="*/ 11 h 21"/>
                <a:gd name="T72" fmla="*/ 9 w 30"/>
                <a:gd name="T73" fmla="*/ 12 h 21"/>
                <a:gd name="T74" fmla="*/ 11 w 30"/>
                <a:gd name="T75" fmla="*/ 13 h 21"/>
                <a:gd name="T76" fmla="*/ 12 w 30"/>
                <a:gd name="T77" fmla="*/ 14 h 21"/>
                <a:gd name="T78" fmla="*/ 15 w 30"/>
                <a:gd name="T79" fmla="*/ 16 h 2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0" h="21">
                  <a:moveTo>
                    <a:pt x="15" y="16"/>
                  </a:moveTo>
                  <a:lnTo>
                    <a:pt x="16" y="17"/>
                  </a:lnTo>
                  <a:lnTo>
                    <a:pt x="16" y="18"/>
                  </a:lnTo>
                  <a:lnTo>
                    <a:pt x="17" y="18"/>
                  </a:lnTo>
                  <a:lnTo>
                    <a:pt x="17" y="19"/>
                  </a:lnTo>
                  <a:lnTo>
                    <a:pt x="18" y="19"/>
                  </a:lnTo>
                  <a:lnTo>
                    <a:pt x="19" y="20"/>
                  </a:lnTo>
                  <a:lnTo>
                    <a:pt x="20" y="20"/>
                  </a:lnTo>
                  <a:lnTo>
                    <a:pt x="21" y="20"/>
                  </a:lnTo>
                  <a:lnTo>
                    <a:pt x="22" y="20"/>
                  </a:lnTo>
                  <a:lnTo>
                    <a:pt x="23" y="19"/>
                  </a:lnTo>
                  <a:lnTo>
                    <a:pt x="24" y="19"/>
                  </a:lnTo>
                  <a:lnTo>
                    <a:pt x="24" y="18"/>
                  </a:lnTo>
                  <a:lnTo>
                    <a:pt x="25" y="18"/>
                  </a:lnTo>
                  <a:lnTo>
                    <a:pt x="25" y="17"/>
                  </a:lnTo>
                  <a:lnTo>
                    <a:pt x="26" y="17"/>
                  </a:lnTo>
                  <a:lnTo>
                    <a:pt x="26" y="16"/>
                  </a:lnTo>
                  <a:lnTo>
                    <a:pt x="26" y="15"/>
                  </a:lnTo>
                  <a:lnTo>
                    <a:pt x="27" y="15"/>
                  </a:lnTo>
                  <a:lnTo>
                    <a:pt x="28" y="15"/>
                  </a:lnTo>
                  <a:lnTo>
                    <a:pt x="28" y="14"/>
                  </a:lnTo>
                  <a:lnTo>
                    <a:pt x="28" y="13"/>
                  </a:lnTo>
                  <a:lnTo>
                    <a:pt x="28" y="12"/>
                  </a:lnTo>
                  <a:lnTo>
                    <a:pt x="29" y="12"/>
                  </a:lnTo>
                  <a:lnTo>
                    <a:pt x="29" y="11"/>
                  </a:lnTo>
                  <a:lnTo>
                    <a:pt x="29" y="9"/>
                  </a:lnTo>
                  <a:lnTo>
                    <a:pt x="29" y="8"/>
                  </a:lnTo>
                  <a:lnTo>
                    <a:pt x="28" y="7"/>
                  </a:lnTo>
                  <a:lnTo>
                    <a:pt x="28" y="6"/>
                  </a:lnTo>
                  <a:lnTo>
                    <a:pt x="27" y="5"/>
                  </a:lnTo>
                  <a:lnTo>
                    <a:pt x="27" y="4"/>
                  </a:lnTo>
                  <a:lnTo>
                    <a:pt x="26" y="4"/>
                  </a:lnTo>
                  <a:lnTo>
                    <a:pt x="25" y="3"/>
                  </a:lnTo>
                  <a:lnTo>
                    <a:pt x="24" y="3"/>
                  </a:lnTo>
                  <a:lnTo>
                    <a:pt x="24" y="2"/>
                  </a:lnTo>
                  <a:lnTo>
                    <a:pt x="23" y="2"/>
                  </a:lnTo>
                  <a:lnTo>
                    <a:pt x="22" y="2"/>
                  </a:lnTo>
                  <a:lnTo>
                    <a:pt x="21" y="1"/>
                  </a:lnTo>
                  <a:lnTo>
                    <a:pt x="20" y="1"/>
                  </a:lnTo>
                  <a:lnTo>
                    <a:pt x="19" y="0"/>
                  </a:lnTo>
                  <a:lnTo>
                    <a:pt x="18" y="0"/>
                  </a:lnTo>
                  <a:lnTo>
                    <a:pt x="17" y="0"/>
                  </a:lnTo>
                  <a:lnTo>
                    <a:pt x="16" y="0"/>
                  </a:lnTo>
                  <a:lnTo>
                    <a:pt x="15" y="0"/>
                  </a:lnTo>
                  <a:lnTo>
                    <a:pt x="13" y="0"/>
                  </a:lnTo>
                  <a:lnTo>
                    <a:pt x="12" y="0"/>
                  </a:lnTo>
                  <a:lnTo>
                    <a:pt x="11" y="0"/>
                  </a:lnTo>
                  <a:lnTo>
                    <a:pt x="10" y="0"/>
                  </a:lnTo>
                  <a:lnTo>
                    <a:pt x="9" y="0"/>
                  </a:lnTo>
                  <a:lnTo>
                    <a:pt x="8" y="0"/>
                  </a:lnTo>
                  <a:lnTo>
                    <a:pt x="7" y="0"/>
                  </a:lnTo>
                  <a:lnTo>
                    <a:pt x="6" y="0"/>
                  </a:lnTo>
                  <a:lnTo>
                    <a:pt x="5" y="0"/>
                  </a:lnTo>
                  <a:lnTo>
                    <a:pt x="4" y="0"/>
                  </a:lnTo>
                  <a:lnTo>
                    <a:pt x="3" y="0"/>
                  </a:lnTo>
                  <a:lnTo>
                    <a:pt x="2" y="0"/>
                  </a:lnTo>
                  <a:lnTo>
                    <a:pt x="1" y="0"/>
                  </a:lnTo>
                  <a:lnTo>
                    <a:pt x="1" y="1"/>
                  </a:lnTo>
                  <a:lnTo>
                    <a:pt x="1" y="2"/>
                  </a:lnTo>
                  <a:lnTo>
                    <a:pt x="0" y="2"/>
                  </a:lnTo>
                  <a:lnTo>
                    <a:pt x="0" y="3"/>
                  </a:lnTo>
                  <a:lnTo>
                    <a:pt x="0" y="4"/>
                  </a:lnTo>
                  <a:lnTo>
                    <a:pt x="1" y="4"/>
                  </a:lnTo>
                  <a:lnTo>
                    <a:pt x="1" y="5"/>
                  </a:lnTo>
                  <a:lnTo>
                    <a:pt x="2" y="6"/>
                  </a:lnTo>
                  <a:lnTo>
                    <a:pt x="3" y="6"/>
                  </a:lnTo>
                  <a:lnTo>
                    <a:pt x="3" y="7"/>
                  </a:lnTo>
                  <a:lnTo>
                    <a:pt x="4" y="8"/>
                  </a:lnTo>
                  <a:lnTo>
                    <a:pt x="5" y="8"/>
                  </a:lnTo>
                  <a:lnTo>
                    <a:pt x="6" y="9"/>
                  </a:lnTo>
                  <a:lnTo>
                    <a:pt x="7" y="9"/>
                  </a:lnTo>
                  <a:lnTo>
                    <a:pt x="7" y="11"/>
                  </a:lnTo>
                  <a:lnTo>
                    <a:pt x="8" y="11"/>
                  </a:lnTo>
                  <a:lnTo>
                    <a:pt x="9" y="12"/>
                  </a:lnTo>
                  <a:lnTo>
                    <a:pt x="10" y="13"/>
                  </a:lnTo>
                  <a:lnTo>
                    <a:pt x="11" y="13"/>
                  </a:lnTo>
                  <a:lnTo>
                    <a:pt x="11" y="14"/>
                  </a:lnTo>
                  <a:lnTo>
                    <a:pt x="12" y="14"/>
                  </a:lnTo>
                  <a:lnTo>
                    <a:pt x="13" y="15"/>
                  </a:lnTo>
                  <a:lnTo>
                    <a:pt x="15" y="1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828" name="Freeform 346"/>
            <p:cNvSpPr>
              <a:spLocks/>
            </p:cNvSpPr>
            <p:nvPr/>
          </p:nvSpPr>
          <p:spPr bwMode="auto">
            <a:xfrm>
              <a:off x="3383" y="1585"/>
              <a:ext cx="55" cy="22"/>
            </a:xfrm>
            <a:custGeom>
              <a:avLst/>
              <a:gdLst>
                <a:gd name="T0" fmla="*/ 16 w 55"/>
                <a:gd name="T1" fmla="*/ 0 h 22"/>
                <a:gd name="T2" fmla="*/ 15 w 55"/>
                <a:gd name="T3" fmla="*/ 1 h 22"/>
                <a:gd name="T4" fmla="*/ 12 w 55"/>
                <a:gd name="T5" fmla="*/ 2 h 22"/>
                <a:gd name="T6" fmla="*/ 10 w 55"/>
                <a:gd name="T7" fmla="*/ 3 h 22"/>
                <a:gd name="T8" fmla="*/ 8 w 55"/>
                <a:gd name="T9" fmla="*/ 4 h 22"/>
                <a:gd name="T10" fmla="*/ 6 w 55"/>
                <a:gd name="T11" fmla="*/ 5 h 22"/>
                <a:gd name="T12" fmla="*/ 4 w 55"/>
                <a:gd name="T13" fmla="*/ 6 h 22"/>
                <a:gd name="T14" fmla="*/ 3 w 55"/>
                <a:gd name="T15" fmla="*/ 7 h 22"/>
                <a:gd name="T16" fmla="*/ 2 w 55"/>
                <a:gd name="T17" fmla="*/ 8 h 22"/>
                <a:gd name="T18" fmla="*/ 1 w 55"/>
                <a:gd name="T19" fmla="*/ 9 h 22"/>
                <a:gd name="T20" fmla="*/ 0 w 55"/>
                <a:gd name="T21" fmla="*/ 11 h 22"/>
                <a:gd name="T22" fmla="*/ 0 w 55"/>
                <a:gd name="T23" fmla="*/ 13 h 22"/>
                <a:gd name="T24" fmla="*/ 2 w 55"/>
                <a:gd name="T25" fmla="*/ 14 h 22"/>
                <a:gd name="T26" fmla="*/ 3 w 55"/>
                <a:gd name="T27" fmla="*/ 15 h 22"/>
                <a:gd name="T28" fmla="*/ 4 w 55"/>
                <a:gd name="T29" fmla="*/ 16 h 22"/>
                <a:gd name="T30" fmla="*/ 6 w 55"/>
                <a:gd name="T31" fmla="*/ 17 h 22"/>
                <a:gd name="T32" fmla="*/ 8 w 55"/>
                <a:gd name="T33" fmla="*/ 18 h 22"/>
                <a:gd name="T34" fmla="*/ 10 w 55"/>
                <a:gd name="T35" fmla="*/ 18 h 22"/>
                <a:gd name="T36" fmla="*/ 12 w 55"/>
                <a:gd name="T37" fmla="*/ 18 h 22"/>
                <a:gd name="T38" fmla="*/ 15 w 55"/>
                <a:gd name="T39" fmla="*/ 18 h 22"/>
                <a:gd name="T40" fmla="*/ 17 w 55"/>
                <a:gd name="T41" fmla="*/ 18 h 22"/>
                <a:gd name="T42" fmla="*/ 19 w 55"/>
                <a:gd name="T43" fmla="*/ 18 h 22"/>
                <a:gd name="T44" fmla="*/ 21 w 55"/>
                <a:gd name="T45" fmla="*/ 18 h 22"/>
                <a:gd name="T46" fmla="*/ 24 w 55"/>
                <a:gd name="T47" fmla="*/ 19 h 22"/>
                <a:gd name="T48" fmla="*/ 26 w 55"/>
                <a:gd name="T49" fmla="*/ 19 h 22"/>
                <a:gd name="T50" fmla="*/ 28 w 55"/>
                <a:gd name="T51" fmla="*/ 19 h 22"/>
                <a:gd name="T52" fmla="*/ 30 w 55"/>
                <a:gd name="T53" fmla="*/ 19 h 22"/>
                <a:gd name="T54" fmla="*/ 32 w 55"/>
                <a:gd name="T55" fmla="*/ 20 h 22"/>
                <a:gd name="T56" fmla="*/ 34 w 55"/>
                <a:gd name="T57" fmla="*/ 20 h 22"/>
                <a:gd name="T58" fmla="*/ 35 w 55"/>
                <a:gd name="T59" fmla="*/ 21 h 22"/>
                <a:gd name="T60" fmla="*/ 37 w 55"/>
                <a:gd name="T61" fmla="*/ 21 h 22"/>
                <a:gd name="T62" fmla="*/ 39 w 55"/>
                <a:gd name="T63" fmla="*/ 21 h 22"/>
                <a:gd name="T64" fmla="*/ 42 w 55"/>
                <a:gd name="T65" fmla="*/ 20 h 22"/>
                <a:gd name="T66" fmla="*/ 44 w 55"/>
                <a:gd name="T67" fmla="*/ 20 h 22"/>
                <a:gd name="T68" fmla="*/ 46 w 55"/>
                <a:gd name="T69" fmla="*/ 19 h 22"/>
                <a:gd name="T70" fmla="*/ 48 w 55"/>
                <a:gd name="T71" fmla="*/ 18 h 22"/>
                <a:gd name="T72" fmla="*/ 49 w 55"/>
                <a:gd name="T73" fmla="*/ 17 h 22"/>
                <a:gd name="T74" fmla="*/ 50 w 55"/>
                <a:gd name="T75" fmla="*/ 16 h 22"/>
                <a:gd name="T76" fmla="*/ 51 w 55"/>
                <a:gd name="T77" fmla="*/ 15 h 22"/>
                <a:gd name="T78" fmla="*/ 52 w 55"/>
                <a:gd name="T79" fmla="*/ 14 h 22"/>
                <a:gd name="T80" fmla="*/ 53 w 55"/>
                <a:gd name="T81" fmla="*/ 12 h 22"/>
                <a:gd name="T82" fmla="*/ 54 w 55"/>
                <a:gd name="T83" fmla="*/ 11 h 22"/>
                <a:gd name="T84" fmla="*/ 54 w 55"/>
                <a:gd name="T85" fmla="*/ 9 h 22"/>
                <a:gd name="T86" fmla="*/ 50 w 55"/>
                <a:gd name="T87" fmla="*/ 8 h 22"/>
                <a:gd name="T88" fmla="*/ 47 w 55"/>
                <a:gd name="T89" fmla="*/ 7 h 22"/>
                <a:gd name="T90" fmla="*/ 45 w 55"/>
                <a:gd name="T91" fmla="*/ 7 h 22"/>
                <a:gd name="T92" fmla="*/ 43 w 55"/>
                <a:gd name="T93" fmla="*/ 6 h 22"/>
                <a:gd name="T94" fmla="*/ 39 w 55"/>
                <a:gd name="T95" fmla="*/ 6 h 22"/>
                <a:gd name="T96" fmla="*/ 37 w 55"/>
                <a:gd name="T97" fmla="*/ 5 h 22"/>
                <a:gd name="T98" fmla="*/ 34 w 55"/>
                <a:gd name="T99" fmla="*/ 4 h 22"/>
                <a:gd name="T100" fmla="*/ 32 w 55"/>
                <a:gd name="T101" fmla="*/ 4 h 22"/>
                <a:gd name="T102" fmla="*/ 29 w 55"/>
                <a:gd name="T103" fmla="*/ 3 h 22"/>
                <a:gd name="T104" fmla="*/ 27 w 55"/>
                <a:gd name="T105" fmla="*/ 3 h 22"/>
                <a:gd name="T106" fmla="*/ 24 w 55"/>
                <a:gd name="T107" fmla="*/ 2 h 22"/>
                <a:gd name="T108" fmla="*/ 22 w 55"/>
                <a:gd name="T109" fmla="*/ 2 h 22"/>
                <a:gd name="T110" fmla="*/ 20 w 55"/>
                <a:gd name="T111" fmla="*/ 1 h 22"/>
                <a:gd name="T112" fmla="*/ 18 w 55"/>
                <a:gd name="T113" fmla="*/ 1 h 22"/>
                <a:gd name="T114" fmla="*/ 16 w 55"/>
                <a:gd name="T115" fmla="*/ 1 h 2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5" h="22">
                  <a:moveTo>
                    <a:pt x="16" y="1"/>
                  </a:moveTo>
                  <a:lnTo>
                    <a:pt x="16" y="0"/>
                  </a:lnTo>
                  <a:lnTo>
                    <a:pt x="16" y="1"/>
                  </a:lnTo>
                  <a:lnTo>
                    <a:pt x="15" y="1"/>
                  </a:lnTo>
                  <a:lnTo>
                    <a:pt x="14" y="2"/>
                  </a:lnTo>
                  <a:lnTo>
                    <a:pt x="12" y="2"/>
                  </a:lnTo>
                  <a:lnTo>
                    <a:pt x="11" y="2"/>
                  </a:lnTo>
                  <a:lnTo>
                    <a:pt x="10" y="3"/>
                  </a:lnTo>
                  <a:lnTo>
                    <a:pt x="9" y="3"/>
                  </a:lnTo>
                  <a:lnTo>
                    <a:pt x="8" y="4"/>
                  </a:lnTo>
                  <a:lnTo>
                    <a:pt x="7" y="4"/>
                  </a:lnTo>
                  <a:lnTo>
                    <a:pt x="6" y="5"/>
                  </a:lnTo>
                  <a:lnTo>
                    <a:pt x="5" y="5"/>
                  </a:lnTo>
                  <a:lnTo>
                    <a:pt x="4" y="6"/>
                  </a:lnTo>
                  <a:lnTo>
                    <a:pt x="3" y="6"/>
                  </a:lnTo>
                  <a:lnTo>
                    <a:pt x="3" y="7"/>
                  </a:lnTo>
                  <a:lnTo>
                    <a:pt x="2" y="7"/>
                  </a:lnTo>
                  <a:lnTo>
                    <a:pt x="2" y="8"/>
                  </a:lnTo>
                  <a:lnTo>
                    <a:pt x="1" y="8"/>
                  </a:lnTo>
                  <a:lnTo>
                    <a:pt x="1" y="9"/>
                  </a:lnTo>
                  <a:lnTo>
                    <a:pt x="0" y="10"/>
                  </a:lnTo>
                  <a:lnTo>
                    <a:pt x="0" y="11"/>
                  </a:lnTo>
                  <a:lnTo>
                    <a:pt x="0" y="12"/>
                  </a:lnTo>
                  <a:lnTo>
                    <a:pt x="0" y="13"/>
                  </a:lnTo>
                  <a:lnTo>
                    <a:pt x="1" y="14"/>
                  </a:lnTo>
                  <a:lnTo>
                    <a:pt x="2" y="14"/>
                  </a:lnTo>
                  <a:lnTo>
                    <a:pt x="2" y="15"/>
                  </a:lnTo>
                  <a:lnTo>
                    <a:pt x="3" y="15"/>
                  </a:lnTo>
                  <a:lnTo>
                    <a:pt x="3" y="16"/>
                  </a:lnTo>
                  <a:lnTo>
                    <a:pt x="4" y="16"/>
                  </a:lnTo>
                  <a:lnTo>
                    <a:pt x="5" y="17"/>
                  </a:lnTo>
                  <a:lnTo>
                    <a:pt x="6" y="17"/>
                  </a:lnTo>
                  <a:lnTo>
                    <a:pt x="7" y="17"/>
                  </a:lnTo>
                  <a:lnTo>
                    <a:pt x="8" y="18"/>
                  </a:lnTo>
                  <a:lnTo>
                    <a:pt x="9" y="18"/>
                  </a:lnTo>
                  <a:lnTo>
                    <a:pt x="10" y="18"/>
                  </a:lnTo>
                  <a:lnTo>
                    <a:pt x="11" y="18"/>
                  </a:lnTo>
                  <a:lnTo>
                    <a:pt x="12" y="18"/>
                  </a:lnTo>
                  <a:lnTo>
                    <a:pt x="14" y="18"/>
                  </a:lnTo>
                  <a:lnTo>
                    <a:pt x="15" y="18"/>
                  </a:lnTo>
                  <a:lnTo>
                    <a:pt x="16" y="18"/>
                  </a:lnTo>
                  <a:lnTo>
                    <a:pt x="17" y="18"/>
                  </a:lnTo>
                  <a:lnTo>
                    <a:pt x="18" y="18"/>
                  </a:lnTo>
                  <a:lnTo>
                    <a:pt x="19" y="18"/>
                  </a:lnTo>
                  <a:lnTo>
                    <a:pt x="20" y="18"/>
                  </a:lnTo>
                  <a:lnTo>
                    <a:pt x="21" y="18"/>
                  </a:lnTo>
                  <a:lnTo>
                    <a:pt x="22" y="19"/>
                  </a:lnTo>
                  <a:lnTo>
                    <a:pt x="24" y="19"/>
                  </a:lnTo>
                  <a:lnTo>
                    <a:pt x="25" y="19"/>
                  </a:lnTo>
                  <a:lnTo>
                    <a:pt x="26" y="19"/>
                  </a:lnTo>
                  <a:lnTo>
                    <a:pt x="27" y="19"/>
                  </a:lnTo>
                  <a:lnTo>
                    <a:pt x="28" y="19"/>
                  </a:lnTo>
                  <a:lnTo>
                    <a:pt x="29" y="19"/>
                  </a:lnTo>
                  <a:lnTo>
                    <a:pt x="30" y="19"/>
                  </a:lnTo>
                  <a:lnTo>
                    <a:pt x="31" y="20"/>
                  </a:lnTo>
                  <a:lnTo>
                    <a:pt x="32" y="20"/>
                  </a:lnTo>
                  <a:lnTo>
                    <a:pt x="33" y="20"/>
                  </a:lnTo>
                  <a:lnTo>
                    <a:pt x="34" y="20"/>
                  </a:lnTo>
                  <a:lnTo>
                    <a:pt x="35" y="20"/>
                  </a:lnTo>
                  <a:lnTo>
                    <a:pt x="35" y="21"/>
                  </a:lnTo>
                  <a:lnTo>
                    <a:pt x="36" y="21"/>
                  </a:lnTo>
                  <a:lnTo>
                    <a:pt x="37" y="21"/>
                  </a:lnTo>
                  <a:lnTo>
                    <a:pt x="38" y="21"/>
                  </a:lnTo>
                  <a:lnTo>
                    <a:pt x="39" y="21"/>
                  </a:lnTo>
                  <a:lnTo>
                    <a:pt x="41" y="21"/>
                  </a:lnTo>
                  <a:lnTo>
                    <a:pt x="42" y="20"/>
                  </a:lnTo>
                  <a:lnTo>
                    <a:pt x="43" y="20"/>
                  </a:lnTo>
                  <a:lnTo>
                    <a:pt x="44" y="20"/>
                  </a:lnTo>
                  <a:lnTo>
                    <a:pt x="45" y="19"/>
                  </a:lnTo>
                  <a:lnTo>
                    <a:pt x="46" y="19"/>
                  </a:lnTo>
                  <a:lnTo>
                    <a:pt x="48" y="19"/>
                  </a:lnTo>
                  <a:lnTo>
                    <a:pt x="48" y="18"/>
                  </a:lnTo>
                  <a:lnTo>
                    <a:pt x="49" y="18"/>
                  </a:lnTo>
                  <a:lnTo>
                    <a:pt x="49" y="17"/>
                  </a:lnTo>
                  <a:lnTo>
                    <a:pt x="50" y="17"/>
                  </a:lnTo>
                  <a:lnTo>
                    <a:pt x="50" y="16"/>
                  </a:lnTo>
                  <a:lnTo>
                    <a:pt x="51" y="16"/>
                  </a:lnTo>
                  <a:lnTo>
                    <a:pt x="51" y="15"/>
                  </a:lnTo>
                  <a:lnTo>
                    <a:pt x="52" y="15"/>
                  </a:lnTo>
                  <a:lnTo>
                    <a:pt x="52" y="14"/>
                  </a:lnTo>
                  <a:lnTo>
                    <a:pt x="52" y="13"/>
                  </a:lnTo>
                  <a:lnTo>
                    <a:pt x="53" y="12"/>
                  </a:lnTo>
                  <a:lnTo>
                    <a:pt x="53" y="11"/>
                  </a:lnTo>
                  <a:lnTo>
                    <a:pt x="54" y="11"/>
                  </a:lnTo>
                  <a:lnTo>
                    <a:pt x="54" y="10"/>
                  </a:lnTo>
                  <a:lnTo>
                    <a:pt x="54" y="9"/>
                  </a:lnTo>
                  <a:lnTo>
                    <a:pt x="52" y="8"/>
                  </a:lnTo>
                  <a:lnTo>
                    <a:pt x="50" y="8"/>
                  </a:lnTo>
                  <a:lnTo>
                    <a:pt x="48" y="8"/>
                  </a:lnTo>
                  <a:lnTo>
                    <a:pt x="47" y="7"/>
                  </a:lnTo>
                  <a:lnTo>
                    <a:pt x="46" y="7"/>
                  </a:lnTo>
                  <a:lnTo>
                    <a:pt x="45" y="7"/>
                  </a:lnTo>
                  <a:lnTo>
                    <a:pt x="44" y="6"/>
                  </a:lnTo>
                  <a:lnTo>
                    <a:pt x="43" y="6"/>
                  </a:lnTo>
                  <a:lnTo>
                    <a:pt x="42" y="6"/>
                  </a:lnTo>
                  <a:lnTo>
                    <a:pt x="39" y="6"/>
                  </a:lnTo>
                  <a:lnTo>
                    <a:pt x="38" y="5"/>
                  </a:lnTo>
                  <a:lnTo>
                    <a:pt x="37" y="5"/>
                  </a:lnTo>
                  <a:lnTo>
                    <a:pt x="35" y="5"/>
                  </a:lnTo>
                  <a:lnTo>
                    <a:pt x="34" y="4"/>
                  </a:lnTo>
                  <a:lnTo>
                    <a:pt x="33" y="4"/>
                  </a:lnTo>
                  <a:lnTo>
                    <a:pt x="32" y="4"/>
                  </a:lnTo>
                  <a:lnTo>
                    <a:pt x="30" y="4"/>
                  </a:lnTo>
                  <a:lnTo>
                    <a:pt x="29" y="3"/>
                  </a:lnTo>
                  <a:lnTo>
                    <a:pt x="28" y="3"/>
                  </a:lnTo>
                  <a:lnTo>
                    <a:pt x="27" y="3"/>
                  </a:lnTo>
                  <a:lnTo>
                    <a:pt x="25" y="2"/>
                  </a:lnTo>
                  <a:lnTo>
                    <a:pt x="24" y="2"/>
                  </a:lnTo>
                  <a:lnTo>
                    <a:pt x="23" y="2"/>
                  </a:lnTo>
                  <a:lnTo>
                    <a:pt x="22" y="2"/>
                  </a:lnTo>
                  <a:lnTo>
                    <a:pt x="21" y="2"/>
                  </a:lnTo>
                  <a:lnTo>
                    <a:pt x="20" y="1"/>
                  </a:lnTo>
                  <a:lnTo>
                    <a:pt x="19" y="1"/>
                  </a:lnTo>
                  <a:lnTo>
                    <a:pt x="18" y="1"/>
                  </a:lnTo>
                  <a:lnTo>
                    <a:pt x="17" y="1"/>
                  </a:lnTo>
                  <a:lnTo>
                    <a:pt x="16" y="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829" name="Freeform 347"/>
            <p:cNvSpPr>
              <a:spLocks/>
            </p:cNvSpPr>
            <p:nvPr/>
          </p:nvSpPr>
          <p:spPr bwMode="auto">
            <a:xfrm>
              <a:off x="3271" y="1615"/>
              <a:ext cx="29" cy="22"/>
            </a:xfrm>
            <a:custGeom>
              <a:avLst/>
              <a:gdLst>
                <a:gd name="T0" fmla="*/ 7 w 29"/>
                <a:gd name="T1" fmla="*/ 0 h 22"/>
                <a:gd name="T2" fmla="*/ 6 w 29"/>
                <a:gd name="T3" fmla="*/ 1 h 22"/>
                <a:gd name="T4" fmla="*/ 5 w 29"/>
                <a:gd name="T5" fmla="*/ 2 h 22"/>
                <a:gd name="T6" fmla="*/ 4 w 29"/>
                <a:gd name="T7" fmla="*/ 4 h 22"/>
                <a:gd name="T8" fmla="*/ 2 w 29"/>
                <a:gd name="T9" fmla="*/ 5 h 22"/>
                <a:gd name="T10" fmla="*/ 1 w 29"/>
                <a:gd name="T11" fmla="*/ 6 h 22"/>
                <a:gd name="T12" fmla="*/ 1 w 29"/>
                <a:gd name="T13" fmla="*/ 8 h 22"/>
                <a:gd name="T14" fmla="*/ 0 w 29"/>
                <a:gd name="T15" fmla="*/ 9 h 22"/>
                <a:gd name="T16" fmla="*/ 0 w 29"/>
                <a:gd name="T17" fmla="*/ 11 h 22"/>
                <a:gd name="T18" fmla="*/ 0 w 29"/>
                <a:gd name="T19" fmla="*/ 13 h 22"/>
                <a:gd name="T20" fmla="*/ 0 w 29"/>
                <a:gd name="T21" fmla="*/ 15 h 22"/>
                <a:gd name="T22" fmla="*/ 1 w 29"/>
                <a:gd name="T23" fmla="*/ 16 h 22"/>
                <a:gd name="T24" fmla="*/ 2 w 29"/>
                <a:gd name="T25" fmla="*/ 18 h 22"/>
                <a:gd name="T26" fmla="*/ 4 w 29"/>
                <a:gd name="T27" fmla="*/ 18 h 22"/>
                <a:gd name="T28" fmla="*/ 5 w 29"/>
                <a:gd name="T29" fmla="*/ 19 h 22"/>
                <a:gd name="T30" fmla="*/ 7 w 29"/>
                <a:gd name="T31" fmla="*/ 19 h 22"/>
                <a:gd name="T32" fmla="*/ 9 w 29"/>
                <a:gd name="T33" fmla="*/ 19 h 22"/>
                <a:gd name="T34" fmla="*/ 11 w 29"/>
                <a:gd name="T35" fmla="*/ 19 h 22"/>
                <a:gd name="T36" fmla="*/ 13 w 29"/>
                <a:gd name="T37" fmla="*/ 19 h 22"/>
                <a:gd name="T38" fmla="*/ 15 w 29"/>
                <a:gd name="T39" fmla="*/ 20 h 22"/>
                <a:gd name="T40" fmla="*/ 17 w 29"/>
                <a:gd name="T41" fmla="*/ 20 h 22"/>
                <a:gd name="T42" fmla="*/ 19 w 29"/>
                <a:gd name="T43" fmla="*/ 21 h 22"/>
                <a:gd name="T44" fmla="*/ 21 w 29"/>
                <a:gd name="T45" fmla="*/ 21 h 22"/>
                <a:gd name="T46" fmla="*/ 22 w 29"/>
                <a:gd name="T47" fmla="*/ 20 h 22"/>
                <a:gd name="T48" fmla="*/ 24 w 29"/>
                <a:gd name="T49" fmla="*/ 19 h 22"/>
                <a:gd name="T50" fmla="*/ 25 w 29"/>
                <a:gd name="T51" fmla="*/ 18 h 22"/>
                <a:gd name="T52" fmla="*/ 26 w 29"/>
                <a:gd name="T53" fmla="*/ 16 h 22"/>
                <a:gd name="T54" fmla="*/ 26 w 29"/>
                <a:gd name="T55" fmla="*/ 14 h 22"/>
                <a:gd name="T56" fmla="*/ 27 w 29"/>
                <a:gd name="T57" fmla="*/ 13 h 22"/>
                <a:gd name="T58" fmla="*/ 27 w 29"/>
                <a:gd name="T59" fmla="*/ 11 h 22"/>
                <a:gd name="T60" fmla="*/ 28 w 29"/>
                <a:gd name="T61" fmla="*/ 10 h 22"/>
                <a:gd name="T62" fmla="*/ 28 w 29"/>
                <a:gd name="T63" fmla="*/ 8 h 22"/>
                <a:gd name="T64" fmla="*/ 25 w 29"/>
                <a:gd name="T65" fmla="*/ 7 h 22"/>
                <a:gd name="T66" fmla="*/ 23 w 29"/>
                <a:gd name="T67" fmla="*/ 6 h 22"/>
                <a:gd name="T68" fmla="*/ 21 w 29"/>
                <a:gd name="T69" fmla="*/ 5 h 22"/>
                <a:gd name="T70" fmla="*/ 19 w 29"/>
                <a:gd name="T71" fmla="*/ 4 h 22"/>
                <a:gd name="T72" fmla="*/ 17 w 29"/>
                <a:gd name="T73" fmla="*/ 4 h 22"/>
                <a:gd name="T74" fmla="*/ 15 w 29"/>
                <a:gd name="T75" fmla="*/ 3 h 22"/>
                <a:gd name="T76" fmla="*/ 13 w 29"/>
                <a:gd name="T77" fmla="*/ 2 h 22"/>
                <a:gd name="T78" fmla="*/ 12 w 29"/>
                <a:gd name="T79" fmla="*/ 1 h 22"/>
                <a:gd name="T80" fmla="*/ 10 w 29"/>
                <a:gd name="T81" fmla="*/ 1 h 22"/>
                <a:gd name="T82" fmla="*/ 8 w 29"/>
                <a:gd name="T83" fmla="*/ 0 h 2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9" h="22">
                  <a:moveTo>
                    <a:pt x="8" y="0"/>
                  </a:moveTo>
                  <a:lnTo>
                    <a:pt x="7" y="0"/>
                  </a:lnTo>
                  <a:lnTo>
                    <a:pt x="7" y="1"/>
                  </a:lnTo>
                  <a:lnTo>
                    <a:pt x="6" y="1"/>
                  </a:lnTo>
                  <a:lnTo>
                    <a:pt x="6" y="2"/>
                  </a:lnTo>
                  <a:lnTo>
                    <a:pt x="5" y="2"/>
                  </a:lnTo>
                  <a:lnTo>
                    <a:pt x="4" y="3"/>
                  </a:lnTo>
                  <a:lnTo>
                    <a:pt x="4" y="4"/>
                  </a:lnTo>
                  <a:lnTo>
                    <a:pt x="3" y="4"/>
                  </a:lnTo>
                  <a:lnTo>
                    <a:pt x="2" y="5"/>
                  </a:lnTo>
                  <a:lnTo>
                    <a:pt x="2" y="6"/>
                  </a:lnTo>
                  <a:lnTo>
                    <a:pt x="1" y="6"/>
                  </a:lnTo>
                  <a:lnTo>
                    <a:pt x="1" y="7"/>
                  </a:lnTo>
                  <a:lnTo>
                    <a:pt x="1" y="8"/>
                  </a:lnTo>
                  <a:lnTo>
                    <a:pt x="0" y="8"/>
                  </a:lnTo>
                  <a:lnTo>
                    <a:pt x="0" y="9"/>
                  </a:lnTo>
                  <a:lnTo>
                    <a:pt x="0" y="10"/>
                  </a:lnTo>
                  <a:lnTo>
                    <a:pt x="0" y="11"/>
                  </a:lnTo>
                  <a:lnTo>
                    <a:pt x="0" y="12"/>
                  </a:lnTo>
                  <a:lnTo>
                    <a:pt x="0" y="13"/>
                  </a:lnTo>
                  <a:lnTo>
                    <a:pt x="0" y="14"/>
                  </a:lnTo>
                  <a:lnTo>
                    <a:pt x="0" y="15"/>
                  </a:lnTo>
                  <a:lnTo>
                    <a:pt x="0" y="16"/>
                  </a:lnTo>
                  <a:lnTo>
                    <a:pt x="1" y="16"/>
                  </a:lnTo>
                  <a:lnTo>
                    <a:pt x="2" y="17"/>
                  </a:lnTo>
                  <a:lnTo>
                    <a:pt x="2" y="18"/>
                  </a:lnTo>
                  <a:lnTo>
                    <a:pt x="3" y="18"/>
                  </a:lnTo>
                  <a:lnTo>
                    <a:pt x="4" y="18"/>
                  </a:lnTo>
                  <a:lnTo>
                    <a:pt x="4" y="19"/>
                  </a:lnTo>
                  <a:lnTo>
                    <a:pt x="5" y="19"/>
                  </a:lnTo>
                  <a:lnTo>
                    <a:pt x="6" y="19"/>
                  </a:lnTo>
                  <a:lnTo>
                    <a:pt x="7" y="19"/>
                  </a:lnTo>
                  <a:lnTo>
                    <a:pt x="8" y="19"/>
                  </a:lnTo>
                  <a:lnTo>
                    <a:pt x="9" y="19"/>
                  </a:lnTo>
                  <a:lnTo>
                    <a:pt x="10" y="19"/>
                  </a:lnTo>
                  <a:lnTo>
                    <a:pt x="11" y="19"/>
                  </a:lnTo>
                  <a:lnTo>
                    <a:pt x="12" y="19"/>
                  </a:lnTo>
                  <a:lnTo>
                    <a:pt x="13" y="19"/>
                  </a:lnTo>
                  <a:lnTo>
                    <a:pt x="14" y="20"/>
                  </a:lnTo>
                  <a:lnTo>
                    <a:pt x="15" y="20"/>
                  </a:lnTo>
                  <a:lnTo>
                    <a:pt x="16" y="20"/>
                  </a:lnTo>
                  <a:lnTo>
                    <a:pt x="17" y="20"/>
                  </a:lnTo>
                  <a:lnTo>
                    <a:pt x="18" y="21"/>
                  </a:lnTo>
                  <a:lnTo>
                    <a:pt x="19" y="21"/>
                  </a:lnTo>
                  <a:lnTo>
                    <a:pt x="20" y="21"/>
                  </a:lnTo>
                  <a:lnTo>
                    <a:pt x="21" y="21"/>
                  </a:lnTo>
                  <a:lnTo>
                    <a:pt x="22" y="21"/>
                  </a:lnTo>
                  <a:lnTo>
                    <a:pt x="22" y="20"/>
                  </a:lnTo>
                  <a:lnTo>
                    <a:pt x="23" y="20"/>
                  </a:lnTo>
                  <a:lnTo>
                    <a:pt x="24" y="19"/>
                  </a:lnTo>
                  <a:lnTo>
                    <a:pt x="24" y="18"/>
                  </a:lnTo>
                  <a:lnTo>
                    <a:pt x="25" y="18"/>
                  </a:lnTo>
                  <a:lnTo>
                    <a:pt x="26" y="17"/>
                  </a:lnTo>
                  <a:lnTo>
                    <a:pt x="26" y="16"/>
                  </a:lnTo>
                  <a:lnTo>
                    <a:pt x="26" y="15"/>
                  </a:lnTo>
                  <a:lnTo>
                    <a:pt x="26" y="14"/>
                  </a:lnTo>
                  <a:lnTo>
                    <a:pt x="27" y="14"/>
                  </a:lnTo>
                  <a:lnTo>
                    <a:pt x="27" y="13"/>
                  </a:lnTo>
                  <a:lnTo>
                    <a:pt x="27" y="12"/>
                  </a:lnTo>
                  <a:lnTo>
                    <a:pt x="27" y="11"/>
                  </a:lnTo>
                  <a:lnTo>
                    <a:pt x="28" y="11"/>
                  </a:lnTo>
                  <a:lnTo>
                    <a:pt x="28" y="10"/>
                  </a:lnTo>
                  <a:lnTo>
                    <a:pt x="28" y="9"/>
                  </a:lnTo>
                  <a:lnTo>
                    <a:pt x="28" y="8"/>
                  </a:lnTo>
                  <a:lnTo>
                    <a:pt x="26" y="7"/>
                  </a:lnTo>
                  <a:lnTo>
                    <a:pt x="25" y="7"/>
                  </a:lnTo>
                  <a:lnTo>
                    <a:pt x="24" y="6"/>
                  </a:lnTo>
                  <a:lnTo>
                    <a:pt x="23" y="6"/>
                  </a:lnTo>
                  <a:lnTo>
                    <a:pt x="22" y="6"/>
                  </a:lnTo>
                  <a:lnTo>
                    <a:pt x="21" y="5"/>
                  </a:lnTo>
                  <a:lnTo>
                    <a:pt x="20" y="5"/>
                  </a:lnTo>
                  <a:lnTo>
                    <a:pt x="19" y="4"/>
                  </a:lnTo>
                  <a:lnTo>
                    <a:pt x="18" y="4"/>
                  </a:lnTo>
                  <a:lnTo>
                    <a:pt x="17" y="4"/>
                  </a:lnTo>
                  <a:lnTo>
                    <a:pt x="16" y="3"/>
                  </a:lnTo>
                  <a:lnTo>
                    <a:pt x="15" y="3"/>
                  </a:lnTo>
                  <a:lnTo>
                    <a:pt x="14" y="2"/>
                  </a:lnTo>
                  <a:lnTo>
                    <a:pt x="13" y="2"/>
                  </a:lnTo>
                  <a:lnTo>
                    <a:pt x="12" y="2"/>
                  </a:lnTo>
                  <a:lnTo>
                    <a:pt x="12" y="1"/>
                  </a:lnTo>
                  <a:lnTo>
                    <a:pt x="11" y="1"/>
                  </a:lnTo>
                  <a:lnTo>
                    <a:pt x="10" y="1"/>
                  </a:lnTo>
                  <a:lnTo>
                    <a:pt x="9" y="0"/>
                  </a:lnTo>
                  <a:lnTo>
                    <a:pt x="8"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830" name="Freeform 348"/>
            <p:cNvSpPr>
              <a:spLocks/>
            </p:cNvSpPr>
            <p:nvPr/>
          </p:nvSpPr>
          <p:spPr bwMode="auto">
            <a:xfrm>
              <a:off x="3497" y="1582"/>
              <a:ext cx="55" cy="22"/>
            </a:xfrm>
            <a:custGeom>
              <a:avLst/>
              <a:gdLst>
                <a:gd name="T0" fmla="*/ 16 w 55"/>
                <a:gd name="T1" fmla="*/ 0 h 22"/>
                <a:gd name="T2" fmla="*/ 14 w 55"/>
                <a:gd name="T3" fmla="*/ 1 h 22"/>
                <a:gd name="T4" fmla="*/ 11 w 55"/>
                <a:gd name="T5" fmla="*/ 2 h 22"/>
                <a:gd name="T6" fmla="*/ 9 w 55"/>
                <a:gd name="T7" fmla="*/ 2 h 22"/>
                <a:gd name="T8" fmla="*/ 7 w 55"/>
                <a:gd name="T9" fmla="*/ 4 h 22"/>
                <a:gd name="T10" fmla="*/ 5 w 55"/>
                <a:gd name="T11" fmla="*/ 4 h 22"/>
                <a:gd name="T12" fmla="*/ 4 w 55"/>
                <a:gd name="T13" fmla="*/ 5 h 22"/>
                <a:gd name="T14" fmla="*/ 3 w 55"/>
                <a:gd name="T15" fmla="*/ 6 h 22"/>
                <a:gd name="T16" fmla="*/ 2 w 55"/>
                <a:gd name="T17" fmla="*/ 8 h 22"/>
                <a:gd name="T18" fmla="*/ 1 w 55"/>
                <a:gd name="T19" fmla="*/ 9 h 22"/>
                <a:gd name="T20" fmla="*/ 0 w 55"/>
                <a:gd name="T21" fmla="*/ 10 h 22"/>
                <a:gd name="T22" fmla="*/ 0 w 55"/>
                <a:gd name="T23" fmla="*/ 12 h 22"/>
                <a:gd name="T24" fmla="*/ 1 w 55"/>
                <a:gd name="T25" fmla="*/ 13 h 22"/>
                <a:gd name="T26" fmla="*/ 3 w 55"/>
                <a:gd name="T27" fmla="*/ 15 h 22"/>
                <a:gd name="T28" fmla="*/ 4 w 55"/>
                <a:gd name="T29" fmla="*/ 16 h 22"/>
                <a:gd name="T30" fmla="*/ 6 w 55"/>
                <a:gd name="T31" fmla="*/ 16 h 22"/>
                <a:gd name="T32" fmla="*/ 7 w 55"/>
                <a:gd name="T33" fmla="*/ 17 h 22"/>
                <a:gd name="T34" fmla="*/ 9 w 55"/>
                <a:gd name="T35" fmla="*/ 18 h 22"/>
                <a:gd name="T36" fmla="*/ 11 w 55"/>
                <a:gd name="T37" fmla="*/ 18 h 22"/>
                <a:gd name="T38" fmla="*/ 14 w 55"/>
                <a:gd name="T39" fmla="*/ 18 h 22"/>
                <a:gd name="T40" fmla="*/ 16 w 55"/>
                <a:gd name="T41" fmla="*/ 18 h 22"/>
                <a:gd name="T42" fmla="*/ 18 w 55"/>
                <a:gd name="T43" fmla="*/ 18 h 22"/>
                <a:gd name="T44" fmla="*/ 20 w 55"/>
                <a:gd name="T45" fmla="*/ 18 h 22"/>
                <a:gd name="T46" fmla="*/ 22 w 55"/>
                <a:gd name="T47" fmla="*/ 18 h 22"/>
                <a:gd name="T48" fmla="*/ 25 w 55"/>
                <a:gd name="T49" fmla="*/ 18 h 22"/>
                <a:gd name="T50" fmla="*/ 27 w 55"/>
                <a:gd name="T51" fmla="*/ 19 h 22"/>
                <a:gd name="T52" fmla="*/ 29 w 55"/>
                <a:gd name="T53" fmla="*/ 19 h 22"/>
                <a:gd name="T54" fmla="*/ 31 w 55"/>
                <a:gd name="T55" fmla="*/ 20 h 22"/>
                <a:gd name="T56" fmla="*/ 33 w 55"/>
                <a:gd name="T57" fmla="*/ 20 h 22"/>
                <a:gd name="T58" fmla="*/ 35 w 55"/>
                <a:gd name="T59" fmla="*/ 20 h 22"/>
                <a:gd name="T60" fmla="*/ 37 w 55"/>
                <a:gd name="T61" fmla="*/ 20 h 22"/>
                <a:gd name="T62" fmla="*/ 39 w 55"/>
                <a:gd name="T63" fmla="*/ 21 h 22"/>
                <a:gd name="T64" fmla="*/ 41 w 55"/>
                <a:gd name="T65" fmla="*/ 20 h 22"/>
                <a:gd name="T66" fmla="*/ 43 w 55"/>
                <a:gd name="T67" fmla="*/ 20 h 22"/>
                <a:gd name="T68" fmla="*/ 45 w 55"/>
                <a:gd name="T69" fmla="*/ 20 h 22"/>
                <a:gd name="T70" fmla="*/ 47 w 55"/>
                <a:gd name="T71" fmla="*/ 19 h 22"/>
                <a:gd name="T72" fmla="*/ 49 w 55"/>
                <a:gd name="T73" fmla="*/ 18 h 22"/>
                <a:gd name="T74" fmla="*/ 50 w 55"/>
                <a:gd name="T75" fmla="*/ 17 h 22"/>
                <a:gd name="T76" fmla="*/ 51 w 55"/>
                <a:gd name="T77" fmla="*/ 16 h 22"/>
                <a:gd name="T78" fmla="*/ 52 w 55"/>
                <a:gd name="T79" fmla="*/ 15 h 22"/>
                <a:gd name="T80" fmla="*/ 53 w 55"/>
                <a:gd name="T81" fmla="*/ 14 h 22"/>
                <a:gd name="T82" fmla="*/ 53 w 55"/>
                <a:gd name="T83" fmla="*/ 12 h 22"/>
                <a:gd name="T84" fmla="*/ 54 w 55"/>
                <a:gd name="T85" fmla="*/ 11 h 22"/>
                <a:gd name="T86" fmla="*/ 54 w 55"/>
                <a:gd name="T87" fmla="*/ 9 h 22"/>
                <a:gd name="T88" fmla="*/ 52 w 55"/>
                <a:gd name="T89" fmla="*/ 7 h 22"/>
                <a:gd name="T90" fmla="*/ 50 w 55"/>
                <a:gd name="T91" fmla="*/ 6 h 22"/>
                <a:gd name="T92" fmla="*/ 48 w 55"/>
                <a:gd name="T93" fmla="*/ 6 h 22"/>
                <a:gd name="T94" fmla="*/ 46 w 55"/>
                <a:gd name="T95" fmla="*/ 6 h 22"/>
                <a:gd name="T96" fmla="*/ 44 w 55"/>
                <a:gd name="T97" fmla="*/ 5 h 22"/>
                <a:gd name="T98" fmla="*/ 41 w 55"/>
                <a:gd name="T99" fmla="*/ 4 h 22"/>
                <a:gd name="T100" fmla="*/ 37 w 55"/>
                <a:gd name="T101" fmla="*/ 4 h 22"/>
                <a:gd name="T102" fmla="*/ 35 w 55"/>
                <a:gd name="T103" fmla="*/ 4 h 22"/>
                <a:gd name="T104" fmla="*/ 33 w 55"/>
                <a:gd name="T105" fmla="*/ 3 h 22"/>
                <a:gd name="T106" fmla="*/ 30 w 55"/>
                <a:gd name="T107" fmla="*/ 2 h 22"/>
                <a:gd name="T108" fmla="*/ 27 w 55"/>
                <a:gd name="T109" fmla="*/ 2 h 22"/>
                <a:gd name="T110" fmla="*/ 25 w 55"/>
                <a:gd name="T111" fmla="*/ 1 h 22"/>
                <a:gd name="T112" fmla="*/ 23 w 55"/>
                <a:gd name="T113" fmla="*/ 1 h 22"/>
                <a:gd name="T114" fmla="*/ 21 w 55"/>
                <a:gd name="T115" fmla="*/ 0 h 22"/>
                <a:gd name="T116" fmla="*/ 18 w 55"/>
                <a:gd name="T117" fmla="*/ 0 h 2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5" h="22">
                  <a:moveTo>
                    <a:pt x="17" y="0"/>
                  </a:moveTo>
                  <a:lnTo>
                    <a:pt x="16" y="0"/>
                  </a:lnTo>
                  <a:lnTo>
                    <a:pt x="15" y="0"/>
                  </a:lnTo>
                  <a:lnTo>
                    <a:pt x="14" y="1"/>
                  </a:lnTo>
                  <a:lnTo>
                    <a:pt x="12" y="1"/>
                  </a:lnTo>
                  <a:lnTo>
                    <a:pt x="11" y="2"/>
                  </a:lnTo>
                  <a:lnTo>
                    <a:pt x="10" y="2"/>
                  </a:lnTo>
                  <a:lnTo>
                    <a:pt x="9" y="2"/>
                  </a:lnTo>
                  <a:lnTo>
                    <a:pt x="8" y="3"/>
                  </a:lnTo>
                  <a:lnTo>
                    <a:pt x="7" y="4"/>
                  </a:lnTo>
                  <a:lnTo>
                    <a:pt x="6" y="4"/>
                  </a:lnTo>
                  <a:lnTo>
                    <a:pt x="5" y="4"/>
                  </a:lnTo>
                  <a:lnTo>
                    <a:pt x="5" y="5"/>
                  </a:lnTo>
                  <a:lnTo>
                    <a:pt x="4" y="5"/>
                  </a:lnTo>
                  <a:lnTo>
                    <a:pt x="4" y="6"/>
                  </a:lnTo>
                  <a:lnTo>
                    <a:pt x="3" y="6"/>
                  </a:lnTo>
                  <a:lnTo>
                    <a:pt x="2" y="7"/>
                  </a:lnTo>
                  <a:lnTo>
                    <a:pt x="2" y="8"/>
                  </a:lnTo>
                  <a:lnTo>
                    <a:pt x="1" y="8"/>
                  </a:lnTo>
                  <a:lnTo>
                    <a:pt x="1" y="9"/>
                  </a:lnTo>
                  <a:lnTo>
                    <a:pt x="1" y="10"/>
                  </a:lnTo>
                  <a:lnTo>
                    <a:pt x="0" y="10"/>
                  </a:lnTo>
                  <a:lnTo>
                    <a:pt x="0" y="11"/>
                  </a:lnTo>
                  <a:lnTo>
                    <a:pt x="0" y="12"/>
                  </a:lnTo>
                  <a:lnTo>
                    <a:pt x="1" y="12"/>
                  </a:lnTo>
                  <a:lnTo>
                    <a:pt x="1" y="13"/>
                  </a:lnTo>
                  <a:lnTo>
                    <a:pt x="2" y="14"/>
                  </a:lnTo>
                  <a:lnTo>
                    <a:pt x="3" y="15"/>
                  </a:lnTo>
                  <a:lnTo>
                    <a:pt x="4" y="15"/>
                  </a:lnTo>
                  <a:lnTo>
                    <a:pt x="4" y="16"/>
                  </a:lnTo>
                  <a:lnTo>
                    <a:pt x="5" y="16"/>
                  </a:lnTo>
                  <a:lnTo>
                    <a:pt x="6" y="16"/>
                  </a:lnTo>
                  <a:lnTo>
                    <a:pt x="6" y="17"/>
                  </a:lnTo>
                  <a:lnTo>
                    <a:pt x="7" y="17"/>
                  </a:lnTo>
                  <a:lnTo>
                    <a:pt x="8" y="18"/>
                  </a:lnTo>
                  <a:lnTo>
                    <a:pt x="9" y="18"/>
                  </a:lnTo>
                  <a:lnTo>
                    <a:pt x="10" y="18"/>
                  </a:lnTo>
                  <a:lnTo>
                    <a:pt x="11" y="18"/>
                  </a:lnTo>
                  <a:lnTo>
                    <a:pt x="12" y="18"/>
                  </a:lnTo>
                  <a:lnTo>
                    <a:pt x="14" y="18"/>
                  </a:lnTo>
                  <a:lnTo>
                    <a:pt x="15" y="18"/>
                  </a:lnTo>
                  <a:lnTo>
                    <a:pt x="16" y="18"/>
                  </a:lnTo>
                  <a:lnTo>
                    <a:pt x="17" y="18"/>
                  </a:lnTo>
                  <a:lnTo>
                    <a:pt x="18" y="18"/>
                  </a:lnTo>
                  <a:lnTo>
                    <a:pt x="19" y="18"/>
                  </a:lnTo>
                  <a:lnTo>
                    <a:pt x="20" y="18"/>
                  </a:lnTo>
                  <a:lnTo>
                    <a:pt x="21" y="18"/>
                  </a:lnTo>
                  <a:lnTo>
                    <a:pt x="22" y="18"/>
                  </a:lnTo>
                  <a:lnTo>
                    <a:pt x="23" y="18"/>
                  </a:lnTo>
                  <a:lnTo>
                    <a:pt x="25" y="18"/>
                  </a:lnTo>
                  <a:lnTo>
                    <a:pt x="26" y="18"/>
                  </a:lnTo>
                  <a:lnTo>
                    <a:pt x="27" y="19"/>
                  </a:lnTo>
                  <a:lnTo>
                    <a:pt x="28" y="19"/>
                  </a:lnTo>
                  <a:lnTo>
                    <a:pt x="29" y="19"/>
                  </a:lnTo>
                  <a:lnTo>
                    <a:pt x="30" y="19"/>
                  </a:lnTo>
                  <a:lnTo>
                    <a:pt x="31" y="20"/>
                  </a:lnTo>
                  <a:lnTo>
                    <a:pt x="32" y="20"/>
                  </a:lnTo>
                  <a:lnTo>
                    <a:pt x="33" y="20"/>
                  </a:lnTo>
                  <a:lnTo>
                    <a:pt x="34" y="20"/>
                  </a:lnTo>
                  <a:lnTo>
                    <a:pt x="35" y="20"/>
                  </a:lnTo>
                  <a:lnTo>
                    <a:pt x="36" y="20"/>
                  </a:lnTo>
                  <a:lnTo>
                    <a:pt x="37" y="20"/>
                  </a:lnTo>
                  <a:lnTo>
                    <a:pt x="38" y="20"/>
                  </a:lnTo>
                  <a:lnTo>
                    <a:pt x="39" y="21"/>
                  </a:lnTo>
                  <a:lnTo>
                    <a:pt x="39" y="20"/>
                  </a:lnTo>
                  <a:lnTo>
                    <a:pt x="41" y="20"/>
                  </a:lnTo>
                  <a:lnTo>
                    <a:pt x="42" y="20"/>
                  </a:lnTo>
                  <a:lnTo>
                    <a:pt x="43" y="20"/>
                  </a:lnTo>
                  <a:lnTo>
                    <a:pt x="44" y="20"/>
                  </a:lnTo>
                  <a:lnTo>
                    <a:pt x="45" y="20"/>
                  </a:lnTo>
                  <a:lnTo>
                    <a:pt x="46" y="19"/>
                  </a:lnTo>
                  <a:lnTo>
                    <a:pt x="47" y="19"/>
                  </a:lnTo>
                  <a:lnTo>
                    <a:pt x="48" y="18"/>
                  </a:lnTo>
                  <a:lnTo>
                    <a:pt x="49" y="18"/>
                  </a:lnTo>
                  <a:lnTo>
                    <a:pt x="50" y="18"/>
                  </a:lnTo>
                  <a:lnTo>
                    <a:pt x="50" y="17"/>
                  </a:lnTo>
                  <a:lnTo>
                    <a:pt x="51" y="17"/>
                  </a:lnTo>
                  <a:lnTo>
                    <a:pt x="51" y="16"/>
                  </a:lnTo>
                  <a:lnTo>
                    <a:pt x="52" y="16"/>
                  </a:lnTo>
                  <a:lnTo>
                    <a:pt x="52" y="15"/>
                  </a:lnTo>
                  <a:lnTo>
                    <a:pt x="52" y="14"/>
                  </a:lnTo>
                  <a:lnTo>
                    <a:pt x="53" y="14"/>
                  </a:lnTo>
                  <a:lnTo>
                    <a:pt x="53" y="13"/>
                  </a:lnTo>
                  <a:lnTo>
                    <a:pt x="53" y="12"/>
                  </a:lnTo>
                  <a:lnTo>
                    <a:pt x="54" y="12"/>
                  </a:lnTo>
                  <a:lnTo>
                    <a:pt x="54" y="11"/>
                  </a:lnTo>
                  <a:lnTo>
                    <a:pt x="54" y="10"/>
                  </a:lnTo>
                  <a:lnTo>
                    <a:pt x="54" y="9"/>
                  </a:lnTo>
                  <a:lnTo>
                    <a:pt x="54" y="8"/>
                  </a:lnTo>
                  <a:lnTo>
                    <a:pt x="52" y="7"/>
                  </a:lnTo>
                  <a:lnTo>
                    <a:pt x="51" y="7"/>
                  </a:lnTo>
                  <a:lnTo>
                    <a:pt x="50" y="6"/>
                  </a:lnTo>
                  <a:lnTo>
                    <a:pt x="49" y="6"/>
                  </a:lnTo>
                  <a:lnTo>
                    <a:pt x="48" y="6"/>
                  </a:lnTo>
                  <a:lnTo>
                    <a:pt x="47" y="6"/>
                  </a:lnTo>
                  <a:lnTo>
                    <a:pt x="46" y="6"/>
                  </a:lnTo>
                  <a:lnTo>
                    <a:pt x="45" y="5"/>
                  </a:lnTo>
                  <a:lnTo>
                    <a:pt x="44" y="5"/>
                  </a:lnTo>
                  <a:lnTo>
                    <a:pt x="42" y="5"/>
                  </a:lnTo>
                  <a:lnTo>
                    <a:pt x="41" y="4"/>
                  </a:lnTo>
                  <a:lnTo>
                    <a:pt x="39" y="4"/>
                  </a:lnTo>
                  <a:lnTo>
                    <a:pt x="37" y="4"/>
                  </a:lnTo>
                  <a:lnTo>
                    <a:pt x="36" y="4"/>
                  </a:lnTo>
                  <a:lnTo>
                    <a:pt x="35" y="4"/>
                  </a:lnTo>
                  <a:lnTo>
                    <a:pt x="34" y="3"/>
                  </a:lnTo>
                  <a:lnTo>
                    <a:pt x="33" y="3"/>
                  </a:lnTo>
                  <a:lnTo>
                    <a:pt x="31" y="2"/>
                  </a:lnTo>
                  <a:lnTo>
                    <a:pt x="30" y="2"/>
                  </a:lnTo>
                  <a:lnTo>
                    <a:pt x="29" y="2"/>
                  </a:lnTo>
                  <a:lnTo>
                    <a:pt x="27" y="2"/>
                  </a:lnTo>
                  <a:lnTo>
                    <a:pt x="26" y="2"/>
                  </a:lnTo>
                  <a:lnTo>
                    <a:pt x="25" y="1"/>
                  </a:lnTo>
                  <a:lnTo>
                    <a:pt x="24" y="1"/>
                  </a:lnTo>
                  <a:lnTo>
                    <a:pt x="23" y="1"/>
                  </a:lnTo>
                  <a:lnTo>
                    <a:pt x="22" y="0"/>
                  </a:lnTo>
                  <a:lnTo>
                    <a:pt x="21" y="0"/>
                  </a:lnTo>
                  <a:lnTo>
                    <a:pt x="19" y="0"/>
                  </a:lnTo>
                  <a:lnTo>
                    <a:pt x="18" y="0"/>
                  </a:lnTo>
                  <a:lnTo>
                    <a:pt x="17"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831" name="Freeform 349"/>
            <p:cNvSpPr>
              <a:spLocks/>
            </p:cNvSpPr>
            <p:nvPr/>
          </p:nvSpPr>
          <p:spPr bwMode="auto">
            <a:xfrm>
              <a:off x="3547" y="1445"/>
              <a:ext cx="41" cy="11"/>
            </a:xfrm>
            <a:custGeom>
              <a:avLst/>
              <a:gdLst>
                <a:gd name="T0" fmla="*/ 11 w 41"/>
                <a:gd name="T1" fmla="*/ 0 h 11"/>
                <a:gd name="T2" fmla="*/ 9 w 41"/>
                <a:gd name="T3" fmla="*/ 1 h 11"/>
                <a:gd name="T4" fmla="*/ 7 w 41"/>
                <a:gd name="T5" fmla="*/ 1 h 11"/>
                <a:gd name="T6" fmla="*/ 6 w 41"/>
                <a:gd name="T7" fmla="*/ 2 h 11"/>
                <a:gd name="T8" fmla="*/ 4 w 41"/>
                <a:gd name="T9" fmla="*/ 2 h 11"/>
                <a:gd name="T10" fmla="*/ 2 w 41"/>
                <a:gd name="T11" fmla="*/ 3 h 11"/>
                <a:gd name="T12" fmla="*/ 1 w 41"/>
                <a:gd name="T13" fmla="*/ 4 h 11"/>
                <a:gd name="T14" fmla="*/ 1 w 41"/>
                <a:gd name="T15" fmla="*/ 6 h 11"/>
                <a:gd name="T16" fmla="*/ 1 w 41"/>
                <a:gd name="T17" fmla="*/ 6 h 11"/>
                <a:gd name="T18" fmla="*/ 1 w 41"/>
                <a:gd name="T19" fmla="*/ 8 h 11"/>
                <a:gd name="T20" fmla="*/ 3 w 41"/>
                <a:gd name="T21" fmla="*/ 8 h 11"/>
                <a:gd name="T22" fmla="*/ 5 w 41"/>
                <a:gd name="T23" fmla="*/ 8 h 11"/>
                <a:gd name="T24" fmla="*/ 6 w 41"/>
                <a:gd name="T25" fmla="*/ 9 h 11"/>
                <a:gd name="T26" fmla="*/ 8 w 41"/>
                <a:gd name="T27" fmla="*/ 9 h 11"/>
                <a:gd name="T28" fmla="*/ 11 w 41"/>
                <a:gd name="T29" fmla="*/ 9 h 11"/>
                <a:gd name="T30" fmla="*/ 13 w 41"/>
                <a:gd name="T31" fmla="*/ 9 h 11"/>
                <a:gd name="T32" fmla="*/ 15 w 41"/>
                <a:gd name="T33" fmla="*/ 9 h 11"/>
                <a:gd name="T34" fmla="*/ 17 w 41"/>
                <a:gd name="T35" fmla="*/ 9 h 11"/>
                <a:gd name="T36" fmla="*/ 19 w 41"/>
                <a:gd name="T37" fmla="*/ 9 h 11"/>
                <a:gd name="T38" fmla="*/ 21 w 41"/>
                <a:gd name="T39" fmla="*/ 9 h 11"/>
                <a:gd name="T40" fmla="*/ 22 w 41"/>
                <a:gd name="T41" fmla="*/ 10 h 11"/>
                <a:gd name="T42" fmla="*/ 24 w 41"/>
                <a:gd name="T43" fmla="*/ 10 h 11"/>
                <a:gd name="T44" fmla="*/ 26 w 41"/>
                <a:gd name="T45" fmla="*/ 10 h 11"/>
                <a:gd name="T46" fmla="*/ 28 w 41"/>
                <a:gd name="T47" fmla="*/ 10 h 11"/>
                <a:gd name="T48" fmla="*/ 31 w 41"/>
                <a:gd name="T49" fmla="*/ 10 h 11"/>
                <a:gd name="T50" fmla="*/ 33 w 41"/>
                <a:gd name="T51" fmla="*/ 10 h 11"/>
                <a:gd name="T52" fmla="*/ 35 w 41"/>
                <a:gd name="T53" fmla="*/ 9 h 11"/>
                <a:gd name="T54" fmla="*/ 37 w 41"/>
                <a:gd name="T55" fmla="*/ 9 h 11"/>
                <a:gd name="T56" fmla="*/ 38 w 41"/>
                <a:gd name="T57" fmla="*/ 8 h 11"/>
                <a:gd name="T58" fmla="*/ 39 w 41"/>
                <a:gd name="T59" fmla="*/ 7 h 11"/>
                <a:gd name="T60" fmla="*/ 40 w 41"/>
                <a:gd name="T61" fmla="*/ 6 h 11"/>
                <a:gd name="T62" fmla="*/ 40 w 41"/>
                <a:gd name="T63" fmla="*/ 4 h 11"/>
                <a:gd name="T64" fmla="*/ 37 w 41"/>
                <a:gd name="T65" fmla="*/ 4 h 11"/>
                <a:gd name="T66" fmla="*/ 35 w 41"/>
                <a:gd name="T67" fmla="*/ 3 h 11"/>
                <a:gd name="T68" fmla="*/ 33 w 41"/>
                <a:gd name="T69" fmla="*/ 3 h 11"/>
                <a:gd name="T70" fmla="*/ 31 w 41"/>
                <a:gd name="T71" fmla="*/ 2 h 11"/>
                <a:gd name="T72" fmla="*/ 28 w 41"/>
                <a:gd name="T73" fmla="*/ 2 h 11"/>
                <a:gd name="T74" fmla="*/ 26 w 41"/>
                <a:gd name="T75" fmla="*/ 2 h 11"/>
                <a:gd name="T76" fmla="*/ 24 w 41"/>
                <a:gd name="T77" fmla="*/ 2 h 11"/>
                <a:gd name="T78" fmla="*/ 22 w 41"/>
                <a:gd name="T79" fmla="*/ 2 h 11"/>
                <a:gd name="T80" fmla="*/ 20 w 41"/>
                <a:gd name="T81" fmla="*/ 1 h 11"/>
                <a:gd name="T82" fmla="*/ 18 w 41"/>
                <a:gd name="T83" fmla="*/ 1 h 11"/>
                <a:gd name="T84" fmla="*/ 16 w 41"/>
                <a:gd name="T85" fmla="*/ 1 h 11"/>
                <a:gd name="T86" fmla="*/ 14 w 41"/>
                <a:gd name="T87" fmla="*/ 0 h 11"/>
                <a:gd name="T88" fmla="*/ 12 w 41"/>
                <a:gd name="T89" fmla="*/ 0 h 1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1" h="11">
                  <a:moveTo>
                    <a:pt x="12" y="0"/>
                  </a:moveTo>
                  <a:lnTo>
                    <a:pt x="11" y="0"/>
                  </a:lnTo>
                  <a:lnTo>
                    <a:pt x="11" y="1"/>
                  </a:lnTo>
                  <a:lnTo>
                    <a:pt x="9" y="1"/>
                  </a:lnTo>
                  <a:lnTo>
                    <a:pt x="8" y="1"/>
                  </a:lnTo>
                  <a:lnTo>
                    <a:pt x="7" y="1"/>
                  </a:lnTo>
                  <a:lnTo>
                    <a:pt x="7" y="2"/>
                  </a:lnTo>
                  <a:lnTo>
                    <a:pt x="6" y="2"/>
                  </a:lnTo>
                  <a:lnTo>
                    <a:pt x="5" y="2"/>
                  </a:lnTo>
                  <a:lnTo>
                    <a:pt x="4" y="2"/>
                  </a:lnTo>
                  <a:lnTo>
                    <a:pt x="3" y="3"/>
                  </a:lnTo>
                  <a:lnTo>
                    <a:pt x="2" y="3"/>
                  </a:lnTo>
                  <a:lnTo>
                    <a:pt x="2" y="4"/>
                  </a:lnTo>
                  <a:lnTo>
                    <a:pt x="1" y="4"/>
                  </a:lnTo>
                  <a:lnTo>
                    <a:pt x="1" y="5"/>
                  </a:lnTo>
                  <a:lnTo>
                    <a:pt x="1" y="6"/>
                  </a:lnTo>
                  <a:lnTo>
                    <a:pt x="0" y="6"/>
                  </a:lnTo>
                  <a:lnTo>
                    <a:pt x="1" y="6"/>
                  </a:lnTo>
                  <a:lnTo>
                    <a:pt x="1" y="7"/>
                  </a:lnTo>
                  <a:lnTo>
                    <a:pt x="1" y="8"/>
                  </a:lnTo>
                  <a:lnTo>
                    <a:pt x="2" y="8"/>
                  </a:lnTo>
                  <a:lnTo>
                    <a:pt x="3" y="8"/>
                  </a:lnTo>
                  <a:lnTo>
                    <a:pt x="4" y="8"/>
                  </a:lnTo>
                  <a:lnTo>
                    <a:pt x="5" y="8"/>
                  </a:lnTo>
                  <a:lnTo>
                    <a:pt x="5" y="9"/>
                  </a:lnTo>
                  <a:lnTo>
                    <a:pt x="6" y="9"/>
                  </a:lnTo>
                  <a:lnTo>
                    <a:pt x="7" y="9"/>
                  </a:lnTo>
                  <a:lnTo>
                    <a:pt x="8" y="9"/>
                  </a:lnTo>
                  <a:lnTo>
                    <a:pt x="9" y="9"/>
                  </a:lnTo>
                  <a:lnTo>
                    <a:pt x="11" y="9"/>
                  </a:lnTo>
                  <a:lnTo>
                    <a:pt x="12" y="9"/>
                  </a:lnTo>
                  <a:lnTo>
                    <a:pt x="13" y="9"/>
                  </a:lnTo>
                  <a:lnTo>
                    <a:pt x="14" y="9"/>
                  </a:lnTo>
                  <a:lnTo>
                    <a:pt x="15" y="9"/>
                  </a:lnTo>
                  <a:lnTo>
                    <a:pt x="16" y="9"/>
                  </a:lnTo>
                  <a:lnTo>
                    <a:pt x="17" y="9"/>
                  </a:lnTo>
                  <a:lnTo>
                    <a:pt x="18" y="9"/>
                  </a:lnTo>
                  <a:lnTo>
                    <a:pt x="19" y="9"/>
                  </a:lnTo>
                  <a:lnTo>
                    <a:pt x="20" y="9"/>
                  </a:lnTo>
                  <a:lnTo>
                    <a:pt x="21" y="9"/>
                  </a:lnTo>
                  <a:lnTo>
                    <a:pt x="22" y="9"/>
                  </a:lnTo>
                  <a:lnTo>
                    <a:pt x="22" y="10"/>
                  </a:lnTo>
                  <a:lnTo>
                    <a:pt x="23" y="10"/>
                  </a:lnTo>
                  <a:lnTo>
                    <a:pt x="24" y="10"/>
                  </a:lnTo>
                  <a:lnTo>
                    <a:pt x="25" y="10"/>
                  </a:lnTo>
                  <a:lnTo>
                    <a:pt x="26" y="10"/>
                  </a:lnTo>
                  <a:lnTo>
                    <a:pt x="27" y="10"/>
                  </a:lnTo>
                  <a:lnTo>
                    <a:pt x="28" y="10"/>
                  </a:lnTo>
                  <a:lnTo>
                    <a:pt x="29" y="10"/>
                  </a:lnTo>
                  <a:lnTo>
                    <a:pt x="31" y="10"/>
                  </a:lnTo>
                  <a:lnTo>
                    <a:pt x="32" y="10"/>
                  </a:lnTo>
                  <a:lnTo>
                    <a:pt x="33" y="10"/>
                  </a:lnTo>
                  <a:lnTo>
                    <a:pt x="34" y="9"/>
                  </a:lnTo>
                  <a:lnTo>
                    <a:pt x="35" y="9"/>
                  </a:lnTo>
                  <a:lnTo>
                    <a:pt x="36" y="9"/>
                  </a:lnTo>
                  <a:lnTo>
                    <a:pt x="37" y="9"/>
                  </a:lnTo>
                  <a:lnTo>
                    <a:pt x="37" y="8"/>
                  </a:lnTo>
                  <a:lnTo>
                    <a:pt x="38" y="8"/>
                  </a:lnTo>
                  <a:lnTo>
                    <a:pt x="38" y="7"/>
                  </a:lnTo>
                  <a:lnTo>
                    <a:pt x="39" y="7"/>
                  </a:lnTo>
                  <a:lnTo>
                    <a:pt x="39" y="6"/>
                  </a:lnTo>
                  <a:lnTo>
                    <a:pt x="40" y="6"/>
                  </a:lnTo>
                  <a:lnTo>
                    <a:pt x="40" y="5"/>
                  </a:lnTo>
                  <a:lnTo>
                    <a:pt x="40" y="4"/>
                  </a:lnTo>
                  <a:lnTo>
                    <a:pt x="38" y="4"/>
                  </a:lnTo>
                  <a:lnTo>
                    <a:pt x="37" y="4"/>
                  </a:lnTo>
                  <a:lnTo>
                    <a:pt x="36" y="3"/>
                  </a:lnTo>
                  <a:lnTo>
                    <a:pt x="35" y="3"/>
                  </a:lnTo>
                  <a:lnTo>
                    <a:pt x="34" y="3"/>
                  </a:lnTo>
                  <a:lnTo>
                    <a:pt x="33" y="3"/>
                  </a:lnTo>
                  <a:lnTo>
                    <a:pt x="32" y="3"/>
                  </a:lnTo>
                  <a:lnTo>
                    <a:pt x="31" y="2"/>
                  </a:lnTo>
                  <a:lnTo>
                    <a:pt x="29" y="2"/>
                  </a:lnTo>
                  <a:lnTo>
                    <a:pt x="28" y="2"/>
                  </a:lnTo>
                  <a:lnTo>
                    <a:pt x="27" y="2"/>
                  </a:lnTo>
                  <a:lnTo>
                    <a:pt x="26" y="2"/>
                  </a:lnTo>
                  <a:lnTo>
                    <a:pt x="25" y="2"/>
                  </a:lnTo>
                  <a:lnTo>
                    <a:pt x="24" y="2"/>
                  </a:lnTo>
                  <a:lnTo>
                    <a:pt x="23" y="2"/>
                  </a:lnTo>
                  <a:lnTo>
                    <a:pt x="22" y="2"/>
                  </a:lnTo>
                  <a:lnTo>
                    <a:pt x="21" y="1"/>
                  </a:lnTo>
                  <a:lnTo>
                    <a:pt x="20" y="1"/>
                  </a:lnTo>
                  <a:lnTo>
                    <a:pt x="19" y="1"/>
                  </a:lnTo>
                  <a:lnTo>
                    <a:pt x="18" y="1"/>
                  </a:lnTo>
                  <a:lnTo>
                    <a:pt x="17" y="1"/>
                  </a:lnTo>
                  <a:lnTo>
                    <a:pt x="16" y="1"/>
                  </a:lnTo>
                  <a:lnTo>
                    <a:pt x="15" y="0"/>
                  </a:lnTo>
                  <a:lnTo>
                    <a:pt x="14" y="0"/>
                  </a:lnTo>
                  <a:lnTo>
                    <a:pt x="13" y="0"/>
                  </a:lnTo>
                  <a:lnTo>
                    <a:pt x="12"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832" name="Freeform 350"/>
            <p:cNvSpPr>
              <a:spLocks/>
            </p:cNvSpPr>
            <p:nvPr/>
          </p:nvSpPr>
          <p:spPr bwMode="auto">
            <a:xfrm>
              <a:off x="3795" y="1615"/>
              <a:ext cx="54" cy="22"/>
            </a:xfrm>
            <a:custGeom>
              <a:avLst/>
              <a:gdLst>
                <a:gd name="T0" fmla="*/ 15 w 54"/>
                <a:gd name="T1" fmla="*/ 0 h 22"/>
                <a:gd name="T2" fmla="*/ 14 w 54"/>
                <a:gd name="T3" fmla="*/ 1 h 22"/>
                <a:gd name="T4" fmla="*/ 11 w 54"/>
                <a:gd name="T5" fmla="*/ 1 h 22"/>
                <a:gd name="T6" fmla="*/ 10 w 54"/>
                <a:gd name="T7" fmla="*/ 2 h 22"/>
                <a:gd name="T8" fmla="*/ 9 w 54"/>
                <a:gd name="T9" fmla="*/ 3 h 22"/>
                <a:gd name="T10" fmla="*/ 7 w 54"/>
                <a:gd name="T11" fmla="*/ 3 h 22"/>
                <a:gd name="T12" fmla="*/ 6 w 54"/>
                <a:gd name="T13" fmla="*/ 4 h 22"/>
                <a:gd name="T14" fmla="*/ 5 w 54"/>
                <a:gd name="T15" fmla="*/ 5 h 22"/>
                <a:gd name="T16" fmla="*/ 3 w 54"/>
                <a:gd name="T17" fmla="*/ 6 h 22"/>
                <a:gd name="T18" fmla="*/ 1 w 54"/>
                <a:gd name="T19" fmla="*/ 8 h 22"/>
                <a:gd name="T20" fmla="*/ 0 w 54"/>
                <a:gd name="T21" fmla="*/ 9 h 22"/>
                <a:gd name="T22" fmla="*/ 0 w 54"/>
                <a:gd name="T23" fmla="*/ 11 h 22"/>
                <a:gd name="T24" fmla="*/ 0 w 54"/>
                <a:gd name="T25" fmla="*/ 13 h 22"/>
                <a:gd name="T26" fmla="*/ 1 w 54"/>
                <a:gd name="T27" fmla="*/ 14 h 22"/>
                <a:gd name="T28" fmla="*/ 2 w 54"/>
                <a:gd name="T29" fmla="*/ 15 h 22"/>
                <a:gd name="T30" fmla="*/ 3 w 54"/>
                <a:gd name="T31" fmla="*/ 16 h 22"/>
                <a:gd name="T32" fmla="*/ 5 w 54"/>
                <a:gd name="T33" fmla="*/ 17 h 22"/>
                <a:gd name="T34" fmla="*/ 7 w 54"/>
                <a:gd name="T35" fmla="*/ 18 h 22"/>
                <a:gd name="T36" fmla="*/ 9 w 54"/>
                <a:gd name="T37" fmla="*/ 18 h 22"/>
                <a:gd name="T38" fmla="*/ 11 w 54"/>
                <a:gd name="T39" fmla="*/ 18 h 22"/>
                <a:gd name="T40" fmla="*/ 14 w 54"/>
                <a:gd name="T41" fmla="*/ 18 h 22"/>
                <a:gd name="T42" fmla="*/ 16 w 54"/>
                <a:gd name="T43" fmla="*/ 18 h 22"/>
                <a:gd name="T44" fmla="*/ 18 w 54"/>
                <a:gd name="T45" fmla="*/ 18 h 22"/>
                <a:gd name="T46" fmla="*/ 20 w 54"/>
                <a:gd name="T47" fmla="*/ 18 h 22"/>
                <a:gd name="T48" fmla="*/ 22 w 54"/>
                <a:gd name="T49" fmla="*/ 19 h 22"/>
                <a:gd name="T50" fmla="*/ 25 w 54"/>
                <a:gd name="T51" fmla="*/ 19 h 22"/>
                <a:gd name="T52" fmla="*/ 27 w 54"/>
                <a:gd name="T53" fmla="*/ 19 h 22"/>
                <a:gd name="T54" fmla="*/ 29 w 54"/>
                <a:gd name="T55" fmla="*/ 20 h 22"/>
                <a:gd name="T56" fmla="*/ 31 w 54"/>
                <a:gd name="T57" fmla="*/ 20 h 22"/>
                <a:gd name="T58" fmla="*/ 33 w 54"/>
                <a:gd name="T59" fmla="*/ 20 h 22"/>
                <a:gd name="T60" fmla="*/ 35 w 54"/>
                <a:gd name="T61" fmla="*/ 20 h 22"/>
                <a:gd name="T62" fmla="*/ 36 w 54"/>
                <a:gd name="T63" fmla="*/ 21 h 22"/>
                <a:gd name="T64" fmla="*/ 38 w 54"/>
                <a:gd name="T65" fmla="*/ 21 h 22"/>
                <a:gd name="T66" fmla="*/ 41 w 54"/>
                <a:gd name="T67" fmla="*/ 21 h 22"/>
                <a:gd name="T68" fmla="*/ 42 w 54"/>
                <a:gd name="T69" fmla="*/ 20 h 22"/>
                <a:gd name="T70" fmla="*/ 44 w 54"/>
                <a:gd name="T71" fmla="*/ 20 h 22"/>
                <a:gd name="T72" fmla="*/ 45 w 54"/>
                <a:gd name="T73" fmla="*/ 19 h 22"/>
                <a:gd name="T74" fmla="*/ 47 w 54"/>
                <a:gd name="T75" fmla="*/ 19 h 22"/>
                <a:gd name="T76" fmla="*/ 49 w 54"/>
                <a:gd name="T77" fmla="*/ 18 h 22"/>
                <a:gd name="T78" fmla="*/ 50 w 54"/>
                <a:gd name="T79" fmla="*/ 17 h 22"/>
                <a:gd name="T80" fmla="*/ 51 w 54"/>
                <a:gd name="T81" fmla="*/ 15 h 22"/>
                <a:gd name="T82" fmla="*/ 52 w 54"/>
                <a:gd name="T83" fmla="*/ 14 h 22"/>
                <a:gd name="T84" fmla="*/ 53 w 54"/>
                <a:gd name="T85" fmla="*/ 12 h 22"/>
                <a:gd name="T86" fmla="*/ 53 w 54"/>
                <a:gd name="T87" fmla="*/ 10 h 22"/>
                <a:gd name="T88" fmla="*/ 53 w 54"/>
                <a:gd name="T89" fmla="*/ 8 h 22"/>
                <a:gd name="T90" fmla="*/ 49 w 54"/>
                <a:gd name="T91" fmla="*/ 7 h 22"/>
                <a:gd name="T92" fmla="*/ 47 w 54"/>
                <a:gd name="T93" fmla="*/ 6 h 22"/>
                <a:gd name="T94" fmla="*/ 45 w 54"/>
                <a:gd name="T95" fmla="*/ 6 h 22"/>
                <a:gd name="T96" fmla="*/ 43 w 54"/>
                <a:gd name="T97" fmla="*/ 5 h 22"/>
                <a:gd name="T98" fmla="*/ 39 w 54"/>
                <a:gd name="T99" fmla="*/ 5 h 22"/>
                <a:gd name="T100" fmla="*/ 37 w 54"/>
                <a:gd name="T101" fmla="*/ 4 h 22"/>
                <a:gd name="T102" fmla="*/ 34 w 54"/>
                <a:gd name="T103" fmla="*/ 4 h 22"/>
                <a:gd name="T104" fmla="*/ 32 w 54"/>
                <a:gd name="T105" fmla="*/ 3 h 22"/>
                <a:gd name="T106" fmla="*/ 29 w 54"/>
                <a:gd name="T107" fmla="*/ 2 h 22"/>
                <a:gd name="T108" fmla="*/ 27 w 54"/>
                <a:gd name="T109" fmla="*/ 2 h 22"/>
                <a:gd name="T110" fmla="*/ 24 w 54"/>
                <a:gd name="T111" fmla="*/ 1 h 22"/>
                <a:gd name="T112" fmla="*/ 22 w 54"/>
                <a:gd name="T113" fmla="*/ 1 h 22"/>
                <a:gd name="T114" fmla="*/ 20 w 54"/>
                <a:gd name="T115" fmla="*/ 0 h 22"/>
                <a:gd name="T116" fmla="*/ 18 w 54"/>
                <a:gd name="T117" fmla="*/ 0 h 22"/>
                <a:gd name="T118" fmla="*/ 16 w 54"/>
                <a:gd name="T119" fmla="*/ 0 h 2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4" h="22">
                  <a:moveTo>
                    <a:pt x="16" y="0"/>
                  </a:moveTo>
                  <a:lnTo>
                    <a:pt x="15" y="0"/>
                  </a:lnTo>
                  <a:lnTo>
                    <a:pt x="14" y="0"/>
                  </a:lnTo>
                  <a:lnTo>
                    <a:pt x="14" y="1"/>
                  </a:lnTo>
                  <a:lnTo>
                    <a:pt x="12" y="1"/>
                  </a:lnTo>
                  <a:lnTo>
                    <a:pt x="11" y="1"/>
                  </a:lnTo>
                  <a:lnTo>
                    <a:pt x="11" y="2"/>
                  </a:lnTo>
                  <a:lnTo>
                    <a:pt x="10" y="2"/>
                  </a:lnTo>
                  <a:lnTo>
                    <a:pt x="9" y="2"/>
                  </a:lnTo>
                  <a:lnTo>
                    <a:pt x="9" y="3"/>
                  </a:lnTo>
                  <a:lnTo>
                    <a:pt x="8" y="3"/>
                  </a:lnTo>
                  <a:lnTo>
                    <a:pt x="7" y="3"/>
                  </a:lnTo>
                  <a:lnTo>
                    <a:pt x="7" y="4"/>
                  </a:lnTo>
                  <a:lnTo>
                    <a:pt x="6" y="4"/>
                  </a:lnTo>
                  <a:lnTo>
                    <a:pt x="5" y="4"/>
                  </a:lnTo>
                  <a:lnTo>
                    <a:pt x="5" y="5"/>
                  </a:lnTo>
                  <a:lnTo>
                    <a:pt x="4" y="5"/>
                  </a:lnTo>
                  <a:lnTo>
                    <a:pt x="3" y="6"/>
                  </a:lnTo>
                  <a:lnTo>
                    <a:pt x="2" y="7"/>
                  </a:lnTo>
                  <a:lnTo>
                    <a:pt x="1" y="8"/>
                  </a:lnTo>
                  <a:lnTo>
                    <a:pt x="1" y="9"/>
                  </a:lnTo>
                  <a:lnTo>
                    <a:pt x="0" y="9"/>
                  </a:lnTo>
                  <a:lnTo>
                    <a:pt x="0" y="10"/>
                  </a:lnTo>
                  <a:lnTo>
                    <a:pt x="0" y="11"/>
                  </a:lnTo>
                  <a:lnTo>
                    <a:pt x="0" y="12"/>
                  </a:lnTo>
                  <a:lnTo>
                    <a:pt x="0" y="13"/>
                  </a:lnTo>
                  <a:lnTo>
                    <a:pt x="1" y="13"/>
                  </a:lnTo>
                  <a:lnTo>
                    <a:pt x="1" y="14"/>
                  </a:lnTo>
                  <a:lnTo>
                    <a:pt x="2" y="14"/>
                  </a:lnTo>
                  <a:lnTo>
                    <a:pt x="2" y="15"/>
                  </a:lnTo>
                  <a:lnTo>
                    <a:pt x="3" y="15"/>
                  </a:lnTo>
                  <a:lnTo>
                    <a:pt x="3" y="16"/>
                  </a:lnTo>
                  <a:lnTo>
                    <a:pt x="4" y="16"/>
                  </a:lnTo>
                  <a:lnTo>
                    <a:pt x="5" y="17"/>
                  </a:lnTo>
                  <a:lnTo>
                    <a:pt x="6" y="17"/>
                  </a:lnTo>
                  <a:lnTo>
                    <a:pt x="7" y="18"/>
                  </a:lnTo>
                  <a:lnTo>
                    <a:pt x="8" y="18"/>
                  </a:lnTo>
                  <a:lnTo>
                    <a:pt x="9" y="18"/>
                  </a:lnTo>
                  <a:lnTo>
                    <a:pt x="10" y="18"/>
                  </a:lnTo>
                  <a:lnTo>
                    <a:pt x="11" y="18"/>
                  </a:lnTo>
                  <a:lnTo>
                    <a:pt x="12" y="18"/>
                  </a:lnTo>
                  <a:lnTo>
                    <a:pt x="14" y="18"/>
                  </a:lnTo>
                  <a:lnTo>
                    <a:pt x="15" y="18"/>
                  </a:lnTo>
                  <a:lnTo>
                    <a:pt x="16" y="18"/>
                  </a:lnTo>
                  <a:lnTo>
                    <a:pt x="17" y="18"/>
                  </a:lnTo>
                  <a:lnTo>
                    <a:pt x="18" y="18"/>
                  </a:lnTo>
                  <a:lnTo>
                    <a:pt x="19" y="18"/>
                  </a:lnTo>
                  <a:lnTo>
                    <a:pt x="20" y="18"/>
                  </a:lnTo>
                  <a:lnTo>
                    <a:pt x="21" y="18"/>
                  </a:lnTo>
                  <a:lnTo>
                    <a:pt x="22" y="19"/>
                  </a:lnTo>
                  <a:lnTo>
                    <a:pt x="24" y="19"/>
                  </a:lnTo>
                  <a:lnTo>
                    <a:pt x="25" y="19"/>
                  </a:lnTo>
                  <a:lnTo>
                    <a:pt x="26" y="19"/>
                  </a:lnTo>
                  <a:lnTo>
                    <a:pt x="27" y="19"/>
                  </a:lnTo>
                  <a:lnTo>
                    <a:pt x="28" y="19"/>
                  </a:lnTo>
                  <a:lnTo>
                    <a:pt x="29" y="20"/>
                  </a:lnTo>
                  <a:lnTo>
                    <a:pt x="30" y="20"/>
                  </a:lnTo>
                  <a:lnTo>
                    <a:pt x="31" y="20"/>
                  </a:lnTo>
                  <a:lnTo>
                    <a:pt x="32" y="20"/>
                  </a:lnTo>
                  <a:lnTo>
                    <a:pt x="33" y="20"/>
                  </a:lnTo>
                  <a:lnTo>
                    <a:pt x="34" y="20"/>
                  </a:lnTo>
                  <a:lnTo>
                    <a:pt x="35" y="20"/>
                  </a:lnTo>
                  <a:lnTo>
                    <a:pt x="36" y="20"/>
                  </a:lnTo>
                  <a:lnTo>
                    <a:pt x="36" y="21"/>
                  </a:lnTo>
                  <a:lnTo>
                    <a:pt x="37" y="21"/>
                  </a:lnTo>
                  <a:lnTo>
                    <a:pt x="38" y="21"/>
                  </a:lnTo>
                  <a:lnTo>
                    <a:pt x="39" y="21"/>
                  </a:lnTo>
                  <a:lnTo>
                    <a:pt x="41" y="21"/>
                  </a:lnTo>
                  <a:lnTo>
                    <a:pt x="41" y="20"/>
                  </a:lnTo>
                  <a:lnTo>
                    <a:pt x="42" y="20"/>
                  </a:lnTo>
                  <a:lnTo>
                    <a:pt x="43" y="20"/>
                  </a:lnTo>
                  <a:lnTo>
                    <a:pt x="44" y="20"/>
                  </a:lnTo>
                  <a:lnTo>
                    <a:pt x="45" y="20"/>
                  </a:lnTo>
                  <a:lnTo>
                    <a:pt x="45" y="19"/>
                  </a:lnTo>
                  <a:lnTo>
                    <a:pt x="46" y="19"/>
                  </a:lnTo>
                  <a:lnTo>
                    <a:pt x="47" y="19"/>
                  </a:lnTo>
                  <a:lnTo>
                    <a:pt x="48" y="18"/>
                  </a:lnTo>
                  <a:lnTo>
                    <a:pt x="49" y="18"/>
                  </a:lnTo>
                  <a:lnTo>
                    <a:pt x="49" y="17"/>
                  </a:lnTo>
                  <a:lnTo>
                    <a:pt x="50" y="17"/>
                  </a:lnTo>
                  <a:lnTo>
                    <a:pt x="51" y="16"/>
                  </a:lnTo>
                  <a:lnTo>
                    <a:pt x="51" y="15"/>
                  </a:lnTo>
                  <a:lnTo>
                    <a:pt x="52" y="15"/>
                  </a:lnTo>
                  <a:lnTo>
                    <a:pt x="52" y="14"/>
                  </a:lnTo>
                  <a:lnTo>
                    <a:pt x="53" y="13"/>
                  </a:lnTo>
                  <a:lnTo>
                    <a:pt x="53" y="12"/>
                  </a:lnTo>
                  <a:lnTo>
                    <a:pt x="53" y="11"/>
                  </a:lnTo>
                  <a:lnTo>
                    <a:pt x="53" y="10"/>
                  </a:lnTo>
                  <a:lnTo>
                    <a:pt x="53" y="9"/>
                  </a:lnTo>
                  <a:lnTo>
                    <a:pt x="53" y="8"/>
                  </a:lnTo>
                  <a:lnTo>
                    <a:pt x="51" y="7"/>
                  </a:lnTo>
                  <a:lnTo>
                    <a:pt x="49" y="7"/>
                  </a:lnTo>
                  <a:lnTo>
                    <a:pt x="49" y="6"/>
                  </a:lnTo>
                  <a:lnTo>
                    <a:pt x="47" y="6"/>
                  </a:lnTo>
                  <a:lnTo>
                    <a:pt x="46" y="6"/>
                  </a:lnTo>
                  <a:lnTo>
                    <a:pt x="45" y="6"/>
                  </a:lnTo>
                  <a:lnTo>
                    <a:pt x="44" y="6"/>
                  </a:lnTo>
                  <a:lnTo>
                    <a:pt x="43" y="5"/>
                  </a:lnTo>
                  <a:lnTo>
                    <a:pt x="41" y="5"/>
                  </a:lnTo>
                  <a:lnTo>
                    <a:pt x="39" y="5"/>
                  </a:lnTo>
                  <a:lnTo>
                    <a:pt x="38" y="4"/>
                  </a:lnTo>
                  <a:lnTo>
                    <a:pt x="37" y="4"/>
                  </a:lnTo>
                  <a:lnTo>
                    <a:pt x="36" y="4"/>
                  </a:lnTo>
                  <a:lnTo>
                    <a:pt x="34" y="4"/>
                  </a:lnTo>
                  <a:lnTo>
                    <a:pt x="33" y="3"/>
                  </a:lnTo>
                  <a:lnTo>
                    <a:pt x="32" y="3"/>
                  </a:lnTo>
                  <a:lnTo>
                    <a:pt x="30" y="3"/>
                  </a:lnTo>
                  <a:lnTo>
                    <a:pt x="29" y="2"/>
                  </a:lnTo>
                  <a:lnTo>
                    <a:pt x="28" y="2"/>
                  </a:lnTo>
                  <a:lnTo>
                    <a:pt x="27" y="2"/>
                  </a:lnTo>
                  <a:lnTo>
                    <a:pt x="26" y="2"/>
                  </a:lnTo>
                  <a:lnTo>
                    <a:pt x="24" y="1"/>
                  </a:lnTo>
                  <a:lnTo>
                    <a:pt x="23" y="1"/>
                  </a:lnTo>
                  <a:lnTo>
                    <a:pt x="22" y="1"/>
                  </a:lnTo>
                  <a:lnTo>
                    <a:pt x="21" y="0"/>
                  </a:lnTo>
                  <a:lnTo>
                    <a:pt x="20" y="0"/>
                  </a:lnTo>
                  <a:lnTo>
                    <a:pt x="19" y="0"/>
                  </a:lnTo>
                  <a:lnTo>
                    <a:pt x="18" y="0"/>
                  </a:lnTo>
                  <a:lnTo>
                    <a:pt x="17" y="0"/>
                  </a:lnTo>
                  <a:lnTo>
                    <a:pt x="16"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833" name="Freeform 351"/>
            <p:cNvSpPr>
              <a:spLocks/>
            </p:cNvSpPr>
            <p:nvPr/>
          </p:nvSpPr>
          <p:spPr bwMode="auto">
            <a:xfrm>
              <a:off x="3363" y="1603"/>
              <a:ext cx="42" cy="27"/>
            </a:xfrm>
            <a:custGeom>
              <a:avLst/>
              <a:gdLst>
                <a:gd name="T0" fmla="*/ 12 w 42"/>
                <a:gd name="T1" fmla="*/ 1 h 27"/>
                <a:gd name="T2" fmla="*/ 11 w 42"/>
                <a:gd name="T3" fmla="*/ 0 h 27"/>
                <a:gd name="T4" fmla="*/ 9 w 42"/>
                <a:gd name="T5" fmla="*/ 0 h 27"/>
                <a:gd name="T6" fmla="*/ 7 w 42"/>
                <a:gd name="T7" fmla="*/ 0 h 27"/>
                <a:gd name="T8" fmla="*/ 6 w 42"/>
                <a:gd name="T9" fmla="*/ 1 h 27"/>
                <a:gd name="T10" fmla="*/ 4 w 42"/>
                <a:gd name="T11" fmla="*/ 2 h 27"/>
                <a:gd name="T12" fmla="*/ 3 w 42"/>
                <a:gd name="T13" fmla="*/ 3 h 27"/>
                <a:gd name="T14" fmla="*/ 2 w 42"/>
                <a:gd name="T15" fmla="*/ 4 h 27"/>
                <a:gd name="T16" fmla="*/ 1 w 42"/>
                <a:gd name="T17" fmla="*/ 6 h 27"/>
                <a:gd name="T18" fmla="*/ 0 w 42"/>
                <a:gd name="T19" fmla="*/ 7 h 27"/>
                <a:gd name="T20" fmla="*/ 0 w 42"/>
                <a:gd name="T21" fmla="*/ 9 h 27"/>
                <a:gd name="T22" fmla="*/ 0 w 42"/>
                <a:gd name="T23" fmla="*/ 11 h 27"/>
                <a:gd name="T24" fmla="*/ 1 w 42"/>
                <a:gd name="T25" fmla="*/ 12 h 27"/>
                <a:gd name="T26" fmla="*/ 2 w 42"/>
                <a:gd name="T27" fmla="*/ 15 h 27"/>
                <a:gd name="T28" fmla="*/ 3 w 42"/>
                <a:gd name="T29" fmla="*/ 16 h 27"/>
                <a:gd name="T30" fmla="*/ 4 w 42"/>
                <a:gd name="T31" fmla="*/ 17 h 27"/>
                <a:gd name="T32" fmla="*/ 6 w 42"/>
                <a:gd name="T33" fmla="*/ 17 h 27"/>
                <a:gd name="T34" fmla="*/ 7 w 42"/>
                <a:gd name="T35" fmla="*/ 18 h 27"/>
                <a:gd name="T36" fmla="*/ 9 w 42"/>
                <a:gd name="T37" fmla="*/ 18 h 27"/>
                <a:gd name="T38" fmla="*/ 11 w 42"/>
                <a:gd name="T39" fmla="*/ 19 h 27"/>
                <a:gd name="T40" fmla="*/ 12 w 42"/>
                <a:gd name="T41" fmla="*/ 20 h 27"/>
                <a:gd name="T42" fmla="*/ 14 w 42"/>
                <a:gd name="T43" fmla="*/ 21 h 27"/>
                <a:gd name="T44" fmla="*/ 16 w 42"/>
                <a:gd name="T45" fmla="*/ 22 h 27"/>
                <a:gd name="T46" fmla="*/ 18 w 42"/>
                <a:gd name="T47" fmla="*/ 23 h 27"/>
                <a:gd name="T48" fmla="*/ 19 w 42"/>
                <a:gd name="T49" fmla="*/ 24 h 27"/>
                <a:gd name="T50" fmla="*/ 21 w 42"/>
                <a:gd name="T51" fmla="*/ 25 h 27"/>
                <a:gd name="T52" fmla="*/ 23 w 42"/>
                <a:gd name="T53" fmla="*/ 25 h 27"/>
                <a:gd name="T54" fmla="*/ 25 w 42"/>
                <a:gd name="T55" fmla="*/ 26 h 27"/>
                <a:gd name="T56" fmla="*/ 27 w 42"/>
                <a:gd name="T57" fmla="*/ 26 h 27"/>
                <a:gd name="T58" fmla="*/ 29 w 42"/>
                <a:gd name="T59" fmla="*/ 26 h 27"/>
                <a:gd name="T60" fmla="*/ 31 w 42"/>
                <a:gd name="T61" fmla="*/ 26 h 27"/>
                <a:gd name="T62" fmla="*/ 33 w 42"/>
                <a:gd name="T63" fmla="*/ 26 h 27"/>
                <a:gd name="T64" fmla="*/ 35 w 42"/>
                <a:gd name="T65" fmla="*/ 26 h 27"/>
                <a:gd name="T66" fmla="*/ 37 w 42"/>
                <a:gd name="T67" fmla="*/ 26 h 27"/>
                <a:gd name="T68" fmla="*/ 39 w 42"/>
                <a:gd name="T69" fmla="*/ 26 h 27"/>
                <a:gd name="T70" fmla="*/ 41 w 42"/>
                <a:gd name="T71" fmla="*/ 26 h 27"/>
                <a:gd name="T72" fmla="*/ 41 w 42"/>
                <a:gd name="T73" fmla="*/ 22 h 27"/>
                <a:gd name="T74" fmla="*/ 40 w 42"/>
                <a:gd name="T75" fmla="*/ 20 h 27"/>
                <a:gd name="T76" fmla="*/ 39 w 42"/>
                <a:gd name="T77" fmla="*/ 18 h 27"/>
                <a:gd name="T78" fmla="*/ 38 w 42"/>
                <a:gd name="T79" fmla="*/ 16 h 27"/>
                <a:gd name="T80" fmla="*/ 37 w 42"/>
                <a:gd name="T81" fmla="*/ 14 h 27"/>
                <a:gd name="T82" fmla="*/ 35 w 42"/>
                <a:gd name="T83" fmla="*/ 12 h 27"/>
                <a:gd name="T84" fmla="*/ 33 w 42"/>
                <a:gd name="T85" fmla="*/ 11 h 27"/>
                <a:gd name="T86" fmla="*/ 31 w 42"/>
                <a:gd name="T87" fmla="*/ 9 h 27"/>
                <a:gd name="T88" fmla="*/ 29 w 42"/>
                <a:gd name="T89" fmla="*/ 8 h 27"/>
                <a:gd name="T90" fmla="*/ 27 w 42"/>
                <a:gd name="T91" fmla="*/ 7 h 27"/>
                <a:gd name="T92" fmla="*/ 25 w 42"/>
                <a:gd name="T93" fmla="*/ 5 h 27"/>
                <a:gd name="T94" fmla="*/ 22 w 42"/>
                <a:gd name="T95" fmla="*/ 4 h 27"/>
                <a:gd name="T96" fmla="*/ 18 w 42"/>
                <a:gd name="T97" fmla="*/ 3 h 27"/>
                <a:gd name="T98" fmla="*/ 16 w 42"/>
                <a:gd name="T99" fmla="*/ 2 h 27"/>
                <a:gd name="T100" fmla="*/ 13 w 42"/>
                <a:gd name="T101" fmla="*/ 1 h 2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2" h="27">
                  <a:moveTo>
                    <a:pt x="13" y="1"/>
                  </a:moveTo>
                  <a:lnTo>
                    <a:pt x="12" y="1"/>
                  </a:lnTo>
                  <a:lnTo>
                    <a:pt x="12" y="0"/>
                  </a:lnTo>
                  <a:lnTo>
                    <a:pt x="11" y="0"/>
                  </a:lnTo>
                  <a:lnTo>
                    <a:pt x="10" y="0"/>
                  </a:lnTo>
                  <a:lnTo>
                    <a:pt x="9" y="0"/>
                  </a:lnTo>
                  <a:lnTo>
                    <a:pt x="8" y="0"/>
                  </a:lnTo>
                  <a:lnTo>
                    <a:pt x="7" y="0"/>
                  </a:lnTo>
                  <a:lnTo>
                    <a:pt x="7" y="1"/>
                  </a:lnTo>
                  <a:lnTo>
                    <a:pt x="6" y="1"/>
                  </a:lnTo>
                  <a:lnTo>
                    <a:pt x="5" y="2"/>
                  </a:lnTo>
                  <a:lnTo>
                    <a:pt x="4" y="2"/>
                  </a:lnTo>
                  <a:lnTo>
                    <a:pt x="4" y="3"/>
                  </a:lnTo>
                  <a:lnTo>
                    <a:pt x="3" y="3"/>
                  </a:lnTo>
                  <a:lnTo>
                    <a:pt x="3" y="4"/>
                  </a:lnTo>
                  <a:lnTo>
                    <a:pt x="2" y="4"/>
                  </a:lnTo>
                  <a:lnTo>
                    <a:pt x="2" y="5"/>
                  </a:lnTo>
                  <a:lnTo>
                    <a:pt x="1" y="6"/>
                  </a:lnTo>
                  <a:lnTo>
                    <a:pt x="1" y="7"/>
                  </a:lnTo>
                  <a:lnTo>
                    <a:pt x="0" y="7"/>
                  </a:lnTo>
                  <a:lnTo>
                    <a:pt x="0" y="8"/>
                  </a:lnTo>
                  <a:lnTo>
                    <a:pt x="0" y="9"/>
                  </a:lnTo>
                  <a:lnTo>
                    <a:pt x="0" y="10"/>
                  </a:lnTo>
                  <a:lnTo>
                    <a:pt x="0" y="11"/>
                  </a:lnTo>
                  <a:lnTo>
                    <a:pt x="0" y="12"/>
                  </a:lnTo>
                  <a:lnTo>
                    <a:pt x="1" y="12"/>
                  </a:lnTo>
                  <a:lnTo>
                    <a:pt x="1" y="14"/>
                  </a:lnTo>
                  <a:lnTo>
                    <a:pt x="2" y="15"/>
                  </a:lnTo>
                  <a:lnTo>
                    <a:pt x="2" y="16"/>
                  </a:lnTo>
                  <a:lnTo>
                    <a:pt x="3" y="16"/>
                  </a:lnTo>
                  <a:lnTo>
                    <a:pt x="4" y="16"/>
                  </a:lnTo>
                  <a:lnTo>
                    <a:pt x="4" y="17"/>
                  </a:lnTo>
                  <a:lnTo>
                    <a:pt x="5" y="17"/>
                  </a:lnTo>
                  <a:lnTo>
                    <a:pt x="6" y="17"/>
                  </a:lnTo>
                  <a:lnTo>
                    <a:pt x="6" y="18"/>
                  </a:lnTo>
                  <a:lnTo>
                    <a:pt x="7" y="18"/>
                  </a:lnTo>
                  <a:lnTo>
                    <a:pt x="8" y="18"/>
                  </a:lnTo>
                  <a:lnTo>
                    <a:pt x="9" y="18"/>
                  </a:lnTo>
                  <a:lnTo>
                    <a:pt x="10" y="19"/>
                  </a:lnTo>
                  <a:lnTo>
                    <a:pt x="11" y="19"/>
                  </a:lnTo>
                  <a:lnTo>
                    <a:pt x="11" y="20"/>
                  </a:lnTo>
                  <a:lnTo>
                    <a:pt x="12" y="20"/>
                  </a:lnTo>
                  <a:lnTo>
                    <a:pt x="13" y="21"/>
                  </a:lnTo>
                  <a:lnTo>
                    <a:pt x="14" y="21"/>
                  </a:lnTo>
                  <a:lnTo>
                    <a:pt x="15" y="22"/>
                  </a:lnTo>
                  <a:lnTo>
                    <a:pt x="16" y="22"/>
                  </a:lnTo>
                  <a:lnTo>
                    <a:pt x="17" y="23"/>
                  </a:lnTo>
                  <a:lnTo>
                    <a:pt x="18" y="23"/>
                  </a:lnTo>
                  <a:lnTo>
                    <a:pt x="18" y="24"/>
                  </a:lnTo>
                  <a:lnTo>
                    <a:pt x="19" y="24"/>
                  </a:lnTo>
                  <a:lnTo>
                    <a:pt x="21" y="24"/>
                  </a:lnTo>
                  <a:lnTo>
                    <a:pt x="21" y="25"/>
                  </a:lnTo>
                  <a:lnTo>
                    <a:pt x="22" y="25"/>
                  </a:lnTo>
                  <a:lnTo>
                    <a:pt x="23" y="25"/>
                  </a:lnTo>
                  <a:lnTo>
                    <a:pt x="24" y="26"/>
                  </a:lnTo>
                  <a:lnTo>
                    <a:pt x="25" y="26"/>
                  </a:lnTo>
                  <a:lnTo>
                    <a:pt x="26" y="26"/>
                  </a:lnTo>
                  <a:lnTo>
                    <a:pt x="27" y="26"/>
                  </a:lnTo>
                  <a:lnTo>
                    <a:pt x="28" y="26"/>
                  </a:lnTo>
                  <a:lnTo>
                    <a:pt x="29" y="26"/>
                  </a:lnTo>
                  <a:lnTo>
                    <a:pt x="30" y="26"/>
                  </a:lnTo>
                  <a:lnTo>
                    <a:pt x="31" y="26"/>
                  </a:lnTo>
                  <a:lnTo>
                    <a:pt x="32" y="26"/>
                  </a:lnTo>
                  <a:lnTo>
                    <a:pt x="33" y="26"/>
                  </a:lnTo>
                  <a:lnTo>
                    <a:pt x="34" y="26"/>
                  </a:lnTo>
                  <a:lnTo>
                    <a:pt x="35" y="26"/>
                  </a:lnTo>
                  <a:lnTo>
                    <a:pt x="36" y="26"/>
                  </a:lnTo>
                  <a:lnTo>
                    <a:pt x="37" y="26"/>
                  </a:lnTo>
                  <a:lnTo>
                    <a:pt x="38" y="26"/>
                  </a:lnTo>
                  <a:lnTo>
                    <a:pt x="39" y="26"/>
                  </a:lnTo>
                  <a:lnTo>
                    <a:pt x="40" y="26"/>
                  </a:lnTo>
                  <a:lnTo>
                    <a:pt x="41" y="26"/>
                  </a:lnTo>
                  <a:lnTo>
                    <a:pt x="41" y="23"/>
                  </a:lnTo>
                  <a:lnTo>
                    <a:pt x="41" y="22"/>
                  </a:lnTo>
                  <a:lnTo>
                    <a:pt x="41" y="21"/>
                  </a:lnTo>
                  <a:lnTo>
                    <a:pt x="40" y="20"/>
                  </a:lnTo>
                  <a:lnTo>
                    <a:pt x="40" y="18"/>
                  </a:lnTo>
                  <a:lnTo>
                    <a:pt x="39" y="18"/>
                  </a:lnTo>
                  <a:lnTo>
                    <a:pt x="39" y="17"/>
                  </a:lnTo>
                  <a:lnTo>
                    <a:pt x="38" y="16"/>
                  </a:lnTo>
                  <a:lnTo>
                    <a:pt x="37" y="15"/>
                  </a:lnTo>
                  <a:lnTo>
                    <a:pt x="37" y="14"/>
                  </a:lnTo>
                  <a:lnTo>
                    <a:pt x="36" y="14"/>
                  </a:lnTo>
                  <a:lnTo>
                    <a:pt x="35" y="12"/>
                  </a:lnTo>
                  <a:lnTo>
                    <a:pt x="35" y="11"/>
                  </a:lnTo>
                  <a:lnTo>
                    <a:pt x="33" y="11"/>
                  </a:lnTo>
                  <a:lnTo>
                    <a:pt x="33" y="10"/>
                  </a:lnTo>
                  <a:lnTo>
                    <a:pt x="31" y="9"/>
                  </a:lnTo>
                  <a:lnTo>
                    <a:pt x="30" y="9"/>
                  </a:lnTo>
                  <a:lnTo>
                    <a:pt x="29" y="8"/>
                  </a:lnTo>
                  <a:lnTo>
                    <a:pt x="28" y="7"/>
                  </a:lnTo>
                  <a:lnTo>
                    <a:pt x="27" y="7"/>
                  </a:lnTo>
                  <a:lnTo>
                    <a:pt x="26" y="6"/>
                  </a:lnTo>
                  <a:lnTo>
                    <a:pt x="25" y="5"/>
                  </a:lnTo>
                  <a:lnTo>
                    <a:pt x="23" y="5"/>
                  </a:lnTo>
                  <a:lnTo>
                    <a:pt x="22" y="4"/>
                  </a:lnTo>
                  <a:lnTo>
                    <a:pt x="21" y="3"/>
                  </a:lnTo>
                  <a:lnTo>
                    <a:pt x="18" y="3"/>
                  </a:lnTo>
                  <a:lnTo>
                    <a:pt x="17" y="3"/>
                  </a:lnTo>
                  <a:lnTo>
                    <a:pt x="16" y="2"/>
                  </a:lnTo>
                  <a:lnTo>
                    <a:pt x="14" y="1"/>
                  </a:lnTo>
                  <a:lnTo>
                    <a:pt x="13" y="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834" name="Freeform 352"/>
            <p:cNvSpPr>
              <a:spLocks/>
            </p:cNvSpPr>
            <p:nvPr/>
          </p:nvSpPr>
          <p:spPr bwMode="auto">
            <a:xfrm>
              <a:off x="3250" y="1633"/>
              <a:ext cx="41" cy="25"/>
            </a:xfrm>
            <a:custGeom>
              <a:avLst/>
              <a:gdLst>
                <a:gd name="T0" fmla="*/ 12 w 41"/>
                <a:gd name="T1" fmla="*/ 1 h 25"/>
                <a:gd name="T2" fmla="*/ 11 w 41"/>
                <a:gd name="T3" fmla="*/ 0 h 25"/>
                <a:gd name="T4" fmla="*/ 9 w 41"/>
                <a:gd name="T5" fmla="*/ 0 h 25"/>
                <a:gd name="T6" fmla="*/ 8 w 41"/>
                <a:gd name="T7" fmla="*/ 1 h 25"/>
                <a:gd name="T8" fmla="*/ 7 w 41"/>
                <a:gd name="T9" fmla="*/ 2 h 25"/>
                <a:gd name="T10" fmla="*/ 5 w 41"/>
                <a:gd name="T11" fmla="*/ 2 h 25"/>
                <a:gd name="T12" fmla="*/ 4 w 41"/>
                <a:gd name="T13" fmla="*/ 4 h 25"/>
                <a:gd name="T14" fmla="*/ 2 w 41"/>
                <a:gd name="T15" fmla="*/ 4 h 25"/>
                <a:gd name="T16" fmla="*/ 2 w 41"/>
                <a:gd name="T17" fmla="*/ 6 h 25"/>
                <a:gd name="T18" fmla="*/ 0 w 41"/>
                <a:gd name="T19" fmla="*/ 7 h 25"/>
                <a:gd name="T20" fmla="*/ 0 w 41"/>
                <a:gd name="T21" fmla="*/ 9 h 25"/>
                <a:gd name="T22" fmla="*/ 0 w 41"/>
                <a:gd name="T23" fmla="*/ 11 h 25"/>
                <a:gd name="T24" fmla="*/ 1 w 41"/>
                <a:gd name="T25" fmla="*/ 12 h 25"/>
                <a:gd name="T26" fmla="*/ 2 w 41"/>
                <a:gd name="T27" fmla="*/ 13 h 25"/>
                <a:gd name="T28" fmla="*/ 3 w 41"/>
                <a:gd name="T29" fmla="*/ 15 h 25"/>
                <a:gd name="T30" fmla="*/ 5 w 41"/>
                <a:gd name="T31" fmla="*/ 15 h 25"/>
                <a:gd name="T32" fmla="*/ 7 w 41"/>
                <a:gd name="T33" fmla="*/ 16 h 25"/>
                <a:gd name="T34" fmla="*/ 9 w 41"/>
                <a:gd name="T35" fmla="*/ 17 h 25"/>
                <a:gd name="T36" fmla="*/ 10 w 41"/>
                <a:gd name="T37" fmla="*/ 18 h 25"/>
                <a:gd name="T38" fmla="*/ 12 w 41"/>
                <a:gd name="T39" fmla="*/ 19 h 25"/>
                <a:gd name="T40" fmla="*/ 14 w 41"/>
                <a:gd name="T41" fmla="*/ 20 h 25"/>
                <a:gd name="T42" fmla="*/ 15 w 41"/>
                <a:gd name="T43" fmla="*/ 21 h 25"/>
                <a:gd name="T44" fmla="*/ 17 w 41"/>
                <a:gd name="T45" fmla="*/ 21 h 25"/>
                <a:gd name="T46" fmla="*/ 18 w 41"/>
                <a:gd name="T47" fmla="*/ 22 h 25"/>
                <a:gd name="T48" fmla="*/ 21 w 41"/>
                <a:gd name="T49" fmla="*/ 23 h 25"/>
                <a:gd name="T50" fmla="*/ 23 w 41"/>
                <a:gd name="T51" fmla="*/ 24 h 25"/>
                <a:gd name="T52" fmla="*/ 25 w 41"/>
                <a:gd name="T53" fmla="*/ 24 h 25"/>
                <a:gd name="T54" fmla="*/ 27 w 41"/>
                <a:gd name="T55" fmla="*/ 24 h 25"/>
                <a:gd name="T56" fmla="*/ 29 w 41"/>
                <a:gd name="T57" fmla="*/ 24 h 25"/>
                <a:gd name="T58" fmla="*/ 31 w 41"/>
                <a:gd name="T59" fmla="*/ 24 h 25"/>
                <a:gd name="T60" fmla="*/ 33 w 41"/>
                <a:gd name="T61" fmla="*/ 24 h 25"/>
                <a:gd name="T62" fmla="*/ 35 w 41"/>
                <a:gd name="T63" fmla="*/ 24 h 25"/>
                <a:gd name="T64" fmla="*/ 37 w 41"/>
                <a:gd name="T65" fmla="*/ 24 h 25"/>
                <a:gd name="T66" fmla="*/ 39 w 41"/>
                <a:gd name="T67" fmla="*/ 24 h 25"/>
                <a:gd name="T68" fmla="*/ 40 w 41"/>
                <a:gd name="T69" fmla="*/ 22 h 25"/>
                <a:gd name="T70" fmla="*/ 40 w 41"/>
                <a:gd name="T71" fmla="*/ 20 h 25"/>
                <a:gd name="T72" fmla="*/ 40 w 41"/>
                <a:gd name="T73" fmla="*/ 18 h 25"/>
                <a:gd name="T74" fmla="*/ 39 w 41"/>
                <a:gd name="T75" fmla="*/ 16 h 25"/>
                <a:gd name="T76" fmla="*/ 38 w 41"/>
                <a:gd name="T77" fmla="*/ 14 h 25"/>
                <a:gd name="T78" fmla="*/ 36 w 41"/>
                <a:gd name="T79" fmla="*/ 12 h 25"/>
                <a:gd name="T80" fmla="*/ 34 w 41"/>
                <a:gd name="T81" fmla="*/ 12 h 25"/>
                <a:gd name="T82" fmla="*/ 32 w 41"/>
                <a:gd name="T83" fmla="*/ 10 h 25"/>
                <a:gd name="T84" fmla="*/ 30 w 41"/>
                <a:gd name="T85" fmla="*/ 9 h 25"/>
                <a:gd name="T86" fmla="*/ 28 w 41"/>
                <a:gd name="T87" fmla="*/ 8 h 25"/>
                <a:gd name="T88" fmla="*/ 25 w 41"/>
                <a:gd name="T89" fmla="*/ 6 h 25"/>
                <a:gd name="T90" fmla="*/ 23 w 41"/>
                <a:gd name="T91" fmla="*/ 5 h 25"/>
                <a:gd name="T92" fmla="*/ 21 w 41"/>
                <a:gd name="T93" fmla="*/ 4 h 25"/>
                <a:gd name="T94" fmla="*/ 17 w 41"/>
                <a:gd name="T95" fmla="*/ 3 h 25"/>
                <a:gd name="T96" fmla="*/ 14 w 41"/>
                <a:gd name="T97" fmla="*/ 2 h 2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1" h="25">
                  <a:moveTo>
                    <a:pt x="13" y="2"/>
                  </a:moveTo>
                  <a:lnTo>
                    <a:pt x="12" y="1"/>
                  </a:lnTo>
                  <a:lnTo>
                    <a:pt x="11" y="1"/>
                  </a:lnTo>
                  <a:lnTo>
                    <a:pt x="11" y="0"/>
                  </a:lnTo>
                  <a:lnTo>
                    <a:pt x="10" y="0"/>
                  </a:lnTo>
                  <a:lnTo>
                    <a:pt x="9" y="0"/>
                  </a:lnTo>
                  <a:lnTo>
                    <a:pt x="8" y="0"/>
                  </a:lnTo>
                  <a:lnTo>
                    <a:pt x="8" y="1"/>
                  </a:lnTo>
                  <a:lnTo>
                    <a:pt x="7" y="1"/>
                  </a:lnTo>
                  <a:lnTo>
                    <a:pt x="7" y="2"/>
                  </a:lnTo>
                  <a:lnTo>
                    <a:pt x="6" y="2"/>
                  </a:lnTo>
                  <a:lnTo>
                    <a:pt x="5" y="2"/>
                  </a:lnTo>
                  <a:lnTo>
                    <a:pt x="4" y="3"/>
                  </a:lnTo>
                  <a:lnTo>
                    <a:pt x="4" y="4"/>
                  </a:lnTo>
                  <a:lnTo>
                    <a:pt x="3" y="4"/>
                  </a:lnTo>
                  <a:lnTo>
                    <a:pt x="2" y="4"/>
                  </a:lnTo>
                  <a:lnTo>
                    <a:pt x="2" y="5"/>
                  </a:lnTo>
                  <a:lnTo>
                    <a:pt x="2" y="6"/>
                  </a:lnTo>
                  <a:lnTo>
                    <a:pt x="1" y="6"/>
                  </a:lnTo>
                  <a:lnTo>
                    <a:pt x="0" y="7"/>
                  </a:lnTo>
                  <a:lnTo>
                    <a:pt x="0" y="8"/>
                  </a:lnTo>
                  <a:lnTo>
                    <a:pt x="0" y="9"/>
                  </a:lnTo>
                  <a:lnTo>
                    <a:pt x="0" y="10"/>
                  </a:lnTo>
                  <a:lnTo>
                    <a:pt x="0" y="11"/>
                  </a:lnTo>
                  <a:lnTo>
                    <a:pt x="0" y="12"/>
                  </a:lnTo>
                  <a:lnTo>
                    <a:pt x="1" y="12"/>
                  </a:lnTo>
                  <a:lnTo>
                    <a:pt x="1" y="13"/>
                  </a:lnTo>
                  <a:lnTo>
                    <a:pt x="2" y="13"/>
                  </a:lnTo>
                  <a:lnTo>
                    <a:pt x="2" y="14"/>
                  </a:lnTo>
                  <a:lnTo>
                    <a:pt x="3" y="15"/>
                  </a:lnTo>
                  <a:lnTo>
                    <a:pt x="4" y="15"/>
                  </a:lnTo>
                  <a:lnTo>
                    <a:pt x="5" y="15"/>
                  </a:lnTo>
                  <a:lnTo>
                    <a:pt x="6" y="16"/>
                  </a:lnTo>
                  <a:lnTo>
                    <a:pt x="7" y="16"/>
                  </a:lnTo>
                  <a:lnTo>
                    <a:pt x="8" y="17"/>
                  </a:lnTo>
                  <a:lnTo>
                    <a:pt x="9" y="17"/>
                  </a:lnTo>
                  <a:lnTo>
                    <a:pt x="10" y="17"/>
                  </a:lnTo>
                  <a:lnTo>
                    <a:pt x="10" y="18"/>
                  </a:lnTo>
                  <a:lnTo>
                    <a:pt x="11" y="18"/>
                  </a:lnTo>
                  <a:lnTo>
                    <a:pt x="12" y="19"/>
                  </a:lnTo>
                  <a:lnTo>
                    <a:pt x="13" y="19"/>
                  </a:lnTo>
                  <a:lnTo>
                    <a:pt x="14" y="20"/>
                  </a:lnTo>
                  <a:lnTo>
                    <a:pt x="15" y="20"/>
                  </a:lnTo>
                  <a:lnTo>
                    <a:pt x="15" y="21"/>
                  </a:lnTo>
                  <a:lnTo>
                    <a:pt x="16" y="21"/>
                  </a:lnTo>
                  <a:lnTo>
                    <a:pt x="17" y="21"/>
                  </a:lnTo>
                  <a:lnTo>
                    <a:pt x="17" y="22"/>
                  </a:lnTo>
                  <a:lnTo>
                    <a:pt x="18" y="22"/>
                  </a:lnTo>
                  <a:lnTo>
                    <a:pt x="19" y="23"/>
                  </a:lnTo>
                  <a:lnTo>
                    <a:pt x="21" y="23"/>
                  </a:lnTo>
                  <a:lnTo>
                    <a:pt x="22" y="23"/>
                  </a:lnTo>
                  <a:lnTo>
                    <a:pt x="23" y="24"/>
                  </a:lnTo>
                  <a:lnTo>
                    <a:pt x="24" y="24"/>
                  </a:lnTo>
                  <a:lnTo>
                    <a:pt x="25" y="24"/>
                  </a:lnTo>
                  <a:lnTo>
                    <a:pt x="26" y="24"/>
                  </a:lnTo>
                  <a:lnTo>
                    <a:pt x="27" y="24"/>
                  </a:lnTo>
                  <a:lnTo>
                    <a:pt x="28" y="24"/>
                  </a:lnTo>
                  <a:lnTo>
                    <a:pt x="29" y="24"/>
                  </a:lnTo>
                  <a:lnTo>
                    <a:pt x="30" y="24"/>
                  </a:lnTo>
                  <a:lnTo>
                    <a:pt x="31" y="24"/>
                  </a:lnTo>
                  <a:lnTo>
                    <a:pt x="32" y="24"/>
                  </a:lnTo>
                  <a:lnTo>
                    <a:pt x="33" y="24"/>
                  </a:lnTo>
                  <a:lnTo>
                    <a:pt x="34" y="24"/>
                  </a:lnTo>
                  <a:lnTo>
                    <a:pt x="35" y="24"/>
                  </a:lnTo>
                  <a:lnTo>
                    <a:pt x="36" y="24"/>
                  </a:lnTo>
                  <a:lnTo>
                    <a:pt x="37" y="24"/>
                  </a:lnTo>
                  <a:lnTo>
                    <a:pt x="38" y="24"/>
                  </a:lnTo>
                  <a:lnTo>
                    <a:pt x="39" y="24"/>
                  </a:lnTo>
                  <a:lnTo>
                    <a:pt x="40" y="24"/>
                  </a:lnTo>
                  <a:lnTo>
                    <a:pt x="40" y="22"/>
                  </a:lnTo>
                  <a:lnTo>
                    <a:pt x="40" y="21"/>
                  </a:lnTo>
                  <a:lnTo>
                    <a:pt x="40" y="20"/>
                  </a:lnTo>
                  <a:lnTo>
                    <a:pt x="40" y="19"/>
                  </a:lnTo>
                  <a:lnTo>
                    <a:pt x="40" y="18"/>
                  </a:lnTo>
                  <a:lnTo>
                    <a:pt x="39" y="17"/>
                  </a:lnTo>
                  <a:lnTo>
                    <a:pt x="39" y="16"/>
                  </a:lnTo>
                  <a:lnTo>
                    <a:pt x="38" y="15"/>
                  </a:lnTo>
                  <a:lnTo>
                    <a:pt x="38" y="14"/>
                  </a:lnTo>
                  <a:lnTo>
                    <a:pt x="37" y="13"/>
                  </a:lnTo>
                  <a:lnTo>
                    <a:pt x="36" y="12"/>
                  </a:lnTo>
                  <a:lnTo>
                    <a:pt x="35" y="12"/>
                  </a:lnTo>
                  <a:lnTo>
                    <a:pt x="34" y="12"/>
                  </a:lnTo>
                  <a:lnTo>
                    <a:pt x="33" y="11"/>
                  </a:lnTo>
                  <a:lnTo>
                    <a:pt x="32" y="10"/>
                  </a:lnTo>
                  <a:lnTo>
                    <a:pt x="31" y="10"/>
                  </a:lnTo>
                  <a:lnTo>
                    <a:pt x="30" y="9"/>
                  </a:lnTo>
                  <a:lnTo>
                    <a:pt x="29" y="8"/>
                  </a:lnTo>
                  <a:lnTo>
                    <a:pt x="28" y="8"/>
                  </a:lnTo>
                  <a:lnTo>
                    <a:pt x="27" y="7"/>
                  </a:lnTo>
                  <a:lnTo>
                    <a:pt x="25" y="6"/>
                  </a:lnTo>
                  <a:lnTo>
                    <a:pt x="24" y="6"/>
                  </a:lnTo>
                  <a:lnTo>
                    <a:pt x="23" y="5"/>
                  </a:lnTo>
                  <a:lnTo>
                    <a:pt x="22" y="5"/>
                  </a:lnTo>
                  <a:lnTo>
                    <a:pt x="21" y="4"/>
                  </a:lnTo>
                  <a:lnTo>
                    <a:pt x="18" y="4"/>
                  </a:lnTo>
                  <a:lnTo>
                    <a:pt x="17" y="3"/>
                  </a:lnTo>
                  <a:lnTo>
                    <a:pt x="16" y="2"/>
                  </a:lnTo>
                  <a:lnTo>
                    <a:pt x="14" y="2"/>
                  </a:lnTo>
                  <a:lnTo>
                    <a:pt x="13" y="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835" name="Freeform 353"/>
            <p:cNvSpPr>
              <a:spLocks/>
            </p:cNvSpPr>
            <p:nvPr/>
          </p:nvSpPr>
          <p:spPr bwMode="auto">
            <a:xfrm>
              <a:off x="3479" y="1600"/>
              <a:ext cx="42" cy="27"/>
            </a:xfrm>
            <a:custGeom>
              <a:avLst/>
              <a:gdLst>
                <a:gd name="T0" fmla="*/ 13 w 42"/>
                <a:gd name="T1" fmla="*/ 0 h 27"/>
                <a:gd name="T2" fmla="*/ 11 w 42"/>
                <a:gd name="T3" fmla="*/ 0 h 27"/>
                <a:gd name="T4" fmla="*/ 9 w 42"/>
                <a:gd name="T5" fmla="*/ 0 h 27"/>
                <a:gd name="T6" fmla="*/ 7 w 42"/>
                <a:gd name="T7" fmla="*/ 0 h 27"/>
                <a:gd name="T8" fmla="*/ 6 w 42"/>
                <a:gd name="T9" fmla="*/ 1 h 27"/>
                <a:gd name="T10" fmla="*/ 5 w 42"/>
                <a:gd name="T11" fmla="*/ 2 h 27"/>
                <a:gd name="T12" fmla="*/ 4 w 42"/>
                <a:gd name="T13" fmla="*/ 3 h 27"/>
                <a:gd name="T14" fmla="*/ 2 w 42"/>
                <a:gd name="T15" fmla="*/ 4 h 27"/>
                <a:gd name="T16" fmla="*/ 2 w 42"/>
                <a:gd name="T17" fmla="*/ 6 h 27"/>
                <a:gd name="T18" fmla="*/ 1 w 42"/>
                <a:gd name="T19" fmla="*/ 7 h 27"/>
                <a:gd name="T20" fmla="*/ 1 w 42"/>
                <a:gd name="T21" fmla="*/ 9 h 27"/>
                <a:gd name="T22" fmla="*/ 0 w 42"/>
                <a:gd name="T23" fmla="*/ 10 h 27"/>
                <a:gd name="T24" fmla="*/ 1 w 42"/>
                <a:gd name="T25" fmla="*/ 11 h 27"/>
                <a:gd name="T26" fmla="*/ 2 w 42"/>
                <a:gd name="T27" fmla="*/ 14 h 27"/>
                <a:gd name="T28" fmla="*/ 3 w 42"/>
                <a:gd name="T29" fmla="*/ 15 h 27"/>
                <a:gd name="T30" fmla="*/ 4 w 42"/>
                <a:gd name="T31" fmla="*/ 16 h 27"/>
                <a:gd name="T32" fmla="*/ 6 w 42"/>
                <a:gd name="T33" fmla="*/ 17 h 27"/>
                <a:gd name="T34" fmla="*/ 8 w 42"/>
                <a:gd name="T35" fmla="*/ 18 h 27"/>
                <a:gd name="T36" fmla="*/ 10 w 42"/>
                <a:gd name="T37" fmla="*/ 18 h 27"/>
                <a:gd name="T38" fmla="*/ 11 w 42"/>
                <a:gd name="T39" fmla="*/ 19 h 27"/>
                <a:gd name="T40" fmla="*/ 12 w 42"/>
                <a:gd name="T41" fmla="*/ 20 h 27"/>
                <a:gd name="T42" fmla="*/ 14 w 42"/>
                <a:gd name="T43" fmla="*/ 21 h 27"/>
                <a:gd name="T44" fmla="*/ 16 w 42"/>
                <a:gd name="T45" fmla="*/ 21 h 27"/>
                <a:gd name="T46" fmla="*/ 17 w 42"/>
                <a:gd name="T47" fmla="*/ 22 h 27"/>
                <a:gd name="T48" fmla="*/ 18 w 42"/>
                <a:gd name="T49" fmla="*/ 23 h 27"/>
                <a:gd name="T50" fmla="*/ 19 w 42"/>
                <a:gd name="T51" fmla="*/ 24 h 27"/>
                <a:gd name="T52" fmla="*/ 22 w 42"/>
                <a:gd name="T53" fmla="*/ 25 h 27"/>
                <a:gd name="T54" fmla="*/ 24 w 42"/>
                <a:gd name="T55" fmla="*/ 25 h 27"/>
                <a:gd name="T56" fmla="*/ 26 w 42"/>
                <a:gd name="T57" fmla="*/ 25 h 27"/>
                <a:gd name="T58" fmla="*/ 28 w 42"/>
                <a:gd name="T59" fmla="*/ 25 h 27"/>
                <a:gd name="T60" fmla="*/ 30 w 42"/>
                <a:gd name="T61" fmla="*/ 25 h 27"/>
                <a:gd name="T62" fmla="*/ 32 w 42"/>
                <a:gd name="T63" fmla="*/ 25 h 27"/>
                <a:gd name="T64" fmla="*/ 34 w 42"/>
                <a:gd name="T65" fmla="*/ 25 h 27"/>
                <a:gd name="T66" fmla="*/ 36 w 42"/>
                <a:gd name="T67" fmla="*/ 25 h 27"/>
                <a:gd name="T68" fmla="*/ 38 w 42"/>
                <a:gd name="T69" fmla="*/ 25 h 27"/>
                <a:gd name="T70" fmla="*/ 40 w 42"/>
                <a:gd name="T71" fmla="*/ 25 h 27"/>
                <a:gd name="T72" fmla="*/ 41 w 42"/>
                <a:gd name="T73" fmla="*/ 26 h 27"/>
                <a:gd name="T74" fmla="*/ 41 w 42"/>
                <a:gd name="T75" fmla="*/ 23 h 27"/>
                <a:gd name="T76" fmla="*/ 41 w 42"/>
                <a:gd name="T77" fmla="*/ 21 h 27"/>
                <a:gd name="T78" fmla="*/ 41 w 42"/>
                <a:gd name="T79" fmla="*/ 19 h 27"/>
                <a:gd name="T80" fmla="*/ 40 w 42"/>
                <a:gd name="T81" fmla="*/ 17 h 27"/>
                <a:gd name="T82" fmla="*/ 39 w 42"/>
                <a:gd name="T83" fmla="*/ 16 h 27"/>
                <a:gd name="T84" fmla="*/ 37 w 42"/>
                <a:gd name="T85" fmla="*/ 14 h 27"/>
                <a:gd name="T86" fmla="*/ 36 w 42"/>
                <a:gd name="T87" fmla="*/ 12 h 27"/>
                <a:gd name="T88" fmla="*/ 34 w 42"/>
                <a:gd name="T89" fmla="*/ 10 h 27"/>
                <a:gd name="T90" fmla="*/ 32 w 42"/>
                <a:gd name="T91" fmla="*/ 9 h 27"/>
                <a:gd name="T92" fmla="*/ 30 w 42"/>
                <a:gd name="T93" fmla="*/ 8 h 27"/>
                <a:gd name="T94" fmla="*/ 27 w 42"/>
                <a:gd name="T95" fmla="*/ 6 h 27"/>
                <a:gd name="T96" fmla="*/ 25 w 42"/>
                <a:gd name="T97" fmla="*/ 5 h 27"/>
                <a:gd name="T98" fmla="*/ 23 w 42"/>
                <a:gd name="T99" fmla="*/ 4 h 27"/>
                <a:gd name="T100" fmla="*/ 19 w 42"/>
                <a:gd name="T101" fmla="*/ 3 h 27"/>
                <a:gd name="T102" fmla="*/ 16 w 42"/>
                <a:gd name="T103" fmla="*/ 2 h 27"/>
                <a:gd name="T104" fmla="*/ 14 w 42"/>
                <a:gd name="T105" fmla="*/ 1 h 2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2" h="27">
                  <a:moveTo>
                    <a:pt x="14" y="1"/>
                  </a:moveTo>
                  <a:lnTo>
                    <a:pt x="13" y="0"/>
                  </a:lnTo>
                  <a:lnTo>
                    <a:pt x="12" y="0"/>
                  </a:lnTo>
                  <a:lnTo>
                    <a:pt x="11" y="0"/>
                  </a:lnTo>
                  <a:lnTo>
                    <a:pt x="10" y="0"/>
                  </a:lnTo>
                  <a:lnTo>
                    <a:pt x="9" y="0"/>
                  </a:lnTo>
                  <a:lnTo>
                    <a:pt x="8" y="0"/>
                  </a:lnTo>
                  <a:lnTo>
                    <a:pt x="7" y="0"/>
                  </a:lnTo>
                  <a:lnTo>
                    <a:pt x="7" y="1"/>
                  </a:lnTo>
                  <a:lnTo>
                    <a:pt x="6" y="1"/>
                  </a:lnTo>
                  <a:lnTo>
                    <a:pt x="6" y="2"/>
                  </a:lnTo>
                  <a:lnTo>
                    <a:pt x="5" y="2"/>
                  </a:lnTo>
                  <a:lnTo>
                    <a:pt x="4" y="2"/>
                  </a:lnTo>
                  <a:lnTo>
                    <a:pt x="4" y="3"/>
                  </a:lnTo>
                  <a:lnTo>
                    <a:pt x="3" y="4"/>
                  </a:lnTo>
                  <a:lnTo>
                    <a:pt x="2" y="4"/>
                  </a:lnTo>
                  <a:lnTo>
                    <a:pt x="2" y="5"/>
                  </a:lnTo>
                  <a:lnTo>
                    <a:pt x="2" y="6"/>
                  </a:lnTo>
                  <a:lnTo>
                    <a:pt x="1" y="6"/>
                  </a:lnTo>
                  <a:lnTo>
                    <a:pt x="1" y="7"/>
                  </a:lnTo>
                  <a:lnTo>
                    <a:pt x="1" y="8"/>
                  </a:lnTo>
                  <a:lnTo>
                    <a:pt x="1" y="9"/>
                  </a:lnTo>
                  <a:lnTo>
                    <a:pt x="0" y="9"/>
                  </a:lnTo>
                  <a:lnTo>
                    <a:pt x="0" y="10"/>
                  </a:lnTo>
                  <a:lnTo>
                    <a:pt x="1" y="10"/>
                  </a:lnTo>
                  <a:lnTo>
                    <a:pt x="1" y="11"/>
                  </a:lnTo>
                  <a:lnTo>
                    <a:pt x="1" y="12"/>
                  </a:lnTo>
                  <a:lnTo>
                    <a:pt x="2" y="14"/>
                  </a:lnTo>
                  <a:lnTo>
                    <a:pt x="2" y="15"/>
                  </a:lnTo>
                  <a:lnTo>
                    <a:pt x="3" y="15"/>
                  </a:lnTo>
                  <a:lnTo>
                    <a:pt x="3" y="16"/>
                  </a:lnTo>
                  <a:lnTo>
                    <a:pt x="4" y="16"/>
                  </a:lnTo>
                  <a:lnTo>
                    <a:pt x="5" y="17"/>
                  </a:lnTo>
                  <a:lnTo>
                    <a:pt x="6" y="17"/>
                  </a:lnTo>
                  <a:lnTo>
                    <a:pt x="7" y="17"/>
                  </a:lnTo>
                  <a:lnTo>
                    <a:pt x="8" y="18"/>
                  </a:lnTo>
                  <a:lnTo>
                    <a:pt x="9" y="18"/>
                  </a:lnTo>
                  <a:lnTo>
                    <a:pt x="10" y="18"/>
                  </a:lnTo>
                  <a:lnTo>
                    <a:pt x="10" y="19"/>
                  </a:lnTo>
                  <a:lnTo>
                    <a:pt x="11" y="19"/>
                  </a:lnTo>
                  <a:lnTo>
                    <a:pt x="12" y="19"/>
                  </a:lnTo>
                  <a:lnTo>
                    <a:pt x="12" y="20"/>
                  </a:lnTo>
                  <a:lnTo>
                    <a:pt x="13" y="20"/>
                  </a:lnTo>
                  <a:lnTo>
                    <a:pt x="14" y="21"/>
                  </a:lnTo>
                  <a:lnTo>
                    <a:pt x="15" y="21"/>
                  </a:lnTo>
                  <a:lnTo>
                    <a:pt x="16" y="21"/>
                  </a:lnTo>
                  <a:lnTo>
                    <a:pt x="16" y="22"/>
                  </a:lnTo>
                  <a:lnTo>
                    <a:pt x="17" y="22"/>
                  </a:lnTo>
                  <a:lnTo>
                    <a:pt x="17" y="23"/>
                  </a:lnTo>
                  <a:lnTo>
                    <a:pt x="18" y="23"/>
                  </a:lnTo>
                  <a:lnTo>
                    <a:pt x="19" y="23"/>
                  </a:lnTo>
                  <a:lnTo>
                    <a:pt x="19" y="24"/>
                  </a:lnTo>
                  <a:lnTo>
                    <a:pt x="21" y="24"/>
                  </a:lnTo>
                  <a:lnTo>
                    <a:pt x="22" y="25"/>
                  </a:lnTo>
                  <a:lnTo>
                    <a:pt x="23" y="25"/>
                  </a:lnTo>
                  <a:lnTo>
                    <a:pt x="24" y="25"/>
                  </a:lnTo>
                  <a:lnTo>
                    <a:pt x="25" y="25"/>
                  </a:lnTo>
                  <a:lnTo>
                    <a:pt x="26" y="25"/>
                  </a:lnTo>
                  <a:lnTo>
                    <a:pt x="27" y="25"/>
                  </a:lnTo>
                  <a:lnTo>
                    <a:pt x="28" y="25"/>
                  </a:lnTo>
                  <a:lnTo>
                    <a:pt x="29" y="25"/>
                  </a:lnTo>
                  <a:lnTo>
                    <a:pt x="30" y="25"/>
                  </a:lnTo>
                  <a:lnTo>
                    <a:pt x="31" y="25"/>
                  </a:lnTo>
                  <a:lnTo>
                    <a:pt x="32" y="25"/>
                  </a:lnTo>
                  <a:lnTo>
                    <a:pt x="33" y="25"/>
                  </a:lnTo>
                  <a:lnTo>
                    <a:pt x="34" y="25"/>
                  </a:lnTo>
                  <a:lnTo>
                    <a:pt x="35" y="25"/>
                  </a:lnTo>
                  <a:lnTo>
                    <a:pt x="36" y="25"/>
                  </a:lnTo>
                  <a:lnTo>
                    <a:pt x="37" y="25"/>
                  </a:lnTo>
                  <a:lnTo>
                    <a:pt x="38" y="25"/>
                  </a:lnTo>
                  <a:lnTo>
                    <a:pt x="39" y="25"/>
                  </a:lnTo>
                  <a:lnTo>
                    <a:pt x="40" y="25"/>
                  </a:lnTo>
                  <a:lnTo>
                    <a:pt x="40" y="26"/>
                  </a:lnTo>
                  <a:lnTo>
                    <a:pt x="41" y="26"/>
                  </a:lnTo>
                  <a:lnTo>
                    <a:pt x="41" y="25"/>
                  </a:lnTo>
                  <a:lnTo>
                    <a:pt x="41" y="23"/>
                  </a:lnTo>
                  <a:lnTo>
                    <a:pt x="41" y="22"/>
                  </a:lnTo>
                  <a:lnTo>
                    <a:pt x="41" y="21"/>
                  </a:lnTo>
                  <a:lnTo>
                    <a:pt x="41" y="20"/>
                  </a:lnTo>
                  <a:lnTo>
                    <a:pt x="41" y="19"/>
                  </a:lnTo>
                  <a:lnTo>
                    <a:pt x="40" y="18"/>
                  </a:lnTo>
                  <a:lnTo>
                    <a:pt x="40" y="17"/>
                  </a:lnTo>
                  <a:lnTo>
                    <a:pt x="39" y="17"/>
                  </a:lnTo>
                  <a:lnTo>
                    <a:pt x="39" y="16"/>
                  </a:lnTo>
                  <a:lnTo>
                    <a:pt x="38" y="15"/>
                  </a:lnTo>
                  <a:lnTo>
                    <a:pt x="37" y="14"/>
                  </a:lnTo>
                  <a:lnTo>
                    <a:pt x="37" y="12"/>
                  </a:lnTo>
                  <a:lnTo>
                    <a:pt x="36" y="12"/>
                  </a:lnTo>
                  <a:lnTo>
                    <a:pt x="35" y="11"/>
                  </a:lnTo>
                  <a:lnTo>
                    <a:pt x="34" y="10"/>
                  </a:lnTo>
                  <a:lnTo>
                    <a:pt x="33" y="10"/>
                  </a:lnTo>
                  <a:lnTo>
                    <a:pt x="32" y="9"/>
                  </a:lnTo>
                  <a:lnTo>
                    <a:pt x="31" y="8"/>
                  </a:lnTo>
                  <a:lnTo>
                    <a:pt x="30" y="8"/>
                  </a:lnTo>
                  <a:lnTo>
                    <a:pt x="29" y="7"/>
                  </a:lnTo>
                  <a:lnTo>
                    <a:pt x="27" y="6"/>
                  </a:lnTo>
                  <a:lnTo>
                    <a:pt x="26" y="6"/>
                  </a:lnTo>
                  <a:lnTo>
                    <a:pt x="25" y="5"/>
                  </a:lnTo>
                  <a:lnTo>
                    <a:pt x="24" y="4"/>
                  </a:lnTo>
                  <a:lnTo>
                    <a:pt x="23" y="4"/>
                  </a:lnTo>
                  <a:lnTo>
                    <a:pt x="21" y="3"/>
                  </a:lnTo>
                  <a:lnTo>
                    <a:pt x="19" y="3"/>
                  </a:lnTo>
                  <a:lnTo>
                    <a:pt x="18" y="2"/>
                  </a:lnTo>
                  <a:lnTo>
                    <a:pt x="16" y="2"/>
                  </a:lnTo>
                  <a:lnTo>
                    <a:pt x="15" y="1"/>
                  </a:lnTo>
                  <a:lnTo>
                    <a:pt x="14" y="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836" name="Freeform 354"/>
            <p:cNvSpPr>
              <a:spLocks/>
            </p:cNvSpPr>
            <p:nvPr/>
          </p:nvSpPr>
          <p:spPr bwMode="auto">
            <a:xfrm>
              <a:off x="3529" y="1453"/>
              <a:ext cx="41" cy="27"/>
            </a:xfrm>
            <a:custGeom>
              <a:avLst/>
              <a:gdLst>
                <a:gd name="T0" fmla="*/ 12 w 41"/>
                <a:gd name="T1" fmla="*/ 1 h 27"/>
                <a:gd name="T2" fmla="*/ 11 w 41"/>
                <a:gd name="T3" fmla="*/ 0 h 27"/>
                <a:gd name="T4" fmla="*/ 9 w 41"/>
                <a:gd name="T5" fmla="*/ 0 h 27"/>
                <a:gd name="T6" fmla="*/ 7 w 41"/>
                <a:gd name="T7" fmla="*/ 1 h 27"/>
                <a:gd name="T8" fmla="*/ 5 w 41"/>
                <a:gd name="T9" fmla="*/ 2 h 27"/>
                <a:gd name="T10" fmla="*/ 4 w 41"/>
                <a:gd name="T11" fmla="*/ 3 h 27"/>
                <a:gd name="T12" fmla="*/ 3 w 41"/>
                <a:gd name="T13" fmla="*/ 4 h 27"/>
                <a:gd name="T14" fmla="*/ 1 w 41"/>
                <a:gd name="T15" fmla="*/ 6 h 27"/>
                <a:gd name="T16" fmla="*/ 0 w 41"/>
                <a:gd name="T17" fmla="*/ 7 h 27"/>
                <a:gd name="T18" fmla="*/ 0 w 41"/>
                <a:gd name="T19" fmla="*/ 9 h 27"/>
                <a:gd name="T20" fmla="*/ 0 w 41"/>
                <a:gd name="T21" fmla="*/ 11 h 27"/>
                <a:gd name="T22" fmla="*/ 1 w 41"/>
                <a:gd name="T23" fmla="*/ 14 h 27"/>
                <a:gd name="T24" fmla="*/ 2 w 41"/>
                <a:gd name="T25" fmla="*/ 16 h 27"/>
                <a:gd name="T26" fmla="*/ 3 w 41"/>
                <a:gd name="T27" fmla="*/ 17 h 27"/>
                <a:gd name="T28" fmla="*/ 5 w 41"/>
                <a:gd name="T29" fmla="*/ 17 h 27"/>
                <a:gd name="T30" fmla="*/ 6 w 41"/>
                <a:gd name="T31" fmla="*/ 18 h 27"/>
                <a:gd name="T32" fmla="*/ 8 w 41"/>
                <a:gd name="T33" fmla="*/ 19 h 27"/>
                <a:gd name="T34" fmla="*/ 10 w 41"/>
                <a:gd name="T35" fmla="*/ 20 h 27"/>
                <a:gd name="T36" fmla="*/ 12 w 41"/>
                <a:gd name="T37" fmla="*/ 21 h 27"/>
                <a:gd name="T38" fmla="*/ 13 w 41"/>
                <a:gd name="T39" fmla="*/ 22 h 27"/>
                <a:gd name="T40" fmla="*/ 15 w 41"/>
                <a:gd name="T41" fmla="*/ 22 h 27"/>
                <a:gd name="T42" fmla="*/ 16 w 41"/>
                <a:gd name="T43" fmla="*/ 23 h 27"/>
                <a:gd name="T44" fmla="*/ 18 w 41"/>
                <a:gd name="T45" fmla="*/ 24 h 27"/>
                <a:gd name="T46" fmla="*/ 19 w 41"/>
                <a:gd name="T47" fmla="*/ 25 h 27"/>
                <a:gd name="T48" fmla="*/ 22 w 41"/>
                <a:gd name="T49" fmla="*/ 25 h 27"/>
                <a:gd name="T50" fmla="*/ 23 w 41"/>
                <a:gd name="T51" fmla="*/ 26 h 27"/>
                <a:gd name="T52" fmla="*/ 25 w 41"/>
                <a:gd name="T53" fmla="*/ 26 h 27"/>
                <a:gd name="T54" fmla="*/ 27 w 41"/>
                <a:gd name="T55" fmla="*/ 26 h 27"/>
                <a:gd name="T56" fmla="*/ 29 w 41"/>
                <a:gd name="T57" fmla="*/ 26 h 27"/>
                <a:gd name="T58" fmla="*/ 31 w 41"/>
                <a:gd name="T59" fmla="*/ 26 h 27"/>
                <a:gd name="T60" fmla="*/ 33 w 41"/>
                <a:gd name="T61" fmla="*/ 26 h 27"/>
                <a:gd name="T62" fmla="*/ 35 w 41"/>
                <a:gd name="T63" fmla="*/ 26 h 27"/>
                <a:gd name="T64" fmla="*/ 37 w 41"/>
                <a:gd name="T65" fmla="*/ 26 h 27"/>
                <a:gd name="T66" fmla="*/ 39 w 41"/>
                <a:gd name="T67" fmla="*/ 26 h 27"/>
                <a:gd name="T68" fmla="*/ 40 w 41"/>
                <a:gd name="T69" fmla="*/ 24 h 27"/>
                <a:gd name="T70" fmla="*/ 40 w 41"/>
                <a:gd name="T71" fmla="*/ 22 h 27"/>
                <a:gd name="T72" fmla="*/ 40 w 41"/>
                <a:gd name="T73" fmla="*/ 20 h 27"/>
                <a:gd name="T74" fmla="*/ 39 w 41"/>
                <a:gd name="T75" fmla="*/ 18 h 27"/>
                <a:gd name="T76" fmla="*/ 38 w 41"/>
                <a:gd name="T77" fmla="*/ 16 h 27"/>
                <a:gd name="T78" fmla="*/ 37 w 41"/>
                <a:gd name="T79" fmla="*/ 15 h 27"/>
                <a:gd name="T80" fmla="*/ 35 w 41"/>
                <a:gd name="T81" fmla="*/ 12 h 27"/>
                <a:gd name="T82" fmla="*/ 33 w 41"/>
                <a:gd name="T83" fmla="*/ 11 h 27"/>
                <a:gd name="T84" fmla="*/ 31 w 41"/>
                <a:gd name="T85" fmla="*/ 9 h 27"/>
                <a:gd name="T86" fmla="*/ 29 w 41"/>
                <a:gd name="T87" fmla="*/ 8 h 27"/>
                <a:gd name="T88" fmla="*/ 27 w 41"/>
                <a:gd name="T89" fmla="*/ 7 h 27"/>
                <a:gd name="T90" fmla="*/ 24 w 41"/>
                <a:gd name="T91" fmla="*/ 6 h 27"/>
                <a:gd name="T92" fmla="*/ 22 w 41"/>
                <a:gd name="T93" fmla="*/ 5 h 27"/>
                <a:gd name="T94" fmla="*/ 19 w 41"/>
                <a:gd name="T95" fmla="*/ 3 h 27"/>
                <a:gd name="T96" fmla="*/ 16 w 41"/>
                <a:gd name="T97" fmla="*/ 2 h 27"/>
                <a:gd name="T98" fmla="*/ 13 w 41"/>
                <a:gd name="T99" fmla="*/ 1 h 2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1" h="27">
                  <a:moveTo>
                    <a:pt x="13" y="1"/>
                  </a:moveTo>
                  <a:lnTo>
                    <a:pt x="12" y="1"/>
                  </a:lnTo>
                  <a:lnTo>
                    <a:pt x="11" y="1"/>
                  </a:lnTo>
                  <a:lnTo>
                    <a:pt x="11" y="0"/>
                  </a:lnTo>
                  <a:lnTo>
                    <a:pt x="10" y="0"/>
                  </a:lnTo>
                  <a:lnTo>
                    <a:pt x="9" y="0"/>
                  </a:lnTo>
                  <a:lnTo>
                    <a:pt x="8" y="1"/>
                  </a:lnTo>
                  <a:lnTo>
                    <a:pt x="7" y="1"/>
                  </a:lnTo>
                  <a:lnTo>
                    <a:pt x="6" y="2"/>
                  </a:lnTo>
                  <a:lnTo>
                    <a:pt x="5" y="2"/>
                  </a:lnTo>
                  <a:lnTo>
                    <a:pt x="5" y="3"/>
                  </a:lnTo>
                  <a:lnTo>
                    <a:pt x="4" y="3"/>
                  </a:lnTo>
                  <a:lnTo>
                    <a:pt x="3" y="3"/>
                  </a:lnTo>
                  <a:lnTo>
                    <a:pt x="3" y="4"/>
                  </a:lnTo>
                  <a:lnTo>
                    <a:pt x="2" y="5"/>
                  </a:lnTo>
                  <a:lnTo>
                    <a:pt x="1" y="6"/>
                  </a:lnTo>
                  <a:lnTo>
                    <a:pt x="1" y="7"/>
                  </a:lnTo>
                  <a:lnTo>
                    <a:pt x="0" y="7"/>
                  </a:lnTo>
                  <a:lnTo>
                    <a:pt x="0" y="8"/>
                  </a:lnTo>
                  <a:lnTo>
                    <a:pt x="0" y="9"/>
                  </a:lnTo>
                  <a:lnTo>
                    <a:pt x="0" y="10"/>
                  </a:lnTo>
                  <a:lnTo>
                    <a:pt x="0" y="11"/>
                  </a:lnTo>
                  <a:lnTo>
                    <a:pt x="0" y="12"/>
                  </a:lnTo>
                  <a:lnTo>
                    <a:pt x="1" y="14"/>
                  </a:lnTo>
                  <a:lnTo>
                    <a:pt x="1" y="15"/>
                  </a:lnTo>
                  <a:lnTo>
                    <a:pt x="2" y="16"/>
                  </a:lnTo>
                  <a:lnTo>
                    <a:pt x="3" y="16"/>
                  </a:lnTo>
                  <a:lnTo>
                    <a:pt x="3" y="17"/>
                  </a:lnTo>
                  <a:lnTo>
                    <a:pt x="4" y="17"/>
                  </a:lnTo>
                  <a:lnTo>
                    <a:pt x="5" y="17"/>
                  </a:lnTo>
                  <a:lnTo>
                    <a:pt x="5" y="18"/>
                  </a:lnTo>
                  <a:lnTo>
                    <a:pt x="6" y="18"/>
                  </a:lnTo>
                  <a:lnTo>
                    <a:pt x="7" y="18"/>
                  </a:lnTo>
                  <a:lnTo>
                    <a:pt x="8" y="19"/>
                  </a:lnTo>
                  <a:lnTo>
                    <a:pt x="9" y="19"/>
                  </a:lnTo>
                  <a:lnTo>
                    <a:pt x="10" y="20"/>
                  </a:lnTo>
                  <a:lnTo>
                    <a:pt x="11" y="20"/>
                  </a:lnTo>
                  <a:lnTo>
                    <a:pt x="12" y="21"/>
                  </a:lnTo>
                  <a:lnTo>
                    <a:pt x="13" y="21"/>
                  </a:lnTo>
                  <a:lnTo>
                    <a:pt x="13" y="22"/>
                  </a:lnTo>
                  <a:lnTo>
                    <a:pt x="14" y="22"/>
                  </a:lnTo>
                  <a:lnTo>
                    <a:pt x="15" y="22"/>
                  </a:lnTo>
                  <a:lnTo>
                    <a:pt x="15" y="23"/>
                  </a:lnTo>
                  <a:lnTo>
                    <a:pt x="16" y="23"/>
                  </a:lnTo>
                  <a:lnTo>
                    <a:pt x="17" y="24"/>
                  </a:lnTo>
                  <a:lnTo>
                    <a:pt x="18" y="24"/>
                  </a:lnTo>
                  <a:lnTo>
                    <a:pt x="19" y="24"/>
                  </a:lnTo>
                  <a:lnTo>
                    <a:pt x="19" y="25"/>
                  </a:lnTo>
                  <a:lnTo>
                    <a:pt x="21" y="25"/>
                  </a:lnTo>
                  <a:lnTo>
                    <a:pt x="22" y="25"/>
                  </a:lnTo>
                  <a:lnTo>
                    <a:pt x="22" y="26"/>
                  </a:lnTo>
                  <a:lnTo>
                    <a:pt x="23" y="26"/>
                  </a:lnTo>
                  <a:lnTo>
                    <a:pt x="24" y="26"/>
                  </a:lnTo>
                  <a:lnTo>
                    <a:pt x="25" y="26"/>
                  </a:lnTo>
                  <a:lnTo>
                    <a:pt x="26" y="26"/>
                  </a:lnTo>
                  <a:lnTo>
                    <a:pt x="27" y="26"/>
                  </a:lnTo>
                  <a:lnTo>
                    <a:pt x="28" y="26"/>
                  </a:lnTo>
                  <a:lnTo>
                    <a:pt x="29" y="26"/>
                  </a:lnTo>
                  <a:lnTo>
                    <a:pt x="30" y="26"/>
                  </a:lnTo>
                  <a:lnTo>
                    <a:pt x="31" y="26"/>
                  </a:lnTo>
                  <a:lnTo>
                    <a:pt x="32" y="26"/>
                  </a:lnTo>
                  <a:lnTo>
                    <a:pt x="33" y="26"/>
                  </a:lnTo>
                  <a:lnTo>
                    <a:pt x="34" y="26"/>
                  </a:lnTo>
                  <a:lnTo>
                    <a:pt x="35" y="26"/>
                  </a:lnTo>
                  <a:lnTo>
                    <a:pt x="36" y="26"/>
                  </a:lnTo>
                  <a:lnTo>
                    <a:pt x="37" y="26"/>
                  </a:lnTo>
                  <a:lnTo>
                    <a:pt x="38" y="26"/>
                  </a:lnTo>
                  <a:lnTo>
                    <a:pt x="39" y="26"/>
                  </a:lnTo>
                  <a:lnTo>
                    <a:pt x="40" y="26"/>
                  </a:lnTo>
                  <a:lnTo>
                    <a:pt x="40" y="24"/>
                  </a:lnTo>
                  <a:lnTo>
                    <a:pt x="40" y="23"/>
                  </a:lnTo>
                  <a:lnTo>
                    <a:pt x="40" y="22"/>
                  </a:lnTo>
                  <a:lnTo>
                    <a:pt x="40" y="21"/>
                  </a:lnTo>
                  <a:lnTo>
                    <a:pt x="40" y="20"/>
                  </a:lnTo>
                  <a:lnTo>
                    <a:pt x="40" y="19"/>
                  </a:lnTo>
                  <a:lnTo>
                    <a:pt x="39" y="18"/>
                  </a:lnTo>
                  <a:lnTo>
                    <a:pt x="38" y="17"/>
                  </a:lnTo>
                  <a:lnTo>
                    <a:pt x="38" y="16"/>
                  </a:lnTo>
                  <a:lnTo>
                    <a:pt x="37" y="16"/>
                  </a:lnTo>
                  <a:lnTo>
                    <a:pt x="37" y="15"/>
                  </a:lnTo>
                  <a:lnTo>
                    <a:pt x="36" y="14"/>
                  </a:lnTo>
                  <a:lnTo>
                    <a:pt x="35" y="12"/>
                  </a:lnTo>
                  <a:lnTo>
                    <a:pt x="34" y="11"/>
                  </a:lnTo>
                  <a:lnTo>
                    <a:pt x="33" y="11"/>
                  </a:lnTo>
                  <a:lnTo>
                    <a:pt x="32" y="10"/>
                  </a:lnTo>
                  <a:lnTo>
                    <a:pt x="31" y="9"/>
                  </a:lnTo>
                  <a:lnTo>
                    <a:pt x="30" y="9"/>
                  </a:lnTo>
                  <a:lnTo>
                    <a:pt x="29" y="8"/>
                  </a:lnTo>
                  <a:lnTo>
                    <a:pt x="28" y="7"/>
                  </a:lnTo>
                  <a:lnTo>
                    <a:pt x="27" y="7"/>
                  </a:lnTo>
                  <a:lnTo>
                    <a:pt x="26" y="6"/>
                  </a:lnTo>
                  <a:lnTo>
                    <a:pt x="24" y="6"/>
                  </a:lnTo>
                  <a:lnTo>
                    <a:pt x="23" y="5"/>
                  </a:lnTo>
                  <a:lnTo>
                    <a:pt x="22" y="5"/>
                  </a:lnTo>
                  <a:lnTo>
                    <a:pt x="21" y="4"/>
                  </a:lnTo>
                  <a:lnTo>
                    <a:pt x="19" y="3"/>
                  </a:lnTo>
                  <a:lnTo>
                    <a:pt x="17" y="3"/>
                  </a:lnTo>
                  <a:lnTo>
                    <a:pt x="16" y="2"/>
                  </a:lnTo>
                  <a:lnTo>
                    <a:pt x="15" y="2"/>
                  </a:lnTo>
                  <a:lnTo>
                    <a:pt x="13" y="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837" name="Freeform 355"/>
            <p:cNvSpPr>
              <a:spLocks/>
            </p:cNvSpPr>
            <p:nvPr/>
          </p:nvSpPr>
          <p:spPr bwMode="auto">
            <a:xfrm>
              <a:off x="3776" y="1633"/>
              <a:ext cx="42" cy="25"/>
            </a:xfrm>
            <a:custGeom>
              <a:avLst/>
              <a:gdLst>
                <a:gd name="T0" fmla="*/ 13 w 42"/>
                <a:gd name="T1" fmla="*/ 1 h 25"/>
                <a:gd name="T2" fmla="*/ 12 w 42"/>
                <a:gd name="T3" fmla="*/ 0 h 25"/>
                <a:gd name="T4" fmla="*/ 9 w 42"/>
                <a:gd name="T5" fmla="*/ 0 h 25"/>
                <a:gd name="T6" fmla="*/ 7 w 42"/>
                <a:gd name="T7" fmla="*/ 0 h 25"/>
                <a:gd name="T8" fmla="*/ 6 w 42"/>
                <a:gd name="T9" fmla="*/ 2 h 25"/>
                <a:gd name="T10" fmla="*/ 4 w 42"/>
                <a:gd name="T11" fmla="*/ 3 h 25"/>
                <a:gd name="T12" fmla="*/ 3 w 42"/>
                <a:gd name="T13" fmla="*/ 4 h 25"/>
                <a:gd name="T14" fmla="*/ 2 w 42"/>
                <a:gd name="T15" fmla="*/ 5 h 25"/>
                <a:gd name="T16" fmla="*/ 1 w 42"/>
                <a:gd name="T17" fmla="*/ 7 h 25"/>
                <a:gd name="T18" fmla="*/ 0 w 42"/>
                <a:gd name="T19" fmla="*/ 9 h 25"/>
                <a:gd name="T20" fmla="*/ 0 w 42"/>
                <a:gd name="T21" fmla="*/ 11 h 25"/>
                <a:gd name="T22" fmla="*/ 1 w 42"/>
                <a:gd name="T23" fmla="*/ 12 h 25"/>
                <a:gd name="T24" fmla="*/ 2 w 42"/>
                <a:gd name="T25" fmla="*/ 13 h 25"/>
                <a:gd name="T26" fmla="*/ 3 w 42"/>
                <a:gd name="T27" fmla="*/ 14 h 25"/>
                <a:gd name="T28" fmla="*/ 4 w 42"/>
                <a:gd name="T29" fmla="*/ 15 h 25"/>
                <a:gd name="T30" fmla="*/ 6 w 42"/>
                <a:gd name="T31" fmla="*/ 15 h 25"/>
                <a:gd name="T32" fmla="*/ 7 w 42"/>
                <a:gd name="T33" fmla="*/ 16 h 25"/>
                <a:gd name="T34" fmla="*/ 8 w 42"/>
                <a:gd name="T35" fmla="*/ 17 h 25"/>
                <a:gd name="T36" fmla="*/ 11 w 42"/>
                <a:gd name="T37" fmla="*/ 17 h 25"/>
                <a:gd name="T38" fmla="*/ 12 w 42"/>
                <a:gd name="T39" fmla="*/ 18 h 25"/>
                <a:gd name="T40" fmla="*/ 14 w 42"/>
                <a:gd name="T41" fmla="*/ 19 h 25"/>
                <a:gd name="T42" fmla="*/ 16 w 42"/>
                <a:gd name="T43" fmla="*/ 19 h 25"/>
                <a:gd name="T44" fmla="*/ 17 w 42"/>
                <a:gd name="T45" fmla="*/ 20 h 25"/>
                <a:gd name="T46" fmla="*/ 18 w 42"/>
                <a:gd name="T47" fmla="*/ 21 h 25"/>
                <a:gd name="T48" fmla="*/ 20 w 42"/>
                <a:gd name="T49" fmla="*/ 22 h 25"/>
                <a:gd name="T50" fmla="*/ 21 w 42"/>
                <a:gd name="T51" fmla="*/ 23 h 25"/>
                <a:gd name="T52" fmla="*/ 23 w 42"/>
                <a:gd name="T53" fmla="*/ 23 h 25"/>
                <a:gd name="T54" fmla="*/ 25 w 42"/>
                <a:gd name="T55" fmla="*/ 24 h 25"/>
                <a:gd name="T56" fmla="*/ 27 w 42"/>
                <a:gd name="T57" fmla="*/ 24 h 25"/>
                <a:gd name="T58" fmla="*/ 29 w 42"/>
                <a:gd name="T59" fmla="*/ 24 h 25"/>
                <a:gd name="T60" fmla="*/ 32 w 42"/>
                <a:gd name="T61" fmla="*/ 24 h 25"/>
                <a:gd name="T62" fmla="*/ 34 w 42"/>
                <a:gd name="T63" fmla="*/ 24 h 25"/>
                <a:gd name="T64" fmla="*/ 36 w 42"/>
                <a:gd name="T65" fmla="*/ 24 h 25"/>
                <a:gd name="T66" fmla="*/ 38 w 42"/>
                <a:gd name="T67" fmla="*/ 24 h 25"/>
                <a:gd name="T68" fmla="*/ 40 w 42"/>
                <a:gd name="T69" fmla="*/ 24 h 25"/>
                <a:gd name="T70" fmla="*/ 41 w 42"/>
                <a:gd name="T71" fmla="*/ 21 h 25"/>
                <a:gd name="T72" fmla="*/ 41 w 42"/>
                <a:gd name="T73" fmla="*/ 17 h 25"/>
                <a:gd name="T74" fmla="*/ 39 w 42"/>
                <a:gd name="T75" fmla="*/ 15 h 25"/>
                <a:gd name="T76" fmla="*/ 38 w 42"/>
                <a:gd name="T77" fmla="*/ 13 h 25"/>
                <a:gd name="T78" fmla="*/ 36 w 42"/>
                <a:gd name="T79" fmla="*/ 12 h 25"/>
                <a:gd name="T80" fmla="*/ 34 w 42"/>
                <a:gd name="T81" fmla="*/ 10 h 25"/>
                <a:gd name="T82" fmla="*/ 32 w 42"/>
                <a:gd name="T83" fmla="*/ 9 h 25"/>
                <a:gd name="T84" fmla="*/ 29 w 42"/>
                <a:gd name="T85" fmla="*/ 8 h 25"/>
                <a:gd name="T86" fmla="*/ 27 w 42"/>
                <a:gd name="T87" fmla="*/ 6 h 25"/>
                <a:gd name="T88" fmla="*/ 24 w 42"/>
                <a:gd name="T89" fmla="*/ 6 h 25"/>
                <a:gd name="T90" fmla="*/ 22 w 42"/>
                <a:gd name="T91" fmla="*/ 4 h 25"/>
                <a:gd name="T92" fmla="*/ 20 w 42"/>
                <a:gd name="T93" fmla="*/ 3 h 25"/>
                <a:gd name="T94" fmla="*/ 17 w 42"/>
                <a:gd name="T95" fmla="*/ 2 h 25"/>
                <a:gd name="T96" fmla="*/ 14 w 42"/>
                <a:gd name="T97" fmla="*/ 1 h 2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2" h="25">
                  <a:moveTo>
                    <a:pt x="14" y="1"/>
                  </a:moveTo>
                  <a:lnTo>
                    <a:pt x="13" y="1"/>
                  </a:lnTo>
                  <a:lnTo>
                    <a:pt x="13" y="0"/>
                  </a:lnTo>
                  <a:lnTo>
                    <a:pt x="12" y="0"/>
                  </a:lnTo>
                  <a:lnTo>
                    <a:pt x="11" y="0"/>
                  </a:lnTo>
                  <a:lnTo>
                    <a:pt x="9" y="0"/>
                  </a:lnTo>
                  <a:lnTo>
                    <a:pt x="8" y="0"/>
                  </a:lnTo>
                  <a:lnTo>
                    <a:pt x="7" y="0"/>
                  </a:lnTo>
                  <a:lnTo>
                    <a:pt x="7" y="1"/>
                  </a:lnTo>
                  <a:lnTo>
                    <a:pt x="6" y="2"/>
                  </a:lnTo>
                  <a:lnTo>
                    <a:pt x="5" y="2"/>
                  </a:lnTo>
                  <a:lnTo>
                    <a:pt x="4" y="3"/>
                  </a:lnTo>
                  <a:lnTo>
                    <a:pt x="3" y="3"/>
                  </a:lnTo>
                  <a:lnTo>
                    <a:pt x="3" y="4"/>
                  </a:lnTo>
                  <a:lnTo>
                    <a:pt x="2" y="4"/>
                  </a:lnTo>
                  <a:lnTo>
                    <a:pt x="2" y="5"/>
                  </a:lnTo>
                  <a:lnTo>
                    <a:pt x="1" y="6"/>
                  </a:lnTo>
                  <a:lnTo>
                    <a:pt x="1" y="7"/>
                  </a:lnTo>
                  <a:lnTo>
                    <a:pt x="0" y="8"/>
                  </a:lnTo>
                  <a:lnTo>
                    <a:pt x="0" y="9"/>
                  </a:lnTo>
                  <a:lnTo>
                    <a:pt x="0" y="10"/>
                  </a:lnTo>
                  <a:lnTo>
                    <a:pt x="0" y="11"/>
                  </a:lnTo>
                  <a:lnTo>
                    <a:pt x="0" y="12"/>
                  </a:lnTo>
                  <a:lnTo>
                    <a:pt x="1" y="12"/>
                  </a:lnTo>
                  <a:lnTo>
                    <a:pt x="1" y="13"/>
                  </a:lnTo>
                  <a:lnTo>
                    <a:pt x="2" y="13"/>
                  </a:lnTo>
                  <a:lnTo>
                    <a:pt x="2" y="14"/>
                  </a:lnTo>
                  <a:lnTo>
                    <a:pt x="3" y="14"/>
                  </a:lnTo>
                  <a:lnTo>
                    <a:pt x="3" y="15"/>
                  </a:lnTo>
                  <a:lnTo>
                    <a:pt x="4" y="15"/>
                  </a:lnTo>
                  <a:lnTo>
                    <a:pt x="5" y="15"/>
                  </a:lnTo>
                  <a:lnTo>
                    <a:pt x="6" y="15"/>
                  </a:lnTo>
                  <a:lnTo>
                    <a:pt x="6" y="16"/>
                  </a:lnTo>
                  <a:lnTo>
                    <a:pt x="7" y="16"/>
                  </a:lnTo>
                  <a:lnTo>
                    <a:pt x="8" y="16"/>
                  </a:lnTo>
                  <a:lnTo>
                    <a:pt x="8" y="17"/>
                  </a:lnTo>
                  <a:lnTo>
                    <a:pt x="9" y="17"/>
                  </a:lnTo>
                  <a:lnTo>
                    <a:pt x="11" y="17"/>
                  </a:lnTo>
                  <a:lnTo>
                    <a:pt x="12" y="17"/>
                  </a:lnTo>
                  <a:lnTo>
                    <a:pt x="12" y="18"/>
                  </a:lnTo>
                  <a:lnTo>
                    <a:pt x="13" y="18"/>
                  </a:lnTo>
                  <a:lnTo>
                    <a:pt x="14" y="19"/>
                  </a:lnTo>
                  <a:lnTo>
                    <a:pt x="15" y="19"/>
                  </a:lnTo>
                  <a:lnTo>
                    <a:pt x="16" y="19"/>
                  </a:lnTo>
                  <a:lnTo>
                    <a:pt x="16" y="20"/>
                  </a:lnTo>
                  <a:lnTo>
                    <a:pt x="17" y="20"/>
                  </a:lnTo>
                  <a:lnTo>
                    <a:pt x="17" y="21"/>
                  </a:lnTo>
                  <a:lnTo>
                    <a:pt x="18" y="21"/>
                  </a:lnTo>
                  <a:lnTo>
                    <a:pt x="19" y="22"/>
                  </a:lnTo>
                  <a:lnTo>
                    <a:pt x="20" y="22"/>
                  </a:lnTo>
                  <a:lnTo>
                    <a:pt x="20" y="23"/>
                  </a:lnTo>
                  <a:lnTo>
                    <a:pt x="21" y="23"/>
                  </a:lnTo>
                  <a:lnTo>
                    <a:pt x="22" y="23"/>
                  </a:lnTo>
                  <a:lnTo>
                    <a:pt x="23" y="23"/>
                  </a:lnTo>
                  <a:lnTo>
                    <a:pt x="24" y="24"/>
                  </a:lnTo>
                  <a:lnTo>
                    <a:pt x="25" y="24"/>
                  </a:lnTo>
                  <a:lnTo>
                    <a:pt x="26" y="24"/>
                  </a:lnTo>
                  <a:lnTo>
                    <a:pt x="27" y="24"/>
                  </a:lnTo>
                  <a:lnTo>
                    <a:pt x="28" y="24"/>
                  </a:lnTo>
                  <a:lnTo>
                    <a:pt x="29" y="24"/>
                  </a:lnTo>
                  <a:lnTo>
                    <a:pt x="30" y="24"/>
                  </a:lnTo>
                  <a:lnTo>
                    <a:pt x="32" y="24"/>
                  </a:lnTo>
                  <a:lnTo>
                    <a:pt x="33" y="24"/>
                  </a:lnTo>
                  <a:lnTo>
                    <a:pt x="34" y="24"/>
                  </a:lnTo>
                  <a:lnTo>
                    <a:pt x="35" y="24"/>
                  </a:lnTo>
                  <a:lnTo>
                    <a:pt x="36" y="24"/>
                  </a:lnTo>
                  <a:lnTo>
                    <a:pt x="37" y="24"/>
                  </a:lnTo>
                  <a:lnTo>
                    <a:pt x="38" y="24"/>
                  </a:lnTo>
                  <a:lnTo>
                    <a:pt x="39" y="24"/>
                  </a:lnTo>
                  <a:lnTo>
                    <a:pt x="40" y="24"/>
                  </a:lnTo>
                  <a:lnTo>
                    <a:pt x="41" y="24"/>
                  </a:lnTo>
                  <a:lnTo>
                    <a:pt x="41" y="21"/>
                  </a:lnTo>
                  <a:lnTo>
                    <a:pt x="41" y="19"/>
                  </a:lnTo>
                  <a:lnTo>
                    <a:pt x="41" y="17"/>
                  </a:lnTo>
                  <a:lnTo>
                    <a:pt x="40" y="16"/>
                  </a:lnTo>
                  <a:lnTo>
                    <a:pt x="39" y="15"/>
                  </a:lnTo>
                  <a:lnTo>
                    <a:pt x="39" y="14"/>
                  </a:lnTo>
                  <a:lnTo>
                    <a:pt x="38" y="13"/>
                  </a:lnTo>
                  <a:lnTo>
                    <a:pt x="37" y="12"/>
                  </a:lnTo>
                  <a:lnTo>
                    <a:pt x="36" y="12"/>
                  </a:lnTo>
                  <a:lnTo>
                    <a:pt x="35" y="11"/>
                  </a:lnTo>
                  <a:lnTo>
                    <a:pt x="34" y="10"/>
                  </a:lnTo>
                  <a:lnTo>
                    <a:pt x="33" y="10"/>
                  </a:lnTo>
                  <a:lnTo>
                    <a:pt x="32" y="9"/>
                  </a:lnTo>
                  <a:lnTo>
                    <a:pt x="30" y="8"/>
                  </a:lnTo>
                  <a:lnTo>
                    <a:pt x="29" y="8"/>
                  </a:lnTo>
                  <a:lnTo>
                    <a:pt x="28" y="7"/>
                  </a:lnTo>
                  <a:lnTo>
                    <a:pt x="27" y="6"/>
                  </a:lnTo>
                  <a:lnTo>
                    <a:pt x="26" y="6"/>
                  </a:lnTo>
                  <a:lnTo>
                    <a:pt x="24" y="6"/>
                  </a:lnTo>
                  <a:lnTo>
                    <a:pt x="23" y="5"/>
                  </a:lnTo>
                  <a:lnTo>
                    <a:pt x="22" y="4"/>
                  </a:lnTo>
                  <a:lnTo>
                    <a:pt x="21" y="4"/>
                  </a:lnTo>
                  <a:lnTo>
                    <a:pt x="20" y="3"/>
                  </a:lnTo>
                  <a:lnTo>
                    <a:pt x="18" y="2"/>
                  </a:lnTo>
                  <a:lnTo>
                    <a:pt x="17" y="2"/>
                  </a:lnTo>
                  <a:lnTo>
                    <a:pt x="16" y="2"/>
                  </a:lnTo>
                  <a:lnTo>
                    <a:pt x="14" y="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838" name="Freeform 356"/>
            <p:cNvSpPr>
              <a:spLocks/>
            </p:cNvSpPr>
            <p:nvPr/>
          </p:nvSpPr>
          <p:spPr bwMode="auto">
            <a:xfrm>
              <a:off x="3881" y="1654"/>
              <a:ext cx="42" cy="27"/>
            </a:xfrm>
            <a:custGeom>
              <a:avLst/>
              <a:gdLst>
                <a:gd name="T0" fmla="*/ 13 w 42"/>
                <a:gd name="T1" fmla="*/ 1 h 27"/>
                <a:gd name="T2" fmla="*/ 11 w 42"/>
                <a:gd name="T3" fmla="*/ 0 h 27"/>
                <a:gd name="T4" fmla="*/ 9 w 42"/>
                <a:gd name="T5" fmla="*/ 0 h 27"/>
                <a:gd name="T6" fmla="*/ 7 w 42"/>
                <a:gd name="T7" fmla="*/ 1 h 27"/>
                <a:gd name="T8" fmla="*/ 6 w 42"/>
                <a:gd name="T9" fmla="*/ 2 h 27"/>
                <a:gd name="T10" fmla="*/ 5 w 42"/>
                <a:gd name="T11" fmla="*/ 3 h 27"/>
                <a:gd name="T12" fmla="*/ 4 w 42"/>
                <a:gd name="T13" fmla="*/ 4 h 27"/>
                <a:gd name="T14" fmla="*/ 3 w 42"/>
                <a:gd name="T15" fmla="*/ 5 h 27"/>
                <a:gd name="T16" fmla="*/ 2 w 42"/>
                <a:gd name="T17" fmla="*/ 6 h 27"/>
                <a:gd name="T18" fmla="*/ 1 w 42"/>
                <a:gd name="T19" fmla="*/ 7 h 27"/>
                <a:gd name="T20" fmla="*/ 0 w 42"/>
                <a:gd name="T21" fmla="*/ 8 h 27"/>
                <a:gd name="T22" fmla="*/ 0 w 42"/>
                <a:gd name="T23" fmla="*/ 10 h 27"/>
                <a:gd name="T24" fmla="*/ 0 w 42"/>
                <a:gd name="T25" fmla="*/ 12 h 27"/>
                <a:gd name="T26" fmla="*/ 1 w 42"/>
                <a:gd name="T27" fmla="*/ 14 h 27"/>
                <a:gd name="T28" fmla="*/ 2 w 42"/>
                <a:gd name="T29" fmla="*/ 15 h 27"/>
                <a:gd name="T30" fmla="*/ 4 w 42"/>
                <a:gd name="T31" fmla="*/ 16 h 27"/>
                <a:gd name="T32" fmla="*/ 6 w 42"/>
                <a:gd name="T33" fmla="*/ 17 h 27"/>
                <a:gd name="T34" fmla="*/ 8 w 42"/>
                <a:gd name="T35" fmla="*/ 18 h 27"/>
                <a:gd name="T36" fmla="*/ 10 w 42"/>
                <a:gd name="T37" fmla="*/ 18 h 27"/>
                <a:gd name="T38" fmla="*/ 11 w 42"/>
                <a:gd name="T39" fmla="*/ 19 h 27"/>
                <a:gd name="T40" fmla="*/ 12 w 42"/>
                <a:gd name="T41" fmla="*/ 20 h 27"/>
                <a:gd name="T42" fmla="*/ 14 w 42"/>
                <a:gd name="T43" fmla="*/ 20 h 27"/>
                <a:gd name="T44" fmla="*/ 15 w 42"/>
                <a:gd name="T45" fmla="*/ 21 h 27"/>
                <a:gd name="T46" fmla="*/ 17 w 42"/>
                <a:gd name="T47" fmla="*/ 22 h 27"/>
                <a:gd name="T48" fmla="*/ 18 w 42"/>
                <a:gd name="T49" fmla="*/ 23 h 27"/>
                <a:gd name="T50" fmla="*/ 21 w 42"/>
                <a:gd name="T51" fmla="*/ 24 h 27"/>
                <a:gd name="T52" fmla="*/ 23 w 42"/>
                <a:gd name="T53" fmla="*/ 24 h 27"/>
                <a:gd name="T54" fmla="*/ 24 w 42"/>
                <a:gd name="T55" fmla="*/ 25 h 27"/>
                <a:gd name="T56" fmla="*/ 26 w 42"/>
                <a:gd name="T57" fmla="*/ 25 h 27"/>
                <a:gd name="T58" fmla="*/ 28 w 42"/>
                <a:gd name="T59" fmla="*/ 25 h 27"/>
                <a:gd name="T60" fmla="*/ 30 w 42"/>
                <a:gd name="T61" fmla="*/ 25 h 27"/>
                <a:gd name="T62" fmla="*/ 32 w 42"/>
                <a:gd name="T63" fmla="*/ 25 h 27"/>
                <a:gd name="T64" fmla="*/ 34 w 42"/>
                <a:gd name="T65" fmla="*/ 25 h 27"/>
                <a:gd name="T66" fmla="*/ 36 w 42"/>
                <a:gd name="T67" fmla="*/ 25 h 27"/>
                <a:gd name="T68" fmla="*/ 38 w 42"/>
                <a:gd name="T69" fmla="*/ 25 h 27"/>
                <a:gd name="T70" fmla="*/ 39 w 42"/>
                <a:gd name="T71" fmla="*/ 26 h 27"/>
                <a:gd name="T72" fmla="*/ 41 w 42"/>
                <a:gd name="T73" fmla="*/ 26 h 27"/>
                <a:gd name="T74" fmla="*/ 41 w 42"/>
                <a:gd name="T75" fmla="*/ 23 h 27"/>
                <a:gd name="T76" fmla="*/ 41 w 42"/>
                <a:gd name="T77" fmla="*/ 21 h 27"/>
                <a:gd name="T78" fmla="*/ 40 w 42"/>
                <a:gd name="T79" fmla="*/ 19 h 27"/>
                <a:gd name="T80" fmla="*/ 39 w 42"/>
                <a:gd name="T81" fmla="*/ 17 h 27"/>
                <a:gd name="T82" fmla="*/ 38 w 42"/>
                <a:gd name="T83" fmla="*/ 15 h 27"/>
                <a:gd name="T84" fmla="*/ 36 w 42"/>
                <a:gd name="T85" fmla="*/ 13 h 27"/>
                <a:gd name="T86" fmla="*/ 34 w 42"/>
                <a:gd name="T87" fmla="*/ 11 h 27"/>
                <a:gd name="T88" fmla="*/ 32 w 42"/>
                <a:gd name="T89" fmla="*/ 10 h 27"/>
                <a:gd name="T90" fmla="*/ 29 w 42"/>
                <a:gd name="T91" fmla="*/ 8 h 27"/>
                <a:gd name="T92" fmla="*/ 26 w 42"/>
                <a:gd name="T93" fmla="*/ 6 h 27"/>
                <a:gd name="T94" fmla="*/ 24 w 42"/>
                <a:gd name="T95" fmla="*/ 5 h 27"/>
                <a:gd name="T96" fmla="*/ 21 w 42"/>
                <a:gd name="T97" fmla="*/ 4 h 27"/>
                <a:gd name="T98" fmla="*/ 17 w 42"/>
                <a:gd name="T99" fmla="*/ 3 h 27"/>
                <a:gd name="T100" fmla="*/ 15 w 42"/>
                <a:gd name="T101" fmla="*/ 2 h 2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2" h="27">
                  <a:moveTo>
                    <a:pt x="14" y="2"/>
                  </a:moveTo>
                  <a:lnTo>
                    <a:pt x="13" y="1"/>
                  </a:lnTo>
                  <a:lnTo>
                    <a:pt x="12" y="1"/>
                  </a:lnTo>
                  <a:lnTo>
                    <a:pt x="11" y="0"/>
                  </a:lnTo>
                  <a:lnTo>
                    <a:pt x="10" y="0"/>
                  </a:lnTo>
                  <a:lnTo>
                    <a:pt x="9" y="0"/>
                  </a:lnTo>
                  <a:lnTo>
                    <a:pt x="8" y="1"/>
                  </a:lnTo>
                  <a:lnTo>
                    <a:pt x="7" y="1"/>
                  </a:lnTo>
                  <a:lnTo>
                    <a:pt x="7" y="2"/>
                  </a:lnTo>
                  <a:lnTo>
                    <a:pt x="6" y="2"/>
                  </a:lnTo>
                  <a:lnTo>
                    <a:pt x="5" y="2"/>
                  </a:lnTo>
                  <a:lnTo>
                    <a:pt x="5" y="3"/>
                  </a:lnTo>
                  <a:lnTo>
                    <a:pt x="4" y="3"/>
                  </a:lnTo>
                  <a:lnTo>
                    <a:pt x="4" y="4"/>
                  </a:lnTo>
                  <a:lnTo>
                    <a:pt x="3" y="4"/>
                  </a:lnTo>
                  <a:lnTo>
                    <a:pt x="3" y="5"/>
                  </a:lnTo>
                  <a:lnTo>
                    <a:pt x="2" y="5"/>
                  </a:lnTo>
                  <a:lnTo>
                    <a:pt x="2" y="6"/>
                  </a:lnTo>
                  <a:lnTo>
                    <a:pt x="1" y="6"/>
                  </a:lnTo>
                  <a:lnTo>
                    <a:pt x="1" y="7"/>
                  </a:lnTo>
                  <a:lnTo>
                    <a:pt x="1" y="8"/>
                  </a:lnTo>
                  <a:lnTo>
                    <a:pt x="0" y="8"/>
                  </a:lnTo>
                  <a:lnTo>
                    <a:pt x="0" y="9"/>
                  </a:lnTo>
                  <a:lnTo>
                    <a:pt x="0" y="10"/>
                  </a:lnTo>
                  <a:lnTo>
                    <a:pt x="0" y="11"/>
                  </a:lnTo>
                  <a:lnTo>
                    <a:pt x="0" y="12"/>
                  </a:lnTo>
                  <a:lnTo>
                    <a:pt x="1" y="13"/>
                  </a:lnTo>
                  <a:lnTo>
                    <a:pt x="1" y="14"/>
                  </a:lnTo>
                  <a:lnTo>
                    <a:pt x="2" y="14"/>
                  </a:lnTo>
                  <a:lnTo>
                    <a:pt x="2" y="15"/>
                  </a:lnTo>
                  <a:lnTo>
                    <a:pt x="3" y="16"/>
                  </a:lnTo>
                  <a:lnTo>
                    <a:pt x="4" y="16"/>
                  </a:lnTo>
                  <a:lnTo>
                    <a:pt x="5" y="16"/>
                  </a:lnTo>
                  <a:lnTo>
                    <a:pt x="6" y="17"/>
                  </a:lnTo>
                  <a:lnTo>
                    <a:pt x="7" y="17"/>
                  </a:lnTo>
                  <a:lnTo>
                    <a:pt x="8" y="18"/>
                  </a:lnTo>
                  <a:lnTo>
                    <a:pt x="9" y="18"/>
                  </a:lnTo>
                  <a:lnTo>
                    <a:pt x="10" y="18"/>
                  </a:lnTo>
                  <a:lnTo>
                    <a:pt x="10" y="19"/>
                  </a:lnTo>
                  <a:lnTo>
                    <a:pt x="11" y="19"/>
                  </a:lnTo>
                  <a:lnTo>
                    <a:pt x="12" y="19"/>
                  </a:lnTo>
                  <a:lnTo>
                    <a:pt x="12" y="20"/>
                  </a:lnTo>
                  <a:lnTo>
                    <a:pt x="13" y="20"/>
                  </a:lnTo>
                  <a:lnTo>
                    <a:pt x="14" y="20"/>
                  </a:lnTo>
                  <a:lnTo>
                    <a:pt x="14" y="21"/>
                  </a:lnTo>
                  <a:lnTo>
                    <a:pt x="15" y="21"/>
                  </a:lnTo>
                  <a:lnTo>
                    <a:pt x="16" y="22"/>
                  </a:lnTo>
                  <a:lnTo>
                    <a:pt x="17" y="22"/>
                  </a:lnTo>
                  <a:lnTo>
                    <a:pt x="17" y="23"/>
                  </a:lnTo>
                  <a:lnTo>
                    <a:pt x="18" y="23"/>
                  </a:lnTo>
                  <a:lnTo>
                    <a:pt x="19" y="24"/>
                  </a:lnTo>
                  <a:lnTo>
                    <a:pt x="21" y="24"/>
                  </a:lnTo>
                  <a:lnTo>
                    <a:pt x="22" y="24"/>
                  </a:lnTo>
                  <a:lnTo>
                    <a:pt x="23" y="24"/>
                  </a:lnTo>
                  <a:lnTo>
                    <a:pt x="23" y="25"/>
                  </a:lnTo>
                  <a:lnTo>
                    <a:pt x="24" y="25"/>
                  </a:lnTo>
                  <a:lnTo>
                    <a:pt x="25" y="25"/>
                  </a:lnTo>
                  <a:lnTo>
                    <a:pt x="26" y="25"/>
                  </a:lnTo>
                  <a:lnTo>
                    <a:pt x="27" y="25"/>
                  </a:lnTo>
                  <a:lnTo>
                    <a:pt x="28" y="25"/>
                  </a:lnTo>
                  <a:lnTo>
                    <a:pt x="29" y="25"/>
                  </a:lnTo>
                  <a:lnTo>
                    <a:pt x="30" y="25"/>
                  </a:lnTo>
                  <a:lnTo>
                    <a:pt x="31" y="25"/>
                  </a:lnTo>
                  <a:lnTo>
                    <a:pt x="32" y="25"/>
                  </a:lnTo>
                  <a:lnTo>
                    <a:pt x="33" y="25"/>
                  </a:lnTo>
                  <a:lnTo>
                    <a:pt x="34" y="25"/>
                  </a:lnTo>
                  <a:lnTo>
                    <a:pt x="35" y="25"/>
                  </a:lnTo>
                  <a:lnTo>
                    <a:pt x="36" y="25"/>
                  </a:lnTo>
                  <a:lnTo>
                    <a:pt x="37" y="25"/>
                  </a:lnTo>
                  <a:lnTo>
                    <a:pt x="38" y="25"/>
                  </a:lnTo>
                  <a:lnTo>
                    <a:pt x="39" y="25"/>
                  </a:lnTo>
                  <a:lnTo>
                    <a:pt x="39" y="26"/>
                  </a:lnTo>
                  <a:lnTo>
                    <a:pt x="40" y="26"/>
                  </a:lnTo>
                  <a:lnTo>
                    <a:pt x="41" y="26"/>
                  </a:lnTo>
                  <a:lnTo>
                    <a:pt x="41" y="25"/>
                  </a:lnTo>
                  <a:lnTo>
                    <a:pt x="41" y="23"/>
                  </a:lnTo>
                  <a:lnTo>
                    <a:pt x="41" y="22"/>
                  </a:lnTo>
                  <a:lnTo>
                    <a:pt x="41" y="21"/>
                  </a:lnTo>
                  <a:lnTo>
                    <a:pt x="41" y="20"/>
                  </a:lnTo>
                  <a:lnTo>
                    <a:pt x="40" y="19"/>
                  </a:lnTo>
                  <a:lnTo>
                    <a:pt x="40" y="18"/>
                  </a:lnTo>
                  <a:lnTo>
                    <a:pt x="39" y="17"/>
                  </a:lnTo>
                  <a:lnTo>
                    <a:pt x="39" y="16"/>
                  </a:lnTo>
                  <a:lnTo>
                    <a:pt x="38" y="15"/>
                  </a:lnTo>
                  <a:lnTo>
                    <a:pt x="37" y="14"/>
                  </a:lnTo>
                  <a:lnTo>
                    <a:pt x="36" y="13"/>
                  </a:lnTo>
                  <a:lnTo>
                    <a:pt x="35" y="12"/>
                  </a:lnTo>
                  <a:lnTo>
                    <a:pt x="34" y="11"/>
                  </a:lnTo>
                  <a:lnTo>
                    <a:pt x="33" y="10"/>
                  </a:lnTo>
                  <a:lnTo>
                    <a:pt x="32" y="10"/>
                  </a:lnTo>
                  <a:lnTo>
                    <a:pt x="31" y="9"/>
                  </a:lnTo>
                  <a:lnTo>
                    <a:pt x="29" y="8"/>
                  </a:lnTo>
                  <a:lnTo>
                    <a:pt x="27" y="7"/>
                  </a:lnTo>
                  <a:lnTo>
                    <a:pt x="26" y="6"/>
                  </a:lnTo>
                  <a:lnTo>
                    <a:pt x="25" y="6"/>
                  </a:lnTo>
                  <a:lnTo>
                    <a:pt x="24" y="5"/>
                  </a:lnTo>
                  <a:lnTo>
                    <a:pt x="22" y="5"/>
                  </a:lnTo>
                  <a:lnTo>
                    <a:pt x="21" y="4"/>
                  </a:lnTo>
                  <a:lnTo>
                    <a:pt x="19" y="4"/>
                  </a:lnTo>
                  <a:lnTo>
                    <a:pt x="17" y="3"/>
                  </a:lnTo>
                  <a:lnTo>
                    <a:pt x="16" y="2"/>
                  </a:lnTo>
                  <a:lnTo>
                    <a:pt x="15" y="2"/>
                  </a:lnTo>
                  <a:lnTo>
                    <a:pt x="14" y="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839" name="Freeform 357"/>
            <p:cNvSpPr>
              <a:spLocks/>
            </p:cNvSpPr>
            <p:nvPr/>
          </p:nvSpPr>
          <p:spPr bwMode="auto">
            <a:xfrm>
              <a:off x="3387" y="1654"/>
              <a:ext cx="34" cy="27"/>
            </a:xfrm>
            <a:custGeom>
              <a:avLst/>
              <a:gdLst>
                <a:gd name="T0" fmla="*/ 0 w 34"/>
                <a:gd name="T1" fmla="*/ 6 h 27"/>
                <a:gd name="T2" fmla="*/ 0 w 34"/>
                <a:gd name="T3" fmla="*/ 8 h 27"/>
                <a:gd name="T4" fmla="*/ 0 w 34"/>
                <a:gd name="T5" fmla="*/ 10 h 27"/>
                <a:gd name="T6" fmla="*/ 1 w 34"/>
                <a:gd name="T7" fmla="*/ 11 h 27"/>
                <a:gd name="T8" fmla="*/ 1 w 34"/>
                <a:gd name="T9" fmla="*/ 14 h 27"/>
                <a:gd name="T10" fmla="*/ 3 w 34"/>
                <a:gd name="T11" fmla="*/ 16 h 27"/>
                <a:gd name="T12" fmla="*/ 3 w 34"/>
                <a:gd name="T13" fmla="*/ 18 h 27"/>
                <a:gd name="T14" fmla="*/ 4 w 34"/>
                <a:gd name="T15" fmla="*/ 19 h 27"/>
                <a:gd name="T16" fmla="*/ 5 w 34"/>
                <a:gd name="T17" fmla="*/ 20 h 27"/>
                <a:gd name="T18" fmla="*/ 6 w 34"/>
                <a:gd name="T19" fmla="*/ 21 h 27"/>
                <a:gd name="T20" fmla="*/ 7 w 34"/>
                <a:gd name="T21" fmla="*/ 23 h 27"/>
                <a:gd name="T22" fmla="*/ 9 w 34"/>
                <a:gd name="T23" fmla="*/ 23 h 27"/>
                <a:gd name="T24" fmla="*/ 11 w 34"/>
                <a:gd name="T25" fmla="*/ 24 h 27"/>
                <a:gd name="T26" fmla="*/ 13 w 34"/>
                <a:gd name="T27" fmla="*/ 25 h 27"/>
                <a:gd name="T28" fmla="*/ 15 w 34"/>
                <a:gd name="T29" fmla="*/ 25 h 27"/>
                <a:gd name="T30" fmla="*/ 18 w 34"/>
                <a:gd name="T31" fmla="*/ 26 h 27"/>
                <a:gd name="T32" fmla="*/ 20 w 34"/>
                <a:gd name="T33" fmla="*/ 26 h 27"/>
                <a:gd name="T34" fmla="*/ 22 w 34"/>
                <a:gd name="T35" fmla="*/ 26 h 27"/>
                <a:gd name="T36" fmla="*/ 24 w 34"/>
                <a:gd name="T37" fmla="*/ 26 h 27"/>
                <a:gd name="T38" fmla="*/ 26 w 34"/>
                <a:gd name="T39" fmla="*/ 25 h 27"/>
                <a:gd name="T40" fmla="*/ 28 w 34"/>
                <a:gd name="T41" fmla="*/ 24 h 27"/>
                <a:gd name="T42" fmla="*/ 30 w 34"/>
                <a:gd name="T43" fmla="*/ 23 h 27"/>
                <a:gd name="T44" fmla="*/ 32 w 34"/>
                <a:gd name="T45" fmla="*/ 22 h 27"/>
                <a:gd name="T46" fmla="*/ 32 w 34"/>
                <a:gd name="T47" fmla="*/ 20 h 27"/>
                <a:gd name="T48" fmla="*/ 33 w 34"/>
                <a:gd name="T49" fmla="*/ 19 h 27"/>
                <a:gd name="T50" fmla="*/ 33 w 34"/>
                <a:gd name="T51" fmla="*/ 17 h 27"/>
                <a:gd name="T52" fmla="*/ 33 w 34"/>
                <a:gd name="T53" fmla="*/ 15 h 27"/>
                <a:gd name="T54" fmla="*/ 33 w 34"/>
                <a:gd name="T55" fmla="*/ 12 h 27"/>
                <a:gd name="T56" fmla="*/ 33 w 34"/>
                <a:gd name="T57" fmla="*/ 10 h 27"/>
                <a:gd name="T58" fmla="*/ 33 w 34"/>
                <a:gd name="T59" fmla="*/ 8 h 27"/>
                <a:gd name="T60" fmla="*/ 33 w 34"/>
                <a:gd name="T61" fmla="*/ 6 h 27"/>
                <a:gd name="T62" fmla="*/ 31 w 34"/>
                <a:gd name="T63" fmla="*/ 4 h 27"/>
                <a:gd name="T64" fmla="*/ 29 w 34"/>
                <a:gd name="T65" fmla="*/ 2 h 27"/>
                <a:gd name="T66" fmla="*/ 27 w 34"/>
                <a:gd name="T67" fmla="*/ 2 h 27"/>
                <a:gd name="T68" fmla="*/ 25 w 34"/>
                <a:gd name="T69" fmla="*/ 1 h 27"/>
                <a:gd name="T70" fmla="*/ 23 w 34"/>
                <a:gd name="T71" fmla="*/ 0 h 27"/>
                <a:gd name="T72" fmla="*/ 21 w 34"/>
                <a:gd name="T73" fmla="*/ 0 h 27"/>
                <a:gd name="T74" fmla="*/ 18 w 34"/>
                <a:gd name="T75" fmla="*/ 0 h 27"/>
                <a:gd name="T76" fmla="*/ 14 w 34"/>
                <a:gd name="T77" fmla="*/ 0 h 27"/>
                <a:gd name="T78" fmla="*/ 12 w 34"/>
                <a:gd name="T79" fmla="*/ 0 h 27"/>
                <a:gd name="T80" fmla="*/ 10 w 34"/>
                <a:gd name="T81" fmla="*/ 1 h 27"/>
                <a:gd name="T82" fmla="*/ 8 w 34"/>
                <a:gd name="T83" fmla="*/ 1 h 27"/>
                <a:gd name="T84" fmla="*/ 6 w 34"/>
                <a:gd name="T85" fmla="*/ 2 h 27"/>
                <a:gd name="T86" fmla="*/ 4 w 34"/>
                <a:gd name="T87" fmla="*/ 3 h 27"/>
                <a:gd name="T88" fmla="*/ 2 w 34"/>
                <a:gd name="T89" fmla="*/ 4 h 27"/>
                <a:gd name="T90" fmla="*/ 1 w 34"/>
                <a:gd name="T91" fmla="*/ 6 h 2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4" h="27">
                  <a:moveTo>
                    <a:pt x="1" y="6"/>
                  </a:moveTo>
                  <a:lnTo>
                    <a:pt x="0" y="6"/>
                  </a:lnTo>
                  <a:lnTo>
                    <a:pt x="0" y="7"/>
                  </a:lnTo>
                  <a:lnTo>
                    <a:pt x="0" y="8"/>
                  </a:lnTo>
                  <a:lnTo>
                    <a:pt x="0" y="9"/>
                  </a:lnTo>
                  <a:lnTo>
                    <a:pt x="0" y="10"/>
                  </a:lnTo>
                  <a:lnTo>
                    <a:pt x="1" y="10"/>
                  </a:lnTo>
                  <a:lnTo>
                    <a:pt x="1" y="11"/>
                  </a:lnTo>
                  <a:lnTo>
                    <a:pt x="1" y="12"/>
                  </a:lnTo>
                  <a:lnTo>
                    <a:pt x="1" y="14"/>
                  </a:lnTo>
                  <a:lnTo>
                    <a:pt x="2" y="15"/>
                  </a:lnTo>
                  <a:lnTo>
                    <a:pt x="3" y="16"/>
                  </a:lnTo>
                  <a:lnTo>
                    <a:pt x="3" y="17"/>
                  </a:lnTo>
                  <a:lnTo>
                    <a:pt x="3" y="18"/>
                  </a:lnTo>
                  <a:lnTo>
                    <a:pt x="3" y="19"/>
                  </a:lnTo>
                  <a:lnTo>
                    <a:pt x="4" y="19"/>
                  </a:lnTo>
                  <a:lnTo>
                    <a:pt x="4" y="20"/>
                  </a:lnTo>
                  <a:lnTo>
                    <a:pt x="5" y="20"/>
                  </a:lnTo>
                  <a:lnTo>
                    <a:pt x="5" y="21"/>
                  </a:lnTo>
                  <a:lnTo>
                    <a:pt x="6" y="21"/>
                  </a:lnTo>
                  <a:lnTo>
                    <a:pt x="7" y="22"/>
                  </a:lnTo>
                  <a:lnTo>
                    <a:pt x="7" y="23"/>
                  </a:lnTo>
                  <a:lnTo>
                    <a:pt x="8" y="23"/>
                  </a:lnTo>
                  <a:lnTo>
                    <a:pt x="9" y="23"/>
                  </a:lnTo>
                  <a:lnTo>
                    <a:pt x="10" y="24"/>
                  </a:lnTo>
                  <a:lnTo>
                    <a:pt x="11" y="24"/>
                  </a:lnTo>
                  <a:lnTo>
                    <a:pt x="12" y="25"/>
                  </a:lnTo>
                  <a:lnTo>
                    <a:pt x="13" y="25"/>
                  </a:lnTo>
                  <a:lnTo>
                    <a:pt x="14" y="25"/>
                  </a:lnTo>
                  <a:lnTo>
                    <a:pt x="15" y="25"/>
                  </a:lnTo>
                  <a:lnTo>
                    <a:pt x="17" y="26"/>
                  </a:lnTo>
                  <a:lnTo>
                    <a:pt x="18" y="26"/>
                  </a:lnTo>
                  <a:lnTo>
                    <a:pt x="19" y="26"/>
                  </a:lnTo>
                  <a:lnTo>
                    <a:pt x="20" y="26"/>
                  </a:lnTo>
                  <a:lnTo>
                    <a:pt x="21" y="26"/>
                  </a:lnTo>
                  <a:lnTo>
                    <a:pt x="22" y="26"/>
                  </a:lnTo>
                  <a:lnTo>
                    <a:pt x="23" y="26"/>
                  </a:lnTo>
                  <a:lnTo>
                    <a:pt x="24" y="26"/>
                  </a:lnTo>
                  <a:lnTo>
                    <a:pt x="25" y="25"/>
                  </a:lnTo>
                  <a:lnTo>
                    <a:pt x="26" y="25"/>
                  </a:lnTo>
                  <a:lnTo>
                    <a:pt x="27" y="25"/>
                  </a:lnTo>
                  <a:lnTo>
                    <a:pt x="28" y="24"/>
                  </a:lnTo>
                  <a:lnTo>
                    <a:pt x="29" y="24"/>
                  </a:lnTo>
                  <a:lnTo>
                    <a:pt x="30" y="23"/>
                  </a:lnTo>
                  <a:lnTo>
                    <a:pt x="31" y="22"/>
                  </a:lnTo>
                  <a:lnTo>
                    <a:pt x="32" y="22"/>
                  </a:lnTo>
                  <a:lnTo>
                    <a:pt x="32" y="21"/>
                  </a:lnTo>
                  <a:lnTo>
                    <a:pt x="32" y="20"/>
                  </a:lnTo>
                  <a:lnTo>
                    <a:pt x="33" y="20"/>
                  </a:lnTo>
                  <a:lnTo>
                    <a:pt x="33" y="19"/>
                  </a:lnTo>
                  <a:lnTo>
                    <a:pt x="33" y="18"/>
                  </a:lnTo>
                  <a:lnTo>
                    <a:pt x="33" y="17"/>
                  </a:lnTo>
                  <a:lnTo>
                    <a:pt x="33" y="16"/>
                  </a:lnTo>
                  <a:lnTo>
                    <a:pt x="33" y="15"/>
                  </a:lnTo>
                  <a:lnTo>
                    <a:pt x="33" y="14"/>
                  </a:lnTo>
                  <a:lnTo>
                    <a:pt x="33" y="12"/>
                  </a:lnTo>
                  <a:lnTo>
                    <a:pt x="33" y="11"/>
                  </a:lnTo>
                  <a:lnTo>
                    <a:pt x="33" y="10"/>
                  </a:lnTo>
                  <a:lnTo>
                    <a:pt x="33" y="9"/>
                  </a:lnTo>
                  <a:lnTo>
                    <a:pt x="33" y="8"/>
                  </a:lnTo>
                  <a:lnTo>
                    <a:pt x="33" y="7"/>
                  </a:lnTo>
                  <a:lnTo>
                    <a:pt x="33" y="6"/>
                  </a:lnTo>
                  <a:lnTo>
                    <a:pt x="32" y="4"/>
                  </a:lnTo>
                  <a:lnTo>
                    <a:pt x="31" y="4"/>
                  </a:lnTo>
                  <a:lnTo>
                    <a:pt x="30" y="3"/>
                  </a:lnTo>
                  <a:lnTo>
                    <a:pt x="29" y="2"/>
                  </a:lnTo>
                  <a:lnTo>
                    <a:pt x="28" y="2"/>
                  </a:lnTo>
                  <a:lnTo>
                    <a:pt x="27" y="2"/>
                  </a:lnTo>
                  <a:lnTo>
                    <a:pt x="26" y="1"/>
                  </a:lnTo>
                  <a:lnTo>
                    <a:pt x="25" y="1"/>
                  </a:lnTo>
                  <a:lnTo>
                    <a:pt x="24" y="1"/>
                  </a:lnTo>
                  <a:lnTo>
                    <a:pt x="23" y="0"/>
                  </a:lnTo>
                  <a:lnTo>
                    <a:pt x="22" y="0"/>
                  </a:lnTo>
                  <a:lnTo>
                    <a:pt x="21" y="0"/>
                  </a:lnTo>
                  <a:lnTo>
                    <a:pt x="20" y="0"/>
                  </a:lnTo>
                  <a:lnTo>
                    <a:pt x="18" y="0"/>
                  </a:lnTo>
                  <a:lnTo>
                    <a:pt x="15" y="0"/>
                  </a:lnTo>
                  <a:lnTo>
                    <a:pt x="14" y="0"/>
                  </a:lnTo>
                  <a:lnTo>
                    <a:pt x="13" y="0"/>
                  </a:lnTo>
                  <a:lnTo>
                    <a:pt x="12" y="0"/>
                  </a:lnTo>
                  <a:lnTo>
                    <a:pt x="11" y="0"/>
                  </a:lnTo>
                  <a:lnTo>
                    <a:pt x="10" y="1"/>
                  </a:lnTo>
                  <a:lnTo>
                    <a:pt x="9" y="1"/>
                  </a:lnTo>
                  <a:lnTo>
                    <a:pt x="8" y="1"/>
                  </a:lnTo>
                  <a:lnTo>
                    <a:pt x="7" y="2"/>
                  </a:lnTo>
                  <a:lnTo>
                    <a:pt x="6" y="2"/>
                  </a:lnTo>
                  <a:lnTo>
                    <a:pt x="5" y="2"/>
                  </a:lnTo>
                  <a:lnTo>
                    <a:pt x="4" y="3"/>
                  </a:lnTo>
                  <a:lnTo>
                    <a:pt x="3" y="4"/>
                  </a:lnTo>
                  <a:lnTo>
                    <a:pt x="2" y="4"/>
                  </a:lnTo>
                  <a:lnTo>
                    <a:pt x="1" y="5"/>
                  </a:lnTo>
                  <a:lnTo>
                    <a:pt x="1" y="6"/>
                  </a:lnTo>
                </a:path>
              </a:pathLst>
            </a:custGeom>
            <a:solidFill>
              <a:srgbClr val="FF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840" name="Freeform 358"/>
            <p:cNvSpPr>
              <a:spLocks/>
            </p:cNvSpPr>
            <p:nvPr/>
          </p:nvSpPr>
          <p:spPr bwMode="auto">
            <a:xfrm>
              <a:off x="3275" y="1677"/>
              <a:ext cx="34" cy="27"/>
            </a:xfrm>
            <a:custGeom>
              <a:avLst/>
              <a:gdLst>
                <a:gd name="T0" fmla="*/ 0 w 34"/>
                <a:gd name="T1" fmla="*/ 6 h 27"/>
                <a:gd name="T2" fmla="*/ 0 w 34"/>
                <a:gd name="T3" fmla="*/ 8 h 27"/>
                <a:gd name="T4" fmla="*/ 0 w 34"/>
                <a:gd name="T5" fmla="*/ 10 h 27"/>
                <a:gd name="T6" fmla="*/ 1 w 34"/>
                <a:gd name="T7" fmla="*/ 12 h 27"/>
                <a:gd name="T8" fmla="*/ 2 w 34"/>
                <a:gd name="T9" fmla="*/ 14 h 27"/>
                <a:gd name="T10" fmla="*/ 3 w 34"/>
                <a:gd name="T11" fmla="*/ 15 h 27"/>
                <a:gd name="T12" fmla="*/ 3 w 34"/>
                <a:gd name="T13" fmla="*/ 17 h 27"/>
                <a:gd name="T14" fmla="*/ 4 w 34"/>
                <a:gd name="T15" fmla="*/ 18 h 27"/>
                <a:gd name="T16" fmla="*/ 5 w 34"/>
                <a:gd name="T17" fmla="*/ 20 h 27"/>
                <a:gd name="T18" fmla="*/ 6 w 34"/>
                <a:gd name="T19" fmla="*/ 21 h 27"/>
                <a:gd name="T20" fmla="*/ 7 w 34"/>
                <a:gd name="T21" fmla="*/ 22 h 27"/>
                <a:gd name="T22" fmla="*/ 9 w 34"/>
                <a:gd name="T23" fmla="*/ 22 h 27"/>
                <a:gd name="T24" fmla="*/ 11 w 34"/>
                <a:gd name="T25" fmla="*/ 24 h 27"/>
                <a:gd name="T26" fmla="*/ 13 w 34"/>
                <a:gd name="T27" fmla="*/ 24 h 27"/>
                <a:gd name="T28" fmla="*/ 14 w 34"/>
                <a:gd name="T29" fmla="*/ 25 h 27"/>
                <a:gd name="T30" fmla="*/ 16 w 34"/>
                <a:gd name="T31" fmla="*/ 25 h 27"/>
                <a:gd name="T32" fmla="*/ 18 w 34"/>
                <a:gd name="T33" fmla="*/ 25 h 27"/>
                <a:gd name="T34" fmla="*/ 19 w 34"/>
                <a:gd name="T35" fmla="*/ 26 h 27"/>
                <a:gd name="T36" fmla="*/ 21 w 34"/>
                <a:gd name="T37" fmla="*/ 26 h 27"/>
                <a:gd name="T38" fmla="*/ 23 w 34"/>
                <a:gd name="T39" fmla="*/ 25 h 27"/>
                <a:gd name="T40" fmla="*/ 25 w 34"/>
                <a:gd name="T41" fmla="*/ 25 h 27"/>
                <a:gd name="T42" fmla="*/ 27 w 34"/>
                <a:gd name="T43" fmla="*/ 24 h 27"/>
                <a:gd name="T44" fmla="*/ 28 w 34"/>
                <a:gd name="T45" fmla="*/ 23 h 27"/>
                <a:gd name="T46" fmla="*/ 29 w 34"/>
                <a:gd name="T47" fmla="*/ 22 h 27"/>
                <a:gd name="T48" fmla="*/ 31 w 34"/>
                <a:gd name="T49" fmla="*/ 21 h 27"/>
                <a:gd name="T50" fmla="*/ 32 w 34"/>
                <a:gd name="T51" fmla="*/ 20 h 27"/>
                <a:gd name="T52" fmla="*/ 32 w 34"/>
                <a:gd name="T53" fmla="*/ 18 h 27"/>
                <a:gd name="T54" fmla="*/ 33 w 34"/>
                <a:gd name="T55" fmla="*/ 17 h 27"/>
                <a:gd name="T56" fmla="*/ 32 w 34"/>
                <a:gd name="T57" fmla="*/ 16 h 27"/>
                <a:gd name="T58" fmla="*/ 32 w 34"/>
                <a:gd name="T59" fmla="*/ 14 h 27"/>
                <a:gd name="T60" fmla="*/ 32 w 34"/>
                <a:gd name="T61" fmla="*/ 12 h 27"/>
                <a:gd name="T62" fmla="*/ 33 w 34"/>
                <a:gd name="T63" fmla="*/ 11 h 27"/>
                <a:gd name="T64" fmla="*/ 33 w 34"/>
                <a:gd name="T65" fmla="*/ 9 h 27"/>
                <a:gd name="T66" fmla="*/ 33 w 34"/>
                <a:gd name="T67" fmla="*/ 7 h 27"/>
                <a:gd name="T68" fmla="*/ 31 w 34"/>
                <a:gd name="T69" fmla="*/ 4 h 27"/>
                <a:gd name="T70" fmla="*/ 29 w 34"/>
                <a:gd name="T71" fmla="*/ 3 h 27"/>
                <a:gd name="T72" fmla="*/ 27 w 34"/>
                <a:gd name="T73" fmla="*/ 2 h 27"/>
                <a:gd name="T74" fmla="*/ 25 w 34"/>
                <a:gd name="T75" fmla="*/ 2 h 27"/>
                <a:gd name="T76" fmla="*/ 23 w 34"/>
                <a:gd name="T77" fmla="*/ 1 h 27"/>
                <a:gd name="T78" fmla="*/ 21 w 34"/>
                <a:gd name="T79" fmla="*/ 0 h 27"/>
                <a:gd name="T80" fmla="*/ 19 w 34"/>
                <a:gd name="T81" fmla="*/ 0 h 27"/>
                <a:gd name="T82" fmla="*/ 17 w 34"/>
                <a:gd name="T83" fmla="*/ 0 h 27"/>
                <a:gd name="T84" fmla="*/ 14 w 34"/>
                <a:gd name="T85" fmla="*/ 0 h 27"/>
                <a:gd name="T86" fmla="*/ 12 w 34"/>
                <a:gd name="T87" fmla="*/ 0 h 27"/>
                <a:gd name="T88" fmla="*/ 10 w 34"/>
                <a:gd name="T89" fmla="*/ 1 h 27"/>
                <a:gd name="T90" fmla="*/ 8 w 34"/>
                <a:gd name="T91" fmla="*/ 2 h 27"/>
                <a:gd name="T92" fmla="*/ 6 w 34"/>
                <a:gd name="T93" fmla="*/ 2 h 27"/>
                <a:gd name="T94" fmla="*/ 4 w 34"/>
                <a:gd name="T95" fmla="*/ 3 h 27"/>
                <a:gd name="T96" fmla="*/ 2 w 34"/>
                <a:gd name="T97" fmla="*/ 4 h 27"/>
                <a:gd name="T98" fmla="*/ 1 w 34"/>
                <a:gd name="T99" fmla="*/ 6 h 2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4" h="27">
                  <a:moveTo>
                    <a:pt x="1" y="6"/>
                  </a:moveTo>
                  <a:lnTo>
                    <a:pt x="0" y="6"/>
                  </a:lnTo>
                  <a:lnTo>
                    <a:pt x="0" y="7"/>
                  </a:lnTo>
                  <a:lnTo>
                    <a:pt x="0" y="8"/>
                  </a:lnTo>
                  <a:lnTo>
                    <a:pt x="0" y="9"/>
                  </a:lnTo>
                  <a:lnTo>
                    <a:pt x="0" y="10"/>
                  </a:lnTo>
                  <a:lnTo>
                    <a:pt x="1" y="11"/>
                  </a:lnTo>
                  <a:lnTo>
                    <a:pt x="1" y="12"/>
                  </a:lnTo>
                  <a:lnTo>
                    <a:pt x="2" y="13"/>
                  </a:lnTo>
                  <a:lnTo>
                    <a:pt x="2" y="14"/>
                  </a:lnTo>
                  <a:lnTo>
                    <a:pt x="2" y="15"/>
                  </a:lnTo>
                  <a:lnTo>
                    <a:pt x="3" y="15"/>
                  </a:lnTo>
                  <a:lnTo>
                    <a:pt x="3" y="16"/>
                  </a:lnTo>
                  <a:lnTo>
                    <a:pt x="3" y="17"/>
                  </a:lnTo>
                  <a:lnTo>
                    <a:pt x="4" y="17"/>
                  </a:lnTo>
                  <a:lnTo>
                    <a:pt x="4" y="18"/>
                  </a:lnTo>
                  <a:lnTo>
                    <a:pt x="5" y="19"/>
                  </a:lnTo>
                  <a:lnTo>
                    <a:pt x="5" y="20"/>
                  </a:lnTo>
                  <a:lnTo>
                    <a:pt x="6" y="20"/>
                  </a:lnTo>
                  <a:lnTo>
                    <a:pt x="6" y="21"/>
                  </a:lnTo>
                  <a:lnTo>
                    <a:pt x="7" y="21"/>
                  </a:lnTo>
                  <a:lnTo>
                    <a:pt x="7" y="22"/>
                  </a:lnTo>
                  <a:lnTo>
                    <a:pt x="8" y="22"/>
                  </a:lnTo>
                  <a:lnTo>
                    <a:pt x="9" y="22"/>
                  </a:lnTo>
                  <a:lnTo>
                    <a:pt x="10" y="23"/>
                  </a:lnTo>
                  <a:lnTo>
                    <a:pt x="11" y="24"/>
                  </a:lnTo>
                  <a:lnTo>
                    <a:pt x="12" y="24"/>
                  </a:lnTo>
                  <a:lnTo>
                    <a:pt x="13" y="24"/>
                  </a:lnTo>
                  <a:lnTo>
                    <a:pt x="14" y="24"/>
                  </a:lnTo>
                  <a:lnTo>
                    <a:pt x="14" y="25"/>
                  </a:lnTo>
                  <a:lnTo>
                    <a:pt x="15" y="25"/>
                  </a:lnTo>
                  <a:lnTo>
                    <a:pt x="16" y="25"/>
                  </a:lnTo>
                  <a:lnTo>
                    <a:pt x="17" y="25"/>
                  </a:lnTo>
                  <a:lnTo>
                    <a:pt x="18" y="25"/>
                  </a:lnTo>
                  <a:lnTo>
                    <a:pt x="18" y="26"/>
                  </a:lnTo>
                  <a:lnTo>
                    <a:pt x="19" y="26"/>
                  </a:lnTo>
                  <a:lnTo>
                    <a:pt x="20" y="26"/>
                  </a:lnTo>
                  <a:lnTo>
                    <a:pt x="21" y="26"/>
                  </a:lnTo>
                  <a:lnTo>
                    <a:pt x="22" y="26"/>
                  </a:lnTo>
                  <a:lnTo>
                    <a:pt x="23" y="25"/>
                  </a:lnTo>
                  <a:lnTo>
                    <a:pt x="24" y="25"/>
                  </a:lnTo>
                  <a:lnTo>
                    <a:pt x="25" y="25"/>
                  </a:lnTo>
                  <a:lnTo>
                    <a:pt x="26" y="24"/>
                  </a:lnTo>
                  <a:lnTo>
                    <a:pt x="27" y="24"/>
                  </a:lnTo>
                  <a:lnTo>
                    <a:pt x="28" y="24"/>
                  </a:lnTo>
                  <a:lnTo>
                    <a:pt x="28" y="23"/>
                  </a:lnTo>
                  <a:lnTo>
                    <a:pt x="29" y="23"/>
                  </a:lnTo>
                  <a:lnTo>
                    <a:pt x="29" y="22"/>
                  </a:lnTo>
                  <a:lnTo>
                    <a:pt x="30" y="22"/>
                  </a:lnTo>
                  <a:lnTo>
                    <a:pt x="31" y="21"/>
                  </a:lnTo>
                  <a:lnTo>
                    <a:pt x="31" y="20"/>
                  </a:lnTo>
                  <a:lnTo>
                    <a:pt x="32" y="20"/>
                  </a:lnTo>
                  <a:lnTo>
                    <a:pt x="32" y="19"/>
                  </a:lnTo>
                  <a:lnTo>
                    <a:pt x="32" y="18"/>
                  </a:lnTo>
                  <a:lnTo>
                    <a:pt x="32" y="17"/>
                  </a:lnTo>
                  <a:lnTo>
                    <a:pt x="33" y="17"/>
                  </a:lnTo>
                  <a:lnTo>
                    <a:pt x="33" y="16"/>
                  </a:lnTo>
                  <a:lnTo>
                    <a:pt x="32" y="16"/>
                  </a:lnTo>
                  <a:lnTo>
                    <a:pt x="32" y="15"/>
                  </a:lnTo>
                  <a:lnTo>
                    <a:pt x="32" y="14"/>
                  </a:lnTo>
                  <a:lnTo>
                    <a:pt x="32" y="13"/>
                  </a:lnTo>
                  <a:lnTo>
                    <a:pt x="32" y="12"/>
                  </a:lnTo>
                  <a:lnTo>
                    <a:pt x="33" y="12"/>
                  </a:lnTo>
                  <a:lnTo>
                    <a:pt x="33" y="11"/>
                  </a:lnTo>
                  <a:lnTo>
                    <a:pt x="33" y="10"/>
                  </a:lnTo>
                  <a:lnTo>
                    <a:pt x="33" y="9"/>
                  </a:lnTo>
                  <a:lnTo>
                    <a:pt x="33" y="8"/>
                  </a:lnTo>
                  <a:lnTo>
                    <a:pt x="33" y="7"/>
                  </a:lnTo>
                  <a:lnTo>
                    <a:pt x="33" y="6"/>
                  </a:lnTo>
                  <a:lnTo>
                    <a:pt x="31" y="4"/>
                  </a:lnTo>
                  <a:lnTo>
                    <a:pt x="30" y="4"/>
                  </a:lnTo>
                  <a:lnTo>
                    <a:pt x="29" y="3"/>
                  </a:lnTo>
                  <a:lnTo>
                    <a:pt x="28" y="3"/>
                  </a:lnTo>
                  <a:lnTo>
                    <a:pt x="27" y="2"/>
                  </a:lnTo>
                  <a:lnTo>
                    <a:pt x="26" y="2"/>
                  </a:lnTo>
                  <a:lnTo>
                    <a:pt x="25" y="2"/>
                  </a:lnTo>
                  <a:lnTo>
                    <a:pt x="24" y="1"/>
                  </a:lnTo>
                  <a:lnTo>
                    <a:pt x="23" y="1"/>
                  </a:lnTo>
                  <a:lnTo>
                    <a:pt x="22" y="1"/>
                  </a:lnTo>
                  <a:lnTo>
                    <a:pt x="21" y="0"/>
                  </a:lnTo>
                  <a:lnTo>
                    <a:pt x="20" y="0"/>
                  </a:lnTo>
                  <a:lnTo>
                    <a:pt x="19" y="0"/>
                  </a:lnTo>
                  <a:lnTo>
                    <a:pt x="18" y="0"/>
                  </a:lnTo>
                  <a:lnTo>
                    <a:pt x="17" y="0"/>
                  </a:lnTo>
                  <a:lnTo>
                    <a:pt x="16" y="0"/>
                  </a:lnTo>
                  <a:lnTo>
                    <a:pt x="14" y="0"/>
                  </a:lnTo>
                  <a:lnTo>
                    <a:pt x="13" y="0"/>
                  </a:lnTo>
                  <a:lnTo>
                    <a:pt x="12" y="0"/>
                  </a:lnTo>
                  <a:lnTo>
                    <a:pt x="11" y="1"/>
                  </a:lnTo>
                  <a:lnTo>
                    <a:pt x="10" y="1"/>
                  </a:lnTo>
                  <a:lnTo>
                    <a:pt x="9" y="1"/>
                  </a:lnTo>
                  <a:lnTo>
                    <a:pt x="8" y="2"/>
                  </a:lnTo>
                  <a:lnTo>
                    <a:pt x="7" y="2"/>
                  </a:lnTo>
                  <a:lnTo>
                    <a:pt x="6" y="2"/>
                  </a:lnTo>
                  <a:lnTo>
                    <a:pt x="5" y="3"/>
                  </a:lnTo>
                  <a:lnTo>
                    <a:pt x="4" y="3"/>
                  </a:lnTo>
                  <a:lnTo>
                    <a:pt x="3" y="4"/>
                  </a:lnTo>
                  <a:lnTo>
                    <a:pt x="2" y="4"/>
                  </a:lnTo>
                  <a:lnTo>
                    <a:pt x="2" y="5"/>
                  </a:lnTo>
                  <a:lnTo>
                    <a:pt x="1" y="6"/>
                  </a:lnTo>
                </a:path>
              </a:pathLst>
            </a:custGeom>
            <a:solidFill>
              <a:srgbClr val="FF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841" name="Freeform 359"/>
            <p:cNvSpPr>
              <a:spLocks/>
            </p:cNvSpPr>
            <p:nvPr/>
          </p:nvSpPr>
          <p:spPr bwMode="auto">
            <a:xfrm>
              <a:off x="3442" y="1651"/>
              <a:ext cx="22" cy="20"/>
            </a:xfrm>
            <a:custGeom>
              <a:avLst/>
              <a:gdLst>
                <a:gd name="T0" fmla="*/ 2 w 22"/>
                <a:gd name="T1" fmla="*/ 1 h 20"/>
                <a:gd name="T2" fmla="*/ 1 w 22"/>
                <a:gd name="T3" fmla="*/ 2 h 20"/>
                <a:gd name="T4" fmla="*/ 1 w 22"/>
                <a:gd name="T5" fmla="*/ 4 h 20"/>
                <a:gd name="T6" fmla="*/ 0 w 22"/>
                <a:gd name="T7" fmla="*/ 5 h 20"/>
                <a:gd name="T8" fmla="*/ 0 w 22"/>
                <a:gd name="T9" fmla="*/ 7 h 20"/>
                <a:gd name="T10" fmla="*/ 0 w 22"/>
                <a:gd name="T11" fmla="*/ 9 h 20"/>
                <a:gd name="T12" fmla="*/ 0 w 22"/>
                <a:gd name="T13" fmla="*/ 11 h 20"/>
                <a:gd name="T14" fmla="*/ 0 w 22"/>
                <a:gd name="T15" fmla="*/ 13 h 20"/>
                <a:gd name="T16" fmla="*/ 0 w 22"/>
                <a:gd name="T17" fmla="*/ 15 h 20"/>
                <a:gd name="T18" fmla="*/ 1 w 22"/>
                <a:gd name="T19" fmla="*/ 16 h 20"/>
                <a:gd name="T20" fmla="*/ 2 w 22"/>
                <a:gd name="T21" fmla="*/ 17 h 20"/>
                <a:gd name="T22" fmla="*/ 3 w 22"/>
                <a:gd name="T23" fmla="*/ 18 h 20"/>
                <a:gd name="T24" fmla="*/ 5 w 22"/>
                <a:gd name="T25" fmla="*/ 18 h 20"/>
                <a:gd name="T26" fmla="*/ 7 w 22"/>
                <a:gd name="T27" fmla="*/ 18 h 20"/>
                <a:gd name="T28" fmla="*/ 9 w 22"/>
                <a:gd name="T29" fmla="*/ 18 h 20"/>
                <a:gd name="T30" fmla="*/ 11 w 22"/>
                <a:gd name="T31" fmla="*/ 18 h 20"/>
                <a:gd name="T32" fmla="*/ 13 w 22"/>
                <a:gd name="T33" fmla="*/ 18 h 20"/>
                <a:gd name="T34" fmla="*/ 14 w 22"/>
                <a:gd name="T35" fmla="*/ 19 h 20"/>
                <a:gd name="T36" fmla="*/ 16 w 22"/>
                <a:gd name="T37" fmla="*/ 19 h 20"/>
                <a:gd name="T38" fmla="*/ 17 w 22"/>
                <a:gd name="T39" fmla="*/ 18 h 20"/>
                <a:gd name="T40" fmla="*/ 18 w 22"/>
                <a:gd name="T41" fmla="*/ 17 h 20"/>
                <a:gd name="T42" fmla="*/ 19 w 22"/>
                <a:gd name="T43" fmla="*/ 16 h 20"/>
                <a:gd name="T44" fmla="*/ 20 w 22"/>
                <a:gd name="T45" fmla="*/ 15 h 20"/>
                <a:gd name="T46" fmla="*/ 21 w 22"/>
                <a:gd name="T47" fmla="*/ 14 h 20"/>
                <a:gd name="T48" fmla="*/ 21 w 22"/>
                <a:gd name="T49" fmla="*/ 12 h 20"/>
                <a:gd name="T50" fmla="*/ 21 w 22"/>
                <a:gd name="T51" fmla="*/ 10 h 20"/>
                <a:gd name="T52" fmla="*/ 21 w 22"/>
                <a:gd name="T53" fmla="*/ 8 h 20"/>
                <a:gd name="T54" fmla="*/ 21 w 22"/>
                <a:gd name="T55" fmla="*/ 6 h 20"/>
                <a:gd name="T56" fmla="*/ 19 w 22"/>
                <a:gd name="T57" fmla="*/ 4 h 20"/>
                <a:gd name="T58" fmla="*/ 18 w 22"/>
                <a:gd name="T59" fmla="*/ 3 h 20"/>
                <a:gd name="T60" fmla="*/ 17 w 22"/>
                <a:gd name="T61" fmla="*/ 2 h 20"/>
                <a:gd name="T62" fmla="*/ 15 w 22"/>
                <a:gd name="T63" fmla="*/ 1 h 20"/>
                <a:gd name="T64" fmla="*/ 13 w 22"/>
                <a:gd name="T65" fmla="*/ 1 h 20"/>
                <a:gd name="T66" fmla="*/ 11 w 22"/>
                <a:gd name="T67" fmla="*/ 0 h 20"/>
                <a:gd name="T68" fmla="*/ 9 w 22"/>
                <a:gd name="T69" fmla="*/ 0 h 20"/>
                <a:gd name="T70" fmla="*/ 7 w 22"/>
                <a:gd name="T71" fmla="*/ 0 h 20"/>
                <a:gd name="T72" fmla="*/ 6 w 22"/>
                <a:gd name="T73" fmla="*/ 1 h 20"/>
                <a:gd name="T74" fmla="*/ 4 w 22"/>
                <a:gd name="T75" fmla="*/ 1 h 2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2" h="20">
                  <a:moveTo>
                    <a:pt x="3" y="1"/>
                  </a:moveTo>
                  <a:lnTo>
                    <a:pt x="2" y="1"/>
                  </a:lnTo>
                  <a:lnTo>
                    <a:pt x="2" y="2"/>
                  </a:lnTo>
                  <a:lnTo>
                    <a:pt x="1" y="2"/>
                  </a:lnTo>
                  <a:lnTo>
                    <a:pt x="1" y="3"/>
                  </a:lnTo>
                  <a:lnTo>
                    <a:pt x="1" y="4"/>
                  </a:lnTo>
                  <a:lnTo>
                    <a:pt x="0" y="4"/>
                  </a:lnTo>
                  <a:lnTo>
                    <a:pt x="0" y="5"/>
                  </a:lnTo>
                  <a:lnTo>
                    <a:pt x="0" y="6"/>
                  </a:lnTo>
                  <a:lnTo>
                    <a:pt x="0" y="7"/>
                  </a:lnTo>
                  <a:lnTo>
                    <a:pt x="0" y="8"/>
                  </a:lnTo>
                  <a:lnTo>
                    <a:pt x="0" y="9"/>
                  </a:lnTo>
                  <a:lnTo>
                    <a:pt x="0" y="10"/>
                  </a:lnTo>
                  <a:lnTo>
                    <a:pt x="0" y="11"/>
                  </a:lnTo>
                  <a:lnTo>
                    <a:pt x="0" y="12"/>
                  </a:lnTo>
                  <a:lnTo>
                    <a:pt x="0" y="13"/>
                  </a:lnTo>
                  <a:lnTo>
                    <a:pt x="0" y="14"/>
                  </a:lnTo>
                  <a:lnTo>
                    <a:pt x="0" y="15"/>
                  </a:lnTo>
                  <a:lnTo>
                    <a:pt x="1" y="15"/>
                  </a:lnTo>
                  <a:lnTo>
                    <a:pt x="1" y="16"/>
                  </a:lnTo>
                  <a:lnTo>
                    <a:pt x="1" y="17"/>
                  </a:lnTo>
                  <a:lnTo>
                    <a:pt x="2" y="17"/>
                  </a:lnTo>
                  <a:lnTo>
                    <a:pt x="3" y="17"/>
                  </a:lnTo>
                  <a:lnTo>
                    <a:pt x="3" y="18"/>
                  </a:lnTo>
                  <a:lnTo>
                    <a:pt x="4" y="18"/>
                  </a:lnTo>
                  <a:lnTo>
                    <a:pt x="5" y="18"/>
                  </a:lnTo>
                  <a:lnTo>
                    <a:pt x="6" y="18"/>
                  </a:lnTo>
                  <a:lnTo>
                    <a:pt x="7" y="18"/>
                  </a:lnTo>
                  <a:lnTo>
                    <a:pt x="8" y="18"/>
                  </a:lnTo>
                  <a:lnTo>
                    <a:pt x="9" y="18"/>
                  </a:lnTo>
                  <a:lnTo>
                    <a:pt x="10" y="18"/>
                  </a:lnTo>
                  <a:lnTo>
                    <a:pt x="11" y="18"/>
                  </a:lnTo>
                  <a:lnTo>
                    <a:pt x="12" y="18"/>
                  </a:lnTo>
                  <a:lnTo>
                    <a:pt x="13" y="18"/>
                  </a:lnTo>
                  <a:lnTo>
                    <a:pt x="13" y="19"/>
                  </a:lnTo>
                  <a:lnTo>
                    <a:pt x="14" y="19"/>
                  </a:lnTo>
                  <a:lnTo>
                    <a:pt x="15" y="19"/>
                  </a:lnTo>
                  <a:lnTo>
                    <a:pt x="16" y="19"/>
                  </a:lnTo>
                  <a:lnTo>
                    <a:pt x="16" y="18"/>
                  </a:lnTo>
                  <a:lnTo>
                    <a:pt x="17" y="18"/>
                  </a:lnTo>
                  <a:lnTo>
                    <a:pt x="18" y="18"/>
                  </a:lnTo>
                  <a:lnTo>
                    <a:pt x="18" y="17"/>
                  </a:lnTo>
                  <a:lnTo>
                    <a:pt x="19" y="17"/>
                  </a:lnTo>
                  <a:lnTo>
                    <a:pt x="19" y="16"/>
                  </a:lnTo>
                  <a:lnTo>
                    <a:pt x="20" y="16"/>
                  </a:lnTo>
                  <a:lnTo>
                    <a:pt x="20" y="15"/>
                  </a:lnTo>
                  <a:lnTo>
                    <a:pt x="20" y="14"/>
                  </a:lnTo>
                  <a:lnTo>
                    <a:pt x="21" y="14"/>
                  </a:lnTo>
                  <a:lnTo>
                    <a:pt x="21" y="13"/>
                  </a:lnTo>
                  <a:lnTo>
                    <a:pt x="21" y="12"/>
                  </a:lnTo>
                  <a:lnTo>
                    <a:pt x="21" y="11"/>
                  </a:lnTo>
                  <a:lnTo>
                    <a:pt x="21" y="10"/>
                  </a:lnTo>
                  <a:lnTo>
                    <a:pt x="21" y="9"/>
                  </a:lnTo>
                  <a:lnTo>
                    <a:pt x="21" y="8"/>
                  </a:lnTo>
                  <a:lnTo>
                    <a:pt x="21" y="7"/>
                  </a:lnTo>
                  <a:lnTo>
                    <a:pt x="21" y="6"/>
                  </a:lnTo>
                  <a:lnTo>
                    <a:pt x="21" y="5"/>
                  </a:lnTo>
                  <a:lnTo>
                    <a:pt x="19" y="4"/>
                  </a:lnTo>
                  <a:lnTo>
                    <a:pt x="19" y="3"/>
                  </a:lnTo>
                  <a:lnTo>
                    <a:pt x="18" y="3"/>
                  </a:lnTo>
                  <a:lnTo>
                    <a:pt x="17" y="3"/>
                  </a:lnTo>
                  <a:lnTo>
                    <a:pt x="17" y="2"/>
                  </a:lnTo>
                  <a:lnTo>
                    <a:pt x="16" y="2"/>
                  </a:lnTo>
                  <a:lnTo>
                    <a:pt x="15" y="1"/>
                  </a:lnTo>
                  <a:lnTo>
                    <a:pt x="14" y="1"/>
                  </a:lnTo>
                  <a:lnTo>
                    <a:pt x="13" y="1"/>
                  </a:lnTo>
                  <a:lnTo>
                    <a:pt x="12" y="0"/>
                  </a:lnTo>
                  <a:lnTo>
                    <a:pt x="11" y="0"/>
                  </a:lnTo>
                  <a:lnTo>
                    <a:pt x="10" y="0"/>
                  </a:lnTo>
                  <a:lnTo>
                    <a:pt x="9" y="0"/>
                  </a:lnTo>
                  <a:lnTo>
                    <a:pt x="8" y="0"/>
                  </a:lnTo>
                  <a:lnTo>
                    <a:pt x="7" y="0"/>
                  </a:lnTo>
                  <a:lnTo>
                    <a:pt x="6" y="0"/>
                  </a:lnTo>
                  <a:lnTo>
                    <a:pt x="6" y="1"/>
                  </a:lnTo>
                  <a:lnTo>
                    <a:pt x="5" y="1"/>
                  </a:lnTo>
                  <a:lnTo>
                    <a:pt x="4" y="1"/>
                  </a:lnTo>
                  <a:lnTo>
                    <a:pt x="3" y="1"/>
                  </a:lnTo>
                </a:path>
              </a:pathLst>
            </a:custGeom>
            <a:solidFill>
              <a:srgbClr val="FF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842" name="Freeform 360"/>
            <p:cNvSpPr>
              <a:spLocks/>
            </p:cNvSpPr>
            <p:nvPr/>
          </p:nvSpPr>
          <p:spPr bwMode="auto">
            <a:xfrm>
              <a:off x="3465" y="1644"/>
              <a:ext cx="42" cy="19"/>
            </a:xfrm>
            <a:custGeom>
              <a:avLst/>
              <a:gdLst>
                <a:gd name="T0" fmla="*/ 0 w 42"/>
                <a:gd name="T1" fmla="*/ 6 h 19"/>
                <a:gd name="T2" fmla="*/ 1 w 42"/>
                <a:gd name="T3" fmla="*/ 8 h 19"/>
                <a:gd name="T4" fmla="*/ 2 w 42"/>
                <a:gd name="T5" fmla="*/ 9 h 19"/>
                <a:gd name="T6" fmla="*/ 3 w 42"/>
                <a:gd name="T7" fmla="*/ 10 h 19"/>
                <a:gd name="T8" fmla="*/ 5 w 42"/>
                <a:gd name="T9" fmla="*/ 12 h 19"/>
                <a:gd name="T10" fmla="*/ 7 w 42"/>
                <a:gd name="T11" fmla="*/ 12 h 19"/>
                <a:gd name="T12" fmla="*/ 10 w 42"/>
                <a:gd name="T13" fmla="*/ 14 h 19"/>
                <a:gd name="T14" fmla="*/ 14 w 42"/>
                <a:gd name="T15" fmla="*/ 15 h 19"/>
                <a:gd name="T16" fmla="*/ 16 w 42"/>
                <a:gd name="T17" fmla="*/ 16 h 19"/>
                <a:gd name="T18" fmla="*/ 18 w 42"/>
                <a:gd name="T19" fmla="*/ 16 h 19"/>
                <a:gd name="T20" fmla="*/ 21 w 42"/>
                <a:gd name="T21" fmla="*/ 17 h 19"/>
                <a:gd name="T22" fmla="*/ 23 w 42"/>
                <a:gd name="T23" fmla="*/ 18 h 19"/>
                <a:gd name="T24" fmla="*/ 25 w 42"/>
                <a:gd name="T25" fmla="*/ 18 h 19"/>
                <a:gd name="T26" fmla="*/ 27 w 42"/>
                <a:gd name="T27" fmla="*/ 18 h 19"/>
                <a:gd name="T28" fmla="*/ 29 w 42"/>
                <a:gd name="T29" fmla="*/ 18 h 19"/>
                <a:gd name="T30" fmla="*/ 31 w 42"/>
                <a:gd name="T31" fmla="*/ 18 h 19"/>
                <a:gd name="T32" fmla="*/ 33 w 42"/>
                <a:gd name="T33" fmla="*/ 18 h 19"/>
                <a:gd name="T34" fmla="*/ 34 w 42"/>
                <a:gd name="T35" fmla="*/ 17 h 19"/>
                <a:gd name="T36" fmla="*/ 36 w 42"/>
                <a:gd name="T37" fmla="*/ 16 h 19"/>
                <a:gd name="T38" fmla="*/ 38 w 42"/>
                <a:gd name="T39" fmla="*/ 16 h 19"/>
                <a:gd name="T40" fmla="*/ 39 w 42"/>
                <a:gd name="T41" fmla="*/ 15 h 19"/>
                <a:gd name="T42" fmla="*/ 39 w 42"/>
                <a:gd name="T43" fmla="*/ 13 h 19"/>
                <a:gd name="T44" fmla="*/ 39 w 42"/>
                <a:gd name="T45" fmla="*/ 11 h 19"/>
                <a:gd name="T46" fmla="*/ 40 w 42"/>
                <a:gd name="T47" fmla="*/ 10 h 19"/>
                <a:gd name="T48" fmla="*/ 40 w 42"/>
                <a:gd name="T49" fmla="*/ 8 h 19"/>
                <a:gd name="T50" fmla="*/ 41 w 42"/>
                <a:gd name="T51" fmla="*/ 7 h 19"/>
                <a:gd name="T52" fmla="*/ 41 w 42"/>
                <a:gd name="T53" fmla="*/ 5 h 19"/>
                <a:gd name="T54" fmla="*/ 41 w 42"/>
                <a:gd name="T55" fmla="*/ 3 h 19"/>
                <a:gd name="T56" fmla="*/ 41 w 42"/>
                <a:gd name="T57" fmla="*/ 1 h 19"/>
                <a:gd name="T58" fmla="*/ 39 w 42"/>
                <a:gd name="T59" fmla="*/ 1 h 19"/>
                <a:gd name="T60" fmla="*/ 37 w 42"/>
                <a:gd name="T61" fmla="*/ 0 h 19"/>
                <a:gd name="T62" fmla="*/ 35 w 42"/>
                <a:gd name="T63" fmla="*/ 0 h 19"/>
                <a:gd name="T64" fmla="*/ 33 w 42"/>
                <a:gd name="T65" fmla="*/ 0 h 19"/>
                <a:gd name="T66" fmla="*/ 31 w 42"/>
                <a:gd name="T67" fmla="*/ 0 h 19"/>
                <a:gd name="T68" fmla="*/ 29 w 42"/>
                <a:gd name="T69" fmla="*/ 0 h 19"/>
                <a:gd name="T70" fmla="*/ 27 w 42"/>
                <a:gd name="T71" fmla="*/ 0 h 19"/>
                <a:gd name="T72" fmla="*/ 25 w 42"/>
                <a:gd name="T73" fmla="*/ 0 h 19"/>
                <a:gd name="T74" fmla="*/ 22 w 42"/>
                <a:gd name="T75" fmla="*/ 0 h 19"/>
                <a:gd name="T76" fmla="*/ 19 w 42"/>
                <a:gd name="T77" fmla="*/ 0 h 19"/>
                <a:gd name="T78" fmla="*/ 17 w 42"/>
                <a:gd name="T79" fmla="*/ 0 h 19"/>
                <a:gd name="T80" fmla="*/ 15 w 42"/>
                <a:gd name="T81" fmla="*/ 0 h 19"/>
                <a:gd name="T82" fmla="*/ 13 w 42"/>
                <a:gd name="T83" fmla="*/ 0 h 19"/>
                <a:gd name="T84" fmla="*/ 11 w 42"/>
                <a:gd name="T85" fmla="*/ 0 h 19"/>
                <a:gd name="T86" fmla="*/ 9 w 42"/>
                <a:gd name="T87" fmla="*/ 1 h 19"/>
                <a:gd name="T88" fmla="*/ 7 w 42"/>
                <a:gd name="T89" fmla="*/ 1 h 19"/>
                <a:gd name="T90" fmla="*/ 5 w 42"/>
                <a:gd name="T91" fmla="*/ 2 h 19"/>
                <a:gd name="T92" fmla="*/ 4 w 42"/>
                <a:gd name="T93" fmla="*/ 3 h 19"/>
                <a:gd name="T94" fmla="*/ 2 w 42"/>
                <a:gd name="T95" fmla="*/ 4 h 19"/>
                <a:gd name="T96" fmla="*/ 1 w 42"/>
                <a:gd name="T97" fmla="*/ 6 h 1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2" h="19">
                  <a:moveTo>
                    <a:pt x="1" y="6"/>
                  </a:moveTo>
                  <a:lnTo>
                    <a:pt x="0" y="6"/>
                  </a:lnTo>
                  <a:lnTo>
                    <a:pt x="1" y="7"/>
                  </a:lnTo>
                  <a:lnTo>
                    <a:pt x="1" y="8"/>
                  </a:lnTo>
                  <a:lnTo>
                    <a:pt x="2" y="8"/>
                  </a:lnTo>
                  <a:lnTo>
                    <a:pt x="2" y="9"/>
                  </a:lnTo>
                  <a:lnTo>
                    <a:pt x="2" y="10"/>
                  </a:lnTo>
                  <a:lnTo>
                    <a:pt x="3" y="10"/>
                  </a:lnTo>
                  <a:lnTo>
                    <a:pt x="4" y="11"/>
                  </a:lnTo>
                  <a:lnTo>
                    <a:pt x="5" y="12"/>
                  </a:lnTo>
                  <a:lnTo>
                    <a:pt x="6" y="12"/>
                  </a:lnTo>
                  <a:lnTo>
                    <a:pt x="7" y="12"/>
                  </a:lnTo>
                  <a:lnTo>
                    <a:pt x="9" y="13"/>
                  </a:lnTo>
                  <a:lnTo>
                    <a:pt x="10" y="14"/>
                  </a:lnTo>
                  <a:lnTo>
                    <a:pt x="12" y="14"/>
                  </a:lnTo>
                  <a:lnTo>
                    <a:pt x="14" y="15"/>
                  </a:lnTo>
                  <a:lnTo>
                    <a:pt x="15" y="16"/>
                  </a:lnTo>
                  <a:lnTo>
                    <a:pt x="16" y="16"/>
                  </a:lnTo>
                  <a:lnTo>
                    <a:pt x="17" y="16"/>
                  </a:lnTo>
                  <a:lnTo>
                    <a:pt x="18" y="16"/>
                  </a:lnTo>
                  <a:lnTo>
                    <a:pt x="18" y="17"/>
                  </a:lnTo>
                  <a:lnTo>
                    <a:pt x="21" y="17"/>
                  </a:lnTo>
                  <a:lnTo>
                    <a:pt x="22" y="18"/>
                  </a:lnTo>
                  <a:lnTo>
                    <a:pt x="23" y="18"/>
                  </a:lnTo>
                  <a:lnTo>
                    <a:pt x="24" y="18"/>
                  </a:lnTo>
                  <a:lnTo>
                    <a:pt x="25" y="18"/>
                  </a:lnTo>
                  <a:lnTo>
                    <a:pt x="26" y="18"/>
                  </a:lnTo>
                  <a:lnTo>
                    <a:pt x="27" y="18"/>
                  </a:lnTo>
                  <a:lnTo>
                    <a:pt x="28" y="18"/>
                  </a:lnTo>
                  <a:lnTo>
                    <a:pt x="29" y="18"/>
                  </a:lnTo>
                  <a:lnTo>
                    <a:pt x="30" y="18"/>
                  </a:lnTo>
                  <a:lnTo>
                    <a:pt x="31" y="18"/>
                  </a:lnTo>
                  <a:lnTo>
                    <a:pt x="32" y="18"/>
                  </a:lnTo>
                  <a:lnTo>
                    <a:pt x="33" y="18"/>
                  </a:lnTo>
                  <a:lnTo>
                    <a:pt x="33" y="17"/>
                  </a:lnTo>
                  <a:lnTo>
                    <a:pt x="34" y="17"/>
                  </a:lnTo>
                  <a:lnTo>
                    <a:pt x="35" y="17"/>
                  </a:lnTo>
                  <a:lnTo>
                    <a:pt x="36" y="16"/>
                  </a:lnTo>
                  <a:lnTo>
                    <a:pt x="37" y="16"/>
                  </a:lnTo>
                  <a:lnTo>
                    <a:pt x="38" y="16"/>
                  </a:lnTo>
                  <a:lnTo>
                    <a:pt x="38" y="15"/>
                  </a:lnTo>
                  <a:lnTo>
                    <a:pt x="39" y="15"/>
                  </a:lnTo>
                  <a:lnTo>
                    <a:pt x="39" y="14"/>
                  </a:lnTo>
                  <a:lnTo>
                    <a:pt x="39" y="13"/>
                  </a:lnTo>
                  <a:lnTo>
                    <a:pt x="39" y="12"/>
                  </a:lnTo>
                  <a:lnTo>
                    <a:pt x="39" y="11"/>
                  </a:lnTo>
                  <a:lnTo>
                    <a:pt x="39" y="10"/>
                  </a:lnTo>
                  <a:lnTo>
                    <a:pt x="40" y="10"/>
                  </a:lnTo>
                  <a:lnTo>
                    <a:pt x="40" y="9"/>
                  </a:lnTo>
                  <a:lnTo>
                    <a:pt x="40" y="8"/>
                  </a:lnTo>
                  <a:lnTo>
                    <a:pt x="41" y="8"/>
                  </a:lnTo>
                  <a:lnTo>
                    <a:pt x="41" y="7"/>
                  </a:lnTo>
                  <a:lnTo>
                    <a:pt x="41" y="6"/>
                  </a:lnTo>
                  <a:lnTo>
                    <a:pt x="41" y="5"/>
                  </a:lnTo>
                  <a:lnTo>
                    <a:pt x="41" y="4"/>
                  </a:lnTo>
                  <a:lnTo>
                    <a:pt x="41" y="3"/>
                  </a:lnTo>
                  <a:lnTo>
                    <a:pt x="41" y="2"/>
                  </a:lnTo>
                  <a:lnTo>
                    <a:pt x="41" y="1"/>
                  </a:lnTo>
                  <a:lnTo>
                    <a:pt x="40" y="1"/>
                  </a:lnTo>
                  <a:lnTo>
                    <a:pt x="39" y="1"/>
                  </a:lnTo>
                  <a:lnTo>
                    <a:pt x="38" y="0"/>
                  </a:lnTo>
                  <a:lnTo>
                    <a:pt x="37" y="0"/>
                  </a:lnTo>
                  <a:lnTo>
                    <a:pt x="36" y="0"/>
                  </a:lnTo>
                  <a:lnTo>
                    <a:pt x="35" y="0"/>
                  </a:lnTo>
                  <a:lnTo>
                    <a:pt x="34" y="0"/>
                  </a:lnTo>
                  <a:lnTo>
                    <a:pt x="33" y="0"/>
                  </a:lnTo>
                  <a:lnTo>
                    <a:pt x="32" y="0"/>
                  </a:lnTo>
                  <a:lnTo>
                    <a:pt x="31" y="0"/>
                  </a:lnTo>
                  <a:lnTo>
                    <a:pt x="30" y="0"/>
                  </a:lnTo>
                  <a:lnTo>
                    <a:pt x="29" y="0"/>
                  </a:lnTo>
                  <a:lnTo>
                    <a:pt x="28" y="0"/>
                  </a:lnTo>
                  <a:lnTo>
                    <a:pt x="27" y="0"/>
                  </a:lnTo>
                  <a:lnTo>
                    <a:pt x="26" y="0"/>
                  </a:lnTo>
                  <a:lnTo>
                    <a:pt x="25" y="0"/>
                  </a:lnTo>
                  <a:lnTo>
                    <a:pt x="23" y="0"/>
                  </a:lnTo>
                  <a:lnTo>
                    <a:pt x="22" y="0"/>
                  </a:lnTo>
                  <a:lnTo>
                    <a:pt x="21" y="0"/>
                  </a:lnTo>
                  <a:lnTo>
                    <a:pt x="19" y="0"/>
                  </a:lnTo>
                  <a:lnTo>
                    <a:pt x="18" y="0"/>
                  </a:lnTo>
                  <a:lnTo>
                    <a:pt x="17" y="0"/>
                  </a:lnTo>
                  <a:lnTo>
                    <a:pt x="16" y="0"/>
                  </a:lnTo>
                  <a:lnTo>
                    <a:pt x="15" y="0"/>
                  </a:lnTo>
                  <a:lnTo>
                    <a:pt x="14" y="0"/>
                  </a:lnTo>
                  <a:lnTo>
                    <a:pt x="13" y="0"/>
                  </a:lnTo>
                  <a:lnTo>
                    <a:pt x="12" y="0"/>
                  </a:lnTo>
                  <a:lnTo>
                    <a:pt x="11" y="0"/>
                  </a:lnTo>
                  <a:lnTo>
                    <a:pt x="10" y="0"/>
                  </a:lnTo>
                  <a:lnTo>
                    <a:pt x="9" y="1"/>
                  </a:lnTo>
                  <a:lnTo>
                    <a:pt x="8" y="1"/>
                  </a:lnTo>
                  <a:lnTo>
                    <a:pt x="7" y="1"/>
                  </a:lnTo>
                  <a:lnTo>
                    <a:pt x="6" y="2"/>
                  </a:lnTo>
                  <a:lnTo>
                    <a:pt x="5" y="2"/>
                  </a:lnTo>
                  <a:lnTo>
                    <a:pt x="4" y="2"/>
                  </a:lnTo>
                  <a:lnTo>
                    <a:pt x="4" y="3"/>
                  </a:lnTo>
                  <a:lnTo>
                    <a:pt x="3" y="4"/>
                  </a:lnTo>
                  <a:lnTo>
                    <a:pt x="2" y="4"/>
                  </a:lnTo>
                  <a:lnTo>
                    <a:pt x="1" y="5"/>
                  </a:lnTo>
                  <a:lnTo>
                    <a:pt x="1" y="6"/>
                  </a:lnTo>
                </a:path>
              </a:pathLst>
            </a:custGeom>
            <a:solidFill>
              <a:srgbClr val="FF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843" name="Freeform 361"/>
            <p:cNvSpPr>
              <a:spLocks/>
            </p:cNvSpPr>
            <p:nvPr/>
          </p:nvSpPr>
          <p:spPr bwMode="auto">
            <a:xfrm>
              <a:off x="3507" y="1652"/>
              <a:ext cx="36" cy="27"/>
            </a:xfrm>
            <a:custGeom>
              <a:avLst/>
              <a:gdLst>
                <a:gd name="T0" fmla="*/ 0 w 36"/>
                <a:gd name="T1" fmla="*/ 10 h 27"/>
                <a:gd name="T2" fmla="*/ 0 w 36"/>
                <a:gd name="T3" fmla="*/ 12 h 27"/>
                <a:gd name="T4" fmla="*/ 1 w 36"/>
                <a:gd name="T5" fmla="*/ 14 h 27"/>
                <a:gd name="T6" fmla="*/ 1 w 36"/>
                <a:gd name="T7" fmla="*/ 16 h 27"/>
                <a:gd name="T8" fmla="*/ 2 w 36"/>
                <a:gd name="T9" fmla="*/ 17 h 27"/>
                <a:gd name="T10" fmla="*/ 3 w 36"/>
                <a:gd name="T11" fmla="*/ 19 h 27"/>
                <a:gd name="T12" fmla="*/ 4 w 36"/>
                <a:gd name="T13" fmla="*/ 20 h 27"/>
                <a:gd name="T14" fmla="*/ 5 w 36"/>
                <a:gd name="T15" fmla="*/ 21 h 27"/>
                <a:gd name="T16" fmla="*/ 6 w 36"/>
                <a:gd name="T17" fmla="*/ 22 h 27"/>
                <a:gd name="T18" fmla="*/ 7 w 36"/>
                <a:gd name="T19" fmla="*/ 23 h 27"/>
                <a:gd name="T20" fmla="*/ 9 w 36"/>
                <a:gd name="T21" fmla="*/ 23 h 27"/>
                <a:gd name="T22" fmla="*/ 10 w 36"/>
                <a:gd name="T23" fmla="*/ 24 h 27"/>
                <a:gd name="T24" fmla="*/ 12 w 36"/>
                <a:gd name="T25" fmla="*/ 25 h 27"/>
                <a:gd name="T26" fmla="*/ 14 w 36"/>
                <a:gd name="T27" fmla="*/ 25 h 27"/>
                <a:gd name="T28" fmla="*/ 16 w 36"/>
                <a:gd name="T29" fmla="*/ 26 h 27"/>
                <a:gd name="T30" fmla="*/ 17 w 36"/>
                <a:gd name="T31" fmla="*/ 25 h 27"/>
                <a:gd name="T32" fmla="*/ 19 w 36"/>
                <a:gd name="T33" fmla="*/ 25 h 27"/>
                <a:gd name="T34" fmla="*/ 22 w 36"/>
                <a:gd name="T35" fmla="*/ 25 h 27"/>
                <a:gd name="T36" fmla="*/ 23 w 36"/>
                <a:gd name="T37" fmla="*/ 24 h 27"/>
                <a:gd name="T38" fmla="*/ 25 w 36"/>
                <a:gd name="T39" fmla="*/ 23 h 27"/>
                <a:gd name="T40" fmla="*/ 27 w 36"/>
                <a:gd name="T41" fmla="*/ 23 h 27"/>
                <a:gd name="T42" fmla="*/ 28 w 36"/>
                <a:gd name="T43" fmla="*/ 22 h 27"/>
                <a:gd name="T44" fmla="*/ 29 w 36"/>
                <a:gd name="T45" fmla="*/ 21 h 27"/>
                <a:gd name="T46" fmla="*/ 30 w 36"/>
                <a:gd name="T47" fmla="*/ 20 h 27"/>
                <a:gd name="T48" fmla="*/ 31 w 36"/>
                <a:gd name="T49" fmla="*/ 19 h 27"/>
                <a:gd name="T50" fmla="*/ 32 w 36"/>
                <a:gd name="T51" fmla="*/ 17 h 27"/>
                <a:gd name="T52" fmla="*/ 33 w 36"/>
                <a:gd name="T53" fmla="*/ 15 h 27"/>
                <a:gd name="T54" fmla="*/ 34 w 36"/>
                <a:gd name="T55" fmla="*/ 14 h 27"/>
                <a:gd name="T56" fmla="*/ 34 w 36"/>
                <a:gd name="T57" fmla="*/ 11 h 27"/>
                <a:gd name="T58" fmla="*/ 35 w 36"/>
                <a:gd name="T59" fmla="*/ 9 h 27"/>
                <a:gd name="T60" fmla="*/ 35 w 36"/>
                <a:gd name="T61" fmla="*/ 7 h 27"/>
                <a:gd name="T62" fmla="*/ 35 w 36"/>
                <a:gd name="T63" fmla="*/ 5 h 27"/>
                <a:gd name="T64" fmla="*/ 35 w 36"/>
                <a:gd name="T65" fmla="*/ 3 h 27"/>
                <a:gd name="T66" fmla="*/ 32 w 36"/>
                <a:gd name="T67" fmla="*/ 2 h 27"/>
                <a:gd name="T68" fmla="*/ 30 w 36"/>
                <a:gd name="T69" fmla="*/ 1 h 27"/>
                <a:gd name="T70" fmla="*/ 28 w 36"/>
                <a:gd name="T71" fmla="*/ 0 h 27"/>
                <a:gd name="T72" fmla="*/ 26 w 36"/>
                <a:gd name="T73" fmla="*/ 0 h 27"/>
                <a:gd name="T74" fmla="*/ 23 w 36"/>
                <a:gd name="T75" fmla="*/ 0 h 27"/>
                <a:gd name="T76" fmla="*/ 21 w 36"/>
                <a:gd name="T77" fmla="*/ 0 h 27"/>
                <a:gd name="T78" fmla="*/ 18 w 36"/>
                <a:gd name="T79" fmla="*/ 0 h 27"/>
                <a:gd name="T80" fmla="*/ 16 w 36"/>
                <a:gd name="T81" fmla="*/ 1 h 27"/>
                <a:gd name="T82" fmla="*/ 13 w 36"/>
                <a:gd name="T83" fmla="*/ 2 h 27"/>
                <a:gd name="T84" fmla="*/ 11 w 36"/>
                <a:gd name="T85" fmla="*/ 2 h 27"/>
                <a:gd name="T86" fmla="*/ 9 w 36"/>
                <a:gd name="T87" fmla="*/ 4 h 27"/>
                <a:gd name="T88" fmla="*/ 6 w 36"/>
                <a:gd name="T89" fmla="*/ 5 h 27"/>
                <a:gd name="T90" fmla="*/ 4 w 36"/>
                <a:gd name="T91" fmla="*/ 6 h 27"/>
                <a:gd name="T92" fmla="*/ 3 w 36"/>
                <a:gd name="T93" fmla="*/ 8 h 27"/>
                <a:gd name="T94" fmla="*/ 1 w 36"/>
                <a:gd name="T95" fmla="*/ 9 h 2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6" h="27">
                  <a:moveTo>
                    <a:pt x="1" y="10"/>
                  </a:moveTo>
                  <a:lnTo>
                    <a:pt x="0" y="10"/>
                  </a:lnTo>
                  <a:lnTo>
                    <a:pt x="0" y="11"/>
                  </a:lnTo>
                  <a:lnTo>
                    <a:pt x="0" y="12"/>
                  </a:lnTo>
                  <a:lnTo>
                    <a:pt x="0" y="14"/>
                  </a:lnTo>
                  <a:lnTo>
                    <a:pt x="1" y="14"/>
                  </a:lnTo>
                  <a:lnTo>
                    <a:pt x="1" y="15"/>
                  </a:lnTo>
                  <a:lnTo>
                    <a:pt x="1" y="16"/>
                  </a:lnTo>
                  <a:lnTo>
                    <a:pt x="2" y="16"/>
                  </a:lnTo>
                  <a:lnTo>
                    <a:pt x="2" y="17"/>
                  </a:lnTo>
                  <a:lnTo>
                    <a:pt x="3" y="18"/>
                  </a:lnTo>
                  <a:lnTo>
                    <a:pt x="3" y="19"/>
                  </a:lnTo>
                  <a:lnTo>
                    <a:pt x="4" y="19"/>
                  </a:lnTo>
                  <a:lnTo>
                    <a:pt x="4" y="20"/>
                  </a:lnTo>
                  <a:lnTo>
                    <a:pt x="5" y="20"/>
                  </a:lnTo>
                  <a:lnTo>
                    <a:pt x="5" y="21"/>
                  </a:lnTo>
                  <a:lnTo>
                    <a:pt x="6" y="21"/>
                  </a:lnTo>
                  <a:lnTo>
                    <a:pt x="6" y="22"/>
                  </a:lnTo>
                  <a:lnTo>
                    <a:pt x="7" y="22"/>
                  </a:lnTo>
                  <a:lnTo>
                    <a:pt x="7" y="23"/>
                  </a:lnTo>
                  <a:lnTo>
                    <a:pt x="8" y="23"/>
                  </a:lnTo>
                  <a:lnTo>
                    <a:pt x="9" y="23"/>
                  </a:lnTo>
                  <a:lnTo>
                    <a:pt x="9" y="24"/>
                  </a:lnTo>
                  <a:lnTo>
                    <a:pt x="10" y="24"/>
                  </a:lnTo>
                  <a:lnTo>
                    <a:pt x="11" y="25"/>
                  </a:lnTo>
                  <a:lnTo>
                    <a:pt x="12" y="25"/>
                  </a:lnTo>
                  <a:lnTo>
                    <a:pt x="13" y="25"/>
                  </a:lnTo>
                  <a:lnTo>
                    <a:pt x="14" y="25"/>
                  </a:lnTo>
                  <a:lnTo>
                    <a:pt x="15" y="26"/>
                  </a:lnTo>
                  <a:lnTo>
                    <a:pt x="16" y="26"/>
                  </a:lnTo>
                  <a:lnTo>
                    <a:pt x="17" y="26"/>
                  </a:lnTo>
                  <a:lnTo>
                    <a:pt x="17" y="25"/>
                  </a:lnTo>
                  <a:lnTo>
                    <a:pt x="18" y="25"/>
                  </a:lnTo>
                  <a:lnTo>
                    <a:pt x="19" y="25"/>
                  </a:lnTo>
                  <a:lnTo>
                    <a:pt x="21" y="25"/>
                  </a:lnTo>
                  <a:lnTo>
                    <a:pt x="22" y="25"/>
                  </a:lnTo>
                  <a:lnTo>
                    <a:pt x="22" y="24"/>
                  </a:lnTo>
                  <a:lnTo>
                    <a:pt x="23" y="24"/>
                  </a:lnTo>
                  <a:lnTo>
                    <a:pt x="24" y="24"/>
                  </a:lnTo>
                  <a:lnTo>
                    <a:pt x="25" y="23"/>
                  </a:lnTo>
                  <a:lnTo>
                    <a:pt x="26" y="23"/>
                  </a:lnTo>
                  <a:lnTo>
                    <a:pt x="27" y="23"/>
                  </a:lnTo>
                  <a:lnTo>
                    <a:pt x="27" y="22"/>
                  </a:lnTo>
                  <a:lnTo>
                    <a:pt x="28" y="22"/>
                  </a:lnTo>
                  <a:lnTo>
                    <a:pt x="28" y="21"/>
                  </a:lnTo>
                  <a:lnTo>
                    <a:pt x="29" y="21"/>
                  </a:lnTo>
                  <a:lnTo>
                    <a:pt x="29" y="20"/>
                  </a:lnTo>
                  <a:lnTo>
                    <a:pt x="30" y="20"/>
                  </a:lnTo>
                  <a:lnTo>
                    <a:pt x="30" y="19"/>
                  </a:lnTo>
                  <a:lnTo>
                    <a:pt x="31" y="19"/>
                  </a:lnTo>
                  <a:lnTo>
                    <a:pt x="31" y="18"/>
                  </a:lnTo>
                  <a:lnTo>
                    <a:pt x="32" y="17"/>
                  </a:lnTo>
                  <a:lnTo>
                    <a:pt x="33" y="16"/>
                  </a:lnTo>
                  <a:lnTo>
                    <a:pt x="33" y="15"/>
                  </a:lnTo>
                  <a:lnTo>
                    <a:pt x="33" y="14"/>
                  </a:lnTo>
                  <a:lnTo>
                    <a:pt x="34" y="14"/>
                  </a:lnTo>
                  <a:lnTo>
                    <a:pt x="34" y="12"/>
                  </a:lnTo>
                  <a:lnTo>
                    <a:pt x="34" y="11"/>
                  </a:lnTo>
                  <a:lnTo>
                    <a:pt x="35" y="10"/>
                  </a:lnTo>
                  <a:lnTo>
                    <a:pt x="35" y="9"/>
                  </a:lnTo>
                  <a:lnTo>
                    <a:pt x="35" y="8"/>
                  </a:lnTo>
                  <a:lnTo>
                    <a:pt x="35" y="7"/>
                  </a:lnTo>
                  <a:lnTo>
                    <a:pt x="35" y="6"/>
                  </a:lnTo>
                  <a:lnTo>
                    <a:pt x="35" y="5"/>
                  </a:lnTo>
                  <a:lnTo>
                    <a:pt x="35" y="4"/>
                  </a:lnTo>
                  <a:lnTo>
                    <a:pt x="35" y="3"/>
                  </a:lnTo>
                  <a:lnTo>
                    <a:pt x="33" y="2"/>
                  </a:lnTo>
                  <a:lnTo>
                    <a:pt x="32" y="2"/>
                  </a:lnTo>
                  <a:lnTo>
                    <a:pt x="31" y="1"/>
                  </a:lnTo>
                  <a:lnTo>
                    <a:pt x="30" y="1"/>
                  </a:lnTo>
                  <a:lnTo>
                    <a:pt x="29" y="0"/>
                  </a:lnTo>
                  <a:lnTo>
                    <a:pt x="28" y="0"/>
                  </a:lnTo>
                  <a:lnTo>
                    <a:pt x="27" y="0"/>
                  </a:lnTo>
                  <a:lnTo>
                    <a:pt x="26" y="0"/>
                  </a:lnTo>
                  <a:lnTo>
                    <a:pt x="25" y="0"/>
                  </a:lnTo>
                  <a:lnTo>
                    <a:pt x="23" y="0"/>
                  </a:lnTo>
                  <a:lnTo>
                    <a:pt x="22" y="0"/>
                  </a:lnTo>
                  <a:lnTo>
                    <a:pt x="21" y="0"/>
                  </a:lnTo>
                  <a:lnTo>
                    <a:pt x="19" y="0"/>
                  </a:lnTo>
                  <a:lnTo>
                    <a:pt x="18" y="0"/>
                  </a:lnTo>
                  <a:lnTo>
                    <a:pt x="17" y="1"/>
                  </a:lnTo>
                  <a:lnTo>
                    <a:pt x="16" y="1"/>
                  </a:lnTo>
                  <a:lnTo>
                    <a:pt x="15" y="1"/>
                  </a:lnTo>
                  <a:lnTo>
                    <a:pt x="13" y="2"/>
                  </a:lnTo>
                  <a:lnTo>
                    <a:pt x="12" y="2"/>
                  </a:lnTo>
                  <a:lnTo>
                    <a:pt x="11" y="2"/>
                  </a:lnTo>
                  <a:lnTo>
                    <a:pt x="10" y="3"/>
                  </a:lnTo>
                  <a:lnTo>
                    <a:pt x="9" y="4"/>
                  </a:lnTo>
                  <a:lnTo>
                    <a:pt x="7" y="4"/>
                  </a:lnTo>
                  <a:lnTo>
                    <a:pt x="6" y="5"/>
                  </a:lnTo>
                  <a:lnTo>
                    <a:pt x="5" y="6"/>
                  </a:lnTo>
                  <a:lnTo>
                    <a:pt x="4" y="6"/>
                  </a:lnTo>
                  <a:lnTo>
                    <a:pt x="3" y="7"/>
                  </a:lnTo>
                  <a:lnTo>
                    <a:pt x="3" y="8"/>
                  </a:lnTo>
                  <a:lnTo>
                    <a:pt x="2" y="8"/>
                  </a:lnTo>
                  <a:lnTo>
                    <a:pt x="1" y="9"/>
                  </a:lnTo>
                  <a:lnTo>
                    <a:pt x="1" y="10"/>
                  </a:lnTo>
                </a:path>
              </a:pathLst>
            </a:custGeom>
            <a:solidFill>
              <a:srgbClr val="FF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844" name="Freeform 362"/>
            <p:cNvSpPr>
              <a:spLocks/>
            </p:cNvSpPr>
            <p:nvPr/>
          </p:nvSpPr>
          <p:spPr bwMode="auto">
            <a:xfrm>
              <a:off x="3338" y="1688"/>
              <a:ext cx="51" cy="37"/>
            </a:xfrm>
            <a:custGeom>
              <a:avLst/>
              <a:gdLst>
                <a:gd name="T0" fmla="*/ 0 w 51"/>
                <a:gd name="T1" fmla="*/ 2 h 37"/>
                <a:gd name="T2" fmla="*/ 0 w 51"/>
                <a:gd name="T3" fmla="*/ 4 h 37"/>
                <a:gd name="T4" fmla="*/ 1 w 51"/>
                <a:gd name="T5" fmla="*/ 5 h 37"/>
                <a:gd name="T6" fmla="*/ 2 w 51"/>
                <a:gd name="T7" fmla="*/ 6 h 37"/>
                <a:gd name="T8" fmla="*/ 3 w 51"/>
                <a:gd name="T9" fmla="*/ 8 h 37"/>
                <a:gd name="T10" fmla="*/ 4 w 51"/>
                <a:gd name="T11" fmla="*/ 9 h 37"/>
                <a:gd name="T12" fmla="*/ 7 w 51"/>
                <a:gd name="T13" fmla="*/ 13 h 37"/>
                <a:gd name="T14" fmla="*/ 10 w 51"/>
                <a:gd name="T15" fmla="*/ 16 h 37"/>
                <a:gd name="T16" fmla="*/ 13 w 51"/>
                <a:gd name="T17" fmla="*/ 20 h 37"/>
                <a:gd name="T18" fmla="*/ 15 w 51"/>
                <a:gd name="T19" fmla="*/ 22 h 37"/>
                <a:gd name="T20" fmla="*/ 17 w 51"/>
                <a:gd name="T21" fmla="*/ 25 h 37"/>
                <a:gd name="T22" fmla="*/ 19 w 51"/>
                <a:gd name="T23" fmla="*/ 27 h 37"/>
                <a:gd name="T24" fmla="*/ 21 w 51"/>
                <a:gd name="T25" fmla="*/ 29 h 37"/>
                <a:gd name="T26" fmla="*/ 25 w 51"/>
                <a:gd name="T27" fmla="*/ 31 h 37"/>
                <a:gd name="T28" fmla="*/ 27 w 51"/>
                <a:gd name="T29" fmla="*/ 33 h 37"/>
                <a:gd name="T30" fmla="*/ 29 w 51"/>
                <a:gd name="T31" fmla="*/ 34 h 37"/>
                <a:gd name="T32" fmla="*/ 31 w 51"/>
                <a:gd name="T33" fmla="*/ 35 h 37"/>
                <a:gd name="T34" fmla="*/ 33 w 51"/>
                <a:gd name="T35" fmla="*/ 36 h 37"/>
                <a:gd name="T36" fmla="*/ 36 w 51"/>
                <a:gd name="T37" fmla="*/ 36 h 37"/>
                <a:gd name="T38" fmla="*/ 39 w 51"/>
                <a:gd name="T39" fmla="*/ 36 h 37"/>
                <a:gd name="T40" fmla="*/ 42 w 51"/>
                <a:gd name="T41" fmla="*/ 36 h 37"/>
                <a:gd name="T42" fmla="*/ 44 w 51"/>
                <a:gd name="T43" fmla="*/ 35 h 37"/>
                <a:gd name="T44" fmla="*/ 45 w 51"/>
                <a:gd name="T45" fmla="*/ 34 h 37"/>
                <a:gd name="T46" fmla="*/ 46 w 51"/>
                <a:gd name="T47" fmla="*/ 33 h 37"/>
                <a:gd name="T48" fmla="*/ 48 w 51"/>
                <a:gd name="T49" fmla="*/ 31 h 37"/>
                <a:gd name="T50" fmla="*/ 49 w 51"/>
                <a:gd name="T51" fmla="*/ 29 h 37"/>
                <a:gd name="T52" fmla="*/ 50 w 51"/>
                <a:gd name="T53" fmla="*/ 27 h 37"/>
                <a:gd name="T54" fmla="*/ 50 w 51"/>
                <a:gd name="T55" fmla="*/ 25 h 37"/>
                <a:gd name="T56" fmla="*/ 50 w 51"/>
                <a:gd name="T57" fmla="*/ 23 h 37"/>
                <a:gd name="T58" fmla="*/ 50 w 51"/>
                <a:gd name="T59" fmla="*/ 20 h 37"/>
                <a:gd name="T60" fmla="*/ 49 w 51"/>
                <a:gd name="T61" fmla="*/ 19 h 37"/>
                <a:gd name="T62" fmla="*/ 48 w 51"/>
                <a:gd name="T63" fmla="*/ 17 h 37"/>
                <a:gd name="T64" fmla="*/ 46 w 51"/>
                <a:gd name="T65" fmla="*/ 16 h 37"/>
                <a:gd name="T66" fmla="*/ 45 w 51"/>
                <a:gd name="T67" fmla="*/ 15 h 37"/>
                <a:gd name="T68" fmla="*/ 43 w 51"/>
                <a:gd name="T69" fmla="*/ 15 h 37"/>
                <a:gd name="T70" fmla="*/ 42 w 51"/>
                <a:gd name="T71" fmla="*/ 14 h 37"/>
                <a:gd name="T72" fmla="*/ 41 w 51"/>
                <a:gd name="T73" fmla="*/ 13 h 37"/>
                <a:gd name="T74" fmla="*/ 40 w 51"/>
                <a:gd name="T75" fmla="*/ 12 h 37"/>
                <a:gd name="T76" fmla="*/ 39 w 51"/>
                <a:gd name="T77" fmla="*/ 11 h 37"/>
                <a:gd name="T78" fmla="*/ 38 w 51"/>
                <a:gd name="T79" fmla="*/ 9 h 37"/>
                <a:gd name="T80" fmla="*/ 38 w 51"/>
                <a:gd name="T81" fmla="*/ 7 h 37"/>
                <a:gd name="T82" fmla="*/ 34 w 51"/>
                <a:gd name="T83" fmla="*/ 6 h 37"/>
                <a:gd name="T84" fmla="*/ 32 w 51"/>
                <a:gd name="T85" fmla="*/ 5 h 37"/>
                <a:gd name="T86" fmla="*/ 30 w 51"/>
                <a:gd name="T87" fmla="*/ 5 h 37"/>
                <a:gd name="T88" fmla="*/ 28 w 51"/>
                <a:gd name="T89" fmla="*/ 4 h 37"/>
                <a:gd name="T90" fmla="*/ 25 w 51"/>
                <a:gd name="T91" fmla="*/ 3 h 37"/>
                <a:gd name="T92" fmla="*/ 23 w 51"/>
                <a:gd name="T93" fmla="*/ 3 h 37"/>
                <a:gd name="T94" fmla="*/ 20 w 51"/>
                <a:gd name="T95" fmla="*/ 2 h 37"/>
                <a:gd name="T96" fmla="*/ 17 w 51"/>
                <a:gd name="T97" fmla="*/ 1 h 37"/>
                <a:gd name="T98" fmla="*/ 15 w 51"/>
                <a:gd name="T99" fmla="*/ 1 h 37"/>
                <a:gd name="T100" fmla="*/ 13 w 51"/>
                <a:gd name="T101" fmla="*/ 0 h 37"/>
                <a:gd name="T102" fmla="*/ 9 w 51"/>
                <a:gd name="T103" fmla="*/ 0 h 37"/>
                <a:gd name="T104" fmla="*/ 7 w 51"/>
                <a:gd name="T105" fmla="*/ 0 h 37"/>
                <a:gd name="T106" fmla="*/ 5 w 51"/>
                <a:gd name="T107" fmla="*/ 0 h 37"/>
                <a:gd name="T108" fmla="*/ 3 w 51"/>
                <a:gd name="T109" fmla="*/ 0 h 37"/>
                <a:gd name="T110" fmla="*/ 1 w 51"/>
                <a:gd name="T111" fmla="*/ 1 h 3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 h="37">
                  <a:moveTo>
                    <a:pt x="1" y="2"/>
                  </a:moveTo>
                  <a:lnTo>
                    <a:pt x="0" y="2"/>
                  </a:lnTo>
                  <a:lnTo>
                    <a:pt x="0" y="3"/>
                  </a:lnTo>
                  <a:lnTo>
                    <a:pt x="0" y="4"/>
                  </a:lnTo>
                  <a:lnTo>
                    <a:pt x="0" y="5"/>
                  </a:lnTo>
                  <a:lnTo>
                    <a:pt x="1" y="5"/>
                  </a:lnTo>
                  <a:lnTo>
                    <a:pt x="1" y="6"/>
                  </a:lnTo>
                  <a:lnTo>
                    <a:pt x="2" y="6"/>
                  </a:lnTo>
                  <a:lnTo>
                    <a:pt x="2" y="7"/>
                  </a:lnTo>
                  <a:lnTo>
                    <a:pt x="3" y="8"/>
                  </a:lnTo>
                  <a:lnTo>
                    <a:pt x="3" y="9"/>
                  </a:lnTo>
                  <a:lnTo>
                    <a:pt x="4" y="9"/>
                  </a:lnTo>
                  <a:lnTo>
                    <a:pt x="6" y="12"/>
                  </a:lnTo>
                  <a:lnTo>
                    <a:pt x="7" y="13"/>
                  </a:lnTo>
                  <a:lnTo>
                    <a:pt x="8" y="15"/>
                  </a:lnTo>
                  <a:lnTo>
                    <a:pt x="10" y="16"/>
                  </a:lnTo>
                  <a:lnTo>
                    <a:pt x="11" y="17"/>
                  </a:lnTo>
                  <a:lnTo>
                    <a:pt x="13" y="20"/>
                  </a:lnTo>
                  <a:lnTo>
                    <a:pt x="14" y="21"/>
                  </a:lnTo>
                  <a:lnTo>
                    <a:pt x="15" y="22"/>
                  </a:lnTo>
                  <a:lnTo>
                    <a:pt x="16" y="24"/>
                  </a:lnTo>
                  <a:lnTo>
                    <a:pt x="17" y="25"/>
                  </a:lnTo>
                  <a:lnTo>
                    <a:pt x="18" y="26"/>
                  </a:lnTo>
                  <a:lnTo>
                    <a:pt x="19" y="27"/>
                  </a:lnTo>
                  <a:lnTo>
                    <a:pt x="20" y="28"/>
                  </a:lnTo>
                  <a:lnTo>
                    <a:pt x="21" y="29"/>
                  </a:lnTo>
                  <a:lnTo>
                    <a:pt x="23" y="30"/>
                  </a:lnTo>
                  <a:lnTo>
                    <a:pt x="25" y="31"/>
                  </a:lnTo>
                  <a:lnTo>
                    <a:pt x="26" y="32"/>
                  </a:lnTo>
                  <a:lnTo>
                    <a:pt x="27" y="33"/>
                  </a:lnTo>
                  <a:lnTo>
                    <a:pt x="28" y="33"/>
                  </a:lnTo>
                  <a:lnTo>
                    <a:pt x="29" y="34"/>
                  </a:lnTo>
                  <a:lnTo>
                    <a:pt x="30" y="34"/>
                  </a:lnTo>
                  <a:lnTo>
                    <a:pt x="31" y="35"/>
                  </a:lnTo>
                  <a:lnTo>
                    <a:pt x="32" y="35"/>
                  </a:lnTo>
                  <a:lnTo>
                    <a:pt x="33" y="36"/>
                  </a:lnTo>
                  <a:lnTo>
                    <a:pt x="35" y="36"/>
                  </a:lnTo>
                  <a:lnTo>
                    <a:pt x="36" y="36"/>
                  </a:lnTo>
                  <a:lnTo>
                    <a:pt x="38" y="36"/>
                  </a:lnTo>
                  <a:lnTo>
                    <a:pt x="39" y="36"/>
                  </a:lnTo>
                  <a:lnTo>
                    <a:pt x="40" y="36"/>
                  </a:lnTo>
                  <a:lnTo>
                    <a:pt x="42" y="36"/>
                  </a:lnTo>
                  <a:lnTo>
                    <a:pt x="43" y="35"/>
                  </a:lnTo>
                  <a:lnTo>
                    <a:pt x="44" y="35"/>
                  </a:lnTo>
                  <a:lnTo>
                    <a:pt x="44" y="34"/>
                  </a:lnTo>
                  <a:lnTo>
                    <a:pt x="45" y="34"/>
                  </a:lnTo>
                  <a:lnTo>
                    <a:pt x="46" y="34"/>
                  </a:lnTo>
                  <a:lnTo>
                    <a:pt x="46" y="33"/>
                  </a:lnTo>
                  <a:lnTo>
                    <a:pt x="47" y="32"/>
                  </a:lnTo>
                  <a:lnTo>
                    <a:pt x="48" y="31"/>
                  </a:lnTo>
                  <a:lnTo>
                    <a:pt x="48" y="30"/>
                  </a:lnTo>
                  <a:lnTo>
                    <a:pt x="49" y="29"/>
                  </a:lnTo>
                  <a:lnTo>
                    <a:pt x="49" y="28"/>
                  </a:lnTo>
                  <a:lnTo>
                    <a:pt x="50" y="27"/>
                  </a:lnTo>
                  <a:lnTo>
                    <a:pt x="50" y="26"/>
                  </a:lnTo>
                  <a:lnTo>
                    <a:pt x="50" y="25"/>
                  </a:lnTo>
                  <a:lnTo>
                    <a:pt x="50" y="24"/>
                  </a:lnTo>
                  <a:lnTo>
                    <a:pt x="50" y="23"/>
                  </a:lnTo>
                  <a:lnTo>
                    <a:pt x="50" y="22"/>
                  </a:lnTo>
                  <a:lnTo>
                    <a:pt x="50" y="20"/>
                  </a:lnTo>
                  <a:lnTo>
                    <a:pt x="49" y="20"/>
                  </a:lnTo>
                  <a:lnTo>
                    <a:pt x="49" y="19"/>
                  </a:lnTo>
                  <a:lnTo>
                    <a:pt x="48" y="19"/>
                  </a:lnTo>
                  <a:lnTo>
                    <a:pt x="48" y="17"/>
                  </a:lnTo>
                  <a:lnTo>
                    <a:pt x="47" y="17"/>
                  </a:lnTo>
                  <a:lnTo>
                    <a:pt x="46" y="16"/>
                  </a:lnTo>
                  <a:lnTo>
                    <a:pt x="45" y="16"/>
                  </a:lnTo>
                  <a:lnTo>
                    <a:pt x="45" y="15"/>
                  </a:lnTo>
                  <a:lnTo>
                    <a:pt x="44" y="15"/>
                  </a:lnTo>
                  <a:lnTo>
                    <a:pt x="43" y="15"/>
                  </a:lnTo>
                  <a:lnTo>
                    <a:pt x="43" y="14"/>
                  </a:lnTo>
                  <a:lnTo>
                    <a:pt x="42" y="14"/>
                  </a:lnTo>
                  <a:lnTo>
                    <a:pt x="42" y="13"/>
                  </a:lnTo>
                  <a:lnTo>
                    <a:pt x="41" y="13"/>
                  </a:lnTo>
                  <a:lnTo>
                    <a:pt x="40" y="13"/>
                  </a:lnTo>
                  <a:lnTo>
                    <a:pt x="40" y="12"/>
                  </a:lnTo>
                  <a:lnTo>
                    <a:pt x="40" y="11"/>
                  </a:lnTo>
                  <a:lnTo>
                    <a:pt x="39" y="11"/>
                  </a:lnTo>
                  <a:lnTo>
                    <a:pt x="39" y="10"/>
                  </a:lnTo>
                  <a:lnTo>
                    <a:pt x="38" y="9"/>
                  </a:lnTo>
                  <a:lnTo>
                    <a:pt x="38" y="8"/>
                  </a:lnTo>
                  <a:lnTo>
                    <a:pt x="38" y="7"/>
                  </a:lnTo>
                  <a:lnTo>
                    <a:pt x="36" y="7"/>
                  </a:lnTo>
                  <a:lnTo>
                    <a:pt x="34" y="6"/>
                  </a:lnTo>
                  <a:lnTo>
                    <a:pt x="33" y="6"/>
                  </a:lnTo>
                  <a:lnTo>
                    <a:pt x="32" y="5"/>
                  </a:lnTo>
                  <a:lnTo>
                    <a:pt x="31" y="5"/>
                  </a:lnTo>
                  <a:lnTo>
                    <a:pt x="30" y="5"/>
                  </a:lnTo>
                  <a:lnTo>
                    <a:pt x="29" y="5"/>
                  </a:lnTo>
                  <a:lnTo>
                    <a:pt x="28" y="4"/>
                  </a:lnTo>
                  <a:lnTo>
                    <a:pt x="26" y="4"/>
                  </a:lnTo>
                  <a:lnTo>
                    <a:pt x="25" y="3"/>
                  </a:lnTo>
                  <a:lnTo>
                    <a:pt x="24" y="3"/>
                  </a:lnTo>
                  <a:lnTo>
                    <a:pt x="23" y="3"/>
                  </a:lnTo>
                  <a:lnTo>
                    <a:pt x="21" y="3"/>
                  </a:lnTo>
                  <a:lnTo>
                    <a:pt x="20" y="2"/>
                  </a:lnTo>
                  <a:lnTo>
                    <a:pt x="19" y="2"/>
                  </a:lnTo>
                  <a:lnTo>
                    <a:pt x="17" y="1"/>
                  </a:lnTo>
                  <a:lnTo>
                    <a:pt x="16" y="1"/>
                  </a:lnTo>
                  <a:lnTo>
                    <a:pt x="15" y="1"/>
                  </a:lnTo>
                  <a:lnTo>
                    <a:pt x="14" y="1"/>
                  </a:lnTo>
                  <a:lnTo>
                    <a:pt x="13" y="0"/>
                  </a:lnTo>
                  <a:lnTo>
                    <a:pt x="10" y="0"/>
                  </a:lnTo>
                  <a:lnTo>
                    <a:pt x="9" y="0"/>
                  </a:lnTo>
                  <a:lnTo>
                    <a:pt x="8" y="0"/>
                  </a:lnTo>
                  <a:lnTo>
                    <a:pt x="7" y="0"/>
                  </a:lnTo>
                  <a:lnTo>
                    <a:pt x="6" y="0"/>
                  </a:lnTo>
                  <a:lnTo>
                    <a:pt x="5" y="0"/>
                  </a:lnTo>
                  <a:lnTo>
                    <a:pt x="4" y="0"/>
                  </a:lnTo>
                  <a:lnTo>
                    <a:pt x="3" y="0"/>
                  </a:lnTo>
                  <a:lnTo>
                    <a:pt x="2" y="1"/>
                  </a:lnTo>
                  <a:lnTo>
                    <a:pt x="1" y="1"/>
                  </a:lnTo>
                  <a:lnTo>
                    <a:pt x="1" y="2"/>
                  </a:lnTo>
                </a:path>
              </a:pathLst>
            </a:custGeom>
            <a:solidFill>
              <a:srgbClr val="FF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845" name="Freeform 363"/>
            <p:cNvSpPr>
              <a:spLocks/>
            </p:cNvSpPr>
            <p:nvPr/>
          </p:nvSpPr>
          <p:spPr bwMode="auto">
            <a:xfrm>
              <a:off x="3298" y="1559"/>
              <a:ext cx="30" cy="26"/>
            </a:xfrm>
            <a:custGeom>
              <a:avLst/>
              <a:gdLst>
                <a:gd name="T0" fmla="*/ 2 w 30"/>
                <a:gd name="T1" fmla="*/ 0 h 26"/>
                <a:gd name="T2" fmla="*/ 4 w 30"/>
                <a:gd name="T3" fmla="*/ 0 h 26"/>
                <a:gd name="T4" fmla="*/ 6 w 30"/>
                <a:gd name="T5" fmla="*/ 0 h 26"/>
                <a:gd name="T6" fmla="*/ 6 w 30"/>
                <a:gd name="T7" fmla="*/ 1 h 26"/>
                <a:gd name="T8" fmla="*/ 5 w 30"/>
                <a:gd name="T9" fmla="*/ 2 h 26"/>
                <a:gd name="T10" fmla="*/ 3 w 30"/>
                <a:gd name="T11" fmla="*/ 2 h 26"/>
                <a:gd name="T12" fmla="*/ 2 w 30"/>
                <a:gd name="T13" fmla="*/ 3 h 26"/>
                <a:gd name="T14" fmla="*/ 1 w 30"/>
                <a:gd name="T15" fmla="*/ 4 h 26"/>
                <a:gd name="T16" fmla="*/ 1 w 30"/>
                <a:gd name="T17" fmla="*/ 7 h 26"/>
                <a:gd name="T18" fmla="*/ 0 w 30"/>
                <a:gd name="T19" fmla="*/ 8 h 26"/>
                <a:gd name="T20" fmla="*/ 0 w 30"/>
                <a:gd name="T21" fmla="*/ 10 h 26"/>
                <a:gd name="T22" fmla="*/ 0 w 30"/>
                <a:gd name="T23" fmla="*/ 12 h 26"/>
                <a:gd name="T24" fmla="*/ 1 w 30"/>
                <a:gd name="T25" fmla="*/ 13 h 26"/>
                <a:gd name="T26" fmla="*/ 1 w 30"/>
                <a:gd name="T27" fmla="*/ 15 h 26"/>
                <a:gd name="T28" fmla="*/ 2 w 30"/>
                <a:gd name="T29" fmla="*/ 17 h 26"/>
                <a:gd name="T30" fmla="*/ 3 w 30"/>
                <a:gd name="T31" fmla="*/ 18 h 26"/>
                <a:gd name="T32" fmla="*/ 4 w 30"/>
                <a:gd name="T33" fmla="*/ 20 h 26"/>
                <a:gd name="T34" fmla="*/ 6 w 30"/>
                <a:gd name="T35" fmla="*/ 21 h 26"/>
                <a:gd name="T36" fmla="*/ 8 w 30"/>
                <a:gd name="T37" fmla="*/ 22 h 26"/>
                <a:gd name="T38" fmla="*/ 10 w 30"/>
                <a:gd name="T39" fmla="*/ 22 h 26"/>
                <a:gd name="T40" fmla="*/ 12 w 30"/>
                <a:gd name="T41" fmla="*/ 23 h 26"/>
                <a:gd name="T42" fmla="*/ 14 w 30"/>
                <a:gd name="T43" fmla="*/ 23 h 26"/>
                <a:gd name="T44" fmla="*/ 16 w 30"/>
                <a:gd name="T45" fmla="*/ 24 h 26"/>
                <a:gd name="T46" fmla="*/ 18 w 30"/>
                <a:gd name="T47" fmla="*/ 24 h 26"/>
                <a:gd name="T48" fmla="*/ 20 w 30"/>
                <a:gd name="T49" fmla="*/ 24 h 26"/>
                <a:gd name="T50" fmla="*/ 21 w 30"/>
                <a:gd name="T51" fmla="*/ 25 h 26"/>
                <a:gd name="T52" fmla="*/ 23 w 30"/>
                <a:gd name="T53" fmla="*/ 25 h 26"/>
                <a:gd name="T54" fmla="*/ 25 w 30"/>
                <a:gd name="T55" fmla="*/ 24 h 26"/>
                <a:gd name="T56" fmla="*/ 27 w 30"/>
                <a:gd name="T57" fmla="*/ 24 h 26"/>
                <a:gd name="T58" fmla="*/ 28 w 30"/>
                <a:gd name="T59" fmla="*/ 22 h 26"/>
                <a:gd name="T60" fmla="*/ 29 w 30"/>
                <a:gd name="T61" fmla="*/ 21 h 26"/>
                <a:gd name="T62" fmla="*/ 29 w 30"/>
                <a:gd name="T63" fmla="*/ 18 h 26"/>
                <a:gd name="T64" fmla="*/ 29 w 30"/>
                <a:gd name="T65" fmla="*/ 16 h 26"/>
                <a:gd name="T66" fmla="*/ 28 w 30"/>
                <a:gd name="T67" fmla="*/ 15 h 26"/>
                <a:gd name="T68" fmla="*/ 28 w 30"/>
                <a:gd name="T69" fmla="*/ 13 h 26"/>
                <a:gd name="T70" fmla="*/ 29 w 30"/>
                <a:gd name="T71" fmla="*/ 12 h 26"/>
                <a:gd name="T72" fmla="*/ 29 w 30"/>
                <a:gd name="T73" fmla="*/ 10 h 26"/>
                <a:gd name="T74" fmla="*/ 29 w 30"/>
                <a:gd name="T75" fmla="*/ 8 h 26"/>
                <a:gd name="T76" fmla="*/ 29 w 30"/>
                <a:gd name="T77" fmla="*/ 5 h 26"/>
                <a:gd name="T78" fmla="*/ 26 w 30"/>
                <a:gd name="T79" fmla="*/ 3 h 26"/>
                <a:gd name="T80" fmla="*/ 23 w 30"/>
                <a:gd name="T81" fmla="*/ 2 h 26"/>
                <a:gd name="T82" fmla="*/ 21 w 30"/>
                <a:gd name="T83" fmla="*/ 1 h 26"/>
                <a:gd name="T84" fmla="*/ 18 w 30"/>
                <a:gd name="T85" fmla="*/ 1 h 26"/>
                <a:gd name="T86" fmla="*/ 16 w 30"/>
                <a:gd name="T87" fmla="*/ 0 h 26"/>
                <a:gd name="T88" fmla="*/ 14 w 30"/>
                <a:gd name="T89" fmla="*/ 0 h 26"/>
                <a:gd name="T90" fmla="*/ 11 w 30"/>
                <a:gd name="T91" fmla="*/ 0 h 26"/>
                <a:gd name="T92" fmla="*/ 8 w 30"/>
                <a:gd name="T93" fmla="*/ 1 h 26"/>
                <a:gd name="T94" fmla="*/ 6 w 30"/>
                <a:gd name="T95" fmla="*/ 1 h 26"/>
                <a:gd name="T96" fmla="*/ 4 w 30"/>
                <a:gd name="T97" fmla="*/ 1 h 26"/>
                <a:gd name="T98" fmla="*/ 2 w 30"/>
                <a:gd name="T99" fmla="*/ 1 h 2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0" h="26">
                  <a:moveTo>
                    <a:pt x="2" y="1"/>
                  </a:moveTo>
                  <a:lnTo>
                    <a:pt x="2" y="0"/>
                  </a:lnTo>
                  <a:lnTo>
                    <a:pt x="3" y="0"/>
                  </a:lnTo>
                  <a:lnTo>
                    <a:pt x="4" y="0"/>
                  </a:lnTo>
                  <a:lnTo>
                    <a:pt x="5" y="0"/>
                  </a:lnTo>
                  <a:lnTo>
                    <a:pt x="6" y="0"/>
                  </a:lnTo>
                  <a:lnTo>
                    <a:pt x="7" y="1"/>
                  </a:lnTo>
                  <a:lnTo>
                    <a:pt x="6" y="1"/>
                  </a:lnTo>
                  <a:lnTo>
                    <a:pt x="5" y="1"/>
                  </a:lnTo>
                  <a:lnTo>
                    <a:pt x="5" y="2"/>
                  </a:lnTo>
                  <a:lnTo>
                    <a:pt x="4" y="2"/>
                  </a:lnTo>
                  <a:lnTo>
                    <a:pt x="3" y="2"/>
                  </a:lnTo>
                  <a:lnTo>
                    <a:pt x="2" y="2"/>
                  </a:lnTo>
                  <a:lnTo>
                    <a:pt x="2" y="3"/>
                  </a:lnTo>
                  <a:lnTo>
                    <a:pt x="2" y="4"/>
                  </a:lnTo>
                  <a:lnTo>
                    <a:pt x="1" y="4"/>
                  </a:lnTo>
                  <a:lnTo>
                    <a:pt x="1" y="5"/>
                  </a:lnTo>
                  <a:lnTo>
                    <a:pt x="1" y="7"/>
                  </a:lnTo>
                  <a:lnTo>
                    <a:pt x="0" y="7"/>
                  </a:lnTo>
                  <a:lnTo>
                    <a:pt x="0" y="8"/>
                  </a:lnTo>
                  <a:lnTo>
                    <a:pt x="0" y="9"/>
                  </a:lnTo>
                  <a:lnTo>
                    <a:pt x="0" y="10"/>
                  </a:lnTo>
                  <a:lnTo>
                    <a:pt x="0" y="11"/>
                  </a:lnTo>
                  <a:lnTo>
                    <a:pt x="0" y="12"/>
                  </a:lnTo>
                  <a:lnTo>
                    <a:pt x="0" y="13"/>
                  </a:lnTo>
                  <a:lnTo>
                    <a:pt x="1" y="13"/>
                  </a:lnTo>
                  <a:lnTo>
                    <a:pt x="1" y="14"/>
                  </a:lnTo>
                  <a:lnTo>
                    <a:pt x="1" y="15"/>
                  </a:lnTo>
                  <a:lnTo>
                    <a:pt x="2" y="16"/>
                  </a:lnTo>
                  <a:lnTo>
                    <a:pt x="2" y="17"/>
                  </a:lnTo>
                  <a:lnTo>
                    <a:pt x="3" y="17"/>
                  </a:lnTo>
                  <a:lnTo>
                    <a:pt x="3" y="18"/>
                  </a:lnTo>
                  <a:lnTo>
                    <a:pt x="4" y="18"/>
                  </a:lnTo>
                  <a:lnTo>
                    <a:pt x="4" y="20"/>
                  </a:lnTo>
                  <a:lnTo>
                    <a:pt x="5" y="20"/>
                  </a:lnTo>
                  <a:lnTo>
                    <a:pt x="6" y="21"/>
                  </a:lnTo>
                  <a:lnTo>
                    <a:pt x="7" y="21"/>
                  </a:lnTo>
                  <a:lnTo>
                    <a:pt x="8" y="22"/>
                  </a:lnTo>
                  <a:lnTo>
                    <a:pt x="9" y="22"/>
                  </a:lnTo>
                  <a:lnTo>
                    <a:pt x="10" y="22"/>
                  </a:lnTo>
                  <a:lnTo>
                    <a:pt x="11" y="22"/>
                  </a:lnTo>
                  <a:lnTo>
                    <a:pt x="12" y="23"/>
                  </a:lnTo>
                  <a:lnTo>
                    <a:pt x="13" y="23"/>
                  </a:lnTo>
                  <a:lnTo>
                    <a:pt x="14" y="23"/>
                  </a:lnTo>
                  <a:lnTo>
                    <a:pt x="15" y="23"/>
                  </a:lnTo>
                  <a:lnTo>
                    <a:pt x="16" y="24"/>
                  </a:lnTo>
                  <a:lnTo>
                    <a:pt x="17" y="24"/>
                  </a:lnTo>
                  <a:lnTo>
                    <a:pt x="18" y="24"/>
                  </a:lnTo>
                  <a:lnTo>
                    <a:pt x="19" y="24"/>
                  </a:lnTo>
                  <a:lnTo>
                    <a:pt x="20" y="24"/>
                  </a:lnTo>
                  <a:lnTo>
                    <a:pt x="21" y="24"/>
                  </a:lnTo>
                  <a:lnTo>
                    <a:pt x="21" y="25"/>
                  </a:lnTo>
                  <a:lnTo>
                    <a:pt x="22" y="25"/>
                  </a:lnTo>
                  <a:lnTo>
                    <a:pt x="23" y="25"/>
                  </a:lnTo>
                  <a:lnTo>
                    <a:pt x="24" y="25"/>
                  </a:lnTo>
                  <a:lnTo>
                    <a:pt x="25" y="24"/>
                  </a:lnTo>
                  <a:lnTo>
                    <a:pt x="26" y="24"/>
                  </a:lnTo>
                  <a:lnTo>
                    <a:pt x="27" y="24"/>
                  </a:lnTo>
                  <a:lnTo>
                    <a:pt x="27" y="23"/>
                  </a:lnTo>
                  <a:lnTo>
                    <a:pt x="28" y="22"/>
                  </a:lnTo>
                  <a:lnTo>
                    <a:pt x="28" y="21"/>
                  </a:lnTo>
                  <a:lnTo>
                    <a:pt x="29" y="21"/>
                  </a:lnTo>
                  <a:lnTo>
                    <a:pt x="29" y="20"/>
                  </a:lnTo>
                  <a:lnTo>
                    <a:pt x="29" y="18"/>
                  </a:lnTo>
                  <a:lnTo>
                    <a:pt x="29" y="17"/>
                  </a:lnTo>
                  <a:lnTo>
                    <a:pt x="29" y="16"/>
                  </a:lnTo>
                  <a:lnTo>
                    <a:pt x="28" y="16"/>
                  </a:lnTo>
                  <a:lnTo>
                    <a:pt x="28" y="15"/>
                  </a:lnTo>
                  <a:lnTo>
                    <a:pt x="28" y="14"/>
                  </a:lnTo>
                  <a:lnTo>
                    <a:pt x="28" y="13"/>
                  </a:lnTo>
                  <a:lnTo>
                    <a:pt x="29" y="13"/>
                  </a:lnTo>
                  <a:lnTo>
                    <a:pt x="29" y="12"/>
                  </a:lnTo>
                  <a:lnTo>
                    <a:pt x="29" y="11"/>
                  </a:lnTo>
                  <a:lnTo>
                    <a:pt x="29" y="10"/>
                  </a:lnTo>
                  <a:lnTo>
                    <a:pt x="29" y="9"/>
                  </a:lnTo>
                  <a:lnTo>
                    <a:pt x="29" y="8"/>
                  </a:lnTo>
                  <a:lnTo>
                    <a:pt x="29" y="7"/>
                  </a:lnTo>
                  <a:lnTo>
                    <a:pt x="29" y="5"/>
                  </a:lnTo>
                  <a:lnTo>
                    <a:pt x="27" y="3"/>
                  </a:lnTo>
                  <a:lnTo>
                    <a:pt x="26" y="3"/>
                  </a:lnTo>
                  <a:lnTo>
                    <a:pt x="25" y="2"/>
                  </a:lnTo>
                  <a:lnTo>
                    <a:pt x="23" y="2"/>
                  </a:lnTo>
                  <a:lnTo>
                    <a:pt x="23" y="1"/>
                  </a:lnTo>
                  <a:lnTo>
                    <a:pt x="21" y="1"/>
                  </a:lnTo>
                  <a:lnTo>
                    <a:pt x="19" y="1"/>
                  </a:lnTo>
                  <a:lnTo>
                    <a:pt x="18" y="1"/>
                  </a:lnTo>
                  <a:lnTo>
                    <a:pt x="17" y="0"/>
                  </a:lnTo>
                  <a:lnTo>
                    <a:pt x="16" y="0"/>
                  </a:lnTo>
                  <a:lnTo>
                    <a:pt x="15" y="0"/>
                  </a:lnTo>
                  <a:lnTo>
                    <a:pt x="14" y="0"/>
                  </a:lnTo>
                  <a:lnTo>
                    <a:pt x="13" y="0"/>
                  </a:lnTo>
                  <a:lnTo>
                    <a:pt x="11" y="0"/>
                  </a:lnTo>
                  <a:lnTo>
                    <a:pt x="9" y="0"/>
                  </a:lnTo>
                  <a:lnTo>
                    <a:pt x="8" y="1"/>
                  </a:lnTo>
                  <a:lnTo>
                    <a:pt x="7" y="1"/>
                  </a:lnTo>
                  <a:lnTo>
                    <a:pt x="6" y="1"/>
                  </a:lnTo>
                  <a:lnTo>
                    <a:pt x="5" y="1"/>
                  </a:lnTo>
                  <a:lnTo>
                    <a:pt x="4" y="1"/>
                  </a:lnTo>
                  <a:lnTo>
                    <a:pt x="3" y="1"/>
                  </a:lnTo>
                  <a:lnTo>
                    <a:pt x="2" y="1"/>
                  </a:lnTo>
                </a:path>
              </a:pathLst>
            </a:custGeom>
            <a:solidFill>
              <a:srgbClr val="FF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846" name="Freeform 364"/>
            <p:cNvSpPr>
              <a:spLocks/>
            </p:cNvSpPr>
            <p:nvPr/>
          </p:nvSpPr>
          <p:spPr bwMode="auto">
            <a:xfrm>
              <a:off x="3396" y="1559"/>
              <a:ext cx="30" cy="24"/>
            </a:xfrm>
            <a:custGeom>
              <a:avLst/>
              <a:gdLst>
                <a:gd name="T0" fmla="*/ 4 w 30"/>
                <a:gd name="T1" fmla="*/ 0 h 24"/>
                <a:gd name="T2" fmla="*/ 6 w 30"/>
                <a:gd name="T3" fmla="*/ 0 h 24"/>
                <a:gd name="T4" fmla="*/ 7 w 30"/>
                <a:gd name="T5" fmla="*/ 1 h 24"/>
                <a:gd name="T6" fmla="*/ 5 w 30"/>
                <a:gd name="T7" fmla="*/ 1 h 24"/>
                <a:gd name="T8" fmla="*/ 3 w 30"/>
                <a:gd name="T9" fmla="*/ 2 h 24"/>
                <a:gd name="T10" fmla="*/ 2 w 30"/>
                <a:gd name="T11" fmla="*/ 4 h 24"/>
                <a:gd name="T12" fmla="*/ 1 w 30"/>
                <a:gd name="T13" fmla="*/ 5 h 24"/>
                <a:gd name="T14" fmla="*/ 1 w 30"/>
                <a:gd name="T15" fmla="*/ 7 h 24"/>
                <a:gd name="T16" fmla="*/ 0 w 30"/>
                <a:gd name="T17" fmla="*/ 9 h 24"/>
                <a:gd name="T18" fmla="*/ 1 w 30"/>
                <a:gd name="T19" fmla="*/ 12 h 24"/>
                <a:gd name="T20" fmla="*/ 2 w 30"/>
                <a:gd name="T21" fmla="*/ 13 h 24"/>
                <a:gd name="T22" fmla="*/ 2 w 30"/>
                <a:gd name="T23" fmla="*/ 15 h 24"/>
                <a:gd name="T24" fmla="*/ 3 w 30"/>
                <a:gd name="T25" fmla="*/ 16 h 24"/>
                <a:gd name="T26" fmla="*/ 4 w 30"/>
                <a:gd name="T27" fmla="*/ 18 h 24"/>
                <a:gd name="T28" fmla="*/ 6 w 30"/>
                <a:gd name="T29" fmla="*/ 19 h 24"/>
                <a:gd name="T30" fmla="*/ 8 w 30"/>
                <a:gd name="T31" fmla="*/ 20 h 24"/>
                <a:gd name="T32" fmla="*/ 10 w 30"/>
                <a:gd name="T33" fmla="*/ 21 h 24"/>
                <a:gd name="T34" fmla="*/ 12 w 30"/>
                <a:gd name="T35" fmla="*/ 21 h 24"/>
                <a:gd name="T36" fmla="*/ 14 w 30"/>
                <a:gd name="T37" fmla="*/ 21 h 24"/>
                <a:gd name="T38" fmla="*/ 16 w 30"/>
                <a:gd name="T39" fmla="*/ 22 h 24"/>
                <a:gd name="T40" fmla="*/ 18 w 30"/>
                <a:gd name="T41" fmla="*/ 22 h 24"/>
                <a:gd name="T42" fmla="*/ 19 w 30"/>
                <a:gd name="T43" fmla="*/ 23 h 24"/>
                <a:gd name="T44" fmla="*/ 21 w 30"/>
                <a:gd name="T45" fmla="*/ 23 h 24"/>
                <a:gd name="T46" fmla="*/ 23 w 30"/>
                <a:gd name="T47" fmla="*/ 23 h 24"/>
                <a:gd name="T48" fmla="*/ 25 w 30"/>
                <a:gd name="T49" fmla="*/ 23 h 24"/>
                <a:gd name="T50" fmla="*/ 27 w 30"/>
                <a:gd name="T51" fmla="*/ 23 h 24"/>
                <a:gd name="T52" fmla="*/ 28 w 30"/>
                <a:gd name="T53" fmla="*/ 22 h 24"/>
                <a:gd name="T54" fmla="*/ 29 w 30"/>
                <a:gd name="T55" fmla="*/ 21 h 24"/>
                <a:gd name="T56" fmla="*/ 29 w 30"/>
                <a:gd name="T57" fmla="*/ 19 h 24"/>
                <a:gd name="T58" fmla="*/ 29 w 30"/>
                <a:gd name="T59" fmla="*/ 17 h 24"/>
                <a:gd name="T60" fmla="*/ 29 w 30"/>
                <a:gd name="T61" fmla="*/ 15 h 24"/>
                <a:gd name="T62" fmla="*/ 29 w 30"/>
                <a:gd name="T63" fmla="*/ 13 h 24"/>
                <a:gd name="T64" fmla="*/ 29 w 30"/>
                <a:gd name="T65" fmla="*/ 10 h 24"/>
                <a:gd name="T66" fmla="*/ 29 w 30"/>
                <a:gd name="T67" fmla="*/ 8 h 24"/>
                <a:gd name="T68" fmla="*/ 29 w 30"/>
                <a:gd name="T69" fmla="*/ 6 h 24"/>
                <a:gd name="T70" fmla="*/ 29 w 30"/>
                <a:gd name="T71" fmla="*/ 4 h 24"/>
                <a:gd name="T72" fmla="*/ 27 w 30"/>
                <a:gd name="T73" fmla="*/ 2 h 24"/>
                <a:gd name="T74" fmla="*/ 25 w 30"/>
                <a:gd name="T75" fmla="*/ 2 h 24"/>
                <a:gd name="T76" fmla="*/ 23 w 30"/>
                <a:gd name="T77" fmla="*/ 1 h 24"/>
                <a:gd name="T78" fmla="*/ 21 w 30"/>
                <a:gd name="T79" fmla="*/ 0 h 24"/>
                <a:gd name="T80" fmla="*/ 19 w 30"/>
                <a:gd name="T81" fmla="*/ 0 h 24"/>
                <a:gd name="T82" fmla="*/ 16 w 30"/>
                <a:gd name="T83" fmla="*/ 0 h 24"/>
                <a:gd name="T84" fmla="*/ 13 w 30"/>
                <a:gd name="T85" fmla="*/ 0 h 24"/>
                <a:gd name="T86" fmla="*/ 11 w 30"/>
                <a:gd name="T87" fmla="*/ 0 h 24"/>
                <a:gd name="T88" fmla="*/ 9 w 30"/>
                <a:gd name="T89" fmla="*/ 0 h 24"/>
                <a:gd name="T90" fmla="*/ 7 w 30"/>
                <a:gd name="T91" fmla="*/ 0 h 24"/>
                <a:gd name="T92" fmla="*/ 5 w 30"/>
                <a:gd name="T93" fmla="*/ 0 h 24"/>
                <a:gd name="T94" fmla="*/ 3 w 30"/>
                <a:gd name="T95" fmla="*/ 0 h 2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0" h="24">
                  <a:moveTo>
                    <a:pt x="3" y="0"/>
                  </a:moveTo>
                  <a:lnTo>
                    <a:pt x="4" y="0"/>
                  </a:lnTo>
                  <a:lnTo>
                    <a:pt x="5" y="0"/>
                  </a:lnTo>
                  <a:lnTo>
                    <a:pt x="6" y="0"/>
                  </a:lnTo>
                  <a:lnTo>
                    <a:pt x="7" y="0"/>
                  </a:lnTo>
                  <a:lnTo>
                    <a:pt x="7" y="1"/>
                  </a:lnTo>
                  <a:lnTo>
                    <a:pt x="6" y="1"/>
                  </a:lnTo>
                  <a:lnTo>
                    <a:pt x="5" y="1"/>
                  </a:lnTo>
                  <a:lnTo>
                    <a:pt x="4" y="2"/>
                  </a:lnTo>
                  <a:lnTo>
                    <a:pt x="3" y="2"/>
                  </a:lnTo>
                  <a:lnTo>
                    <a:pt x="3" y="3"/>
                  </a:lnTo>
                  <a:lnTo>
                    <a:pt x="2" y="4"/>
                  </a:lnTo>
                  <a:lnTo>
                    <a:pt x="2" y="5"/>
                  </a:lnTo>
                  <a:lnTo>
                    <a:pt x="1" y="5"/>
                  </a:lnTo>
                  <a:lnTo>
                    <a:pt x="1" y="6"/>
                  </a:lnTo>
                  <a:lnTo>
                    <a:pt x="1" y="7"/>
                  </a:lnTo>
                  <a:lnTo>
                    <a:pt x="0" y="8"/>
                  </a:lnTo>
                  <a:lnTo>
                    <a:pt x="0" y="9"/>
                  </a:lnTo>
                  <a:lnTo>
                    <a:pt x="1" y="10"/>
                  </a:lnTo>
                  <a:lnTo>
                    <a:pt x="1" y="12"/>
                  </a:lnTo>
                  <a:lnTo>
                    <a:pt x="1" y="13"/>
                  </a:lnTo>
                  <a:lnTo>
                    <a:pt x="2" y="13"/>
                  </a:lnTo>
                  <a:lnTo>
                    <a:pt x="2" y="14"/>
                  </a:lnTo>
                  <a:lnTo>
                    <a:pt x="2" y="15"/>
                  </a:lnTo>
                  <a:lnTo>
                    <a:pt x="3" y="15"/>
                  </a:lnTo>
                  <a:lnTo>
                    <a:pt x="3" y="16"/>
                  </a:lnTo>
                  <a:lnTo>
                    <a:pt x="4" y="17"/>
                  </a:lnTo>
                  <a:lnTo>
                    <a:pt x="4" y="18"/>
                  </a:lnTo>
                  <a:lnTo>
                    <a:pt x="5" y="18"/>
                  </a:lnTo>
                  <a:lnTo>
                    <a:pt x="6" y="19"/>
                  </a:lnTo>
                  <a:lnTo>
                    <a:pt x="7" y="19"/>
                  </a:lnTo>
                  <a:lnTo>
                    <a:pt x="8" y="20"/>
                  </a:lnTo>
                  <a:lnTo>
                    <a:pt x="9" y="20"/>
                  </a:lnTo>
                  <a:lnTo>
                    <a:pt x="10" y="21"/>
                  </a:lnTo>
                  <a:lnTo>
                    <a:pt x="11" y="21"/>
                  </a:lnTo>
                  <a:lnTo>
                    <a:pt x="12" y="21"/>
                  </a:lnTo>
                  <a:lnTo>
                    <a:pt x="13" y="21"/>
                  </a:lnTo>
                  <a:lnTo>
                    <a:pt x="14" y="21"/>
                  </a:lnTo>
                  <a:lnTo>
                    <a:pt x="15" y="22"/>
                  </a:lnTo>
                  <a:lnTo>
                    <a:pt x="16" y="22"/>
                  </a:lnTo>
                  <a:lnTo>
                    <a:pt x="17" y="22"/>
                  </a:lnTo>
                  <a:lnTo>
                    <a:pt x="18" y="22"/>
                  </a:lnTo>
                  <a:lnTo>
                    <a:pt x="18" y="23"/>
                  </a:lnTo>
                  <a:lnTo>
                    <a:pt x="19" y="23"/>
                  </a:lnTo>
                  <a:lnTo>
                    <a:pt x="20" y="23"/>
                  </a:lnTo>
                  <a:lnTo>
                    <a:pt x="21" y="23"/>
                  </a:lnTo>
                  <a:lnTo>
                    <a:pt x="22" y="23"/>
                  </a:lnTo>
                  <a:lnTo>
                    <a:pt x="23" y="23"/>
                  </a:lnTo>
                  <a:lnTo>
                    <a:pt x="24" y="23"/>
                  </a:lnTo>
                  <a:lnTo>
                    <a:pt x="25" y="23"/>
                  </a:lnTo>
                  <a:lnTo>
                    <a:pt x="26" y="23"/>
                  </a:lnTo>
                  <a:lnTo>
                    <a:pt x="27" y="23"/>
                  </a:lnTo>
                  <a:lnTo>
                    <a:pt x="27" y="22"/>
                  </a:lnTo>
                  <a:lnTo>
                    <a:pt x="28" y="22"/>
                  </a:lnTo>
                  <a:lnTo>
                    <a:pt x="28" y="21"/>
                  </a:lnTo>
                  <a:lnTo>
                    <a:pt x="29" y="21"/>
                  </a:lnTo>
                  <a:lnTo>
                    <a:pt x="29" y="20"/>
                  </a:lnTo>
                  <a:lnTo>
                    <a:pt x="29" y="19"/>
                  </a:lnTo>
                  <a:lnTo>
                    <a:pt x="29" y="18"/>
                  </a:lnTo>
                  <a:lnTo>
                    <a:pt x="29" y="17"/>
                  </a:lnTo>
                  <a:lnTo>
                    <a:pt x="29" y="16"/>
                  </a:lnTo>
                  <a:lnTo>
                    <a:pt x="29" y="15"/>
                  </a:lnTo>
                  <a:lnTo>
                    <a:pt x="29" y="14"/>
                  </a:lnTo>
                  <a:lnTo>
                    <a:pt x="29" y="13"/>
                  </a:lnTo>
                  <a:lnTo>
                    <a:pt x="29" y="12"/>
                  </a:lnTo>
                  <a:lnTo>
                    <a:pt x="29" y="10"/>
                  </a:lnTo>
                  <a:lnTo>
                    <a:pt x="29" y="9"/>
                  </a:lnTo>
                  <a:lnTo>
                    <a:pt x="29" y="8"/>
                  </a:lnTo>
                  <a:lnTo>
                    <a:pt x="29" y="7"/>
                  </a:lnTo>
                  <a:lnTo>
                    <a:pt x="29" y="6"/>
                  </a:lnTo>
                  <a:lnTo>
                    <a:pt x="29" y="5"/>
                  </a:lnTo>
                  <a:lnTo>
                    <a:pt x="29" y="4"/>
                  </a:lnTo>
                  <a:lnTo>
                    <a:pt x="28" y="3"/>
                  </a:lnTo>
                  <a:lnTo>
                    <a:pt x="27" y="2"/>
                  </a:lnTo>
                  <a:lnTo>
                    <a:pt x="26" y="2"/>
                  </a:lnTo>
                  <a:lnTo>
                    <a:pt x="25" y="2"/>
                  </a:lnTo>
                  <a:lnTo>
                    <a:pt x="24" y="1"/>
                  </a:lnTo>
                  <a:lnTo>
                    <a:pt x="23" y="1"/>
                  </a:lnTo>
                  <a:lnTo>
                    <a:pt x="22" y="1"/>
                  </a:lnTo>
                  <a:lnTo>
                    <a:pt x="21" y="0"/>
                  </a:lnTo>
                  <a:lnTo>
                    <a:pt x="20" y="0"/>
                  </a:lnTo>
                  <a:lnTo>
                    <a:pt x="19" y="0"/>
                  </a:lnTo>
                  <a:lnTo>
                    <a:pt x="18" y="0"/>
                  </a:lnTo>
                  <a:lnTo>
                    <a:pt x="16" y="0"/>
                  </a:lnTo>
                  <a:lnTo>
                    <a:pt x="14" y="0"/>
                  </a:lnTo>
                  <a:lnTo>
                    <a:pt x="13" y="0"/>
                  </a:lnTo>
                  <a:lnTo>
                    <a:pt x="12" y="0"/>
                  </a:lnTo>
                  <a:lnTo>
                    <a:pt x="11" y="0"/>
                  </a:lnTo>
                  <a:lnTo>
                    <a:pt x="10" y="0"/>
                  </a:lnTo>
                  <a:lnTo>
                    <a:pt x="9" y="0"/>
                  </a:lnTo>
                  <a:lnTo>
                    <a:pt x="8" y="0"/>
                  </a:lnTo>
                  <a:lnTo>
                    <a:pt x="7" y="0"/>
                  </a:lnTo>
                  <a:lnTo>
                    <a:pt x="6" y="0"/>
                  </a:lnTo>
                  <a:lnTo>
                    <a:pt x="5" y="0"/>
                  </a:lnTo>
                  <a:lnTo>
                    <a:pt x="4" y="0"/>
                  </a:lnTo>
                  <a:lnTo>
                    <a:pt x="3" y="0"/>
                  </a:lnTo>
                </a:path>
              </a:pathLst>
            </a:custGeom>
            <a:solidFill>
              <a:srgbClr val="FF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847" name="Freeform 365"/>
            <p:cNvSpPr>
              <a:spLocks/>
            </p:cNvSpPr>
            <p:nvPr/>
          </p:nvSpPr>
          <p:spPr bwMode="auto">
            <a:xfrm>
              <a:off x="3449" y="1441"/>
              <a:ext cx="30" cy="19"/>
            </a:xfrm>
            <a:custGeom>
              <a:avLst/>
              <a:gdLst>
                <a:gd name="T0" fmla="*/ 3 w 30"/>
                <a:gd name="T1" fmla="*/ 0 h 19"/>
                <a:gd name="T2" fmla="*/ 5 w 30"/>
                <a:gd name="T3" fmla="*/ 0 h 19"/>
                <a:gd name="T4" fmla="*/ 7 w 30"/>
                <a:gd name="T5" fmla="*/ 0 h 19"/>
                <a:gd name="T6" fmla="*/ 6 w 30"/>
                <a:gd name="T7" fmla="*/ 1 h 19"/>
                <a:gd name="T8" fmla="*/ 4 w 30"/>
                <a:gd name="T9" fmla="*/ 1 h 19"/>
                <a:gd name="T10" fmla="*/ 3 w 30"/>
                <a:gd name="T11" fmla="*/ 2 h 19"/>
                <a:gd name="T12" fmla="*/ 2 w 30"/>
                <a:gd name="T13" fmla="*/ 3 h 19"/>
                <a:gd name="T14" fmla="*/ 1 w 30"/>
                <a:gd name="T15" fmla="*/ 4 h 19"/>
                <a:gd name="T16" fmla="*/ 1 w 30"/>
                <a:gd name="T17" fmla="*/ 6 h 19"/>
                <a:gd name="T18" fmla="*/ 0 w 30"/>
                <a:gd name="T19" fmla="*/ 7 h 19"/>
                <a:gd name="T20" fmla="*/ 1 w 30"/>
                <a:gd name="T21" fmla="*/ 9 h 19"/>
                <a:gd name="T22" fmla="*/ 1 w 30"/>
                <a:gd name="T23" fmla="*/ 11 h 19"/>
                <a:gd name="T24" fmla="*/ 2 w 30"/>
                <a:gd name="T25" fmla="*/ 12 h 19"/>
                <a:gd name="T26" fmla="*/ 3 w 30"/>
                <a:gd name="T27" fmla="*/ 13 h 19"/>
                <a:gd name="T28" fmla="*/ 4 w 30"/>
                <a:gd name="T29" fmla="*/ 14 h 19"/>
                <a:gd name="T30" fmla="*/ 6 w 30"/>
                <a:gd name="T31" fmla="*/ 15 h 19"/>
                <a:gd name="T32" fmla="*/ 7 w 30"/>
                <a:gd name="T33" fmla="*/ 16 h 19"/>
                <a:gd name="T34" fmla="*/ 9 w 30"/>
                <a:gd name="T35" fmla="*/ 16 h 19"/>
                <a:gd name="T36" fmla="*/ 11 w 30"/>
                <a:gd name="T37" fmla="*/ 16 h 19"/>
                <a:gd name="T38" fmla="*/ 13 w 30"/>
                <a:gd name="T39" fmla="*/ 16 h 19"/>
                <a:gd name="T40" fmla="*/ 16 w 30"/>
                <a:gd name="T41" fmla="*/ 17 h 19"/>
                <a:gd name="T42" fmla="*/ 18 w 30"/>
                <a:gd name="T43" fmla="*/ 17 h 19"/>
                <a:gd name="T44" fmla="*/ 19 w 30"/>
                <a:gd name="T45" fmla="*/ 18 h 19"/>
                <a:gd name="T46" fmla="*/ 21 w 30"/>
                <a:gd name="T47" fmla="*/ 18 h 19"/>
                <a:gd name="T48" fmla="*/ 23 w 30"/>
                <a:gd name="T49" fmla="*/ 18 h 19"/>
                <a:gd name="T50" fmla="*/ 25 w 30"/>
                <a:gd name="T51" fmla="*/ 18 h 19"/>
                <a:gd name="T52" fmla="*/ 26 w 30"/>
                <a:gd name="T53" fmla="*/ 17 h 19"/>
                <a:gd name="T54" fmla="*/ 28 w 30"/>
                <a:gd name="T55" fmla="*/ 17 h 19"/>
                <a:gd name="T56" fmla="*/ 28 w 30"/>
                <a:gd name="T57" fmla="*/ 15 h 19"/>
                <a:gd name="T58" fmla="*/ 29 w 30"/>
                <a:gd name="T59" fmla="*/ 14 h 19"/>
                <a:gd name="T60" fmla="*/ 29 w 30"/>
                <a:gd name="T61" fmla="*/ 12 h 19"/>
                <a:gd name="T62" fmla="*/ 28 w 30"/>
                <a:gd name="T63" fmla="*/ 11 h 19"/>
                <a:gd name="T64" fmla="*/ 29 w 30"/>
                <a:gd name="T65" fmla="*/ 10 h 19"/>
                <a:gd name="T66" fmla="*/ 29 w 30"/>
                <a:gd name="T67" fmla="*/ 8 h 19"/>
                <a:gd name="T68" fmla="*/ 29 w 30"/>
                <a:gd name="T69" fmla="*/ 6 h 19"/>
                <a:gd name="T70" fmla="*/ 29 w 30"/>
                <a:gd name="T71" fmla="*/ 4 h 19"/>
                <a:gd name="T72" fmla="*/ 26 w 30"/>
                <a:gd name="T73" fmla="*/ 2 h 19"/>
                <a:gd name="T74" fmla="*/ 24 w 30"/>
                <a:gd name="T75" fmla="*/ 1 h 19"/>
                <a:gd name="T76" fmla="*/ 22 w 30"/>
                <a:gd name="T77" fmla="*/ 1 h 19"/>
                <a:gd name="T78" fmla="*/ 20 w 30"/>
                <a:gd name="T79" fmla="*/ 1 h 19"/>
                <a:gd name="T80" fmla="*/ 18 w 30"/>
                <a:gd name="T81" fmla="*/ 0 h 19"/>
                <a:gd name="T82" fmla="*/ 13 w 30"/>
                <a:gd name="T83" fmla="*/ 0 h 19"/>
                <a:gd name="T84" fmla="*/ 10 w 30"/>
                <a:gd name="T85" fmla="*/ 0 h 19"/>
                <a:gd name="T86" fmla="*/ 7 w 30"/>
                <a:gd name="T87" fmla="*/ 0 h 19"/>
                <a:gd name="T88" fmla="*/ 5 w 30"/>
                <a:gd name="T89" fmla="*/ 0 h 19"/>
                <a:gd name="T90" fmla="*/ 3 w 30"/>
                <a:gd name="T91" fmla="*/ 0 h 1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0" h="19">
                  <a:moveTo>
                    <a:pt x="2" y="0"/>
                  </a:moveTo>
                  <a:lnTo>
                    <a:pt x="3" y="0"/>
                  </a:lnTo>
                  <a:lnTo>
                    <a:pt x="4" y="0"/>
                  </a:lnTo>
                  <a:lnTo>
                    <a:pt x="5" y="0"/>
                  </a:lnTo>
                  <a:lnTo>
                    <a:pt x="6" y="0"/>
                  </a:lnTo>
                  <a:lnTo>
                    <a:pt x="7" y="0"/>
                  </a:lnTo>
                  <a:lnTo>
                    <a:pt x="6" y="0"/>
                  </a:lnTo>
                  <a:lnTo>
                    <a:pt x="6" y="1"/>
                  </a:lnTo>
                  <a:lnTo>
                    <a:pt x="5" y="1"/>
                  </a:lnTo>
                  <a:lnTo>
                    <a:pt x="4" y="1"/>
                  </a:lnTo>
                  <a:lnTo>
                    <a:pt x="4" y="2"/>
                  </a:lnTo>
                  <a:lnTo>
                    <a:pt x="3" y="2"/>
                  </a:lnTo>
                  <a:lnTo>
                    <a:pt x="2" y="2"/>
                  </a:lnTo>
                  <a:lnTo>
                    <a:pt x="2" y="3"/>
                  </a:lnTo>
                  <a:lnTo>
                    <a:pt x="1" y="3"/>
                  </a:lnTo>
                  <a:lnTo>
                    <a:pt x="1" y="4"/>
                  </a:lnTo>
                  <a:lnTo>
                    <a:pt x="1" y="5"/>
                  </a:lnTo>
                  <a:lnTo>
                    <a:pt x="1" y="6"/>
                  </a:lnTo>
                  <a:lnTo>
                    <a:pt x="0" y="6"/>
                  </a:lnTo>
                  <a:lnTo>
                    <a:pt x="0" y="7"/>
                  </a:lnTo>
                  <a:lnTo>
                    <a:pt x="0" y="8"/>
                  </a:lnTo>
                  <a:lnTo>
                    <a:pt x="1" y="9"/>
                  </a:lnTo>
                  <a:lnTo>
                    <a:pt x="1" y="10"/>
                  </a:lnTo>
                  <a:lnTo>
                    <a:pt x="1" y="11"/>
                  </a:lnTo>
                  <a:lnTo>
                    <a:pt x="2" y="11"/>
                  </a:lnTo>
                  <a:lnTo>
                    <a:pt x="2" y="12"/>
                  </a:lnTo>
                  <a:lnTo>
                    <a:pt x="3" y="12"/>
                  </a:lnTo>
                  <a:lnTo>
                    <a:pt x="3" y="13"/>
                  </a:lnTo>
                  <a:lnTo>
                    <a:pt x="4" y="13"/>
                  </a:lnTo>
                  <a:lnTo>
                    <a:pt x="4" y="14"/>
                  </a:lnTo>
                  <a:lnTo>
                    <a:pt x="5" y="14"/>
                  </a:lnTo>
                  <a:lnTo>
                    <a:pt x="6" y="15"/>
                  </a:lnTo>
                  <a:lnTo>
                    <a:pt x="7" y="15"/>
                  </a:lnTo>
                  <a:lnTo>
                    <a:pt x="7" y="16"/>
                  </a:lnTo>
                  <a:lnTo>
                    <a:pt x="8" y="16"/>
                  </a:lnTo>
                  <a:lnTo>
                    <a:pt x="9" y="16"/>
                  </a:lnTo>
                  <a:lnTo>
                    <a:pt x="10" y="16"/>
                  </a:lnTo>
                  <a:lnTo>
                    <a:pt x="11" y="16"/>
                  </a:lnTo>
                  <a:lnTo>
                    <a:pt x="12" y="16"/>
                  </a:lnTo>
                  <a:lnTo>
                    <a:pt x="13" y="16"/>
                  </a:lnTo>
                  <a:lnTo>
                    <a:pt x="15" y="17"/>
                  </a:lnTo>
                  <a:lnTo>
                    <a:pt x="16" y="17"/>
                  </a:lnTo>
                  <a:lnTo>
                    <a:pt x="17" y="17"/>
                  </a:lnTo>
                  <a:lnTo>
                    <a:pt x="18" y="17"/>
                  </a:lnTo>
                  <a:lnTo>
                    <a:pt x="19" y="17"/>
                  </a:lnTo>
                  <a:lnTo>
                    <a:pt x="19" y="18"/>
                  </a:lnTo>
                  <a:lnTo>
                    <a:pt x="20" y="18"/>
                  </a:lnTo>
                  <a:lnTo>
                    <a:pt x="21" y="18"/>
                  </a:lnTo>
                  <a:lnTo>
                    <a:pt x="22" y="18"/>
                  </a:lnTo>
                  <a:lnTo>
                    <a:pt x="23" y="18"/>
                  </a:lnTo>
                  <a:lnTo>
                    <a:pt x="24" y="18"/>
                  </a:lnTo>
                  <a:lnTo>
                    <a:pt x="25" y="18"/>
                  </a:lnTo>
                  <a:lnTo>
                    <a:pt x="26" y="18"/>
                  </a:lnTo>
                  <a:lnTo>
                    <a:pt x="26" y="17"/>
                  </a:lnTo>
                  <a:lnTo>
                    <a:pt x="27" y="17"/>
                  </a:lnTo>
                  <a:lnTo>
                    <a:pt x="28" y="17"/>
                  </a:lnTo>
                  <a:lnTo>
                    <a:pt x="28" y="16"/>
                  </a:lnTo>
                  <a:lnTo>
                    <a:pt x="28" y="15"/>
                  </a:lnTo>
                  <a:lnTo>
                    <a:pt x="29" y="15"/>
                  </a:lnTo>
                  <a:lnTo>
                    <a:pt x="29" y="14"/>
                  </a:lnTo>
                  <a:lnTo>
                    <a:pt x="29" y="13"/>
                  </a:lnTo>
                  <a:lnTo>
                    <a:pt x="29" y="12"/>
                  </a:lnTo>
                  <a:lnTo>
                    <a:pt x="28" y="12"/>
                  </a:lnTo>
                  <a:lnTo>
                    <a:pt x="28" y="11"/>
                  </a:lnTo>
                  <a:lnTo>
                    <a:pt x="28" y="10"/>
                  </a:lnTo>
                  <a:lnTo>
                    <a:pt x="29" y="10"/>
                  </a:lnTo>
                  <a:lnTo>
                    <a:pt x="29" y="9"/>
                  </a:lnTo>
                  <a:lnTo>
                    <a:pt x="29" y="8"/>
                  </a:lnTo>
                  <a:lnTo>
                    <a:pt x="29" y="7"/>
                  </a:lnTo>
                  <a:lnTo>
                    <a:pt x="29" y="6"/>
                  </a:lnTo>
                  <a:lnTo>
                    <a:pt x="29" y="5"/>
                  </a:lnTo>
                  <a:lnTo>
                    <a:pt x="29" y="4"/>
                  </a:lnTo>
                  <a:lnTo>
                    <a:pt x="27" y="3"/>
                  </a:lnTo>
                  <a:lnTo>
                    <a:pt x="26" y="2"/>
                  </a:lnTo>
                  <a:lnTo>
                    <a:pt x="25" y="2"/>
                  </a:lnTo>
                  <a:lnTo>
                    <a:pt x="24" y="1"/>
                  </a:lnTo>
                  <a:lnTo>
                    <a:pt x="23" y="1"/>
                  </a:lnTo>
                  <a:lnTo>
                    <a:pt x="22" y="1"/>
                  </a:lnTo>
                  <a:lnTo>
                    <a:pt x="21" y="1"/>
                  </a:lnTo>
                  <a:lnTo>
                    <a:pt x="20" y="1"/>
                  </a:lnTo>
                  <a:lnTo>
                    <a:pt x="19" y="0"/>
                  </a:lnTo>
                  <a:lnTo>
                    <a:pt x="18" y="0"/>
                  </a:lnTo>
                  <a:lnTo>
                    <a:pt x="16" y="0"/>
                  </a:lnTo>
                  <a:lnTo>
                    <a:pt x="13" y="0"/>
                  </a:lnTo>
                  <a:lnTo>
                    <a:pt x="11" y="0"/>
                  </a:lnTo>
                  <a:lnTo>
                    <a:pt x="10" y="0"/>
                  </a:lnTo>
                  <a:lnTo>
                    <a:pt x="9" y="0"/>
                  </a:lnTo>
                  <a:lnTo>
                    <a:pt x="7" y="0"/>
                  </a:lnTo>
                  <a:lnTo>
                    <a:pt x="6" y="0"/>
                  </a:lnTo>
                  <a:lnTo>
                    <a:pt x="5" y="0"/>
                  </a:lnTo>
                  <a:lnTo>
                    <a:pt x="4" y="0"/>
                  </a:lnTo>
                  <a:lnTo>
                    <a:pt x="3" y="0"/>
                  </a:lnTo>
                  <a:lnTo>
                    <a:pt x="2" y="0"/>
                  </a:lnTo>
                </a:path>
              </a:pathLst>
            </a:custGeom>
            <a:solidFill>
              <a:srgbClr val="FF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848" name="Freeform 366"/>
            <p:cNvSpPr>
              <a:spLocks/>
            </p:cNvSpPr>
            <p:nvPr/>
          </p:nvSpPr>
          <p:spPr bwMode="auto">
            <a:xfrm>
              <a:off x="3282" y="1590"/>
              <a:ext cx="31" cy="24"/>
            </a:xfrm>
            <a:custGeom>
              <a:avLst/>
              <a:gdLst>
                <a:gd name="T0" fmla="*/ 2 w 31"/>
                <a:gd name="T1" fmla="*/ 0 h 24"/>
                <a:gd name="T2" fmla="*/ 4 w 31"/>
                <a:gd name="T3" fmla="*/ 0 h 24"/>
                <a:gd name="T4" fmla="*/ 6 w 31"/>
                <a:gd name="T5" fmla="*/ 0 h 24"/>
                <a:gd name="T6" fmla="*/ 6 w 31"/>
                <a:gd name="T7" fmla="*/ 1 h 24"/>
                <a:gd name="T8" fmla="*/ 5 w 31"/>
                <a:gd name="T9" fmla="*/ 2 h 24"/>
                <a:gd name="T10" fmla="*/ 3 w 31"/>
                <a:gd name="T11" fmla="*/ 2 h 24"/>
                <a:gd name="T12" fmla="*/ 2 w 31"/>
                <a:gd name="T13" fmla="*/ 3 h 24"/>
                <a:gd name="T14" fmla="*/ 1 w 31"/>
                <a:gd name="T15" fmla="*/ 5 h 24"/>
                <a:gd name="T16" fmla="*/ 0 w 31"/>
                <a:gd name="T17" fmla="*/ 7 h 24"/>
                <a:gd name="T18" fmla="*/ 0 w 31"/>
                <a:gd name="T19" fmla="*/ 9 h 24"/>
                <a:gd name="T20" fmla="*/ 0 w 31"/>
                <a:gd name="T21" fmla="*/ 11 h 24"/>
                <a:gd name="T22" fmla="*/ 1 w 31"/>
                <a:gd name="T23" fmla="*/ 12 h 24"/>
                <a:gd name="T24" fmla="*/ 2 w 31"/>
                <a:gd name="T25" fmla="*/ 13 h 24"/>
                <a:gd name="T26" fmla="*/ 2 w 31"/>
                <a:gd name="T27" fmla="*/ 15 h 24"/>
                <a:gd name="T28" fmla="*/ 3 w 31"/>
                <a:gd name="T29" fmla="*/ 16 h 24"/>
                <a:gd name="T30" fmla="*/ 4 w 31"/>
                <a:gd name="T31" fmla="*/ 17 h 24"/>
                <a:gd name="T32" fmla="*/ 6 w 31"/>
                <a:gd name="T33" fmla="*/ 18 h 24"/>
                <a:gd name="T34" fmla="*/ 7 w 31"/>
                <a:gd name="T35" fmla="*/ 19 h 24"/>
                <a:gd name="T36" fmla="*/ 8 w 31"/>
                <a:gd name="T37" fmla="*/ 20 h 24"/>
                <a:gd name="T38" fmla="*/ 10 w 31"/>
                <a:gd name="T39" fmla="*/ 20 h 24"/>
                <a:gd name="T40" fmla="*/ 12 w 31"/>
                <a:gd name="T41" fmla="*/ 21 h 24"/>
                <a:gd name="T42" fmla="*/ 14 w 31"/>
                <a:gd name="T43" fmla="*/ 21 h 24"/>
                <a:gd name="T44" fmla="*/ 17 w 31"/>
                <a:gd name="T45" fmla="*/ 21 h 24"/>
                <a:gd name="T46" fmla="*/ 18 w 31"/>
                <a:gd name="T47" fmla="*/ 22 h 24"/>
                <a:gd name="T48" fmla="*/ 20 w 31"/>
                <a:gd name="T49" fmla="*/ 22 h 24"/>
                <a:gd name="T50" fmla="*/ 22 w 31"/>
                <a:gd name="T51" fmla="*/ 23 h 24"/>
                <a:gd name="T52" fmla="*/ 24 w 31"/>
                <a:gd name="T53" fmla="*/ 23 h 24"/>
                <a:gd name="T54" fmla="*/ 26 w 31"/>
                <a:gd name="T55" fmla="*/ 23 h 24"/>
                <a:gd name="T56" fmla="*/ 27 w 31"/>
                <a:gd name="T57" fmla="*/ 22 h 24"/>
                <a:gd name="T58" fmla="*/ 29 w 31"/>
                <a:gd name="T59" fmla="*/ 22 h 24"/>
                <a:gd name="T60" fmla="*/ 30 w 31"/>
                <a:gd name="T61" fmla="*/ 20 h 24"/>
                <a:gd name="T62" fmla="*/ 30 w 31"/>
                <a:gd name="T63" fmla="*/ 18 h 24"/>
                <a:gd name="T64" fmla="*/ 30 w 31"/>
                <a:gd name="T65" fmla="*/ 16 h 24"/>
                <a:gd name="T66" fmla="*/ 30 w 31"/>
                <a:gd name="T67" fmla="*/ 14 h 24"/>
                <a:gd name="T68" fmla="*/ 29 w 31"/>
                <a:gd name="T69" fmla="*/ 13 h 24"/>
                <a:gd name="T70" fmla="*/ 30 w 31"/>
                <a:gd name="T71" fmla="*/ 12 h 24"/>
                <a:gd name="T72" fmla="*/ 30 w 31"/>
                <a:gd name="T73" fmla="*/ 10 h 24"/>
                <a:gd name="T74" fmla="*/ 30 w 31"/>
                <a:gd name="T75" fmla="*/ 8 h 24"/>
                <a:gd name="T76" fmla="*/ 30 w 31"/>
                <a:gd name="T77" fmla="*/ 6 h 24"/>
                <a:gd name="T78" fmla="*/ 28 w 31"/>
                <a:gd name="T79" fmla="*/ 3 h 24"/>
                <a:gd name="T80" fmla="*/ 26 w 31"/>
                <a:gd name="T81" fmla="*/ 2 h 24"/>
                <a:gd name="T82" fmla="*/ 24 w 31"/>
                <a:gd name="T83" fmla="*/ 1 h 24"/>
                <a:gd name="T84" fmla="*/ 22 w 31"/>
                <a:gd name="T85" fmla="*/ 1 h 24"/>
                <a:gd name="T86" fmla="*/ 19 w 31"/>
                <a:gd name="T87" fmla="*/ 1 h 24"/>
                <a:gd name="T88" fmla="*/ 17 w 31"/>
                <a:gd name="T89" fmla="*/ 1 h 24"/>
                <a:gd name="T90" fmla="*/ 14 w 31"/>
                <a:gd name="T91" fmla="*/ 1 h 24"/>
                <a:gd name="T92" fmla="*/ 12 w 31"/>
                <a:gd name="T93" fmla="*/ 1 h 24"/>
                <a:gd name="T94" fmla="*/ 10 w 31"/>
                <a:gd name="T95" fmla="*/ 1 h 24"/>
                <a:gd name="T96" fmla="*/ 8 w 31"/>
                <a:gd name="T97" fmla="*/ 1 h 24"/>
                <a:gd name="T98" fmla="*/ 6 w 31"/>
                <a:gd name="T99" fmla="*/ 1 h 24"/>
                <a:gd name="T100" fmla="*/ 4 w 31"/>
                <a:gd name="T101" fmla="*/ 1 h 24"/>
                <a:gd name="T102" fmla="*/ 2 w 31"/>
                <a:gd name="T103" fmla="*/ 1 h 2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1" h="24">
                  <a:moveTo>
                    <a:pt x="2" y="1"/>
                  </a:moveTo>
                  <a:lnTo>
                    <a:pt x="2" y="0"/>
                  </a:lnTo>
                  <a:lnTo>
                    <a:pt x="3" y="0"/>
                  </a:lnTo>
                  <a:lnTo>
                    <a:pt x="4" y="0"/>
                  </a:lnTo>
                  <a:lnTo>
                    <a:pt x="5" y="0"/>
                  </a:lnTo>
                  <a:lnTo>
                    <a:pt x="6" y="0"/>
                  </a:lnTo>
                  <a:lnTo>
                    <a:pt x="7" y="1"/>
                  </a:lnTo>
                  <a:lnTo>
                    <a:pt x="6" y="1"/>
                  </a:lnTo>
                  <a:lnTo>
                    <a:pt x="5" y="1"/>
                  </a:lnTo>
                  <a:lnTo>
                    <a:pt x="5" y="2"/>
                  </a:lnTo>
                  <a:lnTo>
                    <a:pt x="4" y="2"/>
                  </a:lnTo>
                  <a:lnTo>
                    <a:pt x="3" y="2"/>
                  </a:lnTo>
                  <a:lnTo>
                    <a:pt x="3" y="3"/>
                  </a:lnTo>
                  <a:lnTo>
                    <a:pt x="2" y="3"/>
                  </a:lnTo>
                  <a:lnTo>
                    <a:pt x="2" y="4"/>
                  </a:lnTo>
                  <a:lnTo>
                    <a:pt x="1" y="5"/>
                  </a:lnTo>
                  <a:lnTo>
                    <a:pt x="1" y="6"/>
                  </a:lnTo>
                  <a:lnTo>
                    <a:pt x="0" y="7"/>
                  </a:lnTo>
                  <a:lnTo>
                    <a:pt x="0" y="8"/>
                  </a:lnTo>
                  <a:lnTo>
                    <a:pt x="0" y="9"/>
                  </a:lnTo>
                  <a:lnTo>
                    <a:pt x="0" y="10"/>
                  </a:lnTo>
                  <a:lnTo>
                    <a:pt x="0" y="11"/>
                  </a:lnTo>
                  <a:lnTo>
                    <a:pt x="1" y="11"/>
                  </a:lnTo>
                  <a:lnTo>
                    <a:pt x="1" y="12"/>
                  </a:lnTo>
                  <a:lnTo>
                    <a:pt x="1" y="13"/>
                  </a:lnTo>
                  <a:lnTo>
                    <a:pt x="2" y="13"/>
                  </a:lnTo>
                  <a:lnTo>
                    <a:pt x="2" y="14"/>
                  </a:lnTo>
                  <a:lnTo>
                    <a:pt x="2" y="15"/>
                  </a:lnTo>
                  <a:lnTo>
                    <a:pt x="3" y="15"/>
                  </a:lnTo>
                  <a:lnTo>
                    <a:pt x="3" y="16"/>
                  </a:lnTo>
                  <a:lnTo>
                    <a:pt x="4" y="16"/>
                  </a:lnTo>
                  <a:lnTo>
                    <a:pt x="4" y="17"/>
                  </a:lnTo>
                  <a:lnTo>
                    <a:pt x="5" y="18"/>
                  </a:lnTo>
                  <a:lnTo>
                    <a:pt x="6" y="18"/>
                  </a:lnTo>
                  <a:lnTo>
                    <a:pt x="6" y="19"/>
                  </a:lnTo>
                  <a:lnTo>
                    <a:pt x="7" y="19"/>
                  </a:lnTo>
                  <a:lnTo>
                    <a:pt x="8" y="19"/>
                  </a:lnTo>
                  <a:lnTo>
                    <a:pt x="8" y="20"/>
                  </a:lnTo>
                  <a:lnTo>
                    <a:pt x="9" y="20"/>
                  </a:lnTo>
                  <a:lnTo>
                    <a:pt x="10" y="20"/>
                  </a:lnTo>
                  <a:lnTo>
                    <a:pt x="11" y="21"/>
                  </a:lnTo>
                  <a:lnTo>
                    <a:pt x="12" y="21"/>
                  </a:lnTo>
                  <a:lnTo>
                    <a:pt x="13" y="21"/>
                  </a:lnTo>
                  <a:lnTo>
                    <a:pt x="14" y="21"/>
                  </a:lnTo>
                  <a:lnTo>
                    <a:pt x="16" y="21"/>
                  </a:lnTo>
                  <a:lnTo>
                    <a:pt x="17" y="21"/>
                  </a:lnTo>
                  <a:lnTo>
                    <a:pt x="17" y="22"/>
                  </a:lnTo>
                  <a:lnTo>
                    <a:pt x="18" y="22"/>
                  </a:lnTo>
                  <a:lnTo>
                    <a:pt x="19" y="22"/>
                  </a:lnTo>
                  <a:lnTo>
                    <a:pt x="20" y="22"/>
                  </a:lnTo>
                  <a:lnTo>
                    <a:pt x="21" y="23"/>
                  </a:lnTo>
                  <a:lnTo>
                    <a:pt x="22" y="23"/>
                  </a:lnTo>
                  <a:lnTo>
                    <a:pt x="23" y="23"/>
                  </a:lnTo>
                  <a:lnTo>
                    <a:pt x="24" y="23"/>
                  </a:lnTo>
                  <a:lnTo>
                    <a:pt x="25" y="23"/>
                  </a:lnTo>
                  <a:lnTo>
                    <a:pt x="26" y="23"/>
                  </a:lnTo>
                  <a:lnTo>
                    <a:pt x="27" y="23"/>
                  </a:lnTo>
                  <a:lnTo>
                    <a:pt x="27" y="22"/>
                  </a:lnTo>
                  <a:lnTo>
                    <a:pt x="28" y="22"/>
                  </a:lnTo>
                  <a:lnTo>
                    <a:pt x="29" y="22"/>
                  </a:lnTo>
                  <a:lnTo>
                    <a:pt x="29" y="21"/>
                  </a:lnTo>
                  <a:lnTo>
                    <a:pt x="30" y="20"/>
                  </a:lnTo>
                  <a:lnTo>
                    <a:pt x="30" y="19"/>
                  </a:lnTo>
                  <a:lnTo>
                    <a:pt x="30" y="18"/>
                  </a:lnTo>
                  <a:lnTo>
                    <a:pt x="30" y="17"/>
                  </a:lnTo>
                  <a:lnTo>
                    <a:pt x="30" y="16"/>
                  </a:lnTo>
                  <a:lnTo>
                    <a:pt x="30" y="15"/>
                  </a:lnTo>
                  <a:lnTo>
                    <a:pt x="30" y="14"/>
                  </a:lnTo>
                  <a:lnTo>
                    <a:pt x="29" y="14"/>
                  </a:lnTo>
                  <a:lnTo>
                    <a:pt x="29" y="13"/>
                  </a:lnTo>
                  <a:lnTo>
                    <a:pt x="29" y="12"/>
                  </a:lnTo>
                  <a:lnTo>
                    <a:pt x="30" y="12"/>
                  </a:lnTo>
                  <a:lnTo>
                    <a:pt x="30" y="11"/>
                  </a:lnTo>
                  <a:lnTo>
                    <a:pt x="30" y="10"/>
                  </a:lnTo>
                  <a:lnTo>
                    <a:pt x="30" y="9"/>
                  </a:lnTo>
                  <a:lnTo>
                    <a:pt x="30" y="8"/>
                  </a:lnTo>
                  <a:lnTo>
                    <a:pt x="30" y="7"/>
                  </a:lnTo>
                  <a:lnTo>
                    <a:pt x="30" y="6"/>
                  </a:lnTo>
                  <a:lnTo>
                    <a:pt x="30" y="5"/>
                  </a:lnTo>
                  <a:lnTo>
                    <a:pt x="28" y="3"/>
                  </a:lnTo>
                  <a:lnTo>
                    <a:pt x="27" y="3"/>
                  </a:lnTo>
                  <a:lnTo>
                    <a:pt x="26" y="2"/>
                  </a:lnTo>
                  <a:lnTo>
                    <a:pt x="25" y="2"/>
                  </a:lnTo>
                  <a:lnTo>
                    <a:pt x="24" y="1"/>
                  </a:lnTo>
                  <a:lnTo>
                    <a:pt x="23" y="1"/>
                  </a:lnTo>
                  <a:lnTo>
                    <a:pt x="22" y="1"/>
                  </a:lnTo>
                  <a:lnTo>
                    <a:pt x="21" y="1"/>
                  </a:lnTo>
                  <a:lnTo>
                    <a:pt x="19" y="1"/>
                  </a:lnTo>
                  <a:lnTo>
                    <a:pt x="18" y="1"/>
                  </a:lnTo>
                  <a:lnTo>
                    <a:pt x="17" y="1"/>
                  </a:lnTo>
                  <a:lnTo>
                    <a:pt x="16" y="1"/>
                  </a:lnTo>
                  <a:lnTo>
                    <a:pt x="14" y="1"/>
                  </a:lnTo>
                  <a:lnTo>
                    <a:pt x="13" y="1"/>
                  </a:lnTo>
                  <a:lnTo>
                    <a:pt x="12" y="1"/>
                  </a:lnTo>
                  <a:lnTo>
                    <a:pt x="11" y="1"/>
                  </a:lnTo>
                  <a:lnTo>
                    <a:pt x="10" y="1"/>
                  </a:lnTo>
                  <a:lnTo>
                    <a:pt x="9" y="1"/>
                  </a:lnTo>
                  <a:lnTo>
                    <a:pt x="8" y="1"/>
                  </a:lnTo>
                  <a:lnTo>
                    <a:pt x="7" y="1"/>
                  </a:lnTo>
                  <a:lnTo>
                    <a:pt x="6" y="1"/>
                  </a:lnTo>
                  <a:lnTo>
                    <a:pt x="5" y="1"/>
                  </a:lnTo>
                  <a:lnTo>
                    <a:pt x="4" y="1"/>
                  </a:lnTo>
                  <a:lnTo>
                    <a:pt x="3" y="1"/>
                  </a:lnTo>
                  <a:lnTo>
                    <a:pt x="2" y="1"/>
                  </a:lnTo>
                </a:path>
              </a:pathLst>
            </a:custGeom>
            <a:solidFill>
              <a:srgbClr val="FF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849" name="Freeform 367"/>
            <p:cNvSpPr>
              <a:spLocks/>
            </p:cNvSpPr>
            <p:nvPr/>
          </p:nvSpPr>
          <p:spPr bwMode="auto">
            <a:xfrm>
              <a:off x="3309" y="1582"/>
              <a:ext cx="33" cy="19"/>
            </a:xfrm>
            <a:custGeom>
              <a:avLst/>
              <a:gdLst>
                <a:gd name="T0" fmla="*/ 9 w 33"/>
                <a:gd name="T1" fmla="*/ 1 h 19"/>
                <a:gd name="T2" fmla="*/ 8 w 33"/>
                <a:gd name="T3" fmla="*/ 2 h 19"/>
                <a:gd name="T4" fmla="*/ 6 w 33"/>
                <a:gd name="T5" fmla="*/ 2 h 19"/>
                <a:gd name="T6" fmla="*/ 5 w 33"/>
                <a:gd name="T7" fmla="*/ 3 h 19"/>
                <a:gd name="T8" fmla="*/ 4 w 33"/>
                <a:gd name="T9" fmla="*/ 4 h 19"/>
                <a:gd name="T10" fmla="*/ 3 w 33"/>
                <a:gd name="T11" fmla="*/ 5 h 19"/>
                <a:gd name="T12" fmla="*/ 2 w 33"/>
                <a:gd name="T13" fmla="*/ 6 h 19"/>
                <a:gd name="T14" fmla="*/ 1 w 33"/>
                <a:gd name="T15" fmla="*/ 8 h 19"/>
                <a:gd name="T16" fmla="*/ 0 w 33"/>
                <a:gd name="T17" fmla="*/ 10 h 19"/>
                <a:gd name="T18" fmla="*/ 0 w 33"/>
                <a:gd name="T19" fmla="*/ 12 h 19"/>
                <a:gd name="T20" fmla="*/ 0 w 33"/>
                <a:gd name="T21" fmla="*/ 14 h 19"/>
                <a:gd name="T22" fmla="*/ 1 w 33"/>
                <a:gd name="T23" fmla="*/ 15 h 19"/>
                <a:gd name="T24" fmla="*/ 2 w 33"/>
                <a:gd name="T25" fmla="*/ 16 h 19"/>
                <a:gd name="T26" fmla="*/ 3 w 33"/>
                <a:gd name="T27" fmla="*/ 17 h 19"/>
                <a:gd name="T28" fmla="*/ 4 w 33"/>
                <a:gd name="T29" fmla="*/ 18 h 19"/>
                <a:gd name="T30" fmla="*/ 6 w 33"/>
                <a:gd name="T31" fmla="*/ 18 h 19"/>
                <a:gd name="T32" fmla="*/ 8 w 33"/>
                <a:gd name="T33" fmla="*/ 18 h 19"/>
                <a:gd name="T34" fmla="*/ 11 w 33"/>
                <a:gd name="T35" fmla="*/ 18 h 19"/>
                <a:gd name="T36" fmla="*/ 13 w 33"/>
                <a:gd name="T37" fmla="*/ 18 h 19"/>
                <a:gd name="T38" fmla="*/ 15 w 33"/>
                <a:gd name="T39" fmla="*/ 18 h 19"/>
                <a:gd name="T40" fmla="*/ 17 w 33"/>
                <a:gd name="T41" fmla="*/ 17 h 19"/>
                <a:gd name="T42" fmla="*/ 19 w 33"/>
                <a:gd name="T43" fmla="*/ 17 h 19"/>
                <a:gd name="T44" fmla="*/ 20 w 33"/>
                <a:gd name="T45" fmla="*/ 16 h 19"/>
                <a:gd name="T46" fmla="*/ 22 w 33"/>
                <a:gd name="T47" fmla="*/ 15 h 19"/>
                <a:gd name="T48" fmla="*/ 23 w 33"/>
                <a:gd name="T49" fmla="*/ 14 h 19"/>
                <a:gd name="T50" fmla="*/ 25 w 33"/>
                <a:gd name="T51" fmla="*/ 14 h 19"/>
                <a:gd name="T52" fmla="*/ 27 w 33"/>
                <a:gd name="T53" fmla="*/ 13 h 19"/>
                <a:gd name="T54" fmla="*/ 28 w 33"/>
                <a:gd name="T55" fmla="*/ 12 h 19"/>
                <a:gd name="T56" fmla="*/ 29 w 33"/>
                <a:gd name="T57" fmla="*/ 11 h 19"/>
                <a:gd name="T58" fmla="*/ 30 w 33"/>
                <a:gd name="T59" fmla="*/ 10 h 19"/>
                <a:gd name="T60" fmla="*/ 31 w 33"/>
                <a:gd name="T61" fmla="*/ 8 h 19"/>
                <a:gd name="T62" fmla="*/ 31 w 33"/>
                <a:gd name="T63" fmla="*/ 6 h 19"/>
                <a:gd name="T64" fmla="*/ 31 w 33"/>
                <a:gd name="T65" fmla="*/ 6 h 19"/>
                <a:gd name="T66" fmla="*/ 30 w 33"/>
                <a:gd name="T67" fmla="*/ 4 h 19"/>
                <a:gd name="T68" fmla="*/ 28 w 33"/>
                <a:gd name="T69" fmla="*/ 2 h 19"/>
                <a:gd name="T70" fmla="*/ 26 w 33"/>
                <a:gd name="T71" fmla="*/ 1 h 19"/>
                <a:gd name="T72" fmla="*/ 24 w 33"/>
                <a:gd name="T73" fmla="*/ 0 h 19"/>
                <a:gd name="T74" fmla="*/ 22 w 33"/>
                <a:gd name="T75" fmla="*/ 0 h 19"/>
                <a:gd name="T76" fmla="*/ 20 w 33"/>
                <a:gd name="T77" fmla="*/ 0 h 19"/>
                <a:gd name="T78" fmla="*/ 18 w 33"/>
                <a:gd name="T79" fmla="*/ 0 h 19"/>
                <a:gd name="T80" fmla="*/ 15 w 33"/>
                <a:gd name="T81" fmla="*/ 0 h 19"/>
                <a:gd name="T82" fmla="*/ 13 w 33"/>
                <a:gd name="T83" fmla="*/ 0 h 19"/>
                <a:gd name="T84" fmla="*/ 12 w 33"/>
                <a:gd name="T85" fmla="*/ 1 h 19"/>
                <a:gd name="T86" fmla="*/ 10 w 33"/>
                <a:gd name="T87" fmla="*/ 1 h 1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3" h="19">
                  <a:moveTo>
                    <a:pt x="10" y="1"/>
                  </a:moveTo>
                  <a:lnTo>
                    <a:pt x="9" y="1"/>
                  </a:lnTo>
                  <a:lnTo>
                    <a:pt x="8" y="1"/>
                  </a:lnTo>
                  <a:lnTo>
                    <a:pt x="8" y="2"/>
                  </a:lnTo>
                  <a:lnTo>
                    <a:pt x="7" y="2"/>
                  </a:lnTo>
                  <a:lnTo>
                    <a:pt x="6" y="2"/>
                  </a:lnTo>
                  <a:lnTo>
                    <a:pt x="5" y="2"/>
                  </a:lnTo>
                  <a:lnTo>
                    <a:pt x="5" y="3"/>
                  </a:lnTo>
                  <a:lnTo>
                    <a:pt x="4" y="3"/>
                  </a:lnTo>
                  <a:lnTo>
                    <a:pt x="4" y="4"/>
                  </a:lnTo>
                  <a:lnTo>
                    <a:pt x="3" y="4"/>
                  </a:lnTo>
                  <a:lnTo>
                    <a:pt x="3" y="5"/>
                  </a:lnTo>
                  <a:lnTo>
                    <a:pt x="2" y="5"/>
                  </a:lnTo>
                  <a:lnTo>
                    <a:pt x="2" y="6"/>
                  </a:lnTo>
                  <a:lnTo>
                    <a:pt x="2" y="7"/>
                  </a:lnTo>
                  <a:lnTo>
                    <a:pt x="1" y="8"/>
                  </a:lnTo>
                  <a:lnTo>
                    <a:pt x="1" y="9"/>
                  </a:lnTo>
                  <a:lnTo>
                    <a:pt x="0" y="10"/>
                  </a:lnTo>
                  <a:lnTo>
                    <a:pt x="0" y="11"/>
                  </a:lnTo>
                  <a:lnTo>
                    <a:pt x="0" y="12"/>
                  </a:lnTo>
                  <a:lnTo>
                    <a:pt x="0" y="13"/>
                  </a:lnTo>
                  <a:lnTo>
                    <a:pt x="0" y="14"/>
                  </a:lnTo>
                  <a:lnTo>
                    <a:pt x="0" y="15"/>
                  </a:lnTo>
                  <a:lnTo>
                    <a:pt x="1" y="15"/>
                  </a:lnTo>
                  <a:lnTo>
                    <a:pt x="1" y="16"/>
                  </a:lnTo>
                  <a:lnTo>
                    <a:pt x="2" y="16"/>
                  </a:lnTo>
                  <a:lnTo>
                    <a:pt x="2" y="17"/>
                  </a:lnTo>
                  <a:lnTo>
                    <a:pt x="3" y="17"/>
                  </a:lnTo>
                  <a:lnTo>
                    <a:pt x="3" y="18"/>
                  </a:lnTo>
                  <a:lnTo>
                    <a:pt x="4" y="18"/>
                  </a:lnTo>
                  <a:lnTo>
                    <a:pt x="5" y="18"/>
                  </a:lnTo>
                  <a:lnTo>
                    <a:pt x="6" y="18"/>
                  </a:lnTo>
                  <a:lnTo>
                    <a:pt x="7" y="18"/>
                  </a:lnTo>
                  <a:lnTo>
                    <a:pt x="8" y="18"/>
                  </a:lnTo>
                  <a:lnTo>
                    <a:pt x="10" y="18"/>
                  </a:lnTo>
                  <a:lnTo>
                    <a:pt x="11" y="18"/>
                  </a:lnTo>
                  <a:lnTo>
                    <a:pt x="12" y="18"/>
                  </a:lnTo>
                  <a:lnTo>
                    <a:pt x="13" y="18"/>
                  </a:lnTo>
                  <a:lnTo>
                    <a:pt x="14" y="18"/>
                  </a:lnTo>
                  <a:lnTo>
                    <a:pt x="15" y="18"/>
                  </a:lnTo>
                  <a:lnTo>
                    <a:pt x="15" y="17"/>
                  </a:lnTo>
                  <a:lnTo>
                    <a:pt x="17" y="17"/>
                  </a:lnTo>
                  <a:lnTo>
                    <a:pt x="18" y="17"/>
                  </a:lnTo>
                  <a:lnTo>
                    <a:pt x="19" y="17"/>
                  </a:lnTo>
                  <a:lnTo>
                    <a:pt x="19" y="16"/>
                  </a:lnTo>
                  <a:lnTo>
                    <a:pt x="20" y="16"/>
                  </a:lnTo>
                  <a:lnTo>
                    <a:pt x="21" y="16"/>
                  </a:lnTo>
                  <a:lnTo>
                    <a:pt x="22" y="15"/>
                  </a:lnTo>
                  <a:lnTo>
                    <a:pt x="23" y="15"/>
                  </a:lnTo>
                  <a:lnTo>
                    <a:pt x="23" y="14"/>
                  </a:lnTo>
                  <a:lnTo>
                    <a:pt x="24" y="14"/>
                  </a:lnTo>
                  <a:lnTo>
                    <a:pt x="25" y="14"/>
                  </a:lnTo>
                  <a:lnTo>
                    <a:pt x="26" y="13"/>
                  </a:lnTo>
                  <a:lnTo>
                    <a:pt x="27" y="13"/>
                  </a:lnTo>
                  <a:lnTo>
                    <a:pt x="27" y="12"/>
                  </a:lnTo>
                  <a:lnTo>
                    <a:pt x="28" y="12"/>
                  </a:lnTo>
                  <a:lnTo>
                    <a:pt x="29" y="12"/>
                  </a:lnTo>
                  <a:lnTo>
                    <a:pt x="29" y="11"/>
                  </a:lnTo>
                  <a:lnTo>
                    <a:pt x="29" y="10"/>
                  </a:lnTo>
                  <a:lnTo>
                    <a:pt x="30" y="10"/>
                  </a:lnTo>
                  <a:lnTo>
                    <a:pt x="31" y="9"/>
                  </a:lnTo>
                  <a:lnTo>
                    <a:pt x="31" y="8"/>
                  </a:lnTo>
                  <a:lnTo>
                    <a:pt x="31" y="7"/>
                  </a:lnTo>
                  <a:lnTo>
                    <a:pt x="31" y="6"/>
                  </a:lnTo>
                  <a:lnTo>
                    <a:pt x="32" y="6"/>
                  </a:lnTo>
                  <a:lnTo>
                    <a:pt x="31" y="6"/>
                  </a:lnTo>
                  <a:lnTo>
                    <a:pt x="31" y="5"/>
                  </a:lnTo>
                  <a:lnTo>
                    <a:pt x="30" y="4"/>
                  </a:lnTo>
                  <a:lnTo>
                    <a:pt x="29" y="3"/>
                  </a:lnTo>
                  <a:lnTo>
                    <a:pt x="28" y="2"/>
                  </a:lnTo>
                  <a:lnTo>
                    <a:pt x="27" y="2"/>
                  </a:lnTo>
                  <a:lnTo>
                    <a:pt x="26" y="1"/>
                  </a:lnTo>
                  <a:lnTo>
                    <a:pt x="25" y="1"/>
                  </a:lnTo>
                  <a:lnTo>
                    <a:pt x="24" y="0"/>
                  </a:lnTo>
                  <a:lnTo>
                    <a:pt x="23" y="0"/>
                  </a:lnTo>
                  <a:lnTo>
                    <a:pt x="22" y="0"/>
                  </a:lnTo>
                  <a:lnTo>
                    <a:pt x="21" y="0"/>
                  </a:lnTo>
                  <a:lnTo>
                    <a:pt x="20" y="0"/>
                  </a:lnTo>
                  <a:lnTo>
                    <a:pt x="19" y="0"/>
                  </a:lnTo>
                  <a:lnTo>
                    <a:pt x="18" y="0"/>
                  </a:lnTo>
                  <a:lnTo>
                    <a:pt x="17" y="0"/>
                  </a:lnTo>
                  <a:lnTo>
                    <a:pt x="15" y="0"/>
                  </a:lnTo>
                  <a:lnTo>
                    <a:pt x="14" y="0"/>
                  </a:lnTo>
                  <a:lnTo>
                    <a:pt x="13" y="0"/>
                  </a:lnTo>
                  <a:lnTo>
                    <a:pt x="12" y="0"/>
                  </a:lnTo>
                  <a:lnTo>
                    <a:pt x="12" y="1"/>
                  </a:lnTo>
                  <a:lnTo>
                    <a:pt x="11" y="1"/>
                  </a:lnTo>
                  <a:lnTo>
                    <a:pt x="10" y="1"/>
                  </a:lnTo>
                </a:path>
              </a:pathLst>
            </a:custGeom>
            <a:solidFill>
              <a:srgbClr val="FF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850" name="Freeform 368"/>
            <p:cNvSpPr>
              <a:spLocks/>
            </p:cNvSpPr>
            <p:nvPr/>
          </p:nvSpPr>
          <p:spPr bwMode="auto">
            <a:xfrm>
              <a:off x="3205" y="1616"/>
              <a:ext cx="24" cy="16"/>
            </a:xfrm>
            <a:custGeom>
              <a:avLst/>
              <a:gdLst>
                <a:gd name="T0" fmla="*/ 6 w 24"/>
                <a:gd name="T1" fmla="*/ 1 h 16"/>
                <a:gd name="T2" fmla="*/ 4 w 24"/>
                <a:gd name="T3" fmla="*/ 1 h 16"/>
                <a:gd name="T4" fmla="*/ 3 w 24"/>
                <a:gd name="T5" fmla="*/ 2 h 16"/>
                <a:gd name="T6" fmla="*/ 2 w 24"/>
                <a:gd name="T7" fmla="*/ 3 h 16"/>
                <a:gd name="T8" fmla="*/ 2 w 24"/>
                <a:gd name="T9" fmla="*/ 5 h 16"/>
                <a:gd name="T10" fmla="*/ 1 w 24"/>
                <a:gd name="T11" fmla="*/ 7 h 16"/>
                <a:gd name="T12" fmla="*/ 0 w 24"/>
                <a:gd name="T13" fmla="*/ 8 h 16"/>
                <a:gd name="T14" fmla="*/ 0 w 24"/>
                <a:gd name="T15" fmla="*/ 10 h 16"/>
                <a:gd name="T16" fmla="*/ 0 w 24"/>
                <a:gd name="T17" fmla="*/ 12 h 16"/>
                <a:gd name="T18" fmla="*/ 1 w 24"/>
                <a:gd name="T19" fmla="*/ 13 h 16"/>
                <a:gd name="T20" fmla="*/ 2 w 24"/>
                <a:gd name="T21" fmla="*/ 14 h 16"/>
                <a:gd name="T22" fmla="*/ 3 w 24"/>
                <a:gd name="T23" fmla="*/ 15 h 16"/>
                <a:gd name="T24" fmla="*/ 5 w 24"/>
                <a:gd name="T25" fmla="*/ 15 h 16"/>
                <a:gd name="T26" fmla="*/ 7 w 24"/>
                <a:gd name="T27" fmla="*/ 14 h 16"/>
                <a:gd name="T28" fmla="*/ 9 w 24"/>
                <a:gd name="T29" fmla="*/ 14 h 16"/>
                <a:gd name="T30" fmla="*/ 12 w 24"/>
                <a:gd name="T31" fmla="*/ 14 h 16"/>
                <a:gd name="T32" fmla="*/ 13 w 24"/>
                <a:gd name="T33" fmla="*/ 13 h 16"/>
                <a:gd name="T34" fmla="*/ 15 w 24"/>
                <a:gd name="T35" fmla="*/ 13 h 16"/>
                <a:gd name="T36" fmla="*/ 17 w 24"/>
                <a:gd name="T37" fmla="*/ 12 h 16"/>
                <a:gd name="T38" fmla="*/ 18 w 24"/>
                <a:gd name="T39" fmla="*/ 11 h 16"/>
                <a:gd name="T40" fmla="*/ 19 w 24"/>
                <a:gd name="T41" fmla="*/ 10 h 16"/>
                <a:gd name="T42" fmla="*/ 21 w 24"/>
                <a:gd name="T43" fmla="*/ 10 h 16"/>
                <a:gd name="T44" fmla="*/ 22 w 24"/>
                <a:gd name="T45" fmla="*/ 9 h 16"/>
                <a:gd name="T46" fmla="*/ 22 w 24"/>
                <a:gd name="T47" fmla="*/ 7 h 16"/>
                <a:gd name="T48" fmla="*/ 23 w 24"/>
                <a:gd name="T49" fmla="*/ 6 h 16"/>
                <a:gd name="T50" fmla="*/ 23 w 24"/>
                <a:gd name="T51" fmla="*/ 4 h 16"/>
                <a:gd name="T52" fmla="*/ 21 w 24"/>
                <a:gd name="T53" fmla="*/ 2 h 16"/>
                <a:gd name="T54" fmla="*/ 19 w 24"/>
                <a:gd name="T55" fmla="*/ 1 h 16"/>
                <a:gd name="T56" fmla="*/ 17 w 24"/>
                <a:gd name="T57" fmla="*/ 0 h 16"/>
                <a:gd name="T58" fmla="*/ 15 w 24"/>
                <a:gd name="T59" fmla="*/ 0 h 16"/>
                <a:gd name="T60" fmla="*/ 13 w 24"/>
                <a:gd name="T61" fmla="*/ 0 h 16"/>
                <a:gd name="T62" fmla="*/ 10 w 24"/>
                <a:gd name="T63" fmla="*/ 0 h 16"/>
                <a:gd name="T64" fmla="*/ 8 w 24"/>
                <a:gd name="T65" fmla="*/ 1 h 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4" h="16">
                  <a:moveTo>
                    <a:pt x="7" y="1"/>
                  </a:moveTo>
                  <a:lnTo>
                    <a:pt x="6" y="1"/>
                  </a:lnTo>
                  <a:lnTo>
                    <a:pt x="5" y="1"/>
                  </a:lnTo>
                  <a:lnTo>
                    <a:pt x="4" y="1"/>
                  </a:lnTo>
                  <a:lnTo>
                    <a:pt x="4" y="2"/>
                  </a:lnTo>
                  <a:lnTo>
                    <a:pt x="3" y="2"/>
                  </a:lnTo>
                  <a:lnTo>
                    <a:pt x="3" y="3"/>
                  </a:lnTo>
                  <a:lnTo>
                    <a:pt x="2" y="3"/>
                  </a:lnTo>
                  <a:lnTo>
                    <a:pt x="2" y="4"/>
                  </a:lnTo>
                  <a:lnTo>
                    <a:pt x="2" y="5"/>
                  </a:lnTo>
                  <a:lnTo>
                    <a:pt x="1" y="6"/>
                  </a:lnTo>
                  <a:lnTo>
                    <a:pt x="1" y="7"/>
                  </a:lnTo>
                  <a:lnTo>
                    <a:pt x="0" y="7"/>
                  </a:lnTo>
                  <a:lnTo>
                    <a:pt x="0" y="8"/>
                  </a:lnTo>
                  <a:lnTo>
                    <a:pt x="0" y="9"/>
                  </a:lnTo>
                  <a:lnTo>
                    <a:pt x="0" y="10"/>
                  </a:lnTo>
                  <a:lnTo>
                    <a:pt x="0" y="11"/>
                  </a:lnTo>
                  <a:lnTo>
                    <a:pt x="0" y="12"/>
                  </a:lnTo>
                  <a:lnTo>
                    <a:pt x="1" y="12"/>
                  </a:lnTo>
                  <a:lnTo>
                    <a:pt x="1" y="13"/>
                  </a:lnTo>
                  <a:lnTo>
                    <a:pt x="2" y="13"/>
                  </a:lnTo>
                  <a:lnTo>
                    <a:pt x="2" y="14"/>
                  </a:lnTo>
                  <a:lnTo>
                    <a:pt x="3" y="14"/>
                  </a:lnTo>
                  <a:lnTo>
                    <a:pt x="3" y="15"/>
                  </a:lnTo>
                  <a:lnTo>
                    <a:pt x="4" y="15"/>
                  </a:lnTo>
                  <a:lnTo>
                    <a:pt x="5" y="15"/>
                  </a:lnTo>
                  <a:lnTo>
                    <a:pt x="6" y="15"/>
                  </a:lnTo>
                  <a:lnTo>
                    <a:pt x="7" y="14"/>
                  </a:lnTo>
                  <a:lnTo>
                    <a:pt x="8" y="14"/>
                  </a:lnTo>
                  <a:lnTo>
                    <a:pt x="9" y="14"/>
                  </a:lnTo>
                  <a:lnTo>
                    <a:pt x="10" y="14"/>
                  </a:lnTo>
                  <a:lnTo>
                    <a:pt x="12" y="14"/>
                  </a:lnTo>
                  <a:lnTo>
                    <a:pt x="13" y="14"/>
                  </a:lnTo>
                  <a:lnTo>
                    <a:pt x="13" y="13"/>
                  </a:lnTo>
                  <a:lnTo>
                    <a:pt x="14" y="13"/>
                  </a:lnTo>
                  <a:lnTo>
                    <a:pt x="15" y="13"/>
                  </a:lnTo>
                  <a:lnTo>
                    <a:pt x="16" y="12"/>
                  </a:lnTo>
                  <a:lnTo>
                    <a:pt x="17" y="12"/>
                  </a:lnTo>
                  <a:lnTo>
                    <a:pt x="17" y="11"/>
                  </a:lnTo>
                  <a:lnTo>
                    <a:pt x="18" y="11"/>
                  </a:lnTo>
                  <a:lnTo>
                    <a:pt x="19" y="11"/>
                  </a:lnTo>
                  <a:lnTo>
                    <a:pt x="19" y="10"/>
                  </a:lnTo>
                  <a:lnTo>
                    <a:pt x="20" y="10"/>
                  </a:lnTo>
                  <a:lnTo>
                    <a:pt x="21" y="10"/>
                  </a:lnTo>
                  <a:lnTo>
                    <a:pt x="21" y="9"/>
                  </a:lnTo>
                  <a:lnTo>
                    <a:pt x="22" y="9"/>
                  </a:lnTo>
                  <a:lnTo>
                    <a:pt x="22" y="8"/>
                  </a:lnTo>
                  <a:lnTo>
                    <a:pt x="22" y="7"/>
                  </a:lnTo>
                  <a:lnTo>
                    <a:pt x="23" y="7"/>
                  </a:lnTo>
                  <a:lnTo>
                    <a:pt x="23" y="6"/>
                  </a:lnTo>
                  <a:lnTo>
                    <a:pt x="23" y="5"/>
                  </a:lnTo>
                  <a:lnTo>
                    <a:pt x="23" y="4"/>
                  </a:lnTo>
                  <a:lnTo>
                    <a:pt x="22" y="3"/>
                  </a:lnTo>
                  <a:lnTo>
                    <a:pt x="21" y="2"/>
                  </a:lnTo>
                  <a:lnTo>
                    <a:pt x="20" y="1"/>
                  </a:lnTo>
                  <a:lnTo>
                    <a:pt x="19" y="1"/>
                  </a:lnTo>
                  <a:lnTo>
                    <a:pt x="18" y="0"/>
                  </a:lnTo>
                  <a:lnTo>
                    <a:pt x="17" y="0"/>
                  </a:lnTo>
                  <a:lnTo>
                    <a:pt x="16" y="0"/>
                  </a:lnTo>
                  <a:lnTo>
                    <a:pt x="15" y="0"/>
                  </a:lnTo>
                  <a:lnTo>
                    <a:pt x="14" y="0"/>
                  </a:lnTo>
                  <a:lnTo>
                    <a:pt x="13" y="0"/>
                  </a:lnTo>
                  <a:lnTo>
                    <a:pt x="12" y="0"/>
                  </a:lnTo>
                  <a:lnTo>
                    <a:pt x="10" y="0"/>
                  </a:lnTo>
                  <a:lnTo>
                    <a:pt x="9" y="0"/>
                  </a:lnTo>
                  <a:lnTo>
                    <a:pt x="8" y="1"/>
                  </a:lnTo>
                  <a:lnTo>
                    <a:pt x="7" y="1"/>
                  </a:lnTo>
                </a:path>
              </a:pathLst>
            </a:custGeom>
            <a:solidFill>
              <a:srgbClr val="FF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851" name="Freeform 369"/>
            <p:cNvSpPr>
              <a:spLocks/>
            </p:cNvSpPr>
            <p:nvPr/>
          </p:nvSpPr>
          <p:spPr bwMode="auto">
            <a:xfrm>
              <a:off x="3430" y="1561"/>
              <a:ext cx="32" cy="25"/>
            </a:xfrm>
            <a:custGeom>
              <a:avLst/>
              <a:gdLst>
                <a:gd name="T0" fmla="*/ 8 w 32"/>
                <a:gd name="T1" fmla="*/ 2 h 25"/>
                <a:gd name="T2" fmla="*/ 6 w 32"/>
                <a:gd name="T3" fmla="*/ 2 h 25"/>
                <a:gd name="T4" fmla="*/ 5 w 32"/>
                <a:gd name="T5" fmla="*/ 3 h 25"/>
                <a:gd name="T6" fmla="*/ 3 w 32"/>
                <a:gd name="T7" fmla="*/ 5 h 25"/>
                <a:gd name="T8" fmla="*/ 2 w 32"/>
                <a:gd name="T9" fmla="*/ 7 h 25"/>
                <a:gd name="T10" fmla="*/ 2 w 32"/>
                <a:gd name="T11" fmla="*/ 9 h 25"/>
                <a:gd name="T12" fmla="*/ 1 w 32"/>
                <a:gd name="T13" fmla="*/ 11 h 25"/>
                <a:gd name="T14" fmla="*/ 0 w 32"/>
                <a:gd name="T15" fmla="*/ 12 h 25"/>
                <a:gd name="T16" fmla="*/ 0 w 32"/>
                <a:gd name="T17" fmla="*/ 14 h 25"/>
                <a:gd name="T18" fmla="*/ 0 w 32"/>
                <a:gd name="T19" fmla="*/ 16 h 25"/>
                <a:gd name="T20" fmla="*/ 0 w 32"/>
                <a:gd name="T21" fmla="*/ 19 h 25"/>
                <a:gd name="T22" fmla="*/ 0 w 32"/>
                <a:gd name="T23" fmla="*/ 21 h 25"/>
                <a:gd name="T24" fmla="*/ 1 w 32"/>
                <a:gd name="T25" fmla="*/ 22 h 25"/>
                <a:gd name="T26" fmla="*/ 2 w 32"/>
                <a:gd name="T27" fmla="*/ 23 h 25"/>
                <a:gd name="T28" fmla="*/ 4 w 32"/>
                <a:gd name="T29" fmla="*/ 24 h 25"/>
                <a:gd name="T30" fmla="*/ 6 w 32"/>
                <a:gd name="T31" fmla="*/ 24 h 25"/>
                <a:gd name="T32" fmla="*/ 8 w 32"/>
                <a:gd name="T33" fmla="*/ 24 h 25"/>
                <a:gd name="T34" fmla="*/ 10 w 32"/>
                <a:gd name="T35" fmla="*/ 24 h 25"/>
                <a:gd name="T36" fmla="*/ 12 w 32"/>
                <a:gd name="T37" fmla="*/ 24 h 25"/>
                <a:gd name="T38" fmla="*/ 14 w 32"/>
                <a:gd name="T39" fmla="*/ 24 h 25"/>
                <a:gd name="T40" fmla="*/ 17 w 32"/>
                <a:gd name="T41" fmla="*/ 23 h 25"/>
                <a:gd name="T42" fmla="*/ 19 w 32"/>
                <a:gd name="T43" fmla="*/ 22 h 25"/>
                <a:gd name="T44" fmla="*/ 21 w 32"/>
                <a:gd name="T45" fmla="*/ 21 h 25"/>
                <a:gd name="T46" fmla="*/ 23 w 32"/>
                <a:gd name="T47" fmla="*/ 20 h 25"/>
                <a:gd name="T48" fmla="*/ 25 w 32"/>
                <a:gd name="T49" fmla="*/ 19 h 25"/>
                <a:gd name="T50" fmla="*/ 26 w 32"/>
                <a:gd name="T51" fmla="*/ 17 h 25"/>
                <a:gd name="T52" fmla="*/ 27 w 32"/>
                <a:gd name="T53" fmla="*/ 16 h 25"/>
                <a:gd name="T54" fmla="*/ 28 w 32"/>
                <a:gd name="T55" fmla="*/ 15 h 25"/>
                <a:gd name="T56" fmla="*/ 29 w 32"/>
                <a:gd name="T57" fmla="*/ 14 h 25"/>
                <a:gd name="T58" fmla="*/ 30 w 32"/>
                <a:gd name="T59" fmla="*/ 12 h 25"/>
                <a:gd name="T60" fmla="*/ 31 w 32"/>
                <a:gd name="T61" fmla="*/ 11 h 25"/>
                <a:gd name="T62" fmla="*/ 31 w 32"/>
                <a:gd name="T63" fmla="*/ 9 h 25"/>
                <a:gd name="T64" fmla="*/ 30 w 32"/>
                <a:gd name="T65" fmla="*/ 5 h 25"/>
                <a:gd name="T66" fmla="*/ 29 w 32"/>
                <a:gd name="T67" fmla="*/ 4 h 25"/>
                <a:gd name="T68" fmla="*/ 28 w 32"/>
                <a:gd name="T69" fmla="*/ 3 h 25"/>
                <a:gd name="T70" fmla="*/ 27 w 32"/>
                <a:gd name="T71" fmla="*/ 2 h 25"/>
                <a:gd name="T72" fmla="*/ 25 w 32"/>
                <a:gd name="T73" fmla="*/ 2 h 25"/>
                <a:gd name="T74" fmla="*/ 24 w 32"/>
                <a:gd name="T75" fmla="*/ 1 h 25"/>
                <a:gd name="T76" fmla="*/ 23 w 32"/>
                <a:gd name="T77" fmla="*/ 0 h 25"/>
                <a:gd name="T78" fmla="*/ 21 w 32"/>
                <a:gd name="T79" fmla="*/ 0 h 25"/>
                <a:gd name="T80" fmla="*/ 19 w 32"/>
                <a:gd name="T81" fmla="*/ 0 h 25"/>
                <a:gd name="T82" fmla="*/ 17 w 32"/>
                <a:gd name="T83" fmla="*/ 0 h 25"/>
                <a:gd name="T84" fmla="*/ 14 w 32"/>
                <a:gd name="T85" fmla="*/ 0 h 25"/>
                <a:gd name="T86" fmla="*/ 12 w 32"/>
                <a:gd name="T87" fmla="*/ 1 h 25"/>
                <a:gd name="T88" fmla="*/ 10 w 32"/>
                <a:gd name="T89" fmla="*/ 1 h 2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2" h="25">
                  <a:moveTo>
                    <a:pt x="9" y="2"/>
                  </a:moveTo>
                  <a:lnTo>
                    <a:pt x="8" y="2"/>
                  </a:lnTo>
                  <a:lnTo>
                    <a:pt x="7" y="2"/>
                  </a:lnTo>
                  <a:lnTo>
                    <a:pt x="6" y="2"/>
                  </a:lnTo>
                  <a:lnTo>
                    <a:pt x="6" y="3"/>
                  </a:lnTo>
                  <a:lnTo>
                    <a:pt x="5" y="3"/>
                  </a:lnTo>
                  <a:lnTo>
                    <a:pt x="4" y="4"/>
                  </a:lnTo>
                  <a:lnTo>
                    <a:pt x="3" y="5"/>
                  </a:lnTo>
                  <a:lnTo>
                    <a:pt x="3" y="7"/>
                  </a:lnTo>
                  <a:lnTo>
                    <a:pt x="2" y="7"/>
                  </a:lnTo>
                  <a:lnTo>
                    <a:pt x="2" y="8"/>
                  </a:lnTo>
                  <a:lnTo>
                    <a:pt x="2" y="9"/>
                  </a:lnTo>
                  <a:lnTo>
                    <a:pt x="1" y="10"/>
                  </a:lnTo>
                  <a:lnTo>
                    <a:pt x="1" y="11"/>
                  </a:lnTo>
                  <a:lnTo>
                    <a:pt x="0" y="11"/>
                  </a:lnTo>
                  <a:lnTo>
                    <a:pt x="0" y="12"/>
                  </a:lnTo>
                  <a:lnTo>
                    <a:pt x="0" y="13"/>
                  </a:lnTo>
                  <a:lnTo>
                    <a:pt x="0" y="14"/>
                  </a:lnTo>
                  <a:lnTo>
                    <a:pt x="0" y="15"/>
                  </a:lnTo>
                  <a:lnTo>
                    <a:pt x="0" y="16"/>
                  </a:lnTo>
                  <a:lnTo>
                    <a:pt x="0" y="17"/>
                  </a:lnTo>
                  <a:lnTo>
                    <a:pt x="0" y="19"/>
                  </a:lnTo>
                  <a:lnTo>
                    <a:pt x="0" y="20"/>
                  </a:lnTo>
                  <a:lnTo>
                    <a:pt x="0" y="21"/>
                  </a:lnTo>
                  <a:lnTo>
                    <a:pt x="1" y="21"/>
                  </a:lnTo>
                  <a:lnTo>
                    <a:pt x="1" y="22"/>
                  </a:lnTo>
                  <a:lnTo>
                    <a:pt x="2" y="22"/>
                  </a:lnTo>
                  <a:lnTo>
                    <a:pt x="2" y="23"/>
                  </a:lnTo>
                  <a:lnTo>
                    <a:pt x="3" y="24"/>
                  </a:lnTo>
                  <a:lnTo>
                    <a:pt x="4" y="24"/>
                  </a:lnTo>
                  <a:lnTo>
                    <a:pt x="5" y="24"/>
                  </a:lnTo>
                  <a:lnTo>
                    <a:pt x="6" y="24"/>
                  </a:lnTo>
                  <a:lnTo>
                    <a:pt x="7" y="24"/>
                  </a:lnTo>
                  <a:lnTo>
                    <a:pt x="8" y="24"/>
                  </a:lnTo>
                  <a:lnTo>
                    <a:pt x="9" y="24"/>
                  </a:lnTo>
                  <a:lnTo>
                    <a:pt x="10" y="24"/>
                  </a:lnTo>
                  <a:lnTo>
                    <a:pt x="11" y="24"/>
                  </a:lnTo>
                  <a:lnTo>
                    <a:pt x="12" y="24"/>
                  </a:lnTo>
                  <a:lnTo>
                    <a:pt x="13" y="24"/>
                  </a:lnTo>
                  <a:lnTo>
                    <a:pt x="14" y="24"/>
                  </a:lnTo>
                  <a:lnTo>
                    <a:pt x="16" y="23"/>
                  </a:lnTo>
                  <a:lnTo>
                    <a:pt x="17" y="23"/>
                  </a:lnTo>
                  <a:lnTo>
                    <a:pt x="18" y="23"/>
                  </a:lnTo>
                  <a:lnTo>
                    <a:pt x="19" y="22"/>
                  </a:lnTo>
                  <a:lnTo>
                    <a:pt x="20" y="22"/>
                  </a:lnTo>
                  <a:lnTo>
                    <a:pt x="21" y="21"/>
                  </a:lnTo>
                  <a:lnTo>
                    <a:pt x="22" y="20"/>
                  </a:lnTo>
                  <a:lnTo>
                    <a:pt x="23" y="20"/>
                  </a:lnTo>
                  <a:lnTo>
                    <a:pt x="24" y="19"/>
                  </a:lnTo>
                  <a:lnTo>
                    <a:pt x="25" y="19"/>
                  </a:lnTo>
                  <a:lnTo>
                    <a:pt x="25" y="17"/>
                  </a:lnTo>
                  <a:lnTo>
                    <a:pt x="26" y="17"/>
                  </a:lnTo>
                  <a:lnTo>
                    <a:pt x="27" y="17"/>
                  </a:lnTo>
                  <a:lnTo>
                    <a:pt x="27" y="16"/>
                  </a:lnTo>
                  <a:lnTo>
                    <a:pt x="28" y="16"/>
                  </a:lnTo>
                  <a:lnTo>
                    <a:pt x="28" y="15"/>
                  </a:lnTo>
                  <a:lnTo>
                    <a:pt x="29" y="15"/>
                  </a:lnTo>
                  <a:lnTo>
                    <a:pt x="29" y="14"/>
                  </a:lnTo>
                  <a:lnTo>
                    <a:pt x="30" y="13"/>
                  </a:lnTo>
                  <a:lnTo>
                    <a:pt x="30" y="12"/>
                  </a:lnTo>
                  <a:lnTo>
                    <a:pt x="31" y="12"/>
                  </a:lnTo>
                  <a:lnTo>
                    <a:pt x="31" y="11"/>
                  </a:lnTo>
                  <a:lnTo>
                    <a:pt x="31" y="10"/>
                  </a:lnTo>
                  <a:lnTo>
                    <a:pt x="31" y="9"/>
                  </a:lnTo>
                  <a:lnTo>
                    <a:pt x="31" y="8"/>
                  </a:lnTo>
                  <a:lnTo>
                    <a:pt x="30" y="5"/>
                  </a:lnTo>
                  <a:lnTo>
                    <a:pt x="29" y="5"/>
                  </a:lnTo>
                  <a:lnTo>
                    <a:pt x="29" y="4"/>
                  </a:lnTo>
                  <a:lnTo>
                    <a:pt x="28" y="4"/>
                  </a:lnTo>
                  <a:lnTo>
                    <a:pt x="28" y="3"/>
                  </a:lnTo>
                  <a:lnTo>
                    <a:pt x="27" y="3"/>
                  </a:lnTo>
                  <a:lnTo>
                    <a:pt x="27" y="2"/>
                  </a:lnTo>
                  <a:lnTo>
                    <a:pt x="26" y="2"/>
                  </a:lnTo>
                  <a:lnTo>
                    <a:pt x="25" y="2"/>
                  </a:lnTo>
                  <a:lnTo>
                    <a:pt x="25" y="1"/>
                  </a:lnTo>
                  <a:lnTo>
                    <a:pt x="24" y="1"/>
                  </a:lnTo>
                  <a:lnTo>
                    <a:pt x="23" y="1"/>
                  </a:lnTo>
                  <a:lnTo>
                    <a:pt x="23" y="0"/>
                  </a:lnTo>
                  <a:lnTo>
                    <a:pt x="22" y="0"/>
                  </a:lnTo>
                  <a:lnTo>
                    <a:pt x="21" y="0"/>
                  </a:lnTo>
                  <a:lnTo>
                    <a:pt x="20" y="0"/>
                  </a:lnTo>
                  <a:lnTo>
                    <a:pt x="19" y="0"/>
                  </a:lnTo>
                  <a:lnTo>
                    <a:pt x="18" y="0"/>
                  </a:lnTo>
                  <a:lnTo>
                    <a:pt x="17" y="0"/>
                  </a:lnTo>
                  <a:lnTo>
                    <a:pt x="16" y="0"/>
                  </a:lnTo>
                  <a:lnTo>
                    <a:pt x="14" y="0"/>
                  </a:lnTo>
                  <a:lnTo>
                    <a:pt x="13" y="0"/>
                  </a:lnTo>
                  <a:lnTo>
                    <a:pt x="12" y="1"/>
                  </a:lnTo>
                  <a:lnTo>
                    <a:pt x="11" y="1"/>
                  </a:lnTo>
                  <a:lnTo>
                    <a:pt x="10" y="1"/>
                  </a:lnTo>
                  <a:lnTo>
                    <a:pt x="9" y="2"/>
                  </a:lnTo>
                </a:path>
              </a:pathLst>
            </a:custGeom>
            <a:solidFill>
              <a:srgbClr val="FF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852" name="Freeform 370"/>
            <p:cNvSpPr>
              <a:spLocks/>
            </p:cNvSpPr>
            <p:nvPr/>
          </p:nvSpPr>
          <p:spPr bwMode="auto">
            <a:xfrm>
              <a:off x="3479" y="1428"/>
              <a:ext cx="32" cy="24"/>
            </a:xfrm>
            <a:custGeom>
              <a:avLst/>
              <a:gdLst>
                <a:gd name="T0" fmla="*/ 9 w 32"/>
                <a:gd name="T1" fmla="*/ 2 h 24"/>
                <a:gd name="T2" fmla="*/ 7 w 32"/>
                <a:gd name="T3" fmla="*/ 2 h 24"/>
                <a:gd name="T4" fmla="*/ 6 w 32"/>
                <a:gd name="T5" fmla="*/ 3 h 24"/>
                <a:gd name="T6" fmla="*/ 4 w 32"/>
                <a:gd name="T7" fmla="*/ 4 h 24"/>
                <a:gd name="T8" fmla="*/ 3 w 32"/>
                <a:gd name="T9" fmla="*/ 6 h 24"/>
                <a:gd name="T10" fmla="*/ 2 w 32"/>
                <a:gd name="T11" fmla="*/ 7 h 24"/>
                <a:gd name="T12" fmla="*/ 2 w 32"/>
                <a:gd name="T13" fmla="*/ 9 h 24"/>
                <a:gd name="T14" fmla="*/ 1 w 32"/>
                <a:gd name="T15" fmla="*/ 11 h 24"/>
                <a:gd name="T16" fmla="*/ 0 w 32"/>
                <a:gd name="T17" fmla="*/ 13 h 24"/>
                <a:gd name="T18" fmla="*/ 0 w 32"/>
                <a:gd name="T19" fmla="*/ 15 h 24"/>
                <a:gd name="T20" fmla="*/ 0 w 32"/>
                <a:gd name="T21" fmla="*/ 17 h 24"/>
                <a:gd name="T22" fmla="*/ 1 w 32"/>
                <a:gd name="T23" fmla="*/ 19 h 24"/>
                <a:gd name="T24" fmla="*/ 2 w 32"/>
                <a:gd name="T25" fmla="*/ 20 h 24"/>
                <a:gd name="T26" fmla="*/ 2 w 32"/>
                <a:gd name="T27" fmla="*/ 22 h 24"/>
                <a:gd name="T28" fmla="*/ 4 w 32"/>
                <a:gd name="T29" fmla="*/ 22 h 24"/>
                <a:gd name="T30" fmla="*/ 6 w 32"/>
                <a:gd name="T31" fmla="*/ 22 h 24"/>
                <a:gd name="T32" fmla="*/ 7 w 32"/>
                <a:gd name="T33" fmla="*/ 23 h 24"/>
                <a:gd name="T34" fmla="*/ 10 w 32"/>
                <a:gd name="T35" fmla="*/ 22 h 24"/>
                <a:gd name="T36" fmla="*/ 12 w 32"/>
                <a:gd name="T37" fmla="*/ 22 h 24"/>
                <a:gd name="T38" fmla="*/ 14 w 32"/>
                <a:gd name="T39" fmla="*/ 22 h 24"/>
                <a:gd name="T40" fmla="*/ 17 w 32"/>
                <a:gd name="T41" fmla="*/ 22 h 24"/>
                <a:gd name="T42" fmla="*/ 18 w 32"/>
                <a:gd name="T43" fmla="*/ 21 h 24"/>
                <a:gd name="T44" fmla="*/ 19 w 32"/>
                <a:gd name="T45" fmla="*/ 20 h 24"/>
                <a:gd name="T46" fmla="*/ 21 w 32"/>
                <a:gd name="T47" fmla="*/ 20 h 24"/>
                <a:gd name="T48" fmla="*/ 22 w 32"/>
                <a:gd name="T49" fmla="*/ 19 h 24"/>
                <a:gd name="T50" fmla="*/ 23 w 32"/>
                <a:gd name="T51" fmla="*/ 18 h 24"/>
                <a:gd name="T52" fmla="*/ 25 w 32"/>
                <a:gd name="T53" fmla="*/ 18 h 24"/>
                <a:gd name="T54" fmla="*/ 26 w 32"/>
                <a:gd name="T55" fmla="*/ 17 h 24"/>
                <a:gd name="T56" fmla="*/ 27 w 32"/>
                <a:gd name="T57" fmla="*/ 16 h 24"/>
                <a:gd name="T58" fmla="*/ 29 w 32"/>
                <a:gd name="T59" fmla="*/ 15 h 24"/>
                <a:gd name="T60" fmla="*/ 29 w 32"/>
                <a:gd name="T61" fmla="*/ 13 h 24"/>
                <a:gd name="T62" fmla="*/ 30 w 32"/>
                <a:gd name="T63" fmla="*/ 12 h 24"/>
                <a:gd name="T64" fmla="*/ 31 w 32"/>
                <a:gd name="T65" fmla="*/ 10 h 24"/>
                <a:gd name="T66" fmla="*/ 31 w 32"/>
                <a:gd name="T67" fmla="*/ 8 h 24"/>
                <a:gd name="T68" fmla="*/ 30 w 32"/>
                <a:gd name="T69" fmla="*/ 6 h 24"/>
                <a:gd name="T70" fmla="*/ 28 w 32"/>
                <a:gd name="T71" fmla="*/ 4 h 24"/>
                <a:gd name="T72" fmla="*/ 26 w 32"/>
                <a:gd name="T73" fmla="*/ 2 h 24"/>
                <a:gd name="T74" fmla="*/ 24 w 32"/>
                <a:gd name="T75" fmla="*/ 1 h 24"/>
                <a:gd name="T76" fmla="*/ 22 w 32"/>
                <a:gd name="T77" fmla="*/ 1 h 24"/>
                <a:gd name="T78" fmla="*/ 21 w 32"/>
                <a:gd name="T79" fmla="*/ 0 h 24"/>
                <a:gd name="T80" fmla="*/ 19 w 32"/>
                <a:gd name="T81" fmla="*/ 0 h 24"/>
                <a:gd name="T82" fmla="*/ 17 w 32"/>
                <a:gd name="T83" fmla="*/ 0 h 24"/>
                <a:gd name="T84" fmla="*/ 14 w 32"/>
                <a:gd name="T85" fmla="*/ 1 h 24"/>
                <a:gd name="T86" fmla="*/ 12 w 32"/>
                <a:gd name="T87" fmla="*/ 1 h 24"/>
                <a:gd name="T88" fmla="*/ 10 w 32"/>
                <a:gd name="T89" fmla="*/ 2 h 2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2" h="24">
                  <a:moveTo>
                    <a:pt x="10" y="2"/>
                  </a:moveTo>
                  <a:lnTo>
                    <a:pt x="9" y="2"/>
                  </a:lnTo>
                  <a:lnTo>
                    <a:pt x="8" y="2"/>
                  </a:lnTo>
                  <a:lnTo>
                    <a:pt x="7" y="2"/>
                  </a:lnTo>
                  <a:lnTo>
                    <a:pt x="7" y="3"/>
                  </a:lnTo>
                  <a:lnTo>
                    <a:pt x="6" y="3"/>
                  </a:lnTo>
                  <a:lnTo>
                    <a:pt x="5" y="4"/>
                  </a:lnTo>
                  <a:lnTo>
                    <a:pt x="4" y="4"/>
                  </a:lnTo>
                  <a:lnTo>
                    <a:pt x="4" y="5"/>
                  </a:lnTo>
                  <a:lnTo>
                    <a:pt x="3" y="6"/>
                  </a:lnTo>
                  <a:lnTo>
                    <a:pt x="3" y="7"/>
                  </a:lnTo>
                  <a:lnTo>
                    <a:pt x="2" y="7"/>
                  </a:lnTo>
                  <a:lnTo>
                    <a:pt x="2" y="8"/>
                  </a:lnTo>
                  <a:lnTo>
                    <a:pt x="2" y="9"/>
                  </a:lnTo>
                  <a:lnTo>
                    <a:pt x="1" y="10"/>
                  </a:lnTo>
                  <a:lnTo>
                    <a:pt x="1" y="11"/>
                  </a:lnTo>
                  <a:lnTo>
                    <a:pt x="0" y="12"/>
                  </a:lnTo>
                  <a:lnTo>
                    <a:pt x="0" y="13"/>
                  </a:lnTo>
                  <a:lnTo>
                    <a:pt x="0" y="14"/>
                  </a:lnTo>
                  <a:lnTo>
                    <a:pt x="0" y="15"/>
                  </a:lnTo>
                  <a:lnTo>
                    <a:pt x="0" y="16"/>
                  </a:lnTo>
                  <a:lnTo>
                    <a:pt x="0" y="17"/>
                  </a:lnTo>
                  <a:lnTo>
                    <a:pt x="0" y="18"/>
                  </a:lnTo>
                  <a:lnTo>
                    <a:pt x="1" y="19"/>
                  </a:lnTo>
                  <a:lnTo>
                    <a:pt x="1" y="20"/>
                  </a:lnTo>
                  <a:lnTo>
                    <a:pt x="2" y="20"/>
                  </a:lnTo>
                  <a:lnTo>
                    <a:pt x="2" y="21"/>
                  </a:lnTo>
                  <a:lnTo>
                    <a:pt x="2" y="22"/>
                  </a:lnTo>
                  <a:lnTo>
                    <a:pt x="3" y="22"/>
                  </a:lnTo>
                  <a:lnTo>
                    <a:pt x="4" y="22"/>
                  </a:lnTo>
                  <a:lnTo>
                    <a:pt x="5" y="22"/>
                  </a:lnTo>
                  <a:lnTo>
                    <a:pt x="6" y="22"/>
                  </a:lnTo>
                  <a:lnTo>
                    <a:pt x="6" y="23"/>
                  </a:lnTo>
                  <a:lnTo>
                    <a:pt x="7" y="23"/>
                  </a:lnTo>
                  <a:lnTo>
                    <a:pt x="8" y="23"/>
                  </a:lnTo>
                  <a:lnTo>
                    <a:pt x="10" y="22"/>
                  </a:lnTo>
                  <a:lnTo>
                    <a:pt x="11" y="22"/>
                  </a:lnTo>
                  <a:lnTo>
                    <a:pt x="12" y="22"/>
                  </a:lnTo>
                  <a:lnTo>
                    <a:pt x="13" y="22"/>
                  </a:lnTo>
                  <a:lnTo>
                    <a:pt x="14" y="22"/>
                  </a:lnTo>
                  <a:lnTo>
                    <a:pt x="16" y="22"/>
                  </a:lnTo>
                  <a:lnTo>
                    <a:pt x="17" y="22"/>
                  </a:lnTo>
                  <a:lnTo>
                    <a:pt x="17" y="21"/>
                  </a:lnTo>
                  <a:lnTo>
                    <a:pt x="18" y="21"/>
                  </a:lnTo>
                  <a:lnTo>
                    <a:pt x="19" y="21"/>
                  </a:lnTo>
                  <a:lnTo>
                    <a:pt x="19" y="20"/>
                  </a:lnTo>
                  <a:lnTo>
                    <a:pt x="20" y="20"/>
                  </a:lnTo>
                  <a:lnTo>
                    <a:pt x="21" y="20"/>
                  </a:lnTo>
                  <a:lnTo>
                    <a:pt x="21" y="19"/>
                  </a:lnTo>
                  <a:lnTo>
                    <a:pt x="22" y="19"/>
                  </a:lnTo>
                  <a:lnTo>
                    <a:pt x="23" y="19"/>
                  </a:lnTo>
                  <a:lnTo>
                    <a:pt x="23" y="18"/>
                  </a:lnTo>
                  <a:lnTo>
                    <a:pt x="24" y="18"/>
                  </a:lnTo>
                  <a:lnTo>
                    <a:pt x="25" y="18"/>
                  </a:lnTo>
                  <a:lnTo>
                    <a:pt x="25" y="17"/>
                  </a:lnTo>
                  <a:lnTo>
                    <a:pt x="26" y="17"/>
                  </a:lnTo>
                  <a:lnTo>
                    <a:pt x="26" y="16"/>
                  </a:lnTo>
                  <a:lnTo>
                    <a:pt x="27" y="16"/>
                  </a:lnTo>
                  <a:lnTo>
                    <a:pt x="28" y="15"/>
                  </a:lnTo>
                  <a:lnTo>
                    <a:pt x="29" y="15"/>
                  </a:lnTo>
                  <a:lnTo>
                    <a:pt x="29" y="14"/>
                  </a:lnTo>
                  <a:lnTo>
                    <a:pt x="29" y="13"/>
                  </a:lnTo>
                  <a:lnTo>
                    <a:pt x="30" y="13"/>
                  </a:lnTo>
                  <a:lnTo>
                    <a:pt x="30" y="12"/>
                  </a:lnTo>
                  <a:lnTo>
                    <a:pt x="31" y="11"/>
                  </a:lnTo>
                  <a:lnTo>
                    <a:pt x="31" y="10"/>
                  </a:lnTo>
                  <a:lnTo>
                    <a:pt x="31" y="9"/>
                  </a:lnTo>
                  <a:lnTo>
                    <a:pt x="31" y="8"/>
                  </a:lnTo>
                  <a:lnTo>
                    <a:pt x="31" y="7"/>
                  </a:lnTo>
                  <a:lnTo>
                    <a:pt x="30" y="6"/>
                  </a:lnTo>
                  <a:lnTo>
                    <a:pt x="29" y="5"/>
                  </a:lnTo>
                  <a:lnTo>
                    <a:pt x="28" y="4"/>
                  </a:lnTo>
                  <a:lnTo>
                    <a:pt x="27" y="3"/>
                  </a:lnTo>
                  <a:lnTo>
                    <a:pt x="26" y="2"/>
                  </a:lnTo>
                  <a:lnTo>
                    <a:pt x="25" y="2"/>
                  </a:lnTo>
                  <a:lnTo>
                    <a:pt x="24" y="1"/>
                  </a:lnTo>
                  <a:lnTo>
                    <a:pt x="23" y="1"/>
                  </a:lnTo>
                  <a:lnTo>
                    <a:pt x="22" y="1"/>
                  </a:lnTo>
                  <a:lnTo>
                    <a:pt x="21" y="1"/>
                  </a:lnTo>
                  <a:lnTo>
                    <a:pt x="21" y="0"/>
                  </a:lnTo>
                  <a:lnTo>
                    <a:pt x="20" y="0"/>
                  </a:lnTo>
                  <a:lnTo>
                    <a:pt x="19" y="0"/>
                  </a:lnTo>
                  <a:lnTo>
                    <a:pt x="18" y="0"/>
                  </a:lnTo>
                  <a:lnTo>
                    <a:pt x="17" y="0"/>
                  </a:lnTo>
                  <a:lnTo>
                    <a:pt x="16" y="1"/>
                  </a:lnTo>
                  <a:lnTo>
                    <a:pt x="14" y="1"/>
                  </a:lnTo>
                  <a:lnTo>
                    <a:pt x="13" y="1"/>
                  </a:lnTo>
                  <a:lnTo>
                    <a:pt x="12" y="1"/>
                  </a:lnTo>
                  <a:lnTo>
                    <a:pt x="11" y="1"/>
                  </a:lnTo>
                  <a:lnTo>
                    <a:pt x="10" y="2"/>
                  </a:lnTo>
                </a:path>
              </a:pathLst>
            </a:custGeom>
            <a:solidFill>
              <a:srgbClr val="FF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853" name="Freeform 371"/>
            <p:cNvSpPr>
              <a:spLocks/>
            </p:cNvSpPr>
            <p:nvPr/>
          </p:nvSpPr>
          <p:spPr bwMode="auto">
            <a:xfrm>
              <a:off x="3333" y="1559"/>
              <a:ext cx="40" cy="20"/>
            </a:xfrm>
            <a:custGeom>
              <a:avLst/>
              <a:gdLst>
                <a:gd name="T0" fmla="*/ 1 w 40"/>
                <a:gd name="T1" fmla="*/ 8 h 20"/>
                <a:gd name="T2" fmla="*/ 0 w 40"/>
                <a:gd name="T3" fmla="*/ 10 h 20"/>
                <a:gd name="T4" fmla="*/ 0 w 40"/>
                <a:gd name="T5" fmla="*/ 12 h 20"/>
                <a:gd name="T6" fmla="*/ 1 w 40"/>
                <a:gd name="T7" fmla="*/ 13 h 20"/>
                <a:gd name="T8" fmla="*/ 2 w 40"/>
                <a:gd name="T9" fmla="*/ 14 h 20"/>
                <a:gd name="T10" fmla="*/ 4 w 40"/>
                <a:gd name="T11" fmla="*/ 15 h 20"/>
                <a:gd name="T12" fmla="*/ 5 w 40"/>
                <a:gd name="T13" fmla="*/ 16 h 20"/>
                <a:gd name="T14" fmla="*/ 8 w 40"/>
                <a:gd name="T15" fmla="*/ 17 h 20"/>
                <a:gd name="T16" fmla="*/ 9 w 40"/>
                <a:gd name="T17" fmla="*/ 18 h 20"/>
                <a:gd name="T18" fmla="*/ 11 w 40"/>
                <a:gd name="T19" fmla="*/ 18 h 20"/>
                <a:gd name="T20" fmla="*/ 13 w 40"/>
                <a:gd name="T21" fmla="*/ 18 h 20"/>
                <a:gd name="T22" fmla="*/ 15 w 40"/>
                <a:gd name="T23" fmla="*/ 18 h 20"/>
                <a:gd name="T24" fmla="*/ 17 w 40"/>
                <a:gd name="T25" fmla="*/ 18 h 20"/>
                <a:gd name="T26" fmla="*/ 20 w 40"/>
                <a:gd name="T27" fmla="*/ 18 h 20"/>
                <a:gd name="T28" fmla="*/ 22 w 40"/>
                <a:gd name="T29" fmla="*/ 19 h 20"/>
                <a:gd name="T30" fmla="*/ 24 w 40"/>
                <a:gd name="T31" fmla="*/ 19 h 20"/>
                <a:gd name="T32" fmla="*/ 26 w 40"/>
                <a:gd name="T33" fmla="*/ 19 h 20"/>
                <a:gd name="T34" fmla="*/ 28 w 40"/>
                <a:gd name="T35" fmla="*/ 19 h 20"/>
                <a:gd name="T36" fmla="*/ 30 w 40"/>
                <a:gd name="T37" fmla="*/ 19 h 20"/>
                <a:gd name="T38" fmla="*/ 31 w 40"/>
                <a:gd name="T39" fmla="*/ 18 h 20"/>
                <a:gd name="T40" fmla="*/ 34 w 40"/>
                <a:gd name="T41" fmla="*/ 17 h 20"/>
                <a:gd name="T42" fmla="*/ 35 w 40"/>
                <a:gd name="T43" fmla="*/ 16 h 20"/>
                <a:gd name="T44" fmla="*/ 37 w 40"/>
                <a:gd name="T45" fmla="*/ 15 h 20"/>
                <a:gd name="T46" fmla="*/ 38 w 40"/>
                <a:gd name="T47" fmla="*/ 14 h 20"/>
                <a:gd name="T48" fmla="*/ 39 w 40"/>
                <a:gd name="T49" fmla="*/ 12 h 20"/>
                <a:gd name="T50" fmla="*/ 39 w 40"/>
                <a:gd name="T51" fmla="*/ 10 h 20"/>
                <a:gd name="T52" fmla="*/ 39 w 40"/>
                <a:gd name="T53" fmla="*/ 8 h 20"/>
                <a:gd name="T54" fmla="*/ 39 w 40"/>
                <a:gd name="T55" fmla="*/ 6 h 20"/>
                <a:gd name="T56" fmla="*/ 39 w 40"/>
                <a:gd name="T57" fmla="*/ 4 h 20"/>
                <a:gd name="T58" fmla="*/ 38 w 40"/>
                <a:gd name="T59" fmla="*/ 3 h 20"/>
                <a:gd name="T60" fmla="*/ 37 w 40"/>
                <a:gd name="T61" fmla="*/ 2 h 20"/>
                <a:gd name="T62" fmla="*/ 35 w 40"/>
                <a:gd name="T63" fmla="*/ 2 h 20"/>
                <a:gd name="T64" fmla="*/ 34 w 40"/>
                <a:gd name="T65" fmla="*/ 1 h 20"/>
                <a:gd name="T66" fmla="*/ 33 w 40"/>
                <a:gd name="T67" fmla="*/ 0 h 20"/>
                <a:gd name="T68" fmla="*/ 28 w 40"/>
                <a:gd name="T69" fmla="*/ 0 h 20"/>
                <a:gd name="T70" fmla="*/ 26 w 40"/>
                <a:gd name="T71" fmla="*/ 0 h 20"/>
                <a:gd name="T72" fmla="*/ 24 w 40"/>
                <a:gd name="T73" fmla="*/ 0 h 20"/>
                <a:gd name="T74" fmla="*/ 22 w 40"/>
                <a:gd name="T75" fmla="*/ 0 h 20"/>
                <a:gd name="T76" fmla="*/ 20 w 40"/>
                <a:gd name="T77" fmla="*/ 0 h 20"/>
                <a:gd name="T78" fmla="*/ 17 w 40"/>
                <a:gd name="T79" fmla="*/ 0 h 20"/>
                <a:gd name="T80" fmla="*/ 15 w 40"/>
                <a:gd name="T81" fmla="*/ 0 h 20"/>
                <a:gd name="T82" fmla="*/ 13 w 40"/>
                <a:gd name="T83" fmla="*/ 0 h 20"/>
                <a:gd name="T84" fmla="*/ 11 w 40"/>
                <a:gd name="T85" fmla="*/ 1 h 20"/>
                <a:gd name="T86" fmla="*/ 9 w 40"/>
                <a:gd name="T87" fmla="*/ 2 h 20"/>
                <a:gd name="T88" fmla="*/ 7 w 40"/>
                <a:gd name="T89" fmla="*/ 3 h 20"/>
                <a:gd name="T90" fmla="*/ 5 w 40"/>
                <a:gd name="T91" fmla="*/ 4 h 20"/>
                <a:gd name="T92" fmla="*/ 3 w 40"/>
                <a:gd name="T93" fmla="*/ 6 h 20"/>
                <a:gd name="T94" fmla="*/ 2 w 40"/>
                <a:gd name="T95" fmla="*/ 8 h 2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40" h="20">
                  <a:moveTo>
                    <a:pt x="2" y="8"/>
                  </a:moveTo>
                  <a:lnTo>
                    <a:pt x="1" y="8"/>
                  </a:lnTo>
                  <a:lnTo>
                    <a:pt x="0" y="9"/>
                  </a:lnTo>
                  <a:lnTo>
                    <a:pt x="0" y="10"/>
                  </a:lnTo>
                  <a:lnTo>
                    <a:pt x="0" y="11"/>
                  </a:lnTo>
                  <a:lnTo>
                    <a:pt x="0" y="12"/>
                  </a:lnTo>
                  <a:lnTo>
                    <a:pt x="1" y="12"/>
                  </a:lnTo>
                  <a:lnTo>
                    <a:pt x="1" y="13"/>
                  </a:lnTo>
                  <a:lnTo>
                    <a:pt x="2" y="13"/>
                  </a:lnTo>
                  <a:lnTo>
                    <a:pt x="2" y="14"/>
                  </a:lnTo>
                  <a:lnTo>
                    <a:pt x="3" y="15"/>
                  </a:lnTo>
                  <a:lnTo>
                    <a:pt x="4" y="15"/>
                  </a:lnTo>
                  <a:lnTo>
                    <a:pt x="4" y="16"/>
                  </a:lnTo>
                  <a:lnTo>
                    <a:pt x="5" y="16"/>
                  </a:lnTo>
                  <a:lnTo>
                    <a:pt x="7" y="17"/>
                  </a:lnTo>
                  <a:lnTo>
                    <a:pt x="8" y="17"/>
                  </a:lnTo>
                  <a:lnTo>
                    <a:pt x="8" y="18"/>
                  </a:lnTo>
                  <a:lnTo>
                    <a:pt x="9" y="18"/>
                  </a:lnTo>
                  <a:lnTo>
                    <a:pt x="10" y="18"/>
                  </a:lnTo>
                  <a:lnTo>
                    <a:pt x="11" y="18"/>
                  </a:lnTo>
                  <a:lnTo>
                    <a:pt x="12" y="18"/>
                  </a:lnTo>
                  <a:lnTo>
                    <a:pt x="13" y="18"/>
                  </a:lnTo>
                  <a:lnTo>
                    <a:pt x="14" y="18"/>
                  </a:lnTo>
                  <a:lnTo>
                    <a:pt x="15" y="18"/>
                  </a:lnTo>
                  <a:lnTo>
                    <a:pt x="16" y="18"/>
                  </a:lnTo>
                  <a:lnTo>
                    <a:pt x="17" y="18"/>
                  </a:lnTo>
                  <a:lnTo>
                    <a:pt x="18" y="18"/>
                  </a:lnTo>
                  <a:lnTo>
                    <a:pt x="20" y="18"/>
                  </a:lnTo>
                  <a:lnTo>
                    <a:pt x="21" y="19"/>
                  </a:lnTo>
                  <a:lnTo>
                    <a:pt x="22" y="19"/>
                  </a:lnTo>
                  <a:lnTo>
                    <a:pt x="23" y="19"/>
                  </a:lnTo>
                  <a:lnTo>
                    <a:pt x="24" y="19"/>
                  </a:lnTo>
                  <a:lnTo>
                    <a:pt x="25" y="19"/>
                  </a:lnTo>
                  <a:lnTo>
                    <a:pt x="26" y="19"/>
                  </a:lnTo>
                  <a:lnTo>
                    <a:pt x="27" y="19"/>
                  </a:lnTo>
                  <a:lnTo>
                    <a:pt x="28" y="19"/>
                  </a:lnTo>
                  <a:lnTo>
                    <a:pt x="29" y="19"/>
                  </a:lnTo>
                  <a:lnTo>
                    <a:pt x="30" y="19"/>
                  </a:lnTo>
                  <a:lnTo>
                    <a:pt x="30" y="18"/>
                  </a:lnTo>
                  <a:lnTo>
                    <a:pt x="31" y="18"/>
                  </a:lnTo>
                  <a:lnTo>
                    <a:pt x="33" y="18"/>
                  </a:lnTo>
                  <a:lnTo>
                    <a:pt x="34" y="17"/>
                  </a:lnTo>
                  <a:lnTo>
                    <a:pt x="35" y="17"/>
                  </a:lnTo>
                  <a:lnTo>
                    <a:pt x="35" y="16"/>
                  </a:lnTo>
                  <a:lnTo>
                    <a:pt x="36" y="16"/>
                  </a:lnTo>
                  <a:lnTo>
                    <a:pt x="37" y="15"/>
                  </a:lnTo>
                  <a:lnTo>
                    <a:pt x="37" y="14"/>
                  </a:lnTo>
                  <a:lnTo>
                    <a:pt x="38" y="14"/>
                  </a:lnTo>
                  <a:lnTo>
                    <a:pt x="38" y="13"/>
                  </a:lnTo>
                  <a:lnTo>
                    <a:pt x="39" y="12"/>
                  </a:lnTo>
                  <a:lnTo>
                    <a:pt x="39" y="11"/>
                  </a:lnTo>
                  <a:lnTo>
                    <a:pt x="39" y="10"/>
                  </a:lnTo>
                  <a:lnTo>
                    <a:pt x="39" y="9"/>
                  </a:lnTo>
                  <a:lnTo>
                    <a:pt x="39" y="8"/>
                  </a:lnTo>
                  <a:lnTo>
                    <a:pt x="39" y="7"/>
                  </a:lnTo>
                  <a:lnTo>
                    <a:pt x="39" y="6"/>
                  </a:lnTo>
                  <a:lnTo>
                    <a:pt x="39" y="5"/>
                  </a:lnTo>
                  <a:lnTo>
                    <a:pt x="39" y="4"/>
                  </a:lnTo>
                  <a:lnTo>
                    <a:pt x="38" y="4"/>
                  </a:lnTo>
                  <a:lnTo>
                    <a:pt x="38" y="3"/>
                  </a:lnTo>
                  <a:lnTo>
                    <a:pt x="37" y="3"/>
                  </a:lnTo>
                  <a:lnTo>
                    <a:pt x="37" y="2"/>
                  </a:lnTo>
                  <a:lnTo>
                    <a:pt x="36" y="2"/>
                  </a:lnTo>
                  <a:lnTo>
                    <a:pt x="35" y="2"/>
                  </a:lnTo>
                  <a:lnTo>
                    <a:pt x="35" y="1"/>
                  </a:lnTo>
                  <a:lnTo>
                    <a:pt x="34" y="1"/>
                  </a:lnTo>
                  <a:lnTo>
                    <a:pt x="34" y="0"/>
                  </a:lnTo>
                  <a:lnTo>
                    <a:pt x="33" y="0"/>
                  </a:lnTo>
                  <a:lnTo>
                    <a:pt x="29" y="0"/>
                  </a:lnTo>
                  <a:lnTo>
                    <a:pt x="28" y="0"/>
                  </a:lnTo>
                  <a:lnTo>
                    <a:pt x="27" y="0"/>
                  </a:lnTo>
                  <a:lnTo>
                    <a:pt x="26" y="0"/>
                  </a:lnTo>
                  <a:lnTo>
                    <a:pt x="25" y="0"/>
                  </a:lnTo>
                  <a:lnTo>
                    <a:pt x="24" y="0"/>
                  </a:lnTo>
                  <a:lnTo>
                    <a:pt x="23" y="0"/>
                  </a:lnTo>
                  <a:lnTo>
                    <a:pt x="22" y="0"/>
                  </a:lnTo>
                  <a:lnTo>
                    <a:pt x="21" y="0"/>
                  </a:lnTo>
                  <a:lnTo>
                    <a:pt x="20" y="0"/>
                  </a:lnTo>
                  <a:lnTo>
                    <a:pt x="18" y="0"/>
                  </a:lnTo>
                  <a:lnTo>
                    <a:pt x="17" y="0"/>
                  </a:lnTo>
                  <a:lnTo>
                    <a:pt x="16" y="0"/>
                  </a:lnTo>
                  <a:lnTo>
                    <a:pt x="15" y="0"/>
                  </a:lnTo>
                  <a:lnTo>
                    <a:pt x="14" y="0"/>
                  </a:lnTo>
                  <a:lnTo>
                    <a:pt x="13" y="0"/>
                  </a:lnTo>
                  <a:lnTo>
                    <a:pt x="12" y="1"/>
                  </a:lnTo>
                  <a:lnTo>
                    <a:pt x="11" y="1"/>
                  </a:lnTo>
                  <a:lnTo>
                    <a:pt x="10" y="2"/>
                  </a:lnTo>
                  <a:lnTo>
                    <a:pt x="9" y="2"/>
                  </a:lnTo>
                  <a:lnTo>
                    <a:pt x="8" y="2"/>
                  </a:lnTo>
                  <a:lnTo>
                    <a:pt x="7" y="3"/>
                  </a:lnTo>
                  <a:lnTo>
                    <a:pt x="7" y="4"/>
                  </a:lnTo>
                  <a:lnTo>
                    <a:pt x="5" y="4"/>
                  </a:lnTo>
                  <a:lnTo>
                    <a:pt x="4" y="5"/>
                  </a:lnTo>
                  <a:lnTo>
                    <a:pt x="3" y="6"/>
                  </a:lnTo>
                  <a:lnTo>
                    <a:pt x="2" y="7"/>
                  </a:lnTo>
                  <a:lnTo>
                    <a:pt x="2" y="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854" name="Freeform 372"/>
            <p:cNvSpPr>
              <a:spLocks/>
            </p:cNvSpPr>
            <p:nvPr/>
          </p:nvSpPr>
          <p:spPr bwMode="auto">
            <a:xfrm>
              <a:off x="3229" y="1592"/>
              <a:ext cx="30" cy="17"/>
            </a:xfrm>
            <a:custGeom>
              <a:avLst/>
              <a:gdLst>
                <a:gd name="T0" fmla="*/ 0 w 30"/>
                <a:gd name="T1" fmla="*/ 7 h 17"/>
                <a:gd name="T2" fmla="*/ 0 w 30"/>
                <a:gd name="T3" fmla="*/ 9 h 17"/>
                <a:gd name="T4" fmla="*/ 0 w 30"/>
                <a:gd name="T5" fmla="*/ 11 h 17"/>
                <a:gd name="T6" fmla="*/ 2 w 30"/>
                <a:gd name="T7" fmla="*/ 12 h 17"/>
                <a:gd name="T8" fmla="*/ 3 w 30"/>
                <a:gd name="T9" fmla="*/ 14 h 17"/>
                <a:gd name="T10" fmla="*/ 4 w 30"/>
                <a:gd name="T11" fmla="*/ 15 h 17"/>
                <a:gd name="T12" fmla="*/ 6 w 30"/>
                <a:gd name="T13" fmla="*/ 15 h 17"/>
                <a:gd name="T14" fmla="*/ 7 w 30"/>
                <a:gd name="T15" fmla="*/ 16 h 17"/>
                <a:gd name="T16" fmla="*/ 9 w 30"/>
                <a:gd name="T17" fmla="*/ 16 h 17"/>
                <a:gd name="T18" fmla="*/ 11 w 30"/>
                <a:gd name="T19" fmla="*/ 16 h 17"/>
                <a:gd name="T20" fmla="*/ 13 w 30"/>
                <a:gd name="T21" fmla="*/ 16 h 17"/>
                <a:gd name="T22" fmla="*/ 16 w 30"/>
                <a:gd name="T23" fmla="*/ 16 h 17"/>
                <a:gd name="T24" fmla="*/ 18 w 30"/>
                <a:gd name="T25" fmla="*/ 16 h 17"/>
                <a:gd name="T26" fmla="*/ 20 w 30"/>
                <a:gd name="T27" fmla="*/ 16 h 17"/>
                <a:gd name="T28" fmla="*/ 22 w 30"/>
                <a:gd name="T29" fmla="*/ 16 h 17"/>
                <a:gd name="T30" fmla="*/ 24 w 30"/>
                <a:gd name="T31" fmla="*/ 16 h 17"/>
                <a:gd name="T32" fmla="*/ 25 w 30"/>
                <a:gd name="T33" fmla="*/ 15 h 17"/>
                <a:gd name="T34" fmla="*/ 26 w 30"/>
                <a:gd name="T35" fmla="*/ 14 h 17"/>
                <a:gd name="T36" fmla="*/ 27 w 30"/>
                <a:gd name="T37" fmla="*/ 12 h 17"/>
                <a:gd name="T38" fmla="*/ 28 w 30"/>
                <a:gd name="T39" fmla="*/ 11 h 17"/>
                <a:gd name="T40" fmla="*/ 29 w 30"/>
                <a:gd name="T41" fmla="*/ 10 h 17"/>
                <a:gd name="T42" fmla="*/ 29 w 30"/>
                <a:gd name="T43" fmla="*/ 8 h 17"/>
                <a:gd name="T44" fmla="*/ 29 w 30"/>
                <a:gd name="T45" fmla="*/ 6 h 17"/>
                <a:gd name="T46" fmla="*/ 28 w 30"/>
                <a:gd name="T47" fmla="*/ 4 h 17"/>
                <a:gd name="T48" fmla="*/ 27 w 30"/>
                <a:gd name="T49" fmla="*/ 3 h 17"/>
                <a:gd name="T50" fmla="*/ 26 w 30"/>
                <a:gd name="T51" fmla="*/ 2 h 17"/>
                <a:gd name="T52" fmla="*/ 25 w 30"/>
                <a:gd name="T53" fmla="*/ 1 h 17"/>
                <a:gd name="T54" fmla="*/ 22 w 30"/>
                <a:gd name="T55" fmla="*/ 0 h 17"/>
                <a:gd name="T56" fmla="*/ 20 w 30"/>
                <a:gd name="T57" fmla="*/ 0 h 17"/>
                <a:gd name="T58" fmla="*/ 18 w 30"/>
                <a:gd name="T59" fmla="*/ 0 h 17"/>
                <a:gd name="T60" fmla="*/ 16 w 30"/>
                <a:gd name="T61" fmla="*/ 0 h 17"/>
                <a:gd name="T62" fmla="*/ 13 w 30"/>
                <a:gd name="T63" fmla="*/ 0 h 17"/>
                <a:gd name="T64" fmla="*/ 11 w 30"/>
                <a:gd name="T65" fmla="*/ 0 h 17"/>
                <a:gd name="T66" fmla="*/ 9 w 30"/>
                <a:gd name="T67" fmla="*/ 0 h 17"/>
                <a:gd name="T68" fmla="*/ 7 w 30"/>
                <a:gd name="T69" fmla="*/ 1 h 17"/>
                <a:gd name="T70" fmla="*/ 6 w 30"/>
                <a:gd name="T71" fmla="*/ 2 h 17"/>
                <a:gd name="T72" fmla="*/ 4 w 30"/>
                <a:gd name="T73" fmla="*/ 3 h 17"/>
                <a:gd name="T74" fmla="*/ 2 w 30"/>
                <a:gd name="T75" fmla="*/ 5 h 17"/>
                <a:gd name="T76" fmla="*/ 1 w 30"/>
                <a:gd name="T77" fmla="*/ 7 h 1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0" h="17">
                  <a:moveTo>
                    <a:pt x="1" y="7"/>
                  </a:moveTo>
                  <a:lnTo>
                    <a:pt x="0" y="7"/>
                  </a:lnTo>
                  <a:lnTo>
                    <a:pt x="0" y="8"/>
                  </a:lnTo>
                  <a:lnTo>
                    <a:pt x="0" y="9"/>
                  </a:lnTo>
                  <a:lnTo>
                    <a:pt x="0" y="10"/>
                  </a:lnTo>
                  <a:lnTo>
                    <a:pt x="0" y="11"/>
                  </a:lnTo>
                  <a:lnTo>
                    <a:pt x="1" y="12"/>
                  </a:lnTo>
                  <a:lnTo>
                    <a:pt x="2" y="12"/>
                  </a:lnTo>
                  <a:lnTo>
                    <a:pt x="2" y="13"/>
                  </a:lnTo>
                  <a:lnTo>
                    <a:pt x="3" y="14"/>
                  </a:lnTo>
                  <a:lnTo>
                    <a:pt x="4" y="14"/>
                  </a:lnTo>
                  <a:lnTo>
                    <a:pt x="4" y="15"/>
                  </a:lnTo>
                  <a:lnTo>
                    <a:pt x="5" y="15"/>
                  </a:lnTo>
                  <a:lnTo>
                    <a:pt x="6" y="15"/>
                  </a:lnTo>
                  <a:lnTo>
                    <a:pt x="6" y="16"/>
                  </a:lnTo>
                  <a:lnTo>
                    <a:pt x="7" y="16"/>
                  </a:lnTo>
                  <a:lnTo>
                    <a:pt x="8" y="16"/>
                  </a:lnTo>
                  <a:lnTo>
                    <a:pt x="9" y="16"/>
                  </a:lnTo>
                  <a:lnTo>
                    <a:pt x="10" y="16"/>
                  </a:lnTo>
                  <a:lnTo>
                    <a:pt x="11" y="16"/>
                  </a:lnTo>
                  <a:lnTo>
                    <a:pt x="12" y="16"/>
                  </a:lnTo>
                  <a:lnTo>
                    <a:pt x="13" y="16"/>
                  </a:lnTo>
                  <a:lnTo>
                    <a:pt x="15" y="16"/>
                  </a:lnTo>
                  <a:lnTo>
                    <a:pt x="16" y="16"/>
                  </a:lnTo>
                  <a:lnTo>
                    <a:pt x="17" y="16"/>
                  </a:lnTo>
                  <a:lnTo>
                    <a:pt x="18" y="16"/>
                  </a:lnTo>
                  <a:lnTo>
                    <a:pt x="19" y="16"/>
                  </a:lnTo>
                  <a:lnTo>
                    <a:pt x="20" y="16"/>
                  </a:lnTo>
                  <a:lnTo>
                    <a:pt x="21" y="16"/>
                  </a:lnTo>
                  <a:lnTo>
                    <a:pt x="22" y="16"/>
                  </a:lnTo>
                  <a:lnTo>
                    <a:pt x="23" y="16"/>
                  </a:lnTo>
                  <a:lnTo>
                    <a:pt x="24" y="16"/>
                  </a:lnTo>
                  <a:lnTo>
                    <a:pt x="24" y="15"/>
                  </a:lnTo>
                  <a:lnTo>
                    <a:pt x="25" y="15"/>
                  </a:lnTo>
                  <a:lnTo>
                    <a:pt x="25" y="14"/>
                  </a:lnTo>
                  <a:lnTo>
                    <a:pt x="26" y="14"/>
                  </a:lnTo>
                  <a:lnTo>
                    <a:pt x="27" y="13"/>
                  </a:lnTo>
                  <a:lnTo>
                    <a:pt x="27" y="12"/>
                  </a:lnTo>
                  <a:lnTo>
                    <a:pt x="28" y="12"/>
                  </a:lnTo>
                  <a:lnTo>
                    <a:pt x="28" y="11"/>
                  </a:lnTo>
                  <a:lnTo>
                    <a:pt x="28" y="10"/>
                  </a:lnTo>
                  <a:lnTo>
                    <a:pt x="29" y="10"/>
                  </a:lnTo>
                  <a:lnTo>
                    <a:pt x="29" y="9"/>
                  </a:lnTo>
                  <a:lnTo>
                    <a:pt x="29" y="8"/>
                  </a:lnTo>
                  <a:lnTo>
                    <a:pt x="29" y="7"/>
                  </a:lnTo>
                  <a:lnTo>
                    <a:pt x="29" y="6"/>
                  </a:lnTo>
                  <a:lnTo>
                    <a:pt x="28" y="5"/>
                  </a:lnTo>
                  <a:lnTo>
                    <a:pt x="28" y="4"/>
                  </a:lnTo>
                  <a:lnTo>
                    <a:pt x="28" y="3"/>
                  </a:lnTo>
                  <a:lnTo>
                    <a:pt x="27" y="3"/>
                  </a:lnTo>
                  <a:lnTo>
                    <a:pt x="27" y="2"/>
                  </a:lnTo>
                  <a:lnTo>
                    <a:pt x="26" y="2"/>
                  </a:lnTo>
                  <a:lnTo>
                    <a:pt x="25" y="2"/>
                  </a:lnTo>
                  <a:lnTo>
                    <a:pt x="25" y="1"/>
                  </a:lnTo>
                  <a:lnTo>
                    <a:pt x="24" y="1"/>
                  </a:lnTo>
                  <a:lnTo>
                    <a:pt x="22" y="0"/>
                  </a:lnTo>
                  <a:lnTo>
                    <a:pt x="21" y="0"/>
                  </a:lnTo>
                  <a:lnTo>
                    <a:pt x="20" y="0"/>
                  </a:lnTo>
                  <a:lnTo>
                    <a:pt x="19" y="0"/>
                  </a:lnTo>
                  <a:lnTo>
                    <a:pt x="18" y="0"/>
                  </a:lnTo>
                  <a:lnTo>
                    <a:pt x="17" y="0"/>
                  </a:lnTo>
                  <a:lnTo>
                    <a:pt x="16" y="0"/>
                  </a:lnTo>
                  <a:lnTo>
                    <a:pt x="15" y="0"/>
                  </a:lnTo>
                  <a:lnTo>
                    <a:pt x="13" y="0"/>
                  </a:lnTo>
                  <a:lnTo>
                    <a:pt x="12" y="0"/>
                  </a:lnTo>
                  <a:lnTo>
                    <a:pt x="11" y="0"/>
                  </a:lnTo>
                  <a:lnTo>
                    <a:pt x="10" y="0"/>
                  </a:lnTo>
                  <a:lnTo>
                    <a:pt x="9" y="0"/>
                  </a:lnTo>
                  <a:lnTo>
                    <a:pt x="8" y="1"/>
                  </a:lnTo>
                  <a:lnTo>
                    <a:pt x="7" y="1"/>
                  </a:lnTo>
                  <a:lnTo>
                    <a:pt x="7" y="2"/>
                  </a:lnTo>
                  <a:lnTo>
                    <a:pt x="6" y="2"/>
                  </a:lnTo>
                  <a:lnTo>
                    <a:pt x="5" y="2"/>
                  </a:lnTo>
                  <a:lnTo>
                    <a:pt x="4" y="3"/>
                  </a:lnTo>
                  <a:lnTo>
                    <a:pt x="3" y="4"/>
                  </a:lnTo>
                  <a:lnTo>
                    <a:pt x="2" y="5"/>
                  </a:lnTo>
                  <a:lnTo>
                    <a:pt x="1" y="6"/>
                  </a:lnTo>
                  <a:lnTo>
                    <a:pt x="1" y="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855" name="Freeform 373"/>
            <p:cNvSpPr>
              <a:spLocks/>
            </p:cNvSpPr>
            <p:nvPr/>
          </p:nvSpPr>
          <p:spPr bwMode="auto">
            <a:xfrm>
              <a:off x="3493" y="1558"/>
              <a:ext cx="38" cy="19"/>
            </a:xfrm>
            <a:custGeom>
              <a:avLst/>
              <a:gdLst>
                <a:gd name="T0" fmla="*/ 0 w 38"/>
                <a:gd name="T1" fmla="*/ 8 h 19"/>
                <a:gd name="T2" fmla="*/ 0 w 38"/>
                <a:gd name="T3" fmla="*/ 10 h 19"/>
                <a:gd name="T4" fmla="*/ 0 w 38"/>
                <a:gd name="T5" fmla="*/ 12 h 19"/>
                <a:gd name="T6" fmla="*/ 2 w 38"/>
                <a:gd name="T7" fmla="*/ 13 h 19"/>
                <a:gd name="T8" fmla="*/ 3 w 38"/>
                <a:gd name="T9" fmla="*/ 15 h 19"/>
                <a:gd name="T10" fmla="*/ 4 w 38"/>
                <a:gd name="T11" fmla="*/ 16 h 19"/>
                <a:gd name="T12" fmla="*/ 6 w 38"/>
                <a:gd name="T13" fmla="*/ 17 h 19"/>
                <a:gd name="T14" fmla="*/ 8 w 38"/>
                <a:gd name="T15" fmla="*/ 17 h 19"/>
                <a:gd name="T16" fmla="*/ 10 w 38"/>
                <a:gd name="T17" fmla="*/ 17 h 19"/>
                <a:gd name="T18" fmla="*/ 12 w 38"/>
                <a:gd name="T19" fmla="*/ 18 h 19"/>
                <a:gd name="T20" fmla="*/ 14 w 38"/>
                <a:gd name="T21" fmla="*/ 18 h 19"/>
                <a:gd name="T22" fmla="*/ 16 w 38"/>
                <a:gd name="T23" fmla="*/ 18 h 19"/>
                <a:gd name="T24" fmla="*/ 19 w 38"/>
                <a:gd name="T25" fmla="*/ 18 h 19"/>
                <a:gd name="T26" fmla="*/ 21 w 38"/>
                <a:gd name="T27" fmla="*/ 18 h 19"/>
                <a:gd name="T28" fmla="*/ 23 w 38"/>
                <a:gd name="T29" fmla="*/ 18 h 19"/>
                <a:gd name="T30" fmla="*/ 25 w 38"/>
                <a:gd name="T31" fmla="*/ 18 h 19"/>
                <a:gd name="T32" fmla="*/ 27 w 38"/>
                <a:gd name="T33" fmla="*/ 18 h 19"/>
                <a:gd name="T34" fmla="*/ 29 w 38"/>
                <a:gd name="T35" fmla="*/ 18 h 19"/>
                <a:gd name="T36" fmla="*/ 30 w 38"/>
                <a:gd name="T37" fmla="*/ 17 h 19"/>
                <a:gd name="T38" fmla="*/ 31 w 38"/>
                <a:gd name="T39" fmla="*/ 16 h 19"/>
                <a:gd name="T40" fmla="*/ 32 w 38"/>
                <a:gd name="T41" fmla="*/ 15 h 19"/>
                <a:gd name="T42" fmla="*/ 34 w 38"/>
                <a:gd name="T43" fmla="*/ 14 h 19"/>
                <a:gd name="T44" fmla="*/ 36 w 38"/>
                <a:gd name="T45" fmla="*/ 12 h 19"/>
                <a:gd name="T46" fmla="*/ 37 w 38"/>
                <a:gd name="T47" fmla="*/ 10 h 19"/>
                <a:gd name="T48" fmla="*/ 36 w 38"/>
                <a:gd name="T49" fmla="*/ 8 h 19"/>
                <a:gd name="T50" fmla="*/ 36 w 38"/>
                <a:gd name="T51" fmla="*/ 6 h 19"/>
                <a:gd name="T52" fmla="*/ 35 w 38"/>
                <a:gd name="T53" fmla="*/ 5 h 19"/>
                <a:gd name="T54" fmla="*/ 35 w 38"/>
                <a:gd name="T55" fmla="*/ 3 h 19"/>
                <a:gd name="T56" fmla="*/ 33 w 38"/>
                <a:gd name="T57" fmla="*/ 3 h 19"/>
                <a:gd name="T58" fmla="*/ 32 w 38"/>
                <a:gd name="T59" fmla="*/ 2 h 19"/>
                <a:gd name="T60" fmla="*/ 31 w 38"/>
                <a:gd name="T61" fmla="*/ 1 h 19"/>
                <a:gd name="T62" fmla="*/ 27 w 38"/>
                <a:gd name="T63" fmla="*/ 0 h 19"/>
                <a:gd name="T64" fmla="*/ 25 w 38"/>
                <a:gd name="T65" fmla="*/ 0 h 19"/>
                <a:gd name="T66" fmla="*/ 23 w 38"/>
                <a:gd name="T67" fmla="*/ 0 h 19"/>
                <a:gd name="T68" fmla="*/ 21 w 38"/>
                <a:gd name="T69" fmla="*/ 0 h 19"/>
                <a:gd name="T70" fmla="*/ 19 w 38"/>
                <a:gd name="T71" fmla="*/ 0 h 19"/>
                <a:gd name="T72" fmla="*/ 16 w 38"/>
                <a:gd name="T73" fmla="*/ 0 h 19"/>
                <a:gd name="T74" fmla="*/ 14 w 38"/>
                <a:gd name="T75" fmla="*/ 0 h 19"/>
                <a:gd name="T76" fmla="*/ 12 w 38"/>
                <a:gd name="T77" fmla="*/ 1 h 19"/>
                <a:gd name="T78" fmla="*/ 10 w 38"/>
                <a:gd name="T79" fmla="*/ 1 h 19"/>
                <a:gd name="T80" fmla="*/ 8 w 38"/>
                <a:gd name="T81" fmla="*/ 2 h 19"/>
                <a:gd name="T82" fmla="*/ 6 w 38"/>
                <a:gd name="T83" fmla="*/ 3 h 19"/>
                <a:gd name="T84" fmla="*/ 4 w 38"/>
                <a:gd name="T85" fmla="*/ 4 h 19"/>
                <a:gd name="T86" fmla="*/ 3 w 38"/>
                <a:gd name="T87" fmla="*/ 6 h 19"/>
                <a:gd name="T88" fmla="*/ 1 w 38"/>
                <a:gd name="T89" fmla="*/ 7 h 1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8" h="19">
                  <a:moveTo>
                    <a:pt x="1" y="8"/>
                  </a:moveTo>
                  <a:lnTo>
                    <a:pt x="0" y="8"/>
                  </a:lnTo>
                  <a:lnTo>
                    <a:pt x="0" y="9"/>
                  </a:lnTo>
                  <a:lnTo>
                    <a:pt x="0" y="10"/>
                  </a:lnTo>
                  <a:lnTo>
                    <a:pt x="0" y="11"/>
                  </a:lnTo>
                  <a:lnTo>
                    <a:pt x="0" y="12"/>
                  </a:lnTo>
                  <a:lnTo>
                    <a:pt x="1" y="13"/>
                  </a:lnTo>
                  <a:lnTo>
                    <a:pt x="2" y="13"/>
                  </a:lnTo>
                  <a:lnTo>
                    <a:pt x="2" y="14"/>
                  </a:lnTo>
                  <a:lnTo>
                    <a:pt x="3" y="15"/>
                  </a:lnTo>
                  <a:lnTo>
                    <a:pt x="4" y="15"/>
                  </a:lnTo>
                  <a:lnTo>
                    <a:pt x="4" y="16"/>
                  </a:lnTo>
                  <a:lnTo>
                    <a:pt x="5" y="16"/>
                  </a:lnTo>
                  <a:lnTo>
                    <a:pt x="6" y="17"/>
                  </a:lnTo>
                  <a:lnTo>
                    <a:pt x="7" y="17"/>
                  </a:lnTo>
                  <a:lnTo>
                    <a:pt x="8" y="17"/>
                  </a:lnTo>
                  <a:lnTo>
                    <a:pt x="9" y="17"/>
                  </a:lnTo>
                  <a:lnTo>
                    <a:pt x="10" y="17"/>
                  </a:lnTo>
                  <a:lnTo>
                    <a:pt x="11" y="18"/>
                  </a:lnTo>
                  <a:lnTo>
                    <a:pt x="12" y="18"/>
                  </a:lnTo>
                  <a:lnTo>
                    <a:pt x="13" y="18"/>
                  </a:lnTo>
                  <a:lnTo>
                    <a:pt x="14" y="18"/>
                  </a:lnTo>
                  <a:lnTo>
                    <a:pt x="15" y="18"/>
                  </a:lnTo>
                  <a:lnTo>
                    <a:pt x="16" y="18"/>
                  </a:lnTo>
                  <a:lnTo>
                    <a:pt x="17" y="18"/>
                  </a:lnTo>
                  <a:lnTo>
                    <a:pt x="19" y="18"/>
                  </a:lnTo>
                  <a:lnTo>
                    <a:pt x="20" y="18"/>
                  </a:lnTo>
                  <a:lnTo>
                    <a:pt x="21" y="18"/>
                  </a:lnTo>
                  <a:lnTo>
                    <a:pt x="22" y="18"/>
                  </a:lnTo>
                  <a:lnTo>
                    <a:pt x="23" y="18"/>
                  </a:lnTo>
                  <a:lnTo>
                    <a:pt x="24" y="18"/>
                  </a:lnTo>
                  <a:lnTo>
                    <a:pt x="25" y="18"/>
                  </a:lnTo>
                  <a:lnTo>
                    <a:pt x="26" y="18"/>
                  </a:lnTo>
                  <a:lnTo>
                    <a:pt x="27" y="18"/>
                  </a:lnTo>
                  <a:lnTo>
                    <a:pt x="28" y="18"/>
                  </a:lnTo>
                  <a:lnTo>
                    <a:pt x="29" y="18"/>
                  </a:lnTo>
                  <a:lnTo>
                    <a:pt x="29" y="17"/>
                  </a:lnTo>
                  <a:lnTo>
                    <a:pt x="30" y="17"/>
                  </a:lnTo>
                  <a:lnTo>
                    <a:pt x="31" y="17"/>
                  </a:lnTo>
                  <a:lnTo>
                    <a:pt x="31" y="16"/>
                  </a:lnTo>
                  <a:lnTo>
                    <a:pt x="32" y="16"/>
                  </a:lnTo>
                  <a:lnTo>
                    <a:pt x="32" y="15"/>
                  </a:lnTo>
                  <a:lnTo>
                    <a:pt x="33" y="15"/>
                  </a:lnTo>
                  <a:lnTo>
                    <a:pt x="34" y="14"/>
                  </a:lnTo>
                  <a:lnTo>
                    <a:pt x="35" y="13"/>
                  </a:lnTo>
                  <a:lnTo>
                    <a:pt x="36" y="12"/>
                  </a:lnTo>
                  <a:lnTo>
                    <a:pt x="36" y="11"/>
                  </a:lnTo>
                  <a:lnTo>
                    <a:pt x="37" y="10"/>
                  </a:lnTo>
                  <a:lnTo>
                    <a:pt x="37" y="9"/>
                  </a:lnTo>
                  <a:lnTo>
                    <a:pt x="36" y="8"/>
                  </a:lnTo>
                  <a:lnTo>
                    <a:pt x="36" y="7"/>
                  </a:lnTo>
                  <a:lnTo>
                    <a:pt x="36" y="6"/>
                  </a:lnTo>
                  <a:lnTo>
                    <a:pt x="36" y="5"/>
                  </a:lnTo>
                  <a:lnTo>
                    <a:pt x="35" y="5"/>
                  </a:lnTo>
                  <a:lnTo>
                    <a:pt x="35" y="4"/>
                  </a:lnTo>
                  <a:lnTo>
                    <a:pt x="35" y="3"/>
                  </a:lnTo>
                  <a:lnTo>
                    <a:pt x="34" y="3"/>
                  </a:lnTo>
                  <a:lnTo>
                    <a:pt x="33" y="3"/>
                  </a:lnTo>
                  <a:lnTo>
                    <a:pt x="33" y="2"/>
                  </a:lnTo>
                  <a:lnTo>
                    <a:pt x="32" y="2"/>
                  </a:lnTo>
                  <a:lnTo>
                    <a:pt x="32" y="1"/>
                  </a:lnTo>
                  <a:lnTo>
                    <a:pt x="31" y="1"/>
                  </a:lnTo>
                  <a:lnTo>
                    <a:pt x="30" y="1"/>
                  </a:lnTo>
                  <a:lnTo>
                    <a:pt x="27" y="0"/>
                  </a:lnTo>
                  <a:lnTo>
                    <a:pt x="26" y="0"/>
                  </a:lnTo>
                  <a:lnTo>
                    <a:pt x="25" y="0"/>
                  </a:lnTo>
                  <a:lnTo>
                    <a:pt x="24" y="0"/>
                  </a:lnTo>
                  <a:lnTo>
                    <a:pt x="23" y="0"/>
                  </a:lnTo>
                  <a:lnTo>
                    <a:pt x="22" y="0"/>
                  </a:lnTo>
                  <a:lnTo>
                    <a:pt x="21" y="0"/>
                  </a:lnTo>
                  <a:lnTo>
                    <a:pt x="20" y="0"/>
                  </a:lnTo>
                  <a:lnTo>
                    <a:pt x="19" y="0"/>
                  </a:lnTo>
                  <a:lnTo>
                    <a:pt x="17" y="0"/>
                  </a:lnTo>
                  <a:lnTo>
                    <a:pt x="16" y="0"/>
                  </a:lnTo>
                  <a:lnTo>
                    <a:pt x="15" y="0"/>
                  </a:lnTo>
                  <a:lnTo>
                    <a:pt x="14" y="0"/>
                  </a:lnTo>
                  <a:lnTo>
                    <a:pt x="13" y="0"/>
                  </a:lnTo>
                  <a:lnTo>
                    <a:pt x="12" y="1"/>
                  </a:lnTo>
                  <a:lnTo>
                    <a:pt x="11" y="1"/>
                  </a:lnTo>
                  <a:lnTo>
                    <a:pt x="10" y="1"/>
                  </a:lnTo>
                  <a:lnTo>
                    <a:pt x="9" y="2"/>
                  </a:lnTo>
                  <a:lnTo>
                    <a:pt x="8" y="2"/>
                  </a:lnTo>
                  <a:lnTo>
                    <a:pt x="7" y="2"/>
                  </a:lnTo>
                  <a:lnTo>
                    <a:pt x="6" y="3"/>
                  </a:lnTo>
                  <a:lnTo>
                    <a:pt x="5" y="4"/>
                  </a:lnTo>
                  <a:lnTo>
                    <a:pt x="4" y="4"/>
                  </a:lnTo>
                  <a:lnTo>
                    <a:pt x="3" y="5"/>
                  </a:lnTo>
                  <a:lnTo>
                    <a:pt x="3" y="6"/>
                  </a:lnTo>
                  <a:lnTo>
                    <a:pt x="2" y="6"/>
                  </a:lnTo>
                  <a:lnTo>
                    <a:pt x="1" y="7"/>
                  </a:lnTo>
                  <a:lnTo>
                    <a:pt x="1" y="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856" name="Freeform 374"/>
            <p:cNvSpPr>
              <a:spLocks/>
            </p:cNvSpPr>
            <p:nvPr/>
          </p:nvSpPr>
          <p:spPr bwMode="auto">
            <a:xfrm>
              <a:off x="3709" y="1647"/>
              <a:ext cx="37" cy="21"/>
            </a:xfrm>
            <a:custGeom>
              <a:avLst/>
              <a:gdLst>
                <a:gd name="T0" fmla="*/ 0 w 37"/>
                <a:gd name="T1" fmla="*/ 8 h 21"/>
                <a:gd name="T2" fmla="*/ 0 w 37"/>
                <a:gd name="T3" fmla="*/ 11 h 21"/>
                <a:gd name="T4" fmla="*/ 0 w 37"/>
                <a:gd name="T5" fmla="*/ 13 h 21"/>
                <a:gd name="T6" fmla="*/ 1 w 37"/>
                <a:gd name="T7" fmla="*/ 14 h 21"/>
                <a:gd name="T8" fmla="*/ 2 w 37"/>
                <a:gd name="T9" fmla="*/ 16 h 21"/>
                <a:gd name="T10" fmla="*/ 4 w 37"/>
                <a:gd name="T11" fmla="*/ 17 h 21"/>
                <a:gd name="T12" fmla="*/ 5 w 37"/>
                <a:gd name="T13" fmla="*/ 18 h 21"/>
                <a:gd name="T14" fmla="*/ 6 w 37"/>
                <a:gd name="T15" fmla="*/ 19 h 21"/>
                <a:gd name="T16" fmla="*/ 8 w 37"/>
                <a:gd name="T17" fmla="*/ 19 h 21"/>
                <a:gd name="T18" fmla="*/ 10 w 37"/>
                <a:gd name="T19" fmla="*/ 19 h 21"/>
                <a:gd name="T20" fmla="*/ 12 w 37"/>
                <a:gd name="T21" fmla="*/ 20 h 21"/>
                <a:gd name="T22" fmla="*/ 14 w 37"/>
                <a:gd name="T23" fmla="*/ 20 h 21"/>
                <a:gd name="T24" fmla="*/ 16 w 37"/>
                <a:gd name="T25" fmla="*/ 20 h 21"/>
                <a:gd name="T26" fmla="*/ 19 w 37"/>
                <a:gd name="T27" fmla="*/ 20 h 21"/>
                <a:gd name="T28" fmla="*/ 21 w 37"/>
                <a:gd name="T29" fmla="*/ 20 h 21"/>
                <a:gd name="T30" fmla="*/ 23 w 37"/>
                <a:gd name="T31" fmla="*/ 20 h 21"/>
                <a:gd name="T32" fmla="*/ 25 w 37"/>
                <a:gd name="T33" fmla="*/ 20 h 21"/>
                <a:gd name="T34" fmla="*/ 27 w 37"/>
                <a:gd name="T35" fmla="*/ 20 h 21"/>
                <a:gd name="T36" fmla="*/ 29 w 37"/>
                <a:gd name="T37" fmla="*/ 20 h 21"/>
                <a:gd name="T38" fmla="*/ 30 w 37"/>
                <a:gd name="T39" fmla="*/ 19 h 21"/>
                <a:gd name="T40" fmla="*/ 31 w 37"/>
                <a:gd name="T41" fmla="*/ 18 h 21"/>
                <a:gd name="T42" fmla="*/ 32 w 37"/>
                <a:gd name="T43" fmla="*/ 17 h 21"/>
                <a:gd name="T44" fmla="*/ 33 w 37"/>
                <a:gd name="T45" fmla="*/ 16 h 21"/>
                <a:gd name="T46" fmla="*/ 35 w 37"/>
                <a:gd name="T47" fmla="*/ 15 h 21"/>
                <a:gd name="T48" fmla="*/ 36 w 37"/>
                <a:gd name="T49" fmla="*/ 13 h 21"/>
                <a:gd name="T50" fmla="*/ 36 w 37"/>
                <a:gd name="T51" fmla="*/ 11 h 21"/>
                <a:gd name="T52" fmla="*/ 36 w 37"/>
                <a:gd name="T53" fmla="*/ 8 h 21"/>
                <a:gd name="T54" fmla="*/ 36 w 37"/>
                <a:gd name="T55" fmla="*/ 6 h 21"/>
                <a:gd name="T56" fmla="*/ 35 w 37"/>
                <a:gd name="T57" fmla="*/ 4 h 21"/>
                <a:gd name="T58" fmla="*/ 34 w 37"/>
                <a:gd name="T59" fmla="*/ 3 h 21"/>
                <a:gd name="T60" fmla="*/ 33 w 37"/>
                <a:gd name="T61" fmla="*/ 2 h 21"/>
                <a:gd name="T62" fmla="*/ 31 w 37"/>
                <a:gd name="T63" fmla="*/ 1 h 21"/>
                <a:gd name="T64" fmla="*/ 27 w 37"/>
                <a:gd name="T65" fmla="*/ 0 h 21"/>
                <a:gd name="T66" fmla="*/ 25 w 37"/>
                <a:gd name="T67" fmla="*/ 0 h 21"/>
                <a:gd name="T68" fmla="*/ 23 w 37"/>
                <a:gd name="T69" fmla="*/ 0 h 21"/>
                <a:gd name="T70" fmla="*/ 21 w 37"/>
                <a:gd name="T71" fmla="*/ 0 h 21"/>
                <a:gd name="T72" fmla="*/ 19 w 37"/>
                <a:gd name="T73" fmla="*/ 0 h 21"/>
                <a:gd name="T74" fmla="*/ 16 w 37"/>
                <a:gd name="T75" fmla="*/ 0 h 21"/>
                <a:gd name="T76" fmla="*/ 14 w 37"/>
                <a:gd name="T77" fmla="*/ 0 h 21"/>
                <a:gd name="T78" fmla="*/ 12 w 37"/>
                <a:gd name="T79" fmla="*/ 1 h 21"/>
                <a:gd name="T80" fmla="*/ 10 w 37"/>
                <a:gd name="T81" fmla="*/ 1 h 21"/>
                <a:gd name="T82" fmla="*/ 8 w 37"/>
                <a:gd name="T83" fmla="*/ 2 h 21"/>
                <a:gd name="T84" fmla="*/ 6 w 37"/>
                <a:gd name="T85" fmla="*/ 3 h 21"/>
                <a:gd name="T86" fmla="*/ 4 w 37"/>
                <a:gd name="T87" fmla="*/ 4 h 21"/>
                <a:gd name="T88" fmla="*/ 2 w 37"/>
                <a:gd name="T89" fmla="*/ 5 h 21"/>
                <a:gd name="T90" fmla="*/ 1 w 37"/>
                <a:gd name="T91" fmla="*/ 7 h 2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7" h="21">
                  <a:moveTo>
                    <a:pt x="1" y="8"/>
                  </a:moveTo>
                  <a:lnTo>
                    <a:pt x="0" y="8"/>
                  </a:lnTo>
                  <a:lnTo>
                    <a:pt x="0" y="9"/>
                  </a:lnTo>
                  <a:lnTo>
                    <a:pt x="0" y="11"/>
                  </a:lnTo>
                  <a:lnTo>
                    <a:pt x="0" y="12"/>
                  </a:lnTo>
                  <a:lnTo>
                    <a:pt x="0" y="13"/>
                  </a:lnTo>
                  <a:lnTo>
                    <a:pt x="0" y="14"/>
                  </a:lnTo>
                  <a:lnTo>
                    <a:pt x="1" y="14"/>
                  </a:lnTo>
                  <a:lnTo>
                    <a:pt x="1" y="15"/>
                  </a:lnTo>
                  <a:lnTo>
                    <a:pt x="2" y="16"/>
                  </a:lnTo>
                  <a:lnTo>
                    <a:pt x="3" y="17"/>
                  </a:lnTo>
                  <a:lnTo>
                    <a:pt x="4" y="17"/>
                  </a:lnTo>
                  <a:lnTo>
                    <a:pt x="4" y="18"/>
                  </a:lnTo>
                  <a:lnTo>
                    <a:pt x="5" y="18"/>
                  </a:lnTo>
                  <a:lnTo>
                    <a:pt x="6" y="18"/>
                  </a:lnTo>
                  <a:lnTo>
                    <a:pt x="6" y="19"/>
                  </a:lnTo>
                  <a:lnTo>
                    <a:pt x="7" y="19"/>
                  </a:lnTo>
                  <a:lnTo>
                    <a:pt x="8" y="19"/>
                  </a:lnTo>
                  <a:lnTo>
                    <a:pt x="9" y="19"/>
                  </a:lnTo>
                  <a:lnTo>
                    <a:pt x="10" y="19"/>
                  </a:lnTo>
                  <a:lnTo>
                    <a:pt x="11" y="20"/>
                  </a:lnTo>
                  <a:lnTo>
                    <a:pt x="12" y="20"/>
                  </a:lnTo>
                  <a:lnTo>
                    <a:pt x="13" y="20"/>
                  </a:lnTo>
                  <a:lnTo>
                    <a:pt x="14" y="20"/>
                  </a:lnTo>
                  <a:lnTo>
                    <a:pt x="15" y="20"/>
                  </a:lnTo>
                  <a:lnTo>
                    <a:pt x="16" y="20"/>
                  </a:lnTo>
                  <a:lnTo>
                    <a:pt x="17" y="20"/>
                  </a:lnTo>
                  <a:lnTo>
                    <a:pt x="19" y="20"/>
                  </a:lnTo>
                  <a:lnTo>
                    <a:pt x="20" y="20"/>
                  </a:lnTo>
                  <a:lnTo>
                    <a:pt x="21" y="20"/>
                  </a:lnTo>
                  <a:lnTo>
                    <a:pt x="22" y="20"/>
                  </a:lnTo>
                  <a:lnTo>
                    <a:pt x="23" y="20"/>
                  </a:lnTo>
                  <a:lnTo>
                    <a:pt x="24" y="20"/>
                  </a:lnTo>
                  <a:lnTo>
                    <a:pt x="25" y="20"/>
                  </a:lnTo>
                  <a:lnTo>
                    <a:pt x="26" y="20"/>
                  </a:lnTo>
                  <a:lnTo>
                    <a:pt x="27" y="20"/>
                  </a:lnTo>
                  <a:lnTo>
                    <a:pt x="28" y="20"/>
                  </a:lnTo>
                  <a:lnTo>
                    <a:pt x="29" y="20"/>
                  </a:lnTo>
                  <a:lnTo>
                    <a:pt x="29" y="19"/>
                  </a:lnTo>
                  <a:lnTo>
                    <a:pt x="30" y="19"/>
                  </a:lnTo>
                  <a:lnTo>
                    <a:pt x="31" y="19"/>
                  </a:lnTo>
                  <a:lnTo>
                    <a:pt x="31" y="18"/>
                  </a:lnTo>
                  <a:lnTo>
                    <a:pt x="32" y="18"/>
                  </a:lnTo>
                  <a:lnTo>
                    <a:pt x="32" y="17"/>
                  </a:lnTo>
                  <a:lnTo>
                    <a:pt x="33" y="17"/>
                  </a:lnTo>
                  <a:lnTo>
                    <a:pt x="33" y="16"/>
                  </a:lnTo>
                  <a:lnTo>
                    <a:pt x="34" y="16"/>
                  </a:lnTo>
                  <a:lnTo>
                    <a:pt x="35" y="15"/>
                  </a:lnTo>
                  <a:lnTo>
                    <a:pt x="35" y="14"/>
                  </a:lnTo>
                  <a:lnTo>
                    <a:pt x="36" y="13"/>
                  </a:lnTo>
                  <a:lnTo>
                    <a:pt x="36" y="12"/>
                  </a:lnTo>
                  <a:lnTo>
                    <a:pt x="36" y="11"/>
                  </a:lnTo>
                  <a:lnTo>
                    <a:pt x="36" y="9"/>
                  </a:lnTo>
                  <a:lnTo>
                    <a:pt x="36" y="8"/>
                  </a:lnTo>
                  <a:lnTo>
                    <a:pt x="36" y="7"/>
                  </a:lnTo>
                  <a:lnTo>
                    <a:pt x="36" y="6"/>
                  </a:lnTo>
                  <a:lnTo>
                    <a:pt x="36" y="5"/>
                  </a:lnTo>
                  <a:lnTo>
                    <a:pt x="35" y="4"/>
                  </a:lnTo>
                  <a:lnTo>
                    <a:pt x="35" y="3"/>
                  </a:lnTo>
                  <a:lnTo>
                    <a:pt x="34" y="3"/>
                  </a:lnTo>
                  <a:lnTo>
                    <a:pt x="33" y="3"/>
                  </a:lnTo>
                  <a:lnTo>
                    <a:pt x="33" y="2"/>
                  </a:lnTo>
                  <a:lnTo>
                    <a:pt x="32" y="1"/>
                  </a:lnTo>
                  <a:lnTo>
                    <a:pt x="31" y="1"/>
                  </a:lnTo>
                  <a:lnTo>
                    <a:pt x="30" y="1"/>
                  </a:lnTo>
                  <a:lnTo>
                    <a:pt x="27" y="0"/>
                  </a:lnTo>
                  <a:lnTo>
                    <a:pt x="26" y="0"/>
                  </a:lnTo>
                  <a:lnTo>
                    <a:pt x="25" y="0"/>
                  </a:lnTo>
                  <a:lnTo>
                    <a:pt x="24" y="0"/>
                  </a:lnTo>
                  <a:lnTo>
                    <a:pt x="23" y="0"/>
                  </a:lnTo>
                  <a:lnTo>
                    <a:pt x="22" y="0"/>
                  </a:lnTo>
                  <a:lnTo>
                    <a:pt x="21" y="0"/>
                  </a:lnTo>
                  <a:lnTo>
                    <a:pt x="20" y="0"/>
                  </a:lnTo>
                  <a:lnTo>
                    <a:pt x="19" y="0"/>
                  </a:lnTo>
                  <a:lnTo>
                    <a:pt x="17" y="0"/>
                  </a:lnTo>
                  <a:lnTo>
                    <a:pt x="16" y="0"/>
                  </a:lnTo>
                  <a:lnTo>
                    <a:pt x="15" y="0"/>
                  </a:lnTo>
                  <a:lnTo>
                    <a:pt x="14" y="0"/>
                  </a:lnTo>
                  <a:lnTo>
                    <a:pt x="13" y="0"/>
                  </a:lnTo>
                  <a:lnTo>
                    <a:pt x="12" y="1"/>
                  </a:lnTo>
                  <a:lnTo>
                    <a:pt x="11" y="1"/>
                  </a:lnTo>
                  <a:lnTo>
                    <a:pt x="10" y="1"/>
                  </a:lnTo>
                  <a:lnTo>
                    <a:pt x="9" y="1"/>
                  </a:lnTo>
                  <a:lnTo>
                    <a:pt x="8" y="2"/>
                  </a:lnTo>
                  <a:lnTo>
                    <a:pt x="7" y="2"/>
                  </a:lnTo>
                  <a:lnTo>
                    <a:pt x="6" y="3"/>
                  </a:lnTo>
                  <a:lnTo>
                    <a:pt x="5" y="3"/>
                  </a:lnTo>
                  <a:lnTo>
                    <a:pt x="4" y="4"/>
                  </a:lnTo>
                  <a:lnTo>
                    <a:pt x="3" y="5"/>
                  </a:lnTo>
                  <a:lnTo>
                    <a:pt x="2" y="5"/>
                  </a:lnTo>
                  <a:lnTo>
                    <a:pt x="2" y="6"/>
                  </a:lnTo>
                  <a:lnTo>
                    <a:pt x="1" y="7"/>
                  </a:lnTo>
                  <a:lnTo>
                    <a:pt x="1" y="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857" name="Freeform 375"/>
            <p:cNvSpPr>
              <a:spLocks/>
            </p:cNvSpPr>
            <p:nvPr/>
          </p:nvSpPr>
          <p:spPr bwMode="auto">
            <a:xfrm>
              <a:off x="3416" y="1540"/>
              <a:ext cx="38" cy="20"/>
            </a:xfrm>
            <a:custGeom>
              <a:avLst/>
              <a:gdLst>
                <a:gd name="T0" fmla="*/ 0 w 38"/>
                <a:gd name="T1" fmla="*/ 8 h 20"/>
                <a:gd name="T2" fmla="*/ 0 w 38"/>
                <a:gd name="T3" fmla="*/ 10 h 20"/>
                <a:gd name="T4" fmla="*/ 0 w 38"/>
                <a:gd name="T5" fmla="*/ 12 h 20"/>
                <a:gd name="T6" fmla="*/ 1 w 38"/>
                <a:gd name="T7" fmla="*/ 13 h 20"/>
                <a:gd name="T8" fmla="*/ 2 w 38"/>
                <a:gd name="T9" fmla="*/ 15 h 20"/>
                <a:gd name="T10" fmla="*/ 4 w 38"/>
                <a:gd name="T11" fmla="*/ 16 h 20"/>
                <a:gd name="T12" fmla="*/ 6 w 38"/>
                <a:gd name="T13" fmla="*/ 17 h 20"/>
                <a:gd name="T14" fmla="*/ 8 w 38"/>
                <a:gd name="T15" fmla="*/ 18 h 20"/>
                <a:gd name="T16" fmla="*/ 10 w 38"/>
                <a:gd name="T17" fmla="*/ 18 h 20"/>
                <a:gd name="T18" fmla="*/ 12 w 38"/>
                <a:gd name="T19" fmla="*/ 18 h 20"/>
                <a:gd name="T20" fmla="*/ 14 w 38"/>
                <a:gd name="T21" fmla="*/ 19 h 20"/>
                <a:gd name="T22" fmla="*/ 16 w 38"/>
                <a:gd name="T23" fmla="*/ 19 h 20"/>
                <a:gd name="T24" fmla="*/ 19 w 38"/>
                <a:gd name="T25" fmla="*/ 19 h 20"/>
                <a:gd name="T26" fmla="*/ 22 w 38"/>
                <a:gd name="T27" fmla="*/ 19 h 20"/>
                <a:gd name="T28" fmla="*/ 24 w 38"/>
                <a:gd name="T29" fmla="*/ 19 h 20"/>
                <a:gd name="T30" fmla="*/ 26 w 38"/>
                <a:gd name="T31" fmla="*/ 19 h 20"/>
                <a:gd name="T32" fmla="*/ 28 w 38"/>
                <a:gd name="T33" fmla="*/ 19 h 20"/>
                <a:gd name="T34" fmla="*/ 30 w 38"/>
                <a:gd name="T35" fmla="*/ 18 h 20"/>
                <a:gd name="T36" fmla="*/ 31 w 38"/>
                <a:gd name="T37" fmla="*/ 17 h 20"/>
                <a:gd name="T38" fmla="*/ 33 w 38"/>
                <a:gd name="T39" fmla="*/ 17 h 20"/>
                <a:gd name="T40" fmla="*/ 34 w 38"/>
                <a:gd name="T41" fmla="*/ 16 h 20"/>
                <a:gd name="T42" fmla="*/ 35 w 38"/>
                <a:gd name="T43" fmla="*/ 15 h 20"/>
                <a:gd name="T44" fmla="*/ 36 w 38"/>
                <a:gd name="T45" fmla="*/ 13 h 20"/>
                <a:gd name="T46" fmla="*/ 37 w 38"/>
                <a:gd name="T47" fmla="*/ 12 h 20"/>
                <a:gd name="T48" fmla="*/ 37 w 38"/>
                <a:gd name="T49" fmla="*/ 10 h 20"/>
                <a:gd name="T50" fmla="*/ 37 w 38"/>
                <a:gd name="T51" fmla="*/ 8 h 20"/>
                <a:gd name="T52" fmla="*/ 37 w 38"/>
                <a:gd name="T53" fmla="*/ 6 h 20"/>
                <a:gd name="T54" fmla="*/ 36 w 38"/>
                <a:gd name="T55" fmla="*/ 5 h 20"/>
                <a:gd name="T56" fmla="*/ 35 w 38"/>
                <a:gd name="T57" fmla="*/ 3 h 20"/>
                <a:gd name="T58" fmla="*/ 33 w 38"/>
                <a:gd name="T59" fmla="*/ 1 h 20"/>
                <a:gd name="T60" fmla="*/ 31 w 38"/>
                <a:gd name="T61" fmla="*/ 1 h 20"/>
                <a:gd name="T62" fmla="*/ 27 w 38"/>
                <a:gd name="T63" fmla="*/ 0 h 20"/>
                <a:gd name="T64" fmla="*/ 23 w 38"/>
                <a:gd name="T65" fmla="*/ 0 h 20"/>
                <a:gd name="T66" fmla="*/ 21 w 38"/>
                <a:gd name="T67" fmla="*/ 0 h 20"/>
                <a:gd name="T68" fmla="*/ 19 w 38"/>
                <a:gd name="T69" fmla="*/ 0 h 20"/>
                <a:gd name="T70" fmla="*/ 16 w 38"/>
                <a:gd name="T71" fmla="*/ 0 h 20"/>
                <a:gd name="T72" fmla="*/ 13 w 38"/>
                <a:gd name="T73" fmla="*/ 1 h 20"/>
                <a:gd name="T74" fmla="*/ 11 w 38"/>
                <a:gd name="T75" fmla="*/ 1 h 20"/>
                <a:gd name="T76" fmla="*/ 9 w 38"/>
                <a:gd name="T77" fmla="*/ 2 h 20"/>
                <a:gd name="T78" fmla="*/ 7 w 38"/>
                <a:gd name="T79" fmla="*/ 2 h 20"/>
                <a:gd name="T80" fmla="*/ 5 w 38"/>
                <a:gd name="T81" fmla="*/ 4 h 20"/>
                <a:gd name="T82" fmla="*/ 4 w 38"/>
                <a:gd name="T83" fmla="*/ 5 h 20"/>
                <a:gd name="T84" fmla="*/ 2 w 38"/>
                <a:gd name="T85" fmla="*/ 6 h 20"/>
                <a:gd name="T86" fmla="*/ 1 w 38"/>
                <a:gd name="T87" fmla="*/ 8 h 2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8" h="20">
                  <a:moveTo>
                    <a:pt x="1" y="8"/>
                  </a:moveTo>
                  <a:lnTo>
                    <a:pt x="0" y="8"/>
                  </a:lnTo>
                  <a:lnTo>
                    <a:pt x="0" y="9"/>
                  </a:lnTo>
                  <a:lnTo>
                    <a:pt x="0" y="10"/>
                  </a:lnTo>
                  <a:lnTo>
                    <a:pt x="0" y="11"/>
                  </a:lnTo>
                  <a:lnTo>
                    <a:pt x="0" y="12"/>
                  </a:lnTo>
                  <a:lnTo>
                    <a:pt x="0" y="13"/>
                  </a:lnTo>
                  <a:lnTo>
                    <a:pt x="1" y="13"/>
                  </a:lnTo>
                  <a:lnTo>
                    <a:pt x="2" y="14"/>
                  </a:lnTo>
                  <a:lnTo>
                    <a:pt x="2" y="15"/>
                  </a:lnTo>
                  <a:lnTo>
                    <a:pt x="3" y="15"/>
                  </a:lnTo>
                  <a:lnTo>
                    <a:pt x="4" y="16"/>
                  </a:lnTo>
                  <a:lnTo>
                    <a:pt x="5" y="17"/>
                  </a:lnTo>
                  <a:lnTo>
                    <a:pt x="6" y="17"/>
                  </a:lnTo>
                  <a:lnTo>
                    <a:pt x="7" y="17"/>
                  </a:lnTo>
                  <a:lnTo>
                    <a:pt x="8" y="18"/>
                  </a:lnTo>
                  <a:lnTo>
                    <a:pt x="9" y="18"/>
                  </a:lnTo>
                  <a:lnTo>
                    <a:pt x="10" y="18"/>
                  </a:lnTo>
                  <a:lnTo>
                    <a:pt x="11" y="18"/>
                  </a:lnTo>
                  <a:lnTo>
                    <a:pt x="12" y="18"/>
                  </a:lnTo>
                  <a:lnTo>
                    <a:pt x="13" y="18"/>
                  </a:lnTo>
                  <a:lnTo>
                    <a:pt x="14" y="19"/>
                  </a:lnTo>
                  <a:lnTo>
                    <a:pt x="15" y="19"/>
                  </a:lnTo>
                  <a:lnTo>
                    <a:pt x="16" y="19"/>
                  </a:lnTo>
                  <a:lnTo>
                    <a:pt x="17" y="19"/>
                  </a:lnTo>
                  <a:lnTo>
                    <a:pt x="19" y="19"/>
                  </a:lnTo>
                  <a:lnTo>
                    <a:pt x="21" y="19"/>
                  </a:lnTo>
                  <a:lnTo>
                    <a:pt x="22" y="19"/>
                  </a:lnTo>
                  <a:lnTo>
                    <a:pt x="23" y="19"/>
                  </a:lnTo>
                  <a:lnTo>
                    <a:pt x="24" y="19"/>
                  </a:lnTo>
                  <a:lnTo>
                    <a:pt x="25" y="19"/>
                  </a:lnTo>
                  <a:lnTo>
                    <a:pt x="26" y="19"/>
                  </a:lnTo>
                  <a:lnTo>
                    <a:pt x="27" y="19"/>
                  </a:lnTo>
                  <a:lnTo>
                    <a:pt x="28" y="19"/>
                  </a:lnTo>
                  <a:lnTo>
                    <a:pt x="29" y="19"/>
                  </a:lnTo>
                  <a:lnTo>
                    <a:pt x="30" y="18"/>
                  </a:lnTo>
                  <a:lnTo>
                    <a:pt x="31" y="18"/>
                  </a:lnTo>
                  <a:lnTo>
                    <a:pt x="31" y="17"/>
                  </a:lnTo>
                  <a:lnTo>
                    <a:pt x="32" y="17"/>
                  </a:lnTo>
                  <a:lnTo>
                    <a:pt x="33" y="17"/>
                  </a:lnTo>
                  <a:lnTo>
                    <a:pt x="33" y="16"/>
                  </a:lnTo>
                  <a:lnTo>
                    <a:pt x="34" y="16"/>
                  </a:lnTo>
                  <a:lnTo>
                    <a:pt x="34" y="15"/>
                  </a:lnTo>
                  <a:lnTo>
                    <a:pt x="35" y="15"/>
                  </a:lnTo>
                  <a:lnTo>
                    <a:pt x="35" y="14"/>
                  </a:lnTo>
                  <a:lnTo>
                    <a:pt x="36" y="13"/>
                  </a:lnTo>
                  <a:lnTo>
                    <a:pt x="36" y="12"/>
                  </a:lnTo>
                  <a:lnTo>
                    <a:pt x="37" y="12"/>
                  </a:lnTo>
                  <a:lnTo>
                    <a:pt x="37" y="11"/>
                  </a:lnTo>
                  <a:lnTo>
                    <a:pt x="37" y="10"/>
                  </a:lnTo>
                  <a:lnTo>
                    <a:pt x="37" y="9"/>
                  </a:lnTo>
                  <a:lnTo>
                    <a:pt x="37" y="8"/>
                  </a:lnTo>
                  <a:lnTo>
                    <a:pt x="37" y="7"/>
                  </a:lnTo>
                  <a:lnTo>
                    <a:pt x="37" y="6"/>
                  </a:lnTo>
                  <a:lnTo>
                    <a:pt x="37" y="5"/>
                  </a:lnTo>
                  <a:lnTo>
                    <a:pt x="36" y="5"/>
                  </a:lnTo>
                  <a:lnTo>
                    <a:pt x="36" y="4"/>
                  </a:lnTo>
                  <a:lnTo>
                    <a:pt x="35" y="3"/>
                  </a:lnTo>
                  <a:lnTo>
                    <a:pt x="34" y="2"/>
                  </a:lnTo>
                  <a:lnTo>
                    <a:pt x="33" y="1"/>
                  </a:lnTo>
                  <a:lnTo>
                    <a:pt x="32" y="1"/>
                  </a:lnTo>
                  <a:lnTo>
                    <a:pt x="31" y="1"/>
                  </a:lnTo>
                  <a:lnTo>
                    <a:pt x="28" y="0"/>
                  </a:lnTo>
                  <a:lnTo>
                    <a:pt x="27" y="0"/>
                  </a:lnTo>
                  <a:lnTo>
                    <a:pt x="25" y="0"/>
                  </a:lnTo>
                  <a:lnTo>
                    <a:pt x="23" y="0"/>
                  </a:lnTo>
                  <a:lnTo>
                    <a:pt x="22" y="0"/>
                  </a:lnTo>
                  <a:lnTo>
                    <a:pt x="21" y="0"/>
                  </a:lnTo>
                  <a:lnTo>
                    <a:pt x="20" y="0"/>
                  </a:lnTo>
                  <a:lnTo>
                    <a:pt x="19" y="0"/>
                  </a:lnTo>
                  <a:lnTo>
                    <a:pt x="17" y="0"/>
                  </a:lnTo>
                  <a:lnTo>
                    <a:pt x="16" y="0"/>
                  </a:lnTo>
                  <a:lnTo>
                    <a:pt x="14" y="0"/>
                  </a:lnTo>
                  <a:lnTo>
                    <a:pt x="13" y="1"/>
                  </a:lnTo>
                  <a:lnTo>
                    <a:pt x="12" y="1"/>
                  </a:lnTo>
                  <a:lnTo>
                    <a:pt x="11" y="1"/>
                  </a:lnTo>
                  <a:lnTo>
                    <a:pt x="10" y="1"/>
                  </a:lnTo>
                  <a:lnTo>
                    <a:pt x="9" y="2"/>
                  </a:lnTo>
                  <a:lnTo>
                    <a:pt x="8" y="2"/>
                  </a:lnTo>
                  <a:lnTo>
                    <a:pt x="7" y="2"/>
                  </a:lnTo>
                  <a:lnTo>
                    <a:pt x="6" y="3"/>
                  </a:lnTo>
                  <a:lnTo>
                    <a:pt x="5" y="4"/>
                  </a:lnTo>
                  <a:lnTo>
                    <a:pt x="4" y="4"/>
                  </a:lnTo>
                  <a:lnTo>
                    <a:pt x="4" y="5"/>
                  </a:lnTo>
                  <a:lnTo>
                    <a:pt x="3" y="5"/>
                  </a:lnTo>
                  <a:lnTo>
                    <a:pt x="2" y="6"/>
                  </a:lnTo>
                  <a:lnTo>
                    <a:pt x="2" y="7"/>
                  </a:lnTo>
                  <a:lnTo>
                    <a:pt x="1" y="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858" name="Freeform 376"/>
            <p:cNvSpPr>
              <a:spLocks/>
            </p:cNvSpPr>
            <p:nvPr/>
          </p:nvSpPr>
          <p:spPr bwMode="auto">
            <a:xfrm>
              <a:off x="3644" y="1604"/>
              <a:ext cx="39" cy="20"/>
            </a:xfrm>
            <a:custGeom>
              <a:avLst/>
              <a:gdLst>
                <a:gd name="T0" fmla="*/ 1 w 39"/>
                <a:gd name="T1" fmla="*/ 8 h 20"/>
                <a:gd name="T2" fmla="*/ 0 w 39"/>
                <a:gd name="T3" fmla="*/ 9 h 20"/>
                <a:gd name="T4" fmla="*/ 0 w 39"/>
                <a:gd name="T5" fmla="*/ 11 h 20"/>
                <a:gd name="T6" fmla="*/ 1 w 39"/>
                <a:gd name="T7" fmla="*/ 12 h 20"/>
                <a:gd name="T8" fmla="*/ 2 w 39"/>
                <a:gd name="T9" fmla="*/ 14 h 20"/>
                <a:gd name="T10" fmla="*/ 3 w 39"/>
                <a:gd name="T11" fmla="*/ 15 h 20"/>
                <a:gd name="T12" fmla="*/ 5 w 39"/>
                <a:gd name="T13" fmla="*/ 16 h 20"/>
                <a:gd name="T14" fmla="*/ 6 w 39"/>
                <a:gd name="T15" fmla="*/ 17 h 20"/>
                <a:gd name="T16" fmla="*/ 7 w 39"/>
                <a:gd name="T17" fmla="*/ 18 h 20"/>
                <a:gd name="T18" fmla="*/ 10 w 39"/>
                <a:gd name="T19" fmla="*/ 18 h 20"/>
                <a:gd name="T20" fmla="*/ 12 w 39"/>
                <a:gd name="T21" fmla="*/ 18 h 20"/>
                <a:gd name="T22" fmla="*/ 14 w 39"/>
                <a:gd name="T23" fmla="*/ 19 h 20"/>
                <a:gd name="T24" fmla="*/ 16 w 39"/>
                <a:gd name="T25" fmla="*/ 19 h 20"/>
                <a:gd name="T26" fmla="*/ 18 w 39"/>
                <a:gd name="T27" fmla="*/ 19 h 20"/>
                <a:gd name="T28" fmla="*/ 20 w 39"/>
                <a:gd name="T29" fmla="*/ 19 h 20"/>
                <a:gd name="T30" fmla="*/ 22 w 39"/>
                <a:gd name="T31" fmla="*/ 19 h 20"/>
                <a:gd name="T32" fmla="*/ 24 w 39"/>
                <a:gd name="T33" fmla="*/ 19 h 20"/>
                <a:gd name="T34" fmla="*/ 26 w 39"/>
                <a:gd name="T35" fmla="*/ 19 h 20"/>
                <a:gd name="T36" fmla="*/ 29 w 39"/>
                <a:gd name="T37" fmla="*/ 19 h 20"/>
                <a:gd name="T38" fmla="*/ 31 w 39"/>
                <a:gd name="T39" fmla="*/ 19 h 20"/>
                <a:gd name="T40" fmla="*/ 32 w 39"/>
                <a:gd name="T41" fmla="*/ 18 h 20"/>
                <a:gd name="T42" fmla="*/ 33 w 39"/>
                <a:gd name="T43" fmla="*/ 17 h 20"/>
                <a:gd name="T44" fmla="*/ 34 w 39"/>
                <a:gd name="T45" fmla="*/ 16 h 20"/>
                <a:gd name="T46" fmla="*/ 36 w 39"/>
                <a:gd name="T47" fmla="*/ 15 h 20"/>
                <a:gd name="T48" fmla="*/ 37 w 39"/>
                <a:gd name="T49" fmla="*/ 14 h 20"/>
                <a:gd name="T50" fmla="*/ 38 w 39"/>
                <a:gd name="T51" fmla="*/ 12 h 20"/>
                <a:gd name="T52" fmla="*/ 38 w 39"/>
                <a:gd name="T53" fmla="*/ 10 h 20"/>
                <a:gd name="T54" fmla="*/ 38 w 39"/>
                <a:gd name="T55" fmla="*/ 8 h 20"/>
                <a:gd name="T56" fmla="*/ 38 w 39"/>
                <a:gd name="T57" fmla="*/ 6 h 20"/>
                <a:gd name="T58" fmla="*/ 37 w 39"/>
                <a:gd name="T59" fmla="*/ 5 h 20"/>
                <a:gd name="T60" fmla="*/ 36 w 39"/>
                <a:gd name="T61" fmla="*/ 4 h 20"/>
                <a:gd name="T62" fmla="*/ 35 w 39"/>
                <a:gd name="T63" fmla="*/ 3 h 20"/>
                <a:gd name="T64" fmla="*/ 34 w 39"/>
                <a:gd name="T65" fmla="*/ 2 h 20"/>
                <a:gd name="T66" fmla="*/ 33 w 39"/>
                <a:gd name="T67" fmla="*/ 1 h 20"/>
                <a:gd name="T68" fmla="*/ 29 w 39"/>
                <a:gd name="T69" fmla="*/ 0 h 20"/>
                <a:gd name="T70" fmla="*/ 26 w 39"/>
                <a:gd name="T71" fmla="*/ 0 h 20"/>
                <a:gd name="T72" fmla="*/ 24 w 39"/>
                <a:gd name="T73" fmla="*/ 0 h 20"/>
                <a:gd name="T74" fmla="*/ 22 w 39"/>
                <a:gd name="T75" fmla="*/ 0 h 20"/>
                <a:gd name="T76" fmla="*/ 20 w 39"/>
                <a:gd name="T77" fmla="*/ 0 h 20"/>
                <a:gd name="T78" fmla="*/ 18 w 39"/>
                <a:gd name="T79" fmla="*/ 0 h 20"/>
                <a:gd name="T80" fmla="*/ 16 w 39"/>
                <a:gd name="T81" fmla="*/ 0 h 20"/>
                <a:gd name="T82" fmla="*/ 14 w 39"/>
                <a:gd name="T83" fmla="*/ 1 h 20"/>
                <a:gd name="T84" fmla="*/ 12 w 39"/>
                <a:gd name="T85" fmla="*/ 1 h 20"/>
                <a:gd name="T86" fmla="*/ 10 w 39"/>
                <a:gd name="T87" fmla="*/ 2 h 20"/>
                <a:gd name="T88" fmla="*/ 7 w 39"/>
                <a:gd name="T89" fmla="*/ 3 h 20"/>
                <a:gd name="T90" fmla="*/ 6 w 39"/>
                <a:gd name="T91" fmla="*/ 4 h 20"/>
                <a:gd name="T92" fmla="*/ 4 w 39"/>
                <a:gd name="T93" fmla="*/ 5 h 20"/>
                <a:gd name="T94" fmla="*/ 3 w 39"/>
                <a:gd name="T95" fmla="*/ 6 h 20"/>
                <a:gd name="T96" fmla="*/ 2 w 39"/>
                <a:gd name="T97" fmla="*/ 8 h 2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9" h="20">
                  <a:moveTo>
                    <a:pt x="2" y="8"/>
                  </a:moveTo>
                  <a:lnTo>
                    <a:pt x="1" y="8"/>
                  </a:lnTo>
                  <a:lnTo>
                    <a:pt x="1" y="9"/>
                  </a:lnTo>
                  <a:lnTo>
                    <a:pt x="0" y="9"/>
                  </a:lnTo>
                  <a:lnTo>
                    <a:pt x="0" y="10"/>
                  </a:lnTo>
                  <a:lnTo>
                    <a:pt x="0" y="11"/>
                  </a:lnTo>
                  <a:lnTo>
                    <a:pt x="0" y="12"/>
                  </a:lnTo>
                  <a:lnTo>
                    <a:pt x="1" y="12"/>
                  </a:lnTo>
                  <a:lnTo>
                    <a:pt x="1" y="13"/>
                  </a:lnTo>
                  <a:lnTo>
                    <a:pt x="2" y="14"/>
                  </a:lnTo>
                  <a:lnTo>
                    <a:pt x="2" y="15"/>
                  </a:lnTo>
                  <a:lnTo>
                    <a:pt x="3" y="15"/>
                  </a:lnTo>
                  <a:lnTo>
                    <a:pt x="4" y="16"/>
                  </a:lnTo>
                  <a:lnTo>
                    <a:pt x="5" y="16"/>
                  </a:lnTo>
                  <a:lnTo>
                    <a:pt x="5" y="17"/>
                  </a:lnTo>
                  <a:lnTo>
                    <a:pt x="6" y="17"/>
                  </a:lnTo>
                  <a:lnTo>
                    <a:pt x="6" y="18"/>
                  </a:lnTo>
                  <a:lnTo>
                    <a:pt x="7" y="18"/>
                  </a:lnTo>
                  <a:lnTo>
                    <a:pt x="8" y="18"/>
                  </a:lnTo>
                  <a:lnTo>
                    <a:pt x="10" y="18"/>
                  </a:lnTo>
                  <a:lnTo>
                    <a:pt x="11" y="18"/>
                  </a:lnTo>
                  <a:lnTo>
                    <a:pt x="12" y="18"/>
                  </a:lnTo>
                  <a:lnTo>
                    <a:pt x="13" y="19"/>
                  </a:lnTo>
                  <a:lnTo>
                    <a:pt x="14" y="19"/>
                  </a:lnTo>
                  <a:lnTo>
                    <a:pt x="15" y="19"/>
                  </a:lnTo>
                  <a:lnTo>
                    <a:pt x="16" y="19"/>
                  </a:lnTo>
                  <a:lnTo>
                    <a:pt x="17" y="19"/>
                  </a:lnTo>
                  <a:lnTo>
                    <a:pt x="18" y="19"/>
                  </a:lnTo>
                  <a:lnTo>
                    <a:pt x="19" y="19"/>
                  </a:lnTo>
                  <a:lnTo>
                    <a:pt x="20" y="19"/>
                  </a:lnTo>
                  <a:lnTo>
                    <a:pt x="21" y="19"/>
                  </a:lnTo>
                  <a:lnTo>
                    <a:pt x="22" y="19"/>
                  </a:lnTo>
                  <a:lnTo>
                    <a:pt x="23" y="19"/>
                  </a:lnTo>
                  <a:lnTo>
                    <a:pt x="24" y="19"/>
                  </a:lnTo>
                  <a:lnTo>
                    <a:pt x="25" y="19"/>
                  </a:lnTo>
                  <a:lnTo>
                    <a:pt x="26" y="19"/>
                  </a:lnTo>
                  <a:lnTo>
                    <a:pt x="27" y="19"/>
                  </a:lnTo>
                  <a:lnTo>
                    <a:pt x="29" y="19"/>
                  </a:lnTo>
                  <a:lnTo>
                    <a:pt x="30" y="19"/>
                  </a:lnTo>
                  <a:lnTo>
                    <a:pt x="31" y="19"/>
                  </a:lnTo>
                  <a:lnTo>
                    <a:pt x="31" y="18"/>
                  </a:lnTo>
                  <a:lnTo>
                    <a:pt x="32" y="18"/>
                  </a:lnTo>
                  <a:lnTo>
                    <a:pt x="33" y="18"/>
                  </a:lnTo>
                  <a:lnTo>
                    <a:pt x="33" y="17"/>
                  </a:lnTo>
                  <a:lnTo>
                    <a:pt x="34" y="17"/>
                  </a:lnTo>
                  <a:lnTo>
                    <a:pt x="34" y="16"/>
                  </a:lnTo>
                  <a:lnTo>
                    <a:pt x="35" y="16"/>
                  </a:lnTo>
                  <a:lnTo>
                    <a:pt x="36" y="15"/>
                  </a:lnTo>
                  <a:lnTo>
                    <a:pt x="36" y="14"/>
                  </a:lnTo>
                  <a:lnTo>
                    <a:pt x="37" y="14"/>
                  </a:lnTo>
                  <a:lnTo>
                    <a:pt x="37" y="13"/>
                  </a:lnTo>
                  <a:lnTo>
                    <a:pt x="38" y="12"/>
                  </a:lnTo>
                  <a:lnTo>
                    <a:pt x="38" y="11"/>
                  </a:lnTo>
                  <a:lnTo>
                    <a:pt x="38" y="10"/>
                  </a:lnTo>
                  <a:lnTo>
                    <a:pt x="38" y="9"/>
                  </a:lnTo>
                  <a:lnTo>
                    <a:pt x="38" y="8"/>
                  </a:lnTo>
                  <a:lnTo>
                    <a:pt x="38" y="7"/>
                  </a:lnTo>
                  <a:lnTo>
                    <a:pt x="38" y="6"/>
                  </a:lnTo>
                  <a:lnTo>
                    <a:pt x="38" y="5"/>
                  </a:lnTo>
                  <a:lnTo>
                    <a:pt x="37" y="5"/>
                  </a:lnTo>
                  <a:lnTo>
                    <a:pt x="37" y="4"/>
                  </a:lnTo>
                  <a:lnTo>
                    <a:pt x="36" y="4"/>
                  </a:lnTo>
                  <a:lnTo>
                    <a:pt x="36" y="3"/>
                  </a:lnTo>
                  <a:lnTo>
                    <a:pt x="35" y="3"/>
                  </a:lnTo>
                  <a:lnTo>
                    <a:pt x="35" y="2"/>
                  </a:lnTo>
                  <a:lnTo>
                    <a:pt x="34" y="2"/>
                  </a:lnTo>
                  <a:lnTo>
                    <a:pt x="34" y="1"/>
                  </a:lnTo>
                  <a:lnTo>
                    <a:pt x="33" y="1"/>
                  </a:lnTo>
                  <a:lnTo>
                    <a:pt x="32" y="1"/>
                  </a:lnTo>
                  <a:lnTo>
                    <a:pt x="29" y="0"/>
                  </a:lnTo>
                  <a:lnTo>
                    <a:pt x="27" y="0"/>
                  </a:lnTo>
                  <a:lnTo>
                    <a:pt x="26" y="0"/>
                  </a:lnTo>
                  <a:lnTo>
                    <a:pt x="25" y="0"/>
                  </a:lnTo>
                  <a:lnTo>
                    <a:pt x="24" y="0"/>
                  </a:lnTo>
                  <a:lnTo>
                    <a:pt x="23" y="0"/>
                  </a:lnTo>
                  <a:lnTo>
                    <a:pt x="22" y="0"/>
                  </a:lnTo>
                  <a:lnTo>
                    <a:pt x="21" y="0"/>
                  </a:lnTo>
                  <a:lnTo>
                    <a:pt x="20" y="0"/>
                  </a:lnTo>
                  <a:lnTo>
                    <a:pt x="19" y="0"/>
                  </a:lnTo>
                  <a:lnTo>
                    <a:pt x="18" y="0"/>
                  </a:lnTo>
                  <a:lnTo>
                    <a:pt x="17" y="0"/>
                  </a:lnTo>
                  <a:lnTo>
                    <a:pt x="16" y="0"/>
                  </a:lnTo>
                  <a:lnTo>
                    <a:pt x="15" y="0"/>
                  </a:lnTo>
                  <a:lnTo>
                    <a:pt x="14" y="1"/>
                  </a:lnTo>
                  <a:lnTo>
                    <a:pt x="13" y="1"/>
                  </a:lnTo>
                  <a:lnTo>
                    <a:pt x="12" y="1"/>
                  </a:lnTo>
                  <a:lnTo>
                    <a:pt x="11" y="2"/>
                  </a:lnTo>
                  <a:lnTo>
                    <a:pt x="10" y="2"/>
                  </a:lnTo>
                  <a:lnTo>
                    <a:pt x="8" y="2"/>
                  </a:lnTo>
                  <a:lnTo>
                    <a:pt x="7" y="3"/>
                  </a:lnTo>
                  <a:lnTo>
                    <a:pt x="6" y="3"/>
                  </a:lnTo>
                  <a:lnTo>
                    <a:pt x="6" y="4"/>
                  </a:lnTo>
                  <a:lnTo>
                    <a:pt x="5" y="4"/>
                  </a:lnTo>
                  <a:lnTo>
                    <a:pt x="4" y="5"/>
                  </a:lnTo>
                  <a:lnTo>
                    <a:pt x="4" y="6"/>
                  </a:lnTo>
                  <a:lnTo>
                    <a:pt x="3" y="6"/>
                  </a:lnTo>
                  <a:lnTo>
                    <a:pt x="2" y="7"/>
                  </a:lnTo>
                  <a:lnTo>
                    <a:pt x="2" y="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859" name="Freeform 377"/>
            <p:cNvSpPr>
              <a:spLocks/>
            </p:cNvSpPr>
            <p:nvPr/>
          </p:nvSpPr>
          <p:spPr bwMode="auto">
            <a:xfrm>
              <a:off x="3409" y="1471"/>
              <a:ext cx="38" cy="26"/>
            </a:xfrm>
            <a:custGeom>
              <a:avLst/>
              <a:gdLst>
                <a:gd name="T0" fmla="*/ 0 w 38"/>
                <a:gd name="T1" fmla="*/ 13 h 26"/>
                <a:gd name="T2" fmla="*/ 0 w 38"/>
                <a:gd name="T3" fmla="*/ 15 h 26"/>
                <a:gd name="T4" fmla="*/ 0 w 38"/>
                <a:gd name="T5" fmla="*/ 17 h 26"/>
                <a:gd name="T6" fmla="*/ 1 w 38"/>
                <a:gd name="T7" fmla="*/ 18 h 26"/>
                <a:gd name="T8" fmla="*/ 2 w 38"/>
                <a:gd name="T9" fmla="*/ 20 h 26"/>
                <a:gd name="T10" fmla="*/ 3 w 38"/>
                <a:gd name="T11" fmla="*/ 22 h 26"/>
                <a:gd name="T12" fmla="*/ 5 w 38"/>
                <a:gd name="T13" fmla="*/ 23 h 26"/>
                <a:gd name="T14" fmla="*/ 7 w 38"/>
                <a:gd name="T15" fmla="*/ 24 h 26"/>
                <a:gd name="T16" fmla="*/ 9 w 38"/>
                <a:gd name="T17" fmla="*/ 24 h 26"/>
                <a:gd name="T18" fmla="*/ 10 w 38"/>
                <a:gd name="T19" fmla="*/ 25 h 26"/>
                <a:gd name="T20" fmla="*/ 12 w 38"/>
                <a:gd name="T21" fmla="*/ 25 h 26"/>
                <a:gd name="T22" fmla="*/ 14 w 38"/>
                <a:gd name="T23" fmla="*/ 25 h 26"/>
                <a:gd name="T24" fmla="*/ 16 w 38"/>
                <a:gd name="T25" fmla="*/ 25 h 26"/>
                <a:gd name="T26" fmla="*/ 18 w 38"/>
                <a:gd name="T27" fmla="*/ 25 h 26"/>
                <a:gd name="T28" fmla="*/ 20 w 38"/>
                <a:gd name="T29" fmla="*/ 25 h 26"/>
                <a:gd name="T30" fmla="*/ 22 w 38"/>
                <a:gd name="T31" fmla="*/ 25 h 26"/>
                <a:gd name="T32" fmla="*/ 24 w 38"/>
                <a:gd name="T33" fmla="*/ 25 h 26"/>
                <a:gd name="T34" fmla="*/ 26 w 38"/>
                <a:gd name="T35" fmla="*/ 25 h 26"/>
                <a:gd name="T36" fmla="*/ 28 w 38"/>
                <a:gd name="T37" fmla="*/ 25 h 26"/>
                <a:gd name="T38" fmla="*/ 29 w 38"/>
                <a:gd name="T39" fmla="*/ 24 h 26"/>
                <a:gd name="T40" fmla="*/ 31 w 38"/>
                <a:gd name="T41" fmla="*/ 24 h 26"/>
                <a:gd name="T42" fmla="*/ 33 w 38"/>
                <a:gd name="T43" fmla="*/ 24 h 26"/>
                <a:gd name="T44" fmla="*/ 34 w 38"/>
                <a:gd name="T45" fmla="*/ 23 h 26"/>
                <a:gd name="T46" fmla="*/ 36 w 38"/>
                <a:gd name="T47" fmla="*/ 21 h 26"/>
                <a:gd name="T48" fmla="*/ 37 w 38"/>
                <a:gd name="T49" fmla="*/ 20 h 26"/>
                <a:gd name="T50" fmla="*/ 37 w 38"/>
                <a:gd name="T51" fmla="*/ 17 h 26"/>
                <a:gd name="T52" fmla="*/ 37 w 38"/>
                <a:gd name="T53" fmla="*/ 15 h 26"/>
                <a:gd name="T54" fmla="*/ 37 w 38"/>
                <a:gd name="T55" fmla="*/ 13 h 26"/>
                <a:gd name="T56" fmla="*/ 37 w 38"/>
                <a:gd name="T57" fmla="*/ 11 h 26"/>
                <a:gd name="T58" fmla="*/ 37 w 38"/>
                <a:gd name="T59" fmla="*/ 9 h 26"/>
                <a:gd name="T60" fmla="*/ 37 w 38"/>
                <a:gd name="T61" fmla="*/ 7 h 26"/>
                <a:gd name="T62" fmla="*/ 37 w 38"/>
                <a:gd name="T63" fmla="*/ 4 h 26"/>
                <a:gd name="T64" fmla="*/ 37 w 38"/>
                <a:gd name="T65" fmla="*/ 2 h 26"/>
                <a:gd name="T66" fmla="*/ 37 w 38"/>
                <a:gd name="T67" fmla="*/ 0 h 26"/>
                <a:gd name="T68" fmla="*/ 34 w 38"/>
                <a:gd name="T69" fmla="*/ 1 h 26"/>
                <a:gd name="T70" fmla="*/ 32 w 38"/>
                <a:gd name="T71" fmla="*/ 1 h 26"/>
                <a:gd name="T72" fmla="*/ 29 w 38"/>
                <a:gd name="T73" fmla="*/ 2 h 26"/>
                <a:gd name="T74" fmla="*/ 27 w 38"/>
                <a:gd name="T75" fmla="*/ 2 h 26"/>
                <a:gd name="T76" fmla="*/ 25 w 38"/>
                <a:gd name="T77" fmla="*/ 2 h 26"/>
                <a:gd name="T78" fmla="*/ 22 w 38"/>
                <a:gd name="T79" fmla="*/ 2 h 26"/>
                <a:gd name="T80" fmla="*/ 19 w 38"/>
                <a:gd name="T81" fmla="*/ 2 h 26"/>
                <a:gd name="T82" fmla="*/ 17 w 38"/>
                <a:gd name="T83" fmla="*/ 3 h 26"/>
                <a:gd name="T84" fmla="*/ 14 w 38"/>
                <a:gd name="T85" fmla="*/ 3 h 26"/>
                <a:gd name="T86" fmla="*/ 12 w 38"/>
                <a:gd name="T87" fmla="*/ 4 h 26"/>
                <a:gd name="T88" fmla="*/ 9 w 38"/>
                <a:gd name="T89" fmla="*/ 5 h 26"/>
                <a:gd name="T90" fmla="*/ 7 w 38"/>
                <a:gd name="T91" fmla="*/ 7 h 26"/>
                <a:gd name="T92" fmla="*/ 5 w 38"/>
                <a:gd name="T93" fmla="*/ 8 h 26"/>
                <a:gd name="T94" fmla="*/ 3 w 38"/>
                <a:gd name="T95" fmla="*/ 9 h 26"/>
                <a:gd name="T96" fmla="*/ 1 w 38"/>
                <a:gd name="T97" fmla="*/ 11 h 2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8" h="26">
                  <a:moveTo>
                    <a:pt x="1" y="13"/>
                  </a:moveTo>
                  <a:lnTo>
                    <a:pt x="0" y="13"/>
                  </a:lnTo>
                  <a:lnTo>
                    <a:pt x="0" y="14"/>
                  </a:lnTo>
                  <a:lnTo>
                    <a:pt x="0" y="15"/>
                  </a:lnTo>
                  <a:lnTo>
                    <a:pt x="0" y="16"/>
                  </a:lnTo>
                  <a:lnTo>
                    <a:pt x="0" y="17"/>
                  </a:lnTo>
                  <a:lnTo>
                    <a:pt x="1" y="17"/>
                  </a:lnTo>
                  <a:lnTo>
                    <a:pt x="1" y="18"/>
                  </a:lnTo>
                  <a:lnTo>
                    <a:pt x="1" y="20"/>
                  </a:lnTo>
                  <a:lnTo>
                    <a:pt x="2" y="20"/>
                  </a:lnTo>
                  <a:lnTo>
                    <a:pt x="2" y="21"/>
                  </a:lnTo>
                  <a:lnTo>
                    <a:pt x="3" y="22"/>
                  </a:lnTo>
                  <a:lnTo>
                    <a:pt x="4" y="22"/>
                  </a:lnTo>
                  <a:lnTo>
                    <a:pt x="5" y="23"/>
                  </a:lnTo>
                  <a:lnTo>
                    <a:pt x="6" y="23"/>
                  </a:lnTo>
                  <a:lnTo>
                    <a:pt x="7" y="24"/>
                  </a:lnTo>
                  <a:lnTo>
                    <a:pt x="8" y="24"/>
                  </a:lnTo>
                  <a:lnTo>
                    <a:pt x="9" y="24"/>
                  </a:lnTo>
                  <a:lnTo>
                    <a:pt x="9" y="25"/>
                  </a:lnTo>
                  <a:lnTo>
                    <a:pt x="10" y="25"/>
                  </a:lnTo>
                  <a:lnTo>
                    <a:pt x="11" y="25"/>
                  </a:lnTo>
                  <a:lnTo>
                    <a:pt x="12" y="25"/>
                  </a:lnTo>
                  <a:lnTo>
                    <a:pt x="13" y="25"/>
                  </a:lnTo>
                  <a:lnTo>
                    <a:pt x="14" y="25"/>
                  </a:lnTo>
                  <a:lnTo>
                    <a:pt x="15" y="25"/>
                  </a:lnTo>
                  <a:lnTo>
                    <a:pt x="16" y="25"/>
                  </a:lnTo>
                  <a:lnTo>
                    <a:pt x="17" y="25"/>
                  </a:lnTo>
                  <a:lnTo>
                    <a:pt x="18" y="25"/>
                  </a:lnTo>
                  <a:lnTo>
                    <a:pt x="19" y="25"/>
                  </a:lnTo>
                  <a:lnTo>
                    <a:pt x="20" y="25"/>
                  </a:lnTo>
                  <a:lnTo>
                    <a:pt x="21" y="25"/>
                  </a:lnTo>
                  <a:lnTo>
                    <a:pt x="22" y="25"/>
                  </a:lnTo>
                  <a:lnTo>
                    <a:pt x="23" y="25"/>
                  </a:lnTo>
                  <a:lnTo>
                    <a:pt x="24" y="25"/>
                  </a:lnTo>
                  <a:lnTo>
                    <a:pt x="25" y="25"/>
                  </a:lnTo>
                  <a:lnTo>
                    <a:pt x="26" y="25"/>
                  </a:lnTo>
                  <a:lnTo>
                    <a:pt x="27" y="25"/>
                  </a:lnTo>
                  <a:lnTo>
                    <a:pt x="28" y="25"/>
                  </a:lnTo>
                  <a:lnTo>
                    <a:pt x="29" y="25"/>
                  </a:lnTo>
                  <a:lnTo>
                    <a:pt x="29" y="24"/>
                  </a:lnTo>
                  <a:lnTo>
                    <a:pt x="30" y="24"/>
                  </a:lnTo>
                  <a:lnTo>
                    <a:pt x="31" y="24"/>
                  </a:lnTo>
                  <a:lnTo>
                    <a:pt x="32" y="24"/>
                  </a:lnTo>
                  <a:lnTo>
                    <a:pt x="33" y="24"/>
                  </a:lnTo>
                  <a:lnTo>
                    <a:pt x="33" y="23"/>
                  </a:lnTo>
                  <a:lnTo>
                    <a:pt x="34" y="23"/>
                  </a:lnTo>
                  <a:lnTo>
                    <a:pt x="35" y="22"/>
                  </a:lnTo>
                  <a:lnTo>
                    <a:pt x="36" y="21"/>
                  </a:lnTo>
                  <a:lnTo>
                    <a:pt x="36" y="20"/>
                  </a:lnTo>
                  <a:lnTo>
                    <a:pt x="37" y="20"/>
                  </a:lnTo>
                  <a:lnTo>
                    <a:pt x="37" y="18"/>
                  </a:lnTo>
                  <a:lnTo>
                    <a:pt x="37" y="17"/>
                  </a:lnTo>
                  <a:lnTo>
                    <a:pt x="37" y="16"/>
                  </a:lnTo>
                  <a:lnTo>
                    <a:pt x="37" y="15"/>
                  </a:lnTo>
                  <a:lnTo>
                    <a:pt x="37" y="14"/>
                  </a:lnTo>
                  <a:lnTo>
                    <a:pt x="37" y="13"/>
                  </a:lnTo>
                  <a:lnTo>
                    <a:pt x="37" y="12"/>
                  </a:lnTo>
                  <a:lnTo>
                    <a:pt x="37" y="11"/>
                  </a:lnTo>
                  <a:lnTo>
                    <a:pt x="37" y="10"/>
                  </a:lnTo>
                  <a:lnTo>
                    <a:pt x="37" y="9"/>
                  </a:lnTo>
                  <a:lnTo>
                    <a:pt x="37" y="8"/>
                  </a:lnTo>
                  <a:lnTo>
                    <a:pt x="37" y="7"/>
                  </a:lnTo>
                  <a:lnTo>
                    <a:pt x="37" y="5"/>
                  </a:lnTo>
                  <a:lnTo>
                    <a:pt x="37" y="4"/>
                  </a:lnTo>
                  <a:lnTo>
                    <a:pt x="37" y="3"/>
                  </a:lnTo>
                  <a:lnTo>
                    <a:pt x="37" y="2"/>
                  </a:lnTo>
                  <a:lnTo>
                    <a:pt x="37" y="1"/>
                  </a:lnTo>
                  <a:lnTo>
                    <a:pt x="37" y="0"/>
                  </a:lnTo>
                  <a:lnTo>
                    <a:pt x="35" y="1"/>
                  </a:lnTo>
                  <a:lnTo>
                    <a:pt x="34" y="1"/>
                  </a:lnTo>
                  <a:lnTo>
                    <a:pt x="33" y="1"/>
                  </a:lnTo>
                  <a:lnTo>
                    <a:pt x="32" y="1"/>
                  </a:lnTo>
                  <a:lnTo>
                    <a:pt x="31" y="1"/>
                  </a:lnTo>
                  <a:lnTo>
                    <a:pt x="29" y="2"/>
                  </a:lnTo>
                  <a:lnTo>
                    <a:pt x="28" y="2"/>
                  </a:lnTo>
                  <a:lnTo>
                    <a:pt x="27" y="2"/>
                  </a:lnTo>
                  <a:lnTo>
                    <a:pt x="26" y="2"/>
                  </a:lnTo>
                  <a:lnTo>
                    <a:pt x="25" y="2"/>
                  </a:lnTo>
                  <a:lnTo>
                    <a:pt x="23" y="2"/>
                  </a:lnTo>
                  <a:lnTo>
                    <a:pt x="22" y="2"/>
                  </a:lnTo>
                  <a:lnTo>
                    <a:pt x="21" y="2"/>
                  </a:lnTo>
                  <a:lnTo>
                    <a:pt x="19" y="2"/>
                  </a:lnTo>
                  <a:lnTo>
                    <a:pt x="18" y="3"/>
                  </a:lnTo>
                  <a:lnTo>
                    <a:pt x="17" y="3"/>
                  </a:lnTo>
                  <a:lnTo>
                    <a:pt x="15" y="3"/>
                  </a:lnTo>
                  <a:lnTo>
                    <a:pt x="14" y="3"/>
                  </a:lnTo>
                  <a:lnTo>
                    <a:pt x="13" y="4"/>
                  </a:lnTo>
                  <a:lnTo>
                    <a:pt x="12" y="4"/>
                  </a:lnTo>
                  <a:lnTo>
                    <a:pt x="11" y="4"/>
                  </a:lnTo>
                  <a:lnTo>
                    <a:pt x="9" y="5"/>
                  </a:lnTo>
                  <a:lnTo>
                    <a:pt x="8" y="5"/>
                  </a:lnTo>
                  <a:lnTo>
                    <a:pt x="7" y="7"/>
                  </a:lnTo>
                  <a:lnTo>
                    <a:pt x="6" y="7"/>
                  </a:lnTo>
                  <a:lnTo>
                    <a:pt x="5" y="8"/>
                  </a:lnTo>
                  <a:lnTo>
                    <a:pt x="4" y="9"/>
                  </a:lnTo>
                  <a:lnTo>
                    <a:pt x="3" y="9"/>
                  </a:lnTo>
                  <a:lnTo>
                    <a:pt x="2" y="11"/>
                  </a:lnTo>
                  <a:lnTo>
                    <a:pt x="1" y="11"/>
                  </a:lnTo>
                  <a:lnTo>
                    <a:pt x="1" y="13"/>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860" name="Freeform 378"/>
            <p:cNvSpPr>
              <a:spLocks/>
            </p:cNvSpPr>
            <p:nvPr/>
          </p:nvSpPr>
          <p:spPr bwMode="auto">
            <a:xfrm>
              <a:off x="3322" y="1532"/>
              <a:ext cx="38" cy="24"/>
            </a:xfrm>
            <a:custGeom>
              <a:avLst/>
              <a:gdLst>
                <a:gd name="T0" fmla="*/ 0 w 38"/>
                <a:gd name="T1" fmla="*/ 12 h 24"/>
                <a:gd name="T2" fmla="*/ 0 w 38"/>
                <a:gd name="T3" fmla="*/ 14 h 24"/>
                <a:gd name="T4" fmla="*/ 0 w 38"/>
                <a:gd name="T5" fmla="*/ 16 h 24"/>
                <a:gd name="T6" fmla="*/ 1 w 38"/>
                <a:gd name="T7" fmla="*/ 17 h 24"/>
                <a:gd name="T8" fmla="*/ 2 w 38"/>
                <a:gd name="T9" fmla="*/ 18 h 24"/>
                <a:gd name="T10" fmla="*/ 4 w 38"/>
                <a:gd name="T11" fmla="*/ 19 h 24"/>
                <a:gd name="T12" fmla="*/ 5 w 38"/>
                <a:gd name="T13" fmla="*/ 21 h 24"/>
                <a:gd name="T14" fmla="*/ 6 w 38"/>
                <a:gd name="T15" fmla="*/ 22 h 24"/>
                <a:gd name="T16" fmla="*/ 8 w 38"/>
                <a:gd name="T17" fmla="*/ 22 h 24"/>
                <a:gd name="T18" fmla="*/ 9 w 38"/>
                <a:gd name="T19" fmla="*/ 23 h 24"/>
                <a:gd name="T20" fmla="*/ 11 w 38"/>
                <a:gd name="T21" fmla="*/ 23 h 24"/>
                <a:gd name="T22" fmla="*/ 13 w 38"/>
                <a:gd name="T23" fmla="*/ 23 h 24"/>
                <a:gd name="T24" fmla="*/ 15 w 38"/>
                <a:gd name="T25" fmla="*/ 23 h 24"/>
                <a:gd name="T26" fmla="*/ 17 w 38"/>
                <a:gd name="T27" fmla="*/ 23 h 24"/>
                <a:gd name="T28" fmla="*/ 19 w 38"/>
                <a:gd name="T29" fmla="*/ 23 h 24"/>
                <a:gd name="T30" fmla="*/ 21 w 38"/>
                <a:gd name="T31" fmla="*/ 23 h 24"/>
                <a:gd name="T32" fmla="*/ 23 w 38"/>
                <a:gd name="T33" fmla="*/ 23 h 24"/>
                <a:gd name="T34" fmla="*/ 25 w 38"/>
                <a:gd name="T35" fmla="*/ 23 h 24"/>
                <a:gd name="T36" fmla="*/ 27 w 38"/>
                <a:gd name="T37" fmla="*/ 23 h 24"/>
                <a:gd name="T38" fmla="*/ 29 w 38"/>
                <a:gd name="T39" fmla="*/ 23 h 24"/>
                <a:gd name="T40" fmla="*/ 31 w 38"/>
                <a:gd name="T41" fmla="*/ 23 h 24"/>
                <a:gd name="T42" fmla="*/ 33 w 38"/>
                <a:gd name="T43" fmla="*/ 22 h 24"/>
                <a:gd name="T44" fmla="*/ 35 w 38"/>
                <a:gd name="T45" fmla="*/ 20 h 24"/>
                <a:gd name="T46" fmla="*/ 36 w 38"/>
                <a:gd name="T47" fmla="*/ 18 h 24"/>
                <a:gd name="T48" fmla="*/ 37 w 38"/>
                <a:gd name="T49" fmla="*/ 16 h 24"/>
                <a:gd name="T50" fmla="*/ 37 w 38"/>
                <a:gd name="T51" fmla="*/ 14 h 24"/>
                <a:gd name="T52" fmla="*/ 37 w 38"/>
                <a:gd name="T53" fmla="*/ 12 h 24"/>
                <a:gd name="T54" fmla="*/ 36 w 38"/>
                <a:gd name="T55" fmla="*/ 10 h 24"/>
                <a:gd name="T56" fmla="*/ 36 w 38"/>
                <a:gd name="T57" fmla="*/ 8 h 24"/>
                <a:gd name="T58" fmla="*/ 37 w 38"/>
                <a:gd name="T59" fmla="*/ 7 h 24"/>
                <a:gd name="T60" fmla="*/ 37 w 38"/>
                <a:gd name="T61" fmla="*/ 5 h 24"/>
                <a:gd name="T62" fmla="*/ 37 w 38"/>
                <a:gd name="T63" fmla="*/ 3 h 24"/>
                <a:gd name="T64" fmla="*/ 37 w 38"/>
                <a:gd name="T65" fmla="*/ 1 h 24"/>
                <a:gd name="T66" fmla="*/ 35 w 38"/>
                <a:gd name="T67" fmla="*/ 0 h 24"/>
                <a:gd name="T68" fmla="*/ 33 w 38"/>
                <a:gd name="T69" fmla="*/ 0 h 24"/>
                <a:gd name="T70" fmla="*/ 31 w 38"/>
                <a:gd name="T71" fmla="*/ 0 h 24"/>
                <a:gd name="T72" fmla="*/ 28 w 38"/>
                <a:gd name="T73" fmla="*/ 1 h 24"/>
                <a:gd name="T74" fmla="*/ 26 w 38"/>
                <a:gd name="T75" fmla="*/ 1 h 24"/>
                <a:gd name="T76" fmla="*/ 23 w 38"/>
                <a:gd name="T77" fmla="*/ 1 h 24"/>
                <a:gd name="T78" fmla="*/ 21 w 38"/>
                <a:gd name="T79" fmla="*/ 2 h 24"/>
                <a:gd name="T80" fmla="*/ 18 w 38"/>
                <a:gd name="T81" fmla="*/ 2 h 24"/>
                <a:gd name="T82" fmla="*/ 15 w 38"/>
                <a:gd name="T83" fmla="*/ 2 h 24"/>
                <a:gd name="T84" fmla="*/ 13 w 38"/>
                <a:gd name="T85" fmla="*/ 3 h 24"/>
                <a:gd name="T86" fmla="*/ 10 w 38"/>
                <a:gd name="T87" fmla="*/ 4 h 24"/>
                <a:gd name="T88" fmla="*/ 8 w 38"/>
                <a:gd name="T89" fmla="*/ 4 h 24"/>
                <a:gd name="T90" fmla="*/ 6 w 38"/>
                <a:gd name="T91" fmla="*/ 6 h 24"/>
                <a:gd name="T92" fmla="*/ 4 w 38"/>
                <a:gd name="T93" fmla="*/ 7 h 24"/>
                <a:gd name="T94" fmla="*/ 2 w 38"/>
                <a:gd name="T95" fmla="*/ 9 h 24"/>
                <a:gd name="T96" fmla="*/ 1 w 38"/>
                <a:gd name="T97" fmla="*/ 12 h 2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8" h="24">
                  <a:moveTo>
                    <a:pt x="1" y="12"/>
                  </a:moveTo>
                  <a:lnTo>
                    <a:pt x="0" y="12"/>
                  </a:lnTo>
                  <a:lnTo>
                    <a:pt x="0" y="13"/>
                  </a:lnTo>
                  <a:lnTo>
                    <a:pt x="0" y="14"/>
                  </a:lnTo>
                  <a:lnTo>
                    <a:pt x="0" y="15"/>
                  </a:lnTo>
                  <a:lnTo>
                    <a:pt x="0" y="16"/>
                  </a:lnTo>
                  <a:lnTo>
                    <a:pt x="0" y="17"/>
                  </a:lnTo>
                  <a:lnTo>
                    <a:pt x="1" y="17"/>
                  </a:lnTo>
                  <a:lnTo>
                    <a:pt x="1" y="18"/>
                  </a:lnTo>
                  <a:lnTo>
                    <a:pt x="2" y="18"/>
                  </a:lnTo>
                  <a:lnTo>
                    <a:pt x="2" y="19"/>
                  </a:lnTo>
                  <a:lnTo>
                    <a:pt x="4" y="19"/>
                  </a:lnTo>
                  <a:lnTo>
                    <a:pt x="4" y="20"/>
                  </a:lnTo>
                  <a:lnTo>
                    <a:pt x="5" y="21"/>
                  </a:lnTo>
                  <a:lnTo>
                    <a:pt x="6" y="21"/>
                  </a:lnTo>
                  <a:lnTo>
                    <a:pt x="6" y="22"/>
                  </a:lnTo>
                  <a:lnTo>
                    <a:pt x="7" y="22"/>
                  </a:lnTo>
                  <a:lnTo>
                    <a:pt x="8" y="22"/>
                  </a:lnTo>
                  <a:lnTo>
                    <a:pt x="8" y="23"/>
                  </a:lnTo>
                  <a:lnTo>
                    <a:pt x="9" y="23"/>
                  </a:lnTo>
                  <a:lnTo>
                    <a:pt x="10" y="23"/>
                  </a:lnTo>
                  <a:lnTo>
                    <a:pt x="11" y="23"/>
                  </a:lnTo>
                  <a:lnTo>
                    <a:pt x="12" y="23"/>
                  </a:lnTo>
                  <a:lnTo>
                    <a:pt x="13" y="23"/>
                  </a:lnTo>
                  <a:lnTo>
                    <a:pt x="14" y="23"/>
                  </a:lnTo>
                  <a:lnTo>
                    <a:pt x="15" y="23"/>
                  </a:lnTo>
                  <a:lnTo>
                    <a:pt x="16" y="23"/>
                  </a:lnTo>
                  <a:lnTo>
                    <a:pt x="17" y="23"/>
                  </a:lnTo>
                  <a:lnTo>
                    <a:pt x="18" y="23"/>
                  </a:lnTo>
                  <a:lnTo>
                    <a:pt x="19" y="23"/>
                  </a:lnTo>
                  <a:lnTo>
                    <a:pt x="20" y="23"/>
                  </a:lnTo>
                  <a:lnTo>
                    <a:pt x="21" y="23"/>
                  </a:lnTo>
                  <a:lnTo>
                    <a:pt x="22" y="23"/>
                  </a:lnTo>
                  <a:lnTo>
                    <a:pt x="23" y="23"/>
                  </a:lnTo>
                  <a:lnTo>
                    <a:pt x="24" y="23"/>
                  </a:lnTo>
                  <a:lnTo>
                    <a:pt x="25" y="23"/>
                  </a:lnTo>
                  <a:lnTo>
                    <a:pt x="26" y="23"/>
                  </a:lnTo>
                  <a:lnTo>
                    <a:pt x="27" y="23"/>
                  </a:lnTo>
                  <a:lnTo>
                    <a:pt x="28" y="23"/>
                  </a:lnTo>
                  <a:lnTo>
                    <a:pt x="29" y="23"/>
                  </a:lnTo>
                  <a:lnTo>
                    <a:pt x="30" y="23"/>
                  </a:lnTo>
                  <a:lnTo>
                    <a:pt x="31" y="23"/>
                  </a:lnTo>
                  <a:lnTo>
                    <a:pt x="32" y="22"/>
                  </a:lnTo>
                  <a:lnTo>
                    <a:pt x="33" y="22"/>
                  </a:lnTo>
                  <a:lnTo>
                    <a:pt x="34" y="21"/>
                  </a:lnTo>
                  <a:lnTo>
                    <a:pt x="35" y="20"/>
                  </a:lnTo>
                  <a:lnTo>
                    <a:pt x="36" y="19"/>
                  </a:lnTo>
                  <a:lnTo>
                    <a:pt x="36" y="18"/>
                  </a:lnTo>
                  <a:lnTo>
                    <a:pt x="37" y="17"/>
                  </a:lnTo>
                  <a:lnTo>
                    <a:pt x="37" y="16"/>
                  </a:lnTo>
                  <a:lnTo>
                    <a:pt x="37" y="15"/>
                  </a:lnTo>
                  <a:lnTo>
                    <a:pt x="37" y="14"/>
                  </a:lnTo>
                  <a:lnTo>
                    <a:pt x="37" y="13"/>
                  </a:lnTo>
                  <a:lnTo>
                    <a:pt x="37" y="12"/>
                  </a:lnTo>
                  <a:lnTo>
                    <a:pt x="37" y="10"/>
                  </a:lnTo>
                  <a:lnTo>
                    <a:pt x="36" y="10"/>
                  </a:lnTo>
                  <a:lnTo>
                    <a:pt x="36" y="9"/>
                  </a:lnTo>
                  <a:lnTo>
                    <a:pt x="36" y="8"/>
                  </a:lnTo>
                  <a:lnTo>
                    <a:pt x="37" y="8"/>
                  </a:lnTo>
                  <a:lnTo>
                    <a:pt x="37" y="7"/>
                  </a:lnTo>
                  <a:lnTo>
                    <a:pt x="37" y="6"/>
                  </a:lnTo>
                  <a:lnTo>
                    <a:pt x="37" y="5"/>
                  </a:lnTo>
                  <a:lnTo>
                    <a:pt x="37" y="4"/>
                  </a:lnTo>
                  <a:lnTo>
                    <a:pt x="37" y="3"/>
                  </a:lnTo>
                  <a:lnTo>
                    <a:pt x="37" y="2"/>
                  </a:lnTo>
                  <a:lnTo>
                    <a:pt x="37" y="1"/>
                  </a:lnTo>
                  <a:lnTo>
                    <a:pt x="37" y="0"/>
                  </a:lnTo>
                  <a:lnTo>
                    <a:pt x="35" y="0"/>
                  </a:lnTo>
                  <a:lnTo>
                    <a:pt x="34" y="0"/>
                  </a:lnTo>
                  <a:lnTo>
                    <a:pt x="33" y="0"/>
                  </a:lnTo>
                  <a:lnTo>
                    <a:pt x="32" y="0"/>
                  </a:lnTo>
                  <a:lnTo>
                    <a:pt x="31" y="0"/>
                  </a:lnTo>
                  <a:lnTo>
                    <a:pt x="30" y="1"/>
                  </a:lnTo>
                  <a:lnTo>
                    <a:pt x="28" y="1"/>
                  </a:lnTo>
                  <a:lnTo>
                    <a:pt x="27" y="1"/>
                  </a:lnTo>
                  <a:lnTo>
                    <a:pt x="26" y="1"/>
                  </a:lnTo>
                  <a:lnTo>
                    <a:pt x="24" y="1"/>
                  </a:lnTo>
                  <a:lnTo>
                    <a:pt x="23" y="1"/>
                  </a:lnTo>
                  <a:lnTo>
                    <a:pt x="22" y="1"/>
                  </a:lnTo>
                  <a:lnTo>
                    <a:pt x="21" y="2"/>
                  </a:lnTo>
                  <a:lnTo>
                    <a:pt x="19" y="2"/>
                  </a:lnTo>
                  <a:lnTo>
                    <a:pt x="18" y="2"/>
                  </a:lnTo>
                  <a:lnTo>
                    <a:pt x="17" y="2"/>
                  </a:lnTo>
                  <a:lnTo>
                    <a:pt x="15" y="2"/>
                  </a:lnTo>
                  <a:lnTo>
                    <a:pt x="14" y="2"/>
                  </a:lnTo>
                  <a:lnTo>
                    <a:pt x="13" y="3"/>
                  </a:lnTo>
                  <a:lnTo>
                    <a:pt x="12" y="3"/>
                  </a:lnTo>
                  <a:lnTo>
                    <a:pt x="10" y="4"/>
                  </a:lnTo>
                  <a:lnTo>
                    <a:pt x="9" y="4"/>
                  </a:lnTo>
                  <a:lnTo>
                    <a:pt x="8" y="4"/>
                  </a:lnTo>
                  <a:lnTo>
                    <a:pt x="7" y="5"/>
                  </a:lnTo>
                  <a:lnTo>
                    <a:pt x="6" y="6"/>
                  </a:lnTo>
                  <a:lnTo>
                    <a:pt x="5" y="6"/>
                  </a:lnTo>
                  <a:lnTo>
                    <a:pt x="4" y="7"/>
                  </a:lnTo>
                  <a:lnTo>
                    <a:pt x="3" y="8"/>
                  </a:lnTo>
                  <a:lnTo>
                    <a:pt x="2" y="9"/>
                  </a:lnTo>
                  <a:lnTo>
                    <a:pt x="1" y="10"/>
                  </a:lnTo>
                  <a:lnTo>
                    <a:pt x="1" y="1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861" name="Freeform 379"/>
            <p:cNvSpPr>
              <a:spLocks/>
            </p:cNvSpPr>
            <p:nvPr/>
          </p:nvSpPr>
          <p:spPr bwMode="auto">
            <a:xfrm>
              <a:off x="3458" y="1524"/>
              <a:ext cx="34" cy="22"/>
            </a:xfrm>
            <a:custGeom>
              <a:avLst/>
              <a:gdLst>
                <a:gd name="T0" fmla="*/ 1 w 34"/>
                <a:gd name="T1" fmla="*/ 4 h 22"/>
                <a:gd name="T2" fmla="*/ 0 w 34"/>
                <a:gd name="T3" fmla="*/ 6 h 22"/>
                <a:gd name="T4" fmla="*/ 1 w 34"/>
                <a:gd name="T5" fmla="*/ 7 h 22"/>
                <a:gd name="T6" fmla="*/ 1 w 34"/>
                <a:gd name="T7" fmla="*/ 9 h 22"/>
                <a:gd name="T8" fmla="*/ 2 w 34"/>
                <a:gd name="T9" fmla="*/ 12 h 22"/>
                <a:gd name="T10" fmla="*/ 3 w 34"/>
                <a:gd name="T11" fmla="*/ 13 h 22"/>
                <a:gd name="T12" fmla="*/ 4 w 34"/>
                <a:gd name="T13" fmla="*/ 14 h 22"/>
                <a:gd name="T14" fmla="*/ 5 w 34"/>
                <a:gd name="T15" fmla="*/ 16 h 22"/>
                <a:gd name="T16" fmla="*/ 7 w 34"/>
                <a:gd name="T17" fmla="*/ 17 h 22"/>
                <a:gd name="T18" fmla="*/ 8 w 34"/>
                <a:gd name="T19" fmla="*/ 18 h 22"/>
                <a:gd name="T20" fmla="*/ 10 w 34"/>
                <a:gd name="T21" fmla="*/ 19 h 22"/>
                <a:gd name="T22" fmla="*/ 11 w 34"/>
                <a:gd name="T23" fmla="*/ 20 h 22"/>
                <a:gd name="T24" fmla="*/ 13 w 34"/>
                <a:gd name="T25" fmla="*/ 20 h 22"/>
                <a:gd name="T26" fmla="*/ 15 w 34"/>
                <a:gd name="T27" fmla="*/ 20 h 22"/>
                <a:gd name="T28" fmla="*/ 18 w 34"/>
                <a:gd name="T29" fmla="*/ 20 h 22"/>
                <a:gd name="T30" fmla="*/ 20 w 34"/>
                <a:gd name="T31" fmla="*/ 21 h 22"/>
                <a:gd name="T32" fmla="*/ 22 w 34"/>
                <a:gd name="T33" fmla="*/ 21 h 22"/>
                <a:gd name="T34" fmla="*/ 24 w 34"/>
                <a:gd name="T35" fmla="*/ 21 h 22"/>
                <a:gd name="T36" fmla="*/ 26 w 34"/>
                <a:gd name="T37" fmla="*/ 21 h 22"/>
                <a:gd name="T38" fmla="*/ 28 w 34"/>
                <a:gd name="T39" fmla="*/ 21 h 22"/>
                <a:gd name="T40" fmla="*/ 29 w 34"/>
                <a:gd name="T41" fmla="*/ 20 h 22"/>
                <a:gd name="T42" fmla="*/ 31 w 34"/>
                <a:gd name="T43" fmla="*/ 20 h 22"/>
                <a:gd name="T44" fmla="*/ 31 w 34"/>
                <a:gd name="T45" fmla="*/ 18 h 22"/>
                <a:gd name="T46" fmla="*/ 32 w 34"/>
                <a:gd name="T47" fmla="*/ 17 h 22"/>
                <a:gd name="T48" fmla="*/ 33 w 34"/>
                <a:gd name="T49" fmla="*/ 16 h 22"/>
                <a:gd name="T50" fmla="*/ 33 w 34"/>
                <a:gd name="T51" fmla="*/ 14 h 22"/>
                <a:gd name="T52" fmla="*/ 33 w 34"/>
                <a:gd name="T53" fmla="*/ 12 h 22"/>
                <a:gd name="T54" fmla="*/ 32 w 34"/>
                <a:gd name="T55" fmla="*/ 11 h 22"/>
                <a:gd name="T56" fmla="*/ 32 w 34"/>
                <a:gd name="T57" fmla="*/ 8 h 22"/>
                <a:gd name="T58" fmla="*/ 31 w 34"/>
                <a:gd name="T59" fmla="*/ 6 h 22"/>
                <a:gd name="T60" fmla="*/ 28 w 34"/>
                <a:gd name="T61" fmla="*/ 4 h 22"/>
                <a:gd name="T62" fmla="*/ 26 w 34"/>
                <a:gd name="T63" fmla="*/ 3 h 22"/>
                <a:gd name="T64" fmla="*/ 24 w 34"/>
                <a:gd name="T65" fmla="*/ 2 h 22"/>
                <a:gd name="T66" fmla="*/ 22 w 34"/>
                <a:gd name="T67" fmla="*/ 1 h 22"/>
                <a:gd name="T68" fmla="*/ 18 w 34"/>
                <a:gd name="T69" fmla="*/ 1 h 22"/>
                <a:gd name="T70" fmla="*/ 15 w 34"/>
                <a:gd name="T71" fmla="*/ 0 h 22"/>
                <a:gd name="T72" fmla="*/ 11 w 34"/>
                <a:gd name="T73" fmla="*/ 0 h 22"/>
                <a:gd name="T74" fmla="*/ 9 w 34"/>
                <a:gd name="T75" fmla="*/ 0 h 22"/>
                <a:gd name="T76" fmla="*/ 7 w 34"/>
                <a:gd name="T77" fmla="*/ 0 h 22"/>
                <a:gd name="T78" fmla="*/ 5 w 34"/>
                <a:gd name="T79" fmla="*/ 0 h 22"/>
                <a:gd name="T80" fmla="*/ 4 w 34"/>
                <a:gd name="T81" fmla="*/ 1 h 22"/>
                <a:gd name="T82" fmla="*/ 2 w 34"/>
                <a:gd name="T83" fmla="*/ 2 h 2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4" h="22">
                  <a:moveTo>
                    <a:pt x="1" y="3"/>
                  </a:moveTo>
                  <a:lnTo>
                    <a:pt x="1" y="4"/>
                  </a:lnTo>
                  <a:lnTo>
                    <a:pt x="0" y="5"/>
                  </a:lnTo>
                  <a:lnTo>
                    <a:pt x="0" y="6"/>
                  </a:lnTo>
                  <a:lnTo>
                    <a:pt x="0" y="7"/>
                  </a:lnTo>
                  <a:lnTo>
                    <a:pt x="1" y="7"/>
                  </a:lnTo>
                  <a:lnTo>
                    <a:pt x="1" y="8"/>
                  </a:lnTo>
                  <a:lnTo>
                    <a:pt x="1" y="9"/>
                  </a:lnTo>
                  <a:lnTo>
                    <a:pt x="2" y="11"/>
                  </a:lnTo>
                  <a:lnTo>
                    <a:pt x="2" y="12"/>
                  </a:lnTo>
                  <a:lnTo>
                    <a:pt x="3" y="12"/>
                  </a:lnTo>
                  <a:lnTo>
                    <a:pt x="3" y="13"/>
                  </a:lnTo>
                  <a:lnTo>
                    <a:pt x="3" y="14"/>
                  </a:lnTo>
                  <a:lnTo>
                    <a:pt x="4" y="14"/>
                  </a:lnTo>
                  <a:lnTo>
                    <a:pt x="5" y="15"/>
                  </a:lnTo>
                  <a:lnTo>
                    <a:pt x="5" y="16"/>
                  </a:lnTo>
                  <a:lnTo>
                    <a:pt x="6" y="17"/>
                  </a:lnTo>
                  <a:lnTo>
                    <a:pt x="7" y="17"/>
                  </a:lnTo>
                  <a:lnTo>
                    <a:pt x="7" y="18"/>
                  </a:lnTo>
                  <a:lnTo>
                    <a:pt x="8" y="18"/>
                  </a:lnTo>
                  <a:lnTo>
                    <a:pt x="9" y="19"/>
                  </a:lnTo>
                  <a:lnTo>
                    <a:pt x="10" y="19"/>
                  </a:lnTo>
                  <a:lnTo>
                    <a:pt x="10" y="20"/>
                  </a:lnTo>
                  <a:lnTo>
                    <a:pt x="11" y="20"/>
                  </a:lnTo>
                  <a:lnTo>
                    <a:pt x="12" y="20"/>
                  </a:lnTo>
                  <a:lnTo>
                    <a:pt x="13" y="20"/>
                  </a:lnTo>
                  <a:lnTo>
                    <a:pt x="14" y="20"/>
                  </a:lnTo>
                  <a:lnTo>
                    <a:pt x="15" y="20"/>
                  </a:lnTo>
                  <a:lnTo>
                    <a:pt x="17" y="20"/>
                  </a:lnTo>
                  <a:lnTo>
                    <a:pt x="18" y="20"/>
                  </a:lnTo>
                  <a:lnTo>
                    <a:pt x="19" y="20"/>
                  </a:lnTo>
                  <a:lnTo>
                    <a:pt x="20" y="21"/>
                  </a:lnTo>
                  <a:lnTo>
                    <a:pt x="21" y="21"/>
                  </a:lnTo>
                  <a:lnTo>
                    <a:pt x="22" y="21"/>
                  </a:lnTo>
                  <a:lnTo>
                    <a:pt x="23" y="21"/>
                  </a:lnTo>
                  <a:lnTo>
                    <a:pt x="24" y="21"/>
                  </a:lnTo>
                  <a:lnTo>
                    <a:pt x="25" y="21"/>
                  </a:lnTo>
                  <a:lnTo>
                    <a:pt x="26" y="21"/>
                  </a:lnTo>
                  <a:lnTo>
                    <a:pt x="27" y="21"/>
                  </a:lnTo>
                  <a:lnTo>
                    <a:pt x="28" y="21"/>
                  </a:lnTo>
                  <a:lnTo>
                    <a:pt x="29" y="21"/>
                  </a:lnTo>
                  <a:lnTo>
                    <a:pt x="29" y="20"/>
                  </a:lnTo>
                  <a:lnTo>
                    <a:pt x="30" y="20"/>
                  </a:lnTo>
                  <a:lnTo>
                    <a:pt x="31" y="20"/>
                  </a:lnTo>
                  <a:lnTo>
                    <a:pt x="31" y="19"/>
                  </a:lnTo>
                  <a:lnTo>
                    <a:pt x="31" y="18"/>
                  </a:lnTo>
                  <a:lnTo>
                    <a:pt x="32" y="18"/>
                  </a:lnTo>
                  <a:lnTo>
                    <a:pt x="32" y="17"/>
                  </a:lnTo>
                  <a:lnTo>
                    <a:pt x="32" y="16"/>
                  </a:lnTo>
                  <a:lnTo>
                    <a:pt x="33" y="16"/>
                  </a:lnTo>
                  <a:lnTo>
                    <a:pt x="33" y="15"/>
                  </a:lnTo>
                  <a:lnTo>
                    <a:pt x="33" y="14"/>
                  </a:lnTo>
                  <a:lnTo>
                    <a:pt x="33" y="13"/>
                  </a:lnTo>
                  <a:lnTo>
                    <a:pt x="33" y="12"/>
                  </a:lnTo>
                  <a:lnTo>
                    <a:pt x="32" y="12"/>
                  </a:lnTo>
                  <a:lnTo>
                    <a:pt x="32" y="11"/>
                  </a:lnTo>
                  <a:lnTo>
                    <a:pt x="32" y="9"/>
                  </a:lnTo>
                  <a:lnTo>
                    <a:pt x="32" y="8"/>
                  </a:lnTo>
                  <a:lnTo>
                    <a:pt x="32" y="7"/>
                  </a:lnTo>
                  <a:lnTo>
                    <a:pt x="31" y="6"/>
                  </a:lnTo>
                  <a:lnTo>
                    <a:pt x="29" y="5"/>
                  </a:lnTo>
                  <a:lnTo>
                    <a:pt x="28" y="4"/>
                  </a:lnTo>
                  <a:lnTo>
                    <a:pt x="27" y="3"/>
                  </a:lnTo>
                  <a:lnTo>
                    <a:pt x="26" y="3"/>
                  </a:lnTo>
                  <a:lnTo>
                    <a:pt x="25" y="3"/>
                  </a:lnTo>
                  <a:lnTo>
                    <a:pt x="24" y="2"/>
                  </a:lnTo>
                  <a:lnTo>
                    <a:pt x="23" y="2"/>
                  </a:lnTo>
                  <a:lnTo>
                    <a:pt x="22" y="1"/>
                  </a:lnTo>
                  <a:lnTo>
                    <a:pt x="20" y="1"/>
                  </a:lnTo>
                  <a:lnTo>
                    <a:pt x="18" y="1"/>
                  </a:lnTo>
                  <a:lnTo>
                    <a:pt x="18" y="0"/>
                  </a:lnTo>
                  <a:lnTo>
                    <a:pt x="15" y="0"/>
                  </a:lnTo>
                  <a:lnTo>
                    <a:pt x="13" y="0"/>
                  </a:lnTo>
                  <a:lnTo>
                    <a:pt x="11" y="0"/>
                  </a:lnTo>
                  <a:lnTo>
                    <a:pt x="10" y="0"/>
                  </a:lnTo>
                  <a:lnTo>
                    <a:pt x="9" y="0"/>
                  </a:lnTo>
                  <a:lnTo>
                    <a:pt x="8" y="0"/>
                  </a:lnTo>
                  <a:lnTo>
                    <a:pt x="7" y="0"/>
                  </a:lnTo>
                  <a:lnTo>
                    <a:pt x="6" y="0"/>
                  </a:lnTo>
                  <a:lnTo>
                    <a:pt x="5" y="0"/>
                  </a:lnTo>
                  <a:lnTo>
                    <a:pt x="5" y="1"/>
                  </a:lnTo>
                  <a:lnTo>
                    <a:pt x="4" y="1"/>
                  </a:lnTo>
                  <a:lnTo>
                    <a:pt x="3" y="1"/>
                  </a:lnTo>
                  <a:lnTo>
                    <a:pt x="2" y="2"/>
                  </a:lnTo>
                  <a:lnTo>
                    <a:pt x="1" y="3"/>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862" name="Freeform 380"/>
            <p:cNvSpPr>
              <a:spLocks/>
            </p:cNvSpPr>
            <p:nvPr/>
          </p:nvSpPr>
          <p:spPr bwMode="auto">
            <a:xfrm>
              <a:off x="3671" y="1578"/>
              <a:ext cx="50" cy="32"/>
            </a:xfrm>
            <a:custGeom>
              <a:avLst/>
              <a:gdLst>
                <a:gd name="T0" fmla="*/ 1 w 50"/>
                <a:gd name="T1" fmla="*/ 5 h 32"/>
                <a:gd name="T2" fmla="*/ 0 w 50"/>
                <a:gd name="T3" fmla="*/ 7 h 32"/>
                <a:gd name="T4" fmla="*/ 0 w 50"/>
                <a:gd name="T5" fmla="*/ 9 h 32"/>
                <a:gd name="T6" fmla="*/ 0 w 50"/>
                <a:gd name="T7" fmla="*/ 11 h 32"/>
                <a:gd name="T8" fmla="*/ 0 w 50"/>
                <a:gd name="T9" fmla="*/ 13 h 32"/>
                <a:gd name="T10" fmla="*/ 1 w 50"/>
                <a:gd name="T11" fmla="*/ 14 h 32"/>
                <a:gd name="T12" fmla="*/ 2 w 50"/>
                <a:gd name="T13" fmla="*/ 17 h 32"/>
                <a:gd name="T14" fmla="*/ 4 w 50"/>
                <a:gd name="T15" fmla="*/ 19 h 32"/>
                <a:gd name="T16" fmla="*/ 5 w 50"/>
                <a:gd name="T17" fmla="*/ 20 h 32"/>
                <a:gd name="T18" fmla="*/ 6 w 50"/>
                <a:gd name="T19" fmla="*/ 22 h 32"/>
                <a:gd name="T20" fmla="*/ 7 w 50"/>
                <a:gd name="T21" fmla="*/ 23 h 32"/>
                <a:gd name="T22" fmla="*/ 9 w 50"/>
                <a:gd name="T23" fmla="*/ 24 h 32"/>
                <a:gd name="T24" fmla="*/ 11 w 50"/>
                <a:gd name="T25" fmla="*/ 26 h 32"/>
                <a:gd name="T26" fmla="*/ 12 w 50"/>
                <a:gd name="T27" fmla="*/ 27 h 32"/>
                <a:gd name="T28" fmla="*/ 14 w 50"/>
                <a:gd name="T29" fmla="*/ 28 h 32"/>
                <a:gd name="T30" fmla="*/ 16 w 50"/>
                <a:gd name="T31" fmla="*/ 28 h 32"/>
                <a:gd name="T32" fmla="*/ 17 w 50"/>
                <a:gd name="T33" fmla="*/ 29 h 32"/>
                <a:gd name="T34" fmla="*/ 19 w 50"/>
                <a:gd name="T35" fmla="*/ 29 h 32"/>
                <a:gd name="T36" fmla="*/ 21 w 50"/>
                <a:gd name="T37" fmla="*/ 29 h 32"/>
                <a:gd name="T38" fmla="*/ 23 w 50"/>
                <a:gd name="T39" fmla="*/ 30 h 32"/>
                <a:gd name="T40" fmla="*/ 26 w 50"/>
                <a:gd name="T41" fmla="*/ 30 h 32"/>
                <a:gd name="T42" fmla="*/ 29 w 50"/>
                <a:gd name="T43" fmla="*/ 30 h 32"/>
                <a:gd name="T44" fmla="*/ 31 w 50"/>
                <a:gd name="T45" fmla="*/ 30 h 32"/>
                <a:gd name="T46" fmla="*/ 33 w 50"/>
                <a:gd name="T47" fmla="*/ 30 h 32"/>
                <a:gd name="T48" fmla="*/ 35 w 50"/>
                <a:gd name="T49" fmla="*/ 30 h 32"/>
                <a:gd name="T50" fmla="*/ 37 w 50"/>
                <a:gd name="T51" fmla="*/ 30 h 32"/>
                <a:gd name="T52" fmla="*/ 39 w 50"/>
                <a:gd name="T53" fmla="*/ 30 h 32"/>
                <a:gd name="T54" fmla="*/ 41 w 50"/>
                <a:gd name="T55" fmla="*/ 30 h 32"/>
                <a:gd name="T56" fmla="*/ 43 w 50"/>
                <a:gd name="T57" fmla="*/ 29 h 32"/>
                <a:gd name="T58" fmla="*/ 45 w 50"/>
                <a:gd name="T59" fmla="*/ 28 h 32"/>
                <a:gd name="T60" fmla="*/ 46 w 50"/>
                <a:gd name="T61" fmla="*/ 26 h 32"/>
                <a:gd name="T62" fmla="*/ 47 w 50"/>
                <a:gd name="T63" fmla="*/ 25 h 32"/>
                <a:gd name="T64" fmla="*/ 48 w 50"/>
                <a:gd name="T65" fmla="*/ 24 h 32"/>
                <a:gd name="T66" fmla="*/ 48 w 50"/>
                <a:gd name="T67" fmla="*/ 22 h 32"/>
                <a:gd name="T68" fmla="*/ 49 w 50"/>
                <a:gd name="T69" fmla="*/ 21 h 32"/>
                <a:gd name="T70" fmla="*/ 48 w 50"/>
                <a:gd name="T71" fmla="*/ 20 h 32"/>
                <a:gd name="T72" fmla="*/ 48 w 50"/>
                <a:gd name="T73" fmla="*/ 18 h 32"/>
                <a:gd name="T74" fmla="*/ 48 w 50"/>
                <a:gd name="T75" fmla="*/ 16 h 32"/>
                <a:gd name="T76" fmla="*/ 47 w 50"/>
                <a:gd name="T77" fmla="*/ 14 h 32"/>
                <a:gd name="T78" fmla="*/ 47 w 50"/>
                <a:gd name="T79" fmla="*/ 12 h 32"/>
                <a:gd name="T80" fmla="*/ 47 w 50"/>
                <a:gd name="T81" fmla="*/ 10 h 32"/>
                <a:gd name="T82" fmla="*/ 46 w 50"/>
                <a:gd name="T83" fmla="*/ 9 h 32"/>
                <a:gd name="T84" fmla="*/ 42 w 50"/>
                <a:gd name="T85" fmla="*/ 7 h 32"/>
                <a:gd name="T86" fmla="*/ 39 w 50"/>
                <a:gd name="T87" fmla="*/ 6 h 32"/>
                <a:gd name="T88" fmla="*/ 36 w 50"/>
                <a:gd name="T89" fmla="*/ 4 h 32"/>
                <a:gd name="T90" fmla="*/ 33 w 50"/>
                <a:gd name="T91" fmla="*/ 3 h 32"/>
                <a:gd name="T92" fmla="*/ 30 w 50"/>
                <a:gd name="T93" fmla="*/ 2 h 32"/>
                <a:gd name="T94" fmla="*/ 27 w 50"/>
                <a:gd name="T95" fmla="*/ 1 h 32"/>
                <a:gd name="T96" fmla="*/ 22 w 50"/>
                <a:gd name="T97" fmla="*/ 1 h 32"/>
                <a:gd name="T98" fmla="*/ 20 w 50"/>
                <a:gd name="T99" fmla="*/ 1 h 32"/>
                <a:gd name="T100" fmla="*/ 17 w 50"/>
                <a:gd name="T101" fmla="*/ 0 h 32"/>
                <a:gd name="T102" fmla="*/ 14 w 50"/>
                <a:gd name="T103" fmla="*/ 0 h 32"/>
                <a:gd name="T104" fmla="*/ 11 w 50"/>
                <a:gd name="T105" fmla="*/ 1 h 32"/>
                <a:gd name="T106" fmla="*/ 9 w 50"/>
                <a:gd name="T107" fmla="*/ 1 h 32"/>
                <a:gd name="T108" fmla="*/ 7 w 50"/>
                <a:gd name="T109" fmla="*/ 1 h 32"/>
                <a:gd name="T110" fmla="*/ 5 w 50"/>
                <a:gd name="T111" fmla="*/ 3 h 32"/>
                <a:gd name="T112" fmla="*/ 3 w 50"/>
                <a:gd name="T113" fmla="*/ 3 h 32"/>
                <a:gd name="T114" fmla="*/ 2 w 50"/>
                <a:gd name="T115" fmla="*/ 5 h 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0" h="32">
                  <a:moveTo>
                    <a:pt x="2" y="5"/>
                  </a:moveTo>
                  <a:lnTo>
                    <a:pt x="1" y="5"/>
                  </a:lnTo>
                  <a:lnTo>
                    <a:pt x="0" y="6"/>
                  </a:lnTo>
                  <a:lnTo>
                    <a:pt x="0" y="7"/>
                  </a:lnTo>
                  <a:lnTo>
                    <a:pt x="0" y="8"/>
                  </a:lnTo>
                  <a:lnTo>
                    <a:pt x="0" y="9"/>
                  </a:lnTo>
                  <a:lnTo>
                    <a:pt x="0" y="10"/>
                  </a:lnTo>
                  <a:lnTo>
                    <a:pt x="0" y="11"/>
                  </a:lnTo>
                  <a:lnTo>
                    <a:pt x="0" y="12"/>
                  </a:lnTo>
                  <a:lnTo>
                    <a:pt x="0" y="13"/>
                  </a:lnTo>
                  <a:lnTo>
                    <a:pt x="1" y="13"/>
                  </a:lnTo>
                  <a:lnTo>
                    <a:pt x="1" y="14"/>
                  </a:lnTo>
                  <a:lnTo>
                    <a:pt x="2" y="16"/>
                  </a:lnTo>
                  <a:lnTo>
                    <a:pt x="2" y="17"/>
                  </a:lnTo>
                  <a:lnTo>
                    <a:pt x="3" y="18"/>
                  </a:lnTo>
                  <a:lnTo>
                    <a:pt x="4" y="19"/>
                  </a:lnTo>
                  <a:lnTo>
                    <a:pt x="4" y="20"/>
                  </a:lnTo>
                  <a:lnTo>
                    <a:pt x="5" y="20"/>
                  </a:lnTo>
                  <a:lnTo>
                    <a:pt x="6" y="21"/>
                  </a:lnTo>
                  <a:lnTo>
                    <a:pt x="6" y="22"/>
                  </a:lnTo>
                  <a:lnTo>
                    <a:pt x="7" y="22"/>
                  </a:lnTo>
                  <a:lnTo>
                    <a:pt x="7" y="23"/>
                  </a:lnTo>
                  <a:lnTo>
                    <a:pt x="8" y="23"/>
                  </a:lnTo>
                  <a:lnTo>
                    <a:pt x="9" y="24"/>
                  </a:lnTo>
                  <a:lnTo>
                    <a:pt x="10" y="25"/>
                  </a:lnTo>
                  <a:lnTo>
                    <a:pt x="11" y="26"/>
                  </a:lnTo>
                  <a:lnTo>
                    <a:pt x="12" y="26"/>
                  </a:lnTo>
                  <a:lnTo>
                    <a:pt x="12" y="27"/>
                  </a:lnTo>
                  <a:lnTo>
                    <a:pt x="13" y="27"/>
                  </a:lnTo>
                  <a:lnTo>
                    <a:pt x="14" y="28"/>
                  </a:lnTo>
                  <a:lnTo>
                    <a:pt x="15" y="28"/>
                  </a:lnTo>
                  <a:lnTo>
                    <a:pt x="16" y="28"/>
                  </a:lnTo>
                  <a:lnTo>
                    <a:pt x="16" y="29"/>
                  </a:lnTo>
                  <a:lnTo>
                    <a:pt x="17" y="29"/>
                  </a:lnTo>
                  <a:lnTo>
                    <a:pt x="18" y="29"/>
                  </a:lnTo>
                  <a:lnTo>
                    <a:pt x="19" y="29"/>
                  </a:lnTo>
                  <a:lnTo>
                    <a:pt x="20" y="29"/>
                  </a:lnTo>
                  <a:lnTo>
                    <a:pt x="21" y="29"/>
                  </a:lnTo>
                  <a:lnTo>
                    <a:pt x="22" y="29"/>
                  </a:lnTo>
                  <a:lnTo>
                    <a:pt x="23" y="30"/>
                  </a:lnTo>
                  <a:lnTo>
                    <a:pt x="25" y="30"/>
                  </a:lnTo>
                  <a:lnTo>
                    <a:pt x="26" y="30"/>
                  </a:lnTo>
                  <a:lnTo>
                    <a:pt x="27" y="30"/>
                  </a:lnTo>
                  <a:lnTo>
                    <a:pt x="29" y="30"/>
                  </a:lnTo>
                  <a:lnTo>
                    <a:pt x="30" y="30"/>
                  </a:lnTo>
                  <a:lnTo>
                    <a:pt x="31" y="30"/>
                  </a:lnTo>
                  <a:lnTo>
                    <a:pt x="32" y="30"/>
                  </a:lnTo>
                  <a:lnTo>
                    <a:pt x="33" y="30"/>
                  </a:lnTo>
                  <a:lnTo>
                    <a:pt x="34" y="30"/>
                  </a:lnTo>
                  <a:lnTo>
                    <a:pt x="35" y="30"/>
                  </a:lnTo>
                  <a:lnTo>
                    <a:pt x="36" y="30"/>
                  </a:lnTo>
                  <a:lnTo>
                    <a:pt x="37" y="30"/>
                  </a:lnTo>
                  <a:lnTo>
                    <a:pt x="38" y="31"/>
                  </a:lnTo>
                  <a:lnTo>
                    <a:pt x="39" y="30"/>
                  </a:lnTo>
                  <a:lnTo>
                    <a:pt x="40" y="30"/>
                  </a:lnTo>
                  <a:lnTo>
                    <a:pt x="41" y="30"/>
                  </a:lnTo>
                  <a:lnTo>
                    <a:pt x="42" y="30"/>
                  </a:lnTo>
                  <a:lnTo>
                    <a:pt x="43" y="29"/>
                  </a:lnTo>
                  <a:lnTo>
                    <a:pt x="44" y="28"/>
                  </a:lnTo>
                  <a:lnTo>
                    <a:pt x="45" y="28"/>
                  </a:lnTo>
                  <a:lnTo>
                    <a:pt x="46" y="27"/>
                  </a:lnTo>
                  <a:lnTo>
                    <a:pt x="46" y="26"/>
                  </a:lnTo>
                  <a:lnTo>
                    <a:pt x="47" y="26"/>
                  </a:lnTo>
                  <a:lnTo>
                    <a:pt x="47" y="25"/>
                  </a:lnTo>
                  <a:lnTo>
                    <a:pt x="47" y="24"/>
                  </a:lnTo>
                  <a:lnTo>
                    <a:pt x="48" y="24"/>
                  </a:lnTo>
                  <a:lnTo>
                    <a:pt x="48" y="23"/>
                  </a:lnTo>
                  <a:lnTo>
                    <a:pt x="48" y="22"/>
                  </a:lnTo>
                  <a:lnTo>
                    <a:pt x="49" y="22"/>
                  </a:lnTo>
                  <a:lnTo>
                    <a:pt x="49" y="21"/>
                  </a:lnTo>
                  <a:lnTo>
                    <a:pt x="49" y="20"/>
                  </a:lnTo>
                  <a:lnTo>
                    <a:pt x="48" y="20"/>
                  </a:lnTo>
                  <a:lnTo>
                    <a:pt x="48" y="19"/>
                  </a:lnTo>
                  <a:lnTo>
                    <a:pt x="48" y="18"/>
                  </a:lnTo>
                  <a:lnTo>
                    <a:pt x="48" y="17"/>
                  </a:lnTo>
                  <a:lnTo>
                    <a:pt x="48" y="16"/>
                  </a:lnTo>
                  <a:lnTo>
                    <a:pt x="47" y="16"/>
                  </a:lnTo>
                  <a:lnTo>
                    <a:pt x="47" y="14"/>
                  </a:lnTo>
                  <a:lnTo>
                    <a:pt x="47" y="13"/>
                  </a:lnTo>
                  <a:lnTo>
                    <a:pt x="47" y="12"/>
                  </a:lnTo>
                  <a:lnTo>
                    <a:pt x="47" y="11"/>
                  </a:lnTo>
                  <a:lnTo>
                    <a:pt x="47" y="10"/>
                  </a:lnTo>
                  <a:lnTo>
                    <a:pt x="46" y="10"/>
                  </a:lnTo>
                  <a:lnTo>
                    <a:pt x="46" y="9"/>
                  </a:lnTo>
                  <a:lnTo>
                    <a:pt x="45" y="9"/>
                  </a:lnTo>
                  <a:lnTo>
                    <a:pt x="42" y="7"/>
                  </a:lnTo>
                  <a:lnTo>
                    <a:pt x="40" y="6"/>
                  </a:lnTo>
                  <a:lnTo>
                    <a:pt x="39" y="6"/>
                  </a:lnTo>
                  <a:lnTo>
                    <a:pt x="37" y="5"/>
                  </a:lnTo>
                  <a:lnTo>
                    <a:pt x="36" y="4"/>
                  </a:lnTo>
                  <a:lnTo>
                    <a:pt x="34" y="4"/>
                  </a:lnTo>
                  <a:lnTo>
                    <a:pt x="33" y="3"/>
                  </a:lnTo>
                  <a:lnTo>
                    <a:pt x="31" y="3"/>
                  </a:lnTo>
                  <a:lnTo>
                    <a:pt x="30" y="2"/>
                  </a:lnTo>
                  <a:lnTo>
                    <a:pt x="28" y="2"/>
                  </a:lnTo>
                  <a:lnTo>
                    <a:pt x="27" y="1"/>
                  </a:lnTo>
                  <a:lnTo>
                    <a:pt x="25" y="1"/>
                  </a:lnTo>
                  <a:lnTo>
                    <a:pt x="22" y="1"/>
                  </a:lnTo>
                  <a:lnTo>
                    <a:pt x="21" y="1"/>
                  </a:lnTo>
                  <a:lnTo>
                    <a:pt x="20" y="1"/>
                  </a:lnTo>
                  <a:lnTo>
                    <a:pt x="18" y="0"/>
                  </a:lnTo>
                  <a:lnTo>
                    <a:pt x="17" y="0"/>
                  </a:lnTo>
                  <a:lnTo>
                    <a:pt x="15" y="0"/>
                  </a:lnTo>
                  <a:lnTo>
                    <a:pt x="14" y="0"/>
                  </a:lnTo>
                  <a:lnTo>
                    <a:pt x="13" y="0"/>
                  </a:lnTo>
                  <a:lnTo>
                    <a:pt x="11" y="1"/>
                  </a:lnTo>
                  <a:lnTo>
                    <a:pt x="10" y="1"/>
                  </a:lnTo>
                  <a:lnTo>
                    <a:pt x="9" y="1"/>
                  </a:lnTo>
                  <a:lnTo>
                    <a:pt x="8" y="1"/>
                  </a:lnTo>
                  <a:lnTo>
                    <a:pt x="7" y="1"/>
                  </a:lnTo>
                  <a:lnTo>
                    <a:pt x="6" y="2"/>
                  </a:lnTo>
                  <a:lnTo>
                    <a:pt x="5" y="3"/>
                  </a:lnTo>
                  <a:lnTo>
                    <a:pt x="4" y="3"/>
                  </a:lnTo>
                  <a:lnTo>
                    <a:pt x="3" y="3"/>
                  </a:lnTo>
                  <a:lnTo>
                    <a:pt x="2" y="4"/>
                  </a:lnTo>
                  <a:lnTo>
                    <a:pt x="2" y="5"/>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863" name="Freeform 381"/>
            <p:cNvSpPr>
              <a:spLocks/>
            </p:cNvSpPr>
            <p:nvPr/>
          </p:nvSpPr>
          <p:spPr bwMode="auto">
            <a:xfrm>
              <a:off x="3365" y="1520"/>
              <a:ext cx="46" cy="22"/>
            </a:xfrm>
            <a:custGeom>
              <a:avLst/>
              <a:gdLst>
                <a:gd name="T0" fmla="*/ 0 w 46"/>
                <a:gd name="T1" fmla="*/ 4 h 22"/>
                <a:gd name="T2" fmla="*/ 0 w 46"/>
                <a:gd name="T3" fmla="*/ 6 h 22"/>
                <a:gd name="T4" fmla="*/ 0 w 46"/>
                <a:gd name="T5" fmla="*/ 8 h 22"/>
                <a:gd name="T6" fmla="*/ 1 w 46"/>
                <a:gd name="T7" fmla="*/ 10 h 22"/>
                <a:gd name="T8" fmla="*/ 2 w 46"/>
                <a:gd name="T9" fmla="*/ 11 h 22"/>
                <a:gd name="T10" fmla="*/ 3 w 46"/>
                <a:gd name="T11" fmla="*/ 13 h 22"/>
                <a:gd name="T12" fmla="*/ 4 w 46"/>
                <a:gd name="T13" fmla="*/ 14 h 22"/>
                <a:gd name="T14" fmla="*/ 6 w 46"/>
                <a:gd name="T15" fmla="*/ 15 h 22"/>
                <a:gd name="T16" fmla="*/ 8 w 46"/>
                <a:gd name="T17" fmla="*/ 17 h 22"/>
                <a:gd name="T18" fmla="*/ 10 w 46"/>
                <a:gd name="T19" fmla="*/ 18 h 22"/>
                <a:gd name="T20" fmla="*/ 11 w 46"/>
                <a:gd name="T21" fmla="*/ 19 h 22"/>
                <a:gd name="T22" fmla="*/ 13 w 46"/>
                <a:gd name="T23" fmla="*/ 19 h 22"/>
                <a:gd name="T24" fmla="*/ 15 w 46"/>
                <a:gd name="T25" fmla="*/ 20 h 22"/>
                <a:gd name="T26" fmla="*/ 17 w 46"/>
                <a:gd name="T27" fmla="*/ 20 h 22"/>
                <a:gd name="T28" fmla="*/ 19 w 46"/>
                <a:gd name="T29" fmla="*/ 20 h 22"/>
                <a:gd name="T30" fmla="*/ 21 w 46"/>
                <a:gd name="T31" fmla="*/ 21 h 22"/>
                <a:gd name="T32" fmla="*/ 24 w 46"/>
                <a:gd name="T33" fmla="*/ 21 h 22"/>
                <a:gd name="T34" fmla="*/ 27 w 46"/>
                <a:gd name="T35" fmla="*/ 21 h 22"/>
                <a:gd name="T36" fmla="*/ 29 w 46"/>
                <a:gd name="T37" fmla="*/ 21 h 22"/>
                <a:gd name="T38" fmla="*/ 31 w 46"/>
                <a:gd name="T39" fmla="*/ 21 h 22"/>
                <a:gd name="T40" fmla="*/ 33 w 46"/>
                <a:gd name="T41" fmla="*/ 21 h 22"/>
                <a:gd name="T42" fmla="*/ 35 w 46"/>
                <a:gd name="T43" fmla="*/ 21 h 22"/>
                <a:gd name="T44" fmla="*/ 37 w 46"/>
                <a:gd name="T45" fmla="*/ 21 h 22"/>
                <a:gd name="T46" fmla="*/ 39 w 46"/>
                <a:gd name="T47" fmla="*/ 21 h 22"/>
                <a:gd name="T48" fmla="*/ 41 w 46"/>
                <a:gd name="T49" fmla="*/ 20 h 22"/>
                <a:gd name="T50" fmla="*/ 42 w 46"/>
                <a:gd name="T51" fmla="*/ 19 h 22"/>
                <a:gd name="T52" fmla="*/ 43 w 46"/>
                <a:gd name="T53" fmla="*/ 18 h 22"/>
                <a:gd name="T54" fmla="*/ 44 w 46"/>
                <a:gd name="T55" fmla="*/ 17 h 22"/>
                <a:gd name="T56" fmla="*/ 45 w 46"/>
                <a:gd name="T57" fmla="*/ 16 h 22"/>
                <a:gd name="T58" fmla="*/ 45 w 46"/>
                <a:gd name="T59" fmla="*/ 14 h 22"/>
                <a:gd name="T60" fmla="*/ 45 w 46"/>
                <a:gd name="T61" fmla="*/ 12 h 22"/>
                <a:gd name="T62" fmla="*/ 44 w 46"/>
                <a:gd name="T63" fmla="*/ 11 h 22"/>
                <a:gd name="T64" fmla="*/ 44 w 46"/>
                <a:gd name="T65" fmla="*/ 9 h 22"/>
                <a:gd name="T66" fmla="*/ 43 w 46"/>
                <a:gd name="T67" fmla="*/ 8 h 22"/>
                <a:gd name="T68" fmla="*/ 42 w 46"/>
                <a:gd name="T69" fmla="*/ 7 h 22"/>
                <a:gd name="T70" fmla="*/ 38 w 46"/>
                <a:gd name="T71" fmla="*/ 5 h 22"/>
                <a:gd name="T72" fmla="*/ 35 w 46"/>
                <a:gd name="T73" fmla="*/ 4 h 22"/>
                <a:gd name="T74" fmla="*/ 32 w 46"/>
                <a:gd name="T75" fmla="*/ 3 h 22"/>
                <a:gd name="T76" fmla="*/ 29 w 46"/>
                <a:gd name="T77" fmla="*/ 2 h 22"/>
                <a:gd name="T78" fmla="*/ 26 w 46"/>
                <a:gd name="T79" fmla="*/ 1 h 22"/>
                <a:gd name="T80" fmla="*/ 23 w 46"/>
                <a:gd name="T81" fmla="*/ 1 h 22"/>
                <a:gd name="T82" fmla="*/ 20 w 46"/>
                <a:gd name="T83" fmla="*/ 1 h 22"/>
                <a:gd name="T84" fmla="*/ 17 w 46"/>
                <a:gd name="T85" fmla="*/ 0 h 22"/>
                <a:gd name="T86" fmla="*/ 14 w 46"/>
                <a:gd name="T87" fmla="*/ 0 h 22"/>
                <a:gd name="T88" fmla="*/ 12 w 46"/>
                <a:gd name="T89" fmla="*/ 0 h 22"/>
                <a:gd name="T90" fmla="*/ 9 w 46"/>
                <a:gd name="T91" fmla="*/ 1 h 22"/>
                <a:gd name="T92" fmla="*/ 7 w 46"/>
                <a:gd name="T93" fmla="*/ 1 h 22"/>
                <a:gd name="T94" fmla="*/ 5 w 46"/>
                <a:gd name="T95" fmla="*/ 1 h 22"/>
                <a:gd name="T96" fmla="*/ 3 w 46"/>
                <a:gd name="T97" fmla="*/ 2 h 22"/>
                <a:gd name="T98" fmla="*/ 1 w 46"/>
                <a:gd name="T99" fmla="*/ 4 h 2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 h="22">
                  <a:moveTo>
                    <a:pt x="1" y="4"/>
                  </a:moveTo>
                  <a:lnTo>
                    <a:pt x="0" y="4"/>
                  </a:lnTo>
                  <a:lnTo>
                    <a:pt x="0" y="5"/>
                  </a:lnTo>
                  <a:lnTo>
                    <a:pt x="0" y="6"/>
                  </a:lnTo>
                  <a:lnTo>
                    <a:pt x="0" y="7"/>
                  </a:lnTo>
                  <a:lnTo>
                    <a:pt x="0" y="8"/>
                  </a:lnTo>
                  <a:lnTo>
                    <a:pt x="0" y="9"/>
                  </a:lnTo>
                  <a:lnTo>
                    <a:pt x="1" y="10"/>
                  </a:lnTo>
                  <a:lnTo>
                    <a:pt x="1" y="11"/>
                  </a:lnTo>
                  <a:lnTo>
                    <a:pt x="2" y="11"/>
                  </a:lnTo>
                  <a:lnTo>
                    <a:pt x="2" y="12"/>
                  </a:lnTo>
                  <a:lnTo>
                    <a:pt x="3" y="13"/>
                  </a:lnTo>
                  <a:lnTo>
                    <a:pt x="4" y="13"/>
                  </a:lnTo>
                  <a:lnTo>
                    <a:pt x="4" y="14"/>
                  </a:lnTo>
                  <a:lnTo>
                    <a:pt x="5" y="14"/>
                  </a:lnTo>
                  <a:lnTo>
                    <a:pt x="6" y="15"/>
                  </a:lnTo>
                  <a:lnTo>
                    <a:pt x="7" y="16"/>
                  </a:lnTo>
                  <a:lnTo>
                    <a:pt x="8" y="17"/>
                  </a:lnTo>
                  <a:lnTo>
                    <a:pt x="9" y="17"/>
                  </a:lnTo>
                  <a:lnTo>
                    <a:pt x="10" y="18"/>
                  </a:lnTo>
                  <a:lnTo>
                    <a:pt x="11" y="18"/>
                  </a:lnTo>
                  <a:lnTo>
                    <a:pt x="11" y="19"/>
                  </a:lnTo>
                  <a:lnTo>
                    <a:pt x="12" y="19"/>
                  </a:lnTo>
                  <a:lnTo>
                    <a:pt x="13" y="19"/>
                  </a:lnTo>
                  <a:lnTo>
                    <a:pt x="14" y="19"/>
                  </a:lnTo>
                  <a:lnTo>
                    <a:pt x="15" y="20"/>
                  </a:lnTo>
                  <a:lnTo>
                    <a:pt x="16" y="20"/>
                  </a:lnTo>
                  <a:lnTo>
                    <a:pt x="17" y="20"/>
                  </a:lnTo>
                  <a:lnTo>
                    <a:pt x="18" y="20"/>
                  </a:lnTo>
                  <a:lnTo>
                    <a:pt x="19" y="20"/>
                  </a:lnTo>
                  <a:lnTo>
                    <a:pt x="20" y="20"/>
                  </a:lnTo>
                  <a:lnTo>
                    <a:pt x="21" y="21"/>
                  </a:lnTo>
                  <a:lnTo>
                    <a:pt x="23" y="21"/>
                  </a:lnTo>
                  <a:lnTo>
                    <a:pt x="24" y="21"/>
                  </a:lnTo>
                  <a:lnTo>
                    <a:pt x="25" y="21"/>
                  </a:lnTo>
                  <a:lnTo>
                    <a:pt x="27" y="21"/>
                  </a:lnTo>
                  <a:lnTo>
                    <a:pt x="28" y="21"/>
                  </a:lnTo>
                  <a:lnTo>
                    <a:pt x="29" y="21"/>
                  </a:lnTo>
                  <a:lnTo>
                    <a:pt x="30" y="21"/>
                  </a:lnTo>
                  <a:lnTo>
                    <a:pt x="31" y="21"/>
                  </a:lnTo>
                  <a:lnTo>
                    <a:pt x="32" y="21"/>
                  </a:lnTo>
                  <a:lnTo>
                    <a:pt x="33" y="21"/>
                  </a:lnTo>
                  <a:lnTo>
                    <a:pt x="34" y="21"/>
                  </a:lnTo>
                  <a:lnTo>
                    <a:pt x="35" y="21"/>
                  </a:lnTo>
                  <a:lnTo>
                    <a:pt x="36" y="21"/>
                  </a:lnTo>
                  <a:lnTo>
                    <a:pt x="37" y="21"/>
                  </a:lnTo>
                  <a:lnTo>
                    <a:pt x="38" y="21"/>
                  </a:lnTo>
                  <a:lnTo>
                    <a:pt x="39" y="21"/>
                  </a:lnTo>
                  <a:lnTo>
                    <a:pt x="40" y="20"/>
                  </a:lnTo>
                  <a:lnTo>
                    <a:pt x="41" y="20"/>
                  </a:lnTo>
                  <a:lnTo>
                    <a:pt x="41" y="19"/>
                  </a:lnTo>
                  <a:lnTo>
                    <a:pt x="42" y="19"/>
                  </a:lnTo>
                  <a:lnTo>
                    <a:pt x="43" y="19"/>
                  </a:lnTo>
                  <a:lnTo>
                    <a:pt x="43" y="18"/>
                  </a:lnTo>
                  <a:lnTo>
                    <a:pt x="44" y="18"/>
                  </a:lnTo>
                  <a:lnTo>
                    <a:pt x="44" y="17"/>
                  </a:lnTo>
                  <a:lnTo>
                    <a:pt x="45" y="17"/>
                  </a:lnTo>
                  <a:lnTo>
                    <a:pt x="45" y="16"/>
                  </a:lnTo>
                  <a:lnTo>
                    <a:pt x="45" y="15"/>
                  </a:lnTo>
                  <a:lnTo>
                    <a:pt x="45" y="14"/>
                  </a:lnTo>
                  <a:lnTo>
                    <a:pt x="45" y="13"/>
                  </a:lnTo>
                  <a:lnTo>
                    <a:pt x="45" y="12"/>
                  </a:lnTo>
                  <a:lnTo>
                    <a:pt x="45" y="11"/>
                  </a:lnTo>
                  <a:lnTo>
                    <a:pt x="44" y="11"/>
                  </a:lnTo>
                  <a:lnTo>
                    <a:pt x="44" y="10"/>
                  </a:lnTo>
                  <a:lnTo>
                    <a:pt x="44" y="9"/>
                  </a:lnTo>
                  <a:lnTo>
                    <a:pt x="44" y="8"/>
                  </a:lnTo>
                  <a:lnTo>
                    <a:pt x="43" y="8"/>
                  </a:lnTo>
                  <a:lnTo>
                    <a:pt x="43" y="7"/>
                  </a:lnTo>
                  <a:lnTo>
                    <a:pt x="42" y="7"/>
                  </a:lnTo>
                  <a:lnTo>
                    <a:pt x="39" y="5"/>
                  </a:lnTo>
                  <a:lnTo>
                    <a:pt x="38" y="5"/>
                  </a:lnTo>
                  <a:lnTo>
                    <a:pt x="37" y="4"/>
                  </a:lnTo>
                  <a:lnTo>
                    <a:pt x="35" y="4"/>
                  </a:lnTo>
                  <a:lnTo>
                    <a:pt x="33" y="3"/>
                  </a:lnTo>
                  <a:lnTo>
                    <a:pt x="32" y="3"/>
                  </a:lnTo>
                  <a:lnTo>
                    <a:pt x="31" y="3"/>
                  </a:lnTo>
                  <a:lnTo>
                    <a:pt x="29" y="2"/>
                  </a:lnTo>
                  <a:lnTo>
                    <a:pt x="28" y="2"/>
                  </a:lnTo>
                  <a:lnTo>
                    <a:pt x="26" y="1"/>
                  </a:lnTo>
                  <a:lnTo>
                    <a:pt x="25" y="1"/>
                  </a:lnTo>
                  <a:lnTo>
                    <a:pt x="23" y="1"/>
                  </a:lnTo>
                  <a:lnTo>
                    <a:pt x="21" y="1"/>
                  </a:lnTo>
                  <a:lnTo>
                    <a:pt x="20" y="1"/>
                  </a:lnTo>
                  <a:lnTo>
                    <a:pt x="18" y="1"/>
                  </a:lnTo>
                  <a:lnTo>
                    <a:pt x="17" y="0"/>
                  </a:lnTo>
                  <a:lnTo>
                    <a:pt x="16" y="0"/>
                  </a:lnTo>
                  <a:lnTo>
                    <a:pt x="14" y="0"/>
                  </a:lnTo>
                  <a:lnTo>
                    <a:pt x="13" y="0"/>
                  </a:lnTo>
                  <a:lnTo>
                    <a:pt x="12" y="0"/>
                  </a:lnTo>
                  <a:lnTo>
                    <a:pt x="10" y="1"/>
                  </a:lnTo>
                  <a:lnTo>
                    <a:pt x="9" y="1"/>
                  </a:lnTo>
                  <a:lnTo>
                    <a:pt x="8" y="1"/>
                  </a:lnTo>
                  <a:lnTo>
                    <a:pt x="7" y="1"/>
                  </a:lnTo>
                  <a:lnTo>
                    <a:pt x="6" y="1"/>
                  </a:lnTo>
                  <a:lnTo>
                    <a:pt x="5" y="1"/>
                  </a:lnTo>
                  <a:lnTo>
                    <a:pt x="4" y="2"/>
                  </a:lnTo>
                  <a:lnTo>
                    <a:pt x="3" y="2"/>
                  </a:lnTo>
                  <a:lnTo>
                    <a:pt x="2" y="3"/>
                  </a:lnTo>
                  <a:lnTo>
                    <a:pt x="1" y="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864" name="Freeform 382"/>
            <p:cNvSpPr>
              <a:spLocks/>
            </p:cNvSpPr>
            <p:nvPr/>
          </p:nvSpPr>
          <p:spPr bwMode="auto">
            <a:xfrm>
              <a:off x="3462" y="1502"/>
              <a:ext cx="39" cy="19"/>
            </a:xfrm>
            <a:custGeom>
              <a:avLst/>
              <a:gdLst>
                <a:gd name="T0" fmla="*/ 1 w 39"/>
                <a:gd name="T1" fmla="*/ 7 h 19"/>
                <a:gd name="T2" fmla="*/ 1 w 39"/>
                <a:gd name="T3" fmla="*/ 10 h 19"/>
                <a:gd name="T4" fmla="*/ 0 w 39"/>
                <a:gd name="T5" fmla="*/ 11 h 19"/>
                <a:gd name="T6" fmla="*/ 1 w 39"/>
                <a:gd name="T7" fmla="*/ 12 h 19"/>
                <a:gd name="T8" fmla="*/ 2 w 39"/>
                <a:gd name="T9" fmla="*/ 13 h 19"/>
                <a:gd name="T10" fmla="*/ 3 w 39"/>
                <a:gd name="T11" fmla="*/ 14 h 19"/>
                <a:gd name="T12" fmla="*/ 4 w 39"/>
                <a:gd name="T13" fmla="*/ 15 h 19"/>
                <a:gd name="T14" fmla="*/ 6 w 39"/>
                <a:gd name="T15" fmla="*/ 15 h 19"/>
                <a:gd name="T16" fmla="*/ 8 w 39"/>
                <a:gd name="T17" fmla="*/ 15 h 19"/>
                <a:gd name="T18" fmla="*/ 9 w 39"/>
                <a:gd name="T19" fmla="*/ 16 h 19"/>
                <a:gd name="T20" fmla="*/ 11 w 39"/>
                <a:gd name="T21" fmla="*/ 16 h 19"/>
                <a:gd name="T22" fmla="*/ 13 w 39"/>
                <a:gd name="T23" fmla="*/ 16 h 19"/>
                <a:gd name="T24" fmla="*/ 15 w 39"/>
                <a:gd name="T25" fmla="*/ 16 h 19"/>
                <a:gd name="T26" fmla="*/ 17 w 39"/>
                <a:gd name="T27" fmla="*/ 16 h 19"/>
                <a:gd name="T28" fmla="*/ 20 w 39"/>
                <a:gd name="T29" fmla="*/ 17 h 19"/>
                <a:gd name="T30" fmla="*/ 22 w 39"/>
                <a:gd name="T31" fmla="*/ 17 h 19"/>
                <a:gd name="T32" fmla="*/ 24 w 39"/>
                <a:gd name="T33" fmla="*/ 17 h 19"/>
                <a:gd name="T34" fmla="*/ 26 w 39"/>
                <a:gd name="T35" fmla="*/ 17 h 19"/>
                <a:gd name="T36" fmla="*/ 27 w 39"/>
                <a:gd name="T37" fmla="*/ 18 h 19"/>
                <a:gd name="T38" fmla="*/ 28 w 39"/>
                <a:gd name="T39" fmla="*/ 17 h 19"/>
                <a:gd name="T40" fmla="*/ 30 w 39"/>
                <a:gd name="T41" fmla="*/ 17 h 19"/>
                <a:gd name="T42" fmla="*/ 32 w 39"/>
                <a:gd name="T43" fmla="*/ 17 h 19"/>
                <a:gd name="T44" fmla="*/ 33 w 39"/>
                <a:gd name="T45" fmla="*/ 15 h 19"/>
                <a:gd name="T46" fmla="*/ 34 w 39"/>
                <a:gd name="T47" fmla="*/ 14 h 19"/>
                <a:gd name="T48" fmla="*/ 35 w 39"/>
                <a:gd name="T49" fmla="*/ 13 h 19"/>
                <a:gd name="T50" fmla="*/ 36 w 39"/>
                <a:gd name="T51" fmla="*/ 12 h 19"/>
                <a:gd name="T52" fmla="*/ 36 w 39"/>
                <a:gd name="T53" fmla="*/ 10 h 19"/>
                <a:gd name="T54" fmla="*/ 37 w 39"/>
                <a:gd name="T55" fmla="*/ 8 h 19"/>
                <a:gd name="T56" fmla="*/ 37 w 39"/>
                <a:gd name="T57" fmla="*/ 6 h 19"/>
                <a:gd name="T58" fmla="*/ 38 w 39"/>
                <a:gd name="T59" fmla="*/ 4 h 19"/>
                <a:gd name="T60" fmla="*/ 38 w 39"/>
                <a:gd name="T61" fmla="*/ 2 h 19"/>
                <a:gd name="T62" fmla="*/ 38 w 39"/>
                <a:gd name="T63" fmla="*/ 0 h 19"/>
                <a:gd name="T64" fmla="*/ 35 w 39"/>
                <a:gd name="T65" fmla="*/ 0 h 19"/>
                <a:gd name="T66" fmla="*/ 33 w 39"/>
                <a:gd name="T67" fmla="*/ 0 h 19"/>
                <a:gd name="T68" fmla="*/ 31 w 39"/>
                <a:gd name="T69" fmla="*/ 0 h 19"/>
                <a:gd name="T70" fmla="*/ 29 w 39"/>
                <a:gd name="T71" fmla="*/ 0 h 19"/>
                <a:gd name="T72" fmla="*/ 27 w 39"/>
                <a:gd name="T73" fmla="*/ 0 h 19"/>
                <a:gd name="T74" fmla="*/ 25 w 39"/>
                <a:gd name="T75" fmla="*/ 0 h 19"/>
                <a:gd name="T76" fmla="*/ 22 w 39"/>
                <a:gd name="T77" fmla="*/ 0 h 19"/>
                <a:gd name="T78" fmla="*/ 18 w 39"/>
                <a:gd name="T79" fmla="*/ 1 h 19"/>
                <a:gd name="T80" fmla="*/ 16 w 39"/>
                <a:gd name="T81" fmla="*/ 1 h 19"/>
                <a:gd name="T82" fmla="*/ 13 w 39"/>
                <a:gd name="T83" fmla="*/ 2 h 19"/>
                <a:gd name="T84" fmla="*/ 11 w 39"/>
                <a:gd name="T85" fmla="*/ 2 h 19"/>
                <a:gd name="T86" fmla="*/ 9 w 39"/>
                <a:gd name="T87" fmla="*/ 3 h 19"/>
                <a:gd name="T88" fmla="*/ 5 w 39"/>
                <a:gd name="T89" fmla="*/ 5 h 19"/>
                <a:gd name="T90" fmla="*/ 3 w 39"/>
                <a:gd name="T91" fmla="*/ 6 h 1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9" h="19">
                  <a:moveTo>
                    <a:pt x="2" y="7"/>
                  </a:moveTo>
                  <a:lnTo>
                    <a:pt x="1" y="7"/>
                  </a:lnTo>
                  <a:lnTo>
                    <a:pt x="1" y="8"/>
                  </a:lnTo>
                  <a:lnTo>
                    <a:pt x="1" y="10"/>
                  </a:lnTo>
                  <a:lnTo>
                    <a:pt x="0" y="10"/>
                  </a:lnTo>
                  <a:lnTo>
                    <a:pt x="0" y="11"/>
                  </a:lnTo>
                  <a:lnTo>
                    <a:pt x="0" y="12"/>
                  </a:lnTo>
                  <a:lnTo>
                    <a:pt x="1" y="12"/>
                  </a:lnTo>
                  <a:lnTo>
                    <a:pt x="1" y="13"/>
                  </a:lnTo>
                  <a:lnTo>
                    <a:pt x="2" y="13"/>
                  </a:lnTo>
                  <a:lnTo>
                    <a:pt x="2" y="14"/>
                  </a:lnTo>
                  <a:lnTo>
                    <a:pt x="3" y="14"/>
                  </a:lnTo>
                  <a:lnTo>
                    <a:pt x="3" y="15"/>
                  </a:lnTo>
                  <a:lnTo>
                    <a:pt x="4" y="15"/>
                  </a:lnTo>
                  <a:lnTo>
                    <a:pt x="5" y="15"/>
                  </a:lnTo>
                  <a:lnTo>
                    <a:pt x="6" y="15"/>
                  </a:lnTo>
                  <a:lnTo>
                    <a:pt x="7" y="15"/>
                  </a:lnTo>
                  <a:lnTo>
                    <a:pt x="8" y="15"/>
                  </a:lnTo>
                  <a:lnTo>
                    <a:pt x="8" y="16"/>
                  </a:lnTo>
                  <a:lnTo>
                    <a:pt x="9" y="16"/>
                  </a:lnTo>
                  <a:lnTo>
                    <a:pt x="10" y="16"/>
                  </a:lnTo>
                  <a:lnTo>
                    <a:pt x="11" y="16"/>
                  </a:lnTo>
                  <a:lnTo>
                    <a:pt x="12" y="16"/>
                  </a:lnTo>
                  <a:lnTo>
                    <a:pt x="13" y="16"/>
                  </a:lnTo>
                  <a:lnTo>
                    <a:pt x="14" y="16"/>
                  </a:lnTo>
                  <a:lnTo>
                    <a:pt x="15" y="16"/>
                  </a:lnTo>
                  <a:lnTo>
                    <a:pt x="16" y="16"/>
                  </a:lnTo>
                  <a:lnTo>
                    <a:pt x="17" y="16"/>
                  </a:lnTo>
                  <a:lnTo>
                    <a:pt x="18" y="17"/>
                  </a:lnTo>
                  <a:lnTo>
                    <a:pt x="20" y="17"/>
                  </a:lnTo>
                  <a:lnTo>
                    <a:pt x="21" y="17"/>
                  </a:lnTo>
                  <a:lnTo>
                    <a:pt x="22" y="17"/>
                  </a:lnTo>
                  <a:lnTo>
                    <a:pt x="23" y="17"/>
                  </a:lnTo>
                  <a:lnTo>
                    <a:pt x="24" y="17"/>
                  </a:lnTo>
                  <a:lnTo>
                    <a:pt x="25" y="17"/>
                  </a:lnTo>
                  <a:lnTo>
                    <a:pt x="26" y="17"/>
                  </a:lnTo>
                  <a:lnTo>
                    <a:pt x="26" y="18"/>
                  </a:lnTo>
                  <a:lnTo>
                    <a:pt x="27" y="18"/>
                  </a:lnTo>
                  <a:lnTo>
                    <a:pt x="28" y="18"/>
                  </a:lnTo>
                  <a:lnTo>
                    <a:pt x="28" y="17"/>
                  </a:lnTo>
                  <a:lnTo>
                    <a:pt x="29" y="17"/>
                  </a:lnTo>
                  <a:lnTo>
                    <a:pt x="30" y="17"/>
                  </a:lnTo>
                  <a:lnTo>
                    <a:pt x="31" y="17"/>
                  </a:lnTo>
                  <a:lnTo>
                    <a:pt x="32" y="17"/>
                  </a:lnTo>
                  <a:lnTo>
                    <a:pt x="32" y="16"/>
                  </a:lnTo>
                  <a:lnTo>
                    <a:pt x="33" y="15"/>
                  </a:lnTo>
                  <a:lnTo>
                    <a:pt x="34" y="15"/>
                  </a:lnTo>
                  <a:lnTo>
                    <a:pt x="34" y="14"/>
                  </a:lnTo>
                  <a:lnTo>
                    <a:pt x="35" y="14"/>
                  </a:lnTo>
                  <a:lnTo>
                    <a:pt x="35" y="13"/>
                  </a:lnTo>
                  <a:lnTo>
                    <a:pt x="36" y="13"/>
                  </a:lnTo>
                  <a:lnTo>
                    <a:pt x="36" y="12"/>
                  </a:lnTo>
                  <a:lnTo>
                    <a:pt x="36" y="11"/>
                  </a:lnTo>
                  <a:lnTo>
                    <a:pt x="36" y="10"/>
                  </a:lnTo>
                  <a:lnTo>
                    <a:pt x="37" y="10"/>
                  </a:lnTo>
                  <a:lnTo>
                    <a:pt x="37" y="8"/>
                  </a:lnTo>
                  <a:lnTo>
                    <a:pt x="37" y="7"/>
                  </a:lnTo>
                  <a:lnTo>
                    <a:pt x="37" y="6"/>
                  </a:lnTo>
                  <a:lnTo>
                    <a:pt x="38" y="5"/>
                  </a:lnTo>
                  <a:lnTo>
                    <a:pt x="38" y="4"/>
                  </a:lnTo>
                  <a:lnTo>
                    <a:pt x="38" y="3"/>
                  </a:lnTo>
                  <a:lnTo>
                    <a:pt x="38" y="2"/>
                  </a:lnTo>
                  <a:lnTo>
                    <a:pt x="38" y="1"/>
                  </a:lnTo>
                  <a:lnTo>
                    <a:pt x="38" y="0"/>
                  </a:lnTo>
                  <a:lnTo>
                    <a:pt x="36" y="0"/>
                  </a:lnTo>
                  <a:lnTo>
                    <a:pt x="35" y="0"/>
                  </a:lnTo>
                  <a:lnTo>
                    <a:pt x="34" y="0"/>
                  </a:lnTo>
                  <a:lnTo>
                    <a:pt x="33" y="0"/>
                  </a:lnTo>
                  <a:lnTo>
                    <a:pt x="32" y="0"/>
                  </a:lnTo>
                  <a:lnTo>
                    <a:pt x="31" y="0"/>
                  </a:lnTo>
                  <a:lnTo>
                    <a:pt x="30" y="0"/>
                  </a:lnTo>
                  <a:lnTo>
                    <a:pt x="29" y="0"/>
                  </a:lnTo>
                  <a:lnTo>
                    <a:pt x="28" y="0"/>
                  </a:lnTo>
                  <a:lnTo>
                    <a:pt x="27" y="0"/>
                  </a:lnTo>
                  <a:lnTo>
                    <a:pt x="26" y="0"/>
                  </a:lnTo>
                  <a:lnTo>
                    <a:pt x="25" y="0"/>
                  </a:lnTo>
                  <a:lnTo>
                    <a:pt x="24" y="0"/>
                  </a:lnTo>
                  <a:lnTo>
                    <a:pt x="22" y="0"/>
                  </a:lnTo>
                  <a:lnTo>
                    <a:pt x="20" y="1"/>
                  </a:lnTo>
                  <a:lnTo>
                    <a:pt x="18" y="1"/>
                  </a:lnTo>
                  <a:lnTo>
                    <a:pt x="17" y="1"/>
                  </a:lnTo>
                  <a:lnTo>
                    <a:pt x="16" y="1"/>
                  </a:lnTo>
                  <a:lnTo>
                    <a:pt x="15" y="1"/>
                  </a:lnTo>
                  <a:lnTo>
                    <a:pt x="13" y="2"/>
                  </a:lnTo>
                  <a:lnTo>
                    <a:pt x="12" y="2"/>
                  </a:lnTo>
                  <a:lnTo>
                    <a:pt x="11" y="2"/>
                  </a:lnTo>
                  <a:lnTo>
                    <a:pt x="10" y="2"/>
                  </a:lnTo>
                  <a:lnTo>
                    <a:pt x="9" y="3"/>
                  </a:lnTo>
                  <a:lnTo>
                    <a:pt x="7" y="4"/>
                  </a:lnTo>
                  <a:lnTo>
                    <a:pt x="5" y="5"/>
                  </a:lnTo>
                  <a:lnTo>
                    <a:pt x="4" y="5"/>
                  </a:lnTo>
                  <a:lnTo>
                    <a:pt x="3" y="6"/>
                  </a:lnTo>
                  <a:lnTo>
                    <a:pt x="2" y="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865" name="Freeform 383"/>
            <p:cNvSpPr>
              <a:spLocks/>
            </p:cNvSpPr>
            <p:nvPr/>
          </p:nvSpPr>
          <p:spPr bwMode="auto">
            <a:xfrm>
              <a:off x="3381" y="1499"/>
              <a:ext cx="40" cy="19"/>
            </a:xfrm>
            <a:custGeom>
              <a:avLst/>
              <a:gdLst>
                <a:gd name="T0" fmla="*/ 1 w 40"/>
                <a:gd name="T1" fmla="*/ 7 h 19"/>
                <a:gd name="T2" fmla="*/ 1 w 40"/>
                <a:gd name="T3" fmla="*/ 10 h 19"/>
                <a:gd name="T4" fmla="*/ 0 w 40"/>
                <a:gd name="T5" fmla="*/ 11 h 19"/>
                <a:gd name="T6" fmla="*/ 1 w 40"/>
                <a:gd name="T7" fmla="*/ 12 h 19"/>
                <a:gd name="T8" fmla="*/ 2 w 40"/>
                <a:gd name="T9" fmla="*/ 13 h 19"/>
                <a:gd name="T10" fmla="*/ 3 w 40"/>
                <a:gd name="T11" fmla="*/ 14 h 19"/>
                <a:gd name="T12" fmla="*/ 5 w 40"/>
                <a:gd name="T13" fmla="*/ 15 h 19"/>
                <a:gd name="T14" fmla="*/ 6 w 40"/>
                <a:gd name="T15" fmla="*/ 16 h 19"/>
                <a:gd name="T16" fmla="*/ 8 w 40"/>
                <a:gd name="T17" fmla="*/ 16 h 19"/>
                <a:gd name="T18" fmla="*/ 11 w 40"/>
                <a:gd name="T19" fmla="*/ 16 h 19"/>
                <a:gd name="T20" fmla="*/ 13 w 40"/>
                <a:gd name="T21" fmla="*/ 16 h 19"/>
                <a:gd name="T22" fmla="*/ 15 w 40"/>
                <a:gd name="T23" fmla="*/ 16 h 19"/>
                <a:gd name="T24" fmla="*/ 17 w 40"/>
                <a:gd name="T25" fmla="*/ 16 h 19"/>
                <a:gd name="T26" fmla="*/ 19 w 40"/>
                <a:gd name="T27" fmla="*/ 16 h 19"/>
                <a:gd name="T28" fmla="*/ 21 w 40"/>
                <a:gd name="T29" fmla="*/ 16 h 19"/>
                <a:gd name="T30" fmla="*/ 22 w 40"/>
                <a:gd name="T31" fmla="*/ 17 h 19"/>
                <a:gd name="T32" fmla="*/ 24 w 40"/>
                <a:gd name="T33" fmla="*/ 17 h 19"/>
                <a:gd name="T34" fmla="*/ 25 w 40"/>
                <a:gd name="T35" fmla="*/ 18 h 19"/>
                <a:gd name="T36" fmla="*/ 27 w 40"/>
                <a:gd name="T37" fmla="*/ 18 h 19"/>
                <a:gd name="T38" fmla="*/ 30 w 40"/>
                <a:gd name="T39" fmla="*/ 18 h 19"/>
                <a:gd name="T40" fmla="*/ 31 w 40"/>
                <a:gd name="T41" fmla="*/ 17 h 19"/>
                <a:gd name="T42" fmla="*/ 32 w 40"/>
                <a:gd name="T43" fmla="*/ 16 h 19"/>
                <a:gd name="T44" fmla="*/ 34 w 40"/>
                <a:gd name="T45" fmla="*/ 16 h 19"/>
                <a:gd name="T46" fmla="*/ 35 w 40"/>
                <a:gd name="T47" fmla="*/ 15 h 19"/>
                <a:gd name="T48" fmla="*/ 36 w 40"/>
                <a:gd name="T49" fmla="*/ 14 h 19"/>
                <a:gd name="T50" fmla="*/ 37 w 40"/>
                <a:gd name="T51" fmla="*/ 13 h 19"/>
                <a:gd name="T52" fmla="*/ 37 w 40"/>
                <a:gd name="T53" fmla="*/ 11 h 19"/>
                <a:gd name="T54" fmla="*/ 38 w 40"/>
                <a:gd name="T55" fmla="*/ 8 h 19"/>
                <a:gd name="T56" fmla="*/ 38 w 40"/>
                <a:gd name="T57" fmla="*/ 6 h 19"/>
                <a:gd name="T58" fmla="*/ 39 w 40"/>
                <a:gd name="T59" fmla="*/ 4 h 19"/>
                <a:gd name="T60" fmla="*/ 39 w 40"/>
                <a:gd name="T61" fmla="*/ 2 h 19"/>
                <a:gd name="T62" fmla="*/ 39 w 40"/>
                <a:gd name="T63" fmla="*/ 0 h 19"/>
                <a:gd name="T64" fmla="*/ 36 w 40"/>
                <a:gd name="T65" fmla="*/ 0 h 19"/>
                <a:gd name="T66" fmla="*/ 34 w 40"/>
                <a:gd name="T67" fmla="*/ 0 h 19"/>
                <a:gd name="T68" fmla="*/ 32 w 40"/>
                <a:gd name="T69" fmla="*/ 0 h 19"/>
                <a:gd name="T70" fmla="*/ 30 w 40"/>
                <a:gd name="T71" fmla="*/ 0 h 19"/>
                <a:gd name="T72" fmla="*/ 27 w 40"/>
                <a:gd name="T73" fmla="*/ 0 h 19"/>
                <a:gd name="T74" fmla="*/ 25 w 40"/>
                <a:gd name="T75" fmla="*/ 0 h 19"/>
                <a:gd name="T76" fmla="*/ 23 w 40"/>
                <a:gd name="T77" fmla="*/ 1 h 19"/>
                <a:gd name="T78" fmla="*/ 21 w 40"/>
                <a:gd name="T79" fmla="*/ 1 h 19"/>
                <a:gd name="T80" fmla="*/ 18 w 40"/>
                <a:gd name="T81" fmla="*/ 1 h 19"/>
                <a:gd name="T82" fmla="*/ 16 w 40"/>
                <a:gd name="T83" fmla="*/ 1 h 19"/>
                <a:gd name="T84" fmla="*/ 13 w 40"/>
                <a:gd name="T85" fmla="*/ 2 h 19"/>
                <a:gd name="T86" fmla="*/ 11 w 40"/>
                <a:gd name="T87" fmla="*/ 3 h 19"/>
                <a:gd name="T88" fmla="*/ 8 w 40"/>
                <a:gd name="T89" fmla="*/ 3 h 19"/>
                <a:gd name="T90" fmla="*/ 6 w 40"/>
                <a:gd name="T91" fmla="*/ 5 h 19"/>
                <a:gd name="T92" fmla="*/ 3 w 40"/>
                <a:gd name="T93" fmla="*/ 6 h 1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0" h="19">
                  <a:moveTo>
                    <a:pt x="2" y="7"/>
                  </a:moveTo>
                  <a:lnTo>
                    <a:pt x="1" y="7"/>
                  </a:lnTo>
                  <a:lnTo>
                    <a:pt x="1" y="8"/>
                  </a:lnTo>
                  <a:lnTo>
                    <a:pt x="1" y="10"/>
                  </a:lnTo>
                  <a:lnTo>
                    <a:pt x="0" y="10"/>
                  </a:lnTo>
                  <a:lnTo>
                    <a:pt x="0" y="11"/>
                  </a:lnTo>
                  <a:lnTo>
                    <a:pt x="0" y="12"/>
                  </a:lnTo>
                  <a:lnTo>
                    <a:pt x="1" y="12"/>
                  </a:lnTo>
                  <a:lnTo>
                    <a:pt x="1" y="13"/>
                  </a:lnTo>
                  <a:lnTo>
                    <a:pt x="2" y="13"/>
                  </a:lnTo>
                  <a:lnTo>
                    <a:pt x="2" y="14"/>
                  </a:lnTo>
                  <a:lnTo>
                    <a:pt x="3" y="14"/>
                  </a:lnTo>
                  <a:lnTo>
                    <a:pt x="4" y="15"/>
                  </a:lnTo>
                  <a:lnTo>
                    <a:pt x="5" y="15"/>
                  </a:lnTo>
                  <a:lnTo>
                    <a:pt x="6" y="15"/>
                  </a:lnTo>
                  <a:lnTo>
                    <a:pt x="6" y="16"/>
                  </a:lnTo>
                  <a:lnTo>
                    <a:pt x="7" y="16"/>
                  </a:lnTo>
                  <a:lnTo>
                    <a:pt x="8" y="16"/>
                  </a:lnTo>
                  <a:lnTo>
                    <a:pt x="9" y="16"/>
                  </a:lnTo>
                  <a:lnTo>
                    <a:pt x="11" y="16"/>
                  </a:lnTo>
                  <a:lnTo>
                    <a:pt x="12" y="16"/>
                  </a:lnTo>
                  <a:lnTo>
                    <a:pt x="13" y="16"/>
                  </a:lnTo>
                  <a:lnTo>
                    <a:pt x="14" y="16"/>
                  </a:lnTo>
                  <a:lnTo>
                    <a:pt x="15" y="16"/>
                  </a:lnTo>
                  <a:lnTo>
                    <a:pt x="16" y="16"/>
                  </a:lnTo>
                  <a:lnTo>
                    <a:pt x="17" y="16"/>
                  </a:lnTo>
                  <a:lnTo>
                    <a:pt x="18" y="16"/>
                  </a:lnTo>
                  <a:lnTo>
                    <a:pt x="19" y="16"/>
                  </a:lnTo>
                  <a:lnTo>
                    <a:pt x="20" y="16"/>
                  </a:lnTo>
                  <a:lnTo>
                    <a:pt x="21" y="16"/>
                  </a:lnTo>
                  <a:lnTo>
                    <a:pt x="21" y="17"/>
                  </a:lnTo>
                  <a:lnTo>
                    <a:pt x="22" y="17"/>
                  </a:lnTo>
                  <a:lnTo>
                    <a:pt x="23" y="17"/>
                  </a:lnTo>
                  <a:lnTo>
                    <a:pt x="24" y="17"/>
                  </a:lnTo>
                  <a:lnTo>
                    <a:pt x="25" y="17"/>
                  </a:lnTo>
                  <a:lnTo>
                    <a:pt x="25" y="18"/>
                  </a:lnTo>
                  <a:lnTo>
                    <a:pt x="26" y="18"/>
                  </a:lnTo>
                  <a:lnTo>
                    <a:pt x="27" y="18"/>
                  </a:lnTo>
                  <a:lnTo>
                    <a:pt x="28" y="18"/>
                  </a:lnTo>
                  <a:lnTo>
                    <a:pt x="30" y="18"/>
                  </a:lnTo>
                  <a:lnTo>
                    <a:pt x="30" y="17"/>
                  </a:lnTo>
                  <a:lnTo>
                    <a:pt x="31" y="17"/>
                  </a:lnTo>
                  <a:lnTo>
                    <a:pt x="32" y="17"/>
                  </a:lnTo>
                  <a:lnTo>
                    <a:pt x="32" y="16"/>
                  </a:lnTo>
                  <a:lnTo>
                    <a:pt x="33" y="16"/>
                  </a:lnTo>
                  <a:lnTo>
                    <a:pt x="34" y="16"/>
                  </a:lnTo>
                  <a:lnTo>
                    <a:pt x="34" y="15"/>
                  </a:lnTo>
                  <a:lnTo>
                    <a:pt x="35" y="15"/>
                  </a:lnTo>
                  <a:lnTo>
                    <a:pt x="35" y="14"/>
                  </a:lnTo>
                  <a:lnTo>
                    <a:pt x="36" y="14"/>
                  </a:lnTo>
                  <a:lnTo>
                    <a:pt x="36" y="13"/>
                  </a:lnTo>
                  <a:lnTo>
                    <a:pt x="37" y="13"/>
                  </a:lnTo>
                  <a:lnTo>
                    <a:pt x="37" y="12"/>
                  </a:lnTo>
                  <a:lnTo>
                    <a:pt x="37" y="11"/>
                  </a:lnTo>
                  <a:lnTo>
                    <a:pt x="38" y="10"/>
                  </a:lnTo>
                  <a:lnTo>
                    <a:pt x="38" y="8"/>
                  </a:lnTo>
                  <a:lnTo>
                    <a:pt x="38" y="7"/>
                  </a:lnTo>
                  <a:lnTo>
                    <a:pt x="38" y="6"/>
                  </a:lnTo>
                  <a:lnTo>
                    <a:pt x="38" y="5"/>
                  </a:lnTo>
                  <a:lnTo>
                    <a:pt x="39" y="4"/>
                  </a:lnTo>
                  <a:lnTo>
                    <a:pt x="39" y="3"/>
                  </a:lnTo>
                  <a:lnTo>
                    <a:pt x="39" y="2"/>
                  </a:lnTo>
                  <a:lnTo>
                    <a:pt x="39" y="1"/>
                  </a:lnTo>
                  <a:lnTo>
                    <a:pt x="39" y="0"/>
                  </a:lnTo>
                  <a:lnTo>
                    <a:pt x="37" y="0"/>
                  </a:lnTo>
                  <a:lnTo>
                    <a:pt x="36" y="0"/>
                  </a:lnTo>
                  <a:lnTo>
                    <a:pt x="35" y="0"/>
                  </a:lnTo>
                  <a:lnTo>
                    <a:pt x="34" y="0"/>
                  </a:lnTo>
                  <a:lnTo>
                    <a:pt x="33" y="0"/>
                  </a:lnTo>
                  <a:lnTo>
                    <a:pt x="32" y="0"/>
                  </a:lnTo>
                  <a:lnTo>
                    <a:pt x="31" y="0"/>
                  </a:lnTo>
                  <a:lnTo>
                    <a:pt x="30" y="0"/>
                  </a:lnTo>
                  <a:lnTo>
                    <a:pt x="28" y="0"/>
                  </a:lnTo>
                  <a:lnTo>
                    <a:pt x="27" y="0"/>
                  </a:lnTo>
                  <a:lnTo>
                    <a:pt x="26" y="0"/>
                  </a:lnTo>
                  <a:lnTo>
                    <a:pt x="25" y="0"/>
                  </a:lnTo>
                  <a:lnTo>
                    <a:pt x="24" y="0"/>
                  </a:lnTo>
                  <a:lnTo>
                    <a:pt x="23" y="1"/>
                  </a:lnTo>
                  <a:lnTo>
                    <a:pt x="22" y="1"/>
                  </a:lnTo>
                  <a:lnTo>
                    <a:pt x="21" y="1"/>
                  </a:lnTo>
                  <a:lnTo>
                    <a:pt x="19" y="1"/>
                  </a:lnTo>
                  <a:lnTo>
                    <a:pt x="18" y="1"/>
                  </a:lnTo>
                  <a:lnTo>
                    <a:pt x="17" y="1"/>
                  </a:lnTo>
                  <a:lnTo>
                    <a:pt x="16" y="1"/>
                  </a:lnTo>
                  <a:lnTo>
                    <a:pt x="15" y="1"/>
                  </a:lnTo>
                  <a:lnTo>
                    <a:pt x="13" y="2"/>
                  </a:lnTo>
                  <a:lnTo>
                    <a:pt x="12" y="2"/>
                  </a:lnTo>
                  <a:lnTo>
                    <a:pt x="11" y="3"/>
                  </a:lnTo>
                  <a:lnTo>
                    <a:pt x="9" y="3"/>
                  </a:lnTo>
                  <a:lnTo>
                    <a:pt x="8" y="3"/>
                  </a:lnTo>
                  <a:lnTo>
                    <a:pt x="7" y="4"/>
                  </a:lnTo>
                  <a:lnTo>
                    <a:pt x="6" y="5"/>
                  </a:lnTo>
                  <a:lnTo>
                    <a:pt x="4" y="5"/>
                  </a:lnTo>
                  <a:lnTo>
                    <a:pt x="3" y="6"/>
                  </a:lnTo>
                  <a:lnTo>
                    <a:pt x="2" y="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866" name="Freeform 384"/>
            <p:cNvSpPr>
              <a:spLocks/>
            </p:cNvSpPr>
            <p:nvPr/>
          </p:nvSpPr>
          <p:spPr bwMode="auto">
            <a:xfrm>
              <a:off x="3495" y="1527"/>
              <a:ext cx="26" cy="22"/>
            </a:xfrm>
            <a:custGeom>
              <a:avLst/>
              <a:gdLst>
                <a:gd name="T0" fmla="*/ 10 w 26"/>
                <a:gd name="T1" fmla="*/ 0 h 22"/>
                <a:gd name="T2" fmla="*/ 8 w 26"/>
                <a:gd name="T3" fmla="*/ 0 h 22"/>
                <a:gd name="T4" fmla="*/ 6 w 26"/>
                <a:gd name="T5" fmla="*/ 0 h 22"/>
                <a:gd name="T6" fmla="*/ 5 w 26"/>
                <a:gd name="T7" fmla="*/ 1 h 22"/>
                <a:gd name="T8" fmla="*/ 4 w 26"/>
                <a:gd name="T9" fmla="*/ 2 h 22"/>
                <a:gd name="T10" fmla="*/ 3 w 26"/>
                <a:gd name="T11" fmla="*/ 3 h 22"/>
                <a:gd name="T12" fmla="*/ 2 w 26"/>
                <a:gd name="T13" fmla="*/ 4 h 22"/>
                <a:gd name="T14" fmla="*/ 1 w 26"/>
                <a:gd name="T15" fmla="*/ 7 h 22"/>
                <a:gd name="T16" fmla="*/ 0 w 26"/>
                <a:gd name="T17" fmla="*/ 9 h 22"/>
                <a:gd name="T18" fmla="*/ 1 w 26"/>
                <a:gd name="T19" fmla="*/ 10 h 22"/>
                <a:gd name="T20" fmla="*/ 2 w 26"/>
                <a:gd name="T21" fmla="*/ 12 h 22"/>
                <a:gd name="T22" fmla="*/ 3 w 26"/>
                <a:gd name="T23" fmla="*/ 13 h 22"/>
                <a:gd name="T24" fmla="*/ 4 w 26"/>
                <a:gd name="T25" fmla="*/ 14 h 22"/>
                <a:gd name="T26" fmla="*/ 4 w 26"/>
                <a:gd name="T27" fmla="*/ 17 h 22"/>
                <a:gd name="T28" fmla="*/ 6 w 26"/>
                <a:gd name="T29" fmla="*/ 17 h 22"/>
                <a:gd name="T30" fmla="*/ 7 w 26"/>
                <a:gd name="T31" fmla="*/ 18 h 22"/>
                <a:gd name="T32" fmla="*/ 9 w 26"/>
                <a:gd name="T33" fmla="*/ 19 h 22"/>
                <a:gd name="T34" fmla="*/ 11 w 26"/>
                <a:gd name="T35" fmla="*/ 19 h 22"/>
                <a:gd name="T36" fmla="*/ 14 w 26"/>
                <a:gd name="T37" fmla="*/ 20 h 22"/>
                <a:gd name="T38" fmla="*/ 16 w 26"/>
                <a:gd name="T39" fmla="*/ 20 h 22"/>
                <a:gd name="T40" fmla="*/ 17 w 26"/>
                <a:gd name="T41" fmla="*/ 21 h 22"/>
                <a:gd name="T42" fmla="*/ 19 w 26"/>
                <a:gd name="T43" fmla="*/ 21 h 22"/>
                <a:gd name="T44" fmla="*/ 21 w 26"/>
                <a:gd name="T45" fmla="*/ 21 h 22"/>
                <a:gd name="T46" fmla="*/ 23 w 26"/>
                <a:gd name="T47" fmla="*/ 21 h 22"/>
                <a:gd name="T48" fmla="*/ 24 w 26"/>
                <a:gd name="T49" fmla="*/ 20 h 22"/>
                <a:gd name="T50" fmla="*/ 25 w 26"/>
                <a:gd name="T51" fmla="*/ 18 h 22"/>
                <a:gd name="T52" fmla="*/ 24 w 26"/>
                <a:gd name="T53" fmla="*/ 15 h 22"/>
                <a:gd name="T54" fmla="*/ 23 w 26"/>
                <a:gd name="T55" fmla="*/ 13 h 22"/>
                <a:gd name="T56" fmla="*/ 22 w 26"/>
                <a:gd name="T57" fmla="*/ 11 h 22"/>
                <a:gd name="T58" fmla="*/ 21 w 26"/>
                <a:gd name="T59" fmla="*/ 9 h 22"/>
                <a:gd name="T60" fmla="*/ 19 w 26"/>
                <a:gd name="T61" fmla="*/ 7 h 22"/>
                <a:gd name="T62" fmla="*/ 18 w 26"/>
                <a:gd name="T63" fmla="*/ 6 h 22"/>
                <a:gd name="T64" fmla="*/ 17 w 26"/>
                <a:gd name="T65" fmla="*/ 4 h 22"/>
                <a:gd name="T66" fmla="*/ 16 w 26"/>
                <a:gd name="T67" fmla="*/ 3 h 22"/>
                <a:gd name="T68" fmla="*/ 15 w 26"/>
                <a:gd name="T69" fmla="*/ 2 h 22"/>
                <a:gd name="T70" fmla="*/ 13 w 26"/>
                <a:gd name="T71" fmla="*/ 1 h 22"/>
                <a:gd name="T72" fmla="*/ 10 w 26"/>
                <a:gd name="T73" fmla="*/ 1 h 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6" h="22">
                  <a:moveTo>
                    <a:pt x="10" y="1"/>
                  </a:moveTo>
                  <a:lnTo>
                    <a:pt x="10" y="0"/>
                  </a:lnTo>
                  <a:lnTo>
                    <a:pt x="9" y="0"/>
                  </a:lnTo>
                  <a:lnTo>
                    <a:pt x="8" y="0"/>
                  </a:lnTo>
                  <a:lnTo>
                    <a:pt x="7" y="0"/>
                  </a:lnTo>
                  <a:lnTo>
                    <a:pt x="6" y="0"/>
                  </a:lnTo>
                  <a:lnTo>
                    <a:pt x="6" y="1"/>
                  </a:lnTo>
                  <a:lnTo>
                    <a:pt x="5" y="1"/>
                  </a:lnTo>
                  <a:lnTo>
                    <a:pt x="4" y="1"/>
                  </a:lnTo>
                  <a:lnTo>
                    <a:pt x="4" y="2"/>
                  </a:lnTo>
                  <a:lnTo>
                    <a:pt x="3" y="2"/>
                  </a:lnTo>
                  <a:lnTo>
                    <a:pt x="3" y="3"/>
                  </a:lnTo>
                  <a:lnTo>
                    <a:pt x="2" y="3"/>
                  </a:lnTo>
                  <a:lnTo>
                    <a:pt x="2" y="4"/>
                  </a:lnTo>
                  <a:lnTo>
                    <a:pt x="1" y="6"/>
                  </a:lnTo>
                  <a:lnTo>
                    <a:pt x="1" y="7"/>
                  </a:lnTo>
                  <a:lnTo>
                    <a:pt x="0" y="8"/>
                  </a:lnTo>
                  <a:lnTo>
                    <a:pt x="0" y="9"/>
                  </a:lnTo>
                  <a:lnTo>
                    <a:pt x="1" y="9"/>
                  </a:lnTo>
                  <a:lnTo>
                    <a:pt x="1" y="10"/>
                  </a:lnTo>
                  <a:lnTo>
                    <a:pt x="1" y="11"/>
                  </a:lnTo>
                  <a:lnTo>
                    <a:pt x="2" y="12"/>
                  </a:lnTo>
                  <a:lnTo>
                    <a:pt x="2" y="13"/>
                  </a:lnTo>
                  <a:lnTo>
                    <a:pt x="3" y="13"/>
                  </a:lnTo>
                  <a:lnTo>
                    <a:pt x="3" y="14"/>
                  </a:lnTo>
                  <a:lnTo>
                    <a:pt x="4" y="14"/>
                  </a:lnTo>
                  <a:lnTo>
                    <a:pt x="4" y="15"/>
                  </a:lnTo>
                  <a:lnTo>
                    <a:pt x="4" y="17"/>
                  </a:lnTo>
                  <a:lnTo>
                    <a:pt x="5" y="17"/>
                  </a:lnTo>
                  <a:lnTo>
                    <a:pt x="6" y="17"/>
                  </a:lnTo>
                  <a:lnTo>
                    <a:pt x="6" y="18"/>
                  </a:lnTo>
                  <a:lnTo>
                    <a:pt x="7" y="18"/>
                  </a:lnTo>
                  <a:lnTo>
                    <a:pt x="8" y="18"/>
                  </a:lnTo>
                  <a:lnTo>
                    <a:pt x="9" y="19"/>
                  </a:lnTo>
                  <a:lnTo>
                    <a:pt x="10" y="19"/>
                  </a:lnTo>
                  <a:lnTo>
                    <a:pt x="11" y="19"/>
                  </a:lnTo>
                  <a:lnTo>
                    <a:pt x="13" y="19"/>
                  </a:lnTo>
                  <a:lnTo>
                    <a:pt x="14" y="20"/>
                  </a:lnTo>
                  <a:lnTo>
                    <a:pt x="15" y="20"/>
                  </a:lnTo>
                  <a:lnTo>
                    <a:pt x="16" y="20"/>
                  </a:lnTo>
                  <a:lnTo>
                    <a:pt x="17" y="20"/>
                  </a:lnTo>
                  <a:lnTo>
                    <a:pt x="17" y="21"/>
                  </a:lnTo>
                  <a:lnTo>
                    <a:pt x="18" y="21"/>
                  </a:lnTo>
                  <a:lnTo>
                    <a:pt x="19" y="21"/>
                  </a:lnTo>
                  <a:lnTo>
                    <a:pt x="20" y="21"/>
                  </a:lnTo>
                  <a:lnTo>
                    <a:pt x="21" y="21"/>
                  </a:lnTo>
                  <a:lnTo>
                    <a:pt x="22" y="21"/>
                  </a:lnTo>
                  <a:lnTo>
                    <a:pt x="23" y="21"/>
                  </a:lnTo>
                  <a:lnTo>
                    <a:pt x="23" y="20"/>
                  </a:lnTo>
                  <a:lnTo>
                    <a:pt x="24" y="20"/>
                  </a:lnTo>
                  <a:lnTo>
                    <a:pt x="25" y="19"/>
                  </a:lnTo>
                  <a:lnTo>
                    <a:pt x="25" y="18"/>
                  </a:lnTo>
                  <a:lnTo>
                    <a:pt x="25" y="17"/>
                  </a:lnTo>
                  <a:lnTo>
                    <a:pt x="24" y="15"/>
                  </a:lnTo>
                  <a:lnTo>
                    <a:pt x="24" y="14"/>
                  </a:lnTo>
                  <a:lnTo>
                    <a:pt x="23" y="13"/>
                  </a:lnTo>
                  <a:lnTo>
                    <a:pt x="23" y="12"/>
                  </a:lnTo>
                  <a:lnTo>
                    <a:pt x="22" y="11"/>
                  </a:lnTo>
                  <a:lnTo>
                    <a:pt x="21" y="10"/>
                  </a:lnTo>
                  <a:lnTo>
                    <a:pt x="21" y="9"/>
                  </a:lnTo>
                  <a:lnTo>
                    <a:pt x="20" y="8"/>
                  </a:lnTo>
                  <a:lnTo>
                    <a:pt x="19" y="7"/>
                  </a:lnTo>
                  <a:lnTo>
                    <a:pt x="19" y="6"/>
                  </a:lnTo>
                  <a:lnTo>
                    <a:pt x="18" y="6"/>
                  </a:lnTo>
                  <a:lnTo>
                    <a:pt x="18" y="4"/>
                  </a:lnTo>
                  <a:lnTo>
                    <a:pt x="17" y="4"/>
                  </a:lnTo>
                  <a:lnTo>
                    <a:pt x="17" y="3"/>
                  </a:lnTo>
                  <a:lnTo>
                    <a:pt x="16" y="3"/>
                  </a:lnTo>
                  <a:lnTo>
                    <a:pt x="16" y="2"/>
                  </a:lnTo>
                  <a:lnTo>
                    <a:pt x="15" y="2"/>
                  </a:lnTo>
                  <a:lnTo>
                    <a:pt x="14" y="1"/>
                  </a:lnTo>
                  <a:lnTo>
                    <a:pt x="13" y="1"/>
                  </a:lnTo>
                  <a:lnTo>
                    <a:pt x="11" y="1"/>
                  </a:lnTo>
                  <a:lnTo>
                    <a:pt x="10" y="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867" name="Freeform 385"/>
            <p:cNvSpPr>
              <a:spLocks/>
            </p:cNvSpPr>
            <p:nvPr/>
          </p:nvSpPr>
          <p:spPr bwMode="auto">
            <a:xfrm>
              <a:off x="3725" y="1592"/>
              <a:ext cx="26" cy="21"/>
            </a:xfrm>
            <a:custGeom>
              <a:avLst/>
              <a:gdLst>
                <a:gd name="T0" fmla="*/ 9 w 26"/>
                <a:gd name="T1" fmla="*/ 0 h 21"/>
                <a:gd name="T2" fmla="*/ 7 w 26"/>
                <a:gd name="T3" fmla="*/ 0 h 21"/>
                <a:gd name="T4" fmla="*/ 5 w 26"/>
                <a:gd name="T5" fmla="*/ 0 h 21"/>
                <a:gd name="T6" fmla="*/ 4 w 26"/>
                <a:gd name="T7" fmla="*/ 1 h 21"/>
                <a:gd name="T8" fmla="*/ 3 w 26"/>
                <a:gd name="T9" fmla="*/ 2 h 21"/>
                <a:gd name="T10" fmla="*/ 2 w 26"/>
                <a:gd name="T11" fmla="*/ 3 h 21"/>
                <a:gd name="T12" fmla="*/ 1 w 26"/>
                <a:gd name="T13" fmla="*/ 4 h 21"/>
                <a:gd name="T14" fmla="*/ 0 w 26"/>
                <a:gd name="T15" fmla="*/ 5 h 21"/>
                <a:gd name="T16" fmla="*/ 0 w 26"/>
                <a:gd name="T17" fmla="*/ 7 h 21"/>
                <a:gd name="T18" fmla="*/ 0 w 26"/>
                <a:gd name="T19" fmla="*/ 9 h 21"/>
                <a:gd name="T20" fmla="*/ 1 w 26"/>
                <a:gd name="T21" fmla="*/ 12 h 21"/>
                <a:gd name="T22" fmla="*/ 2 w 26"/>
                <a:gd name="T23" fmla="*/ 13 h 21"/>
                <a:gd name="T24" fmla="*/ 3 w 26"/>
                <a:gd name="T25" fmla="*/ 14 h 21"/>
                <a:gd name="T26" fmla="*/ 4 w 26"/>
                <a:gd name="T27" fmla="*/ 15 h 21"/>
                <a:gd name="T28" fmla="*/ 5 w 26"/>
                <a:gd name="T29" fmla="*/ 16 h 21"/>
                <a:gd name="T30" fmla="*/ 6 w 26"/>
                <a:gd name="T31" fmla="*/ 17 h 21"/>
                <a:gd name="T32" fmla="*/ 8 w 26"/>
                <a:gd name="T33" fmla="*/ 18 h 21"/>
                <a:gd name="T34" fmla="*/ 10 w 26"/>
                <a:gd name="T35" fmla="*/ 18 h 21"/>
                <a:gd name="T36" fmla="*/ 13 w 26"/>
                <a:gd name="T37" fmla="*/ 19 h 21"/>
                <a:gd name="T38" fmla="*/ 15 w 26"/>
                <a:gd name="T39" fmla="*/ 19 h 21"/>
                <a:gd name="T40" fmla="*/ 17 w 26"/>
                <a:gd name="T41" fmla="*/ 20 h 21"/>
                <a:gd name="T42" fmla="*/ 19 w 26"/>
                <a:gd name="T43" fmla="*/ 20 h 21"/>
                <a:gd name="T44" fmla="*/ 21 w 26"/>
                <a:gd name="T45" fmla="*/ 20 h 21"/>
                <a:gd name="T46" fmla="*/ 23 w 26"/>
                <a:gd name="T47" fmla="*/ 19 h 21"/>
                <a:gd name="T48" fmla="*/ 25 w 26"/>
                <a:gd name="T49" fmla="*/ 19 h 21"/>
                <a:gd name="T50" fmla="*/ 25 w 26"/>
                <a:gd name="T51" fmla="*/ 17 h 21"/>
                <a:gd name="T52" fmla="*/ 24 w 26"/>
                <a:gd name="T53" fmla="*/ 15 h 21"/>
                <a:gd name="T54" fmla="*/ 23 w 26"/>
                <a:gd name="T55" fmla="*/ 13 h 21"/>
                <a:gd name="T56" fmla="*/ 22 w 26"/>
                <a:gd name="T57" fmla="*/ 12 h 21"/>
                <a:gd name="T58" fmla="*/ 21 w 26"/>
                <a:gd name="T59" fmla="*/ 11 h 21"/>
                <a:gd name="T60" fmla="*/ 20 w 26"/>
                <a:gd name="T61" fmla="*/ 8 h 21"/>
                <a:gd name="T62" fmla="*/ 19 w 26"/>
                <a:gd name="T63" fmla="*/ 7 h 21"/>
                <a:gd name="T64" fmla="*/ 18 w 26"/>
                <a:gd name="T65" fmla="*/ 6 h 21"/>
                <a:gd name="T66" fmla="*/ 17 w 26"/>
                <a:gd name="T67" fmla="*/ 4 h 21"/>
                <a:gd name="T68" fmla="*/ 16 w 26"/>
                <a:gd name="T69" fmla="*/ 3 h 21"/>
                <a:gd name="T70" fmla="*/ 14 w 26"/>
                <a:gd name="T71" fmla="*/ 2 h 21"/>
                <a:gd name="T72" fmla="*/ 11 w 26"/>
                <a:gd name="T73" fmla="*/ 1 h 21"/>
                <a:gd name="T74" fmla="*/ 9 w 26"/>
                <a:gd name="T75" fmla="*/ 1 h 2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6" h="21">
                  <a:moveTo>
                    <a:pt x="9" y="1"/>
                  </a:moveTo>
                  <a:lnTo>
                    <a:pt x="9" y="0"/>
                  </a:lnTo>
                  <a:lnTo>
                    <a:pt x="8" y="0"/>
                  </a:lnTo>
                  <a:lnTo>
                    <a:pt x="7" y="0"/>
                  </a:lnTo>
                  <a:lnTo>
                    <a:pt x="6" y="0"/>
                  </a:lnTo>
                  <a:lnTo>
                    <a:pt x="5" y="0"/>
                  </a:lnTo>
                  <a:lnTo>
                    <a:pt x="5" y="1"/>
                  </a:lnTo>
                  <a:lnTo>
                    <a:pt x="4" y="1"/>
                  </a:lnTo>
                  <a:lnTo>
                    <a:pt x="3" y="1"/>
                  </a:lnTo>
                  <a:lnTo>
                    <a:pt x="3" y="2"/>
                  </a:lnTo>
                  <a:lnTo>
                    <a:pt x="2" y="2"/>
                  </a:lnTo>
                  <a:lnTo>
                    <a:pt x="2" y="3"/>
                  </a:lnTo>
                  <a:lnTo>
                    <a:pt x="2" y="4"/>
                  </a:lnTo>
                  <a:lnTo>
                    <a:pt x="1" y="4"/>
                  </a:lnTo>
                  <a:lnTo>
                    <a:pt x="1" y="5"/>
                  </a:lnTo>
                  <a:lnTo>
                    <a:pt x="0" y="5"/>
                  </a:lnTo>
                  <a:lnTo>
                    <a:pt x="0" y="6"/>
                  </a:lnTo>
                  <a:lnTo>
                    <a:pt x="0" y="7"/>
                  </a:lnTo>
                  <a:lnTo>
                    <a:pt x="0" y="8"/>
                  </a:lnTo>
                  <a:lnTo>
                    <a:pt x="0" y="9"/>
                  </a:lnTo>
                  <a:lnTo>
                    <a:pt x="1" y="11"/>
                  </a:lnTo>
                  <a:lnTo>
                    <a:pt x="1" y="12"/>
                  </a:lnTo>
                  <a:lnTo>
                    <a:pt x="1" y="13"/>
                  </a:lnTo>
                  <a:lnTo>
                    <a:pt x="2" y="13"/>
                  </a:lnTo>
                  <a:lnTo>
                    <a:pt x="2" y="14"/>
                  </a:lnTo>
                  <a:lnTo>
                    <a:pt x="3" y="14"/>
                  </a:lnTo>
                  <a:lnTo>
                    <a:pt x="3" y="15"/>
                  </a:lnTo>
                  <a:lnTo>
                    <a:pt x="4" y="15"/>
                  </a:lnTo>
                  <a:lnTo>
                    <a:pt x="4" y="16"/>
                  </a:lnTo>
                  <a:lnTo>
                    <a:pt x="5" y="16"/>
                  </a:lnTo>
                  <a:lnTo>
                    <a:pt x="5" y="17"/>
                  </a:lnTo>
                  <a:lnTo>
                    <a:pt x="6" y="17"/>
                  </a:lnTo>
                  <a:lnTo>
                    <a:pt x="7" y="17"/>
                  </a:lnTo>
                  <a:lnTo>
                    <a:pt x="8" y="18"/>
                  </a:lnTo>
                  <a:lnTo>
                    <a:pt x="9" y="18"/>
                  </a:lnTo>
                  <a:lnTo>
                    <a:pt x="10" y="18"/>
                  </a:lnTo>
                  <a:lnTo>
                    <a:pt x="11" y="19"/>
                  </a:lnTo>
                  <a:lnTo>
                    <a:pt x="13" y="19"/>
                  </a:lnTo>
                  <a:lnTo>
                    <a:pt x="14" y="19"/>
                  </a:lnTo>
                  <a:lnTo>
                    <a:pt x="15" y="19"/>
                  </a:lnTo>
                  <a:lnTo>
                    <a:pt x="16" y="19"/>
                  </a:lnTo>
                  <a:lnTo>
                    <a:pt x="17" y="20"/>
                  </a:lnTo>
                  <a:lnTo>
                    <a:pt x="18" y="20"/>
                  </a:lnTo>
                  <a:lnTo>
                    <a:pt x="19" y="20"/>
                  </a:lnTo>
                  <a:lnTo>
                    <a:pt x="20" y="20"/>
                  </a:lnTo>
                  <a:lnTo>
                    <a:pt x="21" y="20"/>
                  </a:lnTo>
                  <a:lnTo>
                    <a:pt x="22" y="20"/>
                  </a:lnTo>
                  <a:lnTo>
                    <a:pt x="23" y="19"/>
                  </a:lnTo>
                  <a:lnTo>
                    <a:pt x="24" y="19"/>
                  </a:lnTo>
                  <a:lnTo>
                    <a:pt x="25" y="19"/>
                  </a:lnTo>
                  <a:lnTo>
                    <a:pt x="25" y="18"/>
                  </a:lnTo>
                  <a:lnTo>
                    <a:pt x="25" y="17"/>
                  </a:lnTo>
                  <a:lnTo>
                    <a:pt x="25" y="16"/>
                  </a:lnTo>
                  <a:lnTo>
                    <a:pt x="24" y="15"/>
                  </a:lnTo>
                  <a:lnTo>
                    <a:pt x="23" y="14"/>
                  </a:lnTo>
                  <a:lnTo>
                    <a:pt x="23" y="13"/>
                  </a:lnTo>
                  <a:lnTo>
                    <a:pt x="22" y="13"/>
                  </a:lnTo>
                  <a:lnTo>
                    <a:pt x="22" y="12"/>
                  </a:lnTo>
                  <a:lnTo>
                    <a:pt x="22" y="11"/>
                  </a:lnTo>
                  <a:lnTo>
                    <a:pt x="21" y="11"/>
                  </a:lnTo>
                  <a:lnTo>
                    <a:pt x="21" y="9"/>
                  </a:lnTo>
                  <a:lnTo>
                    <a:pt x="20" y="8"/>
                  </a:lnTo>
                  <a:lnTo>
                    <a:pt x="20" y="7"/>
                  </a:lnTo>
                  <a:lnTo>
                    <a:pt x="19" y="7"/>
                  </a:lnTo>
                  <a:lnTo>
                    <a:pt x="19" y="6"/>
                  </a:lnTo>
                  <a:lnTo>
                    <a:pt x="18" y="6"/>
                  </a:lnTo>
                  <a:lnTo>
                    <a:pt x="18" y="5"/>
                  </a:lnTo>
                  <a:lnTo>
                    <a:pt x="17" y="4"/>
                  </a:lnTo>
                  <a:lnTo>
                    <a:pt x="16" y="4"/>
                  </a:lnTo>
                  <a:lnTo>
                    <a:pt x="16" y="3"/>
                  </a:lnTo>
                  <a:lnTo>
                    <a:pt x="15" y="2"/>
                  </a:lnTo>
                  <a:lnTo>
                    <a:pt x="14" y="2"/>
                  </a:lnTo>
                  <a:lnTo>
                    <a:pt x="13" y="2"/>
                  </a:lnTo>
                  <a:lnTo>
                    <a:pt x="11" y="1"/>
                  </a:lnTo>
                  <a:lnTo>
                    <a:pt x="10" y="1"/>
                  </a:lnTo>
                  <a:lnTo>
                    <a:pt x="9" y="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868" name="Freeform 386"/>
            <p:cNvSpPr>
              <a:spLocks/>
            </p:cNvSpPr>
            <p:nvPr/>
          </p:nvSpPr>
          <p:spPr bwMode="auto">
            <a:xfrm>
              <a:off x="3412" y="1519"/>
              <a:ext cx="26" cy="19"/>
            </a:xfrm>
            <a:custGeom>
              <a:avLst/>
              <a:gdLst>
                <a:gd name="T0" fmla="*/ 9 w 26"/>
                <a:gd name="T1" fmla="*/ 0 h 19"/>
                <a:gd name="T2" fmla="*/ 7 w 26"/>
                <a:gd name="T3" fmla="*/ 0 h 19"/>
                <a:gd name="T4" fmla="*/ 6 w 26"/>
                <a:gd name="T5" fmla="*/ 1 h 19"/>
                <a:gd name="T6" fmla="*/ 4 w 26"/>
                <a:gd name="T7" fmla="*/ 1 h 19"/>
                <a:gd name="T8" fmla="*/ 3 w 26"/>
                <a:gd name="T9" fmla="*/ 2 h 19"/>
                <a:gd name="T10" fmla="*/ 2 w 26"/>
                <a:gd name="T11" fmla="*/ 3 h 19"/>
                <a:gd name="T12" fmla="*/ 1 w 26"/>
                <a:gd name="T13" fmla="*/ 5 h 19"/>
                <a:gd name="T14" fmla="*/ 0 w 26"/>
                <a:gd name="T15" fmla="*/ 7 h 19"/>
                <a:gd name="T16" fmla="*/ 1 w 26"/>
                <a:gd name="T17" fmla="*/ 8 h 19"/>
                <a:gd name="T18" fmla="*/ 2 w 26"/>
                <a:gd name="T19" fmla="*/ 10 h 19"/>
                <a:gd name="T20" fmla="*/ 3 w 26"/>
                <a:gd name="T21" fmla="*/ 12 h 19"/>
                <a:gd name="T22" fmla="*/ 4 w 26"/>
                <a:gd name="T23" fmla="*/ 13 h 19"/>
                <a:gd name="T24" fmla="*/ 5 w 26"/>
                <a:gd name="T25" fmla="*/ 14 h 19"/>
                <a:gd name="T26" fmla="*/ 6 w 26"/>
                <a:gd name="T27" fmla="*/ 15 h 19"/>
                <a:gd name="T28" fmla="*/ 8 w 26"/>
                <a:gd name="T29" fmla="*/ 15 h 19"/>
                <a:gd name="T30" fmla="*/ 9 w 26"/>
                <a:gd name="T31" fmla="*/ 16 h 19"/>
                <a:gd name="T32" fmla="*/ 11 w 26"/>
                <a:gd name="T33" fmla="*/ 16 h 19"/>
                <a:gd name="T34" fmla="*/ 14 w 26"/>
                <a:gd name="T35" fmla="*/ 17 h 19"/>
                <a:gd name="T36" fmla="*/ 16 w 26"/>
                <a:gd name="T37" fmla="*/ 17 h 19"/>
                <a:gd name="T38" fmla="*/ 17 w 26"/>
                <a:gd name="T39" fmla="*/ 18 h 19"/>
                <a:gd name="T40" fmla="*/ 19 w 26"/>
                <a:gd name="T41" fmla="*/ 18 h 19"/>
                <a:gd name="T42" fmla="*/ 21 w 26"/>
                <a:gd name="T43" fmla="*/ 18 h 19"/>
                <a:gd name="T44" fmla="*/ 23 w 26"/>
                <a:gd name="T45" fmla="*/ 18 h 19"/>
                <a:gd name="T46" fmla="*/ 24 w 26"/>
                <a:gd name="T47" fmla="*/ 17 h 19"/>
                <a:gd name="T48" fmla="*/ 25 w 26"/>
                <a:gd name="T49" fmla="*/ 16 h 19"/>
                <a:gd name="T50" fmla="*/ 25 w 26"/>
                <a:gd name="T51" fmla="*/ 14 h 19"/>
                <a:gd name="T52" fmla="*/ 24 w 26"/>
                <a:gd name="T53" fmla="*/ 13 h 19"/>
                <a:gd name="T54" fmla="*/ 23 w 26"/>
                <a:gd name="T55" fmla="*/ 11 h 19"/>
                <a:gd name="T56" fmla="*/ 22 w 26"/>
                <a:gd name="T57" fmla="*/ 9 h 19"/>
                <a:gd name="T58" fmla="*/ 21 w 26"/>
                <a:gd name="T59" fmla="*/ 8 h 19"/>
                <a:gd name="T60" fmla="*/ 19 w 26"/>
                <a:gd name="T61" fmla="*/ 6 h 19"/>
                <a:gd name="T62" fmla="*/ 18 w 26"/>
                <a:gd name="T63" fmla="*/ 5 h 19"/>
                <a:gd name="T64" fmla="*/ 17 w 26"/>
                <a:gd name="T65" fmla="*/ 3 h 19"/>
                <a:gd name="T66" fmla="*/ 15 w 26"/>
                <a:gd name="T67" fmla="*/ 2 h 19"/>
                <a:gd name="T68" fmla="*/ 13 w 26"/>
                <a:gd name="T69" fmla="*/ 1 h 19"/>
                <a:gd name="T70" fmla="*/ 10 w 26"/>
                <a:gd name="T71" fmla="*/ 1 h 1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6" h="19">
                  <a:moveTo>
                    <a:pt x="10" y="1"/>
                  </a:moveTo>
                  <a:lnTo>
                    <a:pt x="9" y="0"/>
                  </a:lnTo>
                  <a:lnTo>
                    <a:pt x="8" y="0"/>
                  </a:lnTo>
                  <a:lnTo>
                    <a:pt x="7" y="0"/>
                  </a:lnTo>
                  <a:lnTo>
                    <a:pt x="6" y="0"/>
                  </a:lnTo>
                  <a:lnTo>
                    <a:pt x="6" y="1"/>
                  </a:lnTo>
                  <a:lnTo>
                    <a:pt x="5" y="1"/>
                  </a:lnTo>
                  <a:lnTo>
                    <a:pt x="4" y="1"/>
                  </a:lnTo>
                  <a:lnTo>
                    <a:pt x="4" y="2"/>
                  </a:lnTo>
                  <a:lnTo>
                    <a:pt x="3" y="2"/>
                  </a:lnTo>
                  <a:lnTo>
                    <a:pt x="3" y="3"/>
                  </a:lnTo>
                  <a:lnTo>
                    <a:pt x="2" y="3"/>
                  </a:lnTo>
                  <a:lnTo>
                    <a:pt x="2" y="4"/>
                  </a:lnTo>
                  <a:lnTo>
                    <a:pt x="1" y="5"/>
                  </a:lnTo>
                  <a:lnTo>
                    <a:pt x="1" y="6"/>
                  </a:lnTo>
                  <a:lnTo>
                    <a:pt x="0" y="7"/>
                  </a:lnTo>
                  <a:lnTo>
                    <a:pt x="0" y="8"/>
                  </a:lnTo>
                  <a:lnTo>
                    <a:pt x="1" y="8"/>
                  </a:lnTo>
                  <a:lnTo>
                    <a:pt x="1" y="9"/>
                  </a:lnTo>
                  <a:lnTo>
                    <a:pt x="2" y="10"/>
                  </a:lnTo>
                  <a:lnTo>
                    <a:pt x="2" y="11"/>
                  </a:lnTo>
                  <a:lnTo>
                    <a:pt x="3" y="12"/>
                  </a:lnTo>
                  <a:lnTo>
                    <a:pt x="3" y="13"/>
                  </a:lnTo>
                  <a:lnTo>
                    <a:pt x="4" y="13"/>
                  </a:lnTo>
                  <a:lnTo>
                    <a:pt x="4" y="14"/>
                  </a:lnTo>
                  <a:lnTo>
                    <a:pt x="5" y="14"/>
                  </a:lnTo>
                  <a:lnTo>
                    <a:pt x="5" y="15"/>
                  </a:lnTo>
                  <a:lnTo>
                    <a:pt x="6" y="15"/>
                  </a:lnTo>
                  <a:lnTo>
                    <a:pt x="7" y="15"/>
                  </a:lnTo>
                  <a:lnTo>
                    <a:pt x="8" y="15"/>
                  </a:lnTo>
                  <a:lnTo>
                    <a:pt x="8" y="16"/>
                  </a:lnTo>
                  <a:lnTo>
                    <a:pt x="9" y="16"/>
                  </a:lnTo>
                  <a:lnTo>
                    <a:pt x="10" y="16"/>
                  </a:lnTo>
                  <a:lnTo>
                    <a:pt x="11" y="16"/>
                  </a:lnTo>
                  <a:lnTo>
                    <a:pt x="13" y="17"/>
                  </a:lnTo>
                  <a:lnTo>
                    <a:pt x="14" y="17"/>
                  </a:lnTo>
                  <a:lnTo>
                    <a:pt x="15" y="17"/>
                  </a:lnTo>
                  <a:lnTo>
                    <a:pt x="16" y="17"/>
                  </a:lnTo>
                  <a:lnTo>
                    <a:pt x="17" y="17"/>
                  </a:lnTo>
                  <a:lnTo>
                    <a:pt x="17" y="18"/>
                  </a:lnTo>
                  <a:lnTo>
                    <a:pt x="18" y="18"/>
                  </a:lnTo>
                  <a:lnTo>
                    <a:pt x="19" y="18"/>
                  </a:lnTo>
                  <a:lnTo>
                    <a:pt x="20" y="18"/>
                  </a:lnTo>
                  <a:lnTo>
                    <a:pt x="21" y="18"/>
                  </a:lnTo>
                  <a:lnTo>
                    <a:pt x="22" y="18"/>
                  </a:lnTo>
                  <a:lnTo>
                    <a:pt x="23" y="18"/>
                  </a:lnTo>
                  <a:lnTo>
                    <a:pt x="23" y="17"/>
                  </a:lnTo>
                  <a:lnTo>
                    <a:pt x="24" y="17"/>
                  </a:lnTo>
                  <a:lnTo>
                    <a:pt x="25" y="17"/>
                  </a:lnTo>
                  <a:lnTo>
                    <a:pt x="25" y="16"/>
                  </a:lnTo>
                  <a:lnTo>
                    <a:pt x="25" y="15"/>
                  </a:lnTo>
                  <a:lnTo>
                    <a:pt x="25" y="14"/>
                  </a:lnTo>
                  <a:lnTo>
                    <a:pt x="25" y="13"/>
                  </a:lnTo>
                  <a:lnTo>
                    <a:pt x="24" y="13"/>
                  </a:lnTo>
                  <a:lnTo>
                    <a:pt x="24" y="12"/>
                  </a:lnTo>
                  <a:lnTo>
                    <a:pt x="23" y="11"/>
                  </a:lnTo>
                  <a:lnTo>
                    <a:pt x="23" y="10"/>
                  </a:lnTo>
                  <a:lnTo>
                    <a:pt x="22" y="9"/>
                  </a:lnTo>
                  <a:lnTo>
                    <a:pt x="21" y="9"/>
                  </a:lnTo>
                  <a:lnTo>
                    <a:pt x="21" y="8"/>
                  </a:lnTo>
                  <a:lnTo>
                    <a:pt x="20" y="7"/>
                  </a:lnTo>
                  <a:lnTo>
                    <a:pt x="19" y="6"/>
                  </a:lnTo>
                  <a:lnTo>
                    <a:pt x="19" y="5"/>
                  </a:lnTo>
                  <a:lnTo>
                    <a:pt x="18" y="5"/>
                  </a:lnTo>
                  <a:lnTo>
                    <a:pt x="17" y="4"/>
                  </a:lnTo>
                  <a:lnTo>
                    <a:pt x="17" y="3"/>
                  </a:lnTo>
                  <a:lnTo>
                    <a:pt x="16" y="3"/>
                  </a:lnTo>
                  <a:lnTo>
                    <a:pt x="15" y="2"/>
                  </a:lnTo>
                  <a:lnTo>
                    <a:pt x="14" y="2"/>
                  </a:lnTo>
                  <a:lnTo>
                    <a:pt x="13" y="1"/>
                  </a:lnTo>
                  <a:lnTo>
                    <a:pt x="11" y="1"/>
                  </a:lnTo>
                  <a:lnTo>
                    <a:pt x="10" y="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869" name="Freeform 387"/>
            <p:cNvSpPr>
              <a:spLocks/>
            </p:cNvSpPr>
            <p:nvPr/>
          </p:nvSpPr>
          <p:spPr bwMode="auto">
            <a:xfrm>
              <a:off x="3641" y="1585"/>
              <a:ext cx="26" cy="18"/>
            </a:xfrm>
            <a:custGeom>
              <a:avLst/>
              <a:gdLst>
                <a:gd name="T0" fmla="*/ 8 w 26"/>
                <a:gd name="T1" fmla="*/ 0 h 18"/>
                <a:gd name="T2" fmla="*/ 6 w 26"/>
                <a:gd name="T3" fmla="*/ 0 h 18"/>
                <a:gd name="T4" fmla="*/ 4 w 26"/>
                <a:gd name="T5" fmla="*/ 0 h 18"/>
                <a:gd name="T6" fmla="*/ 3 w 26"/>
                <a:gd name="T7" fmla="*/ 1 h 18"/>
                <a:gd name="T8" fmla="*/ 2 w 26"/>
                <a:gd name="T9" fmla="*/ 2 h 18"/>
                <a:gd name="T10" fmla="*/ 1 w 26"/>
                <a:gd name="T11" fmla="*/ 3 h 18"/>
                <a:gd name="T12" fmla="*/ 1 w 26"/>
                <a:gd name="T13" fmla="*/ 5 h 18"/>
                <a:gd name="T14" fmla="*/ 0 w 26"/>
                <a:gd name="T15" fmla="*/ 6 h 18"/>
                <a:gd name="T16" fmla="*/ 0 w 26"/>
                <a:gd name="T17" fmla="*/ 8 h 18"/>
                <a:gd name="T18" fmla="*/ 1 w 26"/>
                <a:gd name="T19" fmla="*/ 10 h 18"/>
                <a:gd name="T20" fmla="*/ 2 w 26"/>
                <a:gd name="T21" fmla="*/ 11 h 18"/>
                <a:gd name="T22" fmla="*/ 3 w 26"/>
                <a:gd name="T23" fmla="*/ 12 h 18"/>
                <a:gd name="T24" fmla="*/ 4 w 26"/>
                <a:gd name="T25" fmla="*/ 13 h 18"/>
                <a:gd name="T26" fmla="*/ 5 w 26"/>
                <a:gd name="T27" fmla="*/ 14 h 18"/>
                <a:gd name="T28" fmla="*/ 7 w 26"/>
                <a:gd name="T29" fmla="*/ 15 h 18"/>
                <a:gd name="T30" fmla="*/ 9 w 26"/>
                <a:gd name="T31" fmla="*/ 15 h 18"/>
                <a:gd name="T32" fmla="*/ 11 w 26"/>
                <a:gd name="T33" fmla="*/ 16 h 18"/>
                <a:gd name="T34" fmla="*/ 14 w 26"/>
                <a:gd name="T35" fmla="*/ 16 h 18"/>
                <a:gd name="T36" fmla="*/ 15 w 26"/>
                <a:gd name="T37" fmla="*/ 17 h 18"/>
                <a:gd name="T38" fmla="*/ 17 w 26"/>
                <a:gd name="T39" fmla="*/ 17 h 18"/>
                <a:gd name="T40" fmla="*/ 19 w 26"/>
                <a:gd name="T41" fmla="*/ 17 h 18"/>
                <a:gd name="T42" fmla="*/ 21 w 26"/>
                <a:gd name="T43" fmla="*/ 17 h 18"/>
                <a:gd name="T44" fmla="*/ 23 w 26"/>
                <a:gd name="T45" fmla="*/ 17 h 18"/>
                <a:gd name="T46" fmla="*/ 25 w 26"/>
                <a:gd name="T47" fmla="*/ 16 h 18"/>
                <a:gd name="T48" fmla="*/ 25 w 26"/>
                <a:gd name="T49" fmla="*/ 14 h 18"/>
                <a:gd name="T50" fmla="*/ 24 w 26"/>
                <a:gd name="T51" fmla="*/ 12 h 18"/>
                <a:gd name="T52" fmla="*/ 23 w 26"/>
                <a:gd name="T53" fmla="*/ 10 h 18"/>
                <a:gd name="T54" fmla="*/ 22 w 26"/>
                <a:gd name="T55" fmla="*/ 9 h 18"/>
                <a:gd name="T56" fmla="*/ 21 w 26"/>
                <a:gd name="T57" fmla="*/ 8 h 18"/>
                <a:gd name="T58" fmla="*/ 20 w 26"/>
                <a:gd name="T59" fmla="*/ 7 h 18"/>
                <a:gd name="T60" fmla="*/ 19 w 26"/>
                <a:gd name="T61" fmla="*/ 6 h 18"/>
                <a:gd name="T62" fmla="*/ 18 w 26"/>
                <a:gd name="T63" fmla="*/ 4 h 18"/>
                <a:gd name="T64" fmla="*/ 17 w 26"/>
                <a:gd name="T65" fmla="*/ 3 h 18"/>
                <a:gd name="T66" fmla="*/ 15 w 26"/>
                <a:gd name="T67" fmla="*/ 2 h 18"/>
                <a:gd name="T68" fmla="*/ 13 w 26"/>
                <a:gd name="T69" fmla="*/ 1 h 18"/>
                <a:gd name="T70" fmla="*/ 10 w 26"/>
                <a:gd name="T71" fmla="*/ 0 h 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6" h="18">
                  <a:moveTo>
                    <a:pt x="9" y="0"/>
                  </a:moveTo>
                  <a:lnTo>
                    <a:pt x="8" y="0"/>
                  </a:lnTo>
                  <a:lnTo>
                    <a:pt x="7" y="0"/>
                  </a:lnTo>
                  <a:lnTo>
                    <a:pt x="6" y="0"/>
                  </a:lnTo>
                  <a:lnTo>
                    <a:pt x="5" y="0"/>
                  </a:lnTo>
                  <a:lnTo>
                    <a:pt x="4" y="0"/>
                  </a:lnTo>
                  <a:lnTo>
                    <a:pt x="3" y="0"/>
                  </a:lnTo>
                  <a:lnTo>
                    <a:pt x="3" y="1"/>
                  </a:lnTo>
                  <a:lnTo>
                    <a:pt x="3" y="2"/>
                  </a:lnTo>
                  <a:lnTo>
                    <a:pt x="2" y="2"/>
                  </a:lnTo>
                  <a:lnTo>
                    <a:pt x="2" y="3"/>
                  </a:lnTo>
                  <a:lnTo>
                    <a:pt x="1" y="3"/>
                  </a:lnTo>
                  <a:lnTo>
                    <a:pt x="1" y="4"/>
                  </a:lnTo>
                  <a:lnTo>
                    <a:pt x="1" y="5"/>
                  </a:lnTo>
                  <a:lnTo>
                    <a:pt x="0" y="5"/>
                  </a:lnTo>
                  <a:lnTo>
                    <a:pt x="0" y="6"/>
                  </a:lnTo>
                  <a:lnTo>
                    <a:pt x="0" y="7"/>
                  </a:lnTo>
                  <a:lnTo>
                    <a:pt x="0" y="8"/>
                  </a:lnTo>
                  <a:lnTo>
                    <a:pt x="1" y="9"/>
                  </a:lnTo>
                  <a:lnTo>
                    <a:pt x="1" y="10"/>
                  </a:lnTo>
                  <a:lnTo>
                    <a:pt x="2" y="10"/>
                  </a:lnTo>
                  <a:lnTo>
                    <a:pt x="2" y="11"/>
                  </a:lnTo>
                  <a:lnTo>
                    <a:pt x="3" y="11"/>
                  </a:lnTo>
                  <a:lnTo>
                    <a:pt x="3" y="12"/>
                  </a:lnTo>
                  <a:lnTo>
                    <a:pt x="3" y="13"/>
                  </a:lnTo>
                  <a:lnTo>
                    <a:pt x="4" y="13"/>
                  </a:lnTo>
                  <a:lnTo>
                    <a:pt x="5" y="13"/>
                  </a:lnTo>
                  <a:lnTo>
                    <a:pt x="5" y="14"/>
                  </a:lnTo>
                  <a:lnTo>
                    <a:pt x="6" y="14"/>
                  </a:lnTo>
                  <a:lnTo>
                    <a:pt x="7" y="15"/>
                  </a:lnTo>
                  <a:lnTo>
                    <a:pt x="8" y="15"/>
                  </a:lnTo>
                  <a:lnTo>
                    <a:pt x="9" y="15"/>
                  </a:lnTo>
                  <a:lnTo>
                    <a:pt x="10" y="15"/>
                  </a:lnTo>
                  <a:lnTo>
                    <a:pt x="11" y="16"/>
                  </a:lnTo>
                  <a:lnTo>
                    <a:pt x="13" y="16"/>
                  </a:lnTo>
                  <a:lnTo>
                    <a:pt x="14" y="16"/>
                  </a:lnTo>
                  <a:lnTo>
                    <a:pt x="14" y="17"/>
                  </a:lnTo>
                  <a:lnTo>
                    <a:pt x="15" y="17"/>
                  </a:lnTo>
                  <a:lnTo>
                    <a:pt x="16" y="17"/>
                  </a:lnTo>
                  <a:lnTo>
                    <a:pt x="17" y="17"/>
                  </a:lnTo>
                  <a:lnTo>
                    <a:pt x="18" y="17"/>
                  </a:lnTo>
                  <a:lnTo>
                    <a:pt x="19" y="17"/>
                  </a:lnTo>
                  <a:lnTo>
                    <a:pt x="20" y="17"/>
                  </a:lnTo>
                  <a:lnTo>
                    <a:pt x="21" y="17"/>
                  </a:lnTo>
                  <a:lnTo>
                    <a:pt x="22" y="17"/>
                  </a:lnTo>
                  <a:lnTo>
                    <a:pt x="23" y="17"/>
                  </a:lnTo>
                  <a:lnTo>
                    <a:pt x="24" y="16"/>
                  </a:lnTo>
                  <a:lnTo>
                    <a:pt x="25" y="16"/>
                  </a:lnTo>
                  <a:lnTo>
                    <a:pt x="25" y="15"/>
                  </a:lnTo>
                  <a:lnTo>
                    <a:pt x="25" y="14"/>
                  </a:lnTo>
                  <a:lnTo>
                    <a:pt x="25" y="13"/>
                  </a:lnTo>
                  <a:lnTo>
                    <a:pt x="24" y="12"/>
                  </a:lnTo>
                  <a:lnTo>
                    <a:pt x="23" y="11"/>
                  </a:lnTo>
                  <a:lnTo>
                    <a:pt x="23" y="10"/>
                  </a:lnTo>
                  <a:lnTo>
                    <a:pt x="22" y="10"/>
                  </a:lnTo>
                  <a:lnTo>
                    <a:pt x="22" y="9"/>
                  </a:lnTo>
                  <a:lnTo>
                    <a:pt x="21" y="9"/>
                  </a:lnTo>
                  <a:lnTo>
                    <a:pt x="21" y="8"/>
                  </a:lnTo>
                  <a:lnTo>
                    <a:pt x="20" y="8"/>
                  </a:lnTo>
                  <a:lnTo>
                    <a:pt x="20" y="7"/>
                  </a:lnTo>
                  <a:lnTo>
                    <a:pt x="20" y="6"/>
                  </a:lnTo>
                  <a:lnTo>
                    <a:pt x="19" y="6"/>
                  </a:lnTo>
                  <a:lnTo>
                    <a:pt x="18" y="5"/>
                  </a:lnTo>
                  <a:lnTo>
                    <a:pt x="18" y="4"/>
                  </a:lnTo>
                  <a:lnTo>
                    <a:pt x="17" y="4"/>
                  </a:lnTo>
                  <a:lnTo>
                    <a:pt x="17" y="3"/>
                  </a:lnTo>
                  <a:lnTo>
                    <a:pt x="16" y="2"/>
                  </a:lnTo>
                  <a:lnTo>
                    <a:pt x="15" y="2"/>
                  </a:lnTo>
                  <a:lnTo>
                    <a:pt x="14" y="1"/>
                  </a:lnTo>
                  <a:lnTo>
                    <a:pt x="13" y="1"/>
                  </a:lnTo>
                  <a:lnTo>
                    <a:pt x="11" y="0"/>
                  </a:lnTo>
                  <a:lnTo>
                    <a:pt x="10" y="0"/>
                  </a:lnTo>
                  <a:lnTo>
                    <a:pt x="9"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870" name="Freeform 388"/>
            <p:cNvSpPr>
              <a:spLocks/>
            </p:cNvSpPr>
            <p:nvPr/>
          </p:nvSpPr>
          <p:spPr bwMode="auto">
            <a:xfrm>
              <a:off x="3369" y="1557"/>
              <a:ext cx="28" cy="31"/>
            </a:xfrm>
            <a:custGeom>
              <a:avLst/>
              <a:gdLst>
                <a:gd name="T0" fmla="*/ 1 w 28"/>
                <a:gd name="T1" fmla="*/ 17 h 31"/>
                <a:gd name="T2" fmla="*/ 0 w 28"/>
                <a:gd name="T3" fmla="*/ 19 h 31"/>
                <a:gd name="T4" fmla="*/ 0 w 28"/>
                <a:gd name="T5" fmla="*/ 21 h 31"/>
                <a:gd name="T6" fmla="*/ 1 w 28"/>
                <a:gd name="T7" fmla="*/ 22 h 31"/>
                <a:gd name="T8" fmla="*/ 1 w 28"/>
                <a:gd name="T9" fmla="*/ 24 h 31"/>
                <a:gd name="T10" fmla="*/ 2 w 28"/>
                <a:gd name="T11" fmla="*/ 26 h 31"/>
                <a:gd name="T12" fmla="*/ 3 w 28"/>
                <a:gd name="T13" fmla="*/ 27 h 31"/>
                <a:gd name="T14" fmla="*/ 5 w 28"/>
                <a:gd name="T15" fmla="*/ 28 h 31"/>
                <a:gd name="T16" fmla="*/ 7 w 28"/>
                <a:gd name="T17" fmla="*/ 29 h 31"/>
                <a:gd name="T18" fmla="*/ 8 w 28"/>
                <a:gd name="T19" fmla="*/ 30 h 31"/>
                <a:gd name="T20" fmla="*/ 10 w 28"/>
                <a:gd name="T21" fmla="*/ 30 h 31"/>
                <a:gd name="T22" fmla="*/ 12 w 28"/>
                <a:gd name="T23" fmla="*/ 30 h 31"/>
                <a:gd name="T24" fmla="*/ 14 w 28"/>
                <a:gd name="T25" fmla="*/ 30 h 31"/>
                <a:gd name="T26" fmla="*/ 16 w 28"/>
                <a:gd name="T27" fmla="*/ 30 h 31"/>
                <a:gd name="T28" fmla="*/ 17 w 28"/>
                <a:gd name="T29" fmla="*/ 29 h 31"/>
                <a:gd name="T30" fmla="*/ 19 w 28"/>
                <a:gd name="T31" fmla="*/ 29 h 31"/>
                <a:gd name="T32" fmla="*/ 20 w 28"/>
                <a:gd name="T33" fmla="*/ 28 h 31"/>
                <a:gd name="T34" fmla="*/ 22 w 28"/>
                <a:gd name="T35" fmla="*/ 28 h 31"/>
                <a:gd name="T36" fmla="*/ 23 w 28"/>
                <a:gd name="T37" fmla="*/ 27 h 31"/>
                <a:gd name="T38" fmla="*/ 24 w 28"/>
                <a:gd name="T39" fmla="*/ 26 h 31"/>
                <a:gd name="T40" fmla="*/ 25 w 28"/>
                <a:gd name="T41" fmla="*/ 24 h 31"/>
                <a:gd name="T42" fmla="*/ 25 w 28"/>
                <a:gd name="T43" fmla="*/ 22 h 31"/>
                <a:gd name="T44" fmla="*/ 25 w 28"/>
                <a:gd name="T45" fmla="*/ 20 h 31"/>
                <a:gd name="T46" fmla="*/ 26 w 28"/>
                <a:gd name="T47" fmla="*/ 19 h 31"/>
                <a:gd name="T48" fmla="*/ 26 w 28"/>
                <a:gd name="T49" fmla="*/ 16 h 31"/>
                <a:gd name="T50" fmla="*/ 27 w 28"/>
                <a:gd name="T51" fmla="*/ 13 h 31"/>
                <a:gd name="T52" fmla="*/ 27 w 28"/>
                <a:gd name="T53" fmla="*/ 11 h 31"/>
                <a:gd name="T54" fmla="*/ 27 w 28"/>
                <a:gd name="T55" fmla="*/ 9 h 31"/>
                <a:gd name="T56" fmla="*/ 27 w 28"/>
                <a:gd name="T57" fmla="*/ 7 h 31"/>
                <a:gd name="T58" fmla="*/ 26 w 28"/>
                <a:gd name="T59" fmla="*/ 5 h 31"/>
                <a:gd name="T60" fmla="*/ 26 w 28"/>
                <a:gd name="T61" fmla="*/ 3 h 31"/>
                <a:gd name="T62" fmla="*/ 26 w 28"/>
                <a:gd name="T63" fmla="*/ 1 h 31"/>
                <a:gd name="T64" fmla="*/ 24 w 28"/>
                <a:gd name="T65" fmla="*/ 1 h 31"/>
                <a:gd name="T66" fmla="*/ 22 w 28"/>
                <a:gd name="T67" fmla="*/ 1 h 31"/>
                <a:gd name="T68" fmla="*/ 20 w 28"/>
                <a:gd name="T69" fmla="*/ 2 h 31"/>
                <a:gd name="T70" fmla="*/ 18 w 28"/>
                <a:gd name="T71" fmla="*/ 3 h 31"/>
                <a:gd name="T72" fmla="*/ 16 w 28"/>
                <a:gd name="T73" fmla="*/ 3 h 31"/>
                <a:gd name="T74" fmla="*/ 14 w 28"/>
                <a:gd name="T75" fmla="*/ 5 h 31"/>
                <a:gd name="T76" fmla="*/ 12 w 28"/>
                <a:gd name="T77" fmla="*/ 5 h 31"/>
                <a:gd name="T78" fmla="*/ 10 w 28"/>
                <a:gd name="T79" fmla="*/ 6 h 31"/>
                <a:gd name="T80" fmla="*/ 9 w 28"/>
                <a:gd name="T81" fmla="*/ 7 h 31"/>
                <a:gd name="T82" fmla="*/ 7 w 28"/>
                <a:gd name="T83" fmla="*/ 8 h 31"/>
                <a:gd name="T84" fmla="*/ 5 w 28"/>
                <a:gd name="T85" fmla="*/ 9 h 31"/>
                <a:gd name="T86" fmla="*/ 4 w 28"/>
                <a:gd name="T87" fmla="*/ 10 h 31"/>
                <a:gd name="T88" fmla="*/ 3 w 28"/>
                <a:gd name="T89" fmla="*/ 12 h 31"/>
                <a:gd name="T90" fmla="*/ 1 w 28"/>
                <a:gd name="T91" fmla="*/ 16 h 3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8" h="31">
                  <a:moveTo>
                    <a:pt x="1" y="16"/>
                  </a:moveTo>
                  <a:lnTo>
                    <a:pt x="1" y="17"/>
                  </a:lnTo>
                  <a:lnTo>
                    <a:pt x="1" y="18"/>
                  </a:lnTo>
                  <a:lnTo>
                    <a:pt x="0" y="19"/>
                  </a:lnTo>
                  <a:lnTo>
                    <a:pt x="0" y="20"/>
                  </a:lnTo>
                  <a:lnTo>
                    <a:pt x="0" y="21"/>
                  </a:lnTo>
                  <a:lnTo>
                    <a:pt x="0" y="22"/>
                  </a:lnTo>
                  <a:lnTo>
                    <a:pt x="1" y="22"/>
                  </a:lnTo>
                  <a:lnTo>
                    <a:pt x="1" y="23"/>
                  </a:lnTo>
                  <a:lnTo>
                    <a:pt x="1" y="24"/>
                  </a:lnTo>
                  <a:lnTo>
                    <a:pt x="2" y="25"/>
                  </a:lnTo>
                  <a:lnTo>
                    <a:pt x="2" y="26"/>
                  </a:lnTo>
                  <a:lnTo>
                    <a:pt x="3" y="26"/>
                  </a:lnTo>
                  <a:lnTo>
                    <a:pt x="3" y="27"/>
                  </a:lnTo>
                  <a:lnTo>
                    <a:pt x="4" y="28"/>
                  </a:lnTo>
                  <a:lnTo>
                    <a:pt x="5" y="28"/>
                  </a:lnTo>
                  <a:lnTo>
                    <a:pt x="6" y="29"/>
                  </a:lnTo>
                  <a:lnTo>
                    <a:pt x="7" y="29"/>
                  </a:lnTo>
                  <a:lnTo>
                    <a:pt x="7" y="30"/>
                  </a:lnTo>
                  <a:lnTo>
                    <a:pt x="8" y="30"/>
                  </a:lnTo>
                  <a:lnTo>
                    <a:pt x="9" y="30"/>
                  </a:lnTo>
                  <a:lnTo>
                    <a:pt x="10" y="30"/>
                  </a:lnTo>
                  <a:lnTo>
                    <a:pt x="11" y="30"/>
                  </a:lnTo>
                  <a:lnTo>
                    <a:pt x="12" y="30"/>
                  </a:lnTo>
                  <a:lnTo>
                    <a:pt x="13" y="30"/>
                  </a:lnTo>
                  <a:lnTo>
                    <a:pt x="14" y="30"/>
                  </a:lnTo>
                  <a:lnTo>
                    <a:pt x="15" y="30"/>
                  </a:lnTo>
                  <a:lnTo>
                    <a:pt x="16" y="30"/>
                  </a:lnTo>
                  <a:lnTo>
                    <a:pt x="17" y="30"/>
                  </a:lnTo>
                  <a:lnTo>
                    <a:pt x="17" y="29"/>
                  </a:lnTo>
                  <a:lnTo>
                    <a:pt x="18" y="29"/>
                  </a:lnTo>
                  <a:lnTo>
                    <a:pt x="19" y="29"/>
                  </a:lnTo>
                  <a:lnTo>
                    <a:pt x="19" y="28"/>
                  </a:lnTo>
                  <a:lnTo>
                    <a:pt x="20" y="28"/>
                  </a:lnTo>
                  <a:lnTo>
                    <a:pt x="21" y="28"/>
                  </a:lnTo>
                  <a:lnTo>
                    <a:pt x="22" y="28"/>
                  </a:lnTo>
                  <a:lnTo>
                    <a:pt x="22" y="27"/>
                  </a:lnTo>
                  <a:lnTo>
                    <a:pt x="23" y="27"/>
                  </a:lnTo>
                  <a:lnTo>
                    <a:pt x="23" y="26"/>
                  </a:lnTo>
                  <a:lnTo>
                    <a:pt x="24" y="26"/>
                  </a:lnTo>
                  <a:lnTo>
                    <a:pt x="24" y="25"/>
                  </a:lnTo>
                  <a:lnTo>
                    <a:pt x="25" y="24"/>
                  </a:lnTo>
                  <a:lnTo>
                    <a:pt x="25" y="23"/>
                  </a:lnTo>
                  <a:lnTo>
                    <a:pt x="25" y="22"/>
                  </a:lnTo>
                  <a:lnTo>
                    <a:pt x="25" y="21"/>
                  </a:lnTo>
                  <a:lnTo>
                    <a:pt x="25" y="20"/>
                  </a:lnTo>
                  <a:lnTo>
                    <a:pt x="25" y="19"/>
                  </a:lnTo>
                  <a:lnTo>
                    <a:pt x="26" y="19"/>
                  </a:lnTo>
                  <a:lnTo>
                    <a:pt x="26" y="17"/>
                  </a:lnTo>
                  <a:lnTo>
                    <a:pt x="26" y="16"/>
                  </a:lnTo>
                  <a:lnTo>
                    <a:pt x="26" y="14"/>
                  </a:lnTo>
                  <a:lnTo>
                    <a:pt x="27" y="13"/>
                  </a:lnTo>
                  <a:lnTo>
                    <a:pt x="27" y="12"/>
                  </a:lnTo>
                  <a:lnTo>
                    <a:pt x="27" y="11"/>
                  </a:lnTo>
                  <a:lnTo>
                    <a:pt x="27" y="10"/>
                  </a:lnTo>
                  <a:lnTo>
                    <a:pt x="27" y="9"/>
                  </a:lnTo>
                  <a:lnTo>
                    <a:pt x="27" y="8"/>
                  </a:lnTo>
                  <a:lnTo>
                    <a:pt x="27" y="7"/>
                  </a:lnTo>
                  <a:lnTo>
                    <a:pt x="26" y="6"/>
                  </a:lnTo>
                  <a:lnTo>
                    <a:pt x="26" y="5"/>
                  </a:lnTo>
                  <a:lnTo>
                    <a:pt x="26" y="4"/>
                  </a:lnTo>
                  <a:lnTo>
                    <a:pt x="26" y="3"/>
                  </a:lnTo>
                  <a:lnTo>
                    <a:pt x="26" y="2"/>
                  </a:lnTo>
                  <a:lnTo>
                    <a:pt x="26" y="1"/>
                  </a:lnTo>
                  <a:lnTo>
                    <a:pt x="26" y="0"/>
                  </a:lnTo>
                  <a:lnTo>
                    <a:pt x="24" y="1"/>
                  </a:lnTo>
                  <a:lnTo>
                    <a:pt x="23" y="1"/>
                  </a:lnTo>
                  <a:lnTo>
                    <a:pt x="22" y="1"/>
                  </a:lnTo>
                  <a:lnTo>
                    <a:pt x="21" y="2"/>
                  </a:lnTo>
                  <a:lnTo>
                    <a:pt x="20" y="2"/>
                  </a:lnTo>
                  <a:lnTo>
                    <a:pt x="19" y="3"/>
                  </a:lnTo>
                  <a:lnTo>
                    <a:pt x="18" y="3"/>
                  </a:lnTo>
                  <a:lnTo>
                    <a:pt x="17" y="3"/>
                  </a:lnTo>
                  <a:lnTo>
                    <a:pt x="16" y="3"/>
                  </a:lnTo>
                  <a:lnTo>
                    <a:pt x="15" y="4"/>
                  </a:lnTo>
                  <a:lnTo>
                    <a:pt x="14" y="5"/>
                  </a:lnTo>
                  <a:lnTo>
                    <a:pt x="13" y="5"/>
                  </a:lnTo>
                  <a:lnTo>
                    <a:pt x="12" y="5"/>
                  </a:lnTo>
                  <a:lnTo>
                    <a:pt x="11" y="5"/>
                  </a:lnTo>
                  <a:lnTo>
                    <a:pt x="10" y="6"/>
                  </a:lnTo>
                  <a:lnTo>
                    <a:pt x="9" y="6"/>
                  </a:lnTo>
                  <a:lnTo>
                    <a:pt x="9" y="7"/>
                  </a:lnTo>
                  <a:lnTo>
                    <a:pt x="7" y="7"/>
                  </a:lnTo>
                  <a:lnTo>
                    <a:pt x="7" y="8"/>
                  </a:lnTo>
                  <a:lnTo>
                    <a:pt x="6" y="9"/>
                  </a:lnTo>
                  <a:lnTo>
                    <a:pt x="5" y="9"/>
                  </a:lnTo>
                  <a:lnTo>
                    <a:pt x="5" y="10"/>
                  </a:lnTo>
                  <a:lnTo>
                    <a:pt x="4" y="10"/>
                  </a:lnTo>
                  <a:lnTo>
                    <a:pt x="3" y="11"/>
                  </a:lnTo>
                  <a:lnTo>
                    <a:pt x="3" y="12"/>
                  </a:lnTo>
                  <a:lnTo>
                    <a:pt x="2" y="13"/>
                  </a:lnTo>
                  <a:lnTo>
                    <a:pt x="1" y="1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871" name="Freeform 389"/>
            <p:cNvSpPr>
              <a:spLocks/>
            </p:cNvSpPr>
            <p:nvPr/>
          </p:nvSpPr>
          <p:spPr bwMode="auto">
            <a:xfrm>
              <a:off x="3255" y="1587"/>
              <a:ext cx="27" cy="31"/>
            </a:xfrm>
            <a:custGeom>
              <a:avLst/>
              <a:gdLst>
                <a:gd name="T0" fmla="*/ 1 w 27"/>
                <a:gd name="T1" fmla="*/ 16 h 31"/>
                <a:gd name="T2" fmla="*/ 0 w 27"/>
                <a:gd name="T3" fmla="*/ 17 h 31"/>
                <a:gd name="T4" fmla="*/ 0 w 27"/>
                <a:gd name="T5" fmla="*/ 19 h 31"/>
                <a:gd name="T6" fmla="*/ 0 w 27"/>
                <a:gd name="T7" fmla="*/ 21 h 31"/>
                <a:gd name="T8" fmla="*/ 1 w 27"/>
                <a:gd name="T9" fmla="*/ 23 h 31"/>
                <a:gd name="T10" fmla="*/ 2 w 27"/>
                <a:gd name="T11" fmla="*/ 25 h 31"/>
                <a:gd name="T12" fmla="*/ 3 w 27"/>
                <a:gd name="T13" fmla="*/ 26 h 31"/>
                <a:gd name="T14" fmla="*/ 4 w 27"/>
                <a:gd name="T15" fmla="*/ 27 h 31"/>
                <a:gd name="T16" fmla="*/ 6 w 27"/>
                <a:gd name="T17" fmla="*/ 28 h 31"/>
                <a:gd name="T18" fmla="*/ 7 w 27"/>
                <a:gd name="T19" fmla="*/ 29 h 31"/>
                <a:gd name="T20" fmla="*/ 9 w 27"/>
                <a:gd name="T21" fmla="*/ 29 h 31"/>
                <a:gd name="T22" fmla="*/ 10 w 27"/>
                <a:gd name="T23" fmla="*/ 30 h 31"/>
                <a:gd name="T24" fmla="*/ 12 w 27"/>
                <a:gd name="T25" fmla="*/ 30 h 31"/>
                <a:gd name="T26" fmla="*/ 14 w 27"/>
                <a:gd name="T27" fmla="*/ 30 h 31"/>
                <a:gd name="T28" fmla="*/ 15 w 27"/>
                <a:gd name="T29" fmla="*/ 29 h 31"/>
                <a:gd name="T30" fmla="*/ 17 w 27"/>
                <a:gd name="T31" fmla="*/ 29 h 31"/>
                <a:gd name="T32" fmla="*/ 19 w 27"/>
                <a:gd name="T33" fmla="*/ 28 h 31"/>
                <a:gd name="T34" fmla="*/ 21 w 27"/>
                <a:gd name="T35" fmla="*/ 27 h 31"/>
                <a:gd name="T36" fmla="*/ 23 w 27"/>
                <a:gd name="T37" fmla="*/ 26 h 31"/>
                <a:gd name="T38" fmla="*/ 24 w 27"/>
                <a:gd name="T39" fmla="*/ 24 h 31"/>
                <a:gd name="T40" fmla="*/ 25 w 27"/>
                <a:gd name="T41" fmla="*/ 23 h 31"/>
                <a:gd name="T42" fmla="*/ 25 w 27"/>
                <a:gd name="T43" fmla="*/ 21 h 31"/>
                <a:gd name="T44" fmla="*/ 25 w 27"/>
                <a:gd name="T45" fmla="*/ 19 h 31"/>
                <a:gd name="T46" fmla="*/ 26 w 27"/>
                <a:gd name="T47" fmla="*/ 16 h 31"/>
                <a:gd name="T48" fmla="*/ 26 w 27"/>
                <a:gd name="T49" fmla="*/ 14 h 31"/>
                <a:gd name="T50" fmla="*/ 26 w 27"/>
                <a:gd name="T51" fmla="*/ 12 h 31"/>
                <a:gd name="T52" fmla="*/ 26 w 27"/>
                <a:gd name="T53" fmla="*/ 10 h 31"/>
                <a:gd name="T54" fmla="*/ 26 w 27"/>
                <a:gd name="T55" fmla="*/ 8 h 31"/>
                <a:gd name="T56" fmla="*/ 26 w 27"/>
                <a:gd name="T57" fmla="*/ 6 h 31"/>
                <a:gd name="T58" fmla="*/ 26 w 27"/>
                <a:gd name="T59" fmla="*/ 4 h 31"/>
                <a:gd name="T60" fmla="*/ 25 w 27"/>
                <a:gd name="T61" fmla="*/ 3 h 31"/>
                <a:gd name="T62" fmla="*/ 25 w 27"/>
                <a:gd name="T63" fmla="*/ 1 h 31"/>
                <a:gd name="T64" fmla="*/ 24 w 27"/>
                <a:gd name="T65" fmla="*/ 1 h 31"/>
                <a:gd name="T66" fmla="*/ 23 w 27"/>
                <a:gd name="T67" fmla="*/ 2 h 31"/>
                <a:gd name="T68" fmla="*/ 21 w 27"/>
                <a:gd name="T69" fmla="*/ 2 h 31"/>
                <a:gd name="T70" fmla="*/ 19 w 27"/>
                <a:gd name="T71" fmla="*/ 3 h 31"/>
                <a:gd name="T72" fmla="*/ 17 w 27"/>
                <a:gd name="T73" fmla="*/ 4 h 31"/>
                <a:gd name="T74" fmla="*/ 15 w 27"/>
                <a:gd name="T75" fmla="*/ 4 h 31"/>
                <a:gd name="T76" fmla="*/ 13 w 27"/>
                <a:gd name="T77" fmla="*/ 5 h 31"/>
                <a:gd name="T78" fmla="*/ 10 w 27"/>
                <a:gd name="T79" fmla="*/ 6 h 31"/>
                <a:gd name="T80" fmla="*/ 8 w 27"/>
                <a:gd name="T81" fmla="*/ 7 h 31"/>
                <a:gd name="T82" fmla="*/ 6 w 27"/>
                <a:gd name="T83" fmla="*/ 8 h 31"/>
                <a:gd name="T84" fmla="*/ 5 w 27"/>
                <a:gd name="T85" fmla="*/ 9 h 31"/>
                <a:gd name="T86" fmla="*/ 3 w 27"/>
                <a:gd name="T87" fmla="*/ 11 h 31"/>
                <a:gd name="T88" fmla="*/ 2 w 27"/>
                <a:gd name="T89" fmla="*/ 13 h 31"/>
                <a:gd name="T90" fmla="*/ 1 w 27"/>
                <a:gd name="T91" fmla="*/ 15 h 3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7" h="31">
                  <a:moveTo>
                    <a:pt x="1" y="15"/>
                  </a:moveTo>
                  <a:lnTo>
                    <a:pt x="1" y="16"/>
                  </a:lnTo>
                  <a:lnTo>
                    <a:pt x="0" y="16"/>
                  </a:lnTo>
                  <a:lnTo>
                    <a:pt x="0" y="17"/>
                  </a:lnTo>
                  <a:lnTo>
                    <a:pt x="0" y="18"/>
                  </a:lnTo>
                  <a:lnTo>
                    <a:pt x="0" y="19"/>
                  </a:lnTo>
                  <a:lnTo>
                    <a:pt x="0" y="20"/>
                  </a:lnTo>
                  <a:lnTo>
                    <a:pt x="0" y="21"/>
                  </a:lnTo>
                  <a:lnTo>
                    <a:pt x="0" y="22"/>
                  </a:lnTo>
                  <a:lnTo>
                    <a:pt x="1" y="23"/>
                  </a:lnTo>
                  <a:lnTo>
                    <a:pt x="1" y="24"/>
                  </a:lnTo>
                  <a:lnTo>
                    <a:pt x="2" y="25"/>
                  </a:lnTo>
                  <a:lnTo>
                    <a:pt x="2" y="26"/>
                  </a:lnTo>
                  <a:lnTo>
                    <a:pt x="3" y="26"/>
                  </a:lnTo>
                  <a:lnTo>
                    <a:pt x="3" y="27"/>
                  </a:lnTo>
                  <a:lnTo>
                    <a:pt x="4" y="27"/>
                  </a:lnTo>
                  <a:lnTo>
                    <a:pt x="5" y="28"/>
                  </a:lnTo>
                  <a:lnTo>
                    <a:pt x="6" y="28"/>
                  </a:lnTo>
                  <a:lnTo>
                    <a:pt x="7" y="28"/>
                  </a:lnTo>
                  <a:lnTo>
                    <a:pt x="7" y="29"/>
                  </a:lnTo>
                  <a:lnTo>
                    <a:pt x="8" y="29"/>
                  </a:lnTo>
                  <a:lnTo>
                    <a:pt x="9" y="29"/>
                  </a:lnTo>
                  <a:lnTo>
                    <a:pt x="9" y="30"/>
                  </a:lnTo>
                  <a:lnTo>
                    <a:pt x="10" y="30"/>
                  </a:lnTo>
                  <a:lnTo>
                    <a:pt x="11" y="30"/>
                  </a:lnTo>
                  <a:lnTo>
                    <a:pt x="12" y="30"/>
                  </a:lnTo>
                  <a:lnTo>
                    <a:pt x="13" y="30"/>
                  </a:lnTo>
                  <a:lnTo>
                    <a:pt x="14" y="30"/>
                  </a:lnTo>
                  <a:lnTo>
                    <a:pt x="15" y="30"/>
                  </a:lnTo>
                  <a:lnTo>
                    <a:pt x="15" y="29"/>
                  </a:lnTo>
                  <a:lnTo>
                    <a:pt x="16" y="29"/>
                  </a:lnTo>
                  <a:lnTo>
                    <a:pt x="17" y="29"/>
                  </a:lnTo>
                  <a:lnTo>
                    <a:pt x="18" y="28"/>
                  </a:lnTo>
                  <a:lnTo>
                    <a:pt x="19" y="28"/>
                  </a:lnTo>
                  <a:lnTo>
                    <a:pt x="20" y="28"/>
                  </a:lnTo>
                  <a:lnTo>
                    <a:pt x="21" y="27"/>
                  </a:lnTo>
                  <a:lnTo>
                    <a:pt x="22" y="26"/>
                  </a:lnTo>
                  <a:lnTo>
                    <a:pt x="23" y="26"/>
                  </a:lnTo>
                  <a:lnTo>
                    <a:pt x="23" y="25"/>
                  </a:lnTo>
                  <a:lnTo>
                    <a:pt x="24" y="24"/>
                  </a:lnTo>
                  <a:lnTo>
                    <a:pt x="24" y="23"/>
                  </a:lnTo>
                  <a:lnTo>
                    <a:pt x="25" y="23"/>
                  </a:lnTo>
                  <a:lnTo>
                    <a:pt x="25" y="22"/>
                  </a:lnTo>
                  <a:lnTo>
                    <a:pt x="25" y="21"/>
                  </a:lnTo>
                  <a:lnTo>
                    <a:pt x="25" y="20"/>
                  </a:lnTo>
                  <a:lnTo>
                    <a:pt x="25" y="19"/>
                  </a:lnTo>
                  <a:lnTo>
                    <a:pt x="25" y="17"/>
                  </a:lnTo>
                  <a:lnTo>
                    <a:pt x="26" y="16"/>
                  </a:lnTo>
                  <a:lnTo>
                    <a:pt x="26" y="15"/>
                  </a:lnTo>
                  <a:lnTo>
                    <a:pt x="26" y="14"/>
                  </a:lnTo>
                  <a:lnTo>
                    <a:pt x="26" y="13"/>
                  </a:lnTo>
                  <a:lnTo>
                    <a:pt x="26" y="12"/>
                  </a:lnTo>
                  <a:lnTo>
                    <a:pt x="26" y="11"/>
                  </a:lnTo>
                  <a:lnTo>
                    <a:pt x="26" y="10"/>
                  </a:lnTo>
                  <a:lnTo>
                    <a:pt x="26" y="9"/>
                  </a:lnTo>
                  <a:lnTo>
                    <a:pt x="26" y="8"/>
                  </a:lnTo>
                  <a:lnTo>
                    <a:pt x="26" y="7"/>
                  </a:lnTo>
                  <a:lnTo>
                    <a:pt x="26" y="6"/>
                  </a:lnTo>
                  <a:lnTo>
                    <a:pt x="26" y="5"/>
                  </a:lnTo>
                  <a:lnTo>
                    <a:pt x="26" y="4"/>
                  </a:lnTo>
                  <a:lnTo>
                    <a:pt x="25" y="4"/>
                  </a:lnTo>
                  <a:lnTo>
                    <a:pt x="25" y="3"/>
                  </a:lnTo>
                  <a:lnTo>
                    <a:pt x="25" y="2"/>
                  </a:lnTo>
                  <a:lnTo>
                    <a:pt x="25" y="1"/>
                  </a:lnTo>
                  <a:lnTo>
                    <a:pt x="25" y="0"/>
                  </a:lnTo>
                  <a:lnTo>
                    <a:pt x="24" y="1"/>
                  </a:lnTo>
                  <a:lnTo>
                    <a:pt x="23" y="1"/>
                  </a:lnTo>
                  <a:lnTo>
                    <a:pt x="23" y="2"/>
                  </a:lnTo>
                  <a:lnTo>
                    <a:pt x="22" y="2"/>
                  </a:lnTo>
                  <a:lnTo>
                    <a:pt x="21" y="2"/>
                  </a:lnTo>
                  <a:lnTo>
                    <a:pt x="20" y="2"/>
                  </a:lnTo>
                  <a:lnTo>
                    <a:pt x="19" y="3"/>
                  </a:lnTo>
                  <a:lnTo>
                    <a:pt x="18" y="3"/>
                  </a:lnTo>
                  <a:lnTo>
                    <a:pt x="17" y="4"/>
                  </a:lnTo>
                  <a:lnTo>
                    <a:pt x="16" y="4"/>
                  </a:lnTo>
                  <a:lnTo>
                    <a:pt x="15" y="4"/>
                  </a:lnTo>
                  <a:lnTo>
                    <a:pt x="14" y="4"/>
                  </a:lnTo>
                  <a:lnTo>
                    <a:pt x="13" y="5"/>
                  </a:lnTo>
                  <a:lnTo>
                    <a:pt x="11" y="6"/>
                  </a:lnTo>
                  <a:lnTo>
                    <a:pt x="10" y="6"/>
                  </a:lnTo>
                  <a:lnTo>
                    <a:pt x="9" y="7"/>
                  </a:lnTo>
                  <a:lnTo>
                    <a:pt x="8" y="7"/>
                  </a:lnTo>
                  <a:lnTo>
                    <a:pt x="7" y="8"/>
                  </a:lnTo>
                  <a:lnTo>
                    <a:pt x="6" y="8"/>
                  </a:lnTo>
                  <a:lnTo>
                    <a:pt x="6" y="9"/>
                  </a:lnTo>
                  <a:lnTo>
                    <a:pt x="5" y="9"/>
                  </a:lnTo>
                  <a:lnTo>
                    <a:pt x="4" y="10"/>
                  </a:lnTo>
                  <a:lnTo>
                    <a:pt x="3" y="11"/>
                  </a:lnTo>
                  <a:lnTo>
                    <a:pt x="2" y="12"/>
                  </a:lnTo>
                  <a:lnTo>
                    <a:pt x="2" y="13"/>
                  </a:lnTo>
                  <a:lnTo>
                    <a:pt x="1" y="14"/>
                  </a:lnTo>
                  <a:lnTo>
                    <a:pt x="1" y="15"/>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872" name="Freeform 390"/>
            <p:cNvSpPr>
              <a:spLocks/>
            </p:cNvSpPr>
            <p:nvPr/>
          </p:nvSpPr>
          <p:spPr bwMode="auto">
            <a:xfrm>
              <a:off x="3351" y="1673"/>
              <a:ext cx="36" cy="21"/>
            </a:xfrm>
            <a:custGeom>
              <a:avLst/>
              <a:gdLst>
                <a:gd name="T0" fmla="*/ 12 w 36"/>
                <a:gd name="T1" fmla="*/ 0 h 21"/>
                <a:gd name="T2" fmla="*/ 10 w 36"/>
                <a:gd name="T3" fmla="*/ 0 h 21"/>
                <a:gd name="T4" fmla="*/ 7 w 36"/>
                <a:gd name="T5" fmla="*/ 0 h 21"/>
                <a:gd name="T6" fmla="*/ 5 w 36"/>
                <a:gd name="T7" fmla="*/ 1 h 21"/>
                <a:gd name="T8" fmla="*/ 3 w 36"/>
                <a:gd name="T9" fmla="*/ 1 h 21"/>
                <a:gd name="T10" fmla="*/ 2 w 36"/>
                <a:gd name="T11" fmla="*/ 2 h 21"/>
                <a:gd name="T12" fmla="*/ 1 w 36"/>
                <a:gd name="T13" fmla="*/ 3 h 21"/>
                <a:gd name="T14" fmla="*/ 1 w 36"/>
                <a:gd name="T15" fmla="*/ 5 h 21"/>
                <a:gd name="T16" fmla="*/ 0 w 36"/>
                <a:gd name="T17" fmla="*/ 6 h 21"/>
                <a:gd name="T18" fmla="*/ 0 w 36"/>
                <a:gd name="T19" fmla="*/ 8 h 21"/>
                <a:gd name="T20" fmla="*/ 1 w 36"/>
                <a:gd name="T21" fmla="*/ 9 h 21"/>
                <a:gd name="T22" fmla="*/ 1 w 36"/>
                <a:gd name="T23" fmla="*/ 12 h 21"/>
                <a:gd name="T24" fmla="*/ 2 w 36"/>
                <a:gd name="T25" fmla="*/ 13 h 21"/>
                <a:gd name="T26" fmla="*/ 4 w 36"/>
                <a:gd name="T27" fmla="*/ 15 h 21"/>
                <a:gd name="T28" fmla="*/ 5 w 36"/>
                <a:gd name="T29" fmla="*/ 16 h 21"/>
                <a:gd name="T30" fmla="*/ 7 w 36"/>
                <a:gd name="T31" fmla="*/ 16 h 21"/>
                <a:gd name="T32" fmla="*/ 8 w 36"/>
                <a:gd name="T33" fmla="*/ 17 h 21"/>
                <a:gd name="T34" fmla="*/ 10 w 36"/>
                <a:gd name="T35" fmla="*/ 18 h 21"/>
                <a:gd name="T36" fmla="*/ 12 w 36"/>
                <a:gd name="T37" fmla="*/ 18 h 21"/>
                <a:gd name="T38" fmla="*/ 15 w 36"/>
                <a:gd name="T39" fmla="*/ 19 h 21"/>
                <a:gd name="T40" fmla="*/ 17 w 36"/>
                <a:gd name="T41" fmla="*/ 20 h 21"/>
                <a:gd name="T42" fmla="*/ 19 w 36"/>
                <a:gd name="T43" fmla="*/ 20 h 21"/>
                <a:gd name="T44" fmla="*/ 21 w 36"/>
                <a:gd name="T45" fmla="*/ 20 h 21"/>
                <a:gd name="T46" fmla="*/ 23 w 36"/>
                <a:gd name="T47" fmla="*/ 20 h 21"/>
                <a:gd name="T48" fmla="*/ 25 w 36"/>
                <a:gd name="T49" fmla="*/ 20 h 21"/>
                <a:gd name="T50" fmla="*/ 28 w 36"/>
                <a:gd name="T51" fmla="*/ 19 h 21"/>
                <a:gd name="T52" fmla="*/ 29 w 36"/>
                <a:gd name="T53" fmla="*/ 18 h 21"/>
                <a:gd name="T54" fmla="*/ 30 w 36"/>
                <a:gd name="T55" fmla="*/ 17 h 21"/>
                <a:gd name="T56" fmla="*/ 31 w 36"/>
                <a:gd name="T57" fmla="*/ 16 h 21"/>
                <a:gd name="T58" fmla="*/ 33 w 36"/>
                <a:gd name="T59" fmla="*/ 14 h 21"/>
                <a:gd name="T60" fmla="*/ 33 w 36"/>
                <a:gd name="T61" fmla="*/ 12 h 21"/>
                <a:gd name="T62" fmla="*/ 34 w 36"/>
                <a:gd name="T63" fmla="*/ 11 h 21"/>
                <a:gd name="T64" fmla="*/ 35 w 36"/>
                <a:gd name="T65" fmla="*/ 9 h 21"/>
                <a:gd name="T66" fmla="*/ 35 w 36"/>
                <a:gd name="T67" fmla="*/ 7 h 21"/>
                <a:gd name="T68" fmla="*/ 35 w 36"/>
                <a:gd name="T69" fmla="*/ 5 h 21"/>
                <a:gd name="T70" fmla="*/ 34 w 36"/>
                <a:gd name="T71" fmla="*/ 4 h 21"/>
                <a:gd name="T72" fmla="*/ 33 w 36"/>
                <a:gd name="T73" fmla="*/ 3 h 21"/>
                <a:gd name="T74" fmla="*/ 32 w 36"/>
                <a:gd name="T75" fmla="*/ 4 h 21"/>
                <a:gd name="T76" fmla="*/ 31 w 36"/>
                <a:gd name="T77" fmla="*/ 5 h 21"/>
                <a:gd name="T78" fmla="*/ 29 w 36"/>
                <a:gd name="T79" fmla="*/ 5 h 21"/>
                <a:gd name="T80" fmla="*/ 27 w 36"/>
                <a:gd name="T81" fmla="*/ 5 h 21"/>
                <a:gd name="T82" fmla="*/ 24 w 36"/>
                <a:gd name="T83" fmla="*/ 4 h 21"/>
                <a:gd name="T84" fmla="*/ 23 w 36"/>
                <a:gd name="T85" fmla="*/ 3 h 21"/>
                <a:gd name="T86" fmla="*/ 21 w 36"/>
                <a:gd name="T87" fmla="*/ 3 h 21"/>
                <a:gd name="T88" fmla="*/ 19 w 36"/>
                <a:gd name="T89" fmla="*/ 2 h 21"/>
                <a:gd name="T90" fmla="*/ 18 w 36"/>
                <a:gd name="T91" fmla="*/ 1 h 21"/>
                <a:gd name="T92" fmla="*/ 16 w 36"/>
                <a:gd name="T93" fmla="*/ 1 h 21"/>
                <a:gd name="T94" fmla="*/ 14 w 36"/>
                <a:gd name="T95" fmla="*/ 1 h 21"/>
                <a:gd name="T96" fmla="*/ 12 w 36"/>
                <a:gd name="T97" fmla="*/ 1 h 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6" h="21">
                  <a:moveTo>
                    <a:pt x="12" y="1"/>
                  </a:moveTo>
                  <a:lnTo>
                    <a:pt x="12" y="0"/>
                  </a:lnTo>
                  <a:lnTo>
                    <a:pt x="11" y="0"/>
                  </a:lnTo>
                  <a:lnTo>
                    <a:pt x="10" y="0"/>
                  </a:lnTo>
                  <a:lnTo>
                    <a:pt x="8" y="0"/>
                  </a:lnTo>
                  <a:lnTo>
                    <a:pt x="7" y="0"/>
                  </a:lnTo>
                  <a:lnTo>
                    <a:pt x="6" y="0"/>
                  </a:lnTo>
                  <a:lnTo>
                    <a:pt x="5" y="1"/>
                  </a:lnTo>
                  <a:lnTo>
                    <a:pt x="4" y="1"/>
                  </a:lnTo>
                  <a:lnTo>
                    <a:pt x="3" y="1"/>
                  </a:lnTo>
                  <a:lnTo>
                    <a:pt x="3" y="2"/>
                  </a:lnTo>
                  <a:lnTo>
                    <a:pt x="2" y="2"/>
                  </a:lnTo>
                  <a:lnTo>
                    <a:pt x="2" y="3"/>
                  </a:lnTo>
                  <a:lnTo>
                    <a:pt x="1" y="3"/>
                  </a:lnTo>
                  <a:lnTo>
                    <a:pt x="1" y="4"/>
                  </a:lnTo>
                  <a:lnTo>
                    <a:pt x="1" y="5"/>
                  </a:lnTo>
                  <a:lnTo>
                    <a:pt x="0" y="5"/>
                  </a:lnTo>
                  <a:lnTo>
                    <a:pt x="0" y="6"/>
                  </a:lnTo>
                  <a:lnTo>
                    <a:pt x="0" y="7"/>
                  </a:lnTo>
                  <a:lnTo>
                    <a:pt x="0" y="8"/>
                  </a:lnTo>
                  <a:lnTo>
                    <a:pt x="0" y="9"/>
                  </a:lnTo>
                  <a:lnTo>
                    <a:pt x="1" y="9"/>
                  </a:lnTo>
                  <a:lnTo>
                    <a:pt x="1" y="11"/>
                  </a:lnTo>
                  <a:lnTo>
                    <a:pt x="1" y="12"/>
                  </a:lnTo>
                  <a:lnTo>
                    <a:pt x="2" y="12"/>
                  </a:lnTo>
                  <a:lnTo>
                    <a:pt x="2" y="13"/>
                  </a:lnTo>
                  <a:lnTo>
                    <a:pt x="3" y="14"/>
                  </a:lnTo>
                  <a:lnTo>
                    <a:pt x="4" y="15"/>
                  </a:lnTo>
                  <a:lnTo>
                    <a:pt x="5" y="15"/>
                  </a:lnTo>
                  <a:lnTo>
                    <a:pt x="5" y="16"/>
                  </a:lnTo>
                  <a:lnTo>
                    <a:pt x="6" y="16"/>
                  </a:lnTo>
                  <a:lnTo>
                    <a:pt x="7" y="16"/>
                  </a:lnTo>
                  <a:lnTo>
                    <a:pt x="7" y="17"/>
                  </a:lnTo>
                  <a:lnTo>
                    <a:pt x="8" y="17"/>
                  </a:lnTo>
                  <a:lnTo>
                    <a:pt x="10" y="17"/>
                  </a:lnTo>
                  <a:lnTo>
                    <a:pt x="10" y="18"/>
                  </a:lnTo>
                  <a:lnTo>
                    <a:pt x="11" y="18"/>
                  </a:lnTo>
                  <a:lnTo>
                    <a:pt x="12" y="18"/>
                  </a:lnTo>
                  <a:lnTo>
                    <a:pt x="14" y="19"/>
                  </a:lnTo>
                  <a:lnTo>
                    <a:pt x="15" y="19"/>
                  </a:lnTo>
                  <a:lnTo>
                    <a:pt x="16" y="20"/>
                  </a:lnTo>
                  <a:lnTo>
                    <a:pt x="17" y="20"/>
                  </a:lnTo>
                  <a:lnTo>
                    <a:pt x="18" y="20"/>
                  </a:lnTo>
                  <a:lnTo>
                    <a:pt x="19" y="20"/>
                  </a:lnTo>
                  <a:lnTo>
                    <a:pt x="20" y="20"/>
                  </a:lnTo>
                  <a:lnTo>
                    <a:pt x="21" y="20"/>
                  </a:lnTo>
                  <a:lnTo>
                    <a:pt x="22" y="20"/>
                  </a:lnTo>
                  <a:lnTo>
                    <a:pt x="23" y="20"/>
                  </a:lnTo>
                  <a:lnTo>
                    <a:pt x="24" y="20"/>
                  </a:lnTo>
                  <a:lnTo>
                    <a:pt x="25" y="20"/>
                  </a:lnTo>
                  <a:lnTo>
                    <a:pt x="27" y="19"/>
                  </a:lnTo>
                  <a:lnTo>
                    <a:pt x="28" y="19"/>
                  </a:lnTo>
                  <a:lnTo>
                    <a:pt x="28" y="18"/>
                  </a:lnTo>
                  <a:lnTo>
                    <a:pt x="29" y="18"/>
                  </a:lnTo>
                  <a:lnTo>
                    <a:pt x="30" y="18"/>
                  </a:lnTo>
                  <a:lnTo>
                    <a:pt x="30" y="17"/>
                  </a:lnTo>
                  <a:lnTo>
                    <a:pt x="31" y="17"/>
                  </a:lnTo>
                  <a:lnTo>
                    <a:pt x="31" y="16"/>
                  </a:lnTo>
                  <a:lnTo>
                    <a:pt x="32" y="15"/>
                  </a:lnTo>
                  <a:lnTo>
                    <a:pt x="33" y="14"/>
                  </a:lnTo>
                  <a:lnTo>
                    <a:pt x="33" y="13"/>
                  </a:lnTo>
                  <a:lnTo>
                    <a:pt x="33" y="12"/>
                  </a:lnTo>
                  <a:lnTo>
                    <a:pt x="34" y="12"/>
                  </a:lnTo>
                  <a:lnTo>
                    <a:pt x="34" y="11"/>
                  </a:lnTo>
                  <a:lnTo>
                    <a:pt x="34" y="9"/>
                  </a:lnTo>
                  <a:lnTo>
                    <a:pt x="35" y="9"/>
                  </a:lnTo>
                  <a:lnTo>
                    <a:pt x="35" y="8"/>
                  </a:lnTo>
                  <a:lnTo>
                    <a:pt x="35" y="7"/>
                  </a:lnTo>
                  <a:lnTo>
                    <a:pt x="35" y="6"/>
                  </a:lnTo>
                  <a:lnTo>
                    <a:pt x="35" y="5"/>
                  </a:lnTo>
                  <a:lnTo>
                    <a:pt x="35" y="4"/>
                  </a:lnTo>
                  <a:lnTo>
                    <a:pt x="34" y="4"/>
                  </a:lnTo>
                  <a:lnTo>
                    <a:pt x="34" y="3"/>
                  </a:lnTo>
                  <a:lnTo>
                    <a:pt x="33" y="3"/>
                  </a:lnTo>
                  <a:lnTo>
                    <a:pt x="33" y="4"/>
                  </a:lnTo>
                  <a:lnTo>
                    <a:pt x="32" y="4"/>
                  </a:lnTo>
                  <a:lnTo>
                    <a:pt x="32" y="5"/>
                  </a:lnTo>
                  <a:lnTo>
                    <a:pt x="31" y="5"/>
                  </a:lnTo>
                  <a:lnTo>
                    <a:pt x="30" y="5"/>
                  </a:lnTo>
                  <a:lnTo>
                    <a:pt x="29" y="5"/>
                  </a:lnTo>
                  <a:lnTo>
                    <a:pt x="28" y="5"/>
                  </a:lnTo>
                  <a:lnTo>
                    <a:pt x="27" y="5"/>
                  </a:lnTo>
                  <a:lnTo>
                    <a:pt x="25" y="5"/>
                  </a:lnTo>
                  <a:lnTo>
                    <a:pt x="24" y="4"/>
                  </a:lnTo>
                  <a:lnTo>
                    <a:pt x="23" y="4"/>
                  </a:lnTo>
                  <a:lnTo>
                    <a:pt x="23" y="3"/>
                  </a:lnTo>
                  <a:lnTo>
                    <a:pt x="22" y="3"/>
                  </a:lnTo>
                  <a:lnTo>
                    <a:pt x="21" y="3"/>
                  </a:lnTo>
                  <a:lnTo>
                    <a:pt x="20" y="2"/>
                  </a:lnTo>
                  <a:lnTo>
                    <a:pt x="19" y="2"/>
                  </a:lnTo>
                  <a:lnTo>
                    <a:pt x="19" y="1"/>
                  </a:lnTo>
                  <a:lnTo>
                    <a:pt x="18" y="1"/>
                  </a:lnTo>
                  <a:lnTo>
                    <a:pt x="17" y="1"/>
                  </a:lnTo>
                  <a:lnTo>
                    <a:pt x="16" y="1"/>
                  </a:lnTo>
                  <a:lnTo>
                    <a:pt x="15" y="1"/>
                  </a:lnTo>
                  <a:lnTo>
                    <a:pt x="14" y="1"/>
                  </a:lnTo>
                  <a:lnTo>
                    <a:pt x="13" y="1"/>
                  </a:lnTo>
                  <a:lnTo>
                    <a:pt x="12" y="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873" name="Freeform 391"/>
            <p:cNvSpPr>
              <a:spLocks/>
            </p:cNvSpPr>
            <p:nvPr/>
          </p:nvSpPr>
          <p:spPr bwMode="auto">
            <a:xfrm>
              <a:off x="3181" y="1670"/>
              <a:ext cx="34" cy="22"/>
            </a:xfrm>
            <a:custGeom>
              <a:avLst/>
              <a:gdLst>
                <a:gd name="T0" fmla="*/ 11 w 34"/>
                <a:gd name="T1" fmla="*/ 0 h 22"/>
                <a:gd name="T2" fmla="*/ 9 w 34"/>
                <a:gd name="T3" fmla="*/ 0 h 22"/>
                <a:gd name="T4" fmla="*/ 7 w 34"/>
                <a:gd name="T5" fmla="*/ 0 h 22"/>
                <a:gd name="T6" fmla="*/ 5 w 34"/>
                <a:gd name="T7" fmla="*/ 0 h 22"/>
                <a:gd name="T8" fmla="*/ 4 w 34"/>
                <a:gd name="T9" fmla="*/ 1 h 22"/>
                <a:gd name="T10" fmla="*/ 3 w 34"/>
                <a:gd name="T11" fmla="*/ 2 h 22"/>
                <a:gd name="T12" fmla="*/ 2 w 34"/>
                <a:gd name="T13" fmla="*/ 3 h 22"/>
                <a:gd name="T14" fmla="*/ 1 w 34"/>
                <a:gd name="T15" fmla="*/ 4 h 22"/>
                <a:gd name="T16" fmla="*/ 0 w 34"/>
                <a:gd name="T17" fmla="*/ 5 h 22"/>
                <a:gd name="T18" fmla="*/ 0 w 34"/>
                <a:gd name="T19" fmla="*/ 7 h 22"/>
                <a:gd name="T20" fmla="*/ 0 w 34"/>
                <a:gd name="T21" fmla="*/ 9 h 22"/>
                <a:gd name="T22" fmla="*/ 1 w 34"/>
                <a:gd name="T23" fmla="*/ 11 h 22"/>
                <a:gd name="T24" fmla="*/ 2 w 34"/>
                <a:gd name="T25" fmla="*/ 12 h 22"/>
                <a:gd name="T26" fmla="*/ 3 w 34"/>
                <a:gd name="T27" fmla="*/ 14 h 22"/>
                <a:gd name="T28" fmla="*/ 5 w 34"/>
                <a:gd name="T29" fmla="*/ 15 h 22"/>
                <a:gd name="T30" fmla="*/ 7 w 34"/>
                <a:gd name="T31" fmla="*/ 17 h 22"/>
                <a:gd name="T32" fmla="*/ 9 w 34"/>
                <a:gd name="T33" fmla="*/ 17 h 22"/>
                <a:gd name="T34" fmla="*/ 11 w 34"/>
                <a:gd name="T35" fmla="*/ 18 h 22"/>
                <a:gd name="T36" fmla="*/ 13 w 34"/>
                <a:gd name="T37" fmla="*/ 19 h 22"/>
                <a:gd name="T38" fmla="*/ 15 w 34"/>
                <a:gd name="T39" fmla="*/ 19 h 22"/>
                <a:gd name="T40" fmla="*/ 16 w 34"/>
                <a:gd name="T41" fmla="*/ 20 h 22"/>
                <a:gd name="T42" fmla="*/ 18 w 34"/>
                <a:gd name="T43" fmla="*/ 20 h 22"/>
                <a:gd name="T44" fmla="*/ 20 w 34"/>
                <a:gd name="T45" fmla="*/ 21 h 22"/>
                <a:gd name="T46" fmla="*/ 22 w 34"/>
                <a:gd name="T47" fmla="*/ 21 h 22"/>
                <a:gd name="T48" fmla="*/ 23 w 34"/>
                <a:gd name="T49" fmla="*/ 20 h 22"/>
                <a:gd name="T50" fmla="*/ 25 w 34"/>
                <a:gd name="T51" fmla="*/ 19 h 22"/>
                <a:gd name="T52" fmla="*/ 27 w 34"/>
                <a:gd name="T53" fmla="*/ 19 h 22"/>
                <a:gd name="T54" fmla="*/ 28 w 34"/>
                <a:gd name="T55" fmla="*/ 17 h 22"/>
                <a:gd name="T56" fmla="*/ 29 w 34"/>
                <a:gd name="T57" fmla="*/ 16 h 22"/>
                <a:gd name="T58" fmla="*/ 30 w 34"/>
                <a:gd name="T59" fmla="*/ 15 h 22"/>
                <a:gd name="T60" fmla="*/ 31 w 34"/>
                <a:gd name="T61" fmla="*/ 13 h 22"/>
                <a:gd name="T62" fmla="*/ 32 w 34"/>
                <a:gd name="T63" fmla="*/ 12 h 22"/>
                <a:gd name="T64" fmla="*/ 33 w 34"/>
                <a:gd name="T65" fmla="*/ 9 h 22"/>
                <a:gd name="T66" fmla="*/ 33 w 34"/>
                <a:gd name="T67" fmla="*/ 7 h 22"/>
                <a:gd name="T68" fmla="*/ 33 w 34"/>
                <a:gd name="T69" fmla="*/ 5 h 22"/>
                <a:gd name="T70" fmla="*/ 32 w 34"/>
                <a:gd name="T71" fmla="*/ 4 h 22"/>
                <a:gd name="T72" fmla="*/ 31 w 34"/>
                <a:gd name="T73" fmla="*/ 3 h 22"/>
                <a:gd name="T74" fmla="*/ 30 w 34"/>
                <a:gd name="T75" fmla="*/ 4 h 22"/>
                <a:gd name="T76" fmla="*/ 29 w 34"/>
                <a:gd name="T77" fmla="*/ 5 h 22"/>
                <a:gd name="T78" fmla="*/ 27 w 34"/>
                <a:gd name="T79" fmla="*/ 5 h 22"/>
                <a:gd name="T80" fmla="*/ 25 w 34"/>
                <a:gd name="T81" fmla="*/ 5 h 22"/>
                <a:gd name="T82" fmla="*/ 23 w 34"/>
                <a:gd name="T83" fmla="*/ 4 h 22"/>
                <a:gd name="T84" fmla="*/ 21 w 34"/>
                <a:gd name="T85" fmla="*/ 3 h 22"/>
                <a:gd name="T86" fmla="*/ 20 w 34"/>
                <a:gd name="T87" fmla="*/ 2 h 22"/>
                <a:gd name="T88" fmla="*/ 18 w 34"/>
                <a:gd name="T89" fmla="*/ 2 h 22"/>
                <a:gd name="T90" fmla="*/ 16 w 34"/>
                <a:gd name="T91" fmla="*/ 1 h 22"/>
                <a:gd name="T92" fmla="*/ 14 w 34"/>
                <a:gd name="T93" fmla="*/ 0 h 22"/>
                <a:gd name="T94" fmla="*/ 12 w 34"/>
                <a:gd name="T95" fmla="*/ 0 h 2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4" h="22">
                  <a:moveTo>
                    <a:pt x="12" y="0"/>
                  </a:moveTo>
                  <a:lnTo>
                    <a:pt x="11" y="0"/>
                  </a:lnTo>
                  <a:lnTo>
                    <a:pt x="10" y="0"/>
                  </a:lnTo>
                  <a:lnTo>
                    <a:pt x="9" y="0"/>
                  </a:lnTo>
                  <a:lnTo>
                    <a:pt x="8" y="0"/>
                  </a:lnTo>
                  <a:lnTo>
                    <a:pt x="7" y="0"/>
                  </a:lnTo>
                  <a:lnTo>
                    <a:pt x="6" y="0"/>
                  </a:lnTo>
                  <a:lnTo>
                    <a:pt x="5" y="0"/>
                  </a:lnTo>
                  <a:lnTo>
                    <a:pt x="5" y="1"/>
                  </a:lnTo>
                  <a:lnTo>
                    <a:pt x="4" y="1"/>
                  </a:lnTo>
                  <a:lnTo>
                    <a:pt x="4" y="2"/>
                  </a:lnTo>
                  <a:lnTo>
                    <a:pt x="3" y="2"/>
                  </a:lnTo>
                  <a:lnTo>
                    <a:pt x="2" y="2"/>
                  </a:lnTo>
                  <a:lnTo>
                    <a:pt x="2" y="3"/>
                  </a:lnTo>
                  <a:lnTo>
                    <a:pt x="1" y="3"/>
                  </a:lnTo>
                  <a:lnTo>
                    <a:pt x="1" y="4"/>
                  </a:lnTo>
                  <a:lnTo>
                    <a:pt x="0" y="4"/>
                  </a:lnTo>
                  <a:lnTo>
                    <a:pt x="0" y="5"/>
                  </a:lnTo>
                  <a:lnTo>
                    <a:pt x="0" y="6"/>
                  </a:lnTo>
                  <a:lnTo>
                    <a:pt x="0" y="7"/>
                  </a:lnTo>
                  <a:lnTo>
                    <a:pt x="0" y="8"/>
                  </a:lnTo>
                  <a:lnTo>
                    <a:pt x="0" y="9"/>
                  </a:lnTo>
                  <a:lnTo>
                    <a:pt x="1" y="9"/>
                  </a:lnTo>
                  <a:lnTo>
                    <a:pt x="1" y="11"/>
                  </a:lnTo>
                  <a:lnTo>
                    <a:pt x="1" y="12"/>
                  </a:lnTo>
                  <a:lnTo>
                    <a:pt x="2" y="12"/>
                  </a:lnTo>
                  <a:lnTo>
                    <a:pt x="2" y="13"/>
                  </a:lnTo>
                  <a:lnTo>
                    <a:pt x="3" y="14"/>
                  </a:lnTo>
                  <a:lnTo>
                    <a:pt x="4" y="15"/>
                  </a:lnTo>
                  <a:lnTo>
                    <a:pt x="5" y="15"/>
                  </a:lnTo>
                  <a:lnTo>
                    <a:pt x="6" y="16"/>
                  </a:lnTo>
                  <a:lnTo>
                    <a:pt x="7" y="17"/>
                  </a:lnTo>
                  <a:lnTo>
                    <a:pt x="8" y="17"/>
                  </a:lnTo>
                  <a:lnTo>
                    <a:pt x="9" y="17"/>
                  </a:lnTo>
                  <a:lnTo>
                    <a:pt x="10" y="18"/>
                  </a:lnTo>
                  <a:lnTo>
                    <a:pt x="11" y="18"/>
                  </a:lnTo>
                  <a:lnTo>
                    <a:pt x="12" y="19"/>
                  </a:lnTo>
                  <a:lnTo>
                    <a:pt x="13" y="19"/>
                  </a:lnTo>
                  <a:lnTo>
                    <a:pt x="14" y="19"/>
                  </a:lnTo>
                  <a:lnTo>
                    <a:pt x="15" y="19"/>
                  </a:lnTo>
                  <a:lnTo>
                    <a:pt x="15" y="20"/>
                  </a:lnTo>
                  <a:lnTo>
                    <a:pt x="16" y="20"/>
                  </a:lnTo>
                  <a:lnTo>
                    <a:pt x="17" y="20"/>
                  </a:lnTo>
                  <a:lnTo>
                    <a:pt x="18" y="20"/>
                  </a:lnTo>
                  <a:lnTo>
                    <a:pt x="19" y="21"/>
                  </a:lnTo>
                  <a:lnTo>
                    <a:pt x="20" y="21"/>
                  </a:lnTo>
                  <a:lnTo>
                    <a:pt x="21" y="21"/>
                  </a:lnTo>
                  <a:lnTo>
                    <a:pt x="22" y="21"/>
                  </a:lnTo>
                  <a:lnTo>
                    <a:pt x="22" y="20"/>
                  </a:lnTo>
                  <a:lnTo>
                    <a:pt x="23" y="20"/>
                  </a:lnTo>
                  <a:lnTo>
                    <a:pt x="24" y="20"/>
                  </a:lnTo>
                  <a:lnTo>
                    <a:pt x="25" y="19"/>
                  </a:lnTo>
                  <a:lnTo>
                    <a:pt x="26" y="19"/>
                  </a:lnTo>
                  <a:lnTo>
                    <a:pt x="27" y="19"/>
                  </a:lnTo>
                  <a:lnTo>
                    <a:pt x="28" y="18"/>
                  </a:lnTo>
                  <a:lnTo>
                    <a:pt x="28" y="17"/>
                  </a:lnTo>
                  <a:lnTo>
                    <a:pt x="29" y="17"/>
                  </a:lnTo>
                  <a:lnTo>
                    <a:pt x="29" y="16"/>
                  </a:lnTo>
                  <a:lnTo>
                    <a:pt x="30" y="16"/>
                  </a:lnTo>
                  <a:lnTo>
                    <a:pt x="30" y="15"/>
                  </a:lnTo>
                  <a:lnTo>
                    <a:pt x="31" y="14"/>
                  </a:lnTo>
                  <a:lnTo>
                    <a:pt x="31" y="13"/>
                  </a:lnTo>
                  <a:lnTo>
                    <a:pt x="32" y="13"/>
                  </a:lnTo>
                  <a:lnTo>
                    <a:pt x="32" y="12"/>
                  </a:lnTo>
                  <a:lnTo>
                    <a:pt x="32" y="11"/>
                  </a:lnTo>
                  <a:lnTo>
                    <a:pt x="33" y="9"/>
                  </a:lnTo>
                  <a:lnTo>
                    <a:pt x="33" y="8"/>
                  </a:lnTo>
                  <a:lnTo>
                    <a:pt x="33" y="7"/>
                  </a:lnTo>
                  <a:lnTo>
                    <a:pt x="33" y="6"/>
                  </a:lnTo>
                  <a:lnTo>
                    <a:pt x="33" y="5"/>
                  </a:lnTo>
                  <a:lnTo>
                    <a:pt x="33" y="4"/>
                  </a:lnTo>
                  <a:lnTo>
                    <a:pt x="32" y="4"/>
                  </a:lnTo>
                  <a:lnTo>
                    <a:pt x="32" y="3"/>
                  </a:lnTo>
                  <a:lnTo>
                    <a:pt x="31" y="3"/>
                  </a:lnTo>
                  <a:lnTo>
                    <a:pt x="31" y="4"/>
                  </a:lnTo>
                  <a:lnTo>
                    <a:pt x="30" y="4"/>
                  </a:lnTo>
                  <a:lnTo>
                    <a:pt x="30" y="5"/>
                  </a:lnTo>
                  <a:lnTo>
                    <a:pt x="29" y="5"/>
                  </a:lnTo>
                  <a:lnTo>
                    <a:pt x="28" y="5"/>
                  </a:lnTo>
                  <a:lnTo>
                    <a:pt x="27" y="5"/>
                  </a:lnTo>
                  <a:lnTo>
                    <a:pt x="26" y="5"/>
                  </a:lnTo>
                  <a:lnTo>
                    <a:pt x="25" y="5"/>
                  </a:lnTo>
                  <a:lnTo>
                    <a:pt x="24" y="4"/>
                  </a:lnTo>
                  <a:lnTo>
                    <a:pt x="23" y="4"/>
                  </a:lnTo>
                  <a:lnTo>
                    <a:pt x="22" y="4"/>
                  </a:lnTo>
                  <a:lnTo>
                    <a:pt x="21" y="3"/>
                  </a:lnTo>
                  <a:lnTo>
                    <a:pt x="20" y="3"/>
                  </a:lnTo>
                  <a:lnTo>
                    <a:pt x="20" y="2"/>
                  </a:lnTo>
                  <a:lnTo>
                    <a:pt x="19" y="2"/>
                  </a:lnTo>
                  <a:lnTo>
                    <a:pt x="18" y="2"/>
                  </a:lnTo>
                  <a:lnTo>
                    <a:pt x="17" y="1"/>
                  </a:lnTo>
                  <a:lnTo>
                    <a:pt x="16" y="1"/>
                  </a:lnTo>
                  <a:lnTo>
                    <a:pt x="15" y="1"/>
                  </a:lnTo>
                  <a:lnTo>
                    <a:pt x="14" y="0"/>
                  </a:lnTo>
                  <a:lnTo>
                    <a:pt x="13" y="0"/>
                  </a:lnTo>
                  <a:lnTo>
                    <a:pt x="12"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874" name="Freeform 392"/>
            <p:cNvSpPr>
              <a:spLocks/>
            </p:cNvSpPr>
            <p:nvPr/>
          </p:nvSpPr>
          <p:spPr bwMode="auto">
            <a:xfrm>
              <a:off x="3411" y="1640"/>
              <a:ext cx="35" cy="18"/>
            </a:xfrm>
            <a:custGeom>
              <a:avLst/>
              <a:gdLst>
                <a:gd name="T0" fmla="*/ 10 w 35"/>
                <a:gd name="T1" fmla="*/ 0 h 18"/>
                <a:gd name="T2" fmla="*/ 8 w 35"/>
                <a:gd name="T3" fmla="*/ 0 h 18"/>
                <a:gd name="T4" fmla="*/ 6 w 35"/>
                <a:gd name="T5" fmla="*/ 0 h 18"/>
                <a:gd name="T6" fmla="*/ 4 w 35"/>
                <a:gd name="T7" fmla="*/ 0 h 18"/>
                <a:gd name="T8" fmla="*/ 3 w 35"/>
                <a:gd name="T9" fmla="*/ 1 h 18"/>
                <a:gd name="T10" fmla="*/ 2 w 35"/>
                <a:gd name="T11" fmla="*/ 2 h 18"/>
                <a:gd name="T12" fmla="*/ 1 w 35"/>
                <a:gd name="T13" fmla="*/ 3 h 18"/>
                <a:gd name="T14" fmla="*/ 0 w 35"/>
                <a:gd name="T15" fmla="*/ 4 h 18"/>
                <a:gd name="T16" fmla="*/ 0 w 35"/>
                <a:gd name="T17" fmla="*/ 6 h 18"/>
                <a:gd name="T18" fmla="*/ 1 w 35"/>
                <a:gd name="T19" fmla="*/ 7 h 18"/>
                <a:gd name="T20" fmla="*/ 1 w 35"/>
                <a:gd name="T21" fmla="*/ 9 h 18"/>
                <a:gd name="T22" fmla="*/ 2 w 35"/>
                <a:gd name="T23" fmla="*/ 11 h 18"/>
                <a:gd name="T24" fmla="*/ 3 w 35"/>
                <a:gd name="T25" fmla="*/ 12 h 18"/>
                <a:gd name="T26" fmla="*/ 5 w 35"/>
                <a:gd name="T27" fmla="*/ 13 h 18"/>
                <a:gd name="T28" fmla="*/ 7 w 35"/>
                <a:gd name="T29" fmla="*/ 13 h 18"/>
                <a:gd name="T30" fmla="*/ 9 w 35"/>
                <a:gd name="T31" fmla="*/ 14 h 18"/>
                <a:gd name="T32" fmla="*/ 11 w 35"/>
                <a:gd name="T33" fmla="*/ 15 h 18"/>
                <a:gd name="T34" fmla="*/ 13 w 35"/>
                <a:gd name="T35" fmla="*/ 15 h 18"/>
                <a:gd name="T36" fmla="*/ 14 w 35"/>
                <a:gd name="T37" fmla="*/ 16 h 18"/>
                <a:gd name="T38" fmla="*/ 16 w 35"/>
                <a:gd name="T39" fmla="*/ 16 h 18"/>
                <a:gd name="T40" fmla="*/ 18 w 35"/>
                <a:gd name="T41" fmla="*/ 17 h 18"/>
                <a:gd name="T42" fmla="*/ 20 w 35"/>
                <a:gd name="T43" fmla="*/ 17 h 18"/>
                <a:gd name="T44" fmla="*/ 22 w 35"/>
                <a:gd name="T45" fmla="*/ 17 h 18"/>
                <a:gd name="T46" fmla="*/ 23 w 35"/>
                <a:gd name="T47" fmla="*/ 16 h 18"/>
                <a:gd name="T48" fmla="*/ 25 w 35"/>
                <a:gd name="T49" fmla="*/ 16 h 18"/>
                <a:gd name="T50" fmla="*/ 26 w 35"/>
                <a:gd name="T51" fmla="*/ 15 h 18"/>
                <a:gd name="T52" fmla="*/ 28 w 35"/>
                <a:gd name="T53" fmla="*/ 15 h 18"/>
                <a:gd name="T54" fmla="*/ 30 w 35"/>
                <a:gd name="T55" fmla="*/ 13 h 18"/>
                <a:gd name="T56" fmla="*/ 31 w 35"/>
                <a:gd name="T57" fmla="*/ 12 h 18"/>
                <a:gd name="T58" fmla="*/ 32 w 35"/>
                <a:gd name="T59" fmla="*/ 10 h 18"/>
                <a:gd name="T60" fmla="*/ 33 w 35"/>
                <a:gd name="T61" fmla="*/ 8 h 18"/>
                <a:gd name="T62" fmla="*/ 34 w 35"/>
                <a:gd name="T63" fmla="*/ 6 h 18"/>
                <a:gd name="T64" fmla="*/ 34 w 35"/>
                <a:gd name="T65" fmla="*/ 4 h 18"/>
                <a:gd name="T66" fmla="*/ 33 w 35"/>
                <a:gd name="T67" fmla="*/ 3 h 18"/>
                <a:gd name="T68" fmla="*/ 32 w 35"/>
                <a:gd name="T69" fmla="*/ 2 h 18"/>
                <a:gd name="T70" fmla="*/ 31 w 35"/>
                <a:gd name="T71" fmla="*/ 4 h 18"/>
                <a:gd name="T72" fmla="*/ 28 w 35"/>
                <a:gd name="T73" fmla="*/ 4 h 18"/>
                <a:gd name="T74" fmla="*/ 26 w 35"/>
                <a:gd name="T75" fmla="*/ 4 h 18"/>
                <a:gd name="T76" fmla="*/ 24 w 35"/>
                <a:gd name="T77" fmla="*/ 4 h 18"/>
                <a:gd name="T78" fmla="*/ 22 w 35"/>
                <a:gd name="T79" fmla="*/ 3 h 18"/>
                <a:gd name="T80" fmla="*/ 20 w 35"/>
                <a:gd name="T81" fmla="*/ 2 h 18"/>
                <a:gd name="T82" fmla="*/ 19 w 35"/>
                <a:gd name="T83" fmla="*/ 1 h 18"/>
                <a:gd name="T84" fmla="*/ 16 w 35"/>
                <a:gd name="T85" fmla="*/ 1 h 18"/>
                <a:gd name="T86" fmla="*/ 14 w 35"/>
                <a:gd name="T87" fmla="*/ 0 h 18"/>
                <a:gd name="T88" fmla="*/ 12 w 35"/>
                <a:gd name="T89" fmla="*/ 0 h 1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5" h="18">
                  <a:moveTo>
                    <a:pt x="11" y="0"/>
                  </a:moveTo>
                  <a:lnTo>
                    <a:pt x="10" y="0"/>
                  </a:lnTo>
                  <a:lnTo>
                    <a:pt x="9" y="0"/>
                  </a:lnTo>
                  <a:lnTo>
                    <a:pt x="8" y="0"/>
                  </a:lnTo>
                  <a:lnTo>
                    <a:pt x="7" y="0"/>
                  </a:lnTo>
                  <a:lnTo>
                    <a:pt x="6" y="0"/>
                  </a:lnTo>
                  <a:lnTo>
                    <a:pt x="5" y="0"/>
                  </a:lnTo>
                  <a:lnTo>
                    <a:pt x="4" y="0"/>
                  </a:lnTo>
                  <a:lnTo>
                    <a:pt x="4" y="1"/>
                  </a:lnTo>
                  <a:lnTo>
                    <a:pt x="3" y="1"/>
                  </a:lnTo>
                  <a:lnTo>
                    <a:pt x="3" y="2"/>
                  </a:lnTo>
                  <a:lnTo>
                    <a:pt x="2" y="2"/>
                  </a:lnTo>
                  <a:lnTo>
                    <a:pt x="1" y="2"/>
                  </a:lnTo>
                  <a:lnTo>
                    <a:pt x="1" y="3"/>
                  </a:lnTo>
                  <a:lnTo>
                    <a:pt x="1" y="4"/>
                  </a:lnTo>
                  <a:lnTo>
                    <a:pt x="0" y="4"/>
                  </a:lnTo>
                  <a:lnTo>
                    <a:pt x="0" y="5"/>
                  </a:lnTo>
                  <a:lnTo>
                    <a:pt x="0" y="6"/>
                  </a:lnTo>
                  <a:lnTo>
                    <a:pt x="0" y="7"/>
                  </a:lnTo>
                  <a:lnTo>
                    <a:pt x="1" y="7"/>
                  </a:lnTo>
                  <a:lnTo>
                    <a:pt x="1" y="8"/>
                  </a:lnTo>
                  <a:lnTo>
                    <a:pt x="1" y="9"/>
                  </a:lnTo>
                  <a:lnTo>
                    <a:pt x="2" y="10"/>
                  </a:lnTo>
                  <a:lnTo>
                    <a:pt x="2" y="11"/>
                  </a:lnTo>
                  <a:lnTo>
                    <a:pt x="3" y="11"/>
                  </a:lnTo>
                  <a:lnTo>
                    <a:pt x="3" y="12"/>
                  </a:lnTo>
                  <a:lnTo>
                    <a:pt x="4" y="12"/>
                  </a:lnTo>
                  <a:lnTo>
                    <a:pt x="5" y="13"/>
                  </a:lnTo>
                  <a:lnTo>
                    <a:pt x="6" y="13"/>
                  </a:lnTo>
                  <a:lnTo>
                    <a:pt x="7" y="13"/>
                  </a:lnTo>
                  <a:lnTo>
                    <a:pt x="8" y="14"/>
                  </a:lnTo>
                  <a:lnTo>
                    <a:pt x="9" y="14"/>
                  </a:lnTo>
                  <a:lnTo>
                    <a:pt x="10" y="14"/>
                  </a:lnTo>
                  <a:lnTo>
                    <a:pt x="11" y="15"/>
                  </a:lnTo>
                  <a:lnTo>
                    <a:pt x="12" y="15"/>
                  </a:lnTo>
                  <a:lnTo>
                    <a:pt x="13" y="15"/>
                  </a:lnTo>
                  <a:lnTo>
                    <a:pt x="13" y="16"/>
                  </a:lnTo>
                  <a:lnTo>
                    <a:pt x="14" y="16"/>
                  </a:lnTo>
                  <a:lnTo>
                    <a:pt x="15" y="16"/>
                  </a:lnTo>
                  <a:lnTo>
                    <a:pt x="16" y="16"/>
                  </a:lnTo>
                  <a:lnTo>
                    <a:pt x="18" y="16"/>
                  </a:lnTo>
                  <a:lnTo>
                    <a:pt x="18" y="17"/>
                  </a:lnTo>
                  <a:lnTo>
                    <a:pt x="19" y="17"/>
                  </a:lnTo>
                  <a:lnTo>
                    <a:pt x="20" y="17"/>
                  </a:lnTo>
                  <a:lnTo>
                    <a:pt x="21" y="17"/>
                  </a:lnTo>
                  <a:lnTo>
                    <a:pt x="22" y="17"/>
                  </a:lnTo>
                  <a:lnTo>
                    <a:pt x="23" y="17"/>
                  </a:lnTo>
                  <a:lnTo>
                    <a:pt x="23" y="16"/>
                  </a:lnTo>
                  <a:lnTo>
                    <a:pt x="24" y="16"/>
                  </a:lnTo>
                  <a:lnTo>
                    <a:pt x="25" y="16"/>
                  </a:lnTo>
                  <a:lnTo>
                    <a:pt x="26" y="16"/>
                  </a:lnTo>
                  <a:lnTo>
                    <a:pt x="26" y="15"/>
                  </a:lnTo>
                  <a:lnTo>
                    <a:pt x="27" y="15"/>
                  </a:lnTo>
                  <a:lnTo>
                    <a:pt x="28" y="15"/>
                  </a:lnTo>
                  <a:lnTo>
                    <a:pt x="29" y="14"/>
                  </a:lnTo>
                  <a:lnTo>
                    <a:pt x="30" y="13"/>
                  </a:lnTo>
                  <a:lnTo>
                    <a:pt x="31" y="13"/>
                  </a:lnTo>
                  <a:lnTo>
                    <a:pt x="31" y="12"/>
                  </a:lnTo>
                  <a:lnTo>
                    <a:pt x="32" y="11"/>
                  </a:lnTo>
                  <a:lnTo>
                    <a:pt x="32" y="10"/>
                  </a:lnTo>
                  <a:lnTo>
                    <a:pt x="33" y="9"/>
                  </a:lnTo>
                  <a:lnTo>
                    <a:pt x="33" y="8"/>
                  </a:lnTo>
                  <a:lnTo>
                    <a:pt x="34" y="7"/>
                  </a:lnTo>
                  <a:lnTo>
                    <a:pt x="34" y="6"/>
                  </a:lnTo>
                  <a:lnTo>
                    <a:pt x="34" y="5"/>
                  </a:lnTo>
                  <a:lnTo>
                    <a:pt x="34" y="4"/>
                  </a:lnTo>
                  <a:lnTo>
                    <a:pt x="33" y="4"/>
                  </a:lnTo>
                  <a:lnTo>
                    <a:pt x="33" y="3"/>
                  </a:lnTo>
                  <a:lnTo>
                    <a:pt x="32" y="3"/>
                  </a:lnTo>
                  <a:lnTo>
                    <a:pt x="32" y="2"/>
                  </a:lnTo>
                  <a:lnTo>
                    <a:pt x="32" y="3"/>
                  </a:lnTo>
                  <a:lnTo>
                    <a:pt x="31" y="4"/>
                  </a:lnTo>
                  <a:lnTo>
                    <a:pt x="29" y="4"/>
                  </a:lnTo>
                  <a:lnTo>
                    <a:pt x="28" y="4"/>
                  </a:lnTo>
                  <a:lnTo>
                    <a:pt x="27" y="4"/>
                  </a:lnTo>
                  <a:lnTo>
                    <a:pt x="26" y="4"/>
                  </a:lnTo>
                  <a:lnTo>
                    <a:pt x="25" y="4"/>
                  </a:lnTo>
                  <a:lnTo>
                    <a:pt x="24" y="4"/>
                  </a:lnTo>
                  <a:lnTo>
                    <a:pt x="23" y="3"/>
                  </a:lnTo>
                  <a:lnTo>
                    <a:pt x="22" y="3"/>
                  </a:lnTo>
                  <a:lnTo>
                    <a:pt x="21" y="2"/>
                  </a:lnTo>
                  <a:lnTo>
                    <a:pt x="20" y="2"/>
                  </a:lnTo>
                  <a:lnTo>
                    <a:pt x="19" y="2"/>
                  </a:lnTo>
                  <a:lnTo>
                    <a:pt x="19" y="1"/>
                  </a:lnTo>
                  <a:lnTo>
                    <a:pt x="18" y="1"/>
                  </a:lnTo>
                  <a:lnTo>
                    <a:pt x="16" y="1"/>
                  </a:lnTo>
                  <a:lnTo>
                    <a:pt x="15" y="0"/>
                  </a:lnTo>
                  <a:lnTo>
                    <a:pt x="14" y="0"/>
                  </a:lnTo>
                  <a:lnTo>
                    <a:pt x="13" y="0"/>
                  </a:lnTo>
                  <a:lnTo>
                    <a:pt x="12" y="0"/>
                  </a:lnTo>
                  <a:lnTo>
                    <a:pt x="11"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875" name="Freeform 393"/>
            <p:cNvSpPr>
              <a:spLocks/>
            </p:cNvSpPr>
            <p:nvPr/>
          </p:nvSpPr>
          <p:spPr bwMode="auto">
            <a:xfrm>
              <a:off x="3308" y="1689"/>
              <a:ext cx="33" cy="23"/>
            </a:xfrm>
            <a:custGeom>
              <a:avLst/>
              <a:gdLst>
                <a:gd name="T0" fmla="*/ 10 w 33"/>
                <a:gd name="T1" fmla="*/ 0 h 23"/>
                <a:gd name="T2" fmla="*/ 8 w 33"/>
                <a:gd name="T3" fmla="*/ 0 h 23"/>
                <a:gd name="T4" fmla="*/ 6 w 33"/>
                <a:gd name="T5" fmla="*/ 0 h 23"/>
                <a:gd name="T6" fmla="*/ 4 w 33"/>
                <a:gd name="T7" fmla="*/ 1 h 23"/>
                <a:gd name="T8" fmla="*/ 3 w 33"/>
                <a:gd name="T9" fmla="*/ 2 h 23"/>
                <a:gd name="T10" fmla="*/ 1 w 33"/>
                <a:gd name="T11" fmla="*/ 4 h 23"/>
                <a:gd name="T12" fmla="*/ 0 w 33"/>
                <a:gd name="T13" fmla="*/ 7 h 23"/>
                <a:gd name="T14" fmla="*/ 1 w 33"/>
                <a:gd name="T15" fmla="*/ 9 h 23"/>
                <a:gd name="T16" fmla="*/ 1 w 33"/>
                <a:gd name="T17" fmla="*/ 11 h 23"/>
                <a:gd name="T18" fmla="*/ 2 w 33"/>
                <a:gd name="T19" fmla="*/ 13 h 23"/>
                <a:gd name="T20" fmla="*/ 3 w 33"/>
                <a:gd name="T21" fmla="*/ 14 h 23"/>
                <a:gd name="T22" fmla="*/ 5 w 33"/>
                <a:gd name="T23" fmla="*/ 15 h 23"/>
                <a:gd name="T24" fmla="*/ 6 w 33"/>
                <a:gd name="T25" fmla="*/ 17 h 23"/>
                <a:gd name="T26" fmla="*/ 8 w 33"/>
                <a:gd name="T27" fmla="*/ 18 h 23"/>
                <a:gd name="T28" fmla="*/ 9 w 33"/>
                <a:gd name="T29" fmla="*/ 19 h 23"/>
                <a:gd name="T30" fmla="*/ 11 w 33"/>
                <a:gd name="T31" fmla="*/ 20 h 23"/>
                <a:gd name="T32" fmla="*/ 13 w 33"/>
                <a:gd name="T33" fmla="*/ 20 h 23"/>
                <a:gd name="T34" fmla="*/ 15 w 33"/>
                <a:gd name="T35" fmla="*/ 21 h 23"/>
                <a:gd name="T36" fmla="*/ 18 w 33"/>
                <a:gd name="T37" fmla="*/ 21 h 23"/>
                <a:gd name="T38" fmla="*/ 20 w 33"/>
                <a:gd name="T39" fmla="*/ 22 h 23"/>
                <a:gd name="T40" fmla="*/ 22 w 33"/>
                <a:gd name="T41" fmla="*/ 22 h 23"/>
                <a:gd name="T42" fmla="*/ 23 w 33"/>
                <a:gd name="T43" fmla="*/ 21 h 23"/>
                <a:gd name="T44" fmla="*/ 24 w 33"/>
                <a:gd name="T45" fmla="*/ 20 h 23"/>
                <a:gd name="T46" fmla="*/ 26 w 33"/>
                <a:gd name="T47" fmla="*/ 20 h 23"/>
                <a:gd name="T48" fmla="*/ 28 w 33"/>
                <a:gd name="T49" fmla="*/ 19 h 23"/>
                <a:gd name="T50" fmla="*/ 29 w 33"/>
                <a:gd name="T51" fmla="*/ 17 h 23"/>
                <a:gd name="T52" fmla="*/ 30 w 33"/>
                <a:gd name="T53" fmla="*/ 15 h 23"/>
                <a:gd name="T54" fmla="*/ 31 w 33"/>
                <a:gd name="T55" fmla="*/ 13 h 23"/>
                <a:gd name="T56" fmla="*/ 32 w 33"/>
                <a:gd name="T57" fmla="*/ 12 h 23"/>
                <a:gd name="T58" fmla="*/ 32 w 33"/>
                <a:gd name="T59" fmla="*/ 10 h 23"/>
                <a:gd name="T60" fmla="*/ 32 w 33"/>
                <a:gd name="T61" fmla="*/ 8 h 23"/>
                <a:gd name="T62" fmla="*/ 32 w 33"/>
                <a:gd name="T63" fmla="*/ 6 h 23"/>
                <a:gd name="T64" fmla="*/ 31 w 33"/>
                <a:gd name="T65" fmla="*/ 3 h 23"/>
                <a:gd name="T66" fmla="*/ 30 w 33"/>
                <a:gd name="T67" fmla="*/ 4 h 23"/>
                <a:gd name="T68" fmla="*/ 28 w 33"/>
                <a:gd name="T69" fmla="*/ 6 h 23"/>
                <a:gd name="T70" fmla="*/ 26 w 33"/>
                <a:gd name="T71" fmla="*/ 6 h 23"/>
                <a:gd name="T72" fmla="*/ 24 w 33"/>
                <a:gd name="T73" fmla="*/ 6 h 23"/>
                <a:gd name="T74" fmla="*/ 23 w 33"/>
                <a:gd name="T75" fmla="*/ 4 h 23"/>
                <a:gd name="T76" fmla="*/ 21 w 33"/>
                <a:gd name="T77" fmla="*/ 3 h 23"/>
                <a:gd name="T78" fmla="*/ 20 w 33"/>
                <a:gd name="T79" fmla="*/ 2 h 23"/>
                <a:gd name="T80" fmla="*/ 18 w 33"/>
                <a:gd name="T81" fmla="*/ 2 h 23"/>
                <a:gd name="T82" fmla="*/ 15 w 33"/>
                <a:gd name="T83" fmla="*/ 1 h 23"/>
                <a:gd name="T84" fmla="*/ 14 w 33"/>
                <a:gd name="T85" fmla="*/ 0 h 23"/>
                <a:gd name="T86" fmla="*/ 12 w 33"/>
                <a:gd name="T87" fmla="*/ 0 h 2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3" h="23">
                  <a:moveTo>
                    <a:pt x="11" y="0"/>
                  </a:moveTo>
                  <a:lnTo>
                    <a:pt x="10" y="0"/>
                  </a:lnTo>
                  <a:lnTo>
                    <a:pt x="9" y="0"/>
                  </a:lnTo>
                  <a:lnTo>
                    <a:pt x="8" y="0"/>
                  </a:lnTo>
                  <a:lnTo>
                    <a:pt x="7" y="0"/>
                  </a:lnTo>
                  <a:lnTo>
                    <a:pt x="6" y="0"/>
                  </a:lnTo>
                  <a:lnTo>
                    <a:pt x="5" y="1"/>
                  </a:lnTo>
                  <a:lnTo>
                    <a:pt x="4" y="1"/>
                  </a:lnTo>
                  <a:lnTo>
                    <a:pt x="4" y="2"/>
                  </a:lnTo>
                  <a:lnTo>
                    <a:pt x="3" y="2"/>
                  </a:lnTo>
                  <a:lnTo>
                    <a:pt x="2" y="3"/>
                  </a:lnTo>
                  <a:lnTo>
                    <a:pt x="1" y="4"/>
                  </a:lnTo>
                  <a:lnTo>
                    <a:pt x="1" y="6"/>
                  </a:lnTo>
                  <a:lnTo>
                    <a:pt x="0" y="7"/>
                  </a:lnTo>
                  <a:lnTo>
                    <a:pt x="0" y="8"/>
                  </a:lnTo>
                  <a:lnTo>
                    <a:pt x="1" y="9"/>
                  </a:lnTo>
                  <a:lnTo>
                    <a:pt x="1" y="10"/>
                  </a:lnTo>
                  <a:lnTo>
                    <a:pt x="1" y="11"/>
                  </a:lnTo>
                  <a:lnTo>
                    <a:pt x="2" y="12"/>
                  </a:lnTo>
                  <a:lnTo>
                    <a:pt x="2" y="13"/>
                  </a:lnTo>
                  <a:lnTo>
                    <a:pt x="3" y="13"/>
                  </a:lnTo>
                  <a:lnTo>
                    <a:pt x="3" y="14"/>
                  </a:lnTo>
                  <a:lnTo>
                    <a:pt x="4" y="15"/>
                  </a:lnTo>
                  <a:lnTo>
                    <a:pt x="5" y="15"/>
                  </a:lnTo>
                  <a:lnTo>
                    <a:pt x="5" y="17"/>
                  </a:lnTo>
                  <a:lnTo>
                    <a:pt x="6" y="17"/>
                  </a:lnTo>
                  <a:lnTo>
                    <a:pt x="7" y="18"/>
                  </a:lnTo>
                  <a:lnTo>
                    <a:pt x="8" y="18"/>
                  </a:lnTo>
                  <a:lnTo>
                    <a:pt x="9" y="18"/>
                  </a:lnTo>
                  <a:lnTo>
                    <a:pt x="9" y="19"/>
                  </a:lnTo>
                  <a:lnTo>
                    <a:pt x="10" y="19"/>
                  </a:lnTo>
                  <a:lnTo>
                    <a:pt x="11" y="20"/>
                  </a:lnTo>
                  <a:lnTo>
                    <a:pt x="12" y="20"/>
                  </a:lnTo>
                  <a:lnTo>
                    <a:pt x="13" y="20"/>
                  </a:lnTo>
                  <a:lnTo>
                    <a:pt x="14" y="20"/>
                  </a:lnTo>
                  <a:lnTo>
                    <a:pt x="15" y="21"/>
                  </a:lnTo>
                  <a:lnTo>
                    <a:pt x="17" y="21"/>
                  </a:lnTo>
                  <a:lnTo>
                    <a:pt x="18" y="21"/>
                  </a:lnTo>
                  <a:lnTo>
                    <a:pt x="19" y="22"/>
                  </a:lnTo>
                  <a:lnTo>
                    <a:pt x="20" y="22"/>
                  </a:lnTo>
                  <a:lnTo>
                    <a:pt x="21" y="22"/>
                  </a:lnTo>
                  <a:lnTo>
                    <a:pt x="22" y="22"/>
                  </a:lnTo>
                  <a:lnTo>
                    <a:pt x="22" y="21"/>
                  </a:lnTo>
                  <a:lnTo>
                    <a:pt x="23" y="21"/>
                  </a:lnTo>
                  <a:lnTo>
                    <a:pt x="24" y="21"/>
                  </a:lnTo>
                  <a:lnTo>
                    <a:pt x="24" y="20"/>
                  </a:lnTo>
                  <a:lnTo>
                    <a:pt x="25" y="20"/>
                  </a:lnTo>
                  <a:lnTo>
                    <a:pt x="26" y="20"/>
                  </a:lnTo>
                  <a:lnTo>
                    <a:pt x="27" y="20"/>
                  </a:lnTo>
                  <a:lnTo>
                    <a:pt x="28" y="19"/>
                  </a:lnTo>
                  <a:lnTo>
                    <a:pt x="28" y="18"/>
                  </a:lnTo>
                  <a:lnTo>
                    <a:pt x="29" y="17"/>
                  </a:lnTo>
                  <a:lnTo>
                    <a:pt x="29" y="15"/>
                  </a:lnTo>
                  <a:lnTo>
                    <a:pt x="30" y="15"/>
                  </a:lnTo>
                  <a:lnTo>
                    <a:pt x="30" y="14"/>
                  </a:lnTo>
                  <a:lnTo>
                    <a:pt x="31" y="13"/>
                  </a:lnTo>
                  <a:lnTo>
                    <a:pt x="31" y="12"/>
                  </a:lnTo>
                  <a:lnTo>
                    <a:pt x="32" y="12"/>
                  </a:lnTo>
                  <a:lnTo>
                    <a:pt x="32" y="11"/>
                  </a:lnTo>
                  <a:lnTo>
                    <a:pt x="32" y="10"/>
                  </a:lnTo>
                  <a:lnTo>
                    <a:pt x="32" y="9"/>
                  </a:lnTo>
                  <a:lnTo>
                    <a:pt x="32" y="8"/>
                  </a:lnTo>
                  <a:lnTo>
                    <a:pt x="32" y="7"/>
                  </a:lnTo>
                  <a:lnTo>
                    <a:pt x="32" y="6"/>
                  </a:lnTo>
                  <a:lnTo>
                    <a:pt x="32" y="4"/>
                  </a:lnTo>
                  <a:lnTo>
                    <a:pt x="31" y="3"/>
                  </a:lnTo>
                  <a:lnTo>
                    <a:pt x="30" y="3"/>
                  </a:lnTo>
                  <a:lnTo>
                    <a:pt x="30" y="4"/>
                  </a:lnTo>
                  <a:lnTo>
                    <a:pt x="30" y="6"/>
                  </a:lnTo>
                  <a:lnTo>
                    <a:pt x="28" y="6"/>
                  </a:lnTo>
                  <a:lnTo>
                    <a:pt x="27" y="6"/>
                  </a:lnTo>
                  <a:lnTo>
                    <a:pt x="26" y="6"/>
                  </a:lnTo>
                  <a:lnTo>
                    <a:pt x="25" y="6"/>
                  </a:lnTo>
                  <a:lnTo>
                    <a:pt x="24" y="6"/>
                  </a:lnTo>
                  <a:lnTo>
                    <a:pt x="24" y="4"/>
                  </a:lnTo>
                  <a:lnTo>
                    <a:pt x="23" y="4"/>
                  </a:lnTo>
                  <a:lnTo>
                    <a:pt x="22" y="4"/>
                  </a:lnTo>
                  <a:lnTo>
                    <a:pt x="21" y="3"/>
                  </a:lnTo>
                  <a:lnTo>
                    <a:pt x="20" y="3"/>
                  </a:lnTo>
                  <a:lnTo>
                    <a:pt x="20" y="2"/>
                  </a:lnTo>
                  <a:lnTo>
                    <a:pt x="19" y="2"/>
                  </a:lnTo>
                  <a:lnTo>
                    <a:pt x="18" y="2"/>
                  </a:lnTo>
                  <a:lnTo>
                    <a:pt x="17" y="1"/>
                  </a:lnTo>
                  <a:lnTo>
                    <a:pt x="15" y="1"/>
                  </a:lnTo>
                  <a:lnTo>
                    <a:pt x="14" y="1"/>
                  </a:lnTo>
                  <a:lnTo>
                    <a:pt x="14" y="0"/>
                  </a:lnTo>
                  <a:lnTo>
                    <a:pt x="13" y="0"/>
                  </a:lnTo>
                  <a:lnTo>
                    <a:pt x="12" y="0"/>
                  </a:lnTo>
                  <a:lnTo>
                    <a:pt x="11"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876" name="Freeform 394"/>
            <p:cNvSpPr>
              <a:spLocks/>
            </p:cNvSpPr>
            <p:nvPr/>
          </p:nvSpPr>
          <p:spPr bwMode="auto">
            <a:xfrm>
              <a:off x="3314" y="1657"/>
              <a:ext cx="34" cy="33"/>
            </a:xfrm>
            <a:custGeom>
              <a:avLst/>
              <a:gdLst>
                <a:gd name="T0" fmla="*/ 1 w 34"/>
                <a:gd name="T1" fmla="*/ 1 h 33"/>
                <a:gd name="T2" fmla="*/ 0 w 34"/>
                <a:gd name="T3" fmla="*/ 2 h 33"/>
                <a:gd name="T4" fmla="*/ 0 w 34"/>
                <a:gd name="T5" fmla="*/ 4 h 33"/>
                <a:gd name="T6" fmla="*/ 0 w 34"/>
                <a:gd name="T7" fmla="*/ 6 h 33"/>
                <a:gd name="T8" fmla="*/ 0 w 34"/>
                <a:gd name="T9" fmla="*/ 9 h 33"/>
                <a:gd name="T10" fmla="*/ 0 w 34"/>
                <a:gd name="T11" fmla="*/ 11 h 33"/>
                <a:gd name="T12" fmla="*/ 0 w 34"/>
                <a:gd name="T13" fmla="*/ 13 h 33"/>
                <a:gd name="T14" fmla="*/ 0 w 34"/>
                <a:gd name="T15" fmla="*/ 15 h 33"/>
                <a:gd name="T16" fmla="*/ 0 w 34"/>
                <a:gd name="T17" fmla="*/ 18 h 33"/>
                <a:gd name="T18" fmla="*/ 1 w 34"/>
                <a:gd name="T19" fmla="*/ 19 h 33"/>
                <a:gd name="T20" fmla="*/ 1 w 34"/>
                <a:gd name="T21" fmla="*/ 21 h 33"/>
                <a:gd name="T22" fmla="*/ 1 w 34"/>
                <a:gd name="T23" fmla="*/ 23 h 33"/>
                <a:gd name="T24" fmla="*/ 2 w 34"/>
                <a:gd name="T25" fmla="*/ 25 h 33"/>
                <a:gd name="T26" fmla="*/ 3 w 34"/>
                <a:gd name="T27" fmla="*/ 27 h 33"/>
                <a:gd name="T28" fmla="*/ 5 w 34"/>
                <a:gd name="T29" fmla="*/ 28 h 33"/>
                <a:gd name="T30" fmla="*/ 6 w 34"/>
                <a:gd name="T31" fmla="*/ 29 h 33"/>
                <a:gd name="T32" fmla="*/ 8 w 34"/>
                <a:gd name="T33" fmla="*/ 30 h 33"/>
                <a:gd name="T34" fmla="*/ 10 w 34"/>
                <a:gd name="T35" fmla="*/ 31 h 33"/>
                <a:gd name="T36" fmla="*/ 11 w 34"/>
                <a:gd name="T37" fmla="*/ 32 h 33"/>
                <a:gd name="T38" fmla="*/ 13 w 34"/>
                <a:gd name="T39" fmla="*/ 32 h 33"/>
                <a:gd name="T40" fmla="*/ 15 w 34"/>
                <a:gd name="T41" fmla="*/ 32 h 33"/>
                <a:gd name="T42" fmla="*/ 18 w 34"/>
                <a:gd name="T43" fmla="*/ 32 h 33"/>
                <a:gd name="T44" fmla="*/ 20 w 34"/>
                <a:gd name="T45" fmla="*/ 32 h 33"/>
                <a:gd name="T46" fmla="*/ 22 w 34"/>
                <a:gd name="T47" fmla="*/ 32 h 33"/>
                <a:gd name="T48" fmla="*/ 24 w 34"/>
                <a:gd name="T49" fmla="*/ 32 h 33"/>
                <a:gd name="T50" fmla="*/ 26 w 34"/>
                <a:gd name="T51" fmla="*/ 31 h 33"/>
                <a:gd name="T52" fmla="*/ 28 w 34"/>
                <a:gd name="T53" fmla="*/ 30 h 33"/>
                <a:gd name="T54" fmla="*/ 30 w 34"/>
                <a:gd name="T55" fmla="*/ 28 h 33"/>
                <a:gd name="T56" fmla="*/ 32 w 34"/>
                <a:gd name="T57" fmla="*/ 26 h 33"/>
                <a:gd name="T58" fmla="*/ 33 w 34"/>
                <a:gd name="T59" fmla="*/ 24 h 33"/>
                <a:gd name="T60" fmla="*/ 33 w 34"/>
                <a:gd name="T61" fmla="*/ 22 h 33"/>
                <a:gd name="T62" fmla="*/ 33 w 34"/>
                <a:gd name="T63" fmla="*/ 20 h 33"/>
                <a:gd name="T64" fmla="*/ 33 w 34"/>
                <a:gd name="T65" fmla="*/ 18 h 33"/>
                <a:gd name="T66" fmla="*/ 32 w 34"/>
                <a:gd name="T67" fmla="*/ 17 h 33"/>
                <a:gd name="T68" fmla="*/ 32 w 34"/>
                <a:gd name="T69" fmla="*/ 14 h 33"/>
                <a:gd name="T70" fmla="*/ 31 w 34"/>
                <a:gd name="T71" fmla="*/ 12 h 33"/>
                <a:gd name="T72" fmla="*/ 31 w 34"/>
                <a:gd name="T73" fmla="*/ 10 h 33"/>
                <a:gd name="T74" fmla="*/ 30 w 34"/>
                <a:gd name="T75" fmla="*/ 9 h 33"/>
                <a:gd name="T76" fmla="*/ 28 w 34"/>
                <a:gd name="T77" fmla="*/ 8 h 33"/>
                <a:gd name="T78" fmla="*/ 26 w 34"/>
                <a:gd name="T79" fmla="*/ 7 h 33"/>
                <a:gd name="T80" fmla="*/ 24 w 34"/>
                <a:gd name="T81" fmla="*/ 6 h 33"/>
                <a:gd name="T82" fmla="*/ 22 w 34"/>
                <a:gd name="T83" fmla="*/ 5 h 33"/>
                <a:gd name="T84" fmla="*/ 20 w 34"/>
                <a:gd name="T85" fmla="*/ 4 h 33"/>
                <a:gd name="T86" fmla="*/ 18 w 34"/>
                <a:gd name="T87" fmla="*/ 3 h 33"/>
                <a:gd name="T88" fmla="*/ 13 w 34"/>
                <a:gd name="T89" fmla="*/ 1 h 33"/>
                <a:gd name="T90" fmla="*/ 11 w 34"/>
                <a:gd name="T91" fmla="*/ 0 h 33"/>
                <a:gd name="T92" fmla="*/ 9 w 34"/>
                <a:gd name="T93" fmla="*/ 0 h 33"/>
                <a:gd name="T94" fmla="*/ 7 w 34"/>
                <a:gd name="T95" fmla="*/ 0 h 33"/>
                <a:gd name="T96" fmla="*/ 5 w 34"/>
                <a:gd name="T97" fmla="*/ 0 h 33"/>
                <a:gd name="T98" fmla="*/ 3 w 34"/>
                <a:gd name="T99" fmla="*/ 0 h 33"/>
                <a:gd name="T100" fmla="*/ 2 w 34"/>
                <a:gd name="T101" fmla="*/ 1 h 3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4" h="33">
                  <a:moveTo>
                    <a:pt x="2" y="1"/>
                  </a:moveTo>
                  <a:lnTo>
                    <a:pt x="1" y="1"/>
                  </a:lnTo>
                  <a:lnTo>
                    <a:pt x="1" y="2"/>
                  </a:lnTo>
                  <a:lnTo>
                    <a:pt x="0" y="2"/>
                  </a:lnTo>
                  <a:lnTo>
                    <a:pt x="0" y="3"/>
                  </a:lnTo>
                  <a:lnTo>
                    <a:pt x="0" y="4"/>
                  </a:lnTo>
                  <a:lnTo>
                    <a:pt x="0" y="5"/>
                  </a:lnTo>
                  <a:lnTo>
                    <a:pt x="0" y="6"/>
                  </a:lnTo>
                  <a:lnTo>
                    <a:pt x="0" y="7"/>
                  </a:lnTo>
                  <a:lnTo>
                    <a:pt x="0" y="9"/>
                  </a:lnTo>
                  <a:lnTo>
                    <a:pt x="0" y="10"/>
                  </a:lnTo>
                  <a:lnTo>
                    <a:pt x="0" y="11"/>
                  </a:lnTo>
                  <a:lnTo>
                    <a:pt x="0" y="12"/>
                  </a:lnTo>
                  <a:lnTo>
                    <a:pt x="0" y="13"/>
                  </a:lnTo>
                  <a:lnTo>
                    <a:pt x="0" y="14"/>
                  </a:lnTo>
                  <a:lnTo>
                    <a:pt x="0" y="15"/>
                  </a:lnTo>
                  <a:lnTo>
                    <a:pt x="0" y="17"/>
                  </a:lnTo>
                  <a:lnTo>
                    <a:pt x="0" y="18"/>
                  </a:lnTo>
                  <a:lnTo>
                    <a:pt x="1" y="18"/>
                  </a:lnTo>
                  <a:lnTo>
                    <a:pt x="1" y="19"/>
                  </a:lnTo>
                  <a:lnTo>
                    <a:pt x="1" y="20"/>
                  </a:lnTo>
                  <a:lnTo>
                    <a:pt x="1" y="21"/>
                  </a:lnTo>
                  <a:lnTo>
                    <a:pt x="1" y="22"/>
                  </a:lnTo>
                  <a:lnTo>
                    <a:pt x="1" y="23"/>
                  </a:lnTo>
                  <a:lnTo>
                    <a:pt x="2" y="24"/>
                  </a:lnTo>
                  <a:lnTo>
                    <a:pt x="2" y="25"/>
                  </a:lnTo>
                  <a:lnTo>
                    <a:pt x="3" y="26"/>
                  </a:lnTo>
                  <a:lnTo>
                    <a:pt x="3" y="27"/>
                  </a:lnTo>
                  <a:lnTo>
                    <a:pt x="4" y="27"/>
                  </a:lnTo>
                  <a:lnTo>
                    <a:pt x="5" y="28"/>
                  </a:lnTo>
                  <a:lnTo>
                    <a:pt x="5" y="29"/>
                  </a:lnTo>
                  <a:lnTo>
                    <a:pt x="6" y="29"/>
                  </a:lnTo>
                  <a:lnTo>
                    <a:pt x="7" y="30"/>
                  </a:lnTo>
                  <a:lnTo>
                    <a:pt x="8" y="30"/>
                  </a:lnTo>
                  <a:lnTo>
                    <a:pt x="9" y="31"/>
                  </a:lnTo>
                  <a:lnTo>
                    <a:pt x="10" y="31"/>
                  </a:lnTo>
                  <a:lnTo>
                    <a:pt x="10" y="32"/>
                  </a:lnTo>
                  <a:lnTo>
                    <a:pt x="11" y="32"/>
                  </a:lnTo>
                  <a:lnTo>
                    <a:pt x="12" y="32"/>
                  </a:lnTo>
                  <a:lnTo>
                    <a:pt x="13" y="32"/>
                  </a:lnTo>
                  <a:lnTo>
                    <a:pt x="14" y="32"/>
                  </a:lnTo>
                  <a:lnTo>
                    <a:pt x="15" y="32"/>
                  </a:lnTo>
                  <a:lnTo>
                    <a:pt x="17" y="32"/>
                  </a:lnTo>
                  <a:lnTo>
                    <a:pt x="18" y="32"/>
                  </a:lnTo>
                  <a:lnTo>
                    <a:pt x="19" y="32"/>
                  </a:lnTo>
                  <a:lnTo>
                    <a:pt x="20" y="32"/>
                  </a:lnTo>
                  <a:lnTo>
                    <a:pt x="21" y="32"/>
                  </a:lnTo>
                  <a:lnTo>
                    <a:pt x="22" y="32"/>
                  </a:lnTo>
                  <a:lnTo>
                    <a:pt x="23" y="32"/>
                  </a:lnTo>
                  <a:lnTo>
                    <a:pt x="24" y="32"/>
                  </a:lnTo>
                  <a:lnTo>
                    <a:pt x="25" y="31"/>
                  </a:lnTo>
                  <a:lnTo>
                    <a:pt x="26" y="31"/>
                  </a:lnTo>
                  <a:lnTo>
                    <a:pt x="27" y="30"/>
                  </a:lnTo>
                  <a:lnTo>
                    <a:pt x="28" y="30"/>
                  </a:lnTo>
                  <a:lnTo>
                    <a:pt x="29" y="29"/>
                  </a:lnTo>
                  <a:lnTo>
                    <a:pt x="30" y="28"/>
                  </a:lnTo>
                  <a:lnTo>
                    <a:pt x="31" y="28"/>
                  </a:lnTo>
                  <a:lnTo>
                    <a:pt x="32" y="26"/>
                  </a:lnTo>
                  <a:lnTo>
                    <a:pt x="32" y="25"/>
                  </a:lnTo>
                  <a:lnTo>
                    <a:pt x="33" y="24"/>
                  </a:lnTo>
                  <a:lnTo>
                    <a:pt x="33" y="23"/>
                  </a:lnTo>
                  <a:lnTo>
                    <a:pt x="33" y="22"/>
                  </a:lnTo>
                  <a:lnTo>
                    <a:pt x="33" y="21"/>
                  </a:lnTo>
                  <a:lnTo>
                    <a:pt x="33" y="20"/>
                  </a:lnTo>
                  <a:lnTo>
                    <a:pt x="33" y="19"/>
                  </a:lnTo>
                  <a:lnTo>
                    <a:pt x="33" y="18"/>
                  </a:lnTo>
                  <a:lnTo>
                    <a:pt x="32" y="18"/>
                  </a:lnTo>
                  <a:lnTo>
                    <a:pt x="32" y="17"/>
                  </a:lnTo>
                  <a:lnTo>
                    <a:pt x="32" y="15"/>
                  </a:lnTo>
                  <a:lnTo>
                    <a:pt x="32" y="14"/>
                  </a:lnTo>
                  <a:lnTo>
                    <a:pt x="32" y="13"/>
                  </a:lnTo>
                  <a:lnTo>
                    <a:pt x="31" y="12"/>
                  </a:lnTo>
                  <a:lnTo>
                    <a:pt x="31" y="11"/>
                  </a:lnTo>
                  <a:lnTo>
                    <a:pt x="31" y="10"/>
                  </a:lnTo>
                  <a:lnTo>
                    <a:pt x="31" y="9"/>
                  </a:lnTo>
                  <a:lnTo>
                    <a:pt x="30" y="9"/>
                  </a:lnTo>
                  <a:lnTo>
                    <a:pt x="29" y="8"/>
                  </a:lnTo>
                  <a:lnTo>
                    <a:pt x="28" y="8"/>
                  </a:lnTo>
                  <a:lnTo>
                    <a:pt x="27" y="8"/>
                  </a:lnTo>
                  <a:lnTo>
                    <a:pt x="26" y="7"/>
                  </a:lnTo>
                  <a:lnTo>
                    <a:pt x="25" y="7"/>
                  </a:lnTo>
                  <a:lnTo>
                    <a:pt x="24" y="6"/>
                  </a:lnTo>
                  <a:lnTo>
                    <a:pt x="23" y="5"/>
                  </a:lnTo>
                  <a:lnTo>
                    <a:pt x="22" y="5"/>
                  </a:lnTo>
                  <a:lnTo>
                    <a:pt x="21" y="5"/>
                  </a:lnTo>
                  <a:lnTo>
                    <a:pt x="20" y="4"/>
                  </a:lnTo>
                  <a:lnTo>
                    <a:pt x="19" y="3"/>
                  </a:lnTo>
                  <a:lnTo>
                    <a:pt x="18" y="3"/>
                  </a:lnTo>
                  <a:lnTo>
                    <a:pt x="15" y="2"/>
                  </a:lnTo>
                  <a:lnTo>
                    <a:pt x="13" y="1"/>
                  </a:lnTo>
                  <a:lnTo>
                    <a:pt x="11" y="1"/>
                  </a:lnTo>
                  <a:lnTo>
                    <a:pt x="11" y="0"/>
                  </a:lnTo>
                  <a:lnTo>
                    <a:pt x="10" y="0"/>
                  </a:lnTo>
                  <a:lnTo>
                    <a:pt x="9" y="0"/>
                  </a:lnTo>
                  <a:lnTo>
                    <a:pt x="8" y="0"/>
                  </a:lnTo>
                  <a:lnTo>
                    <a:pt x="7" y="0"/>
                  </a:lnTo>
                  <a:lnTo>
                    <a:pt x="6" y="0"/>
                  </a:lnTo>
                  <a:lnTo>
                    <a:pt x="5" y="0"/>
                  </a:lnTo>
                  <a:lnTo>
                    <a:pt x="4" y="0"/>
                  </a:lnTo>
                  <a:lnTo>
                    <a:pt x="3" y="0"/>
                  </a:lnTo>
                  <a:lnTo>
                    <a:pt x="3" y="1"/>
                  </a:lnTo>
                  <a:lnTo>
                    <a:pt x="2" y="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877" name="Freeform 395"/>
            <p:cNvSpPr>
              <a:spLocks/>
            </p:cNvSpPr>
            <p:nvPr/>
          </p:nvSpPr>
          <p:spPr bwMode="auto">
            <a:xfrm>
              <a:off x="3201" y="1686"/>
              <a:ext cx="33" cy="35"/>
            </a:xfrm>
            <a:custGeom>
              <a:avLst/>
              <a:gdLst>
                <a:gd name="T0" fmla="*/ 1 w 33"/>
                <a:gd name="T1" fmla="*/ 2 h 35"/>
                <a:gd name="T2" fmla="*/ 1 w 33"/>
                <a:gd name="T3" fmla="*/ 4 h 35"/>
                <a:gd name="T4" fmla="*/ 0 w 33"/>
                <a:gd name="T5" fmla="*/ 5 h 35"/>
                <a:gd name="T6" fmla="*/ 0 w 33"/>
                <a:gd name="T7" fmla="*/ 7 h 35"/>
                <a:gd name="T8" fmla="*/ 1 w 33"/>
                <a:gd name="T9" fmla="*/ 10 h 35"/>
                <a:gd name="T10" fmla="*/ 1 w 33"/>
                <a:gd name="T11" fmla="*/ 12 h 35"/>
                <a:gd name="T12" fmla="*/ 1 w 33"/>
                <a:gd name="T13" fmla="*/ 14 h 35"/>
                <a:gd name="T14" fmla="*/ 1 w 33"/>
                <a:gd name="T15" fmla="*/ 16 h 35"/>
                <a:gd name="T16" fmla="*/ 1 w 33"/>
                <a:gd name="T17" fmla="*/ 18 h 35"/>
                <a:gd name="T18" fmla="*/ 1 w 33"/>
                <a:gd name="T19" fmla="*/ 20 h 35"/>
                <a:gd name="T20" fmla="*/ 2 w 33"/>
                <a:gd name="T21" fmla="*/ 22 h 35"/>
                <a:gd name="T22" fmla="*/ 2 w 33"/>
                <a:gd name="T23" fmla="*/ 24 h 35"/>
                <a:gd name="T24" fmla="*/ 4 w 33"/>
                <a:gd name="T25" fmla="*/ 27 h 35"/>
                <a:gd name="T26" fmla="*/ 5 w 33"/>
                <a:gd name="T27" fmla="*/ 28 h 35"/>
                <a:gd name="T28" fmla="*/ 6 w 33"/>
                <a:gd name="T29" fmla="*/ 30 h 35"/>
                <a:gd name="T30" fmla="*/ 8 w 33"/>
                <a:gd name="T31" fmla="*/ 31 h 35"/>
                <a:gd name="T32" fmla="*/ 10 w 33"/>
                <a:gd name="T33" fmla="*/ 32 h 35"/>
                <a:gd name="T34" fmla="*/ 11 w 33"/>
                <a:gd name="T35" fmla="*/ 33 h 35"/>
                <a:gd name="T36" fmla="*/ 13 w 33"/>
                <a:gd name="T37" fmla="*/ 33 h 35"/>
                <a:gd name="T38" fmla="*/ 14 w 33"/>
                <a:gd name="T39" fmla="*/ 34 h 35"/>
                <a:gd name="T40" fmla="*/ 16 w 33"/>
                <a:gd name="T41" fmla="*/ 34 h 35"/>
                <a:gd name="T42" fmla="*/ 18 w 33"/>
                <a:gd name="T43" fmla="*/ 34 h 35"/>
                <a:gd name="T44" fmla="*/ 20 w 33"/>
                <a:gd name="T45" fmla="*/ 34 h 35"/>
                <a:gd name="T46" fmla="*/ 22 w 33"/>
                <a:gd name="T47" fmla="*/ 33 h 35"/>
                <a:gd name="T48" fmla="*/ 24 w 33"/>
                <a:gd name="T49" fmla="*/ 33 h 35"/>
                <a:gd name="T50" fmla="*/ 25 w 33"/>
                <a:gd name="T51" fmla="*/ 32 h 35"/>
                <a:gd name="T52" fmla="*/ 27 w 33"/>
                <a:gd name="T53" fmla="*/ 31 h 35"/>
                <a:gd name="T54" fmla="*/ 28 w 33"/>
                <a:gd name="T55" fmla="*/ 30 h 35"/>
                <a:gd name="T56" fmla="*/ 30 w 33"/>
                <a:gd name="T57" fmla="*/ 30 h 35"/>
                <a:gd name="T58" fmla="*/ 31 w 33"/>
                <a:gd name="T59" fmla="*/ 29 h 35"/>
                <a:gd name="T60" fmla="*/ 32 w 33"/>
                <a:gd name="T61" fmla="*/ 27 h 35"/>
                <a:gd name="T62" fmla="*/ 32 w 33"/>
                <a:gd name="T63" fmla="*/ 24 h 35"/>
                <a:gd name="T64" fmla="*/ 32 w 33"/>
                <a:gd name="T65" fmla="*/ 22 h 35"/>
                <a:gd name="T66" fmla="*/ 32 w 33"/>
                <a:gd name="T67" fmla="*/ 20 h 35"/>
                <a:gd name="T68" fmla="*/ 32 w 33"/>
                <a:gd name="T69" fmla="*/ 18 h 35"/>
                <a:gd name="T70" fmla="*/ 32 w 33"/>
                <a:gd name="T71" fmla="*/ 16 h 35"/>
                <a:gd name="T72" fmla="*/ 31 w 33"/>
                <a:gd name="T73" fmla="*/ 15 h 35"/>
                <a:gd name="T74" fmla="*/ 31 w 33"/>
                <a:gd name="T75" fmla="*/ 13 h 35"/>
                <a:gd name="T76" fmla="*/ 31 w 33"/>
                <a:gd name="T77" fmla="*/ 11 h 35"/>
                <a:gd name="T78" fmla="*/ 28 w 33"/>
                <a:gd name="T79" fmla="*/ 10 h 35"/>
                <a:gd name="T80" fmla="*/ 27 w 33"/>
                <a:gd name="T81" fmla="*/ 9 h 35"/>
                <a:gd name="T82" fmla="*/ 25 w 33"/>
                <a:gd name="T83" fmla="*/ 7 h 35"/>
                <a:gd name="T84" fmla="*/ 24 w 33"/>
                <a:gd name="T85" fmla="*/ 6 h 35"/>
                <a:gd name="T86" fmla="*/ 22 w 33"/>
                <a:gd name="T87" fmla="*/ 5 h 35"/>
                <a:gd name="T88" fmla="*/ 20 w 33"/>
                <a:gd name="T89" fmla="*/ 4 h 35"/>
                <a:gd name="T90" fmla="*/ 18 w 33"/>
                <a:gd name="T91" fmla="*/ 3 h 35"/>
                <a:gd name="T92" fmla="*/ 16 w 33"/>
                <a:gd name="T93" fmla="*/ 2 h 35"/>
                <a:gd name="T94" fmla="*/ 14 w 33"/>
                <a:gd name="T95" fmla="*/ 2 h 35"/>
                <a:gd name="T96" fmla="*/ 12 w 33"/>
                <a:gd name="T97" fmla="*/ 1 h 35"/>
                <a:gd name="T98" fmla="*/ 10 w 33"/>
                <a:gd name="T99" fmla="*/ 0 h 35"/>
                <a:gd name="T100" fmla="*/ 8 w 33"/>
                <a:gd name="T101" fmla="*/ 0 h 35"/>
                <a:gd name="T102" fmla="*/ 5 w 33"/>
                <a:gd name="T103" fmla="*/ 0 h 35"/>
                <a:gd name="T104" fmla="*/ 3 w 33"/>
                <a:gd name="T105" fmla="*/ 1 h 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3" h="35">
                  <a:moveTo>
                    <a:pt x="2" y="2"/>
                  </a:moveTo>
                  <a:lnTo>
                    <a:pt x="1" y="2"/>
                  </a:lnTo>
                  <a:lnTo>
                    <a:pt x="1" y="3"/>
                  </a:lnTo>
                  <a:lnTo>
                    <a:pt x="1" y="4"/>
                  </a:lnTo>
                  <a:lnTo>
                    <a:pt x="0" y="4"/>
                  </a:lnTo>
                  <a:lnTo>
                    <a:pt x="0" y="5"/>
                  </a:lnTo>
                  <a:lnTo>
                    <a:pt x="0" y="6"/>
                  </a:lnTo>
                  <a:lnTo>
                    <a:pt x="0" y="7"/>
                  </a:lnTo>
                  <a:lnTo>
                    <a:pt x="1" y="7"/>
                  </a:lnTo>
                  <a:lnTo>
                    <a:pt x="1" y="10"/>
                  </a:lnTo>
                  <a:lnTo>
                    <a:pt x="1" y="11"/>
                  </a:lnTo>
                  <a:lnTo>
                    <a:pt x="1" y="12"/>
                  </a:lnTo>
                  <a:lnTo>
                    <a:pt x="1" y="13"/>
                  </a:lnTo>
                  <a:lnTo>
                    <a:pt x="1" y="14"/>
                  </a:lnTo>
                  <a:lnTo>
                    <a:pt x="1" y="15"/>
                  </a:lnTo>
                  <a:lnTo>
                    <a:pt x="1" y="16"/>
                  </a:lnTo>
                  <a:lnTo>
                    <a:pt x="1" y="17"/>
                  </a:lnTo>
                  <a:lnTo>
                    <a:pt x="1" y="18"/>
                  </a:lnTo>
                  <a:lnTo>
                    <a:pt x="1" y="19"/>
                  </a:lnTo>
                  <a:lnTo>
                    <a:pt x="1" y="20"/>
                  </a:lnTo>
                  <a:lnTo>
                    <a:pt x="2" y="21"/>
                  </a:lnTo>
                  <a:lnTo>
                    <a:pt x="2" y="22"/>
                  </a:lnTo>
                  <a:lnTo>
                    <a:pt x="2" y="23"/>
                  </a:lnTo>
                  <a:lnTo>
                    <a:pt x="2" y="24"/>
                  </a:lnTo>
                  <a:lnTo>
                    <a:pt x="3" y="26"/>
                  </a:lnTo>
                  <a:lnTo>
                    <a:pt x="4" y="27"/>
                  </a:lnTo>
                  <a:lnTo>
                    <a:pt x="4" y="28"/>
                  </a:lnTo>
                  <a:lnTo>
                    <a:pt x="5" y="28"/>
                  </a:lnTo>
                  <a:lnTo>
                    <a:pt x="5" y="29"/>
                  </a:lnTo>
                  <a:lnTo>
                    <a:pt x="6" y="30"/>
                  </a:lnTo>
                  <a:lnTo>
                    <a:pt x="7" y="30"/>
                  </a:lnTo>
                  <a:lnTo>
                    <a:pt x="8" y="31"/>
                  </a:lnTo>
                  <a:lnTo>
                    <a:pt x="9" y="32"/>
                  </a:lnTo>
                  <a:lnTo>
                    <a:pt x="10" y="32"/>
                  </a:lnTo>
                  <a:lnTo>
                    <a:pt x="11" y="32"/>
                  </a:lnTo>
                  <a:lnTo>
                    <a:pt x="11" y="33"/>
                  </a:lnTo>
                  <a:lnTo>
                    <a:pt x="12" y="33"/>
                  </a:lnTo>
                  <a:lnTo>
                    <a:pt x="13" y="33"/>
                  </a:lnTo>
                  <a:lnTo>
                    <a:pt x="14" y="33"/>
                  </a:lnTo>
                  <a:lnTo>
                    <a:pt x="14" y="34"/>
                  </a:lnTo>
                  <a:lnTo>
                    <a:pt x="15" y="34"/>
                  </a:lnTo>
                  <a:lnTo>
                    <a:pt x="16" y="34"/>
                  </a:lnTo>
                  <a:lnTo>
                    <a:pt x="17" y="34"/>
                  </a:lnTo>
                  <a:lnTo>
                    <a:pt x="18" y="34"/>
                  </a:lnTo>
                  <a:lnTo>
                    <a:pt x="19" y="34"/>
                  </a:lnTo>
                  <a:lnTo>
                    <a:pt x="20" y="34"/>
                  </a:lnTo>
                  <a:lnTo>
                    <a:pt x="21" y="34"/>
                  </a:lnTo>
                  <a:lnTo>
                    <a:pt x="22" y="33"/>
                  </a:lnTo>
                  <a:lnTo>
                    <a:pt x="23" y="33"/>
                  </a:lnTo>
                  <a:lnTo>
                    <a:pt x="24" y="33"/>
                  </a:lnTo>
                  <a:lnTo>
                    <a:pt x="24" y="32"/>
                  </a:lnTo>
                  <a:lnTo>
                    <a:pt x="25" y="32"/>
                  </a:lnTo>
                  <a:lnTo>
                    <a:pt x="26" y="32"/>
                  </a:lnTo>
                  <a:lnTo>
                    <a:pt x="27" y="31"/>
                  </a:lnTo>
                  <a:lnTo>
                    <a:pt x="28" y="31"/>
                  </a:lnTo>
                  <a:lnTo>
                    <a:pt x="28" y="30"/>
                  </a:lnTo>
                  <a:lnTo>
                    <a:pt x="29" y="30"/>
                  </a:lnTo>
                  <a:lnTo>
                    <a:pt x="30" y="30"/>
                  </a:lnTo>
                  <a:lnTo>
                    <a:pt x="30" y="29"/>
                  </a:lnTo>
                  <a:lnTo>
                    <a:pt x="31" y="29"/>
                  </a:lnTo>
                  <a:lnTo>
                    <a:pt x="31" y="28"/>
                  </a:lnTo>
                  <a:lnTo>
                    <a:pt x="32" y="27"/>
                  </a:lnTo>
                  <a:lnTo>
                    <a:pt x="32" y="26"/>
                  </a:lnTo>
                  <a:lnTo>
                    <a:pt x="32" y="24"/>
                  </a:lnTo>
                  <a:lnTo>
                    <a:pt x="32" y="23"/>
                  </a:lnTo>
                  <a:lnTo>
                    <a:pt x="32" y="22"/>
                  </a:lnTo>
                  <a:lnTo>
                    <a:pt x="32" y="21"/>
                  </a:lnTo>
                  <a:lnTo>
                    <a:pt x="32" y="20"/>
                  </a:lnTo>
                  <a:lnTo>
                    <a:pt x="32" y="19"/>
                  </a:lnTo>
                  <a:lnTo>
                    <a:pt x="32" y="18"/>
                  </a:lnTo>
                  <a:lnTo>
                    <a:pt x="32" y="17"/>
                  </a:lnTo>
                  <a:lnTo>
                    <a:pt x="32" y="16"/>
                  </a:lnTo>
                  <a:lnTo>
                    <a:pt x="32" y="15"/>
                  </a:lnTo>
                  <a:lnTo>
                    <a:pt x="31" y="15"/>
                  </a:lnTo>
                  <a:lnTo>
                    <a:pt x="31" y="14"/>
                  </a:lnTo>
                  <a:lnTo>
                    <a:pt x="31" y="13"/>
                  </a:lnTo>
                  <a:lnTo>
                    <a:pt x="31" y="12"/>
                  </a:lnTo>
                  <a:lnTo>
                    <a:pt x="31" y="11"/>
                  </a:lnTo>
                  <a:lnTo>
                    <a:pt x="29" y="10"/>
                  </a:lnTo>
                  <a:lnTo>
                    <a:pt x="28" y="10"/>
                  </a:lnTo>
                  <a:lnTo>
                    <a:pt x="28" y="9"/>
                  </a:lnTo>
                  <a:lnTo>
                    <a:pt x="27" y="9"/>
                  </a:lnTo>
                  <a:lnTo>
                    <a:pt x="26" y="9"/>
                  </a:lnTo>
                  <a:lnTo>
                    <a:pt x="25" y="7"/>
                  </a:lnTo>
                  <a:lnTo>
                    <a:pt x="24" y="7"/>
                  </a:lnTo>
                  <a:lnTo>
                    <a:pt x="24" y="6"/>
                  </a:lnTo>
                  <a:lnTo>
                    <a:pt x="22" y="6"/>
                  </a:lnTo>
                  <a:lnTo>
                    <a:pt x="22" y="5"/>
                  </a:lnTo>
                  <a:lnTo>
                    <a:pt x="21" y="5"/>
                  </a:lnTo>
                  <a:lnTo>
                    <a:pt x="20" y="4"/>
                  </a:lnTo>
                  <a:lnTo>
                    <a:pt x="19" y="4"/>
                  </a:lnTo>
                  <a:lnTo>
                    <a:pt x="18" y="3"/>
                  </a:lnTo>
                  <a:lnTo>
                    <a:pt x="17" y="3"/>
                  </a:lnTo>
                  <a:lnTo>
                    <a:pt x="16" y="2"/>
                  </a:lnTo>
                  <a:lnTo>
                    <a:pt x="15" y="2"/>
                  </a:lnTo>
                  <a:lnTo>
                    <a:pt x="14" y="2"/>
                  </a:lnTo>
                  <a:lnTo>
                    <a:pt x="13" y="1"/>
                  </a:lnTo>
                  <a:lnTo>
                    <a:pt x="12" y="1"/>
                  </a:lnTo>
                  <a:lnTo>
                    <a:pt x="11" y="1"/>
                  </a:lnTo>
                  <a:lnTo>
                    <a:pt x="10" y="0"/>
                  </a:lnTo>
                  <a:lnTo>
                    <a:pt x="9" y="0"/>
                  </a:lnTo>
                  <a:lnTo>
                    <a:pt x="8" y="0"/>
                  </a:lnTo>
                  <a:lnTo>
                    <a:pt x="6" y="0"/>
                  </a:lnTo>
                  <a:lnTo>
                    <a:pt x="5" y="0"/>
                  </a:lnTo>
                  <a:lnTo>
                    <a:pt x="4" y="1"/>
                  </a:lnTo>
                  <a:lnTo>
                    <a:pt x="3" y="1"/>
                  </a:lnTo>
                  <a:lnTo>
                    <a:pt x="2" y="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878" name="Freeform 396"/>
            <p:cNvSpPr>
              <a:spLocks/>
            </p:cNvSpPr>
            <p:nvPr/>
          </p:nvSpPr>
          <p:spPr bwMode="auto">
            <a:xfrm>
              <a:off x="3106" y="1677"/>
              <a:ext cx="41" cy="16"/>
            </a:xfrm>
            <a:custGeom>
              <a:avLst/>
              <a:gdLst>
                <a:gd name="T0" fmla="*/ 6 w 41"/>
                <a:gd name="T1" fmla="*/ 6 h 16"/>
                <a:gd name="T2" fmla="*/ 5 w 41"/>
                <a:gd name="T3" fmla="*/ 7 h 16"/>
                <a:gd name="T4" fmla="*/ 3 w 41"/>
                <a:gd name="T5" fmla="*/ 7 h 16"/>
                <a:gd name="T6" fmla="*/ 2 w 41"/>
                <a:gd name="T7" fmla="*/ 8 h 16"/>
                <a:gd name="T8" fmla="*/ 1 w 41"/>
                <a:gd name="T9" fmla="*/ 9 h 16"/>
                <a:gd name="T10" fmla="*/ 0 w 41"/>
                <a:gd name="T11" fmla="*/ 10 h 16"/>
                <a:gd name="T12" fmla="*/ 0 w 41"/>
                <a:gd name="T13" fmla="*/ 12 h 16"/>
                <a:gd name="T14" fmla="*/ 1 w 41"/>
                <a:gd name="T15" fmla="*/ 13 h 16"/>
                <a:gd name="T16" fmla="*/ 2 w 41"/>
                <a:gd name="T17" fmla="*/ 14 h 16"/>
                <a:gd name="T18" fmla="*/ 4 w 41"/>
                <a:gd name="T19" fmla="*/ 14 h 16"/>
                <a:gd name="T20" fmla="*/ 6 w 41"/>
                <a:gd name="T21" fmla="*/ 15 h 16"/>
                <a:gd name="T22" fmla="*/ 8 w 41"/>
                <a:gd name="T23" fmla="*/ 15 h 16"/>
                <a:gd name="T24" fmla="*/ 10 w 41"/>
                <a:gd name="T25" fmla="*/ 15 h 16"/>
                <a:gd name="T26" fmla="*/ 12 w 41"/>
                <a:gd name="T27" fmla="*/ 15 h 16"/>
                <a:gd name="T28" fmla="*/ 14 w 41"/>
                <a:gd name="T29" fmla="*/ 15 h 16"/>
                <a:gd name="T30" fmla="*/ 16 w 41"/>
                <a:gd name="T31" fmla="*/ 15 h 16"/>
                <a:gd name="T32" fmla="*/ 19 w 41"/>
                <a:gd name="T33" fmla="*/ 15 h 16"/>
                <a:gd name="T34" fmla="*/ 21 w 41"/>
                <a:gd name="T35" fmla="*/ 15 h 16"/>
                <a:gd name="T36" fmla="*/ 23 w 41"/>
                <a:gd name="T37" fmla="*/ 15 h 16"/>
                <a:gd name="T38" fmla="*/ 26 w 41"/>
                <a:gd name="T39" fmla="*/ 14 h 16"/>
                <a:gd name="T40" fmla="*/ 29 w 41"/>
                <a:gd name="T41" fmla="*/ 14 h 16"/>
                <a:gd name="T42" fmla="*/ 31 w 41"/>
                <a:gd name="T43" fmla="*/ 14 h 16"/>
                <a:gd name="T44" fmla="*/ 33 w 41"/>
                <a:gd name="T45" fmla="*/ 14 h 16"/>
                <a:gd name="T46" fmla="*/ 35 w 41"/>
                <a:gd name="T47" fmla="*/ 14 h 16"/>
                <a:gd name="T48" fmla="*/ 36 w 41"/>
                <a:gd name="T49" fmla="*/ 13 h 16"/>
                <a:gd name="T50" fmla="*/ 37 w 41"/>
                <a:gd name="T51" fmla="*/ 12 h 16"/>
                <a:gd name="T52" fmla="*/ 39 w 41"/>
                <a:gd name="T53" fmla="*/ 11 h 16"/>
                <a:gd name="T54" fmla="*/ 39 w 41"/>
                <a:gd name="T55" fmla="*/ 9 h 16"/>
                <a:gd name="T56" fmla="*/ 40 w 41"/>
                <a:gd name="T57" fmla="*/ 8 h 16"/>
                <a:gd name="T58" fmla="*/ 40 w 41"/>
                <a:gd name="T59" fmla="*/ 6 h 16"/>
                <a:gd name="T60" fmla="*/ 40 w 41"/>
                <a:gd name="T61" fmla="*/ 4 h 16"/>
                <a:gd name="T62" fmla="*/ 39 w 41"/>
                <a:gd name="T63" fmla="*/ 2 h 16"/>
                <a:gd name="T64" fmla="*/ 39 w 41"/>
                <a:gd name="T65" fmla="*/ 0 h 16"/>
                <a:gd name="T66" fmla="*/ 38 w 41"/>
                <a:gd name="T67" fmla="*/ 0 h 16"/>
                <a:gd name="T68" fmla="*/ 36 w 41"/>
                <a:gd name="T69" fmla="*/ 0 h 16"/>
                <a:gd name="T70" fmla="*/ 34 w 41"/>
                <a:gd name="T71" fmla="*/ 0 h 16"/>
                <a:gd name="T72" fmla="*/ 32 w 41"/>
                <a:gd name="T73" fmla="*/ 1 h 16"/>
                <a:gd name="T74" fmla="*/ 30 w 41"/>
                <a:gd name="T75" fmla="*/ 1 h 16"/>
                <a:gd name="T76" fmla="*/ 28 w 41"/>
                <a:gd name="T77" fmla="*/ 1 h 16"/>
                <a:gd name="T78" fmla="*/ 26 w 41"/>
                <a:gd name="T79" fmla="*/ 1 h 16"/>
                <a:gd name="T80" fmla="*/ 24 w 41"/>
                <a:gd name="T81" fmla="*/ 1 h 16"/>
                <a:gd name="T82" fmla="*/ 22 w 41"/>
                <a:gd name="T83" fmla="*/ 1 h 16"/>
                <a:gd name="T84" fmla="*/ 20 w 41"/>
                <a:gd name="T85" fmla="*/ 2 h 16"/>
                <a:gd name="T86" fmla="*/ 18 w 41"/>
                <a:gd name="T87" fmla="*/ 2 h 16"/>
                <a:gd name="T88" fmla="*/ 15 w 41"/>
                <a:gd name="T89" fmla="*/ 2 h 16"/>
                <a:gd name="T90" fmla="*/ 13 w 41"/>
                <a:gd name="T91" fmla="*/ 3 h 16"/>
                <a:gd name="T92" fmla="*/ 10 w 41"/>
                <a:gd name="T93" fmla="*/ 4 h 16"/>
                <a:gd name="T94" fmla="*/ 8 w 41"/>
                <a:gd name="T95" fmla="*/ 5 h 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41" h="16">
                  <a:moveTo>
                    <a:pt x="7" y="6"/>
                  </a:moveTo>
                  <a:lnTo>
                    <a:pt x="6" y="6"/>
                  </a:lnTo>
                  <a:lnTo>
                    <a:pt x="5" y="6"/>
                  </a:lnTo>
                  <a:lnTo>
                    <a:pt x="5" y="7"/>
                  </a:lnTo>
                  <a:lnTo>
                    <a:pt x="4" y="7"/>
                  </a:lnTo>
                  <a:lnTo>
                    <a:pt x="3" y="7"/>
                  </a:lnTo>
                  <a:lnTo>
                    <a:pt x="3" y="8"/>
                  </a:lnTo>
                  <a:lnTo>
                    <a:pt x="2" y="8"/>
                  </a:lnTo>
                  <a:lnTo>
                    <a:pt x="2" y="9"/>
                  </a:lnTo>
                  <a:lnTo>
                    <a:pt x="1" y="9"/>
                  </a:lnTo>
                  <a:lnTo>
                    <a:pt x="1" y="10"/>
                  </a:lnTo>
                  <a:lnTo>
                    <a:pt x="0" y="10"/>
                  </a:lnTo>
                  <a:lnTo>
                    <a:pt x="0" y="11"/>
                  </a:lnTo>
                  <a:lnTo>
                    <a:pt x="0" y="12"/>
                  </a:lnTo>
                  <a:lnTo>
                    <a:pt x="1" y="12"/>
                  </a:lnTo>
                  <a:lnTo>
                    <a:pt x="1" y="13"/>
                  </a:lnTo>
                  <a:lnTo>
                    <a:pt x="2" y="13"/>
                  </a:lnTo>
                  <a:lnTo>
                    <a:pt x="2" y="14"/>
                  </a:lnTo>
                  <a:lnTo>
                    <a:pt x="3" y="14"/>
                  </a:lnTo>
                  <a:lnTo>
                    <a:pt x="4" y="14"/>
                  </a:lnTo>
                  <a:lnTo>
                    <a:pt x="5" y="15"/>
                  </a:lnTo>
                  <a:lnTo>
                    <a:pt x="6" y="15"/>
                  </a:lnTo>
                  <a:lnTo>
                    <a:pt x="7" y="15"/>
                  </a:lnTo>
                  <a:lnTo>
                    <a:pt x="8" y="15"/>
                  </a:lnTo>
                  <a:lnTo>
                    <a:pt x="9" y="15"/>
                  </a:lnTo>
                  <a:lnTo>
                    <a:pt x="10" y="15"/>
                  </a:lnTo>
                  <a:lnTo>
                    <a:pt x="11" y="15"/>
                  </a:lnTo>
                  <a:lnTo>
                    <a:pt x="12" y="15"/>
                  </a:lnTo>
                  <a:lnTo>
                    <a:pt x="13" y="15"/>
                  </a:lnTo>
                  <a:lnTo>
                    <a:pt x="14" y="15"/>
                  </a:lnTo>
                  <a:lnTo>
                    <a:pt x="15" y="15"/>
                  </a:lnTo>
                  <a:lnTo>
                    <a:pt x="16" y="15"/>
                  </a:lnTo>
                  <a:lnTo>
                    <a:pt x="17" y="15"/>
                  </a:lnTo>
                  <a:lnTo>
                    <a:pt x="19" y="15"/>
                  </a:lnTo>
                  <a:lnTo>
                    <a:pt x="20" y="15"/>
                  </a:lnTo>
                  <a:lnTo>
                    <a:pt x="21" y="15"/>
                  </a:lnTo>
                  <a:lnTo>
                    <a:pt x="22" y="15"/>
                  </a:lnTo>
                  <a:lnTo>
                    <a:pt x="23" y="15"/>
                  </a:lnTo>
                  <a:lnTo>
                    <a:pt x="25" y="14"/>
                  </a:lnTo>
                  <a:lnTo>
                    <a:pt x="26" y="14"/>
                  </a:lnTo>
                  <a:lnTo>
                    <a:pt x="27" y="14"/>
                  </a:lnTo>
                  <a:lnTo>
                    <a:pt x="29" y="14"/>
                  </a:lnTo>
                  <a:lnTo>
                    <a:pt x="30" y="14"/>
                  </a:lnTo>
                  <a:lnTo>
                    <a:pt x="31" y="14"/>
                  </a:lnTo>
                  <a:lnTo>
                    <a:pt x="32" y="14"/>
                  </a:lnTo>
                  <a:lnTo>
                    <a:pt x="33" y="14"/>
                  </a:lnTo>
                  <a:lnTo>
                    <a:pt x="34" y="14"/>
                  </a:lnTo>
                  <a:lnTo>
                    <a:pt x="35" y="14"/>
                  </a:lnTo>
                  <a:lnTo>
                    <a:pt x="35" y="13"/>
                  </a:lnTo>
                  <a:lnTo>
                    <a:pt x="36" y="13"/>
                  </a:lnTo>
                  <a:lnTo>
                    <a:pt x="37" y="13"/>
                  </a:lnTo>
                  <a:lnTo>
                    <a:pt x="37" y="12"/>
                  </a:lnTo>
                  <a:lnTo>
                    <a:pt x="38" y="12"/>
                  </a:lnTo>
                  <a:lnTo>
                    <a:pt x="39" y="11"/>
                  </a:lnTo>
                  <a:lnTo>
                    <a:pt x="39" y="10"/>
                  </a:lnTo>
                  <a:lnTo>
                    <a:pt x="39" y="9"/>
                  </a:lnTo>
                  <a:lnTo>
                    <a:pt x="39" y="8"/>
                  </a:lnTo>
                  <a:lnTo>
                    <a:pt x="40" y="8"/>
                  </a:lnTo>
                  <a:lnTo>
                    <a:pt x="40" y="7"/>
                  </a:lnTo>
                  <a:lnTo>
                    <a:pt x="40" y="6"/>
                  </a:lnTo>
                  <a:lnTo>
                    <a:pt x="40" y="5"/>
                  </a:lnTo>
                  <a:lnTo>
                    <a:pt x="40" y="4"/>
                  </a:lnTo>
                  <a:lnTo>
                    <a:pt x="40" y="3"/>
                  </a:lnTo>
                  <a:lnTo>
                    <a:pt x="39" y="2"/>
                  </a:lnTo>
                  <a:lnTo>
                    <a:pt x="39" y="1"/>
                  </a:lnTo>
                  <a:lnTo>
                    <a:pt x="39" y="0"/>
                  </a:lnTo>
                  <a:lnTo>
                    <a:pt x="40" y="0"/>
                  </a:lnTo>
                  <a:lnTo>
                    <a:pt x="38" y="0"/>
                  </a:lnTo>
                  <a:lnTo>
                    <a:pt x="37" y="0"/>
                  </a:lnTo>
                  <a:lnTo>
                    <a:pt x="36" y="0"/>
                  </a:lnTo>
                  <a:lnTo>
                    <a:pt x="35" y="0"/>
                  </a:lnTo>
                  <a:lnTo>
                    <a:pt x="34" y="0"/>
                  </a:lnTo>
                  <a:lnTo>
                    <a:pt x="33" y="1"/>
                  </a:lnTo>
                  <a:lnTo>
                    <a:pt x="32" y="1"/>
                  </a:lnTo>
                  <a:lnTo>
                    <a:pt x="31" y="1"/>
                  </a:lnTo>
                  <a:lnTo>
                    <a:pt x="30" y="1"/>
                  </a:lnTo>
                  <a:lnTo>
                    <a:pt x="29" y="1"/>
                  </a:lnTo>
                  <a:lnTo>
                    <a:pt x="28" y="1"/>
                  </a:lnTo>
                  <a:lnTo>
                    <a:pt x="27" y="1"/>
                  </a:lnTo>
                  <a:lnTo>
                    <a:pt x="26" y="1"/>
                  </a:lnTo>
                  <a:lnTo>
                    <a:pt x="25" y="1"/>
                  </a:lnTo>
                  <a:lnTo>
                    <a:pt x="24" y="1"/>
                  </a:lnTo>
                  <a:lnTo>
                    <a:pt x="23" y="1"/>
                  </a:lnTo>
                  <a:lnTo>
                    <a:pt x="22" y="1"/>
                  </a:lnTo>
                  <a:lnTo>
                    <a:pt x="21" y="1"/>
                  </a:lnTo>
                  <a:lnTo>
                    <a:pt x="20" y="2"/>
                  </a:lnTo>
                  <a:lnTo>
                    <a:pt x="19" y="2"/>
                  </a:lnTo>
                  <a:lnTo>
                    <a:pt x="18" y="2"/>
                  </a:lnTo>
                  <a:lnTo>
                    <a:pt x="17" y="2"/>
                  </a:lnTo>
                  <a:lnTo>
                    <a:pt x="15" y="2"/>
                  </a:lnTo>
                  <a:lnTo>
                    <a:pt x="14" y="3"/>
                  </a:lnTo>
                  <a:lnTo>
                    <a:pt x="13" y="3"/>
                  </a:lnTo>
                  <a:lnTo>
                    <a:pt x="12" y="4"/>
                  </a:lnTo>
                  <a:lnTo>
                    <a:pt x="10" y="4"/>
                  </a:lnTo>
                  <a:lnTo>
                    <a:pt x="9" y="5"/>
                  </a:lnTo>
                  <a:lnTo>
                    <a:pt x="8" y="5"/>
                  </a:lnTo>
                  <a:lnTo>
                    <a:pt x="7" y="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879" name="Freeform 397"/>
            <p:cNvSpPr>
              <a:spLocks/>
            </p:cNvSpPr>
            <p:nvPr/>
          </p:nvSpPr>
          <p:spPr bwMode="auto">
            <a:xfrm>
              <a:off x="3672" y="1692"/>
              <a:ext cx="54" cy="29"/>
            </a:xfrm>
            <a:custGeom>
              <a:avLst/>
              <a:gdLst>
                <a:gd name="T0" fmla="*/ 3 w 54"/>
                <a:gd name="T1" fmla="*/ 4 h 29"/>
                <a:gd name="T2" fmla="*/ 1 w 54"/>
                <a:gd name="T3" fmla="*/ 5 h 29"/>
                <a:gd name="T4" fmla="*/ 1 w 54"/>
                <a:gd name="T5" fmla="*/ 7 h 29"/>
                <a:gd name="T6" fmla="*/ 0 w 54"/>
                <a:gd name="T7" fmla="*/ 8 h 29"/>
                <a:gd name="T8" fmla="*/ 0 w 54"/>
                <a:gd name="T9" fmla="*/ 10 h 29"/>
                <a:gd name="T10" fmla="*/ 0 w 54"/>
                <a:gd name="T11" fmla="*/ 12 h 29"/>
                <a:gd name="T12" fmla="*/ 2 w 54"/>
                <a:gd name="T13" fmla="*/ 15 h 29"/>
                <a:gd name="T14" fmla="*/ 3 w 54"/>
                <a:gd name="T15" fmla="*/ 17 h 29"/>
                <a:gd name="T16" fmla="*/ 5 w 54"/>
                <a:gd name="T17" fmla="*/ 19 h 29"/>
                <a:gd name="T18" fmla="*/ 7 w 54"/>
                <a:gd name="T19" fmla="*/ 21 h 29"/>
                <a:gd name="T20" fmla="*/ 9 w 54"/>
                <a:gd name="T21" fmla="*/ 22 h 29"/>
                <a:gd name="T22" fmla="*/ 11 w 54"/>
                <a:gd name="T23" fmla="*/ 24 h 29"/>
                <a:gd name="T24" fmla="*/ 14 w 54"/>
                <a:gd name="T25" fmla="*/ 25 h 29"/>
                <a:gd name="T26" fmla="*/ 16 w 54"/>
                <a:gd name="T27" fmla="*/ 26 h 29"/>
                <a:gd name="T28" fmla="*/ 19 w 54"/>
                <a:gd name="T29" fmla="*/ 26 h 29"/>
                <a:gd name="T30" fmla="*/ 22 w 54"/>
                <a:gd name="T31" fmla="*/ 27 h 29"/>
                <a:gd name="T32" fmla="*/ 25 w 54"/>
                <a:gd name="T33" fmla="*/ 27 h 29"/>
                <a:gd name="T34" fmla="*/ 29 w 54"/>
                <a:gd name="T35" fmla="*/ 28 h 29"/>
                <a:gd name="T36" fmla="*/ 32 w 54"/>
                <a:gd name="T37" fmla="*/ 28 h 29"/>
                <a:gd name="T38" fmla="*/ 35 w 54"/>
                <a:gd name="T39" fmla="*/ 28 h 29"/>
                <a:gd name="T40" fmla="*/ 39 w 54"/>
                <a:gd name="T41" fmla="*/ 27 h 29"/>
                <a:gd name="T42" fmla="*/ 42 w 54"/>
                <a:gd name="T43" fmla="*/ 27 h 29"/>
                <a:gd name="T44" fmla="*/ 44 w 54"/>
                <a:gd name="T45" fmla="*/ 27 h 29"/>
                <a:gd name="T46" fmla="*/ 45 w 54"/>
                <a:gd name="T47" fmla="*/ 26 h 29"/>
                <a:gd name="T48" fmla="*/ 47 w 54"/>
                <a:gd name="T49" fmla="*/ 26 h 29"/>
                <a:gd name="T50" fmla="*/ 48 w 54"/>
                <a:gd name="T51" fmla="*/ 25 h 29"/>
                <a:gd name="T52" fmla="*/ 49 w 54"/>
                <a:gd name="T53" fmla="*/ 24 h 29"/>
                <a:gd name="T54" fmla="*/ 50 w 54"/>
                <a:gd name="T55" fmla="*/ 23 h 29"/>
                <a:gd name="T56" fmla="*/ 51 w 54"/>
                <a:gd name="T57" fmla="*/ 22 h 29"/>
                <a:gd name="T58" fmla="*/ 52 w 54"/>
                <a:gd name="T59" fmla="*/ 20 h 29"/>
                <a:gd name="T60" fmla="*/ 52 w 54"/>
                <a:gd name="T61" fmla="*/ 18 h 29"/>
                <a:gd name="T62" fmla="*/ 53 w 54"/>
                <a:gd name="T63" fmla="*/ 16 h 29"/>
                <a:gd name="T64" fmla="*/ 52 w 54"/>
                <a:gd name="T65" fmla="*/ 15 h 29"/>
                <a:gd name="T66" fmla="*/ 52 w 54"/>
                <a:gd name="T67" fmla="*/ 12 h 29"/>
                <a:gd name="T68" fmla="*/ 50 w 54"/>
                <a:gd name="T69" fmla="*/ 10 h 29"/>
                <a:gd name="T70" fmla="*/ 49 w 54"/>
                <a:gd name="T71" fmla="*/ 9 h 29"/>
                <a:gd name="T72" fmla="*/ 48 w 54"/>
                <a:gd name="T73" fmla="*/ 7 h 29"/>
                <a:gd name="T74" fmla="*/ 46 w 54"/>
                <a:gd name="T75" fmla="*/ 6 h 29"/>
                <a:gd name="T76" fmla="*/ 44 w 54"/>
                <a:gd name="T77" fmla="*/ 6 h 29"/>
                <a:gd name="T78" fmla="*/ 43 w 54"/>
                <a:gd name="T79" fmla="*/ 5 h 29"/>
                <a:gd name="T80" fmla="*/ 41 w 54"/>
                <a:gd name="T81" fmla="*/ 5 h 29"/>
                <a:gd name="T82" fmla="*/ 39 w 54"/>
                <a:gd name="T83" fmla="*/ 5 h 29"/>
                <a:gd name="T84" fmla="*/ 37 w 54"/>
                <a:gd name="T85" fmla="*/ 5 h 29"/>
                <a:gd name="T86" fmla="*/ 36 w 54"/>
                <a:gd name="T87" fmla="*/ 4 h 29"/>
                <a:gd name="T88" fmla="*/ 34 w 54"/>
                <a:gd name="T89" fmla="*/ 4 h 29"/>
                <a:gd name="T90" fmla="*/ 35 w 54"/>
                <a:gd name="T91" fmla="*/ 3 h 29"/>
                <a:gd name="T92" fmla="*/ 37 w 54"/>
                <a:gd name="T93" fmla="*/ 3 h 29"/>
                <a:gd name="T94" fmla="*/ 39 w 54"/>
                <a:gd name="T95" fmla="*/ 3 h 29"/>
                <a:gd name="T96" fmla="*/ 41 w 54"/>
                <a:gd name="T97" fmla="*/ 4 h 29"/>
                <a:gd name="T98" fmla="*/ 39 w 54"/>
                <a:gd name="T99" fmla="*/ 3 h 29"/>
                <a:gd name="T100" fmla="*/ 37 w 54"/>
                <a:gd name="T101" fmla="*/ 3 h 29"/>
                <a:gd name="T102" fmla="*/ 34 w 54"/>
                <a:gd name="T103" fmla="*/ 2 h 29"/>
                <a:gd name="T104" fmla="*/ 31 w 54"/>
                <a:gd name="T105" fmla="*/ 1 h 29"/>
                <a:gd name="T106" fmla="*/ 28 w 54"/>
                <a:gd name="T107" fmla="*/ 1 h 29"/>
                <a:gd name="T108" fmla="*/ 25 w 54"/>
                <a:gd name="T109" fmla="*/ 1 h 29"/>
                <a:gd name="T110" fmla="*/ 21 w 54"/>
                <a:gd name="T111" fmla="*/ 0 h 29"/>
                <a:gd name="T112" fmla="*/ 19 w 54"/>
                <a:gd name="T113" fmla="*/ 0 h 29"/>
                <a:gd name="T114" fmla="*/ 15 w 54"/>
                <a:gd name="T115" fmla="*/ 0 h 29"/>
                <a:gd name="T116" fmla="*/ 13 w 54"/>
                <a:gd name="T117" fmla="*/ 1 h 29"/>
                <a:gd name="T118" fmla="*/ 10 w 54"/>
                <a:gd name="T119" fmla="*/ 1 h 29"/>
                <a:gd name="T120" fmla="*/ 7 w 54"/>
                <a:gd name="T121" fmla="*/ 2 h 29"/>
                <a:gd name="T122" fmla="*/ 5 w 54"/>
                <a:gd name="T123" fmla="*/ 3 h 2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4" h="29">
                  <a:moveTo>
                    <a:pt x="4" y="4"/>
                  </a:moveTo>
                  <a:lnTo>
                    <a:pt x="3" y="4"/>
                  </a:lnTo>
                  <a:lnTo>
                    <a:pt x="2" y="5"/>
                  </a:lnTo>
                  <a:lnTo>
                    <a:pt x="1" y="5"/>
                  </a:lnTo>
                  <a:lnTo>
                    <a:pt x="1" y="6"/>
                  </a:lnTo>
                  <a:lnTo>
                    <a:pt x="1" y="7"/>
                  </a:lnTo>
                  <a:lnTo>
                    <a:pt x="0" y="7"/>
                  </a:lnTo>
                  <a:lnTo>
                    <a:pt x="0" y="8"/>
                  </a:lnTo>
                  <a:lnTo>
                    <a:pt x="0" y="9"/>
                  </a:lnTo>
                  <a:lnTo>
                    <a:pt x="0" y="10"/>
                  </a:lnTo>
                  <a:lnTo>
                    <a:pt x="0" y="11"/>
                  </a:lnTo>
                  <a:lnTo>
                    <a:pt x="0" y="12"/>
                  </a:lnTo>
                  <a:lnTo>
                    <a:pt x="1" y="12"/>
                  </a:lnTo>
                  <a:lnTo>
                    <a:pt x="2" y="15"/>
                  </a:lnTo>
                  <a:lnTo>
                    <a:pt x="3" y="16"/>
                  </a:lnTo>
                  <a:lnTo>
                    <a:pt x="3" y="17"/>
                  </a:lnTo>
                  <a:lnTo>
                    <a:pt x="4" y="18"/>
                  </a:lnTo>
                  <a:lnTo>
                    <a:pt x="5" y="19"/>
                  </a:lnTo>
                  <a:lnTo>
                    <a:pt x="6" y="20"/>
                  </a:lnTo>
                  <a:lnTo>
                    <a:pt x="7" y="21"/>
                  </a:lnTo>
                  <a:lnTo>
                    <a:pt x="8" y="22"/>
                  </a:lnTo>
                  <a:lnTo>
                    <a:pt x="9" y="22"/>
                  </a:lnTo>
                  <a:lnTo>
                    <a:pt x="10" y="23"/>
                  </a:lnTo>
                  <a:lnTo>
                    <a:pt x="11" y="24"/>
                  </a:lnTo>
                  <a:lnTo>
                    <a:pt x="12" y="24"/>
                  </a:lnTo>
                  <a:lnTo>
                    <a:pt x="14" y="25"/>
                  </a:lnTo>
                  <a:lnTo>
                    <a:pt x="15" y="25"/>
                  </a:lnTo>
                  <a:lnTo>
                    <a:pt x="16" y="26"/>
                  </a:lnTo>
                  <a:lnTo>
                    <a:pt x="17" y="26"/>
                  </a:lnTo>
                  <a:lnTo>
                    <a:pt x="19" y="26"/>
                  </a:lnTo>
                  <a:lnTo>
                    <a:pt x="20" y="26"/>
                  </a:lnTo>
                  <a:lnTo>
                    <a:pt x="22" y="27"/>
                  </a:lnTo>
                  <a:lnTo>
                    <a:pt x="23" y="27"/>
                  </a:lnTo>
                  <a:lnTo>
                    <a:pt x="25" y="27"/>
                  </a:lnTo>
                  <a:lnTo>
                    <a:pt x="27" y="27"/>
                  </a:lnTo>
                  <a:lnTo>
                    <a:pt x="29" y="28"/>
                  </a:lnTo>
                  <a:lnTo>
                    <a:pt x="30" y="28"/>
                  </a:lnTo>
                  <a:lnTo>
                    <a:pt x="32" y="28"/>
                  </a:lnTo>
                  <a:lnTo>
                    <a:pt x="34" y="28"/>
                  </a:lnTo>
                  <a:lnTo>
                    <a:pt x="35" y="28"/>
                  </a:lnTo>
                  <a:lnTo>
                    <a:pt x="37" y="27"/>
                  </a:lnTo>
                  <a:lnTo>
                    <a:pt x="39" y="27"/>
                  </a:lnTo>
                  <a:lnTo>
                    <a:pt x="40" y="27"/>
                  </a:lnTo>
                  <a:lnTo>
                    <a:pt x="42" y="27"/>
                  </a:lnTo>
                  <a:lnTo>
                    <a:pt x="43" y="27"/>
                  </a:lnTo>
                  <a:lnTo>
                    <a:pt x="44" y="27"/>
                  </a:lnTo>
                  <a:lnTo>
                    <a:pt x="45" y="27"/>
                  </a:lnTo>
                  <a:lnTo>
                    <a:pt x="45" y="26"/>
                  </a:lnTo>
                  <a:lnTo>
                    <a:pt x="46" y="26"/>
                  </a:lnTo>
                  <a:lnTo>
                    <a:pt x="47" y="26"/>
                  </a:lnTo>
                  <a:lnTo>
                    <a:pt x="48" y="26"/>
                  </a:lnTo>
                  <a:lnTo>
                    <a:pt x="48" y="25"/>
                  </a:lnTo>
                  <a:lnTo>
                    <a:pt x="49" y="25"/>
                  </a:lnTo>
                  <a:lnTo>
                    <a:pt x="49" y="24"/>
                  </a:lnTo>
                  <a:lnTo>
                    <a:pt x="50" y="24"/>
                  </a:lnTo>
                  <a:lnTo>
                    <a:pt x="50" y="23"/>
                  </a:lnTo>
                  <a:lnTo>
                    <a:pt x="51" y="23"/>
                  </a:lnTo>
                  <a:lnTo>
                    <a:pt x="51" y="22"/>
                  </a:lnTo>
                  <a:lnTo>
                    <a:pt x="52" y="22"/>
                  </a:lnTo>
                  <a:lnTo>
                    <a:pt x="52" y="20"/>
                  </a:lnTo>
                  <a:lnTo>
                    <a:pt x="52" y="19"/>
                  </a:lnTo>
                  <a:lnTo>
                    <a:pt x="52" y="18"/>
                  </a:lnTo>
                  <a:lnTo>
                    <a:pt x="52" y="17"/>
                  </a:lnTo>
                  <a:lnTo>
                    <a:pt x="53" y="16"/>
                  </a:lnTo>
                  <a:lnTo>
                    <a:pt x="52" y="16"/>
                  </a:lnTo>
                  <a:lnTo>
                    <a:pt x="52" y="15"/>
                  </a:lnTo>
                  <a:lnTo>
                    <a:pt x="52" y="13"/>
                  </a:lnTo>
                  <a:lnTo>
                    <a:pt x="52" y="12"/>
                  </a:lnTo>
                  <a:lnTo>
                    <a:pt x="51" y="11"/>
                  </a:lnTo>
                  <a:lnTo>
                    <a:pt x="50" y="10"/>
                  </a:lnTo>
                  <a:lnTo>
                    <a:pt x="50" y="9"/>
                  </a:lnTo>
                  <a:lnTo>
                    <a:pt x="49" y="9"/>
                  </a:lnTo>
                  <a:lnTo>
                    <a:pt x="49" y="8"/>
                  </a:lnTo>
                  <a:lnTo>
                    <a:pt x="48" y="7"/>
                  </a:lnTo>
                  <a:lnTo>
                    <a:pt x="47" y="7"/>
                  </a:lnTo>
                  <a:lnTo>
                    <a:pt x="46" y="6"/>
                  </a:lnTo>
                  <a:lnTo>
                    <a:pt x="45" y="6"/>
                  </a:lnTo>
                  <a:lnTo>
                    <a:pt x="44" y="6"/>
                  </a:lnTo>
                  <a:lnTo>
                    <a:pt x="44" y="5"/>
                  </a:lnTo>
                  <a:lnTo>
                    <a:pt x="43" y="5"/>
                  </a:lnTo>
                  <a:lnTo>
                    <a:pt x="42" y="5"/>
                  </a:lnTo>
                  <a:lnTo>
                    <a:pt x="41" y="5"/>
                  </a:lnTo>
                  <a:lnTo>
                    <a:pt x="40" y="5"/>
                  </a:lnTo>
                  <a:lnTo>
                    <a:pt x="39" y="5"/>
                  </a:lnTo>
                  <a:lnTo>
                    <a:pt x="38" y="5"/>
                  </a:lnTo>
                  <a:lnTo>
                    <a:pt x="37" y="5"/>
                  </a:lnTo>
                  <a:lnTo>
                    <a:pt x="36" y="5"/>
                  </a:lnTo>
                  <a:lnTo>
                    <a:pt x="36" y="4"/>
                  </a:lnTo>
                  <a:lnTo>
                    <a:pt x="35" y="4"/>
                  </a:lnTo>
                  <a:lnTo>
                    <a:pt x="34" y="4"/>
                  </a:lnTo>
                  <a:lnTo>
                    <a:pt x="34" y="3"/>
                  </a:lnTo>
                  <a:lnTo>
                    <a:pt x="35" y="3"/>
                  </a:lnTo>
                  <a:lnTo>
                    <a:pt x="36" y="3"/>
                  </a:lnTo>
                  <a:lnTo>
                    <a:pt x="37" y="3"/>
                  </a:lnTo>
                  <a:lnTo>
                    <a:pt x="38" y="3"/>
                  </a:lnTo>
                  <a:lnTo>
                    <a:pt x="39" y="3"/>
                  </a:lnTo>
                  <a:lnTo>
                    <a:pt x="40" y="3"/>
                  </a:lnTo>
                  <a:lnTo>
                    <a:pt x="41" y="4"/>
                  </a:lnTo>
                  <a:lnTo>
                    <a:pt x="40" y="3"/>
                  </a:lnTo>
                  <a:lnTo>
                    <a:pt x="39" y="3"/>
                  </a:lnTo>
                  <a:lnTo>
                    <a:pt x="38" y="3"/>
                  </a:lnTo>
                  <a:lnTo>
                    <a:pt x="37" y="3"/>
                  </a:lnTo>
                  <a:lnTo>
                    <a:pt x="36" y="2"/>
                  </a:lnTo>
                  <a:lnTo>
                    <a:pt x="34" y="2"/>
                  </a:lnTo>
                  <a:lnTo>
                    <a:pt x="32" y="1"/>
                  </a:lnTo>
                  <a:lnTo>
                    <a:pt x="31" y="1"/>
                  </a:lnTo>
                  <a:lnTo>
                    <a:pt x="30" y="1"/>
                  </a:lnTo>
                  <a:lnTo>
                    <a:pt x="28" y="1"/>
                  </a:lnTo>
                  <a:lnTo>
                    <a:pt x="27" y="1"/>
                  </a:lnTo>
                  <a:lnTo>
                    <a:pt x="25" y="1"/>
                  </a:lnTo>
                  <a:lnTo>
                    <a:pt x="23" y="1"/>
                  </a:lnTo>
                  <a:lnTo>
                    <a:pt x="21" y="0"/>
                  </a:lnTo>
                  <a:lnTo>
                    <a:pt x="20" y="0"/>
                  </a:lnTo>
                  <a:lnTo>
                    <a:pt x="19" y="0"/>
                  </a:lnTo>
                  <a:lnTo>
                    <a:pt x="17" y="0"/>
                  </a:lnTo>
                  <a:lnTo>
                    <a:pt x="15" y="0"/>
                  </a:lnTo>
                  <a:lnTo>
                    <a:pt x="14" y="0"/>
                  </a:lnTo>
                  <a:lnTo>
                    <a:pt x="13" y="1"/>
                  </a:lnTo>
                  <a:lnTo>
                    <a:pt x="11" y="1"/>
                  </a:lnTo>
                  <a:lnTo>
                    <a:pt x="10" y="1"/>
                  </a:lnTo>
                  <a:lnTo>
                    <a:pt x="9" y="1"/>
                  </a:lnTo>
                  <a:lnTo>
                    <a:pt x="7" y="2"/>
                  </a:lnTo>
                  <a:lnTo>
                    <a:pt x="6" y="2"/>
                  </a:lnTo>
                  <a:lnTo>
                    <a:pt x="5" y="3"/>
                  </a:lnTo>
                  <a:lnTo>
                    <a:pt x="4" y="4"/>
                  </a:lnTo>
                </a:path>
              </a:pathLst>
            </a:custGeom>
            <a:solidFill>
              <a:srgbClr val="FF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880" name="Freeform 398"/>
            <p:cNvSpPr>
              <a:spLocks/>
            </p:cNvSpPr>
            <p:nvPr/>
          </p:nvSpPr>
          <p:spPr bwMode="auto">
            <a:xfrm>
              <a:off x="3826" y="1689"/>
              <a:ext cx="54" cy="27"/>
            </a:xfrm>
            <a:custGeom>
              <a:avLst/>
              <a:gdLst>
                <a:gd name="T0" fmla="*/ 3 w 54"/>
                <a:gd name="T1" fmla="*/ 4 h 27"/>
                <a:gd name="T2" fmla="*/ 1 w 54"/>
                <a:gd name="T3" fmla="*/ 6 h 27"/>
                <a:gd name="T4" fmla="*/ 1 w 54"/>
                <a:gd name="T5" fmla="*/ 8 h 27"/>
                <a:gd name="T6" fmla="*/ 0 w 54"/>
                <a:gd name="T7" fmla="*/ 9 h 27"/>
                <a:gd name="T8" fmla="*/ 0 w 54"/>
                <a:gd name="T9" fmla="*/ 11 h 27"/>
                <a:gd name="T10" fmla="*/ 1 w 54"/>
                <a:gd name="T11" fmla="*/ 12 h 27"/>
                <a:gd name="T12" fmla="*/ 3 w 54"/>
                <a:gd name="T13" fmla="*/ 15 h 27"/>
                <a:gd name="T14" fmla="*/ 5 w 54"/>
                <a:gd name="T15" fmla="*/ 17 h 27"/>
                <a:gd name="T16" fmla="*/ 6 w 54"/>
                <a:gd name="T17" fmla="*/ 19 h 27"/>
                <a:gd name="T18" fmla="*/ 8 w 54"/>
                <a:gd name="T19" fmla="*/ 20 h 27"/>
                <a:gd name="T20" fmla="*/ 11 w 54"/>
                <a:gd name="T21" fmla="*/ 22 h 27"/>
                <a:gd name="T22" fmla="*/ 13 w 54"/>
                <a:gd name="T23" fmla="*/ 23 h 27"/>
                <a:gd name="T24" fmla="*/ 15 w 54"/>
                <a:gd name="T25" fmla="*/ 24 h 27"/>
                <a:gd name="T26" fmla="*/ 18 w 54"/>
                <a:gd name="T27" fmla="*/ 25 h 27"/>
                <a:gd name="T28" fmla="*/ 21 w 54"/>
                <a:gd name="T29" fmla="*/ 26 h 27"/>
                <a:gd name="T30" fmla="*/ 23 w 54"/>
                <a:gd name="T31" fmla="*/ 26 h 27"/>
                <a:gd name="T32" fmla="*/ 28 w 54"/>
                <a:gd name="T33" fmla="*/ 26 h 27"/>
                <a:gd name="T34" fmla="*/ 31 w 54"/>
                <a:gd name="T35" fmla="*/ 26 h 27"/>
                <a:gd name="T36" fmla="*/ 34 w 54"/>
                <a:gd name="T37" fmla="*/ 26 h 27"/>
                <a:gd name="T38" fmla="*/ 37 w 54"/>
                <a:gd name="T39" fmla="*/ 26 h 27"/>
                <a:gd name="T40" fmla="*/ 41 w 54"/>
                <a:gd name="T41" fmla="*/ 26 h 27"/>
                <a:gd name="T42" fmla="*/ 44 w 54"/>
                <a:gd name="T43" fmla="*/ 26 h 27"/>
                <a:gd name="T44" fmla="*/ 46 w 54"/>
                <a:gd name="T45" fmla="*/ 26 h 27"/>
                <a:gd name="T46" fmla="*/ 47 w 54"/>
                <a:gd name="T47" fmla="*/ 25 h 27"/>
                <a:gd name="T48" fmla="*/ 48 w 54"/>
                <a:gd name="T49" fmla="*/ 24 h 27"/>
                <a:gd name="T50" fmla="*/ 50 w 54"/>
                <a:gd name="T51" fmla="*/ 24 h 27"/>
                <a:gd name="T52" fmla="*/ 51 w 54"/>
                <a:gd name="T53" fmla="*/ 22 h 27"/>
                <a:gd name="T54" fmla="*/ 52 w 54"/>
                <a:gd name="T55" fmla="*/ 21 h 27"/>
                <a:gd name="T56" fmla="*/ 52 w 54"/>
                <a:gd name="T57" fmla="*/ 19 h 27"/>
                <a:gd name="T58" fmla="*/ 53 w 54"/>
                <a:gd name="T59" fmla="*/ 18 h 27"/>
                <a:gd name="T60" fmla="*/ 53 w 54"/>
                <a:gd name="T61" fmla="*/ 16 h 27"/>
                <a:gd name="T62" fmla="*/ 53 w 54"/>
                <a:gd name="T63" fmla="*/ 14 h 27"/>
                <a:gd name="T64" fmla="*/ 52 w 54"/>
                <a:gd name="T65" fmla="*/ 13 h 27"/>
                <a:gd name="T66" fmla="*/ 52 w 54"/>
                <a:gd name="T67" fmla="*/ 11 h 27"/>
                <a:gd name="T68" fmla="*/ 50 w 54"/>
                <a:gd name="T69" fmla="*/ 9 h 27"/>
                <a:gd name="T70" fmla="*/ 49 w 54"/>
                <a:gd name="T71" fmla="*/ 8 h 27"/>
                <a:gd name="T72" fmla="*/ 47 w 54"/>
                <a:gd name="T73" fmla="*/ 6 h 27"/>
                <a:gd name="T74" fmla="*/ 45 w 54"/>
                <a:gd name="T75" fmla="*/ 6 h 27"/>
                <a:gd name="T76" fmla="*/ 43 w 54"/>
                <a:gd name="T77" fmla="*/ 5 h 27"/>
                <a:gd name="T78" fmla="*/ 41 w 54"/>
                <a:gd name="T79" fmla="*/ 5 h 27"/>
                <a:gd name="T80" fmla="*/ 39 w 54"/>
                <a:gd name="T81" fmla="*/ 4 h 27"/>
                <a:gd name="T82" fmla="*/ 37 w 54"/>
                <a:gd name="T83" fmla="*/ 4 h 27"/>
                <a:gd name="T84" fmla="*/ 35 w 54"/>
                <a:gd name="T85" fmla="*/ 4 h 27"/>
                <a:gd name="T86" fmla="*/ 36 w 54"/>
                <a:gd name="T87" fmla="*/ 3 h 27"/>
                <a:gd name="T88" fmla="*/ 38 w 54"/>
                <a:gd name="T89" fmla="*/ 3 h 27"/>
                <a:gd name="T90" fmla="*/ 40 w 54"/>
                <a:gd name="T91" fmla="*/ 3 h 27"/>
                <a:gd name="T92" fmla="*/ 41 w 54"/>
                <a:gd name="T93" fmla="*/ 4 h 27"/>
                <a:gd name="T94" fmla="*/ 40 w 54"/>
                <a:gd name="T95" fmla="*/ 3 h 27"/>
                <a:gd name="T96" fmla="*/ 38 w 54"/>
                <a:gd name="T97" fmla="*/ 2 h 27"/>
                <a:gd name="T98" fmla="*/ 36 w 54"/>
                <a:gd name="T99" fmla="*/ 2 h 27"/>
                <a:gd name="T100" fmla="*/ 34 w 54"/>
                <a:gd name="T101" fmla="*/ 2 h 27"/>
                <a:gd name="T102" fmla="*/ 31 w 54"/>
                <a:gd name="T103" fmla="*/ 1 h 27"/>
                <a:gd name="T104" fmla="*/ 29 w 54"/>
                <a:gd name="T105" fmla="*/ 1 h 27"/>
                <a:gd name="T106" fmla="*/ 25 w 54"/>
                <a:gd name="T107" fmla="*/ 0 h 27"/>
                <a:gd name="T108" fmla="*/ 22 w 54"/>
                <a:gd name="T109" fmla="*/ 0 h 27"/>
                <a:gd name="T110" fmla="*/ 19 w 54"/>
                <a:gd name="T111" fmla="*/ 0 h 27"/>
                <a:gd name="T112" fmla="*/ 16 w 54"/>
                <a:gd name="T113" fmla="*/ 0 h 27"/>
                <a:gd name="T114" fmla="*/ 13 w 54"/>
                <a:gd name="T115" fmla="*/ 0 h 27"/>
                <a:gd name="T116" fmla="*/ 10 w 54"/>
                <a:gd name="T117" fmla="*/ 1 h 27"/>
                <a:gd name="T118" fmla="*/ 7 w 54"/>
                <a:gd name="T119" fmla="*/ 2 h 27"/>
                <a:gd name="T120" fmla="*/ 5 w 54"/>
                <a:gd name="T121" fmla="*/ 3 h 2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4" h="27">
                  <a:moveTo>
                    <a:pt x="4" y="4"/>
                  </a:moveTo>
                  <a:lnTo>
                    <a:pt x="3" y="4"/>
                  </a:lnTo>
                  <a:lnTo>
                    <a:pt x="2" y="5"/>
                  </a:lnTo>
                  <a:lnTo>
                    <a:pt x="1" y="6"/>
                  </a:lnTo>
                  <a:lnTo>
                    <a:pt x="1" y="7"/>
                  </a:lnTo>
                  <a:lnTo>
                    <a:pt x="1" y="8"/>
                  </a:lnTo>
                  <a:lnTo>
                    <a:pt x="0" y="8"/>
                  </a:lnTo>
                  <a:lnTo>
                    <a:pt x="0" y="9"/>
                  </a:lnTo>
                  <a:lnTo>
                    <a:pt x="0" y="10"/>
                  </a:lnTo>
                  <a:lnTo>
                    <a:pt x="0" y="11"/>
                  </a:lnTo>
                  <a:lnTo>
                    <a:pt x="1" y="11"/>
                  </a:lnTo>
                  <a:lnTo>
                    <a:pt x="1" y="12"/>
                  </a:lnTo>
                  <a:lnTo>
                    <a:pt x="2" y="14"/>
                  </a:lnTo>
                  <a:lnTo>
                    <a:pt x="3" y="15"/>
                  </a:lnTo>
                  <a:lnTo>
                    <a:pt x="4" y="16"/>
                  </a:lnTo>
                  <a:lnTo>
                    <a:pt x="5" y="17"/>
                  </a:lnTo>
                  <a:lnTo>
                    <a:pt x="5" y="18"/>
                  </a:lnTo>
                  <a:lnTo>
                    <a:pt x="6" y="19"/>
                  </a:lnTo>
                  <a:lnTo>
                    <a:pt x="7" y="20"/>
                  </a:lnTo>
                  <a:lnTo>
                    <a:pt x="8" y="20"/>
                  </a:lnTo>
                  <a:lnTo>
                    <a:pt x="9" y="21"/>
                  </a:lnTo>
                  <a:lnTo>
                    <a:pt x="11" y="22"/>
                  </a:lnTo>
                  <a:lnTo>
                    <a:pt x="12" y="22"/>
                  </a:lnTo>
                  <a:lnTo>
                    <a:pt x="13" y="23"/>
                  </a:lnTo>
                  <a:lnTo>
                    <a:pt x="14" y="24"/>
                  </a:lnTo>
                  <a:lnTo>
                    <a:pt x="15" y="24"/>
                  </a:lnTo>
                  <a:lnTo>
                    <a:pt x="17" y="24"/>
                  </a:lnTo>
                  <a:lnTo>
                    <a:pt x="18" y="25"/>
                  </a:lnTo>
                  <a:lnTo>
                    <a:pt x="19" y="25"/>
                  </a:lnTo>
                  <a:lnTo>
                    <a:pt x="21" y="26"/>
                  </a:lnTo>
                  <a:lnTo>
                    <a:pt x="22" y="26"/>
                  </a:lnTo>
                  <a:lnTo>
                    <a:pt x="23" y="26"/>
                  </a:lnTo>
                  <a:lnTo>
                    <a:pt x="25" y="26"/>
                  </a:lnTo>
                  <a:lnTo>
                    <a:pt x="28" y="26"/>
                  </a:lnTo>
                  <a:lnTo>
                    <a:pt x="29" y="26"/>
                  </a:lnTo>
                  <a:lnTo>
                    <a:pt x="31" y="26"/>
                  </a:lnTo>
                  <a:lnTo>
                    <a:pt x="32" y="26"/>
                  </a:lnTo>
                  <a:lnTo>
                    <a:pt x="34" y="26"/>
                  </a:lnTo>
                  <a:lnTo>
                    <a:pt x="36" y="26"/>
                  </a:lnTo>
                  <a:lnTo>
                    <a:pt x="37" y="26"/>
                  </a:lnTo>
                  <a:lnTo>
                    <a:pt x="39" y="26"/>
                  </a:lnTo>
                  <a:lnTo>
                    <a:pt x="41" y="26"/>
                  </a:lnTo>
                  <a:lnTo>
                    <a:pt x="43" y="26"/>
                  </a:lnTo>
                  <a:lnTo>
                    <a:pt x="44" y="26"/>
                  </a:lnTo>
                  <a:lnTo>
                    <a:pt x="45" y="26"/>
                  </a:lnTo>
                  <a:lnTo>
                    <a:pt x="46" y="26"/>
                  </a:lnTo>
                  <a:lnTo>
                    <a:pt x="46" y="25"/>
                  </a:lnTo>
                  <a:lnTo>
                    <a:pt x="47" y="25"/>
                  </a:lnTo>
                  <a:lnTo>
                    <a:pt x="48" y="25"/>
                  </a:lnTo>
                  <a:lnTo>
                    <a:pt x="48" y="24"/>
                  </a:lnTo>
                  <a:lnTo>
                    <a:pt x="49" y="24"/>
                  </a:lnTo>
                  <a:lnTo>
                    <a:pt x="50" y="24"/>
                  </a:lnTo>
                  <a:lnTo>
                    <a:pt x="50" y="23"/>
                  </a:lnTo>
                  <a:lnTo>
                    <a:pt x="51" y="22"/>
                  </a:lnTo>
                  <a:lnTo>
                    <a:pt x="52" y="22"/>
                  </a:lnTo>
                  <a:lnTo>
                    <a:pt x="52" y="21"/>
                  </a:lnTo>
                  <a:lnTo>
                    <a:pt x="52" y="20"/>
                  </a:lnTo>
                  <a:lnTo>
                    <a:pt x="52" y="19"/>
                  </a:lnTo>
                  <a:lnTo>
                    <a:pt x="53" y="19"/>
                  </a:lnTo>
                  <a:lnTo>
                    <a:pt x="53" y="18"/>
                  </a:lnTo>
                  <a:lnTo>
                    <a:pt x="53" y="17"/>
                  </a:lnTo>
                  <a:lnTo>
                    <a:pt x="53" y="16"/>
                  </a:lnTo>
                  <a:lnTo>
                    <a:pt x="53" y="15"/>
                  </a:lnTo>
                  <a:lnTo>
                    <a:pt x="53" y="14"/>
                  </a:lnTo>
                  <a:lnTo>
                    <a:pt x="53" y="13"/>
                  </a:lnTo>
                  <a:lnTo>
                    <a:pt x="52" y="13"/>
                  </a:lnTo>
                  <a:lnTo>
                    <a:pt x="52" y="12"/>
                  </a:lnTo>
                  <a:lnTo>
                    <a:pt x="52" y="11"/>
                  </a:lnTo>
                  <a:lnTo>
                    <a:pt x="51" y="10"/>
                  </a:lnTo>
                  <a:lnTo>
                    <a:pt x="50" y="9"/>
                  </a:lnTo>
                  <a:lnTo>
                    <a:pt x="50" y="8"/>
                  </a:lnTo>
                  <a:lnTo>
                    <a:pt x="49" y="8"/>
                  </a:lnTo>
                  <a:lnTo>
                    <a:pt x="48" y="7"/>
                  </a:lnTo>
                  <a:lnTo>
                    <a:pt x="47" y="6"/>
                  </a:lnTo>
                  <a:lnTo>
                    <a:pt x="46" y="6"/>
                  </a:lnTo>
                  <a:lnTo>
                    <a:pt x="45" y="6"/>
                  </a:lnTo>
                  <a:lnTo>
                    <a:pt x="44" y="5"/>
                  </a:lnTo>
                  <a:lnTo>
                    <a:pt x="43" y="5"/>
                  </a:lnTo>
                  <a:lnTo>
                    <a:pt x="42" y="5"/>
                  </a:lnTo>
                  <a:lnTo>
                    <a:pt x="41" y="5"/>
                  </a:lnTo>
                  <a:lnTo>
                    <a:pt x="40" y="5"/>
                  </a:lnTo>
                  <a:lnTo>
                    <a:pt x="39" y="4"/>
                  </a:lnTo>
                  <a:lnTo>
                    <a:pt x="38" y="4"/>
                  </a:lnTo>
                  <a:lnTo>
                    <a:pt x="37" y="4"/>
                  </a:lnTo>
                  <a:lnTo>
                    <a:pt x="36" y="4"/>
                  </a:lnTo>
                  <a:lnTo>
                    <a:pt x="35" y="4"/>
                  </a:lnTo>
                  <a:lnTo>
                    <a:pt x="35" y="3"/>
                  </a:lnTo>
                  <a:lnTo>
                    <a:pt x="36" y="3"/>
                  </a:lnTo>
                  <a:lnTo>
                    <a:pt x="37" y="3"/>
                  </a:lnTo>
                  <a:lnTo>
                    <a:pt x="38" y="3"/>
                  </a:lnTo>
                  <a:lnTo>
                    <a:pt x="39" y="3"/>
                  </a:lnTo>
                  <a:lnTo>
                    <a:pt x="40" y="3"/>
                  </a:lnTo>
                  <a:lnTo>
                    <a:pt x="41" y="3"/>
                  </a:lnTo>
                  <a:lnTo>
                    <a:pt x="41" y="4"/>
                  </a:lnTo>
                  <a:lnTo>
                    <a:pt x="41" y="3"/>
                  </a:lnTo>
                  <a:lnTo>
                    <a:pt x="40" y="3"/>
                  </a:lnTo>
                  <a:lnTo>
                    <a:pt x="39" y="3"/>
                  </a:lnTo>
                  <a:lnTo>
                    <a:pt x="38" y="2"/>
                  </a:lnTo>
                  <a:lnTo>
                    <a:pt x="37" y="2"/>
                  </a:lnTo>
                  <a:lnTo>
                    <a:pt x="36" y="2"/>
                  </a:lnTo>
                  <a:lnTo>
                    <a:pt x="35" y="2"/>
                  </a:lnTo>
                  <a:lnTo>
                    <a:pt x="34" y="2"/>
                  </a:lnTo>
                  <a:lnTo>
                    <a:pt x="33" y="1"/>
                  </a:lnTo>
                  <a:lnTo>
                    <a:pt x="31" y="1"/>
                  </a:lnTo>
                  <a:lnTo>
                    <a:pt x="30" y="1"/>
                  </a:lnTo>
                  <a:lnTo>
                    <a:pt x="29" y="1"/>
                  </a:lnTo>
                  <a:lnTo>
                    <a:pt x="27" y="0"/>
                  </a:lnTo>
                  <a:lnTo>
                    <a:pt x="25" y="0"/>
                  </a:lnTo>
                  <a:lnTo>
                    <a:pt x="23" y="0"/>
                  </a:lnTo>
                  <a:lnTo>
                    <a:pt x="22" y="0"/>
                  </a:lnTo>
                  <a:lnTo>
                    <a:pt x="21" y="0"/>
                  </a:lnTo>
                  <a:lnTo>
                    <a:pt x="19" y="0"/>
                  </a:lnTo>
                  <a:lnTo>
                    <a:pt x="17" y="0"/>
                  </a:lnTo>
                  <a:lnTo>
                    <a:pt x="16" y="0"/>
                  </a:lnTo>
                  <a:lnTo>
                    <a:pt x="15" y="0"/>
                  </a:lnTo>
                  <a:lnTo>
                    <a:pt x="13" y="0"/>
                  </a:lnTo>
                  <a:lnTo>
                    <a:pt x="12" y="0"/>
                  </a:lnTo>
                  <a:lnTo>
                    <a:pt x="10" y="1"/>
                  </a:lnTo>
                  <a:lnTo>
                    <a:pt x="9" y="1"/>
                  </a:lnTo>
                  <a:lnTo>
                    <a:pt x="7" y="2"/>
                  </a:lnTo>
                  <a:lnTo>
                    <a:pt x="6" y="2"/>
                  </a:lnTo>
                  <a:lnTo>
                    <a:pt x="5" y="3"/>
                  </a:lnTo>
                  <a:lnTo>
                    <a:pt x="4" y="4"/>
                  </a:lnTo>
                </a:path>
              </a:pathLst>
            </a:custGeom>
            <a:solidFill>
              <a:srgbClr val="FF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881" name="Freeform 399"/>
            <p:cNvSpPr>
              <a:spLocks/>
            </p:cNvSpPr>
            <p:nvPr/>
          </p:nvSpPr>
          <p:spPr bwMode="auto">
            <a:xfrm>
              <a:off x="3734" y="1681"/>
              <a:ext cx="30" cy="23"/>
            </a:xfrm>
            <a:custGeom>
              <a:avLst/>
              <a:gdLst>
                <a:gd name="T0" fmla="*/ 10 w 30"/>
                <a:gd name="T1" fmla="*/ 1 h 23"/>
                <a:gd name="T2" fmla="*/ 9 w 30"/>
                <a:gd name="T3" fmla="*/ 0 h 23"/>
                <a:gd name="T4" fmla="*/ 7 w 30"/>
                <a:gd name="T5" fmla="*/ 0 h 23"/>
                <a:gd name="T6" fmla="*/ 5 w 30"/>
                <a:gd name="T7" fmla="*/ 0 h 23"/>
                <a:gd name="T8" fmla="*/ 3 w 30"/>
                <a:gd name="T9" fmla="*/ 1 h 23"/>
                <a:gd name="T10" fmla="*/ 1 w 30"/>
                <a:gd name="T11" fmla="*/ 1 h 23"/>
                <a:gd name="T12" fmla="*/ 1 w 30"/>
                <a:gd name="T13" fmla="*/ 3 h 23"/>
                <a:gd name="T14" fmla="*/ 0 w 30"/>
                <a:gd name="T15" fmla="*/ 4 h 23"/>
                <a:gd name="T16" fmla="*/ 0 w 30"/>
                <a:gd name="T17" fmla="*/ 6 h 23"/>
                <a:gd name="T18" fmla="*/ 1 w 30"/>
                <a:gd name="T19" fmla="*/ 7 h 23"/>
                <a:gd name="T20" fmla="*/ 2 w 30"/>
                <a:gd name="T21" fmla="*/ 9 h 23"/>
                <a:gd name="T22" fmla="*/ 3 w 30"/>
                <a:gd name="T23" fmla="*/ 10 h 23"/>
                <a:gd name="T24" fmla="*/ 5 w 30"/>
                <a:gd name="T25" fmla="*/ 13 h 23"/>
                <a:gd name="T26" fmla="*/ 6 w 30"/>
                <a:gd name="T27" fmla="*/ 14 h 23"/>
                <a:gd name="T28" fmla="*/ 8 w 30"/>
                <a:gd name="T29" fmla="*/ 14 h 23"/>
                <a:gd name="T30" fmla="*/ 9 w 30"/>
                <a:gd name="T31" fmla="*/ 15 h 23"/>
                <a:gd name="T32" fmla="*/ 10 w 30"/>
                <a:gd name="T33" fmla="*/ 16 h 23"/>
                <a:gd name="T34" fmla="*/ 12 w 30"/>
                <a:gd name="T35" fmla="*/ 16 h 23"/>
                <a:gd name="T36" fmla="*/ 13 w 30"/>
                <a:gd name="T37" fmla="*/ 17 h 23"/>
                <a:gd name="T38" fmla="*/ 16 w 30"/>
                <a:gd name="T39" fmla="*/ 18 h 23"/>
                <a:gd name="T40" fmla="*/ 16 w 30"/>
                <a:gd name="T41" fmla="*/ 20 h 23"/>
                <a:gd name="T42" fmla="*/ 17 w 30"/>
                <a:gd name="T43" fmla="*/ 21 h 23"/>
                <a:gd name="T44" fmla="*/ 18 w 30"/>
                <a:gd name="T45" fmla="*/ 22 h 23"/>
                <a:gd name="T46" fmla="*/ 20 w 30"/>
                <a:gd name="T47" fmla="*/ 22 h 23"/>
                <a:gd name="T48" fmla="*/ 21 w 30"/>
                <a:gd name="T49" fmla="*/ 21 h 23"/>
                <a:gd name="T50" fmla="*/ 23 w 30"/>
                <a:gd name="T51" fmla="*/ 21 h 23"/>
                <a:gd name="T52" fmla="*/ 24 w 30"/>
                <a:gd name="T53" fmla="*/ 20 h 23"/>
                <a:gd name="T54" fmla="*/ 25 w 30"/>
                <a:gd name="T55" fmla="*/ 19 h 23"/>
                <a:gd name="T56" fmla="*/ 27 w 30"/>
                <a:gd name="T57" fmla="*/ 18 h 23"/>
                <a:gd name="T58" fmla="*/ 27 w 30"/>
                <a:gd name="T59" fmla="*/ 16 h 23"/>
                <a:gd name="T60" fmla="*/ 28 w 30"/>
                <a:gd name="T61" fmla="*/ 15 h 23"/>
                <a:gd name="T62" fmla="*/ 29 w 30"/>
                <a:gd name="T63" fmla="*/ 14 h 23"/>
                <a:gd name="T64" fmla="*/ 29 w 30"/>
                <a:gd name="T65" fmla="*/ 12 h 23"/>
                <a:gd name="T66" fmla="*/ 27 w 30"/>
                <a:gd name="T67" fmla="*/ 9 h 23"/>
                <a:gd name="T68" fmla="*/ 26 w 30"/>
                <a:gd name="T69" fmla="*/ 7 h 23"/>
                <a:gd name="T70" fmla="*/ 25 w 30"/>
                <a:gd name="T71" fmla="*/ 6 h 23"/>
                <a:gd name="T72" fmla="*/ 23 w 30"/>
                <a:gd name="T73" fmla="*/ 5 h 23"/>
                <a:gd name="T74" fmla="*/ 22 w 30"/>
                <a:gd name="T75" fmla="*/ 4 h 23"/>
                <a:gd name="T76" fmla="*/ 20 w 30"/>
                <a:gd name="T77" fmla="*/ 3 h 23"/>
                <a:gd name="T78" fmla="*/ 18 w 30"/>
                <a:gd name="T79" fmla="*/ 2 h 23"/>
                <a:gd name="T80" fmla="*/ 16 w 30"/>
                <a:gd name="T81" fmla="*/ 2 h 23"/>
                <a:gd name="T82" fmla="*/ 13 w 30"/>
                <a:gd name="T83" fmla="*/ 1 h 2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0" h="23">
                  <a:moveTo>
                    <a:pt x="12" y="1"/>
                  </a:moveTo>
                  <a:lnTo>
                    <a:pt x="10" y="1"/>
                  </a:lnTo>
                  <a:lnTo>
                    <a:pt x="10" y="0"/>
                  </a:lnTo>
                  <a:lnTo>
                    <a:pt x="9" y="0"/>
                  </a:lnTo>
                  <a:lnTo>
                    <a:pt x="8" y="0"/>
                  </a:lnTo>
                  <a:lnTo>
                    <a:pt x="7" y="0"/>
                  </a:lnTo>
                  <a:lnTo>
                    <a:pt x="6" y="0"/>
                  </a:lnTo>
                  <a:lnTo>
                    <a:pt x="5" y="0"/>
                  </a:lnTo>
                  <a:lnTo>
                    <a:pt x="4" y="0"/>
                  </a:lnTo>
                  <a:lnTo>
                    <a:pt x="3" y="1"/>
                  </a:lnTo>
                  <a:lnTo>
                    <a:pt x="2" y="1"/>
                  </a:lnTo>
                  <a:lnTo>
                    <a:pt x="1" y="1"/>
                  </a:lnTo>
                  <a:lnTo>
                    <a:pt x="1" y="2"/>
                  </a:lnTo>
                  <a:lnTo>
                    <a:pt x="1" y="3"/>
                  </a:lnTo>
                  <a:lnTo>
                    <a:pt x="0" y="3"/>
                  </a:lnTo>
                  <a:lnTo>
                    <a:pt x="0" y="4"/>
                  </a:lnTo>
                  <a:lnTo>
                    <a:pt x="0" y="5"/>
                  </a:lnTo>
                  <a:lnTo>
                    <a:pt x="0" y="6"/>
                  </a:lnTo>
                  <a:lnTo>
                    <a:pt x="1" y="6"/>
                  </a:lnTo>
                  <a:lnTo>
                    <a:pt x="1" y="7"/>
                  </a:lnTo>
                  <a:lnTo>
                    <a:pt x="2" y="8"/>
                  </a:lnTo>
                  <a:lnTo>
                    <a:pt x="2" y="9"/>
                  </a:lnTo>
                  <a:lnTo>
                    <a:pt x="3" y="9"/>
                  </a:lnTo>
                  <a:lnTo>
                    <a:pt x="3" y="10"/>
                  </a:lnTo>
                  <a:lnTo>
                    <a:pt x="4" y="12"/>
                  </a:lnTo>
                  <a:lnTo>
                    <a:pt x="5" y="13"/>
                  </a:lnTo>
                  <a:lnTo>
                    <a:pt x="6" y="13"/>
                  </a:lnTo>
                  <a:lnTo>
                    <a:pt x="6" y="14"/>
                  </a:lnTo>
                  <a:lnTo>
                    <a:pt x="7" y="14"/>
                  </a:lnTo>
                  <a:lnTo>
                    <a:pt x="8" y="14"/>
                  </a:lnTo>
                  <a:lnTo>
                    <a:pt x="8" y="15"/>
                  </a:lnTo>
                  <a:lnTo>
                    <a:pt x="9" y="15"/>
                  </a:lnTo>
                  <a:lnTo>
                    <a:pt x="10" y="15"/>
                  </a:lnTo>
                  <a:lnTo>
                    <a:pt x="10" y="16"/>
                  </a:lnTo>
                  <a:lnTo>
                    <a:pt x="11" y="16"/>
                  </a:lnTo>
                  <a:lnTo>
                    <a:pt x="12" y="16"/>
                  </a:lnTo>
                  <a:lnTo>
                    <a:pt x="12" y="17"/>
                  </a:lnTo>
                  <a:lnTo>
                    <a:pt x="13" y="17"/>
                  </a:lnTo>
                  <a:lnTo>
                    <a:pt x="15" y="18"/>
                  </a:lnTo>
                  <a:lnTo>
                    <a:pt x="16" y="18"/>
                  </a:lnTo>
                  <a:lnTo>
                    <a:pt x="16" y="19"/>
                  </a:lnTo>
                  <a:lnTo>
                    <a:pt x="16" y="20"/>
                  </a:lnTo>
                  <a:lnTo>
                    <a:pt x="17" y="20"/>
                  </a:lnTo>
                  <a:lnTo>
                    <a:pt x="17" y="21"/>
                  </a:lnTo>
                  <a:lnTo>
                    <a:pt x="18" y="21"/>
                  </a:lnTo>
                  <a:lnTo>
                    <a:pt x="18" y="22"/>
                  </a:lnTo>
                  <a:lnTo>
                    <a:pt x="19" y="22"/>
                  </a:lnTo>
                  <a:lnTo>
                    <a:pt x="20" y="22"/>
                  </a:lnTo>
                  <a:lnTo>
                    <a:pt x="21" y="22"/>
                  </a:lnTo>
                  <a:lnTo>
                    <a:pt x="21" y="21"/>
                  </a:lnTo>
                  <a:lnTo>
                    <a:pt x="22" y="21"/>
                  </a:lnTo>
                  <a:lnTo>
                    <a:pt x="23" y="21"/>
                  </a:lnTo>
                  <a:lnTo>
                    <a:pt x="23" y="20"/>
                  </a:lnTo>
                  <a:lnTo>
                    <a:pt x="24" y="20"/>
                  </a:lnTo>
                  <a:lnTo>
                    <a:pt x="25" y="20"/>
                  </a:lnTo>
                  <a:lnTo>
                    <a:pt x="25" y="19"/>
                  </a:lnTo>
                  <a:lnTo>
                    <a:pt x="26" y="18"/>
                  </a:lnTo>
                  <a:lnTo>
                    <a:pt x="27" y="18"/>
                  </a:lnTo>
                  <a:lnTo>
                    <a:pt x="27" y="17"/>
                  </a:lnTo>
                  <a:lnTo>
                    <a:pt x="27" y="16"/>
                  </a:lnTo>
                  <a:lnTo>
                    <a:pt x="28" y="16"/>
                  </a:lnTo>
                  <a:lnTo>
                    <a:pt x="28" y="15"/>
                  </a:lnTo>
                  <a:lnTo>
                    <a:pt x="29" y="15"/>
                  </a:lnTo>
                  <a:lnTo>
                    <a:pt x="29" y="14"/>
                  </a:lnTo>
                  <a:lnTo>
                    <a:pt x="29" y="13"/>
                  </a:lnTo>
                  <a:lnTo>
                    <a:pt x="29" y="12"/>
                  </a:lnTo>
                  <a:lnTo>
                    <a:pt x="28" y="9"/>
                  </a:lnTo>
                  <a:lnTo>
                    <a:pt x="27" y="9"/>
                  </a:lnTo>
                  <a:lnTo>
                    <a:pt x="27" y="8"/>
                  </a:lnTo>
                  <a:lnTo>
                    <a:pt x="26" y="7"/>
                  </a:lnTo>
                  <a:lnTo>
                    <a:pt x="25" y="7"/>
                  </a:lnTo>
                  <a:lnTo>
                    <a:pt x="25" y="6"/>
                  </a:lnTo>
                  <a:lnTo>
                    <a:pt x="24" y="5"/>
                  </a:lnTo>
                  <a:lnTo>
                    <a:pt x="23" y="5"/>
                  </a:lnTo>
                  <a:lnTo>
                    <a:pt x="23" y="4"/>
                  </a:lnTo>
                  <a:lnTo>
                    <a:pt x="22" y="4"/>
                  </a:lnTo>
                  <a:lnTo>
                    <a:pt x="21" y="3"/>
                  </a:lnTo>
                  <a:lnTo>
                    <a:pt x="20" y="3"/>
                  </a:lnTo>
                  <a:lnTo>
                    <a:pt x="19" y="3"/>
                  </a:lnTo>
                  <a:lnTo>
                    <a:pt x="18" y="2"/>
                  </a:lnTo>
                  <a:lnTo>
                    <a:pt x="17" y="2"/>
                  </a:lnTo>
                  <a:lnTo>
                    <a:pt x="16" y="2"/>
                  </a:lnTo>
                  <a:lnTo>
                    <a:pt x="15" y="1"/>
                  </a:lnTo>
                  <a:lnTo>
                    <a:pt x="13" y="1"/>
                  </a:lnTo>
                  <a:lnTo>
                    <a:pt x="12" y="1"/>
                  </a:lnTo>
                </a:path>
              </a:pathLst>
            </a:custGeom>
            <a:solidFill>
              <a:srgbClr val="FF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882" name="Freeform 400"/>
            <p:cNvSpPr>
              <a:spLocks/>
            </p:cNvSpPr>
            <p:nvPr/>
          </p:nvSpPr>
          <p:spPr bwMode="auto">
            <a:xfrm>
              <a:off x="3903" y="1699"/>
              <a:ext cx="30" cy="22"/>
            </a:xfrm>
            <a:custGeom>
              <a:avLst/>
              <a:gdLst>
                <a:gd name="T0" fmla="*/ 11 w 30"/>
                <a:gd name="T1" fmla="*/ 0 h 22"/>
                <a:gd name="T2" fmla="*/ 9 w 30"/>
                <a:gd name="T3" fmla="*/ 0 h 22"/>
                <a:gd name="T4" fmla="*/ 7 w 30"/>
                <a:gd name="T5" fmla="*/ 0 h 22"/>
                <a:gd name="T6" fmla="*/ 5 w 30"/>
                <a:gd name="T7" fmla="*/ 0 h 22"/>
                <a:gd name="T8" fmla="*/ 3 w 30"/>
                <a:gd name="T9" fmla="*/ 0 h 22"/>
                <a:gd name="T10" fmla="*/ 2 w 30"/>
                <a:gd name="T11" fmla="*/ 1 h 22"/>
                <a:gd name="T12" fmla="*/ 1 w 30"/>
                <a:gd name="T13" fmla="*/ 2 h 22"/>
                <a:gd name="T14" fmla="*/ 0 w 30"/>
                <a:gd name="T15" fmla="*/ 3 h 22"/>
                <a:gd name="T16" fmla="*/ 0 w 30"/>
                <a:gd name="T17" fmla="*/ 5 h 22"/>
                <a:gd name="T18" fmla="*/ 1 w 30"/>
                <a:gd name="T19" fmla="*/ 6 h 22"/>
                <a:gd name="T20" fmla="*/ 2 w 30"/>
                <a:gd name="T21" fmla="*/ 7 h 22"/>
                <a:gd name="T22" fmla="*/ 3 w 30"/>
                <a:gd name="T23" fmla="*/ 9 h 22"/>
                <a:gd name="T24" fmla="*/ 5 w 30"/>
                <a:gd name="T25" fmla="*/ 12 h 22"/>
                <a:gd name="T26" fmla="*/ 6 w 30"/>
                <a:gd name="T27" fmla="*/ 13 h 22"/>
                <a:gd name="T28" fmla="*/ 8 w 30"/>
                <a:gd name="T29" fmla="*/ 14 h 22"/>
                <a:gd name="T30" fmla="*/ 9 w 30"/>
                <a:gd name="T31" fmla="*/ 15 h 22"/>
                <a:gd name="T32" fmla="*/ 11 w 30"/>
                <a:gd name="T33" fmla="*/ 15 h 22"/>
                <a:gd name="T34" fmla="*/ 12 w 30"/>
                <a:gd name="T35" fmla="*/ 16 h 22"/>
                <a:gd name="T36" fmla="*/ 13 w 30"/>
                <a:gd name="T37" fmla="*/ 17 h 22"/>
                <a:gd name="T38" fmla="*/ 15 w 30"/>
                <a:gd name="T39" fmla="*/ 18 h 22"/>
                <a:gd name="T40" fmla="*/ 16 w 30"/>
                <a:gd name="T41" fmla="*/ 19 h 22"/>
                <a:gd name="T42" fmla="*/ 17 w 30"/>
                <a:gd name="T43" fmla="*/ 20 h 22"/>
                <a:gd name="T44" fmla="*/ 18 w 30"/>
                <a:gd name="T45" fmla="*/ 21 h 22"/>
                <a:gd name="T46" fmla="*/ 20 w 30"/>
                <a:gd name="T47" fmla="*/ 21 h 22"/>
                <a:gd name="T48" fmla="*/ 22 w 30"/>
                <a:gd name="T49" fmla="*/ 21 h 22"/>
                <a:gd name="T50" fmla="*/ 23 w 30"/>
                <a:gd name="T51" fmla="*/ 20 h 22"/>
                <a:gd name="T52" fmla="*/ 25 w 30"/>
                <a:gd name="T53" fmla="*/ 19 h 22"/>
                <a:gd name="T54" fmla="*/ 26 w 30"/>
                <a:gd name="T55" fmla="*/ 17 h 22"/>
                <a:gd name="T56" fmla="*/ 27 w 30"/>
                <a:gd name="T57" fmla="*/ 16 h 22"/>
                <a:gd name="T58" fmla="*/ 29 w 30"/>
                <a:gd name="T59" fmla="*/ 15 h 22"/>
                <a:gd name="T60" fmla="*/ 29 w 30"/>
                <a:gd name="T61" fmla="*/ 13 h 22"/>
                <a:gd name="T62" fmla="*/ 29 w 30"/>
                <a:gd name="T63" fmla="*/ 11 h 22"/>
                <a:gd name="T64" fmla="*/ 27 w 30"/>
                <a:gd name="T65" fmla="*/ 8 h 22"/>
                <a:gd name="T66" fmla="*/ 26 w 30"/>
                <a:gd name="T67" fmla="*/ 6 h 22"/>
                <a:gd name="T68" fmla="*/ 25 w 30"/>
                <a:gd name="T69" fmla="*/ 5 h 22"/>
                <a:gd name="T70" fmla="*/ 24 w 30"/>
                <a:gd name="T71" fmla="*/ 4 h 22"/>
                <a:gd name="T72" fmla="*/ 22 w 30"/>
                <a:gd name="T73" fmla="*/ 3 h 22"/>
                <a:gd name="T74" fmla="*/ 20 w 30"/>
                <a:gd name="T75" fmla="*/ 2 h 22"/>
                <a:gd name="T76" fmla="*/ 18 w 30"/>
                <a:gd name="T77" fmla="*/ 2 h 22"/>
                <a:gd name="T78" fmla="*/ 17 w 30"/>
                <a:gd name="T79" fmla="*/ 1 h 22"/>
                <a:gd name="T80" fmla="*/ 15 w 30"/>
                <a:gd name="T81" fmla="*/ 1 h 22"/>
                <a:gd name="T82" fmla="*/ 12 w 30"/>
                <a:gd name="T83" fmla="*/ 1 h 2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0" h="22">
                  <a:moveTo>
                    <a:pt x="12" y="1"/>
                  </a:moveTo>
                  <a:lnTo>
                    <a:pt x="11" y="0"/>
                  </a:lnTo>
                  <a:lnTo>
                    <a:pt x="10" y="0"/>
                  </a:lnTo>
                  <a:lnTo>
                    <a:pt x="9" y="0"/>
                  </a:lnTo>
                  <a:lnTo>
                    <a:pt x="8" y="0"/>
                  </a:lnTo>
                  <a:lnTo>
                    <a:pt x="7" y="0"/>
                  </a:lnTo>
                  <a:lnTo>
                    <a:pt x="6" y="0"/>
                  </a:lnTo>
                  <a:lnTo>
                    <a:pt x="5" y="0"/>
                  </a:lnTo>
                  <a:lnTo>
                    <a:pt x="4" y="0"/>
                  </a:lnTo>
                  <a:lnTo>
                    <a:pt x="3" y="0"/>
                  </a:lnTo>
                  <a:lnTo>
                    <a:pt x="2" y="0"/>
                  </a:lnTo>
                  <a:lnTo>
                    <a:pt x="2" y="1"/>
                  </a:lnTo>
                  <a:lnTo>
                    <a:pt x="1" y="1"/>
                  </a:lnTo>
                  <a:lnTo>
                    <a:pt x="1" y="2"/>
                  </a:lnTo>
                  <a:lnTo>
                    <a:pt x="0" y="2"/>
                  </a:lnTo>
                  <a:lnTo>
                    <a:pt x="0" y="3"/>
                  </a:lnTo>
                  <a:lnTo>
                    <a:pt x="0" y="4"/>
                  </a:lnTo>
                  <a:lnTo>
                    <a:pt x="0" y="5"/>
                  </a:lnTo>
                  <a:lnTo>
                    <a:pt x="0" y="6"/>
                  </a:lnTo>
                  <a:lnTo>
                    <a:pt x="1" y="6"/>
                  </a:lnTo>
                  <a:lnTo>
                    <a:pt x="1" y="7"/>
                  </a:lnTo>
                  <a:lnTo>
                    <a:pt x="2" y="7"/>
                  </a:lnTo>
                  <a:lnTo>
                    <a:pt x="2" y="8"/>
                  </a:lnTo>
                  <a:lnTo>
                    <a:pt x="3" y="9"/>
                  </a:lnTo>
                  <a:lnTo>
                    <a:pt x="4" y="11"/>
                  </a:lnTo>
                  <a:lnTo>
                    <a:pt x="5" y="12"/>
                  </a:lnTo>
                  <a:lnTo>
                    <a:pt x="5" y="13"/>
                  </a:lnTo>
                  <a:lnTo>
                    <a:pt x="6" y="13"/>
                  </a:lnTo>
                  <a:lnTo>
                    <a:pt x="7" y="14"/>
                  </a:lnTo>
                  <a:lnTo>
                    <a:pt x="8" y="14"/>
                  </a:lnTo>
                  <a:lnTo>
                    <a:pt x="8" y="15"/>
                  </a:lnTo>
                  <a:lnTo>
                    <a:pt x="9" y="15"/>
                  </a:lnTo>
                  <a:lnTo>
                    <a:pt x="10" y="15"/>
                  </a:lnTo>
                  <a:lnTo>
                    <a:pt x="11" y="15"/>
                  </a:lnTo>
                  <a:lnTo>
                    <a:pt x="11" y="16"/>
                  </a:lnTo>
                  <a:lnTo>
                    <a:pt x="12" y="16"/>
                  </a:lnTo>
                  <a:lnTo>
                    <a:pt x="12" y="17"/>
                  </a:lnTo>
                  <a:lnTo>
                    <a:pt x="13" y="17"/>
                  </a:lnTo>
                  <a:lnTo>
                    <a:pt x="15" y="17"/>
                  </a:lnTo>
                  <a:lnTo>
                    <a:pt x="15" y="18"/>
                  </a:lnTo>
                  <a:lnTo>
                    <a:pt x="16" y="18"/>
                  </a:lnTo>
                  <a:lnTo>
                    <a:pt x="16" y="19"/>
                  </a:lnTo>
                  <a:lnTo>
                    <a:pt x="17" y="19"/>
                  </a:lnTo>
                  <a:lnTo>
                    <a:pt x="17" y="20"/>
                  </a:lnTo>
                  <a:lnTo>
                    <a:pt x="17" y="21"/>
                  </a:lnTo>
                  <a:lnTo>
                    <a:pt x="18" y="21"/>
                  </a:lnTo>
                  <a:lnTo>
                    <a:pt x="19" y="21"/>
                  </a:lnTo>
                  <a:lnTo>
                    <a:pt x="20" y="21"/>
                  </a:lnTo>
                  <a:lnTo>
                    <a:pt x="21" y="21"/>
                  </a:lnTo>
                  <a:lnTo>
                    <a:pt x="22" y="21"/>
                  </a:lnTo>
                  <a:lnTo>
                    <a:pt x="23" y="21"/>
                  </a:lnTo>
                  <a:lnTo>
                    <a:pt x="23" y="20"/>
                  </a:lnTo>
                  <a:lnTo>
                    <a:pt x="24" y="20"/>
                  </a:lnTo>
                  <a:lnTo>
                    <a:pt x="25" y="19"/>
                  </a:lnTo>
                  <a:lnTo>
                    <a:pt x="26" y="18"/>
                  </a:lnTo>
                  <a:lnTo>
                    <a:pt x="26" y="17"/>
                  </a:lnTo>
                  <a:lnTo>
                    <a:pt x="27" y="17"/>
                  </a:lnTo>
                  <a:lnTo>
                    <a:pt x="27" y="16"/>
                  </a:lnTo>
                  <a:lnTo>
                    <a:pt x="28" y="15"/>
                  </a:lnTo>
                  <a:lnTo>
                    <a:pt x="29" y="15"/>
                  </a:lnTo>
                  <a:lnTo>
                    <a:pt x="29" y="14"/>
                  </a:lnTo>
                  <a:lnTo>
                    <a:pt x="29" y="13"/>
                  </a:lnTo>
                  <a:lnTo>
                    <a:pt x="29" y="12"/>
                  </a:lnTo>
                  <a:lnTo>
                    <a:pt x="29" y="11"/>
                  </a:lnTo>
                  <a:lnTo>
                    <a:pt x="28" y="9"/>
                  </a:lnTo>
                  <a:lnTo>
                    <a:pt x="27" y="8"/>
                  </a:lnTo>
                  <a:lnTo>
                    <a:pt x="26" y="7"/>
                  </a:lnTo>
                  <a:lnTo>
                    <a:pt x="26" y="6"/>
                  </a:lnTo>
                  <a:lnTo>
                    <a:pt x="25" y="6"/>
                  </a:lnTo>
                  <a:lnTo>
                    <a:pt x="25" y="5"/>
                  </a:lnTo>
                  <a:lnTo>
                    <a:pt x="24" y="5"/>
                  </a:lnTo>
                  <a:lnTo>
                    <a:pt x="24" y="4"/>
                  </a:lnTo>
                  <a:lnTo>
                    <a:pt x="23" y="4"/>
                  </a:lnTo>
                  <a:lnTo>
                    <a:pt x="22" y="3"/>
                  </a:lnTo>
                  <a:lnTo>
                    <a:pt x="21" y="3"/>
                  </a:lnTo>
                  <a:lnTo>
                    <a:pt x="20" y="2"/>
                  </a:lnTo>
                  <a:lnTo>
                    <a:pt x="19" y="2"/>
                  </a:lnTo>
                  <a:lnTo>
                    <a:pt x="18" y="2"/>
                  </a:lnTo>
                  <a:lnTo>
                    <a:pt x="17" y="2"/>
                  </a:lnTo>
                  <a:lnTo>
                    <a:pt x="17" y="1"/>
                  </a:lnTo>
                  <a:lnTo>
                    <a:pt x="16" y="1"/>
                  </a:lnTo>
                  <a:lnTo>
                    <a:pt x="15" y="1"/>
                  </a:lnTo>
                  <a:lnTo>
                    <a:pt x="13" y="1"/>
                  </a:lnTo>
                  <a:lnTo>
                    <a:pt x="12" y="1"/>
                  </a:lnTo>
                </a:path>
              </a:pathLst>
            </a:custGeom>
            <a:solidFill>
              <a:srgbClr val="FF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883" name="Freeform 401"/>
            <p:cNvSpPr>
              <a:spLocks/>
            </p:cNvSpPr>
            <p:nvPr/>
          </p:nvSpPr>
          <p:spPr bwMode="auto">
            <a:xfrm>
              <a:off x="3706" y="1680"/>
              <a:ext cx="36" cy="20"/>
            </a:xfrm>
            <a:custGeom>
              <a:avLst/>
              <a:gdLst>
                <a:gd name="T0" fmla="*/ 9 w 36"/>
                <a:gd name="T1" fmla="*/ 0 h 20"/>
                <a:gd name="T2" fmla="*/ 8 w 36"/>
                <a:gd name="T3" fmla="*/ 1 h 20"/>
                <a:gd name="T4" fmla="*/ 6 w 36"/>
                <a:gd name="T5" fmla="*/ 1 h 20"/>
                <a:gd name="T6" fmla="*/ 5 w 36"/>
                <a:gd name="T7" fmla="*/ 2 h 20"/>
                <a:gd name="T8" fmla="*/ 3 w 36"/>
                <a:gd name="T9" fmla="*/ 2 h 20"/>
                <a:gd name="T10" fmla="*/ 2 w 36"/>
                <a:gd name="T11" fmla="*/ 3 h 20"/>
                <a:gd name="T12" fmla="*/ 1 w 36"/>
                <a:gd name="T13" fmla="*/ 4 h 20"/>
                <a:gd name="T14" fmla="*/ 0 w 36"/>
                <a:gd name="T15" fmla="*/ 5 h 20"/>
                <a:gd name="T16" fmla="*/ 0 w 36"/>
                <a:gd name="T17" fmla="*/ 7 h 20"/>
                <a:gd name="T18" fmla="*/ 1 w 36"/>
                <a:gd name="T19" fmla="*/ 8 h 20"/>
                <a:gd name="T20" fmla="*/ 2 w 36"/>
                <a:gd name="T21" fmla="*/ 10 h 20"/>
                <a:gd name="T22" fmla="*/ 3 w 36"/>
                <a:gd name="T23" fmla="*/ 12 h 20"/>
                <a:gd name="T24" fmla="*/ 5 w 36"/>
                <a:gd name="T25" fmla="*/ 13 h 20"/>
                <a:gd name="T26" fmla="*/ 7 w 36"/>
                <a:gd name="T27" fmla="*/ 15 h 20"/>
                <a:gd name="T28" fmla="*/ 9 w 36"/>
                <a:gd name="T29" fmla="*/ 15 h 20"/>
                <a:gd name="T30" fmla="*/ 11 w 36"/>
                <a:gd name="T31" fmla="*/ 16 h 20"/>
                <a:gd name="T32" fmla="*/ 13 w 36"/>
                <a:gd name="T33" fmla="*/ 17 h 20"/>
                <a:gd name="T34" fmla="*/ 15 w 36"/>
                <a:gd name="T35" fmla="*/ 17 h 20"/>
                <a:gd name="T36" fmla="*/ 17 w 36"/>
                <a:gd name="T37" fmla="*/ 18 h 20"/>
                <a:gd name="T38" fmla="*/ 19 w 36"/>
                <a:gd name="T39" fmla="*/ 18 h 20"/>
                <a:gd name="T40" fmla="*/ 21 w 36"/>
                <a:gd name="T41" fmla="*/ 18 h 20"/>
                <a:gd name="T42" fmla="*/ 23 w 36"/>
                <a:gd name="T43" fmla="*/ 19 h 20"/>
                <a:gd name="T44" fmla="*/ 25 w 36"/>
                <a:gd name="T45" fmla="*/ 19 h 20"/>
                <a:gd name="T46" fmla="*/ 27 w 36"/>
                <a:gd name="T47" fmla="*/ 18 h 20"/>
                <a:gd name="T48" fmla="*/ 29 w 36"/>
                <a:gd name="T49" fmla="*/ 18 h 20"/>
                <a:gd name="T50" fmla="*/ 31 w 36"/>
                <a:gd name="T51" fmla="*/ 17 h 20"/>
                <a:gd name="T52" fmla="*/ 33 w 36"/>
                <a:gd name="T53" fmla="*/ 17 h 20"/>
                <a:gd name="T54" fmla="*/ 34 w 36"/>
                <a:gd name="T55" fmla="*/ 16 h 20"/>
                <a:gd name="T56" fmla="*/ 35 w 36"/>
                <a:gd name="T57" fmla="*/ 14 h 20"/>
                <a:gd name="T58" fmla="*/ 35 w 36"/>
                <a:gd name="T59" fmla="*/ 12 h 20"/>
                <a:gd name="T60" fmla="*/ 34 w 36"/>
                <a:gd name="T61" fmla="*/ 11 h 20"/>
                <a:gd name="T62" fmla="*/ 33 w 36"/>
                <a:gd name="T63" fmla="*/ 10 h 20"/>
                <a:gd name="T64" fmla="*/ 32 w 36"/>
                <a:gd name="T65" fmla="*/ 8 h 20"/>
                <a:gd name="T66" fmla="*/ 32 w 36"/>
                <a:gd name="T67" fmla="*/ 6 h 20"/>
                <a:gd name="T68" fmla="*/ 30 w 36"/>
                <a:gd name="T69" fmla="*/ 4 h 20"/>
                <a:gd name="T70" fmla="*/ 28 w 36"/>
                <a:gd name="T71" fmla="*/ 3 h 20"/>
                <a:gd name="T72" fmla="*/ 27 w 36"/>
                <a:gd name="T73" fmla="*/ 2 h 20"/>
                <a:gd name="T74" fmla="*/ 26 w 36"/>
                <a:gd name="T75" fmla="*/ 1 h 20"/>
                <a:gd name="T76" fmla="*/ 24 w 36"/>
                <a:gd name="T77" fmla="*/ 1 h 20"/>
                <a:gd name="T78" fmla="*/ 23 w 36"/>
                <a:gd name="T79" fmla="*/ 0 h 20"/>
                <a:gd name="T80" fmla="*/ 21 w 36"/>
                <a:gd name="T81" fmla="*/ 0 h 20"/>
                <a:gd name="T82" fmla="*/ 19 w 36"/>
                <a:gd name="T83" fmla="*/ 0 h 20"/>
                <a:gd name="T84" fmla="*/ 17 w 36"/>
                <a:gd name="T85" fmla="*/ 0 h 20"/>
                <a:gd name="T86" fmla="*/ 15 w 36"/>
                <a:gd name="T87" fmla="*/ 0 h 20"/>
                <a:gd name="T88" fmla="*/ 13 w 36"/>
                <a:gd name="T89" fmla="*/ 0 h 20"/>
                <a:gd name="T90" fmla="*/ 11 w 36"/>
                <a:gd name="T91" fmla="*/ 0 h 2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6" h="20">
                  <a:moveTo>
                    <a:pt x="10" y="0"/>
                  </a:moveTo>
                  <a:lnTo>
                    <a:pt x="9" y="0"/>
                  </a:lnTo>
                  <a:lnTo>
                    <a:pt x="8" y="0"/>
                  </a:lnTo>
                  <a:lnTo>
                    <a:pt x="8" y="1"/>
                  </a:lnTo>
                  <a:lnTo>
                    <a:pt x="7" y="1"/>
                  </a:lnTo>
                  <a:lnTo>
                    <a:pt x="6" y="1"/>
                  </a:lnTo>
                  <a:lnTo>
                    <a:pt x="5" y="1"/>
                  </a:lnTo>
                  <a:lnTo>
                    <a:pt x="5" y="2"/>
                  </a:lnTo>
                  <a:lnTo>
                    <a:pt x="4" y="2"/>
                  </a:lnTo>
                  <a:lnTo>
                    <a:pt x="3" y="2"/>
                  </a:lnTo>
                  <a:lnTo>
                    <a:pt x="3" y="3"/>
                  </a:lnTo>
                  <a:lnTo>
                    <a:pt x="2" y="3"/>
                  </a:lnTo>
                  <a:lnTo>
                    <a:pt x="2" y="4"/>
                  </a:lnTo>
                  <a:lnTo>
                    <a:pt x="1" y="4"/>
                  </a:lnTo>
                  <a:lnTo>
                    <a:pt x="1" y="5"/>
                  </a:lnTo>
                  <a:lnTo>
                    <a:pt x="0" y="5"/>
                  </a:lnTo>
                  <a:lnTo>
                    <a:pt x="0" y="6"/>
                  </a:lnTo>
                  <a:lnTo>
                    <a:pt x="0" y="7"/>
                  </a:lnTo>
                  <a:lnTo>
                    <a:pt x="0" y="8"/>
                  </a:lnTo>
                  <a:lnTo>
                    <a:pt x="1" y="8"/>
                  </a:lnTo>
                  <a:lnTo>
                    <a:pt x="1" y="10"/>
                  </a:lnTo>
                  <a:lnTo>
                    <a:pt x="2" y="10"/>
                  </a:lnTo>
                  <a:lnTo>
                    <a:pt x="2" y="11"/>
                  </a:lnTo>
                  <a:lnTo>
                    <a:pt x="3" y="12"/>
                  </a:lnTo>
                  <a:lnTo>
                    <a:pt x="4" y="13"/>
                  </a:lnTo>
                  <a:lnTo>
                    <a:pt x="5" y="13"/>
                  </a:lnTo>
                  <a:lnTo>
                    <a:pt x="6" y="14"/>
                  </a:lnTo>
                  <a:lnTo>
                    <a:pt x="7" y="15"/>
                  </a:lnTo>
                  <a:lnTo>
                    <a:pt x="8" y="15"/>
                  </a:lnTo>
                  <a:lnTo>
                    <a:pt x="9" y="15"/>
                  </a:lnTo>
                  <a:lnTo>
                    <a:pt x="10" y="16"/>
                  </a:lnTo>
                  <a:lnTo>
                    <a:pt x="11" y="16"/>
                  </a:lnTo>
                  <a:lnTo>
                    <a:pt x="12" y="17"/>
                  </a:lnTo>
                  <a:lnTo>
                    <a:pt x="13" y="17"/>
                  </a:lnTo>
                  <a:lnTo>
                    <a:pt x="14" y="17"/>
                  </a:lnTo>
                  <a:lnTo>
                    <a:pt x="15" y="17"/>
                  </a:lnTo>
                  <a:lnTo>
                    <a:pt x="16" y="17"/>
                  </a:lnTo>
                  <a:lnTo>
                    <a:pt x="17" y="18"/>
                  </a:lnTo>
                  <a:lnTo>
                    <a:pt x="18" y="18"/>
                  </a:lnTo>
                  <a:lnTo>
                    <a:pt x="19" y="18"/>
                  </a:lnTo>
                  <a:lnTo>
                    <a:pt x="20" y="18"/>
                  </a:lnTo>
                  <a:lnTo>
                    <a:pt x="21" y="18"/>
                  </a:lnTo>
                  <a:lnTo>
                    <a:pt x="22" y="19"/>
                  </a:lnTo>
                  <a:lnTo>
                    <a:pt x="23" y="19"/>
                  </a:lnTo>
                  <a:lnTo>
                    <a:pt x="24" y="19"/>
                  </a:lnTo>
                  <a:lnTo>
                    <a:pt x="25" y="19"/>
                  </a:lnTo>
                  <a:lnTo>
                    <a:pt x="26" y="19"/>
                  </a:lnTo>
                  <a:lnTo>
                    <a:pt x="27" y="18"/>
                  </a:lnTo>
                  <a:lnTo>
                    <a:pt x="28" y="18"/>
                  </a:lnTo>
                  <a:lnTo>
                    <a:pt x="29" y="18"/>
                  </a:lnTo>
                  <a:lnTo>
                    <a:pt x="30" y="18"/>
                  </a:lnTo>
                  <a:lnTo>
                    <a:pt x="31" y="17"/>
                  </a:lnTo>
                  <a:lnTo>
                    <a:pt x="32" y="17"/>
                  </a:lnTo>
                  <a:lnTo>
                    <a:pt x="33" y="17"/>
                  </a:lnTo>
                  <a:lnTo>
                    <a:pt x="33" y="16"/>
                  </a:lnTo>
                  <a:lnTo>
                    <a:pt x="34" y="16"/>
                  </a:lnTo>
                  <a:lnTo>
                    <a:pt x="34" y="15"/>
                  </a:lnTo>
                  <a:lnTo>
                    <a:pt x="35" y="14"/>
                  </a:lnTo>
                  <a:lnTo>
                    <a:pt x="35" y="13"/>
                  </a:lnTo>
                  <a:lnTo>
                    <a:pt x="35" y="12"/>
                  </a:lnTo>
                  <a:lnTo>
                    <a:pt x="34" y="12"/>
                  </a:lnTo>
                  <a:lnTo>
                    <a:pt x="34" y="11"/>
                  </a:lnTo>
                  <a:lnTo>
                    <a:pt x="33" y="11"/>
                  </a:lnTo>
                  <a:lnTo>
                    <a:pt x="33" y="10"/>
                  </a:lnTo>
                  <a:lnTo>
                    <a:pt x="32" y="10"/>
                  </a:lnTo>
                  <a:lnTo>
                    <a:pt x="32" y="8"/>
                  </a:lnTo>
                  <a:lnTo>
                    <a:pt x="32" y="7"/>
                  </a:lnTo>
                  <a:lnTo>
                    <a:pt x="32" y="6"/>
                  </a:lnTo>
                  <a:lnTo>
                    <a:pt x="31" y="5"/>
                  </a:lnTo>
                  <a:lnTo>
                    <a:pt x="30" y="4"/>
                  </a:lnTo>
                  <a:lnTo>
                    <a:pt x="29" y="4"/>
                  </a:lnTo>
                  <a:lnTo>
                    <a:pt x="28" y="3"/>
                  </a:lnTo>
                  <a:lnTo>
                    <a:pt x="28" y="2"/>
                  </a:lnTo>
                  <a:lnTo>
                    <a:pt x="27" y="2"/>
                  </a:lnTo>
                  <a:lnTo>
                    <a:pt x="26" y="2"/>
                  </a:lnTo>
                  <a:lnTo>
                    <a:pt x="26" y="1"/>
                  </a:lnTo>
                  <a:lnTo>
                    <a:pt x="25" y="1"/>
                  </a:lnTo>
                  <a:lnTo>
                    <a:pt x="24" y="1"/>
                  </a:lnTo>
                  <a:lnTo>
                    <a:pt x="24" y="0"/>
                  </a:lnTo>
                  <a:lnTo>
                    <a:pt x="23" y="0"/>
                  </a:lnTo>
                  <a:lnTo>
                    <a:pt x="22" y="0"/>
                  </a:lnTo>
                  <a:lnTo>
                    <a:pt x="21" y="0"/>
                  </a:lnTo>
                  <a:lnTo>
                    <a:pt x="20" y="0"/>
                  </a:lnTo>
                  <a:lnTo>
                    <a:pt x="19" y="0"/>
                  </a:lnTo>
                  <a:lnTo>
                    <a:pt x="18" y="0"/>
                  </a:lnTo>
                  <a:lnTo>
                    <a:pt x="17" y="0"/>
                  </a:lnTo>
                  <a:lnTo>
                    <a:pt x="16" y="0"/>
                  </a:lnTo>
                  <a:lnTo>
                    <a:pt x="15" y="0"/>
                  </a:lnTo>
                  <a:lnTo>
                    <a:pt x="14" y="0"/>
                  </a:lnTo>
                  <a:lnTo>
                    <a:pt x="13" y="0"/>
                  </a:lnTo>
                  <a:lnTo>
                    <a:pt x="12" y="0"/>
                  </a:lnTo>
                  <a:lnTo>
                    <a:pt x="11" y="0"/>
                  </a:lnTo>
                  <a:lnTo>
                    <a:pt x="10" y="0"/>
                  </a:lnTo>
                </a:path>
              </a:pathLst>
            </a:custGeom>
            <a:solidFill>
              <a:srgbClr val="FF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884" name="Freeform 402"/>
            <p:cNvSpPr>
              <a:spLocks/>
            </p:cNvSpPr>
            <p:nvPr/>
          </p:nvSpPr>
          <p:spPr bwMode="auto">
            <a:xfrm>
              <a:off x="3860" y="1678"/>
              <a:ext cx="37" cy="18"/>
            </a:xfrm>
            <a:custGeom>
              <a:avLst/>
              <a:gdLst>
                <a:gd name="T0" fmla="*/ 8 w 37"/>
                <a:gd name="T1" fmla="*/ 1 h 18"/>
                <a:gd name="T2" fmla="*/ 6 w 37"/>
                <a:gd name="T3" fmla="*/ 1 h 18"/>
                <a:gd name="T4" fmla="*/ 4 w 37"/>
                <a:gd name="T5" fmla="*/ 1 h 18"/>
                <a:gd name="T6" fmla="*/ 2 w 37"/>
                <a:gd name="T7" fmla="*/ 3 h 18"/>
                <a:gd name="T8" fmla="*/ 1 w 37"/>
                <a:gd name="T9" fmla="*/ 4 h 18"/>
                <a:gd name="T10" fmla="*/ 0 w 37"/>
                <a:gd name="T11" fmla="*/ 5 h 18"/>
                <a:gd name="T12" fmla="*/ 0 w 37"/>
                <a:gd name="T13" fmla="*/ 7 h 18"/>
                <a:gd name="T14" fmla="*/ 1 w 37"/>
                <a:gd name="T15" fmla="*/ 8 h 18"/>
                <a:gd name="T16" fmla="*/ 1 w 37"/>
                <a:gd name="T17" fmla="*/ 10 h 18"/>
                <a:gd name="T18" fmla="*/ 2 w 37"/>
                <a:gd name="T19" fmla="*/ 11 h 18"/>
                <a:gd name="T20" fmla="*/ 4 w 37"/>
                <a:gd name="T21" fmla="*/ 12 h 18"/>
                <a:gd name="T22" fmla="*/ 5 w 37"/>
                <a:gd name="T23" fmla="*/ 13 h 18"/>
                <a:gd name="T24" fmla="*/ 7 w 37"/>
                <a:gd name="T25" fmla="*/ 13 h 18"/>
                <a:gd name="T26" fmla="*/ 8 w 37"/>
                <a:gd name="T27" fmla="*/ 14 h 18"/>
                <a:gd name="T28" fmla="*/ 10 w 37"/>
                <a:gd name="T29" fmla="*/ 15 h 18"/>
                <a:gd name="T30" fmla="*/ 12 w 37"/>
                <a:gd name="T31" fmla="*/ 15 h 18"/>
                <a:gd name="T32" fmla="*/ 14 w 37"/>
                <a:gd name="T33" fmla="*/ 16 h 18"/>
                <a:gd name="T34" fmla="*/ 16 w 37"/>
                <a:gd name="T35" fmla="*/ 16 h 18"/>
                <a:gd name="T36" fmla="*/ 19 w 37"/>
                <a:gd name="T37" fmla="*/ 17 h 18"/>
                <a:gd name="T38" fmla="*/ 21 w 37"/>
                <a:gd name="T39" fmla="*/ 17 h 18"/>
                <a:gd name="T40" fmla="*/ 23 w 37"/>
                <a:gd name="T41" fmla="*/ 17 h 18"/>
                <a:gd name="T42" fmla="*/ 25 w 37"/>
                <a:gd name="T43" fmla="*/ 17 h 18"/>
                <a:gd name="T44" fmla="*/ 27 w 37"/>
                <a:gd name="T45" fmla="*/ 17 h 18"/>
                <a:gd name="T46" fmla="*/ 29 w 37"/>
                <a:gd name="T47" fmla="*/ 17 h 18"/>
                <a:gd name="T48" fmla="*/ 31 w 37"/>
                <a:gd name="T49" fmla="*/ 17 h 18"/>
                <a:gd name="T50" fmla="*/ 32 w 37"/>
                <a:gd name="T51" fmla="*/ 16 h 18"/>
                <a:gd name="T52" fmla="*/ 33 w 37"/>
                <a:gd name="T53" fmla="*/ 15 h 18"/>
                <a:gd name="T54" fmla="*/ 35 w 37"/>
                <a:gd name="T55" fmla="*/ 15 h 18"/>
                <a:gd name="T56" fmla="*/ 35 w 37"/>
                <a:gd name="T57" fmla="*/ 13 h 18"/>
                <a:gd name="T58" fmla="*/ 36 w 37"/>
                <a:gd name="T59" fmla="*/ 12 h 18"/>
                <a:gd name="T60" fmla="*/ 35 w 37"/>
                <a:gd name="T61" fmla="*/ 11 h 18"/>
                <a:gd name="T62" fmla="*/ 34 w 37"/>
                <a:gd name="T63" fmla="*/ 10 h 18"/>
                <a:gd name="T64" fmla="*/ 33 w 37"/>
                <a:gd name="T65" fmla="*/ 9 h 18"/>
                <a:gd name="T66" fmla="*/ 32 w 37"/>
                <a:gd name="T67" fmla="*/ 7 h 18"/>
                <a:gd name="T68" fmla="*/ 31 w 37"/>
                <a:gd name="T69" fmla="*/ 5 h 18"/>
                <a:gd name="T70" fmla="*/ 30 w 37"/>
                <a:gd name="T71" fmla="*/ 3 h 18"/>
                <a:gd name="T72" fmla="*/ 28 w 37"/>
                <a:gd name="T73" fmla="*/ 3 h 18"/>
                <a:gd name="T74" fmla="*/ 27 w 37"/>
                <a:gd name="T75" fmla="*/ 2 h 18"/>
                <a:gd name="T76" fmla="*/ 26 w 37"/>
                <a:gd name="T77" fmla="*/ 1 h 18"/>
                <a:gd name="T78" fmla="*/ 24 w 37"/>
                <a:gd name="T79" fmla="*/ 1 h 18"/>
                <a:gd name="T80" fmla="*/ 23 w 37"/>
                <a:gd name="T81" fmla="*/ 0 h 18"/>
                <a:gd name="T82" fmla="*/ 21 w 37"/>
                <a:gd name="T83" fmla="*/ 0 h 18"/>
                <a:gd name="T84" fmla="*/ 19 w 37"/>
                <a:gd name="T85" fmla="*/ 0 h 18"/>
                <a:gd name="T86" fmla="*/ 16 w 37"/>
                <a:gd name="T87" fmla="*/ 0 h 18"/>
                <a:gd name="T88" fmla="*/ 14 w 37"/>
                <a:gd name="T89" fmla="*/ 0 h 18"/>
                <a:gd name="T90" fmla="*/ 12 w 37"/>
                <a:gd name="T91" fmla="*/ 0 h 18"/>
                <a:gd name="T92" fmla="*/ 10 w 37"/>
                <a:gd name="T93" fmla="*/ 0 h 1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7" h="18">
                  <a:moveTo>
                    <a:pt x="9" y="1"/>
                  </a:moveTo>
                  <a:lnTo>
                    <a:pt x="8" y="1"/>
                  </a:lnTo>
                  <a:lnTo>
                    <a:pt x="7" y="1"/>
                  </a:lnTo>
                  <a:lnTo>
                    <a:pt x="6" y="1"/>
                  </a:lnTo>
                  <a:lnTo>
                    <a:pt x="5" y="1"/>
                  </a:lnTo>
                  <a:lnTo>
                    <a:pt x="4" y="1"/>
                  </a:lnTo>
                  <a:lnTo>
                    <a:pt x="3" y="2"/>
                  </a:lnTo>
                  <a:lnTo>
                    <a:pt x="2" y="3"/>
                  </a:lnTo>
                  <a:lnTo>
                    <a:pt x="1" y="3"/>
                  </a:lnTo>
                  <a:lnTo>
                    <a:pt x="1" y="4"/>
                  </a:lnTo>
                  <a:lnTo>
                    <a:pt x="0" y="4"/>
                  </a:lnTo>
                  <a:lnTo>
                    <a:pt x="0" y="5"/>
                  </a:lnTo>
                  <a:lnTo>
                    <a:pt x="0" y="6"/>
                  </a:lnTo>
                  <a:lnTo>
                    <a:pt x="0" y="7"/>
                  </a:lnTo>
                  <a:lnTo>
                    <a:pt x="0" y="8"/>
                  </a:lnTo>
                  <a:lnTo>
                    <a:pt x="1" y="8"/>
                  </a:lnTo>
                  <a:lnTo>
                    <a:pt x="1" y="9"/>
                  </a:lnTo>
                  <a:lnTo>
                    <a:pt x="1" y="10"/>
                  </a:lnTo>
                  <a:lnTo>
                    <a:pt x="2" y="10"/>
                  </a:lnTo>
                  <a:lnTo>
                    <a:pt x="2" y="11"/>
                  </a:lnTo>
                  <a:lnTo>
                    <a:pt x="3" y="11"/>
                  </a:lnTo>
                  <a:lnTo>
                    <a:pt x="4" y="12"/>
                  </a:lnTo>
                  <a:lnTo>
                    <a:pt x="5" y="12"/>
                  </a:lnTo>
                  <a:lnTo>
                    <a:pt x="5" y="13"/>
                  </a:lnTo>
                  <a:lnTo>
                    <a:pt x="6" y="13"/>
                  </a:lnTo>
                  <a:lnTo>
                    <a:pt x="7" y="13"/>
                  </a:lnTo>
                  <a:lnTo>
                    <a:pt x="7" y="14"/>
                  </a:lnTo>
                  <a:lnTo>
                    <a:pt x="8" y="14"/>
                  </a:lnTo>
                  <a:lnTo>
                    <a:pt x="9" y="15"/>
                  </a:lnTo>
                  <a:lnTo>
                    <a:pt x="10" y="15"/>
                  </a:lnTo>
                  <a:lnTo>
                    <a:pt x="11" y="15"/>
                  </a:lnTo>
                  <a:lnTo>
                    <a:pt x="12" y="15"/>
                  </a:lnTo>
                  <a:lnTo>
                    <a:pt x="13" y="16"/>
                  </a:lnTo>
                  <a:lnTo>
                    <a:pt x="14" y="16"/>
                  </a:lnTo>
                  <a:lnTo>
                    <a:pt x="15" y="16"/>
                  </a:lnTo>
                  <a:lnTo>
                    <a:pt x="16" y="16"/>
                  </a:lnTo>
                  <a:lnTo>
                    <a:pt x="17" y="17"/>
                  </a:lnTo>
                  <a:lnTo>
                    <a:pt x="19" y="17"/>
                  </a:lnTo>
                  <a:lnTo>
                    <a:pt x="20" y="17"/>
                  </a:lnTo>
                  <a:lnTo>
                    <a:pt x="21" y="17"/>
                  </a:lnTo>
                  <a:lnTo>
                    <a:pt x="22" y="17"/>
                  </a:lnTo>
                  <a:lnTo>
                    <a:pt x="23" y="17"/>
                  </a:lnTo>
                  <a:lnTo>
                    <a:pt x="24" y="17"/>
                  </a:lnTo>
                  <a:lnTo>
                    <a:pt x="25" y="17"/>
                  </a:lnTo>
                  <a:lnTo>
                    <a:pt x="26" y="17"/>
                  </a:lnTo>
                  <a:lnTo>
                    <a:pt x="27" y="17"/>
                  </a:lnTo>
                  <a:lnTo>
                    <a:pt x="28" y="17"/>
                  </a:lnTo>
                  <a:lnTo>
                    <a:pt x="29" y="17"/>
                  </a:lnTo>
                  <a:lnTo>
                    <a:pt x="30" y="17"/>
                  </a:lnTo>
                  <a:lnTo>
                    <a:pt x="31" y="17"/>
                  </a:lnTo>
                  <a:lnTo>
                    <a:pt x="32" y="17"/>
                  </a:lnTo>
                  <a:lnTo>
                    <a:pt x="32" y="16"/>
                  </a:lnTo>
                  <a:lnTo>
                    <a:pt x="33" y="16"/>
                  </a:lnTo>
                  <a:lnTo>
                    <a:pt x="33" y="15"/>
                  </a:lnTo>
                  <a:lnTo>
                    <a:pt x="34" y="15"/>
                  </a:lnTo>
                  <a:lnTo>
                    <a:pt x="35" y="15"/>
                  </a:lnTo>
                  <a:lnTo>
                    <a:pt x="35" y="14"/>
                  </a:lnTo>
                  <a:lnTo>
                    <a:pt x="35" y="13"/>
                  </a:lnTo>
                  <a:lnTo>
                    <a:pt x="36" y="13"/>
                  </a:lnTo>
                  <a:lnTo>
                    <a:pt x="36" y="12"/>
                  </a:lnTo>
                  <a:lnTo>
                    <a:pt x="35" y="12"/>
                  </a:lnTo>
                  <a:lnTo>
                    <a:pt x="35" y="11"/>
                  </a:lnTo>
                  <a:lnTo>
                    <a:pt x="34" y="11"/>
                  </a:lnTo>
                  <a:lnTo>
                    <a:pt x="34" y="10"/>
                  </a:lnTo>
                  <a:lnTo>
                    <a:pt x="34" y="9"/>
                  </a:lnTo>
                  <a:lnTo>
                    <a:pt x="33" y="9"/>
                  </a:lnTo>
                  <a:lnTo>
                    <a:pt x="32" y="8"/>
                  </a:lnTo>
                  <a:lnTo>
                    <a:pt x="32" y="7"/>
                  </a:lnTo>
                  <a:lnTo>
                    <a:pt x="32" y="6"/>
                  </a:lnTo>
                  <a:lnTo>
                    <a:pt x="31" y="5"/>
                  </a:lnTo>
                  <a:lnTo>
                    <a:pt x="30" y="4"/>
                  </a:lnTo>
                  <a:lnTo>
                    <a:pt x="30" y="3"/>
                  </a:lnTo>
                  <a:lnTo>
                    <a:pt x="29" y="3"/>
                  </a:lnTo>
                  <a:lnTo>
                    <a:pt x="28" y="3"/>
                  </a:lnTo>
                  <a:lnTo>
                    <a:pt x="28" y="2"/>
                  </a:lnTo>
                  <a:lnTo>
                    <a:pt x="27" y="2"/>
                  </a:lnTo>
                  <a:lnTo>
                    <a:pt x="27" y="1"/>
                  </a:lnTo>
                  <a:lnTo>
                    <a:pt x="26" y="1"/>
                  </a:lnTo>
                  <a:lnTo>
                    <a:pt x="25" y="1"/>
                  </a:lnTo>
                  <a:lnTo>
                    <a:pt x="24" y="1"/>
                  </a:lnTo>
                  <a:lnTo>
                    <a:pt x="24" y="0"/>
                  </a:lnTo>
                  <a:lnTo>
                    <a:pt x="23" y="0"/>
                  </a:lnTo>
                  <a:lnTo>
                    <a:pt x="22" y="0"/>
                  </a:lnTo>
                  <a:lnTo>
                    <a:pt x="21" y="0"/>
                  </a:lnTo>
                  <a:lnTo>
                    <a:pt x="20" y="0"/>
                  </a:lnTo>
                  <a:lnTo>
                    <a:pt x="19" y="0"/>
                  </a:lnTo>
                  <a:lnTo>
                    <a:pt x="17" y="0"/>
                  </a:lnTo>
                  <a:lnTo>
                    <a:pt x="16" y="0"/>
                  </a:lnTo>
                  <a:lnTo>
                    <a:pt x="15" y="0"/>
                  </a:lnTo>
                  <a:lnTo>
                    <a:pt x="14" y="0"/>
                  </a:lnTo>
                  <a:lnTo>
                    <a:pt x="13" y="0"/>
                  </a:lnTo>
                  <a:lnTo>
                    <a:pt x="12" y="0"/>
                  </a:lnTo>
                  <a:lnTo>
                    <a:pt x="11" y="0"/>
                  </a:lnTo>
                  <a:lnTo>
                    <a:pt x="10" y="0"/>
                  </a:lnTo>
                  <a:lnTo>
                    <a:pt x="9" y="1"/>
                  </a:lnTo>
                </a:path>
              </a:pathLst>
            </a:custGeom>
            <a:solidFill>
              <a:srgbClr val="FF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885" name="Freeform 403"/>
            <p:cNvSpPr>
              <a:spLocks/>
            </p:cNvSpPr>
            <p:nvPr/>
          </p:nvSpPr>
          <p:spPr bwMode="auto">
            <a:xfrm>
              <a:off x="3150" y="1656"/>
              <a:ext cx="38" cy="25"/>
            </a:xfrm>
            <a:custGeom>
              <a:avLst/>
              <a:gdLst>
                <a:gd name="T0" fmla="*/ 35 w 38"/>
                <a:gd name="T1" fmla="*/ 1 h 25"/>
                <a:gd name="T2" fmla="*/ 33 w 38"/>
                <a:gd name="T3" fmla="*/ 0 h 25"/>
                <a:gd name="T4" fmla="*/ 31 w 38"/>
                <a:gd name="T5" fmla="*/ 0 h 25"/>
                <a:gd name="T6" fmla="*/ 29 w 38"/>
                <a:gd name="T7" fmla="*/ 0 h 25"/>
                <a:gd name="T8" fmla="*/ 26 w 38"/>
                <a:gd name="T9" fmla="*/ 0 h 25"/>
                <a:gd name="T10" fmla="*/ 24 w 38"/>
                <a:gd name="T11" fmla="*/ 0 h 25"/>
                <a:gd name="T12" fmla="*/ 21 w 38"/>
                <a:gd name="T13" fmla="*/ 0 h 25"/>
                <a:gd name="T14" fmla="*/ 19 w 38"/>
                <a:gd name="T15" fmla="*/ 1 h 25"/>
                <a:gd name="T16" fmla="*/ 15 w 38"/>
                <a:gd name="T17" fmla="*/ 2 h 25"/>
                <a:gd name="T18" fmla="*/ 12 w 38"/>
                <a:gd name="T19" fmla="*/ 2 h 25"/>
                <a:gd name="T20" fmla="*/ 10 w 38"/>
                <a:gd name="T21" fmla="*/ 4 h 25"/>
                <a:gd name="T22" fmla="*/ 8 w 38"/>
                <a:gd name="T23" fmla="*/ 5 h 25"/>
                <a:gd name="T24" fmla="*/ 4 w 38"/>
                <a:gd name="T25" fmla="*/ 7 h 25"/>
                <a:gd name="T26" fmla="*/ 3 w 38"/>
                <a:gd name="T27" fmla="*/ 9 h 25"/>
                <a:gd name="T28" fmla="*/ 1 w 38"/>
                <a:gd name="T29" fmla="*/ 11 h 25"/>
                <a:gd name="T30" fmla="*/ 0 w 38"/>
                <a:gd name="T31" fmla="*/ 12 h 25"/>
                <a:gd name="T32" fmla="*/ 0 w 38"/>
                <a:gd name="T33" fmla="*/ 14 h 25"/>
                <a:gd name="T34" fmla="*/ 0 w 38"/>
                <a:gd name="T35" fmla="*/ 16 h 25"/>
                <a:gd name="T36" fmla="*/ 0 w 38"/>
                <a:gd name="T37" fmla="*/ 18 h 25"/>
                <a:gd name="T38" fmla="*/ 1 w 38"/>
                <a:gd name="T39" fmla="*/ 19 h 25"/>
                <a:gd name="T40" fmla="*/ 2 w 38"/>
                <a:gd name="T41" fmla="*/ 20 h 25"/>
                <a:gd name="T42" fmla="*/ 4 w 38"/>
                <a:gd name="T43" fmla="*/ 21 h 25"/>
                <a:gd name="T44" fmla="*/ 5 w 38"/>
                <a:gd name="T45" fmla="*/ 22 h 25"/>
                <a:gd name="T46" fmla="*/ 6 w 38"/>
                <a:gd name="T47" fmla="*/ 23 h 25"/>
                <a:gd name="T48" fmla="*/ 8 w 38"/>
                <a:gd name="T49" fmla="*/ 23 h 25"/>
                <a:gd name="T50" fmla="*/ 9 w 38"/>
                <a:gd name="T51" fmla="*/ 24 h 25"/>
                <a:gd name="T52" fmla="*/ 10 w 38"/>
                <a:gd name="T53" fmla="*/ 23 h 25"/>
                <a:gd name="T54" fmla="*/ 12 w 38"/>
                <a:gd name="T55" fmla="*/ 23 h 25"/>
                <a:gd name="T56" fmla="*/ 14 w 38"/>
                <a:gd name="T57" fmla="*/ 23 h 25"/>
                <a:gd name="T58" fmla="*/ 16 w 38"/>
                <a:gd name="T59" fmla="*/ 23 h 25"/>
                <a:gd name="T60" fmla="*/ 19 w 38"/>
                <a:gd name="T61" fmla="*/ 23 h 25"/>
                <a:gd name="T62" fmla="*/ 21 w 38"/>
                <a:gd name="T63" fmla="*/ 23 h 25"/>
                <a:gd name="T64" fmla="*/ 22 w 38"/>
                <a:gd name="T65" fmla="*/ 24 h 25"/>
                <a:gd name="T66" fmla="*/ 24 w 38"/>
                <a:gd name="T67" fmla="*/ 24 h 25"/>
                <a:gd name="T68" fmla="*/ 26 w 38"/>
                <a:gd name="T69" fmla="*/ 24 h 25"/>
                <a:gd name="T70" fmla="*/ 27 w 38"/>
                <a:gd name="T71" fmla="*/ 23 h 25"/>
                <a:gd name="T72" fmla="*/ 29 w 38"/>
                <a:gd name="T73" fmla="*/ 23 h 25"/>
                <a:gd name="T74" fmla="*/ 30 w 38"/>
                <a:gd name="T75" fmla="*/ 22 h 25"/>
                <a:gd name="T76" fmla="*/ 32 w 38"/>
                <a:gd name="T77" fmla="*/ 21 h 25"/>
                <a:gd name="T78" fmla="*/ 33 w 38"/>
                <a:gd name="T79" fmla="*/ 20 h 25"/>
                <a:gd name="T80" fmla="*/ 34 w 38"/>
                <a:gd name="T81" fmla="*/ 19 h 25"/>
                <a:gd name="T82" fmla="*/ 35 w 38"/>
                <a:gd name="T83" fmla="*/ 18 h 25"/>
                <a:gd name="T84" fmla="*/ 35 w 38"/>
                <a:gd name="T85" fmla="*/ 16 h 25"/>
                <a:gd name="T86" fmla="*/ 35 w 38"/>
                <a:gd name="T87" fmla="*/ 14 h 25"/>
                <a:gd name="T88" fmla="*/ 35 w 38"/>
                <a:gd name="T89" fmla="*/ 12 h 25"/>
                <a:gd name="T90" fmla="*/ 35 w 38"/>
                <a:gd name="T91" fmla="*/ 10 h 25"/>
                <a:gd name="T92" fmla="*/ 36 w 38"/>
                <a:gd name="T93" fmla="*/ 9 h 25"/>
                <a:gd name="T94" fmla="*/ 36 w 38"/>
                <a:gd name="T95" fmla="*/ 7 h 25"/>
                <a:gd name="T96" fmla="*/ 37 w 38"/>
                <a:gd name="T97" fmla="*/ 5 h 25"/>
                <a:gd name="T98" fmla="*/ 37 w 38"/>
                <a:gd name="T99" fmla="*/ 3 h 2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8" h="25">
                  <a:moveTo>
                    <a:pt x="37" y="2"/>
                  </a:moveTo>
                  <a:lnTo>
                    <a:pt x="35" y="1"/>
                  </a:lnTo>
                  <a:lnTo>
                    <a:pt x="34" y="0"/>
                  </a:lnTo>
                  <a:lnTo>
                    <a:pt x="33" y="0"/>
                  </a:lnTo>
                  <a:lnTo>
                    <a:pt x="32" y="0"/>
                  </a:lnTo>
                  <a:lnTo>
                    <a:pt x="31" y="0"/>
                  </a:lnTo>
                  <a:lnTo>
                    <a:pt x="30" y="0"/>
                  </a:lnTo>
                  <a:lnTo>
                    <a:pt x="29" y="0"/>
                  </a:lnTo>
                  <a:lnTo>
                    <a:pt x="27" y="0"/>
                  </a:lnTo>
                  <a:lnTo>
                    <a:pt x="26" y="0"/>
                  </a:lnTo>
                  <a:lnTo>
                    <a:pt x="25" y="0"/>
                  </a:lnTo>
                  <a:lnTo>
                    <a:pt x="24" y="0"/>
                  </a:lnTo>
                  <a:lnTo>
                    <a:pt x="23" y="0"/>
                  </a:lnTo>
                  <a:lnTo>
                    <a:pt x="21" y="0"/>
                  </a:lnTo>
                  <a:lnTo>
                    <a:pt x="20" y="0"/>
                  </a:lnTo>
                  <a:lnTo>
                    <a:pt x="19" y="1"/>
                  </a:lnTo>
                  <a:lnTo>
                    <a:pt x="16" y="1"/>
                  </a:lnTo>
                  <a:lnTo>
                    <a:pt x="15" y="2"/>
                  </a:lnTo>
                  <a:lnTo>
                    <a:pt x="14" y="2"/>
                  </a:lnTo>
                  <a:lnTo>
                    <a:pt x="12" y="2"/>
                  </a:lnTo>
                  <a:lnTo>
                    <a:pt x="11" y="3"/>
                  </a:lnTo>
                  <a:lnTo>
                    <a:pt x="10" y="4"/>
                  </a:lnTo>
                  <a:lnTo>
                    <a:pt x="9" y="4"/>
                  </a:lnTo>
                  <a:lnTo>
                    <a:pt x="8" y="5"/>
                  </a:lnTo>
                  <a:lnTo>
                    <a:pt x="6" y="6"/>
                  </a:lnTo>
                  <a:lnTo>
                    <a:pt x="4" y="7"/>
                  </a:lnTo>
                  <a:lnTo>
                    <a:pt x="4" y="8"/>
                  </a:lnTo>
                  <a:lnTo>
                    <a:pt x="3" y="9"/>
                  </a:lnTo>
                  <a:lnTo>
                    <a:pt x="2" y="10"/>
                  </a:lnTo>
                  <a:lnTo>
                    <a:pt x="1" y="11"/>
                  </a:lnTo>
                  <a:lnTo>
                    <a:pt x="1" y="12"/>
                  </a:lnTo>
                  <a:lnTo>
                    <a:pt x="0" y="12"/>
                  </a:lnTo>
                  <a:lnTo>
                    <a:pt x="0" y="13"/>
                  </a:lnTo>
                  <a:lnTo>
                    <a:pt x="0" y="14"/>
                  </a:lnTo>
                  <a:lnTo>
                    <a:pt x="0" y="15"/>
                  </a:lnTo>
                  <a:lnTo>
                    <a:pt x="0" y="16"/>
                  </a:lnTo>
                  <a:lnTo>
                    <a:pt x="0" y="17"/>
                  </a:lnTo>
                  <a:lnTo>
                    <a:pt x="0" y="18"/>
                  </a:lnTo>
                  <a:lnTo>
                    <a:pt x="1" y="18"/>
                  </a:lnTo>
                  <a:lnTo>
                    <a:pt x="1" y="19"/>
                  </a:lnTo>
                  <a:lnTo>
                    <a:pt x="2" y="19"/>
                  </a:lnTo>
                  <a:lnTo>
                    <a:pt x="2" y="20"/>
                  </a:lnTo>
                  <a:lnTo>
                    <a:pt x="3" y="21"/>
                  </a:lnTo>
                  <a:lnTo>
                    <a:pt x="4" y="21"/>
                  </a:lnTo>
                  <a:lnTo>
                    <a:pt x="4" y="22"/>
                  </a:lnTo>
                  <a:lnTo>
                    <a:pt x="5" y="22"/>
                  </a:lnTo>
                  <a:lnTo>
                    <a:pt x="6" y="22"/>
                  </a:lnTo>
                  <a:lnTo>
                    <a:pt x="6" y="23"/>
                  </a:lnTo>
                  <a:lnTo>
                    <a:pt x="7" y="23"/>
                  </a:lnTo>
                  <a:lnTo>
                    <a:pt x="8" y="23"/>
                  </a:lnTo>
                  <a:lnTo>
                    <a:pt x="9" y="23"/>
                  </a:lnTo>
                  <a:lnTo>
                    <a:pt x="9" y="24"/>
                  </a:lnTo>
                  <a:lnTo>
                    <a:pt x="10" y="24"/>
                  </a:lnTo>
                  <a:lnTo>
                    <a:pt x="10" y="23"/>
                  </a:lnTo>
                  <a:lnTo>
                    <a:pt x="11" y="23"/>
                  </a:lnTo>
                  <a:lnTo>
                    <a:pt x="12" y="23"/>
                  </a:lnTo>
                  <a:lnTo>
                    <a:pt x="13" y="23"/>
                  </a:lnTo>
                  <a:lnTo>
                    <a:pt x="14" y="23"/>
                  </a:lnTo>
                  <a:lnTo>
                    <a:pt x="15" y="23"/>
                  </a:lnTo>
                  <a:lnTo>
                    <a:pt x="16" y="23"/>
                  </a:lnTo>
                  <a:lnTo>
                    <a:pt x="17" y="23"/>
                  </a:lnTo>
                  <a:lnTo>
                    <a:pt x="19" y="23"/>
                  </a:lnTo>
                  <a:lnTo>
                    <a:pt x="20" y="23"/>
                  </a:lnTo>
                  <a:lnTo>
                    <a:pt x="21" y="23"/>
                  </a:lnTo>
                  <a:lnTo>
                    <a:pt x="22" y="23"/>
                  </a:lnTo>
                  <a:lnTo>
                    <a:pt x="22" y="24"/>
                  </a:lnTo>
                  <a:lnTo>
                    <a:pt x="23" y="24"/>
                  </a:lnTo>
                  <a:lnTo>
                    <a:pt x="24" y="24"/>
                  </a:lnTo>
                  <a:lnTo>
                    <a:pt x="25" y="24"/>
                  </a:lnTo>
                  <a:lnTo>
                    <a:pt x="26" y="24"/>
                  </a:lnTo>
                  <a:lnTo>
                    <a:pt x="27" y="24"/>
                  </a:lnTo>
                  <a:lnTo>
                    <a:pt x="27" y="23"/>
                  </a:lnTo>
                  <a:lnTo>
                    <a:pt x="28" y="23"/>
                  </a:lnTo>
                  <a:lnTo>
                    <a:pt x="29" y="23"/>
                  </a:lnTo>
                  <a:lnTo>
                    <a:pt x="29" y="22"/>
                  </a:lnTo>
                  <a:lnTo>
                    <a:pt x="30" y="22"/>
                  </a:lnTo>
                  <a:lnTo>
                    <a:pt x="31" y="22"/>
                  </a:lnTo>
                  <a:lnTo>
                    <a:pt x="32" y="21"/>
                  </a:lnTo>
                  <a:lnTo>
                    <a:pt x="33" y="21"/>
                  </a:lnTo>
                  <a:lnTo>
                    <a:pt x="33" y="20"/>
                  </a:lnTo>
                  <a:lnTo>
                    <a:pt x="34" y="20"/>
                  </a:lnTo>
                  <a:lnTo>
                    <a:pt x="34" y="19"/>
                  </a:lnTo>
                  <a:lnTo>
                    <a:pt x="34" y="18"/>
                  </a:lnTo>
                  <a:lnTo>
                    <a:pt x="35" y="18"/>
                  </a:lnTo>
                  <a:lnTo>
                    <a:pt x="35" y="17"/>
                  </a:lnTo>
                  <a:lnTo>
                    <a:pt x="35" y="16"/>
                  </a:lnTo>
                  <a:lnTo>
                    <a:pt x="35" y="15"/>
                  </a:lnTo>
                  <a:lnTo>
                    <a:pt x="35" y="14"/>
                  </a:lnTo>
                  <a:lnTo>
                    <a:pt x="35" y="13"/>
                  </a:lnTo>
                  <a:lnTo>
                    <a:pt x="35" y="12"/>
                  </a:lnTo>
                  <a:lnTo>
                    <a:pt x="35" y="11"/>
                  </a:lnTo>
                  <a:lnTo>
                    <a:pt x="35" y="10"/>
                  </a:lnTo>
                  <a:lnTo>
                    <a:pt x="35" y="9"/>
                  </a:lnTo>
                  <a:lnTo>
                    <a:pt x="36" y="9"/>
                  </a:lnTo>
                  <a:lnTo>
                    <a:pt x="36" y="8"/>
                  </a:lnTo>
                  <a:lnTo>
                    <a:pt x="36" y="7"/>
                  </a:lnTo>
                  <a:lnTo>
                    <a:pt x="37" y="6"/>
                  </a:lnTo>
                  <a:lnTo>
                    <a:pt x="37" y="5"/>
                  </a:lnTo>
                  <a:lnTo>
                    <a:pt x="37" y="4"/>
                  </a:lnTo>
                  <a:lnTo>
                    <a:pt x="37" y="3"/>
                  </a:lnTo>
                  <a:lnTo>
                    <a:pt x="37" y="2"/>
                  </a:lnTo>
                </a:path>
              </a:pathLst>
            </a:custGeom>
            <a:solidFill>
              <a:srgbClr val="FF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886" name="Freeform 404"/>
            <p:cNvSpPr>
              <a:spLocks/>
            </p:cNvSpPr>
            <p:nvPr/>
          </p:nvSpPr>
          <p:spPr bwMode="auto">
            <a:xfrm>
              <a:off x="3164" y="1689"/>
              <a:ext cx="31" cy="30"/>
            </a:xfrm>
            <a:custGeom>
              <a:avLst/>
              <a:gdLst>
                <a:gd name="T0" fmla="*/ 7 w 31"/>
                <a:gd name="T1" fmla="*/ 0 h 30"/>
                <a:gd name="T2" fmla="*/ 6 w 31"/>
                <a:gd name="T3" fmla="*/ 1 h 30"/>
                <a:gd name="T4" fmla="*/ 5 w 31"/>
                <a:gd name="T5" fmla="*/ 2 h 30"/>
                <a:gd name="T6" fmla="*/ 4 w 31"/>
                <a:gd name="T7" fmla="*/ 3 h 30"/>
                <a:gd name="T8" fmla="*/ 3 w 31"/>
                <a:gd name="T9" fmla="*/ 4 h 30"/>
                <a:gd name="T10" fmla="*/ 2 w 31"/>
                <a:gd name="T11" fmla="*/ 5 h 30"/>
                <a:gd name="T12" fmla="*/ 2 w 31"/>
                <a:gd name="T13" fmla="*/ 7 h 30"/>
                <a:gd name="T14" fmla="*/ 1 w 31"/>
                <a:gd name="T15" fmla="*/ 8 h 30"/>
                <a:gd name="T16" fmla="*/ 1 w 31"/>
                <a:gd name="T17" fmla="*/ 10 h 30"/>
                <a:gd name="T18" fmla="*/ 1 w 31"/>
                <a:gd name="T19" fmla="*/ 12 h 30"/>
                <a:gd name="T20" fmla="*/ 1 w 31"/>
                <a:gd name="T21" fmla="*/ 15 h 30"/>
                <a:gd name="T22" fmla="*/ 0 w 31"/>
                <a:gd name="T23" fmla="*/ 17 h 30"/>
                <a:gd name="T24" fmla="*/ 1 w 31"/>
                <a:gd name="T25" fmla="*/ 18 h 30"/>
                <a:gd name="T26" fmla="*/ 1 w 31"/>
                <a:gd name="T27" fmla="*/ 20 h 30"/>
                <a:gd name="T28" fmla="*/ 2 w 31"/>
                <a:gd name="T29" fmla="*/ 21 h 30"/>
                <a:gd name="T30" fmla="*/ 2 w 31"/>
                <a:gd name="T31" fmla="*/ 23 h 30"/>
                <a:gd name="T32" fmla="*/ 4 w 31"/>
                <a:gd name="T33" fmla="*/ 23 h 30"/>
                <a:gd name="T34" fmla="*/ 6 w 31"/>
                <a:gd name="T35" fmla="*/ 25 h 30"/>
                <a:gd name="T36" fmla="*/ 8 w 31"/>
                <a:gd name="T37" fmla="*/ 26 h 30"/>
                <a:gd name="T38" fmla="*/ 9 w 31"/>
                <a:gd name="T39" fmla="*/ 27 h 30"/>
                <a:gd name="T40" fmla="*/ 11 w 31"/>
                <a:gd name="T41" fmla="*/ 28 h 30"/>
                <a:gd name="T42" fmla="*/ 13 w 31"/>
                <a:gd name="T43" fmla="*/ 28 h 30"/>
                <a:gd name="T44" fmla="*/ 14 w 31"/>
                <a:gd name="T45" fmla="*/ 29 h 30"/>
                <a:gd name="T46" fmla="*/ 17 w 31"/>
                <a:gd name="T47" fmla="*/ 29 h 30"/>
                <a:gd name="T48" fmla="*/ 19 w 31"/>
                <a:gd name="T49" fmla="*/ 28 h 30"/>
                <a:gd name="T50" fmla="*/ 21 w 31"/>
                <a:gd name="T51" fmla="*/ 28 h 30"/>
                <a:gd name="T52" fmla="*/ 23 w 31"/>
                <a:gd name="T53" fmla="*/ 27 h 30"/>
                <a:gd name="T54" fmla="*/ 25 w 31"/>
                <a:gd name="T55" fmla="*/ 26 h 30"/>
                <a:gd name="T56" fmla="*/ 27 w 31"/>
                <a:gd name="T57" fmla="*/ 25 h 30"/>
                <a:gd name="T58" fmla="*/ 29 w 31"/>
                <a:gd name="T59" fmla="*/ 23 h 30"/>
                <a:gd name="T60" fmla="*/ 29 w 31"/>
                <a:gd name="T61" fmla="*/ 21 h 30"/>
                <a:gd name="T62" fmla="*/ 30 w 31"/>
                <a:gd name="T63" fmla="*/ 20 h 30"/>
                <a:gd name="T64" fmla="*/ 29 w 31"/>
                <a:gd name="T65" fmla="*/ 18 h 30"/>
                <a:gd name="T66" fmla="*/ 29 w 31"/>
                <a:gd name="T67" fmla="*/ 16 h 30"/>
                <a:gd name="T68" fmla="*/ 29 w 31"/>
                <a:gd name="T69" fmla="*/ 13 h 30"/>
                <a:gd name="T70" fmla="*/ 29 w 31"/>
                <a:gd name="T71" fmla="*/ 11 h 30"/>
                <a:gd name="T72" fmla="*/ 28 w 31"/>
                <a:gd name="T73" fmla="*/ 10 h 30"/>
                <a:gd name="T74" fmla="*/ 27 w 31"/>
                <a:gd name="T75" fmla="*/ 8 h 30"/>
                <a:gd name="T76" fmla="*/ 25 w 31"/>
                <a:gd name="T77" fmla="*/ 7 h 30"/>
                <a:gd name="T78" fmla="*/ 23 w 31"/>
                <a:gd name="T79" fmla="*/ 6 h 30"/>
                <a:gd name="T80" fmla="*/ 21 w 31"/>
                <a:gd name="T81" fmla="*/ 4 h 30"/>
                <a:gd name="T82" fmla="*/ 20 w 31"/>
                <a:gd name="T83" fmla="*/ 3 h 30"/>
                <a:gd name="T84" fmla="*/ 19 w 31"/>
                <a:gd name="T85" fmla="*/ 2 h 30"/>
                <a:gd name="T86" fmla="*/ 17 w 31"/>
                <a:gd name="T87" fmla="*/ 2 h 30"/>
                <a:gd name="T88" fmla="*/ 16 w 31"/>
                <a:gd name="T89" fmla="*/ 1 h 30"/>
                <a:gd name="T90" fmla="*/ 13 w 31"/>
                <a:gd name="T91" fmla="*/ 0 h 30"/>
                <a:gd name="T92" fmla="*/ 11 w 31"/>
                <a:gd name="T93" fmla="*/ 0 h 30"/>
                <a:gd name="T94" fmla="*/ 9 w 31"/>
                <a:gd name="T95" fmla="*/ 0 h 3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1" h="30">
                  <a:moveTo>
                    <a:pt x="8" y="0"/>
                  </a:moveTo>
                  <a:lnTo>
                    <a:pt x="7" y="0"/>
                  </a:lnTo>
                  <a:lnTo>
                    <a:pt x="6" y="0"/>
                  </a:lnTo>
                  <a:lnTo>
                    <a:pt x="6" y="1"/>
                  </a:lnTo>
                  <a:lnTo>
                    <a:pt x="5" y="1"/>
                  </a:lnTo>
                  <a:lnTo>
                    <a:pt x="5" y="2"/>
                  </a:lnTo>
                  <a:lnTo>
                    <a:pt x="4" y="2"/>
                  </a:lnTo>
                  <a:lnTo>
                    <a:pt x="4" y="3"/>
                  </a:lnTo>
                  <a:lnTo>
                    <a:pt x="3" y="3"/>
                  </a:lnTo>
                  <a:lnTo>
                    <a:pt x="3" y="4"/>
                  </a:lnTo>
                  <a:lnTo>
                    <a:pt x="2" y="4"/>
                  </a:lnTo>
                  <a:lnTo>
                    <a:pt x="2" y="5"/>
                  </a:lnTo>
                  <a:lnTo>
                    <a:pt x="2" y="6"/>
                  </a:lnTo>
                  <a:lnTo>
                    <a:pt x="2" y="7"/>
                  </a:lnTo>
                  <a:lnTo>
                    <a:pt x="2" y="8"/>
                  </a:lnTo>
                  <a:lnTo>
                    <a:pt x="1" y="8"/>
                  </a:lnTo>
                  <a:lnTo>
                    <a:pt x="1" y="9"/>
                  </a:lnTo>
                  <a:lnTo>
                    <a:pt x="1" y="10"/>
                  </a:lnTo>
                  <a:lnTo>
                    <a:pt x="1" y="11"/>
                  </a:lnTo>
                  <a:lnTo>
                    <a:pt x="1" y="12"/>
                  </a:lnTo>
                  <a:lnTo>
                    <a:pt x="1" y="13"/>
                  </a:lnTo>
                  <a:lnTo>
                    <a:pt x="1" y="15"/>
                  </a:lnTo>
                  <a:lnTo>
                    <a:pt x="0" y="16"/>
                  </a:lnTo>
                  <a:lnTo>
                    <a:pt x="0" y="17"/>
                  </a:lnTo>
                  <a:lnTo>
                    <a:pt x="1" y="17"/>
                  </a:lnTo>
                  <a:lnTo>
                    <a:pt x="1" y="18"/>
                  </a:lnTo>
                  <a:lnTo>
                    <a:pt x="1" y="19"/>
                  </a:lnTo>
                  <a:lnTo>
                    <a:pt x="1" y="20"/>
                  </a:lnTo>
                  <a:lnTo>
                    <a:pt x="1" y="21"/>
                  </a:lnTo>
                  <a:lnTo>
                    <a:pt x="2" y="21"/>
                  </a:lnTo>
                  <a:lnTo>
                    <a:pt x="2" y="22"/>
                  </a:lnTo>
                  <a:lnTo>
                    <a:pt x="2" y="23"/>
                  </a:lnTo>
                  <a:lnTo>
                    <a:pt x="3" y="23"/>
                  </a:lnTo>
                  <a:lnTo>
                    <a:pt x="4" y="23"/>
                  </a:lnTo>
                  <a:lnTo>
                    <a:pt x="4" y="24"/>
                  </a:lnTo>
                  <a:lnTo>
                    <a:pt x="6" y="25"/>
                  </a:lnTo>
                  <a:lnTo>
                    <a:pt x="7" y="26"/>
                  </a:lnTo>
                  <a:lnTo>
                    <a:pt x="8" y="26"/>
                  </a:lnTo>
                  <a:lnTo>
                    <a:pt x="8" y="27"/>
                  </a:lnTo>
                  <a:lnTo>
                    <a:pt x="9" y="27"/>
                  </a:lnTo>
                  <a:lnTo>
                    <a:pt x="10" y="27"/>
                  </a:lnTo>
                  <a:lnTo>
                    <a:pt x="11" y="28"/>
                  </a:lnTo>
                  <a:lnTo>
                    <a:pt x="12" y="28"/>
                  </a:lnTo>
                  <a:lnTo>
                    <a:pt x="13" y="28"/>
                  </a:lnTo>
                  <a:lnTo>
                    <a:pt x="14" y="28"/>
                  </a:lnTo>
                  <a:lnTo>
                    <a:pt x="14" y="29"/>
                  </a:lnTo>
                  <a:lnTo>
                    <a:pt x="16" y="29"/>
                  </a:lnTo>
                  <a:lnTo>
                    <a:pt x="17" y="29"/>
                  </a:lnTo>
                  <a:lnTo>
                    <a:pt x="18" y="29"/>
                  </a:lnTo>
                  <a:lnTo>
                    <a:pt x="19" y="28"/>
                  </a:lnTo>
                  <a:lnTo>
                    <a:pt x="20" y="28"/>
                  </a:lnTo>
                  <a:lnTo>
                    <a:pt x="21" y="28"/>
                  </a:lnTo>
                  <a:lnTo>
                    <a:pt x="22" y="28"/>
                  </a:lnTo>
                  <a:lnTo>
                    <a:pt x="23" y="27"/>
                  </a:lnTo>
                  <a:lnTo>
                    <a:pt x="24" y="27"/>
                  </a:lnTo>
                  <a:lnTo>
                    <a:pt x="25" y="26"/>
                  </a:lnTo>
                  <a:lnTo>
                    <a:pt x="26" y="25"/>
                  </a:lnTo>
                  <a:lnTo>
                    <a:pt x="27" y="25"/>
                  </a:lnTo>
                  <a:lnTo>
                    <a:pt x="28" y="24"/>
                  </a:lnTo>
                  <a:lnTo>
                    <a:pt x="29" y="23"/>
                  </a:lnTo>
                  <a:lnTo>
                    <a:pt x="29" y="22"/>
                  </a:lnTo>
                  <a:lnTo>
                    <a:pt x="29" y="21"/>
                  </a:lnTo>
                  <a:lnTo>
                    <a:pt x="29" y="20"/>
                  </a:lnTo>
                  <a:lnTo>
                    <a:pt x="30" y="20"/>
                  </a:lnTo>
                  <a:lnTo>
                    <a:pt x="29" y="19"/>
                  </a:lnTo>
                  <a:lnTo>
                    <a:pt x="29" y="18"/>
                  </a:lnTo>
                  <a:lnTo>
                    <a:pt x="29" y="17"/>
                  </a:lnTo>
                  <a:lnTo>
                    <a:pt x="29" y="16"/>
                  </a:lnTo>
                  <a:lnTo>
                    <a:pt x="29" y="15"/>
                  </a:lnTo>
                  <a:lnTo>
                    <a:pt x="29" y="13"/>
                  </a:lnTo>
                  <a:lnTo>
                    <a:pt x="29" y="12"/>
                  </a:lnTo>
                  <a:lnTo>
                    <a:pt x="29" y="11"/>
                  </a:lnTo>
                  <a:lnTo>
                    <a:pt x="28" y="11"/>
                  </a:lnTo>
                  <a:lnTo>
                    <a:pt x="28" y="10"/>
                  </a:lnTo>
                  <a:lnTo>
                    <a:pt x="27" y="9"/>
                  </a:lnTo>
                  <a:lnTo>
                    <a:pt x="27" y="8"/>
                  </a:lnTo>
                  <a:lnTo>
                    <a:pt x="26" y="8"/>
                  </a:lnTo>
                  <a:lnTo>
                    <a:pt x="25" y="7"/>
                  </a:lnTo>
                  <a:lnTo>
                    <a:pt x="24" y="6"/>
                  </a:lnTo>
                  <a:lnTo>
                    <a:pt x="23" y="6"/>
                  </a:lnTo>
                  <a:lnTo>
                    <a:pt x="22" y="5"/>
                  </a:lnTo>
                  <a:lnTo>
                    <a:pt x="21" y="4"/>
                  </a:lnTo>
                  <a:lnTo>
                    <a:pt x="20" y="4"/>
                  </a:lnTo>
                  <a:lnTo>
                    <a:pt x="20" y="3"/>
                  </a:lnTo>
                  <a:lnTo>
                    <a:pt x="19" y="3"/>
                  </a:lnTo>
                  <a:lnTo>
                    <a:pt x="19" y="2"/>
                  </a:lnTo>
                  <a:lnTo>
                    <a:pt x="18" y="2"/>
                  </a:lnTo>
                  <a:lnTo>
                    <a:pt x="17" y="2"/>
                  </a:lnTo>
                  <a:lnTo>
                    <a:pt x="17" y="1"/>
                  </a:lnTo>
                  <a:lnTo>
                    <a:pt x="16" y="1"/>
                  </a:lnTo>
                  <a:lnTo>
                    <a:pt x="14" y="0"/>
                  </a:lnTo>
                  <a:lnTo>
                    <a:pt x="13" y="0"/>
                  </a:lnTo>
                  <a:lnTo>
                    <a:pt x="12" y="0"/>
                  </a:lnTo>
                  <a:lnTo>
                    <a:pt x="11" y="0"/>
                  </a:lnTo>
                  <a:lnTo>
                    <a:pt x="10" y="0"/>
                  </a:lnTo>
                  <a:lnTo>
                    <a:pt x="9" y="0"/>
                  </a:lnTo>
                  <a:lnTo>
                    <a:pt x="8" y="0"/>
                  </a:lnTo>
                </a:path>
              </a:pathLst>
            </a:custGeom>
            <a:solidFill>
              <a:srgbClr val="FF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887" name="Freeform 405"/>
            <p:cNvSpPr>
              <a:spLocks/>
            </p:cNvSpPr>
            <p:nvPr/>
          </p:nvSpPr>
          <p:spPr bwMode="auto">
            <a:xfrm>
              <a:off x="3421" y="1667"/>
              <a:ext cx="26" cy="25"/>
            </a:xfrm>
            <a:custGeom>
              <a:avLst/>
              <a:gdLst>
                <a:gd name="T0" fmla="*/ 6 w 26"/>
                <a:gd name="T1" fmla="*/ 1 h 25"/>
                <a:gd name="T2" fmla="*/ 4 w 26"/>
                <a:gd name="T3" fmla="*/ 2 h 25"/>
                <a:gd name="T4" fmla="*/ 3 w 26"/>
                <a:gd name="T5" fmla="*/ 4 h 25"/>
                <a:gd name="T6" fmla="*/ 2 w 26"/>
                <a:gd name="T7" fmla="*/ 5 h 25"/>
                <a:gd name="T8" fmla="*/ 1 w 26"/>
                <a:gd name="T9" fmla="*/ 7 h 25"/>
                <a:gd name="T10" fmla="*/ 0 w 26"/>
                <a:gd name="T11" fmla="*/ 9 h 25"/>
                <a:gd name="T12" fmla="*/ 0 w 26"/>
                <a:gd name="T13" fmla="*/ 11 h 25"/>
                <a:gd name="T14" fmla="*/ 0 w 26"/>
                <a:gd name="T15" fmla="*/ 13 h 25"/>
                <a:gd name="T16" fmla="*/ 0 w 26"/>
                <a:gd name="T17" fmla="*/ 15 h 25"/>
                <a:gd name="T18" fmla="*/ 0 w 26"/>
                <a:gd name="T19" fmla="*/ 17 h 25"/>
                <a:gd name="T20" fmla="*/ 0 w 26"/>
                <a:gd name="T21" fmla="*/ 19 h 25"/>
                <a:gd name="T22" fmla="*/ 1 w 26"/>
                <a:gd name="T23" fmla="*/ 20 h 25"/>
                <a:gd name="T24" fmla="*/ 1 w 26"/>
                <a:gd name="T25" fmla="*/ 22 h 25"/>
                <a:gd name="T26" fmla="*/ 2 w 26"/>
                <a:gd name="T27" fmla="*/ 23 h 25"/>
                <a:gd name="T28" fmla="*/ 4 w 26"/>
                <a:gd name="T29" fmla="*/ 24 h 25"/>
                <a:gd name="T30" fmla="*/ 6 w 26"/>
                <a:gd name="T31" fmla="*/ 24 h 25"/>
                <a:gd name="T32" fmla="*/ 8 w 26"/>
                <a:gd name="T33" fmla="*/ 24 h 25"/>
                <a:gd name="T34" fmla="*/ 10 w 26"/>
                <a:gd name="T35" fmla="*/ 24 h 25"/>
                <a:gd name="T36" fmla="*/ 12 w 26"/>
                <a:gd name="T37" fmla="*/ 23 h 25"/>
                <a:gd name="T38" fmla="*/ 13 w 26"/>
                <a:gd name="T39" fmla="*/ 22 h 25"/>
                <a:gd name="T40" fmla="*/ 15 w 26"/>
                <a:gd name="T41" fmla="*/ 22 h 25"/>
                <a:gd name="T42" fmla="*/ 17 w 26"/>
                <a:gd name="T43" fmla="*/ 22 h 25"/>
                <a:gd name="T44" fmla="*/ 18 w 26"/>
                <a:gd name="T45" fmla="*/ 21 h 25"/>
                <a:gd name="T46" fmla="*/ 19 w 26"/>
                <a:gd name="T47" fmla="*/ 20 h 25"/>
                <a:gd name="T48" fmla="*/ 20 w 26"/>
                <a:gd name="T49" fmla="*/ 19 h 25"/>
                <a:gd name="T50" fmla="*/ 21 w 26"/>
                <a:gd name="T51" fmla="*/ 17 h 25"/>
                <a:gd name="T52" fmla="*/ 22 w 26"/>
                <a:gd name="T53" fmla="*/ 16 h 25"/>
                <a:gd name="T54" fmla="*/ 23 w 26"/>
                <a:gd name="T55" fmla="*/ 15 h 25"/>
                <a:gd name="T56" fmla="*/ 24 w 26"/>
                <a:gd name="T57" fmla="*/ 14 h 25"/>
                <a:gd name="T58" fmla="*/ 24 w 26"/>
                <a:gd name="T59" fmla="*/ 12 h 25"/>
                <a:gd name="T60" fmla="*/ 25 w 26"/>
                <a:gd name="T61" fmla="*/ 10 h 25"/>
                <a:gd name="T62" fmla="*/ 25 w 26"/>
                <a:gd name="T63" fmla="*/ 8 h 25"/>
                <a:gd name="T64" fmla="*/ 25 w 26"/>
                <a:gd name="T65" fmla="*/ 6 h 25"/>
                <a:gd name="T66" fmla="*/ 23 w 26"/>
                <a:gd name="T67" fmla="*/ 6 h 25"/>
                <a:gd name="T68" fmla="*/ 21 w 26"/>
                <a:gd name="T69" fmla="*/ 5 h 25"/>
                <a:gd name="T70" fmla="*/ 19 w 26"/>
                <a:gd name="T71" fmla="*/ 5 h 25"/>
                <a:gd name="T72" fmla="*/ 18 w 26"/>
                <a:gd name="T73" fmla="*/ 4 h 25"/>
                <a:gd name="T74" fmla="*/ 16 w 26"/>
                <a:gd name="T75" fmla="*/ 3 h 25"/>
                <a:gd name="T76" fmla="*/ 15 w 26"/>
                <a:gd name="T77" fmla="*/ 2 h 25"/>
                <a:gd name="T78" fmla="*/ 13 w 26"/>
                <a:gd name="T79" fmla="*/ 2 h 25"/>
                <a:gd name="T80" fmla="*/ 12 w 26"/>
                <a:gd name="T81" fmla="*/ 0 h 25"/>
                <a:gd name="T82" fmla="*/ 10 w 26"/>
                <a:gd name="T83" fmla="*/ 0 h 25"/>
                <a:gd name="T84" fmla="*/ 8 w 26"/>
                <a:gd name="T85" fmla="*/ 0 h 2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6" h="25">
                  <a:moveTo>
                    <a:pt x="7" y="0"/>
                  </a:moveTo>
                  <a:lnTo>
                    <a:pt x="6" y="1"/>
                  </a:lnTo>
                  <a:lnTo>
                    <a:pt x="5" y="2"/>
                  </a:lnTo>
                  <a:lnTo>
                    <a:pt x="4" y="2"/>
                  </a:lnTo>
                  <a:lnTo>
                    <a:pt x="4" y="3"/>
                  </a:lnTo>
                  <a:lnTo>
                    <a:pt x="3" y="4"/>
                  </a:lnTo>
                  <a:lnTo>
                    <a:pt x="2" y="4"/>
                  </a:lnTo>
                  <a:lnTo>
                    <a:pt x="2" y="5"/>
                  </a:lnTo>
                  <a:lnTo>
                    <a:pt x="2" y="6"/>
                  </a:lnTo>
                  <a:lnTo>
                    <a:pt x="1" y="7"/>
                  </a:lnTo>
                  <a:lnTo>
                    <a:pt x="1" y="8"/>
                  </a:lnTo>
                  <a:lnTo>
                    <a:pt x="0" y="9"/>
                  </a:lnTo>
                  <a:lnTo>
                    <a:pt x="0" y="10"/>
                  </a:lnTo>
                  <a:lnTo>
                    <a:pt x="0" y="11"/>
                  </a:lnTo>
                  <a:lnTo>
                    <a:pt x="0" y="12"/>
                  </a:lnTo>
                  <a:lnTo>
                    <a:pt x="0" y="13"/>
                  </a:lnTo>
                  <a:lnTo>
                    <a:pt x="0" y="14"/>
                  </a:lnTo>
                  <a:lnTo>
                    <a:pt x="0" y="15"/>
                  </a:lnTo>
                  <a:lnTo>
                    <a:pt x="0" y="16"/>
                  </a:lnTo>
                  <a:lnTo>
                    <a:pt x="0" y="17"/>
                  </a:lnTo>
                  <a:lnTo>
                    <a:pt x="0" y="18"/>
                  </a:lnTo>
                  <a:lnTo>
                    <a:pt x="0" y="19"/>
                  </a:lnTo>
                  <a:lnTo>
                    <a:pt x="0" y="20"/>
                  </a:lnTo>
                  <a:lnTo>
                    <a:pt x="1" y="20"/>
                  </a:lnTo>
                  <a:lnTo>
                    <a:pt x="1" y="21"/>
                  </a:lnTo>
                  <a:lnTo>
                    <a:pt x="1" y="22"/>
                  </a:lnTo>
                  <a:lnTo>
                    <a:pt x="2" y="22"/>
                  </a:lnTo>
                  <a:lnTo>
                    <a:pt x="2" y="23"/>
                  </a:lnTo>
                  <a:lnTo>
                    <a:pt x="3" y="24"/>
                  </a:lnTo>
                  <a:lnTo>
                    <a:pt x="4" y="24"/>
                  </a:lnTo>
                  <a:lnTo>
                    <a:pt x="5" y="24"/>
                  </a:lnTo>
                  <a:lnTo>
                    <a:pt x="6" y="24"/>
                  </a:lnTo>
                  <a:lnTo>
                    <a:pt x="7" y="24"/>
                  </a:lnTo>
                  <a:lnTo>
                    <a:pt x="8" y="24"/>
                  </a:lnTo>
                  <a:lnTo>
                    <a:pt x="9" y="24"/>
                  </a:lnTo>
                  <a:lnTo>
                    <a:pt x="10" y="24"/>
                  </a:lnTo>
                  <a:lnTo>
                    <a:pt x="11" y="24"/>
                  </a:lnTo>
                  <a:lnTo>
                    <a:pt x="12" y="23"/>
                  </a:lnTo>
                  <a:lnTo>
                    <a:pt x="13" y="23"/>
                  </a:lnTo>
                  <a:lnTo>
                    <a:pt x="13" y="22"/>
                  </a:lnTo>
                  <a:lnTo>
                    <a:pt x="14" y="22"/>
                  </a:lnTo>
                  <a:lnTo>
                    <a:pt x="15" y="22"/>
                  </a:lnTo>
                  <a:lnTo>
                    <a:pt x="16" y="22"/>
                  </a:lnTo>
                  <a:lnTo>
                    <a:pt x="17" y="22"/>
                  </a:lnTo>
                  <a:lnTo>
                    <a:pt x="17" y="21"/>
                  </a:lnTo>
                  <a:lnTo>
                    <a:pt x="18" y="21"/>
                  </a:lnTo>
                  <a:lnTo>
                    <a:pt x="18" y="20"/>
                  </a:lnTo>
                  <a:lnTo>
                    <a:pt x="19" y="20"/>
                  </a:lnTo>
                  <a:lnTo>
                    <a:pt x="19" y="19"/>
                  </a:lnTo>
                  <a:lnTo>
                    <a:pt x="20" y="19"/>
                  </a:lnTo>
                  <a:lnTo>
                    <a:pt x="21" y="18"/>
                  </a:lnTo>
                  <a:lnTo>
                    <a:pt x="21" y="17"/>
                  </a:lnTo>
                  <a:lnTo>
                    <a:pt x="22" y="17"/>
                  </a:lnTo>
                  <a:lnTo>
                    <a:pt x="22" y="16"/>
                  </a:lnTo>
                  <a:lnTo>
                    <a:pt x="23" y="16"/>
                  </a:lnTo>
                  <a:lnTo>
                    <a:pt x="23" y="15"/>
                  </a:lnTo>
                  <a:lnTo>
                    <a:pt x="23" y="14"/>
                  </a:lnTo>
                  <a:lnTo>
                    <a:pt x="24" y="14"/>
                  </a:lnTo>
                  <a:lnTo>
                    <a:pt x="24" y="13"/>
                  </a:lnTo>
                  <a:lnTo>
                    <a:pt x="24" y="12"/>
                  </a:lnTo>
                  <a:lnTo>
                    <a:pt x="25" y="11"/>
                  </a:lnTo>
                  <a:lnTo>
                    <a:pt x="25" y="10"/>
                  </a:lnTo>
                  <a:lnTo>
                    <a:pt x="25" y="9"/>
                  </a:lnTo>
                  <a:lnTo>
                    <a:pt x="25" y="8"/>
                  </a:lnTo>
                  <a:lnTo>
                    <a:pt x="25" y="7"/>
                  </a:lnTo>
                  <a:lnTo>
                    <a:pt x="25" y="6"/>
                  </a:lnTo>
                  <a:lnTo>
                    <a:pt x="24" y="6"/>
                  </a:lnTo>
                  <a:lnTo>
                    <a:pt x="23" y="6"/>
                  </a:lnTo>
                  <a:lnTo>
                    <a:pt x="21" y="6"/>
                  </a:lnTo>
                  <a:lnTo>
                    <a:pt x="21" y="5"/>
                  </a:lnTo>
                  <a:lnTo>
                    <a:pt x="20" y="5"/>
                  </a:lnTo>
                  <a:lnTo>
                    <a:pt x="19" y="5"/>
                  </a:lnTo>
                  <a:lnTo>
                    <a:pt x="19" y="4"/>
                  </a:lnTo>
                  <a:lnTo>
                    <a:pt x="18" y="4"/>
                  </a:lnTo>
                  <a:lnTo>
                    <a:pt x="17" y="4"/>
                  </a:lnTo>
                  <a:lnTo>
                    <a:pt x="16" y="3"/>
                  </a:lnTo>
                  <a:lnTo>
                    <a:pt x="15" y="3"/>
                  </a:lnTo>
                  <a:lnTo>
                    <a:pt x="15" y="2"/>
                  </a:lnTo>
                  <a:lnTo>
                    <a:pt x="14" y="2"/>
                  </a:lnTo>
                  <a:lnTo>
                    <a:pt x="13" y="2"/>
                  </a:lnTo>
                  <a:lnTo>
                    <a:pt x="13" y="1"/>
                  </a:lnTo>
                  <a:lnTo>
                    <a:pt x="12" y="0"/>
                  </a:lnTo>
                  <a:lnTo>
                    <a:pt x="11" y="0"/>
                  </a:lnTo>
                  <a:lnTo>
                    <a:pt x="10" y="0"/>
                  </a:lnTo>
                  <a:lnTo>
                    <a:pt x="9" y="0"/>
                  </a:lnTo>
                  <a:lnTo>
                    <a:pt x="8" y="0"/>
                  </a:lnTo>
                  <a:lnTo>
                    <a:pt x="7" y="0"/>
                  </a:lnTo>
                </a:path>
              </a:pathLst>
            </a:custGeom>
            <a:solidFill>
              <a:srgbClr val="FF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888" name="Freeform 406"/>
            <p:cNvSpPr>
              <a:spLocks/>
            </p:cNvSpPr>
            <p:nvPr/>
          </p:nvSpPr>
          <p:spPr bwMode="auto">
            <a:xfrm>
              <a:off x="3244" y="1697"/>
              <a:ext cx="29" cy="27"/>
            </a:xfrm>
            <a:custGeom>
              <a:avLst/>
              <a:gdLst>
                <a:gd name="T0" fmla="*/ 6 w 29"/>
                <a:gd name="T1" fmla="*/ 2 h 27"/>
                <a:gd name="T2" fmla="*/ 4 w 29"/>
                <a:gd name="T3" fmla="*/ 3 h 27"/>
                <a:gd name="T4" fmla="*/ 3 w 29"/>
                <a:gd name="T5" fmla="*/ 4 h 27"/>
                <a:gd name="T6" fmla="*/ 2 w 29"/>
                <a:gd name="T7" fmla="*/ 6 h 27"/>
                <a:gd name="T8" fmla="*/ 2 w 29"/>
                <a:gd name="T9" fmla="*/ 8 h 27"/>
                <a:gd name="T10" fmla="*/ 1 w 29"/>
                <a:gd name="T11" fmla="*/ 9 h 27"/>
                <a:gd name="T12" fmla="*/ 0 w 29"/>
                <a:gd name="T13" fmla="*/ 11 h 27"/>
                <a:gd name="T14" fmla="*/ 0 w 29"/>
                <a:gd name="T15" fmla="*/ 14 h 27"/>
                <a:gd name="T16" fmla="*/ 0 w 29"/>
                <a:gd name="T17" fmla="*/ 16 h 27"/>
                <a:gd name="T18" fmla="*/ 0 w 29"/>
                <a:gd name="T19" fmla="*/ 18 h 27"/>
                <a:gd name="T20" fmla="*/ 0 w 29"/>
                <a:gd name="T21" fmla="*/ 20 h 27"/>
                <a:gd name="T22" fmla="*/ 1 w 29"/>
                <a:gd name="T23" fmla="*/ 22 h 27"/>
                <a:gd name="T24" fmla="*/ 2 w 29"/>
                <a:gd name="T25" fmla="*/ 24 h 27"/>
                <a:gd name="T26" fmla="*/ 4 w 29"/>
                <a:gd name="T27" fmla="*/ 25 h 27"/>
                <a:gd name="T28" fmla="*/ 5 w 29"/>
                <a:gd name="T29" fmla="*/ 26 h 27"/>
                <a:gd name="T30" fmla="*/ 7 w 29"/>
                <a:gd name="T31" fmla="*/ 26 h 27"/>
                <a:gd name="T32" fmla="*/ 9 w 29"/>
                <a:gd name="T33" fmla="*/ 26 h 27"/>
                <a:gd name="T34" fmla="*/ 10 w 29"/>
                <a:gd name="T35" fmla="*/ 25 h 27"/>
                <a:gd name="T36" fmla="*/ 12 w 29"/>
                <a:gd name="T37" fmla="*/ 25 h 27"/>
                <a:gd name="T38" fmla="*/ 15 w 29"/>
                <a:gd name="T39" fmla="*/ 25 h 27"/>
                <a:gd name="T40" fmla="*/ 17 w 29"/>
                <a:gd name="T41" fmla="*/ 24 h 27"/>
                <a:gd name="T42" fmla="*/ 18 w 29"/>
                <a:gd name="T43" fmla="*/ 23 h 27"/>
                <a:gd name="T44" fmla="*/ 20 w 29"/>
                <a:gd name="T45" fmla="*/ 23 h 27"/>
                <a:gd name="T46" fmla="*/ 21 w 29"/>
                <a:gd name="T47" fmla="*/ 22 h 27"/>
                <a:gd name="T48" fmla="*/ 22 w 29"/>
                <a:gd name="T49" fmla="*/ 21 h 27"/>
                <a:gd name="T50" fmla="*/ 23 w 29"/>
                <a:gd name="T51" fmla="*/ 20 h 27"/>
                <a:gd name="T52" fmla="*/ 24 w 29"/>
                <a:gd name="T53" fmla="*/ 19 h 27"/>
                <a:gd name="T54" fmla="*/ 25 w 29"/>
                <a:gd name="T55" fmla="*/ 17 h 27"/>
                <a:gd name="T56" fmla="*/ 26 w 29"/>
                <a:gd name="T57" fmla="*/ 16 h 27"/>
                <a:gd name="T58" fmla="*/ 27 w 29"/>
                <a:gd name="T59" fmla="*/ 15 h 27"/>
                <a:gd name="T60" fmla="*/ 27 w 29"/>
                <a:gd name="T61" fmla="*/ 12 h 27"/>
                <a:gd name="T62" fmla="*/ 27 w 29"/>
                <a:gd name="T63" fmla="*/ 10 h 27"/>
                <a:gd name="T64" fmla="*/ 28 w 29"/>
                <a:gd name="T65" fmla="*/ 9 h 27"/>
                <a:gd name="T66" fmla="*/ 28 w 29"/>
                <a:gd name="T67" fmla="*/ 7 h 27"/>
                <a:gd name="T68" fmla="*/ 27 w 29"/>
                <a:gd name="T69" fmla="*/ 6 h 27"/>
                <a:gd name="T70" fmla="*/ 26 w 29"/>
                <a:gd name="T71" fmla="*/ 7 h 27"/>
                <a:gd name="T72" fmla="*/ 23 w 29"/>
                <a:gd name="T73" fmla="*/ 6 h 27"/>
                <a:gd name="T74" fmla="*/ 21 w 29"/>
                <a:gd name="T75" fmla="*/ 5 h 27"/>
                <a:gd name="T76" fmla="*/ 19 w 29"/>
                <a:gd name="T77" fmla="*/ 4 h 27"/>
                <a:gd name="T78" fmla="*/ 17 w 29"/>
                <a:gd name="T79" fmla="*/ 3 h 27"/>
                <a:gd name="T80" fmla="*/ 16 w 29"/>
                <a:gd name="T81" fmla="*/ 2 h 27"/>
                <a:gd name="T82" fmla="*/ 13 w 29"/>
                <a:gd name="T83" fmla="*/ 2 h 27"/>
                <a:gd name="T84" fmla="*/ 12 w 29"/>
                <a:gd name="T85" fmla="*/ 1 h 27"/>
                <a:gd name="T86" fmla="*/ 10 w 29"/>
                <a:gd name="T87" fmla="*/ 0 h 27"/>
                <a:gd name="T88" fmla="*/ 8 w 29"/>
                <a:gd name="T89" fmla="*/ 0 h 2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9" h="27">
                  <a:moveTo>
                    <a:pt x="8" y="1"/>
                  </a:moveTo>
                  <a:lnTo>
                    <a:pt x="6" y="2"/>
                  </a:lnTo>
                  <a:lnTo>
                    <a:pt x="5" y="3"/>
                  </a:lnTo>
                  <a:lnTo>
                    <a:pt x="4" y="3"/>
                  </a:lnTo>
                  <a:lnTo>
                    <a:pt x="4" y="4"/>
                  </a:lnTo>
                  <a:lnTo>
                    <a:pt x="3" y="4"/>
                  </a:lnTo>
                  <a:lnTo>
                    <a:pt x="3" y="5"/>
                  </a:lnTo>
                  <a:lnTo>
                    <a:pt x="2" y="6"/>
                  </a:lnTo>
                  <a:lnTo>
                    <a:pt x="2" y="7"/>
                  </a:lnTo>
                  <a:lnTo>
                    <a:pt x="2" y="8"/>
                  </a:lnTo>
                  <a:lnTo>
                    <a:pt x="1" y="8"/>
                  </a:lnTo>
                  <a:lnTo>
                    <a:pt x="1" y="9"/>
                  </a:lnTo>
                  <a:lnTo>
                    <a:pt x="1" y="10"/>
                  </a:lnTo>
                  <a:lnTo>
                    <a:pt x="0" y="11"/>
                  </a:lnTo>
                  <a:lnTo>
                    <a:pt x="0" y="12"/>
                  </a:lnTo>
                  <a:lnTo>
                    <a:pt x="0" y="14"/>
                  </a:lnTo>
                  <a:lnTo>
                    <a:pt x="0" y="15"/>
                  </a:lnTo>
                  <a:lnTo>
                    <a:pt x="0" y="16"/>
                  </a:lnTo>
                  <a:lnTo>
                    <a:pt x="0" y="17"/>
                  </a:lnTo>
                  <a:lnTo>
                    <a:pt x="0" y="18"/>
                  </a:lnTo>
                  <a:lnTo>
                    <a:pt x="0" y="19"/>
                  </a:lnTo>
                  <a:lnTo>
                    <a:pt x="0" y="20"/>
                  </a:lnTo>
                  <a:lnTo>
                    <a:pt x="0" y="21"/>
                  </a:lnTo>
                  <a:lnTo>
                    <a:pt x="1" y="22"/>
                  </a:lnTo>
                  <a:lnTo>
                    <a:pt x="1" y="23"/>
                  </a:lnTo>
                  <a:lnTo>
                    <a:pt x="2" y="24"/>
                  </a:lnTo>
                  <a:lnTo>
                    <a:pt x="3" y="25"/>
                  </a:lnTo>
                  <a:lnTo>
                    <a:pt x="4" y="25"/>
                  </a:lnTo>
                  <a:lnTo>
                    <a:pt x="4" y="26"/>
                  </a:lnTo>
                  <a:lnTo>
                    <a:pt x="5" y="26"/>
                  </a:lnTo>
                  <a:lnTo>
                    <a:pt x="6" y="26"/>
                  </a:lnTo>
                  <a:lnTo>
                    <a:pt x="7" y="26"/>
                  </a:lnTo>
                  <a:lnTo>
                    <a:pt x="8" y="26"/>
                  </a:lnTo>
                  <a:lnTo>
                    <a:pt x="9" y="26"/>
                  </a:lnTo>
                  <a:lnTo>
                    <a:pt x="10" y="26"/>
                  </a:lnTo>
                  <a:lnTo>
                    <a:pt x="10" y="25"/>
                  </a:lnTo>
                  <a:lnTo>
                    <a:pt x="11" y="25"/>
                  </a:lnTo>
                  <a:lnTo>
                    <a:pt x="12" y="25"/>
                  </a:lnTo>
                  <a:lnTo>
                    <a:pt x="13" y="25"/>
                  </a:lnTo>
                  <a:lnTo>
                    <a:pt x="15" y="25"/>
                  </a:lnTo>
                  <a:lnTo>
                    <a:pt x="16" y="24"/>
                  </a:lnTo>
                  <a:lnTo>
                    <a:pt x="17" y="24"/>
                  </a:lnTo>
                  <a:lnTo>
                    <a:pt x="18" y="24"/>
                  </a:lnTo>
                  <a:lnTo>
                    <a:pt x="18" y="23"/>
                  </a:lnTo>
                  <a:lnTo>
                    <a:pt x="19" y="23"/>
                  </a:lnTo>
                  <a:lnTo>
                    <a:pt x="20" y="23"/>
                  </a:lnTo>
                  <a:lnTo>
                    <a:pt x="20" y="22"/>
                  </a:lnTo>
                  <a:lnTo>
                    <a:pt x="21" y="22"/>
                  </a:lnTo>
                  <a:lnTo>
                    <a:pt x="21" y="21"/>
                  </a:lnTo>
                  <a:lnTo>
                    <a:pt x="22" y="21"/>
                  </a:lnTo>
                  <a:lnTo>
                    <a:pt x="23" y="21"/>
                  </a:lnTo>
                  <a:lnTo>
                    <a:pt x="23" y="20"/>
                  </a:lnTo>
                  <a:lnTo>
                    <a:pt x="23" y="19"/>
                  </a:lnTo>
                  <a:lnTo>
                    <a:pt x="24" y="19"/>
                  </a:lnTo>
                  <a:lnTo>
                    <a:pt x="25" y="18"/>
                  </a:lnTo>
                  <a:lnTo>
                    <a:pt x="25" y="17"/>
                  </a:lnTo>
                  <a:lnTo>
                    <a:pt x="26" y="17"/>
                  </a:lnTo>
                  <a:lnTo>
                    <a:pt x="26" y="16"/>
                  </a:lnTo>
                  <a:lnTo>
                    <a:pt x="26" y="15"/>
                  </a:lnTo>
                  <a:lnTo>
                    <a:pt x="27" y="15"/>
                  </a:lnTo>
                  <a:lnTo>
                    <a:pt x="27" y="14"/>
                  </a:lnTo>
                  <a:lnTo>
                    <a:pt x="27" y="12"/>
                  </a:lnTo>
                  <a:lnTo>
                    <a:pt x="27" y="11"/>
                  </a:lnTo>
                  <a:lnTo>
                    <a:pt x="27" y="10"/>
                  </a:lnTo>
                  <a:lnTo>
                    <a:pt x="28" y="10"/>
                  </a:lnTo>
                  <a:lnTo>
                    <a:pt x="28" y="9"/>
                  </a:lnTo>
                  <a:lnTo>
                    <a:pt x="28" y="8"/>
                  </a:lnTo>
                  <a:lnTo>
                    <a:pt x="28" y="7"/>
                  </a:lnTo>
                  <a:lnTo>
                    <a:pt x="27" y="7"/>
                  </a:lnTo>
                  <a:lnTo>
                    <a:pt x="27" y="6"/>
                  </a:lnTo>
                  <a:lnTo>
                    <a:pt x="27" y="7"/>
                  </a:lnTo>
                  <a:lnTo>
                    <a:pt x="26" y="7"/>
                  </a:lnTo>
                  <a:lnTo>
                    <a:pt x="24" y="6"/>
                  </a:lnTo>
                  <a:lnTo>
                    <a:pt x="23" y="6"/>
                  </a:lnTo>
                  <a:lnTo>
                    <a:pt x="22" y="6"/>
                  </a:lnTo>
                  <a:lnTo>
                    <a:pt x="21" y="5"/>
                  </a:lnTo>
                  <a:lnTo>
                    <a:pt x="20" y="5"/>
                  </a:lnTo>
                  <a:lnTo>
                    <a:pt x="19" y="4"/>
                  </a:lnTo>
                  <a:lnTo>
                    <a:pt x="18" y="4"/>
                  </a:lnTo>
                  <a:lnTo>
                    <a:pt x="17" y="3"/>
                  </a:lnTo>
                  <a:lnTo>
                    <a:pt x="16" y="3"/>
                  </a:lnTo>
                  <a:lnTo>
                    <a:pt x="16" y="2"/>
                  </a:lnTo>
                  <a:lnTo>
                    <a:pt x="15" y="2"/>
                  </a:lnTo>
                  <a:lnTo>
                    <a:pt x="13" y="2"/>
                  </a:lnTo>
                  <a:lnTo>
                    <a:pt x="13" y="1"/>
                  </a:lnTo>
                  <a:lnTo>
                    <a:pt x="12" y="1"/>
                  </a:lnTo>
                  <a:lnTo>
                    <a:pt x="11" y="0"/>
                  </a:lnTo>
                  <a:lnTo>
                    <a:pt x="10" y="0"/>
                  </a:lnTo>
                  <a:lnTo>
                    <a:pt x="9" y="0"/>
                  </a:lnTo>
                  <a:lnTo>
                    <a:pt x="8" y="0"/>
                  </a:lnTo>
                  <a:lnTo>
                    <a:pt x="8" y="1"/>
                  </a:lnTo>
                </a:path>
              </a:pathLst>
            </a:custGeom>
            <a:solidFill>
              <a:srgbClr val="FF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889" name="Freeform 407"/>
            <p:cNvSpPr>
              <a:spLocks/>
            </p:cNvSpPr>
            <p:nvPr/>
          </p:nvSpPr>
          <p:spPr bwMode="auto">
            <a:xfrm>
              <a:off x="3265" y="1568"/>
              <a:ext cx="31" cy="21"/>
            </a:xfrm>
            <a:custGeom>
              <a:avLst/>
              <a:gdLst>
                <a:gd name="T0" fmla="*/ 11 w 31"/>
                <a:gd name="T1" fmla="*/ 0 h 21"/>
                <a:gd name="T2" fmla="*/ 9 w 31"/>
                <a:gd name="T3" fmla="*/ 0 h 21"/>
                <a:gd name="T4" fmla="*/ 7 w 31"/>
                <a:gd name="T5" fmla="*/ 1 h 21"/>
                <a:gd name="T6" fmla="*/ 5 w 31"/>
                <a:gd name="T7" fmla="*/ 1 h 21"/>
                <a:gd name="T8" fmla="*/ 4 w 31"/>
                <a:gd name="T9" fmla="*/ 3 h 21"/>
                <a:gd name="T10" fmla="*/ 3 w 31"/>
                <a:gd name="T11" fmla="*/ 4 h 21"/>
                <a:gd name="T12" fmla="*/ 1 w 31"/>
                <a:gd name="T13" fmla="*/ 7 h 21"/>
                <a:gd name="T14" fmla="*/ 1 w 31"/>
                <a:gd name="T15" fmla="*/ 9 h 21"/>
                <a:gd name="T16" fmla="*/ 0 w 31"/>
                <a:gd name="T17" fmla="*/ 10 h 21"/>
                <a:gd name="T18" fmla="*/ 0 w 31"/>
                <a:gd name="T19" fmla="*/ 12 h 21"/>
                <a:gd name="T20" fmla="*/ 1 w 31"/>
                <a:gd name="T21" fmla="*/ 14 h 21"/>
                <a:gd name="T22" fmla="*/ 3 w 31"/>
                <a:gd name="T23" fmla="*/ 16 h 21"/>
                <a:gd name="T24" fmla="*/ 4 w 31"/>
                <a:gd name="T25" fmla="*/ 17 h 21"/>
                <a:gd name="T26" fmla="*/ 5 w 31"/>
                <a:gd name="T27" fmla="*/ 18 h 21"/>
                <a:gd name="T28" fmla="*/ 7 w 31"/>
                <a:gd name="T29" fmla="*/ 18 h 21"/>
                <a:gd name="T30" fmla="*/ 9 w 31"/>
                <a:gd name="T31" fmla="*/ 18 h 21"/>
                <a:gd name="T32" fmla="*/ 11 w 31"/>
                <a:gd name="T33" fmla="*/ 18 h 21"/>
                <a:gd name="T34" fmla="*/ 12 w 31"/>
                <a:gd name="T35" fmla="*/ 19 h 21"/>
                <a:gd name="T36" fmla="*/ 14 w 31"/>
                <a:gd name="T37" fmla="*/ 19 h 21"/>
                <a:gd name="T38" fmla="*/ 17 w 31"/>
                <a:gd name="T39" fmla="*/ 19 h 21"/>
                <a:gd name="T40" fmla="*/ 19 w 31"/>
                <a:gd name="T41" fmla="*/ 20 h 21"/>
                <a:gd name="T42" fmla="*/ 21 w 31"/>
                <a:gd name="T43" fmla="*/ 20 h 21"/>
                <a:gd name="T44" fmla="*/ 23 w 31"/>
                <a:gd name="T45" fmla="*/ 20 h 21"/>
                <a:gd name="T46" fmla="*/ 25 w 31"/>
                <a:gd name="T47" fmla="*/ 20 h 21"/>
                <a:gd name="T48" fmla="*/ 26 w 31"/>
                <a:gd name="T49" fmla="*/ 19 h 21"/>
                <a:gd name="T50" fmla="*/ 28 w 31"/>
                <a:gd name="T51" fmla="*/ 18 h 21"/>
                <a:gd name="T52" fmla="*/ 29 w 31"/>
                <a:gd name="T53" fmla="*/ 17 h 21"/>
                <a:gd name="T54" fmla="*/ 30 w 31"/>
                <a:gd name="T55" fmla="*/ 14 h 21"/>
                <a:gd name="T56" fmla="*/ 30 w 31"/>
                <a:gd name="T57" fmla="*/ 12 h 21"/>
                <a:gd name="T58" fmla="*/ 30 w 31"/>
                <a:gd name="T59" fmla="*/ 10 h 21"/>
                <a:gd name="T60" fmla="*/ 30 w 31"/>
                <a:gd name="T61" fmla="*/ 8 h 21"/>
                <a:gd name="T62" fmla="*/ 30 w 31"/>
                <a:gd name="T63" fmla="*/ 6 h 21"/>
                <a:gd name="T64" fmla="*/ 30 w 31"/>
                <a:gd name="T65" fmla="*/ 3 h 21"/>
                <a:gd name="T66" fmla="*/ 28 w 31"/>
                <a:gd name="T67" fmla="*/ 3 h 21"/>
                <a:gd name="T68" fmla="*/ 27 w 31"/>
                <a:gd name="T69" fmla="*/ 2 h 21"/>
                <a:gd name="T70" fmla="*/ 25 w 31"/>
                <a:gd name="T71" fmla="*/ 1 h 21"/>
                <a:gd name="T72" fmla="*/ 23 w 31"/>
                <a:gd name="T73" fmla="*/ 1 h 21"/>
                <a:gd name="T74" fmla="*/ 21 w 31"/>
                <a:gd name="T75" fmla="*/ 0 h 21"/>
                <a:gd name="T76" fmla="*/ 19 w 31"/>
                <a:gd name="T77" fmla="*/ 0 h 21"/>
                <a:gd name="T78" fmla="*/ 17 w 31"/>
                <a:gd name="T79" fmla="*/ 0 h 21"/>
                <a:gd name="T80" fmla="*/ 14 w 31"/>
                <a:gd name="T81" fmla="*/ 0 h 21"/>
                <a:gd name="T82" fmla="*/ 12 w 31"/>
                <a:gd name="T83" fmla="*/ 0 h 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1" h="21">
                  <a:moveTo>
                    <a:pt x="12" y="0"/>
                  </a:moveTo>
                  <a:lnTo>
                    <a:pt x="11" y="0"/>
                  </a:lnTo>
                  <a:lnTo>
                    <a:pt x="10" y="0"/>
                  </a:lnTo>
                  <a:lnTo>
                    <a:pt x="9" y="0"/>
                  </a:lnTo>
                  <a:lnTo>
                    <a:pt x="8" y="0"/>
                  </a:lnTo>
                  <a:lnTo>
                    <a:pt x="7" y="1"/>
                  </a:lnTo>
                  <a:lnTo>
                    <a:pt x="6" y="1"/>
                  </a:lnTo>
                  <a:lnTo>
                    <a:pt x="5" y="1"/>
                  </a:lnTo>
                  <a:lnTo>
                    <a:pt x="5" y="2"/>
                  </a:lnTo>
                  <a:lnTo>
                    <a:pt x="4" y="3"/>
                  </a:lnTo>
                  <a:lnTo>
                    <a:pt x="3" y="3"/>
                  </a:lnTo>
                  <a:lnTo>
                    <a:pt x="3" y="4"/>
                  </a:lnTo>
                  <a:lnTo>
                    <a:pt x="2" y="6"/>
                  </a:lnTo>
                  <a:lnTo>
                    <a:pt x="1" y="7"/>
                  </a:lnTo>
                  <a:lnTo>
                    <a:pt x="1" y="8"/>
                  </a:lnTo>
                  <a:lnTo>
                    <a:pt x="1" y="9"/>
                  </a:lnTo>
                  <a:lnTo>
                    <a:pt x="0" y="9"/>
                  </a:lnTo>
                  <a:lnTo>
                    <a:pt x="0" y="10"/>
                  </a:lnTo>
                  <a:lnTo>
                    <a:pt x="0" y="11"/>
                  </a:lnTo>
                  <a:lnTo>
                    <a:pt x="0" y="12"/>
                  </a:lnTo>
                  <a:lnTo>
                    <a:pt x="1" y="13"/>
                  </a:lnTo>
                  <a:lnTo>
                    <a:pt x="1" y="14"/>
                  </a:lnTo>
                  <a:lnTo>
                    <a:pt x="2" y="16"/>
                  </a:lnTo>
                  <a:lnTo>
                    <a:pt x="3" y="16"/>
                  </a:lnTo>
                  <a:lnTo>
                    <a:pt x="3" y="17"/>
                  </a:lnTo>
                  <a:lnTo>
                    <a:pt x="4" y="17"/>
                  </a:lnTo>
                  <a:lnTo>
                    <a:pt x="5" y="17"/>
                  </a:lnTo>
                  <a:lnTo>
                    <a:pt x="5" y="18"/>
                  </a:lnTo>
                  <a:lnTo>
                    <a:pt x="6" y="18"/>
                  </a:lnTo>
                  <a:lnTo>
                    <a:pt x="7" y="18"/>
                  </a:lnTo>
                  <a:lnTo>
                    <a:pt x="8" y="18"/>
                  </a:lnTo>
                  <a:lnTo>
                    <a:pt x="9" y="18"/>
                  </a:lnTo>
                  <a:lnTo>
                    <a:pt x="10" y="18"/>
                  </a:lnTo>
                  <a:lnTo>
                    <a:pt x="11" y="18"/>
                  </a:lnTo>
                  <a:lnTo>
                    <a:pt x="11" y="19"/>
                  </a:lnTo>
                  <a:lnTo>
                    <a:pt x="12" y="19"/>
                  </a:lnTo>
                  <a:lnTo>
                    <a:pt x="13" y="19"/>
                  </a:lnTo>
                  <a:lnTo>
                    <a:pt x="14" y="19"/>
                  </a:lnTo>
                  <a:lnTo>
                    <a:pt x="16" y="19"/>
                  </a:lnTo>
                  <a:lnTo>
                    <a:pt x="17" y="19"/>
                  </a:lnTo>
                  <a:lnTo>
                    <a:pt x="18" y="19"/>
                  </a:lnTo>
                  <a:lnTo>
                    <a:pt x="19" y="20"/>
                  </a:lnTo>
                  <a:lnTo>
                    <a:pt x="20" y="20"/>
                  </a:lnTo>
                  <a:lnTo>
                    <a:pt x="21" y="20"/>
                  </a:lnTo>
                  <a:lnTo>
                    <a:pt x="22" y="20"/>
                  </a:lnTo>
                  <a:lnTo>
                    <a:pt x="23" y="20"/>
                  </a:lnTo>
                  <a:lnTo>
                    <a:pt x="24" y="20"/>
                  </a:lnTo>
                  <a:lnTo>
                    <a:pt x="25" y="20"/>
                  </a:lnTo>
                  <a:lnTo>
                    <a:pt x="26" y="20"/>
                  </a:lnTo>
                  <a:lnTo>
                    <a:pt x="26" y="19"/>
                  </a:lnTo>
                  <a:lnTo>
                    <a:pt x="27" y="19"/>
                  </a:lnTo>
                  <a:lnTo>
                    <a:pt x="28" y="18"/>
                  </a:lnTo>
                  <a:lnTo>
                    <a:pt x="28" y="17"/>
                  </a:lnTo>
                  <a:lnTo>
                    <a:pt x="29" y="17"/>
                  </a:lnTo>
                  <a:lnTo>
                    <a:pt x="29" y="16"/>
                  </a:lnTo>
                  <a:lnTo>
                    <a:pt x="30" y="14"/>
                  </a:lnTo>
                  <a:lnTo>
                    <a:pt x="30" y="13"/>
                  </a:lnTo>
                  <a:lnTo>
                    <a:pt x="30" y="12"/>
                  </a:lnTo>
                  <a:lnTo>
                    <a:pt x="30" y="11"/>
                  </a:lnTo>
                  <a:lnTo>
                    <a:pt x="30" y="10"/>
                  </a:lnTo>
                  <a:lnTo>
                    <a:pt x="30" y="9"/>
                  </a:lnTo>
                  <a:lnTo>
                    <a:pt x="30" y="8"/>
                  </a:lnTo>
                  <a:lnTo>
                    <a:pt x="30" y="7"/>
                  </a:lnTo>
                  <a:lnTo>
                    <a:pt x="30" y="6"/>
                  </a:lnTo>
                  <a:lnTo>
                    <a:pt x="30" y="4"/>
                  </a:lnTo>
                  <a:lnTo>
                    <a:pt x="30" y="3"/>
                  </a:lnTo>
                  <a:lnTo>
                    <a:pt x="29" y="3"/>
                  </a:lnTo>
                  <a:lnTo>
                    <a:pt x="28" y="3"/>
                  </a:lnTo>
                  <a:lnTo>
                    <a:pt x="28" y="2"/>
                  </a:lnTo>
                  <a:lnTo>
                    <a:pt x="27" y="2"/>
                  </a:lnTo>
                  <a:lnTo>
                    <a:pt x="26" y="2"/>
                  </a:lnTo>
                  <a:lnTo>
                    <a:pt x="25" y="1"/>
                  </a:lnTo>
                  <a:lnTo>
                    <a:pt x="24" y="1"/>
                  </a:lnTo>
                  <a:lnTo>
                    <a:pt x="23" y="1"/>
                  </a:lnTo>
                  <a:lnTo>
                    <a:pt x="22" y="1"/>
                  </a:lnTo>
                  <a:lnTo>
                    <a:pt x="21" y="0"/>
                  </a:lnTo>
                  <a:lnTo>
                    <a:pt x="20" y="0"/>
                  </a:lnTo>
                  <a:lnTo>
                    <a:pt x="19" y="0"/>
                  </a:lnTo>
                  <a:lnTo>
                    <a:pt x="18" y="0"/>
                  </a:lnTo>
                  <a:lnTo>
                    <a:pt x="17" y="0"/>
                  </a:lnTo>
                  <a:lnTo>
                    <a:pt x="16" y="0"/>
                  </a:lnTo>
                  <a:lnTo>
                    <a:pt x="14" y="0"/>
                  </a:lnTo>
                  <a:lnTo>
                    <a:pt x="13" y="0"/>
                  </a:lnTo>
                  <a:lnTo>
                    <a:pt x="12" y="0"/>
                  </a:lnTo>
                </a:path>
              </a:pathLst>
            </a:custGeom>
            <a:solidFill>
              <a:srgbClr val="FF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890" name="Freeform 408"/>
            <p:cNvSpPr>
              <a:spLocks/>
            </p:cNvSpPr>
            <p:nvPr/>
          </p:nvSpPr>
          <p:spPr bwMode="auto">
            <a:xfrm>
              <a:off x="3122" y="1699"/>
              <a:ext cx="37" cy="23"/>
            </a:xfrm>
            <a:custGeom>
              <a:avLst/>
              <a:gdLst>
                <a:gd name="T0" fmla="*/ 10 w 37"/>
                <a:gd name="T1" fmla="*/ 0 h 23"/>
                <a:gd name="T2" fmla="*/ 8 w 37"/>
                <a:gd name="T3" fmla="*/ 0 h 23"/>
                <a:gd name="T4" fmla="*/ 6 w 37"/>
                <a:gd name="T5" fmla="*/ 0 h 23"/>
                <a:gd name="T6" fmla="*/ 4 w 37"/>
                <a:gd name="T7" fmla="*/ 0 h 23"/>
                <a:gd name="T8" fmla="*/ 3 w 37"/>
                <a:gd name="T9" fmla="*/ 1 h 23"/>
                <a:gd name="T10" fmla="*/ 1 w 37"/>
                <a:gd name="T11" fmla="*/ 3 h 23"/>
                <a:gd name="T12" fmla="*/ 1 w 37"/>
                <a:gd name="T13" fmla="*/ 5 h 23"/>
                <a:gd name="T14" fmla="*/ 0 w 37"/>
                <a:gd name="T15" fmla="*/ 6 h 23"/>
                <a:gd name="T16" fmla="*/ 0 w 37"/>
                <a:gd name="T17" fmla="*/ 8 h 23"/>
                <a:gd name="T18" fmla="*/ 1 w 37"/>
                <a:gd name="T19" fmla="*/ 10 h 23"/>
                <a:gd name="T20" fmla="*/ 1 w 37"/>
                <a:gd name="T21" fmla="*/ 13 h 23"/>
                <a:gd name="T22" fmla="*/ 2 w 37"/>
                <a:gd name="T23" fmla="*/ 14 h 23"/>
                <a:gd name="T24" fmla="*/ 3 w 37"/>
                <a:gd name="T25" fmla="*/ 15 h 23"/>
                <a:gd name="T26" fmla="*/ 4 w 37"/>
                <a:gd name="T27" fmla="*/ 16 h 23"/>
                <a:gd name="T28" fmla="*/ 5 w 37"/>
                <a:gd name="T29" fmla="*/ 17 h 23"/>
                <a:gd name="T30" fmla="*/ 6 w 37"/>
                <a:gd name="T31" fmla="*/ 18 h 23"/>
                <a:gd name="T32" fmla="*/ 8 w 37"/>
                <a:gd name="T33" fmla="*/ 18 h 23"/>
                <a:gd name="T34" fmla="*/ 10 w 37"/>
                <a:gd name="T35" fmla="*/ 19 h 23"/>
                <a:gd name="T36" fmla="*/ 12 w 37"/>
                <a:gd name="T37" fmla="*/ 19 h 23"/>
                <a:gd name="T38" fmla="*/ 14 w 37"/>
                <a:gd name="T39" fmla="*/ 20 h 23"/>
                <a:gd name="T40" fmla="*/ 16 w 37"/>
                <a:gd name="T41" fmla="*/ 21 h 23"/>
                <a:gd name="T42" fmla="*/ 18 w 37"/>
                <a:gd name="T43" fmla="*/ 21 h 23"/>
                <a:gd name="T44" fmla="*/ 20 w 37"/>
                <a:gd name="T45" fmla="*/ 22 h 23"/>
                <a:gd name="T46" fmla="*/ 22 w 37"/>
                <a:gd name="T47" fmla="*/ 22 h 23"/>
                <a:gd name="T48" fmla="*/ 24 w 37"/>
                <a:gd name="T49" fmla="*/ 22 h 23"/>
                <a:gd name="T50" fmla="*/ 26 w 37"/>
                <a:gd name="T51" fmla="*/ 22 h 23"/>
                <a:gd name="T52" fmla="*/ 28 w 37"/>
                <a:gd name="T53" fmla="*/ 21 h 23"/>
                <a:gd name="T54" fmla="*/ 30 w 37"/>
                <a:gd name="T55" fmla="*/ 21 h 23"/>
                <a:gd name="T56" fmla="*/ 32 w 37"/>
                <a:gd name="T57" fmla="*/ 21 h 23"/>
                <a:gd name="T58" fmla="*/ 33 w 37"/>
                <a:gd name="T59" fmla="*/ 20 h 23"/>
                <a:gd name="T60" fmla="*/ 34 w 37"/>
                <a:gd name="T61" fmla="*/ 19 h 23"/>
                <a:gd name="T62" fmla="*/ 35 w 37"/>
                <a:gd name="T63" fmla="*/ 18 h 23"/>
                <a:gd name="T64" fmla="*/ 36 w 37"/>
                <a:gd name="T65" fmla="*/ 17 h 23"/>
                <a:gd name="T66" fmla="*/ 35 w 37"/>
                <a:gd name="T67" fmla="*/ 15 h 23"/>
                <a:gd name="T68" fmla="*/ 35 w 37"/>
                <a:gd name="T69" fmla="*/ 13 h 23"/>
                <a:gd name="T70" fmla="*/ 35 w 37"/>
                <a:gd name="T71" fmla="*/ 10 h 23"/>
                <a:gd name="T72" fmla="*/ 36 w 37"/>
                <a:gd name="T73" fmla="*/ 8 h 23"/>
                <a:gd name="T74" fmla="*/ 36 w 37"/>
                <a:gd name="T75" fmla="*/ 6 h 23"/>
                <a:gd name="T76" fmla="*/ 34 w 37"/>
                <a:gd name="T77" fmla="*/ 4 h 23"/>
                <a:gd name="T78" fmla="*/ 32 w 37"/>
                <a:gd name="T79" fmla="*/ 3 h 23"/>
                <a:gd name="T80" fmla="*/ 30 w 37"/>
                <a:gd name="T81" fmla="*/ 2 h 23"/>
                <a:gd name="T82" fmla="*/ 29 w 37"/>
                <a:gd name="T83" fmla="*/ 1 h 23"/>
                <a:gd name="T84" fmla="*/ 28 w 37"/>
                <a:gd name="T85" fmla="*/ 0 h 23"/>
                <a:gd name="T86" fmla="*/ 26 w 37"/>
                <a:gd name="T87" fmla="*/ 0 h 23"/>
                <a:gd name="T88" fmla="*/ 24 w 37"/>
                <a:gd name="T89" fmla="*/ 0 h 23"/>
                <a:gd name="T90" fmla="*/ 22 w 37"/>
                <a:gd name="T91" fmla="*/ 0 h 23"/>
                <a:gd name="T92" fmla="*/ 20 w 37"/>
                <a:gd name="T93" fmla="*/ 0 h 23"/>
                <a:gd name="T94" fmla="*/ 18 w 37"/>
                <a:gd name="T95" fmla="*/ 0 h 23"/>
                <a:gd name="T96" fmla="*/ 16 w 37"/>
                <a:gd name="T97" fmla="*/ 0 h 23"/>
                <a:gd name="T98" fmla="*/ 14 w 37"/>
                <a:gd name="T99" fmla="*/ 0 h 23"/>
                <a:gd name="T100" fmla="*/ 12 w 37"/>
                <a:gd name="T101" fmla="*/ 0 h 2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7" h="23">
                  <a:moveTo>
                    <a:pt x="11" y="0"/>
                  </a:moveTo>
                  <a:lnTo>
                    <a:pt x="10" y="0"/>
                  </a:lnTo>
                  <a:lnTo>
                    <a:pt x="9" y="0"/>
                  </a:lnTo>
                  <a:lnTo>
                    <a:pt x="8" y="0"/>
                  </a:lnTo>
                  <a:lnTo>
                    <a:pt x="7" y="0"/>
                  </a:lnTo>
                  <a:lnTo>
                    <a:pt x="6" y="0"/>
                  </a:lnTo>
                  <a:lnTo>
                    <a:pt x="5" y="0"/>
                  </a:lnTo>
                  <a:lnTo>
                    <a:pt x="4" y="0"/>
                  </a:lnTo>
                  <a:lnTo>
                    <a:pt x="3" y="0"/>
                  </a:lnTo>
                  <a:lnTo>
                    <a:pt x="3" y="1"/>
                  </a:lnTo>
                  <a:lnTo>
                    <a:pt x="2" y="2"/>
                  </a:lnTo>
                  <a:lnTo>
                    <a:pt x="1" y="3"/>
                  </a:lnTo>
                  <a:lnTo>
                    <a:pt x="1" y="4"/>
                  </a:lnTo>
                  <a:lnTo>
                    <a:pt x="1" y="5"/>
                  </a:lnTo>
                  <a:lnTo>
                    <a:pt x="0" y="5"/>
                  </a:lnTo>
                  <a:lnTo>
                    <a:pt x="0" y="6"/>
                  </a:lnTo>
                  <a:lnTo>
                    <a:pt x="0" y="7"/>
                  </a:lnTo>
                  <a:lnTo>
                    <a:pt x="0" y="8"/>
                  </a:lnTo>
                  <a:lnTo>
                    <a:pt x="0" y="9"/>
                  </a:lnTo>
                  <a:lnTo>
                    <a:pt x="1" y="10"/>
                  </a:lnTo>
                  <a:lnTo>
                    <a:pt x="1" y="12"/>
                  </a:lnTo>
                  <a:lnTo>
                    <a:pt x="1" y="13"/>
                  </a:lnTo>
                  <a:lnTo>
                    <a:pt x="2" y="13"/>
                  </a:lnTo>
                  <a:lnTo>
                    <a:pt x="2" y="14"/>
                  </a:lnTo>
                  <a:lnTo>
                    <a:pt x="2" y="15"/>
                  </a:lnTo>
                  <a:lnTo>
                    <a:pt x="3" y="15"/>
                  </a:lnTo>
                  <a:lnTo>
                    <a:pt x="3" y="16"/>
                  </a:lnTo>
                  <a:lnTo>
                    <a:pt x="4" y="16"/>
                  </a:lnTo>
                  <a:lnTo>
                    <a:pt x="4" y="17"/>
                  </a:lnTo>
                  <a:lnTo>
                    <a:pt x="5" y="17"/>
                  </a:lnTo>
                  <a:lnTo>
                    <a:pt x="6" y="17"/>
                  </a:lnTo>
                  <a:lnTo>
                    <a:pt x="6" y="18"/>
                  </a:lnTo>
                  <a:lnTo>
                    <a:pt x="7" y="18"/>
                  </a:lnTo>
                  <a:lnTo>
                    <a:pt x="8" y="18"/>
                  </a:lnTo>
                  <a:lnTo>
                    <a:pt x="9" y="19"/>
                  </a:lnTo>
                  <a:lnTo>
                    <a:pt x="10" y="19"/>
                  </a:lnTo>
                  <a:lnTo>
                    <a:pt x="11" y="19"/>
                  </a:lnTo>
                  <a:lnTo>
                    <a:pt x="12" y="19"/>
                  </a:lnTo>
                  <a:lnTo>
                    <a:pt x="13" y="20"/>
                  </a:lnTo>
                  <a:lnTo>
                    <a:pt x="14" y="20"/>
                  </a:lnTo>
                  <a:lnTo>
                    <a:pt x="15" y="20"/>
                  </a:lnTo>
                  <a:lnTo>
                    <a:pt x="16" y="21"/>
                  </a:lnTo>
                  <a:lnTo>
                    <a:pt x="17" y="21"/>
                  </a:lnTo>
                  <a:lnTo>
                    <a:pt x="18" y="21"/>
                  </a:lnTo>
                  <a:lnTo>
                    <a:pt x="19" y="22"/>
                  </a:lnTo>
                  <a:lnTo>
                    <a:pt x="20" y="22"/>
                  </a:lnTo>
                  <a:lnTo>
                    <a:pt x="21" y="22"/>
                  </a:lnTo>
                  <a:lnTo>
                    <a:pt x="22" y="22"/>
                  </a:lnTo>
                  <a:lnTo>
                    <a:pt x="23" y="22"/>
                  </a:lnTo>
                  <a:lnTo>
                    <a:pt x="24" y="22"/>
                  </a:lnTo>
                  <a:lnTo>
                    <a:pt x="25" y="22"/>
                  </a:lnTo>
                  <a:lnTo>
                    <a:pt x="26" y="22"/>
                  </a:lnTo>
                  <a:lnTo>
                    <a:pt x="27" y="21"/>
                  </a:lnTo>
                  <a:lnTo>
                    <a:pt x="28" y="21"/>
                  </a:lnTo>
                  <a:lnTo>
                    <a:pt x="29" y="21"/>
                  </a:lnTo>
                  <a:lnTo>
                    <a:pt x="30" y="21"/>
                  </a:lnTo>
                  <a:lnTo>
                    <a:pt x="31" y="21"/>
                  </a:lnTo>
                  <a:lnTo>
                    <a:pt x="32" y="21"/>
                  </a:lnTo>
                  <a:lnTo>
                    <a:pt x="32" y="20"/>
                  </a:lnTo>
                  <a:lnTo>
                    <a:pt x="33" y="20"/>
                  </a:lnTo>
                  <a:lnTo>
                    <a:pt x="33" y="19"/>
                  </a:lnTo>
                  <a:lnTo>
                    <a:pt x="34" y="19"/>
                  </a:lnTo>
                  <a:lnTo>
                    <a:pt x="34" y="18"/>
                  </a:lnTo>
                  <a:lnTo>
                    <a:pt x="35" y="18"/>
                  </a:lnTo>
                  <a:lnTo>
                    <a:pt x="35" y="17"/>
                  </a:lnTo>
                  <a:lnTo>
                    <a:pt x="36" y="17"/>
                  </a:lnTo>
                  <a:lnTo>
                    <a:pt x="36" y="16"/>
                  </a:lnTo>
                  <a:lnTo>
                    <a:pt x="35" y="15"/>
                  </a:lnTo>
                  <a:lnTo>
                    <a:pt x="35" y="14"/>
                  </a:lnTo>
                  <a:lnTo>
                    <a:pt x="35" y="13"/>
                  </a:lnTo>
                  <a:lnTo>
                    <a:pt x="35" y="12"/>
                  </a:lnTo>
                  <a:lnTo>
                    <a:pt x="35" y="10"/>
                  </a:lnTo>
                  <a:lnTo>
                    <a:pt x="36" y="9"/>
                  </a:lnTo>
                  <a:lnTo>
                    <a:pt x="36" y="8"/>
                  </a:lnTo>
                  <a:lnTo>
                    <a:pt x="36" y="7"/>
                  </a:lnTo>
                  <a:lnTo>
                    <a:pt x="36" y="6"/>
                  </a:lnTo>
                  <a:lnTo>
                    <a:pt x="35" y="6"/>
                  </a:lnTo>
                  <a:lnTo>
                    <a:pt x="34" y="4"/>
                  </a:lnTo>
                  <a:lnTo>
                    <a:pt x="33" y="4"/>
                  </a:lnTo>
                  <a:lnTo>
                    <a:pt x="32" y="3"/>
                  </a:lnTo>
                  <a:lnTo>
                    <a:pt x="31" y="2"/>
                  </a:lnTo>
                  <a:lnTo>
                    <a:pt x="30" y="2"/>
                  </a:lnTo>
                  <a:lnTo>
                    <a:pt x="30" y="1"/>
                  </a:lnTo>
                  <a:lnTo>
                    <a:pt x="29" y="1"/>
                  </a:lnTo>
                  <a:lnTo>
                    <a:pt x="28" y="1"/>
                  </a:lnTo>
                  <a:lnTo>
                    <a:pt x="28" y="0"/>
                  </a:lnTo>
                  <a:lnTo>
                    <a:pt x="27" y="0"/>
                  </a:lnTo>
                  <a:lnTo>
                    <a:pt x="26" y="0"/>
                  </a:lnTo>
                  <a:lnTo>
                    <a:pt x="25" y="0"/>
                  </a:lnTo>
                  <a:lnTo>
                    <a:pt x="24" y="0"/>
                  </a:lnTo>
                  <a:lnTo>
                    <a:pt x="23" y="0"/>
                  </a:lnTo>
                  <a:lnTo>
                    <a:pt x="22" y="0"/>
                  </a:lnTo>
                  <a:lnTo>
                    <a:pt x="21" y="0"/>
                  </a:lnTo>
                  <a:lnTo>
                    <a:pt x="20" y="0"/>
                  </a:lnTo>
                  <a:lnTo>
                    <a:pt x="19" y="0"/>
                  </a:lnTo>
                  <a:lnTo>
                    <a:pt x="18" y="0"/>
                  </a:lnTo>
                  <a:lnTo>
                    <a:pt x="17" y="0"/>
                  </a:lnTo>
                  <a:lnTo>
                    <a:pt x="16" y="0"/>
                  </a:lnTo>
                  <a:lnTo>
                    <a:pt x="15" y="0"/>
                  </a:lnTo>
                  <a:lnTo>
                    <a:pt x="14" y="0"/>
                  </a:lnTo>
                  <a:lnTo>
                    <a:pt x="13" y="0"/>
                  </a:lnTo>
                  <a:lnTo>
                    <a:pt x="12" y="0"/>
                  </a:lnTo>
                  <a:lnTo>
                    <a:pt x="11" y="0"/>
                  </a:lnTo>
                </a:path>
              </a:pathLst>
            </a:custGeom>
            <a:solidFill>
              <a:srgbClr val="FF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891" name="Freeform 409"/>
            <p:cNvSpPr>
              <a:spLocks/>
            </p:cNvSpPr>
            <p:nvPr/>
          </p:nvSpPr>
          <p:spPr bwMode="auto">
            <a:xfrm>
              <a:off x="3075" y="1691"/>
              <a:ext cx="39" cy="30"/>
            </a:xfrm>
            <a:custGeom>
              <a:avLst/>
              <a:gdLst>
                <a:gd name="T0" fmla="*/ 29 w 39"/>
                <a:gd name="T1" fmla="*/ 2 h 30"/>
                <a:gd name="T2" fmla="*/ 27 w 39"/>
                <a:gd name="T3" fmla="*/ 2 h 30"/>
                <a:gd name="T4" fmla="*/ 25 w 39"/>
                <a:gd name="T5" fmla="*/ 1 h 30"/>
                <a:gd name="T6" fmla="*/ 23 w 39"/>
                <a:gd name="T7" fmla="*/ 1 h 30"/>
                <a:gd name="T8" fmla="*/ 21 w 39"/>
                <a:gd name="T9" fmla="*/ 0 h 30"/>
                <a:gd name="T10" fmla="*/ 19 w 39"/>
                <a:gd name="T11" fmla="*/ 1 h 30"/>
                <a:gd name="T12" fmla="*/ 17 w 39"/>
                <a:gd name="T13" fmla="*/ 1 h 30"/>
                <a:gd name="T14" fmla="*/ 15 w 39"/>
                <a:gd name="T15" fmla="*/ 2 h 30"/>
                <a:gd name="T16" fmla="*/ 13 w 39"/>
                <a:gd name="T17" fmla="*/ 2 h 30"/>
                <a:gd name="T18" fmla="*/ 11 w 39"/>
                <a:gd name="T19" fmla="*/ 3 h 30"/>
                <a:gd name="T20" fmla="*/ 9 w 39"/>
                <a:gd name="T21" fmla="*/ 4 h 30"/>
                <a:gd name="T22" fmla="*/ 7 w 39"/>
                <a:gd name="T23" fmla="*/ 4 h 30"/>
                <a:gd name="T24" fmla="*/ 6 w 39"/>
                <a:gd name="T25" fmla="*/ 6 h 30"/>
                <a:gd name="T26" fmla="*/ 4 w 39"/>
                <a:gd name="T27" fmla="*/ 7 h 30"/>
                <a:gd name="T28" fmla="*/ 3 w 39"/>
                <a:gd name="T29" fmla="*/ 8 h 30"/>
                <a:gd name="T30" fmla="*/ 2 w 39"/>
                <a:gd name="T31" fmla="*/ 9 h 30"/>
                <a:gd name="T32" fmla="*/ 1 w 39"/>
                <a:gd name="T33" fmla="*/ 10 h 30"/>
                <a:gd name="T34" fmla="*/ 0 w 39"/>
                <a:gd name="T35" fmla="*/ 11 h 30"/>
                <a:gd name="T36" fmla="*/ 0 w 39"/>
                <a:gd name="T37" fmla="*/ 13 h 30"/>
                <a:gd name="T38" fmla="*/ 0 w 39"/>
                <a:gd name="T39" fmla="*/ 16 h 30"/>
                <a:gd name="T40" fmla="*/ 1 w 39"/>
                <a:gd name="T41" fmla="*/ 17 h 30"/>
                <a:gd name="T42" fmla="*/ 1 w 39"/>
                <a:gd name="T43" fmla="*/ 19 h 30"/>
                <a:gd name="T44" fmla="*/ 2 w 39"/>
                <a:gd name="T45" fmla="*/ 20 h 30"/>
                <a:gd name="T46" fmla="*/ 4 w 39"/>
                <a:gd name="T47" fmla="*/ 21 h 30"/>
                <a:gd name="T48" fmla="*/ 6 w 39"/>
                <a:gd name="T49" fmla="*/ 21 h 30"/>
                <a:gd name="T50" fmla="*/ 7 w 39"/>
                <a:gd name="T51" fmla="*/ 22 h 30"/>
                <a:gd name="T52" fmla="*/ 9 w 39"/>
                <a:gd name="T53" fmla="*/ 22 h 30"/>
                <a:gd name="T54" fmla="*/ 11 w 39"/>
                <a:gd name="T55" fmla="*/ 22 h 30"/>
                <a:gd name="T56" fmla="*/ 13 w 39"/>
                <a:gd name="T57" fmla="*/ 22 h 30"/>
                <a:gd name="T58" fmla="*/ 15 w 39"/>
                <a:gd name="T59" fmla="*/ 22 h 30"/>
                <a:gd name="T60" fmla="*/ 17 w 39"/>
                <a:gd name="T61" fmla="*/ 23 h 30"/>
                <a:gd name="T62" fmla="*/ 20 w 39"/>
                <a:gd name="T63" fmla="*/ 23 h 30"/>
                <a:gd name="T64" fmla="*/ 23 w 39"/>
                <a:gd name="T65" fmla="*/ 24 h 30"/>
                <a:gd name="T66" fmla="*/ 24 w 39"/>
                <a:gd name="T67" fmla="*/ 25 h 30"/>
                <a:gd name="T68" fmla="*/ 26 w 39"/>
                <a:gd name="T69" fmla="*/ 25 h 30"/>
                <a:gd name="T70" fmla="*/ 27 w 39"/>
                <a:gd name="T71" fmla="*/ 26 h 30"/>
                <a:gd name="T72" fmla="*/ 28 w 39"/>
                <a:gd name="T73" fmla="*/ 27 h 30"/>
                <a:gd name="T74" fmla="*/ 30 w 39"/>
                <a:gd name="T75" fmla="*/ 27 h 30"/>
                <a:gd name="T76" fmla="*/ 31 w 39"/>
                <a:gd name="T77" fmla="*/ 28 h 30"/>
                <a:gd name="T78" fmla="*/ 33 w 39"/>
                <a:gd name="T79" fmla="*/ 28 h 30"/>
                <a:gd name="T80" fmla="*/ 34 w 39"/>
                <a:gd name="T81" fmla="*/ 29 h 30"/>
                <a:gd name="T82" fmla="*/ 36 w 39"/>
                <a:gd name="T83" fmla="*/ 27 h 30"/>
                <a:gd name="T84" fmla="*/ 37 w 39"/>
                <a:gd name="T85" fmla="*/ 25 h 30"/>
                <a:gd name="T86" fmla="*/ 37 w 39"/>
                <a:gd name="T87" fmla="*/ 23 h 30"/>
                <a:gd name="T88" fmla="*/ 38 w 39"/>
                <a:gd name="T89" fmla="*/ 21 h 30"/>
                <a:gd name="T90" fmla="*/ 38 w 39"/>
                <a:gd name="T91" fmla="*/ 19 h 30"/>
                <a:gd name="T92" fmla="*/ 38 w 39"/>
                <a:gd name="T93" fmla="*/ 17 h 30"/>
                <a:gd name="T94" fmla="*/ 37 w 39"/>
                <a:gd name="T95" fmla="*/ 15 h 30"/>
                <a:gd name="T96" fmla="*/ 37 w 39"/>
                <a:gd name="T97" fmla="*/ 12 h 30"/>
                <a:gd name="T98" fmla="*/ 36 w 39"/>
                <a:gd name="T99" fmla="*/ 10 h 30"/>
                <a:gd name="T100" fmla="*/ 35 w 39"/>
                <a:gd name="T101" fmla="*/ 8 h 30"/>
                <a:gd name="T102" fmla="*/ 34 w 39"/>
                <a:gd name="T103" fmla="*/ 7 h 30"/>
                <a:gd name="T104" fmla="*/ 32 w 39"/>
                <a:gd name="T105" fmla="*/ 5 h 30"/>
                <a:gd name="T106" fmla="*/ 30 w 39"/>
                <a:gd name="T107" fmla="*/ 4 h 3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9" h="30">
                  <a:moveTo>
                    <a:pt x="30" y="4"/>
                  </a:moveTo>
                  <a:lnTo>
                    <a:pt x="29" y="2"/>
                  </a:lnTo>
                  <a:lnTo>
                    <a:pt x="28" y="2"/>
                  </a:lnTo>
                  <a:lnTo>
                    <a:pt x="27" y="2"/>
                  </a:lnTo>
                  <a:lnTo>
                    <a:pt x="26" y="1"/>
                  </a:lnTo>
                  <a:lnTo>
                    <a:pt x="25" y="1"/>
                  </a:lnTo>
                  <a:lnTo>
                    <a:pt x="24" y="1"/>
                  </a:lnTo>
                  <a:lnTo>
                    <a:pt x="23" y="1"/>
                  </a:lnTo>
                  <a:lnTo>
                    <a:pt x="22" y="0"/>
                  </a:lnTo>
                  <a:lnTo>
                    <a:pt x="21" y="0"/>
                  </a:lnTo>
                  <a:lnTo>
                    <a:pt x="20" y="0"/>
                  </a:lnTo>
                  <a:lnTo>
                    <a:pt x="19" y="1"/>
                  </a:lnTo>
                  <a:lnTo>
                    <a:pt x="18" y="1"/>
                  </a:lnTo>
                  <a:lnTo>
                    <a:pt x="17" y="1"/>
                  </a:lnTo>
                  <a:lnTo>
                    <a:pt x="16" y="1"/>
                  </a:lnTo>
                  <a:lnTo>
                    <a:pt x="15" y="2"/>
                  </a:lnTo>
                  <a:lnTo>
                    <a:pt x="14" y="2"/>
                  </a:lnTo>
                  <a:lnTo>
                    <a:pt x="13" y="2"/>
                  </a:lnTo>
                  <a:lnTo>
                    <a:pt x="12" y="2"/>
                  </a:lnTo>
                  <a:lnTo>
                    <a:pt x="11" y="3"/>
                  </a:lnTo>
                  <a:lnTo>
                    <a:pt x="10" y="3"/>
                  </a:lnTo>
                  <a:lnTo>
                    <a:pt x="9" y="4"/>
                  </a:lnTo>
                  <a:lnTo>
                    <a:pt x="8" y="4"/>
                  </a:lnTo>
                  <a:lnTo>
                    <a:pt x="7" y="4"/>
                  </a:lnTo>
                  <a:lnTo>
                    <a:pt x="7" y="5"/>
                  </a:lnTo>
                  <a:lnTo>
                    <a:pt x="6" y="6"/>
                  </a:lnTo>
                  <a:lnTo>
                    <a:pt x="5" y="6"/>
                  </a:lnTo>
                  <a:lnTo>
                    <a:pt x="4" y="7"/>
                  </a:lnTo>
                  <a:lnTo>
                    <a:pt x="3" y="7"/>
                  </a:lnTo>
                  <a:lnTo>
                    <a:pt x="3" y="8"/>
                  </a:lnTo>
                  <a:lnTo>
                    <a:pt x="2" y="8"/>
                  </a:lnTo>
                  <a:lnTo>
                    <a:pt x="2" y="9"/>
                  </a:lnTo>
                  <a:lnTo>
                    <a:pt x="1" y="9"/>
                  </a:lnTo>
                  <a:lnTo>
                    <a:pt x="1" y="10"/>
                  </a:lnTo>
                  <a:lnTo>
                    <a:pt x="1" y="11"/>
                  </a:lnTo>
                  <a:lnTo>
                    <a:pt x="0" y="11"/>
                  </a:lnTo>
                  <a:lnTo>
                    <a:pt x="0" y="12"/>
                  </a:lnTo>
                  <a:lnTo>
                    <a:pt x="0" y="13"/>
                  </a:lnTo>
                  <a:lnTo>
                    <a:pt x="0" y="15"/>
                  </a:lnTo>
                  <a:lnTo>
                    <a:pt x="0" y="16"/>
                  </a:lnTo>
                  <a:lnTo>
                    <a:pt x="0" y="17"/>
                  </a:lnTo>
                  <a:lnTo>
                    <a:pt x="1" y="17"/>
                  </a:lnTo>
                  <a:lnTo>
                    <a:pt x="1" y="18"/>
                  </a:lnTo>
                  <a:lnTo>
                    <a:pt x="1" y="19"/>
                  </a:lnTo>
                  <a:lnTo>
                    <a:pt x="2" y="19"/>
                  </a:lnTo>
                  <a:lnTo>
                    <a:pt x="2" y="20"/>
                  </a:lnTo>
                  <a:lnTo>
                    <a:pt x="3" y="20"/>
                  </a:lnTo>
                  <a:lnTo>
                    <a:pt x="4" y="21"/>
                  </a:lnTo>
                  <a:lnTo>
                    <a:pt x="5" y="21"/>
                  </a:lnTo>
                  <a:lnTo>
                    <a:pt x="6" y="21"/>
                  </a:lnTo>
                  <a:lnTo>
                    <a:pt x="7" y="21"/>
                  </a:lnTo>
                  <a:lnTo>
                    <a:pt x="7" y="22"/>
                  </a:lnTo>
                  <a:lnTo>
                    <a:pt x="8" y="22"/>
                  </a:lnTo>
                  <a:lnTo>
                    <a:pt x="9" y="22"/>
                  </a:lnTo>
                  <a:lnTo>
                    <a:pt x="10" y="22"/>
                  </a:lnTo>
                  <a:lnTo>
                    <a:pt x="11" y="22"/>
                  </a:lnTo>
                  <a:lnTo>
                    <a:pt x="12" y="22"/>
                  </a:lnTo>
                  <a:lnTo>
                    <a:pt x="13" y="22"/>
                  </a:lnTo>
                  <a:lnTo>
                    <a:pt x="14" y="22"/>
                  </a:lnTo>
                  <a:lnTo>
                    <a:pt x="15" y="22"/>
                  </a:lnTo>
                  <a:lnTo>
                    <a:pt x="16" y="23"/>
                  </a:lnTo>
                  <a:lnTo>
                    <a:pt x="17" y="23"/>
                  </a:lnTo>
                  <a:lnTo>
                    <a:pt x="19" y="23"/>
                  </a:lnTo>
                  <a:lnTo>
                    <a:pt x="20" y="23"/>
                  </a:lnTo>
                  <a:lnTo>
                    <a:pt x="21" y="24"/>
                  </a:lnTo>
                  <a:lnTo>
                    <a:pt x="23" y="24"/>
                  </a:lnTo>
                  <a:lnTo>
                    <a:pt x="23" y="25"/>
                  </a:lnTo>
                  <a:lnTo>
                    <a:pt x="24" y="25"/>
                  </a:lnTo>
                  <a:lnTo>
                    <a:pt x="25" y="25"/>
                  </a:lnTo>
                  <a:lnTo>
                    <a:pt x="26" y="25"/>
                  </a:lnTo>
                  <a:lnTo>
                    <a:pt x="26" y="26"/>
                  </a:lnTo>
                  <a:lnTo>
                    <a:pt x="27" y="26"/>
                  </a:lnTo>
                  <a:lnTo>
                    <a:pt x="27" y="27"/>
                  </a:lnTo>
                  <a:lnTo>
                    <a:pt x="28" y="27"/>
                  </a:lnTo>
                  <a:lnTo>
                    <a:pt x="29" y="27"/>
                  </a:lnTo>
                  <a:lnTo>
                    <a:pt x="30" y="27"/>
                  </a:lnTo>
                  <a:lnTo>
                    <a:pt x="30" y="28"/>
                  </a:lnTo>
                  <a:lnTo>
                    <a:pt x="31" y="28"/>
                  </a:lnTo>
                  <a:lnTo>
                    <a:pt x="32" y="28"/>
                  </a:lnTo>
                  <a:lnTo>
                    <a:pt x="33" y="28"/>
                  </a:lnTo>
                  <a:lnTo>
                    <a:pt x="33" y="29"/>
                  </a:lnTo>
                  <a:lnTo>
                    <a:pt x="34" y="29"/>
                  </a:lnTo>
                  <a:lnTo>
                    <a:pt x="35" y="29"/>
                  </a:lnTo>
                  <a:lnTo>
                    <a:pt x="36" y="27"/>
                  </a:lnTo>
                  <a:lnTo>
                    <a:pt x="37" y="26"/>
                  </a:lnTo>
                  <a:lnTo>
                    <a:pt x="37" y="25"/>
                  </a:lnTo>
                  <a:lnTo>
                    <a:pt x="37" y="24"/>
                  </a:lnTo>
                  <a:lnTo>
                    <a:pt x="37" y="23"/>
                  </a:lnTo>
                  <a:lnTo>
                    <a:pt x="38" y="22"/>
                  </a:lnTo>
                  <a:lnTo>
                    <a:pt x="38" y="21"/>
                  </a:lnTo>
                  <a:lnTo>
                    <a:pt x="38" y="20"/>
                  </a:lnTo>
                  <a:lnTo>
                    <a:pt x="38" y="19"/>
                  </a:lnTo>
                  <a:lnTo>
                    <a:pt x="38" y="18"/>
                  </a:lnTo>
                  <a:lnTo>
                    <a:pt x="38" y="17"/>
                  </a:lnTo>
                  <a:lnTo>
                    <a:pt x="37" y="16"/>
                  </a:lnTo>
                  <a:lnTo>
                    <a:pt x="37" y="15"/>
                  </a:lnTo>
                  <a:lnTo>
                    <a:pt x="37" y="13"/>
                  </a:lnTo>
                  <a:lnTo>
                    <a:pt x="37" y="12"/>
                  </a:lnTo>
                  <a:lnTo>
                    <a:pt x="36" y="11"/>
                  </a:lnTo>
                  <a:lnTo>
                    <a:pt x="36" y="10"/>
                  </a:lnTo>
                  <a:lnTo>
                    <a:pt x="35" y="9"/>
                  </a:lnTo>
                  <a:lnTo>
                    <a:pt x="35" y="8"/>
                  </a:lnTo>
                  <a:lnTo>
                    <a:pt x="34" y="8"/>
                  </a:lnTo>
                  <a:lnTo>
                    <a:pt x="34" y="7"/>
                  </a:lnTo>
                  <a:lnTo>
                    <a:pt x="33" y="6"/>
                  </a:lnTo>
                  <a:lnTo>
                    <a:pt x="32" y="5"/>
                  </a:lnTo>
                  <a:lnTo>
                    <a:pt x="31" y="4"/>
                  </a:lnTo>
                  <a:lnTo>
                    <a:pt x="30" y="4"/>
                  </a:lnTo>
                </a:path>
              </a:pathLst>
            </a:custGeom>
            <a:solidFill>
              <a:srgbClr val="FF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892" name="Freeform 410"/>
            <p:cNvSpPr>
              <a:spLocks/>
            </p:cNvSpPr>
            <p:nvPr/>
          </p:nvSpPr>
          <p:spPr bwMode="auto">
            <a:xfrm>
              <a:off x="3038" y="1707"/>
              <a:ext cx="40" cy="17"/>
            </a:xfrm>
            <a:custGeom>
              <a:avLst/>
              <a:gdLst>
                <a:gd name="T0" fmla="*/ 15 w 40"/>
                <a:gd name="T1" fmla="*/ 1 h 17"/>
                <a:gd name="T2" fmla="*/ 13 w 40"/>
                <a:gd name="T3" fmla="*/ 2 h 17"/>
                <a:gd name="T4" fmla="*/ 11 w 40"/>
                <a:gd name="T5" fmla="*/ 2 h 17"/>
                <a:gd name="T6" fmla="*/ 8 w 40"/>
                <a:gd name="T7" fmla="*/ 3 h 17"/>
                <a:gd name="T8" fmla="*/ 6 w 40"/>
                <a:gd name="T9" fmla="*/ 4 h 17"/>
                <a:gd name="T10" fmla="*/ 5 w 40"/>
                <a:gd name="T11" fmla="*/ 5 h 17"/>
                <a:gd name="T12" fmla="*/ 3 w 40"/>
                <a:gd name="T13" fmla="*/ 5 h 17"/>
                <a:gd name="T14" fmla="*/ 2 w 40"/>
                <a:gd name="T15" fmla="*/ 6 h 17"/>
                <a:gd name="T16" fmla="*/ 1 w 40"/>
                <a:gd name="T17" fmla="*/ 7 h 17"/>
                <a:gd name="T18" fmla="*/ 1 w 40"/>
                <a:gd name="T19" fmla="*/ 9 h 17"/>
                <a:gd name="T20" fmla="*/ 1 w 40"/>
                <a:gd name="T21" fmla="*/ 10 h 17"/>
                <a:gd name="T22" fmla="*/ 2 w 40"/>
                <a:gd name="T23" fmla="*/ 11 h 17"/>
                <a:gd name="T24" fmla="*/ 3 w 40"/>
                <a:gd name="T25" fmla="*/ 12 h 17"/>
                <a:gd name="T26" fmla="*/ 5 w 40"/>
                <a:gd name="T27" fmla="*/ 13 h 17"/>
                <a:gd name="T28" fmla="*/ 7 w 40"/>
                <a:gd name="T29" fmla="*/ 13 h 17"/>
                <a:gd name="T30" fmla="*/ 9 w 40"/>
                <a:gd name="T31" fmla="*/ 14 h 17"/>
                <a:gd name="T32" fmla="*/ 13 w 40"/>
                <a:gd name="T33" fmla="*/ 14 h 17"/>
                <a:gd name="T34" fmla="*/ 15 w 40"/>
                <a:gd name="T35" fmla="*/ 14 h 17"/>
                <a:gd name="T36" fmla="*/ 19 w 40"/>
                <a:gd name="T37" fmla="*/ 15 h 17"/>
                <a:gd name="T38" fmla="*/ 21 w 40"/>
                <a:gd name="T39" fmla="*/ 15 h 17"/>
                <a:gd name="T40" fmla="*/ 23 w 40"/>
                <a:gd name="T41" fmla="*/ 15 h 17"/>
                <a:gd name="T42" fmla="*/ 26 w 40"/>
                <a:gd name="T43" fmla="*/ 15 h 17"/>
                <a:gd name="T44" fmla="*/ 28 w 40"/>
                <a:gd name="T45" fmla="*/ 15 h 17"/>
                <a:gd name="T46" fmla="*/ 30 w 40"/>
                <a:gd name="T47" fmla="*/ 16 h 17"/>
                <a:gd name="T48" fmla="*/ 31 w 40"/>
                <a:gd name="T49" fmla="*/ 15 h 17"/>
                <a:gd name="T50" fmla="*/ 33 w 40"/>
                <a:gd name="T51" fmla="*/ 15 h 17"/>
                <a:gd name="T52" fmla="*/ 34 w 40"/>
                <a:gd name="T53" fmla="*/ 14 h 17"/>
                <a:gd name="T54" fmla="*/ 36 w 40"/>
                <a:gd name="T55" fmla="*/ 13 h 17"/>
                <a:gd name="T56" fmla="*/ 37 w 40"/>
                <a:gd name="T57" fmla="*/ 12 h 17"/>
                <a:gd name="T58" fmla="*/ 38 w 40"/>
                <a:gd name="T59" fmla="*/ 11 h 17"/>
                <a:gd name="T60" fmla="*/ 38 w 40"/>
                <a:gd name="T61" fmla="*/ 9 h 17"/>
                <a:gd name="T62" fmla="*/ 39 w 40"/>
                <a:gd name="T63" fmla="*/ 8 h 17"/>
                <a:gd name="T64" fmla="*/ 39 w 40"/>
                <a:gd name="T65" fmla="*/ 6 h 17"/>
                <a:gd name="T66" fmla="*/ 38 w 40"/>
                <a:gd name="T67" fmla="*/ 4 h 17"/>
                <a:gd name="T68" fmla="*/ 36 w 40"/>
                <a:gd name="T69" fmla="*/ 3 h 17"/>
                <a:gd name="T70" fmla="*/ 34 w 40"/>
                <a:gd name="T71" fmla="*/ 2 h 17"/>
                <a:gd name="T72" fmla="*/ 33 w 40"/>
                <a:gd name="T73" fmla="*/ 1 h 17"/>
                <a:gd name="T74" fmla="*/ 31 w 40"/>
                <a:gd name="T75" fmla="*/ 1 h 17"/>
                <a:gd name="T76" fmla="*/ 30 w 40"/>
                <a:gd name="T77" fmla="*/ 0 h 17"/>
                <a:gd name="T78" fmla="*/ 27 w 40"/>
                <a:gd name="T79" fmla="*/ 0 h 17"/>
                <a:gd name="T80" fmla="*/ 25 w 40"/>
                <a:gd name="T81" fmla="*/ 0 h 17"/>
                <a:gd name="T82" fmla="*/ 23 w 40"/>
                <a:gd name="T83" fmla="*/ 0 h 17"/>
                <a:gd name="T84" fmla="*/ 21 w 40"/>
                <a:gd name="T85" fmla="*/ 1 h 17"/>
                <a:gd name="T86" fmla="*/ 19 w 40"/>
                <a:gd name="T87" fmla="*/ 1 h 17"/>
                <a:gd name="T88" fmla="*/ 17 w 40"/>
                <a:gd name="T89" fmla="*/ 1 h 1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0" h="17">
                  <a:moveTo>
                    <a:pt x="16" y="1"/>
                  </a:moveTo>
                  <a:lnTo>
                    <a:pt x="15" y="1"/>
                  </a:lnTo>
                  <a:lnTo>
                    <a:pt x="14" y="1"/>
                  </a:lnTo>
                  <a:lnTo>
                    <a:pt x="13" y="2"/>
                  </a:lnTo>
                  <a:lnTo>
                    <a:pt x="12" y="2"/>
                  </a:lnTo>
                  <a:lnTo>
                    <a:pt x="11" y="2"/>
                  </a:lnTo>
                  <a:lnTo>
                    <a:pt x="9" y="3"/>
                  </a:lnTo>
                  <a:lnTo>
                    <a:pt x="8" y="3"/>
                  </a:lnTo>
                  <a:lnTo>
                    <a:pt x="7" y="3"/>
                  </a:lnTo>
                  <a:lnTo>
                    <a:pt x="6" y="4"/>
                  </a:lnTo>
                  <a:lnTo>
                    <a:pt x="5" y="4"/>
                  </a:lnTo>
                  <a:lnTo>
                    <a:pt x="5" y="5"/>
                  </a:lnTo>
                  <a:lnTo>
                    <a:pt x="4" y="5"/>
                  </a:lnTo>
                  <a:lnTo>
                    <a:pt x="3" y="5"/>
                  </a:lnTo>
                  <a:lnTo>
                    <a:pt x="3" y="6"/>
                  </a:lnTo>
                  <a:lnTo>
                    <a:pt x="2" y="6"/>
                  </a:lnTo>
                  <a:lnTo>
                    <a:pt x="2" y="7"/>
                  </a:lnTo>
                  <a:lnTo>
                    <a:pt x="1" y="7"/>
                  </a:lnTo>
                  <a:lnTo>
                    <a:pt x="1" y="8"/>
                  </a:lnTo>
                  <a:lnTo>
                    <a:pt x="1" y="9"/>
                  </a:lnTo>
                  <a:lnTo>
                    <a:pt x="0" y="9"/>
                  </a:lnTo>
                  <a:lnTo>
                    <a:pt x="1" y="10"/>
                  </a:lnTo>
                  <a:lnTo>
                    <a:pt x="1" y="11"/>
                  </a:lnTo>
                  <a:lnTo>
                    <a:pt x="2" y="11"/>
                  </a:lnTo>
                  <a:lnTo>
                    <a:pt x="2" y="12"/>
                  </a:lnTo>
                  <a:lnTo>
                    <a:pt x="3" y="12"/>
                  </a:lnTo>
                  <a:lnTo>
                    <a:pt x="4" y="13"/>
                  </a:lnTo>
                  <a:lnTo>
                    <a:pt x="5" y="13"/>
                  </a:lnTo>
                  <a:lnTo>
                    <a:pt x="6" y="13"/>
                  </a:lnTo>
                  <a:lnTo>
                    <a:pt x="7" y="13"/>
                  </a:lnTo>
                  <a:lnTo>
                    <a:pt x="8" y="13"/>
                  </a:lnTo>
                  <a:lnTo>
                    <a:pt x="9" y="14"/>
                  </a:lnTo>
                  <a:lnTo>
                    <a:pt x="11" y="14"/>
                  </a:lnTo>
                  <a:lnTo>
                    <a:pt x="13" y="14"/>
                  </a:lnTo>
                  <a:lnTo>
                    <a:pt x="14" y="14"/>
                  </a:lnTo>
                  <a:lnTo>
                    <a:pt x="15" y="14"/>
                  </a:lnTo>
                  <a:lnTo>
                    <a:pt x="17" y="14"/>
                  </a:lnTo>
                  <a:lnTo>
                    <a:pt x="19" y="15"/>
                  </a:lnTo>
                  <a:lnTo>
                    <a:pt x="20" y="15"/>
                  </a:lnTo>
                  <a:lnTo>
                    <a:pt x="21" y="15"/>
                  </a:lnTo>
                  <a:lnTo>
                    <a:pt x="22" y="15"/>
                  </a:lnTo>
                  <a:lnTo>
                    <a:pt x="23" y="15"/>
                  </a:lnTo>
                  <a:lnTo>
                    <a:pt x="25" y="15"/>
                  </a:lnTo>
                  <a:lnTo>
                    <a:pt x="26" y="15"/>
                  </a:lnTo>
                  <a:lnTo>
                    <a:pt x="27" y="15"/>
                  </a:lnTo>
                  <a:lnTo>
                    <a:pt x="28" y="15"/>
                  </a:lnTo>
                  <a:lnTo>
                    <a:pt x="30" y="15"/>
                  </a:lnTo>
                  <a:lnTo>
                    <a:pt x="30" y="16"/>
                  </a:lnTo>
                  <a:lnTo>
                    <a:pt x="30" y="15"/>
                  </a:lnTo>
                  <a:lnTo>
                    <a:pt x="31" y="15"/>
                  </a:lnTo>
                  <a:lnTo>
                    <a:pt x="32" y="15"/>
                  </a:lnTo>
                  <a:lnTo>
                    <a:pt x="33" y="15"/>
                  </a:lnTo>
                  <a:lnTo>
                    <a:pt x="33" y="14"/>
                  </a:lnTo>
                  <a:lnTo>
                    <a:pt x="34" y="14"/>
                  </a:lnTo>
                  <a:lnTo>
                    <a:pt x="35" y="13"/>
                  </a:lnTo>
                  <a:lnTo>
                    <a:pt x="36" y="13"/>
                  </a:lnTo>
                  <a:lnTo>
                    <a:pt x="36" y="12"/>
                  </a:lnTo>
                  <a:lnTo>
                    <a:pt x="37" y="12"/>
                  </a:lnTo>
                  <a:lnTo>
                    <a:pt x="37" y="11"/>
                  </a:lnTo>
                  <a:lnTo>
                    <a:pt x="38" y="11"/>
                  </a:lnTo>
                  <a:lnTo>
                    <a:pt x="38" y="10"/>
                  </a:lnTo>
                  <a:lnTo>
                    <a:pt x="38" y="9"/>
                  </a:lnTo>
                  <a:lnTo>
                    <a:pt x="38" y="8"/>
                  </a:lnTo>
                  <a:lnTo>
                    <a:pt x="39" y="8"/>
                  </a:lnTo>
                  <a:lnTo>
                    <a:pt x="39" y="7"/>
                  </a:lnTo>
                  <a:lnTo>
                    <a:pt x="39" y="6"/>
                  </a:lnTo>
                  <a:lnTo>
                    <a:pt x="39" y="5"/>
                  </a:lnTo>
                  <a:lnTo>
                    <a:pt x="38" y="4"/>
                  </a:lnTo>
                  <a:lnTo>
                    <a:pt x="37" y="4"/>
                  </a:lnTo>
                  <a:lnTo>
                    <a:pt x="36" y="3"/>
                  </a:lnTo>
                  <a:lnTo>
                    <a:pt x="35" y="2"/>
                  </a:lnTo>
                  <a:lnTo>
                    <a:pt x="34" y="2"/>
                  </a:lnTo>
                  <a:lnTo>
                    <a:pt x="34" y="1"/>
                  </a:lnTo>
                  <a:lnTo>
                    <a:pt x="33" y="1"/>
                  </a:lnTo>
                  <a:lnTo>
                    <a:pt x="32" y="1"/>
                  </a:lnTo>
                  <a:lnTo>
                    <a:pt x="31" y="1"/>
                  </a:lnTo>
                  <a:lnTo>
                    <a:pt x="30" y="1"/>
                  </a:lnTo>
                  <a:lnTo>
                    <a:pt x="30" y="0"/>
                  </a:lnTo>
                  <a:lnTo>
                    <a:pt x="28" y="0"/>
                  </a:lnTo>
                  <a:lnTo>
                    <a:pt x="27" y="0"/>
                  </a:lnTo>
                  <a:lnTo>
                    <a:pt x="26" y="0"/>
                  </a:lnTo>
                  <a:lnTo>
                    <a:pt x="25" y="0"/>
                  </a:lnTo>
                  <a:lnTo>
                    <a:pt x="24" y="0"/>
                  </a:lnTo>
                  <a:lnTo>
                    <a:pt x="23" y="0"/>
                  </a:lnTo>
                  <a:lnTo>
                    <a:pt x="22" y="0"/>
                  </a:lnTo>
                  <a:lnTo>
                    <a:pt x="21" y="1"/>
                  </a:lnTo>
                  <a:lnTo>
                    <a:pt x="20" y="1"/>
                  </a:lnTo>
                  <a:lnTo>
                    <a:pt x="19" y="1"/>
                  </a:lnTo>
                  <a:lnTo>
                    <a:pt x="18" y="1"/>
                  </a:lnTo>
                  <a:lnTo>
                    <a:pt x="17" y="1"/>
                  </a:lnTo>
                  <a:lnTo>
                    <a:pt x="16" y="1"/>
                  </a:lnTo>
                </a:path>
              </a:pathLst>
            </a:custGeom>
            <a:solidFill>
              <a:srgbClr val="FF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893" name="Freeform 411"/>
            <p:cNvSpPr>
              <a:spLocks/>
            </p:cNvSpPr>
            <p:nvPr/>
          </p:nvSpPr>
          <p:spPr bwMode="auto">
            <a:xfrm>
              <a:off x="3748" y="1703"/>
              <a:ext cx="43" cy="20"/>
            </a:xfrm>
            <a:custGeom>
              <a:avLst/>
              <a:gdLst>
                <a:gd name="T0" fmla="*/ 5 w 43"/>
                <a:gd name="T1" fmla="*/ 1 h 20"/>
                <a:gd name="T2" fmla="*/ 3 w 43"/>
                <a:gd name="T3" fmla="*/ 2 h 20"/>
                <a:gd name="T4" fmla="*/ 1 w 43"/>
                <a:gd name="T5" fmla="*/ 2 h 20"/>
                <a:gd name="T6" fmla="*/ 1 w 43"/>
                <a:gd name="T7" fmla="*/ 4 h 20"/>
                <a:gd name="T8" fmla="*/ 0 w 43"/>
                <a:gd name="T9" fmla="*/ 5 h 20"/>
                <a:gd name="T10" fmla="*/ 0 w 43"/>
                <a:gd name="T11" fmla="*/ 7 h 20"/>
                <a:gd name="T12" fmla="*/ 1 w 43"/>
                <a:gd name="T13" fmla="*/ 8 h 20"/>
                <a:gd name="T14" fmla="*/ 1 w 43"/>
                <a:gd name="T15" fmla="*/ 11 h 20"/>
                <a:gd name="T16" fmla="*/ 2 w 43"/>
                <a:gd name="T17" fmla="*/ 12 h 20"/>
                <a:gd name="T18" fmla="*/ 3 w 43"/>
                <a:gd name="T19" fmla="*/ 13 h 20"/>
                <a:gd name="T20" fmla="*/ 4 w 43"/>
                <a:gd name="T21" fmla="*/ 14 h 20"/>
                <a:gd name="T22" fmla="*/ 5 w 43"/>
                <a:gd name="T23" fmla="*/ 15 h 20"/>
                <a:gd name="T24" fmla="*/ 7 w 43"/>
                <a:gd name="T25" fmla="*/ 16 h 20"/>
                <a:gd name="T26" fmla="*/ 9 w 43"/>
                <a:gd name="T27" fmla="*/ 17 h 20"/>
                <a:gd name="T28" fmla="*/ 10 w 43"/>
                <a:gd name="T29" fmla="*/ 18 h 20"/>
                <a:gd name="T30" fmla="*/ 11 w 43"/>
                <a:gd name="T31" fmla="*/ 19 h 20"/>
                <a:gd name="T32" fmla="*/ 13 w 43"/>
                <a:gd name="T33" fmla="*/ 19 h 20"/>
                <a:gd name="T34" fmla="*/ 15 w 43"/>
                <a:gd name="T35" fmla="*/ 19 h 20"/>
                <a:gd name="T36" fmla="*/ 17 w 43"/>
                <a:gd name="T37" fmla="*/ 19 h 20"/>
                <a:gd name="T38" fmla="*/ 20 w 43"/>
                <a:gd name="T39" fmla="*/ 19 h 20"/>
                <a:gd name="T40" fmla="*/ 23 w 43"/>
                <a:gd name="T41" fmla="*/ 19 h 20"/>
                <a:gd name="T42" fmla="*/ 25 w 43"/>
                <a:gd name="T43" fmla="*/ 19 h 20"/>
                <a:gd name="T44" fmla="*/ 27 w 43"/>
                <a:gd name="T45" fmla="*/ 19 h 20"/>
                <a:gd name="T46" fmla="*/ 29 w 43"/>
                <a:gd name="T47" fmla="*/ 19 h 20"/>
                <a:gd name="T48" fmla="*/ 31 w 43"/>
                <a:gd name="T49" fmla="*/ 19 h 20"/>
                <a:gd name="T50" fmla="*/ 33 w 43"/>
                <a:gd name="T51" fmla="*/ 19 h 20"/>
                <a:gd name="T52" fmla="*/ 34 w 43"/>
                <a:gd name="T53" fmla="*/ 18 h 20"/>
                <a:gd name="T54" fmla="*/ 36 w 43"/>
                <a:gd name="T55" fmla="*/ 18 h 20"/>
                <a:gd name="T56" fmla="*/ 37 w 43"/>
                <a:gd name="T57" fmla="*/ 17 h 20"/>
                <a:gd name="T58" fmla="*/ 38 w 43"/>
                <a:gd name="T59" fmla="*/ 16 h 20"/>
                <a:gd name="T60" fmla="*/ 40 w 43"/>
                <a:gd name="T61" fmla="*/ 15 h 20"/>
                <a:gd name="T62" fmla="*/ 41 w 43"/>
                <a:gd name="T63" fmla="*/ 14 h 20"/>
                <a:gd name="T64" fmla="*/ 42 w 43"/>
                <a:gd name="T65" fmla="*/ 13 h 20"/>
                <a:gd name="T66" fmla="*/ 42 w 43"/>
                <a:gd name="T67" fmla="*/ 11 h 20"/>
                <a:gd name="T68" fmla="*/ 41 w 43"/>
                <a:gd name="T69" fmla="*/ 10 h 20"/>
                <a:gd name="T70" fmla="*/ 39 w 43"/>
                <a:gd name="T71" fmla="*/ 8 h 20"/>
                <a:gd name="T72" fmla="*/ 38 w 43"/>
                <a:gd name="T73" fmla="*/ 7 h 20"/>
                <a:gd name="T74" fmla="*/ 36 w 43"/>
                <a:gd name="T75" fmla="*/ 6 h 20"/>
                <a:gd name="T76" fmla="*/ 34 w 43"/>
                <a:gd name="T77" fmla="*/ 6 h 20"/>
                <a:gd name="T78" fmla="*/ 32 w 43"/>
                <a:gd name="T79" fmla="*/ 5 h 20"/>
                <a:gd name="T80" fmla="*/ 30 w 43"/>
                <a:gd name="T81" fmla="*/ 4 h 20"/>
                <a:gd name="T82" fmla="*/ 28 w 43"/>
                <a:gd name="T83" fmla="*/ 4 h 20"/>
                <a:gd name="T84" fmla="*/ 26 w 43"/>
                <a:gd name="T85" fmla="*/ 3 h 20"/>
                <a:gd name="T86" fmla="*/ 24 w 43"/>
                <a:gd name="T87" fmla="*/ 2 h 20"/>
                <a:gd name="T88" fmla="*/ 22 w 43"/>
                <a:gd name="T89" fmla="*/ 2 h 20"/>
                <a:gd name="T90" fmla="*/ 19 w 43"/>
                <a:gd name="T91" fmla="*/ 1 h 20"/>
                <a:gd name="T92" fmla="*/ 16 w 43"/>
                <a:gd name="T93" fmla="*/ 1 h 20"/>
                <a:gd name="T94" fmla="*/ 14 w 43"/>
                <a:gd name="T95" fmla="*/ 0 h 20"/>
                <a:gd name="T96" fmla="*/ 11 w 43"/>
                <a:gd name="T97" fmla="*/ 0 h 20"/>
                <a:gd name="T98" fmla="*/ 9 w 43"/>
                <a:gd name="T99" fmla="*/ 1 h 20"/>
                <a:gd name="T100" fmla="*/ 6 w 43"/>
                <a:gd name="T101" fmla="*/ 1 h 2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3" h="20">
                  <a:moveTo>
                    <a:pt x="6" y="1"/>
                  </a:moveTo>
                  <a:lnTo>
                    <a:pt x="5" y="1"/>
                  </a:lnTo>
                  <a:lnTo>
                    <a:pt x="4" y="1"/>
                  </a:lnTo>
                  <a:lnTo>
                    <a:pt x="3" y="2"/>
                  </a:lnTo>
                  <a:lnTo>
                    <a:pt x="2" y="2"/>
                  </a:lnTo>
                  <a:lnTo>
                    <a:pt x="1" y="2"/>
                  </a:lnTo>
                  <a:lnTo>
                    <a:pt x="1" y="3"/>
                  </a:lnTo>
                  <a:lnTo>
                    <a:pt x="1" y="4"/>
                  </a:lnTo>
                  <a:lnTo>
                    <a:pt x="0" y="4"/>
                  </a:lnTo>
                  <a:lnTo>
                    <a:pt x="0" y="5"/>
                  </a:lnTo>
                  <a:lnTo>
                    <a:pt x="0" y="6"/>
                  </a:lnTo>
                  <a:lnTo>
                    <a:pt x="0" y="7"/>
                  </a:lnTo>
                  <a:lnTo>
                    <a:pt x="0" y="8"/>
                  </a:lnTo>
                  <a:lnTo>
                    <a:pt x="1" y="8"/>
                  </a:lnTo>
                  <a:lnTo>
                    <a:pt x="1" y="10"/>
                  </a:lnTo>
                  <a:lnTo>
                    <a:pt x="1" y="11"/>
                  </a:lnTo>
                  <a:lnTo>
                    <a:pt x="2" y="11"/>
                  </a:lnTo>
                  <a:lnTo>
                    <a:pt x="2" y="12"/>
                  </a:lnTo>
                  <a:lnTo>
                    <a:pt x="3" y="12"/>
                  </a:lnTo>
                  <a:lnTo>
                    <a:pt x="3" y="13"/>
                  </a:lnTo>
                  <a:lnTo>
                    <a:pt x="4" y="13"/>
                  </a:lnTo>
                  <a:lnTo>
                    <a:pt x="4" y="14"/>
                  </a:lnTo>
                  <a:lnTo>
                    <a:pt x="5" y="14"/>
                  </a:lnTo>
                  <a:lnTo>
                    <a:pt x="5" y="15"/>
                  </a:lnTo>
                  <a:lnTo>
                    <a:pt x="6" y="15"/>
                  </a:lnTo>
                  <a:lnTo>
                    <a:pt x="7" y="16"/>
                  </a:lnTo>
                  <a:lnTo>
                    <a:pt x="8" y="17"/>
                  </a:lnTo>
                  <a:lnTo>
                    <a:pt x="9" y="17"/>
                  </a:lnTo>
                  <a:lnTo>
                    <a:pt x="9" y="18"/>
                  </a:lnTo>
                  <a:lnTo>
                    <a:pt x="10" y="18"/>
                  </a:lnTo>
                  <a:lnTo>
                    <a:pt x="11" y="18"/>
                  </a:lnTo>
                  <a:lnTo>
                    <a:pt x="11" y="19"/>
                  </a:lnTo>
                  <a:lnTo>
                    <a:pt x="12" y="19"/>
                  </a:lnTo>
                  <a:lnTo>
                    <a:pt x="13" y="19"/>
                  </a:lnTo>
                  <a:lnTo>
                    <a:pt x="14" y="19"/>
                  </a:lnTo>
                  <a:lnTo>
                    <a:pt x="15" y="19"/>
                  </a:lnTo>
                  <a:lnTo>
                    <a:pt x="16" y="19"/>
                  </a:lnTo>
                  <a:lnTo>
                    <a:pt x="17" y="19"/>
                  </a:lnTo>
                  <a:lnTo>
                    <a:pt x="18" y="19"/>
                  </a:lnTo>
                  <a:lnTo>
                    <a:pt x="20" y="19"/>
                  </a:lnTo>
                  <a:lnTo>
                    <a:pt x="22" y="19"/>
                  </a:lnTo>
                  <a:lnTo>
                    <a:pt x="23" y="19"/>
                  </a:lnTo>
                  <a:lnTo>
                    <a:pt x="24" y="19"/>
                  </a:lnTo>
                  <a:lnTo>
                    <a:pt x="25" y="19"/>
                  </a:lnTo>
                  <a:lnTo>
                    <a:pt x="26" y="19"/>
                  </a:lnTo>
                  <a:lnTo>
                    <a:pt x="27" y="19"/>
                  </a:lnTo>
                  <a:lnTo>
                    <a:pt x="28" y="19"/>
                  </a:lnTo>
                  <a:lnTo>
                    <a:pt x="29" y="19"/>
                  </a:lnTo>
                  <a:lnTo>
                    <a:pt x="30" y="19"/>
                  </a:lnTo>
                  <a:lnTo>
                    <a:pt x="31" y="19"/>
                  </a:lnTo>
                  <a:lnTo>
                    <a:pt x="32" y="19"/>
                  </a:lnTo>
                  <a:lnTo>
                    <a:pt x="33" y="19"/>
                  </a:lnTo>
                  <a:lnTo>
                    <a:pt x="34" y="19"/>
                  </a:lnTo>
                  <a:lnTo>
                    <a:pt x="34" y="18"/>
                  </a:lnTo>
                  <a:lnTo>
                    <a:pt x="35" y="18"/>
                  </a:lnTo>
                  <a:lnTo>
                    <a:pt x="36" y="18"/>
                  </a:lnTo>
                  <a:lnTo>
                    <a:pt x="36" y="17"/>
                  </a:lnTo>
                  <a:lnTo>
                    <a:pt x="37" y="17"/>
                  </a:lnTo>
                  <a:lnTo>
                    <a:pt x="38" y="17"/>
                  </a:lnTo>
                  <a:lnTo>
                    <a:pt x="38" y="16"/>
                  </a:lnTo>
                  <a:lnTo>
                    <a:pt x="39" y="16"/>
                  </a:lnTo>
                  <a:lnTo>
                    <a:pt x="40" y="15"/>
                  </a:lnTo>
                  <a:lnTo>
                    <a:pt x="40" y="14"/>
                  </a:lnTo>
                  <a:lnTo>
                    <a:pt x="41" y="14"/>
                  </a:lnTo>
                  <a:lnTo>
                    <a:pt x="41" y="13"/>
                  </a:lnTo>
                  <a:lnTo>
                    <a:pt x="42" y="13"/>
                  </a:lnTo>
                  <a:lnTo>
                    <a:pt x="42" y="12"/>
                  </a:lnTo>
                  <a:lnTo>
                    <a:pt x="42" y="11"/>
                  </a:lnTo>
                  <a:lnTo>
                    <a:pt x="41" y="11"/>
                  </a:lnTo>
                  <a:lnTo>
                    <a:pt x="41" y="10"/>
                  </a:lnTo>
                  <a:lnTo>
                    <a:pt x="41" y="8"/>
                  </a:lnTo>
                  <a:lnTo>
                    <a:pt x="39" y="8"/>
                  </a:lnTo>
                  <a:lnTo>
                    <a:pt x="38" y="8"/>
                  </a:lnTo>
                  <a:lnTo>
                    <a:pt x="38" y="7"/>
                  </a:lnTo>
                  <a:lnTo>
                    <a:pt x="37" y="7"/>
                  </a:lnTo>
                  <a:lnTo>
                    <a:pt x="36" y="6"/>
                  </a:lnTo>
                  <a:lnTo>
                    <a:pt x="35" y="6"/>
                  </a:lnTo>
                  <a:lnTo>
                    <a:pt x="34" y="6"/>
                  </a:lnTo>
                  <a:lnTo>
                    <a:pt x="33" y="6"/>
                  </a:lnTo>
                  <a:lnTo>
                    <a:pt x="32" y="5"/>
                  </a:lnTo>
                  <a:lnTo>
                    <a:pt x="31" y="5"/>
                  </a:lnTo>
                  <a:lnTo>
                    <a:pt x="30" y="4"/>
                  </a:lnTo>
                  <a:lnTo>
                    <a:pt x="29" y="4"/>
                  </a:lnTo>
                  <a:lnTo>
                    <a:pt x="28" y="4"/>
                  </a:lnTo>
                  <a:lnTo>
                    <a:pt x="27" y="3"/>
                  </a:lnTo>
                  <a:lnTo>
                    <a:pt x="26" y="3"/>
                  </a:lnTo>
                  <a:lnTo>
                    <a:pt x="25" y="2"/>
                  </a:lnTo>
                  <a:lnTo>
                    <a:pt x="24" y="2"/>
                  </a:lnTo>
                  <a:lnTo>
                    <a:pt x="23" y="2"/>
                  </a:lnTo>
                  <a:lnTo>
                    <a:pt x="22" y="2"/>
                  </a:lnTo>
                  <a:lnTo>
                    <a:pt x="20" y="2"/>
                  </a:lnTo>
                  <a:lnTo>
                    <a:pt x="19" y="1"/>
                  </a:lnTo>
                  <a:lnTo>
                    <a:pt x="17" y="1"/>
                  </a:lnTo>
                  <a:lnTo>
                    <a:pt x="16" y="1"/>
                  </a:lnTo>
                  <a:lnTo>
                    <a:pt x="15" y="1"/>
                  </a:lnTo>
                  <a:lnTo>
                    <a:pt x="14" y="0"/>
                  </a:lnTo>
                  <a:lnTo>
                    <a:pt x="13" y="0"/>
                  </a:lnTo>
                  <a:lnTo>
                    <a:pt x="11" y="0"/>
                  </a:lnTo>
                  <a:lnTo>
                    <a:pt x="10" y="0"/>
                  </a:lnTo>
                  <a:lnTo>
                    <a:pt x="9" y="1"/>
                  </a:lnTo>
                  <a:lnTo>
                    <a:pt x="7" y="1"/>
                  </a:lnTo>
                  <a:lnTo>
                    <a:pt x="6" y="1"/>
                  </a:lnTo>
                </a:path>
              </a:pathLst>
            </a:custGeom>
            <a:solidFill>
              <a:srgbClr val="FF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894" name="Freeform 412"/>
            <p:cNvSpPr>
              <a:spLocks/>
            </p:cNvSpPr>
            <p:nvPr/>
          </p:nvSpPr>
          <p:spPr bwMode="auto">
            <a:xfrm>
              <a:off x="3877" y="1694"/>
              <a:ext cx="28" cy="29"/>
            </a:xfrm>
            <a:custGeom>
              <a:avLst/>
              <a:gdLst>
                <a:gd name="T0" fmla="*/ 8 w 28"/>
                <a:gd name="T1" fmla="*/ 1 h 29"/>
                <a:gd name="T2" fmla="*/ 6 w 28"/>
                <a:gd name="T3" fmla="*/ 1 h 29"/>
                <a:gd name="T4" fmla="*/ 4 w 28"/>
                <a:gd name="T5" fmla="*/ 2 h 29"/>
                <a:gd name="T6" fmla="*/ 3 w 28"/>
                <a:gd name="T7" fmla="*/ 3 h 29"/>
                <a:gd name="T8" fmla="*/ 3 w 28"/>
                <a:gd name="T9" fmla="*/ 5 h 29"/>
                <a:gd name="T10" fmla="*/ 2 w 28"/>
                <a:gd name="T11" fmla="*/ 7 h 29"/>
                <a:gd name="T12" fmla="*/ 1 w 28"/>
                <a:gd name="T13" fmla="*/ 8 h 29"/>
                <a:gd name="T14" fmla="*/ 1 w 28"/>
                <a:gd name="T15" fmla="*/ 10 h 29"/>
                <a:gd name="T16" fmla="*/ 0 w 28"/>
                <a:gd name="T17" fmla="*/ 12 h 29"/>
                <a:gd name="T18" fmla="*/ 0 w 28"/>
                <a:gd name="T19" fmla="*/ 15 h 29"/>
                <a:gd name="T20" fmla="*/ 0 w 28"/>
                <a:gd name="T21" fmla="*/ 17 h 29"/>
                <a:gd name="T22" fmla="*/ 0 w 28"/>
                <a:gd name="T23" fmla="*/ 19 h 29"/>
                <a:gd name="T24" fmla="*/ 1 w 28"/>
                <a:gd name="T25" fmla="*/ 21 h 29"/>
                <a:gd name="T26" fmla="*/ 2 w 28"/>
                <a:gd name="T27" fmla="*/ 23 h 29"/>
                <a:gd name="T28" fmla="*/ 4 w 28"/>
                <a:gd name="T29" fmla="*/ 24 h 29"/>
                <a:gd name="T30" fmla="*/ 4 w 28"/>
                <a:gd name="T31" fmla="*/ 26 h 29"/>
                <a:gd name="T32" fmla="*/ 6 w 28"/>
                <a:gd name="T33" fmla="*/ 27 h 29"/>
                <a:gd name="T34" fmla="*/ 7 w 28"/>
                <a:gd name="T35" fmla="*/ 28 h 29"/>
                <a:gd name="T36" fmla="*/ 9 w 28"/>
                <a:gd name="T37" fmla="*/ 28 h 29"/>
                <a:gd name="T38" fmla="*/ 11 w 28"/>
                <a:gd name="T39" fmla="*/ 28 h 29"/>
                <a:gd name="T40" fmla="*/ 13 w 28"/>
                <a:gd name="T41" fmla="*/ 28 h 29"/>
                <a:gd name="T42" fmla="*/ 14 w 28"/>
                <a:gd name="T43" fmla="*/ 27 h 29"/>
                <a:gd name="T44" fmla="*/ 16 w 28"/>
                <a:gd name="T45" fmla="*/ 27 h 29"/>
                <a:gd name="T46" fmla="*/ 18 w 28"/>
                <a:gd name="T47" fmla="*/ 26 h 29"/>
                <a:gd name="T48" fmla="*/ 20 w 28"/>
                <a:gd name="T49" fmla="*/ 25 h 29"/>
                <a:gd name="T50" fmla="*/ 21 w 28"/>
                <a:gd name="T51" fmla="*/ 24 h 29"/>
                <a:gd name="T52" fmla="*/ 23 w 28"/>
                <a:gd name="T53" fmla="*/ 24 h 29"/>
                <a:gd name="T54" fmla="*/ 24 w 28"/>
                <a:gd name="T55" fmla="*/ 23 h 29"/>
                <a:gd name="T56" fmla="*/ 25 w 28"/>
                <a:gd name="T57" fmla="*/ 21 h 29"/>
                <a:gd name="T58" fmla="*/ 26 w 28"/>
                <a:gd name="T59" fmla="*/ 20 h 29"/>
                <a:gd name="T60" fmla="*/ 26 w 28"/>
                <a:gd name="T61" fmla="*/ 18 h 29"/>
                <a:gd name="T62" fmla="*/ 27 w 28"/>
                <a:gd name="T63" fmla="*/ 17 h 29"/>
                <a:gd name="T64" fmla="*/ 27 w 28"/>
                <a:gd name="T65" fmla="*/ 15 h 29"/>
                <a:gd name="T66" fmla="*/ 26 w 28"/>
                <a:gd name="T67" fmla="*/ 13 h 29"/>
                <a:gd name="T68" fmla="*/ 26 w 28"/>
                <a:gd name="T69" fmla="*/ 11 h 29"/>
                <a:gd name="T70" fmla="*/ 25 w 28"/>
                <a:gd name="T71" fmla="*/ 10 h 29"/>
                <a:gd name="T72" fmla="*/ 22 w 28"/>
                <a:gd name="T73" fmla="*/ 8 h 29"/>
                <a:gd name="T74" fmla="*/ 21 w 28"/>
                <a:gd name="T75" fmla="*/ 7 h 29"/>
                <a:gd name="T76" fmla="*/ 20 w 28"/>
                <a:gd name="T77" fmla="*/ 6 h 29"/>
                <a:gd name="T78" fmla="*/ 18 w 28"/>
                <a:gd name="T79" fmla="*/ 5 h 29"/>
                <a:gd name="T80" fmla="*/ 17 w 28"/>
                <a:gd name="T81" fmla="*/ 3 h 29"/>
                <a:gd name="T82" fmla="*/ 16 w 28"/>
                <a:gd name="T83" fmla="*/ 2 h 29"/>
                <a:gd name="T84" fmla="*/ 14 w 28"/>
                <a:gd name="T85" fmla="*/ 1 h 29"/>
                <a:gd name="T86" fmla="*/ 12 w 28"/>
                <a:gd name="T87" fmla="*/ 1 h 29"/>
                <a:gd name="T88" fmla="*/ 10 w 28"/>
                <a:gd name="T89" fmla="*/ 0 h 29"/>
                <a:gd name="T90" fmla="*/ 9 w 28"/>
                <a:gd name="T91" fmla="*/ 1 h 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8" h="29">
                  <a:moveTo>
                    <a:pt x="9" y="1"/>
                  </a:moveTo>
                  <a:lnTo>
                    <a:pt x="8" y="1"/>
                  </a:lnTo>
                  <a:lnTo>
                    <a:pt x="7" y="1"/>
                  </a:lnTo>
                  <a:lnTo>
                    <a:pt x="6" y="1"/>
                  </a:lnTo>
                  <a:lnTo>
                    <a:pt x="5" y="1"/>
                  </a:lnTo>
                  <a:lnTo>
                    <a:pt x="4" y="2"/>
                  </a:lnTo>
                  <a:lnTo>
                    <a:pt x="4" y="3"/>
                  </a:lnTo>
                  <a:lnTo>
                    <a:pt x="3" y="3"/>
                  </a:lnTo>
                  <a:lnTo>
                    <a:pt x="3" y="4"/>
                  </a:lnTo>
                  <a:lnTo>
                    <a:pt x="3" y="5"/>
                  </a:lnTo>
                  <a:lnTo>
                    <a:pt x="2" y="6"/>
                  </a:lnTo>
                  <a:lnTo>
                    <a:pt x="2" y="7"/>
                  </a:lnTo>
                  <a:lnTo>
                    <a:pt x="1" y="7"/>
                  </a:lnTo>
                  <a:lnTo>
                    <a:pt x="1" y="8"/>
                  </a:lnTo>
                  <a:lnTo>
                    <a:pt x="1" y="9"/>
                  </a:lnTo>
                  <a:lnTo>
                    <a:pt x="1" y="10"/>
                  </a:lnTo>
                  <a:lnTo>
                    <a:pt x="0" y="11"/>
                  </a:lnTo>
                  <a:lnTo>
                    <a:pt x="0" y="12"/>
                  </a:lnTo>
                  <a:lnTo>
                    <a:pt x="0" y="13"/>
                  </a:lnTo>
                  <a:lnTo>
                    <a:pt x="0" y="15"/>
                  </a:lnTo>
                  <a:lnTo>
                    <a:pt x="0" y="16"/>
                  </a:lnTo>
                  <a:lnTo>
                    <a:pt x="0" y="17"/>
                  </a:lnTo>
                  <a:lnTo>
                    <a:pt x="0" y="18"/>
                  </a:lnTo>
                  <a:lnTo>
                    <a:pt x="0" y="19"/>
                  </a:lnTo>
                  <a:lnTo>
                    <a:pt x="1" y="20"/>
                  </a:lnTo>
                  <a:lnTo>
                    <a:pt x="1" y="21"/>
                  </a:lnTo>
                  <a:lnTo>
                    <a:pt x="2" y="22"/>
                  </a:lnTo>
                  <a:lnTo>
                    <a:pt x="2" y="23"/>
                  </a:lnTo>
                  <a:lnTo>
                    <a:pt x="3" y="24"/>
                  </a:lnTo>
                  <a:lnTo>
                    <a:pt x="4" y="24"/>
                  </a:lnTo>
                  <a:lnTo>
                    <a:pt x="4" y="25"/>
                  </a:lnTo>
                  <a:lnTo>
                    <a:pt x="4" y="26"/>
                  </a:lnTo>
                  <a:lnTo>
                    <a:pt x="5" y="26"/>
                  </a:lnTo>
                  <a:lnTo>
                    <a:pt x="6" y="27"/>
                  </a:lnTo>
                  <a:lnTo>
                    <a:pt x="7" y="27"/>
                  </a:lnTo>
                  <a:lnTo>
                    <a:pt x="7" y="28"/>
                  </a:lnTo>
                  <a:lnTo>
                    <a:pt x="8" y="28"/>
                  </a:lnTo>
                  <a:lnTo>
                    <a:pt x="9" y="28"/>
                  </a:lnTo>
                  <a:lnTo>
                    <a:pt x="10" y="28"/>
                  </a:lnTo>
                  <a:lnTo>
                    <a:pt x="11" y="28"/>
                  </a:lnTo>
                  <a:lnTo>
                    <a:pt x="12" y="28"/>
                  </a:lnTo>
                  <a:lnTo>
                    <a:pt x="13" y="28"/>
                  </a:lnTo>
                  <a:lnTo>
                    <a:pt x="14" y="28"/>
                  </a:lnTo>
                  <a:lnTo>
                    <a:pt x="14" y="27"/>
                  </a:lnTo>
                  <a:lnTo>
                    <a:pt x="15" y="27"/>
                  </a:lnTo>
                  <a:lnTo>
                    <a:pt x="16" y="27"/>
                  </a:lnTo>
                  <a:lnTo>
                    <a:pt x="17" y="27"/>
                  </a:lnTo>
                  <a:lnTo>
                    <a:pt x="18" y="26"/>
                  </a:lnTo>
                  <a:lnTo>
                    <a:pt x="19" y="26"/>
                  </a:lnTo>
                  <a:lnTo>
                    <a:pt x="20" y="25"/>
                  </a:lnTo>
                  <a:lnTo>
                    <a:pt x="21" y="25"/>
                  </a:lnTo>
                  <a:lnTo>
                    <a:pt x="21" y="24"/>
                  </a:lnTo>
                  <a:lnTo>
                    <a:pt x="22" y="24"/>
                  </a:lnTo>
                  <a:lnTo>
                    <a:pt x="23" y="24"/>
                  </a:lnTo>
                  <a:lnTo>
                    <a:pt x="23" y="23"/>
                  </a:lnTo>
                  <a:lnTo>
                    <a:pt x="24" y="23"/>
                  </a:lnTo>
                  <a:lnTo>
                    <a:pt x="24" y="22"/>
                  </a:lnTo>
                  <a:lnTo>
                    <a:pt x="25" y="21"/>
                  </a:lnTo>
                  <a:lnTo>
                    <a:pt x="25" y="20"/>
                  </a:lnTo>
                  <a:lnTo>
                    <a:pt x="26" y="20"/>
                  </a:lnTo>
                  <a:lnTo>
                    <a:pt x="26" y="19"/>
                  </a:lnTo>
                  <a:lnTo>
                    <a:pt x="26" y="18"/>
                  </a:lnTo>
                  <a:lnTo>
                    <a:pt x="26" y="17"/>
                  </a:lnTo>
                  <a:lnTo>
                    <a:pt x="27" y="17"/>
                  </a:lnTo>
                  <a:lnTo>
                    <a:pt x="27" y="16"/>
                  </a:lnTo>
                  <a:lnTo>
                    <a:pt x="27" y="15"/>
                  </a:lnTo>
                  <a:lnTo>
                    <a:pt x="27" y="13"/>
                  </a:lnTo>
                  <a:lnTo>
                    <a:pt x="26" y="13"/>
                  </a:lnTo>
                  <a:lnTo>
                    <a:pt x="26" y="12"/>
                  </a:lnTo>
                  <a:lnTo>
                    <a:pt x="26" y="11"/>
                  </a:lnTo>
                  <a:lnTo>
                    <a:pt x="25" y="11"/>
                  </a:lnTo>
                  <a:lnTo>
                    <a:pt x="25" y="10"/>
                  </a:lnTo>
                  <a:lnTo>
                    <a:pt x="23" y="9"/>
                  </a:lnTo>
                  <a:lnTo>
                    <a:pt x="22" y="8"/>
                  </a:lnTo>
                  <a:lnTo>
                    <a:pt x="22" y="7"/>
                  </a:lnTo>
                  <a:lnTo>
                    <a:pt x="21" y="7"/>
                  </a:lnTo>
                  <a:lnTo>
                    <a:pt x="20" y="7"/>
                  </a:lnTo>
                  <a:lnTo>
                    <a:pt x="20" y="6"/>
                  </a:lnTo>
                  <a:lnTo>
                    <a:pt x="19" y="5"/>
                  </a:lnTo>
                  <a:lnTo>
                    <a:pt x="18" y="5"/>
                  </a:lnTo>
                  <a:lnTo>
                    <a:pt x="18" y="4"/>
                  </a:lnTo>
                  <a:lnTo>
                    <a:pt x="17" y="3"/>
                  </a:lnTo>
                  <a:lnTo>
                    <a:pt x="16" y="3"/>
                  </a:lnTo>
                  <a:lnTo>
                    <a:pt x="16" y="2"/>
                  </a:lnTo>
                  <a:lnTo>
                    <a:pt x="15" y="2"/>
                  </a:lnTo>
                  <a:lnTo>
                    <a:pt x="14" y="1"/>
                  </a:lnTo>
                  <a:lnTo>
                    <a:pt x="13" y="1"/>
                  </a:lnTo>
                  <a:lnTo>
                    <a:pt x="12" y="1"/>
                  </a:lnTo>
                  <a:lnTo>
                    <a:pt x="11" y="1"/>
                  </a:lnTo>
                  <a:lnTo>
                    <a:pt x="10" y="0"/>
                  </a:lnTo>
                  <a:lnTo>
                    <a:pt x="9" y="0"/>
                  </a:lnTo>
                  <a:lnTo>
                    <a:pt x="9" y="1"/>
                  </a:lnTo>
                </a:path>
              </a:pathLst>
            </a:custGeom>
            <a:solidFill>
              <a:srgbClr val="FF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895" name="Freeform 413"/>
            <p:cNvSpPr>
              <a:spLocks/>
            </p:cNvSpPr>
            <p:nvPr/>
          </p:nvSpPr>
          <p:spPr bwMode="auto">
            <a:xfrm>
              <a:off x="3932" y="1701"/>
              <a:ext cx="29" cy="20"/>
            </a:xfrm>
            <a:custGeom>
              <a:avLst/>
              <a:gdLst>
                <a:gd name="T0" fmla="*/ 15 w 29"/>
                <a:gd name="T1" fmla="*/ 3 h 20"/>
                <a:gd name="T2" fmla="*/ 12 w 29"/>
                <a:gd name="T3" fmla="*/ 2 h 20"/>
                <a:gd name="T4" fmla="*/ 10 w 29"/>
                <a:gd name="T5" fmla="*/ 2 h 20"/>
                <a:gd name="T6" fmla="*/ 9 w 29"/>
                <a:gd name="T7" fmla="*/ 1 h 20"/>
                <a:gd name="T8" fmla="*/ 7 w 29"/>
                <a:gd name="T9" fmla="*/ 1 h 20"/>
                <a:gd name="T10" fmla="*/ 6 w 29"/>
                <a:gd name="T11" fmla="*/ 0 h 20"/>
                <a:gd name="T12" fmla="*/ 4 w 29"/>
                <a:gd name="T13" fmla="*/ 0 h 20"/>
                <a:gd name="T14" fmla="*/ 3 w 29"/>
                <a:gd name="T15" fmla="*/ 1 h 20"/>
                <a:gd name="T16" fmla="*/ 2 w 29"/>
                <a:gd name="T17" fmla="*/ 2 h 20"/>
                <a:gd name="T18" fmla="*/ 1 w 29"/>
                <a:gd name="T19" fmla="*/ 3 h 20"/>
                <a:gd name="T20" fmla="*/ 0 w 29"/>
                <a:gd name="T21" fmla="*/ 4 h 20"/>
                <a:gd name="T22" fmla="*/ 0 w 29"/>
                <a:gd name="T23" fmla="*/ 6 h 20"/>
                <a:gd name="T24" fmla="*/ 0 w 29"/>
                <a:gd name="T25" fmla="*/ 8 h 20"/>
                <a:gd name="T26" fmla="*/ 1 w 29"/>
                <a:gd name="T27" fmla="*/ 10 h 20"/>
                <a:gd name="T28" fmla="*/ 2 w 29"/>
                <a:gd name="T29" fmla="*/ 12 h 20"/>
                <a:gd name="T30" fmla="*/ 3 w 29"/>
                <a:gd name="T31" fmla="*/ 13 h 20"/>
                <a:gd name="T32" fmla="*/ 5 w 29"/>
                <a:gd name="T33" fmla="*/ 13 h 20"/>
                <a:gd name="T34" fmla="*/ 7 w 29"/>
                <a:gd name="T35" fmla="*/ 14 h 20"/>
                <a:gd name="T36" fmla="*/ 9 w 29"/>
                <a:gd name="T37" fmla="*/ 14 h 20"/>
                <a:gd name="T38" fmla="*/ 10 w 29"/>
                <a:gd name="T39" fmla="*/ 15 h 20"/>
                <a:gd name="T40" fmla="*/ 12 w 29"/>
                <a:gd name="T41" fmla="*/ 15 h 20"/>
                <a:gd name="T42" fmla="*/ 15 w 29"/>
                <a:gd name="T43" fmla="*/ 15 h 20"/>
                <a:gd name="T44" fmla="*/ 17 w 29"/>
                <a:gd name="T45" fmla="*/ 16 h 20"/>
                <a:gd name="T46" fmla="*/ 18 w 29"/>
                <a:gd name="T47" fmla="*/ 17 h 20"/>
                <a:gd name="T48" fmla="*/ 19 w 29"/>
                <a:gd name="T49" fmla="*/ 18 h 20"/>
                <a:gd name="T50" fmla="*/ 21 w 29"/>
                <a:gd name="T51" fmla="*/ 18 h 20"/>
                <a:gd name="T52" fmla="*/ 22 w 29"/>
                <a:gd name="T53" fmla="*/ 18 h 20"/>
                <a:gd name="T54" fmla="*/ 24 w 29"/>
                <a:gd name="T55" fmla="*/ 18 h 20"/>
                <a:gd name="T56" fmla="*/ 26 w 29"/>
                <a:gd name="T57" fmla="*/ 17 h 20"/>
                <a:gd name="T58" fmla="*/ 27 w 29"/>
                <a:gd name="T59" fmla="*/ 16 h 20"/>
                <a:gd name="T60" fmla="*/ 28 w 29"/>
                <a:gd name="T61" fmla="*/ 15 h 20"/>
                <a:gd name="T62" fmla="*/ 28 w 29"/>
                <a:gd name="T63" fmla="*/ 13 h 20"/>
                <a:gd name="T64" fmla="*/ 27 w 29"/>
                <a:gd name="T65" fmla="*/ 11 h 20"/>
                <a:gd name="T66" fmla="*/ 26 w 29"/>
                <a:gd name="T67" fmla="*/ 10 h 20"/>
                <a:gd name="T68" fmla="*/ 25 w 29"/>
                <a:gd name="T69" fmla="*/ 8 h 20"/>
                <a:gd name="T70" fmla="*/ 24 w 29"/>
                <a:gd name="T71" fmla="*/ 7 h 20"/>
                <a:gd name="T72" fmla="*/ 22 w 29"/>
                <a:gd name="T73" fmla="*/ 6 h 20"/>
                <a:gd name="T74" fmla="*/ 20 w 29"/>
                <a:gd name="T75" fmla="*/ 5 h 20"/>
                <a:gd name="T76" fmla="*/ 18 w 29"/>
                <a:gd name="T77" fmla="*/ 4 h 20"/>
                <a:gd name="T78" fmla="*/ 16 w 29"/>
                <a:gd name="T79" fmla="*/ 3 h 2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9" h="20">
                  <a:moveTo>
                    <a:pt x="16" y="3"/>
                  </a:moveTo>
                  <a:lnTo>
                    <a:pt x="15" y="3"/>
                  </a:lnTo>
                  <a:lnTo>
                    <a:pt x="13" y="2"/>
                  </a:lnTo>
                  <a:lnTo>
                    <a:pt x="12" y="2"/>
                  </a:lnTo>
                  <a:lnTo>
                    <a:pt x="11" y="2"/>
                  </a:lnTo>
                  <a:lnTo>
                    <a:pt x="10" y="2"/>
                  </a:lnTo>
                  <a:lnTo>
                    <a:pt x="10" y="1"/>
                  </a:lnTo>
                  <a:lnTo>
                    <a:pt x="9" y="1"/>
                  </a:lnTo>
                  <a:lnTo>
                    <a:pt x="8" y="1"/>
                  </a:lnTo>
                  <a:lnTo>
                    <a:pt x="7" y="1"/>
                  </a:lnTo>
                  <a:lnTo>
                    <a:pt x="7" y="0"/>
                  </a:lnTo>
                  <a:lnTo>
                    <a:pt x="6" y="0"/>
                  </a:lnTo>
                  <a:lnTo>
                    <a:pt x="5" y="0"/>
                  </a:lnTo>
                  <a:lnTo>
                    <a:pt x="4" y="0"/>
                  </a:lnTo>
                  <a:lnTo>
                    <a:pt x="4" y="1"/>
                  </a:lnTo>
                  <a:lnTo>
                    <a:pt x="3" y="1"/>
                  </a:lnTo>
                  <a:lnTo>
                    <a:pt x="2" y="1"/>
                  </a:lnTo>
                  <a:lnTo>
                    <a:pt x="2" y="2"/>
                  </a:lnTo>
                  <a:lnTo>
                    <a:pt x="1" y="2"/>
                  </a:lnTo>
                  <a:lnTo>
                    <a:pt x="1" y="3"/>
                  </a:lnTo>
                  <a:lnTo>
                    <a:pt x="0" y="3"/>
                  </a:lnTo>
                  <a:lnTo>
                    <a:pt x="0" y="4"/>
                  </a:lnTo>
                  <a:lnTo>
                    <a:pt x="0" y="5"/>
                  </a:lnTo>
                  <a:lnTo>
                    <a:pt x="0" y="6"/>
                  </a:lnTo>
                  <a:lnTo>
                    <a:pt x="0" y="7"/>
                  </a:lnTo>
                  <a:lnTo>
                    <a:pt x="0" y="8"/>
                  </a:lnTo>
                  <a:lnTo>
                    <a:pt x="1" y="8"/>
                  </a:lnTo>
                  <a:lnTo>
                    <a:pt x="1" y="10"/>
                  </a:lnTo>
                  <a:lnTo>
                    <a:pt x="2" y="11"/>
                  </a:lnTo>
                  <a:lnTo>
                    <a:pt x="2" y="12"/>
                  </a:lnTo>
                  <a:lnTo>
                    <a:pt x="3" y="12"/>
                  </a:lnTo>
                  <a:lnTo>
                    <a:pt x="3" y="13"/>
                  </a:lnTo>
                  <a:lnTo>
                    <a:pt x="4" y="13"/>
                  </a:lnTo>
                  <a:lnTo>
                    <a:pt x="5" y="13"/>
                  </a:lnTo>
                  <a:lnTo>
                    <a:pt x="6" y="14"/>
                  </a:lnTo>
                  <a:lnTo>
                    <a:pt x="7" y="14"/>
                  </a:lnTo>
                  <a:lnTo>
                    <a:pt x="8" y="14"/>
                  </a:lnTo>
                  <a:lnTo>
                    <a:pt x="9" y="14"/>
                  </a:lnTo>
                  <a:lnTo>
                    <a:pt x="10" y="14"/>
                  </a:lnTo>
                  <a:lnTo>
                    <a:pt x="10" y="15"/>
                  </a:lnTo>
                  <a:lnTo>
                    <a:pt x="11" y="15"/>
                  </a:lnTo>
                  <a:lnTo>
                    <a:pt x="12" y="15"/>
                  </a:lnTo>
                  <a:lnTo>
                    <a:pt x="13" y="15"/>
                  </a:lnTo>
                  <a:lnTo>
                    <a:pt x="15" y="15"/>
                  </a:lnTo>
                  <a:lnTo>
                    <a:pt x="16" y="16"/>
                  </a:lnTo>
                  <a:lnTo>
                    <a:pt x="17" y="16"/>
                  </a:lnTo>
                  <a:lnTo>
                    <a:pt x="17" y="17"/>
                  </a:lnTo>
                  <a:lnTo>
                    <a:pt x="18" y="17"/>
                  </a:lnTo>
                  <a:lnTo>
                    <a:pt x="19" y="17"/>
                  </a:lnTo>
                  <a:lnTo>
                    <a:pt x="19" y="18"/>
                  </a:lnTo>
                  <a:lnTo>
                    <a:pt x="20" y="18"/>
                  </a:lnTo>
                  <a:lnTo>
                    <a:pt x="21" y="18"/>
                  </a:lnTo>
                  <a:lnTo>
                    <a:pt x="22" y="19"/>
                  </a:lnTo>
                  <a:lnTo>
                    <a:pt x="22" y="18"/>
                  </a:lnTo>
                  <a:lnTo>
                    <a:pt x="23" y="18"/>
                  </a:lnTo>
                  <a:lnTo>
                    <a:pt x="24" y="18"/>
                  </a:lnTo>
                  <a:lnTo>
                    <a:pt x="25" y="17"/>
                  </a:lnTo>
                  <a:lnTo>
                    <a:pt x="26" y="17"/>
                  </a:lnTo>
                  <a:lnTo>
                    <a:pt x="26" y="16"/>
                  </a:lnTo>
                  <a:lnTo>
                    <a:pt x="27" y="16"/>
                  </a:lnTo>
                  <a:lnTo>
                    <a:pt x="27" y="15"/>
                  </a:lnTo>
                  <a:lnTo>
                    <a:pt x="28" y="15"/>
                  </a:lnTo>
                  <a:lnTo>
                    <a:pt x="28" y="14"/>
                  </a:lnTo>
                  <a:lnTo>
                    <a:pt x="28" y="13"/>
                  </a:lnTo>
                  <a:lnTo>
                    <a:pt x="27" y="12"/>
                  </a:lnTo>
                  <a:lnTo>
                    <a:pt x="27" y="11"/>
                  </a:lnTo>
                  <a:lnTo>
                    <a:pt x="27" y="10"/>
                  </a:lnTo>
                  <a:lnTo>
                    <a:pt x="26" y="10"/>
                  </a:lnTo>
                  <a:lnTo>
                    <a:pt x="26" y="8"/>
                  </a:lnTo>
                  <a:lnTo>
                    <a:pt x="25" y="8"/>
                  </a:lnTo>
                  <a:lnTo>
                    <a:pt x="25" y="7"/>
                  </a:lnTo>
                  <a:lnTo>
                    <a:pt x="24" y="7"/>
                  </a:lnTo>
                  <a:lnTo>
                    <a:pt x="23" y="6"/>
                  </a:lnTo>
                  <a:lnTo>
                    <a:pt x="22" y="6"/>
                  </a:lnTo>
                  <a:lnTo>
                    <a:pt x="21" y="5"/>
                  </a:lnTo>
                  <a:lnTo>
                    <a:pt x="20" y="5"/>
                  </a:lnTo>
                  <a:lnTo>
                    <a:pt x="19" y="4"/>
                  </a:lnTo>
                  <a:lnTo>
                    <a:pt x="18" y="4"/>
                  </a:lnTo>
                  <a:lnTo>
                    <a:pt x="17" y="4"/>
                  </a:lnTo>
                  <a:lnTo>
                    <a:pt x="16" y="3"/>
                  </a:lnTo>
                </a:path>
              </a:pathLst>
            </a:custGeom>
            <a:solidFill>
              <a:srgbClr val="FF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grpSp>
      <p:grpSp>
        <p:nvGrpSpPr>
          <p:cNvPr id="896" name="Group 414"/>
          <p:cNvGrpSpPr>
            <a:grpSpLocks/>
          </p:cNvGrpSpPr>
          <p:nvPr/>
        </p:nvGrpSpPr>
        <p:grpSpPr bwMode="auto">
          <a:xfrm>
            <a:off x="2973977" y="1780903"/>
            <a:ext cx="1376363" cy="469900"/>
            <a:chOff x="1121" y="1430"/>
            <a:chExt cx="940" cy="296"/>
          </a:xfrm>
        </p:grpSpPr>
        <p:sp>
          <p:nvSpPr>
            <p:cNvPr id="897" name="Freeform 415"/>
            <p:cNvSpPr>
              <a:spLocks/>
            </p:cNvSpPr>
            <p:nvPr/>
          </p:nvSpPr>
          <p:spPr bwMode="auto">
            <a:xfrm>
              <a:off x="1121" y="1430"/>
              <a:ext cx="940" cy="296"/>
            </a:xfrm>
            <a:custGeom>
              <a:avLst/>
              <a:gdLst>
                <a:gd name="T0" fmla="*/ 24 w 940"/>
                <a:gd name="T1" fmla="*/ 274 h 296"/>
                <a:gd name="T2" fmla="*/ 52 w 940"/>
                <a:gd name="T3" fmla="*/ 260 h 296"/>
                <a:gd name="T4" fmla="*/ 82 w 940"/>
                <a:gd name="T5" fmla="*/ 246 h 296"/>
                <a:gd name="T6" fmla="*/ 111 w 940"/>
                <a:gd name="T7" fmla="*/ 234 h 296"/>
                <a:gd name="T8" fmla="*/ 139 w 940"/>
                <a:gd name="T9" fmla="*/ 220 h 296"/>
                <a:gd name="T10" fmla="*/ 165 w 940"/>
                <a:gd name="T11" fmla="*/ 201 h 296"/>
                <a:gd name="T12" fmla="*/ 186 w 940"/>
                <a:gd name="T13" fmla="*/ 180 h 296"/>
                <a:gd name="T14" fmla="*/ 200 w 940"/>
                <a:gd name="T15" fmla="*/ 166 h 296"/>
                <a:gd name="T16" fmla="*/ 216 w 940"/>
                <a:gd name="T17" fmla="*/ 154 h 296"/>
                <a:gd name="T18" fmla="*/ 233 w 940"/>
                <a:gd name="T19" fmla="*/ 144 h 296"/>
                <a:gd name="T20" fmla="*/ 250 w 940"/>
                <a:gd name="T21" fmla="*/ 134 h 296"/>
                <a:gd name="T22" fmla="*/ 268 w 940"/>
                <a:gd name="T23" fmla="*/ 124 h 296"/>
                <a:gd name="T24" fmla="*/ 298 w 940"/>
                <a:gd name="T25" fmla="*/ 109 h 296"/>
                <a:gd name="T26" fmla="*/ 325 w 940"/>
                <a:gd name="T27" fmla="*/ 92 h 296"/>
                <a:gd name="T28" fmla="*/ 351 w 940"/>
                <a:gd name="T29" fmla="*/ 72 h 296"/>
                <a:gd name="T30" fmla="*/ 376 w 940"/>
                <a:gd name="T31" fmla="*/ 51 h 296"/>
                <a:gd name="T32" fmla="*/ 401 w 940"/>
                <a:gd name="T33" fmla="*/ 30 h 296"/>
                <a:gd name="T34" fmla="*/ 429 w 940"/>
                <a:gd name="T35" fmla="*/ 13 h 296"/>
                <a:gd name="T36" fmla="*/ 455 w 940"/>
                <a:gd name="T37" fmla="*/ 1 h 296"/>
                <a:gd name="T38" fmla="*/ 472 w 940"/>
                <a:gd name="T39" fmla="*/ 0 h 296"/>
                <a:gd name="T40" fmla="*/ 492 w 940"/>
                <a:gd name="T41" fmla="*/ 2 h 296"/>
                <a:gd name="T42" fmla="*/ 513 w 940"/>
                <a:gd name="T43" fmla="*/ 7 h 296"/>
                <a:gd name="T44" fmla="*/ 535 w 940"/>
                <a:gd name="T45" fmla="*/ 13 h 296"/>
                <a:gd name="T46" fmla="*/ 552 w 940"/>
                <a:gd name="T47" fmla="*/ 19 h 296"/>
                <a:gd name="T48" fmla="*/ 565 w 940"/>
                <a:gd name="T49" fmla="*/ 25 h 296"/>
                <a:gd name="T50" fmla="*/ 580 w 940"/>
                <a:gd name="T51" fmla="*/ 34 h 296"/>
                <a:gd name="T52" fmla="*/ 591 w 940"/>
                <a:gd name="T53" fmla="*/ 42 h 296"/>
                <a:gd name="T54" fmla="*/ 601 w 940"/>
                <a:gd name="T55" fmla="*/ 50 h 296"/>
                <a:gd name="T56" fmla="*/ 609 w 940"/>
                <a:gd name="T57" fmla="*/ 59 h 296"/>
                <a:gd name="T58" fmla="*/ 617 w 940"/>
                <a:gd name="T59" fmla="*/ 69 h 296"/>
                <a:gd name="T60" fmla="*/ 624 w 940"/>
                <a:gd name="T61" fmla="*/ 80 h 296"/>
                <a:gd name="T62" fmla="*/ 632 w 940"/>
                <a:gd name="T63" fmla="*/ 93 h 296"/>
                <a:gd name="T64" fmla="*/ 641 w 940"/>
                <a:gd name="T65" fmla="*/ 107 h 296"/>
                <a:gd name="T66" fmla="*/ 652 w 940"/>
                <a:gd name="T67" fmla="*/ 123 h 296"/>
                <a:gd name="T68" fmla="*/ 664 w 940"/>
                <a:gd name="T69" fmla="*/ 136 h 296"/>
                <a:gd name="T70" fmla="*/ 677 w 940"/>
                <a:gd name="T71" fmla="*/ 148 h 296"/>
                <a:gd name="T72" fmla="*/ 690 w 940"/>
                <a:gd name="T73" fmla="*/ 156 h 296"/>
                <a:gd name="T74" fmla="*/ 710 w 940"/>
                <a:gd name="T75" fmla="*/ 161 h 296"/>
                <a:gd name="T76" fmla="*/ 731 w 940"/>
                <a:gd name="T77" fmla="*/ 164 h 296"/>
                <a:gd name="T78" fmla="*/ 751 w 940"/>
                <a:gd name="T79" fmla="*/ 167 h 296"/>
                <a:gd name="T80" fmla="*/ 771 w 940"/>
                <a:gd name="T81" fmla="*/ 170 h 296"/>
                <a:gd name="T82" fmla="*/ 790 w 940"/>
                <a:gd name="T83" fmla="*/ 175 h 296"/>
                <a:gd name="T84" fmla="*/ 808 w 940"/>
                <a:gd name="T85" fmla="*/ 182 h 296"/>
                <a:gd name="T86" fmla="*/ 828 w 940"/>
                <a:gd name="T87" fmla="*/ 195 h 296"/>
                <a:gd name="T88" fmla="*/ 843 w 940"/>
                <a:gd name="T89" fmla="*/ 203 h 296"/>
                <a:gd name="T90" fmla="*/ 859 w 940"/>
                <a:gd name="T91" fmla="*/ 211 h 296"/>
                <a:gd name="T92" fmla="*/ 876 w 940"/>
                <a:gd name="T93" fmla="*/ 219 h 296"/>
                <a:gd name="T94" fmla="*/ 890 w 940"/>
                <a:gd name="T95" fmla="*/ 227 h 296"/>
                <a:gd name="T96" fmla="*/ 904 w 940"/>
                <a:gd name="T97" fmla="*/ 238 h 296"/>
                <a:gd name="T98" fmla="*/ 915 w 940"/>
                <a:gd name="T99" fmla="*/ 250 h 296"/>
                <a:gd name="T100" fmla="*/ 919 w 940"/>
                <a:gd name="T101" fmla="*/ 256 h 296"/>
                <a:gd name="T102" fmla="*/ 923 w 940"/>
                <a:gd name="T103" fmla="*/ 264 h 296"/>
                <a:gd name="T104" fmla="*/ 927 w 940"/>
                <a:gd name="T105" fmla="*/ 271 h 296"/>
                <a:gd name="T106" fmla="*/ 931 w 940"/>
                <a:gd name="T107" fmla="*/ 278 h 296"/>
                <a:gd name="T108" fmla="*/ 935 w 940"/>
                <a:gd name="T109" fmla="*/ 284 h 296"/>
                <a:gd name="T110" fmla="*/ 939 w 940"/>
                <a:gd name="T111" fmla="*/ 291 h 296"/>
                <a:gd name="T112" fmla="*/ 861 w 940"/>
                <a:gd name="T113" fmla="*/ 294 h 296"/>
                <a:gd name="T114" fmla="*/ 694 w 940"/>
                <a:gd name="T115" fmla="*/ 294 h 296"/>
                <a:gd name="T116" fmla="*/ 500 w 940"/>
                <a:gd name="T117" fmla="*/ 295 h 296"/>
                <a:gd name="T118" fmla="*/ 307 w 940"/>
                <a:gd name="T119" fmla="*/ 295 h 296"/>
                <a:gd name="T120" fmla="*/ 143 w 940"/>
                <a:gd name="T121" fmla="*/ 295 h 296"/>
                <a:gd name="T122" fmla="*/ 32 w 940"/>
                <a:gd name="T123" fmla="*/ 295 h 29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940" h="296">
                  <a:moveTo>
                    <a:pt x="0" y="294"/>
                  </a:moveTo>
                  <a:lnTo>
                    <a:pt x="9" y="285"/>
                  </a:lnTo>
                  <a:lnTo>
                    <a:pt x="14" y="282"/>
                  </a:lnTo>
                  <a:lnTo>
                    <a:pt x="19" y="278"/>
                  </a:lnTo>
                  <a:lnTo>
                    <a:pt x="24" y="274"/>
                  </a:lnTo>
                  <a:lnTo>
                    <a:pt x="30" y="271"/>
                  </a:lnTo>
                  <a:lnTo>
                    <a:pt x="35" y="268"/>
                  </a:lnTo>
                  <a:lnTo>
                    <a:pt x="41" y="265"/>
                  </a:lnTo>
                  <a:lnTo>
                    <a:pt x="47" y="262"/>
                  </a:lnTo>
                  <a:lnTo>
                    <a:pt x="52" y="260"/>
                  </a:lnTo>
                  <a:lnTo>
                    <a:pt x="58" y="256"/>
                  </a:lnTo>
                  <a:lnTo>
                    <a:pt x="63" y="253"/>
                  </a:lnTo>
                  <a:lnTo>
                    <a:pt x="69" y="251"/>
                  </a:lnTo>
                  <a:lnTo>
                    <a:pt x="76" y="249"/>
                  </a:lnTo>
                  <a:lnTo>
                    <a:pt x="82" y="246"/>
                  </a:lnTo>
                  <a:lnTo>
                    <a:pt x="88" y="244"/>
                  </a:lnTo>
                  <a:lnTo>
                    <a:pt x="93" y="241"/>
                  </a:lnTo>
                  <a:lnTo>
                    <a:pt x="99" y="239"/>
                  </a:lnTo>
                  <a:lnTo>
                    <a:pt x="105" y="236"/>
                  </a:lnTo>
                  <a:lnTo>
                    <a:pt x="111" y="234"/>
                  </a:lnTo>
                  <a:lnTo>
                    <a:pt x="116" y="231"/>
                  </a:lnTo>
                  <a:lnTo>
                    <a:pt x="122" y="229"/>
                  </a:lnTo>
                  <a:lnTo>
                    <a:pt x="129" y="226"/>
                  </a:lnTo>
                  <a:lnTo>
                    <a:pt x="134" y="223"/>
                  </a:lnTo>
                  <a:lnTo>
                    <a:pt x="139" y="220"/>
                  </a:lnTo>
                  <a:lnTo>
                    <a:pt x="145" y="216"/>
                  </a:lnTo>
                  <a:lnTo>
                    <a:pt x="150" y="213"/>
                  </a:lnTo>
                  <a:lnTo>
                    <a:pt x="155" y="209"/>
                  </a:lnTo>
                  <a:lnTo>
                    <a:pt x="160" y="205"/>
                  </a:lnTo>
                  <a:lnTo>
                    <a:pt x="165" y="201"/>
                  </a:lnTo>
                  <a:lnTo>
                    <a:pt x="169" y="197"/>
                  </a:lnTo>
                  <a:lnTo>
                    <a:pt x="175" y="193"/>
                  </a:lnTo>
                  <a:lnTo>
                    <a:pt x="180" y="186"/>
                  </a:lnTo>
                  <a:lnTo>
                    <a:pt x="183" y="182"/>
                  </a:lnTo>
                  <a:lnTo>
                    <a:pt x="186" y="180"/>
                  </a:lnTo>
                  <a:lnTo>
                    <a:pt x="189" y="177"/>
                  </a:lnTo>
                  <a:lnTo>
                    <a:pt x="192" y="174"/>
                  </a:lnTo>
                  <a:lnTo>
                    <a:pt x="194" y="172"/>
                  </a:lnTo>
                  <a:lnTo>
                    <a:pt x="198" y="169"/>
                  </a:lnTo>
                  <a:lnTo>
                    <a:pt x="200" y="166"/>
                  </a:lnTo>
                  <a:lnTo>
                    <a:pt x="203" y="164"/>
                  </a:lnTo>
                  <a:lnTo>
                    <a:pt x="206" y="161"/>
                  </a:lnTo>
                  <a:lnTo>
                    <a:pt x="210" y="159"/>
                  </a:lnTo>
                  <a:lnTo>
                    <a:pt x="212" y="157"/>
                  </a:lnTo>
                  <a:lnTo>
                    <a:pt x="216" y="154"/>
                  </a:lnTo>
                  <a:lnTo>
                    <a:pt x="219" y="152"/>
                  </a:lnTo>
                  <a:lnTo>
                    <a:pt x="223" y="150"/>
                  </a:lnTo>
                  <a:lnTo>
                    <a:pt x="226" y="148"/>
                  </a:lnTo>
                  <a:lnTo>
                    <a:pt x="229" y="146"/>
                  </a:lnTo>
                  <a:lnTo>
                    <a:pt x="233" y="144"/>
                  </a:lnTo>
                  <a:lnTo>
                    <a:pt x="236" y="142"/>
                  </a:lnTo>
                  <a:lnTo>
                    <a:pt x="239" y="139"/>
                  </a:lnTo>
                  <a:lnTo>
                    <a:pt x="243" y="137"/>
                  </a:lnTo>
                  <a:lnTo>
                    <a:pt x="246" y="135"/>
                  </a:lnTo>
                  <a:lnTo>
                    <a:pt x="250" y="134"/>
                  </a:lnTo>
                  <a:lnTo>
                    <a:pt x="253" y="132"/>
                  </a:lnTo>
                  <a:lnTo>
                    <a:pt x="257" y="130"/>
                  </a:lnTo>
                  <a:lnTo>
                    <a:pt x="261" y="128"/>
                  </a:lnTo>
                  <a:lnTo>
                    <a:pt x="264" y="126"/>
                  </a:lnTo>
                  <a:lnTo>
                    <a:pt x="268" y="124"/>
                  </a:lnTo>
                  <a:lnTo>
                    <a:pt x="273" y="122"/>
                  </a:lnTo>
                  <a:lnTo>
                    <a:pt x="277" y="120"/>
                  </a:lnTo>
                  <a:lnTo>
                    <a:pt x="281" y="119"/>
                  </a:lnTo>
                  <a:lnTo>
                    <a:pt x="292" y="113"/>
                  </a:lnTo>
                  <a:lnTo>
                    <a:pt x="298" y="109"/>
                  </a:lnTo>
                  <a:lnTo>
                    <a:pt x="303" y="106"/>
                  </a:lnTo>
                  <a:lnTo>
                    <a:pt x="308" y="103"/>
                  </a:lnTo>
                  <a:lnTo>
                    <a:pt x="314" y="99"/>
                  </a:lnTo>
                  <a:lnTo>
                    <a:pt x="319" y="95"/>
                  </a:lnTo>
                  <a:lnTo>
                    <a:pt x="325" y="92"/>
                  </a:lnTo>
                  <a:lnTo>
                    <a:pt x="330" y="88"/>
                  </a:lnTo>
                  <a:lnTo>
                    <a:pt x="335" y="84"/>
                  </a:lnTo>
                  <a:lnTo>
                    <a:pt x="341" y="80"/>
                  </a:lnTo>
                  <a:lnTo>
                    <a:pt x="345" y="76"/>
                  </a:lnTo>
                  <a:lnTo>
                    <a:pt x="351" y="72"/>
                  </a:lnTo>
                  <a:lnTo>
                    <a:pt x="355" y="68"/>
                  </a:lnTo>
                  <a:lnTo>
                    <a:pt x="361" y="63"/>
                  </a:lnTo>
                  <a:lnTo>
                    <a:pt x="365" y="59"/>
                  </a:lnTo>
                  <a:lnTo>
                    <a:pt x="372" y="55"/>
                  </a:lnTo>
                  <a:lnTo>
                    <a:pt x="376" y="51"/>
                  </a:lnTo>
                  <a:lnTo>
                    <a:pt x="381" y="47"/>
                  </a:lnTo>
                  <a:lnTo>
                    <a:pt x="386" y="43"/>
                  </a:lnTo>
                  <a:lnTo>
                    <a:pt x="391" y="39"/>
                  </a:lnTo>
                  <a:lnTo>
                    <a:pt x="396" y="34"/>
                  </a:lnTo>
                  <a:lnTo>
                    <a:pt x="401" y="30"/>
                  </a:lnTo>
                  <a:lnTo>
                    <a:pt x="406" y="27"/>
                  </a:lnTo>
                  <a:lnTo>
                    <a:pt x="412" y="23"/>
                  </a:lnTo>
                  <a:lnTo>
                    <a:pt x="417" y="20"/>
                  </a:lnTo>
                  <a:lnTo>
                    <a:pt x="423" y="16"/>
                  </a:lnTo>
                  <a:lnTo>
                    <a:pt x="429" y="13"/>
                  </a:lnTo>
                  <a:lnTo>
                    <a:pt x="434" y="10"/>
                  </a:lnTo>
                  <a:lnTo>
                    <a:pt x="439" y="8"/>
                  </a:lnTo>
                  <a:lnTo>
                    <a:pt x="445" y="5"/>
                  </a:lnTo>
                  <a:lnTo>
                    <a:pt x="451" y="3"/>
                  </a:lnTo>
                  <a:lnTo>
                    <a:pt x="455" y="1"/>
                  </a:lnTo>
                  <a:lnTo>
                    <a:pt x="458" y="1"/>
                  </a:lnTo>
                  <a:lnTo>
                    <a:pt x="461" y="0"/>
                  </a:lnTo>
                  <a:lnTo>
                    <a:pt x="465" y="0"/>
                  </a:lnTo>
                  <a:lnTo>
                    <a:pt x="468" y="0"/>
                  </a:lnTo>
                  <a:lnTo>
                    <a:pt x="472" y="0"/>
                  </a:lnTo>
                  <a:lnTo>
                    <a:pt x="476" y="0"/>
                  </a:lnTo>
                  <a:lnTo>
                    <a:pt x="480" y="1"/>
                  </a:lnTo>
                  <a:lnTo>
                    <a:pt x="484" y="1"/>
                  </a:lnTo>
                  <a:lnTo>
                    <a:pt x="488" y="2"/>
                  </a:lnTo>
                  <a:lnTo>
                    <a:pt x="492" y="2"/>
                  </a:lnTo>
                  <a:lnTo>
                    <a:pt x="496" y="3"/>
                  </a:lnTo>
                  <a:lnTo>
                    <a:pt x="501" y="4"/>
                  </a:lnTo>
                  <a:lnTo>
                    <a:pt x="505" y="5"/>
                  </a:lnTo>
                  <a:lnTo>
                    <a:pt x="509" y="6"/>
                  </a:lnTo>
                  <a:lnTo>
                    <a:pt x="513" y="7"/>
                  </a:lnTo>
                  <a:lnTo>
                    <a:pt x="518" y="8"/>
                  </a:lnTo>
                  <a:lnTo>
                    <a:pt x="523" y="9"/>
                  </a:lnTo>
                  <a:lnTo>
                    <a:pt x="527" y="10"/>
                  </a:lnTo>
                  <a:lnTo>
                    <a:pt x="531" y="12"/>
                  </a:lnTo>
                  <a:lnTo>
                    <a:pt x="535" y="13"/>
                  </a:lnTo>
                  <a:lnTo>
                    <a:pt x="539" y="14"/>
                  </a:lnTo>
                  <a:lnTo>
                    <a:pt x="542" y="16"/>
                  </a:lnTo>
                  <a:lnTo>
                    <a:pt x="546" y="17"/>
                  </a:lnTo>
                  <a:lnTo>
                    <a:pt x="549" y="18"/>
                  </a:lnTo>
                  <a:lnTo>
                    <a:pt x="552" y="19"/>
                  </a:lnTo>
                  <a:lnTo>
                    <a:pt x="555" y="20"/>
                  </a:lnTo>
                  <a:lnTo>
                    <a:pt x="558" y="22"/>
                  </a:lnTo>
                  <a:lnTo>
                    <a:pt x="561" y="23"/>
                  </a:lnTo>
                  <a:lnTo>
                    <a:pt x="563" y="24"/>
                  </a:lnTo>
                  <a:lnTo>
                    <a:pt x="565" y="25"/>
                  </a:lnTo>
                  <a:lnTo>
                    <a:pt x="571" y="28"/>
                  </a:lnTo>
                  <a:lnTo>
                    <a:pt x="573" y="29"/>
                  </a:lnTo>
                  <a:lnTo>
                    <a:pt x="576" y="31"/>
                  </a:lnTo>
                  <a:lnTo>
                    <a:pt x="578" y="32"/>
                  </a:lnTo>
                  <a:lnTo>
                    <a:pt x="580" y="34"/>
                  </a:lnTo>
                  <a:lnTo>
                    <a:pt x="582" y="35"/>
                  </a:lnTo>
                  <a:lnTo>
                    <a:pt x="585" y="36"/>
                  </a:lnTo>
                  <a:lnTo>
                    <a:pt x="587" y="39"/>
                  </a:lnTo>
                  <a:lnTo>
                    <a:pt x="589" y="41"/>
                  </a:lnTo>
                  <a:lnTo>
                    <a:pt x="591" y="42"/>
                  </a:lnTo>
                  <a:lnTo>
                    <a:pt x="593" y="44"/>
                  </a:lnTo>
                  <a:lnTo>
                    <a:pt x="595" y="45"/>
                  </a:lnTo>
                  <a:lnTo>
                    <a:pt x="597" y="47"/>
                  </a:lnTo>
                  <a:lnTo>
                    <a:pt x="599" y="49"/>
                  </a:lnTo>
                  <a:lnTo>
                    <a:pt x="601" y="50"/>
                  </a:lnTo>
                  <a:lnTo>
                    <a:pt x="602" y="52"/>
                  </a:lnTo>
                  <a:lnTo>
                    <a:pt x="604" y="53"/>
                  </a:lnTo>
                  <a:lnTo>
                    <a:pt x="606" y="55"/>
                  </a:lnTo>
                  <a:lnTo>
                    <a:pt x="608" y="57"/>
                  </a:lnTo>
                  <a:lnTo>
                    <a:pt x="609" y="59"/>
                  </a:lnTo>
                  <a:lnTo>
                    <a:pt x="611" y="61"/>
                  </a:lnTo>
                  <a:lnTo>
                    <a:pt x="612" y="63"/>
                  </a:lnTo>
                  <a:lnTo>
                    <a:pt x="614" y="65"/>
                  </a:lnTo>
                  <a:lnTo>
                    <a:pt x="615" y="67"/>
                  </a:lnTo>
                  <a:lnTo>
                    <a:pt x="617" y="69"/>
                  </a:lnTo>
                  <a:lnTo>
                    <a:pt x="619" y="71"/>
                  </a:lnTo>
                  <a:lnTo>
                    <a:pt x="621" y="73"/>
                  </a:lnTo>
                  <a:lnTo>
                    <a:pt x="622" y="75"/>
                  </a:lnTo>
                  <a:lnTo>
                    <a:pt x="623" y="77"/>
                  </a:lnTo>
                  <a:lnTo>
                    <a:pt x="624" y="80"/>
                  </a:lnTo>
                  <a:lnTo>
                    <a:pt x="626" y="82"/>
                  </a:lnTo>
                  <a:lnTo>
                    <a:pt x="628" y="86"/>
                  </a:lnTo>
                  <a:lnTo>
                    <a:pt x="629" y="89"/>
                  </a:lnTo>
                  <a:lnTo>
                    <a:pt x="631" y="91"/>
                  </a:lnTo>
                  <a:lnTo>
                    <a:pt x="632" y="93"/>
                  </a:lnTo>
                  <a:lnTo>
                    <a:pt x="634" y="96"/>
                  </a:lnTo>
                  <a:lnTo>
                    <a:pt x="635" y="99"/>
                  </a:lnTo>
                  <a:lnTo>
                    <a:pt x="637" y="101"/>
                  </a:lnTo>
                  <a:lnTo>
                    <a:pt x="639" y="104"/>
                  </a:lnTo>
                  <a:lnTo>
                    <a:pt x="641" y="107"/>
                  </a:lnTo>
                  <a:lnTo>
                    <a:pt x="643" y="110"/>
                  </a:lnTo>
                  <a:lnTo>
                    <a:pt x="645" y="114"/>
                  </a:lnTo>
                  <a:lnTo>
                    <a:pt x="647" y="117"/>
                  </a:lnTo>
                  <a:lnTo>
                    <a:pt x="649" y="120"/>
                  </a:lnTo>
                  <a:lnTo>
                    <a:pt x="652" y="123"/>
                  </a:lnTo>
                  <a:lnTo>
                    <a:pt x="654" y="126"/>
                  </a:lnTo>
                  <a:lnTo>
                    <a:pt x="656" y="128"/>
                  </a:lnTo>
                  <a:lnTo>
                    <a:pt x="659" y="131"/>
                  </a:lnTo>
                  <a:lnTo>
                    <a:pt x="661" y="134"/>
                  </a:lnTo>
                  <a:lnTo>
                    <a:pt x="664" y="136"/>
                  </a:lnTo>
                  <a:lnTo>
                    <a:pt x="666" y="139"/>
                  </a:lnTo>
                  <a:lnTo>
                    <a:pt x="670" y="142"/>
                  </a:lnTo>
                  <a:lnTo>
                    <a:pt x="672" y="144"/>
                  </a:lnTo>
                  <a:lnTo>
                    <a:pt x="675" y="146"/>
                  </a:lnTo>
                  <a:lnTo>
                    <a:pt x="677" y="148"/>
                  </a:lnTo>
                  <a:lnTo>
                    <a:pt x="680" y="150"/>
                  </a:lnTo>
                  <a:lnTo>
                    <a:pt x="682" y="152"/>
                  </a:lnTo>
                  <a:lnTo>
                    <a:pt x="685" y="153"/>
                  </a:lnTo>
                  <a:lnTo>
                    <a:pt x="687" y="155"/>
                  </a:lnTo>
                  <a:lnTo>
                    <a:pt x="690" y="156"/>
                  </a:lnTo>
                  <a:lnTo>
                    <a:pt x="692" y="157"/>
                  </a:lnTo>
                  <a:lnTo>
                    <a:pt x="695" y="158"/>
                  </a:lnTo>
                  <a:lnTo>
                    <a:pt x="702" y="160"/>
                  </a:lnTo>
                  <a:lnTo>
                    <a:pt x="706" y="160"/>
                  </a:lnTo>
                  <a:lnTo>
                    <a:pt x="710" y="161"/>
                  </a:lnTo>
                  <a:lnTo>
                    <a:pt x="714" y="162"/>
                  </a:lnTo>
                  <a:lnTo>
                    <a:pt x="719" y="163"/>
                  </a:lnTo>
                  <a:lnTo>
                    <a:pt x="723" y="163"/>
                  </a:lnTo>
                  <a:lnTo>
                    <a:pt x="727" y="164"/>
                  </a:lnTo>
                  <a:lnTo>
                    <a:pt x="731" y="164"/>
                  </a:lnTo>
                  <a:lnTo>
                    <a:pt x="735" y="165"/>
                  </a:lnTo>
                  <a:lnTo>
                    <a:pt x="739" y="166"/>
                  </a:lnTo>
                  <a:lnTo>
                    <a:pt x="743" y="166"/>
                  </a:lnTo>
                  <a:lnTo>
                    <a:pt x="747" y="166"/>
                  </a:lnTo>
                  <a:lnTo>
                    <a:pt x="751" y="167"/>
                  </a:lnTo>
                  <a:lnTo>
                    <a:pt x="755" y="168"/>
                  </a:lnTo>
                  <a:lnTo>
                    <a:pt x="759" y="168"/>
                  </a:lnTo>
                  <a:lnTo>
                    <a:pt x="763" y="169"/>
                  </a:lnTo>
                  <a:lnTo>
                    <a:pt x="768" y="170"/>
                  </a:lnTo>
                  <a:lnTo>
                    <a:pt x="771" y="170"/>
                  </a:lnTo>
                  <a:lnTo>
                    <a:pt x="775" y="171"/>
                  </a:lnTo>
                  <a:lnTo>
                    <a:pt x="779" y="172"/>
                  </a:lnTo>
                  <a:lnTo>
                    <a:pt x="783" y="173"/>
                  </a:lnTo>
                  <a:lnTo>
                    <a:pt x="787" y="174"/>
                  </a:lnTo>
                  <a:lnTo>
                    <a:pt x="790" y="175"/>
                  </a:lnTo>
                  <a:lnTo>
                    <a:pt x="794" y="176"/>
                  </a:lnTo>
                  <a:lnTo>
                    <a:pt x="798" y="178"/>
                  </a:lnTo>
                  <a:lnTo>
                    <a:pt x="801" y="179"/>
                  </a:lnTo>
                  <a:lnTo>
                    <a:pt x="805" y="180"/>
                  </a:lnTo>
                  <a:lnTo>
                    <a:pt x="808" y="182"/>
                  </a:lnTo>
                  <a:lnTo>
                    <a:pt x="812" y="185"/>
                  </a:lnTo>
                  <a:lnTo>
                    <a:pt x="816" y="187"/>
                  </a:lnTo>
                  <a:lnTo>
                    <a:pt x="819" y="189"/>
                  </a:lnTo>
                  <a:lnTo>
                    <a:pt x="825" y="193"/>
                  </a:lnTo>
                  <a:lnTo>
                    <a:pt x="828" y="195"/>
                  </a:lnTo>
                  <a:lnTo>
                    <a:pt x="831" y="197"/>
                  </a:lnTo>
                  <a:lnTo>
                    <a:pt x="834" y="198"/>
                  </a:lnTo>
                  <a:lnTo>
                    <a:pt x="837" y="200"/>
                  </a:lnTo>
                  <a:lnTo>
                    <a:pt x="840" y="201"/>
                  </a:lnTo>
                  <a:lnTo>
                    <a:pt x="843" y="203"/>
                  </a:lnTo>
                  <a:lnTo>
                    <a:pt x="846" y="205"/>
                  </a:lnTo>
                  <a:lnTo>
                    <a:pt x="849" y="206"/>
                  </a:lnTo>
                  <a:lnTo>
                    <a:pt x="853" y="208"/>
                  </a:lnTo>
                  <a:lnTo>
                    <a:pt x="856" y="209"/>
                  </a:lnTo>
                  <a:lnTo>
                    <a:pt x="859" y="211"/>
                  </a:lnTo>
                  <a:lnTo>
                    <a:pt x="862" y="212"/>
                  </a:lnTo>
                  <a:lnTo>
                    <a:pt x="866" y="214"/>
                  </a:lnTo>
                  <a:lnTo>
                    <a:pt x="869" y="215"/>
                  </a:lnTo>
                  <a:lnTo>
                    <a:pt x="872" y="217"/>
                  </a:lnTo>
                  <a:lnTo>
                    <a:pt x="876" y="219"/>
                  </a:lnTo>
                  <a:lnTo>
                    <a:pt x="878" y="220"/>
                  </a:lnTo>
                  <a:lnTo>
                    <a:pt x="882" y="222"/>
                  </a:lnTo>
                  <a:lnTo>
                    <a:pt x="884" y="224"/>
                  </a:lnTo>
                  <a:lnTo>
                    <a:pt x="888" y="226"/>
                  </a:lnTo>
                  <a:lnTo>
                    <a:pt x="890" y="227"/>
                  </a:lnTo>
                  <a:lnTo>
                    <a:pt x="893" y="229"/>
                  </a:lnTo>
                  <a:lnTo>
                    <a:pt x="896" y="231"/>
                  </a:lnTo>
                  <a:lnTo>
                    <a:pt x="898" y="233"/>
                  </a:lnTo>
                  <a:lnTo>
                    <a:pt x="901" y="235"/>
                  </a:lnTo>
                  <a:lnTo>
                    <a:pt x="904" y="238"/>
                  </a:lnTo>
                  <a:lnTo>
                    <a:pt x="906" y="240"/>
                  </a:lnTo>
                  <a:lnTo>
                    <a:pt x="908" y="242"/>
                  </a:lnTo>
                  <a:lnTo>
                    <a:pt x="910" y="245"/>
                  </a:lnTo>
                  <a:lnTo>
                    <a:pt x="912" y="247"/>
                  </a:lnTo>
                  <a:lnTo>
                    <a:pt x="915" y="250"/>
                  </a:lnTo>
                  <a:lnTo>
                    <a:pt x="916" y="251"/>
                  </a:lnTo>
                  <a:lnTo>
                    <a:pt x="917" y="252"/>
                  </a:lnTo>
                  <a:lnTo>
                    <a:pt x="918" y="253"/>
                  </a:lnTo>
                  <a:lnTo>
                    <a:pt x="919" y="255"/>
                  </a:lnTo>
                  <a:lnTo>
                    <a:pt x="919" y="256"/>
                  </a:lnTo>
                  <a:lnTo>
                    <a:pt x="920" y="257"/>
                  </a:lnTo>
                  <a:lnTo>
                    <a:pt x="921" y="260"/>
                  </a:lnTo>
                  <a:lnTo>
                    <a:pt x="922" y="261"/>
                  </a:lnTo>
                  <a:lnTo>
                    <a:pt x="923" y="262"/>
                  </a:lnTo>
                  <a:lnTo>
                    <a:pt x="923" y="264"/>
                  </a:lnTo>
                  <a:lnTo>
                    <a:pt x="924" y="265"/>
                  </a:lnTo>
                  <a:lnTo>
                    <a:pt x="925" y="266"/>
                  </a:lnTo>
                  <a:lnTo>
                    <a:pt x="926" y="268"/>
                  </a:lnTo>
                  <a:lnTo>
                    <a:pt x="927" y="269"/>
                  </a:lnTo>
                  <a:lnTo>
                    <a:pt x="927" y="271"/>
                  </a:lnTo>
                  <a:lnTo>
                    <a:pt x="928" y="272"/>
                  </a:lnTo>
                  <a:lnTo>
                    <a:pt x="929" y="273"/>
                  </a:lnTo>
                  <a:lnTo>
                    <a:pt x="929" y="275"/>
                  </a:lnTo>
                  <a:lnTo>
                    <a:pt x="930" y="276"/>
                  </a:lnTo>
                  <a:lnTo>
                    <a:pt x="931" y="278"/>
                  </a:lnTo>
                  <a:lnTo>
                    <a:pt x="931" y="279"/>
                  </a:lnTo>
                  <a:lnTo>
                    <a:pt x="932" y="280"/>
                  </a:lnTo>
                  <a:lnTo>
                    <a:pt x="933" y="282"/>
                  </a:lnTo>
                  <a:lnTo>
                    <a:pt x="934" y="283"/>
                  </a:lnTo>
                  <a:lnTo>
                    <a:pt x="935" y="284"/>
                  </a:lnTo>
                  <a:lnTo>
                    <a:pt x="935" y="286"/>
                  </a:lnTo>
                  <a:lnTo>
                    <a:pt x="936" y="287"/>
                  </a:lnTo>
                  <a:lnTo>
                    <a:pt x="937" y="288"/>
                  </a:lnTo>
                  <a:lnTo>
                    <a:pt x="937" y="290"/>
                  </a:lnTo>
                  <a:lnTo>
                    <a:pt x="939" y="291"/>
                  </a:lnTo>
                  <a:lnTo>
                    <a:pt x="939" y="292"/>
                  </a:lnTo>
                  <a:lnTo>
                    <a:pt x="939" y="293"/>
                  </a:lnTo>
                  <a:lnTo>
                    <a:pt x="939" y="294"/>
                  </a:lnTo>
                  <a:lnTo>
                    <a:pt x="889" y="294"/>
                  </a:lnTo>
                  <a:lnTo>
                    <a:pt x="861" y="294"/>
                  </a:lnTo>
                  <a:lnTo>
                    <a:pt x="831" y="294"/>
                  </a:lnTo>
                  <a:lnTo>
                    <a:pt x="799" y="294"/>
                  </a:lnTo>
                  <a:lnTo>
                    <a:pt x="765" y="294"/>
                  </a:lnTo>
                  <a:lnTo>
                    <a:pt x="730" y="294"/>
                  </a:lnTo>
                  <a:lnTo>
                    <a:pt x="694" y="294"/>
                  </a:lnTo>
                  <a:lnTo>
                    <a:pt x="656" y="295"/>
                  </a:lnTo>
                  <a:lnTo>
                    <a:pt x="617" y="295"/>
                  </a:lnTo>
                  <a:lnTo>
                    <a:pt x="579" y="295"/>
                  </a:lnTo>
                  <a:lnTo>
                    <a:pt x="540" y="295"/>
                  </a:lnTo>
                  <a:lnTo>
                    <a:pt x="500" y="295"/>
                  </a:lnTo>
                  <a:lnTo>
                    <a:pt x="460" y="295"/>
                  </a:lnTo>
                  <a:lnTo>
                    <a:pt x="422" y="295"/>
                  </a:lnTo>
                  <a:lnTo>
                    <a:pt x="383" y="295"/>
                  </a:lnTo>
                  <a:lnTo>
                    <a:pt x="345" y="295"/>
                  </a:lnTo>
                  <a:lnTo>
                    <a:pt x="307" y="295"/>
                  </a:lnTo>
                  <a:lnTo>
                    <a:pt x="271" y="295"/>
                  </a:lnTo>
                  <a:lnTo>
                    <a:pt x="237" y="295"/>
                  </a:lnTo>
                  <a:lnTo>
                    <a:pt x="204" y="295"/>
                  </a:lnTo>
                  <a:lnTo>
                    <a:pt x="172" y="295"/>
                  </a:lnTo>
                  <a:lnTo>
                    <a:pt x="143" y="295"/>
                  </a:lnTo>
                  <a:lnTo>
                    <a:pt x="115" y="295"/>
                  </a:lnTo>
                  <a:lnTo>
                    <a:pt x="90" y="295"/>
                  </a:lnTo>
                  <a:lnTo>
                    <a:pt x="67" y="295"/>
                  </a:lnTo>
                  <a:lnTo>
                    <a:pt x="48" y="295"/>
                  </a:lnTo>
                  <a:lnTo>
                    <a:pt x="32" y="295"/>
                  </a:lnTo>
                  <a:lnTo>
                    <a:pt x="18" y="294"/>
                  </a:lnTo>
                  <a:lnTo>
                    <a:pt x="8" y="294"/>
                  </a:lnTo>
                  <a:lnTo>
                    <a:pt x="2" y="294"/>
                  </a:lnTo>
                  <a:lnTo>
                    <a:pt x="0" y="294"/>
                  </a:lnTo>
                </a:path>
              </a:pathLst>
            </a:custGeom>
            <a:solidFill>
              <a:srgbClr val="AAAAA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898" name="Freeform 416"/>
            <p:cNvSpPr>
              <a:spLocks/>
            </p:cNvSpPr>
            <p:nvPr/>
          </p:nvSpPr>
          <p:spPr bwMode="auto">
            <a:xfrm>
              <a:off x="1433" y="1578"/>
              <a:ext cx="33" cy="30"/>
            </a:xfrm>
            <a:custGeom>
              <a:avLst/>
              <a:gdLst>
                <a:gd name="T0" fmla="*/ 6 w 33"/>
                <a:gd name="T1" fmla="*/ 0 h 30"/>
                <a:gd name="T2" fmla="*/ 5 w 33"/>
                <a:gd name="T3" fmla="*/ 1 h 30"/>
                <a:gd name="T4" fmla="*/ 3 w 33"/>
                <a:gd name="T5" fmla="*/ 1 h 30"/>
                <a:gd name="T6" fmla="*/ 2 w 33"/>
                <a:gd name="T7" fmla="*/ 3 h 30"/>
                <a:gd name="T8" fmla="*/ 1 w 33"/>
                <a:gd name="T9" fmla="*/ 5 h 30"/>
                <a:gd name="T10" fmla="*/ 1 w 33"/>
                <a:gd name="T11" fmla="*/ 7 h 30"/>
                <a:gd name="T12" fmla="*/ 0 w 33"/>
                <a:gd name="T13" fmla="*/ 8 h 30"/>
                <a:gd name="T14" fmla="*/ 0 w 33"/>
                <a:gd name="T15" fmla="*/ 10 h 30"/>
                <a:gd name="T16" fmla="*/ 0 w 33"/>
                <a:gd name="T17" fmla="*/ 12 h 30"/>
                <a:gd name="T18" fmla="*/ 1 w 33"/>
                <a:gd name="T19" fmla="*/ 13 h 30"/>
                <a:gd name="T20" fmla="*/ 1 w 33"/>
                <a:gd name="T21" fmla="*/ 16 h 30"/>
                <a:gd name="T22" fmla="*/ 2 w 33"/>
                <a:gd name="T23" fmla="*/ 17 h 30"/>
                <a:gd name="T24" fmla="*/ 3 w 33"/>
                <a:gd name="T25" fmla="*/ 19 h 30"/>
                <a:gd name="T26" fmla="*/ 4 w 33"/>
                <a:gd name="T27" fmla="*/ 21 h 30"/>
                <a:gd name="T28" fmla="*/ 6 w 33"/>
                <a:gd name="T29" fmla="*/ 23 h 30"/>
                <a:gd name="T30" fmla="*/ 7 w 33"/>
                <a:gd name="T31" fmla="*/ 24 h 30"/>
                <a:gd name="T32" fmla="*/ 8 w 33"/>
                <a:gd name="T33" fmla="*/ 25 h 30"/>
                <a:gd name="T34" fmla="*/ 9 w 33"/>
                <a:gd name="T35" fmla="*/ 26 h 30"/>
                <a:gd name="T36" fmla="*/ 11 w 33"/>
                <a:gd name="T37" fmla="*/ 27 h 30"/>
                <a:gd name="T38" fmla="*/ 12 w 33"/>
                <a:gd name="T39" fmla="*/ 28 h 30"/>
                <a:gd name="T40" fmla="*/ 14 w 33"/>
                <a:gd name="T41" fmla="*/ 28 h 30"/>
                <a:gd name="T42" fmla="*/ 15 w 33"/>
                <a:gd name="T43" fmla="*/ 29 h 30"/>
                <a:gd name="T44" fmla="*/ 18 w 33"/>
                <a:gd name="T45" fmla="*/ 29 h 30"/>
                <a:gd name="T46" fmla="*/ 20 w 33"/>
                <a:gd name="T47" fmla="*/ 29 h 30"/>
                <a:gd name="T48" fmla="*/ 22 w 33"/>
                <a:gd name="T49" fmla="*/ 29 h 30"/>
                <a:gd name="T50" fmla="*/ 23 w 33"/>
                <a:gd name="T51" fmla="*/ 28 h 30"/>
                <a:gd name="T52" fmla="*/ 24 w 33"/>
                <a:gd name="T53" fmla="*/ 27 h 30"/>
                <a:gd name="T54" fmla="*/ 25 w 33"/>
                <a:gd name="T55" fmla="*/ 26 h 30"/>
                <a:gd name="T56" fmla="*/ 26 w 33"/>
                <a:gd name="T57" fmla="*/ 25 h 30"/>
                <a:gd name="T58" fmla="*/ 27 w 33"/>
                <a:gd name="T59" fmla="*/ 23 h 30"/>
                <a:gd name="T60" fmla="*/ 28 w 33"/>
                <a:gd name="T61" fmla="*/ 22 h 30"/>
                <a:gd name="T62" fmla="*/ 28 w 33"/>
                <a:gd name="T63" fmla="*/ 20 h 30"/>
                <a:gd name="T64" fmla="*/ 29 w 33"/>
                <a:gd name="T65" fmla="*/ 19 h 30"/>
                <a:gd name="T66" fmla="*/ 30 w 33"/>
                <a:gd name="T67" fmla="*/ 18 h 30"/>
                <a:gd name="T68" fmla="*/ 31 w 33"/>
                <a:gd name="T69" fmla="*/ 17 h 30"/>
                <a:gd name="T70" fmla="*/ 32 w 33"/>
                <a:gd name="T71" fmla="*/ 16 h 30"/>
                <a:gd name="T72" fmla="*/ 32 w 33"/>
                <a:gd name="T73" fmla="*/ 13 h 30"/>
                <a:gd name="T74" fmla="*/ 32 w 33"/>
                <a:gd name="T75" fmla="*/ 11 h 30"/>
                <a:gd name="T76" fmla="*/ 32 w 33"/>
                <a:gd name="T77" fmla="*/ 9 h 30"/>
                <a:gd name="T78" fmla="*/ 31 w 33"/>
                <a:gd name="T79" fmla="*/ 7 h 30"/>
                <a:gd name="T80" fmla="*/ 29 w 33"/>
                <a:gd name="T81" fmla="*/ 7 h 30"/>
                <a:gd name="T82" fmla="*/ 28 w 33"/>
                <a:gd name="T83" fmla="*/ 6 h 30"/>
                <a:gd name="T84" fmla="*/ 27 w 33"/>
                <a:gd name="T85" fmla="*/ 5 h 30"/>
                <a:gd name="T86" fmla="*/ 25 w 33"/>
                <a:gd name="T87" fmla="*/ 5 h 30"/>
                <a:gd name="T88" fmla="*/ 24 w 33"/>
                <a:gd name="T89" fmla="*/ 4 h 30"/>
                <a:gd name="T90" fmla="*/ 22 w 33"/>
                <a:gd name="T91" fmla="*/ 3 h 30"/>
                <a:gd name="T92" fmla="*/ 20 w 33"/>
                <a:gd name="T93" fmla="*/ 2 h 30"/>
                <a:gd name="T94" fmla="*/ 19 w 33"/>
                <a:gd name="T95" fmla="*/ 1 h 30"/>
                <a:gd name="T96" fmla="*/ 17 w 33"/>
                <a:gd name="T97" fmla="*/ 1 h 30"/>
                <a:gd name="T98" fmla="*/ 14 w 33"/>
                <a:gd name="T99" fmla="*/ 0 h 30"/>
                <a:gd name="T100" fmla="*/ 12 w 33"/>
                <a:gd name="T101" fmla="*/ 0 h 30"/>
                <a:gd name="T102" fmla="*/ 10 w 33"/>
                <a:gd name="T103" fmla="*/ 0 h 30"/>
                <a:gd name="T104" fmla="*/ 8 w 33"/>
                <a:gd name="T105" fmla="*/ 0 h 3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3" h="30">
                  <a:moveTo>
                    <a:pt x="7" y="0"/>
                  </a:moveTo>
                  <a:lnTo>
                    <a:pt x="6" y="0"/>
                  </a:lnTo>
                  <a:lnTo>
                    <a:pt x="5" y="0"/>
                  </a:lnTo>
                  <a:lnTo>
                    <a:pt x="5" y="1"/>
                  </a:lnTo>
                  <a:lnTo>
                    <a:pt x="4" y="1"/>
                  </a:lnTo>
                  <a:lnTo>
                    <a:pt x="3" y="1"/>
                  </a:lnTo>
                  <a:lnTo>
                    <a:pt x="3" y="2"/>
                  </a:lnTo>
                  <a:lnTo>
                    <a:pt x="2" y="3"/>
                  </a:lnTo>
                  <a:lnTo>
                    <a:pt x="1" y="4"/>
                  </a:lnTo>
                  <a:lnTo>
                    <a:pt x="1" y="5"/>
                  </a:lnTo>
                  <a:lnTo>
                    <a:pt x="1" y="6"/>
                  </a:lnTo>
                  <a:lnTo>
                    <a:pt x="1" y="7"/>
                  </a:lnTo>
                  <a:lnTo>
                    <a:pt x="0" y="7"/>
                  </a:lnTo>
                  <a:lnTo>
                    <a:pt x="0" y="8"/>
                  </a:lnTo>
                  <a:lnTo>
                    <a:pt x="0" y="9"/>
                  </a:lnTo>
                  <a:lnTo>
                    <a:pt x="0" y="10"/>
                  </a:lnTo>
                  <a:lnTo>
                    <a:pt x="0" y="11"/>
                  </a:lnTo>
                  <a:lnTo>
                    <a:pt x="0" y="12"/>
                  </a:lnTo>
                  <a:lnTo>
                    <a:pt x="0" y="13"/>
                  </a:lnTo>
                  <a:lnTo>
                    <a:pt x="1" y="13"/>
                  </a:lnTo>
                  <a:lnTo>
                    <a:pt x="1" y="15"/>
                  </a:lnTo>
                  <a:lnTo>
                    <a:pt x="1" y="16"/>
                  </a:lnTo>
                  <a:lnTo>
                    <a:pt x="2" y="16"/>
                  </a:lnTo>
                  <a:lnTo>
                    <a:pt x="2" y="17"/>
                  </a:lnTo>
                  <a:lnTo>
                    <a:pt x="3" y="18"/>
                  </a:lnTo>
                  <a:lnTo>
                    <a:pt x="3" y="19"/>
                  </a:lnTo>
                  <a:lnTo>
                    <a:pt x="4" y="20"/>
                  </a:lnTo>
                  <a:lnTo>
                    <a:pt x="4" y="21"/>
                  </a:lnTo>
                  <a:lnTo>
                    <a:pt x="5" y="22"/>
                  </a:lnTo>
                  <a:lnTo>
                    <a:pt x="6" y="23"/>
                  </a:lnTo>
                  <a:lnTo>
                    <a:pt x="6" y="24"/>
                  </a:lnTo>
                  <a:lnTo>
                    <a:pt x="7" y="24"/>
                  </a:lnTo>
                  <a:lnTo>
                    <a:pt x="7" y="25"/>
                  </a:lnTo>
                  <a:lnTo>
                    <a:pt x="8" y="25"/>
                  </a:lnTo>
                  <a:lnTo>
                    <a:pt x="8" y="26"/>
                  </a:lnTo>
                  <a:lnTo>
                    <a:pt x="9" y="26"/>
                  </a:lnTo>
                  <a:lnTo>
                    <a:pt x="10" y="27"/>
                  </a:lnTo>
                  <a:lnTo>
                    <a:pt x="11" y="27"/>
                  </a:lnTo>
                  <a:lnTo>
                    <a:pt x="11" y="28"/>
                  </a:lnTo>
                  <a:lnTo>
                    <a:pt x="12" y="28"/>
                  </a:lnTo>
                  <a:lnTo>
                    <a:pt x="13" y="28"/>
                  </a:lnTo>
                  <a:lnTo>
                    <a:pt x="14" y="28"/>
                  </a:lnTo>
                  <a:lnTo>
                    <a:pt x="14" y="29"/>
                  </a:lnTo>
                  <a:lnTo>
                    <a:pt x="15" y="29"/>
                  </a:lnTo>
                  <a:lnTo>
                    <a:pt x="17" y="29"/>
                  </a:lnTo>
                  <a:lnTo>
                    <a:pt x="18" y="29"/>
                  </a:lnTo>
                  <a:lnTo>
                    <a:pt x="19" y="29"/>
                  </a:lnTo>
                  <a:lnTo>
                    <a:pt x="20" y="29"/>
                  </a:lnTo>
                  <a:lnTo>
                    <a:pt x="21" y="29"/>
                  </a:lnTo>
                  <a:lnTo>
                    <a:pt x="22" y="29"/>
                  </a:lnTo>
                  <a:lnTo>
                    <a:pt x="22" y="28"/>
                  </a:lnTo>
                  <a:lnTo>
                    <a:pt x="23" y="28"/>
                  </a:lnTo>
                  <a:lnTo>
                    <a:pt x="24" y="28"/>
                  </a:lnTo>
                  <a:lnTo>
                    <a:pt x="24" y="27"/>
                  </a:lnTo>
                  <a:lnTo>
                    <a:pt x="25" y="27"/>
                  </a:lnTo>
                  <a:lnTo>
                    <a:pt x="25" y="26"/>
                  </a:lnTo>
                  <a:lnTo>
                    <a:pt x="26" y="26"/>
                  </a:lnTo>
                  <a:lnTo>
                    <a:pt x="26" y="25"/>
                  </a:lnTo>
                  <a:lnTo>
                    <a:pt x="27" y="24"/>
                  </a:lnTo>
                  <a:lnTo>
                    <a:pt x="27" y="23"/>
                  </a:lnTo>
                  <a:lnTo>
                    <a:pt x="28" y="23"/>
                  </a:lnTo>
                  <a:lnTo>
                    <a:pt x="28" y="22"/>
                  </a:lnTo>
                  <a:lnTo>
                    <a:pt x="28" y="21"/>
                  </a:lnTo>
                  <a:lnTo>
                    <a:pt x="28" y="20"/>
                  </a:lnTo>
                  <a:lnTo>
                    <a:pt x="29" y="20"/>
                  </a:lnTo>
                  <a:lnTo>
                    <a:pt x="29" y="19"/>
                  </a:lnTo>
                  <a:lnTo>
                    <a:pt x="30" y="19"/>
                  </a:lnTo>
                  <a:lnTo>
                    <a:pt x="30" y="18"/>
                  </a:lnTo>
                  <a:lnTo>
                    <a:pt x="31" y="18"/>
                  </a:lnTo>
                  <a:lnTo>
                    <a:pt x="31" y="17"/>
                  </a:lnTo>
                  <a:lnTo>
                    <a:pt x="31" y="16"/>
                  </a:lnTo>
                  <a:lnTo>
                    <a:pt x="32" y="16"/>
                  </a:lnTo>
                  <a:lnTo>
                    <a:pt x="32" y="15"/>
                  </a:lnTo>
                  <a:lnTo>
                    <a:pt x="32" y="13"/>
                  </a:lnTo>
                  <a:lnTo>
                    <a:pt x="32" y="12"/>
                  </a:lnTo>
                  <a:lnTo>
                    <a:pt x="32" y="11"/>
                  </a:lnTo>
                  <a:lnTo>
                    <a:pt x="32" y="10"/>
                  </a:lnTo>
                  <a:lnTo>
                    <a:pt x="32" y="9"/>
                  </a:lnTo>
                  <a:lnTo>
                    <a:pt x="32" y="8"/>
                  </a:lnTo>
                  <a:lnTo>
                    <a:pt x="31" y="7"/>
                  </a:lnTo>
                  <a:lnTo>
                    <a:pt x="30" y="7"/>
                  </a:lnTo>
                  <a:lnTo>
                    <a:pt x="29" y="7"/>
                  </a:lnTo>
                  <a:lnTo>
                    <a:pt x="29" y="6"/>
                  </a:lnTo>
                  <a:lnTo>
                    <a:pt x="28" y="6"/>
                  </a:lnTo>
                  <a:lnTo>
                    <a:pt x="27" y="6"/>
                  </a:lnTo>
                  <a:lnTo>
                    <a:pt x="27" y="5"/>
                  </a:lnTo>
                  <a:lnTo>
                    <a:pt x="26" y="5"/>
                  </a:lnTo>
                  <a:lnTo>
                    <a:pt x="25" y="5"/>
                  </a:lnTo>
                  <a:lnTo>
                    <a:pt x="25" y="4"/>
                  </a:lnTo>
                  <a:lnTo>
                    <a:pt x="24" y="4"/>
                  </a:lnTo>
                  <a:lnTo>
                    <a:pt x="23" y="3"/>
                  </a:lnTo>
                  <a:lnTo>
                    <a:pt x="22" y="3"/>
                  </a:lnTo>
                  <a:lnTo>
                    <a:pt x="21" y="2"/>
                  </a:lnTo>
                  <a:lnTo>
                    <a:pt x="20" y="2"/>
                  </a:lnTo>
                  <a:lnTo>
                    <a:pt x="20" y="1"/>
                  </a:lnTo>
                  <a:lnTo>
                    <a:pt x="19" y="1"/>
                  </a:lnTo>
                  <a:lnTo>
                    <a:pt x="18" y="1"/>
                  </a:lnTo>
                  <a:lnTo>
                    <a:pt x="17" y="1"/>
                  </a:lnTo>
                  <a:lnTo>
                    <a:pt x="15" y="0"/>
                  </a:lnTo>
                  <a:lnTo>
                    <a:pt x="14" y="0"/>
                  </a:lnTo>
                  <a:lnTo>
                    <a:pt x="13" y="0"/>
                  </a:lnTo>
                  <a:lnTo>
                    <a:pt x="12" y="0"/>
                  </a:lnTo>
                  <a:lnTo>
                    <a:pt x="11" y="0"/>
                  </a:lnTo>
                  <a:lnTo>
                    <a:pt x="10" y="0"/>
                  </a:lnTo>
                  <a:lnTo>
                    <a:pt x="9" y="0"/>
                  </a:lnTo>
                  <a:lnTo>
                    <a:pt x="8" y="0"/>
                  </a:lnTo>
                  <a:lnTo>
                    <a:pt x="7" y="0"/>
                  </a:lnTo>
                </a:path>
              </a:pathLst>
            </a:custGeom>
            <a:solidFill>
              <a:srgbClr val="AAAAA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899" name="Freeform 417"/>
            <p:cNvSpPr>
              <a:spLocks/>
            </p:cNvSpPr>
            <p:nvPr/>
          </p:nvSpPr>
          <p:spPr bwMode="auto">
            <a:xfrm>
              <a:off x="1619" y="1465"/>
              <a:ext cx="33" cy="30"/>
            </a:xfrm>
            <a:custGeom>
              <a:avLst/>
              <a:gdLst>
                <a:gd name="T0" fmla="*/ 6 w 33"/>
                <a:gd name="T1" fmla="*/ 1 h 30"/>
                <a:gd name="T2" fmla="*/ 4 w 33"/>
                <a:gd name="T3" fmla="*/ 1 h 30"/>
                <a:gd name="T4" fmla="*/ 3 w 33"/>
                <a:gd name="T5" fmla="*/ 2 h 30"/>
                <a:gd name="T6" fmla="*/ 2 w 33"/>
                <a:gd name="T7" fmla="*/ 3 h 30"/>
                <a:gd name="T8" fmla="*/ 1 w 33"/>
                <a:gd name="T9" fmla="*/ 5 h 30"/>
                <a:gd name="T10" fmla="*/ 1 w 33"/>
                <a:gd name="T11" fmla="*/ 7 h 30"/>
                <a:gd name="T12" fmla="*/ 0 w 33"/>
                <a:gd name="T13" fmla="*/ 8 h 30"/>
                <a:gd name="T14" fmla="*/ 0 w 33"/>
                <a:gd name="T15" fmla="*/ 10 h 30"/>
                <a:gd name="T16" fmla="*/ 0 w 33"/>
                <a:gd name="T17" fmla="*/ 12 h 30"/>
                <a:gd name="T18" fmla="*/ 1 w 33"/>
                <a:gd name="T19" fmla="*/ 13 h 30"/>
                <a:gd name="T20" fmla="*/ 1 w 33"/>
                <a:gd name="T21" fmla="*/ 16 h 30"/>
                <a:gd name="T22" fmla="*/ 2 w 33"/>
                <a:gd name="T23" fmla="*/ 18 h 30"/>
                <a:gd name="T24" fmla="*/ 3 w 33"/>
                <a:gd name="T25" fmla="*/ 19 h 30"/>
                <a:gd name="T26" fmla="*/ 4 w 33"/>
                <a:gd name="T27" fmla="*/ 20 h 30"/>
                <a:gd name="T28" fmla="*/ 4 w 33"/>
                <a:gd name="T29" fmla="*/ 22 h 30"/>
                <a:gd name="T30" fmla="*/ 5 w 33"/>
                <a:gd name="T31" fmla="*/ 23 h 30"/>
                <a:gd name="T32" fmla="*/ 6 w 33"/>
                <a:gd name="T33" fmla="*/ 24 h 30"/>
                <a:gd name="T34" fmla="*/ 7 w 33"/>
                <a:gd name="T35" fmla="*/ 25 h 30"/>
                <a:gd name="T36" fmla="*/ 8 w 33"/>
                <a:gd name="T37" fmla="*/ 26 h 30"/>
                <a:gd name="T38" fmla="*/ 9 w 33"/>
                <a:gd name="T39" fmla="*/ 27 h 30"/>
                <a:gd name="T40" fmla="*/ 11 w 33"/>
                <a:gd name="T41" fmla="*/ 27 h 30"/>
                <a:gd name="T42" fmla="*/ 12 w 33"/>
                <a:gd name="T43" fmla="*/ 28 h 30"/>
                <a:gd name="T44" fmla="*/ 14 w 33"/>
                <a:gd name="T45" fmla="*/ 28 h 30"/>
                <a:gd name="T46" fmla="*/ 15 w 33"/>
                <a:gd name="T47" fmla="*/ 29 h 30"/>
                <a:gd name="T48" fmla="*/ 18 w 33"/>
                <a:gd name="T49" fmla="*/ 29 h 30"/>
                <a:gd name="T50" fmla="*/ 20 w 33"/>
                <a:gd name="T51" fmla="*/ 29 h 30"/>
                <a:gd name="T52" fmla="*/ 22 w 33"/>
                <a:gd name="T53" fmla="*/ 29 h 30"/>
                <a:gd name="T54" fmla="*/ 23 w 33"/>
                <a:gd name="T55" fmla="*/ 28 h 30"/>
                <a:gd name="T56" fmla="*/ 24 w 33"/>
                <a:gd name="T57" fmla="*/ 27 h 30"/>
                <a:gd name="T58" fmla="*/ 25 w 33"/>
                <a:gd name="T59" fmla="*/ 26 h 30"/>
                <a:gd name="T60" fmla="*/ 26 w 33"/>
                <a:gd name="T61" fmla="*/ 25 h 30"/>
                <a:gd name="T62" fmla="*/ 27 w 33"/>
                <a:gd name="T63" fmla="*/ 23 h 30"/>
                <a:gd name="T64" fmla="*/ 28 w 33"/>
                <a:gd name="T65" fmla="*/ 22 h 30"/>
                <a:gd name="T66" fmla="*/ 29 w 33"/>
                <a:gd name="T67" fmla="*/ 20 h 30"/>
                <a:gd name="T68" fmla="*/ 30 w 33"/>
                <a:gd name="T69" fmla="*/ 19 h 30"/>
                <a:gd name="T70" fmla="*/ 31 w 33"/>
                <a:gd name="T71" fmla="*/ 18 h 30"/>
                <a:gd name="T72" fmla="*/ 32 w 33"/>
                <a:gd name="T73" fmla="*/ 16 h 30"/>
                <a:gd name="T74" fmla="*/ 32 w 33"/>
                <a:gd name="T75" fmla="*/ 13 h 30"/>
                <a:gd name="T76" fmla="*/ 32 w 33"/>
                <a:gd name="T77" fmla="*/ 11 h 30"/>
                <a:gd name="T78" fmla="*/ 32 w 33"/>
                <a:gd name="T79" fmla="*/ 9 h 30"/>
                <a:gd name="T80" fmla="*/ 30 w 33"/>
                <a:gd name="T81" fmla="*/ 7 h 30"/>
                <a:gd name="T82" fmla="*/ 28 w 33"/>
                <a:gd name="T83" fmla="*/ 7 h 30"/>
                <a:gd name="T84" fmla="*/ 27 w 33"/>
                <a:gd name="T85" fmla="*/ 6 h 30"/>
                <a:gd name="T86" fmla="*/ 25 w 33"/>
                <a:gd name="T87" fmla="*/ 5 h 30"/>
                <a:gd name="T88" fmla="*/ 23 w 33"/>
                <a:gd name="T89" fmla="*/ 3 h 30"/>
                <a:gd name="T90" fmla="*/ 21 w 33"/>
                <a:gd name="T91" fmla="*/ 2 h 30"/>
                <a:gd name="T92" fmla="*/ 19 w 33"/>
                <a:gd name="T93" fmla="*/ 1 h 30"/>
                <a:gd name="T94" fmla="*/ 17 w 33"/>
                <a:gd name="T95" fmla="*/ 1 h 30"/>
                <a:gd name="T96" fmla="*/ 14 w 33"/>
                <a:gd name="T97" fmla="*/ 0 h 30"/>
                <a:gd name="T98" fmla="*/ 11 w 33"/>
                <a:gd name="T99" fmla="*/ 0 h 30"/>
                <a:gd name="T100" fmla="*/ 9 w 33"/>
                <a:gd name="T101" fmla="*/ 0 h 30"/>
                <a:gd name="T102" fmla="*/ 7 w 33"/>
                <a:gd name="T103" fmla="*/ 1 h 3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3" h="30">
                  <a:moveTo>
                    <a:pt x="7" y="1"/>
                  </a:moveTo>
                  <a:lnTo>
                    <a:pt x="6" y="1"/>
                  </a:lnTo>
                  <a:lnTo>
                    <a:pt x="5" y="1"/>
                  </a:lnTo>
                  <a:lnTo>
                    <a:pt x="4" y="1"/>
                  </a:lnTo>
                  <a:lnTo>
                    <a:pt x="3" y="1"/>
                  </a:lnTo>
                  <a:lnTo>
                    <a:pt x="3" y="2"/>
                  </a:lnTo>
                  <a:lnTo>
                    <a:pt x="3" y="3"/>
                  </a:lnTo>
                  <a:lnTo>
                    <a:pt x="2" y="3"/>
                  </a:lnTo>
                  <a:lnTo>
                    <a:pt x="1" y="4"/>
                  </a:lnTo>
                  <a:lnTo>
                    <a:pt x="1" y="5"/>
                  </a:lnTo>
                  <a:lnTo>
                    <a:pt x="1" y="6"/>
                  </a:lnTo>
                  <a:lnTo>
                    <a:pt x="1" y="7"/>
                  </a:lnTo>
                  <a:lnTo>
                    <a:pt x="0" y="7"/>
                  </a:lnTo>
                  <a:lnTo>
                    <a:pt x="0" y="8"/>
                  </a:lnTo>
                  <a:lnTo>
                    <a:pt x="0" y="9"/>
                  </a:lnTo>
                  <a:lnTo>
                    <a:pt x="0" y="10"/>
                  </a:lnTo>
                  <a:lnTo>
                    <a:pt x="0" y="11"/>
                  </a:lnTo>
                  <a:lnTo>
                    <a:pt x="0" y="12"/>
                  </a:lnTo>
                  <a:lnTo>
                    <a:pt x="0" y="13"/>
                  </a:lnTo>
                  <a:lnTo>
                    <a:pt x="1" y="13"/>
                  </a:lnTo>
                  <a:lnTo>
                    <a:pt x="1" y="15"/>
                  </a:lnTo>
                  <a:lnTo>
                    <a:pt x="1" y="16"/>
                  </a:lnTo>
                  <a:lnTo>
                    <a:pt x="2" y="17"/>
                  </a:lnTo>
                  <a:lnTo>
                    <a:pt x="2" y="18"/>
                  </a:lnTo>
                  <a:lnTo>
                    <a:pt x="3" y="18"/>
                  </a:lnTo>
                  <a:lnTo>
                    <a:pt x="3" y="19"/>
                  </a:lnTo>
                  <a:lnTo>
                    <a:pt x="3" y="20"/>
                  </a:lnTo>
                  <a:lnTo>
                    <a:pt x="4" y="20"/>
                  </a:lnTo>
                  <a:lnTo>
                    <a:pt x="4" y="21"/>
                  </a:lnTo>
                  <a:lnTo>
                    <a:pt x="4" y="22"/>
                  </a:lnTo>
                  <a:lnTo>
                    <a:pt x="5" y="22"/>
                  </a:lnTo>
                  <a:lnTo>
                    <a:pt x="5" y="23"/>
                  </a:lnTo>
                  <a:lnTo>
                    <a:pt x="5" y="24"/>
                  </a:lnTo>
                  <a:lnTo>
                    <a:pt x="6" y="24"/>
                  </a:lnTo>
                  <a:lnTo>
                    <a:pt x="7" y="24"/>
                  </a:lnTo>
                  <a:lnTo>
                    <a:pt x="7" y="25"/>
                  </a:lnTo>
                  <a:lnTo>
                    <a:pt x="7" y="26"/>
                  </a:lnTo>
                  <a:lnTo>
                    <a:pt x="8" y="26"/>
                  </a:lnTo>
                  <a:lnTo>
                    <a:pt x="9" y="26"/>
                  </a:lnTo>
                  <a:lnTo>
                    <a:pt x="9" y="27"/>
                  </a:lnTo>
                  <a:lnTo>
                    <a:pt x="10" y="27"/>
                  </a:lnTo>
                  <a:lnTo>
                    <a:pt x="11" y="27"/>
                  </a:lnTo>
                  <a:lnTo>
                    <a:pt x="11" y="28"/>
                  </a:lnTo>
                  <a:lnTo>
                    <a:pt x="12" y="28"/>
                  </a:lnTo>
                  <a:lnTo>
                    <a:pt x="13" y="28"/>
                  </a:lnTo>
                  <a:lnTo>
                    <a:pt x="14" y="28"/>
                  </a:lnTo>
                  <a:lnTo>
                    <a:pt x="14" y="29"/>
                  </a:lnTo>
                  <a:lnTo>
                    <a:pt x="15" y="29"/>
                  </a:lnTo>
                  <a:lnTo>
                    <a:pt x="17" y="29"/>
                  </a:lnTo>
                  <a:lnTo>
                    <a:pt x="18" y="29"/>
                  </a:lnTo>
                  <a:lnTo>
                    <a:pt x="19" y="29"/>
                  </a:lnTo>
                  <a:lnTo>
                    <a:pt x="20" y="29"/>
                  </a:lnTo>
                  <a:lnTo>
                    <a:pt x="21" y="29"/>
                  </a:lnTo>
                  <a:lnTo>
                    <a:pt x="22" y="29"/>
                  </a:lnTo>
                  <a:lnTo>
                    <a:pt x="22" y="28"/>
                  </a:lnTo>
                  <a:lnTo>
                    <a:pt x="23" y="28"/>
                  </a:lnTo>
                  <a:lnTo>
                    <a:pt x="24" y="28"/>
                  </a:lnTo>
                  <a:lnTo>
                    <a:pt x="24" y="27"/>
                  </a:lnTo>
                  <a:lnTo>
                    <a:pt x="25" y="27"/>
                  </a:lnTo>
                  <a:lnTo>
                    <a:pt x="25" y="26"/>
                  </a:lnTo>
                  <a:lnTo>
                    <a:pt x="26" y="26"/>
                  </a:lnTo>
                  <a:lnTo>
                    <a:pt x="26" y="25"/>
                  </a:lnTo>
                  <a:lnTo>
                    <a:pt x="27" y="24"/>
                  </a:lnTo>
                  <a:lnTo>
                    <a:pt x="27" y="23"/>
                  </a:lnTo>
                  <a:lnTo>
                    <a:pt x="28" y="23"/>
                  </a:lnTo>
                  <a:lnTo>
                    <a:pt x="28" y="22"/>
                  </a:lnTo>
                  <a:lnTo>
                    <a:pt x="28" y="21"/>
                  </a:lnTo>
                  <a:lnTo>
                    <a:pt x="29" y="20"/>
                  </a:lnTo>
                  <a:lnTo>
                    <a:pt x="30" y="20"/>
                  </a:lnTo>
                  <a:lnTo>
                    <a:pt x="30" y="19"/>
                  </a:lnTo>
                  <a:lnTo>
                    <a:pt x="30" y="18"/>
                  </a:lnTo>
                  <a:lnTo>
                    <a:pt x="31" y="18"/>
                  </a:lnTo>
                  <a:lnTo>
                    <a:pt x="31" y="17"/>
                  </a:lnTo>
                  <a:lnTo>
                    <a:pt x="32" y="16"/>
                  </a:lnTo>
                  <a:lnTo>
                    <a:pt x="32" y="15"/>
                  </a:lnTo>
                  <a:lnTo>
                    <a:pt x="32" y="13"/>
                  </a:lnTo>
                  <a:lnTo>
                    <a:pt x="32" y="12"/>
                  </a:lnTo>
                  <a:lnTo>
                    <a:pt x="32" y="11"/>
                  </a:lnTo>
                  <a:lnTo>
                    <a:pt x="32" y="10"/>
                  </a:lnTo>
                  <a:lnTo>
                    <a:pt x="32" y="9"/>
                  </a:lnTo>
                  <a:lnTo>
                    <a:pt x="31" y="8"/>
                  </a:lnTo>
                  <a:lnTo>
                    <a:pt x="30" y="7"/>
                  </a:lnTo>
                  <a:lnTo>
                    <a:pt x="29" y="7"/>
                  </a:lnTo>
                  <a:lnTo>
                    <a:pt x="28" y="7"/>
                  </a:lnTo>
                  <a:lnTo>
                    <a:pt x="28" y="6"/>
                  </a:lnTo>
                  <a:lnTo>
                    <a:pt x="27" y="6"/>
                  </a:lnTo>
                  <a:lnTo>
                    <a:pt x="26" y="5"/>
                  </a:lnTo>
                  <a:lnTo>
                    <a:pt x="25" y="5"/>
                  </a:lnTo>
                  <a:lnTo>
                    <a:pt x="24" y="4"/>
                  </a:lnTo>
                  <a:lnTo>
                    <a:pt x="23" y="3"/>
                  </a:lnTo>
                  <a:lnTo>
                    <a:pt x="22" y="3"/>
                  </a:lnTo>
                  <a:lnTo>
                    <a:pt x="21" y="2"/>
                  </a:lnTo>
                  <a:lnTo>
                    <a:pt x="20" y="2"/>
                  </a:lnTo>
                  <a:lnTo>
                    <a:pt x="19" y="1"/>
                  </a:lnTo>
                  <a:lnTo>
                    <a:pt x="18" y="1"/>
                  </a:lnTo>
                  <a:lnTo>
                    <a:pt x="17" y="1"/>
                  </a:lnTo>
                  <a:lnTo>
                    <a:pt x="15" y="1"/>
                  </a:lnTo>
                  <a:lnTo>
                    <a:pt x="14" y="0"/>
                  </a:lnTo>
                  <a:lnTo>
                    <a:pt x="13" y="0"/>
                  </a:lnTo>
                  <a:lnTo>
                    <a:pt x="11" y="0"/>
                  </a:lnTo>
                  <a:lnTo>
                    <a:pt x="10" y="0"/>
                  </a:lnTo>
                  <a:lnTo>
                    <a:pt x="9" y="0"/>
                  </a:lnTo>
                  <a:lnTo>
                    <a:pt x="8" y="0"/>
                  </a:lnTo>
                  <a:lnTo>
                    <a:pt x="7" y="1"/>
                  </a:lnTo>
                </a:path>
              </a:pathLst>
            </a:custGeom>
            <a:solidFill>
              <a:srgbClr val="AAAAA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900" name="Freeform 418"/>
            <p:cNvSpPr>
              <a:spLocks/>
            </p:cNvSpPr>
            <p:nvPr/>
          </p:nvSpPr>
          <p:spPr bwMode="auto">
            <a:xfrm>
              <a:off x="1846" y="1608"/>
              <a:ext cx="33" cy="30"/>
            </a:xfrm>
            <a:custGeom>
              <a:avLst/>
              <a:gdLst>
                <a:gd name="T0" fmla="*/ 6 w 33"/>
                <a:gd name="T1" fmla="*/ 0 h 30"/>
                <a:gd name="T2" fmla="*/ 4 w 33"/>
                <a:gd name="T3" fmla="*/ 1 h 30"/>
                <a:gd name="T4" fmla="*/ 3 w 33"/>
                <a:gd name="T5" fmla="*/ 2 h 30"/>
                <a:gd name="T6" fmla="*/ 2 w 33"/>
                <a:gd name="T7" fmla="*/ 3 h 30"/>
                <a:gd name="T8" fmla="*/ 1 w 33"/>
                <a:gd name="T9" fmla="*/ 5 h 30"/>
                <a:gd name="T10" fmla="*/ 0 w 33"/>
                <a:gd name="T11" fmla="*/ 6 h 30"/>
                <a:gd name="T12" fmla="*/ 0 w 33"/>
                <a:gd name="T13" fmla="*/ 8 h 30"/>
                <a:gd name="T14" fmla="*/ 0 w 33"/>
                <a:gd name="T15" fmla="*/ 10 h 30"/>
                <a:gd name="T16" fmla="*/ 0 w 33"/>
                <a:gd name="T17" fmla="*/ 12 h 30"/>
                <a:gd name="T18" fmla="*/ 0 w 33"/>
                <a:gd name="T19" fmla="*/ 15 h 30"/>
                <a:gd name="T20" fmla="*/ 1 w 33"/>
                <a:gd name="T21" fmla="*/ 16 h 30"/>
                <a:gd name="T22" fmla="*/ 2 w 33"/>
                <a:gd name="T23" fmla="*/ 18 h 30"/>
                <a:gd name="T24" fmla="*/ 4 w 33"/>
                <a:gd name="T25" fmla="*/ 20 h 30"/>
                <a:gd name="T26" fmla="*/ 4 w 33"/>
                <a:gd name="T27" fmla="*/ 22 h 30"/>
                <a:gd name="T28" fmla="*/ 5 w 33"/>
                <a:gd name="T29" fmla="*/ 23 h 30"/>
                <a:gd name="T30" fmla="*/ 6 w 33"/>
                <a:gd name="T31" fmla="*/ 24 h 30"/>
                <a:gd name="T32" fmla="*/ 7 w 33"/>
                <a:gd name="T33" fmla="*/ 25 h 30"/>
                <a:gd name="T34" fmla="*/ 9 w 33"/>
                <a:gd name="T35" fmla="*/ 27 h 30"/>
                <a:gd name="T36" fmla="*/ 11 w 33"/>
                <a:gd name="T37" fmla="*/ 27 h 30"/>
                <a:gd name="T38" fmla="*/ 12 w 33"/>
                <a:gd name="T39" fmla="*/ 28 h 30"/>
                <a:gd name="T40" fmla="*/ 14 w 33"/>
                <a:gd name="T41" fmla="*/ 29 h 30"/>
                <a:gd name="T42" fmla="*/ 17 w 33"/>
                <a:gd name="T43" fmla="*/ 29 h 30"/>
                <a:gd name="T44" fmla="*/ 19 w 33"/>
                <a:gd name="T45" fmla="*/ 29 h 30"/>
                <a:gd name="T46" fmla="*/ 21 w 33"/>
                <a:gd name="T47" fmla="*/ 29 h 30"/>
                <a:gd name="T48" fmla="*/ 23 w 33"/>
                <a:gd name="T49" fmla="*/ 29 h 30"/>
                <a:gd name="T50" fmla="*/ 24 w 33"/>
                <a:gd name="T51" fmla="*/ 28 h 30"/>
                <a:gd name="T52" fmla="*/ 25 w 33"/>
                <a:gd name="T53" fmla="*/ 27 h 30"/>
                <a:gd name="T54" fmla="*/ 26 w 33"/>
                <a:gd name="T55" fmla="*/ 26 h 30"/>
                <a:gd name="T56" fmla="*/ 27 w 33"/>
                <a:gd name="T57" fmla="*/ 25 h 30"/>
                <a:gd name="T58" fmla="*/ 27 w 33"/>
                <a:gd name="T59" fmla="*/ 23 h 30"/>
                <a:gd name="T60" fmla="*/ 28 w 33"/>
                <a:gd name="T61" fmla="*/ 21 h 30"/>
                <a:gd name="T62" fmla="*/ 29 w 33"/>
                <a:gd name="T63" fmla="*/ 20 h 30"/>
                <a:gd name="T64" fmla="*/ 30 w 33"/>
                <a:gd name="T65" fmla="*/ 19 h 30"/>
                <a:gd name="T66" fmla="*/ 31 w 33"/>
                <a:gd name="T67" fmla="*/ 18 h 30"/>
                <a:gd name="T68" fmla="*/ 31 w 33"/>
                <a:gd name="T69" fmla="*/ 16 h 30"/>
                <a:gd name="T70" fmla="*/ 32 w 33"/>
                <a:gd name="T71" fmla="*/ 15 h 30"/>
                <a:gd name="T72" fmla="*/ 32 w 33"/>
                <a:gd name="T73" fmla="*/ 12 h 30"/>
                <a:gd name="T74" fmla="*/ 32 w 33"/>
                <a:gd name="T75" fmla="*/ 10 h 30"/>
                <a:gd name="T76" fmla="*/ 32 w 33"/>
                <a:gd name="T77" fmla="*/ 8 h 30"/>
                <a:gd name="T78" fmla="*/ 30 w 33"/>
                <a:gd name="T79" fmla="*/ 8 h 30"/>
                <a:gd name="T80" fmla="*/ 28 w 33"/>
                <a:gd name="T81" fmla="*/ 6 h 30"/>
                <a:gd name="T82" fmla="*/ 26 w 33"/>
                <a:gd name="T83" fmla="*/ 6 h 30"/>
                <a:gd name="T84" fmla="*/ 25 w 33"/>
                <a:gd name="T85" fmla="*/ 5 h 30"/>
                <a:gd name="T86" fmla="*/ 23 w 33"/>
                <a:gd name="T87" fmla="*/ 4 h 30"/>
                <a:gd name="T88" fmla="*/ 21 w 33"/>
                <a:gd name="T89" fmla="*/ 3 h 30"/>
                <a:gd name="T90" fmla="*/ 20 w 33"/>
                <a:gd name="T91" fmla="*/ 2 h 30"/>
                <a:gd name="T92" fmla="*/ 18 w 33"/>
                <a:gd name="T93" fmla="*/ 1 h 30"/>
                <a:gd name="T94" fmla="*/ 15 w 33"/>
                <a:gd name="T95" fmla="*/ 0 h 30"/>
                <a:gd name="T96" fmla="*/ 13 w 33"/>
                <a:gd name="T97" fmla="*/ 0 h 30"/>
                <a:gd name="T98" fmla="*/ 11 w 33"/>
                <a:gd name="T99" fmla="*/ 0 h 30"/>
                <a:gd name="T100" fmla="*/ 8 w 33"/>
                <a:gd name="T101" fmla="*/ 0 h 3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3" h="30">
                  <a:moveTo>
                    <a:pt x="7" y="0"/>
                  </a:moveTo>
                  <a:lnTo>
                    <a:pt x="6" y="0"/>
                  </a:lnTo>
                  <a:lnTo>
                    <a:pt x="5" y="0"/>
                  </a:lnTo>
                  <a:lnTo>
                    <a:pt x="4" y="1"/>
                  </a:lnTo>
                  <a:lnTo>
                    <a:pt x="3" y="1"/>
                  </a:lnTo>
                  <a:lnTo>
                    <a:pt x="3" y="2"/>
                  </a:lnTo>
                  <a:lnTo>
                    <a:pt x="2" y="2"/>
                  </a:lnTo>
                  <a:lnTo>
                    <a:pt x="2" y="3"/>
                  </a:lnTo>
                  <a:lnTo>
                    <a:pt x="1" y="4"/>
                  </a:lnTo>
                  <a:lnTo>
                    <a:pt x="1" y="5"/>
                  </a:lnTo>
                  <a:lnTo>
                    <a:pt x="1" y="6"/>
                  </a:lnTo>
                  <a:lnTo>
                    <a:pt x="0" y="6"/>
                  </a:lnTo>
                  <a:lnTo>
                    <a:pt x="0" y="7"/>
                  </a:lnTo>
                  <a:lnTo>
                    <a:pt x="0" y="8"/>
                  </a:lnTo>
                  <a:lnTo>
                    <a:pt x="0" y="9"/>
                  </a:lnTo>
                  <a:lnTo>
                    <a:pt x="0" y="10"/>
                  </a:lnTo>
                  <a:lnTo>
                    <a:pt x="0" y="11"/>
                  </a:lnTo>
                  <a:lnTo>
                    <a:pt x="0" y="12"/>
                  </a:lnTo>
                  <a:lnTo>
                    <a:pt x="0" y="13"/>
                  </a:lnTo>
                  <a:lnTo>
                    <a:pt x="0" y="15"/>
                  </a:lnTo>
                  <a:lnTo>
                    <a:pt x="1" y="15"/>
                  </a:lnTo>
                  <a:lnTo>
                    <a:pt x="1" y="16"/>
                  </a:lnTo>
                  <a:lnTo>
                    <a:pt x="2" y="17"/>
                  </a:lnTo>
                  <a:lnTo>
                    <a:pt x="2" y="18"/>
                  </a:lnTo>
                  <a:lnTo>
                    <a:pt x="3" y="19"/>
                  </a:lnTo>
                  <a:lnTo>
                    <a:pt x="4" y="20"/>
                  </a:lnTo>
                  <a:lnTo>
                    <a:pt x="4" y="21"/>
                  </a:lnTo>
                  <a:lnTo>
                    <a:pt x="4" y="22"/>
                  </a:lnTo>
                  <a:lnTo>
                    <a:pt x="5" y="22"/>
                  </a:lnTo>
                  <a:lnTo>
                    <a:pt x="5" y="23"/>
                  </a:lnTo>
                  <a:lnTo>
                    <a:pt x="6" y="23"/>
                  </a:lnTo>
                  <a:lnTo>
                    <a:pt x="6" y="24"/>
                  </a:lnTo>
                  <a:lnTo>
                    <a:pt x="6" y="25"/>
                  </a:lnTo>
                  <a:lnTo>
                    <a:pt x="7" y="25"/>
                  </a:lnTo>
                  <a:lnTo>
                    <a:pt x="8" y="26"/>
                  </a:lnTo>
                  <a:lnTo>
                    <a:pt x="9" y="27"/>
                  </a:lnTo>
                  <a:lnTo>
                    <a:pt x="10" y="27"/>
                  </a:lnTo>
                  <a:lnTo>
                    <a:pt x="11" y="27"/>
                  </a:lnTo>
                  <a:lnTo>
                    <a:pt x="11" y="28"/>
                  </a:lnTo>
                  <a:lnTo>
                    <a:pt x="12" y="28"/>
                  </a:lnTo>
                  <a:lnTo>
                    <a:pt x="13" y="29"/>
                  </a:lnTo>
                  <a:lnTo>
                    <a:pt x="14" y="29"/>
                  </a:lnTo>
                  <a:lnTo>
                    <a:pt x="15" y="29"/>
                  </a:lnTo>
                  <a:lnTo>
                    <a:pt x="17" y="29"/>
                  </a:lnTo>
                  <a:lnTo>
                    <a:pt x="18" y="29"/>
                  </a:lnTo>
                  <a:lnTo>
                    <a:pt x="19" y="29"/>
                  </a:lnTo>
                  <a:lnTo>
                    <a:pt x="20" y="29"/>
                  </a:lnTo>
                  <a:lnTo>
                    <a:pt x="21" y="29"/>
                  </a:lnTo>
                  <a:lnTo>
                    <a:pt x="22" y="29"/>
                  </a:lnTo>
                  <a:lnTo>
                    <a:pt x="23" y="29"/>
                  </a:lnTo>
                  <a:lnTo>
                    <a:pt x="23" y="28"/>
                  </a:lnTo>
                  <a:lnTo>
                    <a:pt x="24" y="28"/>
                  </a:lnTo>
                  <a:lnTo>
                    <a:pt x="24" y="27"/>
                  </a:lnTo>
                  <a:lnTo>
                    <a:pt x="25" y="27"/>
                  </a:lnTo>
                  <a:lnTo>
                    <a:pt x="25" y="26"/>
                  </a:lnTo>
                  <a:lnTo>
                    <a:pt x="26" y="26"/>
                  </a:lnTo>
                  <a:lnTo>
                    <a:pt x="26" y="25"/>
                  </a:lnTo>
                  <a:lnTo>
                    <a:pt x="27" y="25"/>
                  </a:lnTo>
                  <a:lnTo>
                    <a:pt x="27" y="24"/>
                  </a:lnTo>
                  <a:lnTo>
                    <a:pt x="27" y="23"/>
                  </a:lnTo>
                  <a:lnTo>
                    <a:pt x="28" y="22"/>
                  </a:lnTo>
                  <a:lnTo>
                    <a:pt x="28" y="21"/>
                  </a:lnTo>
                  <a:lnTo>
                    <a:pt x="29" y="21"/>
                  </a:lnTo>
                  <a:lnTo>
                    <a:pt x="29" y="20"/>
                  </a:lnTo>
                  <a:lnTo>
                    <a:pt x="29" y="19"/>
                  </a:lnTo>
                  <a:lnTo>
                    <a:pt x="30" y="19"/>
                  </a:lnTo>
                  <a:lnTo>
                    <a:pt x="30" y="18"/>
                  </a:lnTo>
                  <a:lnTo>
                    <a:pt x="31" y="18"/>
                  </a:lnTo>
                  <a:lnTo>
                    <a:pt x="31" y="17"/>
                  </a:lnTo>
                  <a:lnTo>
                    <a:pt x="31" y="16"/>
                  </a:lnTo>
                  <a:lnTo>
                    <a:pt x="32" y="16"/>
                  </a:lnTo>
                  <a:lnTo>
                    <a:pt x="32" y="15"/>
                  </a:lnTo>
                  <a:lnTo>
                    <a:pt x="32" y="13"/>
                  </a:lnTo>
                  <a:lnTo>
                    <a:pt x="32" y="12"/>
                  </a:lnTo>
                  <a:lnTo>
                    <a:pt x="32" y="11"/>
                  </a:lnTo>
                  <a:lnTo>
                    <a:pt x="32" y="10"/>
                  </a:lnTo>
                  <a:lnTo>
                    <a:pt x="32" y="9"/>
                  </a:lnTo>
                  <a:lnTo>
                    <a:pt x="32" y="8"/>
                  </a:lnTo>
                  <a:lnTo>
                    <a:pt x="31" y="8"/>
                  </a:lnTo>
                  <a:lnTo>
                    <a:pt x="30" y="8"/>
                  </a:lnTo>
                  <a:lnTo>
                    <a:pt x="29" y="7"/>
                  </a:lnTo>
                  <a:lnTo>
                    <a:pt x="28" y="6"/>
                  </a:lnTo>
                  <a:lnTo>
                    <a:pt x="27" y="6"/>
                  </a:lnTo>
                  <a:lnTo>
                    <a:pt x="26" y="6"/>
                  </a:lnTo>
                  <a:lnTo>
                    <a:pt x="26" y="5"/>
                  </a:lnTo>
                  <a:lnTo>
                    <a:pt x="25" y="5"/>
                  </a:lnTo>
                  <a:lnTo>
                    <a:pt x="24" y="4"/>
                  </a:lnTo>
                  <a:lnTo>
                    <a:pt x="23" y="4"/>
                  </a:lnTo>
                  <a:lnTo>
                    <a:pt x="22" y="3"/>
                  </a:lnTo>
                  <a:lnTo>
                    <a:pt x="21" y="3"/>
                  </a:lnTo>
                  <a:lnTo>
                    <a:pt x="21" y="2"/>
                  </a:lnTo>
                  <a:lnTo>
                    <a:pt x="20" y="2"/>
                  </a:lnTo>
                  <a:lnTo>
                    <a:pt x="19" y="2"/>
                  </a:lnTo>
                  <a:lnTo>
                    <a:pt x="18" y="1"/>
                  </a:lnTo>
                  <a:lnTo>
                    <a:pt x="17" y="1"/>
                  </a:lnTo>
                  <a:lnTo>
                    <a:pt x="15" y="0"/>
                  </a:lnTo>
                  <a:lnTo>
                    <a:pt x="14" y="0"/>
                  </a:lnTo>
                  <a:lnTo>
                    <a:pt x="13" y="0"/>
                  </a:lnTo>
                  <a:lnTo>
                    <a:pt x="12" y="0"/>
                  </a:lnTo>
                  <a:lnTo>
                    <a:pt x="11" y="0"/>
                  </a:lnTo>
                  <a:lnTo>
                    <a:pt x="10" y="0"/>
                  </a:lnTo>
                  <a:lnTo>
                    <a:pt x="8" y="0"/>
                  </a:lnTo>
                  <a:lnTo>
                    <a:pt x="7" y="0"/>
                  </a:lnTo>
                </a:path>
              </a:pathLst>
            </a:custGeom>
            <a:solidFill>
              <a:srgbClr val="AAAAA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901" name="Freeform 419"/>
            <p:cNvSpPr>
              <a:spLocks/>
            </p:cNvSpPr>
            <p:nvPr/>
          </p:nvSpPr>
          <p:spPr bwMode="auto">
            <a:xfrm>
              <a:off x="1412" y="1600"/>
              <a:ext cx="36" cy="21"/>
            </a:xfrm>
            <a:custGeom>
              <a:avLst/>
              <a:gdLst>
                <a:gd name="T0" fmla="*/ 9 w 36"/>
                <a:gd name="T1" fmla="*/ 0 h 21"/>
                <a:gd name="T2" fmla="*/ 7 w 36"/>
                <a:gd name="T3" fmla="*/ 0 h 21"/>
                <a:gd name="T4" fmla="*/ 5 w 36"/>
                <a:gd name="T5" fmla="*/ 0 h 21"/>
                <a:gd name="T6" fmla="*/ 4 w 36"/>
                <a:gd name="T7" fmla="*/ 1 h 21"/>
                <a:gd name="T8" fmla="*/ 3 w 36"/>
                <a:gd name="T9" fmla="*/ 2 h 21"/>
                <a:gd name="T10" fmla="*/ 2 w 36"/>
                <a:gd name="T11" fmla="*/ 3 h 21"/>
                <a:gd name="T12" fmla="*/ 1 w 36"/>
                <a:gd name="T13" fmla="*/ 4 h 21"/>
                <a:gd name="T14" fmla="*/ 1 w 36"/>
                <a:gd name="T15" fmla="*/ 6 h 21"/>
                <a:gd name="T16" fmla="*/ 0 w 36"/>
                <a:gd name="T17" fmla="*/ 8 h 21"/>
                <a:gd name="T18" fmla="*/ 0 w 36"/>
                <a:gd name="T19" fmla="*/ 10 h 21"/>
                <a:gd name="T20" fmla="*/ 1 w 36"/>
                <a:gd name="T21" fmla="*/ 11 h 21"/>
                <a:gd name="T22" fmla="*/ 2 w 36"/>
                <a:gd name="T23" fmla="*/ 12 h 21"/>
                <a:gd name="T24" fmla="*/ 3 w 36"/>
                <a:gd name="T25" fmla="*/ 13 h 21"/>
                <a:gd name="T26" fmla="*/ 5 w 36"/>
                <a:gd name="T27" fmla="*/ 14 h 21"/>
                <a:gd name="T28" fmla="*/ 6 w 36"/>
                <a:gd name="T29" fmla="*/ 15 h 21"/>
                <a:gd name="T30" fmla="*/ 8 w 36"/>
                <a:gd name="T31" fmla="*/ 16 h 21"/>
                <a:gd name="T32" fmla="*/ 9 w 36"/>
                <a:gd name="T33" fmla="*/ 17 h 21"/>
                <a:gd name="T34" fmla="*/ 11 w 36"/>
                <a:gd name="T35" fmla="*/ 17 h 21"/>
                <a:gd name="T36" fmla="*/ 12 w 36"/>
                <a:gd name="T37" fmla="*/ 18 h 21"/>
                <a:gd name="T38" fmla="*/ 14 w 36"/>
                <a:gd name="T39" fmla="*/ 18 h 21"/>
                <a:gd name="T40" fmla="*/ 16 w 36"/>
                <a:gd name="T41" fmla="*/ 18 h 21"/>
                <a:gd name="T42" fmla="*/ 19 w 36"/>
                <a:gd name="T43" fmla="*/ 18 h 21"/>
                <a:gd name="T44" fmla="*/ 20 w 36"/>
                <a:gd name="T45" fmla="*/ 19 h 21"/>
                <a:gd name="T46" fmla="*/ 22 w 36"/>
                <a:gd name="T47" fmla="*/ 19 h 21"/>
                <a:gd name="T48" fmla="*/ 24 w 36"/>
                <a:gd name="T49" fmla="*/ 19 h 21"/>
                <a:gd name="T50" fmla="*/ 26 w 36"/>
                <a:gd name="T51" fmla="*/ 19 h 21"/>
                <a:gd name="T52" fmla="*/ 27 w 36"/>
                <a:gd name="T53" fmla="*/ 20 h 21"/>
                <a:gd name="T54" fmla="*/ 29 w 36"/>
                <a:gd name="T55" fmla="*/ 20 h 21"/>
                <a:gd name="T56" fmla="*/ 30 w 36"/>
                <a:gd name="T57" fmla="*/ 19 h 21"/>
                <a:gd name="T58" fmla="*/ 32 w 36"/>
                <a:gd name="T59" fmla="*/ 19 h 21"/>
                <a:gd name="T60" fmla="*/ 33 w 36"/>
                <a:gd name="T61" fmla="*/ 18 h 21"/>
                <a:gd name="T62" fmla="*/ 34 w 36"/>
                <a:gd name="T63" fmla="*/ 17 h 21"/>
                <a:gd name="T64" fmla="*/ 34 w 36"/>
                <a:gd name="T65" fmla="*/ 15 h 21"/>
                <a:gd name="T66" fmla="*/ 34 w 36"/>
                <a:gd name="T67" fmla="*/ 13 h 21"/>
                <a:gd name="T68" fmla="*/ 35 w 36"/>
                <a:gd name="T69" fmla="*/ 12 h 21"/>
                <a:gd name="T70" fmla="*/ 35 w 36"/>
                <a:gd name="T71" fmla="*/ 10 h 21"/>
                <a:gd name="T72" fmla="*/ 35 w 36"/>
                <a:gd name="T73" fmla="*/ 8 h 21"/>
                <a:gd name="T74" fmla="*/ 35 w 36"/>
                <a:gd name="T75" fmla="*/ 6 h 21"/>
                <a:gd name="T76" fmla="*/ 33 w 36"/>
                <a:gd name="T77" fmla="*/ 6 h 21"/>
                <a:gd name="T78" fmla="*/ 31 w 36"/>
                <a:gd name="T79" fmla="*/ 5 h 21"/>
                <a:gd name="T80" fmla="*/ 29 w 36"/>
                <a:gd name="T81" fmla="*/ 5 h 21"/>
                <a:gd name="T82" fmla="*/ 27 w 36"/>
                <a:gd name="T83" fmla="*/ 4 h 21"/>
                <a:gd name="T84" fmla="*/ 25 w 36"/>
                <a:gd name="T85" fmla="*/ 4 h 21"/>
                <a:gd name="T86" fmla="*/ 23 w 36"/>
                <a:gd name="T87" fmla="*/ 3 h 21"/>
                <a:gd name="T88" fmla="*/ 21 w 36"/>
                <a:gd name="T89" fmla="*/ 2 h 21"/>
                <a:gd name="T90" fmla="*/ 18 w 36"/>
                <a:gd name="T91" fmla="*/ 2 h 21"/>
                <a:gd name="T92" fmla="*/ 15 w 36"/>
                <a:gd name="T93" fmla="*/ 1 h 21"/>
                <a:gd name="T94" fmla="*/ 13 w 36"/>
                <a:gd name="T95" fmla="*/ 1 h 21"/>
                <a:gd name="T96" fmla="*/ 11 w 36"/>
                <a:gd name="T97" fmla="*/ 1 h 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6" h="21">
                  <a:moveTo>
                    <a:pt x="10" y="1"/>
                  </a:moveTo>
                  <a:lnTo>
                    <a:pt x="9" y="0"/>
                  </a:lnTo>
                  <a:lnTo>
                    <a:pt x="8" y="0"/>
                  </a:lnTo>
                  <a:lnTo>
                    <a:pt x="7" y="0"/>
                  </a:lnTo>
                  <a:lnTo>
                    <a:pt x="6" y="0"/>
                  </a:lnTo>
                  <a:lnTo>
                    <a:pt x="5" y="0"/>
                  </a:lnTo>
                  <a:lnTo>
                    <a:pt x="4" y="0"/>
                  </a:lnTo>
                  <a:lnTo>
                    <a:pt x="4" y="1"/>
                  </a:lnTo>
                  <a:lnTo>
                    <a:pt x="3" y="1"/>
                  </a:lnTo>
                  <a:lnTo>
                    <a:pt x="3" y="2"/>
                  </a:lnTo>
                  <a:lnTo>
                    <a:pt x="2" y="2"/>
                  </a:lnTo>
                  <a:lnTo>
                    <a:pt x="2" y="3"/>
                  </a:lnTo>
                  <a:lnTo>
                    <a:pt x="1" y="3"/>
                  </a:lnTo>
                  <a:lnTo>
                    <a:pt x="1" y="4"/>
                  </a:lnTo>
                  <a:lnTo>
                    <a:pt x="1" y="5"/>
                  </a:lnTo>
                  <a:lnTo>
                    <a:pt x="1" y="6"/>
                  </a:lnTo>
                  <a:lnTo>
                    <a:pt x="0" y="7"/>
                  </a:lnTo>
                  <a:lnTo>
                    <a:pt x="0" y="8"/>
                  </a:lnTo>
                  <a:lnTo>
                    <a:pt x="0" y="9"/>
                  </a:lnTo>
                  <a:lnTo>
                    <a:pt x="0" y="10"/>
                  </a:lnTo>
                  <a:lnTo>
                    <a:pt x="1" y="10"/>
                  </a:lnTo>
                  <a:lnTo>
                    <a:pt x="1" y="11"/>
                  </a:lnTo>
                  <a:lnTo>
                    <a:pt x="2" y="11"/>
                  </a:lnTo>
                  <a:lnTo>
                    <a:pt x="2" y="12"/>
                  </a:lnTo>
                  <a:lnTo>
                    <a:pt x="3" y="12"/>
                  </a:lnTo>
                  <a:lnTo>
                    <a:pt x="3" y="13"/>
                  </a:lnTo>
                  <a:lnTo>
                    <a:pt x="4" y="13"/>
                  </a:lnTo>
                  <a:lnTo>
                    <a:pt x="5" y="14"/>
                  </a:lnTo>
                  <a:lnTo>
                    <a:pt x="5" y="15"/>
                  </a:lnTo>
                  <a:lnTo>
                    <a:pt x="6" y="15"/>
                  </a:lnTo>
                  <a:lnTo>
                    <a:pt x="7" y="16"/>
                  </a:lnTo>
                  <a:lnTo>
                    <a:pt x="8" y="16"/>
                  </a:lnTo>
                  <a:lnTo>
                    <a:pt x="8" y="17"/>
                  </a:lnTo>
                  <a:lnTo>
                    <a:pt x="9" y="17"/>
                  </a:lnTo>
                  <a:lnTo>
                    <a:pt x="10" y="17"/>
                  </a:lnTo>
                  <a:lnTo>
                    <a:pt x="11" y="17"/>
                  </a:lnTo>
                  <a:lnTo>
                    <a:pt x="12" y="17"/>
                  </a:lnTo>
                  <a:lnTo>
                    <a:pt x="12" y="18"/>
                  </a:lnTo>
                  <a:lnTo>
                    <a:pt x="13" y="18"/>
                  </a:lnTo>
                  <a:lnTo>
                    <a:pt x="14" y="18"/>
                  </a:lnTo>
                  <a:lnTo>
                    <a:pt x="15" y="18"/>
                  </a:lnTo>
                  <a:lnTo>
                    <a:pt x="16" y="18"/>
                  </a:lnTo>
                  <a:lnTo>
                    <a:pt x="18" y="18"/>
                  </a:lnTo>
                  <a:lnTo>
                    <a:pt x="19" y="18"/>
                  </a:lnTo>
                  <a:lnTo>
                    <a:pt x="20" y="18"/>
                  </a:lnTo>
                  <a:lnTo>
                    <a:pt x="20" y="19"/>
                  </a:lnTo>
                  <a:lnTo>
                    <a:pt x="21" y="19"/>
                  </a:lnTo>
                  <a:lnTo>
                    <a:pt x="22" y="19"/>
                  </a:lnTo>
                  <a:lnTo>
                    <a:pt x="23" y="19"/>
                  </a:lnTo>
                  <a:lnTo>
                    <a:pt x="24" y="19"/>
                  </a:lnTo>
                  <a:lnTo>
                    <a:pt x="25" y="19"/>
                  </a:lnTo>
                  <a:lnTo>
                    <a:pt x="26" y="19"/>
                  </a:lnTo>
                  <a:lnTo>
                    <a:pt x="27" y="19"/>
                  </a:lnTo>
                  <a:lnTo>
                    <a:pt x="27" y="20"/>
                  </a:lnTo>
                  <a:lnTo>
                    <a:pt x="28" y="20"/>
                  </a:lnTo>
                  <a:lnTo>
                    <a:pt x="29" y="20"/>
                  </a:lnTo>
                  <a:lnTo>
                    <a:pt x="30" y="20"/>
                  </a:lnTo>
                  <a:lnTo>
                    <a:pt x="30" y="19"/>
                  </a:lnTo>
                  <a:lnTo>
                    <a:pt x="31" y="19"/>
                  </a:lnTo>
                  <a:lnTo>
                    <a:pt x="32" y="19"/>
                  </a:lnTo>
                  <a:lnTo>
                    <a:pt x="32" y="18"/>
                  </a:lnTo>
                  <a:lnTo>
                    <a:pt x="33" y="18"/>
                  </a:lnTo>
                  <a:lnTo>
                    <a:pt x="33" y="17"/>
                  </a:lnTo>
                  <a:lnTo>
                    <a:pt x="34" y="17"/>
                  </a:lnTo>
                  <a:lnTo>
                    <a:pt x="34" y="16"/>
                  </a:lnTo>
                  <a:lnTo>
                    <a:pt x="34" y="15"/>
                  </a:lnTo>
                  <a:lnTo>
                    <a:pt x="34" y="14"/>
                  </a:lnTo>
                  <a:lnTo>
                    <a:pt x="34" y="13"/>
                  </a:lnTo>
                  <a:lnTo>
                    <a:pt x="35" y="13"/>
                  </a:lnTo>
                  <a:lnTo>
                    <a:pt x="35" y="12"/>
                  </a:lnTo>
                  <a:lnTo>
                    <a:pt x="35" y="11"/>
                  </a:lnTo>
                  <a:lnTo>
                    <a:pt x="35" y="10"/>
                  </a:lnTo>
                  <a:lnTo>
                    <a:pt x="35" y="9"/>
                  </a:lnTo>
                  <a:lnTo>
                    <a:pt x="35" y="8"/>
                  </a:lnTo>
                  <a:lnTo>
                    <a:pt x="35" y="7"/>
                  </a:lnTo>
                  <a:lnTo>
                    <a:pt x="35" y="6"/>
                  </a:lnTo>
                  <a:lnTo>
                    <a:pt x="34" y="6"/>
                  </a:lnTo>
                  <a:lnTo>
                    <a:pt x="33" y="6"/>
                  </a:lnTo>
                  <a:lnTo>
                    <a:pt x="32" y="6"/>
                  </a:lnTo>
                  <a:lnTo>
                    <a:pt x="31" y="5"/>
                  </a:lnTo>
                  <a:lnTo>
                    <a:pt x="30" y="5"/>
                  </a:lnTo>
                  <a:lnTo>
                    <a:pt x="29" y="5"/>
                  </a:lnTo>
                  <a:lnTo>
                    <a:pt x="28" y="4"/>
                  </a:lnTo>
                  <a:lnTo>
                    <a:pt x="27" y="4"/>
                  </a:lnTo>
                  <a:lnTo>
                    <a:pt x="26" y="4"/>
                  </a:lnTo>
                  <a:lnTo>
                    <a:pt x="25" y="4"/>
                  </a:lnTo>
                  <a:lnTo>
                    <a:pt x="24" y="3"/>
                  </a:lnTo>
                  <a:lnTo>
                    <a:pt x="23" y="3"/>
                  </a:lnTo>
                  <a:lnTo>
                    <a:pt x="22" y="3"/>
                  </a:lnTo>
                  <a:lnTo>
                    <a:pt x="21" y="2"/>
                  </a:lnTo>
                  <a:lnTo>
                    <a:pt x="19" y="2"/>
                  </a:lnTo>
                  <a:lnTo>
                    <a:pt x="18" y="2"/>
                  </a:lnTo>
                  <a:lnTo>
                    <a:pt x="16" y="2"/>
                  </a:lnTo>
                  <a:lnTo>
                    <a:pt x="15" y="1"/>
                  </a:lnTo>
                  <a:lnTo>
                    <a:pt x="14" y="1"/>
                  </a:lnTo>
                  <a:lnTo>
                    <a:pt x="13" y="1"/>
                  </a:lnTo>
                  <a:lnTo>
                    <a:pt x="12" y="1"/>
                  </a:lnTo>
                  <a:lnTo>
                    <a:pt x="11" y="1"/>
                  </a:lnTo>
                  <a:lnTo>
                    <a:pt x="10" y="1"/>
                  </a:lnTo>
                </a:path>
              </a:pathLst>
            </a:custGeom>
            <a:solidFill>
              <a:srgbClr val="AAAAA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902" name="Freeform 420"/>
            <p:cNvSpPr>
              <a:spLocks/>
            </p:cNvSpPr>
            <p:nvPr/>
          </p:nvSpPr>
          <p:spPr bwMode="auto">
            <a:xfrm>
              <a:off x="1598" y="1486"/>
              <a:ext cx="35" cy="22"/>
            </a:xfrm>
            <a:custGeom>
              <a:avLst/>
              <a:gdLst>
                <a:gd name="T0" fmla="*/ 9 w 35"/>
                <a:gd name="T1" fmla="*/ 1 h 22"/>
                <a:gd name="T2" fmla="*/ 8 w 35"/>
                <a:gd name="T3" fmla="*/ 0 h 22"/>
                <a:gd name="T4" fmla="*/ 6 w 35"/>
                <a:gd name="T5" fmla="*/ 0 h 22"/>
                <a:gd name="T6" fmla="*/ 4 w 35"/>
                <a:gd name="T7" fmla="*/ 0 h 22"/>
                <a:gd name="T8" fmla="*/ 3 w 35"/>
                <a:gd name="T9" fmla="*/ 1 h 22"/>
                <a:gd name="T10" fmla="*/ 2 w 35"/>
                <a:gd name="T11" fmla="*/ 2 h 22"/>
                <a:gd name="T12" fmla="*/ 1 w 35"/>
                <a:gd name="T13" fmla="*/ 4 h 22"/>
                <a:gd name="T14" fmla="*/ 1 w 35"/>
                <a:gd name="T15" fmla="*/ 6 h 22"/>
                <a:gd name="T16" fmla="*/ 0 w 35"/>
                <a:gd name="T17" fmla="*/ 8 h 22"/>
                <a:gd name="T18" fmla="*/ 0 w 35"/>
                <a:gd name="T19" fmla="*/ 10 h 22"/>
                <a:gd name="T20" fmla="*/ 1 w 35"/>
                <a:gd name="T21" fmla="*/ 11 h 22"/>
                <a:gd name="T22" fmla="*/ 2 w 35"/>
                <a:gd name="T23" fmla="*/ 12 h 22"/>
                <a:gd name="T24" fmla="*/ 2 w 35"/>
                <a:gd name="T25" fmla="*/ 14 h 22"/>
                <a:gd name="T26" fmla="*/ 4 w 35"/>
                <a:gd name="T27" fmla="*/ 15 h 22"/>
                <a:gd name="T28" fmla="*/ 5 w 35"/>
                <a:gd name="T29" fmla="*/ 16 h 22"/>
                <a:gd name="T30" fmla="*/ 7 w 35"/>
                <a:gd name="T31" fmla="*/ 17 h 22"/>
                <a:gd name="T32" fmla="*/ 8 w 35"/>
                <a:gd name="T33" fmla="*/ 18 h 22"/>
                <a:gd name="T34" fmla="*/ 10 w 35"/>
                <a:gd name="T35" fmla="*/ 18 h 22"/>
                <a:gd name="T36" fmla="*/ 12 w 35"/>
                <a:gd name="T37" fmla="*/ 18 h 22"/>
                <a:gd name="T38" fmla="*/ 13 w 35"/>
                <a:gd name="T39" fmla="*/ 19 h 22"/>
                <a:gd name="T40" fmla="*/ 15 w 35"/>
                <a:gd name="T41" fmla="*/ 19 h 22"/>
                <a:gd name="T42" fmla="*/ 17 w 35"/>
                <a:gd name="T43" fmla="*/ 19 h 22"/>
                <a:gd name="T44" fmla="*/ 19 w 35"/>
                <a:gd name="T45" fmla="*/ 19 h 22"/>
                <a:gd name="T46" fmla="*/ 20 w 35"/>
                <a:gd name="T47" fmla="*/ 20 h 22"/>
                <a:gd name="T48" fmla="*/ 22 w 35"/>
                <a:gd name="T49" fmla="*/ 20 h 22"/>
                <a:gd name="T50" fmla="*/ 24 w 35"/>
                <a:gd name="T51" fmla="*/ 20 h 22"/>
                <a:gd name="T52" fmla="*/ 26 w 35"/>
                <a:gd name="T53" fmla="*/ 20 h 22"/>
                <a:gd name="T54" fmla="*/ 27 w 35"/>
                <a:gd name="T55" fmla="*/ 21 h 22"/>
                <a:gd name="T56" fmla="*/ 29 w 35"/>
                <a:gd name="T57" fmla="*/ 21 h 22"/>
                <a:gd name="T58" fmla="*/ 30 w 35"/>
                <a:gd name="T59" fmla="*/ 20 h 22"/>
                <a:gd name="T60" fmla="*/ 31 w 35"/>
                <a:gd name="T61" fmla="*/ 19 h 22"/>
                <a:gd name="T62" fmla="*/ 32 w 35"/>
                <a:gd name="T63" fmla="*/ 18 h 22"/>
                <a:gd name="T64" fmla="*/ 33 w 35"/>
                <a:gd name="T65" fmla="*/ 17 h 22"/>
                <a:gd name="T66" fmla="*/ 33 w 35"/>
                <a:gd name="T67" fmla="*/ 15 h 22"/>
                <a:gd name="T68" fmla="*/ 34 w 35"/>
                <a:gd name="T69" fmla="*/ 13 h 22"/>
                <a:gd name="T70" fmla="*/ 34 w 35"/>
                <a:gd name="T71" fmla="*/ 11 h 22"/>
                <a:gd name="T72" fmla="*/ 34 w 35"/>
                <a:gd name="T73" fmla="*/ 9 h 22"/>
                <a:gd name="T74" fmla="*/ 34 w 35"/>
                <a:gd name="T75" fmla="*/ 7 h 22"/>
                <a:gd name="T76" fmla="*/ 33 w 35"/>
                <a:gd name="T77" fmla="*/ 6 h 22"/>
                <a:gd name="T78" fmla="*/ 31 w 35"/>
                <a:gd name="T79" fmla="*/ 6 h 22"/>
                <a:gd name="T80" fmla="*/ 29 w 35"/>
                <a:gd name="T81" fmla="*/ 5 h 22"/>
                <a:gd name="T82" fmla="*/ 27 w 35"/>
                <a:gd name="T83" fmla="*/ 4 h 22"/>
                <a:gd name="T84" fmla="*/ 25 w 35"/>
                <a:gd name="T85" fmla="*/ 4 h 22"/>
                <a:gd name="T86" fmla="*/ 23 w 35"/>
                <a:gd name="T87" fmla="*/ 3 h 22"/>
                <a:gd name="T88" fmla="*/ 21 w 35"/>
                <a:gd name="T89" fmla="*/ 3 h 22"/>
                <a:gd name="T90" fmla="*/ 20 w 35"/>
                <a:gd name="T91" fmla="*/ 2 h 22"/>
                <a:gd name="T92" fmla="*/ 17 w 35"/>
                <a:gd name="T93" fmla="*/ 2 h 22"/>
                <a:gd name="T94" fmla="*/ 15 w 35"/>
                <a:gd name="T95" fmla="*/ 2 h 22"/>
                <a:gd name="T96" fmla="*/ 13 w 35"/>
                <a:gd name="T97" fmla="*/ 1 h 22"/>
                <a:gd name="T98" fmla="*/ 11 w 35"/>
                <a:gd name="T99" fmla="*/ 1 h 2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5" h="22">
                  <a:moveTo>
                    <a:pt x="10" y="1"/>
                  </a:moveTo>
                  <a:lnTo>
                    <a:pt x="9" y="1"/>
                  </a:lnTo>
                  <a:lnTo>
                    <a:pt x="8" y="1"/>
                  </a:lnTo>
                  <a:lnTo>
                    <a:pt x="8" y="0"/>
                  </a:lnTo>
                  <a:lnTo>
                    <a:pt x="7" y="0"/>
                  </a:lnTo>
                  <a:lnTo>
                    <a:pt x="6" y="0"/>
                  </a:lnTo>
                  <a:lnTo>
                    <a:pt x="5" y="0"/>
                  </a:lnTo>
                  <a:lnTo>
                    <a:pt x="4" y="0"/>
                  </a:lnTo>
                  <a:lnTo>
                    <a:pt x="4" y="1"/>
                  </a:lnTo>
                  <a:lnTo>
                    <a:pt x="3" y="1"/>
                  </a:lnTo>
                  <a:lnTo>
                    <a:pt x="3" y="2"/>
                  </a:lnTo>
                  <a:lnTo>
                    <a:pt x="2" y="2"/>
                  </a:lnTo>
                  <a:lnTo>
                    <a:pt x="1" y="3"/>
                  </a:lnTo>
                  <a:lnTo>
                    <a:pt x="1" y="4"/>
                  </a:lnTo>
                  <a:lnTo>
                    <a:pt x="1" y="5"/>
                  </a:lnTo>
                  <a:lnTo>
                    <a:pt x="1" y="6"/>
                  </a:lnTo>
                  <a:lnTo>
                    <a:pt x="0" y="7"/>
                  </a:lnTo>
                  <a:lnTo>
                    <a:pt x="0" y="8"/>
                  </a:lnTo>
                  <a:lnTo>
                    <a:pt x="0" y="9"/>
                  </a:lnTo>
                  <a:lnTo>
                    <a:pt x="0" y="10"/>
                  </a:lnTo>
                  <a:lnTo>
                    <a:pt x="1" y="10"/>
                  </a:lnTo>
                  <a:lnTo>
                    <a:pt x="1" y="11"/>
                  </a:lnTo>
                  <a:lnTo>
                    <a:pt x="1" y="12"/>
                  </a:lnTo>
                  <a:lnTo>
                    <a:pt x="2" y="12"/>
                  </a:lnTo>
                  <a:lnTo>
                    <a:pt x="2" y="13"/>
                  </a:lnTo>
                  <a:lnTo>
                    <a:pt x="2" y="14"/>
                  </a:lnTo>
                  <a:lnTo>
                    <a:pt x="3" y="14"/>
                  </a:lnTo>
                  <a:lnTo>
                    <a:pt x="4" y="15"/>
                  </a:lnTo>
                  <a:lnTo>
                    <a:pt x="4" y="16"/>
                  </a:lnTo>
                  <a:lnTo>
                    <a:pt x="5" y="16"/>
                  </a:lnTo>
                  <a:lnTo>
                    <a:pt x="6" y="16"/>
                  </a:lnTo>
                  <a:lnTo>
                    <a:pt x="7" y="17"/>
                  </a:lnTo>
                  <a:lnTo>
                    <a:pt x="8" y="17"/>
                  </a:lnTo>
                  <a:lnTo>
                    <a:pt x="8" y="18"/>
                  </a:lnTo>
                  <a:lnTo>
                    <a:pt x="9" y="18"/>
                  </a:lnTo>
                  <a:lnTo>
                    <a:pt x="10" y="18"/>
                  </a:lnTo>
                  <a:lnTo>
                    <a:pt x="11" y="18"/>
                  </a:lnTo>
                  <a:lnTo>
                    <a:pt x="12" y="18"/>
                  </a:lnTo>
                  <a:lnTo>
                    <a:pt x="12" y="19"/>
                  </a:lnTo>
                  <a:lnTo>
                    <a:pt x="13" y="19"/>
                  </a:lnTo>
                  <a:lnTo>
                    <a:pt x="14" y="19"/>
                  </a:lnTo>
                  <a:lnTo>
                    <a:pt x="15" y="19"/>
                  </a:lnTo>
                  <a:lnTo>
                    <a:pt x="16" y="19"/>
                  </a:lnTo>
                  <a:lnTo>
                    <a:pt x="17" y="19"/>
                  </a:lnTo>
                  <a:lnTo>
                    <a:pt x="18" y="19"/>
                  </a:lnTo>
                  <a:lnTo>
                    <a:pt x="19" y="19"/>
                  </a:lnTo>
                  <a:lnTo>
                    <a:pt x="19" y="20"/>
                  </a:lnTo>
                  <a:lnTo>
                    <a:pt x="20" y="20"/>
                  </a:lnTo>
                  <a:lnTo>
                    <a:pt x="21" y="20"/>
                  </a:lnTo>
                  <a:lnTo>
                    <a:pt x="22" y="20"/>
                  </a:lnTo>
                  <a:lnTo>
                    <a:pt x="23" y="20"/>
                  </a:lnTo>
                  <a:lnTo>
                    <a:pt x="24" y="20"/>
                  </a:lnTo>
                  <a:lnTo>
                    <a:pt x="25" y="20"/>
                  </a:lnTo>
                  <a:lnTo>
                    <a:pt x="26" y="20"/>
                  </a:lnTo>
                  <a:lnTo>
                    <a:pt x="26" y="21"/>
                  </a:lnTo>
                  <a:lnTo>
                    <a:pt x="27" y="21"/>
                  </a:lnTo>
                  <a:lnTo>
                    <a:pt x="28" y="21"/>
                  </a:lnTo>
                  <a:lnTo>
                    <a:pt x="29" y="21"/>
                  </a:lnTo>
                  <a:lnTo>
                    <a:pt x="29" y="20"/>
                  </a:lnTo>
                  <a:lnTo>
                    <a:pt x="30" y="20"/>
                  </a:lnTo>
                  <a:lnTo>
                    <a:pt x="31" y="20"/>
                  </a:lnTo>
                  <a:lnTo>
                    <a:pt x="31" y="19"/>
                  </a:lnTo>
                  <a:lnTo>
                    <a:pt x="32" y="19"/>
                  </a:lnTo>
                  <a:lnTo>
                    <a:pt x="32" y="18"/>
                  </a:lnTo>
                  <a:lnTo>
                    <a:pt x="33" y="18"/>
                  </a:lnTo>
                  <a:lnTo>
                    <a:pt x="33" y="17"/>
                  </a:lnTo>
                  <a:lnTo>
                    <a:pt x="33" y="16"/>
                  </a:lnTo>
                  <a:lnTo>
                    <a:pt x="33" y="15"/>
                  </a:lnTo>
                  <a:lnTo>
                    <a:pt x="34" y="14"/>
                  </a:lnTo>
                  <a:lnTo>
                    <a:pt x="34" y="13"/>
                  </a:lnTo>
                  <a:lnTo>
                    <a:pt x="34" y="12"/>
                  </a:lnTo>
                  <a:lnTo>
                    <a:pt x="34" y="11"/>
                  </a:lnTo>
                  <a:lnTo>
                    <a:pt x="34" y="10"/>
                  </a:lnTo>
                  <a:lnTo>
                    <a:pt x="34" y="9"/>
                  </a:lnTo>
                  <a:lnTo>
                    <a:pt x="34" y="8"/>
                  </a:lnTo>
                  <a:lnTo>
                    <a:pt x="34" y="7"/>
                  </a:lnTo>
                  <a:lnTo>
                    <a:pt x="34" y="6"/>
                  </a:lnTo>
                  <a:lnTo>
                    <a:pt x="33" y="6"/>
                  </a:lnTo>
                  <a:lnTo>
                    <a:pt x="32" y="6"/>
                  </a:lnTo>
                  <a:lnTo>
                    <a:pt x="31" y="6"/>
                  </a:lnTo>
                  <a:lnTo>
                    <a:pt x="30" y="5"/>
                  </a:lnTo>
                  <a:lnTo>
                    <a:pt x="29" y="5"/>
                  </a:lnTo>
                  <a:lnTo>
                    <a:pt x="28" y="5"/>
                  </a:lnTo>
                  <a:lnTo>
                    <a:pt x="27" y="4"/>
                  </a:lnTo>
                  <a:lnTo>
                    <a:pt x="26" y="4"/>
                  </a:lnTo>
                  <a:lnTo>
                    <a:pt x="25" y="4"/>
                  </a:lnTo>
                  <a:lnTo>
                    <a:pt x="24" y="4"/>
                  </a:lnTo>
                  <a:lnTo>
                    <a:pt x="23" y="3"/>
                  </a:lnTo>
                  <a:lnTo>
                    <a:pt x="22" y="3"/>
                  </a:lnTo>
                  <a:lnTo>
                    <a:pt x="21" y="3"/>
                  </a:lnTo>
                  <a:lnTo>
                    <a:pt x="20" y="3"/>
                  </a:lnTo>
                  <a:lnTo>
                    <a:pt x="20" y="2"/>
                  </a:lnTo>
                  <a:lnTo>
                    <a:pt x="18" y="2"/>
                  </a:lnTo>
                  <a:lnTo>
                    <a:pt x="17" y="2"/>
                  </a:lnTo>
                  <a:lnTo>
                    <a:pt x="16" y="2"/>
                  </a:lnTo>
                  <a:lnTo>
                    <a:pt x="15" y="2"/>
                  </a:lnTo>
                  <a:lnTo>
                    <a:pt x="14" y="2"/>
                  </a:lnTo>
                  <a:lnTo>
                    <a:pt x="13" y="1"/>
                  </a:lnTo>
                  <a:lnTo>
                    <a:pt x="12" y="1"/>
                  </a:lnTo>
                  <a:lnTo>
                    <a:pt x="11" y="1"/>
                  </a:lnTo>
                  <a:lnTo>
                    <a:pt x="10" y="1"/>
                  </a:lnTo>
                </a:path>
              </a:pathLst>
            </a:custGeom>
            <a:solidFill>
              <a:srgbClr val="AAAAA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903" name="Freeform 421"/>
            <p:cNvSpPr>
              <a:spLocks/>
            </p:cNvSpPr>
            <p:nvPr/>
          </p:nvSpPr>
          <p:spPr bwMode="auto">
            <a:xfrm>
              <a:off x="1825" y="1630"/>
              <a:ext cx="36" cy="21"/>
            </a:xfrm>
            <a:custGeom>
              <a:avLst/>
              <a:gdLst>
                <a:gd name="T0" fmla="*/ 9 w 36"/>
                <a:gd name="T1" fmla="*/ 1 h 21"/>
                <a:gd name="T2" fmla="*/ 7 w 36"/>
                <a:gd name="T3" fmla="*/ 1 h 21"/>
                <a:gd name="T4" fmla="*/ 6 w 36"/>
                <a:gd name="T5" fmla="*/ 0 h 21"/>
                <a:gd name="T6" fmla="*/ 4 w 36"/>
                <a:gd name="T7" fmla="*/ 0 h 21"/>
                <a:gd name="T8" fmla="*/ 3 w 36"/>
                <a:gd name="T9" fmla="*/ 1 h 21"/>
                <a:gd name="T10" fmla="*/ 2 w 36"/>
                <a:gd name="T11" fmla="*/ 2 h 21"/>
                <a:gd name="T12" fmla="*/ 1 w 36"/>
                <a:gd name="T13" fmla="*/ 3 h 21"/>
                <a:gd name="T14" fmla="*/ 1 w 36"/>
                <a:gd name="T15" fmla="*/ 5 h 21"/>
                <a:gd name="T16" fmla="*/ 1 w 36"/>
                <a:gd name="T17" fmla="*/ 7 h 21"/>
                <a:gd name="T18" fmla="*/ 0 w 36"/>
                <a:gd name="T19" fmla="*/ 8 h 21"/>
                <a:gd name="T20" fmla="*/ 0 w 36"/>
                <a:gd name="T21" fmla="*/ 10 h 21"/>
                <a:gd name="T22" fmla="*/ 1 w 36"/>
                <a:gd name="T23" fmla="*/ 11 h 21"/>
                <a:gd name="T24" fmla="*/ 2 w 36"/>
                <a:gd name="T25" fmla="*/ 12 h 21"/>
                <a:gd name="T26" fmla="*/ 3 w 36"/>
                <a:gd name="T27" fmla="*/ 14 h 21"/>
                <a:gd name="T28" fmla="*/ 5 w 36"/>
                <a:gd name="T29" fmla="*/ 15 h 21"/>
                <a:gd name="T30" fmla="*/ 7 w 36"/>
                <a:gd name="T31" fmla="*/ 16 h 21"/>
                <a:gd name="T32" fmla="*/ 9 w 36"/>
                <a:gd name="T33" fmla="*/ 17 h 21"/>
                <a:gd name="T34" fmla="*/ 10 w 36"/>
                <a:gd name="T35" fmla="*/ 18 h 21"/>
                <a:gd name="T36" fmla="*/ 12 w 36"/>
                <a:gd name="T37" fmla="*/ 18 h 21"/>
                <a:gd name="T38" fmla="*/ 14 w 36"/>
                <a:gd name="T39" fmla="*/ 18 h 21"/>
                <a:gd name="T40" fmla="*/ 16 w 36"/>
                <a:gd name="T41" fmla="*/ 18 h 21"/>
                <a:gd name="T42" fmla="*/ 19 w 36"/>
                <a:gd name="T43" fmla="*/ 18 h 21"/>
                <a:gd name="T44" fmla="*/ 20 w 36"/>
                <a:gd name="T45" fmla="*/ 19 h 21"/>
                <a:gd name="T46" fmla="*/ 22 w 36"/>
                <a:gd name="T47" fmla="*/ 19 h 21"/>
                <a:gd name="T48" fmla="*/ 24 w 36"/>
                <a:gd name="T49" fmla="*/ 19 h 21"/>
                <a:gd name="T50" fmla="*/ 26 w 36"/>
                <a:gd name="T51" fmla="*/ 19 h 21"/>
                <a:gd name="T52" fmla="*/ 27 w 36"/>
                <a:gd name="T53" fmla="*/ 20 h 21"/>
                <a:gd name="T54" fmla="*/ 29 w 36"/>
                <a:gd name="T55" fmla="*/ 20 h 21"/>
                <a:gd name="T56" fmla="*/ 31 w 36"/>
                <a:gd name="T57" fmla="*/ 20 h 21"/>
                <a:gd name="T58" fmla="*/ 32 w 36"/>
                <a:gd name="T59" fmla="*/ 19 h 21"/>
                <a:gd name="T60" fmla="*/ 33 w 36"/>
                <a:gd name="T61" fmla="*/ 18 h 21"/>
                <a:gd name="T62" fmla="*/ 34 w 36"/>
                <a:gd name="T63" fmla="*/ 17 h 21"/>
                <a:gd name="T64" fmla="*/ 34 w 36"/>
                <a:gd name="T65" fmla="*/ 15 h 21"/>
                <a:gd name="T66" fmla="*/ 34 w 36"/>
                <a:gd name="T67" fmla="*/ 13 h 21"/>
                <a:gd name="T68" fmla="*/ 34 w 36"/>
                <a:gd name="T69" fmla="*/ 11 h 21"/>
                <a:gd name="T70" fmla="*/ 35 w 36"/>
                <a:gd name="T71" fmla="*/ 10 h 21"/>
                <a:gd name="T72" fmla="*/ 35 w 36"/>
                <a:gd name="T73" fmla="*/ 8 h 21"/>
                <a:gd name="T74" fmla="*/ 34 w 36"/>
                <a:gd name="T75" fmla="*/ 6 h 21"/>
                <a:gd name="T76" fmla="*/ 32 w 36"/>
                <a:gd name="T77" fmla="*/ 6 h 21"/>
                <a:gd name="T78" fmla="*/ 31 w 36"/>
                <a:gd name="T79" fmla="*/ 5 h 21"/>
                <a:gd name="T80" fmla="*/ 29 w 36"/>
                <a:gd name="T81" fmla="*/ 5 h 21"/>
                <a:gd name="T82" fmla="*/ 27 w 36"/>
                <a:gd name="T83" fmla="*/ 4 h 21"/>
                <a:gd name="T84" fmla="*/ 25 w 36"/>
                <a:gd name="T85" fmla="*/ 3 h 21"/>
                <a:gd name="T86" fmla="*/ 23 w 36"/>
                <a:gd name="T87" fmla="*/ 3 h 21"/>
                <a:gd name="T88" fmla="*/ 21 w 36"/>
                <a:gd name="T89" fmla="*/ 3 h 21"/>
                <a:gd name="T90" fmla="*/ 19 w 36"/>
                <a:gd name="T91" fmla="*/ 2 h 21"/>
                <a:gd name="T92" fmla="*/ 16 w 36"/>
                <a:gd name="T93" fmla="*/ 2 h 21"/>
                <a:gd name="T94" fmla="*/ 14 w 36"/>
                <a:gd name="T95" fmla="*/ 1 h 21"/>
                <a:gd name="T96" fmla="*/ 12 w 36"/>
                <a:gd name="T97" fmla="*/ 1 h 21"/>
                <a:gd name="T98" fmla="*/ 10 w 36"/>
                <a:gd name="T99" fmla="*/ 1 h 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6" h="21">
                  <a:moveTo>
                    <a:pt x="10" y="1"/>
                  </a:moveTo>
                  <a:lnTo>
                    <a:pt x="9" y="1"/>
                  </a:lnTo>
                  <a:lnTo>
                    <a:pt x="8" y="1"/>
                  </a:lnTo>
                  <a:lnTo>
                    <a:pt x="7" y="1"/>
                  </a:lnTo>
                  <a:lnTo>
                    <a:pt x="7" y="0"/>
                  </a:lnTo>
                  <a:lnTo>
                    <a:pt x="6" y="0"/>
                  </a:lnTo>
                  <a:lnTo>
                    <a:pt x="5" y="0"/>
                  </a:lnTo>
                  <a:lnTo>
                    <a:pt x="4" y="0"/>
                  </a:lnTo>
                  <a:lnTo>
                    <a:pt x="4" y="1"/>
                  </a:lnTo>
                  <a:lnTo>
                    <a:pt x="3" y="1"/>
                  </a:lnTo>
                  <a:lnTo>
                    <a:pt x="2" y="1"/>
                  </a:lnTo>
                  <a:lnTo>
                    <a:pt x="2" y="2"/>
                  </a:lnTo>
                  <a:lnTo>
                    <a:pt x="1" y="2"/>
                  </a:lnTo>
                  <a:lnTo>
                    <a:pt x="1" y="3"/>
                  </a:lnTo>
                  <a:lnTo>
                    <a:pt x="1" y="4"/>
                  </a:lnTo>
                  <a:lnTo>
                    <a:pt x="1" y="5"/>
                  </a:lnTo>
                  <a:lnTo>
                    <a:pt x="1" y="6"/>
                  </a:lnTo>
                  <a:lnTo>
                    <a:pt x="1" y="7"/>
                  </a:lnTo>
                  <a:lnTo>
                    <a:pt x="0" y="7"/>
                  </a:lnTo>
                  <a:lnTo>
                    <a:pt x="0" y="8"/>
                  </a:lnTo>
                  <a:lnTo>
                    <a:pt x="0" y="9"/>
                  </a:lnTo>
                  <a:lnTo>
                    <a:pt x="0" y="10"/>
                  </a:lnTo>
                  <a:lnTo>
                    <a:pt x="1" y="10"/>
                  </a:lnTo>
                  <a:lnTo>
                    <a:pt x="1" y="11"/>
                  </a:lnTo>
                  <a:lnTo>
                    <a:pt x="1" y="12"/>
                  </a:lnTo>
                  <a:lnTo>
                    <a:pt x="2" y="12"/>
                  </a:lnTo>
                  <a:lnTo>
                    <a:pt x="3" y="13"/>
                  </a:lnTo>
                  <a:lnTo>
                    <a:pt x="3" y="14"/>
                  </a:lnTo>
                  <a:lnTo>
                    <a:pt x="4" y="14"/>
                  </a:lnTo>
                  <a:lnTo>
                    <a:pt x="5" y="15"/>
                  </a:lnTo>
                  <a:lnTo>
                    <a:pt x="6" y="16"/>
                  </a:lnTo>
                  <a:lnTo>
                    <a:pt x="7" y="16"/>
                  </a:lnTo>
                  <a:lnTo>
                    <a:pt x="8" y="17"/>
                  </a:lnTo>
                  <a:lnTo>
                    <a:pt x="9" y="17"/>
                  </a:lnTo>
                  <a:lnTo>
                    <a:pt x="10" y="17"/>
                  </a:lnTo>
                  <a:lnTo>
                    <a:pt x="10" y="18"/>
                  </a:lnTo>
                  <a:lnTo>
                    <a:pt x="11" y="18"/>
                  </a:lnTo>
                  <a:lnTo>
                    <a:pt x="12" y="18"/>
                  </a:lnTo>
                  <a:lnTo>
                    <a:pt x="13" y="18"/>
                  </a:lnTo>
                  <a:lnTo>
                    <a:pt x="14" y="18"/>
                  </a:lnTo>
                  <a:lnTo>
                    <a:pt x="15" y="18"/>
                  </a:lnTo>
                  <a:lnTo>
                    <a:pt x="16" y="18"/>
                  </a:lnTo>
                  <a:lnTo>
                    <a:pt x="18" y="18"/>
                  </a:lnTo>
                  <a:lnTo>
                    <a:pt x="19" y="18"/>
                  </a:lnTo>
                  <a:lnTo>
                    <a:pt x="20" y="18"/>
                  </a:lnTo>
                  <a:lnTo>
                    <a:pt x="20" y="19"/>
                  </a:lnTo>
                  <a:lnTo>
                    <a:pt x="21" y="19"/>
                  </a:lnTo>
                  <a:lnTo>
                    <a:pt x="22" y="19"/>
                  </a:lnTo>
                  <a:lnTo>
                    <a:pt x="23" y="19"/>
                  </a:lnTo>
                  <a:lnTo>
                    <a:pt x="24" y="19"/>
                  </a:lnTo>
                  <a:lnTo>
                    <a:pt x="25" y="19"/>
                  </a:lnTo>
                  <a:lnTo>
                    <a:pt x="26" y="19"/>
                  </a:lnTo>
                  <a:lnTo>
                    <a:pt x="26" y="20"/>
                  </a:lnTo>
                  <a:lnTo>
                    <a:pt x="27" y="20"/>
                  </a:lnTo>
                  <a:lnTo>
                    <a:pt x="28" y="20"/>
                  </a:lnTo>
                  <a:lnTo>
                    <a:pt x="29" y="20"/>
                  </a:lnTo>
                  <a:lnTo>
                    <a:pt x="30" y="20"/>
                  </a:lnTo>
                  <a:lnTo>
                    <a:pt x="31" y="20"/>
                  </a:lnTo>
                  <a:lnTo>
                    <a:pt x="31" y="19"/>
                  </a:lnTo>
                  <a:lnTo>
                    <a:pt x="32" y="19"/>
                  </a:lnTo>
                  <a:lnTo>
                    <a:pt x="32" y="18"/>
                  </a:lnTo>
                  <a:lnTo>
                    <a:pt x="33" y="18"/>
                  </a:lnTo>
                  <a:lnTo>
                    <a:pt x="33" y="17"/>
                  </a:lnTo>
                  <a:lnTo>
                    <a:pt x="34" y="17"/>
                  </a:lnTo>
                  <a:lnTo>
                    <a:pt x="34" y="16"/>
                  </a:lnTo>
                  <a:lnTo>
                    <a:pt x="34" y="15"/>
                  </a:lnTo>
                  <a:lnTo>
                    <a:pt x="34" y="14"/>
                  </a:lnTo>
                  <a:lnTo>
                    <a:pt x="34" y="13"/>
                  </a:lnTo>
                  <a:lnTo>
                    <a:pt x="34" y="12"/>
                  </a:lnTo>
                  <a:lnTo>
                    <a:pt x="34" y="11"/>
                  </a:lnTo>
                  <a:lnTo>
                    <a:pt x="35" y="11"/>
                  </a:lnTo>
                  <a:lnTo>
                    <a:pt x="35" y="10"/>
                  </a:lnTo>
                  <a:lnTo>
                    <a:pt x="35" y="9"/>
                  </a:lnTo>
                  <a:lnTo>
                    <a:pt x="35" y="8"/>
                  </a:lnTo>
                  <a:lnTo>
                    <a:pt x="35" y="7"/>
                  </a:lnTo>
                  <a:lnTo>
                    <a:pt x="34" y="6"/>
                  </a:lnTo>
                  <a:lnTo>
                    <a:pt x="33" y="6"/>
                  </a:lnTo>
                  <a:lnTo>
                    <a:pt x="32" y="6"/>
                  </a:lnTo>
                  <a:lnTo>
                    <a:pt x="32" y="5"/>
                  </a:lnTo>
                  <a:lnTo>
                    <a:pt x="31" y="5"/>
                  </a:lnTo>
                  <a:lnTo>
                    <a:pt x="30" y="5"/>
                  </a:lnTo>
                  <a:lnTo>
                    <a:pt x="29" y="5"/>
                  </a:lnTo>
                  <a:lnTo>
                    <a:pt x="28" y="4"/>
                  </a:lnTo>
                  <a:lnTo>
                    <a:pt x="27" y="4"/>
                  </a:lnTo>
                  <a:lnTo>
                    <a:pt x="26" y="4"/>
                  </a:lnTo>
                  <a:lnTo>
                    <a:pt x="25" y="3"/>
                  </a:lnTo>
                  <a:lnTo>
                    <a:pt x="24" y="3"/>
                  </a:lnTo>
                  <a:lnTo>
                    <a:pt x="23" y="3"/>
                  </a:lnTo>
                  <a:lnTo>
                    <a:pt x="22" y="3"/>
                  </a:lnTo>
                  <a:lnTo>
                    <a:pt x="21" y="3"/>
                  </a:lnTo>
                  <a:lnTo>
                    <a:pt x="20" y="2"/>
                  </a:lnTo>
                  <a:lnTo>
                    <a:pt x="19" y="2"/>
                  </a:lnTo>
                  <a:lnTo>
                    <a:pt x="18" y="2"/>
                  </a:lnTo>
                  <a:lnTo>
                    <a:pt x="16" y="2"/>
                  </a:lnTo>
                  <a:lnTo>
                    <a:pt x="15" y="1"/>
                  </a:lnTo>
                  <a:lnTo>
                    <a:pt x="14" y="1"/>
                  </a:lnTo>
                  <a:lnTo>
                    <a:pt x="13" y="1"/>
                  </a:lnTo>
                  <a:lnTo>
                    <a:pt x="12" y="1"/>
                  </a:lnTo>
                  <a:lnTo>
                    <a:pt x="11" y="1"/>
                  </a:lnTo>
                  <a:lnTo>
                    <a:pt x="10" y="1"/>
                  </a:lnTo>
                </a:path>
              </a:pathLst>
            </a:custGeom>
            <a:solidFill>
              <a:srgbClr val="AAAAA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904" name="Freeform 422"/>
            <p:cNvSpPr>
              <a:spLocks/>
            </p:cNvSpPr>
            <p:nvPr/>
          </p:nvSpPr>
          <p:spPr bwMode="auto">
            <a:xfrm>
              <a:off x="1393" y="1620"/>
              <a:ext cx="42" cy="18"/>
            </a:xfrm>
            <a:custGeom>
              <a:avLst/>
              <a:gdLst>
                <a:gd name="T0" fmla="*/ 6 w 42"/>
                <a:gd name="T1" fmla="*/ 1 h 18"/>
                <a:gd name="T2" fmla="*/ 4 w 42"/>
                <a:gd name="T3" fmla="*/ 1 h 18"/>
                <a:gd name="T4" fmla="*/ 2 w 42"/>
                <a:gd name="T5" fmla="*/ 1 h 18"/>
                <a:gd name="T6" fmla="*/ 1 w 42"/>
                <a:gd name="T7" fmla="*/ 2 h 18"/>
                <a:gd name="T8" fmla="*/ 0 w 42"/>
                <a:gd name="T9" fmla="*/ 4 h 18"/>
                <a:gd name="T10" fmla="*/ 0 w 42"/>
                <a:gd name="T11" fmla="*/ 6 h 18"/>
                <a:gd name="T12" fmla="*/ 0 w 42"/>
                <a:gd name="T13" fmla="*/ 8 h 18"/>
                <a:gd name="T14" fmla="*/ 1 w 42"/>
                <a:gd name="T15" fmla="*/ 9 h 18"/>
                <a:gd name="T16" fmla="*/ 2 w 42"/>
                <a:gd name="T17" fmla="*/ 10 h 18"/>
                <a:gd name="T18" fmla="*/ 4 w 42"/>
                <a:gd name="T19" fmla="*/ 11 h 18"/>
                <a:gd name="T20" fmla="*/ 5 w 42"/>
                <a:gd name="T21" fmla="*/ 13 h 18"/>
                <a:gd name="T22" fmla="*/ 7 w 42"/>
                <a:gd name="T23" fmla="*/ 14 h 18"/>
                <a:gd name="T24" fmla="*/ 9 w 42"/>
                <a:gd name="T25" fmla="*/ 15 h 18"/>
                <a:gd name="T26" fmla="*/ 10 w 42"/>
                <a:gd name="T27" fmla="*/ 16 h 18"/>
                <a:gd name="T28" fmla="*/ 12 w 42"/>
                <a:gd name="T29" fmla="*/ 16 h 18"/>
                <a:gd name="T30" fmla="*/ 14 w 42"/>
                <a:gd name="T31" fmla="*/ 17 h 18"/>
                <a:gd name="T32" fmla="*/ 16 w 42"/>
                <a:gd name="T33" fmla="*/ 17 h 18"/>
                <a:gd name="T34" fmla="*/ 18 w 42"/>
                <a:gd name="T35" fmla="*/ 17 h 18"/>
                <a:gd name="T36" fmla="*/ 21 w 42"/>
                <a:gd name="T37" fmla="*/ 17 h 18"/>
                <a:gd name="T38" fmla="*/ 23 w 42"/>
                <a:gd name="T39" fmla="*/ 17 h 18"/>
                <a:gd name="T40" fmla="*/ 27 w 42"/>
                <a:gd name="T41" fmla="*/ 17 h 18"/>
                <a:gd name="T42" fmla="*/ 29 w 42"/>
                <a:gd name="T43" fmla="*/ 17 h 18"/>
                <a:gd name="T44" fmla="*/ 31 w 42"/>
                <a:gd name="T45" fmla="*/ 17 h 18"/>
                <a:gd name="T46" fmla="*/ 33 w 42"/>
                <a:gd name="T47" fmla="*/ 17 h 18"/>
                <a:gd name="T48" fmla="*/ 35 w 42"/>
                <a:gd name="T49" fmla="*/ 17 h 18"/>
                <a:gd name="T50" fmla="*/ 37 w 42"/>
                <a:gd name="T51" fmla="*/ 17 h 18"/>
                <a:gd name="T52" fmla="*/ 39 w 42"/>
                <a:gd name="T53" fmla="*/ 16 h 18"/>
                <a:gd name="T54" fmla="*/ 40 w 42"/>
                <a:gd name="T55" fmla="*/ 15 h 18"/>
                <a:gd name="T56" fmla="*/ 41 w 42"/>
                <a:gd name="T57" fmla="*/ 13 h 18"/>
                <a:gd name="T58" fmla="*/ 41 w 42"/>
                <a:gd name="T59" fmla="*/ 11 h 18"/>
                <a:gd name="T60" fmla="*/ 41 w 42"/>
                <a:gd name="T61" fmla="*/ 9 h 18"/>
                <a:gd name="T62" fmla="*/ 41 w 42"/>
                <a:gd name="T63" fmla="*/ 7 h 18"/>
                <a:gd name="T64" fmla="*/ 41 w 42"/>
                <a:gd name="T65" fmla="*/ 5 h 18"/>
                <a:gd name="T66" fmla="*/ 41 w 42"/>
                <a:gd name="T67" fmla="*/ 3 h 18"/>
                <a:gd name="T68" fmla="*/ 38 w 42"/>
                <a:gd name="T69" fmla="*/ 3 h 18"/>
                <a:gd name="T70" fmla="*/ 36 w 42"/>
                <a:gd name="T71" fmla="*/ 3 h 18"/>
                <a:gd name="T72" fmla="*/ 34 w 42"/>
                <a:gd name="T73" fmla="*/ 2 h 18"/>
                <a:gd name="T74" fmla="*/ 31 w 42"/>
                <a:gd name="T75" fmla="*/ 2 h 18"/>
                <a:gd name="T76" fmla="*/ 30 w 42"/>
                <a:gd name="T77" fmla="*/ 1 h 18"/>
                <a:gd name="T78" fmla="*/ 28 w 42"/>
                <a:gd name="T79" fmla="*/ 1 h 18"/>
                <a:gd name="T80" fmla="*/ 26 w 42"/>
                <a:gd name="T81" fmla="*/ 1 h 18"/>
                <a:gd name="T82" fmla="*/ 24 w 42"/>
                <a:gd name="T83" fmla="*/ 0 h 18"/>
                <a:gd name="T84" fmla="*/ 22 w 42"/>
                <a:gd name="T85" fmla="*/ 0 h 18"/>
                <a:gd name="T86" fmla="*/ 18 w 42"/>
                <a:gd name="T87" fmla="*/ 0 h 18"/>
                <a:gd name="T88" fmla="*/ 16 w 42"/>
                <a:gd name="T89" fmla="*/ 0 h 18"/>
                <a:gd name="T90" fmla="*/ 14 w 42"/>
                <a:gd name="T91" fmla="*/ 0 h 18"/>
                <a:gd name="T92" fmla="*/ 11 w 42"/>
                <a:gd name="T93" fmla="*/ 0 h 18"/>
                <a:gd name="T94" fmla="*/ 8 w 42"/>
                <a:gd name="T95" fmla="*/ 1 h 1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42" h="18">
                  <a:moveTo>
                    <a:pt x="7" y="1"/>
                  </a:moveTo>
                  <a:lnTo>
                    <a:pt x="6" y="1"/>
                  </a:lnTo>
                  <a:lnTo>
                    <a:pt x="5" y="1"/>
                  </a:lnTo>
                  <a:lnTo>
                    <a:pt x="4" y="1"/>
                  </a:lnTo>
                  <a:lnTo>
                    <a:pt x="3" y="1"/>
                  </a:lnTo>
                  <a:lnTo>
                    <a:pt x="2" y="1"/>
                  </a:lnTo>
                  <a:lnTo>
                    <a:pt x="2" y="2"/>
                  </a:lnTo>
                  <a:lnTo>
                    <a:pt x="1" y="2"/>
                  </a:lnTo>
                  <a:lnTo>
                    <a:pt x="1" y="3"/>
                  </a:lnTo>
                  <a:lnTo>
                    <a:pt x="0" y="4"/>
                  </a:lnTo>
                  <a:lnTo>
                    <a:pt x="0" y="5"/>
                  </a:lnTo>
                  <a:lnTo>
                    <a:pt x="0" y="6"/>
                  </a:lnTo>
                  <a:lnTo>
                    <a:pt x="0" y="7"/>
                  </a:lnTo>
                  <a:lnTo>
                    <a:pt x="0" y="8"/>
                  </a:lnTo>
                  <a:lnTo>
                    <a:pt x="1" y="8"/>
                  </a:lnTo>
                  <a:lnTo>
                    <a:pt x="1" y="9"/>
                  </a:lnTo>
                  <a:lnTo>
                    <a:pt x="2" y="9"/>
                  </a:lnTo>
                  <a:lnTo>
                    <a:pt x="2" y="10"/>
                  </a:lnTo>
                  <a:lnTo>
                    <a:pt x="3" y="11"/>
                  </a:lnTo>
                  <a:lnTo>
                    <a:pt x="4" y="11"/>
                  </a:lnTo>
                  <a:lnTo>
                    <a:pt x="4" y="12"/>
                  </a:lnTo>
                  <a:lnTo>
                    <a:pt x="5" y="13"/>
                  </a:lnTo>
                  <a:lnTo>
                    <a:pt x="6" y="13"/>
                  </a:lnTo>
                  <a:lnTo>
                    <a:pt x="7" y="14"/>
                  </a:lnTo>
                  <a:lnTo>
                    <a:pt x="8" y="15"/>
                  </a:lnTo>
                  <a:lnTo>
                    <a:pt x="9" y="15"/>
                  </a:lnTo>
                  <a:lnTo>
                    <a:pt x="10" y="15"/>
                  </a:lnTo>
                  <a:lnTo>
                    <a:pt x="10" y="16"/>
                  </a:lnTo>
                  <a:lnTo>
                    <a:pt x="11" y="16"/>
                  </a:lnTo>
                  <a:lnTo>
                    <a:pt x="12" y="16"/>
                  </a:lnTo>
                  <a:lnTo>
                    <a:pt x="13" y="16"/>
                  </a:lnTo>
                  <a:lnTo>
                    <a:pt x="14" y="17"/>
                  </a:lnTo>
                  <a:lnTo>
                    <a:pt x="15" y="17"/>
                  </a:lnTo>
                  <a:lnTo>
                    <a:pt x="16" y="17"/>
                  </a:lnTo>
                  <a:lnTo>
                    <a:pt x="17" y="17"/>
                  </a:lnTo>
                  <a:lnTo>
                    <a:pt x="18" y="17"/>
                  </a:lnTo>
                  <a:lnTo>
                    <a:pt x="19" y="17"/>
                  </a:lnTo>
                  <a:lnTo>
                    <a:pt x="21" y="17"/>
                  </a:lnTo>
                  <a:lnTo>
                    <a:pt x="22" y="17"/>
                  </a:lnTo>
                  <a:lnTo>
                    <a:pt x="23" y="17"/>
                  </a:lnTo>
                  <a:lnTo>
                    <a:pt x="25" y="17"/>
                  </a:lnTo>
                  <a:lnTo>
                    <a:pt x="27" y="17"/>
                  </a:lnTo>
                  <a:lnTo>
                    <a:pt x="28" y="17"/>
                  </a:lnTo>
                  <a:lnTo>
                    <a:pt x="29" y="17"/>
                  </a:lnTo>
                  <a:lnTo>
                    <a:pt x="30" y="17"/>
                  </a:lnTo>
                  <a:lnTo>
                    <a:pt x="31" y="17"/>
                  </a:lnTo>
                  <a:lnTo>
                    <a:pt x="32" y="17"/>
                  </a:lnTo>
                  <a:lnTo>
                    <a:pt x="33" y="17"/>
                  </a:lnTo>
                  <a:lnTo>
                    <a:pt x="34" y="17"/>
                  </a:lnTo>
                  <a:lnTo>
                    <a:pt x="35" y="17"/>
                  </a:lnTo>
                  <a:lnTo>
                    <a:pt x="36" y="17"/>
                  </a:lnTo>
                  <a:lnTo>
                    <a:pt x="37" y="17"/>
                  </a:lnTo>
                  <a:lnTo>
                    <a:pt x="38" y="16"/>
                  </a:lnTo>
                  <a:lnTo>
                    <a:pt x="39" y="16"/>
                  </a:lnTo>
                  <a:lnTo>
                    <a:pt x="39" y="15"/>
                  </a:lnTo>
                  <a:lnTo>
                    <a:pt x="40" y="15"/>
                  </a:lnTo>
                  <a:lnTo>
                    <a:pt x="41" y="14"/>
                  </a:lnTo>
                  <a:lnTo>
                    <a:pt x="41" y="13"/>
                  </a:lnTo>
                  <a:lnTo>
                    <a:pt x="41" y="12"/>
                  </a:lnTo>
                  <a:lnTo>
                    <a:pt x="41" y="11"/>
                  </a:lnTo>
                  <a:lnTo>
                    <a:pt x="41" y="10"/>
                  </a:lnTo>
                  <a:lnTo>
                    <a:pt x="41" y="9"/>
                  </a:lnTo>
                  <a:lnTo>
                    <a:pt x="41" y="8"/>
                  </a:lnTo>
                  <a:lnTo>
                    <a:pt x="41" y="7"/>
                  </a:lnTo>
                  <a:lnTo>
                    <a:pt x="41" y="6"/>
                  </a:lnTo>
                  <a:lnTo>
                    <a:pt x="41" y="5"/>
                  </a:lnTo>
                  <a:lnTo>
                    <a:pt x="41" y="4"/>
                  </a:lnTo>
                  <a:lnTo>
                    <a:pt x="41" y="3"/>
                  </a:lnTo>
                  <a:lnTo>
                    <a:pt x="39" y="3"/>
                  </a:lnTo>
                  <a:lnTo>
                    <a:pt x="38" y="3"/>
                  </a:lnTo>
                  <a:lnTo>
                    <a:pt x="37" y="3"/>
                  </a:lnTo>
                  <a:lnTo>
                    <a:pt x="36" y="3"/>
                  </a:lnTo>
                  <a:lnTo>
                    <a:pt x="35" y="3"/>
                  </a:lnTo>
                  <a:lnTo>
                    <a:pt x="34" y="2"/>
                  </a:lnTo>
                  <a:lnTo>
                    <a:pt x="33" y="2"/>
                  </a:lnTo>
                  <a:lnTo>
                    <a:pt x="31" y="2"/>
                  </a:lnTo>
                  <a:lnTo>
                    <a:pt x="31" y="1"/>
                  </a:lnTo>
                  <a:lnTo>
                    <a:pt x="30" y="1"/>
                  </a:lnTo>
                  <a:lnTo>
                    <a:pt x="29" y="1"/>
                  </a:lnTo>
                  <a:lnTo>
                    <a:pt x="28" y="1"/>
                  </a:lnTo>
                  <a:lnTo>
                    <a:pt x="27" y="1"/>
                  </a:lnTo>
                  <a:lnTo>
                    <a:pt x="26" y="1"/>
                  </a:lnTo>
                  <a:lnTo>
                    <a:pt x="25" y="1"/>
                  </a:lnTo>
                  <a:lnTo>
                    <a:pt x="24" y="0"/>
                  </a:lnTo>
                  <a:lnTo>
                    <a:pt x="23" y="0"/>
                  </a:lnTo>
                  <a:lnTo>
                    <a:pt x="22" y="0"/>
                  </a:lnTo>
                  <a:lnTo>
                    <a:pt x="21" y="0"/>
                  </a:lnTo>
                  <a:lnTo>
                    <a:pt x="18" y="0"/>
                  </a:lnTo>
                  <a:lnTo>
                    <a:pt x="17" y="0"/>
                  </a:lnTo>
                  <a:lnTo>
                    <a:pt x="16" y="0"/>
                  </a:lnTo>
                  <a:lnTo>
                    <a:pt x="15" y="0"/>
                  </a:lnTo>
                  <a:lnTo>
                    <a:pt x="14" y="0"/>
                  </a:lnTo>
                  <a:lnTo>
                    <a:pt x="12" y="0"/>
                  </a:lnTo>
                  <a:lnTo>
                    <a:pt x="11" y="0"/>
                  </a:lnTo>
                  <a:lnTo>
                    <a:pt x="10" y="0"/>
                  </a:lnTo>
                  <a:lnTo>
                    <a:pt x="8" y="1"/>
                  </a:lnTo>
                  <a:lnTo>
                    <a:pt x="7" y="1"/>
                  </a:lnTo>
                </a:path>
              </a:pathLst>
            </a:custGeom>
            <a:solidFill>
              <a:srgbClr val="AAAAA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905" name="Freeform 423"/>
            <p:cNvSpPr>
              <a:spLocks/>
            </p:cNvSpPr>
            <p:nvPr/>
          </p:nvSpPr>
          <p:spPr bwMode="auto">
            <a:xfrm>
              <a:off x="1416" y="1631"/>
              <a:ext cx="41" cy="23"/>
            </a:xfrm>
            <a:custGeom>
              <a:avLst/>
              <a:gdLst>
                <a:gd name="T0" fmla="*/ 5 w 41"/>
                <a:gd name="T1" fmla="*/ 6 h 23"/>
                <a:gd name="T2" fmla="*/ 4 w 41"/>
                <a:gd name="T3" fmla="*/ 7 h 23"/>
                <a:gd name="T4" fmla="*/ 3 w 41"/>
                <a:gd name="T5" fmla="*/ 8 h 23"/>
                <a:gd name="T6" fmla="*/ 2 w 41"/>
                <a:gd name="T7" fmla="*/ 9 h 23"/>
                <a:gd name="T8" fmla="*/ 1 w 41"/>
                <a:gd name="T9" fmla="*/ 10 h 23"/>
                <a:gd name="T10" fmla="*/ 1 w 41"/>
                <a:gd name="T11" fmla="*/ 11 h 23"/>
                <a:gd name="T12" fmla="*/ 2 w 41"/>
                <a:gd name="T13" fmla="*/ 12 h 23"/>
                <a:gd name="T14" fmla="*/ 3 w 41"/>
                <a:gd name="T15" fmla="*/ 13 h 23"/>
                <a:gd name="T16" fmla="*/ 5 w 41"/>
                <a:gd name="T17" fmla="*/ 14 h 23"/>
                <a:gd name="T18" fmla="*/ 6 w 41"/>
                <a:gd name="T19" fmla="*/ 15 h 23"/>
                <a:gd name="T20" fmla="*/ 8 w 41"/>
                <a:gd name="T21" fmla="*/ 15 h 23"/>
                <a:gd name="T22" fmla="*/ 10 w 41"/>
                <a:gd name="T23" fmla="*/ 16 h 23"/>
                <a:gd name="T24" fmla="*/ 12 w 41"/>
                <a:gd name="T25" fmla="*/ 17 h 23"/>
                <a:gd name="T26" fmla="*/ 14 w 41"/>
                <a:gd name="T27" fmla="*/ 18 h 23"/>
                <a:gd name="T28" fmla="*/ 15 w 41"/>
                <a:gd name="T29" fmla="*/ 19 h 23"/>
                <a:gd name="T30" fmla="*/ 16 w 41"/>
                <a:gd name="T31" fmla="*/ 20 h 23"/>
                <a:gd name="T32" fmla="*/ 18 w 41"/>
                <a:gd name="T33" fmla="*/ 20 h 23"/>
                <a:gd name="T34" fmla="*/ 19 w 41"/>
                <a:gd name="T35" fmla="*/ 21 h 23"/>
                <a:gd name="T36" fmla="*/ 21 w 41"/>
                <a:gd name="T37" fmla="*/ 21 h 23"/>
                <a:gd name="T38" fmla="*/ 23 w 41"/>
                <a:gd name="T39" fmla="*/ 22 h 23"/>
                <a:gd name="T40" fmla="*/ 24 w 41"/>
                <a:gd name="T41" fmla="*/ 21 h 23"/>
                <a:gd name="T42" fmla="*/ 26 w 41"/>
                <a:gd name="T43" fmla="*/ 21 h 23"/>
                <a:gd name="T44" fmla="*/ 28 w 41"/>
                <a:gd name="T45" fmla="*/ 21 h 23"/>
                <a:gd name="T46" fmla="*/ 29 w 41"/>
                <a:gd name="T47" fmla="*/ 19 h 23"/>
                <a:gd name="T48" fmla="*/ 30 w 41"/>
                <a:gd name="T49" fmla="*/ 18 h 23"/>
                <a:gd name="T50" fmla="*/ 31 w 41"/>
                <a:gd name="T51" fmla="*/ 17 h 23"/>
                <a:gd name="T52" fmla="*/ 33 w 41"/>
                <a:gd name="T53" fmla="*/ 17 h 23"/>
                <a:gd name="T54" fmla="*/ 34 w 41"/>
                <a:gd name="T55" fmla="*/ 16 h 23"/>
                <a:gd name="T56" fmla="*/ 36 w 41"/>
                <a:gd name="T57" fmla="*/ 16 h 23"/>
                <a:gd name="T58" fmla="*/ 37 w 41"/>
                <a:gd name="T59" fmla="*/ 15 h 23"/>
                <a:gd name="T60" fmla="*/ 38 w 41"/>
                <a:gd name="T61" fmla="*/ 14 h 23"/>
                <a:gd name="T62" fmla="*/ 40 w 41"/>
                <a:gd name="T63" fmla="*/ 12 h 23"/>
                <a:gd name="T64" fmla="*/ 40 w 41"/>
                <a:gd name="T65" fmla="*/ 10 h 23"/>
                <a:gd name="T66" fmla="*/ 39 w 41"/>
                <a:gd name="T67" fmla="*/ 9 h 23"/>
                <a:gd name="T68" fmla="*/ 39 w 41"/>
                <a:gd name="T69" fmla="*/ 7 h 23"/>
                <a:gd name="T70" fmla="*/ 39 w 41"/>
                <a:gd name="T71" fmla="*/ 5 h 23"/>
                <a:gd name="T72" fmla="*/ 39 w 41"/>
                <a:gd name="T73" fmla="*/ 3 h 23"/>
                <a:gd name="T74" fmla="*/ 36 w 41"/>
                <a:gd name="T75" fmla="*/ 2 h 23"/>
                <a:gd name="T76" fmla="*/ 35 w 41"/>
                <a:gd name="T77" fmla="*/ 1 h 23"/>
                <a:gd name="T78" fmla="*/ 33 w 41"/>
                <a:gd name="T79" fmla="*/ 0 h 23"/>
                <a:gd name="T80" fmla="*/ 31 w 41"/>
                <a:gd name="T81" fmla="*/ 0 h 23"/>
                <a:gd name="T82" fmla="*/ 28 w 41"/>
                <a:gd name="T83" fmla="*/ 0 h 23"/>
                <a:gd name="T84" fmla="*/ 24 w 41"/>
                <a:gd name="T85" fmla="*/ 0 h 23"/>
                <a:gd name="T86" fmla="*/ 21 w 41"/>
                <a:gd name="T87" fmla="*/ 0 h 23"/>
                <a:gd name="T88" fmla="*/ 19 w 41"/>
                <a:gd name="T89" fmla="*/ 1 h 23"/>
                <a:gd name="T90" fmla="*/ 17 w 41"/>
                <a:gd name="T91" fmla="*/ 2 h 23"/>
                <a:gd name="T92" fmla="*/ 14 w 41"/>
                <a:gd name="T93" fmla="*/ 2 h 23"/>
                <a:gd name="T94" fmla="*/ 12 w 41"/>
                <a:gd name="T95" fmla="*/ 3 h 23"/>
                <a:gd name="T96" fmla="*/ 10 w 41"/>
                <a:gd name="T97" fmla="*/ 4 h 23"/>
                <a:gd name="T98" fmla="*/ 7 w 41"/>
                <a:gd name="T99" fmla="*/ 5 h 2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1" h="23">
                  <a:moveTo>
                    <a:pt x="6" y="6"/>
                  </a:moveTo>
                  <a:lnTo>
                    <a:pt x="5" y="6"/>
                  </a:lnTo>
                  <a:lnTo>
                    <a:pt x="4" y="6"/>
                  </a:lnTo>
                  <a:lnTo>
                    <a:pt x="4" y="7"/>
                  </a:lnTo>
                  <a:lnTo>
                    <a:pt x="3" y="7"/>
                  </a:lnTo>
                  <a:lnTo>
                    <a:pt x="3" y="8"/>
                  </a:lnTo>
                  <a:lnTo>
                    <a:pt x="2" y="8"/>
                  </a:lnTo>
                  <a:lnTo>
                    <a:pt x="2" y="9"/>
                  </a:lnTo>
                  <a:lnTo>
                    <a:pt x="2" y="10"/>
                  </a:lnTo>
                  <a:lnTo>
                    <a:pt x="1" y="10"/>
                  </a:lnTo>
                  <a:lnTo>
                    <a:pt x="0" y="11"/>
                  </a:lnTo>
                  <a:lnTo>
                    <a:pt x="1" y="11"/>
                  </a:lnTo>
                  <a:lnTo>
                    <a:pt x="2" y="11"/>
                  </a:lnTo>
                  <a:lnTo>
                    <a:pt x="2" y="12"/>
                  </a:lnTo>
                  <a:lnTo>
                    <a:pt x="3" y="12"/>
                  </a:lnTo>
                  <a:lnTo>
                    <a:pt x="3" y="13"/>
                  </a:lnTo>
                  <a:lnTo>
                    <a:pt x="4" y="13"/>
                  </a:lnTo>
                  <a:lnTo>
                    <a:pt x="5" y="14"/>
                  </a:lnTo>
                  <a:lnTo>
                    <a:pt x="6" y="14"/>
                  </a:lnTo>
                  <a:lnTo>
                    <a:pt x="6" y="15"/>
                  </a:lnTo>
                  <a:lnTo>
                    <a:pt x="7" y="15"/>
                  </a:lnTo>
                  <a:lnTo>
                    <a:pt x="8" y="15"/>
                  </a:lnTo>
                  <a:lnTo>
                    <a:pt x="9" y="16"/>
                  </a:lnTo>
                  <a:lnTo>
                    <a:pt x="10" y="16"/>
                  </a:lnTo>
                  <a:lnTo>
                    <a:pt x="11" y="17"/>
                  </a:lnTo>
                  <a:lnTo>
                    <a:pt x="12" y="17"/>
                  </a:lnTo>
                  <a:lnTo>
                    <a:pt x="13" y="18"/>
                  </a:lnTo>
                  <a:lnTo>
                    <a:pt x="14" y="18"/>
                  </a:lnTo>
                  <a:lnTo>
                    <a:pt x="14" y="19"/>
                  </a:lnTo>
                  <a:lnTo>
                    <a:pt x="15" y="19"/>
                  </a:lnTo>
                  <a:lnTo>
                    <a:pt x="16" y="19"/>
                  </a:lnTo>
                  <a:lnTo>
                    <a:pt x="16" y="20"/>
                  </a:lnTo>
                  <a:lnTo>
                    <a:pt x="17" y="20"/>
                  </a:lnTo>
                  <a:lnTo>
                    <a:pt x="18" y="20"/>
                  </a:lnTo>
                  <a:lnTo>
                    <a:pt x="18" y="21"/>
                  </a:lnTo>
                  <a:lnTo>
                    <a:pt x="19" y="21"/>
                  </a:lnTo>
                  <a:lnTo>
                    <a:pt x="20" y="21"/>
                  </a:lnTo>
                  <a:lnTo>
                    <a:pt x="21" y="21"/>
                  </a:lnTo>
                  <a:lnTo>
                    <a:pt x="22" y="21"/>
                  </a:lnTo>
                  <a:lnTo>
                    <a:pt x="23" y="22"/>
                  </a:lnTo>
                  <a:lnTo>
                    <a:pt x="23" y="21"/>
                  </a:lnTo>
                  <a:lnTo>
                    <a:pt x="24" y="21"/>
                  </a:lnTo>
                  <a:lnTo>
                    <a:pt x="25" y="21"/>
                  </a:lnTo>
                  <a:lnTo>
                    <a:pt x="26" y="21"/>
                  </a:lnTo>
                  <a:lnTo>
                    <a:pt x="27" y="21"/>
                  </a:lnTo>
                  <a:lnTo>
                    <a:pt x="28" y="21"/>
                  </a:lnTo>
                  <a:lnTo>
                    <a:pt x="28" y="20"/>
                  </a:lnTo>
                  <a:lnTo>
                    <a:pt x="29" y="19"/>
                  </a:lnTo>
                  <a:lnTo>
                    <a:pt x="30" y="19"/>
                  </a:lnTo>
                  <a:lnTo>
                    <a:pt x="30" y="18"/>
                  </a:lnTo>
                  <a:lnTo>
                    <a:pt x="31" y="18"/>
                  </a:lnTo>
                  <a:lnTo>
                    <a:pt x="31" y="17"/>
                  </a:lnTo>
                  <a:lnTo>
                    <a:pt x="32" y="17"/>
                  </a:lnTo>
                  <a:lnTo>
                    <a:pt x="33" y="17"/>
                  </a:lnTo>
                  <a:lnTo>
                    <a:pt x="34" y="17"/>
                  </a:lnTo>
                  <a:lnTo>
                    <a:pt x="34" y="16"/>
                  </a:lnTo>
                  <a:lnTo>
                    <a:pt x="35" y="16"/>
                  </a:lnTo>
                  <a:lnTo>
                    <a:pt x="36" y="16"/>
                  </a:lnTo>
                  <a:lnTo>
                    <a:pt x="36" y="15"/>
                  </a:lnTo>
                  <a:lnTo>
                    <a:pt x="37" y="15"/>
                  </a:lnTo>
                  <a:lnTo>
                    <a:pt x="38" y="15"/>
                  </a:lnTo>
                  <a:lnTo>
                    <a:pt x="38" y="14"/>
                  </a:lnTo>
                  <a:lnTo>
                    <a:pt x="39" y="13"/>
                  </a:lnTo>
                  <a:lnTo>
                    <a:pt x="40" y="12"/>
                  </a:lnTo>
                  <a:lnTo>
                    <a:pt x="40" y="11"/>
                  </a:lnTo>
                  <a:lnTo>
                    <a:pt x="40" y="10"/>
                  </a:lnTo>
                  <a:lnTo>
                    <a:pt x="40" y="9"/>
                  </a:lnTo>
                  <a:lnTo>
                    <a:pt x="39" y="9"/>
                  </a:lnTo>
                  <a:lnTo>
                    <a:pt x="39" y="8"/>
                  </a:lnTo>
                  <a:lnTo>
                    <a:pt x="39" y="7"/>
                  </a:lnTo>
                  <a:lnTo>
                    <a:pt x="39" y="6"/>
                  </a:lnTo>
                  <a:lnTo>
                    <a:pt x="39" y="5"/>
                  </a:lnTo>
                  <a:lnTo>
                    <a:pt x="39" y="4"/>
                  </a:lnTo>
                  <a:lnTo>
                    <a:pt x="39" y="3"/>
                  </a:lnTo>
                  <a:lnTo>
                    <a:pt x="37" y="2"/>
                  </a:lnTo>
                  <a:lnTo>
                    <a:pt x="36" y="2"/>
                  </a:lnTo>
                  <a:lnTo>
                    <a:pt x="36" y="1"/>
                  </a:lnTo>
                  <a:lnTo>
                    <a:pt x="35" y="1"/>
                  </a:lnTo>
                  <a:lnTo>
                    <a:pt x="34" y="0"/>
                  </a:lnTo>
                  <a:lnTo>
                    <a:pt x="33" y="0"/>
                  </a:lnTo>
                  <a:lnTo>
                    <a:pt x="32" y="0"/>
                  </a:lnTo>
                  <a:lnTo>
                    <a:pt x="31" y="0"/>
                  </a:lnTo>
                  <a:lnTo>
                    <a:pt x="30" y="0"/>
                  </a:lnTo>
                  <a:lnTo>
                    <a:pt x="28" y="0"/>
                  </a:lnTo>
                  <a:lnTo>
                    <a:pt x="26" y="0"/>
                  </a:lnTo>
                  <a:lnTo>
                    <a:pt x="24" y="0"/>
                  </a:lnTo>
                  <a:lnTo>
                    <a:pt x="22" y="0"/>
                  </a:lnTo>
                  <a:lnTo>
                    <a:pt x="21" y="0"/>
                  </a:lnTo>
                  <a:lnTo>
                    <a:pt x="20" y="1"/>
                  </a:lnTo>
                  <a:lnTo>
                    <a:pt x="19" y="1"/>
                  </a:lnTo>
                  <a:lnTo>
                    <a:pt x="18" y="1"/>
                  </a:lnTo>
                  <a:lnTo>
                    <a:pt x="17" y="2"/>
                  </a:lnTo>
                  <a:lnTo>
                    <a:pt x="16" y="2"/>
                  </a:lnTo>
                  <a:lnTo>
                    <a:pt x="14" y="2"/>
                  </a:lnTo>
                  <a:lnTo>
                    <a:pt x="13" y="3"/>
                  </a:lnTo>
                  <a:lnTo>
                    <a:pt x="12" y="3"/>
                  </a:lnTo>
                  <a:lnTo>
                    <a:pt x="11" y="4"/>
                  </a:lnTo>
                  <a:lnTo>
                    <a:pt x="10" y="4"/>
                  </a:lnTo>
                  <a:lnTo>
                    <a:pt x="8" y="5"/>
                  </a:lnTo>
                  <a:lnTo>
                    <a:pt x="7" y="5"/>
                  </a:lnTo>
                  <a:lnTo>
                    <a:pt x="6" y="6"/>
                  </a:lnTo>
                </a:path>
              </a:pathLst>
            </a:custGeom>
            <a:solidFill>
              <a:srgbClr val="AAAAA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906" name="Freeform 424"/>
            <p:cNvSpPr>
              <a:spLocks/>
            </p:cNvSpPr>
            <p:nvPr/>
          </p:nvSpPr>
          <p:spPr bwMode="auto">
            <a:xfrm>
              <a:off x="1601" y="1517"/>
              <a:ext cx="43" cy="24"/>
            </a:xfrm>
            <a:custGeom>
              <a:avLst/>
              <a:gdLst>
                <a:gd name="T0" fmla="*/ 5 w 43"/>
                <a:gd name="T1" fmla="*/ 6 h 24"/>
                <a:gd name="T2" fmla="*/ 3 w 43"/>
                <a:gd name="T3" fmla="*/ 7 h 24"/>
                <a:gd name="T4" fmla="*/ 2 w 43"/>
                <a:gd name="T5" fmla="*/ 8 h 24"/>
                <a:gd name="T6" fmla="*/ 1 w 43"/>
                <a:gd name="T7" fmla="*/ 9 h 24"/>
                <a:gd name="T8" fmla="*/ 0 w 43"/>
                <a:gd name="T9" fmla="*/ 10 h 24"/>
                <a:gd name="T10" fmla="*/ 0 w 43"/>
                <a:gd name="T11" fmla="*/ 12 h 24"/>
                <a:gd name="T12" fmla="*/ 2 w 43"/>
                <a:gd name="T13" fmla="*/ 13 h 24"/>
                <a:gd name="T14" fmla="*/ 3 w 43"/>
                <a:gd name="T15" fmla="*/ 14 h 24"/>
                <a:gd name="T16" fmla="*/ 4 w 43"/>
                <a:gd name="T17" fmla="*/ 15 h 24"/>
                <a:gd name="T18" fmla="*/ 6 w 43"/>
                <a:gd name="T19" fmla="*/ 16 h 24"/>
                <a:gd name="T20" fmla="*/ 8 w 43"/>
                <a:gd name="T21" fmla="*/ 16 h 24"/>
                <a:gd name="T22" fmla="*/ 9 w 43"/>
                <a:gd name="T23" fmla="*/ 17 h 24"/>
                <a:gd name="T24" fmla="*/ 12 w 43"/>
                <a:gd name="T25" fmla="*/ 18 h 24"/>
                <a:gd name="T26" fmla="*/ 13 w 43"/>
                <a:gd name="T27" fmla="*/ 19 h 24"/>
                <a:gd name="T28" fmla="*/ 15 w 43"/>
                <a:gd name="T29" fmla="*/ 19 h 24"/>
                <a:gd name="T30" fmla="*/ 16 w 43"/>
                <a:gd name="T31" fmla="*/ 20 h 24"/>
                <a:gd name="T32" fmla="*/ 17 w 43"/>
                <a:gd name="T33" fmla="*/ 21 h 24"/>
                <a:gd name="T34" fmla="*/ 19 w 43"/>
                <a:gd name="T35" fmla="*/ 21 h 24"/>
                <a:gd name="T36" fmla="*/ 20 w 43"/>
                <a:gd name="T37" fmla="*/ 22 h 24"/>
                <a:gd name="T38" fmla="*/ 22 w 43"/>
                <a:gd name="T39" fmla="*/ 22 h 24"/>
                <a:gd name="T40" fmla="*/ 24 w 43"/>
                <a:gd name="T41" fmla="*/ 23 h 24"/>
                <a:gd name="T42" fmla="*/ 25 w 43"/>
                <a:gd name="T43" fmla="*/ 22 h 24"/>
                <a:gd name="T44" fmla="*/ 27 w 43"/>
                <a:gd name="T45" fmla="*/ 22 h 24"/>
                <a:gd name="T46" fmla="*/ 29 w 43"/>
                <a:gd name="T47" fmla="*/ 22 h 24"/>
                <a:gd name="T48" fmla="*/ 30 w 43"/>
                <a:gd name="T49" fmla="*/ 21 h 24"/>
                <a:gd name="T50" fmla="*/ 32 w 43"/>
                <a:gd name="T51" fmla="*/ 20 h 24"/>
                <a:gd name="T52" fmla="*/ 33 w 43"/>
                <a:gd name="T53" fmla="*/ 19 h 24"/>
                <a:gd name="T54" fmla="*/ 35 w 43"/>
                <a:gd name="T55" fmla="*/ 18 h 24"/>
                <a:gd name="T56" fmla="*/ 37 w 43"/>
                <a:gd name="T57" fmla="*/ 17 h 24"/>
                <a:gd name="T58" fmla="*/ 39 w 43"/>
                <a:gd name="T59" fmla="*/ 16 h 24"/>
                <a:gd name="T60" fmla="*/ 40 w 43"/>
                <a:gd name="T61" fmla="*/ 15 h 24"/>
                <a:gd name="T62" fmla="*/ 41 w 43"/>
                <a:gd name="T63" fmla="*/ 13 h 24"/>
                <a:gd name="T64" fmla="*/ 42 w 43"/>
                <a:gd name="T65" fmla="*/ 12 h 24"/>
                <a:gd name="T66" fmla="*/ 42 w 43"/>
                <a:gd name="T67" fmla="*/ 10 h 24"/>
                <a:gd name="T68" fmla="*/ 41 w 43"/>
                <a:gd name="T69" fmla="*/ 8 h 24"/>
                <a:gd name="T70" fmla="*/ 41 w 43"/>
                <a:gd name="T71" fmla="*/ 6 h 24"/>
                <a:gd name="T72" fmla="*/ 41 w 43"/>
                <a:gd name="T73" fmla="*/ 4 h 24"/>
                <a:gd name="T74" fmla="*/ 38 w 43"/>
                <a:gd name="T75" fmla="*/ 2 h 24"/>
                <a:gd name="T76" fmla="*/ 37 w 43"/>
                <a:gd name="T77" fmla="*/ 1 h 24"/>
                <a:gd name="T78" fmla="*/ 35 w 43"/>
                <a:gd name="T79" fmla="*/ 0 h 24"/>
                <a:gd name="T80" fmla="*/ 33 w 43"/>
                <a:gd name="T81" fmla="*/ 0 h 24"/>
                <a:gd name="T82" fmla="*/ 29 w 43"/>
                <a:gd name="T83" fmla="*/ 0 h 24"/>
                <a:gd name="T84" fmla="*/ 25 w 43"/>
                <a:gd name="T85" fmla="*/ 0 h 24"/>
                <a:gd name="T86" fmla="*/ 22 w 43"/>
                <a:gd name="T87" fmla="*/ 0 h 24"/>
                <a:gd name="T88" fmla="*/ 20 w 43"/>
                <a:gd name="T89" fmla="*/ 1 h 24"/>
                <a:gd name="T90" fmla="*/ 18 w 43"/>
                <a:gd name="T91" fmla="*/ 2 h 24"/>
                <a:gd name="T92" fmla="*/ 15 w 43"/>
                <a:gd name="T93" fmla="*/ 3 h 24"/>
                <a:gd name="T94" fmla="*/ 13 w 43"/>
                <a:gd name="T95" fmla="*/ 4 h 24"/>
                <a:gd name="T96" fmla="*/ 11 w 43"/>
                <a:gd name="T97" fmla="*/ 4 h 24"/>
                <a:gd name="T98" fmla="*/ 7 w 43"/>
                <a:gd name="T99" fmla="*/ 6 h 2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3" h="24">
                  <a:moveTo>
                    <a:pt x="6" y="6"/>
                  </a:moveTo>
                  <a:lnTo>
                    <a:pt x="5" y="6"/>
                  </a:lnTo>
                  <a:lnTo>
                    <a:pt x="4" y="7"/>
                  </a:lnTo>
                  <a:lnTo>
                    <a:pt x="3" y="7"/>
                  </a:lnTo>
                  <a:lnTo>
                    <a:pt x="3" y="8"/>
                  </a:lnTo>
                  <a:lnTo>
                    <a:pt x="2" y="8"/>
                  </a:lnTo>
                  <a:lnTo>
                    <a:pt x="2" y="9"/>
                  </a:lnTo>
                  <a:lnTo>
                    <a:pt x="1" y="9"/>
                  </a:lnTo>
                  <a:lnTo>
                    <a:pt x="1" y="10"/>
                  </a:lnTo>
                  <a:lnTo>
                    <a:pt x="0" y="10"/>
                  </a:lnTo>
                  <a:lnTo>
                    <a:pt x="0" y="11"/>
                  </a:lnTo>
                  <a:lnTo>
                    <a:pt x="0" y="12"/>
                  </a:lnTo>
                  <a:lnTo>
                    <a:pt x="1" y="12"/>
                  </a:lnTo>
                  <a:lnTo>
                    <a:pt x="2" y="13"/>
                  </a:lnTo>
                  <a:lnTo>
                    <a:pt x="2" y="14"/>
                  </a:lnTo>
                  <a:lnTo>
                    <a:pt x="3" y="14"/>
                  </a:lnTo>
                  <a:lnTo>
                    <a:pt x="4" y="14"/>
                  </a:lnTo>
                  <a:lnTo>
                    <a:pt x="4" y="15"/>
                  </a:lnTo>
                  <a:lnTo>
                    <a:pt x="5" y="15"/>
                  </a:lnTo>
                  <a:lnTo>
                    <a:pt x="6" y="16"/>
                  </a:lnTo>
                  <a:lnTo>
                    <a:pt x="7" y="16"/>
                  </a:lnTo>
                  <a:lnTo>
                    <a:pt x="8" y="16"/>
                  </a:lnTo>
                  <a:lnTo>
                    <a:pt x="8" y="17"/>
                  </a:lnTo>
                  <a:lnTo>
                    <a:pt x="9" y="17"/>
                  </a:lnTo>
                  <a:lnTo>
                    <a:pt x="11" y="18"/>
                  </a:lnTo>
                  <a:lnTo>
                    <a:pt x="12" y="18"/>
                  </a:lnTo>
                  <a:lnTo>
                    <a:pt x="13" y="18"/>
                  </a:lnTo>
                  <a:lnTo>
                    <a:pt x="13" y="19"/>
                  </a:lnTo>
                  <a:lnTo>
                    <a:pt x="14" y="19"/>
                  </a:lnTo>
                  <a:lnTo>
                    <a:pt x="15" y="19"/>
                  </a:lnTo>
                  <a:lnTo>
                    <a:pt x="15" y="20"/>
                  </a:lnTo>
                  <a:lnTo>
                    <a:pt x="16" y="20"/>
                  </a:lnTo>
                  <a:lnTo>
                    <a:pt x="17" y="20"/>
                  </a:lnTo>
                  <a:lnTo>
                    <a:pt x="17" y="21"/>
                  </a:lnTo>
                  <a:lnTo>
                    <a:pt x="18" y="21"/>
                  </a:lnTo>
                  <a:lnTo>
                    <a:pt x="19" y="21"/>
                  </a:lnTo>
                  <a:lnTo>
                    <a:pt x="19" y="22"/>
                  </a:lnTo>
                  <a:lnTo>
                    <a:pt x="20" y="22"/>
                  </a:lnTo>
                  <a:lnTo>
                    <a:pt x="21" y="22"/>
                  </a:lnTo>
                  <a:lnTo>
                    <a:pt x="22" y="22"/>
                  </a:lnTo>
                  <a:lnTo>
                    <a:pt x="23" y="22"/>
                  </a:lnTo>
                  <a:lnTo>
                    <a:pt x="24" y="23"/>
                  </a:lnTo>
                  <a:lnTo>
                    <a:pt x="24" y="22"/>
                  </a:lnTo>
                  <a:lnTo>
                    <a:pt x="25" y="22"/>
                  </a:lnTo>
                  <a:lnTo>
                    <a:pt x="26" y="22"/>
                  </a:lnTo>
                  <a:lnTo>
                    <a:pt x="27" y="22"/>
                  </a:lnTo>
                  <a:lnTo>
                    <a:pt x="28" y="22"/>
                  </a:lnTo>
                  <a:lnTo>
                    <a:pt x="29" y="22"/>
                  </a:lnTo>
                  <a:lnTo>
                    <a:pt x="29" y="21"/>
                  </a:lnTo>
                  <a:lnTo>
                    <a:pt x="30" y="21"/>
                  </a:lnTo>
                  <a:lnTo>
                    <a:pt x="30" y="20"/>
                  </a:lnTo>
                  <a:lnTo>
                    <a:pt x="32" y="20"/>
                  </a:lnTo>
                  <a:lnTo>
                    <a:pt x="32" y="19"/>
                  </a:lnTo>
                  <a:lnTo>
                    <a:pt x="33" y="19"/>
                  </a:lnTo>
                  <a:lnTo>
                    <a:pt x="34" y="18"/>
                  </a:lnTo>
                  <a:lnTo>
                    <a:pt x="35" y="18"/>
                  </a:lnTo>
                  <a:lnTo>
                    <a:pt x="36" y="18"/>
                  </a:lnTo>
                  <a:lnTo>
                    <a:pt x="37" y="17"/>
                  </a:lnTo>
                  <a:lnTo>
                    <a:pt x="38" y="17"/>
                  </a:lnTo>
                  <a:lnTo>
                    <a:pt x="39" y="16"/>
                  </a:lnTo>
                  <a:lnTo>
                    <a:pt x="40" y="16"/>
                  </a:lnTo>
                  <a:lnTo>
                    <a:pt x="40" y="15"/>
                  </a:lnTo>
                  <a:lnTo>
                    <a:pt x="41" y="14"/>
                  </a:lnTo>
                  <a:lnTo>
                    <a:pt x="41" y="13"/>
                  </a:lnTo>
                  <a:lnTo>
                    <a:pt x="42" y="13"/>
                  </a:lnTo>
                  <a:lnTo>
                    <a:pt x="42" y="12"/>
                  </a:lnTo>
                  <a:lnTo>
                    <a:pt x="42" y="11"/>
                  </a:lnTo>
                  <a:lnTo>
                    <a:pt x="42" y="10"/>
                  </a:lnTo>
                  <a:lnTo>
                    <a:pt x="41" y="9"/>
                  </a:lnTo>
                  <a:lnTo>
                    <a:pt x="41" y="8"/>
                  </a:lnTo>
                  <a:lnTo>
                    <a:pt x="41" y="7"/>
                  </a:lnTo>
                  <a:lnTo>
                    <a:pt x="41" y="6"/>
                  </a:lnTo>
                  <a:lnTo>
                    <a:pt x="41" y="5"/>
                  </a:lnTo>
                  <a:lnTo>
                    <a:pt x="41" y="4"/>
                  </a:lnTo>
                  <a:lnTo>
                    <a:pt x="39" y="2"/>
                  </a:lnTo>
                  <a:lnTo>
                    <a:pt x="38" y="2"/>
                  </a:lnTo>
                  <a:lnTo>
                    <a:pt x="38" y="1"/>
                  </a:lnTo>
                  <a:lnTo>
                    <a:pt x="37" y="1"/>
                  </a:lnTo>
                  <a:lnTo>
                    <a:pt x="36" y="1"/>
                  </a:lnTo>
                  <a:lnTo>
                    <a:pt x="35" y="0"/>
                  </a:lnTo>
                  <a:lnTo>
                    <a:pt x="34" y="0"/>
                  </a:lnTo>
                  <a:lnTo>
                    <a:pt x="33" y="0"/>
                  </a:lnTo>
                  <a:lnTo>
                    <a:pt x="32" y="0"/>
                  </a:lnTo>
                  <a:lnTo>
                    <a:pt x="29" y="0"/>
                  </a:lnTo>
                  <a:lnTo>
                    <a:pt x="27" y="0"/>
                  </a:lnTo>
                  <a:lnTo>
                    <a:pt x="25" y="0"/>
                  </a:lnTo>
                  <a:lnTo>
                    <a:pt x="23" y="0"/>
                  </a:lnTo>
                  <a:lnTo>
                    <a:pt x="22" y="0"/>
                  </a:lnTo>
                  <a:lnTo>
                    <a:pt x="21" y="1"/>
                  </a:lnTo>
                  <a:lnTo>
                    <a:pt x="20" y="1"/>
                  </a:lnTo>
                  <a:lnTo>
                    <a:pt x="19" y="2"/>
                  </a:lnTo>
                  <a:lnTo>
                    <a:pt x="18" y="2"/>
                  </a:lnTo>
                  <a:lnTo>
                    <a:pt x="17" y="2"/>
                  </a:lnTo>
                  <a:lnTo>
                    <a:pt x="15" y="3"/>
                  </a:lnTo>
                  <a:lnTo>
                    <a:pt x="14" y="3"/>
                  </a:lnTo>
                  <a:lnTo>
                    <a:pt x="13" y="4"/>
                  </a:lnTo>
                  <a:lnTo>
                    <a:pt x="12" y="4"/>
                  </a:lnTo>
                  <a:lnTo>
                    <a:pt x="11" y="4"/>
                  </a:lnTo>
                  <a:lnTo>
                    <a:pt x="8" y="5"/>
                  </a:lnTo>
                  <a:lnTo>
                    <a:pt x="7" y="6"/>
                  </a:lnTo>
                  <a:lnTo>
                    <a:pt x="6" y="6"/>
                  </a:lnTo>
                </a:path>
              </a:pathLst>
            </a:custGeom>
            <a:solidFill>
              <a:srgbClr val="AAAAA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907" name="Freeform 425"/>
            <p:cNvSpPr>
              <a:spLocks/>
            </p:cNvSpPr>
            <p:nvPr/>
          </p:nvSpPr>
          <p:spPr bwMode="auto">
            <a:xfrm>
              <a:off x="1828" y="1658"/>
              <a:ext cx="41" cy="25"/>
            </a:xfrm>
            <a:custGeom>
              <a:avLst/>
              <a:gdLst>
                <a:gd name="T0" fmla="*/ 6 w 41"/>
                <a:gd name="T1" fmla="*/ 7 h 25"/>
                <a:gd name="T2" fmla="*/ 5 w 41"/>
                <a:gd name="T3" fmla="*/ 8 h 25"/>
                <a:gd name="T4" fmla="*/ 4 w 41"/>
                <a:gd name="T5" fmla="*/ 9 h 25"/>
                <a:gd name="T6" fmla="*/ 3 w 41"/>
                <a:gd name="T7" fmla="*/ 10 h 25"/>
                <a:gd name="T8" fmla="*/ 2 w 41"/>
                <a:gd name="T9" fmla="*/ 11 h 25"/>
                <a:gd name="T10" fmla="*/ 1 w 41"/>
                <a:gd name="T11" fmla="*/ 12 h 25"/>
                <a:gd name="T12" fmla="*/ 0 w 41"/>
                <a:gd name="T13" fmla="*/ 13 h 25"/>
                <a:gd name="T14" fmla="*/ 2 w 41"/>
                <a:gd name="T15" fmla="*/ 13 h 25"/>
                <a:gd name="T16" fmla="*/ 3 w 41"/>
                <a:gd name="T17" fmla="*/ 14 h 25"/>
                <a:gd name="T18" fmla="*/ 4 w 41"/>
                <a:gd name="T19" fmla="*/ 15 h 25"/>
                <a:gd name="T20" fmla="*/ 5 w 41"/>
                <a:gd name="T21" fmla="*/ 16 h 25"/>
                <a:gd name="T22" fmla="*/ 7 w 41"/>
                <a:gd name="T23" fmla="*/ 16 h 25"/>
                <a:gd name="T24" fmla="*/ 8 w 41"/>
                <a:gd name="T25" fmla="*/ 17 h 25"/>
                <a:gd name="T26" fmla="*/ 9 w 41"/>
                <a:gd name="T27" fmla="*/ 18 h 25"/>
                <a:gd name="T28" fmla="*/ 11 w 41"/>
                <a:gd name="T29" fmla="*/ 18 h 25"/>
                <a:gd name="T30" fmla="*/ 13 w 41"/>
                <a:gd name="T31" fmla="*/ 20 h 25"/>
                <a:gd name="T32" fmla="*/ 15 w 41"/>
                <a:gd name="T33" fmla="*/ 20 h 25"/>
                <a:gd name="T34" fmla="*/ 16 w 41"/>
                <a:gd name="T35" fmla="*/ 21 h 25"/>
                <a:gd name="T36" fmla="*/ 17 w 41"/>
                <a:gd name="T37" fmla="*/ 22 h 25"/>
                <a:gd name="T38" fmla="*/ 19 w 41"/>
                <a:gd name="T39" fmla="*/ 23 h 25"/>
                <a:gd name="T40" fmla="*/ 21 w 41"/>
                <a:gd name="T41" fmla="*/ 23 h 25"/>
                <a:gd name="T42" fmla="*/ 22 w 41"/>
                <a:gd name="T43" fmla="*/ 24 h 25"/>
                <a:gd name="T44" fmla="*/ 24 w 41"/>
                <a:gd name="T45" fmla="*/ 24 h 25"/>
                <a:gd name="T46" fmla="*/ 26 w 41"/>
                <a:gd name="T47" fmla="*/ 24 h 25"/>
                <a:gd name="T48" fmla="*/ 28 w 41"/>
                <a:gd name="T49" fmla="*/ 24 h 25"/>
                <a:gd name="T50" fmla="*/ 29 w 41"/>
                <a:gd name="T51" fmla="*/ 23 h 25"/>
                <a:gd name="T52" fmla="*/ 30 w 41"/>
                <a:gd name="T53" fmla="*/ 22 h 25"/>
                <a:gd name="T54" fmla="*/ 31 w 41"/>
                <a:gd name="T55" fmla="*/ 21 h 25"/>
                <a:gd name="T56" fmla="*/ 32 w 41"/>
                <a:gd name="T57" fmla="*/ 20 h 25"/>
                <a:gd name="T58" fmla="*/ 33 w 41"/>
                <a:gd name="T59" fmla="*/ 19 h 25"/>
                <a:gd name="T60" fmla="*/ 34 w 41"/>
                <a:gd name="T61" fmla="*/ 18 h 25"/>
                <a:gd name="T62" fmla="*/ 36 w 41"/>
                <a:gd name="T63" fmla="*/ 18 h 25"/>
                <a:gd name="T64" fmla="*/ 38 w 41"/>
                <a:gd name="T65" fmla="*/ 18 h 25"/>
                <a:gd name="T66" fmla="*/ 39 w 41"/>
                <a:gd name="T67" fmla="*/ 17 h 25"/>
                <a:gd name="T68" fmla="*/ 40 w 41"/>
                <a:gd name="T69" fmla="*/ 16 h 25"/>
                <a:gd name="T70" fmla="*/ 40 w 41"/>
                <a:gd name="T71" fmla="*/ 14 h 25"/>
                <a:gd name="T72" fmla="*/ 40 w 41"/>
                <a:gd name="T73" fmla="*/ 12 h 25"/>
                <a:gd name="T74" fmla="*/ 40 w 41"/>
                <a:gd name="T75" fmla="*/ 10 h 25"/>
                <a:gd name="T76" fmla="*/ 40 w 41"/>
                <a:gd name="T77" fmla="*/ 8 h 25"/>
                <a:gd name="T78" fmla="*/ 40 w 41"/>
                <a:gd name="T79" fmla="*/ 6 h 25"/>
                <a:gd name="T80" fmla="*/ 38 w 41"/>
                <a:gd name="T81" fmla="*/ 3 h 25"/>
                <a:gd name="T82" fmla="*/ 36 w 41"/>
                <a:gd name="T83" fmla="*/ 2 h 25"/>
                <a:gd name="T84" fmla="*/ 34 w 41"/>
                <a:gd name="T85" fmla="*/ 1 h 25"/>
                <a:gd name="T86" fmla="*/ 32 w 41"/>
                <a:gd name="T87" fmla="*/ 1 h 25"/>
                <a:gd name="T88" fmla="*/ 30 w 41"/>
                <a:gd name="T89" fmla="*/ 1 h 25"/>
                <a:gd name="T90" fmla="*/ 28 w 41"/>
                <a:gd name="T91" fmla="*/ 0 h 25"/>
                <a:gd name="T92" fmla="*/ 26 w 41"/>
                <a:gd name="T93" fmla="*/ 1 h 25"/>
                <a:gd name="T94" fmla="*/ 24 w 41"/>
                <a:gd name="T95" fmla="*/ 1 h 25"/>
                <a:gd name="T96" fmla="*/ 22 w 41"/>
                <a:gd name="T97" fmla="*/ 1 h 25"/>
                <a:gd name="T98" fmla="*/ 20 w 41"/>
                <a:gd name="T99" fmla="*/ 2 h 25"/>
                <a:gd name="T100" fmla="*/ 18 w 41"/>
                <a:gd name="T101" fmla="*/ 3 h 25"/>
                <a:gd name="T102" fmla="*/ 15 w 41"/>
                <a:gd name="T103" fmla="*/ 4 h 25"/>
                <a:gd name="T104" fmla="*/ 13 w 41"/>
                <a:gd name="T105" fmla="*/ 4 h 25"/>
                <a:gd name="T106" fmla="*/ 10 w 41"/>
                <a:gd name="T107" fmla="*/ 5 h 25"/>
                <a:gd name="T108" fmla="*/ 8 w 41"/>
                <a:gd name="T109" fmla="*/ 6 h 2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1" h="25">
                  <a:moveTo>
                    <a:pt x="7" y="7"/>
                  </a:moveTo>
                  <a:lnTo>
                    <a:pt x="6" y="7"/>
                  </a:lnTo>
                  <a:lnTo>
                    <a:pt x="6" y="8"/>
                  </a:lnTo>
                  <a:lnTo>
                    <a:pt x="5" y="8"/>
                  </a:lnTo>
                  <a:lnTo>
                    <a:pt x="4" y="8"/>
                  </a:lnTo>
                  <a:lnTo>
                    <a:pt x="4" y="9"/>
                  </a:lnTo>
                  <a:lnTo>
                    <a:pt x="3" y="9"/>
                  </a:lnTo>
                  <a:lnTo>
                    <a:pt x="3" y="10"/>
                  </a:lnTo>
                  <a:lnTo>
                    <a:pt x="2" y="10"/>
                  </a:lnTo>
                  <a:lnTo>
                    <a:pt x="2" y="11"/>
                  </a:lnTo>
                  <a:lnTo>
                    <a:pt x="1" y="11"/>
                  </a:lnTo>
                  <a:lnTo>
                    <a:pt x="1" y="12"/>
                  </a:lnTo>
                  <a:lnTo>
                    <a:pt x="0" y="12"/>
                  </a:lnTo>
                  <a:lnTo>
                    <a:pt x="0" y="13"/>
                  </a:lnTo>
                  <a:lnTo>
                    <a:pt x="1" y="13"/>
                  </a:lnTo>
                  <a:lnTo>
                    <a:pt x="2" y="13"/>
                  </a:lnTo>
                  <a:lnTo>
                    <a:pt x="2" y="14"/>
                  </a:lnTo>
                  <a:lnTo>
                    <a:pt x="3" y="14"/>
                  </a:lnTo>
                  <a:lnTo>
                    <a:pt x="4" y="14"/>
                  </a:lnTo>
                  <a:lnTo>
                    <a:pt x="4" y="15"/>
                  </a:lnTo>
                  <a:lnTo>
                    <a:pt x="5" y="15"/>
                  </a:lnTo>
                  <a:lnTo>
                    <a:pt x="5" y="16"/>
                  </a:lnTo>
                  <a:lnTo>
                    <a:pt x="6" y="16"/>
                  </a:lnTo>
                  <a:lnTo>
                    <a:pt x="7" y="16"/>
                  </a:lnTo>
                  <a:lnTo>
                    <a:pt x="7" y="17"/>
                  </a:lnTo>
                  <a:lnTo>
                    <a:pt x="8" y="17"/>
                  </a:lnTo>
                  <a:lnTo>
                    <a:pt x="8" y="18"/>
                  </a:lnTo>
                  <a:lnTo>
                    <a:pt x="9" y="18"/>
                  </a:lnTo>
                  <a:lnTo>
                    <a:pt x="10" y="18"/>
                  </a:lnTo>
                  <a:lnTo>
                    <a:pt x="11" y="18"/>
                  </a:lnTo>
                  <a:lnTo>
                    <a:pt x="12" y="19"/>
                  </a:lnTo>
                  <a:lnTo>
                    <a:pt x="13" y="20"/>
                  </a:lnTo>
                  <a:lnTo>
                    <a:pt x="14" y="20"/>
                  </a:lnTo>
                  <a:lnTo>
                    <a:pt x="15" y="20"/>
                  </a:lnTo>
                  <a:lnTo>
                    <a:pt x="15" y="21"/>
                  </a:lnTo>
                  <a:lnTo>
                    <a:pt x="16" y="21"/>
                  </a:lnTo>
                  <a:lnTo>
                    <a:pt x="16" y="22"/>
                  </a:lnTo>
                  <a:lnTo>
                    <a:pt x="17" y="22"/>
                  </a:lnTo>
                  <a:lnTo>
                    <a:pt x="18" y="22"/>
                  </a:lnTo>
                  <a:lnTo>
                    <a:pt x="19" y="23"/>
                  </a:lnTo>
                  <a:lnTo>
                    <a:pt x="20" y="23"/>
                  </a:lnTo>
                  <a:lnTo>
                    <a:pt x="21" y="23"/>
                  </a:lnTo>
                  <a:lnTo>
                    <a:pt x="21" y="24"/>
                  </a:lnTo>
                  <a:lnTo>
                    <a:pt x="22" y="24"/>
                  </a:lnTo>
                  <a:lnTo>
                    <a:pt x="23" y="24"/>
                  </a:lnTo>
                  <a:lnTo>
                    <a:pt x="24" y="24"/>
                  </a:lnTo>
                  <a:lnTo>
                    <a:pt x="25" y="24"/>
                  </a:lnTo>
                  <a:lnTo>
                    <a:pt x="26" y="24"/>
                  </a:lnTo>
                  <a:lnTo>
                    <a:pt x="27" y="24"/>
                  </a:lnTo>
                  <a:lnTo>
                    <a:pt x="28" y="24"/>
                  </a:lnTo>
                  <a:lnTo>
                    <a:pt x="28" y="23"/>
                  </a:lnTo>
                  <a:lnTo>
                    <a:pt x="29" y="23"/>
                  </a:lnTo>
                  <a:lnTo>
                    <a:pt x="29" y="22"/>
                  </a:lnTo>
                  <a:lnTo>
                    <a:pt x="30" y="22"/>
                  </a:lnTo>
                  <a:lnTo>
                    <a:pt x="30" y="21"/>
                  </a:lnTo>
                  <a:lnTo>
                    <a:pt x="31" y="21"/>
                  </a:lnTo>
                  <a:lnTo>
                    <a:pt x="31" y="20"/>
                  </a:lnTo>
                  <a:lnTo>
                    <a:pt x="32" y="20"/>
                  </a:lnTo>
                  <a:lnTo>
                    <a:pt x="32" y="19"/>
                  </a:lnTo>
                  <a:lnTo>
                    <a:pt x="33" y="19"/>
                  </a:lnTo>
                  <a:lnTo>
                    <a:pt x="34" y="19"/>
                  </a:lnTo>
                  <a:lnTo>
                    <a:pt x="34" y="18"/>
                  </a:lnTo>
                  <a:lnTo>
                    <a:pt x="35" y="18"/>
                  </a:lnTo>
                  <a:lnTo>
                    <a:pt x="36" y="18"/>
                  </a:lnTo>
                  <a:lnTo>
                    <a:pt x="37" y="18"/>
                  </a:lnTo>
                  <a:lnTo>
                    <a:pt x="38" y="18"/>
                  </a:lnTo>
                  <a:lnTo>
                    <a:pt x="38" y="17"/>
                  </a:lnTo>
                  <a:lnTo>
                    <a:pt x="39" y="17"/>
                  </a:lnTo>
                  <a:lnTo>
                    <a:pt x="39" y="16"/>
                  </a:lnTo>
                  <a:lnTo>
                    <a:pt x="40" y="16"/>
                  </a:lnTo>
                  <a:lnTo>
                    <a:pt x="40" y="15"/>
                  </a:lnTo>
                  <a:lnTo>
                    <a:pt x="40" y="14"/>
                  </a:lnTo>
                  <a:lnTo>
                    <a:pt x="40" y="13"/>
                  </a:lnTo>
                  <a:lnTo>
                    <a:pt x="40" y="12"/>
                  </a:lnTo>
                  <a:lnTo>
                    <a:pt x="40" y="11"/>
                  </a:lnTo>
                  <a:lnTo>
                    <a:pt x="40" y="10"/>
                  </a:lnTo>
                  <a:lnTo>
                    <a:pt x="40" y="9"/>
                  </a:lnTo>
                  <a:lnTo>
                    <a:pt x="40" y="8"/>
                  </a:lnTo>
                  <a:lnTo>
                    <a:pt x="40" y="7"/>
                  </a:lnTo>
                  <a:lnTo>
                    <a:pt x="40" y="6"/>
                  </a:lnTo>
                  <a:lnTo>
                    <a:pt x="40" y="5"/>
                  </a:lnTo>
                  <a:lnTo>
                    <a:pt x="38" y="3"/>
                  </a:lnTo>
                  <a:lnTo>
                    <a:pt x="37" y="3"/>
                  </a:lnTo>
                  <a:lnTo>
                    <a:pt x="36" y="2"/>
                  </a:lnTo>
                  <a:lnTo>
                    <a:pt x="35" y="2"/>
                  </a:lnTo>
                  <a:lnTo>
                    <a:pt x="34" y="1"/>
                  </a:lnTo>
                  <a:lnTo>
                    <a:pt x="33" y="1"/>
                  </a:lnTo>
                  <a:lnTo>
                    <a:pt x="32" y="1"/>
                  </a:lnTo>
                  <a:lnTo>
                    <a:pt x="31" y="1"/>
                  </a:lnTo>
                  <a:lnTo>
                    <a:pt x="30" y="1"/>
                  </a:lnTo>
                  <a:lnTo>
                    <a:pt x="29" y="0"/>
                  </a:lnTo>
                  <a:lnTo>
                    <a:pt x="28" y="0"/>
                  </a:lnTo>
                  <a:lnTo>
                    <a:pt x="27" y="1"/>
                  </a:lnTo>
                  <a:lnTo>
                    <a:pt x="26" y="1"/>
                  </a:lnTo>
                  <a:lnTo>
                    <a:pt x="25" y="1"/>
                  </a:lnTo>
                  <a:lnTo>
                    <a:pt x="24" y="1"/>
                  </a:lnTo>
                  <a:lnTo>
                    <a:pt x="23" y="1"/>
                  </a:lnTo>
                  <a:lnTo>
                    <a:pt x="22" y="1"/>
                  </a:lnTo>
                  <a:lnTo>
                    <a:pt x="21" y="2"/>
                  </a:lnTo>
                  <a:lnTo>
                    <a:pt x="20" y="2"/>
                  </a:lnTo>
                  <a:lnTo>
                    <a:pt x="19" y="2"/>
                  </a:lnTo>
                  <a:lnTo>
                    <a:pt x="18" y="3"/>
                  </a:lnTo>
                  <a:lnTo>
                    <a:pt x="16" y="3"/>
                  </a:lnTo>
                  <a:lnTo>
                    <a:pt x="15" y="4"/>
                  </a:lnTo>
                  <a:lnTo>
                    <a:pt x="14" y="4"/>
                  </a:lnTo>
                  <a:lnTo>
                    <a:pt x="13" y="4"/>
                  </a:lnTo>
                  <a:lnTo>
                    <a:pt x="12" y="5"/>
                  </a:lnTo>
                  <a:lnTo>
                    <a:pt x="10" y="5"/>
                  </a:lnTo>
                  <a:lnTo>
                    <a:pt x="9" y="6"/>
                  </a:lnTo>
                  <a:lnTo>
                    <a:pt x="8" y="6"/>
                  </a:lnTo>
                  <a:lnTo>
                    <a:pt x="7" y="7"/>
                  </a:lnTo>
                </a:path>
              </a:pathLst>
            </a:custGeom>
            <a:solidFill>
              <a:srgbClr val="AAAAA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908" name="Freeform 426"/>
            <p:cNvSpPr>
              <a:spLocks/>
            </p:cNvSpPr>
            <p:nvPr/>
          </p:nvSpPr>
          <p:spPr bwMode="auto">
            <a:xfrm>
              <a:off x="1458" y="1626"/>
              <a:ext cx="39" cy="23"/>
            </a:xfrm>
            <a:custGeom>
              <a:avLst/>
              <a:gdLst>
                <a:gd name="T0" fmla="*/ 0 w 39"/>
                <a:gd name="T1" fmla="*/ 14 h 23"/>
                <a:gd name="T2" fmla="*/ 0 w 39"/>
                <a:gd name="T3" fmla="*/ 16 h 23"/>
                <a:gd name="T4" fmla="*/ 1 w 39"/>
                <a:gd name="T5" fmla="*/ 17 h 23"/>
                <a:gd name="T6" fmla="*/ 3 w 39"/>
                <a:gd name="T7" fmla="*/ 18 h 23"/>
                <a:gd name="T8" fmla="*/ 4 w 39"/>
                <a:gd name="T9" fmla="*/ 19 h 23"/>
                <a:gd name="T10" fmla="*/ 5 w 39"/>
                <a:gd name="T11" fmla="*/ 20 h 23"/>
                <a:gd name="T12" fmla="*/ 6 w 39"/>
                <a:gd name="T13" fmla="*/ 21 h 23"/>
                <a:gd name="T14" fmla="*/ 8 w 39"/>
                <a:gd name="T15" fmla="*/ 21 h 23"/>
                <a:gd name="T16" fmla="*/ 10 w 39"/>
                <a:gd name="T17" fmla="*/ 22 h 23"/>
                <a:gd name="T18" fmla="*/ 12 w 39"/>
                <a:gd name="T19" fmla="*/ 22 h 23"/>
                <a:gd name="T20" fmla="*/ 14 w 39"/>
                <a:gd name="T21" fmla="*/ 22 h 23"/>
                <a:gd name="T22" fmla="*/ 15 w 39"/>
                <a:gd name="T23" fmla="*/ 21 h 23"/>
                <a:gd name="T24" fmla="*/ 17 w 39"/>
                <a:gd name="T25" fmla="*/ 21 h 23"/>
                <a:gd name="T26" fmla="*/ 19 w 39"/>
                <a:gd name="T27" fmla="*/ 21 h 23"/>
                <a:gd name="T28" fmla="*/ 22 w 39"/>
                <a:gd name="T29" fmla="*/ 20 h 23"/>
                <a:gd name="T30" fmla="*/ 24 w 39"/>
                <a:gd name="T31" fmla="*/ 21 h 23"/>
                <a:gd name="T32" fmla="*/ 26 w 39"/>
                <a:gd name="T33" fmla="*/ 21 h 23"/>
                <a:gd name="T34" fmla="*/ 29 w 39"/>
                <a:gd name="T35" fmla="*/ 21 h 23"/>
                <a:gd name="T36" fmla="*/ 30 w 39"/>
                <a:gd name="T37" fmla="*/ 20 h 23"/>
                <a:gd name="T38" fmla="*/ 32 w 39"/>
                <a:gd name="T39" fmla="*/ 20 h 23"/>
                <a:gd name="T40" fmla="*/ 34 w 39"/>
                <a:gd name="T41" fmla="*/ 20 h 23"/>
                <a:gd name="T42" fmla="*/ 35 w 39"/>
                <a:gd name="T43" fmla="*/ 18 h 23"/>
                <a:gd name="T44" fmla="*/ 36 w 39"/>
                <a:gd name="T45" fmla="*/ 17 h 23"/>
                <a:gd name="T46" fmla="*/ 37 w 39"/>
                <a:gd name="T47" fmla="*/ 16 h 23"/>
                <a:gd name="T48" fmla="*/ 38 w 39"/>
                <a:gd name="T49" fmla="*/ 15 h 23"/>
                <a:gd name="T50" fmla="*/ 38 w 39"/>
                <a:gd name="T51" fmla="*/ 13 h 23"/>
                <a:gd name="T52" fmla="*/ 38 w 39"/>
                <a:gd name="T53" fmla="*/ 11 h 23"/>
                <a:gd name="T54" fmla="*/ 38 w 39"/>
                <a:gd name="T55" fmla="*/ 9 h 23"/>
                <a:gd name="T56" fmla="*/ 38 w 39"/>
                <a:gd name="T57" fmla="*/ 7 h 23"/>
                <a:gd name="T58" fmla="*/ 38 w 39"/>
                <a:gd name="T59" fmla="*/ 5 h 23"/>
                <a:gd name="T60" fmla="*/ 37 w 39"/>
                <a:gd name="T61" fmla="*/ 4 h 23"/>
                <a:gd name="T62" fmla="*/ 35 w 39"/>
                <a:gd name="T63" fmla="*/ 2 h 23"/>
                <a:gd name="T64" fmla="*/ 33 w 39"/>
                <a:gd name="T65" fmla="*/ 2 h 23"/>
                <a:gd name="T66" fmla="*/ 31 w 39"/>
                <a:gd name="T67" fmla="*/ 2 h 23"/>
                <a:gd name="T68" fmla="*/ 30 w 39"/>
                <a:gd name="T69" fmla="*/ 3 h 23"/>
                <a:gd name="T70" fmla="*/ 27 w 39"/>
                <a:gd name="T71" fmla="*/ 3 h 23"/>
                <a:gd name="T72" fmla="*/ 25 w 39"/>
                <a:gd name="T73" fmla="*/ 3 h 23"/>
                <a:gd name="T74" fmla="*/ 23 w 39"/>
                <a:gd name="T75" fmla="*/ 3 h 23"/>
                <a:gd name="T76" fmla="*/ 21 w 39"/>
                <a:gd name="T77" fmla="*/ 3 h 23"/>
                <a:gd name="T78" fmla="*/ 20 w 39"/>
                <a:gd name="T79" fmla="*/ 2 h 23"/>
                <a:gd name="T80" fmla="*/ 19 w 39"/>
                <a:gd name="T81" fmla="*/ 1 h 23"/>
                <a:gd name="T82" fmla="*/ 18 w 39"/>
                <a:gd name="T83" fmla="*/ 1 h 23"/>
                <a:gd name="T84" fmla="*/ 16 w 39"/>
                <a:gd name="T85" fmla="*/ 2 h 23"/>
                <a:gd name="T86" fmla="*/ 15 w 39"/>
                <a:gd name="T87" fmla="*/ 3 h 23"/>
                <a:gd name="T88" fmla="*/ 13 w 39"/>
                <a:gd name="T89" fmla="*/ 3 h 23"/>
                <a:gd name="T90" fmla="*/ 11 w 39"/>
                <a:gd name="T91" fmla="*/ 4 h 23"/>
                <a:gd name="T92" fmla="*/ 10 w 39"/>
                <a:gd name="T93" fmla="*/ 5 h 23"/>
                <a:gd name="T94" fmla="*/ 7 w 39"/>
                <a:gd name="T95" fmla="*/ 5 h 23"/>
                <a:gd name="T96" fmla="*/ 5 w 39"/>
                <a:gd name="T97" fmla="*/ 7 h 23"/>
                <a:gd name="T98" fmla="*/ 4 w 39"/>
                <a:gd name="T99" fmla="*/ 8 h 23"/>
                <a:gd name="T100" fmla="*/ 2 w 39"/>
                <a:gd name="T101" fmla="*/ 9 h 23"/>
                <a:gd name="T102" fmla="*/ 1 w 39"/>
                <a:gd name="T103" fmla="*/ 11 h 23"/>
                <a:gd name="T104" fmla="*/ 0 w 39"/>
                <a:gd name="T105" fmla="*/ 12 h 2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9" h="23">
                  <a:moveTo>
                    <a:pt x="0" y="13"/>
                  </a:moveTo>
                  <a:lnTo>
                    <a:pt x="0" y="14"/>
                  </a:lnTo>
                  <a:lnTo>
                    <a:pt x="0" y="15"/>
                  </a:lnTo>
                  <a:lnTo>
                    <a:pt x="0" y="16"/>
                  </a:lnTo>
                  <a:lnTo>
                    <a:pt x="1" y="16"/>
                  </a:lnTo>
                  <a:lnTo>
                    <a:pt x="1" y="17"/>
                  </a:lnTo>
                  <a:lnTo>
                    <a:pt x="2" y="18"/>
                  </a:lnTo>
                  <a:lnTo>
                    <a:pt x="3" y="18"/>
                  </a:lnTo>
                  <a:lnTo>
                    <a:pt x="3" y="19"/>
                  </a:lnTo>
                  <a:lnTo>
                    <a:pt x="4" y="19"/>
                  </a:lnTo>
                  <a:lnTo>
                    <a:pt x="4" y="20"/>
                  </a:lnTo>
                  <a:lnTo>
                    <a:pt x="5" y="20"/>
                  </a:lnTo>
                  <a:lnTo>
                    <a:pt x="6" y="20"/>
                  </a:lnTo>
                  <a:lnTo>
                    <a:pt x="6" y="21"/>
                  </a:lnTo>
                  <a:lnTo>
                    <a:pt x="7" y="21"/>
                  </a:lnTo>
                  <a:lnTo>
                    <a:pt x="8" y="21"/>
                  </a:lnTo>
                  <a:lnTo>
                    <a:pt x="8" y="22"/>
                  </a:lnTo>
                  <a:lnTo>
                    <a:pt x="10" y="22"/>
                  </a:lnTo>
                  <a:lnTo>
                    <a:pt x="11" y="22"/>
                  </a:lnTo>
                  <a:lnTo>
                    <a:pt x="12" y="22"/>
                  </a:lnTo>
                  <a:lnTo>
                    <a:pt x="13" y="22"/>
                  </a:lnTo>
                  <a:lnTo>
                    <a:pt x="14" y="22"/>
                  </a:lnTo>
                  <a:lnTo>
                    <a:pt x="15" y="22"/>
                  </a:lnTo>
                  <a:lnTo>
                    <a:pt x="15" y="21"/>
                  </a:lnTo>
                  <a:lnTo>
                    <a:pt x="16" y="21"/>
                  </a:lnTo>
                  <a:lnTo>
                    <a:pt x="17" y="21"/>
                  </a:lnTo>
                  <a:lnTo>
                    <a:pt x="18" y="21"/>
                  </a:lnTo>
                  <a:lnTo>
                    <a:pt x="19" y="21"/>
                  </a:lnTo>
                  <a:lnTo>
                    <a:pt x="21" y="20"/>
                  </a:lnTo>
                  <a:lnTo>
                    <a:pt x="22" y="20"/>
                  </a:lnTo>
                  <a:lnTo>
                    <a:pt x="23" y="20"/>
                  </a:lnTo>
                  <a:lnTo>
                    <a:pt x="24" y="21"/>
                  </a:lnTo>
                  <a:lnTo>
                    <a:pt x="25" y="21"/>
                  </a:lnTo>
                  <a:lnTo>
                    <a:pt x="26" y="21"/>
                  </a:lnTo>
                  <a:lnTo>
                    <a:pt x="27" y="21"/>
                  </a:lnTo>
                  <a:lnTo>
                    <a:pt x="29" y="21"/>
                  </a:lnTo>
                  <a:lnTo>
                    <a:pt x="30" y="21"/>
                  </a:lnTo>
                  <a:lnTo>
                    <a:pt x="30" y="20"/>
                  </a:lnTo>
                  <a:lnTo>
                    <a:pt x="31" y="20"/>
                  </a:lnTo>
                  <a:lnTo>
                    <a:pt x="32" y="20"/>
                  </a:lnTo>
                  <a:lnTo>
                    <a:pt x="33" y="20"/>
                  </a:lnTo>
                  <a:lnTo>
                    <a:pt x="34" y="20"/>
                  </a:lnTo>
                  <a:lnTo>
                    <a:pt x="34" y="19"/>
                  </a:lnTo>
                  <a:lnTo>
                    <a:pt x="35" y="18"/>
                  </a:lnTo>
                  <a:lnTo>
                    <a:pt x="36" y="18"/>
                  </a:lnTo>
                  <a:lnTo>
                    <a:pt x="36" y="17"/>
                  </a:lnTo>
                  <a:lnTo>
                    <a:pt x="37" y="17"/>
                  </a:lnTo>
                  <a:lnTo>
                    <a:pt x="37" y="16"/>
                  </a:lnTo>
                  <a:lnTo>
                    <a:pt x="38" y="16"/>
                  </a:lnTo>
                  <a:lnTo>
                    <a:pt x="38" y="15"/>
                  </a:lnTo>
                  <a:lnTo>
                    <a:pt x="38" y="14"/>
                  </a:lnTo>
                  <a:lnTo>
                    <a:pt x="38" y="13"/>
                  </a:lnTo>
                  <a:lnTo>
                    <a:pt x="38" y="12"/>
                  </a:lnTo>
                  <a:lnTo>
                    <a:pt x="38" y="11"/>
                  </a:lnTo>
                  <a:lnTo>
                    <a:pt x="38" y="10"/>
                  </a:lnTo>
                  <a:lnTo>
                    <a:pt x="38" y="9"/>
                  </a:lnTo>
                  <a:lnTo>
                    <a:pt x="38" y="8"/>
                  </a:lnTo>
                  <a:lnTo>
                    <a:pt x="38" y="7"/>
                  </a:lnTo>
                  <a:lnTo>
                    <a:pt x="38" y="6"/>
                  </a:lnTo>
                  <a:lnTo>
                    <a:pt x="38" y="5"/>
                  </a:lnTo>
                  <a:lnTo>
                    <a:pt x="37" y="5"/>
                  </a:lnTo>
                  <a:lnTo>
                    <a:pt x="37" y="4"/>
                  </a:lnTo>
                  <a:lnTo>
                    <a:pt x="36" y="3"/>
                  </a:lnTo>
                  <a:lnTo>
                    <a:pt x="35" y="2"/>
                  </a:lnTo>
                  <a:lnTo>
                    <a:pt x="34" y="2"/>
                  </a:lnTo>
                  <a:lnTo>
                    <a:pt x="33" y="2"/>
                  </a:lnTo>
                  <a:lnTo>
                    <a:pt x="32" y="2"/>
                  </a:lnTo>
                  <a:lnTo>
                    <a:pt x="31" y="2"/>
                  </a:lnTo>
                  <a:lnTo>
                    <a:pt x="30" y="2"/>
                  </a:lnTo>
                  <a:lnTo>
                    <a:pt x="30" y="3"/>
                  </a:lnTo>
                  <a:lnTo>
                    <a:pt x="29" y="3"/>
                  </a:lnTo>
                  <a:lnTo>
                    <a:pt x="27" y="3"/>
                  </a:lnTo>
                  <a:lnTo>
                    <a:pt x="26" y="3"/>
                  </a:lnTo>
                  <a:lnTo>
                    <a:pt x="25" y="3"/>
                  </a:lnTo>
                  <a:lnTo>
                    <a:pt x="24" y="3"/>
                  </a:lnTo>
                  <a:lnTo>
                    <a:pt x="23" y="3"/>
                  </a:lnTo>
                  <a:lnTo>
                    <a:pt x="22" y="3"/>
                  </a:lnTo>
                  <a:lnTo>
                    <a:pt x="21" y="3"/>
                  </a:lnTo>
                  <a:lnTo>
                    <a:pt x="21" y="2"/>
                  </a:lnTo>
                  <a:lnTo>
                    <a:pt x="20" y="2"/>
                  </a:lnTo>
                  <a:lnTo>
                    <a:pt x="20" y="1"/>
                  </a:lnTo>
                  <a:lnTo>
                    <a:pt x="19" y="1"/>
                  </a:lnTo>
                  <a:lnTo>
                    <a:pt x="19" y="0"/>
                  </a:lnTo>
                  <a:lnTo>
                    <a:pt x="18" y="1"/>
                  </a:lnTo>
                  <a:lnTo>
                    <a:pt x="17" y="1"/>
                  </a:lnTo>
                  <a:lnTo>
                    <a:pt x="16" y="2"/>
                  </a:lnTo>
                  <a:lnTo>
                    <a:pt x="15" y="2"/>
                  </a:lnTo>
                  <a:lnTo>
                    <a:pt x="15" y="3"/>
                  </a:lnTo>
                  <a:lnTo>
                    <a:pt x="14" y="3"/>
                  </a:lnTo>
                  <a:lnTo>
                    <a:pt x="13" y="3"/>
                  </a:lnTo>
                  <a:lnTo>
                    <a:pt x="12" y="4"/>
                  </a:lnTo>
                  <a:lnTo>
                    <a:pt x="11" y="4"/>
                  </a:lnTo>
                  <a:lnTo>
                    <a:pt x="11" y="5"/>
                  </a:lnTo>
                  <a:lnTo>
                    <a:pt x="10" y="5"/>
                  </a:lnTo>
                  <a:lnTo>
                    <a:pt x="8" y="5"/>
                  </a:lnTo>
                  <a:lnTo>
                    <a:pt x="7" y="5"/>
                  </a:lnTo>
                  <a:lnTo>
                    <a:pt x="6" y="6"/>
                  </a:lnTo>
                  <a:lnTo>
                    <a:pt x="5" y="7"/>
                  </a:lnTo>
                  <a:lnTo>
                    <a:pt x="4" y="7"/>
                  </a:lnTo>
                  <a:lnTo>
                    <a:pt x="4" y="8"/>
                  </a:lnTo>
                  <a:lnTo>
                    <a:pt x="3" y="9"/>
                  </a:lnTo>
                  <a:lnTo>
                    <a:pt x="2" y="9"/>
                  </a:lnTo>
                  <a:lnTo>
                    <a:pt x="2" y="10"/>
                  </a:lnTo>
                  <a:lnTo>
                    <a:pt x="1" y="11"/>
                  </a:lnTo>
                  <a:lnTo>
                    <a:pt x="0" y="11"/>
                  </a:lnTo>
                  <a:lnTo>
                    <a:pt x="0" y="12"/>
                  </a:lnTo>
                  <a:lnTo>
                    <a:pt x="0" y="13"/>
                  </a:lnTo>
                </a:path>
              </a:pathLst>
            </a:custGeom>
            <a:solidFill>
              <a:srgbClr val="AAAAA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909" name="Freeform 427"/>
            <p:cNvSpPr>
              <a:spLocks/>
            </p:cNvSpPr>
            <p:nvPr/>
          </p:nvSpPr>
          <p:spPr bwMode="auto">
            <a:xfrm>
              <a:off x="1646" y="1512"/>
              <a:ext cx="36" cy="23"/>
            </a:xfrm>
            <a:custGeom>
              <a:avLst/>
              <a:gdLst>
                <a:gd name="T0" fmla="*/ 0 w 36"/>
                <a:gd name="T1" fmla="*/ 14 h 23"/>
                <a:gd name="T2" fmla="*/ 0 w 36"/>
                <a:gd name="T3" fmla="*/ 16 h 23"/>
                <a:gd name="T4" fmla="*/ 1 w 36"/>
                <a:gd name="T5" fmla="*/ 18 h 23"/>
                <a:gd name="T6" fmla="*/ 2 w 36"/>
                <a:gd name="T7" fmla="*/ 19 h 23"/>
                <a:gd name="T8" fmla="*/ 3 w 36"/>
                <a:gd name="T9" fmla="*/ 20 h 23"/>
                <a:gd name="T10" fmla="*/ 5 w 36"/>
                <a:gd name="T11" fmla="*/ 20 h 23"/>
                <a:gd name="T12" fmla="*/ 7 w 36"/>
                <a:gd name="T13" fmla="*/ 21 h 23"/>
                <a:gd name="T14" fmla="*/ 8 w 36"/>
                <a:gd name="T15" fmla="*/ 22 h 23"/>
                <a:gd name="T16" fmla="*/ 10 w 36"/>
                <a:gd name="T17" fmla="*/ 22 h 23"/>
                <a:gd name="T18" fmla="*/ 12 w 36"/>
                <a:gd name="T19" fmla="*/ 22 h 23"/>
                <a:gd name="T20" fmla="*/ 14 w 36"/>
                <a:gd name="T21" fmla="*/ 22 h 23"/>
                <a:gd name="T22" fmla="*/ 15 w 36"/>
                <a:gd name="T23" fmla="*/ 21 h 23"/>
                <a:gd name="T24" fmla="*/ 17 w 36"/>
                <a:gd name="T25" fmla="*/ 21 h 23"/>
                <a:gd name="T26" fmla="*/ 19 w 36"/>
                <a:gd name="T27" fmla="*/ 21 h 23"/>
                <a:gd name="T28" fmla="*/ 21 w 36"/>
                <a:gd name="T29" fmla="*/ 21 h 23"/>
                <a:gd name="T30" fmla="*/ 23 w 36"/>
                <a:gd name="T31" fmla="*/ 21 h 23"/>
                <a:gd name="T32" fmla="*/ 25 w 36"/>
                <a:gd name="T33" fmla="*/ 21 h 23"/>
                <a:gd name="T34" fmla="*/ 27 w 36"/>
                <a:gd name="T35" fmla="*/ 21 h 23"/>
                <a:gd name="T36" fmla="*/ 29 w 36"/>
                <a:gd name="T37" fmla="*/ 20 h 23"/>
                <a:gd name="T38" fmla="*/ 31 w 36"/>
                <a:gd name="T39" fmla="*/ 20 h 23"/>
                <a:gd name="T40" fmla="*/ 32 w 36"/>
                <a:gd name="T41" fmla="*/ 18 h 23"/>
                <a:gd name="T42" fmla="*/ 33 w 36"/>
                <a:gd name="T43" fmla="*/ 17 h 23"/>
                <a:gd name="T44" fmla="*/ 34 w 36"/>
                <a:gd name="T45" fmla="*/ 16 h 23"/>
                <a:gd name="T46" fmla="*/ 35 w 36"/>
                <a:gd name="T47" fmla="*/ 15 h 23"/>
                <a:gd name="T48" fmla="*/ 35 w 36"/>
                <a:gd name="T49" fmla="*/ 13 h 23"/>
                <a:gd name="T50" fmla="*/ 35 w 36"/>
                <a:gd name="T51" fmla="*/ 11 h 23"/>
                <a:gd name="T52" fmla="*/ 35 w 36"/>
                <a:gd name="T53" fmla="*/ 9 h 23"/>
                <a:gd name="T54" fmla="*/ 35 w 36"/>
                <a:gd name="T55" fmla="*/ 7 h 23"/>
                <a:gd name="T56" fmla="*/ 35 w 36"/>
                <a:gd name="T57" fmla="*/ 5 h 23"/>
                <a:gd name="T58" fmla="*/ 34 w 36"/>
                <a:gd name="T59" fmla="*/ 4 h 23"/>
                <a:gd name="T60" fmla="*/ 33 w 36"/>
                <a:gd name="T61" fmla="*/ 2 h 23"/>
                <a:gd name="T62" fmla="*/ 31 w 36"/>
                <a:gd name="T63" fmla="*/ 1 h 23"/>
                <a:gd name="T64" fmla="*/ 29 w 36"/>
                <a:gd name="T65" fmla="*/ 1 h 23"/>
                <a:gd name="T66" fmla="*/ 27 w 36"/>
                <a:gd name="T67" fmla="*/ 1 h 23"/>
                <a:gd name="T68" fmla="*/ 26 w 36"/>
                <a:gd name="T69" fmla="*/ 2 h 23"/>
                <a:gd name="T70" fmla="*/ 24 w 36"/>
                <a:gd name="T71" fmla="*/ 2 h 23"/>
                <a:gd name="T72" fmla="*/ 22 w 36"/>
                <a:gd name="T73" fmla="*/ 2 h 23"/>
                <a:gd name="T74" fmla="*/ 20 w 36"/>
                <a:gd name="T75" fmla="*/ 2 h 23"/>
                <a:gd name="T76" fmla="*/ 19 w 36"/>
                <a:gd name="T77" fmla="*/ 1 h 23"/>
                <a:gd name="T78" fmla="*/ 18 w 36"/>
                <a:gd name="T79" fmla="*/ 0 h 23"/>
                <a:gd name="T80" fmla="*/ 16 w 36"/>
                <a:gd name="T81" fmla="*/ 0 h 23"/>
                <a:gd name="T82" fmla="*/ 14 w 36"/>
                <a:gd name="T83" fmla="*/ 2 h 23"/>
                <a:gd name="T84" fmla="*/ 12 w 36"/>
                <a:gd name="T85" fmla="*/ 2 h 23"/>
                <a:gd name="T86" fmla="*/ 10 w 36"/>
                <a:gd name="T87" fmla="*/ 3 h 23"/>
                <a:gd name="T88" fmla="*/ 8 w 36"/>
                <a:gd name="T89" fmla="*/ 4 h 23"/>
                <a:gd name="T90" fmla="*/ 6 w 36"/>
                <a:gd name="T91" fmla="*/ 5 h 23"/>
                <a:gd name="T92" fmla="*/ 5 w 36"/>
                <a:gd name="T93" fmla="*/ 6 h 23"/>
                <a:gd name="T94" fmla="*/ 4 w 36"/>
                <a:gd name="T95" fmla="*/ 7 h 23"/>
                <a:gd name="T96" fmla="*/ 2 w 36"/>
                <a:gd name="T97" fmla="*/ 8 h 23"/>
                <a:gd name="T98" fmla="*/ 1 w 36"/>
                <a:gd name="T99" fmla="*/ 9 h 23"/>
                <a:gd name="T100" fmla="*/ 0 w 36"/>
                <a:gd name="T101" fmla="*/ 10 h 23"/>
                <a:gd name="T102" fmla="*/ 0 w 36"/>
                <a:gd name="T103" fmla="*/ 12 h 2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6" h="23">
                  <a:moveTo>
                    <a:pt x="0" y="13"/>
                  </a:moveTo>
                  <a:lnTo>
                    <a:pt x="0" y="14"/>
                  </a:lnTo>
                  <a:lnTo>
                    <a:pt x="0" y="15"/>
                  </a:lnTo>
                  <a:lnTo>
                    <a:pt x="0" y="16"/>
                  </a:lnTo>
                  <a:lnTo>
                    <a:pt x="1" y="17"/>
                  </a:lnTo>
                  <a:lnTo>
                    <a:pt x="1" y="18"/>
                  </a:lnTo>
                  <a:lnTo>
                    <a:pt x="2" y="18"/>
                  </a:lnTo>
                  <a:lnTo>
                    <a:pt x="2" y="19"/>
                  </a:lnTo>
                  <a:lnTo>
                    <a:pt x="3" y="19"/>
                  </a:lnTo>
                  <a:lnTo>
                    <a:pt x="3" y="20"/>
                  </a:lnTo>
                  <a:lnTo>
                    <a:pt x="4" y="20"/>
                  </a:lnTo>
                  <a:lnTo>
                    <a:pt x="5" y="20"/>
                  </a:lnTo>
                  <a:lnTo>
                    <a:pt x="6" y="21"/>
                  </a:lnTo>
                  <a:lnTo>
                    <a:pt x="7" y="21"/>
                  </a:lnTo>
                  <a:lnTo>
                    <a:pt x="7" y="22"/>
                  </a:lnTo>
                  <a:lnTo>
                    <a:pt x="8" y="22"/>
                  </a:lnTo>
                  <a:lnTo>
                    <a:pt x="9" y="22"/>
                  </a:lnTo>
                  <a:lnTo>
                    <a:pt x="10" y="22"/>
                  </a:lnTo>
                  <a:lnTo>
                    <a:pt x="11" y="22"/>
                  </a:lnTo>
                  <a:lnTo>
                    <a:pt x="12" y="22"/>
                  </a:lnTo>
                  <a:lnTo>
                    <a:pt x="13" y="22"/>
                  </a:lnTo>
                  <a:lnTo>
                    <a:pt x="14" y="22"/>
                  </a:lnTo>
                  <a:lnTo>
                    <a:pt x="14" y="21"/>
                  </a:lnTo>
                  <a:lnTo>
                    <a:pt x="15" y="21"/>
                  </a:lnTo>
                  <a:lnTo>
                    <a:pt x="16" y="21"/>
                  </a:lnTo>
                  <a:lnTo>
                    <a:pt x="17" y="21"/>
                  </a:lnTo>
                  <a:lnTo>
                    <a:pt x="18" y="21"/>
                  </a:lnTo>
                  <a:lnTo>
                    <a:pt x="19" y="21"/>
                  </a:lnTo>
                  <a:lnTo>
                    <a:pt x="20" y="21"/>
                  </a:lnTo>
                  <a:lnTo>
                    <a:pt x="21" y="21"/>
                  </a:lnTo>
                  <a:lnTo>
                    <a:pt x="22" y="21"/>
                  </a:lnTo>
                  <a:lnTo>
                    <a:pt x="23" y="21"/>
                  </a:lnTo>
                  <a:lnTo>
                    <a:pt x="24" y="21"/>
                  </a:lnTo>
                  <a:lnTo>
                    <a:pt x="25" y="21"/>
                  </a:lnTo>
                  <a:lnTo>
                    <a:pt x="26" y="21"/>
                  </a:lnTo>
                  <a:lnTo>
                    <a:pt x="27" y="21"/>
                  </a:lnTo>
                  <a:lnTo>
                    <a:pt x="28" y="20"/>
                  </a:lnTo>
                  <a:lnTo>
                    <a:pt x="29" y="20"/>
                  </a:lnTo>
                  <a:lnTo>
                    <a:pt x="30" y="20"/>
                  </a:lnTo>
                  <a:lnTo>
                    <a:pt x="31" y="20"/>
                  </a:lnTo>
                  <a:lnTo>
                    <a:pt x="31" y="19"/>
                  </a:lnTo>
                  <a:lnTo>
                    <a:pt x="32" y="18"/>
                  </a:lnTo>
                  <a:lnTo>
                    <a:pt x="33" y="18"/>
                  </a:lnTo>
                  <a:lnTo>
                    <a:pt x="33" y="17"/>
                  </a:lnTo>
                  <a:lnTo>
                    <a:pt x="34" y="17"/>
                  </a:lnTo>
                  <a:lnTo>
                    <a:pt x="34" y="16"/>
                  </a:lnTo>
                  <a:lnTo>
                    <a:pt x="35" y="16"/>
                  </a:lnTo>
                  <a:lnTo>
                    <a:pt x="35" y="15"/>
                  </a:lnTo>
                  <a:lnTo>
                    <a:pt x="35" y="14"/>
                  </a:lnTo>
                  <a:lnTo>
                    <a:pt x="35" y="13"/>
                  </a:lnTo>
                  <a:lnTo>
                    <a:pt x="35" y="12"/>
                  </a:lnTo>
                  <a:lnTo>
                    <a:pt x="35" y="11"/>
                  </a:lnTo>
                  <a:lnTo>
                    <a:pt x="35" y="10"/>
                  </a:lnTo>
                  <a:lnTo>
                    <a:pt x="35" y="9"/>
                  </a:lnTo>
                  <a:lnTo>
                    <a:pt x="35" y="8"/>
                  </a:lnTo>
                  <a:lnTo>
                    <a:pt x="35" y="7"/>
                  </a:lnTo>
                  <a:lnTo>
                    <a:pt x="35" y="6"/>
                  </a:lnTo>
                  <a:lnTo>
                    <a:pt x="35" y="5"/>
                  </a:lnTo>
                  <a:lnTo>
                    <a:pt x="35" y="4"/>
                  </a:lnTo>
                  <a:lnTo>
                    <a:pt x="34" y="4"/>
                  </a:lnTo>
                  <a:lnTo>
                    <a:pt x="34" y="3"/>
                  </a:lnTo>
                  <a:lnTo>
                    <a:pt x="33" y="2"/>
                  </a:lnTo>
                  <a:lnTo>
                    <a:pt x="31" y="2"/>
                  </a:lnTo>
                  <a:lnTo>
                    <a:pt x="31" y="1"/>
                  </a:lnTo>
                  <a:lnTo>
                    <a:pt x="30" y="1"/>
                  </a:lnTo>
                  <a:lnTo>
                    <a:pt x="29" y="1"/>
                  </a:lnTo>
                  <a:lnTo>
                    <a:pt x="28" y="1"/>
                  </a:lnTo>
                  <a:lnTo>
                    <a:pt x="27" y="1"/>
                  </a:lnTo>
                  <a:lnTo>
                    <a:pt x="27" y="2"/>
                  </a:lnTo>
                  <a:lnTo>
                    <a:pt x="26" y="2"/>
                  </a:lnTo>
                  <a:lnTo>
                    <a:pt x="25" y="2"/>
                  </a:lnTo>
                  <a:lnTo>
                    <a:pt x="24" y="2"/>
                  </a:lnTo>
                  <a:lnTo>
                    <a:pt x="23" y="2"/>
                  </a:lnTo>
                  <a:lnTo>
                    <a:pt x="22" y="2"/>
                  </a:lnTo>
                  <a:lnTo>
                    <a:pt x="21" y="2"/>
                  </a:lnTo>
                  <a:lnTo>
                    <a:pt x="20" y="2"/>
                  </a:lnTo>
                  <a:lnTo>
                    <a:pt x="19" y="2"/>
                  </a:lnTo>
                  <a:lnTo>
                    <a:pt x="19" y="1"/>
                  </a:lnTo>
                  <a:lnTo>
                    <a:pt x="18" y="1"/>
                  </a:lnTo>
                  <a:lnTo>
                    <a:pt x="18" y="0"/>
                  </a:lnTo>
                  <a:lnTo>
                    <a:pt x="17" y="0"/>
                  </a:lnTo>
                  <a:lnTo>
                    <a:pt x="16" y="0"/>
                  </a:lnTo>
                  <a:lnTo>
                    <a:pt x="15" y="1"/>
                  </a:lnTo>
                  <a:lnTo>
                    <a:pt x="14" y="2"/>
                  </a:lnTo>
                  <a:lnTo>
                    <a:pt x="13" y="2"/>
                  </a:lnTo>
                  <a:lnTo>
                    <a:pt x="12" y="2"/>
                  </a:lnTo>
                  <a:lnTo>
                    <a:pt x="11" y="3"/>
                  </a:lnTo>
                  <a:lnTo>
                    <a:pt x="10" y="3"/>
                  </a:lnTo>
                  <a:lnTo>
                    <a:pt x="9" y="4"/>
                  </a:lnTo>
                  <a:lnTo>
                    <a:pt x="8" y="4"/>
                  </a:lnTo>
                  <a:lnTo>
                    <a:pt x="7" y="5"/>
                  </a:lnTo>
                  <a:lnTo>
                    <a:pt x="6" y="5"/>
                  </a:lnTo>
                  <a:lnTo>
                    <a:pt x="6" y="6"/>
                  </a:lnTo>
                  <a:lnTo>
                    <a:pt x="5" y="6"/>
                  </a:lnTo>
                  <a:lnTo>
                    <a:pt x="4" y="6"/>
                  </a:lnTo>
                  <a:lnTo>
                    <a:pt x="4" y="7"/>
                  </a:lnTo>
                  <a:lnTo>
                    <a:pt x="3" y="7"/>
                  </a:lnTo>
                  <a:lnTo>
                    <a:pt x="2" y="8"/>
                  </a:lnTo>
                  <a:lnTo>
                    <a:pt x="2" y="9"/>
                  </a:lnTo>
                  <a:lnTo>
                    <a:pt x="1" y="9"/>
                  </a:lnTo>
                  <a:lnTo>
                    <a:pt x="1" y="10"/>
                  </a:lnTo>
                  <a:lnTo>
                    <a:pt x="0" y="10"/>
                  </a:lnTo>
                  <a:lnTo>
                    <a:pt x="0" y="11"/>
                  </a:lnTo>
                  <a:lnTo>
                    <a:pt x="0" y="12"/>
                  </a:lnTo>
                  <a:lnTo>
                    <a:pt x="0" y="13"/>
                  </a:lnTo>
                </a:path>
              </a:pathLst>
            </a:custGeom>
            <a:solidFill>
              <a:srgbClr val="AAAAA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910" name="Freeform 428"/>
            <p:cNvSpPr>
              <a:spLocks/>
            </p:cNvSpPr>
            <p:nvPr/>
          </p:nvSpPr>
          <p:spPr bwMode="auto">
            <a:xfrm>
              <a:off x="1870" y="1654"/>
              <a:ext cx="40" cy="25"/>
            </a:xfrm>
            <a:custGeom>
              <a:avLst/>
              <a:gdLst>
                <a:gd name="T0" fmla="*/ 0 w 40"/>
                <a:gd name="T1" fmla="*/ 15 h 25"/>
                <a:gd name="T2" fmla="*/ 1 w 40"/>
                <a:gd name="T3" fmla="*/ 17 h 25"/>
                <a:gd name="T4" fmla="*/ 2 w 40"/>
                <a:gd name="T5" fmla="*/ 19 h 25"/>
                <a:gd name="T6" fmla="*/ 3 w 40"/>
                <a:gd name="T7" fmla="*/ 20 h 25"/>
                <a:gd name="T8" fmla="*/ 4 w 40"/>
                <a:gd name="T9" fmla="*/ 21 h 25"/>
                <a:gd name="T10" fmla="*/ 5 w 40"/>
                <a:gd name="T11" fmla="*/ 22 h 25"/>
                <a:gd name="T12" fmla="*/ 6 w 40"/>
                <a:gd name="T13" fmla="*/ 23 h 25"/>
                <a:gd name="T14" fmla="*/ 8 w 40"/>
                <a:gd name="T15" fmla="*/ 23 h 25"/>
                <a:gd name="T16" fmla="*/ 11 w 40"/>
                <a:gd name="T17" fmla="*/ 24 h 25"/>
                <a:gd name="T18" fmla="*/ 13 w 40"/>
                <a:gd name="T19" fmla="*/ 24 h 25"/>
                <a:gd name="T20" fmla="*/ 15 w 40"/>
                <a:gd name="T21" fmla="*/ 24 h 25"/>
                <a:gd name="T22" fmla="*/ 17 w 40"/>
                <a:gd name="T23" fmla="*/ 23 h 25"/>
                <a:gd name="T24" fmla="*/ 19 w 40"/>
                <a:gd name="T25" fmla="*/ 23 h 25"/>
                <a:gd name="T26" fmla="*/ 21 w 40"/>
                <a:gd name="T27" fmla="*/ 23 h 25"/>
                <a:gd name="T28" fmla="*/ 23 w 40"/>
                <a:gd name="T29" fmla="*/ 23 h 25"/>
                <a:gd name="T30" fmla="*/ 25 w 40"/>
                <a:gd name="T31" fmla="*/ 23 h 25"/>
                <a:gd name="T32" fmla="*/ 27 w 40"/>
                <a:gd name="T33" fmla="*/ 23 h 25"/>
                <a:gd name="T34" fmla="*/ 30 w 40"/>
                <a:gd name="T35" fmla="*/ 23 h 25"/>
                <a:gd name="T36" fmla="*/ 32 w 40"/>
                <a:gd name="T37" fmla="*/ 23 h 25"/>
                <a:gd name="T38" fmla="*/ 33 w 40"/>
                <a:gd name="T39" fmla="*/ 22 h 25"/>
                <a:gd name="T40" fmla="*/ 34 w 40"/>
                <a:gd name="T41" fmla="*/ 21 h 25"/>
                <a:gd name="T42" fmla="*/ 36 w 40"/>
                <a:gd name="T43" fmla="*/ 21 h 25"/>
                <a:gd name="T44" fmla="*/ 37 w 40"/>
                <a:gd name="T45" fmla="*/ 19 h 25"/>
                <a:gd name="T46" fmla="*/ 38 w 40"/>
                <a:gd name="T47" fmla="*/ 18 h 25"/>
                <a:gd name="T48" fmla="*/ 39 w 40"/>
                <a:gd name="T49" fmla="*/ 17 h 25"/>
                <a:gd name="T50" fmla="*/ 39 w 40"/>
                <a:gd name="T51" fmla="*/ 15 h 25"/>
                <a:gd name="T52" fmla="*/ 39 w 40"/>
                <a:gd name="T53" fmla="*/ 13 h 25"/>
                <a:gd name="T54" fmla="*/ 39 w 40"/>
                <a:gd name="T55" fmla="*/ 10 h 25"/>
                <a:gd name="T56" fmla="*/ 39 w 40"/>
                <a:gd name="T57" fmla="*/ 8 h 25"/>
                <a:gd name="T58" fmla="*/ 39 w 40"/>
                <a:gd name="T59" fmla="*/ 6 h 25"/>
                <a:gd name="T60" fmla="*/ 38 w 40"/>
                <a:gd name="T61" fmla="*/ 5 h 25"/>
                <a:gd name="T62" fmla="*/ 37 w 40"/>
                <a:gd name="T63" fmla="*/ 4 h 25"/>
                <a:gd name="T64" fmla="*/ 36 w 40"/>
                <a:gd name="T65" fmla="*/ 3 h 25"/>
                <a:gd name="T66" fmla="*/ 35 w 40"/>
                <a:gd name="T67" fmla="*/ 2 h 25"/>
                <a:gd name="T68" fmla="*/ 33 w 40"/>
                <a:gd name="T69" fmla="*/ 2 h 25"/>
                <a:gd name="T70" fmla="*/ 31 w 40"/>
                <a:gd name="T71" fmla="*/ 2 h 25"/>
                <a:gd name="T72" fmla="*/ 30 w 40"/>
                <a:gd name="T73" fmla="*/ 3 h 25"/>
                <a:gd name="T74" fmla="*/ 27 w 40"/>
                <a:gd name="T75" fmla="*/ 3 h 25"/>
                <a:gd name="T76" fmla="*/ 26 w 40"/>
                <a:gd name="T77" fmla="*/ 4 h 25"/>
                <a:gd name="T78" fmla="*/ 24 w 40"/>
                <a:gd name="T79" fmla="*/ 3 h 25"/>
                <a:gd name="T80" fmla="*/ 22 w 40"/>
                <a:gd name="T81" fmla="*/ 3 h 25"/>
                <a:gd name="T82" fmla="*/ 21 w 40"/>
                <a:gd name="T83" fmla="*/ 2 h 25"/>
                <a:gd name="T84" fmla="*/ 20 w 40"/>
                <a:gd name="T85" fmla="*/ 1 h 25"/>
                <a:gd name="T86" fmla="*/ 19 w 40"/>
                <a:gd name="T87" fmla="*/ 1 h 25"/>
                <a:gd name="T88" fmla="*/ 18 w 40"/>
                <a:gd name="T89" fmla="*/ 2 h 25"/>
                <a:gd name="T90" fmla="*/ 16 w 40"/>
                <a:gd name="T91" fmla="*/ 2 h 25"/>
                <a:gd name="T92" fmla="*/ 14 w 40"/>
                <a:gd name="T93" fmla="*/ 4 h 25"/>
                <a:gd name="T94" fmla="*/ 12 w 40"/>
                <a:gd name="T95" fmla="*/ 4 h 25"/>
                <a:gd name="T96" fmla="*/ 9 w 40"/>
                <a:gd name="T97" fmla="*/ 5 h 25"/>
                <a:gd name="T98" fmla="*/ 7 w 40"/>
                <a:gd name="T99" fmla="*/ 6 h 25"/>
                <a:gd name="T100" fmla="*/ 5 w 40"/>
                <a:gd name="T101" fmla="*/ 8 h 25"/>
                <a:gd name="T102" fmla="*/ 4 w 40"/>
                <a:gd name="T103" fmla="*/ 9 h 25"/>
                <a:gd name="T104" fmla="*/ 2 w 40"/>
                <a:gd name="T105" fmla="*/ 10 h 25"/>
                <a:gd name="T106" fmla="*/ 1 w 40"/>
                <a:gd name="T107" fmla="*/ 13 h 25"/>
                <a:gd name="T108" fmla="*/ 1 w 40"/>
                <a:gd name="T109" fmla="*/ 15 h 2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 h="25">
                  <a:moveTo>
                    <a:pt x="1" y="15"/>
                  </a:moveTo>
                  <a:lnTo>
                    <a:pt x="0" y="15"/>
                  </a:lnTo>
                  <a:lnTo>
                    <a:pt x="0" y="16"/>
                  </a:lnTo>
                  <a:lnTo>
                    <a:pt x="1" y="17"/>
                  </a:lnTo>
                  <a:lnTo>
                    <a:pt x="1" y="18"/>
                  </a:lnTo>
                  <a:lnTo>
                    <a:pt x="2" y="19"/>
                  </a:lnTo>
                  <a:lnTo>
                    <a:pt x="2" y="20"/>
                  </a:lnTo>
                  <a:lnTo>
                    <a:pt x="3" y="20"/>
                  </a:lnTo>
                  <a:lnTo>
                    <a:pt x="3" y="21"/>
                  </a:lnTo>
                  <a:lnTo>
                    <a:pt x="4" y="21"/>
                  </a:lnTo>
                  <a:lnTo>
                    <a:pt x="5" y="21"/>
                  </a:lnTo>
                  <a:lnTo>
                    <a:pt x="5" y="22"/>
                  </a:lnTo>
                  <a:lnTo>
                    <a:pt x="6" y="22"/>
                  </a:lnTo>
                  <a:lnTo>
                    <a:pt x="6" y="23"/>
                  </a:lnTo>
                  <a:lnTo>
                    <a:pt x="7" y="23"/>
                  </a:lnTo>
                  <a:lnTo>
                    <a:pt x="8" y="23"/>
                  </a:lnTo>
                  <a:lnTo>
                    <a:pt x="9" y="24"/>
                  </a:lnTo>
                  <a:lnTo>
                    <a:pt x="11" y="24"/>
                  </a:lnTo>
                  <a:lnTo>
                    <a:pt x="12" y="24"/>
                  </a:lnTo>
                  <a:lnTo>
                    <a:pt x="13" y="24"/>
                  </a:lnTo>
                  <a:lnTo>
                    <a:pt x="14" y="24"/>
                  </a:lnTo>
                  <a:lnTo>
                    <a:pt x="15" y="24"/>
                  </a:lnTo>
                  <a:lnTo>
                    <a:pt x="16" y="23"/>
                  </a:lnTo>
                  <a:lnTo>
                    <a:pt x="17" y="23"/>
                  </a:lnTo>
                  <a:lnTo>
                    <a:pt x="18" y="23"/>
                  </a:lnTo>
                  <a:lnTo>
                    <a:pt x="19" y="23"/>
                  </a:lnTo>
                  <a:lnTo>
                    <a:pt x="20" y="23"/>
                  </a:lnTo>
                  <a:lnTo>
                    <a:pt x="21" y="23"/>
                  </a:lnTo>
                  <a:lnTo>
                    <a:pt x="22" y="23"/>
                  </a:lnTo>
                  <a:lnTo>
                    <a:pt x="23" y="23"/>
                  </a:lnTo>
                  <a:lnTo>
                    <a:pt x="24" y="23"/>
                  </a:lnTo>
                  <a:lnTo>
                    <a:pt x="25" y="23"/>
                  </a:lnTo>
                  <a:lnTo>
                    <a:pt x="26" y="23"/>
                  </a:lnTo>
                  <a:lnTo>
                    <a:pt x="27" y="23"/>
                  </a:lnTo>
                  <a:lnTo>
                    <a:pt x="28" y="23"/>
                  </a:lnTo>
                  <a:lnTo>
                    <a:pt x="30" y="23"/>
                  </a:lnTo>
                  <a:lnTo>
                    <a:pt x="31" y="23"/>
                  </a:lnTo>
                  <a:lnTo>
                    <a:pt x="32" y="23"/>
                  </a:lnTo>
                  <a:lnTo>
                    <a:pt x="32" y="22"/>
                  </a:lnTo>
                  <a:lnTo>
                    <a:pt x="33" y="22"/>
                  </a:lnTo>
                  <a:lnTo>
                    <a:pt x="34" y="22"/>
                  </a:lnTo>
                  <a:lnTo>
                    <a:pt x="34" y="21"/>
                  </a:lnTo>
                  <a:lnTo>
                    <a:pt x="35" y="21"/>
                  </a:lnTo>
                  <a:lnTo>
                    <a:pt x="36" y="21"/>
                  </a:lnTo>
                  <a:lnTo>
                    <a:pt x="36" y="20"/>
                  </a:lnTo>
                  <a:lnTo>
                    <a:pt x="37" y="19"/>
                  </a:lnTo>
                  <a:lnTo>
                    <a:pt x="38" y="19"/>
                  </a:lnTo>
                  <a:lnTo>
                    <a:pt x="38" y="18"/>
                  </a:lnTo>
                  <a:lnTo>
                    <a:pt x="38" y="17"/>
                  </a:lnTo>
                  <a:lnTo>
                    <a:pt x="39" y="17"/>
                  </a:lnTo>
                  <a:lnTo>
                    <a:pt x="39" y="16"/>
                  </a:lnTo>
                  <a:lnTo>
                    <a:pt x="39" y="15"/>
                  </a:lnTo>
                  <a:lnTo>
                    <a:pt x="39" y="14"/>
                  </a:lnTo>
                  <a:lnTo>
                    <a:pt x="39" y="13"/>
                  </a:lnTo>
                  <a:lnTo>
                    <a:pt x="39" y="11"/>
                  </a:lnTo>
                  <a:lnTo>
                    <a:pt x="39" y="10"/>
                  </a:lnTo>
                  <a:lnTo>
                    <a:pt x="39" y="9"/>
                  </a:lnTo>
                  <a:lnTo>
                    <a:pt x="39" y="8"/>
                  </a:lnTo>
                  <a:lnTo>
                    <a:pt x="39" y="7"/>
                  </a:lnTo>
                  <a:lnTo>
                    <a:pt x="39" y="6"/>
                  </a:lnTo>
                  <a:lnTo>
                    <a:pt x="38" y="6"/>
                  </a:lnTo>
                  <a:lnTo>
                    <a:pt x="38" y="5"/>
                  </a:lnTo>
                  <a:lnTo>
                    <a:pt x="38" y="4"/>
                  </a:lnTo>
                  <a:lnTo>
                    <a:pt x="37" y="4"/>
                  </a:lnTo>
                  <a:lnTo>
                    <a:pt x="36" y="4"/>
                  </a:lnTo>
                  <a:lnTo>
                    <a:pt x="36" y="3"/>
                  </a:lnTo>
                  <a:lnTo>
                    <a:pt x="35" y="3"/>
                  </a:lnTo>
                  <a:lnTo>
                    <a:pt x="35" y="2"/>
                  </a:lnTo>
                  <a:lnTo>
                    <a:pt x="34" y="2"/>
                  </a:lnTo>
                  <a:lnTo>
                    <a:pt x="33" y="2"/>
                  </a:lnTo>
                  <a:lnTo>
                    <a:pt x="32" y="2"/>
                  </a:lnTo>
                  <a:lnTo>
                    <a:pt x="31" y="2"/>
                  </a:lnTo>
                  <a:lnTo>
                    <a:pt x="31" y="3"/>
                  </a:lnTo>
                  <a:lnTo>
                    <a:pt x="30" y="3"/>
                  </a:lnTo>
                  <a:lnTo>
                    <a:pt x="28" y="3"/>
                  </a:lnTo>
                  <a:lnTo>
                    <a:pt x="27" y="3"/>
                  </a:lnTo>
                  <a:lnTo>
                    <a:pt x="27" y="4"/>
                  </a:lnTo>
                  <a:lnTo>
                    <a:pt x="26" y="4"/>
                  </a:lnTo>
                  <a:lnTo>
                    <a:pt x="25" y="4"/>
                  </a:lnTo>
                  <a:lnTo>
                    <a:pt x="24" y="3"/>
                  </a:lnTo>
                  <a:lnTo>
                    <a:pt x="23" y="3"/>
                  </a:lnTo>
                  <a:lnTo>
                    <a:pt x="22" y="3"/>
                  </a:lnTo>
                  <a:lnTo>
                    <a:pt x="22" y="2"/>
                  </a:lnTo>
                  <a:lnTo>
                    <a:pt x="21" y="2"/>
                  </a:lnTo>
                  <a:lnTo>
                    <a:pt x="21" y="1"/>
                  </a:lnTo>
                  <a:lnTo>
                    <a:pt x="20" y="1"/>
                  </a:lnTo>
                  <a:lnTo>
                    <a:pt x="20" y="0"/>
                  </a:lnTo>
                  <a:lnTo>
                    <a:pt x="19" y="1"/>
                  </a:lnTo>
                  <a:lnTo>
                    <a:pt x="18" y="1"/>
                  </a:lnTo>
                  <a:lnTo>
                    <a:pt x="18" y="2"/>
                  </a:lnTo>
                  <a:lnTo>
                    <a:pt x="17" y="2"/>
                  </a:lnTo>
                  <a:lnTo>
                    <a:pt x="16" y="2"/>
                  </a:lnTo>
                  <a:lnTo>
                    <a:pt x="15" y="3"/>
                  </a:lnTo>
                  <a:lnTo>
                    <a:pt x="14" y="4"/>
                  </a:lnTo>
                  <a:lnTo>
                    <a:pt x="13" y="4"/>
                  </a:lnTo>
                  <a:lnTo>
                    <a:pt x="12" y="4"/>
                  </a:lnTo>
                  <a:lnTo>
                    <a:pt x="11" y="5"/>
                  </a:lnTo>
                  <a:lnTo>
                    <a:pt x="9" y="5"/>
                  </a:lnTo>
                  <a:lnTo>
                    <a:pt x="8" y="6"/>
                  </a:lnTo>
                  <a:lnTo>
                    <a:pt x="7" y="6"/>
                  </a:lnTo>
                  <a:lnTo>
                    <a:pt x="6" y="7"/>
                  </a:lnTo>
                  <a:lnTo>
                    <a:pt x="5" y="8"/>
                  </a:lnTo>
                  <a:lnTo>
                    <a:pt x="4" y="8"/>
                  </a:lnTo>
                  <a:lnTo>
                    <a:pt x="4" y="9"/>
                  </a:lnTo>
                  <a:lnTo>
                    <a:pt x="3" y="10"/>
                  </a:lnTo>
                  <a:lnTo>
                    <a:pt x="2" y="10"/>
                  </a:lnTo>
                  <a:lnTo>
                    <a:pt x="2" y="11"/>
                  </a:lnTo>
                  <a:lnTo>
                    <a:pt x="1" y="13"/>
                  </a:lnTo>
                  <a:lnTo>
                    <a:pt x="1" y="14"/>
                  </a:lnTo>
                  <a:lnTo>
                    <a:pt x="1" y="15"/>
                  </a:lnTo>
                </a:path>
              </a:pathLst>
            </a:custGeom>
            <a:solidFill>
              <a:srgbClr val="AAAAA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911" name="Freeform 429"/>
            <p:cNvSpPr>
              <a:spLocks/>
            </p:cNvSpPr>
            <p:nvPr/>
          </p:nvSpPr>
          <p:spPr bwMode="auto">
            <a:xfrm>
              <a:off x="1483" y="1608"/>
              <a:ext cx="39" cy="30"/>
            </a:xfrm>
            <a:custGeom>
              <a:avLst/>
              <a:gdLst>
                <a:gd name="T0" fmla="*/ 20 w 39"/>
                <a:gd name="T1" fmla="*/ 24 h 30"/>
                <a:gd name="T2" fmla="*/ 21 w 39"/>
                <a:gd name="T3" fmla="*/ 25 h 30"/>
                <a:gd name="T4" fmla="*/ 22 w 39"/>
                <a:gd name="T5" fmla="*/ 26 h 30"/>
                <a:gd name="T6" fmla="*/ 23 w 39"/>
                <a:gd name="T7" fmla="*/ 27 h 30"/>
                <a:gd name="T8" fmla="*/ 24 w 39"/>
                <a:gd name="T9" fmla="*/ 28 h 30"/>
                <a:gd name="T10" fmla="*/ 25 w 39"/>
                <a:gd name="T11" fmla="*/ 29 h 30"/>
                <a:gd name="T12" fmla="*/ 27 w 39"/>
                <a:gd name="T13" fmla="*/ 29 h 30"/>
                <a:gd name="T14" fmla="*/ 29 w 39"/>
                <a:gd name="T15" fmla="*/ 29 h 30"/>
                <a:gd name="T16" fmla="*/ 30 w 39"/>
                <a:gd name="T17" fmla="*/ 28 h 30"/>
                <a:gd name="T18" fmla="*/ 31 w 39"/>
                <a:gd name="T19" fmla="*/ 27 h 30"/>
                <a:gd name="T20" fmla="*/ 32 w 39"/>
                <a:gd name="T21" fmla="*/ 26 h 30"/>
                <a:gd name="T22" fmla="*/ 33 w 39"/>
                <a:gd name="T23" fmla="*/ 25 h 30"/>
                <a:gd name="T24" fmla="*/ 35 w 39"/>
                <a:gd name="T25" fmla="*/ 24 h 30"/>
                <a:gd name="T26" fmla="*/ 35 w 39"/>
                <a:gd name="T27" fmla="*/ 22 h 30"/>
                <a:gd name="T28" fmla="*/ 36 w 39"/>
                <a:gd name="T29" fmla="*/ 21 h 30"/>
                <a:gd name="T30" fmla="*/ 37 w 39"/>
                <a:gd name="T31" fmla="*/ 20 h 30"/>
                <a:gd name="T32" fmla="*/ 37 w 39"/>
                <a:gd name="T33" fmla="*/ 18 h 30"/>
                <a:gd name="T34" fmla="*/ 38 w 39"/>
                <a:gd name="T35" fmla="*/ 17 h 30"/>
                <a:gd name="T36" fmla="*/ 38 w 39"/>
                <a:gd name="T37" fmla="*/ 15 h 30"/>
                <a:gd name="T38" fmla="*/ 38 w 39"/>
                <a:gd name="T39" fmla="*/ 12 h 30"/>
                <a:gd name="T40" fmla="*/ 37 w 39"/>
                <a:gd name="T41" fmla="*/ 10 h 30"/>
                <a:gd name="T42" fmla="*/ 36 w 39"/>
                <a:gd name="T43" fmla="*/ 8 h 30"/>
                <a:gd name="T44" fmla="*/ 35 w 39"/>
                <a:gd name="T45" fmla="*/ 7 h 30"/>
                <a:gd name="T46" fmla="*/ 34 w 39"/>
                <a:gd name="T47" fmla="*/ 6 h 30"/>
                <a:gd name="T48" fmla="*/ 32 w 39"/>
                <a:gd name="T49" fmla="*/ 6 h 30"/>
                <a:gd name="T50" fmla="*/ 31 w 39"/>
                <a:gd name="T51" fmla="*/ 5 h 30"/>
                <a:gd name="T52" fmla="*/ 30 w 39"/>
                <a:gd name="T53" fmla="*/ 4 h 30"/>
                <a:gd name="T54" fmla="*/ 27 w 39"/>
                <a:gd name="T55" fmla="*/ 3 h 30"/>
                <a:gd name="T56" fmla="*/ 25 w 39"/>
                <a:gd name="T57" fmla="*/ 2 h 30"/>
                <a:gd name="T58" fmla="*/ 23 w 39"/>
                <a:gd name="T59" fmla="*/ 2 h 30"/>
                <a:gd name="T60" fmla="*/ 21 w 39"/>
                <a:gd name="T61" fmla="*/ 1 h 30"/>
                <a:gd name="T62" fmla="*/ 18 w 39"/>
                <a:gd name="T63" fmla="*/ 1 h 30"/>
                <a:gd name="T64" fmla="*/ 16 w 39"/>
                <a:gd name="T65" fmla="*/ 1 h 30"/>
                <a:gd name="T66" fmla="*/ 14 w 39"/>
                <a:gd name="T67" fmla="*/ 1 h 30"/>
                <a:gd name="T68" fmla="*/ 13 w 39"/>
                <a:gd name="T69" fmla="*/ 0 h 30"/>
                <a:gd name="T70" fmla="*/ 11 w 39"/>
                <a:gd name="T71" fmla="*/ 0 h 30"/>
                <a:gd name="T72" fmla="*/ 10 w 39"/>
                <a:gd name="T73" fmla="*/ 1 h 30"/>
                <a:gd name="T74" fmla="*/ 7 w 39"/>
                <a:gd name="T75" fmla="*/ 1 h 30"/>
                <a:gd name="T76" fmla="*/ 5 w 39"/>
                <a:gd name="T77" fmla="*/ 1 h 30"/>
                <a:gd name="T78" fmla="*/ 3 w 39"/>
                <a:gd name="T79" fmla="*/ 2 h 30"/>
                <a:gd name="T80" fmla="*/ 1 w 39"/>
                <a:gd name="T81" fmla="*/ 2 h 30"/>
                <a:gd name="T82" fmla="*/ 0 w 39"/>
                <a:gd name="T83" fmla="*/ 3 h 30"/>
                <a:gd name="T84" fmla="*/ 0 w 39"/>
                <a:gd name="T85" fmla="*/ 5 h 30"/>
                <a:gd name="T86" fmla="*/ 0 w 39"/>
                <a:gd name="T87" fmla="*/ 7 h 30"/>
                <a:gd name="T88" fmla="*/ 1 w 39"/>
                <a:gd name="T89" fmla="*/ 8 h 30"/>
                <a:gd name="T90" fmla="*/ 2 w 39"/>
                <a:gd name="T91" fmla="*/ 10 h 30"/>
                <a:gd name="T92" fmla="*/ 4 w 39"/>
                <a:gd name="T93" fmla="*/ 11 h 30"/>
                <a:gd name="T94" fmla="*/ 5 w 39"/>
                <a:gd name="T95" fmla="*/ 12 h 30"/>
                <a:gd name="T96" fmla="*/ 7 w 39"/>
                <a:gd name="T97" fmla="*/ 15 h 30"/>
                <a:gd name="T98" fmla="*/ 9 w 39"/>
                <a:gd name="T99" fmla="*/ 16 h 30"/>
                <a:gd name="T100" fmla="*/ 11 w 39"/>
                <a:gd name="T101" fmla="*/ 18 h 30"/>
                <a:gd name="T102" fmla="*/ 13 w 39"/>
                <a:gd name="T103" fmla="*/ 19 h 30"/>
                <a:gd name="T104" fmla="*/ 15 w 39"/>
                <a:gd name="T105" fmla="*/ 21 h 30"/>
                <a:gd name="T106" fmla="*/ 16 w 39"/>
                <a:gd name="T107" fmla="*/ 22 h 30"/>
                <a:gd name="T108" fmla="*/ 18 w 39"/>
                <a:gd name="T109" fmla="*/ 24 h 3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9" h="30">
                  <a:moveTo>
                    <a:pt x="18" y="24"/>
                  </a:moveTo>
                  <a:lnTo>
                    <a:pt x="20" y="24"/>
                  </a:lnTo>
                  <a:lnTo>
                    <a:pt x="20" y="25"/>
                  </a:lnTo>
                  <a:lnTo>
                    <a:pt x="21" y="25"/>
                  </a:lnTo>
                  <a:lnTo>
                    <a:pt x="21" y="26"/>
                  </a:lnTo>
                  <a:lnTo>
                    <a:pt x="22" y="26"/>
                  </a:lnTo>
                  <a:lnTo>
                    <a:pt x="22" y="27"/>
                  </a:lnTo>
                  <a:lnTo>
                    <a:pt x="23" y="27"/>
                  </a:lnTo>
                  <a:lnTo>
                    <a:pt x="23" y="28"/>
                  </a:lnTo>
                  <a:lnTo>
                    <a:pt x="24" y="28"/>
                  </a:lnTo>
                  <a:lnTo>
                    <a:pt x="24" y="29"/>
                  </a:lnTo>
                  <a:lnTo>
                    <a:pt x="25" y="29"/>
                  </a:lnTo>
                  <a:lnTo>
                    <a:pt x="26" y="29"/>
                  </a:lnTo>
                  <a:lnTo>
                    <a:pt x="27" y="29"/>
                  </a:lnTo>
                  <a:lnTo>
                    <a:pt x="28" y="29"/>
                  </a:lnTo>
                  <a:lnTo>
                    <a:pt x="29" y="29"/>
                  </a:lnTo>
                  <a:lnTo>
                    <a:pt x="29" y="28"/>
                  </a:lnTo>
                  <a:lnTo>
                    <a:pt x="30" y="28"/>
                  </a:lnTo>
                  <a:lnTo>
                    <a:pt x="31" y="28"/>
                  </a:lnTo>
                  <a:lnTo>
                    <a:pt x="31" y="27"/>
                  </a:lnTo>
                  <a:lnTo>
                    <a:pt x="32" y="27"/>
                  </a:lnTo>
                  <a:lnTo>
                    <a:pt x="32" y="26"/>
                  </a:lnTo>
                  <a:lnTo>
                    <a:pt x="33" y="26"/>
                  </a:lnTo>
                  <a:lnTo>
                    <a:pt x="33" y="25"/>
                  </a:lnTo>
                  <a:lnTo>
                    <a:pt x="34" y="24"/>
                  </a:lnTo>
                  <a:lnTo>
                    <a:pt x="35" y="24"/>
                  </a:lnTo>
                  <a:lnTo>
                    <a:pt x="35" y="23"/>
                  </a:lnTo>
                  <a:lnTo>
                    <a:pt x="35" y="22"/>
                  </a:lnTo>
                  <a:lnTo>
                    <a:pt x="36" y="22"/>
                  </a:lnTo>
                  <a:lnTo>
                    <a:pt x="36" y="21"/>
                  </a:lnTo>
                  <a:lnTo>
                    <a:pt x="37" y="21"/>
                  </a:lnTo>
                  <a:lnTo>
                    <a:pt x="37" y="20"/>
                  </a:lnTo>
                  <a:lnTo>
                    <a:pt x="37" y="19"/>
                  </a:lnTo>
                  <a:lnTo>
                    <a:pt x="37" y="18"/>
                  </a:lnTo>
                  <a:lnTo>
                    <a:pt x="38" y="18"/>
                  </a:lnTo>
                  <a:lnTo>
                    <a:pt x="38" y="17"/>
                  </a:lnTo>
                  <a:lnTo>
                    <a:pt x="38" y="16"/>
                  </a:lnTo>
                  <a:lnTo>
                    <a:pt x="38" y="15"/>
                  </a:lnTo>
                  <a:lnTo>
                    <a:pt x="38" y="13"/>
                  </a:lnTo>
                  <a:lnTo>
                    <a:pt x="38" y="12"/>
                  </a:lnTo>
                  <a:lnTo>
                    <a:pt x="37" y="11"/>
                  </a:lnTo>
                  <a:lnTo>
                    <a:pt x="37" y="10"/>
                  </a:lnTo>
                  <a:lnTo>
                    <a:pt x="36" y="9"/>
                  </a:lnTo>
                  <a:lnTo>
                    <a:pt x="36" y="8"/>
                  </a:lnTo>
                  <a:lnTo>
                    <a:pt x="35" y="8"/>
                  </a:lnTo>
                  <a:lnTo>
                    <a:pt x="35" y="7"/>
                  </a:lnTo>
                  <a:lnTo>
                    <a:pt x="34" y="7"/>
                  </a:lnTo>
                  <a:lnTo>
                    <a:pt x="34" y="6"/>
                  </a:lnTo>
                  <a:lnTo>
                    <a:pt x="33" y="6"/>
                  </a:lnTo>
                  <a:lnTo>
                    <a:pt x="32" y="6"/>
                  </a:lnTo>
                  <a:lnTo>
                    <a:pt x="32" y="5"/>
                  </a:lnTo>
                  <a:lnTo>
                    <a:pt x="31" y="5"/>
                  </a:lnTo>
                  <a:lnTo>
                    <a:pt x="31" y="4"/>
                  </a:lnTo>
                  <a:lnTo>
                    <a:pt x="30" y="4"/>
                  </a:lnTo>
                  <a:lnTo>
                    <a:pt x="29" y="4"/>
                  </a:lnTo>
                  <a:lnTo>
                    <a:pt x="27" y="3"/>
                  </a:lnTo>
                  <a:lnTo>
                    <a:pt x="26" y="2"/>
                  </a:lnTo>
                  <a:lnTo>
                    <a:pt x="25" y="2"/>
                  </a:lnTo>
                  <a:lnTo>
                    <a:pt x="24" y="2"/>
                  </a:lnTo>
                  <a:lnTo>
                    <a:pt x="23" y="2"/>
                  </a:lnTo>
                  <a:lnTo>
                    <a:pt x="22" y="1"/>
                  </a:lnTo>
                  <a:lnTo>
                    <a:pt x="21" y="1"/>
                  </a:lnTo>
                  <a:lnTo>
                    <a:pt x="20" y="1"/>
                  </a:lnTo>
                  <a:lnTo>
                    <a:pt x="18" y="1"/>
                  </a:lnTo>
                  <a:lnTo>
                    <a:pt x="17" y="1"/>
                  </a:lnTo>
                  <a:lnTo>
                    <a:pt x="16" y="1"/>
                  </a:lnTo>
                  <a:lnTo>
                    <a:pt x="15" y="1"/>
                  </a:lnTo>
                  <a:lnTo>
                    <a:pt x="14" y="1"/>
                  </a:lnTo>
                  <a:lnTo>
                    <a:pt x="13" y="1"/>
                  </a:lnTo>
                  <a:lnTo>
                    <a:pt x="13" y="0"/>
                  </a:lnTo>
                  <a:lnTo>
                    <a:pt x="12" y="0"/>
                  </a:lnTo>
                  <a:lnTo>
                    <a:pt x="11" y="0"/>
                  </a:lnTo>
                  <a:lnTo>
                    <a:pt x="11" y="1"/>
                  </a:lnTo>
                  <a:lnTo>
                    <a:pt x="10" y="1"/>
                  </a:lnTo>
                  <a:lnTo>
                    <a:pt x="8" y="1"/>
                  </a:lnTo>
                  <a:lnTo>
                    <a:pt x="7" y="1"/>
                  </a:lnTo>
                  <a:lnTo>
                    <a:pt x="6" y="1"/>
                  </a:lnTo>
                  <a:lnTo>
                    <a:pt x="5" y="1"/>
                  </a:lnTo>
                  <a:lnTo>
                    <a:pt x="4" y="1"/>
                  </a:lnTo>
                  <a:lnTo>
                    <a:pt x="3" y="2"/>
                  </a:lnTo>
                  <a:lnTo>
                    <a:pt x="2" y="2"/>
                  </a:lnTo>
                  <a:lnTo>
                    <a:pt x="1" y="2"/>
                  </a:lnTo>
                  <a:lnTo>
                    <a:pt x="1" y="3"/>
                  </a:lnTo>
                  <a:lnTo>
                    <a:pt x="0" y="3"/>
                  </a:lnTo>
                  <a:lnTo>
                    <a:pt x="0" y="4"/>
                  </a:lnTo>
                  <a:lnTo>
                    <a:pt x="0" y="5"/>
                  </a:lnTo>
                  <a:lnTo>
                    <a:pt x="0" y="6"/>
                  </a:lnTo>
                  <a:lnTo>
                    <a:pt x="0" y="7"/>
                  </a:lnTo>
                  <a:lnTo>
                    <a:pt x="0" y="8"/>
                  </a:lnTo>
                  <a:lnTo>
                    <a:pt x="1" y="8"/>
                  </a:lnTo>
                  <a:lnTo>
                    <a:pt x="2" y="9"/>
                  </a:lnTo>
                  <a:lnTo>
                    <a:pt x="2" y="10"/>
                  </a:lnTo>
                  <a:lnTo>
                    <a:pt x="3" y="10"/>
                  </a:lnTo>
                  <a:lnTo>
                    <a:pt x="4" y="11"/>
                  </a:lnTo>
                  <a:lnTo>
                    <a:pt x="4" y="12"/>
                  </a:lnTo>
                  <a:lnTo>
                    <a:pt x="5" y="12"/>
                  </a:lnTo>
                  <a:lnTo>
                    <a:pt x="6" y="13"/>
                  </a:lnTo>
                  <a:lnTo>
                    <a:pt x="7" y="15"/>
                  </a:lnTo>
                  <a:lnTo>
                    <a:pt x="8" y="15"/>
                  </a:lnTo>
                  <a:lnTo>
                    <a:pt x="9" y="16"/>
                  </a:lnTo>
                  <a:lnTo>
                    <a:pt x="10" y="17"/>
                  </a:lnTo>
                  <a:lnTo>
                    <a:pt x="11" y="18"/>
                  </a:lnTo>
                  <a:lnTo>
                    <a:pt x="12" y="18"/>
                  </a:lnTo>
                  <a:lnTo>
                    <a:pt x="13" y="19"/>
                  </a:lnTo>
                  <a:lnTo>
                    <a:pt x="14" y="20"/>
                  </a:lnTo>
                  <a:lnTo>
                    <a:pt x="15" y="21"/>
                  </a:lnTo>
                  <a:lnTo>
                    <a:pt x="16" y="21"/>
                  </a:lnTo>
                  <a:lnTo>
                    <a:pt x="16" y="22"/>
                  </a:lnTo>
                  <a:lnTo>
                    <a:pt x="17" y="23"/>
                  </a:lnTo>
                  <a:lnTo>
                    <a:pt x="18" y="24"/>
                  </a:lnTo>
                </a:path>
              </a:pathLst>
            </a:custGeom>
            <a:solidFill>
              <a:srgbClr val="AAAAA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912" name="Freeform 430"/>
            <p:cNvSpPr>
              <a:spLocks/>
            </p:cNvSpPr>
            <p:nvPr/>
          </p:nvSpPr>
          <p:spPr bwMode="auto">
            <a:xfrm>
              <a:off x="1670" y="1496"/>
              <a:ext cx="38" cy="28"/>
            </a:xfrm>
            <a:custGeom>
              <a:avLst/>
              <a:gdLst>
                <a:gd name="T0" fmla="*/ 19 w 38"/>
                <a:gd name="T1" fmla="*/ 22 h 28"/>
                <a:gd name="T2" fmla="*/ 20 w 38"/>
                <a:gd name="T3" fmla="*/ 23 h 28"/>
                <a:gd name="T4" fmla="*/ 21 w 38"/>
                <a:gd name="T5" fmla="*/ 25 h 28"/>
                <a:gd name="T6" fmla="*/ 22 w 38"/>
                <a:gd name="T7" fmla="*/ 26 h 28"/>
                <a:gd name="T8" fmla="*/ 24 w 38"/>
                <a:gd name="T9" fmla="*/ 27 h 28"/>
                <a:gd name="T10" fmla="*/ 26 w 38"/>
                <a:gd name="T11" fmla="*/ 27 h 28"/>
                <a:gd name="T12" fmla="*/ 28 w 38"/>
                <a:gd name="T13" fmla="*/ 27 h 28"/>
                <a:gd name="T14" fmla="*/ 29 w 38"/>
                <a:gd name="T15" fmla="*/ 26 h 28"/>
                <a:gd name="T16" fmla="*/ 30 w 38"/>
                <a:gd name="T17" fmla="*/ 25 h 28"/>
                <a:gd name="T18" fmla="*/ 31 w 38"/>
                <a:gd name="T19" fmla="*/ 24 h 28"/>
                <a:gd name="T20" fmla="*/ 32 w 38"/>
                <a:gd name="T21" fmla="*/ 23 h 28"/>
                <a:gd name="T22" fmla="*/ 34 w 38"/>
                <a:gd name="T23" fmla="*/ 22 h 28"/>
                <a:gd name="T24" fmla="*/ 34 w 38"/>
                <a:gd name="T25" fmla="*/ 20 h 28"/>
                <a:gd name="T26" fmla="*/ 35 w 38"/>
                <a:gd name="T27" fmla="*/ 19 h 28"/>
                <a:gd name="T28" fmla="*/ 36 w 38"/>
                <a:gd name="T29" fmla="*/ 18 h 28"/>
                <a:gd name="T30" fmla="*/ 36 w 38"/>
                <a:gd name="T31" fmla="*/ 16 h 28"/>
                <a:gd name="T32" fmla="*/ 37 w 38"/>
                <a:gd name="T33" fmla="*/ 15 h 28"/>
                <a:gd name="T34" fmla="*/ 37 w 38"/>
                <a:gd name="T35" fmla="*/ 13 h 28"/>
                <a:gd name="T36" fmla="*/ 36 w 38"/>
                <a:gd name="T37" fmla="*/ 12 h 28"/>
                <a:gd name="T38" fmla="*/ 36 w 38"/>
                <a:gd name="T39" fmla="*/ 10 h 28"/>
                <a:gd name="T40" fmla="*/ 35 w 38"/>
                <a:gd name="T41" fmla="*/ 9 h 28"/>
                <a:gd name="T42" fmla="*/ 34 w 38"/>
                <a:gd name="T43" fmla="*/ 7 h 28"/>
                <a:gd name="T44" fmla="*/ 33 w 38"/>
                <a:gd name="T45" fmla="*/ 6 h 28"/>
                <a:gd name="T46" fmla="*/ 31 w 38"/>
                <a:gd name="T47" fmla="*/ 5 h 28"/>
                <a:gd name="T48" fmla="*/ 30 w 38"/>
                <a:gd name="T49" fmla="*/ 4 h 28"/>
                <a:gd name="T50" fmla="*/ 29 w 38"/>
                <a:gd name="T51" fmla="*/ 3 h 28"/>
                <a:gd name="T52" fmla="*/ 26 w 38"/>
                <a:gd name="T53" fmla="*/ 2 h 28"/>
                <a:gd name="T54" fmla="*/ 25 w 38"/>
                <a:gd name="T55" fmla="*/ 1 h 28"/>
                <a:gd name="T56" fmla="*/ 23 w 38"/>
                <a:gd name="T57" fmla="*/ 1 h 28"/>
                <a:gd name="T58" fmla="*/ 21 w 38"/>
                <a:gd name="T59" fmla="*/ 1 h 28"/>
                <a:gd name="T60" fmla="*/ 20 w 38"/>
                <a:gd name="T61" fmla="*/ 0 h 28"/>
                <a:gd name="T62" fmla="*/ 18 w 38"/>
                <a:gd name="T63" fmla="*/ 0 h 28"/>
                <a:gd name="T64" fmla="*/ 16 w 38"/>
                <a:gd name="T65" fmla="*/ 0 h 28"/>
                <a:gd name="T66" fmla="*/ 14 w 38"/>
                <a:gd name="T67" fmla="*/ 0 h 28"/>
                <a:gd name="T68" fmla="*/ 12 w 38"/>
                <a:gd name="T69" fmla="*/ 0 h 28"/>
                <a:gd name="T70" fmla="*/ 10 w 38"/>
                <a:gd name="T71" fmla="*/ 0 h 28"/>
                <a:gd name="T72" fmla="*/ 7 w 38"/>
                <a:gd name="T73" fmla="*/ 0 h 28"/>
                <a:gd name="T74" fmla="*/ 6 w 38"/>
                <a:gd name="T75" fmla="*/ 1 h 28"/>
                <a:gd name="T76" fmla="*/ 4 w 38"/>
                <a:gd name="T77" fmla="*/ 1 h 28"/>
                <a:gd name="T78" fmla="*/ 2 w 38"/>
                <a:gd name="T79" fmla="*/ 1 h 28"/>
                <a:gd name="T80" fmla="*/ 1 w 38"/>
                <a:gd name="T81" fmla="*/ 2 h 28"/>
                <a:gd name="T82" fmla="*/ 0 w 38"/>
                <a:gd name="T83" fmla="*/ 3 h 28"/>
                <a:gd name="T84" fmla="*/ 0 w 38"/>
                <a:gd name="T85" fmla="*/ 5 h 28"/>
                <a:gd name="T86" fmla="*/ 0 w 38"/>
                <a:gd name="T87" fmla="*/ 7 h 28"/>
                <a:gd name="T88" fmla="*/ 2 w 38"/>
                <a:gd name="T89" fmla="*/ 8 h 28"/>
                <a:gd name="T90" fmla="*/ 3 w 38"/>
                <a:gd name="T91" fmla="*/ 9 h 28"/>
                <a:gd name="T92" fmla="*/ 4 w 38"/>
                <a:gd name="T93" fmla="*/ 11 h 28"/>
                <a:gd name="T94" fmla="*/ 6 w 38"/>
                <a:gd name="T95" fmla="*/ 12 h 28"/>
                <a:gd name="T96" fmla="*/ 8 w 38"/>
                <a:gd name="T97" fmla="*/ 13 h 28"/>
                <a:gd name="T98" fmla="*/ 10 w 38"/>
                <a:gd name="T99" fmla="*/ 15 h 28"/>
                <a:gd name="T100" fmla="*/ 12 w 38"/>
                <a:gd name="T101" fmla="*/ 16 h 28"/>
                <a:gd name="T102" fmla="*/ 14 w 38"/>
                <a:gd name="T103" fmla="*/ 18 h 28"/>
                <a:gd name="T104" fmla="*/ 16 w 38"/>
                <a:gd name="T105" fmla="*/ 19 h 28"/>
                <a:gd name="T106" fmla="*/ 17 w 38"/>
                <a:gd name="T107" fmla="*/ 21 h 2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8" h="28">
                  <a:moveTo>
                    <a:pt x="18" y="22"/>
                  </a:moveTo>
                  <a:lnTo>
                    <a:pt x="19" y="22"/>
                  </a:lnTo>
                  <a:lnTo>
                    <a:pt x="19" y="23"/>
                  </a:lnTo>
                  <a:lnTo>
                    <a:pt x="20" y="23"/>
                  </a:lnTo>
                  <a:lnTo>
                    <a:pt x="20" y="24"/>
                  </a:lnTo>
                  <a:lnTo>
                    <a:pt x="21" y="25"/>
                  </a:lnTo>
                  <a:lnTo>
                    <a:pt x="22" y="25"/>
                  </a:lnTo>
                  <a:lnTo>
                    <a:pt x="22" y="26"/>
                  </a:lnTo>
                  <a:lnTo>
                    <a:pt x="23" y="27"/>
                  </a:lnTo>
                  <a:lnTo>
                    <a:pt x="24" y="27"/>
                  </a:lnTo>
                  <a:lnTo>
                    <a:pt x="25" y="27"/>
                  </a:lnTo>
                  <a:lnTo>
                    <a:pt x="26" y="27"/>
                  </a:lnTo>
                  <a:lnTo>
                    <a:pt x="27" y="27"/>
                  </a:lnTo>
                  <a:lnTo>
                    <a:pt x="28" y="27"/>
                  </a:lnTo>
                  <a:lnTo>
                    <a:pt x="29" y="27"/>
                  </a:lnTo>
                  <a:lnTo>
                    <a:pt x="29" y="26"/>
                  </a:lnTo>
                  <a:lnTo>
                    <a:pt x="30" y="26"/>
                  </a:lnTo>
                  <a:lnTo>
                    <a:pt x="30" y="25"/>
                  </a:lnTo>
                  <a:lnTo>
                    <a:pt x="31" y="25"/>
                  </a:lnTo>
                  <a:lnTo>
                    <a:pt x="31" y="24"/>
                  </a:lnTo>
                  <a:lnTo>
                    <a:pt x="32" y="24"/>
                  </a:lnTo>
                  <a:lnTo>
                    <a:pt x="32" y="23"/>
                  </a:lnTo>
                  <a:lnTo>
                    <a:pt x="33" y="22"/>
                  </a:lnTo>
                  <a:lnTo>
                    <a:pt x="34" y="22"/>
                  </a:lnTo>
                  <a:lnTo>
                    <a:pt x="34" y="21"/>
                  </a:lnTo>
                  <a:lnTo>
                    <a:pt x="34" y="20"/>
                  </a:lnTo>
                  <a:lnTo>
                    <a:pt x="35" y="20"/>
                  </a:lnTo>
                  <a:lnTo>
                    <a:pt x="35" y="19"/>
                  </a:lnTo>
                  <a:lnTo>
                    <a:pt x="36" y="19"/>
                  </a:lnTo>
                  <a:lnTo>
                    <a:pt x="36" y="18"/>
                  </a:lnTo>
                  <a:lnTo>
                    <a:pt x="36" y="17"/>
                  </a:lnTo>
                  <a:lnTo>
                    <a:pt x="36" y="16"/>
                  </a:lnTo>
                  <a:lnTo>
                    <a:pt x="36" y="15"/>
                  </a:lnTo>
                  <a:lnTo>
                    <a:pt x="37" y="15"/>
                  </a:lnTo>
                  <a:lnTo>
                    <a:pt x="37" y="14"/>
                  </a:lnTo>
                  <a:lnTo>
                    <a:pt x="37" y="13"/>
                  </a:lnTo>
                  <a:lnTo>
                    <a:pt x="37" y="12"/>
                  </a:lnTo>
                  <a:lnTo>
                    <a:pt x="36" y="12"/>
                  </a:lnTo>
                  <a:lnTo>
                    <a:pt x="36" y="11"/>
                  </a:lnTo>
                  <a:lnTo>
                    <a:pt x="36" y="10"/>
                  </a:lnTo>
                  <a:lnTo>
                    <a:pt x="36" y="9"/>
                  </a:lnTo>
                  <a:lnTo>
                    <a:pt x="35" y="9"/>
                  </a:lnTo>
                  <a:lnTo>
                    <a:pt x="35" y="8"/>
                  </a:lnTo>
                  <a:lnTo>
                    <a:pt x="34" y="7"/>
                  </a:lnTo>
                  <a:lnTo>
                    <a:pt x="34" y="6"/>
                  </a:lnTo>
                  <a:lnTo>
                    <a:pt x="33" y="6"/>
                  </a:lnTo>
                  <a:lnTo>
                    <a:pt x="32" y="5"/>
                  </a:lnTo>
                  <a:lnTo>
                    <a:pt x="31" y="5"/>
                  </a:lnTo>
                  <a:lnTo>
                    <a:pt x="31" y="4"/>
                  </a:lnTo>
                  <a:lnTo>
                    <a:pt x="30" y="4"/>
                  </a:lnTo>
                  <a:lnTo>
                    <a:pt x="29" y="4"/>
                  </a:lnTo>
                  <a:lnTo>
                    <a:pt x="29" y="3"/>
                  </a:lnTo>
                  <a:lnTo>
                    <a:pt x="28" y="3"/>
                  </a:lnTo>
                  <a:lnTo>
                    <a:pt x="26" y="2"/>
                  </a:lnTo>
                  <a:lnTo>
                    <a:pt x="25" y="2"/>
                  </a:lnTo>
                  <a:lnTo>
                    <a:pt x="25" y="1"/>
                  </a:lnTo>
                  <a:lnTo>
                    <a:pt x="24" y="1"/>
                  </a:lnTo>
                  <a:lnTo>
                    <a:pt x="23" y="1"/>
                  </a:lnTo>
                  <a:lnTo>
                    <a:pt x="22" y="1"/>
                  </a:lnTo>
                  <a:lnTo>
                    <a:pt x="21" y="1"/>
                  </a:lnTo>
                  <a:lnTo>
                    <a:pt x="20" y="1"/>
                  </a:lnTo>
                  <a:lnTo>
                    <a:pt x="20" y="0"/>
                  </a:lnTo>
                  <a:lnTo>
                    <a:pt x="19" y="0"/>
                  </a:lnTo>
                  <a:lnTo>
                    <a:pt x="18" y="0"/>
                  </a:lnTo>
                  <a:lnTo>
                    <a:pt x="17" y="0"/>
                  </a:lnTo>
                  <a:lnTo>
                    <a:pt x="16" y="0"/>
                  </a:lnTo>
                  <a:lnTo>
                    <a:pt x="15" y="0"/>
                  </a:lnTo>
                  <a:lnTo>
                    <a:pt x="14" y="0"/>
                  </a:lnTo>
                  <a:lnTo>
                    <a:pt x="13" y="0"/>
                  </a:lnTo>
                  <a:lnTo>
                    <a:pt x="12" y="0"/>
                  </a:lnTo>
                  <a:lnTo>
                    <a:pt x="11" y="0"/>
                  </a:lnTo>
                  <a:lnTo>
                    <a:pt x="10" y="0"/>
                  </a:lnTo>
                  <a:lnTo>
                    <a:pt x="8" y="0"/>
                  </a:lnTo>
                  <a:lnTo>
                    <a:pt x="7" y="0"/>
                  </a:lnTo>
                  <a:lnTo>
                    <a:pt x="6" y="0"/>
                  </a:lnTo>
                  <a:lnTo>
                    <a:pt x="6" y="1"/>
                  </a:lnTo>
                  <a:lnTo>
                    <a:pt x="5" y="1"/>
                  </a:lnTo>
                  <a:lnTo>
                    <a:pt x="4" y="1"/>
                  </a:lnTo>
                  <a:lnTo>
                    <a:pt x="3" y="1"/>
                  </a:lnTo>
                  <a:lnTo>
                    <a:pt x="2" y="1"/>
                  </a:lnTo>
                  <a:lnTo>
                    <a:pt x="1" y="1"/>
                  </a:lnTo>
                  <a:lnTo>
                    <a:pt x="1" y="2"/>
                  </a:lnTo>
                  <a:lnTo>
                    <a:pt x="0" y="2"/>
                  </a:lnTo>
                  <a:lnTo>
                    <a:pt x="0" y="3"/>
                  </a:lnTo>
                  <a:lnTo>
                    <a:pt x="0" y="4"/>
                  </a:lnTo>
                  <a:lnTo>
                    <a:pt x="0" y="5"/>
                  </a:lnTo>
                  <a:lnTo>
                    <a:pt x="0" y="6"/>
                  </a:lnTo>
                  <a:lnTo>
                    <a:pt x="0" y="7"/>
                  </a:lnTo>
                  <a:lnTo>
                    <a:pt x="1" y="7"/>
                  </a:lnTo>
                  <a:lnTo>
                    <a:pt x="2" y="8"/>
                  </a:lnTo>
                  <a:lnTo>
                    <a:pt x="2" y="9"/>
                  </a:lnTo>
                  <a:lnTo>
                    <a:pt x="3" y="9"/>
                  </a:lnTo>
                  <a:lnTo>
                    <a:pt x="4" y="10"/>
                  </a:lnTo>
                  <a:lnTo>
                    <a:pt x="4" y="11"/>
                  </a:lnTo>
                  <a:lnTo>
                    <a:pt x="5" y="11"/>
                  </a:lnTo>
                  <a:lnTo>
                    <a:pt x="6" y="12"/>
                  </a:lnTo>
                  <a:lnTo>
                    <a:pt x="7" y="13"/>
                  </a:lnTo>
                  <a:lnTo>
                    <a:pt x="8" y="13"/>
                  </a:lnTo>
                  <a:lnTo>
                    <a:pt x="9" y="14"/>
                  </a:lnTo>
                  <a:lnTo>
                    <a:pt x="10" y="15"/>
                  </a:lnTo>
                  <a:lnTo>
                    <a:pt x="11" y="16"/>
                  </a:lnTo>
                  <a:lnTo>
                    <a:pt x="12" y="16"/>
                  </a:lnTo>
                  <a:lnTo>
                    <a:pt x="13" y="17"/>
                  </a:lnTo>
                  <a:lnTo>
                    <a:pt x="14" y="18"/>
                  </a:lnTo>
                  <a:lnTo>
                    <a:pt x="15" y="19"/>
                  </a:lnTo>
                  <a:lnTo>
                    <a:pt x="16" y="19"/>
                  </a:lnTo>
                  <a:lnTo>
                    <a:pt x="16" y="20"/>
                  </a:lnTo>
                  <a:lnTo>
                    <a:pt x="17" y="21"/>
                  </a:lnTo>
                  <a:lnTo>
                    <a:pt x="18" y="22"/>
                  </a:lnTo>
                </a:path>
              </a:pathLst>
            </a:custGeom>
            <a:solidFill>
              <a:srgbClr val="AAAAA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913" name="Freeform 431"/>
            <p:cNvSpPr>
              <a:spLocks/>
            </p:cNvSpPr>
            <p:nvPr/>
          </p:nvSpPr>
          <p:spPr bwMode="auto">
            <a:xfrm>
              <a:off x="1896" y="1640"/>
              <a:ext cx="39" cy="28"/>
            </a:xfrm>
            <a:custGeom>
              <a:avLst/>
              <a:gdLst>
                <a:gd name="T0" fmla="*/ 20 w 39"/>
                <a:gd name="T1" fmla="*/ 21 h 28"/>
                <a:gd name="T2" fmla="*/ 20 w 39"/>
                <a:gd name="T3" fmla="*/ 23 h 28"/>
                <a:gd name="T4" fmla="*/ 22 w 39"/>
                <a:gd name="T5" fmla="*/ 23 h 28"/>
                <a:gd name="T6" fmla="*/ 22 w 39"/>
                <a:gd name="T7" fmla="*/ 25 h 28"/>
                <a:gd name="T8" fmla="*/ 24 w 39"/>
                <a:gd name="T9" fmla="*/ 25 h 28"/>
                <a:gd name="T10" fmla="*/ 25 w 39"/>
                <a:gd name="T11" fmla="*/ 26 h 28"/>
                <a:gd name="T12" fmla="*/ 26 w 39"/>
                <a:gd name="T13" fmla="*/ 27 h 28"/>
                <a:gd name="T14" fmla="*/ 28 w 39"/>
                <a:gd name="T15" fmla="*/ 26 h 28"/>
                <a:gd name="T16" fmla="*/ 29 w 39"/>
                <a:gd name="T17" fmla="*/ 25 h 28"/>
                <a:gd name="T18" fmla="*/ 31 w 39"/>
                <a:gd name="T19" fmla="*/ 25 h 28"/>
                <a:gd name="T20" fmla="*/ 32 w 39"/>
                <a:gd name="T21" fmla="*/ 24 h 28"/>
                <a:gd name="T22" fmla="*/ 33 w 39"/>
                <a:gd name="T23" fmla="*/ 23 h 28"/>
                <a:gd name="T24" fmla="*/ 34 w 39"/>
                <a:gd name="T25" fmla="*/ 21 h 28"/>
                <a:gd name="T26" fmla="*/ 35 w 39"/>
                <a:gd name="T27" fmla="*/ 20 h 28"/>
                <a:gd name="T28" fmla="*/ 36 w 39"/>
                <a:gd name="T29" fmla="*/ 19 h 28"/>
                <a:gd name="T30" fmla="*/ 36 w 39"/>
                <a:gd name="T31" fmla="*/ 17 h 28"/>
                <a:gd name="T32" fmla="*/ 37 w 39"/>
                <a:gd name="T33" fmla="*/ 15 h 28"/>
                <a:gd name="T34" fmla="*/ 38 w 39"/>
                <a:gd name="T35" fmla="*/ 14 h 28"/>
                <a:gd name="T36" fmla="*/ 38 w 39"/>
                <a:gd name="T37" fmla="*/ 12 h 28"/>
                <a:gd name="T38" fmla="*/ 37 w 39"/>
                <a:gd name="T39" fmla="*/ 11 h 28"/>
                <a:gd name="T40" fmla="*/ 36 w 39"/>
                <a:gd name="T41" fmla="*/ 10 h 28"/>
                <a:gd name="T42" fmla="*/ 36 w 39"/>
                <a:gd name="T43" fmla="*/ 8 h 28"/>
                <a:gd name="T44" fmla="*/ 35 w 39"/>
                <a:gd name="T45" fmla="*/ 7 h 28"/>
                <a:gd name="T46" fmla="*/ 33 w 39"/>
                <a:gd name="T47" fmla="*/ 6 h 28"/>
                <a:gd name="T48" fmla="*/ 32 w 39"/>
                <a:gd name="T49" fmla="*/ 5 h 28"/>
                <a:gd name="T50" fmla="*/ 31 w 39"/>
                <a:gd name="T51" fmla="*/ 4 h 28"/>
                <a:gd name="T52" fmla="*/ 30 w 39"/>
                <a:gd name="T53" fmla="*/ 3 h 28"/>
                <a:gd name="T54" fmla="*/ 28 w 39"/>
                <a:gd name="T55" fmla="*/ 3 h 28"/>
                <a:gd name="T56" fmla="*/ 26 w 39"/>
                <a:gd name="T57" fmla="*/ 2 h 28"/>
                <a:gd name="T58" fmla="*/ 24 w 39"/>
                <a:gd name="T59" fmla="*/ 1 h 28"/>
                <a:gd name="T60" fmla="*/ 22 w 39"/>
                <a:gd name="T61" fmla="*/ 1 h 28"/>
                <a:gd name="T62" fmla="*/ 21 w 39"/>
                <a:gd name="T63" fmla="*/ 0 h 28"/>
                <a:gd name="T64" fmla="*/ 18 w 39"/>
                <a:gd name="T65" fmla="*/ 0 h 28"/>
                <a:gd name="T66" fmla="*/ 16 w 39"/>
                <a:gd name="T67" fmla="*/ 0 h 28"/>
                <a:gd name="T68" fmla="*/ 14 w 39"/>
                <a:gd name="T69" fmla="*/ 0 h 28"/>
                <a:gd name="T70" fmla="*/ 12 w 39"/>
                <a:gd name="T71" fmla="*/ 0 h 28"/>
                <a:gd name="T72" fmla="*/ 10 w 39"/>
                <a:gd name="T73" fmla="*/ 0 h 28"/>
                <a:gd name="T74" fmla="*/ 8 w 39"/>
                <a:gd name="T75" fmla="*/ 0 h 28"/>
                <a:gd name="T76" fmla="*/ 6 w 39"/>
                <a:gd name="T77" fmla="*/ 0 h 28"/>
                <a:gd name="T78" fmla="*/ 4 w 39"/>
                <a:gd name="T79" fmla="*/ 0 h 28"/>
                <a:gd name="T80" fmla="*/ 3 w 39"/>
                <a:gd name="T81" fmla="*/ 1 h 28"/>
                <a:gd name="T82" fmla="*/ 1 w 39"/>
                <a:gd name="T83" fmla="*/ 1 h 28"/>
                <a:gd name="T84" fmla="*/ 0 w 39"/>
                <a:gd name="T85" fmla="*/ 2 h 28"/>
                <a:gd name="T86" fmla="*/ 0 w 39"/>
                <a:gd name="T87" fmla="*/ 4 h 28"/>
                <a:gd name="T88" fmla="*/ 0 w 39"/>
                <a:gd name="T89" fmla="*/ 6 h 28"/>
                <a:gd name="T90" fmla="*/ 1 w 39"/>
                <a:gd name="T91" fmla="*/ 7 h 28"/>
                <a:gd name="T92" fmla="*/ 2 w 39"/>
                <a:gd name="T93" fmla="*/ 9 h 28"/>
                <a:gd name="T94" fmla="*/ 4 w 39"/>
                <a:gd name="T95" fmla="*/ 11 h 28"/>
                <a:gd name="T96" fmla="*/ 5 w 39"/>
                <a:gd name="T97" fmla="*/ 12 h 28"/>
                <a:gd name="T98" fmla="*/ 7 w 39"/>
                <a:gd name="T99" fmla="*/ 13 h 28"/>
                <a:gd name="T100" fmla="*/ 9 w 39"/>
                <a:gd name="T101" fmla="*/ 14 h 28"/>
                <a:gd name="T102" fmla="*/ 11 w 39"/>
                <a:gd name="T103" fmla="*/ 15 h 28"/>
                <a:gd name="T104" fmla="*/ 13 w 39"/>
                <a:gd name="T105" fmla="*/ 16 h 28"/>
                <a:gd name="T106" fmla="*/ 15 w 39"/>
                <a:gd name="T107" fmla="*/ 18 h 28"/>
                <a:gd name="T108" fmla="*/ 17 w 39"/>
                <a:gd name="T109" fmla="*/ 20 h 2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9" h="28">
                  <a:moveTo>
                    <a:pt x="18" y="21"/>
                  </a:moveTo>
                  <a:lnTo>
                    <a:pt x="20" y="21"/>
                  </a:lnTo>
                  <a:lnTo>
                    <a:pt x="20" y="22"/>
                  </a:lnTo>
                  <a:lnTo>
                    <a:pt x="20" y="23"/>
                  </a:lnTo>
                  <a:lnTo>
                    <a:pt x="21" y="23"/>
                  </a:lnTo>
                  <a:lnTo>
                    <a:pt x="22" y="23"/>
                  </a:lnTo>
                  <a:lnTo>
                    <a:pt x="22" y="24"/>
                  </a:lnTo>
                  <a:lnTo>
                    <a:pt x="22" y="25"/>
                  </a:lnTo>
                  <a:lnTo>
                    <a:pt x="23" y="25"/>
                  </a:lnTo>
                  <a:lnTo>
                    <a:pt x="24" y="25"/>
                  </a:lnTo>
                  <a:lnTo>
                    <a:pt x="24" y="26"/>
                  </a:lnTo>
                  <a:lnTo>
                    <a:pt x="25" y="26"/>
                  </a:lnTo>
                  <a:lnTo>
                    <a:pt x="26" y="26"/>
                  </a:lnTo>
                  <a:lnTo>
                    <a:pt x="26" y="27"/>
                  </a:lnTo>
                  <a:lnTo>
                    <a:pt x="27" y="27"/>
                  </a:lnTo>
                  <a:lnTo>
                    <a:pt x="28" y="26"/>
                  </a:lnTo>
                  <a:lnTo>
                    <a:pt x="29" y="26"/>
                  </a:lnTo>
                  <a:lnTo>
                    <a:pt x="29" y="25"/>
                  </a:lnTo>
                  <a:lnTo>
                    <a:pt x="30" y="25"/>
                  </a:lnTo>
                  <a:lnTo>
                    <a:pt x="31" y="25"/>
                  </a:lnTo>
                  <a:lnTo>
                    <a:pt x="31" y="24"/>
                  </a:lnTo>
                  <a:lnTo>
                    <a:pt x="32" y="24"/>
                  </a:lnTo>
                  <a:lnTo>
                    <a:pt x="32" y="23"/>
                  </a:lnTo>
                  <a:lnTo>
                    <a:pt x="33" y="23"/>
                  </a:lnTo>
                  <a:lnTo>
                    <a:pt x="33" y="22"/>
                  </a:lnTo>
                  <a:lnTo>
                    <a:pt x="34" y="21"/>
                  </a:lnTo>
                  <a:lnTo>
                    <a:pt x="34" y="20"/>
                  </a:lnTo>
                  <a:lnTo>
                    <a:pt x="35" y="20"/>
                  </a:lnTo>
                  <a:lnTo>
                    <a:pt x="35" y="19"/>
                  </a:lnTo>
                  <a:lnTo>
                    <a:pt x="36" y="19"/>
                  </a:lnTo>
                  <a:lnTo>
                    <a:pt x="36" y="18"/>
                  </a:lnTo>
                  <a:lnTo>
                    <a:pt x="36" y="17"/>
                  </a:lnTo>
                  <a:lnTo>
                    <a:pt x="37" y="16"/>
                  </a:lnTo>
                  <a:lnTo>
                    <a:pt x="37" y="15"/>
                  </a:lnTo>
                  <a:lnTo>
                    <a:pt x="37" y="14"/>
                  </a:lnTo>
                  <a:lnTo>
                    <a:pt x="38" y="14"/>
                  </a:lnTo>
                  <a:lnTo>
                    <a:pt x="38" y="13"/>
                  </a:lnTo>
                  <a:lnTo>
                    <a:pt x="38" y="12"/>
                  </a:lnTo>
                  <a:lnTo>
                    <a:pt x="37" y="12"/>
                  </a:lnTo>
                  <a:lnTo>
                    <a:pt x="37" y="11"/>
                  </a:lnTo>
                  <a:lnTo>
                    <a:pt x="37" y="10"/>
                  </a:lnTo>
                  <a:lnTo>
                    <a:pt x="36" y="10"/>
                  </a:lnTo>
                  <a:lnTo>
                    <a:pt x="36" y="9"/>
                  </a:lnTo>
                  <a:lnTo>
                    <a:pt x="36" y="8"/>
                  </a:lnTo>
                  <a:lnTo>
                    <a:pt x="35" y="8"/>
                  </a:lnTo>
                  <a:lnTo>
                    <a:pt x="35" y="7"/>
                  </a:lnTo>
                  <a:lnTo>
                    <a:pt x="34" y="6"/>
                  </a:lnTo>
                  <a:lnTo>
                    <a:pt x="33" y="6"/>
                  </a:lnTo>
                  <a:lnTo>
                    <a:pt x="33" y="5"/>
                  </a:lnTo>
                  <a:lnTo>
                    <a:pt x="32" y="5"/>
                  </a:lnTo>
                  <a:lnTo>
                    <a:pt x="32" y="4"/>
                  </a:lnTo>
                  <a:lnTo>
                    <a:pt x="31" y="4"/>
                  </a:lnTo>
                  <a:lnTo>
                    <a:pt x="30" y="4"/>
                  </a:lnTo>
                  <a:lnTo>
                    <a:pt x="30" y="3"/>
                  </a:lnTo>
                  <a:lnTo>
                    <a:pt x="29" y="3"/>
                  </a:lnTo>
                  <a:lnTo>
                    <a:pt x="28" y="3"/>
                  </a:lnTo>
                  <a:lnTo>
                    <a:pt x="27" y="2"/>
                  </a:lnTo>
                  <a:lnTo>
                    <a:pt x="26" y="2"/>
                  </a:lnTo>
                  <a:lnTo>
                    <a:pt x="25" y="1"/>
                  </a:lnTo>
                  <a:lnTo>
                    <a:pt x="24" y="1"/>
                  </a:lnTo>
                  <a:lnTo>
                    <a:pt x="23" y="1"/>
                  </a:lnTo>
                  <a:lnTo>
                    <a:pt x="22" y="1"/>
                  </a:lnTo>
                  <a:lnTo>
                    <a:pt x="22" y="0"/>
                  </a:lnTo>
                  <a:lnTo>
                    <a:pt x="21" y="0"/>
                  </a:lnTo>
                  <a:lnTo>
                    <a:pt x="20" y="0"/>
                  </a:lnTo>
                  <a:lnTo>
                    <a:pt x="18" y="0"/>
                  </a:lnTo>
                  <a:lnTo>
                    <a:pt x="17" y="0"/>
                  </a:lnTo>
                  <a:lnTo>
                    <a:pt x="16" y="0"/>
                  </a:lnTo>
                  <a:lnTo>
                    <a:pt x="15" y="0"/>
                  </a:lnTo>
                  <a:lnTo>
                    <a:pt x="14" y="0"/>
                  </a:lnTo>
                  <a:lnTo>
                    <a:pt x="13" y="0"/>
                  </a:lnTo>
                  <a:lnTo>
                    <a:pt x="12" y="0"/>
                  </a:lnTo>
                  <a:lnTo>
                    <a:pt x="11" y="0"/>
                  </a:lnTo>
                  <a:lnTo>
                    <a:pt x="10" y="0"/>
                  </a:lnTo>
                  <a:lnTo>
                    <a:pt x="9" y="0"/>
                  </a:lnTo>
                  <a:lnTo>
                    <a:pt x="8" y="0"/>
                  </a:lnTo>
                  <a:lnTo>
                    <a:pt x="7" y="0"/>
                  </a:lnTo>
                  <a:lnTo>
                    <a:pt x="6" y="0"/>
                  </a:lnTo>
                  <a:lnTo>
                    <a:pt x="5" y="0"/>
                  </a:lnTo>
                  <a:lnTo>
                    <a:pt x="4" y="0"/>
                  </a:lnTo>
                  <a:lnTo>
                    <a:pt x="3" y="0"/>
                  </a:lnTo>
                  <a:lnTo>
                    <a:pt x="3" y="1"/>
                  </a:lnTo>
                  <a:lnTo>
                    <a:pt x="2" y="1"/>
                  </a:lnTo>
                  <a:lnTo>
                    <a:pt x="1" y="1"/>
                  </a:lnTo>
                  <a:lnTo>
                    <a:pt x="1" y="2"/>
                  </a:lnTo>
                  <a:lnTo>
                    <a:pt x="0" y="2"/>
                  </a:lnTo>
                  <a:lnTo>
                    <a:pt x="0" y="3"/>
                  </a:lnTo>
                  <a:lnTo>
                    <a:pt x="0" y="4"/>
                  </a:lnTo>
                  <a:lnTo>
                    <a:pt x="0" y="5"/>
                  </a:lnTo>
                  <a:lnTo>
                    <a:pt x="0" y="6"/>
                  </a:lnTo>
                  <a:lnTo>
                    <a:pt x="0" y="7"/>
                  </a:lnTo>
                  <a:lnTo>
                    <a:pt x="1" y="7"/>
                  </a:lnTo>
                  <a:lnTo>
                    <a:pt x="1" y="8"/>
                  </a:lnTo>
                  <a:lnTo>
                    <a:pt x="2" y="9"/>
                  </a:lnTo>
                  <a:lnTo>
                    <a:pt x="3" y="10"/>
                  </a:lnTo>
                  <a:lnTo>
                    <a:pt x="4" y="11"/>
                  </a:lnTo>
                  <a:lnTo>
                    <a:pt x="5" y="11"/>
                  </a:lnTo>
                  <a:lnTo>
                    <a:pt x="5" y="12"/>
                  </a:lnTo>
                  <a:lnTo>
                    <a:pt x="6" y="12"/>
                  </a:lnTo>
                  <a:lnTo>
                    <a:pt x="7" y="13"/>
                  </a:lnTo>
                  <a:lnTo>
                    <a:pt x="8" y="14"/>
                  </a:lnTo>
                  <a:lnTo>
                    <a:pt x="9" y="14"/>
                  </a:lnTo>
                  <a:lnTo>
                    <a:pt x="10" y="14"/>
                  </a:lnTo>
                  <a:lnTo>
                    <a:pt x="11" y="15"/>
                  </a:lnTo>
                  <a:lnTo>
                    <a:pt x="12" y="15"/>
                  </a:lnTo>
                  <a:lnTo>
                    <a:pt x="13" y="16"/>
                  </a:lnTo>
                  <a:lnTo>
                    <a:pt x="14" y="17"/>
                  </a:lnTo>
                  <a:lnTo>
                    <a:pt x="15" y="18"/>
                  </a:lnTo>
                  <a:lnTo>
                    <a:pt x="16" y="19"/>
                  </a:lnTo>
                  <a:lnTo>
                    <a:pt x="17" y="20"/>
                  </a:lnTo>
                  <a:lnTo>
                    <a:pt x="18" y="21"/>
                  </a:lnTo>
                </a:path>
              </a:pathLst>
            </a:custGeom>
            <a:solidFill>
              <a:srgbClr val="AAAAA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914" name="Freeform 432"/>
            <p:cNvSpPr>
              <a:spLocks/>
            </p:cNvSpPr>
            <p:nvPr/>
          </p:nvSpPr>
          <p:spPr bwMode="auto">
            <a:xfrm>
              <a:off x="1471" y="1584"/>
              <a:ext cx="54" cy="23"/>
            </a:xfrm>
            <a:custGeom>
              <a:avLst/>
              <a:gdLst>
                <a:gd name="T0" fmla="*/ 15 w 54"/>
                <a:gd name="T1" fmla="*/ 0 h 23"/>
                <a:gd name="T2" fmla="*/ 14 w 54"/>
                <a:gd name="T3" fmla="*/ 1 h 23"/>
                <a:gd name="T4" fmla="*/ 13 w 54"/>
                <a:gd name="T5" fmla="*/ 2 h 23"/>
                <a:gd name="T6" fmla="*/ 11 w 54"/>
                <a:gd name="T7" fmla="*/ 2 h 23"/>
                <a:gd name="T8" fmla="*/ 9 w 54"/>
                <a:gd name="T9" fmla="*/ 3 h 23"/>
                <a:gd name="T10" fmla="*/ 8 w 54"/>
                <a:gd name="T11" fmla="*/ 4 h 23"/>
                <a:gd name="T12" fmla="*/ 6 w 54"/>
                <a:gd name="T13" fmla="*/ 5 h 23"/>
                <a:gd name="T14" fmla="*/ 4 w 54"/>
                <a:gd name="T15" fmla="*/ 6 h 23"/>
                <a:gd name="T16" fmla="*/ 2 w 54"/>
                <a:gd name="T17" fmla="*/ 7 h 23"/>
                <a:gd name="T18" fmla="*/ 1 w 54"/>
                <a:gd name="T19" fmla="*/ 8 h 23"/>
                <a:gd name="T20" fmla="*/ 0 w 54"/>
                <a:gd name="T21" fmla="*/ 10 h 23"/>
                <a:gd name="T22" fmla="*/ 0 w 54"/>
                <a:gd name="T23" fmla="*/ 12 h 23"/>
                <a:gd name="T24" fmla="*/ 0 w 54"/>
                <a:gd name="T25" fmla="*/ 14 h 23"/>
                <a:gd name="T26" fmla="*/ 1 w 54"/>
                <a:gd name="T27" fmla="*/ 15 h 23"/>
                <a:gd name="T28" fmla="*/ 2 w 54"/>
                <a:gd name="T29" fmla="*/ 16 h 23"/>
                <a:gd name="T30" fmla="*/ 3 w 54"/>
                <a:gd name="T31" fmla="*/ 17 h 23"/>
                <a:gd name="T32" fmla="*/ 5 w 54"/>
                <a:gd name="T33" fmla="*/ 18 h 23"/>
                <a:gd name="T34" fmla="*/ 7 w 54"/>
                <a:gd name="T35" fmla="*/ 18 h 23"/>
                <a:gd name="T36" fmla="*/ 9 w 54"/>
                <a:gd name="T37" fmla="*/ 19 h 23"/>
                <a:gd name="T38" fmla="*/ 11 w 54"/>
                <a:gd name="T39" fmla="*/ 19 h 23"/>
                <a:gd name="T40" fmla="*/ 13 w 54"/>
                <a:gd name="T41" fmla="*/ 19 h 23"/>
                <a:gd name="T42" fmla="*/ 15 w 54"/>
                <a:gd name="T43" fmla="*/ 19 h 23"/>
                <a:gd name="T44" fmla="*/ 17 w 54"/>
                <a:gd name="T45" fmla="*/ 19 h 23"/>
                <a:gd name="T46" fmla="*/ 19 w 54"/>
                <a:gd name="T47" fmla="*/ 19 h 23"/>
                <a:gd name="T48" fmla="*/ 22 w 54"/>
                <a:gd name="T49" fmla="*/ 20 h 23"/>
                <a:gd name="T50" fmla="*/ 27 w 54"/>
                <a:gd name="T51" fmla="*/ 20 h 23"/>
                <a:gd name="T52" fmla="*/ 29 w 54"/>
                <a:gd name="T53" fmla="*/ 20 h 23"/>
                <a:gd name="T54" fmla="*/ 31 w 54"/>
                <a:gd name="T55" fmla="*/ 20 h 23"/>
                <a:gd name="T56" fmla="*/ 32 w 54"/>
                <a:gd name="T57" fmla="*/ 21 h 23"/>
                <a:gd name="T58" fmla="*/ 34 w 54"/>
                <a:gd name="T59" fmla="*/ 21 h 23"/>
                <a:gd name="T60" fmla="*/ 35 w 54"/>
                <a:gd name="T61" fmla="*/ 22 h 23"/>
                <a:gd name="T62" fmla="*/ 37 w 54"/>
                <a:gd name="T63" fmla="*/ 22 h 23"/>
                <a:gd name="T64" fmla="*/ 39 w 54"/>
                <a:gd name="T65" fmla="*/ 22 h 23"/>
                <a:gd name="T66" fmla="*/ 41 w 54"/>
                <a:gd name="T67" fmla="*/ 21 h 23"/>
                <a:gd name="T68" fmla="*/ 43 w 54"/>
                <a:gd name="T69" fmla="*/ 21 h 23"/>
                <a:gd name="T70" fmla="*/ 45 w 54"/>
                <a:gd name="T71" fmla="*/ 20 h 23"/>
                <a:gd name="T72" fmla="*/ 47 w 54"/>
                <a:gd name="T73" fmla="*/ 19 h 23"/>
                <a:gd name="T74" fmla="*/ 48 w 54"/>
                <a:gd name="T75" fmla="*/ 18 h 23"/>
                <a:gd name="T76" fmla="*/ 49 w 54"/>
                <a:gd name="T77" fmla="*/ 17 h 23"/>
                <a:gd name="T78" fmla="*/ 50 w 54"/>
                <a:gd name="T79" fmla="*/ 16 h 23"/>
                <a:gd name="T80" fmla="*/ 51 w 54"/>
                <a:gd name="T81" fmla="*/ 15 h 23"/>
                <a:gd name="T82" fmla="*/ 52 w 54"/>
                <a:gd name="T83" fmla="*/ 13 h 23"/>
                <a:gd name="T84" fmla="*/ 53 w 54"/>
                <a:gd name="T85" fmla="*/ 12 h 23"/>
                <a:gd name="T86" fmla="*/ 53 w 54"/>
                <a:gd name="T87" fmla="*/ 10 h 23"/>
                <a:gd name="T88" fmla="*/ 51 w 54"/>
                <a:gd name="T89" fmla="*/ 8 h 23"/>
                <a:gd name="T90" fmla="*/ 47 w 54"/>
                <a:gd name="T91" fmla="*/ 8 h 23"/>
                <a:gd name="T92" fmla="*/ 45 w 54"/>
                <a:gd name="T93" fmla="*/ 7 h 23"/>
                <a:gd name="T94" fmla="*/ 43 w 54"/>
                <a:gd name="T95" fmla="*/ 6 h 23"/>
                <a:gd name="T96" fmla="*/ 41 w 54"/>
                <a:gd name="T97" fmla="*/ 6 h 23"/>
                <a:gd name="T98" fmla="*/ 38 w 54"/>
                <a:gd name="T99" fmla="*/ 5 h 23"/>
                <a:gd name="T100" fmla="*/ 35 w 54"/>
                <a:gd name="T101" fmla="*/ 5 h 23"/>
                <a:gd name="T102" fmla="*/ 33 w 54"/>
                <a:gd name="T103" fmla="*/ 4 h 23"/>
                <a:gd name="T104" fmla="*/ 30 w 54"/>
                <a:gd name="T105" fmla="*/ 4 h 23"/>
                <a:gd name="T106" fmla="*/ 28 w 54"/>
                <a:gd name="T107" fmla="*/ 3 h 23"/>
                <a:gd name="T108" fmla="*/ 24 w 54"/>
                <a:gd name="T109" fmla="*/ 2 h 23"/>
                <a:gd name="T110" fmla="*/ 22 w 54"/>
                <a:gd name="T111" fmla="*/ 2 h 23"/>
                <a:gd name="T112" fmla="*/ 20 w 54"/>
                <a:gd name="T113" fmla="*/ 2 h 23"/>
                <a:gd name="T114" fmla="*/ 18 w 54"/>
                <a:gd name="T115" fmla="*/ 1 h 23"/>
                <a:gd name="T116" fmla="*/ 16 w 54"/>
                <a:gd name="T117" fmla="*/ 1 h 2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4" h="23">
                  <a:moveTo>
                    <a:pt x="15" y="1"/>
                  </a:moveTo>
                  <a:lnTo>
                    <a:pt x="15" y="0"/>
                  </a:lnTo>
                  <a:lnTo>
                    <a:pt x="16" y="1"/>
                  </a:lnTo>
                  <a:lnTo>
                    <a:pt x="14" y="1"/>
                  </a:lnTo>
                  <a:lnTo>
                    <a:pt x="14" y="2"/>
                  </a:lnTo>
                  <a:lnTo>
                    <a:pt x="13" y="2"/>
                  </a:lnTo>
                  <a:lnTo>
                    <a:pt x="12" y="2"/>
                  </a:lnTo>
                  <a:lnTo>
                    <a:pt x="11" y="2"/>
                  </a:lnTo>
                  <a:lnTo>
                    <a:pt x="10" y="3"/>
                  </a:lnTo>
                  <a:lnTo>
                    <a:pt x="9" y="3"/>
                  </a:lnTo>
                  <a:lnTo>
                    <a:pt x="9" y="4"/>
                  </a:lnTo>
                  <a:lnTo>
                    <a:pt x="8" y="4"/>
                  </a:lnTo>
                  <a:lnTo>
                    <a:pt x="7" y="4"/>
                  </a:lnTo>
                  <a:lnTo>
                    <a:pt x="6" y="5"/>
                  </a:lnTo>
                  <a:lnTo>
                    <a:pt x="5" y="5"/>
                  </a:lnTo>
                  <a:lnTo>
                    <a:pt x="4" y="6"/>
                  </a:lnTo>
                  <a:lnTo>
                    <a:pt x="3" y="7"/>
                  </a:lnTo>
                  <a:lnTo>
                    <a:pt x="2" y="7"/>
                  </a:lnTo>
                  <a:lnTo>
                    <a:pt x="2" y="8"/>
                  </a:lnTo>
                  <a:lnTo>
                    <a:pt x="1" y="8"/>
                  </a:lnTo>
                  <a:lnTo>
                    <a:pt x="1" y="9"/>
                  </a:lnTo>
                  <a:lnTo>
                    <a:pt x="0" y="10"/>
                  </a:lnTo>
                  <a:lnTo>
                    <a:pt x="0" y="11"/>
                  </a:lnTo>
                  <a:lnTo>
                    <a:pt x="0" y="12"/>
                  </a:lnTo>
                  <a:lnTo>
                    <a:pt x="0" y="13"/>
                  </a:lnTo>
                  <a:lnTo>
                    <a:pt x="0" y="14"/>
                  </a:lnTo>
                  <a:lnTo>
                    <a:pt x="1" y="14"/>
                  </a:lnTo>
                  <a:lnTo>
                    <a:pt x="1" y="15"/>
                  </a:lnTo>
                  <a:lnTo>
                    <a:pt x="2" y="15"/>
                  </a:lnTo>
                  <a:lnTo>
                    <a:pt x="2" y="16"/>
                  </a:lnTo>
                  <a:lnTo>
                    <a:pt x="3" y="16"/>
                  </a:lnTo>
                  <a:lnTo>
                    <a:pt x="3" y="17"/>
                  </a:lnTo>
                  <a:lnTo>
                    <a:pt x="4" y="17"/>
                  </a:lnTo>
                  <a:lnTo>
                    <a:pt x="5" y="18"/>
                  </a:lnTo>
                  <a:lnTo>
                    <a:pt x="6" y="18"/>
                  </a:lnTo>
                  <a:lnTo>
                    <a:pt x="7" y="18"/>
                  </a:lnTo>
                  <a:lnTo>
                    <a:pt x="8" y="19"/>
                  </a:lnTo>
                  <a:lnTo>
                    <a:pt x="9" y="19"/>
                  </a:lnTo>
                  <a:lnTo>
                    <a:pt x="10" y="19"/>
                  </a:lnTo>
                  <a:lnTo>
                    <a:pt x="11" y="19"/>
                  </a:lnTo>
                  <a:lnTo>
                    <a:pt x="12" y="19"/>
                  </a:lnTo>
                  <a:lnTo>
                    <a:pt x="13" y="19"/>
                  </a:lnTo>
                  <a:lnTo>
                    <a:pt x="14" y="19"/>
                  </a:lnTo>
                  <a:lnTo>
                    <a:pt x="15" y="19"/>
                  </a:lnTo>
                  <a:lnTo>
                    <a:pt x="16" y="19"/>
                  </a:lnTo>
                  <a:lnTo>
                    <a:pt x="17" y="19"/>
                  </a:lnTo>
                  <a:lnTo>
                    <a:pt x="18" y="19"/>
                  </a:lnTo>
                  <a:lnTo>
                    <a:pt x="19" y="19"/>
                  </a:lnTo>
                  <a:lnTo>
                    <a:pt x="20" y="19"/>
                  </a:lnTo>
                  <a:lnTo>
                    <a:pt x="22" y="20"/>
                  </a:lnTo>
                  <a:lnTo>
                    <a:pt x="24" y="20"/>
                  </a:lnTo>
                  <a:lnTo>
                    <a:pt x="27" y="20"/>
                  </a:lnTo>
                  <a:lnTo>
                    <a:pt x="28" y="20"/>
                  </a:lnTo>
                  <a:lnTo>
                    <a:pt x="29" y="20"/>
                  </a:lnTo>
                  <a:lnTo>
                    <a:pt x="30" y="20"/>
                  </a:lnTo>
                  <a:lnTo>
                    <a:pt x="31" y="20"/>
                  </a:lnTo>
                  <a:lnTo>
                    <a:pt x="31" y="21"/>
                  </a:lnTo>
                  <a:lnTo>
                    <a:pt x="32" y="21"/>
                  </a:lnTo>
                  <a:lnTo>
                    <a:pt x="33" y="21"/>
                  </a:lnTo>
                  <a:lnTo>
                    <a:pt x="34" y="21"/>
                  </a:lnTo>
                  <a:lnTo>
                    <a:pt x="35" y="21"/>
                  </a:lnTo>
                  <a:lnTo>
                    <a:pt x="35" y="22"/>
                  </a:lnTo>
                  <a:lnTo>
                    <a:pt x="36" y="22"/>
                  </a:lnTo>
                  <a:lnTo>
                    <a:pt x="37" y="22"/>
                  </a:lnTo>
                  <a:lnTo>
                    <a:pt x="38" y="22"/>
                  </a:lnTo>
                  <a:lnTo>
                    <a:pt x="39" y="22"/>
                  </a:lnTo>
                  <a:lnTo>
                    <a:pt x="40" y="22"/>
                  </a:lnTo>
                  <a:lnTo>
                    <a:pt x="41" y="21"/>
                  </a:lnTo>
                  <a:lnTo>
                    <a:pt x="42" y="21"/>
                  </a:lnTo>
                  <a:lnTo>
                    <a:pt x="43" y="21"/>
                  </a:lnTo>
                  <a:lnTo>
                    <a:pt x="44" y="20"/>
                  </a:lnTo>
                  <a:lnTo>
                    <a:pt x="45" y="20"/>
                  </a:lnTo>
                  <a:lnTo>
                    <a:pt x="47" y="20"/>
                  </a:lnTo>
                  <a:lnTo>
                    <a:pt x="47" y="19"/>
                  </a:lnTo>
                  <a:lnTo>
                    <a:pt x="48" y="19"/>
                  </a:lnTo>
                  <a:lnTo>
                    <a:pt x="48" y="18"/>
                  </a:lnTo>
                  <a:lnTo>
                    <a:pt x="49" y="18"/>
                  </a:lnTo>
                  <a:lnTo>
                    <a:pt x="49" y="17"/>
                  </a:lnTo>
                  <a:lnTo>
                    <a:pt x="50" y="17"/>
                  </a:lnTo>
                  <a:lnTo>
                    <a:pt x="50" y="16"/>
                  </a:lnTo>
                  <a:lnTo>
                    <a:pt x="51" y="16"/>
                  </a:lnTo>
                  <a:lnTo>
                    <a:pt x="51" y="15"/>
                  </a:lnTo>
                  <a:lnTo>
                    <a:pt x="51" y="14"/>
                  </a:lnTo>
                  <a:lnTo>
                    <a:pt x="52" y="13"/>
                  </a:lnTo>
                  <a:lnTo>
                    <a:pt x="52" y="12"/>
                  </a:lnTo>
                  <a:lnTo>
                    <a:pt x="53" y="12"/>
                  </a:lnTo>
                  <a:lnTo>
                    <a:pt x="53" y="11"/>
                  </a:lnTo>
                  <a:lnTo>
                    <a:pt x="53" y="10"/>
                  </a:lnTo>
                  <a:lnTo>
                    <a:pt x="53" y="9"/>
                  </a:lnTo>
                  <a:lnTo>
                    <a:pt x="51" y="8"/>
                  </a:lnTo>
                  <a:lnTo>
                    <a:pt x="49" y="8"/>
                  </a:lnTo>
                  <a:lnTo>
                    <a:pt x="47" y="8"/>
                  </a:lnTo>
                  <a:lnTo>
                    <a:pt x="46" y="7"/>
                  </a:lnTo>
                  <a:lnTo>
                    <a:pt x="45" y="7"/>
                  </a:lnTo>
                  <a:lnTo>
                    <a:pt x="44" y="7"/>
                  </a:lnTo>
                  <a:lnTo>
                    <a:pt x="43" y="6"/>
                  </a:lnTo>
                  <a:lnTo>
                    <a:pt x="42" y="6"/>
                  </a:lnTo>
                  <a:lnTo>
                    <a:pt x="41" y="6"/>
                  </a:lnTo>
                  <a:lnTo>
                    <a:pt x="39" y="6"/>
                  </a:lnTo>
                  <a:lnTo>
                    <a:pt x="38" y="5"/>
                  </a:lnTo>
                  <a:lnTo>
                    <a:pt x="37" y="5"/>
                  </a:lnTo>
                  <a:lnTo>
                    <a:pt x="35" y="5"/>
                  </a:lnTo>
                  <a:lnTo>
                    <a:pt x="34" y="4"/>
                  </a:lnTo>
                  <a:lnTo>
                    <a:pt x="33" y="4"/>
                  </a:lnTo>
                  <a:lnTo>
                    <a:pt x="32" y="4"/>
                  </a:lnTo>
                  <a:lnTo>
                    <a:pt x="30" y="4"/>
                  </a:lnTo>
                  <a:lnTo>
                    <a:pt x="29" y="3"/>
                  </a:lnTo>
                  <a:lnTo>
                    <a:pt x="28" y="3"/>
                  </a:lnTo>
                  <a:lnTo>
                    <a:pt x="27" y="3"/>
                  </a:lnTo>
                  <a:lnTo>
                    <a:pt x="24" y="2"/>
                  </a:lnTo>
                  <a:lnTo>
                    <a:pt x="23" y="2"/>
                  </a:lnTo>
                  <a:lnTo>
                    <a:pt x="22" y="2"/>
                  </a:lnTo>
                  <a:lnTo>
                    <a:pt x="21" y="2"/>
                  </a:lnTo>
                  <a:lnTo>
                    <a:pt x="20" y="2"/>
                  </a:lnTo>
                  <a:lnTo>
                    <a:pt x="19" y="1"/>
                  </a:lnTo>
                  <a:lnTo>
                    <a:pt x="18" y="1"/>
                  </a:lnTo>
                  <a:lnTo>
                    <a:pt x="17" y="1"/>
                  </a:lnTo>
                  <a:lnTo>
                    <a:pt x="16" y="1"/>
                  </a:lnTo>
                  <a:lnTo>
                    <a:pt x="15" y="1"/>
                  </a:lnTo>
                </a:path>
              </a:pathLst>
            </a:custGeom>
            <a:solidFill>
              <a:srgbClr val="AAAAA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915" name="Freeform 433"/>
            <p:cNvSpPr>
              <a:spLocks/>
            </p:cNvSpPr>
            <p:nvPr/>
          </p:nvSpPr>
          <p:spPr bwMode="auto">
            <a:xfrm>
              <a:off x="1657" y="1470"/>
              <a:ext cx="54" cy="24"/>
            </a:xfrm>
            <a:custGeom>
              <a:avLst/>
              <a:gdLst>
                <a:gd name="T0" fmla="*/ 14 w 54"/>
                <a:gd name="T1" fmla="*/ 0 h 24"/>
                <a:gd name="T2" fmla="*/ 12 w 54"/>
                <a:gd name="T3" fmla="*/ 1 h 24"/>
                <a:gd name="T4" fmla="*/ 11 w 54"/>
                <a:gd name="T5" fmla="*/ 2 h 24"/>
                <a:gd name="T6" fmla="*/ 9 w 54"/>
                <a:gd name="T7" fmla="*/ 3 h 24"/>
                <a:gd name="T8" fmla="*/ 7 w 54"/>
                <a:gd name="T9" fmla="*/ 3 h 24"/>
                <a:gd name="T10" fmla="*/ 5 w 54"/>
                <a:gd name="T11" fmla="*/ 4 h 24"/>
                <a:gd name="T12" fmla="*/ 3 w 54"/>
                <a:gd name="T13" fmla="*/ 7 h 24"/>
                <a:gd name="T14" fmla="*/ 2 w 54"/>
                <a:gd name="T15" fmla="*/ 8 h 24"/>
                <a:gd name="T16" fmla="*/ 1 w 54"/>
                <a:gd name="T17" fmla="*/ 9 h 24"/>
                <a:gd name="T18" fmla="*/ 0 w 54"/>
                <a:gd name="T19" fmla="*/ 11 h 24"/>
                <a:gd name="T20" fmla="*/ 0 w 54"/>
                <a:gd name="T21" fmla="*/ 13 h 24"/>
                <a:gd name="T22" fmla="*/ 0 w 54"/>
                <a:gd name="T23" fmla="*/ 15 h 24"/>
                <a:gd name="T24" fmla="*/ 1 w 54"/>
                <a:gd name="T25" fmla="*/ 16 h 24"/>
                <a:gd name="T26" fmla="*/ 2 w 54"/>
                <a:gd name="T27" fmla="*/ 18 h 24"/>
                <a:gd name="T28" fmla="*/ 4 w 54"/>
                <a:gd name="T29" fmla="*/ 19 h 24"/>
                <a:gd name="T30" fmla="*/ 6 w 54"/>
                <a:gd name="T31" fmla="*/ 19 h 24"/>
                <a:gd name="T32" fmla="*/ 7 w 54"/>
                <a:gd name="T33" fmla="*/ 20 h 24"/>
                <a:gd name="T34" fmla="*/ 9 w 54"/>
                <a:gd name="T35" fmla="*/ 20 h 24"/>
                <a:gd name="T36" fmla="*/ 11 w 54"/>
                <a:gd name="T37" fmla="*/ 21 h 24"/>
                <a:gd name="T38" fmla="*/ 13 w 54"/>
                <a:gd name="T39" fmla="*/ 21 h 24"/>
                <a:gd name="T40" fmla="*/ 15 w 54"/>
                <a:gd name="T41" fmla="*/ 21 h 24"/>
                <a:gd name="T42" fmla="*/ 16 w 54"/>
                <a:gd name="T43" fmla="*/ 20 h 24"/>
                <a:gd name="T44" fmla="*/ 18 w 54"/>
                <a:gd name="T45" fmla="*/ 20 h 24"/>
                <a:gd name="T46" fmla="*/ 20 w 54"/>
                <a:gd name="T47" fmla="*/ 20 h 24"/>
                <a:gd name="T48" fmla="*/ 24 w 54"/>
                <a:gd name="T49" fmla="*/ 21 h 24"/>
                <a:gd name="T50" fmla="*/ 27 w 54"/>
                <a:gd name="T51" fmla="*/ 21 h 24"/>
                <a:gd name="T52" fmla="*/ 29 w 54"/>
                <a:gd name="T53" fmla="*/ 21 h 24"/>
                <a:gd name="T54" fmla="*/ 31 w 54"/>
                <a:gd name="T55" fmla="*/ 21 h 24"/>
                <a:gd name="T56" fmla="*/ 32 w 54"/>
                <a:gd name="T57" fmla="*/ 22 h 24"/>
                <a:gd name="T58" fmla="*/ 34 w 54"/>
                <a:gd name="T59" fmla="*/ 22 h 24"/>
                <a:gd name="T60" fmla="*/ 35 w 54"/>
                <a:gd name="T61" fmla="*/ 23 h 24"/>
                <a:gd name="T62" fmla="*/ 37 w 54"/>
                <a:gd name="T63" fmla="*/ 23 h 24"/>
                <a:gd name="T64" fmla="*/ 39 w 54"/>
                <a:gd name="T65" fmla="*/ 23 h 24"/>
                <a:gd name="T66" fmla="*/ 41 w 54"/>
                <a:gd name="T67" fmla="*/ 22 h 24"/>
                <a:gd name="T68" fmla="*/ 43 w 54"/>
                <a:gd name="T69" fmla="*/ 22 h 24"/>
                <a:gd name="T70" fmla="*/ 45 w 54"/>
                <a:gd name="T71" fmla="*/ 21 h 24"/>
                <a:gd name="T72" fmla="*/ 47 w 54"/>
                <a:gd name="T73" fmla="*/ 20 h 24"/>
                <a:gd name="T74" fmla="*/ 48 w 54"/>
                <a:gd name="T75" fmla="*/ 19 h 24"/>
                <a:gd name="T76" fmla="*/ 49 w 54"/>
                <a:gd name="T77" fmla="*/ 18 h 24"/>
                <a:gd name="T78" fmla="*/ 50 w 54"/>
                <a:gd name="T79" fmla="*/ 16 h 24"/>
                <a:gd name="T80" fmla="*/ 51 w 54"/>
                <a:gd name="T81" fmla="*/ 15 h 24"/>
                <a:gd name="T82" fmla="*/ 52 w 54"/>
                <a:gd name="T83" fmla="*/ 13 h 24"/>
                <a:gd name="T84" fmla="*/ 53 w 54"/>
                <a:gd name="T85" fmla="*/ 12 h 24"/>
                <a:gd name="T86" fmla="*/ 53 w 54"/>
                <a:gd name="T87" fmla="*/ 10 h 24"/>
                <a:gd name="T88" fmla="*/ 51 w 54"/>
                <a:gd name="T89" fmla="*/ 8 h 24"/>
                <a:gd name="T90" fmla="*/ 47 w 54"/>
                <a:gd name="T91" fmla="*/ 8 h 24"/>
                <a:gd name="T92" fmla="*/ 45 w 54"/>
                <a:gd name="T93" fmla="*/ 7 h 24"/>
                <a:gd name="T94" fmla="*/ 43 w 54"/>
                <a:gd name="T95" fmla="*/ 5 h 24"/>
                <a:gd name="T96" fmla="*/ 41 w 54"/>
                <a:gd name="T97" fmla="*/ 5 h 24"/>
                <a:gd name="T98" fmla="*/ 38 w 54"/>
                <a:gd name="T99" fmla="*/ 5 h 24"/>
                <a:gd name="T100" fmla="*/ 35 w 54"/>
                <a:gd name="T101" fmla="*/ 4 h 24"/>
                <a:gd name="T102" fmla="*/ 33 w 54"/>
                <a:gd name="T103" fmla="*/ 3 h 24"/>
                <a:gd name="T104" fmla="*/ 30 w 54"/>
                <a:gd name="T105" fmla="*/ 3 h 24"/>
                <a:gd name="T106" fmla="*/ 28 w 54"/>
                <a:gd name="T107" fmla="*/ 2 h 24"/>
                <a:gd name="T108" fmla="*/ 24 w 54"/>
                <a:gd name="T109" fmla="*/ 2 h 24"/>
                <a:gd name="T110" fmla="*/ 22 w 54"/>
                <a:gd name="T111" fmla="*/ 1 h 24"/>
                <a:gd name="T112" fmla="*/ 20 w 54"/>
                <a:gd name="T113" fmla="*/ 1 h 24"/>
                <a:gd name="T114" fmla="*/ 18 w 54"/>
                <a:gd name="T115" fmla="*/ 0 h 24"/>
                <a:gd name="T116" fmla="*/ 16 w 54"/>
                <a:gd name="T117" fmla="*/ 0 h 2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4" h="24">
                  <a:moveTo>
                    <a:pt x="15" y="0"/>
                  </a:moveTo>
                  <a:lnTo>
                    <a:pt x="14" y="0"/>
                  </a:lnTo>
                  <a:lnTo>
                    <a:pt x="13" y="1"/>
                  </a:lnTo>
                  <a:lnTo>
                    <a:pt x="12" y="1"/>
                  </a:lnTo>
                  <a:lnTo>
                    <a:pt x="11" y="1"/>
                  </a:lnTo>
                  <a:lnTo>
                    <a:pt x="11" y="2"/>
                  </a:lnTo>
                  <a:lnTo>
                    <a:pt x="10" y="2"/>
                  </a:lnTo>
                  <a:lnTo>
                    <a:pt x="9" y="3"/>
                  </a:lnTo>
                  <a:lnTo>
                    <a:pt x="8" y="3"/>
                  </a:lnTo>
                  <a:lnTo>
                    <a:pt x="7" y="3"/>
                  </a:lnTo>
                  <a:lnTo>
                    <a:pt x="6" y="4"/>
                  </a:lnTo>
                  <a:lnTo>
                    <a:pt x="5" y="4"/>
                  </a:lnTo>
                  <a:lnTo>
                    <a:pt x="4" y="5"/>
                  </a:lnTo>
                  <a:lnTo>
                    <a:pt x="3" y="7"/>
                  </a:lnTo>
                  <a:lnTo>
                    <a:pt x="2" y="7"/>
                  </a:lnTo>
                  <a:lnTo>
                    <a:pt x="2" y="8"/>
                  </a:lnTo>
                  <a:lnTo>
                    <a:pt x="1" y="8"/>
                  </a:lnTo>
                  <a:lnTo>
                    <a:pt x="1" y="9"/>
                  </a:lnTo>
                  <a:lnTo>
                    <a:pt x="0" y="10"/>
                  </a:lnTo>
                  <a:lnTo>
                    <a:pt x="0" y="11"/>
                  </a:lnTo>
                  <a:lnTo>
                    <a:pt x="0" y="12"/>
                  </a:lnTo>
                  <a:lnTo>
                    <a:pt x="0" y="13"/>
                  </a:lnTo>
                  <a:lnTo>
                    <a:pt x="0" y="14"/>
                  </a:lnTo>
                  <a:lnTo>
                    <a:pt x="0" y="15"/>
                  </a:lnTo>
                  <a:lnTo>
                    <a:pt x="1" y="15"/>
                  </a:lnTo>
                  <a:lnTo>
                    <a:pt x="1" y="16"/>
                  </a:lnTo>
                  <a:lnTo>
                    <a:pt x="2" y="16"/>
                  </a:lnTo>
                  <a:lnTo>
                    <a:pt x="2" y="18"/>
                  </a:lnTo>
                  <a:lnTo>
                    <a:pt x="3" y="18"/>
                  </a:lnTo>
                  <a:lnTo>
                    <a:pt x="4" y="19"/>
                  </a:lnTo>
                  <a:lnTo>
                    <a:pt x="5" y="19"/>
                  </a:lnTo>
                  <a:lnTo>
                    <a:pt x="6" y="19"/>
                  </a:lnTo>
                  <a:lnTo>
                    <a:pt x="6" y="20"/>
                  </a:lnTo>
                  <a:lnTo>
                    <a:pt x="7" y="20"/>
                  </a:lnTo>
                  <a:lnTo>
                    <a:pt x="8" y="20"/>
                  </a:lnTo>
                  <a:lnTo>
                    <a:pt x="9" y="20"/>
                  </a:lnTo>
                  <a:lnTo>
                    <a:pt x="10" y="21"/>
                  </a:lnTo>
                  <a:lnTo>
                    <a:pt x="11" y="21"/>
                  </a:lnTo>
                  <a:lnTo>
                    <a:pt x="12" y="21"/>
                  </a:lnTo>
                  <a:lnTo>
                    <a:pt x="13" y="21"/>
                  </a:lnTo>
                  <a:lnTo>
                    <a:pt x="14" y="21"/>
                  </a:lnTo>
                  <a:lnTo>
                    <a:pt x="15" y="21"/>
                  </a:lnTo>
                  <a:lnTo>
                    <a:pt x="16" y="21"/>
                  </a:lnTo>
                  <a:lnTo>
                    <a:pt x="16" y="20"/>
                  </a:lnTo>
                  <a:lnTo>
                    <a:pt x="17" y="20"/>
                  </a:lnTo>
                  <a:lnTo>
                    <a:pt x="18" y="20"/>
                  </a:lnTo>
                  <a:lnTo>
                    <a:pt x="19" y="20"/>
                  </a:lnTo>
                  <a:lnTo>
                    <a:pt x="20" y="20"/>
                  </a:lnTo>
                  <a:lnTo>
                    <a:pt x="22" y="21"/>
                  </a:lnTo>
                  <a:lnTo>
                    <a:pt x="24" y="21"/>
                  </a:lnTo>
                  <a:lnTo>
                    <a:pt x="25" y="21"/>
                  </a:lnTo>
                  <a:lnTo>
                    <a:pt x="27" y="21"/>
                  </a:lnTo>
                  <a:lnTo>
                    <a:pt x="28" y="21"/>
                  </a:lnTo>
                  <a:lnTo>
                    <a:pt x="29" y="21"/>
                  </a:lnTo>
                  <a:lnTo>
                    <a:pt x="30" y="21"/>
                  </a:lnTo>
                  <a:lnTo>
                    <a:pt x="31" y="21"/>
                  </a:lnTo>
                  <a:lnTo>
                    <a:pt x="31" y="22"/>
                  </a:lnTo>
                  <a:lnTo>
                    <a:pt x="32" y="22"/>
                  </a:lnTo>
                  <a:lnTo>
                    <a:pt x="33" y="22"/>
                  </a:lnTo>
                  <a:lnTo>
                    <a:pt x="34" y="22"/>
                  </a:lnTo>
                  <a:lnTo>
                    <a:pt x="35" y="22"/>
                  </a:lnTo>
                  <a:lnTo>
                    <a:pt x="35" y="23"/>
                  </a:lnTo>
                  <a:lnTo>
                    <a:pt x="36" y="23"/>
                  </a:lnTo>
                  <a:lnTo>
                    <a:pt x="37" y="23"/>
                  </a:lnTo>
                  <a:lnTo>
                    <a:pt x="38" y="23"/>
                  </a:lnTo>
                  <a:lnTo>
                    <a:pt x="39" y="23"/>
                  </a:lnTo>
                  <a:lnTo>
                    <a:pt x="40" y="23"/>
                  </a:lnTo>
                  <a:lnTo>
                    <a:pt x="41" y="22"/>
                  </a:lnTo>
                  <a:lnTo>
                    <a:pt x="42" y="22"/>
                  </a:lnTo>
                  <a:lnTo>
                    <a:pt x="43" y="22"/>
                  </a:lnTo>
                  <a:lnTo>
                    <a:pt x="44" y="21"/>
                  </a:lnTo>
                  <a:lnTo>
                    <a:pt x="45" y="21"/>
                  </a:lnTo>
                  <a:lnTo>
                    <a:pt x="47" y="21"/>
                  </a:lnTo>
                  <a:lnTo>
                    <a:pt x="47" y="20"/>
                  </a:lnTo>
                  <a:lnTo>
                    <a:pt x="48" y="20"/>
                  </a:lnTo>
                  <a:lnTo>
                    <a:pt x="48" y="19"/>
                  </a:lnTo>
                  <a:lnTo>
                    <a:pt x="49" y="19"/>
                  </a:lnTo>
                  <a:lnTo>
                    <a:pt x="49" y="18"/>
                  </a:lnTo>
                  <a:lnTo>
                    <a:pt x="50" y="18"/>
                  </a:lnTo>
                  <a:lnTo>
                    <a:pt x="50" y="16"/>
                  </a:lnTo>
                  <a:lnTo>
                    <a:pt x="51" y="16"/>
                  </a:lnTo>
                  <a:lnTo>
                    <a:pt x="51" y="15"/>
                  </a:lnTo>
                  <a:lnTo>
                    <a:pt x="51" y="14"/>
                  </a:lnTo>
                  <a:lnTo>
                    <a:pt x="52" y="13"/>
                  </a:lnTo>
                  <a:lnTo>
                    <a:pt x="52" y="12"/>
                  </a:lnTo>
                  <a:lnTo>
                    <a:pt x="53" y="12"/>
                  </a:lnTo>
                  <a:lnTo>
                    <a:pt x="53" y="11"/>
                  </a:lnTo>
                  <a:lnTo>
                    <a:pt x="53" y="10"/>
                  </a:lnTo>
                  <a:lnTo>
                    <a:pt x="53" y="9"/>
                  </a:lnTo>
                  <a:lnTo>
                    <a:pt x="51" y="8"/>
                  </a:lnTo>
                  <a:lnTo>
                    <a:pt x="49" y="8"/>
                  </a:lnTo>
                  <a:lnTo>
                    <a:pt x="47" y="8"/>
                  </a:lnTo>
                  <a:lnTo>
                    <a:pt x="46" y="7"/>
                  </a:lnTo>
                  <a:lnTo>
                    <a:pt x="45" y="7"/>
                  </a:lnTo>
                  <a:lnTo>
                    <a:pt x="44" y="7"/>
                  </a:lnTo>
                  <a:lnTo>
                    <a:pt x="43" y="5"/>
                  </a:lnTo>
                  <a:lnTo>
                    <a:pt x="42" y="5"/>
                  </a:lnTo>
                  <a:lnTo>
                    <a:pt x="41" y="5"/>
                  </a:lnTo>
                  <a:lnTo>
                    <a:pt x="39" y="5"/>
                  </a:lnTo>
                  <a:lnTo>
                    <a:pt x="38" y="5"/>
                  </a:lnTo>
                  <a:lnTo>
                    <a:pt x="37" y="4"/>
                  </a:lnTo>
                  <a:lnTo>
                    <a:pt x="35" y="4"/>
                  </a:lnTo>
                  <a:lnTo>
                    <a:pt x="34" y="4"/>
                  </a:lnTo>
                  <a:lnTo>
                    <a:pt x="33" y="3"/>
                  </a:lnTo>
                  <a:lnTo>
                    <a:pt x="32" y="3"/>
                  </a:lnTo>
                  <a:lnTo>
                    <a:pt x="30" y="3"/>
                  </a:lnTo>
                  <a:lnTo>
                    <a:pt x="29" y="3"/>
                  </a:lnTo>
                  <a:lnTo>
                    <a:pt x="28" y="2"/>
                  </a:lnTo>
                  <a:lnTo>
                    <a:pt x="27" y="2"/>
                  </a:lnTo>
                  <a:lnTo>
                    <a:pt x="24" y="2"/>
                  </a:lnTo>
                  <a:lnTo>
                    <a:pt x="23" y="1"/>
                  </a:lnTo>
                  <a:lnTo>
                    <a:pt x="22" y="1"/>
                  </a:lnTo>
                  <a:lnTo>
                    <a:pt x="21" y="1"/>
                  </a:lnTo>
                  <a:lnTo>
                    <a:pt x="20" y="1"/>
                  </a:lnTo>
                  <a:lnTo>
                    <a:pt x="19" y="1"/>
                  </a:lnTo>
                  <a:lnTo>
                    <a:pt x="18" y="0"/>
                  </a:lnTo>
                  <a:lnTo>
                    <a:pt x="17" y="0"/>
                  </a:lnTo>
                  <a:lnTo>
                    <a:pt x="16" y="0"/>
                  </a:lnTo>
                  <a:lnTo>
                    <a:pt x="15" y="0"/>
                  </a:lnTo>
                </a:path>
              </a:pathLst>
            </a:custGeom>
            <a:solidFill>
              <a:srgbClr val="AAAAA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916" name="Freeform 434"/>
            <p:cNvSpPr>
              <a:spLocks/>
            </p:cNvSpPr>
            <p:nvPr/>
          </p:nvSpPr>
          <p:spPr bwMode="auto">
            <a:xfrm>
              <a:off x="1884" y="1615"/>
              <a:ext cx="52" cy="22"/>
            </a:xfrm>
            <a:custGeom>
              <a:avLst/>
              <a:gdLst>
                <a:gd name="T0" fmla="*/ 14 w 52"/>
                <a:gd name="T1" fmla="*/ 0 h 22"/>
                <a:gd name="T2" fmla="*/ 13 w 52"/>
                <a:gd name="T3" fmla="*/ 1 h 22"/>
                <a:gd name="T4" fmla="*/ 11 w 52"/>
                <a:gd name="T5" fmla="*/ 1 h 22"/>
                <a:gd name="T6" fmla="*/ 10 w 52"/>
                <a:gd name="T7" fmla="*/ 2 h 22"/>
                <a:gd name="T8" fmla="*/ 8 w 52"/>
                <a:gd name="T9" fmla="*/ 3 h 22"/>
                <a:gd name="T10" fmla="*/ 7 w 52"/>
                <a:gd name="T11" fmla="*/ 4 h 22"/>
                <a:gd name="T12" fmla="*/ 5 w 52"/>
                <a:gd name="T13" fmla="*/ 4 h 22"/>
                <a:gd name="T14" fmla="*/ 4 w 52"/>
                <a:gd name="T15" fmla="*/ 5 h 22"/>
                <a:gd name="T16" fmla="*/ 2 w 52"/>
                <a:gd name="T17" fmla="*/ 7 h 22"/>
                <a:gd name="T18" fmla="*/ 1 w 52"/>
                <a:gd name="T19" fmla="*/ 9 h 22"/>
                <a:gd name="T20" fmla="*/ 0 w 52"/>
                <a:gd name="T21" fmla="*/ 10 h 22"/>
                <a:gd name="T22" fmla="*/ 0 w 52"/>
                <a:gd name="T23" fmla="*/ 12 h 22"/>
                <a:gd name="T24" fmla="*/ 0 w 52"/>
                <a:gd name="T25" fmla="*/ 14 h 22"/>
                <a:gd name="T26" fmla="*/ 1 w 52"/>
                <a:gd name="T27" fmla="*/ 15 h 22"/>
                <a:gd name="T28" fmla="*/ 2 w 52"/>
                <a:gd name="T29" fmla="*/ 16 h 22"/>
                <a:gd name="T30" fmla="*/ 4 w 52"/>
                <a:gd name="T31" fmla="*/ 16 h 22"/>
                <a:gd name="T32" fmla="*/ 6 w 52"/>
                <a:gd name="T33" fmla="*/ 17 h 22"/>
                <a:gd name="T34" fmla="*/ 7 w 52"/>
                <a:gd name="T35" fmla="*/ 18 h 22"/>
                <a:gd name="T36" fmla="*/ 9 w 52"/>
                <a:gd name="T37" fmla="*/ 18 h 22"/>
                <a:gd name="T38" fmla="*/ 11 w 52"/>
                <a:gd name="T39" fmla="*/ 18 h 22"/>
                <a:gd name="T40" fmla="*/ 13 w 52"/>
                <a:gd name="T41" fmla="*/ 18 h 22"/>
                <a:gd name="T42" fmla="*/ 15 w 52"/>
                <a:gd name="T43" fmla="*/ 18 h 22"/>
                <a:gd name="T44" fmla="*/ 17 w 52"/>
                <a:gd name="T45" fmla="*/ 18 h 22"/>
                <a:gd name="T46" fmla="*/ 19 w 52"/>
                <a:gd name="T47" fmla="*/ 18 h 22"/>
                <a:gd name="T48" fmla="*/ 21 w 52"/>
                <a:gd name="T49" fmla="*/ 19 h 22"/>
                <a:gd name="T50" fmla="*/ 24 w 52"/>
                <a:gd name="T51" fmla="*/ 19 h 22"/>
                <a:gd name="T52" fmla="*/ 26 w 52"/>
                <a:gd name="T53" fmla="*/ 19 h 22"/>
                <a:gd name="T54" fmla="*/ 28 w 52"/>
                <a:gd name="T55" fmla="*/ 20 h 22"/>
                <a:gd name="T56" fmla="*/ 30 w 52"/>
                <a:gd name="T57" fmla="*/ 20 h 22"/>
                <a:gd name="T58" fmla="*/ 32 w 52"/>
                <a:gd name="T59" fmla="*/ 20 h 22"/>
                <a:gd name="T60" fmla="*/ 34 w 52"/>
                <a:gd name="T61" fmla="*/ 20 h 22"/>
                <a:gd name="T62" fmla="*/ 35 w 52"/>
                <a:gd name="T63" fmla="*/ 21 h 22"/>
                <a:gd name="T64" fmla="*/ 37 w 52"/>
                <a:gd name="T65" fmla="*/ 21 h 22"/>
                <a:gd name="T66" fmla="*/ 39 w 52"/>
                <a:gd name="T67" fmla="*/ 21 h 22"/>
                <a:gd name="T68" fmla="*/ 40 w 52"/>
                <a:gd name="T69" fmla="*/ 20 h 22"/>
                <a:gd name="T70" fmla="*/ 42 w 52"/>
                <a:gd name="T71" fmla="*/ 20 h 22"/>
                <a:gd name="T72" fmla="*/ 43 w 52"/>
                <a:gd name="T73" fmla="*/ 19 h 22"/>
                <a:gd name="T74" fmla="*/ 45 w 52"/>
                <a:gd name="T75" fmla="*/ 19 h 22"/>
                <a:gd name="T76" fmla="*/ 47 w 52"/>
                <a:gd name="T77" fmla="*/ 18 h 22"/>
                <a:gd name="T78" fmla="*/ 48 w 52"/>
                <a:gd name="T79" fmla="*/ 17 h 22"/>
                <a:gd name="T80" fmla="*/ 49 w 52"/>
                <a:gd name="T81" fmla="*/ 15 h 22"/>
                <a:gd name="T82" fmla="*/ 50 w 52"/>
                <a:gd name="T83" fmla="*/ 14 h 22"/>
                <a:gd name="T84" fmla="*/ 51 w 52"/>
                <a:gd name="T85" fmla="*/ 12 h 22"/>
                <a:gd name="T86" fmla="*/ 51 w 52"/>
                <a:gd name="T87" fmla="*/ 10 h 22"/>
                <a:gd name="T88" fmla="*/ 51 w 52"/>
                <a:gd name="T89" fmla="*/ 8 h 22"/>
                <a:gd name="T90" fmla="*/ 48 w 52"/>
                <a:gd name="T91" fmla="*/ 7 h 22"/>
                <a:gd name="T92" fmla="*/ 46 w 52"/>
                <a:gd name="T93" fmla="*/ 6 h 22"/>
                <a:gd name="T94" fmla="*/ 44 w 52"/>
                <a:gd name="T95" fmla="*/ 6 h 22"/>
                <a:gd name="T96" fmla="*/ 42 w 52"/>
                <a:gd name="T97" fmla="*/ 6 h 22"/>
                <a:gd name="T98" fmla="*/ 39 w 52"/>
                <a:gd name="T99" fmla="*/ 5 h 22"/>
                <a:gd name="T100" fmla="*/ 37 w 52"/>
                <a:gd name="T101" fmla="*/ 4 h 22"/>
                <a:gd name="T102" fmla="*/ 34 w 52"/>
                <a:gd name="T103" fmla="*/ 4 h 22"/>
                <a:gd name="T104" fmla="*/ 32 w 52"/>
                <a:gd name="T105" fmla="*/ 3 h 22"/>
                <a:gd name="T106" fmla="*/ 29 w 52"/>
                <a:gd name="T107" fmla="*/ 3 h 22"/>
                <a:gd name="T108" fmla="*/ 27 w 52"/>
                <a:gd name="T109" fmla="*/ 2 h 22"/>
                <a:gd name="T110" fmla="*/ 24 w 52"/>
                <a:gd name="T111" fmla="*/ 2 h 22"/>
                <a:gd name="T112" fmla="*/ 22 w 52"/>
                <a:gd name="T113" fmla="*/ 1 h 22"/>
                <a:gd name="T114" fmla="*/ 20 w 52"/>
                <a:gd name="T115" fmla="*/ 0 h 22"/>
                <a:gd name="T116" fmla="*/ 17 w 52"/>
                <a:gd name="T117" fmla="*/ 0 h 22"/>
                <a:gd name="T118" fmla="*/ 15 w 52"/>
                <a:gd name="T119" fmla="*/ 0 h 2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2" h="22">
                  <a:moveTo>
                    <a:pt x="15" y="0"/>
                  </a:moveTo>
                  <a:lnTo>
                    <a:pt x="14" y="0"/>
                  </a:lnTo>
                  <a:lnTo>
                    <a:pt x="13" y="0"/>
                  </a:lnTo>
                  <a:lnTo>
                    <a:pt x="13" y="1"/>
                  </a:lnTo>
                  <a:lnTo>
                    <a:pt x="12" y="1"/>
                  </a:lnTo>
                  <a:lnTo>
                    <a:pt x="11" y="1"/>
                  </a:lnTo>
                  <a:lnTo>
                    <a:pt x="11" y="2"/>
                  </a:lnTo>
                  <a:lnTo>
                    <a:pt x="10" y="2"/>
                  </a:lnTo>
                  <a:lnTo>
                    <a:pt x="9" y="2"/>
                  </a:lnTo>
                  <a:lnTo>
                    <a:pt x="8" y="3"/>
                  </a:lnTo>
                  <a:lnTo>
                    <a:pt x="7" y="3"/>
                  </a:lnTo>
                  <a:lnTo>
                    <a:pt x="7" y="4"/>
                  </a:lnTo>
                  <a:lnTo>
                    <a:pt x="6" y="4"/>
                  </a:lnTo>
                  <a:lnTo>
                    <a:pt x="5" y="4"/>
                  </a:lnTo>
                  <a:lnTo>
                    <a:pt x="5" y="5"/>
                  </a:lnTo>
                  <a:lnTo>
                    <a:pt x="4" y="5"/>
                  </a:lnTo>
                  <a:lnTo>
                    <a:pt x="3" y="6"/>
                  </a:lnTo>
                  <a:lnTo>
                    <a:pt x="2" y="7"/>
                  </a:lnTo>
                  <a:lnTo>
                    <a:pt x="1" y="8"/>
                  </a:lnTo>
                  <a:lnTo>
                    <a:pt x="1" y="9"/>
                  </a:lnTo>
                  <a:lnTo>
                    <a:pt x="0" y="9"/>
                  </a:lnTo>
                  <a:lnTo>
                    <a:pt x="0" y="10"/>
                  </a:lnTo>
                  <a:lnTo>
                    <a:pt x="0" y="11"/>
                  </a:lnTo>
                  <a:lnTo>
                    <a:pt x="0" y="12"/>
                  </a:lnTo>
                  <a:lnTo>
                    <a:pt x="0" y="13"/>
                  </a:lnTo>
                  <a:lnTo>
                    <a:pt x="0" y="14"/>
                  </a:lnTo>
                  <a:lnTo>
                    <a:pt x="1" y="14"/>
                  </a:lnTo>
                  <a:lnTo>
                    <a:pt x="1" y="15"/>
                  </a:lnTo>
                  <a:lnTo>
                    <a:pt x="2" y="15"/>
                  </a:lnTo>
                  <a:lnTo>
                    <a:pt x="2" y="16"/>
                  </a:lnTo>
                  <a:lnTo>
                    <a:pt x="3" y="16"/>
                  </a:lnTo>
                  <a:lnTo>
                    <a:pt x="4" y="16"/>
                  </a:lnTo>
                  <a:lnTo>
                    <a:pt x="5" y="17"/>
                  </a:lnTo>
                  <a:lnTo>
                    <a:pt x="6" y="17"/>
                  </a:lnTo>
                  <a:lnTo>
                    <a:pt x="6" y="18"/>
                  </a:lnTo>
                  <a:lnTo>
                    <a:pt x="7" y="18"/>
                  </a:lnTo>
                  <a:lnTo>
                    <a:pt x="8" y="18"/>
                  </a:lnTo>
                  <a:lnTo>
                    <a:pt x="9" y="18"/>
                  </a:lnTo>
                  <a:lnTo>
                    <a:pt x="10" y="18"/>
                  </a:lnTo>
                  <a:lnTo>
                    <a:pt x="11" y="18"/>
                  </a:lnTo>
                  <a:lnTo>
                    <a:pt x="12" y="18"/>
                  </a:lnTo>
                  <a:lnTo>
                    <a:pt x="13" y="18"/>
                  </a:lnTo>
                  <a:lnTo>
                    <a:pt x="14" y="18"/>
                  </a:lnTo>
                  <a:lnTo>
                    <a:pt x="15" y="18"/>
                  </a:lnTo>
                  <a:lnTo>
                    <a:pt x="16" y="18"/>
                  </a:lnTo>
                  <a:lnTo>
                    <a:pt x="17" y="18"/>
                  </a:lnTo>
                  <a:lnTo>
                    <a:pt x="18" y="18"/>
                  </a:lnTo>
                  <a:lnTo>
                    <a:pt x="19" y="18"/>
                  </a:lnTo>
                  <a:lnTo>
                    <a:pt x="20" y="18"/>
                  </a:lnTo>
                  <a:lnTo>
                    <a:pt x="21" y="19"/>
                  </a:lnTo>
                  <a:lnTo>
                    <a:pt x="23" y="19"/>
                  </a:lnTo>
                  <a:lnTo>
                    <a:pt x="24" y="19"/>
                  </a:lnTo>
                  <a:lnTo>
                    <a:pt x="25" y="19"/>
                  </a:lnTo>
                  <a:lnTo>
                    <a:pt x="26" y="19"/>
                  </a:lnTo>
                  <a:lnTo>
                    <a:pt x="27" y="19"/>
                  </a:lnTo>
                  <a:lnTo>
                    <a:pt x="28" y="20"/>
                  </a:lnTo>
                  <a:lnTo>
                    <a:pt x="29" y="20"/>
                  </a:lnTo>
                  <a:lnTo>
                    <a:pt x="30" y="20"/>
                  </a:lnTo>
                  <a:lnTo>
                    <a:pt x="31" y="20"/>
                  </a:lnTo>
                  <a:lnTo>
                    <a:pt x="32" y="20"/>
                  </a:lnTo>
                  <a:lnTo>
                    <a:pt x="33" y="20"/>
                  </a:lnTo>
                  <a:lnTo>
                    <a:pt x="34" y="20"/>
                  </a:lnTo>
                  <a:lnTo>
                    <a:pt x="35" y="20"/>
                  </a:lnTo>
                  <a:lnTo>
                    <a:pt x="35" y="21"/>
                  </a:lnTo>
                  <a:lnTo>
                    <a:pt x="36" y="21"/>
                  </a:lnTo>
                  <a:lnTo>
                    <a:pt x="37" y="21"/>
                  </a:lnTo>
                  <a:lnTo>
                    <a:pt x="38" y="21"/>
                  </a:lnTo>
                  <a:lnTo>
                    <a:pt x="39" y="21"/>
                  </a:lnTo>
                  <a:lnTo>
                    <a:pt x="39" y="20"/>
                  </a:lnTo>
                  <a:lnTo>
                    <a:pt x="40" y="20"/>
                  </a:lnTo>
                  <a:lnTo>
                    <a:pt x="41" y="20"/>
                  </a:lnTo>
                  <a:lnTo>
                    <a:pt x="42" y="20"/>
                  </a:lnTo>
                  <a:lnTo>
                    <a:pt x="43" y="20"/>
                  </a:lnTo>
                  <a:lnTo>
                    <a:pt x="43" y="19"/>
                  </a:lnTo>
                  <a:lnTo>
                    <a:pt x="44" y="19"/>
                  </a:lnTo>
                  <a:lnTo>
                    <a:pt x="45" y="19"/>
                  </a:lnTo>
                  <a:lnTo>
                    <a:pt x="46" y="18"/>
                  </a:lnTo>
                  <a:lnTo>
                    <a:pt x="47" y="18"/>
                  </a:lnTo>
                  <a:lnTo>
                    <a:pt x="47" y="17"/>
                  </a:lnTo>
                  <a:lnTo>
                    <a:pt x="48" y="17"/>
                  </a:lnTo>
                  <a:lnTo>
                    <a:pt x="49" y="16"/>
                  </a:lnTo>
                  <a:lnTo>
                    <a:pt x="49" y="15"/>
                  </a:lnTo>
                  <a:lnTo>
                    <a:pt x="50" y="15"/>
                  </a:lnTo>
                  <a:lnTo>
                    <a:pt x="50" y="14"/>
                  </a:lnTo>
                  <a:lnTo>
                    <a:pt x="51" y="13"/>
                  </a:lnTo>
                  <a:lnTo>
                    <a:pt x="51" y="12"/>
                  </a:lnTo>
                  <a:lnTo>
                    <a:pt x="51" y="11"/>
                  </a:lnTo>
                  <a:lnTo>
                    <a:pt x="51" y="10"/>
                  </a:lnTo>
                  <a:lnTo>
                    <a:pt x="51" y="9"/>
                  </a:lnTo>
                  <a:lnTo>
                    <a:pt x="51" y="8"/>
                  </a:lnTo>
                  <a:lnTo>
                    <a:pt x="49" y="7"/>
                  </a:lnTo>
                  <a:lnTo>
                    <a:pt x="48" y="7"/>
                  </a:lnTo>
                  <a:lnTo>
                    <a:pt x="47" y="7"/>
                  </a:lnTo>
                  <a:lnTo>
                    <a:pt x="46" y="6"/>
                  </a:lnTo>
                  <a:lnTo>
                    <a:pt x="45" y="6"/>
                  </a:lnTo>
                  <a:lnTo>
                    <a:pt x="44" y="6"/>
                  </a:lnTo>
                  <a:lnTo>
                    <a:pt x="43" y="6"/>
                  </a:lnTo>
                  <a:lnTo>
                    <a:pt x="42" y="6"/>
                  </a:lnTo>
                  <a:lnTo>
                    <a:pt x="41" y="5"/>
                  </a:lnTo>
                  <a:lnTo>
                    <a:pt x="39" y="5"/>
                  </a:lnTo>
                  <a:lnTo>
                    <a:pt x="38" y="5"/>
                  </a:lnTo>
                  <a:lnTo>
                    <a:pt x="37" y="4"/>
                  </a:lnTo>
                  <a:lnTo>
                    <a:pt x="35" y="4"/>
                  </a:lnTo>
                  <a:lnTo>
                    <a:pt x="34" y="4"/>
                  </a:lnTo>
                  <a:lnTo>
                    <a:pt x="33" y="4"/>
                  </a:lnTo>
                  <a:lnTo>
                    <a:pt x="32" y="3"/>
                  </a:lnTo>
                  <a:lnTo>
                    <a:pt x="31" y="3"/>
                  </a:lnTo>
                  <a:lnTo>
                    <a:pt x="29" y="3"/>
                  </a:lnTo>
                  <a:lnTo>
                    <a:pt x="28" y="2"/>
                  </a:lnTo>
                  <a:lnTo>
                    <a:pt x="27" y="2"/>
                  </a:lnTo>
                  <a:lnTo>
                    <a:pt x="25" y="2"/>
                  </a:lnTo>
                  <a:lnTo>
                    <a:pt x="24" y="2"/>
                  </a:lnTo>
                  <a:lnTo>
                    <a:pt x="23" y="1"/>
                  </a:lnTo>
                  <a:lnTo>
                    <a:pt x="22" y="1"/>
                  </a:lnTo>
                  <a:lnTo>
                    <a:pt x="21" y="1"/>
                  </a:lnTo>
                  <a:lnTo>
                    <a:pt x="20" y="0"/>
                  </a:lnTo>
                  <a:lnTo>
                    <a:pt x="19" y="0"/>
                  </a:lnTo>
                  <a:lnTo>
                    <a:pt x="17" y="0"/>
                  </a:lnTo>
                  <a:lnTo>
                    <a:pt x="16" y="0"/>
                  </a:lnTo>
                  <a:lnTo>
                    <a:pt x="15" y="0"/>
                  </a:lnTo>
                </a:path>
              </a:pathLst>
            </a:custGeom>
            <a:solidFill>
              <a:srgbClr val="AAAAA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917" name="Freeform 435"/>
            <p:cNvSpPr>
              <a:spLocks/>
            </p:cNvSpPr>
            <p:nvPr/>
          </p:nvSpPr>
          <p:spPr bwMode="auto">
            <a:xfrm>
              <a:off x="1453" y="1603"/>
              <a:ext cx="42" cy="27"/>
            </a:xfrm>
            <a:custGeom>
              <a:avLst/>
              <a:gdLst>
                <a:gd name="T0" fmla="*/ 12 w 42"/>
                <a:gd name="T1" fmla="*/ 1 h 27"/>
                <a:gd name="T2" fmla="*/ 11 w 42"/>
                <a:gd name="T3" fmla="*/ 0 h 27"/>
                <a:gd name="T4" fmla="*/ 9 w 42"/>
                <a:gd name="T5" fmla="*/ 0 h 27"/>
                <a:gd name="T6" fmla="*/ 7 w 42"/>
                <a:gd name="T7" fmla="*/ 0 h 27"/>
                <a:gd name="T8" fmla="*/ 6 w 42"/>
                <a:gd name="T9" fmla="*/ 1 h 27"/>
                <a:gd name="T10" fmla="*/ 4 w 42"/>
                <a:gd name="T11" fmla="*/ 2 h 27"/>
                <a:gd name="T12" fmla="*/ 3 w 42"/>
                <a:gd name="T13" fmla="*/ 3 h 27"/>
                <a:gd name="T14" fmla="*/ 2 w 42"/>
                <a:gd name="T15" fmla="*/ 5 h 27"/>
                <a:gd name="T16" fmla="*/ 1 w 42"/>
                <a:gd name="T17" fmla="*/ 6 h 27"/>
                <a:gd name="T18" fmla="*/ 0 w 42"/>
                <a:gd name="T19" fmla="*/ 8 h 27"/>
                <a:gd name="T20" fmla="*/ 0 w 42"/>
                <a:gd name="T21" fmla="*/ 10 h 27"/>
                <a:gd name="T22" fmla="*/ 0 w 42"/>
                <a:gd name="T23" fmla="*/ 12 h 27"/>
                <a:gd name="T24" fmla="*/ 1 w 42"/>
                <a:gd name="T25" fmla="*/ 14 h 27"/>
                <a:gd name="T26" fmla="*/ 2 w 42"/>
                <a:gd name="T27" fmla="*/ 15 h 27"/>
                <a:gd name="T28" fmla="*/ 3 w 42"/>
                <a:gd name="T29" fmla="*/ 16 h 27"/>
                <a:gd name="T30" fmla="*/ 4 w 42"/>
                <a:gd name="T31" fmla="*/ 17 h 27"/>
                <a:gd name="T32" fmla="*/ 6 w 42"/>
                <a:gd name="T33" fmla="*/ 17 h 27"/>
                <a:gd name="T34" fmla="*/ 7 w 42"/>
                <a:gd name="T35" fmla="*/ 18 h 27"/>
                <a:gd name="T36" fmla="*/ 9 w 42"/>
                <a:gd name="T37" fmla="*/ 18 h 27"/>
                <a:gd name="T38" fmla="*/ 10 w 42"/>
                <a:gd name="T39" fmla="*/ 19 h 27"/>
                <a:gd name="T40" fmla="*/ 12 w 42"/>
                <a:gd name="T41" fmla="*/ 20 h 27"/>
                <a:gd name="T42" fmla="*/ 14 w 42"/>
                <a:gd name="T43" fmla="*/ 21 h 27"/>
                <a:gd name="T44" fmla="*/ 15 w 42"/>
                <a:gd name="T45" fmla="*/ 22 h 27"/>
                <a:gd name="T46" fmla="*/ 16 w 42"/>
                <a:gd name="T47" fmla="*/ 23 h 27"/>
                <a:gd name="T48" fmla="*/ 18 w 42"/>
                <a:gd name="T49" fmla="*/ 24 h 27"/>
                <a:gd name="T50" fmla="*/ 21 w 42"/>
                <a:gd name="T51" fmla="*/ 24 h 27"/>
                <a:gd name="T52" fmla="*/ 22 w 42"/>
                <a:gd name="T53" fmla="*/ 25 h 27"/>
                <a:gd name="T54" fmla="*/ 24 w 42"/>
                <a:gd name="T55" fmla="*/ 26 h 27"/>
                <a:gd name="T56" fmla="*/ 26 w 42"/>
                <a:gd name="T57" fmla="*/ 26 h 27"/>
                <a:gd name="T58" fmla="*/ 28 w 42"/>
                <a:gd name="T59" fmla="*/ 26 h 27"/>
                <a:gd name="T60" fmla="*/ 30 w 42"/>
                <a:gd name="T61" fmla="*/ 26 h 27"/>
                <a:gd name="T62" fmla="*/ 32 w 42"/>
                <a:gd name="T63" fmla="*/ 26 h 27"/>
                <a:gd name="T64" fmla="*/ 34 w 42"/>
                <a:gd name="T65" fmla="*/ 26 h 27"/>
                <a:gd name="T66" fmla="*/ 36 w 42"/>
                <a:gd name="T67" fmla="*/ 26 h 27"/>
                <a:gd name="T68" fmla="*/ 38 w 42"/>
                <a:gd name="T69" fmla="*/ 26 h 27"/>
                <a:gd name="T70" fmla="*/ 40 w 42"/>
                <a:gd name="T71" fmla="*/ 26 h 27"/>
                <a:gd name="T72" fmla="*/ 41 w 42"/>
                <a:gd name="T73" fmla="*/ 23 h 27"/>
                <a:gd name="T74" fmla="*/ 41 w 42"/>
                <a:gd name="T75" fmla="*/ 21 h 27"/>
                <a:gd name="T76" fmla="*/ 39 w 42"/>
                <a:gd name="T77" fmla="*/ 18 h 27"/>
                <a:gd name="T78" fmla="*/ 38 w 42"/>
                <a:gd name="T79" fmla="*/ 16 h 27"/>
                <a:gd name="T80" fmla="*/ 37 w 42"/>
                <a:gd name="T81" fmla="*/ 14 h 27"/>
                <a:gd name="T82" fmla="*/ 35 w 42"/>
                <a:gd name="T83" fmla="*/ 12 h 27"/>
                <a:gd name="T84" fmla="*/ 33 w 42"/>
                <a:gd name="T85" fmla="*/ 11 h 27"/>
                <a:gd name="T86" fmla="*/ 31 w 42"/>
                <a:gd name="T87" fmla="*/ 9 h 27"/>
                <a:gd name="T88" fmla="*/ 29 w 42"/>
                <a:gd name="T89" fmla="*/ 8 h 27"/>
                <a:gd name="T90" fmla="*/ 27 w 42"/>
                <a:gd name="T91" fmla="*/ 7 h 27"/>
                <a:gd name="T92" fmla="*/ 25 w 42"/>
                <a:gd name="T93" fmla="*/ 5 h 27"/>
                <a:gd name="T94" fmla="*/ 22 w 42"/>
                <a:gd name="T95" fmla="*/ 4 h 27"/>
                <a:gd name="T96" fmla="*/ 18 w 42"/>
                <a:gd name="T97" fmla="*/ 3 h 27"/>
                <a:gd name="T98" fmla="*/ 16 w 42"/>
                <a:gd name="T99" fmla="*/ 2 h 27"/>
                <a:gd name="T100" fmla="*/ 13 w 42"/>
                <a:gd name="T101" fmla="*/ 1 h 2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2" h="27">
                  <a:moveTo>
                    <a:pt x="13" y="1"/>
                  </a:moveTo>
                  <a:lnTo>
                    <a:pt x="12" y="1"/>
                  </a:lnTo>
                  <a:lnTo>
                    <a:pt x="12" y="0"/>
                  </a:lnTo>
                  <a:lnTo>
                    <a:pt x="11" y="0"/>
                  </a:lnTo>
                  <a:lnTo>
                    <a:pt x="10" y="0"/>
                  </a:lnTo>
                  <a:lnTo>
                    <a:pt x="9" y="0"/>
                  </a:lnTo>
                  <a:lnTo>
                    <a:pt x="8" y="0"/>
                  </a:lnTo>
                  <a:lnTo>
                    <a:pt x="7" y="0"/>
                  </a:lnTo>
                  <a:lnTo>
                    <a:pt x="7" y="1"/>
                  </a:lnTo>
                  <a:lnTo>
                    <a:pt x="6" y="1"/>
                  </a:lnTo>
                  <a:lnTo>
                    <a:pt x="5" y="2"/>
                  </a:lnTo>
                  <a:lnTo>
                    <a:pt x="4" y="2"/>
                  </a:lnTo>
                  <a:lnTo>
                    <a:pt x="4" y="3"/>
                  </a:lnTo>
                  <a:lnTo>
                    <a:pt x="3" y="3"/>
                  </a:lnTo>
                  <a:lnTo>
                    <a:pt x="2" y="4"/>
                  </a:lnTo>
                  <a:lnTo>
                    <a:pt x="2" y="5"/>
                  </a:lnTo>
                  <a:lnTo>
                    <a:pt x="1" y="5"/>
                  </a:lnTo>
                  <a:lnTo>
                    <a:pt x="1" y="6"/>
                  </a:lnTo>
                  <a:lnTo>
                    <a:pt x="0" y="7"/>
                  </a:lnTo>
                  <a:lnTo>
                    <a:pt x="0" y="8"/>
                  </a:lnTo>
                  <a:lnTo>
                    <a:pt x="0" y="9"/>
                  </a:lnTo>
                  <a:lnTo>
                    <a:pt x="0" y="10"/>
                  </a:lnTo>
                  <a:lnTo>
                    <a:pt x="0" y="11"/>
                  </a:lnTo>
                  <a:lnTo>
                    <a:pt x="0" y="12"/>
                  </a:lnTo>
                  <a:lnTo>
                    <a:pt x="0" y="14"/>
                  </a:lnTo>
                  <a:lnTo>
                    <a:pt x="1" y="14"/>
                  </a:lnTo>
                  <a:lnTo>
                    <a:pt x="1" y="15"/>
                  </a:lnTo>
                  <a:lnTo>
                    <a:pt x="2" y="15"/>
                  </a:lnTo>
                  <a:lnTo>
                    <a:pt x="2" y="16"/>
                  </a:lnTo>
                  <a:lnTo>
                    <a:pt x="3" y="16"/>
                  </a:lnTo>
                  <a:lnTo>
                    <a:pt x="4" y="16"/>
                  </a:lnTo>
                  <a:lnTo>
                    <a:pt x="4" y="17"/>
                  </a:lnTo>
                  <a:lnTo>
                    <a:pt x="5" y="17"/>
                  </a:lnTo>
                  <a:lnTo>
                    <a:pt x="6" y="17"/>
                  </a:lnTo>
                  <a:lnTo>
                    <a:pt x="6" y="18"/>
                  </a:lnTo>
                  <a:lnTo>
                    <a:pt x="7" y="18"/>
                  </a:lnTo>
                  <a:lnTo>
                    <a:pt x="8" y="18"/>
                  </a:lnTo>
                  <a:lnTo>
                    <a:pt x="9" y="18"/>
                  </a:lnTo>
                  <a:lnTo>
                    <a:pt x="9" y="19"/>
                  </a:lnTo>
                  <a:lnTo>
                    <a:pt x="10" y="19"/>
                  </a:lnTo>
                  <a:lnTo>
                    <a:pt x="11" y="20"/>
                  </a:lnTo>
                  <a:lnTo>
                    <a:pt x="12" y="20"/>
                  </a:lnTo>
                  <a:lnTo>
                    <a:pt x="13" y="21"/>
                  </a:lnTo>
                  <a:lnTo>
                    <a:pt x="14" y="21"/>
                  </a:lnTo>
                  <a:lnTo>
                    <a:pt x="14" y="22"/>
                  </a:lnTo>
                  <a:lnTo>
                    <a:pt x="15" y="22"/>
                  </a:lnTo>
                  <a:lnTo>
                    <a:pt x="16" y="22"/>
                  </a:lnTo>
                  <a:lnTo>
                    <a:pt x="16" y="23"/>
                  </a:lnTo>
                  <a:lnTo>
                    <a:pt x="17" y="23"/>
                  </a:lnTo>
                  <a:lnTo>
                    <a:pt x="18" y="24"/>
                  </a:lnTo>
                  <a:lnTo>
                    <a:pt x="19" y="24"/>
                  </a:lnTo>
                  <a:lnTo>
                    <a:pt x="21" y="24"/>
                  </a:lnTo>
                  <a:lnTo>
                    <a:pt x="21" y="25"/>
                  </a:lnTo>
                  <a:lnTo>
                    <a:pt x="22" y="25"/>
                  </a:lnTo>
                  <a:lnTo>
                    <a:pt x="23" y="25"/>
                  </a:lnTo>
                  <a:lnTo>
                    <a:pt x="24" y="26"/>
                  </a:lnTo>
                  <a:lnTo>
                    <a:pt x="25" y="26"/>
                  </a:lnTo>
                  <a:lnTo>
                    <a:pt x="26" y="26"/>
                  </a:lnTo>
                  <a:lnTo>
                    <a:pt x="27" y="26"/>
                  </a:lnTo>
                  <a:lnTo>
                    <a:pt x="28" y="26"/>
                  </a:lnTo>
                  <a:lnTo>
                    <a:pt x="29" y="26"/>
                  </a:lnTo>
                  <a:lnTo>
                    <a:pt x="30" y="26"/>
                  </a:lnTo>
                  <a:lnTo>
                    <a:pt x="31" y="26"/>
                  </a:lnTo>
                  <a:lnTo>
                    <a:pt x="32" y="26"/>
                  </a:lnTo>
                  <a:lnTo>
                    <a:pt x="33" y="26"/>
                  </a:lnTo>
                  <a:lnTo>
                    <a:pt x="34" y="26"/>
                  </a:lnTo>
                  <a:lnTo>
                    <a:pt x="35" y="26"/>
                  </a:lnTo>
                  <a:lnTo>
                    <a:pt x="36" y="26"/>
                  </a:lnTo>
                  <a:lnTo>
                    <a:pt x="37" y="26"/>
                  </a:lnTo>
                  <a:lnTo>
                    <a:pt x="38" y="26"/>
                  </a:lnTo>
                  <a:lnTo>
                    <a:pt x="39" y="26"/>
                  </a:lnTo>
                  <a:lnTo>
                    <a:pt x="40" y="26"/>
                  </a:lnTo>
                  <a:lnTo>
                    <a:pt x="41" y="26"/>
                  </a:lnTo>
                  <a:lnTo>
                    <a:pt x="41" y="23"/>
                  </a:lnTo>
                  <a:lnTo>
                    <a:pt x="41" y="22"/>
                  </a:lnTo>
                  <a:lnTo>
                    <a:pt x="41" y="21"/>
                  </a:lnTo>
                  <a:lnTo>
                    <a:pt x="40" y="20"/>
                  </a:lnTo>
                  <a:lnTo>
                    <a:pt x="39" y="18"/>
                  </a:lnTo>
                  <a:lnTo>
                    <a:pt x="39" y="17"/>
                  </a:lnTo>
                  <a:lnTo>
                    <a:pt x="38" y="16"/>
                  </a:lnTo>
                  <a:lnTo>
                    <a:pt x="37" y="15"/>
                  </a:lnTo>
                  <a:lnTo>
                    <a:pt x="37" y="14"/>
                  </a:lnTo>
                  <a:lnTo>
                    <a:pt x="36" y="14"/>
                  </a:lnTo>
                  <a:lnTo>
                    <a:pt x="35" y="12"/>
                  </a:lnTo>
                  <a:lnTo>
                    <a:pt x="34" y="11"/>
                  </a:lnTo>
                  <a:lnTo>
                    <a:pt x="33" y="11"/>
                  </a:lnTo>
                  <a:lnTo>
                    <a:pt x="32" y="10"/>
                  </a:lnTo>
                  <a:lnTo>
                    <a:pt x="31" y="9"/>
                  </a:lnTo>
                  <a:lnTo>
                    <a:pt x="30" y="9"/>
                  </a:lnTo>
                  <a:lnTo>
                    <a:pt x="29" y="8"/>
                  </a:lnTo>
                  <a:lnTo>
                    <a:pt x="28" y="7"/>
                  </a:lnTo>
                  <a:lnTo>
                    <a:pt x="27" y="7"/>
                  </a:lnTo>
                  <a:lnTo>
                    <a:pt x="26" y="6"/>
                  </a:lnTo>
                  <a:lnTo>
                    <a:pt x="25" y="5"/>
                  </a:lnTo>
                  <a:lnTo>
                    <a:pt x="23" y="5"/>
                  </a:lnTo>
                  <a:lnTo>
                    <a:pt x="22" y="4"/>
                  </a:lnTo>
                  <a:lnTo>
                    <a:pt x="21" y="3"/>
                  </a:lnTo>
                  <a:lnTo>
                    <a:pt x="18" y="3"/>
                  </a:lnTo>
                  <a:lnTo>
                    <a:pt x="17" y="3"/>
                  </a:lnTo>
                  <a:lnTo>
                    <a:pt x="16" y="2"/>
                  </a:lnTo>
                  <a:lnTo>
                    <a:pt x="14" y="1"/>
                  </a:lnTo>
                  <a:lnTo>
                    <a:pt x="13" y="1"/>
                  </a:lnTo>
                </a:path>
              </a:pathLst>
            </a:custGeom>
            <a:solidFill>
              <a:srgbClr val="AAAAA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918" name="Freeform 436"/>
            <p:cNvSpPr>
              <a:spLocks/>
            </p:cNvSpPr>
            <p:nvPr/>
          </p:nvSpPr>
          <p:spPr bwMode="auto">
            <a:xfrm>
              <a:off x="1638" y="1489"/>
              <a:ext cx="42" cy="26"/>
            </a:xfrm>
            <a:custGeom>
              <a:avLst/>
              <a:gdLst>
                <a:gd name="T0" fmla="*/ 12 w 42"/>
                <a:gd name="T1" fmla="*/ 1 h 26"/>
                <a:gd name="T2" fmla="*/ 10 w 42"/>
                <a:gd name="T3" fmla="*/ 0 h 26"/>
                <a:gd name="T4" fmla="*/ 8 w 42"/>
                <a:gd name="T5" fmla="*/ 0 h 26"/>
                <a:gd name="T6" fmla="*/ 7 w 42"/>
                <a:gd name="T7" fmla="*/ 1 h 26"/>
                <a:gd name="T8" fmla="*/ 6 w 42"/>
                <a:gd name="T9" fmla="*/ 2 h 26"/>
                <a:gd name="T10" fmla="*/ 4 w 42"/>
                <a:gd name="T11" fmla="*/ 3 h 26"/>
                <a:gd name="T12" fmla="*/ 3 w 42"/>
                <a:gd name="T13" fmla="*/ 4 h 26"/>
                <a:gd name="T14" fmla="*/ 2 w 42"/>
                <a:gd name="T15" fmla="*/ 5 h 26"/>
                <a:gd name="T16" fmla="*/ 1 w 42"/>
                <a:gd name="T17" fmla="*/ 6 h 26"/>
                <a:gd name="T18" fmla="*/ 0 w 42"/>
                <a:gd name="T19" fmla="*/ 7 h 26"/>
                <a:gd name="T20" fmla="*/ 0 w 42"/>
                <a:gd name="T21" fmla="*/ 9 h 26"/>
                <a:gd name="T22" fmla="*/ 0 w 42"/>
                <a:gd name="T23" fmla="*/ 11 h 26"/>
                <a:gd name="T24" fmla="*/ 0 w 42"/>
                <a:gd name="T25" fmla="*/ 13 h 26"/>
                <a:gd name="T26" fmla="*/ 1 w 42"/>
                <a:gd name="T27" fmla="*/ 14 h 26"/>
                <a:gd name="T28" fmla="*/ 2 w 42"/>
                <a:gd name="T29" fmla="*/ 15 h 26"/>
                <a:gd name="T30" fmla="*/ 4 w 42"/>
                <a:gd name="T31" fmla="*/ 15 h 26"/>
                <a:gd name="T32" fmla="*/ 5 w 42"/>
                <a:gd name="T33" fmla="*/ 16 h 26"/>
                <a:gd name="T34" fmla="*/ 6 w 42"/>
                <a:gd name="T35" fmla="*/ 17 h 26"/>
                <a:gd name="T36" fmla="*/ 8 w 42"/>
                <a:gd name="T37" fmla="*/ 17 h 26"/>
                <a:gd name="T38" fmla="*/ 10 w 42"/>
                <a:gd name="T39" fmla="*/ 18 h 26"/>
                <a:gd name="T40" fmla="*/ 11 w 42"/>
                <a:gd name="T41" fmla="*/ 19 h 26"/>
                <a:gd name="T42" fmla="*/ 13 w 42"/>
                <a:gd name="T43" fmla="*/ 20 h 26"/>
                <a:gd name="T44" fmla="*/ 15 w 42"/>
                <a:gd name="T45" fmla="*/ 21 h 26"/>
                <a:gd name="T46" fmla="*/ 16 w 42"/>
                <a:gd name="T47" fmla="*/ 22 h 26"/>
                <a:gd name="T48" fmla="*/ 17 w 42"/>
                <a:gd name="T49" fmla="*/ 23 h 26"/>
                <a:gd name="T50" fmla="*/ 19 w 42"/>
                <a:gd name="T51" fmla="*/ 23 h 26"/>
                <a:gd name="T52" fmla="*/ 21 w 42"/>
                <a:gd name="T53" fmla="*/ 24 h 26"/>
                <a:gd name="T54" fmla="*/ 23 w 42"/>
                <a:gd name="T55" fmla="*/ 24 h 26"/>
                <a:gd name="T56" fmla="*/ 25 w 42"/>
                <a:gd name="T57" fmla="*/ 25 h 26"/>
                <a:gd name="T58" fmla="*/ 27 w 42"/>
                <a:gd name="T59" fmla="*/ 25 h 26"/>
                <a:gd name="T60" fmla="*/ 29 w 42"/>
                <a:gd name="T61" fmla="*/ 25 h 26"/>
                <a:gd name="T62" fmla="*/ 31 w 42"/>
                <a:gd name="T63" fmla="*/ 25 h 26"/>
                <a:gd name="T64" fmla="*/ 33 w 42"/>
                <a:gd name="T65" fmla="*/ 25 h 26"/>
                <a:gd name="T66" fmla="*/ 35 w 42"/>
                <a:gd name="T67" fmla="*/ 25 h 26"/>
                <a:gd name="T68" fmla="*/ 37 w 42"/>
                <a:gd name="T69" fmla="*/ 25 h 26"/>
                <a:gd name="T70" fmla="*/ 39 w 42"/>
                <a:gd name="T71" fmla="*/ 25 h 26"/>
                <a:gd name="T72" fmla="*/ 41 w 42"/>
                <a:gd name="T73" fmla="*/ 25 h 26"/>
                <a:gd name="T74" fmla="*/ 41 w 42"/>
                <a:gd name="T75" fmla="*/ 21 h 26"/>
                <a:gd name="T76" fmla="*/ 40 w 42"/>
                <a:gd name="T77" fmla="*/ 19 h 26"/>
                <a:gd name="T78" fmla="*/ 39 w 42"/>
                <a:gd name="T79" fmla="*/ 16 h 26"/>
                <a:gd name="T80" fmla="*/ 37 w 42"/>
                <a:gd name="T81" fmla="*/ 14 h 26"/>
                <a:gd name="T82" fmla="*/ 36 w 42"/>
                <a:gd name="T83" fmla="*/ 13 h 26"/>
                <a:gd name="T84" fmla="*/ 34 w 42"/>
                <a:gd name="T85" fmla="*/ 11 h 26"/>
                <a:gd name="T86" fmla="*/ 32 w 42"/>
                <a:gd name="T87" fmla="*/ 10 h 26"/>
                <a:gd name="T88" fmla="*/ 30 w 42"/>
                <a:gd name="T89" fmla="*/ 9 h 26"/>
                <a:gd name="T90" fmla="*/ 28 w 42"/>
                <a:gd name="T91" fmla="*/ 7 h 26"/>
                <a:gd name="T92" fmla="*/ 26 w 42"/>
                <a:gd name="T93" fmla="*/ 6 h 26"/>
                <a:gd name="T94" fmla="*/ 23 w 42"/>
                <a:gd name="T95" fmla="*/ 5 h 26"/>
                <a:gd name="T96" fmla="*/ 21 w 42"/>
                <a:gd name="T97" fmla="*/ 4 h 26"/>
                <a:gd name="T98" fmla="*/ 17 w 42"/>
                <a:gd name="T99" fmla="*/ 3 h 26"/>
                <a:gd name="T100" fmla="*/ 14 w 42"/>
                <a:gd name="T101" fmla="*/ 2 h 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2" h="26">
                  <a:moveTo>
                    <a:pt x="13" y="1"/>
                  </a:moveTo>
                  <a:lnTo>
                    <a:pt x="12" y="1"/>
                  </a:lnTo>
                  <a:lnTo>
                    <a:pt x="11" y="0"/>
                  </a:lnTo>
                  <a:lnTo>
                    <a:pt x="10" y="0"/>
                  </a:lnTo>
                  <a:lnTo>
                    <a:pt x="9" y="0"/>
                  </a:lnTo>
                  <a:lnTo>
                    <a:pt x="8" y="0"/>
                  </a:lnTo>
                  <a:lnTo>
                    <a:pt x="8" y="1"/>
                  </a:lnTo>
                  <a:lnTo>
                    <a:pt x="7" y="1"/>
                  </a:lnTo>
                  <a:lnTo>
                    <a:pt x="6" y="1"/>
                  </a:lnTo>
                  <a:lnTo>
                    <a:pt x="6" y="2"/>
                  </a:lnTo>
                  <a:lnTo>
                    <a:pt x="5" y="2"/>
                  </a:lnTo>
                  <a:lnTo>
                    <a:pt x="4" y="3"/>
                  </a:lnTo>
                  <a:lnTo>
                    <a:pt x="3" y="3"/>
                  </a:lnTo>
                  <a:lnTo>
                    <a:pt x="3" y="4"/>
                  </a:lnTo>
                  <a:lnTo>
                    <a:pt x="2" y="4"/>
                  </a:lnTo>
                  <a:lnTo>
                    <a:pt x="2" y="5"/>
                  </a:lnTo>
                  <a:lnTo>
                    <a:pt x="1" y="5"/>
                  </a:lnTo>
                  <a:lnTo>
                    <a:pt x="1" y="6"/>
                  </a:lnTo>
                  <a:lnTo>
                    <a:pt x="1" y="7"/>
                  </a:lnTo>
                  <a:lnTo>
                    <a:pt x="0" y="7"/>
                  </a:lnTo>
                  <a:lnTo>
                    <a:pt x="0" y="8"/>
                  </a:lnTo>
                  <a:lnTo>
                    <a:pt x="0" y="9"/>
                  </a:lnTo>
                  <a:lnTo>
                    <a:pt x="0" y="10"/>
                  </a:lnTo>
                  <a:lnTo>
                    <a:pt x="0" y="11"/>
                  </a:lnTo>
                  <a:lnTo>
                    <a:pt x="0" y="12"/>
                  </a:lnTo>
                  <a:lnTo>
                    <a:pt x="0" y="13"/>
                  </a:lnTo>
                  <a:lnTo>
                    <a:pt x="1" y="13"/>
                  </a:lnTo>
                  <a:lnTo>
                    <a:pt x="1" y="14"/>
                  </a:lnTo>
                  <a:lnTo>
                    <a:pt x="2" y="14"/>
                  </a:lnTo>
                  <a:lnTo>
                    <a:pt x="2" y="15"/>
                  </a:lnTo>
                  <a:lnTo>
                    <a:pt x="3" y="15"/>
                  </a:lnTo>
                  <a:lnTo>
                    <a:pt x="4" y="15"/>
                  </a:lnTo>
                  <a:lnTo>
                    <a:pt x="4" y="16"/>
                  </a:lnTo>
                  <a:lnTo>
                    <a:pt x="5" y="16"/>
                  </a:lnTo>
                  <a:lnTo>
                    <a:pt x="6" y="16"/>
                  </a:lnTo>
                  <a:lnTo>
                    <a:pt x="6" y="17"/>
                  </a:lnTo>
                  <a:lnTo>
                    <a:pt x="7" y="17"/>
                  </a:lnTo>
                  <a:lnTo>
                    <a:pt x="8" y="17"/>
                  </a:lnTo>
                  <a:lnTo>
                    <a:pt x="9" y="18"/>
                  </a:lnTo>
                  <a:lnTo>
                    <a:pt x="10" y="18"/>
                  </a:lnTo>
                  <a:lnTo>
                    <a:pt x="10" y="19"/>
                  </a:lnTo>
                  <a:lnTo>
                    <a:pt x="11" y="19"/>
                  </a:lnTo>
                  <a:lnTo>
                    <a:pt x="12" y="19"/>
                  </a:lnTo>
                  <a:lnTo>
                    <a:pt x="13" y="20"/>
                  </a:lnTo>
                  <a:lnTo>
                    <a:pt x="14" y="21"/>
                  </a:lnTo>
                  <a:lnTo>
                    <a:pt x="15" y="21"/>
                  </a:lnTo>
                  <a:lnTo>
                    <a:pt x="16" y="21"/>
                  </a:lnTo>
                  <a:lnTo>
                    <a:pt x="16" y="22"/>
                  </a:lnTo>
                  <a:lnTo>
                    <a:pt x="17" y="22"/>
                  </a:lnTo>
                  <a:lnTo>
                    <a:pt x="17" y="23"/>
                  </a:lnTo>
                  <a:lnTo>
                    <a:pt x="18" y="23"/>
                  </a:lnTo>
                  <a:lnTo>
                    <a:pt x="19" y="23"/>
                  </a:lnTo>
                  <a:lnTo>
                    <a:pt x="21" y="23"/>
                  </a:lnTo>
                  <a:lnTo>
                    <a:pt x="21" y="24"/>
                  </a:lnTo>
                  <a:lnTo>
                    <a:pt x="22" y="24"/>
                  </a:lnTo>
                  <a:lnTo>
                    <a:pt x="23" y="24"/>
                  </a:lnTo>
                  <a:lnTo>
                    <a:pt x="24" y="25"/>
                  </a:lnTo>
                  <a:lnTo>
                    <a:pt x="25" y="25"/>
                  </a:lnTo>
                  <a:lnTo>
                    <a:pt x="26" y="25"/>
                  </a:lnTo>
                  <a:lnTo>
                    <a:pt x="27" y="25"/>
                  </a:lnTo>
                  <a:lnTo>
                    <a:pt x="28" y="25"/>
                  </a:lnTo>
                  <a:lnTo>
                    <a:pt x="29" y="25"/>
                  </a:lnTo>
                  <a:lnTo>
                    <a:pt x="30" y="25"/>
                  </a:lnTo>
                  <a:lnTo>
                    <a:pt x="31" y="25"/>
                  </a:lnTo>
                  <a:lnTo>
                    <a:pt x="32" y="25"/>
                  </a:lnTo>
                  <a:lnTo>
                    <a:pt x="33" y="25"/>
                  </a:lnTo>
                  <a:lnTo>
                    <a:pt x="34" y="25"/>
                  </a:lnTo>
                  <a:lnTo>
                    <a:pt x="35" y="25"/>
                  </a:lnTo>
                  <a:lnTo>
                    <a:pt x="36" y="25"/>
                  </a:lnTo>
                  <a:lnTo>
                    <a:pt x="37" y="25"/>
                  </a:lnTo>
                  <a:lnTo>
                    <a:pt x="38" y="25"/>
                  </a:lnTo>
                  <a:lnTo>
                    <a:pt x="39" y="25"/>
                  </a:lnTo>
                  <a:lnTo>
                    <a:pt x="40" y="25"/>
                  </a:lnTo>
                  <a:lnTo>
                    <a:pt x="41" y="25"/>
                  </a:lnTo>
                  <a:lnTo>
                    <a:pt x="41" y="22"/>
                  </a:lnTo>
                  <a:lnTo>
                    <a:pt x="41" y="21"/>
                  </a:lnTo>
                  <a:lnTo>
                    <a:pt x="41" y="20"/>
                  </a:lnTo>
                  <a:lnTo>
                    <a:pt x="40" y="19"/>
                  </a:lnTo>
                  <a:lnTo>
                    <a:pt x="39" y="17"/>
                  </a:lnTo>
                  <a:lnTo>
                    <a:pt x="39" y="16"/>
                  </a:lnTo>
                  <a:lnTo>
                    <a:pt x="38" y="15"/>
                  </a:lnTo>
                  <a:lnTo>
                    <a:pt x="37" y="14"/>
                  </a:lnTo>
                  <a:lnTo>
                    <a:pt x="37" y="13"/>
                  </a:lnTo>
                  <a:lnTo>
                    <a:pt x="36" y="13"/>
                  </a:lnTo>
                  <a:lnTo>
                    <a:pt x="35" y="12"/>
                  </a:lnTo>
                  <a:lnTo>
                    <a:pt x="34" y="11"/>
                  </a:lnTo>
                  <a:lnTo>
                    <a:pt x="33" y="11"/>
                  </a:lnTo>
                  <a:lnTo>
                    <a:pt x="32" y="10"/>
                  </a:lnTo>
                  <a:lnTo>
                    <a:pt x="31" y="9"/>
                  </a:lnTo>
                  <a:lnTo>
                    <a:pt x="30" y="9"/>
                  </a:lnTo>
                  <a:lnTo>
                    <a:pt x="29" y="8"/>
                  </a:lnTo>
                  <a:lnTo>
                    <a:pt x="28" y="7"/>
                  </a:lnTo>
                  <a:lnTo>
                    <a:pt x="27" y="7"/>
                  </a:lnTo>
                  <a:lnTo>
                    <a:pt x="26" y="6"/>
                  </a:lnTo>
                  <a:lnTo>
                    <a:pt x="25" y="5"/>
                  </a:lnTo>
                  <a:lnTo>
                    <a:pt x="23" y="5"/>
                  </a:lnTo>
                  <a:lnTo>
                    <a:pt x="22" y="5"/>
                  </a:lnTo>
                  <a:lnTo>
                    <a:pt x="21" y="4"/>
                  </a:lnTo>
                  <a:lnTo>
                    <a:pt x="18" y="3"/>
                  </a:lnTo>
                  <a:lnTo>
                    <a:pt x="17" y="3"/>
                  </a:lnTo>
                  <a:lnTo>
                    <a:pt x="16" y="2"/>
                  </a:lnTo>
                  <a:lnTo>
                    <a:pt x="14" y="2"/>
                  </a:lnTo>
                  <a:lnTo>
                    <a:pt x="13" y="1"/>
                  </a:lnTo>
                </a:path>
              </a:pathLst>
            </a:custGeom>
            <a:solidFill>
              <a:srgbClr val="AAAAA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919" name="Freeform 437"/>
            <p:cNvSpPr>
              <a:spLocks/>
            </p:cNvSpPr>
            <p:nvPr/>
          </p:nvSpPr>
          <p:spPr bwMode="auto">
            <a:xfrm>
              <a:off x="1864" y="1633"/>
              <a:ext cx="43" cy="25"/>
            </a:xfrm>
            <a:custGeom>
              <a:avLst/>
              <a:gdLst>
                <a:gd name="T0" fmla="*/ 14 w 43"/>
                <a:gd name="T1" fmla="*/ 1 h 25"/>
                <a:gd name="T2" fmla="*/ 13 w 43"/>
                <a:gd name="T3" fmla="*/ 0 h 25"/>
                <a:gd name="T4" fmla="*/ 11 w 43"/>
                <a:gd name="T5" fmla="*/ 0 h 25"/>
                <a:gd name="T6" fmla="*/ 8 w 43"/>
                <a:gd name="T7" fmla="*/ 0 h 25"/>
                <a:gd name="T8" fmla="*/ 7 w 43"/>
                <a:gd name="T9" fmla="*/ 2 h 25"/>
                <a:gd name="T10" fmla="*/ 5 w 43"/>
                <a:gd name="T11" fmla="*/ 2 h 25"/>
                <a:gd name="T12" fmla="*/ 4 w 43"/>
                <a:gd name="T13" fmla="*/ 3 h 25"/>
                <a:gd name="T14" fmla="*/ 3 w 43"/>
                <a:gd name="T15" fmla="*/ 4 h 25"/>
                <a:gd name="T16" fmla="*/ 2 w 43"/>
                <a:gd name="T17" fmla="*/ 5 h 25"/>
                <a:gd name="T18" fmla="*/ 1 w 43"/>
                <a:gd name="T19" fmla="*/ 7 h 25"/>
                <a:gd name="T20" fmla="*/ 1 w 43"/>
                <a:gd name="T21" fmla="*/ 9 h 25"/>
                <a:gd name="T22" fmla="*/ 1 w 43"/>
                <a:gd name="T23" fmla="*/ 11 h 25"/>
                <a:gd name="T24" fmla="*/ 2 w 43"/>
                <a:gd name="T25" fmla="*/ 12 h 25"/>
                <a:gd name="T26" fmla="*/ 3 w 43"/>
                <a:gd name="T27" fmla="*/ 13 h 25"/>
                <a:gd name="T28" fmla="*/ 4 w 43"/>
                <a:gd name="T29" fmla="*/ 14 h 25"/>
                <a:gd name="T30" fmla="*/ 5 w 43"/>
                <a:gd name="T31" fmla="*/ 15 h 25"/>
                <a:gd name="T32" fmla="*/ 7 w 43"/>
                <a:gd name="T33" fmla="*/ 16 h 25"/>
                <a:gd name="T34" fmla="*/ 9 w 43"/>
                <a:gd name="T35" fmla="*/ 17 h 25"/>
                <a:gd name="T36" fmla="*/ 12 w 43"/>
                <a:gd name="T37" fmla="*/ 17 h 25"/>
                <a:gd name="T38" fmla="*/ 14 w 43"/>
                <a:gd name="T39" fmla="*/ 19 h 25"/>
                <a:gd name="T40" fmla="*/ 16 w 43"/>
                <a:gd name="T41" fmla="*/ 19 h 25"/>
                <a:gd name="T42" fmla="*/ 17 w 43"/>
                <a:gd name="T43" fmla="*/ 20 h 25"/>
                <a:gd name="T44" fmla="*/ 19 w 43"/>
                <a:gd name="T45" fmla="*/ 21 h 25"/>
                <a:gd name="T46" fmla="*/ 20 w 43"/>
                <a:gd name="T47" fmla="*/ 22 h 25"/>
                <a:gd name="T48" fmla="*/ 21 w 43"/>
                <a:gd name="T49" fmla="*/ 23 h 25"/>
                <a:gd name="T50" fmla="*/ 23 w 43"/>
                <a:gd name="T51" fmla="*/ 23 h 25"/>
                <a:gd name="T52" fmla="*/ 25 w 43"/>
                <a:gd name="T53" fmla="*/ 24 h 25"/>
                <a:gd name="T54" fmla="*/ 27 w 43"/>
                <a:gd name="T55" fmla="*/ 24 h 25"/>
                <a:gd name="T56" fmla="*/ 29 w 43"/>
                <a:gd name="T57" fmla="*/ 24 h 25"/>
                <a:gd name="T58" fmla="*/ 32 w 43"/>
                <a:gd name="T59" fmla="*/ 24 h 25"/>
                <a:gd name="T60" fmla="*/ 34 w 43"/>
                <a:gd name="T61" fmla="*/ 24 h 25"/>
                <a:gd name="T62" fmla="*/ 36 w 43"/>
                <a:gd name="T63" fmla="*/ 24 h 25"/>
                <a:gd name="T64" fmla="*/ 38 w 43"/>
                <a:gd name="T65" fmla="*/ 24 h 25"/>
                <a:gd name="T66" fmla="*/ 40 w 43"/>
                <a:gd name="T67" fmla="*/ 24 h 25"/>
                <a:gd name="T68" fmla="*/ 42 w 43"/>
                <a:gd name="T69" fmla="*/ 24 h 25"/>
                <a:gd name="T70" fmla="*/ 42 w 43"/>
                <a:gd name="T71" fmla="*/ 19 h 25"/>
                <a:gd name="T72" fmla="*/ 41 w 43"/>
                <a:gd name="T73" fmla="*/ 17 h 25"/>
                <a:gd name="T74" fmla="*/ 40 w 43"/>
                <a:gd name="T75" fmla="*/ 15 h 25"/>
                <a:gd name="T76" fmla="*/ 39 w 43"/>
                <a:gd name="T77" fmla="*/ 13 h 25"/>
                <a:gd name="T78" fmla="*/ 38 w 43"/>
                <a:gd name="T79" fmla="*/ 12 h 25"/>
                <a:gd name="T80" fmla="*/ 36 w 43"/>
                <a:gd name="T81" fmla="*/ 11 h 25"/>
                <a:gd name="T82" fmla="*/ 34 w 43"/>
                <a:gd name="T83" fmla="*/ 10 h 25"/>
                <a:gd name="T84" fmla="*/ 32 w 43"/>
                <a:gd name="T85" fmla="*/ 8 h 25"/>
                <a:gd name="T86" fmla="*/ 29 w 43"/>
                <a:gd name="T87" fmla="*/ 7 h 25"/>
                <a:gd name="T88" fmla="*/ 26 w 43"/>
                <a:gd name="T89" fmla="*/ 6 h 25"/>
                <a:gd name="T90" fmla="*/ 24 w 43"/>
                <a:gd name="T91" fmla="*/ 5 h 25"/>
                <a:gd name="T92" fmla="*/ 21 w 43"/>
                <a:gd name="T93" fmla="*/ 4 h 25"/>
                <a:gd name="T94" fmla="*/ 19 w 43"/>
                <a:gd name="T95" fmla="*/ 2 h 25"/>
                <a:gd name="T96" fmla="*/ 16 w 43"/>
                <a:gd name="T97" fmla="*/ 2 h 2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3" h="25">
                  <a:moveTo>
                    <a:pt x="15" y="1"/>
                  </a:moveTo>
                  <a:lnTo>
                    <a:pt x="14" y="1"/>
                  </a:lnTo>
                  <a:lnTo>
                    <a:pt x="14" y="0"/>
                  </a:lnTo>
                  <a:lnTo>
                    <a:pt x="13" y="0"/>
                  </a:lnTo>
                  <a:lnTo>
                    <a:pt x="12" y="0"/>
                  </a:lnTo>
                  <a:lnTo>
                    <a:pt x="11" y="0"/>
                  </a:lnTo>
                  <a:lnTo>
                    <a:pt x="9" y="0"/>
                  </a:lnTo>
                  <a:lnTo>
                    <a:pt x="8" y="0"/>
                  </a:lnTo>
                  <a:lnTo>
                    <a:pt x="8" y="1"/>
                  </a:lnTo>
                  <a:lnTo>
                    <a:pt x="7" y="2"/>
                  </a:lnTo>
                  <a:lnTo>
                    <a:pt x="6" y="2"/>
                  </a:lnTo>
                  <a:lnTo>
                    <a:pt x="5" y="2"/>
                  </a:lnTo>
                  <a:lnTo>
                    <a:pt x="5" y="3"/>
                  </a:lnTo>
                  <a:lnTo>
                    <a:pt x="4" y="3"/>
                  </a:lnTo>
                  <a:lnTo>
                    <a:pt x="4" y="4"/>
                  </a:lnTo>
                  <a:lnTo>
                    <a:pt x="3" y="4"/>
                  </a:lnTo>
                  <a:lnTo>
                    <a:pt x="3" y="5"/>
                  </a:lnTo>
                  <a:lnTo>
                    <a:pt x="2" y="5"/>
                  </a:lnTo>
                  <a:lnTo>
                    <a:pt x="2" y="6"/>
                  </a:lnTo>
                  <a:lnTo>
                    <a:pt x="1" y="7"/>
                  </a:lnTo>
                  <a:lnTo>
                    <a:pt x="1" y="8"/>
                  </a:lnTo>
                  <a:lnTo>
                    <a:pt x="1" y="9"/>
                  </a:lnTo>
                  <a:lnTo>
                    <a:pt x="0" y="10"/>
                  </a:lnTo>
                  <a:lnTo>
                    <a:pt x="1" y="11"/>
                  </a:lnTo>
                  <a:lnTo>
                    <a:pt x="1" y="12"/>
                  </a:lnTo>
                  <a:lnTo>
                    <a:pt x="2" y="12"/>
                  </a:lnTo>
                  <a:lnTo>
                    <a:pt x="2" y="13"/>
                  </a:lnTo>
                  <a:lnTo>
                    <a:pt x="3" y="13"/>
                  </a:lnTo>
                  <a:lnTo>
                    <a:pt x="3" y="14"/>
                  </a:lnTo>
                  <a:lnTo>
                    <a:pt x="4" y="14"/>
                  </a:lnTo>
                  <a:lnTo>
                    <a:pt x="4" y="15"/>
                  </a:lnTo>
                  <a:lnTo>
                    <a:pt x="5" y="15"/>
                  </a:lnTo>
                  <a:lnTo>
                    <a:pt x="6" y="15"/>
                  </a:lnTo>
                  <a:lnTo>
                    <a:pt x="7" y="16"/>
                  </a:lnTo>
                  <a:lnTo>
                    <a:pt x="8" y="16"/>
                  </a:lnTo>
                  <a:lnTo>
                    <a:pt x="9" y="17"/>
                  </a:lnTo>
                  <a:lnTo>
                    <a:pt x="11" y="17"/>
                  </a:lnTo>
                  <a:lnTo>
                    <a:pt x="12" y="17"/>
                  </a:lnTo>
                  <a:lnTo>
                    <a:pt x="13" y="18"/>
                  </a:lnTo>
                  <a:lnTo>
                    <a:pt x="14" y="19"/>
                  </a:lnTo>
                  <a:lnTo>
                    <a:pt x="15" y="19"/>
                  </a:lnTo>
                  <a:lnTo>
                    <a:pt x="16" y="19"/>
                  </a:lnTo>
                  <a:lnTo>
                    <a:pt x="16" y="20"/>
                  </a:lnTo>
                  <a:lnTo>
                    <a:pt x="17" y="20"/>
                  </a:lnTo>
                  <a:lnTo>
                    <a:pt x="18" y="21"/>
                  </a:lnTo>
                  <a:lnTo>
                    <a:pt x="19" y="21"/>
                  </a:lnTo>
                  <a:lnTo>
                    <a:pt x="19" y="22"/>
                  </a:lnTo>
                  <a:lnTo>
                    <a:pt x="20" y="22"/>
                  </a:lnTo>
                  <a:lnTo>
                    <a:pt x="21" y="22"/>
                  </a:lnTo>
                  <a:lnTo>
                    <a:pt x="21" y="23"/>
                  </a:lnTo>
                  <a:lnTo>
                    <a:pt x="22" y="23"/>
                  </a:lnTo>
                  <a:lnTo>
                    <a:pt x="23" y="23"/>
                  </a:lnTo>
                  <a:lnTo>
                    <a:pt x="24" y="23"/>
                  </a:lnTo>
                  <a:lnTo>
                    <a:pt x="25" y="24"/>
                  </a:lnTo>
                  <a:lnTo>
                    <a:pt x="26" y="24"/>
                  </a:lnTo>
                  <a:lnTo>
                    <a:pt x="27" y="24"/>
                  </a:lnTo>
                  <a:lnTo>
                    <a:pt x="28" y="24"/>
                  </a:lnTo>
                  <a:lnTo>
                    <a:pt x="29" y="24"/>
                  </a:lnTo>
                  <a:lnTo>
                    <a:pt x="30" y="24"/>
                  </a:lnTo>
                  <a:lnTo>
                    <a:pt x="32" y="24"/>
                  </a:lnTo>
                  <a:lnTo>
                    <a:pt x="33" y="24"/>
                  </a:lnTo>
                  <a:lnTo>
                    <a:pt x="34" y="24"/>
                  </a:lnTo>
                  <a:lnTo>
                    <a:pt x="35" y="24"/>
                  </a:lnTo>
                  <a:lnTo>
                    <a:pt x="36" y="24"/>
                  </a:lnTo>
                  <a:lnTo>
                    <a:pt x="37" y="24"/>
                  </a:lnTo>
                  <a:lnTo>
                    <a:pt x="38" y="24"/>
                  </a:lnTo>
                  <a:lnTo>
                    <a:pt x="39" y="24"/>
                  </a:lnTo>
                  <a:lnTo>
                    <a:pt x="40" y="24"/>
                  </a:lnTo>
                  <a:lnTo>
                    <a:pt x="41" y="24"/>
                  </a:lnTo>
                  <a:lnTo>
                    <a:pt x="42" y="24"/>
                  </a:lnTo>
                  <a:lnTo>
                    <a:pt x="42" y="21"/>
                  </a:lnTo>
                  <a:lnTo>
                    <a:pt x="42" y="19"/>
                  </a:lnTo>
                  <a:lnTo>
                    <a:pt x="42" y="17"/>
                  </a:lnTo>
                  <a:lnTo>
                    <a:pt x="41" y="17"/>
                  </a:lnTo>
                  <a:lnTo>
                    <a:pt x="41" y="16"/>
                  </a:lnTo>
                  <a:lnTo>
                    <a:pt x="40" y="15"/>
                  </a:lnTo>
                  <a:lnTo>
                    <a:pt x="40" y="14"/>
                  </a:lnTo>
                  <a:lnTo>
                    <a:pt x="39" y="13"/>
                  </a:lnTo>
                  <a:lnTo>
                    <a:pt x="38" y="13"/>
                  </a:lnTo>
                  <a:lnTo>
                    <a:pt x="38" y="12"/>
                  </a:lnTo>
                  <a:lnTo>
                    <a:pt x="37" y="12"/>
                  </a:lnTo>
                  <a:lnTo>
                    <a:pt x="36" y="11"/>
                  </a:lnTo>
                  <a:lnTo>
                    <a:pt x="35" y="10"/>
                  </a:lnTo>
                  <a:lnTo>
                    <a:pt x="34" y="10"/>
                  </a:lnTo>
                  <a:lnTo>
                    <a:pt x="33" y="9"/>
                  </a:lnTo>
                  <a:lnTo>
                    <a:pt x="32" y="8"/>
                  </a:lnTo>
                  <a:lnTo>
                    <a:pt x="30" y="8"/>
                  </a:lnTo>
                  <a:lnTo>
                    <a:pt x="29" y="7"/>
                  </a:lnTo>
                  <a:lnTo>
                    <a:pt x="27" y="6"/>
                  </a:lnTo>
                  <a:lnTo>
                    <a:pt x="26" y="6"/>
                  </a:lnTo>
                  <a:lnTo>
                    <a:pt x="25" y="6"/>
                  </a:lnTo>
                  <a:lnTo>
                    <a:pt x="24" y="5"/>
                  </a:lnTo>
                  <a:lnTo>
                    <a:pt x="23" y="4"/>
                  </a:lnTo>
                  <a:lnTo>
                    <a:pt x="21" y="4"/>
                  </a:lnTo>
                  <a:lnTo>
                    <a:pt x="20" y="3"/>
                  </a:lnTo>
                  <a:lnTo>
                    <a:pt x="19" y="2"/>
                  </a:lnTo>
                  <a:lnTo>
                    <a:pt x="17" y="2"/>
                  </a:lnTo>
                  <a:lnTo>
                    <a:pt x="16" y="2"/>
                  </a:lnTo>
                  <a:lnTo>
                    <a:pt x="15" y="1"/>
                  </a:lnTo>
                </a:path>
              </a:pathLst>
            </a:custGeom>
            <a:solidFill>
              <a:srgbClr val="AAAAA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920" name="Freeform 438"/>
            <p:cNvSpPr>
              <a:spLocks/>
            </p:cNvSpPr>
            <p:nvPr/>
          </p:nvSpPr>
          <p:spPr bwMode="auto">
            <a:xfrm>
              <a:off x="1510" y="1638"/>
              <a:ext cx="34" cy="25"/>
            </a:xfrm>
            <a:custGeom>
              <a:avLst/>
              <a:gdLst>
                <a:gd name="T0" fmla="*/ 0 w 34"/>
                <a:gd name="T1" fmla="*/ 6 h 25"/>
                <a:gd name="T2" fmla="*/ 0 w 34"/>
                <a:gd name="T3" fmla="*/ 8 h 25"/>
                <a:gd name="T4" fmla="*/ 0 w 34"/>
                <a:gd name="T5" fmla="*/ 10 h 25"/>
                <a:gd name="T6" fmla="*/ 1 w 34"/>
                <a:gd name="T7" fmla="*/ 12 h 25"/>
                <a:gd name="T8" fmla="*/ 2 w 34"/>
                <a:gd name="T9" fmla="*/ 14 h 25"/>
                <a:gd name="T10" fmla="*/ 2 w 34"/>
                <a:gd name="T11" fmla="*/ 16 h 25"/>
                <a:gd name="T12" fmla="*/ 3 w 34"/>
                <a:gd name="T13" fmla="*/ 17 h 25"/>
                <a:gd name="T14" fmla="*/ 4 w 34"/>
                <a:gd name="T15" fmla="*/ 18 h 25"/>
                <a:gd name="T16" fmla="*/ 6 w 34"/>
                <a:gd name="T17" fmla="*/ 19 h 25"/>
                <a:gd name="T18" fmla="*/ 7 w 34"/>
                <a:gd name="T19" fmla="*/ 21 h 25"/>
                <a:gd name="T20" fmla="*/ 9 w 34"/>
                <a:gd name="T21" fmla="*/ 22 h 25"/>
                <a:gd name="T22" fmla="*/ 11 w 34"/>
                <a:gd name="T23" fmla="*/ 22 h 25"/>
                <a:gd name="T24" fmla="*/ 13 w 34"/>
                <a:gd name="T25" fmla="*/ 23 h 25"/>
                <a:gd name="T26" fmla="*/ 15 w 34"/>
                <a:gd name="T27" fmla="*/ 24 h 25"/>
                <a:gd name="T28" fmla="*/ 18 w 34"/>
                <a:gd name="T29" fmla="*/ 24 h 25"/>
                <a:gd name="T30" fmla="*/ 20 w 34"/>
                <a:gd name="T31" fmla="*/ 24 h 25"/>
                <a:gd name="T32" fmla="*/ 22 w 34"/>
                <a:gd name="T33" fmla="*/ 24 h 25"/>
                <a:gd name="T34" fmla="*/ 24 w 34"/>
                <a:gd name="T35" fmla="*/ 24 h 25"/>
                <a:gd name="T36" fmla="*/ 25 w 34"/>
                <a:gd name="T37" fmla="*/ 23 h 25"/>
                <a:gd name="T38" fmla="*/ 27 w 34"/>
                <a:gd name="T39" fmla="*/ 23 h 25"/>
                <a:gd name="T40" fmla="*/ 29 w 34"/>
                <a:gd name="T41" fmla="*/ 22 h 25"/>
                <a:gd name="T42" fmla="*/ 31 w 34"/>
                <a:gd name="T43" fmla="*/ 20 h 25"/>
                <a:gd name="T44" fmla="*/ 32 w 34"/>
                <a:gd name="T45" fmla="*/ 18 h 25"/>
                <a:gd name="T46" fmla="*/ 33 w 34"/>
                <a:gd name="T47" fmla="*/ 17 h 25"/>
                <a:gd name="T48" fmla="*/ 33 w 34"/>
                <a:gd name="T49" fmla="*/ 15 h 25"/>
                <a:gd name="T50" fmla="*/ 33 w 34"/>
                <a:gd name="T51" fmla="*/ 13 h 25"/>
                <a:gd name="T52" fmla="*/ 33 w 34"/>
                <a:gd name="T53" fmla="*/ 11 h 25"/>
                <a:gd name="T54" fmla="*/ 33 w 34"/>
                <a:gd name="T55" fmla="*/ 9 h 25"/>
                <a:gd name="T56" fmla="*/ 33 w 34"/>
                <a:gd name="T57" fmla="*/ 7 h 25"/>
                <a:gd name="T58" fmla="*/ 33 w 34"/>
                <a:gd name="T59" fmla="*/ 5 h 25"/>
                <a:gd name="T60" fmla="*/ 30 w 34"/>
                <a:gd name="T61" fmla="*/ 3 h 25"/>
                <a:gd name="T62" fmla="*/ 27 w 34"/>
                <a:gd name="T63" fmla="*/ 2 h 25"/>
                <a:gd name="T64" fmla="*/ 25 w 34"/>
                <a:gd name="T65" fmla="*/ 1 h 25"/>
                <a:gd name="T66" fmla="*/ 21 w 34"/>
                <a:gd name="T67" fmla="*/ 1 h 25"/>
                <a:gd name="T68" fmla="*/ 19 w 34"/>
                <a:gd name="T69" fmla="*/ 0 h 25"/>
                <a:gd name="T70" fmla="*/ 17 w 34"/>
                <a:gd name="T71" fmla="*/ 0 h 25"/>
                <a:gd name="T72" fmla="*/ 14 w 34"/>
                <a:gd name="T73" fmla="*/ 0 h 25"/>
                <a:gd name="T74" fmla="*/ 12 w 34"/>
                <a:gd name="T75" fmla="*/ 1 h 25"/>
                <a:gd name="T76" fmla="*/ 8 w 34"/>
                <a:gd name="T77" fmla="*/ 1 h 25"/>
                <a:gd name="T78" fmla="*/ 6 w 34"/>
                <a:gd name="T79" fmla="*/ 2 h 25"/>
                <a:gd name="T80" fmla="*/ 4 w 34"/>
                <a:gd name="T81" fmla="*/ 3 h 25"/>
                <a:gd name="T82" fmla="*/ 2 w 34"/>
                <a:gd name="T83" fmla="*/ 4 h 25"/>
                <a:gd name="T84" fmla="*/ 0 w 34"/>
                <a:gd name="T85" fmla="*/ 5 h 2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4" h="25">
                  <a:moveTo>
                    <a:pt x="0" y="5"/>
                  </a:moveTo>
                  <a:lnTo>
                    <a:pt x="0" y="6"/>
                  </a:lnTo>
                  <a:lnTo>
                    <a:pt x="0" y="7"/>
                  </a:lnTo>
                  <a:lnTo>
                    <a:pt x="0" y="8"/>
                  </a:lnTo>
                  <a:lnTo>
                    <a:pt x="0" y="9"/>
                  </a:lnTo>
                  <a:lnTo>
                    <a:pt x="0" y="10"/>
                  </a:lnTo>
                  <a:lnTo>
                    <a:pt x="0" y="11"/>
                  </a:lnTo>
                  <a:lnTo>
                    <a:pt x="1" y="12"/>
                  </a:lnTo>
                  <a:lnTo>
                    <a:pt x="2" y="13"/>
                  </a:lnTo>
                  <a:lnTo>
                    <a:pt x="2" y="14"/>
                  </a:lnTo>
                  <a:lnTo>
                    <a:pt x="2" y="15"/>
                  </a:lnTo>
                  <a:lnTo>
                    <a:pt x="2" y="16"/>
                  </a:lnTo>
                  <a:lnTo>
                    <a:pt x="3" y="16"/>
                  </a:lnTo>
                  <a:lnTo>
                    <a:pt x="3" y="17"/>
                  </a:lnTo>
                  <a:lnTo>
                    <a:pt x="4" y="17"/>
                  </a:lnTo>
                  <a:lnTo>
                    <a:pt x="4" y="18"/>
                  </a:lnTo>
                  <a:lnTo>
                    <a:pt x="5" y="19"/>
                  </a:lnTo>
                  <a:lnTo>
                    <a:pt x="6" y="19"/>
                  </a:lnTo>
                  <a:lnTo>
                    <a:pt x="6" y="20"/>
                  </a:lnTo>
                  <a:lnTo>
                    <a:pt x="7" y="21"/>
                  </a:lnTo>
                  <a:lnTo>
                    <a:pt x="8" y="21"/>
                  </a:lnTo>
                  <a:lnTo>
                    <a:pt x="9" y="22"/>
                  </a:lnTo>
                  <a:lnTo>
                    <a:pt x="10" y="22"/>
                  </a:lnTo>
                  <a:lnTo>
                    <a:pt x="11" y="22"/>
                  </a:lnTo>
                  <a:lnTo>
                    <a:pt x="12" y="23"/>
                  </a:lnTo>
                  <a:lnTo>
                    <a:pt x="13" y="23"/>
                  </a:lnTo>
                  <a:lnTo>
                    <a:pt x="14" y="23"/>
                  </a:lnTo>
                  <a:lnTo>
                    <a:pt x="15" y="24"/>
                  </a:lnTo>
                  <a:lnTo>
                    <a:pt x="17" y="24"/>
                  </a:lnTo>
                  <a:lnTo>
                    <a:pt x="18" y="24"/>
                  </a:lnTo>
                  <a:lnTo>
                    <a:pt x="19" y="24"/>
                  </a:lnTo>
                  <a:lnTo>
                    <a:pt x="20" y="24"/>
                  </a:lnTo>
                  <a:lnTo>
                    <a:pt x="21" y="24"/>
                  </a:lnTo>
                  <a:lnTo>
                    <a:pt x="22" y="24"/>
                  </a:lnTo>
                  <a:lnTo>
                    <a:pt x="23" y="24"/>
                  </a:lnTo>
                  <a:lnTo>
                    <a:pt x="24" y="24"/>
                  </a:lnTo>
                  <a:lnTo>
                    <a:pt x="25" y="24"/>
                  </a:lnTo>
                  <a:lnTo>
                    <a:pt x="25" y="23"/>
                  </a:lnTo>
                  <a:lnTo>
                    <a:pt x="26" y="23"/>
                  </a:lnTo>
                  <a:lnTo>
                    <a:pt x="27" y="23"/>
                  </a:lnTo>
                  <a:lnTo>
                    <a:pt x="28" y="22"/>
                  </a:lnTo>
                  <a:lnTo>
                    <a:pt x="29" y="22"/>
                  </a:lnTo>
                  <a:lnTo>
                    <a:pt x="30" y="21"/>
                  </a:lnTo>
                  <a:lnTo>
                    <a:pt x="31" y="20"/>
                  </a:lnTo>
                  <a:lnTo>
                    <a:pt x="32" y="19"/>
                  </a:lnTo>
                  <a:lnTo>
                    <a:pt x="32" y="18"/>
                  </a:lnTo>
                  <a:lnTo>
                    <a:pt x="33" y="18"/>
                  </a:lnTo>
                  <a:lnTo>
                    <a:pt x="33" y="17"/>
                  </a:lnTo>
                  <a:lnTo>
                    <a:pt x="33" y="16"/>
                  </a:lnTo>
                  <a:lnTo>
                    <a:pt x="33" y="15"/>
                  </a:lnTo>
                  <a:lnTo>
                    <a:pt x="33" y="14"/>
                  </a:lnTo>
                  <a:lnTo>
                    <a:pt x="33" y="13"/>
                  </a:lnTo>
                  <a:lnTo>
                    <a:pt x="33" y="12"/>
                  </a:lnTo>
                  <a:lnTo>
                    <a:pt x="33" y="11"/>
                  </a:lnTo>
                  <a:lnTo>
                    <a:pt x="33" y="10"/>
                  </a:lnTo>
                  <a:lnTo>
                    <a:pt x="33" y="9"/>
                  </a:lnTo>
                  <a:lnTo>
                    <a:pt x="33" y="8"/>
                  </a:lnTo>
                  <a:lnTo>
                    <a:pt x="33" y="7"/>
                  </a:lnTo>
                  <a:lnTo>
                    <a:pt x="33" y="6"/>
                  </a:lnTo>
                  <a:lnTo>
                    <a:pt x="33" y="5"/>
                  </a:lnTo>
                  <a:lnTo>
                    <a:pt x="31" y="4"/>
                  </a:lnTo>
                  <a:lnTo>
                    <a:pt x="30" y="3"/>
                  </a:lnTo>
                  <a:lnTo>
                    <a:pt x="29" y="3"/>
                  </a:lnTo>
                  <a:lnTo>
                    <a:pt x="27" y="2"/>
                  </a:lnTo>
                  <a:lnTo>
                    <a:pt x="26" y="1"/>
                  </a:lnTo>
                  <a:lnTo>
                    <a:pt x="25" y="1"/>
                  </a:lnTo>
                  <a:lnTo>
                    <a:pt x="23" y="1"/>
                  </a:lnTo>
                  <a:lnTo>
                    <a:pt x="21" y="1"/>
                  </a:lnTo>
                  <a:lnTo>
                    <a:pt x="20" y="0"/>
                  </a:lnTo>
                  <a:lnTo>
                    <a:pt x="19" y="0"/>
                  </a:lnTo>
                  <a:lnTo>
                    <a:pt x="18" y="0"/>
                  </a:lnTo>
                  <a:lnTo>
                    <a:pt x="17" y="0"/>
                  </a:lnTo>
                  <a:lnTo>
                    <a:pt x="15" y="0"/>
                  </a:lnTo>
                  <a:lnTo>
                    <a:pt x="14" y="0"/>
                  </a:lnTo>
                  <a:lnTo>
                    <a:pt x="13" y="0"/>
                  </a:lnTo>
                  <a:lnTo>
                    <a:pt x="12" y="1"/>
                  </a:lnTo>
                  <a:lnTo>
                    <a:pt x="10" y="1"/>
                  </a:lnTo>
                  <a:lnTo>
                    <a:pt x="8" y="1"/>
                  </a:lnTo>
                  <a:lnTo>
                    <a:pt x="7" y="1"/>
                  </a:lnTo>
                  <a:lnTo>
                    <a:pt x="6" y="2"/>
                  </a:lnTo>
                  <a:lnTo>
                    <a:pt x="5" y="2"/>
                  </a:lnTo>
                  <a:lnTo>
                    <a:pt x="4" y="3"/>
                  </a:lnTo>
                  <a:lnTo>
                    <a:pt x="3" y="3"/>
                  </a:lnTo>
                  <a:lnTo>
                    <a:pt x="2" y="4"/>
                  </a:lnTo>
                  <a:lnTo>
                    <a:pt x="1" y="5"/>
                  </a:lnTo>
                  <a:lnTo>
                    <a:pt x="0" y="5"/>
                  </a:lnTo>
                </a:path>
              </a:pathLst>
            </a:custGeom>
            <a:solidFill>
              <a:srgbClr val="AAAAA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921" name="Freeform 439"/>
            <p:cNvSpPr>
              <a:spLocks/>
            </p:cNvSpPr>
            <p:nvPr/>
          </p:nvSpPr>
          <p:spPr bwMode="auto">
            <a:xfrm>
              <a:off x="1549" y="1655"/>
              <a:ext cx="22" cy="20"/>
            </a:xfrm>
            <a:custGeom>
              <a:avLst/>
              <a:gdLst>
                <a:gd name="T0" fmla="*/ 3 w 22"/>
                <a:gd name="T1" fmla="*/ 1 h 20"/>
                <a:gd name="T2" fmla="*/ 2 w 22"/>
                <a:gd name="T3" fmla="*/ 2 h 20"/>
                <a:gd name="T4" fmla="*/ 1 w 22"/>
                <a:gd name="T5" fmla="*/ 4 h 20"/>
                <a:gd name="T6" fmla="*/ 0 w 22"/>
                <a:gd name="T7" fmla="*/ 5 h 20"/>
                <a:gd name="T8" fmla="*/ 0 w 22"/>
                <a:gd name="T9" fmla="*/ 7 h 20"/>
                <a:gd name="T10" fmla="*/ 0 w 22"/>
                <a:gd name="T11" fmla="*/ 9 h 20"/>
                <a:gd name="T12" fmla="*/ 0 w 22"/>
                <a:gd name="T13" fmla="*/ 11 h 20"/>
                <a:gd name="T14" fmla="*/ 0 w 22"/>
                <a:gd name="T15" fmla="*/ 13 h 20"/>
                <a:gd name="T16" fmla="*/ 0 w 22"/>
                <a:gd name="T17" fmla="*/ 15 h 20"/>
                <a:gd name="T18" fmla="*/ 1 w 22"/>
                <a:gd name="T19" fmla="*/ 16 h 20"/>
                <a:gd name="T20" fmla="*/ 2 w 22"/>
                <a:gd name="T21" fmla="*/ 17 h 20"/>
                <a:gd name="T22" fmla="*/ 3 w 22"/>
                <a:gd name="T23" fmla="*/ 18 h 20"/>
                <a:gd name="T24" fmla="*/ 5 w 22"/>
                <a:gd name="T25" fmla="*/ 18 h 20"/>
                <a:gd name="T26" fmla="*/ 7 w 22"/>
                <a:gd name="T27" fmla="*/ 18 h 20"/>
                <a:gd name="T28" fmla="*/ 9 w 22"/>
                <a:gd name="T29" fmla="*/ 18 h 20"/>
                <a:gd name="T30" fmla="*/ 11 w 22"/>
                <a:gd name="T31" fmla="*/ 19 h 20"/>
                <a:gd name="T32" fmla="*/ 13 w 22"/>
                <a:gd name="T33" fmla="*/ 19 h 20"/>
                <a:gd name="T34" fmla="*/ 15 w 22"/>
                <a:gd name="T35" fmla="*/ 19 h 20"/>
                <a:gd name="T36" fmla="*/ 17 w 22"/>
                <a:gd name="T37" fmla="*/ 19 h 20"/>
                <a:gd name="T38" fmla="*/ 18 w 22"/>
                <a:gd name="T39" fmla="*/ 18 h 20"/>
                <a:gd name="T40" fmla="*/ 19 w 22"/>
                <a:gd name="T41" fmla="*/ 17 h 20"/>
                <a:gd name="T42" fmla="*/ 20 w 22"/>
                <a:gd name="T43" fmla="*/ 16 h 20"/>
                <a:gd name="T44" fmla="*/ 20 w 22"/>
                <a:gd name="T45" fmla="*/ 14 h 20"/>
                <a:gd name="T46" fmla="*/ 21 w 22"/>
                <a:gd name="T47" fmla="*/ 13 h 20"/>
                <a:gd name="T48" fmla="*/ 21 w 22"/>
                <a:gd name="T49" fmla="*/ 11 h 20"/>
                <a:gd name="T50" fmla="*/ 21 w 22"/>
                <a:gd name="T51" fmla="*/ 9 h 20"/>
                <a:gd name="T52" fmla="*/ 21 w 22"/>
                <a:gd name="T53" fmla="*/ 7 h 20"/>
                <a:gd name="T54" fmla="*/ 20 w 22"/>
                <a:gd name="T55" fmla="*/ 5 h 20"/>
                <a:gd name="T56" fmla="*/ 18 w 22"/>
                <a:gd name="T57" fmla="*/ 3 h 20"/>
                <a:gd name="T58" fmla="*/ 16 w 22"/>
                <a:gd name="T59" fmla="*/ 2 h 20"/>
                <a:gd name="T60" fmla="*/ 15 w 22"/>
                <a:gd name="T61" fmla="*/ 1 h 20"/>
                <a:gd name="T62" fmla="*/ 13 w 22"/>
                <a:gd name="T63" fmla="*/ 1 h 20"/>
                <a:gd name="T64" fmla="*/ 11 w 22"/>
                <a:gd name="T65" fmla="*/ 0 h 20"/>
                <a:gd name="T66" fmla="*/ 9 w 22"/>
                <a:gd name="T67" fmla="*/ 0 h 20"/>
                <a:gd name="T68" fmla="*/ 7 w 22"/>
                <a:gd name="T69" fmla="*/ 1 h 20"/>
                <a:gd name="T70" fmla="*/ 5 w 22"/>
                <a:gd name="T71" fmla="*/ 1 h 2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2" h="20">
                  <a:moveTo>
                    <a:pt x="4" y="1"/>
                  </a:moveTo>
                  <a:lnTo>
                    <a:pt x="3" y="1"/>
                  </a:lnTo>
                  <a:lnTo>
                    <a:pt x="2" y="1"/>
                  </a:lnTo>
                  <a:lnTo>
                    <a:pt x="2" y="2"/>
                  </a:lnTo>
                  <a:lnTo>
                    <a:pt x="1" y="3"/>
                  </a:lnTo>
                  <a:lnTo>
                    <a:pt x="1" y="4"/>
                  </a:lnTo>
                  <a:lnTo>
                    <a:pt x="0" y="4"/>
                  </a:lnTo>
                  <a:lnTo>
                    <a:pt x="0" y="5"/>
                  </a:lnTo>
                  <a:lnTo>
                    <a:pt x="0" y="6"/>
                  </a:lnTo>
                  <a:lnTo>
                    <a:pt x="0" y="7"/>
                  </a:lnTo>
                  <a:lnTo>
                    <a:pt x="0" y="8"/>
                  </a:lnTo>
                  <a:lnTo>
                    <a:pt x="0" y="9"/>
                  </a:lnTo>
                  <a:lnTo>
                    <a:pt x="0" y="10"/>
                  </a:lnTo>
                  <a:lnTo>
                    <a:pt x="0" y="11"/>
                  </a:lnTo>
                  <a:lnTo>
                    <a:pt x="0" y="12"/>
                  </a:lnTo>
                  <a:lnTo>
                    <a:pt x="0" y="13"/>
                  </a:lnTo>
                  <a:lnTo>
                    <a:pt x="0" y="14"/>
                  </a:lnTo>
                  <a:lnTo>
                    <a:pt x="0" y="15"/>
                  </a:lnTo>
                  <a:lnTo>
                    <a:pt x="1" y="15"/>
                  </a:lnTo>
                  <a:lnTo>
                    <a:pt x="1" y="16"/>
                  </a:lnTo>
                  <a:lnTo>
                    <a:pt x="1" y="17"/>
                  </a:lnTo>
                  <a:lnTo>
                    <a:pt x="2" y="17"/>
                  </a:lnTo>
                  <a:lnTo>
                    <a:pt x="3" y="17"/>
                  </a:lnTo>
                  <a:lnTo>
                    <a:pt x="3" y="18"/>
                  </a:lnTo>
                  <a:lnTo>
                    <a:pt x="4" y="18"/>
                  </a:lnTo>
                  <a:lnTo>
                    <a:pt x="5" y="18"/>
                  </a:lnTo>
                  <a:lnTo>
                    <a:pt x="6" y="18"/>
                  </a:lnTo>
                  <a:lnTo>
                    <a:pt x="7" y="18"/>
                  </a:lnTo>
                  <a:lnTo>
                    <a:pt x="8" y="18"/>
                  </a:lnTo>
                  <a:lnTo>
                    <a:pt x="9" y="18"/>
                  </a:lnTo>
                  <a:lnTo>
                    <a:pt x="10" y="18"/>
                  </a:lnTo>
                  <a:lnTo>
                    <a:pt x="11" y="19"/>
                  </a:lnTo>
                  <a:lnTo>
                    <a:pt x="12" y="19"/>
                  </a:lnTo>
                  <a:lnTo>
                    <a:pt x="13" y="19"/>
                  </a:lnTo>
                  <a:lnTo>
                    <a:pt x="14" y="19"/>
                  </a:lnTo>
                  <a:lnTo>
                    <a:pt x="15" y="19"/>
                  </a:lnTo>
                  <a:lnTo>
                    <a:pt x="16" y="19"/>
                  </a:lnTo>
                  <a:lnTo>
                    <a:pt x="17" y="19"/>
                  </a:lnTo>
                  <a:lnTo>
                    <a:pt x="18" y="19"/>
                  </a:lnTo>
                  <a:lnTo>
                    <a:pt x="18" y="18"/>
                  </a:lnTo>
                  <a:lnTo>
                    <a:pt x="19" y="18"/>
                  </a:lnTo>
                  <a:lnTo>
                    <a:pt x="19" y="17"/>
                  </a:lnTo>
                  <a:lnTo>
                    <a:pt x="20" y="17"/>
                  </a:lnTo>
                  <a:lnTo>
                    <a:pt x="20" y="16"/>
                  </a:lnTo>
                  <a:lnTo>
                    <a:pt x="20" y="15"/>
                  </a:lnTo>
                  <a:lnTo>
                    <a:pt x="20" y="14"/>
                  </a:lnTo>
                  <a:lnTo>
                    <a:pt x="21" y="14"/>
                  </a:lnTo>
                  <a:lnTo>
                    <a:pt x="21" y="13"/>
                  </a:lnTo>
                  <a:lnTo>
                    <a:pt x="21" y="12"/>
                  </a:lnTo>
                  <a:lnTo>
                    <a:pt x="21" y="11"/>
                  </a:lnTo>
                  <a:lnTo>
                    <a:pt x="21" y="10"/>
                  </a:lnTo>
                  <a:lnTo>
                    <a:pt x="21" y="9"/>
                  </a:lnTo>
                  <a:lnTo>
                    <a:pt x="21" y="8"/>
                  </a:lnTo>
                  <a:lnTo>
                    <a:pt x="21" y="7"/>
                  </a:lnTo>
                  <a:lnTo>
                    <a:pt x="21" y="6"/>
                  </a:lnTo>
                  <a:lnTo>
                    <a:pt x="20" y="5"/>
                  </a:lnTo>
                  <a:lnTo>
                    <a:pt x="19" y="4"/>
                  </a:lnTo>
                  <a:lnTo>
                    <a:pt x="18" y="3"/>
                  </a:lnTo>
                  <a:lnTo>
                    <a:pt x="17" y="3"/>
                  </a:lnTo>
                  <a:lnTo>
                    <a:pt x="16" y="2"/>
                  </a:lnTo>
                  <a:lnTo>
                    <a:pt x="15" y="2"/>
                  </a:lnTo>
                  <a:lnTo>
                    <a:pt x="15" y="1"/>
                  </a:lnTo>
                  <a:lnTo>
                    <a:pt x="14" y="1"/>
                  </a:lnTo>
                  <a:lnTo>
                    <a:pt x="13" y="1"/>
                  </a:lnTo>
                  <a:lnTo>
                    <a:pt x="12" y="1"/>
                  </a:lnTo>
                  <a:lnTo>
                    <a:pt x="11" y="0"/>
                  </a:lnTo>
                  <a:lnTo>
                    <a:pt x="10" y="0"/>
                  </a:lnTo>
                  <a:lnTo>
                    <a:pt x="9" y="0"/>
                  </a:lnTo>
                  <a:lnTo>
                    <a:pt x="8" y="0"/>
                  </a:lnTo>
                  <a:lnTo>
                    <a:pt x="7" y="1"/>
                  </a:lnTo>
                  <a:lnTo>
                    <a:pt x="6" y="1"/>
                  </a:lnTo>
                  <a:lnTo>
                    <a:pt x="5" y="1"/>
                  </a:lnTo>
                  <a:lnTo>
                    <a:pt x="4" y="1"/>
                  </a:lnTo>
                </a:path>
              </a:pathLst>
            </a:custGeom>
            <a:solidFill>
              <a:srgbClr val="AAAAA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922" name="Freeform 440"/>
            <p:cNvSpPr>
              <a:spLocks/>
            </p:cNvSpPr>
            <p:nvPr/>
          </p:nvSpPr>
          <p:spPr bwMode="auto">
            <a:xfrm>
              <a:off x="1571" y="1662"/>
              <a:ext cx="42" cy="20"/>
            </a:xfrm>
            <a:custGeom>
              <a:avLst/>
              <a:gdLst>
                <a:gd name="T0" fmla="*/ 0 w 42"/>
                <a:gd name="T1" fmla="*/ 7 h 20"/>
                <a:gd name="T2" fmla="*/ 1 w 42"/>
                <a:gd name="T3" fmla="*/ 8 h 20"/>
                <a:gd name="T4" fmla="*/ 2 w 42"/>
                <a:gd name="T5" fmla="*/ 9 h 20"/>
                <a:gd name="T6" fmla="*/ 3 w 42"/>
                <a:gd name="T7" fmla="*/ 11 h 20"/>
                <a:gd name="T8" fmla="*/ 4 w 42"/>
                <a:gd name="T9" fmla="*/ 12 h 20"/>
                <a:gd name="T10" fmla="*/ 6 w 42"/>
                <a:gd name="T11" fmla="*/ 12 h 20"/>
                <a:gd name="T12" fmla="*/ 9 w 42"/>
                <a:gd name="T13" fmla="*/ 14 h 20"/>
                <a:gd name="T14" fmla="*/ 11 w 42"/>
                <a:gd name="T15" fmla="*/ 14 h 20"/>
                <a:gd name="T16" fmla="*/ 13 w 42"/>
                <a:gd name="T17" fmla="*/ 16 h 20"/>
                <a:gd name="T18" fmla="*/ 15 w 42"/>
                <a:gd name="T19" fmla="*/ 16 h 20"/>
                <a:gd name="T20" fmla="*/ 17 w 42"/>
                <a:gd name="T21" fmla="*/ 17 h 20"/>
                <a:gd name="T22" fmla="*/ 19 w 42"/>
                <a:gd name="T23" fmla="*/ 18 h 20"/>
                <a:gd name="T24" fmla="*/ 23 w 42"/>
                <a:gd name="T25" fmla="*/ 18 h 20"/>
                <a:gd name="T26" fmla="*/ 25 w 42"/>
                <a:gd name="T27" fmla="*/ 18 h 20"/>
                <a:gd name="T28" fmla="*/ 27 w 42"/>
                <a:gd name="T29" fmla="*/ 19 h 20"/>
                <a:gd name="T30" fmla="*/ 28 w 42"/>
                <a:gd name="T31" fmla="*/ 18 h 20"/>
                <a:gd name="T32" fmla="*/ 30 w 42"/>
                <a:gd name="T33" fmla="*/ 18 h 20"/>
                <a:gd name="T34" fmla="*/ 32 w 42"/>
                <a:gd name="T35" fmla="*/ 18 h 20"/>
                <a:gd name="T36" fmla="*/ 33 w 42"/>
                <a:gd name="T37" fmla="*/ 17 h 20"/>
                <a:gd name="T38" fmla="*/ 35 w 42"/>
                <a:gd name="T39" fmla="*/ 16 h 20"/>
                <a:gd name="T40" fmla="*/ 37 w 42"/>
                <a:gd name="T41" fmla="*/ 16 h 20"/>
                <a:gd name="T42" fmla="*/ 38 w 42"/>
                <a:gd name="T43" fmla="*/ 15 h 20"/>
                <a:gd name="T44" fmla="*/ 38 w 42"/>
                <a:gd name="T45" fmla="*/ 13 h 20"/>
                <a:gd name="T46" fmla="*/ 39 w 42"/>
                <a:gd name="T47" fmla="*/ 12 h 20"/>
                <a:gd name="T48" fmla="*/ 39 w 42"/>
                <a:gd name="T49" fmla="*/ 10 h 20"/>
                <a:gd name="T50" fmla="*/ 40 w 42"/>
                <a:gd name="T51" fmla="*/ 9 h 20"/>
                <a:gd name="T52" fmla="*/ 40 w 42"/>
                <a:gd name="T53" fmla="*/ 7 h 20"/>
                <a:gd name="T54" fmla="*/ 40 w 42"/>
                <a:gd name="T55" fmla="*/ 5 h 20"/>
                <a:gd name="T56" fmla="*/ 41 w 42"/>
                <a:gd name="T57" fmla="*/ 4 h 20"/>
                <a:gd name="T58" fmla="*/ 41 w 42"/>
                <a:gd name="T59" fmla="*/ 2 h 20"/>
                <a:gd name="T60" fmla="*/ 39 w 42"/>
                <a:gd name="T61" fmla="*/ 1 h 20"/>
                <a:gd name="T62" fmla="*/ 37 w 42"/>
                <a:gd name="T63" fmla="*/ 1 h 20"/>
                <a:gd name="T64" fmla="*/ 35 w 42"/>
                <a:gd name="T65" fmla="*/ 1 h 20"/>
                <a:gd name="T66" fmla="*/ 33 w 42"/>
                <a:gd name="T67" fmla="*/ 1 h 20"/>
                <a:gd name="T68" fmla="*/ 32 w 42"/>
                <a:gd name="T69" fmla="*/ 0 h 20"/>
                <a:gd name="T70" fmla="*/ 30 w 42"/>
                <a:gd name="T71" fmla="*/ 0 h 20"/>
                <a:gd name="T72" fmla="*/ 27 w 42"/>
                <a:gd name="T73" fmla="*/ 0 h 20"/>
                <a:gd name="T74" fmla="*/ 25 w 42"/>
                <a:gd name="T75" fmla="*/ 0 h 20"/>
                <a:gd name="T76" fmla="*/ 23 w 42"/>
                <a:gd name="T77" fmla="*/ 0 h 20"/>
                <a:gd name="T78" fmla="*/ 21 w 42"/>
                <a:gd name="T79" fmla="*/ 0 h 20"/>
                <a:gd name="T80" fmla="*/ 18 w 42"/>
                <a:gd name="T81" fmla="*/ 0 h 20"/>
                <a:gd name="T82" fmla="*/ 16 w 42"/>
                <a:gd name="T83" fmla="*/ 0 h 20"/>
                <a:gd name="T84" fmla="*/ 14 w 42"/>
                <a:gd name="T85" fmla="*/ 0 h 20"/>
                <a:gd name="T86" fmla="*/ 12 w 42"/>
                <a:gd name="T87" fmla="*/ 0 h 20"/>
                <a:gd name="T88" fmla="*/ 10 w 42"/>
                <a:gd name="T89" fmla="*/ 1 h 20"/>
                <a:gd name="T90" fmla="*/ 8 w 42"/>
                <a:gd name="T91" fmla="*/ 1 h 20"/>
                <a:gd name="T92" fmla="*/ 6 w 42"/>
                <a:gd name="T93" fmla="*/ 2 h 20"/>
                <a:gd name="T94" fmla="*/ 4 w 42"/>
                <a:gd name="T95" fmla="*/ 3 h 20"/>
                <a:gd name="T96" fmla="*/ 2 w 42"/>
                <a:gd name="T97" fmla="*/ 4 h 20"/>
                <a:gd name="T98" fmla="*/ 0 w 42"/>
                <a:gd name="T99" fmla="*/ 6 h 2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2" h="20">
                  <a:moveTo>
                    <a:pt x="0" y="6"/>
                  </a:moveTo>
                  <a:lnTo>
                    <a:pt x="0" y="7"/>
                  </a:lnTo>
                  <a:lnTo>
                    <a:pt x="0" y="8"/>
                  </a:lnTo>
                  <a:lnTo>
                    <a:pt x="1" y="8"/>
                  </a:lnTo>
                  <a:lnTo>
                    <a:pt x="1" y="9"/>
                  </a:lnTo>
                  <a:lnTo>
                    <a:pt x="2" y="9"/>
                  </a:lnTo>
                  <a:lnTo>
                    <a:pt x="2" y="10"/>
                  </a:lnTo>
                  <a:lnTo>
                    <a:pt x="3" y="11"/>
                  </a:lnTo>
                  <a:lnTo>
                    <a:pt x="4" y="11"/>
                  </a:lnTo>
                  <a:lnTo>
                    <a:pt x="4" y="12"/>
                  </a:lnTo>
                  <a:lnTo>
                    <a:pt x="5" y="12"/>
                  </a:lnTo>
                  <a:lnTo>
                    <a:pt x="6" y="12"/>
                  </a:lnTo>
                  <a:lnTo>
                    <a:pt x="7" y="13"/>
                  </a:lnTo>
                  <a:lnTo>
                    <a:pt x="9" y="14"/>
                  </a:lnTo>
                  <a:lnTo>
                    <a:pt x="10" y="14"/>
                  </a:lnTo>
                  <a:lnTo>
                    <a:pt x="11" y="14"/>
                  </a:lnTo>
                  <a:lnTo>
                    <a:pt x="12" y="15"/>
                  </a:lnTo>
                  <a:lnTo>
                    <a:pt x="13" y="16"/>
                  </a:lnTo>
                  <a:lnTo>
                    <a:pt x="14" y="16"/>
                  </a:lnTo>
                  <a:lnTo>
                    <a:pt x="15" y="16"/>
                  </a:lnTo>
                  <a:lnTo>
                    <a:pt x="16" y="16"/>
                  </a:lnTo>
                  <a:lnTo>
                    <a:pt x="17" y="17"/>
                  </a:lnTo>
                  <a:lnTo>
                    <a:pt x="18" y="17"/>
                  </a:lnTo>
                  <a:lnTo>
                    <a:pt x="19" y="18"/>
                  </a:lnTo>
                  <a:lnTo>
                    <a:pt x="21" y="18"/>
                  </a:lnTo>
                  <a:lnTo>
                    <a:pt x="23" y="18"/>
                  </a:lnTo>
                  <a:lnTo>
                    <a:pt x="24" y="18"/>
                  </a:lnTo>
                  <a:lnTo>
                    <a:pt x="25" y="18"/>
                  </a:lnTo>
                  <a:lnTo>
                    <a:pt x="26" y="18"/>
                  </a:lnTo>
                  <a:lnTo>
                    <a:pt x="27" y="19"/>
                  </a:lnTo>
                  <a:lnTo>
                    <a:pt x="27" y="18"/>
                  </a:lnTo>
                  <a:lnTo>
                    <a:pt x="28" y="18"/>
                  </a:lnTo>
                  <a:lnTo>
                    <a:pt x="29" y="18"/>
                  </a:lnTo>
                  <a:lnTo>
                    <a:pt x="30" y="18"/>
                  </a:lnTo>
                  <a:lnTo>
                    <a:pt x="31" y="18"/>
                  </a:lnTo>
                  <a:lnTo>
                    <a:pt x="32" y="18"/>
                  </a:lnTo>
                  <a:lnTo>
                    <a:pt x="33" y="18"/>
                  </a:lnTo>
                  <a:lnTo>
                    <a:pt x="33" y="17"/>
                  </a:lnTo>
                  <a:lnTo>
                    <a:pt x="35" y="17"/>
                  </a:lnTo>
                  <a:lnTo>
                    <a:pt x="35" y="16"/>
                  </a:lnTo>
                  <a:lnTo>
                    <a:pt x="36" y="16"/>
                  </a:lnTo>
                  <a:lnTo>
                    <a:pt x="37" y="16"/>
                  </a:lnTo>
                  <a:lnTo>
                    <a:pt x="37" y="15"/>
                  </a:lnTo>
                  <a:lnTo>
                    <a:pt x="38" y="15"/>
                  </a:lnTo>
                  <a:lnTo>
                    <a:pt x="38" y="14"/>
                  </a:lnTo>
                  <a:lnTo>
                    <a:pt x="38" y="13"/>
                  </a:lnTo>
                  <a:lnTo>
                    <a:pt x="39" y="13"/>
                  </a:lnTo>
                  <a:lnTo>
                    <a:pt x="39" y="12"/>
                  </a:lnTo>
                  <a:lnTo>
                    <a:pt x="39" y="11"/>
                  </a:lnTo>
                  <a:lnTo>
                    <a:pt x="39" y="10"/>
                  </a:lnTo>
                  <a:lnTo>
                    <a:pt x="39" y="9"/>
                  </a:lnTo>
                  <a:lnTo>
                    <a:pt x="40" y="9"/>
                  </a:lnTo>
                  <a:lnTo>
                    <a:pt x="40" y="8"/>
                  </a:lnTo>
                  <a:lnTo>
                    <a:pt x="40" y="7"/>
                  </a:lnTo>
                  <a:lnTo>
                    <a:pt x="40" y="6"/>
                  </a:lnTo>
                  <a:lnTo>
                    <a:pt x="40" y="5"/>
                  </a:lnTo>
                  <a:lnTo>
                    <a:pt x="40" y="4"/>
                  </a:lnTo>
                  <a:lnTo>
                    <a:pt x="41" y="4"/>
                  </a:lnTo>
                  <a:lnTo>
                    <a:pt x="41" y="3"/>
                  </a:lnTo>
                  <a:lnTo>
                    <a:pt x="41" y="2"/>
                  </a:lnTo>
                  <a:lnTo>
                    <a:pt x="40" y="1"/>
                  </a:lnTo>
                  <a:lnTo>
                    <a:pt x="39" y="1"/>
                  </a:lnTo>
                  <a:lnTo>
                    <a:pt x="38" y="1"/>
                  </a:lnTo>
                  <a:lnTo>
                    <a:pt x="37" y="1"/>
                  </a:lnTo>
                  <a:lnTo>
                    <a:pt x="36" y="1"/>
                  </a:lnTo>
                  <a:lnTo>
                    <a:pt x="35" y="1"/>
                  </a:lnTo>
                  <a:lnTo>
                    <a:pt x="34" y="1"/>
                  </a:lnTo>
                  <a:lnTo>
                    <a:pt x="33" y="1"/>
                  </a:lnTo>
                  <a:lnTo>
                    <a:pt x="33" y="0"/>
                  </a:lnTo>
                  <a:lnTo>
                    <a:pt x="32" y="0"/>
                  </a:lnTo>
                  <a:lnTo>
                    <a:pt x="31" y="0"/>
                  </a:lnTo>
                  <a:lnTo>
                    <a:pt x="30" y="0"/>
                  </a:lnTo>
                  <a:lnTo>
                    <a:pt x="28" y="0"/>
                  </a:lnTo>
                  <a:lnTo>
                    <a:pt x="27" y="0"/>
                  </a:lnTo>
                  <a:lnTo>
                    <a:pt x="26" y="0"/>
                  </a:lnTo>
                  <a:lnTo>
                    <a:pt x="25" y="0"/>
                  </a:lnTo>
                  <a:lnTo>
                    <a:pt x="24" y="0"/>
                  </a:lnTo>
                  <a:lnTo>
                    <a:pt x="23" y="0"/>
                  </a:lnTo>
                  <a:lnTo>
                    <a:pt x="22" y="0"/>
                  </a:lnTo>
                  <a:lnTo>
                    <a:pt x="21" y="0"/>
                  </a:lnTo>
                  <a:lnTo>
                    <a:pt x="19" y="0"/>
                  </a:lnTo>
                  <a:lnTo>
                    <a:pt x="18" y="0"/>
                  </a:lnTo>
                  <a:lnTo>
                    <a:pt x="17" y="0"/>
                  </a:lnTo>
                  <a:lnTo>
                    <a:pt x="16" y="0"/>
                  </a:lnTo>
                  <a:lnTo>
                    <a:pt x="15" y="0"/>
                  </a:lnTo>
                  <a:lnTo>
                    <a:pt x="14" y="0"/>
                  </a:lnTo>
                  <a:lnTo>
                    <a:pt x="13" y="0"/>
                  </a:lnTo>
                  <a:lnTo>
                    <a:pt x="12" y="0"/>
                  </a:lnTo>
                  <a:lnTo>
                    <a:pt x="11" y="1"/>
                  </a:lnTo>
                  <a:lnTo>
                    <a:pt x="10" y="1"/>
                  </a:lnTo>
                  <a:lnTo>
                    <a:pt x="9" y="1"/>
                  </a:lnTo>
                  <a:lnTo>
                    <a:pt x="8" y="1"/>
                  </a:lnTo>
                  <a:lnTo>
                    <a:pt x="7" y="2"/>
                  </a:lnTo>
                  <a:lnTo>
                    <a:pt x="6" y="2"/>
                  </a:lnTo>
                  <a:lnTo>
                    <a:pt x="5" y="2"/>
                  </a:lnTo>
                  <a:lnTo>
                    <a:pt x="4" y="3"/>
                  </a:lnTo>
                  <a:lnTo>
                    <a:pt x="3" y="3"/>
                  </a:lnTo>
                  <a:lnTo>
                    <a:pt x="2" y="4"/>
                  </a:lnTo>
                  <a:lnTo>
                    <a:pt x="1" y="5"/>
                  </a:lnTo>
                  <a:lnTo>
                    <a:pt x="0" y="6"/>
                  </a:lnTo>
                </a:path>
              </a:pathLst>
            </a:custGeom>
            <a:solidFill>
              <a:srgbClr val="AAAAA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923" name="Freeform 441"/>
            <p:cNvSpPr>
              <a:spLocks/>
            </p:cNvSpPr>
            <p:nvPr/>
          </p:nvSpPr>
          <p:spPr bwMode="auto">
            <a:xfrm>
              <a:off x="1611" y="1659"/>
              <a:ext cx="38" cy="26"/>
            </a:xfrm>
            <a:custGeom>
              <a:avLst/>
              <a:gdLst>
                <a:gd name="T0" fmla="*/ 0 w 38"/>
                <a:gd name="T1" fmla="*/ 10 h 26"/>
                <a:gd name="T2" fmla="*/ 0 w 38"/>
                <a:gd name="T3" fmla="*/ 12 h 26"/>
                <a:gd name="T4" fmla="*/ 1 w 38"/>
                <a:gd name="T5" fmla="*/ 13 h 26"/>
                <a:gd name="T6" fmla="*/ 1 w 38"/>
                <a:gd name="T7" fmla="*/ 15 h 26"/>
                <a:gd name="T8" fmla="*/ 2 w 38"/>
                <a:gd name="T9" fmla="*/ 16 h 26"/>
                <a:gd name="T10" fmla="*/ 3 w 38"/>
                <a:gd name="T11" fmla="*/ 18 h 26"/>
                <a:gd name="T12" fmla="*/ 4 w 38"/>
                <a:gd name="T13" fmla="*/ 19 h 26"/>
                <a:gd name="T14" fmla="*/ 5 w 38"/>
                <a:gd name="T15" fmla="*/ 20 h 26"/>
                <a:gd name="T16" fmla="*/ 7 w 38"/>
                <a:gd name="T17" fmla="*/ 21 h 26"/>
                <a:gd name="T18" fmla="*/ 8 w 38"/>
                <a:gd name="T19" fmla="*/ 22 h 26"/>
                <a:gd name="T20" fmla="*/ 11 w 38"/>
                <a:gd name="T21" fmla="*/ 23 h 26"/>
                <a:gd name="T22" fmla="*/ 12 w 38"/>
                <a:gd name="T23" fmla="*/ 24 h 26"/>
                <a:gd name="T24" fmla="*/ 14 w 38"/>
                <a:gd name="T25" fmla="*/ 25 h 26"/>
                <a:gd name="T26" fmla="*/ 16 w 38"/>
                <a:gd name="T27" fmla="*/ 25 h 26"/>
                <a:gd name="T28" fmla="*/ 18 w 38"/>
                <a:gd name="T29" fmla="*/ 25 h 26"/>
                <a:gd name="T30" fmla="*/ 20 w 38"/>
                <a:gd name="T31" fmla="*/ 25 h 26"/>
                <a:gd name="T32" fmla="*/ 23 w 38"/>
                <a:gd name="T33" fmla="*/ 23 h 26"/>
                <a:gd name="T34" fmla="*/ 25 w 38"/>
                <a:gd name="T35" fmla="*/ 23 h 26"/>
                <a:gd name="T36" fmla="*/ 26 w 38"/>
                <a:gd name="T37" fmla="*/ 22 h 26"/>
                <a:gd name="T38" fmla="*/ 27 w 38"/>
                <a:gd name="T39" fmla="*/ 21 h 26"/>
                <a:gd name="T40" fmla="*/ 30 w 38"/>
                <a:gd name="T41" fmla="*/ 20 h 26"/>
                <a:gd name="T42" fmla="*/ 31 w 38"/>
                <a:gd name="T43" fmla="*/ 18 h 26"/>
                <a:gd name="T44" fmla="*/ 32 w 38"/>
                <a:gd name="T45" fmla="*/ 17 h 26"/>
                <a:gd name="T46" fmla="*/ 33 w 38"/>
                <a:gd name="T47" fmla="*/ 16 h 26"/>
                <a:gd name="T48" fmla="*/ 34 w 38"/>
                <a:gd name="T49" fmla="*/ 15 h 26"/>
                <a:gd name="T50" fmla="*/ 35 w 38"/>
                <a:gd name="T51" fmla="*/ 14 h 26"/>
                <a:gd name="T52" fmla="*/ 36 w 38"/>
                <a:gd name="T53" fmla="*/ 13 h 26"/>
                <a:gd name="T54" fmla="*/ 36 w 38"/>
                <a:gd name="T55" fmla="*/ 11 h 26"/>
                <a:gd name="T56" fmla="*/ 36 w 38"/>
                <a:gd name="T57" fmla="*/ 9 h 26"/>
                <a:gd name="T58" fmla="*/ 37 w 38"/>
                <a:gd name="T59" fmla="*/ 8 h 26"/>
                <a:gd name="T60" fmla="*/ 37 w 38"/>
                <a:gd name="T61" fmla="*/ 6 h 26"/>
                <a:gd name="T62" fmla="*/ 37 w 38"/>
                <a:gd name="T63" fmla="*/ 4 h 26"/>
                <a:gd name="T64" fmla="*/ 35 w 38"/>
                <a:gd name="T65" fmla="*/ 2 h 26"/>
                <a:gd name="T66" fmla="*/ 33 w 38"/>
                <a:gd name="T67" fmla="*/ 1 h 26"/>
                <a:gd name="T68" fmla="*/ 31 w 38"/>
                <a:gd name="T69" fmla="*/ 1 h 26"/>
                <a:gd name="T70" fmla="*/ 29 w 38"/>
                <a:gd name="T71" fmla="*/ 0 h 26"/>
                <a:gd name="T72" fmla="*/ 25 w 38"/>
                <a:gd name="T73" fmla="*/ 0 h 26"/>
                <a:gd name="T74" fmla="*/ 23 w 38"/>
                <a:gd name="T75" fmla="*/ 0 h 26"/>
                <a:gd name="T76" fmla="*/ 20 w 38"/>
                <a:gd name="T77" fmla="*/ 0 h 26"/>
                <a:gd name="T78" fmla="*/ 18 w 38"/>
                <a:gd name="T79" fmla="*/ 1 h 26"/>
                <a:gd name="T80" fmla="*/ 15 w 38"/>
                <a:gd name="T81" fmla="*/ 1 h 26"/>
                <a:gd name="T82" fmla="*/ 13 w 38"/>
                <a:gd name="T83" fmla="*/ 2 h 26"/>
                <a:gd name="T84" fmla="*/ 10 w 38"/>
                <a:gd name="T85" fmla="*/ 3 h 26"/>
                <a:gd name="T86" fmla="*/ 7 w 38"/>
                <a:gd name="T87" fmla="*/ 4 h 26"/>
                <a:gd name="T88" fmla="*/ 5 w 38"/>
                <a:gd name="T89" fmla="*/ 5 h 26"/>
                <a:gd name="T90" fmla="*/ 3 w 38"/>
                <a:gd name="T91" fmla="*/ 7 h 26"/>
                <a:gd name="T92" fmla="*/ 1 w 38"/>
                <a:gd name="T93" fmla="*/ 9 h 2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8" h="26">
                  <a:moveTo>
                    <a:pt x="1" y="10"/>
                  </a:moveTo>
                  <a:lnTo>
                    <a:pt x="0" y="10"/>
                  </a:lnTo>
                  <a:lnTo>
                    <a:pt x="0" y="11"/>
                  </a:lnTo>
                  <a:lnTo>
                    <a:pt x="0" y="12"/>
                  </a:lnTo>
                  <a:lnTo>
                    <a:pt x="0" y="13"/>
                  </a:lnTo>
                  <a:lnTo>
                    <a:pt x="1" y="13"/>
                  </a:lnTo>
                  <a:lnTo>
                    <a:pt x="1" y="14"/>
                  </a:lnTo>
                  <a:lnTo>
                    <a:pt x="1" y="15"/>
                  </a:lnTo>
                  <a:lnTo>
                    <a:pt x="2" y="15"/>
                  </a:lnTo>
                  <a:lnTo>
                    <a:pt x="2" y="16"/>
                  </a:lnTo>
                  <a:lnTo>
                    <a:pt x="3" y="17"/>
                  </a:lnTo>
                  <a:lnTo>
                    <a:pt x="3" y="18"/>
                  </a:lnTo>
                  <a:lnTo>
                    <a:pt x="4" y="18"/>
                  </a:lnTo>
                  <a:lnTo>
                    <a:pt x="4" y="19"/>
                  </a:lnTo>
                  <a:lnTo>
                    <a:pt x="5" y="19"/>
                  </a:lnTo>
                  <a:lnTo>
                    <a:pt x="5" y="20"/>
                  </a:lnTo>
                  <a:lnTo>
                    <a:pt x="6" y="21"/>
                  </a:lnTo>
                  <a:lnTo>
                    <a:pt x="7" y="21"/>
                  </a:lnTo>
                  <a:lnTo>
                    <a:pt x="7" y="22"/>
                  </a:lnTo>
                  <a:lnTo>
                    <a:pt x="8" y="22"/>
                  </a:lnTo>
                  <a:lnTo>
                    <a:pt x="10" y="23"/>
                  </a:lnTo>
                  <a:lnTo>
                    <a:pt x="11" y="23"/>
                  </a:lnTo>
                  <a:lnTo>
                    <a:pt x="12" y="23"/>
                  </a:lnTo>
                  <a:lnTo>
                    <a:pt x="12" y="24"/>
                  </a:lnTo>
                  <a:lnTo>
                    <a:pt x="13" y="24"/>
                  </a:lnTo>
                  <a:lnTo>
                    <a:pt x="14" y="25"/>
                  </a:lnTo>
                  <a:lnTo>
                    <a:pt x="15" y="25"/>
                  </a:lnTo>
                  <a:lnTo>
                    <a:pt x="16" y="25"/>
                  </a:lnTo>
                  <a:lnTo>
                    <a:pt x="17" y="25"/>
                  </a:lnTo>
                  <a:lnTo>
                    <a:pt x="18" y="25"/>
                  </a:lnTo>
                  <a:lnTo>
                    <a:pt x="19" y="25"/>
                  </a:lnTo>
                  <a:lnTo>
                    <a:pt x="20" y="25"/>
                  </a:lnTo>
                  <a:lnTo>
                    <a:pt x="22" y="24"/>
                  </a:lnTo>
                  <a:lnTo>
                    <a:pt x="23" y="23"/>
                  </a:lnTo>
                  <a:lnTo>
                    <a:pt x="24" y="23"/>
                  </a:lnTo>
                  <a:lnTo>
                    <a:pt x="25" y="23"/>
                  </a:lnTo>
                  <a:lnTo>
                    <a:pt x="26" y="23"/>
                  </a:lnTo>
                  <a:lnTo>
                    <a:pt x="26" y="22"/>
                  </a:lnTo>
                  <a:lnTo>
                    <a:pt x="27" y="22"/>
                  </a:lnTo>
                  <a:lnTo>
                    <a:pt x="27" y="21"/>
                  </a:lnTo>
                  <a:lnTo>
                    <a:pt x="29" y="21"/>
                  </a:lnTo>
                  <a:lnTo>
                    <a:pt x="30" y="20"/>
                  </a:lnTo>
                  <a:lnTo>
                    <a:pt x="31" y="19"/>
                  </a:lnTo>
                  <a:lnTo>
                    <a:pt x="31" y="18"/>
                  </a:lnTo>
                  <a:lnTo>
                    <a:pt x="32" y="18"/>
                  </a:lnTo>
                  <a:lnTo>
                    <a:pt x="32" y="17"/>
                  </a:lnTo>
                  <a:lnTo>
                    <a:pt x="33" y="17"/>
                  </a:lnTo>
                  <a:lnTo>
                    <a:pt x="33" y="16"/>
                  </a:lnTo>
                  <a:lnTo>
                    <a:pt x="34" y="16"/>
                  </a:lnTo>
                  <a:lnTo>
                    <a:pt x="34" y="15"/>
                  </a:lnTo>
                  <a:lnTo>
                    <a:pt x="35" y="15"/>
                  </a:lnTo>
                  <a:lnTo>
                    <a:pt x="35" y="14"/>
                  </a:lnTo>
                  <a:lnTo>
                    <a:pt x="35" y="13"/>
                  </a:lnTo>
                  <a:lnTo>
                    <a:pt x="36" y="13"/>
                  </a:lnTo>
                  <a:lnTo>
                    <a:pt x="36" y="12"/>
                  </a:lnTo>
                  <a:lnTo>
                    <a:pt x="36" y="11"/>
                  </a:lnTo>
                  <a:lnTo>
                    <a:pt x="36" y="10"/>
                  </a:lnTo>
                  <a:lnTo>
                    <a:pt x="36" y="9"/>
                  </a:lnTo>
                  <a:lnTo>
                    <a:pt x="36" y="8"/>
                  </a:lnTo>
                  <a:lnTo>
                    <a:pt x="37" y="8"/>
                  </a:lnTo>
                  <a:lnTo>
                    <a:pt x="37" y="7"/>
                  </a:lnTo>
                  <a:lnTo>
                    <a:pt x="37" y="6"/>
                  </a:lnTo>
                  <a:lnTo>
                    <a:pt x="37" y="5"/>
                  </a:lnTo>
                  <a:lnTo>
                    <a:pt x="37" y="4"/>
                  </a:lnTo>
                  <a:lnTo>
                    <a:pt x="37" y="3"/>
                  </a:lnTo>
                  <a:lnTo>
                    <a:pt x="35" y="2"/>
                  </a:lnTo>
                  <a:lnTo>
                    <a:pt x="34" y="2"/>
                  </a:lnTo>
                  <a:lnTo>
                    <a:pt x="33" y="1"/>
                  </a:lnTo>
                  <a:lnTo>
                    <a:pt x="32" y="1"/>
                  </a:lnTo>
                  <a:lnTo>
                    <a:pt x="31" y="1"/>
                  </a:lnTo>
                  <a:lnTo>
                    <a:pt x="30" y="1"/>
                  </a:lnTo>
                  <a:lnTo>
                    <a:pt x="29" y="0"/>
                  </a:lnTo>
                  <a:lnTo>
                    <a:pt x="26" y="0"/>
                  </a:lnTo>
                  <a:lnTo>
                    <a:pt x="25" y="0"/>
                  </a:lnTo>
                  <a:lnTo>
                    <a:pt x="24" y="0"/>
                  </a:lnTo>
                  <a:lnTo>
                    <a:pt x="23" y="0"/>
                  </a:lnTo>
                  <a:lnTo>
                    <a:pt x="22" y="0"/>
                  </a:lnTo>
                  <a:lnTo>
                    <a:pt x="20" y="0"/>
                  </a:lnTo>
                  <a:lnTo>
                    <a:pt x="19" y="1"/>
                  </a:lnTo>
                  <a:lnTo>
                    <a:pt x="18" y="1"/>
                  </a:lnTo>
                  <a:lnTo>
                    <a:pt x="16" y="1"/>
                  </a:lnTo>
                  <a:lnTo>
                    <a:pt x="15" y="1"/>
                  </a:lnTo>
                  <a:lnTo>
                    <a:pt x="14" y="2"/>
                  </a:lnTo>
                  <a:lnTo>
                    <a:pt x="13" y="2"/>
                  </a:lnTo>
                  <a:lnTo>
                    <a:pt x="12" y="3"/>
                  </a:lnTo>
                  <a:lnTo>
                    <a:pt x="10" y="3"/>
                  </a:lnTo>
                  <a:lnTo>
                    <a:pt x="8" y="3"/>
                  </a:lnTo>
                  <a:lnTo>
                    <a:pt x="7" y="4"/>
                  </a:lnTo>
                  <a:lnTo>
                    <a:pt x="6" y="5"/>
                  </a:lnTo>
                  <a:lnTo>
                    <a:pt x="5" y="5"/>
                  </a:lnTo>
                  <a:lnTo>
                    <a:pt x="4" y="6"/>
                  </a:lnTo>
                  <a:lnTo>
                    <a:pt x="3" y="7"/>
                  </a:lnTo>
                  <a:lnTo>
                    <a:pt x="2" y="8"/>
                  </a:lnTo>
                  <a:lnTo>
                    <a:pt x="1" y="9"/>
                  </a:lnTo>
                  <a:lnTo>
                    <a:pt x="1" y="10"/>
                  </a:lnTo>
                </a:path>
              </a:pathLst>
            </a:custGeom>
            <a:solidFill>
              <a:srgbClr val="AAAAA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924" name="Freeform 442"/>
            <p:cNvSpPr>
              <a:spLocks/>
            </p:cNvSpPr>
            <p:nvPr/>
          </p:nvSpPr>
          <p:spPr bwMode="auto">
            <a:xfrm>
              <a:off x="1673" y="1645"/>
              <a:ext cx="32" cy="36"/>
            </a:xfrm>
            <a:custGeom>
              <a:avLst/>
              <a:gdLst>
                <a:gd name="T0" fmla="*/ 0 w 32"/>
                <a:gd name="T1" fmla="*/ 21 h 36"/>
                <a:gd name="T2" fmla="*/ 0 w 32"/>
                <a:gd name="T3" fmla="*/ 23 h 36"/>
                <a:gd name="T4" fmla="*/ 0 w 32"/>
                <a:gd name="T5" fmla="*/ 25 h 36"/>
                <a:gd name="T6" fmla="*/ 1 w 32"/>
                <a:gd name="T7" fmla="*/ 26 h 36"/>
                <a:gd name="T8" fmla="*/ 1 w 32"/>
                <a:gd name="T9" fmla="*/ 28 h 36"/>
                <a:gd name="T10" fmla="*/ 2 w 32"/>
                <a:gd name="T11" fmla="*/ 29 h 36"/>
                <a:gd name="T12" fmla="*/ 4 w 32"/>
                <a:gd name="T13" fmla="*/ 31 h 36"/>
                <a:gd name="T14" fmla="*/ 6 w 32"/>
                <a:gd name="T15" fmla="*/ 32 h 36"/>
                <a:gd name="T16" fmla="*/ 7 w 32"/>
                <a:gd name="T17" fmla="*/ 33 h 36"/>
                <a:gd name="T18" fmla="*/ 8 w 32"/>
                <a:gd name="T19" fmla="*/ 34 h 36"/>
                <a:gd name="T20" fmla="*/ 10 w 32"/>
                <a:gd name="T21" fmla="*/ 35 h 36"/>
                <a:gd name="T22" fmla="*/ 12 w 32"/>
                <a:gd name="T23" fmla="*/ 35 h 36"/>
                <a:gd name="T24" fmla="*/ 14 w 32"/>
                <a:gd name="T25" fmla="*/ 35 h 36"/>
                <a:gd name="T26" fmla="*/ 16 w 32"/>
                <a:gd name="T27" fmla="*/ 35 h 36"/>
                <a:gd name="T28" fmla="*/ 18 w 32"/>
                <a:gd name="T29" fmla="*/ 35 h 36"/>
                <a:gd name="T30" fmla="*/ 20 w 32"/>
                <a:gd name="T31" fmla="*/ 35 h 36"/>
                <a:gd name="T32" fmla="*/ 22 w 32"/>
                <a:gd name="T33" fmla="*/ 35 h 36"/>
                <a:gd name="T34" fmla="*/ 23 w 32"/>
                <a:gd name="T35" fmla="*/ 34 h 36"/>
                <a:gd name="T36" fmla="*/ 25 w 32"/>
                <a:gd name="T37" fmla="*/ 34 h 36"/>
                <a:gd name="T38" fmla="*/ 27 w 32"/>
                <a:gd name="T39" fmla="*/ 33 h 36"/>
                <a:gd name="T40" fmla="*/ 28 w 32"/>
                <a:gd name="T41" fmla="*/ 32 h 36"/>
                <a:gd name="T42" fmla="*/ 29 w 32"/>
                <a:gd name="T43" fmla="*/ 31 h 36"/>
                <a:gd name="T44" fmla="*/ 30 w 32"/>
                <a:gd name="T45" fmla="*/ 30 h 36"/>
                <a:gd name="T46" fmla="*/ 30 w 32"/>
                <a:gd name="T47" fmla="*/ 27 h 36"/>
                <a:gd name="T48" fmla="*/ 30 w 32"/>
                <a:gd name="T49" fmla="*/ 25 h 36"/>
                <a:gd name="T50" fmla="*/ 30 w 32"/>
                <a:gd name="T51" fmla="*/ 23 h 36"/>
                <a:gd name="T52" fmla="*/ 30 w 32"/>
                <a:gd name="T53" fmla="*/ 21 h 36"/>
                <a:gd name="T54" fmla="*/ 30 w 32"/>
                <a:gd name="T55" fmla="*/ 19 h 36"/>
                <a:gd name="T56" fmla="*/ 30 w 32"/>
                <a:gd name="T57" fmla="*/ 17 h 36"/>
                <a:gd name="T58" fmla="*/ 29 w 32"/>
                <a:gd name="T59" fmla="*/ 15 h 36"/>
                <a:gd name="T60" fmla="*/ 28 w 32"/>
                <a:gd name="T61" fmla="*/ 14 h 36"/>
                <a:gd name="T62" fmla="*/ 27 w 32"/>
                <a:gd name="T63" fmla="*/ 12 h 36"/>
                <a:gd name="T64" fmla="*/ 25 w 32"/>
                <a:gd name="T65" fmla="*/ 10 h 36"/>
                <a:gd name="T66" fmla="*/ 24 w 32"/>
                <a:gd name="T67" fmla="*/ 8 h 36"/>
                <a:gd name="T68" fmla="*/ 23 w 32"/>
                <a:gd name="T69" fmla="*/ 6 h 36"/>
                <a:gd name="T70" fmla="*/ 21 w 32"/>
                <a:gd name="T71" fmla="*/ 4 h 36"/>
                <a:gd name="T72" fmla="*/ 20 w 32"/>
                <a:gd name="T73" fmla="*/ 2 h 36"/>
                <a:gd name="T74" fmla="*/ 18 w 32"/>
                <a:gd name="T75" fmla="*/ 1 h 36"/>
                <a:gd name="T76" fmla="*/ 17 w 32"/>
                <a:gd name="T77" fmla="*/ 0 h 36"/>
                <a:gd name="T78" fmla="*/ 14 w 32"/>
                <a:gd name="T79" fmla="*/ 1 h 36"/>
                <a:gd name="T80" fmla="*/ 12 w 32"/>
                <a:gd name="T81" fmla="*/ 1 h 36"/>
                <a:gd name="T82" fmla="*/ 10 w 32"/>
                <a:gd name="T83" fmla="*/ 2 h 36"/>
                <a:gd name="T84" fmla="*/ 9 w 32"/>
                <a:gd name="T85" fmla="*/ 3 h 36"/>
                <a:gd name="T86" fmla="*/ 8 w 32"/>
                <a:gd name="T87" fmla="*/ 4 h 36"/>
                <a:gd name="T88" fmla="*/ 7 w 32"/>
                <a:gd name="T89" fmla="*/ 5 h 36"/>
                <a:gd name="T90" fmla="*/ 6 w 32"/>
                <a:gd name="T91" fmla="*/ 7 h 36"/>
                <a:gd name="T92" fmla="*/ 4 w 32"/>
                <a:gd name="T93" fmla="*/ 8 h 36"/>
                <a:gd name="T94" fmla="*/ 4 w 32"/>
                <a:gd name="T95" fmla="*/ 10 h 36"/>
                <a:gd name="T96" fmla="*/ 3 w 32"/>
                <a:gd name="T97" fmla="*/ 12 h 36"/>
                <a:gd name="T98" fmla="*/ 2 w 32"/>
                <a:gd name="T99" fmla="*/ 14 h 36"/>
                <a:gd name="T100" fmla="*/ 2 w 32"/>
                <a:gd name="T101" fmla="*/ 16 h 36"/>
                <a:gd name="T102" fmla="*/ 1 w 32"/>
                <a:gd name="T103" fmla="*/ 18 h 36"/>
                <a:gd name="T104" fmla="*/ 1 w 32"/>
                <a:gd name="T105" fmla="*/ 20 h 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2" h="36">
                  <a:moveTo>
                    <a:pt x="1" y="20"/>
                  </a:moveTo>
                  <a:lnTo>
                    <a:pt x="0" y="21"/>
                  </a:lnTo>
                  <a:lnTo>
                    <a:pt x="0" y="22"/>
                  </a:lnTo>
                  <a:lnTo>
                    <a:pt x="0" y="23"/>
                  </a:lnTo>
                  <a:lnTo>
                    <a:pt x="0" y="24"/>
                  </a:lnTo>
                  <a:lnTo>
                    <a:pt x="0" y="25"/>
                  </a:lnTo>
                  <a:lnTo>
                    <a:pt x="0" y="26"/>
                  </a:lnTo>
                  <a:lnTo>
                    <a:pt x="1" y="26"/>
                  </a:lnTo>
                  <a:lnTo>
                    <a:pt x="1" y="27"/>
                  </a:lnTo>
                  <a:lnTo>
                    <a:pt x="1" y="28"/>
                  </a:lnTo>
                  <a:lnTo>
                    <a:pt x="2" y="28"/>
                  </a:lnTo>
                  <a:lnTo>
                    <a:pt x="2" y="29"/>
                  </a:lnTo>
                  <a:lnTo>
                    <a:pt x="3" y="30"/>
                  </a:lnTo>
                  <a:lnTo>
                    <a:pt x="4" y="31"/>
                  </a:lnTo>
                  <a:lnTo>
                    <a:pt x="5" y="32"/>
                  </a:lnTo>
                  <a:lnTo>
                    <a:pt x="6" y="32"/>
                  </a:lnTo>
                  <a:lnTo>
                    <a:pt x="6" y="33"/>
                  </a:lnTo>
                  <a:lnTo>
                    <a:pt x="7" y="33"/>
                  </a:lnTo>
                  <a:lnTo>
                    <a:pt x="8" y="33"/>
                  </a:lnTo>
                  <a:lnTo>
                    <a:pt x="8" y="34"/>
                  </a:lnTo>
                  <a:lnTo>
                    <a:pt x="9" y="34"/>
                  </a:lnTo>
                  <a:lnTo>
                    <a:pt x="10" y="35"/>
                  </a:lnTo>
                  <a:lnTo>
                    <a:pt x="11" y="35"/>
                  </a:lnTo>
                  <a:lnTo>
                    <a:pt x="12" y="35"/>
                  </a:lnTo>
                  <a:lnTo>
                    <a:pt x="13" y="35"/>
                  </a:lnTo>
                  <a:lnTo>
                    <a:pt x="14" y="35"/>
                  </a:lnTo>
                  <a:lnTo>
                    <a:pt x="15" y="35"/>
                  </a:lnTo>
                  <a:lnTo>
                    <a:pt x="16" y="35"/>
                  </a:lnTo>
                  <a:lnTo>
                    <a:pt x="17" y="35"/>
                  </a:lnTo>
                  <a:lnTo>
                    <a:pt x="18" y="35"/>
                  </a:lnTo>
                  <a:lnTo>
                    <a:pt x="19" y="35"/>
                  </a:lnTo>
                  <a:lnTo>
                    <a:pt x="20" y="35"/>
                  </a:lnTo>
                  <a:lnTo>
                    <a:pt x="21" y="35"/>
                  </a:lnTo>
                  <a:lnTo>
                    <a:pt x="22" y="35"/>
                  </a:lnTo>
                  <a:lnTo>
                    <a:pt x="23" y="35"/>
                  </a:lnTo>
                  <a:lnTo>
                    <a:pt x="23" y="34"/>
                  </a:lnTo>
                  <a:lnTo>
                    <a:pt x="24" y="34"/>
                  </a:lnTo>
                  <a:lnTo>
                    <a:pt x="25" y="34"/>
                  </a:lnTo>
                  <a:lnTo>
                    <a:pt x="26" y="33"/>
                  </a:lnTo>
                  <a:lnTo>
                    <a:pt x="27" y="33"/>
                  </a:lnTo>
                  <a:lnTo>
                    <a:pt x="28" y="33"/>
                  </a:lnTo>
                  <a:lnTo>
                    <a:pt x="28" y="32"/>
                  </a:lnTo>
                  <a:lnTo>
                    <a:pt x="28" y="31"/>
                  </a:lnTo>
                  <a:lnTo>
                    <a:pt x="29" y="31"/>
                  </a:lnTo>
                  <a:lnTo>
                    <a:pt x="29" y="30"/>
                  </a:lnTo>
                  <a:lnTo>
                    <a:pt x="30" y="30"/>
                  </a:lnTo>
                  <a:lnTo>
                    <a:pt x="30" y="28"/>
                  </a:lnTo>
                  <a:lnTo>
                    <a:pt x="30" y="27"/>
                  </a:lnTo>
                  <a:lnTo>
                    <a:pt x="30" y="26"/>
                  </a:lnTo>
                  <a:lnTo>
                    <a:pt x="30" y="25"/>
                  </a:lnTo>
                  <a:lnTo>
                    <a:pt x="30" y="24"/>
                  </a:lnTo>
                  <a:lnTo>
                    <a:pt x="30" y="23"/>
                  </a:lnTo>
                  <a:lnTo>
                    <a:pt x="31" y="22"/>
                  </a:lnTo>
                  <a:lnTo>
                    <a:pt x="30" y="21"/>
                  </a:lnTo>
                  <a:lnTo>
                    <a:pt x="30" y="20"/>
                  </a:lnTo>
                  <a:lnTo>
                    <a:pt x="30" y="19"/>
                  </a:lnTo>
                  <a:lnTo>
                    <a:pt x="30" y="18"/>
                  </a:lnTo>
                  <a:lnTo>
                    <a:pt x="30" y="17"/>
                  </a:lnTo>
                  <a:lnTo>
                    <a:pt x="29" y="16"/>
                  </a:lnTo>
                  <a:lnTo>
                    <a:pt x="29" y="15"/>
                  </a:lnTo>
                  <a:lnTo>
                    <a:pt x="28" y="15"/>
                  </a:lnTo>
                  <a:lnTo>
                    <a:pt x="28" y="14"/>
                  </a:lnTo>
                  <a:lnTo>
                    <a:pt x="28" y="13"/>
                  </a:lnTo>
                  <a:lnTo>
                    <a:pt x="27" y="12"/>
                  </a:lnTo>
                  <a:lnTo>
                    <a:pt x="26" y="11"/>
                  </a:lnTo>
                  <a:lnTo>
                    <a:pt x="25" y="10"/>
                  </a:lnTo>
                  <a:lnTo>
                    <a:pt x="25" y="9"/>
                  </a:lnTo>
                  <a:lnTo>
                    <a:pt x="24" y="8"/>
                  </a:lnTo>
                  <a:lnTo>
                    <a:pt x="24" y="7"/>
                  </a:lnTo>
                  <a:lnTo>
                    <a:pt x="23" y="6"/>
                  </a:lnTo>
                  <a:lnTo>
                    <a:pt x="22" y="5"/>
                  </a:lnTo>
                  <a:lnTo>
                    <a:pt x="21" y="4"/>
                  </a:lnTo>
                  <a:lnTo>
                    <a:pt x="20" y="3"/>
                  </a:lnTo>
                  <a:lnTo>
                    <a:pt x="20" y="2"/>
                  </a:lnTo>
                  <a:lnTo>
                    <a:pt x="19" y="1"/>
                  </a:lnTo>
                  <a:lnTo>
                    <a:pt x="18" y="1"/>
                  </a:lnTo>
                  <a:lnTo>
                    <a:pt x="18" y="0"/>
                  </a:lnTo>
                  <a:lnTo>
                    <a:pt x="17" y="0"/>
                  </a:lnTo>
                  <a:lnTo>
                    <a:pt x="15" y="0"/>
                  </a:lnTo>
                  <a:lnTo>
                    <a:pt x="14" y="1"/>
                  </a:lnTo>
                  <a:lnTo>
                    <a:pt x="13" y="1"/>
                  </a:lnTo>
                  <a:lnTo>
                    <a:pt x="12" y="1"/>
                  </a:lnTo>
                  <a:lnTo>
                    <a:pt x="11" y="2"/>
                  </a:lnTo>
                  <a:lnTo>
                    <a:pt x="10" y="2"/>
                  </a:lnTo>
                  <a:lnTo>
                    <a:pt x="10" y="3"/>
                  </a:lnTo>
                  <a:lnTo>
                    <a:pt x="9" y="3"/>
                  </a:lnTo>
                  <a:lnTo>
                    <a:pt x="8" y="3"/>
                  </a:lnTo>
                  <a:lnTo>
                    <a:pt x="8" y="4"/>
                  </a:lnTo>
                  <a:lnTo>
                    <a:pt x="8" y="5"/>
                  </a:lnTo>
                  <a:lnTo>
                    <a:pt x="7" y="5"/>
                  </a:lnTo>
                  <a:lnTo>
                    <a:pt x="6" y="6"/>
                  </a:lnTo>
                  <a:lnTo>
                    <a:pt x="6" y="7"/>
                  </a:lnTo>
                  <a:lnTo>
                    <a:pt x="5" y="8"/>
                  </a:lnTo>
                  <a:lnTo>
                    <a:pt x="4" y="8"/>
                  </a:lnTo>
                  <a:lnTo>
                    <a:pt x="4" y="9"/>
                  </a:lnTo>
                  <a:lnTo>
                    <a:pt x="4" y="10"/>
                  </a:lnTo>
                  <a:lnTo>
                    <a:pt x="3" y="11"/>
                  </a:lnTo>
                  <a:lnTo>
                    <a:pt x="3" y="12"/>
                  </a:lnTo>
                  <a:lnTo>
                    <a:pt x="2" y="13"/>
                  </a:lnTo>
                  <a:lnTo>
                    <a:pt x="2" y="14"/>
                  </a:lnTo>
                  <a:lnTo>
                    <a:pt x="2" y="15"/>
                  </a:lnTo>
                  <a:lnTo>
                    <a:pt x="2" y="16"/>
                  </a:lnTo>
                  <a:lnTo>
                    <a:pt x="1" y="17"/>
                  </a:lnTo>
                  <a:lnTo>
                    <a:pt x="1" y="18"/>
                  </a:lnTo>
                  <a:lnTo>
                    <a:pt x="1" y="19"/>
                  </a:lnTo>
                  <a:lnTo>
                    <a:pt x="1" y="20"/>
                  </a:lnTo>
                </a:path>
              </a:pathLst>
            </a:custGeom>
            <a:solidFill>
              <a:srgbClr val="AAAAA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925" name="Freeform 443"/>
            <p:cNvSpPr>
              <a:spLocks/>
            </p:cNvSpPr>
            <p:nvPr/>
          </p:nvSpPr>
          <p:spPr bwMode="auto">
            <a:xfrm>
              <a:off x="1643" y="1638"/>
              <a:ext cx="31" cy="20"/>
            </a:xfrm>
            <a:custGeom>
              <a:avLst/>
              <a:gdLst>
                <a:gd name="T0" fmla="*/ 0 w 31"/>
                <a:gd name="T1" fmla="*/ 3 h 20"/>
                <a:gd name="T2" fmla="*/ 0 w 31"/>
                <a:gd name="T3" fmla="*/ 5 h 20"/>
                <a:gd name="T4" fmla="*/ 0 w 31"/>
                <a:gd name="T5" fmla="*/ 7 h 20"/>
                <a:gd name="T6" fmla="*/ 1 w 31"/>
                <a:gd name="T7" fmla="*/ 8 h 20"/>
                <a:gd name="T8" fmla="*/ 2 w 31"/>
                <a:gd name="T9" fmla="*/ 10 h 20"/>
                <a:gd name="T10" fmla="*/ 3 w 31"/>
                <a:gd name="T11" fmla="*/ 12 h 20"/>
                <a:gd name="T12" fmla="*/ 4 w 31"/>
                <a:gd name="T13" fmla="*/ 13 h 20"/>
                <a:gd name="T14" fmla="*/ 5 w 31"/>
                <a:gd name="T15" fmla="*/ 14 h 20"/>
                <a:gd name="T16" fmla="*/ 6 w 31"/>
                <a:gd name="T17" fmla="*/ 15 h 20"/>
                <a:gd name="T18" fmla="*/ 8 w 31"/>
                <a:gd name="T19" fmla="*/ 16 h 20"/>
                <a:gd name="T20" fmla="*/ 10 w 31"/>
                <a:gd name="T21" fmla="*/ 17 h 20"/>
                <a:gd name="T22" fmla="*/ 12 w 31"/>
                <a:gd name="T23" fmla="*/ 18 h 20"/>
                <a:gd name="T24" fmla="*/ 14 w 31"/>
                <a:gd name="T25" fmla="*/ 18 h 20"/>
                <a:gd name="T26" fmla="*/ 15 w 31"/>
                <a:gd name="T27" fmla="*/ 19 h 20"/>
                <a:gd name="T28" fmla="*/ 17 w 31"/>
                <a:gd name="T29" fmla="*/ 19 h 20"/>
                <a:gd name="T30" fmla="*/ 19 w 31"/>
                <a:gd name="T31" fmla="*/ 19 h 20"/>
                <a:gd name="T32" fmla="*/ 20 w 31"/>
                <a:gd name="T33" fmla="*/ 18 h 20"/>
                <a:gd name="T34" fmla="*/ 22 w 31"/>
                <a:gd name="T35" fmla="*/ 18 h 20"/>
                <a:gd name="T36" fmla="*/ 24 w 31"/>
                <a:gd name="T37" fmla="*/ 17 h 20"/>
                <a:gd name="T38" fmla="*/ 26 w 31"/>
                <a:gd name="T39" fmla="*/ 16 h 20"/>
                <a:gd name="T40" fmla="*/ 27 w 31"/>
                <a:gd name="T41" fmla="*/ 14 h 20"/>
                <a:gd name="T42" fmla="*/ 28 w 31"/>
                <a:gd name="T43" fmla="*/ 13 h 20"/>
                <a:gd name="T44" fmla="*/ 28 w 31"/>
                <a:gd name="T45" fmla="*/ 11 h 20"/>
                <a:gd name="T46" fmla="*/ 29 w 31"/>
                <a:gd name="T47" fmla="*/ 10 h 20"/>
                <a:gd name="T48" fmla="*/ 29 w 31"/>
                <a:gd name="T49" fmla="*/ 8 h 20"/>
                <a:gd name="T50" fmla="*/ 30 w 31"/>
                <a:gd name="T51" fmla="*/ 7 h 20"/>
                <a:gd name="T52" fmla="*/ 29 w 31"/>
                <a:gd name="T53" fmla="*/ 6 h 20"/>
                <a:gd name="T54" fmla="*/ 29 w 31"/>
                <a:gd name="T55" fmla="*/ 4 h 20"/>
                <a:gd name="T56" fmla="*/ 27 w 31"/>
                <a:gd name="T57" fmla="*/ 4 h 20"/>
                <a:gd name="T58" fmla="*/ 25 w 31"/>
                <a:gd name="T59" fmla="*/ 3 h 20"/>
                <a:gd name="T60" fmla="*/ 23 w 31"/>
                <a:gd name="T61" fmla="*/ 3 h 20"/>
                <a:gd name="T62" fmla="*/ 21 w 31"/>
                <a:gd name="T63" fmla="*/ 2 h 20"/>
                <a:gd name="T64" fmla="*/ 19 w 31"/>
                <a:gd name="T65" fmla="*/ 2 h 20"/>
                <a:gd name="T66" fmla="*/ 17 w 31"/>
                <a:gd name="T67" fmla="*/ 1 h 20"/>
                <a:gd name="T68" fmla="*/ 15 w 31"/>
                <a:gd name="T69" fmla="*/ 1 h 20"/>
                <a:gd name="T70" fmla="*/ 13 w 31"/>
                <a:gd name="T71" fmla="*/ 1 h 20"/>
                <a:gd name="T72" fmla="*/ 11 w 31"/>
                <a:gd name="T73" fmla="*/ 0 h 20"/>
                <a:gd name="T74" fmla="*/ 9 w 31"/>
                <a:gd name="T75" fmla="*/ 0 h 20"/>
                <a:gd name="T76" fmla="*/ 7 w 31"/>
                <a:gd name="T77" fmla="*/ 0 h 20"/>
                <a:gd name="T78" fmla="*/ 5 w 31"/>
                <a:gd name="T79" fmla="*/ 0 h 20"/>
                <a:gd name="T80" fmla="*/ 3 w 31"/>
                <a:gd name="T81" fmla="*/ 1 h 20"/>
                <a:gd name="T82" fmla="*/ 1 w 31"/>
                <a:gd name="T83" fmla="*/ 2 h 2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1" h="20">
                  <a:moveTo>
                    <a:pt x="1" y="3"/>
                  </a:moveTo>
                  <a:lnTo>
                    <a:pt x="0" y="3"/>
                  </a:lnTo>
                  <a:lnTo>
                    <a:pt x="0" y="4"/>
                  </a:lnTo>
                  <a:lnTo>
                    <a:pt x="0" y="5"/>
                  </a:lnTo>
                  <a:lnTo>
                    <a:pt x="0" y="6"/>
                  </a:lnTo>
                  <a:lnTo>
                    <a:pt x="0" y="7"/>
                  </a:lnTo>
                  <a:lnTo>
                    <a:pt x="1" y="7"/>
                  </a:lnTo>
                  <a:lnTo>
                    <a:pt x="1" y="8"/>
                  </a:lnTo>
                  <a:lnTo>
                    <a:pt x="2" y="9"/>
                  </a:lnTo>
                  <a:lnTo>
                    <a:pt x="2" y="10"/>
                  </a:lnTo>
                  <a:lnTo>
                    <a:pt x="3" y="11"/>
                  </a:lnTo>
                  <a:lnTo>
                    <a:pt x="3" y="12"/>
                  </a:lnTo>
                  <a:lnTo>
                    <a:pt x="4" y="12"/>
                  </a:lnTo>
                  <a:lnTo>
                    <a:pt x="4" y="13"/>
                  </a:lnTo>
                  <a:lnTo>
                    <a:pt x="5" y="13"/>
                  </a:lnTo>
                  <a:lnTo>
                    <a:pt x="5" y="14"/>
                  </a:lnTo>
                  <a:lnTo>
                    <a:pt x="6" y="14"/>
                  </a:lnTo>
                  <a:lnTo>
                    <a:pt x="6" y="15"/>
                  </a:lnTo>
                  <a:lnTo>
                    <a:pt x="7" y="15"/>
                  </a:lnTo>
                  <a:lnTo>
                    <a:pt x="8" y="16"/>
                  </a:lnTo>
                  <a:lnTo>
                    <a:pt x="9" y="16"/>
                  </a:lnTo>
                  <a:lnTo>
                    <a:pt x="10" y="17"/>
                  </a:lnTo>
                  <a:lnTo>
                    <a:pt x="11" y="18"/>
                  </a:lnTo>
                  <a:lnTo>
                    <a:pt x="12" y="18"/>
                  </a:lnTo>
                  <a:lnTo>
                    <a:pt x="13" y="18"/>
                  </a:lnTo>
                  <a:lnTo>
                    <a:pt x="14" y="18"/>
                  </a:lnTo>
                  <a:lnTo>
                    <a:pt x="14" y="19"/>
                  </a:lnTo>
                  <a:lnTo>
                    <a:pt x="15" y="19"/>
                  </a:lnTo>
                  <a:lnTo>
                    <a:pt x="16" y="19"/>
                  </a:lnTo>
                  <a:lnTo>
                    <a:pt x="17" y="19"/>
                  </a:lnTo>
                  <a:lnTo>
                    <a:pt x="18" y="19"/>
                  </a:lnTo>
                  <a:lnTo>
                    <a:pt x="19" y="19"/>
                  </a:lnTo>
                  <a:lnTo>
                    <a:pt x="20" y="19"/>
                  </a:lnTo>
                  <a:lnTo>
                    <a:pt x="20" y="18"/>
                  </a:lnTo>
                  <a:lnTo>
                    <a:pt x="21" y="18"/>
                  </a:lnTo>
                  <a:lnTo>
                    <a:pt x="22" y="18"/>
                  </a:lnTo>
                  <a:lnTo>
                    <a:pt x="23" y="18"/>
                  </a:lnTo>
                  <a:lnTo>
                    <a:pt x="24" y="17"/>
                  </a:lnTo>
                  <a:lnTo>
                    <a:pt x="25" y="16"/>
                  </a:lnTo>
                  <a:lnTo>
                    <a:pt x="26" y="16"/>
                  </a:lnTo>
                  <a:lnTo>
                    <a:pt x="26" y="15"/>
                  </a:lnTo>
                  <a:lnTo>
                    <a:pt x="27" y="14"/>
                  </a:lnTo>
                  <a:lnTo>
                    <a:pt x="27" y="13"/>
                  </a:lnTo>
                  <a:lnTo>
                    <a:pt x="28" y="13"/>
                  </a:lnTo>
                  <a:lnTo>
                    <a:pt x="28" y="12"/>
                  </a:lnTo>
                  <a:lnTo>
                    <a:pt x="28" y="11"/>
                  </a:lnTo>
                  <a:lnTo>
                    <a:pt x="28" y="10"/>
                  </a:lnTo>
                  <a:lnTo>
                    <a:pt x="29" y="10"/>
                  </a:lnTo>
                  <a:lnTo>
                    <a:pt x="29" y="9"/>
                  </a:lnTo>
                  <a:lnTo>
                    <a:pt x="29" y="8"/>
                  </a:lnTo>
                  <a:lnTo>
                    <a:pt x="30" y="8"/>
                  </a:lnTo>
                  <a:lnTo>
                    <a:pt x="30" y="7"/>
                  </a:lnTo>
                  <a:lnTo>
                    <a:pt x="30" y="6"/>
                  </a:lnTo>
                  <a:lnTo>
                    <a:pt x="29" y="6"/>
                  </a:lnTo>
                  <a:lnTo>
                    <a:pt x="29" y="5"/>
                  </a:lnTo>
                  <a:lnTo>
                    <a:pt x="29" y="4"/>
                  </a:lnTo>
                  <a:lnTo>
                    <a:pt x="28" y="4"/>
                  </a:lnTo>
                  <a:lnTo>
                    <a:pt x="27" y="4"/>
                  </a:lnTo>
                  <a:lnTo>
                    <a:pt x="26" y="3"/>
                  </a:lnTo>
                  <a:lnTo>
                    <a:pt x="25" y="3"/>
                  </a:lnTo>
                  <a:lnTo>
                    <a:pt x="24" y="3"/>
                  </a:lnTo>
                  <a:lnTo>
                    <a:pt x="23" y="3"/>
                  </a:lnTo>
                  <a:lnTo>
                    <a:pt x="22" y="3"/>
                  </a:lnTo>
                  <a:lnTo>
                    <a:pt x="21" y="2"/>
                  </a:lnTo>
                  <a:lnTo>
                    <a:pt x="20" y="2"/>
                  </a:lnTo>
                  <a:lnTo>
                    <a:pt x="19" y="2"/>
                  </a:lnTo>
                  <a:lnTo>
                    <a:pt x="18" y="1"/>
                  </a:lnTo>
                  <a:lnTo>
                    <a:pt x="17" y="1"/>
                  </a:lnTo>
                  <a:lnTo>
                    <a:pt x="16" y="1"/>
                  </a:lnTo>
                  <a:lnTo>
                    <a:pt x="15" y="1"/>
                  </a:lnTo>
                  <a:lnTo>
                    <a:pt x="14" y="1"/>
                  </a:lnTo>
                  <a:lnTo>
                    <a:pt x="13" y="1"/>
                  </a:lnTo>
                  <a:lnTo>
                    <a:pt x="12" y="0"/>
                  </a:lnTo>
                  <a:lnTo>
                    <a:pt x="11" y="0"/>
                  </a:lnTo>
                  <a:lnTo>
                    <a:pt x="10" y="0"/>
                  </a:lnTo>
                  <a:lnTo>
                    <a:pt x="9" y="0"/>
                  </a:lnTo>
                  <a:lnTo>
                    <a:pt x="8" y="0"/>
                  </a:lnTo>
                  <a:lnTo>
                    <a:pt x="7" y="0"/>
                  </a:lnTo>
                  <a:lnTo>
                    <a:pt x="6" y="0"/>
                  </a:lnTo>
                  <a:lnTo>
                    <a:pt x="5" y="0"/>
                  </a:lnTo>
                  <a:lnTo>
                    <a:pt x="4" y="1"/>
                  </a:lnTo>
                  <a:lnTo>
                    <a:pt x="3" y="1"/>
                  </a:lnTo>
                  <a:lnTo>
                    <a:pt x="2" y="1"/>
                  </a:lnTo>
                  <a:lnTo>
                    <a:pt x="1" y="2"/>
                  </a:lnTo>
                  <a:lnTo>
                    <a:pt x="1" y="3"/>
                  </a:lnTo>
                </a:path>
              </a:pathLst>
            </a:custGeom>
            <a:solidFill>
              <a:srgbClr val="AAAAA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926" name="Freeform 444"/>
            <p:cNvSpPr>
              <a:spLocks/>
            </p:cNvSpPr>
            <p:nvPr/>
          </p:nvSpPr>
          <p:spPr bwMode="auto">
            <a:xfrm>
              <a:off x="1710" y="1675"/>
              <a:ext cx="50" cy="39"/>
            </a:xfrm>
            <a:custGeom>
              <a:avLst/>
              <a:gdLst>
                <a:gd name="T0" fmla="*/ 0 w 50"/>
                <a:gd name="T1" fmla="*/ 3 h 39"/>
                <a:gd name="T2" fmla="*/ 0 w 50"/>
                <a:gd name="T3" fmla="*/ 5 h 39"/>
                <a:gd name="T4" fmla="*/ 1 w 50"/>
                <a:gd name="T5" fmla="*/ 7 h 39"/>
                <a:gd name="T6" fmla="*/ 2 w 50"/>
                <a:gd name="T7" fmla="*/ 8 h 39"/>
                <a:gd name="T8" fmla="*/ 3 w 50"/>
                <a:gd name="T9" fmla="*/ 9 h 39"/>
                <a:gd name="T10" fmla="*/ 4 w 50"/>
                <a:gd name="T11" fmla="*/ 10 h 39"/>
                <a:gd name="T12" fmla="*/ 6 w 50"/>
                <a:gd name="T13" fmla="*/ 14 h 39"/>
                <a:gd name="T14" fmla="*/ 8 w 50"/>
                <a:gd name="T15" fmla="*/ 16 h 39"/>
                <a:gd name="T16" fmla="*/ 11 w 50"/>
                <a:gd name="T17" fmla="*/ 20 h 39"/>
                <a:gd name="T18" fmla="*/ 13 w 50"/>
                <a:gd name="T19" fmla="*/ 23 h 39"/>
                <a:gd name="T20" fmla="*/ 15 w 50"/>
                <a:gd name="T21" fmla="*/ 25 h 39"/>
                <a:gd name="T22" fmla="*/ 17 w 50"/>
                <a:gd name="T23" fmla="*/ 27 h 39"/>
                <a:gd name="T24" fmla="*/ 20 w 50"/>
                <a:gd name="T25" fmla="*/ 29 h 39"/>
                <a:gd name="T26" fmla="*/ 22 w 50"/>
                <a:gd name="T27" fmla="*/ 31 h 39"/>
                <a:gd name="T28" fmla="*/ 25 w 50"/>
                <a:gd name="T29" fmla="*/ 34 h 39"/>
                <a:gd name="T30" fmla="*/ 27 w 50"/>
                <a:gd name="T31" fmla="*/ 36 h 39"/>
                <a:gd name="T32" fmla="*/ 29 w 50"/>
                <a:gd name="T33" fmla="*/ 37 h 39"/>
                <a:gd name="T34" fmla="*/ 31 w 50"/>
                <a:gd name="T35" fmla="*/ 38 h 39"/>
                <a:gd name="T36" fmla="*/ 35 w 50"/>
                <a:gd name="T37" fmla="*/ 38 h 39"/>
                <a:gd name="T38" fmla="*/ 37 w 50"/>
                <a:gd name="T39" fmla="*/ 38 h 39"/>
                <a:gd name="T40" fmla="*/ 40 w 50"/>
                <a:gd name="T41" fmla="*/ 38 h 39"/>
                <a:gd name="T42" fmla="*/ 42 w 50"/>
                <a:gd name="T43" fmla="*/ 38 h 39"/>
                <a:gd name="T44" fmla="*/ 43 w 50"/>
                <a:gd name="T45" fmla="*/ 37 h 39"/>
                <a:gd name="T46" fmla="*/ 45 w 50"/>
                <a:gd name="T47" fmla="*/ 36 h 39"/>
                <a:gd name="T48" fmla="*/ 47 w 50"/>
                <a:gd name="T49" fmla="*/ 34 h 39"/>
                <a:gd name="T50" fmla="*/ 48 w 50"/>
                <a:gd name="T51" fmla="*/ 31 h 39"/>
                <a:gd name="T52" fmla="*/ 49 w 50"/>
                <a:gd name="T53" fmla="*/ 29 h 39"/>
                <a:gd name="T54" fmla="*/ 49 w 50"/>
                <a:gd name="T55" fmla="*/ 27 h 39"/>
                <a:gd name="T56" fmla="*/ 49 w 50"/>
                <a:gd name="T57" fmla="*/ 25 h 39"/>
                <a:gd name="T58" fmla="*/ 49 w 50"/>
                <a:gd name="T59" fmla="*/ 23 h 39"/>
                <a:gd name="T60" fmla="*/ 48 w 50"/>
                <a:gd name="T61" fmla="*/ 21 h 39"/>
                <a:gd name="T62" fmla="*/ 47 w 50"/>
                <a:gd name="T63" fmla="*/ 18 h 39"/>
                <a:gd name="T64" fmla="*/ 45 w 50"/>
                <a:gd name="T65" fmla="*/ 18 h 39"/>
                <a:gd name="T66" fmla="*/ 44 w 50"/>
                <a:gd name="T67" fmla="*/ 17 h 39"/>
                <a:gd name="T68" fmla="*/ 43 w 50"/>
                <a:gd name="T69" fmla="*/ 16 h 39"/>
                <a:gd name="T70" fmla="*/ 41 w 50"/>
                <a:gd name="T71" fmla="*/ 15 h 39"/>
                <a:gd name="T72" fmla="*/ 40 w 50"/>
                <a:gd name="T73" fmla="*/ 14 h 39"/>
                <a:gd name="T74" fmla="*/ 39 w 50"/>
                <a:gd name="T75" fmla="*/ 12 h 39"/>
                <a:gd name="T76" fmla="*/ 38 w 50"/>
                <a:gd name="T77" fmla="*/ 11 h 39"/>
                <a:gd name="T78" fmla="*/ 37 w 50"/>
                <a:gd name="T79" fmla="*/ 10 h 39"/>
                <a:gd name="T80" fmla="*/ 37 w 50"/>
                <a:gd name="T81" fmla="*/ 8 h 39"/>
                <a:gd name="T82" fmla="*/ 33 w 50"/>
                <a:gd name="T83" fmla="*/ 7 h 39"/>
                <a:gd name="T84" fmla="*/ 30 w 50"/>
                <a:gd name="T85" fmla="*/ 5 h 39"/>
                <a:gd name="T86" fmla="*/ 28 w 50"/>
                <a:gd name="T87" fmla="*/ 5 h 39"/>
                <a:gd name="T88" fmla="*/ 25 w 50"/>
                <a:gd name="T89" fmla="*/ 4 h 39"/>
                <a:gd name="T90" fmla="*/ 22 w 50"/>
                <a:gd name="T91" fmla="*/ 3 h 39"/>
                <a:gd name="T92" fmla="*/ 19 w 50"/>
                <a:gd name="T93" fmla="*/ 3 h 39"/>
                <a:gd name="T94" fmla="*/ 17 w 50"/>
                <a:gd name="T95" fmla="*/ 2 h 39"/>
                <a:gd name="T96" fmla="*/ 14 w 50"/>
                <a:gd name="T97" fmla="*/ 1 h 39"/>
                <a:gd name="T98" fmla="*/ 12 w 50"/>
                <a:gd name="T99" fmla="*/ 1 h 39"/>
                <a:gd name="T100" fmla="*/ 9 w 50"/>
                <a:gd name="T101" fmla="*/ 1 h 39"/>
                <a:gd name="T102" fmla="*/ 7 w 50"/>
                <a:gd name="T103" fmla="*/ 0 h 39"/>
                <a:gd name="T104" fmla="*/ 5 w 50"/>
                <a:gd name="T105" fmla="*/ 1 h 39"/>
                <a:gd name="T106" fmla="*/ 3 w 50"/>
                <a:gd name="T107" fmla="*/ 1 h 39"/>
                <a:gd name="T108" fmla="*/ 1 w 50"/>
                <a:gd name="T109" fmla="*/ 2 h 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0" h="39">
                  <a:moveTo>
                    <a:pt x="1" y="3"/>
                  </a:moveTo>
                  <a:lnTo>
                    <a:pt x="0" y="3"/>
                  </a:lnTo>
                  <a:lnTo>
                    <a:pt x="0" y="4"/>
                  </a:lnTo>
                  <a:lnTo>
                    <a:pt x="0" y="5"/>
                  </a:lnTo>
                  <a:lnTo>
                    <a:pt x="1" y="5"/>
                  </a:lnTo>
                  <a:lnTo>
                    <a:pt x="1" y="7"/>
                  </a:lnTo>
                  <a:lnTo>
                    <a:pt x="1" y="8"/>
                  </a:lnTo>
                  <a:lnTo>
                    <a:pt x="2" y="8"/>
                  </a:lnTo>
                  <a:lnTo>
                    <a:pt x="2" y="9"/>
                  </a:lnTo>
                  <a:lnTo>
                    <a:pt x="3" y="9"/>
                  </a:lnTo>
                  <a:lnTo>
                    <a:pt x="3" y="10"/>
                  </a:lnTo>
                  <a:lnTo>
                    <a:pt x="4" y="10"/>
                  </a:lnTo>
                  <a:lnTo>
                    <a:pt x="4" y="11"/>
                  </a:lnTo>
                  <a:lnTo>
                    <a:pt x="6" y="14"/>
                  </a:lnTo>
                  <a:lnTo>
                    <a:pt x="7" y="15"/>
                  </a:lnTo>
                  <a:lnTo>
                    <a:pt x="8" y="16"/>
                  </a:lnTo>
                  <a:lnTo>
                    <a:pt x="10" y="18"/>
                  </a:lnTo>
                  <a:lnTo>
                    <a:pt x="11" y="20"/>
                  </a:lnTo>
                  <a:lnTo>
                    <a:pt x="12" y="21"/>
                  </a:lnTo>
                  <a:lnTo>
                    <a:pt x="13" y="23"/>
                  </a:lnTo>
                  <a:lnTo>
                    <a:pt x="14" y="24"/>
                  </a:lnTo>
                  <a:lnTo>
                    <a:pt x="15" y="25"/>
                  </a:lnTo>
                  <a:lnTo>
                    <a:pt x="16" y="26"/>
                  </a:lnTo>
                  <a:lnTo>
                    <a:pt x="17" y="27"/>
                  </a:lnTo>
                  <a:lnTo>
                    <a:pt x="18" y="29"/>
                  </a:lnTo>
                  <a:lnTo>
                    <a:pt x="20" y="29"/>
                  </a:lnTo>
                  <a:lnTo>
                    <a:pt x="20" y="31"/>
                  </a:lnTo>
                  <a:lnTo>
                    <a:pt x="22" y="31"/>
                  </a:lnTo>
                  <a:lnTo>
                    <a:pt x="23" y="33"/>
                  </a:lnTo>
                  <a:lnTo>
                    <a:pt x="25" y="34"/>
                  </a:lnTo>
                  <a:lnTo>
                    <a:pt x="26" y="35"/>
                  </a:lnTo>
                  <a:lnTo>
                    <a:pt x="27" y="36"/>
                  </a:lnTo>
                  <a:lnTo>
                    <a:pt x="28" y="36"/>
                  </a:lnTo>
                  <a:lnTo>
                    <a:pt x="29" y="37"/>
                  </a:lnTo>
                  <a:lnTo>
                    <a:pt x="30" y="37"/>
                  </a:lnTo>
                  <a:lnTo>
                    <a:pt x="31" y="38"/>
                  </a:lnTo>
                  <a:lnTo>
                    <a:pt x="33" y="38"/>
                  </a:lnTo>
                  <a:lnTo>
                    <a:pt x="35" y="38"/>
                  </a:lnTo>
                  <a:lnTo>
                    <a:pt x="36" y="38"/>
                  </a:lnTo>
                  <a:lnTo>
                    <a:pt x="37" y="38"/>
                  </a:lnTo>
                  <a:lnTo>
                    <a:pt x="39" y="38"/>
                  </a:lnTo>
                  <a:lnTo>
                    <a:pt x="40" y="38"/>
                  </a:lnTo>
                  <a:lnTo>
                    <a:pt x="41" y="38"/>
                  </a:lnTo>
                  <a:lnTo>
                    <a:pt x="42" y="38"/>
                  </a:lnTo>
                  <a:lnTo>
                    <a:pt x="43" y="38"/>
                  </a:lnTo>
                  <a:lnTo>
                    <a:pt x="43" y="37"/>
                  </a:lnTo>
                  <a:lnTo>
                    <a:pt x="44" y="37"/>
                  </a:lnTo>
                  <a:lnTo>
                    <a:pt x="45" y="36"/>
                  </a:lnTo>
                  <a:lnTo>
                    <a:pt x="46" y="35"/>
                  </a:lnTo>
                  <a:lnTo>
                    <a:pt x="47" y="34"/>
                  </a:lnTo>
                  <a:lnTo>
                    <a:pt x="47" y="33"/>
                  </a:lnTo>
                  <a:lnTo>
                    <a:pt x="48" y="31"/>
                  </a:lnTo>
                  <a:lnTo>
                    <a:pt x="48" y="30"/>
                  </a:lnTo>
                  <a:lnTo>
                    <a:pt x="49" y="29"/>
                  </a:lnTo>
                  <a:lnTo>
                    <a:pt x="49" y="28"/>
                  </a:lnTo>
                  <a:lnTo>
                    <a:pt x="49" y="27"/>
                  </a:lnTo>
                  <a:lnTo>
                    <a:pt x="49" y="26"/>
                  </a:lnTo>
                  <a:lnTo>
                    <a:pt x="49" y="25"/>
                  </a:lnTo>
                  <a:lnTo>
                    <a:pt x="49" y="24"/>
                  </a:lnTo>
                  <a:lnTo>
                    <a:pt x="49" y="23"/>
                  </a:lnTo>
                  <a:lnTo>
                    <a:pt x="49" y="22"/>
                  </a:lnTo>
                  <a:lnTo>
                    <a:pt x="48" y="21"/>
                  </a:lnTo>
                  <a:lnTo>
                    <a:pt x="47" y="20"/>
                  </a:lnTo>
                  <a:lnTo>
                    <a:pt x="47" y="18"/>
                  </a:lnTo>
                  <a:lnTo>
                    <a:pt x="46" y="18"/>
                  </a:lnTo>
                  <a:lnTo>
                    <a:pt x="45" y="18"/>
                  </a:lnTo>
                  <a:lnTo>
                    <a:pt x="45" y="17"/>
                  </a:lnTo>
                  <a:lnTo>
                    <a:pt x="44" y="17"/>
                  </a:lnTo>
                  <a:lnTo>
                    <a:pt x="43" y="17"/>
                  </a:lnTo>
                  <a:lnTo>
                    <a:pt x="43" y="16"/>
                  </a:lnTo>
                  <a:lnTo>
                    <a:pt x="42" y="16"/>
                  </a:lnTo>
                  <a:lnTo>
                    <a:pt x="41" y="15"/>
                  </a:lnTo>
                  <a:lnTo>
                    <a:pt x="41" y="14"/>
                  </a:lnTo>
                  <a:lnTo>
                    <a:pt x="40" y="14"/>
                  </a:lnTo>
                  <a:lnTo>
                    <a:pt x="39" y="13"/>
                  </a:lnTo>
                  <a:lnTo>
                    <a:pt x="39" y="12"/>
                  </a:lnTo>
                  <a:lnTo>
                    <a:pt x="38" y="12"/>
                  </a:lnTo>
                  <a:lnTo>
                    <a:pt x="38" y="11"/>
                  </a:lnTo>
                  <a:lnTo>
                    <a:pt x="38" y="10"/>
                  </a:lnTo>
                  <a:lnTo>
                    <a:pt x="37" y="10"/>
                  </a:lnTo>
                  <a:lnTo>
                    <a:pt x="37" y="9"/>
                  </a:lnTo>
                  <a:lnTo>
                    <a:pt x="37" y="8"/>
                  </a:lnTo>
                  <a:lnTo>
                    <a:pt x="35" y="8"/>
                  </a:lnTo>
                  <a:lnTo>
                    <a:pt x="33" y="7"/>
                  </a:lnTo>
                  <a:lnTo>
                    <a:pt x="31" y="7"/>
                  </a:lnTo>
                  <a:lnTo>
                    <a:pt x="30" y="5"/>
                  </a:lnTo>
                  <a:lnTo>
                    <a:pt x="29" y="5"/>
                  </a:lnTo>
                  <a:lnTo>
                    <a:pt x="28" y="5"/>
                  </a:lnTo>
                  <a:lnTo>
                    <a:pt x="27" y="4"/>
                  </a:lnTo>
                  <a:lnTo>
                    <a:pt x="25" y="4"/>
                  </a:lnTo>
                  <a:lnTo>
                    <a:pt x="23" y="4"/>
                  </a:lnTo>
                  <a:lnTo>
                    <a:pt x="22" y="3"/>
                  </a:lnTo>
                  <a:lnTo>
                    <a:pt x="21" y="3"/>
                  </a:lnTo>
                  <a:lnTo>
                    <a:pt x="19" y="3"/>
                  </a:lnTo>
                  <a:lnTo>
                    <a:pt x="18" y="2"/>
                  </a:lnTo>
                  <a:lnTo>
                    <a:pt x="17" y="2"/>
                  </a:lnTo>
                  <a:lnTo>
                    <a:pt x="16" y="1"/>
                  </a:lnTo>
                  <a:lnTo>
                    <a:pt x="14" y="1"/>
                  </a:lnTo>
                  <a:lnTo>
                    <a:pt x="13" y="1"/>
                  </a:lnTo>
                  <a:lnTo>
                    <a:pt x="12" y="1"/>
                  </a:lnTo>
                  <a:lnTo>
                    <a:pt x="10" y="1"/>
                  </a:lnTo>
                  <a:lnTo>
                    <a:pt x="9" y="1"/>
                  </a:lnTo>
                  <a:lnTo>
                    <a:pt x="8" y="1"/>
                  </a:lnTo>
                  <a:lnTo>
                    <a:pt x="7" y="0"/>
                  </a:lnTo>
                  <a:lnTo>
                    <a:pt x="6" y="0"/>
                  </a:lnTo>
                  <a:lnTo>
                    <a:pt x="5" y="1"/>
                  </a:lnTo>
                  <a:lnTo>
                    <a:pt x="4" y="1"/>
                  </a:lnTo>
                  <a:lnTo>
                    <a:pt x="3" y="1"/>
                  </a:lnTo>
                  <a:lnTo>
                    <a:pt x="2" y="1"/>
                  </a:lnTo>
                  <a:lnTo>
                    <a:pt x="1" y="2"/>
                  </a:lnTo>
                  <a:lnTo>
                    <a:pt x="1" y="3"/>
                  </a:lnTo>
                </a:path>
              </a:pathLst>
            </a:custGeom>
            <a:solidFill>
              <a:srgbClr val="AAAAA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927" name="Freeform 445"/>
            <p:cNvSpPr>
              <a:spLocks/>
            </p:cNvSpPr>
            <p:nvPr/>
          </p:nvSpPr>
          <p:spPr bwMode="auto">
            <a:xfrm>
              <a:off x="1699" y="1637"/>
              <a:ext cx="32" cy="21"/>
            </a:xfrm>
            <a:custGeom>
              <a:avLst/>
              <a:gdLst>
                <a:gd name="T0" fmla="*/ 6 w 32"/>
                <a:gd name="T1" fmla="*/ 1 h 21"/>
                <a:gd name="T2" fmla="*/ 5 w 32"/>
                <a:gd name="T3" fmla="*/ 2 h 21"/>
                <a:gd name="T4" fmla="*/ 3 w 32"/>
                <a:gd name="T5" fmla="*/ 2 h 21"/>
                <a:gd name="T6" fmla="*/ 2 w 32"/>
                <a:gd name="T7" fmla="*/ 3 h 21"/>
                <a:gd name="T8" fmla="*/ 1 w 32"/>
                <a:gd name="T9" fmla="*/ 4 h 21"/>
                <a:gd name="T10" fmla="*/ 0 w 32"/>
                <a:gd name="T11" fmla="*/ 5 h 21"/>
                <a:gd name="T12" fmla="*/ 0 w 32"/>
                <a:gd name="T13" fmla="*/ 7 h 21"/>
                <a:gd name="T14" fmla="*/ 0 w 32"/>
                <a:gd name="T15" fmla="*/ 9 h 21"/>
                <a:gd name="T16" fmla="*/ 1 w 32"/>
                <a:gd name="T17" fmla="*/ 10 h 21"/>
                <a:gd name="T18" fmla="*/ 3 w 32"/>
                <a:gd name="T19" fmla="*/ 11 h 21"/>
                <a:gd name="T20" fmla="*/ 4 w 32"/>
                <a:gd name="T21" fmla="*/ 12 h 21"/>
                <a:gd name="T22" fmla="*/ 5 w 32"/>
                <a:gd name="T23" fmla="*/ 13 h 21"/>
                <a:gd name="T24" fmla="*/ 7 w 32"/>
                <a:gd name="T25" fmla="*/ 14 h 21"/>
                <a:gd name="T26" fmla="*/ 8 w 32"/>
                <a:gd name="T27" fmla="*/ 15 h 21"/>
                <a:gd name="T28" fmla="*/ 10 w 32"/>
                <a:gd name="T29" fmla="*/ 15 h 21"/>
                <a:gd name="T30" fmla="*/ 11 w 32"/>
                <a:gd name="T31" fmla="*/ 16 h 21"/>
                <a:gd name="T32" fmla="*/ 12 w 32"/>
                <a:gd name="T33" fmla="*/ 17 h 21"/>
                <a:gd name="T34" fmla="*/ 14 w 32"/>
                <a:gd name="T35" fmla="*/ 17 h 21"/>
                <a:gd name="T36" fmla="*/ 16 w 32"/>
                <a:gd name="T37" fmla="*/ 18 h 21"/>
                <a:gd name="T38" fmla="*/ 17 w 32"/>
                <a:gd name="T39" fmla="*/ 19 h 21"/>
                <a:gd name="T40" fmla="*/ 19 w 32"/>
                <a:gd name="T41" fmla="*/ 19 h 21"/>
                <a:gd name="T42" fmla="*/ 20 w 32"/>
                <a:gd name="T43" fmla="*/ 20 h 21"/>
                <a:gd name="T44" fmla="*/ 22 w 32"/>
                <a:gd name="T45" fmla="*/ 20 h 21"/>
                <a:gd name="T46" fmla="*/ 23 w 32"/>
                <a:gd name="T47" fmla="*/ 19 h 21"/>
                <a:gd name="T48" fmla="*/ 25 w 32"/>
                <a:gd name="T49" fmla="*/ 19 h 21"/>
                <a:gd name="T50" fmla="*/ 27 w 32"/>
                <a:gd name="T51" fmla="*/ 17 h 21"/>
                <a:gd name="T52" fmla="*/ 27 w 32"/>
                <a:gd name="T53" fmla="*/ 15 h 21"/>
                <a:gd name="T54" fmla="*/ 27 w 32"/>
                <a:gd name="T55" fmla="*/ 13 h 21"/>
                <a:gd name="T56" fmla="*/ 28 w 32"/>
                <a:gd name="T57" fmla="*/ 12 h 21"/>
                <a:gd name="T58" fmla="*/ 28 w 32"/>
                <a:gd name="T59" fmla="*/ 10 h 21"/>
                <a:gd name="T60" fmla="*/ 29 w 32"/>
                <a:gd name="T61" fmla="*/ 9 h 21"/>
                <a:gd name="T62" fmla="*/ 29 w 32"/>
                <a:gd name="T63" fmla="*/ 7 h 21"/>
                <a:gd name="T64" fmla="*/ 30 w 32"/>
                <a:gd name="T65" fmla="*/ 6 h 21"/>
                <a:gd name="T66" fmla="*/ 31 w 32"/>
                <a:gd name="T67" fmla="*/ 5 h 21"/>
                <a:gd name="T68" fmla="*/ 29 w 32"/>
                <a:gd name="T69" fmla="*/ 4 h 21"/>
                <a:gd name="T70" fmla="*/ 27 w 32"/>
                <a:gd name="T71" fmla="*/ 4 h 21"/>
                <a:gd name="T72" fmla="*/ 25 w 32"/>
                <a:gd name="T73" fmla="*/ 3 h 21"/>
                <a:gd name="T74" fmla="*/ 24 w 32"/>
                <a:gd name="T75" fmla="*/ 2 h 21"/>
                <a:gd name="T76" fmla="*/ 22 w 32"/>
                <a:gd name="T77" fmla="*/ 2 h 21"/>
                <a:gd name="T78" fmla="*/ 20 w 32"/>
                <a:gd name="T79" fmla="*/ 1 h 21"/>
                <a:gd name="T80" fmla="*/ 18 w 32"/>
                <a:gd name="T81" fmla="*/ 1 h 21"/>
                <a:gd name="T82" fmla="*/ 16 w 32"/>
                <a:gd name="T83" fmla="*/ 0 h 21"/>
                <a:gd name="T84" fmla="*/ 13 w 32"/>
                <a:gd name="T85" fmla="*/ 0 h 21"/>
                <a:gd name="T86" fmla="*/ 11 w 32"/>
                <a:gd name="T87" fmla="*/ 0 h 21"/>
                <a:gd name="T88" fmla="*/ 9 w 32"/>
                <a:gd name="T89" fmla="*/ 0 h 21"/>
                <a:gd name="T90" fmla="*/ 8 w 32"/>
                <a:gd name="T91" fmla="*/ 1 h 2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2" h="21">
                  <a:moveTo>
                    <a:pt x="8" y="1"/>
                  </a:moveTo>
                  <a:lnTo>
                    <a:pt x="6" y="1"/>
                  </a:lnTo>
                  <a:lnTo>
                    <a:pt x="5" y="1"/>
                  </a:lnTo>
                  <a:lnTo>
                    <a:pt x="5" y="2"/>
                  </a:lnTo>
                  <a:lnTo>
                    <a:pt x="4" y="2"/>
                  </a:lnTo>
                  <a:lnTo>
                    <a:pt x="3" y="2"/>
                  </a:lnTo>
                  <a:lnTo>
                    <a:pt x="3" y="3"/>
                  </a:lnTo>
                  <a:lnTo>
                    <a:pt x="2" y="3"/>
                  </a:lnTo>
                  <a:lnTo>
                    <a:pt x="2" y="4"/>
                  </a:lnTo>
                  <a:lnTo>
                    <a:pt x="1" y="4"/>
                  </a:lnTo>
                  <a:lnTo>
                    <a:pt x="1" y="5"/>
                  </a:lnTo>
                  <a:lnTo>
                    <a:pt x="0" y="5"/>
                  </a:lnTo>
                  <a:lnTo>
                    <a:pt x="0" y="6"/>
                  </a:lnTo>
                  <a:lnTo>
                    <a:pt x="0" y="7"/>
                  </a:lnTo>
                  <a:lnTo>
                    <a:pt x="0" y="8"/>
                  </a:lnTo>
                  <a:lnTo>
                    <a:pt x="0" y="9"/>
                  </a:lnTo>
                  <a:lnTo>
                    <a:pt x="0" y="10"/>
                  </a:lnTo>
                  <a:lnTo>
                    <a:pt x="1" y="10"/>
                  </a:lnTo>
                  <a:lnTo>
                    <a:pt x="2" y="11"/>
                  </a:lnTo>
                  <a:lnTo>
                    <a:pt x="3" y="11"/>
                  </a:lnTo>
                  <a:lnTo>
                    <a:pt x="3" y="12"/>
                  </a:lnTo>
                  <a:lnTo>
                    <a:pt x="4" y="12"/>
                  </a:lnTo>
                  <a:lnTo>
                    <a:pt x="4" y="13"/>
                  </a:lnTo>
                  <a:lnTo>
                    <a:pt x="5" y="13"/>
                  </a:lnTo>
                  <a:lnTo>
                    <a:pt x="6" y="13"/>
                  </a:lnTo>
                  <a:lnTo>
                    <a:pt x="7" y="14"/>
                  </a:lnTo>
                  <a:lnTo>
                    <a:pt x="8" y="14"/>
                  </a:lnTo>
                  <a:lnTo>
                    <a:pt x="8" y="15"/>
                  </a:lnTo>
                  <a:lnTo>
                    <a:pt x="9" y="15"/>
                  </a:lnTo>
                  <a:lnTo>
                    <a:pt x="10" y="15"/>
                  </a:lnTo>
                  <a:lnTo>
                    <a:pt x="10" y="16"/>
                  </a:lnTo>
                  <a:lnTo>
                    <a:pt x="11" y="16"/>
                  </a:lnTo>
                  <a:lnTo>
                    <a:pt x="12" y="16"/>
                  </a:lnTo>
                  <a:lnTo>
                    <a:pt x="12" y="17"/>
                  </a:lnTo>
                  <a:lnTo>
                    <a:pt x="13" y="17"/>
                  </a:lnTo>
                  <a:lnTo>
                    <a:pt x="14" y="17"/>
                  </a:lnTo>
                  <a:lnTo>
                    <a:pt x="14" y="18"/>
                  </a:lnTo>
                  <a:lnTo>
                    <a:pt x="16" y="18"/>
                  </a:lnTo>
                  <a:lnTo>
                    <a:pt x="16" y="19"/>
                  </a:lnTo>
                  <a:lnTo>
                    <a:pt x="17" y="19"/>
                  </a:lnTo>
                  <a:lnTo>
                    <a:pt x="18" y="19"/>
                  </a:lnTo>
                  <a:lnTo>
                    <a:pt x="19" y="19"/>
                  </a:lnTo>
                  <a:lnTo>
                    <a:pt x="19" y="20"/>
                  </a:lnTo>
                  <a:lnTo>
                    <a:pt x="20" y="20"/>
                  </a:lnTo>
                  <a:lnTo>
                    <a:pt x="21" y="20"/>
                  </a:lnTo>
                  <a:lnTo>
                    <a:pt x="22" y="20"/>
                  </a:lnTo>
                  <a:lnTo>
                    <a:pt x="23" y="20"/>
                  </a:lnTo>
                  <a:lnTo>
                    <a:pt x="23" y="19"/>
                  </a:lnTo>
                  <a:lnTo>
                    <a:pt x="24" y="19"/>
                  </a:lnTo>
                  <a:lnTo>
                    <a:pt x="25" y="19"/>
                  </a:lnTo>
                  <a:lnTo>
                    <a:pt x="26" y="18"/>
                  </a:lnTo>
                  <a:lnTo>
                    <a:pt x="27" y="17"/>
                  </a:lnTo>
                  <a:lnTo>
                    <a:pt x="27" y="16"/>
                  </a:lnTo>
                  <a:lnTo>
                    <a:pt x="27" y="15"/>
                  </a:lnTo>
                  <a:lnTo>
                    <a:pt x="27" y="14"/>
                  </a:lnTo>
                  <a:lnTo>
                    <a:pt x="27" y="13"/>
                  </a:lnTo>
                  <a:lnTo>
                    <a:pt x="27" y="12"/>
                  </a:lnTo>
                  <a:lnTo>
                    <a:pt x="28" y="12"/>
                  </a:lnTo>
                  <a:lnTo>
                    <a:pt x="28" y="11"/>
                  </a:lnTo>
                  <a:lnTo>
                    <a:pt x="28" y="10"/>
                  </a:lnTo>
                  <a:lnTo>
                    <a:pt x="29" y="10"/>
                  </a:lnTo>
                  <a:lnTo>
                    <a:pt x="29" y="9"/>
                  </a:lnTo>
                  <a:lnTo>
                    <a:pt x="29" y="8"/>
                  </a:lnTo>
                  <a:lnTo>
                    <a:pt x="29" y="7"/>
                  </a:lnTo>
                  <a:lnTo>
                    <a:pt x="29" y="6"/>
                  </a:lnTo>
                  <a:lnTo>
                    <a:pt x="30" y="6"/>
                  </a:lnTo>
                  <a:lnTo>
                    <a:pt x="30" y="5"/>
                  </a:lnTo>
                  <a:lnTo>
                    <a:pt x="31" y="5"/>
                  </a:lnTo>
                  <a:lnTo>
                    <a:pt x="29" y="5"/>
                  </a:lnTo>
                  <a:lnTo>
                    <a:pt x="29" y="4"/>
                  </a:lnTo>
                  <a:lnTo>
                    <a:pt x="28" y="4"/>
                  </a:lnTo>
                  <a:lnTo>
                    <a:pt x="27" y="4"/>
                  </a:lnTo>
                  <a:lnTo>
                    <a:pt x="26" y="4"/>
                  </a:lnTo>
                  <a:lnTo>
                    <a:pt x="25" y="3"/>
                  </a:lnTo>
                  <a:lnTo>
                    <a:pt x="24" y="3"/>
                  </a:lnTo>
                  <a:lnTo>
                    <a:pt x="24" y="2"/>
                  </a:lnTo>
                  <a:lnTo>
                    <a:pt x="23" y="2"/>
                  </a:lnTo>
                  <a:lnTo>
                    <a:pt x="22" y="2"/>
                  </a:lnTo>
                  <a:lnTo>
                    <a:pt x="21" y="2"/>
                  </a:lnTo>
                  <a:lnTo>
                    <a:pt x="20" y="1"/>
                  </a:lnTo>
                  <a:lnTo>
                    <a:pt x="19" y="1"/>
                  </a:lnTo>
                  <a:lnTo>
                    <a:pt x="18" y="1"/>
                  </a:lnTo>
                  <a:lnTo>
                    <a:pt x="17" y="0"/>
                  </a:lnTo>
                  <a:lnTo>
                    <a:pt x="16" y="0"/>
                  </a:lnTo>
                  <a:lnTo>
                    <a:pt x="14" y="0"/>
                  </a:lnTo>
                  <a:lnTo>
                    <a:pt x="13" y="0"/>
                  </a:lnTo>
                  <a:lnTo>
                    <a:pt x="12" y="0"/>
                  </a:lnTo>
                  <a:lnTo>
                    <a:pt x="11" y="0"/>
                  </a:lnTo>
                  <a:lnTo>
                    <a:pt x="10" y="0"/>
                  </a:lnTo>
                  <a:lnTo>
                    <a:pt x="9" y="0"/>
                  </a:lnTo>
                  <a:lnTo>
                    <a:pt x="8" y="0"/>
                  </a:lnTo>
                  <a:lnTo>
                    <a:pt x="8" y="1"/>
                  </a:lnTo>
                </a:path>
              </a:pathLst>
            </a:custGeom>
            <a:solidFill>
              <a:srgbClr val="AAAAA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928" name="Freeform 446"/>
            <p:cNvSpPr>
              <a:spLocks/>
            </p:cNvSpPr>
            <p:nvPr/>
          </p:nvSpPr>
          <p:spPr bwMode="auto">
            <a:xfrm>
              <a:off x="1734" y="1602"/>
              <a:ext cx="29" cy="34"/>
            </a:xfrm>
            <a:custGeom>
              <a:avLst/>
              <a:gdLst>
                <a:gd name="T0" fmla="*/ 2 w 29"/>
                <a:gd name="T1" fmla="*/ 28 h 34"/>
                <a:gd name="T2" fmla="*/ 1 w 29"/>
                <a:gd name="T3" fmla="*/ 29 h 34"/>
                <a:gd name="T4" fmla="*/ 0 w 29"/>
                <a:gd name="T5" fmla="*/ 30 h 34"/>
                <a:gd name="T6" fmla="*/ 1 w 29"/>
                <a:gd name="T7" fmla="*/ 31 h 34"/>
                <a:gd name="T8" fmla="*/ 2 w 29"/>
                <a:gd name="T9" fmla="*/ 32 h 34"/>
                <a:gd name="T10" fmla="*/ 3 w 29"/>
                <a:gd name="T11" fmla="*/ 33 h 34"/>
                <a:gd name="T12" fmla="*/ 5 w 29"/>
                <a:gd name="T13" fmla="*/ 33 h 34"/>
                <a:gd name="T14" fmla="*/ 7 w 29"/>
                <a:gd name="T15" fmla="*/ 33 h 34"/>
                <a:gd name="T16" fmla="*/ 8 w 29"/>
                <a:gd name="T17" fmla="*/ 32 h 34"/>
                <a:gd name="T18" fmla="*/ 9 w 29"/>
                <a:gd name="T19" fmla="*/ 31 h 34"/>
                <a:gd name="T20" fmla="*/ 11 w 29"/>
                <a:gd name="T21" fmla="*/ 30 h 34"/>
                <a:gd name="T22" fmla="*/ 12 w 29"/>
                <a:gd name="T23" fmla="*/ 29 h 34"/>
                <a:gd name="T24" fmla="*/ 15 w 29"/>
                <a:gd name="T25" fmla="*/ 29 h 34"/>
                <a:gd name="T26" fmla="*/ 17 w 29"/>
                <a:gd name="T27" fmla="*/ 29 h 34"/>
                <a:gd name="T28" fmla="*/ 18 w 29"/>
                <a:gd name="T29" fmla="*/ 28 h 34"/>
                <a:gd name="T30" fmla="*/ 19 w 29"/>
                <a:gd name="T31" fmla="*/ 27 h 34"/>
                <a:gd name="T32" fmla="*/ 21 w 29"/>
                <a:gd name="T33" fmla="*/ 27 h 34"/>
                <a:gd name="T34" fmla="*/ 23 w 29"/>
                <a:gd name="T35" fmla="*/ 25 h 34"/>
                <a:gd name="T36" fmla="*/ 24 w 29"/>
                <a:gd name="T37" fmla="*/ 23 h 34"/>
                <a:gd name="T38" fmla="*/ 25 w 29"/>
                <a:gd name="T39" fmla="*/ 22 h 34"/>
                <a:gd name="T40" fmla="*/ 26 w 29"/>
                <a:gd name="T41" fmla="*/ 20 h 34"/>
                <a:gd name="T42" fmla="*/ 27 w 29"/>
                <a:gd name="T43" fmla="*/ 19 h 34"/>
                <a:gd name="T44" fmla="*/ 27 w 29"/>
                <a:gd name="T45" fmla="*/ 17 h 34"/>
                <a:gd name="T46" fmla="*/ 28 w 29"/>
                <a:gd name="T47" fmla="*/ 15 h 34"/>
                <a:gd name="T48" fmla="*/ 28 w 29"/>
                <a:gd name="T49" fmla="*/ 13 h 34"/>
                <a:gd name="T50" fmla="*/ 28 w 29"/>
                <a:gd name="T51" fmla="*/ 11 h 34"/>
                <a:gd name="T52" fmla="*/ 27 w 29"/>
                <a:gd name="T53" fmla="*/ 9 h 34"/>
                <a:gd name="T54" fmla="*/ 26 w 29"/>
                <a:gd name="T55" fmla="*/ 7 h 34"/>
                <a:gd name="T56" fmla="*/ 25 w 29"/>
                <a:gd name="T57" fmla="*/ 5 h 34"/>
                <a:gd name="T58" fmla="*/ 23 w 29"/>
                <a:gd name="T59" fmla="*/ 4 h 34"/>
                <a:gd name="T60" fmla="*/ 21 w 29"/>
                <a:gd name="T61" fmla="*/ 2 h 34"/>
                <a:gd name="T62" fmla="*/ 19 w 29"/>
                <a:gd name="T63" fmla="*/ 2 h 34"/>
                <a:gd name="T64" fmla="*/ 18 w 29"/>
                <a:gd name="T65" fmla="*/ 1 h 34"/>
                <a:gd name="T66" fmla="*/ 17 w 29"/>
                <a:gd name="T67" fmla="*/ 0 h 34"/>
                <a:gd name="T68" fmla="*/ 15 w 29"/>
                <a:gd name="T69" fmla="*/ 0 h 34"/>
                <a:gd name="T70" fmla="*/ 12 w 29"/>
                <a:gd name="T71" fmla="*/ 0 h 34"/>
                <a:gd name="T72" fmla="*/ 10 w 29"/>
                <a:gd name="T73" fmla="*/ 0 h 34"/>
                <a:gd name="T74" fmla="*/ 8 w 29"/>
                <a:gd name="T75" fmla="*/ 1 h 34"/>
                <a:gd name="T76" fmla="*/ 8 w 29"/>
                <a:gd name="T77" fmla="*/ 3 h 34"/>
                <a:gd name="T78" fmla="*/ 8 w 29"/>
                <a:gd name="T79" fmla="*/ 6 h 34"/>
                <a:gd name="T80" fmla="*/ 8 w 29"/>
                <a:gd name="T81" fmla="*/ 8 h 34"/>
                <a:gd name="T82" fmla="*/ 8 w 29"/>
                <a:gd name="T83" fmla="*/ 10 h 34"/>
                <a:gd name="T84" fmla="*/ 7 w 29"/>
                <a:gd name="T85" fmla="*/ 12 h 34"/>
                <a:gd name="T86" fmla="*/ 7 w 29"/>
                <a:gd name="T87" fmla="*/ 14 h 34"/>
                <a:gd name="T88" fmla="*/ 7 w 29"/>
                <a:gd name="T89" fmla="*/ 17 h 34"/>
                <a:gd name="T90" fmla="*/ 6 w 29"/>
                <a:gd name="T91" fmla="*/ 19 h 34"/>
                <a:gd name="T92" fmla="*/ 6 w 29"/>
                <a:gd name="T93" fmla="*/ 21 h 34"/>
                <a:gd name="T94" fmla="*/ 5 w 29"/>
                <a:gd name="T95" fmla="*/ 22 h 34"/>
                <a:gd name="T96" fmla="*/ 4 w 29"/>
                <a:gd name="T97" fmla="*/ 23 h 34"/>
                <a:gd name="T98" fmla="*/ 3 w 29"/>
                <a:gd name="T99" fmla="*/ 25 h 34"/>
                <a:gd name="T100" fmla="*/ 2 w 29"/>
                <a:gd name="T101" fmla="*/ 27 h 3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9" h="34">
                  <a:moveTo>
                    <a:pt x="2" y="27"/>
                  </a:moveTo>
                  <a:lnTo>
                    <a:pt x="2" y="28"/>
                  </a:lnTo>
                  <a:lnTo>
                    <a:pt x="1" y="28"/>
                  </a:lnTo>
                  <a:lnTo>
                    <a:pt x="1" y="29"/>
                  </a:lnTo>
                  <a:lnTo>
                    <a:pt x="0" y="29"/>
                  </a:lnTo>
                  <a:lnTo>
                    <a:pt x="0" y="30"/>
                  </a:lnTo>
                  <a:lnTo>
                    <a:pt x="1" y="30"/>
                  </a:lnTo>
                  <a:lnTo>
                    <a:pt x="1" y="31"/>
                  </a:lnTo>
                  <a:lnTo>
                    <a:pt x="2" y="31"/>
                  </a:lnTo>
                  <a:lnTo>
                    <a:pt x="2" y="32"/>
                  </a:lnTo>
                  <a:lnTo>
                    <a:pt x="3" y="32"/>
                  </a:lnTo>
                  <a:lnTo>
                    <a:pt x="3" y="33"/>
                  </a:lnTo>
                  <a:lnTo>
                    <a:pt x="4" y="33"/>
                  </a:lnTo>
                  <a:lnTo>
                    <a:pt x="5" y="33"/>
                  </a:lnTo>
                  <a:lnTo>
                    <a:pt x="6" y="33"/>
                  </a:lnTo>
                  <a:lnTo>
                    <a:pt x="7" y="33"/>
                  </a:lnTo>
                  <a:lnTo>
                    <a:pt x="7" y="32"/>
                  </a:lnTo>
                  <a:lnTo>
                    <a:pt x="8" y="32"/>
                  </a:lnTo>
                  <a:lnTo>
                    <a:pt x="8" y="31"/>
                  </a:lnTo>
                  <a:lnTo>
                    <a:pt x="9" y="31"/>
                  </a:lnTo>
                  <a:lnTo>
                    <a:pt x="10" y="31"/>
                  </a:lnTo>
                  <a:lnTo>
                    <a:pt x="11" y="30"/>
                  </a:lnTo>
                  <a:lnTo>
                    <a:pt x="12" y="30"/>
                  </a:lnTo>
                  <a:lnTo>
                    <a:pt x="12" y="29"/>
                  </a:lnTo>
                  <a:lnTo>
                    <a:pt x="13" y="29"/>
                  </a:lnTo>
                  <a:lnTo>
                    <a:pt x="15" y="29"/>
                  </a:lnTo>
                  <a:lnTo>
                    <a:pt x="16" y="29"/>
                  </a:lnTo>
                  <a:lnTo>
                    <a:pt x="17" y="29"/>
                  </a:lnTo>
                  <a:lnTo>
                    <a:pt x="17" y="28"/>
                  </a:lnTo>
                  <a:lnTo>
                    <a:pt x="18" y="28"/>
                  </a:lnTo>
                  <a:lnTo>
                    <a:pt x="19" y="28"/>
                  </a:lnTo>
                  <a:lnTo>
                    <a:pt x="19" y="27"/>
                  </a:lnTo>
                  <a:lnTo>
                    <a:pt x="20" y="27"/>
                  </a:lnTo>
                  <a:lnTo>
                    <a:pt x="21" y="27"/>
                  </a:lnTo>
                  <a:lnTo>
                    <a:pt x="22" y="26"/>
                  </a:lnTo>
                  <a:lnTo>
                    <a:pt x="23" y="25"/>
                  </a:lnTo>
                  <a:lnTo>
                    <a:pt x="24" y="25"/>
                  </a:lnTo>
                  <a:lnTo>
                    <a:pt x="24" y="23"/>
                  </a:lnTo>
                  <a:lnTo>
                    <a:pt x="25" y="23"/>
                  </a:lnTo>
                  <a:lnTo>
                    <a:pt x="25" y="22"/>
                  </a:lnTo>
                  <a:lnTo>
                    <a:pt x="26" y="21"/>
                  </a:lnTo>
                  <a:lnTo>
                    <a:pt x="26" y="20"/>
                  </a:lnTo>
                  <a:lnTo>
                    <a:pt x="27" y="20"/>
                  </a:lnTo>
                  <a:lnTo>
                    <a:pt x="27" y="19"/>
                  </a:lnTo>
                  <a:lnTo>
                    <a:pt x="27" y="18"/>
                  </a:lnTo>
                  <a:lnTo>
                    <a:pt x="27" y="17"/>
                  </a:lnTo>
                  <a:lnTo>
                    <a:pt x="28" y="17"/>
                  </a:lnTo>
                  <a:lnTo>
                    <a:pt x="28" y="15"/>
                  </a:lnTo>
                  <a:lnTo>
                    <a:pt x="28" y="14"/>
                  </a:lnTo>
                  <a:lnTo>
                    <a:pt x="28" y="13"/>
                  </a:lnTo>
                  <a:lnTo>
                    <a:pt x="28" y="12"/>
                  </a:lnTo>
                  <a:lnTo>
                    <a:pt x="28" y="11"/>
                  </a:lnTo>
                  <a:lnTo>
                    <a:pt x="27" y="10"/>
                  </a:lnTo>
                  <a:lnTo>
                    <a:pt x="27" y="9"/>
                  </a:lnTo>
                  <a:lnTo>
                    <a:pt x="27" y="8"/>
                  </a:lnTo>
                  <a:lnTo>
                    <a:pt x="26" y="7"/>
                  </a:lnTo>
                  <a:lnTo>
                    <a:pt x="25" y="6"/>
                  </a:lnTo>
                  <a:lnTo>
                    <a:pt x="25" y="5"/>
                  </a:lnTo>
                  <a:lnTo>
                    <a:pt x="24" y="5"/>
                  </a:lnTo>
                  <a:lnTo>
                    <a:pt x="23" y="4"/>
                  </a:lnTo>
                  <a:lnTo>
                    <a:pt x="22" y="3"/>
                  </a:lnTo>
                  <a:lnTo>
                    <a:pt x="21" y="2"/>
                  </a:lnTo>
                  <a:lnTo>
                    <a:pt x="20" y="2"/>
                  </a:lnTo>
                  <a:lnTo>
                    <a:pt x="19" y="2"/>
                  </a:lnTo>
                  <a:lnTo>
                    <a:pt x="19" y="1"/>
                  </a:lnTo>
                  <a:lnTo>
                    <a:pt x="18" y="1"/>
                  </a:lnTo>
                  <a:lnTo>
                    <a:pt x="17" y="1"/>
                  </a:lnTo>
                  <a:lnTo>
                    <a:pt x="17" y="0"/>
                  </a:lnTo>
                  <a:lnTo>
                    <a:pt x="16" y="0"/>
                  </a:lnTo>
                  <a:lnTo>
                    <a:pt x="15" y="0"/>
                  </a:lnTo>
                  <a:lnTo>
                    <a:pt x="13" y="0"/>
                  </a:lnTo>
                  <a:lnTo>
                    <a:pt x="12" y="0"/>
                  </a:lnTo>
                  <a:lnTo>
                    <a:pt x="11" y="0"/>
                  </a:lnTo>
                  <a:lnTo>
                    <a:pt x="10" y="0"/>
                  </a:lnTo>
                  <a:lnTo>
                    <a:pt x="9" y="0"/>
                  </a:lnTo>
                  <a:lnTo>
                    <a:pt x="8" y="1"/>
                  </a:lnTo>
                  <a:lnTo>
                    <a:pt x="8" y="2"/>
                  </a:lnTo>
                  <a:lnTo>
                    <a:pt x="8" y="3"/>
                  </a:lnTo>
                  <a:lnTo>
                    <a:pt x="8" y="4"/>
                  </a:lnTo>
                  <a:lnTo>
                    <a:pt x="8" y="6"/>
                  </a:lnTo>
                  <a:lnTo>
                    <a:pt x="8" y="7"/>
                  </a:lnTo>
                  <a:lnTo>
                    <a:pt x="8" y="8"/>
                  </a:lnTo>
                  <a:lnTo>
                    <a:pt x="8" y="9"/>
                  </a:lnTo>
                  <a:lnTo>
                    <a:pt x="8" y="10"/>
                  </a:lnTo>
                  <a:lnTo>
                    <a:pt x="7" y="11"/>
                  </a:lnTo>
                  <a:lnTo>
                    <a:pt x="7" y="12"/>
                  </a:lnTo>
                  <a:lnTo>
                    <a:pt x="7" y="13"/>
                  </a:lnTo>
                  <a:lnTo>
                    <a:pt x="7" y="14"/>
                  </a:lnTo>
                  <a:lnTo>
                    <a:pt x="7" y="15"/>
                  </a:lnTo>
                  <a:lnTo>
                    <a:pt x="7" y="17"/>
                  </a:lnTo>
                  <a:lnTo>
                    <a:pt x="6" y="18"/>
                  </a:lnTo>
                  <a:lnTo>
                    <a:pt x="6" y="19"/>
                  </a:lnTo>
                  <a:lnTo>
                    <a:pt x="6" y="20"/>
                  </a:lnTo>
                  <a:lnTo>
                    <a:pt x="6" y="21"/>
                  </a:lnTo>
                  <a:lnTo>
                    <a:pt x="5" y="21"/>
                  </a:lnTo>
                  <a:lnTo>
                    <a:pt x="5" y="22"/>
                  </a:lnTo>
                  <a:lnTo>
                    <a:pt x="5" y="23"/>
                  </a:lnTo>
                  <a:lnTo>
                    <a:pt x="4" y="23"/>
                  </a:lnTo>
                  <a:lnTo>
                    <a:pt x="4" y="24"/>
                  </a:lnTo>
                  <a:lnTo>
                    <a:pt x="3" y="25"/>
                  </a:lnTo>
                  <a:lnTo>
                    <a:pt x="2" y="26"/>
                  </a:lnTo>
                  <a:lnTo>
                    <a:pt x="2" y="27"/>
                  </a:lnTo>
                </a:path>
              </a:pathLst>
            </a:custGeom>
            <a:solidFill>
              <a:srgbClr val="AAAAA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929" name="Freeform 447"/>
            <p:cNvSpPr>
              <a:spLocks/>
            </p:cNvSpPr>
            <p:nvPr/>
          </p:nvSpPr>
          <p:spPr bwMode="auto">
            <a:xfrm>
              <a:off x="1738" y="1574"/>
              <a:ext cx="27" cy="24"/>
            </a:xfrm>
            <a:custGeom>
              <a:avLst/>
              <a:gdLst>
                <a:gd name="T0" fmla="*/ 3 w 27"/>
                <a:gd name="T1" fmla="*/ 1 h 24"/>
                <a:gd name="T2" fmla="*/ 2 w 27"/>
                <a:gd name="T3" fmla="*/ 2 h 24"/>
                <a:gd name="T4" fmla="*/ 1 w 27"/>
                <a:gd name="T5" fmla="*/ 3 h 24"/>
                <a:gd name="T6" fmla="*/ 0 w 27"/>
                <a:gd name="T7" fmla="*/ 4 h 24"/>
                <a:gd name="T8" fmla="*/ 0 w 27"/>
                <a:gd name="T9" fmla="*/ 6 h 24"/>
                <a:gd name="T10" fmla="*/ 0 w 27"/>
                <a:gd name="T11" fmla="*/ 8 h 24"/>
                <a:gd name="T12" fmla="*/ 0 w 27"/>
                <a:gd name="T13" fmla="*/ 10 h 24"/>
                <a:gd name="T14" fmla="*/ 0 w 27"/>
                <a:gd name="T15" fmla="*/ 13 h 24"/>
                <a:gd name="T16" fmla="*/ 0 w 27"/>
                <a:gd name="T17" fmla="*/ 15 h 24"/>
                <a:gd name="T18" fmla="*/ 1 w 27"/>
                <a:gd name="T19" fmla="*/ 16 h 24"/>
                <a:gd name="T20" fmla="*/ 2 w 27"/>
                <a:gd name="T21" fmla="*/ 17 h 24"/>
                <a:gd name="T22" fmla="*/ 3 w 27"/>
                <a:gd name="T23" fmla="*/ 18 h 24"/>
                <a:gd name="T24" fmla="*/ 4 w 27"/>
                <a:gd name="T25" fmla="*/ 19 h 24"/>
                <a:gd name="T26" fmla="*/ 6 w 27"/>
                <a:gd name="T27" fmla="*/ 20 h 24"/>
                <a:gd name="T28" fmla="*/ 7 w 27"/>
                <a:gd name="T29" fmla="*/ 21 h 24"/>
                <a:gd name="T30" fmla="*/ 9 w 27"/>
                <a:gd name="T31" fmla="*/ 22 h 24"/>
                <a:gd name="T32" fmla="*/ 11 w 27"/>
                <a:gd name="T33" fmla="*/ 23 h 24"/>
                <a:gd name="T34" fmla="*/ 14 w 27"/>
                <a:gd name="T35" fmla="*/ 23 h 24"/>
                <a:gd name="T36" fmla="*/ 16 w 27"/>
                <a:gd name="T37" fmla="*/ 23 h 24"/>
                <a:gd name="T38" fmla="*/ 18 w 27"/>
                <a:gd name="T39" fmla="*/ 22 h 24"/>
                <a:gd name="T40" fmla="*/ 19 w 27"/>
                <a:gd name="T41" fmla="*/ 21 h 24"/>
                <a:gd name="T42" fmla="*/ 20 w 27"/>
                <a:gd name="T43" fmla="*/ 20 h 24"/>
                <a:gd name="T44" fmla="*/ 21 w 27"/>
                <a:gd name="T45" fmla="*/ 18 h 24"/>
                <a:gd name="T46" fmla="*/ 22 w 27"/>
                <a:gd name="T47" fmla="*/ 16 h 24"/>
                <a:gd name="T48" fmla="*/ 23 w 27"/>
                <a:gd name="T49" fmla="*/ 15 h 24"/>
                <a:gd name="T50" fmla="*/ 25 w 27"/>
                <a:gd name="T51" fmla="*/ 14 h 24"/>
                <a:gd name="T52" fmla="*/ 25 w 27"/>
                <a:gd name="T53" fmla="*/ 12 h 24"/>
                <a:gd name="T54" fmla="*/ 26 w 27"/>
                <a:gd name="T55" fmla="*/ 10 h 24"/>
                <a:gd name="T56" fmla="*/ 25 w 27"/>
                <a:gd name="T57" fmla="*/ 8 h 24"/>
                <a:gd name="T58" fmla="*/ 23 w 27"/>
                <a:gd name="T59" fmla="*/ 7 h 24"/>
                <a:gd name="T60" fmla="*/ 22 w 27"/>
                <a:gd name="T61" fmla="*/ 5 h 24"/>
                <a:gd name="T62" fmla="*/ 21 w 27"/>
                <a:gd name="T63" fmla="*/ 4 h 24"/>
                <a:gd name="T64" fmla="*/ 19 w 27"/>
                <a:gd name="T65" fmla="*/ 3 h 24"/>
                <a:gd name="T66" fmla="*/ 18 w 27"/>
                <a:gd name="T67" fmla="*/ 2 h 24"/>
                <a:gd name="T68" fmla="*/ 16 w 27"/>
                <a:gd name="T69" fmla="*/ 1 h 24"/>
                <a:gd name="T70" fmla="*/ 14 w 27"/>
                <a:gd name="T71" fmla="*/ 1 h 24"/>
                <a:gd name="T72" fmla="*/ 11 w 27"/>
                <a:gd name="T73" fmla="*/ 1 h 24"/>
                <a:gd name="T74" fmla="*/ 10 w 27"/>
                <a:gd name="T75" fmla="*/ 0 h 24"/>
                <a:gd name="T76" fmla="*/ 8 w 27"/>
                <a:gd name="T77" fmla="*/ 0 h 24"/>
                <a:gd name="T78" fmla="*/ 6 w 27"/>
                <a:gd name="T79" fmla="*/ 0 h 24"/>
                <a:gd name="T80" fmla="*/ 5 w 27"/>
                <a:gd name="T81" fmla="*/ 1 h 2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7" h="24">
                  <a:moveTo>
                    <a:pt x="4" y="1"/>
                  </a:moveTo>
                  <a:lnTo>
                    <a:pt x="3" y="1"/>
                  </a:lnTo>
                  <a:lnTo>
                    <a:pt x="2" y="1"/>
                  </a:lnTo>
                  <a:lnTo>
                    <a:pt x="2" y="2"/>
                  </a:lnTo>
                  <a:lnTo>
                    <a:pt x="2" y="3"/>
                  </a:lnTo>
                  <a:lnTo>
                    <a:pt x="1" y="3"/>
                  </a:lnTo>
                  <a:lnTo>
                    <a:pt x="1" y="4"/>
                  </a:lnTo>
                  <a:lnTo>
                    <a:pt x="0" y="4"/>
                  </a:lnTo>
                  <a:lnTo>
                    <a:pt x="0" y="5"/>
                  </a:lnTo>
                  <a:lnTo>
                    <a:pt x="0" y="6"/>
                  </a:lnTo>
                  <a:lnTo>
                    <a:pt x="0" y="7"/>
                  </a:lnTo>
                  <a:lnTo>
                    <a:pt x="0" y="8"/>
                  </a:lnTo>
                  <a:lnTo>
                    <a:pt x="0" y="9"/>
                  </a:lnTo>
                  <a:lnTo>
                    <a:pt x="0" y="10"/>
                  </a:lnTo>
                  <a:lnTo>
                    <a:pt x="0" y="12"/>
                  </a:lnTo>
                  <a:lnTo>
                    <a:pt x="0" y="13"/>
                  </a:lnTo>
                  <a:lnTo>
                    <a:pt x="0" y="14"/>
                  </a:lnTo>
                  <a:lnTo>
                    <a:pt x="0" y="15"/>
                  </a:lnTo>
                  <a:lnTo>
                    <a:pt x="1" y="15"/>
                  </a:lnTo>
                  <a:lnTo>
                    <a:pt x="1" y="16"/>
                  </a:lnTo>
                  <a:lnTo>
                    <a:pt x="2" y="16"/>
                  </a:lnTo>
                  <a:lnTo>
                    <a:pt x="2" y="17"/>
                  </a:lnTo>
                  <a:lnTo>
                    <a:pt x="2" y="18"/>
                  </a:lnTo>
                  <a:lnTo>
                    <a:pt x="3" y="18"/>
                  </a:lnTo>
                  <a:lnTo>
                    <a:pt x="4" y="18"/>
                  </a:lnTo>
                  <a:lnTo>
                    <a:pt x="4" y="19"/>
                  </a:lnTo>
                  <a:lnTo>
                    <a:pt x="5" y="20"/>
                  </a:lnTo>
                  <a:lnTo>
                    <a:pt x="6" y="20"/>
                  </a:lnTo>
                  <a:lnTo>
                    <a:pt x="6" y="21"/>
                  </a:lnTo>
                  <a:lnTo>
                    <a:pt x="7" y="21"/>
                  </a:lnTo>
                  <a:lnTo>
                    <a:pt x="8" y="22"/>
                  </a:lnTo>
                  <a:lnTo>
                    <a:pt x="9" y="22"/>
                  </a:lnTo>
                  <a:lnTo>
                    <a:pt x="10" y="23"/>
                  </a:lnTo>
                  <a:lnTo>
                    <a:pt x="11" y="23"/>
                  </a:lnTo>
                  <a:lnTo>
                    <a:pt x="12" y="23"/>
                  </a:lnTo>
                  <a:lnTo>
                    <a:pt x="14" y="23"/>
                  </a:lnTo>
                  <a:lnTo>
                    <a:pt x="15" y="23"/>
                  </a:lnTo>
                  <a:lnTo>
                    <a:pt x="16" y="23"/>
                  </a:lnTo>
                  <a:lnTo>
                    <a:pt x="17" y="23"/>
                  </a:lnTo>
                  <a:lnTo>
                    <a:pt x="18" y="22"/>
                  </a:lnTo>
                  <a:lnTo>
                    <a:pt x="19" y="22"/>
                  </a:lnTo>
                  <a:lnTo>
                    <a:pt x="19" y="21"/>
                  </a:lnTo>
                  <a:lnTo>
                    <a:pt x="20" y="21"/>
                  </a:lnTo>
                  <a:lnTo>
                    <a:pt x="20" y="20"/>
                  </a:lnTo>
                  <a:lnTo>
                    <a:pt x="21" y="19"/>
                  </a:lnTo>
                  <a:lnTo>
                    <a:pt x="21" y="18"/>
                  </a:lnTo>
                  <a:lnTo>
                    <a:pt x="22" y="17"/>
                  </a:lnTo>
                  <a:lnTo>
                    <a:pt x="22" y="16"/>
                  </a:lnTo>
                  <a:lnTo>
                    <a:pt x="23" y="16"/>
                  </a:lnTo>
                  <a:lnTo>
                    <a:pt x="23" y="15"/>
                  </a:lnTo>
                  <a:lnTo>
                    <a:pt x="24" y="14"/>
                  </a:lnTo>
                  <a:lnTo>
                    <a:pt x="25" y="14"/>
                  </a:lnTo>
                  <a:lnTo>
                    <a:pt x="25" y="13"/>
                  </a:lnTo>
                  <a:lnTo>
                    <a:pt x="25" y="12"/>
                  </a:lnTo>
                  <a:lnTo>
                    <a:pt x="26" y="12"/>
                  </a:lnTo>
                  <a:lnTo>
                    <a:pt x="26" y="10"/>
                  </a:lnTo>
                  <a:lnTo>
                    <a:pt x="26" y="9"/>
                  </a:lnTo>
                  <a:lnTo>
                    <a:pt x="25" y="8"/>
                  </a:lnTo>
                  <a:lnTo>
                    <a:pt x="24" y="7"/>
                  </a:lnTo>
                  <a:lnTo>
                    <a:pt x="23" y="7"/>
                  </a:lnTo>
                  <a:lnTo>
                    <a:pt x="23" y="6"/>
                  </a:lnTo>
                  <a:lnTo>
                    <a:pt x="22" y="5"/>
                  </a:lnTo>
                  <a:lnTo>
                    <a:pt x="21" y="5"/>
                  </a:lnTo>
                  <a:lnTo>
                    <a:pt x="21" y="4"/>
                  </a:lnTo>
                  <a:lnTo>
                    <a:pt x="20" y="4"/>
                  </a:lnTo>
                  <a:lnTo>
                    <a:pt x="19" y="3"/>
                  </a:lnTo>
                  <a:lnTo>
                    <a:pt x="18" y="3"/>
                  </a:lnTo>
                  <a:lnTo>
                    <a:pt x="18" y="2"/>
                  </a:lnTo>
                  <a:lnTo>
                    <a:pt x="17" y="2"/>
                  </a:lnTo>
                  <a:lnTo>
                    <a:pt x="16" y="1"/>
                  </a:lnTo>
                  <a:lnTo>
                    <a:pt x="15" y="1"/>
                  </a:lnTo>
                  <a:lnTo>
                    <a:pt x="14" y="1"/>
                  </a:lnTo>
                  <a:lnTo>
                    <a:pt x="12" y="1"/>
                  </a:lnTo>
                  <a:lnTo>
                    <a:pt x="11" y="1"/>
                  </a:lnTo>
                  <a:lnTo>
                    <a:pt x="11" y="0"/>
                  </a:lnTo>
                  <a:lnTo>
                    <a:pt x="10" y="0"/>
                  </a:lnTo>
                  <a:lnTo>
                    <a:pt x="9" y="0"/>
                  </a:lnTo>
                  <a:lnTo>
                    <a:pt x="8" y="0"/>
                  </a:lnTo>
                  <a:lnTo>
                    <a:pt x="7" y="0"/>
                  </a:lnTo>
                  <a:lnTo>
                    <a:pt x="6" y="0"/>
                  </a:lnTo>
                  <a:lnTo>
                    <a:pt x="6" y="1"/>
                  </a:lnTo>
                  <a:lnTo>
                    <a:pt x="5" y="1"/>
                  </a:lnTo>
                  <a:lnTo>
                    <a:pt x="4" y="1"/>
                  </a:lnTo>
                </a:path>
              </a:pathLst>
            </a:custGeom>
            <a:solidFill>
              <a:srgbClr val="AAAAA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930" name="Freeform 448"/>
            <p:cNvSpPr>
              <a:spLocks/>
            </p:cNvSpPr>
            <p:nvPr/>
          </p:nvSpPr>
          <p:spPr bwMode="auto">
            <a:xfrm>
              <a:off x="1746" y="1555"/>
              <a:ext cx="32" cy="23"/>
            </a:xfrm>
            <a:custGeom>
              <a:avLst/>
              <a:gdLst>
                <a:gd name="T0" fmla="*/ 7 w 32"/>
                <a:gd name="T1" fmla="*/ 0 h 23"/>
                <a:gd name="T2" fmla="*/ 5 w 32"/>
                <a:gd name="T3" fmla="*/ 0 h 23"/>
                <a:gd name="T4" fmla="*/ 4 w 32"/>
                <a:gd name="T5" fmla="*/ 1 h 23"/>
                <a:gd name="T6" fmla="*/ 3 w 32"/>
                <a:gd name="T7" fmla="*/ 2 h 23"/>
                <a:gd name="T8" fmla="*/ 2 w 32"/>
                <a:gd name="T9" fmla="*/ 3 h 23"/>
                <a:gd name="T10" fmla="*/ 1 w 32"/>
                <a:gd name="T11" fmla="*/ 4 h 23"/>
                <a:gd name="T12" fmla="*/ 0 w 32"/>
                <a:gd name="T13" fmla="*/ 6 h 23"/>
                <a:gd name="T14" fmla="*/ 0 w 32"/>
                <a:gd name="T15" fmla="*/ 8 h 23"/>
                <a:gd name="T16" fmla="*/ 1 w 32"/>
                <a:gd name="T17" fmla="*/ 9 h 23"/>
                <a:gd name="T18" fmla="*/ 2 w 32"/>
                <a:gd name="T19" fmla="*/ 11 h 23"/>
                <a:gd name="T20" fmla="*/ 3 w 32"/>
                <a:gd name="T21" fmla="*/ 13 h 23"/>
                <a:gd name="T22" fmla="*/ 4 w 32"/>
                <a:gd name="T23" fmla="*/ 14 h 23"/>
                <a:gd name="T24" fmla="*/ 4 w 32"/>
                <a:gd name="T25" fmla="*/ 16 h 23"/>
                <a:gd name="T26" fmla="*/ 5 w 32"/>
                <a:gd name="T27" fmla="*/ 17 h 23"/>
                <a:gd name="T28" fmla="*/ 6 w 32"/>
                <a:gd name="T29" fmla="*/ 18 h 23"/>
                <a:gd name="T30" fmla="*/ 8 w 32"/>
                <a:gd name="T31" fmla="*/ 19 h 23"/>
                <a:gd name="T32" fmla="*/ 10 w 32"/>
                <a:gd name="T33" fmla="*/ 20 h 23"/>
                <a:gd name="T34" fmla="*/ 12 w 32"/>
                <a:gd name="T35" fmla="*/ 20 h 23"/>
                <a:gd name="T36" fmla="*/ 14 w 32"/>
                <a:gd name="T37" fmla="*/ 21 h 23"/>
                <a:gd name="T38" fmla="*/ 17 w 32"/>
                <a:gd name="T39" fmla="*/ 21 h 23"/>
                <a:gd name="T40" fmla="*/ 19 w 32"/>
                <a:gd name="T41" fmla="*/ 22 h 23"/>
                <a:gd name="T42" fmla="*/ 21 w 32"/>
                <a:gd name="T43" fmla="*/ 22 h 23"/>
                <a:gd name="T44" fmla="*/ 22 w 32"/>
                <a:gd name="T45" fmla="*/ 21 h 23"/>
                <a:gd name="T46" fmla="*/ 24 w 32"/>
                <a:gd name="T47" fmla="*/ 21 h 23"/>
                <a:gd name="T48" fmla="*/ 26 w 32"/>
                <a:gd name="T49" fmla="*/ 20 h 23"/>
                <a:gd name="T50" fmla="*/ 27 w 32"/>
                <a:gd name="T51" fmla="*/ 19 h 23"/>
                <a:gd name="T52" fmla="*/ 28 w 32"/>
                <a:gd name="T53" fmla="*/ 17 h 23"/>
                <a:gd name="T54" fmla="*/ 29 w 32"/>
                <a:gd name="T55" fmla="*/ 16 h 23"/>
                <a:gd name="T56" fmla="*/ 30 w 32"/>
                <a:gd name="T57" fmla="*/ 14 h 23"/>
                <a:gd name="T58" fmla="*/ 31 w 32"/>
                <a:gd name="T59" fmla="*/ 13 h 23"/>
                <a:gd name="T60" fmla="*/ 31 w 32"/>
                <a:gd name="T61" fmla="*/ 11 h 23"/>
                <a:gd name="T62" fmla="*/ 31 w 32"/>
                <a:gd name="T63" fmla="*/ 9 h 23"/>
                <a:gd name="T64" fmla="*/ 30 w 32"/>
                <a:gd name="T65" fmla="*/ 7 h 23"/>
                <a:gd name="T66" fmla="*/ 29 w 32"/>
                <a:gd name="T67" fmla="*/ 6 h 23"/>
                <a:gd name="T68" fmla="*/ 28 w 32"/>
                <a:gd name="T69" fmla="*/ 5 h 23"/>
                <a:gd name="T70" fmla="*/ 26 w 32"/>
                <a:gd name="T71" fmla="*/ 3 h 23"/>
                <a:gd name="T72" fmla="*/ 23 w 32"/>
                <a:gd name="T73" fmla="*/ 2 h 23"/>
                <a:gd name="T74" fmla="*/ 21 w 32"/>
                <a:gd name="T75" fmla="*/ 1 h 23"/>
                <a:gd name="T76" fmla="*/ 19 w 32"/>
                <a:gd name="T77" fmla="*/ 0 h 23"/>
                <a:gd name="T78" fmla="*/ 17 w 32"/>
                <a:gd name="T79" fmla="*/ 0 h 23"/>
                <a:gd name="T80" fmla="*/ 14 w 32"/>
                <a:gd name="T81" fmla="*/ 0 h 23"/>
                <a:gd name="T82" fmla="*/ 12 w 32"/>
                <a:gd name="T83" fmla="*/ 0 h 23"/>
                <a:gd name="T84" fmla="*/ 10 w 32"/>
                <a:gd name="T85" fmla="*/ 0 h 23"/>
                <a:gd name="T86" fmla="*/ 8 w 32"/>
                <a:gd name="T87" fmla="*/ 0 h 2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2" h="23">
                  <a:moveTo>
                    <a:pt x="8" y="0"/>
                  </a:moveTo>
                  <a:lnTo>
                    <a:pt x="7" y="0"/>
                  </a:lnTo>
                  <a:lnTo>
                    <a:pt x="6" y="0"/>
                  </a:lnTo>
                  <a:lnTo>
                    <a:pt x="5" y="0"/>
                  </a:lnTo>
                  <a:lnTo>
                    <a:pt x="4" y="0"/>
                  </a:lnTo>
                  <a:lnTo>
                    <a:pt x="4" y="1"/>
                  </a:lnTo>
                  <a:lnTo>
                    <a:pt x="3" y="1"/>
                  </a:lnTo>
                  <a:lnTo>
                    <a:pt x="3" y="2"/>
                  </a:lnTo>
                  <a:lnTo>
                    <a:pt x="2" y="2"/>
                  </a:lnTo>
                  <a:lnTo>
                    <a:pt x="2" y="3"/>
                  </a:lnTo>
                  <a:lnTo>
                    <a:pt x="1" y="3"/>
                  </a:lnTo>
                  <a:lnTo>
                    <a:pt x="1" y="4"/>
                  </a:lnTo>
                  <a:lnTo>
                    <a:pt x="1" y="5"/>
                  </a:lnTo>
                  <a:lnTo>
                    <a:pt x="0" y="6"/>
                  </a:lnTo>
                  <a:lnTo>
                    <a:pt x="0" y="7"/>
                  </a:lnTo>
                  <a:lnTo>
                    <a:pt x="0" y="8"/>
                  </a:lnTo>
                  <a:lnTo>
                    <a:pt x="1" y="8"/>
                  </a:lnTo>
                  <a:lnTo>
                    <a:pt x="1" y="9"/>
                  </a:lnTo>
                  <a:lnTo>
                    <a:pt x="1" y="10"/>
                  </a:lnTo>
                  <a:lnTo>
                    <a:pt x="2" y="11"/>
                  </a:lnTo>
                  <a:lnTo>
                    <a:pt x="2" y="12"/>
                  </a:lnTo>
                  <a:lnTo>
                    <a:pt x="3" y="13"/>
                  </a:lnTo>
                  <a:lnTo>
                    <a:pt x="3" y="14"/>
                  </a:lnTo>
                  <a:lnTo>
                    <a:pt x="4" y="14"/>
                  </a:lnTo>
                  <a:lnTo>
                    <a:pt x="4" y="15"/>
                  </a:lnTo>
                  <a:lnTo>
                    <a:pt x="4" y="16"/>
                  </a:lnTo>
                  <a:lnTo>
                    <a:pt x="5" y="16"/>
                  </a:lnTo>
                  <a:lnTo>
                    <a:pt x="5" y="17"/>
                  </a:lnTo>
                  <a:lnTo>
                    <a:pt x="6" y="17"/>
                  </a:lnTo>
                  <a:lnTo>
                    <a:pt x="6" y="18"/>
                  </a:lnTo>
                  <a:lnTo>
                    <a:pt x="7" y="18"/>
                  </a:lnTo>
                  <a:lnTo>
                    <a:pt x="8" y="19"/>
                  </a:lnTo>
                  <a:lnTo>
                    <a:pt x="9" y="20"/>
                  </a:lnTo>
                  <a:lnTo>
                    <a:pt x="10" y="20"/>
                  </a:lnTo>
                  <a:lnTo>
                    <a:pt x="11" y="20"/>
                  </a:lnTo>
                  <a:lnTo>
                    <a:pt x="12" y="20"/>
                  </a:lnTo>
                  <a:lnTo>
                    <a:pt x="13" y="21"/>
                  </a:lnTo>
                  <a:lnTo>
                    <a:pt x="14" y="21"/>
                  </a:lnTo>
                  <a:lnTo>
                    <a:pt x="16" y="21"/>
                  </a:lnTo>
                  <a:lnTo>
                    <a:pt x="17" y="21"/>
                  </a:lnTo>
                  <a:lnTo>
                    <a:pt x="18" y="22"/>
                  </a:lnTo>
                  <a:lnTo>
                    <a:pt x="19" y="22"/>
                  </a:lnTo>
                  <a:lnTo>
                    <a:pt x="20" y="22"/>
                  </a:lnTo>
                  <a:lnTo>
                    <a:pt x="21" y="22"/>
                  </a:lnTo>
                  <a:lnTo>
                    <a:pt x="22" y="22"/>
                  </a:lnTo>
                  <a:lnTo>
                    <a:pt x="22" y="21"/>
                  </a:lnTo>
                  <a:lnTo>
                    <a:pt x="23" y="21"/>
                  </a:lnTo>
                  <a:lnTo>
                    <a:pt x="24" y="21"/>
                  </a:lnTo>
                  <a:lnTo>
                    <a:pt x="25" y="20"/>
                  </a:lnTo>
                  <a:lnTo>
                    <a:pt x="26" y="20"/>
                  </a:lnTo>
                  <a:lnTo>
                    <a:pt x="26" y="19"/>
                  </a:lnTo>
                  <a:lnTo>
                    <a:pt x="27" y="19"/>
                  </a:lnTo>
                  <a:lnTo>
                    <a:pt x="28" y="18"/>
                  </a:lnTo>
                  <a:lnTo>
                    <a:pt x="28" y="17"/>
                  </a:lnTo>
                  <a:lnTo>
                    <a:pt x="29" y="17"/>
                  </a:lnTo>
                  <a:lnTo>
                    <a:pt x="29" y="16"/>
                  </a:lnTo>
                  <a:lnTo>
                    <a:pt x="30" y="15"/>
                  </a:lnTo>
                  <a:lnTo>
                    <a:pt x="30" y="14"/>
                  </a:lnTo>
                  <a:lnTo>
                    <a:pt x="31" y="14"/>
                  </a:lnTo>
                  <a:lnTo>
                    <a:pt x="31" y="13"/>
                  </a:lnTo>
                  <a:lnTo>
                    <a:pt x="31" y="12"/>
                  </a:lnTo>
                  <a:lnTo>
                    <a:pt x="31" y="11"/>
                  </a:lnTo>
                  <a:lnTo>
                    <a:pt x="31" y="10"/>
                  </a:lnTo>
                  <a:lnTo>
                    <a:pt x="31" y="9"/>
                  </a:lnTo>
                  <a:lnTo>
                    <a:pt x="30" y="8"/>
                  </a:lnTo>
                  <a:lnTo>
                    <a:pt x="30" y="7"/>
                  </a:lnTo>
                  <a:lnTo>
                    <a:pt x="29" y="7"/>
                  </a:lnTo>
                  <a:lnTo>
                    <a:pt x="29" y="6"/>
                  </a:lnTo>
                  <a:lnTo>
                    <a:pt x="28" y="6"/>
                  </a:lnTo>
                  <a:lnTo>
                    <a:pt x="28" y="5"/>
                  </a:lnTo>
                  <a:lnTo>
                    <a:pt x="27" y="4"/>
                  </a:lnTo>
                  <a:lnTo>
                    <a:pt x="26" y="3"/>
                  </a:lnTo>
                  <a:lnTo>
                    <a:pt x="24" y="2"/>
                  </a:lnTo>
                  <a:lnTo>
                    <a:pt x="23" y="2"/>
                  </a:lnTo>
                  <a:lnTo>
                    <a:pt x="22" y="1"/>
                  </a:lnTo>
                  <a:lnTo>
                    <a:pt x="21" y="1"/>
                  </a:lnTo>
                  <a:lnTo>
                    <a:pt x="20" y="1"/>
                  </a:lnTo>
                  <a:lnTo>
                    <a:pt x="19" y="0"/>
                  </a:lnTo>
                  <a:lnTo>
                    <a:pt x="18" y="0"/>
                  </a:lnTo>
                  <a:lnTo>
                    <a:pt x="17" y="0"/>
                  </a:lnTo>
                  <a:lnTo>
                    <a:pt x="16" y="0"/>
                  </a:lnTo>
                  <a:lnTo>
                    <a:pt x="14" y="0"/>
                  </a:lnTo>
                  <a:lnTo>
                    <a:pt x="13" y="0"/>
                  </a:lnTo>
                  <a:lnTo>
                    <a:pt x="12" y="0"/>
                  </a:lnTo>
                  <a:lnTo>
                    <a:pt x="11" y="0"/>
                  </a:lnTo>
                  <a:lnTo>
                    <a:pt x="10" y="0"/>
                  </a:lnTo>
                  <a:lnTo>
                    <a:pt x="9" y="0"/>
                  </a:lnTo>
                  <a:lnTo>
                    <a:pt x="8" y="0"/>
                  </a:lnTo>
                </a:path>
              </a:pathLst>
            </a:custGeom>
            <a:solidFill>
              <a:srgbClr val="AAAAA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931" name="Freeform 449"/>
            <p:cNvSpPr>
              <a:spLocks/>
            </p:cNvSpPr>
            <p:nvPr/>
          </p:nvSpPr>
          <p:spPr bwMode="auto">
            <a:xfrm>
              <a:off x="1732" y="1527"/>
              <a:ext cx="27" cy="25"/>
            </a:xfrm>
            <a:custGeom>
              <a:avLst/>
              <a:gdLst>
                <a:gd name="T0" fmla="*/ 6 w 27"/>
                <a:gd name="T1" fmla="*/ 1 h 25"/>
                <a:gd name="T2" fmla="*/ 5 w 27"/>
                <a:gd name="T3" fmla="*/ 2 h 25"/>
                <a:gd name="T4" fmla="*/ 4 w 27"/>
                <a:gd name="T5" fmla="*/ 3 h 25"/>
                <a:gd name="T6" fmla="*/ 4 w 27"/>
                <a:gd name="T7" fmla="*/ 5 h 25"/>
                <a:gd name="T8" fmla="*/ 3 w 27"/>
                <a:gd name="T9" fmla="*/ 6 h 25"/>
                <a:gd name="T10" fmla="*/ 2 w 27"/>
                <a:gd name="T11" fmla="*/ 7 h 25"/>
                <a:gd name="T12" fmla="*/ 2 w 27"/>
                <a:gd name="T13" fmla="*/ 9 h 25"/>
                <a:gd name="T14" fmla="*/ 1 w 27"/>
                <a:gd name="T15" fmla="*/ 11 h 25"/>
                <a:gd name="T16" fmla="*/ 0 w 27"/>
                <a:gd name="T17" fmla="*/ 14 h 25"/>
                <a:gd name="T18" fmla="*/ 1 w 27"/>
                <a:gd name="T19" fmla="*/ 16 h 25"/>
                <a:gd name="T20" fmla="*/ 1 w 27"/>
                <a:gd name="T21" fmla="*/ 18 h 25"/>
                <a:gd name="T22" fmla="*/ 2 w 27"/>
                <a:gd name="T23" fmla="*/ 19 h 25"/>
                <a:gd name="T24" fmla="*/ 3 w 27"/>
                <a:gd name="T25" fmla="*/ 20 h 25"/>
                <a:gd name="T26" fmla="*/ 4 w 27"/>
                <a:gd name="T27" fmla="*/ 21 h 25"/>
                <a:gd name="T28" fmla="*/ 5 w 27"/>
                <a:gd name="T29" fmla="*/ 22 h 25"/>
                <a:gd name="T30" fmla="*/ 7 w 27"/>
                <a:gd name="T31" fmla="*/ 23 h 25"/>
                <a:gd name="T32" fmla="*/ 8 w 27"/>
                <a:gd name="T33" fmla="*/ 24 h 25"/>
                <a:gd name="T34" fmla="*/ 10 w 27"/>
                <a:gd name="T35" fmla="*/ 24 h 25"/>
                <a:gd name="T36" fmla="*/ 12 w 27"/>
                <a:gd name="T37" fmla="*/ 24 h 25"/>
                <a:gd name="T38" fmla="*/ 15 w 27"/>
                <a:gd name="T39" fmla="*/ 24 h 25"/>
                <a:gd name="T40" fmla="*/ 17 w 27"/>
                <a:gd name="T41" fmla="*/ 24 h 25"/>
                <a:gd name="T42" fmla="*/ 19 w 27"/>
                <a:gd name="T43" fmla="*/ 24 h 25"/>
                <a:gd name="T44" fmla="*/ 20 w 27"/>
                <a:gd name="T45" fmla="*/ 23 h 25"/>
                <a:gd name="T46" fmla="*/ 22 w 27"/>
                <a:gd name="T47" fmla="*/ 22 h 25"/>
                <a:gd name="T48" fmla="*/ 23 w 27"/>
                <a:gd name="T49" fmla="*/ 21 h 25"/>
                <a:gd name="T50" fmla="*/ 24 w 27"/>
                <a:gd name="T51" fmla="*/ 20 h 25"/>
                <a:gd name="T52" fmla="*/ 25 w 27"/>
                <a:gd name="T53" fmla="*/ 19 h 25"/>
                <a:gd name="T54" fmla="*/ 25 w 27"/>
                <a:gd name="T55" fmla="*/ 17 h 25"/>
                <a:gd name="T56" fmla="*/ 26 w 27"/>
                <a:gd name="T57" fmla="*/ 16 h 25"/>
                <a:gd name="T58" fmla="*/ 26 w 27"/>
                <a:gd name="T59" fmla="*/ 14 h 25"/>
                <a:gd name="T60" fmla="*/ 26 w 27"/>
                <a:gd name="T61" fmla="*/ 11 h 25"/>
                <a:gd name="T62" fmla="*/ 26 w 27"/>
                <a:gd name="T63" fmla="*/ 9 h 25"/>
                <a:gd name="T64" fmla="*/ 26 w 27"/>
                <a:gd name="T65" fmla="*/ 7 h 25"/>
                <a:gd name="T66" fmla="*/ 24 w 27"/>
                <a:gd name="T67" fmla="*/ 5 h 25"/>
                <a:gd name="T68" fmla="*/ 23 w 27"/>
                <a:gd name="T69" fmla="*/ 4 h 25"/>
                <a:gd name="T70" fmla="*/ 22 w 27"/>
                <a:gd name="T71" fmla="*/ 3 h 25"/>
                <a:gd name="T72" fmla="*/ 20 w 27"/>
                <a:gd name="T73" fmla="*/ 2 h 25"/>
                <a:gd name="T74" fmla="*/ 18 w 27"/>
                <a:gd name="T75" fmla="*/ 1 h 25"/>
                <a:gd name="T76" fmla="*/ 17 w 27"/>
                <a:gd name="T77" fmla="*/ 0 h 25"/>
                <a:gd name="T78" fmla="*/ 15 w 27"/>
                <a:gd name="T79" fmla="*/ 0 h 25"/>
                <a:gd name="T80" fmla="*/ 12 w 27"/>
                <a:gd name="T81" fmla="*/ 0 h 25"/>
                <a:gd name="T82" fmla="*/ 10 w 27"/>
                <a:gd name="T83" fmla="*/ 0 h 25"/>
                <a:gd name="T84" fmla="*/ 8 w 27"/>
                <a:gd name="T85" fmla="*/ 0 h 2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7" h="25">
                  <a:moveTo>
                    <a:pt x="7" y="1"/>
                  </a:moveTo>
                  <a:lnTo>
                    <a:pt x="6" y="1"/>
                  </a:lnTo>
                  <a:lnTo>
                    <a:pt x="5" y="1"/>
                  </a:lnTo>
                  <a:lnTo>
                    <a:pt x="5" y="2"/>
                  </a:lnTo>
                  <a:lnTo>
                    <a:pt x="4" y="2"/>
                  </a:lnTo>
                  <a:lnTo>
                    <a:pt x="4" y="3"/>
                  </a:lnTo>
                  <a:lnTo>
                    <a:pt x="4" y="4"/>
                  </a:lnTo>
                  <a:lnTo>
                    <a:pt x="4" y="5"/>
                  </a:lnTo>
                  <a:lnTo>
                    <a:pt x="3" y="5"/>
                  </a:lnTo>
                  <a:lnTo>
                    <a:pt x="3" y="6"/>
                  </a:lnTo>
                  <a:lnTo>
                    <a:pt x="3" y="7"/>
                  </a:lnTo>
                  <a:lnTo>
                    <a:pt x="2" y="7"/>
                  </a:lnTo>
                  <a:lnTo>
                    <a:pt x="2" y="8"/>
                  </a:lnTo>
                  <a:lnTo>
                    <a:pt x="2" y="9"/>
                  </a:lnTo>
                  <a:lnTo>
                    <a:pt x="1" y="10"/>
                  </a:lnTo>
                  <a:lnTo>
                    <a:pt x="1" y="11"/>
                  </a:lnTo>
                  <a:lnTo>
                    <a:pt x="1" y="13"/>
                  </a:lnTo>
                  <a:lnTo>
                    <a:pt x="0" y="14"/>
                  </a:lnTo>
                  <a:lnTo>
                    <a:pt x="0" y="15"/>
                  </a:lnTo>
                  <a:lnTo>
                    <a:pt x="1" y="16"/>
                  </a:lnTo>
                  <a:lnTo>
                    <a:pt x="1" y="17"/>
                  </a:lnTo>
                  <a:lnTo>
                    <a:pt x="1" y="18"/>
                  </a:lnTo>
                  <a:lnTo>
                    <a:pt x="2" y="18"/>
                  </a:lnTo>
                  <a:lnTo>
                    <a:pt x="2" y="19"/>
                  </a:lnTo>
                  <a:lnTo>
                    <a:pt x="2" y="20"/>
                  </a:lnTo>
                  <a:lnTo>
                    <a:pt x="3" y="20"/>
                  </a:lnTo>
                  <a:lnTo>
                    <a:pt x="3" y="21"/>
                  </a:lnTo>
                  <a:lnTo>
                    <a:pt x="4" y="21"/>
                  </a:lnTo>
                  <a:lnTo>
                    <a:pt x="4" y="22"/>
                  </a:lnTo>
                  <a:lnTo>
                    <a:pt x="5" y="22"/>
                  </a:lnTo>
                  <a:lnTo>
                    <a:pt x="6" y="23"/>
                  </a:lnTo>
                  <a:lnTo>
                    <a:pt x="7" y="23"/>
                  </a:lnTo>
                  <a:lnTo>
                    <a:pt x="8" y="23"/>
                  </a:lnTo>
                  <a:lnTo>
                    <a:pt x="8" y="24"/>
                  </a:lnTo>
                  <a:lnTo>
                    <a:pt x="9" y="24"/>
                  </a:lnTo>
                  <a:lnTo>
                    <a:pt x="10" y="24"/>
                  </a:lnTo>
                  <a:lnTo>
                    <a:pt x="11" y="24"/>
                  </a:lnTo>
                  <a:lnTo>
                    <a:pt x="12" y="24"/>
                  </a:lnTo>
                  <a:lnTo>
                    <a:pt x="14" y="24"/>
                  </a:lnTo>
                  <a:lnTo>
                    <a:pt x="15" y="24"/>
                  </a:lnTo>
                  <a:lnTo>
                    <a:pt x="16" y="24"/>
                  </a:lnTo>
                  <a:lnTo>
                    <a:pt x="17" y="24"/>
                  </a:lnTo>
                  <a:lnTo>
                    <a:pt x="18" y="24"/>
                  </a:lnTo>
                  <a:lnTo>
                    <a:pt x="19" y="24"/>
                  </a:lnTo>
                  <a:lnTo>
                    <a:pt x="20" y="24"/>
                  </a:lnTo>
                  <a:lnTo>
                    <a:pt x="20" y="23"/>
                  </a:lnTo>
                  <a:lnTo>
                    <a:pt x="21" y="23"/>
                  </a:lnTo>
                  <a:lnTo>
                    <a:pt x="22" y="22"/>
                  </a:lnTo>
                  <a:lnTo>
                    <a:pt x="23" y="22"/>
                  </a:lnTo>
                  <a:lnTo>
                    <a:pt x="23" y="21"/>
                  </a:lnTo>
                  <a:lnTo>
                    <a:pt x="24" y="21"/>
                  </a:lnTo>
                  <a:lnTo>
                    <a:pt x="24" y="20"/>
                  </a:lnTo>
                  <a:lnTo>
                    <a:pt x="25" y="20"/>
                  </a:lnTo>
                  <a:lnTo>
                    <a:pt x="25" y="19"/>
                  </a:lnTo>
                  <a:lnTo>
                    <a:pt x="25" y="18"/>
                  </a:lnTo>
                  <a:lnTo>
                    <a:pt x="25" y="17"/>
                  </a:lnTo>
                  <a:lnTo>
                    <a:pt x="26" y="17"/>
                  </a:lnTo>
                  <a:lnTo>
                    <a:pt x="26" y="16"/>
                  </a:lnTo>
                  <a:lnTo>
                    <a:pt x="26" y="15"/>
                  </a:lnTo>
                  <a:lnTo>
                    <a:pt x="26" y="14"/>
                  </a:lnTo>
                  <a:lnTo>
                    <a:pt x="26" y="13"/>
                  </a:lnTo>
                  <a:lnTo>
                    <a:pt x="26" y="11"/>
                  </a:lnTo>
                  <a:lnTo>
                    <a:pt x="26" y="10"/>
                  </a:lnTo>
                  <a:lnTo>
                    <a:pt x="26" y="9"/>
                  </a:lnTo>
                  <a:lnTo>
                    <a:pt x="26" y="8"/>
                  </a:lnTo>
                  <a:lnTo>
                    <a:pt x="26" y="7"/>
                  </a:lnTo>
                  <a:lnTo>
                    <a:pt x="25" y="6"/>
                  </a:lnTo>
                  <a:lnTo>
                    <a:pt x="24" y="5"/>
                  </a:lnTo>
                  <a:lnTo>
                    <a:pt x="23" y="5"/>
                  </a:lnTo>
                  <a:lnTo>
                    <a:pt x="23" y="4"/>
                  </a:lnTo>
                  <a:lnTo>
                    <a:pt x="22" y="4"/>
                  </a:lnTo>
                  <a:lnTo>
                    <a:pt x="22" y="3"/>
                  </a:lnTo>
                  <a:lnTo>
                    <a:pt x="21" y="3"/>
                  </a:lnTo>
                  <a:lnTo>
                    <a:pt x="20" y="2"/>
                  </a:lnTo>
                  <a:lnTo>
                    <a:pt x="19" y="1"/>
                  </a:lnTo>
                  <a:lnTo>
                    <a:pt x="18" y="1"/>
                  </a:lnTo>
                  <a:lnTo>
                    <a:pt x="17" y="1"/>
                  </a:lnTo>
                  <a:lnTo>
                    <a:pt x="17" y="0"/>
                  </a:lnTo>
                  <a:lnTo>
                    <a:pt x="16" y="0"/>
                  </a:lnTo>
                  <a:lnTo>
                    <a:pt x="15" y="0"/>
                  </a:lnTo>
                  <a:lnTo>
                    <a:pt x="14" y="0"/>
                  </a:lnTo>
                  <a:lnTo>
                    <a:pt x="12" y="0"/>
                  </a:lnTo>
                  <a:lnTo>
                    <a:pt x="11" y="0"/>
                  </a:lnTo>
                  <a:lnTo>
                    <a:pt x="10" y="0"/>
                  </a:lnTo>
                  <a:lnTo>
                    <a:pt x="9" y="0"/>
                  </a:lnTo>
                  <a:lnTo>
                    <a:pt x="8" y="0"/>
                  </a:lnTo>
                  <a:lnTo>
                    <a:pt x="7" y="1"/>
                  </a:lnTo>
                </a:path>
              </a:pathLst>
            </a:custGeom>
            <a:solidFill>
              <a:srgbClr val="AAAAA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932" name="Freeform 450"/>
            <p:cNvSpPr>
              <a:spLocks/>
            </p:cNvSpPr>
            <p:nvPr/>
          </p:nvSpPr>
          <p:spPr bwMode="auto">
            <a:xfrm>
              <a:off x="1646" y="1619"/>
              <a:ext cx="31" cy="16"/>
            </a:xfrm>
            <a:custGeom>
              <a:avLst/>
              <a:gdLst>
                <a:gd name="T0" fmla="*/ 7 w 31"/>
                <a:gd name="T1" fmla="*/ 0 h 16"/>
                <a:gd name="T2" fmla="*/ 5 w 31"/>
                <a:gd name="T3" fmla="*/ 0 h 16"/>
                <a:gd name="T4" fmla="*/ 3 w 31"/>
                <a:gd name="T5" fmla="*/ 1 h 16"/>
                <a:gd name="T6" fmla="*/ 2 w 31"/>
                <a:gd name="T7" fmla="*/ 2 h 16"/>
                <a:gd name="T8" fmla="*/ 1 w 31"/>
                <a:gd name="T9" fmla="*/ 3 h 16"/>
                <a:gd name="T10" fmla="*/ 0 w 31"/>
                <a:gd name="T11" fmla="*/ 4 h 16"/>
                <a:gd name="T12" fmla="*/ 0 w 31"/>
                <a:gd name="T13" fmla="*/ 6 h 16"/>
                <a:gd name="T14" fmla="*/ 1 w 31"/>
                <a:gd name="T15" fmla="*/ 8 h 16"/>
                <a:gd name="T16" fmla="*/ 3 w 31"/>
                <a:gd name="T17" fmla="*/ 9 h 16"/>
                <a:gd name="T18" fmla="*/ 4 w 31"/>
                <a:gd name="T19" fmla="*/ 10 h 16"/>
                <a:gd name="T20" fmla="*/ 6 w 31"/>
                <a:gd name="T21" fmla="*/ 12 h 16"/>
                <a:gd name="T22" fmla="*/ 8 w 31"/>
                <a:gd name="T23" fmla="*/ 12 h 16"/>
                <a:gd name="T24" fmla="*/ 9 w 31"/>
                <a:gd name="T25" fmla="*/ 13 h 16"/>
                <a:gd name="T26" fmla="*/ 11 w 31"/>
                <a:gd name="T27" fmla="*/ 14 h 16"/>
                <a:gd name="T28" fmla="*/ 13 w 31"/>
                <a:gd name="T29" fmla="*/ 14 h 16"/>
                <a:gd name="T30" fmla="*/ 15 w 31"/>
                <a:gd name="T31" fmla="*/ 15 h 16"/>
                <a:gd name="T32" fmla="*/ 17 w 31"/>
                <a:gd name="T33" fmla="*/ 15 h 16"/>
                <a:gd name="T34" fmla="*/ 21 w 31"/>
                <a:gd name="T35" fmla="*/ 15 h 16"/>
                <a:gd name="T36" fmla="*/ 23 w 31"/>
                <a:gd name="T37" fmla="*/ 15 h 16"/>
                <a:gd name="T38" fmla="*/ 25 w 31"/>
                <a:gd name="T39" fmla="*/ 14 h 16"/>
                <a:gd name="T40" fmla="*/ 27 w 31"/>
                <a:gd name="T41" fmla="*/ 14 h 16"/>
                <a:gd name="T42" fmla="*/ 28 w 31"/>
                <a:gd name="T43" fmla="*/ 12 h 16"/>
                <a:gd name="T44" fmla="*/ 29 w 31"/>
                <a:gd name="T45" fmla="*/ 11 h 16"/>
                <a:gd name="T46" fmla="*/ 30 w 31"/>
                <a:gd name="T47" fmla="*/ 10 h 16"/>
                <a:gd name="T48" fmla="*/ 30 w 31"/>
                <a:gd name="T49" fmla="*/ 8 h 16"/>
                <a:gd name="T50" fmla="*/ 29 w 31"/>
                <a:gd name="T51" fmla="*/ 7 h 16"/>
                <a:gd name="T52" fmla="*/ 28 w 31"/>
                <a:gd name="T53" fmla="*/ 8 h 16"/>
                <a:gd name="T54" fmla="*/ 28 w 31"/>
                <a:gd name="T55" fmla="*/ 7 h 16"/>
                <a:gd name="T56" fmla="*/ 27 w 31"/>
                <a:gd name="T57" fmla="*/ 5 h 16"/>
                <a:gd name="T58" fmla="*/ 25 w 31"/>
                <a:gd name="T59" fmla="*/ 3 h 16"/>
                <a:gd name="T60" fmla="*/ 24 w 31"/>
                <a:gd name="T61" fmla="*/ 2 h 16"/>
                <a:gd name="T62" fmla="*/ 22 w 31"/>
                <a:gd name="T63" fmla="*/ 2 h 16"/>
                <a:gd name="T64" fmla="*/ 20 w 31"/>
                <a:gd name="T65" fmla="*/ 1 h 16"/>
                <a:gd name="T66" fmla="*/ 19 w 31"/>
                <a:gd name="T67" fmla="*/ 0 h 16"/>
                <a:gd name="T68" fmla="*/ 17 w 31"/>
                <a:gd name="T69" fmla="*/ 0 h 16"/>
                <a:gd name="T70" fmla="*/ 15 w 31"/>
                <a:gd name="T71" fmla="*/ 0 h 16"/>
                <a:gd name="T72" fmla="*/ 13 w 31"/>
                <a:gd name="T73" fmla="*/ 0 h 16"/>
                <a:gd name="T74" fmla="*/ 11 w 31"/>
                <a:gd name="T75" fmla="*/ 0 h 16"/>
                <a:gd name="T76" fmla="*/ 9 w 31"/>
                <a:gd name="T77" fmla="*/ 0 h 1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1" h="16">
                  <a:moveTo>
                    <a:pt x="8" y="0"/>
                  </a:moveTo>
                  <a:lnTo>
                    <a:pt x="7" y="0"/>
                  </a:lnTo>
                  <a:lnTo>
                    <a:pt x="6" y="0"/>
                  </a:lnTo>
                  <a:lnTo>
                    <a:pt x="5" y="0"/>
                  </a:lnTo>
                  <a:lnTo>
                    <a:pt x="4" y="1"/>
                  </a:lnTo>
                  <a:lnTo>
                    <a:pt x="3" y="1"/>
                  </a:lnTo>
                  <a:lnTo>
                    <a:pt x="2" y="1"/>
                  </a:lnTo>
                  <a:lnTo>
                    <a:pt x="2" y="2"/>
                  </a:lnTo>
                  <a:lnTo>
                    <a:pt x="1" y="2"/>
                  </a:lnTo>
                  <a:lnTo>
                    <a:pt x="1" y="3"/>
                  </a:lnTo>
                  <a:lnTo>
                    <a:pt x="0" y="3"/>
                  </a:lnTo>
                  <a:lnTo>
                    <a:pt x="0" y="4"/>
                  </a:lnTo>
                  <a:lnTo>
                    <a:pt x="0" y="5"/>
                  </a:lnTo>
                  <a:lnTo>
                    <a:pt x="0" y="6"/>
                  </a:lnTo>
                  <a:lnTo>
                    <a:pt x="0" y="7"/>
                  </a:lnTo>
                  <a:lnTo>
                    <a:pt x="1" y="8"/>
                  </a:lnTo>
                  <a:lnTo>
                    <a:pt x="2" y="9"/>
                  </a:lnTo>
                  <a:lnTo>
                    <a:pt x="3" y="9"/>
                  </a:lnTo>
                  <a:lnTo>
                    <a:pt x="3" y="10"/>
                  </a:lnTo>
                  <a:lnTo>
                    <a:pt x="4" y="10"/>
                  </a:lnTo>
                  <a:lnTo>
                    <a:pt x="5" y="11"/>
                  </a:lnTo>
                  <a:lnTo>
                    <a:pt x="6" y="12"/>
                  </a:lnTo>
                  <a:lnTo>
                    <a:pt x="7" y="12"/>
                  </a:lnTo>
                  <a:lnTo>
                    <a:pt x="8" y="12"/>
                  </a:lnTo>
                  <a:lnTo>
                    <a:pt x="8" y="13"/>
                  </a:lnTo>
                  <a:lnTo>
                    <a:pt x="9" y="13"/>
                  </a:lnTo>
                  <a:lnTo>
                    <a:pt x="10" y="14"/>
                  </a:lnTo>
                  <a:lnTo>
                    <a:pt x="11" y="14"/>
                  </a:lnTo>
                  <a:lnTo>
                    <a:pt x="12" y="14"/>
                  </a:lnTo>
                  <a:lnTo>
                    <a:pt x="13" y="14"/>
                  </a:lnTo>
                  <a:lnTo>
                    <a:pt x="14" y="15"/>
                  </a:lnTo>
                  <a:lnTo>
                    <a:pt x="15" y="15"/>
                  </a:lnTo>
                  <a:lnTo>
                    <a:pt x="16" y="15"/>
                  </a:lnTo>
                  <a:lnTo>
                    <a:pt x="17" y="15"/>
                  </a:lnTo>
                  <a:lnTo>
                    <a:pt x="19" y="15"/>
                  </a:lnTo>
                  <a:lnTo>
                    <a:pt x="21" y="15"/>
                  </a:lnTo>
                  <a:lnTo>
                    <a:pt x="22" y="15"/>
                  </a:lnTo>
                  <a:lnTo>
                    <a:pt x="23" y="15"/>
                  </a:lnTo>
                  <a:lnTo>
                    <a:pt x="24" y="14"/>
                  </a:lnTo>
                  <a:lnTo>
                    <a:pt x="25" y="14"/>
                  </a:lnTo>
                  <a:lnTo>
                    <a:pt x="26" y="14"/>
                  </a:lnTo>
                  <a:lnTo>
                    <a:pt x="27" y="14"/>
                  </a:lnTo>
                  <a:lnTo>
                    <a:pt x="28" y="13"/>
                  </a:lnTo>
                  <a:lnTo>
                    <a:pt x="28" y="12"/>
                  </a:lnTo>
                  <a:lnTo>
                    <a:pt x="29" y="12"/>
                  </a:lnTo>
                  <a:lnTo>
                    <a:pt x="29" y="11"/>
                  </a:lnTo>
                  <a:lnTo>
                    <a:pt x="29" y="10"/>
                  </a:lnTo>
                  <a:lnTo>
                    <a:pt x="30" y="10"/>
                  </a:lnTo>
                  <a:lnTo>
                    <a:pt x="30" y="9"/>
                  </a:lnTo>
                  <a:lnTo>
                    <a:pt x="30" y="8"/>
                  </a:lnTo>
                  <a:lnTo>
                    <a:pt x="29" y="8"/>
                  </a:lnTo>
                  <a:lnTo>
                    <a:pt x="29" y="7"/>
                  </a:lnTo>
                  <a:lnTo>
                    <a:pt x="29" y="8"/>
                  </a:lnTo>
                  <a:lnTo>
                    <a:pt x="28" y="8"/>
                  </a:lnTo>
                  <a:lnTo>
                    <a:pt x="27" y="7"/>
                  </a:lnTo>
                  <a:lnTo>
                    <a:pt x="28" y="7"/>
                  </a:lnTo>
                  <a:lnTo>
                    <a:pt x="28" y="6"/>
                  </a:lnTo>
                  <a:lnTo>
                    <a:pt x="27" y="5"/>
                  </a:lnTo>
                  <a:lnTo>
                    <a:pt x="26" y="4"/>
                  </a:lnTo>
                  <a:lnTo>
                    <a:pt x="25" y="3"/>
                  </a:lnTo>
                  <a:lnTo>
                    <a:pt x="24" y="3"/>
                  </a:lnTo>
                  <a:lnTo>
                    <a:pt x="24" y="2"/>
                  </a:lnTo>
                  <a:lnTo>
                    <a:pt x="23" y="2"/>
                  </a:lnTo>
                  <a:lnTo>
                    <a:pt x="22" y="2"/>
                  </a:lnTo>
                  <a:lnTo>
                    <a:pt x="21" y="1"/>
                  </a:lnTo>
                  <a:lnTo>
                    <a:pt x="20" y="1"/>
                  </a:lnTo>
                  <a:lnTo>
                    <a:pt x="19" y="1"/>
                  </a:lnTo>
                  <a:lnTo>
                    <a:pt x="19" y="0"/>
                  </a:lnTo>
                  <a:lnTo>
                    <a:pt x="18" y="0"/>
                  </a:lnTo>
                  <a:lnTo>
                    <a:pt x="17" y="0"/>
                  </a:lnTo>
                  <a:lnTo>
                    <a:pt x="16" y="0"/>
                  </a:lnTo>
                  <a:lnTo>
                    <a:pt x="15" y="0"/>
                  </a:lnTo>
                  <a:lnTo>
                    <a:pt x="14" y="0"/>
                  </a:lnTo>
                  <a:lnTo>
                    <a:pt x="13" y="0"/>
                  </a:lnTo>
                  <a:lnTo>
                    <a:pt x="12" y="0"/>
                  </a:lnTo>
                  <a:lnTo>
                    <a:pt x="11" y="0"/>
                  </a:lnTo>
                  <a:lnTo>
                    <a:pt x="10" y="0"/>
                  </a:lnTo>
                  <a:lnTo>
                    <a:pt x="9" y="0"/>
                  </a:lnTo>
                  <a:lnTo>
                    <a:pt x="8" y="0"/>
                  </a:lnTo>
                </a:path>
              </a:pathLst>
            </a:custGeom>
            <a:solidFill>
              <a:srgbClr val="AAAAA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933" name="Freeform 451"/>
            <p:cNvSpPr>
              <a:spLocks/>
            </p:cNvSpPr>
            <p:nvPr/>
          </p:nvSpPr>
          <p:spPr bwMode="auto">
            <a:xfrm>
              <a:off x="1648" y="1590"/>
              <a:ext cx="28" cy="21"/>
            </a:xfrm>
            <a:custGeom>
              <a:avLst/>
              <a:gdLst>
                <a:gd name="T0" fmla="*/ 2 w 28"/>
                <a:gd name="T1" fmla="*/ 6 h 21"/>
                <a:gd name="T2" fmla="*/ 1 w 28"/>
                <a:gd name="T3" fmla="*/ 7 h 21"/>
                <a:gd name="T4" fmla="*/ 0 w 28"/>
                <a:gd name="T5" fmla="*/ 8 h 21"/>
                <a:gd name="T6" fmla="*/ 0 w 28"/>
                <a:gd name="T7" fmla="*/ 10 h 21"/>
                <a:gd name="T8" fmla="*/ 0 w 28"/>
                <a:gd name="T9" fmla="*/ 12 h 21"/>
                <a:gd name="T10" fmla="*/ 1 w 28"/>
                <a:gd name="T11" fmla="*/ 13 h 21"/>
                <a:gd name="T12" fmla="*/ 2 w 28"/>
                <a:gd name="T13" fmla="*/ 14 h 21"/>
                <a:gd name="T14" fmla="*/ 3 w 28"/>
                <a:gd name="T15" fmla="*/ 16 h 21"/>
                <a:gd name="T16" fmla="*/ 4 w 28"/>
                <a:gd name="T17" fmla="*/ 17 h 21"/>
                <a:gd name="T18" fmla="*/ 6 w 28"/>
                <a:gd name="T19" fmla="*/ 18 h 21"/>
                <a:gd name="T20" fmla="*/ 7 w 28"/>
                <a:gd name="T21" fmla="*/ 19 h 21"/>
                <a:gd name="T22" fmla="*/ 9 w 28"/>
                <a:gd name="T23" fmla="*/ 19 h 21"/>
                <a:gd name="T24" fmla="*/ 11 w 28"/>
                <a:gd name="T25" fmla="*/ 20 h 21"/>
                <a:gd name="T26" fmla="*/ 13 w 28"/>
                <a:gd name="T27" fmla="*/ 20 h 21"/>
                <a:gd name="T28" fmla="*/ 15 w 28"/>
                <a:gd name="T29" fmla="*/ 20 h 21"/>
                <a:gd name="T30" fmla="*/ 17 w 28"/>
                <a:gd name="T31" fmla="*/ 20 h 21"/>
                <a:gd name="T32" fmla="*/ 18 w 28"/>
                <a:gd name="T33" fmla="*/ 19 h 21"/>
                <a:gd name="T34" fmla="*/ 20 w 28"/>
                <a:gd name="T35" fmla="*/ 19 h 21"/>
                <a:gd name="T36" fmla="*/ 22 w 28"/>
                <a:gd name="T37" fmla="*/ 18 h 21"/>
                <a:gd name="T38" fmla="*/ 23 w 28"/>
                <a:gd name="T39" fmla="*/ 17 h 21"/>
                <a:gd name="T40" fmla="*/ 24 w 28"/>
                <a:gd name="T41" fmla="*/ 16 h 21"/>
                <a:gd name="T42" fmla="*/ 25 w 28"/>
                <a:gd name="T43" fmla="*/ 14 h 21"/>
                <a:gd name="T44" fmla="*/ 26 w 28"/>
                <a:gd name="T45" fmla="*/ 13 h 21"/>
                <a:gd name="T46" fmla="*/ 26 w 28"/>
                <a:gd name="T47" fmla="*/ 11 h 21"/>
                <a:gd name="T48" fmla="*/ 27 w 28"/>
                <a:gd name="T49" fmla="*/ 10 h 21"/>
                <a:gd name="T50" fmla="*/ 27 w 28"/>
                <a:gd name="T51" fmla="*/ 8 h 21"/>
                <a:gd name="T52" fmla="*/ 27 w 28"/>
                <a:gd name="T53" fmla="*/ 6 h 21"/>
                <a:gd name="T54" fmla="*/ 26 w 28"/>
                <a:gd name="T55" fmla="*/ 4 h 21"/>
                <a:gd name="T56" fmla="*/ 26 w 28"/>
                <a:gd name="T57" fmla="*/ 2 h 21"/>
                <a:gd name="T58" fmla="*/ 24 w 28"/>
                <a:gd name="T59" fmla="*/ 1 h 21"/>
                <a:gd name="T60" fmla="*/ 22 w 28"/>
                <a:gd name="T61" fmla="*/ 0 h 21"/>
                <a:gd name="T62" fmla="*/ 20 w 28"/>
                <a:gd name="T63" fmla="*/ 0 h 21"/>
                <a:gd name="T64" fmla="*/ 18 w 28"/>
                <a:gd name="T65" fmla="*/ 0 h 21"/>
                <a:gd name="T66" fmla="*/ 16 w 28"/>
                <a:gd name="T67" fmla="*/ 0 h 21"/>
                <a:gd name="T68" fmla="*/ 14 w 28"/>
                <a:gd name="T69" fmla="*/ 1 h 21"/>
                <a:gd name="T70" fmla="*/ 12 w 28"/>
                <a:gd name="T71" fmla="*/ 1 h 21"/>
                <a:gd name="T72" fmla="*/ 11 w 28"/>
                <a:gd name="T73" fmla="*/ 2 h 21"/>
                <a:gd name="T74" fmla="*/ 9 w 28"/>
                <a:gd name="T75" fmla="*/ 3 h 21"/>
                <a:gd name="T76" fmla="*/ 7 w 28"/>
                <a:gd name="T77" fmla="*/ 4 h 21"/>
                <a:gd name="T78" fmla="*/ 5 w 28"/>
                <a:gd name="T79" fmla="*/ 5 h 21"/>
                <a:gd name="T80" fmla="*/ 3 w 28"/>
                <a:gd name="T81" fmla="*/ 6 h 2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8" h="21">
                  <a:moveTo>
                    <a:pt x="3" y="6"/>
                  </a:moveTo>
                  <a:lnTo>
                    <a:pt x="2" y="6"/>
                  </a:lnTo>
                  <a:lnTo>
                    <a:pt x="2" y="7"/>
                  </a:lnTo>
                  <a:lnTo>
                    <a:pt x="1" y="7"/>
                  </a:lnTo>
                  <a:lnTo>
                    <a:pt x="0" y="7"/>
                  </a:lnTo>
                  <a:lnTo>
                    <a:pt x="0" y="8"/>
                  </a:lnTo>
                  <a:lnTo>
                    <a:pt x="0" y="9"/>
                  </a:lnTo>
                  <a:lnTo>
                    <a:pt x="0" y="10"/>
                  </a:lnTo>
                  <a:lnTo>
                    <a:pt x="0" y="11"/>
                  </a:lnTo>
                  <a:lnTo>
                    <a:pt x="0" y="12"/>
                  </a:lnTo>
                  <a:lnTo>
                    <a:pt x="0" y="13"/>
                  </a:lnTo>
                  <a:lnTo>
                    <a:pt x="1" y="13"/>
                  </a:lnTo>
                  <a:lnTo>
                    <a:pt x="1" y="14"/>
                  </a:lnTo>
                  <a:lnTo>
                    <a:pt x="2" y="14"/>
                  </a:lnTo>
                  <a:lnTo>
                    <a:pt x="2" y="15"/>
                  </a:lnTo>
                  <a:lnTo>
                    <a:pt x="3" y="16"/>
                  </a:lnTo>
                  <a:lnTo>
                    <a:pt x="4" y="16"/>
                  </a:lnTo>
                  <a:lnTo>
                    <a:pt x="4" y="17"/>
                  </a:lnTo>
                  <a:lnTo>
                    <a:pt x="5" y="17"/>
                  </a:lnTo>
                  <a:lnTo>
                    <a:pt x="6" y="18"/>
                  </a:lnTo>
                  <a:lnTo>
                    <a:pt x="7" y="18"/>
                  </a:lnTo>
                  <a:lnTo>
                    <a:pt x="7" y="19"/>
                  </a:lnTo>
                  <a:lnTo>
                    <a:pt x="8" y="19"/>
                  </a:lnTo>
                  <a:lnTo>
                    <a:pt x="9" y="19"/>
                  </a:lnTo>
                  <a:lnTo>
                    <a:pt x="10" y="20"/>
                  </a:lnTo>
                  <a:lnTo>
                    <a:pt x="11" y="20"/>
                  </a:lnTo>
                  <a:lnTo>
                    <a:pt x="12" y="20"/>
                  </a:lnTo>
                  <a:lnTo>
                    <a:pt x="13" y="20"/>
                  </a:lnTo>
                  <a:lnTo>
                    <a:pt x="14" y="20"/>
                  </a:lnTo>
                  <a:lnTo>
                    <a:pt x="15" y="20"/>
                  </a:lnTo>
                  <a:lnTo>
                    <a:pt x="16" y="20"/>
                  </a:lnTo>
                  <a:lnTo>
                    <a:pt x="17" y="20"/>
                  </a:lnTo>
                  <a:lnTo>
                    <a:pt x="18" y="20"/>
                  </a:lnTo>
                  <a:lnTo>
                    <a:pt x="18" y="19"/>
                  </a:lnTo>
                  <a:lnTo>
                    <a:pt x="19" y="19"/>
                  </a:lnTo>
                  <a:lnTo>
                    <a:pt x="20" y="19"/>
                  </a:lnTo>
                  <a:lnTo>
                    <a:pt x="21" y="18"/>
                  </a:lnTo>
                  <a:lnTo>
                    <a:pt x="22" y="18"/>
                  </a:lnTo>
                  <a:lnTo>
                    <a:pt x="22" y="17"/>
                  </a:lnTo>
                  <a:lnTo>
                    <a:pt x="23" y="17"/>
                  </a:lnTo>
                  <a:lnTo>
                    <a:pt x="23" y="16"/>
                  </a:lnTo>
                  <a:lnTo>
                    <a:pt x="24" y="16"/>
                  </a:lnTo>
                  <a:lnTo>
                    <a:pt x="24" y="15"/>
                  </a:lnTo>
                  <a:lnTo>
                    <a:pt x="25" y="14"/>
                  </a:lnTo>
                  <a:lnTo>
                    <a:pt x="26" y="14"/>
                  </a:lnTo>
                  <a:lnTo>
                    <a:pt x="26" y="13"/>
                  </a:lnTo>
                  <a:lnTo>
                    <a:pt x="26" y="12"/>
                  </a:lnTo>
                  <a:lnTo>
                    <a:pt x="26" y="11"/>
                  </a:lnTo>
                  <a:lnTo>
                    <a:pt x="27" y="11"/>
                  </a:lnTo>
                  <a:lnTo>
                    <a:pt x="27" y="10"/>
                  </a:lnTo>
                  <a:lnTo>
                    <a:pt x="27" y="9"/>
                  </a:lnTo>
                  <a:lnTo>
                    <a:pt x="27" y="8"/>
                  </a:lnTo>
                  <a:lnTo>
                    <a:pt x="27" y="7"/>
                  </a:lnTo>
                  <a:lnTo>
                    <a:pt x="27" y="6"/>
                  </a:lnTo>
                  <a:lnTo>
                    <a:pt x="26" y="5"/>
                  </a:lnTo>
                  <a:lnTo>
                    <a:pt x="26" y="4"/>
                  </a:lnTo>
                  <a:lnTo>
                    <a:pt x="26" y="3"/>
                  </a:lnTo>
                  <a:lnTo>
                    <a:pt x="26" y="2"/>
                  </a:lnTo>
                  <a:lnTo>
                    <a:pt x="25" y="2"/>
                  </a:lnTo>
                  <a:lnTo>
                    <a:pt x="24" y="1"/>
                  </a:lnTo>
                  <a:lnTo>
                    <a:pt x="23" y="0"/>
                  </a:lnTo>
                  <a:lnTo>
                    <a:pt x="22" y="0"/>
                  </a:lnTo>
                  <a:lnTo>
                    <a:pt x="21" y="0"/>
                  </a:lnTo>
                  <a:lnTo>
                    <a:pt x="20" y="0"/>
                  </a:lnTo>
                  <a:lnTo>
                    <a:pt x="19" y="0"/>
                  </a:lnTo>
                  <a:lnTo>
                    <a:pt x="18" y="0"/>
                  </a:lnTo>
                  <a:lnTo>
                    <a:pt x="17" y="0"/>
                  </a:lnTo>
                  <a:lnTo>
                    <a:pt x="16" y="0"/>
                  </a:lnTo>
                  <a:lnTo>
                    <a:pt x="15" y="0"/>
                  </a:lnTo>
                  <a:lnTo>
                    <a:pt x="14" y="1"/>
                  </a:lnTo>
                  <a:lnTo>
                    <a:pt x="13" y="1"/>
                  </a:lnTo>
                  <a:lnTo>
                    <a:pt x="12" y="1"/>
                  </a:lnTo>
                  <a:lnTo>
                    <a:pt x="12" y="2"/>
                  </a:lnTo>
                  <a:lnTo>
                    <a:pt x="11" y="2"/>
                  </a:lnTo>
                  <a:lnTo>
                    <a:pt x="10" y="2"/>
                  </a:lnTo>
                  <a:lnTo>
                    <a:pt x="9" y="3"/>
                  </a:lnTo>
                  <a:lnTo>
                    <a:pt x="8" y="3"/>
                  </a:lnTo>
                  <a:lnTo>
                    <a:pt x="7" y="4"/>
                  </a:lnTo>
                  <a:lnTo>
                    <a:pt x="6" y="4"/>
                  </a:lnTo>
                  <a:lnTo>
                    <a:pt x="5" y="5"/>
                  </a:lnTo>
                  <a:lnTo>
                    <a:pt x="4" y="5"/>
                  </a:lnTo>
                  <a:lnTo>
                    <a:pt x="3" y="6"/>
                  </a:lnTo>
                </a:path>
              </a:pathLst>
            </a:custGeom>
            <a:solidFill>
              <a:srgbClr val="AAAAA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934" name="Freeform 452"/>
            <p:cNvSpPr>
              <a:spLocks/>
            </p:cNvSpPr>
            <p:nvPr/>
          </p:nvSpPr>
          <p:spPr bwMode="auto">
            <a:xfrm>
              <a:off x="1620" y="1551"/>
              <a:ext cx="41" cy="38"/>
            </a:xfrm>
            <a:custGeom>
              <a:avLst/>
              <a:gdLst>
                <a:gd name="T0" fmla="*/ 38 w 41"/>
                <a:gd name="T1" fmla="*/ 2 h 38"/>
                <a:gd name="T2" fmla="*/ 36 w 41"/>
                <a:gd name="T3" fmla="*/ 1 h 38"/>
                <a:gd name="T4" fmla="*/ 34 w 41"/>
                <a:gd name="T5" fmla="*/ 1 h 38"/>
                <a:gd name="T6" fmla="*/ 32 w 41"/>
                <a:gd name="T7" fmla="*/ 0 h 38"/>
                <a:gd name="T8" fmla="*/ 28 w 41"/>
                <a:gd name="T9" fmla="*/ 0 h 38"/>
                <a:gd name="T10" fmla="*/ 26 w 41"/>
                <a:gd name="T11" fmla="*/ 1 h 38"/>
                <a:gd name="T12" fmla="*/ 23 w 41"/>
                <a:gd name="T13" fmla="*/ 1 h 38"/>
                <a:gd name="T14" fmla="*/ 20 w 41"/>
                <a:gd name="T15" fmla="*/ 2 h 38"/>
                <a:gd name="T16" fmla="*/ 17 w 41"/>
                <a:gd name="T17" fmla="*/ 2 h 38"/>
                <a:gd name="T18" fmla="*/ 14 w 41"/>
                <a:gd name="T19" fmla="*/ 4 h 38"/>
                <a:gd name="T20" fmla="*/ 11 w 41"/>
                <a:gd name="T21" fmla="*/ 5 h 38"/>
                <a:gd name="T22" fmla="*/ 8 w 41"/>
                <a:gd name="T23" fmla="*/ 6 h 38"/>
                <a:gd name="T24" fmla="*/ 6 w 41"/>
                <a:gd name="T25" fmla="*/ 7 h 38"/>
                <a:gd name="T26" fmla="*/ 4 w 41"/>
                <a:gd name="T27" fmla="*/ 10 h 38"/>
                <a:gd name="T28" fmla="*/ 2 w 41"/>
                <a:gd name="T29" fmla="*/ 12 h 38"/>
                <a:gd name="T30" fmla="*/ 1 w 41"/>
                <a:gd name="T31" fmla="*/ 14 h 38"/>
                <a:gd name="T32" fmla="*/ 0 w 41"/>
                <a:gd name="T33" fmla="*/ 16 h 38"/>
                <a:gd name="T34" fmla="*/ 0 w 41"/>
                <a:gd name="T35" fmla="*/ 18 h 38"/>
                <a:gd name="T36" fmla="*/ 0 w 41"/>
                <a:gd name="T37" fmla="*/ 20 h 38"/>
                <a:gd name="T38" fmla="*/ 0 w 41"/>
                <a:gd name="T39" fmla="*/ 22 h 38"/>
                <a:gd name="T40" fmla="*/ 1 w 41"/>
                <a:gd name="T41" fmla="*/ 23 h 38"/>
                <a:gd name="T42" fmla="*/ 2 w 41"/>
                <a:gd name="T43" fmla="*/ 25 h 38"/>
                <a:gd name="T44" fmla="*/ 3 w 41"/>
                <a:gd name="T45" fmla="*/ 27 h 38"/>
                <a:gd name="T46" fmla="*/ 4 w 41"/>
                <a:gd name="T47" fmla="*/ 29 h 38"/>
                <a:gd name="T48" fmla="*/ 6 w 41"/>
                <a:gd name="T49" fmla="*/ 31 h 38"/>
                <a:gd name="T50" fmla="*/ 7 w 41"/>
                <a:gd name="T51" fmla="*/ 32 h 38"/>
                <a:gd name="T52" fmla="*/ 9 w 41"/>
                <a:gd name="T53" fmla="*/ 33 h 38"/>
                <a:gd name="T54" fmla="*/ 12 w 41"/>
                <a:gd name="T55" fmla="*/ 35 h 38"/>
                <a:gd name="T56" fmla="*/ 13 w 41"/>
                <a:gd name="T57" fmla="*/ 36 h 38"/>
                <a:gd name="T58" fmla="*/ 15 w 41"/>
                <a:gd name="T59" fmla="*/ 36 h 38"/>
                <a:gd name="T60" fmla="*/ 16 w 41"/>
                <a:gd name="T61" fmla="*/ 37 h 38"/>
                <a:gd name="T62" fmla="*/ 18 w 41"/>
                <a:gd name="T63" fmla="*/ 37 h 38"/>
                <a:gd name="T64" fmla="*/ 20 w 41"/>
                <a:gd name="T65" fmla="*/ 37 h 38"/>
                <a:gd name="T66" fmla="*/ 22 w 41"/>
                <a:gd name="T67" fmla="*/ 37 h 38"/>
                <a:gd name="T68" fmla="*/ 23 w 41"/>
                <a:gd name="T69" fmla="*/ 36 h 38"/>
                <a:gd name="T70" fmla="*/ 24 w 41"/>
                <a:gd name="T71" fmla="*/ 35 h 38"/>
                <a:gd name="T72" fmla="*/ 25 w 41"/>
                <a:gd name="T73" fmla="*/ 34 h 38"/>
                <a:gd name="T74" fmla="*/ 25 w 41"/>
                <a:gd name="T75" fmla="*/ 32 h 38"/>
                <a:gd name="T76" fmla="*/ 25 w 41"/>
                <a:gd name="T77" fmla="*/ 30 h 38"/>
                <a:gd name="T78" fmla="*/ 27 w 41"/>
                <a:gd name="T79" fmla="*/ 27 h 38"/>
                <a:gd name="T80" fmla="*/ 28 w 41"/>
                <a:gd name="T81" fmla="*/ 25 h 38"/>
                <a:gd name="T82" fmla="*/ 29 w 41"/>
                <a:gd name="T83" fmla="*/ 22 h 38"/>
                <a:gd name="T84" fmla="*/ 31 w 41"/>
                <a:gd name="T85" fmla="*/ 20 h 38"/>
                <a:gd name="T86" fmla="*/ 32 w 41"/>
                <a:gd name="T87" fmla="*/ 18 h 38"/>
                <a:gd name="T88" fmla="*/ 34 w 41"/>
                <a:gd name="T89" fmla="*/ 17 h 38"/>
                <a:gd name="T90" fmla="*/ 35 w 41"/>
                <a:gd name="T91" fmla="*/ 15 h 38"/>
                <a:gd name="T92" fmla="*/ 36 w 41"/>
                <a:gd name="T93" fmla="*/ 13 h 38"/>
                <a:gd name="T94" fmla="*/ 37 w 41"/>
                <a:gd name="T95" fmla="*/ 11 h 38"/>
                <a:gd name="T96" fmla="*/ 38 w 41"/>
                <a:gd name="T97" fmla="*/ 10 h 38"/>
                <a:gd name="T98" fmla="*/ 39 w 41"/>
                <a:gd name="T99" fmla="*/ 7 h 38"/>
                <a:gd name="T100" fmla="*/ 40 w 41"/>
                <a:gd name="T101" fmla="*/ 6 h 38"/>
                <a:gd name="T102" fmla="*/ 40 w 41"/>
                <a:gd name="T103" fmla="*/ 4 h 3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1" h="38">
                  <a:moveTo>
                    <a:pt x="39" y="3"/>
                  </a:moveTo>
                  <a:lnTo>
                    <a:pt x="38" y="2"/>
                  </a:lnTo>
                  <a:lnTo>
                    <a:pt x="37" y="1"/>
                  </a:lnTo>
                  <a:lnTo>
                    <a:pt x="36" y="1"/>
                  </a:lnTo>
                  <a:lnTo>
                    <a:pt x="35" y="1"/>
                  </a:lnTo>
                  <a:lnTo>
                    <a:pt x="34" y="1"/>
                  </a:lnTo>
                  <a:lnTo>
                    <a:pt x="33" y="0"/>
                  </a:lnTo>
                  <a:lnTo>
                    <a:pt x="32" y="0"/>
                  </a:lnTo>
                  <a:lnTo>
                    <a:pt x="31" y="0"/>
                  </a:lnTo>
                  <a:lnTo>
                    <a:pt x="28" y="0"/>
                  </a:lnTo>
                  <a:lnTo>
                    <a:pt x="27" y="0"/>
                  </a:lnTo>
                  <a:lnTo>
                    <a:pt x="26" y="1"/>
                  </a:lnTo>
                  <a:lnTo>
                    <a:pt x="24" y="1"/>
                  </a:lnTo>
                  <a:lnTo>
                    <a:pt x="23" y="1"/>
                  </a:lnTo>
                  <a:lnTo>
                    <a:pt x="21" y="2"/>
                  </a:lnTo>
                  <a:lnTo>
                    <a:pt x="20" y="2"/>
                  </a:lnTo>
                  <a:lnTo>
                    <a:pt x="19" y="2"/>
                  </a:lnTo>
                  <a:lnTo>
                    <a:pt x="17" y="2"/>
                  </a:lnTo>
                  <a:lnTo>
                    <a:pt x="15" y="3"/>
                  </a:lnTo>
                  <a:lnTo>
                    <a:pt x="14" y="4"/>
                  </a:lnTo>
                  <a:lnTo>
                    <a:pt x="13" y="4"/>
                  </a:lnTo>
                  <a:lnTo>
                    <a:pt x="11" y="5"/>
                  </a:lnTo>
                  <a:lnTo>
                    <a:pt x="9" y="5"/>
                  </a:lnTo>
                  <a:lnTo>
                    <a:pt x="8" y="6"/>
                  </a:lnTo>
                  <a:lnTo>
                    <a:pt x="7" y="6"/>
                  </a:lnTo>
                  <a:lnTo>
                    <a:pt x="6" y="7"/>
                  </a:lnTo>
                  <a:lnTo>
                    <a:pt x="4" y="8"/>
                  </a:lnTo>
                  <a:lnTo>
                    <a:pt x="4" y="10"/>
                  </a:lnTo>
                  <a:lnTo>
                    <a:pt x="3" y="11"/>
                  </a:lnTo>
                  <a:lnTo>
                    <a:pt x="2" y="12"/>
                  </a:lnTo>
                  <a:lnTo>
                    <a:pt x="1" y="13"/>
                  </a:lnTo>
                  <a:lnTo>
                    <a:pt x="1" y="14"/>
                  </a:lnTo>
                  <a:lnTo>
                    <a:pt x="0" y="15"/>
                  </a:lnTo>
                  <a:lnTo>
                    <a:pt x="0" y="16"/>
                  </a:lnTo>
                  <a:lnTo>
                    <a:pt x="0" y="17"/>
                  </a:lnTo>
                  <a:lnTo>
                    <a:pt x="0" y="18"/>
                  </a:lnTo>
                  <a:lnTo>
                    <a:pt x="0" y="19"/>
                  </a:lnTo>
                  <a:lnTo>
                    <a:pt x="0" y="20"/>
                  </a:lnTo>
                  <a:lnTo>
                    <a:pt x="0" y="21"/>
                  </a:lnTo>
                  <a:lnTo>
                    <a:pt x="0" y="22"/>
                  </a:lnTo>
                  <a:lnTo>
                    <a:pt x="0" y="23"/>
                  </a:lnTo>
                  <a:lnTo>
                    <a:pt x="1" y="23"/>
                  </a:lnTo>
                  <a:lnTo>
                    <a:pt x="1" y="24"/>
                  </a:lnTo>
                  <a:lnTo>
                    <a:pt x="2" y="25"/>
                  </a:lnTo>
                  <a:lnTo>
                    <a:pt x="3" y="26"/>
                  </a:lnTo>
                  <a:lnTo>
                    <a:pt x="3" y="27"/>
                  </a:lnTo>
                  <a:lnTo>
                    <a:pt x="4" y="27"/>
                  </a:lnTo>
                  <a:lnTo>
                    <a:pt x="4" y="29"/>
                  </a:lnTo>
                  <a:lnTo>
                    <a:pt x="5" y="30"/>
                  </a:lnTo>
                  <a:lnTo>
                    <a:pt x="6" y="31"/>
                  </a:lnTo>
                  <a:lnTo>
                    <a:pt x="6" y="32"/>
                  </a:lnTo>
                  <a:lnTo>
                    <a:pt x="7" y="32"/>
                  </a:lnTo>
                  <a:lnTo>
                    <a:pt x="8" y="32"/>
                  </a:lnTo>
                  <a:lnTo>
                    <a:pt x="9" y="33"/>
                  </a:lnTo>
                  <a:lnTo>
                    <a:pt x="11" y="34"/>
                  </a:lnTo>
                  <a:lnTo>
                    <a:pt x="12" y="35"/>
                  </a:lnTo>
                  <a:lnTo>
                    <a:pt x="13" y="35"/>
                  </a:lnTo>
                  <a:lnTo>
                    <a:pt x="13" y="36"/>
                  </a:lnTo>
                  <a:lnTo>
                    <a:pt x="14" y="36"/>
                  </a:lnTo>
                  <a:lnTo>
                    <a:pt x="15" y="36"/>
                  </a:lnTo>
                  <a:lnTo>
                    <a:pt x="16" y="36"/>
                  </a:lnTo>
                  <a:lnTo>
                    <a:pt x="16" y="37"/>
                  </a:lnTo>
                  <a:lnTo>
                    <a:pt x="17" y="37"/>
                  </a:lnTo>
                  <a:lnTo>
                    <a:pt x="18" y="37"/>
                  </a:lnTo>
                  <a:lnTo>
                    <a:pt x="19" y="37"/>
                  </a:lnTo>
                  <a:lnTo>
                    <a:pt x="20" y="37"/>
                  </a:lnTo>
                  <a:lnTo>
                    <a:pt x="21" y="37"/>
                  </a:lnTo>
                  <a:lnTo>
                    <a:pt x="22" y="37"/>
                  </a:lnTo>
                  <a:lnTo>
                    <a:pt x="22" y="36"/>
                  </a:lnTo>
                  <a:lnTo>
                    <a:pt x="23" y="36"/>
                  </a:lnTo>
                  <a:lnTo>
                    <a:pt x="24" y="36"/>
                  </a:lnTo>
                  <a:lnTo>
                    <a:pt x="24" y="35"/>
                  </a:lnTo>
                  <a:lnTo>
                    <a:pt x="25" y="35"/>
                  </a:lnTo>
                  <a:lnTo>
                    <a:pt x="25" y="34"/>
                  </a:lnTo>
                  <a:lnTo>
                    <a:pt x="25" y="33"/>
                  </a:lnTo>
                  <a:lnTo>
                    <a:pt x="25" y="32"/>
                  </a:lnTo>
                  <a:lnTo>
                    <a:pt x="25" y="31"/>
                  </a:lnTo>
                  <a:lnTo>
                    <a:pt x="25" y="30"/>
                  </a:lnTo>
                  <a:lnTo>
                    <a:pt x="26" y="30"/>
                  </a:lnTo>
                  <a:lnTo>
                    <a:pt x="27" y="27"/>
                  </a:lnTo>
                  <a:lnTo>
                    <a:pt x="27" y="26"/>
                  </a:lnTo>
                  <a:lnTo>
                    <a:pt x="28" y="25"/>
                  </a:lnTo>
                  <a:lnTo>
                    <a:pt x="28" y="23"/>
                  </a:lnTo>
                  <a:lnTo>
                    <a:pt x="29" y="22"/>
                  </a:lnTo>
                  <a:lnTo>
                    <a:pt x="29" y="21"/>
                  </a:lnTo>
                  <a:lnTo>
                    <a:pt x="31" y="20"/>
                  </a:lnTo>
                  <a:lnTo>
                    <a:pt x="32" y="19"/>
                  </a:lnTo>
                  <a:lnTo>
                    <a:pt x="32" y="18"/>
                  </a:lnTo>
                  <a:lnTo>
                    <a:pt x="33" y="17"/>
                  </a:lnTo>
                  <a:lnTo>
                    <a:pt x="34" y="17"/>
                  </a:lnTo>
                  <a:lnTo>
                    <a:pt x="34" y="15"/>
                  </a:lnTo>
                  <a:lnTo>
                    <a:pt x="35" y="15"/>
                  </a:lnTo>
                  <a:lnTo>
                    <a:pt x="36" y="14"/>
                  </a:lnTo>
                  <a:lnTo>
                    <a:pt x="36" y="13"/>
                  </a:lnTo>
                  <a:lnTo>
                    <a:pt x="37" y="12"/>
                  </a:lnTo>
                  <a:lnTo>
                    <a:pt x="37" y="11"/>
                  </a:lnTo>
                  <a:lnTo>
                    <a:pt x="38" y="11"/>
                  </a:lnTo>
                  <a:lnTo>
                    <a:pt x="38" y="10"/>
                  </a:lnTo>
                  <a:lnTo>
                    <a:pt x="39" y="8"/>
                  </a:lnTo>
                  <a:lnTo>
                    <a:pt x="39" y="7"/>
                  </a:lnTo>
                  <a:lnTo>
                    <a:pt x="40" y="7"/>
                  </a:lnTo>
                  <a:lnTo>
                    <a:pt x="40" y="6"/>
                  </a:lnTo>
                  <a:lnTo>
                    <a:pt x="40" y="5"/>
                  </a:lnTo>
                  <a:lnTo>
                    <a:pt x="40" y="4"/>
                  </a:lnTo>
                  <a:lnTo>
                    <a:pt x="39" y="3"/>
                  </a:lnTo>
                </a:path>
              </a:pathLst>
            </a:custGeom>
            <a:solidFill>
              <a:srgbClr val="AAAAA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935" name="Freeform 453"/>
            <p:cNvSpPr>
              <a:spLocks/>
            </p:cNvSpPr>
            <p:nvPr/>
          </p:nvSpPr>
          <p:spPr bwMode="auto">
            <a:xfrm>
              <a:off x="1369" y="1562"/>
              <a:ext cx="31" cy="26"/>
            </a:xfrm>
            <a:custGeom>
              <a:avLst/>
              <a:gdLst>
                <a:gd name="T0" fmla="*/ 2 w 31"/>
                <a:gd name="T1" fmla="*/ 0 h 26"/>
                <a:gd name="T2" fmla="*/ 4 w 31"/>
                <a:gd name="T3" fmla="*/ 0 h 26"/>
                <a:gd name="T4" fmla="*/ 6 w 31"/>
                <a:gd name="T5" fmla="*/ 0 h 26"/>
                <a:gd name="T6" fmla="*/ 5 w 31"/>
                <a:gd name="T7" fmla="*/ 1 h 26"/>
                <a:gd name="T8" fmla="*/ 4 w 31"/>
                <a:gd name="T9" fmla="*/ 2 h 26"/>
                <a:gd name="T10" fmla="*/ 2 w 31"/>
                <a:gd name="T11" fmla="*/ 2 h 26"/>
                <a:gd name="T12" fmla="*/ 1 w 31"/>
                <a:gd name="T13" fmla="*/ 4 h 26"/>
                <a:gd name="T14" fmla="*/ 0 w 31"/>
                <a:gd name="T15" fmla="*/ 5 h 26"/>
                <a:gd name="T16" fmla="*/ 0 w 31"/>
                <a:gd name="T17" fmla="*/ 8 h 26"/>
                <a:gd name="T18" fmla="*/ 0 w 31"/>
                <a:gd name="T19" fmla="*/ 10 h 26"/>
                <a:gd name="T20" fmla="*/ 0 w 31"/>
                <a:gd name="T21" fmla="*/ 12 h 26"/>
                <a:gd name="T22" fmla="*/ 1 w 31"/>
                <a:gd name="T23" fmla="*/ 14 h 26"/>
                <a:gd name="T24" fmla="*/ 2 w 31"/>
                <a:gd name="T25" fmla="*/ 16 h 26"/>
                <a:gd name="T26" fmla="*/ 4 w 31"/>
                <a:gd name="T27" fmla="*/ 18 h 26"/>
                <a:gd name="T28" fmla="*/ 6 w 31"/>
                <a:gd name="T29" fmla="*/ 20 h 26"/>
                <a:gd name="T30" fmla="*/ 7 w 31"/>
                <a:gd name="T31" fmla="*/ 21 h 26"/>
                <a:gd name="T32" fmla="*/ 9 w 31"/>
                <a:gd name="T33" fmla="*/ 22 h 26"/>
                <a:gd name="T34" fmla="*/ 11 w 31"/>
                <a:gd name="T35" fmla="*/ 22 h 26"/>
                <a:gd name="T36" fmla="*/ 12 w 31"/>
                <a:gd name="T37" fmla="*/ 23 h 26"/>
                <a:gd name="T38" fmla="*/ 14 w 31"/>
                <a:gd name="T39" fmla="*/ 23 h 26"/>
                <a:gd name="T40" fmla="*/ 17 w 31"/>
                <a:gd name="T41" fmla="*/ 23 h 26"/>
                <a:gd name="T42" fmla="*/ 19 w 31"/>
                <a:gd name="T43" fmla="*/ 24 h 26"/>
                <a:gd name="T44" fmla="*/ 21 w 31"/>
                <a:gd name="T45" fmla="*/ 24 h 26"/>
                <a:gd name="T46" fmla="*/ 23 w 31"/>
                <a:gd name="T47" fmla="*/ 25 h 26"/>
                <a:gd name="T48" fmla="*/ 25 w 31"/>
                <a:gd name="T49" fmla="*/ 25 h 26"/>
                <a:gd name="T50" fmla="*/ 27 w 31"/>
                <a:gd name="T51" fmla="*/ 24 h 26"/>
                <a:gd name="T52" fmla="*/ 28 w 31"/>
                <a:gd name="T53" fmla="*/ 23 h 26"/>
                <a:gd name="T54" fmla="*/ 29 w 31"/>
                <a:gd name="T55" fmla="*/ 22 h 26"/>
                <a:gd name="T56" fmla="*/ 30 w 31"/>
                <a:gd name="T57" fmla="*/ 21 h 26"/>
                <a:gd name="T58" fmla="*/ 30 w 31"/>
                <a:gd name="T59" fmla="*/ 18 h 26"/>
                <a:gd name="T60" fmla="*/ 29 w 31"/>
                <a:gd name="T61" fmla="*/ 17 h 26"/>
                <a:gd name="T62" fmla="*/ 29 w 31"/>
                <a:gd name="T63" fmla="*/ 15 h 26"/>
                <a:gd name="T64" fmla="*/ 29 w 31"/>
                <a:gd name="T65" fmla="*/ 13 h 26"/>
                <a:gd name="T66" fmla="*/ 29 w 31"/>
                <a:gd name="T67" fmla="*/ 11 h 26"/>
                <a:gd name="T68" fmla="*/ 29 w 31"/>
                <a:gd name="T69" fmla="*/ 9 h 26"/>
                <a:gd name="T70" fmla="*/ 29 w 31"/>
                <a:gd name="T71" fmla="*/ 7 h 26"/>
                <a:gd name="T72" fmla="*/ 28 w 31"/>
                <a:gd name="T73" fmla="*/ 3 h 26"/>
                <a:gd name="T74" fmla="*/ 26 w 31"/>
                <a:gd name="T75" fmla="*/ 2 h 26"/>
                <a:gd name="T76" fmla="*/ 24 w 31"/>
                <a:gd name="T77" fmla="*/ 1 h 26"/>
                <a:gd name="T78" fmla="*/ 22 w 31"/>
                <a:gd name="T79" fmla="*/ 1 h 26"/>
                <a:gd name="T80" fmla="*/ 20 w 31"/>
                <a:gd name="T81" fmla="*/ 1 h 26"/>
                <a:gd name="T82" fmla="*/ 18 w 31"/>
                <a:gd name="T83" fmla="*/ 0 h 26"/>
                <a:gd name="T84" fmla="*/ 16 w 31"/>
                <a:gd name="T85" fmla="*/ 0 h 26"/>
                <a:gd name="T86" fmla="*/ 12 w 31"/>
                <a:gd name="T87" fmla="*/ 0 h 26"/>
                <a:gd name="T88" fmla="*/ 10 w 31"/>
                <a:gd name="T89" fmla="*/ 0 h 26"/>
                <a:gd name="T90" fmla="*/ 8 w 31"/>
                <a:gd name="T91" fmla="*/ 1 h 26"/>
                <a:gd name="T92" fmla="*/ 6 w 31"/>
                <a:gd name="T93" fmla="*/ 1 h 26"/>
                <a:gd name="T94" fmla="*/ 4 w 31"/>
                <a:gd name="T95" fmla="*/ 1 h 26"/>
                <a:gd name="T96" fmla="*/ 2 w 31"/>
                <a:gd name="T97" fmla="*/ 1 h 2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1" h="26">
                  <a:moveTo>
                    <a:pt x="2" y="1"/>
                  </a:moveTo>
                  <a:lnTo>
                    <a:pt x="2" y="0"/>
                  </a:lnTo>
                  <a:lnTo>
                    <a:pt x="3" y="0"/>
                  </a:lnTo>
                  <a:lnTo>
                    <a:pt x="4" y="0"/>
                  </a:lnTo>
                  <a:lnTo>
                    <a:pt x="5" y="0"/>
                  </a:lnTo>
                  <a:lnTo>
                    <a:pt x="6" y="0"/>
                  </a:lnTo>
                  <a:lnTo>
                    <a:pt x="6" y="1"/>
                  </a:lnTo>
                  <a:lnTo>
                    <a:pt x="5" y="1"/>
                  </a:lnTo>
                  <a:lnTo>
                    <a:pt x="4" y="1"/>
                  </a:lnTo>
                  <a:lnTo>
                    <a:pt x="4" y="2"/>
                  </a:lnTo>
                  <a:lnTo>
                    <a:pt x="3" y="2"/>
                  </a:lnTo>
                  <a:lnTo>
                    <a:pt x="2" y="2"/>
                  </a:lnTo>
                  <a:lnTo>
                    <a:pt x="2" y="3"/>
                  </a:lnTo>
                  <a:lnTo>
                    <a:pt x="1" y="4"/>
                  </a:lnTo>
                  <a:lnTo>
                    <a:pt x="1" y="5"/>
                  </a:lnTo>
                  <a:lnTo>
                    <a:pt x="0" y="5"/>
                  </a:lnTo>
                  <a:lnTo>
                    <a:pt x="0" y="7"/>
                  </a:lnTo>
                  <a:lnTo>
                    <a:pt x="0" y="8"/>
                  </a:lnTo>
                  <a:lnTo>
                    <a:pt x="0" y="9"/>
                  </a:lnTo>
                  <a:lnTo>
                    <a:pt x="0" y="10"/>
                  </a:lnTo>
                  <a:lnTo>
                    <a:pt x="0" y="11"/>
                  </a:lnTo>
                  <a:lnTo>
                    <a:pt x="0" y="12"/>
                  </a:lnTo>
                  <a:lnTo>
                    <a:pt x="0" y="13"/>
                  </a:lnTo>
                  <a:lnTo>
                    <a:pt x="1" y="14"/>
                  </a:lnTo>
                  <a:lnTo>
                    <a:pt x="2" y="15"/>
                  </a:lnTo>
                  <a:lnTo>
                    <a:pt x="2" y="16"/>
                  </a:lnTo>
                  <a:lnTo>
                    <a:pt x="3" y="17"/>
                  </a:lnTo>
                  <a:lnTo>
                    <a:pt x="4" y="18"/>
                  </a:lnTo>
                  <a:lnTo>
                    <a:pt x="5" y="20"/>
                  </a:lnTo>
                  <a:lnTo>
                    <a:pt x="6" y="20"/>
                  </a:lnTo>
                  <a:lnTo>
                    <a:pt x="6" y="21"/>
                  </a:lnTo>
                  <a:lnTo>
                    <a:pt x="7" y="21"/>
                  </a:lnTo>
                  <a:lnTo>
                    <a:pt x="8" y="21"/>
                  </a:lnTo>
                  <a:lnTo>
                    <a:pt x="9" y="22"/>
                  </a:lnTo>
                  <a:lnTo>
                    <a:pt x="10" y="22"/>
                  </a:lnTo>
                  <a:lnTo>
                    <a:pt x="11" y="22"/>
                  </a:lnTo>
                  <a:lnTo>
                    <a:pt x="12" y="22"/>
                  </a:lnTo>
                  <a:lnTo>
                    <a:pt x="12" y="23"/>
                  </a:lnTo>
                  <a:lnTo>
                    <a:pt x="13" y="23"/>
                  </a:lnTo>
                  <a:lnTo>
                    <a:pt x="14" y="23"/>
                  </a:lnTo>
                  <a:lnTo>
                    <a:pt x="16" y="23"/>
                  </a:lnTo>
                  <a:lnTo>
                    <a:pt x="17" y="23"/>
                  </a:lnTo>
                  <a:lnTo>
                    <a:pt x="18" y="23"/>
                  </a:lnTo>
                  <a:lnTo>
                    <a:pt x="19" y="24"/>
                  </a:lnTo>
                  <a:lnTo>
                    <a:pt x="20" y="24"/>
                  </a:lnTo>
                  <a:lnTo>
                    <a:pt x="21" y="24"/>
                  </a:lnTo>
                  <a:lnTo>
                    <a:pt x="22" y="24"/>
                  </a:lnTo>
                  <a:lnTo>
                    <a:pt x="23" y="25"/>
                  </a:lnTo>
                  <a:lnTo>
                    <a:pt x="24" y="25"/>
                  </a:lnTo>
                  <a:lnTo>
                    <a:pt x="25" y="25"/>
                  </a:lnTo>
                  <a:lnTo>
                    <a:pt x="26" y="24"/>
                  </a:lnTo>
                  <a:lnTo>
                    <a:pt x="27" y="24"/>
                  </a:lnTo>
                  <a:lnTo>
                    <a:pt x="27" y="23"/>
                  </a:lnTo>
                  <a:lnTo>
                    <a:pt x="28" y="23"/>
                  </a:lnTo>
                  <a:lnTo>
                    <a:pt x="29" y="23"/>
                  </a:lnTo>
                  <a:lnTo>
                    <a:pt x="29" y="22"/>
                  </a:lnTo>
                  <a:lnTo>
                    <a:pt x="29" y="21"/>
                  </a:lnTo>
                  <a:lnTo>
                    <a:pt x="30" y="21"/>
                  </a:lnTo>
                  <a:lnTo>
                    <a:pt x="30" y="20"/>
                  </a:lnTo>
                  <a:lnTo>
                    <a:pt x="30" y="18"/>
                  </a:lnTo>
                  <a:lnTo>
                    <a:pt x="30" y="17"/>
                  </a:lnTo>
                  <a:lnTo>
                    <a:pt x="29" y="17"/>
                  </a:lnTo>
                  <a:lnTo>
                    <a:pt x="29" y="16"/>
                  </a:lnTo>
                  <a:lnTo>
                    <a:pt x="29" y="15"/>
                  </a:lnTo>
                  <a:lnTo>
                    <a:pt x="29" y="14"/>
                  </a:lnTo>
                  <a:lnTo>
                    <a:pt x="29" y="13"/>
                  </a:lnTo>
                  <a:lnTo>
                    <a:pt x="29" y="12"/>
                  </a:lnTo>
                  <a:lnTo>
                    <a:pt x="29" y="11"/>
                  </a:lnTo>
                  <a:lnTo>
                    <a:pt x="29" y="10"/>
                  </a:lnTo>
                  <a:lnTo>
                    <a:pt x="29" y="9"/>
                  </a:lnTo>
                  <a:lnTo>
                    <a:pt x="29" y="8"/>
                  </a:lnTo>
                  <a:lnTo>
                    <a:pt x="29" y="7"/>
                  </a:lnTo>
                  <a:lnTo>
                    <a:pt x="29" y="5"/>
                  </a:lnTo>
                  <a:lnTo>
                    <a:pt x="28" y="3"/>
                  </a:lnTo>
                  <a:lnTo>
                    <a:pt x="27" y="3"/>
                  </a:lnTo>
                  <a:lnTo>
                    <a:pt x="26" y="2"/>
                  </a:lnTo>
                  <a:lnTo>
                    <a:pt x="25" y="2"/>
                  </a:lnTo>
                  <a:lnTo>
                    <a:pt x="24" y="1"/>
                  </a:lnTo>
                  <a:lnTo>
                    <a:pt x="23" y="1"/>
                  </a:lnTo>
                  <a:lnTo>
                    <a:pt x="22" y="1"/>
                  </a:lnTo>
                  <a:lnTo>
                    <a:pt x="21" y="1"/>
                  </a:lnTo>
                  <a:lnTo>
                    <a:pt x="20" y="1"/>
                  </a:lnTo>
                  <a:lnTo>
                    <a:pt x="19" y="1"/>
                  </a:lnTo>
                  <a:lnTo>
                    <a:pt x="18" y="0"/>
                  </a:lnTo>
                  <a:lnTo>
                    <a:pt x="17" y="0"/>
                  </a:lnTo>
                  <a:lnTo>
                    <a:pt x="16" y="0"/>
                  </a:lnTo>
                  <a:lnTo>
                    <a:pt x="14" y="0"/>
                  </a:lnTo>
                  <a:lnTo>
                    <a:pt x="12" y="0"/>
                  </a:lnTo>
                  <a:lnTo>
                    <a:pt x="11" y="0"/>
                  </a:lnTo>
                  <a:lnTo>
                    <a:pt x="10" y="0"/>
                  </a:lnTo>
                  <a:lnTo>
                    <a:pt x="9" y="0"/>
                  </a:lnTo>
                  <a:lnTo>
                    <a:pt x="8" y="1"/>
                  </a:lnTo>
                  <a:lnTo>
                    <a:pt x="7" y="1"/>
                  </a:lnTo>
                  <a:lnTo>
                    <a:pt x="6" y="1"/>
                  </a:lnTo>
                  <a:lnTo>
                    <a:pt x="5" y="1"/>
                  </a:lnTo>
                  <a:lnTo>
                    <a:pt x="4" y="1"/>
                  </a:lnTo>
                  <a:lnTo>
                    <a:pt x="3" y="1"/>
                  </a:lnTo>
                  <a:lnTo>
                    <a:pt x="2" y="1"/>
                  </a:lnTo>
                </a:path>
              </a:pathLst>
            </a:custGeom>
            <a:solidFill>
              <a:srgbClr val="AAAAA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936" name="Freeform 454"/>
            <p:cNvSpPr>
              <a:spLocks/>
            </p:cNvSpPr>
            <p:nvPr/>
          </p:nvSpPr>
          <p:spPr bwMode="auto">
            <a:xfrm>
              <a:off x="1385" y="1587"/>
              <a:ext cx="32" cy="18"/>
            </a:xfrm>
            <a:custGeom>
              <a:avLst/>
              <a:gdLst>
                <a:gd name="T0" fmla="*/ 8 w 32"/>
                <a:gd name="T1" fmla="*/ 1 h 18"/>
                <a:gd name="T2" fmla="*/ 7 w 32"/>
                <a:gd name="T3" fmla="*/ 2 h 18"/>
                <a:gd name="T4" fmla="*/ 5 w 32"/>
                <a:gd name="T5" fmla="*/ 2 h 18"/>
                <a:gd name="T6" fmla="*/ 4 w 32"/>
                <a:gd name="T7" fmla="*/ 3 h 18"/>
                <a:gd name="T8" fmla="*/ 3 w 32"/>
                <a:gd name="T9" fmla="*/ 4 h 18"/>
                <a:gd name="T10" fmla="*/ 2 w 32"/>
                <a:gd name="T11" fmla="*/ 5 h 18"/>
                <a:gd name="T12" fmla="*/ 2 w 32"/>
                <a:gd name="T13" fmla="*/ 7 h 18"/>
                <a:gd name="T14" fmla="*/ 0 w 32"/>
                <a:gd name="T15" fmla="*/ 9 h 18"/>
                <a:gd name="T16" fmla="*/ 0 w 32"/>
                <a:gd name="T17" fmla="*/ 11 h 18"/>
                <a:gd name="T18" fmla="*/ 0 w 32"/>
                <a:gd name="T19" fmla="*/ 13 h 18"/>
                <a:gd name="T20" fmla="*/ 0 w 32"/>
                <a:gd name="T21" fmla="*/ 15 h 18"/>
                <a:gd name="T22" fmla="*/ 2 w 32"/>
                <a:gd name="T23" fmla="*/ 16 h 18"/>
                <a:gd name="T24" fmla="*/ 3 w 32"/>
                <a:gd name="T25" fmla="*/ 17 h 18"/>
                <a:gd name="T26" fmla="*/ 5 w 32"/>
                <a:gd name="T27" fmla="*/ 17 h 18"/>
                <a:gd name="T28" fmla="*/ 7 w 32"/>
                <a:gd name="T29" fmla="*/ 17 h 18"/>
                <a:gd name="T30" fmla="*/ 9 w 32"/>
                <a:gd name="T31" fmla="*/ 17 h 18"/>
                <a:gd name="T32" fmla="*/ 11 w 32"/>
                <a:gd name="T33" fmla="*/ 17 h 18"/>
                <a:gd name="T34" fmla="*/ 13 w 32"/>
                <a:gd name="T35" fmla="*/ 17 h 18"/>
                <a:gd name="T36" fmla="*/ 16 w 32"/>
                <a:gd name="T37" fmla="*/ 17 h 18"/>
                <a:gd name="T38" fmla="*/ 17 w 32"/>
                <a:gd name="T39" fmla="*/ 16 h 18"/>
                <a:gd name="T40" fmla="*/ 19 w 32"/>
                <a:gd name="T41" fmla="*/ 16 h 18"/>
                <a:gd name="T42" fmla="*/ 20 w 32"/>
                <a:gd name="T43" fmla="*/ 15 h 18"/>
                <a:gd name="T44" fmla="*/ 21 w 32"/>
                <a:gd name="T45" fmla="*/ 14 h 18"/>
                <a:gd name="T46" fmla="*/ 23 w 32"/>
                <a:gd name="T47" fmla="*/ 14 h 18"/>
                <a:gd name="T48" fmla="*/ 24 w 32"/>
                <a:gd name="T49" fmla="*/ 13 h 18"/>
                <a:gd name="T50" fmla="*/ 25 w 32"/>
                <a:gd name="T51" fmla="*/ 12 h 18"/>
                <a:gd name="T52" fmla="*/ 27 w 32"/>
                <a:gd name="T53" fmla="*/ 11 h 18"/>
                <a:gd name="T54" fmla="*/ 29 w 32"/>
                <a:gd name="T55" fmla="*/ 10 h 18"/>
                <a:gd name="T56" fmla="*/ 30 w 32"/>
                <a:gd name="T57" fmla="*/ 9 h 18"/>
                <a:gd name="T58" fmla="*/ 31 w 32"/>
                <a:gd name="T59" fmla="*/ 8 h 18"/>
                <a:gd name="T60" fmla="*/ 31 w 32"/>
                <a:gd name="T61" fmla="*/ 6 h 18"/>
                <a:gd name="T62" fmla="*/ 29 w 32"/>
                <a:gd name="T63" fmla="*/ 4 h 18"/>
                <a:gd name="T64" fmla="*/ 27 w 32"/>
                <a:gd name="T65" fmla="*/ 2 h 18"/>
                <a:gd name="T66" fmla="*/ 25 w 32"/>
                <a:gd name="T67" fmla="*/ 2 h 18"/>
                <a:gd name="T68" fmla="*/ 24 w 32"/>
                <a:gd name="T69" fmla="*/ 1 h 18"/>
                <a:gd name="T70" fmla="*/ 22 w 32"/>
                <a:gd name="T71" fmla="*/ 0 h 18"/>
                <a:gd name="T72" fmla="*/ 20 w 32"/>
                <a:gd name="T73" fmla="*/ 0 h 18"/>
                <a:gd name="T74" fmla="*/ 18 w 32"/>
                <a:gd name="T75" fmla="*/ 0 h 18"/>
                <a:gd name="T76" fmla="*/ 16 w 32"/>
                <a:gd name="T77" fmla="*/ 0 h 18"/>
                <a:gd name="T78" fmla="*/ 13 w 32"/>
                <a:gd name="T79" fmla="*/ 0 h 18"/>
                <a:gd name="T80" fmla="*/ 11 w 32"/>
                <a:gd name="T81" fmla="*/ 1 h 1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2" h="18">
                  <a:moveTo>
                    <a:pt x="10" y="1"/>
                  </a:moveTo>
                  <a:lnTo>
                    <a:pt x="8" y="1"/>
                  </a:lnTo>
                  <a:lnTo>
                    <a:pt x="8" y="2"/>
                  </a:lnTo>
                  <a:lnTo>
                    <a:pt x="7" y="2"/>
                  </a:lnTo>
                  <a:lnTo>
                    <a:pt x="6" y="2"/>
                  </a:lnTo>
                  <a:lnTo>
                    <a:pt x="5" y="2"/>
                  </a:lnTo>
                  <a:lnTo>
                    <a:pt x="5" y="3"/>
                  </a:lnTo>
                  <a:lnTo>
                    <a:pt x="4" y="3"/>
                  </a:lnTo>
                  <a:lnTo>
                    <a:pt x="4" y="4"/>
                  </a:lnTo>
                  <a:lnTo>
                    <a:pt x="3" y="4"/>
                  </a:lnTo>
                  <a:lnTo>
                    <a:pt x="3" y="5"/>
                  </a:lnTo>
                  <a:lnTo>
                    <a:pt x="2" y="5"/>
                  </a:lnTo>
                  <a:lnTo>
                    <a:pt x="2" y="6"/>
                  </a:lnTo>
                  <a:lnTo>
                    <a:pt x="2" y="7"/>
                  </a:lnTo>
                  <a:lnTo>
                    <a:pt x="1" y="8"/>
                  </a:lnTo>
                  <a:lnTo>
                    <a:pt x="0" y="9"/>
                  </a:lnTo>
                  <a:lnTo>
                    <a:pt x="0" y="10"/>
                  </a:lnTo>
                  <a:lnTo>
                    <a:pt x="0" y="11"/>
                  </a:lnTo>
                  <a:lnTo>
                    <a:pt x="0" y="12"/>
                  </a:lnTo>
                  <a:lnTo>
                    <a:pt x="0" y="13"/>
                  </a:lnTo>
                  <a:lnTo>
                    <a:pt x="0" y="14"/>
                  </a:lnTo>
                  <a:lnTo>
                    <a:pt x="0" y="15"/>
                  </a:lnTo>
                  <a:lnTo>
                    <a:pt x="1" y="15"/>
                  </a:lnTo>
                  <a:lnTo>
                    <a:pt x="2" y="16"/>
                  </a:lnTo>
                  <a:lnTo>
                    <a:pt x="2" y="17"/>
                  </a:lnTo>
                  <a:lnTo>
                    <a:pt x="3" y="17"/>
                  </a:lnTo>
                  <a:lnTo>
                    <a:pt x="4" y="17"/>
                  </a:lnTo>
                  <a:lnTo>
                    <a:pt x="5" y="17"/>
                  </a:lnTo>
                  <a:lnTo>
                    <a:pt x="6" y="17"/>
                  </a:lnTo>
                  <a:lnTo>
                    <a:pt x="7" y="17"/>
                  </a:lnTo>
                  <a:lnTo>
                    <a:pt x="8" y="17"/>
                  </a:lnTo>
                  <a:lnTo>
                    <a:pt x="9" y="17"/>
                  </a:lnTo>
                  <a:lnTo>
                    <a:pt x="10" y="17"/>
                  </a:lnTo>
                  <a:lnTo>
                    <a:pt x="11" y="17"/>
                  </a:lnTo>
                  <a:lnTo>
                    <a:pt x="12" y="17"/>
                  </a:lnTo>
                  <a:lnTo>
                    <a:pt x="13" y="17"/>
                  </a:lnTo>
                  <a:lnTo>
                    <a:pt x="14" y="17"/>
                  </a:lnTo>
                  <a:lnTo>
                    <a:pt x="16" y="17"/>
                  </a:lnTo>
                  <a:lnTo>
                    <a:pt x="16" y="16"/>
                  </a:lnTo>
                  <a:lnTo>
                    <a:pt x="17" y="16"/>
                  </a:lnTo>
                  <a:lnTo>
                    <a:pt x="18" y="16"/>
                  </a:lnTo>
                  <a:lnTo>
                    <a:pt x="19" y="16"/>
                  </a:lnTo>
                  <a:lnTo>
                    <a:pt x="19" y="15"/>
                  </a:lnTo>
                  <a:lnTo>
                    <a:pt x="20" y="15"/>
                  </a:lnTo>
                  <a:lnTo>
                    <a:pt x="21" y="15"/>
                  </a:lnTo>
                  <a:lnTo>
                    <a:pt x="21" y="14"/>
                  </a:lnTo>
                  <a:lnTo>
                    <a:pt x="22" y="14"/>
                  </a:lnTo>
                  <a:lnTo>
                    <a:pt x="23" y="14"/>
                  </a:lnTo>
                  <a:lnTo>
                    <a:pt x="23" y="13"/>
                  </a:lnTo>
                  <a:lnTo>
                    <a:pt x="24" y="13"/>
                  </a:lnTo>
                  <a:lnTo>
                    <a:pt x="25" y="13"/>
                  </a:lnTo>
                  <a:lnTo>
                    <a:pt x="25" y="12"/>
                  </a:lnTo>
                  <a:lnTo>
                    <a:pt x="26" y="12"/>
                  </a:lnTo>
                  <a:lnTo>
                    <a:pt x="27" y="11"/>
                  </a:lnTo>
                  <a:lnTo>
                    <a:pt x="28" y="11"/>
                  </a:lnTo>
                  <a:lnTo>
                    <a:pt x="29" y="10"/>
                  </a:lnTo>
                  <a:lnTo>
                    <a:pt x="29" y="9"/>
                  </a:lnTo>
                  <a:lnTo>
                    <a:pt x="30" y="9"/>
                  </a:lnTo>
                  <a:lnTo>
                    <a:pt x="31" y="9"/>
                  </a:lnTo>
                  <a:lnTo>
                    <a:pt x="31" y="8"/>
                  </a:lnTo>
                  <a:lnTo>
                    <a:pt x="31" y="7"/>
                  </a:lnTo>
                  <a:lnTo>
                    <a:pt x="31" y="6"/>
                  </a:lnTo>
                  <a:lnTo>
                    <a:pt x="30" y="4"/>
                  </a:lnTo>
                  <a:lnTo>
                    <a:pt x="29" y="4"/>
                  </a:lnTo>
                  <a:lnTo>
                    <a:pt x="28" y="3"/>
                  </a:lnTo>
                  <a:lnTo>
                    <a:pt x="27" y="2"/>
                  </a:lnTo>
                  <a:lnTo>
                    <a:pt x="26" y="2"/>
                  </a:lnTo>
                  <a:lnTo>
                    <a:pt x="25" y="2"/>
                  </a:lnTo>
                  <a:lnTo>
                    <a:pt x="25" y="1"/>
                  </a:lnTo>
                  <a:lnTo>
                    <a:pt x="24" y="1"/>
                  </a:lnTo>
                  <a:lnTo>
                    <a:pt x="23" y="1"/>
                  </a:lnTo>
                  <a:lnTo>
                    <a:pt x="22" y="0"/>
                  </a:lnTo>
                  <a:lnTo>
                    <a:pt x="21" y="0"/>
                  </a:lnTo>
                  <a:lnTo>
                    <a:pt x="20" y="0"/>
                  </a:lnTo>
                  <a:lnTo>
                    <a:pt x="19" y="0"/>
                  </a:lnTo>
                  <a:lnTo>
                    <a:pt x="18" y="0"/>
                  </a:lnTo>
                  <a:lnTo>
                    <a:pt x="17" y="0"/>
                  </a:lnTo>
                  <a:lnTo>
                    <a:pt x="16" y="0"/>
                  </a:lnTo>
                  <a:lnTo>
                    <a:pt x="14" y="0"/>
                  </a:lnTo>
                  <a:lnTo>
                    <a:pt x="13" y="0"/>
                  </a:lnTo>
                  <a:lnTo>
                    <a:pt x="12" y="0"/>
                  </a:lnTo>
                  <a:lnTo>
                    <a:pt x="11" y="1"/>
                  </a:lnTo>
                  <a:lnTo>
                    <a:pt x="10" y="1"/>
                  </a:lnTo>
                </a:path>
              </a:pathLst>
            </a:custGeom>
            <a:solidFill>
              <a:srgbClr val="AAAAA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937" name="Freeform 455"/>
            <p:cNvSpPr>
              <a:spLocks/>
            </p:cNvSpPr>
            <p:nvPr/>
          </p:nvSpPr>
          <p:spPr bwMode="auto">
            <a:xfrm>
              <a:off x="1466" y="1560"/>
              <a:ext cx="38" cy="20"/>
            </a:xfrm>
            <a:custGeom>
              <a:avLst/>
              <a:gdLst>
                <a:gd name="T0" fmla="*/ 0 w 38"/>
                <a:gd name="T1" fmla="*/ 9 h 20"/>
                <a:gd name="T2" fmla="*/ 0 w 38"/>
                <a:gd name="T3" fmla="*/ 11 h 20"/>
                <a:gd name="T4" fmla="*/ 0 w 38"/>
                <a:gd name="T5" fmla="*/ 13 h 20"/>
                <a:gd name="T6" fmla="*/ 1 w 38"/>
                <a:gd name="T7" fmla="*/ 14 h 20"/>
                <a:gd name="T8" fmla="*/ 3 w 38"/>
                <a:gd name="T9" fmla="*/ 15 h 20"/>
                <a:gd name="T10" fmla="*/ 4 w 38"/>
                <a:gd name="T11" fmla="*/ 17 h 20"/>
                <a:gd name="T12" fmla="*/ 6 w 38"/>
                <a:gd name="T13" fmla="*/ 18 h 20"/>
                <a:gd name="T14" fmla="*/ 8 w 38"/>
                <a:gd name="T15" fmla="*/ 18 h 20"/>
                <a:gd name="T16" fmla="*/ 9 w 38"/>
                <a:gd name="T17" fmla="*/ 19 h 20"/>
                <a:gd name="T18" fmla="*/ 11 w 38"/>
                <a:gd name="T19" fmla="*/ 19 h 20"/>
                <a:gd name="T20" fmla="*/ 13 w 38"/>
                <a:gd name="T21" fmla="*/ 19 h 20"/>
                <a:gd name="T22" fmla="*/ 15 w 38"/>
                <a:gd name="T23" fmla="*/ 19 h 20"/>
                <a:gd name="T24" fmla="*/ 17 w 38"/>
                <a:gd name="T25" fmla="*/ 19 h 20"/>
                <a:gd name="T26" fmla="*/ 21 w 38"/>
                <a:gd name="T27" fmla="*/ 19 h 20"/>
                <a:gd name="T28" fmla="*/ 23 w 38"/>
                <a:gd name="T29" fmla="*/ 19 h 20"/>
                <a:gd name="T30" fmla="*/ 25 w 38"/>
                <a:gd name="T31" fmla="*/ 19 h 20"/>
                <a:gd name="T32" fmla="*/ 27 w 38"/>
                <a:gd name="T33" fmla="*/ 19 h 20"/>
                <a:gd name="T34" fmla="*/ 29 w 38"/>
                <a:gd name="T35" fmla="*/ 19 h 20"/>
                <a:gd name="T36" fmla="*/ 31 w 38"/>
                <a:gd name="T37" fmla="*/ 18 h 20"/>
                <a:gd name="T38" fmla="*/ 32 w 38"/>
                <a:gd name="T39" fmla="*/ 17 h 20"/>
                <a:gd name="T40" fmla="*/ 34 w 38"/>
                <a:gd name="T41" fmla="*/ 17 h 20"/>
                <a:gd name="T42" fmla="*/ 34 w 38"/>
                <a:gd name="T43" fmla="*/ 15 h 20"/>
                <a:gd name="T44" fmla="*/ 35 w 38"/>
                <a:gd name="T45" fmla="*/ 14 h 20"/>
                <a:gd name="T46" fmla="*/ 36 w 38"/>
                <a:gd name="T47" fmla="*/ 13 h 20"/>
                <a:gd name="T48" fmla="*/ 37 w 38"/>
                <a:gd name="T49" fmla="*/ 12 h 20"/>
                <a:gd name="T50" fmla="*/ 37 w 38"/>
                <a:gd name="T51" fmla="*/ 10 h 20"/>
                <a:gd name="T52" fmla="*/ 37 w 38"/>
                <a:gd name="T53" fmla="*/ 8 h 20"/>
                <a:gd name="T54" fmla="*/ 36 w 38"/>
                <a:gd name="T55" fmla="*/ 6 h 20"/>
                <a:gd name="T56" fmla="*/ 36 w 38"/>
                <a:gd name="T57" fmla="*/ 4 h 20"/>
                <a:gd name="T58" fmla="*/ 35 w 38"/>
                <a:gd name="T59" fmla="*/ 3 h 20"/>
                <a:gd name="T60" fmla="*/ 33 w 38"/>
                <a:gd name="T61" fmla="*/ 2 h 20"/>
                <a:gd name="T62" fmla="*/ 31 w 38"/>
                <a:gd name="T63" fmla="*/ 1 h 20"/>
                <a:gd name="T64" fmla="*/ 28 w 38"/>
                <a:gd name="T65" fmla="*/ 1 h 20"/>
                <a:gd name="T66" fmla="*/ 25 w 38"/>
                <a:gd name="T67" fmla="*/ 1 h 20"/>
                <a:gd name="T68" fmla="*/ 23 w 38"/>
                <a:gd name="T69" fmla="*/ 0 h 20"/>
                <a:gd name="T70" fmla="*/ 21 w 38"/>
                <a:gd name="T71" fmla="*/ 0 h 20"/>
                <a:gd name="T72" fmla="*/ 19 w 38"/>
                <a:gd name="T73" fmla="*/ 0 h 20"/>
                <a:gd name="T74" fmla="*/ 16 w 38"/>
                <a:gd name="T75" fmla="*/ 0 h 20"/>
                <a:gd name="T76" fmla="*/ 14 w 38"/>
                <a:gd name="T77" fmla="*/ 1 h 20"/>
                <a:gd name="T78" fmla="*/ 12 w 38"/>
                <a:gd name="T79" fmla="*/ 1 h 20"/>
                <a:gd name="T80" fmla="*/ 10 w 38"/>
                <a:gd name="T81" fmla="*/ 1 h 20"/>
                <a:gd name="T82" fmla="*/ 8 w 38"/>
                <a:gd name="T83" fmla="*/ 2 h 20"/>
                <a:gd name="T84" fmla="*/ 6 w 38"/>
                <a:gd name="T85" fmla="*/ 3 h 20"/>
                <a:gd name="T86" fmla="*/ 4 w 38"/>
                <a:gd name="T87" fmla="*/ 5 h 20"/>
                <a:gd name="T88" fmla="*/ 3 w 38"/>
                <a:gd name="T89" fmla="*/ 6 h 20"/>
                <a:gd name="T90" fmla="*/ 1 w 38"/>
                <a:gd name="T91" fmla="*/ 7 h 2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8" h="20">
                  <a:moveTo>
                    <a:pt x="1" y="8"/>
                  </a:moveTo>
                  <a:lnTo>
                    <a:pt x="0" y="9"/>
                  </a:lnTo>
                  <a:lnTo>
                    <a:pt x="0" y="10"/>
                  </a:lnTo>
                  <a:lnTo>
                    <a:pt x="0" y="11"/>
                  </a:lnTo>
                  <a:lnTo>
                    <a:pt x="0" y="12"/>
                  </a:lnTo>
                  <a:lnTo>
                    <a:pt x="0" y="13"/>
                  </a:lnTo>
                  <a:lnTo>
                    <a:pt x="1" y="13"/>
                  </a:lnTo>
                  <a:lnTo>
                    <a:pt x="1" y="14"/>
                  </a:lnTo>
                  <a:lnTo>
                    <a:pt x="2" y="15"/>
                  </a:lnTo>
                  <a:lnTo>
                    <a:pt x="3" y="15"/>
                  </a:lnTo>
                  <a:lnTo>
                    <a:pt x="3" y="16"/>
                  </a:lnTo>
                  <a:lnTo>
                    <a:pt x="4" y="17"/>
                  </a:lnTo>
                  <a:lnTo>
                    <a:pt x="5" y="17"/>
                  </a:lnTo>
                  <a:lnTo>
                    <a:pt x="6" y="18"/>
                  </a:lnTo>
                  <a:lnTo>
                    <a:pt x="7" y="18"/>
                  </a:lnTo>
                  <a:lnTo>
                    <a:pt x="8" y="18"/>
                  </a:lnTo>
                  <a:lnTo>
                    <a:pt x="9" y="18"/>
                  </a:lnTo>
                  <a:lnTo>
                    <a:pt x="9" y="19"/>
                  </a:lnTo>
                  <a:lnTo>
                    <a:pt x="10" y="19"/>
                  </a:lnTo>
                  <a:lnTo>
                    <a:pt x="11" y="19"/>
                  </a:lnTo>
                  <a:lnTo>
                    <a:pt x="12" y="19"/>
                  </a:lnTo>
                  <a:lnTo>
                    <a:pt x="13" y="19"/>
                  </a:lnTo>
                  <a:lnTo>
                    <a:pt x="14" y="19"/>
                  </a:lnTo>
                  <a:lnTo>
                    <a:pt x="15" y="19"/>
                  </a:lnTo>
                  <a:lnTo>
                    <a:pt x="16" y="19"/>
                  </a:lnTo>
                  <a:lnTo>
                    <a:pt x="17" y="19"/>
                  </a:lnTo>
                  <a:lnTo>
                    <a:pt x="20" y="19"/>
                  </a:lnTo>
                  <a:lnTo>
                    <a:pt x="21" y="19"/>
                  </a:lnTo>
                  <a:lnTo>
                    <a:pt x="22" y="19"/>
                  </a:lnTo>
                  <a:lnTo>
                    <a:pt x="23" y="19"/>
                  </a:lnTo>
                  <a:lnTo>
                    <a:pt x="24" y="19"/>
                  </a:lnTo>
                  <a:lnTo>
                    <a:pt x="25" y="19"/>
                  </a:lnTo>
                  <a:lnTo>
                    <a:pt x="26" y="19"/>
                  </a:lnTo>
                  <a:lnTo>
                    <a:pt x="27" y="19"/>
                  </a:lnTo>
                  <a:lnTo>
                    <a:pt x="28" y="19"/>
                  </a:lnTo>
                  <a:lnTo>
                    <a:pt x="29" y="19"/>
                  </a:lnTo>
                  <a:lnTo>
                    <a:pt x="30" y="19"/>
                  </a:lnTo>
                  <a:lnTo>
                    <a:pt x="31" y="18"/>
                  </a:lnTo>
                  <a:lnTo>
                    <a:pt x="32" y="18"/>
                  </a:lnTo>
                  <a:lnTo>
                    <a:pt x="32" y="17"/>
                  </a:lnTo>
                  <a:lnTo>
                    <a:pt x="33" y="17"/>
                  </a:lnTo>
                  <a:lnTo>
                    <a:pt x="34" y="17"/>
                  </a:lnTo>
                  <a:lnTo>
                    <a:pt x="34" y="16"/>
                  </a:lnTo>
                  <a:lnTo>
                    <a:pt x="34" y="15"/>
                  </a:lnTo>
                  <a:lnTo>
                    <a:pt x="35" y="15"/>
                  </a:lnTo>
                  <a:lnTo>
                    <a:pt x="35" y="14"/>
                  </a:lnTo>
                  <a:lnTo>
                    <a:pt x="36" y="14"/>
                  </a:lnTo>
                  <a:lnTo>
                    <a:pt x="36" y="13"/>
                  </a:lnTo>
                  <a:lnTo>
                    <a:pt x="36" y="12"/>
                  </a:lnTo>
                  <a:lnTo>
                    <a:pt x="37" y="12"/>
                  </a:lnTo>
                  <a:lnTo>
                    <a:pt x="37" y="11"/>
                  </a:lnTo>
                  <a:lnTo>
                    <a:pt x="37" y="10"/>
                  </a:lnTo>
                  <a:lnTo>
                    <a:pt x="37" y="9"/>
                  </a:lnTo>
                  <a:lnTo>
                    <a:pt x="37" y="8"/>
                  </a:lnTo>
                  <a:lnTo>
                    <a:pt x="37" y="7"/>
                  </a:lnTo>
                  <a:lnTo>
                    <a:pt x="36" y="6"/>
                  </a:lnTo>
                  <a:lnTo>
                    <a:pt x="36" y="5"/>
                  </a:lnTo>
                  <a:lnTo>
                    <a:pt x="36" y="4"/>
                  </a:lnTo>
                  <a:lnTo>
                    <a:pt x="35" y="4"/>
                  </a:lnTo>
                  <a:lnTo>
                    <a:pt x="35" y="3"/>
                  </a:lnTo>
                  <a:lnTo>
                    <a:pt x="34" y="3"/>
                  </a:lnTo>
                  <a:lnTo>
                    <a:pt x="33" y="2"/>
                  </a:lnTo>
                  <a:lnTo>
                    <a:pt x="32" y="1"/>
                  </a:lnTo>
                  <a:lnTo>
                    <a:pt x="31" y="1"/>
                  </a:lnTo>
                  <a:lnTo>
                    <a:pt x="30" y="1"/>
                  </a:lnTo>
                  <a:lnTo>
                    <a:pt x="28" y="1"/>
                  </a:lnTo>
                  <a:lnTo>
                    <a:pt x="26" y="1"/>
                  </a:lnTo>
                  <a:lnTo>
                    <a:pt x="25" y="1"/>
                  </a:lnTo>
                  <a:lnTo>
                    <a:pt x="24" y="0"/>
                  </a:lnTo>
                  <a:lnTo>
                    <a:pt x="23" y="0"/>
                  </a:lnTo>
                  <a:lnTo>
                    <a:pt x="22" y="0"/>
                  </a:lnTo>
                  <a:lnTo>
                    <a:pt x="21" y="0"/>
                  </a:lnTo>
                  <a:lnTo>
                    <a:pt x="20" y="0"/>
                  </a:lnTo>
                  <a:lnTo>
                    <a:pt x="19" y="0"/>
                  </a:lnTo>
                  <a:lnTo>
                    <a:pt x="17" y="0"/>
                  </a:lnTo>
                  <a:lnTo>
                    <a:pt x="16" y="0"/>
                  </a:lnTo>
                  <a:lnTo>
                    <a:pt x="15" y="1"/>
                  </a:lnTo>
                  <a:lnTo>
                    <a:pt x="14" y="1"/>
                  </a:lnTo>
                  <a:lnTo>
                    <a:pt x="13" y="1"/>
                  </a:lnTo>
                  <a:lnTo>
                    <a:pt x="12" y="1"/>
                  </a:lnTo>
                  <a:lnTo>
                    <a:pt x="11" y="1"/>
                  </a:lnTo>
                  <a:lnTo>
                    <a:pt x="10" y="1"/>
                  </a:lnTo>
                  <a:lnTo>
                    <a:pt x="9" y="2"/>
                  </a:lnTo>
                  <a:lnTo>
                    <a:pt x="8" y="2"/>
                  </a:lnTo>
                  <a:lnTo>
                    <a:pt x="7" y="3"/>
                  </a:lnTo>
                  <a:lnTo>
                    <a:pt x="6" y="3"/>
                  </a:lnTo>
                  <a:lnTo>
                    <a:pt x="5" y="4"/>
                  </a:lnTo>
                  <a:lnTo>
                    <a:pt x="4" y="5"/>
                  </a:lnTo>
                  <a:lnTo>
                    <a:pt x="3" y="5"/>
                  </a:lnTo>
                  <a:lnTo>
                    <a:pt x="3" y="6"/>
                  </a:lnTo>
                  <a:lnTo>
                    <a:pt x="2" y="7"/>
                  </a:lnTo>
                  <a:lnTo>
                    <a:pt x="1" y="7"/>
                  </a:lnTo>
                  <a:lnTo>
                    <a:pt x="1" y="8"/>
                  </a:lnTo>
                </a:path>
              </a:pathLst>
            </a:custGeom>
            <a:solidFill>
              <a:srgbClr val="AAAAA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938" name="Freeform 456"/>
            <p:cNvSpPr>
              <a:spLocks/>
            </p:cNvSpPr>
            <p:nvPr/>
          </p:nvSpPr>
          <p:spPr bwMode="auto">
            <a:xfrm>
              <a:off x="1502" y="1534"/>
              <a:ext cx="38" cy="26"/>
            </a:xfrm>
            <a:custGeom>
              <a:avLst/>
              <a:gdLst>
                <a:gd name="T0" fmla="*/ 0 w 38"/>
                <a:gd name="T1" fmla="*/ 13 h 26"/>
                <a:gd name="T2" fmla="*/ 0 w 38"/>
                <a:gd name="T3" fmla="*/ 15 h 26"/>
                <a:gd name="T4" fmla="*/ 0 w 38"/>
                <a:gd name="T5" fmla="*/ 17 h 26"/>
                <a:gd name="T6" fmla="*/ 1 w 38"/>
                <a:gd name="T7" fmla="*/ 18 h 26"/>
                <a:gd name="T8" fmla="*/ 2 w 38"/>
                <a:gd name="T9" fmla="*/ 19 h 26"/>
                <a:gd name="T10" fmla="*/ 4 w 38"/>
                <a:gd name="T11" fmla="*/ 21 h 26"/>
                <a:gd name="T12" fmla="*/ 6 w 38"/>
                <a:gd name="T13" fmla="*/ 22 h 26"/>
                <a:gd name="T14" fmla="*/ 7 w 38"/>
                <a:gd name="T15" fmla="*/ 23 h 26"/>
                <a:gd name="T16" fmla="*/ 9 w 38"/>
                <a:gd name="T17" fmla="*/ 24 h 26"/>
                <a:gd name="T18" fmla="*/ 11 w 38"/>
                <a:gd name="T19" fmla="*/ 24 h 26"/>
                <a:gd name="T20" fmla="*/ 13 w 38"/>
                <a:gd name="T21" fmla="*/ 24 h 26"/>
                <a:gd name="T22" fmla="*/ 15 w 38"/>
                <a:gd name="T23" fmla="*/ 25 h 26"/>
                <a:gd name="T24" fmla="*/ 17 w 38"/>
                <a:gd name="T25" fmla="*/ 24 h 26"/>
                <a:gd name="T26" fmla="*/ 19 w 38"/>
                <a:gd name="T27" fmla="*/ 24 h 26"/>
                <a:gd name="T28" fmla="*/ 21 w 38"/>
                <a:gd name="T29" fmla="*/ 24 h 26"/>
                <a:gd name="T30" fmla="*/ 23 w 38"/>
                <a:gd name="T31" fmla="*/ 24 h 26"/>
                <a:gd name="T32" fmla="*/ 25 w 38"/>
                <a:gd name="T33" fmla="*/ 24 h 26"/>
                <a:gd name="T34" fmla="*/ 27 w 38"/>
                <a:gd name="T35" fmla="*/ 24 h 26"/>
                <a:gd name="T36" fmla="*/ 29 w 38"/>
                <a:gd name="T37" fmla="*/ 24 h 26"/>
                <a:gd name="T38" fmla="*/ 30 w 38"/>
                <a:gd name="T39" fmla="*/ 23 h 26"/>
                <a:gd name="T40" fmla="*/ 32 w 38"/>
                <a:gd name="T41" fmla="*/ 23 h 26"/>
                <a:gd name="T42" fmla="*/ 34 w 38"/>
                <a:gd name="T43" fmla="*/ 23 h 26"/>
                <a:gd name="T44" fmla="*/ 35 w 38"/>
                <a:gd name="T45" fmla="*/ 21 h 26"/>
                <a:gd name="T46" fmla="*/ 36 w 38"/>
                <a:gd name="T47" fmla="*/ 20 h 26"/>
                <a:gd name="T48" fmla="*/ 37 w 38"/>
                <a:gd name="T49" fmla="*/ 19 h 26"/>
                <a:gd name="T50" fmla="*/ 37 w 38"/>
                <a:gd name="T51" fmla="*/ 17 h 26"/>
                <a:gd name="T52" fmla="*/ 37 w 38"/>
                <a:gd name="T53" fmla="*/ 15 h 26"/>
                <a:gd name="T54" fmla="*/ 37 w 38"/>
                <a:gd name="T55" fmla="*/ 13 h 26"/>
                <a:gd name="T56" fmla="*/ 36 w 38"/>
                <a:gd name="T57" fmla="*/ 10 h 26"/>
                <a:gd name="T58" fmla="*/ 37 w 38"/>
                <a:gd name="T59" fmla="*/ 9 h 26"/>
                <a:gd name="T60" fmla="*/ 37 w 38"/>
                <a:gd name="T61" fmla="*/ 7 h 26"/>
                <a:gd name="T62" fmla="*/ 37 w 38"/>
                <a:gd name="T63" fmla="*/ 5 h 26"/>
                <a:gd name="T64" fmla="*/ 37 w 38"/>
                <a:gd name="T65" fmla="*/ 3 h 26"/>
                <a:gd name="T66" fmla="*/ 37 w 38"/>
                <a:gd name="T67" fmla="*/ 1 h 26"/>
                <a:gd name="T68" fmla="*/ 35 w 38"/>
                <a:gd name="T69" fmla="*/ 1 h 26"/>
                <a:gd name="T70" fmla="*/ 33 w 38"/>
                <a:gd name="T71" fmla="*/ 1 h 26"/>
                <a:gd name="T72" fmla="*/ 31 w 38"/>
                <a:gd name="T73" fmla="*/ 1 h 26"/>
                <a:gd name="T74" fmla="*/ 28 w 38"/>
                <a:gd name="T75" fmla="*/ 2 h 26"/>
                <a:gd name="T76" fmla="*/ 26 w 38"/>
                <a:gd name="T77" fmla="*/ 2 h 26"/>
                <a:gd name="T78" fmla="*/ 23 w 38"/>
                <a:gd name="T79" fmla="*/ 2 h 26"/>
                <a:gd name="T80" fmla="*/ 21 w 38"/>
                <a:gd name="T81" fmla="*/ 2 h 26"/>
                <a:gd name="T82" fmla="*/ 18 w 38"/>
                <a:gd name="T83" fmla="*/ 3 h 26"/>
                <a:gd name="T84" fmla="*/ 15 w 38"/>
                <a:gd name="T85" fmla="*/ 3 h 26"/>
                <a:gd name="T86" fmla="*/ 13 w 38"/>
                <a:gd name="T87" fmla="*/ 4 h 26"/>
                <a:gd name="T88" fmla="*/ 10 w 38"/>
                <a:gd name="T89" fmla="*/ 4 h 26"/>
                <a:gd name="T90" fmla="*/ 8 w 38"/>
                <a:gd name="T91" fmla="*/ 5 h 26"/>
                <a:gd name="T92" fmla="*/ 6 w 38"/>
                <a:gd name="T93" fmla="*/ 6 h 26"/>
                <a:gd name="T94" fmla="*/ 4 w 38"/>
                <a:gd name="T95" fmla="*/ 8 h 26"/>
                <a:gd name="T96" fmla="*/ 2 w 38"/>
                <a:gd name="T97" fmla="*/ 10 h 26"/>
                <a:gd name="T98" fmla="*/ 1 w 38"/>
                <a:gd name="T99" fmla="*/ 13 h 2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8" h="26">
                  <a:moveTo>
                    <a:pt x="1" y="13"/>
                  </a:moveTo>
                  <a:lnTo>
                    <a:pt x="0" y="13"/>
                  </a:lnTo>
                  <a:lnTo>
                    <a:pt x="0" y="14"/>
                  </a:lnTo>
                  <a:lnTo>
                    <a:pt x="0" y="15"/>
                  </a:lnTo>
                  <a:lnTo>
                    <a:pt x="0" y="16"/>
                  </a:lnTo>
                  <a:lnTo>
                    <a:pt x="0" y="17"/>
                  </a:lnTo>
                  <a:lnTo>
                    <a:pt x="0" y="18"/>
                  </a:lnTo>
                  <a:lnTo>
                    <a:pt x="1" y="18"/>
                  </a:lnTo>
                  <a:lnTo>
                    <a:pt x="1" y="19"/>
                  </a:lnTo>
                  <a:lnTo>
                    <a:pt x="2" y="19"/>
                  </a:lnTo>
                  <a:lnTo>
                    <a:pt x="2" y="20"/>
                  </a:lnTo>
                  <a:lnTo>
                    <a:pt x="4" y="21"/>
                  </a:lnTo>
                  <a:lnTo>
                    <a:pt x="5" y="22"/>
                  </a:lnTo>
                  <a:lnTo>
                    <a:pt x="6" y="22"/>
                  </a:lnTo>
                  <a:lnTo>
                    <a:pt x="6" y="23"/>
                  </a:lnTo>
                  <a:lnTo>
                    <a:pt x="7" y="23"/>
                  </a:lnTo>
                  <a:lnTo>
                    <a:pt x="8" y="23"/>
                  </a:lnTo>
                  <a:lnTo>
                    <a:pt x="9" y="24"/>
                  </a:lnTo>
                  <a:lnTo>
                    <a:pt x="10" y="24"/>
                  </a:lnTo>
                  <a:lnTo>
                    <a:pt x="11" y="24"/>
                  </a:lnTo>
                  <a:lnTo>
                    <a:pt x="12" y="24"/>
                  </a:lnTo>
                  <a:lnTo>
                    <a:pt x="13" y="24"/>
                  </a:lnTo>
                  <a:lnTo>
                    <a:pt x="14" y="25"/>
                  </a:lnTo>
                  <a:lnTo>
                    <a:pt x="15" y="25"/>
                  </a:lnTo>
                  <a:lnTo>
                    <a:pt x="16" y="25"/>
                  </a:lnTo>
                  <a:lnTo>
                    <a:pt x="17" y="24"/>
                  </a:lnTo>
                  <a:lnTo>
                    <a:pt x="18" y="24"/>
                  </a:lnTo>
                  <a:lnTo>
                    <a:pt x="19" y="24"/>
                  </a:lnTo>
                  <a:lnTo>
                    <a:pt x="20" y="24"/>
                  </a:lnTo>
                  <a:lnTo>
                    <a:pt x="21" y="24"/>
                  </a:lnTo>
                  <a:lnTo>
                    <a:pt x="22" y="24"/>
                  </a:lnTo>
                  <a:lnTo>
                    <a:pt x="23" y="24"/>
                  </a:lnTo>
                  <a:lnTo>
                    <a:pt x="24" y="24"/>
                  </a:lnTo>
                  <a:lnTo>
                    <a:pt x="25" y="24"/>
                  </a:lnTo>
                  <a:lnTo>
                    <a:pt x="26" y="24"/>
                  </a:lnTo>
                  <a:lnTo>
                    <a:pt x="27" y="24"/>
                  </a:lnTo>
                  <a:lnTo>
                    <a:pt x="28" y="24"/>
                  </a:lnTo>
                  <a:lnTo>
                    <a:pt x="29" y="24"/>
                  </a:lnTo>
                  <a:lnTo>
                    <a:pt x="30" y="24"/>
                  </a:lnTo>
                  <a:lnTo>
                    <a:pt x="30" y="23"/>
                  </a:lnTo>
                  <a:lnTo>
                    <a:pt x="31" y="23"/>
                  </a:lnTo>
                  <a:lnTo>
                    <a:pt x="32" y="23"/>
                  </a:lnTo>
                  <a:lnTo>
                    <a:pt x="33" y="23"/>
                  </a:lnTo>
                  <a:lnTo>
                    <a:pt x="34" y="23"/>
                  </a:lnTo>
                  <a:lnTo>
                    <a:pt x="34" y="22"/>
                  </a:lnTo>
                  <a:lnTo>
                    <a:pt x="35" y="21"/>
                  </a:lnTo>
                  <a:lnTo>
                    <a:pt x="36" y="21"/>
                  </a:lnTo>
                  <a:lnTo>
                    <a:pt x="36" y="20"/>
                  </a:lnTo>
                  <a:lnTo>
                    <a:pt x="36" y="19"/>
                  </a:lnTo>
                  <a:lnTo>
                    <a:pt x="37" y="19"/>
                  </a:lnTo>
                  <a:lnTo>
                    <a:pt x="37" y="18"/>
                  </a:lnTo>
                  <a:lnTo>
                    <a:pt x="37" y="17"/>
                  </a:lnTo>
                  <a:lnTo>
                    <a:pt x="37" y="16"/>
                  </a:lnTo>
                  <a:lnTo>
                    <a:pt x="37" y="15"/>
                  </a:lnTo>
                  <a:lnTo>
                    <a:pt x="37" y="14"/>
                  </a:lnTo>
                  <a:lnTo>
                    <a:pt x="37" y="13"/>
                  </a:lnTo>
                  <a:lnTo>
                    <a:pt x="36" y="11"/>
                  </a:lnTo>
                  <a:lnTo>
                    <a:pt x="36" y="10"/>
                  </a:lnTo>
                  <a:lnTo>
                    <a:pt x="36" y="9"/>
                  </a:lnTo>
                  <a:lnTo>
                    <a:pt x="37" y="9"/>
                  </a:lnTo>
                  <a:lnTo>
                    <a:pt x="37" y="8"/>
                  </a:lnTo>
                  <a:lnTo>
                    <a:pt x="37" y="7"/>
                  </a:lnTo>
                  <a:lnTo>
                    <a:pt x="37" y="6"/>
                  </a:lnTo>
                  <a:lnTo>
                    <a:pt x="37" y="5"/>
                  </a:lnTo>
                  <a:lnTo>
                    <a:pt x="37" y="4"/>
                  </a:lnTo>
                  <a:lnTo>
                    <a:pt x="37" y="3"/>
                  </a:lnTo>
                  <a:lnTo>
                    <a:pt x="37" y="2"/>
                  </a:lnTo>
                  <a:lnTo>
                    <a:pt x="37" y="1"/>
                  </a:lnTo>
                  <a:lnTo>
                    <a:pt x="37" y="0"/>
                  </a:lnTo>
                  <a:lnTo>
                    <a:pt x="35" y="1"/>
                  </a:lnTo>
                  <a:lnTo>
                    <a:pt x="34" y="1"/>
                  </a:lnTo>
                  <a:lnTo>
                    <a:pt x="33" y="1"/>
                  </a:lnTo>
                  <a:lnTo>
                    <a:pt x="32" y="1"/>
                  </a:lnTo>
                  <a:lnTo>
                    <a:pt x="31" y="1"/>
                  </a:lnTo>
                  <a:lnTo>
                    <a:pt x="30" y="2"/>
                  </a:lnTo>
                  <a:lnTo>
                    <a:pt x="28" y="2"/>
                  </a:lnTo>
                  <a:lnTo>
                    <a:pt x="27" y="2"/>
                  </a:lnTo>
                  <a:lnTo>
                    <a:pt x="26" y="2"/>
                  </a:lnTo>
                  <a:lnTo>
                    <a:pt x="24" y="2"/>
                  </a:lnTo>
                  <a:lnTo>
                    <a:pt x="23" y="2"/>
                  </a:lnTo>
                  <a:lnTo>
                    <a:pt x="22" y="2"/>
                  </a:lnTo>
                  <a:lnTo>
                    <a:pt x="21" y="2"/>
                  </a:lnTo>
                  <a:lnTo>
                    <a:pt x="19" y="2"/>
                  </a:lnTo>
                  <a:lnTo>
                    <a:pt x="18" y="3"/>
                  </a:lnTo>
                  <a:lnTo>
                    <a:pt x="17" y="3"/>
                  </a:lnTo>
                  <a:lnTo>
                    <a:pt x="15" y="3"/>
                  </a:lnTo>
                  <a:lnTo>
                    <a:pt x="14" y="3"/>
                  </a:lnTo>
                  <a:lnTo>
                    <a:pt x="13" y="4"/>
                  </a:lnTo>
                  <a:lnTo>
                    <a:pt x="12" y="4"/>
                  </a:lnTo>
                  <a:lnTo>
                    <a:pt x="10" y="4"/>
                  </a:lnTo>
                  <a:lnTo>
                    <a:pt x="9" y="5"/>
                  </a:lnTo>
                  <a:lnTo>
                    <a:pt x="8" y="5"/>
                  </a:lnTo>
                  <a:lnTo>
                    <a:pt x="7" y="6"/>
                  </a:lnTo>
                  <a:lnTo>
                    <a:pt x="6" y="6"/>
                  </a:lnTo>
                  <a:lnTo>
                    <a:pt x="5" y="7"/>
                  </a:lnTo>
                  <a:lnTo>
                    <a:pt x="4" y="8"/>
                  </a:lnTo>
                  <a:lnTo>
                    <a:pt x="3" y="8"/>
                  </a:lnTo>
                  <a:lnTo>
                    <a:pt x="2" y="10"/>
                  </a:lnTo>
                  <a:lnTo>
                    <a:pt x="1" y="10"/>
                  </a:lnTo>
                  <a:lnTo>
                    <a:pt x="1" y="13"/>
                  </a:lnTo>
                </a:path>
              </a:pathLst>
            </a:custGeom>
            <a:solidFill>
              <a:srgbClr val="AAAAA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939" name="Freeform 457"/>
            <p:cNvSpPr>
              <a:spLocks/>
            </p:cNvSpPr>
            <p:nvPr/>
          </p:nvSpPr>
          <p:spPr bwMode="auto">
            <a:xfrm>
              <a:off x="1548" y="1524"/>
              <a:ext cx="33" cy="22"/>
            </a:xfrm>
            <a:custGeom>
              <a:avLst/>
              <a:gdLst>
                <a:gd name="T0" fmla="*/ 1 w 33"/>
                <a:gd name="T1" fmla="*/ 4 h 22"/>
                <a:gd name="T2" fmla="*/ 0 w 33"/>
                <a:gd name="T3" fmla="*/ 5 h 22"/>
                <a:gd name="T4" fmla="*/ 0 w 33"/>
                <a:gd name="T5" fmla="*/ 7 h 22"/>
                <a:gd name="T6" fmla="*/ 1 w 33"/>
                <a:gd name="T7" fmla="*/ 8 h 22"/>
                <a:gd name="T8" fmla="*/ 1 w 33"/>
                <a:gd name="T9" fmla="*/ 11 h 22"/>
                <a:gd name="T10" fmla="*/ 2 w 33"/>
                <a:gd name="T11" fmla="*/ 12 h 22"/>
                <a:gd name="T12" fmla="*/ 3 w 33"/>
                <a:gd name="T13" fmla="*/ 14 h 22"/>
                <a:gd name="T14" fmla="*/ 4 w 33"/>
                <a:gd name="T15" fmla="*/ 15 h 22"/>
                <a:gd name="T16" fmla="*/ 5 w 33"/>
                <a:gd name="T17" fmla="*/ 16 h 22"/>
                <a:gd name="T18" fmla="*/ 7 w 33"/>
                <a:gd name="T19" fmla="*/ 17 h 22"/>
                <a:gd name="T20" fmla="*/ 8 w 33"/>
                <a:gd name="T21" fmla="*/ 18 h 22"/>
                <a:gd name="T22" fmla="*/ 9 w 33"/>
                <a:gd name="T23" fmla="*/ 19 h 22"/>
                <a:gd name="T24" fmla="*/ 10 w 33"/>
                <a:gd name="T25" fmla="*/ 20 h 22"/>
                <a:gd name="T26" fmla="*/ 12 w 33"/>
                <a:gd name="T27" fmla="*/ 20 h 22"/>
                <a:gd name="T28" fmla="*/ 14 w 33"/>
                <a:gd name="T29" fmla="*/ 20 h 22"/>
                <a:gd name="T30" fmla="*/ 16 w 33"/>
                <a:gd name="T31" fmla="*/ 20 h 22"/>
                <a:gd name="T32" fmla="*/ 18 w 33"/>
                <a:gd name="T33" fmla="*/ 20 h 22"/>
                <a:gd name="T34" fmla="*/ 20 w 33"/>
                <a:gd name="T35" fmla="*/ 21 h 22"/>
                <a:gd name="T36" fmla="*/ 22 w 33"/>
                <a:gd name="T37" fmla="*/ 21 h 22"/>
                <a:gd name="T38" fmla="*/ 24 w 33"/>
                <a:gd name="T39" fmla="*/ 21 h 22"/>
                <a:gd name="T40" fmla="*/ 26 w 33"/>
                <a:gd name="T41" fmla="*/ 21 h 22"/>
                <a:gd name="T42" fmla="*/ 28 w 33"/>
                <a:gd name="T43" fmla="*/ 21 h 22"/>
                <a:gd name="T44" fmla="*/ 29 w 33"/>
                <a:gd name="T45" fmla="*/ 20 h 22"/>
                <a:gd name="T46" fmla="*/ 30 w 33"/>
                <a:gd name="T47" fmla="*/ 19 h 22"/>
                <a:gd name="T48" fmla="*/ 31 w 33"/>
                <a:gd name="T49" fmla="*/ 18 h 22"/>
                <a:gd name="T50" fmla="*/ 31 w 33"/>
                <a:gd name="T51" fmla="*/ 16 h 22"/>
                <a:gd name="T52" fmla="*/ 32 w 33"/>
                <a:gd name="T53" fmla="*/ 15 h 22"/>
                <a:gd name="T54" fmla="*/ 31 w 33"/>
                <a:gd name="T55" fmla="*/ 14 h 22"/>
                <a:gd name="T56" fmla="*/ 31 w 33"/>
                <a:gd name="T57" fmla="*/ 12 h 22"/>
                <a:gd name="T58" fmla="*/ 31 w 33"/>
                <a:gd name="T59" fmla="*/ 9 h 22"/>
                <a:gd name="T60" fmla="*/ 31 w 33"/>
                <a:gd name="T61" fmla="*/ 7 h 22"/>
                <a:gd name="T62" fmla="*/ 28 w 33"/>
                <a:gd name="T63" fmla="*/ 5 h 22"/>
                <a:gd name="T64" fmla="*/ 25 w 33"/>
                <a:gd name="T65" fmla="*/ 3 h 22"/>
                <a:gd name="T66" fmla="*/ 23 w 33"/>
                <a:gd name="T67" fmla="*/ 2 h 22"/>
                <a:gd name="T68" fmla="*/ 21 w 33"/>
                <a:gd name="T69" fmla="*/ 1 h 22"/>
                <a:gd name="T70" fmla="*/ 18 w 33"/>
                <a:gd name="T71" fmla="*/ 1 h 22"/>
                <a:gd name="T72" fmla="*/ 16 w 33"/>
                <a:gd name="T73" fmla="*/ 0 h 22"/>
                <a:gd name="T74" fmla="*/ 14 w 33"/>
                <a:gd name="T75" fmla="*/ 0 h 22"/>
                <a:gd name="T76" fmla="*/ 12 w 33"/>
                <a:gd name="T77" fmla="*/ 0 h 22"/>
                <a:gd name="T78" fmla="*/ 9 w 33"/>
                <a:gd name="T79" fmla="*/ 0 h 22"/>
                <a:gd name="T80" fmla="*/ 7 w 33"/>
                <a:gd name="T81" fmla="*/ 0 h 22"/>
                <a:gd name="T82" fmla="*/ 5 w 33"/>
                <a:gd name="T83" fmla="*/ 0 h 22"/>
                <a:gd name="T84" fmla="*/ 4 w 33"/>
                <a:gd name="T85" fmla="*/ 1 h 22"/>
                <a:gd name="T86" fmla="*/ 2 w 33"/>
                <a:gd name="T87" fmla="*/ 2 h 2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3" h="22">
                  <a:moveTo>
                    <a:pt x="1" y="3"/>
                  </a:moveTo>
                  <a:lnTo>
                    <a:pt x="1" y="4"/>
                  </a:lnTo>
                  <a:lnTo>
                    <a:pt x="0" y="4"/>
                  </a:lnTo>
                  <a:lnTo>
                    <a:pt x="0" y="5"/>
                  </a:lnTo>
                  <a:lnTo>
                    <a:pt x="0" y="6"/>
                  </a:lnTo>
                  <a:lnTo>
                    <a:pt x="0" y="7"/>
                  </a:lnTo>
                  <a:lnTo>
                    <a:pt x="1" y="7"/>
                  </a:lnTo>
                  <a:lnTo>
                    <a:pt x="1" y="8"/>
                  </a:lnTo>
                  <a:lnTo>
                    <a:pt x="1" y="9"/>
                  </a:lnTo>
                  <a:lnTo>
                    <a:pt x="1" y="11"/>
                  </a:lnTo>
                  <a:lnTo>
                    <a:pt x="2" y="11"/>
                  </a:lnTo>
                  <a:lnTo>
                    <a:pt x="2" y="12"/>
                  </a:lnTo>
                  <a:lnTo>
                    <a:pt x="3" y="13"/>
                  </a:lnTo>
                  <a:lnTo>
                    <a:pt x="3" y="14"/>
                  </a:lnTo>
                  <a:lnTo>
                    <a:pt x="4" y="14"/>
                  </a:lnTo>
                  <a:lnTo>
                    <a:pt x="4" y="15"/>
                  </a:lnTo>
                  <a:lnTo>
                    <a:pt x="5" y="15"/>
                  </a:lnTo>
                  <a:lnTo>
                    <a:pt x="5" y="16"/>
                  </a:lnTo>
                  <a:lnTo>
                    <a:pt x="6" y="17"/>
                  </a:lnTo>
                  <a:lnTo>
                    <a:pt x="7" y="17"/>
                  </a:lnTo>
                  <a:lnTo>
                    <a:pt x="7" y="18"/>
                  </a:lnTo>
                  <a:lnTo>
                    <a:pt x="8" y="18"/>
                  </a:lnTo>
                  <a:lnTo>
                    <a:pt x="8" y="19"/>
                  </a:lnTo>
                  <a:lnTo>
                    <a:pt x="9" y="19"/>
                  </a:lnTo>
                  <a:lnTo>
                    <a:pt x="10" y="19"/>
                  </a:lnTo>
                  <a:lnTo>
                    <a:pt x="10" y="20"/>
                  </a:lnTo>
                  <a:lnTo>
                    <a:pt x="11" y="20"/>
                  </a:lnTo>
                  <a:lnTo>
                    <a:pt x="12" y="20"/>
                  </a:lnTo>
                  <a:lnTo>
                    <a:pt x="13" y="20"/>
                  </a:lnTo>
                  <a:lnTo>
                    <a:pt x="14" y="20"/>
                  </a:lnTo>
                  <a:lnTo>
                    <a:pt x="15" y="20"/>
                  </a:lnTo>
                  <a:lnTo>
                    <a:pt x="16" y="20"/>
                  </a:lnTo>
                  <a:lnTo>
                    <a:pt x="17" y="20"/>
                  </a:lnTo>
                  <a:lnTo>
                    <a:pt x="18" y="20"/>
                  </a:lnTo>
                  <a:lnTo>
                    <a:pt x="19" y="21"/>
                  </a:lnTo>
                  <a:lnTo>
                    <a:pt x="20" y="21"/>
                  </a:lnTo>
                  <a:lnTo>
                    <a:pt x="21" y="21"/>
                  </a:lnTo>
                  <a:lnTo>
                    <a:pt x="22" y="21"/>
                  </a:lnTo>
                  <a:lnTo>
                    <a:pt x="23" y="21"/>
                  </a:lnTo>
                  <a:lnTo>
                    <a:pt x="24" y="21"/>
                  </a:lnTo>
                  <a:lnTo>
                    <a:pt x="25" y="21"/>
                  </a:lnTo>
                  <a:lnTo>
                    <a:pt x="26" y="21"/>
                  </a:lnTo>
                  <a:lnTo>
                    <a:pt x="27" y="21"/>
                  </a:lnTo>
                  <a:lnTo>
                    <a:pt x="28" y="21"/>
                  </a:lnTo>
                  <a:lnTo>
                    <a:pt x="28" y="20"/>
                  </a:lnTo>
                  <a:lnTo>
                    <a:pt x="29" y="20"/>
                  </a:lnTo>
                  <a:lnTo>
                    <a:pt x="30" y="20"/>
                  </a:lnTo>
                  <a:lnTo>
                    <a:pt x="30" y="19"/>
                  </a:lnTo>
                  <a:lnTo>
                    <a:pt x="30" y="18"/>
                  </a:lnTo>
                  <a:lnTo>
                    <a:pt x="31" y="18"/>
                  </a:lnTo>
                  <a:lnTo>
                    <a:pt x="31" y="17"/>
                  </a:lnTo>
                  <a:lnTo>
                    <a:pt x="31" y="16"/>
                  </a:lnTo>
                  <a:lnTo>
                    <a:pt x="32" y="16"/>
                  </a:lnTo>
                  <a:lnTo>
                    <a:pt x="32" y="15"/>
                  </a:lnTo>
                  <a:lnTo>
                    <a:pt x="32" y="14"/>
                  </a:lnTo>
                  <a:lnTo>
                    <a:pt x="31" y="14"/>
                  </a:lnTo>
                  <a:lnTo>
                    <a:pt x="31" y="13"/>
                  </a:lnTo>
                  <a:lnTo>
                    <a:pt x="31" y="12"/>
                  </a:lnTo>
                  <a:lnTo>
                    <a:pt x="31" y="11"/>
                  </a:lnTo>
                  <a:lnTo>
                    <a:pt x="31" y="9"/>
                  </a:lnTo>
                  <a:lnTo>
                    <a:pt x="31" y="8"/>
                  </a:lnTo>
                  <a:lnTo>
                    <a:pt x="31" y="7"/>
                  </a:lnTo>
                  <a:lnTo>
                    <a:pt x="30" y="6"/>
                  </a:lnTo>
                  <a:lnTo>
                    <a:pt x="28" y="5"/>
                  </a:lnTo>
                  <a:lnTo>
                    <a:pt x="27" y="4"/>
                  </a:lnTo>
                  <a:lnTo>
                    <a:pt x="25" y="3"/>
                  </a:lnTo>
                  <a:lnTo>
                    <a:pt x="23" y="3"/>
                  </a:lnTo>
                  <a:lnTo>
                    <a:pt x="23" y="2"/>
                  </a:lnTo>
                  <a:lnTo>
                    <a:pt x="21" y="2"/>
                  </a:lnTo>
                  <a:lnTo>
                    <a:pt x="21" y="1"/>
                  </a:lnTo>
                  <a:lnTo>
                    <a:pt x="19" y="1"/>
                  </a:lnTo>
                  <a:lnTo>
                    <a:pt x="18" y="1"/>
                  </a:lnTo>
                  <a:lnTo>
                    <a:pt x="17" y="1"/>
                  </a:lnTo>
                  <a:lnTo>
                    <a:pt x="16" y="0"/>
                  </a:lnTo>
                  <a:lnTo>
                    <a:pt x="15" y="0"/>
                  </a:lnTo>
                  <a:lnTo>
                    <a:pt x="14" y="0"/>
                  </a:lnTo>
                  <a:lnTo>
                    <a:pt x="13" y="0"/>
                  </a:lnTo>
                  <a:lnTo>
                    <a:pt x="12" y="0"/>
                  </a:lnTo>
                  <a:lnTo>
                    <a:pt x="11" y="0"/>
                  </a:lnTo>
                  <a:lnTo>
                    <a:pt x="9" y="0"/>
                  </a:lnTo>
                  <a:lnTo>
                    <a:pt x="8" y="0"/>
                  </a:lnTo>
                  <a:lnTo>
                    <a:pt x="7" y="0"/>
                  </a:lnTo>
                  <a:lnTo>
                    <a:pt x="6" y="0"/>
                  </a:lnTo>
                  <a:lnTo>
                    <a:pt x="5" y="0"/>
                  </a:lnTo>
                  <a:lnTo>
                    <a:pt x="5" y="1"/>
                  </a:lnTo>
                  <a:lnTo>
                    <a:pt x="4" y="1"/>
                  </a:lnTo>
                  <a:lnTo>
                    <a:pt x="3" y="1"/>
                  </a:lnTo>
                  <a:lnTo>
                    <a:pt x="2" y="2"/>
                  </a:lnTo>
                  <a:lnTo>
                    <a:pt x="1" y="3"/>
                  </a:lnTo>
                </a:path>
              </a:pathLst>
            </a:custGeom>
            <a:solidFill>
              <a:srgbClr val="AAAAA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940" name="Freeform 458"/>
            <p:cNvSpPr>
              <a:spLocks/>
            </p:cNvSpPr>
            <p:nvPr/>
          </p:nvSpPr>
          <p:spPr bwMode="auto">
            <a:xfrm>
              <a:off x="1552" y="1502"/>
              <a:ext cx="38" cy="19"/>
            </a:xfrm>
            <a:custGeom>
              <a:avLst/>
              <a:gdLst>
                <a:gd name="T0" fmla="*/ 1 w 38"/>
                <a:gd name="T1" fmla="*/ 7 h 19"/>
                <a:gd name="T2" fmla="*/ 1 w 38"/>
                <a:gd name="T3" fmla="*/ 10 h 19"/>
                <a:gd name="T4" fmla="*/ 0 w 38"/>
                <a:gd name="T5" fmla="*/ 11 h 19"/>
                <a:gd name="T6" fmla="*/ 1 w 38"/>
                <a:gd name="T7" fmla="*/ 12 h 19"/>
                <a:gd name="T8" fmla="*/ 2 w 38"/>
                <a:gd name="T9" fmla="*/ 14 h 19"/>
                <a:gd name="T10" fmla="*/ 3 w 38"/>
                <a:gd name="T11" fmla="*/ 15 h 19"/>
                <a:gd name="T12" fmla="*/ 5 w 38"/>
                <a:gd name="T13" fmla="*/ 15 h 19"/>
                <a:gd name="T14" fmla="*/ 7 w 38"/>
                <a:gd name="T15" fmla="*/ 15 h 19"/>
                <a:gd name="T16" fmla="*/ 9 w 38"/>
                <a:gd name="T17" fmla="*/ 16 h 19"/>
                <a:gd name="T18" fmla="*/ 11 w 38"/>
                <a:gd name="T19" fmla="*/ 16 h 19"/>
                <a:gd name="T20" fmla="*/ 13 w 38"/>
                <a:gd name="T21" fmla="*/ 16 h 19"/>
                <a:gd name="T22" fmla="*/ 15 w 38"/>
                <a:gd name="T23" fmla="*/ 16 h 19"/>
                <a:gd name="T24" fmla="*/ 17 w 38"/>
                <a:gd name="T25" fmla="*/ 16 h 19"/>
                <a:gd name="T26" fmla="*/ 19 w 38"/>
                <a:gd name="T27" fmla="*/ 17 h 19"/>
                <a:gd name="T28" fmla="*/ 21 w 38"/>
                <a:gd name="T29" fmla="*/ 17 h 19"/>
                <a:gd name="T30" fmla="*/ 23 w 38"/>
                <a:gd name="T31" fmla="*/ 17 h 19"/>
                <a:gd name="T32" fmla="*/ 25 w 38"/>
                <a:gd name="T33" fmla="*/ 18 h 19"/>
                <a:gd name="T34" fmla="*/ 27 w 38"/>
                <a:gd name="T35" fmla="*/ 17 h 19"/>
                <a:gd name="T36" fmla="*/ 29 w 38"/>
                <a:gd name="T37" fmla="*/ 17 h 19"/>
                <a:gd name="T38" fmla="*/ 31 w 38"/>
                <a:gd name="T39" fmla="*/ 16 h 19"/>
                <a:gd name="T40" fmla="*/ 32 w 38"/>
                <a:gd name="T41" fmla="*/ 15 h 19"/>
                <a:gd name="T42" fmla="*/ 33 w 38"/>
                <a:gd name="T43" fmla="*/ 14 h 19"/>
                <a:gd name="T44" fmla="*/ 34 w 38"/>
                <a:gd name="T45" fmla="*/ 12 h 19"/>
                <a:gd name="T46" fmla="*/ 35 w 38"/>
                <a:gd name="T47" fmla="*/ 11 h 19"/>
                <a:gd name="T48" fmla="*/ 35 w 38"/>
                <a:gd name="T49" fmla="*/ 8 h 19"/>
                <a:gd name="T50" fmla="*/ 36 w 38"/>
                <a:gd name="T51" fmla="*/ 6 h 19"/>
                <a:gd name="T52" fmla="*/ 37 w 38"/>
                <a:gd name="T53" fmla="*/ 4 h 19"/>
                <a:gd name="T54" fmla="*/ 37 w 38"/>
                <a:gd name="T55" fmla="*/ 2 h 19"/>
                <a:gd name="T56" fmla="*/ 37 w 38"/>
                <a:gd name="T57" fmla="*/ 0 h 19"/>
                <a:gd name="T58" fmla="*/ 34 w 38"/>
                <a:gd name="T59" fmla="*/ 0 h 19"/>
                <a:gd name="T60" fmla="*/ 32 w 38"/>
                <a:gd name="T61" fmla="*/ 0 h 19"/>
                <a:gd name="T62" fmla="*/ 30 w 38"/>
                <a:gd name="T63" fmla="*/ 0 h 19"/>
                <a:gd name="T64" fmla="*/ 28 w 38"/>
                <a:gd name="T65" fmla="*/ 0 h 19"/>
                <a:gd name="T66" fmla="*/ 26 w 38"/>
                <a:gd name="T67" fmla="*/ 0 h 19"/>
                <a:gd name="T68" fmla="*/ 24 w 38"/>
                <a:gd name="T69" fmla="*/ 0 h 19"/>
                <a:gd name="T70" fmla="*/ 21 w 38"/>
                <a:gd name="T71" fmla="*/ 0 h 19"/>
                <a:gd name="T72" fmla="*/ 19 w 38"/>
                <a:gd name="T73" fmla="*/ 1 h 19"/>
                <a:gd name="T74" fmla="*/ 17 w 38"/>
                <a:gd name="T75" fmla="*/ 1 h 19"/>
                <a:gd name="T76" fmla="*/ 14 w 38"/>
                <a:gd name="T77" fmla="*/ 1 h 19"/>
                <a:gd name="T78" fmla="*/ 12 w 38"/>
                <a:gd name="T79" fmla="*/ 2 h 19"/>
                <a:gd name="T80" fmla="*/ 10 w 38"/>
                <a:gd name="T81" fmla="*/ 2 h 19"/>
                <a:gd name="T82" fmla="*/ 7 w 38"/>
                <a:gd name="T83" fmla="*/ 4 h 19"/>
                <a:gd name="T84" fmla="*/ 5 w 38"/>
                <a:gd name="T85" fmla="*/ 5 h 19"/>
                <a:gd name="T86" fmla="*/ 3 w 38"/>
                <a:gd name="T87" fmla="*/ 6 h 1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8" h="19">
                  <a:moveTo>
                    <a:pt x="2" y="7"/>
                  </a:moveTo>
                  <a:lnTo>
                    <a:pt x="1" y="7"/>
                  </a:lnTo>
                  <a:lnTo>
                    <a:pt x="1" y="8"/>
                  </a:lnTo>
                  <a:lnTo>
                    <a:pt x="1" y="10"/>
                  </a:lnTo>
                  <a:lnTo>
                    <a:pt x="0" y="10"/>
                  </a:lnTo>
                  <a:lnTo>
                    <a:pt x="0" y="11"/>
                  </a:lnTo>
                  <a:lnTo>
                    <a:pt x="0" y="12"/>
                  </a:lnTo>
                  <a:lnTo>
                    <a:pt x="1" y="12"/>
                  </a:lnTo>
                  <a:lnTo>
                    <a:pt x="1" y="13"/>
                  </a:lnTo>
                  <a:lnTo>
                    <a:pt x="2" y="14"/>
                  </a:lnTo>
                  <a:lnTo>
                    <a:pt x="3" y="14"/>
                  </a:lnTo>
                  <a:lnTo>
                    <a:pt x="3" y="15"/>
                  </a:lnTo>
                  <a:lnTo>
                    <a:pt x="4" y="15"/>
                  </a:lnTo>
                  <a:lnTo>
                    <a:pt x="5" y="15"/>
                  </a:lnTo>
                  <a:lnTo>
                    <a:pt x="6" y="15"/>
                  </a:lnTo>
                  <a:lnTo>
                    <a:pt x="7" y="15"/>
                  </a:lnTo>
                  <a:lnTo>
                    <a:pt x="8" y="16"/>
                  </a:lnTo>
                  <a:lnTo>
                    <a:pt x="9" y="16"/>
                  </a:lnTo>
                  <a:lnTo>
                    <a:pt x="10" y="16"/>
                  </a:lnTo>
                  <a:lnTo>
                    <a:pt x="11" y="16"/>
                  </a:lnTo>
                  <a:lnTo>
                    <a:pt x="12" y="16"/>
                  </a:lnTo>
                  <a:lnTo>
                    <a:pt x="13" y="16"/>
                  </a:lnTo>
                  <a:lnTo>
                    <a:pt x="14" y="16"/>
                  </a:lnTo>
                  <a:lnTo>
                    <a:pt x="15" y="16"/>
                  </a:lnTo>
                  <a:lnTo>
                    <a:pt x="16" y="16"/>
                  </a:lnTo>
                  <a:lnTo>
                    <a:pt x="17" y="16"/>
                  </a:lnTo>
                  <a:lnTo>
                    <a:pt x="18" y="17"/>
                  </a:lnTo>
                  <a:lnTo>
                    <a:pt x="19" y="17"/>
                  </a:lnTo>
                  <a:lnTo>
                    <a:pt x="20" y="17"/>
                  </a:lnTo>
                  <a:lnTo>
                    <a:pt x="21" y="17"/>
                  </a:lnTo>
                  <a:lnTo>
                    <a:pt x="22" y="17"/>
                  </a:lnTo>
                  <a:lnTo>
                    <a:pt x="23" y="17"/>
                  </a:lnTo>
                  <a:lnTo>
                    <a:pt x="24" y="17"/>
                  </a:lnTo>
                  <a:lnTo>
                    <a:pt x="25" y="18"/>
                  </a:lnTo>
                  <a:lnTo>
                    <a:pt x="26" y="18"/>
                  </a:lnTo>
                  <a:lnTo>
                    <a:pt x="27" y="17"/>
                  </a:lnTo>
                  <a:lnTo>
                    <a:pt x="28" y="17"/>
                  </a:lnTo>
                  <a:lnTo>
                    <a:pt x="29" y="17"/>
                  </a:lnTo>
                  <a:lnTo>
                    <a:pt x="30" y="17"/>
                  </a:lnTo>
                  <a:lnTo>
                    <a:pt x="31" y="16"/>
                  </a:lnTo>
                  <a:lnTo>
                    <a:pt x="31" y="15"/>
                  </a:lnTo>
                  <a:lnTo>
                    <a:pt x="32" y="15"/>
                  </a:lnTo>
                  <a:lnTo>
                    <a:pt x="33" y="15"/>
                  </a:lnTo>
                  <a:lnTo>
                    <a:pt x="33" y="14"/>
                  </a:lnTo>
                  <a:lnTo>
                    <a:pt x="34" y="13"/>
                  </a:lnTo>
                  <a:lnTo>
                    <a:pt x="34" y="12"/>
                  </a:lnTo>
                  <a:lnTo>
                    <a:pt x="35" y="12"/>
                  </a:lnTo>
                  <a:lnTo>
                    <a:pt x="35" y="11"/>
                  </a:lnTo>
                  <a:lnTo>
                    <a:pt x="35" y="10"/>
                  </a:lnTo>
                  <a:lnTo>
                    <a:pt x="35" y="8"/>
                  </a:lnTo>
                  <a:lnTo>
                    <a:pt x="36" y="7"/>
                  </a:lnTo>
                  <a:lnTo>
                    <a:pt x="36" y="6"/>
                  </a:lnTo>
                  <a:lnTo>
                    <a:pt x="36" y="5"/>
                  </a:lnTo>
                  <a:lnTo>
                    <a:pt x="37" y="4"/>
                  </a:lnTo>
                  <a:lnTo>
                    <a:pt x="37" y="3"/>
                  </a:lnTo>
                  <a:lnTo>
                    <a:pt x="37" y="2"/>
                  </a:lnTo>
                  <a:lnTo>
                    <a:pt x="37" y="1"/>
                  </a:lnTo>
                  <a:lnTo>
                    <a:pt x="37" y="0"/>
                  </a:lnTo>
                  <a:lnTo>
                    <a:pt x="35" y="0"/>
                  </a:lnTo>
                  <a:lnTo>
                    <a:pt x="34" y="0"/>
                  </a:lnTo>
                  <a:lnTo>
                    <a:pt x="33" y="0"/>
                  </a:lnTo>
                  <a:lnTo>
                    <a:pt x="32" y="0"/>
                  </a:lnTo>
                  <a:lnTo>
                    <a:pt x="31" y="0"/>
                  </a:lnTo>
                  <a:lnTo>
                    <a:pt x="30" y="0"/>
                  </a:lnTo>
                  <a:lnTo>
                    <a:pt x="29" y="0"/>
                  </a:lnTo>
                  <a:lnTo>
                    <a:pt x="28" y="0"/>
                  </a:lnTo>
                  <a:lnTo>
                    <a:pt x="27" y="0"/>
                  </a:lnTo>
                  <a:lnTo>
                    <a:pt x="26" y="0"/>
                  </a:lnTo>
                  <a:lnTo>
                    <a:pt x="25" y="0"/>
                  </a:lnTo>
                  <a:lnTo>
                    <a:pt x="24" y="0"/>
                  </a:lnTo>
                  <a:lnTo>
                    <a:pt x="23" y="0"/>
                  </a:lnTo>
                  <a:lnTo>
                    <a:pt x="21" y="0"/>
                  </a:lnTo>
                  <a:lnTo>
                    <a:pt x="20" y="0"/>
                  </a:lnTo>
                  <a:lnTo>
                    <a:pt x="19" y="1"/>
                  </a:lnTo>
                  <a:lnTo>
                    <a:pt x="18" y="1"/>
                  </a:lnTo>
                  <a:lnTo>
                    <a:pt x="17" y="1"/>
                  </a:lnTo>
                  <a:lnTo>
                    <a:pt x="15" y="1"/>
                  </a:lnTo>
                  <a:lnTo>
                    <a:pt x="14" y="1"/>
                  </a:lnTo>
                  <a:lnTo>
                    <a:pt x="13" y="2"/>
                  </a:lnTo>
                  <a:lnTo>
                    <a:pt x="12" y="2"/>
                  </a:lnTo>
                  <a:lnTo>
                    <a:pt x="11" y="2"/>
                  </a:lnTo>
                  <a:lnTo>
                    <a:pt x="10" y="2"/>
                  </a:lnTo>
                  <a:lnTo>
                    <a:pt x="9" y="3"/>
                  </a:lnTo>
                  <a:lnTo>
                    <a:pt x="7" y="4"/>
                  </a:lnTo>
                  <a:lnTo>
                    <a:pt x="6" y="4"/>
                  </a:lnTo>
                  <a:lnTo>
                    <a:pt x="5" y="5"/>
                  </a:lnTo>
                  <a:lnTo>
                    <a:pt x="4" y="5"/>
                  </a:lnTo>
                  <a:lnTo>
                    <a:pt x="3" y="6"/>
                  </a:lnTo>
                  <a:lnTo>
                    <a:pt x="2" y="7"/>
                  </a:lnTo>
                </a:path>
              </a:pathLst>
            </a:custGeom>
            <a:solidFill>
              <a:srgbClr val="AAAAA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941" name="Freeform 459"/>
            <p:cNvSpPr>
              <a:spLocks/>
            </p:cNvSpPr>
            <p:nvPr/>
          </p:nvSpPr>
          <p:spPr bwMode="auto">
            <a:xfrm>
              <a:off x="1585" y="1527"/>
              <a:ext cx="26" cy="22"/>
            </a:xfrm>
            <a:custGeom>
              <a:avLst/>
              <a:gdLst>
                <a:gd name="T0" fmla="*/ 9 w 26"/>
                <a:gd name="T1" fmla="*/ 0 h 22"/>
                <a:gd name="T2" fmla="*/ 7 w 26"/>
                <a:gd name="T3" fmla="*/ 0 h 22"/>
                <a:gd name="T4" fmla="*/ 5 w 26"/>
                <a:gd name="T5" fmla="*/ 1 h 22"/>
                <a:gd name="T6" fmla="*/ 3 w 26"/>
                <a:gd name="T7" fmla="*/ 1 h 22"/>
                <a:gd name="T8" fmla="*/ 2 w 26"/>
                <a:gd name="T9" fmla="*/ 2 h 22"/>
                <a:gd name="T10" fmla="*/ 2 w 26"/>
                <a:gd name="T11" fmla="*/ 4 h 22"/>
                <a:gd name="T12" fmla="*/ 1 w 26"/>
                <a:gd name="T13" fmla="*/ 6 h 22"/>
                <a:gd name="T14" fmla="*/ 0 w 26"/>
                <a:gd name="T15" fmla="*/ 7 h 22"/>
                <a:gd name="T16" fmla="*/ 0 w 26"/>
                <a:gd name="T17" fmla="*/ 9 h 22"/>
                <a:gd name="T18" fmla="*/ 1 w 26"/>
                <a:gd name="T19" fmla="*/ 10 h 22"/>
                <a:gd name="T20" fmla="*/ 1 w 26"/>
                <a:gd name="T21" fmla="*/ 12 h 22"/>
                <a:gd name="T22" fmla="*/ 2 w 26"/>
                <a:gd name="T23" fmla="*/ 13 h 22"/>
                <a:gd name="T24" fmla="*/ 3 w 26"/>
                <a:gd name="T25" fmla="*/ 14 h 22"/>
                <a:gd name="T26" fmla="*/ 4 w 26"/>
                <a:gd name="T27" fmla="*/ 15 h 22"/>
                <a:gd name="T28" fmla="*/ 5 w 26"/>
                <a:gd name="T29" fmla="*/ 17 h 22"/>
                <a:gd name="T30" fmla="*/ 6 w 26"/>
                <a:gd name="T31" fmla="*/ 18 h 22"/>
                <a:gd name="T32" fmla="*/ 8 w 26"/>
                <a:gd name="T33" fmla="*/ 18 h 22"/>
                <a:gd name="T34" fmla="*/ 10 w 26"/>
                <a:gd name="T35" fmla="*/ 19 h 22"/>
                <a:gd name="T36" fmla="*/ 13 w 26"/>
                <a:gd name="T37" fmla="*/ 19 h 22"/>
                <a:gd name="T38" fmla="*/ 15 w 26"/>
                <a:gd name="T39" fmla="*/ 20 h 22"/>
                <a:gd name="T40" fmla="*/ 17 w 26"/>
                <a:gd name="T41" fmla="*/ 20 h 22"/>
                <a:gd name="T42" fmla="*/ 18 w 26"/>
                <a:gd name="T43" fmla="*/ 21 h 22"/>
                <a:gd name="T44" fmla="*/ 20 w 26"/>
                <a:gd name="T45" fmla="*/ 21 h 22"/>
                <a:gd name="T46" fmla="*/ 22 w 26"/>
                <a:gd name="T47" fmla="*/ 21 h 22"/>
                <a:gd name="T48" fmla="*/ 23 w 26"/>
                <a:gd name="T49" fmla="*/ 20 h 22"/>
                <a:gd name="T50" fmla="*/ 25 w 26"/>
                <a:gd name="T51" fmla="*/ 19 h 22"/>
                <a:gd name="T52" fmla="*/ 25 w 26"/>
                <a:gd name="T53" fmla="*/ 17 h 22"/>
                <a:gd name="T54" fmla="*/ 24 w 26"/>
                <a:gd name="T55" fmla="*/ 14 h 22"/>
                <a:gd name="T56" fmla="*/ 23 w 26"/>
                <a:gd name="T57" fmla="*/ 13 h 22"/>
                <a:gd name="T58" fmla="*/ 22 w 26"/>
                <a:gd name="T59" fmla="*/ 12 h 22"/>
                <a:gd name="T60" fmla="*/ 21 w 26"/>
                <a:gd name="T61" fmla="*/ 10 h 22"/>
                <a:gd name="T62" fmla="*/ 20 w 26"/>
                <a:gd name="T63" fmla="*/ 9 h 22"/>
                <a:gd name="T64" fmla="*/ 19 w 26"/>
                <a:gd name="T65" fmla="*/ 7 h 22"/>
                <a:gd name="T66" fmla="*/ 18 w 26"/>
                <a:gd name="T67" fmla="*/ 6 h 22"/>
                <a:gd name="T68" fmla="*/ 17 w 26"/>
                <a:gd name="T69" fmla="*/ 3 h 22"/>
                <a:gd name="T70" fmla="*/ 15 w 26"/>
                <a:gd name="T71" fmla="*/ 2 h 22"/>
                <a:gd name="T72" fmla="*/ 14 w 26"/>
                <a:gd name="T73" fmla="*/ 1 h 22"/>
                <a:gd name="T74" fmla="*/ 11 w 26"/>
                <a:gd name="T75" fmla="*/ 1 h 2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6" h="22">
                  <a:moveTo>
                    <a:pt x="10" y="1"/>
                  </a:moveTo>
                  <a:lnTo>
                    <a:pt x="9" y="0"/>
                  </a:lnTo>
                  <a:lnTo>
                    <a:pt x="8" y="0"/>
                  </a:lnTo>
                  <a:lnTo>
                    <a:pt x="7" y="0"/>
                  </a:lnTo>
                  <a:lnTo>
                    <a:pt x="6" y="0"/>
                  </a:lnTo>
                  <a:lnTo>
                    <a:pt x="5" y="1"/>
                  </a:lnTo>
                  <a:lnTo>
                    <a:pt x="4" y="1"/>
                  </a:lnTo>
                  <a:lnTo>
                    <a:pt x="3" y="1"/>
                  </a:lnTo>
                  <a:lnTo>
                    <a:pt x="3" y="2"/>
                  </a:lnTo>
                  <a:lnTo>
                    <a:pt x="2" y="2"/>
                  </a:lnTo>
                  <a:lnTo>
                    <a:pt x="2" y="3"/>
                  </a:lnTo>
                  <a:lnTo>
                    <a:pt x="2" y="4"/>
                  </a:lnTo>
                  <a:lnTo>
                    <a:pt x="1" y="4"/>
                  </a:lnTo>
                  <a:lnTo>
                    <a:pt x="1" y="6"/>
                  </a:lnTo>
                  <a:lnTo>
                    <a:pt x="0" y="6"/>
                  </a:lnTo>
                  <a:lnTo>
                    <a:pt x="0" y="7"/>
                  </a:lnTo>
                  <a:lnTo>
                    <a:pt x="0" y="8"/>
                  </a:lnTo>
                  <a:lnTo>
                    <a:pt x="0" y="9"/>
                  </a:lnTo>
                  <a:lnTo>
                    <a:pt x="0" y="10"/>
                  </a:lnTo>
                  <a:lnTo>
                    <a:pt x="1" y="10"/>
                  </a:lnTo>
                  <a:lnTo>
                    <a:pt x="1" y="11"/>
                  </a:lnTo>
                  <a:lnTo>
                    <a:pt x="1" y="12"/>
                  </a:lnTo>
                  <a:lnTo>
                    <a:pt x="2" y="12"/>
                  </a:lnTo>
                  <a:lnTo>
                    <a:pt x="2" y="13"/>
                  </a:lnTo>
                  <a:lnTo>
                    <a:pt x="2" y="14"/>
                  </a:lnTo>
                  <a:lnTo>
                    <a:pt x="3" y="14"/>
                  </a:lnTo>
                  <a:lnTo>
                    <a:pt x="3" y="15"/>
                  </a:lnTo>
                  <a:lnTo>
                    <a:pt x="4" y="15"/>
                  </a:lnTo>
                  <a:lnTo>
                    <a:pt x="4" y="17"/>
                  </a:lnTo>
                  <a:lnTo>
                    <a:pt x="5" y="17"/>
                  </a:lnTo>
                  <a:lnTo>
                    <a:pt x="6" y="17"/>
                  </a:lnTo>
                  <a:lnTo>
                    <a:pt x="6" y="18"/>
                  </a:lnTo>
                  <a:lnTo>
                    <a:pt x="7" y="18"/>
                  </a:lnTo>
                  <a:lnTo>
                    <a:pt x="8" y="18"/>
                  </a:lnTo>
                  <a:lnTo>
                    <a:pt x="9" y="19"/>
                  </a:lnTo>
                  <a:lnTo>
                    <a:pt x="10" y="19"/>
                  </a:lnTo>
                  <a:lnTo>
                    <a:pt x="11" y="19"/>
                  </a:lnTo>
                  <a:lnTo>
                    <a:pt x="13" y="19"/>
                  </a:lnTo>
                  <a:lnTo>
                    <a:pt x="14" y="20"/>
                  </a:lnTo>
                  <a:lnTo>
                    <a:pt x="15" y="20"/>
                  </a:lnTo>
                  <a:lnTo>
                    <a:pt x="16" y="20"/>
                  </a:lnTo>
                  <a:lnTo>
                    <a:pt x="17" y="20"/>
                  </a:lnTo>
                  <a:lnTo>
                    <a:pt x="17" y="21"/>
                  </a:lnTo>
                  <a:lnTo>
                    <a:pt x="18" y="21"/>
                  </a:lnTo>
                  <a:lnTo>
                    <a:pt x="19" y="21"/>
                  </a:lnTo>
                  <a:lnTo>
                    <a:pt x="20" y="21"/>
                  </a:lnTo>
                  <a:lnTo>
                    <a:pt x="21" y="21"/>
                  </a:lnTo>
                  <a:lnTo>
                    <a:pt x="22" y="21"/>
                  </a:lnTo>
                  <a:lnTo>
                    <a:pt x="23" y="21"/>
                  </a:lnTo>
                  <a:lnTo>
                    <a:pt x="23" y="20"/>
                  </a:lnTo>
                  <a:lnTo>
                    <a:pt x="24" y="20"/>
                  </a:lnTo>
                  <a:lnTo>
                    <a:pt x="25" y="19"/>
                  </a:lnTo>
                  <a:lnTo>
                    <a:pt x="25" y="18"/>
                  </a:lnTo>
                  <a:lnTo>
                    <a:pt x="25" y="17"/>
                  </a:lnTo>
                  <a:lnTo>
                    <a:pt x="24" y="15"/>
                  </a:lnTo>
                  <a:lnTo>
                    <a:pt x="24" y="14"/>
                  </a:lnTo>
                  <a:lnTo>
                    <a:pt x="23" y="14"/>
                  </a:lnTo>
                  <a:lnTo>
                    <a:pt x="23" y="13"/>
                  </a:lnTo>
                  <a:lnTo>
                    <a:pt x="23" y="12"/>
                  </a:lnTo>
                  <a:lnTo>
                    <a:pt x="22" y="12"/>
                  </a:lnTo>
                  <a:lnTo>
                    <a:pt x="22" y="11"/>
                  </a:lnTo>
                  <a:lnTo>
                    <a:pt x="21" y="10"/>
                  </a:lnTo>
                  <a:lnTo>
                    <a:pt x="21" y="9"/>
                  </a:lnTo>
                  <a:lnTo>
                    <a:pt x="20" y="9"/>
                  </a:lnTo>
                  <a:lnTo>
                    <a:pt x="20" y="8"/>
                  </a:lnTo>
                  <a:lnTo>
                    <a:pt x="19" y="7"/>
                  </a:lnTo>
                  <a:lnTo>
                    <a:pt x="19" y="6"/>
                  </a:lnTo>
                  <a:lnTo>
                    <a:pt x="18" y="6"/>
                  </a:lnTo>
                  <a:lnTo>
                    <a:pt x="17" y="4"/>
                  </a:lnTo>
                  <a:lnTo>
                    <a:pt x="17" y="3"/>
                  </a:lnTo>
                  <a:lnTo>
                    <a:pt x="16" y="3"/>
                  </a:lnTo>
                  <a:lnTo>
                    <a:pt x="15" y="2"/>
                  </a:lnTo>
                  <a:lnTo>
                    <a:pt x="14" y="2"/>
                  </a:lnTo>
                  <a:lnTo>
                    <a:pt x="14" y="1"/>
                  </a:lnTo>
                  <a:lnTo>
                    <a:pt x="13" y="1"/>
                  </a:lnTo>
                  <a:lnTo>
                    <a:pt x="11" y="1"/>
                  </a:lnTo>
                  <a:lnTo>
                    <a:pt x="10" y="1"/>
                  </a:lnTo>
                </a:path>
              </a:pathLst>
            </a:custGeom>
            <a:solidFill>
              <a:srgbClr val="AAAAA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942" name="Freeform 460"/>
            <p:cNvSpPr>
              <a:spLocks/>
            </p:cNvSpPr>
            <p:nvPr/>
          </p:nvSpPr>
          <p:spPr bwMode="auto">
            <a:xfrm>
              <a:off x="1561" y="1461"/>
              <a:ext cx="22" cy="36"/>
            </a:xfrm>
            <a:custGeom>
              <a:avLst/>
              <a:gdLst>
                <a:gd name="T0" fmla="*/ 2 w 22"/>
                <a:gd name="T1" fmla="*/ 22 h 36"/>
                <a:gd name="T2" fmla="*/ 1 w 22"/>
                <a:gd name="T3" fmla="*/ 24 h 36"/>
                <a:gd name="T4" fmla="*/ 0 w 22"/>
                <a:gd name="T5" fmla="*/ 25 h 36"/>
                <a:gd name="T6" fmla="*/ 0 w 22"/>
                <a:gd name="T7" fmla="*/ 28 h 36"/>
                <a:gd name="T8" fmla="*/ 0 w 22"/>
                <a:gd name="T9" fmla="*/ 30 h 36"/>
                <a:gd name="T10" fmla="*/ 2 w 22"/>
                <a:gd name="T11" fmla="*/ 32 h 36"/>
                <a:gd name="T12" fmla="*/ 4 w 22"/>
                <a:gd name="T13" fmla="*/ 33 h 36"/>
                <a:gd name="T14" fmla="*/ 5 w 22"/>
                <a:gd name="T15" fmla="*/ 34 h 36"/>
                <a:gd name="T16" fmla="*/ 7 w 22"/>
                <a:gd name="T17" fmla="*/ 34 h 36"/>
                <a:gd name="T18" fmla="*/ 8 w 22"/>
                <a:gd name="T19" fmla="*/ 35 h 36"/>
                <a:gd name="T20" fmla="*/ 10 w 22"/>
                <a:gd name="T21" fmla="*/ 35 h 36"/>
                <a:gd name="T22" fmla="*/ 12 w 22"/>
                <a:gd name="T23" fmla="*/ 35 h 36"/>
                <a:gd name="T24" fmla="*/ 14 w 22"/>
                <a:gd name="T25" fmla="*/ 34 h 36"/>
                <a:gd name="T26" fmla="*/ 16 w 22"/>
                <a:gd name="T27" fmla="*/ 34 h 36"/>
                <a:gd name="T28" fmla="*/ 18 w 22"/>
                <a:gd name="T29" fmla="*/ 32 h 36"/>
                <a:gd name="T30" fmla="*/ 19 w 22"/>
                <a:gd name="T31" fmla="*/ 31 h 36"/>
                <a:gd name="T32" fmla="*/ 20 w 22"/>
                <a:gd name="T33" fmla="*/ 29 h 36"/>
                <a:gd name="T34" fmla="*/ 21 w 22"/>
                <a:gd name="T35" fmla="*/ 27 h 36"/>
                <a:gd name="T36" fmla="*/ 21 w 22"/>
                <a:gd name="T37" fmla="*/ 24 h 36"/>
                <a:gd name="T38" fmla="*/ 21 w 22"/>
                <a:gd name="T39" fmla="*/ 22 h 36"/>
                <a:gd name="T40" fmla="*/ 21 w 22"/>
                <a:gd name="T41" fmla="*/ 20 h 36"/>
                <a:gd name="T42" fmla="*/ 21 w 22"/>
                <a:gd name="T43" fmla="*/ 18 h 36"/>
                <a:gd name="T44" fmla="*/ 20 w 22"/>
                <a:gd name="T45" fmla="*/ 16 h 36"/>
                <a:gd name="T46" fmla="*/ 20 w 22"/>
                <a:gd name="T47" fmla="*/ 14 h 36"/>
                <a:gd name="T48" fmla="*/ 20 w 22"/>
                <a:gd name="T49" fmla="*/ 12 h 36"/>
                <a:gd name="T50" fmla="*/ 20 w 22"/>
                <a:gd name="T51" fmla="*/ 8 h 36"/>
                <a:gd name="T52" fmla="*/ 20 w 22"/>
                <a:gd name="T53" fmla="*/ 6 h 36"/>
                <a:gd name="T54" fmla="*/ 19 w 22"/>
                <a:gd name="T55" fmla="*/ 3 h 36"/>
                <a:gd name="T56" fmla="*/ 20 w 22"/>
                <a:gd name="T57" fmla="*/ 1 h 36"/>
                <a:gd name="T58" fmla="*/ 18 w 22"/>
                <a:gd name="T59" fmla="*/ 0 h 36"/>
                <a:gd name="T60" fmla="*/ 16 w 22"/>
                <a:gd name="T61" fmla="*/ 0 h 36"/>
                <a:gd name="T62" fmla="*/ 14 w 22"/>
                <a:gd name="T63" fmla="*/ 0 h 36"/>
                <a:gd name="T64" fmla="*/ 12 w 22"/>
                <a:gd name="T65" fmla="*/ 2 h 36"/>
                <a:gd name="T66" fmla="*/ 10 w 22"/>
                <a:gd name="T67" fmla="*/ 4 h 36"/>
                <a:gd name="T68" fmla="*/ 9 w 22"/>
                <a:gd name="T69" fmla="*/ 6 h 36"/>
                <a:gd name="T70" fmla="*/ 8 w 22"/>
                <a:gd name="T71" fmla="*/ 8 h 36"/>
                <a:gd name="T72" fmla="*/ 7 w 22"/>
                <a:gd name="T73" fmla="*/ 11 h 36"/>
                <a:gd name="T74" fmla="*/ 6 w 22"/>
                <a:gd name="T75" fmla="*/ 13 h 36"/>
                <a:gd name="T76" fmla="*/ 5 w 22"/>
                <a:gd name="T77" fmla="*/ 15 h 36"/>
                <a:gd name="T78" fmla="*/ 4 w 22"/>
                <a:gd name="T79" fmla="*/ 17 h 36"/>
                <a:gd name="T80" fmla="*/ 3 w 22"/>
                <a:gd name="T81" fmla="*/ 19 h 36"/>
                <a:gd name="T82" fmla="*/ 2 w 22"/>
                <a:gd name="T83" fmla="*/ 21 h 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2" h="36">
                  <a:moveTo>
                    <a:pt x="2" y="21"/>
                  </a:moveTo>
                  <a:lnTo>
                    <a:pt x="2" y="22"/>
                  </a:lnTo>
                  <a:lnTo>
                    <a:pt x="1" y="23"/>
                  </a:lnTo>
                  <a:lnTo>
                    <a:pt x="1" y="24"/>
                  </a:lnTo>
                  <a:lnTo>
                    <a:pt x="0" y="24"/>
                  </a:lnTo>
                  <a:lnTo>
                    <a:pt x="0" y="25"/>
                  </a:lnTo>
                  <a:lnTo>
                    <a:pt x="0" y="27"/>
                  </a:lnTo>
                  <a:lnTo>
                    <a:pt x="0" y="28"/>
                  </a:lnTo>
                  <a:lnTo>
                    <a:pt x="0" y="29"/>
                  </a:lnTo>
                  <a:lnTo>
                    <a:pt x="0" y="30"/>
                  </a:lnTo>
                  <a:lnTo>
                    <a:pt x="1" y="31"/>
                  </a:lnTo>
                  <a:lnTo>
                    <a:pt x="2" y="32"/>
                  </a:lnTo>
                  <a:lnTo>
                    <a:pt x="3" y="33"/>
                  </a:lnTo>
                  <a:lnTo>
                    <a:pt x="4" y="33"/>
                  </a:lnTo>
                  <a:lnTo>
                    <a:pt x="4" y="34"/>
                  </a:lnTo>
                  <a:lnTo>
                    <a:pt x="5" y="34"/>
                  </a:lnTo>
                  <a:lnTo>
                    <a:pt x="6" y="34"/>
                  </a:lnTo>
                  <a:lnTo>
                    <a:pt x="7" y="34"/>
                  </a:lnTo>
                  <a:lnTo>
                    <a:pt x="8" y="34"/>
                  </a:lnTo>
                  <a:lnTo>
                    <a:pt x="8" y="35"/>
                  </a:lnTo>
                  <a:lnTo>
                    <a:pt x="9" y="35"/>
                  </a:lnTo>
                  <a:lnTo>
                    <a:pt x="10" y="35"/>
                  </a:lnTo>
                  <a:lnTo>
                    <a:pt x="11" y="35"/>
                  </a:lnTo>
                  <a:lnTo>
                    <a:pt x="12" y="35"/>
                  </a:lnTo>
                  <a:lnTo>
                    <a:pt x="13" y="35"/>
                  </a:lnTo>
                  <a:lnTo>
                    <a:pt x="14" y="34"/>
                  </a:lnTo>
                  <a:lnTo>
                    <a:pt x="15" y="34"/>
                  </a:lnTo>
                  <a:lnTo>
                    <a:pt x="16" y="34"/>
                  </a:lnTo>
                  <a:lnTo>
                    <a:pt x="17" y="34"/>
                  </a:lnTo>
                  <a:lnTo>
                    <a:pt x="18" y="32"/>
                  </a:lnTo>
                  <a:lnTo>
                    <a:pt x="19" y="32"/>
                  </a:lnTo>
                  <a:lnTo>
                    <a:pt x="19" y="31"/>
                  </a:lnTo>
                  <a:lnTo>
                    <a:pt x="20" y="30"/>
                  </a:lnTo>
                  <a:lnTo>
                    <a:pt x="20" y="29"/>
                  </a:lnTo>
                  <a:lnTo>
                    <a:pt x="21" y="28"/>
                  </a:lnTo>
                  <a:lnTo>
                    <a:pt x="21" y="27"/>
                  </a:lnTo>
                  <a:lnTo>
                    <a:pt x="21" y="25"/>
                  </a:lnTo>
                  <a:lnTo>
                    <a:pt x="21" y="24"/>
                  </a:lnTo>
                  <a:lnTo>
                    <a:pt x="21" y="23"/>
                  </a:lnTo>
                  <a:lnTo>
                    <a:pt x="21" y="22"/>
                  </a:lnTo>
                  <a:lnTo>
                    <a:pt x="21" y="21"/>
                  </a:lnTo>
                  <a:lnTo>
                    <a:pt x="21" y="20"/>
                  </a:lnTo>
                  <a:lnTo>
                    <a:pt x="21" y="19"/>
                  </a:lnTo>
                  <a:lnTo>
                    <a:pt x="21" y="18"/>
                  </a:lnTo>
                  <a:lnTo>
                    <a:pt x="21" y="17"/>
                  </a:lnTo>
                  <a:lnTo>
                    <a:pt x="20" y="16"/>
                  </a:lnTo>
                  <a:lnTo>
                    <a:pt x="20" y="15"/>
                  </a:lnTo>
                  <a:lnTo>
                    <a:pt x="20" y="14"/>
                  </a:lnTo>
                  <a:lnTo>
                    <a:pt x="20" y="13"/>
                  </a:lnTo>
                  <a:lnTo>
                    <a:pt x="20" y="12"/>
                  </a:lnTo>
                  <a:lnTo>
                    <a:pt x="20" y="11"/>
                  </a:lnTo>
                  <a:lnTo>
                    <a:pt x="20" y="8"/>
                  </a:lnTo>
                  <a:lnTo>
                    <a:pt x="20" y="7"/>
                  </a:lnTo>
                  <a:lnTo>
                    <a:pt x="20" y="6"/>
                  </a:lnTo>
                  <a:lnTo>
                    <a:pt x="19" y="4"/>
                  </a:lnTo>
                  <a:lnTo>
                    <a:pt x="19" y="3"/>
                  </a:lnTo>
                  <a:lnTo>
                    <a:pt x="20" y="2"/>
                  </a:lnTo>
                  <a:lnTo>
                    <a:pt x="20" y="1"/>
                  </a:lnTo>
                  <a:lnTo>
                    <a:pt x="20" y="0"/>
                  </a:lnTo>
                  <a:lnTo>
                    <a:pt x="18" y="0"/>
                  </a:lnTo>
                  <a:lnTo>
                    <a:pt x="17" y="0"/>
                  </a:lnTo>
                  <a:lnTo>
                    <a:pt x="16" y="0"/>
                  </a:lnTo>
                  <a:lnTo>
                    <a:pt x="15" y="0"/>
                  </a:lnTo>
                  <a:lnTo>
                    <a:pt x="14" y="0"/>
                  </a:lnTo>
                  <a:lnTo>
                    <a:pt x="13" y="1"/>
                  </a:lnTo>
                  <a:lnTo>
                    <a:pt x="12" y="2"/>
                  </a:lnTo>
                  <a:lnTo>
                    <a:pt x="11" y="3"/>
                  </a:lnTo>
                  <a:lnTo>
                    <a:pt x="10" y="4"/>
                  </a:lnTo>
                  <a:lnTo>
                    <a:pt x="10" y="5"/>
                  </a:lnTo>
                  <a:lnTo>
                    <a:pt x="9" y="6"/>
                  </a:lnTo>
                  <a:lnTo>
                    <a:pt x="8" y="7"/>
                  </a:lnTo>
                  <a:lnTo>
                    <a:pt x="8" y="8"/>
                  </a:lnTo>
                  <a:lnTo>
                    <a:pt x="7" y="10"/>
                  </a:lnTo>
                  <a:lnTo>
                    <a:pt x="7" y="11"/>
                  </a:lnTo>
                  <a:lnTo>
                    <a:pt x="6" y="12"/>
                  </a:lnTo>
                  <a:lnTo>
                    <a:pt x="6" y="13"/>
                  </a:lnTo>
                  <a:lnTo>
                    <a:pt x="6" y="14"/>
                  </a:lnTo>
                  <a:lnTo>
                    <a:pt x="5" y="15"/>
                  </a:lnTo>
                  <a:lnTo>
                    <a:pt x="5" y="16"/>
                  </a:lnTo>
                  <a:lnTo>
                    <a:pt x="4" y="17"/>
                  </a:lnTo>
                  <a:lnTo>
                    <a:pt x="4" y="18"/>
                  </a:lnTo>
                  <a:lnTo>
                    <a:pt x="3" y="19"/>
                  </a:lnTo>
                  <a:lnTo>
                    <a:pt x="3" y="20"/>
                  </a:lnTo>
                  <a:lnTo>
                    <a:pt x="2" y="21"/>
                  </a:lnTo>
                </a:path>
              </a:pathLst>
            </a:custGeom>
            <a:solidFill>
              <a:srgbClr val="AAAAA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943" name="Freeform 461"/>
            <p:cNvSpPr>
              <a:spLocks/>
            </p:cNvSpPr>
            <p:nvPr/>
          </p:nvSpPr>
          <p:spPr bwMode="auto">
            <a:xfrm>
              <a:off x="1548" y="1437"/>
              <a:ext cx="30" cy="34"/>
            </a:xfrm>
            <a:custGeom>
              <a:avLst/>
              <a:gdLst>
                <a:gd name="T0" fmla="*/ 1 w 30"/>
                <a:gd name="T1" fmla="*/ 18 h 34"/>
                <a:gd name="T2" fmla="*/ 0 w 30"/>
                <a:gd name="T3" fmla="*/ 19 h 34"/>
                <a:gd name="T4" fmla="*/ 0 w 30"/>
                <a:gd name="T5" fmla="*/ 21 h 34"/>
                <a:gd name="T6" fmla="*/ 0 w 30"/>
                <a:gd name="T7" fmla="*/ 23 h 34"/>
                <a:gd name="T8" fmla="*/ 1 w 30"/>
                <a:gd name="T9" fmla="*/ 24 h 34"/>
                <a:gd name="T10" fmla="*/ 1 w 30"/>
                <a:gd name="T11" fmla="*/ 26 h 34"/>
                <a:gd name="T12" fmla="*/ 2 w 30"/>
                <a:gd name="T13" fmla="*/ 27 h 34"/>
                <a:gd name="T14" fmla="*/ 3 w 30"/>
                <a:gd name="T15" fmla="*/ 29 h 34"/>
                <a:gd name="T16" fmla="*/ 4 w 30"/>
                <a:gd name="T17" fmla="*/ 30 h 34"/>
                <a:gd name="T18" fmla="*/ 5 w 30"/>
                <a:gd name="T19" fmla="*/ 31 h 34"/>
                <a:gd name="T20" fmla="*/ 7 w 30"/>
                <a:gd name="T21" fmla="*/ 32 h 34"/>
                <a:gd name="T22" fmla="*/ 9 w 30"/>
                <a:gd name="T23" fmla="*/ 32 h 34"/>
                <a:gd name="T24" fmla="*/ 10 w 30"/>
                <a:gd name="T25" fmla="*/ 33 h 34"/>
                <a:gd name="T26" fmla="*/ 12 w 30"/>
                <a:gd name="T27" fmla="*/ 33 h 34"/>
                <a:gd name="T28" fmla="*/ 14 w 30"/>
                <a:gd name="T29" fmla="*/ 33 h 34"/>
                <a:gd name="T30" fmla="*/ 16 w 30"/>
                <a:gd name="T31" fmla="*/ 33 h 34"/>
                <a:gd name="T32" fmla="*/ 18 w 30"/>
                <a:gd name="T33" fmla="*/ 32 h 34"/>
                <a:gd name="T34" fmla="*/ 20 w 30"/>
                <a:gd name="T35" fmla="*/ 32 h 34"/>
                <a:gd name="T36" fmla="*/ 21 w 30"/>
                <a:gd name="T37" fmla="*/ 31 h 34"/>
                <a:gd name="T38" fmla="*/ 23 w 30"/>
                <a:gd name="T39" fmla="*/ 30 h 34"/>
                <a:gd name="T40" fmla="*/ 24 w 30"/>
                <a:gd name="T41" fmla="*/ 29 h 34"/>
                <a:gd name="T42" fmla="*/ 25 w 30"/>
                <a:gd name="T43" fmla="*/ 28 h 34"/>
                <a:gd name="T44" fmla="*/ 26 w 30"/>
                <a:gd name="T45" fmla="*/ 27 h 34"/>
                <a:gd name="T46" fmla="*/ 27 w 30"/>
                <a:gd name="T47" fmla="*/ 26 h 34"/>
                <a:gd name="T48" fmla="*/ 27 w 30"/>
                <a:gd name="T49" fmla="*/ 24 h 34"/>
                <a:gd name="T50" fmla="*/ 27 w 30"/>
                <a:gd name="T51" fmla="*/ 22 h 34"/>
                <a:gd name="T52" fmla="*/ 27 w 30"/>
                <a:gd name="T53" fmla="*/ 20 h 34"/>
                <a:gd name="T54" fmla="*/ 28 w 30"/>
                <a:gd name="T55" fmla="*/ 18 h 34"/>
                <a:gd name="T56" fmla="*/ 28 w 30"/>
                <a:gd name="T57" fmla="*/ 16 h 34"/>
                <a:gd name="T58" fmla="*/ 29 w 30"/>
                <a:gd name="T59" fmla="*/ 14 h 34"/>
                <a:gd name="T60" fmla="*/ 29 w 30"/>
                <a:gd name="T61" fmla="*/ 12 h 34"/>
                <a:gd name="T62" fmla="*/ 29 w 30"/>
                <a:gd name="T63" fmla="*/ 10 h 34"/>
                <a:gd name="T64" fmla="*/ 29 w 30"/>
                <a:gd name="T65" fmla="*/ 8 h 34"/>
                <a:gd name="T66" fmla="*/ 28 w 30"/>
                <a:gd name="T67" fmla="*/ 6 h 34"/>
                <a:gd name="T68" fmla="*/ 28 w 30"/>
                <a:gd name="T69" fmla="*/ 4 h 34"/>
                <a:gd name="T70" fmla="*/ 28 w 30"/>
                <a:gd name="T71" fmla="*/ 2 h 34"/>
                <a:gd name="T72" fmla="*/ 28 w 30"/>
                <a:gd name="T73" fmla="*/ 0 h 34"/>
                <a:gd name="T74" fmla="*/ 25 w 30"/>
                <a:gd name="T75" fmla="*/ 1 h 34"/>
                <a:gd name="T76" fmla="*/ 23 w 30"/>
                <a:gd name="T77" fmla="*/ 2 h 34"/>
                <a:gd name="T78" fmla="*/ 21 w 30"/>
                <a:gd name="T79" fmla="*/ 3 h 34"/>
                <a:gd name="T80" fmla="*/ 19 w 30"/>
                <a:gd name="T81" fmla="*/ 4 h 34"/>
                <a:gd name="T82" fmla="*/ 17 w 30"/>
                <a:gd name="T83" fmla="*/ 5 h 34"/>
                <a:gd name="T84" fmla="*/ 15 w 30"/>
                <a:gd name="T85" fmla="*/ 5 h 34"/>
                <a:gd name="T86" fmla="*/ 13 w 30"/>
                <a:gd name="T87" fmla="*/ 6 h 34"/>
                <a:gd name="T88" fmla="*/ 11 w 30"/>
                <a:gd name="T89" fmla="*/ 7 h 34"/>
                <a:gd name="T90" fmla="*/ 9 w 30"/>
                <a:gd name="T91" fmla="*/ 8 h 34"/>
                <a:gd name="T92" fmla="*/ 7 w 30"/>
                <a:gd name="T93" fmla="*/ 9 h 34"/>
                <a:gd name="T94" fmla="*/ 5 w 30"/>
                <a:gd name="T95" fmla="*/ 11 h 34"/>
                <a:gd name="T96" fmla="*/ 3 w 30"/>
                <a:gd name="T97" fmla="*/ 13 h 34"/>
                <a:gd name="T98" fmla="*/ 2 w 30"/>
                <a:gd name="T99" fmla="*/ 15 h 34"/>
                <a:gd name="T100" fmla="*/ 1 w 30"/>
                <a:gd name="T101" fmla="*/ 17 h 3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0" h="34">
                  <a:moveTo>
                    <a:pt x="1" y="17"/>
                  </a:moveTo>
                  <a:lnTo>
                    <a:pt x="1" y="18"/>
                  </a:lnTo>
                  <a:lnTo>
                    <a:pt x="0" y="18"/>
                  </a:lnTo>
                  <a:lnTo>
                    <a:pt x="0" y="19"/>
                  </a:lnTo>
                  <a:lnTo>
                    <a:pt x="0" y="20"/>
                  </a:lnTo>
                  <a:lnTo>
                    <a:pt x="0" y="21"/>
                  </a:lnTo>
                  <a:lnTo>
                    <a:pt x="0" y="22"/>
                  </a:lnTo>
                  <a:lnTo>
                    <a:pt x="0" y="23"/>
                  </a:lnTo>
                  <a:lnTo>
                    <a:pt x="0" y="24"/>
                  </a:lnTo>
                  <a:lnTo>
                    <a:pt x="1" y="24"/>
                  </a:lnTo>
                  <a:lnTo>
                    <a:pt x="1" y="25"/>
                  </a:lnTo>
                  <a:lnTo>
                    <a:pt x="1" y="26"/>
                  </a:lnTo>
                  <a:lnTo>
                    <a:pt x="1" y="27"/>
                  </a:lnTo>
                  <a:lnTo>
                    <a:pt x="2" y="27"/>
                  </a:lnTo>
                  <a:lnTo>
                    <a:pt x="2" y="28"/>
                  </a:lnTo>
                  <a:lnTo>
                    <a:pt x="3" y="29"/>
                  </a:lnTo>
                  <a:lnTo>
                    <a:pt x="3" y="30"/>
                  </a:lnTo>
                  <a:lnTo>
                    <a:pt x="4" y="30"/>
                  </a:lnTo>
                  <a:lnTo>
                    <a:pt x="5" y="30"/>
                  </a:lnTo>
                  <a:lnTo>
                    <a:pt x="5" y="31"/>
                  </a:lnTo>
                  <a:lnTo>
                    <a:pt x="6" y="32"/>
                  </a:lnTo>
                  <a:lnTo>
                    <a:pt x="7" y="32"/>
                  </a:lnTo>
                  <a:lnTo>
                    <a:pt x="8" y="32"/>
                  </a:lnTo>
                  <a:lnTo>
                    <a:pt x="9" y="32"/>
                  </a:lnTo>
                  <a:lnTo>
                    <a:pt x="9" y="33"/>
                  </a:lnTo>
                  <a:lnTo>
                    <a:pt x="10" y="33"/>
                  </a:lnTo>
                  <a:lnTo>
                    <a:pt x="11" y="33"/>
                  </a:lnTo>
                  <a:lnTo>
                    <a:pt x="12" y="33"/>
                  </a:lnTo>
                  <a:lnTo>
                    <a:pt x="13" y="33"/>
                  </a:lnTo>
                  <a:lnTo>
                    <a:pt x="14" y="33"/>
                  </a:lnTo>
                  <a:lnTo>
                    <a:pt x="15" y="33"/>
                  </a:lnTo>
                  <a:lnTo>
                    <a:pt x="16" y="33"/>
                  </a:lnTo>
                  <a:lnTo>
                    <a:pt x="17" y="33"/>
                  </a:lnTo>
                  <a:lnTo>
                    <a:pt x="18" y="32"/>
                  </a:lnTo>
                  <a:lnTo>
                    <a:pt x="19" y="32"/>
                  </a:lnTo>
                  <a:lnTo>
                    <a:pt x="20" y="32"/>
                  </a:lnTo>
                  <a:lnTo>
                    <a:pt x="21" y="32"/>
                  </a:lnTo>
                  <a:lnTo>
                    <a:pt x="21" y="31"/>
                  </a:lnTo>
                  <a:lnTo>
                    <a:pt x="22" y="31"/>
                  </a:lnTo>
                  <a:lnTo>
                    <a:pt x="23" y="30"/>
                  </a:lnTo>
                  <a:lnTo>
                    <a:pt x="24" y="30"/>
                  </a:lnTo>
                  <a:lnTo>
                    <a:pt x="24" y="29"/>
                  </a:lnTo>
                  <a:lnTo>
                    <a:pt x="25" y="29"/>
                  </a:lnTo>
                  <a:lnTo>
                    <a:pt x="25" y="28"/>
                  </a:lnTo>
                  <a:lnTo>
                    <a:pt x="26" y="28"/>
                  </a:lnTo>
                  <a:lnTo>
                    <a:pt x="26" y="27"/>
                  </a:lnTo>
                  <a:lnTo>
                    <a:pt x="26" y="26"/>
                  </a:lnTo>
                  <a:lnTo>
                    <a:pt x="27" y="26"/>
                  </a:lnTo>
                  <a:lnTo>
                    <a:pt x="27" y="25"/>
                  </a:lnTo>
                  <a:lnTo>
                    <a:pt x="27" y="24"/>
                  </a:lnTo>
                  <a:lnTo>
                    <a:pt x="27" y="23"/>
                  </a:lnTo>
                  <a:lnTo>
                    <a:pt x="27" y="22"/>
                  </a:lnTo>
                  <a:lnTo>
                    <a:pt x="27" y="21"/>
                  </a:lnTo>
                  <a:lnTo>
                    <a:pt x="27" y="20"/>
                  </a:lnTo>
                  <a:lnTo>
                    <a:pt x="28" y="20"/>
                  </a:lnTo>
                  <a:lnTo>
                    <a:pt x="28" y="18"/>
                  </a:lnTo>
                  <a:lnTo>
                    <a:pt x="28" y="17"/>
                  </a:lnTo>
                  <a:lnTo>
                    <a:pt x="28" y="16"/>
                  </a:lnTo>
                  <a:lnTo>
                    <a:pt x="29" y="15"/>
                  </a:lnTo>
                  <a:lnTo>
                    <a:pt x="29" y="14"/>
                  </a:lnTo>
                  <a:lnTo>
                    <a:pt x="29" y="13"/>
                  </a:lnTo>
                  <a:lnTo>
                    <a:pt x="29" y="12"/>
                  </a:lnTo>
                  <a:lnTo>
                    <a:pt x="29" y="11"/>
                  </a:lnTo>
                  <a:lnTo>
                    <a:pt x="29" y="10"/>
                  </a:lnTo>
                  <a:lnTo>
                    <a:pt x="29" y="9"/>
                  </a:lnTo>
                  <a:lnTo>
                    <a:pt x="29" y="8"/>
                  </a:lnTo>
                  <a:lnTo>
                    <a:pt x="28" y="7"/>
                  </a:lnTo>
                  <a:lnTo>
                    <a:pt x="28" y="6"/>
                  </a:lnTo>
                  <a:lnTo>
                    <a:pt x="28" y="5"/>
                  </a:lnTo>
                  <a:lnTo>
                    <a:pt x="28" y="4"/>
                  </a:lnTo>
                  <a:lnTo>
                    <a:pt x="28" y="3"/>
                  </a:lnTo>
                  <a:lnTo>
                    <a:pt x="28" y="2"/>
                  </a:lnTo>
                  <a:lnTo>
                    <a:pt x="28" y="1"/>
                  </a:lnTo>
                  <a:lnTo>
                    <a:pt x="28" y="0"/>
                  </a:lnTo>
                  <a:lnTo>
                    <a:pt x="26" y="1"/>
                  </a:lnTo>
                  <a:lnTo>
                    <a:pt x="25" y="1"/>
                  </a:lnTo>
                  <a:lnTo>
                    <a:pt x="24" y="2"/>
                  </a:lnTo>
                  <a:lnTo>
                    <a:pt x="23" y="2"/>
                  </a:lnTo>
                  <a:lnTo>
                    <a:pt x="22" y="2"/>
                  </a:lnTo>
                  <a:lnTo>
                    <a:pt x="21" y="3"/>
                  </a:lnTo>
                  <a:lnTo>
                    <a:pt x="19" y="3"/>
                  </a:lnTo>
                  <a:lnTo>
                    <a:pt x="19" y="4"/>
                  </a:lnTo>
                  <a:lnTo>
                    <a:pt x="17" y="4"/>
                  </a:lnTo>
                  <a:lnTo>
                    <a:pt x="17" y="5"/>
                  </a:lnTo>
                  <a:lnTo>
                    <a:pt x="16" y="5"/>
                  </a:lnTo>
                  <a:lnTo>
                    <a:pt x="15" y="5"/>
                  </a:lnTo>
                  <a:lnTo>
                    <a:pt x="14" y="6"/>
                  </a:lnTo>
                  <a:lnTo>
                    <a:pt x="13" y="6"/>
                  </a:lnTo>
                  <a:lnTo>
                    <a:pt x="12" y="7"/>
                  </a:lnTo>
                  <a:lnTo>
                    <a:pt x="11" y="7"/>
                  </a:lnTo>
                  <a:lnTo>
                    <a:pt x="10" y="8"/>
                  </a:lnTo>
                  <a:lnTo>
                    <a:pt x="9" y="8"/>
                  </a:lnTo>
                  <a:lnTo>
                    <a:pt x="8" y="9"/>
                  </a:lnTo>
                  <a:lnTo>
                    <a:pt x="7" y="9"/>
                  </a:lnTo>
                  <a:lnTo>
                    <a:pt x="6" y="10"/>
                  </a:lnTo>
                  <a:lnTo>
                    <a:pt x="5" y="11"/>
                  </a:lnTo>
                  <a:lnTo>
                    <a:pt x="4" y="12"/>
                  </a:lnTo>
                  <a:lnTo>
                    <a:pt x="3" y="13"/>
                  </a:lnTo>
                  <a:lnTo>
                    <a:pt x="3" y="14"/>
                  </a:lnTo>
                  <a:lnTo>
                    <a:pt x="2" y="15"/>
                  </a:lnTo>
                  <a:lnTo>
                    <a:pt x="2" y="16"/>
                  </a:lnTo>
                  <a:lnTo>
                    <a:pt x="1" y="17"/>
                  </a:lnTo>
                </a:path>
              </a:pathLst>
            </a:custGeom>
            <a:solidFill>
              <a:srgbClr val="AAAAA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944" name="Freeform 462"/>
            <p:cNvSpPr>
              <a:spLocks/>
            </p:cNvSpPr>
            <p:nvPr/>
          </p:nvSpPr>
          <p:spPr bwMode="auto">
            <a:xfrm>
              <a:off x="1384" y="1642"/>
              <a:ext cx="34" cy="19"/>
            </a:xfrm>
            <a:custGeom>
              <a:avLst/>
              <a:gdLst>
                <a:gd name="T0" fmla="*/ 11 w 34"/>
                <a:gd name="T1" fmla="*/ 0 h 19"/>
                <a:gd name="T2" fmla="*/ 9 w 34"/>
                <a:gd name="T3" fmla="*/ 0 h 19"/>
                <a:gd name="T4" fmla="*/ 7 w 34"/>
                <a:gd name="T5" fmla="*/ 0 h 19"/>
                <a:gd name="T6" fmla="*/ 5 w 34"/>
                <a:gd name="T7" fmla="*/ 0 h 19"/>
                <a:gd name="T8" fmla="*/ 3 w 34"/>
                <a:gd name="T9" fmla="*/ 1 h 19"/>
                <a:gd name="T10" fmla="*/ 2 w 34"/>
                <a:gd name="T11" fmla="*/ 2 h 19"/>
                <a:gd name="T12" fmla="*/ 1 w 34"/>
                <a:gd name="T13" fmla="*/ 3 h 19"/>
                <a:gd name="T14" fmla="*/ 0 w 34"/>
                <a:gd name="T15" fmla="*/ 4 h 19"/>
                <a:gd name="T16" fmla="*/ 0 w 34"/>
                <a:gd name="T17" fmla="*/ 6 h 19"/>
                <a:gd name="T18" fmla="*/ 0 w 34"/>
                <a:gd name="T19" fmla="*/ 8 h 19"/>
                <a:gd name="T20" fmla="*/ 2 w 34"/>
                <a:gd name="T21" fmla="*/ 9 h 19"/>
                <a:gd name="T22" fmla="*/ 2 w 34"/>
                <a:gd name="T23" fmla="*/ 11 h 19"/>
                <a:gd name="T24" fmla="*/ 3 w 34"/>
                <a:gd name="T25" fmla="*/ 12 h 19"/>
                <a:gd name="T26" fmla="*/ 5 w 34"/>
                <a:gd name="T27" fmla="*/ 13 h 19"/>
                <a:gd name="T28" fmla="*/ 6 w 34"/>
                <a:gd name="T29" fmla="*/ 14 h 19"/>
                <a:gd name="T30" fmla="*/ 8 w 34"/>
                <a:gd name="T31" fmla="*/ 14 h 19"/>
                <a:gd name="T32" fmla="*/ 9 w 34"/>
                <a:gd name="T33" fmla="*/ 15 h 19"/>
                <a:gd name="T34" fmla="*/ 11 w 34"/>
                <a:gd name="T35" fmla="*/ 16 h 19"/>
                <a:gd name="T36" fmla="*/ 13 w 34"/>
                <a:gd name="T37" fmla="*/ 16 h 19"/>
                <a:gd name="T38" fmla="*/ 15 w 34"/>
                <a:gd name="T39" fmla="*/ 17 h 19"/>
                <a:gd name="T40" fmla="*/ 17 w 34"/>
                <a:gd name="T41" fmla="*/ 18 h 19"/>
                <a:gd name="T42" fmla="*/ 19 w 34"/>
                <a:gd name="T43" fmla="*/ 18 h 19"/>
                <a:gd name="T44" fmla="*/ 21 w 34"/>
                <a:gd name="T45" fmla="*/ 18 h 19"/>
                <a:gd name="T46" fmla="*/ 23 w 34"/>
                <a:gd name="T47" fmla="*/ 18 h 19"/>
                <a:gd name="T48" fmla="*/ 24 w 34"/>
                <a:gd name="T49" fmla="*/ 17 h 19"/>
                <a:gd name="T50" fmla="*/ 26 w 34"/>
                <a:gd name="T51" fmla="*/ 16 h 19"/>
                <a:gd name="T52" fmla="*/ 28 w 34"/>
                <a:gd name="T53" fmla="*/ 15 h 19"/>
                <a:gd name="T54" fmla="*/ 30 w 34"/>
                <a:gd name="T55" fmla="*/ 13 h 19"/>
                <a:gd name="T56" fmla="*/ 31 w 34"/>
                <a:gd name="T57" fmla="*/ 12 h 19"/>
                <a:gd name="T58" fmla="*/ 32 w 34"/>
                <a:gd name="T59" fmla="*/ 10 h 19"/>
                <a:gd name="T60" fmla="*/ 33 w 34"/>
                <a:gd name="T61" fmla="*/ 9 h 19"/>
                <a:gd name="T62" fmla="*/ 33 w 34"/>
                <a:gd name="T63" fmla="*/ 7 h 19"/>
                <a:gd name="T64" fmla="*/ 33 w 34"/>
                <a:gd name="T65" fmla="*/ 5 h 19"/>
                <a:gd name="T66" fmla="*/ 32 w 34"/>
                <a:gd name="T67" fmla="*/ 3 h 19"/>
                <a:gd name="T68" fmla="*/ 31 w 34"/>
                <a:gd name="T69" fmla="*/ 4 h 19"/>
                <a:gd name="T70" fmla="*/ 29 w 34"/>
                <a:gd name="T71" fmla="*/ 4 h 19"/>
                <a:gd name="T72" fmla="*/ 28 w 34"/>
                <a:gd name="T73" fmla="*/ 5 h 19"/>
                <a:gd name="T74" fmla="*/ 26 w 34"/>
                <a:gd name="T75" fmla="*/ 4 h 19"/>
                <a:gd name="T76" fmla="*/ 24 w 34"/>
                <a:gd name="T77" fmla="*/ 4 h 19"/>
                <a:gd name="T78" fmla="*/ 23 w 34"/>
                <a:gd name="T79" fmla="*/ 3 h 19"/>
                <a:gd name="T80" fmla="*/ 21 w 34"/>
                <a:gd name="T81" fmla="*/ 3 h 19"/>
                <a:gd name="T82" fmla="*/ 19 w 34"/>
                <a:gd name="T83" fmla="*/ 2 h 19"/>
                <a:gd name="T84" fmla="*/ 18 w 34"/>
                <a:gd name="T85" fmla="*/ 1 h 19"/>
                <a:gd name="T86" fmla="*/ 16 w 34"/>
                <a:gd name="T87" fmla="*/ 1 h 19"/>
                <a:gd name="T88" fmla="*/ 14 w 34"/>
                <a:gd name="T89" fmla="*/ 0 h 19"/>
                <a:gd name="T90" fmla="*/ 12 w 34"/>
                <a:gd name="T91" fmla="*/ 0 h 1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4" h="19">
                  <a:moveTo>
                    <a:pt x="12" y="0"/>
                  </a:moveTo>
                  <a:lnTo>
                    <a:pt x="11" y="0"/>
                  </a:lnTo>
                  <a:lnTo>
                    <a:pt x="10" y="0"/>
                  </a:lnTo>
                  <a:lnTo>
                    <a:pt x="9" y="0"/>
                  </a:lnTo>
                  <a:lnTo>
                    <a:pt x="8" y="0"/>
                  </a:lnTo>
                  <a:lnTo>
                    <a:pt x="7" y="0"/>
                  </a:lnTo>
                  <a:lnTo>
                    <a:pt x="6" y="0"/>
                  </a:lnTo>
                  <a:lnTo>
                    <a:pt x="5" y="0"/>
                  </a:lnTo>
                  <a:lnTo>
                    <a:pt x="4" y="1"/>
                  </a:lnTo>
                  <a:lnTo>
                    <a:pt x="3" y="1"/>
                  </a:lnTo>
                  <a:lnTo>
                    <a:pt x="3" y="2"/>
                  </a:lnTo>
                  <a:lnTo>
                    <a:pt x="2" y="2"/>
                  </a:lnTo>
                  <a:lnTo>
                    <a:pt x="2" y="3"/>
                  </a:lnTo>
                  <a:lnTo>
                    <a:pt x="1" y="3"/>
                  </a:lnTo>
                  <a:lnTo>
                    <a:pt x="1" y="4"/>
                  </a:lnTo>
                  <a:lnTo>
                    <a:pt x="0" y="4"/>
                  </a:lnTo>
                  <a:lnTo>
                    <a:pt x="0" y="5"/>
                  </a:lnTo>
                  <a:lnTo>
                    <a:pt x="0" y="6"/>
                  </a:lnTo>
                  <a:lnTo>
                    <a:pt x="0" y="7"/>
                  </a:lnTo>
                  <a:lnTo>
                    <a:pt x="0" y="8"/>
                  </a:lnTo>
                  <a:lnTo>
                    <a:pt x="1" y="9"/>
                  </a:lnTo>
                  <a:lnTo>
                    <a:pt x="2" y="9"/>
                  </a:lnTo>
                  <a:lnTo>
                    <a:pt x="2" y="10"/>
                  </a:lnTo>
                  <a:lnTo>
                    <a:pt x="2" y="11"/>
                  </a:lnTo>
                  <a:lnTo>
                    <a:pt x="3" y="11"/>
                  </a:lnTo>
                  <a:lnTo>
                    <a:pt x="3" y="12"/>
                  </a:lnTo>
                  <a:lnTo>
                    <a:pt x="4" y="12"/>
                  </a:lnTo>
                  <a:lnTo>
                    <a:pt x="5" y="13"/>
                  </a:lnTo>
                  <a:lnTo>
                    <a:pt x="6" y="13"/>
                  </a:lnTo>
                  <a:lnTo>
                    <a:pt x="6" y="14"/>
                  </a:lnTo>
                  <a:lnTo>
                    <a:pt x="7" y="14"/>
                  </a:lnTo>
                  <a:lnTo>
                    <a:pt x="8" y="14"/>
                  </a:lnTo>
                  <a:lnTo>
                    <a:pt x="8" y="15"/>
                  </a:lnTo>
                  <a:lnTo>
                    <a:pt x="9" y="15"/>
                  </a:lnTo>
                  <a:lnTo>
                    <a:pt x="10" y="15"/>
                  </a:lnTo>
                  <a:lnTo>
                    <a:pt x="11" y="16"/>
                  </a:lnTo>
                  <a:lnTo>
                    <a:pt x="12" y="16"/>
                  </a:lnTo>
                  <a:lnTo>
                    <a:pt x="13" y="16"/>
                  </a:lnTo>
                  <a:lnTo>
                    <a:pt x="14" y="17"/>
                  </a:lnTo>
                  <a:lnTo>
                    <a:pt x="15" y="17"/>
                  </a:lnTo>
                  <a:lnTo>
                    <a:pt x="16" y="18"/>
                  </a:lnTo>
                  <a:lnTo>
                    <a:pt x="17" y="18"/>
                  </a:lnTo>
                  <a:lnTo>
                    <a:pt x="18" y="18"/>
                  </a:lnTo>
                  <a:lnTo>
                    <a:pt x="19" y="18"/>
                  </a:lnTo>
                  <a:lnTo>
                    <a:pt x="20" y="18"/>
                  </a:lnTo>
                  <a:lnTo>
                    <a:pt x="21" y="18"/>
                  </a:lnTo>
                  <a:lnTo>
                    <a:pt x="22" y="18"/>
                  </a:lnTo>
                  <a:lnTo>
                    <a:pt x="23" y="18"/>
                  </a:lnTo>
                  <a:lnTo>
                    <a:pt x="24" y="18"/>
                  </a:lnTo>
                  <a:lnTo>
                    <a:pt x="24" y="17"/>
                  </a:lnTo>
                  <a:lnTo>
                    <a:pt x="25" y="17"/>
                  </a:lnTo>
                  <a:lnTo>
                    <a:pt x="26" y="16"/>
                  </a:lnTo>
                  <a:lnTo>
                    <a:pt x="27" y="16"/>
                  </a:lnTo>
                  <a:lnTo>
                    <a:pt x="28" y="15"/>
                  </a:lnTo>
                  <a:lnTo>
                    <a:pt x="29" y="14"/>
                  </a:lnTo>
                  <a:lnTo>
                    <a:pt x="30" y="13"/>
                  </a:lnTo>
                  <a:lnTo>
                    <a:pt x="30" y="12"/>
                  </a:lnTo>
                  <a:lnTo>
                    <a:pt x="31" y="12"/>
                  </a:lnTo>
                  <a:lnTo>
                    <a:pt x="31" y="11"/>
                  </a:lnTo>
                  <a:lnTo>
                    <a:pt x="32" y="10"/>
                  </a:lnTo>
                  <a:lnTo>
                    <a:pt x="32" y="9"/>
                  </a:lnTo>
                  <a:lnTo>
                    <a:pt x="33" y="9"/>
                  </a:lnTo>
                  <a:lnTo>
                    <a:pt x="33" y="8"/>
                  </a:lnTo>
                  <a:lnTo>
                    <a:pt x="33" y="7"/>
                  </a:lnTo>
                  <a:lnTo>
                    <a:pt x="33" y="6"/>
                  </a:lnTo>
                  <a:lnTo>
                    <a:pt x="33" y="5"/>
                  </a:lnTo>
                  <a:lnTo>
                    <a:pt x="33" y="4"/>
                  </a:lnTo>
                  <a:lnTo>
                    <a:pt x="32" y="3"/>
                  </a:lnTo>
                  <a:lnTo>
                    <a:pt x="31" y="3"/>
                  </a:lnTo>
                  <a:lnTo>
                    <a:pt x="31" y="4"/>
                  </a:lnTo>
                  <a:lnTo>
                    <a:pt x="30" y="4"/>
                  </a:lnTo>
                  <a:lnTo>
                    <a:pt x="29" y="4"/>
                  </a:lnTo>
                  <a:lnTo>
                    <a:pt x="28" y="4"/>
                  </a:lnTo>
                  <a:lnTo>
                    <a:pt x="28" y="5"/>
                  </a:lnTo>
                  <a:lnTo>
                    <a:pt x="27" y="4"/>
                  </a:lnTo>
                  <a:lnTo>
                    <a:pt x="26" y="4"/>
                  </a:lnTo>
                  <a:lnTo>
                    <a:pt x="25" y="4"/>
                  </a:lnTo>
                  <a:lnTo>
                    <a:pt x="24" y="4"/>
                  </a:lnTo>
                  <a:lnTo>
                    <a:pt x="23" y="4"/>
                  </a:lnTo>
                  <a:lnTo>
                    <a:pt x="23" y="3"/>
                  </a:lnTo>
                  <a:lnTo>
                    <a:pt x="22" y="3"/>
                  </a:lnTo>
                  <a:lnTo>
                    <a:pt x="21" y="3"/>
                  </a:lnTo>
                  <a:lnTo>
                    <a:pt x="20" y="2"/>
                  </a:lnTo>
                  <a:lnTo>
                    <a:pt x="19" y="2"/>
                  </a:lnTo>
                  <a:lnTo>
                    <a:pt x="19" y="1"/>
                  </a:lnTo>
                  <a:lnTo>
                    <a:pt x="18" y="1"/>
                  </a:lnTo>
                  <a:lnTo>
                    <a:pt x="17" y="1"/>
                  </a:lnTo>
                  <a:lnTo>
                    <a:pt x="16" y="1"/>
                  </a:lnTo>
                  <a:lnTo>
                    <a:pt x="15" y="0"/>
                  </a:lnTo>
                  <a:lnTo>
                    <a:pt x="14" y="0"/>
                  </a:lnTo>
                  <a:lnTo>
                    <a:pt x="13" y="0"/>
                  </a:lnTo>
                  <a:lnTo>
                    <a:pt x="12" y="0"/>
                  </a:lnTo>
                </a:path>
              </a:pathLst>
            </a:custGeom>
            <a:solidFill>
              <a:srgbClr val="AAAAA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945" name="Freeform 463"/>
            <p:cNvSpPr>
              <a:spLocks/>
            </p:cNvSpPr>
            <p:nvPr/>
          </p:nvSpPr>
          <p:spPr bwMode="auto">
            <a:xfrm>
              <a:off x="1372" y="1657"/>
              <a:ext cx="34" cy="33"/>
            </a:xfrm>
            <a:custGeom>
              <a:avLst/>
              <a:gdLst>
                <a:gd name="T0" fmla="*/ 1 w 34"/>
                <a:gd name="T1" fmla="*/ 1 h 33"/>
                <a:gd name="T2" fmla="*/ 0 w 34"/>
                <a:gd name="T3" fmla="*/ 2 h 33"/>
                <a:gd name="T4" fmla="*/ 0 w 34"/>
                <a:gd name="T5" fmla="*/ 4 h 33"/>
                <a:gd name="T6" fmla="*/ 0 w 34"/>
                <a:gd name="T7" fmla="*/ 6 h 33"/>
                <a:gd name="T8" fmla="*/ 0 w 34"/>
                <a:gd name="T9" fmla="*/ 9 h 33"/>
                <a:gd name="T10" fmla="*/ 0 w 34"/>
                <a:gd name="T11" fmla="*/ 11 h 33"/>
                <a:gd name="T12" fmla="*/ 0 w 34"/>
                <a:gd name="T13" fmla="*/ 13 h 33"/>
                <a:gd name="T14" fmla="*/ 0 w 34"/>
                <a:gd name="T15" fmla="*/ 15 h 33"/>
                <a:gd name="T16" fmla="*/ 0 w 34"/>
                <a:gd name="T17" fmla="*/ 18 h 33"/>
                <a:gd name="T18" fmla="*/ 1 w 34"/>
                <a:gd name="T19" fmla="*/ 19 h 33"/>
                <a:gd name="T20" fmla="*/ 1 w 34"/>
                <a:gd name="T21" fmla="*/ 21 h 33"/>
                <a:gd name="T22" fmla="*/ 1 w 34"/>
                <a:gd name="T23" fmla="*/ 23 h 33"/>
                <a:gd name="T24" fmla="*/ 3 w 34"/>
                <a:gd name="T25" fmla="*/ 25 h 33"/>
                <a:gd name="T26" fmla="*/ 4 w 34"/>
                <a:gd name="T27" fmla="*/ 27 h 33"/>
                <a:gd name="T28" fmla="*/ 6 w 34"/>
                <a:gd name="T29" fmla="*/ 29 h 33"/>
                <a:gd name="T30" fmla="*/ 7 w 34"/>
                <a:gd name="T31" fmla="*/ 30 h 33"/>
                <a:gd name="T32" fmla="*/ 9 w 34"/>
                <a:gd name="T33" fmla="*/ 31 h 33"/>
                <a:gd name="T34" fmla="*/ 11 w 34"/>
                <a:gd name="T35" fmla="*/ 32 h 33"/>
                <a:gd name="T36" fmla="*/ 13 w 34"/>
                <a:gd name="T37" fmla="*/ 32 h 33"/>
                <a:gd name="T38" fmla="*/ 15 w 34"/>
                <a:gd name="T39" fmla="*/ 32 h 33"/>
                <a:gd name="T40" fmla="*/ 18 w 34"/>
                <a:gd name="T41" fmla="*/ 32 h 33"/>
                <a:gd name="T42" fmla="*/ 20 w 34"/>
                <a:gd name="T43" fmla="*/ 32 h 33"/>
                <a:gd name="T44" fmla="*/ 22 w 34"/>
                <a:gd name="T45" fmla="*/ 32 h 33"/>
                <a:gd name="T46" fmla="*/ 24 w 34"/>
                <a:gd name="T47" fmla="*/ 32 h 33"/>
                <a:gd name="T48" fmla="*/ 26 w 34"/>
                <a:gd name="T49" fmla="*/ 31 h 33"/>
                <a:gd name="T50" fmla="*/ 28 w 34"/>
                <a:gd name="T51" fmla="*/ 30 h 33"/>
                <a:gd name="T52" fmla="*/ 30 w 34"/>
                <a:gd name="T53" fmla="*/ 28 h 33"/>
                <a:gd name="T54" fmla="*/ 32 w 34"/>
                <a:gd name="T55" fmla="*/ 26 h 33"/>
                <a:gd name="T56" fmla="*/ 33 w 34"/>
                <a:gd name="T57" fmla="*/ 24 h 33"/>
                <a:gd name="T58" fmla="*/ 33 w 34"/>
                <a:gd name="T59" fmla="*/ 22 h 33"/>
                <a:gd name="T60" fmla="*/ 33 w 34"/>
                <a:gd name="T61" fmla="*/ 20 h 33"/>
                <a:gd name="T62" fmla="*/ 33 w 34"/>
                <a:gd name="T63" fmla="*/ 18 h 33"/>
                <a:gd name="T64" fmla="*/ 32 w 34"/>
                <a:gd name="T65" fmla="*/ 15 h 33"/>
                <a:gd name="T66" fmla="*/ 32 w 34"/>
                <a:gd name="T67" fmla="*/ 13 h 33"/>
                <a:gd name="T68" fmla="*/ 31 w 34"/>
                <a:gd name="T69" fmla="*/ 11 h 33"/>
                <a:gd name="T70" fmla="*/ 31 w 34"/>
                <a:gd name="T71" fmla="*/ 9 h 33"/>
                <a:gd name="T72" fmla="*/ 29 w 34"/>
                <a:gd name="T73" fmla="*/ 8 h 33"/>
                <a:gd name="T74" fmla="*/ 27 w 34"/>
                <a:gd name="T75" fmla="*/ 8 h 33"/>
                <a:gd name="T76" fmla="*/ 25 w 34"/>
                <a:gd name="T77" fmla="*/ 7 h 33"/>
                <a:gd name="T78" fmla="*/ 23 w 34"/>
                <a:gd name="T79" fmla="*/ 5 h 33"/>
                <a:gd name="T80" fmla="*/ 21 w 34"/>
                <a:gd name="T81" fmla="*/ 5 h 33"/>
                <a:gd name="T82" fmla="*/ 20 w 34"/>
                <a:gd name="T83" fmla="*/ 3 h 33"/>
                <a:gd name="T84" fmla="*/ 17 w 34"/>
                <a:gd name="T85" fmla="*/ 2 h 33"/>
                <a:gd name="T86" fmla="*/ 14 w 34"/>
                <a:gd name="T87" fmla="*/ 1 h 33"/>
                <a:gd name="T88" fmla="*/ 12 w 34"/>
                <a:gd name="T89" fmla="*/ 1 h 33"/>
                <a:gd name="T90" fmla="*/ 10 w 34"/>
                <a:gd name="T91" fmla="*/ 0 h 33"/>
                <a:gd name="T92" fmla="*/ 8 w 34"/>
                <a:gd name="T93" fmla="*/ 0 h 33"/>
                <a:gd name="T94" fmla="*/ 6 w 34"/>
                <a:gd name="T95" fmla="*/ 0 h 33"/>
                <a:gd name="T96" fmla="*/ 4 w 34"/>
                <a:gd name="T97" fmla="*/ 0 h 33"/>
                <a:gd name="T98" fmla="*/ 2 w 34"/>
                <a:gd name="T99" fmla="*/ 1 h 3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4" h="33">
                  <a:moveTo>
                    <a:pt x="2" y="1"/>
                  </a:moveTo>
                  <a:lnTo>
                    <a:pt x="1" y="1"/>
                  </a:lnTo>
                  <a:lnTo>
                    <a:pt x="1" y="2"/>
                  </a:lnTo>
                  <a:lnTo>
                    <a:pt x="0" y="2"/>
                  </a:lnTo>
                  <a:lnTo>
                    <a:pt x="0" y="3"/>
                  </a:lnTo>
                  <a:lnTo>
                    <a:pt x="0" y="4"/>
                  </a:lnTo>
                  <a:lnTo>
                    <a:pt x="0" y="5"/>
                  </a:lnTo>
                  <a:lnTo>
                    <a:pt x="0" y="6"/>
                  </a:lnTo>
                  <a:lnTo>
                    <a:pt x="0" y="7"/>
                  </a:lnTo>
                  <a:lnTo>
                    <a:pt x="0" y="9"/>
                  </a:lnTo>
                  <a:lnTo>
                    <a:pt x="0" y="10"/>
                  </a:lnTo>
                  <a:lnTo>
                    <a:pt x="0" y="11"/>
                  </a:lnTo>
                  <a:lnTo>
                    <a:pt x="0" y="12"/>
                  </a:lnTo>
                  <a:lnTo>
                    <a:pt x="0" y="13"/>
                  </a:lnTo>
                  <a:lnTo>
                    <a:pt x="0" y="14"/>
                  </a:lnTo>
                  <a:lnTo>
                    <a:pt x="0" y="15"/>
                  </a:lnTo>
                  <a:lnTo>
                    <a:pt x="0" y="17"/>
                  </a:lnTo>
                  <a:lnTo>
                    <a:pt x="0" y="18"/>
                  </a:lnTo>
                  <a:lnTo>
                    <a:pt x="1" y="18"/>
                  </a:lnTo>
                  <a:lnTo>
                    <a:pt x="1" y="19"/>
                  </a:lnTo>
                  <a:lnTo>
                    <a:pt x="1" y="20"/>
                  </a:lnTo>
                  <a:lnTo>
                    <a:pt x="1" y="21"/>
                  </a:lnTo>
                  <a:lnTo>
                    <a:pt x="1" y="22"/>
                  </a:lnTo>
                  <a:lnTo>
                    <a:pt x="1" y="23"/>
                  </a:lnTo>
                  <a:lnTo>
                    <a:pt x="2" y="24"/>
                  </a:lnTo>
                  <a:lnTo>
                    <a:pt x="3" y="25"/>
                  </a:lnTo>
                  <a:lnTo>
                    <a:pt x="3" y="26"/>
                  </a:lnTo>
                  <a:lnTo>
                    <a:pt x="4" y="27"/>
                  </a:lnTo>
                  <a:lnTo>
                    <a:pt x="5" y="28"/>
                  </a:lnTo>
                  <a:lnTo>
                    <a:pt x="6" y="29"/>
                  </a:lnTo>
                  <a:lnTo>
                    <a:pt x="7" y="29"/>
                  </a:lnTo>
                  <a:lnTo>
                    <a:pt x="7" y="30"/>
                  </a:lnTo>
                  <a:lnTo>
                    <a:pt x="8" y="30"/>
                  </a:lnTo>
                  <a:lnTo>
                    <a:pt x="9" y="31"/>
                  </a:lnTo>
                  <a:lnTo>
                    <a:pt x="10" y="31"/>
                  </a:lnTo>
                  <a:lnTo>
                    <a:pt x="11" y="32"/>
                  </a:lnTo>
                  <a:lnTo>
                    <a:pt x="12" y="32"/>
                  </a:lnTo>
                  <a:lnTo>
                    <a:pt x="13" y="32"/>
                  </a:lnTo>
                  <a:lnTo>
                    <a:pt x="14" y="32"/>
                  </a:lnTo>
                  <a:lnTo>
                    <a:pt x="15" y="32"/>
                  </a:lnTo>
                  <a:lnTo>
                    <a:pt x="17" y="32"/>
                  </a:lnTo>
                  <a:lnTo>
                    <a:pt x="18" y="32"/>
                  </a:lnTo>
                  <a:lnTo>
                    <a:pt x="19" y="32"/>
                  </a:lnTo>
                  <a:lnTo>
                    <a:pt x="20" y="32"/>
                  </a:lnTo>
                  <a:lnTo>
                    <a:pt x="21" y="32"/>
                  </a:lnTo>
                  <a:lnTo>
                    <a:pt x="22" y="32"/>
                  </a:lnTo>
                  <a:lnTo>
                    <a:pt x="23" y="32"/>
                  </a:lnTo>
                  <a:lnTo>
                    <a:pt x="24" y="32"/>
                  </a:lnTo>
                  <a:lnTo>
                    <a:pt x="25" y="31"/>
                  </a:lnTo>
                  <a:lnTo>
                    <a:pt x="26" y="31"/>
                  </a:lnTo>
                  <a:lnTo>
                    <a:pt x="27" y="30"/>
                  </a:lnTo>
                  <a:lnTo>
                    <a:pt x="28" y="30"/>
                  </a:lnTo>
                  <a:lnTo>
                    <a:pt x="29" y="29"/>
                  </a:lnTo>
                  <a:lnTo>
                    <a:pt x="30" y="28"/>
                  </a:lnTo>
                  <a:lnTo>
                    <a:pt x="31" y="28"/>
                  </a:lnTo>
                  <a:lnTo>
                    <a:pt x="32" y="26"/>
                  </a:lnTo>
                  <a:lnTo>
                    <a:pt x="32" y="25"/>
                  </a:lnTo>
                  <a:lnTo>
                    <a:pt x="33" y="24"/>
                  </a:lnTo>
                  <a:lnTo>
                    <a:pt x="33" y="23"/>
                  </a:lnTo>
                  <a:lnTo>
                    <a:pt x="33" y="22"/>
                  </a:lnTo>
                  <a:lnTo>
                    <a:pt x="33" y="21"/>
                  </a:lnTo>
                  <a:lnTo>
                    <a:pt x="33" y="20"/>
                  </a:lnTo>
                  <a:lnTo>
                    <a:pt x="33" y="19"/>
                  </a:lnTo>
                  <a:lnTo>
                    <a:pt x="33" y="18"/>
                  </a:lnTo>
                  <a:lnTo>
                    <a:pt x="32" y="17"/>
                  </a:lnTo>
                  <a:lnTo>
                    <a:pt x="32" y="15"/>
                  </a:lnTo>
                  <a:lnTo>
                    <a:pt x="32" y="14"/>
                  </a:lnTo>
                  <a:lnTo>
                    <a:pt x="32" y="13"/>
                  </a:lnTo>
                  <a:lnTo>
                    <a:pt x="31" y="12"/>
                  </a:lnTo>
                  <a:lnTo>
                    <a:pt x="31" y="11"/>
                  </a:lnTo>
                  <a:lnTo>
                    <a:pt x="31" y="10"/>
                  </a:lnTo>
                  <a:lnTo>
                    <a:pt x="31" y="9"/>
                  </a:lnTo>
                  <a:lnTo>
                    <a:pt x="30" y="9"/>
                  </a:lnTo>
                  <a:lnTo>
                    <a:pt x="29" y="8"/>
                  </a:lnTo>
                  <a:lnTo>
                    <a:pt x="28" y="8"/>
                  </a:lnTo>
                  <a:lnTo>
                    <a:pt x="27" y="8"/>
                  </a:lnTo>
                  <a:lnTo>
                    <a:pt x="26" y="7"/>
                  </a:lnTo>
                  <a:lnTo>
                    <a:pt x="25" y="7"/>
                  </a:lnTo>
                  <a:lnTo>
                    <a:pt x="24" y="6"/>
                  </a:lnTo>
                  <a:lnTo>
                    <a:pt x="23" y="5"/>
                  </a:lnTo>
                  <a:lnTo>
                    <a:pt x="22" y="5"/>
                  </a:lnTo>
                  <a:lnTo>
                    <a:pt x="21" y="5"/>
                  </a:lnTo>
                  <a:lnTo>
                    <a:pt x="20" y="4"/>
                  </a:lnTo>
                  <a:lnTo>
                    <a:pt x="20" y="3"/>
                  </a:lnTo>
                  <a:lnTo>
                    <a:pt x="18" y="3"/>
                  </a:lnTo>
                  <a:lnTo>
                    <a:pt x="17" y="2"/>
                  </a:lnTo>
                  <a:lnTo>
                    <a:pt x="15" y="2"/>
                  </a:lnTo>
                  <a:lnTo>
                    <a:pt x="14" y="1"/>
                  </a:lnTo>
                  <a:lnTo>
                    <a:pt x="13" y="1"/>
                  </a:lnTo>
                  <a:lnTo>
                    <a:pt x="12" y="1"/>
                  </a:lnTo>
                  <a:lnTo>
                    <a:pt x="11" y="0"/>
                  </a:lnTo>
                  <a:lnTo>
                    <a:pt x="10" y="0"/>
                  </a:lnTo>
                  <a:lnTo>
                    <a:pt x="9" y="0"/>
                  </a:lnTo>
                  <a:lnTo>
                    <a:pt x="8" y="0"/>
                  </a:lnTo>
                  <a:lnTo>
                    <a:pt x="7" y="0"/>
                  </a:lnTo>
                  <a:lnTo>
                    <a:pt x="6" y="0"/>
                  </a:lnTo>
                  <a:lnTo>
                    <a:pt x="5" y="0"/>
                  </a:lnTo>
                  <a:lnTo>
                    <a:pt x="4" y="0"/>
                  </a:lnTo>
                  <a:lnTo>
                    <a:pt x="3" y="1"/>
                  </a:lnTo>
                  <a:lnTo>
                    <a:pt x="2" y="1"/>
                  </a:lnTo>
                </a:path>
              </a:pathLst>
            </a:custGeom>
            <a:solidFill>
              <a:srgbClr val="AAAAA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946" name="Freeform 464"/>
            <p:cNvSpPr>
              <a:spLocks/>
            </p:cNvSpPr>
            <p:nvPr/>
          </p:nvSpPr>
          <p:spPr bwMode="auto">
            <a:xfrm>
              <a:off x="1331" y="1680"/>
              <a:ext cx="41" cy="16"/>
            </a:xfrm>
            <a:custGeom>
              <a:avLst/>
              <a:gdLst>
                <a:gd name="T0" fmla="*/ 6 w 41"/>
                <a:gd name="T1" fmla="*/ 6 h 16"/>
                <a:gd name="T2" fmla="*/ 5 w 41"/>
                <a:gd name="T3" fmla="*/ 7 h 16"/>
                <a:gd name="T4" fmla="*/ 3 w 41"/>
                <a:gd name="T5" fmla="*/ 7 h 16"/>
                <a:gd name="T6" fmla="*/ 2 w 41"/>
                <a:gd name="T7" fmla="*/ 8 h 16"/>
                <a:gd name="T8" fmla="*/ 1 w 41"/>
                <a:gd name="T9" fmla="*/ 9 h 16"/>
                <a:gd name="T10" fmla="*/ 0 w 41"/>
                <a:gd name="T11" fmla="*/ 10 h 16"/>
                <a:gd name="T12" fmla="*/ 1 w 41"/>
                <a:gd name="T13" fmla="*/ 12 h 16"/>
                <a:gd name="T14" fmla="*/ 2 w 41"/>
                <a:gd name="T15" fmla="*/ 13 h 16"/>
                <a:gd name="T16" fmla="*/ 4 w 41"/>
                <a:gd name="T17" fmla="*/ 14 h 16"/>
                <a:gd name="T18" fmla="*/ 6 w 41"/>
                <a:gd name="T19" fmla="*/ 15 h 16"/>
                <a:gd name="T20" fmla="*/ 8 w 41"/>
                <a:gd name="T21" fmla="*/ 15 h 16"/>
                <a:gd name="T22" fmla="*/ 10 w 41"/>
                <a:gd name="T23" fmla="*/ 15 h 16"/>
                <a:gd name="T24" fmla="*/ 12 w 41"/>
                <a:gd name="T25" fmla="*/ 15 h 16"/>
                <a:gd name="T26" fmla="*/ 14 w 41"/>
                <a:gd name="T27" fmla="*/ 15 h 16"/>
                <a:gd name="T28" fmla="*/ 16 w 41"/>
                <a:gd name="T29" fmla="*/ 15 h 16"/>
                <a:gd name="T30" fmla="*/ 19 w 41"/>
                <a:gd name="T31" fmla="*/ 15 h 16"/>
                <a:gd name="T32" fmla="*/ 21 w 41"/>
                <a:gd name="T33" fmla="*/ 15 h 16"/>
                <a:gd name="T34" fmla="*/ 24 w 41"/>
                <a:gd name="T35" fmla="*/ 15 h 16"/>
                <a:gd name="T36" fmla="*/ 26 w 41"/>
                <a:gd name="T37" fmla="*/ 14 h 16"/>
                <a:gd name="T38" fmla="*/ 29 w 41"/>
                <a:gd name="T39" fmla="*/ 14 h 16"/>
                <a:gd name="T40" fmla="*/ 31 w 41"/>
                <a:gd name="T41" fmla="*/ 14 h 16"/>
                <a:gd name="T42" fmla="*/ 33 w 41"/>
                <a:gd name="T43" fmla="*/ 14 h 16"/>
                <a:gd name="T44" fmla="*/ 34 w 41"/>
                <a:gd name="T45" fmla="*/ 13 h 16"/>
                <a:gd name="T46" fmla="*/ 36 w 41"/>
                <a:gd name="T47" fmla="*/ 13 h 16"/>
                <a:gd name="T48" fmla="*/ 37 w 41"/>
                <a:gd name="T49" fmla="*/ 12 h 16"/>
                <a:gd name="T50" fmla="*/ 38 w 41"/>
                <a:gd name="T51" fmla="*/ 11 h 16"/>
                <a:gd name="T52" fmla="*/ 39 w 41"/>
                <a:gd name="T53" fmla="*/ 10 h 16"/>
                <a:gd name="T54" fmla="*/ 40 w 41"/>
                <a:gd name="T55" fmla="*/ 9 h 16"/>
                <a:gd name="T56" fmla="*/ 40 w 41"/>
                <a:gd name="T57" fmla="*/ 7 h 16"/>
                <a:gd name="T58" fmla="*/ 40 w 41"/>
                <a:gd name="T59" fmla="*/ 5 h 16"/>
                <a:gd name="T60" fmla="*/ 40 w 41"/>
                <a:gd name="T61" fmla="*/ 3 h 16"/>
                <a:gd name="T62" fmla="*/ 40 w 41"/>
                <a:gd name="T63" fmla="*/ 1 h 16"/>
                <a:gd name="T64" fmla="*/ 38 w 41"/>
                <a:gd name="T65" fmla="*/ 0 h 16"/>
                <a:gd name="T66" fmla="*/ 36 w 41"/>
                <a:gd name="T67" fmla="*/ 0 h 16"/>
                <a:gd name="T68" fmla="*/ 34 w 41"/>
                <a:gd name="T69" fmla="*/ 0 h 16"/>
                <a:gd name="T70" fmla="*/ 32 w 41"/>
                <a:gd name="T71" fmla="*/ 1 h 16"/>
                <a:gd name="T72" fmla="*/ 30 w 41"/>
                <a:gd name="T73" fmla="*/ 1 h 16"/>
                <a:gd name="T74" fmla="*/ 28 w 41"/>
                <a:gd name="T75" fmla="*/ 1 h 16"/>
                <a:gd name="T76" fmla="*/ 24 w 41"/>
                <a:gd name="T77" fmla="*/ 1 h 16"/>
                <a:gd name="T78" fmla="*/ 22 w 41"/>
                <a:gd name="T79" fmla="*/ 1 h 16"/>
                <a:gd name="T80" fmla="*/ 20 w 41"/>
                <a:gd name="T81" fmla="*/ 1 h 16"/>
                <a:gd name="T82" fmla="*/ 18 w 41"/>
                <a:gd name="T83" fmla="*/ 2 h 16"/>
                <a:gd name="T84" fmla="*/ 16 w 41"/>
                <a:gd name="T85" fmla="*/ 2 h 16"/>
                <a:gd name="T86" fmla="*/ 13 w 41"/>
                <a:gd name="T87" fmla="*/ 3 h 16"/>
                <a:gd name="T88" fmla="*/ 10 w 41"/>
                <a:gd name="T89" fmla="*/ 4 h 16"/>
                <a:gd name="T90" fmla="*/ 8 w 41"/>
                <a:gd name="T91" fmla="*/ 5 h 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1" h="16">
                  <a:moveTo>
                    <a:pt x="7" y="6"/>
                  </a:moveTo>
                  <a:lnTo>
                    <a:pt x="6" y="6"/>
                  </a:lnTo>
                  <a:lnTo>
                    <a:pt x="5" y="6"/>
                  </a:lnTo>
                  <a:lnTo>
                    <a:pt x="5" y="7"/>
                  </a:lnTo>
                  <a:lnTo>
                    <a:pt x="4" y="7"/>
                  </a:lnTo>
                  <a:lnTo>
                    <a:pt x="3" y="7"/>
                  </a:lnTo>
                  <a:lnTo>
                    <a:pt x="3" y="8"/>
                  </a:lnTo>
                  <a:lnTo>
                    <a:pt x="2" y="8"/>
                  </a:lnTo>
                  <a:lnTo>
                    <a:pt x="2" y="9"/>
                  </a:lnTo>
                  <a:lnTo>
                    <a:pt x="1" y="9"/>
                  </a:lnTo>
                  <a:lnTo>
                    <a:pt x="1" y="10"/>
                  </a:lnTo>
                  <a:lnTo>
                    <a:pt x="0" y="10"/>
                  </a:lnTo>
                  <a:lnTo>
                    <a:pt x="0" y="11"/>
                  </a:lnTo>
                  <a:lnTo>
                    <a:pt x="1" y="12"/>
                  </a:lnTo>
                  <a:lnTo>
                    <a:pt x="1" y="13"/>
                  </a:lnTo>
                  <a:lnTo>
                    <a:pt x="2" y="13"/>
                  </a:lnTo>
                  <a:lnTo>
                    <a:pt x="3" y="14"/>
                  </a:lnTo>
                  <a:lnTo>
                    <a:pt x="4" y="14"/>
                  </a:lnTo>
                  <a:lnTo>
                    <a:pt x="5" y="15"/>
                  </a:lnTo>
                  <a:lnTo>
                    <a:pt x="6" y="15"/>
                  </a:lnTo>
                  <a:lnTo>
                    <a:pt x="7" y="15"/>
                  </a:lnTo>
                  <a:lnTo>
                    <a:pt x="8" y="15"/>
                  </a:lnTo>
                  <a:lnTo>
                    <a:pt x="9" y="15"/>
                  </a:lnTo>
                  <a:lnTo>
                    <a:pt x="10" y="15"/>
                  </a:lnTo>
                  <a:lnTo>
                    <a:pt x="11" y="15"/>
                  </a:lnTo>
                  <a:lnTo>
                    <a:pt x="12" y="15"/>
                  </a:lnTo>
                  <a:lnTo>
                    <a:pt x="13" y="15"/>
                  </a:lnTo>
                  <a:lnTo>
                    <a:pt x="14" y="15"/>
                  </a:lnTo>
                  <a:lnTo>
                    <a:pt x="15" y="15"/>
                  </a:lnTo>
                  <a:lnTo>
                    <a:pt x="16" y="15"/>
                  </a:lnTo>
                  <a:lnTo>
                    <a:pt x="18" y="15"/>
                  </a:lnTo>
                  <a:lnTo>
                    <a:pt x="19" y="15"/>
                  </a:lnTo>
                  <a:lnTo>
                    <a:pt x="20" y="15"/>
                  </a:lnTo>
                  <a:lnTo>
                    <a:pt x="21" y="15"/>
                  </a:lnTo>
                  <a:lnTo>
                    <a:pt x="22" y="15"/>
                  </a:lnTo>
                  <a:lnTo>
                    <a:pt x="24" y="15"/>
                  </a:lnTo>
                  <a:lnTo>
                    <a:pt x="25" y="14"/>
                  </a:lnTo>
                  <a:lnTo>
                    <a:pt x="26" y="14"/>
                  </a:lnTo>
                  <a:lnTo>
                    <a:pt x="27" y="14"/>
                  </a:lnTo>
                  <a:lnTo>
                    <a:pt x="29" y="14"/>
                  </a:lnTo>
                  <a:lnTo>
                    <a:pt x="30" y="14"/>
                  </a:lnTo>
                  <a:lnTo>
                    <a:pt x="31" y="14"/>
                  </a:lnTo>
                  <a:lnTo>
                    <a:pt x="32" y="14"/>
                  </a:lnTo>
                  <a:lnTo>
                    <a:pt x="33" y="14"/>
                  </a:lnTo>
                  <a:lnTo>
                    <a:pt x="34" y="14"/>
                  </a:lnTo>
                  <a:lnTo>
                    <a:pt x="34" y="13"/>
                  </a:lnTo>
                  <a:lnTo>
                    <a:pt x="35" y="13"/>
                  </a:lnTo>
                  <a:lnTo>
                    <a:pt x="36" y="13"/>
                  </a:lnTo>
                  <a:lnTo>
                    <a:pt x="37" y="13"/>
                  </a:lnTo>
                  <a:lnTo>
                    <a:pt x="37" y="12"/>
                  </a:lnTo>
                  <a:lnTo>
                    <a:pt x="38" y="12"/>
                  </a:lnTo>
                  <a:lnTo>
                    <a:pt x="38" y="11"/>
                  </a:lnTo>
                  <a:lnTo>
                    <a:pt x="39" y="11"/>
                  </a:lnTo>
                  <a:lnTo>
                    <a:pt x="39" y="10"/>
                  </a:lnTo>
                  <a:lnTo>
                    <a:pt x="39" y="9"/>
                  </a:lnTo>
                  <a:lnTo>
                    <a:pt x="40" y="9"/>
                  </a:lnTo>
                  <a:lnTo>
                    <a:pt x="40" y="8"/>
                  </a:lnTo>
                  <a:lnTo>
                    <a:pt x="40" y="7"/>
                  </a:lnTo>
                  <a:lnTo>
                    <a:pt x="40" y="6"/>
                  </a:lnTo>
                  <a:lnTo>
                    <a:pt x="40" y="5"/>
                  </a:lnTo>
                  <a:lnTo>
                    <a:pt x="40" y="4"/>
                  </a:lnTo>
                  <a:lnTo>
                    <a:pt x="40" y="3"/>
                  </a:lnTo>
                  <a:lnTo>
                    <a:pt x="40" y="2"/>
                  </a:lnTo>
                  <a:lnTo>
                    <a:pt x="40" y="1"/>
                  </a:lnTo>
                  <a:lnTo>
                    <a:pt x="40" y="0"/>
                  </a:lnTo>
                  <a:lnTo>
                    <a:pt x="38" y="0"/>
                  </a:lnTo>
                  <a:lnTo>
                    <a:pt x="37" y="0"/>
                  </a:lnTo>
                  <a:lnTo>
                    <a:pt x="36" y="0"/>
                  </a:lnTo>
                  <a:lnTo>
                    <a:pt x="35" y="0"/>
                  </a:lnTo>
                  <a:lnTo>
                    <a:pt x="34" y="0"/>
                  </a:lnTo>
                  <a:lnTo>
                    <a:pt x="33" y="1"/>
                  </a:lnTo>
                  <a:lnTo>
                    <a:pt x="32" y="1"/>
                  </a:lnTo>
                  <a:lnTo>
                    <a:pt x="31" y="1"/>
                  </a:lnTo>
                  <a:lnTo>
                    <a:pt x="30" y="1"/>
                  </a:lnTo>
                  <a:lnTo>
                    <a:pt x="29" y="1"/>
                  </a:lnTo>
                  <a:lnTo>
                    <a:pt x="28" y="1"/>
                  </a:lnTo>
                  <a:lnTo>
                    <a:pt x="26" y="1"/>
                  </a:lnTo>
                  <a:lnTo>
                    <a:pt x="24" y="1"/>
                  </a:lnTo>
                  <a:lnTo>
                    <a:pt x="23" y="1"/>
                  </a:lnTo>
                  <a:lnTo>
                    <a:pt x="22" y="1"/>
                  </a:lnTo>
                  <a:lnTo>
                    <a:pt x="21" y="1"/>
                  </a:lnTo>
                  <a:lnTo>
                    <a:pt x="20" y="1"/>
                  </a:lnTo>
                  <a:lnTo>
                    <a:pt x="19" y="1"/>
                  </a:lnTo>
                  <a:lnTo>
                    <a:pt x="18" y="2"/>
                  </a:lnTo>
                  <a:lnTo>
                    <a:pt x="17" y="2"/>
                  </a:lnTo>
                  <a:lnTo>
                    <a:pt x="16" y="2"/>
                  </a:lnTo>
                  <a:lnTo>
                    <a:pt x="14" y="3"/>
                  </a:lnTo>
                  <a:lnTo>
                    <a:pt x="13" y="3"/>
                  </a:lnTo>
                  <a:lnTo>
                    <a:pt x="12" y="3"/>
                  </a:lnTo>
                  <a:lnTo>
                    <a:pt x="10" y="4"/>
                  </a:lnTo>
                  <a:lnTo>
                    <a:pt x="9" y="5"/>
                  </a:lnTo>
                  <a:lnTo>
                    <a:pt x="8" y="5"/>
                  </a:lnTo>
                  <a:lnTo>
                    <a:pt x="7" y="6"/>
                  </a:lnTo>
                </a:path>
              </a:pathLst>
            </a:custGeom>
            <a:solidFill>
              <a:srgbClr val="AAAAA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947" name="Freeform 465"/>
            <p:cNvSpPr>
              <a:spLocks/>
            </p:cNvSpPr>
            <p:nvPr/>
          </p:nvSpPr>
          <p:spPr bwMode="auto">
            <a:xfrm>
              <a:off x="1761" y="1692"/>
              <a:ext cx="54" cy="29"/>
            </a:xfrm>
            <a:custGeom>
              <a:avLst/>
              <a:gdLst>
                <a:gd name="T0" fmla="*/ 3 w 54"/>
                <a:gd name="T1" fmla="*/ 4 h 29"/>
                <a:gd name="T2" fmla="*/ 2 w 54"/>
                <a:gd name="T3" fmla="*/ 5 h 29"/>
                <a:gd name="T4" fmla="*/ 1 w 54"/>
                <a:gd name="T5" fmla="*/ 6 h 29"/>
                <a:gd name="T6" fmla="*/ 1 w 54"/>
                <a:gd name="T7" fmla="*/ 8 h 29"/>
                <a:gd name="T8" fmla="*/ 0 w 54"/>
                <a:gd name="T9" fmla="*/ 9 h 29"/>
                <a:gd name="T10" fmla="*/ 0 w 54"/>
                <a:gd name="T11" fmla="*/ 11 h 29"/>
                <a:gd name="T12" fmla="*/ 1 w 54"/>
                <a:gd name="T13" fmla="*/ 12 h 29"/>
                <a:gd name="T14" fmla="*/ 3 w 54"/>
                <a:gd name="T15" fmla="*/ 16 h 29"/>
                <a:gd name="T16" fmla="*/ 5 w 54"/>
                <a:gd name="T17" fmla="*/ 18 h 29"/>
                <a:gd name="T18" fmla="*/ 6 w 54"/>
                <a:gd name="T19" fmla="*/ 20 h 29"/>
                <a:gd name="T20" fmla="*/ 8 w 54"/>
                <a:gd name="T21" fmla="*/ 22 h 29"/>
                <a:gd name="T22" fmla="*/ 11 w 54"/>
                <a:gd name="T23" fmla="*/ 23 h 29"/>
                <a:gd name="T24" fmla="*/ 13 w 54"/>
                <a:gd name="T25" fmla="*/ 24 h 29"/>
                <a:gd name="T26" fmla="*/ 16 w 54"/>
                <a:gd name="T27" fmla="*/ 25 h 29"/>
                <a:gd name="T28" fmla="*/ 18 w 54"/>
                <a:gd name="T29" fmla="*/ 26 h 29"/>
                <a:gd name="T30" fmla="*/ 21 w 54"/>
                <a:gd name="T31" fmla="*/ 26 h 29"/>
                <a:gd name="T32" fmla="*/ 24 w 54"/>
                <a:gd name="T33" fmla="*/ 27 h 29"/>
                <a:gd name="T34" fmla="*/ 28 w 54"/>
                <a:gd name="T35" fmla="*/ 27 h 29"/>
                <a:gd name="T36" fmla="*/ 31 w 54"/>
                <a:gd name="T37" fmla="*/ 28 h 29"/>
                <a:gd name="T38" fmla="*/ 34 w 54"/>
                <a:gd name="T39" fmla="*/ 28 h 29"/>
                <a:gd name="T40" fmla="*/ 37 w 54"/>
                <a:gd name="T41" fmla="*/ 27 h 29"/>
                <a:gd name="T42" fmla="*/ 41 w 54"/>
                <a:gd name="T43" fmla="*/ 27 h 29"/>
                <a:gd name="T44" fmla="*/ 44 w 54"/>
                <a:gd name="T45" fmla="*/ 27 h 29"/>
                <a:gd name="T46" fmla="*/ 46 w 54"/>
                <a:gd name="T47" fmla="*/ 26 h 29"/>
                <a:gd name="T48" fmla="*/ 48 w 54"/>
                <a:gd name="T49" fmla="*/ 26 h 29"/>
                <a:gd name="T50" fmla="*/ 49 w 54"/>
                <a:gd name="T51" fmla="*/ 25 h 29"/>
                <a:gd name="T52" fmla="*/ 50 w 54"/>
                <a:gd name="T53" fmla="*/ 24 h 29"/>
                <a:gd name="T54" fmla="*/ 51 w 54"/>
                <a:gd name="T55" fmla="*/ 23 h 29"/>
                <a:gd name="T56" fmla="*/ 52 w 54"/>
                <a:gd name="T57" fmla="*/ 22 h 29"/>
                <a:gd name="T58" fmla="*/ 53 w 54"/>
                <a:gd name="T59" fmla="*/ 20 h 29"/>
                <a:gd name="T60" fmla="*/ 53 w 54"/>
                <a:gd name="T61" fmla="*/ 18 h 29"/>
                <a:gd name="T62" fmla="*/ 53 w 54"/>
                <a:gd name="T63" fmla="*/ 16 h 29"/>
                <a:gd name="T64" fmla="*/ 53 w 54"/>
                <a:gd name="T65" fmla="*/ 13 h 29"/>
                <a:gd name="T66" fmla="*/ 52 w 54"/>
                <a:gd name="T67" fmla="*/ 11 h 29"/>
                <a:gd name="T68" fmla="*/ 51 w 54"/>
                <a:gd name="T69" fmla="*/ 10 h 29"/>
                <a:gd name="T70" fmla="*/ 50 w 54"/>
                <a:gd name="T71" fmla="*/ 9 h 29"/>
                <a:gd name="T72" fmla="*/ 48 w 54"/>
                <a:gd name="T73" fmla="*/ 7 h 29"/>
                <a:gd name="T74" fmla="*/ 47 w 54"/>
                <a:gd name="T75" fmla="*/ 6 h 29"/>
                <a:gd name="T76" fmla="*/ 45 w 54"/>
                <a:gd name="T77" fmla="*/ 6 h 29"/>
                <a:gd name="T78" fmla="*/ 44 w 54"/>
                <a:gd name="T79" fmla="*/ 5 h 29"/>
                <a:gd name="T80" fmla="*/ 42 w 54"/>
                <a:gd name="T81" fmla="*/ 5 h 29"/>
                <a:gd name="T82" fmla="*/ 40 w 54"/>
                <a:gd name="T83" fmla="*/ 5 h 29"/>
                <a:gd name="T84" fmla="*/ 38 w 54"/>
                <a:gd name="T85" fmla="*/ 5 h 29"/>
                <a:gd name="T86" fmla="*/ 37 w 54"/>
                <a:gd name="T87" fmla="*/ 4 h 29"/>
                <a:gd name="T88" fmla="*/ 35 w 54"/>
                <a:gd name="T89" fmla="*/ 4 h 29"/>
                <a:gd name="T90" fmla="*/ 36 w 54"/>
                <a:gd name="T91" fmla="*/ 3 h 29"/>
                <a:gd name="T92" fmla="*/ 38 w 54"/>
                <a:gd name="T93" fmla="*/ 3 h 29"/>
                <a:gd name="T94" fmla="*/ 40 w 54"/>
                <a:gd name="T95" fmla="*/ 3 h 29"/>
                <a:gd name="T96" fmla="*/ 42 w 54"/>
                <a:gd name="T97" fmla="*/ 4 h 29"/>
                <a:gd name="T98" fmla="*/ 40 w 54"/>
                <a:gd name="T99" fmla="*/ 3 h 29"/>
                <a:gd name="T100" fmla="*/ 38 w 54"/>
                <a:gd name="T101" fmla="*/ 3 h 29"/>
                <a:gd name="T102" fmla="*/ 35 w 54"/>
                <a:gd name="T103" fmla="*/ 2 h 29"/>
                <a:gd name="T104" fmla="*/ 32 w 54"/>
                <a:gd name="T105" fmla="*/ 1 h 29"/>
                <a:gd name="T106" fmla="*/ 29 w 54"/>
                <a:gd name="T107" fmla="*/ 1 h 29"/>
                <a:gd name="T108" fmla="*/ 27 w 54"/>
                <a:gd name="T109" fmla="*/ 1 h 29"/>
                <a:gd name="T110" fmla="*/ 22 w 54"/>
                <a:gd name="T111" fmla="*/ 0 h 29"/>
                <a:gd name="T112" fmla="*/ 20 w 54"/>
                <a:gd name="T113" fmla="*/ 0 h 29"/>
                <a:gd name="T114" fmla="*/ 16 w 54"/>
                <a:gd name="T115" fmla="*/ 0 h 29"/>
                <a:gd name="T116" fmla="*/ 14 w 54"/>
                <a:gd name="T117" fmla="*/ 1 h 29"/>
                <a:gd name="T118" fmla="*/ 10 w 54"/>
                <a:gd name="T119" fmla="*/ 1 h 29"/>
                <a:gd name="T120" fmla="*/ 8 w 54"/>
                <a:gd name="T121" fmla="*/ 2 h 29"/>
                <a:gd name="T122" fmla="*/ 5 w 54"/>
                <a:gd name="T123" fmla="*/ 3 h 2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4" h="29">
                  <a:moveTo>
                    <a:pt x="4" y="4"/>
                  </a:moveTo>
                  <a:lnTo>
                    <a:pt x="3" y="4"/>
                  </a:lnTo>
                  <a:lnTo>
                    <a:pt x="3" y="5"/>
                  </a:lnTo>
                  <a:lnTo>
                    <a:pt x="2" y="5"/>
                  </a:lnTo>
                  <a:lnTo>
                    <a:pt x="2" y="6"/>
                  </a:lnTo>
                  <a:lnTo>
                    <a:pt x="1" y="6"/>
                  </a:lnTo>
                  <a:lnTo>
                    <a:pt x="1" y="7"/>
                  </a:lnTo>
                  <a:lnTo>
                    <a:pt x="1" y="8"/>
                  </a:lnTo>
                  <a:lnTo>
                    <a:pt x="0" y="8"/>
                  </a:lnTo>
                  <a:lnTo>
                    <a:pt x="0" y="9"/>
                  </a:lnTo>
                  <a:lnTo>
                    <a:pt x="0" y="10"/>
                  </a:lnTo>
                  <a:lnTo>
                    <a:pt x="0" y="11"/>
                  </a:lnTo>
                  <a:lnTo>
                    <a:pt x="1" y="11"/>
                  </a:lnTo>
                  <a:lnTo>
                    <a:pt x="1" y="12"/>
                  </a:lnTo>
                  <a:lnTo>
                    <a:pt x="2" y="15"/>
                  </a:lnTo>
                  <a:lnTo>
                    <a:pt x="3" y="16"/>
                  </a:lnTo>
                  <a:lnTo>
                    <a:pt x="4" y="17"/>
                  </a:lnTo>
                  <a:lnTo>
                    <a:pt x="5" y="18"/>
                  </a:lnTo>
                  <a:lnTo>
                    <a:pt x="6" y="19"/>
                  </a:lnTo>
                  <a:lnTo>
                    <a:pt x="6" y="20"/>
                  </a:lnTo>
                  <a:lnTo>
                    <a:pt x="8" y="21"/>
                  </a:lnTo>
                  <a:lnTo>
                    <a:pt x="8" y="22"/>
                  </a:lnTo>
                  <a:lnTo>
                    <a:pt x="10" y="22"/>
                  </a:lnTo>
                  <a:lnTo>
                    <a:pt x="11" y="23"/>
                  </a:lnTo>
                  <a:lnTo>
                    <a:pt x="12" y="24"/>
                  </a:lnTo>
                  <a:lnTo>
                    <a:pt x="13" y="24"/>
                  </a:lnTo>
                  <a:lnTo>
                    <a:pt x="14" y="25"/>
                  </a:lnTo>
                  <a:lnTo>
                    <a:pt x="16" y="25"/>
                  </a:lnTo>
                  <a:lnTo>
                    <a:pt x="17" y="26"/>
                  </a:lnTo>
                  <a:lnTo>
                    <a:pt x="18" y="26"/>
                  </a:lnTo>
                  <a:lnTo>
                    <a:pt x="19" y="26"/>
                  </a:lnTo>
                  <a:lnTo>
                    <a:pt x="21" y="26"/>
                  </a:lnTo>
                  <a:lnTo>
                    <a:pt x="22" y="27"/>
                  </a:lnTo>
                  <a:lnTo>
                    <a:pt x="24" y="27"/>
                  </a:lnTo>
                  <a:lnTo>
                    <a:pt x="25" y="27"/>
                  </a:lnTo>
                  <a:lnTo>
                    <a:pt x="28" y="27"/>
                  </a:lnTo>
                  <a:lnTo>
                    <a:pt x="29" y="28"/>
                  </a:lnTo>
                  <a:lnTo>
                    <a:pt x="31" y="28"/>
                  </a:lnTo>
                  <a:lnTo>
                    <a:pt x="33" y="28"/>
                  </a:lnTo>
                  <a:lnTo>
                    <a:pt x="34" y="28"/>
                  </a:lnTo>
                  <a:lnTo>
                    <a:pt x="36" y="28"/>
                  </a:lnTo>
                  <a:lnTo>
                    <a:pt x="37" y="27"/>
                  </a:lnTo>
                  <a:lnTo>
                    <a:pt x="39" y="27"/>
                  </a:lnTo>
                  <a:lnTo>
                    <a:pt x="41" y="27"/>
                  </a:lnTo>
                  <a:lnTo>
                    <a:pt x="43" y="27"/>
                  </a:lnTo>
                  <a:lnTo>
                    <a:pt x="44" y="27"/>
                  </a:lnTo>
                  <a:lnTo>
                    <a:pt x="45" y="27"/>
                  </a:lnTo>
                  <a:lnTo>
                    <a:pt x="46" y="26"/>
                  </a:lnTo>
                  <a:lnTo>
                    <a:pt x="47" y="26"/>
                  </a:lnTo>
                  <a:lnTo>
                    <a:pt x="48" y="26"/>
                  </a:lnTo>
                  <a:lnTo>
                    <a:pt x="49" y="26"/>
                  </a:lnTo>
                  <a:lnTo>
                    <a:pt x="49" y="25"/>
                  </a:lnTo>
                  <a:lnTo>
                    <a:pt x="50" y="25"/>
                  </a:lnTo>
                  <a:lnTo>
                    <a:pt x="50" y="24"/>
                  </a:lnTo>
                  <a:lnTo>
                    <a:pt x="51" y="24"/>
                  </a:lnTo>
                  <a:lnTo>
                    <a:pt x="51" y="23"/>
                  </a:lnTo>
                  <a:lnTo>
                    <a:pt x="52" y="23"/>
                  </a:lnTo>
                  <a:lnTo>
                    <a:pt x="52" y="22"/>
                  </a:lnTo>
                  <a:lnTo>
                    <a:pt x="53" y="22"/>
                  </a:lnTo>
                  <a:lnTo>
                    <a:pt x="53" y="20"/>
                  </a:lnTo>
                  <a:lnTo>
                    <a:pt x="53" y="19"/>
                  </a:lnTo>
                  <a:lnTo>
                    <a:pt x="53" y="18"/>
                  </a:lnTo>
                  <a:lnTo>
                    <a:pt x="53" y="17"/>
                  </a:lnTo>
                  <a:lnTo>
                    <a:pt x="53" y="16"/>
                  </a:lnTo>
                  <a:lnTo>
                    <a:pt x="53" y="15"/>
                  </a:lnTo>
                  <a:lnTo>
                    <a:pt x="53" y="13"/>
                  </a:lnTo>
                  <a:lnTo>
                    <a:pt x="52" y="12"/>
                  </a:lnTo>
                  <a:lnTo>
                    <a:pt x="52" y="11"/>
                  </a:lnTo>
                  <a:lnTo>
                    <a:pt x="51" y="11"/>
                  </a:lnTo>
                  <a:lnTo>
                    <a:pt x="51" y="10"/>
                  </a:lnTo>
                  <a:lnTo>
                    <a:pt x="51" y="9"/>
                  </a:lnTo>
                  <a:lnTo>
                    <a:pt x="50" y="9"/>
                  </a:lnTo>
                  <a:lnTo>
                    <a:pt x="49" y="8"/>
                  </a:lnTo>
                  <a:lnTo>
                    <a:pt x="48" y="7"/>
                  </a:lnTo>
                  <a:lnTo>
                    <a:pt x="47" y="7"/>
                  </a:lnTo>
                  <a:lnTo>
                    <a:pt x="47" y="6"/>
                  </a:lnTo>
                  <a:lnTo>
                    <a:pt x="46" y="6"/>
                  </a:lnTo>
                  <a:lnTo>
                    <a:pt x="45" y="6"/>
                  </a:lnTo>
                  <a:lnTo>
                    <a:pt x="45" y="5"/>
                  </a:lnTo>
                  <a:lnTo>
                    <a:pt x="44" y="5"/>
                  </a:lnTo>
                  <a:lnTo>
                    <a:pt x="43" y="5"/>
                  </a:lnTo>
                  <a:lnTo>
                    <a:pt x="42" y="5"/>
                  </a:lnTo>
                  <a:lnTo>
                    <a:pt x="41" y="5"/>
                  </a:lnTo>
                  <a:lnTo>
                    <a:pt x="40" y="5"/>
                  </a:lnTo>
                  <a:lnTo>
                    <a:pt x="39" y="5"/>
                  </a:lnTo>
                  <a:lnTo>
                    <a:pt x="38" y="5"/>
                  </a:lnTo>
                  <a:lnTo>
                    <a:pt x="37" y="5"/>
                  </a:lnTo>
                  <a:lnTo>
                    <a:pt x="37" y="4"/>
                  </a:lnTo>
                  <a:lnTo>
                    <a:pt x="36" y="4"/>
                  </a:lnTo>
                  <a:lnTo>
                    <a:pt x="35" y="4"/>
                  </a:lnTo>
                  <a:lnTo>
                    <a:pt x="35" y="3"/>
                  </a:lnTo>
                  <a:lnTo>
                    <a:pt x="36" y="3"/>
                  </a:lnTo>
                  <a:lnTo>
                    <a:pt x="37" y="3"/>
                  </a:lnTo>
                  <a:lnTo>
                    <a:pt x="38" y="3"/>
                  </a:lnTo>
                  <a:lnTo>
                    <a:pt x="39" y="3"/>
                  </a:lnTo>
                  <a:lnTo>
                    <a:pt x="40" y="3"/>
                  </a:lnTo>
                  <a:lnTo>
                    <a:pt x="41" y="3"/>
                  </a:lnTo>
                  <a:lnTo>
                    <a:pt x="42" y="4"/>
                  </a:lnTo>
                  <a:lnTo>
                    <a:pt x="41" y="3"/>
                  </a:lnTo>
                  <a:lnTo>
                    <a:pt x="40" y="3"/>
                  </a:lnTo>
                  <a:lnTo>
                    <a:pt x="39" y="3"/>
                  </a:lnTo>
                  <a:lnTo>
                    <a:pt x="38" y="3"/>
                  </a:lnTo>
                  <a:lnTo>
                    <a:pt x="37" y="2"/>
                  </a:lnTo>
                  <a:lnTo>
                    <a:pt x="35" y="2"/>
                  </a:lnTo>
                  <a:lnTo>
                    <a:pt x="33" y="1"/>
                  </a:lnTo>
                  <a:lnTo>
                    <a:pt x="32" y="1"/>
                  </a:lnTo>
                  <a:lnTo>
                    <a:pt x="31" y="1"/>
                  </a:lnTo>
                  <a:lnTo>
                    <a:pt x="29" y="1"/>
                  </a:lnTo>
                  <a:lnTo>
                    <a:pt x="28" y="1"/>
                  </a:lnTo>
                  <a:lnTo>
                    <a:pt x="27" y="1"/>
                  </a:lnTo>
                  <a:lnTo>
                    <a:pt x="24" y="1"/>
                  </a:lnTo>
                  <a:lnTo>
                    <a:pt x="22" y="0"/>
                  </a:lnTo>
                  <a:lnTo>
                    <a:pt x="21" y="0"/>
                  </a:lnTo>
                  <a:lnTo>
                    <a:pt x="20" y="0"/>
                  </a:lnTo>
                  <a:lnTo>
                    <a:pt x="18" y="0"/>
                  </a:lnTo>
                  <a:lnTo>
                    <a:pt x="16" y="0"/>
                  </a:lnTo>
                  <a:lnTo>
                    <a:pt x="15" y="0"/>
                  </a:lnTo>
                  <a:lnTo>
                    <a:pt x="14" y="1"/>
                  </a:lnTo>
                  <a:lnTo>
                    <a:pt x="12" y="1"/>
                  </a:lnTo>
                  <a:lnTo>
                    <a:pt x="10" y="1"/>
                  </a:lnTo>
                  <a:lnTo>
                    <a:pt x="9" y="1"/>
                  </a:lnTo>
                  <a:lnTo>
                    <a:pt x="8" y="2"/>
                  </a:lnTo>
                  <a:lnTo>
                    <a:pt x="6" y="2"/>
                  </a:lnTo>
                  <a:lnTo>
                    <a:pt x="5" y="3"/>
                  </a:lnTo>
                  <a:lnTo>
                    <a:pt x="4" y="4"/>
                  </a:lnTo>
                </a:path>
              </a:pathLst>
            </a:custGeom>
            <a:solidFill>
              <a:srgbClr val="AAAAA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948" name="Freeform 466"/>
            <p:cNvSpPr>
              <a:spLocks/>
            </p:cNvSpPr>
            <p:nvPr/>
          </p:nvSpPr>
          <p:spPr bwMode="auto">
            <a:xfrm>
              <a:off x="1824" y="1681"/>
              <a:ext cx="29" cy="23"/>
            </a:xfrm>
            <a:custGeom>
              <a:avLst/>
              <a:gdLst>
                <a:gd name="T0" fmla="*/ 10 w 29"/>
                <a:gd name="T1" fmla="*/ 1 h 23"/>
                <a:gd name="T2" fmla="*/ 9 w 29"/>
                <a:gd name="T3" fmla="*/ 0 h 23"/>
                <a:gd name="T4" fmla="*/ 7 w 29"/>
                <a:gd name="T5" fmla="*/ 0 h 23"/>
                <a:gd name="T6" fmla="*/ 5 w 29"/>
                <a:gd name="T7" fmla="*/ 0 h 23"/>
                <a:gd name="T8" fmla="*/ 3 w 29"/>
                <a:gd name="T9" fmla="*/ 0 h 23"/>
                <a:gd name="T10" fmla="*/ 2 w 29"/>
                <a:gd name="T11" fmla="*/ 1 h 23"/>
                <a:gd name="T12" fmla="*/ 1 w 29"/>
                <a:gd name="T13" fmla="*/ 2 h 23"/>
                <a:gd name="T14" fmla="*/ 0 w 29"/>
                <a:gd name="T15" fmla="*/ 3 h 23"/>
                <a:gd name="T16" fmla="*/ 0 w 29"/>
                <a:gd name="T17" fmla="*/ 5 h 23"/>
                <a:gd name="T18" fmla="*/ 0 w 29"/>
                <a:gd name="T19" fmla="*/ 7 h 23"/>
                <a:gd name="T20" fmla="*/ 1 w 29"/>
                <a:gd name="T21" fmla="*/ 8 h 23"/>
                <a:gd name="T22" fmla="*/ 2 w 29"/>
                <a:gd name="T23" fmla="*/ 9 h 23"/>
                <a:gd name="T24" fmla="*/ 3 w 29"/>
                <a:gd name="T25" fmla="*/ 12 h 23"/>
                <a:gd name="T26" fmla="*/ 4 w 29"/>
                <a:gd name="T27" fmla="*/ 13 h 23"/>
                <a:gd name="T28" fmla="*/ 6 w 29"/>
                <a:gd name="T29" fmla="*/ 14 h 23"/>
                <a:gd name="T30" fmla="*/ 8 w 29"/>
                <a:gd name="T31" fmla="*/ 15 h 23"/>
                <a:gd name="T32" fmla="*/ 10 w 29"/>
                <a:gd name="T33" fmla="*/ 15 h 23"/>
                <a:gd name="T34" fmla="*/ 11 w 29"/>
                <a:gd name="T35" fmla="*/ 16 h 23"/>
                <a:gd name="T36" fmla="*/ 12 w 29"/>
                <a:gd name="T37" fmla="*/ 17 h 23"/>
                <a:gd name="T38" fmla="*/ 14 w 29"/>
                <a:gd name="T39" fmla="*/ 18 h 23"/>
                <a:gd name="T40" fmla="*/ 15 w 29"/>
                <a:gd name="T41" fmla="*/ 19 h 23"/>
                <a:gd name="T42" fmla="*/ 16 w 29"/>
                <a:gd name="T43" fmla="*/ 20 h 23"/>
                <a:gd name="T44" fmla="*/ 17 w 29"/>
                <a:gd name="T45" fmla="*/ 22 h 23"/>
                <a:gd name="T46" fmla="*/ 19 w 29"/>
                <a:gd name="T47" fmla="*/ 22 h 23"/>
                <a:gd name="T48" fmla="*/ 20 w 29"/>
                <a:gd name="T49" fmla="*/ 21 h 23"/>
                <a:gd name="T50" fmla="*/ 22 w 29"/>
                <a:gd name="T51" fmla="*/ 21 h 23"/>
                <a:gd name="T52" fmla="*/ 23 w 29"/>
                <a:gd name="T53" fmla="*/ 20 h 23"/>
                <a:gd name="T54" fmla="*/ 24 w 29"/>
                <a:gd name="T55" fmla="*/ 18 h 23"/>
                <a:gd name="T56" fmla="*/ 25 w 29"/>
                <a:gd name="T57" fmla="*/ 17 h 23"/>
                <a:gd name="T58" fmla="*/ 26 w 29"/>
                <a:gd name="T59" fmla="*/ 16 h 23"/>
                <a:gd name="T60" fmla="*/ 27 w 29"/>
                <a:gd name="T61" fmla="*/ 15 h 23"/>
                <a:gd name="T62" fmla="*/ 28 w 29"/>
                <a:gd name="T63" fmla="*/ 14 h 23"/>
                <a:gd name="T64" fmla="*/ 28 w 29"/>
                <a:gd name="T65" fmla="*/ 12 h 23"/>
                <a:gd name="T66" fmla="*/ 26 w 29"/>
                <a:gd name="T67" fmla="*/ 9 h 23"/>
                <a:gd name="T68" fmla="*/ 25 w 29"/>
                <a:gd name="T69" fmla="*/ 7 h 23"/>
                <a:gd name="T70" fmla="*/ 24 w 29"/>
                <a:gd name="T71" fmla="*/ 6 h 23"/>
                <a:gd name="T72" fmla="*/ 23 w 29"/>
                <a:gd name="T73" fmla="*/ 5 h 23"/>
                <a:gd name="T74" fmla="*/ 21 w 29"/>
                <a:gd name="T75" fmla="*/ 4 h 23"/>
                <a:gd name="T76" fmla="*/ 20 w 29"/>
                <a:gd name="T77" fmla="*/ 3 h 23"/>
                <a:gd name="T78" fmla="*/ 18 w 29"/>
                <a:gd name="T79" fmla="*/ 3 h 23"/>
                <a:gd name="T80" fmla="*/ 16 w 29"/>
                <a:gd name="T81" fmla="*/ 2 h 23"/>
                <a:gd name="T82" fmla="*/ 14 w 29"/>
                <a:gd name="T83" fmla="*/ 1 h 23"/>
                <a:gd name="T84" fmla="*/ 12 w 29"/>
                <a:gd name="T85" fmla="*/ 1 h 2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9" h="23">
                  <a:moveTo>
                    <a:pt x="12" y="1"/>
                  </a:moveTo>
                  <a:lnTo>
                    <a:pt x="10" y="1"/>
                  </a:lnTo>
                  <a:lnTo>
                    <a:pt x="10" y="0"/>
                  </a:lnTo>
                  <a:lnTo>
                    <a:pt x="9" y="0"/>
                  </a:lnTo>
                  <a:lnTo>
                    <a:pt x="8" y="0"/>
                  </a:lnTo>
                  <a:lnTo>
                    <a:pt x="7" y="0"/>
                  </a:lnTo>
                  <a:lnTo>
                    <a:pt x="6" y="0"/>
                  </a:lnTo>
                  <a:lnTo>
                    <a:pt x="5" y="0"/>
                  </a:lnTo>
                  <a:lnTo>
                    <a:pt x="4" y="0"/>
                  </a:lnTo>
                  <a:lnTo>
                    <a:pt x="3" y="0"/>
                  </a:lnTo>
                  <a:lnTo>
                    <a:pt x="3" y="1"/>
                  </a:lnTo>
                  <a:lnTo>
                    <a:pt x="2" y="1"/>
                  </a:lnTo>
                  <a:lnTo>
                    <a:pt x="1" y="1"/>
                  </a:lnTo>
                  <a:lnTo>
                    <a:pt x="1" y="2"/>
                  </a:lnTo>
                  <a:lnTo>
                    <a:pt x="0" y="2"/>
                  </a:lnTo>
                  <a:lnTo>
                    <a:pt x="0" y="3"/>
                  </a:lnTo>
                  <a:lnTo>
                    <a:pt x="0" y="4"/>
                  </a:lnTo>
                  <a:lnTo>
                    <a:pt x="0" y="5"/>
                  </a:lnTo>
                  <a:lnTo>
                    <a:pt x="0" y="6"/>
                  </a:lnTo>
                  <a:lnTo>
                    <a:pt x="0" y="7"/>
                  </a:lnTo>
                  <a:lnTo>
                    <a:pt x="1" y="7"/>
                  </a:lnTo>
                  <a:lnTo>
                    <a:pt x="1" y="8"/>
                  </a:lnTo>
                  <a:lnTo>
                    <a:pt x="2" y="8"/>
                  </a:lnTo>
                  <a:lnTo>
                    <a:pt x="2" y="9"/>
                  </a:lnTo>
                  <a:lnTo>
                    <a:pt x="3" y="10"/>
                  </a:lnTo>
                  <a:lnTo>
                    <a:pt x="3" y="12"/>
                  </a:lnTo>
                  <a:lnTo>
                    <a:pt x="4" y="12"/>
                  </a:lnTo>
                  <a:lnTo>
                    <a:pt x="4" y="13"/>
                  </a:lnTo>
                  <a:lnTo>
                    <a:pt x="5" y="13"/>
                  </a:lnTo>
                  <a:lnTo>
                    <a:pt x="6" y="14"/>
                  </a:lnTo>
                  <a:lnTo>
                    <a:pt x="7" y="14"/>
                  </a:lnTo>
                  <a:lnTo>
                    <a:pt x="8" y="15"/>
                  </a:lnTo>
                  <a:lnTo>
                    <a:pt x="9" y="15"/>
                  </a:lnTo>
                  <a:lnTo>
                    <a:pt x="10" y="15"/>
                  </a:lnTo>
                  <a:lnTo>
                    <a:pt x="10" y="16"/>
                  </a:lnTo>
                  <a:lnTo>
                    <a:pt x="11" y="16"/>
                  </a:lnTo>
                  <a:lnTo>
                    <a:pt x="12" y="16"/>
                  </a:lnTo>
                  <a:lnTo>
                    <a:pt x="12" y="17"/>
                  </a:lnTo>
                  <a:lnTo>
                    <a:pt x="13" y="18"/>
                  </a:lnTo>
                  <a:lnTo>
                    <a:pt x="14" y="18"/>
                  </a:lnTo>
                  <a:lnTo>
                    <a:pt x="14" y="19"/>
                  </a:lnTo>
                  <a:lnTo>
                    <a:pt x="15" y="19"/>
                  </a:lnTo>
                  <a:lnTo>
                    <a:pt x="15" y="20"/>
                  </a:lnTo>
                  <a:lnTo>
                    <a:pt x="16" y="20"/>
                  </a:lnTo>
                  <a:lnTo>
                    <a:pt x="16" y="21"/>
                  </a:lnTo>
                  <a:lnTo>
                    <a:pt x="17" y="22"/>
                  </a:lnTo>
                  <a:lnTo>
                    <a:pt x="18" y="22"/>
                  </a:lnTo>
                  <a:lnTo>
                    <a:pt x="19" y="22"/>
                  </a:lnTo>
                  <a:lnTo>
                    <a:pt x="20" y="22"/>
                  </a:lnTo>
                  <a:lnTo>
                    <a:pt x="20" y="21"/>
                  </a:lnTo>
                  <a:lnTo>
                    <a:pt x="21" y="21"/>
                  </a:lnTo>
                  <a:lnTo>
                    <a:pt x="22" y="21"/>
                  </a:lnTo>
                  <a:lnTo>
                    <a:pt x="22" y="20"/>
                  </a:lnTo>
                  <a:lnTo>
                    <a:pt x="23" y="20"/>
                  </a:lnTo>
                  <a:lnTo>
                    <a:pt x="24" y="19"/>
                  </a:lnTo>
                  <a:lnTo>
                    <a:pt x="24" y="18"/>
                  </a:lnTo>
                  <a:lnTo>
                    <a:pt x="25" y="18"/>
                  </a:lnTo>
                  <a:lnTo>
                    <a:pt x="25" y="17"/>
                  </a:lnTo>
                  <a:lnTo>
                    <a:pt x="26" y="17"/>
                  </a:lnTo>
                  <a:lnTo>
                    <a:pt x="26" y="16"/>
                  </a:lnTo>
                  <a:lnTo>
                    <a:pt x="26" y="15"/>
                  </a:lnTo>
                  <a:lnTo>
                    <a:pt x="27" y="15"/>
                  </a:lnTo>
                  <a:lnTo>
                    <a:pt x="27" y="14"/>
                  </a:lnTo>
                  <a:lnTo>
                    <a:pt x="28" y="14"/>
                  </a:lnTo>
                  <a:lnTo>
                    <a:pt x="28" y="13"/>
                  </a:lnTo>
                  <a:lnTo>
                    <a:pt x="28" y="12"/>
                  </a:lnTo>
                  <a:lnTo>
                    <a:pt x="27" y="12"/>
                  </a:lnTo>
                  <a:lnTo>
                    <a:pt x="26" y="9"/>
                  </a:lnTo>
                  <a:lnTo>
                    <a:pt x="25" y="8"/>
                  </a:lnTo>
                  <a:lnTo>
                    <a:pt x="25" y="7"/>
                  </a:lnTo>
                  <a:lnTo>
                    <a:pt x="24" y="7"/>
                  </a:lnTo>
                  <a:lnTo>
                    <a:pt x="24" y="6"/>
                  </a:lnTo>
                  <a:lnTo>
                    <a:pt x="23" y="6"/>
                  </a:lnTo>
                  <a:lnTo>
                    <a:pt x="23" y="5"/>
                  </a:lnTo>
                  <a:lnTo>
                    <a:pt x="22" y="5"/>
                  </a:lnTo>
                  <a:lnTo>
                    <a:pt x="21" y="4"/>
                  </a:lnTo>
                  <a:lnTo>
                    <a:pt x="20" y="4"/>
                  </a:lnTo>
                  <a:lnTo>
                    <a:pt x="20" y="3"/>
                  </a:lnTo>
                  <a:lnTo>
                    <a:pt x="19" y="3"/>
                  </a:lnTo>
                  <a:lnTo>
                    <a:pt x="18" y="3"/>
                  </a:lnTo>
                  <a:lnTo>
                    <a:pt x="17" y="2"/>
                  </a:lnTo>
                  <a:lnTo>
                    <a:pt x="16" y="2"/>
                  </a:lnTo>
                  <a:lnTo>
                    <a:pt x="15" y="2"/>
                  </a:lnTo>
                  <a:lnTo>
                    <a:pt x="14" y="1"/>
                  </a:lnTo>
                  <a:lnTo>
                    <a:pt x="13" y="1"/>
                  </a:lnTo>
                  <a:lnTo>
                    <a:pt x="12" y="1"/>
                  </a:lnTo>
                </a:path>
              </a:pathLst>
            </a:custGeom>
            <a:solidFill>
              <a:srgbClr val="AAAAA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949" name="Freeform 467"/>
            <p:cNvSpPr>
              <a:spLocks/>
            </p:cNvSpPr>
            <p:nvPr/>
          </p:nvSpPr>
          <p:spPr bwMode="auto">
            <a:xfrm>
              <a:off x="1795" y="1680"/>
              <a:ext cx="37" cy="20"/>
            </a:xfrm>
            <a:custGeom>
              <a:avLst/>
              <a:gdLst>
                <a:gd name="T0" fmla="*/ 8 w 37"/>
                <a:gd name="T1" fmla="*/ 0 h 20"/>
                <a:gd name="T2" fmla="*/ 6 w 37"/>
                <a:gd name="T3" fmla="*/ 1 h 20"/>
                <a:gd name="T4" fmla="*/ 5 w 37"/>
                <a:gd name="T5" fmla="*/ 2 h 20"/>
                <a:gd name="T6" fmla="*/ 3 w 37"/>
                <a:gd name="T7" fmla="*/ 2 h 20"/>
                <a:gd name="T8" fmla="*/ 1 w 37"/>
                <a:gd name="T9" fmla="*/ 4 h 20"/>
                <a:gd name="T10" fmla="*/ 0 w 37"/>
                <a:gd name="T11" fmla="*/ 6 h 20"/>
                <a:gd name="T12" fmla="*/ 0 w 37"/>
                <a:gd name="T13" fmla="*/ 8 h 20"/>
                <a:gd name="T14" fmla="*/ 1 w 37"/>
                <a:gd name="T15" fmla="*/ 10 h 20"/>
                <a:gd name="T16" fmla="*/ 2 w 37"/>
                <a:gd name="T17" fmla="*/ 12 h 20"/>
                <a:gd name="T18" fmla="*/ 4 w 37"/>
                <a:gd name="T19" fmla="*/ 13 h 20"/>
                <a:gd name="T20" fmla="*/ 5 w 37"/>
                <a:gd name="T21" fmla="*/ 14 h 20"/>
                <a:gd name="T22" fmla="*/ 7 w 37"/>
                <a:gd name="T23" fmla="*/ 15 h 20"/>
                <a:gd name="T24" fmla="*/ 9 w 37"/>
                <a:gd name="T25" fmla="*/ 16 h 20"/>
                <a:gd name="T26" fmla="*/ 11 w 37"/>
                <a:gd name="T27" fmla="*/ 16 h 20"/>
                <a:gd name="T28" fmla="*/ 13 w 37"/>
                <a:gd name="T29" fmla="*/ 17 h 20"/>
                <a:gd name="T30" fmla="*/ 15 w 37"/>
                <a:gd name="T31" fmla="*/ 17 h 20"/>
                <a:gd name="T32" fmla="*/ 17 w 37"/>
                <a:gd name="T33" fmla="*/ 18 h 20"/>
                <a:gd name="T34" fmla="*/ 20 w 37"/>
                <a:gd name="T35" fmla="*/ 18 h 20"/>
                <a:gd name="T36" fmla="*/ 22 w 37"/>
                <a:gd name="T37" fmla="*/ 18 h 20"/>
                <a:gd name="T38" fmla="*/ 24 w 37"/>
                <a:gd name="T39" fmla="*/ 19 h 20"/>
                <a:gd name="T40" fmla="*/ 26 w 37"/>
                <a:gd name="T41" fmla="*/ 19 h 20"/>
                <a:gd name="T42" fmla="*/ 28 w 37"/>
                <a:gd name="T43" fmla="*/ 18 h 20"/>
                <a:gd name="T44" fmla="*/ 30 w 37"/>
                <a:gd name="T45" fmla="*/ 18 h 20"/>
                <a:gd name="T46" fmla="*/ 32 w 37"/>
                <a:gd name="T47" fmla="*/ 17 h 20"/>
                <a:gd name="T48" fmla="*/ 34 w 37"/>
                <a:gd name="T49" fmla="*/ 17 h 20"/>
                <a:gd name="T50" fmla="*/ 35 w 37"/>
                <a:gd name="T51" fmla="*/ 16 h 20"/>
                <a:gd name="T52" fmla="*/ 35 w 37"/>
                <a:gd name="T53" fmla="*/ 14 h 20"/>
                <a:gd name="T54" fmla="*/ 36 w 37"/>
                <a:gd name="T55" fmla="*/ 13 h 20"/>
                <a:gd name="T56" fmla="*/ 35 w 37"/>
                <a:gd name="T57" fmla="*/ 12 h 20"/>
                <a:gd name="T58" fmla="*/ 34 w 37"/>
                <a:gd name="T59" fmla="*/ 11 h 20"/>
                <a:gd name="T60" fmla="*/ 33 w 37"/>
                <a:gd name="T61" fmla="*/ 10 h 20"/>
                <a:gd name="T62" fmla="*/ 33 w 37"/>
                <a:gd name="T63" fmla="*/ 7 h 20"/>
                <a:gd name="T64" fmla="*/ 31 w 37"/>
                <a:gd name="T65" fmla="*/ 5 h 20"/>
                <a:gd name="T66" fmla="*/ 30 w 37"/>
                <a:gd name="T67" fmla="*/ 4 h 20"/>
                <a:gd name="T68" fmla="*/ 29 w 37"/>
                <a:gd name="T69" fmla="*/ 2 h 20"/>
                <a:gd name="T70" fmla="*/ 27 w 37"/>
                <a:gd name="T71" fmla="*/ 2 h 20"/>
                <a:gd name="T72" fmla="*/ 26 w 37"/>
                <a:gd name="T73" fmla="*/ 1 h 20"/>
                <a:gd name="T74" fmla="*/ 25 w 37"/>
                <a:gd name="T75" fmla="*/ 0 h 20"/>
                <a:gd name="T76" fmla="*/ 23 w 37"/>
                <a:gd name="T77" fmla="*/ 0 h 20"/>
                <a:gd name="T78" fmla="*/ 21 w 37"/>
                <a:gd name="T79" fmla="*/ 0 h 20"/>
                <a:gd name="T80" fmla="*/ 19 w 37"/>
                <a:gd name="T81" fmla="*/ 0 h 20"/>
                <a:gd name="T82" fmla="*/ 16 w 37"/>
                <a:gd name="T83" fmla="*/ 0 h 20"/>
                <a:gd name="T84" fmla="*/ 14 w 37"/>
                <a:gd name="T85" fmla="*/ 0 h 20"/>
                <a:gd name="T86" fmla="*/ 12 w 37"/>
                <a:gd name="T87" fmla="*/ 0 h 20"/>
                <a:gd name="T88" fmla="*/ 10 w 37"/>
                <a:gd name="T89" fmla="*/ 0 h 2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7" h="20">
                  <a:moveTo>
                    <a:pt x="10" y="0"/>
                  </a:moveTo>
                  <a:lnTo>
                    <a:pt x="8" y="0"/>
                  </a:lnTo>
                  <a:lnTo>
                    <a:pt x="7" y="1"/>
                  </a:lnTo>
                  <a:lnTo>
                    <a:pt x="6" y="1"/>
                  </a:lnTo>
                  <a:lnTo>
                    <a:pt x="5" y="1"/>
                  </a:lnTo>
                  <a:lnTo>
                    <a:pt x="5" y="2"/>
                  </a:lnTo>
                  <a:lnTo>
                    <a:pt x="4" y="2"/>
                  </a:lnTo>
                  <a:lnTo>
                    <a:pt x="3" y="2"/>
                  </a:lnTo>
                  <a:lnTo>
                    <a:pt x="2" y="3"/>
                  </a:lnTo>
                  <a:lnTo>
                    <a:pt x="1" y="4"/>
                  </a:lnTo>
                  <a:lnTo>
                    <a:pt x="0" y="5"/>
                  </a:lnTo>
                  <a:lnTo>
                    <a:pt x="0" y="6"/>
                  </a:lnTo>
                  <a:lnTo>
                    <a:pt x="0" y="7"/>
                  </a:lnTo>
                  <a:lnTo>
                    <a:pt x="0" y="8"/>
                  </a:lnTo>
                  <a:lnTo>
                    <a:pt x="1" y="8"/>
                  </a:lnTo>
                  <a:lnTo>
                    <a:pt x="1" y="10"/>
                  </a:lnTo>
                  <a:lnTo>
                    <a:pt x="2" y="11"/>
                  </a:lnTo>
                  <a:lnTo>
                    <a:pt x="2" y="12"/>
                  </a:lnTo>
                  <a:lnTo>
                    <a:pt x="3" y="12"/>
                  </a:lnTo>
                  <a:lnTo>
                    <a:pt x="4" y="13"/>
                  </a:lnTo>
                  <a:lnTo>
                    <a:pt x="5" y="13"/>
                  </a:lnTo>
                  <a:lnTo>
                    <a:pt x="5" y="14"/>
                  </a:lnTo>
                  <a:lnTo>
                    <a:pt x="6" y="14"/>
                  </a:lnTo>
                  <a:lnTo>
                    <a:pt x="7" y="15"/>
                  </a:lnTo>
                  <a:lnTo>
                    <a:pt x="8" y="15"/>
                  </a:lnTo>
                  <a:lnTo>
                    <a:pt x="9" y="16"/>
                  </a:lnTo>
                  <a:lnTo>
                    <a:pt x="10" y="16"/>
                  </a:lnTo>
                  <a:lnTo>
                    <a:pt x="11" y="16"/>
                  </a:lnTo>
                  <a:lnTo>
                    <a:pt x="12" y="17"/>
                  </a:lnTo>
                  <a:lnTo>
                    <a:pt x="13" y="17"/>
                  </a:lnTo>
                  <a:lnTo>
                    <a:pt x="14" y="17"/>
                  </a:lnTo>
                  <a:lnTo>
                    <a:pt x="15" y="17"/>
                  </a:lnTo>
                  <a:lnTo>
                    <a:pt x="16" y="17"/>
                  </a:lnTo>
                  <a:lnTo>
                    <a:pt x="17" y="18"/>
                  </a:lnTo>
                  <a:lnTo>
                    <a:pt x="19" y="18"/>
                  </a:lnTo>
                  <a:lnTo>
                    <a:pt x="20" y="18"/>
                  </a:lnTo>
                  <a:lnTo>
                    <a:pt x="21" y="18"/>
                  </a:lnTo>
                  <a:lnTo>
                    <a:pt x="22" y="18"/>
                  </a:lnTo>
                  <a:lnTo>
                    <a:pt x="23" y="19"/>
                  </a:lnTo>
                  <a:lnTo>
                    <a:pt x="24" y="19"/>
                  </a:lnTo>
                  <a:lnTo>
                    <a:pt x="25" y="19"/>
                  </a:lnTo>
                  <a:lnTo>
                    <a:pt x="26" y="19"/>
                  </a:lnTo>
                  <a:lnTo>
                    <a:pt x="27" y="19"/>
                  </a:lnTo>
                  <a:lnTo>
                    <a:pt x="28" y="18"/>
                  </a:lnTo>
                  <a:lnTo>
                    <a:pt x="29" y="18"/>
                  </a:lnTo>
                  <a:lnTo>
                    <a:pt x="30" y="18"/>
                  </a:lnTo>
                  <a:lnTo>
                    <a:pt x="31" y="18"/>
                  </a:lnTo>
                  <a:lnTo>
                    <a:pt x="32" y="17"/>
                  </a:lnTo>
                  <a:lnTo>
                    <a:pt x="33" y="17"/>
                  </a:lnTo>
                  <a:lnTo>
                    <a:pt x="34" y="17"/>
                  </a:lnTo>
                  <a:lnTo>
                    <a:pt x="34" y="16"/>
                  </a:lnTo>
                  <a:lnTo>
                    <a:pt x="35" y="16"/>
                  </a:lnTo>
                  <a:lnTo>
                    <a:pt x="35" y="15"/>
                  </a:lnTo>
                  <a:lnTo>
                    <a:pt x="35" y="14"/>
                  </a:lnTo>
                  <a:lnTo>
                    <a:pt x="36" y="14"/>
                  </a:lnTo>
                  <a:lnTo>
                    <a:pt x="36" y="13"/>
                  </a:lnTo>
                  <a:lnTo>
                    <a:pt x="35" y="13"/>
                  </a:lnTo>
                  <a:lnTo>
                    <a:pt x="35" y="12"/>
                  </a:lnTo>
                  <a:lnTo>
                    <a:pt x="35" y="11"/>
                  </a:lnTo>
                  <a:lnTo>
                    <a:pt x="34" y="11"/>
                  </a:lnTo>
                  <a:lnTo>
                    <a:pt x="33" y="11"/>
                  </a:lnTo>
                  <a:lnTo>
                    <a:pt x="33" y="10"/>
                  </a:lnTo>
                  <a:lnTo>
                    <a:pt x="33" y="8"/>
                  </a:lnTo>
                  <a:lnTo>
                    <a:pt x="33" y="7"/>
                  </a:lnTo>
                  <a:lnTo>
                    <a:pt x="33" y="6"/>
                  </a:lnTo>
                  <a:lnTo>
                    <a:pt x="31" y="5"/>
                  </a:lnTo>
                  <a:lnTo>
                    <a:pt x="31" y="4"/>
                  </a:lnTo>
                  <a:lnTo>
                    <a:pt x="30" y="4"/>
                  </a:lnTo>
                  <a:lnTo>
                    <a:pt x="29" y="3"/>
                  </a:lnTo>
                  <a:lnTo>
                    <a:pt x="29" y="2"/>
                  </a:lnTo>
                  <a:lnTo>
                    <a:pt x="28" y="2"/>
                  </a:lnTo>
                  <a:lnTo>
                    <a:pt x="27" y="2"/>
                  </a:lnTo>
                  <a:lnTo>
                    <a:pt x="27" y="1"/>
                  </a:lnTo>
                  <a:lnTo>
                    <a:pt x="26" y="1"/>
                  </a:lnTo>
                  <a:lnTo>
                    <a:pt x="25" y="1"/>
                  </a:lnTo>
                  <a:lnTo>
                    <a:pt x="25" y="0"/>
                  </a:lnTo>
                  <a:lnTo>
                    <a:pt x="24" y="0"/>
                  </a:lnTo>
                  <a:lnTo>
                    <a:pt x="23" y="0"/>
                  </a:lnTo>
                  <a:lnTo>
                    <a:pt x="22" y="0"/>
                  </a:lnTo>
                  <a:lnTo>
                    <a:pt x="21" y="0"/>
                  </a:lnTo>
                  <a:lnTo>
                    <a:pt x="20" y="0"/>
                  </a:lnTo>
                  <a:lnTo>
                    <a:pt x="19" y="0"/>
                  </a:lnTo>
                  <a:lnTo>
                    <a:pt x="17" y="0"/>
                  </a:lnTo>
                  <a:lnTo>
                    <a:pt x="16" y="0"/>
                  </a:lnTo>
                  <a:lnTo>
                    <a:pt x="15" y="0"/>
                  </a:lnTo>
                  <a:lnTo>
                    <a:pt x="14" y="0"/>
                  </a:lnTo>
                  <a:lnTo>
                    <a:pt x="13" y="0"/>
                  </a:lnTo>
                  <a:lnTo>
                    <a:pt x="12" y="0"/>
                  </a:lnTo>
                  <a:lnTo>
                    <a:pt x="11" y="0"/>
                  </a:lnTo>
                  <a:lnTo>
                    <a:pt x="10" y="0"/>
                  </a:lnTo>
                </a:path>
              </a:pathLst>
            </a:custGeom>
            <a:solidFill>
              <a:srgbClr val="AAAAA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950" name="Freeform 468"/>
            <p:cNvSpPr>
              <a:spLocks/>
            </p:cNvSpPr>
            <p:nvPr/>
          </p:nvSpPr>
          <p:spPr bwMode="auto">
            <a:xfrm>
              <a:off x="1289" y="1688"/>
              <a:ext cx="39" cy="26"/>
            </a:xfrm>
            <a:custGeom>
              <a:avLst/>
              <a:gdLst>
                <a:gd name="T0" fmla="*/ 35 w 39"/>
                <a:gd name="T1" fmla="*/ 1 h 26"/>
                <a:gd name="T2" fmla="*/ 33 w 39"/>
                <a:gd name="T3" fmla="*/ 0 h 26"/>
                <a:gd name="T4" fmla="*/ 31 w 39"/>
                <a:gd name="T5" fmla="*/ 0 h 26"/>
                <a:gd name="T6" fmla="*/ 29 w 39"/>
                <a:gd name="T7" fmla="*/ 0 h 26"/>
                <a:gd name="T8" fmla="*/ 27 w 39"/>
                <a:gd name="T9" fmla="*/ 0 h 26"/>
                <a:gd name="T10" fmla="*/ 24 w 39"/>
                <a:gd name="T11" fmla="*/ 0 h 26"/>
                <a:gd name="T12" fmla="*/ 21 w 39"/>
                <a:gd name="T13" fmla="*/ 0 h 26"/>
                <a:gd name="T14" fmla="*/ 18 w 39"/>
                <a:gd name="T15" fmla="*/ 1 h 26"/>
                <a:gd name="T16" fmla="*/ 15 w 39"/>
                <a:gd name="T17" fmla="*/ 2 h 26"/>
                <a:gd name="T18" fmla="*/ 13 w 39"/>
                <a:gd name="T19" fmla="*/ 3 h 26"/>
                <a:gd name="T20" fmla="*/ 10 w 39"/>
                <a:gd name="T21" fmla="*/ 4 h 26"/>
                <a:gd name="T22" fmla="*/ 8 w 39"/>
                <a:gd name="T23" fmla="*/ 5 h 26"/>
                <a:gd name="T24" fmla="*/ 6 w 39"/>
                <a:gd name="T25" fmla="*/ 7 h 26"/>
                <a:gd name="T26" fmla="*/ 4 w 39"/>
                <a:gd name="T27" fmla="*/ 8 h 26"/>
                <a:gd name="T28" fmla="*/ 2 w 39"/>
                <a:gd name="T29" fmla="*/ 10 h 26"/>
                <a:gd name="T30" fmla="*/ 1 w 39"/>
                <a:gd name="T31" fmla="*/ 13 h 26"/>
                <a:gd name="T32" fmla="*/ 0 w 39"/>
                <a:gd name="T33" fmla="*/ 14 h 26"/>
                <a:gd name="T34" fmla="*/ 0 w 39"/>
                <a:gd name="T35" fmla="*/ 16 h 26"/>
                <a:gd name="T36" fmla="*/ 0 w 39"/>
                <a:gd name="T37" fmla="*/ 18 h 26"/>
                <a:gd name="T38" fmla="*/ 1 w 39"/>
                <a:gd name="T39" fmla="*/ 19 h 26"/>
                <a:gd name="T40" fmla="*/ 2 w 39"/>
                <a:gd name="T41" fmla="*/ 21 h 26"/>
                <a:gd name="T42" fmla="*/ 3 w 39"/>
                <a:gd name="T43" fmla="*/ 22 h 26"/>
                <a:gd name="T44" fmla="*/ 4 w 39"/>
                <a:gd name="T45" fmla="*/ 23 h 26"/>
                <a:gd name="T46" fmla="*/ 6 w 39"/>
                <a:gd name="T47" fmla="*/ 24 h 26"/>
                <a:gd name="T48" fmla="*/ 8 w 39"/>
                <a:gd name="T49" fmla="*/ 24 h 26"/>
                <a:gd name="T50" fmla="*/ 10 w 39"/>
                <a:gd name="T51" fmla="*/ 25 h 26"/>
                <a:gd name="T52" fmla="*/ 12 w 39"/>
                <a:gd name="T53" fmla="*/ 24 h 26"/>
                <a:gd name="T54" fmla="*/ 14 w 39"/>
                <a:gd name="T55" fmla="*/ 24 h 26"/>
                <a:gd name="T56" fmla="*/ 16 w 39"/>
                <a:gd name="T57" fmla="*/ 24 h 26"/>
                <a:gd name="T58" fmla="*/ 18 w 39"/>
                <a:gd name="T59" fmla="*/ 24 h 26"/>
                <a:gd name="T60" fmla="*/ 21 w 39"/>
                <a:gd name="T61" fmla="*/ 24 h 26"/>
                <a:gd name="T62" fmla="*/ 23 w 39"/>
                <a:gd name="T63" fmla="*/ 24 h 26"/>
                <a:gd name="T64" fmla="*/ 25 w 39"/>
                <a:gd name="T65" fmla="*/ 25 h 26"/>
                <a:gd name="T66" fmla="*/ 27 w 39"/>
                <a:gd name="T67" fmla="*/ 25 h 26"/>
                <a:gd name="T68" fmla="*/ 28 w 39"/>
                <a:gd name="T69" fmla="*/ 24 h 26"/>
                <a:gd name="T70" fmla="*/ 30 w 39"/>
                <a:gd name="T71" fmla="*/ 24 h 26"/>
                <a:gd name="T72" fmla="*/ 32 w 39"/>
                <a:gd name="T73" fmla="*/ 23 h 26"/>
                <a:gd name="T74" fmla="*/ 33 w 39"/>
                <a:gd name="T75" fmla="*/ 22 h 26"/>
                <a:gd name="T76" fmla="*/ 34 w 39"/>
                <a:gd name="T77" fmla="*/ 21 h 26"/>
                <a:gd name="T78" fmla="*/ 35 w 39"/>
                <a:gd name="T79" fmla="*/ 20 h 26"/>
                <a:gd name="T80" fmla="*/ 35 w 39"/>
                <a:gd name="T81" fmla="*/ 18 h 26"/>
                <a:gd name="T82" fmla="*/ 35 w 39"/>
                <a:gd name="T83" fmla="*/ 16 h 26"/>
                <a:gd name="T84" fmla="*/ 35 w 39"/>
                <a:gd name="T85" fmla="*/ 14 h 26"/>
                <a:gd name="T86" fmla="*/ 35 w 39"/>
                <a:gd name="T87" fmla="*/ 11 h 26"/>
                <a:gd name="T88" fmla="*/ 36 w 39"/>
                <a:gd name="T89" fmla="*/ 9 h 26"/>
                <a:gd name="T90" fmla="*/ 37 w 39"/>
                <a:gd name="T91" fmla="*/ 8 h 26"/>
                <a:gd name="T92" fmla="*/ 37 w 39"/>
                <a:gd name="T93" fmla="*/ 6 h 26"/>
                <a:gd name="T94" fmla="*/ 37 w 39"/>
                <a:gd name="T95" fmla="*/ 4 h 26"/>
                <a:gd name="T96" fmla="*/ 37 w 39"/>
                <a:gd name="T97" fmla="*/ 3 h 2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9" h="26">
                  <a:moveTo>
                    <a:pt x="37" y="2"/>
                  </a:moveTo>
                  <a:lnTo>
                    <a:pt x="35" y="1"/>
                  </a:lnTo>
                  <a:lnTo>
                    <a:pt x="34" y="1"/>
                  </a:lnTo>
                  <a:lnTo>
                    <a:pt x="33" y="0"/>
                  </a:lnTo>
                  <a:lnTo>
                    <a:pt x="32" y="0"/>
                  </a:lnTo>
                  <a:lnTo>
                    <a:pt x="31" y="0"/>
                  </a:lnTo>
                  <a:lnTo>
                    <a:pt x="30" y="0"/>
                  </a:lnTo>
                  <a:lnTo>
                    <a:pt x="29" y="0"/>
                  </a:lnTo>
                  <a:lnTo>
                    <a:pt x="28" y="0"/>
                  </a:lnTo>
                  <a:lnTo>
                    <a:pt x="27" y="0"/>
                  </a:lnTo>
                  <a:lnTo>
                    <a:pt x="25" y="0"/>
                  </a:lnTo>
                  <a:lnTo>
                    <a:pt x="24" y="0"/>
                  </a:lnTo>
                  <a:lnTo>
                    <a:pt x="23" y="0"/>
                  </a:lnTo>
                  <a:lnTo>
                    <a:pt x="21" y="0"/>
                  </a:lnTo>
                  <a:lnTo>
                    <a:pt x="20" y="1"/>
                  </a:lnTo>
                  <a:lnTo>
                    <a:pt x="18" y="1"/>
                  </a:lnTo>
                  <a:lnTo>
                    <a:pt x="17" y="1"/>
                  </a:lnTo>
                  <a:lnTo>
                    <a:pt x="15" y="2"/>
                  </a:lnTo>
                  <a:lnTo>
                    <a:pt x="14" y="2"/>
                  </a:lnTo>
                  <a:lnTo>
                    <a:pt x="13" y="3"/>
                  </a:lnTo>
                  <a:lnTo>
                    <a:pt x="12" y="3"/>
                  </a:lnTo>
                  <a:lnTo>
                    <a:pt x="10" y="4"/>
                  </a:lnTo>
                  <a:lnTo>
                    <a:pt x="9" y="4"/>
                  </a:lnTo>
                  <a:lnTo>
                    <a:pt x="8" y="5"/>
                  </a:lnTo>
                  <a:lnTo>
                    <a:pt x="7" y="6"/>
                  </a:lnTo>
                  <a:lnTo>
                    <a:pt x="6" y="7"/>
                  </a:lnTo>
                  <a:lnTo>
                    <a:pt x="5" y="7"/>
                  </a:lnTo>
                  <a:lnTo>
                    <a:pt x="4" y="8"/>
                  </a:lnTo>
                  <a:lnTo>
                    <a:pt x="3" y="9"/>
                  </a:lnTo>
                  <a:lnTo>
                    <a:pt x="2" y="10"/>
                  </a:lnTo>
                  <a:lnTo>
                    <a:pt x="2" y="11"/>
                  </a:lnTo>
                  <a:lnTo>
                    <a:pt x="1" y="13"/>
                  </a:lnTo>
                  <a:lnTo>
                    <a:pt x="1" y="14"/>
                  </a:lnTo>
                  <a:lnTo>
                    <a:pt x="0" y="14"/>
                  </a:lnTo>
                  <a:lnTo>
                    <a:pt x="0" y="15"/>
                  </a:lnTo>
                  <a:lnTo>
                    <a:pt x="0" y="16"/>
                  </a:lnTo>
                  <a:lnTo>
                    <a:pt x="0" y="17"/>
                  </a:lnTo>
                  <a:lnTo>
                    <a:pt x="0" y="18"/>
                  </a:lnTo>
                  <a:lnTo>
                    <a:pt x="1" y="18"/>
                  </a:lnTo>
                  <a:lnTo>
                    <a:pt x="1" y="19"/>
                  </a:lnTo>
                  <a:lnTo>
                    <a:pt x="2" y="20"/>
                  </a:lnTo>
                  <a:lnTo>
                    <a:pt x="2" y="21"/>
                  </a:lnTo>
                  <a:lnTo>
                    <a:pt x="3" y="21"/>
                  </a:lnTo>
                  <a:lnTo>
                    <a:pt x="3" y="22"/>
                  </a:lnTo>
                  <a:lnTo>
                    <a:pt x="4" y="22"/>
                  </a:lnTo>
                  <a:lnTo>
                    <a:pt x="4" y="23"/>
                  </a:lnTo>
                  <a:lnTo>
                    <a:pt x="5" y="23"/>
                  </a:lnTo>
                  <a:lnTo>
                    <a:pt x="6" y="24"/>
                  </a:lnTo>
                  <a:lnTo>
                    <a:pt x="7" y="24"/>
                  </a:lnTo>
                  <a:lnTo>
                    <a:pt x="8" y="24"/>
                  </a:lnTo>
                  <a:lnTo>
                    <a:pt x="9" y="24"/>
                  </a:lnTo>
                  <a:lnTo>
                    <a:pt x="10" y="25"/>
                  </a:lnTo>
                  <a:lnTo>
                    <a:pt x="11" y="24"/>
                  </a:lnTo>
                  <a:lnTo>
                    <a:pt x="12" y="24"/>
                  </a:lnTo>
                  <a:lnTo>
                    <a:pt x="13" y="24"/>
                  </a:lnTo>
                  <a:lnTo>
                    <a:pt x="14" y="24"/>
                  </a:lnTo>
                  <a:lnTo>
                    <a:pt x="15" y="24"/>
                  </a:lnTo>
                  <a:lnTo>
                    <a:pt x="16" y="24"/>
                  </a:lnTo>
                  <a:lnTo>
                    <a:pt x="17" y="24"/>
                  </a:lnTo>
                  <a:lnTo>
                    <a:pt x="18" y="24"/>
                  </a:lnTo>
                  <a:lnTo>
                    <a:pt x="20" y="24"/>
                  </a:lnTo>
                  <a:lnTo>
                    <a:pt x="21" y="24"/>
                  </a:lnTo>
                  <a:lnTo>
                    <a:pt x="22" y="24"/>
                  </a:lnTo>
                  <a:lnTo>
                    <a:pt x="23" y="24"/>
                  </a:lnTo>
                  <a:lnTo>
                    <a:pt x="24" y="24"/>
                  </a:lnTo>
                  <a:lnTo>
                    <a:pt x="25" y="25"/>
                  </a:lnTo>
                  <a:lnTo>
                    <a:pt x="26" y="25"/>
                  </a:lnTo>
                  <a:lnTo>
                    <a:pt x="27" y="25"/>
                  </a:lnTo>
                  <a:lnTo>
                    <a:pt x="27" y="24"/>
                  </a:lnTo>
                  <a:lnTo>
                    <a:pt x="28" y="24"/>
                  </a:lnTo>
                  <a:lnTo>
                    <a:pt x="29" y="24"/>
                  </a:lnTo>
                  <a:lnTo>
                    <a:pt x="30" y="24"/>
                  </a:lnTo>
                  <a:lnTo>
                    <a:pt x="31" y="23"/>
                  </a:lnTo>
                  <a:lnTo>
                    <a:pt x="32" y="23"/>
                  </a:lnTo>
                  <a:lnTo>
                    <a:pt x="32" y="22"/>
                  </a:lnTo>
                  <a:lnTo>
                    <a:pt x="33" y="22"/>
                  </a:lnTo>
                  <a:lnTo>
                    <a:pt x="33" y="21"/>
                  </a:lnTo>
                  <a:lnTo>
                    <a:pt x="34" y="21"/>
                  </a:lnTo>
                  <a:lnTo>
                    <a:pt x="34" y="20"/>
                  </a:lnTo>
                  <a:lnTo>
                    <a:pt x="35" y="20"/>
                  </a:lnTo>
                  <a:lnTo>
                    <a:pt x="35" y="19"/>
                  </a:lnTo>
                  <a:lnTo>
                    <a:pt x="35" y="18"/>
                  </a:lnTo>
                  <a:lnTo>
                    <a:pt x="35" y="17"/>
                  </a:lnTo>
                  <a:lnTo>
                    <a:pt x="35" y="16"/>
                  </a:lnTo>
                  <a:lnTo>
                    <a:pt x="35" y="15"/>
                  </a:lnTo>
                  <a:lnTo>
                    <a:pt x="35" y="14"/>
                  </a:lnTo>
                  <a:lnTo>
                    <a:pt x="35" y="13"/>
                  </a:lnTo>
                  <a:lnTo>
                    <a:pt x="35" y="11"/>
                  </a:lnTo>
                  <a:lnTo>
                    <a:pt x="36" y="10"/>
                  </a:lnTo>
                  <a:lnTo>
                    <a:pt x="36" y="9"/>
                  </a:lnTo>
                  <a:lnTo>
                    <a:pt x="36" y="8"/>
                  </a:lnTo>
                  <a:lnTo>
                    <a:pt x="37" y="8"/>
                  </a:lnTo>
                  <a:lnTo>
                    <a:pt x="37" y="7"/>
                  </a:lnTo>
                  <a:lnTo>
                    <a:pt x="37" y="6"/>
                  </a:lnTo>
                  <a:lnTo>
                    <a:pt x="37" y="5"/>
                  </a:lnTo>
                  <a:lnTo>
                    <a:pt x="37" y="4"/>
                  </a:lnTo>
                  <a:lnTo>
                    <a:pt x="38" y="4"/>
                  </a:lnTo>
                  <a:lnTo>
                    <a:pt x="37" y="3"/>
                  </a:lnTo>
                  <a:lnTo>
                    <a:pt x="37" y="2"/>
                  </a:lnTo>
                </a:path>
              </a:pathLst>
            </a:custGeom>
            <a:solidFill>
              <a:srgbClr val="AAAAA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951" name="Freeform 469"/>
            <p:cNvSpPr>
              <a:spLocks/>
            </p:cNvSpPr>
            <p:nvPr/>
          </p:nvSpPr>
          <p:spPr bwMode="auto">
            <a:xfrm>
              <a:off x="1255" y="1695"/>
              <a:ext cx="30" cy="30"/>
            </a:xfrm>
            <a:custGeom>
              <a:avLst/>
              <a:gdLst>
                <a:gd name="T0" fmla="*/ 7 w 30"/>
                <a:gd name="T1" fmla="*/ 1 h 30"/>
                <a:gd name="T2" fmla="*/ 6 w 30"/>
                <a:gd name="T3" fmla="*/ 2 h 30"/>
                <a:gd name="T4" fmla="*/ 4 w 30"/>
                <a:gd name="T5" fmla="*/ 2 h 30"/>
                <a:gd name="T6" fmla="*/ 4 w 30"/>
                <a:gd name="T7" fmla="*/ 4 h 30"/>
                <a:gd name="T8" fmla="*/ 2 w 30"/>
                <a:gd name="T9" fmla="*/ 5 h 30"/>
                <a:gd name="T10" fmla="*/ 2 w 30"/>
                <a:gd name="T11" fmla="*/ 7 h 30"/>
                <a:gd name="T12" fmla="*/ 1 w 30"/>
                <a:gd name="T13" fmla="*/ 8 h 30"/>
                <a:gd name="T14" fmla="*/ 1 w 30"/>
                <a:gd name="T15" fmla="*/ 10 h 30"/>
                <a:gd name="T16" fmla="*/ 1 w 30"/>
                <a:gd name="T17" fmla="*/ 12 h 30"/>
                <a:gd name="T18" fmla="*/ 0 w 30"/>
                <a:gd name="T19" fmla="*/ 13 h 30"/>
                <a:gd name="T20" fmla="*/ 0 w 30"/>
                <a:gd name="T21" fmla="*/ 16 h 30"/>
                <a:gd name="T22" fmla="*/ 0 w 30"/>
                <a:gd name="T23" fmla="*/ 18 h 30"/>
                <a:gd name="T24" fmla="*/ 0 w 30"/>
                <a:gd name="T25" fmla="*/ 20 h 30"/>
                <a:gd name="T26" fmla="*/ 1 w 30"/>
                <a:gd name="T27" fmla="*/ 21 h 30"/>
                <a:gd name="T28" fmla="*/ 2 w 30"/>
                <a:gd name="T29" fmla="*/ 22 h 30"/>
                <a:gd name="T30" fmla="*/ 2 w 30"/>
                <a:gd name="T31" fmla="*/ 24 h 30"/>
                <a:gd name="T32" fmla="*/ 3 w 30"/>
                <a:gd name="T33" fmla="*/ 25 h 30"/>
                <a:gd name="T34" fmla="*/ 5 w 30"/>
                <a:gd name="T35" fmla="*/ 26 h 30"/>
                <a:gd name="T36" fmla="*/ 7 w 30"/>
                <a:gd name="T37" fmla="*/ 27 h 30"/>
                <a:gd name="T38" fmla="*/ 9 w 30"/>
                <a:gd name="T39" fmla="*/ 28 h 30"/>
                <a:gd name="T40" fmla="*/ 11 w 30"/>
                <a:gd name="T41" fmla="*/ 29 h 30"/>
                <a:gd name="T42" fmla="*/ 13 w 30"/>
                <a:gd name="T43" fmla="*/ 29 h 30"/>
                <a:gd name="T44" fmla="*/ 16 w 30"/>
                <a:gd name="T45" fmla="*/ 29 h 30"/>
                <a:gd name="T46" fmla="*/ 18 w 30"/>
                <a:gd name="T47" fmla="*/ 29 h 30"/>
                <a:gd name="T48" fmla="*/ 20 w 30"/>
                <a:gd name="T49" fmla="*/ 29 h 30"/>
                <a:gd name="T50" fmla="*/ 22 w 30"/>
                <a:gd name="T51" fmla="*/ 29 h 30"/>
                <a:gd name="T52" fmla="*/ 24 w 30"/>
                <a:gd name="T53" fmla="*/ 28 h 30"/>
                <a:gd name="T54" fmla="*/ 25 w 30"/>
                <a:gd name="T55" fmla="*/ 27 h 30"/>
                <a:gd name="T56" fmla="*/ 26 w 30"/>
                <a:gd name="T57" fmla="*/ 26 h 30"/>
                <a:gd name="T58" fmla="*/ 28 w 30"/>
                <a:gd name="T59" fmla="*/ 25 h 30"/>
                <a:gd name="T60" fmla="*/ 29 w 30"/>
                <a:gd name="T61" fmla="*/ 23 h 30"/>
                <a:gd name="T62" fmla="*/ 29 w 30"/>
                <a:gd name="T63" fmla="*/ 21 h 30"/>
                <a:gd name="T64" fmla="*/ 29 w 30"/>
                <a:gd name="T65" fmla="*/ 19 h 30"/>
                <a:gd name="T66" fmla="*/ 29 w 30"/>
                <a:gd name="T67" fmla="*/ 17 h 30"/>
                <a:gd name="T68" fmla="*/ 29 w 30"/>
                <a:gd name="T69" fmla="*/ 15 h 30"/>
                <a:gd name="T70" fmla="*/ 28 w 30"/>
                <a:gd name="T71" fmla="*/ 12 h 30"/>
                <a:gd name="T72" fmla="*/ 27 w 30"/>
                <a:gd name="T73" fmla="*/ 11 h 30"/>
                <a:gd name="T74" fmla="*/ 27 w 30"/>
                <a:gd name="T75" fmla="*/ 9 h 30"/>
                <a:gd name="T76" fmla="*/ 24 w 30"/>
                <a:gd name="T77" fmla="*/ 8 h 30"/>
                <a:gd name="T78" fmla="*/ 23 w 30"/>
                <a:gd name="T79" fmla="*/ 7 h 30"/>
                <a:gd name="T80" fmla="*/ 22 w 30"/>
                <a:gd name="T81" fmla="*/ 6 h 30"/>
                <a:gd name="T82" fmla="*/ 20 w 30"/>
                <a:gd name="T83" fmla="*/ 4 h 30"/>
                <a:gd name="T84" fmla="*/ 19 w 30"/>
                <a:gd name="T85" fmla="*/ 3 h 30"/>
                <a:gd name="T86" fmla="*/ 17 w 30"/>
                <a:gd name="T87" fmla="*/ 2 h 30"/>
                <a:gd name="T88" fmla="*/ 15 w 30"/>
                <a:gd name="T89" fmla="*/ 2 h 30"/>
                <a:gd name="T90" fmla="*/ 13 w 30"/>
                <a:gd name="T91" fmla="*/ 1 h 30"/>
                <a:gd name="T92" fmla="*/ 11 w 30"/>
                <a:gd name="T93" fmla="*/ 1 h 30"/>
                <a:gd name="T94" fmla="*/ 10 w 30"/>
                <a:gd name="T95" fmla="*/ 0 h 30"/>
                <a:gd name="T96" fmla="*/ 9 w 30"/>
                <a:gd name="T97" fmla="*/ 1 h 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0" h="30">
                  <a:moveTo>
                    <a:pt x="8" y="1"/>
                  </a:moveTo>
                  <a:lnTo>
                    <a:pt x="7" y="1"/>
                  </a:lnTo>
                  <a:lnTo>
                    <a:pt x="6" y="1"/>
                  </a:lnTo>
                  <a:lnTo>
                    <a:pt x="6" y="2"/>
                  </a:lnTo>
                  <a:lnTo>
                    <a:pt x="5" y="2"/>
                  </a:lnTo>
                  <a:lnTo>
                    <a:pt x="4" y="2"/>
                  </a:lnTo>
                  <a:lnTo>
                    <a:pt x="4" y="3"/>
                  </a:lnTo>
                  <a:lnTo>
                    <a:pt x="4" y="4"/>
                  </a:lnTo>
                  <a:lnTo>
                    <a:pt x="3" y="4"/>
                  </a:lnTo>
                  <a:lnTo>
                    <a:pt x="2" y="5"/>
                  </a:lnTo>
                  <a:lnTo>
                    <a:pt x="2" y="6"/>
                  </a:lnTo>
                  <a:lnTo>
                    <a:pt x="2" y="7"/>
                  </a:lnTo>
                  <a:lnTo>
                    <a:pt x="2" y="8"/>
                  </a:lnTo>
                  <a:lnTo>
                    <a:pt x="1" y="8"/>
                  </a:lnTo>
                  <a:lnTo>
                    <a:pt x="1" y="9"/>
                  </a:lnTo>
                  <a:lnTo>
                    <a:pt x="1" y="10"/>
                  </a:lnTo>
                  <a:lnTo>
                    <a:pt x="1" y="11"/>
                  </a:lnTo>
                  <a:lnTo>
                    <a:pt x="1" y="12"/>
                  </a:lnTo>
                  <a:lnTo>
                    <a:pt x="0" y="12"/>
                  </a:lnTo>
                  <a:lnTo>
                    <a:pt x="0" y="13"/>
                  </a:lnTo>
                  <a:lnTo>
                    <a:pt x="0" y="15"/>
                  </a:lnTo>
                  <a:lnTo>
                    <a:pt x="0" y="16"/>
                  </a:lnTo>
                  <a:lnTo>
                    <a:pt x="0" y="17"/>
                  </a:lnTo>
                  <a:lnTo>
                    <a:pt x="0" y="18"/>
                  </a:lnTo>
                  <a:lnTo>
                    <a:pt x="0" y="19"/>
                  </a:lnTo>
                  <a:lnTo>
                    <a:pt x="0" y="20"/>
                  </a:lnTo>
                  <a:lnTo>
                    <a:pt x="1" y="20"/>
                  </a:lnTo>
                  <a:lnTo>
                    <a:pt x="1" y="21"/>
                  </a:lnTo>
                  <a:lnTo>
                    <a:pt x="1" y="22"/>
                  </a:lnTo>
                  <a:lnTo>
                    <a:pt x="2" y="22"/>
                  </a:lnTo>
                  <a:lnTo>
                    <a:pt x="2" y="23"/>
                  </a:lnTo>
                  <a:lnTo>
                    <a:pt x="2" y="24"/>
                  </a:lnTo>
                  <a:lnTo>
                    <a:pt x="3" y="24"/>
                  </a:lnTo>
                  <a:lnTo>
                    <a:pt x="3" y="25"/>
                  </a:lnTo>
                  <a:lnTo>
                    <a:pt x="4" y="25"/>
                  </a:lnTo>
                  <a:lnTo>
                    <a:pt x="5" y="26"/>
                  </a:lnTo>
                  <a:lnTo>
                    <a:pt x="6" y="27"/>
                  </a:lnTo>
                  <a:lnTo>
                    <a:pt x="7" y="27"/>
                  </a:lnTo>
                  <a:lnTo>
                    <a:pt x="8" y="28"/>
                  </a:lnTo>
                  <a:lnTo>
                    <a:pt x="9" y="28"/>
                  </a:lnTo>
                  <a:lnTo>
                    <a:pt x="10" y="29"/>
                  </a:lnTo>
                  <a:lnTo>
                    <a:pt x="11" y="29"/>
                  </a:lnTo>
                  <a:lnTo>
                    <a:pt x="12" y="29"/>
                  </a:lnTo>
                  <a:lnTo>
                    <a:pt x="13" y="29"/>
                  </a:lnTo>
                  <a:lnTo>
                    <a:pt x="15" y="29"/>
                  </a:lnTo>
                  <a:lnTo>
                    <a:pt x="16" y="29"/>
                  </a:lnTo>
                  <a:lnTo>
                    <a:pt x="17" y="29"/>
                  </a:lnTo>
                  <a:lnTo>
                    <a:pt x="18" y="29"/>
                  </a:lnTo>
                  <a:lnTo>
                    <a:pt x="19" y="29"/>
                  </a:lnTo>
                  <a:lnTo>
                    <a:pt x="20" y="29"/>
                  </a:lnTo>
                  <a:lnTo>
                    <a:pt x="21" y="29"/>
                  </a:lnTo>
                  <a:lnTo>
                    <a:pt x="22" y="29"/>
                  </a:lnTo>
                  <a:lnTo>
                    <a:pt x="23" y="28"/>
                  </a:lnTo>
                  <a:lnTo>
                    <a:pt x="24" y="28"/>
                  </a:lnTo>
                  <a:lnTo>
                    <a:pt x="24" y="27"/>
                  </a:lnTo>
                  <a:lnTo>
                    <a:pt x="25" y="27"/>
                  </a:lnTo>
                  <a:lnTo>
                    <a:pt x="26" y="27"/>
                  </a:lnTo>
                  <a:lnTo>
                    <a:pt x="26" y="26"/>
                  </a:lnTo>
                  <a:lnTo>
                    <a:pt x="27" y="26"/>
                  </a:lnTo>
                  <a:lnTo>
                    <a:pt x="28" y="25"/>
                  </a:lnTo>
                  <a:lnTo>
                    <a:pt x="29" y="24"/>
                  </a:lnTo>
                  <a:lnTo>
                    <a:pt x="29" y="23"/>
                  </a:lnTo>
                  <a:lnTo>
                    <a:pt x="29" y="22"/>
                  </a:lnTo>
                  <a:lnTo>
                    <a:pt x="29" y="21"/>
                  </a:lnTo>
                  <a:lnTo>
                    <a:pt x="29" y="20"/>
                  </a:lnTo>
                  <a:lnTo>
                    <a:pt x="29" y="19"/>
                  </a:lnTo>
                  <a:lnTo>
                    <a:pt x="29" y="18"/>
                  </a:lnTo>
                  <a:lnTo>
                    <a:pt x="29" y="17"/>
                  </a:lnTo>
                  <a:lnTo>
                    <a:pt x="29" y="16"/>
                  </a:lnTo>
                  <a:lnTo>
                    <a:pt x="29" y="15"/>
                  </a:lnTo>
                  <a:lnTo>
                    <a:pt x="28" y="13"/>
                  </a:lnTo>
                  <a:lnTo>
                    <a:pt x="28" y="12"/>
                  </a:lnTo>
                  <a:lnTo>
                    <a:pt x="28" y="11"/>
                  </a:lnTo>
                  <a:lnTo>
                    <a:pt x="27" y="11"/>
                  </a:lnTo>
                  <a:lnTo>
                    <a:pt x="27" y="10"/>
                  </a:lnTo>
                  <a:lnTo>
                    <a:pt x="27" y="9"/>
                  </a:lnTo>
                  <a:lnTo>
                    <a:pt x="25" y="8"/>
                  </a:lnTo>
                  <a:lnTo>
                    <a:pt x="24" y="8"/>
                  </a:lnTo>
                  <a:lnTo>
                    <a:pt x="24" y="7"/>
                  </a:lnTo>
                  <a:lnTo>
                    <a:pt x="23" y="7"/>
                  </a:lnTo>
                  <a:lnTo>
                    <a:pt x="23" y="6"/>
                  </a:lnTo>
                  <a:lnTo>
                    <a:pt x="22" y="6"/>
                  </a:lnTo>
                  <a:lnTo>
                    <a:pt x="21" y="5"/>
                  </a:lnTo>
                  <a:lnTo>
                    <a:pt x="20" y="4"/>
                  </a:lnTo>
                  <a:lnTo>
                    <a:pt x="19" y="4"/>
                  </a:lnTo>
                  <a:lnTo>
                    <a:pt x="19" y="3"/>
                  </a:lnTo>
                  <a:lnTo>
                    <a:pt x="18" y="3"/>
                  </a:lnTo>
                  <a:lnTo>
                    <a:pt x="17" y="2"/>
                  </a:lnTo>
                  <a:lnTo>
                    <a:pt x="16" y="2"/>
                  </a:lnTo>
                  <a:lnTo>
                    <a:pt x="15" y="2"/>
                  </a:lnTo>
                  <a:lnTo>
                    <a:pt x="15" y="1"/>
                  </a:lnTo>
                  <a:lnTo>
                    <a:pt x="13" y="1"/>
                  </a:lnTo>
                  <a:lnTo>
                    <a:pt x="12" y="1"/>
                  </a:lnTo>
                  <a:lnTo>
                    <a:pt x="11" y="1"/>
                  </a:lnTo>
                  <a:lnTo>
                    <a:pt x="11" y="0"/>
                  </a:lnTo>
                  <a:lnTo>
                    <a:pt x="10" y="0"/>
                  </a:lnTo>
                  <a:lnTo>
                    <a:pt x="9" y="0"/>
                  </a:lnTo>
                  <a:lnTo>
                    <a:pt x="9" y="1"/>
                  </a:lnTo>
                  <a:lnTo>
                    <a:pt x="8" y="1"/>
                  </a:lnTo>
                </a:path>
              </a:pathLst>
            </a:custGeom>
            <a:solidFill>
              <a:srgbClr val="AAAAA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952" name="Freeform 470"/>
            <p:cNvSpPr>
              <a:spLocks/>
            </p:cNvSpPr>
            <p:nvPr/>
          </p:nvSpPr>
          <p:spPr bwMode="auto">
            <a:xfrm>
              <a:off x="1508" y="1667"/>
              <a:ext cx="29" cy="25"/>
            </a:xfrm>
            <a:custGeom>
              <a:avLst/>
              <a:gdLst>
                <a:gd name="T0" fmla="*/ 6 w 29"/>
                <a:gd name="T1" fmla="*/ 1 h 25"/>
                <a:gd name="T2" fmla="*/ 5 w 29"/>
                <a:gd name="T3" fmla="*/ 2 h 25"/>
                <a:gd name="T4" fmla="*/ 3 w 29"/>
                <a:gd name="T5" fmla="*/ 4 h 25"/>
                <a:gd name="T6" fmla="*/ 2 w 29"/>
                <a:gd name="T7" fmla="*/ 6 h 25"/>
                <a:gd name="T8" fmla="*/ 1 w 29"/>
                <a:gd name="T9" fmla="*/ 8 h 25"/>
                <a:gd name="T10" fmla="*/ 1 w 29"/>
                <a:gd name="T11" fmla="*/ 10 h 25"/>
                <a:gd name="T12" fmla="*/ 0 w 29"/>
                <a:gd name="T13" fmla="*/ 12 h 25"/>
                <a:gd name="T14" fmla="*/ 0 w 29"/>
                <a:gd name="T15" fmla="*/ 14 h 25"/>
                <a:gd name="T16" fmla="*/ 0 w 29"/>
                <a:gd name="T17" fmla="*/ 16 h 25"/>
                <a:gd name="T18" fmla="*/ 0 w 29"/>
                <a:gd name="T19" fmla="*/ 18 h 25"/>
                <a:gd name="T20" fmla="*/ 1 w 29"/>
                <a:gd name="T21" fmla="*/ 19 h 25"/>
                <a:gd name="T22" fmla="*/ 1 w 29"/>
                <a:gd name="T23" fmla="*/ 21 h 25"/>
                <a:gd name="T24" fmla="*/ 3 w 29"/>
                <a:gd name="T25" fmla="*/ 23 h 25"/>
                <a:gd name="T26" fmla="*/ 4 w 29"/>
                <a:gd name="T27" fmla="*/ 24 h 25"/>
                <a:gd name="T28" fmla="*/ 6 w 29"/>
                <a:gd name="T29" fmla="*/ 24 h 25"/>
                <a:gd name="T30" fmla="*/ 8 w 29"/>
                <a:gd name="T31" fmla="*/ 24 h 25"/>
                <a:gd name="T32" fmla="*/ 10 w 29"/>
                <a:gd name="T33" fmla="*/ 24 h 25"/>
                <a:gd name="T34" fmla="*/ 12 w 29"/>
                <a:gd name="T35" fmla="*/ 24 h 25"/>
                <a:gd name="T36" fmla="*/ 15 w 29"/>
                <a:gd name="T37" fmla="*/ 23 h 25"/>
                <a:gd name="T38" fmla="*/ 16 w 29"/>
                <a:gd name="T39" fmla="*/ 22 h 25"/>
                <a:gd name="T40" fmla="*/ 18 w 29"/>
                <a:gd name="T41" fmla="*/ 22 h 25"/>
                <a:gd name="T42" fmla="*/ 20 w 29"/>
                <a:gd name="T43" fmla="*/ 22 h 25"/>
                <a:gd name="T44" fmla="*/ 21 w 29"/>
                <a:gd name="T45" fmla="*/ 20 h 25"/>
                <a:gd name="T46" fmla="*/ 22 w 29"/>
                <a:gd name="T47" fmla="*/ 19 h 25"/>
                <a:gd name="T48" fmla="*/ 23 w 29"/>
                <a:gd name="T49" fmla="*/ 18 h 25"/>
                <a:gd name="T50" fmla="*/ 24 w 29"/>
                <a:gd name="T51" fmla="*/ 17 h 25"/>
                <a:gd name="T52" fmla="*/ 26 w 29"/>
                <a:gd name="T53" fmla="*/ 16 h 25"/>
                <a:gd name="T54" fmla="*/ 26 w 29"/>
                <a:gd name="T55" fmla="*/ 14 h 25"/>
                <a:gd name="T56" fmla="*/ 27 w 29"/>
                <a:gd name="T57" fmla="*/ 13 h 25"/>
                <a:gd name="T58" fmla="*/ 27 w 29"/>
                <a:gd name="T59" fmla="*/ 11 h 25"/>
                <a:gd name="T60" fmla="*/ 28 w 29"/>
                <a:gd name="T61" fmla="*/ 10 h 25"/>
                <a:gd name="T62" fmla="*/ 28 w 29"/>
                <a:gd name="T63" fmla="*/ 8 h 25"/>
                <a:gd name="T64" fmla="*/ 28 w 29"/>
                <a:gd name="T65" fmla="*/ 6 h 25"/>
                <a:gd name="T66" fmla="*/ 26 w 29"/>
                <a:gd name="T67" fmla="*/ 6 h 25"/>
                <a:gd name="T68" fmla="*/ 24 w 29"/>
                <a:gd name="T69" fmla="*/ 5 h 25"/>
                <a:gd name="T70" fmla="*/ 22 w 29"/>
                <a:gd name="T71" fmla="*/ 5 h 25"/>
                <a:gd name="T72" fmla="*/ 20 w 29"/>
                <a:gd name="T73" fmla="*/ 4 h 25"/>
                <a:gd name="T74" fmla="*/ 18 w 29"/>
                <a:gd name="T75" fmla="*/ 3 h 25"/>
                <a:gd name="T76" fmla="*/ 16 w 29"/>
                <a:gd name="T77" fmla="*/ 2 h 25"/>
                <a:gd name="T78" fmla="*/ 13 w 29"/>
                <a:gd name="T79" fmla="*/ 1 h 25"/>
                <a:gd name="T80" fmla="*/ 12 w 29"/>
                <a:gd name="T81" fmla="*/ 0 h 25"/>
                <a:gd name="T82" fmla="*/ 10 w 29"/>
                <a:gd name="T83" fmla="*/ 0 h 25"/>
                <a:gd name="T84" fmla="*/ 8 w 29"/>
                <a:gd name="T85" fmla="*/ 0 h 2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9" h="25">
                  <a:moveTo>
                    <a:pt x="8" y="0"/>
                  </a:moveTo>
                  <a:lnTo>
                    <a:pt x="6" y="1"/>
                  </a:lnTo>
                  <a:lnTo>
                    <a:pt x="6" y="2"/>
                  </a:lnTo>
                  <a:lnTo>
                    <a:pt x="5" y="2"/>
                  </a:lnTo>
                  <a:lnTo>
                    <a:pt x="4" y="3"/>
                  </a:lnTo>
                  <a:lnTo>
                    <a:pt x="3" y="4"/>
                  </a:lnTo>
                  <a:lnTo>
                    <a:pt x="3" y="5"/>
                  </a:lnTo>
                  <a:lnTo>
                    <a:pt x="2" y="6"/>
                  </a:lnTo>
                  <a:lnTo>
                    <a:pt x="2" y="7"/>
                  </a:lnTo>
                  <a:lnTo>
                    <a:pt x="1" y="8"/>
                  </a:lnTo>
                  <a:lnTo>
                    <a:pt x="1" y="9"/>
                  </a:lnTo>
                  <a:lnTo>
                    <a:pt x="1" y="10"/>
                  </a:lnTo>
                  <a:lnTo>
                    <a:pt x="1" y="11"/>
                  </a:lnTo>
                  <a:lnTo>
                    <a:pt x="0" y="12"/>
                  </a:lnTo>
                  <a:lnTo>
                    <a:pt x="0" y="13"/>
                  </a:lnTo>
                  <a:lnTo>
                    <a:pt x="0" y="14"/>
                  </a:lnTo>
                  <a:lnTo>
                    <a:pt x="0" y="15"/>
                  </a:lnTo>
                  <a:lnTo>
                    <a:pt x="0" y="16"/>
                  </a:lnTo>
                  <a:lnTo>
                    <a:pt x="0" y="17"/>
                  </a:lnTo>
                  <a:lnTo>
                    <a:pt x="0" y="18"/>
                  </a:lnTo>
                  <a:lnTo>
                    <a:pt x="1" y="18"/>
                  </a:lnTo>
                  <a:lnTo>
                    <a:pt x="1" y="19"/>
                  </a:lnTo>
                  <a:lnTo>
                    <a:pt x="1" y="20"/>
                  </a:lnTo>
                  <a:lnTo>
                    <a:pt x="1" y="21"/>
                  </a:lnTo>
                  <a:lnTo>
                    <a:pt x="2" y="22"/>
                  </a:lnTo>
                  <a:lnTo>
                    <a:pt x="3" y="23"/>
                  </a:lnTo>
                  <a:lnTo>
                    <a:pt x="3" y="24"/>
                  </a:lnTo>
                  <a:lnTo>
                    <a:pt x="4" y="24"/>
                  </a:lnTo>
                  <a:lnTo>
                    <a:pt x="5" y="24"/>
                  </a:lnTo>
                  <a:lnTo>
                    <a:pt x="6" y="24"/>
                  </a:lnTo>
                  <a:lnTo>
                    <a:pt x="7" y="24"/>
                  </a:lnTo>
                  <a:lnTo>
                    <a:pt x="8" y="24"/>
                  </a:lnTo>
                  <a:lnTo>
                    <a:pt x="9" y="24"/>
                  </a:lnTo>
                  <a:lnTo>
                    <a:pt x="10" y="24"/>
                  </a:lnTo>
                  <a:lnTo>
                    <a:pt x="11" y="24"/>
                  </a:lnTo>
                  <a:lnTo>
                    <a:pt x="12" y="24"/>
                  </a:lnTo>
                  <a:lnTo>
                    <a:pt x="13" y="23"/>
                  </a:lnTo>
                  <a:lnTo>
                    <a:pt x="15" y="23"/>
                  </a:lnTo>
                  <a:lnTo>
                    <a:pt x="16" y="23"/>
                  </a:lnTo>
                  <a:lnTo>
                    <a:pt x="16" y="22"/>
                  </a:lnTo>
                  <a:lnTo>
                    <a:pt x="17" y="22"/>
                  </a:lnTo>
                  <a:lnTo>
                    <a:pt x="18" y="22"/>
                  </a:lnTo>
                  <a:lnTo>
                    <a:pt x="19" y="22"/>
                  </a:lnTo>
                  <a:lnTo>
                    <a:pt x="20" y="22"/>
                  </a:lnTo>
                  <a:lnTo>
                    <a:pt x="20" y="21"/>
                  </a:lnTo>
                  <a:lnTo>
                    <a:pt x="21" y="20"/>
                  </a:lnTo>
                  <a:lnTo>
                    <a:pt x="22" y="20"/>
                  </a:lnTo>
                  <a:lnTo>
                    <a:pt x="22" y="19"/>
                  </a:lnTo>
                  <a:lnTo>
                    <a:pt x="23" y="19"/>
                  </a:lnTo>
                  <a:lnTo>
                    <a:pt x="23" y="18"/>
                  </a:lnTo>
                  <a:lnTo>
                    <a:pt x="24" y="18"/>
                  </a:lnTo>
                  <a:lnTo>
                    <a:pt x="24" y="17"/>
                  </a:lnTo>
                  <a:lnTo>
                    <a:pt x="25" y="16"/>
                  </a:lnTo>
                  <a:lnTo>
                    <a:pt x="26" y="16"/>
                  </a:lnTo>
                  <a:lnTo>
                    <a:pt x="26" y="15"/>
                  </a:lnTo>
                  <a:lnTo>
                    <a:pt x="26" y="14"/>
                  </a:lnTo>
                  <a:lnTo>
                    <a:pt x="27" y="14"/>
                  </a:lnTo>
                  <a:lnTo>
                    <a:pt x="27" y="13"/>
                  </a:lnTo>
                  <a:lnTo>
                    <a:pt x="27" y="12"/>
                  </a:lnTo>
                  <a:lnTo>
                    <a:pt x="27" y="11"/>
                  </a:lnTo>
                  <a:lnTo>
                    <a:pt x="27" y="10"/>
                  </a:lnTo>
                  <a:lnTo>
                    <a:pt x="28" y="10"/>
                  </a:lnTo>
                  <a:lnTo>
                    <a:pt x="28" y="9"/>
                  </a:lnTo>
                  <a:lnTo>
                    <a:pt x="28" y="8"/>
                  </a:lnTo>
                  <a:lnTo>
                    <a:pt x="28" y="7"/>
                  </a:lnTo>
                  <a:lnTo>
                    <a:pt x="28" y="6"/>
                  </a:lnTo>
                  <a:lnTo>
                    <a:pt x="27" y="6"/>
                  </a:lnTo>
                  <a:lnTo>
                    <a:pt x="26" y="6"/>
                  </a:lnTo>
                  <a:lnTo>
                    <a:pt x="24" y="6"/>
                  </a:lnTo>
                  <a:lnTo>
                    <a:pt x="24" y="5"/>
                  </a:lnTo>
                  <a:lnTo>
                    <a:pt x="23" y="5"/>
                  </a:lnTo>
                  <a:lnTo>
                    <a:pt x="22" y="5"/>
                  </a:lnTo>
                  <a:lnTo>
                    <a:pt x="21" y="4"/>
                  </a:lnTo>
                  <a:lnTo>
                    <a:pt x="20" y="4"/>
                  </a:lnTo>
                  <a:lnTo>
                    <a:pt x="19" y="3"/>
                  </a:lnTo>
                  <a:lnTo>
                    <a:pt x="18" y="3"/>
                  </a:lnTo>
                  <a:lnTo>
                    <a:pt x="17" y="2"/>
                  </a:lnTo>
                  <a:lnTo>
                    <a:pt x="16" y="2"/>
                  </a:lnTo>
                  <a:lnTo>
                    <a:pt x="15" y="1"/>
                  </a:lnTo>
                  <a:lnTo>
                    <a:pt x="13" y="1"/>
                  </a:lnTo>
                  <a:lnTo>
                    <a:pt x="13" y="0"/>
                  </a:lnTo>
                  <a:lnTo>
                    <a:pt x="12" y="0"/>
                  </a:lnTo>
                  <a:lnTo>
                    <a:pt x="11" y="0"/>
                  </a:lnTo>
                  <a:lnTo>
                    <a:pt x="10" y="0"/>
                  </a:lnTo>
                  <a:lnTo>
                    <a:pt x="9" y="0"/>
                  </a:lnTo>
                  <a:lnTo>
                    <a:pt x="8" y="0"/>
                  </a:lnTo>
                </a:path>
              </a:pathLst>
            </a:custGeom>
            <a:solidFill>
              <a:srgbClr val="AAAAA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953" name="Freeform 471"/>
            <p:cNvSpPr>
              <a:spLocks/>
            </p:cNvSpPr>
            <p:nvPr/>
          </p:nvSpPr>
          <p:spPr bwMode="auto">
            <a:xfrm>
              <a:off x="1505" y="1694"/>
              <a:ext cx="32" cy="21"/>
            </a:xfrm>
            <a:custGeom>
              <a:avLst/>
              <a:gdLst>
                <a:gd name="T0" fmla="*/ 11 w 32"/>
                <a:gd name="T1" fmla="*/ 0 h 21"/>
                <a:gd name="T2" fmla="*/ 9 w 32"/>
                <a:gd name="T3" fmla="*/ 0 h 21"/>
                <a:gd name="T4" fmla="*/ 8 w 32"/>
                <a:gd name="T5" fmla="*/ 1 h 21"/>
                <a:gd name="T6" fmla="*/ 6 w 32"/>
                <a:gd name="T7" fmla="*/ 1 h 21"/>
                <a:gd name="T8" fmla="*/ 5 w 32"/>
                <a:gd name="T9" fmla="*/ 2 h 21"/>
                <a:gd name="T10" fmla="*/ 4 w 32"/>
                <a:gd name="T11" fmla="*/ 3 h 21"/>
                <a:gd name="T12" fmla="*/ 3 w 32"/>
                <a:gd name="T13" fmla="*/ 4 h 21"/>
                <a:gd name="T14" fmla="*/ 2 w 32"/>
                <a:gd name="T15" fmla="*/ 5 h 21"/>
                <a:gd name="T16" fmla="*/ 1 w 32"/>
                <a:gd name="T17" fmla="*/ 7 h 21"/>
                <a:gd name="T18" fmla="*/ 1 w 32"/>
                <a:gd name="T19" fmla="*/ 9 h 21"/>
                <a:gd name="T20" fmla="*/ 0 w 32"/>
                <a:gd name="T21" fmla="*/ 11 h 21"/>
                <a:gd name="T22" fmla="*/ 1 w 32"/>
                <a:gd name="T23" fmla="*/ 12 h 21"/>
                <a:gd name="T24" fmla="*/ 1 w 32"/>
                <a:gd name="T25" fmla="*/ 14 h 21"/>
                <a:gd name="T26" fmla="*/ 2 w 32"/>
                <a:gd name="T27" fmla="*/ 15 h 21"/>
                <a:gd name="T28" fmla="*/ 4 w 32"/>
                <a:gd name="T29" fmla="*/ 16 h 21"/>
                <a:gd name="T30" fmla="*/ 5 w 32"/>
                <a:gd name="T31" fmla="*/ 17 h 21"/>
                <a:gd name="T32" fmla="*/ 7 w 32"/>
                <a:gd name="T33" fmla="*/ 17 h 21"/>
                <a:gd name="T34" fmla="*/ 8 w 32"/>
                <a:gd name="T35" fmla="*/ 18 h 21"/>
                <a:gd name="T36" fmla="*/ 10 w 32"/>
                <a:gd name="T37" fmla="*/ 18 h 21"/>
                <a:gd name="T38" fmla="*/ 12 w 32"/>
                <a:gd name="T39" fmla="*/ 18 h 21"/>
                <a:gd name="T40" fmla="*/ 14 w 32"/>
                <a:gd name="T41" fmla="*/ 18 h 21"/>
                <a:gd name="T42" fmla="*/ 17 w 32"/>
                <a:gd name="T43" fmla="*/ 18 h 21"/>
                <a:gd name="T44" fmla="*/ 18 w 32"/>
                <a:gd name="T45" fmla="*/ 19 h 21"/>
                <a:gd name="T46" fmla="*/ 20 w 32"/>
                <a:gd name="T47" fmla="*/ 19 h 21"/>
                <a:gd name="T48" fmla="*/ 21 w 32"/>
                <a:gd name="T49" fmla="*/ 20 h 21"/>
                <a:gd name="T50" fmla="*/ 23 w 32"/>
                <a:gd name="T51" fmla="*/ 20 h 21"/>
                <a:gd name="T52" fmla="*/ 25 w 32"/>
                <a:gd name="T53" fmla="*/ 20 h 21"/>
                <a:gd name="T54" fmla="*/ 26 w 32"/>
                <a:gd name="T55" fmla="*/ 19 h 21"/>
                <a:gd name="T56" fmla="*/ 27 w 32"/>
                <a:gd name="T57" fmla="*/ 18 h 21"/>
                <a:gd name="T58" fmla="*/ 29 w 32"/>
                <a:gd name="T59" fmla="*/ 17 h 21"/>
                <a:gd name="T60" fmla="*/ 30 w 32"/>
                <a:gd name="T61" fmla="*/ 16 h 21"/>
                <a:gd name="T62" fmla="*/ 30 w 32"/>
                <a:gd name="T63" fmla="*/ 14 h 21"/>
                <a:gd name="T64" fmla="*/ 30 w 32"/>
                <a:gd name="T65" fmla="*/ 12 h 21"/>
                <a:gd name="T66" fmla="*/ 30 w 32"/>
                <a:gd name="T67" fmla="*/ 9 h 21"/>
                <a:gd name="T68" fmla="*/ 31 w 32"/>
                <a:gd name="T69" fmla="*/ 8 h 21"/>
                <a:gd name="T70" fmla="*/ 31 w 32"/>
                <a:gd name="T71" fmla="*/ 6 h 21"/>
                <a:gd name="T72" fmla="*/ 31 w 32"/>
                <a:gd name="T73" fmla="*/ 4 h 21"/>
                <a:gd name="T74" fmla="*/ 30 w 32"/>
                <a:gd name="T75" fmla="*/ 3 h 21"/>
                <a:gd name="T76" fmla="*/ 28 w 32"/>
                <a:gd name="T77" fmla="*/ 3 h 21"/>
                <a:gd name="T78" fmla="*/ 26 w 32"/>
                <a:gd name="T79" fmla="*/ 2 h 21"/>
                <a:gd name="T80" fmla="*/ 25 w 32"/>
                <a:gd name="T81" fmla="*/ 1 h 21"/>
                <a:gd name="T82" fmla="*/ 23 w 32"/>
                <a:gd name="T83" fmla="*/ 1 h 21"/>
                <a:gd name="T84" fmla="*/ 21 w 32"/>
                <a:gd name="T85" fmla="*/ 1 h 21"/>
                <a:gd name="T86" fmla="*/ 20 w 32"/>
                <a:gd name="T87" fmla="*/ 0 h 21"/>
                <a:gd name="T88" fmla="*/ 18 w 32"/>
                <a:gd name="T89" fmla="*/ 0 h 21"/>
                <a:gd name="T90" fmla="*/ 16 w 32"/>
                <a:gd name="T91" fmla="*/ 0 h 21"/>
                <a:gd name="T92" fmla="*/ 13 w 32"/>
                <a:gd name="T93" fmla="*/ 0 h 2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2" h="21">
                  <a:moveTo>
                    <a:pt x="12" y="0"/>
                  </a:moveTo>
                  <a:lnTo>
                    <a:pt x="11" y="0"/>
                  </a:lnTo>
                  <a:lnTo>
                    <a:pt x="10" y="0"/>
                  </a:lnTo>
                  <a:lnTo>
                    <a:pt x="9" y="0"/>
                  </a:lnTo>
                  <a:lnTo>
                    <a:pt x="9" y="1"/>
                  </a:lnTo>
                  <a:lnTo>
                    <a:pt x="8" y="1"/>
                  </a:lnTo>
                  <a:lnTo>
                    <a:pt x="7" y="1"/>
                  </a:lnTo>
                  <a:lnTo>
                    <a:pt x="6" y="1"/>
                  </a:lnTo>
                  <a:lnTo>
                    <a:pt x="6" y="2"/>
                  </a:lnTo>
                  <a:lnTo>
                    <a:pt x="5" y="2"/>
                  </a:lnTo>
                  <a:lnTo>
                    <a:pt x="5" y="3"/>
                  </a:lnTo>
                  <a:lnTo>
                    <a:pt x="4" y="3"/>
                  </a:lnTo>
                  <a:lnTo>
                    <a:pt x="4" y="4"/>
                  </a:lnTo>
                  <a:lnTo>
                    <a:pt x="3" y="4"/>
                  </a:lnTo>
                  <a:lnTo>
                    <a:pt x="3" y="5"/>
                  </a:lnTo>
                  <a:lnTo>
                    <a:pt x="2" y="5"/>
                  </a:lnTo>
                  <a:lnTo>
                    <a:pt x="2" y="6"/>
                  </a:lnTo>
                  <a:lnTo>
                    <a:pt x="1" y="7"/>
                  </a:lnTo>
                  <a:lnTo>
                    <a:pt x="1" y="8"/>
                  </a:lnTo>
                  <a:lnTo>
                    <a:pt x="1" y="9"/>
                  </a:lnTo>
                  <a:lnTo>
                    <a:pt x="0" y="9"/>
                  </a:lnTo>
                  <a:lnTo>
                    <a:pt x="0" y="11"/>
                  </a:lnTo>
                  <a:lnTo>
                    <a:pt x="0" y="12"/>
                  </a:lnTo>
                  <a:lnTo>
                    <a:pt x="1" y="12"/>
                  </a:lnTo>
                  <a:lnTo>
                    <a:pt x="1" y="13"/>
                  </a:lnTo>
                  <a:lnTo>
                    <a:pt x="1" y="14"/>
                  </a:lnTo>
                  <a:lnTo>
                    <a:pt x="2" y="14"/>
                  </a:lnTo>
                  <a:lnTo>
                    <a:pt x="2" y="15"/>
                  </a:lnTo>
                  <a:lnTo>
                    <a:pt x="3" y="16"/>
                  </a:lnTo>
                  <a:lnTo>
                    <a:pt x="4" y="16"/>
                  </a:lnTo>
                  <a:lnTo>
                    <a:pt x="4" y="17"/>
                  </a:lnTo>
                  <a:lnTo>
                    <a:pt x="5" y="17"/>
                  </a:lnTo>
                  <a:lnTo>
                    <a:pt x="6" y="17"/>
                  </a:lnTo>
                  <a:lnTo>
                    <a:pt x="7" y="17"/>
                  </a:lnTo>
                  <a:lnTo>
                    <a:pt x="8" y="17"/>
                  </a:lnTo>
                  <a:lnTo>
                    <a:pt x="8" y="18"/>
                  </a:lnTo>
                  <a:lnTo>
                    <a:pt x="9" y="18"/>
                  </a:lnTo>
                  <a:lnTo>
                    <a:pt x="10" y="18"/>
                  </a:lnTo>
                  <a:lnTo>
                    <a:pt x="11" y="18"/>
                  </a:lnTo>
                  <a:lnTo>
                    <a:pt x="12" y="18"/>
                  </a:lnTo>
                  <a:lnTo>
                    <a:pt x="13" y="18"/>
                  </a:lnTo>
                  <a:lnTo>
                    <a:pt x="14" y="18"/>
                  </a:lnTo>
                  <a:lnTo>
                    <a:pt x="16" y="18"/>
                  </a:lnTo>
                  <a:lnTo>
                    <a:pt x="17" y="18"/>
                  </a:lnTo>
                  <a:lnTo>
                    <a:pt x="17" y="19"/>
                  </a:lnTo>
                  <a:lnTo>
                    <a:pt x="18" y="19"/>
                  </a:lnTo>
                  <a:lnTo>
                    <a:pt x="19" y="19"/>
                  </a:lnTo>
                  <a:lnTo>
                    <a:pt x="20" y="19"/>
                  </a:lnTo>
                  <a:lnTo>
                    <a:pt x="21" y="19"/>
                  </a:lnTo>
                  <a:lnTo>
                    <a:pt x="21" y="20"/>
                  </a:lnTo>
                  <a:lnTo>
                    <a:pt x="22" y="20"/>
                  </a:lnTo>
                  <a:lnTo>
                    <a:pt x="23" y="20"/>
                  </a:lnTo>
                  <a:lnTo>
                    <a:pt x="24" y="20"/>
                  </a:lnTo>
                  <a:lnTo>
                    <a:pt x="25" y="20"/>
                  </a:lnTo>
                  <a:lnTo>
                    <a:pt x="25" y="19"/>
                  </a:lnTo>
                  <a:lnTo>
                    <a:pt x="26" y="19"/>
                  </a:lnTo>
                  <a:lnTo>
                    <a:pt x="27" y="19"/>
                  </a:lnTo>
                  <a:lnTo>
                    <a:pt x="27" y="18"/>
                  </a:lnTo>
                  <a:lnTo>
                    <a:pt x="28" y="18"/>
                  </a:lnTo>
                  <a:lnTo>
                    <a:pt x="29" y="17"/>
                  </a:lnTo>
                  <a:lnTo>
                    <a:pt x="29" y="16"/>
                  </a:lnTo>
                  <a:lnTo>
                    <a:pt x="30" y="16"/>
                  </a:lnTo>
                  <a:lnTo>
                    <a:pt x="30" y="15"/>
                  </a:lnTo>
                  <a:lnTo>
                    <a:pt x="30" y="14"/>
                  </a:lnTo>
                  <a:lnTo>
                    <a:pt x="30" y="13"/>
                  </a:lnTo>
                  <a:lnTo>
                    <a:pt x="30" y="12"/>
                  </a:lnTo>
                  <a:lnTo>
                    <a:pt x="30" y="11"/>
                  </a:lnTo>
                  <a:lnTo>
                    <a:pt x="30" y="9"/>
                  </a:lnTo>
                  <a:lnTo>
                    <a:pt x="31" y="9"/>
                  </a:lnTo>
                  <a:lnTo>
                    <a:pt x="31" y="8"/>
                  </a:lnTo>
                  <a:lnTo>
                    <a:pt x="31" y="7"/>
                  </a:lnTo>
                  <a:lnTo>
                    <a:pt x="31" y="6"/>
                  </a:lnTo>
                  <a:lnTo>
                    <a:pt x="31" y="5"/>
                  </a:lnTo>
                  <a:lnTo>
                    <a:pt x="31" y="4"/>
                  </a:lnTo>
                  <a:lnTo>
                    <a:pt x="31" y="3"/>
                  </a:lnTo>
                  <a:lnTo>
                    <a:pt x="30" y="3"/>
                  </a:lnTo>
                  <a:lnTo>
                    <a:pt x="29" y="3"/>
                  </a:lnTo>
                  <a:lnTo>
                    <a:pt x="28" y="3"/>
                  </a:lnTo>
                  <a:lnTo>
                    <a:pt x="27" y="2"/>
                  </a:lnTo>
                  <a:lnTo>
                    <a:pt x="26" y="2"/>
                  </a:lnTo>
                  <a:lnTo>
                    <a:pt x="25" y="2"/>
                  </a:lnTo>
                  <a:lnTo>
                    <a:pt x="25" y="1"/>
                  </a:lnTo>
                  <a:lnTo>
                    <a:pt x="24" y="1"/>
                  </a:lnTo>
                  <a:lnTo>
                    <a:pt x="23" y="1"/>
                  </a:lnTo>
                  <a:lnTo>
                    <a:pt x="22" y="1"/>
                  </a:lnTo>
                  <a:lnTo>
                    <a:pt x="21" y="1"/>
                  </a:lnTo>
                  <a:lnTo>
                    <a:pt x="21" y="0"/>
                  </a:lnTo>
                  <a:lnTo>
                    <a:pt x="20" y="0"/>
                  </a:lnTo>
                  <a:lnTo>
                    <a:pt x="19" y="0"/>
                  </a:lnTo>
                  <a:lnTo>
                    <a:pt x="18" y="0"/>
                  </a:lnTo>
                  <a:lnTo>
                    <a:pt x="17" y="0"/>
                  </a:lnTo>
                  <a:lnTo>
                    <a:pt x="16" y="0"/>
                  </a:lnTo>
                  <a:lnTo>
                    <a:pt x="14" y="0"/>
                  </a:lnTo>
                  <a:lnTo>
                    <a:pt x="13" y="0"/>
                  </a:lnTo>
                  <a:lnTo>
                    <a:pt x="12" y="0"/>
                  </a:lnTo>
                </a:path>
              </a:pathLst>
            </a:custGeom>
            <a:solidFill>
              <a:srgbClr val="AAAAA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954" name="Freeform 472"/>
            <p:cNvSpPr>
              <a:spLocks/>
            </p:cNvSpPr>
            <p:nvPr/>
          </p:nvSpPr>
          <p:spPr bwMode="auto">
            <a:xfrm>
              <a:off x="1210" y="1699"/>
              <a:ext cx="40" cy="23"/>
            </a:xfrm>
            <a:custGeom>
              <a:avLst/>
              <a:gdLst>
                <a:gd name="T0" fmla="*/ 11 w 40"/>
                <a:gd name="T1" fmla="*/ 0 h 23"/>
                <a:gd name="T2" fmla="*/ 8 w 40"/>
                <a:gd name="T3" fmla="*/ 0 h 23"/>
                <a:gd name="T4" fmla="*/ 6 w 40"/>
                <a:gd name="T5" fmla="*/ 0 h 23"/>
                <a:gd name="T6" fmla="*/ 4 w 40"/>
                <a:gd name="T7" fmla="*/ 0 h 23"/>
                <a:gd name="T8" fmla="*/ 3 w 40"/>
                <a:gd name="T9" fmla="*/ 1 h 23"/>
                <a:gd name="T10" fmla="*/ 1 w 40"/>
                <a:gd name="T11" fmla="*/ 2 h 23"/>
                <a:gd name="T12" fmla="*/ 1 w 40"/>
                <a:gd name="T13" fmla="*/ 4 h 23"/>
                <a:gd name="T14" fmla="*/ 0 w 40"/>
                <a:gd name="T15" fmla="*/ 5 h 23"/>
                <a:gd name="T16" fmla="*/ 0 w 40"/>
                <a:gd name="T17" fmla="*/ 7 h 23"/>
                <a:gd name="T18" fmla="*/ 0 w 40"/>
                <a:gd name="T19" fmla="*/ 9 h 23"/>
                <a:gd name="T20" fmla="*/ 1 w 40"/>
                <a:gd name="T21" fmla="*/ 12 h 23"/>
                <a:gd name="T22" fmla="*/ 2 w 40"/>
                <a:gd name="T23" fmla="*/ 14 h 23"/>
                <a:gd name="T24" fmla="*/ 3 w 40"/>
                <a:gd name="T25" fmla="*/ 15 h 23"/>
                <a:gd name="T26" fmla="*/ 4 w 40"/>
                <a:gd name="T27" fmla="*/ 17 h 23"/>
                <a:gd name="T28" fmla="*/ 5 w 40"/>
                <a:gd name="T29" fmla="*/ 18 h 23"/>
                <a:gd name="T30" fmla="*/ 7 w 40"/>
                <a:gd name="T31" fmla="*/ 18 h 23"/>
                <a:gd name="T32" fmla="*/ 8 w 40"/>
                <a:gd name="T33" fmla="*/ 19 h 23"/>
                <a:gd name="T34" fmla="*/ 11 w 40"/>
                <a:gd name="T35" fmla="*/ 19 h 23"/>
                <a:gd name="T36" fmla="*/ 13 w 40"/>
                <a:gd name="T37" fmla="*/ 19 h 23"/>
                <a:gd name="T38" fmla="*/ 15 w 40"/>
                <a:gd name="T39" fmla="*/ 20 h 23"/>
                <a:gd name="T40" fmla="*/ 16 w 40"/>
                <a:gd name="T41" fmla="*/ 21 h 23"/>
                <a:gd name="T42" fmla="*/ 18 w 40"/>
                <a:gd name="T43" fmla="*/ 21 h 23"/>
                <a:gd name="T44" fmla="*/ 20 w 40"/>
                <a:gd name="T45" fmla="*/ 21 h 23"/>
                <a:gd name="T46" fmla="*/ 21 w 40"/>
                <a:gd name="T47" fmla="*/ 22 h 23"/>
                <a:gd name="T48" fmla="*/ 23 w 40"/>
                <a:gd name="T49" fmla="*/ 22 h 23"/>
                <a:gd name="T50" fmla="*/ 25 w 40"/>
                <a:gd name="T51" fmla="*/ 22 h 23"/>
                <a:gd name="T52" fmla="*/ 27 w 40"/>
                <a:gd name="T53" fmla="*/ 22 h 23"/>
                <a:gd name="T54" fmla="*/ 30 w 40"/>
                <a:gd name="T55" fmla="*/ 21 h 23"/>
                <a:gd name="T56" fmla="*/ 32 w 40"/>
                <a:gd name="T57" fmla="*/ 21 h 23"/>
                <a:gd name="T58" fmla="*/ 34 w 40"/>
                <a:gd name="T59" fmla="*/ 21 h 23"/>
                <a:gd name="T60" fmla="*/ 36 w 40"/>
                <a:gd name="T61" fmla="*/ 20 h 23"/>
                <a:gd name="T62" fmla="*/ 37 w 40"/>
                <a:gd name="T63" fmla="*/ 19 h 23"/>
                <a:gd name="T64" fmla="*/ 38 w 40"/>
                <a:gd name="T65" fmla="*/ 18 h 23"/>
                <a:gd name="T66" fmla="*/ 38 w 40"/>
                <a:gd name="T67" fmla="*/ 16 h 23"/>
                <a:gd name="T68" fmla="*/ 38 w 40"/>
                <a:gd name="T69" fmla="*/ 14 h 23"/>
                <a:gd name="T70" fmla="*/ 38 w 40"/>
                <a:gd name="T71" fmla="*/ 12 h 23"/>
                <a:gd name="T72" fmla="*/ 38 w 40"/>
                <a:gd name="T73" fmla="*/ 9 h 23"/>
                <a:gd name="T74" fmla="*/ 39 w 40"/>
                <a:gd name="T75" fmla="*/ 8 h 23"/>
                <a:gd name="T76" fmla="*/ 38 w 40"/>
                <a:gd name="T77" fmla="*/ 7 h 23"/>
                <a:gd name="T78" fmla="*/ 36 w 40"/>
                <a:gd name="T79" fmla="*/ 4 h 23"/>
                <a:gd name="T80" fmla="*/ 34 w 40"/>
                <a:gd name="T81" fmla="*/ 2 h 23"/>
                <a:gd name="T82" fmla="*/ 32 w 40"/>
                <a:gd name="T83" fmla="*/ 1 h 23"/>
                <a:gd name="T84" fmla="*/ 30 w 40"/>
                <a:gd name="T85" fmla="*/ 0 h 23"/>
                <a:gd name="T86" fmla="*/ 27 w 40"/>
                <a:gd name="T87" fmla="*/ 0 h 23"/>
                <a:gd name="T88" fmla="*/ 25 w 40"/>
                <a:gd name="T89" fmla="*/ 0 h 23"/>
                <a:gd name="T90" fmla="*/ 23 w 40"/>
                <a:gd name="T91" fmla="*/ 0 h 23"/>
                <a:gd name="T92" fmla="*/ 21 w 40"/>
                <a:gd name="T93" fmla="*/ 0 h 23"/>
                <a:gd name="T94" fmla="*/ 19 w 40"/>
                <a:gd name="T95" fmla="*/ 0 h 23"/>
                <a:gd name="T96" fmla="*/ 17 w 40"/>
                <a:gd name="T97" fmla="*/ 0 h 23"/>
                <a:gd name="T98" fmla="*/ 15 w 40"/>
                <a:gd name="T99" fmla="*/ 0 h 23"/>
                <a:gd name="T100" fmla="*/ 12 w 40"/>
                <a:gd name="T101" fmla="*/ 0 h 2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0" h="23">
                  <a:moveTo>
                    <a:pt x="12" y="0"/>
                  </a:moveTo>
                  <a:lnTo>
                    <a:pt x="11" y="0"/>
                  </a:lnTo>
                  <a:lnTo>
                    <a:pt x="9" y="0"/>
                  </a:lnTo>
                  <a:lnTo>
                    <a:pt x="8" y="0"/>
                  </a:lnTo>
                  <a:lnTo>
                    <a:pt x="7" y="0"/>
                  </a:lnTo>
                  <a:lnTo>
                    <a:pt x="6" y="0"/>
                  </a:lnTo>
                  <a:lnTo>
                    <a:pt x="5" y="0"/>
                  </a:lnTo>
                  <a:lnTo>
                    <a:pt x="4" y="0"/>
                  </a:lnTo>
                  <a:lnTo>
                    <a:pt x="3" y="0"/>
                  </a:lnTo>
                  <a:lnTo>
                    <a:pt x="3" y="1"/>
                  </a:lnTo>
                  <a:lnTo>
                    <a:pt x="2" y="2"/>
                  </a:lnTo>
                  <a:lnTo>
                    <a:pt x="1" y="2"/>
                  </a:lnTo>
                  <a:lnTo>
                    <a:pt x="1" y="3"/>
                  </a:lnTo>
                  <a:lnTo>
                    <a:pt x="1" y="4"/>
                  </a:lnTo>
                  <a:lnTo>
                    <a:pt x="0" y="4"/>
                  </a:lnTo>
                  <a:lnTo>
                    <a:pt x="0" y="5"/>
                  </a:lnTo>
                  <a:lnTo>
                    <a:pt x="0" y="6"/>
                  </a:lnTo>
                  <a:lnTo>
                    <a:pt x="0" y="7"/>
                  </a:lnTo>
                  <a:lnTo>
                    <a:pt x="0" y="8"/>
                  </a:lnTo>
                  <a:lnTo>
                    <a:pt x="0" y="9"/>
                  </a:lnTo>
                  <a:lnTo>
                    <a:pt x="0" y="10"/>
                  </a:lnTo>
                  <a:lnTo>
                    <a:pt x="1" y="12"/>
                  </a:lnTo>
                  <a:lnTo>
                    <a:pt x="1" y="13"/>
                  </a:lnTo>
                  <a:lnTo>
                    <a:pt x="2" y="14"/>
                  </a:lnTo>
                  <a:lnTo>
                    <a:pt x="2" y="15"/>
                  </a:lnTo>
                  <a:lnTo>
                    <a:pt x="3" y="15"/>
                  </a:lnTo>
                  <a:lnTo>
                    <a:pt x="3" y="16"/>
                  </a:lnTo>
                  <a:lnTo>
                    <a:pt x="4" y="17"/>
                  </a:lnTo>
                  <a:lnTo>
                    <a:pt x="5" y="17"/>
                  </a:lnTo>
                  <a:lnTo>
                    <a:pt x="5" y="18"/>
                  </a:lnTo>
                  <a:lnTo>
                    <a:pt x="6" y="18"/>
                  </a:lnTo>
                  <a:lnTo>
                    <a:pt x="7" y="18"/>
                  </a:lnTo>
                  <a:lnTo>
                    <a:pt x="8" y="18"/>
                  </a:lnTo>
                  <a:lnTo>
                    <a:pt x="8" y="19"/>
                  </a:lnTo>
                  <a:lnTo>
                    <a:pt x="9" y="19"/>
                  </a:lnTo>
                  <a:lnTo>
                    <a:pt x="11" y="19"/>
                  </a:lnTo>
                  <a:lnTo>
                    <a:pt x="12" y="19"/>
                  </a:lnTo>
                  <a:lnTo>
                    <a:pt x="13" y="19"/>
                  </a:lnTo>
                  <a:lnTo>
                    <a:pt x="14" y="20"/>
                  </a:lnTo>
                  <a:lnTo>
                    <a:pt x="15" y="20"/>
                  </a:lnTo>
                  <a:lnTo>
                    <a:pt x="16" y="20"/>
                  </a:lnTo>
                  <a:lnTo>
                    <a:pt x="16" y="21"/>
                  </a:lnTo>
                  <a:lnTo>
                    <a:pt x="17" y="21"/>
                  </a:lnTo>
                  <a:lnTo>
                    <a:pt x="18" y="21"/>
                  </a:lnTo>
                  <a:lnTo>
                    <a:pt x="19" y="21"/>
                  </a:lnTo>
                  <a:lnTo>
                    <a:pt x="20" y="21"/>
                  </a:lnTo>
                  <a:lnTo>
                    <a:pt x="20" y="22"/>
                  </a:lnTo>
                  <a:lnTo>
                    <a:pt x="21" y="22"/>
                  </a:lnTo>
                  <a:lnTo>
                    <a:pt x="22" y="22"/>
                  </a:lnTo>
                  <a:lnTo>
                    <a:pt x="23" y="22"/>
                  </a:lnTo>
                  <a:lnTo>
                    <a:pt x="24" y="22"/>
                  </a:lnTo>
                  <a:lnTo>
                    <a:pt x="25" y="22"/>
                  </a:lnTo>
                  <a:lnTo>
                    <a:pt x="26" y="22"/>
                  </a:lnTo>
                  <a:lnTo>
                    <a:pt x="27" y="22"/>
                  </a:lnTo>
                  <a:lnTo>
                    <a:pt x="28" y="22"/>
                  </a:lnTo>
                  <a:lnTo>
                    <a:pt x="30" y="21"/>
                  </a:lnTo>
                  <a:lnTo>
                    <a:pt x="31" y="21"/>
                  </a:lnTo>
                  <a:lnTo>
                    <a:pt x="32" y="21"/>
                  </a:lnTo>
                  <a:lnTo>
                    <a:pt x="33" y="21"/>
                  </a:lnTo>
                  <a:lnTo>
                    <a:pt x="34" y="21"/>
                  </a:lnTo>
                  <a:lnTo>
                    <a:pt x="35" y="20"/>
                  </a:lnTo>
                  <a:lnTo>
                    <a:pt x="36" y="20"/>
                  </a:lnTo>
                  <a:lnTo>
                    <a:pt x="36" y="19"/>
                  </a:lnTo>
                  <a:lnTo>
                    <a:pt x="37" y="19"/>
                  </a:lnTo>
                  <a:lnTo>
                    <a:pt x="37" y="18"/>
                  </a:lnTo>
                  <a:lnTo>
                    <a:pt x="38" y="18"/>
                  </a:lnTo>
                  <a:lnTo>
                    <a:pt x="38" y="17"/>
                  </a:lnTo>
                  <a:lnTo>
                    <a:pt x="38" y="16"/>
                  </a:lnTo>
                  <a:lnTo>
                    <a:pt x="38" y="15"/>
                  </a:lnTo>
                  <a:lnTo>
                    <a:pt x="38" y="14"/>
                  </a:lnTo>
                  <a:lnTo>
                    <a:pt x="38" y="13"/>
                  </a:lnTo>
                  <a:lnTo>
                    <a:pt x="38" y="12"/>
                  </a:lnTo>
                  <a:lnTo>
                    <a:pt x="38" y="10"/>
                  </a:lnTo>
                  <a:lnTo>
                    <a:pt x="38" y="9"/>
                  </a:lnTo>
                  <a:lnTo>
                    <a:pt x="38" y="8"/>
                  </a:lnTo>
                  <a:lnTo>
                    <a:pt x="39" y="8"/>
                  </a:lnTo>
                  <a:lnTo>
                    <a:pt x="39" y="7"/>
                  </a:lnTo>
                  <a:lnTo>
                    <a:pt x="38" y="7"/>
                  </a:lnTo>
                  <a:lnTo>
                    <a:pt x="38" y="6"/>
                  </a:lnTo>
                  <a:lnTo>
                    <a:pt x="36" y="4"/>
                  </a:lnTo>
                  <a:lnTo>
                    <a:pt x="35" y="3"/>
                  </a:lnTo>
                  <a:lnTo>
                    <a:pt x="34" y="2"/>
                  </a:lnTo>
                  <a:lnTo>
                    <a:pt x="33" y="2"/>
                  </a:lnTo>
                  <a:lnTo>
                    <a:pt x="32" y="1"/>
                  </a:lnTo>
                  <a:lnTo>
                    <a:pt x="31" y="1"/>
                  </a:lnTo>
                  <a:lnTo>
                    <a:pt x="30" y="0"/>
                  </a:lnTo>
                  <a:lnTo>
                    <a:pt x="28" y="0"/>
                  </a:lnTo>
                  <a:lnTo>
                    <a:pt x="27" y="0"/>
                  </a:lnTo>
                  <a:lnTo>
                    <a:pt x="26" y="0"/>
                  </a:lnTo>
                  <a:lnTo>
                    <a:pt x="25" y="0"/>
                  </a:lnTo>
                  <a:lnTo>
                    <a:pt x="24" y="0"/>
                  </a:lnTo>
                  <a:lnTo>
                    <a:pt x="23" y="0"/>
                  </a:lnTo>
                  <a:lnTo>
                    <a:pt x="22" y="0"/>
                  </a:lnTo>
                  <a:lnTo>
                    <a:pt x="21" y="0"/>
                  </a:lnTo>
                  <a:lnTo>
                    <a:pt x="20" y="0"/>
                  </a:lnTo>
                  <a:lnTo>
                    <a:pt x="19" y="0"/>
                  </a:lnTo>
                  <a:lnTo>
                    <a:pt x="18" y="0"/>
                  </a:lnTo>
                  <a:lnTo>
                    <a:pt x="17" y="0"/>
                  </a:lnTo>
                  <a:lnTo>
                    <a:pt x="16" y="0"/>
                  </a:lnTo>
                  <a:lnTo>
                    <a:pt x="15" y="0"/>
                  </a:lnTo>
                  <a:lnTo>
                    <a:pt x="14" y="0"/>
                  </a:lnTo>
                  <a:lnTo>
                    <a:pt x="12" y="0"/>
                  </a:lnTo>
                </a:path>
              </a:pathLst>
            </a:custGeom>
            <a:solidFill>
              <a:srgbClr val="AAAAA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955" name="Freeform 473"/>
            <p:cNvSpPr>
              <a:spLocks/>
            </p:cNvSpPr>
            <p:nvPr/>
          </p:nvSpPr>
          <p:spPr bwMode="auto">
            <a:xfrm>
              <a:off x="1162" y="1691"/>
              <a:ext cx="40" cy="30"/>
            </a:xfrm>
            <a:custGeom>
              <a:avLst/>
              <a:gdLst>
                <a:gd name="T0" fmla="*/ 31 w 40"/>
                <a:gd name="T1" fmla="*/ 2 h 30"/>
                <a:gd name="T2" fmla="*/ 29 w 40"/>
                <a:gd name="T3" fmla="*/ 2 h 30"/>
                <a:gd name="T4" fmla="*/ 27 w 40"/>
                <a:gd name="T5" fmla="*/ 1 h 30"/>
                <a:gd name="T6" fmla="*/ 25 w 40"/>
                <a:gd name="T7" fmla="*/ 1 h 30"/>
                <a:gd name="T8" fmla="*/ 23 w 40"/>
                <a:gd name="T9" fmla="*/ 0 h 30"/>
                <a:gd name="T10" fmla="*/ 21 w 40"/>
                <a:gd name="T11" fmla="*/ 0 h 30"/>
                <a:gd name="T12" fmla="*/ 20 w 40"/>
                <a:gd name="T13" fmla="*/ 1 h 30"/>
                <a:gd name="T14" fmla="*/ 17 w 40"/>
                <a:gd name="T15" fmla="*/ 1 h 30"/>
                <a:gd name="T16" fmla="*/ 16 w 40"/>
                <a:gd name="T17" fmla="*/ 2 h 30"/>
                <a:gd name="T18" fmla="*/ 14 w 40"/>
                <a:gd name="T19" fmla="*/ 2 h 30"/>
                <a:gd name="T20" fmla="*/ 12 w 40"/>
                <a:gd name="T21" fmla="*/ 2 h 30"/>
                <a:gd name="T22" fmla="*/ 11 w 40"/>
                <a:gd name="T23" fmla="*/ 3 h 30"/>
                <a:gd name="T24" fmla="*/ 9 w 40"/>
                <a:gd name="T25" fmla="*/ 4 h 30"/>
                <a:gd name="T26" fmla="*/ 8 w 40"/>
                <a:gd name="T27" fmla="*/ 5 h 30"/>
                <a:gd name="T28" fmla="*/ 6 w 40"/>
                <a:gd name="T29" fmla="*/ 6 h 30"/>
                <a:gd name="T30" fmla="*/ 4 w 40"/>
                <a:gd name="T31" fmla="*/ 7 h 30"/>
                <a:gd name="T32" fmla="*/ 3 w 40"/>
                <a:gd name="T33" fmla="*/ 8 h 30"/>
                <a:gd name="T34" fmla="*/ 2 w 40"/>
                <a:gd name="T35" fmla="*/ 9 h 30"/>
                <a:gd name="T36" fmla="*/ 1 w 40"/>
                <a:gd name="T37" fmla="*/ 10 h 30"/>
                <a:gd name="T38" fmla="*/ 1 w 40"/>
                <a:gd name="T39" fmla="*/ 12 h 30"/>
                <a:gd name="T40" fmla="*/ 0 w 40"/>
                <a:gd name="T41" fmla="*/ 13 h 30"/>
                <a:gd name="T42" fmla="*/ 0 w 40"/>
                <a:gd name="T43" fmla="*/ 16 h 30"/>
                <a:gd name="T44" fmla="*/ 1 w 40"/>
                <a:gd name="T45" fmla="*/ 17 h 30"/>
                <a:gd name="T46" fmla="*/ 2 w 40"/>
                <a:gd name="T47" fmla="*/ 19 h 30"/>
                <a:gd name="T48" fmla="*/ 4 w 40"/>
                <a:gd name="T49" fmla="*/ 20 h 30"/>
                <a:gd name="T50" fmla="*/ 5 w 40"/>
                <a:gd name="T51" fmla="*/ 21 h 30"/>
                <a:gd name="T52" fmla="*/ 7 w 40"/>
                <a:gd name="T53" fmla="*/ 21 h 30"/>
                <a:gd name="T54" fmla="*/ 9 w 40"/>
                <a:gd name="T55" fmla="*/ 22 h 30"/>
                <a:gd name="T56" fmla="*/ 11 w 40"/>
                <a:gd name="T57" fmla="*/ 22 h 30"/>
                <a:gd name="T58" fmla="*/ 13 w 40"/>
                <a:gd name="T59" fmla="*/ 22 h 30"/>
                <a:gd name="T60" fmla="*/ 16 w 40"/>
                <a:gd name="T61" fmla="*/ 22 h 30"/>
                <a:gd name="T62" fmla="*/ 17 w 40"/>
                <a:gd name="T63" fmla="*/ 23 h 30"/>
                <a:gd name="T64" fmla="*/ 20 w 40"/>
                <a:gd name="T65" fmla="*/ 23 h 30"/>
                <a:gd name="T66" fmla="*/ 22 w 40"/>
                <a:gd name="T67" fmla="*/ 23 h 30"/>
                <a:gd name="T68" fmla="*/ 24 w 40"/>
                <a:gd name="T69" fmla="*/ 24 h 30"/>
                <a:gd name="T70" fmla="*/ 26 w 40"/>
                <a:gd name="T71" fmla="*/ 25 h 30"/>
                <a:gd name="T72" fmla="*/ 27 w 40"/>
                <a:gd name="T73" fmla="*/ 26 h 30"/>
                <a:gd name="T74" fmla="*/ 29 w 40"/>
                <a:gd name="T75" fmla="*/ 26 h 30"/>
                <a:gd name="T76" fmla="*/ 30 w 40"/>
                <a:gd name="T77" fmla="*/ 27 h 30"/>
                <a:gd name="T78" fmla="*/ 32 w 40"/>
                <a:gd name="T79" fmla="*/ 27 h 30"/>
                <a:gd name="T80" fmla="*/ 33 w 40"/>
                <a:gd name="T81" fmla="*/ 28 h 30"/>
                <a:gd name="T82" fmla="*/ 35 w 40"/>
                <a:gd name="T83" fmla="*/ 28 h 30"/>
                <a:gd name="T84" fmla="*/ 36 w 40"/>
                <a:gd name="T85" fmla="*/ 29 h 30"/>
                <a:gd name="T86" fmla="*/ 37 w 40"/>
                <a:gd name="T87" fmla="*/ 27 h 30"/>
                <a:gd name="T88" fmla="*/ 38 w 40"/>
                <a:gd name="T89" fmla="*/ 26 h 30"/>
                <a:gd name="T90" fmla="*/ 39 w 40"/>
                <a:gd name="T91" fmla="*/ 24 h 30"/>
                <a:gd name="T92" fmla="*/ 39 w 40"/>
                <a:gd name="T93" fmla="*/ 22 h 30"/>
                <a:gd name="T94" fmla="*/ 39 w 40"/>
                <a:gd name="T95" fmla="*/ 20 h 30"/>
                <a:gd name="T96" fmla="*/ 39 w 40"/>
                <a:gd name="T97" fmla="*/ 18 h 30"/>
                <a:gd name="T98" fmla="*/ 39 w 40"/>
                <a:gd name="T99" fmla="*/ 16 h 30"/>
                <a:gd name="T100" fmla="*/ 39 w 40"/>
                <a:gd name="T101" fmla="*/ 13 h 30"/>
                <a:gd name="T102" fmla="*/ 38 w 40"/>
                <a:gd name="T103" fmla="*/ 12 h 30"/>
                <a:gd name="T104" fmla="*/ 37 w 40"/>
                <a:gd name="T105" fmla="*/ 10 h 30"/>
                <a:gd name="T106" fmla="*/ 37 w 40"/>
                <a:gd name="T107" fmla="*/ 8 h 30"/>
                <a:gd name="T108" fmla="*/ 36 w 40"/>
                <a:gd name="T109" fmla="*/ 7 h 30"/>
                <a:gd name="T110" fmla="*/ 34 w 40"/>
                <a:gd name="T111" fmla="*/ 5 h 30"/>
                <a:gd name="T112" fmla="*/ 32 w 40"/>
                <a:gd name="T113" fmla="*/ 4 h 3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0" h="30">
                  <a:moveTo>
                    <a:pt x="32" y="4"/>
                  </a:moveTo>
                  <a:lnTo>
                    <a:pt x="31" y="2"/>
                  </a:lnTo>
                  <a:lnTo>
                    <a:pt x="30" y="2"/>
                  </a:lnTo>
                  <a:lnTo>
                    <a:pt x="29" y="2"/>
                  </a:lnTo>
                  <a:lnTo>
                    <a:pt x="28" y="2"/>
                  </a:lnTo>
                  <a:lnTo>
                    <a:pt x="27" y="1"/>
                  </a:lnTo>
                  <a:lnTo>
                    <a:pt x="26" y="1"/>
                  </a:lnTo>
                  <a:lnTo>
                    <a:pt x="25" y="1"/>
                  </a:lnTo>
                  <a:lnTo>
                    <a:pt x="24" y="0"/>
                  </a:lnTo>
                  <a:lnTo>
                    <a:pt x="23" y="0"/>
                  </a:lnTo>
                  <a:lnTo>
                    <a:pt x="22" y="0"/>
                  </a:lnTo>
                  <a:lnTo>
                    <a:pt x="21" y="0"/>
                  </a:lnTo>
                  <a:lnTo>
                    <a:pt x="21" y="1"/>
                  </a:lnTo>
                  <a:lnTo>
                    <a:pt x="20" y="1"/>
                  </a:lnTo>
                  <a:lnTo>
                    <a:pt x="18" y="1"/>
                  </a:lnTo>
                  <a:lnTo>
                    <a:pt x="17" y="1"/>
                  </a:lnTo>
                  <a:lnTo>
                    <a:pt x="16" y="1"/>
                  </a:lnTo>
                  <a:lnTo>
                    <a:pt x="16" y="2"/>
                  </a:lnTo>
                  <a:lnTo>
                    <a:pt x="15" y="2"/>
                  </a:lnTo>
                  <a:lnTo>
                    <a:pt x="14" y="2"/>
                  </a:lnTo>
                  <a:lnTo>
                    <a:pt x="13" y="2"/>
                  </a:lnTo>
                  <a:lnTo>
                    <a:pt x="12" y="2"/>
                  </a:lnTo>
                  <a:lnTo>
                    <a:pt x="12" y="3"/>
                  </a:lnTo>
                  <a:lnTo>
                    <a:pt x="11" y="3"/>
                  </a:lnTo>
                  <a:lnTo>
                    <a:pt x="10" y="4"/>
                  </a:lnTo>
                  <a:lnTo>
                    <a:pt x="9" y="4"/>
                  </a:lnTo>
                  <a:lnTo>
                    <a:pt x="8" y="4"/>
                  </a:lnTo>
                  <a:lnTo>
                    <a:pt x="8" y="5"/>
                  </a:lnTo>
                  <a:lnTo>
                    <a:pt x="7" y="6"/>
                  </a:lnTo>
                  <a:lnTo>
                    <a:pt x="6" y="6"/>
                  </a:lnTo>
                  <a:lnTo>
                    <a:pt x="5" y="7"/>
                  </a:lnTo>
                  <a:lnTo>
                    <a:pt x="4" y="7"/>
                  </a:lnTo>
                  <a:lnTo>
                    <a:pt x="4" y="8"/>
                  </a:lnTo>
                  <a:lnTo>
                    <a:pt x="3" y="8"/>
                  </a:lnTo>
                  <a:lnTo>
                    <a:pt x="3" y="9"/>
                  </a:lnTo>
                  <a:lnTo>
                    <a:pt x="2" y="9"/>
                  </a:lnTo>
                  <a:lnTo>
                    <a:pt x="2" y="10"/>
                  </a:lnTo>
                  <a:lnTo>
                    <a:pt x="1" y="10"/>
                  </a:lnTo>
                  <a:lnTo>
                    <a:pt x="1" y="11"/>
                  </a:lnTo>
                  <a:lnTo>
                    <a:pt x="1" y="12"/>
                  </a:lnTo>
                  <a:lnTo>
                    <a:pt x="0" y="12"/>
                  </a:lnTo>
                  <a:lnTo>
                    <a:pt x="0" y="13"/>
                  </a:lnTo>
                  <a:lnTo>
                    <a:pt x="0" y="15"/>
                  </a:lnTo>
                  <a:lnTo>
                    <a:pt x="0" y="16"/>
                  </a:lnTo>
                  <a:lnTo>
                    <a:pt x="1" y="16"/>
                  </a:lnTo>
                  <a:lnTo>
                    <a:pt x="1" y="17"/>
                  </a:lnTo>
                  <a:lnTo>
                    <a:pt x="2" y="18"/>
                  </a:lnTo>
                  <a:lnTo>
                    <a:pt x="2" y="19"/>
                  </a:lnTo>
                  <a:lnTo>
                    <a:pt x="3" y="20"/>
                  </a:lnTo>
                  <a:lnTo>
                    <a:pt x="4" y="20"/>
                  </a:lnTo>
                  <a:lnTo>
                    <a:pt x="4" y="21"/>
                  </a:lnTo>
                  <a:lnTo>
                    <a:pt x="5" y="21"/>
                  </a:lnTo>
                  <a:lnTo>
                    <a:pt x="6" y="21"/>
                  </a:lnTo>
                  <a:lnTo>
                    <a:pt x="7" y="21"/>
                  </a:lnTo>
                  <a:lnTo>
                    <a:pt x="8" y="22"/>
                  </a:lnTo>
                  <a:lnTo>
                    <a:pt x="9" y="22"/>
                  </a:lnTo>
                  <a:lnTo>
                    <a:pt x="10" y="22"/>
                  </a:lnTo>
                  <a:lnTo>
                    <a:pt x="11" y="22"/>
                  </a:lnTo>
                  <a:lnTo>
                    <a:pt x="12" y="22"/>
                  </a:lnTo>
                  <a:lnTo>
                    <a:pt x="13" y="22"/>
                  </a:lnTo>
                  <a:lnTo>
                    <a:pt x="14" y="22"/>
                  </a:lnTo>
                  <a:lnTo>
                    <a:pt x="16" y="22"/>
                  </a:lnTo>
                  <a:lnTo>
                    <a:pt x="16" y="23"/>
                  </a:lnTo>
                  <a:lnTo>
                    <a:pt x="17" y="23"/>
                  </a:lnTo>
                  <a:lnTo>
                    <a:pt x="18" y="23"/>
                  </a:lnTo>
                  <a:lnTo>
                    <a:pt x="20" y="23"/>
                  </a:lnTo>
                  <a:lnTo>
                    <a:pt x="21" y="23"/>
                  </a:lnTo>
                  <a:lnTo>
                    <a:pt x="22" y="23"/>
                  </a:lnTo>
                  <a:lnTo>
                    <a:pt x="23" y="24"/>
                  </a:lnTo>
                  <a:lnTo>
                    <a:pt x="24" y="24"/>
                  </a:lnTo>
                  <a:lnTo>
                    <a:pt x="25" y="25"/>
                  </a:lnTo>
                  <a:lnTo>
                    <a:pt x="26" y="25"/>
                  </a:lnTo>
                  <a:lnTo>
                    <a:pt x="27" y="25"/>
                  </a:lnTo>
                  <a:lnTo>
                    <a:pt x="27" y="26"/>
                  </a:lnTo>
                  <a:lnTo>
                    <a:pt x="28" y="26"/>
                  </a:lnTo>
                  <a:lnTo>
                    <a:pt x="29" y="26"/>
                  </a:lnTo>
                  <a:lnTo>
                    <a:pt x="29" y="27"/>
                  </a:lnTo>
                  <a:lnTo>
                    <a:pt x="30" y="27"/>
                  </a:lnTo>
                  <a:lnTo>
                    <a:pt x="31" y="27"/>
                  </a:lnTo>
                  <a:lnTo>
                    <a:pt x="32" y="27"/>
                  </a:lnTo>
                  <a:lnTo>
                    <a:pt x="32" y="28"/>
                  </a:lnTo>
                  <a:lnTo>
                    <a:pt x="33" y="28"/>
                  </a:lnTo>
                  <a:lnTo>
                    <a:pt x="34" y="28"/>
                  </a:lnTo>
                  <a:lnTo>
                    <a:pt x="35" y="28"/>
                  </a:lnTo>
                  <a:lnTo>
                    <a:pt x="35" y="29"/>
                  </a:lnTo>
                  <a:lnTo>
                    <a:pt x="36" y="29"/>
                  </a:lnTo>
                  <a:lnTo>
                    <a:pt x="37" y="29"/>
                  </a:lnTo>
                  <a:lnTo>
                    <a:pt x="37" y="27"/>
                  </a:lnTo>
                  <a:lnTo>
                    <a:pt x="38" y="27"/>
                  </a:lnTo>
                  <a:lnTo>
                    <a:pt x="38" y="26"/>
                  </a:lnTo>
                  <a:lnTo>
                    <a:pt x="39" y="25"/>
                  </a:lnTo>
                  <a:lnTo>
                    <a:pt x="39" y="24"/>
                  </a:lnTo>
                  <a:lnTo>
                    <a:pt x="39" y="23"/>
                  </a:lnTo>
                  <a:lnTo>
                    <a:pt x="39" y="22"/>
                  </a:lnTo>
                  <a:lnTo>
                    <a:pt x="39" y="21"/>
                  </a:lnTo>
                  <a:lnTo>
                    <a:pt x="39" y="20"/>
                  </a:lnTo>
                  <a:lnTo>
                    <a:pt x="39" y="19"/>
                  </a:lnTo>
                  <a:lnTo>
                    <a:pt x="39" y="18"/>
                  </a:lnTo>
                  <a:lnTo>
                    <a:pt x="39" y="17"/>
                  </a:lnTo>
                  <a:lnTo>
                    <a:pt x="39" y="16"/>
                  </a:lnTo>
                  <a:lnTo>
                    <a:pt x="39" y="15"/>
                  </a:lnTo>
                  <a:lnTo>
                    <a:pt x="39" y="13"/>
                  </a:lnTo>
                  <a:lnTo>
                    <a:pt x="39" y="12"/>
                  </a:lnTo>
                  <a:lnTo>
                    <a:pt x="38" y="12"/>
                  </a:lnTo>
                  <a:lnTo>
                    <a:pt x="38" y="11"/>
                  </a:lnTo>
                  <a:lnTo>
                    <a:pt x="37" y="10"/>
                  </a:lnTo>
                  <a:lnTo>
                    <a:pt x="37" y="9"/>
                  </a:lnTo>
                  <a:lnTo>
                    <a:pt x="37" y="8"/>
                  </a:lnTo>
                  <a:lnTo>
                    <a:pt x="36" y="8"/>
                  </a:lnTo>
                  <a:lnTo>
                    <a:pt x="36" y="7"/>
                  </a:lnTo>
                  <a:lnTo>
                    <a:pt x="35" y="6"/>
                  </a:lnTo>
                  <a:lnTo>
                    <a:pt x="34" y="5"/>
                  </a:lnTo>
                  <a:lnTo>
                    <a:pt x="33" y="4"/>
                  </a:lnTo>
                  <a:lnTo>
                    <a:pt x="32" y="4"/>
                  </a:lnTo>
                </a:path>
              </a:pathLst>
            </a:custGeom>
            <a:solidFill>
              <a:srgbClr val="AAAAA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956" name="Freeform 474"/>
            <p:cNvSpPr>
              <a:spLocks/>
            </p:cNvSpPr>
            <p:nvPr/>
          </p:nvSpPr>
          <p:spPr bwMode="auto">
            <a:xfrm>
              <a:off x="1127" y="1707"/>
              <a:ext cx="40" cy="17"/>
            </a:xfrm>
            <a:custGeom>
              <a:avLst/>
              <a:gdLst>
                <a:gd name="T0" fmla="*/ 14 w 40"/>
                <a:gd name="T1" fmla="*/ 1 h 17"/>
                <a:gd name="T2" fmla="*/ 13 w 40"/>
                <a:gd name="T3" fmla="*/ 2 h 17"/>
                <a:gd name="T4" fmla="*/ 11 w 40"/>
                <a:gd name="T5" fmla="*/ 2 h 17"/>
                <a:gd name="T6" fmla="*/ 8 w 40"/>
                <a:gd name="T7" fmla="*/ 3 h 17"/>
                <a:gd name="T8" fmla="*/ 6 w 40"/>
                <a:gd name="T9" fmla="*/ 3 h 17"/>
                <a:gd name="T10" fmla="*/ 5 w 40"/>
                <a:gd name="T11" fmla="*/ 4 h 17"/>
                <a:gd name="T12" fmla="*/ 3 w 40"/>
                <a:gd name="T13" fmla="*/ 5 h 17"/>
                <a:gd name="T14" fmla="*/ 2 w 40"/>
                <a:gd name="T15" fmla="*/ 7 h 17"/>
                <a:gd name="T16" fmla="*/ 1 w 40"/>
                <a:gd name="T17" fmla="*/ 8 h 17"/>
                <a:gd name="T18" fmla="*/ 0 w 40"/>
                <a:gd name="T19" fmla="*/ 9 h 17"/>
                <a:gd name="T20" fmla="*/ 0 w 40"/>
                <a:gd name="T21" fmla="*/ 11 h 17"/>
                <a:gd name="T22" fmla="*/ 2 w 40"/>
                <a:gd name="T23" fmla="*/ 11 h 17"/>
                <a:gd name="T24" fmla="*/ 3 w 40"/>
                <a:gd name="T25" fmla="*/ 12 h 17"/>
                <a:gd name="T26" fmla="*/ 5 w 40"/>
                <a:gd name="T27" fmla="*/ 13 h 17"/>
                <a:gd name="T28" fmla="*/ 7 w 40"/>
                <a:gd name="T29" fmla="*/ 13 h 17"/>
                <a:gd name="T30" fmla="*/ 9 w 40"/>
                <a:gd name="T31" fmla="*/ 14 h 17"/>
                <a:gd name="T32" fmla="*/ 12 w 40"/>
                <a:gd name="T33" fmla="*/ 14 h 17"/>
                <a:gd name="T34" fmla="*/ 14 w 40"/>
                <a:gd name="T35" fmla="*/ 14 h 17"/>
                <a:gd name="T36" fmla="*/ 16 w 40"/>
                <a:gd name="T37" fmla="*/ 14 h 17"/>
                <a:gd name="T38" fmla="*/ 19 w 40"/>
                <a:gd name="T39" fmla="*/ 15 h 17"/>
                <a:gd name="T40" fmla="*/ 22 w 40"/>
                <a:gd name="T41" fmla="*/ 15 h 17"/>
                <a:gd name="T42" fmla="*/ 24 w 40"/>
                <a:gd name="T43" fmla="*/ 15 h 17"/>
                <a:gd name="T44" fmla="*/ 27 w 40"/>
                <a:gd name="T45" fmla="*/ 15 h 17"/>
                <a:gd name="T46" fmla="*/ 28 w 40"/>
                <a:gd name="T47" fmla="*/ 16 h 17"/>
                <a:gd name="T48" fmla="*/ 30 w 40"/>
                <a:gd name="T49" fmla="*/ 15 h 17"/>
                <a:gd name="T50" fmla="*/ 32 w 40"/>
                <a:gd name="T51" fmla="*/ 15 h 17"/>
                <a:gd name="T52" fmla="*/ 34 w 40"/>
                <a:gd name="T53" fmla="*/ 14 h 17"/>
                <a:gd name="T54" fmla="*/ 35 w 40"/>
                <a:gd name="T55" fmla="*/ 13 h 17"/>
                <a:gd name="T56" fmla="*/ 36 w 40"/>
                <a:gd name="T57" fmla="*/ 12 h 17"/>
                <a:gd name="T58" fmla="*/ 37 w 40"/>
                <a:gd name="T59" fmla="*/ 11 h 17"/>
                <a:gd name="T60" fmla="*/ 38 w 40"/>
                <a:gd name="T61" fmla="*/ 9 h 17"/>
                <a:gd name="T62" fmla="*/ 39 w 40"/>
                <a:gd name="T63" fmla="*/ 8 h 17"/>
                <a:gd name="T64" fmla="*/ 39 w 40"/>
                <a:gd name="T65" fmla="*/ 6 h 17"/>
                <a:gd name="T66" fmla="*/ 38 w 40"/>
                <a:gd name="T67" fmla="*/ 4 h 17"/>
                <a:gd name="T68" fmla="*/ 36 w 40"/>
                <a:gd name="T69" fmla="*/ 3 h 17"/>
                <a:gd name="T70" fmla="*/ 35 w 40"/>
                <a:gd name="T71" fmla="*/ 2 h 17"/>
                <a:gd name="T72" fmla="*/ 34 w 40"/>
                <a:gd name="T73" fmla="*/ 1 h 17"/>
                <a:gd name="T74" fmla="*/ 32 w 40"/>
                <a:gd name="T75" fmla="*/ 1 h 17"/>
                <a:gd name="T76" fmla="*/ 30 w 40"/>
                <a:gd name="T77" fmla="*/ 1 h 17"/>
                <a:gd name="T78" fmla="*/ 27 w 40"/>
                <a:gd name="T79" fmla="*/ 0 h 17"/>
                <a:gd name="T80" fmla="*/ 25 w 40"/>
                <a:gd name="T81" fmla="*/ 0 h 17"/>
                <a:gd name="T82" fmla="*/ 23 w 40"/>
                <a:gd name="T83" fmla="*/ 0 h 17"/>
                <a:gd name="T84" fmla="*/ 21 w 40"/>
                <a:gd name="T85" fmla="*/ 1 h 17"/>
                <a:gd name="T86" fmla="*/ 19 w 40"/>
                <a:gd name="T87" fmla="*/ 1 h 17"/>
                <a:gd name="T88" fmla="*/ 17 w 40"/>
                <a:gd name="T89" fmla="*/ 1 h 1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0" h="17">
                  <a:moveTo>
                    <a:pt x="16" y="1"/>
                  </a:moveTo>
                  <a:lnTo>
                    <a:pt x="14" y="1"/>
                  </a:lnTo>
                  <a:lnTo>
                    <a:pt x="13" y="1"/>
                  </a:lnTo>
                  <a:lnTo>
                    <a:pt x="13" y="2"/>
                  </a:lnTo>
                  <a:lnTo>
                    <a:pt x="12" y="2"/>
                  </a:lnTo>
                  <a:lnTo>
                    <a:pt x="11" y="2"/>
                  </a:lnTo>
                  <a:lnTo>
                    <a:pt x="9" y="3"/>
                  </a:lnTo>
                  <a:lnTo>
                    <a:pt x="8" y="3"/>
                  </a:lnTo>
                  <a:lnTo>
                    <a:pt x="7" y="3"/>
                  </a:lnTo>
                  <a:lnTo>
                    <a:pt x="6" y="3"/>
                  </a:lnTo>
                  <a:lnTo>
                    <a:pt x="6" y="4"/>
                  </a:lnTo>
                  <a:lnTo>
                    <a:pt x="5" y="4"/>
                  </a:lnTo>
                  <a:lnTo>
                    <a:pt x="4" y="5"/>
                  </a:lnTo>
                  <a:lnTo>
                    <a:pt x="3" y="5"/>
                  </a:lnTo>
                  <a:lnTo>
                    <a:pt x="2" y="6"/>
                  </a:lnTo>
                  <a:lnTo>
                    <a:pt x="2" y="7"/>
                  </a:lnTo>
                  <a:lnTo>
                    <a:pt x="1" y="7"/>
                  </a:lnTo>
                  <a:lnTo>
                    <a:pt x="1" y="8"/>
                  </a:lnTo>
                  <a:lnTo>
                    <a:pt x="0" y="8"/>
                  </a:lnTo>
                  <a:lnTo>
                    <a:pt x="0" y="9"/>
                  </a:lnTo>
                  <a:lnTo>
                    <a:pt x="0" y="10"/>
                  </a:lnTo>
                  <a:lnTo>
                    <a:pt x="0" y="11"/>
                  </a:lnTo>
                  <a:lnTo>
                    <a:pt x="1" y="11"/>
                  </a:lnTo>
                  <a:lnTo>
                    <a:pt x="2" y="11"/>
                  </a:lnTo>
                  <a:lnTo>
                    <a:pt x="2" y="12"/>
                  </a:lnTo>
                  <a:lnTo>
                    <a:pt x="3" y="12"/>
                  </a:lnTo>
                  <a:lnTo>
                    <a:pt x="4" y="13"/>
                  </a:lnTo>
                  <a:lnTo>
                    <a:pt x="5" y="13"/>
                  </a:lnTo>
                  <a:lnTo>
                    <a:pt x="6" y="13"/>
                  </a:lnTo>
                  <a:lnTo>
                    <a:pt x="7" y="13"/>
                  </a:lnTo>
                  <a:lnTo>
                    <a:pt x="8" y="13"/>
                  </a:lnTo>
                  <a:lnTo>
                    <a:pt x="9" y="14"/>
                  </a:lnTo>
                  <a:lnTo>
                    <a:pt x="11" y="14"/>
                  </a:lnTo>
                  <a:lnTo>
                    <a:pt x="12" y="14"/>
                  </a:lnTo>
                  <a:lnTo>
                    <a:pt x="13" y="14"/>
                  </a:lnTo>
                  <a:lnTo>
                    <a:pt x="14" y="14"/>
                  </a:lnTo>
                  <a:lnTo>
                    <a:pt x="15" y="14"/>
                  </a:lnTo>
                  <a:lnTo>
                    <a:pt x="16" y="14"/>
                  </a:lnTo>
                  <a:lnTo>
                    <a:pt x="17" y="14"/>
                  </a:lnTo>
                  <a:lnTo>
                    <a:pt x="19" y="15"/>
                  </a:lnTo>
                  <a:lnTo>
                    <a:pt x="21" y="15"/>
                  </a:lnTo>
                  <a:lnTo>
                    <a:pt x="22" y="15"/>
                  </a:lnTo>
                  <a:lnTo>
                    <a:pt x="23" y="15"/>
                  </a:lnTo>
                  <a:lnTo>
                    <a:pt x="24" y="15"/>
                  </a:lnTo>
                  <a:lnTo>
                    <a:pt x="25" y="15"/>
                  </a:lnTo>
                  <a:lnTo>
                    <a:pt x="27" y="15"/>
                  </a:lnTo>
                  <a:lnTo>
                    <a:pt x="28" y="15"/>
                  </a:lnTo>
                  <a:lnTo>
                    <a:pt x="28" y="16"/>
                  </a:lnTo>
                  <a:lnTo>
                    <a:pt x="30" y="16"/>
                  </a:lnTo>
                  <a:lnTo>
                    <a:pt x="30" y="15"/>
                  </a:lnTo>
                  <a:lnTo>
                    <a:pt x="31" y="15"/>
                  </a:lnTo>
                  <a:lnTo>
                    <a:pt x="32" y="15"/>
                  </a:lnTo>
                  <a:lnTo>
                    <a:pt x="33" y="14"/>
                  </a:lnTo>
                  <a:lnTo>
                    <a:pt x="34" y="14"/>
                  </a:lnTo>
                  <a:lnTo>
                    <a:pt x="34" y="13"/>
                  </a:lnTo>
                  <a:lnTo>
                    <a:pt x="35" y="13"/>
                  </a:lnTo>
                  <a:lnTo>
                    <a:pt x="36" y="13"/>
                  </a:lnTo>
                  <a:lnTo>
                    <a:pt x="36" y="12"/>
                  </a:lnTo>
                  <a:lnTo>
                    <a:pt x="36" y="11"/>
                  </a:lnTo>
                  <a:lnTo>
                    <a:pt x="37" y="11"/>
                  </a:lnTo>
                  <a:lnTo>
                    <a:pt x="38" y="10"/>
                  </a:lnTo>
                  <a:lnTo>
                    <a:pt x="38" y="9"/>
                  </a:lnTo>
                  <a:lnTo>
                    <a:pt x="38" y="8"/>
                  </a:lnTo>
                  <a:lnTo>
                    <a:pt x="39" y="8"/>
                  </a:lnTo>
                  <a:lnTo>
                    <a:pt x="39" y="7"/>
                  </a:lnTo>
                  <a:lnTo>
                    <a:pt x="39" y="6"/>
                  </a:lnTo>
                  <a:lnTo>
                    <a:pt x="39" y="5"/>
                  </a:lnTo>
                  <a:lnTo>
                    <a:pt x="38" y="4"/>
                  </a:lnTo>
                  <a:lnTo>
                    <a:pt x="37" y="4"/>
                  </a:lnTo>
                  <a:lnTo>
                    <a:pt x="36" y="3"/>
                  </a:lnTo>
                  <a:lnTo>
                    <a:pt x="35" y="3"/>
                  </a:lnTo>
                  <a:lnTo>
                    <a:pt x="35" y="2"/>
                  </a:lnTo>
                  <a:lnTo>
                    <a:pt x="34" y="2"/>
                  </a:lnTo>
                  <a:lnTo>
                    <a:pt x="34" y="1"/>
                  </a:lnTo>
                  <a:lnTo>
                    <a:pt x="33" y="1"/>
                  </a:lnTo>
                  <a:lnTo>
                    <a:pt x="32" y="1"/>
                  </a:lnTo>
                  <a:lnTo>
                    <a:pt x="31" y="1"/>
                  </a:lnTo>
                  <a:lnTo>
                    <a:pt x="30" y="1"/>
                  </a:lnTo>
                  <a:lnTo>
                    <a:pt x="28" y="0"/>
                  </a:lnTo>
                  <a:lnTo>
                    <a:pt x="27" y="0"/>
                  </a:lnTo>
                  <a:lnTo>
                    <a:pt x="26" y="0"/>
                  </a:lnTo>
                  <a:lnTo>
                    <a:pt x="25" y="0"/>
                  </a:lnTo>
                  <a:lnTo>
                    <a:pt x="24" y="0"/>
                  </a:lnTo>
                  <a:lnTo>
                    <a:pt x="23" y="0"/>
                  </a:lnTo>
                  <a:lnTo>
                    <a:pt x="22" y="0"/>
                  </a:lnTo>
                  <a:lnTo>
                    <a:pt x="21" y="1"/>
                  </a:lnTo>
                  <a:lnTo>
                    <a:pt x="20" y="1"/>
                  </a:lnTo>
                  <a:lnTo>
                    <a:pt x="19" y="1"/>
                  </a:lnTo>
                  <a:lnTo>
                    <a:pt x="18" y="1"/>
                  </a:lnTo>
                  <a:lnTo>
                    <a:pt x="17" y="1"/>
                  </a:lnTo>
                  <a:lnTo>
                    <a:pt x="16" y="1"/>
                  </a:lnTo>
                </a:path>
              </a:pathLst>
            </a:custGeom>
            <a:solidFill>
              <a:srgbClr val="AAAAA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957" name="Freeform 475"/>
            <p:cNvSpPr>
              <a:spLocks/>
            </p:cNvSpPr>
            <p:nvPr/>
          </p:nvSpPr>
          <p:spPr bwMode="auto">
            <a:xfrm>
              <a:off x="1932" y="1670"/>
              <a:ext cx="42" cy="20"/>
            </a:xfrm>
            <a:custGeom>
              <a:avLst/>
              <a:gdLst>
                <a:gd name="T0" fmla="*/ 4 w 42"/>
                <a:gd name="T1" fmla="*/ 1 h 20"/>
                <a:gd name="T2" fmla="*/ 2 w 42"/>
                <a:gd name="T3" fmla="*/ 1 h 20"/>
                <a:gd name="T4" fmla="*/ 1 w 42"/>
                <a:gd name="T5" fmla="*/ 2 h 20"/>
                <a:gd name="T6" fmla="*/ 0 w 42"/>
                <a:gd name="T7" fmla="*/ 3 h 20"/>
                <a:gd name="T8" fmla="*/ 0 w 42"/>
                <a:gd name="T9" fmla="*/ 5 h 20"/>
                <a:gd name="T10" fmla="*/ 0 w 42"/>
                <a:gd name="T11" fmla="*/ 7 h 20"/>
                <a:gd name="T12" fmla="*/ 0 w 42"/>
                <a:gd name="T13" fmla="*/ 10 h 20"/>
                <a:gd name="T14" fmla="*/ 1 w 42"/>
                <a:gd name="T15" fmla="*/ 11 h 20"/>
                <a:gd name="T16" fmla="*/ 2 w 42"/>
                <a:gd name="T17" fmla="*/ 12 h 20"/>
                <a:gd name="T18" fmla="*/ 4 w 42"/>
                <a:gd name="T19" fmla="*/ 13 h 20"/>
                <a:gd name="T20" fmla="*/ 5 w 42"/>
                <a:gd name="T21" fmla="*/ 15 h 20"/>
                <a:gd name="T22" fmla="*/ 6 w 42"/>
                <a:gd name="T23" fmla="*/ 16 h 20"/>
                <a:gd name="T24" fmla="*/ 8 w 42"/>
                <a:gd name="T25" fmla="*/ 17 h 20"/>
                <a:gd name="T26" fmla="*/ 10 w 42"/>
                <a:gd name="T27" fmla="*/ 17 h 20"/>
                <a:gd name="T28" fmla="*/ 11 w 42"/>
                <a:gd name="T29" fmla="*/ 18 h 20"/>
                <a:gd name="T30" fmla="*/ 13 w 42"/>
                <a:gd name="T31" fmla="*/ 19 h 20"/>
                <a:gd name="T32" fmla="*/ 15 w 42"/>
                <a:gd name="T33" fmla="*/ 19 h 20"/>
                <a:gd name="T34" fmla="*/ 17 w 42"/>
                <a:gd name="T35" fmla="*/ 19 h 20"/>
                <a:gd name="T36" fmla="*/ 19 w 42"/>
                <a:gd name="T37" fmla="*/ 19 h 20"/>
                <a:gd name="T38" fmla="*/ 22 w 42"/>
                <a:gd name="T39" fmla="*/ 19 h 20"/>
                <a:gd name="T40" fmla="*/ 24 w 42"/>
                <a:gd name="T41" fmla="*/ 19 h 20"/>
                <a:gd name="T42" fmla="*/ 26 w 42"/>
                <a:gd name="T43" fmla="*/ 19 h 20"/>
                <a:gd name="T44" fmla="*/ 28 w 42"/>
                <a:gd name="T45" fmla="*/ 19 h 20"/>
                <a:gd name="T46" fmla="*/ 30 w 42"/>
                <a:gd name="T47" fmla="*/ 19 h 20"/>
                <a:gd name="T48" fmla="*/ 32 w 42"/>
                <a:gd name="T49" fmla="*/ 18 h 20"/>
                <a:gd name="T50" fmla="*/ 34 w 42"/>
                <a:gd name="T51" fmla="*/ 18 h 20"/>
                <a:gd name="T52" fmla="*/ 35 w 42"/>
                <a:gd name="T53" fmla="*/ 17 h 20"/>
                <a:gd name="T54" fmla="*/ 37 w 42"/>
                <a:gd name="T55" fmla="*/ 16 h 20"/>
                <a:gd name="T56" fmla="*/ 39 w 42"/>
                <a:gd name="T57" fmla="*/ 15 h 20"/>
                <a:gd name="T58" fmla="*/ 40 w 42"/>
                <a:gd name="T59" fmla="*/ 13 h 20"/>
                <a:gd name="T60" fmla="*/ 41 w 42"/>
                <a:gd name="T61" fmla="*/ 12 h 20"/>
                <a:gd name="T62" fmla="*/ 41 w 42"/>
                <a:gd name="T63" fmla="*/ 10 h 20"/>
                <a:gd name="T64" fmla="*/ 39 w 42"/>
                <a:gd name="T65" fmla="*/ 7 h 20"/>
                <a:gd name="T66" fmla="*/ 37 w 42"/>
                <a:gd name="T67" fmla="*/ 7 h 20"/>
                <a:gd name="T68" fmla="*/ 35 w 42"/>
                <a:gd name="T69" fmla="*/ 6 h 20"/>
                <a:gd name="T70" fmla="*/ 33 w 42"/>
                <a:gd name="T71" fmla="*/ 5 h 20"/>
                <a:gd name="T72" fmla="*/ 31 w 42"/>
                <a:gd name="T73" fmla="*/ 4 h 20"/>
                <a:gd name="T74" fmla="*/ 29 w 42"/>
                <a:gd name="T75" fmla="*/ 4 h 20"/>
                <a:gd name="T76" fmla="*/ 27 w 42"/>
                <a:gd name="T77" fmla="*/ 3 h 20"/>
                <a:gd name="T78" fmla="*/ 25 w 42"/>
                <a:gd name="T79" fmla="*/ 2 h 20"/>
                <a:gd name="T80" fmla="*/ 23 w 42"/>
                <a:gd name="T81" fmla="*/ 2 h 20"/>
                <a:gd name="T82" fmla="*/ 18 w 42"/>
                <a:gd name="T83" fmla="*/ 1 h 20"/>
                <a:gd name="T84" fmla="*/ 16 w 42"/>
                <a:gd name="T85" fmla="*/ 0 h 20"/>
                <a:gd name="T86" fmla="*/ 13 w 42"/>
                <a:gd name="T87" fmla="*/ 0 h 20"/>
                <a:gd name="T88" fmla="*/ 11 w 42"/>
                <a:gd name="T89" fmla="*/ 0 h 20"/>
                <a:gd name="T90" fmla="*/ 8 w 42"/>
                <a:gd name="T91" fmla="*/ 0 h 20"/>
                <a:gd name="T92" fmla="*/ 5 w 42"/>
                <a:gd name="T93" fmla="*/ 1 h 2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2" h="20">
                  <a:moveTo>
                    <a:pt x="5" y="1"/>
                  </a:moveTo>
                  <a:lnTo>
                    <a:pt x="4" y="1"/>
                  </a:lnTo>
                  <a:lnTo>
                    <a:pt x="3" y="1"/>
                  </a:lnTo>
                  <a:lnTo>
                    <a:pt x="2" y="1"/>
                  </a:lnTo>
                  <a:lnTo>
                    <a:pt x="2" y="2"/>
                  </a:lnTo>
                  <a:lnTo>
                    <a:pt x="1" y="2"/>
                  </a:lnTo>
                  <a:lnTo>
                    <a:pt x="0" y="2"/>
                  </a:lnTo>
                  <a:lnTo>
                    <a:pt x="0" y="3"/>
                  </a:lnTo>
                  <a:lnTo>
                    <a:pt x="0" y="4"/>
                  </a:lnTo>
                  <a:lnTo>
                    <a:pt x="0" y="5"/>
                  </a:lnTo>
                  <a:lnTo>
                    <a:pt x="0" y="6"/>
                  </a:lnTo>
                  <a:lnTo>
                    <a:pt x="0" y="7"/>
                  </a:lnTo>
                  <a:lnTo>
                    <a:pt x="0" y="8"/>
                  </a:lnTo>
                  <a:lnTo>
                    <a:pt x="0" y="10"/>
                  </a:lnTo>
                  <a:lnTo>
                    <a:pt x="1" y="10"/>
                  </a:lnTo>
                  <a:lnTo>
                    <a:pt x="1" y="11"/>
                  </a:lnTo>
                  <a:lnTo>
                    <a:pt x="2" y="11"/>
                  </a:lnTo>
                  <a:lnTo>
                    <a:pt x="2" y="12"/>
                  </a:lnTo>
                  <a:lnTo>
                    <a:pt x="3" y="13"/>
                  </a:lnTo>
                  <a:lnTo>
                    <a:pt x="4" y="13"/>
                  </a:lnTo>
                  <a:lnTo>
                    <a:pt x="4" y="14"/>
                  </a:lnTo>
                  <a:lnTo>
                    <a:pt x="5" y="15"/>
                  </a:lnTo>
                  <a:lnTo>
                    <a:pt x="6" y="15"/>
                  </a:lnTo>
                  <a:lnTo>
                    <a:pt x="6" y="16"/>
                  </a:lnTo>
                  <a:lnTo>
                    <a:pt x="7" y="16"/>
                  </a:lnTo>
                  <a:lnTo>
                    <a:pt x="8" y="17"/>
                  </a:lnTo>
                  <a:lnTo>
                    <a:pt x="9" y="17"/>
                  </a:lnTo>
                  <a:lnTo>
                    <a:pt x="10" y="17"/>
                  </a:lnTo>
                  <a:lnTo>
                    <a:pt x="10" y="18"/>
                  </a:lnTo>
                  <a:lnTo>
                    <a:pt x="11" y="18"/>
                  </a:lnTo>
                  <a:lnTo>
                    <a:pt x="12" y="18"/>
                  </a:lnTo>
                  <a:lnTo>
                    <a:pt x="13" y="19"/>
                  </a:lnTo>
                  <a:lnTo>
                    <a:pt x="14" y="19"/>
                  </a:lnTo>
                  <a:lnTo>
                    <a:pt x="15" y="19"/>
                  </a:lnTo>
                  <a:lnTo>
                    <a:pt x="16" y="19"/>
                  </a:lnTo>
                  <a:lnTo>
                    <a:pt x="17" y="19"/>
                  </a:lnTo>
                  <a:lnTo>
                    <a:pt x="18" y="19"/>
                  </a:lnTo>
                  <a:lnTo>
                    <a:pt x="19" y="19"/>
                  </a:lnTo>
                  <a:lnTo>
                    <a:pt x="21" y="19"/>
                  </a:lnTo>
                  <a:lnTo>
                    <a:pt x="22" y="19"/>
                  </a:lnTo>
                  <a:lnTo>
                    <a:pt x="23" y="19"/>
                  </a:lnTo>
                  <a:lnTo>
                    <a:pt x="24" y="19"/>
                  </a:lnTo>
                  <a:lnTo>
                    <a:pt x="25" y="19"/>
                  </a:lnTo>
                  <a:lnTo>
                    <a:pt x="26" y="19"/>
                  </a:lnTo>
                  <a:lnTo>
                    <a:pt x="27" y="19"/>
                  </a:lnTo>
                  <a:lnTo>
                    <a:pt x="28" y="19"/>
                  </a:lnTo>
                  <a:lnTo>
                    <a:pt x="29" y="19"/>
                  </a:lnTo>
                  <a:lnTo>
                    <a:pt x="30" y="19"/>
                  </a:lnTo>
                  <a:lnTo>
                    <a:pt x="31" y="19"/>
                  </a:lnTo>
                  <a:lnTo>
                    <a:pt x="32" y="18"/>
                  </a:lnTo>
                  <a:lnTo>
                    <a:pt x="33" y="18"/>
                  </a:lnTo>
                  <a:lnTo>
                    <a:pt x="34" y="18"/>
                  </a:lnTo>
                  <a:lnTo>
                    <a:pt x="34" y="17"/>
                  </a:lnTo>
                  <a:lnTo>
                    <a:pt x="35" y="17"/>
                  </a:lnTo>
                  <a:lnTo>
                    <a:pt x="36" y="17"/>
                  </a:lnTo>
                  <a:lnTo>
                    <a:pt x="37" y="16"/>
                  </a:lnTo>
                  <a:lnTo>
                    <a:pt x="38" y="15"/>
                  </a:lnTo>
                  <a:lnTo>
                    <a:pt x="39" y="15"/>
                  </a:lnTo>
                  <a:lnTo>
                    <a:pt x="39" y="14"/>
                  </a:lnTo>
                  <a:lnTo>
                    <a:pt x="40" y="13"/>
                  </a:lnTo>
                  <a:lnTo>
                    <a:pt x="41" y="13"/>
                  </a:lnTo>
                  <a:lnTo>
                    <a:pt x="41" y="12"/>
                  </a:lnTo>
                  <a:lnTo>
                    <a:pt x="41" y="11"/>
                  </a:lnTo>
                  <a:lnTo>
                    <a:pt x="41" y="10"/>
                  </a:lnTo>
                  <a:lnTo>
                    <a:pt x="41" y="8"/>
                  </a:lnTo>
                  <a:lnTo>
                    <a:pt x="39" y="7"/>
                  </a:lnTo>
                  <a:lnTo>
                    <a:pt x="38" y="7"/>
                  </a:lnTo>
                  <a:lnTo>
                    <a:pt x="37" y="7"/>
                  </a:lnTo>
                  <a:lnTo>
                    <a:pt x="36" y="6"/>
                  </a:lnTo>
                  <a:lnTo>
                    <a:pt x="35" y="6"/>
                  </a:lnTo>
                  <a:lnTo>
                    <a:pt x="33" y="6"/>
                  </a:lnTo>
                  <a:lnTo>
                    <a:pt x="33" y="5"/>
                  </a:lnTo>
                  <a:lnTo>
                    <a:pt x="32" y="5"/>
                  </a:lnTo>
                  <a:lnTo>
                    <a:pt x="31" y="4"/>
                  </a:lnTo>
                  <a:lnTo>
                    <a:pt x="30" y="4"/>
                  </a:lnTo>
                  <a:lnTo>
                    <a:pt x="29" y="4"/>
                  </a:lnTo>
                  <a:lnTo>
                    <a:pt x="28" y="3"/>
                  </a:lnTo>
                  <a:lnTo>
                    <a:pt x="27" y="3"/>
                  </a:lnTo>
                  <a:lnTo>
                    <a:pt x="26" y="2"/>
                  </a:lnTo>
                  <a:lnTo>
                    <a:pt x="25" y="2"/>
                  </a:lnTo>
                  <a:lnTo>
                    <a:pt x="24" y="2"/>
                  </a:lnTo>
                  <a:lnTo>
                    <a:pt x="23" y="2"/>
                  </a:lnTo>
                  <a:lnTo>
                    <a:pt x="21" y="1"/>
                  </a:lnTo>
                  <a:lnTo>
                    <a:pt x="18" y="1"/>
                  </a:lnTo>
                  <a:lnTo>
                    <a:pt x="17" y="0"/>
                  </a:lnTo>
                  <a:lnTo>
                    <a:pt x="16" y="0"/>
                  </a:lnTo>
                  <a:lnTo>
                    <a:pt x="15" y="0"/>
                  </a:lnTo>
                  <a:lnTo>
                    <a:pt x="13" y="0"/>
                  </a:lnTo>
                  <a:lnTo>
                    <a:pt x="12" y="0"/>
                  </a:lnTo>
                  <a:lnTo>
                    <a:pt x="11" y="0"/>
                  </a:lnTo>
                  <a:lnTo>
                    <a:pt x="9" y="0"/>
                  </a:lnTo>
                  <a:lnTo>
                    <a:pt x="8" y="0"/>
                  </a:lnTo>
                  <a:lnTo>
                    <a:pt x="6" y="0"/>
                  </a:lnTo>
                  <a:lnTo>
                    <a:pt x="5" y="1"/>
                  </a:lnTo>
                </a:path>
              </a:pathLst>
            </a:custGeom>
            <a:solidFill>
              <a:srgbClr val="AAAAA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958" name="Freeform 476"/>
            <p:cNvSpPr>
              <a:spLocks/>
            </p:cNvSpPr>
            <p:nvPr/>
          </p:nvSpPr>
          <p:spPr bwMode="auto">
            <a:xfrm>
              <a:off x="1982" y="1680"/>
              <a:ext cx="28" cy="31"/>
            </a:xfrm>
            <a:custGeom>
              <a:avLst/>
              <a:gdLst>
                <a:gd name="T0" fmla="*/ 8 w 28"/>
                <a:gd name="T1" fmla="*/ 1 h 31"/>
                <a:gd name="T2" fmla="*/ 6 w 28"/>
                <a:gd name="T3" fmla="*/ 1 h 31"/>
                <a:gd name="T4" fmla="*/ 4 w 28"/>
                <a:gd name="T5" fmla="*/ 2 h 31"/>
                <a:gd name="T6" fmla="*/ 3 w 28"/>
                <a:gd name="T7" fmla="*/ 3 h 31"/>
                <a:gd name="T8" fmla="*/ 3 w 28"/>
                <a:gd name="T9" fmla="*/ 6 h 31"/>
                <a:gd name="T10" fmla="*/ 2 w 28"/>
                <a:gd name="T11" fmla="*/ 8 h 31"/>
                <a:gd name="T12" fmla="*/ 1 w 28"/>
                <a:gd name="T13" fmla="*/ 10 h 31"/>
                <a:gd name="T14" fmla="*/ 1 w 28"/>
                <a:gd name="T15" fmla="*/ 12 h 31"/>
                <a:gd name="T16" fmla="*/ 0 w 28"/>
                <a:gd name="T17" fmla="*/ 13 h 31"/>
                <a:gd name="T18" fmla="*/ 0 w 28"/>
                <a:gd name="T19" fmla="*/ 16 h 31"/>
                <a:gd name="T20" fmla="*/ 0 w 28"/>
                <a:gd name="T21" fmla="*/ 18 h 31"/>
                <a:gd name="T22" fmla="*/ 1 w 28"/>
                <a:gd name="T23" fmla="*/ 19 h 31"/>
                <a:gd name="T24" fmla="*/ 1 w 28"/>
                <a:gd name="T25" fmla="*/ 21 h 31"/>
                <a:gd name="T26" fmla="*/ 2 w 28"/>
                <a:gd name="T27" fmla="*/ 23 h 31"/>
                <a:gd name="T28" fmla="*/ 3 w 28"/>
                <a:gd name="T29" fmla="*/ 24 h 31"/>
                <a:gd name="T30" fmla="*/ 4 w 28"/>
                <a:gd name="T31" fmla="*/ 27 h 31"/>
                <a:gd name="T32" fmla="*/ 6 w 28"/>
                <a:gd name="T33" fmla="*/ 29 h 31"/>
                <a:gd name="T34" fmla="*/ 7 w 28"/>
                <a:gd name="T35" fmla="*/ 30 h 31"/>
                <a:gd name="T36" fmla="*/ 9 w 28"/>
                <a:gd name="T37" fmla="*/ 30 h 31"/>
                <a:gd name="T38" fmla="*/ 11 w 28"/>
                <a:gd name="T39" fmla="*/ 30 h 31"/>
                <a:gd name="T40" fmla="*/ 13 w 28"/>
                <a:gd name="T41" fmla="*/ 30 h 31"/>
                <a:gd name="T42" fmla="*/ 15 w 28"/>
                <a:gd name="T43" fmla="*/ 29 h 31"/>
                <a:gd name="T44" fmla="*/ 17 w 28"/>
                <a:gd name="T45" fmla="*/ 29 h 31"/>
                <a:gd name="T46" fmla="*/ 19 w 28"/>
                <a:gd name="T47" fmla="*/ 28 h 31"/>
                <a:gd name="T48" fmla="*/ 20 w 28"/>
                <a:gd name="T49" fmla="*/ 27 h 31"/>
                <a:gd name="T50" fmla="*/ 22 w 28"/>
                <a:gd name="T51" fmla="*/ 27 h 31"/>
                <a:gd name="T52" fmla="*/ 23 w 28"/>
                <a:gd name="T53" fmla="*/ 24 h 31"/>
                <a:gd name="T54" fmla="*/ 24 w 28"/>
                <a:gd name="T55" fmla="*/ 23 h 31"/>
                <a:gd name="T56" fmla="*/ 25 w 28"/>
                <a:gd name="T57" fmla="*/ 22 h 31"/>
                <a:gd name="T58" fmla="*/ 26 w 28"/>
                <a:gd name="T59" fmla="*/ 21 h 31"/>
                <a:gd name="T60" fmla="*/ 27 w 28"/>
                <a:gd name="T61" fmla="*/ 20 h 31"/>
                <a:gd name="T62" fmla="*/ 27 w 28"/>
                <a:gd name="T63" fmla="*/ 18 h 31"/>
                <a:gd name="T64" fmla="*/ 27 w 28"/>
                <a:gd name="T65" fmla="*/ 16 h 31"/>
                <a:gd name="T66" fmla="*/ 27 w 28"/>
                <a:gd name="T67" fmla="*/ 13 h 31"/>
                <a:gd name="T68" fmla="*/ 26 w 28"/>
                <a:gd name="T69" fmla="*/ 12 h 31"/>
                <a:gd name="T70" fmla="*/ 24 w 28"/>
                <a:gd name="T71" fmla="*/ 11 h 31"/>
                <a:gd name="T72" fmla="*/ 23 w 28"/>
                <a:gd name="T73" fmla="*/ 9 h 31"/>
                <a:gd name="T74" fmla="*/ 21 w 28"/>
                <a:gd name="T75" fmla="*/ 9 h 31"/>
                <a:gd name="T76" fmla="*/ 20 w 28"/>
                <a:gd name="T77" fmla="*/ 7 h 31"/>
                <a:gd name="T78" fmla="*/ 19 w 28"/>
                <a:gd name="T79" fmla="*/ 4 h 31"/>
                <a:gd name="T80" fmla="*/ 17 w 28"/>
                <a:gd name="T81" fmla="*/ 3 h 31"/>
                <a:gd name="T82" fmla="*/ 15 w 28"/>
                <a:gd name="T83" fmla="*/ 2 h 31"/>
                <a:gd name="T84" fmla="*/ 14 w 28"/>
                <a:gd name="T85" fmla="*/ 1 h 31"/>
                <a:gd name="T86" fmla="*/ 12 w 28"/>
                <a:gd name="T87" fmla="*/ 1 h 31"/>
                <a:gd name="T88" fmla="*/ 11 w 28"/>
                <a:gd name="T89" fmla="*/ 0 h 31"/>
                <a:gd name="T90" fmla="*/ 9 w 28"/>
                <a:gd name="T91" fmla="*/ 1 h 3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8" h="31">
                  <a:moveTo>
                    <a:pt x="9" y="1"/>
                  </a:moveTo>
                  <a:lnTo>
                    <a:pt x="8" y="1"/>
                  </a:lnTo>
                  <a:lnTo>
                    <a:pt x="7" y="1"/>
                  </a:lnTo>
                  <a:lnTo>
                    <a:pt x="6" y="1"/>
                  </a:lnTo>
                  <a:lnTo>
                    <a:pt x="5" y="2"/>
                  </a:lnTo>
                  <a:lnTo>
                    <a:pt x="4" y="2"/>
                  </a:lnTo>
                  <a:lnTo>
                    <a:pt x="4" y="3"/>
                  </a:lnTo>
                  <a:lnTo>
                    <a:pt x="3" y="3"/>
                  </a:lnTo>
                  <a:lnTo>
                    <a:pt x="3" y="4"/>
                  </a:lnTo>
                  <a:lnTo>
                    <a:pt x="3" y="6"/>
                  </a:lnTo>
                  <a:lnTo>
                    <a:pt x="2" y="7"/>
                  </a:lnTo>
                  <a:lnTo>
                    <a:pt x="2" y="8"/>
                  </a:lnTo>
                  <a:lnTo>
                    <a:pt x="1" y="9"/>
                  </a:lnTo>
                  <a:lnTo>
                    <a:pt x="1" y="10"/>
                  </a:lnTo>
                  <a:lnTo>
                    <a:pt x="1" y="11"/>
                  </a:lnTo>
                  <a:lnTo>
                    <a:pt x="1" y="12"/>
                  </a:lnTo>
                  <a:lnTo>
                    <a:pt x="1" y="13"/>
                  </a:lnTo>
                  <a:lnTo>
                    <a:pt x="0" y="13"/>
                  </a:lnTo>
                  <a:lnTo>
                    <a:pt x="0" y="14"/>
                  </a:lnTo>
                  <a:lnTo>
                    <a:pt x="0" y="16"/>
                  </a:lnTo>
                  <a:lnTo>
                    <a:pt x="0" y="17"/>
                  </a:lnTo>
                  <a:lnTo>
                    <a:pt x="0" y="18"/>
                  </a:lnTo>
                  <a:lnTo>
                    <a:pt x="0" y="19"/>
                  </a:lnTo>
                  <a:lnTo>
                    <a:pt x="1" y="19"/>
                  </a:lnTo>
                  <a:lnTo>
                    <a:pt x="1" y="20"/>
                  </a:lnTo>
                  <a:lnTo>
                    <a:pt x="1" y="21"/>
                  </a:lnTo>
                  <a:lnTo>
                    <a:pt x="1" y="22"/>
                  </a:lnTo>
                  <a:lnTo>
                    <a:pt x="2" y="23"/>
                  </a:lnTo>
                  <a:lnTo>
                    <a:pt x="2" y="24"/>
                  </a:lnTo>
                  <a:lnTo>
                    <a:pt x="3" y="24"/>
                  </a:lnTo>
                  <a:lnTo>
                    <a:pt x="3" y="26"/>
                  </a:lnTo>
                  <a:lnTo>
                    <a:pt x="4" y="27"/>
                  </a:lnTo>
                  <a:lnTo>
                    <a:pt x="5" y="28"/>
                  </a:lnTo>
                  <a:lnTo>
                    <a:pt x="6" y="29"/>
                  </a:lnTo>
                  <a:lnTo>
                    <a:pt x="7" y="29"/>
                  </a:lnTo>
                  <a:lnTo>
                    <a:pt x="7" y="30"/>
                  </a:lnTo>
                  <a:lnTo>
                    <a:pt x="8" y="30"/>
                  </a:lnTo>
                  <a:lnTo>
                    <a:pt x="9" y="30"/>
                  </a:lnTo>
                  <a:lnTo>
                    <a:pt x="10" y="30"/>
                  </a:lnTo>
                  <a:lnTo>
                    <a:pt x="11" y="30"/>
                  </a:lnTo>
                  <a:lnTo>
                    <a:pt x="12" y="30"/>
                  </a:lnTo>
                  <a:lnTo>
                    <a:pt x="13" y="30"/>
                  </a:lnTo>
                  <a:lnTo>
                    <a:pt x="14" y="30"/>
                  </a:lnTo>
                  <a:lnTo>
                    <a:pt x="15" y="29"/>
                  </a:lnTo>
                  <a:lnTo>
                    <a:pt x="16" y="29"/>
                  </a:lnTo>
                  <a:lnTo>
                    <a:pt x="17" y="29"/>
                  </a:lnTo>
                  <a:lnTo>
                    <a:pt x="18" y="29"/>
                  </a:lnTo>
                  <a:lnTo>
                    <a:pt x="19" y="28"/>
                  </a:lnTo>
                  <a:lnTo>
                    <a:pt x="20" y="28"/>
                  </a:lnTo>
                  <a:lnTo>
                    <a:pt x="20" y="27"/>
                  </a:lnTo>
                  <a:lnTo>
                    <a:pt x="21" y="27"/>
                  </a:lnTo>
                  <a:lnTo>
                    <a:pt x="22" y="27"/>
                  </a:lnTo>
                  <a:lnTo>
                    <a:pt x="23" y="26"/>
                  </a:lnTo>
                  <a:lnTo>
                    <a:pt x="23" y="24"/>
                  </a:lnTo>
                  <a:lnTo>
                    <a:pt x="24" y="24"/>
                  </a:lnTo>
                  <a:lnTo>
                    <a:pt x="24" y="23"/>
                  </a:lnTo>
                  <a:lnTo>
                    <a:pt x="25" y="23"/>
                  </a:lnTo>
                  <a:lnTo>
                    <a:pt x="25" y="22"/>
                  </a:lnTo>
                  <a:lnTo>
                    <a:pt x="25" y="21"/>
                  </a:lnTo>
                  <a:lnTo>
                    <a:pt x="26" y="21"/>
                  </a:lnTo>
                  <a:lnTo>
                    <a:pt x="26" y="20"/>
                  </a:lnTo>
                  <a:lnTo>
                    <a:pt x="27" y="20"/>
                  </a:lnTo>
                  <a:lnTo>
                    <a:pt x="27" y="19"/>
                  </a:lnTo>
                  <a:lnTo>
                    <a:pt x="27" y="18"/>
                  </a:lnTo>
                  <a:lnTo>
                    <a:pt x="27" y="17"/>
                  </a:lnTo>
                  <a:lnTo>
                    <a:pt x="27" y="16"/>
                  </a:lnTo>
                  <a:lnTo>
                    <a:pt x="27" y="14"/>
                  </a:lnTo>
                  <a:lnTo>
                    <a:pt x="27" y="13"/>
                  </a:lnTo>
                  <a:lnTo>
                    <a:pt x="26" y="13"/>
                  </a:lnTo>
                  <a:lnTo>
                    <a:pt x="26" y="12"/>
                  </a:lnTo>
                  <a:lnTo>
                    <a:pt x="25" y="12"/>
                  </a:lnTo>
                  <a:lnTo>
                    <a:pt x="24" y="11"/>
                  </a:lnTo>
                  <a:lnTo>
                    <a:pt x="23" y="10"/>
                  </a:lnTo>
                  <a:lnTo>
                    <a:pt x="23" y="9"/>
                  </a:lnTo>
                  <a:lnTo>
                    <a:pt x="22" y="9"/>
                  </a:lnTo>
                  <a:lnTo>
                    <a:pt x="21" y="9"/>
                  </a:lnTo>
                  <a:lnTo>
                    <a:pt x="21" y="8"/>
                  </a:lnTo>
                  <a:lnTo>
                    <a:pt x="20" y="7"/>
                  </a:lnTo>
                  <a:lnTo>
                    <a:pt x="19" y="6"/>
                  </a:lnTo>
                  <a:lnTo>
                    <a:pt x="19" y="4"/>
                  </a:lnTo>
                  <a:lnTo>
                    <a:pt x="18" y="4"/>
                  </a:lnTo>
                  <a:lnTo>
                    <a:pt x="17" y="3"/>
                  </a:lnTo>
                  <a:lnTo>
                    <a:pt x="16" y="2"/>
                  </a:lnTo>
                  <a:lnTo>
                    <a:pt x="15" y="2"/>
                  </a:lnTo>
                  <a:lnTo>
                    <a:pt x="15" y="1"/>
                  </a:lnTo>
                  <a:lnTo>
                    <a:pt x="14" y="1"/>
                  </a:lnTo>
                  <a:lnTo>
                    <a:pt x="13" y="1"/>
                  </a:lnTo>
                  <a:lnTo>
                    <a:pt x="12" y="1"/>
                  </a:lnTo>
                  <a:lnTo>
                    <a:pt x="11" y="1"/>
                  </a:lnTo>
                  <a:lnTo>
                    <a:pt x="11" y="0"/>
                  </a:lnTo>
                  <a:lnTo>
                    <a:pt x="10" y="0"/>
                  </a:lnTo>
                  <a:lnTo>
                    <a:pt x="9" y="1"/>
                  </a:lnTo>
                </a:path>
              </a:pathLst>
            </a:custGeom>
            <a:solidFill>
              <a:srgbClr val="AAAAA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959" name="Freeform 477"/>
            <p:cNvSpPr>
              <a:spLocks/>
            </p:cNvSpPr>
            <p:nvPr/>
          </p:nvSpPr>
          <p:spPr bwMode="auto">
            <a:xfrm>
              <a:off x="2022" y="1701"/>
              <a:ext cx="28" cy="20"/>
            </a:xfrm>
            <a:custGeom>
              <a:avLst/>
              <a:gdLst>
                <a:gd name="T0" fmla="*/ 13 w 28"/>
                <a:gd name="T1" fmla="*/ 3 h 20"/>
                <a:gd name="T2" fmla="*/ 12 w 28"/>
                <a:gd name="T3" fmla="*/ 2 h 20"/>
                <a:gd name="T4" fmla="*/ 10 w 28"/>
                <a:gd name="T5" fmla="*/ 2 h 20"/>
                <a:gd name="T6" fmla="*/ 8 w 28"/>
                <a:gd name="T7" fmla="*/ 1 h 20"/>
                <a:gd name="T8" fmla="*/ 6 w 28"/>
                <a:gd name="T9" fmla="*/ 0 h 20"/>
                <a:gd name="T10" fmla="*/ 4 w 28"/>
                <a:gd name="T11" fmla="*/ 0 h 20"/>
                <a:gd name="T12" fmla="*/ 3 w 28"/>
                <a:gd name="T13" fmla="*/ 1 h 20"/>
                <a:gd name="T14" fmla="*/ 2 w 28"/>
                <a:gd name="T15" fmla="*/ 2 h 20"/>
                <a:gd name="T16" fmla="*/ 1 w 28"/>
                <a:gd name="T17" fmla="*/ 3 h 20"/>
                <a:gd name="T18" fmla="*/ 0 w 28"/>
                <a:gd name="T19" fmla="*/ 4 h 20"/>
                <a:gd name="T20" fmla="*/ 0 w 28"/>
                <a:gd name="T21" fmla="*/ 6 h 20"/>
                <a:gd name="T22" fmla="*/ 0 w 28"/>
                <a:gd name="T23" fmla="*/ 8 h 20"/>
                <a:gd name="T24" fmla="*/ 1 w 28"/>
                <a:gd name="T25" fmla="*/ 10 h 20"/>
                <a:gd name="T26" fmla="*/ 2 w 28"/>
                <a:gd name="T27" fmla="*/ 11 h 20"/>
                <a:gd name="T28" fmla="*/ 3 w 28"/>
                <a:gd name="T29" fmla="*/ 13 h 20"/>
                <a:gd name="T30" fmla="*/ 5 w 28"/>
                <a:gd name="T31" fmla="*/ 13 h 20"/>
                <a:gd name="T32" fmla="*/ 6 w 28"/>
                <a:gd name="T33" fmla="*/ 14 h 20"/>
                <a:gd name="T34" fmla="*/ 8 w 28"/>
                <a:gd name="T35" fmla="*/ 14 h 20"/>
                <a:gd name="T36" fmla="*/ 10 w 28"/>
                <a:gd name="T37" fmla="*/ 14 h 20"/>
                <a:gd name="T38" fmla="*/ 11 w 28"/>
                <a:gd name="T39" fmla="*/ 15 h 20"/>
                <a:gd name="T40" fmla="*/ 13 w 28"/>
                <a:gd name="T41" fmla="*/ 15 h 20"/>
                <a:gd name="T42" fmla="*/ 14 w 28"/>
                <a:gd name="T43" fmla="*/ 16 h 20"/>
                <a:gd name="T44" fmla="*/ 16 w 28"/>
                <a:gd name="T45" fmla="*/ 16 h 20"/>
                <a:gd name="T46" fmla="*/ 17 w 28"/>
                <a:gd name="T47" fmla="*/ 17 h 20"/>
                <a:gd name="T48" fmla="*/ 18 w 28"/>
                <a:gd name="T49" fmla="*/ 18 h 20"/>
                <a:gd name="T50" fmla="*/ 20 w 28"/>
                <a:gd name="T51" fmla="*/ 18 h 20"/>
                <a:gd name="T52" fmla="*/ 21 w 28"/>
                <a:gd name="T53" fmla="*/ 18 h 20"/>
                <a:gd name="T54" fmla="*/ 23 w 28"/>
                <a:gd name="T55" fmla="*/ 18 h 20"/>
                <a:gd name="T56" fmla="*/ 25 w 28"/>
                <a:gd name="T57" fmla="*/ 17 h 20"/>
                <a:gd name="T58" fmla="*/ 26 w 28"/>
                <a:gd name="T59" fmla="*/ 16 h 20"/>
                <a:gd name="T60" fmla="*/ 27 w 28"/>
                <a:gd name="T61" fmla="*/ 15 h 20"/>
                <a:gd name="T62" fmla="*/ 27 w 28"/>
                <a:gd name="T63" fmla="*/ 13 h 20"/>
                <a:gd name="T64" fmla="*/ 26 w 28"/>
                <a:gd name="T65" fmla="*/ 11 h 20"/>
                <a:gd name="T66" fmla="*/ 25 w 28"/>
                <a:gd name="T67" fmla="*/ 10 h 20"/>
                <a:gd name="T68" fmla="*/ 24 w 28"/>
                <a:gd name="T69" fmla="*/ 8 h 20"/>
                <a:gd name="T70" fmla="*/ 23 w 28"/>
                <a:gd name="T71" fmla="*/ 7 h 20"/>
                <a:gd name="T72" fmla="*/ 21 w 28"/>
                <a:gd name="T73" fmla="*/ 6 h 20"/>
                <a:gd name="T74" fmla="*/ 20 w 28"/>
                <a:gd name="T75" fmla="*/ 5 h 20"/>
                <a:gd name="T76" fmla="*/ 18 w 28"/>
                <a:gd name="T77" fmla="*/ 4 h 20"/>
                <a:gd name="T78" fmla="*/ 16 w 28"/>
                <a:gd name="T79" fmla="*/ 4 h 20"/>
                <a:gd name="T80" fmla="*/ 14 w 28"/>
                <a:gd name="T81" fmla="*/ 3 h 2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8" h="20">
                  <a:moveTo>
                    <a:pt x="14" y="3"/>
                  </a:moveTo>
                  <a:lnTo>
                    <a:pt x="13" y="3"/>
                  </a:lnTo>
                  <a:lnTo>
                    <a:pt x="13" y="2"/>
                  </a:lnTo>
                  <a:lnTo>
                    <a:pt x="12" y="2"/>
                  </a:lnTo>
                  <a:lnTo>
                    <a:pt x="11" y="2"/>
                  </a:lnTo>
                  <a:lnTo>
                    <a:pt x="10" y="2"/>
                  </a:lnTo>
                  <a:lnTo>
                    <a:pt x="9" y="1"/>
                  </a:lnTo>
                  <a:lnTo>
                    <a:pt x="8" y="1"/>
                  </a:lnTo>
                  <a:lnTo>
                    <a:pt x="7" y="1"/>
                  </a:lnTo>
                  <a:lnTo>
                    <a:pt x="6" y="0"/>
                  </a:lnTo>
                  <a:lnTo>
                    <a:pt x="5" y="0"/>
                  </a:lnTo>
                  <a:lnTo>
                    <a:pt x="4" y="0"/>
                  </a:lnTo>
                  <a:lnTo>
                    <a:pt x="4" y="1"/>
                  </a:lnTo>
                  <a:lnTo>
                    <a:pt x="3" y="1"/>
                  </a:lnTo>
                  <a:lnTo>
                    <a:pt x="2" y="1"/>
                  </a:lnTo>
                  <a:lnTo>
                    <a:pt x="2" y="2"/>
                  </a:lnTo>
                  <a:lnTo>
                    <a:pt x="1" y="2"/>
                  </a:lnTo>
                  <a:lnTo>
                    <a:pt x="1" y="3"/>
                  </a:lnTo>
                  <a:lnTo>
                    <a:pt x="0" y="3"/>
                  </a:lnTo>
                  <a:lnTo>
                    <a:pt x="0" y="4"/>
                  </a:lnTo>
                  <a:lnTo>
                    <a:pt x="0" y="5"/>
                  </a:lnTo>
                  <a:lnTo>
                    <a:pt x="0" y="6"/>
                  </a:lnTo>
                  <a:lnTo>
                    <a:pt x="0" y="7"/>
                  </a:lnTo>
                  <a:lnTo>
                    <a:pt x="0" y="8"/>
                  </a:lnTo>
                  <a:lnTo>
                    <a:pt x="1" y="8"/>
                  </a:lnTo>
                  <a:lnTo>
                    <a:pt x="1" y="10"/>
                  </a:lnTo>
                  <a:lnTo>
                    <a:pt x="1" y="11"/>
                  </a:lnTo>
                  <a:lnTo>
                    <a:pt x="2" y="11"/>
                  </a:lnTo>
                  <a:lnTo>
                    <a:pt x="2" y="12"/>
                  </a:lnTo>
                  <a:lnTo>
                    <a:pt x="3" y="13"/>
                  </a:lnTo>
                  <a:lnTo>
                    <a:pt x="4" y="13"/>
                  </a:lnTo>
                  <a:lnTo>
                    <a:pt x="5" y="13"/>
                  </a:lnTo>
                  <a:lnTo>
                    <a:pt x="5" y="14"/>
                  </a:lnTo>
                  <a:lnTo>
                    <a:pt x="6" y="14"/>
                  </a:lnTo>
                  <a:lnTo>
                    <a:pt x="7" y="14"/>
                  </a:lnTo>
                  <a:lnTo>
                    <a:pt x="8" y="14"/>
                  </a:lnTo>
                  <a:lnTo>
                    <a:pt x="9" y="14"/>
                  </a:lnTo>
                  <a:lnTo>
                    <a:pt x="10" y="14"/>
                  </a:lnTo>
                  <a:lnTo>
                    <a:pt x="10" y="15"/>
                  </a:lnTo>
                  <a:lnTo>
                    <a:pt x="11" y="15"/>
                  </a:lnTo>
                  <a:lnTo>
                    <a:pt x="12" y="15"/>
                  </a:lnTo>
                  <a:lnTo>
                    <a:pt x="13" y="15"/>
                  </a:lnTo>
                  <a:lnTo>
                    <a:pt x="14" y="15"/>
                  </a:lnTo>
                  <a:lnTo>
                    <a:pt x="14" y="16"/>
                  </a:lnTo>
                  <a:lnTo>
                    <a:pt x="15" y="16"/>
                  </a:lnTo>
                  <a:lnTo>
                    <a:pt x="16" y="16"/>
                  </a:lnTo>
                  <a:lnTo>
                    <a:pt x="16" y="17"/>
                  </a:lnTo>
                  <a:lnTo>
                    <a:pt x="17" y="17"/>
                  </a:lnTo>
                  <a:lnTo>
                    <a:pt x="18" y="17"/>
                  </a:lnTo>
                  <a:lnTo>
                    <a:pt x="18" y="18"/>
                  </a:lnTo>
                  <a:lnTo>
                    <a:pt x="19" y="18"/>
                  </a:lnTo>
                  <a:lnTo>
                    <a:pt x="20" y="18"/>
                  </a:lnTo>
                  <a:lnTo>
                    <a:pt x="21" y="19"/>
                  </a:lnTo>
                  <a:lnTo>
                    <a:pt x="21" y="18"/>
                  </a:lnTo>
                  <a:lnTo>
                    <a:pt x="22" y="18"/>
                  </a:lnTo>
                  <a:lnTo>
                    <a:pt x="23" y="18"/>
                  </a:lnTo>
                  <a:lnTo>
                    <a:pt x="24" y="17"/>
                  </a:lnTo>
                  <a:lnTo>
                    <a:pt x="25" y="17"/>
                  </a:lnTo>
                  <a:lnTo>
                    <a:pt x="25" y="16"/>
                  </a:lnTo>
                  <a:lnTo>
                    <a:pt x="26" y="16"/>
                  </a:lnTo>
                  <a:lnTo>
                    <a:pt x="26" y="15"/>
                  </a:lnTo>
                  <a:lnTo>
                    <a:pt x="27" y="15"/>
                  </a:lnTo>
                  <a:lnTo>
                    <a:pt x="27" y="14"/>
                  </a:lnTo>
                  <a:lnTo>
                    <a:pt x="27" y="13"/>
                  </a:lnTo>
                  <a:lnTo>
                    <a:pt x="26" y="12"/>
                  </a:lnTo>
                  <a:lnTo>
                    <a:pt x="26" y="11"/>
                  </a:lnTo>
                  <a:lnTo>
                    <a:pt x="26" y="10"/>
                  </a:lnTo>
                  <a:lnTo>
                    <a:pt x="25" y="10"/>
                  </a:lnTo>
                  <a:lnTo>
                    <a:pt x="25" y="8"/>
                  </a:lnTo>
                  <a:lnTo>
                    <a:pt x="24" y="8"/>
                  </a:lnTo>
                  <a:lnTo>
                    <a:pt x="24" y="7"/>
                  </a:lnTo>
                  <a:lnTo>
                    <a:pt x="23" y="7"/>
                  </a:lnTo>
                  <a:lnTo>
                    <a:pt x="22" y="6"/>
                  </a:lnTo>
                  <a:lnTo>
                    <a:pt x="21" y="6"/>
                  </a:lnTo>
                  <a:lnTo>
                    <a:pt x="20" y="6"/>
                  </a:lnTo>
                  <a:lnTo>
                    <a:pt x="20" y="5"/>
                  </a:lnTo>
                  <a:lnTo>
                    <a:pt x="19" y="5"/>
                  </a:lnTo>
                  <a:lnTo>
                    <a:pt x="18" y="4"/>
                  </a:lnTo>
                  <a:lnTo>
                    <a:pt x="17" y="4"/>
                  </a:lnTo>
                  <a:lnTo>
                    <a:pt x="16" y="4"/>
                  </a:lnTo>
                  <a:lnTo>
                    <a:pt x="15" y="3"/>
                  </a:lnTo>
                  <a:lnTo>
                    <a:pt x="14" y="3"/>
                  </a:lnTo>
                </a:path>
              </a:pathLst>
            </a:custGeom>
            <a:solidFill>
              <a:srgbClr val="AAAAA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grpSp>
      <p:sp>
        <p:nvSpPr>
          <p:cNvPr id="960" name="Line 478"/>
          <p:cNvSpPr>
            <a:spLocks noChangeShapeType="1"/>
          </p:cNvSpPr>
          <p:nvPr/>
        </p:nvSpPr>
        <p:spPr bwMode="auto">
          <a:xfrm>
            <a:off x="2059577" y="2619103"/>
            <a:ext cx="304800" cy="3810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961" name="Line 479"/>
          <p:cNvSpPr>
            <a:spLocks noChangeShapeType="1"/>
          </p:cNvSpPr>
          <p:nvPr/>
        </p:nvSpPr>
        <p:spPr bwMode="auto">
          <a:xfrm flipH="1">
            <a:off x="2897777" y="2619103"/>
            <a:ext cx="381000" cy="3810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82" name="TextBox 481"/>
          <p:cNvSpPr txBox="1"/>
          <p:nvPr/>
        </p:nvSpPr>
        <p:spPr>
          <a:xfrm>
            <a:off x="264590" y="210289"/>
            <a:ext cx="6028373" cy="369332"/>
          </a:xfrm>
          <a:prstGeom prst="rect">
            <a:avLst/>
          </a:prstGeom>
          <a:noFill/>
        </p:spPr>
        <p:txBody>
          <a:bodyPr wrap="square" rtlCol="0">
            <a:spAutoFit/>
          </a:bodyPr>
          <a:lstStyle/>
          <a:p>
            <a:pPr marL="285750" indent="-285750">
              <a:buFont typeface="Wingdings" panose="05000000000000000000" pitchFamily="2" charset="2"/>
              <a:buChar char="v"/>
            </a:pPr>
            <a:r>
              <a:rPr lang="en-IN" b="1" dirty="0" smtClean="0">
                <a:latin typeface="Times New Roman" panose="02020603050405020304" pitchFamily="18" charset="0"/>
                <a:cs typeface="Times New Roman" panose="02020603050405020304" pitchFamily="18" charset="0"/>
              </a:rPr>
              <a:t>Different section of blast furnace plant :</a:t>
            </a:r>
            <a:endParaRPr lang="en-IN"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8940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06362" y="6403204"/>
            <a:ext cx="4114800" cy="365125"/>
          </a:xfrm>
        </p:spPr>
        <p:txBody>
          <a:bodyPr/>
          <a:lstStyle/>
          <a:p>
            <a:r>
              <a:rPr lang="en-IN" smtClean="0"/>
              <a:t>THEIS PRECISION STEEL INDIA PVT. LTD., NAVSARI, GUJARAT</a:t>
            </a:r>
            <a:endParaRPr lang="en-IN"/>
          </a:p>
        </p:txBody>
      </p:sp>
      <p:sp>
        <p:nvSpPr>
          <p:cNvPr id="5" name="Slide Number Placeholder 4"/>
          <p:cNvSpPr>
            <a:spLocks noGrp="1"/>
          </p:cNvSpPr>
          <p:nvPr>
            <p:ph type="sldNum" sz="quarter" idx="12"/>
          </p:nvPr>
        </p:nvSpPr>
        <p:spPr/>
        <p:txBody>
          <a:bodyPr/>
          <a:lstStyle/>
          <a:p>
            <a:fld id="{F9D62937-8916-4DC5-967C-71DD0BAB9A83}" type="slidenum">
              <a:rPr lang="en-IN" smtClean="0"/>
              <a:t>6</a:t>
            </a:fld>
            <a:endParaRPr lang="en-IN"/>
          </a:p>
        </p:txBody>
      </p:sp>
      <p:pic>
        <p:nvPicPr>
          <p:cNvPr id="6" name="Picture 2" descr="Hochofenbild all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2225" y="0"/>
            <a:ext cx="3944938" cy="641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3"/>
          <p:cNvSpPr txBox="1">
            <a:spLocks noChangeArrowheads="1"/>
          </p:cNvSpPr>
          <p:nvPr/>
        </p:nvSpPr>
        <p:spPr bwMode="auto">
          <a:xfrm>
            <a:off x="1854200" y="5408612"/>
            <a:ext cx="1292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de-DE" altLang="en-US" sz="1200"/>
              <a:t>Hearth Refractories</a:t>
            </a:r>
            <a:endParaRPr lang="de-AT" altLang="en-US" sz="1200"/>
          </a:p>
        </p:txBody>
      </p:sp>
      <p:sp>
        <p:nvSpPr>
          <p:cNvPr id="8" name="Text Box 4"/>
          <p:cNvSpPr txBox="1">
            <a:spLocks noChangeArrowheads="1"/>
          </p:cNvSpPr>
          <p:nvPr/>
        </p:nvSpPr>
        <p:spPr bwMode="auto">
          <a:xfrm>
            <a:off x="1803400" y="4979987"/>
            <a:ext cx="9493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de-DE" altLang="en-US" sz="1200"/>
              <a:t>Tuyeres</a:t>
            </a:r>
            <a:endParaRPr lang="de-AT" altLang="en-US" sz="1200"/>
          </a:p>
        </p:txBody>
      </p:sp>
      <p:sp>
        <p:nvSpPr>
          <p:cNvPr id="9" name="Text Box 5"/>
          <p:cNvSpPr txBox="1">
            <a:spLocks noChangeArrowheads="1"/>
          </p:cNvSpPr>
          <p:nvPr/>
        </p:nvSpPr>
        <p:spPr bwMode="auto">
          <a:xfrm>
            <a:off x="1309688" y="4475162"/>
            <a:ext cx="14398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de-DE" altLang="en-US" sz="1200"/>
              <a:t>Bustle Main</a:t>
            </a:r>
            <a:endParaRPr lang="de-AT" altLang="en-US" sz="1200"/>
          </a:p>
        </p:txBody>
      </p:sp>
      <p:sp>
        <p:nvSpPr>
          <p:cNvPr id="10" name="Text Box 6"/>
          <p:cNvSpPr txBox="1">
            <a:spLocks noChangeArrowheads="1"/>
          </p:cNvSpPr>
          <p:nvPr/>
        </p:nvSpPr>
        <p:spPr bwMode="auto">
          <a:xfrm>
            <a:off x="1631950" y="3646487"/>
            <a:ext cx="14827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de-DE" altLang="en-US" sz="1200"/>
              <a:t>Refractory Lining</a:t>
            </a:r>
            <a:endParaRPr lang="de-AT" altLang="en-US" sz="1200"/>
          </a:p>
        </p:txBody>
      </p:sp>
      <p:sp>
        <p:nvSpPr>
          <p:cNvPr id="11" name="Text Box 7"/>
          <p:cNvSpPr txBox="1">
            <a:spLocks noChangeArrowheads="1"/>
          </p:cNvSpPr>
          <p:nvPr/>
        </p:nvSpPr>
        <p:spPr bwMode="auto">
          <a:xfrm>
            <a:off x="1597025" y="2808287"/>
            <a:ext cx="1295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de-DE" altLang="en-US" sz="1200"/>
              <a:t>Throat Armour</a:t>
            </a:r>
            <a:endParaRPr lang="de-AT" altLang="en-US" sz="1200"/>
          </a:p>
        </p:txBody>
      </p:sp>
      <p:sp>
        <p:nvSpPr>
          <p:cNvPr id="12" name="Text Box 8"/>
          <p:cNvSpPr txBox="1">
            <a:spLocks noChangeArrowheads="1"/>
          </p:cNvSpPr>
          <p:nvPr/>
        </p:nvSpPr>
        <p:spPr bwMode="auto">
          <a:xfrm>
            <a:off x="6432550" y="1417637"/>
            <a:ext cx="2133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de-DE" altLang="en-US" sz="1200"/>
              <a:t>Top Bins</a:t>
            </a:r>
            <a:endParaRPr lang="de-AT" altLang="en-US" sz="1200"/>
          </a:p>
        </p:txBody>
      </p:sp>
      <p:sp>
        <p:nvSpPr>
          <p:cNvPr id="13" name="Text Box 9"/>
          <p:cNvSpPr txBox="1">
            <a:spLocks noChangeArrowheads="1"/>
          </p:cNvSpPr>
          <p:nvPr/>
        </p:nvSpPr>
        <p:spPr bwMode="auto">
          <a:xfrm>
            <a:off x="6400800" y="407987"/>
            <a:ext cx="2133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de-DE" altLang="en-US" sz="1200"/>
              <a:t>Top Gas Mains</a:t>
            </a:r>
            <a:endParaRPr lang="de-AT" altLang="en-US" sz="1200"/>
          </a:p>
        </p:txBody>
      </p:sp>
      <p:sp>
        <p:nvSpPr>
          <p:cNvPr id="14" name="Text Box 10"/>
          <p:cNvSpPr txBox="1">
            <a:spLocks noChangeArrowheads="1"/>
          </p:cNvSpPr>
          <p:nvPr/>
        </p:nvSpPr>
        <p:spPr bwMode="auto">
          <a:xfrm>
            <a:off x="6199188" y="2808287"/>
            <a:ext cx="137726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de-DE" altLang="en-US" sz="1200" dirty="0"/>
              <a:t>Above Burden Probe</a:t>
            </a:r>
            <a:endParaRPr lang="de-AT" altLang="en-US" sz="1200" dirty="0"/>
          </a:p>
        </p:txBody>
      </p:sp>
      <p:sp>
        <p:nvSpPr>
          <p:cNvPr id="15" name="Text Box 11"/>
          <p:cNvSpPr txBox="1">
            <a:spLocks noChangeArrowheads="1"/>
          </p:cNvSpPr>
          <p:nvPr/>
        </p:nvSpPr>
        <p:spPr bwMode="auto">
          <a:xfrm>
            <a:off x="6370638" y="3332161"/>
            <a:ext cx="120581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de-DE" altLang="en-US" sz="1200" dirty="0"/>
              <a:t>Temperature Probe</a:t>
            </a:r>
            <a:endParaRPr lang="de-AT" altLang="en-US" sz="1200" dirty="0"/>
          </a:p>
        </p:txBody>
      </p:sp>
      <p:sp>
        <p:nvSpPr>
          <p:cNvPr id="16" name="Text Box 12"/>
          <p:cNvSpPr txBox="1">
            <a:spLocks noChangeArrowheads="1"/>
          </p:cNvSpPr>
          <p:nvPr/>
        </p:nvSpPr>
        <p:spPr bwMode="auto">
          <a:xfrm>
            <a:off x="6148388" y="3829885"/>
            <a:ext cx="2133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de-DE" altLang="en-US" sz="1200" dirty="0"/>
              <a:t>Sub Burden Probe</a:t>
            </a:r>
            <a:endParaRPr lang="de-AT" altLang="en-US" sz="1200" dirty="0"/>
          </a:p>
        </p:txBody>
      </p:sp>
      <p:sp>
        <p:nvSpPr>
          <p:cNvPr id="17" name="Rectangle 13"/>
          <p:cNvSpPr>
            <a:spLocks noChangeArrowheads="1"/>
          </p:cNvSpPr>
          <p:nvPr/>
        </p:nvSpPr>
        <p:spPr bwMode="auto">
          <a:xfrm>
            <a:off x="23223" y="0"/>
            <a:ext cx="4369979"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defTabSz="762000">
              <a:spcBef>
                <a:spcPct val="20000"/>
              </a:spcBef>
              <a:buChar char="•"/>
              <a:defRPr sz="3200">
                <a:solidFill>
                  <a:schemeClr val="tx1"/>
                </a:solidFill>
                <a:latin typeface="Arial" panose="020B0604020202020204" pitchFamily="34" charset="0"/>
              </a:defRPr>
            </a:lvl1pPr>
            <a:lvl2pPr marL="571500" indent="-285750" defTabSz="762000">
              <a:spcBef>
                <a:spcPct val="20000"/>
              </a:spcBef>
              <a:buChar char="–"/>
              <a:defRPr sz="2800">
                <a:solidFill>
                  <a:schemeClr val="tx1"/>
                </a:solidFill>
                <a:latin typeface="Arial" panose="020B0604020202020204" pitchFamily="34" charset="0"/>
              </a:defRPr>
            </a:lvl2pPr>
            <a:lvl3pPr marL="1143000" indent="-228600" defTabSz="762000">
              <a:spcBef>
                <a:spcPct val="20000"/>
              </a:spcBef>
              <a:buChar char="•"/>
              <a:defRPr sz="2400">
                <a:solidFill>
                  <a:schemeClr val="tx1"/>
                </a:solidFill>
                <a:latin typeface="Arial" panose="020B0604020202020204" pitchFamily="34" charset="0"/>
              </a:defRPr>
            </a:lvl3pPr>
            <a:lvl4pPr marL="1714500" indent="-228600" defTabSz="762000">
              <a:spcBef>
                <a:spcPct val="20000"/>
              </a:spcBef>
              <a:buChar char="–"/>
              <a:defRPr sz="2000">
                <a:solidFill>
                  <a:schemeClr val="tx1"/>
                </a:solidFill>
                <a:latin typeface="Arial" panose="020B0604020202020204" pitchFamily="34" charset="0"/>
              </a:defRPr>
            </a:lvl4pPr>
            <a:lvl5pPr marL="2286000" indent="-228600" defTabSz="762000">
              <a:spcBef>
                <a:spcPct val="20000"/>
              </a:spcBef>
              <a:buChar char="»"/>
              <a:defRPr sz="2000">
                <a:solidFill>
                  <a:schemeClr val="tx1"/>
                </a:solidFill>
                <a:latin typeface="Arial" panose="020B0604020202020204" pitchFamily="34" charset="0"/>
              </a:defRPr>
            </a:lvl5pPr>
            <a:lvl6pPr marL="27432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6pPr>
            <a:lvl7pPr marL="32004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7pPr>
            <a:lvl8pPr marL="36576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8pPr>
            <a:lvl9pPr marL="41148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9pPr>
          </a:lstStyle>
          <a:p>
            <a:pPr marL="457200" indent="-457200">
              <a:spcBef>
                <a:spcPct val="0"/>
              </a:spcBef>
              <a:buFont typeface="Wingdings" panose="05000000000000000000" pitchFamily="2" charset="2"/>
              <a:buChar char="q"/>
            </a:pPr>
            <a:r>
              <a:rPr lang="en-IN" altLang="en-US" sz="2400" b="1" dirty="0" smtClean="0">
                <a:latin typeface="Times New Roman" panose="02020603050405020304" pitchFamily="18" charset="0"/>
                <a:cs typeface="Times New Roman" panose="02020603050405020304" pitchFamily="18" charset="0"/>
              </a:rPr>
              <a:t>Operation Over-View :</a:t>
            </a:r>
            <a:endParaRPr lang="en-US" altLang="en-US" sz="2400" b="1" dirty="0">
              <a:latin typeface="Times New Roman" panose="02020603050405020304" pitchFamily="18" charset="0"/>
              <a:cs typeface="Times New Roman" panose="02020603050405020304" pitchFamily="18" charset="0"/>
            </a:endParaRPr>
          </a:p>
        </p:txBody>
      </p:sp>
      <p:sp>
        <p:nvSpPr>
          <p:cNvPr id="18" name="Rectangle 4"/>
          <p:cNvSpPr>
            <a:spLocks noChangeArrowheads="1"/>
          </p:cNvSpPr>
          <p:nvPr/>
        </p:nvSpPr>
        <p:spPr bwMode="auto">
          <a:xfrm>
            <a:off x="7472364" y="837991"/>
            <a:ext cx="4618038"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b="1" dirty="0">
                <a:solidFill>
                  <a:srgbClr val="D60093"/>
                </a:solidFill>
              </a:rPr>
              <a:t>The Blast Furnace Process</a:t>
            </a:r>
          </a:p>
          <a:p>
            <a:pPr eaLnBrk="1" hangingPunct="1">
              <a:spcBef>
                <a:spcPct val="0"/>
              </a:spcBef>
              <a:buFontTx/>
              <a:buNone/>
            </a:pPr>
            <a:r>
              <a:rPr lang="en-GB" altLang="en-US" sz="1400" dirty="0"/>
              <a:t>1.   The Iron Ore, Coke and Limestone, (the Charge), is conveyed to the top of the Furnace.</a:t>
            </a:r>
            <a:br>
              <a:rPr lang="en-GB" altLang="en-US" sz="1400" dirty="0"/>
            </a:br>
            <a:r>
              <a:rPr lang="en-GB" altLang="en-US" sz="1400" dirty="0"/>
              <a:t/>
            </a:r>
            <a:br>
              <a:rPr lang="en-GB" altLang="en-US" sz="1400" dirty="0"/>
            </a:br>
            <a:r>
              <a:rPr lang="en-GB" altLang="en-US" sz="1400" dirty="0"/>
              <a:t>2.   The Charge is stored in Bells until the timing is right for the charge to be dropped into the Furnace.</a:t>
            </a:r>
            <a:br>
              <a:rPr lang="en-GB" altLang="en-US" sz="1400" dirty="0"/>
            </a:br>
            <a:r>
              <a:rPr lang="en-GB" altLang="en-US" sz="1400" dirty="0"/>
              <a:t/>
            </a:r>
            <a:br>
              <a:rPr lang="en-GB" altLang="en-US" sz="1400" dirty="0"/>
            </a:br>
            <a:r>
              <a:rPr lang="en-GB" altLang="en-US" sz="1400" dirty="0"/>
              <a:t>3.   Hot air is then blown through pipes called Tuyeres, to fire the mixture.</a:t>
            </a:r>
            <a:br>
              <a:rPr lang="en-GB" altLang="en-US" sz="1400" dirty="0"/>
            </a:br>
            <a:r>
              <a:rPr lang="en-GB" altLang="en-US" sz="1400" dirty="0"/>
              <a:t/>
            </a:r>
            <a:br>
              <a:rPr lang="en-GB" altLang="en-US" sz="1400" dirty="0"/>
            </a:br>
            <a:r>
              <a:rPr lang="en-GB" altLang="en-US" sz="1400" dirty="0"/>
              <a:t>4.   The Coke burns to increase the temperature in the Furnace.</a:t>
            </a:r>
            <a:br>
              <a:rPr lang="en-GB" altLang="en-US" sz="1400" dirty="0"/>
            </a:br>
            <a:r>
              <a:rPr lang="en-GB" altLang="en-US" sz="1400" dirty="0"/>
              <a:t/>
            </a:r>
            <a:br>
              <a:rPr lang="en-GB" altLang="en-US" sz="1400" dirty="0"/>
            </a:br>
            <a:r>
              <a:rPr lang="en-GB" altLang="en-US" sz="1400" dirty="0"/>
              <a:t>5.   The Limestone attracts the impurities in the Iron Ore and forms Slag. This Slag is lighter than the molten Iron and so floats on top of it.</a:t>
            </a:r>
            <a:br>
              <a:rPr lang="en-GB" altLang="en-US" sz="1400" dirty="0"/>
            </a:br>
            <a:r>
              <a:rPr lang="en-GB" altLang="en-US" sz="1400" dirty="0"/>
              <a:t/>
            </a:r>
            <a:br>
              <a:rPr lang="en-GB" altLang="en-US" sz="1400" dirty="0"/>
            </a:br>
            <a:r>
              <a:rPr lang="en-GB" altLang="en-US" sz="1400" dirty="0"/>
              <a:t>6.   As the Furnace fills, the molten Iron is Tapped off. The Slag is also tapped off at regular intervals.</a:t>
            </a:r>
            <a:br>
              <a:rPr lang="en-GB" altLang="en-US" sz="1400" dirty="0"/>
            </a:br>
            <a:r>
              <a:rPr lang="en-GB" altLang="en-US" sz="1400" dirty="0"/>
              <a:t/>
            </a:r>
            <a:br>
              <a:rPr lang="en-GB" altLang="en-US" sz="1400" dirty="0"/>
            </a:br>
            <a:r>
              <a:rPr lang="en-GB" altLang="en-US" sz="1400" dirty="0"/>
              <a:t>Most Iron is taken straight from the Blast Furnace to the Steel Mill, but some is poured into buckets called Pigs. This Iron is called Pig Iron and is used to make Cast Iron.</a:t>
            </a:r>
          </a:p>
        </p:txBody>
      </p:sp>
    </p:spTree>
    <p:extLst>
      <p:ext uri="{BB962C8B-B14F-4D97-AF65-F5344CB8AC3E}">
        <p14:creationId xmlns:p14="http://schemas.microsoft.com/office/powerpoint/2010/main" val="35057224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46716" y="6364151"/>
            <a:ext cx="4114800" cy="365125"/>
          </a:xfrm>
        </p:spPr>
        <p:txBody>
          <a:bodyPr/>
          <a:lstStyle/>
          <a:p>
            <a:r>
              <a:rPr lang="en-IN" dirty="0" smtClean="0"/>
              <a:t>THEIS PRECISION STEEL INDIA PVT. LTD., NAVSARI, GUJARAT</a:t>
            </a:r>
            <a:endParaRPr lang="en-IN" dirty="0"/>
          </a:p>
        </p:txBody>
      </p:sp>
      <p:sp>
        <p:nvSpPr>
          <p:cNvPr id="5" name="Slide Number Placeholder 4"/>
          <p:cNvSpPr>
            <a:spLocks noGrp="1"/>
          </p:cNvSpPr>
          <p:nvPr>
            <p:ph type="sldNum" sz="quarter" idx="12"/>
          </p:nvPr>
        </p:nvSpPr>
        <p:spPr/>
        <p:txBody>
          <a:bodyPr/>
          <a:lstStyle/>
          <a:p>
            <a:fld id="{F9D62937-8916-4DC5-967C-71DD0BAB9A83}" type="slidenum">
              <a:rPr lang="en-IN" smtClean="0"/>
              <a:t>7</a:t>
            </a:fld>
            <a:endParaRPr lang="en-IN"/>
          </a:p>
        </p:txBody>
      </p:sp>
      <p:sp>
        <p:nvSpPr>
          <p:cNvPr id="7" name="Text Box 17"/>
          <p:cNvSpPr txBox="1">
            <a:spLocks noChangeArrowheads="1"/>
          </p:cNvSpPr>
          <p:nvPr/>
        </p:nvSpPr>
        <p:spPr bwMode="auto">
          <a:xfrm>
            <a:off x="6437425" y="210289"/>
            <a:ext cx="14144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cs-CZ" altLang="en-US" sz="1400"/>
              <a:t>Hematite Fe</a:t>
            </a:r>
            <a:r>
              <a:rPr lang="cs-CZ" altLang="en-US" sz="1400" baseline="-25000"/>
              <a:t>2</a:t>
            </a:r>
            <a:r>
              <a:rPr lang="cs-CZ" altLang="en-US" sz="1400"/>
              <a:t>O</a:t>
            </a:r>
            <a:r>
              <a:rPr lang="cs-CZ" altLang="en-US" sz="1400" baseline="-25000"/>
              <a:t>3</a:t>
            </a:r>
            <a:endParaRPr lang="cs-CZ" altLang="en-US" sz="1400"/>
          </a:p>
        </p:txBody>
      </p:sp>
      <p:sp>
        <p:nvSpPr>
          <p:cNvPr id="8" name="Text Box 19"/>
          <p:cNvSpPr txBox="1">
            <a:spLocks noChangeArrowheads="1"/>
          </p:cNvSpPr>
          <p:nvPr/>
        </p:nvSpPr>
        <p:spPr bwMode="auto">
          <a:xfrm>
            <a:off x="6437425" y="642089"/>
            <a:ext cx="14827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cs-CZ" altLang="en-US" sz="1400"/>
              <a:t>Magnetite Fe</a:t>
            </a:r>
            <a:r>
              <a:rPr lang="cs-CZ" altLang="en-US" sz="1400" baseline="-25000"/>
              <a:t>3</a:t>
            </a:r>
            <a:r>
              <a:rPr lang="cs-CZ" altLang="en-US" sz="1400"/>
              <a:t>O</a:t>
            </a:r>
            <a:r>
              <a:rPr lang="cs-CZ" altLang="en-US" sz="1400" baseline="-25000"/>
              <a:t>4</a:t>
            </a:r>
            <a:endParaRPr lang="cs-CZ" altLang="en-US" sz="1400"/>
          </a:p>
        </p:txBody>
      </p:sp>
      <p:sp>
        <p:nvSpPr>
          <p:cNvPr id="9" name="Text Box 21"/>
          <p:cNvSpPr txBox="1">
            <a:spLocks noChangeArrowheads="1"/>
          </p:cNvSpPr>
          <p:nvPr/>
        </p:nvSpPr>
        <p:spPr bwMode="auto">
          <a:xfrm>
            <a:off x="8093188" y="210289"/>
            <a:ext cx="18573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cs-CZ" altLang="en-US" sz="1400"/>
              <a:t>Limonite Fe</a:t>
            </a:r>
            <a:r>
              <a:rPr lang="cs-CZ" altLang="en-US" sz="1400" baseline="-25000"/>
              <a:t>2</a:t>
            </a:r>
            <a:r>
              <a:rPr lang="cs-CZ" altLang="en-US" sz="1400"/>
              <a:t>O</a:t>
            </a:r>
            <a:r>
              <a:rPr lang="cs-CZ" altLang="en-US" sz="1400" baseline="-25000"/>
              <a:t>3. </a:t>
            </a:r>
            <a:r>
              <a:rPr lang="cs-CZ" altLang="en-US" sz="1400"/>
              <a:t>xH</a:t>
            </a:r>
            <a:r>
              <a:rPr lang="cs-CZ" altLang="en-US" sz="1400" baseline="-25000"/>
              <a:t>2</a:t>
            </a:r>
            <a:r>
              <a:rPr lang="cs-CZ" altLang="en-US" sz="1400"/>
              <a:t>O</a:t>
            </a:r>
          </a:p>
        </p:txBody>
      </p:sp>
      <p:sp>
        <p:nvSpPr>
          <p:cNvPr id="10" name="Text Box 23"/>
          <p:cNvSpPr txBox="1">
            <a:spLocks noChangeArrowheads="1"/>
          </p:cNvSpPr>
          <p:nvPr/>
        </p:nvSpPr>
        <p:spPr bwMode="auto">
          <a:xfrm>
            <a:off x="8453550" y="642089"/>
            <a:ext cx="1371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cs-CZ" altLang="en-US" sz="1400"/>
              <a:t>Siderite FeCO</a:t>
            </a:r>
            <a:r>
              <a:rPr lang="cs-CZ" altLang="en-US" sz="1400" baseline="-25000"/>
              <a:t>3</a:t>
            </a:r>
            <a:endParaRPr lang="cs-CZ" altLang="en-US" sz="1400"/>
          </a:p>
        </p:txBody>
      </p:sp>
      <p:sp>
        <p:nvSpPr>
          <p:cNvPr id="11" name="Text Box 24"/>
          <p:cNvSpPr txBox="1">
            <a:spLocks noChangeArrowheads="1"/>
          </p:cNvSpPr>
          <p:nvPr/>
        </p:nvSpPr>
        <p:spPr bwMode="auto">
          <a:xfrm>
            <a:off x="3125900" y="929427"/>
            <a:ext cx="20161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defRPr/>
            </a:pPr>
            <a:r>
              <a:rPr lang="cs-CZ" sz="2400" b="1">
                <a:effectLst>
                  <a:outerShdw blurRad="38100" dist="38100" dir="2700000" algn="tl">
                    <a:srgbClr val="C0C0C0"/>
                  </a:outerShdw>
                </a:effectLst>
                <a:latin typeface="Myriad Apple" pitchFamily="2" charset="0"/>
              </a:rPr>
              <a:t>Iron </a:t>
            </a:r>
          </a:p>
          <a:p>
            <a:pPr eaLnBrk="1" hangingPunct="1">
              <a:defRPr/>
            </a:pPr>
            <a:r>
              <a:rPr lang="cs-CZ" sz="2400" b="1">
                <a:effectLst>
                  <a:outerShdw blurRad="38100" dist="38100" dir="2700000" algn="tl">
                    <a:srgbClr val="C0C0C0"/>
                  </a:outerShdw>
                </a:effectLst>
                <a:latin typeface="Myriad Apple" pitchFamily="2" charset="0"/>
              </a:rPr>
              <a:t>Ore</a:t>
            </a:r>
          </a:p>
        </p:txBody>
      </p:sp>
      <p:sp>
        <p:nvSpPr>
          <p:cNvPr id="12" name="Line 26"/>
          <p:cNvSpPr>
            <a:spLocks noChangeShapeType="1"/>
          </p:cNvSpPr>
          <p:nvPr/>
        </p:nvSpPr>
        <p:spPr bwMode="auto">
          <a:xfrm>
            <a:off x="6150088" y="2513752"/>
            <a:ext cx="3816350" cy="0"/>
          </a:xfrm>
          <a:prstGeom prst="line">
            <a:avLst/>
          </a:prstGeom>
          <a:noFill/>
          <a:ln w="3175" cmpd="thinThick">
            <a:solidFill>
              <a:srgbClr val="FF3300"/>
            </a:solidFill>
            <a:round/>
            <a:headEnd/>
            <a:tailEnd/>
          </a:ln>
          <a:effectLst/>
          <a:scene3d>
            <a:camera prst="legacyPerspectiveTopRight"/>
            <a:lightRig rig="legacyFlat4" dir="t"/>
          </a:scene3d>
          <a:sp3d extrusionH="150800" prstMaterial="legacyMatte">
            <a:bevelT w="13500" h="13500" prst="angle"/>
            <a:bevelB w="13500" h="13500" prst="angle"/>
            <a:extrusionClr>
              <a:srgbClr val="FF3300"/>
            </a:extrusionClr>
            <a:contourClr>
              <a:srgbClr val="FF3300"/>
            </a:contourClr>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IN"/>
          </a:p>
        </p:txBody>
      </p:sp>
      <p:sp>
        <p:nvSpPr>
          <p:cNvPr id="13" name="Text Box 27"/>
          <p:cNvSpPr txBox="1">
            <a:spLocks noChangeArrowheads="1"/>
          </p:cNvSpPr>
          <p:nvPr/>
        </p:nvSpPr>
        <p:spPr bwMode="auto">
          <a:xfrm>
            <a:off x="7158150" y="1145327"/>
            <a:ext cx="19446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cs-CZ" altLang="en-US" sz="1400" b="1" i="1"/>
              <a:t>Fe content : 20 - 70%</a:t>
            </a:r>
          </a:p>
        </p:txBody>
      </p:sp>
      <p:sp>
        <p:nvSpPr>
          <p:cNvPr id="14" name="AutoShape 28"/>
          <p:cNvSpPr>
            <a:spLocks/>
          </p:cNvSpPr>
          <p:nvPr/>
        </p:nvSpPr>
        <p:spPr bwMode="auto">
          <a:xfrm rot="16200000">
            <a:off x="7986825" y="-618386"/>
            <a:ext cx="287338" cy="3240088"/>
          </a:xfrm>
          <a:prstGeom prst="leftBrace">
            <a:avLst>
              <a:gd name="adj1" fmla="val 109526"/>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en-US"/>
          </a:p>
        </p:txBody>
      </p:sp>
      <p:sp>
        <p:nvSpPr>
          <p:cNvPr id="15" name="Text Box 29"/>
          <p:cNvSpPr txBox="1">
            <a:spLocks noChangeArrowheads="1"/>
          </p:cNvSpPr>
          <p:nvPr/>
        </p:nvSpPr>
        <p:spPr bwMode="auto">
          <a:xfrm>
            <a:off x="6510450" y="1577127"/>
            <a:ext cx="5445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cs-CZ" altLang="en-US" sz="1400"/>
              <a:t>SiO</a:t>
            </a:r>
            <a:r>
              <a:rPr lang="cs-CZ" altLang="en-US" sz="1400" baseline="-25000"/>
              <a:t>2</a:t>
            </a:r>
            <a:endParaRPr lang="cs-CZ" altLang="en-US" sz="1400"/>
          </a:p>
        </p:txBody>
      </p:sp>
      <p:sp>
        <p:nvSpPr>
          <p:cNvPr id="16" name="Text Box 30"/>
          <p:cNvSpPr txBox="1">
            <a:spLocks noChangeArrowheads="1"/>
          </p:cNvSpPr>
          <p:nvPr/>
        </p:nvSpPr>
        <p:spPr bwMode="auto">
          <a:xfrm>
            <a:off x="7229588" y="1577127"/>
            <a:ext cx="6080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cs-CZ" altLang="en-US" sz="1400"/>
              <a:t>Al</a:t>
            </a:r>
            <a:r>
              <a:rPr lang="cs-CZ" altLang="en-US" sz="1400" baseline="-25000"/>
              <a:t>2</a:t>
            </a:r>
            <a:r>
              <a:rPr lang="cs-CZ" altLang="en-US" sz="1400"/>
              <a:t>O</a:t>
            </a:r>
            <a:r>
              <a:rPr lang="cs-CZ" altLang="en-US" sz="1400" baseline="-25000"/>
              <a:t>3</a:t>
            </a:r>
            <a:endParaRPr lang="cs-CZ" altLang="en-US" sz="1400"/>
          </a:p>
        </p:txBody>
      </p:sp>
      <p:sp>
        <p:nvSpPr>
          <p:cNvPr id="17" name="Text Box 31"/>
          <p:cNvSpPr txBox="1">
            <a:spLocks noChangeArrowheads="1"/>
          </p:cNvSpPr>
          <p:nvPr/>
        </p:nvSpPr>
        <p:spPr bwMode="auto">
          <a:xfrm>
            <a:off x="7950313" y="1577127"/>
            <a:ext cx="5492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cs-CZ" altLang="en-US" sz="1400"/>
              <a:t>CaO</a:t>
            </a:r>
          </a:p>
        </p:txBody>
      </p:sp>
      <p:sp>
        <p:nvSpPr>
          <p:cNvPr id="18" name="Text Box 32"/>
          <p:cNvSpPr txBox="1">
            <a:spLocks noChangeArrowheads="1"/>
          </p:cNvSpPr>
          <p:nvPr/>
        </p:nvSpPr>
        <p:spPr bwMode="auto">
          <a:xfrm>
            <a:off x="8598013" y="1577127"/>
            <a:ext cx="5683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cs-CZ" altLang="en-US" sz="1400"/>
              <a:t>MgO</a:t>
            </a:r>
          </a:p>
        </p:txBody>
      </p:sp>
      <p:sp>
        <p:nvSpPr>
          <p:cNvPr id="19" name="Text Box 33"/>
          <p:cNvSpPr txBox="1">
            <a:spLocks noChangeArrowheads="1"/>
          </p:cNvSpPr>
          <p:nvPr/>
        </p:nvSpPr>
        <p:spPr bwMode="auto">
          <a:xfrm>
            <a:off x="6581888" y="2008927"/>
            <a:ext cx="3540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cs-CZ" altLang="en-US" sz="2000" b="1">
                <a:solidFill>
                  <a:srgbClr val="FF3300"/>
                </a:solidFill>
              </a:rPr>
              <a:t>S</a:t>
            </a:r>
          </a:p>
        </p:txBody>
      </p:sp>
      <p:sp>
        <p:nvSpPr>
          <p:cNvPr id="20" name="Text Box 34"/>
          <p:cNvSpPr txBox="1">
            <a:spLocks noChangeArrowheads="1"/>
          </p:cNvSpPr>
          <p:nvPr/>
        </p:nvSpPr>
        <p:spPr bwMode="auto">
          <a:xfrm>
            <a:off x="6942250" y="2081952"/>
            <a:ext cx="2470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cs-CZ" altLang="en-US" sz="1400"/>
              <a:t>- unwanted,  less than 0,15%</a:t>
            </a:r>
          </a:p>
        </p:txBody>
      </p:sp>
      <p:sp>
        <p:nvSpPr>
          <p:cNvPr id="21" name="Text Box 35"/>
          <p:cNvSpPr txBox="1">
            <a:spLocks noChangeArrowheads="1"/>
          </p:cNvSpPr>
          <p:nvPr/>
        </p:nvSpPr>
        <p:spPr bwMode="auto">
          <a:xfrm>
            <a:off x="9318738" y="1577127"/>
            <a:ext cx="60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cs-CZ" altLang="en-US" sz="1400"/>
              <a:t>P, As</a:t>
            </a:r>
          </a:p>
        </p:txBody>
      </p:sp>
      <p:sp>
        <p:nvSpPr>
          <p:cNvPr id="22" name="Text Box 36"/>
          <p:cNvSpPr txBox="1">
            <a:spLocks noChangeArrowheads="1"/>
          </p:cNvSpPr>
          <p:nvPr/>
        </p:nvSpPr>
        <p:spPr bwMode="auto">
          <a:xfrm>
            <a:off x="2981438" y="2729652"/>
            <a:ext cx="2016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defRPr/>
            </a:pPr>
            <a:r>
              <a:rPr lang="cs-CZ" sz="2400" b="1">
                <a:effectLst>
                  <a:outerShdw blurRad="38100" dist="38100" dir="2700000" algn="tl">
                    <a:srgbClr val="C0C0C0"/>
                  </a:outerShdw>
                </a:effectLst>
                <a:latin typeface="Myriad Apple" pitchFamily="2" charset="0"/>
              </a:rPr>
              <a:t>Flux</a:t>
            </a:r>
          </a:p>
        </p:txBody>
      </p:sp>
      <p:sp>
        <p:nvSpPr>
          <p:cNvPr id="23" name="Text Box 37"/>
          <p:cNvSpPr txBox="1">
            <a:spLocks noChangeArrowheads="1"/>
          </p:cNvSpPr>
          <p:nvPr/>
        </p:nvSpPr>
        <p:spPr bwMode="auto">
          <a:xfrm>
            <a:off x="6292963" y="2874114"/>
            <a:ext cx="41036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cs-CZ" altLang="en-US" sz="1400"/>
              <a:t>Lime, dolomite CaMgCO</a:t>
            </a:r>
            <a:r>
              <a:rPr lang="cs-CZ" altLang="en-US" sz="1400" baseline="-25000"/>
              <a:t>3 </a:t>
            </a:r>
            <a:r>
              <a:rPr lang="cs-CZ" altLang="en-US" sz="1400"/>
              <a:t>, CaO</a:t>
            </a:r>
          </a:p>
        </p:txBody>
      </p:sp>
      <p:sp>
        <p:nvSpPr>
          <p:cNvPr id="24" name="AutoShape 38"/>
          <p:cNvSpPr>
            <a:spLocks noChangeArrowheads="1"/>
          </p:cNvSpPr>
          <p:nvPr/>
        </p:nvSpPr>
        <p:spPr bwMode="auto">
          <a:xfrm>
            <a:off x="4781663" y="1218352"/>
            <a:ext cx="792162" cy="287337"/>
          </a:xfrm>
          <a:prstGeom prst="rightArrow">
            <a:avLst>
              <a:gd name="adj1" fmla="val 50000"/>
              <a:gd name="adj2" fmla="val 68923"/>
            </a:avLst>
          </a:prstGeom>
          <a:solidFill>
            <a:srgbClr val="0000FF"/>
          </a:solidFill>
          <a:ln w="9525" algn="ctr">
            <a:solidFill>
              <a:srgbClr val="0000FF"/>
            </a:solidFill>
            <a:miter lim="800000"/>
            <a:headEnd/>
            <a:tailEnd/>
          </a:ln>
          <a:effectLst>
            <a:outerShdw dist="107763" dir="18900000" algn="ctr" rotWithShape="0">
              <a:schemeClr val="bg2">
                <a:alpha val="50000"/>
              </a:schemeClr>
            </a:outerShdw>
          </a:effec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en-US"/>
          </a:p>
        </p:txBody>
      </p:sp>
      <p:sp>
        <p:nvSpPr>
          <p:cNvPr id="25" name="AutoShape 40"/>
          <p:cNvSpPr>
            <a:spLocks noChangeArrowheads="1"/>
          </p:cNvSpPr>
          <p:nvPr/>
        </p:nvSpPr>
        <p:spPr bwMode="auto">
          <a:xfrm>
            <a:off x="4781663" y="2874114"/>
            <a:ext cx="792162" cy="287338"/>
          </a:xfrm>
          <a:prstGeom prst="rightArrow">
            <a:avLst>
              <a:gd name="adj1" fmla="val 50000"/>
              <a:gd name="adj2" fmla="val 68922"/>
            </a:avLst>
          </a:prstGeom>
          <a:solidFill>
            <a:srgbClr val="0000FF"/>
          </a:solidFill>
          <a:ln w="9525" algn="ctr">
            <a:solidFill>
              <a:srgbClr val="0000FF"/>
            </a:solidFill>
            <a:miter lim="800000"/>
            <a:headEnd/>
            <a:tailEnd/>
          </a:ln>
          <a:effectLst>
            <a:outerShdw dist="107763" dir="18900000" algn="ctr" rotWithShape="0">
              <a:schemeClr val="bg2">
                <a:alpha val="50000"/>
              </a:schemeClr>
            </a:outerShdw>
          </a:effec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en-US"/>
          </a:p>
        </p:txBody>
      </p:sp>
      <p:sp>
        <p:nvSpPr>
          <p:cNvPr id="26" name="Line 41"/>
          <p:cNvSpPr>
            <a:spLocks noChangeShapeType="1"/>
          </p:cNvSpPr>
          <p:nvPr/>
        </p:nvSpPr>
        <p:spPr bwMode="auto">
          <a:xfrm>
            <a:off x="6150088" y="3593252"/>
            <a:ext cx="3816350" cy="0"/>
          </a:xfrm>
          <a:prstGeom prst="line">
            <a:avLst/>
          </a:prstGeom>
          <a:noFill/>
          <a:ln w="3175" cmpd="thinThick">
            <a:solidFill>
              <a:srgbClr val="FF3300"/>
            </a:solidFill>
            <a:round/>
            <a:headEnd/>
            <a:tailEnd/>
          </a:ln>
          <a:effectLst/>
          <a:scene3d>
            <a:camera prst="legacyPerspectiveTopRight"/>
            <a:lightRig rig="legacyFlat4" dir="t"/>
          </a:scene3d>
          <a:sp3d extrusionH="150800" prstMaterial="legacyMatte">
            <a:bevelT w="13500" h="13500" prst="angle"/>
            <a:bevelB w="13500" h="13500" prst="angle"/>
            <a:extrusionClr>
              <a:srgbClr val="FF3300"/>
            </a:extrusionClr>
            <a:contourClr>
              <a:srgbClr val="FF3300"/>
            </a:contourClr>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IN"/>
          </a:p>
        </p:txBody>
      </p:sp>
      <p:sp>
        <p:nvSpPr>
          <p:cNvPr id="27" name="Text Box 42"/>
          <p:cNvSpPr txBox="1">
            <a:spLocks noChangeArrowheads="1"/>
          </p:cNvSpPr>
          <p:nvPr/>
        </p:nvSpPr>
        <p:spPr bwMode="auto">
          <a:xfrm>
            <a:off x="2910000" y="3953614"/>
            <a:ext cx="2016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defRPr/>
            </a:pPr>
            <a:r>
              <a:rPr lang="cs-CZ" sz="2400" b="1" dirty="0">
                <a:effectLst>
                  <a:outerShdw blurRad="38100" dist="38100" dir="2700000" algn="tl">
                    <a:srgbClr val="C0C0C0"/>
                  </a:outerShdw>
                </a:effectLst>
                <a:latin typeface="Myriad Apple" pitchFamily="2" charset="0"/>
              </a:rPr>
              <a:t>Coke</a:t>
            </a:r>
          </a:p>
        </p:txBody>
      </p:sp>
      <p:sp>
        <p:nvSpPr>
          <p:cNvPr id="28" name="Text Box 43"/>
          <p:cNvSpPr txBox="1">
            <a:spLocks noChangeArrowheads="1"/>
          </p:cNvSpPr>
          <p:nvPr/>
        </p:nvSpPr>
        <p:spPr bwMode="auto">
          <a:xfrm>
            <a:off x="6292963" y="4098077"/>
            <a:ext cx="41036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cs-CZ" altLang="en-US" sz="1400" dirty="0"/>
              <a:t>Metallurgical coke</a:t>
            </a:r>
          </a:p>
        </p:txBody>
      </p:sp>
      <p:sp>
        <p:nvSpPr>
          <p:cNvPr id="29" name="AutoShape 44"/>
          <p:cNvSpPr>
            <a:spLocks noChangeArrowheads="1"/>
          </p:cNvSpPr>
          <p:nvPr/>
        </p:nvSpPr>
        <p:spPr bwMode="auto">
          <a:xfrm>
            <a:off x="4853100" y="4098077"/>
            <a:ext cx="792163" cy="287337"/>
          </a:xfrm>
          <a:prstGeom prst="rightArrow">
            <a:avLst>
              <a:gd name="adj1" fmla="val 50000"/>
              <a:gd name="adj2" fmla="val 68923"/>
            </a:avLst>
          </a:prstGeom>
          <a:solidFill>
            <a:srgbClr val="0000FF"/>
          </a:solidFill>
          <a:ln w="9525" algn="ctr">
            <a:solidFill>
              <a:srgbClr val="0000FF"/>
            </a:solidFill>
            <a:miter lim="800000"/>
            <a:headEnd/>
            <a:tailEnd/>
          </a:ln>
          <a:effectLst>
            <a:outerShdw dist="107763" dir="18900000" algn="ctr" rotWithShape="0">
              <a:schemeClr val="bg2">
                <a:alpha val="50000"/>
              </a:schemeClr>
            </a:outerShdw>
          </a:effec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en-US"/>
          </a:p>
        </p:txBody>
      </p:sp>
      <p:pic>
        <p:nvPicPr>
          <p:cNvPr id="30" name="Picture 45" descr="iron-ore-closeu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3013" y="856402"/>
            <a:ext cx="140335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46" descr="limesto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3013" y="2369289"/>
            <a:ext cx="1381125"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47" descr="mvc-002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1575" y="3737714"/>
            <a:ext cx="1350963"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Box 32"/>
          <p:cNvSpPr txBox="1"/>
          <p:nvPr/>
        </p:nvSpPr>
        <p:spPr>
          <a:xfrm>
            <a:off x="264590" y="210289"/>
            <a:ext cx="6028373" cy="369332"/>
          </a:xfrm>
          <a:prstGeom prst="rect">
            <a:avLst/>
          </a:prstGeom>
          <a:noFill/>
        </p:spPr>
        <p:txBody>
          <a:bodyPr wrap="square" rtlCol="0">
            <a:spAutoFit/>
          </a:bodyPr>
          <a:lstStyle/>
          <a:p>
            <a:pPr marL="285750" indent="-285750">
              <a:buFont typeface="Wingdings" panose="05000000000000000000" pitchFamily="2" charset="2"/>
              <a:buChar char="v"/>
            </a:pPr>
            <a:r>
              <a:rPr lang="en-IN" b="1" dirty="0" smtClean="0">
                <a:latin typeface="Times New Roman" panose="02020603050405020304" pitchFamily="18" charset="0"/>
                <a:cs typeface="Times New Roman" panose="02020603050405020304" pitchFamily="18" charset="0"/>
              </a:rPr>
              <a:t>Raw Material for Blast Furnace :</a:t>
            </a:r>
            <a:endParaRPr lang="en-IN" b="1" dirty="0">
              <a:latin typeface="Times New Roman" panose="02020603050405020304" pitchFamily="18" charset="0"/>
              <a:cs typeface="Times New Roman" panose="02020603050405020304" pitchFamily="18" charset="0"/>
            </a:endParaRPr>
          </a:p>
        </p:txBody>
      </p:sp>
      <p:sp>
        <p:nvSpPr>
          <p:cNvPr id="34" name="Text Box 42"/>
          <p:cNvSpPr txBox="1">
            <a:spLocks noChangeArrowheads="1"/>
          </p:cNvSpPr>
          <p:nvPr/>
        </p:nvSpPr>
        <p:spPr bwMode="auto">
          <a:xfrm>
            <a:off x="2001463" y="5116606"/>
            <a:ext cx="224887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defRPr/>
            </a:pPr>
            <a:r>
              <a:rPr lang="en-IN" sz="2400" b="1" dirty="0" smtClean="0">
                <a:effectLst>
                  <a:outerShdw blurRad="38100" dist="38100" dir="2700000" algn="tl">
                    <a:srgbClr val="C0C0C0"/>
                  </a:outerShdw>
                </a:effectLst>
                <a:latin typeface="Myriad Apple" pitchFamily="2" charset="0"/>
              </a:rPr>
              <a:t>Hot Air / Gas</a:t>
            </a:r>
            <a:endParaRPr lang="cs-CZ" sz="2400" b="1" dirty="0">
              <a:effectLst>
                <a:outerShdw blurRad="38100" dist="38100" dir="2700000" algn="tl">
                  <a:srgbClr val="C0C0C0"/>
                </a:outerShdw>
              </a:effectLst>
              <a:latin typeface="Myriad Apple" pitchFamily="2" charset="0"/>
            </a:endParaRPr>
          </a:p>
        </p:txBody>
      </p:sp>
      <p:sp>
        <p:nvSpPr>
          <p:cNvPr id="35" name="AutoShape 44"/>
          <p:cNvSpPr>
            <a:spLocks noChangeArrowheads="1"/>
          </p:cNvSpPr>
          <p:nvPr/>
        </p:nvSpPr>
        <p:spPr bwMode="auto">
          <a:xfrm>
            <a:off x="4798761" y="5227213"/>
            <a:ext cx="792163" cy="287337"/>
          </a:xfrm>
          <a:prstGeom prst="rightArrow">
            <a:avLst>
              <a:gd name="adj1" fmla="val 50000"/>
              <a:gd name="adj2" fmla="val 68923"/>
            </a:avLst>
          </a:prstGeom>
          <a:solidFill>
            <a:srgbClr val="0000FF"/>
          </a:solidFill>
          <a:ln w="9525" algn="ctr">
            <a:solidFill>
              <a:srgbClr val="0000FF"/>
            </a:solidFill>
            <a:miter lim="800000"/>
            <a:headEnd/>
            <a:tailEnd/>
          </a:ln>
          <a:effectLst>
            <a:outerShdw dist="107763" dir="18900000" algn="ctr" rotWithShape="0">
              <a:schemeClr val="bg2">
                <a:alpha val="50000"/>
              </a:schemeClr>
            </a:outerShdw>
          </a:effec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en-US"/>
          </a:p>
        </p:txBody>
      </p:sp>
      <p:sp>
        <p:nvSpPr>
          <p:cNvPr id="36" name="Text Box 43"/>
          <p:cNvSpPr txBox="1">
            <a:spLocks noChangeArrowheads="1"/>
          </p:cNvSpPr>
          <p:nvPr/>
        </p:nvSpPr>
        <p:spPr bwMode="auto">
          <a:xfrm>
            <a:off x="6150088" y="5227213"/>
            <a:ext cx="41036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IN" altLang="en-US" sz="1400" dirty="0" smtClean="0"/>
              <a:t>Coke oven / Blast Furnace Gas / Hot Air</a:t>
            </a:r>
            <a:endParaRPr lang="cs-CZ" altLang="en-US" sz="1400" dirty="0"/>
          </a:p>
        </p:txBody>
      </p:sp>
      <p:sp>
        <p:nvSpPr>
          <p:cNvPr id="37" name="Line 41"/>
          <p:cNvSpPr>
            <a:spLocks noChangeShapeType="1"/>
          </p:cNvSpPr>
          <p:nvPr/>
        </p:nvSpPr>
        <p:spPr bwMode="auto">
          <a:xfrm>
            <a:off x="6134213" y="4869058"/>
            <a:ext cx="3816350" cy="0"/>
          </a:xfrm>
          <a:prstGeom prst="line">
            <a:avLst/>
          </a:prstGeom>
          <a:noFill/>
          <a:ln w="3175" cmpd="thinThick">
            <a:solidFill>
              <a:srgbClr val="FF3300"/>
            </a:solidFill>
            <a:round/>
            <a:headEnd/>
            <a:tailEnd/>
          </a:ln>
          <a:effectLst/>
          <a:scene3d>
            <a:camera prst="legacyPerspectiveTopRight"/>
            <a:lightRig rig="legacyFlat4" dir="t"/>
          </a:scene3d>
          <a:sp3d extrusionH="150800" prstMaterial="legacyMatte">
            <a:bevelT w="13500" h="13500" prst="angle"/>
            <a:bevelB w="13500" h="13500" prst="angle"/>
            <a:extrusionClr>
              <a:srgbClr val="FF3300"/>
            </a:extrusionClr>
            <a:contourClr>
              <a:srgbClr val="FF3300"/>
            </a:contourClr>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IN"/>
          </a:p>
        </p:txBody>
      </p:sp>
    </p:spTree>
    <p:extLst>
      <p:ext uri="{BB962C8B-B14F-4D97-AF65-F5344CB8AC3E}">
        <p14:creationId xmlns:p14="http://schemas.microsoft.com/office/powerpoint/2010/main" val="17645865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215900" y="6356349"/>
            <a:ext cx="4114800" cy="365125"/>
          </a:xfrm>
        </p:spPr>
        <p:txBody>
          <a:bodyPr/>
          <a:lstStyle/>
          <a:p>
            <a:r>
              <a:rPr lang="en-IN" smtClean="0"/>
              <a:t>THEIS PRECISION STEEL INDIA PVT. LTD., NAVSARI, GUJARAT</a:t>
            </a:r>
            <a:endParaRPr lang="en-IN"/>
          </a:p>
        </p:txBody>
      </p:sp>
      <p:sp>
        <p:nvSpPr>
          <p:cNvPr id="5" name="Slide Number Placeholder 4"/>
          <p:cNvSpPr>
            <a:spLocks noGrp="1"/>
          </p:cNvSpPr>
          <p:nvPr>
            <p:ph type="sldNum" sz="quarter" idx="12"/>
          </p:nvPr>
        </p:nvSpPr>
        <p:spPr/>
        <p:txBody>
          <a:bodyPr/>
          <a:lstStyle/>
          <a:p>
            <a:fld id="{F9D62937-8916-4DC5-967C-71DD0BAB9A83}" type="slidenum">
              <a:rPr lang="en-IN" smtClean="0"/>
              <a:t>8</a:t>
            </a:fld>
            <a:endParaRPr lang="en-IN"/>
          </a:p>
        </p:txBody>
      </p:sp>
      <p:pic>
        <p:nvPicPr>
          <p:cNvPr id="6" name="Picture 5"/>
          <p:cNvPicPr>
            <a:picLocks noChangeAspect="1"/>
          </p:cNvPicPr>
          <p:nvPr/>
        </p:nvPicPr>
        <p:blipFill rotWithShape="1">
          <a:blip r:embed="rId2"/>
          <a:srcRect l="35788" t="12163" r="23360" b="26855"/>
          <a:stretch/>
        </p:blipFill>
        <p:spPr>
          <a:xfrm>
            <a:off x="2582911" y="260064"/>
            <a:ext cx="7263944" cy="6096286"/>
          </a:xfrm>
          <a:prstGeom prst="rect">
            <a:avLst/>
          </a:prstGeom>
        </p:spPr>
      </p:pic>
      <p:sp>
        <p:nvSpPr>
          <p:cNvPr id="8" name="Rectangle 5"/>
          <p:cNvSpPr>
            <a:spLocks noChangeArrowheads="1"/>
          </p:cNvSpPr>
          <p:nvPr/>
        </p:nvSpPr>
        <p:spPr bwMode="auto">
          <a:xfrm>
            <a:off x="492897" y="250825"/>
            <a:ext cx="4862875"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defTabSz="762000">
              <a:spcBef>
                <a:spcPct val="20000"/>
              </a:spcBef>
              <a:buChar char="•"/>
              <a:defRPr sz="3200">
                <a:solidFill>
                  <a:schemeClr val="tx1"/>
                </a:solidFill>
                <a:latin typeface="Arial" panose="020B0604020202020204" pitchFamily="34" charset="0"/>
              </a:defRPr>
            </a:lvl1pPr>
            <a:lvl2pPr marL="571500" indent="-285750" defTabSz="762000">
              <a:spcBef>
                <a:spcPct val="20000"/>
              </a:spcBef>
              <a:buChar char="–"/>
              <a:defRPr sz="2800">
                <a:solidFill>
                  <a:schemeClr val="tx1"/>
                </a:solidFill>
                <a:latin typeface="Arial" panose="020B0604020202020204" pitchFamily="34" charset="0"/>
              </a:defRPr>
            </a:lvl2pPr>
            <a:lvl3pPr marL="1143000" indent="-228600" defTabSz="762000">
              <a:spcBef>
                <a:spcPct val="20000"/>
              </a:spcBef>
              <a:buChar char="•"/>
              <a:defRPr sz="2400">
                <a:solidFill>
                  <a:schemeClr val="tx1"/>
                </a:solidFill>
                <a:latin typeface="Arial" panose="020B0604020202020204" pitchFamily="34" charset="0"/>
              </a:defRPr>
            </a:lvl3pPr>
            <a:lvl4pPr marL="1714500" indent="-228600" defTabSz="762000">
              <a:spcBef>
                <a:spcPct val="20000"/>
              </a:spcBef>
              <a:buChar char="–"/>
              <a:defRPr sz="2000">
                <a:solidFill>
                  <a:schemeClr val="tx1"/>
                </a:solidFill>
                <a:latin typeface="Arial" panose="020B0604020202020204" pitchFamily="34" charset="0"/>
              </a:defRPr>
            </a:lvl4pPr>
            <a:lvl5pPr marL="2286000" indent="-228600" defTabSz="762000">
              <a:spcBef>
                <a:spcPct val="20000"/>
              </a:spcBef>
              <a:buChar char="»"/>
              <a:defRPr sz="2000">
                <a:solidFill>
                  <a:schemeClr val="tx1"/>
                </a:solidFill>
                <a:latin typeface="Arial" panose="020B0604020202020204" pitchFamily="34" charset="0"/>
              </a:defRPr>
            </a:lvl5pPr>
            <a:lvl6pPr marL="27432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6pPr>
            <a:lvl7pPr marL="32004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7pPr>
            <a:lvl8pPr marL="36576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8pPr>
            <a:lvl9pPr marL="41148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a:spcBef>
                <a:spcPct val="0"/>
              </a:spcBef>
              <a:buFont typeface="Wingdings" panose="05000000000000000000" pitchFamily="2" charset="2"/>
              <a:buChar char="q"/>
            </a:pPr>
            <a:r>
              <a:rPr lang="en-IN" altLang="en-US" sz="2400" b="1" dirty="0" smtClean="0">
                <a:latin typeface="Times New Roman" panose="02020603050405020304" pitchFamily="18" charset="0"/>
                <a:cs typeface="Times New Roman" panose="02020603050405020304" pitchFamily="18" charset="0"/>
              </a:rPr>
              <a:t>Schematic diagram of B/F </a:t>
            </a:r>
            <a:r>
              <a:rPr lang="cs-CZ" altLang="en-US" sz="2400" b="1" dirty="0" smtClean="0">
                <a:latin typeface="Times New Roman" panose="02020603050405020304" pitchFamily="18" charset="0"/>
                <a:cs typeface="Times New Roman" panose="02020603050405020304" pitchFamily="18" charset="0"/>
              </a:rPr>
              <a:t> </a:t>
            </a:r>
            <a:r>
              <a:rPr lang="en-IN" altLang="en-US" sz="2400" b="1" dirty="0" smtClean="0">
                <a:latin typeface="Times New Roman" panose="02020603050405020304" pitchFamily="18" charset="0"/>
                <a:cs typeface="Times New Roman" panose="02020603050405020304" pitchFamily="18" charset="0"/>
              </a:rPr>
              <a:t>:</a:t>
            </a:r>
            <a:endParaRPr lang="en-US" alt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44447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82278" y="6356350"/>
            <a:ext cx="4114800" cy="365125"/>
          </a:xfrm>
        </p:spPr>
        <p:txBody>
          <a:bodyPr/>
          <a:lstStyle/>
          <a:p>
            <a:r>
              <a:rPr lang="en-IN" dirty="0" smtClean="0"/>
              <a:t>THEIS PRECISION STEEL INDIA PVT. LTD., NAVSARI, GUJARAT</a:t>
            </a:r>
            <a:endParaRPr lang="en-IN" dirty="0"/>
          </a:p>
        </p:txBody>
      </p:sp>
      <p:sp>
        <p:nvSpPr>
          <p:cNvPr id="5" name="Slide Number Placeholder 4"/>
          <p:cNvSpPr>
            <a:spLocks noGrp="1"/>
          </p:cNvSpPr>
          <p:nvPr>
            <p:ph type="sldNum" sz="quarter" idx="12"/>
          </p:nvPr>
        </p:nvSpPr>
        <p:spPr/>
        <p:txBody>
          <a:bodyPr/>
          <a:lstStyle/>
          <a:p>
            <a:fld id="{F9D62937-8916-4DC5-967C-71DD0BAB9A83}" type="slidenum">
              <a:rPr lang="en-IN" smtClean="0"/>
              <a:t>9</a:t>
            </a:fld>
            <a:endParaRPr lang="en-IN"/>
          </a:p>
        </p:txBody>
      </p:sp>
      <p:pic>
        <p:nvPicPr>
          <p:cNvPr id="6" name="Picture 4" descr="FG24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1756" y="250825"/>
            <a:ext cx="8207375" cy="610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p:cNvSpPr>
            <a:spLocks noChangeArrowheads="1"/>
          </p:cNvSpPr>
          <p:nvPr/>
        </p:nvSpPr>
        <p:spPr bwMode="auto">
          <a:xfrm>
            <a:off x="492897" y="250825"/>
            <a:ext cx="4862875"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defTabSz="762000">
              <a:spcBef>
                <a:spcPct val="20000"/>
              </a:spcBef>
              <a:buChar char="•"/>
              <a:defRPr sz="3200">
                <a:solidFill>
                  <a:schemeClr val="tx1"/>
                </a:solidFill>
                <a:latin typeface="Arial" panose="020B0604020202020204" pitchFamily="34" charset="0"/>
              </a:defRPr>
            </a:lvl1pPr>
            <a:lvl2pPr marL="571500" indent="-285750" defTabSz="762000">
              <a:spcBef>
                <a:spcPct val="20000"/>
              </a:spcBef>
              <a:buChar char="–"/>
              <a:defRPr sz="2800">
                <a:solidFill>
                  <a:schemeClr val="tx1"/>
                </a:solidFill>
                <a:latin typeface="Arial" panose="020B0604020202020204" pitchFamily="34" charset="0"/>
              </a:defRPr>
            </a:lvl2pPr>
            <a:lvl3pPr marL="1143000" indent="-228600" defTabSz="762000">
              <a:spcBef>
                <a:spcPct val="20000"/>
              </a:spcBef>
              <a:buChar char="•"/>
              <a:defRPr sz="2400">
                <a:solidFill>
                  <a:schemeClr val="tx1"/>
                </a:solidFill>
                <a:latin typeface="Arial" panose="020B0604020202020204" pitchFamily="34" charset="0"/>
              </a:defRPr>
            </a:lvl3pPr>
            <a:lvl4pPr marL="1714500" indent="-228600" defTabSz="762000">
              <a:spcBef>
                <a:spcPct val="20000"/>
              </a:spcBef>
              <a:buChar char="–"/>
              <a:defRPr sz="2000">
                <a:solidFill>
                  <a:schemeClr val="tx1"/>
                </a:solidFill>
                <a:latin typeface="Arial" panose="020B0604020202020204" pitchFamily="34" charset="0"/>
              </a:defRPr>
            </a:lvl4pPr>
            <a:lvl5pPr marL="2286000" indent="-228600" defTabSz="762000">
              <a:spcBef>
                <a:spcPct val="20000"/>
              </a:spcBef>
              <a:buChar char="»"/>
              <a:defRPr sz="2000">
                <a:solidFill>
                  <a:schemeClr val="tx1"/>
                </a:solidFill>
                <a:latin typeface="Arial" panose="020B0604020202020204" pitchFamily="34" charset="0"/>
              </a:defRPr>
            </a:lvl5pPr>
            <a:lvl6pPr marL="27432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6pPr>
            <a:lvl7pPr marL="32004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7pPr>
            <a:lvl8pPr marL="36576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8pPr>
            <a:lvl9pPr marL="41148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a:spcBef>
                <a:spcPct val="0"/>
              </a:spcBef>
              <a:buFont typeface="Wingdings" panose="05000000000000000000" pitchFamily="2" charset="2"/>
              <a:buChar char="q"/>
            </a:pPr>
            <a:r>
              <a:rPr lang="cs-CZ" altLang="en-US" sz="2400" b="1" dirty="0">
                <a:latin typeface="Times New Roman" panose="02020603050405020304" pitchFamily="18" charset="0"/>
                <a:cs typeface="Times New Roman" panose="02020603050405020304" pitchFamily="18" charset="0"/>
              </a:rPr>
              <a:t>Main reactions in blast </a:t>
            </a:r>
            <a:r>
              <a:rPr lang="cs-CZ" altLang="en-US" sz="2400" b="1" dirty="0" smtClean="0">
                <a:latin typeface="Times New Roman" panose="02020603050405020304" pitchFamily="18" charset="0"/>
                <a:cs typeface="Times New Roman" panose="02020603050405020304" pitchFamily="18" charset="0"/>
              </a:rPr>
              <a:t>furnace </a:t>
            </a:r>
            <a:r>
              <a:rPr lang="en-IN" altLang="en-US" sz="2400" b="1" dirty="0" smtClean="0">
                <a:latin typeface="Times New Roman" panose="02020603050405020304" pitchFamily="18" charset="0"/>
                <a:cs typeface="Times New Roman" panose="02020603050405020304" pitchFamily="18" charset="0"/>
              </a:rPr>
              <a:t>:</a:t>
            </a:r>
            <a:endParaRPr lang="en-US" altLang="en-US" sz="2400" b="1" dirty="0">
              <a:latin typeface="Times New Roman" panose="02020603050405020304" pitchFamily="18" charset="0"/>
              <a:cs typeface="Times New Roman" panose="02020603050405020304" pitchFamily="18" charset="0"/>
            </a:endParaRPr>
          </a:p>
        </p:txBody>
      </p:sp>
      <p:sp>
        <p:nvSpPr>
          <p:cNvPr id="8" name="Text Box 13"/>
          <p:cNvSpPr txBox="1">
            <a:spLocks noChangeArrowheads="1"/>
          </p:cNvSpPr>
          <p:nvPr/>
        </p:nvSpPr>
        <p:spPr bwMode="auto">
          <a:xfrm>
            <a:off x="5202918" y="5435600"/>
            <a:ext cx="1008063" cy="244475"/>
          </a:xfrm>
          <a:prstGeom prst="rect">
            <a:avLst/>
          </a:prstGeom>
          <a:solidFill>
            <a:srgbClr val="FFFF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1200"/>
              </a:lnSpc>
              <a:spcBef>
                <a:spcPct val="50000"/>
              </a:spcBef>
            </a:pPr>
            <a:endParaRPr lang="en-US" altLang="en-US" sz="1200" b="1"/>
          </a:p>
        </p:txBody>
      </p:sp>
    </p:spTree>
    <p:extLst>
      <p:ext uri="{BB962C8B-B14F-4D97-AF65-F5344CB8AC3E}">
        <p14:creationId xmlns:p14="http://schemas.microsoft.com/office/powerpoint/2010/main" val="377358999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612</TotalTime>
  <Words>991</Words>
  <Application>Microsoft Office PowerPoint</Application>
  <PresentationFormat>Widescreen</PresentationFormat>
  <Paragraphs>282</Paragraphs>
  <Slides>29</Slides>
  <Notes>2</Notes>
  <HiddenSlides>0</HiddenSlides>
  <MMClips>0</MMClips>
  <ScaleCrop>false</ScaleCrop>
  <HeadingPairs>
    <vt:vector size="8" baseType="variant">
      <vt:variant>
        <vt:lpstr>Fonts Used</vt:lpstr>
      </vt:variant>
      <vt:variant>
        <vt:i4>15</vt:i4>
      </vt:variant>
      <vt:variant>
        <vt:lpstr>Theme</vt:lpstr>
      </vt:variant>
      <vt:variant>
        <vt:i4>2</vt:i4>
      </vt:variant>
      <vt:variant>
        <vt:lpstr>Embedded OLE Servers</vt:lpstr>
      </vt:variant>
      <vt:variant>
        <vt:i4>2</vt:i4>
      </vt:variant>
      <vt:variant>
        <vt:lpstr>Slide Titles</vt:lpstr>
      </vt:variant>
      <vt:variant>
        <vt:i4>29</vt:i4>
      </vt:variant>
    </vt:vector>
  </HeadingPairs>
  <TitlesOfParts>
    <vt:vector size="48" baseType="lpstr">
      <vt:lpstr>Arial Unicode MS</vt:lpstr>
      <vt:lpstr>ＭＳ Ｐゴシック</vt:lpstr>
      <vt:lpstr>Arial</vt:lpstr>
      <vt:lpstr>Calibri</vt:lpstr>
      <vt:lpstr>Calibri Light</vt:lpstr>
      <vt:lpstr>Century Gothic</vt:lpstr>
      <vt:lpstr>Lucida Calligraphy</vt:lpstr>
      <vt:lpstr>Maiandra GD</vt:lpstr>
      <vt:lpstr>Myriad Apple</vt:lpstr>
      <vt:lpstr>Myriad Pro</vt:lpstr>
      <vt:lpstr>Osaka</vt:lpstr>
      <vt:lpstr>Symbol</vt:lpstr>
      <vt:lpstr>Times New Roman</vt:lpstr>
      <vt:lpstr>Wingdings</vt:lpstr>
      <vt:lpstr>Wingdings 3</vt:lpstr>
      <vt:lpstr>Ion</vt:lpstr>
      <vt:lpstr>Office Theme</vt:lpstr>
      <vt:lpstr>Image</vt:lpstr>
      <vt:lpstr>Fotografie</vt:lpstr>
      <vt:lpstr>PowerPoint Presentation</vt:lpstr>
      <vt:lpstr>Contents</vt:lpstr>
      <vt:lpstr>1. 3500BC Beads in Ancient Egypt for iron. 2. First Iron Production 3000BC Syria and Mesopotamia the comparatively advanced technique of hardening iron weapons by heat treatment was known to the Greeks about 1000 BC. 3. They were made by heating a mass of iron ore and charcoal in a forge or furnace having a forced draft.  4. The iron produced under these conditions usually contained about 3 percent of slag particles and 0.1 percent of other impurities. Occasionally this technique of iron`making produced, by accident, a true steel rather than wrought iron.  5. Ironworkers learned to make steel by heating wrought iron and charcoal in clay boxes for a period of several days. By this process the iron absorbed enough carbon to become a true steel.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BOS Steel batch 200 000 kg   O2 : 500 normal m3/min  20 min  Superficial velocity 1.5 m/s 250 vvm  Gas power input 60 kW/m3 (or 8 W/kg)  Mixing time 10-100 s  Whole cycle 50 min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IRON &amp; STEEL making  Start To finish</dc:title>
  <dc:creator>Windows User</dc:creator>
  <cp:lastModifiedBy>Bhavesh R Rana</cp:lastModifiedBy>
  <cp:revision>37</cp:revision>
  <dcterms:created xsi:type="dcterms:W3CDTF">2019-09-27T13:55:49Z</dcterms:created>
  <dcterms:modified xsi:type="dcterms:W3CDTF">2019-12-27T02:47:32Z</dcterms:modified>
</cp:coreProperties>
</file>