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4" r:id="rId5"/>
    <p:sldId id="259" r:id="rId6"/>
    <p:sldId id="260" r:id="rId7"/>
    <p:sldId id="261" r:id="rId8"/>
    <p:sldId id="262" r:id="rId9"/>
    <p:sldId id="263" r:id="rId10"/>
    <p:sldId id="265" r:id="rId11"/>
    <p:sldId id="287" r:id="rId12"/>
    <p:sldId id="266" r:id="rId13"/>
    <p:sldId id="286" r:id="rId14"/>
    <p:sldId id="267" r:id="rId15"/>
    <p:sldId id="268" r:id="rId16"/>
    <p:sldId id="292" r:id="rId17"/>
    <p:sldId id="282" r:id="rId18"/>
    <p:sldId id="270" r:id="rId19"/>
    <p:sldId id="288" r:id="rId20"/>
    <p:sldId id="293" r:id="rId21"/>
    <p:sldId id="289" r:id="rId22"/>
    <p:sldId id="274" r:id="rId23"/>
    <p:sldId id="290" r:id="rId24"/>
    <p:sldId id="275" r:id="rId25"/>
    <p:sldId id="278" r:id="rId26"/>
    <p:sldId id="276" r:id="rId27"/>
    <p:sldId id="281" r:id="rId28"/>
    <p:sldId id="291" r:id="rId29"/>
    <p:sldId id="280" r:id="rId30"/>
    <p:sldId id="277" r:id="rId31"/>
    <p:sldId id="284" r:id="rId32"/>
    <p:sldId id="279" r:id="rId33"/>
    <p:sldId id="294" r:id="rId34"/>
    <p:sldId id="271" r:id="rId35"/>
    <p:sldId id="272" r:id="rId36"/>
    <p:sldId id="273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75533-F07A-ED1B-F905-AB98CF1F0F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392E63-A88C-E5BF-28BE-C4ABC6AA8A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FCCF4F-A2C2-9F76-FE4B-91D97318A3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CE63-0F2D-4E9D-9901-F62C3BD9D8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C67E42-556C-264A-EC57-D8EF2E950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45EF6B-2B4D-D299-3701-A2E4267C2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6CB0-BB17-4C82-92AF-488AC6701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912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6C92-CC2B-9761-6245-A8D6680496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054E77-69D0-61F0-DB2B-843FCEECAC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EB9FC1-301B-9EDB-659A-154D34D40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CE63-0F2D-4E9D-9901-F62C3BD9D8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0B20A-363E-A7D5-714A-842D8533A9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224121-0623-A64A-CD1B-C78FE157D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6CB0-BB17-4C82-92AF-488AC6701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67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7503BF-00DF-E79D-C40A-19BD6F12DD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3D9683-DA54-8C6C-9BDA-181BD2835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1FCC16-A28B-8C51-A0D5-69089CB13E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CE63-0F2D-4E9D-9901-F62C3BD9D8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D0C83-0A5A-A336-C221-174725F0A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0DBAADC-CA7F-D9CD-0EB7-5FB779538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6CB0-BB17-4C82-92AF-488AC6701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433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DF7138-C260-C630-FA86-1276C87B3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A710AC-19E5-2E55-F9AF-5724C6EDC4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FB01C-EB88-1B65-66AC-5E564F85AB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CE63-0F2D-4E9D-9901-F62C3BD9D8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E1757A-C82A-A540-70F7-AFB9B0EED5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89CB22-C293-904C-C582-F969ED6D5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6CB0-BB17-4C82-92AF-488AC6701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0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D3AB49-48FA-B2B1-68B6-1C6E55103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623984-79C7-D75B-9FAA-74F5734E1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1509B2-5901-A79C-4EF8-A55905C3E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CE63-0F2D-4E9D-9901-F62C3BD9D8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FA6231-6720-95FF-5E5C-A6860718E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B32D9D-5871-AEE0-12F6-370DB7BF9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6CB0-BB17-4C82-92AF-488AC6701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739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C96A7-1E00-80EA-34CE-DF85E64A9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A8A9F7-FAD9-1754-B105-41E0606134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3763260-D7F4-FCC5-292A-6FD3926F65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73D72-D66E-7BE5-F8BE-5279ECF3E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CE63-0F2D-4E9D-9901-F62C3BD9D8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0E0C4E-43A8-4FF6-ED36-777910D94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307B30-9451-435F-66AE-0B53452C43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6CB0-BB17-4C82-92AF-488AC6701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74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84E74F-C1C0-99E5-4DF0-B7B89647E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9278E1-B00A-E8B8-8CFD-25108B6AB4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FBFAC4-3931-AF20-8612-F0FF04110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9A079C-5BC6-C950-B832-35F1272DE2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8A9D5B-AAAE-7002-D8DA-54ECDD0C1D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1482AFB-AE8D-8728-D1B6-0A04E8DEB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CE63-0F2D-4E9D-9901-F62C3BD9D8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9BAF4D-2093-6F3B-D4E1-279948182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7AC2DE0-1545-E3BB-DE81-C406E9017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6CB0-BB17-4C82-92AF-488AC6701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85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884AA0-8C25-9264-B84B-54EA1F828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58ACA7-0D72-3EB0-DDDE-89A6CE675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CE63-0F2D-4E9D-9901-F62C3BD9D8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513D25-EE86-D476-935E-F0D48F5FE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7090B-A5D2-926B-EACA-B851B9199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6CB0-BB17-4C82-92AF-488AC6701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031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FF10B01-4D48-2C36-C290-AA83875DC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CE63-0F2D-4E9D-9901-F62C3BD9D8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F5A10EB-CDAE-B6FF-9978-F1CC9C1A3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FF7882-0847-13F6-F7AC-E051A576C2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6CB0-BB17-4C82-92AF-488AC6701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586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AD1ED-847A-6F22-A4CB-78FC1142D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5AC01-21D6-CBC6-43FB-9C2109CC92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17079E-DE42-9531-B664-E9056BA59E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45D4C22-DD85-CBD1-872E-33963840E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CE63-0F2D-4E9D-9901-F62C3BD9D8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6AE1B8-0008-B3F3-54F8-097388356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271E41-3EF1-0F84-0390-82B3030D3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6CB0-BB17-4C82-92AF-488AC6701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4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35EB0-691D-C3B4-3817-F6C848E550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073BCC5-AA27-0160-7491-F29D7DD73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0C497-42F7-8A29-F547-7D1DFAEA6B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6339C5-6F43-9738-6224-74BEDA70F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0CE63-0F2D-4E9D-9901-F62C3BD9D8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A38C65-4D16-7BC0-7155-467A2C4231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C54A02D-F960-A850-26C0-6504004A9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166CB0-BB17-4C82-92AF-488AC6701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6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DEC624C-708E-50AA-9293-3A45D626E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3D390-D33C-8E86-088E-6F9FA186B7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9FC1C6-439C-42C5-8ABE-EA32A799E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B0CE63-0F2D-4E9D-9901-F62C3BD9D8CC}" type="datetimeFigureOut">
              <a:rPr lang="en-US" smtClean="0"/>
              <a:t>3/30/2024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C494F7-3255-B660-0119-A4A8B53E91B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95162-6C48-0A25-366A-8A7FF0B2D6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5166CB0-BB17-4C82-92AF-488AC6701B4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41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jpeg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pn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png"/><Relationship Id="rId5" Type="http://schemas.openxmlformats.org/officeDocument/2006/relationships/image" Target="../media/image111.jpeg"/><Relationship Id="rId4" Type="http://schemas.openxmlformats.org/officeDocument/2006/relationships/image" Target="../media/image11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119.png"/><Relationship Id="rId7" Type="http://schemas.openxmlformats.org/officeDocument/2006/relationships/image" Target="../media/image123.png"/><Relationship Id="rId12" Type="http://schemas.openxmlformats.org/officeDocument/2006/relationships/image" Target="../media/image12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11" Type="http://schemas.openxmlformats.org/officeDocument/2006/relationships/image" Target="../media/image127.png"/><Relationship Id="rId5" Type="http://schemas.openxmlformats.org/officeDocument/2006/relationships/image" Target="../media/image121.png"/><Relationship Id="rId10" Type="http://schemas.openxmlformats.org/officeDocument/2006/relationships/image" Target="../media/image126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FB5B0058-AF13-4859-B429-4EDDE2A26F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463CC7-BD5B-D966-D460-4F435EC3C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8630" y="2295525"/>
            <a:ext cx="6560341" cy="1262056"/>
          </a:xfrm>
        </p:spPr>
        <p:txBody>
          <a:bodyPr>
            <a:normAutofit/>
          </a:bodyPr>
          <a:lstStyle/>
          <a:p>
            <a:pPr algn="l"/>
            <a:r>
              <a:rPr lang="en-US" sz="5000" dirty="0">
                <a:solidFill>
                  <a:schemeClr val="bg1"/>
                </a:solidFill>
              </a:rPr>
              <a:t>Louis Richard DePrisco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57A769-AAD5-E12E-7595-2269ED39FB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5301" y="3516306"/>
            <a:ext cx="4904193" cy="1655762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2600" dirty="0">
                <a:solidFill>
                  <a:schemeClr val="bg1"/>
                </a:solidFill>
              </a:rPr>
              <a:t>December 4, 1930 – March 17, 2024</a:t>
            </a: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endParaRPr lang="en-US" sz="2000" dirty="0">
              <a:solidFill>
                <a:schemeClr val="bg1"/>
              </a:solidFill>
            </a:endParaRPr>
          </a:p>
          <a:p>
            <a:pPr algn="l"/>
            <a:r>
              <a:rPr lang="en-US" sz="3600" dirty="0">
                <a:solidFill>
                  <a:schemeClr val="bg1"/>
                </a:solidFill>
              </a:rPr>
              <a:t>A Life Well Lived!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69A809-5D8D-5712-B443-FBBFFE7E956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5177" y="115193"/>
            <a:ext cx="4950618" cy="6627614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AC65C03C-3F17-45DC-A1B9-35ACA43397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15176" y="115193"/>
            <a:ext cx="0" cy="6627614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A4A161CC-6DC5-4863-B213-94529D6E06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206" y="115193"/>
            <a:ext cx="11939588" cy="6627614"/>
          </a:xfrm>
          <a:prstGeom prst="rect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992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428AC11-BFDF-42EF-80FF-717BBF9090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08628" y="1408629"/>
            <a:ext cx="6858000" cy="4040744"/>
          </a:xfrm>
          <a:prstGeom prst="rect">
            <a:avLst/>
          </a:prstGeom>
          <a:gradFill>
            <a:gsLst>
              <a:gs pos="11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CC56AF6-38E4-490B-8E2B-1A1037B4ED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59565" y="2659832"/>
            <a:ext cx="4355594" cy="4040742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339A6F5-AD6A-4D80-8AD9-6290D13AC4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-1180882" y="1638513"/>
            <a:ext cx="6857572" cy="3581401"/>
          </a:xfrm>
          <a:prstGeom prst="rect">
            <a:avLst/>
          </a:prstGeom>
          <a:gradFill>
            <a:gsLst>
              <a:gs pos="0">
                <a:srgbClr val="000000">
                  <a:alpha val="61000"/>
                </a:srgbClr>
              </a:gs>
              <a:gs pos="95000">
                <a:schemeClr val="accent5">
                  <a:alpha val="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74436B-C468-88D2-5A5C-7D66D2CD6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42" y="2945176"/>
            <a:ext cx="2878688" cy="2757975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000" dirty="0">
                <a:solidFill>
                  <a:srgbClr val="FFFFFF"/>
                </a:solidFill>
              </a:rPr>
              <a:t>Family – Another Cornerstone in his Life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6300AB5-2182-67E7-BDC7-A01BD4F120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95170" y="2601329"/>
            <a:ext cx="3076569" cy="40110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48F88C-8FCD-552C-181D-B9D7F70DED2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4156362" y="305041"/>
            <a:ext cx="2366187" cy="19250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354A8B-07F9-4BAC-258E-3F969A995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0358" y="59459"/>
            <a:ext cx="2454845" cy="2486453"/>
          </a:xfrm>
          <a:prstGeom prst="rect">
            <a:avLst/>
          </a:prstGeom>
        </p:spPr>
      </p:pic>
      <p:pic>
        <p:nvPicPr>
          <p:cNvPr id="18" name="Picture 17" descr="A close-up of a person and person&#10;&#10;Description automatically generated">
            <a:extLst>
              <a:ext uri="{FF2B5EF4-FFF2-40B4-BE49-F238E27FC236}">
                <a16:creationId xmlns:a16="http://schemas.microsoft.com/office/drawing/2014/main" id="{E17713A7-F7F6-E6C5-00EF-F50E4D1A72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75561" y="2831466"/>
            <a:ext cx="2900107" cy="466180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1CA0C23A-BC00-09FF-6835-EBABCE407860}"/>
              </a:ext>
            </a:extLst>
          </p:cNvPr>
          <p:cNvSpPr txBox="1"/>
          <p:nvPr/>
        </p:nvSpPr>
        <p:spPr>
          <a:xfrm>
            <a:off x="7426165" y="3086580"/>
            <a:ext cx="4640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Grandparents – Giovanni ‘John’ and </a:t>
            </a:r>
          </a:p>
          <a:p>
            <a:pPr algn="ctr"/>
            <a:r>
              <a:rPr lang="en-US" dirty="0" err="1"/>
              <a:t>Raphaele</a:t>
            </a:r>
            <a:r>
              <a:rPr lang="en-US" dirty="0"/>
              <a:t> ‘Fanny’ </a:t>
            </a:r>
            <a:r>
              <a:rPr lang="en-US" dirty="0" err="1"/>
              <a:t>DiPrisco</a:t>
            </a:r>
            <a:endParaRPr lang="en-US" dirty="0"/>
          </a:p>
        </p:txBody>
      </p:sp>
      <p:pic>
        <p:nvPicPr>
          <p:cNvPr id="26" name="Picture 25" descr="An old person sitting on a couch&#10;&#10;Description automatically generated">
            <a:extLst>
              <a:ext uri="{FF2B5EF4-FFF2-40B4-BE49-F238E27FC236}">
                <a16:creationId xmlns:a16="http://schemas.microsoft.com/office/drawing/2014/main" id="{730CF47E-AECB-7B90-E166-0F20EA7E444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3208" y="74572"/>
            <a:ext cx="2373135" cy="3071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13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9336625-5F13-15FD-0CE0-59D690FEAC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5932" y="144563"/>
            <a:ext cx="1644073" cy="188032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DF1931-AEDD-C535-B7E2-3C0901CA0E1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72219" y="436398"/>
            <a:ext cx="6014481" cy="61749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F9C9ED-E55D-43C7-11DE-D168D5914E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9017" y="1120434"/>
            <a:ext cx="4118878" cy="492794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0AFA5E3-7F3F-7EE5-8756-8C1824BAA95E}"/>
              </a:ext>
            </a:extLst>
          </p:cNvPr>
          <p:cNvSpPr txBox="1"/>
          <p:nvPr/>
        </p:nvSpPr>
        <p:spPr>
          <a:xfrm>
            <a:off x="504825" y="2619375"/>
            <a:ext cx="12530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His</a:t>
            </a:r>
          </a:p>
          <a:p>
            <a:r>
              <a:rPr lang="en-US" sz="3600" dirty="0"/>
              <a:t>First </a:t>
            </a:r>
          </a:p>
          <a:p>
            <a:r>
              <a:rPr lang="en-US" sz="3600" dirty="0"/>
              <a:t>Born</a:t>
            </a:r>
          </a:p>
        </p:txBody>
      </p:sp>
    </p:spTree>
    <p:extLst>
      <p:ext uri="{BB962C8B-B14F-4D97-AF65-F5344CB8AC3E}">
        <p14:creationId xmlns:p14="http://schemas.microsoft.com/office/powerpoint/2010/main" val="380334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collage of photos of people and a christmas tree">
            <a:extLst>
              <a:ext uri="{FF2B5EF4-FFF2-40B4-BE49-F238E27FC236}">
                <a16:creationId xmlns:a16="http://schemas.microsoft.com/office/drawing/2014/main" id="{25E16AF2-9030-81C3-2FDA-321BD3DAB2B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66039" y="490577"/>
            <a:ext cx="6639181" cy="58768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1213B8-E650-D122-9856-7841B6D3478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55776" y="1504950"/>
            <a:ext cx="4890568" cy="4600575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32AF78D-0B5F-1A2A-933F-0ACF065CE3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6656" y="153066"/>
            <a:ext cx="3338692" cy="292806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D44AC0A5-FEAE-108C-B6D3-4C02E6D32CED}"/>
              </a:ext>
            </a:extLst>
          </p:cNvPr>
          <p:cNvSpPr/>
          <p:nvPr/>
        </p:nvSpPr>
        <p:spPr>
          <a:xfrm>
            <a:off x="7906352" y="153067"/>
            <a:ext cx="3189417" cy="13518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DBF6FD2-D633-9D0F-F654-5C660F7DB11E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0029" y="3149162"/>
            <a:ext cx="2798999" cy="343611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A3738A15-ED11-0B2F-D085-0AE033CDD620}"/>
              </a:ext>
            </a:extLst>
          </p:cNvPr>
          <p:cNvSpPr txBox="1"/>
          <p:nvPr/>
        </p:nvSpPr>
        <p:spPr>
          <a:xfrm>
            <a:off x="8003601" y="822613"/>
            <a:ext cx="34731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And then more…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C6E625F-CACC-545C-DD81-20DF101898A2}"/>
              </a:ext>
            </a:extLst>
          </p:cNvPr>
          <p:cNvSpPr/>
          <p:nvPr/>
        </p:nvSpPr>
        <p:spPr>
          <a:xfrm>
            <a:off x="7658100" y="314614"/>
            <a:ext cx="428625" cy="11810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78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73FA3C2-E9EC-FAD5-C068-BE1C4436B2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767" y="131529"/>
            <a:ext cx="4894908" cy="6487850"/>
          </a:xfrm>
          <a:prstGeom prst="rect">
            <a:avLst/>
          </a:prstGeom>
        </p:spPr>
      </p:pic>
      <p:pic>
        <p:nvPicPr>
          <p:cNvPr id="6" name="Picture 5" descr="A person and person sitting on a couch&#10;&#10;Description automatically generated">
            <a:extLst>
              <a:ext uri="{FF2B5EF4-FFF2-40B4-BE49-F238E27FC236}">
                <a16:creationId xmlns:a16="http://schemas.microsoft.com/office/drawing/2014/main" id="{5F846917-6109-37ED-A41A-61461E9D5FC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0048" y="167723"/>
            <a:ext cx="4295436" cy="3137452"/>
          </a:xfrm>
          <a:prstGeom prst="rect">
            <a:avLst/>
          </a:prstGeom>
        </p:spPr>
      </p:pic>
      <p:pic>
        <p:nvPicPr>
          <p:cNvPr id="8" name="Picture 7" descr="A collage of old people on a boat&#10;&#10;Description automatically generated">
            <a:extLst>
              <a:ext uri="{FF2B5EF4-FFF2-40B4-BE49-F238E27FC236}">
                <a16:creationId xmlns:a16="http://schemas.microsoft.com/office/drawing/2014/main" id="{15420DCE-AD22-341D-728A-5BC743A13C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22818" y="3427445"/>
            <a:ext cx="2497282" cy="33257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03F8B0-7815-2A16-BEE8-DF597E977DE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58224" y="3427446"/>
            <a:ext cx="2396977" cy="3325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7880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two people&#10;&#10;Description automatically generated">
            <a:extLst>
              <a:ext uri="{FF2B5EF4-FFF2-40B4-BE49-F238E27FC236}">
                <a16:creationId xmlns:a16="http://schemas.microsoft.com/office/drawing/2014/main" id="{380C9D82-5618-5DD4-AE71-6A98DAC0BF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4207" y="88086"/>
            <a:ext cx="4428818" cy="6588700"/>
          </a:xfrm>
        </p:spPr>
      </p:pic>
      <p:pic>
        <p:nvPicPr>
          <p:cNvPr id="7" name="Picture 6" descr="A group of people sitting on a couch">
            <a:extLst>
              <a:ext uri="{FF2B5EF4-FFF2-40B4-BE49-F238E27FC236}">
                <a16:creationId xmlns:a16="http://schemas.microsoft.com/office/drawing/2014/main" id="{2BC92E5C-DF03-4BA1-972C-37ADD7F7B90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63542" y="4400550"/>
            <a:ext cx="5299364" cy="21630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576026F-1FBE-5718-AEA2-8AE70BF622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0231" y="4479636"/>
            <a:ext cx="3151310" cy="20839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A6758FE-5E7D-874D-28C4-E1B128E0C4C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3746" y="266700"/>
            <a:ext cx="5604047" cy="392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1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ollage of people in suits&#10;&#10;Description automatically generated">
            <a:extLst>
              <a:ext uri="{FF2B5EF4-FFF2-40B4-BE49-F238E27FC236}">
                <a16:creationId xmlns:a16="http://schemas.microsoft.com/office/drawing/2014/main" id="{F2A732F9-233B-5550-45B4-3C737D61EA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4488" y="321733"/>
            <a:ext cx="3134971" cy="27489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3B4FF89-C45F-4E24-B963-61E85570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671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4F25C03-EF67-4344-8AEA-7B3FA0DED0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07836" y="0"/>
            <a:ext cx="73152" cy="68580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9AC9F74-393E-5370-D132-3587E3D1678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53771" y="204277"/>
            <a:ext cx="2946798" cy="28937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74793DE-3651-410B-B243-8F0B1468E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59424" y="-2665476"/>
            <a:ext cx="73152" cy="12188952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4C2CD4-38E1-2A08-6209-D8EF941D7CA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525" y="3613639"/>
            <a:ext cx="2292644" cy="3006358"/>
          </a:xfrm>
          <a:prstGeom prst="rect">
            <a:avLst/>
          </a:prstGeom>
        </p:spPr>
      </p:pic>
      <p:pic>
        <p:nvPicPr>
          <p:cNvPr id="5" name="Content Placeholder 4" descr="A collage of men and women">
            <a:extLst>
              <a:ext uri="{FF2B5EF4-FFF2-40B4-BE49-F238E27FC236}">
                <a16:creationId xmlns:a16="http://schemas.microsoft.com/office/drawing/2014/main" id="{BF74CD73-15B0-F6DA-4302-C1DE8B4E47D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32955" y="389128"/>
            <a:ext cx="2736432" cy="275234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3AA42EA-1FDF-FD50-E15C-97034AA2DB6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0667" y="3899746"/>
            <a:ext cx="3606988" cy="263414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1F0E35-0CFF-1E1E-09C3-9930E2756D1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63025" y="3613639"/>
            <a:ext cx="2410503" cy="3006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14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9FF99BD-075F-4761-A995-6FC574BD25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B21A54-9BA3-4EA9-B460-5A829ADD9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A8F714-B9D8-488A-8CCA-E9948FF913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6" y="643468"/>
            <a:ext cx="10905067" cy="557106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A313DF-8D1A-2C73-47EF-252912DF16E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0477" y="1385963"/>
            <a:ext cx="9951041" cy="4079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22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F201259-6E2E-1F12-7D7D-18286BE772F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79150" y="122075"/>
            <a:ext cx="3367772" cy="31715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3DF202C-7EDA-6D46-20A2-6C5CEBCEB6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59441" y="3392177"/>
            <a:ext cx="3011557" cy="30289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0DA5ABE-740B-D7ED-02EC-A7105CE61EA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9606" y="3293617"/>
            <a:ext cx="2671889" cy="3320087"/>
          </a:xfrm>
          <a:prstGeom prst="rect">
            <a:avLst/>
          </a:prstGeom>
        </p:spPr>
      </p:pic>
      <p:pic>
        <p:nvPicPr>
          <p:cNvPr id="17" name="Picture 16" descr="A bride and groom serving food&#10;&#10;Description automatically generated">
            <a:extLst>
              <a:ext uri="{FF2B5EF4-FFF2-40B4-BE49-F238E27FC236}">
                <a16:creationId xmlns:a16="http://schemas.microsoft.com/office/drawing/2014/main" id="{9AC444A9-8DF6-D149-E115-E93274DB92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63073" y="3536402"/>
            <a:ext cx="2896989" cy="296900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A912795-5972-F9B0-192E-2F87615423A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05" y="159019"/>
            <a:ext cx="3930643" cy="302898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F31E29-9DB8-9DE5-0D12-F4776D0B097C}"/>
              </a:ext>
            </a:extLst>
          </p:cNvPr>
          <p:cNvSpPr txBox="1"/>
          <p:nvPr/>
        </p:nvSpPr>
        <p:spPr>
          <a:xfrm>
            <a:off x="4420307" y="6381414"/>
            <a:ext cx="30115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All Grown Up!</a:t>
            </a:r>
          </a:p>
        </p:txBody>
      </p:sp>
      <p:pic>
        <p:nvPicPr>
          <p:cNvPr id="22" name="Picture 21" descr="A group of men posing for a picture&#10;&#10;Description automatically generated">
            <a:extLst>
              <a:ext uri="{FF2B5EF4-FFF2-40B4-BE49-F238E27FC236}">
                <a16:creationId xmlns:a16="http://schemas.microsoft.com/office/drawing/2014/main" id="{32FCEFB9-D883-7129-0235-0A487A08FFD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082907" y="3403753"/>
            <a:ext cx="2969009" cy="3014853"/>
          </a:xfrm>
          <a:prstGeom prst="rect">
            <a:avLst/>
          </a:prstGeom>
        </p:spPr>
      </p:pic>
      <p:pic>
        <p:nvPicPr>
          <p:cNvPr id="26" name="Picture 25" descr="A person and person in wedding attire&#10;&#10;Description automatically generated">
            <a:extLst>
              <a:ext uri="{FF2B5EF4-FFF2-40B4-BE49-F238E27FC236}">
                <a16:creationId xmlns:a16="http://schemas.microsoft.com/office/drawing/2014/main" id="{1201B83A-1920-28E0-9C74-609653536D06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72309" y="159019"/>
            <a:ext cx="2783496" cy="3171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96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and person standing in a room&#10;&#10;Description automatically generated">
            <a:extLst>
              <a:ext uri="{FF2B5EF4-FFF2-40B4-BE49-F238E27FC236}">
                <a16:creationId xmlns:a16="http://schemas.microsoft.com/office/drawing/2014/main" id="{1F5216BD-D732-12B8-2271-953CAB593D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8668" y="3651208"/>
            <a:ext cx="2414382" cy="3098291"/>
          </a:xfrm>
          <a:prstGeom prst="rect">
            <a:avLst/>
          </a:prstGeom>
        </p:spPr>
      </p:pic>
      <p:pic>
        <p:nvPicPr>
          <p:cNvPr id="12" name="Picture 11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8ED351C5-3B8C-5012-CC93-A779D27509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6013" y="122988"/>
            <a:ext cx="4740965" cy="3419061"/>
          </a:xfrm>
          <a:prstGeom prst="rect">
            <a:avLst/>
          </a:prstGeom>
        </p:spPr>
      </p:pic>
      <p:pic>
        <p:nvPicPr>
          <p:cNvPr id="14" name="Picture 13" descr="A person and person sitting on a couch&#10;&#10;Description automatically generated">
            <a:extLst>
              <a:ext uri="{FF2B5EF4-FFF2-40B4-BE49-F238E27FC236}">
                <a16:creationId xmlns:a16="http://schemas.microsoft.com/office/drawing/2014/main" id="{73F654DF-35A2-CC7D-A187-148E9E7F35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3145" y="3942945"/>
            <a:ext cx="2780600" cy="2683566"/>
          </a:xfrm>
          <a:prstGeom prst="rect">
            <a:avLst/>
          </a:prstGeom>
        </p:spPr>
      </p:pic>
      <p:pic>
        <p:nvPicPr>
          <p:cNvPr id="18" name="Picture 17" descr="A group of people sitting on a bench&#10;&#10;Description automatically generated">
            <a:extLst>
              <a:ext uri="{FF2B5EF4-FFF2-40B4-BE49-F238E27FC236}">
                <a16:creationId xmlns:a16="http://schemas.microsoft.com/office/drawing/2014/main" id="{BA7497D0-CAEC-45BE-DD34-F19318056F7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78422" y="-521720"/>
            <a:ext cx="5006830" cy="649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834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8E700A8-AE52-4017-8C7E-C20956F74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5516C1EB-8D62-4BF0-92B5-02E6AE43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A737E5B8-8F31-4942-B159-B213C4D6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78F530DA-C7D1-4968-8F8A-8700C2BB2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62BAF1F-1822-370D-3C57-7370888C3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75" y="2466975"/>
            <a:ext cx="3162019" cy="2066925"/>
          </a:xfrm>
          <a:ln w="41275">
            <a:solidFill>
              <a:srgbClr val="FF0000"/>
            </a:solidFill>
          </a:ln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800" dirty="0"/>
              <a:t>He </a:t>
            </a:r>
            <a:br>
              <a:rPr lang="en-US" sz="4800" dirty="0"/>
            </a:br>
            <a:r>
              <a:rPr lang="en-US" sz="4800" dirty="0"/>
              <a:t>Adored</a:t>
            </a:r>
            <a:br>
              <a:rPr lang="en-US" sz="4800" dirty="0"/>
            </a:br>
            <a:r>
              <a:rPr lang="en-US" sz="4800" dirty="0"/>
              <a:t> Mary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FF049-8280-8AFB-FD75-147FB75790C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952" y="1009632"/>
            <a:ext cx="5068973" cy="4807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93898FF-D987-4B0E-BFB4-85F5EB356D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E700A8-AE52-4017-8C7E-C20956F74D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bg2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516C1EB-8D62-4BF0-92B5-02E6AE43B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88952" cy="686238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737E5B8-8F31-4942-B159-B213C4D6D8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F530DA-C7D1-4968-8F8A-8700C2BB2A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38542" y="729175"/>
            <a:ext cx="11099352" cy="5399650"/>
          </a:xfrm>
          <a:prstGeom prst="rect">
            <a:avLst/>
          </a:prstGeom>
          <a:solidFill>
            <a:schemeClr val="bg1"/>
          </a:solidFill>
          <a:ln w="349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6DED39-79CC-C4C3-82AB-687B33E3E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3988" y="999022"/>
            <a:ext cx="3795840" cy="1566891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5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The Early Years</a:t>
            </a:r>
          </a:p>
        </p:txBody>
      </p:sp>
      <p:pic>
        <p:nvPicPr>
          <p:cNvPr id="5" name="Content Placeholder 4" descr="A collage of old photos of a child and a person&#10;&#10;Description automatically generated">
            <a:extLst>
              <a:ext uri="{FF2B5EF4-FFF2-40B4-BE49-F238E27FC236}">
                <a16:creationId xmlns:a16="http://schemas.microsoft.com/office/drawing/2014/main" id="{C66DF7DA-08FB-9651-5C64-C8FD638EFE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94021" y="999022"/>
            <a:ext cx="6472296" cy="45921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2FDBB1E-763D-E63B-B9F3-53D2A0103ACF}"/>
              </a:ext>
            </a:extLst>
          </p:cNvPr>
          <p:cNvSpPr txBox="1"/>
          <p:nvPr/>
        </p:nvSpPr>
        <p:spPr>
          <a:xfrm>
            <a:off x="923988" y="3295088"/>
            <a:ext cx="37958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favorite story of his that we remember was when he was 5 and they didn’t have a lot of  money, he used to pull his wagon to the grocery store and offer to cart home people’s purchases for a nickel.  He was trying to take care of people even back then.</a:t>
            </a:r>
          </a:p>
        </p:txBody>
      </p:sp>
      <p:pic>
        <p:nvPicPr>
          <p:cNvPr id="19" name="Picture 18" descr="A collage of photos of a person and a child&#10;&#10;Description automatically generated">
            <a:extLst>
              <a:ext uri="{FF2B5EF4-FFF2-40B4-BE49-F238E27FC236}">
                <a16:creationId xmlns:a16="http://schemas.microsoft.com/office/drawing/2014/main" id="{8892FCB6-6BFE-192C-9E6F-3FDA17951A6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66412" y="994642"/>
            <a:ext cx="3200667" cy="45921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5412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456E46A4-3C14-5F15-B599-370AC3FA45B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49" y="542926"/>
            <a:ext cx="3755810" cy="2507002"/>
          </a:xfrm>
          <a:prstGeom prst="rect">
            <a:avLst/>
          </a:prstGeom>
        </p:spPr>
      </p:pic>
      <p:pic>
        <p:nvPicPr>
          <p:cNvPr id="15" name="Picture 14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5D28E29F-73EB-4EEA-5E28-C91F339D395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19570" y="1557228"/>
            <a:ext cx="4991384" cy="3743538"/>
          </a:xfrm>
          <a:prstGeom prst="rect">
            <a:avLst/>
          </a:prstGeom>
        </p:spPr>
      </p:pic>
      <p:pic>
        <p:nvPicPr>
          <p:cNvPr id="5" name="Picture 4" descr="A person and person smiling&#10;&#10;Description automatically generated">
            <a:extLst>
              <a:ext uri="{FF2B5EF4-FFF2-40B4-BE49-F238E27FC236}">
                <a16:creationId xmlns:a16="http://schemas.microsoft.com/office/drawing/2014/main" id="{E6A33722-CB02-D956-9B7A-226566EE96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08764" y="607244"/>
            <a:ext cx="3640190" cy="2429826"/>
          </a:xfrm>
          <a:prstGeom prst="rect">
            <a:avLst/>
          </a:prstGeom>
        </p:spPr>
      </p:pic>
      <p:pic>
        <p:nvPicPr>
          <p:cNvPr id="13" name="Picture 12" descr="A group of men and a child posing for a picture&#10;&#10;Description automatically generated">
            <a:extLst>
              <a:ext uri="{FF2B5EF4-FFF2-40B4-BE49-F238E27FC236}">
                <a16:creationId xmlns:a16="http://schemas.microsoft.com/office/drawing/2014/main" id="{E6DB73D0-556A-B54E-24FE-9FA54A89CC0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5951" y="3489324"/>
            <a:ext cx="3755808" cy="2507001"/>
          </a:xfrm>
          <a:prstGeom prst="rect">
            <a:avLst/>
          </a:prstGeom>
        </p:spPr>
      </p:pic>
      <p:pic>
        <p:nvPicPr>
          <p:cNvPr id="9" name="Picture 8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C697A7F-3B9D-E021-800A-1ED85EAB36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8308762" y="3489324"/>
            <a:ext cx="3516598" cy="26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387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575A102-D95D-4D6E-8F1B-49EED0AEC6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A58F00-C747-ECEF-B3E2-ACB9CD267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544389"/>
            <a:ext cx="2950773" cy="362621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7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Always having fun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568D0C-4EFA-AF94-90ED-0B036E312E6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12011" y="112640"/>
            <a:ext cx="4578643" cy="28877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F0FFF1F-79B6-4A13-A464-070CD6F896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0942198" y="814999"/>
            <a:ext cx="465458" cy="581435"/>
            <a:chOff x="10942198" y="814999"/>
            <a:chExt cx="465458" cy="581435"/>
          </a:xfrm>
          <a:solidFill>
            <a:srgbClr val="FFFFFF"/>
          </a:solidFill>
        </p:grpSpPr>
        <p:sp>
          <p:nvSpPr>
            <p:cNvPr id="14" name="Graphic 17">
              <a:extLst>
                <a:ext uri="{FF2B5EF4-FFF2-40B4-BE49-F238E27FC236}">
                  <a16:creationId xmlns:a16="http://schemas.microsoft.com/office/drawing/2014/main" id="{B71758F4-3F46-45DA-8AC5-4E508DA080B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57738" y="814999"/>
              <a:ext cx="139039" cy="139039"/>
            </a:xfrm>
            <a:custGeom>
              <a:avLst/>
              <a:gdLst>
                <a:gd name="connsiteX0" fmla="*/ 129602 w 139039"/>
                <a:gd name="connsiteY0" fmla="*/ 60082 h 139039"/>
                <a:gd name="connsiteX1" fmla="*/ 78957 w 139039"/>
                <a:gd name="connsiteY1" fmla="*/ 60082 h 139039"/>
                <a:gd name="connsiteX2" fmla="*/ 78957 w 139039"/>
                <a:gd name="connsiteY2" fmla="*/ 9437 h 139039"/>
                <a:gd name="connsiteX3" fmla="*/ 69520 w 139039"/>
                <a:gd name="connsiteY3" fmla="*/ 0 h 139039"/>
                <a:gd name="connsiteX4" fmla="*/ 60082 w 139039"/>
                <a:gd name="connsiteY4" fmla="*/ 9437 h 139039"/>
                <a:gd name="connsiteX5" fmla="*/ 60082 w 139039"/>
                <a:gd name="connsiteY5" fmla="*/ 60082 h 139039"/>
                <a:gd name="connsiteX6" fmla="*/ 9437 w 139039"/>
                <a:gd name="connsiteY6" fmla="*/ 60082 h 139039"/>
                <a:gd name="connsiteX7" fmla="*/ 0 w 139039"/>
                <a:gd name="connsiteY7" fmla="*/ 69520 h 139039"/>
                <a:gd name="connsiteX8" fmla="*/ 9437 w 139039"/>
                <a:gd name="connsiteY8" fmla="*/ 78957 h 139039"/>
                <a:gd name="connsiteX9" fmla="*/ 60082 w 139039"/>
                <a:gd name="connsiteY9" fmla="*/ 78957 h 139039"/>
                <a:gd name="connsiteX10" fmla="*/ 60082 w 139039"/>
                <a:gd name="connsiteY10" fmla="*/ 129602 h 139039"/>
                <a:gd name="connsiteX11" fmla="*/ 69520 w 139039"/>
                <a:gd name="connsiteY11" fmla="*/ 139039 h 139039"/>
                <a:gd name="connsiteX12" fmla="*/ 78957 w 139039"/>
                <a:gd name="connsiteY12" fmla="*/ 129602 h 139039"/>
                <a:gd name="connsiteX13" fmla="*/ 78957 w 139039"/>
                <a:gd name="connsiteY13" fmla="*/ 78957 h 139039"/>
                <a:gd name="connsiteX14" fmla="*/ 129602 w 139039"/>
                <a:gd name="connsiteY14" fmla="*/ 78957 h 139039"/>
                <a:gd name="connsiteX15" fmla="*/ 139039 w 139039"/>
                <a:gd name="connsiteY15" fmla="*/ 69520 h 139039"/>
                <a:gd name="connsiteX16" fmla="*/ 129602 w 139039"/>
                <a:gd name="connsiteY16" fmla="*/ 60082 h 1390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9039" h="139039">
                  <a:moveTo>
                    <a:pt x="129602" y="60082"/>
                  </a:moveTo>
                  <a:lnTo>
                    <a:pt x="78957" y="60082"/>
                  </a:lnTo>
                  <a:lnTo>
                    <a:pt x="78957" y="9437"/>
                  </a:lnTo>
                  <a:cubicBezTo>
                    <a:pt x="78957" y="4225"/>
                    <a:pt x="74731" y="0"/>
                    <a:pt x="69520" y="0"/>
                  </a:cubicBezTo>
                  <a:cubicBezTo>
                    <a:pt x="64308" y="0"/>
                    <a:pt x="60082" y="4225"/>
                    <a:pt x="60082" y="9437"/>
                  </a:cubicBezTo>
                  <a:lnTo>
                    <a:pt x="60082" y="60082"/>
                  </a:lnTo>
                  <a:lnTo>
                    <a:pt x="9437" y="60082"/>
                  </a:lnTo>
                  <a:cubicBezTo>
                    <a:pt x="4225" y="60082"/>
                    <a:pt x="0" y="64308"/>
                    <a:pt x="0" y="69520"/>
                  </a:cubicBezTo>
                  <a:cubicBezTo>
                    <a:pt x="0" y="74731"/>
                    <a:pt x="4225" y="78957"/>
                    <a:pt x="9437" y="78957"/>
                  </a:cubicBezTo>
                  <a:lnTo>
                    <a:pt x="60082" y="78957"/>
                  </a:lnTo>
                  <a:lnTo>
                    <a:pt x="60082" y="129602"/>
                  </a:lnTo>
                  <a:cubicBezTo>
                    <a:pt x="60082" y="134814"/>
                    <a:pt x="64308" y="139039"/>
                    <a:pt x="69520" y="139039"/>
                  </a:cubicBezTo>
                  <a:cubicBezTo>
                    <a:pt x="74731" y="139039"/>
                    <a:pt x="78957" y="134814"/>
                    <a:pt x="78957" y="129602"/>
                  </a:cubicBezTo>
                  <a:lnTo>
                    <a:pt x="78957" y="78957"/>
                  </a:lnTo>
                  <a:lnTo>
                    <a:pt x="129602" y="78957"/>
                  </a:lnTo>
                  <a:cubicBezTo>
                    <a:pt x="134814" y="78957"/>
                    <a:pt x="139039" y="74731"/>
                    <a:pt x="139039" y="69520"/>
                  </a:cubicBezTo>
                  <a:cubicBezTo>
                    <a:pt x="139039" y="64308"/>
                    <a:pt x="134814" y="60082"/>
                    <a:pt x="129602" y="60082"/>
                  </a:cubicBezTo>
                  <a:close/>
                </a:path>
              </a:pathLst>
            </a:custGeom>
            <a:grpFill/>
            <a:ln w="60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5" name="Graphic 15">
              <a:extLst>
                <a:ext uri="{FF2B5EF4-FFF2-40B4-BE49-F238E27FC236}">
                  <a16:creationId xmlns:a16="http://schemas.microsoft.com/office/drawing/2014/main" id="{8550FED7-7C32-42BB-98DB-30272A6331A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1316518" y="1044294"/>
              <a:ext cx="91138" cy="91138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grpFill/>
            <a:ln w="422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6" name="Graphic 21">
              <a:extLst>
                <a:ext uri="{FF2B5EF4-FFF2-40B4-BE49-F238E27FC236}">
                  <a16:creationId xmlns:a16="http://schemas.microsoft.com/office/drawing/2014/main" id="{8D61482F-F3C5-4D66-8C5D-C6BBE3E127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2198" y="1268720"/>
              <a:ext cx="127714" cy="127714"/>
            </a:xfrm>
            <a:custGeom>
              <a:avLst/>
              <a:gdLst>
                <a:gd name="connsiteX0" fmla="*/ 63857 w 127714"/>
                <a:gd name="connsiteY0" fmla="*/ 18874 h 127714"/>
                <a:gd name="connsiteX1" fmla="*/ 108840 w 127714"/>
                <a:gd name="connsiteY1" fmla="*/ 63857 h 127714"/>
                <a:gd name="connsiteX2" fmla="*/ 63857 w 127714"/>
                <a:gd name="connsiteY2" fmla="*/ 108840 h 127714"/>
                <a:gd name="connsiteX3" fmla="*/ 18874 w 127714"/>
                <a:gd name="connsiteY3" fmla="*/ 63857 h 127714"/>
                <a:gd name="connsiteX4" fmla="*/ 63857 w 127714"/>
                <a:gd name="connsiteY4" fmla="*/ 18874 h 127714"/>
                <a:gd name="connsiteX5" fmla="*/ 63857 w 127714"/>
                <a:gd name="connsiteY5" fmla="*/ 0 h 127714"/>
                <a:gd name="connsiteX6" fmla="*/ 0 w 127714"/>
                <a:gd name="connsiteY6" fmla="*/ 63857 h 127714"/>
                <a:gd name="connsiteX7" fmla="*/ 63857 w 127714"/>
                <a:gd name="connsiteY7" fmla="*/ 127714 h 127714"/>
                <a:gd name="connsiteX8" fmla="*/ 127714 w 127714"/>
                <a:gd name="connsiteY8" fmla="*/ 63857 h 127714"/>
                <a:gd name="connsiteX9" fmla="*/ 63857 w 127714"/>
                <a:gd name="connsiteY9" fmla="*/ 0 h 127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4" h="127714">
                  <a:moveTo>
                    <a:pt x="63857" y="18874"/>
                  </a:moveTo>
                  <a:cubicBezTo>
                    <a:pt x="88700" y="18874"/>
                    <a:pt x="108840" y="39014"/>
                    <a:pt x="108840" y="63857"/>
                  </a:cubicBezTo>
                  <a:cubicBezTo>
                    <a:pt x="108840" y="88700"/>
                    <a:pt x="88700" y="108840"/>
                    <a:pt x="63857" y="108840"/>
                  </a:cubicBezTo>
                  <a:cubicBezTo>
                    <a:pt x="39014" y="108840"/>
                    <a:pt x="18874" y="88700"/>
                    <a:pt x="18874" y="63857"/>
                  </a:cubicBezTo>
                  <a:cubicBezTo>
                    <a:pt x="18898" y="39024"/>
                    <a:pt x="39024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4"/>
                    <a:pt x="63857" y="127714"/>
                  </a:cubicBezTo>
                  <a:cubicBezTo>
                    <a:pt x="99124" y="127714"/>
                    <a:pt x="127714" y="99124"/>
                    <a:pt x="127714" y="63857"/>
                  </a:cubicBezTo>
                  <a:cubicBezTo>
                    <a:pt x="127714" y="28590"/>
                    <a:pt x="99124" y="0"/>
                    <a:pt x="63857" y="0"/>
                  </a:cubicBezTo>
                  <a:close/>
                </a:path>
              </a:pathLst>
            </a:custGeom>
            <a:grpFill/>
            <a:ln w="61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>
                <a:solidFill>
                  <a:srgbClr val="FFFFFF"/>
                </a:solidFill>
              </a:endParaRPr>
            </a:p>
          </p:txBody>
        </p:sp>
      </p:grp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29322" y="6274341"/>
            <a:ext cx="11353800" cy="0"/>
          </a:xfrm>
          <a:prstGeom prst="line">
            <a:avLst/>
          </a:prstGeom>
          <a:ln w="25400" cap="sq">
            <a:solidFill>
              <a:srgbClr val="FFFFFF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27B96829-50AB-9094-1882-182D9E1242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1764" y="1859956"/>
            <a:ext cx="4839759" cy="4255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798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C34251-A655-D810-505A-B5A6CD08F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853" y="-221591"/>
            <a:ext cx="11744843" cy="1325563"/>
          </a:xfrm>
        </p:spPr>
        <p:txBody>
          <a:bodyPr/>
          <a:lstStyle/>
          <a:p>
            <a:pPr algn="ctr"/>
            <a:r>
              <a:rPr lang="en-US" dirty="0"/>
              <a:t>And all those Grandbabies!</a:t>
            </a:r>
          </a:p>
        </p:txBody>
      </p:sp>
      <p:pic>
        <p:nvPicPr>
          <p:cNvPr id="5" name="Picture 4" descr="A collage of people sitting on bleachers&#10;&#10;Description automatically generated">
            <a:extLst>
              <a:ext uri="{FF2B5EF4-FFF2-40B4-BE49-F238E27FC236}">
                <a16:creationId xmlns:a16="http://schemas.microsoft.com/office/drawing/2014/main" id="{DA429B5F-A564-D7B6-9CB9-E557F05294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0984" y="751415"/>
            <a:ext cx="3012828" cy="2821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643F9B-26CD-AB12-0683-20089C3CBA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3353" y="765834"/>
            <a:ext cx="3012828" cy="2821057"/>
          </a:xfrm>
          <a:prstGeom prst="rect">
            <a:avLst/>
          </a:prstGeom>
        </p:spPr>
      </p:pic>
      <p:pic>
        <p:nvPicPr>
          <p:cNvPr id="11" name="Picture 10" descr="A family posing for a picture">
            <a:extLst>
              <a:ext uri="{FF2B5EF4-FFF2-40B4-BE49-F238E27FC236}">
                <a16:creationId xmlns:a16="http://schemas.microsoft.com/office/drawing/2014/main" id="{B436942C-46E5-F5FB-DAE7-1591797CA6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733" y="751415"/>
            <a:ext cx="1982841" cy="2790065"/>
          </a:xfrm>
          <a:prstGeom prst="rect">
            <a:avLst/>
          </a:prstGeom>
        </p:spPr>
      </p:pic>
      <p:pic>
        <p:nvPicPr>
          <p:cNvPr id="15" name="Picture 1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F4AB9B4-6D06-6163-989B-D2DC7596A8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1318" y="3666000"/>
            <a:ext cx="3166467" cy="303847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0BC4EFC-160B-9DFE-D25C-395B9BE6714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6148" y="742706"/>
            <a:ext cx="2898548" cy="2686294"/>
          </a:xfrm>
          <a:prstGeom prst="rect">
            <a:avLst/>
          </a:prstGeom>
        </p:spPr>
      </p:pic>
      <p:pic>
        <p:nvPicPr>
          <p:cNvPr id="22" name="Picture 21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393DDCF-9355-8986-D195-D3C784A56A37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741334" y="3665999"/>
            <a:ext cx="4291477" cy="3038475"/>
          </a:xfrm>
          <a:prstGeom prst="rect">
            <a:avLst/>
          </a:prstGeom>
        </p:spPr>
      </p:pic>
      <p:pic>
        <p:nvPicPr>
          <p:cNvPr id="24" name="Picture 23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E175501A-B9F6-6124-FDB1-58E89CF57F4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08692" y="3666000"/>
            <a:ext cx="3961271" cy="298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08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front of a tree&#10;&#10;Description automatically generated">
            <a:extLst>
              <a:ext uri="{FF2B5EF4-FFF2-40B4-BE49-F238E27FC236}">
                <a16:creationId xmlns:a16="http://schemas.microsoft.com/office/drawing/2014/main" id="{28B8EEE6-32C2-4FF5-4698-4CEA595564C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99" y="252411"/>
            <a:ext cx="5038725" cy="3152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BD5CF3-9B62-5803-2616-85521224FCD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05013" y="252410"/>
            <a:ext cx="5803972" cy="3152775"/>
          </a:xfrm>
          <a:prstGeom prst="rect">
            <a:avLst/>
          </a:prstGeom>
        </p:spPr>
      </p:pic>
      <p:pic>
        <p:nvPicPr>
          <p:cNvPr id="8" name="Picture 7" descr="A person and person taking a selfie">
            <a:extLst>
              <a:ext uri="{FF2B5EF4-FFF2-40B4-BE49-F238E27FC236}">
                <a16:creationId xmlns:a16="http://schemas.microsoft.com/office/drawing/2014/main" id="{8FECB15A-879B-79EA-6D48-EF5811C3125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4747" y="3521230"/>
            <a:ext cx="2314237" cy="3084360"/>
          </a:xfrm>
          <a:prstGeom prst="rect">
            <a:avLst/>
          </a:prstGeom>
        </p:spPr>
      </p:pic>
      <p:pic>
        <p:nvPicPr>
          <p:cNvPr id="10" name="Picture 9" descr="A group of people posing for a photo">
            <a:extLst>
              <a:ext uri="{FF2B5EF4-FFF2-40B4-BE49-F238E27FC236}">
                <a16:creationId xmlns:a16="http://schemas.microsoft.com/office/drawing/2014/main" id="{B408D638-639A-A915-126C-44C7E4D285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2199" y="3555980"/>
            <a:ext cx="4388747" cy="304961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73B3878-DA48-726B-8120-4B5CF542515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3473" y="3555979"/>
            <a:ext cx="4292313" cy="3100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70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151139A-886F-4B97-8815-729AD3831B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B5E08C4-8CDD-4623-A5B8-E998C6DEE3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492"/>
            <a:ext cx="12191998" cy="1575955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F33878-D502-4FFA-8ACE-F2AECDB2A2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35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3539FEE-81D3-4406-802E-60B20B16F4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8" y="-5307777"/>
            <a:ext cx="1576446" cy="12192001"/>
          </a:xfrm>
          <a:prstGeom prst="rect">
            <a:avLst/>
          </a:prstGeom>
          <a:gradFill>
            <a:gsLst>
              <a:gs pos="16000">
                <a:srgbClr val="000000">
                  <a:alpha val="0"/>
                </a:srgbClr>
              </a:gs>
              <a:gs pos="99000">
                <a:srgbClr val="000000">
                  <a:alpha val="87000"/>
                </a:srgb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C701763-729E-462F-A5A8-E0DEFEB1E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25434" y="986"/>
            <a:ext cx="4303422" cy="1575461"/>
          </a:xfrm>
          <a:prstGeom prst="rect">
            <a:avLst/>
          </a:prstGeom>
          <a:gradFill>
            <a:gsLst>
              <a:gs pos="0">
                <a:schemeClr val="accent1">
                  <a:alpha val="17000"/>
                </a:schemeClr>
              </a:gs>
              <a:gs pos="74000">
                <a:schemeClr val="accent1">
                  <a:lumMod val="5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246EEE1-9FAF-534A-797F-BDCEC0C79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714" y="353160"/>
            <a:ext cx="7091300" cy="898581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6400" dirty="0">
                <a:solidFill>
                  <a:srgbClr val="FFFFFF"/>
                </a:solidFill>
              </a:rPr>
              <a:t>He Loved to Travel</a:t>
            </a:r>
          </a:p>
        </p:txBody>
      </p:sp>
      <p:pic>
        <p:nvPicPr>
          <p:cNvPr id="5" name="Picture 4" descr="A collage of several men&#10;&#10;Description automatically generated">
            <a:extLst>
              <a:ext uri="{FF2B5EF4-FFF2-40B4-BE49-F238E27FC236}">
                <a16:creationId xmlns:a16="http://schemas.microsoft.com/office/drawing/2014/main" id="{F05FE39D-F30E-2EA2-7E5E-19DEAE8B88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2970" y="1708594"/>
            <a:ext cx="3592274" cy="46501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E15484A-EE53-DF29-7000-DBBF7EDB0D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7039" y="1708594"/>
            <a:ext cx="3455532" cy="465019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943BEED-7D9E-B539-C855-2906A2EBD77F}"/>
              </a:ext>
            </a:extLst>
          </p:cNvPr>
          <p:cNvSpPr txBox="1"/>
          <p:nvPr/>
        </p:nvSpPr>
        <p:spPr>
          <a:xfrm>
            <a:off x="1007581" y="6280703"/>
            <a:ext cx="2574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Eating Octopus in Japan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64AAA85-B603-6020-64CB-D6B32367B0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5118" y="1620105"/>
            <a:ext cx="3866392" cy="488473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759BB0-A4B7-4C92-59EB-68FFF308A7DA}"/>
              </a:ext>
            </a:extLst>
          </p:cNvPr>
          <p:cNvSpPr txBox="1"/>
          <p:nvPr/>
        </p:nvSpPr>
        <p:spPr>
          <a:xfrm>
            <a:off x="8786192" y="6172202"/>
            <a:ext cx="2574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Stone Mountain, GA</a:t>
            </a:r>
          </a:p>
        </p:txBody>
      </p:sp>
    </p:spTree>
    <p:extLst>
      <p:ext uri="{BB962C8B-B14F-4D97-AF65-F5344CB8AC3E}">
        <p14:creationId xmlns:p14="http://schemas.microsoft.com/office/powerpoint/2010/main" val="22480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and person on a boat">
            <a:extLst>
              <a:ext uri="{FF2B5EF4-FFF2-40B4-BE49-F238E27FC236}">
                <a16:creationId xmlns:a16="http://schemas.microsoft.com/office/drawing/2014/main" id="{A52BEEE2-F037-9BDD-A040-A776EEAC35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2818" y="3097470"/>
            <a:ext cx="3331056" cy="3579847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174D70-7B62-B180-1B96-AAEEB553B46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5682" y="365494"/>
            <a:ext cx="3090940" cy="6127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D7B806-83AB-87A5-C10E-DB7BB35A786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7204" y="365493"/>
            <a:ext cx="3997254" cy="586634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AACBE2-DBD1-5E0E-927B-16214CE671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915" y="361957"/>
            <a:ext cx="3509579" cy="237130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6A52FE4-2596-3594-28B8-EA20B59F69F2}"/>
              </a:ext>
            </a:extLst>
          </p:cNvPr>
          <p:cNvSpPr txBox="1"/>
          <p:nvPr/>
        </p:nvSpPr>
        <p:spPr>
          <a:xfrm>
            <a:off x="1897129" y="2782958"/>
            <a:ext cx="15604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Ireland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DDBE217-1FEF-4431-0784-446BA778F40D}"/>
              </a:ext>
            </a:extLst>
          </p:cNvPr>
          <p:cNvSpPr txBox="1"/>
          <p:nvPr/>
        </p:nvSpPr>
        <p:spPr>
          <a:xfrm>
            <a:off x="6221895" y="6172868"/>
            <a:ext cx="10833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Africa</a:t>
            </a:r>
          </a:p>
        </p:txBody>
      </p:sp>
    </p:spTree>
    <p:extLst>
      <p:ext uri="{BB962C8B-B14F-4D97-AF65-F5344CB8AC3E}">
        <p14:creationId xmlns:p14="http://schemas.microsoft.com/office/powerpoint/2010/main" val="3106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FB6A776C-7E8D-4753-A122-23B894DC01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201" y="575824"/>
            <a:ext cx="11595597" cy="57063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59EAD04-EE46-3870-DB29-76167FA7CD33}"/>
              </a:ext>
            </a:extLst>
          </p:cNvPr>
          <p:cNvSpPr txBox="1"/>
          <p:nvPr/>
        </p:nvSpPr>
        <p:spPr>
          <a:xfrm>
            <a:off x="4293705" y="4156954"/>
            <a:ext cx="439713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Italy, </a:t>
            </a:r>
          </a:p>
          <a:p>
            <a:endParaRPr lang="en-US" dirty="0"/>
          </a:p>
          <a:p>
            <a:r>
              <a:rPr lang="en-US" sz="2800" dirty="0"/>
              <a:t>Hawai’i, and </a:t>
            </a:r>
          </a:p>
          <a:p>
            <a:endParaRPr lang="en-US" dirty="0"/>
          </a:p>
          <a:p>
            <a:r>
              <a:rPr lang="en-US" sz="2800" dirty="0"/>
              <a:t>St. Thomas, Virgin Islands</a:t>
            </a:r>
          </a:p>
        </p:txBody>
      </p:sp>
      <p:pic>
        <p:nvPicPr>
          <p:cNvPr id="18" name="Picture 17" descr="A person and dog on the beach&#10;&#10;Description automatically generated">
            <a:extLst>
              <a:ext uri="{FF2B5EF4-FFF2-40B4-BE49-F238E27FC236}">
                <a16:creationId xmlns:a16="http://schemas.microsoft.com/office/drawing/2014/main" id="{15258220-771A-D0F4-BC17-5360199F6B3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90838" y="4263887"/>
            <a:ext cx="3202960" cy="240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2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459E6C-B417-78D7-A34D-CBA941F582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046" y="223938"/>
            <a:ext cx="4551973" cy="28812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BC412D5-ED8F-BE42-96C4-DBAA7B12BA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2510" y="120241"/>
            <a:ext cx="2500766" cy="31545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D8A3B08-592D-0CBF-FF9A-39BF12568955}"/>
              </a:ext>
            </a:extLst>
          </p:cNvPr>
          <p:cNvSpPr txBox="1"/>
          <p:nvPr/>
        </p:nvSpPr>
        <p:spPr>
          <a:xfrm>
            <a:off x="3750773" y="3420521"/>
            <a:ext cx="3905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Lou and Rick in Antarctica!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FE1A4BD-B591-A6B0-B5D2-DC9AE754FF42}"/>
              </a:ext>
            </a:extLst>
          </p:cNvPr>
          <p:cNvSpPr txBox="1"/>
          <p:nvPr/>
        </p:nvSpPr>
        <p:spPr>
          <a:xfrm>
            <a:off x="5286375" y="1085850"/>
            <a:ext cx="24669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Paris and Poland (he met a relative of Nana’s) on his trip with Rick.</a:t>
            </a:r>
          </a:p>
        </p:txBody>
      </p:sp>
      <p:pic>
        <p:nvPicPr>
          <p:cNvPr id="12" name="Picture 11" descr="A person swimming in the water&#10;&#10;Description automatically generated">
            <a:extLst>
              <a:ext uri="{FF2B5EF4-FFF2-40B4-BE49-F238E27FC236}">
                <a16:creationId xmlns:a16="http://schemas.microsoft.com/office/drawing/2014/main" id="{02F6C129-2B68-60CD-26F2-9CD09534A38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046" y="3472636"/>
            <a:ext cx="2658360" cy="3257687"/>
          </a:xfrm>
          <a:prstGeom prst="rect">
            <a:avLst/>
          </a:prstGeom>
        </p:spPr>
      </p:pic>
      <p:pic>
        <p:nvPicPr>
          <p:cNvPr id="14" name="Picture 13" descr="A couple of men in red jackets&#10;&#10;Description automatically generated">
            <a:extLst>
              <a:ext uri="{FF2B5EF4-FFF2-40B4-BE49-F238E27FC236}">
                <a16:creationId xmlns:a16="http://schemas.microsoft.com/office/drawing/2014/main" id="{79D94628-3AD5-E9F7-EC80-39E219BE206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4822" y="3578385"/>
            <a:ext cx="4019846" cy="31465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DB965C-D877-E4AA-96BE-5D4753EE04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1052" y="3863061"/>
            <a:ext cx="4551973" cy="28836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5D8C817-DA81-F8D9-9C3E-A56A31D5156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6285993" y="192373"/>
            <a:ext cx="92111" cy="646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209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99D2C73-08B0-4F6B-A8E9-4651E6BDBE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68DB88C-7EF2-487C-85D1-848F61F13E3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noFill/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CE1F0D-0D94-DA86-69CA-D4D78DE0A9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643467" y="643467"/>
            <a:ext cx="5372099" cy="55710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16F07-A00C-3B39-C35A-A1CE70D43D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6432" y="643467"/>
            <a:ext cx="5372100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146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128170-CF47-7A6F-9B0D-AE5FADFBF11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7390" y="160516"/>
            <a:ext cx="4721087" cy="64688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4DC7D75-C6AD-E260-F4BF-D3528455B0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"/>
          <a:stretch/>
        </p:blipFill>
        <p:spPr>
          <a:xfrm>
            <a:off x="39326" y="1003856"/>
            <a:ext cx="4474895" cy="5530293"/>
          </a:xfrm>
          <a:prstGeom prst="rect">
            <a:avLst/>
          </a:prstGeom>
        </p:spPr>
      </p:pic>
      <p:pic>
        <p:nvPicPr>
          <p:cNvPr id="8" name="Picture 7" descr="A person holding a kite&#10;&#10;Description automatically generated">
            <a:extLst>
              <a:ext uri="{FF2B5EF4-FFF2-40B4-BE49-F238E27FC236}">
                <a16:creationId xmlns:a16="http://schemas.microsoft.com/office/drawing/2014/main" id="{B649055C-2FF4-2671-E5AD-CF011F9B480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1466" y="1003856"/>
            <a:ext cx="3609188" cy="23911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0A2F175-E00C-DE6C-C478-2662F96569B0}"/>
              </a:ext>
            </a:extLst>
          </p:cNvPr>
          <p:cNvSpPr txBox="1"/>
          <p:nvPr/>
        </p:nvSpPr>
        <p:spPr>
          <a:xfrm>
            <a:off x="4562551" y="901839"/>
            <a:ext cx="2687865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Jumping out of a plane!</a:t>
            </a:r>
          </a:p>
          <a:p>
            <a:endParaRPr lang="en-US" dirty="0"/>
          </a:p>
          <a:p>
            <a:r>
              <a:rPr lang="en-US" dirty="0"/>
              <a:t>Climbing Mt. Kilimanjaro!</a:t>
            </a:r>
          </a:p>
          <a:p>
            <a:endParaRPr lang="en-US" dirty="0"/>
          </a:p>
          <a:p>
            <a:r>
              <a:rPr lang="en-US" dirty="0"/>
              <a:t>Sneaking into his TNT plant at night and crawling under the fence while there was a strike going on.  And once by helicopter.</a:t>
            </a:r>
          </a:p>
          <a:p>
            <a:endParaRPr lang="en-US" dirty="0"/>
          </a:p>
          <a:p>
            <a:r>
              <a:rPr lang="en-US" dirty="0"/>
              <a:t>Avoiding TNT thrown on his front lawn by the Union.</a:t>
            </a:r>
          </a:p>
          <a:p>
            <a:endParaRPr lang="en-US" dirty="0"/>
          </a:p>
          <a:p>
            <a:r>
              <a:rPr lang="en-US" dirty="0"/>
              <a:t>Trying not to fall out of a small plane when the door opened; he was hanging by the seat belt trying to close the door.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E0CF460-B1EA-9502-4E65-7D4517BDEBA7}"/>
              </a:ext>
            </a:extLst>
          </p:cNvPr>
          <p:cNvSpPr txBox="1"/>
          <p:nvPr/>
        </p:nvSpPr>
        <p:spPr>
          <a:xfrm>
            <a:off x="219916" y="323850"/>
            <a:ext cx="52681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And Do Crazy Things…</a:t>
            </a:r>
          </a:p>
        </p:txBody>
      </p:sp>
    </p:spTree>
    <p:extLst>
      <p:ext uri="{BB962C8B-B14F-4D97-AF65-F5344CB8AC3E}">
        <p14:creationId xmlns:p14="http://schemas.microsoft.com/office/powerpoint/2010/main" val="403776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Rectangle 55">
            <a:extLst>
              <a:ext uri="{FF2B5EF4-FFF2-40B4-BE49-F238E27FC236}">
                <a16:creationId xmlns:a16="http://schemas.microsoft.com/office/drawing/2014/main" id="{AA3CC463-F933-4AC4-86E1-5AC14B0C31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6025D2DB-A12A-44DB-B00E-F4D622329E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C7BC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CE7E7877-F64E-4EEA-B778-138031EFF8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4180332" cy="2788074"/>
          </a:xfrm>
          <a:prstGeom prst="rect">
            <a:avLst/>
          </a:prstGeom>
          <a:solidFill>
            <a:srgbClr val="FFFFFF"/>
          </a:solidFill>
          <a:ln w="19050">
            <a:solidFill>
              <a:srgbClr val="C7BC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group of photos of a young person&#10;&#10;Description automatically generated">
            <a:extLst>
              <a:ext uri="{FF2B5EF4-FFF2-40B4-BE49-F238E27FC236}">
                <a16:creationId xmlns:a16="http://schemas.microsoft.com/office/drawing/2014/main" id="{7F46C934-586F-828A-AB82-0E1058CFF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1310945" y="3727196"/>
            <a:ext cx="2666342" cy="2518681"/>
          </a:xfrm>
          <a:prstGeom prst="rect">
            <a:avLst/>
          </a:prstGeom>
        </p:spPr>
      </p:pic>
      <p:sp>
        <p:nvSpPr>
          <p:cNvPr id="62" name="Rectangle 61">
            <a:extLst>
              <a:ext uri="{FF2B5EF4-FFF2-40B4-BE49-F238E27FC236}">
                <a16:creationId xmlns:a16="http://schemas.microsoft.com/office/drawing/2014/main" id="{7DD6C4F3-70FD-4F13-919C-702EE48864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80596" y="487090"/>
            <a:ext cx="6741849" cy="5897880"/>
          </a:xfrm>
          <a:prstGeom prst="rect">
            <a:avLst/>
          </a:prstGeom>
          <a:solidFill>
            <a:srgbClr val="FFFFFF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BBD2022-C5E3-7CD1-EE0D-9EFB461D3A7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44953" y="650497"/>
            <a:ext cx="4009705" cy="557106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91DB2B-1645-4E15-D06B-25ED02C190C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1733" y="520634"/>
            <a:ext cx="2397698" cy="2706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46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jumping in the air&#10;&#10;Description automatically generated">
            <a:extLst>
              <a:ext uri="{FF2B5EF4-FFF2-40B4-BE49-F238E27FC236}">
                <a16:creationId xmlns:a16="http://schemas.microsoft.com/office/drawing/2014/main" id="{C6F5EFA1-6676-2785-A3CC-25705FD2FFD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5918" y="168965"/>
            <a:ext cx="4813100" cy="65299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5580B17-65B7-2AE3-0218-17422A8338E7}"/>
              </a:ext>
            </a:extLst>
          </p:cNvPr>
          <p:cNvSpPr txBox="1"/>
          <p:nvPr/>
        </p:nvSpPr>
        <p:spPr>
          <a:xfrm>
            <a:off x="5047798" y="225432"/>
            <a:ext cx="8140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Bungee jumping off a bridge in New Zealand!</a:t>
            </a:r>
          </a:p>
        </p:txBody>
      </p:sp>
      <p:pic>
        <p:nvPicPr>
          <p:cNvPr id="15" name="Picture 14" descr="A person in yellow shorts in a river&#10;&#10;Description automatically generated">
            <a:extLst>
              <a:ext uri="{FF2B5EF4-FFF2-40B4-BE49-F238E27FC236}">
                <a16:creationId xmlns:a16="http://schemas.microsoft.com/office/drawing/2014/main" id="{AB961B25-B49D-5C91-C7D2-05707F7213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54002" y="683332"/>
            <a:ext cx="4253686" cy="594754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79248B1-049D-AF86-4640-B60408168C0B}"/>
              </a:ext>
            </a:extLst>
          </p:cNvPr>
          <p:cNvSpPr txBox="1"/>
          <p:nvPr/>
        </p:nvSpPr>
        <p:spPr>
          <a:xfrm>
            <a:off x="6124576" y="5681442"/>
            <a:ext cx="1409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Climbed a waterfall in Jamaica</a:t>
            </a:r>
          </a:p>
        </p:txBody>
      </p:sp>
    </p:spTree>
    <p:extLst>
      <p:ext uri="{BB962C8B-B14F-4D97-AF65-F5344CB8AC3E}">
        <p14:creationId xmlns:p14="http://schemas.microsoft.com/office/powerpoint/2010/main" val="141336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 descr="A person playing a flute&#10;&#10;Description automatically generated">
            <a:extLst>
              <a:ext uri="{FF2B5EF4-FFF2-40B4-BE49-F238E27FC236}">
                <a16:creationId xmlns:a16="http://schemas.microsoft.com/office/drawing/2014/main" id="{6E950650-C334-ED10-1A65-3276FEBA91A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75527" y="287269"/>
            <a:ext cx="5757421" cy="4629150"/>
          </a:xfrm>
          <a:custGeom>
            <a:avLst/>
            <a:gdLst/>
            <a:ahLst/>
            <a:cxnLst/>
            <a:rect l="l" t="t" r="r" b="b"/>
            <a:pathLst>
              <a:path w="2833631" h="2677010">
                <a:moveTo>
                  <a:pt x="49418" y="0"/>
                </a:moveTo>
                <a:lnTo>
                  <a:pt x="2784213" y="0"/>
                </a:lnTo>
                <a:cubicBezTo>
                  <a:pt x="2811506" y="0"/>
                  <a:pt x="2833631" y="22125"/>
                  <a:pt x="2833631" y="49418"/>
                </a:cubicBezTo>
                <a:lnTo>
                  <a:pt x="2833631" y="2627592"/>
                </a:lnTo>
                <a:cubicBezTo>
                  <a:pt x="2833631" y="2654885"/>
                  <a:pt x="2811506" y="2677010"/>
                  <a:pt x="2784213" y="2677010"/>
                </a:cubicBezTo>
                <a:lnTo>
                  <a:pt x="49418" y="2677010"/>
                </a:lnTo>
                <a:cubicBezTo>
                  <a:pt x="22125" y="2677010"/>
                  <a:pt x="0" y="2654885"/>
                  <a:pt x="0" y="2627592"/>
                </a:cubicBezTo>
                <a:lnTo>
                  <a:pt x="0" y="49418"/>
                </a:lnTo>
                <a:cubicBezTo>
                  <a:pt x="0" y="22125"/>
                  <a:pt x="22125" y="0"/>
                  <a:pt x="49418" y="0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EE04888-787F-1431-9A46-E9B81AF45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5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Sooooo full of life!</a:t>
            </a:r>
          </a:p>
        </p:txBody>
      </p:sp>
      <p:pic>
        <p:nvPicPr>
          <p:cNvPr id="8" name="Picture 7" descr="A card with a picture of a person in a green hat&#10;&#10;Description automatically generated">
            <a:extLst>
              <a:ext uri="{FF2B5EF4-FFF2-40B4-BE49-F238E27FC236}">
                <a16:creationId xmlns:a16="http://schemas.microsoft.com/office/drawing/2014/main" id="{6B01F27E-A0A5-4482-D2CE-1CFABD16FC7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70553" y="-324867"/>
            <a:ext cx="4629149" cy="5853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9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296BB291-4ABC-48EB-A20E-B11F249FD1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57285" y="0"/>
            <a:ext cx="4134715" cy="3346705"/>
          </a:xfrm>
          <a:custGeom>
            <a:avLst/>
            <a:gdLst>
              <a:gd name="connsiteX0" fmla="*/ 1549963 w 4134715"/>
              <a:gd name="connsiteY0" fmla="*/ 0 h 3346705"/>
              <a:gd name="connsiteX1" fmla="*/ 4134715 w 4134715"/>
              <a:gd name="connsiteY1" fmla="*/ 0 h 3346705"/>
              <a:gd name="connsiteX2" fmla="*/ 4134715 w 4134715"/>
              <a:gd name="connsiteY2" fmla="*/ 3346705 h 3346705"/>
              <a:gd name="connsiteX3" fmla="*/ 0 w 4134715"/>
              <a:gd name="connsiteY3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34715" h="3346705">
                <a:moveTo>
                  <a:pt x="1549963" y="0"/>
                </a:moveTo>
                <a:lnTo>
                  <a:pt x="4134715" y="0"/>
                </a:lnTo>
                <a:lnTo>
                  <a:pt x="4134715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EF68680D-88C3-4223-8FF9-B7CEA07C1E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08109" y="0"/>
            <a:ext cx="4903560" cy="3346705"/>
          </a:xfrm>
          <a:custGeom>
            <a:avLst/>
            <a:gdLst>
              <a:gd name="connsiteX0" fmla="*/ 1549963 w 4903560"/>
              <a:gd name="connsiteY0" fmla="*/ 0 h 3346705"/>
              <a:gd name="connsiteX1" fmla="*/ 4903560 w 4903560"/>
              <a:gd name="connsiteY1" fmla="*/ 0 h 3346705"/>
              <a:gd name="connsiteX2" fmla="*/ 3353597 w 4903560"/>
              <a:gd name="connsiteY2" fmla="*/ 3346705 h 3346705"/>
              <a:gd name="connsiteX3" fmla="*/ 0 w 4903560"/>
              <a:gd name="connsiteY3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3560" h="3346705">
                <a:moveTo>
                  <a:pt x="1549963" y="0"/>
                </a:moveTo>
                <a:lnTo>
                  <a:pt x="4903560" y="0"/>
                </a:lnTo>
                <a:lnTo>
                  <a:pt x="3353597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E45451A-56A1-4D57-8530-06665AB962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5882411" cy="3346705"/>
          </a:xfrm>
          <a:custGeom>
            <a:avLst/>
            <a:gdLst>
              <a:gd name="connsiteX0" fmla="*/ 0 w 5882411"/>
              <a:gd name="connsiteY0" fmla="*/ 0 h 3346705"/>
              <a:gd name="connsiteX1" fmla="*/ 5882411 w 5882411"/>
              <a:gd name="connsiteY1" fmla="*/ 0 h 3346705"/>
              <a:gd name="connsiteX2" fmla="*/ 4332447 w 5882411"/>
              <a:gd name="connsiteY2" fmla="*/ 3346705 h 3346705"/>
              <a:gd name="connsiteX3" fmla="*/ 0 w 5882411"/>
              <a:gd name="connsiteY3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882411" h="3346705">
                <a:moveTo>
                  <a:pt x="0" y="0"/>
                </a:moveTo>
                <a:lnTo>
                  <a:pt x="5882411" y="0"/>
                </a:lnTo>
                <a:lnTo>
                  <a:pt x="4332447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" name="Picture 9" descr="An old person in a suit and tie&#10;&#10;Description automatically generated">
            <a:extLst>
              <a:ext uri="{FF2B5EF4-FFF2-40B4-BE49-F238E27FC236}">
                <a16:creationId xmlns:a16="http://schemas.microsoft.com/office/drawing/2014/main" id="{4D5B3CCC-4A25-9B37-BD9B-D0B93CFF1A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79143" y="226594"/>
            <a:ext cx="2189122" cy="289351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570BD1A-6F33-55E0-982B-2D0A29397E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5451" y="658512"/>
            <a:ext cx="2058399" cy="2236783"/>
          </a:xfrm>
          <a:prstGeom prst="rect">
            <a:avLst/>
          </a:prstGeom>
        </p:spPr>
      </p:pic>
      <p:pic>
        <p:nvPicPr>
          <p:cNvPr id="14" name="Picture 13" descr="A person shaking hands with another person&#10;&#10;Description automatically generated">
            <a:extLst>
              <a:ext uri="{FF2B5EF4-FFF2-40B4-BE49-F238E27FC236}">
                <a16:creationId xmlns:a16="http://schemas.microsoft.com/office/drawing/2014/main" id="{9F9663B7-6ED6-AF22-535A-225CCFD24CB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1270" y="930131"/>
            <a:ext cx="2495981" cy="1985264"/>
          </a:xfrm>
          <a:prstGeom prst="rect">
            <a:avLst/>
          </a:prstGeom>
        </p:spPr>
      </p:pic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58BA547-98A0-4003-8D14-BEC8A1257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1094" y="3511295"/>
            <a:ext cx="5760906" cy="3346705"/>
          </a:xfrm>
          <a:custGeom>
            <a:avLst/>
            <a:gdLst>
              <a:gd name="connsiteX0" fmla="*/ 1549964 w 5760906"/>
              <a:gd name="connsiteY0" fmla="*/ 0 h 3346705"/>
              <a:gd name="connsiteX1" fmla="*/ 5760906 w 5760906"/>
              <a:gd name="connsiteY1" fmla="*/ 0 h 3346705"/>
              <a:gd name="connsiteX2" fmla="*/ 5760906 w 5760906"/>
              <a:gd name="connsiteY2" fmla="*/ 3346705 h 3346705"/>
              <a:gd name="connsiteX3" fmla="*/ 0 w 5760906"/>
              <a:gd name="connsiteY3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60906" h="3346705">
                <a:moveTo>
                  <a:pt x="1549964" y="0"/>
                </a:moveTo>
                <a:lnTo>
                  <a:pt x="5760906" y="0"/>
                </a:lnTo>
                <a:lnTo>
                  <a:pt x="5760906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7C498D76-5C8E-4439-9D70-BA9F561974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81917" y="3511295"/>
            <a:ext cx="4903562" cy="3346705"/>
          </a:xfrm>
          <a:custGeom>
            <a:avLst/>
            <a:gdLst>
              <a:gd name="connsiteX0" fmla="*/ 1549965 w 4903562"/>
              <a:gd name="connsiteY0" fmla="*/ 0 h 3346705"/>
              <a:gd name="connsiteX1" fmla="*/ 4903562 w 4903562"/>
              <a:gd name="connsiteY1" fmla="*/ 0 h 3346705"/>
              <a:gd name="connsiteX2" fmla="*/ 3353599 w 4903562"/>
              <a:gd name="connsiteY2" fmla="*/ 3346705 h 3346705"/>
              <a:gd name="connsiteX3" fmla="*/ 0 w 4903562"/>
              <a:gd name="connsiteY3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03562" h="3346705">
                <a:moveTo>
                  <a:pt x="1549965" y="0"/>
                </a:moveTo>
                <a:lnTo>
                  <a:pt x="4903562" y="0"/>
                </a:lnTo>
                <a:lnTo>
                  <a:pt x="3353599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F95AC789-3AB1-41E7-BF4E-6861EF9481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511295"/>
            <a:ext cx="4256221" cy="3346705"/>
          </a:xfrm>
          <a:custGeom>
            <a:avLst/>
            <a:gdLst>
              <a:gd name="connsiteX0" fmla="*/ 0 w 4256221"/>
              <a:gd name="connsiteY0" fmla="*/ 0 h 3346705"/>
              <a:gd name="connsiteX1" fmla="*/ 4256221 w 4256221"/>
              <a:gd name="connsiteY1" fmla="*/ 0 h 3346705"/>
              <a:gd name="connsiteX2" fmla="*/ 2706257 w 4256221"/>
              <a:gd name="connsiteY2" fmla="*/ 3346705 h 3346705"/>
              <a:gd name="connsiteX3" fmla="*/ 0 w 4256221"/>
              <a:gd name="connsiteY3" fmla="*/ 3346705 h 3346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56221" h="3346705">
                <a:moveTo>
                  <a:pt x="0" y="0"/>
                </a:moveTo>
                <a:lnTo>
                  <a:pt x="4256221" y="0"/>
                </a:lnTo>
                <a:lnTo>
                  <a:pt x="2706257" y="3346705"/>
                </a:lnTo>
                <a:lnTo>
                  <a:pt x="0" y="334670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A person in a plaid shirt&#10;&#10;Description automatically generated">
            <a:extLst>
              <a:ext uri="{FF2B5EF4-FFF2-40B4-BE49-F238E27FC236}">
                <a16:creationId xmlns:a16="http://schemas.microsoft.com/office/drawing/2014/main" id="{397059EC-DA8E-34D6-2062-1417896BA7B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918" y="3971864"/>
            <a:ext cx="2065786" cy="26103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9332C1-90AE-15C5-66B9-FC63DE22BCD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37524" y="4265218"/>
            <a:ext cx="2406087" cy="1811732"/>
          </a:xfrm>
          <a:prstGeom prst="rect">
            <a:avLst/>
          </a:prstGeom>
        </p:spPr>
      </p:pic>
      <p:pic>
        <p:nvPicPr>
          <p:cNvPr id="7" name="Picture 6" descr="A collage of old men&#10;&#10;Description automatically generated">
            <a:extLst>
              <a:ext uri="{FF2B5EF4-FFF2-40B4-BE49-F238E27FC236}">
                <a16:creationId xmlns:a16="http://schemas.microsoft.com/office/drawing/2014/main" id="{EE9ADF93-0FCC-A32E-5A18-135045DCFCD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08846" y="3971863"/>
            <a:ext cx="3956212" cy="2533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92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057295-F4C9-938D-FDB5-5CA263053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1"/>
            <a:ext cx="11140440" cy="1066799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Childhood Memories in an email from Lou to sister Gloria</a:t>
            </a:r>
          </a:p>
        </p:txBody>
      </p:sp>
      <p:pic>
        <p:nvPicPr>
          <p:cNvPr id="5" name="Content Placeholder 4" descr="A close-up of a document">
            <a:extLst>
              <a:ext uri="{FF2B5EF4-FFF2-40B4-BE49-F238E27FC236}">
                <a16:creationId xmlns:a16="http://schemas.microsoft.com/office/drawing/2014/main" id="{2793EF0A-D1D0-C230-999C-DEA8146E8E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207" y="1798320"/>
            <a:ext cx="3659454" cy="4389120"/>
          </a:xfrm>
        </p:spPr>
      </p:pic>
      <p:pic>
        <p:nvPicPr>
          <p:cNvPr id="7" name="Picture 6" descr="A close-up of a document&#10;&#10;Description automatically generated">
            <a:extLst>
              <a:ext uri="{FF2B5EF4-FFF2-40B4-BE49-F238E27FC236}">
                <a16:creationId xmlns:a16="http://schemas.microsoft.com/office/drawing/2014/main" id="{43198D74-11C2-3C9F-14E7-CA66CE9208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74024" y="891832"/>
            <a:ext cx="3859658" cy="5295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191A2E-3A71-1C97-4C8A-DC4100528A1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685" y="840547"/>
            <a:ext cx="3601535" cy="797753"/>
          </a:xfrm>
          <a:prstGeom prst="rect">
            <a:avLst/>
          </a:prstGeom>
        </p:spPr>
      </p:pic>
      <p:pic>
        <p:nvPicPr>
          <p:cNvPr id="12" name="Picture 11" descr="A close-up of a document&#10;&#10;Description automatically generated">
            <a:extLst>
              <a:ext uri="{FF2B5EF4-FFF2-40B4-BE49-F238E27FC236}">
                <a16:creationId xmlns:a16="http://schemas.microsoft.com/office/drawing/2014/main" id="{64B052B2-4770-9401-9A8F-7B7E1BEF1A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543" y="769621"/>
            <a:ext cx="3646040" cy="5501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946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chat&#10;&#10;Description automatically generated">
            <a:extLst>
              <a:ext uri="{FF2B5EF4-FFF2-40B4-BE49-F238E27FC236}">
                <a16:creationId xmlns:a16="http://schemas.microsoft.com/office/drawing/2014/main" id="{D2DC4B2D-B8D1-2415-8781-A650395C14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246" y="178904"/>
            <a:ext cx="3900493" cy="6361043"/>
          </a:xfrm>
        </p:spPr>
      </p:pic>
      <p:pic>
        <p:nvPicPr>
          <p:cNvPr id="7" name="Picture 6" descr="A screenshot of a chat&#10;&#10;Description automatically generated">
            <a:extLst>
              <a:ext uri="{FF2B5EF4-FFF2-40B4-BE49-F238E27FC236}">
                <a16:creationId xmlns:a16="http://schemas.microsoft.com/office/drawing/2014/main" id="{A8597A32-0B67-367C-B87F-BBC0C5FCF1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246" y="1401417"/>
            <a:ext cx="3606015" cy="1234043"/>
          </a:xfrm>
          <a:prstGeom prst="rect">
            <a:avLst/>
          </a:prstGeom>
        </p:spPr>
      </p:pic>
      <p:pic>
        <p:nvPicPr>
          <p:cNvPr id="9" name="Picture 8" descr="A screenshot of a chat&#10;&#10;Description automatically generated">
            <a:extLst>
              <a:ext uri="{FF2B5EF4-FFF2-40B4-BE49-F238E27FC236}">
                <a16:creationId xmlns:a16="http://schemas.microsoft.com/office/drawing/2014/main" id="{9986BD73-F8A3-12A7-83EA-F63983F0843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3316" y="2741609"/>
            <a:ext cx="3606015" cy="86629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3B3969-5CE9-CB28-80CD-10DA283A7A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739" y="178903"/>
            <a:ext cx="3742472" cy="2264531"/>
          </a:xfrm>
          <a:prstGeom prst="rect">
            <a:avLst/>
          </a:prstGeom>
        </p:spPr>
      </p:pic>
      <p:pic>
        <p:nvPicPr>
          <p:cNvPr id="12" name="Picture 11" descr="A screenshot of a chat&#10;&#10;Description automatically generated">
            <a:extLst>
              <a:ext uri="{FF2B5EF4-FFF2-40B4-BE49-F238E27FC236}">
                <a16:creationId xmlns:a16="http://schemas.microsoft.com/office/drawing/2014/main" id="{2E019A06-2A70-2363-B5D3-90E65501882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3743" y="3914426"/>
            <a:ext cx="4061610" cy="12340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85E8A4-BF39-34B4-80A9-52CCEB0BBB5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86085" y="2443435"/>
            <a:ext cx="3808658" cy="1083366"/>
          </a:xfrm>
          <a:prstGeom prst="rect">
            <a:avLst/>
          </a:prstGeom>
        </p:spPr>
      </p:pic>
      <p:pic>
        <p:nvPicPr>
          <p:cNvPr id="15" name="Picture 14" descr="A screenshot of a chat&#10;&#10;Description automatically generated">
            <a:extLst>
              <a:ext uri="{FF2B5EF4-FFF2-40B4-BE49-F238E27FC236}">
                <a16:creationId xmlns:a16="http://schemas.microsoft.com/office/drawing/2014/main" id="{3353ECD2-3C6F-D2E2-CBF1-07141E2E0A0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739" y="3607904"/>
            <a:ext cx="3656266" cy="2683566"/>
          </a:xfrm>
          <a:prstGeom prst="rect">
            <a:avLst/>
          </a:prstGeom>
        </p:spPr>
      </p:pic>
      <p:pic>
        <p:nvPicPr>
          <p:cNvPr id="17" name="Picture 16" descr="A screenshot of a chat&#10;&#10;Description automatically generated">
            <a:extLst>
              <a:ext uri="{FF2B5EF4-FFF2-40B4-BE49-F238E27FC236}">
                <a16:creationId xmlns:a16="http://schemas.microsoft.com/office/drawing/2014/main" id="{A4A8D0D5-1A46-79DB-C914-C72A0EE1D8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94743" y="318052"/>
            <a:ext cx="3790671" cy="1272209"/>
          </a:xfrm>
          <a:prstGeom prst="rect">
            <a:avLst/>
          </a:prstGeom>
        </p:spPr>
      </p:pic>
      <p:pic>
        <p:nvPicPr>
          <p:cNvPr id="19" name="Picture 18" descr="A screenshot of a chat&#10;&#10;Description automatically generated">
            <a:extLst>
              <a:ext uri="{FF2B5EF4-FFF2-40B4-BE49-F238E27FC236}">
                <a16:creationId xmlns:a16="http://schemas.microsoft.com/office/drawing/2014/main" id="{45EB4823-FDCB-6E75-7FCA-23D7ECE6E7C6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78413" y="1782483"/>
            <a:ext cx="3649085" cy="2769862"/>
          </a:xfrm>
          <a:prstGeom prst="rect">
            <a:avLst/>
          </a:prstGeom>
        </p:spPr>
      </p:pic>
      <p:pic>
        <p:nvPicPr>
          <p:cNvPr id="21" name="Picture 20" descr="A screenshot of a chat&#10;&#10;Description automatically generated">
            <a:extLst>
              <a:ext uri="{FF2B5EF4-FFF2-40B4-BE49-F238E27FC236}">
                <a16:creationId xmlns:a16="http://schemas.microsoft.com/office/drawing/2014/main" id="{D8A51B7F-2A98-16FD-8A64-EED3E8011C1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097463" y="4651513"/>
            <a:ext cx="3731291" cy="1739762"/>
          </a:xfrm>
          <a:prstGeom prst="rect">
            <a:avLst/>
          </a:prstGeom>
        </p:spPr>
      </p:pic>
      <p:pic>
        <p:nvPicPr>
          <p:cNvPr id="23" name="Picture 22" descr="A screenshot of a chat&#10;&#10;Description automatically generated">
            <a:extLst>
              <a:ext uri="{FF2B5EF4-FFF2-40B4-BE49-F238E27FC236}">
                <a16:creationId xmlns:a16="http://schemas.microsoft.com/office/drawing/2014/main" id="{FF18AE8D-653B-19E0-DF66-B24FADA3717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0246" y="258416"/>
            <a:ext cx="3790119" cy="1091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818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screenshot of a phone&#10;&#10;Description automatically generated">
            <a:extLst>
              <a:ext uri="{FF2B5EF4-FFF2-40B4-BE49-F238E27FC236}">
                <a16:creationId xmlns:a16="http://schemas.microsoft.com/office/drawing/2014/main" id="{ABDD30AE-8B94-D7B3-60BF-0744B02D1B2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66710" y="274981"/>
            <a:ext cx="4145693" cy="6159104"/>
          </a:xfrm>
        </p:spPr>
      </p:pic>
      <p:pic>
        <p:nvPicPr>
          <p:cNvPr id="7" name="Picture 6" descr="A screenshot of a text message&#10;&#10;Description automatically generated">
            <a:extLst>
              <a:ext uri="{FF2B5EF4-FFF2-40B4-BE49-F238E27FC236}">
                <a16:creationId xmlns:a16="http://schemas.microsoft.com/office/drawing/2014/main" id="{95C6DE2E-072F-158C-EA8C-A5E66D974AA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946" y="188315"/>
            <a:ext cx="3951893" cy="627211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7F5DB27-E51F-2679-DFEB-C6E3EB509324}"/>
              </a:ext>
            </a:extLst>
          </p:cNvPr>
          <p:cNvSpPr txBox="1"/>
          <p:nvPr/>
        </p:nvSpPr>
        <p:spPr>
          <a:xfrm>
            <a:off x="8766928" y="309121"/>
            <a:ext cx="31391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John, I’m so sorry to hear your dad passed away.  He was an amazing person. I know lots of people are calling you and you have a lot on your mind.  We love you and let us know about arrangements and if there is anything we can do. Love and prayers.  Peter Renzi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7C042-6C6F-42DE-4044-EA059F1BA7C9}"/>
              </a:ext>
            </a:extLst>
          </p:cNvPr>
          <p:cNvSpPr txBox="1"/>
          <p:nvPr/>
        </p:nvSpPr>
        <p:spPr>
          <a:xfrm>
            <a:off x="8851769" y="3572759"/>
            <a:ext cx="3054285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Things people shared when they heard he’d passed…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347BC8F-0B6D-B282-E73B-FCD27C3ED8D9}"/>
              </a:ext>
            </a:extLst>
          </p:cNvPr>
          <p:cNvSpPr/>
          <p:nvPr/>
        </p:nvSpPr>
        <p:spPr>
          <a:xfrm>
            <a:off x="8851769" y="3505200"/>
            <a:ext cx="3054285" cy="2457450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98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7464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704B86-105D-A14B-298F-25CF96C93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1543051"/>
            <a:ext cx="3817620" cy="3533774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An Amazing Man Who </a:t>
            </a:r>
            <a:r>
              <a:rPr lang="en-US" sz="3600" dirty="0">
                <a:solidFill>
                  <a:srgbClr val="FFFFFF"/>
                </a:solidFill>
              </a:rPr>
              <a:t>W</a:t>
            </a:r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 Will Miss So Much!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F429B65-C8B1-259F-C4C5-E42B02B3CC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2721" y="79913"/>
            <a:ext cx="5159715" cy="6673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641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Content Placeholder 8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F2F389DB-B22C-7E27-0BD9-73DDD64AFC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3239367" y="-243891"/>
            <a:ext cx="6062872" cy="7365651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62636D8D-A28E-992F-C1C2-971F636F14E1}"/>
              </a:ext>
            </a:extLst>
          </p:cNvPr>
          <p:cNvSpPr/>
          <p:nvPr/>
        </p:nvSpPr>
        <p:spPr>
          <a:xfrm>
            <a:off x="4283765" y="3955774"/>
            <a:ext cx="606287" cy="56653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n w="22225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7753143-F917-AD98-7F27-58F7C355ACC0}"/>
              </a:ext>
            </a:extLst>
          </p:cNvPr>
          <p:cNvCxnSpPr/>
          <p:nvPr/>
        </p:nvCxnSpPr>
        <p:spPr>
          <a:xfrm>
            <a:off x="3209925" y="2409825"/>
            <a:ext cx="1247775" cy="154594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FAD40F13-1F7C-1C05-8659-EA05DEDBAE37}"/>
              </a:ext>
            </a:extLst>
          </p:cNvPr>
          <p:cNvSpPr txBox="1"/>
          <p:nvPr/>
        </p:nvSpPr>
        <p:spPr>
          <a:xfrm>
            <a:off x="2876550" y="2018097"/>
            <a:ext cx="5286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Lou – Honor Society HS trip to DC - 1947</a:t>
            </a:r>
          </a:p>
        </p:txBody>
      </p:sp>
    </p:spTree>
    <p:extLst>
      <p:ext uri="{BB962C8B-B14F-4D97-AF65-F5344CB8AC3E}">
        <p14:creationId xmlns:p14="http://schemas.microsoft.com/office/powerpoint/2010/main" val="409443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E1750109-3B91-4506-B997-0CD8E35A14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E54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2D8D1B-59F6-4FF3-8547-9BBB6129F2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48006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84D23E5-1979-7EDB-169B-5376273D31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430" y="571236"/>
            <a:ext cx="1904679" cy="2627144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2C444748-5A8D-4B53-89FE-42B455DFA2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48709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7F85769-71FA-24FB-413C-819629A8038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74984" y="675821"/>
            <a:ext cx="1878229" cy="2468623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4044C96-7CFD-44DB-A579-D77B0D37C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35998" y="487090"/>
            <a:ext cx="3588174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A collage of pictures of a young person&#10;&#10;Description automatically generated">
            <a:extLst>
              <a:ext uri="{FF2B5EF4-FFF2-40B4-BE49-F238E27FC236}">
                <a16:creationId xmlns:a16="http://schemas.microsoft.com/office/drawing/2014/main" id="{7F8B7082-7A8C-315E-6486-F5A096E3007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03421" y="675821"/>
            <a:ext cx="2029637" cy="2468623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8FC8C21F-9484-4A71-ABFA-6C10682FAC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1331" y="3603670"/>
            <a:ext cx="3442553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F4FFA271-A10A-4AC3-8F06-E3313A197A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129502" y="3603670"/>
            <a:ext cx="3601167" cy="278807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7F9FE375-3674-4B26-B67B-30AFAF78CC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5618" y="3610700"/>
            <a:ext cx="3588171" cy="2781044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3EB6C578-0256-13CC-087F-976038AD784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80335" y="3831424"/>
            <a:ext cx="3449973" cy="2368387"/>
          </a:xfrm>
          <a:prstGeom prst="rect">
            <a:avLst/>
          </a:prstGeom>
        </p:spPr>
      </p:pic>
      <p:pic>
        <p:nvPicPr>
          <p:cNvPr id="12" name="Picture 11" descr="A collage of pictures of a young person&#10;&#10;Description automatically generated">
            <a:extLst>
              <a:ext uri="{FF2B5EF4-FFF2-40B4-BE49-F238E27FC236}">
                <a16:creationId xmlns:a16="http://schemas.microsoft.com/office/drawing/2014/main" id="{761FF3D3-6FA2-D8A4-BA51-54C32ABE071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82477" y="3695590"/>
            <a:ext cx="2415233" cy="26156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634966D-5BC9-CF37-DCD2-52A67B39CB9F}"/>
              </a:ext>
            </a:extLst>
          </p:cNvPr>
          <p:cNvSpPr txBox="1"/>
          <p:nvPr/>
        </p:nvSpPr>
        <p:spPr>
          <a:xfrm>
            <a:off x="2613891" y="115167"/>
            <a:ext cx="69642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High School, Family, Friends, College, and the National Guard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36E67A0-065E-C250-4F38-3480D4D42B5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14168" y="3755224"/>
            <a:ext cx="2217205" cy="241294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06232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424B5-635F-4E9A-1080-7B4526D72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972" y="0"/>
            <a:ext cx="11874100" cy="1442301"/>
          </a:xfrm>
        </p:spPr>
        <p:txBody>
          <a:bodyPr/>
          <a:lstStyle/>
          <a:p>
            <a:r>
              <a:rPr lang="en-US" dirty="0"/>
              <a:t>His work was very important to him, he was so dedicated, and he worked very hard.</a:t>
            </a:r>
          </a:p>
        </p:txBody>
      </p:sp>
      <p:pic>
        <p:nvPicPr>
          <p:cNvPr id="7" name="Picture 6" descr="A person in uniform holding a plaque&#10;&#10;Description automatically generated">
            <a:extLst>
              <a:ext uri="{FF2B5EF4-FFF2-40B4-BE49-F238E27FC236}">
                <a16:creationId xmlns:a16="http://schemas.microsoft.com/office/drawing/2014/main" id="{57A78A79-AFF3-4390-DDBE-D5F9E5663DB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878251" y="976007"/>
            <a:ext cx="4990107" cy="6234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4DD7576-0E4B-BF14-8114-A30995BB6D4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05959" y="1598325"/>
            <a:ext cx="3690257" cy="481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83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F9CFCE6-877F-4858-B8BD-2C52CA8AFB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213F8A0-12AE-4514-8372-0DD766EC28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lose-up of a newspaper&#10;&#10;Description automatically generated">
            <a:extLst>
              <a:ext uri="{FF2B5EF4-FFF2-40B4-BE49-F238E27FC236}">
                <a16:creationId xmlns:a16="http://schemas.microsoft.com/office/drawing/2014/main" id="{73410E15-F525-05A5-B745-05AADF15FF0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53252" y="491926"/>
            <a:ext cx="4484500" cy="5805179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EFF17D4-9A8C-4CE5-B096-D8CCD44004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men in a newspaper&#10;&#10;Description automatically generated">
            <a:extLst>
              <a:ext uri="{FF2B5EF4-FFF2-40B4-BE49-F238E27FC236}">
                <a16:creationId xmlns:a16="http://schemas.microsoft.com/office/drawing/2014/main" id="{0249BC2A-9B8B-2FBB-E839-FB40B42ABC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58505" y="491926"/>
            <a:ext cx="4286493" cy="588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49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Content Placeholder 4" descr="A group of men standing next to a computer&#10;&#10;Description automatically generated">
            <a:extLst>
              <a:ext uri="{FF2B5EF4-FFF2-40B4-BE49-F238E27FC236}">
                <a16:creationId xmlns:a16="http://schemas.microsoft.com/office/drawing/2014/main" id="{2C9876F6-1A2C-6106-7E1F-6FCA0E8843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2995" y="168268"/>
            <a:ext cx="5044039" cy="3180196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5D1F218-84F6-83E9-47F2-DC72387080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46674" y="3516732"/>
            <a:ext cx="4479390" cy="31801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BC507A-EF80-864B-270B-B946DFE74CE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1569" y="1075188"/>
            <a:ext cx="2378589" cy="2006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63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lage of men in an office&#10;&#10;Description automatically generated">
            <a:extLst>
              <a:ext uri="{FF2B5EF4-FFF2-40B4-BE49-F238E27FC236}">
                <a16:creationId xmlns:a16="http://schemas.microsoft.com/office/drawing/2014/main" id="{C732E7C1-D2EA-719A-EA99-BB204ED099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426" y="712999"/>
            <a:ext cx="4139453" cy="5447656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0D71C8-0209-A5D5-9186-0F60E2975F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18592" y="131976"/>
            <a:ext cx="4630829" cy="5552388"/>
          </a:xfrm>
          <a:prstGeom prst="rect">
            <a:avLst/>
          </a:prstGeom>
        </p:spPr>
      </p:pic>
      <p:pic>
        <p:nvPicPr>
          <p:cNvPr id="11" name="Picture 10" descr="A group of men standing together">
            <a:extLst>
              <a:ext uri="{FF2B5EF4-FFF2-40B4-BE49-F238E27FC236}">
                <a16:creationId xmlns:a16="http://schemas.microsoft.com/office/drawing/2014/main" id="{AE80270F-8DEA-7387-CDCE-58FC0325F7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38105" y="3129166"/>
            <a:ext cx="2983369" cy="3792031"/>
          </a:xfrm>
          <a:prstGeom prst="rect">
            <a:avLst/>
          </a:prstGeom>
        </p:spPr>
      </p:pic>
      <p:pic>
        <p:nvPicPr>
          <p:cNvPr id="14" name="Picture 13" descr="A collage of photos of a person and a child&#10;&#10;Description automatically generated">
            <a:extLst>
              <a:ext uri="{FF2B5EF4-FFF2-40B4-BE49-F238E27FC236}">
                <a16:creationId xmlns:a16="http://schemas.microsoft.com/office/drawing/2014/main" id="{063E6334-CBD5-24CC-A912-B0E167D523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344417" y="151024"/>
            <a:ext cx="2770465" cy="3173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492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8000">
        <p:fade/>
      </p:transition>
    </mc:Choice>
    <mc:Fallback xmlns="">
      <p:transition spd="med" advClick="0" advTm="8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14843</TotalTime>
  <Words>395</Words>
  <Application>Microsoft Office PowerPoint</Application>
  <PresentationFormat>Widescreen</PresentationFormat>
  <Paragraphs>50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40" baseType="lpstr">
      <vt:lpstr>Aptos</vt:lpstr>
      <vt:lpstr>Aptos Display</vt:lpstr>
      <vt:lpstr>Arial</vt:lpstr>
      <vt:lpstr>Office Theme</vt:lpstr>
      <vt:lpstr>Louis Richard DePrisco</vt:lpstr>
      <vt:lpstr>The Early Years</vt:lpstr>
      <vt:lpstr>PowerPoint Presentation</vt:lpstr>
      <vt:lpstr>PowerPoint Presentation</vt:lpstr>
      <vt:lpstr>PowerPoint Presentation</vt:lpstr>
      <vt:lpstr>His work was very important to him, he was so dedicated, and he worked very hard.</vt:lpstr>
      <vt:lpstr>PowerPoint Presentation</vt:lpstr>
      <vt:lpstr>PowerPoint Presentation</vt:lpstr>
      <vt:lpstr>PowerPoint Presentation</vt:lpstr>
      <vt:lpstr>Family – Another Cornerstone in his Life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He  Adored  Mary</vt:lpstr>
      <vt:lpstr>PowerPoint Presentation</vt:lpstr>
      <vt:lpstr>Always having fun</vt:lpstr>
      <vt:lpstr>And all those Grandbabies!</vt:lpstr>
      <vt:lpstr>PowerPoint Presentation</vt:lpstr>
      <vt:lpstr>He Loved to Travel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Sooooo full of life!</vt:lpstr>
      <vt:lpstr>PowerPoint Presentation</vt:lpstr>
      <vt:lpstr>Childhood Memories in an email from Lou to sister Gloria</vt:lpstr>
      <vt:lpstr>PowerPoint Presentation</vt:lpstr>
      <vt:lpstr>PowerPoint Presentation</vt:lpstr>
      <vt:lpstr>An Amazing Man Who We Will Miss So Much!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Louis Richard DePrisco</dc:title>
  <dc:creator>Deprisco, Alison</dc:creator>
  <cp:lastModifiedBy>Deprisco, Alison</cp:lastModifiedBy>
  <cp:revision>53</cp:revision>
  <dcterms:created xsi:type="dcterms:W3CDTF">2024-03-18T16:23:09Z</dcterms:created>
  <dcterms:modified xsi:type="dcterms:W3CDTF">2024-03-30T22:14:50Z</dcterms:modified>
</cp:coreProperties>
</file>