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58" r:id="rId3"/>
    <p:sldId id="274" r:id="rId4"/>
    <p:sldId id="272" r:id="rId5"/>
    <p:sldId id="282" r:id="rId6"/>
    <p:sldId id="277" r:id="rId7"/>
    <p:sldId id="276" r:id="rId8"/>
    <p:sldId id="278" r:id="rId9"/>
    <p:sldId id="262" r:id="rId10"/>
    <p:sldId id="264" r:id="rId11"/>
    <p:sldId id="280" r:id="rId12"/>
    <p:sldId id="279" r:id="rId13"/>
    <p:sldId id="281" r:id="rId14"/>
    <p:sldId id="283" r:id="rId15"/>
    <p:sldId id="263" r:id="rId16"/>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03A45BA1-980A-4507-BE5A-5C1E7C2FFD8F}" type="datetimeFigureOut">
              <a:rPr lang="en-US"/>
              <a:t>4/2/2019</a:t>
            </a:fld>
            <a:endParaRPr/>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85A3416D-7FED-43BC-AA7C-D92DBA01ED64}" type="datetimeFigureOut">
              <a:rPr lang="en-US"/>
              <a:t>4/2/2019</a:t>
            </a:fld>
            <a:endParaRPr/>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4887" indent="-174887">
              <a:buFont typeface="Arial" panose="020B0604020202020204" pitchFamily="34" charset="0"/>
              <a:buChar char="•"/>
            </a:pPr>
            <a:r>
              <a:rPr lang="en-US" baseline="0" dirty="0" smtClean="0"/>
              <a:t>First, let’s take a moment to talk about the Smarter Balanced assessments in ELA and mathematics. </a:t>
            </a:r>
          </a:p>
          <a:p>
            <a:pPr marL="174887" indent="-174887">
              <a:buFont typeface="Arial" panose="020B0604020202020204" pitchFamily="34" charset="0"/>
              <a:buChar char="•"/>
            </a:pPr>
            <a:r>
              <a:rPr lang="en-US" baseline="0" dirty="0" smtClean="0"/>
              <a:t>Why are these tests called the Smarter Balanced tests? Or maybe you’ve heard them referred to as the SBAC. </a:t>
            </a:r>
          </a:p>
          <a:p>
            <a:pPr marL="174887" indent="-174887">
              <a:buFont typeface="Arial" panose="020B0604020202020204" pitchFamily="34" charset="0"/>
              <a:buChar char="•"/>
            </a:pPr>
            <a:r>
              <a:rPr lang="en-US" baseline="0" dirty="0" smtClean="0"/>
              <a:t>These tests were developed by a group of states and the name of that group is the Smarter Balanced Assessment Consortium.</a:t>
            </a:r>
          </a:p>
          <a:p>
            <a:pPr marL="174887" indent="-174887">
              <a:buFont typeface="Arial" panose="020B0604020202020204" pitchFamily="34" charset="0"/>
              <a:buChar char="•"/>
            </a:pPr>
            <a:r>
              <a:rPr lang="en-US" baseline="0" dirty="0" smtClean="0"/>
              <a:t>As you saw in the umbrella graphic on the previous slide, they are part of the CAASPP system.</a:t>
            </a:r>
          </a:p>
          <a:p>
            <a:pPr marL="174887" indent="-174887">
              <a:buFont typeface="Arial" panose="020B0604020202020204" pitchFamily="34" charset="0"/>
              <a:buChar char="•"/>
            </a:pPr>
            <a:r>
              <a:rPr lang="en-US" dirty="0" smtClean="0"/>
              <a:t>The</a:t>
            </a:r>
            <a:r>
              <a:rPr lang="en-US" baseline="0" dirty="0" smtClean="0"/>
              <a:t>se tests are designed to measure or check </a:t>
            </a:r>
            <a:r>
              <a:rPr lang="en-US" dirty="0" smtClean="0"/>
              <a:t>what students</a:t>
            </a:r>
            <a:r>
              <a:rPr lang="en-US" baseline="0" dirty="0" smtClean="0"/>
              <a:t> know and can do – in other words the </a:t>
            </a:r>
            <a:r>
              <a:rPr lang="en-US" dirty="0" smtClean="0"/>
              <a:t>knowledge and skills</a:t>
            </a:r>
            <a:r>
              <a:rPr lang="en-US" baseline="0" dirty="0" smtClean="0"/>
              <a:t> they gained during the school year.</a:t>
            </a:r>
            <a:endParaRPr lang="en-US" dirty="0" smtClean="0"/>
          </a:p>
          <a:p>
            <a:pPr marL="174887" indent="-174887" defTabSz="932730">
              <a:buFont typeface="Arial" panose="020B0604020202020204" pitchFamily="34" charset="0"/>
              <a:buChar char="•"/>
              <a:defRPr/>
            </a:pPr>
            <a:endParaRPr lang="en-US" dirty="0" smtClean="0"/>
          </a:p>
          <a:p>
            <a:pPr marL="174887" indent="-174887" defTabSz="932730">
              <a:buFont typeface="Arial" panose="020B0604020202020204" pitchFamily="34" charset="0"/>
              <a:buChar char="•"/>
              <a:defRPr/>
            </a:pPr>
            <a:r>
              <a:rPr lang="en-US" dirty="0" smtClean="0"/>
              <a:t>The California</a:t>
            </a:r>
            <a:r>
              <a:rPr lang="en-US" baseline="0" dirty="0" smtClean="0"/>
              <a:t> Science Assessment, also known as CAST, is a new assessment recently developed in California. </a:t>
            </a:r>
          </a:p>
          <a:p>
            <a:pPr marL="174887" indent="-174887" defTabSz="932730">
              <a:buFont typeface="Arial" panose="020B0604020202020204" pitchFamily="34" charset="0"/>
              <a:buChar char="•"/>
              <a:defRPr/>
            </a:pPr>
            <a:r>
              <a:rPr lang="en-US" baseline="0" dirty="0" smtClean="0"/>
              <a:t>It is designed to </a:t>
            </a:r>
            <a:r>
              <a:rPr lang="en-US" dirty="0" smtClean="0"/>
              <a:t>test the students’ ability to think critically and solve problems,</a:t>
            </a:r>
            <a:r>
              <a:rPr lang="en-US" baseline="0" dirty="0" smtClean="0"/>
              <a:t> which are important skills for all students to have</a:t>
            </a:r>
            <a:r>
              <a:rPr lang="en-US" dirty="0" smtClean="0"/>
              <a:t>. </a:t>
            </a:r>
          </a:p>
          <a:p>
            <a:pPr marL="174887" indent="-174887" defTabSz="932730">
              <a:buFont typeface="Arial" panose="020B0604020202020204" pitchFamily="34" charset="0"/>
              <a:buChar char="•"/>
              <a:defRPr/>
            </a:pPr>
            <a:r>
              <a:rPr lang="en-US" dirty="0" smtClean="0"/>
              <a:t>The CAST focuses on questions that cover more than one scientific area at a time, such as life science, earth and space science, and physical science. </a:t>
            </a:r>
            <a:endParaRPr lang="en-US" baseline="0" dirty="0" smtClean="0"/>
          </a:p>
        </p:txBody>
      </p:sp>
      <p:sp>
        <p:nvSpPr>
          <p:cNvPr id="4" name="Slide Number Placeholder 3"/>
          <p:cNvSpPr>
            <a:spLocks noGrp="1"/>
          </p:cNvSpPr>
          <p:nvPr>
            <p:ph type="sldNum" sz="quarter" idx="10"/>
          </p:nvPr>
        </p:nvSpPr>
        <p:spPr/>
        <p:txBody>
          <a:bodyPr/>
          <a:lstStyle/>
          <a:p>
            <a:fld id="{6C078B8E-2430-48E3-947F-D4E74CBF0628}" type="slidenum">
              <a:rPr lang="en-US" smtClean="0"/>
              <a:pPr/>
              <a:t>3</a:t>
            </a:fld>
            <a:endParaRPr lang="en-US" dirty="0"/>
          </a:p>
        </p:txBody>
      </p:sp>
    </p:spTree>
    <p:extLst>
      <p:ext uri="{BB962C8B-B14F-4D97-AF65-F5344CB8AC3E}">
        <p14:creationId xmlns:p14="http://schemas.microsoft.com/office/powerpoint/2010/main" val="1180587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887" indent="-174887">
              <a:buFont typeface="Arial" panose="020B0604020202020204" pitchFamily="34" charset="0"/>
              <a:buChar char="•"/>
            </a:pPr>
            <a:r>
              <a:rPr lang="en-US" dirty="0" smtClean="0"/>
              <a:t>At the end of each school year, students</a:t>
            </a:r>
            <a:r>
              <a:rPr lang="en-US" baseline="0" dirty="0" smtClean="0"/>
              <a:t> in grade 3 and higher take statewide assessments, also known as summative assessments. They are called summative because they test the sum of what your child learned during the school year.</a:t>
            </a:r>
            <a:endParaRPr lang="en-US" dirty="0" smtClean="0"/>
          </a:p>
          <a:p>
            <a:pPr marL="174887" indent="-174887">
              <a:buFont typeface="Arial" panose="020B0604020202020204" pitchFamily="34" charset="0"/>
              <a:buChar char="•"/>
            </a:pPr>
            <a:r>
              <a:rPr lang="en-US" dirty="0" smtClean="0"/>
              <a:t>The umbrella</a:t>
            </a:r>
            <a:r>
              <a:rPr lang="en-US" baseline="0" dirty="0" smtClean="0"/>
              <a:t> term we use to talk about the summative assessments our students take is CAASPP which stands for the </a:t>
            </a:r>
            <a:r>
              <a:rPr lang="en-US" dirty="0" smtClean="0"/>
              <a:t>California Assessment of Student Performance and Progress.</a:t>
            </a:r>
          </a:p>
          <a:p>
            <a:pPr marL="174887" indent="-174887">
              <a:buFont typeface="Arial" panose="020B0604020202020204" pitchFamily="34" charset="0"/>
              <a:buChar char="•"/>
            </a:pPr>
            <a:r>
              <a:rPr lang="en-US" dirty="0" smtClean="0"/>
              <a:t>The</a:t>
            </a:r>
            <a:r>
              <a:rPr lang="en-US" baseline="0" dirty="0" smtClean="0"/>
              <a:t> CAASPP system has three main parts:</a:t>
            </a:r>
            <a:endParaRPr lang="en-US" dirty="0" smtClean="0"/>
          </a:p>
          <a:p>
            <a:pPr marL="641252" lvl="1" indent="-174887">
              <a:buFont typeface="Arial" panose="020B0604020202020204" pitchFamily="34" charset="0"/>
              <a:buChar char="•"/>
            </a:pPr>
            <a:r>
              <a:rPr lang="en-US" dirty="0" smtClean="0"/>
              <a:t>Science assessments </a:t>
            </a:r>
          </a:p>
          <a:p>
            <a:pPr marL="641252" lvl="1" indent="-174887">
              <a:buFont typeface="Arial" panose="020B0604020202020204" pitchFamily="34" charset="0"/>
              <a:buChar char="•"/>
            </a:pPr>
            <a:r>
              <a:rPr lang="en-US" dirty="0" smtClean="0"/>
              <a:t>English language</a:t>
            </a:r>
            <a:r>
              <a:rPr lang="en-US" baseline="0" dirty="0" smtClean="0"/>
              <a:t> arts/literacy, or ELA, and mathematics assessments</a:t>
            </a:r>
          </a:p>
          <a:p>
            <a:pPr marL="641252" lvl="1" indent="-174887">
              <a:buFont typeface="Arial" panose="020B0604020202020204" pitchFamily="34" charset="0"/>
              <a:buChar char="•"/>
            </a:pPr>
            <a:r>
              <a:rPr lang="en-US" baseline="0" dirty="0" smtClean="0"/>
              <a:t>and the Spanish reading/language arts assessment, which is optional. </a:t>
            </a:r>
          </a:p>
          <a:p>
            <a:pPr marL="174887" indent="-174887" defTabSz="932730">
              <a:buFont typeface="Arial" panose="020B0604020202020204" pitchFamily="34" charset="0"/>
              <a:buChar char="•"/>
              <a:defRPr/>
            </a:pPr>
            <a:r>
              <a:rPr lang="en-US" baseline="0" dirty="0" smtClean="0"/>
              <a:t>Today we will focus on the assessments of ELA, mathematics, and science, because most students will take those tests. </a:t>
            </a:r>
            <a:r>
              <a:rPr lang="en-US" dirty="0" smtClean="0"/>
              <a:t>The only exception is for those students who take the California Alternate Assessments based on their unique needs.</a:t>
            </a:r>
            <a:endParaRPr lang="en-US" baseline="0" dirty="0" smtClean="0"/>
          </a:p>
        </p:txBody>
      </p:sp>
      <p:sp>
        <p:nvSpPr>
          <p:cNvPr id="4" name="Slide Number Placeholder 3"/>
          <p:cNvSpPr>
            <a:spLocks noGrp="1"/>
          </p:cNvSpPr>
          <p:nvPr>
            <p:ph type="sldNum" sz="quarter" idx="10"/>
          </p:nvPr>
        </p:nvSpPr>
        <p:spPr/>
        <p:txBody>
          <a:bodyPr/>
          <a:lstStyle/>
          <a:p>
            <a:fld id="{6C078B8E-2430-48E3-947F-D4E74CBF0628}" type="slidenum">
              <a:rPr lang="en-US" smtClean="0"/>
              <a:pPr/>
              <a:t>4</a:t>
            </a:fld>
            <a:endParaRPr lang="en-US" dirty="0"/>
          </a:p>
        </p:txBody>
      </p:sp>
    </p:spTree>
    <p:extLst>
      <p:ext uri="{BB962C8B-B14F-4D97-AF65-F5344CB8AC3E}">
        <p14:creationId xmlns:p14="http://schemas.microsoft.com/office/powerpoint/2010/main" val="4248305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887" indent="-174887" defTabSz="932730">
              <a:buFont typeface="Arial" panose="020B0604020202020204" pitchFamily="34" charset="0"/>
              <a:buChar char="•"/>
              <a:defRPr/>
            </a:pPr>
            <a:r>
              <a:rPr lang="en-US" dirty="0" smtClean="0"/>
              <a:t>Now that we know what</a:t>
            </a:r>
            <a:r>
              <a:rPr lang="en-US" baseline="0" dirty="0" smtClean="0"/>
              <a:t> these tests are, why students take them, and in which grades, let’s spend a few minutes on what the tests look like. </a:t>
            </a:r>
          </a:p>
          <a:p>
            <a:pPr marL="174887" indent="-174887" defTabSz="932730">
              <a:buFont typeface="Arial" panose="020B0604020202020204" pitchFamily="34" charset="0"/>
              <a:buChar char="•"/>
              <a:defRPr/>
            </a:pPr>
            <a:r>
              <a:rPr lang="en-US" dirty="0" smtClean="0"/>
              <a:t>The CAASPP assessments are all taken on a computer. </a:t>
            </a:r>
          </a:p>
          <a:p>
            <a:pPr marL="641252" lvl="1" indent="-174887" defTabSz="932730">
              <a:buFont typeface="Arial" panose="020B0604020202020204" pitchFamily="34" charset="0"/>
              <a:buChar char="•"/>
              <a:defRPr/>
            </a:pPr>
            <a:r>
              <a:rPr lang="en-US" dirty="0" smtClean="0"/>
              <a:t>The Smarter Balanced Summative Assessments in ELA and mathematics are </a:t>
            </a:r>
            <a:r>
              <a:rPr lang="en-US" b="1" dirty="0" smtClean="0"/>
              <a:t>computer adaptive</a:t>
            </a:r>
            <a:r>
              <a:rPr lang="en-US" dirty="0" smtClean="0"/>
              <a:t>.  That means that students</a:t>
            </a:r>
            <a:r>
              <a:rPr lang="en-US" baseline="0" dirty="0" smtClean="0"/>
              <a:t> take the test on a computer and the computer gives students questions that are easier, the same, or more difficult based on their answers to the previous questions. </a:t>
            </a:r>
            <a:r>
              <a:rPr lang="en-US" dirty="0" smtClean="0"/>
              <a:t>As students answer questions correctly, they receive more challenging questions. Incorrect answers trigger easier questions. This helps keep the test short for many students and makes sure the scores are very accurate, especially for students who score very low or very high.</a:t>
            </a:r>
          </a:p>
          <a:p>
            <a:pPr marL="641252" lvl="1" indent="-174887" defTabSz="932730">
              <a:buFont typeface="Arial" panose="020B0604020202020204" pitchFamily="34" charset="0"/>
              <a:buChar char="•"/>
              <a:defRPr/>
            </a:pPr>
            <a:r>
              <a:rPr lang="en-US" dirty="0" smtClean="0"/>
              <a:t>The CAST</a:t>
            </a:r>
            <a:r>
              <a:rPr lang="en-US" baseline="0" dirty="0" smtClean="0"/>
              <a:t> test is not computer adaptive but are still taken on a computer. </a:t>
            </a:r>
          </a:p>
          <a:p>
            <a:pPr marL="174887" indent="-174887" defTabSz="932730">
              <a:buFont typeface="Arial" panose="020B0604020202020204" pitchFamily="34" charset="0"/>
              <a:buChar char="•"/>
              <a:defRPr/>
            </a:pPr>
            <a:r>
              <a:rPr lang="en-US" dirty="0" smtClean="0"/>
              <a:t>These online tests give students many different types of</a:t>
            </a:r>
            <a:r>
              <a:rPr lang="en-US" baseline="0" dirty="0" smtClean="0"/>
              <a:t> questions</a:t>
            </a:r>
            <a:r>
              <a:rPr lang="en-US" dirty="0" smtClean="0"/>
              <a:t>. For some of the math questions, for example, your child might be asked to drag and drop things from one place on the screen to another, or draw a graph to solve a problem. </a:t>
            </a:r>
          </a:p>
          <a:p>
            <a:pPr defTabSz="932730">
              <a:defRPr/>
            </a:pPr>
            <a:endParaRPr lang="en-US" dirty="0" smtClean="0"/>
          </a:p>
        </p:txBody>
      </p:sp>
      <p:sp>
        <p:nvSpPr>
          <p:cNvPr id="4" name="Slide Number Placeholder 3"/>
          <p:cNvSpPr>
            <a:spLocks noGrp="1"/>
          </p:cNvSpPr>
          <p:nvPr>
            <p:ph type="sldNum" sz="quarter" idx="10"/>
          </p:nvPr>
        </p:nvSpPr>
        <p:spPr/>
        <p:txBody>
          <a:bodyPr/>
          <a:lstStyle/>
          <a:p>
            <a:fld id="{6C078B8E-2430-48E3-947F-D4E74CBF0628}" type="slidenum">
              <a:rPr lang="en-US" smtClean="0"/>
              <a:pPr/>
              <a:t>6</a:t>
            </a:fld>
            <a:endParaRPr lang="en-US" dirty="0"/>
          </a:p>
        </p:txBody>
      </p:sp>
    </p:spTree>
    <p:extLst>
      <p:ext uri="{BB962C8B-B14F-4D97-AF65-F5344CB8AC3E}">
        <p14:creationId xmlns:p14="http://schemas.microsoft.com/office/powerpoint/2010/main" val="1618289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887" indent="-174887" defTabSz="932730">
              <a:buFont typeface="Arial" panose="020B0604020202020204" pitchFamily="34" charset="0"/>
              <a:buChar char="•"/>
              <a:defRPr/>
            </a:pPr>
            <a:r>
              <a:rPr lang="en-US" dirty="0" smtClean="0"/>
              <a:t>You may </a:t>
            </a:r>
            <a:r>
              <a:rPr lang="en-US" baseline="0" dirty="0" smtClean="0"/>
              <a:t>be wondering </a:t>
            </a:r>
            <a:r>
              <a:rPr lang="en-US" dirty="0" smtClean="0"/>
              <a:t>why</a:t>
            </a:r>
            <a:r>
              <a:rPr lang="en-US" baseline="0" dirty="0" smtClean="0"/>
              <a:t> students need to take the CAASPP tests.</a:t>
            </a:r>
          </a:p>
          <a:p>
            <a:pPr marL="174887" indent="-174887" defTabSz="932730">
              <a:buFont typeface="Arial" panose="020B0604020202020204" pitchFamily="34" charset="0"/>
              <a:buChar char="•"/>
              <a:defRPr/>
            </a:pPr>
            <a:r>
              <a:rPr lang="en-US" dirty="0" smtClean="0"/>
              <a:t>Test results are an important piece of information about how your child is doing in school. </a:t>
            </a:r>
          </a:p>
          <a:p>
            <a:pPr marL="174887" indent="-174887" defTabSz="932730">
              <a:buFont typeface="Arial" panose="020B0604020202020204" pitchFamily="34" charset="0"/>
              <a:buChar char="•"/>
              <a:defRPr/>
            </a:pPr>
            <a:r>
              <a:rPr lang="en-US" dirty="0" smtClean="0"/>
              <a:t>Together with report cards,</a:t>
            </a:r>
            <a:r>
              <a:rPr lang="en-US" baseline="0" dirty="0" smtClean="0"/>
              <a:t> classroom work, homework, etc.</a:t>
            </a:r>
            <a:r>
              <a:rPr lang="en-US" dirty="0" smtClean="0"/>
              <a:t>, test results tell us if your child is on track to succeed in higher grades and is ready for college and career. </a:t>
            </a:r>
          </a:p>
          <a:p>
            <a:pPr marL="174887" indent="-174887" defTabSz="932730">
              <a:buFont typeface="Arial" panose="020B0604020202020204" pitchFamily="34" charset="0"/>
              <a:buChar char="•"/>
              <a:defRPr/>
            </a:pPr>
            <a:r>
              <a:rPr lang="en-US" dirty="0" smtClean="0"/>
              <a:t>Most</a:t>
            </a:r>
            <a:r>
              <a:rPr lang="en-US" baseline="0" dirty="0" smtClean="0"/>
              <a:t> importantly, t</a:t>
            </a:r>
            <a:r>
              <a:rPr lang="en-US" dirty="0" smtClean="0"/>
              <a:t>he CAASPP system gives information to teachers, students, and their families about what students know and are able to do. </a:t>
            </a:r>
          </a:p>
          <a:p>
            <a:pPr marL="174887" indent="-174887" defTabSz="932730">
              <a:buFont typeface="Arial" panose="020B0604020202020204" pitchFamily="34" charset="0"/>
              <a:buChar char="•"/>
              <a:defRPr/>
            </a:pPr>
            <a:r>
              <a:rPr lang="en-US" dirty="0" smtClean="0"/>
              <a:t>As a parent or</a:t>
            </a:r>
            <a:r>
              <a:rPr lang="en-US" baseline="0" dirty="0" smtClean="0"/>
              <a:t> guardian, you can use these test results and other information, to k</a:t>
            </a:r>
            <a:r>
              <a:rPr lang="en-US" dirty="0" smtClean="0"/>
              <a:t>now if your child is on track or perhaps needs support in certain areas of English language arts,</a:t>
            </a:r>
            <a:r>
              <a:rPr lang="en-US" baseline="0" dirty="0" smtClean="0"/>
              <a:t> mathematics, or science. </a:t>
            </a:r>
            <a:endParaRPr lang="en-US" dirty="0" smtClean="0"/>
          </a:p>
          <a:p>
            <a:pPr marL="174887" indent="-174887" defTabSz="932730">
              <a:buFont typeface="Arial" panose="020B0604020202020204" pitchFamily="34" charset="0"/>
              <a:buChar char="•"/>
              <a:defRPr/>
            </a:pPr>
            <a:endParaRPr lang="en-US" dirty="0" smtClean="0"/>
          </a:p>
          <a:p>
            <a:pPr marL="174887" indent="-174887" defTabSz="932730">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7</a:t>
            </a:fld>
            <a:endParaRPr lang="en-US" dirty="0"/>
          </a:p>
        </p:txBody>
      </p:sp>
    </p:spTree>
    <p:extLst>
      <p:ext uri="{BB962C8B-B14F-4D97-AF65-F5344CB8AC3E}">
        <p14:creationId xmlns:p14="http://schemas.microsoft.com/office/powerpoint/2010/main" val="1788529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887" indent="-174887">
              <a:buFont typeface="Arial" panose="020B0604020202020204" pitchFamily="34" charset="0"/>
              <a:buChar char="•"/>
            </a:pPr>
            <a:r>
              <a:rPr lang="en-US" dirty="0" smtClean="0"/>
              <a:t>Now let’s talk about the timing of the CAASPP tests.</a:t>
            </a:r>
            <a:r>
              <a:rPr lang="en-US" baseline="0" dirty="0" smtClean="0"/>
              <a:t> We mentioned before that these tests are taken by students at the end of the school year. What does that mean exactly?</a:t>
            </a:r>
            <a:endParaRPr lang="en-US" dirty="0" smtClean="0"/>
          </a:p>
          <a:p>
            <a:pPr marL="174887" indent="-174887">
              <a:buFont typeface="Arial" panose="020B0604020202020204" pitchFamily="34" charset="0"/>
              <a:buChar char="•"/>
            </a:pPr>
            <a:r>
              <a:rPr lang="en-US" dirty="0" smtClean="0"/>
              <a:t>Students</a:t>
            </a:r>
            <a:r>
              <a:rPr lang="en-US" baseline="0" dirty="0" smtClean="0"/>
              <a:t> take summative assessments during what’s called the “testing window”. </a:t>
            </a:r>
            <a:r>
              <a:rPr lang="en-US" dirty="0" smtClean="0"/>
              <a:t>Each school selects its own testing window</a:t>
            </a:r>
            <a:r>
              <a:rPr lang="en-US" baseline="0" dirty="0" smtClean="0"/>
              <a:t> that can begin as early as January.</a:t>
            </a:r>
          </a:p>
          <a:p>
            <a:pPr marL="174887" indent="-174887">
              <a:buFont typeface="Arial" panose="020B0604020202020204" pitchFamily="34" charset="0"/>
              <a:buChar char="•"/>
            </a:pPr>
            <a:r>
              <a:rPr lang="en-US" baseline="0" dirty="0" smtClean="0"/>
              <a:t>Our students will begin taking the CAASPP tests on [insert first day of testing].</a:t>
            </a:r>
            <a:endParaRPr lang="en-US" dirty="0" smtClean="0"/>
          </a:p>
        </p:txBody>
      </p:sp>
      <p:sp>
        <p:nvSpPr>
          <p:cNvPr id="4" name="Slide Number Placeholder 3"/>
          <p:cNvSpPr>
            <a:spLocks noGrp="1"/>
          </p:cNvSpPr>
          <p:nvPr>
            <p:ph type="sldNum" sz="quarter" idx="10"/>
          </p:nvPr>
        </p:nvSpPr>
        <p:spPr/>
        <p:txBody>
          <a:bodyPr/>
          <a:lstStyle/>
          <a:p>
            <a:fld id="{6C078B8E-2430-48E3-947F-D4E74CBF0628}" type="slidenum">
              <a:rPr lang="en-US" smtClean="0"/>
              <a:pPr/>
              <a:t>8</a:t>
            </a:fld>
            <a:endParaRPr lang="en-US" dirty="0"/>
          </a:p>
        </p:txBody>
      </p:sp>
    </p:spTree>
    <p:extLst>
      <p:ext uri="{BB962C8B-B14F-4D97-AF65-F5344CB8AC3E}">
        <p14:creationId xmlns:p14="http://schemas.microsoft.com/office/powerpoint/2010/main" val="2037766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219" indent="-177219">
              <a:buFont typeface="Arial" panose="020B0604020202020204" pitchFamily="34" charset="0"/>
              <a:buChar char="•"/>
            </a:pPr>
            <a:r>
              <a:rPr lang="en-US" dirty="0" smtClean="0"/>
              <a:t>Students who take the</a:t>
            </a:r>
            <a:r>
              <a:rPr lang="en-US" baseline="0" dirty="0" smtClean="0"/>
              <a:t> CAASPP tests will receive scores in the late summer or early fall. </a:t>
            </a:r>
            <a:r>
              <a:rPr lang="en-US" b="1" dirty="0" smtClean="0"/>
              <a:t>[Insert more specific information</a:t>
            </a:r>
            <a:r>
              <a:rPr lang="en-US" b="1" baseline="0" dirty="0" smtClean="0"/>
              <a:t> about the timing of this report for your school.]</a:t>
            </a:r>
          </a:p>
          <a:p>
            <a:pPr marL="177219" indent="-177219">
              <a:buFont typeface="Arial" panose="020B0604020202020204" pitchFamily="34" charset="0"/>
              <a:buChar char="•"/>
            </a:pPr>
            <a:r>
              <a:rPr lang="en-US" b="0" baseline="0" dirty="0" smtClean="0"/>
              <a:t>When you receive your child’s student score report, take a moment to review it with your child and understand what it shows. </a:t>
            </a:r>
            <a:endParaRPr lang="en-US" b="1" baseline="0" dirty="0" smtClean="0"/>
          </a:p>
          <a:p>
            <a:pPr marL="177219" indent="-177219">
              <a:buFont typeface="Arial" panose="020B0604020202020204" pitchFamily="34" charset="0"/>
              <a:buChar char="•"/>
            </a:pPr>
            <a:r>
              <a:rPr lang="en-US" b="0" baseline="0" dirty="0" smtClean="0"/>
              <a:t>On the front of the report you will see your child’s test scores for ELA (top half of the page) and mathematics (bottom half of the page). It will show your child’s score and well as one of four achievement levels:</a:t>
            </a:r>
          </a:p>
          <a:p>
            <a:pPr marL="643584" lvl="1" indent="-177219">
              <a:buFont typeface="Arial" panose="020B0604020202020204" pitchFamily="34" charset="0"/>
              <a:buChar char="•"/>
            </a:pPr>
            <a:r>
              <a:rPr lang="en-US" b="0" baseline="0" dirty="0" smtClean="0"/>
              <a:t>Standard Not Met or Level 1</a:t>
            </a:r>
          </a:p>
          <a:p>
            <a:pPr marL="643584" lvl="1" indent="-177219">
              <a:buFont typeface="Arial" panose="020B0604020202020204" pitchFamily="34" charset="0"/>
              <a:buChar char="•"/>
            </a:pPr>
            <a:r>
              <a:rPr lang="en-US" b="0" baseline="0" dirty="0" smtClean="0"/>
              <a:t>Standard Nearly Met or Level 2</a:t>
            </a:r>
          </a:p>
          <a:p>
            <a:pPr marL="643584" lvl="1" indent="-177219">
              <a:buFont typeface="Arial" panose="020B0604020202020204" pitchFamily="34" charset="0"/>
              <a:buChar char="•"/>
            </a:pPr>
            <a:r>
              <a:rPr lang="en-US" b="0" baseline="0" dirty="0" smtClean="0"/>
              <a:t>Standard Met or Level 3 or</a:t>
            </a:r>
          </a:p>
          <a:p>
            <a:pPr marL="643584" lvl="1" indent="-177219">
              <a:buFont typeface="Arial" panose="020B0604020202020204" pitchFamily="34" charset="0"/>
              <a:buChar char="•"/>
            </a:pPr>
            <a:r>
              <a:rPr lang="en-US" b="0" baseline="0" dirty="0" smtClean="0"/>
              <a:t>Standard Exceeded or Level 4</a:t>
            </a:r>
          </a:p>
          <a:p>
            <a:pPr marL="177219" indent="-177219">
              <a:buFont typeface="Arial" panose="020B0604020202020204" pitchFamily="34" charset="0"/>
              <a:buChar char="•"/>
            </a:pPr>
            <a:r>
              <a:rPr lang="en-US" b="0" baseline="0" dirty="0" smtClean="0"/>
              <a:t>When you’re reviewing this information remember that the goal for each child is to meet or exceed the standard, which means Level 3 or better. </a:t>
            </a:r>
          </a:p>
          <a:p>
            <a:pPr marL="177219" indent="-177219">
              <a:buFont typeface="Arial" panose="020B0604020202020204" pitchFamily="34" charset="0"/>
              <a:buChar char="•"/>
            </a:pPr>
            <a:r>
              <a:rPr lang="en-US" b="0" baseline="0" dirty="0" smtClean="0"/>
              <a:t>You will also see information about how your child’s score from this year’s test compares to last year’s test. </a:t>
            </a:r>
          </a:p>
          <a:p>
            <a:pPr marL="177219" indent="-177219">
              <a:buFont typeface="Arial" panose="020B0604020202020204" pitchFamily="34" charset="0"/>
              <a:buChar char="•"/>
            </a:pPr>
            <a:r>
              <a:rPr lang="en-US" b="0" baseline="0" dirty="0" smtClean="0"/>
              <a:t>And finally information about the four areas of ELA and three areas of mathematics knowledge your child was tested on and how they did. </a:t>
            </a:r>
          </a:p>
          <a:p>
            <a:pPr marL="177219" indent="-177219">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6C078B8E-2430-48E3-947F-D4E74CBF0628}" type="slidenum">
              <a:rPr lang="en-US" smtClean="0"/>
              <a:pPr/>
              <a:t>13</a:t>
            </a:fld>
            <a:endParaRPr lang="en-US" dirty="0"/>
          </a:p>
        </p:txBody>
      </p:sp>
    </p:spTree>
    <p:extLst>
      <p:ext uri="{BB962C8B-B14F-4D97-AF65-F5344CB8AC3E}">
        <p14:creationId xmlns:p14="http://schemas.microsoft.com/office/powerpoint/2010/main" val="2948635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4/2/2019</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4/2/2019</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4/2/2019</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4/2/2019</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4/2/2019</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4/2/2019</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4/2/2019</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4/2/2019</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4/2/2019</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4/2/2019</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4/2/2019</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4/2/2019</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4/2/2019</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Smarter Balance</a:t>
            </a:r>
            <a:br>
              <a:rPr lang="en-US" dirty="0" smtClean="0"/>
            </a:br>
            <a:r>
              <a:rPr lang="en-US" dirty="0" smtClean="0"/>
              <a:t>Assessment Consortium (SBAC)</a:t>
            </a:r>
            <a:endParaRPr lang="en-US" dirty="0"/>
          </a:p>
        </p:txBody>
      </p:sp>
      <p:sp>
        <p:nvSpPr>
          <p:cNvPr id="3" name="Subtitle 2"/>
          <p:cNvSpPr>
            <a:spLocks noGrp="1"/>
          </p:cNvSpPr>
          <p:nvPr>
            <p:ph type="subTitle" idx="1"/>
          </p:nvPr>
        </p:nvSpPr>
        <p:spPr>
          <a:xfrm>
            <a:off x="4265610" y="3733799"/>
            <a:ext cx="6858002" cy="1657709"/>
          </a:xfrm>
        </p:spPr>
        <p:txBody>
          <a:bodyPr>
            <a:normAutofit/>
          </a:bodyPr>
          <a:lstStyle/>
          <a:p>
            <a:pPr marL="342900" indent="-342900">
              <a:buFont typeface="Wingdings" panose="05000000000000000000" pitchFamily="2" charset="2"/>
              <a:buChar char="Ø"/>
            </a:pPr>
            <a:r>
              <a:rPr lang="en-US" b="1" dirty="0" smtClean="0"/>
              <a:t>What is the SBAC?</a:t>
            </a:r>
          </a:p>
          <a:p>
            <a:pPr marL="342900" indent="-342900">
              <a:buFont typeface="Wingdings" panose="05000000000000000000" pitchFamily="2" charset="2"/>
              <a:buChar char="Ø"/>
            </a:pPr>
            <a:r>
              <a:rPr lang="en-US" b="1" dirty="0" smtClean="0"/>
              <a:t>Why is it different from other tests?</a:t>
            </a:r>
          </a:p>
          <a:p>
            <a:pPr marL="342900" indent="-342900">
              <a:buFont typeface="Wingdings" panose="05000000000000000000" pitchFamily="2" charset="2"/>
              <a:buChar char="Ø"/>
            </a:pPr>
            <a:r>
              <a:rPr lang="en-US" b="1" dirty="0" smtClean="0"/>
              <a:t>What does it mean to your child?</a:t>
            </a:r>
          </a:p>
          <a:p>
            <a:pPr marL="342900" indent="-342900">
              <a:buFont typeface="Wingdings" panose="05000000000000000000" pitchFamily="2" charset="2"/>
              <a:buChar char="Ø"/>
            </a:pPr>
            <a:r>
              <a:rPr lang="en-US" b="1" dirty="0" smtClean="0"/>
              <a:t>How can you help?</a:t>
            </a:r>
            <a:endParaRPr lang="en-US" b="1"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for 2019?</a:t>
            </a:r>
            <a:endParaRPr lang="en-US" dirty="0"/>
          </a:p>
        </p:txBody>
      </p:sp>
      <p:sp>
        <p:nvSpPr>
          <p:cNvPr id="3" name="Text Placeholder 2"/>
          <p:cNvSpPr>
            <a:spLocks noGrp="1"/>
          </p:cNvSpPr>
          <p:nvPr>
            <p:ph type="body" idx="1"/>
          </p:nvPr>
        </p:nvSpPr>
        <p:spPr/>
        <p:txBody>
          <a:bodyPr>
            <a:normAutofit fontScale="85000" lnSpcReduction="10000"/>
          </a:bodyPr>
          <a:lstStyle/>
          <a:p>
            <a:r>
              <a:rPr lang="en-US" dirty="0" smtClean="0"/>
              <a:t>All </a:t>
            </a:r>
            <a:r>
              <a:rPr lang="en-US" dirty="0" err="1" smtClean="0"/>
              <a:t>assessessments</a:t>
            </a:r>
            <a:r>
              <a:rPr lang="en-US" dirty="0" smtClean="0"/>
              <a:t> are being given in the classrooms on Chromebooks</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30312" y="2505075"/>
            <a:ext cx="4635500" cy="3476625"/>
          </a:xfrm>
        </p:spPr>
      </p:pic>
      <p:sp>
        <p:nvSpPr>
          <p:cNvPr id="5" name="Text Placeholder 4"/>
          <p:cNvSpPr>
            <a:spLocks noGrp="1"/>
          </p:cNvSpPr>
          <p:nvPr>
            <p:ph type="body" sz="quarter" idx="3"/>
          </p:nvPr>
        </p:nvSpPr>
        <p:spPr>
          <a:xfrm>
            <a:off x="6172200" y="1681163"/>
            <a:ext cx="4956048" cy="1044620"/>
          </a:xfrm>
        </p:spPr>
        <p:txBody>
          <a:bodyPr>
            <a:normAutofit fontScale="92500" lnSpcReduction="10000"/>
          </a:bodyPr>
          <a:lstStyle/>
          <a:p>
            <a:r>
              <a:rPr lang="en-US" dirty="0" smtClean="0"/>
              <a:t>All test including Fifth Grade Science Test results are available to parents and teachers</a:t>
            </a:r>
            <a:endParaRPr lang="en-US" dirty="0"/>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172200" y="2840790"/>
            <a:ext cx="4956175" cy="2805195"/>
          </a:xfrm>
        </p:spPr>
      </p:pic>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 is new?</a:t>
            </a:r>
            <a:endParaRPr lang="en-US" dirty="0"/>
          </a:p>
        </p:txBody>
      </p:sp>
      <p:sp>
        <p:nvSpPr>
          <p:cNvPr id="3" name="Text Placeholder 2"/>
          <p:cNvSpPr>
            <a:spLocks noGrp="1"/>
          </p:cNvSpPr>
          <p:nvPr>
            <p:ph type="body" idx="1"/>
          </p:nvPr>
        </p:nvSpPr>
        <p:spPr/>
        <p:txBody>
          <a:bodyPr>
            <a:normAutofit/>
          </a:bodyPr>
          <a:lstStyle/>
          <a:p>
            <a:r>
              <a:rPr lang="en-US" dirty="0" smtClean="0"/>
              <a:t>Results will no longer be mailed to parents.</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99983" y="2505075"/>
            <a:ext cx="2696158" cy="3476625"/>
          </a:xfrm>
        </p:spPr>
      </p:pic>
      <p:sp>
        <p:nvSpPr>
          <p:cNvPr id="5" name="Text Placeholder 4"/>
          <p:cNvSpPr>
            <a:spLocks noGrp="1"/>
          </p:cNvSpPr>
          <p:nvPr>
            <p:ph type="body" sz="quarter" idx="3"/>
          </p:nvPr>
        </p:nvSpPr>
        <p:spPr/>
        <p:txBody>
          <a:bodyPr>
            <a:normAutofit/>
          </a:bodyPr>
          <a:lstStyle/>
          <a:p>
            <a:r>
              <a:rPr lang="en-US" dirty="0" smtClean="0"/>
              <a:t>Parents can access results on LAUSD’s Parent Portal.</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247690" y="2840790"/>
            <a:ext cx="2805195" cy="2805195"/>
          </a:xfrm>
        </p:spPr>
      </p:pic>
    </p:spTree>
    <p:extLst>
      <p:ext uri="{BB962C8B-B14F-4D97-AF65-F5344CB8AC3E}">
        <p14:creationId xmlns:p14="http://schemas.microsoft.com/office/powerpoint/2010/main" val="328615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Parent</a:t>
            </a:r>
            <a:br>
              <a:rPr lang="en-US" sz="4800" dirty="0" smtClean="0"/>
            </a:br>
            <a:r>
              <a:rPr lang="en-US" sz="4800" dirty="0" smtClean="0"/>
              <a:t>Portal</a:t>
            </a:r>
            <a:r>
              <a:rPr lang="en-US" dirty="0"/>
              <a:t/>
            </a:r>
            <a:br>
              <a:rPr lang="en-US" dirty="0"/>
            </a:br>
            <a:endParaRPr lang="en-US" dirty="0"/>
          </a:p>
        </p:txBody>
      </p:sp>
      <p:sp>
        <p:nvSpPr>
          <p:cNvPr id="4" name="Text Placeholder 3"/>
          <p:cNvSpPr>
            <a:spLocks noGrp="1"/>
          </p:cNvSpPr>
          <p:nvPr>
            <p:ph type="body" sz="half" idx="2"/>
          </p:nvPr>
        </p:nvSpPr>
        <p:spPr/>
        <p:txBody>
          <a:bodyPr>
            <a:normAutofit/>
          </a:bodyPr>
          <a:lstStyle/>
          <a:p>
            <a:r>
              <a:rPr lang="en-US" sz="3200" dirty="0" smtClean="0"/>
              <a:t>Questions? See</a:t>
            </a:r>
          </a:p>
          <a:p>
            <a:r>
              <a:rPr lang="en-US" sz="3200" dirty="0" smtClean="0"/>
              <a:t>Sharon </a:t>
            </a:r>
            <a:r>
              <a:rPr lang="en-US" sz="3200" dirty="0" err="1" smtClean="0"/>
              <a:t>Kiemon</a:t>
            </a:r>
            <a:endParaRPr lang="en-US" sz="3200" dirty="0" smtClean="0"/>
          </a:p>
          <a:p>
            <a:r>
              <a:rPr lang="en-US" sz="3200" dirty="0" smtClean="0"/>
              <a:t>Community Rep.</a:t>
            </a:r>
            <a:endParaRPr lang="en-US" sz="3200" dirty="0"/>
          </a:p>
        </p:txBody>
      </p:sp>
      <p:pic>
        <p:nvPicPr>
          <p:cNvPr id="2052" name="Picture 4" descr="Los Angeles Unified School Distri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729" y="1794349"/>
            <a:ext cx="4552950" cy="7048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Nod to Church Childcare Providers (from Clergy Parents Everywhere) | achurchforstarvingartis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691" y="2934788"/>
            <a:ext cx="4813026" cy="2227217"/>
          </a:xfrm>
          <a:prstGeom prst="rect">
            <a:avLst/>
          </a:prstGeom>
        </p:spPr>
      </p:pic>
    </p:spTree>
    <p:extLst>
      <p:ext uri="{BB962C8B-B14F-4D97-AF65-F5344CB8AC3E}">
        <p14:creationId xmlns:p14="http://schemas.microsoft.com/office/powerpoint/2010/main" val="390323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4540624" cy="2212612"/>
          </a:xfrm>
        </p:spPr>
        <p:txBody>
          <a:bodyPr>
            <a:normAutofit/>
          </a:bodyPr>
          <a:lstStyle/>
          <a:p>
            <a:r>
              <a:rPr lang="en-US" sz="5400" b="1" dirty="0" smtClean="0"/>
              <a:t>CAASPP</a:t>
            </a:r>
            <a:br>
              <a:rPr lang="en-US" sz="5400" b="1" dirty="0" smtClean="0"/>
            </a:br>
            <a:r>
              <a:rPr lang="en-US" sz="5400" b="1" dirty="0" smtClean="0"/>
              <a:t>RESULTS</a:t>
            </a:r>
            <a:endParaRPr lang="en-US" sz="5400" b="1" dirty="0"/>
          </a:p>
        </p:txBody>
      </p:sp>
      <p:pic>
        <p:nvPicPr>
          <p:cNvPr id="3" name="Content Placeholder 2" descr="Screen capture displaying a preview of a sample CAASPP score report."/>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96000" y="188258"/>
            <a:ext cx="5038165" cy="6556518"/>
          </a:xfrm>
        </p:spPr>
      </p:pic>
    </p:spTree>
    <p:custDataLst>
      <p:tags r:id="rId1"/>
    </p:custDataLst>
    <p:extLst>
      <p:ext uri="{BB962C8B-B14F-4D97-AF65-F5344CB8AC3E}">
        <p14:creationId xmlns:p14="http://schemas.microsoft.com/office/powerpoint/2010/main" val="389421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CAASPP Practice Test Site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CAASPP.ORG</a:t>
            </a:r>
          </a:p>
          <a:p>
            <a:pPr>
              <a:buFont typeface="Wingdings" panose="05000000000000000000" pitchFamily="2" charset="2"/>
              <a:buChar char="§"/>
            </a:pPr>
            <a:r>
              <a:rPr lang="en-US" dirty="0" smtClean="0"/>
              <a:t>Practice and Training Tests</a:t>
            </a:r>
          </a:p>
          <a:p>
            <a:pPr>
              <a:buFont typeface="Wingdings" panose="05000000000000000000" pitchFamily="2" charset="2"/>
              <a:buChar char="§"/>
            </a:pPr>
            <a:r>
              <a:rPr lang="en-US" dirty="0" smtClean="0"/>
              <a:t>Student Interface: Practice and Training Test</a:t>
            </a:r>
          </a:p>
          <a:p>
            <a:pPr>
              <a:buFont typeface="Wingdings" panose="05000000000000000000" pitchFamily="2" charset="2"/>
              <a:buChar char="§"/>
            </a:pPr>
            <a:r>
              <a:rPr lang="en-US" dirty="0" smtClean="0"/>
              <a:t>Sign in as Guest User/Choose a Grade and Test</a:t>
            </a:r>
          </a:p>
          <a:p>
            <a:pPr>
              <a:buFont typeface="Wingdings" panose="05000000000000000000" pitchFamily="2" charset="2"/>
              <a:buChar char="§"/>
            </a:pPr>
            <a:r>
              <a:rPr lang="en-US" dirty="0" smtClean="0"/>
              <a:t>Settings/Audio</a:t>
            </a:r>
          </a:p>
          <a:p>
            <a:pPr>
              <a:buFont typeface="Wingdings" panose="05000000000000000000" pitchFamily="2" charset="2"/>
              <a:buChar char="§"/>
            </a:pPr>
            <a:r>
              <a:rPr lang="en-US" dirty="0" smtClean="0"/>
              <a:t>Pay attention to Universal Tools available to all.</a:t>
            </a:r>
            <a:endParaRPr lang="en-US" dirty="0"/>
          </a:p>
        </p:txBody>
      </p:sp>
    </p:spTree>
    <p:extLst>
      <p:ext uri="{BB962C8B-B14F-4D97-AF65-F5344CB8AC3E}">
        <p14:creationId xmlns:p14="http://schemas.microsoft.com/office/powerpoint/2010/main" val="72132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What is the SBAC assessment?</a:t>
            </a:r>
            <a:endParaRPr dirty="0"/>
          </a:p>
        </p:txBody>
      </p:sp>
      <p:sp>
        <p:nvSpPr>
          <p:cNvPr id="14" name="Content Placeholder 13"/>
          <p:cNvSpPr>
            <a:spLocks noGrp="1"/>
          </p:cNvSpPr>
          <p:nvPr>
            <p:ph idx="1"/>
          </p:nvPr>
        </p:nvSpPr>
        <p:spPr/>
        <p:txBody>
          <a:bodyPr>
            <a:normAutofit/>
          </a:bodyPr>
          <a:lstStyle/>
          <a:p>
            <a:r>
              <a:rPr lang="en-US" b="1" dirty="0" smtClean="0"/>
              <a:t>California began SBAC test in 2014.</a:t>
            </a:r>
            <a:endParaRPr b="1" dirty="0"/>
          </a:p>
          <a:p>
            <a:r>
              <a:rPr lang="en-US" b="1" dirty="0" smtClean="0"/>
              <a:t>SBAC aligned to the California State Common Core Standards.</a:t>
            </a:r>
            <a:endParaRPr b="1" dirty="0"/>
          </a:p>
          <a:p>
            <a:r>
              <a:rPr lang="en-US" b="1" dirty="0" smtClean="0"/>
              <a:t> </a:t>
            </a:r>
            <a:r>
              <a:rPr lang="en-US" b="1" dirty="0"/>
              <a:t>A</a:t>
            </a:r>
            <a:r>
              <a:rPr lang="en-US" b="1" dirty="0" smtClean="0"/>
              <a:t>ll 3</a:t>
            </a:r>
            <a:r>
              <a:rPr lang="en-US" b="1" baseline="30000" dirty="0" smtClean="0"/>
              <a:t>rd</a:t>
            </a:r>
            <a:r>
              <a:rPr lang="en-US" b="1" dirty="0" smtClean="0"/>
              <a:t>, 4</a:t>
            </a:r>
            <a:r>
              <a:rPr lang="en-US" b="1" baseline="30000" dirty="0" smtClean="0"/>
              <a:t>th</a:t>
            </a:r>
            <a:r>
              <a:rPr lang="en-US" b="1" dirty="0" smtClean="0"/>
              <a:t>, and 5</a:t>
            </a:r>
            <a:r>
              <a:rPr lang="en-US" b="1" baseline="30000" dirty="0" smtClean="0"/>
              <a:t>th</a:t>
            </a:r>
            <a:r>
              <a:rPr lang="en-US" b="1" dirty="0" smtClean="0"/>
              <a:t> graders take this assessment.</a:t>
            </a:r>
          </a:p>
          <a:p>
            <a:r>
              <a:rPr lang="en-US" b="1" dirty="0" smtClean="0"/>
              <a:t>The assessment covers English Language Arts, Math, and Science (5</a:t>
            </a:r>
            <a:r>
              <a:rPr lang="en-US" b="1" baseline="30000" dirty="0" smtClean="0"/>
              <a:t>th</a:t>
            </a:r>
            <a:r>
              <a:rPr lang="en-US" b="1" dirty="0" smtClean="0"/>
              <a:t> grade).</a:t>
            </a:r>
          </a:p>
          <a:p>
            <a:r>
              <a:rPr lang="en-US" b="1" dirty="0" smtClean="0"/>
              <a:t>The assessment is taken completely on the computer.</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a:t>
            </a:r>
            <a:endParaRPr lang="en-US" dirty="0"/>
          </a:p>
        </p:txBody>
      </p:sp>
      <p:sp>
        <p:nvSpPr>
          <p:cNvPr id="7" name="Title 1"/>
          <p:cNvSpPr>
            <a:spLocks noGrp="1"/>
          </p:cNvSpPr>
          <p:nvPr>
            <p:ph sz="half" idx="2"/>
          </p:nvPr>
        </p:nvSpPr>
        <p:spPr>
          <a:xfrm>
            <a:off x="675303" y="1717994"/>
            <a:ext cx="11401083" cy="1402967"/>
          </a:xfrm>
        </p:spPr>
        <p:txBody>
          <a:bodyPr>
            <a:noAutofit/>
          </a:bodyPr>
          <a:lstStyle/>
          <a:p>
            <a:r>
              <a:rPr lang="en-US" b="1" dirty="0" smtClean="0"/>
              <a:t>Smarter Balanced Summative Assessments in ELA and Mathematics</a:t>
            </a:r>
          </a:p>
          <a:p>
            <a:r>
              <a:rPr lang="en-US" b="1" dirty="0"/>
              <a:t>California Science Test (CAST</a:t>
            </a:r>
            <a:r>
              <a:rPr lang="en-US" b="1" dirty="0" smtClean="0"/>
              <a:t>) 5</a:t>
            </a:r>
            <a:r>
              <a:rPr lang="en-US" b="1" baseline="30000" dirty="0" smtClean="0"/>
              <a:t>TH</a:t>
            </a:r>
            <a:r>
              <a:rPr lang="en-US" b="1" dirty="0" smtClean="0"/>
              <a:t> GRADE</a:t>
            </a:r>
            <a:endParaRPr lang="en-US" b="1" dirty="0"/>
          </a:p>
        </p:txBody>
      </p:sp>
      <p:pic>
        <p:nvPicPr>
          <p:cNvPr id="12" name="Content Placeholder 11" descr="English language arts/literacy (ELA), mathematics, and Science."/>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1169"/>
          <a:stretch/>
        </p:blipFill>
        <p:spPr>
          <a:xfrm>
            <a:off x="78828" y="2796594"/>
            <a:ext cx="11997558" cy="3657600"/>
          </a:xfrm>
        </p:spPr>
      </p:pic>
    </p:spTree>
    <p:custDataLst>
      <p:tags r:id="rId1"/>
    </p:custDataLst>
    <p:extLst>
      <p:ext uri="{BB962C8B-B14F-4D97-AF65-F5344CB8AC3E}">
        <p14:creationId xmlns:p14="http://schemas.microsoft.com/office/powerpoint/2010/main" val="250673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792" y="2278634"/>
            <a:ext cx="3282696" cy="1987931"/>
          </a:xfrm>
        </p:spPr>
        <p:txBody>
          <a:bodyPr/>
          <a:lstStyle/>
          <a:p>
            <a:r>
              <a:rPr lang="en-US" dirty="0" smtClean="0"/>
              <a:t>CAASPP System</a:t>
            </a:r>
            <a:endParaRPr lang="en-US" dirty="0"/>
          </a:p>
        </p:txBody>
      </p:sp>
      <p:pic>
        <p:nvPicPr>
          <p:cNvPr id="6" name="Content Placeholder 5" descr="Science Assessments: California Science Test, California Alternate Assessment (CAA);&#10;ELA/Math Assessments: Smarter Balanced, CAAs; &#10;California Spanish Assessment;&#10;Additional Resources: Interim assessments, formative (Digital Library), grade two diagnostics (ELA/Math)." title="2018–19 CAASPP System"/>
          <p:cNvPicPr>
            <a:picLocks noGrp="1" noChangeAspect="1"/>
          </p:cNvPicPr>
          <p:nvPr>
            <p:ph idx="1"/>
          </p:nvPr>
        </p:nvPicPr>
        <p:blipFill rotWithShape="1">
          <a:blip r:embed="rId4"/>
          <a:stretch/>
        </p:blipFill>
        <p:spPr>
          <a:xfrm>
            <a:off x="2705726" y="143867"/>
            <a:ext cx="8571643" cy="6619242"/>
          </a:xfrm>
          <a:prstGeom prst="rect">
            <a:avLst/>
          </a:prstGeom>
        </p:spPr>
      </p:pic>
    </p:spTree>
    <p:custDataLst>
      <p:tags r:id="rId1"/>
    </p:custDataLst>
    <p:extLst>
      <p:ext uri="{BB962C8B-B14F-4D97-AF65-F5344CB8AC3E}">
        <p14:creationId xmlns:p14="http://schemas.microsoft.com/office/powerpoint/2010/main" val="18542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SCHEDULES FOR TESTING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33156403"/>
              </p:ext>
            </p:extLst>
          </p:nvPr>
        </p:nvGraphicFramePr>
        <p:xfrm>
          <a:off x="1065213" y="1752600"/>
          <a:ext cx="10058400" cy="2732314"/>
        </p:xfrm>
        <a:graphic>
          <a:graphicData uri="http://schemas.openxmlformats.org/drawingml/2006/table">
            <a:tbl>
              <a:tblPr firstRow="1" bandRow="1">
                <a:tableStyleId>{F5AB1C69-6EDB-4FF4-983F-18BD219EF322}</a:tableStyleId>
              </a:tblPr>
              <a:tblGrid>
                <a:gridCol w="2514600">
                  <a:extLst>
                    <a:ext uri="{9D8B030D-6E8A-4147-A177-3AD203B41FA5}">
                      <a16:colId xmlns="" xmlns:a16="http://schemas.microsoft.com/office/drawing/2014/main" val="1137195542"/>
                    </a:ext>
                  </a:extLst>
                </a:gridCol>
                <a:gridCol w="2514600">
                  <a:extLst>
                    <a:ext uri="{9D8B030D-6E8A-4147-A177-3AD203B41FA5}">
                      <a16:colId xmlns="" xmlns:a16="http://schemas.microsoft.com/office/drawing/2014/main" val="3108984359"/>
                    </a:ext>
                  </a:extLst>
                </a:gridCol>
                <a:gridCol w="2514600">
                  <a:extLst>
                    <a:ext uri="{9D8B030D-6E8A-4147-A177-3AD203B41FA5}">
                      <a16:colId xmlns="" xmlns:a16="http://schemas.microsoft.com/office/drawing/2014/main" val="200605166"/>
                    </a:ext>
                  </a:extLst>
                </a:gridCol>
                <a:gridCol w="2514600">
                  <a:extLst>
                    <a:ext uri="{9D8B030D-6E8A-4147-A177-3AD203B41FA5}">
                      <a16:colId xmlns="" xmlns:a16="http://schemas.microsoft.com/office/drawing/2014/main" val="2921673839"/>
                    </a:ext>
                  </a:extLst>
                </a:gridCol>
              </a:tblGrid>
              <a:tr h="370840">
                <a:tc>
                  <a:txBody>
                    <a:bodyPr/>
                    <a:lstStyle/>
                    <a:p>
                      <a:r>
                        <a:rPr lang="en-US" sz="4000" dirty="0" smtClean="0"/>
                        <a:t>Tests</a:t>
                      </a:r>
                      <a:endParaRPr lang="en-US" sz="4000" dirty="0"/>
                    </a:p>
                  </a:txBody>
                  <a:tcPr/>
                </a:tc>
                <a:tc>
                  <a:txBody>
                    <a:bodyPr/>
                    <a:lstStyle/>
                    <a:p>
                      <a:r>
                        <a:rPr lang="en-US" sz="3200" dirty="0" smtClean="0"/>
                        <a:t>3</a:t>
                      </a:r>
                      <a:r>
                        <a:rPr lang="en-US" sz="3200" baseline="30000" dirty="0" smtClean="0"/>
                        <a:t>rd</a:t>
                      </a:r>
                      <a:endParaRPr lang="en-US" sz="3200" dirty="0"/>
                    </a:p>
                  </a:txBody>
                  <a:tcPr/>
                </a:tc>
                <a:tc>
                  <a:txBody>
                    <a:bodyPr/>
                    <a:lstStyle/>
                    <a:p>
                      <a:r>
                        <a:rPr lang="en-US" sz="3200" dirty="0" smtClean="0"/>
                        <a:t>4th</a:t>
                      </a:r>
                      <a:endParaRPr lang="en-US" sz="3200" dirty="0"/>
                    </a:p>
                  </a:txBody>
                  <a:tcPr/>
                </a:tc>
                <a:tc>
                  <a:txBody>
                    <a:bodyPr/>
                    <a:lstStyle/>
                    <a:p>
                      <a:r>
                        <a:rPr lang="en-US" sz="3200" dirty="0" smtClean="0"/>
                        <a:t>5th</a:t>
                      </a:r>
                      <a:endParaRPr lang="en-US" sz="3200" dirty="0"/>
                    </a:p>
                  </a:txBody>
                  <a:tcPr/>
                </a:tc>
                <a:extLst>
                  <a:ext uri="{0D108BD9-81ED-4DB2-BD59-A6C34878D82A}">
                    <a16:rowId xmlns="" xmlns:a16="http://schemas.microsoft.com/office/drawing/2014/main" val="607216888"/>
                  </a:ext>
                </a:extLst>
              </a:tr>
              <a:tr h="370840">
                <a:tc>
                  <a:txBody>
                    <a:bodyPr/>
                    <a:lstStyle/>
                    <a:p>
                      <a:r>
                        <a:rPr lang="en-US" sz="2000" b="1" dirty="0" smtClean="0"/>
                        <a:t>Language</a:t>
                      </a:r>
                      <a:r>
                        <a:rPr lang="en-US" sz="2000" b="1" baseline="0" dirty="0" smtClean="0"/>
                        <a:t> Arts</a:t>
                      </a:r>
                    </a:p>
                    <a:p>
                      <a:endParaRPr lang="en-US" sz="2000" b="1" dirty="0"/>
                    </a:p>
                  </a:txBody>
                  <a:tcPr/>
                </a:tc>
                <a:tc>
                  <a:txBody>
                    <a:bodyPr/>
                    <a:lstStyle/>
                    <a:p>
                      <a:r>
                        <a:rPr lang="en-US" b="1" dirty="0" smtClean="0"/>
                        <a:t>CAT 1:30</a:t>
                      </a:r>
                    </a:p>
                    <a:p>
                      <a:r>
                        <a:rPr lang="en-US" b="1" dirty="0" smtClean="0"/>
                        <a:t>PT   2:00</a:t>
                      </a:r>
                      <a:endParaRPr lang="en-US" b="1" dirty="0"/>
                    </a:p>
                  </a:txBody>
                  <a:tcPr/>
                </a:tc>
                <a:tc>
                  <a:txBody>
                    <a:bodyPr/>
                    <a:lstStyle/>
                    <a:p>
                      <a:r>
                        <a:rPr lang="en-US" b="1" dirty="0" smtClean="0"/>
                        <a:t>CAT 1:30</a:t>
                      </a:r>
                    </a:p>
                    <a:p>
                      <a:r>
                        <a:rPr lang="en-US" b="1" dirty="0" smtClean="0"/>
                        <a:t>PT   2:00</a:t>
                      </a:r>
                      <a:endParaRPr lang="en-US" b="1" dirty="0"/>
                    </a:p>
                  </a:txBody>
                  <a:tcPr/>
                </a:tc>
                <a:tc>
                  <a:txBody>
                    <a:bodyPr/>
                    <a:lstStyle/>
                    <a:p>
                      <a:r>
                        <a:rPr lang="en-US" b="1" dirty="0" smtClean="0"/>
                        <a:t>CAT 1:30</a:t>
                      </a:r>
                    </a:p>
                    <a:p>
                      <a:r>
                        <a:rPr lang="en-US" b="1" dirty="0" smtClean="0"/>
                        <a:t>PT   2:00</a:t>
                      </a:r>
                      <a:endParaRPr lang="en-US" b="1" dirty="0"/>
                    </a:p>
                  </a:txBody>
                  <a:tcPr/>
                </a:tc>
                <a:extLst>
                  <a:ext uri="{0D108BD9-81ED-4DB2-BD59-A6C34878D82A}">
                    <a16:rowId xmlns="" xmlns:a16="http://schemas.microsoft.com/office/drawing/2014/main" val="1357720110"/>
                  </a:ext>
                </a:extLst>
              </a:tr>
              <a:tr h="659674">
                <a:tc>
                  <a:txBody>
                    <a:bodyPr/>
                    <a:lstStyle/>
                    <a:p>
                      <a:r>
                        <a:rPr lang="en-US" sz="2000" b="1" dirty="0" smtClean="0"/>
                        <a:t>Math</a:t>
                      </a:r>
                      <a:endParaRPr lang="en-US" sz="2000" b="1" dirty="0"/>
                    </a:p>
                  </a:txBody>
                  <a:tcPr/>
                </a:tc>
                <a:tc>
                  <a:txBody>
                    <a:bodyPr/>
                    <a:lstStyle/>
                    <a:p>
                      <a:r>
                        <a:rPr lang="en-US" b="1" dirty="0" smtClean="0"/>
                        <a:t>CAT  1:30</a:t>
                      </a:r>
                    </a:p>
                    <a:p>
                      <a:r>
                        <a:rPr lang="en-US" b="1" dirty="0" smtClean="0"/>
                        <a:t>PT    2:00</a:t>
                      </a:r>
                      <a:endParaRPr lang="en-US" b="1" dirty="0"/>
                    </a:p>
                  </a:txBody>
                  <a:tcPr/>
                </a:tc>
                <a:tc>
                  <a:txBody>
                    <a:bodyPr/>
                    <a:lstStyle/>
                    <a:p>
                      <a:r>
                        <a:rPr lang="en-US" b="1" dirty="0" smtClean="0"/>
                        <a:t>CAT 1:30</a:t>
                      </a:r>
                    </a:p>
                    <a:p>
                      <a:r>
                        <a:rPr lang="en-US" b="1" dirty="0" smtClean="0"/>
                        <a:t>PT   2:00</a:t>
                      </a:r>
                      <a:endParaRPr lang="en-US" b="1" dirty="0"/>
                    </a:p>
                  </a:txBody>
                  <a:tcPr/>
                </a:tc>
                <a:tc>
                  <a:txBody>
                    <a:bodyPr/>
                    <a:lstStyle/>
                    <a:p>
                      <a:r>
                        <a:rPr lang="en-US" b="1" dirty="0" smtClean="0"/>
                        <a:t>CAT 1:30</a:t>
                      </a:r>
                    </a:p>
                    <a:p>
                      <a:r>
                        <a:rPr lang="en-US" b="1" dirty="0" smtClean="0"/>
                        <a:t>PT   2:00</a:t>
                      </a:r>
                      <a:endParaRPr lang="en-US" b="1" dirty="0"/>
                    </a:p>
                  </a:txBody>
                  <a:tcPr/>
                </a:tc>
                <a:extLst>
                  <a:ext uri="{0D108BD9-81ED-4DB2-BD59-A6C34878D82A}">
                    <a16:rowId xmlns="" xmlns:a16="http://schemas.microsoft.com/office/drawing/2014/main" val="725089324"/>
                  </a:ext>
                </a:extLst>
              </a:tr>
              <a:tr h="370840">
                <a:tc>
                  <a:txBody>
                    <a:bodyPr/>
                    <a:lstStyle/>
                    <a:p>
                      <a:r>
                        <a:rPr lang="en-US" sz="2000" b="1" dirty="0" smtClean="0"/>
                        <a:t>Science</a:t>
                      </a:r>
                    </a:p>
                    <a:p>
                      <a:endParaRPr lang="en-US" b="1" dirty="0"/>
                    </a:p>
                  </a:txBody>
                  <a:tcPr/>
                </a:tc>
                <a:tc>
                  <a:txBody>
                    <a:bodyPr/>
                    <a:lstStyle/>
                    <a:p>
                      <a:endParaRPr lang="en-US" b="1"/>
                    </a:p>
                  </a:txBody>
                  <a:tcPr/>
                </a:tc>
                <a:tc>
                  <a:txBody>
                    <a:bodyPr/>
                    <a:lstStyle/>
                    <a:p>
                      <a:endParaRPr lang="en-US" b="1"/>
                    </a:p>
                  </a:txBody>
                  <a:tcPr/>
                </a:tc>
                <a:tc>
                  <a:txBody>
                    <a:bodyPr/>
                    <a:lstStyle/>
                    <a:p>
                      <a:r>
                        <a:rPr lang="en-US" b="1" dirty="0" smtClean="0"/>
                        <a:t>2:00</a:t>
                      </a:r>
                      <a:endParaRPr lang="en-US" b="1" dirty="0"/>
                    </a:p>
                  </a:txBody>
                  <a:tcPr/>
                </a:tc>
                <a:extLst>
                  <a:ext uri="{0D108BD9-81ED-4DB2-BD59-A6C34878D82A}">
                    <a16:rowId xmlns="" xmlns:a16="http://schemas.microsoft.com/office/drawing/2014/main" val="3979888295"/>
                  </a:ext>
                </a:extLst>
              </a:tr>
            </a:tbl>
          </a:graphicData>
        </a:graphic>
      </p:graphicFrame>
      <p:sp>
        <p:nvSpPr>
          <p:cNvPr id="10" name="TextBox 9"/>
          <p:cNvSpPr txBox="1"/>
          <p:nvPr/>
        </p:nvSpPr>
        <p:spPr>
          <a:xfrm>
            <a:off x="3213463" y="5103222"/>
            <a:ext cx="6085320" cy="1200329"/>
          </a:xfrm>
          <a:prstGeom prst="rect">
            <a:avLst/>
          </a:prstGeom>
          <a:noFill/>
        </p:spPr>
        <p:txBody>
          <a:bodyPr wrap="none" rtlCol="0">
            <a:spAutoFit/>
          </a:bodyPr>
          <a:lstStyle/>
          <a:p>
            <a:r>
              <a:rPr lang="en-US" sz="2400" dirty="0" smtClean="0"/>
              <a:t>CAT-Computer Adaptive Test</a:t>
            </a:r>
          </a:p>
          <a:p>
            <a:r>
              <a:rPr lang="en-US" sz="2400" dirty="0" smtClean="0"/>
              <a:t>PT-Performance Task</a:t>
            </a:r>
          </a:p>
          <a:p>
            <a:r>
              <a:rPr lang="en-US" sz="2400" dirty="0" smtClean="0"/>
              <a:t>Suggested Times, all test are untimed</a:t>
            </a:r>
            <a:endParaRPr lang="en-US" sz="2400" dirty="0"/>
          </a:p>
        </p:txBody>
      </p:sp>
    </p:spTree>
    <p:extLst>
      <p:ext uri="{BB962C8B-B14F-4D97-AF65-F5344CB8AC3E}">
        <p14:creationId xmlns:p14="http://schemas.microsoft.com/office/powerpoint/2010/main" val="24639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7825408" y="1825625"/>
            <a:ext cx="4041913" cy="4572000"/>
          </a:xfrm>
        </p:spPr>
        <p:txBody>
          <a:bodyPr anchor="ctr"/>
          <a:lstStyle/>
          <a:p>
            <a:r>
              <a:rPr lang="en-US" dirty="0" smtClean="0"/>
              <a:t>On the computer</a:t>
            </a:r>
          </a:p>
          <a:p>
            <a:r>
              <a:rPr lang="en-US" dirty="0" smtClean="0"/>
              <a:t>Varied question types</a:t>
            </a:r>
          </a:p>
          <a:p>
            <a:pPr lvl="1"/>
            <a:r>
              <a:rPr lang="en-US" dirty="0" smtClean="0"/>
              <a:t>Multiple choice</a:t>
            </a:r>
          </a:p>
          <a:p>
            <a:pPr lvl="1"/>
            <a:r>
              <a:rPr lang="en-US" dirty="0" smtClean="0"/>
              <a:t>Read and respond</a:t>
            </a:r>
          </a:p>
          <a:p>
            <a:pPr lvl="1"/>
            <a:r>
              <a:rPr lang="en-US" dirty="0" smtClean="0"/>
              <a:t>Drag and drop</a:t>
            </a:r>
          </a:p>
          <a:p>
            <a:pPr lvl="1"/>
            <a:r>
              <a:rPr lang="en-US" dirty="0" smtClean="0"/>
              <a:t>Constructed response</a:t>
            </a:r>
          </a:p>
          <a:p>
            <a:pPr lvl="1"/>
            <a:r>
              <a:rPr lang="en-US" dirty="0" smtClean="0"/>
              <a:t>Performance Task</a:t>
            </a:r>
            <a:endParaRPr lang="en-US" dirty="0"/>
          </a:p>
        </p:txBody>
      </p:sp>
      <p:pic>
        <p:nvPicPr>
          <p:cNvPr id="9" name="Content Placeholder 8" descr="Photograph displaying students on computers."/>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718931" y="1825625"/>
            <a:ext cx="6864064" cy="4572000"/>
          </a:xfrm>
        </p:spPr>
      </p:pic>
      <p:sp>
        <p:nvSpPr>
          <p:cNvPr id="3" name="Title 2"/>
          <p:cNvSpPr>
            <a:spLocks noGrp="1"/>
          </p:cNvSpPr>
          <p:nvPr>
            <p:ph type="title"/>
          </p:nvPr>
        </p:nvSpPr>
        <p:spPr>
          <a:xfrm>
            <a:off x="8363159" y="606425"/>
            <a:ext cx="10058402" cy="1219200"/>
          </a:xfrm>
        </p:spPr>
        <p:txBody>
          <a:bodyPr/>
          <a:lstStyle/>
          <a:p>
            <a:r>
              <a:rPr lang="en-US" dirty="0" smtClean="0"/>
              <a:t>How?</a:t>
            </a:r>
            <a:endParaRPr lang="en-US" dirty="0"/>
          </a:p>
        </p:txBody>
      </p:sp>
    </p:spTree>
    <p:custDataLst>
      <p:tags r:id="rId1"/>
    </p:custDataLst>
    <p:extLst>
      <p:ext uri="{BB962C8B-B14F-4D97-AF65-F5344CB8AC3E}">
        <p14:creationId xmlns:p14="http://schemas.microsoft.com/office/powerpoint/2010/main" val="288098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Graphic illustration depicting a laptop computer at the top of a pile of books."/>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b="7340"/>
          <a:stretch/>
        </p:blipFill>
        <p:spPr>
          <a:xfrm>
            <a:off x="619539" y="800894"/>
            <a:ext cx="5939941" cy="5930982"/>
          </a:xfrm>
        </p:spPr>
      </p:pic>
      <p:sp>
        <p:nvSpPr>
          <p:cNvPr id="2" name="Title 1"/>
          <p:cNvSpPr>
            <a:spLocks noGrp="1"/>
          </p:cNvSpPr>
          <p:nvPr>
            <p:ph type="title"/>
          </p:nvPr>
        </p:nvSpPr>
        <p:spPr/>
        <p:txBody>
          <a:bodyPr>
            <a:normAutofit/>
          </a:bodyPr>
          <a:lstStyle/>
          <a:p>
            <a:r>
              <a:rPr lang="en-US" sz="6600" dirty="0" smtClean="0"/>
              <a:t>Why:</a:t>
            </a:r>
            <a:endParaRPr lang="en-US" sz="6600" dirty="0"/>
          </a:p>
        </p:txBody>
      </p:sp>
      <p:sp>
        <p:nvSpPr>
          <p:cNvPr id="11" name="Content Placeholder 10"/>
          <p:cNvSpPr>
            <a:spLocks noGrp="1"/>
          </p:cNvSpPr>
          <p:nvPr>
            <p:ph sz="half" idx="2"/>
          </p:nvPr>
        </p:nvSpPr>
        <p:spPr/>
        <p:txBody>
          <a:bodyPr anchor="ctr">
            <a:normAutofit fontScale="85000" lnSpcReduction="10000"/>
          </a:bodyPr>
          <a:lstStyle/>
          <a:p>
            <a:pPr marL="0" indent="0" algn="ctr">
              <a:buNone/>
            </a:pPr>
            <a:r>
              <a:rPr lang="en-US" sz="4000" dirty="0" smtClean="0"/>
              <a:t>To provide teachers, students and parents with information about how students are doing in school.</a:t>
            </a:r>
          </a:p>
          <a:p>
            <a:pPr marL="0" indent="0" algn="ctr">
              <a:buNone/>
            </a:pPr>
            <a:r>
              <a:rPr lang="en-US" sz="4000" dirty="0" smtClean="0"/>
              <a:t>Assist students in becoming college and career ready.</a:t>
            </a:r>
          </a:p>
          <a:p>
            <a:endParaRPr lang="en-US" dirty="0"/>
          </a:p>
        </p:txBody>
      </p:sp>
    </p:spTree>
    <p:custDataLst>
      <p:tags r:id="rId1"/>
    </p:custDataLst>
    <p:extLst>
      <p:ext uri="{BB962C8B-B14F-4D97-AF65-F5344CB8AC3E}">
        <p14:creationId xmlns:p14="http://schemas.microsoft.com/office/powerpoint/2010/main" val="20207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a:t>
            </a:r>
            <a:endParaRPr lang="en-US" dirty="0"/>
          </a:p>
        </p:txBody>
      </p:sp>
      <p:pic>
        <p:nvPicPr>
          <p:cNvPr id="6" name="Content Placeholder 5" descr="Graphic illustration depicting a calenda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946486" y="2019642"/>
            <a:ext cx="3633028" cy="3963303"/>
          </a:xfrm>
        </p:spPr>
      </p:pic>
      <p:sp>
        <p:nvSpPr>
          <p:cNvPr id="3" name="Content Placeholder 2"/>
          <p:cNvSpPr>
            <a:spLocks noGrp="1"/>
          </p:cNvSpPr>
          <p:nvPr>
            <p:ph sz="half" idx="1"/>
          </p:nvPr>
        </p:nvSpPr>
        <p:spPr/>
        <p:txBody>
          <a:bodyPr/>
          <a:lstStyle/>
          <a:p>
            <a:r>
              <a:rPr lang="en-US" dirty="0" smtClean="0"/>
              <a:t>Tests available to teachers on Monday, </a:t>
            </a:r>
            <a:r>
              <a:rPr lang="en-US" b="1" dirty="0" smtClean="0"/>
              <a:t>April 22th</a:t>
            </a:r>
            <a:r>
              <a:rPr lang="en-US" dirty="0" smtClean="0"/>
              <a:t>. </a:t>
            </a:r>
          </a:p>
          <a:p>
            <a:pPr marL="0" indent="0">
              <a:buNone/>
            </a:pPr>
            <a:endParaRPr lang="en-US" dirty="0" smtClean="0"/>
          </a:p>
          <a:p>
            <a:r>
              <a:rPr lang="en-US" dirty="0" smtClean="0"/>
              <a:t>Grades 3 and 4 are completed on </a:t>
            </a:r>
            <a:r>
              <a:rPr lang="en-US" b="1" dirty="0" smtClean="0"/>
              <a:t>May 24</a:t>
            </a:r>
            <a:r>
              <a:rPr lang="en-US" b="1" baseline="30000" dirty="0" smtClean="0"/>
              <a:t>th</a:t>
            </a:r>
            <a:r>
              <a:rPr lang="en-US" dirty="0" smtClean="0"/>
              <a:t>.</a:t>
            </a:r>
          </a:p>
          <a:p>
            <a:pPr marL="0" indent="0">
              <a:buNone/>
            </a:pPr>
            <a:endParaRPr lang="en-US" dirty="0" smtClean="0"/>
          </a:p>
          <a:p>
            <a:r>
              <a:rPr lang="en-US" dirty="0" smtClean="0"/>
              <a:t>Grade 5 is completed by </a:t>
            </a:r>
            <a:r>
              <a:rPr lang="en-US" b="1" dirty="0" smtClean="0"/>
              <a:t>May 31st</a:t>
            </a:r>
            <a:r>
              <a:rPr lang="en-US" dirty="0" smtClean="0"/>
              <a:t>.</a:t>
            </a:r>
            <a:endParaRPr lang="en-US" dirty="0"/>
          </a:p>
        </p:txBody>
      </p:sp>
    </p:spTree>
    <p:custDataLst>
      <p:tags r:id="rId1"/>
    </p:custDataLst>
    <p:extLst>
      <p:ext uri="{BB962C8B-B14F-4D97-AF65-F5344CB8AC3E}">
        <p14:creationId xmlns:p14="http://schemas.microsoft.com/office/powerpoint/2010/main" val="69606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106" y="0"/>
            <a:ext cx="8298610" cy="1095555"/>
          </a:xfrm>
        </p:spPr>
        <p:txBody>
          <a:bodyPr/>
          <a:lstStyle/>
          <a:p>
            <a:r>
              <a:rPr lang="en-US" dirty="0" smtClean="0"/>
              <a:t>How to help your child prepare for this assessment?</a:t>
            </a:r>
            <a:endParaRPr lang="en-US" dirty="0"/>
          </a:p>
        </p:txBody>
      </p:sp>
      <p:sp>
        <p:nvSpPr>
          <p:cNvPr id="4" name="Text Placeholder 3"/>
          <p:cNvSpPr>
            <a:spLocks noGrp="1"/>
          </p:cNvSpPr>
          <p:nvPr>
            <p:ph type="body" sz="half" idx="2"/>
          </p:nvPr>
        </p:nvSpPr>
        <p:spPr>
          <a:xfrm>
            <a:off x="7648166" y="838200"/>
            <a:ext cx="3840480" cy="3794185"/>
          </a:xfrm>
        </p:spPr>
        <p:txBody>
          <a:bodyPr>
            <a:noAutofit/>
          </a:bodyPr>
          <a:lstStyle/>
          <a:p>
            <a:r>
              <a:rPr lang="en-US" sz="2400" b="1" dirty="0" smtClean="0"/>
              <a:t>Check with your child’s teacher for exact tests dates.</a:t>
            </a:r>
          </a:p>
          <a:p>
            <a:r>
              <a:rPr lang="en-US" sz="2400" b="1" dirty="0" smtClean="0"/>
              <a:t>Make sure your child has a good night’s sleep before tests.</a:t>
            </a:r>
          </a:p>
          <a:p>
            <a:r>
              <a:rPr lang="en-US" sz="2400" b="1" dirty="0" smtClean="0"/>
              <a:t>Make sure your child has a healthy breakfast the day of the test.</a:t>
            </a:r>
          </a:p>
          <a:p>
            <a:r>
              <a:rPr lang="en-US" sz="2400" b="1" dirty="0" smtClean="0"/>
              <a:t>Please do not make appointments or plan to be out of town on test days.</a:t>
            </a:r>
            <a:endParaRPr lang="en-US" sz="2400" b="1" dirty="0"/>
          </a:p>
        </p:txBody>
      </p:sp>
      <p:pic>
        <p:nvPicPr>
          <p:cNvPr id="1026" name="Picture 2" descr="Image result for diverse group of students"/>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667" r="666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355</TotalTime>
  <Words>1338</Words>
  <Application>Microsoft Office PowerPoint</Application>
  <PresentationFormat>Widescreen</PresentationFormat>
  <Paragraphs>125</Paragraphs>
  <Slides>15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Segoe Print</vt:lpstr>
      <vt:lpstr>Wingdings</vt:lpstr>
      <vt:lpstr>Nature Illustration 16x9</vt:lpstr>
      <vt:lpstr>Smarter Balance Assessment Consortium (SBAC)</vt:lpstr>
      <vt:lpstr>What is the SBAC assessment?</vt:lpstr>
      <vt:lpstr>TESTS</vt:lpstr>
      <vt:lpstr>CAASPP System</vt:lpstr>
      <vt:lpstr>TIME SCHEDULES FOR TESTING</vt:lpstr>
      <vt:lpstr>How?</vt:lpstr>
      <vt:lpstr>Why:</vt:lpstr>
      <vt:lpstr>When:</vt:lpstr>
      <vt:lpstr>How to help your child prepare for this assessment?</vt:lpstr>
      <vt:lpstr>What’s new for 2019?</vt:lpstr>
      <vt:lpstr>What else is new?</vt:lpstr>
      <vt:lpstr>Parent Portal </vt:lpstr>
      <vt:lpstr>CAASPP RESULTS</vt:lpstr>
      <vt:lpstr>CAASPP Practice Test Site</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Smarter Balance Assessment Consortium (SBAC)</dc:title>
  <dc:creator>Nancy Jacobs</dc:creator>
  <cp:lastModifiedBy>Nancy Jacobs</cp:lastModifiedBy>
  <cp:revision>38</cp:revision>
  <cp:lastPrinted>2019-04-02T18:44:50Z</cp:lastPrinted>
  <dcterms:created xsi:type="dcterms:W3CDTF">2019-03-29T01:42:05Z</dcterms:created>
  <dcterms:modified xsi:type="dcterms:W3CDTF">2019-04-02T18:45:23Z</dcterms:modified>
</cp:coreProperties>
</file>