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445" r:id="rId2"/>
    <p:sldId id="489" r:id="rId3"/>
    <p:sldId id="256" r:id="rId4"/>
    <p:sldId id="268" r:id="rId5"/>
    <p:sldId id="465" r:id="rId6"/>
    <p:sldId id="313" r:id="rId7"/>
    <p:sldId id="473" r:id="rId8"/>
    <p:sldId id="450" r:id="rId9"/>
    <p:sldId id="461" r:id="rId10"/>
    <p:sldId id="311" r:id="rId11"/>
    <p:sldId id="477" r:id="rId12"/>
    <p:sldId id="466" r:id="rId13"/>
    <p:sldId id="259" r:id="rId14"/>
    <p:sldId id="307" r:id="rId15"/>
    <p:sldId id="407" r:id="rId16"/>
    <p:sldId id="353" r:id="rId17"/>
    <p:sldId id="478" r:id="rId18"/>
    <p:sldId id="472" r:id="rId19"/>
    <p:sldId id="486" r:id="rId20"/>
    <p:sldId id="467" r:id="rId21"/>
    <p:sldId id="470" r:id="rId22"/>
    <p:sldId id="479" r:id="rId23"/>
    <p:sldId id="482" r:id="rId24"/>
    <p:sldId id="480" r:id="rId25"/>
    <p:sldId id="475" r:id="rId26"/>
    <p:sldId id="468" r:id="rId27"/>
    <p:sldId id="485" r:id="rId28"/>
    <p:sldId id="487" r:id="rId29"/>
    <p:sldId id="308" r:id="rId30"/>
    <p:sldId id="483" r:id="rId31"/>
    <p:sldId id="481" r:id="rId32"/>
    <p:sldId id="309" r:id="rId33"/>
    <p:sldId id="488" r:id="rId34"/>
    <p:sldId id="469" r:id="rId35"/>
    <p:sldId id="312" r:id="rId36"/>
    <p:sldId id="484" r:id="rId37"/>
    <p:sldId id="471" r:id="rId38"/>
    <p:sldId id="358" r:id="rId39"/>
    <p:sldId id="45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2449"/>
    <a:srgbClr val="FCE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86780" autoAdjust="0"/>
  </p:normalViewPr>
  <p:slideViewPr>
    <p:cSldViewPr snapToGrid="0">
      <p:cViewPr varScale="1">
        <p:scale>
          <a:sx n="96" d="100"/>
          <a:sy n="96" d="100"/>
        </p:scale>
        <p:origin x="114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D0C38-5120-4A55-9393-5787DF238BD3}" type="datetimeFigureOut">
              <a:rPr lang="en-US" smtClean="0"/>
              <a:t>1/27/2026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987C3A-FBE5-4EB4-959A-E7BDBFD461F5}" type="slidenum">
              <a:rPr lang="en-US" smtClean="0"/>
              <a:t>‹#›</a:t>
            </a:fld>
            <a:endParaRPr lang="en-US"/>
          </a:p>
        </p:txBody>
      </p:sp>
    </p:spTree>
    <p:extLst>
      <p:ext uri="{BB962C8B-B14F-4D97-AF65-F5344CB8AC3E}">
        <p14:creationId xmlns:p14="http://schemas.microsoft.com/office/powerpoint/2010/main" val="196056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84347-C1EA-25B4-74D5-749908780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F162B-318B-0683-2E72-9F4FF5E59A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12626-20FB-3202-B3D3-AE6DAA2E3B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B7B832-3778-C5CF-2591-C4BA85762D63}"/>
              </a:ext>
            </a:extLst>
          </p:cNvPr>
          <p:cNvSpPr>
            <a:spLocks noGrp="1"/>
          </p:cNvSpPr>
          <p:nvPr>
            <p:ph type="sldNum" sz="quarter" idx="5"/>
          </p:nvPr>
        </p:nvSpPr>
        <p:spPr/>
        <p:txBody>
          <a:bodyPr/>
          <a:lstStyle/>
          <a:p>
            <a:fld id="{D46220C3-F18E-46BD-B934-049A08813499}" type="slidenum">
              <a:rPr lang="en-US" smtClean="0"/>
              <a:t>1</a:t>
            </a:fld>
            <a:endParaRPr lang="en-US"/>
          </a:p>
        </p:txBody>
      </p:sp>
    </p:spTree>
    <p:extLst>
      <p:ext uri="{BB962C8B-B14F-4D97-AF65-F5344CB8AC3E}">
        <p14:creationId xmlns:p14="http://schemas.microsoft.com/office/powerpoint/2010/main" val="4150658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805E8-DBA8-F64F-F48E-2E105D78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78D29-427F-BC3B-B7F0-78794D9B2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A672-8C31-D696-2D66-C698A81A49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1D32962-DDDB-E8F0-BE99-6C87DA3F8EC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679078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4</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97E52-409D-E515-2288-A11EFD653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5302C-7F18-5247-B4C6-4031F146F9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83322-DAFE-64A9-A21D-C7A968AAD76F}"/>
              </a:ext>
            </a:extLst>
          </p:cNvPr>
          <p:cNvSpPr>
            <a:spLocks noGrp="1"/>
          </p:cNvSpPr>
          <p:nvPr>
            <p:ph type="body" idx="1"/>
          </p:nvPr>
        </p:nvSpPr>
        <p:spPr/>
        <p:txBody>
          <a:bodyPr/>
          <a:lstStyle/>
          <a:p>
            <a:pPr defTabSz="966612"/>
            <a:endParaRPr lang="en-US" dirty="0"/>
          </a:p>
        </p:txBody>
      </p:sp>
      <p:sp>
        <p:nvSpPr>
          <p:cNvPr id="4" name="Slide Number Placeholder 3">
            <a:extLst>
              <a:ext uri="{FF2B5EF4-FFF2-40B4-BE49-F238E27FC236}">
                <a16:creationId xmlns:a16="http://schemas.microsoft.com/office/drawing/2014/main" id="{C511015A-CDFF-C909-2851-E2D1BF89A866}"/>
              </a:ext>
            </a:extLst>
          </p:cNvPr>
          <p:cNvSpPr>
            <a:spLocks noGrp="1"/>
          </p:cNvSpPr>
          <p:nvPr>
            <p:ph type="sldNum" sz="quarter" idx="5"/>
          </p:nvPr>
        </p:nvSpPr>
        <p:spPr/>
        <p:txBody>
          <a:bodyPr/>
          <a:lstStyle/>
          <a:p>
            <a:fld id="{D46220C3-F18E-46BD-B934-049A08813499}" type="slidenum">
              <a:rPr lang="en-US" smtClean="0"/>
              <a:t>5</a:t>
            </a:fld>
            <a:endParaRPr lang="en-US"/>
          </a:p>
        </p:txBody>
      </p:sp>
    </p:spTree>
    <p:extLst>
      <p:ext uri="{BB962C8B-B14F-4D97-AF65-F5344CB8AC3E}">
        <p14:creationId xmlns:p14="http://schemas.microsoft.com/office/powerpoint/2010/main" val="3597240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i="1" dirty="0"/>
              <a:t>It can be and should be easy, and low-risk to start. </a:t>
            </a:r>
          </a:p>
          <a:p>
            <a:pPr marL="0" indent="0" algn="l">
              <a:buNone/>
            </a:pPr>
            <a:r>
              <a:rPr lang="en-US" sz="1200" i="1" dirty="0"/>
              <a:t>Where you end up is as unique as how you use the internet or do your laundry.  </a:t>
            </a:r>
          </a:p>
        </p:txBody>
      </p:sp>
      <p:sp>
        <p:nvSpPr>
          <p:cNvPr id="4" name="Slide Number Placeholder 3"/>
          <p:cNvSpPr>
            <a:spLocks noGrp="1"/>
          </p:cNvSpPr>
          <p:nvPr>
            <p:ph type="sldNum" sz="quarter" idx="5"/>
          </p:nvPr>
        </p:nvSpPr>
        <p:spPr/>
        <p:txBody>
          <a:bodyPr/>
          <a:lstStyle/>
          <a:p>
            <a:fld id="{AF987C3A-FBE5-4EB4-959A-E7BDBFD461F5}" type="slidenum">
              <a:rPr lang="en-US" smtClean="0"/>
              <a:t>6</a:t>
            </a:fld>
            <a:endParaRPr lang="en-US"/>
          </a:p>
        </p:txBody>
      </p:sp>
    </p:spTree>
    <p:extLst>
      <p:ext uri="{BB962C8B-B14F-4D97-AF65-F5344CB8AC3E}">
        <p14:creationId xmlns:p14="http://schemas.microsoft.com/office/powerpoint/2010/main" val="473553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AB16F-9EE6-EF06-A3DF-41C583F4D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2FFB9-C1C4-5916-2957-863EE33E4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AF6BB-A499-C539-27DA-842F4B80CE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665068-214B-C63E-5871-F2B4443EA971}"/>
              </a:ext>
            </a:extLst>
          </p:cNvPr>
          <p:cNvSpPr>
            <a:spLocks noGrp="1"/>
          </p:cNvSpPr>
          <p:nvPr>
            <p:ph type="sldNum" sz="quarter" idx="5"/>
          </p:nvPr>
        </p:nvSpPr>
        <p:spPr/>
        <p:txBody>
          <a:bodyPr/>
          <a:lstStyle/>
          <a:p>
            <a:fld id="{D46220C3-F18E-46BD-B934-049A08813499}" type="slidenum">
              <a:rPr lang="en-US" smtClean="0"/>
              <a:t>8</a:t>
            </a:fld>
            <a:endParaRPr lang="en-US"/>
          </a:p>
        </p:txBody>
      </p:sp>
    </p:spTree>
    <p:extLst>
      <p:ext uri="{BB962C8B-B14F-4D97-AF65-F5344CB8AC3E}">
        <p14:creationId xmlns:p14="http://schemas.microsoft.com/office/powerpoint/2010/main" val="764577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6220C3-F18E-46BD-B934-049A08813499}" type="slidenum">
              <a:rPr lang="en-US" smtClean="0"/>
              <a:t>9</a:t>
            </a:fld>
            <a:endParaRPr lang="en-US"/>
          </a:p>
        </p:txBody>
      </p:sp>
    </p:spTree>
    <p:extLst>
      <p:ext uri="{BB962C8B-B14F-4D97-AF65-F5344CB8AC3E}">
        <p14:creationId xmlns:p14="http://schemas.microsoft.com/office/powerpoint/2010/main" val="1814911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922E67-A1E8-4224-9911-7745B5332095}" type="slidenum">
              <a:rPr lang="en-US" smtClean="0"/>
              <a:t>15</a:t>
            </a:fld>
            <a:endParaRPr lang="en-US"/>
          </a:p>
        </p:txBody>
      </p:sp>
    </p:spTree>
    <p:extLst>
      <p:ext uri="{BB962C8B-B14F-4D97-AF65-F5344CB8AC3E}">
        <p14:creationId xmlns:p14="http://schemas.microsoft.com/office/powerpoint/2010/main" val="1143537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6220C3-F18E-46BD-B934-049A08813499}" type="slidenum">
              <a:rPr lang="en-US" smtClean="0"/>
              <a:t>16</a:t>
            </a:fld>
            <a:endParaRPr lang="en-US"/>
          </a:p>
        </p:txBody>
      </p:sp>
    </p:spTree>
    <p:extLst>
      <p:ext uri="{BB962C8B-B14F-4D97-AF65-F5344CB8AC3E}">
        <p14:creationId xmlns:p14="http://schemas.microsoft.com/office/powerpoint/2010/main" val="892305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E7BD8-1507-B5FC-F3DF-CA45A24D4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AA4B1-A7E9-2CCA-6F4B-C96B9EB7D6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F9AD7-2F20-F292-4469-4A2BC58D0D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2FB6F5-93A3-E2EC-DC47-96522FF90093}"/>
              </a:ext>
            </a:extLst>
          </p:cNvPr>
          <p:cNvSpPr>
            <a:spLocks noGrp="1"/>
          </p:cNvSpPr>
          <p:nvPr>
            <p:ph type="sldNum" sz="quarter" idx="5"/>
          </p:nvPr>
        </p:nvSpPr>
        <p:spPr/>
        <p:txBody>
          <a:bodyPr/>
          <a:lstStyle/>
          <a:p>
            <a:fld id="{D46220C3-F18E-46BD-B934-049A08813499}" type="slidenum">
              <a:rPr lang="en-US" smtClean="0"/>
              <a:t>17</a:t>
            </a:fld>
            <a:endParaRPr lang="en-US"/>
          </a:p>
        </p:txBody>
      </p:sp>
    </p:spTree>
    <p:extLst>
      <p:ext uri="{BB962C8B-B14F-4D97-AF65-F5344CB8AC3E}">
        <p14:creationId xmlns:p14="http://schemas.microsoft.com/office/powerpoint/2010/main" val="4071091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987C3A-FBE5-4EB4-959A-E7BDBFD461F5}" type="slidenum">
              <a:rPr lang="en-US" smtClean="0"/>
              <a:t>18</a:t>
            </a:fld>
            <a:endParaRPr lang="en-US"/>
          </a:p>
        </p:txBody>
      </p:sp>
    </p:spTree>
    <p:extLst>
      <p:ext uri="{BB962C8B-B14F-4D97-AF65-F5344CB8AC3E}">
        <p14:creationId xmlns:p14="http://schemas.microsoft.com/office/powerpoint/2010/main" val="3539400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D4243-A1E5-AE1B-3159-F1CDD02CF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5BF57-17DE-2D40-78F4-F06744299F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E2B30-7254-0481-3A36-E11EFA03EC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2004B3-9E8E-7E4F-592D-5815F9ACCFFC}"/>
              </a:ext>
            </a:extLst>
          </p:cNvPr>
          <p:cNvSpPr>
            <a:spLocks noGrp="1"/>
          </p:cNvSpPr>
          <p:nvPr>
            <p:ph type="sldNum" sz="quarter" idx="5"/>
          </p:nvPr>
        </p:nvSpPr>
        <p:spPr/>
        <p:txBody>
          <a:bodyPr/>
          <a:lstStyle/>
          <a:p>
            <a:fld id="{AF987C3A-FBE5-4EB4-959A-E7BDBFD461F5}" type="slidenum">
              <a:rPr lang="en-US" smtClean="0"/>
              <a:t>19</a:t>
            </a:fld>
            <a:endParaRPr lang="en-US"/>
          </a:p>
        </p:txBody>
      </p:sp>
    </p:spTree>
    <p:extLst>
      <p:ext uri="{BB962C8B-B14F-4D97-AF65-F5344CB8AC3E}">
        <p14:creationId xmlns:p14="http://schemas.microsoft.com/office/powerpoint/2010/main" val="3463140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34CB2-7FA9-6BDD-7895-1A35FA5B6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BCB10-EB3D-2E80-8F12-65018464E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4E4C37-584A-AA2A-7B25-DCBA5EF87B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2E90E6-48C1-A80E-4E6F-5E53C28351E3}"/>
              </a:ext>
            </a:extLst>
          </p:cNvPr>
          <p:cNvSpPr>
            <a:spLocks noGrp="1"/>
          </p:cNvSpPr>
          <p:nvPr>
            <p:ph type="sldNum" sz="quarter" idx="5"/>
          </p:nvPr>
        </p:nvSpPr>
        <p:spPr/>
        <p:txBody>
          <a:bodyPr/>
          <a:lstStyle/>
          <a:p>
            <a:fld id="{D46220C3-F18E-46BD-B934-049A08813499}" type="slidenum">
              <a:rPr lang="en-US" smtClean="0"/>
              <a:t>23</a:t>
            </a:fld>
            <a:endParaRPr lang="en-US"/>
          </a:p>
        </p:txBody>
      </p:sp>
    </p:spTree>
    <p:extLst>
      <p:ext uri="{BB962C8B-B14F-4D97-AF65-F5344CB8AC3E}">
        <p14:creationId xmlns:p14="http://schemas.microsoft.com/office/powerpoint/2010/main" val="2319704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8E9CC-8E9F-BA37-BF66-65AB8E8A7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CCAF2-EE99-CA80-047F-3DCC97D2F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D8DD3-42D2-FBEE-8E93-36B6941DB4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979BF-5684-1784-6859-30AC4EA89FD5}"/>
              </a:ext>
            </a:extLst>
          </p:cNvPr>
          <p:cNvSpPr>
            <a:spLocks noGrp="1"/>
          </p:cNvSpPr>
          <p:nvPr>
            <p:ph type="sldNum" sz="quarter" idx="5"/>
          </p:nvPr>
        </p:nvSpPr>
        <p:spPr/>
        <p:txBody>
          <a:bodyPr/>
          <a:lstStyle/>
          <a:p>
            <a:fld id="{D46220C3-F18E-46BD-B934-049A08813499}" type="slidenum">
              <a:rPr lang="en-US" smtClean="0"/>
              <a:t>24</a:t>
            </a:fld>
            <a:endParaRPr lang="en-US"/>
          </a:p>
        </p:txBody>
      </p:sp>
    </p:spTree>
    <p:extLst>
      <p:ext uri="{BB962C8B-B14F-4D97-AF65-F5344CB8AC3E}">
        <p14:creationId xmlns:p14="http://schemas.microsoft.com/office/powerpoint/2010/main" val="1960246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RIPE (R</a:t>
            </a:r>
            <a:r>
              <a:rPr lang="en-US" dirty="0"/>
              <a:t>ole, </a:t>
            </a:r>
            <a:r>
              <a:rPr lang="en-US" b="1" dirty="0"/>
              <a:t>I</a:t>
            </a:r>
            <a:r>
              <a:rPr lang="en-US" dirty="0"/>
              <a:t>nstructions, </a:t>
            </a:r>
            <a:r>
              <a:rPr lang="en-US" b="1" dirty="0"/>
              <a:t>P</a:t>
            </a:r>
            <a:r>
              <a:rPr lang="en-US" dirty="0"/>
              <a:t>rocedure, </a:t>
            </a:r>
            <a:r>
              <a:rPr lang="en-US" b="1" dirty="0"/>
              <a:t>E</a:t>
            </a:r>
            <a:r>
              <a:rPr lang="en-US" dirty="0"/>
              <a:t>xamples)</a:t>
            </a:r>
          </a:p>
          <a:p>
            <a:endParaRPr lang="en-US" dirty="0"/>
          </a:p>
          <a:p>
            <a:r>
              <a:rPr lang="en-US" b="1" dirty="0"/>
              <a:t>COSTAR (C</a:t>
            </a:r>
            <a:r>
              <a:rPr lang="en-US" dirty="0"/>
              <a:t>ontext, </a:t>
            </a:r>
            <a:r>
              <a:rPr lang="en-US" b="1" dirty="0"/>
              <a:t>O</a:t>
            </a:r>
            <a:r>
              <a:rPr lang="en-US" dirty="0"/>
              <a:t>bjective, </a:t>
            </a:r>
            <a:r>
              <a:rPr lang="en-US" b="1" dirty="0"/>
              <a:t>S</a:t>
            </a:r>
            <a:r>
              <a:rPr lang="en-US" dirty="0"/>
              <a:t>tyle, </a:t>
            </a:r>
            <a:r>
              <a:rPr lang="en-US" b="1" dirty="0"/>
              <a:t>T</a:t>
            </a:r>
            <a:r>
              <a:rPr lang="en-US" dirty="0"/>
              <a:t>ask, </a:t>
            </a:r>
            <a:r>
              <a:rPr lang="en-US" b="1" dirty="0"/>
              <a:t>A</a:t>
            </a:r>
            <a:r>
              <a:rPr lang="en-US" dirty="0"/>
              <a:t>ction, </a:t>
            </a:r>
            <a:r>
              <a:rPr lang="en-US" b="1" dirty="0"/>
              <a:t>R</a:t>
            </a:r>
            <a:r>
              <a:rPr lang="en-US" dirty="0"/>
              <a:t>esult)</a:t>
            </a:r>
          </a:p>
          <a:p>
            <a:endParaRPr lang="en-US" dirty="0"/>
          </a:p>
          <a:p>
            <a:r>
              <a:rPr lang="en-US" b="1" dirty="0"/>
              <a:t>CRAFT (C</a:t>
            </a:r>
            <a:r>
              <a:rPr lang="en-US" dirty="0"/>
              <a:t>ontext, </a:t>
            </a:r>
            <a:r>
              <a:rPr lang="en-US" b="1" dirty="0"/>
              <a:t>R</a:t>
            </a:r>
            <a:r>
              <a:rPr lang="en-US" dirty="0"/>
              <a:t>ole, </a:t>
            </a:r>
            <a:r>
              <a:rPr lang="en-US" b="1" dirty="0"/>
              <a:t>A</a:t>
            </a:r>
            <a:r>
              <a:rPr lang="en-US" dirty="0"/>
              <a:t>ction, </a:t>
            </a:r>
            <a:r>
              <a:rPr lang="en-US" b="1" dirty="0"/>
              <a:t>F</a:t>
            </a:r>
            <a:r>
              <a:rPr lang="en-US" dirty="0"/>
              <a:t>ormat, </a:t>
            </a:r>
            <a:r>
              <a:rPr lang="en-US" b="1" dirty="0"/>
              <a:t>T</a:t>
            </a:r>
            <a:r>
              <a:rPr lang="en-US" dirty="0"/>
              <a:t>one) </a:t>
            </a:r>
          </a:p>
          <a:p>
            <a:endParaRPr lang="en-US" dirty="0"/>
          </a:p>
        </p:txBody>
      </p:sp>
      <p:sp>
        <p:nvSpPr>
          <p:cNvPr id="4" name="Slide Number Placeholder 3"/>
          <p:cNvSpPr>
            <a:spLocks noGrp="1"/>
          </p:cNvSpPr>
          <p:nvPr>
            <p:ph type="sldNum" sz="quarter" idx="5"/>
          </p:nvPr>
        </p:nvSpPr>
        <p:spPr/>
        <p:txBody>
          <a:bodyPr/>
          <a:lstStyle/>
          <a:p>
            <a:fld id="{AF987C3A-FBE5-4EB4-959A-E7BDBFD461F5}" type="slidenum">
              <a:rPr lang="en-US" smtClean="0"/>
              <a:t>26</a:t>
            </a:fld>
            <a:endParaRPr lang="en-US"/>
          </a:p>
        </p:txBody>
      </p:sp>
    </p:spTree>
    <p:extLst>
      <p:ext uri="{BB962C8B-B14F-4D97-AF65-F5344CB8AC3E}">
        <p14:creationId xmlns:p14="http://schemas.microsoft.com/office/powerpoint/2010/main" val="3369411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19179-58F1-6644-8275-2F1CAB78F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78570-7796-58A9-FF78-D5CD1DBC4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A28FF-4B02-310C-E2EB-3858722D8E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F56220-E40E-8B48-578E-133A70654B95}"/>
              </a:ext>
            </a:extLst>
          </p:cNvPr>
          <p:cNvSpPr>
            <a:spLocks noGrp="1"/>
          </p:cNvSpPr>
          <p:nvPr>
            <p:ph type="sldNum" sz="quarter" idx="5"/>
          </p:nvPr>
        </p:nvSpPr>
        <p:spPr/>
        <p:txBody>
          <a:bodyPr/>
          <a:lstStyle/>
          <a:p>
            <a:fld id="{AF987C3A-FBE5-4EB4-959A-E7BDBFD461F5}" type="slidenum">
              <a:rPr lang="en-US" smtClean="0"/>
              <a:t>28</a:t>
            </a:fld>
            <a:endParaRPr lang="en-US"/>
          </a:p>
        </p:txBody>
      </p:sp>
    </p:spTree>
    <p:extLst>
      <p:ext uri="{BB962C8B-B14F-4D97-AF65-F5344CB8AC3E}">
        <p14:creationId xmlns:p14="http://schemas.microsoft.com/office/powerpoint/2010/main" val="3589801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538B6-4796-C572-F3BE-63BAAE3DA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5D89A-3A71-9D69-0485-D0D3D2003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A3BF2-D444-B57B-FF75-30B5E63CF7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F9A4C8-B91C-FC8D-B1D6-825B12A138C5}"/>
              </a:ext>
            </a:extLst>
          </p:cNvPr>
          <p:cNvSpPr>
            <a:spLocks noGrp="1"/>
          </p:cNvSpPr>
          <p:nvPr>
            <p:ph type="sldNum" sz="quarter" idx="5"/>
          </p:nvPr>
        </p:nvSpPr>
        <p:spPr/>
        <p:txBody>
          <a:bodyPr/>
          <a:lstStyle/>
          <a:p>
            <a:fld id="{D46220C3-F18E-46BD-B934-049A08813499}" type="slidenum">
              <a:rPr lang="en-US" smtClean="0"/>
              <a:t>30</a:t>
            </a:fld>
            <a:endParaRPr lang="en-US"/>
          </a:p>
        </p:txBody>
      </p:sp>
    </p:spTree>
    <p:extLst>
      <p:ext uri="{BB962C8B-B14F-4D97-AF65-F5344CB8AC3E}">
        <p14:creationId xmlns:p14="http://schemas.microsoft.com/office/powerpoint/2010/main" val="2954836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62BC1-D64C-84A5-1C3D-3B6CA9150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D23A3-62F6-DDAB-AFA4-5998B5BFC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9BE08-13D4-EE28-2DB7-E7BB149A17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D39FA1-C37C-84E4-A9C8-E62D65A275C2}"/>
              </a:ext>
            </a:extLst>
          </p:cNvPr>
          <p:cNvSpPr>
            <a:spLocks noGrp="1"/>
          </p:cNvSpPr>
          <p:nvPr>
            <p:ph type="sldNum" sz="quarter" idx="5"/>
          </p:nvPr>
        </p:nvSpPr>
        <p:spPr/>
        <p:txBody>
          <a:bodyPr/>
          <a:lstStyle/>
          <a:p>
            <a:fld id="{D46220C3-F18E-46BD-B934-049A08813499}" type="slidenum">
              <a:rPr lang="en-US" smtClean="0"/>
              <a:t>31</a:t>
            </a:fld>
            <a:endParaRPr lang="en-US"/>
          </a:p>
        </p:txBody>
      </p:sp>
    </p:spTree>
    <p:extLst>
      <p:ext uri="{BB962C8B-B14F-4D97-AF65-F5344CB8AC3E}">
        <p14:creationId xmlns:p14="http://schemas.microsoft.com/office/powerpoint/2010/main" val="1433770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CA1E-76F0-EDF3-4BA9-E7FA0C410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9BF36-F144-C8C1-969F-D2DABE6D3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90033-475D-6C95-9A0A-75ED462017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129662-0377-EC3F-AE0B-0EC6E5C5EEC1}"/>
              </a:ext>
            </a:extLst>
          </p:cNvPr>
          <p:cNvSpPr>
            <a:spLocks noGrp="1"/>
          </p:cNvSpPr>
          <p:nvPr>
            <p:ph type="sldNum" sz="quarter" idx="5"/>
          </p:nvPr>
        </p:nvSpPr>
        <p:spPr/>
        <p:txBody>
          <a:bodyPr/>
          <a:lstStyle/>
          <a:p>
            <a:fld id="{D46220C3-F18E-46BD-B934-049A08813499}" type="slidenum">
              <a:rPr lang="en-US" smtClean="0"/>
              <a:t>36</a:t>
            </a:fld>
            <a:endParaRPr lang="en-US"/>
          </a:p>
        </p:txBody>
      </p:sp>
    </p:spTree>
    <p:extLst>
      <p:ext uri="{BB962C8B-B14F-4D97-AF65-F5344CB8AC3E}">
        <p14:creationId xmlns:p14="http://schemas.microsoft.com/office/powerpoint/2010/main" val="2763675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B9C8B-0983-1C93-D17E-618940458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17D54-726D-0373-98F6-C15D3C81A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FF3A2-16D2-DA36-4426-D16EEF7BE9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AF1E03-E81F-E7CE-395A-0BD3484964E7}"/>
              </a:ext>
            </a:extLst>
          </p:cNvPr>
          <p:cNvSpPr>
            <a:spLocks noGrp="1"/>
          </p:cNvSpPr>
          <p:nvPr>
            <p:ph type="sldNum" sz="quarter" idx="5"/>
          </p:nvPr>
        </p:nvSpPr>
        <p:spPr/>
        <p:txBody>
          <a:bodyPr/>
          <a:lstStyle/>
          <a:p>
            <a:fld id="{D46220C3-F18E-46BD-B934-049A08813499}" type="slidenum">
              <a:rPr lang="en-US" smtClean="0"/>
              <a:t>37</a:t>
            </a:fld>
            <a:endParaRPr lang="en-US"/>
          </a:p>
        </p:txBody>
      </p:sp>
    </p:spTree>
    <p:extLst>
      <p:ext uri="{BB962C8B-B14F-4D97-AF65-F5344CB8AC3E}">
        <p14:creationId xmlns:p14="http://schemas.microsoft.com/office/powerpoint/2010/main" val="3160952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6220C3-F18E-46BD-B934-049A08813499}" type="slidenum">
              <a:rPr lang="en-US" smtClean="0"/>
              <a:t>38</a:t>
            </a:fld>
            <a:endParaRPr lang="en-US"/>
          </a:p>
        </p:txBody>
      </p:sp>
    </p:spTree>
    <p:extLst>
      <p:ext uri="{BB962C8B-B14F-4D97-AF65-F5344CB8AC3E}">
        <p14:creationId xmlns:p14="http://schemas.microsoft.com/office/powerpoint/2010/main" val="1104551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D7343-94EF-6018-68D1-3E8CFAD41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1417F-9CB0-BB72-6F17-37758B04C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FCA36C-5920-9A38-438B-B983FCCCF6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80F251-C41C-E1D0-823B-011AD86B387E}"/>
              </a:ext>
            </a:extLst>
          </p:cNvPr>
          <p:cNvSpPr>
            <a:spLocks noGrp="1"/>
          </p:cNvSpPr>
          <p:nvPr>
            <p:ph type="sldNum" sz="quarter" idx="5"/>
          </p:nvPr>
        </p:nvSpPr>
        <p:spPr/>
        <p:txBody>
          <a:bodyPr/>
          <a:lstStyle/>
          <a:p>
            <a:fld id="{D46220C3-F18E-46BD-B934-049A08813499}" type="slidenum">
              <a:rPr lang="en-US" smtClean="0"/>
              <a:t>39</a:t>
            </a:fld>
            <a:endParaRPr lang="en-US"/>
          </a:p>
        </p:txBody>
      </p:sp>
    </p:spTree>
    <p:extLst>
      <p:ext uri="{BB962C8B-B14F-4D97-AF65-F5344CB8AC3E}">
        <p14:creationId xmlns:p14="http://schemas.microsoft.com/office/powerpoint/2010/main" val="4287256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CC282-608F-9D32-18ED-A7EE784E4B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1D3F91-2510-8993-B9DC-739235AFC8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080728-07D2-77D7-47BE-D0EECBCAF825}"/>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D32C1A99-F08D-82BD-2723-1E1978B70E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9B0C8-09C4-E731-E57E-8EEA067718CA}"/>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141435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5F224-F98E-A327-EC73-3EA77ED816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F6357-AAF2-1FDC-F17C-25AD1330FD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CBFDC-9B5E-C02A-6637-F2ABE22D9FFE}"/>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E2138EA3-1326-9CA9-7D70-3FD5F3F890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3BD1A-26C0-B633-7247-B4C2F2BA03DF}"/>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235036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8133-6258-D639-9E21-6626EB672C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F8B7F7-2F82-3A71-B0D7-BF854215C3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DD5141-2B01-6DED-F047-2AE00FFA2F99}"/>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41CD8A18-1B7A-FB09-457D-D2095B91C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CD4E4-A52A-ECFC-DAE0-6F8826712121}"/>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290156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5BF44-343E-21DB-7000-C0FC1CB04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7D66BB-E69D-BEC7-79D8-B5E9EB7FD9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C17EE2-6258-852B-FE1E-A5BA3C8544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0E8F81-2ADA-E580-63B6-D1FFAD4FBC32}"/>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6" name="Footer Placeholder 5">
            <a:extLst>
              <a:ext uri="{FF2B5EF4-FFF2-40B4-BE49-F238E27FC236}">
                <a16:creationId xmlns:a16="http://schemas.microsoft.com/office/drawing/2014/main" id="{EE4C3B91-68E4-4188-F4D1-F5B34E53C8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323262-BEB5-C00A-962B-BD298C9001A6}"/>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3907309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1B0F-90F4-C557-5B97-F98F40B6B6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18681-1DAF-AEBF-12B9-DA453757C7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A3F9DF-9EAA-C7D9-B9F9-77041AB99A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7BFD3A-BBEF-9A0B-FDE3-7E8DE07629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C575EB-DD72-D8DB-4C03-3AF37C63FD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E1A528-0537-C167-B732-362479B25F8B}"/>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8" name="Footer Placeholder 7">
            <a:extLst>
              <a:ext uri="{FF2B5EF4-FFF2-40B4-BE49-F238E27FC236}">
                <a16:creationId xmlns:a16="http://schemas.microsoft.com/office/drawing/2014/main" id="{877DCE42-9A71-3D69-4E24-3E3544CD42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6360C6-633B-BFA5-F249-3C59600191D2}"/>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1106527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77F9C-7481-AA6D-84CD-3315402335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C272DC-6F22-A8B0-1498-D44EBCB18F94}"/>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4" name="Footer Placeholder 3">
            <a:extLst>
              <a:ext uri="{FF2B5EF4-FFF2-40B4-BE49-F238E27FC236}">
                <a16:creationId xmlns:a16="http://schemas.microsoft.com/office/drawing/2014/main" id="{1BB9D7C8-6EAC-48F7-15F9-C0E3CB5393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EA5957-F81C-9DFE-BBF0-8082EF3C78BD}"/>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2755112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9DA78E-1952-2422-A8D4-D37AFA43655A}"/>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3" name="Footer Placeholder 2">
            <a:extLst>
              <a:ext uri="{FF2B5EF4-FFF2-40B4-BE49-F238E27FC236}">
                <a16:creationId xmlns:a16="http://schemas.microsoft.com/office/drawing/2014/main" id="{A7F0AF1A-5AA3-5149-0608-925506D66E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859D84-A5BB-B0B3-880A-BF44A3117269}"/>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2953405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A10B-8EC3-8165-FBCE-25B1342F5A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A0EAEC-2C4C-3170-246D-78413DAC89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9DF1F6-2778-CDA3-3550-D564DC6E3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7DF530-5C04-3AAB-E2A6-FF55D83071DF}"/>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6" name="Footer Placeholder 5">
            <a:extLst>
              <a:ext uri="{FF2B5EF4-FFF2-40B4-BE49-F238E27FC236}">
                <a16:creationId xmlns:a16="http://schemas.microsoft.com/office/drawing/2014/main" id="{8D585CDA-B8CE-1A64-6A10-73EDC9C563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E3948D-E92D-F031-E0A1-BF754544D45D}"/>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4075604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D6AEF-B635-A19D-A9D9-515C925EE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7ACA05-9D42-8328-0F2D-10F804C94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44FCD5-F2B0-C464-9511-E38E67B195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E37C9E-922A-ABD5-C73A-6AA3D1E35043}"/>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6" name="Footer Placeholder 5">
            <a:extLst>
              <a:ext uri="{FF2B5EF4-FFF2-40B4-BE49-F238E27FC236}">
                <a16:creationId xmlns:a16="http://schemas.microsoft.com/office/drawing/2014/main" id="{14C0309B-DC3B-7D99-434A-21728B044E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E7C2AC-6921-B4CA-6A3E-201876E5D1EB}"/>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3325196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2C48-DA15-999C-7911-26D9FB78D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96ED25-AB37-F168-1594-2333B546C2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A7A04-4309-219C-BC7E-2058310AD012}"/>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5FF19DF9-5602-4711-FAF4-90798BEA8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9BD849-4A75-DCA5-54A5-90EE7B2DFA7E}"/>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2848156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2A6B71-E406-FFCB-B8BF-3AF31B5D7B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AA7C66-2FCE-E5A7-BBC6-E009224ED2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97989-9640-896E-D40C-284C802F9480}"/>
              </a:ext>
            </a:extLst>
          </p:cNvPr>
          <p:cNvSpPr>
            <a:spLocks noGrp="1"/>
          </p:cNvSpPr>
          <p:nvPr>
            <p:ph type="dt" sz="half" idx="10"/>
          </p:nvPr>
        </p:nvSpPr>
        <p:spPr/>
        <p:txBody>
          <a:body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0D4BBA8B-54EE-26FA-669B-99CEB2A56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034FB-3598-86C2-50BD-9BC12038A86E}"/>
              </a:ext>
            </a:extLst>
          </p:cNvPr>
          <p:cNvSpPr>
            <a:spLocks noGrp="1"/>
          </p:cNvSpPr>
          <p:nvPr>
            <p:ph type="sldNum" sz="quarter" idx="12"/>
          </p:nvPr>
        </p:nvSpPr>
        <p:spPr/>
        <p:txBody>
          <a:bodyPr/>
          <a:lstStyle/>
          <a:p>
            <a:fld id="{42EDAA70-6E01-478A-AC10-4841C8F50B92}" type="slidenum">
              <a:rPr lang="en-US" smtClean="0"/>
              <a:t>‹#›</a:t>
            </a:fld>
            <a:endParaRPr lang="en-US"/>
          </a:p>
        </p:txBody>
      </p:sp>
    </p:spTree>
    <p:extLst>
      <p:ext uri="{BB962C8B-B14F-4D97-AF65-F5344CB8AC3E}">
        <p14:creationId xmlns:p14="http://schemas.microsoft.com/office/powerpoint/2010/main" val="3766479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FA82D3-3B31-8FE9-98A6-065B3E5455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9EFCF6-E702-34E9-5CBB-CB7DE34876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84718E-569F-9312-68A2-FB55E27F11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2F5B54-8478-47D0-8DEB-7781484CFF43}" type="datetimeFigureOut">
              <a:rPr lang="en-US" smtClean="0"/>
              <a:t>1/27/2026</a:t>
            </a:fld>
            <a:endParaRPr lang="en-US"/>
          </a:p>
        </p:txBody>
      </p:sp>
      <p:sp>
        <p:nvSpPr>
          <p:cNvPr id="5" name="Footer Placeholder 4">
            <a:extLst>
              <a:ext uri="{FF2B5EF4-FFF2-40B4-BE49-F238E27FC236}">
                <a16:creationId xmlns:a16="http://schemas.microsoft.com/office/drawing/2014/main" id="{7C86C583-8950-0215-D534-83DEDA2C46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E300D5-4B53-F109-01D8-383A9CBBDC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EDAA70-6E01-478A-AC10-4841C8F50B92}" type="slidenum">
              <a:rPr lang="en-US" smtClean="0"/>
              <a:t>‹#›</a:t>
            </a:fld>
            <a:endParaRPr lang="en-US"/>
          </a:p>
        </p:txBody>
      </p:sp>
    </p:spTree>
    <p:extLst>
      <p:ext uri="{BB962C8B-B14F-4D97-AF65-F5344CB8AC3E}">
        <p14:creationId xmlns:p14="http://schemas.microsoft.com/office/powerpoint/2010/main" val="318093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E502-B9E3-8F54-26DA-074F18E4E14C}"/>
            </a:ext>
          </a:extLst>
        </p:cNvPr>
        <p:cNvGrpSpPr/>
        <p:nvPr/>
      </p:nvGrpSpPr>
      <p:grpSpPr>
        <a:xfrm>
          <a:off x="0" y="0"/>
          <a:ext cx="0" cy="0"/>
          <a:chOff x="0" y="0"/>
          <a:chExt cx="0" cy="0"/>
        </a:xfrm>
      </p:grpSpPr>
      <p:pic>
        <p:nvPicPr>
          <p:cNvPr id="4" name="Content Placeholder 6" descr="A group of hats in a row&#10;&#10;AI-generated content may be incorrect.">
            <a:extLst>
              <a:ext uri="{FF2B5EF4-FFF2-40B4-BE49-F238E27FC236}">
                <a16:creationId xmlns:a16="http://schemas.microsoft.com/office/drawing/2014/main" id="{840F006C-D4D1-E98A-2377-4D6BFF0E5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E17AF489-E82D-1DB5-7652-D7BF1103ADFD}"/>
              </a:ext>
            </a:extLst>
          </p:cNvPr>
          <p:cNvSpPr>
            <a:spLocks noGrp="1"/>
          </p:cNvSpPr>
          <p:nvPr>
            <p:ph type="ctrTitle"/>
          </p:nvPr>
        </p:nvSpPr>
        <p:spPr>
          <a:xfrm>
            <a:off x="1524000" y="316969"/>
            <a:ext cx="9144000" cy="2387600"/>
          </a:xfrm>
        </p:spPr>
        <p:txBody>
          <a:bodyPr>
            <a:normAutofit/>
          </a:bodyPr>
          <a:lstStyle/>
          <a:p>
            <a:r>
              <a:rPr lang="en-US" sz="9600" dirty="0"/>
              <a:t>AI in Action</a:t>
            </a:r>
            <a:endParaRPr lang="en-US" sz="13800" b="1" dirty="0"/>
          </a:p>
        </p:txBody>
      </p:sp>
      <p:sp>
        <p:nvSpPr>
          <p:cNvPr id="6" name="Subtitle 5">
            <a:extLst>
              <a:ext uri="{FF2B5EF4-FFF2-40B4-BE49-F238E27FC236}">
                <a16:creationId xmlns:a16="http://schemas.microsoft.com/office/drawing/2014/main" id="{581158CC-B0E5-B58A-1999-44573835198B}"/>
              </a:ext>
            </a:extLst>
          </p:cNvPr>
          <p:cNvSpPr>
            <a:spLocks noGrp="1"/>
          </p:cNvSpPr>
          <p:nvPr>
            <p:ph type="subTitle" idx="1"/>
          </p:nvPr>
        </p:nvSpPr>
        <p:spPr>
          <a:xfrm>
            <a:off x="1524000" y="2796644"/>
            <a:ext cx="9144000" cy="1655762"/>
          </a:xfrm>
        </p:spPr>
        <p:txBody>
          <a:bodyPr>
            <a:normAutofit/>
          </a:bodyPr>
          <a:lstStyle/>
          <a:p>
            <a:r>
              <a:rPr lang="en-US" sz="4000" i="1" dirty="0"/>
              <a:t>Real-Time Solutions for Entrepreneurs</a:t>
            </a:r>
          </a:p>
        </p:txBody>
      </p:sp>
      <p:grpSp>
        <p:nvGrpSpPr>
          <p:cNvPr id="10" name="Group 9">
            <a:extLst>
              <a:ext uri="{FF2B5EF4-FFF2-40B4-BE49-F238E27FC236}">
                <a16:creationId xmlns:a16="http://schemas.microsoft.com/office/drawing/2014/main" id="{921CC5FD-7AD0-8FF7-2AF2-375A7924265A}"/>
              </a:ext>
            </a:extLst>
          </p:cNvPr>
          <p:cNvGrpSpPr/>
          <p:nvPr/>
        </p:nvGrpSpPr>
        <p:grpSpPr>
          <a:xfrm>
            <a:off x="2685924" y="4943475"/>
            <a:ext cx="6820151" cy="1543051"/>
            <a:chOff x="3000124" y="4629149"/>
            <a:chExt cx="6820151" cy="1543051"/>
          </a:xfrm>
        </p:grpSpPr>
        <p:pic>
          <p:nvPicPr>
            <p:cNvPr id="8" name="Picture 7" descr="A person with glasses smiling&#10;&#10;AI-generated content may be incorrect.">
              <a:extLst>
                <a:ext uri="{FF2B5EF4-FFF2-40B4-BE49-F238E27FC236}">
                  <a16:creationId xmlns:a16="http://schemas.microsoft.com/office/drawing/2014/main" id="{6E2333C7-D370-68F7-7301-46835151088C}"/>
                </a:ext>
              </a:extLst>
            </p:cNvPr>
            <p:cNvPicPr>
              <a:picLocks noChangeAspect="1"/>
            </p:cNvPicPr>
            <p:nvPr/>
          </p:nvPicPr>
          <p:blipFill>
            <a:blip r:embed="rId4">
              <a:extLst>
                <a:ext uri="{28A0092B-C50C-407E-A947-70E740481C1C}">
                  <a14:useLocalDpi xmlns:a14="http://schemas.microsoft.com/office/drawing/2010/main" val="0"/>
                </a:ext>
              </a:extLst>
            </a:blip>
            <a:srcRect l="-6" t="11529" r="6" b="21803"/>
            <a:stretch>
              <a:fillRect/>
            </a:stretch>
          </p:blipFill>
          <p:spPr>
            <a:xfrm>
              <a:off x="3000124" y="4629149"/>
              <a:ext cx="1543051" cy="1543051"/>
            </a:xfrm>
            <a:prstGeom prst="ellipse">
              <a:avLst/>
            </a:prstGeom>
          </p:spPr>
        </p:pic>
        <p:sp>
          <p:nvSpPr>
            <p:cNvPr id="9" name="Subtitle 5">
              <a:extLst>
                <a:ext uri="{FF2B5EF4-FFF2-40B4-BE49-F238E27FC236}">
                  <a16:creationId xmlns:a16="http://schemas.microsoft.com/office/drawing/2014/main" id="{2AD7FE48-F0CE-7348-3DD7-E2C34B43D69F}"/>
                </a:ext>
              </a:extLst>
            </p:cNvPr>
            <p:cNvSpPr txBox="1">
              <a:spLocks/>
            </p:cNvSpPr>
            <p:nvPr/>
          </p:nvSpPr>
          <p:spPr>
            <a:xfrm>
              <a:off x="4695324" y="4785915"/>
              <a:ext cx="5124951" cy="12295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t>Ian Carlstrom</a:t>
              </a:r>
            </a:p>
            <a:p>
              <a:pPr algn="l"/>
              <a:r>
                <a:rPr lang="en-US" sz="2800" b="1" dirty="0"/>
                <a:t>West Central Minnesota SBDC</a:t>
              </a:r>
            </a:p>
          </p:txBody>
        </p:sp>
      </p:grpSp>
    </p:spTree>
    <p:extLst>
      <p:ext uri="{BB962C8B-B14F-4D97-AF65-F5344CB8AC3E}">
        <p14:creationId xmlns:p14="http://schemas.microsoft.com/office/powerpoint/2010/main" val="2799240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E83DF-2D4D-935A-01D1-8782DEEE3BC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8FAA38-BDE8-6F0D-9F61-720B33F3A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C1315F20-8443-12D2-3484-09EC05EAE736}"/>
              </a:ext>
            </a:extLst>
          </p:cNvPr>
          <p:cNvSpPr>
            <a:spLocks noGrp="1"/>
          </p:cNvSpPr>
          <p:nvPr>
            <p:ph type="title"/>
          </p:nvPr>
        </p:nvSpPr>
        <p:spPr/>
        <p:txBody>
          <a:bodyPr>
            <a:normAutofit fontScale="90000"/>
          </a:bodyPr>
          <a:lstStyle/>
          <a:p>
            <a:pPr algn="r">
              <a:spcBef>
                <a:spcPts val="1200"/>
              </a:spcBef>
            </a:pPr>
            <a:r>
              <a:rPr lang="en-US" i="1" dirty="0">
                <a:solidFill>
                  <a:srgbClr val="052449"/>
                </a:solidFill>
                <a:highlight>
                  <a:srgbClr val="FCEAD3"/>
                </a:highlight>
              </a:rPr>
              <a:t>Since 1975 the world population has DOUBLED </a:t>
            </a:r>
            <a:br>
              <a:rPr lang="en-US" sz="3600" i="1" dirty="0">
                <a:solidFill>
                  <a:srgbClr val="052449"/>
                </a:solidFill>
                <a:highlight>
                  <a:srgbClr val="FCEAD3"/>
                </a:highlight>
              </a:rPr>
            </a:br>
            <a:r>
              <a:rPr lang="en-US" sz="2700" i="1" dirty="0">
                <a:solidFill>
                  <a:srgbClr val="052449"/>
                </a:solidFill>
              </a:rPr>
              <a:t>(4.1B </a:t>
            </a:r>
            <a:r>
              <a:rPr lang="en-US" sz="2700" i="1" dirty="0">
                <a:solidFill>
                  <a:srgbClr val="052449"/>
                </a:solidFill>
                <a:sym typeface="Wingdings" panose="05000000000000000000" pitchFamily="2" charset="2"/>
              </a:rPr>
              <a:t> 8.2B now)</a:t>
            </a:r>
            <a:endParaRPr lang="en-US" sz="3600" dirty="0"/>
          </a:p>
        </p:txBody>
      </p:sp>
      <p:sp>
        <p:nvSpPr>
          <p:cNvPr id="3" name="Content Placeholder 2">
            <a:extLst>
              <a:ext uri="{FF2B5EF4-FFF2-40B4-BE49-F238E27FC236}">
                <a16:creationId xmlns:a16="http://schemas.microsoft.com/office/drawing/2014/main" id="{A779A549-3BFC-2AA0-1910-4CA1DA2198F6}"/>
              </a:ext>
            </a:extLst>
          </p:cNvPr>
          <p:cNvSpPr>
            <a:spLocks noGrp="1"/>
          </p:cNvSpPr>
          <p:nvPr>
            <p:ph idx="1"/>
          </p:nvPr>
        </p:nvSpPr>
        <p:spPr>
          <a:xfrm>
            <a:off x="838199" y="1540565"/>
            <a:ext cx="10659533" cy="4952310"/>
          </a:xfrm>
        </p:spPr>
        <p:txBody>
          <a:bodyPr vert="horz" lIns="91440" tIns="45720" rIns="91440" bIns="45720" rtlCol="0" anchor="t">
            <a:normAutofit lnSpcReduction="10000"/>
          </a:bodyPr>
          <a:lstStyle/>
          <a:p>
            <a:pPr marL="0" indent="0">
              <a:buNone/>
            </a:pPr>
            <a:r>
              <a:rPr lang="en-US" sz="2400" b="1" dirty="0"/>
              <a:t>More people ≠ More available workers</a:t>
            </a:r>
          </a:p>
          <a:p>
            <a:r>
              <a:rPr lang="en-US" sz="2200" b="1" dirty="0"/>
              <a:t>Shifts in work preferences</a:t>
            </a:r>
            <a:r>
              <a:rPr lang="en-US" sz="2200" dirty="0"/>
              <a:t> → more people choosing flexible, gig, or remote jobs</a:t>
            </a:r>
          </a:p>
          <a:p>
            <a:r>
              <a:rPr lang="en-US" sz="2200" b="1" dirty="0"/>
              <a:t>Aging populations</a:t>
            </a:r>
            <a:r>
              <a:rPr lang="en-US" sz="2200" dirty="0"/>
              <a:t> → in many regions, fewer people of working age</a:t>
            </a:r>
          </a:p>
          <a:p>
            <a:r>
              <a:rPr lang="en-US" sz="2200" b="1" dirty="0"/>
              <a:t>Skills mismatch</a:t>
            </a:r>
            <a:r>
              <a:rPr lang="en-US" sz="2200" dirty="0"/>
              <a:t> → jobs available don’t always align with people’s skills</a:t>
            </a:r>
          </a:p>
          <a:p>
            <a:r>
              <a:rPr lang="en-US" sz="2200" b="1" dirty="0"/>
              <a:t>Geography</a:t>
            </a:r>
            <a:r>
              <a:rPr lang="en-US" sz="2200" dirty="0"/>
              <a:t> → labor growth isn’t where businesses are located</a:t>
            </a:r>
          </a:p>
          <a:p>
            <a:pPr marL="0" indent="0">
              <a:buNone/>
            </a:pPr>
            <a:endParaRPr lang="en-US" sz="2400" i="1" dirty="0">
              <a:solidFill>
                <a:srgbClr val="052449"/>
              </a:solidFill>
              <a:highlight>
                <a:srgbClr val="FCEAD3"/>
              </a:highlight>
            </a:endParaRPr>
          </a:p>
          <a:p>
            <a:pPr marL="0" indent="0">
              <a:buNone/>
            </a:pPr>
            <a:r>
              <a:rPr lang="en-US" sz="2400" b="1" i="1" dirty="0">
                <a:solidFill>
                  <a:srgbClr val="052449"/>
                </a:solidFill>
                <a:highlight>
                  <a:srgbClr val="FCEAD3"/>
                </a:highlight>
              </a:rPr>
              <a:t>Back then</a:t>
            </a:r>
            <a:r>
              <a:rPr lang="en-US" sz="2400" i="1" dirty="0">
                <a:solidFill>
                  <a:srgbClr val="052449"/>
                </a:solidFill>
                <a:highlight>
                  <a:srgbClr val="FCEAD3"/>
                </a:highlight>
              </a:rPr>
              <a:t>… the fear was that machines would replace people in the economy. </a:t>
            </a:r>
          </a:p>
          <a:p>
            <a:pPr marL="0" indent="0">
              <a:buNone/>
            </a:pPr>
            <a:r>
              <a:rPr lang="en-US" sz="2400" b="1" i="1" dirty="0">
                <a:solidFill>
                  <a:srgbClr val="052449"/>
                </a:solidFill>
                <a:highlight>
                  <a:srgbClr val="FCEAD3"/>
                </a:highlight>
              </a:rPr>
              <a:t>But now</a:t>
            </a:r>
            <a:r>
              <a:rPr lang="en-US" sz="2400" i="1" dirty="0">
                <a:solidFill>
                  <a:srgbClr val="052449"/>
                </a:solidFill>
                <a:highlight>
                  <a:srgbClr val="FCEAD3"/>
                </a:highlight>
              </a:rPr>
              <a:t>… the reality is many businesses can’t find enough people to hire.</a:t>
            </a:r>
          </a:p>
          <a:p>
            <a:pPr marL="0" indent="0">
              <a:buNone/>
            </a:pPr>
            <a:endParaRPr lang="en-US" sz="2400" i="1" dirty="0">
              <a:solidFill>
                <a:srgbClr val="052449"/>
              </a:solidFill>
              <a:highlight>
                <a:srgbClr val="FCEAD3"/>
              </a:highlight>
            </a:endParaRPr>
          </a:p>
          <a:p>
            <a:pPr marL="0" indent="0">
              <a:buNone/>
            </a:pPr>
            <a:r>
              <a:rPr lang="en-US" sz="2400" b="1" dirty="0"/>
              <a:t>What felt like a risk then, looks like an opportunity today.</a:t>
            </a:r>
          </a:p>
          <a:p>
            <a:pPr marL="0" indent="0" algn="r">
              <a:buNone/>
            </a:pPr>
            <a:r>
              <a:rPr lang="en-US" sz="2400" i="1" dirty="0"/>
              <a:t>Supporting AI adoption is just one more way the SBDC helps small businesses succeed.</a:t>
            </a:r>
          </a:p>
        </p:txBody>
      </p:sp>
    </p:spTree>
    <p:extLst>
      <p:ext uri="{BB962C8B-B14F-4D97-AF65-F5344CB8AC3E}">
        <p14:creationId xmlns:p14="http://schemas.microsoft.com/office/powerpoint/2010/main" val="3986174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78997564-E010-FAA0-3FD7-0D384E943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9EFD7CDE-4DEF-AF07-0F2A-DD3EC917AB4D}"/>
              </a:ext>
            </a:extLst>
          </p:cNvPr>
          <p:cNvSpPr>
            <a:spLocks noGrp="1"/>
          </p:cNvSpPr>
          <p:nvPr>
            <p:ph type="ctrTitle"/>
          </p:nvPr>
        </p:nvSpPr>
        <p:spPr>
          <a:xfrm>
            <a:off x="1524000" y="457200"/>
            <a:ext cx="9144000" cy="1879600"/>
          </a:xfrm>
        </p:spPr>
        <p:txBody>
          <a:bodyPr anchor="t">
            <a:normAutofit/>
          </a:bodyPr>
          <a:lstStyle/>
          <a:p>
            <a:r>
              <a:rPr lang="en-US" b="1" dirty="0"/>
              <a:t>Stages of Adoption: </a:t>
            </a:r>
            <a:br>
              <a:rPr lang="en-US" dirty="0"/>
            </a:br>
            <a:r>
              <a:rPr lang="en-US" sz="4400" i="1" dirty="0"/>
              <a:t>a Small Business AI Journey</a:t>
            </a:r>
            <a:endParaRPr lang="en-US" i="1" dirty="0"/>
          </a:p>
        </p:txBody>
      </p:sp>
      <p:sp>
        <p:nvSpPr>
          <p:cNvPr id="3" name="Subtitle 2">
            <a:extLst>
              <a:ext uri="{FF2B5EF4-FFF2-40B4-BE49-F238E27FC236}">
                <a16:creationId xmlns:a16="http://schemas.microsoft.com/office/drawing/2014/main" id="{C9BC370D-F24B-4FCC-B246-C49840302091}"/>
              </a:ext>
            </a:extLst>
          </p:cNvPr>
          <p:cNvSpPr>
            <a:spLocks noGrp="1"/>
          </p:cNvSpPr>
          <p:nvPr>
            <p:ph type="subTitle" idx="1"/>
          </p:nvPr>
        </p:nvSpPr>
        <p:spPr>
          <a:xfrm>
            <a:off x="1463964" y="2404533"/>
            <a:ext cx="9264072" cy="3937000"/>
          </a:xfrm>
        </p:spPr>
        <p:txBody>
          <a:bodyPr>
            <a:normAutofit lnSpcReduction="10000"/>
          </a:bodyPr>
          <a:lstStyle/>
          <a:p>
            <a:pPr fontAlgn="base">
              <a:spcBef>
                <a:spcPts val="1800"/>
              </a:spcBef>
            </a:pPr>
            <a:r>
              <a:rPr lang="en-US" dirty="0"/>
              <a:t>AI doesn’t have to be overwhelming—it’s already helping small business owners </a:t>
            </a:r>
            <a:r>
              <a:rPr lang="en-US" b="1" dirty="0"/>
              <a:t>save time</a:t>
            </a:r>
            <a:r>
              <a:rPr lang="en-US" dirty="0"/>
              <a:t>, </a:t>
            </a:r>
            <a:r>
              <a:rPr lang="en-US" b="1" dirty="0"/>
              <a:t>improve communication</a:t>
            </a:r>
            <a:r>
              <a:rPr lang="en-US" dirty="0"/>
              <a:t>, and </a:t>
            </a:r>
            <a:r>
              <a:rPr lang="en-US" b="1" dirty="0"/>
              <a:t>make everyday work easier</a:t>
            </a:r>
            <a:r>
              <a:rPr lang="en-US" dirty="0"/>
              <a:t>. </a:t>
            </a:r>
          </a:p>
          <a:p>
            <a:pPr fontAlgn="base">
              <a:spcBef>
                <a:spcPts val="1800"/>
              </a:spcBef>
            </a:pPr>
            <a:r>
              <a:rPr lang="en-US" dirty="0"/>
              <a:t>This session shares </a:t>
            </a:r>
            <a:r>
              <a:rPr lang="en-US" b="1" dirty="0"/>
              <a:t>practical lessons </a:t>
            </a:r>
            <a:r>
              <a:rPr lang="en-US" dirty="0"/>
              <a:t>from working alongside a wide range of entrepreneurs as they explore and apply AI in real ways. </a:t>
            </a:r>
          </a:p>
          <a:p>
            <a:pPr fontAlgn="base">
              <a:spcBef>
                <a:spcPts val="1800"/>
              </a:spcBef>
            </a:pPr>
            <a:r>
              <a:rPr lang="en-US" dirty="0"/>
              <a:t>You’ll hear what’s working, what’s not, and simple </a:t>
            </a:r>
            <a:r>
              <a:rPr lang="en-US" b="1" dirty="0"/>
              <a:t>tips and tricks </a:t>
            </a:r>
            <a:r>
              <a:rPr lang="en-US" dirty="0"/>
              <a:t>that make AI more </a:t>
            </a:r>
            <a:r>
              <a:rPr lang="en-US" b="1" dirty="0"/>
              <a:t>approachable</a:t>
            </a:r>
            <a:r>
              <a:rPr lang="en-US" dirty="0"/>
              <a:t>. </a:t>
            </a:r>
          </a:p>
          <a:p>
            <a:pPr fontAlgn="base">
              <a:spcBef>
                <a:spcPts val="1800"/>
              </a:spcBef>
            </a:pPr>
            <a:r>
              <a:rPr lang="en-US" dirty="0"/>
              <a:t>Whether you're just getting started or looking to build on what you’ve tried, this is a chance to move forward with AI in ways that actually fit your business.</a:t>
            </a:r>
          </a:p>
        </p:txBody>
      </p:sp>
    </p:spTree>
    <p:extLst>
      <p:ext uri="{BB962C8B-B14F-4D97-AF65-F5344CB8AC3E}">
        <p14:creationId xmlns:p14="http://schemas.microsoft.com/office/powerpoint/2010/main" val="223508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486399"/>
            <a:ext cx="10515600" cy="1371600"/>
          </a:xfrm>
        </p:spPr>
        <p:txBody>
          <a:bodyPr>
            <a:normAutofit/>
          </a:bodyPr>
          <a:lstStyle/>
          <a:p>
            <a:pPr marL="0" indent="0" algn="just">
              <a:buNone/>
            </a:pPr>
            <a:r>
              <a:rPr lang="en-US" sz="1300" dirty="0"/>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510537"/>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438942"/>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EC2DE-965A-AD2B-BEED-21F24E07A0F9}"/>
            </a:ext>
          </a:extLst>
        </p:cNvPr>
        <p:cNvGrpSpPr/>
        <p:nvPr/>
      </p:nvGrpSpPr>
      <p:grpSpPr>
        <a:xfrm>
          <a:off x="0" y="0"/>
          <a:ext cx="0" cy="0"/>
          <a:chOff x="0" y="0"/>
          <a:chExt cx="0" cy="0"/>
        </a:xfrm>
      </p:grpSpPr>
      <p:pic>
        <p:nvPicPr>
          <p:cNvPr id="4" name="Content Placeholder 6" descr="A group of hats in a row&#10;&#10;AI-generated content may be incorrect.">
            <a:extLst>
              <a:ext uri="{FF2B5EF4-FFF2-40B4-BE49-F238E27FC236}">
                <a16:creationId xmlns:a16="http://schemas.microsoft.com/office/drawing/2014/main" id="{D511C471-D7ED-62EF-B14F-A11DA069F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pic>
        <p:nvPicPr>
          <p:cNvPr id="7" name="Content Placeholder 3" descr="A diagram of a path">
            <a:extLst>
              <a:ext uri="{FF2B5EF4-FFF2-40B4-BE49-F238E27FC236}">
                <a16:creationId xmlns:a16="http://schemas.microsoft.com/office/drawing/2014/main" id="{10781765-63F0-E328-3B08-6D9F5432E384}"/>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t="16818" b="8865"/>
          <a:stretch/>
        </p:blipFill>
        <p:spPr bwMode="auto">
          <a:xfrm>
            <a:off x="1929842" y="752475"/>
            <a:ext cx="10262158" cy="6105524"/>
          </a:xfrm>
          <a:prstGeom prst="rect">
            <a:avLst/>
          </a:prstGeom>
          <a:noFill/>
          <a:ln w="28575">
            <a:noFill/>
          </a:ln>
          <a:extLst>
            <a:ext uri="{53640926-AAD7-44D8-BBD7-CCE9431645EC}">
              <a14:shadowObscured xmlns:a14="http://schemas.microsoft.com/office/drawing/2010/main"/>
            </a:ext>
          </a:extLst>
        </p:spPr>
      </p:pic>
      <p:pic>
        <p:nvPicPr>
          <p:cNvPr id="6" name="Content Placeholder 5" descr="A black background with blue and red text&#10;&#10;AI-generated content may be incorrect.">
            <a:extLst>
              <a:ext uri="{FF2B5EF4-FFF2-40B4-BE49-F238E27FC236}">
                <a16:creationId xmlns:a16="http://schemas.microsoft.com/office/drawing/2014/main" id="{F968C7DA-F876-CA4A-408D-C21A4590FD14}"/>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0824144" y="75989"/>
            <a:ext cx="1212525" cy="2180610"/>
          </a:xfrm>
        </p:spPr>
      </p:pic>
      <p:sp>
        <p:nvSpPr>
          <p:cNvPr id="3" name="Title 2">
            <a:extLst>
              <a:ext uri="{FF2B5EF4-FFF2-40B4-BE49-F238E27FC236}">
                <a16:creationId xmlns:a16="http://schemas.microsoft.com/office/drawing/2014/main" id="{02315C95-C63F-E222-76D2-8AD5BAEBAB20}"/>
              </a:ext>
            </a:extLst>
          </p:cNvPr>
          <p:cNvSpPr>
            <a:spLocks noGrp="1"/>
          </p:cNvSpPr>
          <p:nvPr>
            <p:ph type="title"/>
          </p:nvPr>
        </p:nvSpPr>
        <p:spPr>
          <a:xfrm>
            <a:off x="838200" y="1"/>
            <a:ext cx="10515600" cy="1247774"/>
          </a:xfrm>
        </p:spPr>
        <p:txBody>
          <a:bodyPr/>
          <a:lstStyle/>
          <a:p>
            <a:r>
              <a:rPr lang="en-US" dirty="0"/>
              <a:t>SBDC AI Readiness Assessment </a:t>
            </a:r>
          </a:p>
        </p:txBody>
      </p:sp>
      <p:sp>
        <p:nvSpPr>
          <p:cNvPr id="8" name="TextBox 7">
            <a:extLst>
              <a:ext uri="{FF2B5EF4-FFF2-40B4-BE49-F238E27FC236}">
                <a16:creationId xmlns:a16="http://schemas.microsoft.com/office/drawing/2014/main" id="{5833648E-9AE8-B9EA-7875-62434C11C7AA}"/>
              </a:ext>
            </a:extLst>
          </p:cNvPr>
          <p:cNvSpPr txBox="1"/>
          <p:nvPr/>
        </p:nvSpPr>
        <p:spPr>
          <a:xfrm>
            <a:off x="155332" y="2252144"/>
            <a:ext cx="4778618" cy="3508653"/>
          </a:xfrm>
          <a:prstGeom prst="rect">
            <a:avLst/>
          </a:prstGeom>
          <a:noFill/>
        </p:spPr>
        <p:txBody>
          <a:bodyPr wrap="square">
            <a:spAutoFit/>
          </a:bodyPr>
          <a:lstStyle/>
          <a:p>
            <a:r>
              <a:rPr lang="en-US" sz="2200" b="1" dirty="0">
                <a:solidFill>
                  <a:srgbClr val="002060"/>
                </a:solidFill>
              </a:rPr>
              <a:t>Are you </a:t>
            </a:r>
          </a:p>
          <a:p>
            <a:r>
              <a:rPr lang="en-US" sz="2200" b="1" dirty="0">
                <a:solidFill>
                  <a:srgbClr val="002060"/>
                </a:solidFill>
              </a:rPr>
              <a:t>     ready for AI?</a:t>
            </a:r>
          </a:p>
          <a:p>
            <a:endParaRPr lang="en-US" sz="2200" b="1" dirty="0">
              <a:solidFill>
                <a:srgbClr val="002060"/>
              </a:solidFill>
            </a:endParaRPr>
          </a:p>
          <a:p>
            <a:pPr>
              <a:spcBef>
                <a:spcPts val="1200"/>
              </a:spcBef>
            </a:pPr>
            <a:r>
              <a:rPr lang="en-US" sz="2000" i="1" dirty="0">
                <a:solidFill>
                  <a:srgbClr val="002060"/>
                </a:solidFill>
              </a:rPr>
              <a:t>(America’s SBDC </a:t>
            </a:r>
          </a:p>
          <a:p>
            <a:r>
              <a:rPr lang="en-US" sz="2000" b="1" i="1" dirty="0">
                <a:solidFill>
                  <a:srgbClr val="002060"/>
                </a:solidFill>
              </a:rPr>
              <a:t>     AI U </a:t>
            </a:r>
            <a:r>
              <a:rPr lang="en-US" sz="2000" i="1" dirty="0">
                <a:solidFill>
                  <a:srgbClr val="002060"/>
                </a:solidFill>
              </a:rPr>
              <a:t>Toolkit)</a:t>
            </a:r>
          </a:p>
          <a:p>
            <a:pPr>
              <a:spcBef>
                <a:spcPts val="600"/>
              </a:spcBef>
            </a:pPr>
            <a:endParaRPr lang="en-US" sz="2200" dirty="0"/>
          </a:p>
          <a:p>
            <a:pPr>
              <a:spcBef>
                <a:spcPts val="600"/>
              </a:spcBef>
            </a:pPr>
            <a:endParaRPr lang="en-US" sz="2200" dirty="0"/>
          </a:p>
          <a:p>
            <a:pPr>
              <a:spcBef>
                <a:spcPts val="600"/>
              </a:spcBef>
            </a:pPr>
            <a:endParaRPr lang="en-US" sz="2200" dirty="0"/>
          </a:p>
          <a:p>
            <a:pPr>
              <a:spcBef>
                <a:spcPts val="600"/>
              </a:spcBef>
            </a:pPr>
            <a:endParaRPr lang="en-US" sz="2000" b="1" dirty="0"/>
          </a:p>
        </p:txBody>
      </p:sp>
      <p:sp>
        <p:nvSpPr>
          <p:cNvPr id="9" name="Flowchart: Connector 8">
            <a:extLst>
              <a:ext uri="{FF2B5EF4-FFF2-40B4-BE49-F238E27FC236}">
                <a16:creationId xmlns:a16="http://schemas.microsoft.com/office/drawing/2014/main" id="{07769BD7-0005-D284-E902-57D473C16DC4}"/>
              </a:ext>
            </a:extLst>
          </p:cNvPr>
          <p:cNvSpPr/>
          <p:nvPr/>
        </p:nvSpPr>
        <p:spPr>
          <a:xfrm>
            <a:off x="2381249" y="1414981"/>
            <a:ext cx="365760" cy="365760"/>
          </a:xfrm>
          <a:prstGeom prst="flowChartConnector">
            <a:avLst/>
          </a:prstGeom>
          <a:solidFill>
            <a:srgbClr val="E2CF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sp>
        <p:nvSpPr>
          <p:cNvPr id="10" name="Flowchart: Connector 9">
            <a:extLst>
              <a:ext uri="{FF2B5EF4-FFF2-40B4-BE49-F238E27FC236}">
                <a16:creationId xmlns:a16="http://schemas.microsoft.com/office/drawing/2014/main" id="{964D0172-1369-EB15-5B66-DE6315047AFE}"/>
              </a:ext>
            </a:extLst>
          </p:cNvPr>
          <p:cNvSpPr/>
          <p:nvPr/>
        </p:nvSpPr>
        <p:spPr>
          <a:xfrm>
            <a:off x="4719679" y="2262706"/>
            <a:ext cx="365760" cy="365760"/>
          </a:xfrm>
          <a:prstGeom prst="flowChartConnector">
            <a:avLst/>
          </a:prstGeom>
          <a:solidFill>
            <a:srgbClr val="E08A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11" name="Flowchart: Connector 10">
            <a:extLst>
              <a:ext uri="{FF2B5EF4-FFF2-40B4-BE49-F238E27FC236}">
                <a16:creationId xmlns:a16="http://schemas.microsoft.com/office/drawing/2014/main" id="{01380480-A216-A32D-75D9-6D24246F1946}"/>
              </a:ext>
            </a:extLst>
          </p:cNvPr>
          <p:cNvSpPr/>
          <p:nvPr/>
        </p:nvSpPr>
        <p:spPr>
          <a:xfrm>
            <a:off x="7042803" y="1414981"/>
            <a:ext cx="365760" cy="365760"/>
          </a:xfrm>
          <a:prstGeom prst="flowChartConnector">
            <a:avLst/>
          </a:prstGeom>
          <a:solidFill>
            <a:srgbClr val="EA74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sp>
        <p:nvSpPr>
          <p:cNvPr id="12" name="Flowchart: Connector 11">
            <a:extLst>
              <a:ext uri="{FF2B5EF4-FFF2-40B4-BE49-F238E27FC236}">
                <a16:creationId xmlns:a16="http://schemas.microsoft.com/office/drawing/2014/main" id="{170EB342-40B7-1CFC-77B0-C946E3A48828}"/>
              </a:ext>
            </a:extLst>
          </p:cNvPr>
          <p:cNvSpPr/>
          <p:nvPr/>
        </p:nvSpPr>
        <p:spPr>
          <a:xfrm>
            <a:off x="9357294" y="2265345"/>
            <a:ext cx="365760" cy="365760"/>
          </a:xfrm>
          <a:prstGeom prst="flowChartConnector">
            <a:avLst/>
          </a:prstGeom>
          <a:solidFill>
            <a:srgbClr val="E47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4</a:t>
            </a:r>
          </a:p>
        </p:txBody>
      </p:sp>
    </p:spTree>
    <p:extLst>
      <p:ext uri="{BB962C8B-B14F-4D97-AF65-F5344CB8AC3E}">
        <p14:creationId xmlns:p14="http://schemas.microsoft.com/office/powerpoint/2010/main" val="124027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2123-F803-E285-5A44-6841DA68796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DF3DDD1-A54A-2429-9C3C-A56F8FA27F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13E6B69-93EE-09F1-69D5-1B59FA8F71D2}"/>
              </a:ext>
            </a:extLst>
          </p:cNvPr>
          <p:cNvSpPr>
            <a:spLocks noGrp="1"/>
          </p:cNvSpPr>
          <p:nvPr>
            <p:ph type="title"/>
          </p:nvPr>
        </p:nvSpPr>
        <p:spPr>
          <a:xfrm>
            <a:off x="2251586" y="0"/>
            <a:ext cx="9940414" cy="943898"/>
          </a:xfrm>
        </p:spPr>
        <p:txBody>
          <a:bodyPr>
            <a:normAutofit/>
          </a:bodyPr>
          <a:lstStyle/>
          <a:p>
            <a:r>
              <a:rPr lang="en-US" dirty="0"/>
              <a:t>AI Adoption Journey for Small Businesses</a:t>
            </a:r>
          </a:p>
        </p:txBody>
      </p:sp>
      <p:sp>
        <p:nvSpPr>
          <p:cNvPr id="6" name="Content Placeholder 5">
            <a:extLst>
              <a:ext uri="{FF2B5EF4-FFF2-40B4-BE49-F238E27FC236}">
                <a16:creationId xmlns:a16="http://schemas.microsoft.com/office/drawing/2014/main" id="{31F8046B-351E-2468-F6C5-AD161D948CAC}"/>
              </a:ext>
            </a:extLst>
          </p:cNvPr>
          <p:cNvSpPr>
            <a:spLocks noGrp="1"/>
          </p:cNvSpPr>
          <p:nvPr>
            <p:ph idx="1"/>
          </p:nvPr>
        </p:nvSpPr>
        <p:spPr>
          <a:xfrm>
            <a:off x="1413386" y="1078992"/>
            <a:ext cx="9940414" cy="5513832"/>
          </a:xfrm>
        </p:spPr>
        <p:txBody>
          <a:bodyPr>
            <a:normAutofit fontScale="92500" lnSpcReduction="10000"/>
          </a:bodyPr>
          <a:lstStyle/>
          <a:p>
            <a:pPr marL="1714500" lvl="3" indent="-342900">
              <a:buFont typeface="+mj-lt"/>
              <a:buAutoNum type="arabicPeriod"/>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Awareness: </a:t>
            </a:r>
          </a:p>
          <a:p>
            <a:pPr marL="1371600" lvl="3" indent="0">
              <a:buNone/>
            </a:pPr>
            <a:r>
              <a:rPr lang="en-US" sz="2400" i="1" kern="100"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“I’ve Heard About AI, But I Have No Idea Where to Start.</a:t>
            </a:r>
            <a:r>
              <a:rPr lang="en-US" sz="2400" i="1" kern="100" dirty="0">
                <a:solidFill>
                  <a:schemeClr val="tx1">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a:t>
            </a:r>
            <a:endParaRPr lang="en-US" sz="2400" i="1"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pPr lvl="4">
              <a:buFont typeface="Wingdings" panose="05000000000000000000" pitchFamily="2" charset="2"/>
              <a:buChar char="ü"/>
            </a:pPr>
            <a:r>
              <a:rPr lang="en-US" sz="2400" kern="100" dirty="0">
                <a:latin typeface="Aptos" panose="020B0004020202020204" pitchFamily="34" charset="0"/>
                <a:ea typeface="Aptos" panose="020B0004020202020204" pitchFamily="34" charset="0"/>
                <a:cs typeface="Times New Roman" panose="02020603050405020304" pitchFamily="18" charset="0"/>
              </a:rPr>
              <a:t> Marketing &amp; Social Media. Job Postings. </a:t>
            </a:r>
          </a:p>
          <a:p>
            <a:pPr marL="1371600" lvl="3" indent="0">
              <a:buNone/>
            </a:pP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buFont typeface="+mj-lt"/>
              <a:buAutoNum type="arabicPeriod" startAt="2"/>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Consideration: </a:t>
            </a:r>
          </a:p>
          <a:p>
            <a:pPr marL="914400" lvl="2" indent="0">
              <a:buNone/>
            </a:pPr>
            <a:r>
              <a:rPr lang="en-US" sz="2400" i="1" kern="100" dirty="0">
                <a:solidFill>
                  <a:schemeClr val="tx1">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a:t>
            </a:r>
            <a:r>
              <a:rPr lang="en-US" sz="2400" i="1" kern="100"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I’m Curious About AI, But I Don’t Know Which Tool to Pick.</a:t>
            </a:r>
            <a:r>
              <a:rPr lang="en-US" sz="2400" i="1" kern="100" dirty="0">
                <a:solidFill>
                  <a:schemeClr val="tx1">
                    <a:lumMod val="75000"/>
                    <a:lumOff val="25000"/>
                  </a:schemeClr>
                </a:solidFill>
                <a:latin typeface="Aptos" panose="020B0004020202020204" pitchFamily="34" charset="0"/>
                <a:cs typeface="Times New Roman" panose="02020603050405020304" pitchFamily="18" charset="0"/>
              </a:rPr>
              <a:t>”</a:t>
            </a:r>
          </a:p>
          <a:p>
            <a:pPr lvl="3">
              <a:buFont typeface="Wingdings" panose="05000000000000000000" pitchFamily="2" charset="2"/>
              <a:buChar char="ü"/>
            </a:pPr>
            <a:r>
              <a:rPr lang="en-US" sz="2400" kern="100" dirty="0">
                <a:latin typeface="Aptos" panose="020B0004020202020204" pitchFamily="34" charset="0"/>
                <a:ea typeface="Aptos" panose="020B0004020202020204" pitchFamily="34" charset="0"/>
                <a:cs typeface="Times New Roman" panose="02020603050405020304" pitchFamily="18" charset="0"/>
              </a:rPr>
              <a:t> Marketing &amp; Sales. Writing &amp; Editing. Experimenting &amp; Dabbling.</a:t>
            </a:r>
          </a:p>
          <a:p>
            <a:pPr marL="914400" lvl="2" indent="0">
              <a:buNone/>
            </a:pP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startAt="3"/>
            </a:pPr>
            <a:r>
              <a:rPr lang="en-US" sz="2800" b="1" dirty="0">
                <a:effectLst/>
                <a:latin typeface="Aptos" panose="020B0004020202020204" pitchFamily="34" charset="0"/>
                <a:ea typeface="Aptos" panose="020B0004020202020204" pitchFamily="34" charset="0"/>
                <a:cs typeface="Times New Roman" panose="02020603050405020304" pitchFamily="18" charset="0"/>
              </a:rPr>
              <a:t>Adoption:</a:t>
            </a:r>
            <a:r>
              <a:rPr lang="en-US" sz="2800" dirty="0">
                <a:effectLst/>
                <a:latin typeface="Aptos" panose="020B0004020202020204" pitchFamily="34" charset="0"/>
                <a:ea typeface="Aptos" panose="020B0004020202020204" pitchFamily="34" charset="0"/>
                <a:cs typeface="Times New Roman" panose="02020603050405020304" pitchFamily="18" charset="0"/>
              </a:rPr>
              <a:t> </a:t>
            </a:r>
          </a:p>
          <a:p>
            <a:pPr marL="457200" lvl="1" indent="0">
              <a:buNone/>
            </a:pPr>
            <a:r>
              <a:rPr lang="en-US" i="1" dirty="0">
                <a:solidFill>
                  <a:schemeClr val="tx1">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a:t>
            </a:r>
            <a:r>
              <a:rPr lang="en-US" i="1"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AI Is Helping My Business, But It’s Not Fully Integrated Yet.”</a:t>
            </a:r>
          </a:p>
          <a:p>
            <a:pPr lvl="2">
              <a:buFont typeface="Wingdings" panose="05000000000000000000" pitchFamily="2" charset="2"/>
              <a:buChar char="ü"/>
            </a:pPr>
            <a:r>
              <a:rPr lang="en-US" sz="2400" dirty="0">
                <a:effectLst/>
                <a:latin typeface="Aptos" panose="020B0004020202020204" pitchFamily="34" charset="0"/>
                <a:ea typeface="Aptos" panose="020B0004020202020204" pitchFamily="34" charset="0"/>
                <a:cs typeface="Times New Roman" panose="02020603050405020304" pitchFamily="18" charset="0"/>
              </a:rPr>
              <a:t> Business Productivity. Individualized Workflows. Custom GPTs.</a:t>
            </a:r>
          </a:p>
          <a:p>
            <a:pPr marL="457200" lvl="1" indent="0">
              <a:buNone/>
            </a:pP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mj-lt"/>
              <a:buAutoNum type="arabicPeriod" startAt="4"/>
            </a:pPr>
            <a:r>
              <a:rPr lang="en-US" b="1" kern="100" dirty="0">
                <a:effectLst/>
                <a:latin typeface="Aptos" panose="020B0004020202020204" pitchFamily="34" charset="0"/>
                <a:ea typeface="Aptos" panose="020B0004020202020204" pitchFamily="34" charset="0"/>
                <a:cs typeface="Times New Roman" panose="02020603050405020304" pitchFamily="18" charset="0"/>
              </a:rPr>
              <a:t>Integration:</a:t>
            </a:r>
          </a:p>
          <a:p>
            <a:pPr marL="0" indent="0">
              <a:buNone/>
            </a:pPr>
            <a:r>
              <a:rPr lang="en-US" sz="2400" i="1" kern="100" dirty="0">
                <a:solidFill>
                  <a:schemeClr val="tx1">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a:t>
            </a:r>
            <a:r>
              <a:rPr lang="en-US" sz="2400" i="1" kern="100"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rPr>
              <a:t>AI Is Now a Core Part of My Business.</a:t>
            </a:r>
            <a:r>
              <a:rPr lang="en-US" sz="2400" i="1" kern="100" dirty="0">
                <a:solidFill>
                  <a:schemeClr val="tx1">
                    <a:lumMod val="75000"/>
                    <a:lumOff val="25000"/>
                  </a:schemeClr>
                </a:solidFill>
                <a:latin typeface="Aptos" panose="020B0004020202020204" pitchFamily="34" charset="0"/>
                <a:ea typeface="Aptos" panose="020B0004020202020204" pitchFamily="34" charset="0"/>
                <a:cs typeface="Times New Roman" panose="02020603050405020304" pitchFamily="18" charset="0"/>
              </a:rPr>
              <a:t>”</a:t>
            </a:r>
            <a:endParaRPr lang="en-US" sz="2400" i="1" kern="100" dirty="0">
              <a:solidFill>
                <a:schemeClr val="tx1">
                  <a:lumMod val="75000"/>
                  <a:lumOff val="25000"/>
                </a:schemeClr>
              </a:solidFill>
              <a:effectLst/>
              <a:latin typeface="Aptos" panose="020B0004020202020204" pitchFamily="34" charset="0"/>
              <a:ea typeface="Aptos" panose="020B0004020202020204" pitchFamily="34" charset="0"/>
              <a:cs typeface="Times New Roman" panose="02020603050405020304" pitchFamily="18" charset="0"/>
            </a:endParaRPr>
          </a:p>
          <a:p>
            <a:pPr lvl="1">
              <a:buFont typeface="Wingdings" panose="05000000000000000000" pitchFamily="2" charset="2"/>
              <a:buChar char="ü"/>
            </a:pPr>
            <a:r>
              <a:rPr lang="en-US" kern="100" dirty="0">
                <a:latin typeface="Aptos" panose="020B0004020202020204" pitchFamily="34" charset="0"/>
                <a:ea typeface="Aptos" panose="020B0004020202020204" pitchFamily="34" charset="0"/>
                <a:cs typeface="Times New Roman" panose="02020603050405020304" pitchFamily="18" charset="0"/>
              </a:rPr>
              <a:t> Creative &amp; Miscellaneous. Team Applications &amp; Workflows. Performance.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584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6" end="6"/>
                                            </p:txEl>
                                          </p:spTgt>
                                        </p:tgtEl>
                                        <p:attrNameLst>
                                          <p:attrName>style.visibility</p:attrName>
                                        </p:attrNameLst>
                                      </p:cBhvr>
                                      <p:to>
                                        <p:strVal val="visible"/>
                                      </p:to>
                                    </p:set>
                                    <p:animEffect transition="in" filter="fade">
                                      <p:cBhvr>
                                        <p:cTn id="12" dur="500"/>
                                        <p:tgtEl>
                                          <p:spTgt spid="6">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animEffect transition="in" filter="fade">
                                      <p:cBhvr>
                                        <p:cTn id="17" dur="500"/>
                                        <p:tgtEl>
                                          <p:spTgt spid="6">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4" end="14"/>
                                            </p:txEl>
                                          </p:spTgt>
                                        </p:tgtEl>
                                        <p:attrNameLst>
                                          <p:attrName>style.visibility</p:attrName>
                                        </p:attrNameLst>
                                      </p:cBhvr>
                                      <p:to>
                                        <p:strVal val="visible"/>
                                      </p:to>
                                    </p:set>
                                    <p:animEffect transition="in" filter="fade">
                                      <p:cBhvr>
                                        <p:cTn id="22"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B1C4C-5F19-E9D7-BC76-6693AD0BAB24}"/>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C27366EF-F06E-E841-CA3B-155A03045E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126426-0F67-FA2A-3C38-F2EEAACFD930}"/>
              </a:ext>
            </a:extLst>
          </p:cNvPr>
          <p:cNvSpPr>
            <a:spLocks noGrp="1"/>
          </p:cNvSpPr>
          <p:nvPr>
            <p:ph type="title"/>
          </p:nvPr>
        </p:nvSpPr>
        <p:spPr>
          <a:xfrm>
            <a:off x="2251586" y="0"/>
            <a:ext cx="9102213" cy="943898"/>
          </a:xfrm>
        </p:spPr>
        <p:txBody>
          <a:bodyPr>
            <a:normAutofit/>
          </a:bodyPr>
          <a:lstStyle/>
          <a:p>
            <a:r>
              <a:rPr lang="en-US" dirty="0"/>
              <a:t>The Small Business AI Journey </a:t>
            </a:r>
          </a:p>
        </p:txBody>
      </p:sp>
      <p:sp>
        <p:nvSpPr>
          <p:cNvPr id="6" name="Arrow: Down 5">
            <a:extLst>
              <a:ext uri="{FF2B5EF4-FFF2-40B4-BE49-F238E27FC236}">
                <a16:creationId xmlns:a16="http://schemas.microsoft.com/office/drawing/2014/main" id="{2CB518E6-B921-14B1-917D-B04075C6A88A}"/>
              </a:ext>
            </a:extLst>
          </p:cNvPr>
          <p:cNvSpPr/>
          <p:nvPr/>
        </p:nvSpPr>
        <p:spPr>
          <a:xfrm>
            <a:off x="2656571" y="3060840"/>
            <a:ext cx="693022" cy="2213810"/>
          </a:xfrm>
          <a:prstGeom prst="downArrow">
            <a:avLst>
              <a:gd name="adj1" fmla="val 65946"/>
              <a:gd name="adj2" fmla="val 67105"/>
            </a:avLst>
          </a:prstGeom>
          <a:solidFill>
            <a:srgbClr val="FCEAD3">
              <a:alpha val="50000"/>
            </a:srgbClr>
          </a:solidFill>
          <a:ln cap="rnd">
            <a:solidFill>
              <a:srgbClr val="052449">
                <a:alpha val="75000"/>
              </a:srgbClr>
            </a:solidFill>
            <a:round/>
            <a:extLst>
              <a:ext uri="{C807C97D-BFC1-408E-A445-0C87EB9F89A2}">
                <ask:lineSketchStyleProps xmlns:ask="http://schemas.microsoft.com/office/drawing/2018/sketchyshapes" sd="1219033472">
                  <a:custGeom>
                    <a:avLst/>
                    <a:gdLst>
                      <a:gd name="connsiteX0" fmla="*/ 0 w 577515"/>
                      <a:gd name="connsiteY0" fmla="*/ 1826269 h 2213810"/>
                      <a:gd name="connsiteX1" fmla="*/ 98333 w 577515"/>
                      <a:gd name="connsiteY1" fmla="*/ 1826269 h 2213810"/>
                      <a:gd name="connsiteX2" fmla="*/ 98333 w 577515"/>
                      <a:gd name="connsiteY2" fmla="*/ 1199250 h 2213810"/>
                      <a:gd name="connsiteX3" fmla="*/ 98333 w 577515"/>
                      <a:gd name="connsiteY3" fmla="*/ 590494 h 2213810"/>
                      <a:gd name="connsiteX4" fmla="*/ 98333 w 577515"/>
                      <a:gd name="connsiteY4" fmla="*/ 0 h 2213810"/>
                      <a:gd name="connsiteX5" fmla="*/ 479182 w 577515"/>
                      <a:gd name="connsiteY5" fmla="*/ 0 h 2213810"/>
                      <a:gd name="connsiteX6" fmla="*/ 479182 w 577515"/>
                      <a:gd name="connsiteY6" fmla="*/ 590494 h 2213810"/>
                      <a:gd name="connsiteX7" fmla="*/ 479182 w 577515"/>
                      <a:gd name="connsiteY7" fmla="*/ 1162725 h 2213810"/>
                      <a:gd name="connsiteX8" fmla="*/ 479182 w 577515"/>
                      <a:gd name="connsiteY8" fmla="*/ 1826269 h 2213810"/>
                      <a:gd name="connsiteX9" fmla="*/ 577515 w 577515"/>
                      <a:gd name="connsiteY9" fmla="*/ 1826269 h 2213810"/>
                      <a:gd name="connsiteX10" fmla="*/ 288758 w 577515"/>
                      <a:gd name="connsiteY10" fmla="*/ 2213810 h 2213810"/>
                      <a:gd name="connsiteX11" fmla="*/ 0 w 577515"/>
                      <a:gd name="connsiteY11" fmla="*/ 1826269 h 221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515" h="2213810" fill="none" extrusionOk="0">
                        <a:moveTo>
                          <a:pt x="0" y="1826269"/>
                        </a:moveTo>
                        <a:cubicBezTo>
                          <a:pt x="47705" y="1826505"/>
                          <a:pt x="76541" y="1826627"/>
                          <a:pt x="98333" y="1826269"/>
                        </a:cubicBezTo>
                        <a:cubicBezTo>
                          <a:pt x="77100" y="1583392"/>
                          <a:pt x="125875" y="1481828"/>
                          <a:pt x="98333" y="1199250"/>
                        </a:cubicBezTo>
                        <a:cubicBezTo>
                          <a:pt x="70791" y="916672"/>
                          <a:pt x="101330" y="713749"/>
                          <a:pt x="98333" y="590494"/>
                        </a:cubicBezTo>
                        <a:cubicBezTo>
                          <a:pt x="95336" y="467239"/>
                          <a:pt x="73394" y="287229"/>
                          <a:pt x="98333" y="0"/>
                        </a:cubicBezTo>
                        <a:cubicBezTo>
                          <a:pt x="224647" y="2258"/>
                          <a:pt x="289135" y="12662"/>
                          <a:pt x="479182" y="0"/>
                        </a:cubicBezTo>
                        <a:cubicBezTo>
                          <a:pt x="477891" y="124469"/>
                          <a:pt x="488892" y="344386"/>
                          <a:pt x="479182" y="590494"/>
                        </a:cubicBezTo>
                        <a:cubicBezTo>
                          <a:pt x="469472" y="836602"/>
                          <a:pt x="477359" y="904382"/>
                          <a:pt x="479182" y="1162725"/>
                        </a:cubicBezTo>
                        <a:cubicBezTo>
                          <a:pt x="481005" y="1421068"/>
                          <a:pt x="474861" y="1665220"/>
                          <a:pt x="479182" y="1826269"/>
                        </a:cubicBezTo>
                        <a:cubicBezTo>
                          <a:pt x="516639" y="1827903"/>
                          <a:pt x="551084" y="1830725"/>
                          <a:pt x="577515" y="1826269"/>
                        </a:cubicBezTo>
                        <a:cubicBezTo>
                          <a:pt x="488892" y="1931875"/>
                          <a:pt x="400642" y="2084399"/>
                          <a:pt x="288758" y="2213810"/>
                        </a:cubicBezTo>
                        <a:cubicBezTo>
                          <a:pt x="197831" y="2109930"/>
                          <a:pt x="116324" y="2010765"/>
                          <a:pt x="0" y="1826269"/>
                        </a:cubicBezTo>
                        <a:close/>
                      </a:path>
                      <a:path w="577515" h="2213810" stroke="0" extrusionOk="0">
                        <a:moveTo>
                          <a:pt x="0" y="1826269"/>
                        </a:moveTo>
                        <a:cubicBezTo>
                          <a:pt x="27746" y="1831052"/>
                          <a:pt x="64307" y="1825233"/>
                          <a:pt x="98333" y="1826269"/>
                        </a:cubicBezTo>
                        <a:cubicBezTo>
                          <a:pt x="74952" y="1698296"/>
                          <a:pt x="117054" y="1530206"/>
                          <a:pt x="98333" y="1272301"/>
                        </a:cubicBezTo>
                        <a:cubicBezTo>
                          <a:pt x="79612" y="1014396"/>
                          <a:pt x="125676" y="827150"/>
                          <a:pt x="98333" y="627019"/>
                        </a:cubicBezTo>
                        <a:cubicBezTo>
                          <a:pt x="70990" y="426888"/>
                          <a:pt x="93253" y="282097"/>
                          <a:pt x="98333" y="0"/>
                        </a:cubicBezTo>
                        <a:cubicBezTo>
                          <a:pt x="283017" y="-13566"/>
                          <a:pt x="384403" y="-14303"/>
                          <a:pt x="479182" y="0"/>
                        </a:cubicBezTo>
                        <a:cubicBezTo>
                          <a:pt x="467122" y="261957"/>
                          <a:pt x="465987" y="411440"/>
                          <a:pt x="479182" y="645282"/>
                        </a:cubicBezTo>
                        <a:cubicBezTo>
                          <a:pt x="492377" y="879124"/>
                          <a:pt x="507261" y="1101354"/>
                          <a:pt x="479182" y="1290563"/>
                        </a:cubicBezTo>
                        <a:cubicBezTo>
                          <a:pt x="451103" y="1479772"/>
                          <a:pt x="479390" y="1589174"/>
                          <a:pt x="479182" y="1826269"/>
                        </a:cubicBezTo>
                        <a:cubicBezTo>
                          <a:pt x="518298" y="1827807"/>
                          <a:pt x="528911" y="1829962"/>
                          <a:pt x="577515" y="1826269"/>
                        </a:cubicBezTo>
                        <a:cubicBezTo>
                          <a:pt x="511768" y="1917220"/>
                          <a:pt x="345480" y="2132927"/>
                          <a:pt x="288758" y="2213810"/>
                        </a:cubicBezTo>
                        <a:cubicBezTo>
                          <a:pt x="212062" y="2108836"/>
                          <a:pt x="111952" y="2005549"/>
                          <a:pt x="0" y="1826269"/>
                        </a:cubicBezTo>
                        <a:close/>
                      </a:path>
                    </a:pathLst>
                  </a:custGeom>
                  <ask:type>
                    <ask:lineSketchNone/>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C011D5-1A80-5B5C-363A-3E5318513203}"/>
              </a:ext>
            </a:extLst>
          </p:cNvPr>
          <p:cNvSpPr>
            <a:spLocks noGrp="1"/>
          </p:cNvSpPr>
          <p:nvPr>
            <p:ph idx="1"/>
          </p:nvPr>
        </p:nvSpPr>
        <p:spPr>
          <a:xfrm>
            <a:off x="838200" y="1150374"/>
            <a:ext cx="10515599" cy="5707626"/>
          </a:xfrm>
        </p:spPr>
        <p:txBody>
          <a:bodyPr>
            <a:normAutofit/>
          </a:bodyPr>
          <a:lstStyle/>
          <a:p>
            <a:pPr marL="1828800" lvl="4" indent="0">
              <a:buNone/>
            </a:pPr>
            <a:endParaRPr lang="en-US" sz="2800" dirty="0"/>
          </a:p>
          <a:p>
            <a:pPr marL="1828800" lvl="4" indent="0">
              <a:buNone/>
            </a:pPr>
            <a:r>
              <a:rPr lang="en-US" sz="3200" i="1" dirty="0"/>
              <a:t>“From Beginner Friendly, to Advanced Uses”</a:t>
            </a:r>
          </a:p>
          <a:p>
            <a:pPr lvl="1"/>
            <a:endParaRPr lang="en-US" sz="2800" dirty="0"/>
          </a:p>
          <a:p>
            <a:pPr marL="1828800" lvl="4" indent="0">
              <a:spcAft>
                <a:spcPts val="1200"/>
              </a:spcAft>
              <a:buNone/>
            </a:pPr>
            <a:r>
              <a:rPr lang="en-US" sz="2800" b="1" dirty="0"/>
              <a:t>What people are already using AI for:</a:t>
            </a:r>
          </a:p>
          <a:p>
            <a:pPr lvl="5" indent="-548640">
              <a:buFont typeface="Wingdings" panose="05000000000000000000" pitchFamily="2" charset="2"/>
              <a:buChar char="ü"/>
            </a:pPr>
            <a:r>
              <a:rPr lang="en-US" sz="2400" dirty="0"/>
              <a:t>Marketing &amp; social media	</a:t>
            </a:r>
          </a:p>
          <a:p>
            <a:pPr lvl="5" indent="-548640">
              <a:buFont typeface="Wingdings" panose="05000000000000000000" pitchFamily="2" charset="2"/>
              <a:buChar char="ü"/>
            </a:pPr>
            <a:r>
              <a:rPr lang="en-US" sz="2400" dirty="0"/>
              <a:t>Writing &amp; editing 	</a:t>
            </a:r>
          </a:p>
          <a:p>
            <a:pPr lvl="5" indent="-548640">
              <a:buFont typeface="Wingdings" panose="05000000000000000000" pitchFamily="2" charset="2"/>
              <a:buChar char="ü"/>
            </a:pPr>
            <a:r>
              <a:rPr lang="en-US" sz="2400" dirty="0"/>
              <a:t>Experimenting and dabbling 		</a:t>
            </a:r>
          </a:p>
          <a:p>
            <a:pPr lvl="5" indent="-548640">
              <a:buFont typeface="Wingdings" panose="05000000000000000000" pitchFamily="2" charset="2"/>
              <a:buChar char="ü"/>
            </a:pPr>
            <a:r>
              <a:rPr lang="en-US" sz="2400" dirty="0"/>
              <a:t>Business &amp; productivity			</a:t>
            </a:r>
          </a:p>
          <a:p>
            <a:pPr lvl="5" indent="-548640">
              <a:buFont typeface="Wingdings" panose="05000000000000000000" pitchFamily="2" charset="2"/>
              <a:buChar char="ü"/>
            </a:pPr>
            <a:r>
              <a:rPr lang="en-US" sz="2400" dirty="0"/>
              <a:t>Creative &amp; miscellaneous</a:t>
            </a:r>
            <a:r>
              <a:rPr lang="en-US" sz="2800" dirty="0"/>
              <a:t>	</a:t>
            </a:r>
          </a:p>
          <a:p>
            <a:pPr marL="1828800" lvl="4" indent="0" algn="r">
              <a:buNone/>
            </a:pPr>
            <a:endParaRPr lang="en-US" sz="2800" dirty="0"/>
          </a:p>
          <a:p>
            <a:pPr marL="0" indent="0" algn="r">
              <a:buNone/>
            </a:pPr>
            <a:r>
              <a:rPr lang="en-US" sz="2400" i="1" dirty="0"/>
              <a:t>It can be easy and low-risk to start. </a:t>
            </a:r>
          </a:p>
          <a:p>
            <a:pPr marL="0" indent="0" algn="r">
              <a:buNone/>
            </a:pPr>
            <a:r>
              <a:rPr lang="en-US" sz="2400" i="1" dirty="0"/>
              <a:t>Where you end up is as unique as how you use the internet or do your laundry.  </a:t>
            </a:r>
          </a:p>
        </p:txBody>
      </p:sp>
    </p:spTree>
    <p:extLst>
      <p:ext uri="{BB962C8B-B14F-4D97-AF65-F5344CB8AC3E}">
        <p14:creationId xmlns:p14="http://schemas.microsoft.com/office/powerpoint/2010/main" val="2859399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BC6CF-C2B6-6DD1-A6AD-8504723D9986}"/>
            </a:ext>
          </a:extLst>
        </p:cNvPr>
        <p:cNvGrpSpPr/>
        <p:nvPr/>
      </p:nvGrpSpPr>
      <p:grpSpPr>
        <a:xfrm>
          <a:off x="0" y="0"/>
          <a:ext cx="0" cy="0"/>
          <a:chOff x="0" y="0"/>
          <a:chExt cx="0" cy="0"/>
        </a:xfrm>
      </p:grpSpPr>
      <p:pic>
        <p:nvPicPr>
          <p:cNvPr id="4" name="Content Placeholder 6" descr="A group of hats in a row&#10;&#10;AI-generated content may be incorrect.">
            <a:extLst>
              <a:ext uri="{FF2B5EF4-FFF2-40B4-BE49-F238E27FC236}">
                <a16:creationId xmlns:a16="http://schemas.microsoft.com/office/drawing/2014/main" id="{84441D7D-D37D-E0E9-299E-ECDE085DA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graphicFrame>
        <p:nvGraphicFramePr>
          <p:cNvPr id="2" name="Table 1">
            <a:extLst>
              <a:ext uri="{FF2B5EF4-FFF2-40B4-BE49-F238E27FC236}">
                <a16:creationId xmlns:a16="http://schemas.microsoft.com/office/drawing/2014/main" id="{04311518-ABD4-10E2-25D2-4B1E0A287D5A}"/>
              </a:ext>
            </a:extLst>
          </p:cNvPr>
          <p:cNvGraphicFramePr>
            <a:graphicFrameLocks noGrp="1"/>
          </p:cNvGraphicFramePr>
          <p:nvPr>
            <p:extLst>
              <p:ext uri="{D42A27DB-BD31-4B8C-83A1-F6EECF244321}">
                <p14:modId xmlns:p14="http://schemas.microsoft.com/office/powerpoint/2010/main" val="1073957958"/>
              </p:ext>
            </p:extLst>
          </p:nvPr>
        </p:nvGraphicFramePr>
        <p:xfrm>
          <a:off x="152400" y="135181"/>
          <a:ext cx="11887201" cy="6587639"/>
        </p:xfrm>
        <a:graphic>
          <a:graphicData uri="http://schemas.openxmlformats.org/drawingml/2006/table">
            <a:tbl>
              <a:tblPr firstRow="1" bandRow="1">
                <a:tableStyleId>{5C22544A-7EE6-4342-B048-85BDC9FD1C3A}</a:tableStyleId>
              </a:tblPr>
              <a:tblGrid>
                <a:gridCol w="4767527">
                  <a:extLst>
                    <a:ext uri="{9D8B030D-6E8A-4147-A177-3AD203B41FA5}">
                      <a16:colId xmlns:a16="http://schemas.microsoft.com/office/drawing/2014/main" val="4023066293"/>
                    </a:ext>
                  </a:extLst>
                </a:gridCol>
                <a:gridCol w="558653">
                  <a:extLst>
                    <a:ext uri="{9D8B030D-6E8A-4147-A177-3AD203B41FA5}">
                      <a16:colId xmlns:a16="http://schemas.microsoft.com/office/drawing/2014/main" val="43714717"/>
                    </a:ext>
                  </a:extLst>
                </a:gridCol>
                <a:gridCol w="558653">
                  <a:extLst>
                    <a:ext uri="{9D8B030D-6E8A-4147-A177-3AD203B41FA5}">
                      <a16:colId xmlns:a16="http://schemas.microsoft.com/office/drawing/2014/main" val="2780505250"/>
                    </a:ext>
                  </a:extLst>
                </a:gridCol>
                <a:gridCol w="558653">
                  <a:extLst>
                    <a:ext uri="{9D8B030D-6E8A-4147-A177-3AD203B41FA5}">
                      <a16:colId xmlns:a16="http://schemas.microsoft.com/office/drawing/2014/main" val="431847373"/>
                    </a:ext>
                  </a:extLst>
                </a:gridCol>
                <a:gridCol w="558653">
                  <a:extLst>
                    <a:ext uri="{9D8B030D-6E8A-4147-A177-3AD203B41FA5}">
                      <a16:colId xmlns:a16="http://schemas.microsoft.com/office/drawing/2014/main" val="3213665155"/>
                    </a:ext>
                  </a:extLst>
                </a:gridCol>
                <a:gridCol w="4885062">
                  <a:extLst>
                    <a:ext uri="{9D8B030D-6E8A-4147-A177-3AD203B41FA5}">
                      <a16:colId xmlns:a16="http://schemas.microsoft.com/office/drawing/2014/main" val="2986564972"/>
                    </a:ext>
                  </a:extLst>
                </a:gridCol>
              </a:tblGrid>
              <a:tr h="1466999">
                <a:tc>
                  <a:txBody>
                    <a:bodyPr/>
                    <a:lstStyle/>
                    <a:p>
                      <a:pPr algn="ctr"/>
                      <a:r>
                        <a:rPr lang="en-US" sz="3200" dirty="0"/>
                        <a:t>AI Adoption Journey</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tc>
                  <a:txBody>
                    <a:bodyPr/>
                    <a:lstStyle/>
                    <a:p>
                      <a:r>
                        <a:rPr lang="en-US" sz="1600" dirty="0"/>
                        <a:t> Awareness</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tc>
                  <a:txBody>
                    <a:bodyPr/>
                    <a:lstStyle/>
                    <a:p>
                      <a:r>
                        <a:rPr lang="en-US" sz="1600" dirty="0"/>
                        <a:t> Consideration</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tc>
                  <a:txBody>
                    <a:bodyPr/>
                    <a:lstStyle/>
                    <a:p>
                      <a:r>
                        <a:rPr lang="en-US" sz="1600" dirty="0"/>
                        <a:t> Adoption</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tc>
                  <a:txBody>
                    <a:bodyPr/>
                    <a:lstStyle/>
                    <a:p>
                      <a:r>
                        <a:rPr lang="en-US" sz="1600" dirty="0"/>
                        <a:t> Integration</a:t>
                      </a:r>
                    </a:p>
                  </a:txBody>
                  <a:tcPr vert="vert27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tc>
                  <a:txBody>
                    <a:bodyPr/>
                    <a:lstStyle/>
                    <a:p>
                      <a:pPr algn="ctr"/>
                      <a:r>
                        <a:rPr lang="en-US" sz="3200" b="1" kern="1200" dirty="0">
                          <a:solidFill>
                            <a:schemeClr val="lt1"/>
                          </a:solidFill>
                          <a:latin typeface="+mn-lt"/>
                          <a:ea typeface="+mn-ea"/>
                          <a:cs typeface="+mn-cs"/>
                        </a:rPr>
                        <a:t>SBDC Training Offering</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75000"/>
                      </a:schemeClr>
                    </a:solidFill>
                  </a:tcPr>
                </a:tc>
                <a:extLst>
                  <a:ext uri="{0D108BD9-81ED-4DB2-BD59-A6C34878D82A}">
                    <a16:rowId xmlns:a16="http://schemas.microsoft.com/office/drawing/2014/main" val="3121011868"/>
                  </a:ext>
                </a:extLst>
              </a:tr>
              <a:tr h="312997">
                <a:tc>
                  <a:txBody>
                    <a:bodyPr/>
                    <a:lstStyle/>
                    <a:p>
                      <a:r>
                        <a:rPr lang="en-US" sz="1400" dirty="0">
                          <a:solidFill>
                            <a:schemeClr val="dk1"/>
                          </a:solidFill>
                        </a:rPr>
                        <a:t>Demystifying AI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r>
                        <a:rPr lang="en-US" sz="1500" b="1" dirty="0">
                          <a:solidFill>
                            <a:schemeClr val="dk1"/>
                          </a:solidFill>
                        </a:rPr>
                        <a:t>X</a:t>
                      </a: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rowSpan="4">
                  <a:txBody>
                    <a:bodyPr/>
                    <a:lstStyle/>
                    <a:p>
                      <a:pPr marL="0" algn="ctr" defTabSz="914400" rtl="0" eaLnBrk="1" latinLnBrk="0" hangingPunct="1">
                        <a:spcBef>
                          <a:spcPts val="1200"/>
                        </a:spcBef>
                      </a:pPr>
                      <a:r>
                        <a:rPr lang="en-US" sz="1800" b="1" kern="1200" dirty="0">
                          <a:solidFill>
                            <a:schemeClr val="dk1"/>
                          </a:solidFill>
                          <a:latin typeface="+mn-lt"/>
                          <a:ea typeface="+mn-ea"/>
                          <a:cs typeface="+mn-cs"/>
                        </a:rPr>
                        <a:t>AI Resource Lab: </a:t>
                      </a:r>
                    </a:p>
                    <a:p>
                      <a:pPr marL="0" algn="ctr" defTabSz="914400" rtl="0" eaLnBrk="1" latinLnBrk="0" hangingPunct="1">
                        <a:spcBef>
                          <a:spcPts val="1200"/>
                        </a:spcBef>
                      </a:pPr>
                      <a:r>
                        <a:rPr lang="en-US" sz="1800" b="0" kern="1200" dirty="0">
                          <a:solidFill>
                            <a:schemeClr val="dk1"/>
                          </a:solidFill>
                          <a:latin typeface="+mn-lt"/>
                          <a:ea typeface="+mn-ea"/>
                          <a:cs typeface="+mn-cs"/>
                        </a:rPr>
                        <a:t>Online</a:t>
                      </a:r>
                      <a:r>
                        <a:rPr lang="en-US" sz="1800" b="0" i="1" dirty="0">
                          <a:solidFill>
                            <a:schemeClr val="dk1"/>
                          </a:solidFill>
                        </a:rPr>
                        <a:t>, on-demand AI resources &amp; training</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75000"/>
                      </a:schemeClr>
                    </a:solidFill>
                  </a:tcPr>
                </a:tc>
                <a:extLst>
                  <a:ext uri="{0D108BD9-81ED-4DB2-BD59-A6C34878D82A}">
                    <a16:rowId xmlns:a16="http://schemas.microsoft.com/office/drawing/2014/main" val="823155998"/>
                  </a:ext>
                </a:extLst>
              </a:tr>
              <a:tr h="312997">
                <a:tc>
                  <a:txBody>
                    <a:bodyPr/>
                    <a:lstStyle/>
                    <a:p>
                      <a:r>
                        <a:rPr lang="en-US" sz="1400" dirty="0">
                          <a:solidFill>
                            <a:schemeClr val="dk1"/>
                          </a:solidFill>
                        </a:rPr>
                        <a:t>Intro to Generative AI </a:t>
                      </a:r>
                    </a:p>
                  </a:txBody>
                  <a:tcPr>
                    <a:lnL w="12700" cap="flat" cmpd="sng" algn="ctr">
                      <a:solidFill>
                        <a:schemeClr val="tx1"/>
                      </a:solidFill>
                      <a:prstDash val="solid"/>
                      <a:round/>
                      <a:headEnd type="none" w="med" len="med"/>
                      <a:tailEnd type="none" w="med" len="med"/>
                    </a:lnL>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20000"/>
                        <a:alpha val="75000"/>
                      </a:schemeClr>
                    </a:solidFill>
                  </a:tcPr>
                </a:tc>
                <a:tc>
                  <a:txBody>
                    <a:bodyPr/>
                    <a:lstStyle/>
                    <a:p>
                      <a:pPr algn="ctr"/>
                      <a:endParaRPr lang="en-US" sz="1500">
                        <a:solidFill>
                          <a:schemeClr val="dk1"/>
                        </a:solidFill>
                      </a:endParaRPr>
                    </a:p>
                  </a:txBody>
                  <a:tcPr>
                    <a:solidFill>
                      <a:schemeClr val="accent1">
                        <a:tint val="20000"/>
                        <a:alpha val="75000"/>
                      </a:schemeClr>
                    </a:solidFill>
                  </a:tcPr>
                </a:tc>
                <a:tc>
                  <a:txBody>
                    <a:bodyPr/>
                    <a:lstStyle/>
                    <a:p>
                      <a:pPr algn="ctr"/>
                      <a:endParaRPr lang="en-US" sz="1500">
                        <a:solidFill>
                          <a:schemeClr val="dk1"/>
                        </a:solidFill>
                      </a:endParaRP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30864088"/>
                  </a:ext>
                </a:extLst>
              </a:tr>
              <a:tr h="312997">
                <a:tc>
                  <a:txBody>
                    <a:bodyPr/>
                    <a:lstStyle/>
                    <a:p>
                      <a:r>
                        <a:rPr lang="en-US" sz="1400" dirty="0">
                          <a:solidFill>
                            <a:schemeClr val="dk1"/>
                          </a:solidFill>
                        </a:rPr>
                        <a:t>Basic Prompting </a:t>
                      </a:r>
                    </a:p>
                  </a:txBody>
                  <a:tcPr>
                    <a:lnL w="12700" cap="flat" cmpd="sng" algn="ctr">
                      <a:solidFill>
                        <a:schemeClr val="tx1"/>
                      </a:solidFill>
                      <a:prstDash val="solid"/>
                      <a:round/>
                      <a:headEnd type="none" w="med" len="med"/>
                      <a:tailEnd type="none" w="med" len="med"/>
                    </a:lnL>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30530709"/>
                  </a:ext>
                </a:extLst>
              </a:tr>
              <a:tr h="312997">
                <a:tc>
                  <a:txBody>
                    <a:bodyPr/>
                    <a:lstStyle/>
                    <a:p>
                      <a:r>
                        <a:rPr lang="en-US" sz="1400" dirty="0">
                          <a:solidFill>
                            <a:schemeClr val="dk1"/>
                          </a:solidFill>
                        </a:rPr>
                        <a:t>Getting Started with AI </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36088392"/>
                  </a:ext>
                </a:extLst>
              </a:tr>
              <a:tr h="3129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dk1"/>
                          </a:solidFill>
                        </a:rPr>
                        <a:t>Advanced Prompting</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rowSpan="4">
                  <a:txBody>
                    <a:bodyPr/>
                    <a:lstStyle/>
                    <a:p>
                      <a:pPr algn="ctr">
                        <a:spcBef>
                          <a:spcPts val="1200"/>
                        </a:spcBef>
                      </a:pPr>
                      <a:r>
                        <a:rPr lang="en-US" sz="1800" b="1" dirty="0">
                          <a:solidFill>
                            <a:schemeClr val="dk1"/>
                          </a:solidFill>
                        </a:rPr>
                        <a:t>Exploring AI for Business:</a:t>
                      </a:r>
                    </a:p>
                    <a:p>
                      <a:pPr algn="ctr">
                        <a:spcBef>
                          <a:spcPts val="1200"/>
                        </a:spcBef>
                      </a:pPr>
                      <a:r>
                        <a:rPr lang="en-US" sz="1800" i="1" dirty="0">
                          <a:solidFill>
                            <a:schemeClr val="dk1"/>
                          </a:solidFill>
                        </a:rPr>
                        <a:t>In-person focus groups, live demos and Q&amp;A</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75000"/>
                      </a:schemeClr>
                    </a:solidFill>
                  </a:tcPr>
                </a:tc>
                <a:extLst>
                  <a:ext uri="{0D108BD9-81ED-4DB2-BD59-A6C34878D82A}">
                    <a16:rowId xmlns:a16="http://schemas.microsoft.com/office/drawing/2014/main" val="1250751395"/>
                  </a:ext>
                </a:extLst>
              </a:tr>
              <a:tr h="312997">
                <a:tc>
                  <a:txBody>
                    <a:bodyPr/>
                    <a:lstStyle/>
                    <a:p>
                      <a:r>
                        <a:rPr lang="en-US" sz="1400" dirty="0">
                          <a:solidFill>
                            <a:schemeClr val="dk1"/>
                          </a:solidFill>
                        </a:rPr>
                        <a:t>Comparing Tools</a:t>
                      </a:r>
                    </a:p>
                  </a:txBody>
                  <a:tcPr>
                    <a:lnL w="12700" cap="flat" cmpd="sng" algn="ctr">
                      <a:solidFill>
                        <a:schemeClr val="tx1"/>
                      </a:solidFill>
                      <a:prstDash val="solid"/>
                      <a:round/>
                      <a:headEnd type="none" w="med" len="med"/>
                      <a:tailEnd type="none" w="med" len="med"/>
                    </a:lnL>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75800314"/>
                  </a:ext>
                </a:extLst>
              </a:tr>
              <a:tr h="312997">
                <a:tc>
                  <a:txBody>
                    <a:bodyPr/>
                    <a:lstStyle/>
                    <a:p>
                      <a:r>
                        <a:rPr lang="en-US" sz="1400" dirty="0">
                          <a:solidFill>
                            <a:schemeClr val="dk1"/>
                          </a:solidFill>
                        </a:rPr>
                        <a:t>Exploring Time Savings &amp; Efficiencies </a:t>
                      </a:r>
                    </a:p>
                  </a:txBody>
                  <a:tcPr>
                    <a:lnL w="12700" cap="flat" cmpd="sng" algn="ctr">
                      <a:solidFill>
                        <a:schemeClr val="tx1"/>
                      </a:solidFill>
                      <a:prstDash val="solid"/>
                      <a:round/>
                      <a:headEnd type="none" w="med" len="med"/>
                      <a:tailEnd type="none" w="med" len="med"/>
                    </a:lnL>
                    <a:solidFill>
                      <a:schemeClr val="accent1">
                        <a:tint val="40000"/>
                        <a:alpha val="75000"/>
                      </a:schemeClr>
                    </a:solidFill>
                  </a:tcPr>
                </a:tc>
                <a:tc>
                  <a:txBody>
                    <a:bodyPr/>
                    <a:lstStyle/>
                    <a:p>
                      <a:pPr algn="ctr"/>
                      <a:endParaRPr lang="en-US" sz="1500">
                        <a:solidFill>
                          <a:schemeClr val="dk1"/>
                        </a:solidFill>
                      </a:endParaRPr>
                    </a:p>
                  </a:txBody>
                  <a:tcPr>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27640199"/>
                  </a:ext>
                </a:extLst>
              </a:tr>
              <a:tr h="312997">
                <a:tc>
                  <a:txBody>
                    <a:bodyPr/>
                    <a:lstStyle/>
                    <a:p>
                      <a:r>
                        <a:rPr lang="en-US" sz="1400" dirty="0">
                          <a:solidFill>
                            <a:schemeClr val="dk1"/>
                          </a:solidFill>
                        </a:rPr>
                        <a:t>Business Function Use Cases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12501839"/>
                  </a:ext>
                </a:extLst>
              </a:tr>
              <a:tr h="312997">
                <a:tc>
                  <a:txBody>
                    <a:bodyPr/>
                    <a:lstStyle/>
                    <a:p>
                      <a:r>
                        <a:rPr lang="en-US" sz="1400" dirty="0">
                          <a:solidFill>
                            <a:schemeClr val="dk1"/>
                          </a:solidFill>
                        </a:rPr>
                        <a:t>AI Routines &amp; Workflows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rowSpan="4">
                  <a:txBody>
                    <a:bodyPr/>
                    <a:lstStyle/>
                    <a:p>
                      <a:pPr algn="ctr">
                        <a:spcBef>
                          <a:spcPts val="1200"/>
                        </a:spcBef>
                      </a:pPr>
                      <a:r>
                        <a:rPr lang="en-US" sz="1800" b="1" dirty="0">
                          <a:solidFill>
                            <a:schemeClr val="dk1"/>
                          </a:solidFill>
                        </a:rPr>
                        <a:t>10[C]hats AI Con:</a:t>
                      </a:r>
                    </a:p>
                    <a:p>
                      <a:pPr algn="ctr">
                        <a:spcBef>
                          <a:spcPts val="1200"/>
                        </a:spcBef>
                      </a:pPr>
                      <a:r>
                        <a:rPr lang="en-US" sz="1800" i="1" dirty="0">
                          <a:solidFill>
                            <a:schemeClr val="dk1"/>
                          </a:solidFill>
                        </a:rPr>
                        <a:t>Full-day, hands-on AI conference with facilitated build sessions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75000"/>
                      </a:schemeClr>
                    </a:solidFill>
                  </a:tcPr>
                </a:tc>
                <a:extLst>
                  <a:ext uri="{0D108BD9-81ED-4DB2-BD59-A6C34878D82A}">
                    <a16:rowId xmlns:a16="http://schemas.microsoft.com/office/drawing/2014/main" val="2937434602"/>
                  </a:ext>
                </a:extLst>
              </a:tr>
              <a:tr h="312997">
                <a:tc>
                  <a:txBody>
                    <a:bodyPr/>
                    <a:lstStyle/>
                    <a:p>
                      <a:r>
                        <a:rPr lang="en-US" sz="1400" dirty="0">
                          <a:solidFill>
                            <a:schemeClr val="dk1"/>
                          </a:solidFill>
                        </a:rPr>
                        <a:t>Multimodal Uses</a:t>
                      </a:r>
                    </a:p>
                  </a:txBody>
                  <a:tcPr>
                    <a:lnL w="12700" cap="flat" cmpd="sng" algn="ctr">
                      <a:solidFill>
                        <a:schemeClr val="tx1"/>
                      </a:solidFill>
                      <a:prstDash val="solid"/>
                      <a:round/>
                      <a:headEnd type="none" w="med" len="med"/>
                      <a:tailEnd type="none" w="med" len="med"/>
                    </a:lnL>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17138287"/>
                  </a:ext>
                </a:extLst>
              </a:tr>
              <a:tr h="312997">
                <a:tc>
                  <a:txBody>
                    <a:bodyPr/>
                    <a:lstStyle/>
                    <a:p>
                      <a:r>
                        <a:rPr lang="en-US" sz="1400" dirty="0">
                          <a:solidFill>
                            <a:schemeClr val="dk1"/>
                          </a:solidFill>
                        </a:rPr>
                        <a:t>Prompt Refinement &amp; Layering </a:t>
                      </a:r>
                    </a:p>
                  </a:txBody>
                  <a:tcPr>
                    <a:lnL w="12700" cap="flat" cmpd="sng" algn="ctr">
                      <a:solidFill>
                        <a:schemeClr val="tx1"/>
                      </a:solidFill>
                      <a:prstDash val="solid"/>
                      <a:round/>
                      <a:headEnd type="none" w="med" len="med"/>
                      <a:tailEnd type="none" w="med" len="med"/>
                    </a:lnL>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50977102"/>
                  </a:ext>
                </a:extLst>
              </a:tr>
              <a:tr h="312997">
                <a:tc>
                  <a:txBody>
                    <a:bodyPr/>
                    <a:lstStyle/>
                    <a:p>
                      <a:r>
                        <a:rPr lang="en-US" sz="1400" dirty="0">
                          <a:solidFill>
                            <a:schemeClr val="dk1"/>
                          </a:solidFill>
                        </a:rPr>
                        <a:t>Custom GPTs &amp; SOPs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vMerge="1">
                  <a:txBody>
                    <a:bodyPr/>
                    <a:lstStyle/>
                    <a:p>
                      <a:pPr algn="ctr"/>
                      <a:endParaRPr lang="en-US" sz="16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70439061"/>
                  </a:ext>
                </a:extLst>
              </a:tr>
              <a:tr h="312997">
                <a:tc>
                  <a:txBody>
                    <a:bodyPr/>
                    <a:lstStyle/>
                    <a:p>
                      <a:r>
                        <a:rPr lang="en-US" sz="1400" dirty="0">
                          <a:solidFill>
                            <a:schemeClr val="dk1"/>
                          </a:solidFill>
                        </a:rPr>
                        <a:t>Measuring ROI</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algn="ctr"/>
                      <a:endParaRPr lang="en-US" sz="1500" dirty="0">
                        <a:solidFill>
                          <a:schemeClr val="dk1"/>
                        </a:solidFill>
                      </a:endParaRP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T w="12700" cap="flat" cmpd="sng" algn="ctr">
                      <a:solidFill>
                        <a:schemeClr val="tx1"/>
                      </a:solidFill>
                      <a:prstDash val="solid"/>
                      <a:round/>
                      <a:headEnd type="none" w="med" len="med"/>
                      <a:tailEnd type="none" w="med" len="med"/>
                    </a:lnT>
                    <a:solidFill>
                      <a:schemeClr val="accent1">
                        <a:tint val="40000"/>
                        <a:alpha val="75000"/>
                      </a:schemeClr>
                    </a:solidFill>
                  </a:tcPr>
                </a:tc>
                <a:tc rowSpan="4">
                  <a:txBody>
                    <a:bodyPr/>
                    <a:lstStyle/>
                    <a:p>
                      <a:pPr algn="ctr">
                        <a:spcBef>
                          <a:spcPts val="1200"/>
                        </a:spcBef>
                      </a:pPr>
                      <a:r>
                        <a:rPr lang="en-US" sz="1800" b="1" dirty="0">
                          <a:solidFill>
                            <a:schemeClr val="dk1"/>
                          </a:solidFill>
                        </a:rPr>
                        <a:t>Customized Training: </a:t>
                      </a:r>
                    </a:p>
                    <a:p>
                      <a:pPr algn="ctr">
                        <a:spcBef>
                          <a:spcPts val="1200"/>
                        </a:spcBef>
                      </a:pPr>
                      <a:r>
                        <a:rPr lang="en-US" sz="1800" i="1" dirty="0">
                          <a:solidFill>
                            <a:schemeClr val="dk1"/>
                          </a:solidFill>
                        </a:rPr>
                        <a:t>Tailored AI training built for individual teams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75000"/>
                      </a:schemeClr>
                    </a:solidFill>
                  </a:tcPr>
                </a:tc>
                <a:extLst>
                  <a:ext uri="{0D108BD9-81ED-4DB2-BD59-A6C34878D82A}">
                    <a16:rowId xmlns:a16="http://schemas.microsoft.com/office/drawing/2014/main" val="2482241891"/>
                  </a:ext>
                </a:extLst>
              </a:tr>
              <a:tr h="312997">
                <a:tc>
                  <a:txBody>
                    <a:bodyPr/>
                    <a:lstStyle/>
                    <a:p>
                      <a:r>
                        <a:rPr lang="en-US" sz="1400" dirty="0">
                          <a:solidFill>
                            <a:schemeClr val="dk1"/>
                          </a:solidFill>
                        </a:rPr>
                        <a:t>Shadow AI </a:t>
                      </a:r>
                    </a:p>
                  </a:txBody>
                  <a:tcPr>
                    <a:lnL w="12700" cap="flat" cmpd="sng" algn="ctr">
                      <a:solidFill>
                        <a:schemeClr val="tx1"/>
                      </a:solidFill>
                      <a:prstDash val="solid"/>
                      <a:round/>
                      <a:headEnd type="none" w="med" len="med"/>
                      <a:tailEnd type="none" w="med" len="med"/>
                    </a:lnL>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algn="ctr"/>
                      <a:endParaRPr lang="en-US" sz="1500" dirty="0">
                        <a:solidFill>
                          <a:schemeClr val="dk1"/>
                        </a:solidFill>
                      </a:endParaRPr>
                    </a:p>
                  </a:txBody>
                  <a:tcPr>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20000"/>
                        <a:alpha val="7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742423"/>
                  </a:ext>
                </a:extLst>
              </a:tr>
              <a:tr h="312997">
                <a:tc>
                  <a:txBody>
                    <a:bodyPr/>
                    <a:lstStyle/>
                    <a:p>
                      <a:r>
                        <a:rPr lang="en-US" sz="1400" dirty="0">
                          <a:solidFill>
                            <a:schemeClr val="dk1"/>
                          </a:solidFill>
                        </a:rPr>
                        <a:t>Training Teams &amp; Creating Policies </a:t>
                      </a:r>
                    </a:p>
                  </a:txBody>
                  <a:tcPr>
                    <a:lnL w="12700" cap="flat" cmpd="sng" algn="ctr">
                      <a:solidFill>
                        <a:schemeClr val="tx1"/>
                      </a:solidFill>
                      <a:prstDash val="solid"/>
                      <a:round/>
                      <a:headEnd type="none" w="med" len="med"/>
                      <a:tailEnd type="none" w="med" len="med"/>
                    </a:lnL>
                    <a:solidFill>
                      <a:schemeClr val="accent1">
                        <a:tint val="40000"/>
                        <a:alpha val="75000"/>
                      </a:schemeClr>
                    </a:solidFill>
                  </a:tcPr>
                </a:tc>
                <a:tc>
                  <a:txBody>
                    <a:bodyPr/>
                    <a:lstStyle/>
                    <a:p>
                      <a:pPr algn="ctr"/>
                      <a:endParaRPr lang="en-US" sz="150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algn="ctr"/>
                      <a:endParaRPr lang="en-US" sz="1500" dirty="0">
                        <a:solidFill>
                          <a:schemeClr val="dk1"/>
                        </a:solidFill>
                      </a:endParaRPr>
                    </a:p>
                  </a:txBody>
                  <a:tcPr>
                    <a:solidFill>
                      <a:schemeClr val="accent1">
                        <a:tint val="4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solidFill>
                      <a:schemeClr val="accent1">
                        <a:tint val="40000"/>
                        <a:alpha val="7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5390207"/>
                  </a:ext>
                </a:extLst>
              </a:tr>
              <a:tr h="312997">
                <a:tc>
                  <a:txBody>
                    <a:bodyPr/>
                    <a:lstStyle/>
                    <a:p>
                      <a:r>
                        <a:rPr lang="en-US" sz="1400" dirty="0">
                          <a:solidFill>
                            <a:schemeClr val="dk1"/>
                          </a:solidFill>
                        </a:rPr>
                        <a:t>Strategic Planning &amp; Long-Term Considerations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algn="ctr"/>
                      <a:endParaRPr lang="en-US" sz="1500" dirty="0">
                        <a:solidFill>
                          <a:schemeClr val="dk1"/>
                        </a:solidFill>
                      </a:endParaRP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dk1"/>
                          </a:solidFill>
                        </a:rPr>
                        <a:t>X</a:t>
                      </a:r>
                    </a:p>
                  </a:txBody>
                  <a:tcPr>
                    <a:lnB w="12700" cap="flat" cmpd="sng" algn="ctr">
                      <a:solidFill>
                        <a:schemeClr val="tx1"/>
                      </a:solidFill>
                      <a:prstDash val="solid"/>
                      <a:round/>
                      <a:headEnd type="none" w="med" len="med"/>
                      <a:tailEnd type="none" w="med" len="med"/>
                    </a:lnB>
                    <a:solidFill>
                      <a:schemeClr val="accent1">
                        <a:tint val="20000"/>
                        <a:alpha val="7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072940"/>
                  </a:ext>
                </a:extLst>
              </a:tr>
            </a:tbl>
          </a:graphicData>
        </a:graphic>
      </p:graphicFrame>
    </p:spTree>
    <p:extLst>
      <p:ext uri="{BB962C8B-B14F-4D97-AF65-F5344CB8AC3E}">
        <p14:creationId xmlns:p14="http://schemas.microsoft.com/office/powerpoint/2010/main" val="1830940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23929-B09F-4F8C-E293-5C0303E0BC3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D176A322-FA10-3206-CDFD-60992C9CD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F211BEA5-3F83-1CA1-BA18-63CB3B370273}"/>
              </a:ext>
            </a:extLst>
          </p:cNvPr>
          <p:cNvSpPr>
            <a:spLocks noGrp="1"/>
          </p:cNvSpPr>
          <p:nvPr>
            <p:ph type="title"/>
          </p:nvPr>
        </p:nvSpPr>
        <p:spPr/>
        <p:txBody>
          <a:bodyPr>
            <a:normAutofit/>
          </a:bodyPr>
          <a:lstStyle/>
          <a:p>
            <a:r>
              <a:rPr lang="en-US" sz="3600" dirty="0">
                <a:highlight>
                  <a:srgbClr val="FCEAD3"/>
                </a:highlight>
              </a:rPr>
              <a:t>You’ve Heard About AI, But Have No Idea Where to Start</a:t>
            </a:r>
          </a:p>
        </p:txBody>
      </p:sp>
      <p:sp>
        <p:nvSpPr>
          <p:cNvPr id="3" name="Content Placeholder 2">
            <a:extLst>
              <a:ext uri="{FF2B5EF4-FFF2-40B4-BE49-F238E27FC236}">
                <a16:creationId xmlns:a16="http://schemas.microsoft.com/office/drawing/2014/main" id="{7226C93D-7783-C20B-050A-02A5ECBDD21C}"/>
              </a:ext>
            </a:extLst>
          </p:cNvPr>
          <p:cNvSpPr>
            <a:spLocks noGrp="1"/>
          </p:cNvSpPr>
          <p:nvPr>
            <p:ph idx="1"/>
          </p:nvPr>
        </p:nvSpPr>
        <p:spPr>
          <a:xfrm>
            <a:off x="838199" y="1825625"/>
            <a:ext cx="10659533" cy="4667250"/>
          </a:xfrm>
        </p:spPr>
        <p:txBody>
          <a:bodyPr vert="horz" lIns="91440" tIns="45720" rIns="91440" bIns="45720" rtlCol="0" anchor="t">
            <a:normAutofit/>
          </a:bodyPr>
          <a:lstStyle/>
          <a:p>
            <a:pPr marL="0" indent="0">
              <a:buNone/>
            </a:pPr>
            <a:r>
              <a:rPr lang="en-US" b="1" u="sng" dirty="0">
                <a:solidFill>
                  <a:srgbClr val="052449"/>
                </a:solidFill>
                <a:highlight>
                  <a:srgbClr val="FCEAD3"/>
                </a:highlight>
              </a:rPr>
              <a:t>STAGE 1: Awareness</a:t>
            </a:r>
          </a:p>
          <a:p>
            <a:pPr marL="0" indent="0" algn="r">
              <a:buNone/>
            </a:pPr>
            <a:r>
              <a:rPr lang="en-US" sz="2400" dirty="0"/>
              <a:t>AI is everywhere, but it still feels overhyped and a little foreign. You’re curious, yet hesitant—unsure how it fits your world. You’re open to trying something small, just to see what happens.</a:t>
            </a:r>
          </a:p>
          <a:p>
            <a:pPr marL="0" indent="0">
              <a:spcBef>
                <a:spcPts val="1200"/>
              </a:spcBef>
              <a:buNone/>
            </a:pPr>
            <a:r>
              <a:rPr lang="en-US" b="1" dirty="0"/>
              <a:t>What to work on:</a:t>
            </a:r>
          </a:p>
          <a:p>
            <a:pPr>
              <a:buFont typeface="Wingdings" panose="05000000000000000000" pitchFamily="2" charset="2"/>
              <a:buChar char="ü"/>
            </a:pPr>
            <a:r>
              <a:rPr lang="en-US" sz="2400" b="1" dirty="0"/>
              <a:t> Demystifying AI</a:t>
            </a:r>
            <a:r>
              <a:rPr lang="en-US" sz="2400" dirty="0"/>
              <a:t> – Learn what it really is (and isn’t)</a:t>
            </a:r>
          </a:p>
          <a:p>
            <a:pPr>
              <a:buFont typeface="Wingdings" panose="05000000000000000000" pitchFamily="2" charset="2"/>
              <a:buChar char="ü"/>
            </a:pPr>
            <a:r>
              <a:rPr lang="en-US" sz="2400" b="1" dirty="0"/>
              <a:t> Intro to Generative AI</a:t>
            </a:r>
            <a:r>
              <a:rPr lang="en-US" sz="2400" dirty="0"/>
              <a:t> – Understand the basics and key terms</a:t>
            </a:r>
          </a:p>
          <a:p>
            <a:pPr>
              <a:buFont typeface="Wingdings" panose="05000000000000000000" pitchFamily="2" charset="2"/>
              <a:buChar char="ü"/>
            </a:pPr>
            <a:r>
              <a:rPr lang="en-US" sz="2400" b="1" dirty="0"/>
              <a:t> Prompting</a:t>
            </a:r>
            <a:r>
              <a:rPr lang="en-US" sz="2400" dirty="0"/>
              <a:t> – Practice asking better questions for better answers</a:t>
            </a:r>
          </a:p>
          <a:p>
            <a:pPr>
              <a:spcAft>
                <a:spcPts val="1200"/>
              </a:spcAft>
              <a:buFont typeface="Wingdings" panose="05000000000000000000" pitchFamily="2" charset="2"/>
              <a:buChar char="ü"/>
            </a:pPr>
            <a:r>
              <a:rPr lang="en-US" sz="2400" b="1" dirty="0"/>
              <a:t> Getting Started with AI</a:t>
            </a:r>
            <a:r>
              <a:rPr lang="en-US" sz="2400" dirty="0"/>
              <a:t> – Try one small, low-risk experiment</a:t>
            </a:r>
          </a:p>
          <a:p>
            <a:pPr marL="0" indent="0" algn="r">
              <a:spcBef>
                <a:spcPts val="1200"/>
              </a:spcBef>
              <a:buNone/>
            </a:pPr>
            <a:r>
              <a:rPr lang="en-US" sz="2400" b="1" i="1" dirty="0">
                <a:solidFill>
                  <a:srgbClr val="052449"/>
                </a:solidFill>
                <a:highlight>
                  <a:srgbClr val="FCEAD3"/>
                </a:highlight>
              </a:rPr>
              <a:t>“Wait… AI can do that?! Can it do this??”</a:t>
            </a:r>
            <a:endParaRPr lang="en-US" sz="2400" i="1" dirty="0">
              <a:solidFill>
                <a:srgbClr val="052449"/>
              </a:solidFill>
              <a:highlight>
                <a:srgbClr val="FCEAD3"/>
              </a:highlight>
            </a:endParaRPr>
          </a:p>
        </p:txBody>
      </p:sp>
    </p:spTree>
    <p:extLst>
      <p:ext uri="{BB962C8B-B14F-4D97-AF65-F5344CB8AC3E}">
        <p14:creationId xmlns:p14="http://schemas.microsoft.com/office/powerpoint/2010/main" val="353676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E6184-095A-2028-3602-8DE381E74621}"/>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F5B01DEB-F985-0154-B2F0-BDAAA63800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3C719FE-ECA7-33C6-7B2E-FFD62867EC23}"/>
              </a:ext>
            </a:extLst>
          </p:cNvPr>
          <p:cNvSpPr>
            <a:spLocks noGrp="1"/>
          </p:cNvSpPr>
          <p:nvPr>
            <p:ph type="title"/>
          </p:nvPr>
        </p:nvSpPr>
        <p:spPr>
          <a:xfrm>
            <a:off x="2251586" y="0"/>
            <a:ext cx="9940414" cy="943898"/>
          </a:xfrm>
        </p:spPr>
        <p:txBody>
          <a:bodyPr>
            <a:normAutofit/>
          </a:bodyPr>
          <a:lstStyle/>
          <a:p>
            <a:r>
              <a:rPr lang="en-US" dirty="0"/>
              <a:t>Before We Start, You Don’t HAVE to use AI.</a:t>
            </a:r>
          </a:p>
        </p:txBody>
      </p:sp>
      <p:sp>
        <p:nvSpPr>
          <p:cNvPr id="3" name="Content Placeholder 2">
            <a:extLst>
              <a:ext uri="{FF2B5EF4-FFF2-40B4-BE49-F238E27FC236}">
                <a16:creationId xmlns:a16="http://schemas.microsoft.com/office/drawing/2014/main" id="{467CAC97-7232-9649-2D0A-D28B89967196}"/>
              </a:ext>
            </a:extLst>
          </p:cNvPr>
          <p:cNvSpPr>
            <a:spLocks noGrp="1"/>
          </p:cNvSpPr>
          <p:nvPr>
            <p:ph idx="1"/>
          </p:nvPr>
        </p:nvSpPr>
        <p:spPr>
          <a:xfrm>
            <a:off x="835742" y="1150374"/>
            <a:ext cx="11198942" cy="5378245"/>
          </a:xfrm>
        </p:spPr>
        <p:txBody>
          <a:bodyPr>
            <a:normAutofit/>
          </a:bodyPr>
          <a:lstStyle/>
          <a:p>
            <a:pPr marL="0" indent="0" algn="ctr">
              <a:buNone/>
            </a:pPr>
            <a:r>
              <a:rPr lang="en-US" i="1" dirty="0"/>
              <a:t>“That’s Your Choice”</a:t>
            </a:r>
          </a:p>
          <a:p>
            <a:pPr marL="0" indent="0">
              <a:buNone/>
            </a:pPr>
            <a:endParaRPr lang="en-US" sz="2600" b="1" dirty="0"/>
          </a:p>
          <a:p>
            <a:pPr marL="1371600" lvl="3" indent="0">
              <a:buNone/>
            </a:pPr>
            <a:r>
              <a:rPr lang="en-US" sz="2600" b="1" dirty="0"/>
              <a:t>But here’s the truth:</a:t>
            </a:r>
          </a:p>
          <a:p>
            <a:pPr marL="914400" lvl="2" indent="0">
              <a:buNone/>
            </a:pPr>
            <a:endParaRPr lang="en-US" sz="2400" dirty="0"/>
          </a:p>
          <a:p>
            <a:pPr marL="0" indent="0">
              <a:buNone/>
            </a:pPr>
            <a:r>
              <a:rPr lang="en-US" sz="2400" dirty="0"/>
              <a:t>You already </a:t>
            </a:r>
            <a:r>
              <a:rPr lang="en-US" sz="2400" i="1" dirty="0"/>
              <a:t>are</a:t>
            </a:r>
            <a:r>
              <a:rPr lang="en-US" sz="2400" dirty="0"/>
              <a:t> using it — every time you search, scroll, shop, or send.</a:t>
            </a:r>
          </a:p>
          <a:p>
            <a:pPr marL="0" indent="0">
              <a:buNone/>
            </a:pPr>
            <a:endParaRPr lang="en-US" sz="2400" dirty="0"/>
          </a:p>
          <a:p>
            <a:pPr marL="0" indent="0">
              <a:buNone/>
            </a:pPr>
            <a:r>
              <a:rPr lang="en-US" sz="2400" dirty="0"/>
              <a:t>The only choice you have is whether to </a:t>
            </a:r>
            <a:r>
              <a:rPr lang="en-US" sz="2400" b="1" dirty="0"/>
              <a:t>understand it</a:t>
            </a:r>
            <a:r>
              <a:rPr lang="en-US" sz="2400" dirty="0"/>
              <a:t>… or stay in the dark.</a:t>
            </a:r>
          </a:p>
          <a:p>
            <a:pPr marL="0" indent="0">
              <a:buNone/>
            </a:pPr>
            <a:endParaRPr lang="en-US" sz="2400" dirty="0"/>
          </a:p>
          <a:p>
            <a:pPr marL="0" indent="0">
              <a:buNone/>
            </a:pPr>
            <a:r>
              <a:rPr lang="en-US" sz="2400" dirty="0"/>
              <a:t>Refusing to learn doesn’t stop AI — it just stops </a:t>
            </a:r>
            <a:r>
              <a:rPr lang="en-US" sz="2400" i="1" dirty="0"/>
              <a:t>you</a:t>
            </a:r>
            <a:r>
              <a:rPr lang="en-US" sz="2400" dirty="0"/>
              <a:t> from keeping up.</a:t>
            </a:r>
          </a:p>
          <a:p>
            <a:pPr marL="0" indent="0">
              <a:buNone/>
            </a:pPr>
            <a:endParaRPr lang="en-US" sz="2400" b="1" dirty="0"/>
          </a:p>
          <a:p>
            <a:pPr marL="0" indent="0">
              <a:spcBef>
                <a:spcPts val="600"/>
              </a:spcBef>
              <a:buNone/>
            </a:pPr>
            <a:r>
              <a:rPr lang="en-US" sz="2400" b="1" i="1" dirty="0">
                <a:solidFill>
                  <a:schemeClr val="tx1">
                    <a:lumMod val="50000"/>
                    <a:lumOff val="50000"/>
                  </a:schemeClr>
                </a:solidFill>
              </a:rPr>
              <a:t>				</a:t>
            </a:r>
            <a:r>
              <a:rPr lang="en-US" sz="2600" b="1" i="1" dirty="0"/>
              <a:t>“The best time to start was yesterday…</a:t>
            </a:r>
          </a:p>
          <a:p>
            <a:pPr marL="0" indent="0" algn="r">
              <a:spcBef>
                <a:spcPts val="600"/>
              </a:spcBef>
              <a:buNone/>
            </a:pPr>
            <a:r>
              <a:rPr lang="en-US" sz="2600" b="1" i="1" dirty="0"/>
              <a:t>…the next best time is now!”</a:t>
            </a:r>
            <a:endParaRPr lang="en-US" sz="2600" b="1" dirty="0"/>
          </a:p>
          <a:p>
            <a:pPr marL="0" indent="0" algn="r">
              <a:buNone/>
            </a:pPr>
            <a:endParaRPr lang="en-US" sz="2600" b="1" dirty="0"/>
          </a:p>
        </p:txBody>
      </p:sp>
    </p:spTree>
    <p:extLst>
      <p:ext uri="{BB962C8B-B14F-4D97-AF65-F5344CB8AC3E}">
        <p14:creationId xmlns:p14="http://schemas.microsoft.com/office/powerpoint/2010/main" val="4262122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62AFB-3BA4-9906-3A83-D2AC265EB196}"/>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23D85AF1-4079-14E1-4DFF-EE21F14B0D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EE99DB3-44AC-8987-63CC-B61005AFDC58}"/>
              </a:ext>
            </a:extLst>
          </p:cNvPr>
          <p:cNvSpPr>
            <a:spLocks noGrp="1"/>
          </p:cNvSpPr>
          <p:nvPr>
            <p:ph type="title"/>
          </p:nvPr>
        </p:nvSpPr>
        <p:spPr>
          <a:xfrm>
            <a:off x="2251586" y="0"/>
            <a:ext cx="9940414" cy="943898"/>
          </a:xfrm>
        </p:spPr>
        <p:txBody>
          <a:bodyPr>
            <a:normAutofit/>
          </a:bodyPr>
          <a:lstStyle/>
          <a:p>
            <a:r>
              <a:rPr lang="en-US" dirty="0"/>
              <a:t>You Are the Advantage, AI is Just the Tool</a:t>
            </a:r>
          </a:p>
        </p:txBody>
      </p:sp>
      <p:sp>
        <p:nvSpPr>
          <p:cNvPr id="3" name="Content Placeholder 2">
            <a:extLst>
              <a:ext uri="{FF2B5EF4-FFF2-40B4-BE49-F238E27FC236}">
                <a16:creationId xmlns:a16="http://schemas.microsoft.com/office/drawing/2014/main" id="{289E736A-A974-EFE6-0031-445C9C3BBA45}"/>
              </a:ext>
            </a:extLst>
          </p:cNvPr>
          <p:cNvSpPr>
            <a:spLocks noGrp="1"/>
          </p:cNvSpPr>
          <p:nvPr>
            <p:ph idx="1"/>
          </p:nvPr>
        </p:nvSpPr>
        <p:spPr>
          <a:xfrm>
            <a:off x="835742" y="1150374"/>
            <a:ext cx="11198942" cy="5378245"/>
          </a:xfrm>
        </p:spPr>
        <p:txBody>
          <a:bodyPr>
            <a:normAutofit lnSpcReduction="10000"/>
          </a:bodyPr>
          <a:lstStyle/>
          <a:p>
            <a:pPr marL="457200" lvl="1" indent="0" algn="ctr">
              <a:buNone/>
            </a:pPr>
            <a:r>
              <a:rPr lang="en-US" sz="2800" dirty="0"/>
              <a:t>	</a:t>
            </a:r>
            <a:r>
              <a:rPr lang="en-US" sz="2800" i="1" dirty="0"/>
              <a:t>“AI doesn’t make businesses better or better businesses… </a:t>
            </a:r>
          </a:p>
          <a:p>
            <a:pPr marL="457200" lvl="1" indent="0" algn="ctr">
              <a:buNone/>
            </a:pPr>
            <a:r>
              <a:rPr lang="en-US" sz="2800" i="1" dirty="0"/>
              <a:t>Entrepreneurs do!”</a:t>
            </a:r>
          </a:p>
          <a:p>
            <a:pPr marL="0" indent="0">
              <a:buNone/>
            </a:pPr>
            <a:endParaRPr lang="en-US" b="1" dirty="0"/>
          </a:p>
          <a:p>
            <a:pPr marL="0" indent="0" algn="r">
              <a:buNone/>
            </a:pPr>
            <a:r>
              <a:rPr lang="en-US" b="1" dirty="0"/>
              <a:t>Small businesses that adopt AI with purpose and ownership will build faster, stronger, and smarter.</a:t>
            </a:r>
          </a:p>
          <a:p>
            <a:pPr marL="0" indent="0">
              <a:buNone/>
            </a:pPr>
            <a:endParaRPr lang="en-US" b="1" dirty="0"/>
          </a:p>
          <a:p>
            <a:pPr marL="0" indent="0">
              <a:buNone/>
            </a:pPr>
            <a:r>
              <a:rPr lang="en-US" sz="2600" b="1" dirty="0"/>
              <a:t>My Advice to YOU: don’t be an “AI Junkie”</a:t>
            </a:r>
          </a:p>
          <a:p>
            <a:pPr lvl="1"/>
            <a:r>
              <a:rPr lang="en-US" dirty="0"/>
              <a:t>Be a research junkie,</a:t>
            </a:r>
          </a:p>
          <a:p>
            <a:pPr lvl="2"/>
            <a:r>
              <a:rPr lang="en-US" sz="2400" dirty="0"/>
              <a:t>Be a learning junkie,</a:t>
            </a:r>
          </a:p>
          <a:p>
            <a:pPr lvl="3"/>
            <a:r>
              <a:rPr lang="en-US" sz="2400" dirty="0"/>
              <a:t>Be a writing junkie…			</a:t>
            </a:r>
            <a:r>
              <a:rPr lang="en-US" sz="2400" dirty="0">
                <a:highlight>
                  <a:srgbClr val="C0C0C0"/>
                </a:highlight>
              </a:rPr>
              <a:t>AI can help with all that!</a:t>
            </a:r>
          </a:p>
          <a:p>
            <a:pPr marL="0" indent="0">
              <a:buNone/>
            </a:pPr>
            <a:endParaRPr lang="en-US" dirty="0"/>
          </a:p>
          <a:p>
            <a:pPr marL="0" indent="0">
              <a:buNone/>
            </a:pPr>
            <a:r>
              <a:rPr lang="en-US" sz="2400" b="1" dirty="0"/>
              <a:t>AI won’t replace you today (probably not), but someone using AI will! </a:t>
            </a:r>
          </a:p>
        </p:txBody>
      </p:sp>
    </p:spTree>
    <p:extLst>
      <p:ext uri="{BB962C8B-B14F-4D97-AF65-F5344CB8AC3E}">
        <p14:creationId xmlns:p14="http://schemas.microsoft.com/office/powerpoint/2010/main" val="3976125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04AF-612A-A59C-C504-B1E1BD6DBEC7}"/>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461F576-69B5-26D6-4027-D21637656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B53EF4-60CF-2C2F-1A69-856573FD794E}"/>
              </a:ext>
            </a:extLst>
          </p:cNvPr>
          <p:cNvSpPr>
            <a:spLocks noGrp="1"/>
          </p:cNvSpPr>
          <p:nvPr>
            <p:ph type="title"/>
          </p:nvPr>
        </p:nvSpPr>
        <p:spPr>
          <a:xfrm>
            <a:off x="2251586" y="0"/>
            <a:ext cx="9102213" cy="943898"/>
          </a:xfrm>
        </p:spPr>
        <p:txBody>
          <a:bodyPr>
            <a:normAutofit/>
          </a:bodyPr>
          <a:lstStyle/>
          <a:p>
            <a:r>
              <a:rPr lang="en-US" dirty="0"/>
              <a:t>Mindset Shift for Success with AI</a:t>
            </a:r>
          </a:p>
        </p:txBody>
      </p:sp>
      <p:sp>
        <p:nvSpPr>
          <p:cNvPr id="3" name="Content Placeholder 2">
            <a:extLst>
              <a:ext uri="{FF2B5EF4-FFF2-40B4-BE49-F238E27FC236}">
                <a16:creationId xmlns:a16="http://schemas.microsoft.com/office/drawing/2014/main" id="{EC029F86-6D39-D374-B6F0-08E1CA278CFD}"/>
              </a:ext>
            </a:extLst>
          </p:cNvPr>
          <p:cNvSpPr>
            <a:spLocks noGrp="1"/>
          </p:cNvSpPr>
          <p:nvPr>
            <p:ph idx="1"/>
          </p:nvPr>
        </p:nvSpPr>
        <p:spPr>
          <a:xfrm>
            <a:off x="838200" y="1150374"/>
            <a:ext cx="10515600" cy="3362359"/>
          </a:xfrm>
        </p:spPr>
        <p:txBody>
          <a:bodyPr>
            <a:normAutofit/>
          </a:bodyPr>
          <a:lstStyle/>
          <a:p>
            <a:pPr marL="2286000" lvl="5" indent="0">
              <a:buNone/>
            </a:pPr>
            <a:r>
              <a:rPr lang="en-US" sz="2800" i="1" dirty="0"/>
              <a:t>“AI is a Team Member, Not a Magic Wand”</a:t>
            </a:r>
          </a:p>
          <a:p>
            <a:pPr marL="0" indent="0">
              <a:buNone/>
            </a:pPr>
            <a:endParaRPr lang="en-US" dirty="0"/>
          </a:p>
          <a:p>
            <a:pPr marL="0" indent="0">
              <a:buNone/>
            </a:pPr>
            <a:endParaRPr lang="en-US" dirty="0"/>
          </a:p>
          <a:p>
            <a:pPr marL="0" indent="0" algn="r">
              <a:buNone/>
            </a:pPr>
            <a:r>
              <a:rPr lang="en-US" dirty="0"/>
              <a:t>It doesn’t read minds, but it can handle brain dumps pretty well! </a:t>
            </a:r>
          </a:p>
          <a:p>
            <a:pPr marL="0" indent="0">
              <a:buNone/>
            </a:pPr>
            <a:endParaRPr lang="en-US" dirty="0"/>
          </a:p>
          <a:p>
            <a:pPr marL="0" indent="0">
              <a:buNone/>
            </a:pPr>
            <a:r>
              <a:rPr lang="en-US" b="1" dirty="0"/>
              <a:t>Quick Example:</a:t>
            </a:r>
          </a:p>
        </p:txBody>
      </p:sp>
      <p:graphicFrame>
        <p:nvGraphicFramePr>
          <p:cNvPr id="4" name="Table 3">
            <a:extLst>
              <a:ext uri="{FF2B5EF4-FFF2-40B4-BE49-F238E27FC236}">
                <a16:creationId xmlns:a16="http://schemas.microsoft.com/office/drawing/2014/main" id="{F8F0FB38-61CF-E4A0-7D92-22CABC6388D6}"/>
              </a:ext>
            </a:extLst>
          </p:cNvPr>
          <p:cNvGraphicFramePr>
            <a:graphicFrameLocks noGrp="1"/>
          </p:cNvGraphicFramePr>
          <p:nvPr>
            <p:extLst>
              <p:ext uri="{D42A27DB-BD31-4B8C-83A1-F6EECF244321}">
                <p14:modId xmlns:p14="http://schemas.microsoft.com/office/powerpoint/2010/main" val="3303748855"/>
              </p:ext>
            </p:extLst>
          </p:nvPr>
        </p:nvGraphicFramePr>
        <p:xfrm>
          <a:off x="838199" y="4216400"/>
          <a:ext cx="10515599" cy="2186092"/>
        </p:xfrm>
        <a:graphic>
          <a:graphicData uri="http://schemas.openxmlformats.org/drawingml/2006/table">
            <a:tbl>
              <a:tblPr firstRow="1" bandRow="1">
                <a:solidFill>
                  <a:srgbClr val="FCEAD3"/>
                </a:solidFill>
                <a:tableStyleId>{5C22544A-7EE6-4342-B048-85BDC9FD1C3A}</a:tableStyleId>
              </a:tblPr>
              <a:tblGrid>
                <a:gridCol w="7662334">
                  <a:extLst>
                    <a:ext uri="{9D8B030D-6E8A-4147-A177-3AD203B41FA5}">
                      <a16:colId xmlns:a16="http://schemas.microsoft.com/office/drawing/2014/main" val="2585335665"/>
                    </a:ext>
                  </a:extLst>
                </a:gridCol>
                <a:gridCol w="2853265">
                  <a:extLst>
                    <a:ext uri="{9D8B030D-6E8A-4147-A177-3AD203B41FA5}">
                      <a16:colId xmlns:a16="http://schemas.microsoft.com/office/drawing/2014/main" val="3860929869"/>
                    </a:ext>
                  </a:extLst>
                </a:gridCol>
              </a:tblGrid>
              <a:tr h="599412">
                <a:tc>
                  <a:txBody>
                    <a:bodyPr/>
                    <a:lstStyle/>
                    <a:p>
                      <a:pPr algn="r"/>
                      <a:r>
                        <a:rPr lang="en-US" sz="2800" b="0" dirty="0">
                          <a:solidFill>
                            <a:schemeClr val="tx1"/>
                          </a:solidFill>
                        </a:rPr>
                        <a:t>“Make me a flyer.”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chemeClr val="tx1"/>
                          </a:solidFill>
                        </a:rPr>
                        <a:t>= bad prompt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680855"/>
                  </a:ext>
                </a:extLst>
              </a:tr>
              <a:tr h="1586680">
                <a:tc>
                  <a:txBody>
                    <a:bodyPr/>
                    <a:lstStyle/>
                    <a:p>
                      <a:pPr algn="r"/>
                      <a:r>
                        <a:rPr lang="en-US" sz="2800" b="0" dirty="0">
                          <a:solidFill>
                            <a:schemeClr val="tx1"/>
                          </a:solidFill>
                        </a:rPr>
                        <a:t>“Create a flyer for my small-town bakery’s Spring Festival event, targeting families with playful language and a coupon offer.”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800" b="0" dirty="0">
                          <a:solidFill>
                            <a:schemeClr val="tx1"/>
                          </a:solidFill>
                        </a:rPr>
                        <a:t>= better prompt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8513344"/>
                  </a:ext>
                </a:extLst>
              </a:tr>
            </a:tbl>
          </a:graphicData>
        </a:graphic>
      </p:graphicFrame>
    </p:spTree>
    <p:extLst>
      <p:ext uri="{BB962C8B-B14F-4D97-AF65-F5344CB8AC3E}">
        <p14:creationId xmlns:p14="http://schemas.microsoft.com/office/powerpoint/2010/main" val="327684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58E1E-C40F-A82C-8E16-0DCC8633933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AD959D8-B6BF-9C7B-7FC4-A5C33886F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6C01B1-5EFC-80D8-7E03-2F9B49A86503}"/>
              </a:ext>
            </a:extLst>
          </p:cNvPr>
          <p:cNvSpPr>
            <a:spLocks noGrp="1"/>
          </p:cNvSpPr>
          <p:nvPr>
            <p:ph type="title"/>
          </p:nvPr>
        </p:nvSpPr>
        <p:spPr>
          <a:xfrm>
            <a:off x="2251586" y="0"/>
            <a:ext cx="9102213" cy="943898"/>
          </a:xfrm>
        </p:spPr>
        <p:txBody>
          <a:bodyPr>
            <a:normAutofit/>
          </a:bodyPr>
          <a:lstStyle/>
          <a:p>
            <a:r>
              <a:rPr lang="en-US" dirty="0"/>
              <a:t>Prompting = Good Communication </a:t>
            </a:r>
          </a:p>
        </p:txBody>
      </p:sp>
      <p:sp>
        <p:nvSpPr>
          <p:cNvPr id="3" name="Content Placeholder 2">
            <a:extLst>
              <a:ext uri="{FF2B5EF4-FFF2-40B4-BE49-F238E27FC236}">
                <a16:creationId xmlns:a16="http://schemas.microsoft.com/office/drawing/2014/main" id="{40EDCE52-5872-F74E-758D-8AED0CC1D759}"/>
              </a:ext>
            </a:extLst>
          </p:cNvPr>
          <p:cNvSpPr>
            <a:spLocks noGrp="1"/>
          </p:cNvSpPr>
          <p:nvPr>
            <p:ph idx="1"/>
          </p:nvPr>
        </p:nvSpPr>
        <p:spPr>
          <a:xfrm>
            <a:off x="838200" y="1150374"/>
            <a:ext cx="10515600" cy="5397910"/>
          </a:xfrm>
        </p:spPr>
        <p:txBody>
          <a:bodyPr>
            <a:normAutofit fontScale="92500" lnSpcReduction="10000"/>
          </a:bodyPr>
          <a:lstStyle/>
          <a:p>
            <a:pPr marL="1371600" lvl="3" indent="0">
              <a:buNone/>
            </a:pPr>
            <a:r>
              <a:rPr lang="en-US" sz="3000" i="1" dirty="0"/>
              <a:t>“You don’t get good AI results by typing fancy prompts.</a:t>
            </a:r>
          </a:p>
          <a:p>
            <a:pPr marL="1828800" lvl="4" indent="0" algn="r">
              <a:buNone/>
            </a:pPr>
            <a:r>
              <a:rPr lang="en-US" sz="3000" i="1" dirty="0"/>
              <a:t>You get good results by talking to AI like a person”</a:t>
            </a:r>
          </a:p>
          <a:p>
            <a:pPr marL="0" indent="0">
              <a:buNone/>
            </a:pPr>
            <a:endParaRPr lang="en-US" i="1" dirty="0"/>
          </a:p>
          <a:p>
            <a:pPr marL="0" indent="0">
              <a:buNone/>
            </a:pPr>
            <a:endParaRPr lang="en-US" dirty="0"/>
          </a:p>
          <a:p>
            <a:pPr marL="0" indent="0">
              <a:buNone/>
            </a:pPr>
            <a:r>
              <a:rPr lang="en-US" sz="3000" dirty="0"/>
              <a:t>People always ask me, “do you have a prompt for that??” </a:t>
            </a:r>
          </a:p>
          <a:p>
            <a:pPr marL="0" indent="0" algn="r">
              <a:buNone/>
            </a:pPr>
            <a:r>
              <a:rPr lang="en-US" sz="3000" dirty="0"/>
              <a:t>…No, we use NLP not HTML </a:t>
            </a:r>
            <a:r>
              <a:rPr lang="en-US" sz="2600" dirty="0"/>
              <a:t>(no code programming)</a:t>
            </a:r>
          </a:p>
          <a:p>
            <a:pPr marL="0" indent="0" algn="r">
              <a:buNone/>
            </a:pPr>
            <a:r>
              <a:rPr lang="en-US" dirty="0"/>
              <a:t> </a:t>
            </a:r>
          </a:p>
          <a:p>
            <a:r>
              <a:rPr lang="en-US" sz="2600" dirty="0"/>
              <a:t>If you’ve ever hired someone, trained a new employee, or delegated a task, you already know how to use AI</a:t>
            </a:r>
          </a:p>
          <a:p>
            <a:r>
              <a:rPr lang="en-US" sz="2600" dirty="0"/>
              <a:t>You don’t give your newest employee the tour, make introductions, show them to their desk, and immediately ask for a sales report</a:t>
            </a:r>
          </a:p>
          <a:p>
            <a:r>
              <a:rPr lang="en-US" sz="2600" dirty="0"/>
              <a:t>AI needs clear direction, clear goals, and real communication – just like a new hire </a:t>
            </a:r>
          </a:p>
        </p:txBody>
      </p:sp>
    </p:spTree>
    <p:extLst>
      <p:ext uri="{BB962C8B-B14F-4D97-AF65-F5344CB8AC3E}">
        <p14:creationId xmlns:p14="http://schemas.microsoft.com/office/powerpoint/2010/main" val="3468692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B358F-BF70-A905-B215-2E339DFE10C9}"/>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A1504D5A-A090-2593-75D1-F17C41BB4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76AE1B7-3B1A-36F7-0A73-CED89C609B9B}"/>
              </a:ext>
            </a:extLst>
          </p:cNvPr>
          <p:cNvSpPr>
            <a:spLocks noGrp="1"/>
          </p:cNvSpPr>
          <p:nvPr>
            <p:ph type="title"/>
          </p:nvPr>
        </p:nvSpPr>
        <p:spPr>
          <a:xfrm>
            <a:off x="2251586" y="0"/>
            <a:ext cx="9940414" cy="943898"/>
          </a:xfrm>
        </p:spPr>
        <p:txBody>
          <a:bodyPr>
            <a:normAutofit/>
          </a:bodyPr>
          <a:lstStyle/>
          <a:p>
            <a:r>
              <a:rPr lang="en-US" dirty="0"/>
              <a:t>The Best First Ways to Get Started</a:t>
            </a:r>
          </a:p>
        </p:txBody>
      </p:sp>
      <p:sp>
        <p:nvSpPr>
          <p:cNvPr id="3" name="Content Placeholder 2">
            <a:extLst>
              <a:ext uri="{FF2B5EF4-FFF2-40B4-BE49-F238E27FC236}">
                <a16:creationId xmlns:a16="http://schemas.microsoft.com/office/drawing/2014/main" id="{3FD9DDF3-8C16-6BF9-AAAD-F9969FA4C2FC}"/>
              </a:ext>
            </a:extLst>
          </p:cNvPr>
          <p:cNvSpPr>
            <a:spLocks noGrp="1"/>
          </p:cNvSpPr>
          <p:nvPr>
            <p:ph idx="1"/>
          </p:nvPr>
        </p:nvSpPr>
        <p:spPr>
          <a:xfrm>
            <a:off x="838200" y="1494502"/>
            <a:ext cx="11196484" cy="4965291"/>
          </a:xfrm>
        </p:spPr>
        <p:txBody>
          <a:bodyPr>
            <a:normAutofit fontScale="92500"/>
          </a:bodyPr>
          <a:lstStyle/>
          <a:p>
            <a:pPr marL="2286000" lvl="5" indent="0">
              <a:buNone/>
            </a:pPr>
            <a:r>
              <a:rPr lang="en-US" sz="2800" b="1" dirty="0"/>
              <a:t>1. Use AI like a search engine</a:t>
            </a:r>
          </a:p>
          <a:p>
            <a:pPr lvl="6"/>
            <a:r>
              <a:rPr lang="en-US" sz="2400" dirty="0"/>
              <a:t>Gain low-risk experience, practice</a:t>
            </a:r>
          </a:p>
          <a:p>
            <a:pPr lvl="6">
              <a:spcAft>
                <a:spcPts val="1200"/>
              </a:spcAft>
            </a:pPr>
            <a:r>
              <a:rPr lang="en-US" sz="2400" dirty="0"/>
              <a:t>See how it thinks, how it hallucinates, how it handles follow ups </a:t>
            </a:r>
          </a:p>
          <a:p>
            <a:pPr marL="0" indent="0">
              <a:buNone/>
            </a:pPr>
            <a:r>
              <a:rPr lang="en-US" b="1" dirty="0"/>
              <a:t>2. Use AI as a starter for tasks you already know (as an assistant):</a:t>
            </a:r>
          </a:p>
          <a:p>
            <a:pPr lvl="1"/>
            <a:r>
              <a:rPr lang="en-US" dirty="0"/>
              <a:t>First draft of newsletters, social media posts, checklists, FAQs</a:t>
            </a:r>
          </a:p>
          <a:p>
            <a:pPr lvl="1">
              <a:spcAft>
                <a:spcPts val="1200"/>
              </a:spcAft>
            </a:pPr>
            <a:r>
              <a:rPr lang="en-US" dirty="0"/>
              <a:t>You’ll catch mistakes because you know the subject </a:t>
            </a:r>
          </a:p>
          <a:p>
            <a:pPr marL="0" indent="0">
              <a:buNone/>
            </a:pPr>
            <a:r>
              <a:rPr lang="en-US" b="1" dirty="0"/>
              <a:t>3. Then, use AI to learn what you don’t know (guided learning):</a:t>
            </a:r>
          </a:p>
          <a:p>
            <a:pPr lvl="1"/>
            <a:r>
              <a:rPr lang="en-US" dirty="0"/>
              <a:t>Ask “what am I overlooking?” or  “what else should I know?”… collaborate with AI!!!</a:t>
            </a:r>
          </a:p>
          <a:p>
            <a:pPr marL="0" indent="0">
              <a:buNone/>
            </a:pPr>
            <a:endParaRPr lang="en-US" dirty="0"/>
          </a:p>
          <a:p>
            <a:pPr marL="0" indent="0" algn="r">
              <a:buNone/>
            </a:pPr>
            <a:r>
              <a:rPr lang="en-US" dirty="0">
                <a:highlight>
                  <a:srgbClr val="C0C0C0"/>
                </a:highlight>
              </a:rPr>
              <a:t>Start with </a:t>
            </a:r>
            <a:r>
              <a:rPr lang="en-US" u="sng" dirty="0">
                <a:highlight>
                  <a:srgbClr val="C0C0C0"/>
                </a:highlight>
              </a:rPr>
              <a:t>what you know</a:t>
            </a:r>
            <a:r>
              <a:rPr lang="en-US" dirty="0">
                <a:highlight>
                  <a:srgbClr val="C0C0C0"/>
                </a:highlight>
              </a:rPr>
              <a:t>, </a:t>
            </a:r>
            <a:r>
              <a:rPr lang="en-US" u="sng" dirty="0">
                <a:highlight>
                  <a:srgbClr val="C0C0C0"/>
                </a:highlight>
              </a:rPr>
              <a:t>experiment</a:t>
            </a:r>
            <a:r>
              <a:rPr lang="en-US" dirty="0">
                <a:highlight>
                  <a:srgbClr val="C0C0C0"/>
                </a:highlight>
              </a:rPr>
              <a:t>, then use AI to </a:t>
            </a:r>
            <a:r>
              <a:rPr lang="en-US" u="sng" dirty="0">
                <a:highlight>
                  <a:srgbClr val="C0C0C0"/>
                </a:highlight>
              </a:rPr>
              <a:t>show you what you didn’t even know you didn’t know</a:t>
            </a:r>
            <a:r>
              <a:rPr lang="en-US" dirty="0">
                <a:highlight>
                  <a:srgbClr val="C0C0C0"/>
                </a:highlight>
              </a:rPr>
              <a:t>! </a:t>
            </a:r>
          </a:p>
        </p:txBody>
      </p:sp>
    </p:spTree>
    <p:extLst>
      <p:ext uri="{BB962C8B-B14F-4D97-AF65-F5344CB8AC3E}">
        <p14:creationId xmlns:p14="http://schemas.microsoft.com/office/powerpoint/2010/main" val="2022334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675B-D88B-7355-49D8-E77A9907C98A}"/>
            </a:ext>
          </a:extLst>
        </p:cNvPr>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E384191F-D288-6862-AAB4-59115F7D8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01F5CF55-CFDE-820D-792A-9AE2F0C958E0}"/>
              </a:ext>
            </a:extLst>
          </p:cNvPr>
          <p:cNvSpPr>
            <a:spLocks noGrp="1"/>
          </p:cNvSpPr>
          <p:nvPr>
            <p:ph type="title"/>
          </p:nvPr>
        </p:nvSpPr>
        <p:spPr>
          <a:xfrm>
            <a:off x="2506662" y="1"/>
            <a:ext cx="9685338" cy="1026636"/>
          </a:xfrm>
        </p:spPr>
        <p:txBody>
          <a:bodyPr>
            <a:normAutofit/>
          </a:bodyPr>
          <a:lstStyle/>
          <a:p>
            <a:r>
              <a:rPr lang="en-US" sz="3600" b="1" dirty="0"/>
              <a:t>The Start of Your AI Journey… AI Resource Lab</a:t>
            </a:r>
            <a:endParaRPr lang="en-US" sz="3600" b="1" i="1" dirty="0"/>
          </a:p>
        </p:txBody>
      </p:sp>
      <p:sp>
        <p:nvSpPr>
          <p:cNvPr id="6" name="Content Placeholder 2">
            <a:extLst>
              <a:ext uri="{FF2B5EF4-FFF2-40B4-BE49-F238E27FC236}">
                <a16:creationId xmlns:a16="http://schemas.microsoft.com/office/drawing/2014/main" id="{196F6E30-6A93-8697-2BD4-DBC2165C74FE}"/>
              </a:ext>
            </a:extLst>
          </p:cNvPr>
          <p:cNvSpPr txBox="1">
            <a:spLocks/>
          </p:cNvSpPr>
          <p:nvPr/>
        </p:nvSpPr>
        <p:spPr>
          <a:xfrm>
            <a:off x="838200" y="1481668"/>
            <a:ext cx="10990006" cy="5232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0" lvl="3" indent="0">
              <a:buNone/>
            </a:pPr>
            <a:r>
              <a:rPr lang="en-US" sz="2400" dirty="0"/>
              <a:t>Empowering small businesses to unlock the potential of AI with hands-on tools and tailored guidance for success</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b="1" i="1" dirty="0"/>
              <a:t>*AI Bootcamp</a:t>
            </a:r>
            <a:r>
              <a:rPr lang="en-US" sz="2400" dirty="0"/>
              <a:t>: 3 videos, ~30 minutes</a:t>
            </a:r>
          </a:p>
          <a:p>
            <a:pPr marL="914400" lvl="1" indent="-457200">
              <a:buFont typeface="+mj-lt"/>
              <a:buAutoNum type="arabicPeriod"/>
            </a:pPr>
            <a:r>
              <a:rPr lang="en-US" sz="2000" dirty="0"/>
              <a:t>“Demystifying AI”</a:t>
            </a:r>
          </a:p>
          <a:p>
            <a:pPr marL="914400" lvl="1" indent="-457200">
              <a:buFont typeface="+mj-lt"/>
              <a:buAutoNum type="arabicPeriod"/>
            </a:pPr>
            <a:r>
              <a:rPr lang="en-US" sz="2000" dirty="0"/>
              <a:t>“Getting Started with AI”</a:t>
            </a:r>
          </a:p>
          <a:p>
            <a:pPr marL="914400" lvl="1" indent="-457200">
              <a:buFont typeface="+mj-lt"/>
              <a:buAutoNum type="arabicPeriod"/>
            </a:pPr>
            <a:r>
              <a:rPr lang="en-US" sz="2000" dirty="0"/>
              <a:t>“Getting the Most of AI”					           </a:t>
            </a:r>
            <a:r>
              <a:rPr lang="en-US" sz="1200" dirty="0">
                <a:highlight>
                  <a:srgbClr val="FFFF00"/>
                </a:highlight>
              </a:rPr>
              <a:t>westcentralmnsbdc.com/ai-resources-lab</a:t>
            </a:r>
            <a:endParaRPr lang="en-US" sz="2000" dirty="0">
              <a:highlight>
                <a:srgbClr val="FFFF00"/>
              </a:highlight>
            </a:endParaRPr>
          </a:p>
          <a:p>
            <a:pPr marL="0" indent="0">
              <a:buFont typeface="Arial" panose="020B0604020202020204" pitchFamily="34" charset="0"/>
              <a:buNone/>
            </a:pPr>
            <a:endParaRPr lang="en-US" sz="2400" b="1" i="1" dirty="0"/>
          </a:p>
          <a:p>
            <a:pPr marL="0" indent="0">
              <a:buFont typeface="Arial" panose="020B0604020202020204" pitchFamily="34" charset="0"/>
              <a:buNone/>
            </a:pPr>
            <a:r>
              <a:rPr lang="en-US" sz="2400" b="1" i="1" dirty="0"/>
              <a:t>*Interactive AI Tools</a:t>
            </a:r>
            <a:r>
              <a:rPr lang="en-US" sz="2400" dirty="0"/>
              <a:t>: </a:t>
            </a:r>
            <a:r>
              <a:rPr lang="en-US" sz="2000" dirty="0"/>
              <a:t>tailored solutions (prebuilt GPTs) for business growth and innovation… </a:t>
            </a:r>
          </a:p>
          <a:p>
            <a:pPr marL="0" indent="0" algn="r">
              <a:buFont typeface="Arial" panose="020B0604020202020204" pitchFamily="34" charset="0"/>
              <a:buNone/>
            </a:pPr>
            <a:r>
              <a:rPr lang="en-US" sz="2000" dirty="0"/>
              <a:t>It all starts with experimentation, confidence building, and curiosity.</a:t>
            </a:r>
          </a:p>
          <a:p>
            <a:pPr marL="0" indent="0">
              <a:buFont typeface="Arial" panose="020B0604020202020204" pitchFamily="34" charset="0"/>
              <a:buNone/>
            </a:pPr>
            <a:endParaRPr lang="en-US" sz="2400" b="1" i="1" dirty="0"/>
          </a:p>
          <a:p>
            <a:pPr marL="0" indent="0">
              <a:buFont typeface="Arial" panose="020B0604020202020204" pitchFamily="34" charset="0"/>
              <a:buNone/>
            </a:pPr>
            <a:r>
              <a:rPr lang="en-US" sz="2400" b="1" i="1" dirty="0"/>
              <a:t>*Downloadable AI Toolkit</a:t>
            </a:r>
            <a:r>
              <a:rPr lang="en-US" sz="2400" dirty="0"/>
              <a:t>: </a:t>
            </a:r>
            <a:r>
              <a:rPr lang="en-US" sz="2000" dirty="0"/>
              <a:t>simple, actionable resources built for small business owners. </a:t>
            </a:r>
            <a:endParaRPr lang="en-US" sz="2400" dirty="0"/>
          </a:p>
        </p:txBody>
      </p:sp>
      <p:pic>
        <p:nvPicPr>
          <p:cNvPr id="7" name="Picture 6">
            <a:extLst>
              <a:ext uri="{FF2B5EF4-FFF2-40B4-BE49-F238E27FC236}">
                <a16:creationId xmlns:a16="http://schemas.microsoft.com/office/drawing/2014/main" id="{B0F1CB1B-1C4E-9779-0084-52C5ACAA98D0}"/>
              </a:ext>
            </a:extLst>
          </p:cNvPr>
          <p:cNvPicPr>
            <a:picLocks noChangeAspect="1"/>
          </p:cNvPicPr>
          <p:nvPr/>
        </p:nvPicPr>
        <p:blipFill>
          <a:blip r:embed="rId4"/>
          <a:stretch>
            <a:fillRect/>
          </a:stretch>
        </p:blipFill>
        <p:spPr>
          <a:xfrm>
            <a:off x="9552863" y="2162276"/>
            <a:ext cx="1480025" cy="1480025"/>
          </a:xfrm>
          <a:prstGeom prst="rect">
            <a:avLst/>
          </a:prstGeom>
        </p:spPr>
      </p:pic>
    </p:spTree>
    <p:extLst>
      <p:ext uri="{BB962C8B-B14F-4D97-AF65-F5344CB8AC3E}">
        <p14:creationId xmlns:p14="http://schemas.microsoft.com/office/powerpoint/2010/main" val="370868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BC345-3003-1EB7-8602-ED0EEB2EDE42}"/>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F830B702-63AA-604E-DE8F-0FCB768DA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455DDAD8-2CBA-6425-6EA6-0943DBF239AD}"/>
              </a:ext>
            </a:extLst>
          </p:cNvPr>
          <p:cNvSpPr>
            <a:spLocks noGrp="1"/>
          </p:cNvSpPr>
          <p:nvPr>
            <p:ph type="title"/>
          </p:nvPr>
        </p:nvSpPr>
        <p:spPr>
          <a:xfrm>
            <a:off x="838199" y="365125"/>
            <a:ext cx="10829925" cy="1325563"/>
          </a:xfrm>
        </p:spPr>
        <p:txBody>
          <a:bodyPr>
            <a:normAutofit/>
          </a:bodyPr>
          <a:lstStyle/>
          <a:p>
            <a:r>
              <a:rPr lang="en-US" sz="3600" dirty="0">
                <a:solidFill>
                  <a:srgbClr val="052449"/>
                </a:solidFill>
                <a:highlight>
                  <a:srgbClr val="FCEAD3"/>
                </a:highlight>
              </a:rPr>
              <a:t>That Was </a:t>
            </a:r>
            <a:r>
              <a:rPr lang="en-US" sz="3600" b="1" dirty="0">
                <a:solidFill>
                  <a:srgbClr val="052449"/>
                </a:solidFill>
                <a:highlight>
                  <a:srgbClr val="FCEAD3"/>
                </a:highlight>
              </a:rPr>
              <a:t>Awareness</a:t>
            </a:r>
            <a:r>
              <a:rPr lang="en-US" sz="3600" dirty="0">
                <a:solidFill>
                  <a:srgbClr val="052449"/>
                </a:solidFill>
                <a:highlight>
                  <a:srgbClr val="FCEAD3"/>
                </a:highlight>
              </a:rPr>
              <a:t>…</a:t>
            </a:r>
          </a:p>
        </p:txBody>
      </p:sp>
      <p:sp>
        <p:nvSpPr>
          <p:cNvPr id="3" name="Content Placeholder 2">
            <a:extLst>
              <a:ext uri="{FF2B5EF4-FFF2-40B4-BE49-F238E27FC236}">
                <a16:creationId xmlns:a16="http://schemas.microsoft.com/office/drawing/2014/main" id="{11CD1949-3FDD-5686-39A0-C4B76A2B4812}"/>
              </a:ext>
            </a:extLst>
          </p:cNvPr>
          <p:cNvSpPr>
            <a:spLocks noGrp="1"/>
          </p:cNvSpPr>
          <p:nvPr>
            <p:ph idx="1"/>
          </p:nvPr>
        </p:nvSpPr>
        <p:spPr>
          <a:xfrm>
            <a:off x="838199" y="1825624"/>
            <a:ext cx="10651067" cy="5032376"/>
          </a:xfrm>
        </p:spPr>
        <p:txBody>
          <a:bodyPr vert="horz" lIns="91440" tIns="45720" rIns="91440" bIns="45720" rtlCol="0" anchor="t">
            <a:normAutofit/>
          </a:bodyPr>
          <a:lstStyle/>
          <a:p>
            <a:pPr marL="0" indent="0">
              <a:buNone/>
            </a:pPr>
            <a:r>
              <a:rPr lang="en-US" i="1" u="sng" dirty="0"/>
              <a:t>Confidence</a:t>
            </a:r>
            <a:r>
              <a:rPr lang="en-US" i="1" dirty="0"/>
              <a:t> and </a:t>
            </a:r>
            <a:r>
              <a:rPr lang="en-US" i="1" u="sng" dirty="0"/>
              <a:t>Curiosity</a:t>
            </a:r>
            <a:r>
              <a:rPr lang="en-US" i="1" dirty="0"/>
              <a:t> drive progress!</a:t>
            </a:r>
          </a:p>
          <a:p>
            <a:pPr marL="0" indent="0">
              <a:buNone/>
            </a:pPr>
            <a:endParaRPr lang="en-US" sz="2400" i="1" dirty="0">
              <a:solidFill>
                <a:srgbClr val="052449"/>
              </a:solidFill>
              <a:highlight>
                <a:srgbClr val="FCEAD3"/>
              </a:highlight>
            </a:endParaRPr>
          </a:p>
          <a:p>
            <a:pPr marL="0" indent="0">
              <a:buNone/>
            </a:pPr>
            <a:endParaRPr lang="en-US" sz="2400" i="1" dirty="0">
              <a:solidFill>
                <a:srgbClr val="052449"/>
              </a:solidFill>
              <a:highlight>
                <a:srgbClr val="FCEAD3"/>
              </a:highlight>
            </a:endParaRPr>
          </a:p>
          <a:p>
            <a:pPr marL="0" indent="0">
              <a:buNone/>
            </a:pPr>
            <a:endParaRPr lang="en-US" sz="2400" i="1" dirty="0">
              <a:solidFill>
                <a:srgbClr val="052449"/>
              </a:solidFill>
              <a:highlight>
                <a:srgbClr val="FCEAD3"/>
              </a:highlight>
            </a:endParaRPr>
          </a:p>
          <a:p>
            <a:pPr marL="0" indent="0">
              <a:buNone/>
            </a:pPr>
            <a:endParaRPr lang="en-US" sz="2400" i="1" dirty="0">
              <a:solidFill>
                <a:srgbClr val="052449"/>
              </a:solidFill>
              <a:highlight>
                <a:srgbClr val="FCEAD3"/>
              </a:highlight>
            </a:endParaRPr>
          </a:p>
          <a:p>
            <a:pPr marL="0" indent="0">
              <a:buNone/>
            </a:pPr>
            <a:endParaRPr lang="en-US" sz="2400" i="1" dirty="0">
              <a:solidFill>
                <a:srgbClr val="052449"/>
              </a:solidFill>
              <a:highlight>
                <a:srgbClr val="FCEAD3"/>
              </a:highlight>
            </a:endParaRPr>
          </a:p>
          <a:p>
            <a:pPr marL="0" indent="0">
              <a:buNone/>
            </a:pPr>
            <a:endParaRPr lang="en-US" sz="2400" i="1" dirty="0">
              <a:solidFill>
                <a:srgbClr val="052449"/>
              </a:solidFill>
              <a:highlight>
                <a:srgbClr val="FCEAD3"/>
              </a:highlight>
            </a:endParaRPr>
          </a:p>
          <a:p>
            <a:pPr marL="0" indent="0" algn="r">
              <a:buNone/>
            </a:pPr>
            <a:r>
              <a:rPr lang="en-US" i="1" dirty="0">
                <a:solidFill>
                  <a:srgbClr val="052449"/>
                </a:solidFill>
                <a:highlight>
                  <a:srgbClr val="FCEAD3"/>
                </a:highlight>
              </a:rPr>
              <a:t>Up Next: </a:t>
            </a:r>
            <a:r>
              <a:rPr lang="en-US" b="1" i="1" dirty="0">
                <a:solidFill>
                  <a:srgbClr val="052449"/>
                </a:solidFill>
                <a:highlight>
                  <a:srgbClr val="FCEAD3"/>
                </a:highlight>
              </a:rPr>
              <a:t>Consideration</a:t>
            </a:r>
          </a:p>
        </p:txBody>
      </p:sp>
    </p:spTree>
    <p:extLst>
      <p:ext uri="{BB962C8B-B14F-4D97-AF65-F5344CB8AC3E}">
        <p14:creationId xmlns:p14="http://schemas.microsoft.com/office/powerpoint/2010/main" val="3988501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A96CD-56AB-0B68-2611-A53EC70F855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522F681-EB3C-F343-A172-82A672976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3B0F66C6-EB85-F7E8-406B-64D40AE77478}"/>
              </a:ext>
            </a:extLst>
          </p:cNvPr>
          <p:cNvSpPr>
            <a:spLocks noGrp="1"/>
          </p:cNvSpPr>
          <p:nvPr>
            <p:ph type="title"/>
          </p:nvPr>
        </p:nvSpPr>
        <p:spPr>
          <a:xfrm>
            <a:off x="838199" y="365125"/>
            <a:ext cx="10829925" cy="1325563"/>
          </a:xfrm>
        </p:spPr>
        <p:txBody>
          <a:bodyPr>
            <a:normAutofit/>
          </a:bodyPr>
          <a:lstStyle/>
          <a:p>
            <a:r>
              <a:rPr lang="en-US" sz="3600" dirty="0">
                <a:highlight>
                  <a:srgbClr val="FCEAD3"/>
                </a:highlight>
              </a:rPr>
              <a:t>Your Curious About AI, But Don’t Know Which Tool to Pick</a:t>
            </a:r>
          </a:p>
        </p:txBody>
      </p:sp>
      <p:sp>
        <p:nvSpPr>
          <p:cNvPr id="3" name="Content Placeholder 2">
            <a:extLst>
              <a:ext uri="{FF2B5EF4-FFF2-40B4-BE49-F238E27FC236}">
                <a16:creationId xmlns:a16="http://schemas.microsoft.com/office/drawing/2014/main" id="{AE14808C-BF00-AA6C-0581-833BDCC698DB}"/>
              </a:ext>
            </a:extLst>
          </p:cNvPr>
          <p:cNvSpPr>
            <a:spLocks noGrp="1"/>
          </p:cNvSpPr>
          <p:nvPr>
            <p:ph idx="1"/>
          </p:nvPr>
        </p:nvSpPr>
        <p:spPr>
          <a:xfrm>
            <a:off x="838199" y="1825624"/>
            <a:ext cx="10651067" cy="5032376"/>
          </a:xfrm>
        </p:spPr>
        <p:txBody>
          <a:bodyPr vert="horz" lIns="91440" tIns="45720" rIns="91440" bIns="45720" rtlCol="0" anchor="t">
            <a:normAutofit/>
          </a:bodyPr>
          <a:lstStyle/>
          <a:p>
            <a:pPr marL="0" indent="0">
              <a:buNone/>
            </a:pPr>
            <a:r>
              <a:rPr lang="en-US" b="1" u="sng" dirty="0">
                <a:solidFill>
                  <a:srgbClr val="052449"/>
                </a:solidFill>
                <a:highlight>
                  <a:srgbClr val="FCEAD3"/>
                </a:highlight>
              </a:rPr>
              <a:t>STAGE 2: Consideration </a:t>
            </a:r>
          </a:p>
          <a:p>
            <a:pPr marL="0" indent="0" algn="r">
              <a:buNone/>
            </a:pPr>
            <a:r>
              <a:rPr lang="en-US" sz="2400" dirty="0"/>
              <a:t>You’ve tested AI, but the results are inconsistent—sometimes useful, sometimes frustrating. You’re starting to see it’s not plug-and-play, and success depends on finding the right use case.</a:t>
            </a:r>
          </a:p>
          <a:p>
            <a:pPr marL="0" indent="0">
              <a:buNone/>
            </a:pPr>
            <a:r>
              <a:rPr lang="en-US" b="1" dirty="0"/>
              <a:t>What to work on:</a:t>
            </a:r>
          </a:p>
          <a:p>
            <a:pPr>
              <a:buFont typeface="Wingdings" panose="05000000000000000000" pitchFamily="2" charset="2"/>
              <a:buChar char="ü"/>
            </a:pPr>
            <a:r>
              <a:rPr lang="en-US" sz="2400" b="1" dirty="0"/>
              <a:t> Advanced Prompting </a:t>
            </a:r>
            <a:r>
              <a:rPr lang="en-US" sz="2400" dirty="0"/>
              <a:t>– Go beyond basics to get consistent results</a:t>
            </a:r>
          </a:p>
          <a:p>
            <a:pPr>
              <a:buFont typeface="Wingdings" panose="05000000000000000000" pitchFamily="2" charset="2"/>
              <a:buChar char="ü"/>
            </a:pPr>
            <a:r>
              <a:rPr lang="en-US" sz="2400" b="1" dirty="0"/>
              <a:t> Comparing AI Tools &amp; Platforms</a:t>
            </a:r>
            <a:r>
              <a:rPr lang="en-US" sz="2400" dirty="0"/>
              <a:t> – See which ones fit your needs best</a:t>
            </a:r>
          </a:p>
          <a:p>
            <a:pPr>
              <a:buFont typeface="Wingdings" panose="05000000000000000000" pitchFamily="2" charset="2"/>
              <a:buChar char="ü"/>
            </a:pPr>
            <a:r>
              <a:rPr lang="en-US" sz="2400" b="1" dirty="0"/>
              <a:t> Business Function Use Cases</a:t>
            </a:r>
            <a:r>
              <a:rPr lang="en-US" sz="2400" dirty="0"/>
              <a:t> – Focus on examples relevant to your work</a:t>
            </a:r>
          </a:p>
          <a:p>
            <a:pPr>
              <a:spcAft>
                <a:spcPts val="1200"/>
              </a:spcAft>
              <a:buFont typeface="Wingdings" panose="05000000000000000000" pitchFamily="2" charset="2"/>
              <a:buChar char="ü"/>
            </a:pPr>
            <a:r>
              <a:rPr lang="en-US" sz="2400" b="1" dirty="0"/>
              <a:t> Exploring Time Savings &amp; Efficiencies</a:t>
            </a:r>
            <a:r>
              <a:rPr lang="en-US" sz="2400" dirty="0"/>
              <a:t> – Identify where AI actually saves time</a:t>
            </a:r>
            <a:endParaRPr lang="en-US" sz="2400" b="1" dirty="0"/>
          </a:p>
          <a:p>
            <a:pPr marL="0" indent="0" algn="r">
              <a:spcBef>
                <a:spcPts val="1200"/>
              </a:spcBef>
              <a:buNone/>
            </a:pPr>
            <a:r>
              <a:rPr lang="en-US" sz="2400" b="1" i="1" dirty="0">
                <a:solidFill>
                  <a:srgbClr val="052449"/>
                </a:solidFill>
                <a:highlight>
                  <a:srgbClr val="FCEAD3"/>
                </a:highlight>
              </a:rPr>
              <a:t>“Ok, some of this is working—but I need to figure out where it actually fits.”</a:t>
            </a:r>
            <a:endParaRPr lang="en-US" sz="2400" i="1" dirty="0">
              <a:solidFill>
                <a:srgbClr val="052449"/>
              </a:solidFill>
              <a:highlight>
                <a:srgbClr val="FCEAD3"/>
              </a:highlight>
            </a:endParaRPr>
          </a:p>
        </p:txBody>
      </p:sp>
    </p:spTree>
    <p:extLst>
      <p:ext uri="{BB962C8B-B14F-4D97-AF65-F5344CB8AC3E}">
        <p14:creationId xmlns:p14="http://schemas.microsoft.com/office/powerpoint/2010/main" val="299168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90321-5FDA-2CB6-8528-6F6C3AA51F68}"/>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F3AB62A-5871-6D7A-B60B-EA8BD4680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57291CF-F738-8490-7308-78BD5EAB123E}"/>
              </a:ext>
            </a:extLst>
          </p:cNvPr>
          <p:cNvSpPr>
            <a:spLocks noGrp="1"/>
          </p:cNvSpPr>
          <p:nvPr>
            <p:ph type="title"/>
          </p:nvPr>
        </p:nvSpPr>
        <p:spPr>
          <a:xfrm>
            <a:off x="2251586" y="0"/>
            <a:ext cx="9102213" cy="943898"/>
          </a:xfrm>
        </p:spPr>
        <p:txBody>
          <a:bodyPr>
            <a:normAutofit/>
          </a:bodyPr>
          <a:lstStyle/>
          <a:p>
            <a:r>
              <a:rPr lang="en-US" dirty="0"/>
              <a:t>Everyday AI In Action</a:t>
            </a:r>
          </a:p>
        </p:txBody>
      </p:sp>
      <p:sp>
        <p:nvSpPr>
          <p:cNvPr id="3" name="Content Placeholder 2">
            <a:extLst>
              <a:ext uri="{FF2B5EF4-FFF2-40B4-BE49-F238E27FC236}">
                <a16:creationId xmlns:a16="http://schemas.microsoft.com/office/drawing/2014/main" id="{39EE770D-08E0-49AE-A39A-8DC2FB47CB65}"/>
              </a:ext>
            </a:extLst>
          </p:cNvPr>
          <p:cNvSpPr>
            <a:spLocks noGrp="1"/>
          </p:cNvSpPr>
          <p:nvPr>
            <p:ph idx="1"/>
          </p:nvPr>
        </p:nvSpPr>
        <p:spPr>
          <a:xfrm>
            <a:off x="603504" y="2637322"/>
            <a:ext cx="5412286" cy="3910961"/>
          </a:xfrm>
        </p:spPr>
        <p:txBody>
          <a:bodyPr>
            <a:normAutofit/>
          </a:bodyPr>
          <a:lstStyle/>
          <a:p>
            <a:pPr marL="0" indent="0">
              <a:buNone/>
            </a:pPr>
            <a:r>
              <a:rPr lang="en-US" sz="2400" b="1" dirty="0"/>
              <a:t>Quick Writing Help</a:t>
            </a:r>
          </a:p>
          <a:p>
            <a:pPr lvl="1"/>
            <a:r>
              <a:rPr lang="en-US" dirty="0"/>
              <a:t>Draft or polish an email</a:t>
            </a:r>
          </a:p>
          <a:p>
            <a:pPr lvl="1"/>
            <a:r>
              <a:rPr lang="en-US" dirty="0"/>
              <a:t>Write a thank-you note</a:t>
            </a:r>
          </a:p>
          <a:p>
            <a:pPr lvl="1"/>
            <a:r>
              <a:rPr lang="en-US" dirty="0"/>
              <a:t>Create a product description</a:t>
            </a:r>
          </a:p>
          <a:p>
            <a:pPr marL="0" indent="0">
              <a:spcBef>
                <a:spcPts val="1200"/>
              </a:spcBef>
              <a:buNone/>
            </a:pPr>
            <a:r>
              <a:rPr lang="en-US" sz="2400" b="1" dirty="0"/>
              <a:t>Marketing Support</a:t>
            </a:r>
          </a:p>
          <a:p>
            <a:pPr lvl="1"/>
            <a:r>
              <a:rPr lang="en-US" dirty="0"/>
              <a:t>Generate social post ideas</a:t>
            </a:r>
          </a:p>
          <a:p>
            <a:pPr lvl="1"/>
            <a:r>
              <a:rPr lang="en-US" dirty="0"/>
              <a:t>Brainstorm taglines or headlines</a:t>
            </a:r>
          </a:p>
          <a:p>
            <a:pPr lvl="1"/>
            <a:r>
              <a:rPr lang="en-US" dirty="0"/>
              <a:t>Rephrase website copy</a:t>
            </a:r>
          </a:p>
        </p:txBody>
      </p:sp>
      <p:sp>
        <p:nvSpPr>
          <p:cNvPr id="6" name="Content Placeholder 2">
            <a:extLst>
              <a:ext uri="{FF2B5EF4-FFF2-40B4-BE49-F238E27FC236}">
                <a16:creationId xmlns:a16="http://schemas.microsoft.com/office/drawing/2014/main" id="{FAF9D51C-60D3-0312-EEFB-B33A5D102D32}"/>
              </a:ext>
            </a:extLst>
          </p:cNvPr>
          <p:cNvSpPr txBox="1">
            <a:spLocks/>
          </p:cNvSpPr>
          <p:nvPr/>
        </p:nvSpPr>
        <p:spPr>
          <a:xfrm>
            <a:off x="5696712" y="2560320"/>
            <a:ext cx="6248241" cy="3987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Organization &amp; Learning</a:t>
            </a:r>
          </a:p>
          <a:p>
            <a:pPr lvl="1"/>
            <a:r>
              <a:rPr lang="en-US" dirty="0"/>
              <a:t>Summarize articles, notes, or PDFs</a:t>
            </a:r>
          </a:p>
          <a:p>
            <a:pPr lvl="1"/>
            <a:r>
              <a:rPr lang="en-US" dirty="0"/>
              <a:t>Create a to-do list from meeting notes</a:t>
            </a:r>
          </a:p>
          <a:p>
            <a:pPr lvl="1"/>
            <a:r>
              <a:rPr lang="en-US" dirty="0"/>
              <a:t>Explain business terms in plain language</a:t>
            </a:r>
          </a:p>
          <a:p>
            <a:pPr marL="0" indent="0">
              <a:spcBef>
                <a:spcPts val="1200"/>
              </a:spcBef>
              <a:buNone/>
            </a:pPr>
            <a:r>
              <a:rPr lang="en-US" sz="2400" b="1" dirty="0"/>
              <a:t>Everyday Life</a:t>
            </a:r>
          </a:p>
          <a:p>
            <a:pPr lvl="1"/>
            <a:r>
              <a:rPr lang="en-US" dirty="0"/>
              <a:t>Plan a meal or create a shopping list</a:t>
            </a:r>
          </a:p>
          <a:p>
            <a:pPr lvl="1"/>
            <a:r>
              <a:rPr lang="en-US" dirty="0"/>
              <a:t>Draft a travel itinerary for a weekend trip</a:t>
            </a:r>
          </a:p>
          <a:p>
            <a:pPr lvl="1"/>
            <a:r>
              <a:rPr lang="en-US" dirty="0"/>
              <a:t>Suggest gift ideas for a friend or client</a:t>
            </a:r>
          </a:p>
        </p:txBody>
      </p:sp>
      <p:sp>
        <p:nvSpPr>
          <p:cNvPr id="8" name="TextBox 7">
            <a:extLst>
              <a:ext uri="{FF2B5EF4-FFF2-40B4-BE49-F238E27FC236}">
                <a16:creationId xmlns:a16="http://schemas.microsoft.com/office/drawing/2014/main" id="{04C0A6E3-8CE4-248F-543D-386114DD7724}"/>
              </a:ext>
            </a:extLst>
          </p:cNvPr>
          <p:cNvSpPr txBox="1"/>
          <p:nvPr/>
        </p:nvSpPr>
        <p:spPr>
          <a:xfrm>
            <a:off x="2059807" y="1315628"/>
            <a:ext cx="9293992" cy="954107"/>
          </a:xfrm>
          <a:prstGeom prst="rect">
            <a:avLst/>
          </a:prstGeom>
          <a:noFill/>
        </p:spPr>
        <p:txBody>
          <a:bodyPr wrap="square">
            <a:spAutoFit/>
          </a:bodyPr>
          <a:lstStyle/>
          <a:p>
            <a:pPr algn="ctr"/>
            <a:r>
              <a:rPr lang="en-US" sz="2800" i="1" dirty="0"/>
              <a:t>“AI doesn’t have to be complicated – start with simple tasks”</a:t>
            </a:r>
          </a:p>
        </p:txBody>
      </p:sp>
    </p:spTree>
    <p:extLst>
      <p:ext uri="{BB962C8B-B14F-4D97-AF65-F5344CB8AC3E}">
        <p14:creationId xmlns:p14="http://schemas.microsoft.com/office/powerpoint/2010/main" val="107193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0F951-31E4-C897-EB8E-5F2FECCF22ED}"/>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1AB4E874-1E55-308A-7285-A00016F31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EE97B44-0124-BFC7-0A9B-2C8F9239B02B}"/>
              </a:ext>
            </a:extLst>
          </p:cNvPr>
          <p:cNvSpPr>
            <a:spLocks noGrp="1"/>
          </p:cNvSpPr>
          <p:nvPr>
            <p:ph type="title"/>
          </p:nvPr>
        </p:nvSpPr>
        <p:spPr>
          <a:xfrm>
            <a:off x="2251586" y="0"/>
            <a:ext cx="9102213" cy="943898"/>
          </a:xfrm>
        </p:spPr>
        <p:txBody>
          <a:bodyPr>
            <a:normAutofit/>
          </a:bodyPr>
          <a:lstStyle/>
          <a:p>
            <a:r>
              <a:rPr lang="en-US" dirty="0"/>
              <a:t>Be Patient. Explore. Experiment. </a:t>
            </a:r>
          </a:p>
        </p:txBody>
      </p:sp>
      <p:sp>
        <p:nvSpPr>
          <p:cNvPr id="8" name="TextBox 7">
            <a:extLst>
              <a:ext uri="{FF2B5EF4-FFF2-40B4-BE49-F238E27FC236}">
                <a16:creationId xmlns:a16="http://schemas.microsoft.com/office/drawing/2014/main" id="{5457C58E-CCFE-4980-4448-D09A5193A559}"/>
              </a:ext>
            </a:extLst>
          </p:cNvPr>
          <p:cNvSpPr txBox="1"/>
          <p:nvPr/>
        </p:nvSpPr>
        <p:spPr>
          <a:xfrm>
            <a:off x="859536" y="1315628"/>
            <a:ext cx="10494263" cy="5293757"/>
          </a:xfrm>
          <a:prstGeom prst="rect">
            <a:avLst/>
          </a:prstGeom>
          <a:noFill/>
        </p:spPr>
        <p:txBody>
          <a:bodyPr wrap="square">
            <a:spAutoFit/>
          </a:bodyPr>
          <a:lstStyle/>
          <a:p>
            <a:pPr lvl="1" algn="ctr"/>
            <a:r>
              <a:rPr lang="en-US" sz="2800" i="1" dirty="0"/>
              <a:t>“Keep this in mind…”</a:t>
            </a:r>
          </a:p>
          <a:p>
            <a:pPr algn="ctr"/>
            <a:endParaRPr lang="en-US" sz="2600" i="1" dirty="0"/>
          </a:p>
          <a:p>
            <a:pPr algn="r"/>
            <a:r>
              <a:rPr lang="en-US" sz="2600" dirty="0"/>
              <a:t>Similar to working with a human, </a:t>
            </a:r>
          </a:p>
          <a:p>
            <a:pPr algn="r"/>
            <a:r>
              <a:rPr lang="en-US" sz="2600" dirty="0"/>
              <a:t>at first it may take longer to train than to do it yourself.</a:t>
            </a:r>
          </a:p>
          <a:p>
            <a:endParaRPr lang="en-US" sz="2600" dirty="0"/>
          </a:p>
          <a:p>
            <a:r>
              <a:rPr lang="en-US" sz="2600" b="1" dirty="0"/>
              <a:t>You will spend a little extra time in the beginning. Why?</a:t>
            </a:r>
          </a:p>
          <a:p>
            <a:pPr marL="457200" indent="-457200">
              <a:buFont typeface="Arial" panose="020B0604020202020204" pitchFamily="34" charset="0"/>
              <a:buChar char="•"/>
            </a:pPr>
            <a:r>
              <a:rPr lang="en-US" sz="2600" dirty="0"/>
              <a:t>You’ve already honed your task or process, the old-fashioned way. </a:t>
            </a:r>
          </a:p>
          <a:p>
            <a:pPr marL="457200" indent="-457200">
              <a:buFont typeface="Arial" panose="020B0604020202020204" pitchFamily="34" charset="0"/>
              <a:buChar char="•"/>
            </a:pPr>
            <a:r>
              <a:rPr lang="en-US" sz="2600" dirty="0"/>
              <a:t>This is your learning curve to develop a new, better or faster way. </a:t>
            </a:r>
          </a:p>
          <a:p>
            <a:pPr marL="457200" indent="-457200">
              <a:buFont typeface="Arial" panose="020B0604020202020204" pitchFamily="34" charset="0"/>
              <a:buChar char="•"/>
            </a:pPr>
            <a:r>
              <a:rPr lang="en-US" sz="2600" dirty="0"/>
              <a:t>It’s an investment into future time saved!</a:t>
            </a:r>
          </a:p>
          <a:p>
            <a:endParaRPr lang="en-US" sz="2600" dirty="0"/>
          </a:p>
          <a:p>
            <a:pPr algn="r"/>
            <a:r>
              <a:rPr lang="en-US" sz="2600" b="1" dirty="0"/>
              <a:t>Just like delegating, or managing people</a:t>
            </a:r>
            <a:r>
              <a:rPr lang="en-US" sz="2600" dirty="0"/>
              <a:t>… they aren’t perfect, they don’t read your mind, they get things wrong… but they get better with feedback &amp; iterations. It gets better when you don’t give up right away. </a:t>
            </a:r>
            <a:endParaRPr lang="en-US" sz="2600" i="1" dirty="0"/>
          </a:p>
        </p:txBody>
      </p:sp>
    </p:spTree>
    <p:extLst>
      <p:ext uri="{BB962C8B-B14F-4D97-AF65-F5344CB8AC3E}">
        <p14:creationId xmlns:p14="http://schemas.microsoft.com/office/powerpoint/2010/main" val="1933032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16CBA-51AC-E283-9102-EB5389870535}"/>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52D1FCA-E5A9-71DC-65EB-663DDF702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794879-3B84-581E-DC68-1FD662D70558}"/>
              </a:ext>
            </a:extLst>
          </p:cNvPr>
          <p:cNvSpPr>
            <a:spLocks noGrp="1"/>
          </p:cNvSpPr>
          <p:nvPr>
            <p:ph type="title"/>
          </p:nvPr>
        </p:nvSpPr>
        <p:spPr>
          <a:xfrm>
            <a:off x="2251586" y="0"/>
            <a:ext cx="9102213" cy="943898"/>
          </a:xfrm>
        </p:spPr>
        <p:txBody>
          <a:bodyPr>
            <a:normAutofit/>
          </a:bodyPr>
          <a:lstStyle/>
          <a:p>
            <a:r>
              <a:rPr lang="en-US" dirty="0"/>
              <a:t>Comparing AI Tools &amp; Platforms </a:t>
            </a:r>
          </a:p>
        </p:txBody>
      </p:sp>
      <p:pic>
        <p:nvPicPr>
          <p:cNvPr id="4" name="Content Placeholder 3">
            <a:extLst>
              <a:ext uri="{FF2B5EF4-FFF2-40B4-BE49-F238E27FC236}">
                <a16:creationId xmlns:a16="http://schemas.microsoft.com/office/drawing/2014/main" id="{667ED67F-43B6-552B-FF15-328E9F346BAC}"/>
              </a:ext>
            </a:extLst>
          </p:cNvPr>
          <p:cNvPicPr>
            <a:picLocks noGrp="1" noChangeAspect="1"/>
          </p:cNvPicPr>
          <p:nvPr>
            <p:ph idx="1"/>
          </p:nvPr>
        </p:nvPicPr>
        <p:blipFill>
          <a:blip r:embed="rId3"/>
          <a:stretch>
            <a:fillRect/>
          </a:stretch>
        </p:blipFill>
        <p:spPr>
          <a:xfrm>
            <a:off x="6256381" y="943898"/>
            <a:ext cx="5935619" cy="5914102"/>
          </a:xfrm>
          <a:prstGeom prst="rect">
            <a:avLst/>
          </a:prstGeom>
        </p:spPr>
      </p:pic>
      <p:sp>
        <p:nvSpPr>
          <p:cNvPr id="6" name="Content Placeholder 2">
            <a:extLst>
              <a:ext uri="{FF2B5EF4-FFF2-40B4-BE49-F238E27FC236}">
                <a16:creationId xmlns:a16="http://schemas.microsoft.com/office/drawing/2014/main" id="{E8E0D47A-A667-31B4-AB15-0AEE6100A743}"/>
              </a:ext>
            </a:extLst>
          </p:cNvPr>
          <p:cNvSpPr txBox="1">
            <a:spLocks/>
          </p:cNvSpPr>
          <p:nvPr/>
        </p:nvSpPr>
        <p:spPr>
          <a:xfrm>
            <a:off x="838200" y="1150374"/>
            <a:ext cx="5418181" cy="53979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0" lvl="3" indent="0">
              <a:buNone/>
            </a:pPr>
            <a:endParaRPr lang="en-US" sz="2800" dirty="0"/>
          </a:p>
          <a:p>
            <a:pPr marL="1371600" lvl="3" indent="0">
              <a:buNone/>
            </a:pPr>
            <a:r>
              <a:rPr lang="en-US" sz="2800" dirty="0"/>
              <a:t>Which Platform to Use?</a:t>
            </a:r>
          </a:p>
          <a:p>
            <a:pPr marL="1371600" lvl="3" indent="0" algn="r">
              <a:buNone/>
            </a:pPr>
            <a:r>
              <a:rPr lang="en-US" sz="2800" dirty="0"/>
              <a:t>	So Many Choices!</a:t>
            </a:r>
          </a:p>
          <a:p>
            <a:pPr marL="914400" lvl="2" indent="0">
              <a:buNone/>
            </a:pPr>
            <a:endParaRPr lang="en-US" sz="2800" dirty="0"/>
          </a:p>
          <a:p>
            <a:r>
              <a:rPr lang="en-US" sz="2400" dirty="0"/>
              <a:t>Different Tools for Different Tasks</a:t>
            </a:r>
          </a:p>
          <a:p>
            <a:r>
              <a:rPr lang="en-US" sz="2400" dirty="0"/>
              <a:t>Unique Outcomes for Unique Users</a:t>
            </a:r>
          </a:p>
          <a:p>
            <a:r>
              <a:rPr lang="en-US" sz="2400" dirty="0"/>
              <a:t>Ever-evolving AI landscape</a:t>
            </a:r>
          </a:p>
          <a:p>
            <a:pPr marL="0" indent="0">
              <a:buNone/>
            </a:pPr>
            <a:endParaRPr lang="en-US" sz="2400" dirty="0"/>
          </a:p>
          <a:p>
            <a:pPr marL="0" indent="0">
              <a:buNone/>
            </a:pPr>
            <a:r>
              <a:rPr lang="en-US" sz="2400" i="1" dirty="0"/>
              <a:t>Understand what YOU want to do first.</a:t>
            </a:r>
          </a:p>
          <a:p>
            <a:pPr marL="0" indent="0" algn="ctr">
              <a:buNone/>
            </a:pPr>
            <a:r>
              <a:rPr lang="en-US" sz="2400" i="1" dirty="0"/>
              <a:t>Find a tool that works for you. </a:t>
            </a:r>
          </a:p>
          <a:p>
            <a:pPr marL="0" indent="0" algn="r">
              <a:buNone/>
            </a:pPr>
            <a:r>
              <a:rPr lang="en-US" sz="2400" i="1" dirty="0"/>
              <a:t>Don’t chase shiny things.</a:t>
            </a:r>
          </a:p>
          <a:p>
            <a:pPr marL="1371600" lvl="3" indent="0">
              <a:buNone/>
            </a:pPr>
            <a:endParaRPr lang="en-US" sz="2800" dirty="0"/>
          </a:p>
        </p:txBody>
      </p:sp>
    </p:spTree>
    <p:extLst>
      <p:ext uri="{BB962C8B-B14F-4D97-AF65-F5344CB8AC3E}">
        <p14:creationId xmlns:p14="http://schemas.microsoft.com/office/powerpoint/2010/main" val="2602556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75BB-818F-352B-E562-A52F7E95C6EB}"/>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8A6CE40-5A5C-E570-6046-8EC03A7B0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29138E-F6F7-991B-2102-9C2A1EFE1A75}"/>
              </a:ext>
            </a:extLst>
          </p:cNvPr>
          <p:cNvSpPr>
            <a:spLocks noGrp="1"/>
          </p:cNvSpPr>
          <p:nvPr>
            <p:ph type="title"/>
          </p:nvPr>
        </p:nvSpPr>
        <p:spPr>
          <a:xfrm>
            <a:off x="2251586" y="0"/>
            <a:ext cx="9102213" cy="943898"/>
          </a:xfrm>
        </p:spPr>
        <p:txBody>
          <a:bodyPr>
            <a:normAutofit/>
          </a:bodyPr>
          <a:lstStyle/>
          <a:p>
            <a:r>
              <a:rPr lang="en-US" dirty="0"/>
              <a:t>Leveling Up Your Prompting Game</a:t>
            </a:r>
          </a:p>
        </p:txBody>
      </p:sp>
      <p:sp>
        <p:nvSpPr>
          <p:cNvPr id="3" name="Content Placeholder 2">
            <a:extLst>
              <a:ext uri="{FF2B5EF4-FFF2-40B4-BE49-F238E27FC236}">
                <a16:creationId xmlns:a16="http://schemas.microsoft.com/office/drawing/2014/main" id="{888AA085-A44C-1A62-B8C3-1424451555B3}"/>
              </a:ext>
            </a:extLst>
          </p:cNvPr>
          <p:cNvSpPr>
            <a:spLocks noGrp="1"/>
          </p:cNvSpPr>
          <p:nvPr>
            <p:ph idx="1"/>
          </p:nvPr>
        </p:nvSpPr>
        <p:spPr>
          <a:xfrm>
            <a:off x="838200" y="1150374"/>
            <a:ext cx="10515600" cy="5397910"/>
          </a:xfrm>
        </p:spPr>
        <p:txBody>
          <a:bodyPr>
            <a:normAutofit lnSpcReduction="10000"/>
          </a:bodyPr>
          <a:lstStyle/>
          <a:p>
            <a:pPr marL="2743200" lvl="6" indent="0">
              <a:buNone/>
            </a:pPr>
            <a:r>
              <a:rPr lang="en-US" sz="2800" i="1" dirty="0"/>
              <a:t>“Garbage in, Garbage out.”</a:t>
            </a:r>
          </a:p>
          <a:p>
            <a:pPr marL="1828800" lvl="4" indent="0">
              <a:buNone/>
            </a:pPr>
            <a:endParaRPr lang="en-US" sz="2600" dirty="0"/>
          </a:p>
          <a:p>
            <a:pPr marL="1828800" lvl="4" indent="0" algn="r">
              <a:buNone/>
            </a:pPr>
            <a:r>
              <a:rPr lang="en-US" sz="2600" dirty="0"/>
              <a:t>You’ve figured out that AI doesn’t read your mind.</a:t>
            </a:r>
          </a:p>
          <a:p>
            <a:pPr marL="0" indent="0" algn="r">
              <a:buNone/>
            </a:pPr>
            <a:r>
              <a:rPr lang="en-US" sz="2600" dirty="0"/>
              <a:t>But you can have a conversation, follow up, it remembers you...</a:t>
            </a:r>
          </a:p>
          <a:p>
            <a:pPr marL="0" indent="0">
              <a:buNone/>
            </a:pPr>
            <a:endParaRPr lang="en-US" sz="2600" b="1" dirty="0"/>
          </a:p>
          <a:p>
            <a:pPr marL="0" indent="0">
              <a:buNone/>
            </a:pPr>
            <a:r>
              <a:rPr lang="en-US" sz="2600" b="1" dirty="0"/>
              <a:t>Exploring some different prompting types or styles:</a:t>
            </a:r>
          </a:p>
          <a:p>
            <a:r>
              <a:rPr lang="en-US" sz="2400" dirty="0"/>
              <a:t>Zero-Shot &amp; Few-Shot Prompting</a:t>
            </a:r>
          </a:p>
          <a:p>
            <a:r>
              <a:rPr lang="en-US" sz="2400" dirty="0"/>
              <a:t>Instructional Prompting or </a:t>
            </a:r>
            <a:r>
              <a:rPr lang="en-US" sz="2400" dirty="0" err="1"/>
              <a:t>Backcasting</a:t>
            </a:r>
            <a:r>
              <a:rPr lang="en-US" sz="2400" dirty="0"/>
              <a:t> </a:t>
            </a:r>
          </a:p>
          <a:p>
            <a:r>
              <a:rPr lang="en-US" sz="2400" dirty="0"/>
              <a:t>Multi-Turn and Chain-of-Thought Prompting (then Tree-of-Thought…)</a:t>
            </a:r>
          </a:p>
          <a:p>
            <a:r>
              <a:rPr lang="en-US" sz="2400" dirty="0"/>
              <a:t>And many more! </a:t>
            </a:r>
          </a:p>
          <a:p>
            <a:pPr marL="457200" lvl="1" indent="0">
              <a:buNone/>
            </a:pPr>
            <a:endParaRPr lang="en-US" sz="2600" dirty="0"/>
          </a:p>
          <a:p>
            <a:pPr marL="0" indent="0" algn="r">
              <a:buNone/>
            </a:pPr>
            <a:r>
              <a:rPr lang="en-US" sz="2600" b="1" i="1" dirty="0"/>
              <a:t>It’s not about one good answer, it’s about repeatable results. </a:t>
            </a:r>
            <a:endParaRPr lang="en-US" sz="2600" i="1" dirty="0"/>
          </a:p>
          <a:p>
            <a:pPr marL="1828800" lvl="4" indent="0">
              <a:buNone/>
            </a:pPr>
            <a:endParaRPr lang="en-US" sz="2600" dirty="0"/>
          </a:p>
        </p:txBody>
      </p:sp>
    </p:spTree>
    <p:extLst>
      <p:ext uri="{BB962C8B-B14F-4D97-AF65-F5344CB8AC3E}">
        <p14:creationId xmlns:p14="http://schemas.microsoft.com/office/powerpoint/2010/main" val="1155173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A7EE5-A93F-31FF-E69D-E8855EA443D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6AC3174A-BD74-BF67-BF56-70493F33C8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D7754B9-FFAA-B4A4-8E51-A4D4DD45A4BA}"/>
              </a:ext>
            </a:extLst>
          </p:cNvPr>
          <p:cNvSpPr>
            <a:spLocks noGrp="1"/>
          </p:cNvSpPr>
          <p:nvPr>
            <p:ph type="title"/>
          </p:nvPr>
        </p:nvSpPr>
        <p:spPr>
          <a:xfrm>
            <a:off x="2251586" y="0"/>
            <a:ext cx="9102213" cy="943898"/>
          </a:xfrm>
        </p:spPr>
        <p:txBody>
          <a:bodyPr>
            <a:normAutofit/>
          </a:bodyPr>
          <a:lstStyle/>
          <a:p>
            <a:r>
              <a:rPr lang="en-US" dirty="0"/>
              <a:t>Experiment Your Way Forward</a:t>
            </a:r>
          </a:p>
        </p:txBody>
      </p:sp>
      <p:sp>
        <p:nvSpPr>
          <p:cNvPr id="3" name="Content Placeholder 2">
            <a:extLst>
              <a:ext uri="{FF2B5EF4-FFF2-40B4-BE49-F238E27FC236}">
                <a16:creationId xmlns:a16="http://schemas.microsoft.com/office/drawing/2014/main" id="{9BA54D99-A15C-C65C-09E6-285A041E32A4}"/>
              </a:ext>
            </a:extLst>
          </p:cNvPr>
          <p:cNvSpPr>
            <a:spLocks noGrp="1"/>
          </p:cNvSpPr>
          <p:nvPr>
            <p:ph idx="1"/>
          </p:nvPr>
        </p:nvSpPr>
        <p:spPr>
          <a:xfrm>
            <a:off x="838200" y="1150374"/>
            <a:ext cx="10515600" cy="5707626"/>
          </a:xfrm>
        </p:spPr>
        <p:txBody>
          <a:bodyPr>
            <a:normAutofit lnSpcReduction="10000"/>
          </a:bodyPr>
          <a:lstStyle/>
          <a:p>
            <a:pPr marL="2743200" lvl="6" indent="0">
              <a:buNone/>
            </a:pPr>
            <a:r>
              <a:rPr lang="en-US" sz="2800" i="1" dirty="0"/>
              <a:t>“Learn by Doing, Just Like Always.”</a:t>
            </a:r>
          </a:p>
          <a:p>
            <a:pPr marL="1828800" lvl="4" indent="0">
              <a:buNone/>
            </a:pPr>
            <a:endParaRPr lang="en-US" sz="2600" dirty="0"/>
          </a:p>
          <a:p>
            <a:pPr marL="2286000" lvl="5" indent="0" algn="r">
              <a:buNone/>
            </a:pPr>
            <a:r>
              <a:rPr lang="en-US" sz="2600" dirty="0"/>
              <a:t>AI: practice beats theory. Don’t study AI from the sidelines – practice it, mistakes and all.</a:t>
            </a:r>
          </a:p>
          <a:p>
            <a:pPr marL="0" indent="0">
              <a:buNone/>
            </a:pPr>
            <a:endParaRPr lang="en-US" sz="2600" b="1" dirty="0"/>
          </a:p>
          <a:p>
            <a:pPr marL="0" indent="0">
              <a:buNone/>
            </a:pPr>
            <a:r>
              <a:rPr lang="en-US" sz="2600" b="1" dirty="0"/>
              <a:t>As humans, we learn through taking, writing/typing, reading, doing.</a:t>
            </a:r>
            <a:endParaRPr lang="en-US" sz="2400" dirty="0"/>
          </a:p>
          <a:p>
            <a:r>
              <a:rPr lang="en-US" sz="2400" dirty="0"/>
              <a:t>AI is just another way of doing those same things – only faster, with feedback.</a:t>
            </a:r>
          </a:p>
          <a:p>
            <a:r>
              <a:rPr lang="en-US" sz="2400" dirty="0"/>
              <a:t>Try prompts, tools, tasks and workflows even if you’re not sure they’ll work.</a:t>
            </a:r>
          </a:p>
          <a:p>
            <a:r>
              <a:rPr lang="en-US" sz="2400" dirty="0"/>
              <a:t>Experience is the best teacher — you’ll learn faster by doing.</a:t>
            </a:r>
          </a:p>
          <a:p>
            <a:r>
              <a:rPr lang="en-US" sz="2400" dirty="0"/>
              <a:t>Mistakes (hallucinations, wrong answers, dead ends) are part of the process. They show you how AI thinks.</a:t>
            </a:r>
          </a:p>
          <a:p>
            <a:pPr marL="0" indent="0" algn="r">
              <a:buNone/>
            </a:pPr>
            <a:endParaRPr lang="en-US" sz="2400" dirty="0"/>
          </a:p>
          <a:p>
            <a:pPr marL="0" indent="0" algn="r">
              <a:buNone/>
            </a:pPr>
            <a:r>
              <a:rPr lang="en-US" sz="2600" b="1" dirty="0"/>
              <a:t>Using AI isn’t about finding </a:t>
            </a:r>
            <a:r>
              <a:rPr lang="en-US" sz="2600" b="1" i="1" dirty="0"/>
              <a:t>the</a:t>
            </a:r>
            <a:r>
              <a:rPr lang="en-US" sz="2600" b="1" dirty="0"/>
              <a:t> right way, it’s about finding </a:t>
            </a:r>
            <a:r>
              <a:rPr lang="en-US" sz="2600" b="1" i="1" dirty="0"/>
              <a:t>your</a:t>
            </a:r>
            <a:r>
              <a:rPr lang="en-US" sz="2600" b="1" dirty="0"/>
              <a:t> way. </a:t>
            </a:r>
          </a:p>
        </p:txBody>
      </p:sp>
    </p:spTree>
    <p:extLst>
      <p:ext uri="{BB962C8B-B14F-4D97-AF65-F5344CB8AC3E}">
        <p14:creationId xmlns:p14="http://schemas.microsoft.com/office/powerpoint/2010/main" val="2461262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2F919-568F-9BBA-0408-B808D0E3B0A4}"/>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C13554A2-7DAD-5A7D-49FD-4BA28718B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48900894-B8F0-BC85-6B24-112135F7FC6B}"/>
              </a:ext>
            </a:extLst>
          </p:cNvPr>
          <p:cNvSpPr>
            <a:spLocks noGrp="1"/>
          </p:cNvSpPr>
          <p:nvPr>
            <p:ph type="title"/>
          </p:nvPr>
        </p:nvSpPr>
        <p:spPr>
          <a:xfrm>
            <a:off x="838199" y="365125"/>
            <a:ext cx="10829925" cy="1325563"/>
          </a:xfrm>
        </p:spPr>
        <p:txBody>
          <a:bodyPr>
            <a:normAutofit/>
          </a:bodyPr>
          <a:lstStyle/>
          <a:p>
            <a:r>
              <a:rPr lang="en-US" sz="3600" dirty="0">
                <a:solidFill>
                  <a:srgbClr val="052449"/>
                </a:solidFill>
                <a:highlight>
                  <a:srgbClr val="FCEAD3"/>
                </a:highlight>
              </a:rPr>
              <a:t>That Was </a:t>
            </a:r>
            <a:r>
              <a:rPr lang="en-US" sz="3600" b="1" dirty="0">
                <a:solidFill>
                  <a:srgbClr val="052449"/>
                </a:solidFill>
                <a:highlight>
                  <a:srgbClr val="FCEAD3"/>
                </a:highlight>
              </a:rPr>
              <a:t>Consideration</a:t>
            </a:r>
            <a:r>
              <a:rPr lang="en-US" sz="3600" dirty="0">
                <a:solidFill>
                  <a:srgbClr val="052449"/>
                </a:solidFill>
                <a:highlight>
                  <a:srgbClr val="FCEAD3"/>
                </a:highlight>
              </a:rPr>
              <a:t>…</a:t>
            </a:r>
          </a:p>
        </p:txBody>
      </p:sp>
      <p:sp>
        <p:nvSpPr>
          <p:cNvPr id="3" name="Content Placeholder 2">
            <a:extLst>
              <a:ext uri="{FF2B5EF4-FFF2-40B4-BE49-F238E27FC236}">
                <a16:creationId xmlns:a16="http://schemas.microsoft.com/office/drawing/2014/main" id="{048322D9-C3E9-AE6E-5234-251A3CE710ED}"/>
              </a:ext>
            </a:extLst>
          </p:cNvPr>
          <p:cNvSpPr>
            <a:spLocks noGrp="1"/>
          </p:cNvSpPr>
          <p:nvPr>
            <p:ph idx="1"/>
          </p:nvPr>
        </p:nvSpPr>
        <p:spPr>
          <a:xfrm>
            <a:off x="838199" y="1825624"/>
            <a:ext cx="10651067" cy="5032376"/>
          </a:xfrm>
        </p:spPr>
        <p:txBody>
          <a:bodyPr vert="horz" lIns="91440" tIns="45720" rIns="91440" bIns="45720" rtlCol="0" anchor="t">
            <a:normAutofit/>
          </a:bodyPr>
          <a:lstStyle/>
          <a:p>
            <a:pPr marL="0" indent="0">
              <a:buNone/>
            </a:pPr>
            <a:r>
              <a:rPr lang="en-US" i="1" u="sng" dirty="0"/>
              <a:t>Exploration</a:t>
            </a:r>
            <a:r>
              <a:rPr lang="en-US" i="1" dirty="0"/>
              <a:t> and </a:t>
            </a:r>
            <a:r>
              <a:rPr lang="en-US" i="1" u="sng" dirty="0"/>
              <a:t>Experimentation</a:t>
            </a:r>
            <a:r>
              <a:rPr lang="en-US" i="1" dirty="0"/>
              <a:t> drive progress!</a:t>
            </a: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lgn="r">
              <a:buNone/>
            </a:pPr>
            <a:r>
              <a:rPr lang="en-US" i="1" dirty="0">
                <a:solidFill>
                  <a:srgbClr val="052449"/>
                </a:solidFill>
                <a:highlight>
                  <a:srgbClr val="FCEAD3"/>
                </a:highlight>
              </a:rPr>
              <a:t>Up Next: </a:t>
            </a:r>
            <a:r>
              <a:rPr lang="en-US" b="1" i="1" dirty="0">
                <a:solidFill>
                  <a:srgbClr val="052449"/>
                </a:solidFill>
                <a:highlight>
                  <a:srgbClr val="FCEAD3"/>
                </a:highlight>
              </a:rPr>
              <a:t>Adoption</a:t>
            </a:r>
          </a:p>
        </p:txBody>
      </p:sp>
    </p:spTree>
    <p:extLst>
      <p:ext uri="{BB962C8B-B14F-4D97-AF65-F5344CB8AC3E}">
        <p14:creationId xmlns:p14="http://schemas.microsoft.com/office/powerpoint/2010/main" val="549412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E7223-C775-38E4-5C6B-01952DEE0D8F}"/>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743B66B-73A6-E696-9F4B-7E7FCCFE3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BD97FC92-2061-640D-B8A7-6D0E2498E98E}"/>
              </a:ext>
            </a:extLst>
          </p:cNvPr>
          <p:cNvSpPr>
            <a:spLocks noGrp="1"/>
          </p:cNvSpPr>
          <p:nvPr>
            <p:ph type="title"/>
          </p:nvPr>
        </p:nvSpPr>
        <p:spPr>
          <a:xfrm>
            <a:off x="838199" y="365125"/>
            <a:ext cx="10829925" cy="1325563"/>
          </a:xfrm>
        </p:spPr>
        <p:txBody>
          <a:bodyPr>
            <a:normAutofit/>
          </a:bodyPr>
          <a:lstStyle/>
          <a:p>
            <a:r>
              <a:rPr lang="en-US" sz="3600" dirty="0">
                <a:highlight>
                  <a:srgbClr val="FCEAD3"/>
                </a:highlight>
              </a:rPr>
              <a:t>AI Is Helping Your Business, But Not Fully Integrated Yet</a:t>
            </a:r>
          </a:p>
        </p:txBody>
      </p:sp>
      <p:sp>
        <p:nvSpPr>
          <p:cNvPr id="3" name="Content Placeholder 2">
            <a:extLst>
              <a:ext uri="{FF2B5EF4-FFF2-40B4-BE49-F238E27FC236}">
                <a16:creationId xmlns:a16="http://schemas.microsoft.com/office/drawing/2014/main" id="{2C4DD90C-F8AC-A901-4C27-FA8E9C94BA18}"/>
              </a:ext>
            </a:extLst>
          </p:cNvPr>
          <p:cNvSpPr>
            <a:spLocks noGrp="1"/>
          </p:cNvSpPr>
          <p:nvPr>
            <p:ph idx="1"/>
          </p:nvPr>
        </p:nvSpPr>
        <p:spPr>
          <a:xfrm>
            <a:off x="838200" y="1825625"/>
            <a:ext cx="10515600" cy="4846108"/>
          </a:xfrm>
        </p:spPr>
        <p:txBody>
          <a:bodyPr vert="horz" lIns="91440" tIns="45720" rIns="91440" bIns="45720" rtlCol="0" anchor="t">
            <a:noAutofit/>
          </a:bodyPr>
          <a:lstStyle/>
          <a:p>
            <a:pPr marL="0" indent="0">
              <a:buNone/>
            </a:pPr>
            <a:r>
              <a:rPr lang="en-US" b="1" u="sng" dirty="0">
                <a:solidFill>
                  <a:srgbClr val="052449"/>
                </a:solidFill>
                <a:highlight>
                  <a:srgbClr val="FCEAD3"/>
                </a:highlight>
              </a:rPr>
              <a:t>STAGE 3: Adoption</a:t>
            </a:r>
          </a:p>
          <a:p>
            <a:pPr marL="0" indent="0" algn="r">
              <a:buNone/>
            </a:pPr>
            <a:r>
              <a:rPr lang="en-US" sz="2400" dirty="0"/>
              <a:t>AI is part of your routine, but still a bit messy. You’re ready to move from one-off prompts to organized workflows that bring consistency and value to you and your team.</a:t>
            </a:r>
          </a:p>
          <a:p>
            <a:pPr marL="0" indent="0">
              <a:buNone/>
            </a:pPr>
            <a:r>
              <a:rPr lang="en-US" b="1" dirty="0"/>
              <a:t>What to work on:</a:t>
            </a:r>
          </a:p>
          <a:p>
            <a:pPr>
              <a:buFont typeface="Wingdings" panose="05000000000000000000" pitchFamily="2" charset="2"/>
              <a:buChar char="ü"/>
            </a:pPr>
            <a:r>
              <a:rPr lang="en-US" sz="2400" b="1" dirty="0"/>
              <a:t> AI Routines &amp; Workflows</a:t>
            </a:r>
            <a:r>
              <a:rPr lang="en-US" sz="2400" dirty="0"/>
              <a:t> – Turn repeatable tasks into efficient systems</a:t>
            </a:r>
          </a:p>
          <a:p>
            <a:pPr>
              <a:buFont typeface="Wingdings" panose="05000000000000000000" pitchFamily="2" charset="2"/>
              <a:buChar char="ü"/>
            </a:pPr>
            <a:r>
              <a:rPr lang="en-US" sz="2400" b="1" dirty="0"/>
              <a:t> Multimodal Uses</a:t>
            </a:r>
            <a:r>
              <a:rPr lang="en-US" sz="2400" dirty="0"/>
              <a:t> – Combine text, images, audio, and more for richer results</a:t>
            </a:r>
          </a:p>
          <a:p>
            <a:pPr>
              <a:buFont typeface="Wingdings" panose="05000000000000000000" pitchFamily="2" charset="2"/>
              <a:buChar char="ü"/>
            </a:pPr>
            <a:r>
              <a:rPr lang="en-US" sz="2400" b="1" dirty="0"/>
              <a:t> Prompt Refinement &amp; Layering</a:t>
            </a:r>
            <a:r>
              <a:rPr lang="en-US" sz="2400" dirty="0"/>
              <a:t> – Build prompts that improve with iteration</a:t>
            </a:r>
          </a:p>
          <a:p>
            <a:pPr>
              <a:spcAft>
                <a:spcPts val="1200"/>
              </a:spcAft>
              <a:buFont typeface="Wingdings" panose="05000000000000000000" pitchFamily="2" charset="2"/>
              <a:buChar char="ü"/>
            </a:pPr>
            <a:r>
              <a:rPr lang="en-US" sz="2400" b="1" dirty="0"/>
              <a:t> Custom GPTs &amp; SOPs</a:t>
            </a:r>
            <a:r>
              <a:rPr lang="en-US" sz="2400" dirty="0"/>
              <a:t> – Create tools &amp; playbooks your whole team can use</a:t>
            </a:r>
          </a:p>
          <a:p>
            <a:pPr marL="0" indent="0" algn="r">
              <a:spcBef>
                <a:spcPts val="1200"/>
              </a:spcBef>
              <a:buNone/>
            </a:pPr>
            <a:r>
              <a:rPr lang="en-US" sz="2400" b="1" i="1" dirty="0">
                <a:solidFill>
                  <a:srgbClr val="052449"/>
                </a:solidFill>
                <a:highlight>
                  <a:srgbClr val="FCEAD3"/>
                </a:highlight>
              </a:rPr>
              <a:t>“This is working pretty well—I just need to lock in a better system.”</a:t>
            </a:r>
            <a:endParaRPr lang="en-US" sz="2400" i="1" dirty="0">
              <a:solidFill>
                <a:srgbClr val="052449"/>
              </a:solidFill>
              <a:highlight>
                <a:srgbClr val="FCEAD3"/>
              </a:highlight>
            </a:endParaRPr>
          </a:p>
        </p:txBody>
      </p:sp>
    </p:spTree>
    <p:extLst>
      <p:ext uri="{BB962C8B-B14F-4D97-AF65-F5344CB8AC3E}">
        <p14:creationId xmlns:p14="http://schemas.microsoft.com/office/powerpoint/2010/main" val="55928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99FAC-2E86-F52B-4BAC-5F1AA03DD4F4}"/>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30985B0D-F0A6-80AB-C6F1-97548BFA0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5885DD-7532-D7C8-B3B2-E7E9FF45D9BB}"/>
              </a:ext>
            </a:extLst>
          </p:cNvPr>
          <p:cNvSpPr>
            <a:spLocks noGrp="1"/>
          </p:cNvSpPr>
          <p:nvPr>
            <p:ph type="title"/>
          </p:nvPr>
        </p:nvSpPr>
        <p:spPr>
          <a:xfrm>
            <a:off x="2251586" y="0"/>
            <a:ext cx="9102213" cy="943898"/>
          </a:xfrm>
        </p:spPr>
        <p:txBody>
          <a:bodyPr>
            <a:normAutofit/>
          </a:bodyPr>
          <a:lstStyle/>
          <a:p>
            <a:r>
              <a:rPr lang="en-US" dirty="0"/>
              <a:t>From Experiments to Habits</a:t>
            </a:r>
          </a:p>
        </p:txBody>
      </p:sp>
      <p:sp>
        <p:nvSpPr>
          <p:cNvPr id="3" name="Content Placeholder 2">
            <a:extLst>
              <a:ext uri="{FF2B5EF4-FFF2-40B4-BE49-F238E27FC236}">
                <a16:creationId xmlns:a16="http://schemas.microsoft.com/office/drawing/2014/main" id="{C4790A26-5D8E-BE8B-8FD7-688903B734DA}"/>
              </a:ext>
            </a:extLst>
          </p:cNvPr>
          <p:cNvSpPr>
            <a:spLocks noGrp="1"/>
          </p:cNvSpPr>
          <p:nvPr>
            <p:ph idx="1"/>
          </p:nvPr>
        </p:nvSpPr>
        <p:spPr>
          <a:xfrm>
            <a:off x="838200" y="1150374"/>
            <a:ext cx="10891684" cy="5397910"/>
          </a:xfrm>
        </p:spPr>
        <p:txBody>
          <a:bodyPr>
            <a:normAutofit/>
          </a:bodyPr>
          <a:lstStyle/>
          <a:p>
            <a:pPr marL="2743200" lvl="6" indent="0">
              <a:buNone/>
            </a:pPr>
            <a:r>
              <a:rPr lang="en-US" sz="2800" i="1" dirty="0"/>
              <a:t>“Making AI Part of the Routine”</a:t>
            </a:r>
          </a:p>
          <a:p>
            <a:pPr marL="2743200" lvl="6" indent="0">
              <a:buNone/>
            </a:pPr>
            <a:endParaRPr lang="en-US" sz="2600" dirty="0"/>
          </a:p>
          <a:p>
            <a:pPr marL="2743200" lvl="6" indent="0" algn="r">
              <a:buNone/>
            </a:pPr>
            <a:r>
              <a:rPr lang="en-US" sz="2600" dirty="0"/>
              <a:t>In the Adoption phase, AI shifts from “every once in awhile” to </a:t>
            </a:r>
            <a:r>
              <a:rPr lang="en-US" sz="2600" b="1" dirty="0"/>
              <a:t>part of your daily rhythm</a:t>
            </a:r>
            <a:r>
              <a:rPr lang="en-US" sz="2600" dirty="0"/>
              <a:t>.</a:t>
            </a:r>
          </a:p>
          <a:p>
            <a:pPr marL="0" indent="0">
              <a:buNone/>
            </a:pPr>
            <a:endParaRPr lang="en-US" sz="2600" dirty="0"/>
          </a:p>
          <a:p>
            <a:pPr marL="0" indent="0">
              <a:buNone/>
            </a:pPr>
            <a:r>
              <a:rPr lang="en-US" sz="2600" dirty="0"/>
              <a:t>Beyond tools and platforms, skills or shortcuts – focus on the mindset. </a:t>
            </a:r>
          </a:p>
          <a:p>
            <a:pPr marL="914400" lvl="2" indent="0">
              <a:buNone/>
            </a:pPr>
            <a:endParaRPr lang="en-US" sz="2600" dirty="0"/>
          </a:p>
          <a:p>
            <a:pPr marL="1371600" lvl="3" indent="0">
              <a:buNone/>
            </a:pPr>
            <a:r>
              <a:rPr lang="en-US" sz="2600" i="1" dirty="0"/>
              <a:t>Because the way we think about AI, </a:t>
            </a:r>
          </a:p>
          <a:p>
            <a:pPr marL="2286000" lvl="5" indent="0">
              <a:buNone/>
            </a:pPr>
            <a:r>
              <a:rPr lang="en-US" sz="2600" i="1" dirty="0"/>
              <a:t>	transforms how we work with it, </a:t>
            </a:r>
          </a:p>
          <a:p>
            <a:pPr marL="3200400" lvl="7" indent="0">
              <a:buNone/>
            </a:pPr>
            <a:r>
              <a:rPr lang="en-US" sz="2600" i="1" dirty="0"/>
              <a:t>		and how it works for us!</a:t>
            </a:r>
          </a:p>
          <a:p>
            <a:pPr marL="3200400" lvl="7" indent="0">
              <a:buNone/>
            </a:pPr>
            <a:endParaRPr lang="en-US" sz="2600" dirty="0"/>
          </a:p>
          <a:p>
            <a:pPr marL="0" indent="0">
              <a:buNone/>
            </a:pPr>
            <a:endParaRPr lang="en-US" sz="2600" dirty="0"/>
          </a:p>
        </p:txBody>
      </p:sp>
    </p:spTree>
    <p:extLst>
      <p:ext uri="{BB962C8B-B14F-4D97-AF65-F5344CB8AC3E}">
        <p14:creationId xmlns:p14="http://schemas.microsoft.com/office/powerpoint/2010/main" val="2980456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B205-A00D-D628-06E0-908B0B1BFF9B}"/>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A7126D9F-60C9-821C-390E-3CF9A9769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2FEEE7B-8A7B-1E30-3D8E-EE0CC9EAEE82}"/>
              </a:ext>
            </a:extLst>
          </p:cNvPr>
          <p:cNvSpPr>
            <a:spLocks noGrp="1"/>
          </p:cNvSpPr>
          <p:nvPr>
            <p:ph type="title"/>
          </p:nvPr>
        </p:nvSpPr>
        <p:spPr>
          <a:xfrm>
            <a:off x="2251586" y="0"/>
            <a:ext cx="9102213" cy="943898"/>
          </a:xfrm>
        </p:spPr>
        <p:txBody>
          <a:bodyPr>
            <a:normAutofit/>
          </a:bodyPr>
          <a:lstStyle/>
          <a:p>
            <a:r>
              <a:rPr lang="en-US" dirty="0"/>
              <a:t>Beyond Vending Outputs for Prompts</a:t>
            </a:r>
          </a:p>
        </p:txBody>
      </p:sp>
      <p:sp>
        <p:nvSpPr>
          <p:cNvPr id="3" name="Content Placeholder 2">
            <a:extLst>
              <a:ext uri="{FF2B5EF4-FFF2-40B4-BE49-F238E27FC236}">
                <a16:creationId xmlns:a16="http://schemas.microsoft.com/office/drawing/2014/main" id="{2AF1625C-32A7-BB6F-91F5-871E4C0FD611}"/>
              </a:ext>
            </a:extLst>
          </p:cNvPr>
          <p:cNvSpPr>
            <a:spLocks noGrp="1"/>
          </p:cNvSpPr>
          <p:nvPr>
            <p:ph idx="1"/>
          </p:nvPr>
        </p:nvSpPr>
        <p:spPr>
          <a:xfrm>
            <a:off x="838200" y="1150374"/>
            <a:ext cx="10515600" cy="5397910"/>
          </a:xfrm>
        </p:spPr>
        <p:txBody>
          <a:bodyPr>
            <a:normAutofit/>
          </a:bodyPr>
          <a:lstStyle/>
          <a:p>
            <a:pPr marL="1828800" lvl="4" indent="0">
              <a:buNone/>
            </a:pPr>
            <a:r>
              <a:rPr lang="en-US" sz="2800" i="1" dirty="0"/>
              <a:t>“AI is no longer transactional, it’s a thought companion”</a:t>
            </a:r>
          </a:p>
          <a:p>
            <a:pPr marL="1828800" lvl="4" indent="0">
              <a:buNone/>
            </a:pPr>
            <a:endParaRPr lang="en-US" sz="2600" i="1" dirty="0"/>
          </a:p>
          <a:p>
            <a:pPr marL="1828800" lvl="4" indent="0" algn="r">
              <a:buNone/>
            </a:pPr>
            <a:r>
              <a:rPr lang="en-US" sz="2600" dirty="0"/>
              <a:t>Adoption is where prompts evolve from quick answers into </a:t>
            </a:r>
            <a:r>
              <a:rPr lang="en-US" sz="2600" b="1" dirty="0"/>
              <a:t>structured systems you can rely on</a:t>
            </a:r>
            <a:r>
              <a:rPr lang="en-US" sz="2600" dirty="0"/>
              <a:t>.</a:t>
            </a:r>
          </a:p>
          <a:p>
            <a:pPr marL="1828800" lvl="4" indent="0" algn="r">
              <a:buNone/>
            </a:pPr>
            <a:endParaRPr lang="en-US" sz="2600" i="1" dirty="0"/>
          </a:p>
          <a:p>
            <a:pPr marL="0" indent="0">
              <a:buNone/>
            </a:pPr>
            <a:r>
              <a:rPr lang="en-US" sz="2600" b="1" dirty="0"/>
              <a:t>Prompt like you mean it, like a manager communicating to your team</a:t>
            </a:r>
          </a:p>
          <a:p>
            <a:r>
              <a:rPr lang="en-US" sz="2400" b="1" dirty="0"/>
              <a:t>Refinement:</a:t>
            </a:r>
            <a:r>
              <a:rPr lang="en-US" sz="2400" dirty="0"/>
              <a:t> Iterate and improve, don’t restart.</a:t>
            </a:r>
          </a:p>
          <a:p>
            <a:r>
              <a:rPr lang="en-US" sz="2400" b="1" dirty="0"/>
              <a:t>Layering:</a:t>
            </a:r>
            <a:r>
              <a:rPr lang="en-US" sz="2400" dirty="0"/>
              <a:t> Break tasks into steps that build on each other.</a:t>
            </a:r>
          </a:p>
          <a:p>
            <a:r>
              <a:rPr lang="en-US" sz="2400" b="1" dirty="0"/>
              <a:t>Frameworks:</a:t>
            </a:r>
            <a:r>
              <a:rPr lang="en-US" sz="2400" dirty="0"/>
              <a:t> Apply structures (RIPE, COSTAR, CRAFT) for clarity and control.</a:t>
            </a:r>
          </a:p>
          <a:p>
            <a:r>
              <a:rPr lang="en-US" sz="2400" b="1" dirty="0"/>
              <a:t>Templates:</a:t>
            </a:r>
            <a:r>
              <a:rPr lang="en-US" sz="2400" dirty="0"/>
              <a:t> Save prompts as reusable assets.</a:t>
            </a:r>
          </a:p>
          <a:p>
            <a:r>
              <a:rPr lang="en-US" sz="2400" b="1" dirty="0"/>
              <a:t>Consistency:</a:t>
            </a:r>
            <a:r>
              <a:rPr lang="en-US" sz="2400" dirty="0"/>
              <a:t> Aim for reliable, repeatable outcomes across contexts.</a:t>
            </a:r>
          </a:p>
          <a:p>
            <a:pPr marL="0" indent="0">
              <a:buNone/>
            </a:pPr>
            <a:endParaRPr lang="en-US" sz="2600" i="1" dirty="0"/>
          </a:p>
        </p:txBody>
      </p:sp>
    </p:spTree>
    <p:extLst>
      <p:ext uri="{BB962C8B-B14F-4D97-AF65-F5344CB8AC3E}">
        <p14:creationId xmlns:p14="http://schemas.microsoft.com/office/powerpoint/2010/main" val="2470952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5FD98-BFB0-9221-5AB0-06A07514DED7}"/>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593C99E-C2A0-0288-5798-D48ABA7D8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1DB9E6C-6C81-43FC-F762-4563D69C47FD}"/>
              </a:ext>
            </a:extLst>
          </p:cNvPr>
          <p:cNvSpPr>
            <a:spLocks noGrp="1"/>
          </p:cNvSpPr>
          <p:nvPr>
            <p:ph type="title"/>
          </p:nvPr>
        </p:nvSpPr>
        <p:spPr>
          <a:xfrm>
            <a:off x="2251586" y="0"/>
            <a:ext cx="9102213" cy="943898"/>
          </a:xfrm>
        </p:spPr>
        <p:txBody>
          <a:bodyPr>
            <a:normAutofit/>
          </a:bodyPr>
          <a:lstStyle/>
          <a:p>
            <a:r>
              <a:rPr lang="en-US" dirty="0"/>
              <a:t>Workflows &amp; Custom GPTs</a:t>
            </a:r>
          </a:p>
        </p:txBody>
      </p:sp>
      <p:sp>
        <p:nvSpPr>
          <p:cNvPr id="3" name="Content Placeholder 2">
            <a:extLst>
              <a:ext uri="{FF2B5EF4-FFF2-40B4-BE49-F238E27FC236}">
                <a16:creationId xmlns:a16="http://schemas.microsoft.com/office/drawing/2014/main" id="{A440ADF1-187D-4245-3984-9B09DB7038B9}"/>
              </a:ext>
            </a:extLst>
          </p:cNvPr>
          <p:cNvSpPr>
            <a:spLocks noGrp="1"/>
          </p:cNvSpPr>
          <p:nvPr>
            <p:ph idx="1"/>
          </p:nvPr>
        </p:nvSpPr>
        <p:spPr>
          <a:xfrm>
            <a:off x="838200" y="1150374"/>
            <a:ext cx="11003280" cy="5397910"/>
          </a:xfrm>
        </p:spPr>
        <p:txBody>
          <a:bodyPr>
            <a:normAutofit lnSpcReduction="10000"/>
          </a:bodyPr>
          <a:lstStyle/>
          <a:p>
            <a:pPr marL="1828800" lvl="4" indent="0">
              <a:buNone/>
            </a:pPr>
            <a:r>
              <a:rPr lang="en-US" sz="2800" i="1" dirty="0"/>
              <a:t>“Don’t just use AI, train it to work your way”</a:t>
            </a:r>
          </a:p>
          <a:p>
            <a:pPr marL="1828800" lvl="4" indent="0">
              <a:buNone/>
            </a:pPr>
            <a:endParaRPr lang="en-US" sz="2600" i="1" dirty="0"/>
          </a:p>
          <a:p>
            <a:pPr marL="1828800" lvl="4" indent="0" algn="r">
              <a:buNone/>
            </a:pPr>
            <a:r>
              <a:rPr lang="en-US" sz="2600" dirty="0"/>
              <a:t>This stage is about building </a:t>
            </a:r>
            <a:r>
              <a:rPr lang="en-US" sz="2600" b="1" dirty="0"/>
              <a:t>reliable workflows </a:t>
            </a:r>
            <a:r>
              <a:rPr lang="en-US" sz="2600" dirty="0"/>
              <a:t>and </a:t>
            </a:r>
            <a:r>
              <a:rPr lang="en-US" sz="2600" b="1" dirty="0"/>
              <a:t>custom GPTs</a:t>
            </a:r>
            <a:r>
              <a:rPr lang="en-US" sz="2600" dirty="0"/>
              <a:t> that reflect </a:t>
            </a:r>
            <a:r>
              <a:rPr lang="en-US" sz="2600" b="1" dirty="0"/>
              <a:t>your business</a:t>
            </a:r>
            <a:r>
              <a:rPr lang="en-US" sz="2600" dirty="0"/>
              <a:t>, not just generic outputs.</a:t>
            </a:r>
          </a:p>
          <a:p>
            <a:pPr marL="1828800" lvl="4" indent="0" algn="r">
              <a:buNone/>
            </a:pPr>
            <a:endParaRPr lang="en-US" sz="2600" i="1" dirty="0"/>
          </a:p>
          <a:p>
            <a:pPr marL="0" indent="0">
              <a:buNone/>
            </a:pPr>
            <a:r>
              <a:rPr lang="en-US" sz="2400" b="1" dirty="0"/>
              <a:t>Workflows</a:t>
            </a:r>
            <a:r>
              <a:rPr lang="en-US" sz="2400" dirty="0"/>
              <a:t> are a series of individual tasks related to an outcome/output.</a:t>
            </a:r>
          </a:p>
          <a:p>
            <a:pPr marL="0" indent="0">
              <a:buNone/>
            </a:pPr>
            <a:endParaRPr lang="en-US" sz="2400" dirty="0"/>
          </a:p>
          <a:p>
            <a:pPr marL="0" indent="0">
              <a:buNone/>
            </a:pPr>
            <a:r>
              <a:rPr lang="en-US" sz="2400" dirty="0"/>
              <a:t>You already </a:t>
            </a:r>
            <a:r>
              <a:rPr lang="en-US" sz="2400" b="1" dirty="0"/>
              <a:t>integrate</a:t>
            </a:r>
            <a:r>
              <a:rPr lang="en-US" sz="2400" dirty="0"/>
              <a:t> multiple (multimodal) platforms </a:t>
            </a:r>
            <a:r>
              <a:rPr lang="en-US" sz="2000" dirty="0"/>
              <a:t>(calendar, CRM, pics, docs, </a:t>
            </a:r>
            <a:r>
              <a:rPr lang="en-US" sz="2000" dirty="0" err="1"/>
              <a:t>etc</a:t>
            </a:r>
            <a:r>
              <a:rPr lang="en-US" sz="2000" dirty="0"/>
              <a:t>).  </a:t>
            </a:r>
            <a:endParaRPr lang="en-US" sz="2400" dirty="0"/>
          </a:p>
          <a:p>
            <a:pPr marL="0" indent="0">
              <a:buNone/>
            </a:pPr>
            <a:endParaRPr lang="en-US" sz="2400" dirty="0"/>
          </a:p>
          <a:p>
            <a:pPr marL="0" indent="0">
              <a:buNone/>
            </a:pPr>
            <a:r>
              <a:rPr lang="en-US" sz="2400" b="1" dirty="0"/>
              <a:t>GPTs</a:t>
            </a:r>
            <a:r>
              <a:rPr lang="en-US" sz="2400" dirty="0"/>
              <a:t>: pre-trained assistants with your instructions, parameters, tone &amp; knowledge. </a:t>
            </a:r>
          </a:p>
          <a:p>
            <a:pPr marL="0" indent="0">
              <a:buNone/>
            </a:pPr>
            <a:endParaRPr lang="en-US" sz="2600" dirty="0"/>
          </a:p>
          <a:p>
            <a:pPr marL="0" indent="0" algn="r">
              <a:buNone/>
            </a:pPr>
            <a:r>
              <a:rPr lang="en-US" sz="2600" b="1" dirty="0"/>
              <a:t>Consistency, efficiency, and personalization — AI shaped around your workflows, not the other way around.</a:t>
            </a:r>
          </a:p>
        </p:txBody>
      </p:sp>
    </p:spTree>
    <p:extLst>
      <p:ext uri="{BB962C8B-B14F-4D97-AF65-F5344CB8AC3E}">
        <p14:creationId xmlns:p14="http://schemas.microsoft.com/office/powerpoint/2010/main" val="668268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65191-AA11-E07C-213B-F36B1C3D7FC2}"/>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9C8A463-EF3E-BBCB-1821-050073EBA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9B188B-74DC-8FDA-690A-2B99AA5B7272}"/>
              </a:ext>
            </a:extLst>
          </p:cNvPr>
          <p:cNvSpPr>
            <a:spLocks noGrp="1"/>
          </p:cNvSpPr>
          <p:nvPr>
            <p:ph type="title"/>
          </p:nvPr>
        </p:nvSpPr>
        <p:spPr>
          <a:xfrm>
            <a:off x="2251586" y="0"/>
            <a:ext cx="9102213" cy="943898"/>
          </a:xfrm>
        </p:spPr>
        <p:txBody>
          <a:bodyPr>
            <a:normAutofit/>
          </a:bodyPr>
          <a:lstStyle/>
          <a:p>
            <a:r>
              <a:rPr lang="en-US" dirty="0"/>
              <a:t>From Tasks to Workflows</a:t>
            </a:r>
          </a:p>
        </p:txBody>
      </p:sp>
      <p:sp>
        <p:nvSpPr>
          <p:cNvPr id="3" name="Content Placeholder 2">
            <a:extLst>
              <a:ext uri="{FF2B5EF4-FFF2-40B4-BE49-F238E27FC236}">
                <a16:creationId xmlns:a16="http://schemas.microsoft.com/office/drawing/2014/main" id="{3D32145F-B8F2-22FA-D864-AC68E24AC3FD}"/>
              </a:ext>
            </a:extLst>
          </p:cNvPr>
          <p:cNvSpPr>
            <a:spLocks noGrp="1"/>
          </p:cNvSpPr>
          <p:nvPr>
            <p:ph idx="1"/>
          </p:nvPr>
        </p:nvSpPr>
        <p:spPr>
          <a:xfrm>
            <a:off x="324052" y="2637322"/>
            <a:ext cx="5691738" cy="3910961"/>
          </a:xfrm>
        </p:spPr>
        <p:txBody>
          <a:bodyPr>
            <a:normAutofit/>
          </a:bodyPr>
          <a:lstStyle/>
          <a:p>
            <a:pPr marL="0" indent="0">
              <a:buNone/>
            </a:pPr>
            <a:r>
              <a:rPr lang="en-US" sz="2400" b="1" dirty="0"/>
              <a:t>Repetitive/Time-Consuming Tasks </a:t>
            </a:r>
          </a:p>
          <a:p>
            <a:pPr lvl="1"/>
            <a:r>
              <a:rPr lang="en-US" dirty="0"/>
              <a:t>Email management and responses</a:t>
            </a:r>
          </a:p>
          <a:p>
            <a:pPr lvl="1"/>
            <a:r>
              <a:rPr lang="en-US" dirty="0"/>
              <a:t>Social media posting and scheduling</a:t>
            </a:r>
          </a:p>
          <a:p>
            <a:pPr lvl="1"/>
            <a:r>
              <a:rPr lang="en-US" dirty="0"/>
              <a:t>Data entry and organization</a:t>
            </a:r>
          </a:p>
          <a:p>
            <a:pPr marL="0" indent="0">
              <a:spcBef>
                <a:spcPts val="1200"/>
              </a:spcBef>
              <a:buNone/>
            </a:pPr>
            <a:r>
              <a:rPr lang="en-US" sz="2400" b="1" dirty="0"/>
              <a:t>Tasks You Dislike or Avoid </a:t>
            </a:r>
          </a:p>
          <a:p>
            <a:pPr lvl="1"/>
            <a:r>
              <a:rPr lang="en-US" dirty="0"/>
              <a:t>Writing product descriptions</a:t>
            </a:r>
          </a:p>
          <a:p>
            <a:pPr lvl="1"/>
            <a:r>
              <a:rPr lang="en-US" dirty="0"/>
              <a:t>Formatting documents/presentations</a:t>
            </a:r>
          </a:p>
          <a:p>
            <a:pPr lvl="1"/>
            <a:r>
              <a:rPr lang="en-US" dirty="0"/>
              <a:t>Following up with cold leads</a:t>
            </a:r>
          </a:p>
        </p:txBody>
      </p:sp>
      <p:sp>
        <p:nvSpPr>
          <p:cNvPr id="6" name="Content Placeholder 2">
            <a:extLst>
              <a:ext uri="{FF2B5EF4-FFF2-40B4-BE49-F238E27FC236}">
                <a16:creationId xmlns:a16="http://schemas.microsoft.com/office/drawing/2014/main" id="{6D2B9C47-3E9F-6708-DCF8-F9C64B3548AA}"/>
              </a:ext>
            </a:extLst>
          </p:cNvPr>
          <p:cNvSpPr txBox="1">
            <a:spLocks/>
          </p:cNvSpPr>
          <p:nvPr/>
        </p:nvSpPr>
        <p:spPr>
          <a:xfrm>
            <a:off x="6176213" y="2560320"/>
            <a:ext cx="5768740" cy="3987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High-Value Tasks Needing Enhancement </a:t>
            </a:r>
          </a:p>
          <a:p>
            <a:pPr lvl="1"/>
            <a:r>
              <a:rPr lang="en-US" dirty="0"/>
              <a:t>Customer proposal creation</a:t>
            </a:r>
          </a:p>
          <a:p>
            <a:pPr lvl="1"/>
            <a:r>
              <a:rPr lang="en-US" dirty="0"/>
              <a:t>Competitor research and analysis</a:t>
            </a:r>
          </a:p>
          <a:p>
            <a:pPr lvl="1"/>
            <a:r>
              <a:rPr lang="en-US" dirty="0"/>
              <a:t>Strategic planning documents</a:t>
            </a:r>
          </a:p>
          <a:p>
            <a:pPr marL="0" indent="0">
              <a:spcBef>
                <a:spcPts val="1200"/>
              </a:spcBef>
              <a:buNone/>
            </a:pPr>
            <a:r>
              <a:rPr lang="en-US" sz="2400" b="1" dirty="0"/>
              <a:t>Mission-Critical Tasks That Need Quality </a:t>
            </a:r>
          </a:p>
          <a:p>
            <a:pPr lvl="1"/>
            <a:r>
              <a:rPr lang="en-US" dirty="0"/>
              <a:t>Customer support responses</a:t>
            </a:r>
          </a:p>
          <a:p>
            <a:pPr lvl="1"/>
            <a:r>
              <a:rPr lang="en-US" dirty="0"/>
              <a:t>Investment/financial analysis</a:t>
            </a:r>
          </a:p>
          <a:p>
            <a:pPr lvl="1"/>
            <a:r>
              <a:rPr lang="en-US" dirty="0"/>
              <a:t>Legal/compliance document review</a:t>
            </a:r>
          </a:p>
        </p:txBody>
      </p:sp>
      <p:sp>
        <p:nvSpPr>
          <p:cNvPr id="8" name="TextBox 7">
            <a:extLst>
              <a:ext uri="{FF2B5EF4-FFF2-40B4-BE49-F238E27FC236}">
                <a16:creationId xmlns:a16="http://schemas.microsoft.com/office/drawing/2014/main" id="{DF5C45BA-A11A-3AD6-1E16-BC9A06FD022A}"/>
              </a:ext>
            </a:extLst>
          </p:cNvPr>
          <p:cNvSpPr txBox="1"/>
          <p:nvPr/>
        </p:nvSpPr>
        <p:spPr>
          <a:xfrm>
            <a:off x="2059807" y="1315628"/>
            <a:ext cx="9293992" cy="954107"/>
          </a:xfrm>
          <a:prstGeom prst="rect">
            <a:avLst/>
          </a:prstGeom>
          <a:noFill/>
        </p:spPr>
        <p:txBody>
          <a:bodyPr wrap="square">
            <a:spAutoFit/>
          </a:bodyPr>
          <a:lstStyle/>
          <a:p>
            <a:pPr algn="ctr"/>
            <a:r>
              <a:rPr lang="en-US" sz="2800" i="1" dirty="0"/>
              <a:t>“Identify where AI actually saves time or reduces errors, </a:t>
            </a:r>
          </a:p>
          <a:p>
            <a:pPr algn="ctr"/>
            <a:r>
              <a:rPr lang="en-US" sz="2800" i="1" dirty="0"/>
              <a:t>how AI works for you.”</a:t>
            </a:r>
          </a:p>
        </p:txBody>
      </p:sp>
    </p:spTree>
    <p:extLst>
      <p:ext uri="{BB962C8B-B14F-4D97-AF65-F5344CB8AC3E}">
        <p14:creationId xmlns:p14="http://schemas.microsoft.com/office/powerpoint/2010/main" val="3135459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BC194-ECA3-0D3B-15D9-EC7FD6F620FD}"/>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D9832276-67FA-55C3-08EE-CB763FEA7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24B481A-CE82-4023-BAE6-40ECC6E68461}"/>
              </a:ext>
            </a:extLst>
          </p:cNvPr>
          <p:cNvSpPr>
            <a:spLocks noGrp="1"/>
          </p:cNvSpPr>
          <p:nvPr>
            <p:ph type="title"/>
          </p:nvPr>
        </p:nvSpPr>
        <p:spPr>
          <a:xfrm>
            <a:off x="2251586" y="0"/>
            <a:ext cx="9940414" cy="943898"/>
          </a:xfrm>
        </p:spPr>
        <p:txBody>
          <a:bodyPr>
            <a:normAutofit/>
          </a:bodyPr>
          <a:lstStyle/>
          <a:p>
            <a:r>
              <a:rPr lang="en-US" dirty="0"/>
              <a:t>Responsibility Reminder</a:t>
            </a:r>
          </a:p>
        </p:txBody>
      </p:sp>
      <p:sp>
        <p:nvSpPr>
          <p:cNvPr id="3" name="Content Placeholder 2">
            <a:extLst>
              <a:ext uri="{FF2B5EF4-FFF2-40B4-BE49-F238E27FC236}">
                <a16:creationId xmlns:a16="http://schemas.microsoft.com/office/drawing/2014/main" id="{0A3EF53A-12D2-FB6C-BC9E-BAB1F2D28E5D}"/>
              </a:ext>
            </a:extLst>
          </p:cNvPr>
          <p:cNvSpPr>
            <a:spLocks noGrp="1"/>
          </p:cNvSpPr>
          <p:nvPr>
            <p:ph idx="1"/>
          </p:nvPr>
        </p:nvSpPr>
        <p:spPr>
          <a:xfrm>
            <a:off x="838200" y="1582994"/>
            <a:ext cx="11196484" cy="4593969"/>
          </a:xfrm>
        </p:spPr>
        <p:txBody>
          <a:bodyPr>
            <a:normAutofit/>
          </a:bodyPr>
          <a:lstStyle/>
          <a:p>
            <a:pPr marL="2286000" lvl="5" indent="0">
              <a:buNone/>
            </a:pPr>
            <a:r>
              <a:rPr lang="en-US" sz="2800" i="1" dirty="0"/>
              <a:t>“Own Your Outputs, and be Respectful”</a:t>
            </a:r>
          </a:p>
          <a:p>
            <a:pPr lvl="5"/>
            <a:endParaRPr lang="en-US" sz="2400" dirty="0"/>
          </a:p>
          <a:p>
            <a:pPr marL="0" indent="0">
              <a:buNone/>
            </a:pPr>
            <a:endParaRPr lang="en-US" b="1" dirty="0"/>
          </a:p>
          <a:p>
            <a:pPr marL="0" indent="0">
              <a:buNone/>
            </a:pPr>
            <a:r>
              <a:rPr lang="en-US" sz="2600" b="1" dirty="0"/>
              <a:t>AI isn’t here to make you lazy – it’s here to make you better. </a:t>
            </a:r>
          </a:p>
          <a:p>
            <a:r>
              <a:rPr lang="en-US" sz="2400" dirty="0"/>
              <a:t>If you blindly copy-paste AI work, it shows. And its on YOU. </a:t>
            </a:r>
          </a:p>
          <a:p>
            <a:r>
              <a:rPr lang="en-US" sz="2400" dirty="0"/>
              <a:t>Review, revise [pause] and put your voice into everything AI touches. </a:t>
            </a:r>
          </a:p>
          <a:p>
            <a:r>
              <a:rPr lang="en-US" sz="2400" dirty="0"/>
              <a:t>Always keep the human-in-the-loop. Human-AI sandwich. </a:t>
            </a:r>
          </a:p>
          <a:p>
            <a:endParaRPr lang="en-US" dirty="0"/>
          </a:p>
          <a:p>
            <a:pPr marL="0" indent="0" algn="r">
              <a:buNone/>
            </a:pPr>
            <a:r>
              <a:rPr lang="en-US" sz="2600" dirty="0"/>
              <a:t>Also, please, don’t record people without their consent! </a:t>
            </a:r>
          </a:p>
        </p:txBody>
      </p:sp>
    </p:spTree>
    <p:extLst>
      <p:ext uri="{BB962C8B-B14F-4D97-AF65-F5344CB8AC3E}">
        <p14:creationId xmlns:p14="http://schemas.microsoft.com/office/powerpoint/2010/main" val="1578638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58D6-4AFF-6B57-27E5-157B965AD42C}"/>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66FF233A-5E45-E7F8-F119-F0EC13DE16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8FDC0963-E9DB-39B3-8B0C-E17D4F7067B2}"/>
              </a:ext>
            </a:extLst>
          </p:cNvPr>
          <p:cNvSpPr>
            <a:spLocks noGrp="1"/>
          </p:cNvSpPr>
          <p:nvPr>
            <p:ph type="title"/>
          </p:nvPr>
        </p:nvSpPr>
        <p:spPr>
          <a:xfrm>
            <a:off x="838199" y="365125"/>
            <a:ext cx="10829925" cy="1325563"/>
          </a:xfrm>
        </p:spPr>
        <p:txBody>
          <a:bodyPr>
            <a:normAutofit/>
          </a:bodyPr>
          <a:lstStyle/>
          <a:p>
            <a:r>
              <a:rPr lang="en-US" sz="3600" dirty="0">
                <a:solidFill>
                  <a:srgbClr val="052449"/>
                </a:solidFill>
                <a:highlight>
                  <a:srgbClr val="FCEAD3"/>
                </a:highlight>
              </a:rPr>
              <a:t>That Was </a:t>
            </a:r>
            <a:r>
              <a:rPr lang="en-US" sz="3600" b="1" dirty="0">
                <a:solidFill>
                  <a:srgbClr val="052449"/>
                </a:solidFill>
                <a:highlight>
                  <a:srgbClr val="FCEAD3"/>
                </a:highlight>
              </a:rPr>
              <a:t>Adoption</a:t>
            </a:r>
            <a:r>
              <a:rPr lang="en-US" sz="3600" dirty="0">
                <a:solidFill>
                  <a:srgbClr val="052449"/>
                </a:solidFill>
                <a:highlight>
                  <a:srgbClr val="FCEAD3"/>
                </a:highlight>
              </a:rPr>
              <a:t>…</a:t>
            </a:r>
          </a:p>
        </p:txBody>
      </p:sp>
      <p:sp>
        <p:nvSpPr>
          <p:cNvPr id="3" name="Content Placeholder 2">
            <a:extLst>
              <a:ext uri="{FF2B5EF4-FFF2-40B4-BE49-F238E27FC236}">
                <a16:creationId xmlns:a16="http://schemas.microsoft.com/office/drawing/2014/main" id="{0C4D345D-F6DE-8201-2F23-EAE2DA4FF6A0}"/>
              </a:ext>
            </a:extLst>
          </p:cNvPr>
          <p:cNvSpPr>
            <a:spLocks noGrp="1"/>
          </p:cNvSpPr>
          <p:nvPr>
            <p:ph idx="1"/>
          </p:nvPr>
        </p:nvSpPr>
        <p:spPr>
          <a:xfrm>
            <a:off x="838199" y="1825624"/>
            <a:ext cx="10651067" cy="5032376"/>
          </a:xfrm>
        </p:spPr>
        <p:txBody>
          <a:bodyPr vert="horz" lIns="91440" tIns="45720" rIns="91440" bIns="45720" rtlCol="0" anchor="t">
            <a:normAutofit/>
          </a:bodyPr>
          <a:lstStyle/>
          <a:p>
            <a:pPr marL="0" indent="0">
              <a:buNone/>
            </a:pPr>
            <a:r>
              <a:rPr lang="en-US" i="1" u="sng" dirty="0"/>
              <a:t>Consistency</a:t>
            </a:r>
            <a:r>
              <a:rPr lang="en-US" i="1" dirty="0"/>
              <a:t> and </a:t>
            </a:r>
            <a:r>
              <a:rPr lang="en-US" i="1" u="sng" dirty="0"/>
              <a:t>Refinement</a:t>
            </a:r>
            <a:r>
              <a:rPr lang="en-US" i="1" dirty="0"/>
              <a:t> drive progress!</a:t>
            </a: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lgn="r">
              <a:buNone/>
            </a:pPr>
            <a:r>
              <a:rPr lang="en-US" i="1" dirty="0">
                <a:solidFill>
                  <a:srgbClr val="052449"/>
                </a:solidFill>
                <a:highlight>
                  <a:srgbClr val="FCEAD3"/>
                </a:highlight>
              </a:rPr>
              <a:t>Up Next: </a:t>
            </a:r>
            <a:r>
              <a:rPr lang="en-US" b="1" i="1" dirty="0">
                <a:solidFill>
                  <a:srgbClr val="052449"/>
                </a:solidFill>
                <a:highlight>
                  <a:srgbClr val="FCEAD3"/>
                </a:highlight>
              </a:rPr>
              <a:t>Integration</a:t>
            </a:r>
          </a:p>
        </p:txBody>
      </p:sp>
    </p:spTree>
    <p:extLst>
      <p:ext uri="{BB962C8B-B14F-4D97-AF65-F5344CB8AC3E}">
        <p14:creationId xmlns:p14="http://schemas.microsoft.com/office/powerpoint/2010/main" val="4235802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88D6C-8602-84BD-EFC3-7C790BEAFC70}"/>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7298B11-DA2B-9827-0953-02FC059B7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A0C2DF54-4D33-3AAC-A94F-5BE97ECFCE72}"/>
              </a:ext>
            </a:extLst>
          </p:cNvPr>
          <p:cNvSpPr>
            <a:spLocks noGrp="1"/>
          </p:cNvSpPr>
          <p:nvPr>
            <p:ph type="title"/>
          </p:nvPr>
        </p:nvSpPr>
        <p:spPr>
          <a:xfrm>
            <a:off x="838199" y="365125"/>
            <a:ext cx="10829925" cy="1325563"/>
          </a:xfrm>
        </p:spPr>
        <p:txBody>
          <a:bodyPr>
            <a:normAutofit/>
          </a:bodyPr>
          <a:lstStyle/>
          <a:p>
            <a:r>
              <a:rPr lang="en-US" sz="3600" dirty="0">
                <a:highlight>
                  <a:srgbClr val="FCEAD3"/>
                </a:highlight>
              </a:rPr>
              <a:t>AI Is Now a Core Part of Your Business</a:t>
            </a:r>
          </a:p>
        </p:txBody>
      </p:sp>
      <p:sp>
        <p:nvSpPr>
          <p:cNvPr id="3" name="Content Placeholder 2">
            <a:extLst>
              <a:ext uri="{FF2B5EF4-FFF2-40B4-BE49-F238E27FC236}">
                <a16:creationId xmlns:a16="http://schemas.microsoft.com/office/drawing/2014/main" id="{7D20A0AE-7877-F690-E59F-A5E7B9FBFC12}"/>
              </a:ext>
            </a:extLst>
          </p:cNvPr>
          <p:cNvSpPr>
            <a:spLocks noGrp="1"/>
          </p:cNvSpPr>
          <p:nvPr>
            <p:ph idx="1"/>
          </p:nvPr>
        </p:nvSpPr>
        <p:spPr>
          <a:xfrm>
            <a:off x="838200" y="1825625"/>
            <a:ext cx="10515600" cy="4667250"/>
          </a:xfrm>
        </p:spPr>
        <p:txBody>
          <a:bodyPr vert="horz" lIns="91440" tIns="45720" rIns="91440" bIns="45720" rtlCol="0" anchor="t">
            <a:normAutofit fontScale="92500"/>
          </a:bodyPr>
          <a:lstStyle/>
          <a:p>
            <a:pPr marL="0" indent="0">
              <a:buNone/>
            </a:pPr>
            <a:r>
              <a:rPr lang="en-US" sz="3000" b="1" u="sng" dirty="0">
                <a:solidFill>
                  <a:srgbClr val="052449"/>
                </a:solidFill>
                <a:highlight>
                  <a:srgbClr val="FCEAD3"/>
                </a:highlight>
              </a:rPr>
              <a:t>STAGE 4: Integration</a:t>
            </a:r>
          </a:p>
          <a:p>
            <a:pPr marL="0" indent="0" algn="r">
              <a:buNone/>
            </a:pPr>
            <a:r>
              <a:rPr lang="en-US" sz="2600" dirty="0"/>
              <a:t>AI is built into how you work. Your team runs on repeatable systems that save time, improve quality, and keep getting better. You refine what works and use AI to think, plan, and delegate.</a:t>
            </a:r>
          </a:p>
          <a:p>
            <a:pPr marL="0" indent="0">
              <a:buNone/>
            </a:pPr>
            <a:r>
              <a:rPr lang="en-US" sz="3000" b="1" dirty="0"/>
              <a:t>What to work on:</a:t>
            </a:r>
          </a:p>
          <a:p>
            <a:pPr>
              <a:buFont typeface="Wingdings" panose="05000000000000000000" pitchFamily="2" charset="2"/>
              <a:buChar char="ü"/>
            </a:pPr>
            <a:r>
              <a:rPr lang="en-US" sz="2600" b="1" dirty="0"/>
              <a:t> Measuring ROI </a:t>
            </a:r>
            <a:r>
              <a:rPr lang="en-US" sz="2600" dirty="0"/>
              <a:t>– Track the value AI brings to your business</a:t>
            </a:r>
          </a:p>
          <a:p>
            <a:pPr>
              <a:buFont typeface="Wingdings" panose="05000000000000000000" pitchFamily="2" charset="2"/>
              <a:buChar char="ü"/>
            </a:pPr>
            <a:r>
              <a:rPr lang="en-US" sz="2600" b="1" dirty="0"/>
              <a:t> Shadow AI </a:t>
            </a:r>
            <a:r>
              <a:rPr lang="en-US" sz="2600" dirty="0"/>
              <a:t>– Identify and manage unofficial AI use in your org</a:t>
            </a:r>
          </a:p>
          <a:p>
            <a:pPr>
              <a:buFont typeface="Wingdings" panose="05000000000000000000" pitchFamily="2" charset="2"/>
              <a:buChar char="ü"/>
            </a:pPr>
            <a:r>
              <a:rPr lang="en-US" sz="2600" b="1" dirty="0"/>
              <a:t> Training Teams &amp; Creating Policies </a:t>
            </a:r>
            <a:r>
              <a:rPr lang="en-US" sz="2600" dirty="0"/>
              <a:t>– Build skills and clear guidelines</a:t>
            </a:r>
          </a:p>
          <a:p>
            <a:pPr>
              <a:spcAft>
                <a:spcPts val="1200"/>
              </a:spcAft>
              <a:buFont typeface="Wingdings" panose="05000000000000000000" pitchFamily="2" charset="2"/>
              <a:buChar char="ü"/>
            </a:pPr>
            <a:r>
              <a:rPr lang="en-US" sz="2600" b="1" dirty="0"/>
              <a:t> Strategic Planning &amp; Long-Term Considerations </a:t>
            </a:r>
            <a:r>
              <a:rPr lang="en-US" sz="2600" dirty="0"/>
              <a:t>– Keep AI aligned over time</a:t>
            </a:r>
            <a:endParaRPr lang="en-US" sz="2400" dirty="0"/>
          </a:p>
          <a:p>
            <a:pPr marL="0" indent="0" algn="r">
              <a:spcBef>
                <a:spcPts val="1200"/>
              </a:spcBef>
              <a:buNone/>
            </a:pPr>
            <a:r>
              <a:rPr lang="en-US" sz="2600" b="1" i="1" dirty="0">
                <a:solidFill>
                  <a:srgbClr val="052449"/>
                </a:solidFill>
                <a:highlight>
                  <a:srgbClr val="FCEAD3"/>
                </a:highlight>
              </a:rPr>
              <a:t>“This is just how we operate now—and we keep tweaking it to stay sharp.”</a:t>
            </a:r>
            <a:endParaRPr lang="en-US" sz="2600" i="1" dirty="0">
              <a:solidFill>
                <a:srgbClr val="052449"/>
              </a:solidFill>
              <a:highlight>
                <a:srgbClr val="FCEAD3"/>
              </a:highlight>
            </a:endParaRPr>
          </a:p>
        </p:txBody>
      </p:sp>
    </p:spTree>
    <p:extLst>
      <p:ext uri="{BB962C8B-B14F-4D97-AF65-F5344CB8AC3E}">
        <p14:creationId xmlns:p14="http://schemas.microsoft.com/office/powerpoint/2010/main" val="311831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3FD8-2ECB-CA43-87FD-C10A1941C593}"/>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6BBF7242-0219-3F0E-D513-381F440B6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A6D476-51DF-703A-A0C5-601DB0CE5400}"/>
              </a:ext>
            </a:extLst>
          </p:cNvPr>
          <p:cNvSpPr>
            <a:spLocks noGrp="1"/>
          </p:cNvSpPr>
          <p:nvPr>
            <p:ph type="title"/>
          </p:nvPr>
        </p:nvSpPr>
        <p:spPr>
          <a:xfrm>
            <a:off x="2251586" y="0"/>
            <a:ext cx="9940414" cy="943898"/>
          </a:xfrm>
        </p:spPr>
        <p:txBody>
          <a:bodyPr>
            <a:normAutofit/>
          </a:bodyPr>
          <a:lstStyle/>
          <a:p>
            <a:r>
              <a:rPr lang="en-US" dirty="0"/>
              <a:t>Hidden Risk: Shadow AI </a:t>
            </a:r>
            <a:r>
              <a:rPr lang="en-US" sz="3100" dirty="0"/>
              <a:t>(and how to lead through it)</a:t>
            </a:r>
            <a:endParaRPr lang="en-US" dirty="0"/>
          </a:p>
        </p:txBody>
      </p:sp>
      <p:sp>
        <p:nvSpPr>
          <p:cNvPr id="3" name="Content Placeholder 2">
            <a:extLst>
              <a:ext uri="{FF2B5EF4-FFF2-40B4-BE49-F238E27FC236}">
                <a16:creationId xmlns:a16="http://schemas.microsoft.com/office/drawing/2014/main" id="{DD2729D9-92C7-B092-6D11-B9C84117F061}"/>
              </a:ext>
            </a:extLst>
          </p:cNvPr>
          <p:cNvSpPr>
            <a:spLocks noGrp="1"/>
          </p:cNvSpPr>
          <p:nvPr>
            <p:ph idx="1"/>
          </p:nvPr>
        </p:nvSpPr>
        <p:spPr>
          <a:xfrm>
            <a:off x="838200" y="1356852"/>
            <a:ext cx="11196484" cy="5112774"/>
          </a:xfrm>
        </p:spPr>
        <p:txBody>
          <a:bodyPr>
            <a:normAutofit lnSpcReduction="10000"/>
          </a:bodyPr>
          <a:lstStyle/>
          <a:p>
            <a:pPr marL="1371600" lvl="3" indent="0">
              <a:buNone/>
            </a:pPr>
            <a:r>
              <a:rPr lang="en-US" sz="2800" i="1" dirty="0"/>
              <a:t>“Know it or not, someone in your business is already using AI”</a:t>
            </a:r>
          </a:p>
          <a:p>
            <a:pPr lvl="5"/>
            <a:endParaRPr lang="en-US" sz="2600" dirty="0"/>
          </a:p>
          <a:p>
            <a:pPr marL="914400" lvl="2" indent="0" algn="r">
              <a:buNone/>
            </a:pPr>
            <a:r>
              <a:rPr lang="en-US" sz="2600" dirty="0"/>
              <a:t>Shadow AI = employees using free, unapproved tools. Left unmanaged, it can leak data, create liability, and produce inconsistent results.</a:t>
            </a:r>
          </a:p>
          <a:p>
            <a:pPr marL="0" indent="0">
              <a:buNone/>
            </a:pPr>
            <a:endParaRPr lang="en-US" sz="2600" dirty="0"/>
          </a:p>
          <a:p>
            <a:pPr marL="0" indent="0">
              <a:buNone/>
            </a:pPr>
            <a:r>
              <a:rPr lang="en-US" sz="2600" b="1" dirty="0"/>
              <a:t>The solutions isn’t to ban AI…</a:t>
            </a:r>
          </a:p>
          <a:p>
            <a:pPr marL="0" indent="0" algn="r">
              <a:spcBef>
                <a:spcPts val="0"/>
              </a:spcBef>
              <a:buNone/>
            </a:pPr>
            <a:r>
              <a:rPr lang="en-US" sz="2600" b="1" dirty="0"/>
              <a:t> …it’s to lead AI use, with simple bottom-up (and top-down) policies.</a:t>
            </a:r>
          </a:p>
          <a:p>
            <a:pPr marL="0" indent="0">
              <a:buNone/>
            </a:pPr>
            <a:endParaRPr lang="en-US" sz="2600" dirty="0"/>
          </a:p>
          <a:p>
            <a:pPr marL="0" indent="0">
              <a:buNone/>
            </a:pPr>
            <a:r>
              <a:rPr lang="en-US" sz="2600" b="1" dirty="0"/>
              <a:t>Start the conversation. </a:t>
            </a:r>
          </a:p>
          <a:p>
            <a:pPr marL="0" indent="0" algn="r">
              <a:buNone/>
            </a:pPr>
            <a:r>
              <a:rPr lang="en-US" sz="2600" u="sng" dirty="0"/>
              <a:t>Ask your staff</a:t>
            </a:r>
            <a:r>
              <a:rPr lang="en-US" sz="2600" dirty="0"/>
              <a:t>: </a:t>
            </a:r>
            <a:r>
              <a:rPr lang="en-US" sz="2600" i="1" dirty="0"/>
              <a:t>“How are you using AI today?”</a:t>
            </a:r>
            <a:r>
              <a:rPr lang="en-US" sz="2600" dirty="0"/>
              <a:t> Build strategy from there!</a:t>
            </a:r>
          </a:p>
          <a:p>
            <a:r>
              <a:rPr lang="en-US" sz="2400" dirty="0"/>
              <a:t>Create a safe, approved tool list.</a:t>
            </a:r>
          </a:p>
          <a:p>
            <a:r>
              <a:rPr lang="en-US" sz="2400" dirty="0"/>
              <a:t>Set 2–3 simple rules (no sensitive data, review outputs, keep records).</a:t>
            </a:r>
            <a:r>
              <a:rPr lang="en-US" sz="2600" dirty="0"/>
              <a:t> </a:t>
            </a:r>
          </a:p>
        </p:txBody>
      </p:sp>
    </p:spTree>
    <p:extLst>
      <p:ext uri="{BB962C8B-B14F-4D97-AF65-F5344CB8AC3E}">
        <p14:creationId xmlns:p14="http://schemas.microsoft.com/office/powerpoint/2010/main" val="27954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1FC74-6BC1-1BCC-478E-E8560B249F56}"/>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72DC5087-34BA-CD97-D4B5-E97DA0997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5F0ACE-8326-CF52-2CD8-EA2E85A363FF}"/>
              </a:ext>
            </a:extLst>
          </p:cNvPr>
          <p:cNvSpPr>
            <a:spLocks noGrp="1"/>
          </p:cNvSpPr>
          <p:nvPr>
            <p:ph type="title"/>
          </p:nvPr>
        </p:nvSpPr>
        <p:spPr>
          <a:xfrm>
            <a:off x="2251586" y="0"/>
            <a:ext cx="9102213" cy="943898"/>
          </a:xfrm>
        </p:spPr>
        <p:txBody>
          <a:bodyPr>
            <a:normAutofit/>
          </a:bodyPr>
          <a:lstStyle/>
          <a:p>
            <a:r>
              <a:rPr lang="en-US" dirty="0"/>
              <a:t>Train Your Team &amp; Build AI Policies </a:t>
            </a:r>
          </a:p>
        </p:txBody>
      </p:sp>
      <p:sp>
        <p:nvSpPr>
          <p:cNvPr id="3" name="Content Placeholder 2">
            <a:extLst>
              <a:ext uri="{FF2B5EF4-FFF2-40B4-BE49-F238E27FC236}">
                <a16:creationId xmlns:a16="http://schemas.microsoft.com/office/drawing/2014/main" id="{982452C1-E435-3CA1-8059-3198A43F426D}"/>
              </a:ext>
            </a:extLst>
          </p:cNvPr>
          <p:cNvSpPr>
            <a:spLocks noGrp="1"/>
          </p:cNvSpPr>
          <p:nvPr>
            <p:ph idx="1"/>
          </p:nvPr>
        </p:nvSpPr>
        <p:spPr>
          <a:xfrm>
            <a:off x="630936" y="1150374"/>
            <a:ext cx="10991088" cy="5397910"/>
          </a:xfrm>
        </p:spPr>
        <p:txBody>
          <a:bodyPr>
            <a:noAutofit/>
          </a:bodyPr>
          <a:lstStyle/>
          <a:p>
            <a:pPr marL="0" indent="0">
              <a:buNone/>
            </a:pPr>
            <a:r>
              <a:rPr lang="en-US" i="1" dirty="0"/>
              <a:t>		       “Your people are your talent, AI is just the tool”</a:t>
            </a:r>
          </a:p>
          <a:p>
            <a:pPr marL="1371600" lvl="3" indent="0" algn="r">
              <a:buNone/>
            </a:pPr>
            <a:endParaRPr lang="en-US" sz="2600" i="1" dirty="0"/>
          </a:p>
          <a:p>
            <a:pPr marL="457200" lvl="1" indent="0" algn="r">
              <a:buNone/>
            </a:pPr>
            <a:r>
              <a:rPr lang="en-US" sz="2600" dirty="0"/>
              <a:t>		</a:t>
            </a:r>
            <a:r>
              <a:rPr lang="en-US" dirty="0"/>
              <a:t>AI success comes from people who know how to use it wisely. Training and policies make sure </a:t>
            </a:r>
            <a:r>
              <a:rPr lang="en-US" i="1" dirty="0"/>
              <a:t>everyone</a:t>
            </a:r>
            <a:r>
              <a:rPr lang="en-US" dirty="0"/>
              <a:t> feels confident, safe, &amp; capable.</a:t>
            </a:r>
            <a:endParaRPr lang="en-US" i="1" dirty="0"/>
          </a:p>
          <a:p>
            <a:pPr marL="0" indent="0">
              <a:buNone/>
            </a:pPr>
            <a:endParaRPr lang="en-US" sz="2200" b="1" dirty="0"/>
          </a:p>
          <a:p>
            <a:r>
              <a:rPr lang="en-US" sz="2200" b="1" dirty="0"/>
              <a:t>Set a Simple AI Guide:</a:t>
            </a:r>
            <a:r>
              <a:rPr lang="en-US" sz="2200" dirty="0"/>
              <a:t> What’s okay, what’s not, and how to handle data.</a:t>
            </a:r>
          </a:p>
          <a:p>
            <a:r>
              <a:rPr lang="en-US" sz="2200" b="1" dirty="0"/>
              <a:t>Make It Everyone’s Job:</a:t>
            </a:r>
            <a:r>
              <a:rPr lang="en-US" sz="2200" dirty="0"/>
              <a:t> AI responsibility belongs to </a:t>
            </a:r>
            <a:r>
              <a:rPr lang="en-US" sz="2200" i="1" dirty="0"/>
              <a:t>every role,</a:t>
            </a:r>
            <a:r>
              <a:rPr lang="en-US" sz="2200" dirty="0"/>
              <a:t> not just IT.</a:t>
            </a:r>
          </a:p>
          <a:p>
            <a:r>
              <a:rPr lang="en-US" sz="2200" b="1" dirty="0"/>
              <a:t>Train &amp; Upskill Together:</a:t>
            </a:r>
            <a:r>
              <a:rPr lang="en-US" sz="2200" dirty="0"/>
              <a:t> Hands-on sessions keep skills fresh and confidence high.</a:t>
            </a:r>
          </a:p>
          <a:p>
            <a:r>
              <a:rPr lang="en-US" sz="2200" b="1" dirty="0"/>
              <a:t>Create Feedback Loops:</a:t>
            </a:r>
            <a:r>
              <a:rPr lang="en-US" sz="2200" dirty="0"/>
              <a:t> Share wins, flag risks, and adjust policies as AI evolves.</a:t>
            </a:r>
          </a:p>
          <a:p>
            <a:r>
              <a:rPr lang="en-US" sz="2200" b="1" dirty="0"/>
              <a:t>Keep the Conversation Open:</a:t>
            </a:r>
            <a:r>
              <a:rPr lang="en-US" sz="2200" dirty="0"/>
              <a:t> Normalize AI use: talk about what’s working, what’s not.</a:t>
            </a:r>
            <a:endParaRPr lang="en-US" sz="2600" dirty="0"/>
          </a:p>
          <a:p>
            <a:endParaRPr lang="en-US" sz="2600" dirty="0"/>
          </a:p>
          <a:p>
            <a:pPr marL="0" indent="0" algn="r">
              <a:buNone/>
            </a:pPr>
            <a:r>
              <a:rPr lang="en-US" sz="2400" b="1" dirty="0"/>
              <a:t>Clear training and policies turn AI from a risk into a real advantage.</a:t>
            </a:r>
            <a:endParaRPr lang="en-US" sz="2200" b="1" dirty="0"/>
          </a:p>
        </p:txBody>
      </p:sp>
    </p:spTree>
    <p:extLst>
      <p:ext uri="{BB962C8B-B14F-4D97-AF65-F5344CB8AC3E}">
        <p14:creationId xmlns:p14="http://schemas.microsoft.com/office/powerpoint/2010/main" val="1660362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A609-1EDE-13EB-82BF-B132CA61512B}"/>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B0CC99FD-048A-655D-0B90-04EF97331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DD9E772-6954-575F-CEA7-826CA961BDF6}"/>
              </a:ext>
            </a:extLst>
          </p:cNvPr>
          <p:cNvSpPr>
            <a:spLocks noGrp="1"/>
          </p:cNvSpPr>
          <p:nvPr>
            <p:ph type="title"/>
          </p:nvPr>
        </p:nvSpPr>
        <p:spPr>
          <a:xfrm>
            <a:off x="2251586" y="0"/>
            <a:ext cx="9102213" cy="943898"/>
          </a:xfrm>
        </p:spPr>
        <p:txBody>
          <a:bodyPr>
            <a:normAutofit/>
          </a:bodyPr>
          <a:lstStyle/>
          <a:p>
            <a:r>
              <a:rPr lang="en-US" dirty="0"/>
              <a:t>Measuring ROI with Intention</a:t>
            </a:r>
          </a:p>
        </p:txBody>
      </p:sp>
      <p:sp>
        <p:nvSpPr>
          <p:cNvPr id="3" name="Content Placeholder 2">
            <a:extLst>
              <a:ext uri="{FF2B5EF4-FFF2-40B4-BE49-F238E27FC236}">
                <a16:creationId xmlns:a16="http://schemas.microsoft.com/office/drawing/2014/main" id="{67C3D162-19D6-9620-C953-471B23DFEB39}"/>
              </a:ext>
            </a:extLst>
          </p:cNvPr>
          <p:cNvSpPr>
            <a:spLocks noGrp="1"/>
          </p:cNvSpPr>
          <p:nvPr>
            <p:ph idx="1"/>
          </p:nvPr>
        </p:nvSpPr>
        <p:spPr>
          <a:xfrm>
            <a:off x="838200" y="1150374"/>
            <a:ext cx="10975848" cy="5397910"/>
          </a:xfrm>
        </p:spPr>
        <p:txBody>
          <a:bodyPr>
            <a:normAutofit/>
          </a:bodyPr>
          <a:lstStyle/>
          <a:p>
            <a:pPr marL="1828800" lvl="4" indent="0">
              <a:buNone/>
            </a:pPr>
            <a:r>
              <a:rPr lang="en-US" sz="2800" i="1" dirty="0"/>
              <a:t>“ROI isn’t just dollars – it’s time, quality, capacity”</a:t>
            </a:r>
          </a:p>
          <a:p>
            <a:pPr marL="0" indent="0">
              <a:buNone/>
            </a:pPr>
            <a:endParaRPr lang="en-US" sz="2600" dirty="0"/>
          </a:p>
          <a:p>
            <a:pPr marL="0" indent="0" algn="r">
              <a:buNone/>
            </a:pPr>
            <a:r>
              <a:rPr lang="en-US" sz="2600" dirty="0"/>
              <a:t>		The real ROI of AI is clarity – knowing how it changes the way your business works, and managing that change with intention.</a:t>
            </a:r>
          </a:p>
          <a:p>
            <a:pPr marL="0" indent="0">
              <a:buNone/>
            </a:pPr>
            <a:endParaRPr lang="en-US" sz="2600" b="1" dirty="0"/>
          </a:p>
          <a:p>
            <a:pPr marL="0" indent="0">
              <a:buNone/>
            </a:pPr>
            <a:r>
              <a:rPr lang="en-US" sz="2600" b="1" dirty="0"/>
              <a:t>What to Measure</a:t>
            </a:r>
          </a:p>
          <a:p>
            <a:r>
              <a:rPr lang="en-US" sz="2400" b="1" dirty="0"/>
              <a:t>Time Saved</a:t>
            </a:r>
            <a:r>
              <a:rPr lang="en-US" sz="2400" dirty="0"/>
              <a:t> → Fewer hours on repetitive or manual tasks</a:t>
            </a:r>
          </a:p>
          <a:p>
            <a:r>
              <a:rPr lang="en-US" sz="2400" b="1" dirty="0"/>
              <a:t>Error Reduction</a:t>
            </a:r>
            <a:r>
              <a:rPr lang="en-US" sz="2400" dirty="0"/>
              <a:t> → Fewer mistakes, better accuracy, higher quality</a:t>
            </a:r>
          </a:p>
          <a:p>
            <a:r>
              <a:rPr lang="en-US" sz="2400" b="1" dirty="0"/>
              <a:t>Training &amp; Onboarding</a:t>
            </a:r>
            <a:r>
              <a:rPr lang="en-US" sz="2400" dirty="0"/>
              <a:t> → Easier knowledge transfer, faster ramp-up</a:t>
            </a:r>
          </a:p>
          <a:p>
            <a:r>
              <a:rPr lang="en-US" sz="2400" b="1" dirty="0"/>
              <a:t>Workforce Gaps</a:t>
            </a:r>
            <a:r>
              <a:rPr lang="en-US" sz="2400" dirty="0"/>
              <a:t> → Filling in where you can’t hire or scale</a:t>
            </a:r>
          </a:p>
          <a:p>
            <a:r>
              <a:rPr lang="en-US" sz="2400" b="1" dirty="0"/>
              <a:t>Job Impact</a:t>
            </a:r>
            <a:r>
              <a:rPr lang="en-US" sz="2400" dirty="0"/>
              <a:t> → Is AI replacing, augmenting, or re-shaping roles? (intentionally,</a:t>
            </a:r>
          </a:p>
          <a:p>
            <a:pPr marL="0" indent="0" algn="r">
              <a:spcBef>
                <a:spcPts val="0"/>
              </a:spcBef>
              <a:buNone/>
            </a:pPr>
            <a:r>
              <a:rPr lang="en-US" sz="2400" dirty="0"/>
              <a:t>not by accident)</a:t>
            </a:r>
          </a:p>
        </p:txBody>
      </p:sp>
    </p:spTree>
    <p:extLst>
      <p:ext uri="{BB962C8B-B14F-4D97-AF65-F5344CB8AC3E}">
        <p14:creationId xmlns:p14="http://schemas.microsoft.com/office/powerpoint/2010/main" val="2035913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101FE-B3E2-1F5E-704F-C93995C93C28}"/>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219997CF-8D33-C07C-96C8-85369E7198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EAE91D-559F-D095-ABAC-34C268AD98CC}"/>
              </a:ext>
            </a:extLst>
          </p:cNvPr>
          <p:cNvSpPr>
            <a:spLocks noGrp="1"/>
          </p:cNvSpPr>
          <p:nvPr>
            <p:ph type="title"/>
          </p:nvPr>
        </p:nvSpPr>
        <p:spPr>
          <a:xfrm>
            <a:off x="2251586" y="0"/>
            <a:ext cx="9940414" cy="943898"/>
          </a:xfrm>
        </p:spPr>
        <p:txBody>
          <a:bodyPr>
            <a:normAutofit/>
          </a:bodyPr>
          <a:lstStyle/>
          <a:p>
            <a:r>
              <a:rPr lang="en-US" dirty="0"/>
              <a:t>Building for the Long Game</a:t>
            </a:r>
          </a:p>
        </p:txBody>
      </p:sp>
      <p:sp>
        <p:nvSpPr>
          <p:cNvPr id="3" name="Content Placeholder 2">
            <a:extLst>
              <a:ext uri="{FF2B5EF4-FFF2-40B4-BE49-F238E27FC236}">
                <a16:creationId xmlns:a16="http://schemas.microsoft.com/office/drawing/2014/main" id="{86BB442B-2ED3-80E4-75C5-E63546269963}"/>
              </a:ext>
            </a:extLst>
          </p:cNvPr>
          <p:cNvSpPr>
            <a:spLocks noGrp="1"/>
          </p:cNvSpPr>
          <p:nvPr>
            <p:ph idx="1"/>
          </p:nvPr>
        </p:nvSpPr>
        <p:spPr>
          <a:xfrm>
            <a:off x="838200" y="1150374"/>
            <a:ext cx="11196484" cy="5378245"/>
          </a:xfrm>
        </p:spPr>
        <p:txBody>
          <a:bodyPr>
            <a:noAutofit/>
          </a:bodyPr>
          <a:lstStyle/>
          <a:p>
            <a:pPr marL="1828800" lvl="4" indent="0">
              <a:buNone/>
            </a:pPr>
            <a:r>
              <a:rPr lang="en-US" sz="2800" i="1" dirty="0"/>
              <a:t>“Don’t just patch today’s problems – </a:t>
            </a:r>
          </a:p>
          <a:p>
            <a:pPr marL="1371600" lvl="3" indent="0" algn="ctr">
              <a:buNone/>
            </a:pPr>
            <a:r>
              <a:rPr lang="en-US" sz="2800" i="1" dirty="0"/>
              <a:t>set yourself up for tomorrow’s opportunities”</a:t>
            </a:r>
          </a:p>
          <a:p>
            <a:pPr marL="1371600" lvl="3" indent="0" algn="r">
              <a:buNone/>
            </a:pPr>
            <a:endParaRPr lang="en-US" sz="2600" i="1" dirty="0"/>
          </a:p>
          <a:p>
            <a:pPr marL="0" indent="0" algn="r">
              <a:buNone/>
            </a:pPr>
            <a:r>
              <a:rPr lang="en-US" sz="2600" dirty="0"/>
              <a:t>AI is moving fast, but that doesn’t mean you can only think short-term. </a:t>
            </a:r>
          </a:p>
          <a:p>
            <a:pPr marL="0" indent="0">
              <a:buNone/>
            </a:pPr>
            <a:endParaRPr lang="en-US" sz="2600" dirty="0"/>
          </a:p>
          <a:p>
            <a:r>
              <a:rPr lang="en-US" sz="2400" b="1" dirty="0"/>
              <a:t>Create repeatable systems:</a:t>
            </a:r>
            <a:r>
              <a:rPr lang="en-US" sz="2400" dirty="0"/>
              <a:t> Workflows that last beyond one project or employee.</a:t>
            </a:r>
          </a:p>
          <a:p>
            <a:r>
              <a:rPr lang="en-US" sz="2400" b="1" dirty="0"/>
              <a:t>Institutionalize knowledge:</a:t>
            </a:r>
            <a:r>
              <a:rPr lang="en-US" sz="2400" dirty="0"/>
              <a:t> So AI (and your team) can apply lessons consistently.</a:t>
            </a:r>
          </a:p>
          <a:p>
            <a:r>
              <a:rPr lang="en-US" sz="2400" b="1" dirty="0"/>
              <a:t>Stay flexible:</a:t>
            </a:r>
            <a:r>
              <a:rPr lang="en-US" sz="2400" dirty="0"/>
              <a:t> Design strategies that adapt as the tech evolves.</a:t>
            </a:r>
          </a:p>
          <a:p>
            <a:r>
              <a:rPr lang="en-US" sz="2400" b="1" dirty="0"/>
              <a:t>Balance quick wins with vision:</a:t>
            </a:r>
            <a:r>
              <a:rPr lang="en-US" sz="2400" dirty="0"/>
              <a:t> Use band-aids when needed, but always keep an </a:t>
            </a:r>
          </a:p>
          <a:p>
            <a:pPr marL="0" indent="0" algn="r">
              <a:spcBef>
                <a:spcPts val="0"/>
              </a:spcBef>
              <a:buNone/>
            </a:pPr>
            <a:r>
              <a:rPr lang="en-US" sz="2400" dirty="0"/>
              <a:t>eye on the bigger picture.</a:t>
            </a:r>
          </a:p>
          <a:p>
            <a:pPr marL="0" indent="0" algn="r">
              <a:buNone/>
            </a:pPr>
            <a:endParaRPr lang="en-US" sz="3800" i="1" dirty="0"/>
          </a:p>
          <a:p>
            <a:pPr marL="0" indent="0" algn="r">
              <a:buNone/>
            </a:pPr>
            <a:r>
              <a:rPr lang="en-US" sz="2600" b="1" dirty="0"/>
              <a:t>Long-term success comes from building foundations, not just fixes.</a:t>
            </a:r>
            <a:endParaRPr lang="en-US" sz="2600" b="1" i="1" dirty="0"/>
          </a:p>
        </p:txBody>
      </p:sp>
    </p:spTree>
    <p:extLst>
      <p:ext uri="{BB962C8B-B14F-4D97-AF65-F5344CB8AC3E}">
        <p14:creationId xmlns:p14="http://schemas.microsoft.com/office/powerpoint/2010/main" val="41036168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B7F6-6281-A956-97E7-943AF70C2EF5}"/>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D7CCDC46-2054-13E5-F201-4D1C481C4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4A554B54-EECD-782E-7C9C-E6CA6BA8F3A8}"/>
              </a:ext>
            </a:extLst>
          </p:cNvPr>
          <p:cNvSpPr>
            <a:spLocks noGrp="1"/>
          </p:cNvSpPr>
          <p:nvPr>
            <p:ph type="title"/>
          </p:nvPr>
        </p:nvSpPr>
        <p:spPr>
          <a:xfrm>
            <a:off x="838199" y="365125"/>
            <a:ext cx="10829925" cy="1325563"/>
          </a:xfrm>
        </p:spPr>
        <p:txBody>
          <a:bodyPr>
            <a:normAutofit/>
          </a:bodyPr>
          <a:lstStyle/>
          <a:p>
            <a:r>
              <a:rPr lang="en-US" sz="3600" dirty="0">
                <a:solidFill>
                  <a:srgbClr val="052449"/>
                </a:solidFill>
                <a:highlight>
                  <a:srgbClr val="FCEAD3"/>
                </a:highlight>
              </a:rPr>
              <a:t>That Was </a:t>
            </a:r>
            <a:r>
              <a:rPr lang="en-US" sz="3600" b="1" dirty="0">
                <a:solidFill>
                  <a:srgbClr val="052449"/>
                </a:solidFill>
                <a:highlight>
                  <a:srgbClr val="FCEAD3"/>
                </a:highlight>
              </a:rPr>
              <a:t>Integration</a:t>
            </a:r>
            <a:r>
              <a:rPr lang="en-US" sz="3600" dirty="0">
                <a:solidFill>
                  <a:srgbClr val="052449"/>
                </a:solidFill>
                <a:highlight>
                  <a:srgbClr val="FCEAD3"/>
                </a:highlight>
              </a:rPr>
              <a:t>…</a:t>
            </a:r>
          </a:p>
        </p:txBody>
      </p:sp>
      <p:sp>
        <p:nvSpPr>
          <p:cNvPr id="3" name="Content Placeholder 2">
            <a:extLst>
              <a:ext uri="{FF2B5EF4-FFF2-40B4-BE49-F238E27FC236}">
                <a16:creationId xmlns:a16="http://schemas.microsoft.com/office/drawing/2014/main" id="{1AE212AF-6260-75E4-2A54-7BCAFD94C93E}"/>
              </a:ext>
            </a:extLst>
          </p:cNvPr>
          <p:cNvSpPr>
            <a:spLocks noGrp="1"/>
          </p:cNvSpPr>
          <p:nvPr>
            <p:ph idx="1"/>
          </p:nvPr>
        </p:nvSpPr>
        <p:spPr>
          <a:xfrm>
            <a:off x="838199" y="1825624"/>
            <a:ext cx="10651067" cy="5032376"/>
          </a:xfrm>
        </p:spPr>
        <p:txBody>
          <a:bodyPr vert="horz" lIns="91440" tIns="45720" rIns="91440" bIns="45720" rtlCol="0" anchor="t">
            <a:normAutofit/>
          </a:bodyPr>
          <a:lstStyle/>
          <a:p>
            <a:pPr marL="0" indent="0">
              <a:buNone/>
            </a:pPr>
            <a:r>
              <a:rPr lang="en-US" i="1" u="sng" dirty="0"/>
              <a:t>Strategy</a:t>
            </a:r>
            <a:r>
              <a:rPr lang="en-US" i="1" dirty="0"/>
              <a:t> and </a:t>
            </a:r>
            <a:r>
              <a:rPr lang="en-US" i="1" u="sng" dirty="0"/>
              <a:t>Management</a:t>
            </a:r>
            <a:r>
              <a:rPr lang="en-US" i="1" dirty="0"/>
              <a:t> drive progress!</a:t>
            </a: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lgn="r">
              <a:buNone/>
            </a:pPr>
            <a:r>
              <a:rPr lang="en-US" i="1" dirty="0">
                <a:solidFill>
                  <a:srgbClr val="052449"/>
                </a:solidFill>
                <a:highlight>
                  <a:srgbClr val="FCEAD3"/>
                </a:highlight>
              </a:rPr>
              <a:t>Up Next: </a:t>
            </a:r>
            <a:r>
              <a:rPr lang="en-US" b="1" i="1" dirty="0">
                <a:solidFill>
                  <a:srgbClr val="052449"/>
                </a:solidFill>
                <a:highlight>
                  <a:srgbClr val="FCEAD3"/>
                </a:highlight>
              </a:rPr>
              <a:t>Bringing it all Together. Discussion. Q&amp;A.</a:t>
            </a: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a:p>
            <a:pPr marL="0" indent="0">
              <a:buNone/>
            </a:pPr>
            <a:endParaRPr lang="en-US" i="1" dirty="0">
              <a:solidFill>
                <a:srgbClr val="052449"/>
              </a:solidFill>
              <a:highlight>
                <a:srgbClr val="FCEAD3"/>
              </a:highlight>
            </a:endParaRPr>
          </a:p>
        </p:txBody>
      </p:sp>
    </p:spTree>
    <p:extLst>
      <p:ext uri="{BB962C8B-B14F-4D97-AF65-F5344CB8AC3E}">
        <p14:creationId xmlns:p14="http://schemas.microsoft.com/office/powerpoint/2010/main" val="1410731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D10CF-1F99-B115-083C-59591F4B8E80}"/>
            </a:ext>
          </a:extLst>
        </p:cNvPr>
        <p:cNvGrpSpPr/>
        <p:nvPr/>
      </p:nvGrpSpPr>
      <p:grpSpPr>
        <a:xfrm>
          <a:off x="0" y="0"/>
          <a:ext cx="0" cy="0"/>
          <a:chOff x="0" y="0"/>
          <a:chExt cx="0" cy="0"/>
        </a:xfrm>
      </p:grpSpPr>
      <p:pic>
        <p:nvPicPr>
          <p:cNvPr id="4" name="Content Placeholder 6" descr="A group of hats in a row&#10;&#10;AI-generated content may be incorrect.">
            <a:extLst>
              <a:ext uri="{FF2B5EF4-FFF2-40B4-BE49-F238E27FC236}">
                <a16:creationId xmlns:a16="http://schemas.microsoft.com/office/drawing/2014/main" id="{2249FF62-B5C7-51AE-8F19-DA8BBD066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bg1"/>
          </a:solidFill>
          <a:ln>
            <a:noFill/>
          </a:ln>
        </p:spPr>
      </p:pic>
      <p:sp>
        <p:nvSpPr>
          <p:cNvPr id="3" name="Title 2">
            <a:extLst>
              <a:ext uri="{FF2B5EF4-FFF2-40B4-BE49-F238E27FC236}">
                <a16:creationId xmlns:a16="http://schemas.microsoft.com/office/drawing/2014/main" id="{10DF2835-4264-0CE3-0C59-562EBB32A529}"/>
              </a:ext>
            </a:extLst>
          </p:cNvPr>
          <p:cNvSpPr>
            <a:spLocks noGrp="1"/>
          </p:cNvSpPr>
          <p:nvPr>
            <p:ph type="title"/>
          </p:nvPr>
        </p:nvSpPr>
        <p:spPr/>
        <p:txBody>
          <a:bodyPr/>
          <a:lstStyle/>
          <a:p>
            <a:r>
              <a:rPr lang="en-US" dirty="0"/>
              <a:t>Your AI Journey, Your Pace</a:t>
            </a:r>
          </a:p>
        </p:txBody>
      </p:sp>
      <p:sp>
        <p:nvSpPr>
          <p:cNvPr id="5" name="Content Placeholder 4">
            <a:extLst>
              <a:ext uri="{FF2B5EF4-FFF2-40B4-BE49-F238E27FC236}">
                <a16:creationId xmlns:a16="http://schemas.microsoft.com/office/drawing/2014/main" id="{94956EAA-CFA6-380B-2717-AAF0E0A92F03}"/>
              </a:ext>
            </a:extLst>
          </p:cNvPr>
          <p:cNvSpPr>
            <a:spLocks noGrp="1"/>
          </p:cNvSpPr>
          <p:nvPr>
            <p:ph idx="1"/>
          </p:nvPr>
        </p:nvSpPr>
        <p:spPr>
          <a:xfrm>
            <a:off x="838200" y="1515649"/>
            <a:ext cx="10998896" cy="4609578"/>
          </a:xfrm>
        </p:spPr>
        <p:txBody>
          <a:bodyPr>
            <a:noAutofit/>
          </a:bodyPr>
          <a:lstStyle/>
          <a:p>
            <a:pPr marL="0" indent="0" algn="r">
              <a:buNone/>
            </a:pPr>
            <a:r>
              <a:rPr lang="en-US" sz="2600" dirty="0"/>
              <a:t>We’ve covered the 4 stages of AI adoption — </a:t>
            </a:r>
            <a:r>
              <a:rPr lang="en-US" sz="2600" b="1" dirty="0"/>
              <a:t>Awareness</a:t>
            </a:r>
            <a:r>
              <a:rPr lang="en-US" sz="2600" dirty="0"/>
              <a:t>, </a:t>
            </a:r>
            <a:r>
              <a:rPr lang="en-US" sz="2600" b="1" dirty="0"/>
              <a:t>Consideration</a:t>
            </a:r>
            <a:r>
              <a:rPr lang="en-US" sz="2600" dirty="0"/>
              <a:t>, </a:t>
            </a:r>
            <a:r>
              <a:rPr lang="en-US" sz="2600" b="1" dirty="0"/>
              <a:t>Adoption</a:t>
            </a:r>
            <a:r>
              <a:rPr lang="en-US" sz="2600" dirty="0"/>
              <a:t>, and </a:t>
            </a:r>
            <a:r>
              <a:rPr lang="en-US" sz="2600" b="1" dirty="0"/>
              <a:t>Integration</a:t>
            </a:r>
            <a:r>
              <a:rPr lang="en-US" sz="2600" dirty="0"/>
              <a:t>.</a:t>
            </a:r>
          </a:p>
          <a:p>
            <a:pPr marL="0" indent="0">
              <a:buNone/>
            </a:pPr>
            <a:r>
              <a:rPr lang="en-US" sz="2600" b="1" dirty="0"/>
              <a:t>But remember:</a:t>
            </a:r>
          </a:p>
          <a:p>
            <a:r>
              <a:rPr lang="en-US" sz="2400" dirty="0"/>
              <a:t>Everyone starts in a different place.</a:t>
            </a:r>
          </a:p>
          <a:p>
            <a:r>
              <a:rPr lang="en-US" sz="2400" dirty="0"/>
              <a:t>Don’t compare your progress to someone else’s.</a:t>
            </a:r>
          </a:p>
          <a:p>
            <a:r>
              <a:rPr lang="en-US" sz="2400" dirty="0"/>
              <a:t>Each stage has its own skills and focus areas to grow into.</a:t>
            </a:r>
          </a:p>
          <a:p>
            <a:r>
              <a:rPr lang="en-US" sz="2400" dirty="0"/>
              <a:t>The goal isn’t speed, it’s sustainability. There is no finish line. </a:t>
            </a:r>
          </a:p>
          <a:p>
            <a:pPr marL="0" indent="0" algn="r">
              <a:buNone/>
            </a:pPr>
            <a:endParaRPr lang="en-US" sz="2400" b="1" dirty="0"/>
          </a:p>
          <a:p>
            <a:pPr marL="0" indent="0" algn="r">
              <a:buNone/>
            </a:pPr>
            <a:r>
              <a:rPr lang="en-US" sz="2600" b="1" dirty="0"/>
              <a:t>Don’t be overwhelmed. Don’t chase shiny things. Take it one step at a time.</a:t>
            </a:r>
          </a:p>
        </p:txBody>
      </p:sp>
    </p:spTree>
    <p:extLst>
      <p:ext uri="{BB962C8B-B14F-4D97-AF65-F5344CB8AC3E}">
        <p14:creationId xmlns:p14="http://schemas.microsoft.com/office/powerpoint/2010/main" val="3011069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C95D23-7F72-2613-3BFB-9C21FDEBD8B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E74DDB30-2CD5-9D37-D5CD-06EEB57BD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CB562C1B-1981-C9F4-967E-CCDFFB5ACDC4}"/>
              </a:ext>
            </a:extLst>
          </p:cNvPr>
          <p:cNvSpPr>
            <a:spLocks noGrp="1"/>
          </p:cNvSpPr>
          <p:nvPr>
            <p:ph type="title"/>
          </p:nvPr>
        </p:nvSpPr>
        <p:spPr/>
        <p:txBody>
          <a:bodyPr/>
          <a:lstStyle/>
          <a:p>
            <a:r>
              <a:rPr lang="en-US"/>
              <a:t>Next Steps on your AI Journey</a:t>
            </a:r>
          </a:p>
        </p:txBody>
      </p:sp>
      <p:sp>
        <p:nvSpPr>
          <p:cNvPr id="3" name="Content Placeholder 2">
            <a:extLst>
              <a:ext uri="{FF2B5EF4-FFF2-40B4-BE49-F238E27FC236}">
                <a16:creationId xmlns:a16="http://schemas.microsoft.com/office/drawing/2014/main" id="{447CC80E-C88C-3CE1-37EF-FF6064B2F443}"/>
              </a:ext>
            </a:extLst>
          </p:cNvPr>
          <p:cNvSpPr>
            <a:spLocks noGrp="1"/>
          </p:cNvSpPr>
          <p:nvPr>
            <p:ph idx="1"/>
          </p:nvPr>
        </p:nvSpPr>
        <p:spPr/>
        <p:txBody>
          <a:bodyPr>
            <a:normAutofit fontScale="92500"/>
          </a:bodyPr>
          <a:lstStyle/>
          <a:p>
            <a:pPr marL="0" indent="0">
              <a:buNone/>
            </a:pPr>
            <a:r>
              <a:rPr lang="en-US" dirty="0"/>
              <a:t>Every business is at a different stage with AI. The most important thing? </a:t>
            </a:r>
            <a:r>
              <a:rPr lang="en-US" b="1" dirty="0"/>
              <a:t>Move forward, even if it’s a small step.</a:t>
            </a:r>
          </a:p>
          <a:p>
            <a:pPr marL="0" indent="0">
              <a:buNone/>
            </a:pPr>
            <a:endParaRPr lang="en-US" dirty="0"/>
          </a:p>
          <a:p>
            <a:pPr marL="0" indent="0">
              <a:buNone/>
            </a:pPr>
            <a:r>
              <a:rPr lang="en-US" dirty="0"/>
              <a:t>✔  </a:t>
            </a:r>
            <a:r>
              <a:rPr lang="en-US" b="1" dirty="0"/>
              <a:t>If you’re just starting</a:t>
            </a:r>
            <a:r>
              <a:rPr lang="en-US" dirty="0"/>
              <a:t>, pick one small way to try AI.</a:t>
            </a:r>
          </a:p>
          <a:p>
            <a:pPr marL="0" indent="0">
              <a:buNone/>
            </a:pPr>
            <a:r>
              <a:rPr lang="en-US" dirty="0"/>
              <a:t>✔  </a:t>
            </a:r>
            <a:r>
              <a:rPr lang="en-US" b="1" dirty="0"/>
              <a:t>If you’re researching</a:t>
            </a:r>
            <a:r>
              <a:rPr lang="en-US" dirty="0"/>
              <a:t>, commit to testing a tool.</a:t>
            </a:r>
          </a:p>
          <a:p>
            <a:pPr marL="0" indent="0">
              <a:buNone/>
            </a:pPr>
            <a:r>
              <a:rPr lang="en-US" dirty="0"/>
              <a:t>✔  </a:t>
            </a:r>
            <a:r>
              <a:rPr lang="en-US" b="1" dirty="0"/>
              <a:t>If you’re using AI</a:t>
            </a:r>
            <a:r>
              <a:rPr lang="en-US" dirty="0"/>
              <a:t>, make it a real part of your process.</a:t>
            </a:r>
          </a:p>
          <a:p>
            <a:pPr marL="0" indent="0">
              <a:buNone/>
            </a:pPr>
            <a:r>
              <a:rPr lang="en-US" dirty="0"/>
              <a:t>✔  </a:t>
            </a:r>
            <a:r>
              <a:rPr lang="en-US" b="1" dirty="0"/>
              <a:t>If you’ve fully integrated AI</a:t>
            </a:r>
            <a:r>
              <a:rPr lang="en-US" dirty="0"/>
              <a:t>, track results and keep optimizing.</a:t>
            </a:r>
          </a:p>
          <a:p>
            <a:pPr marL="0" indent="0">
              <a:buNone/>
            </a:pPr>
            <a:endParaRPr lang="en-US" dirty="0"/>
          </a:p>
          <a:p>
            <a:pPr marL="0" indent="0">
              <a:buNone/>
            </a:pPr>
            <a:r>
              <a:rPr lang="en-US" dirty="0"/>
              <a:t>AI isn’t a trend—it’s a tool. The sooner you start, the more you’ll benefit.</a:t>
            </a:r>
          </a:p>
        </p:txBody>
      </p:sp>
    </p:spTree>
    <p:extLst>
      <p:ext uri="{BB962C8B-B14F-4D97-AF65-F5344CB8AC3E}">
        <p14:creationId xmlns:p14="http://schemas.microsoft.com/office/powerpoint/2010/main" val="16228811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DB926-9E4F-2639-5FF4-9EADA9EF08CF}"/>
            </a:ext>
          </a:extLst>
        </p:cNvPr>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1CF3FE6E-EDF0-4F76-1E8C-4ACCC3DFE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14FAF735-8316-AA4F-7731-5921EEAB994F}"/>
              </a:ext>
            </a:extLst>
          </p:cNvPr>
          <p:cNvSpPr>
            <a:spLocks noGrp="1"/>
          </p:cNvSpPr>
          <p:nvPr>
            <p:ph type="title"/>
          </p:nvPr>
        </p:nvSpPr>
        <p:spPr>
          <a:xfrm>
            <a:off x="2192866" y="1058"/>
            <a:ext cx="9160933" cy="930276"/>
          </a:xfrm>
        </p:spPr>
        <p:txBody>
          <a:bodyPr>
            <a:normAutofit/>
          </a:bodyPr>
          <a:lstStyle/>
          <a:p>
            <a:r>
              <a:rPr lang="en-US" sz="3600" b="1" i="1" dirty="0"/>
              <a:t>Open Discussion</a:t>
            </a:r>
          </a:p>
        </p:txBody>
      </p:sp>
      <p:sp>
        <p:nvSpPr>
          <p:cNvPr id="2" name="Content Placeholder 1">
            <a:extLst>
              <a:ext uri="{FF2B5EF4-FFF2-40B4-BE49-F238E27FC236}">
                <a16:creationId xmlns:a16="http://schemas.microsoft.com/office/drawing/2014/main" id="{38BAF00F-9946-8EC9-4B02-DAE3AA7AEAAB}"/>
              </a:ext>
            </a:extLst>
          </p:cNvPr>
          <p:cNvSpPr>
            <a:spLocks noGrp="1"/>
          </p:cNvSpPr>
          <p:nvPr>
            <p:ph idx="1"/>
          </p:nvPr>
        </p:nvSpPr>
        <p:spPr/>
        <p:txBody>
          <a:bodyPr/>
          <a:lstStyle/>
          <a:p>
            <a:endParaRPr lang="en-US" dirty="0"/>
          </a:p>
          <a:p>
            <a:endParaRPr lang="en-US" dirty="0"/>
          </a:p>
          <a:p>
            <a:pPr marL="0" indent="0" algn="ctr">
              <a:buNone/>
            </a:pPr>
            <a:r>
              <a:rPr lang="en-US" sz="4000" dirty="0"/>
              <a:t>Questions? </a:t>
            </a:r>
          </a:p>
        </p:txBody>
      </p:sp>
    </p:spTree>
    <p:extLst>
      <p:ext uri="{BB962C8B-B14F-4D97-AF65-F5344CB8AC3E}">
        <p14:creationId xmlns:p14="http://schemas.microsoft.com/office/powerpoint/2010/main" val="36356674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137288</TotalTime>
  <Words>3563</Words>
  <Application>Microsoft Office PowerPoint</Application>
  <PresentationFormat>Widescreen</PresentationFormat>
  <Paragraphs>485</Paragraphs>
  <Slides>39</Slides>
  <Notes>22</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Aptos Display</vt:lpstr>
      <vt:lpstr>Arial</vt:lpstr>
      <vt:lpstr>Wingdings</vt:lpstr>
      <vt:lpstr>Office Theme</vt:lpstr>
      <vt:lpstr>AI in Action</vt:lpstr>
      <vt:lpstr>Since 1975 the world population has DOUBLED  (4.1B  8.2B now)</vt:lpstr>
      <vt:lpstr>Stages of Adoption:  a Small Business AI Journey</vt:lpstr>
      <vt:lpstr>Hats Off to Our Host &amp; America’s SBDC</vt:lpstr>
      <vt:lpstr>SBDC AI Readiness Assessment </vt:lpstr>
      <vt:lpstr>AI Adoption Journey for Small Businesses</vt:lpstr>
      <vt:lpstr>The Small Business AI Journey </vt:lpstr>
      <vt:lpstr>PowerPoint Presentation</vt:lpstr>
      <vt:lpstr>You’ve Heard About AI, But Have No Idea Where to Start</vt:lpstr>
      <vt:lpstr>Before We Start, You Don’t HAVE to use AI.</vt:lpstr>
      <vt:lpstr>You Are the Advantage, AI is Just the Tool</vt:lpstr>
      <vt:lpstr>Mindset Shift for Success with AI</vt:lpstr>
      <vt:lpstr>Prompting = Good Communication </vt:lpstr>
      <vt:lpstr>The Best First Ways to Get Started</vt:lpstr>
      <vt:lpstr>The Start of Your AI Journey… AI Resource Lab</vt:lpstr>
      <vt:lpstr>That Was Awareness…</vt:lpstr>
      <vt:lpstr>Your Curious About AI, But Don’t Know Which Tool to Pick</vt:lpstr>
      <vt:lpstr>Everyday AI In Action</vt:lpstr>
      <vt:lpstr>Be Patient. Explore. Experiment. </vt:lpstr>
      <vt:lpstr>Comparing AI Tools &amp; Platforms </vt:lpstr>
      <vt:lpstr>Leveling Up Your Prompting Game</vt:lpstr>
      <vt:lpstr>Experiment Your Way Forward</vt:lpstr>
      <vt:lpstr>That Was Consideration…</vt:lpstr>
      <vt:lpstr>AI Is Helping Your Business, But Not Fully Integrated Yet</vt:lpstr>
      <vt:lpstr>From Experiments to Habits</vt:lpstr>
      <vt:lpstr>Beyond Vending Outputs for Prompts</vt:lpstr>
      <vt:lpstr>Workflows &amp; Custom GPTs</vt:lpstr>
      <vt:lpstr>From Tasks to Workflows</vt:lpstr>
      <vt:lpstr>Responsibility Reminder</vt:lpstr>
      <vt:lpstr>That Was Adoption…</vt:lpstr>
      <vt:lpstr>AI Is Now a Core Part of Your Business</vt:lpstr>
      <vt:lpstr>Hidden Risk: Shadow AI (and how to lead through it)</vt:lpstr>
      <vt:lpstr>Train Your Team &amp; Build AI Policies </vt:lpstr>
      <vt:lpstr>Measuring ROI with Intention</vt:lpstr>
      <vt:lpstr>Building for the Long Game</vt:lpstr>
      <vt:lpstr>That Was Integration…</vt:lpstr>
      <vt:lpstr>Your AI Journey, Your Pace</vt:lpstr>
      <vt:lpstr>Next Steps on your AI Journey</vt:lpstr>
      <vt:lpstr>Open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14</cp:revision>
  <cp:lastPrinted>2025-08-22T15:05:27Z</cp:lastPrinted>
  <dcterms:created xsi:type="dcterms:W3CDTF">2025-07-30T18:17:17Z</dcterms:created>
  <dcterms:modified xsi:type="dcterms:W3CDTF">2026-01-28T14:32:40Z</dcterms:modified>
</cp:coreProperties>
</file>