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1">
          <p15:clr>
            <a:srgbClr val="747775"/>
          </p15:clr>
        </p15:guide>
        <p15:guide id="2" pos="864">
          <p15:clr>
            <a:srgbClr val="747775"/>
          </p15:clr>
        </p15:guide>
        <p15:guide id="3" pos="196">
          <p15:clr>
            <a:srgbClr val="747775"/>
          </p15:clr>
        </p15:guide>
        <p15:guide id="4" orient="horz" pos="1440">
          <p15:clr>
            <a:srgbClr val="747775"/>
          </p15:clr>
        </p15:guide>
        <p15:guide id="5" pos="1538">
          <p15:clr>
            <a:srgbClr val="747775"/>
          </p15:clr>
        </p15:guide>
        <p15:guide id="6" pos="2880">
          <p15:clr>
            <a:srgbClr val="747775"/>
          </p15:clr>
        </p15:guide>
        <p15:guide id="7" pos="10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0367"/>
  </p:normalViewPr>
  <p:slideViewPr>
    <p:cSldViewPr snapToGrid="0">
      <p:cViewPr varScale="1">
        <p:scale>
          <a:sx n="98" d="100"/>
          <a:sy n="98" d="100"/>
        </p:scale>
        <p:origin x="1200" y="184"/>
      </p:cViewPr>
      <p:guideLst>
        <p:guide orient="horz" pos="641"/>
        <p:guide pos="864"/>
        <p:guide pos="196"/>
        <p:guide orient="horz" pos="1440"/>
        <p:guide pos="1538"/>
        <p:guide pos="2880"/>
        <p:guide pos="1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142d7abd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7142d7abd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Boomers are in their 60s and 70s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Sure 60s are the new 40s… and 70s are the new mid 60s…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Tsunami is here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0eb9f5346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70eb9f5346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looking at this Tsunami, EO is like the secret room behind the bookcase. It presents more options when you think you have run out.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955fdc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955fdc3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Broad based EO = making most, or all, of the workers owners  building on the relationships that exist in a working team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creating a business the workers share in the responsibilities and rewards of running a business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In transitions it also preserves relationships between workers &amp; businesses, Bus &amp; community, while stabilizing communities.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955fdc38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955fdc38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basic structures of EO, ESOP, WOC and EOT - specific advantages and limitations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e2d8986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5e2d8986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Employee stock ownership plan, or ESOP is probably the most widely recognized form of broad based employee ownership. Over 6,500 nationwide, with over 225 in MN.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federally recognized and regulated plan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rgbClr val="040C28"/>
                </a:solidFill>
              </a:rPr>
              <a:t>legal trust, trust owns stock benefit the employees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1100"/>
              <a:buChar char="●"/>
            </a:pPr>
            <a:r>
              <a:rPr lang="en">
                <a:solidFill>
                  <a:srgbClr val="040C28"/>
                </a:solidFill>
              </a:rPr>
              <a:t>1% minimum to 100% and can change over time.</a:t>
            </a:r>
            <a:endParaRPr>
              <a:solidFill>
                <a:srgbClr val="040C28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Benefits specific to an ESOP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federal tax benefits. In an S corp ESOP, the % of the stock that the ESOP owns is the percentage of profits that are Federally tax free! Minimum of 30%  so 30% = 30%, </a:t>
            </a:r>
            <a:r>
              <a:rPr lang="en" b="1"/>
              <a:t>100% = 100% tax free profits!!!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ESOPs can be partial and % can change over time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Tend to build an ownership culture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Requirements specific to an ESOP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Since it is federally regulated,many reporting requirements annual costs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Doesn’t necessarily come with ownership culture, but can be a catalyst for building it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only recommend them to companies that have greater than $1.25M in EBITDA and 30+ employees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e7d6f8f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e7d6f8f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Ulland brothers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Started in 1920 by… wood cutting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Now civil construction contractor w/ 3 locations (Cloquet, Virginia, Albert Lea)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Went through generations of owners, opened some up to employees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Had retiring group in 2004 and decided to create ESOP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Started as partial and % grew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Became 100% in 2022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Total plan assets of over $33 million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0eb9f534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0eb9f534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e2d89863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e2d89863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Co-op = entity for benefit of its members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democratically controlled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Co-op Examples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WOC v other co-ops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member owns 1 share held in equity account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1 person 1 vote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Management structure varys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Surplus &amp; Patronage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Tax free surplus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tend to be smaller businesses (5-40 employees)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Can be used for a startup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e7d6f8f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7e7d6f8f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Cardinal Comfort Care Cooperative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Based in 2 harbors, Started in 2022 by Susie Rosette - experience in hospice work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Wanted to create model that would help create better work environment/pay for workers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Got startup funds through a MN DEED program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Now have 14 worker owners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0eb9f534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0eb9f534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e2d89863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e2d89863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agenda for today is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We’ll start off with a little game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Talk about who we are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Get into how we can help you and your clients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Have a quick introduction to what we mean by broad based employee ownership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Talk with one of your colleagues about what it’s like to work with us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Time for Q &amp; A at the end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380bf45b2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380bf45b2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EOTs similar to ESOPs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 PPT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EOT is not federally regulated =&gt; flexible..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trust created to suit the seller’s needs and desires for the future of the company.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EOTs new to US.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No specific tax benefits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7e7d6f8fd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7e7d6f8fd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CodeWeavers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Software firm in St Paul, founded by Jeremy White in 1996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EOT transition this year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Owner chose EOT for legacy preservation, $ to employees now and flexibility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7142d7abd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7142d7abd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Christopher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>
                <a:solidFill>
                  <a:srgbClr val="222222"/>
                </a:solidFill>
              </a:rPr>
              <a:t>What did you recognize in your clients that made you think that Broad Based Employee Ownership might be an option and that MNCEO could be helpful?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>
                <a:solidFill>
                  <a:srgbClr val="222222"/>
                </a:solidFill>
              </a:rPr>
              <a:t>How did you come to that realization and make that connection?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>
                <a:solidFill>
                  <a:srgbClr val="222222"/>
                </a:solidFill>
              </a:rPr>
              <a:t>What did you get out of the meetings with your clients and MNCEO? 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>
                <a:solidFill>
                  <a:srgbClr val="222222"/>
                </a:solidFill>
              </a:rPr>
              <a:t>What did your clients get out of it?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>
                <a:solidFill>
                  <a:srgbClr val="222222"/>
                </a:solidFill>
              </a:rPr>
              <a:t>What are things that you think others in this room could get out of working with MNCEO?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>
                <a:solidFill>
                  <a:srgbClr val="222222"/>
                </a:solidFill>
              </a:rPr>
              <a:t>Anything else you want to add?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70eb9f534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70eb9f5346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e2d89863e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e2d89863e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6e9c49f15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6e9c49f15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Get into groups of 5 or so people, we’re going to play a little game. Just to see where you’re at and help you understand where MNCEO can help. Old school -  on paper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What are the 3 forms of EO?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Which form of EO is suitable for a startup?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What does ESOP stand for?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What is the difference between a WOC and other cooperatives?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What type of businesses fit best with EO?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0ea4a5ce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0ea4a5ce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What are the 3 forms of EO? - Employee Stock Ownership Plan (ESOP), Worker Owned Cooperative, &amp; Employee Ownership Trust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Which form of EO is suitable for a startup? - Worker Owned Cooperative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What does ESOP stand for? - Employee Stock Ownership Plan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What is the difference between a WOC and other cooperatives? - In a Worker Owned Cooperative, the workers are the members who own the business.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What type of businesses fit best with EO? - Virtually any business!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0ea4a5ce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70ea4a5ce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We are a 501c3  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Primarily grant funded with some individual and business donations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free services to business owners and service providers.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MNCEO has  3 objectives, 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raising awareness about EO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Connecting companies that want to explore further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Partnering with, and supporting the EO ecosystem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 MNCEO =  hub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0eb9f53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70eb9f53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are here to serve the MN business community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MNCEO provides services for business owners and business support professionals.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Coaching &amp; Consulting - we can help you with any questions about EO that you or a client may have. We work directly with you and your client. 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chemeClr val="dk1"/>
                </a:solidFill>
              </a:rPr>
              <a:t>You are encouraged to be a part of it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dirty="0">
                <a:solidFill>
                  <a:schemeClr val="dk1"/>
                </a:solidFill>
              </a:rPr>
              <a:t>Want you to stay with your client &amp; it’s a learning opportunity for you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Info on EO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Presentations - just about anything your group wants to learn about EO, we can provide a presentation. From ESOPs and charitable giving to cooperative bylaw structures.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We host a monthly webinar, last Thursday of every month at 10 am on the basics of EO. Great place to send clients or others. Plenty of Q &amp; A time.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Training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Lunch &amp; learns for groups, chambers, businesses, local trade groups, </a:t>
            </a:r>
            <a:r>
              <a:rPr lang="en" dirty="0" err="1"/>
              <a:t>etc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More intensive half or full day trainings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Ambassador program, 4 weeks of 1hr sessions for a more deep dive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Connections to TA - we act as a hub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Great connections in MN EO world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Just started convening EOWG to give ecosystem a place to communicate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0eb9f53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70eb9f53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AutoNum type="arabicPeriod"/>
            </a:pP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Poll the crowd (5 min)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AutoNum type="alphaLcPeriod"/>
            </a:pP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Who has worked with companies where the owner wants to transition out, or by the employees of a business where the owner is looking to sell?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AutoNum type="alphaLcPeriod"/>
            </a:pP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 these, who has seen one or more of those businesses have to liquidate?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AutoNum type="alphaLcPeriod"/>
            </a:pP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are some of the reasons? (go out into the crowd for answers)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AutoNum type="alphaLcPeriod"/>
            </a:pP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Were you able to help them?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AutoNum type="alphaLcPeriod"/>
            </a:pP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Before today, who has heard about EO (ESOPS, WOC &amp; EOT)? Can you explain them to clients?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AutoNum type="alphaLcPeriod"/>
            </a:pP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Who’s ever worked with one, or knows enough about them to advise clients about them as options?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142d7ab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142d7ab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Preface with EO is not just for transitions.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Baby boomers are the Silver Tsunami &amp; at or nearing retirement age.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Interactive map from our website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Over 50k companies in MN are headed by people 55 or older transition over the next decade.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Almost 600k jobs depend on these &amp; $24 billion in annual payroll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80% of businesses that go up for sale never find a buyer.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can’t afford to lose these businesses &amp; EO is the built in buyer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142d7ab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142d7ab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on our website mnceo.org = Otter Tail County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655 businesses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5k jobs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$176 Million in payroll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3" name="Google Shape;23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3" name="Google Shape;33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4"/>
          <p:cNvGrpSpPr/>
          <p:nvPr/>
        </p:nvGrpSpPr>
        <p:grpSpPr>
          <a:xfrm rot="10800000" flipH="1">
            <a:off x="6098378" y="2862330"/>
            <a:ext cx="3045625" cy="2030570"/>
            <a:chOff x="6098378" y="5"/>
            <a:chExt cx="3045625" cy="2030570"/>
          </a:xfrm>
        </p:grpSpPr>
        <p:sp>
          <p:nvSpPr>
            <p:cNvPr id="39" name="Google Shape;39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2625"/>
            <a:ext cx="1187524" cy="4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9" name="Google Shape;59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633512"/>
            <a:ext cx="1187524" cy="4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4891594"/>
            <a:ext cx="9144000" cy="25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2625"/>
            <a:ext cx="1187524" cy="4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050" y="3325513"/>
            <a:ext cx="4677888" cy="168988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1704950" y="1217825"/>
            <a:ext cx="57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859650" y="1167625"/>
            <a:ext cx="71637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</a:rPr>
              <a:t>Your Guide to the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</a:rPr>
              <a:t> Employee Ownership Ecosystem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SBDC KEP</a:t>
            </a: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5/16/24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/>
        </p:nvSpPr>
        <p:spPr>
          <a:xfrm>
            <a:off x="311700" y="417500"/>
            <a:ext cx="7315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Silver Tsunami is </a:t>
            </a:r>
            <a:r>
              <a:rPr lang="en" sz="2700" strike="sng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Coming</a:t>
            </a:r>
            <a:r>
              <a:rPr lang="en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7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Here </a:t>
            </a:r>
            <a:endParaRPr sz="27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962" y="1204238"/>
            <a:ext cx="4568075" cy="30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 idx="4294967295"/>
          </p:nvPr>
        </p:nvSpPr>
        <p:spPr>
          <a:xfrm>
            <a:off x="654600" y="1630950"/>
            <a:ext cx="4260300" cy="13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Employee Ownership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is the secret room</a:t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531" y="29000"/>
            <a:ext cx="3550118" cy="47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Broad-Based Employee Ownership?</a:t>
            </a: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t="14162" b="15622"/>
          <a:stretch/>
        </p:blipFill>
        <p:spPr>
          <a:xfrm>
            <a:off x="903700" y="1219200"/>
            <a:ext cx="6695125" cy="31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460950" y="98999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 Forms for Employee Ownership</a:t>
            </a:r>
            <a:endParaRPr sz="3000"/>
          </a:p>
        </p:txBody>
      </p:sp>
      <p:sp>
        <p:nvSpPr>
          <p:cNvPr id="166" name="Google Shape;166;p25"/>
          <p:cNvSpPr txBox="1"/>
          <p:nvPr/>
        </p:nvSpPr>
        <p:spPr>
          <a:xfrm>
            <a:off x="1371600" y="2286000"/>
            <a:ext cx="6885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Employee Stock Ownership Plan (ESOP)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Worker Owned Cooperative (WOC or Co-op)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Employee Ownership Trust (EOT)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11"/>
              <a:t>Employee Stock Ownership Plan - ESOP</a:t>
            </a:r>
            <a:endParaRPr sz="30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2536900" y="2286000"/>
            <a:ext cx="55173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Increased Productivity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Better Recruitment and Retention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More loyal customer base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Potential Tax Benefits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1371600" y="1386150"/>
            <a:ext cx="7460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dk1"/>
                </a:solidFill>
              </a:rPr>
              <a:t>Federally regulated retirement plan 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chemeClr val="dk1"/>
                </a:solidFill>
              </a:rPr>
              <a:t>Stock owned by trust &amp; annual allocation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chemeClr val="dk1"/>
                </a:solidFill>
              </a:rPr>
              <a:t>Can be</a:t>
            </a:r>
            <a:r>
              <a:rPr lang="en" sz="2500">
                <a:solidFill>
                  <a:schemeClr val="dk1"/>
                </a:solidFill>
                <a:highlight>
                  <a:schemeClr val="lt1"/>
                </a:highlight>
              </a:rPr>
              <a:t> 1%</a:t>
            </a:r>
            <a:r>
              <a:rPr lang="en" sz="2500">
                <a:solidFill>
                  <a:schemeClr val="dk1"/>
                </a:solidFill>
              </a:rPr>
              <a:t>-100% of stock ownership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chemeClr val="dk1"/>
                </a:solidFill>
              </a:rPr>
              <a:t>Built in benefits &amp; requirements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chemeClr val="dk1"/>
                </a:solidFill>
              </a:rPr>
              <a:t>Size minimum for ESOP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ESOP example 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311700" y="2514600"/>
            <a:ext cx="39999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Started in 1920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ESOP created in 2004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100% ESOP in 2022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 r="19955"/>
          <a:stretch/>
        </p:blipFill>
        <p:spPr>
          <a:xfrm>
            <a:off x="4364650" y="1108125"/>
            <a:ext cx="4531425" cy="33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4">
            <a:alphaModFix/>
          </a:blip>
          <a:srcRect r="5633" b="14376"/>
          <a:stretch/>
        </p:blipFill>
        <p:spPr>
          <a:xfrm>
            <a:off x="234700" y="941588"/>
            <a:ext cx="3957109" cy="14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925" y="3829588"/>
            <a:ext cx="276225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184" y="120238"/>
            <a:ext cx="3400942" cy="13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4475" y="2881425"/>
            <a:ext cx="2443326" cy="15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900" y="2827844"/>
            <a:ext cx="3042025" cy="130807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/>
          <p:nvPr/>
        </p:nvSpPr>
        <p:spPr>
          <a:xfrm>
            <a:off x="375275" y="440999"/>
            <a:ext cx="6412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Other ESOPs in MN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500" y="1504837"/>
            <a:ext cx="3843245" cy="104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99325" y="2037222"/>
            <a:ext cx="2216075" cy="6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39000" y="2108325"/>
            <a:ext cx="1920907" cy="13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39000" y="1405575"/>
            <a:ext cx="381000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11"/>
              <a:t>Worker Owned Cooperative</a:t>
            </a:r>
            <a:endParaRPr sz="30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9"/>
          <p:cNvSpPr txBox="1"/>
          <p:nvPr/>
        </p:nvSpPr>
        <p:spPr>
          <a:xfrm>
            <a:off x="2536900" y="2286000"/>
            <a:ext cx="55173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Increased Productivity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Better Recruitment and Retention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More loyal customer base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Potential Tax Benefits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1371600" y="1386150"/>
            <a:ext cx="6785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chemeClr val="dk1"/>
                </a:solidFill>
              </a:rPr>
              <a:t>Workers are the Owners/Members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chemeClr val="dk1"/>
                </a:solidFill>
              </a:rPr>
              <a:t>Each Member owns 1 Share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chemeClr val="dk1"/>
                </a:solidFill>
              </a:rPr>
              <a:t>Democratic Participation - 1 person 1 vote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chemeClr val="dk1"/>
                </a:solidFill>
              </a:rPr>
              <a:t>Management Structure Varies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chemeClr val="dk1"/>
                </a:solidFill>
              </a:rPr>
              <a:t>Members share surplus income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chemeClr val="dk1"/>
                </a:solidFill>
              </a:rPr>
              <a:t>Tend to be smaller businesses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Worker Owned Cooperative example </a:t>
            </a:r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311700" y="2999350"/>
            <a:ext cx="3999900" cy="15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Started in 2022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DEED funded startup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14 Worker Owners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125" y="1170200"/>
            <a:ext cx="3820901" cy="382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00" y="1017800"/>
            <a:ext cx="3012900" cy="19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Worker Owned Cooperatives in MN</a:t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1549" y="2580963"/>
            <a:ext cx="2539101" cy="2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62" y="1414313"/>
            <a:ext cx="4739424" cy="18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 descr="Welcome to Terra Firm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1075" y="1017812"/>
            <a:ext cx="4854617" cy="138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400" y="3630425"/>
            <a:ext cx="428625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1981200" y="11430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Time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We Help You &amp; Your Clients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Employee Ownership Overview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 &amp; A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Employee Ownership Trust</a:t>
            </a:r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1371600" y="1229875"/>
            <a:ext cx="7629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Perpetual Purpose Trust owns the stock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Not federally regulated - flexible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Can be customized to suit seller’s desires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Common in UK, NZ &amp; Australia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No tax benefits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Employee Ownership Trust example </a:t>
            </a:r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311700" y="2999350"/>
            <a:ext cx="4416600" cy="15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Founded in 1996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Transitioned to EOT 2023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Chose EOT for legacy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00" y="1379425"/>
            <a:ext cx="3901908" cy="8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4400" y="1017800"/>
            <a:ext cx="3087911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it’s like to work with MNCEO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xfrm>
            <a:off x="311700" y="12285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Thank You</a:t>
            </a:r>
            <a:endParaRPr sz="33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44"/>
              <a:t>MNCEO.ORG</a:t>
            </a:r>
            <a:endParaRPr sz="2244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44"/>
              <a:t>Kirsten Kennedy - kkennedy@mnceo.org</a:t>
            </a:r>
            <a:endParaRPr sz="2244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44"/>
              <a:t>Darren Mozenter - dmozenter@mnceo.org</a:t>
            </a:r>
            <a:endParaRPr sz="2244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162625" y="17895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know about Employee Ownership (EO)?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495335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are the 3 primary forms of EO?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Which form of EO is suitable for a startup?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does ESOP stand for?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the difference between a worker owned cooperative and other cooperatives?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type of businesses fit best with EO?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170250" y="1722300"/>
            <a:ext cx="4045200" cy="21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know about Employee Ownership (EO)?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Answers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4891024" y="504000"/>
            <a:ext cx="4082725" cy="41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What are the 3 primary forms of EO?  </a:t>
            </a:r>
            <a:r>
              <a:rPr lang="en" dirty="0">
                <a:solidFill>
                  <a:schemeClr val="accent4"/>
                </a:solidFill>
              </a:rPr>
              <a:t>ESOP, WOC, EO</a:t>
            </a:r>
            <a:endParaRPr dirty="0">
              <a:solidFill>
                <a:schemeClr val="accent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Which form of EO is suitable for a startup? </a:t>
            </a:r>
            <a:r>
              <a:rPr lang="en" dirty="0">
                <a:solidFill>
                  <a:schemeClr val="accent4"/>
                </a:solidFill>
              </a:rPr>
              <a:t>Worker Owned Cooperative</a:t>
            </a:r>
            <a:endParaRPr dirty="0">
              <a:solidFill>
                <a:schemeClr val="accent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What does ESOP stand for? </a:t>
            </a:r>
            <a:r>
              <a:rPr lang="en" dirty="0">
                <a:solidFill>
                  <a:schemeClr val="accent4"/>
                </a:solidFill>
              </a:rPr>
              <a:t>Employee Stock Ownership Plan</a:t>
            </a:r>
            <a:endParaRPr dirty="0">
              <a:solidFill>
                <a:schemeClr val="accent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What is the difference between a worker owned cooperative and other cooperatives? </a:t>
            </a:r>
            <a:r>
              <a:rPr lang="en" dirty="0">
                <a:solidFill>
                  <a:schemeClr val="accent4"/>
                </a:solidFill>
              </a:rPr>
              <a:t>The workers own the business.</a:t>
            </a:r>
            <a:endParaRPr dirty="0">
              <a:solidFill>
                <a:schemeClr val="accent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What type of businesses fit best with EO? </a:t>
            </a:r>
            <a:r>
              <a:rPr lang="en" dirty="0">
                <a:solidFill>
                  <a:schemeClr val="accent4"/>
                </a:solidFill>
              </a:rPr>
              <a:t>Virtually any business!</a:t>
            </a:r>
            <a:endParaRPr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ctrTitle"/>
          </p:nvPr>
        </p:nvSpPr>
        <p:spPr>
          <a:xfrm>
            <a:off x="598100" y="12418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MNCEO?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1371599" y="2182525"/>
            <a:ext cx="74487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501c3 Non-profit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Raising awareness about EO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Connecting/Facilitating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Supporting the EO ecosystem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11700" y="5624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00"/>
              <a:t>MNCEO Services</a:t>
            </a:r>
            <a:endParaRPr sz="3100"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1371600" y="12465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Coaching &amp; Consluting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More information on EO</a:t>
            </a:r>
            <a:endParaRPr sz="20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Presentations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Monthly Webinar</a:t>
            </a:r>
            <a:endParaRPr sz="16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Training</a:t>
            </a:r>
            <a:endParaRPr sz="20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Lunch and Learns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Half or Full Day Trainings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Ambassador Program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Connections to TA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your experience?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Silver Tsunami</a:t>
            </a:r>
            <a:endParaRPr/>
          </a:p>
        </p:txBody>
      </p:sp>
      <p:pic>
        <p:nvPicPr>
          <p:cNvPr id="136" name="Google Shape;136;p20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128" y="941598"/>
            <a:ext cx="7225748" cy="390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Otter Tail County, MN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965200"/>
            <a:ext cx="7616850" cy="423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1814</Words>
  <Application>Microsoft Macintosh PowerPoint</Application>
  <PresentationFormat>On-screen Show (16:9)</PresentationFormat>
  <Paragraphs>229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Roboto</vt:lpstr>
      <vt:lpstr>Tahoma</vt:lpstr>
      <vt:lpstr>Arial</vt:lpstr>
      <vt:lpstr>Geometric</vt:lpstr>
      <vt:lpstr>PowerPoint Presentation</vt:lpstr>
      <vt:lpstr>Agenda</vt:lpstr>
      <vt:lpstr>What do you know about Employee Ownership (EO)?</vt:lpstr>
      <vt:lpstr>What do you know about Employee Ownership (EO)? Answers</vt:lpstr>
      <vt:lpstr>What is MNCEO?</vt:lpstr>
      <vt:lpstr>MNCEO Services</vt:lpstr>
      <vt:lpstr>What is your experience?</vt:lpstr>
      <vt:lpstr>The Silver Tsunami</vt:lpstr>
      <vt:lpstr>Otter Tail County, MN</vt:lpstr>
      <vt:lpstr>PowerPoint Presentation</vt:lpstr>
      <vt:lpstr>Employee Ownership  is the secret room</vt:lpstr>
      <vt:lpstr>What is Broad-Based Employee Ownership?</vt:lpstr>
      <vt:lpstr>3 Forms for Employee Ownership</vt:lpstr>
      <vt:lpstr>Employee Stock Ownership Plan - ESOP </vt:lpstr>
      <vt:lpstr>ESOP example </vt:lpstr>
      <vt:lpstr>PowerPoint Presentation</vt:lpstr>
      <vt:lpstr>Worker Owned Cooperative </vt:lpstr>
      <vt:lpstr>Worker Owned Cooperative example </vt:lpstr>
      <vt:lpstr>Examples of Worker Owned Cooperatives in MN</vt:lpstr>
      <vt:lpstr>Employee Ownership Trust</vt:lpstr>
      <vt:lpstr>Employee Ownership Trust example </vt:lpstr>
      <vt:lpstr>What it’s like to work with MNCEO</vt:lpstr>
      <vt:lpstr>Questions?</vt:lpstr>
      <vt:lpstr>Thank You  MNCEO.ORG Kirsten Kennedy - kkennedy@mnceo.org Darren Mozenter - dmozenter@mnceo.org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Darren Mozenter</cp:lastModifiedBy>
  <cp:revision>2</cp:revision>
  <dcterms:modified xsi:type="dcterms:W3CDTF">2024-05-21T14:52:57Z</dcterms:modified>
</cp:coreProperties>
</file>