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528" r:id="rId3"/>
    <p:sldId id="268" r:id="rId4"/>
    <p:sldId id="313" r:id="rId5"/>
    <p:sldId id="489" r:id="rId6"/>
    <p:sldId id="535" r:id="rId7"/>
    <p:sldId id="529" r:id="rId8"/>
    <p:sldId id="530" r:id="rId9"/>
    <p:sldId id="531" r:id="rId10"/>
    <p:sldId id="532" r:id="rId11"/>
    <p:sldId id="533" r:id="rId12"/>
    <p:sldId id="537" r:id="rId13"/>
    <p:sldId id="534" r:id="rId14"/>
    <p:sldId id="538" r:id="rId15"/>
    <p:sldId id="540" r:id="rId16"/>
    <p:sldId id="539" r:id="rId17"/>
    <p:sldId id="541" r:id="rId18"/>
    <p:sldId id="53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4AF90-78C7-4B2E-BCA0-964703C8F99F}" type="datetimeFigureOut">
              <a:rPr lang="en-US" smtClean="0"/>
              <a:t>1/28/2026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E64FB-7917-4F02-9EA2-77D25F0D1C1C}" type="slidenum">
              <a:rPr lang="en-US" smtClean="0"/>
              <a:t>‹#›</a:t>
            </a:fld>
            <a:endParaRPr lang="en-US"/>
          </a:p>
        </p:txBody>
      </p:sp>
    </p:spTree>
    <p:extLst>
      <p:ext uri="{BB962C8B-B14F-4D97-AF65-F5344CB8AC3E}">
        <p14:creationId xmlns:p14="http://schemas.microsoft.com/office/powerpoint/2010/main" val="30475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A35E-B630-C2B7-B7FA-EBD8BBB6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C2568-1783-D607-750E-175161EB3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341F7-8F55-F366-4477-601AC61308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A13DEAA-69EE-7CFC-A4F2-36F3EBEA3276}"/>
              </a:ext>
            </a:extLst>
          </p:cNvPr>
          <p:cNvSpPr>
            <a:spLocks noGrp="1"/>
          </p:cNvSpPr>
          <p:nvPr>
            <p:ph type="sldNum" sz="quarter" idx="5"/>
          </p:nvPr>
        </p:nvSpPr>
        <p:spPr/>
        <p:txBody>
          <a:bodyPr/>
          <a:lstStyle/>
          <a:p>
            <a:fld id="{D46220C3-F18E-46BD-B934-049A08813499}" type="slidenum">
              <a:rPr lang="en-US" smtClean="0"/>
              <a:t>2</a:t>
            </a:fld>
            <a:endParaRPr lang="en-US"/>
          </a:p>
        </p:txBody>
      </p:sp>
    </p:spTree>
    <p:extLst>
      <p:ext uri="{BB962C8B-B14F-4D97-AF65-F5344CB8AC3E}">
        <p14:creationId xmlns:p14="http://schemas.microsoft.com/office/powerpoint/2010/main" val="150788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220C3-F18E-46BD-B934-049A08813499}" type="slidenum">
              <a:rPr lang="en-US" smtClean="0"/>
              <a:t>3</a:t>
            </a:fld>
            <a:endParaRPr lang="en-US"/>
          </a:p>
        </p:txBody>
      </p:sp>
    </p:spTree>
    <p:extLst>
      <p:ext uri="{BB962C8B-B14F-4D97-AF65-F5344CB8AC3E}">
        <p14:creationId xmlns:p14="http://schemas.microsoft.com/office/powerpoint/2010/main" val="585766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i="1" dirty="0"/>
          </a:p>
        </p:txBody>
      </p:sp>
      <p:sp>
        <p:nvSpPr>
          <p:cNvPr id="4" name="Slide Number Placeholder 3"/>
          <p:cNvSpPr>
            <a:spLocks noGrp="1"/>
          </p:cNvSpPr>
          <p:nvPr>
            <p:ph type="sldNum" sz="quarter" idx="5"/>
          </p:nvPr>
        </p:nvSpPr>
        <p:spPr/>
        <p:txBody>
          <a:bodyPr/>
          <a:lstStyle/>
          <a:p>
            <a:fld id="{AF987C3A-FBE5-4EB4-959A-E7BDBFD461F5}" type="slidenum">
              <a:rPr lang="en-US" smtClean="0"/>
              <a:t>4</a:t>
            </a:fld>
            <a:endParaRPr lang="en-US"/>
          </a:p>
        </p:txBody>
      </p:sp>
    </p:spTree>
    <p:extLst>
      <p:ext uri="{BB962C8B-B14F-4D97-AF65-F5344CB8AC3E}">
        <p14:creationId xmlns:p14="http://schemas.microsoft.com/office/powerpoint/2010/main" val="473553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805E8-DBA8-F64F-F48E-2E105D785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78D29-427F-BC3B-B7F0-78794D9B2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AA672-8C31-D696-2D66-C698A81A49FB}"/>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1D32962-DDDB-E8F0-BE99-6C87DA3F8EC6}"/>
              </a:ext>
            </a:extLst>
          </p:cNvPr>
          <p:cNvSpPr>
            <a:spLocks noGrp="1"/>
          </p:cNvSpPr>
          <p:nvPr>
            <p:ph type="sldNum" sz="quarter" idx="5"/>
          </p:nvPr>
        </p:nvSpPr>
        <p:spPr/>
        <p:txBody>
          <a:bodyPr/>
          <a:lstStyle/>
          <a:p>
            <a:fld id="{D46220C3-F18E-46BD-B934-049A08813499}" type="slidenum">
              <a:rPr lang="en-US" smtClean="0"/>
              <a:t>5</a:t>
            </a:fld>
            <a:endParaRPr lang="en-US"/>
          </a:p>
        </p:txBody>
      </p:sp>
    </p:spTree>
    <p:extLst>
      <p:ext uri="{BB962C8B-B14F-4D97-AF65-F5344CB8AC3E}">
        <p14:creationId xmlns:p14="http://schemas.microsoft.com/office/powerpoint/2010/main" val="1679078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5DEE3-816E-465D-0203-1E5FFA7E5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0BF98-EC3D-AC16-7DD6-0376351A0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78664-CCFF-EBD3-AA32-A0484B965D90}"/>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C7278E19-CE15-5551-907B-088D4A6F3E61}"/>
              </a:ext>
            </a:extLst>
          </p:cNvPr>
          <p:cNvSpPr>
            <a:spLocks noGrp="1"/>
          </p:cNvSpPr>
          <p:nvPr>
            <p:ph type="sldNum" sz="quarter" idx="5"/>
          </p:nvPr>
        </p:nvSpPr>
        <p:spPr/>
        <p:txBody>
          <a:bodyPr/>
          <a:lstStyle/>
          <a:p>
            <a:fld id="{D46220C3-F18E-46BD-B934-049A08813499}" type="slidenum">
              <a:rPr lang="en-US" smtClean="0"/>
              <a:t>6</a:t>
            </a:fld>
            <a:endParaRPr lang="en-US"/>
          </a:p>
        </p:txBody>
      </p:sp>
    </p:spTree>
    <p:extLst>
      <p:ext uri="{BB962C8B-B14F-4D97-AF65-F5344CB8AC3E}">
        <p14:creationId xmlns:p14="http://schemas.microsoft.com/office/powerpoint/2010/main" val="2439873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6795D-453A-7C12-CF47-9251AC32C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B8E26-BEE4-5FEC-F641-16587E01BC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355FC-01BF-DA8A-4195-9FD0C7A0DAF3}"/>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3E407A76-E921-E2F6-7207-7C439A7117AB}"/>
              </a:ext>
            </a:extLst>
          </p:cNvPr>
          <p:cNvSpPr>
            <a:spLocks noGrp="1"/>
          </p:cNvSpPr>
          <p:nvPr>
            <p:ph type="sldNum" sz="quarter" idx="5"/>
          </p:nvPr>
        </p:nvSpPr>
        <p:spPr/>
        <p:txBody>
          <a:bodyPr/>
          <a:lstStyle/>
          <a:p>
            <a:fld id="{D46220C3-F18E-46BD-B934-049A08813499}" type="slidenum">
              <a:rPr lang="en-US" smtClean="0"/>
              <a:t>7</a:t>
            </a:fld>
            <a:endParaRPr lang="en-US"/>
          </a:p>
        </p:txBody>
      </p:sp>
    </p:spTree>
    <p:extLst>
      <p:ext uri="{BB962C8B-B14F-4D97-AF65-F5344CB8AC3E}">
        <p14:creationId xmlns:p14="http://schemas.microsoft.com/office/powerpoint/2010/main" val="1381586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9D9BA-81D4-B677-ABCD-64A6CA4CC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045629-8139-C6BA-2519-D615EA207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B71CA-ADAB-41C3-A441-A4960F235D8D}"/>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306F24FF-F62D-CF4B-F186-306627A7556F}"/>
              </a:ext>
            </a:extLst>
          </p:cNvPr>
          <p:cNvSpPr>
            <a:spLocks noGrp="1"/>
          </p:cNvSpPr>
          <p:nvPr>
            <p:ph type="sldNum" sz="quarter" idx="5"/>
          </p:nvPr>
        </p:nvSpPr>
        <p:spPr/>
        <p:txBody>
          <a:bodyPr/>
          <a:lstStyle/>
          <a:p>
            <a:fld id="{D46220C3-F18E-46BD-B934-049A08813499}" type="slidenum">
              <a:rPr lang="en-US" smtClean="0"/>
              <a:t>8</a:t>
            </a:fld>
            <a:endParaRPr lang="en-US"/>
          </a:p>
        </p:txBody>
      </p:sp>
    </p:spTree>
    <p:extLst>
      <p:ext uri="{BB962C8B-B14F-4D97-AF65-F5344CB8AC3E}">
        <p14:creationId xmlns:p14="http://schemas.microsoft.com/office/powerpoint/2010/main" val="3677055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C49B8-D7EC-600C-A2D0-F5BAA2A90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B69AD-E7C0-9A74-29D9-ACE233F9FA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3E593-ECBF-65F6-FA9E-0E73850E5FD3}"/>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EE8D33E5-008B-28BB-662C-6B221BF7BF59}"/>
              </a:ext>
            </a:extLst>
          </p:cNvPr>
          <p:cNvSpPr>
            <a:spLocks noGrp="1"/>
          </p:cNvSpPr>
          <p:nvPr>
            <p:ph type="sldNum" sz="quarter" idx="5"/>
          </p:nvPr>
        </p:nvSpPr>
        <p:spPr/>
        <p:txBody>
          <a:bodyPr/>
          <a:lstStyle/>
          <a:p>
            <a:fld id="{D46220C3-F18E-46BD-B934-049A08813499}" type="slidenum">
              <a:rPr lang="en-US" smtClean="0"/>
              <a:t>9</a:t>
            </a:fld>
            <a:endParaRPr lang="en-US"/>
          </a:p>
        </p:txBody>
      </p:sp>
    </p:spTree>
    <p:extLst>
      <p:ext uri="{BB962C8B-B14F-4D97-AF65-F5344CB8AC3E}">
        <p14:creationId xmlns:p14="http://schemas.microsoft.com/office/powerpoint/2010/main" val="3910353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4C1FE-0EEA-19E6-5BA3-C2D966BBFA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1419F-55AF-0FFC-AB55-C26FCB509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6477D-5673-A15B-85B5-F9841E710C7E}"/>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3B34C07-1705-9140-0937-FB1AAFE9EB2E}"/>
              </a:ext>
            </a:extLst>
          </p:cNvPr>
          <p:cNvSpPr>
            <a:spLocks noGrp="1"/>
          </p:cNvSpPr>
          <p:nvPr>
            <p:ph type="sldNum" sz="quarter" idx="5"/>
          </p:nvPr>
        </p:nvSpPr>
        <p:spPr/>
        <p:txBody>
          <a:bodyPr/>
          <a:lstStyle/>
          <a:p>
            <a:fld id="{D46220C3-F18E-46BD-B934-049A08813499}" type="slidenum">
              <a:rPr lang="en-US" smtClean="0"/>
              <a:t>10</a:t>
            </a:fld>
            <a:endParaRPr lang="en-US"/>
          </a:p>
        </p:txBody>
      </p:sp>
    </p:spTree>
    <p:extLst>
      <p:ext uri="{BB962C8B-B14F-4D97-AF65-F5344CB8AC3E}">
        <p14:creationId xmlns:p14="http://schemas.microsoft.com/office/powerpoint/2010/main" val="3438991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0CA33-F33B-34A1-5C70-EF43AECB7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5F204-64EE-F0BD-616C-331BA149F0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9CF551-D5C3-1A10-5969-7905C7F052C2}"/>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8A70F882-B5F9-0CEA-97C8-BB1D5997E67C}"/>
              </a:ext>
            </a:extLst>
          </p:cNvPr>
          <p:cNvSpPr>
            <a:spLocks noGrp="1"/>
          </p:cNvSpPr>
          <p:nvPr>
            <p:ph type="sldNum" sz="quarter" idx="5"/>
          </p:nvPr>
        </p:nvSpPr>
        <p:spPr/>
        <p:txBody>
          <a:bodyPr/>
          <a:lstStyle/>
          <a:p>
            <a:fld id="{D46220C3-F18E-46BD-B934-049A08813499}" type="slidenum">
              <a:rPr lang="en-US" smtClean="0"/>
              <a:t>11</a:t>
            </a:fld>
            <a:endParaRPr lang="en-US"/>
          </a:p>
        </p:txBody>
      </p:sp>
    </p:spTree>
    <p:extLst>
      <p:ext uri="{BB962C8B-B14F-4D97-AF65-F5344CB8AC3E}">
        <p14:creationId xmlns:p14="http://schemas.microsoft.com/office/powerpoint/2010/main" val="1434001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3E16A-5060-1C71-A3D1-ED6190E8D0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44B12-CBEB-4465-FBBD-F8AEBDFB6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90A1B-B721-A5D8-1F82-0796F1087DE5}"/>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6CF000CD-5A58-F964-CA39-1965EBDB482F}"/>
              </a:ext>
            </a:extLst>
          </p:cNvPr>
          <p:cNvSpPr>
            <a:spLocks noGrp="1"/>
          </p:cNvSpPr>
          <p:nvPr>
            <p:ph type="sldNum" sz="quarter" idx="5"/>
          </p:nvPr>
        </p:nvSpPr>
        <p:spPr/>
        <p:txBody>
          <a:bodyPr/>
          <a:lstStyle/>
          <a:p>
            <a:fld id="{D46220C3-F18E-46BD-B934-049A08813499}" type="slidenum">
              <a:rPr lang="en-US" smtClean="0"/>
              <a:t>12</a:t>
            </a:fld>
            <a:endParaRPr lang="en-US"/>
          </a:p>
        </p:txBody>
      </p:sp>
    </p:spTree>
    <p:extLst>
      <p:ext uri="{BB962C8B-B14F-4D97-AF65-F5344CB8AC3E}">
        <p14:creationId xmlns:p14="http://schemas.microsoft.com/office/powerpoint/2010/main" val="2140089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59DF6-290F-4C71-943A-191655B7B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EA624-D294-D536-40FF-405E32F594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B6F7E-069E-EEBA-548A-22DDCE524858}"/>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68FE7709-D2F1-3051-510B-3473D7671804}"/>
              </a:ext>
            </a:extLst>
          </p:cNvPr>
          <p:cNvSpPr>
            <a:spLocks noGrp="1"/>
          </p:cNvSpPr>
          <p:nvPr>
            <p:ph type="sldNum" sz="quarter" idx="5"/>
          </p:nvPr>
        </p:nvSpPr>
        <p:spPr/>
        <p:txBody>
          <a:bodyPr/>
          <a:lstStyle/>
          <a:p>
            <a:fld id="{D46220C3-F18E-46BD-B934-049A08813499}" type="slidenum">
              <a:rPr lang="en-US" smtClean="0"/>
              <a:t>13</a:t>
            </a:fld>
            <a:endParaRPr lang="en-US"/>
          </a:p>
        </p:txBody>
      </p:sp>
    </p:spTree>
    <p:extLst>
      <p:ext uri="{BB962C8B-B14F-4D97-AF65-F5344CB8AC3E}">
        <p14:creationId xmlns:p14="http://schemas.microsoft.com/office/powerpoint/2010/main" val="3009282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FE38B-FDFC-9348-DCDA-EA16A3929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195A4-74E3-0A9B-FBFD-44DFDB7AB8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E4520D-314A-3AEA-3A11-A246A84D9CE9}"/>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F796F6EC-985A-7802-09D2-8AE9DAB5B3A4}"/>
              </a:ext>
            </a:extLst>
          </p:cNvPr>
          <p:cNvSpPr>
            <a:spLocks noGrp="1"/>
          </p:cNvSpPr>
          <p:nvPr>
            <p:ph type="sldNum" sz="quarter" idx="5"/>
          </p:nvPr>
        </p:nvSpPr>
        <p:spPr/>
        <p:txBody>
          <a:bodyPr/>
          <a:lstStyle/>
          <a:p>
            <a:fld id="{D46220C3-F18E-46BD-B934-049A08813499}" type="slidenum">
              <a:rPr lang="en-US" smtClean="0"/>
              <a:t>14</a:t>
            </a:fld>
            <a:endParaRPr lang="en-US"/>
          </a:p>
        </p:txBody>
      </p:sp>
    </p:spTree>
    <p:extLst>
      <p:ext uri="{BB962C8B-B14F-4D97-AF65-F5344CB8AC3E}">
        <p14:creationId xmlns:p14="http://schemas.microsoft.com/office/powerpoint/2010/main" val="2542282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C8888-F4FD-4EC5-93B9-E06CDE2C1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7B440-D688-4E01-94F7-E9BE65A5B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ECE0A-F51E-8CCB-A691-B1CCE3219B0E}"/>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56FA319E-6438-F449-71C8-24A2EEF93D52}"/>
              </a:ext>
            </a:extLst>
          </p:cNvPr>
          <p:cNvSpPr>
            <a:spLocks noGrp="1"/>
          </p:cNvSpPr>
          <p:nvPr>
            <p:ph type="sldNum" sz="quarter" idx="5"/>
          </p:nvPr>
        </p:nvSpPr>
        <p:spPr/>
        <p:txBody>
          <a:bodyPr/>
          <a:lstStyle/>
          <a:p>
            <a:fld id="{D46220C3-F18E-46BD-B934-049A08813499}" type="slidenum">
              <a:rPr lang="en-US" smtClean="0"/>
              <a:t>15</a:t>
            </a:fld>
            <a:endParaRPr lang="en-US"/>
          </a:p>
        </p:txBody>
      </p:sp>
    </p:spTree>
    <p:extLst>
      <p:ext uri="{BB962C8B-B14F-4D97-AF65-F5344CB8AC3E}">
        <p14:creationId xmlns:p14="http://schemas.microsoft.com/office/powerpoint/2010/main" val="4142727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AD3AE-3EEC-FE5C-B0FC-F9F4C1F0A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AC85A-1DBD-0021-A4F4-E34555409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53EB51-35C9-6964-FE6E-56DBDE0A7028}"/>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DDFC9C1D-1230-3715-5A15-71E76FA06F33}"/>
              </a:ext>
            </a:extLst>
          </p:cNvPr>
          <p:cNvSpPr>
            <a:spLocks noGrp="1"/>
          </p:cNvSpPr>
          <p:nvPr>
            <p:ph type="sldNum" sz="quarter" idx="5"/>
          </p:nvPr>
        </p:nvSpPr>
        <p:spPr/>
        <p:txBody>
          <a:bodyPr/>
          <a:lstStyle/>
          <a:p>
            <a:fld id="{D46220C3-F18E-46BD-B934-049A08813499}" type="slidenum">
              <a:rPr lang="en-US" smtClean="0"/>
              <a:t>16</a:t>
            </a:fld>
            <a:endParaRPr lang="en-US"/>
          </a:p>
        </p:txBody>
      </p:sp>
    </p:spTree>
    <p:extLst>
      <p:ext uri="{BB962C8B-B14F-4D97-AF65-F5344CB8AC3E}">
        <p14:creationId xmlns:p14="http://schemas.microsoft.com/office/powerpoint/2010/main" val="3830262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4E56B-A647-25E1-2155-DD36FE0B10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D3B63-B415-F3BD-0238-B2A833D98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67CE14-F13E-F32A-BE4A-23540309BA48}"/>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CC9EDFB7-B960-F8D0-7A4C-52CF52892269}"/>
              </a:ext>
            </a:extLst>
          </p:cNvPr>
          <p:cNvSpPr>
            <a:spLocks noGrp="1"/>
          </p:cNvSpPr>
          <p:nvPr>
            <p:ph type="sldNum" sz="quarter" idx="5"/>
          </p:nvPr>
        </p:nvSpPr>
        <p:spPr/>
        <p:txBody>
          <a:bodyPr/>
          <a:lstStyle/>
          <a:p>
            <a:fld id="{D46220C3-F18E-46BD-B934-049A08813499}" type="slidenum">
              <a:rPr lang="en-US" smtClean="0"/>
              <a:t>17</a:t>
            </a:fld>
            <a:endParaRPr lang="en-US"/>
          </a:p>
        </p:txBody>
      </p:sp>
    </p:spTree>
    <p:extLst>
      <p:ext uri="{BB962C8B-B14F-4D97-AF65-F5344CB8AC3E}">
        <p14:creationId xmlns:p14="http://schemas.microsoft.com/office/powerpoint/2010/main" val="2665440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490F9-6C8E-F0A5-27B1-1454D3A22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D7C1E-2BA7-4D87-3838-D094F5AD5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7E911-087E-3C1A-F1B9-8AC5CFD61EE6}"/>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197E5CC8-C348-62C7-45C1-16DC1D6EEF3D}"/>
              </a:ext>
            </a:extLst>
          </p:cNvPr>
          <p:cNvSpPr>
            <a:spLocks noGrp="1"/>
          </p:cNvSpPr>
          <p:nvPr>
            <p:ph type="sldNum" sz="quarter" idx="5"/>
          </p:nvPr>
        </p:nvSpPr>
        <p:spPr/>
        <p:txBody>
          <a:bodyPr/>
          <a:lstStyle/>
          <a:p>
            <a:fld id="{D46220C3-F18E-46BD-B934-049A08813499}" type="slidenum">
              <a:rPr lang="en-US" smtClean="0"/>
              <a:t>18</a:t>
            </a:fld>
            <a:endParaRPr lang="en-US"/>
          </a:p>
        </p:txBody>
      </p:sp>
    </p:spTree>
    <p:extLst>
      <p:ext uri="{BB962C8B-B14F-4D97-AF65-F5344CB8AC3E}">
        <p14:creationId xmlns:p14="http://schemas.microsoft.com/office/powerpoint/2010/main" val="866825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8C53-D86B-A4F8-FED4-3BC572FDFF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E3ED9F-206C-0322-1BC5-F32C7FB06D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EC3B4A-072D-2D1B-2D74-A8AE3CA75272}"/>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5" name="Footer Placeholder 4">
            <a:extLst>
              <a:ext uri="{FF2B5EF4-FFF2-40B4-BE49-F238E27FC236}">
                <a16:creationId xmlns:a16="http://schemas.microsoft.com/office/drawing/2014/main" id="{332EA9A8-577E-16E4-4F26-3AEF7428B1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E33D90-9AE2-2E5F-CDA0-D5585C1328AC}"/>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3973838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CA7BE-48E4-C082-EC40-559562B000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062B12-C798-0447-E934-5FC8834649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E54A3-9025-893C-4428-F7DFDC1ECAEF}"/>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5" name="Footer Placeholder 4">
            <a:extLst>
              <a:ext uri="{FF2B5EF4-FFF2-40B4-BE49-F238E27FC236}">
                <a16:creationId xmlns:a16="http://schemas.microsoft.com/office/drawing/2014/main" id="{1A36509E-DCBD-16DD-DE88-2E15800CF9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1E0890-FCDE-C455-2BE9-B81C81647FA1}"/>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235283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9653F-4162-2537-F3F6-789E893247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FF3197-4256-1D84-C762-09113AA1A0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64817A-6252-5FEC-266B-46E168AFB1A7}"/>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5" name="Footer Placeholder 4">
            <a:extLst>
              <a:ext uri="{FF2B5EF4-FFF2-40B4-BE49-F238E27FC236}">
                <a16:creationId xmlns:a16="http://schemas.microsoft.com/office/drawing/2014/main" id="{BBA88F7F-2D77-161E-690F-B202EBDA4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0AA70B-E55F-5D93-E12F-6543B2BFEDE5}"/>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3888386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9F38-6D84-2F7F-6494-97236389DA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0A05EA-F1F9-F6E6-42FA-F2C77AC955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DF29A2-E8BF-326C-D6B0-1DAADA1CEF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9C8AEF-63AB-E7DA-B247-142E32ABDD07}"/>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6" name="Footer Placeholder 5">
            <a:extLst>
              <a:ext uri="{FF2B5EF4-FFF2-40B4-BE49-F238E27FC236}">
                <a16:creationId xmlns:a16="http://schemas.microsoft.com/office/drawing/2014/main" id="{88D7241B-8996-A9D7-2C0B-B3FD971887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86E795-E52B-8009-CBCE-8A9E9D02ED01}"/>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2247124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02FB-5FD4-39D6-ABEB-A8FED6D7D5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E76780-A7E6-8853-F0AD-21440D70F6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DEED3E-A25D-77B8-842E-BD77C14573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8678BA-79AA-9811-FE4A-E304B540BB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00B455-C0B9-4584-782F-38D42AE1CC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8A2DC5-48A9-AA64-186B-6DC24D1CD3E2}"/>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8" name="Footer Placeholder 7">
            <a:extLst>
              <a:ext uri="{FF2B5EF4-FFF2-40B4-BE49-F238E27FC236}">
                <a16:creationId xmlns:a16="http://schemas.microsoft.com/office/drawing/2014/main" id="{51D5B866-F8C5-59D3-2973-A62E2B7436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4A7E24-25E1-202F-64E1-4548B0511F72}"/>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2034797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C2A2-F05F-99A9-2805-86893D289D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6C5F28-DDC7-407E-4380-2798D6FEF930}"/>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4" name="Footer Placeholder 3">
            <a:extLst>
              <a:ext uri="{FF2B5EF4-FFF2-40B4-BE49-F238E27FC236}">
                <a16:creationId xmlns:a16="http://schemas.microsoft.com/office/drawing/2014/main" id="{B6B5F1DF-4990-E416-692A-B0FC44A417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719482-52CD-14C8-61B2-F35FCFA5540D}"/>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2847140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07F406-6091-9908-D1E1-2EED039EBBB9}"/>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3" name="Footer Placeholder 2">
            <a:extLst>
              <a:ext uri="{FF2B5EF4-FFF2-40B4-BE49-F238E27FC236}">
                <a16:creationId xmlns:a16="http://schemas.microsoft.com/office/drawing/2014/main" id="{490DD500-AC94-556F-A053-210FE014F1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0CDAC6-7B27-E2F2-85C6-F13D17599C1A}"/>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1256909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47CCB-4790-2397-D976-A6C540C856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176345-A36E-F765-5067-B39E0F20D3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EB5AE6-52E1-942A-634E-CA4533166F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EC0732-496D-4550-6915-1B8506E6F8C9}"/>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6" name="Footer Placeholder 5">
            <a:extLst>
              <a:ext uri="{FF2B5EF4-FFF2-40B4-BE49-F238E27FC236}">
                <a16:creationId xmlns:a16="http://schemas.microsoft.com/office/drawing/2014/main" id="{4C38EBD6-0BC4-EC92-A60F-6F8A2BEFA6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B3FF01-EA33-5305-72A8-2365DFDFA3C6}"/>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2935803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5542D-9326-C557-9715-392A625573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84C377-CF7A-0D7C-DCA1-F9B1EC1155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94B529-32CD-0222-5546-49B0153F6E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A864F-C8D2-AE92-DA6E-22A1A630BB23}"/>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6" name="Footer Placeholder 5">
            <a:extLst>
              <a:ext uri="{FF2B5EF4-FFF2-40B4-BE49-F238E27FC236}">
                <a16:creationId xmlns:a16="http://schemas.microsoft.com/office/drawing/2014/main" id="{1ACAD97B-E09D-7733-97AA-B0D912D6F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1CCFD4-2A0B-7A51-38B6-8E6DF5362D99}"/>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1933060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5853C-6484-E8DF-A408-9035905D01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7C8184-044F-D745-0110-9D73028EBF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2C8A78-E14F-B19E-CD44-304E0134157C}"/>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5" name="Footer Placeholder 4">
            <a:extLst>
              <a:ext uri="{FF2B5EF4-FFF2-40B4-BE49-F238E27FC236}">
                <a16:creationId xmlns:a16="http://schemas.microsoft.com/office/drawing/2014/main" id="{27CF7BC7-B929-DF82-6541-E3729131E9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2D8D99-9B04-C7C1-B05C-BC235DA8BFDF}"/>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60755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4B5311-2B33-E613-CA55-3D13F3EABA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912DBC-97E4-072D-D970-993D13BE4D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E68B8A-89C0-5B3D-B380-00DAE91998AA}"/>
              </a:ext>
            </a:extLst>
          </p:cNvPr>
          <p:cNvSpPr>
            <a:spLocks noGrp="1"/>
          </p:cNvSpPr>
          <p:nvPr>
            <p:ph type="dt" sz="half" idx="10"/>
          </p:nvPr>
        </p:nvSpPr>
        <p:spPr/>
        <p:txBody>
          <a:bodyPr/>
          <a:lstStyle/>
          <a:p>
            <a:fld id="{B943C7DB-94EA-4E04-9FD7-73C8D7B9D6E5}" type="datetimeFigureOut">
              <a:rPr lang="en-US" smtClean="0"/>
              <a:t>1/28/2026</a:t>
            </a:fld>
            <a:endParaRPr lang="en-US"/>
          </a:p>
        </p:txBody>
      </p:sp>
      <p:sp>
        <p:nvSpPr>
          <p:cNvPr id="5" name="Footer Placeholder 4">
            <a:extLst>
              <a:ext uri="{FF2B5EF4-FFF2-40B4-BE49-F238E27FC236}">
                <a16:creationId xmlns:a16="http://schemas.microsoft.com/office/drawing/2014/main" id="{1F4753F9-4998-0DAF-D496-4D1474A218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F5ECFD-C980-58E4-7E15-A4D903D6E4B4}"/>
              </a:ext>
            </a:extLst>
          </p:cNvPr>
          <p:cNvSpPr>
            <a:spLocks noGrp="1"/>
          </p:cNvSpPr>
          <p:nvPr>
            <p:ph type="sldNum" sz="quarter" idx="12"/>
          </p:nvPr>
        </p:nvSpPr>
        <p:spPr/>
        <p:txBody>
          <a:bodyPr/>
          <a:lstStyle/>
          <a:p>
            <a:fld id="{459ED8AB-4792-4CBE-8F46-4A9307F711EE}" type="slidenum">
              <a:rPr lang="en-US" smtClean="0"/>
              <a:t>‹#›</a:t>
            </a:fld>
            <a:endParaRPr lang="en-US"/>
          </a:p>
        </p:txBody>
      </p:sp>
    </p:spTree>
    <p:extLst>
      <p:ext uri="{BB962C8B-B14F-4D97-AF65-F5344CB8AC3E}">
        <p14:creationId xmlns:p14="http://schemas.microsoft.com/office/powerpoint/2010/main" val="4168095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AE28DC-8ED0-12F6-0FC0-7C7F7C21E4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2E0BBB-9C59-6DB9-1D57-08ED8F870E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6B9EEE-DE9C-E136-57CF-2A328DAE6C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43C7DB-94EA-4E04-9FD7-73C8D7B9D6E5}" type="datetimeFigureOut">
              <a:rPr lang="en-US" smtClean="0"/>
              <a:t>1/28/2026</a:t>
            </a:fld>
            <a:endParaRPr lang="en-US"/>
          </a:p>
        </p:txBody>
      </p:sp>
      <p:sp>
        <p:nvSpPr>
          <p:cNvPr id="5" name="Footer Placeholder 4">
            <a:extLst>
              <a:ext uri="{FF2B5EF4-FFF2-40B4-BE49-F238E27FC236}">
                <a16:creationId xmlns:a16="http://schemas.microsoft.com/office/drawing/2014/main" id="{2B087AE4-1AE9-F9A7-AAA9-9C0D8A8C2E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4060F51-2E4D-A015-80AA-A4DA10EB2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9ED8AB-4792-4CBE-8F46-4A9307F711EE}" type="slidenum">
              <a:rPr lang="en-US" smtClean="0"/>
              <a:t>‹#›</a:t>
            </a:fld>
            <a:endParaRPr lang="en-US"/>
          </a:p>
        </p:txBody>
      </p:sp>
    </p:spTree>
    <p:extLst>
      <p:ext uri="{BB962C8B-B14F-4D97-AF65-F5344CB8AC3E}">
        <p14:creationId xmlns:p14="http://schemas.microsoft.com/office/powerpoint/2010/main" val="1793142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hats in a row">
            <a:extLst>
              <a:ext uri="{FF2B5EF4-FFF2-40B4-BE49-F238E27FC236}">
                <a16:creationId xmlns:a16="http://schemas.microsoft.com/office/drawing/2014/main" id="{C5D6CC37-86A1-17A3-D278-CA308C295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2" name="Title 1">
            <a:extLst>
              <a:ext uri="{FF2B5EF4-FFF2-40B4-BE49-F238E27FC236}">
                <a16:creationId xmlns:a16="http://schemas.microsoft.com/office/drawing/2014/main" id="{BF12EECE-A841-1A36-1BCF-BE1FD22CE364}"/>
              </a:ext>
            </a:extLst>
          </p:cNvPr>
          <p:cNvSpPr>
            <a:spLocks noGrp="1"/>
          </p:cNvSpPr>
          <p:nvPr>
            <p:ph type="ctrTitle"/>
          </p:nvPr>
        </p:nvSpPr>
        <p:spPr/>
        <p:txBody>
          <a:bodyPr/>
          <a:lstStyle/>
          <a:p>
            <a:r>
              <a:rPr lang="en-US" dirty="0">
                <a:highlight>
                  <a:srgbClr val="FCEAD4"/>
                </a:highlight>
              </a:rPr>
              <a:t>Level 3: Custom GPTs</a:t>
            </a:r>
          </a:p>
        </p:txBody>
      </p:sp>
      <p:sp>
        <p:nvSpPr>
          <p:cNvPr id="3" name="Subtitle 2">
            <a:extLst>
              <a:ext uri="{FF2B5EF4-FFF2-40B4-BE49-F238E27FC236}">
                <a16:creationId xmlns:a16="http://schemas.microsoft.com/office/drawing/2014/main" id="{274ED29D-D592-6B95-2A21-75B39F5D9D6C}"/>
              </a:ext>
            </a:extLst>
          </p:cNvPr>
          <p:cNvSpPr>
            <a:spLocks noGrp="1"/>
          </p:cNvSpPr>
          <p:nvPr>
            <p:ph type="subTitle" idx="1"/>
          </p:nvPr>
        </p:nvSpPr>
        <p:spPr/>
        <p:txBody>
          <a:bodyPr/>
          <a:lstStyle/>
          <a:p>
            <a:r>
              <a:rPr lang="en-US" dirty="0" err="1"/>
              <a:t>MState</a:t>
            </a:r>
            <a:r>
              <a:rPr lang="en-US" dirty="0"/>
              <a:t> WDS &amp; West Central SBDC</a:t>
            </a:r>
          </a:p>
        </p:txBody>
      </p:sp>
    </p:spTree>
    <p:extLst>
      <p:ext uri="{BB962C8B-B14F-4D97-AF65-F5344CB8AC3E}">
        <p14:creationId xmlns:p14="http://schemas.microsoft.com/office/powerpoint/2010/main" val="1468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7EDA-DAD0-93AF-D096-8F446D720AB0}"/>
            </a:ext>
          </a:extLst>
        </p:cNvPr>
        <p:cNvGrpSpPr/>
        <p:nvPr/>
      </p:nvGrpSpPr>
      <p:grpSpPr>
        <a:xfrm>
          <a:off x="0" y="0"/>
          <a:ext cx="0" cy="0"/>
          <a:chOff x="0" y="0"/>
          <a:chExt cx="0" cy="0"/>
        </a:xfrm>
      </p:grpSpPr>
      <p:pic>
        <p:nvPicPr>
          <p:cNvPr id="19" name="Content Placeholder 6" descr="A group of hats in a row">
            <a:extLst>
              <a:ext uri="{FF2B5EF4-FFF2-40B4-BE49-F238E27FC236}">
                <a16:creationId xmlns:a16="http://schemas.microsoft.com/office/drawing/2014/main" id="{03A00065-813A-0244-F55A-37ED609A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10" name="Rectangle: Rounded Corners 9">
            <a:extLst>
              <a:ext uri="{FF2B5EF4-FFF2-40B4-BE49-F238E27FC236}">
                <a16:creationId xmlns:a16="http://schemas.microsoft.com/office/drawing/2014/main" id="{A15EBECE-DA70-1299-D550-8F74C6DEA57E}"/>
              </a:ext>
            </a:extLst>
          </p:cNvPr>
          <p:cNvSpPr/>
          <p:nvPr/>
        </p:nvSpPr>
        <p:spPr>
          <a:xfrm>
            <a:off x="7858506" y="11976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AI Resource Lab</a:t>
            </a:r>
          </a:p>
          <a:p>
            <a:pPr algn="ctr"/>
            <a:r>
              <a:rPr lang="en-US" sz="1600" i="1" dirty="0">
                <a:solidFill>
                  <a:schemeClr val="tx1"/>
                </a:solidFill>
              </a:rPr>
              <a:t>AI Bootcamp, Sandbox, and Toolkit</a:t>
            </a:r>
          </a:p>
        </p:txBody>
      </p:sp>
      <p:sp>
        <p:nvSpPr>
          <p:cNvPr id="2" name="Rectangle: Rounded Corners 1">
            <a:extLst>
              <a:ext uri="{FF2B5EF4-FFF2-40B4-BE49-F238E27FC236}">
                <a16:creationId xmlns:a16="http://schemas.microsoft.com/office/drawing/2014/main" id="{1E8804E5-6B8E-B10A-02D8-5A1EBFB145D0}"/>
              </a:ext>
            </a:extLst>
          </p:cNvPr>
          <p:cNvSpPr/>
          <p:nvPr/>
        </p:nvSpPr>
        <p:spPr>
          <a:xfrm>
            <a:off x="7858506" y="2232302"/>
            <a:ext cx="4114800" cy="1337124"/>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Level 1: </a:t>
            </a:r>
            <a:r>
              <a:rPr lang="en-US" sz="2400" b="1" dirty="0">
                <a:solidFill>
                  <a:schemeClr val="tx1"/>
                </a:solidFill>
                <a:latin typeface="+mj-lt"/>
              </a:rPr>
              <a:t>Basic Prompting</a:t>
            </a:r>
          </a:p>
          <a:p>
            <a:pPr algn="ctr"/>
            <a:r>
              <a:rPr lang="en-US" sz="1600" i="1" dirty="0">
                <a:solidFill>
                  <a:schemeClr val="tx1"/>
                </a:solidFill>
              </a:rPr>
              <a:t>Level 2: </a:t>
            </a:r>
            <a:r>
              <a:rPr lang="en-US" sz="2400" b="1" dirty="0">
                <a:solidFill>
                  <a:schemeClr val="tx1"/>
                </a:solidFill>
              </a:rPr>
              <a:t>Advanced Prompting</a:t>
            </a:r>
          </a:p>
          <a:p>
            <a:pPr algn="ctr"/>
            <a:r>
              <a:rPr lang="en-US" sz="1600" i="1" dirty="0">
                <a:solidFill>
                  <a:schemeClr val="tx1"/>
                </a:solidFill>
              </a:rPr>
              <a:t>Level 3: </a:t>
            </a:r>
            <a:r>
              <a:rPr lang="en-US" sz="2400" b="1" dirty="0">
                <a:solidFill>
                  <a:schemeClr val="tx1"/>
                </a:solidFill>
              </a:rPr>
              <a:t>Custom GPTs</a:t>
            </a:r>
          </a:p>
        </p:txBody>
      </p:sp>
      <p:sp>
        <p:nvSpPr>
          <p:cNvPr id="8" name="Rectangle: Rounded Corners 7">
            <a:extLst>
              <a:ext uri="{FF2B5EF4-FFF2-40B4-BE49-F238E27FC236}">
                <a16:creationId xmlns:a16="http://schemas.microsoft.com/office/drawing/2014/main" id="{223843BA-591D-4E86-D593-53D0785FB789}"/>
              </a:ext>
            </a:extLst>
          </p:cNvPr>
          <p:cNvSpPr/>
          <p:nvPr/>
        </p:nvSpPr>
        <p:spPr>
          <a:xfrm>
            <a:off x="7858506" y="117603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Stages of Adoption</a:t>
            </a:r>
            <a:endParaRPr lang="en-US" sz="2400" b="1" dirty="0">
              <a:solidFill>
                <a:schemeClr val="tx1"/>
              </a:solidFill>
              <a:latin typeface="+mj-lt"/>
            </a:endParaRPr>
          </a:p>
          <a:p>
            <a:pPr algn="ctr"/>
            <a:r>
              <a:rPr lang="en-US" sz="1600" i="1" dirty="0">
                <a:solidFill>
                  <a:schemeClr val="tx1"/>
                </a:solidFill>
              </a:rPr>
              <a:t>a Small Business AI Journey</a:t>
            </a:r>
          </a:p>
        </p:txBody>
      </p:sp>
      <p:sp>
        <p:nvSpPr>
          <p:cNvPr id="9" name="Rectangle: Rounded Corners 8">
            <a:extLst>
              <a:ext uri="{FF2B5EF4-FFF2-40B4-BE49-F238E27FC236}">
                <a16:creationId xmlns:a16="http://schemas.microsoft.com/office/drawing/2014/main" id="{D1B1C2BD-DB81-95DA-B351-E18CE2FA2846}"/>
              </a:ext>
            </a:extLst>
          </p:cNvPr>
          <p:cNvSpPr/>
          <p:nvPr/>
        </p:nvSpPr>
        <p:spPr>
          <a:xfrm>
            <a:off x="7858506" y="371129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Privacy, Security, &amp; Ethics</a:t>
            </a:r>
          </a:p>
          <a:p>
            <a:pPr algn="ctr"/>
            <a:r>
              <a:rPr lang="en-US" sz="2400" b="1" dirty="0">
                <a:solidFill>
                  <a:schemeClr val="tx1"/>
                </a:solidFill>
                <a:latin typeface="+mj-lt"/>
              </a:rPr>
              <a:t>Responsible Use</a:t>
            </a:r>
          </a:p>
        </p:txBody>
      </p:sp>
      <p:sp>
        <p:nvSpPr>
          <p:cNvPr id="11" name="Rectangle: Rounded Corners 10">
            <a:extLst>
              <a:ext uri="{FF2B5EF4-FFF2-40B4-BE49-F238E27FC236}">
                <a16:creationId xmlns:a16="http://schemas.microsoft.com/office/drawing/2014/main" id="{CD0F9E6D-FF7C-C19D-04FC-FCA5FED2D327}"/>
              </a:ext>
            </a:extLst>
          </p:cNvPr>
          <p:cNvSpPr/>
          <p:nvPr/>
        </p:nvSpPr>
        <p:spPr>
          <a:xfrm>
            <a:off x="7858506" y="476756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Live Demos &amp; AI Use Cases</a:t>
            </a:r>
          </a:p>
          <a:p>
            <a:pPr algn="ctr"/>
            <a:r>
              <a:rPr lang="en-US" sz="2400" b="1" dirty="0">
                <a:solidFill>
                  <a:schemeClr val="tx1"/>
                </a:solidFill>
                <a:latin typeface="+mj-lt"/>
              </a:rPr>
              <a:t>AI in Action</a:t>
            </a:r>
          </a:p>
        </p:txBody>
      </p:sp>
      <p:sp>
        <p:nvSpPr>
          <p:cNvPr id="12" name="Rectangle: Rounded Corners 11">
            <a:extLst>
              <a:ext uri="{FF2B5EF4-FFF2-40B4-BE49-F238E27FC236}">
                <a16:creationId xmlns:a16="http://schemas.microsoft.com/office/drawing/2014/main" id="{89F7EE03-35FF-74AB-A6FC-E419816610C6}"/>
              </a:ext>
            </a:extLst>
          </p:cNvPr>
          <p:cNvSpPr/>
          <p:nvPr/>
        </p:nvSpPr>
        <p:spPr>
          <a:xfrm>
            <a:off x="7858506" y="5823838"/>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One-Hour. Full-Day. You Decide.</a:t>
            </a:r>
          </a:p>
          <a:p>
            <a:pPr algn="ctr"/>
            <a:r>
              <a:rPr lang="en-US" sz="2400" b="1" dirty="0">
                <a:solidFill>
                  <a:schemeClr val="tx1"/>
                </a:solidFill>
                <a:latin typeface="+mj-lt"/>
              </a:rPr>
              <a:t>Customized Training</a:t>
            </a:r>
          </a:p>
        </p:txBody>
      </p:sp>
      <p:sp>
        <p:nvSpPr>
          <p:cNvPr id="4" name="Title 3">
            <a:extLst>
              <a:ext uri="{FF2B5EF4-FFF2-40B4-BE49-F238E27FC236}">
                <a16:creationId xmlns:a16="http://schemas.microsoft.com/office/drawing/2014/main" id="{B383BF9B-EE7E-745A-7714-182084979A71}"/>
              </a:ext>
            </a:extLst>
          </p:cNvPr>
          <p:cNvSpPr>
            <a:spLocks noGrp="1"/>
          </p:cNvSpPr>
          <p:nvPr>
            <p:ph type="title"/>
          </p:nvPr>
        </p:nvSpPr>
        <p:spPr/>
        <p:txBody>
          <a:bodyPr/>
          <a:lstStyle/>
          <a:p>
            <a:r>
              <a:rPr lang="en-US" dirty="0">
                <a:highlight>
                  <a:srgbClr val="FCEAD4"/>
                </a:highlight>
              </a:rPr>
              <a:t>AI for Business</a:t>
            </a:r>
          </a:p>
        </p:txBody>
      </p:sp>
      <p:sp>
        <p:nvSpPr>
          <p:cNvPr id="5" name="Content Placeholder 4">
            <a:extLst>
              <a:ext uri="{FF2B5EF4-FFF2-40B4-BE49-F238E27FC236}">
                <a16:creationId xmlns:a16="http://schemas.microsoft.com/office/drawing/2014/main" id="{4A19BE09-4936-D1DB-2EEB-763B9B6E235F}"/>
              </a:ext>
            </a:extLst>
          </p:cNvPr>
          <p:cNvSpPr>
            <a:spLocks noGrp="1"/>
          </p:cNvSpPr>
          <p:nvPr>
            <p:ph idx="1"/>
          </p:nvPr>
        </p:nvSpPr>
        <p:spPr>
          <a:xfrm>
            <a:off x="838200" y="1825625"/>
            <a:ext cx="6887547" cy="4351338"/>
          </a:xfrm>
        </p:spPr>
        <p:txBody>
          <a:bodyPr>
            <a:normAutofit lnSpcReduction="10000"/>
          </a:bodyPr>
          <a:lstStyle/>
          <a:p>
            <a:pPr marL="0" indent="0">
              <a:buNone/>
            </a:pPr>
            <a:r>
              <a:rPr lang="en-US" b="1" dirty="0"/>
              <a:t>A collaboration between</a:t>
            </a:r>
          </a:p>
          <a:p>
            <a:r>
              <a:rPr lang="en-US" sz="2400" i="1" dirty="0" err="1"/>
              <a:t>MState</a:t>
            </a:r>
            <a:r>
              <a:rPr lang="en-US" sz="2400" i="1" dirty="0"/>
              <a:t> Workforce Development Solutions (WDS)</a:t>
            </a:r>
          </a:p>
          <a:p>
            <a:r>
              <a:rPr lang="en-US" sz="2400" i="1" dirty="0"/>
              <a:t>West Central Minnesota SBDC </a:t>
            </a:r>
          </a:p>
          <a:p>
            <a:pPr marL="0" indent="0">
              <a:buNone/>
            </a:pPr>
            <a:endParaRPr lang="en-US" sz="2400" dirty="0"/>
          </a:p>
          <a:p>
            <a:pPr marL="0" indent="0">
              <a:buNone/>
            </a:pPr>
            <a:r>
              <a:rPr lang="en-US" sz="2400" dirty="0"/>
              <a:t>Designed to support small business AI adoption </a:t>
            </a:r>
          </a:p>
          <a:p>
            <a:pPr marL="0" indent="0" algn="r">
              <a:buNone/>
            </a:pPr>
            <a:r>
              <a:rPr lang="en-US" sz="2400" dirty="0"/>
              <a:t>For entrepreneurs, business owners, and staff</a:t>
            </a:r>
          </a:p>
          <a:p>
            <a:pPr marL="0" indent="0">
              <a:buNone/>
            </a:pPr>
            <a:endParaRPr lang="en-US" sz="2400" dirty="0"/>
          </a:p>
          <a:p>
            <a:pPr marL="0" indent="0">
              <a:buNone/>
            </a:pPr>
            <a:r>
              <a:rPr lang="en-US" sz="2400" b="1" dirty="0"/>
              <a:t>Start free! </a:t>
            </a:r>
            <a:r>
              <a:rPr lang="en-US" sz="2400" dirty="0"/>
              <a:t>Online self-paced AI Resource Lab</a:t>
            </a:r>
          </a:p>
          <a:p>
            <a:pPr marL="0" indent="0">
              <a:buNone/>
            </a:pPr>
            <a:endParaRPr lang="en-US" sz="2400" dirty="0"/>
          </a:p>
          <a:p>
            <a:pPr marL="0" indent="0">
              <a:buNone/>
            </a:pPr>
            <a:r>
              <a:rPr lang="en-US" sz="2400" i="1" dirty="0"/>
              <a:t>Practical, hands-on AI training. Without the hype. </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04304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C75DB55F-5AEC-0F61-5261-2F0DCBB30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366843E-305F-8B49-17D2-A96585AE6718}"/>
              </a:ext>
            </a:extLst>
          </p:cNvPr>
          <p:cNvSpPr>
            <a:spLocks noGrp="1"/>
          </p:cNvSpPr>
          <p:nvPr>
            <p:ph idx="1"/>
          </p:nvPr>
        </p:nvSpPr>
        <p:spPr>
          <a:xfrm>
            <a:off x="838200" y="5336352"/>
            <a:ext cx="10515600" cy="1521647"/>
          </a:xfrm>
        </p:spPr>
        <p:txBody>
          <a:bodyPr>
            <a:normAutofit/>
          </a:bodyPr>
          <a:lstStyle/>
          <a:p>
            <a:pPr marL="0" indent="0" algn="just">
              <a:buNone/>
            </a:pPr>
            <a:r>
              <a:rPr lang="en-US" sz="1200" dirty="0">
                <a:solidFill>
                  <a:schemeClr val="bg2">
                    <a:lumMod val="50000"/>
                  </a:schemeClr>
                </a:solidFill>
              </a:rPr>
              <a:t>Funded in part through a Cooperative Agreement with the U.S. Small Business Administration, the Minnesota Department of Employment and Economic Development, and regional support partners. The West Central SBDC is a proud member of the Minnesota SBDC Network. All opinions, conclusions, or recommendations expressed are those of the author(s) and do not necessarily reflect the views of the program sponsors. Programs are open to the public on a nondiscriminatory basis. Reasonable accommodations will be made upon request. Contact the West Central SBDC at (218) 299-6606.</a:t>
            </a:r>
          </a:p>
          <a:p>
            <a:pPr marL="0" indent="0" algn="just">
              <a:buNone/>
            </a:pPr>
            <a:r>
              <a:rPr lang="en-US" sz="1200" b="0" i="1" dirty="0">
                <a:solidFill>
                  <a:schemeClr val="bg2">
                    <a:lumMod val="50000"/>
                  </a:schemeClr>
                </a:solidFill>
                <a:effectLst/>
              </a:rPr>
              <a:t>Disclaimer: The tools provided by the West Central SBDC </a:t>
            </a:r>
            <a:r>
              <a:rPr lang="en-US" sz="1200" i="1" dirty="0">
                <a:solidFill>
                  <a:schemeClr val="bg2">
                    <a:lumMod val="50000"/>
                  </a:schemeClr>
                </a:solidFill>
              </a:rPr>
              <a:t>including the </a:t>
            </a:r>
            <a:r>
              <a:rPr lang="en-US" sz="1200" b="0" i="1" dirty="0">
                <a:solidFill>
                  <a:schemeClr val="bg2">
                    <a:lumMod val="50000"/>
                  </a:schemeClr>
                </a:solidFill>
                <a:effectLst/>
              </a:rPr>
              <a:t>AI Resource Lab are experimental and intended for educational purposes only. They are not designed to provide legal, financial, or professional advice. Users should always consult with a qualified professional and fact-check all outputs before making decisions. The use of these tools is at the user’s own risk, and users are solely responsible for any actions taken based on the information provided.</a:t>
            </a:r>
            <a:endParaRPr lang="en-US" sz="1200" b="0" dirty="0">
              <a:solidFill>
                <a:schemeClr val="bg2">
                  <a:lumMod val="50000"/>
                </a:schemeClr>
              </a:solidFill>
              <a:effectLst/>
            </a:endParaRPr>
          </a:p>
        </p:txBody>
      </p:sp>
      <p:pic>
        <p:nvPicPr>
          <p:cNvPr id="5" name="Picture 4" descr="A logo for a company&#10;&#10;AI-generated content may be incorrect.">
            <a:extLst>
              <a:ext uri="{FF2B5EF4-FFF2-40B4-BE49-F238E27FC236}">
                <a16:creationId xmlns:a16="http://schemas.microsoft.com/office/drawing/2014/main" id="{DF4DE248-B856-4919-85F7-ECC7F4DAC83A}"/>
              </a:ext>
            </a:extLst>
          </p:cNvPr>
          <p:cNvPicPr>
            <a:picLocks noChangeAspect="1"/>
          </p:cNvPicPr>
          <p:nvPr/>
        </p:nvPicPr>
        <p:blipFill>
          <a:blip r:embed="rId4">
            <a:extLst>
              <a:ext uri="{28A0092B-C50C-407E-A947-70E740481C1C}">
                <a14:useLocalDpi xmlns:a14="http://schemas.microsoft.com/office/drawing/2010/main" val="0"/>
              </a:ext>
            </a:extLst>
          </a:blip>
          <a:srcRect l="-1" r="677"/>
          <a:stretch/>
        </p:blipFill>
        <p:spPr>
          <a:xfrm>
            <a:off x="4804401" y="2554493"/>
            <a:ext cx="1062379" cy="1333550"/>
          </a:xfrm>
          <a:prstGeom prst="rect">
            <a:avLst/>
          </a:prstGeom>
        </p:spPr>
      </p:pic>
      <p:pic>
        <p:nvPicPr>
          <p:cNvPr id="6146" name="Picture 2">
            <a:extLst>
              <a:ext uri="{FF2B5EF4-FFF2-40B4-BE49-F238E27FC236}">
                <a16:creationId xmlns:a16="http://schemas.microsoft.com/office/drawing/2014/main" id="{C2221919-6AC5-DB69-1482-91A5280313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074" y="3309369"/>
            <a:ext cx="2778363" cy="1126901"/>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a:extLst>
              <a:ext uri="{FF2B5EF4-FFF2-40B4-BE49-F238E27FC236}">
                <a16:creationId xmlns:a16="http://schemas.microsoft.com/office/drawing/2014/main" id="{F53CE20A-1F5A-881B-195B-973DC1948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254" y="1404973"/>
            <a:ext cx="4855871" cy="42084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ED37912-7C25-485A-017E-0C453ED5844B}"/>
              </a:ext>
            </a:extLst>
          </p:cNvPr>
          <p:cNvGrpSpPr/>
          <p:nvPr/>
        </p:nvGrpSpPr>
        <p:grpSpPr>
          <a:xfrm>
            <a:off x="7751125" y="3237774"/>
            <a:ext cx="2330383" cy="1371600"/>
            <a:chOff x="8311764" y="844062"/>
            <a:chExt cx="2330383" cy="1371600"/>
          </a:xfrm>
        </p:grpSpPr>
        <p:sp>
          <p:nvSpPr>
            <p:cNvPr id="9" name="Rectangle 8">
              <a:extLst>
                <a:ext uri="{FF2B5EF4-FFF2-40B4-BE49-F238E27FC236}">
                  <a16:creationId xmlns:a16="http://schemas.microsoft.com/office/drawing/2014/main" id="{6CDA6BC3-79FB-C842-0B9E-B4E49CF43AEF}"/>
                </a:ext>
              </a:extLst>
            </p:cNvPr>
            <p:cNvSpPr/>
            <p:nvPr/>
          </p:nvSpPr>
          <p:spPr>
            <a:xfrm>
              <a:off x="8311764" y="844062"/>
              <a:ext cx="2330383" cy="1371600"/>
            </a:xfrm>
            <a:prstGeom prst="rect">
              <a:avLst/>
            </a:prstGeom>
            <a:solidFill>
              <a:srgbClr val="0325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1" name="Picture 7">
              <a:extLst>
                <a:ext uri="{FF2B5EF4-FFF2-40B4-BE49-F238E27FC236}">
                  <a16:creationId xmlns:a16="http://schemas.microsoft.com/office/drawing/2014/main" id="{A1E44164-C829-0FC9-8CD7-5A8782E0E5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1765" y="915657"/>
              <a:ext cx="2266061" cy="122508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a:extLst>
              <a:ext uri="{FF2B5EF4-FFF2-40B4-BE49-F238E27FC236}">
                <a16:creationId xmlns:a16="http://schemas.microsoft.com/office/drawing/2014/main" id="{D1769962-B7FB-5AEB-4088-2C4494A9236C}"/>
              </a:ext>
            </a:extLst>
          </p:cNvPr>
          <p:cNvSpPr>
            <a:spLocks noGrp="1"/>
          </p:cNvSpPr>
          <p:nvPr>
            <p:ph type="title"/>
          </p:nvPr>
        </p:nvSpPr>
        <p:spPr>
          <a:xfrm>
            <a:off x="2506662" y="1"/>
            <a:ext cx="9685338" cy="1026636"/>
          </a:xfrm>
        </p:spPr>
        <p:txBody>
          <a:bodyPr>
            <a:normAutofit/>
          </a:bodyPr>
          <a:lstStyle/>
          <a:p>
            <a:r>
              <a:rPr lang="en-US" sz="3600" b="1" i="1" dirty="0"/>
              <a:t>Hats Off to Our Host &amp; America’s SBDC</a:t>
            </a:r>
          </a:p>
        </p:txBody>
      </p:sp>
    </p:spTree>
    <p:extLst>
      <p:ext uri="{BB962C8B-B14F-4D97-AF65-F5344CB8AC3E}">
        <p14:creationId xmlns:p14="http://schemas.microsoft.com/office/powerpoint/2010/main" val="42762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72123-F803-E285-5A44-6841DA68796A}"/>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EDF3DDD1-A54A-2429-9C3C-A56F8FA27F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13E6B69-93EE-09F1-69D5-1B59FA8F71D2}"/>
              </a:ext>
            </a:extLst>
          </p:cNvPr>
          <p:cNvSpPr>
            <a:spLocks noGrp="1"/>
          </p:cNvSpPr>
          <p:nvPr>
            <p:ph type="title"/>
          </p:nvPr>
        </p:nvSpPr>
        <p:spPr>
          <a:xfrm>
            <a:off x="2251586" y="0"/>
            <a:ext cx="9940414" cy="943898"/>
          </a:xfrm>
        </p:spPr>
        <p:txBody>
          <a:bodyPr>
            <a:normAutofit/>
          </a:bodyPr>
          <a:lstStyle/>
          <a:p>
            <a:r>
              <a:rPr lang="en-US" dirty="0"/>
              <a:t>We’ve Covered Prompting &amp; Frameworks</a:t>
            </a:r>
          </a:p>
        </p:txBody>
      </p:sp>
      <p:sp>
        <p:nvSpPr>
          <p:cNvPr id="6" name="Content Placeholder 5">
            <a:extLst>
              <a:ext uri="{FF2B5EF4-FFF2-40B4-BE49-F238E27FC236}">
                <a16:creationId xmlns:a16="http://schemas.microsoft.com/office/drawing/2014/main" id="{31F8046B-351E-2468-F6C5-AD161D948CAC}"/>
              </a:ext>
            </a:extLst>
          </p:cNvPr>
          <p:cNvSpPr>
            <a:spLocks noGrp="1"/>
          </p:cNvSpPr>
          <p:nvPr>
            <p:ph idx="1"/>
          </p:nvPr>
        </p:nvSpPr>
        <p:spPr>
          <a:xfrm>
            <a:off x="1413386" y="1078992"/>
            <a:ext cx="9940414" cy="5513832"/>
          </a:xfrm>
        </p:spPr>
        <p:txBody>
          <a:bodyPr>
            <a:normAutofit fontScale="92500"/>
          </a:bodyPr>
          <a:lstStyle/>
          <a:p>
            <a:pPr marL="914400" lvl="2" indent="0" algn="r">
              <a:buNone/>
            </a:pPr>
            <a:endParaRPr lang="en-US" sz="2600" i="1" kern="100" dirty="0">
              <a:ea typeface="Aptos" panose="020B0004020202020204" pitchFamily="34" charset="0"/>
              <a:cs typeface="Times New Roman" panose="02020603050405020304" pitchFamily="18" charset="0"/>
            </a:endParaRPr>
          </a:p>
          <a:p>
            <a:pPr marL="914400" lvl="2" indent="0" algn="r">
              <a:buNone/>
            </a:pPr>
            <a:r>
              <a:rPr lang="en-US" sz="2600" i="1" kern="100" dirty="0">
                <a:ea typeface="Aptos" panose="020B0004020202020204" pitchFamily="34" charset="0"/>
                <a:cs typeface="Times New Roman" panose="02020603050405020304" pitchFamily="18" charset="0"/>
              </a:rPr>
              <a:t>These are the communication skills needed to use AI well, knowing when and how to use them improves both speed and quality.</a:t>
            </a:r>
          </a:p>
          <a:p>
            <a:pPr marL="1371600" lvl="3" indent="0">
              <a:buNone/>
            </a:pPr>
            <a:endParaRPr lang="en-US" sz="2600" kern="100" dirty="0">
              <a:effectLst/>
              <a:ea typeface="Aptos" panose="020B0004020202020204" pitchFamily="34" charset="0"/>
              <a:cs typeface="Times New Roman" panose="02020603050405020304" pitchFamily="18" charset="0"/>
            </a:endParaRPr>
          </a:p>
          <a:p>
            <a:pPr>
              <a:buNone/>
            </a:pPr>
            <a:r>
              <a:rPr lang="en-US" sz="2600" b="1" dirty="0"/>
              <a:t>Prompting</a:t>
            </a:r>
            <a:endParaRPr lang="en-US" sz="2600" dirty="0"/>
          </a:p>
          <a:p>
            <a:pPr lvl="1"/>
            <a:r>
              <a:rPr lang="en-US" sz="2200" dirty="0"/>
              <a:t>You’ll use prompts constantly for individual questions, tasks, and one-off needs</a:t>
            </a:r>
          </a:p>
          <a:p>
            <a:pPr lvl="1"/>
            <a:r>
              <a:rPr lang="en-US" sz="2200" dirty="0"/>
              <a:t>Prompts are flexible, conversational, and great for exploration and fresh thinking</a:t>
            </a:r>
          </a:p>
          <a:p>
            <a:pPr lvl="1"/>
            <a:r>
              <a:rPr lang="en-US" sz="2200" dirty="0"/>
              <a:t>You’ll refine, iterate, and layer prompts to improve results as you go</a:t>
            </a:r>
          </a:p>
          <a:p>
            <a:pPr>
              <a:buNone/>
            </a:pPr>
            <a:r>
              <a:rPr lang="en-US" sz="2600" b="1" dirty="0"/>
              <a:t>Frameworks</a:t>
            </a:r>
            <a:endParaRPr lang="en-US" sz="2600" dirty="0"/>
          </a:p>
          <a:p>
            <a:pPr lvl="1"/>
            <a:r>
              <a:rPr lang="en-US" sz="2200" dirty="0"/>
              <a:t>Frameworks help you structure prompts when consistency matters</a:t>
            </a:r>
          </a:p>
          <a:p>
            <a:pPr lvl="1"/>
            <a:r>
              <a:rPr lang="en-US" sz="2200" dirty="0"/>
              <a:t>They reduce guesswork and help you get repeatable, reliable outputs</a:t>
            </a:r>
          </a:p>
          <a:p>
            <a:pPr lvl="1"/>
            <a:r>
              <a:rPr lang="en-US" sz="2200" dirty="0"/>
              <a:t>You’ll reuse frameworks for recurring tasks, workflows, and systems</a:t>
            </a:r>
          </a:p>
          <a:p>
            <a:pPr marL="0" indent="0" algn="r">
              <a:buNone/>
            </a:pPr>
            <a:endParaRPr lang="en-US" dirty="0"/>
          </a:p>
          <a:p>
            <a:pPr marL="0" indent="0" algn="r">
              <a:buNone/>
            </a:pPr>
            <a:r>
              <a:rPr lang="en-US" sz="2600" dirty="0"/>
              <a:t>Together, they are the foundation for building effective, reusable GPTs</a:t>
            </a:r>
          </a:p>
        </p:txBody>
      </p:sp>
    </p:spTree>
    <p:extLst>
      <p:ext uri="{BB962C8B-B14F-4D97-AF65-F5344CB8AC3E}">
        <p14:creationId xmlns:p14="http://schemas.microsoft.com/office/powerpoint/2010/main" val="2355841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E83DF-2D4D-935A-01D1-8782DEEE3BC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08FAA38-BDE8-6F0D-9F61-720B33F3A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9FDEEED0-CBB7-53A6-2C1B-6E4A193C87C1}"/>
              </a:ext>
            </a:extLst>
          </p:cNvPr>
          <p:cNvSpPr>
            <a:spLocks noGrp="1"/>
          </p:cNvSpPr>
          <p:nvPr>
            <p:ph type="title"/>
          </p:nvPr>
        </p:nvSpPr>
        <p:spPr/>
        <p:txBody>
          <a:bodyPr>
            <a:normAutofit/>
          </a:bodyPr>
          <a:lstStyle/>
          <a:p>
            <a:r>
              <a:rPr lang="en-US" dirty="0">
                <a:highlight>
                  <a:srgbClr val="FCEAD4"/>
                </a:highlight>
              </a:rPr>
              <a:t>What a Custom GPT Actually Is</a:t>
            </a:r>
            <a:br>
              <a:rPr lang="en-US" dirty="0"/>
            </a:br>
            <a:r>
              <a:rPr lang="en-US" dirty="0"/>
              <a:t>					</a:t>
            </a:r>
            <a:r>
              <a:rPr lang="en-US" sz="2800" i="1" dirty="0"/>
              <a:t>(“Generative Pre-Trained Transformer”)</a:t>
            </a:r>
            <a:endParaRPr lang="en-US" dirty="0"/>
          </a:p>
        </p:txBody>
      </p:sp>
      <p:sp>
        <p:nvSpPr>
          <p:cNvPr id="6" name="Content Placeholder 5">
            <a:extLst>
              <a:ext uri="{FF2B5EF4-FFF2-40B4-BE49-F238E27FC236}">
                <a16:creationId xmlns:a16="http://schemas.microsoft.com/office/drawing/2014/main" id="{181621D9-1284-E80A-9205-693120BDF8BE}"/>
              </a:ext>
            </a:extLst>
          </p:cNvPr>
          <p:cNvSpPr>
            <a:spLocks noGrp="1"/>
          </p:cNvSpPr>
          <p:nvPr>
            <p:ph idx="1"/>
          </p:nvPr>
        </p:nvSpPr>
        <p:spPr/>
        <p:txBody>
          <a:bodyPr>
            <a:noAutofit/>
          </a:bodyPr>
          <a:lstStyle/>
          <a:p>
            <a:pPr marL="0" indent="0" algn="r">
              <a:buNone/>
            </a:pPr>
            <a:r>
              <a:rPr lang="en-US" i="1" dirty="0"/>
              <a:t>Also known as “Gems”, “Agents”, “Projects”, “Assistants”, “Bots”…</a:t>
            </a:r>
          </a:p>
          <a:p>
            <a:pPr marL="0" indent="0">
              <a:buNone/>
            </a:pPr>
            <a:endParaRPr lang="en-US" b="1" dirty="0"/>
          </a:p>
          <a:p>
            <a:pPr marL="0" indent="0">
              <a:buNone/>
            </a:pPr>
            <a:r>
              <a:rPr lang="en-US" b="1" dirty="0"/>
              <a:t>Not magic. Not coding. Not thinking for you.</a:t>
            </a:r>
            <a:endParaRPr lang="en-US" dirty="0"/>
          </a:p>
          <a:p>
            <a:pPr marL="457200" lvl="1" indent="0">
              <a:buNone/>
            </a:pPr>
            <a:r>
              <a:rPr lang="en-US" sz="2800" dirty="0"/>
              <a:t>A custom GPT is a </a:t>
            </a:r>
            <a:r>
              <a:rPr lang="en-US" sz="2800" b="1" dirty="0"/>
              <a:t>saved set of instructions </a:t>
            </a:r>
          </a:p>
          <a:p>
            <a:pPr marL="457200" lvl="1" indent="0">
              <a:buNone/>
            </a:pPr>
            <a:r>
              <a:rPr lang="en-US" sz="2800" dirty="0"/>
              <a:t>that gives you </a:t>
            </a:r>
            <a:r>
              <a:rPr lang="en-US" sz="2800" b="1" dirty="0"/>
              <a:t>consistent results </a:t>
            </a:r>
          </a:p>
          <a:p>
            <a:pPr marL="457200" lvl="1" indent="0">
              <a:buNone/>
            </a:pPr>
            <a:r>
              <a:rPr lang="en-US" sz="2800" dirty="0"/>
              <a:t>without re-prompting every time.</a:t>
            </a:r>
          </a:p>
          <a:p>
            <a:pPr marL="0" indent="0">
              <a:buNone/>
            </a:pPr>
            <a:endParaRPr lang="en-US" dirty="0"/>
          </a:p>
          <a:p>
            <a:pPr marL="0" indent="0" algn="r">
              <a:buNone/>
            </a:pPr>
            <a:r>
              <a:rPr lang="en-US" dirty="0"/>
              <a:t>We’ll treat custom GPTs as </a:t>
            </a:r>
            <a:r>
              <a:rPr lang="en-US" b="1" dirty="0"/>
              <a:t>Guides, Processes, and Templates</a:t>
            </a:r>
            <a:r>
              <a:rPr lang="en-US" dirty="0"/>
              <a:t> for repeatable work.</a:t>
            </a:r>
          </a:p>
          <a:p>
            <a:pPr marL="0" indent="0" algn="r">
              <a:buNone/>
            </a:pPr>
            <a:endParaRPr lang="en-US" dirty="0"/>
          </a:p>
        </p:txBody>
      </p:sp>
    </p:spTree>
    <p:extLst>
      <p:ext uri="{BB962C8B-B14F-4D97-AF65-F5344CB8AC3E}">
        <p14:creationId xmlns:p14="http://schemas.microsoft.com/office/powerpoint/2010/main" val="3986174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9C737-9F1C-4A55-0E35-98B285E3C001}"/>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F77D2DB5-5BA5-B484-C42C-ED98DE86E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2735A0B4-5D8E-326A-5B05-C2F72A7971E7}"/>
              </a:ext>
            </a:extLst>
          </p:cNvPr>
          <p:cNvSpPr>
            <a:spLocks noGrp="1"/>
          </p:cNvSpPr>
          <p:nvPr>
            <p:ph type="title"/>
          </p:nvPr>
        </p:nvSpPr>
        <p:spPr/>
        <p:txBody>
          <a:bodyPr>
            <a:normAutofit/>
          </a:bodyPr>
          <a:lstStyle/>
          <a:p>
            <a:r>
              <a:rPr lang="en-US" dirty="0">
                <a:highlight>
                  <a:srgbClr val="FCEAD4"/>
                </a:highlight>
              </a:rPr>
              <a:t>Exploring the GPT Library</a:t>
            </a:r>
          </a:p>
        </p:txBody>
      </p:sp>
      <p:sp>
        <p:nvSpPr>
          <p:cNvPr id="6" name="Content Placeholder 5">
            <a:extLst>
              <a:ext uri="{FF2B5EF4-FFF2-40B4-BE49-F238E27FC236}">
                <a16:creationId xmlns:a16="http://schemas.microsoft.com/office/drawing/2014/main" id="{D3C7498A-1820-EA39-3B39-4E09C16C5D45}"/>
              </a:ext>
            </a:extLst>
          </p:cNvPr>
          <p:cNvSpPr>
            <a:spLocks noGrp="1"/>
          </p:cNvSpPr>
          <p:nvPr>
            <p:ph idx="1"/>
          </p:nvPr>
        </p:nvSpPr>
        <p:spPr/>
        <p:txBody>
          <a:bodyPr>
            <a:noAutofit/>
          </a:bodyPr>
          <a:lstStyle/>
          <a:p>
            <a:pPr algn="r">
              <a:buNone/>
            </a:pPr>
            <a:r>
              <a:rPr lang="en-US" sz="2400" i="1" dirty="0"/>
              <a:t>The GPT library shows what others have built.</a:t>
            </a:r>
          </a:p>
          <a:p>
            <a:pPr>
              <a:buNone/>
            </a:pPr>
            <a:r>
              <a:rPr lang="en-US" sz="2400" b="1" dirty="0"/>
              <a:t>Use it to:</a:t>
            </a:r>
          </a:p>
          <a:p>
            <a:pPr lvl="1"/>
            <a:r>
              <a:rPr lang="en-US" sz="2200" dirty="0"/>
              <a:t>See real examples of custom GPTs in action</a:t>
            </a:r>
          </a:p>
          <a:p>
            <a:pPr lvl="1"/>
            <a:r>
              <a:rPr lang="en-US" sz="2200" dirty="0"/>
              <a:t>Get ideas for roles, tasks, and structure</a:t>
            </a:r>
          </a:p>
          <a:p>
            <a:pPr lvl="1"/>
            <a:r>
              <a:rPr lang="en-US" sz="2200" dirty="0"/>
              <a:t>Learn what’s possible, not what’s perfect</a:t>
            </a:r>
          </a:p>
          <a:p>
            <a:pPr>
              <a:buNone/>
            </a:pPr>
            <a:r>
              <a:rPr lang="en-US" sz="2400" b="1" dirty="0"/>
              <a:t>Important reminder:</a:t>
            </a:r>
          </a:p>
          <a:p>
            <a:pPr lvl="1"/>
            <a:r>
              <a:rPr lang="en-US" sz="2200" dirty="0"/>
              <a:t>GPTs in the library reflect their creators’ needs</a:t>
            </a:r>
          </a:p>
          <a:p>
            <a:pPr lvl="1"/>
            <a:r>
              <a:rPr lang="en-US" sz="2200" dirty="0"/>
              <a:t>Use them as inspiration, not drop-in solutions</a:t>
            </a:r>
          </a:p>
          <a:p>
            <a:pPr>
              <a:buNone/>
            </a:pPr>
            <a:endParaRPr lang="en-US" sz="2400" dirty="0"/>
          </a:p>
          <a:p>
            <a:pPr algn="r">
              <a:buNone/>
            </a:pPr>
            <a:r>
              <a:rPr lang="en-US" sz="2400" dirty="0"/>
              <a:t>You’re borrowing ideas, not outsourcing thinking. </a:t>
            </a:r>
            <a:r>
              <a:rPr lang="en-US" sz="2400" b="1" dirty="0"/>
              <a:t>Build your own.</a:t>
            </a:r>
          </a:p>
          <a:p>
            <a:pPr marL="0" indent="0" algn="r">
              <a:buNone/>
            </a:pPr>
            <a:endParaRPr lang="en-US" sz="2400" dirty="0"/>
          </a:p>
        </p:txBody>
      </p:sp>
    </p:spTree>
    <p:extLst>
      <p:ext uri="{BB962C8B-B14F-4D97-AF65-F5344CB8AC3E}">
        <p14:creationId xmlns:p14="http://schemas.microsoft.com/office/powerpoint/2010/main" val="3423129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500EA-41CF-6FA2-3B2C-3DBC8B524FCD}"/>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36E24BC6-80D3-A563-B7DB-0B4BB47CD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9AB51029-AD7E-E47E-2624-AFBFB675E4FE}"/>
              </a:ext>
            </a:extLst>
          </p:cNvPr>
          <p:cNvSpPr>
            <a:spLocks noGrp="1"/>
          </p:cNvSpPr>
          <p:nvPr>
            <p:ph type="title"/>
          </p:nvPr>
        </p:nvSpPr>
        <p:spPr/>
        <p:txBody>
          <a:bodyPr>
            <a:normAutofit/>
          </a:bodyPr>
          <a:lstStyle/>
          <a:p>
            <a:r>
              <a:rPr lang="en-US" dirty="0">
                <a:highlight>
                  <a:srgbClr val="FCEAD4"/>
                </a:highlight>
              </a:rPr>
              <a:t>When You Should Build a GPT</a:t>
            </a:r>
          </a:p>
        </p:txBody>
      </p:sp>
      <p:sp>
        <p:nvSpPr>
          <p:cNvPr id="6" name="Content Placeholder 5">
            <a:extLst>
              <a:ext uri="{FF2B5EF4-FFF2-40B4-BE49-F238E27FC236}">
                <a16:creationId xmlns:a16="http://schemas.microsoft.com/office/drawing/2014/main" id="{21406CCA-8DCD-54CF-9C41-ECB201F7E109}"/>
              </a:ext>
            </a:extLst>
          </p:cNvPr>
          <p:cNvSpPr>
            <a:spLocks noGrp="1"/>
          </p:cNvSpPr>
          <p:nvPr>
            <p:ph idx="1"/>
          </p:nvPr>
        </p:nvSpPr>
        <p:spPr/>
        <p:txBody>
          <a:bodyPr>
            <a:noAutofit/>
          </a:bodyPr>
          <a:lstStyle/>
          <a:p>
            <a:pPr>
              <a:buNone/>
            </a:pPr>
            <a:r>
              <a:rPr lang="en-US" b="1" dirty="0"/>
              <a:t>Build a GPT when </a:t>
            </a:r>
            <a:r>
              <a:rPr lang="en-US" dirty="0"/>
              <a:t>(well understood tasks, delegated)</a:t>
            </a:r>
          </a:p>
          <a:p>
            <a:pPr lvl="1"/>
            <a:r>
              <a:rPr lang="en-US" dirty="0"/>
              <a:t>You repeat the same prompt more than 3–5 times</a:t>
            </a:r>
          </a:p>
          <a:p>
            <a:pPr lvl="1"/>
            <a:r>
              <a:rPr lang="en-US" dirty="0"/>
              <a:t>You care about consistency, when you don’t want it to break character</a:t>
            </a:r>
          </a:p>
          <a:p>
            <a:pPr lvl="1"/>
            <a:r>
              <a:rPr lang="en-US" dirty="0"/>
              <a:t>You want others to use it</a:t>
            </a:r>
          </a:p>
          <a:p>
            <a:pPr lvl="1"/>
            <a:r>
              <a:rPr lang="en-US" dirty="0"/>
              <a:t>You want guardrails, not creativity</a:t>
            </a:r>
          </a:p>
          <a:p>
            <a:pPr>
              <a:buNone/>
            </a:pPr>
            <a:r>
              <a:rPr lang="en-US" b="1" dirty="0"/>
              <a:t>Do NOT build a GPT when </a:t>
            </a:r>
            <a:r>
              <a:rPr lang="en-US" dirty="0"/>
              <a:t>(anything else you wouldn’t delegate)</a:t>
            </a:r>
          </a:p>
          <a:p>
            <a:pPr lvl="1"/>
            <a:r>
              <a:rPr lang="en-US" dirty="0"/>
              <a:t>You want a fresh perspective</a:t>
            </a:r>
          </a:p>
          <a:p>
            <a:pPr lvl="1"/>
            <a:r>
              <a:rPr lang="en-US" dirty="0"/>
              <a:t>You are brainstorming</a:t>
            </a:r>
          </a:p>
          <a:p>
            <a:pPr lvl="1"/>
            <a:r>
              <a:rPr lang="en-US" dirty="0"/>
              <a:t>You want randomness</a:t>
            </a:r>
          </a:p>
          <a:p>
            <a:pPr lvl="1"/>
            <a:r>
              <a:rPr lang="en-US" dirty="0"/>
              <a:t>You are exploring ideas or changing between topics</a:t>
            </a:r>
          </a:p>
          <a:p>
            <a:pPr marL="0" indent="0" algn="r">
              <a:buNone/>
            </a:pPr>
            <a:endParaRPr lang="en-US" dirty="0"/>
          </a:p>
        </p:txBody>
      </p:sp>
    </p:spTree>
    <p:extLst>
      <p:ext uri="{BB962C8B-B14F-4D97-AF65-F5344CB8AC3E}">
        <p14:creationId xmlns:p14="http://schemas.microsoft.com/office/powerpoint/2010/main" val="1526044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C4644-334A-9884-2F4B-E69DE42BC46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B0E66C09-E1B4-DC08-ED5F-742D63EA42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30593B1D-4DF2-8E83-1B18-7BBC7E599651}"/>
              </a:ext>
            </a:extLst>
          </p:cNvPr>
          <p:cNvSpPr>
            <a:spLocks noGrp="1"/>
          </p:cNvSpPr>
          <p:nvPr>
            <p:ph type="title"/>
          </p:nvPr>
        </p:nvSpPr>
        <p:spPr/>
        <p:txBody>
          <a:bodyPr>
            <a:normAutofit/>
          </a:bodyPr>
          <a:lstStyle/>
          <a:p>
            <a:r>
              <a:rPr lang="en-US" dirty="0">
                <a:highlight>
                  <a:srgbClr val="FCEAD4"/>
                </a:highlight>
              </a:rPr>
              <a:t>How Custom GPTs Are Created</a:t>
            </a:r>
          </a:p>
        </p:txBody>
      </p:sp>
      <p:sp>
        <p:nvSpPr>
          <p:cNvPr id="6" name="Content Placeholder 5">
            <a:extLst>
              <a:ext uri="{FF2B5EF4-FFF2-40B4-BE49-F238E27FC236}">
                <a16:creationId xmlns:a16="http://schemas.microsoft.com/office/drawing/2014/main" id="{EFA4044B-B05A-1498-EE50-7C08A43B7ACC}"/>
              </a:ext>
            </a:extLst>
          </p:cNvPr>
          <p:cNvSpPr>
            <a:spLocks noGrp="1"/>
          </p:cNvSpPr>
          <p:nvPr>
            <p:ph idx="1"/>
          </p:nvPr>
        </p:nvSpPr>
        <p:spPr/>
        <p:txBody>
          <a:bodyPr>
            <a:noAutofit/>
          </a:bodyPr>
          <a:lstStyle/>
          <a:p>
            <a:pPr algn="r">
              <a:buNone/>
            </a:pPr>
            <a:r>
              <a:rPr lang="en-US" sz="2400" dirty="0"/>
              <a:t>There are </a:t>
            </a:r>
            <a:r>
              <a:rPr lang="en-US" sz="2400" b="1" dirty="0"/>
              <a:t>two ways</a:t>
            </a:r>
            <a:r>
              <a:rPr lang="en-US" sz="2400" dirty="0"/>
              <a:t> to build (and edit) your custom GPT:</a:t>
            </a:r>
          </a:p>
          <a:p>
            <a:pPr>
              <a:buNone/>
            </a:pPr>
            <a:r>
              <a:rPr lang="en-US" sz="2400" b="1" dirty="0"/>
              <a:t>1. Build it through chat </a:t>
            </a:r>
            <a:r>
              <a:rPr lang="en-US" sz="2400" dirty="0"/>
              <a:t>(user friendly, intuitive, automated)</a:t>
            </a:r>
          </a:p>
          <a:p>
            <a:pPr lvl="1"/>
            <a:r>
              <a:rPr lang="en-US" sz="2200" dirty="0"/>
              <a:t>Start with a normal conversation</a:t>
            </a:r>
          </a:p>
          <a:p>
            <a:pPr lvl="1"/>
            <a:r>
              <a:rPr lang="en-US" sz="2200" dirty="0"/>
              <a:t>Refine prompts until it works</a:t>
            </a:r>
          </a:p>
          <a:p>
            <a:pPr lvl="1"/>
            <a:r>
              <a:rPr lang="en-US" sz="2200" dirty="0"/>
              <a:t>Save it as a GPT</a:t>
            </a:r>
          </a:p>
          <a:p>
            <a:pPr>
              <a:buNone/>
            </a:pPr>
            <a:r>
              <a:rPr lang="en-US" sz="2400" b="1" dirty="0"/>
              <a:t>2. Build it with instructions </a:t>
            </a:r>
            <a:r>
              <a:rPr lang="en-US" sz="2400" dirty="0"/>
              <a:t>(a little more advance, manual)</a:t>
            </a:r>
          </a:p>
          <a:p>
            <a:pPr lvl="1"/>
            <a:r>
              <a:rPr lang="en-US" sz="2200" dirty="0"/>
              <a:t>Start with a blank GPT</a:t>
            </a:r>
          </a:p>
          <a:p>
            <a:pPr lvl="1"/>
            <a:r>
              <a:rPr lang="en-US" sz="2200" dirty="0"/>
              <a:t>Define name, description, instructions, attachments, etc., manually </a:t>
            </a:r>
          </a:p>
          <a:p>
            <a:pPr lvl="1"/>
            <a:r>
              <a:rPr lang="en-US" sz="2200" dirty="0"/>
              <a:t>Better for sharing and repeatability</a:t>
            </a:r>
          </a:p>
          <a:p>
            <a:pPr algn="r">
              <a:buNone/>
            </a:pPr>
            <a:r>
              <a:rPr lang="en-US" sz="2400" dirty="0"/>
              <a:t>Same outcome. Different starting point.</a:t>
            </a:r>
          </a:p>
          <a:p>
            <a:pPr marL="0" indent="0" algn="r">
              <a:buNone/>
            </a:pPr>
            <a:endParaRPr lang="en-US" sz="2400" dirty="0"/>
          </a:p>
        </p:txBody>
      </p:sp>
    </p:spTree>
    <p:extLst>
      <p:ext uri="{BB962C8B-B14F-4D97-AF65-F5344CB8AC3E}">
        <p14:creationId xmlns:p14="http://schemas.microsoft.com/office/powerpoint/2010/main" val="3268269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3F43C-BB23-9104-5238-018A243E5416}"/>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3D99BC0C-9FDB-7CE4-141C-742FF36D57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3D368C66-101E-EC3C-4DAE-B8B9EDF2A79B}"/>
              </a:ext>
            </a:extLst>
          </p:cNvPr>
          <p:cNvSpPr>
            <a:spLocks noGrp="1"/>
          </p:cNvSpPr>
          <p:nvPr>
            <p:ph type="title"/>
          </p:nvPr>
        </p:nvSpPr>
        <p:spPr/>
        <p:txBody>
          <a:bodyPr>
            <a:normAutofit/>
          </a:bodyPr>
          <a:lstStyle/>
          <a:p>
            <a:r>
              <a:rPr lang="en-US" dirty="0">
                <a:highlight>
                  <a:srgbClr val="FCEAD4"/>
                </a:highlight>
              </a:rPr>
              <a:t>Writing Good GPT Instructions</a:t>
            </a:r>
          </a:p>
        </p:txBody>
      </p:sp>
      <p:sp>
        <p:nvSpPr>
          <p:cNvPr id="6" name="Content Placeholder 5">
            <a:extLst>
              <a:ext uri="{FF2B5EF4-FFF2-40B4-BE49-F238E27FC236}">
                <a16:creationId xmlns:a16="http://schemas.microsoft.com/office/drawing/2014/main" id="{519B2520-DAEE-1839-8EE8-E57FEBDDE2BD}"/>
              </a:ext>
            </a:extLst>
          </p:cNvPr>
          <p:cNvSpPr>
            <a:spLocks noGrp="1"/>
          </p:cNvSpPr>
          <p:nvPr>
            <p:ph idx="1"/>
          </p:nvPr>
        </p:nvSpPr>
        <p:spPr/>
        <p:txBody>
          <a:bodyPr>
            <a:noAutofit/>
          </a:bodyPr>
          <a:lstStyle/>
          <a:p>
            <a:pPr algn="r">
              <a:buNone/>
            </a:pPr>
            <a:r>
              <a:rPr lang="en-US" sz="2400" i="1" dirty="0"/>
              <a:t>If it works as a </a:t>
            </a:r>
            <a:r>
              <a:rPr lang="en-US" sz="2400" b="1" i="1" dirty="0"/>
              <a:t>framework-type prompt</a:t>
            </a:r>
            <a:r>
              <a:rPr lang="en-US" sz="2400" i="1" dirty="0"/>
              <a:t>, it works as </a:t>
            </a:r>
            <a:r>
              <a:rPr lang="en-US" sz="2400" b="1" i="1" dirty="0"/>
              <a:t>GPT instructions</a:t>
            </a:r>
            <a:r>
              <a:rPr lang="en-US" sz="2400" i="1" dirty="0"/>
              <a:t>.</a:t>
            </a:r>
          </a:p>
          <a:p>
            <a:pPr>
              <a:buNone/>
            </a:pPr>
            <a:r>
              <a:rPr lang="en-US" sz="2400" dirty="0"/>
              <a:t>Good instructions clearly define:</a:t>
            </a:r>
          </a:p>
          <a:p>
            <a:pPr lvl="1"/>
            <a:r>
              <a:rPr lang="en-US" sz="2200" b="1" dirty="0"/>
              <a:t>Role</a:t>
            </a:r>
            <a:r>
              <a:rPr lang="en-US" sz="2200" dirty="0"/>
              <a:t> – who the GPT is acting as</a:t>
            </a:r>
          </a:p>
          <a:p>
            <a:pPr lvl="1"/>
            <a:r>
              <a:rPr lang="en-US" sz="2200" b="1" dirty="0"/>
              <a:t>What to do</a:t>
            </a:r>
            <a:r>
              <a:rPr lang="en-US" sz="2200" dirty="0"/>
              <a:t> – tasks it should always handle</a:t>
            </a:r>
          </a:p>
          <a:p>
            <a:pPr lvl="1"/>
            <a:r>
              <a:rPr lang="en-US" sz="2200" b="1" dirty="0"/>
              <a:t>Boundaries</a:t>
            </a:r>
            <a:r>
              <a:rPr lang="en-US" sz="2200" dirty="0"/>
              <a:t> – what to avoid or refuse</a:t>
            </a:r>
          </a:p>
          <a:p>
            <a:pPr lvl="1"/>
            <a:r>
              <a:rPr lang="en-US" sz="2200" b="1" dirty="0"/>
              <a:t>Tone and format</a:t>
            </a:r>
            <a:r>
              <a:rPr lang="en-US" sz="2200" dirty="0"/>
              <a:t> – how outputs should look</a:t>
            </a:r>
          </a:p>
          <a:p>
            <a:pPr>
              <a:buNone/>
            </a:pPr>
            <a:r>
              <a:rPr lang="en-US" sz="2400" dirty="0"/>
              <a:t>Helpful reminders:</a:t>
            </a:r>
          </a:p>
          <a:p>
            <a:pPr lvl="1"/>
            <a:r>
              <a:rPr lang="en-US" sz="2200" dirty="0"/>
              <a:t>You can edit instructions at any time</a:t>
            </a:r>
          </a:p>
          <a:p>
            <a:pPr lvl="1"/>
            <a:r>
              <a:rPr lang="en-US" sz="2200" dirty="0"/>
              <a:t>Start simple, then refine as you use it</a:t>
            </a:r>
          </a:p>
          <a:p>
            <a:pPr lvl="1"/>
            <a:r>
              <a:rPr lang="en-US" sz="2200" dirty="0"/>
              <a:t>If results drift, update instructions first</a:t>
            </a:r>
          </a:p>
          <a:p>
            <a:pPr algn="r">
              <a:buNone/>
            </a:pPr>
            <a:r>
              <a:rPr lang="en-US" sz="2400" dirty="0"/>
              <a:t>Instructions are the control panel for your GPT.</a:t>
            </a:r>
          </a:p>
          <a:p>
            <a:pPr marL="0" indent="0" algn="r">
              <a:buNone/>
            </a:pPr>
            <a:endParaRPr lang="en-US" sz="2400" dirty="0"/>
          </a:p>
        </p:txBody>
      </p:sp>
    </p:spTree>
    <p:extLst>
      <p:ext uri="{BB962C8B-B14F-4D97-AF65-F5344CB8AC3E}">
        <p14:creationId xmlns:p14="http://schemas.microsoft.com/office/powerpoint/2010/main" val="1142765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F80A8-DF4D-1AF4-EF68-8407C44986EA}"/>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D7B27852-462C-C0F7-2DB7-5B52A0D97C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610AB99A-C6CD-4389-EFC3-02A7629FAF3B}"/>
              </a:ext>
            </a:extLst>
          </p:cNvPr>
          <p:cNvSpPr>
            <a:spLocks noGrp="1"/>
          </p:cNvSpPr>
          <p:nvPr>
            <p:ph type="title"/>
          </p:nvPr>
        </p:nvSpPr>
        <p:spPr/>
        <p:txBody>
          <a:bodyPr>
            <a:normAutofit/>
          </a:bodyPr>
          <a:lstStyle/>
          <a:p>
            <a:r>
              <a:rPr lang="en-US" dirty="0">
                <a:highlight>
                  <a:srgbClr val="FCEAD4"/>
                </a:highlight>
              </a:rPr>
              <a:t>Adding Knowledge with Uploads</a:t>
            </a:r>
          </a:p>
        </p:txBody>
      </p:sp>
      <p:sp>
        <p:nvSpPr>
          <p:cNvPr id="6" name="Content Placeholder 5">
            <a:extLst>
              <a:ext uri="{FF2B5EF4-FFF2-40B4-BE49-F238E27FC236}">
                <a16:creationId xmlns:a16="http://schemas.microsoft.com/office/drawing/2014/main" id="{A0D78B79-BBBF-1348-9D45-B4DC03A4BE95}"/>
              </a:ext>
            </a:extLst>
          </p:cNvPr>
          <p:cNvSpPr>
            <a:spLocks noGrp="1"/>
          </p:cNvSpPr>
          <p:nvPr>
            <p:ph idx="1"/>
          </p:nvPr>
        </p:nvSpPr>
        <p:spPr/>
        <p:txBody>
          <a:bodyPr>
            <a:noAutofit/>
          </a:bodyPr>
          <a:lstStyle/>
          <a:p>
            <a:pPr algn="r">
              <a:buNone/>
            </a:pPr>
            <a:r>
              <a:rPr lang="en-US" sz="2400" i="1" dirty="0"/>
              <a:t>Uploads turn a GPT from generic to specific, trained your way.</a:t>
            </a:r>
          </a:p>
          <a:p>
            <a:pPr>
              <a:buNone/>
            </a:pPr>
            <a:r>
              <a:rPr lang="en-US" sz="2400" b="1" dirty="0"/>
              <a:t>Use uploads to create your GPTs knowledge base:</a:t>
            </a:r>
          </a:p>
          <a:p>
            <a:pPr lvl="1"/>
            <a:r>
              <a:rPr lang="en-US" sz="2200" dirty="0"/>
              <a:t>SOPs and guides</a:t>
            </a:r>
          </a:p>
          <a:p>
            <a:pPr lvl="1"/>
            <a:r>
              <a:rPr lang="en-US" sz="2200" dirty="0"/>
              <a:t>Policies and handbooks</a:t>
            </a:r>
          </a:p>
          <a:p>
            <a:pPr lvl="1"/>
            <a:r>
              <a:rPr lang="en-US" sz="2200" dirty="0"/>
              <a:t>Templates and reference docs</a:t>
            </a:r>
          </a:p>
          <a:p>
            <a:pPr>
              <a:buNone/>
            </a:pPr>
            <a:r>
              <a:rPr lang="en-US" sz="2400" b="1" dirty="0"/>
              <a:t>Key reminder:</a:t>
            </a:r>
          </a:p>
          <a:p>
            <a:pPr lvl="1"/>
            <a:r>
              <a:rPr lang="en-US" sz="2200" dirty="0"/>
              <a:t>Uploads provide context, ground responses in your documents, improve consistency and accuracy. </a:t>
            </a:r>
          </a:p>
          <a:p>
            <a:pPr lvl="1"/>
            <a:r>
              <a:rPr lang="en-US" sz="2200" dirty="0"/>
              <a:t>Uploads are reference material, not memory. They do not learn over time or remember past chats. </a:t>
            </a:r>
          </a:p>
          <a:p>
            <a:pPr lvl="1"/>
            <a:r>
              <a:rPr lang="en-US" sz="2200" dirty="0"/>
              <a:t>Keep files clean, relevant, and stable. If something changes, update the file, not the GPT.</a:t>
            </a:r>
          </a:p>
          <a:p>
            <a:pPr marL="0" indent="0" algn="r">
              <a:buNone/>
            </a:pPr>
            <a:endParaRPr lang="en-US" sz="2400" dirty="0"/>
          </a:p>
        </p:txBody>
      </p:sp>
    </p:spTree>
    <p:extLst>
      <p:ext uri="{BB962C8B-B14F-4D97-AF65-F5344CB8AC3E}">
        <p14:creationId xmlns:p14="http://schemas.microsoft.com/office/powerpoint/2010/main" val="3219604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DD880-67DC-44C2-0E8F-04216F3538D1}"/>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2C0C2C9F-E9C5-E7CE-E7D8-3CDCA2D4A2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2E646EC4-B658-5988-1750-14041AC36F0D}"/>
              </a:ext>
            </a:extLst>
          </p:cNvPr>
          <p:cNvSpPr>
            <a:spLocks noGrp="1"/>
          </p:cNvSpPr>
          <p:nvPr>
            <p:ph type="title"/>
          </p:nvPr>
        </p:nvSpPr>
        <p:spPr/>
        <p:txBody>
          <a:bodyPr>
            <a:normAutofit/>
          </a:bodyPr>
          <a:lstStyle/>
          <a:p>
            <a:r>
              <a:rPr lang="en-US" dirty="0">
                <a:highlight>
                  <a:srgbClr val="FCEAD4"/>
                </a:highlight>
              </a:rPr>
              <a:t>GPT Capabilities and Settings</a:t>
            </a:r>
          </a:p>
        </p:txBody>
      </p:sp>
      <p:sp>
        <p:nvSpPr>
          <p:cNvPr id="6" name="Content Placeholder 5">
            <a:extLst>
              <a:ext uri="{FF2B5EF4-FFF2-40B4-BE49-F238E27FC236}">
                <a16:creationId xmlns:a16="http://schemas.microsoft.com/office/drawing/2014/main" id="{C9B38309-E0BC-7859-F35C-E77AA0276368}"/>
              </a:ext>
            </a:extLst>
          </p:cNvPr>
          <p:cNvSpPr>
            <a:spLocks noGrp="1"/>
          </p:cNvSpPr>
          <p:nvPr>
            <p:ph idx="1"/>
          </p:nvPr>
        </p:nvSpPr>
        <p:spPr/>
        <p:txBody>
          <a:bodyPr>
            <a:noAutofit/>
          </a:bodyPr>
          <a:lstStyle/>
          <a:p>
            <a:pPr algn="r">
              <a:buNone/>
            </a:pPr>
            <a:r>
              <a:rPr lang="en-US" sz="2400" i="1" dirty="0"/>
              <a:t>Capabilities control </a:t>
            </a:r>
            <a:r>
              <a:rPr lang="en-US" sz="2400" b="1" i="1" dirty="0"/>
              <a:t>what the GPT can do</a:t>
            </a:r>
            <a:r>
              <a:rPr lang="en-US" sz="2400" i="1" dirty="0"/>
              <a:t>.</a:t>
            </a:r>
          </a:p>
          <a:p>
            <a:pPr>
              <a:buNone/>
            </a:pPr>
            <a:r>
              <a:rPr lang="en-US" sz="2400" dirty="0"/>
              <a:t>Available options:</a:t>
            </a:r>
          </a:p>
          <a:p>
            <a:pPr lvl="1"/>
            <a:r>
              <a:rPr lang="en-US" sz="2200" b="1" dirty="0"/>
              <a:t>Web search</a:t>
            </a:r>
            <a:r>
              <a:rPr lang="en-US" sz="2200" dirty="0"/>
              <a:t> – looks things up online</a:t>
            </a:r>
          </a:p>
          <a:p>
            <a:pPr lvl="1"/>
            <a:r>
              <a:rPr lang="en-US" sz="2200" b="1" dirty="0"/>
              <a:t>Canvas</a:t>
            </a:r>
            <a:r>
              <a:rPr lang="en-US" sz="2200" dirty="0"/>
              <a:t> – helps write and edit longer documents</a:t>
            </a:r>
          </a:p>
          <a:p>
            <a:pPr lvl="1"/>
            <a:r>
              <a:rPr lang="en-US" sz="2200" b="1" dirty="0"/>
              <a:t>Image generation</a:t>
            </a:r>
            <a:r>
              <a:rPr lang="en-US" sz="2200" dirty="0"/>
              <a:t> – creates images from prompts</a:t>
            </a:r>
          </a:p>
          <a:p>
            <a:pPr lvl="1"/>
            <a:r>
              <a:rPr lang="en-US" sz="2200" b="1" dirty="0"/>
              <a:t>Code interpreter &amp; data analysis</a:t>
            </a:r>
            <a:r>
              <a:rPr lang="en-US" sz="2200" dirty="0"/>
              <a:t> – works with files, tables, and calculations</a:t>
            </a:r>
          </a:p>
          <a:p>
            <a:pPr>
              <a:buNone/>
            </a:pPr>
            <a:r>
              <a:rPr lang="en-US" sz="2400" dirty="0"/>
              <a:t>Tip:</a:t>
            </a:r>
          </a:p>
          <a:p>
            <a:pPr lvl="1"/>
            <a:r>
              <a:rPr lang="en-US" sz="2200" dirty="0"/>
              <a:t>Try checking or unchecking boxes to see how behavior changes</a:t>
            </a:r>
          </a:p>
          <a:p>
            <a:pPr lvl="1"/>
            <a:r>
              <a:rPr lang="en-US" sz="2200" dirty="0"/>
              <a:t>If something acts weird, start by turning features off</a:t>
            </a:r>
          </a:p>
          <a:p>
            <a:pPr>
              <a:buNone/>
            </a:pPr>
            <a:endParaRPr lang="en-US" sz="2400" dirty="0"/>
          </a:p>
          <a:p>
            <a:pPr algn="r">
              <a:buNone/>
            </a:pPr>
            <a:r>
              <a:rPr lang="en-US" sz="2400" b="1" dirty="0"/>
              <a:t>You can always change these later.</a:t>
            </a:r>
          </a:p>
          <a:p>
            <a:pPr marL="0" indent="0" algn="r">
              <a:buNone/>
            </a:pPr>
            <a:endParaRPr lang="en-US" sz="2400" dirty="0"/>
          </a:p>
        </p:txBody>
      </p:sp>
    </p:spTree>
    <p:extLst>
      <p:ext uri="{BB962C8B-B14F-4D97-AF65-F5344CB8AC3E}">
        <p14:creationId xmlns:p14="http://schemas.microsoft.com/office/powerpoint/2010/main" val="2257126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28958-028C-80D7-8417-EC7030CAAD03}"/>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5CE8BA57-6DC3-D9F7-BEE7-0E61D8411A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39ACA33B-1E69-1DA9-1F3A-37B736DA799B}"/>
              </a:ext>
            </a:extLst>
          </p:cNvPr>
          <p:cNvSpPr>
            <a:spLocks noGrp="1"/>
          </p:cNvSpPr>
          <p:nvPr>
            <p:ph type="title"/>
          </p:nvPr>
        </p:nvSpPr>
        <p:spPr/>
        <p:txBody>
          <a:bodyPr>
            <a:normAutofit/>
          </a:bodyPr>
          <a:lstStyle/>
          <a:p>
            <a:r>
              <a:rPr lang="en-US" dirty="0">
                <a:highlight>
                  <a:srgbClr val="FCEAD4"/>
                </a:highlight>
              </a:rPr>
              <a:t>Testing and Updating Your GPT</a:t>
            </a:r>
          </a:p>
        </p:txBody>
      </p:sp>
      <p:sp>
        <p:nvSpPr>
          <p:cNvPr id="6" name="Content Placeholder 5">
            <a:extLst>
              <a:ext uri="{FF2B5EF4-FFF2-40B4-BE49-F238E27FC236}">
                <a16:creationId xmlns:a16="http://schemas.microsoft.com/office/drawing/2014/main" id="{0A656594-F8F4-516F-EF58-73506108435D}"/>
              </a:ext>
            </a:extLst>
          </p:cNvPr>
          <p:cNvSpPr>
            <a:spLocks noGrp="1"/>
          </p:cNvSpPr>
          <p:nvPr>
            <p:ph idx="1"/>
          </p:nvPr>
        </p:nvSpPr>
        <p:spPr/>
        <p:txBody>
          <a:bodyPr>
            <a:noAutofit/>
          </a:bodyPr>
          <a:lstStyle/>
          <a:p>
            <a:pPr>
              <a:buNone/>
            </a:pPr>
            <a:r>
              <a:rPr lang="en-US" sz="2400" dirty="0"/>
              <a:t>Test your GPT before relying on it for real work.</a:t>
            </a:r>
          </a:p>
          <a:p>
            <a:pPr lvl="1"/>
            <a:r>
              <a:rPr lang="en-US" sz="2200" dirty="0"/>
              <a:t>Ask the same task using different wording</a:t>
            </a:r>
          </a:p>
          <a:p>
            <a:pPr lvl="1"/>
            <a:r>
              <a:rPr lang="en-US" sz="2200" dirty="0"/>
              <a:t>Try edge cases, vague requests, and misuse</a:t>
            </a:r>
          </a:p>
          <a:p>
            <a:pPr lvl="1"/>
            <a:r>
              <a:rPr lang="en-US" sz="2200" dirty="0"/>
              <a:t>Watch for tone drift or doing too much</a:t>
            </a:r>
          </a:p>
          <a:p>
            <a:pPr>
              <a:buNone/>
            </a:pPr>
            <a:r>
              <a:rPr lang="en-US" sz="2400" dirty="0"/>
              <a:t>When results are off:</a:t>
            </a:r>
          </a:p>
          <a:p>
            <a:pPr lvl="1"/>
            <a:r>
              <a:rPr lang="en-US" sz="2200" dirty="0"/>
              <a:t>Update instructions before anything else</a:t>
            </a:r>
          </a:p>
          <a:p>
            <a:pPr lvl="1"/>
            <a:r>
              <a:rPr lang="en-US" sz="2200" dirty="0"/>
              <a:t>Adjust uploads only if context is missing</a:t>
            </a:r>
          </a:p>
          <a:p>
            <a:pPr lvl="1"/>
            <a:r>
              <a:rPr lang="en-US" sz="2200" dirty="0"/>
              <a:t>Retest after each change</a:t>
            </a:r>
          </a:p>
          <a:p>
            <a:pPr>
              <a:buNone/>
            </a:pPr>
            <a:endParaRPr lang="en-US" sz="2400" dirty="0"/>
          </a:p>
          <a:p>
            <a:pPr algn="r">
              <a:buNone/>
            </a:pPr>
            <a:r>
              <a:rPr lang="en-US" sz="2400" dirty="0"/>
              <a:t>GPTs improve through iteration, not one-time setup.</a:t>
            </a:r>
          </a:p>
          <a:p>
            <a:pPr marL="0" indent="0" algn="r">
              <a:buNone/>
            </a:pPr>
            <a:endParaRPr lang="en-US" sz="2400" dirty="0"/>
          </a:p>
        </p:txBody>
      </p:sp>
    </p:spTree>
    <p:extLst>
      <p:ext uri="{BB962C8B-B14F-4D97-AF65-F5344CB8AC3E}">
        <p14:creationId xmlns:p14="http://schemas.microsoft.com/office/powerpoint/2010/main" val="2017059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30FA3-8C33-F735-4363-6C46C083123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C6245190-AE7C-DF21-69B0-23B6811F2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4FFA75AB-8ECE-207F-94C8-277D1EFB3971}"/>
              </a:ext>
            </a:extLst>
          </p:cNvPr>
          <p:cNvSpPr>
            <a:spLocks noGrp="1"/>
          </p:cNvSpPr>
          <p:nvPr>
            <p:ph type="title"/>
          </p:nvPr>
        </p:nvSpPr>
        <p:spPr/>
        <p:txBody>
          <a:bodyPr>
            <a:normAutofit/>
          </a:bodyPr>
          <a:lstStyle/>
          <a:p>
            <a:r>
              <a:rPr lang="en-US" dirty="0">
                <a:highlight>
                  <a:srgbClr val="FCEAD4"/>
                </a:highlight>
              </a:rPr>
              <a:t>Sharing and Access</a:t>
            </a:r>
          </a:p>
        </p:txBody>
      </p:sp>
      <p:sp>
        <p:nvSpPr>
          <p:cNvPr id="6" name="Content Placeholder 5">
            <a:extLst>
              <a:ext uri="{FF2B5EF4-FFF2-40B4-BE49-F238E27FC236}">
                <a16:creationId xmlns:a16="http://schemas.microsoft.com/office/drawing/2014/main" id="{3C53E0A8-15EF-D7D8-D231-1BBE3607EA20}"/>
              </a:ext>
            </a:extLst>
          </p:cNvPr>
          <p:cNvSpPr>
            <a:spLocks noGrp="1"/>
          </p:cNvSpPr>
          <p:nvPr>
            <p:ph idx="1"/>
          </p:nvPr>
        </p:nvSpPr>
        <p:spPr/>
        <p:txBody>
          <a:bodyPr>
            <a:noAutofit/>
          </a:bodyPr>
          <a:lstStyle/>
          <a:p>
            <a:pPr algn="r">
              <a:buNone/>
            </a:pPr>
            <a:r>
              <a:rPr lang="en-US" sz="2400" i="1" dirty="0"/>
              <a:t>You control who can access and use your GPT.</a:t>
            </a:r>
          </a:p>
          <a:p>
            <a:pPr>
              <a:buNone/>
            </a:pPr>
            <a:r>
              <a:rPr lang="en-US" sz="2400" b="1" dirty="0"/>
              <a:t>Private</a:t>
            </a:r>
            <a:endParaRPr lang="en-US" sz="2400" dirty="0"/>
          </a:p>
          <a:p>
            <a:pPr lvl="1"/>
            <a:r>
              <a:rPr lang="en-US" sz="2200" dirty="0"/>
              <a:t>Only you can access and use this GPT</a:t>
            </a:r>
          </a:p>
          <a:p>
            <a:pPr>
              <a:buNone/>
            </a:pPr>
            <a:r>
              <a:rPr lang="en-US" sz="2400" b="1" dirty="0"/>
              <a:t>Link sharing</a:t>
            </a:r>
            <a:endParaRPr lang="en-US" sz="2400" dirty="0"/>
          </a:p>
          <a:p>
            <a:pPr lvl="1"/>
            <a:r>
              <a:rPr lang="en-US" sz="2200" dirty="0"/>
              <a:t>Anyone with the link can use it. Useful for teams or collaborators</a:t>
            </a:r>
          </a:p>
          <a:p>
            <a:pPr>
              <a:buNone/>
            </a:pPr>
            <a:r>
              <a:rPr lang="en-US" sz="2400" b="1" dirty="0"/>
              <a:t>Public</a:t>
            </a:r>
            <a:endParaRPr lang="en-US" sz="2400" dirty="0"/>
          </a:p>
          <a:p>
            <a:pPr lvl="1"/>
            <a:r>
              <a:rPr lang="en-US" sz="2200" dirty="0"/>
              <a:t>Listed in the GPT library. Discoverable by anyone on the platform</a:t>
            </a:r>
          </a:p>
          <a:p>
            <a:pPr>
              <a:buNone/>
            </a:pPr>
            <a:r>
              <a:rPr lang="en-US" sz="2400" b="1" dirty="0"/>
              <a:t>Important reminders:</a:t>
            </a:r>
          </a:p>
          <a:p>
            <a:pPr lvl="1"/>
            <a:r>
              <a:rPr lang="en-US" sz="2200" dirty="0"/>
              <a:t>Instructions and documents not directly visible to users.</a:t>
            </a:r>
          </a:p>
          <a:p>
            <a:pPr lvl="1"/>
            <a:r>
              <a:rPr lang="en-US" sz="2200" dirty="0"/>
              <a:t>Shared GPTs can be replicated by observing behavior, querying the GPT, etc.</a:t>
            </a:r>
          </a:p>
          <a:p>
            <a:pPr lvl="1"/>
            <a:r>
              <a:rPr lang="en-US" sz="2200" dirty="0"/>
              <a:t>Access settings can be changed anytime</a:t>
            </a:r>
          </a:p>
          <a:p>
            <a:pPr marL="0" indent="0" algn="r">
              <a:buNone/>
            </a:pPr>
            <a:endParaRPr lang="en-US" sz="2400" dirty="0"/>
          </a:p>
        </p:txBody>
      </p:sp>
    </p:spTree>
    <p:extLst>
      <p:ext uri="{BB962C8B-B14F-4D97-AF65-F5344CB8AC3E}">
        <p14:creationId xmlns:p14="http://schemas.microsoft.com/office/powerpoint/2010/main" val="1756440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DA399-FF5D-21BD-6633-A4EBECC35629}"/>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2E2B4E08-823D-B35B-B48F-6E520B077A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D86C5E6B-FEE2-1E5A-2923-1FF05CCE8257}"/>
              </a:ext>
            </a:extLst>
          </p:cNvPr>
          <p:cNvSpPr>
            <a:spLocks noGrp="1"/>
          </p:cNvSpPr>
          <p:nvPr>
            <p:ph type="title"/>
          </p:nvPr>
        </p:nvSpPr>
        <p:spPr/>
        <p:txBody>
          <a:bodyPr>
            <a:normAutofit/>
          </a:bodyPr>
          <a:lstStyle/>
          <a:p>
            <a:r>
              <a:rPr lang="en-US" dirty="0">
                <a:highlight>
                  <a:srgbClr val="FCEAD4"/>
                </a:highlight>
              </a:rPr>
              <a:t>Common Mistakes When Building GPTs</a:t>
            </a:r>
          </a:p>
        </p:txBody>
      </p:sp>
      <p:sp>
        <p:nvSpPr>
          <p:cNvPr id="6" name="Content Placeholder 5">
            <a:extLst>
              <a:ext uri="{FF2B5EF4-FFF2-40B4-BE49-F238E27FC236}">
                <a16:creationId xmlns:a16="http://schemas.microsoft.com/office/drawing/2014/main" id="{1CE26AC3-57BB-FB5C-6DC5-34C85032ACB1}"/>
              </a:ext>
            </a:extLst>
          </p:cNvPr>
          <p:cNvSpPr>
            <a:spLocks noGrp="1"/>
          </p:cNvSpPr>
          <p:nvPr>
            <p:ph idx="1"/>
          </p:nvPr>
        </p:nvSpPr>
        <p:spPr/>
        <p:txBody>
          <a:bodyPr>
            <a:noAutofit/>
          </a:bodyPr>
          <a:lstStyle/>
          <a:p>
            <a:pPr>
              <a:buFont typeface="Arial" panose="020B0604020202020204" pitchFamily="34" charset="0"/>
              <a:buChar char="•"/>
            </a:pPr>
            <a:r>
              <a:rPr lang="en-US" sz="2400" dirty="0"/>
              <a:t>Trying to make the GPT do too many things at once</a:t>
            </a:r>
          </a:p>
          <a:p>
            <a:pPr>
              <a:buFont typeface="Arial" panose="020B0604020202020204" pitchFamily="34" charset="0"/>
              <a:buChar char="•"/>
            </a:pPr>
            <a:r>
              <a:rPr lang="en-US" sz="2400" dirty="0"/>
              <a:t>Overwriting instructions instead of refining them</a:t>
            </a:r>
          </a:p>
          <a:p>
            <a:pPr>
              <a:buFont typeface="Arial" panose="020B0604020202020204" pitchFamily="34" charset="0"/>
              <a:buChar char="•"/>
            </a:pPr>
            <a:r>
              <a:rPr lang="en-US" sz="2400" dirty="0"/>
              <a:t>Uploading messy, outdated, or overly broad documents</a:t>
            </a:r>
          </a:p>
          <a:p>
            <a:pPr>
              <a:buFont typeface="Arial" panose="020B0604020202020204" pitchFamily="34" charset="0"/>
              <a:buChar char="•"/>
            </a:pPr>
            <a:r>
              <a:rPr lang="en-US" sz="2400" dirty="0"/>
              <a:t>Expecting the GPT to improve without updating instructions</a:t>
            </a:r>
          </a:p>
          <a:p>
            <a:pPr>
              <a:buFont typeface="Arial" panose="020B0604020202020204" pitchFamily="34" charset="0"/>
              <a:buChar char="•"/>
            </a:pPr>
            <a:r>
              <a:rPr lang="en-US" sz="2400" dirty="0"/>
              <a:t>Using a GPT when a clean new chat would work better</a:t>
            </a:r>
          </a:p>
          <a:p>
            <a:pPr>
              <a:buFont typeface="Arial" panose="020B0604020202020204" pitchFamily="34" charset="0"/>
              <a:buChar char="•"/>
            </a:pPr>
            <a:r>
              <a:rPr lang="en-US" sz="2400" dirty="0"/>
              <a:t>Rebuilding a GPT instead of editing what already exists</a:t>
            </a:r>
          </a:p>
          <a:p>
            <a:pPr>
              <a:buFont typeface="Arial" panose="020B0604020202020204" pitchFamily="34" charset="0"/>
              <a:buChar char="•"/>
            </a:pPr>
            <a:r>
              <a:rPr lang="en-US" sz="2400" dirty="0"/>
              <a:t>Forgetting that GPTs are tools, not decision-makers</a:t>
            </a:r>
          </a:p>
          <a:p>
            <a:pPr>
              <a:buNone/>
            </a:pPr>
            <a:endParaRPr lang="en-US" sz="2400" dirty="0"/>
          </a:p>
          <a:p>
            <a:pPr algn="r">
              <a:buNone/>
            </a:pPr>
            <a:r>
              <a:rPr lang="en-US" sz="2400" dirty="0"/>
              <a:t>Most issues come from </a:t>
            </a:r>
            <a:r>
              <a:rPr lang="en-US" sz="2400" b="1" dirty="0"/>
              <a:t>overbuilding too early</a:t>
            </a:r>
            <a:r>
              <a:rPr lang="en-US" sz="2400" dirty="0"/>
              <a:t>, not underbuilding.</a:t>
            </a:r>
          </a:p>
          <a:p>
            <a:pPr marL="0" indent="0" algn="r">
              <a:buNone/>
            </a:pPr>
            <a:endParaRPr lang="en-US" sz="2400" dirty="0"/>
          </a:p>
        </p:txBody>
      </p:sp>
    </p:spTree>
    <p:extLst>
      <p:ext uri="{BB962C8B-B14F-4D97-AF65-F5344CB8AC3E}">
        <p14:creationId xmlns:p14="http://schemas.microsoft.com/office/powerpoint/2010/main" val="1014759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B176A-2EF6-2605-EE01-41936E6522E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C909D5BE-F68C-CADC-B571-239079B5CB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DD651D34-F494-EB57-5668-AA325E483574}"/>
              </a:ext>
            </a:extLst>
          </p:cNvPr>
          <p:cNvSpPr>
            <a:spLocks noGrp="1"/>
          </p:cNvSpPr>
          <p:nvPr>
            <p:ph type="title"/>
          </p:nvPr>
        </p:nvSpPr>
        <p:spPr/>
        <p:txBody>
          <a:bodyPr>
            <a:normAutofit/>
          </a:bodyPr>
          <a:lstStyle/>
          <a:p>
            <a:r>
              <a:rPr lang="en-US" dirty="0">
                <a:highlight>
                  <a:srgbClr val="FCEAD4"/>
                </a:highlight>
              </a:rPr>
              <a:t>A Hidden ROI of Custom GPTs</a:t>
            </a:r>
          </a:p>
        </p:txBody>
      </p:sp>
      <p:sp>
        <p:nvSpPr>
          <p:cNvPr id="6" name="Content Placeholder 5">
            <a:extLst>
              <a:ext uri="{FF2B5EF4-FFF2-40B4-BE49-F238E27FC236}">
                <a16:creationId xmlns:a16="http://schemas.microsoft.com/office/drawing/2014/main" id="{98E64364-306C-8078-7122-628265582F6A}"/>
              </a:ext>
            </a:extLst>
          </p:cNvPr>
          <p:cNvSpPr>
            <a:spLocks noGrp="1"/>
          </p:cNvSpPr>
          <p:nvPr>
            <p:ph idx="1"/>
          </p:nvPr>
        </p:nvSpPr>
        <p:spPr/>
        <p:txBody>
          <a:bodyPr>
            <a:noAutofit/>
          </a:bodyPr>
          <a:lstStyle/>
          <a:p>
            <a:pPr algn="r">
              <a:buNone/>
            </a:pPr>
            <a:r>
              <a:rPr lang="en-US" sz="2400" i="1" dirty="0"/>
              <a:t>Onboarding, Continuity, and Knowledge Retention</a:t>
            </a:r>
          </a:p>
          <a:p>
            <a:pPr>
              <a:buNone/>
            </a:pPr>
            <a:r>
              <a:rPr lang="en-US" sz="2400" dirty="0"/>
              <a:t>One of the biggest productivity losses happens when:</a:t>
            </a:r>
          </a:p>
          <a:p>
            <a:pPr lvl="1"/>
            <a:r>
              <a:rPr lang="en-US" sz="2200" dirty="0"/>
              <a:t>An employee leaves. Knowledge walks out with them</a:t>
            </a:r>
          </a:p>
          <a:p>
            <a:pPr lvl="1"/>
            <a:r>
              <a:rPr lang="en-US" sz="2200" dirty="0"/>
              <a:t>A new person has to start from scratch</a:t>
            </a:r>
          </a:p>
          <a:p>
            <a:pPr>
              <a:buNone/>
            </a:pPr>
            <a:r>
              <a:rPr lang="en-US" sz="2400" dirty="0"/>
              <a:t>Custom GPTs help by:</a:t>
            </a:r>
          </a:p>
          <a:p>
            <a:pPr lvl="1"/>
            <a:r>
              <a:rPr lang="en-US" sz="2200" dirty="0"/>
              <a:t>Acting like a living SOP manual capturing how work actually gets done</a:t>
            </a:r>
          </a:p>
          <a:p>
            <a:pPr lvl="1"/>
            <a:r>
              <a:rPr lang="en-US" sz="2200" dirty="0"/>
              <a:t>Giving new staff guided, consistent answers, reducing ramp-up time</a:t>
            </a:r>
          </a:p>
          <a:p>
            <a:pPr>
              <a:buNone/>
            </a:pPr>
            <a:r>
              <a:rPr lang="en-US" sz="2400" dirty="0"/>
              <a:t>The ROI is not just time saved today.</a:t>
            </a:r>
            <a:br>
              <a:rPr lang="en-US" sz="2400" dirty="0"/>
            </a:br>
            <a:endParaRPr lang="en-US" sz="2400" dirty="0"/>
          </a:p>
          <a:p>
            <a:pPr algn="r">
              <a:buNone/>
            </a:pPr>
            <a:r>
              <a:rPr lang="en-US" sz="2400" dirty="0"/>
              <a:t>It is faster onboarding, less disruption, and retained institutional knowledge.</a:t>
            </a:r>
          </a:p>
          <a:p>
            <a:pPr marL="0" indent="0" algn="r">
              <a:buNone/>
            </a:pPr>
            <a:endParaRPr lang="en-US" sz="2400" dirty="0"/>
          </a:p>
        </p:txBody>
      </p:sp>
    </p:spTree>
    <p:extLst>
      <p:ext uri="{BB962C8B-B14F-4D97-AF65-F5344CB8AC3E}">
        <p14:creationId xmlns:p14="http://schemas.microsoft.com/office/powerpoint/2010/main" val="3818478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63051-5FEF-AF3D-5632-D35ABFE883B1}"/>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C4334690-6ACE-B881-F707-39A91FEA5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80CDB62E-63CE-6992-4CD8-11900D54B771}"/>
              </a:ext>
            </a:extLst>
          </p:cNvPr>
          <p:cNvSpPr>
            <a:spLocks noGrp="1"/>
          </p:cNvSpPr>
          <p:nvPr>
            <p:ph type="title"/>
          </p:nvPr>
        </p:nvSpPr>
        <p:spPr/>
        <p:txBody>
          <a:bodyPr>
            <a:normAutofit/>
          </a:bodyPr>
          <a:lstStyle/>
          <a:p>
            <a:r>
              <a:rPr lang="en-US" dirty="0">
                <a:highlight>
                  <a:srgbClr val="FCEAD4"/>
                </a:highlight>
              </a:rPr>
              <a:t>Advanced Topics We’re Not Covering Today</a:t>
            </a:r>
          </a:p>
        </p:txBody>
      </p:sp>
      <p:sp>
        <p:nvSpPr>
          <p:cNvPr id="6" name="Content Placeholder 5">
            <a:extLst>
              <a:ext uri="{FF2B5EF4-FFF2-40B4-BE49-F238E27FC236}">
                <a16:creationId xmlns:a16="http://schemas.microsoft.com/office/drawing/2014/main" id="{771B1244-017A-F97F-A4EA-569A32EC623B}"/>
              </a:ext>
            </a:extLst>
          </p:cNvPr>
          <p:cNvSpPr>
            <a:spLocks noGrp="1"/>
          </p:cNvSpPr>
          <p:nvPr>
            <p:ph idx="1"/>
          </p:nvPr>
        </p:nvSpPr>
        <p:spPr/>
        <p:txBody>
          <a:bodyPr>
            <a:noAutofit/>
          </a:bodyPr>
          <a:lstStyle/>
          <a:p>
            <a:pPr>
              <a:buNone/>
            </a:pPr>
            <a:r>
              <a:rPr lang="en-US" sz="2400" dirty="0"/>
              <a:t>These are real features, just </a:t>
            </a:r>
            <a:r>
              <a:rPr lang="en-US" sz="2400" b="1" dirty="0"/>
              <a:t>beyond today’s scope</a:t>
            </a:r>
            <a:r>
              <a:rPr lang="en-US" sz="2400" dirty="0"/>
              <a:t>.</a:t>
            </a:r>
          </a:p>
          <a:p>
            <a:pPr lvl="1"/>
            <a:r>
              <a:rPr lang="en-US" sz="2200" dirty="0"/>
              <a:t>Chaining multiple GPTs into complex workflows</a:t>
            </a:r>
          </a:p>
          <a:p>
            <a:pPr lvl="1"/>
            <a:r>
              <a:rPr lang="en-US" sz="2200" dirty="0"/>
              <a:t>Choosing or tuning different AI models</a:t>
            </a:r>
          </a:p>
          <a:p>
            <a:pPr lvl="1"/>
            <a:r>
              <a:rPr lang="en-US" sz="2200" dirty="0"/>
              <a:t>Adding actions, automations, or integrations</a:t>
            </a:r>
          </a:p>
          <a:p>
            <a:pPr lvl="1"/>
            <a:r>
              <a:rPr lang="en-US" sz="2200" dirty="0"/>
              <a:t>Connecting GPTs to external systems or APIs</a:t>
            </a:r>
          </a:p>
          <a:p>
            <a:pPr lvl="1"/>
            <a:r>
              <a:rPr lang="en-US" sz="2200" dirty="0"/>
              <a:t>Enterprise controls, governance, or scaling</a:t>
            </a:r>
          </a:p>
          <a:p>
            <a:pPr>
              <a:buNone/>
            </a:pPr>
            <a:endParaRPr lang="en-US" sz="2400" dirty="0"/>
          </a:p>
          <a:p>
            <a:pPr>
              <a:buNone/>
            </a:pPr>
            <a:r>
              <a:rPr lang="en-US" sz="2400" dirty="0"/>
              <a:t>These topics make sense </a:t>
            </a:r>
            <a:r>
              <a:rPr lang="en-US" sz="2400" b="1" dirty="0"/>
              <a:t>after</a:t>
            </a:r>
            <a:r>
              <a:rPr lang="en-US" sz="2400" dirty="0"/>
              <a:t> you’re comfortable building and using GPTs.</a:t>
            </a:r>
          </a:p>
          <a:p>
            <a:pPr marL="0" indent="0" algn="r">
              <a:buNone/>
            </a:pPr>
            <a:endParaRPr lang="en-US" sz="2400" dirty="0"/>
          </a:p>
        </p:txBody>
      </p:sp>
    </p:spTree>
    <p:extLst>
      <p:ext uri="{BB962C8B-B14F-4D97-AF65-F5344CB8AC3E}">
        <p14:creationId xmlns:p14="http://schemas.microsoft.com/office/powerpoint/2010/main" val="2716185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61DAB-DCF0-FA87-3493-BD319C182F88}"/>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EEEDFF7C-A0CD-97E1-995F-C6E451FD3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60B123CF-0881-59AA-6D37-7A498B1906DD}"/>
              </a:ext>
            </a:extLst>
          </p:cNvPr>
          <p:cNvSpPr>
            <a:spLocks noGrp="1"/>
          </p:cNvSpPr>
          <p:nvPr>
            <p:ph type="title"/>
          </p:nvPr>
        </p:nvSpPr>
        <p:spPr/>
        <p:txBody>
          <a:bodyPr>
            <a:normAutofit/>
          </a:bodyPr>
          <a:lstStyle/>
          <a:p>
            <a:endParaRPr lang="en-US" dirty="0">
              <a:highlight>
                <a:srgbClr val="FCEAD4"/>
              </a:highlight>
            </a:endParaRPr>
          </a:p>
        </p:txBody>
      </p:sp>
      <p:sp>
        <p:nvSpPr>
          <p:cNvPr id="6" name="Content Placeholder 5">
            <a:extLst>
              <a:ext uri="{FF2B5EF4-FFF2-40B4-BE49-F238E27FC236}">
                <a16:creationId xmlns:a16="http://schemas.microsoft.com/office/drawing/2014/main" id="{E66D2265-D35C-5B34-404D-E442E9BCB79B}"/>
              </a:ext>
            </a:extLst>
          </p:cNvPr>
          <p:cNvSpPr>
            <a:spLocks noGrp="1"/>
          </p:cNvSpPr>
          <p:nvPr>
            <p:ph idx="1"/>
          </p:nvPr>
        </p:nvSpPr>
        <p:spPr/>
        <p:txBody>
          <a:bodyPr>
            <a:noAutofit/>
          </a:bodyPr>
          <a:lstStyle/>
          <a:p>
            <a:pPr marL="0" indent="0" algn="r">
              <a:buNone/>
            </a:pPr>
            <a:endParaRPr lang="en-US" dirty="0"/>
          </a:p>
        </p:txBody>
      </p:sp>
    </p:spTree>
    <p:extLst>
      <p:ext uri="{BB962C8B-B14F-4D97-AF65-F5344CB8AC3E}">
        <p14:creationId xmlns:p14="http://schemas.microsoft.com/office/powerpoint/2010/main" val="1695693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3CB12-058C-A684-A73C-E1A120264D7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092F197-B45C-19A4-648E-D597C9169E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B95F108B-9C99-8628-A46E-8D428AF648F5}"/>
              </a:ext>
            </a:extLst>
          </p:cNvPr>
          <p:cNvSpPr>
            <a:spLocks noGrp="1"/>
          </p:cNvSpPr>
          <p:nvPr>
            <p:ph type="title"/>
          </p:nvPr>
        </p:nvSpPr>
        <p:spPr/>
        <p:txBody>
          <a:bodyPr>
            <a:normAutofit/>
          </a:bodyPr>
          <a:lstStyle/>
          <a:p>
            <a:endParaRPr lang="en-US" dirty="0">
              <a:highlight>
                <a:srgbClr val="FCEAD4"/>
              </a:highlight>
            </a:endParaRPr>
          </a:p>
        </p:txBody>
      </p:sp>
      <p:sp>
        <p:nvSpPr>
          <p:cNvPr id="6" name="Content Placeholder 5">
            <a:extLst>
              <a:ext uri="{FF2B5EF4-FFF2-40B4-BE49-F238E27FC236}">
                <a16:creationId xmlns:a16="http://schemas.microsoft.com/office/drawing/2014/main" id="{F1B5E002-6630-8215-25B7-6FE85B23CA50}"/>
              </a:ext>
            </a:extLst>
          </p:cNvPr>
          <p:cNvSpPr>
            <a:spLocks noGrp="1"/>
          </p:cNvSpPr>
          <p:nvPr>
            <p:ph idx="1"/>
          </p:nvPr>
        </p:nvSpPr>
        <p:spPr/>
        <p:txBody>
          <a:bodyPr>
            <a:noAutofit/>
          </a:bodyPr>
          <a:lstStyle/>
          <a:p>
            <a:pPr marL="0" indent="0" algn="r">
              <a:buNone/>
            </a:pPr>
            <a:endParaRPr lang="en-US" dirty="0"/>
          </a:p>
        </p:txBody>
      </p:sp>
    </p:spTree>
    <p:extLst>
      <p:ext uri="{BB962C8B-B14F-4D97-AF65-F5344CB8AC3E}">
        <p14:creationId xmlns:p14="http://schemas.microsoft.com/office/powerpoint/2010/main" val="30881995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TotalTime>
  <Words>1415</Words>
  <Application>Microsoft Office PowerPoint</Application>
  <PresentationFormat>Widescreen</PresentationFormat>
  <Paragraphs>189</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Level 3: Custom GPTs</vt:lpstr>
      <vt:lpstr>AI for Business</vt:lpstr>
      <vt:lpstr>Hats Off to Our Host &amp; America’s SBDC</vt:lpstr>
      <vt:lpstr>We’ve Covered Prompting &amp; Frameworks</vt:lpstr>
      <vt:lpstr>What a Custom GPT Actually Is      (“Generative Pre-Trained Transformer”)</vt:lpstr>
      <vt:lpstr>Exploring the GPT Library</vt:lpstr>
      <vt:lpstr>When You Should Build a GPT</vt:lpstr>
      <vt:lpstr>How Custom GPTs Are Created</vt:lpstr>
      <vt:lpstr>Writing Good GPT Instructions</vt:lpstr>
      <vt:lpstr>Adding Knowledge with Uploads</vt:lpstr>
      <vt:lpstr>GPT Capabilities and Settings</vt:lpstr>
      <vt:lpstr>Testing and Updating Your GPT</vt:lpstr>
      <vt:lpstr>Sharing and Access</vt:lpstr>
      <vt:lpstr>Common Mistakes When Building GPTs</vt:lpstr>
      <vt:lpstr>A Hidden ROI of Custom GPTs</vt:lpstr>
      <vt:lpstr>Advanced Topics We’re Not Covering Today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Carlstrom, Ian M</dc:creator>
  <cp:lastModifiedBy>Carlstrom, Ian M</cp:lastModifiedBy>
  <cp:revision>3</cp:revision>
  <dcterms:created xsi:type="dcterms:W3CDTF">2026-01-28T21:08:01Z</dcterms:created>
  <dcterms:modified xsi:type="dcterms:W3CDTF">2026-01-28T22:38:27Z</dcterms:modified>
</cp:coreProperties>
</file>