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  <p:sldMasterId id="2147483924" r:id="rId2"/>
  </p:sldMasterIdLst>
  <p:notesMasterIdLst>
    <p:notesMasterId r:id="rId36"/>
  </p:notesMasterIdLst>
  <p:handoutMasterIdLst>
    <p:handoutMasterId r:id="rId37"/>
  </p:handoutMasterIdLst>
  <p:sldIdLst>
    <p:sldId id="305" r:id="rId3"/>
    <p:sldId id="304" r:id="rId4"/>
    <p:sldId id="311" r:id="rId5"/>
    <p:sldId id="318" r:id="rId6"/>
    <p:sldId id="316" r:id="rId7"/>
    <p:sldId id="320" r:id="rId8"/>
    <p:sldId id="365" r:id="rId9"/>
    <p:sldId id="341" r:id="rId10"/>
    <p:sldId id="339" r:id="rId11"/>
    <p:sldId id="312" r:id="rId12"/>
    <p:sldId id="366" r:id="rId13"/>
    <p:sldId id="323" r:id="rId14"/>
    <p:sldId id="266" r:id="rId15"/>
    <p:sldId id="324" r:id="rId16"/>
    <p:sldId id="329" r:id="rId17"/>
    <p:sldId id="332" r:id="rId18"/>
    <p:sldId id="331" r:id="rId19"/>
    <p:sldId id="327" r:id="rId20"/>
    <p:sldId id="326" r:id="rId21"/>
    <p:sldId id="314" r:id="rId22"/>
    <p:sldId id="328" r:id="rId23"/>
    <p:sldId id="356" r:id="rId24"/>
    <p:sldId id="336" r:id="rId25"/>
    <p:sldId id="325" r:id="rId26"/>
    <p:sldId id="344" r:id="rId27"/>
    <p:sldId id="338" r:id="rId28"/>
    <p:sldId id="358" r:id="rId29"/>
    <p:sldId id="346" r:id="rId30"/>
    <p:sldId id="362" r:id="rId31"/>
    <p:sldId id="364" r:id="rId32"/>
    <p:sldId id="350" r:id="rId33"/>
    <p:sldId id="342" r:id="rId34"/>
    <p:sldId id="307" r:id="rId35"/>
  </p:sldIdLst>
  <p:sldSz cx="12188825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62"/>
    <a:srgbClr val="C5003E"/>
    <a:srgbClr val="D11242"/>
    <a:srgbClr val="EA2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06" d="100"/>
          <a:sy n="106" d="100"/>
        </p:scale>
        <p:origin x="69" y="549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5/8/2025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5/8/2025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22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91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78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23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590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97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1511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40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22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76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5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2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393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76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429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5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98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64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33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53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82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F1A87-788F-4E7B-8525-0DFAC9B8557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F974-228A-4A5E-9701-6F392C4DD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6E5B4-A11C-462F-B022-D9616D1C9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C2B65-7668-4A65-9B97-BD835962F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4D30-5B20-47C6-9862-F7B9A43D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55F6-F587-49AD-B0A3-7A7CBD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795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7026-CCFF-4A70-9BF9-44AF45E99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00C96-BA7A-4104-91B3-FD1FB649A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4A174-F2C8-4DFA-8BB5-242AE8DD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B6FC5-5BE6-4F13-925B-CFBB1B0A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FCDB1-09C2-4C18-9C6D-F6F914A69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75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81F3A-9230-46ED-8375-F5F88F1F6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59AD4-B319-45E3-ABE1-25FABF891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91E5-47D7-4D4A-8454-99188FEB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5E2CE-F5CD-4F55-B694-5E253E40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993B2-D2B1-4907-BC5A-50530E41D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16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4D49A-4173-4B61-B9C4-950256E0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AC6F9-57B9-4EDD-AB7B-3C2E2888C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ABE85-6C3C-4AC7-8C04-CB74CAFC9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F0A2E-D46D-4301-9CDC-7936205D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56F8B-1A28-46AC-B660-77598CD0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B89F0-E84A-491E-BDC0-25B38FA1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30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2C58E-E1FA-4B2A-82AF-E4747BE58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17FDE-A32F-423C-9050-70A446F37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F2513-C0D5-497C-970A-7E36AD4C3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62E28-5FFD-48E7-85B3-86EE7EC71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D8E864-A9A6-41BA-B82D-E61FDF0DE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14DD4E-C4A8-45F9-A5CF-CAE595CC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E0750-AC9C-4348-AF4C-7C005E53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AACD76-48F9-4F4F-9DA7-ED5856F77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0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CDD44-1B8F-4A64-8EB1-BAEF7059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5431D-017F-4234-8BD0-42C439A67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521AB6-92AC-403E-AFF9-F8E7AADA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20B09-B95F-40CF-B787-EB08CE10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84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15E04-70CC-4DFB-9BC6-99474565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14A70-DCB0-4BB3-9451-88C1484A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12A0D-9600-4311-94D9-58297EFC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87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46EE-0A6C-4D17-8573-E442509F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0F8C5-5D46-43A1-A9D1-B0B45B36E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907A0-5DEA-4791-BE34-47A84674D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715BF-10B7-42AB-B248-8DC5C729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6F720-C208-4255-B601-942E6EF9B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5B880-611B-41B3-94C1-DD5A2459B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9820F-8FE1-4F8B-8D84-7347EB280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AB46F7-2A41-4B77-BE14-B4C3957F3B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8C1E8-139D-497E-92A3-B12534F16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76A93-6EA6-48DF-BB85-108E1B01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2FFE-7395-47EB-90B0-EE64C1C83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AD330-15A9-473A-BE19-B445E2A9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00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CCEA-3150-41CF-B7B1-A0BAEE3F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F5B53-D1DE-421D-A142-2D45D56B8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4BF77-9BC4-4C82-886B-02CED4F81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BF884-795C-445C-BC3C-07AC0FC2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5B493-B3C2-4A9B-B843-069E98B8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55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5035A9-B260-4DFD-9135-35FCA5B80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FD58A-44C8-4861-A274-F9D13D9C3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44366-9D54-4B44-84CF-8FE4A0E3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FE34D-55F0-4925-99DD-27C7066A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ECEE6-7363-4912-938A-4D721C9F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301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5/8/2025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5/8/2025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626EAA-0368-488E-9024-8AD8E2E70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6F73F-97B3-434D-BFD6-279624953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4CB8-BD6F-49C2-BD9C-2F222275E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6B92-3E72-4F0E-968C-07923C1BCCC0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9B4A2-B1DA-470C-8132-E26215B16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33E2C-EA42-4EBD-B6F1-01542C47D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C4262-F66F-48CD-9D6B-5A84B4368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1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en-US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-1" y="242483"/>
            <a:ext cx="121857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4800" dirty="0">
                <a:solidFill>
                  <a:schemeClr val="bg1"/>
                </a:solidFill>
              </a:rPr>
              <a:t>Financial Analysis Toolkit</a:t>
            </a:r>
          </a:p>
          <a:p>
            <a:pPr algn="ctr" defTabSz="914126"/>
            <a:r>
              <a:rPr lang="en-US" sz="4800" dirty="0">
                <a:solidFill>
                  <a:schemeClr val="bg1"/>
                </a:solidFill>
              </a:rPr>
              <a:t>The Loan Package</a:t>
            </a:r>
          </a:p>
          <a:p>
            <a:pPr algn="ctr" defTabSz="914126"/>
            <a:endParaRPr lang="en-US" sz="4800" dirty="0">
              <a:solidFill>
                <a:schemeClr val="bg1"/>
              </a:solidFill>
            </a:endParaRPr>
          </a:p>
          <a:p>
            <a:pPr algn="ctr" defTabSz="914126"/>
            <a:endParaRPr lang="en-US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defTabSz="914126"/>
            <a:r>
              <a:rPr lang="en-US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KEP 2025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43478" y="1962531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-1" y="2209948"/>
            <a:ext cx="12185778" cy="1246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 defTabSz="914126"/>
            <a:r>
              <a:rPr lang="en-US" sz="4000" b="1" dirty="0">
                <a:solidFill>
                  <a:prstClr val="white"/>
                </a:solidFill>
                <a:latin typeface="Garamond" panose="02020404030301010803" pitchFamily="18" charset="0"/>
              </a:rPr>
              <a:t>Julie Anderholm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024ED5-9C9B-445F-91BE-C20DD9C0D09E}"/>
              </a:ext>
            </a:extLst>
          </p:cNvPr>
          <p:cNvSpPr txBox="1"/>
          <p:nvPr/>
        </p:nvSpPr>
        <p:spPr>
          <a:xfrm>
            <a:off x="-1" y="6159842"/>
            <a:ext cx="12185778" cy="630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May 15th, 2025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ED1DE1-25C0-4716-82A4-F09E83F50CAE}"/>
              </a:ext>
            </a:extLst>
          </p:cNvPr>
          <p:cNvGrpSpPr/>
          <p:nvPr/>
        </p:nvGrpSpPr>
        <p:grpSpPr>
          <a:xfrm>
            <a:off x="5027612" y="4084271"/>
            <a:ext cx="2322609" cy="1791158"/>
            <a:chOff x="4853763" y="3429000"/>
            <a:chExt cx="2323214" cy="179162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4853763" y="3429000"/>
              <a:ext cx="2323214" cy="17916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/>
              <a:endParaRPr lang="en-US" sz="1799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4948088" y="3548173"/>
              <a:ext cx="2143424" cy="1290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4948087" y="4875643"/>
              <a:ext cx="21434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126"/>
              <a:r>
                <a:rPr lang="en-US" sz="1500" b="1" spc="-100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2153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665412" y="1066800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2589212" y="1447800"/>
            <a:ext cx="8153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D62"/>
                </a:solidFill>
              </a:rPr>
              <a:t>Title Page</a:t>
            </a:r>
          </a:p>
          <a:p>
            <a:r>
              <a:rPr lang="en-US" sz="3200" dirty="0">
                <a:solidFill>
                  <a:srgbClr val="002D62"/>
                </a:solidFill>
              </a:rPr>
              <a:t>Executive Summary</a:t>
            </a:r>
          </a:p>
          <a:p>
            <a:r>
              <a:rPr lang="en-US" sz="3200" dirty="0">
                <a:solidFill>
                  <a:srgbClr val="002D62"/>
                </a:solidFill>
              </a:rPr>
              <a:t>Marketing Plan</a:t>
            </a:r>
          </a:p>
          <a:p>
            <a:r>
              <a:rPr lang="en-US" sz="3200" dirty="0">
                <a:solidFill>
                  <a:srgbClr val="002D62"/>
                </a:solidFill>
              </a:rPr>
              <a:t>Operations Plan</a:t>
            </a:r>
          </a:p>
          <a:p>
            <a:r>
              <a:rPr lang="en-US" sz="3200" dirty="0">
                <a:solidFill>
                  <a:srgbClr val="002D62"/>
                </a:solidFill>
              </a:rPr>
              <a:t>Organization &amp; Management Plan</a:t>
            </a:r>
          </a:p>
          <a:p>
            <a:r>
              <a:rPr lang="en-US" sz="3200" dirty="0">
                <a:solidFill>
                  <a:srgbClr val="002D62"/>
                </a:solidFill>
              </a:rPr>
              <a:t>Financial Plan</a:t>
            </a:r>
          </a:p>
          <a:p>
            <a:r>
              <a:rPr lang="en-US" sz="3200" dirty="0">
                <a:solidFill>
                  <a:srgbClr val="002D62"/>
                </a:solidFill>
              </a:rPr>
              <a:t>Appendices</a:t>
            </a:r>
          </a:p>
          <a:p>
            <a:endParaRPr lang="en-US" sz="3200" dirty="0">
              <a:solidFill>
                <a:srgbClr val="002D62"/>
              </a:solidFill>
            </a:endParaRPr>
          </a:p>
          <a:p>
            <a:pPr algn="ctr"/>
            <a:r>
              <a:rPr lang="en-US" sz="2800" dirty="0">
                <a:solidFill>
                  <a:srgbClr val="D11242"/>
                </a:solidFill>
              </a:rPr>
              <a:t>Think of it as a Road Map...Address Risk Factors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BED273-5E90-4F5C-90D3-25BED0C59194}"/>
              </a:ext>
            </a:extLst>
          </p:cNvPr>
          <p:cNvSpPr txBox="1"/>
          <p:nvPr/>
        </p:nvSpPr>
        <p:spPr>
          <a:xfrm>
            <a:off x="3275012" y="402279"/>
            <a:ext cx="59436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dirty="0">
                <a:solidFill>
                  <a:srgbClr val="002D62"/>
                </a:solidFill>
                <a:latin typeface="Garamond" panose="02020404030301010803" pitchFamily="18" charset="0"/>
              </a:rPr>
              <a:t>#1 Business Plan</a:t>
            </a:r>
          </a:p>
          <a:p>
            <a:pPr algn="ctr">
              <a:lnSpc>
                <a:spcPct val="90000"/>
              </a:lnSpc>
            </a:pPr>
            <a:r>
              <a:rPr lang="en-US" sz="4400" b="1" dirty="0">
                <a:solidFill>
                  <a:srgbClr val="002D62"/>
                </a:solidFill>
                <a:latin typeface="Garamond" panose="02020404030301010803" pitchFamily="18" charset="0"/>
              </a:rPr>
              <a:t>Outline</a:t>
            </a:r>
            <a:endParaRPr lang="en-US" sz="4400" dirty="0">
              <a:solidFill>
                <a:srgbClr val="D11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0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20126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#2 Historical Financial Statements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523710" y="927828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B33F8A-F915-40C8-8BCE-58999871A097}"/>
              </a:ext>
            </a:extLst>
          </p:cNvPr>
          <p:cNvSpPr txBox="1"/>
          <p:nvPr/>
        </p:nvSpPr>
        <p:spPr>
          <a:xfrm>
            <a:off x="1265578" y="1358570"/>
            <a:ext cx="965461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D62"/>
                </a:solidFill>
              </a:rPr>
              <a:t>Income Statement (same as Profit &amp; Loss) – Prior 2 years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D62"/>
                </a:solidFill>
              </a:rPr>
              <a:t>Balance Sheet – Prior 2-year ends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C5003E"/>
                </a:solidFill>
              </a:rPr>
              <a:t>Business Tax Returns – Past 2 years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D62"/>
                </a:solidFill>
              </a:rPr>
              <a:t>Income Statement – Current year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D62"/>
                </a:solidFill>
              </a:rPr>
              <a:t>Balance Sheet  - Current year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D62"/>
                </a:solidFill>
              </a:rPr>
              <a:t>Aging of A/R and A/P – Current Year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002D6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rgbClr val="D11242"/>
                </a:solidFill>
              </a:rPr>
              <a:t>Not Applicable to new businesses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184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53988" y="316472"/>
            <a:ext cx="12185778" cy="1938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#3 Source &amp; Use of Funds</a:t>
            </a:r>
          </a:p>
          <a:p>
            <a:pPr algn="ctr"/>
            <a:r>
              <a:rPr lang="en-US" sz="3600" b="1" dirty="0">
                <a:solidFill>
                  <a:srgbClr val="002D62"/>
                </a:solidFill>
                <a:latin typeface="Garamond" panose="02020404030301010803" pitchFamily="18" charset="0"/>
              </a:rPr>
              <a:t>Relating to the Project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B33F8A-F915-40C8-8BCE-58999871A097}"/>
              </a:ext>
            </a:extLst>
          </p:cNvPr>
          <p:cNvSpPr txBox="1"/>
          <p:nvPr/>
        </p:nvSpPr>
        <p:spPr>
          <a:xfrm>
            <a:off x="1621393" y="2057400"/>
            <a:ext cx="8832524" cy="3637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Use = Project Costs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Source = How the Project Costs will be Funded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0000"/>
                </a:solidFill>
              </a:rPr>
              <a:t>Uses = Sources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Owner Cash/Equity always part of the </a:t>
            </a:r>
            <a:r>
              <a:rPr lang="en-US" sz="3200" dirty="0">
                <a:solidFill>
                  <a:srgbClr val="FF0000"/>
                </a:solidFill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133817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024ED5-9C9B-445F-91BE-C20DD9C0D09E}"/>
              </a:ext>
            </a:extLst>
          </p:cNvPr>
          <p:cNvSpPr txBox="1"/>
          <p:nvPr/>
        </p:nvSpPr>
        <p:spPr>
          <a:xfrm>
            <a:off x="0" y="6114287"/>
            <a:ext cx="12084850" cy="7076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endParaRPr lang="en-US" sz="1999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r"/>
            <a:endParaRPr lang="en-US" sz="1999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D11242"/>
                </a:solidFill>
                <a:latin typeface="Garamond" panose="02020404030301010803" pitchFamily="18" charset="0"/>
              </a:rPr>
              <a:t>Project Costs</a:t>
            </a:r>
          </a:p>
          <a:p>
            <a:pPr algn="ctr"/>
            <a:r>
              <a:rPr lang="en-US" sz="3200" b="1" dirty="0">
                <a:solidFill>
                  <a:srgbClr val="002D62"/>
                </a:solidFill>
                <a:latin typeface="Garamond" panose="02020404030301010803" pitchFamily="18" charset="0"/>
              </a:rPr>
              <a:t>Split out by: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60E8A-32CF-4FF2-B799-A9EBA8D15BDF}"/>
              </a:ext>
            </a:extLst>
          </p:cNvPr>
          <p:cNvSpPr txBox="1"/>
          <p:nvPr/>
        </p:nvSpPr>
        <p:spPr>
          <a:xfrm>
            <a:off x="3044888" y="215678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2D62"/>
                </a:solidFill>
              </a:rPr>
              <a:t>Land &amp; Building(s)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600" dirty="0">
                <a:solidFill>
                  <a:srgbClr val="002D62"/>
                </a:solidFill>
              </a:rPr>
              <a:t>Equipment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600" dirty="0">
                <a:solidFill>
                  <a:srgbClr val="002D62"/>
                </a:solidFill>
              </a:rPr>
              <a:t>Inventory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600" dirty="0">
                <a:solidFill>
                  <a:srgbClr val="C5003E"/>
                </a:solidFill>
              </a:rPr>
              <a:t>Working Capital</a:t>
            </a:r>
          </a:p>
          <a:p>
            <a:r>
              <a:rPr lang="en-US" sz="3600" dirty="0">
                <a:solidFill>
                  <a:srgbClr val="C5003E"/>
                </a:solidFill>
              </a:rPr>
              <a:t>Leasehold Improvements</a:t>
            </a:r>
          </a:p>
          <a:p>
            <a:r>
              <a:rPr lang="en-US" sz="3600" dirty="0">
                <a:solidFill>
                  <a:srgbClr val="C5003E"/>
                </a:solidFill>
              </a:rPr>
              <a:t>Blue Sky/Goodwill</a:t>
            </a:r>
          </a:p>
        </p:txBody>
      </p:sp>
    </p:spTree>
    <p:extLst>
      <p:ext uri="{BB962C8B-B14F-4D97-AF65-F5344CB8AC3E}">
        <p14:creationId xmlns:p14="http://schemas.microsoft.com/office/powerpoint/2010/main" val="285732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Statement of Sources and Uses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CA82AE-4BA5-4265-9E3F-2E055EAF0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3175" y="1064311"/>
            <a:ext cx="4018741" cy="5039174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B48050-165E-4EA8-A455-7424C2F95306}"/>
              </a:ext>
            </a:extLst>
          </p:cNvPr>
          <p:cNvSpPr txBox="1"/>
          <p:nvPr/>
        </p:nvSpPr>
        <p:spPr>
          <a:xfrm>
            <a:off x="6932612" y="1905000"/>
            <a:ext cx="4828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Use = Project Costs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Source = Funding of the Project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Uses = Sources</a:t>
            </a:r>
          </a:p>
        </p:txBody>
      </p:sp>
    </p:spTree>
    <p:extLst>
      <p:ext uri="{BB962C8B-B14F-4D97-AF65-F5344CB8AC3E}">
        <p14:creationId xmlns:p14="http://schemas.microsoft.com/office/powerpoint/2010/main" val="172913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D11242"/>
                </a:solidFill>
                <a:latin typeface="Garamond" panose="02020404030301010803" pitchFamily="18" charset="0"/>
              </a:rPr>
              <a:t>Sources of Funds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45A6EA-84DE-470E-B745-902565C41257}"/>
              </a:ext>
            </a:extLst>
          </p:cNvPr>
          <p:cNvSpPr txBox="1"/>
          <p:nvPr/>
        </p:nvSpPr>
        <p:spPr>
          <a:xfrm>
            <a:off x="3372717" y="1243241"/>
            <a:ext cx="6096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D62"/>
                </a:solidFill>
              </a:rPr>
              <a:t>Lenders assume…</a:t>
            </a:r>
            <a:r>
              <a:rPr lang="en-US" sz="2400" dirty="0">
                <a:solidFill>
                  <a:srgbClr val="D11242"/>
                </a:solidFill>
              </a:rPr>
              <a:t>Owner brings in Cash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D11242"/>
                </a:solidFill>
              </a:rPr>
              <a:t>Plus</a:t>
            </a:r>
          </a:p>
          <a:p>
            <a:r>
              <a:rPr lang="en-US" sz="2400" dirty="0">
                <a:solidFill>
                  <a:srgbClr val="002D62"/>
                </a:solidFill>
              </a:rPr>
              <a:t>Bank</a:t>
            </a:r>
          </a:p>
          <a:p>
            <a:r>
              <a:rPr lang="en-US" sz="2400" dirty="0">
                <a:solidFill>
                  <a:srgbClr val="002D62"/>
                </a:solidFill>
              </a:rPr>
              <a:t>Bank with Gap</a:t>
            </a:r>
          </a:p>
          <a:p>
            <a:r>
              <a:rPr lang="en-US" sz="2400" dirty="0">
                <a:solidFill>
                  <a:srgbClr val="002D62"/>
                </a:solidFill>
              </a:rPr>
              <a:t>Bank with SBA</a:t>
            </a:r>
          </a:p>
          <a:p>
            <a:r>
              <a:rPr lang="en-US" sz="2400" dirty="0">
                <a:solidFill>
                  <a:srgbClr val="002D62"/>
                </a:solidFill>
              </a:rPr>
              <a:t>Bank with SBA &amp; Gap</a:t>
            </a:r>
          </a:p>
          <a:p>
            <a:r>
              <a:rPr lang="en-US" sz="2400" dirty="0">
                <a:solidFill>
                  <a:srgbClr val="002D62"/>
                </a:solidFill>
              </a:rPr>
              <a:t>Other Government Programs:</a:t>
            </a:r>
          </a:p>
          <a:p>
            <a:r>
              <a:rPr lang="en-US" sz="2400" dirty="0">
                <a:solidFill>
                  <a:srgbClr val="002D62"/>
                </a:solidFill>
              </a:rPr>
              <a:t>    USDA, MDA, RUS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D11242"/>
                </a:solidFill>
              </a:rPr>
              <a:t>Maybe an occasional grant</a:t>
            </a:r>
          </a:p>
        </p:txBody>
      </p:sp>
    </p:spTree>
    <p:extLst>
      <p:ext uri="{BB962C8B-B14F-4D97-AF65-F5344CB8AC3E}">
        <p14:creationId xmlns:p14="http://schemas.microsoft.com/office/powerpoint/2010/main" val="380481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Banks – Commercial Financing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C32DA9-4587-4649-9E06-F0E1353A4CDA}"/>
              </a:ext>
            </a:extLst>
          </p:cNvPr>
          <p:cNvSpPr txBox="1"/>
          <p:nvPr/>
        </p:nvSpPr>
        <p:spPr>
          <a:xfrm>
            <a:off x="1363336" y="1842583"/>
            <a:ext cx="10058400" cy="4081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2D62"/>
                </a:solidFill>
              </a:rPr>
              <a:t>Always in a first position…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2D62"/>
                </a:solidFill>
              </a:rPr>
              <a:t>	if you default on your loan, the bank sells the assets 	pledged as collateral and gets paid back first 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2D62"/>
                </a:solidFill>
              </a:rPr>
              <a:t>Stringent lending requirements…</a:t>
            </a:r>
            <a:r>
              <a:rPr lang="en-US" sz="2400" dirty="0">
                <a:solidFill>
                  <a:srgbClr val="C5003E"/>
                </a:solidFill>
              </a:rPr>
              <a:t>this is a good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2D62"/>
                </a:solidFill>
              </a:rPr>
              <a:t>Need to adhere to regulatory policy and audits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D11242"/>
                </a:solidFill>
              </a:rPr>
              <a:t>Relationships are important…maybe more so than the interest rate</a:t>
            </a:r>
            <a:r>
              <a:rPr lang="en-US" sz="2400" dirty="0">
                <a:solidFill>
                  <a:srgbClr val="EA2A0A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EA2A0A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EA2A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1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Other Sources of Funds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906FE2-EDB4-4DD4-9E74-67D15DEDDAE1}"/>
              </a:ext>
            </a:extLst>
          </p:cNvPr>
          <p:cNvSpPr txBox="1"/>
          <p:nvPr/>
        </p:nvSpPr>
        <p:spPr>
          <a:xfrm>
            <a:off x="608012" y="1035449"/>
            <a:ext cx="1082040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D62"/>
                </a:solidFill>
              </a:rPr>
              <a:t>Gap Loans…fill a financing gap…geographically based</a:t>
            </a:r>
          </a:p>
          <a:p>
            <a:endParaRPr lang="en-US" sz="2400" dirty="0">
              <a:solidFill>
                <a:srgbClr val="002D62"/>
              </a:solidFill>
            </a:endParaRPr>
          </a:p>
          <a:p>
            <a:r>
              <a:rPr lang="en-US" sz="2800" dirty="0">
                <a:solidFill>
                  <a:srgbClr val="002D62"/>
                </a:solidFill>
              </a:rPr>
              <a:t>SBA Loans</a:t>
            </a:r>
          </a:p>
          <a:p>
            <a:r>
              <a:rPr lang="en-US" sz="2400" dirty="0">
                <a:solidFill>
                  <a:srgbClr val="002D62"/>
                </a:solidFill>
              </a:rPr>
              <a:t>	SBA 504 – actual loan</a:t>
            </a:r>
          </a:p>
          <a:p>
            <a:r>
              <a:rPr lang="en-US" sz="2400" dirty="0">
                <a:solidFill>
                  <a:srgbClr val="002D62"/>
                </a:solidFill>
              </a:rPr>
              <a:t>	SBA 7A – guarantee program</a:t>
            </a:r>
          </a:p>
          <a:p>
            <a:endParaRPr lang="en-US" sz="2400" dirty="0">
              <a:solidFill>
                <a:srgbClr val="002D62"/>
              </a:solidFill>
            </a:endParaRPr>
          </a:p>
          <a:p>
            <a:endParaRPr lang="en-US" sz="2400" dirty="0"/>
          </a:p>
          <a:p>
            <a:r>
              <a:rPr lang="en-US" sz="2400" dirty="0">
                <a:solidFill>
                  <a:srgbClr val="D11242"/>
                </a:solidFill>
              </a:rPr>
              <a:t>Usually, 2</a:t>
            </a:r>
            <a:r>
              <a:rPr lang="en-US" sz="2400" baseline="30000" dirty="0">
                <a:solidFill>
                  <a:srgbClr val="D11242"/>
                </a:solidFill>
              </a:rPr>
              <a:t>nd</a:t>
            </a:r>
            <a:r>
              <a:rPr lang="en-US" sz="2400" dirty="0">
                <a:solidFill>
                  <a:srgbClr val="D11242"/>
                </a:solidFill>
              </a:rPr>
              <a:t> position behind the primary lender…</a:t>
            </a:r>
            <a:r>
              <a:rPr lang="en-US" sz="2400" dirty="0">
                <a:solidFill>
                  <a:srgbClr val="002D62"/>
                </a:solidFill>
              </a:rPr>
              <a:t>3</a:t>
            </a:r>
            <a:r>
              <a:rPr lang="en-US" sz="2400" baseline="30000" dirty="0">
                <a:solidFill>
                  <a:srgbClr val="002D62"/>
                </a:solidFill>
              </a:rPr>
              <a:t>rd</a:t>
            </a:r>
            <a:r>
              <a:rPr lang="en-US" sz="2400" dirty="0">
                <a:solidFill>
                  <a:srgbClr val="002D62"/>
                </a:solidFill>
              </a:rPr>
              <a:t> position if SBA involved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D11242"/>
                </a:solidFill>
              </a:rPr>
              <a:t>Interest rates not always lower than banks</a:t>
            </a:r>
          </a:p>
          <a:p>
            <a:endParaRPr lang="en-US" sz="2400" dirty="0">
              <a:solidFill>
                <a:schemeClr val="accent4"/>
              </a:solidFill>
            </a:endParaRPr>
          </a:p>
          <a:p>
            <a:r>
              <a:rPr lang="en-US" sz="2400" dirty="0">
                <a:solidFill>
                  <a:srgbClr val="002D62"/>
                </a:solidFill>
              </a:rPr>
              <a:t>Separate approval process</a:t>
            </a:r>
          </a:p>
        </p:txBody>
      </p:sp>
    </p:spTree>
    <p:extLst>
      <p:ext uri="{BB962C8B-B14F-4D97-AF65-F5344CB8AC3E}">
        <p14:creationId xmlns:p14="http://schemas.microsoft.com/office/powerpoint/2010/main" val="180947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55235" y="110025"/>
            <a:ext cx="12185778" cy="113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#4  Collateral</a:t>
            </a:r>
          </a:p>
          <a:p>
            <a:pPr algn="ctr"/>
            <a:r>
              <a:rPr lang="en-US" sz="2800" b="1" dirty="0">
                <a:solidFill>
                  <a:srgbClr val="002D62"/>
                </a:solidFill>
                <a:latin typeface="Garamond" panose="02020404030301010803" pitchFamily="18" charset="0"/>
              </a:rPr>
              <a:t>Borrowing capacity of assets – Helps determine financing structure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56012" y="717447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60E8A-32CF-4FF2-B799-A9EBA8D15BDF}"/>
              </a:ext>
            </a:extLst>
          </p:cNvPr>
          <p:cNvSpPr txBox="1"/>
          <p:nvPr/>
        </p:nvSpPr>
        <p:spPr>
          <a:xfrm>
            <a:off x="1263909" y="937665"/>
            <a:ext cx="10164503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800" dirty="0">
              <a:solidFill>
                <a:srgbClr val="D11242"/>
              </a:solidFill>
            </a:endParaRPr>
          </a:p>
          <a:p>
            <a:pPr algn="ctr"/>
            <a:r>
              <a:rPr lang="en-US" sz="2800" dirty="0">
                <a:solidFill>
                  <a:srgbClr val="D11242"/>
                </a:solidFill>
              </a:rPr>
              <a:t>Projects are “never” financed 100%</a:t>
            </a:r>
          </a:p>
          <a:p>
            <a:pPr algn="ctr"/>
            <a:endParaRPr lang="en-US" sz="2800" dirty="0">
              <a:solidFill>
                <a:srgbClr val="D11242"/>
              </a:solidFill>
            </a:endParaRPr>
          </a:p>
          <a:p>
            <a:r>
              <a:rPr lang="en-US" sz="2400" dirty="0">
                <a:solidFill>
                  <a:srgbClr val="002D62"/>
                </a:solidFill>
              </a:rPr>
              <a:t>Land &amp; Building(s):   70% to 80%</a:t>
            </a:r>
          </a:p>
          <a:p>
            <a:r>
              <a:rPr lang="en-US" sz="2400" dirty="0">
                <a:solidFill>
                  <a:srgbClr val="002D62"/>
                </a:solidFill>
              </a:rPr>
              <a:t>	</a:t>
            </a:r>
            <a:r>
              <a:rPr lang="en-US" dirty="0">
                <a:solidFill>
                  <a:srgbClr val="002D62"/>
                </a:solidFill>
              </a:rPr>
              <a:t>Raw or Bare Land may be 65%</a:t>
            </a:r>
          </a:p>
          <a:p>
            <a:r>
              <a:rPr lang="en-US" dirty="0">
                <a:solidFill>
                  <a:srgbClr val="002D62"/>
                </a:solidFill>
              </a:rPr>
              <a:t>	Special Use may be 60% (varies)</a:t>
            </a:r>
            <a:br>
              <a:rPr lang="en-US" sz="2400" dirty="0">
                <a:solidFill>
                  <a:srgbClr val="002D62"/>
                </a:solidFill>
              </a:rPr>
            </a:br>
            <a:r>
              <a:rPr lang="en-US" sz="2400" dirty="0">
                <a:solidFill>
                  <a:srgbClr val="002D62"/>
                </a:solidFill>
              </a:rPr>
              <a:t>Equipment :   50% (varies)</a:t>
            </a:r>
            <a:br>
              <a:rPr lang="en-US" sz="2400" dirty="0">
                <a:solidFill>
                  <a:srgbClr val="002D62"/>
                </a:solidFill>
              </a:rPr>
            </a:br>
            <a:r>
              <a:rPr lang="en-US" sz="2400" dirty="0">
                <a:solidFill>
                  <a:srgbClr val="002D62"/>
                </a:solidFill>
              </a:rPr>
              <a:t>Inventory :  0% to 50%</a:t>
            </a:r>
            <a:br>
              <a:rPr lang="en-US" sz="2400" dirty="0">
                <a:solidFill>
                  <a:srgbClr val="002D62"/>
                </a:solidFill>
              </a:rPr>
            </a:br>
            <a:r>
              <a:rPr lang="en-US" sz="2400" dirty="0">
                <a:solidFill>
                  <a:srgbClr val="C5003E"/>
                </a:solidFill>
              </a:rPr>
              <a:t>Working Capital :   0%</a:t>
            </a:r>
          </a:p>
          <a:p>
            <a:r>
              <a:rPr lang="en-US" sz="2400" dirty="0">
                <a:solidFill>
                  <a:srgbClr val="C5003E"/>
                </a:solidFill>
              </a:rPr>
              <a:t>Leasehold Improvements:   0%</a:t>
            </a:r>
          </a:p>
          <a:p>
            <a:r>
              <a:rPr lang="en-US" sz="2400" dirty="0">
                <a:solidFill>
                  <a:srgbClr val="C5003E"/>
                </a:solidFill>
              </a:rPr>
              <a:t>Blue Sky or Goodwill:   0%</a:t>
            </a:r>
          </a:p>
          <a:p>
            <a:endParaRPr lang="en-US" sz="3600" dirty="0">
              <a:solidFill>
                <a:srgbClr val="002D62"/>
              </a:solidFill>
            </a:endParaRPr>
          </a:p>
          <a:p>
            <a:r>
              <a:rPr lang="en-US" sz="2000" dirty="0">
                <a:solidFill>
                  <a:srgbClr val="002D62"/>
                </a:solidFill>
              </a:rPr>
              <a:t>Banks in “Senior” or 1</a:t>
            </a:r>
            <a:r>
              <a:rPr lang="en-US" sz="2000" baseline="30000" dirty="0">
                <a:solidFill>
                  <a:srgbClr val="002D62"/>
                </a:solidFill>
              </a:rPr>
              <a:t>st</a:t>
            </a:r>
            <a:r>
              <a:rPr lang="en-US" sz="2000" dirty="0">
                <a:solidFill>
                  <a:srgbClr val="002D62"/>
                </a:solidFill>
              </a:rPr>
              <a:t> position/Other Lenders in “Subordinate or 2</a:t>
            </a:r>
            <a:r>
              <a:rPr lang="en-US" sz="2000" baseline="30000" dirty="0">
                <a:solidFill>
                  <a:srgbClr val="002D62"/>
                </a:solidFill>
              </a:rPr>
              <a:t>nd</a:t>
            </a:r>
            <a:r>
              <a:rPr lang="en-US" sz="2000" dirty="0">
                <a:solidFill>
                  <a:srgbClr val="002D62"/>
                </a:solidFill>
              </a:rPr>
              <a:t> or 3</a:t>
            </a:r>
            <a:r>
              <a:rPr lang="en-US" sz="2000" baseline="30000" dirty="0">
                <a:solidFill>
                  <a:srgbClr val="002D62"/>
                </a:solidFill>
              </a:rPr>
              <a:t>rd</a:t>
            </a:r>
            <a:r>
              <a:rPr lang="en-US" sz="2000" dirty="0">
                <a:solidFill>
                  <a:srgbClr val="002D62"/>
                </a:solidFill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20422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Collateral Analysis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BD605-175D-47A9-A821-CAE5F47ACF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418" y="1035449"/>
            <a:ext cx="6271263" cy="5017009"/>
          </a:xfrm>
          <a:prstGeom prst="rect">
            <a:avLst/>
          </a:prstGeom>
          <a:noFill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BFB47DC-2478-4868-9B55-AB224030F0E9}"/>
              </a:ext>
            </a:extLst>
          </p:cNvPr>
          <p:cNvSpPr txBox="1"/>
          <p:nvPr/>
        </p:nvSpPr>
        <p:spPr>
          <a:xfrm>
            <a:off x="6795108" y="1641930"/>
            <a:ext cx="51522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002D62"/>
                </a:solidFill>
              </a:rPr>
              <a:t>Borrowing Capacity of Assets - %’s may vary</a:t>
            </a:r>
          </a:p>
          <a:p>
            <a:endParaRPr lang="en-US" dirty="0">
              <a:solidFill>
                <a:srgbClr val="002D62"/>
              </a:solidFill>
            </a:endParaRPr>
          </a:p>
          <a:p>
            <a:r>
              <a:rPr lang="en-US" dirty="0">
                <a:solidFill>
                  <a:srgbClr val="002D62"/>
                </a:solidFill>
              </a:rPr>
              <a:t>Bank in first position</a:t>
            </a:r>
          </a:p>
          <a:p>
            <a:endParaRPr lang="en-US" dirty="0">
              <a:solidFill>
                <a:srgbClr val="002D62"/>
              </a:solidFill>
            </a:endParaRPr>
          </a:p>
          <a:p>
            <a:r>
              <a:rPr lang="en-US" dirty="0">
                <a:solidFill>
                  <a:srgbClr val="002D62"/>
                </a:solidFill>
              </a:rPr>
              <a:t>Gap/Other lenders in 2</a:t>
            </a:r>
            <a:r>
              <a:rPr lang="en-US" baseline="30000" dirty="0">
                <a:solidFill>
                  <a:srgbClr val="002D62"/>
                </a:solidFill>
              </a:rPr>
              <a:t>nd</a:t>
            </a:r>
            <a:r>
              <a:rPr lang="en-US" dirty="0">
                <a:solidFill>
                  <a:srgbClr val="002D62"/>
                </a:solidFill>
              </a:rPr>
              <a:t>/3</a:t>
            </a:r>
            <a:r>
              <a:rPr lang="en-US" baseline="30000" dirty="0">
                <a:solidFill>
                  <a:srgbClr val="002D62"/>
                </a:solidFill>
              </a:rPr>
              <a:t>rd</a:t>
            </a:r>
            <a:r>
              <a:rPr lang="en-US" dirty="0">
                <a:solidFill>
                  <a:srgbClr val="002D62"/>
                </a:solidFill>
              </a:rPr>
              <a:t> position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D11242"/>
                </a:solidFill>
              </a:rPr>
              <a:t>Typically needs full collateralization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7638A0-0E6C-4F0B-8E4F-08195226C9F8}"/>
              </a:ext>
            </a:extLst>
          </p:cNvPr>
          <p:cNvSpPr txBox="1"/>
          <p:nvPr/>
        </p:nvSpPr>
        <p:spPr>
          <a:xfrm>
            <a:off x="8151812" y="1828800"/>
            <a:ext cx="22098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401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>
            <a:cxnSpLocks/>
          </p:cNvCxnSpPr>
          <p:nvPr/>
        </p:nvCxnSpPr>
        <p:spPr>
          <a:xfrm>
            <a:off x="2443478" y="1962531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1903412" y="2667000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D62"/>
                </a:solidFill>
              </a:rPr>
              <a:t>The “Project”</a:t>
            </a:r>
          </a:p>
          <a:p>
            <a:r>
              <a:rPr lang="en-US" sz="3600" dirty="0">
                <a:solidFill>
                  <a:srgbClr val="002D62"/>
                </a:solidFill>
              </a:rPr>
              <a:t>Commercial Financing</a:t>
            </a:r>
          </a:p>
          <a:p>
            <a:r>
              <a:rPr lang="en-US" sz="3600" dirty="0">
                <a:solidFill>
                  <a:srgbClr val="002D62"/>
                </a:solidFill>
              </a:rPr>
              <a:t>The Loan Package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ED1DE1-25C0-4716-82A4-F09E83F50CAE}"/>
              </a:ext>
            </a:extLst>
          </p:cNvPr>
          <p:cNvGrpSpPr/>
          <p:nvPr/>
        </p:nvGrpSpPr>
        <p:grpSpPr>
          <a:xfrm>
            <a:off x="9294812" y="3962400"/>
            <a:ext cx="2322609" cy="1791158"/>
            <a:chOff x="4853763" y="3429000"/>
            <a:chExt cx="2323214" cy="179162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4853763" y="3429000"/>
              <a:ext cx="2323214" cy="17916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4948088" y="3548173"/>
              <a:ext cx="2143424" cy="1290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4948087" y="4875643"/>
              <a:ext cx="21434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spc="-100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12BD0A8F-E582-49C3-9540-5870CCFBCFD7}"/>
              </a:ext>
            </a:extLst>
          </p:cNvPr>
          <p:cNvSpPr txBox="1"/>
          <p:nvPr/>
        </p:nvSpPr>
        <p:spPr>
          <a:xfrm>
            <a:off x="3301048" y="1022968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2D62"/>
                </a:solidFill>
              </a:rPr>
              <a:t>Topics for today…</a:t>
            </a:r>
          </a:p>
        </p:txBody>
      </p:sp>
    </p:spTree>
    <p:extLst>
      <p:ext uri="{BB962C8B-B14F-4D97-AF65-F5344CB8AC3E}">
        <p14:creationId xmlns:p14="http://schemas.microsoft.com/office/powerpoint/2010/main" val="288991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-11114" y="152400"/>
            <a:ext cx="1218577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5003E"/>
                </a:solidFill>
                <a:latin typeface="Garamond" panose="02020404030301010803" pitchFamily="18" charset="0"/>
              </a:rPr>
              <a:t>Source &amp; Use/Collateral Analysis</a:t>
            </a:r>
          </a:p>
          <a:p>
            <a:pPr algn="ctr"/>
            <a:r>
              <a:rPr lang="en-US" sz="3600" b="1" dirty="0">
                <a:solidFill>
                  <a:srgbClr val="002D62"/>
                </a:solidFill>
                <a:latin typeface="Garamond" panose="02020404030301010803" pitchFamily="18" charset="0"/>
              </a:rPr>
              <a:t>Used to determine a Financing Structure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25127" y="806886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989012" y="1981990"/>
            <a:ext cx="96012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D62"/>
                </a:solidFill>
              </a:rPr>
              <a:t>May look at multiple financing structures</a:t>
            </a:r>
          </a:p>
          <a:p>
            <a:r>
              <a:rPr lang="en-US" sz="2800" dirty="0">
                <a:solidFill>
                  <a:srgbClr val="002D62"/>
                </a:solidFill>
              </a:rPr>
              <a:t>What is best for the business?</a:t>
            </a:r>
          </a:p>
          <a:p>
            <a:r>
              <a:rPr lang="en-US" sz="2800" dirty="0">
                <a:solidFill>
                  <a:srgbClr val="002D62"/>
                </a:solidFill>
              </a:rPr>
              <a:t>	Small payments – long pay back period</a:t>
            </a:r>
          </a:p>
          <a:p>
            <a:r>
              <a:rPr lang="en-US" sz="2800" dirty="0">
                <a:solidFill>
                  <a:srgbClr val="002D62"/>
                </a:solidFill>
              </a:rPr>
              <a:t>	Large payments – short pay back period</a:t>
            </a:r>
          </a:p>
          <a:p>
            <a:endParaRPr lang="en-US" sz="2800" dirty="0">
              <a:solidFill>
                <a:srgbClr val="002D62"/>
              </a:solidFill>
            </a:endParaRPr>
          </a:p>
          <a:p>
            <a:r>
              <a:rPr lang="en-US" sz="2800" dirty="0">
                <a:solidFill>
                  <a:srgbClr val="002D62"/>
                </a:solidFill>
              </a:rPr>
              <a:t>Interest Rates vary</a:t>
            </a:r>
          </a:p>
          <a:p>
            <a:r>
              <a:rPr lang="en-US" sz="2800" dirty="0">
                <a:solidFill>
                  <a:srgbClr val="002D62"/>
                </a:solidFill>
              </a:rPr>
              <a:t>Terms Vary</a:t>
            </a:r>
          </a:p>
          <a:p>
            <a:endParaRPr lang="en-US" sz="3200" dirty="0">
              <a:solidFill>
                <a:srgbClr val="002D62"/>
              </a:solidFill>
            </a:endParaRPr>
          </a:p>
          <a:p>
            <a:pPr algn="ctr"/>
            <a:r>
              <a:rPr lang="en-US" sz="2800" dirty="0">
                <a:solidFill>
                  <a:srgbClr val="D11242"/>
                </a:solidFill>
              </a:rPr>
              <a:t>Financing structure flows into the Cash Flow Projection</a:t>
            </a:r>
          </a:p>
          <a:p>
            <a:endParaRPr lang="en-US" sz="3200" dirty="0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7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D11242"/>
                </a:solidFill>
                <a:latin typeface="Garamond" panose="02020404030301010803" pitchFamily="18" charset="0"/>
              </a:rPr>
              <a:t>Loans have varying Terms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60E8A-32CF-4FF2-B799-A9EBA8D15BDF}"/>
              </a:ext>
            </a:extLst>
          </p:cNvPr>
          <p:cNvSpPr txBox="1"/>
          <p:nvPr/>
        </p:nvSpPr>
        <p:spPr>
          <a:xfrm>
            <a:off x="2031659" y="1358703"/>
            <a:ext cx="7106043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2D62"/>
                </a:solidFill>
              </a:rPr>
              <a:t>Land &amp; Buildings –</a:t>
            </a:r>
            <a:r>
              <a:rPr lang="en-US" sz="3200" i="1" dirty="0">
                <a:solidFill>
                  <a:srgbClr val="002D62"/>
                </a:solidFill>
              </a:rPr>
              <a:t>20 </a:t>
            </a:r>
            <a:r>
              <a:rPr lang="en-US" sz="3200" dirty="0">
                <a:solidFill>
                  <a:srgbClr val="002D62"/>
                </a:solidFill>
              </a:rPr>
              <a:t>to 25 years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600" dirty="0">
                <a:solidFill>
                  <a:srgbClr val="002D62"/>
                </a:solidFill>
              </a:rPr>
              <a:t>Equipment - </a:t>
            </a:r>
            <a:r>
              <a:rPr lang="en-US" sz="3200" i="1" dirty="0">
                <a:solidFill>
                  <a:srgbClr val="002D62"/>
                </a:solidFill>
              </a:rPr>
              <a:t>5 </a:t>
            </a:r>
            <a:r>
              <a:rPr lang="en-US" sz="3200" dirty="0">
                <a:solidFill>
                  <a:srgbClr val="002D62"/>
                </a:solidFill>
              </a:rPr>
              <a:t>to 10 years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600" dirty="0">
                <a:solidFill>
                  <a:srgbClr val="002D62"/>
                </a:solidFill>
              </a:rPr>
              <a:t>Inventory – </a:t>
            </a:r>
            <a:r>
              <a:rPr lang="en-US" sz="3200" dirty="0">
                <a:solidFill>
                  <a:srgbClr val="002D62"/>
                </a:solidFill>
              </a:rPr>
              <a:t>3 to </a:t>
            </a:r>
            <a:r>
              <a:rPr lang="en-US" sz="3200" i="1" dirty="0">
                <a:solidFill>
                  <a:srgbClr val="002D62"/>
                </a:solidFill>
              </a:rPr>
              <a:t>5 </a:t>
            </a:r>
            <a:r>
              <a:rPr lang="en-US" sz="3200" dirty="0">
                <a:solidFill>
                  <a:srgbClr val="002D62"/>
                </a:solidFill>
              </a:rPr>
              <a:t>years</a:t>
            </a:r>
            <a:br>
              <a:rPr lang="en-US" sz="3600" dirty="0">
                <a:solidFill>
                  <a:srgbClr val="002D62"/>
                </a:solidFill>
              </a:rPr>
            </a:br>
            <a:r>
              <a:rPr lang="en-US" sz="3200" dirty="0">
                <a:solidFill>
                  <a:srgbClr val="002D62"/>
                </a:solidFill>
              </a:rPr>
              <a:t>Working Capital – depends</a:t>
            </a:r>
          </a:p>
          <a:p>
            <a:endParaRPr lang="en-US" sz="3200" dirty="0">
              <a:solidFill>
                <a:srgbClr val="002D62"/>
              </a:solidFill>
            </a:endParaRPr>
          </a:p>
          <a:p>
            <a:endParaRPr lang="en-US" sz="3200" dirty="0">
              <a:solidFill>
                <a:srgbClr val="002D62"/>
              </a:solidFill>
            </a:endParaRPr>
          </a:p>
          <a:p>
            <a:r>
              <a:rPr lang="en-US" sz="2800" dirty="0">
                <a:solidFill>
                  <a:srgbClr val="C5003E"/>
                </a:solidFill>
              </a:rPr>
              <a:t>Consider the useful life of the asset</a:t>
            </a:r>
          </a:p>
          <a:p>
            <a:r>
              <a:rPr lang="en-US" sz="2800" dirty="0">
                <a:solidFill>
                  <a:srgbClr val="C5003E"/>
                </a:solidFill>
              </a:rPr>
              <a:t>Longer terms usually when SBA is involved</a:t>
            </a:r>
          </a:p>
          <a:p>
            <a:endParaRPr lang="en-US" sz="3200" dirty="0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1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34869" y="227234"/>
            <a:ext cx="12185778" cy="175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Loan Package</a:t>
            </a:r>
          </a:p>
          <a:p>
            <a:pPr algn="ctr"/>
            <a:r>
              <a:rPr lang="en-US" sz="2800" b="1" dirty="0">
                <a:solidFill>
                  <a:srgbClr val="002D62"/>
                </a:solidFill>
                <a:latin typeface="Garamond" panose="02020404030301010803" pitchFamily="18" charset="0"/>
              </a:rPr>
              <a:t>Where we are at:  covered…</a:t>
            </a:r>
            <a:r>
              <a:rPr lang="en-US" sz="2800" b="1" dirty="0">
                <a:solidFill>
                  <a:srgbClr val="D11242"/>
                </a:solidFill>
                <a:latin typeface="Garamond" panose="02020404030301010803" pitchFamily="18" charset="0"/>
              </a:rPr>
              <a:t>to be covered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14400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1DAA2A-A9F2-4C3B-8657-3958BA539BE2}"/>
              </a:ext>
            </a:extLst>
          </p:cNvPr>
          <p:cNvSpPr txBox="1"/>
          <p:nvPr/>
        </p:nvSpPr>
        <p:spPr>
          <a:xfrm>
            <a:off x="1370012" y="2236164"/>
            <a:ext cx="815340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Business Plan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Historical Financial Statements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Summary of Project Costs – Sources &amp; Uses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Collateral Analysis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11242"/>
                </a:solidFill>
              </a:rPr>
              <a:t>Cashflow Projection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11242"/>
                </a:solidFill>
              </a:rPr>
              <a:t>Applicable Forms – Legal Information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11242"/>
                </a:solidFill>
              </a:rPr>
              <a:t>Personal Financial Statement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11242"/>
                </a:solidFill>
              </a:rPr>
              <a:t>Resume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11242"/>
                </a:solidFill>
              </a:rPr>
              <a:t>Personal Tax Returns</a:t>
            </a:r>
          </a:p>
        </p:txBody>
      </p:sp>
    </p:spTree>
    <p:extLst>
      <p:ext uri="{BB962C8B-B14F-4D97-AF65-F5344CB8AC3E}">
        <p14:creationId xmlns:p14="http://schemas.microsoft.com/office/powerpoint/2010/main" val="23927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Cash Flow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8C319B4-82E9-4F5F-9A58-2A3E690B0A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2555" y="1139503"/>
            <a:ext cx="5410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8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#5 Cashflow Projection</a:t>
            </a:r>
          </a:p>
          <a:p>
            <a:pPr algn="ctr"/>
            <a:endParaRPr lang="en-US" sz="3200" b="1" dirty="0">
              <a:solidFill>
                <a:srgbClr val="D1124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59954" y="1641930"/>
            <a:ext cx="11335607" cy="4384299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999"/>
              </a:spcAft>
              <a:buNone/>
            </a:pPr>
            <a:endParaRPr lang="en-US" sz="4500" dirty="0">
              <a:solidFill>
                <a:srgbClr val="002D62"/>
              </a:solidFill>
            </a:endParaRPr>
          </a:p>
          <a:p>
            <a:pPr marL="0" indent="0" algn="ctr">
              <a:spcAft>
                <a:spcPts val="1999"/>
              </a:spcAft>
              <a:buNone/>
            </a:pPr>
            <a:r>
              <a:rPr lang="en-US" sz="5100" dirty="0">
                <a:solidFill>
                  <a:srgbClr val="002D62"/>
                </a:solidFill>
              </a:rPr>
              <a:t>The Project needs to “fit “ into the business Cash Flow</a:t>
            </a:r>
          </a:p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  <a:p>
            <a:pPr marL="0" indent="0">
              <a:spcAft>
                <a:spcPts val="1999"/>
              </a:spcAft>
              <a:buNone/>
            </a:pPr>
            <a:r>
              <a:rPr lang="en-US" sz="5100" dirty="0">
                <a:solidFill>
                  <a:srgbClr val="D11242"/>
                </a:solidFill>
              </a:rPr>
              <a:t>Like a Bank Account with inflows and outflows of Cash</a:t>
            </a:r>
          </a:p>
          <a:p>
            <a:pPr marL="0" indent="0">
              <a:spcAft>
                <a:spcPts val="1999"/>
              </a:spcAft>
              <a:buNone/>
            </a:pPr>
            <a:r>
              <a:rPr lang="en-US" sz="5100" dirty="0">
                <a:solidFill>
                  <a:srgbClr val="D11242"/>
                </a:solidFill>
              </a:rPr>
              <a:t>Positive Cash Position with “Wiggle” room</a:t>
            </a:r>
          </a:p>
          <a:p>
            <a:pPr marL="0" indent="0">
              <a:spcAft>
                <a:spcPts val="1999"/>
              </a:spcAft>
              <a:buNone/>
            </a:pPr>
            <a:r>
              <a:rPr lang="en-US" sz="5100" dirty="0">
                <a:solidFill>
                  <a:srgbClr val="D11242"/>
                </a:solidFill>
              </a:rPr>
              <a:t>Goal is to have Growing Cash</a:t>
            </a:r>
          </a:p>
          <a:p>
            <a:pPr marL="0" indent="0" algn="ctr">
              <a:spcAft>
                <a:spcPts val="1999"/>
              </a:spcAft>
              <a:buNone/>
            </a:pPr>
            <a:r>
              <a:rPr lang="en-US" sz="5100" dirty="0">
                <a:solidFill>
                  <a:srgbClr val="002D62"/>
                </a:solidFill>
              </a:rPr>
              <a:t>Need a balance available to fund the unexpected or small capital expenditures</a:t>
            </a:r>
          </a:p>
          <a:p>
            <a:pPr marL="0" indent="0">
              <a:spcAft>
                <a:spcPts val="1999"/>
              </a:spcAft>
              <a:buNone/>
            </a:pPr>
            <a:endParaRPr lang="en-US" sz="7000" dirty="0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4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Cash Flow Projection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08D847-66B9-4F49-B084-2F83F6F5EDDD}"/>
              </a:ext>
            </a:extLst>
          </p:cNvPr>
          <p:cNvSpPr txBox="1"/>
          <p:nvPr/>
        </p:nvSpPr>
        <p:spPr>
          <a:xfrm>
            <a:off x="357685" y="1469074"/>
            <a:ext cx="536452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D62"/>
                </a:solidFill>
              </a:rPr>
              <a:t>Time Period…seasonality</a:t>
            </a:r>
          </a:p>
          <a:p>
            <a:endParaRPr lang="en-US" sz="2000" dirty="0">
              <a:solidFill>
                <a:srgbClr val="002D62"/>
              </a:solidFill>
            </a:endParaRPr>
          </a:p>
          <a:p>
            <a:r>
              <a:rPr lang="en-US" sz="2000" dirty="0">
                <a:solidFill>
                  <a:srgbClr val="002D62"/>
                </a:solidFill>
              </a:rPr>
              <a:t>Expenses…usually easier to project</a:t>
            </a:r>
          </a:p>
          <a:p>
            <a:endParaRPr lang="en-US" sz="2000" dirty="0">
              <a:solidFill>
                <a:srgbClr val="002D62"/>
              </a:solidFill>
            </a:endParaRPr>
          </a:p>
          <a:p>
            <a:r>
              <a:rPr lang="en-US" sz="2000" dirty="0">
                <a:solidFill>
                  <a:srgbClr val="002D62"/>
                </a:solidFill>
              </a:rPr>
              <a:t>Sales…project at the lowest common factor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3F2F6B-F410-4F4D-AF96-109BDD94A9E7}"/>
              </a:ext>
            </a:extLst>
          </p:cNvPr>
          <p:cNvSpPr txBox="1"/>
          <p:nvPr/>
        </p:nvSpPr>
        <p:spPr>
          <a:xfrm>
            <a:off x="5942011" y="3013937"/>
            <a:ext cx="181220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accent3"/>
                </a:solidFill>
              </a:rPr>
              <a:t>Rough Draft</a:t>
            </a:r>
          </a:p>
          <a:p>
            <a:pPr algn="r"/>
            <a:endParaRPr lang="en-US" sz="2000" dirty="0"/>
          </a:p>
          <a:p>
            <a:pPr algn="r"/>
            <a:r>
              <a:rPr lang="en-US" sz="2000" dirty="0">
                <a:solidFill>
                  <a:srgbClr val="D11242"/>
                </a:solidFill>
              </a:rPr>
              <a:t>Research</a:t>
            </a:r>
          </a:p>
          <a:p>
            <a:pPr algn="r"/>
            <a:endParaRPr lang="en-US" sz="2000" dirty="0"/>
          </a:p>
          <a:p>
            <a:pPr algn="r"/>
            <a:r>
              <a:rPr lang="en-US" sz="2000" dirty="0">
                <a:solidFill>
                  <a:srgbClr val="0070C0"/>
                </a:solidFill>
              </a:rPr>
              <a:t>Fine Tune</a:t>
            </a:r>
          </a:p>
          <a:p>
            <a:pPr algn="r"/>
            <a:endParaRPr lang="en-US" sz="2000" dirty="0">
              <a:solidFill>
                <a:srgbClr val="0070C0"/>
              </a:solidFill>
            </a:endParaRPr>
          </a:p>
          <a:p>
            <a:pPr algn="r"/>
            <a:r>
              <a:rPr lang="en-US" sz="2000" dirty="0">
                <a:solidFill>
                  <a:srgbClr val="00B050"/>
                </a:solidFill>
              </a:rPr>
              <a:t>Repeat</a:t>
            </a:r>
          </a:p>
        </p:txBody>
      </p:sp>
      <p:pic>
        <p:nvPicPr>
          <p:cNvPr id="8" name="Picture 7" descr="Shape, icon, arrow&#10;&#10;Description automatically generated">
            <a:extLst>
              <a:ext uri="{FF2B5EF4-FFF2-40B4-BE49-F238E27FC236}">
                <a16:creationId xmlns:a16="http://schemas.microsoft.com/office/drawing/2014/main" id="{D1209420-3F98-44F8-A05F-55F8AA0B9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412" y="2451291"/>
            <a:ext cx="3408650" cy="32124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D7E8C3-636C-4D44-98F7-5487B00560D7}"/>
              </a:ext>
            </a:extLst>
          </p:cNvPr>
          <p:cNvSpPr txBox="1"/>
          <p:nvPr/>
        </p:nvSpPr>
        <p:spPr>
          <a:xfrm>
            <a:off x="817275" y="3752722"/>
            <a:ext cx="4465351" cy="236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D11242"/>
                </a:solidFill>
              </a:rPr>
              <a:t>Compare to Actuals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D11242"/>
                </a:solidFill>
              </a:rPr>
              <a:t>New Projection Annually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D11242"/>
              </a:solidFill>
            </a:endParaRPr>
          </a:p>
          <a:p>
            <a:pPr algn="ctr">
              <a:lnSpc>
                <a:spcPct val="90000"/>
              </a:lnSpc>
            </a:pPr>
            <a:endParaRPr lang="en-US" sz="28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775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It’s better to fail on paper then in the real world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4" descr="http://diccionarioimagenes.com/wp-content/uploads/2014/07/d10.jpg">
            <a:extLst>
              <a:ext uri="{FF2B5EF4-FFF2-40B4-BE49-F238E27FC236}">
                <a16:creationId xmlns:a16="http://schemas.microsoft.com/office/drawing/2014/main" id="{5FD86560-783B-4534-979B-C5E8C8017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232" y="1383455"/>
            <a:ext cx="5787051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29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446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D62"/>
                </a:solidFill>
                <a:latin typeface="Garamond" panose="02020404030301010803" pitchFamily="18" charset="0"/>
              </a:rPr>
              <a:t>#6 Legal Documents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r>
              <a:rPr lang="en-US" sz="2799" dirty="0">
                <a:latin typeface="Palatino Linotype" panose="02040502050505030304" pitchFamily="18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1526-EB0B-4DED-9C68-F09A7DD73844}"/>
              </a:ext>
            </a:extLst>
          </p:cNvPr>
          <p:cNvSpPr txBox="1"/>
          <p:nvPr/>
        </p:nvSpPr>
        <p:spPr>
          <a:xfrm>
            <a:off x="1446212" y="1754324"/>
            <a:ext cx="9067800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Articles of Incorporation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Articles of Organization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Lease Agreement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Sworn Construction Statement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Appraisal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D11242"/>
                </a:solidFill>
              </a:rPr>
              <a:t>Others – if applicable to the loan approval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448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32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#7 Personal Financial Statement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103975" y="1458950"/>
            <a:ext cx="11980876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r>
              <a:rPr lang="en-US" sz="2799" dirty="0">
                <a:latin typeface="Palatino Linotype" panose="02040502050505030304" pitchFamily="18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1526-EB0B-4DED-9C68-F09A7DD73844}"/>
              </a:ext>
            </a:extLst>
          </p:cNvPr>
          <p:cNvSpPr txBox="1"/>
          <p:nvPr/>
        </p:nvSpPr>
        <p:spPr>
          <a:xfrm>
            <a:off x="912812" y="1705731"/>
            <a:ext cx="9746924" cy="457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D11242"/>
                </a:solidFill>
              </a:rPr>
              <a:t>A personal Balance Sheet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D11242"/>
                </a:solidFill>
              </a:rPr>
              <a:t>	Shows personal Assets and Liabilities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Lenders look at your “global” financial position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Banks have their own form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SBA also has a standard form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D11242"/>
                </a:solidFill>
              </a:rPr>
              <a:t>Credit Report can be included – </a:t>
            </a:r>
            <a:r>
              <a:rPr lang="en-US" sz="3200" b="1" dirty="0">
                <a:solidFill>
                  <a:srgbClr val="002D62"/>
                </a:solidFill>
              </a:rPr>
              <a:t>lender will run one</a:t>
            </a:r>
            <a:endParaRPr lang="en-US" sz="32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009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12041" y="232749"/>
            <a:ext cx="12185778" cy="132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#8 Resume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103975" y="1458950"/>
            <a:ext cx="11980876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r>
              <a:rPr lang="en-US" sz="2799" dirty="0">
                <a:latin typeface="Palatino Linotype" panose="02040502050505030304" pitchFamily="18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1526-EB0B-4DED-9C68-F09A7DD73844}"/>
              </a:ext>
            </a:extLst>
          </p:cNvPr>
          <p:cNvSpPr txBox="1"/>
          <p:nvPr/>
        </p:nvSpPr>
        <p:spPr>
          <a:xfrm>
            <a:off x="912812" y="1405011"/>
            <a:ext cx="102108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Format is flexible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Needs to be current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D11242"/>
                </a:solidFill>
              </a:rPr>
              <a:t>Show abilities that relate to the loan request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Banks have forms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2D62"/>
                </a:solidFill>
              </a:rPr>
              <a:t>SBDC has a form</a:t>
            </a:r>
            <a:endParaRPr lang="en-US" sz="3200" dirty="0">
              <a:solidFill>
                <a:srgbClr val="002D62"/>
              </a:solidFill>
            </a:endParaRP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536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150812" y="557761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999" b="1" dirty="0">
                <a:solidFill>
                  <a:schemeClr val="bg1"/>
                </a:solidFill>
                <a:latin typeface="Garamond" panose="02020404030301010803" pitchFamily="18" charset="0"/>
              </a:rPr>
              <a:t>T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002D62"/>
                </a:solidFill>
              </a:rPr>
              <a:t>What is a </a:t>
            </a:r>
            <a:r>
              <a:rPr lang="en-US" sz="5400" b="1" dirty="0">
                <a:solidFill>
                  <a:srgbClr val="002D62"/>
                </a:solidFill>
              </a:rPr>
              <a:t>“</a:t>
            </a:r>
            <a:r>
              <a:rPr lang="en-US" sz="5400" b="1" dirty="0">
                <a:solidFill>
                  <a:srgbClr val="D11242"/>
                </a:solidFill>
              </a:rPr>
              <a:t>Project</a:t>
            </a:r>
            <a:r>
              <a:rPr lang="en-US" sz="5400" b="1" dirty="0">
                <a:solidFill>
                  <a:srgbClr val="002D62"/>
                </a:solidFill>
              </a:rPr>
              <a:t>”?</a:t>
            </a:r>
            <a:endParaRPr lang="en-US" sz="4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43478" y="1962531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1259349" y="2260727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2D62"/>
                </a:solidFill>
              </a:rPr>
              <a:t>Buying a Building/Equipment/Inventory</a:t>
            </a:r>
          </a:p>
          <a:p>
            <a:pPr algn="ctr"/>
            <a:endParaRPr lang="en-US" sz="3200" dirty="0">
              <a:solidFill>
                <a:srgbClr val="002D62"/>
              </a:solidFill>
            </a:endParaRPr>
          </a:p>
          <a:p>
            <a:pPr algn="ctr"/>
            <a:r>
              <a:rPr lang="en-US" sz="3200" dirty="0">
                <a:solidFill>
                  <a:srgbClr val="002D62"/>
                </a:solidFill>
              </a:rPr>
              <a:t>Building a Building/Addition/Remodeling</a:t>
            </a:r>
          </a:p>
          <a:p>
            <a:pPr algn="ctr"/>
            <a:endParaRPr lang="en-US" sz="3200" dirty="0">
              <a:solidFill>
                <a:srgbClr val="002D62"/>
              </a:solidFill>
            </a:endParaRPr>
          </a:p>
          <a:p>
            <a:pPr algn="ctr"/>
            <a:r>
              <a:rPr lang="en-US" sz="3200" dirty="0">
                <a:solidFill>
                  <a:srgbClr val="002D62"/>
                </a:solidFill>
              </a:rPr>
              <a:t>Working Capital or Line of Credit</a:t>
            </a:r>
          </a:p>
          <a:p>
            <a:pPr algn="ctr"/>
            <a:endParaRPr lang="en-US" sz="3200" dirty="0">
              <a:solidFill>
                <a:srgbClr val="002D62"/>
              </a:solidFill>
            </a:endParaRPr>
          </a:p>
          <a:p>
            <a:pPr algn="ctr"/>
            <a:r>
              <a:rPr lang="en-US" sz="3200" dirty="0">
                <a:solidFill>
                  <a:srgbClr val="002D62"/>
                </a:solidFill>
              </a:rPr>
              <a:t>Combination of above</a:t>
            </a:r>
            <a:endParaRPr lang="en-US" sz="3200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ED1DE1-25C0-4716-82A4-F09E83F50CAE}"/>
              </a:ext>
            </a:extLst>
          </p:cNvPr>
          <p:cNvGrpSpPr/>
          <p:nvPr/>
        </p:nvGrpSpPr>
        <p:grpSpPr>
          <a:xfrm>
            <a:off x="10056812" y="4267200"/>
            <a:ext cx="1770905" cy="1410159"/>
            <a:chOff x="4853763" y="3429000"/>
            <a:chExt cx="2323214" cy="179162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4853763" y="3429000"/>
              <a:ext cx="2323214" cy="17916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4948088" y="3548173"/>
              <a:ext cx="2143424" cy="1290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4948087" y="4875643"/>
              <a:ext cx="21434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spc="-100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879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32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#9 Personal Tax Returns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103975" y="1458950"/>
            <a:ext cx="11980876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r>
              <a:rPr lang="en-US" sz="2799" dirty="0">
                <a:latin typeface="Palatino Linotype" panose="02040502050505030304" pitchFamily="18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1526-EB0B-4DED-9C68-F09A7DD73844}"/>
              </a:ext>
            </a:extLst>
          </p:cNvPr>
          <p:cNvSpPr txBox="1"/>
          <p:nvPr/>
        </p:nvSpPr>
        <p:spPr>
          <a:xfrm>
            <a:off x="1065212" y="2061827"/>
            <a:ext cx="10363200" cy="3444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D11242"/>
                </a:solidFill>
              </a:rPr>
              <a:t>Past 2 or 3 years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D11242"/>
                </a:solidFill>
              </a:rPr>
              <a:t>Shows earning history and stability</a:t>
            </a: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D1124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What income are you giving up?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2D62"/>
                </a:solidFill>
              </a:rPr>
              <a:t>Will you have income outside of the business income?</a:t>
            </a: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53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Loan Package Includes…</a:t>
            </a:r>
            <a:r>
              <a:rPr lang="en-US" sz="3999" b="1" dirty="0">
                <a:solidFill>
                  <a:srgbClr val="D11242"/>
                </a:solidFill>
                <a:latin typeface="Garamond" panose="02020404030301010803" pitchFamily="18" charset="0"/>
              </a:rPr>
              <a:t>5 C’s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1DAA2A-A9F2-4C3B-8657-3958BA539BE2}"/>
              </a:ext>
            </a:extLst>
          </p:cNvPr>
          <p:cNvSpPr txBox="1"/>
          <p:nvPr/>
        </p:nvSpPr>
        <p:spPr>
          <a:xfrm>
            <a:off x="1751012" y="1641930"/>
            <a:ext cx="876300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Business Plan – </a:t>
            </a:r>
            <a:r>
              <a:rPr lang="en-US" sz="2800" dirty="0">
                <a:solidFill>
                  <a:srgbClr val="D11242"/>
                </a:solidFill>
              </a:rPr>
              <a:t>Condition &amp; Character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Historical Financial Statements - </a:t>
            </a:r>
            <a:r>
              <a:rPr lang="en-US" sz="2800" dirty="0">
                <a:solidFill>
                  <a:srgbClr val="D11242"/>
                </a:solidFill>
              </a:rPr>
              <a:t>Capacity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Summary of Project Costs – </a:t>
            </a:r>
            <a:r>
              <a:rPr lang="en-US" sz="2800" dirty="0">
                <a:solidFill>
                  <a:srgbClr val="D11242"/>
                </a:solidFill>
              </a:rPr>
              <a:t>Capacity &amp; Capital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Collateral Analysis - </a:t>
            </a:r>
            <a:r>
              <a:rPr lang="en-US" sz="2800" dirty="0">
                <a:solidFill>
                  <a:srgbClr val="D11242"/>
                </a:solidFill>
              </a:rPr>
              <a:t>Collateral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Projection - </a:t>
            </a:r>
            <a:r>
              <a:rPr lang="en-US" sz="2800" dirty="0">
                <a:solidFill>
                  <a:srgbClr val="D11242"/>
                </a:solidFill>
              </a:rPr>
              <a:t>Capacity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Applicable Forms – Legal Information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Personal Financial Statement – </a:t>
            </a:r>
            <a:r>
              <a:rPr lang="en-US" sz="2800" dirty="0">
                <a:solidFill>
                  <a:srgbClr val="D11242"/>
                </a:solidFill>
              </a:rPr>
              <a:t>Capital &amp; Credit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Resume - </a:t>
            </a:r>
            <a:r>
              <a:rPr lang="en-US" sz="2800" dirty="0">
                <a:solidFill>
                  <a:srgbClr val="D11242"/>
                </a:solidFill>
              </a:rPr>
              <a:t>Character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Personal Tax Returns - </a:t>
            </a:r>
            <a:r>
              <a:rPr lang="en-US" sz="2800" dirty="0">
                <a:solidFill>
                  <a:srgbClr val="D11242"/>
                </a:solidFill>
              </a:rPr>
              <a:t>Capacity</a:t>
            </a:r>
          </a:p>
        </p:txBody>
      </p:sp>
    </p:spTree>
    <p:extLst>
      <p:ext uri="{BB962C8B-B14F-4D97-AF65-F5344CB8AC3E}">
        <p14:creationId xmlns:p14="http://schemas.microsoft.com/office/powerpoint/2010/main" val="15692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Successful Financing…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Placeholder 4">
            <a:extLst>
              <a:ext uri="{FF2B5EF4-FFF2-40B4-BE49-F238E27FC236}">
                <a16:creationId xmlns:a16="http://schemas.microsoft.com/office/drawing/2014/main" id="{02145F87-A460-4144-BD80-1D3A176A22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2" r="4252"/>
          <a:stretch>
            <a:fillRect/>
          </a:stretch>
        </p:blipFill>
        <p:spPr>
          <a:xfrm>
            <a:off x="2876976" y="1231743"/>
            <a:ext cx="6501563" cy="474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en-US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-1" y="603531"/>
            <a:ext cx="12185778" cy="861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4999" b="1" dirty="0">
                <a:solidFill>
                  <a:prstClr val="white"/>
                </a:solidFill>
                <a:latin typeface="Garamond" panose="02020404030301010803" pitchFamily="18" charset="0"/>
              </a:rPr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4281324" y="1565304"/>
            <a:ext cx="3656648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F81B44-762F-46AB-A04B-DA3116F088C6}"/>
              </a:ext>
            </a:extLst>
          </p:cNvPr>
          <p:cNvGrpSpPr/>
          <p:nvPr/>
        </p:nvGrpSpPr>
        <p:grpSpPr>
          <a:xfrm>
            <a:off x="4948343" y="2667000"/>
            <a:ext cx="2322609" cy="1791158"/>
            <a:chOff x="4853763" y="3429000"/>
            <a:chExt cx="2323214" cy="1791625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E1935B9-5D98-4857-BB3C-818ABCEA7C9A}"/>
                </a:ext>
              </a:extLst>
            </p:cNvPr>
            <p:cNvSpPr/>
            <p:nvPr/>
          </p:nvSpPr>
          <p:spPr>
            <a:xfrm>
              <a:off x="4853763" y="3429000"/>
              <a:ext cx="2323214" cy="17916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/>
              <a:endParaRPr lang="en-US" sz="1799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2014DFB-6103-4C10-8FA6-C832F46056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4948088" y="3548173"/>
              <a:ext cx="2143424" cy="1290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68C2E4E-753C-40DB-BFDF-BE8AEA44B41A}"/>
                </a:ext>
              </a:extLst>
            </p:cNvPr>
            <p:cNvSpPr txBox="1"/>
            <p:nvPr/>
          </p:nvSpPr>
          <p:spPr>
            <a:xfrm>
              <a:off x="4948087" y="4875643"/>
              <a:ext cx="21434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126"/>
              <a:r>
                <a:rPr lang="en-US" sz="1500" b="1" spc="-100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341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en-US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-1" y="1000757"/>
            <a:ext cx="12185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4800" dirty="0">
                <a:solidFill>
                  <a:schemeClr val="bg1"/>
                </a:solidFill>
              </a:rPr>
              <a:t>Commercial Financing</a:t>
            </a:r>
            <a:endParaRPr lang="en-US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43478" y="1962531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3047" y="2715565"/>
            <a:ext cx="12185778" cy="3323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Differs from Residential Financing</a:t>
            </a:r>
          </a:p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Rigorous Application &amp; Approval Process</a:t>
            </a:r>
          </a:p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Terms vary</a:t>
            </a:r>
          </a:p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Interest Rates usually higher</a:t>
            </a:r>
          </a:p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5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303212" y="415193"/>
            <a:ext cx="12185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Cs of Credit</a:t>
            </a:r>
            <a:endParaRPr lang="en-US" sz="4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43478" y="1962531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-1" y="2209948"/>
            <a:ext cx="12185778" cy="630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99" b="1" dirty="0">
                <a:solidFill>
                  <a:schemeClr val="bg1"/>
                </a:solidFill>
                <a:latin typeface="Garamond" panose="02020404030301010803" pitchFamily="18" charset="0"/>
              </a:rPr>
              <a:t>Subtitle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ED1DE1-25C0-4716-82A4-F09E83F50CAE}"/>
              </a:ext>
            </a:extLst>
          </p:cNvPr>
          <p:cNvGrpSpPr/>
          <p:nvPr/>
        </p:nvGrpSpPr>
        <p:grpSpPr>
          <a:xfrm>
            <a:off x="4933108" y="3429001"/>
            <a:ext cx="2322609" cy="1791158"/>
            <a:chOff x="4853763" y="3429000"/>
            <a:chExt cx="2323214" cy="179162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4853763" y="3429000"/>
              <a:ext cx="2323214" cy="17916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4948088" y="3548173"/>
              <a:ext cx="2143424" cy="1290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4948087" y="4875643"/>
              <a:ext cx="21434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spc="-100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pic>
        <p:nvPicPr>
          <p:cNvPr id="11" name="Picture 2" descr="5 Cs of Credit - Overview, Factors, and Importance">
            <a:extLst>
              <a:ext uri="{FF2B5EF4-FFF2-40B4-BE49-F238E27FC236}">
                <a16:creationId xmlns:a16="http://schemas.microsoft.com/office/drawing/2014/main" id="{D9B0ABE3-DEDF-41AF-9D30-B177693FE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2052" y="1371600"/>
            <a:ext cx="7365995" cy="41148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49374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32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5 Cs of Credit</a:t>
            </a:r>
          </a:p>
          <a:p>
            <a:pPr algn="ctr"/>
            <a:endParaRPr lang="en-US" sz="3999" b="1" dirty="0">
              <a:solidFill>
                <a:srgbClr val="002D62"/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r>
              <a:rPr lang="en-US" sz="2799" dirty="0">
                <a:latin typeface="Palatino Linotype" panose="02040502050505030304" pitchFamily="18" charset="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1526-EB0B-4DED-9C68-F09A7DD73844}"/>
              </a:ext>
            </a:extLst>
          </p:cNvPr>
          <p:cNvSpPr txBox="1"/>
          <p:nvPr/>
        </p:nvSpPr>
        <p:spPr>
          <a:xfrm>
            <a:off x="1860558" y="1167858"/>
            <a:ext cx="8534400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Capacity: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/>
              <a:t>the ability to repay the loan/debt to income ratio/cashflow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Capital: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/>
              <a:t>cash available for down payment &amp; working capital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Collateral: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/>
              <a:t>borrowing capacity of assets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Condition: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/>
              <a:t>purpose of the loan in this market &amp; economy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Character: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/>
              <a:t>integrity - willingness to repay</a:t>
            </a:r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A 6</a:t>
            </a:r>
            <a:r>
              <a:rPr lang="en-US" sz="1800" baseline="30000" dirty="0"/>
              <a:t>th</a:t>
            </a:r>
            <a:r>
              <a:rPr lang="en-US" sz="1800" dirty="0"/>
              <a:t>…</a:t>
            </a:r>
          </a:p>
          <a:p>
            <a:pPr>
              <a:lnSpc>
                <a:spcPct val="90000"/>
              </a:lnSpc>
            </a:pPr>
            <a:r>
              <a:rPr lang="en-US" sz="1800" b="1" dirty="0">
                <a:solidFill>
                  <a:srgbClr val="D11242"/>
                </a:solidFill>
              </a:rPr>
              <a:t>Credit History:</a:t>
            </a:r>
            <a:r>
              <a:rPr lang="en-US" sz="1800" dirty="0">
                <a:solidFill>
                  <a:srgbClr val="D1124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may be part of Character 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    P</a:t>
            </a:r>
            <a:r>
              <a:rPr lang="en-US" sz="1800" dirty="0"/>
              <a:t>ersonal credit score – history predicts future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002D62"/>
                </a:solidFill>
              </a:rPr>
              <a:t>These requirements tie into the Loan Package</a:t>
            </a: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4935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en-US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777BB-EC2E-4E9F-90B7-73022F097F95}"/>
              </a:ext>
            </a:extLst>
          </p:cNvPr>
          <p:cNvSpPr txBox="1"/>
          <p:nvPr/>
        </p:nvSpPr>
        <p:spPr>
          <a:xfrm>
            <a:off x="7236" y="381000"/>
            <a:ext cx="12185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r>
              <a:rPr lang="en-US" sz="4800" dirty="0">
                <a:solidFill>
                  <a:schemeClr val="bg1"/>
                </a:solidFill>
              </a:rPr>
              <a:t>The Loan Package</a:t>
            </a:r>
            <a:endParaRPr lang="en-US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AE53DB-9E63-40B8-9A64-A83BFC024499}"/>
              </a:ext>
            </a:extLst>
          </p:cNvPr>
          <p:cNvCxnSpPr/>
          <p:nvPr/>
        </p:nvCxnSpPr>
        <p:spPr>
          <a:xfrm>
            <a:off x="2443477" y="1260003"/>
            <a:ext cx="7313295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949C3DA-9D10-406F-9A94-E0DB91BFCDFB}"/>
              </a:ext>
            </a:extLst>
          </p:cNvPr>
          <p:cNvSpPr txBox="1"/>
          <p:nvPr/>
        </p:nvSpPr>
        <p:spPr>
          <a:xfrm>
            <a:off x="73025" y="888030"/>
            <a:ext cx="12115800" cy="5477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Consists of 9 components</a:t>
            </a:r>
          </a:p>
          <a:p>
            <a:pPr algn="ctr" defTabSz="914126"/>
            <a:r>
              <a:rPr lang="en-US" sz="3499" b="1" dirty="0">
                <a:solidFill>
                  <a:prstClr val="white"/>
                </a:solidFill>
                <a:latin typeface="Garamond" panose="02020404030301010803" pitchFamily="18" charset="0"/>
              </a:rPr>
              <a:t>Given to Lenders to determine financing approval</a:t>
            </a:r>
          </a:p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 defTabSz="914126"/>
            <a:endParaRPr lang="en-US" sz="3499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defTabSz="914126"/>
            <a:endParaRPr lang="en-US" sz="3499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defTabSz="914126"/>
            <a:r>
              <a:rPr lang="en-US" sz="3499" b="1" dirty="0">
                <a:solidFill>
                  <a:schemeClr val="bg1"/>
                </a:solidFill>
                <a:latin typeface="Garamond" panose="02020404030301010803" pitchFamily="18" charset="0"/>
              </a:rPr>
              <a:t>“Could &amp; Should”</a:t>
            </a:r>
          </a:p>
          <a:p>
            <a:pPr algn="ctr" defTabSz="914126"/>
            <a:r>
              <a:rPr lang="en-US" sz="3499" b="1" dirty="0">
                <a:solidFill>
                  <a:schemeClr val="bg1"/>
                </a:solidFill>
                <a:latin typeface="Garamond" panose="02020404030301010803" pitchFamily="18" charset="0"/>
              </a:rPr>
              <a:t>“Financially Feasible”</a:t>
            </a:r>
          </a:p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  <a:p>
            <a:pPr algn="ctr" defTabSz="914126"/>
            <a:endParaRPr lang="en-US" sz="3499" b="1" dirty="0">
              <a:solidFill>
                <a:prstClr val="white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4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-1" y="266155"/>
            <a:ext cx="12185778" cy="132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Successful Business Financing</a:t>
            </a:r>
          </a:p>
          <a:p>
            <a:pPr algn="ctr"/>
            <a:r>
              <a:rPr lang="en-US" sz="3999" b="1" dirty="0">
                <a:solidFill>
                  <a:srgbClr val="D11242"/>
                </a:solidFill>
                <a:latin typeface="Garamond" panose="02020404030301010803" pitchFamily="18" charset="0"/>
              </a:rPr>
              <a:t>Loan Package Includes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/>
          <p:nvPr/>
        </p:nvCxnSpPr>
        <p:spPr>
          <a:xfrm>
            <a:off x="3613813" y="954042"/>
            <a:ext cx="5027890" cy="0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42508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1DAA2A-A9F2-4C3B-8657-3958BA539BE2}"/>
              </a:ext>
            </a:extLst>
          </p:cNvPr>
          <p:cNvSpPr txBox="1"/>
          <p:nvPr/>
        </p:nvSpPr>
        <p:spPr>
          <a:xfrm>
            <a:off x="1293812" y="2209800"/>
            <a:ext cx="8153400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Business Plan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Historical Financial Statements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Summary of Project Costs – Sources &amp; Uses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Collateral Analysis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Cashflow Projection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Applicable Forms – Legal Information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Personal Financial Statement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Resume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D62"/>
                </a:solidFill>
              </a:rPr>
              <a:t>Personal Tax Returns</a:t>
            </a:r>
          </a:p>
        </p:txBody>
      </p:sp>
    </p:spTree>
    <p:extLst>
      <p:ext uri="{BB962C8B-B14F-4D97-AF65-F5344CB8AC3E}">
        <p14:creationId xmlns:p14="http://schemas.microsoft.com/office/powerpoint/2010/main" val="30184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893C4-9099-4A74-BF56-1FEC28A6F624}"/>
              </a:ext>
            </a:extLst>
          </p:cNvPr>
          <p:cNvSpPr/>
          <p:nvPr/>
        </p:nvSpPr>
        <p:spPr>
          <a:xfrm>
            <a:off x="-1" y="6098353"/>
            <a:ext cx="12185778" cy="758754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53828-561F-4754-BA56-61CA9115D4E4}"/>
              </a:ext>
            </a:extLst>
          </p:cNvPr>
          <p:cNvGrpSpPr>
            <a:grpSpLocks noChangeAspect="1"/>
          </p:cNvGrpSpPr>
          <p:nvPr/>
        </p:nvGrpSpPr>
        <p:grpSpPr>
          <a:xfrm>
            <a:off x="5584681" y="6159945"/>
            <a:ext cx="915488" cy="641722"/>
            <a:chOff x="3106175" y="3915286"/>
            <a:chExt cx="1388073" cy="915974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3D977A0-AB26-4006-90AC-ACAC898F3456}"/>
                </a:ext>
              </a:extLst>
            </p:cNvPr>
            <p:cNvSpPr/>
            <p:nvPr/>
          </p:nvSpPr>
          <p:spPr>
            <a:xfrm>
              <a:off x="3212177" y="3915286"/>
              <a:ext cx="1161606" cy="895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3D7E4-6744-477B-8C11-650BCD8FF8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74"/>
            <a:stretch/>
          </p:blipFill>
          <p:spPr>
            <a:xfrm>
              <a:off x="3259341" y="3974874"/>
              <a:ext cx="1071712" cy="645362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8EDC206-CAE7-4C54-A1E6-1FFB3C3F8D96}"/>
                </a:ext>
              </a:extLst>
            </p:cNvPr>
            <p:cNvSpPr txBox="1"/>
            <p:nvPr/>
          </p:nvSpPr>
          <p:spPr>
            <a:xfrm>
              <a:off x="3106175" y="4589702"/>
              <a:ext cx="1388073" cy="24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>
                  <a:solidFill>
                    <a:srgbClr val="002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Central Region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64890F-1F26-4C25-9528-29F1C1BEFBA4}"/>
              </a:ext>
            </a:extLst>
          </p:cNvPr>
          <p:cNvSpPr txBox="1"/>
          <p:nvPr/>
        </p:nvSpPr>
        <p:spPr>
          <a:xfrm>
            <a:off x="5854699" y="823934"/>
            <a:ext cx="5264294" cy="707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99" b="1" dirty="0">
                <a:solidFill>
                  <a:srgbClr val="002D62"/>
                </a:solidFill>
                <a:latin typeface="Garamond" panose="02020404030301010803" pitchFamily="18" charset="0"/>
              </a:rPr>
              <a:t>Lender’s Checklist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51C90-8402-48D4-9005-AA20FE806461}"/>
              </a:ext>
            </a:extLst>
          </p:cNvPr>
          <p:cNvCxnSpPr>
            <a:cxnSpLocks/>
          </p:cNvCxnSpPr>
          <p:nvPr/>
        </p:nvCxnSpPr>
        <p:spPr>
          <a:xfrm flipV="1">
            <a:off x="6201432" y="1551855"/>
            <a:ext cx="4541180" cy="31692"/>
          </a:xfrm>
          <a:prstGeom prst="line">
            <a:avLst/>
          </a:prstGeom>
          <a:ln w="38100">
            <a:solidFill>
              <a:srgbClr val="D1124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07FDE1-E970-477F-863D-8CCA81889EED}"/>
              </a:ext>
            </a:extLst>
          </p:cNvPr>
          <p:cNvSpPr txBox="1">
            <a:spLocks/>
          </p:cNvSpPr>
          <p:nvPr/>
        </p:nvSpPr>
        <p:spPr>
          <a:xfrm>
            <a:off x="1174515" y="1458950"/>
            <a:ext cx="11335607" cy="43502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999"/>
              </a:spcAft>
              <a:buNone/>
            </a:pPr>
            <a:endParaRPr lang="en-US" sz="2799" dirty="0">
              <a:latin typeface="Palatino Linotype" panose="0204050205050503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7DF2C1-482E-4A34-85F6-742F7E00E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041" y="0"/>
            <a:ext cx="4629466" cy="58964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7E86B05-7465-4DD8-8550-620E4C160E86}"/>
              </a:ext>
            </a:extLst>
          </p:cNvPr>
          <p:cNvSpPr txBox="1"/>
          <p:nvPr/>
        </p:nvSpPr>
        <p:spPr>
          <a:xfrm>
            <a:off x="6013593" y="2150202"/>
            <a:ext cx="5105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2D62"/>
                </a:solidFill>
              </a:rPr>
              <a:t>Cover sheet to the</a:t>
            </a:r>
          </a:p>
          <a:p>
            <a:pPr algn="ctr"/>
            <a:r>
              <a:rPr lang="en-US" sz="3200" dirty="0">
                <a:solidFill>
                  <a:srgbClr val="002D62"/>
                </a:solidFill>
              </a:rPr>
              <a:t> Loan Package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40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24733</TotalTime>
  <Words>1210</Words>
  <Application>Microsoft Office PowerPoint</Application>
  <PresentationFormat>Custom</PresentationFormat>
  <Paragraphs>334</Paragraphs>
  <Slides>33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Euphemia</vt:lpstr>
      <vt:lpstr>Garamond</vt:lpstr>
      <vt:lpstr>Palatino Linotype</vt:lpstr>
      <vt:lpstr>Striped Border 16x9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Financing Essentials</dc:title>
  <dc:creator>Julie</dc:creator>
  <cp:lastModifiedBy>Julie Anderholm</cp:lastModifiedBy>
  <cp:revision>84</cp:revision>
  <cp:lastPrinted>2021-04-30T14:16:35Z</cp:lastPrinted>
  <dcterms:created xsi:type="dcterms:W3CDTF">2021-04-12T22:31:39Z</dcterms:created>
  <dcterms:modified xsi:type="dcterms:W3CDTF">2025-05-09T02:38:54Z</dcterms:modified>
</cp:coreProperties>
</file>