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529" r:id="rId2"/>
    <p:sldId id="528" r:id="rId3"/>
    <p:sldId id="268" r:id="rId4"/>
    <p:sldId id="569" r:id="rId5"/>
    <p:sldId id="573" r:id="rId6"/>
    <p:sldId id="57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BD300D-61DC-464E-A3C5-5EC97FEC880F}" type="datetimeFigureOut">
              <a:rPr lang="en-US" smtClean="0"/>
              <a:t>2/12/2026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870B7-7C65-4F1B-880C-A5CC23D9A7D2}" type="slidenum">
              <a:rPr lang="en-US" smtClean="0"/>
              <a:t>‹#›</a:t>
            </a:fld>
            <a:endParaRPr lang="en-US"/>
          </a:p>
        </p:txBody>
      </p:sp>
    </p:spTree>
    <p:extLst>
      <p:ext uri="{BB962C8B-B14F-4D97-AF65-F5344CB8AC3E}">
        <p14:creationId xmlns:p14="http://schemas.microsoft.com/office/powerpoint/2010/main" val="1063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2</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6220C3-F18E-46BD-B934-049A08813499}" type="slidenum">
              <a:rPr lang="en-US" smtClean="0"/>
              <a:t>3</a:t>
            </a:fld>
            <a:endParaRPr lang="en-US"/>
          </a:p>
        </p:txBody>
      </p:sp>
    </p:spTree>
    <p:extLst>
      <p:ext uri="{BB962C8B-B14F-4D97-AF65-F5344CB8AC3E}">
        <p14:creationId xmlns:p14="http://schemas.microsoft.com/office/powerpoint/2010/main" val="58576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8CA69-3EAE-9451-A23C-B1ECA0CAD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634A-060C-EBBB-8077-099A29B279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F923B0-5FEE-4BBA-8A0F-E9D10E2DB2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9F6A70-9725-3C87-1A31-22410B63F010}"/>
              </a:ext>
            </a:extLst>
          </p:cNvPr>
          <p:cNvSpPr>
            <a:spLocks noGrp="1"/>
          </p:cNvSpPr>
          <p:nvPr>
            <p:ph type="sldNum" sz="quarter" idx="5"/>
          </p:nvPr>
        </p:nvSpPr>
        <p:spPr/>
        <p:txBody>
          <a:bodyPr/>
          <a:lstStyle/>
          <a:p>
            <a:fld id="{D46220C3-F18E-46BD-B934-049A08813499}" type="slidenum">
              <a:rPr lang="en-US" smtClean="0"/>
              <a:t>4</a:t>
            </a:fld>
            <a:endParaRPr lang="en-US"/>
          </a:p>
        </p:txBody>
      </p:sp>
    </p:spTree>
    <p:extLst>
      <p:ext uri="{BB962C8B-B14F-4D97-AF65-F5344CB8AC3E}">
        <p14:creationId xmlns:p14="http://schemas.microsoft.com/office/powerpoint/2010/main" val="3616091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A35E-B630-C2B7-B7FA-EBD8BBB6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C2568-1783-D607-750E-175161EB3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341F7-8F55-F366-4477-601AC613085A}"/>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4A13DEAA-69EE-7CFC-A4F2-36F3EBEA3276}"/>
              </a:ext>
            </a:extLst>
          </p:cNvPr>
          <p:cNvSpPr>
            <a:spLocks noGrp="1"/>
          </p:cNvSpPr>
          <p:nvPr>
            <p:ph type="sldNum" sz="quarter" idx="5"/>
          </p:nvPr>
        </p:nvSpPr>
        <p:spPr/>
        <p:txBody>
          <a:bodyPr/>
          <a:lstStyle/>
          <a:p>
            <a:fld id="{D46220C3-F18E-46BD-B934-049A08813499}" type="slidenum">
              <a:rPr lang="en-US" smtClean="0"/>
              <a:t>5</a:t>
            </a:fld>
            <a:endParaRPr lang="en-US"/>
          </a:p>
        </p:txBody>
      </p:sp>
    </p:spTree>
    <p:extLst>
      <p:ext uri="{BB962C8B-B14F-4D97-AF65-F5344CB8AC3E}">
        <p14:creationId xmlns:p14="http://schemas.microsoft.com/office/powerpoint/2010/main" val="1507887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4E56B-A647-25E1-2155-DD36FE0B1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D3B63-B415-F3BD-0238-B2A833D986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7CE14-F13E-F32A-BE4A-23540309BA48}"/>
              </a:ext>
            </a:extLst>
          </p:cNvPr>
          <p:cNvSpPr>
            <a:spLocks noGrp="1"/>
          </p:cNvSpPr>
          <p:nvPr>
            <p:ph type="body" idx="1"/>
          </p:nvPr>
        </p:nvSpPr>
        <p:spPr/>
        <p:txBody>
          <a:bodyPr/>
          <a:lstStyle/>
          <a:p>
            <a:pPr defTabSz="966612">
              <a:defRPr/>
            </a:pPr>
            <a:endParaRPr lang="en-US" dirty="0"/>
          </a:p>
        </p:txBody>
      </p:sp>
      <p:sp>
        <p:nvSpPr>
          <p:cNvPr id="4" name="Slide Number Placeholder 3">
            <a:extLst>
              <a:ext uri="{FF2B5EF4-FFF2-40B4-BE49-F238E27FC236}">
                <a16:creationId xmlns:a16="http://schemas.microsoft.com/office/drawing/2014/main" id="{CC9EDFB7-B960-F8D0-7A4C-52CF52892269}"/>
              </a:ext>
            </a:extLst>
          </p:cNvPr>
          <p:cNvSpPr>
            <a:spLocks noGrp="1"/>
          </p:cNvSpPr>
          <p:nvPr>
            <p:ph type="sldNum" sz="quarter" idx="5"/>
          </p:nvPr>
        </p:nvSpPr>
        <p:spPr/>
        <p:txBody>
          <a:bodyPr/>
          <a:lstStyle/>
          <a:p>
            <a:fld id="{D46220C3-F18E-46BD-B934-049A08813499}" type="slidenum">
              <a:rPr lang="en-US" smtClean="0"/>
              <a:t>6</a:t>
            </a:fld>
            <a:endParaRPr lang="en-US"/>
          </a:p>
        </p:txBody>
      </p:sp>
    </p:spTree>
    <p:extLst>
      <p:ext uri="{BB962C8B-B14F-4D97-AF65-F5344CB8AC3E}">
        <p14:creationId xmlns:p14="http://schemas.microsoft.com/office/powerpoint/2010/main" val="2665440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4B1A4-270C-9C76-DAF9-6F221733DA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61D77EC-A4C1-EEDA-28C2-5A3A76B8D7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4F9ED6-C897-AEF3-4039-61A951F2AB17}"/>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25CDE6DD-5041-CB93-A024-DFCF0A50B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E86052-099B-47DF-2301-AFEFE713203C}"/>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1518082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32432-B863-66BE-F42D-0C80661C39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1DBCF5-F5E6-998A-7C6D-0C0933C573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D423E3-8A72-B782-B8BB-666ADC1051DC}"/>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ABA36D9C-B043-3DE7-CF54-526FC56C2D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1E8A4F-F437-BB97-1F08-160BFAA5390F}"/>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760299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84B0C-BD53-46AC-017A-243AF3D0BA7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81329-7C72-8401-2C9A-64A4D023C6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6A270D-681E-C95B-CAF8-D02462DAF110}"/>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90592B7A-5A25-7DF2-A582-E698AB4E13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70BD3C-4055-0465-090A-63C7246D4D21}"/>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412395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5B1DC-9067-FA59-C0C9-E4367E88D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F0E6053-7041-5378-55E8-74F4497F940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40F0C3-E4EF-7709-F46E-7BF1A75FD8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AB3ADEC-201F-0DAD-B840-3E01342C0631}"/>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6" name="Footer Placeholder 5">
            <a:extLst>
              <a:ext uri="{FF2B5EF4-FFF2-40B4-BE49-F238E27FC236}">
                <a16:creationId xmlns:a16="http://schemas.microsoft.com/office/drawing/2014/main" id="{247D4E68-6063-743E-201E-4813DFC73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B1E79F-8D58-E6DF-240A-4089DCA85F09}"/>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69146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B2ABD-EF7F-46DE-DC32-C1A4003CDC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D95EF0D-3DAC-C9A4-5EA4-BDA2B8C1B9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16EC94-CC06-4D8E-C72E-0CD2E4BD0D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A0EC2E-84AE-DF1B-906E-1EB8D3ECF7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E88672-BC5C-FC98-8542-FEAA03689B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9973BF8-FE46-52AE-B803-7334603CC597}"/>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8" name="Footer Placeholder 7">
            <a:extLst>
              <a:ext uri="{FF2B5EF4-FFF2-40B4-BE49-F238E27FC236}">
                <a16:creationId xmlns:a16="http://schemas.microsoft.com/office/drawing/2014/main" id="{35DC9F58-D8A7-4B45-1C25-4830BC9AA1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A385AF-8C82-2A11-1715-5A196F4C93C6}"/>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431185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872AE-F742-9C36-0028-12EC7AA706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4AB521-C3B6-A869-DEEF-225083292C29}"/>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4" name="Footer Placeholder 3">
            <a:extLst>
              <a:ext uri="{FF2B5EF4-FFF2-40B4-BE49-F238E27FC236}">
                <a16:creationId xmlns:a16="http://schemas.microsoft.com/office/drawing/2014/main" id="{F7DB69AF-ADB7-6275-7692-88503A5A22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0904CF-BD37-4166-8CAA-35460534ABCA}"/>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535498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EEA953-7218-CAF6-0736-5F21674BF401}"/>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3" name="Footer Placeholder 2">
            <a:extLst>
              <a:ext uri="{FF2B5EF4-FFF2-40B4-BE49-F238E27FC236}">
                <a16:creationId xmlns:a16="http://schemas.microsoft.com/office/drawing/2014/main" id="{46B8496F-9A55-C6E1-CE3A-4085C7D070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663E30-2518-088D-1942-6837FDCB604F}"/>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1452768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E4D22-E761-136C-C51C-70065BBC53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19A49E-90DF-62FC-5182-F46DFCC534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6AC146-B692-4E4F-9189-03E875595D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126E5-C5F5-639B-F06D-30468237B99C}"/>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6" name="Footer Placeholder 5">
            <a:extLst>
              <a:ext uri="{FF2B5EF4-FFF2-40B4-BE49-F238E27FC236}">
                <a16:creationId xmlns:a16="http://schemas.microsoft.com/office/drawing/2014/main" id="{6507CF8F-CFE3-AAF6-6B42-86AE26B503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6F625-1CCA-C518-2396-73297131BED9}"/>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3784947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15A1-8015-79F9-9C58-36DF25E38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D6D0EC-DFAD-920D-1229-6074345819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99EE93-72AF-90D6-F789-A0A8754A62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0BE23E-7B8C-44EC-37FA-5D795996492D}"/>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6" name="Footer Placeholder 5">
            <a:extLst>
              <a:ext uri="{FF2B5EF4-FFF2-40B4-BE49-F238E27FC236}">
                <a16:creationId xmlns:a16="http://schemas.microsoft.com/office/drawing/2014/main" id="{75BB37E3-FCE9-30D7-1C83-35370CAC5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E01951-9BC4-916E-32B2-4491AFA512B7}"/>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518695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169B-2035-639A-D969-432E6E491E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E67FF7-9522-2B43-203E-48C507D86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6B164-05BA-8F2B-10DC-D7B21CC3B2CD}"/>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DA4F4FC9-DE37-2EAF-EA61-958CC92ABB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F29C73-4086-3B28-AB4E-29990526EFBA}"/>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658514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DA011A-9293-2E3A-4F51-22372A7B90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3BF5F3-B920-F3E3-E543-C8996B8290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EF83AA-1972-1D09-6EAE-1FA3E8C15011}"/>
              </a:ext>
            </a:extLst>
          </p:cNvPr>
          <p:cNvSpPr>
            <a:spLocks noGrp="1"/>
          </p:cNvSpPr>
          <p:nvPr>
            <p:ph type="dt" sz="half" idx="10"/>
          </p:nvPr>
        </p:nvSpPr>
        <p:spPr/>
        <p:txBody>
          <a:body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EDDEB935-213F-19E0-D88A-0D0A91EF8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C02FF-D572-8F09-A17C-F4BDE2808B6B}"/>
              </a:ext>
            </a:extLst>
          </p:cNvPr>
          <p:cNvSpPr>
            <a:spLocks noGrp="1"/>
          </p:cNvSpPr>
          <p:nvPr>
            <p:ph type="sldNum" sz="quarter" idx="12"/>
          </p:nvPr>
        </p:nvSpPr>
        <p:spPr/>
        <p:txBody>
          <a:bodyPr/>
          <a:lstStyle/>
          <a:p>
            <a:fld id="{35786264-C124-455A-AB9B-5A0E1AE4483B}" type="slidenum">
              <a:rPr lang="en-US" smtClean="0"/>
              <a:t>‹#›</a:t>
            </a:fld>
            <a:endParaRPr lang="en-US"/>
          </a:p>
        </p:txBody>
      </p:sp>
    </p:spTree>
    <p:extLst>
      <p:ext uri="{BB962C8B-B14F-4D97-AF65-F5344CB8AC3E}">
        <p14:creationId xmlns:p14="http://schemas.microsoft.com/office/powerpoint/2010/main" val="2856400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82DD6A-3E07-0A94-DBF1-848F2A3BEE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67CB55-F667-1E55-B278-E1F62584E3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91C4F2-E5AF-5F31-1019-571B2A0F12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50A458-4875-4163-87B0-A41CCBC32922}" type="datetimeFigureOut">
              <a:rPr lang="en-US" smtClean="0"/>
              <a:t>2/12/2026</a:t>
            </a:fld>
            <a:endParaRPr lang="en-US"/>
          </a:p>
        </p:txBody>
      </p:sp>
      <p:sp>
        <p:nvSpPr>
          <p:cNvPr id="5" name="Footer Placeholder 4">
            <a:extLst>
              <a:ext uri="{FF2B5EF4-FFF2-40B4-BE49-F238E27FC236}">
                <a16:creationId xmlns:a16="http://schemas.microsoft.com/office/drawing/2014/main" id="{403BA7CB-963B-17C4-0AA1-7933C9F57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5744E90-1C2C-8605-2E7D-9B767233B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5786264-C124-455A-AB9B-5A0E1AE4483B}" type="slidenum">
              <a:rPr lang="en-US" smtClean="0"/>
              <a:t>‹#›</a:t>
            </a:fld>
            <a:endParaRPr lang="en-US"/>
          </a:p>
        </p:txBody>
      </p:sp>
    </p:spTree>
    <p:extLst>
      <p:ext uri="{BB962C8B-B14F-4D97-AF65-F5344CB8AC3E}">
        <p14:creationId xmlns:p14="http://schemas.microsoft.com/office/powerpoint/2010/main" val="9665735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6" descr="A group of hats in a row">
            <a:extLst>
              <a:ext uri="{FF2B5EF4-FFF2-40B4-BE49-F238E27FC236}">
                <a16:creationId xmlns:a16="http://schemas.microsoft.com/office/drawing/2014/main" id="{C5D6CC37-86A1-17A3-D278-CA308C295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2" name="Title 1">
            <a:extLst>
              <a:ext uri="{FF2B5EF4-FFF2-40B4-BE49-F238E27FC236}">
                <a16:creationId xmlns:a16="http://schemas.microsoft.com/office/drawing/2014/main" id="{BF12EECE-A841-1A36-1BCF-BE1FD22CE364}"/>
              </a:ext>
            </a:extLst>
          </p:cNvPr>
          <p:cNvSpPr>
            <a:spLocks noGrp="1"/>
          </p:cNvSpPr>
          <p:nvPr>
            <p:ph type="ctrTitle"/>
          </p:nvPr>
        </p:nvSpPr>
        <p:spPr/>
        <p:txBody>
          <a:bodyPr/>
          <a:lstStyle/>
          <a:p>
            <a:pPr>
              <a:lnSpc>
                <a:spcPts val="5500"/>
              </a:lnSpc>
              <a:spcBef>
                <a:spcPts val="0"/>
              </a:spcBef>
            </a:pPr>
            <a:r>
              <a:rPr lang="en-US" sz="6600" b="1" dirty="0">
                <a:highlight>
                  <a:srgbClr val="FCEAD4"/>
                </a:highlight>
              </a:rPr>
              <a:t>AI in Action</a:t>
            </a:r>
            <a:br>
              <a:rPr lang="en-US" sz="3200" dirty="0">
                <a:highlight>
                  <a:srgbClr val="FCEAD4"/>
                </a:highlight>
              </a:rPr>
            </a:br>
            <a:r>
              <a:rPr lang="en-US" sz="3200" dirty="0">
                <a:highlight>
                  <a:srgbClr val="FCEAD4"/>
                </a:highlight>
              </a:rPr>
              <a:t>Live Demos &amp; AI Use Cases</a:t>
            </a:r>
            <a:endParaRPr lang="en-US" i="1" dirty="0">
              <a:highlight>
                <a:srgbClr val="FCEAD4"/>
              </a:highlight>
            </a:endParaRPr>
          </a:p>
        </p:txBody>
      </p:sp>
      <p:sp>
        <p:nvSpPr>
          <p:cNvPr id="3" name="Subtitle 2">
            <a:extLst>
              <a:ext uri="{FF2B5EF4-FFF2-40B4-BE49-F238E27FC236}">
                <a16:creationId xmlns:a16="http://schemas.microsoft.com/office/drawing/2014/main" id="{274ED29D-D592-6B95-2A21-75B39F5D9D6C}"/>
              </a:ext>
            </a:extLst>
          </p:cNvPr>
          <p:cNvSpPr>
            <a:spLocks noGrp="1"/>
          </p:cNvSpPr>
          <p:nvPr>
            <p:ph type="subTitle" idx="1"/>
          </p:nvPr>
        </p:nvSpPr>
        <p:spPr/>
        <p:txBody>
          <a:bodyPr/>
          <a:lstStyle/>
          <a:p>
            <a:r>
              <a:rPr lang="en-US" dirty="0" err="1"/>
              <a:t>MState</a:t>
            </a:r>
            <a:r>
              <a:rPr lang="en-US" dirty="0"/>
              <a:t> WDS &amp; West Central SBDC</a:t>
            </a:r>
          </a:p>
        </p:txBody>
      </p:sp>
    </p:spTree>
    <p:extLst>
      <p:ext uri="{BB962C8B-B14F-4D97-AF65-F5344CB8AC3E}">
        <p14:creationId xmlns:p14="http://schemas.microsoft.com/office/powerpoint/2010/main" val="3831756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One-Hour. Full-Day.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AI for Business</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838200" y="1825625"/>
            <a:ext cx="6887547" cy="4351338"/>
          </a:xfrm>
        </p:spPr>
        <p:txBody>
          <a:bodyPr>
            <a:normAutofit lnSpcReduction="10000"/>
          </a:bodyPr>
          <a:lstStyle/>
          <a:p>
            <a:pPr marL="0" indent="0">
              <a:buNone/>
            </a:pPr>
            <a:r>
              <a:rPr lang="en-US" b="1" dirty="0"/>
              <a:t>A collaboration between</a:t>
            </a:r>
          </a:p>
          <a:p>
            <a:r>
              <a:rPr lang="en-US" sz="2400" i="1" dirty="0" err="1"/>
              <a:t>MState</a:t>
            </a:r>
            <a:r>
              <a:rPr lang="en-US" sz="2400" i="1" dirty="0"/>
              <a:t> Workforce Development Solutions (WDS)</a:t>
            </a:r>
          </a:p>
          <a:p>
            <a:r>
              <a:rPr lang="en-US" sz="2400" i="1" dirty="0"/>
              <a:t>West Central Minnesota SBDC </a:t>
            </a:r>
          </a:p>
          <a:p>
            <a:pPr marL="0" indent="0">
              <a:buNone/>
            </a:pPr>
            <a:endParaRPr lang="en-US" sz="2400" dirty="0"/>
          </a:p>
          <a:p>
            <a:pPr marL="0" indent="0">
              <a:buNone/>
            </a:pPr>
            <a:r>
              <a:rPr lang="en-US" sz="2400" dirty="0"/>
              <a:t>Designed to support small business AI adoption </a:t>
            </a:r>
          </a:p>
          <a:p>
            <a:pPr marL="0" indent="0" algn="r">
              <a:buNone/>
            </a:pPr>
            <a:r>
              <a:rPr lang="en-US" sz="2400" dirty="0"/>
              <a:t>For entrepreneurs, business owners, and staff</a:t>
            </a:r>
          </a:p>
          <a:p>
            <a:pPr marL="0" indent="0">
              <a:buNone/>
            </a:pPr>
            <a:endParaRPr lang="en-US" sz="2400" dirty="0"/>
          </a:p>
          <a:p>
            <a:pPr marL="0" indent="0">
              <a:buNone/>
            </a:pPr>
            <a:r>
              <a:rPr lang="en-US" sz="2400" b="1" dirty="0"/>
              <a:t>Start free! </a:t>
            </a:r>
            <a:r>
              <a:rPr lang="en-US" sz="2400" dirty="0"/>
              <a:t>Online self-paced AI Resource Lab</a:t>
            </a:r>
          </a:p>
          <a:p>
            <a:pPr marL="0" indent="0">
              <a:buNone/>
            </a:pPr>
            <a:endParaRPr lang="en-US" sz="2400" dirty="0"/>
          </a:p>
          <a:p>
            <a:pPr marL="0" indent="0">
              <a:buNone/>
            </a:pPr>
            <a:r>
              <a:rPr lang="en-US" sz="2400" i="1" dirty="0"/>
              <a:t>Practical, hands-on AI training. Without the hype. </a:t>
            </a:r>
          </a:p>
          <a:p>
            <a:pPr marL="0" indent="0">
              <a:buNone/>
            </a:pPr>
            <a:endParaRPr lang="en-US" sz="2400" dirty="0"/>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20430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4" descr="A white background with many hats&#10;&#10;AI-generated content may be incorrect.">
            <a:extLst>
              <a:ext uri="{FF2B5EF4-FFF2-40B4-BE49-F238E27FC236}">
                <a16:creationId xmlns:a16="http://schemas.microsoft.com/office/drawing/2014/main" id="{C75DB55F-5AEC-0F61-5261-2F0DCBB30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1366843E-305F-8B49-17D2-A96585AE6718}"/>
              </a:ext>
            </a:extLst>
          </p:cNvPr>
          <p:cNvSpPr>
            <a:spLocks noGrp="1"/>
          </p:cNvSpPr>
          <p:nvPr>
            <p:ph idx="1"/>
          </p:nvPr>
        </p:nvSpPr>
        <p:spPr>
          <a:xfrm>
            <a:off x="838200" y="5336352"/>
            <a:ext cx="10515600" cy="1521647"/>
          </a:xfrm>
        </p:spPr>
        <p:txBody>
          <a:bodyPr>
            <a:normAutofit/>
          </a:bodyPr>
          <a:lstStyle/>
          <a:p>
            <a:pPr marL="0" indent="0" algn="just">
              <a:buNone/>
            </a:pPr>
            <a:r>
              <a:rPr lang="en-US" sz="1200" dirty="0">
                <a:solidFill>
                  <a:schemeClr val="bg2">
                    <a:lumMod val="50000"/>
                  </a:schemeClr>
                </a:solidFill>
              </a:rPr>
              <a:t>Funded in part through a Cooperative Agreement with the U.S. Small Business Administration, the Minnesota Department of Employment and Economic Development, and regional support partners. The West Central SBDC is a proud member of the Minnesota SBDC Network. All opinions, conclusions, or recommendations expressed are those of the author(s) and do not necessarily reflect the views of the program sponsors. Programs are open to the public on a nondiscriminatory basis. Reasonable accommodations will be made upon request. Contact the West Central SBDC at (218) 299-6606.</a:t>
            </a:r>
          </a:p>
          <a:p>
            <a:pPr marL="0" indent="0" algn="just">
              <a:buNone/>
            </a:pPr>
            <a:r>
              <a:rPr lang="en-US" sz="1200" b="0" i="1" dirty="0">
                <a:solidFill>
                  <a:schemeClr val="bg2">
                    <a:lumMod val="50000"/>
                  </a:schemeClr>
                </a:solidFill>
                <a:effectLst/>
              </a:rPr>
              <a:t>Disclaimer: The tools provided by the West Central SBDC </a:t>
            </a:r>
            <a:r>
              <a:rPr lang="en-US" sz="1200" i="1" dirty="0">
                <a:solidFill>
                  <a:schemeClr val="bg2">
                    <a:lumMod val="50000"/>
                  </a:schemeClr>
                </a:solidFill>
              </a:rPr>
              <a:t>including the </a:t>
            </a:r>
            <a:r>
              <a:rPr lang="en-US" sz="1200" b="0" i="1" dirty="0">
                <a:solidFill>
                  <a:schemeClr val="bg2">
                    <a:lumMod val="50000"/>
                  </a:schemeClr>
                </a:solidFill>
                <a:effectLst/>
              </a:rPr>
              <a:t>AI Resource Lab are experimental and intended for educational purposes only. They are not designed to provide legal, financial, or professional advice. Users should always consult with a qualified professional and fact-check all outputs before making decisions. The use of these tools is at the user’s own risk, and users are solely responsible for any actions taken based on the information provided.</a:t>
            </a:r>
            <a:endParaRPr lang="en-US" sz="1200" b="0" dirty="0">
              <a:solidFill>
                <a:schemeClr val="bg2">
                  <a:lumMod val="50000"/>
                </a:schemeClr>
              </a:solidFill>
              <a:effectLst/>
            </a:endParaRPr>
          </a:p>
        </p:txBody>
      </p:sp>
      <p:pic>
        <p:nvPicPr>
          <p:cNvPr id="5" name="Picture 4" descr="A logo for a company&#10;&#10;AI-generated content may be incorrect.">
            <a:extLst>
              <a:ext uri="{FF2B5EF4-FFF2-40B4-BE49-F238E27FC236}">
                <a16:creationId xmlns:a16="http://schemas.microsoft.com/office/drawing/2014/main" id="{DF4DE248-B856-4919-85F7-ECC7F4DAC83A}"/>
              </a:ext>
            </a:extLst>
          </p:cNvPr>
          <p:cNvPicPr>
            <a:picLocks noChangeAspect="1"/>
          </p:cNvPicPr>
          <p:nvPr/>
        </p:nvPicPr>
        <p:blipFill>
          <a:blip r:embed="rId4">
            <a:extLst>
              <a:ext uri="{28A0092B-C50C-407E-A947-70E740481C1C}">
                <a14:useLocalDpi xmlns:a14="http://schemas.microsoft.com/office/drawing/2010/main" val="0"/>
              </a:ext>
            </a:extLst>
          </a:blip>
          <a:srcRect l="-1" r="677"/>
          <a:stretch/>
        </p:blipFill>
        <p:spPr>
          <a:xfrm>
            <a:off x="4804401" y="2554493"/>
            <a:ext cx="1062379" cy="1333550"/>
          </a:xfrm>
          <a:prstGeom prst="rect">
            <a:avLst/>
          </a:prstGeom>
        </p:spPr>
      </p:pic>
      <p:pic>
        <p:nvPicPr>
          <p:cNvPr id="6146" name="Picture 2">
            <a:extLst>
              <a:ext uri="{FF2B5EF4-FFF2-40B4-BE49-F238E27FC236}">
                <a16:creationId xmlns:a16="http://schemas.microsoft.com/office/drawing/2014/main" id="{C2221919-6AC5-DB69-1482-91A5280313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04074" y="3309369"/>
            <a:ext cx="2778363" cy="1126901"/>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a:extLst>
              <a:ext uri="{FF2B5EF4-FFF2-40B4-BE49-F238E27FC236}">
                <a16:creationId xmlns:a16="http://schemas.microsoft.com/office/drawing/2014/main" id="{F53CE20A-1F5A-881B-195B-973DC19489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254" y="1404973"/>
            <a:ext cx="4855871" cy="42084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ED37912-7C25-485A-017E-0C453ED5844B}"/>
              </a:ext>
            </a:extLst>
          </p:cNvPr>
          <p:cNvGrpSpPr/>
          <p:nvPr/>
        </p:nvGrpSpPr>
        <p:grpSpPr>
          <a:xfrm>
            <a:off x="7751125" y="3237774"/>
            <a:ext cx="2330383" cy="1371600"/>
            <a:chOff x="8311764" y="844062"/>
            <a:chExt cx="2330383" cy="1371600"/>
          </a:xfrm>
        </p:grpSpPr>
        <p:sp>
          <p:nvSpPr>
            <p:cNvPr id="9" name="Rectangle 8">
              <a:extLst>
                <a:ext uri="{FF2B5EF4-FFF2-40B4-BE49-F238E27FC236}">
                  <a16:creationId xmlns:a16="http://schemas.microsoft.com/office/drawing/2014/main" id="{6CDA6BC3-79FB-C842-0B9E-B4E49CF43AEF}"/>
                </a:ext>
              </a:extLst>
            </p:cNvPr>
            <p:cNvSpPr/>
            <p:nvPr/>
          </p:nvSpPr>
          <p:spPr>
            <a:xfrm>
              <a:off x="8311764" y="844062"/>
              <a:ext cx="2330383" cy="1371600"/>
            </a:xfrm>
            <a:prstGeom prst="rect">
              <a:avLst/>
            </a:prstGeom>
            <a:solidFill>
              <a:srgbClr val="0325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51" name="Picture 7">
              <a:extLst>
                <a:ext uri="{FF2B5EF4-FFF2-40B4-BE49-F238E27FC236}">
                  <a16:creationId xmlns:a16="http://schemas.microsoft.com/office/drawing/2014/main" id="{A1E44164-C829-0FC9-8CD7-5A8782E0E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11765" y="915657"/>
              <a:ext cx="2266061" cy="1225089"/>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itle 1">
            <a:extLst>
              <a:ext uri="{FF2B5EF4-FFF2-40B4-BE49-F238E27FC236}">
                <a16:creationId xmlns:a16="http://schemas.microsoft.com/office/drawing/2014/main" id="{D1769962-B7FB-5AEB-4088-2C4494A9236C}"/>
              </a:ext>
            </a:extLst>
          </p:cNvPr>
          <p:cNvSpPr>
            <a:spLocks noGrp="1"/>
          </p:cNvSpPr>
          <p:nvPr>
            <p:ph type="title"/>
          </p:nvPr>
        </p:nvSpPr>
        <p:spPr>
          <a:xfrm>
            <a:off x="2506662" y="1"/>
            <a:ext cx="9685338" cy="1026636"/>
          </a:xfrm>
        </p:spPr>
        <p:txBody>
          <a:bodyPr>
            <a:normAutofit/>
          </a:bodyPr>
          <a:lstStyle/>
          <a:p>
            <a:r>
              <a:rPr lang="en-US" sz="3600" b="1" i="1" dirty="0"/>
              <a:t>Hats Off to Our Host &amp; America’s SBDC</a:t>
            </a:r>
          </a:p>
        </p:txBody>
      </p:sp>
    </p:spTree>
    <p:extLst>
      <p:ext uri="{BB962C8B-B14F-4D97-AF65-F5344CB8AC3E}">
        <p14:creationId xmlns:p14="http://schemas.microsoft.com/office/powerpoint/2010/main" val="42762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24F77-A0B0-9B38-E43A-6977AF38FEB9}"/>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5A8FB50A-32FA-A6D7-71AA-DC0F41EAD1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6" name="Content Placeholder 5">
            <a:extLst>
              <a:ext uri="{FF2B5EF4-FFF2-40B4-BE49-F238E27FC236}">
                <a16:creationId xmlns:a16="http://schemas.microsoft.com/office/drawing/2014/main" id="{21998404-A217-961C-3CD6-A0DA72A3707D}"/>
              </a:ext>
            </a:extLst>
          </p:cNvPr>
          <p:cNvSpPr>
            <a:spLocks noGrp="1"/>
          </p:cNvSpPr>
          <p:nvPr>
            <p:ph idx="1"/>
          </p:nvPr>
        </p:nvSpPr>
        <p:spPr>
          <a:xfrm>
            <a:off x="838200" y="1690688"/>
            <a:ext cx="10515600" cy="4802187"/>
          </a:xfrm>
        </p:spPr>
        <p:txBody>
          <a:bodyPr>
            <a:normAutofit fontScale="92500"/>
          </a:bodyPr>
          <a:lstStyle/>
          <a:p>
            <a:pPr marL="0" indent="0">
              <a:buNone/>
            </a:pPr>
            <a:r>
              <a:rPr lang="en-US" sz="2600" b="1" dirty="0"/>
              <a:t>When Using AI…</a:t>
            </a:r>
          </a:p>
          <a:p>
            <a:pPr marL="457200" indent="-457200">
              <a:buAutoNum type="arabicPeriod"/>
            </a:pPr>
            <a:r>
              <a:rPr lang="en-US" sz="2400" dirty="0"/>
              <a:t>Find your favorite AI app (ChatGPT, Claude, Gemini, Perplexity, </a:t>
            </a:r>
            <a:r>
              <a:rPr lang="en-US" sz="2400" dirty="0" err="1"/>
              <a:t>etc</a:t>
            </a:r>
            <a:r>
              <a:rPr lang="en-US" sz="2400" dirty="0"/>
              <a:t>)</a:t>
            </a:r>
          </a:p>
          <a:p>
            <a:pPr marL="457200" indent="-457200">
              <a:buAutoNum type="arabicPeriod"/>
            </a:pPr>
            <a:r>
              <a:rPr lang="en-US" sz="2400" dirty="0"/>
              <a:t>Tell it what you’re working on. Upload any context, a picture even, instructions.</a:t>
            </a:r>
          </a:p>
          <a:p>
            <a:pPr marL="457200" indent="-457200">
              <a:buAutoNum type="arabicPeriod"/>
            </a:pPr>
            <a:r>
              <a:rPr lang="en-US" sz="2400" dirty="0"/>
              <a:t>Tell it what you want it to do or what you think you need help with. </a:t>
            </a:r>
          </a:p>
          <a:p>
            <a:pPr marL="457200" indent="-457200">
              <a:buAutoNum type="arabicPeriod"/>
            </a:pPr>
            <a:r>
              <a:rPr lang="en-US" sz="2400" dirty="0"/>
              <a:t>Collaborate, don’t delegate.  </a:t>
            </a:r>
          </a:p>
          <a:p>
            <a:pPr marL="457200" indent="-457200">
              <a:buAutoNum type="arabicPeriod"/>
            </a:pPr>
            <a:r>
              <a:rPr lang="en-US" sz="2400" dirty="0"/>
              <a:t>Take your time, or not, go back, skip ahead… don’t like it, tell it, correct it…</a:t>
            </a:r>
          </a:p>
          <a:p>
            <a:pPr marL="457200" indent="-457200">
              <a:buAutoNum type="arabicPeriod"/>
            </a:pPr>
            <a:r>
              <a:rPr lang="en-US" sz="2400" dirty="0"/>
              <a:t>It may try to go too fast, that’s ok, give it more info, keep refining</a:t>
            </a:r>
          </a:p>
          <a:p>
            <a:pPr marL="457200" indent="-457200">
              <a:buAutoNum type="arabicPeriod"/>
            </a:pPr>
            <a:r>
              <a:rPr lang="en-US" sz="2400" dirty="0"/>
              <a:t>Ask it “what else” or “what am I missing” or “what are we implicitly assuming” </a:t>
            </a:r>
          </a:p>
          <a:p>
            <a:pPr marL="457200" indent="-457200">
              <a:buAutoNum type="arabicPeriod"/>
            </a:pPr>
            <a:r>
              <a:rPr lang="en-US" sz="2400" dirty="0"/>
              <a:t>Use the 80/20 approach, don’t try to get it 100% perfect within your AI chat</a:t>
            </a:r>
          </a:p>
          <a:p>
            <a:pPr marL="457200" indent="-457200">
              <a:buAutoNum type="arabicPeriod"/>
            </a:pPr>
            <a:r>
              <a:rPr lang="en-US" sz="2400" dirty="0"/>
              <a:t>When it’s close, </a:t>
            </a:r>
            <a:r>
              <a:rPr lang="en-US" sz="2400" u="sng" dirty="0"/>
              <a:t>you</a:t>
            </a:r>
            <a:r>
              <a:rPr lang="en-US" sz="2400" dirty="0"/>
              <a:t> put in the finishing touches, wordsmith it, finalize</a:t>
            </a:r>
          </a:p>
          <a:p>
            <a:pPr marL="457200" indent="-457200">
              <a:buAutoNum type="arabicPeriod"/>
            </a:pPr>
            <a:r>
              <a:rPr lang="en-US" sz="2400" dirty="0"/>
              <a:t>Keep this chat open, keep building it, reuse it, recycle it</a:t>
            </a:r>
          </a:p>
        </p:txBody>
      </p:sp>
      <p:sp>
        <p:nvSpPr>
          <p:cNvPr id="8" name="Title 7">
            <a:extLst>
              <a:ext uri="{FF2B5EF4-FFF2-40B4-BE49-F238E27FC236}">
                <a16:creationId xmlns:a16="http://schemas.microsoft.com/office/drawing/2014/main" id="{E086A358-FC74-B1EB-2118-D59E4EA19533}"/>
              </a:ext>
            </a:extLst>
          </p:cNvPr>
          <p:cNvSpPr>
            <a:spLocks noGrp="1"/>
          </p:cNvSpPr>
          <p:nvPr>
            <p:ph type="title"/>
          </p:nvPr>
        </p:nvSpPr>
        <p:spPr/>
        <p:txBody>
          <a:bodyPr>
            <a:normAutofit/>
          </a:bodyPr>
          <a:lstStyle/>
          <a:p>
            <a:r>
              <a:rPr lang="en-US" sz="3600" dirty="0">
                <a:highlight>
                  <a:srgbClr val="FCEAD3"/>
                </a:highlight>
              </a:rPr>
              <a:t>Today’s Session: Live Demos</a:t>
            </a:r>
          </a:p>
        </p:txBody>
      </p:sp>
    </p:spTree>
    <p:extLst>
      <p:ext uri="{BB962C8B-B14F-4D97-AF65-F5344CB8AC3E}">
        <p14:creationId xmlns:p14="http://schemas.microsoft.com/office/powerpoint/2010/main" val="926171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7EDA-DAD0-93AF-D096-8F446D720AB0}"/>
            </a:ext>
          </a:extLst>
        </p:cNvPr>
        <p:cNvGrpSpPr/>
        <p:nvPr/>
      </p:nvGrpSpPr>
      <p:grpSpPr>
        <a:xfrm>
          <a:off x="0" y="0"/>
          <a:ext cx="0" cy="0"/>
          <a:chOff x="0" y="0"/>
          <a:chExt cx="0" cy="0"/>
        </a:xfrm>
      </p:grpSpPr>
      <p:pic>
        <p:nvPicPr>
          <p:cNvPr id="19" name="Content Placeholder 6" descr="A group of hats in a row">
            <a:extLst>
              <a:ext uri="{FF2B5EF4-FFF2-40B4-BE49-F238E27FC236}">
                <a16:creationId xmlns:a16="http://schemas.microsoft.com/office/drawing/2014/main" id="{03A00065-813A-0244-F55A-37ED609A0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a:solidFill>
            <a:schemeClr val="bg1"/>
          </a:solidFill>
          <a:ln>
            <a:noFill/>
          </a:ln>
        </p:spPr>
      </p:pic>
      <p:sp>
        <p:nvSpPr>
          <p:cNvPr id="10" name="Rectangle: Rounded Corners 9">
            <a:extLst>
              <a:ext uri="{FF2B5EF4-FFF2-40B4-BE49-F238E27FC236}">
                <a16:creationId xmlns:a16="http://schemas.microsoft.com/office/drawing/2014/main" id="{A15EBECE-DA70-1299-D550-8F74C6DEA57E}"/>
              </a:ext>
            </a:extLst>
          </p:cNvPr>
          <p:cNvSpPr/>
          <p:nvPr/>
        </p:nvSpPr>
        <p:spPr>
          <a:xfrm>
            <a:off x="7858506" y="11976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mj-lt"/>
              </a:rPr>
              <a:t>AI Resource Lab</a:t>
            </a:r>
          </a:p>
          <a:p>
            <a:pPr algn="ctr"/>
            <a:r>
              <a:rPr lang="en-US" sz="1600" i="1" dirty="0">
                <a:solidFill>
                  <a:schemeClr val="tx1"/>
                </a:solidFill>
              </a:rPr>
              <a:t>AI Bootcamp, Sandbox, and Toolkit</a:t>
            </a:r>
          </a:p>
        </p:txBody>
      </p:sp>
      <p:sp>
        <p:nvSpPr>
          <p:cNvPr id="2" name="Rectangle: Rounded Corners 1">
            <a:extLst>
              <a:ext uri="{FF2B5EF4-FFF2-40B4-BE49-F238E27FC236}">
                <a16:creationId xmlns:a16="http://schemas.microsoft.com/office/drawing/2014/main" id="{1E8804E5-6B8E-B10A-02D8-5A1EBFB145D0}"/>
              </a:ext>
            </a:extLst>
          </p:cNvPr>
          <p:cNvSpPr/>
          <p:nvPr/>
        </p:nvSpPr>
        <p:spPr>
          <a:xfrm>
            <a:off x="7858506" y="2232302"/>
            <a:ext cx="4114800" cy="1337124"/>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Level 1: </a:t>
            </a:r>
            <a:r>
              <a:rPr lang="en-US" sz="2400" b="1" dirty="0">
                <a:solidFill>
                  <a:schemeClr val="tx1"/>
                </a:solidFill>
                <a:latin typeface="+mj-lt"/>
              </a:rPr>
              <a:t>Basic Prompting</a:t>
            </a:r>
          </a:p>
          <a:p>
            <a:pPr algn="ctr"/>
            <a:r>
              <a:rPr lang="en-US" sz="1600" i="1" dirty="0">
                <a:solidFill>
                  <a:schemeClr val="tx1"/>
                </a:solidFill>
              </a:rPr>
              <a:t>Level 2: </a:t>
            </a:r>
            <a:r>
              <a:rPr lang="en-US" sz="2400" b="1" dirty="0">
                <a:solidFill>
                  <a:schemeClr val="tx1"/>
                </a:solidFill>
              </a:rPr>
              <a:t>Advanced Prompting</a:t>
            </a:r>
          </a:p>
          <a:p>
            <a:pPr algn="ctr"/>
            <a:r>
              <a:rPr lang="en-US" sz="1600" i="1" dirty="0">
                <a:solidFill>
                  <a:schemeClr val="tx1"/>
                </a:solidFill>
              </a:rPr>
              <a:t>Level 3: </a:t>
            </a:r>
            <a:r>
              <a:rPr lang="en-US" sz="2400" b="1" dirty="0">
                <a:solidFill>
                  <a:schemeClr val="tx1"/>
                </a:solidFill>
              </a:rPr>
              <a:t>Custom GPTs</a:t>
            </a:r>
          </a:p>
        </p:txBody>
      </p:sp>
      <p:sp>
        <p:nvSpPr>
          <p:cNvPr id="8" name="Rectangle: Rounded Corners 7">
            <a:extLst>
              <a:ext uri="{FF2B5EF4-FFF2-40B4-BE49-F238E27FC236}">
                <a16:creationId xmlns:a16="http://schemas.microsoft.com/office/drawing/2014/main" id="{223843BA-591D-4E86-D593-53D0785FB789}"/>
              </a:ext>
            </a:extLst>
          </p:cNvPr>
          <p:cNvSpPr/>
          <p:nvPr/>
        </p:nvSpPr>
        <p:spPr>
          <a:xfrm>
            <a:off x="7858506" y="1176032"/>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Stages of Adoption</a:t>
            </a:r>
            <a:endParaRPr lang="en-US" sz="2400" b="1" dirty="0">
              <a:solidFill>
                <a:schemeClr val="tx1"/>
              </a:solidFill>
              <a:latin typeface="+mj-lt"/>
            </a:endParaRPr>
          </a:p>
          <a:p>
            <a:pPr algn="ctr"/>
            <a:r>
              <a:rPr lang="en-US" sz="1600" i="1" dirty="0">
                <a:solidFill>
                  <a:schemeClr val="tx1"/>
                </a:solidFill>
              </a:rPr>
              <a:t>a Small Business AI Journey</a:t>
            </a:r>
          </a:p>
        </p:txBody>
      </p:sp>
      <p:sp>
        <p:nvSpPr>
          <p:cNvPr id="9" name="Rectangle: Rounded Corners 8">
            <a:extLst>
              <a:ext uri="{FF2B5EF4-FFF2-40B4-BE49-F238E27FC236}">
                <a16:creationId xmlns:a16="http://schemas.microsoft.com/office/drawing/2014/main" id="{D1B1C2BD-DB81-95DA-B351-E18CE2FA2846}"/>
              </a:ext>
            </a:extLst>
          </p:cNvPr>
          <p:cNvSpPr/>
          <p:nvPr/>
        </p:nvSpPr>
        <p:spPr>
          <a:xfrm>
            <a:off x="7858506" y="371129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Privacy, Security, &amp; Ethics</a:t>
            </a:r>
          </a:p>
          <a:p>
            <a:pPr algn="ctr"/>
            <a:r>
              <a:rPr lang="en-US" sz="2400" b="1" dirty="0">
                <a:solidFill>
                  <a:schemeClr val="tx1"/>
                </a:solidFill>
                <a:latin typeface="+mj-lt"/>
              </a:rPr>
              <a:t>Responsible Use</a:t>
            </a:r>
          </a:p>
        </p:txBody>
      </p:sp>
      <p:sp>
        <p:nvSpPr>
          <p:cNvPr id="11" name="Rectangle: Rounded Corners 10">
            <a:extLst>
              <a:ext uri="{FF2B5EF4-FFF2-40B4-BE49-F238E27FC236}">
                <a16:creationId xmlns:a16="http://schemas.microsoft.com/office/drawing/2014/main" id="{CD0F9E6D-FF7C-C19D-04FC-FCA5FED2D327}"/>
              </a:ext>
            </a:extLst>
          </p:cNvPr>
          <p:cNvSpPr/>
          <p:nvPr/>
        </p:nvSpPr>
        <p:spPr>
          <a:xfrm>
            <a:off x="7858506" y="4767566"/>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Live Demos &amp; AI Use Cases</a:t>
            </a:r>
          </a:p>
          <a:p>
            <a:pPr algn="ctr"/>
            <a:r>
              <a:rPr lang="en-US" sz="2400" b="1" dirty="0">
                <a:solidFill>
                  <a:schemeClr val="tx1"/>
                </a:solidFill>
                <a:latin typeface="+mj-lt"/>
              </a:rPr>
              <a:t>AI in Action</a:t>
            </a:r>
          </a:p>
        </p:txBody>
      </p:sp>
      <p:sp>
        <p:nvSpPr>
          <p:cNvPr id="12" name="Rectangle: Rounded Corners 11">
            <a:extLst>
              <a:ext uri="{FF2B5EF4-FFF2-40B4-BE49-F238E27FC236}">
                <a16:creationId xmlns:a16="http://schemas.microsoft.com/office/drawing/2014/main" id="{89F7EE03-35FF-74AB-A6FC-E419816610C6}"/>
              </a:ext>
            </a:extLst>
          </p:cNvPr>
          <p:cNvSpPr/>
          <p:nvPr/>
        </p:nvSpPr>
        <p:spPr>
          <a:xfrm>
            <a:off x="7858506" y="5823838"/>
            <a:ext cx="4114800" cy="914400"/>
          </a:xfrm>
          <a:prstGeom prst="roundRect">
            <a:avLst/>
          </a:prstGeom>
          <a:solidFill>
            <a:srgbClr val="FCEAD4">
              <a:alpha val="53000"/>
            </a:srgb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i="1" dirty="0">
                <a:solidFill>
                  <a:schemeClr val="tx1"/>
                </a:solidFill>
              </a:rPr>
              <a:t>½-Day ~ Full-Day ~ 6-Months. You Decide.</a:t>
            </a:r>
          </a:p>
          <a:p>
            <a:pPr algn="ctr"/>
            <a:r>
              <a:rPr lang="en-US" sz="2400" b="1" dirty="0">
                <a:solidFill>
                  <a:schemeClr val="tx1"/>
                </a:solidFill>
                <a:latin typeface="+mj-lt"/>
              </a:rPr>
              <a:t>Customized Training</a:t>
            </a:r>
          </a:p>
        </p:txBody>
      </p:sp>
      <p:sp>
        <p:nvSpPr>
          <p:cNvPr id="4" name="Title 3">
            <a:extLst>
              <a:ext uri="{FF2B5EF4-FFF2-40B4-BE49-F238E27FC236}">
                <a16:creationId xmlns:a16="http://schemas.microsoft.com/office/drawing/2014/main" id="{B383BF9B-EE7E-745A-7714-182084979A71}"/>
              </a:ext>
            </a:extLst>
          </p:cNvPr>
          <p:cNvSpPr>
            <a:spLocks noGrp="1"/>
          </p:cNvSpPr>
          <p:nvPr>
            <p:ph type="title"/>
          </p:nvPr>
        </p:nvSpPr>
        <p:spPr/>
        <p:txBody>
          <a:bodyPr/>
          <a:lstStyle/>
          <a:p>
            <a:r>
              <a:rPr lang="en-US" dirty="0">
                <a:highlight>
                  <a:srgbClr val="FCEAD4"/>
                </a:highlight>
              </a:rPr>
              <a:t>Custom Training Available </a:t>
            </a:r>
          </a:p>
        </p:txBody>
      </p:sp>
      <p:sp>
        <p:nvSpPr>
          <p:cNvPr id="5" name="Content Placeholder 4">
            <a:extLst>
              <a:ext uri="{FF2B5EF4-FFF2-40B4-BE49-F238E27FC236}">
                <a16:creationId xmlns:a16="http://schemas.microsoft.com/office/drawing/2014/main" id="{4A19BE09-4936-D1DB-2EEB-763B9B6E235F}"/>
              </a:ext>
            </a:extLst>
          </p:cNvPr>
          <p:cNvSpPr>
            <a:spLocks noGrp="1"/>
          </p:cNvSpPr>
          <p:nvPr>
            <p:ph idx="1"/>
          </p:nvPr>
        </p:nvSpPr>
        <p:spPr>
          <a:xfrm>
            <a:off x="384048" y="1690688"/>
            <a:ext cx="7341699" cy="4486275"/>
          </a:xfrm>
        </p:spPr>
        <p:txBody>
          <a:bodyPr>
            <a:noAutofit/>
          </a:bodyPr>
          <a:lstStyle/>
          <a:p>
            <a:pPr marL="0" indent="0">
              <a:buNone/>
            </a:pPr>
            <a:r>
              <a:rPr lang="en-US" sz="2400" i="1" dirty="0"/>
              <a:t>Practical, hands-on AI training. Without the hype. </a:t>
            </a:r>
            <a:endParaRPr lang="en-US" sz="2200" b="1" dirty="0"/>
          </a:p>
          <a:p>
            <a:pPr marL="457200" lvl="1" indent="0" algn="r">
              <a:spcBef>
                <a:spcPts val="1800"/>
              </a:spcBef>
              <a:buNone/>
            </a:pPr>
            <a:r>
              <a:rPr lang="en-US" sz="2200" b="1" dirty="0"/>
              <a:t>Designed to help small and mid-sized businesses adopt AI safely, confidently, and intentionally.</a:t>
            </a:r>
          </a:p>
          <a:p>
            <a:pPr marL="0" indent="0">
              <a:spcBef>
                <a:spcPts val="1800"/>
              </a:spcBef>
              <a:buNone/>
            </a:pPr>
            <a:r>
              <a:rPr lang="en-US" sz="2200" dirty="0"/>
              <a:t>Six structured sessions, supported by facilitated discussion and applied homework, help teams build shared skills and consistent, </a:t>
            </a:r>
            <a:r>
              <a:rPr lang="en-US" sz="2200"/>
              <a:t>effective, responsible </a:t>
            </a:r>
            <a:r>
              <a:rPr lang="en-US" sz="2200" dirty="0"/>
              <a:t>AI use across roles.</a:t>
            </a:r>
            <a:endParaRPr lang="en-US" sz="2400" b="1" i="1" dirty="0">
              <a:highlight>
                <a:srgbClr val="FCEAD3"/>
              </a:highlight>
            </a:endParaRPr>
          </a:p>
          <a:p>
            <a:pPr marL="0" indent="0" algn="r">
              <a:buNone/>
            </a:pPr>
            <a:endParaRPr lang="en-US" sz="2400" b="1" i="1" dirty="0">
              <a:highlight>
                <a:srgbClr val="FCEAD3"/>
              </a:highlight>
            </a:endParaRPr>
          </a:p>
          <a:p>
            <a:pPr marL="0" indent="0" algn="r">
              <a:buNone/>
            </a:pPr>
            <a:r>
              <a:rPr lang="en-US" sz="2400" b="1" i="1" dirty="0">
                <a:highlight>
                  <a:srgbClr val="FCEAD3"/>
                </a:highlight>
              </a:rPr>
              <a:t>Start free! </a:t>
            </a:r>
            <a:r>
              <a:rPr lang="en-US" sz="2400" i="1" dirty="0">
                <a:highlight>
                  <a:srgbClr val="FCEAD3"/>
                </a:highlight>
              </a:rPr>
              <a:t>Online self-paced AI Resource Lab</a:t>
            </a:r>
            <a:endParaRPr lang="en-US" sz="2400" dirty="0"/>
          </a:p>
          <a:p>
            <a:pPr marL="0" indent="0" algn="r">
              <a:buNone/>
            </a:pPr>
            <a:endParaRPr lang="en-US" sz="2400" b="1" i="1" dirty="0"/>
          </a:p>
          <a:p>
            <a:pPr marL="0" indent="0">
              <a:buNone/>
            </a:pPr>
            <a:r>
              <a:rPr lang="en-US" sz="2400" i="1" dirty="0"/>
              <a:t>Contact </a:t>
            </a:r>
            <a:r>
              <a:rPr lang="en-US" sz="2400" i="1" dirty="0">
                <a:solidFill>
                  <a:srgbClr val="0070C0"/>
                </a:solidFill>
              </a:rPr>
              <a:t>ian.carlstrom@minnesota.edu </a:t>
            </a:r>
            <a:r>
              <a:rPr lang="en-US" sz="2400" i="1" dirty="0"/>
              <a:t>for more info</a:t>
            </a:r>
            <a:endParaRPr lang="en-US" sz="2400" dirty="0"/>
          </a:p>
          <a:p>
            <a:pPr marL="0" indent="0">
              <a:buNone/>
            </a:pPr>
            <a:endParaRPr lang="en-US" sz="2400" dirty="0"/>
          </a:p>
        </p:txBody>
      </p:sp>
    </p:spTree>
    <p:extLst>
      <p:ext uri="{BB962C8B-B14F-4D97-AF65-F5344CB8AC3E}">
        <p14:creationId xmlns:p14="http://schemas.microsoft.com/office/powerpoint/2010/main" val="1531950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61DAB-DCF0-FA87-3493-BD319C182F88}"/>
            </a:ext>
          </a:extLst>
        </p:cNvPr>
        <p:cNvGrpSpPr/>
        <p:nvPr/>
      </p:nvGrpSpPr>
      <p:grpSpPr>
        <a:xfrm>
          <a:off x="0" y="0"/>
          <a:ext cx="0" cy="0"/>
          <a:chOff x="0" y="0"/>
          <a:chExt cx="0" cy="0"/>
        </a:xfrm>
      </p:grpSpPr>
      <p:pic>
        <p:nvPicPr>
          <p:cNvPr id="4" name="Picture 3" descr="A group of hats in a corner">
            <a:extLst>
              <a:ext uri="{FF2B5EF4-FFF2-40B4-BE49-F238E27FC236}">
                <a16:creationId xmlns:a16="http://schemas.microsoft.com/office/drawing/2014/main" id="{EEEDFF7C-A0CD-97E1-995F-C6E451FD3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9049"/>
            <a:ext cx="12192000" cy="6877050"/>
          </a:xfrm>
          <a:prstGeom prst="rect">
            <a:avLst/>
          </a:prstGeom>
        </p:spPr>
      </p:pic>
      <p:sp>
        <p:nvSpPr>
          <p:cNvPr id="5" name="Title 4">
            <a:extLst>
              <a:ext uri="{FF2B5EF4-FFF2-40B4-BE49-F238E27FC236}">
                <a16:creationId xmlns:a16="http://schemas.microsoft.com/office/drawing/2014/main" id="{60B123CF-0881-59AA-6D37-7A498B1906DD}"/>
              </a:ext>
            </a:extLst>
          </p:cNvPr>
          <p:cNvSpPr>
            <a:spLocks noGrp="1"/>
          </p:cNvSpPr>
          <p:nvPr>
            <p:ph type="title"/>
          </p:nvPr>
        </p:nvSpPr>
        <p:spPr/>
        <p:txBody>
          <a:bodyPr>
            <a:normAutofit/>
          </a:bodyPr>
          <a:lstStyle/>
          <a:p>
            <a:endParaRPr lang="en-US" dirty="0">
              <a:highlight>
                <a:srgbClr val="FCEAD4"/>
              </a:highlight>
            </a:endParaRPr>
          </a:p>
        </p:txBody>
      </p:sp>
      <p:sp>
        <p:nvSpPr>
          <p:cNvPr id="6" name="Content Placeholder 5">
            <a:extLst>
              <a:ext uri="{FF2B5EF4-FFF2-40B4-BE49-F238E27FC236}">
                <a16:creationId xmlns:a16="http://schemas.microsoft.com/office/drawing/2014/main" id="{E66D2265-D35C-5B34-404D-E442E9BCB79B}"/>
              </a:ext>
            </a:extLst>
          </p:cNvPr>
          <p:cNvSpPr>
            <a:spLocks noGrp="1"/>
          </p:cNvSpPr>
          <p:nvPr>
            <p:ph idx="1"/>
          </p:nvPr>
        </p:nvSpPr>
        <p:spPr/>
        <p:txBody>
          <a:bodyPr>
            <a:no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4400" dirty="0">
                <a:highlight>
                  <a:srgbClr val="FCEAD4"/>
                </a:highlight>
                <a:latin typeface="+mj-lt"/>
                <a:ea typeface="+mj-ea"/>
                <a:cs typeface="+mj-cs"/>
              </a:rPr>
              <a:t>Thoughts, Comments, Questions? </a:t>
            </a:r>
          </a:p>
        </p:txBody>
      </p:sp>
    </p:spTree>
    <p:extLst>
      <p:ext uri="{BB962C8B-B14F-4D97-AF65-F5344CB8AC3E}">
        <p14:creationId xmlns:p14="http://schemas.microsoft.com/office/powerpoint/2010/main" val="1695693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42385</TotalTime>
  <Words>638</Words>
  <Application>Microsoft Office PowerPoint</Application>
  <PresentationFormat>Widescreen</PresentationFormat>
  <Paragraphs>72</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AI in Action Live Demos &amp; AI Use Cases</vt:lpstr>
      <vt:lpstr>AI for Business</vt:lpstr>
      <vt:lpstr>Hats Off to Our Host &amp; America’s SBDC</vt:lpstr>
      <vt:lpstr>Today’s Session: Live Demos</vt:lpstr>
      <vt:lpstr>Custom Training Available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Carlstrom, Ian M</dc:creator>
  <cp:lastModifiedBy>Carlstrom, Ian M</cp:lastModifiedBy>
  <cp:revision>10</cp:revision>
  <cp:lastPrinted>2026-02-05T20:10:11Z</cp:lastPrinted>
  <dcterms:created xsi:type="dcterms:W3CDTF">2025-10-08T16:16:06Z</dcterms:created>
  <dcterms:modified xsi:type="dcterms:W3CDTF">2026-02-12T21:30:40Z</dcterms:modified>
</cp:coreProperties>
</file>